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1" r:id="rId3"/>
    <p:sldId id="263" r:id="rId4"/>
    <p:sldId id="264" r:id="rId5"/>
    <p:sldId id="257" r:id="rId6"/>
    <p:sldId id="265" r:id="rId7"/>
    <p:sldId id="266" r:id="rId8"/>
    <p:sldId id="268" r:id="rId9"/>
    <p:sldId id="267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29" autoAdjust="0"/>
    <p:restoredTop sz="94802" autoAdjust="0"/>
  </p:normalViewPr>
  <p:slideViewPr>
    <p:cSldViewPr snapToGrid="0" snapToObjects="1">
      <p:cViewPr varScale="1">
        <p:scale>
          <a:sx n="81" d="100"/>
          <a:sy n="81" d="100"/>
        </p:scale>
        <p:origin x="96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763B-B4B9-164D-9B51-F3481624680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88EB-A276-444F-9064-D3540429C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3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763B-B4B9-164D-9B51-F3481624680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88EB-A276-444F-9064-D3540429C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3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763B-B4B9-164D-9B51-F3481624680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88EB-A276-444F-9064-D3540429C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7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763B-B4B9-164D-9B51-F3481624680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88EB-A276-444F-9064-D3540429C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29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763B-B4B9-164D-9B51-F3481624680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88EB-A276-444F-9064-D3540429C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65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763B-B4B9-164D-9B51-F3481624680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88EB-A276-444F-9064-D3540429C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60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763B-B4B9-164D-9B51-F3481624680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88EB-A276-444F-9064-D3540429C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8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763B-B4B9-164D-9B51-F3481624680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88EB-A276-444F-9064-D3540429C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8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763B-B4B9-164D-9B51-F3481624680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88EB-A276-444F-9064-D3540429C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169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763B-B4B9-164D-9B51-F3481624680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88EB-A276-444F-9064-D3540429C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97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763B-B4B9-164D-9B51-F3481624680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88EB-A276-444F-9064-D3540429C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F763B-B4B9-164D-9B51-F3481624680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088EB-A276-444F-9064-D3540429C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58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journeymhc.org/" TargetMode="External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Thomas.mccarthy@journeymhc.org" TargetMode="External"/><Relationship Id="rId4" Type="http://schemas.openxmlformats.org/officeDocument/2006/relationships/hyperlink" Target="mailto:lisa.lizak@journeymhc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 descr="Title slide for Journey Mental Health "/>
          <p:cNvSpPr txBox="1"/>
          <p:nvPr/>
        </p:nvSpPr>
        <p:spPr>
          <a:xfrm>
            <a:off x="1" y="0"/>
            <a:ext cx="9162120" cy="5909311"/>
          </a:xfrm>
          <a:prstGeom prst="rect">
            <a:avLst/>
          </a:prstGeom>
          <a:solidFill>
            <a:srgbClr val="61659D">
              <a:alpha val="50000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 descr="Health Wellness Recovery "/>
          <p:cNvSpPr txBox="1"/>
          <p:nvPr/>
        </p:nvSpPr>
        <p:spPr>
          <a:xfrm>
            <a:off x="-15142" y="5916168"/>
            <a:ext cx="9177262" cy="941832"/>
          </a:xfrm>
          <a:prstGeom prst="rect">
            <a:avLst/>
          </a:prstGeom>
          <a:solidFill>
            <a:schemeClr val="tx1">
              <a:alpha val="72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Screen Shot 2017-07-11 at 2.50.08 PM.png&#10;Photo of woman with 2 small children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142" y="0"/>
            <a:ext cx="1455663" cy="896556"/>
          </a:xfrm>
          <a:prstGeom prst="rect">
            <a:avLst/>
          </a:prstGeom>
        </p:spPr>
      </p:pic>
      <p:pic>
        <p:nvPicPr>
          <p:cNvPr id="8" name="Picture 7" descr="Rural.png&#10;Photo of man in a field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047" y="1843188"/>
            <a:ext cx="1455663" cy="1085883"/>
          </a:xfrm>
          <a:prstGeom prst="rect">
            <a:avLst/>
          </a:prstGeom>
        </p:spPr>
      </p:pic>
      <p:pic>
        <p:nvPicPr>
          <p:cNvPr id="9" name="Picture 8" descr="shutterstock_107336603.png&#10;photo of man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929071"/>
            <a:ext cx="1455663" cy="970927"/>
          </a:xfrm>
          <a:prstGeom prst="rect">
            <a:avLst/>
          </a:prstGeom>
        </p:spPr>
      </p:pic>
      <p:sp>
        <p:nvSpPr>
          <p:cNvPr id="10" name="Subtitle 2" descr="Rapidly Expanding Telehealth Service during COVIS 19"/>
          <p:cNvSpPr txBox="1">
            <a:spLocks noGrp="1"/>
          </p:cNvSpPr>
          <p:nvPr>
            <p:ph type="title" idx="4294967295"/>
          </p:nvPr>
        </p:nvSpPr>
        <p:spPr>
          <a:xfrm>
            <a:off x="2091847" y="695848"/>
            <a:ext cx="6919320" cy="220094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Rapidly Expanding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Telehealth Services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During COVID-19 Public Health Crisis</a:t>
            </a:r>
          </a:p>
        </p:txBody>
      </p:sp>
      <p:pic>
        <p:nvPicPr>
          <p:cNvPr id="11" name="Picture 10" descr="AA-FM-Senior77.png&#10;phot of woman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82750"/>
            <a:ext cx="1440521" cy="960438"/>
          </a:xfrm>
          <a:prstGeom prst="rect">
            <a:avLst/>
          </a:prstGeom>
        </p:spPr>
      </p:pic>
      <p:pic>
        <p:nvPicPr>
          <p:cNvPr id="12" name="Picture 11" descr="1012469_2_S.png&#10;photo of woman and child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" y="3885887"/>
            <a:ext cx="1465905" cy="1009523"/>
          </a:xfrm>
          <a:prstGeom prst="rect">
            <a:avLst/>
          </a:prstGeom>
        </p:spPr>
      </p:pic>
      <p:pic>
        <p:nvPicPr>
          <p:cNvPr id="13" name="Picture 12" descr="12531595_2_S.png&#10;photo of man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047" y="4895410"/>
            <a:ext cx="1466571" cy="102075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3047" y="611474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    HEALTH  WELLNESS  RECOVERY</a:t>
            </a:r>
          </a:p>
        </p:txBody>
      </p:sp>
      <p:pic>
        <p:nvPicPr>
          <p:cNvPr id="16" name="Picture 15" descr="Journey_logo_Rev.eps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46446" y="4748772"/>
            <a:ext cx="1980054" cy="915632"/>
          </a:xfrm>
          <a:prstGeom prst="rect">
            <a:avLst/>
          </a:prstGeom>
        </p:spPr>
      </p:pic>
      <p:sp>
        <p:nvSpPr>
          <p:cNvPr id="18" name="Subtitle 2">
            <a:extLst>
              <a:ext uri="{FF2B5EF4-FFF2-40B4-BE49-F238E27FC236}">
                <a16:creationId xmlns:a16="http://schemas.microsoft.com/office/drawing/2014/main" id="{036949F7-8C6D-EB43-8A7F-108D9BE7B429}"/>
              </a:ext>
            </a:extLst>
          </p:cNvPr>
          <p:cNvSpPr txBox="1">
            <a:spLocks/>
          </p:cNvSpPr>
          <p:nvPr/>
        </p:nvSpPr>
        <p:spPr>
          <a:xfrm>
            <a:off x="2196283" y="2887942"/>
            <a:ext cx="4769556" cy="23186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Gill Sans"/>
                <a:cs typeface="Gill Sans"/>
              </a:rPr>
              <a:t>Lisa </a:t>
            </a:r>
            <a:r>
              <a:rPr lang="en-US" sz="2400" dirty="0" err="1">
                <a:solidFill>
                  <a:schemeClr val="bg1"/>
                </a:solidFill>
                <a:latin typeface="Gill Sans"/>
                <a:cs typeface="Gill Sans"/>
              </a:rPr>
              <a:t>Lizak</a:t>
            </a:r>
            <a:r>
              <a:rPr lang="en-US" sz="2400" dirty="0">
                <a:solidFill>
                  <a:schemeClr val="bg1"/>
                </a:solidFill>
                <a:latin typeface="Gill Sans"/>
                <a:cs typeface="Gill Sans"/>
              </a:rPr>
              <a:t> MSW, LCSW</a:t>
            </a:r>
          </a:p>
          <a:p>
            <a:pPr marL="0" indent="0">
              <a:buNone/>
            </a:pPr>
            <a:r>
              <a:rPr lang="en-US" sz="2400" i="1" dirty="0">
                <a:solidFill>
                  <a:schemeClr val="bg1"/>
                </a:solidFill>
                <a:latin typeface="Gill Sans"/>
                <a:cs typeface="Gill Sans"/>
              </a:rPr>
              <a:t>	Organization Resources Manager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Gill Sans"/>
                <a:cs typeface="Gill Sans"/>
              </a:rPr>
              <a:t>Tom McCarthy MSE, LPC-IT</a:t>
            </a:r>
          </a:p>
          <a:p>
            <a:pPr marL="0" indent="0">
              <a:buNone/>
            </a:pPr>
            <a:r>
              <a:rPr lang="en-US" sz="2400" i="1" dirty="0">
                <a:solidFill>
                  <a:schemeClr val="bg1"/>
                </a:solidFill>
                <a:latin typeface="Gill Sans"/>
                <a:cs typeface="Gill Sans"/>
              </a:rPr>
              <a:t>	Clinical EHR System Analyst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Gill Sans"/>
                <a:cs typeface="Gill Sans"/>
              </a:rPr>
              <a:t>April 24, 2020</a:t>
            </a:r>
          </a:p>
          <a:p>
            <a:pPr marL="0" indent="0">
              <a:buNone/>
            </a:pPr>
            <a:endParaRPr lang="en-US" sz="2400" i="1" dirty="0">
              <a:solidFill>
                <a:srgbClr val="FFFFFF"/>
              </a:solidFill>
              <a:latin typeface="Gill Sans"/>
              <a:cs typeface="Gill Sans"/>
            </a:endParaRPr>
          </a:p>
          <a:p>
            <a:endParaRPr lang="en-US" sz="2400" i="1" dirty="0">
              <a:solidFill>
                <a:srgbClr val="FFFFFF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4282820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hutterstock_141494884.png&#10;Journey Mental Health graphic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 idx="4294967295"/>
          </p:nvPr>
        </p:nvSpPr>
        <p:spPr>
          <a:xfrm>
            <a:off x="0" y="5751377"/>
            <a:ext cx="9178382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HEALTH  WELLNESS  RECOVERY</a:t>
            </a:r>
          </a:p>
        </p:txBody>
      </p:sp>
      <p:pic>
        <p:nvPicPr>
          <p:cNvPr id="12" name="Picture 11" descr="Journey_logo_Rev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01311" y="470374"/>
            <a:ext cx="1829393" cy="84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3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 descr="Journey Mental Health overview"/>
          <p:cNvSpPr txBox="1"/>
          <p:nvPr/>
        </p:nvSpPr>
        <p:spPr>
          <a:xfrm>
            <a:off x="0" y="0"/>
            <a:ext cx="9295863" cy="7017307"/>
          </a:xfrm>
          <a:prstGeom prst="rect">
            <a:avLst/>
          </a:prstGeom>
          <a:solidFill>
            <a:schemeClr val="tx1">
              <a:alpha val="69000"/>
            </a:schemeClr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r>
              <a:rPr lang="en-US" dirty="0" err="1">
                <a:solidFill>
                  <a:srgbClr val="142C66"/>
                </a:solidFill>
              </a:rPr>
              <a:t>Jou</a:t>
            </a:r>
            <a:endParaRPr lang="en-US" dirty="0">
              <a:solidFill>
                <a:srgbClr val="142C6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2026" y="1940032"/>
            <a:ext cx="57110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Gill Sans"/>
                <a:cs typeface="Gill Sans"/>
              </a:rPr>
              <a:t>HEALTH  WELLNESS  RECOVERY</a:t>
            </a:r>
          </a:p>
        </p:txBody>
      </p:sp>
      <p:pic>
        <p:nvPicPr>
          <p:cNvPr id="6" name="Picture 5" descr="Journey_logo_Rev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81991" y="310892"/>
            <a:ext cx="3531166" cy="1632911"/>
          </a:xfrm>
          <a:prstGeom prst="rect">
            <a:avLst/>
          </a:prstGeom>
        </p:spPr>
      </p:pic>
      <p:sp>
        <p:nvSpPr>
          <p:cNvPr id="7" name="Subtitle 2" descr="Agency overview ">
            <a:extLst>
              <a:ext uri="{FF2B5EF4-FFF2-40B4-BE49-F238E27FC236}">
                <a16:creationId xmlns:a16="http://schemas.microsoft.com/office/drawing/2014/main" id="{D9EC4598-56D0-064D-B916-EF0F5294599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66928" y="2621945"/>
            <a:ext cx="8577072" cy="387029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Agency Overview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Private non-profit organization providing community mental health and substance use services for over 70 years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Serve consumers with a variety of funding sources (Medicaid, Medicare, and commercial insurance) in addition to uninsured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6 locations in Dane Co.,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Gill Sans"/>
              </a:rPr>
              <a:t>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 location in Columbia Co.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Based in Madison, WI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327 staff; 12,072 consumers in 2019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079786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 descr="Journey Mental Health overview of services"/>
          <p:cNvSpPr txBox="1"/>
          <p:nvPr/>
        </p:nvSpPr>
        <p:spPr>
          <a:xfrm>
            <a:off x="159" y="0"/>
            <a:ext cx="9295863" cy="7017307"/>
          </a:xfrm>
          <a:prstGeom prst="rect">
            <a:avLst/>
          </a:prstGeom>
          <a:solidFill>
            <a:schemeClr val="tx1">
              <a:alpha val="69000"/>
            </a:schemeClr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</p:txBody>
      </p:sp>
      <p:sp>
        <p:nvSpPr>
          <p:cNvPr id="5" name="Title 4" descr="Overview of Services"/>
          <p:cNvSpPr>
            <a:spLocks noGrp="1"/>
          </p:cNvSpPr>
          <p:nvPr>
            <p:ph type="title" idx="4294967295"/>
          </p:nvPr>
        </p:nvSpPr>
        <p:spPr>
          <a:xfrm>
            <a:off x="1792383" y="290595"/>
            <a:ext cx="5711095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Overview of Services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9EC4598-56D0-064D-B916-EF0F52945993}"/>
              </a:ext>
            </a:extLst>
          </p:cNvPr>
          <p:cNvSpPr txBox="1">
            <a:spLocks/>
          </p:cNvSpPr>
          <p:nvPr/>
        </p:nvSpPr>
        <p:spPr>
          <a:xfrm>
            <a:off x="548590" y="1104410"/>
            <a:ext cx="8198680" cy="48757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Gill Sans"/>
                <a:cs typeface="Gill Sans"/>
              </a:rPr>
              <a:t>Emergency Services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Gill Sans"/>
                <a:cs typeface="Gill Sans"/>
              </a:rPr>
              <a:t>Crisis intervention – 24/7 crisis hotline, mobile-response assessments, emergency detentions, collaboration with law enforcement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Gill Sans"/>
                <a:cs typeface="Gill Sans"/>
              </a:rPr>
              <a:t>Crisis stabilization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Gill Sans"/>
                <a:cs typeface="Gill Sans"/>
              </a:rPr>
              <a:t>Hospital diversion residential programs</a:t>
            </a:r>
          </a:p>
          <a:p>
            <a:endParaRPr lang="en-US" sz="2400" dirty="0">
              <a:solidFill>
                <a:schemeClr val="bg1"/>
              </a:solidFill>
              <a:latin typeface="Gill Sans"/>
              <a:cs typeface="Gill Sans"/>
            </a:endParaRPr>
          </a:p>
          <a:p>
            <a:r>
              <a:rPr lang="en-US" sz="2400" dirty="0">
                <a:solidFill>
                  <a:schemeClr val="bg1"/>
                </a:solidFill>
                <a:latin typeface="Gill Sans"/>
                <a:cs typeface="Gill Sans"/>
              </a:rPr>
              <a:t>Community Services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Gill Sans"/>
                <a:cs typeface="Gill Sans"/>
              </a:rPr>
              <a:t>Community Support Programs (Assertive Community Treatment)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Gill Sans"/>
                <a:cs typeface="Gill Sans"/>
              </a:rPr>
              <a:t>First Episode Psychosis Program (PROPs)</a:t>
            </a:r>
          </a:p>
          <a:p>
            <a:pPr lvl="1"/>
            <a:r>
              <a:rPr lang="en-US" sz="2400" dirty="0" err="1">
                <a:solidFill>
                  <a:schemeClr val="bg1"/>
                </a:solidFill>
                <a:latin typeface="Gill Sans"/>
                <a:cs typeface="Gill Sans"/>
              </a:rPr>
              <a:t>Yahara</a:t>
            </a:r>
            <a:r>
              <a:rPr lang="en-US" sz="2400" dirty="0">
                <a:solidFill>
                  <a:schemeClr val="bg1"/>
                </a:solidFill>
                <a:latin typeface="Gill Sans"/>
                <a:cs typeface="Gill Sans"/>
              </a:rPr>
              <a:t> House (International Clubhouse)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Gill Sans"/>
                <a:cs typeface="Gill Sans"/>
              </a:rPr>
              <a:t>Targeted Case Management</a:t>
            </a:r>
            <a:endParaRPr lang="en-US" sz="2400" i="1" dirty="0">
              <a:solidFill>
                <a:srgbClr val="FFFFFF"/>
              </a:solidFill>
              <a:latin typeface="Gill Sans"/>
              <a:cs typeface="Gill Sans"/>
            </a:endParaRPr>
          </a:p>
        </p:txBody>
      </p:sp>
      <p:pic>
        <p:nvPicPr>
          <p:cNvPr id="9" name="Picture 8" descr="Journey_logo_Rev.eps">
            <a:extLst>
              <a:ext uri="{FF2B5EF4-FFF2-40B4-BE49-F238E27FC236}">
                <a16:creationId xmlns:a16="http://schemas.microsoft.com/office/drawing/2014/main" id="{4731DE6B-FCD2-3F4B-87B3-2FF605AD2B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1446" y="109009"/>
            <a:ext cx="2152554" cy="99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516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 descr="Journey Mental Health overview of services #2"/>
          <p:cNvSpPr txBox="1"/>
          <p:nvPr/>
        </p:nvSpPr>
        <p:spPr>
          <a:xfrm>
            <a:off x="159" y="0"/>
            <a:ext cx="9295863" cy="7017307"/>
          </a:xfrm>
          <a:prstGeom prst="rect">
            <a:avLst/>
          </a:prstGeom>
          <a:solidFill>
            <a:schemeClr val="tx1">
              <a:alpha val="69000"/>
            </a:schemeClr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  <a:p>
            <a:endParaRPr lang="en-US" dirty="0">
              <a:solidFill>
                <a:srgbClr val="142C66"/>
              </a:solidFill>
            </a:endParaRPr>
          </a:p>
        </p:txBody>
      </p:sp>
      <p:sp>
        <p:nvSpPr>
          <p:cNvPr id="5" name="Title 4" descr="Overview of services (cont'd)"/>
          <p:cNvSpPr>
            <a:spLocks noGrp="1"/>
          </p:cNvSpPr>
          <p:nvPr>
            <p:ph type="title" idx="4294967295"/>
          </p:nvPr>
        </p:nvSpPr>
        <p:spPr>
          <a:xfrm>
            <a:off x="1792383" y="290595"/>
            <a:ext cx="5711095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Overview of Services (cont’d)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BD9F41A-0A0C-2C46-8F8E-480409FF8AB2}"/>
              </a:ext>
            </a:extLst>
          </p:cNvPr>
          <p:cNvSpPr txBox="1">
            <a:spLocks/>
          </p:cNvSpPr>
          <p:nvPr/>
        </p:nvSpPr>
        <p:spPr>
          <a:xfrm>
            <a:off x="547270" y="1104410"/>
            <a:ext cx="8201319" cy="44368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Gill Sans"/>
                <a:cs typeface="Gill Sans"/>
              </a:rPr>
              <a:t>Clinic-Based Services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Gill Sans"/>
                <a:cs typeface="Gill Sans"/>
              </a:rPr>
              <a:t>Outpatient mental health (child, family, adult)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Gill Sans"/>
                <a:cs typeface="Gill Sans"/>
              </a:rPr>
              <a:t>Substance Use and Medication Assisted Treatment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Gill Sans"/>
                <a:cs typeface="Gill Sans"/>
              </a:rPr>
              <a:t>Family Preservation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Gill Sans"/>
                <a:cs typeface="Gill Sans"/>
              </a:rPr>
              <a:t>Psychiatric evaluation and medication management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Gill Sans"/>
                <a:cs typeface="Gill Sans"/>
              </a:rPr>
              <a:t>OWI Assessment and Court Diversion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Gill Sans"/>
                <a:cs typeface="Gill Sans"/>
              </a:rPr>
              <a:t>Culturally-specific program offerings</a:t>
            </a:r>
          </a:p>
          <a:p>
            <a:pPr marL="457200" lvl="1" indent="0">
              <a:buNone/>
            </a:pPr>
            <a:endParaRPr lang="en-US" sz="2400" dirty="0">
              <a:solidFill>
                <a:schemeClr val="bg1"/>
              </a:solidFill>
              <a:latin typeface="Gill Sans"/>
              <a:cs typeface="Gill Sans"/>
            </a:endParaRPr>
          </a:p>
          <a:p>
            <a:r>
              <a:rPr lang="en-US" sz="2400" dirty="0">
                <a:solidFill>
                  <a:schemeClr val="bg1"/>
                </a:solidFill>
                <a:latin typeface="Gill Sans"/>
                <a:cs typeface="Gill Sans"/>
              </a:rPr>
              <a:t>Comprehensive Community Services (CCS)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Gill Sans"/>
                <a:cs typeface="Gill Sans"/>
              </a:rPr>
              <a:t>Blend of community-based and clinic-based services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Gill Sans"/>
                <a:cs typeface="Gill Sans"/>
              </a:rPr>
              <a:t>Array of psychosocial rehabilitation services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Gill Sans"/>
                <a:cs typeface="Gill Sans"/>
              </a:rPr>
              <a:t>Network of providers across the county</a:t>
            </a:r>
          </a:p>
          <a:p>
            <a:pPr lvl="1"/>
            <a:endParaRPr lang="en-US" sz="2400" dirty="0">
              <a:solidFill>
                <a:srgbClr val="FFFFFF"/>
              </a:solidFill>
              <a:latin typeface="Gill Sans"/>
              <a:cs typeface="Gill Sans"/>
            </a:endParaRPr>
          </a:p>
          <a:p>
            <a:endParaRPr lang="en-US" sz="2400" i="1" dirty="0">
              <a:solidFill>
                <a:srgbClr val="FFFFFF"/>
              </a:solidFill>
              <a:latin typeface="Gill Sans"/>
              <a:cs typeface="Gill Sans"/>
            </a:endParaRPr>
          </a:p>
        </p:txBody>
      </p:sp>
      <p:pic>
        <p:nvPicPr>
          <p:cNvPr id="6" name="Picture 5" descr="Journey_logo_Rev.eps">
            <a:extLst>
              <a:ext uri="{FF2B5EF4-FFF2-40B4-BE49-F238E27FC236}">
                <a16:creationId xmlns:a16="http://schemas.microsoft.com/office/drawing/2014/main" id="{A17D2D0D-9F04-4841-9BEA-1D90204AB1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1446" y="109009"/>
            <a:ext cx="2152554" cy="99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786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 descr="Journey Health Wellness Recovery logo"/>
          <p:cNvSpPr txBox="1"/>
          <p:nvPr/>
        </p:nvSpPr>
        <p:spPr>
          <a:xfrm>
            <a:off x="-2" y="5927664"/>
            <a:ext cx="9144001" cy="941832"/>
          </a:xfrm>
          <a:prstGeom prst="rect">
            <a:avLst/>
          </a:prstGeom>
          <a:solidFill>
            <a:srgbClr val="001F28">
              <a:alpha val="80000"/>
            </a:srgbClr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61595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    HEALTH  WELLNESS  RECOVERY</a:t>
            </a:r>
          </a:p>
        </p:txBody>
      </p:sp>
      <p:sp>
        <p:nvSpPr>
          <p:cNvPr id="6" name="Title 5"/>
          <p:cNvSpPr txBox="1">
            <a:spLocks noGrp="1"/>
          </p:cNvSpPr>
          <p:nvPr>
            <p:ph type="title" idx="4294967295"/>
          </p:nvPr>
        </p:nvSpPr>
        <p:spPr>
          <a:xfrm>
            <a:off x="1" y="482083"/>
            <a:ext cx="9143999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+mn-ea"/>
                <a:cs typeface="Gill Sans MT"/>
              </a:rPr>
              <a:t>History of Telehealth Services at JMHC</a:t>
            </a:r>
          </a:p>
        </p:txBody>
      </p:sp>
      <p:pic>
        <p:nvPicPr>
          <p:cNvPr id="7" name="Picture 6" descr="Journey_logo_Rev.eps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719" y="6159500"/>
            <a:ext cx="1417566" cy="655522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9B2D4ADB-A27B-F141-BE0D-C4E211F028C7}"/>
              </a:ext>
            </a:extLst>
          </p:cNvPr>
          <p:cNvSpPr txBox="1">
            <a:spLocks/>
          </p:cNvSpPr>
          <p:nvPr/>
        </p:nvSpPr>
        <p:spPr>
          <a:xfrm>
            <a:off x="548590" y="1559300"/>
            <a:ext cx="8198680" cy="4420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Gill Sans"/>
                <a:cs typeface="Gill Sans"/>
              </a:rPr>
              <a:t>Telehealth initiated in 2014</a:t>
            </a:r>
          </a:p>
          <a:p>
            <a:pPr lvl="1"/>
            <a:r>
              <a:rPr lang="en-US" sz="2400" dirty="0">
                <a:latin typeface="Gill Sans"/>
                <a:cs typeface="Gill Sans"/>
              </a:rPr>
              <a:t>To serve consumers in rural areas where traveling to access psychiatric services created a hardship</a:t>
            </a:r>
          </a:p>
          <a:p>
            <a:pPr lvl="1"/>
            <a:r>
              <a:rPr lang="en-US" sz="2400" dirty="0">
                <a:latin typeface="Gill Sans"/>
                <a:cs typeface="Gill Sans"/>
              </a:rPr>
              <a:t>Shortage of psychiatric prescribers to offer services at distant locations</a:t>
            </a:r>
          </a:p>
          <a:p>
            <a:pPr lvl="1"/>
            <a:r>
              <a:rPr lang="en-US" sz="2400" dirty="0">
                <a:latin typeface="Gill Sans"/>
                <a:cs typeface="Gill Sans"/>
              </a:rPr>
              <a:t>State certification for programs</a:t>
            </a:r>
          </a:p>
          <a:p>
            <a:r>
              <a:rPr lang="en-US" sz="2400" dirty="0">
                <a:latin typeface="Gill Sans"/>
                <a:cs typeface="Gill Sans"/>
              </a:rPr>
              <a:t>2014 through March 23, 2020</a:t>
            </a:r>
          </a:p>
          <a:p>
            <a:pPr lvl="1"/>
            <a:r>
              <a:rPr lang="en-US" sz="2400" dirty="0">
                <a:latin typeface="Gill Sans"/>
                <a:cs typeface="Gill Sans"/>
              </a:rPr>
              <a:t>Limited prescriber services via telehealth</a:t>
            </a:r>
          </a:p>
          <a:p>
            <a:pPr lvl="1"/>
            <a:r>
              <a:rPr lang="en-US" sz="2400" dirty="0">
                <a:latin typeface="Gill Sans"/>
                <a:cs typeface="Gill Sans"/>
              </a:rPr>
              <a:t>Wisconsin Medicaid paid for telehealth; commercial insurance did not</a:t>
            </a:r>
          </a:p>
        </p:txBody>
      </p:sp>
    </p:spTree>
    <p:extLst>
      <p:ext uri="{BB962C8B-B14F-4D97-AF65-F5344CB8AC3E}">
        <p14:creationId xmlns:p14="http://schemas.microsoft.com/office/powerpoint/2010/main" val="3651981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 descr="Journey Health Wellness Recovery logo"/>
          <p:cNvSpPr txBox="1"/>
          <p:nvPr/>
        </p:nvSpPr>
        <p:spPr>
          <a:xfrm>
            <a:off x="-2" y="5927664"/>
            <a:ext cx="9144001" cy="941832"/>
          </a:xfrm>
          <a:prstGeom prst="rect">
            <a:avLst/>
          </a:prstGeom>
          <a:solidFill>
            <a:srgbClr val="001F28">
              <a:alpha val="80000"/>
            </a:srgbClr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61595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    HEALTH  WELLNESS  RECOVERY</a:t>
            </a:r>
          </a:p>
        </p:txBody>
      </p:sp>
      <p:sp>
        <p:nvSpPr>
          <p:cNvPr id="6" name="Title 5"/>
          <p:cNvSpPr txBox="1">
            <a:spLocks noGrp="1"/>
          </p:cNvSpPr>
          <p:nvPr>
            <p:ph type="title" idx="4294967295"/>
          </p:nvPr>
        </p:nvSpPr>
        <p:spPr>
          <a:xfrm>
            <a:off x="1" y="482083"/>
            <a:ext cx="9143999" cy="10156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+mn-ea"/>
                <a:cs typeface="Gill Sans MT"/>
              </a:rPr>
              <a:t>Rapid Expansion of Telehealth Services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+mn-ea"/>
                <a:cs typeface="Gill Sans MT"/>
              </a:rPr>
              <a:t>March 24, 2020 to Present</a:t>
            </a:r>
          </a:p>
        </p:txBody>
      </p:sp>
      <p:pic>
        <p:nvPicPr>
          <p:cNvPr id="7" name="Picture 6" descr="Journey_logo_Rev.eps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719" y="6159500"/>
            <a:ext cx="1417566" cy="655522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9B2D4ADB-A27B-F141-BE0D-C4E211F028C7}"/>
              </a:ext>
            </a:extLst>
          </p:cNvPr>
          <p:cNvSpPr txBox="1">
            <a:spLocks/>
          </p:cNvSpPr>
          <p:nvPr/>
        </p:nvSpPr>
        <p:spPr>
          <a:xfrm>
            <a:off x="548590" y="1878227"/>
            <a:ext cx="8198680" cy="41019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Gill Sans"/>
                <a:cs typeface="Gill Sans"/>
              </a:rPr>
              <a:t>Expanded insurance coverage and temporarily modified WI DHS MH/SUD administrative rules</a:t>
            </a:r>
          </a:p>
          <a:p>
            <a:r>
              <a:rPr lang="en-US" sz="2400" dirty="0">
                <a:latin typeface="Gill Sans"/>
                <a:cs typeface="Gill Sans"/>
              </a:rPr>
              <a:t>Outpatient individual therapy and case management</a:t>
            </a:r>
          </a:p>
          <a:p>
            <a:r>
              <a:rPr lang="en-US" sz="2400" dirty="0">
                <a:latin typeface="Gill Sans"/>
                <a:cs typeface="Gill Sans"/>
              </a:rPr>
              <a:t>Nearly all psychiatric evaluation / medication management</a:t>
            </a:r>
          </a:p>
          <a:p>
            <a:r>
              <a:rPr lang="en-US" sz="2400" dirty="0">
                <a:latin typeface="Gill Sans"/>
                <a:cs typeface="Gill Sans"/>
              </a:rPr>
              <a:t>Crisis assessments where appropriate/desired</a:t>
            </a:r>
          </a:p>
          <a:p>
            <a:r>
              <a:rPr lang="en-US" sz="2400" dirty="0">
                <a:latin typeface="Gill Sans"/>
                <a:cs typeface="Gill Sans"/>
              </a:rPr>
              <a:t>CCS Array of Psychosocial Services</a:t>
            </a:r>
          </a:p>
          <a:p>
            <a:r>
              <a:rPr lang="en-US" sz="2400" dirty="0">
                <a:latin typeface="Gill Sans"/>
                <a:cs typeface="Gill Sans"/>
              </a:rPr>
              <a:t>Care team meetings and clinical consultations</a:t>
            </a:r>
          </a:p>
          <a:p>
            <a:r>
              <a:rPr lang="en-US" sz="2400" dirty="0">
                <a:latin typeface="Gill Sans"/>
                <a:cs typeface="Gill Sans"/>
              </a:rPr>
              <a:t>One location available for consumers who do not have necessary technology at home</a:t>
            </a:r>
          </a:p>
        </p:txBody>
      </p:sp>
    </p:spTree>
    <p:extLst>
      <p:ext uri="{BB962C8B-B14F-4D97-AF65-F5344CB8AC3E}">
        <p14:creationId xmlns:p14="http://schemas.microsoft.com/office/powerpoint/2010/main" val="3946028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 descr="Journey Health Wellness Recovery logo"/>
          <p:cNvSpPr txBox="1"/>
          <p:nvPr/>
        </p:nvSpPr>
        <p:spPr>
          <a:xfrm>
            <a:off x="-2" y="5927664"/>
            <a:ext cx="9144001" cy="941832"/>
          </a:xfrm>
          <a:prstGeom prst="rect">
            <a:avLst/>
          </a:prstGeom>
          <a:solidFill>
            <a:srgbClr val="001F28">
              <a:alpha val="80000"/>
            </a:srgbClr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61595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    HEALTH  WELLNESS  RECOVERY</a:t>
            </a:r>
          </a:p>
        </p:txBody>
      </p:sp>
      <p:sp>
        <p:nvSpPr>
          <p:cNvPr id="6" name="Title 5"/>
          <p:cNvSpPr txBox="1">
            <a:spLocks noGrp="1"/>
          </p:cNvSpPr>
          <p:nvPr>
            <p:ph type="title" idx="4294967295"/>
          </p:nvPr>
        </p:nvSpPr>
        <p:spPr>
          <a:xfrm>
            <a:off x="1" y="482083"/>
            <a:ext cx="9143999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+mn-ea"/>
                <a:cs typeface="Gill Sans MT"/>
              </a:rPr>
              <a:t>Steps Involved in Expansion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/>
              <a:ea typeface="+mn-ea"/>
              <a:cs typeface="Gill Sans MT"/>
            </a:endParaRPr>
          </a:p>
        </p:txBody>
      </p:sp>
      <p:pic>
        <p:nvPicPr>
          <p:cNvPr id="7" name="Picture 6" descr="Journey_logo_Rev.eps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719" y="6159500"/>
            <a:ext cx="1417566" cy="655522"/>
          </a:xfrm>
          <a:prstGeom prst="rect">
            <a:avLst/>
          </a:prstGeom>
        </p:spPr>
      </p:pic>
      <p:sp>
        <p:nvSpPr>
          <p:cNvPr id="8" name="TextBox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8688DE">
              <a:alpha val="52000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9B2D4ADB-A27B-F141-BE0D-C4E211F028C7}"/>
              </a:ext>
            </a:extLst>
          </p:cNvPr>
          <p:cNvSpPr txBox="1">
            <a:spLocks/>
          </p:cNvSpPr>
          <p:nvPr/>
        </p:nvSpPr>
        <p:spPr>
          <a:xfrm>
            <a:off x="472658" y="1298693"/>
            <a:ext cx="7807046" cy="43313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Gill Sans"/>
                <a:cs typeface="Gill Sans"/>
              </a:rPr>
              <a:t>Require staff to use HIPAA-compliant telehealth platform, with accounts configured and managed by Journey</a:t>
            </a:r>
          </a:p>
          <a:p>
            <a:pPr marL="0" indent="0">
              <a:buNone/>
            </a:pPr>
            <a:endParaRPr lang="en-US" sz="1200" dirty="0">
              <a:latin typeface="Gill Sans"/>
              <a:cs typeface="Gill Sans"/>
            </a:endParaRPr>
          </a:p>
          <a:p>
            <a:r>
              <a:rPr lang="en-US" sz="2400" dirty="0">
                <a:latin typeface="Gill Sans"/>
                <a:cs typeface="Gill Sans"/>
              </a:rPr>
              <a:t>Technical training guides and support sessions for clinical staff</a:t>
            </a:r>
          </a:p>
          <a:p>
            <a:endParaRPr lang="en-US" sz="1200" dirty="0">
              <a:latin typeface="Gill Sans"/>
              <a:cs typeface="Gill Sans"/>
            </a:endParaRPr>
          </a:p>
          <a:p>
            <a:r>
              <a:rPr lang="en-US" sz="2400" dirty="0">
                <a:latin typeface="Gill Sans"/>
                <a:cs typeface="Gill Sans"/>
              </a:rPr>
              <a:t>Vet and offer/require telehealth-specific trainings</a:t>
            </a:r>
          </a:p>
          <a:p>
            <a:pPr marL="0" indent="0">
              <a:buNone/>
            </a:pPr>
            <a:endParaRPr lang="en-US" sz="1200" dirty="0">
              <a:latin typeface="Gill Sans"/>
              <a:cs typeface="Gill Sans"/>
            </a:endParaRPr>
          </a:p>
          <a:p>
            <a:r>
              <a:rPr lang="en-US" sz="2400" dirty="0">
                <a:latin typeface="Gill Sans"/>
                <a:cs typeface="Gill Sans"/>
              </a:rPr>
              <a:t>Workflows for obtaining necessary information and scheduling appointments</a:t>
            </a:r>
          </a:p>
        </p:txBody>
      </p:sp>
    </p:spTree>
    <p:extLst>
      <p:ext uri="{BB962C8B-B14F-4D97-AF65-F5344CB8AC3E}">
        <p14:creationId xmlns:p14="http://schemas.microsoft.com/office/powerpoint/2010/main" val="1912474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 descr="Journey Health Wellness Recovery logo "/>
          <p:cNvSpPr txBox="1"/>
          <p:nvPr/>
        </p:nvSpPr>
        <p:spPr>
          <a:xfrm>
            <a:off x="-2" y="5927664"/>
            <a:ext cx="9144001" cy="941832"/>
          </a:xfrm>
          <a:prstGeom prst="rect">
            <a:avLst/>
          </a:prstGeom>
          <a:solidFill>
            <a:srgbClr val="001F28">
              <a:alpha val="80000"/>
            </a:srgbClr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61595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    HEALTH  WELLNESS  RECOVERY</a:t>
            </a:r>
          </a:p>
        </p:txBody>
      </p:sp>
      <p:sp>
        <p:nvSpPr>
          <p:cNvPr id="6" name="Title 5"/>
          <p:cNvSpPr txBox="1">
            <a:spLocks noGrp="1"/>
          </p:cNvSpPr>
          <p:nvPr>
            <p:ph type="title" idx="4294967295"/>
          </p:nvPr>
        </p:nvSpPr>
        <p:spPr>
          <a:xfrm>
            <a:off x="1" y="482083"/>
            <a:ext cx="9143999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+mn-ea"/>
                <a:cs typeface="Gill Sans MT"/>
              </a:rPr>
              <a:t>Steps Involved in Expansion</a:t>
            </a:r>
          </a:p>
        </p:txBody>
      </p:sp>
      <p:pic>
        <p:nvPicPr>
          <p:cNvPr id="7" name="Picture 6" descr="Journey_logo_Rev.eps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719" y="6159500"/>
            <a:ext cx="1417566" cy="655522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9B2D4ADB-A27B-F141-BE0D-C4E211F028C7}"/>
              </a:ext>
            </a:extLst>
          </p:cNvPr>
          <p:cNvSpPr txBox="1">
            <a:spLocks/>
          </p:cNvSpPr>
          <p:nvPr/>
        </p:nvSpPr>
        <p:spPr>
          <a:xfrm>
            <a:off x="851768" y="1430300"/>
            <a:ext cx="7440460" cy="44973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Gill Sans"/>
                <a:cs typeface="Gill Sans"/>
              </a:rPr>
              <a:t>Revised Informed Consent for Telehealth</a:t>
            </a:r>
          </a:p>
          <a:p>
            <a:endParaRPr lang="en-US" sz="1200" dirty="0">
              <a:latin typeface="Gill Sans"/>
              <a:cs typeface="Gill Sans"/>
            </a:endParaRPr>
          </a:p>
          <a:p>
            <a:r>
              <a:rPr lang="en-US" sz="2400" dirty="0">
                <a:latin typeface="Gill Sans"/>
                <a:cs typeface="Gill Sans"/>
              </a:rPr>
              <a:t>Information sheet and tips for consumers</a:t>
            </a:r>
          </a:p>
          <a:p>
            <a:endParaRPr lang="en-US" sz="1200" dirty="0">
              <a:latin typeface="Gill Sans"/>
              <a:cs typeface="Gill Sans"/>
            </a:endParaRPr>
          </a:p>
          <a:p>
            <a:r>
              <a:rPr lang="en-US" sz="2400" dirty="0">
                <a:latin typeface="Gill Sans"/>
                <a:cs typeface="Gill Sans"/>
              </a:rPr>
              <a:t>Program-based technical support for consumers</a:t>
            </a:r>
          </a:p>
          <a:p>
            <a:endParaRPr lang="en-US" sz="1200" dirty="0">
              <a:latin typeface="Gill Sans"/>
              <a:cs typeface="Gill Sans"/>
            </a:endParaRPr>
          </a:p>
          <a:p>
            <a:r>
              <a:rPr lang="en-US" sz="2400" dirty="0">
                <a:latin typeface="Gill Sans"/>
                <a:cs typeface="Gill Sans"/>
              </a:rPr>
              <a:t>Consumer telehealth satisfaction survey</a:t>
            </a:r>
          </a:p>
          <a:p>
            <a:endParaRPr lang="en-US" sz="1200" dirty="0">
              <a:latin typeface="Gill Sans"/>
              <a:cs typeface="Gill Sans"/>
            </a:endParaRPr>
          </a:p>
          <a:p>
            <a:r>
              <a:rPr lang="en-US" sz="2400" dirty="0">
                <a:latin typeface="Gill Sans"/>
                <a:cs typeface="Gill Sans"/>
              </a:rPr>
              <a:t>Closely monitor security, confidentiality, and safety</a:t>
            </a:r>
          </a:p>
          <a:p>
            <a:endParaRPr lang="en-US" sz="1200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276728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 descr="Journey Health Wellness Recovery logo"/>
          <p:cNvSpPr txBox="1"/>
          <p:nvPr/>
        </p:nvSpPr>
        <p:spPr>
          <a:xfrm>
            <a:off x="-2" y="5927664"/>
            <a:ext cx="9144001" cy="941832"/>
          </a:xfrm>
          <a:prstGeom prst="rect">
            <a:avLst/>
          </a:prstGeom>
          <a:solidFill>
            <a:srgbClr val="001F28">
              <a:alpha val="80000"/>
            </a:srgbClr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61595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    HEALTH  WELLNESS  RECOVERY</a:t>
            </a:r>
          </a:p>
        </p:txBody>
      </p:sp>
      <p:sp>
        <p:nvSpPr>
          <p:cNvPr id="6" name="Title 5"/>
          <p:cNvSpPr txBox="1">
            <a:spLocks noGrp="1"/>
          </p:cNvSpPr>
          <p:nvPr>
            <p:ph type="title" idx="4294967295"/>
          </p:nvPr>
        </p:nvSpPr>
        <p:spPr>
          <a:xfrm>
            <a:off x="1" y="482083"/>
            <a:ext cx="9143999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+mn-ea"/>
                <a:cs typeface="Gill Sans MT"/>
              </a:rPr>
              <a:t>What We’ve Learned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/>
              <a:ea typeface="+mn-ea"/>
              <a:cs typeface="Gill Sans MT"/>
            </a:endParaRPr>
          </a:p>
        </p:txBody>
      </p:sp>
      <p:pic>
        <p:nvPicPr>
          <p:cNvPr id="7" name="Picture 6" descr="Journey_logo_Rev.eps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719" y="6159500"/>
            <a:ext cx="1417566" cy="655522"/>
          </a:xfrm>
          <a:prstGeom prst="rect">
            <a:avLst/>
          </a:prstGeom>
        </p:spPr>
      </p:pic>
      <p:sp>
        <p:nvSpPr>
          <p:cNvPr id="9" name="Subtitle 2" descr="Contact information for speakers ">
            <a:extLst>
              <a:ext uri="{FF2B5EF4-FFF2-40B4-BE49-F238E27FC236}">
                <a16:creationId xmlns:a16="http://schemas.microsoft.com/office/drawing/2014/main" id="{9B2D4ADB-A27B-F141-BE0D-C4E211F028C7}"/>
              </a:ext>
            </a:extLst>
          </p:cNvPr>
          <p:cNvSpPr txBox="1">
            <a:spLocks/>
          </p:cNvSpPr>
          <p:nvPr/>
        </p:nvSpPr>
        <p:spPr>
          <a:xfrm>
            <a:off x="548590" y="1482811"/>
            <a:ext cx="8198680" cy="44973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Gill Sans"/>
              <a:cs typeface="Gill San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FAEA99A-228F-444F-9E99-560A5C8083A2}"/>
              </a:ext>
            </a:extLst>
          </p:cNvPr>
          <p:cNvSpPr txBox="1">
            <a:spLocks/>
          </p:cNvSpPr>
          <p:nvPr/>
        </p:nvSpPr>
        <p:spPr>
          <a:xfrm>
            <a:off x="472658" y="1364497"/>
            <a:ext cx="8198680" cy="44973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Gill Sans"/>
                <a:cs typeface="Gill Sans"/>
              </a:rPr>
              <a:t>Feedback received from staff and consumers</a:t>
            </a:r>
          </a:p>
          <a:p>
            <a:r>
              <a:rPr lang="en-US" sz="2400" dirty="0">
                <a:latin typeface="Gill Sans"/>
                <a:cs typeface="Gill Sans"/>
              </a:rPr>
              <a:t>Top lessons learned</a:t>
            </a:r>
          </a:p>
          <a:p>
            <a:r>
              <a:rPr lang="en-US" sz="2400" dirty="0">
                <a:latin typeface="Gill Sans"/>
                <a:cs typeface="Gill Sans"/>
              </a:rPr>
              <a:t>Advice for other behavioral health providers</a:t>
            </a:r>
          </a:p>
          <a:p>
            <a:endParaRPr lang="en-US" sz="2400" dirty="0">
              <a:latin typeface="Gill Sans"/>
              <a:cs typeface="Gill Sans"/>
            </a:endParaRPr>
          </a:p>
          <a:p>
            <a:endParaRPr lang="en-US" sz="2400" dirty="0">
              <a:latin typeface="Gill Sans"/>
              <a:cs typeface="Gill Sans"/>
            </a:endParaRPr>
          </a:p>
          <a:p>
            <a:endParaRPr lang="en-US" sz="2400" dirty="0">
              <a:latin typeface="Gill Sans"/>
              <a:cs typeface="Gill Sans"/>
            </a:endParaRPr>
          </a:p>
          <a:p>
            <a:pPr marL="0" indent="0">
              <a:buNone/>
            </a:pPr>
            <a:r>
              <a:rPr lang="en-US" sz="2400" dirty="0">
                <a:latin typeface="Gill Sans"/>
                <a:cs typeface="Gill Sans"/>
              </a:rPr>
              <a:t>Contact Information</a:t>
            </a:r>
          </a:p>
          <a:p>
            <a:pPr marL="0" indent="0">
              <a:buNone/>
            </a:pPr>
            <a:r>
              <a:rPr lang="en-US" sz="2400" dirty="0" err="1">
                <a:latin typeface="Gill Sans"/>
                <a:cs typeface="Gill Sans"/>
                <a:hlinkClick r:id="rId3"/>
              </a:rPr>
              <a:t>Journeymhc.org</a:t>
            </a:r>
            <a:endParaRPr lang="en-US" sz="2400" dirty="0">
              <a:latin typeface="Gill Sans"/>
              <a:cs typeface="Gill Sans"/>
            </a:endParaRPr>
          </a:p>
          <a:p>
            <a:pPr marL="0" indent="0">
              <a:buNone/>
            </a:pPr>
            <a:r>
              <a:rPr lang="en-US" sz="2400" dirty="0">
                <a:latin typeface="Gill Sans"/>
                <a:cs typeface="Gill Sans"/>
              </a:rPr>
              <a:t>Lisa </a:t>
            </a:r>
            <a:r>
              <a:rPr lang="en-US" sz="2400" dirty="0" err="1">
                <a:latin typeface="Gill Sans"/>
                <a:cs typeface="Gill Sans"/>
              </a:rPr>
              <a:t>Lizak</a:t>
            </a:r>
            <a:r>
              <a:rPr lang="en-US" sz="2400" dirty="0">
                <a:latin typeface="Gill Sans"/>
                <a:cs typeface="Gill Sans"/>
              </a:rPr>
              <a:t> – </a:t>
            </a:r>
            <a:r>
              <a:rPr lang="en-US" sz="2400" dirty="0">
                <a:latin typeface="Gill Sans"/>
                <a:cs typeface="Gill Sans"/>
                <a:hlinkClick r:id="rId4"/>
              </a:rPr>
              <a:t>lisa.lizak@journeymhc.org</a:t>
            </a:r>
            <a:endParaRPr lang="en-US" sz="2400" dirty="0">
              <a:latin typeface="Gill Sans"/>
              <a:cs typeface="Gill Sans"/>
            </a:endParaRPr>
          </a:p>
          <a:p>
            <a:pPr marL="0" indent="0">
              <a:buNone/>
            </a:pPr>
            <a:r>
              <a:rPr lang="en-US" sz="2400" dirty="0">
                <a:latin typeface="Gill Sans"/>
                <a:cs typeface="Gill Sans"/>
              </a:rPr>
              <a:t>Tom McCarthy – </a:t>
            </a:r>
            <a:r>
              <a:rPr lang="en-US" sz="2400" dirty="0">
                <a:latin typeface="Gill Sans"/>
                <a:cs typeface="Gill Sans"/>
                <a:hlinkClick r:id="rId5"/>
              </a:rPr>
              <a:t>Thomas.mccarthy@journeymhc.org</a:t>
            </a:r>
            <a:endParaRPr lang="en-US" sz="2400" dirty="0">
              <a:latin typeface="Gill Sans"/>
              <a:cs typeface="Gill Sans"/>
            </a:endParaRPr>
          </a:p>
          <a:p>
            <a:pPr marL="0" indent="0">
              <a:buNone/>
            </a:pPr>
            <a:endParaRPr lang="en-US" sz="2400" dirty="0">
              <a:latin typeface="Gill Sans"/>
              <a:cs typeface="Gill Sans"/>
            </a:endParaRPr>
          </a:p>
          <a:p>
            <a:endParaRPr lang="en-US" sz="2400" dirty="0">
              <a:latin typeface="Gill Sans"/>
              <a:cs typeface="Gill Sans"/>
            </a:endParaRPr>
          </a:p>
          <a:p>
            <a:endParaRPr lang="en-US" sz="2400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725060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6608</TotalTime>
  <Words>486</Words>
  <Application>Microsoft Office PowerPoint</Application>
  <PresentationFormat>On-screen Show (4:3)</PresentationFormat>
  <Paragraphs>184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</vt:lpstr>
      <vt:lpstr>Gill Sans MT</vt:lpstr>
      <vt:lpstr>Office Theme</vt:lpstr>
      <vt:lpstr>Rapidly Expanding Telehealth Services During COVID-19 Public Health Crisis</vt:lpstr>
      <vt:lpstr>Agency Overview Private non-profit organization providing community mental health and substance use services for over 70 years Serve consumers with a variety of funding sources (Medicaid, Medicare, and commercial insurance) in addition to uninsured 6 locations in Dane Co., 1 location in Columbia Co. Based in Madison, WI 327 staff; 12,072 consumers in 2019   </vt:lpstr>
      <vt:lpstr>Overview of Services</vt:lpstr>
      <vt:lpstr>Overview of Services (cont’d)</vt:lpstr>
      <vt:lpstr>History of Telehealth Services at JMHC</vt:lpstr>
      <vt:lpstr>Rapid Expansion of Telehealth Services March 24, 2020 to Present</vt:lpstr>
      <vt:lpstr>Steps Involved in Expansion</vt:lpstr>
      <vt:lpstr>Steps Involved in Expansion</vt:lpstr>
      <vt:lpstr>What We’ve Learned</vt:lpstr>
      <vt:lpstr>HEALTH  WELLNESS  RECOVERY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Michael Wiltse</dc:creator>
  <cp:keywords/>
  <dc:description/>
  <cp:lastModifiedBy>schensky</cp:lastModifiedBy>
  <cp:revision>30</cp:revision>
  <dcterms:created xsi:type="dcterms:W3CDTF">2017-08-30T21:11:58Z</dcterms:created>
  <dcterms:modified xsi:type="dcterms:W3CDTF">2020-04-20T17:23:14Z</dcterms:modified>
  <cp:category/>
</cp:coreProperties>
</file>