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8"/>
  </p:notesMasterIdLst>
  <p:sldIdLst>
    <p:sldId id="257" r:id="rId2"/>
    <p:sldId id="324" r:id="rId3"/>
    <p:sldId id="325" r:id="rId4"/>
    <p:sldId id="345" r:id="rId5"/>
    <p:sldId id="408" r:id="rId6"/>
    <p:sldId id="409" r:id="rId7"/>
    <p:sldId id="410" r:id="rId8"/>
    <p:sldId id="349"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 id="425" r:id="rId24"/>
    <p:sldId id="426" r:id="rId25"/>
    <p:sldId id="427" r:id="rId26"/>
    <p:sldId id="428" r:id="rId27"/>
    <p:sldId id="429" r:id="rId28"/>
    <p:sldId id="430" r:id="rId29"/>
    <p:sldId id="431" r:id="rId30"/>
    <p:sldId id="432" r:id="rId31"/>
    <p:sldId id="433" r:id="rId32"/>
    <p:sldId id="434" r:id="rId33"/>
    <p:sldId id="435" r:id="rId34"/>
    <p:sldId id="436" r:id="rId35"/>
    <p:sldId id="437" r:id="rId36"/>
    <p:sldId id="438" r:id="rId37"/>
    <p:sldId id="378" r:id="rId38"/>
    <p:sldId id="439" r:id="rId39"/>
    <p:sldId id="440" r:id="rId40"/>
    <p:sldId id="441" r:id="rId41"/>
    <p:sldId id="442" r:id="rId42"/>
    <p:sldId id="443" r:id="rId43"/>
    <p:sldId id="444" r:id="rId44"/>
    <p:sldId id="445" r:id="rId45"/>
    <p:sldId id="446" r:id="rId46"/>
    <p:sldId id="447" r:id="rId47"/>
    <p:sldId id="448" r:id="rId48"/>
    <p:sldId id="449" r:id="rId49"/>
    <p:sldId id="450" r:id="rId50"/>
    <p:sldId id="451" r:id="rId51"/>
    <p:sldId id="452" r:id="rId52"/>
    <p:sldId id="453" r:id="rId53"/>
    <p:sldId id="454" r:id="rId54"/>
    <p:sldId id="455" r:id="rId55"/>
    <p:sldId id="456" r:id="rId56"/>
    <p:sldId id="457" r:id="rId57"/>
    <p:sldId id="458" r:id="rId58"/>
    <p:sldId id="459" r:id="rId59"/>
    <p:sldId id="460" r:id="rId60"/>
    <p:sldId id="461" r:id="rId61"/>
    <p:sldId id="462" r:id="rId62"/>
    <p:sldId id="463" r:id="rId63"/>
    <p:sldId id="464" r:id="rId64"/>
    <p:sldId id="465" r:id="rId65"/>
    <p:sldId id="466" r:id="rId66"/>
    <p:sldId id="467" r:id="rId6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B3E"/>
    <a:srgbClr val="CD49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B4720-5239-FF96-CBE4-58A8F5E1CCEE}" v="2" dt="2020-09-04T16:19:36.62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1" d="100"/>
          <a:sy n="111" d="100"/>
        </p:scale>
        <p:origin x="51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y, David" userId="S::david.v.terry@ndus.edu::9f2742b5-5644-4b88-bd9d-4ca0aadb0134" providerId="AD" clId="Web-{0D4B4720-5239-FF96-CBE4-58A8F5E1CCEE}"/>
    <pc:docChg chg="modSld">
      <pc:chgData name="Terry, David" userId="S::david.v.terry@ndus.edu::9f2742b5-5644-4b88-bd9d-4ca0aadb0134" providerId="AD" clId="Web-{0D4B4720-5239-FF96-CBE4-58A8F5E1CCEE}" dt="2020-09-04T16:19:36.613" v="1"/>
      <pc:docMkLst>
        <pc:docMk/>
      </pc:docMkLst>
      <pc:sldChg chg="addSp delSp">
        <pc:chgData name="Terry, David" userId="S::david.v.terry@ndus.edu::9f2742b5-5644-4b88-bd9d-4ca0aadb0134" providerId="AD" clId="Web-{0D4B4720-5239-FF96-CBE4-58A8F5E1CCEE}" dt="2020-09-04T16:19:36.613" v="1"/>
        <pc:sldMkLst>
          <pc:docMk/>
          <pc:sldMk cId="0" sldId="256"/>
        </pc:sldMkLst>
        <pc:picChg chg="add del">
          <ac:chgData name="Terry, David" userId="S::david.v.terry@ndus.edu::9f2742b5-5644-4b88-bd9d-4ca0aadb0134" providerId="AD" clId="Web-{0D4B4720-5239-FF96-CBE4-58A8F5E1CCEE}" dt="2020-09-04T16:19:36.613" v="1"/>
          <ac:picMkLst>
            <pc:docMk/>
            <pc:sldMk cId="0" sldId="256"/>
            <ac:picMk id="13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381000" y="685800"/>
            <a:ext cx="6096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xfrm>
            <a:off x="381000" y="685800"/>
            <a:ext cx="6096000" cy="3429000"/>
          </a:xfrm>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lvl1pPr indent="228600">
              <a:defRPr sz="1400">
                <a:latin typeface="Arial"/>
                <a:ea typeface="Arial"/>
                <a:cs typeface="Arial"/>
                <a:sym typeface="Arial"/>
              </a:defRPr>
            </a:lvl1pPr>
          </a:lstStyle>
          <a:p>
            <a:r>
              <a:t>David will cover to here</a:t>
            </a:r>
          </a:p>
        </p:txBody>
      </p:sp>
    </p:spTree>
    <p:extLst>
      <p:ext uri="{BB962C8B-B14F-4D97-AF65-F5344CB8AC3E}">
        <p14:creationId xmlns:p14="http://schemas.microsoft.com/office/powerpoint/2010/main" val="351220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xfrm>
            <a:off x="381000" y="685800"/>
            <a:ext cx="6096000" cy="3429000"/>
          </a:xfrm>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lvl1pPr indent="228600">
              <a:defRPr sz="1400">
                <a:latin typeface="Arial"/>
                <a:ea typeface="Arial"/>
                <a:cs typeface="Arial"/>
                <a:sym typeface="Arial"/>
              </a:defRPr>
            </a:lvl1pPr>
          </a:lstStyle>
          <a:p>
            <a:r>
              <a:t>David</a:t>
            </a:r>
          </a:p>
        </p:txBody>
      </p:sp>
    </p:spTree>
    <p:extLst>
      <p:ext uri="{BB962C8B-B14F-4D97-AF65-F5344CB8AC3E}">
        <p14:creationId xmlns:p14="http://schemas.microsoft.com/office/powerpoint/2010/main" val="182730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4</a:t>
            </a:fld>
            <a:endParaRPr lang="en-US"/>
          </a:p>
        </p:txBody>
      </p:sp>
    </p:spTree>
    <p:extLst>
      <p:ext uri="{BB962C8B-B14F-4D97-AF65-F5344CB8AC3E}">
        <p14:creationId xmlns:p14="http://schemas.microsoft.com/office/powerpoint/2010/main" val="383795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Body Level One…"/>
          <p:cNvSpPr txBox="1">
            <a:spLocks noGrp="1"/>
          </p:cNvSpPr>
          <p:nvPr>
            <p:ph type="body" sz="quarter" idx="1"/>
          </p:nvPr>
        </p:nvSpPr>
        <p:spPr>
          <a:xfrm>
            <a:off x="1524000" y="2601117"/>
            <a:ext cx="9144000" cy="1655766"/>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Rectangle 7"/>
          <p:cNvSpPr/>
          <p:nvPr/>
        </p:nvSpPr>
        <p:spPr>
          <a:xfrm>
            <a:off x="311888" y="1"/>
            <a:ext cx="11880113" cy="2275367"/>
          </a:xfrm>
          <a:prstGeom prst="rect">
            <a:avLst/>
          </a:prstGeom>
          <a:solidFill>
            <a:srgbClr val="00467F"/>
          </a:solidFill>
          <a:ln w="12700">
            <a:miter lim="400000"/>
          </a:ln>
        </p:spPr>
        <p:txBody>
          <a:bodyPr lIns="45718" tIns="45718" rIns="45718" bIns="45718" anchor="ctr"/>
          <a:lstStyle/>
          <a:p>
            <a:pPr algn="ctr">
              <a:defRPr>
                <a:solidFill>
                  <a:srgbClr val="FFFFFF"/>
                </a:solidFill>
              </a:defRPr>
            </a:pPr>
            <a:endParaRPr sz="1800"/>
          </a:p>
        </p:txBody>
      </p:sp>
      <p:sp>
        <p:nvSpPr>
          <p:cNvPr id="14" name="Title Text"/>
          <p:cNvSpPr txBox="1">
            <a:spLocks noGrp="1"/>
          </p:cNvSpPr>
          <p:nvPr>
            <p:ph type="title"/>
          </p:nvPr>
        </p:nvSpPr>
        <p:spPr>
          <a:xfrm>
            <a:off x="819889" y="180752"/>
            <a:ext cx="10363201" cy="1913864"/>
          </a:xfrm>
          <a:prstGeom prst="rect">
            <a:avLst/>
          </a:prstGeom>
        </p:spPr>
        <p:txBody>
          <a:bodyPr anchor="b"/>
          <a:lstStyle>
            <a:lvl1pPr algn="ctr">
              <a:defRPr sz="6000">
                <a:solidFill>
                  <a:srgbClr val="FFFFFF"/>
                </a:solidFill>
              </a:defRPr>
            </a:lvl1pPr>
          </a:lstStyle>
          <a:p>
            <a:r>
              <a:t>Title Text</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400566"/>
            <a:ext cx="10515600" cy="1325566"/>
          </a:xfrm>
          <a:prstGeom prst="rect">
            <a:avLst/>
          </a:prstGeom>
        </p:spPr>
        <p:txBody>
          <a:bodyPr/>
          <a:lstStyle/>
          <a:p>
            <a:r>
              <a:t>Title Text</a:t>
            </a:r>
          </a:p>
        </p:txBody>
      </p:sp>
      <p:sp>
        <p:nvSpPr>
          <p:cNvPr id="23" name="Body Level One…"/>
          <p:cNvSpPr txBox="1">
            <a:spLocks noGrp="1"/>
          </p:cNvSpPr>
          <p:nvPr>
            <p:ph type="body" sz="quarter" idx="1"/>
          </p:nvPr>
        </p:nvSpPr>
        <p:spPr>
          <a:xfrm>
            <a:off x="838200" y="4791740"/>
            <a:ext cx="10515600" cy="155534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Rectangle 7"/>
          <p:cNvSpPr/>
          <p:nvPr/>
        </p:nvSpPr>
        <p:spPr>
          <a:xfrm>
            <a:off x="311888" y="2291317"/>
            <a:ext cx="11880113" cy="2275367"/>
          </a:xfrm>
          <a:prstGeom prst="rect">
            <a:avLst/>
          </a:prstGeom>
          <a:solidFill>
            <a:srgbClr val="CC4927"/>
          </a:solidFill>
          <a:ln w="12700">
            <a:miter lim="400000"/>
          </a:ln>
        </p:spPr>
        <p:txBody>
          <a:bodyPr lIns="45718" tIns="45718" rIns="45718" bIns="45718" anchor="ctr"/>
          <a:lstStyle/>
          <a:p>
            <a:pPr algn="ctr">
              <a:defRPr>
                <a:solidFill>
                  <a:srgbClr val="FFFFFF"/>
                </a:solidFill>
              </a:defRPr>
            </a:pPr>
            <a:endParaRPr sz="1800"/>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3_Title and Content">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8200" y="400566"/>
            <a:ext cx="10515600" cy="1325566"/>
          </a:xfrm>
          <a:prstGeom prst="rect">
            <a:avLst/>
          </a:prstGeom>
        </p:spPr>
        <p:txBody>
          <a:bodyPr/>
          <a:lstStyle/>
          <a:p>
            <a:r>
              <a:t>Title Text</a:t>
            </a:r>
          </a:p>
        </p:txBody>
      </p:sp>
      <p:sp>
        <p:nvSpPr>
          <p:cNvPr id="33" name="Body Level One…"/>
          <p:cNvSpPr txBox="1">
            <a:spLocks noGrp="1"/>
          </p:cNvSpPr>
          <p:nvPr>
            <p:ph type="body" sz="quarter" idx="1"/>
          </p:nvPr>
        </p:nvSpPr>
        <p:spPr>
          <a:xfrm>
            <a:off x="838200" y="2607080"/>
            <a:ext cx="10515600" cy="155534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4" name="Rectangle 7"/>
          <p:cNvSpPr/>
          <p:nvPr/>
        </p:nvSpPr>
        <p:spPr>
          <a:xfrm>
            <a:off x="311889" y="4582634"/>
            <a:ext cx="11880113" cy="2275371"/>
          </a:xfrm>
          <a:prstGeom prst="rect">
            <a:avLst/>
          </a:prstGeom>
          <a:solidFill>
            <a:srgbClr val="94A545"/>
          </a:solidFill>
          <a:ln w="12700">
            <a:miter lim="400000"/>
          </a:ln>
        </p:spPr>
        <p:txBody>
          <a:bodyPr lIns="45718" tIns="45718" rIns="45718" bIns="45718" anchor="ctr"/>
          <a:lstStyle/>
          <a:p>
            <a:pPr algn="ctr">
              <a:defRPr>
                <a:solidFill>
                  <a:srgbClr val="FFFFFF"/>
                </a:solidFill>
              </a:defRPr>
            </a:pPr>
            <a:endParaRPr sz="1800"/>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2"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43" name="Body Level One…"/>
          <p:cNvSpPr txBox="1">
            <a:spLocks noGrp="1"/>
          </p:cNvSpPr>
          <p:nvPr>
            <p:ph type="body" sz="quarter" idx="1"/>
          </p:nvPr>
        </p:nvSpPr>
        <p:spPr>
          <a:xfrm>
            <a:off x="831850" y="4589465"/>
            <a:ext cx="10515601" cy="1500191"/>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Two Content">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9" name="Title Text"/>
          <p:cNvSpPr txBox="1">
            <a:spLocks noGrp="1"/>
          </p:cNvSpPr>
          <p:nvPr>
            <p:ph type="title"/>
          </p:nvPr>
        </p:nvSpPr>
        <p:spPr>
          <a:xfrm>
            <a:off x="839789" y="365125"/>
            <a:ext cx="10515601" cy="1325564"/>
          </a:xfrm>
          <a:prstGeom prst="rect">
            <a:avLst/>
          </a:prstGeom>
        </p:spPr>
        <p:txBody>
          <a:bodyPr/>
          <a:lstStyle/>
          <a:p>
            <a:r>
              <a:t>Title Text</a:t>
            </a:r>
          </a:p>
        </p:txBody>
      </p:sp>
      <p:sp>
        <p:nvSpPr>
          <p:cNvPr id="70" name="Body Level One…"/>
          <p:cNvSpPr txBox="1">
            <a:spLocks noGrp="1"/>
          </p:cNvSpPr>
          <p:nvPr>
            <p:ph type="body" sz="quarter" idx="1"/>
          </p:nvPr>
        </p:nvSpPr>
        <p:spPr>
          <a:xfrm>
            <a:off x="839789" y="1681163"/>
            <a:ext cx="5157791" cy="823916"/>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6172197" y="1681163"/>
            <a:ext cx="5183195" cy="823914"/>
          </a:xfrm>
          <a:prstGeom prst="rect">
            <a:avLst/>
          </a:prstGeom>
        </p:spPr>
        <p:txBody>
          <a:bodyPr anchor="b"/>
          <a:lstStyle/>
          <a:p>
            <a:endParaRPr/>
          </a:p>
        </p:txBody>
      </p:sp>
      <p:sp>
        <p:nvSpPr>
          <p:cNvPr id="72" name="Slide Number"/>
          <p:cNvSpPr txBox="1">
            <a:spLocks noGrp="1"/>
          </p:cNvSpPr>
          <p:nvPr>
            <p:ph type="sldNum" sz="quarter" idx="2"/>
          </p:nvPr>
        </p:nvSpPr>
        <p:spPr>
          <a:xfrm>
            <a:off x="11078732" y="6400417"/>
            <a:ext cx="275071" cy="27699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pic>
        <p:nvPicPr>
          <p:cNvPr id="94" name="Google Shape;6;p24" descr="Google Shape;6;p24"/>
          <p:cNvPicPr>
            <a:picLocks noChangeAspect="1"/>
          </p:cNvPicPr>
          <p:nvPr/>
        </p:nvPicPr>
        <p:blipFill>
          <a:blip r:embed="rId2"/>
          <a:stretch>
            <a:fillRect/>
          </a:stretch>
        </p:blipFill>
        <p:spPr>
          <a:xfrm rot="16200000" flipH="1">
            <a:off x="-3306807" y="3306808"/>
            <a:ext cx="6858001" cy="244391"/>
          </a:xfrm>
          <a:prstGeom prst="rect">
            <a:avLst/>
          </a:prstGeom>
          <a:ln w="12700">
            <a:miter lim="400000"/>
          </a:ln>
        </p:spPr>
      </p:pic>
      <p:sp>
        <p:nvSpPr>
          <p:cNvPr id="95" name="Title Text"/>
          <p:cNvSpPr txBox="1">
            <a:spLocks noGrp="1"/>
          </p:cNvSpPr>
          <p:nvPr>
            <p:ph type="title"/>
          </p:nvPr>
        </p:nvSpPr>
        <p:spPr>
          <a:xfrm>
            <a:off x="914400" y="1195101"/>
            <a:ext cx="10363200" cy="2387601"/>
          </a:xfrm>
          <a:prstGeom prst="rect">
            <a:avLst/>
          </a:prstGeom>
        </p:spPr>
        <p:txBody>
          <a:bodyPr lIns="45699" tIns="45699" rIns="45699" bIns="45699" anchor="b"/>
          <a:lstStyle>
            <a:lvl1pPr algn="ctr">
              <a:defRPr sz="4500"/>
            </a:lvl1pPr>
          </a:lstStyle>
          <a:p>
            <a:r>
              <a:t>Title Text</a:t>
            </a:r>
          </a:p>
        </p:txBody>
      </p:sp>
      <p:sp>
        <p:nvSpPr>
          <p:cNvPr id="96" name="Body Level One…"/>
          <p:cNvSpPr txBox="1">
            <a:spLocks noGrp="1"/>
          </p:cNvSpPr>
          <p:nvPr>
            <p:ph type="body" sz="quarter" idx="1"/>
          </p:nvPr>
        </p:nvSpPr>
        <p:spPr>
          <a:xfrm>
            <a:off x="1524000" y="3716913"/>
            <a:ext cx="9144000" cy="969964"/>
          </a:xfrm>
          <a:prstGeom prst="rect">
            <a:avLst/>
          </a:prstGeom>
        </p:spPr>
        <p:txBody>
          <a:bodyPr lIns="45699" tIns="45699" rIns="45699" bIns="45699"/>
          <a:lstStyle>
            <a:lvl1pPr marL="203200" indent="-152400" algn="ctr">
              <a:spcBef>
                <a:spcPts val="700"/>
              </a:spcBef>
              <a:buSzTx/>
              <a:buFontTx/>
              <a:buNone/>
              <a:defRPr sz="1800"/>
            </a:lvl1pPr>
            <a:lvl2pPr marL="203200" indent="50800" algn="ctr">
              <a:spcBef>
                <a:spcPts val="700"/>
              </a:spcBef>
              <a:buSzTx/>
              <a:buFontTx/>
              <a:buNone/>
              <a:defRPr sz="1800"/>
            </a:lvl2pPr>
            <a:lvl3pPr marL="203200" indent="50800" algn="ctr">
              <a:spcBef>
                <a:spcPts val="700"/>
              </a:spcBef>
              <a:buSzTx/>
              <a:buFontTx/>
              <a:buNone/>
              <a:defRPr sz="1800"/>
            </a:lvl3pPr>
            <a:lvl4pPr marL="203200" indent="50800" algn="ctr">
              <a:spcBef>
                <a:spcPts val="700"/>
              </a:spcBef>
              <a:buSzTx/>
              <a:buFontTx/>
              <a:buNone/>
              <a:defRPr sz="1800"/>
            </a:lvl4pPr>
            <a:lvl5pPr marL="203200" indent="50800" algn="ctr">
              <a:spcBef>
                <a:spcPts val="700"/>
              </a:spcBef>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97" name="Google Shape;18;p2"/>
          <p:cNvSpPr>
            <a:spLocks noGrp="1"/>
          </p:cNvSpPr>
          <p:nvPr>
            <p:ph type="pic" sz="quarter" idx="13"/>
          </p:nvPr>
        </p:nvSpPr>
        <p:spPr>
          <a:xfrm>
            <a:off x="2148416" y="3"/>
            <a:ext cx="8824387" cy="1090613"/>
          </a:xfrm>
          <a:prstGeom prst="rect">
            <a:avLst/>
          </a:prstGeom>
        </p:spPr>
        <p:txBody>
          <a:bodyPr lIns="91439" tIns="45719" rIns="91439" bIns="45719">
            <a:noAutofit/>
          </a:bodyPr>
          <a:lstStyle/>
          <a:p>
            <a:endParaRPr/>
          </a:p>
        </p:txBody>
      </p:sp>
      <p:sp>
        <p:nvSpPr>
          <p:cNvPr id="98" name="Google Shape;19;p2"/>
          <p:cNvSpPr>
            <a:spLocks noGrp="1"/>
          </p:cNvSpPr>
          <p:nvPr>
            <p:ph type="pic" sz="quarter" idx="14"/>
          </p:nvPr>
        </p:nvSpPr>
        <p:spPr>
          <a:xfrm>
            <a:off x="6290733" y="4718050"/>
            <a:ext cx="5901267" cy="2139950"/>
          </a:xfrm>
          <a:prstGeom prst="rect">
            <a:avLst/>
          </a:prstGeom>
        </p:spPr>
        <p:txBody>
          <a:bodyPr lIns="91439" tIns="45719" rIns="91439" bIns="45719">
            <a:noAutofit/>
          </a:bodyPr>
          <a:lstStyle/>
          <a:p>
            <a:endParaRPr/>
          </a:p>
        </p:txBody>
      </p:sp>
      <p:sp>
        <p:nvSpPr>
          <p:cNvPr id="99" name="Slide Number"/>
          <p:cNvSpPr txBox="1">
            <a:spLocks noGrp="1"/>
          </p:cNvSpPr>
          <p:nvPr>
            <p:ph type="sldNum" sz="quarter" idx="2"/>
          </p:nvPr>
        </p:nvSpPr>
        <p:spPr>
          <a:xfrm>
            <a:off x="8462616" y="6217898"/>
            <a:ext cx="274984" cy="276908"/>
          </a:xfrm>
          <a:prstGeom prst="rect">
            <a:avLst/>
          </a:prstGeom>
        </p:spPr>
        <p:txBody>
          <a:bodyPr lIns="45675" tIns="45675" rIns="45675" bIns="45675"/>
          <a:lstStyle>
            <a:lvl1pPr defTabSz="914400"/>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716915"/>
            <a:ext cx="9144000" cy="9699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Picture Placeholder 4"/>
          <p:cNvSpPr>
            <a:spLocks noGrp="1" noChangeAspect="1"/>
          </p:cNvSpPr>
          <p:nvPr>
            <p:ph type="pic" sz="quarter" idx="10" hasCustomPrompt="1"/>
          </p:nvPr>
        </p:nvSpPr>
        <p:spPr>
          <a:xfrm>
            <a:off x="2148419" y="3"/>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MHTTC Stacked bars here on actual first slide (not in Master).  Don’t forget to add alt text.</a:t>
            </a:r>
          </a:p>
        </p:txBody>
      </p:sp>
    </p:spTree>
    <p:custDataLst>
      <p:tags r:id="rId1"/>
    </p:custDataLst>
    <p:extLst>
      <p:ext uri="{BB962C8B-B14F-4D97-AF65-F5344CB8AC3E}">
        <p14:creationId xmlns:p14="http://schemas.microsoft.com/office/powerpoint/2010/main" val="298946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descr="Picture 7"/>
          <p:cNvPicPr>
            <a:picLocks noChangeAspect="1"/>
          </p:cNvPicPr>
          <p:nvPr/>
        </p:nvPicPr>
        <p:blipFill>
          <a:blip r:embed="rId10"/>
          <a:stretch>
            <a:fillRect/>
          </a:stretch>
        </p:blipFill>
        <p:spPr>
          <a:xfrm rot="5400000" flipV="1">
            <a:off x="-3306807" y="3306809"/>
            <a:ext cx="6858001" cy="244388"/>
          </a:xfrm>
          <a:prstGeom prst="rect">
            <a:avLst/>
          </a:prstGeom>
          <a:ln w="12700">
            <a:miter lim="400000"/>
          </a:ln>
        </p:spPr>
      </p:pic>
      <p:sp>
        <p:nvSpPr>
          <p:cNvPr id="3" name="Title Text"/>
          <p:cNvSpPr txBox="1">
            <a:spLocks noGrp="1"/>
          </p:cNvSpPr>
          <p:nvPr>
            <p:ph type="title"/>
          </p:nvPr>
        </p:nvSpPr>
        <p:spPr>
          <a:xfrm>
            <a:off x="838200" y="365125"/>
            <a:ext cx="10515600" cy="132556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462531" y="6217854"/>
            <a:ext cx="275071" cy="276995"/>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61"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tupa@wich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hyperlink" Target="https://store.samhsa.gov/product/Preventing-Suicide-A-Toolkit-for-High-Schools/SMA12-4669?referer=from_search_result" TargetMode="Externa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hyperlink" Target="https://www.mentalhealthfirstaid.org/" TargetMode="External"/><Relationship Id="rId2" Type="http://schemas.openxmlformats.org/officeDocument/2006/relationships/hyperlink" Target="https://highschool.kognito.com/" TargetMode="External"/><Relationship Id="rId1" Type="http://schemas.openxmlformats.org/officeDocument/2006/relationships/slideLayout" Target="../slideLayouts/slideLayout6.xml"/><Relationship Id="rId5" Type="http://schemas.openxmlformats.org/officeDocument/2006/relationships/hyperlink" Target="https://qprinstitute.com/" TargetMode="External"/><Relationship Id="rId4" Type="http://schemas.openxmlformats.org/officeDocument/2006/relationships/hyperlink" Target="https://www.livingworks.net/"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www.sprc.org/resources-programs/patient-safety-plan-template" TargetMode="External"/><Relationship Id="rId2" Type="http://schemas.openxmlformats.org/officeDocument/2006/relationships/hyperlink" Target="http://www.sprc.org/resources-programs/safety-planning-guide-quick-guide-clinicians" TargetMode="External"/><Relationship Id="rId1" Type="http://schemas.openxmlformats.org/officeDocument/2006/relationships/slideLayout" Target="../slideLayouts/slideLayout6.xml"/><Relationship Id="rId4" Type="http://schemas.openxmlformats.org/officeDocument/2006/relationships/hyperlink" Target="https://play.google.com/store/apps/details?id=com.twopenguinsstudios.safetyplanningguide&amp;hl=en_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3" Type="http://schemas.openxmlformats.org/officeDocument/2006/relationships/hyperlink" Target="https://store.samhsa.gov/product/Preventing-Suicide-A-Toolkit-for-High-Schools/SMA12-4669" TargetMode="External"/><Relationship Id="rId2" Type="http://schemas.openxmlformats.org/officeDocument/2006/relationships/hyperlink" Target="http://www.nasponline.org/SCHOOLSAFETYFRAMEWORK" TargetMode="Externa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s://www.ruralhealthinfo.org/toolkits/suicide" TargetMode="External"/><Relationship Id="rId2" Type="http://schemas.openxmlformats.org/officeDocument/2006/relationships/hyperlink" Target="http://www.nimh.nih.gov/" TargetMode="External"/><Relationship Id="rId1" Type="http://schemas.openxmlformats.org/officeDocument/2006/relationships/slideLayout" Target="../slideLayouts/slideLayout6.xml"/><Relationship Id="rId6" Type="http://schemas.openxmlformats.org/officeDocument/2006/relationships/hyperlink" Target="http://www.zerosuicide.edc.org/" TargetMode="External"/><Relationship Id="rId5" Type="http://schemas.openxmlformats.org/officeDocument/2006/relationships/hyperlink" Target="http://www.sprc.org/" TargetMode="External"/><Relationship Id="rId4" Type="http://schemas.openxmlformats.org/officeDocument/2006/relationships/hyperlink" Target="http://www.samhsa.gov/"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httcnetwork.org/centers/mountain-plains-mhttc/product/mental-health-resources-parents-and-caregivers-during-covid" TargetMode="External"/><Relationship Id="rId2" Type="http://schemas.openxmlformats.org/officeDocument/2006/relationships/hyperlink" Target="https://mhttcnetwork.org/centers/mountain-plains-mhttc/product/mental-health-resources-k-12-educators-during-covid-19" TargetMode="External"/><Relationship Id="rId1" Type="http://schemas.openxmlformats.org/officeDocument/2006/relationships/slideLayout" Target="../slideLayouts/slideLayout6.xml"/><Relationship Id="rId4" Type="http://schemas.openxmlformats.org/officeDocument/2006/relationships/hyperlink" Target="https://www.nasponline.org/resources-and-publications/resources-and-podcasts/covid-19-resource-center/family-and-educator-resources"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www.cdc.gov/healthyyouth/data/yrbs/index.htm" TargetMode="External"/><Relationship Id="rId2" Type="http://schemas.openxmlformats.org/officeDocument/2006/relationships/hyperlink" Target="http://zerosuicide.edc.org/resources/telehealth-tips-managing-suicidal-clients-during-covid-19-pandemic" TargetMode="External"/><Relationship Id="rId1" Type="http://schemas.openxmlformats.org/officeDocument/2006/relationships/slideLayout" Target="../slideLayouts/slideLayout6.xml"/><Relationship Id="rId5" Type="http://schemas.openxmlformats.org/officeDocument/2006/relationships/hyperlink" Target="http://cssrs.columbia.edu/" TargetMode="External"/><Relationship Id="rId4" Type="http://schemas.openxmlformats.org/officeDocument/2006/relationships/hyperlink" Target="https://www.cdc.gov/violenceprevention/pdf/suicide-datasheet-a.pdf"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nimh.nih.gov/health/topics/child-and-adolescent-mental-health/index.shtml" TargetMode="External"/><Relationship Id="rId2" Type="http://schemas.openxmlformats.org/officeDocument/2006/relationships/hyperlink" Target="http://www.jointcommission.org/assets/1/18/SEA_56_Suicide.pdf" TargetMode="External"/><Relationship Id="rId1" Type="http://schemas.openxmlformats.org/officeDocument/2006/relationships/slideLayout" Target="../slideLayouts/slideLayout6.xml"/><Relationship Id="rId5" Type="http://schemas.openxmlformats.org/officeDocument/2006/relationships/hyperlink" Target="https://doi.org/10.1107/s40596-015-0434-6" TargetMode="External"/><Relationship Id="rId4" Type="http://schemas.openxmlformats.org/officeDocument/2006/relationships/hyperlink" Target="https://www.integration.samhsa.gov/images/res/SAFE_T.pdf"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store.samhsa.gov/product/Preventing-Suicide-A-Toolkit-for-High-Schools/SMA12-4669" TargetMode="External"/><Relationship Id="rId7" Type="http://schemas.openxmlformats.org/officeDocument/2006/relationships/hyperlink" Target="https://www.youthsuicidewarningsigns.org/" TargetMode="External"/><Relationship Id="rId2" Type="http://schemas.openxmlformats.org/officeDocument/2006/relationships/hyperlink" Target="https://doi.org/10.1542/peds.2016-0436" TargetMode="External"/><Relationship Id="rId1" Type="http://schemas.openxmlformats.org/officeDocument/2006/relationships/slideLayout" Target="../slideLayouts/slideLayout6.xml"/><Relationship Id="rId6" Type="http://schemas.openxmlformats.org/officeDocument/2006/relationships/hyperlink" Target="http://www.wiche.edu/pub/suicide-prevention-toolkit-for-primary-care-practices" TargetMode="External"/><Relationship Id="rId5" Type="http://schemas.openxmlformats.org/officeDocument/2006/relationships/hyperlink" Target="http://www.sprc.org/resources-programs/suicide-prevention-toolkit-rural-primary-care" TargetMode="External"/><Relationship Id="rId4" Type="http://schemas.openxmlformats.org/officeDocument/2006/relationships/hyperlink" Target="https://store.samhsa.gov/product/SAFE-T-Pocket-Card-Suicide-Assessment-Five-Step-Evaluation-and-Triage-for-Clinicians/sma09-4432?referer=from_search_result" TargetMode="External"/></Relationships>
</file>

<file path=ppt/slides/_rels/slide66.xml.rels><?xml version="1.0" encoding="UTF-8" standalone="yes"?>
<Relationships xmlns="http://schemas.openxmlformats.org/package/2006/relationships"><Relationship Id="rId2" Type="http://schemas.openxmlformats.org/officeDocument/2006/relationships/hyperlink" Target="mailto:ltupa@wiche.edu"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ubtitle 2"/>
          <p:cNvSpPr txBox="1">
            <a:spLocks noGrp="1"/>
          </p:cNvSpPr>
          <p:nvPr>
            <p:ph type="subTitle" sz="half" idx="1"/>
          </p:nvPr>
        </p:nvSpPr>
        <p:spPr>
          <a:xfrm>
            <a:off x="2313317" y="2374549"/>
            <a:ext cx="7422116" cy="2971801"/>
          </a:xfrm>
          <a:prstGeom prst="rect">
            <a:avLst/>
          </a:prstGeom>
        </p:spPr>
        <p:txBody>
          <a:bodyPr>
            <a:normAutofit/>
          </a:bodyPr>
          <a:lstStyle/>
          <a:p>
            <a:pPr>
              <a:defRPr/>
            </a:pPr>
            <a:r>
              <a:rPr lang="en-US" altLang="en-US" dirty="0"/>
              <a:t>Erin Briley, M.S., </a:t>
            </a:r>
            <a:r>
              <a:rPr lang="en-US" altLang="en-US" dirty="0" smtClean="0"/>
              <a:t>NCSP</a:t>
            </a:r>
          </a:p>
          <a:p>
            <a:pPr>
              <a:defRPr/>
            </a:pPr>
            <a:r>
              <a:rPr lang="en-US" altLang="en-US" dirty="0"/>
              <a:t>Mountain Plains MHTTC Technical </a:t>
            </a:r>
            <a:r>
              <a:rPr lang="en-US" altLang="en-US" dirty="0" smtClean="0"/>
              <a:t>Trainer</a:t>
            </a:r>
            <a:endParaRPr lang="en-US" altLang="en-US" dirty="0"/>
          </a:p>
          <a:p>
            <a:pPr>
              <a:defRPr/>
            </a:pPr>
            <a:r>
              <a:rPr lang="en-US" altLang="en-US" dirty="0"/>
              <a:t>Western Interstate Commission for Higher education, Mental Health Program WICHE BHP</a:t>
            </a:r>
          </a:p>
          <a:p>
            <a:pPr>
              <a:defRPr/>
            </a:pPr>
            <a:r>
              <a:rPr lang="en-US" altLang="en-US" dirty="0">
                <a:hlinkClick r:id="rId2"/>
              </a:rPr>
              <a:t>ebriley@wiche.edu</a:t>
            </a:r>
            <a:endParaRPr lang="en-US" altLang="en-US" dirty="0"/>
          </a:p>
          <a:p>
            <a:pPr>
              <a:defRPr/>
            </a:pPr>
            <a:r>
              <a:rPr lang="en-US" altLang="en-US" dirty="0" smtClean="0"/>
              <a:t>303-541-0229</a:t>
            </a:r>
            <a:endParaRPr lang="en-US" altLang="en-US" dirty="0"/>
          </a:p>
        </p:txBody>
      </p:sp>
      <p:sp>
        <p:nvSpPr>
          <p:cNvPr id="133" name="Title 1"/>
          <p:cNvSpPr txBox="1">
            <a:spLocks noGrp="1"/>
          </p:cNvSpPr>
          <p:nvPr>
            <p:ph type="ctrTitle"/>
          </p:nvPr>
        </p:nvSpPr>
        <p:spPr>
          <a:xfrm>
            <a:off x="871268" y="206810"/>
            <a:ext cx="10679501" cy="1850958"/>
          </a:xfrm>
          <a:prstGeom prst="rect">
            <a:avLst/>
          </a:prstGeom>
        </p:spPr>
        <p:txBody>
          <a:bodyPr>
            <a:normAutofit/>
          </a:bodyPr>
          <a:lstStyle>
            <a:lvl1pPr defTabSz="822958">
              <a:defRPr sz="3200" b="1"/>
            </a:lvl1pPr>
          </a:lstStyle>
          <a:p>
            <a:r>
              <a:rPr lang="en-US" sz="4400" dirty="0" smtClean="0"/>
              <a:t>Suicide Assessment and Response for K-12 Populations</a:t>
            </a:r>
            <a:endParaRPr lang="en-US" sz="4400" dirty="0"/>
          </a:p>
        </p:txBody>
      </p:sp>
      <p:pic>
        <p:nvPicPr>
          <p:cNvPr id="4" name="Picture Placeholder 6" descr="MHTTC logo"/>
          <p:cNvPicPr>
            <a:picLocks noChangeAspect="1"/>
          </p:cNvPicPr>
          <p:nvPr/>
        </p:nvPicPr>
        <p:blipFill rotWithShape="1">
          <a:blip r:embed="rId3" cstate="print">
            <a:extLst>
              <a:ext uri="{28A0092B-C50C-407E-A947-70E740481C1C}">
                <a14:useLocalDpi xmlns:a14="http://schemas.microsoft.com/office/drawing/2010/main" val="0"/>
              </a:ext>
            </a:extLst>
          </a:blip>
          <a:srcRect l="-971" t="-4214" r="-971" b="-4214"/>
          <a:stretch/>
        </p:blipFill>
        <p:spPr>
          <a:xfrm>
            <a:off x="2571196" y="5663131"/>
            <a:ext cx="6618287" cy="109061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altLang="en-US" b="1" dirty="0"/>
              <a:t>Risk Factors</a:t>
            </a:r>
            <a:r>
              <a:rPr lang="en-US" altLang="en-US" dirty="0"/>
              <a:t/>
            </a:r>
            <a:br>
              <a:rPr lang="en-US" altLang="en-US" dirty="0"/>
            </a:br>
            <a:r>
              <a:rPr lang="en-US" altLang="en-US" sz="2200" dirty="0"/>
              <a:t>(Characteristics associated with increased risk. Risk increases with multiple factors)</a:t>
            </a:r>
            <a:endParaRPr lang="en-US" sz="2200" dirty="0"/>
          </a:p>
        </p:txBody>
      </p:sp>
      <p:sp>
        <p:nvSpPr>
          <p:cNvPr id="6" name="Content Placeholder 2"/>
          <p:cNvSpPr txBox="1">
            <a:spLocks/>
          </p:cNvSpPr>
          <p:nvPr/>
        </p:nvSpPr>
        <p:spPr>
          <a:xfrm>
            <a:off x="838200" y="1937134"/>
            <a:ext cx="10611338" cy="433956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u="sng" smtClean="0"/>
              <a:t>Individual Risk Factors</a:t>
            </a:r>
            <a:r>
              <a:rPr lang="en-US" baseline="30000" smtClean="0"/>
              <a:t>15</a:t>
            </a:r>
            <a:r>
              <a:rPr lang="en-US" smtClean="0"/>
              <a:t>:</a:t>
            </a:r>
          </a:p>
          <a:p>
            <a:pPr marL="342906" indent="-342906" defTabSz="457207" hangingPunct="1">
              <a:buClr>
                <a:schemeClr val="tx1"/>
              </a:buClr>
              <a:buFont typeface="Wingdings 3" charset="2"/>
              <a:buChar char=""/>
              <a:defRPr/>
            </a:pPr>
            <a:r>
              <a:rPr lang="en-US" smtClean="0"/>
              <a:t>Previous suicide attempts</a:t>
            </a:r>
          </a:p>
          <a:p>
            <a:pPr marL="342906" indent="-342906" defTabSz="457207" hangingPunct="1">
              <a:buClr>
                <a:schemeClr val="tx1"/>
              </a:buClr>
              <a:buFont typeface="Wingdings 3" charset="2"/>
              <a:buChar char=""/>
              <a:defRPr/>
            </a:pPr>
            <a:r>
              <a:rPr lang="en-US" smtClean="0"/>
              <a:t>Non-suicidal self-injury such as cutting</a:t>
            </a:r>
          </a:p>
          <a:p>
            <a:pPr marL="342906" indent="-342906" defTabSz="457207" hangingPunct="1">
              <a:buClr>
                <a:schemeClr val="tx1"/>
              </a:buClr>
              <a:buFont typeface="Wingdings 3" charset="2"/>
              <a:buChar char=""/>
              <a:defRPr/>
            </a:pPr>
            <a:r>
              <a:rPr lang="en-US" smtClean="0"/>
              <a:t>Mental illness, hopelessness, low self-esteem</a:t>
            </a:r>
          </a:p>
          <a:p>
            <a:pPr marL="342906" indent="-342906" defTabSz="457207" hangingPunct="1">
              <a:buClr>
                <a:schemeClr val="tx1"/>
              </a:buClr>
              <a:buFont typeface="Wingdings 3" charset="2"/>
              <a:buChar char=""/>
              <a:defRPr/>
            </a:pPr>
            <a:r>
              <a:rPr lang="en-US" smtClean="0"/>
              <a:t>Impulsive or risk-taking tendencies</a:t>
            </a:r>
          </a:p>
          <a:p>
            <a:pPr marL="342906" indent="-342906" defTabSz="457207" hangingPunct="1">
              <a:buClr>
                <a:schemeClr val="tx1"/>
              </a:buClr>
              <a:buFont typeface="Wingdings 3" charset="2"/>
              <a:buChar char=""/>
              <a:defRPr/>
            </a:pPr>
            <a:r>
              <a:rPr lang="en-US" smtClean="0"/>
              <a:t>Poor problem-solving or coping skills</a:t>
            </a:r>
          </a:p>
          <a:p>
            <a:pPr marL="342906" indent="-342906" defTabSz="457207" hangingPunct="1">
              <a:buClr>
                <a:schemeClr val="tx1"/>
              </a:buClr>
              <a:buFont typeface="Wingdings 3" charset="2"/>
              <a:buChar char=""/>
              <a:defRPr/>
            </a:pPr>
            <a:r>
              <a:rPr lang="en-US" smtClean="0"/>
              <a:t>Low stress and frustration tolerance</a:t>
            </a:r>
          </a:p>
          <a:p>
            <a:pPr marL="342906" indent="-342906" defTabSz="457207" hangingPunct="1">
              <a:buClr>
                <a:schemeClr val="tx1"/>
              </a:buClr>
              <a:buFont typeface="Wingdings 3" charset="2"/>
              <a:buChar char=""/>
              <a:defRPr/>
            </a:pPr>
            <a:r>
              <a:rPr lang="en-US" smtClean="0"/>
              <a:t>Social alienation or isolation, non-conforming</a:t>
            </a:r>
          </a:p>
          <a:p>
            <a:pPr defTabSz="457207" hangingPunct="1">
              <a:buClr>
                <a:schemeClr val="bg2">
                  <a:lumMod val="40000"/>
                  <a:lumOff val="60000"/>
                </a:schemeClr>
              </a:buClr>
              <a:defRPr/>
            </a:pPr>
            <a:endParaRPr lang="en-US" sz="1800" dirty="0"/>
          </a:p>
        </p:txBody>
      </p:sp>
    </p:spTree>
    <p:extLst>
      <p:ext uri="{BB962C8B-B14F-4D97-AF65-F5344CB8AC3E}">
        <p14:creationId xmlns:p14="http://schemas.microsoft.com/office/powerpoint/2010/main" val="909227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altLang="en-US" b="1" dirty="0"/>
              <a:t>Risk Factors</a:t>
            </a:r>
            <a:r>
              <a:rPr lang="en-US" altLang="en-US" dirty="0"/>
              <a:t/>
            </a:r>
            <a:br>
              <a:rPr lang="en-US" altLang="en-US" dirty="0"/>
            </a:br>
            <a:r>
              <a:rPr lang="en-US" altLang="en-US" sz="2200" dirty="0"/>
              <a:t>(Characteristics associated with increased risk. Risk increases with multiple factors)</a:t>
            </a:r>
            <a:endParaRPr lang="en-US" sz="2200" dirty="0"/>
          </a:p>
        </p:txBody>
      </p:sp>
      <p:sp>
        <p:nvSpPr>
          <p:cNvPr id="6" name="Content Placeholder 2"/>
          <p:cNvSpPr txBox="1">
            <a:spLocks/>
          </p:cNvSpPr>
          <p:nvPr/>
        </p:nvSpPr>
        <p:spPr>
          <a:xfrm>
            <a:off x="930031" y="1875692"/>
            <a:ext cx="10423769" cy="378215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u="sng" smtClean="0"/>
              <a:t>Risky Behaviors</a:t>
            </a:r>
            <a:r>
              <a:rPr lang="en-US" baseline="30000" smtClean="0"/>
              <a:t>15</a:t>
            </a:r>
            <a:r>
              <a:rPr lang="en-US" u="sng" smtClean="0"/>
              <a:t>:</a:t>
            </a:r>
            <a:endParaRPr lang="en-US" smtClean="0"/>
          </a:p>
          <a:p>
            <a:pPr marL="342906" indent="-342906" defTabSz="457207" hangingPunct="1">
              <a:buClr>
                <a:schemeClr val="tx1"/>
              </a:buClr>
              <a:buFont typeface="Wingdings 3" charset="2"/>
              <a:buChar char=""/>
              <a:defRPr/>
            </a:pPr>
            <a:r>
              <a:rPr lang="en-US" smtClean="0"/>
              <a:t>Alcohol or drug use</a:t>
            </a:r>
          </a:p>
          <a:p>
            <a:pPr marL="342906" indent="-342906" defTabSz="457207" hangingPunct="1">
              <a:buClr>
                <a:schemeClr val="tx1"/>
              </a:buClr>
              <a:buFont typeface="Wingdings 3" charset="2"/>
              <a:buChar char=""/>
              <a:defRPr/>
            </a:pPr>
            <a:r>
              <a:rPr lang="en-US" smtClean="0"/>
              <a:t>Delinquency</a:t>
            </a:r>
          </a:p>
          <a:p>
            <a:pPr marL="342906" indent="-342906" defTabSz="457207" hangingPunct="1">
              <a:buClr>
                <a:schemeClr val="tx1"/>
              </a:buClr>
              <a:buFont typeface="Wingdings 3" charset="2"/>
              <a:buChar char=""/>
              <a:defRPr/>
            </a:pPr>
            <a:r>
              <a:rPr lang="en-US" smtClean="0"/>
              <a:t>Aggressive/violent behavior</a:t>
            </a:r>
          </a:p>
          <a:p>
            <a:pPr marL="342906" indent="-342906" defTabSz="457207" hangingPunct="1">
              <a:buClr>
                <a:schemeClr val="tx1"/>
              </a:buClr>
              <a:buFont typeface="Wingdings 3" charset="2"/>
              <a:buChar char=""/>
              <a:defRPr/>
            </a:pPr>
            <a:r>
              <a:rPr lang="en-US" smtClean="0"/>
              <a:t>Risky sexual behavior</a:t>
            </a:r>
          </a:p>
          <a:p>
            <a:pPr marL="342906" indent="-342906" defTabSz="457207" hangingPunct="1">
              <a:buClr>
                <a:schemeClr val="tx1"/>
              </a:buClr>
              <a:buFont typeface="Wingdings 3" charset="2"/>
              <a:buChar char=""/>
              <a:defRPr/>
            </a:pPr>
            <a:r>
              <a:rPr lang="en-US" smtClean="0"/>
              <a:t>Exposure to suicidal behavior of others via media or other</a:t>
            </a:r>
          </a:p>
          <a:p>
            <a:pPr defTabSz="457207" hangingPunct="1">
              <a:buClr>
                <a:schemeClr val="bg2">
                  <a:lumMod val="40000"/>
                  <a:lumOff val="60000"/>
                </a:schemeClr>
              </a:buClr>
              <a:defRPr/>
            </a:pPr>
            <a:endParaRPr lang="en-US" sz="1800" smtClean="0"/>
          </a:p>
          <a:p>
            <a:pPr defTabSz="457207" hangingPunct="1">
              <a:buClr>
                <a:schemeClr val="bg2">
                  <a:lumMod val="40000"/>
                  <a:lumOff val="60000"/>
                </a:schemeClr>
              </a:buClr>
              <a:defRPr/>
            </a:pPr>
            <a:endParaRPr lang="en-US" sz="1800" dirty="0"/>
          </a:p>
        </p:txBody>
      </p:sp>
    </p:spTree>
    <p:extLst>
      <p:ext uri="{BB962C8B-B14F-4D97-AF65-F5344CB8AC3E}">
        <p14:creationId xmlns:p14="http://schemas.microsoft.com/office/powerpoint/2010/main" val="223399275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altLang="en-US" b="1" dirty="0"/>
              <a:t>Risk Factors</a:t>
            </a:r>
            <a:r>
              <a:rPr lang="en-US" altLang="en-US" dirty="0"/>
              <a:t/>
            </a:r>
            <a:br>
              <a:rPr lang="en-US" altLang="en-US" dirty="0"/>
            </a:br>
            <a:r>
              <a:rPr lang="en-US" altLang="en-US" sz="2200" dirty="0"/>
              <a:t>(Characteristics associated with increased risk. Risk increases with multiple factors)</a:t>
            </a:r>
            <a:endParaRPr lang="en-US" sz="2200" dirty="0"/>
          </a:p>
        </p:txBody>
      </p:sp>
      <p:sp>
        <p:nvSpPr>
          <p:cNvPr id="6" name="Content Placeholder 2"/>
          <p:cNvSpPr txBox="1">
            <a:spLocks/>
          </p:cNvSpPr>
          <p:nvPr/>
        </p:nvSpPr>
        <p:spPr>
          <a:xfrm>
            <a:off x="953477" y="1867877"/>
            <a:ext cx="10515600" cy="372989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u="sng" smtClean="0"/>
              <a:t>Family Characteristics:</a:t>
            </a:r>
            <a:r>
              <a:rPr lang="en-US" baseline="30000" smtClean="0"/>
              <a:t>14</a:t>
            </a:r>
            <a:endParaRPr lang="en-US" smtClean="0"/>
          </a:p>
          <a:p>
            <a:pPr marL="342906" indent="-342906" defTabSz="457207" hangingPunct="1">
              <a:buClr>
                <a:schemeClr val="tx1"/>
              </a:buClr>
              <a:buFont typeface="Wingdings 3" charset="2"/>
              <a:buChar char=""/>
              <a:defRPr/>
            </a:pPr>
            <a:r>
              <a:rPr lang="en-US" smtClean="0"/>
              <a:t>Family history of suicide</a:t>
            </a:r>
          </a:p>
          <a:p>
            <a:pPr marL="342906" indent="-342906" defTabSz="457207" hangingPunct="1">
              <a:buClr>
                <a:schemeClr val="tx1"/>
              </a:buClr>
              <a:buFont typeface="Wingdings 3" charset="2"/>
              <a:buChar char=""/>
              <a:defRPr/>
            </a:pPr>
            <a:r>
              <a:rPr lang="en-US" smtClean="0"/>
              <a:t>Parental mental health problems</a:t>
            </a:r>
          </a:p>
          <a:p>
            <a:pPr marL="342906" indent="-342906" defTabSz="457207" hangingPunct="1">
              <a:buClr>
                <a:schemeClr val="tx1"/>
              </a:buClr>
              <a:buFont typeface="Wingdings 3" charset="2"/>
              <a:buChar char=""/>
              <a:defRPr/>
            </a:pPr>
            <a:r>
              <a:rPr lang="en-US" smtClean="0"/>
              <a:t>Family stress and dysfunction</a:t>
            </a:r>
          </a:p>
          <a:p>
            <a:pPr marL="342906" indent="-342906" defTabSz="457207" hangingPunct="1">
              <a:buClr>
                <a:schemeClr val="tx1"/>
              </a:buClr>
              <a:buFont typeface="Wingdings 3" charset="2"/>
              <a:buChar char=""/>
              <a:defRPr/>
            </a:pPr>
            <a:r>
              <a:rPr lang="en-US" smtClean="0"/>
              <a:t>Stressful life event/loss or a situational crisis (breakups, abuse, divorce, death of a loved one, etc.)</a:t>
            </a:r>
          </a:p>
          <a:p>
            <a:pPr defTabSz="457207" hangingPunct="1">
              <a:buClr>
                <a:schemeClr val="bg2">
                  <a:lumMod val="40000"/>
                  <a:lumOff val="60000"/>
                </a:schemeClr>
              </a:buClr>
              <a:defRPr/>
            </a:pPr>
            <a:endParaRPr lang="en-US" u="sng" dirty="0"/>
          </a:p>
        </p:txBody>
      </p:sp>
    </p:spTree>
    <p:extLst>
      <p:ext uri="{BB962C8B-B14F-4D97-AF65-F5344CB8AC3E}">
        <p14:creationId xmlns:p14="http://schemas.microsoft.com/office/powerpoint/2010/main" val="186281304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altLang="en-US" b="1" dirty="0"/>
              <a:t>Risk Factors</a:t>
            </a:r>
            <a:r>
              <a:rPr lang="en-US" altLang="en-US" dirty="0"/>
              <a:t/>
            </a:r>
            <a:br>
              <a:rPr lang="en-US" altLang="en-US" dirty="0"/>
            </a:br>
            <a:r>
              <a:rPr lang="en-US" altLang="en-US" sz="2200" dirty="0"/>
              <a:t>(Characteristics associated with increased risk. Risk increases with multiple factors)</a:t>
            </a:r>
            <a:endParaRPr lang="en-US" sz="2200" dirty="0"/>
          </a:p>
        </p:txBody>
      </p:sp>
      <p:sp>
        <p:nvSpPr>
          <p:cNvPr id="6" name="Content Placeholder 2"/>
          <p:cNvSpPr txBox="1">
            <a:spLocks/>
          </p:cNvSpPr>
          <p:nvPr/>
        </p:nvSpPr>
        <p:spPr>
          <a:xfrm>
            <a:off x="898769" y="2025057"/>
            <a:ext cx="10386646" cy="357271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25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sz="9600" u="sng" smtClean="0"/>
              <a:t>Environmental Factors:</a:t>
            </a:r>
            <a:r>
              <a:rPr lang="en-US" sz="9600" baseline="30000" smtClean="0"/>
              <a:t>14</a:t>
            </a:r>
            <a:endParaRPr lang="en-US" sz="9600" smtClean="0"/>
          </a:p>
          <a:p>
            <a:pPr marL="342906" indent="-342906" defTabSz="457207" hangingPunct="1">
              <a:buClr>
                <a:schemeClr val="tx1"/>
              </a:buClr>
              <a:buFont typeface="Wingdings 3" charset="2"/>
              <a:buChar char=""/>
              <a:defRPr/>
            </a:pPr>
            <a:r>
              <a:rPr lang="en-US" sz="9600" smtClean="0"/>
              <a:t>Exposure to suicidal behavior of others</a:t>
            </a:r>
          </a:p>
          <a:p>
            <a:pPr marL="342906" indent="-342906" defTabSz="457207" hangingPunct="1">
              <a:buClr>
                <a:schemeClr val="tx1"/>
              </a:buClr>
              <a:buFont typeface="Wingdings 3" charset="2"/>
              <a:buChar char=""/>
              <a:defRPr/>
            </a:pPr>
            <a:r>
              <a:rPr lang="en-US" sz="9600" smtClean="0"/>
              <a:t>Negative social and emotional environment at school</a:t>
            </a:r>
          </a:p>
          <a:p>
            <a:pPr marL="342906" indent="-342906" defTabSz="457207" hangingPunct="1">
              <a:buClr>
                <a:schemeClr val="tx1"/>
              </a:buClr>
              <a:buFont typeface="Wingdings 3" charset="2"/>
              <a:buChar char=""/>
              <a:defRPr/>
            </a:pPr>
            <a:r>
              <a:rPr lang="en-US" sz="9600" smtClean="0"/>
              <a:t>Expression and acts of hostility</a:t>
            </a:r>
          </a:p>
          <a:p>
            <a:pPr marL="342906" indent="-342906" defTabSz="457207" hangingPunct="1">
              <a:buClr>
                <a:schemeClr val="tx1"/>
              </a:buClr>
              <a:buFont typeface="Wingdings 3" charset="2"/>
              <a:buChar char=""/>
              <a:defRPr/>
            </a:pPr>
            <a:r>
              <a:rPr lang="en-US" sz="9600" smtClean="0"/>
              <a:t>Lack of respect and fair treatment</a:t>
            </a:r>
          </a:p>
          <a:p>
            <a:pPr marL="342906" indent="-342906" defTabSz="457207" hangingPunct="1">
              <a:buClr>
                <a:schemeClr val="tx1"/>
              </a:buClr>
              <a:buFont typeface="Wingdings 3" charset="2"/>
              <a:buChar char=""/>
              <a:defRPr/>
            </a:pPr>
            <a:r>
              <a:rPr lang="en-US" sz="9600" smtClean="0"/>
              <a:t>Limitations in school physical environment, including lack of safety and security</a:t>
            </a:r>
          </a:p>
          <a:p>
            <a:pPr marL="342906" indent="-342906" defTabSz="457207" hangingPunct="1">
              <a:buClr>
                <a:schemeClr val="tx1"/>
              </a:buClr>
              <a:buFont typeface="Wingdings 3" charset="2"/>
              <a:buChar char=""/>
              <a:defRPr/>
            </a:pPr>
            <a:r>
              <a:rPr lang="en-US" sz="9600" smtClean="0"/>
              <a:t>Access to lethal means</a:t>
            </a:r>
          </a:p>
          <a:p>
            <a:pPr marL="342906" indent="-342906" defTabSz="457207" hangingPunct="1">
              <a:buClr>
                <a:schemeClr val="tx1"/>
              </a:buClr>
              <a:buFont typeface="Wingdings 3" charset="2"/>
              <a:buChar char=""/>
              <a:defRPr/>
            </a:pPr>
            <a:r>
              <a:rPr lang="en-US" sz="9600" smtClean="0"/>
              <a:t>Exposure to stigma &amp; discrimination</a:t>
            </a:r>
          </a:p>
          <a:p>
            <a:pPr defTabSz="457207" hangingPunct="1">
              <a:buClr>
                <a:schemeClr val="bg2">
                  <a:lumMod val="40000"/>
                  <a:lumOff val="60000"/>
                </a:schemeClr>
              </a:buClr>
              <a:defRPr/>
            </a:pPr>
            <a:endParaRPr lang="en-US" dirty="0"/>
          </a:p>
        </p:txBody>
      </p:sp>
    </p:spTree>
    <p:extLst>
      <p:ext uri="{BB962C8B-B14F-4D97-AF65-F5344CB8AC3E}">
        <p14:creationId xmlns:p14="http://schemas.microsoft.com/office/powerpoint/2010/main" val="242110659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B586E35-6333-4BAF-93F6-B26593F64FE8}"/>
              </a:ext>
            </a:extLst>
          </p:cNvPr>
          <p:cNvSpPr>
            <a:spLocks noGrp="1"/>
          </p:cNvSpPr>
          <p:nvPr>
            <p:ph type="title"/>
          </p:nvPr>
        </p:nvSpPr>
        <p:spPr>
          <a:xfrm>
            <a:off x="703289" y="0"/>
            <a:ext cx="10515600" cy="1325563"/>
          </a:xfrm>
        </p:spPr>
        <p:txBody>
          <a:bodyPr/>
          <a:lstStyle/>
          <a:p>
            <a:r>
              <a:rPr lang="en-US" b="1" dirty="0"/>
              <a:t>Signs of Depression in Youth</a:t>
            </a:r>
            <a:r>
              <a:rPr lang="en-US" b="1" baseline="30000" dirty="0"/>
              <a:t>9</a:t>
            </a:r>
            <a:endParaRPr lang="en-US" dirty="0"/>
          </a:p>
        </p:txBody>
      </p:sp>
      <p:graphicFrame>
        <p:nvGraphicFramePr>
          <p:cNvPr id="6" name="Table 6">
            <a:extLst>
              <a:ext uri="{FF2B5EF4-FFF2-40B4-BE49-F238E27FC236}">
                <a16:creationId xmlns:a16="http://schemas.microsoft.com/office/drawing/2014/main" id="{7E4BB317-9301-4D15-ACF6-DC56073FCCD2}"/>
              </a:ext>
            </a:extLst>
          </p:cNvPr>
          <p:cNvGraphicFramePr>
            <a:graphicFrameLocks/>
          </p:cNvGraphicFramePr>
          <p:nvPr/>
        </p:nvGraphicFramePr>
        <p:xfrm>
          <a:off x="329784" y="1003299"/>
          <a:ext cx="11504950" cy="4453121"/>
        </p:xfrm>
        <a:graphic>
          <a:graphicData uri="http://schemas.openxmlformats.org/drawingml/2006/table">
            <a:tbl>
              <a:tblPr firstRow="1" bandRow="1">
                <a:tableStyleId>{5C22544A-7EE6-4342-B048-85BDC9FD1C3A}</a:tableStyleId>
              </a:tblPr>
              <a:tblGrid>
                <a:gridCol w="5658513">
                  <a:extLst>
                    <a:ext uri="{9D8B030D-6E8A-4147-A177-3AD203B41FA5}">
                      <a16:colId xmlns:a16="http://schemas.microsoft.com/office/drawing/2014/main" val="1521647809"/>
                    </a:ext>
                  </a:extLst>
                </a:gridCol>
                <a:gridCol w="5846437">
                  <a:extLst>
                    <a:ext uri="{9D8B030D-6E8A-4147-A177-3AD203B41FA5}">
                      <a16:colId xmlns:a16="http://schemas.microsoft.com/office/drawing/2014/main" val="795241312"/>
                    </a:ext>
                  </a:extLst>
                </a:gridCol>
              </a:tblGrid>
              <a:tr h="439889">
                <a:tc>
                  <a:txBody>
                    <a:bodyPr/>
                    <a:lstStyle/>
                    <a:p>
                      <a:r>
                        <a:rPr lang="en-US" sz="2000" dirty="0"/>
                        <a:t>Young Children</a:t>
                      </a:r>
                    </a:p>
                  </a:txBody>
                  <a:tcPr/>
                </a:tc>
                <a:tc>
                  <a:txBody>
                    <a:bodyPr/>
                    <a:lstStyle/>
                    <a:p>
                      <a:r>
                        <a:rPr lang="en-US" sz="2000" dirty="0"/>
                        <a:t>Other Children/Teens</a:t>
                      </a:r>
                    </a:p>
                  </a:txBody>
                  <a:tcPr/>
                </a:tc>
                <a:extLst>
                  <a:ext uri="{0D108BD9-81ED-4DB2-BD59-A6C34878D82A}">
                    <a16:rowId xmlns:a16="http://schemas.microsoft.com/office/drawing/2014/main" val="3787308500"/>
                  </a:ext>
                </a:extLst>
              </a:tr>
              <a:tr h="4013232">
                <a:tc>
                  <a:txBody>
                    <a:bodyPr/>
                    <a:lstStyle/>
                    <a:p>
                      <a:r>
                        <a:rPr lang="en-US" sz="2000" dirty="0"/>
                        <a:t>* Frequent tantrums, intense irritability</a:t>
                      </a:r>
                    </a:p>
                    <a:p>
                      <a:pPr marL="285750" indent="-285750">
                        <a:buFont typeface="Arial" panose="020B0604020202020204" pitchFamily="34" charset="0"/>
                        <a:buChar char="•"/>
                      </a:pPr>
                      <a:r>
                        <a:rPr lang="en-US" sz="2000" dirty="0"/>
                        <a:t>Often talks about fears or worries</a:t>
                      </a:r>
                    </a:p>
                    <a:p>
                      <a:pPr marL="285750" indent="-285750">
                        <a:buFont typeface="Arial" panose="020B0604020202020204" pitchFamily="34" charset="0"/>
                        <a:buChar char="•"/>
                      </a:pPr>
                      <a:r>
                        <a:rPr lang="en-US" sz="2000" dirty="0"/>
                        <a:t>Somatic complaints</a:t>
                      </a:r>
                    </a:p>
                    <a:p>
                      <a:pPr marL="285750" indent="-285750">
                        <a:buFont typeface="Arial" panose="020B0604020202020204" pitchFamily="34" charset="0"/>
                        <a:buChar char="•"/>
                      </a:pPr>
                      <a:r>
                        <a:rPr lang="en-US" sz="2000" dirty="0"/>
                        <a:t>Very active except with TV or videogames</a:t>
                      </a:r>
                    </a:p>
                    <a:p>
                      <a:pPr marL="285750" indent="-285750">
                        <a:buFont typeface="Arial" panose="020B0604020202020204" pitchFamily="34" charset="0"/>
                        <a:buChar char="•"/>
                      </a:pPr>
                      <a:r>
                        <a:rPr lang="en-US" sz="2000" dirty="0"/>
                        <a:t>Sleeps too much/little. Frequent nightmares or seems sleepy during the day</a:t>
                      </a:r>
                    </a:p>
                    <a:p>
                      <a:pPr marL="285750" indent="-285750">
                        <a:buFont typeface="Arial" panose="020B0604020202020204" pitchFamily="34" charset="0"/>
                        <a:buChar char="•"/>
                      </a:pPr>
                      <a:r>
                        <a:rPr lang="en-US" sz="2000" dirty="0"/>
                        <a:t>Little interest playing with others or trouble making friends</a:t>
                      </a:r>
                    </a:p>
                    <a:p>
                      <a:pPr marL="285750" indent="-285750">
                        <a:buFont typeface="Arial" panose="020B0604020202020204" pitchFamily="34" charset="0"/>
                        <a:buChar char="•"/>
                      </a:pPr>
                      <a:r>
                        <a:rPr lang="en-US" sz="2000" dirty="0"/>
                        <a:t>Struggles academically or recent decline in grades</a:t>
                      </a:r>
                    </a:p>
                    <a:p>
                      <a:endParaRPr lang="en-US" sz="2000" dirty="0"/>
                    </a:p>
                  </a:txBody>
                  <a:tcPr/>
                </a:tc>
                <a:tc>
                  <a:txBody>
                    <a:bodyPr/>
                    <a:lstStyle/>
                    <a:p>
                      <a:pPr marL="285750" indent="-285750">
                        <a:buFont typeface="Arial" panose="020B0604020202020204" pitchFamily="34" charset="0"/>
                        <a:buChar char="•"/>
                      </a:pPr>
                      <a:r>
                        <a:rPr lang="en-US" sz="2000" dirty="0"/>
                        <a:t>Loss of interest in things previously enjoyed</a:t>
                      </a:r>
                    </a:p>
                    <a:p>
                      <a:pPr marL="285750" indent="-285750">
                        <a:buFont typeface="Arial" panose="020B0604020202020204" pitchFamily="34" charset="0"/>
                        <a:buChar char="•"/>
                      </a:pPr>
                      <a:r>
                        <a:rPr lang="en-US" sz="2000" dirty="0"/>
                        <a:t>Fear of gaining weight; diet or exercise excessively</a:t>
                      </a:r>
                    </a:p>
                    <a:p>
                      <a:pPr marL="285750" indent="-285750">
                        <a:buFont typeface="Arial" panose="020B0604020202020204" pitchFamily="34" charset="0"/>
                        <a:buChar char="•"/>
                      </a:pPr>
                      <a:r>
                        <a:rPr lang="en-US" sz="2000" dirty="0"/>
                        <a:t>Periods of highly elevated energy/activity; requires much less sleep</a:t>
                      </a:r>
                    </a:p>
                    <a:p>
                      <a:pPr marL="285750" indent="-285750">
                        <a:buFont typeface="Arial" panose="020B0604020202020204" pitchFamily="34" charset="0"/>
                        <a:buChar char="•"/>
                      </a:pPr>
                      <a:r>
                        <a:rPr lang="en-US" sz="2000" dirty="0"/>
                        <a:t>Sleeps too much/little. Seems sleepy throughout the day. Low energy</a:t>
                      </a:r>
                    </a:p>
                    <a:p>
                      <a:pPr marL="285750" indent="-285750">
                        <a:buFont typeface="Arial" panose="020B0604020202020204" pitchFamily="34" charset="0"/>
                        <a:buChar char="•"/>
                      </a:pPr>
                      <a:r>
                        <a:rPr lang="en-US" sz="2000" dirty="0"/>
                        <a:t>Increased isolation; avoids social activity</a:t>
                      </a:r>
                    </a:p>
                    <a:p>
                      <a:pPr marL="285750" indent="-285750">
                        <a:buFont typeface="Arial" panose="020B0604020202020204" pitchFamily="34" charset="0"/>
                        <a:buChar char="•"/>
                      </a:pPr>
                      <a:r>
                        <a:rPr lang="en-US" sz="2000" dirty="0"/>
                        <a:t>Self-harm behaviors (e.g., cutting or burning their skin)</a:t>
                      </a:r>
                    </a:p>
                    <a:p>
                      <a:pPr marL="285750" indent="-285750">
                        <a:buFont typeface="Arial" panose="020B0604020202020204" pitchFamily="34" charset="0"/>
                        <a:buChar char="•"/>
                      </a:pPr>
                      <a:r>
                        <a:rPr lang="en-US" sz="2000" dirty="0"/>
                        <a:t>Risky or destructive behaviors. Substance use</a:t>
                      </a:r>
                    </a:p>
                    <a:p>
                      <a:endParaRPr lang="en-US" sz="2000" dirty="0"/>
                    </a:p>
                  </a:txBody>
                  <a:tcPr/>
                </a:tc>
                <a:extLst>
                  <a:ext uri="{0D108BD9-81ED-4DB2-BD59-A6C34878D82A}">
                    <a16:rowId xmlns:a16="http://schemas.microsoft.com/office/drawing/2014/main" val="1275093957"/>
                  </a:ext>
                </a:extLst>
              </a:tr>
            </a:tbl>
          </a:graphicData>
        </a:graphic>
      </p:graphicFrame>
    </p:spTree>
    <p:extLst>
      <p:ext uri="{BB962C8B-B14F-4D97-AF65-F5344CB8AC3E}">
        <p14:creationId xmlns:p14="http://schemas.microsoft.com/office/powerpoint/2010/main" val="10128574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b="1" dirty="0"/>
              <a:t>General Warning Signs</a:t>
            </a:r>
            <a:r>
              <a:rPr lang="en-US" b="1" baseline="30000" dirty="0"/>
              <a:t>15,16</a:t>
            </a:r>
            <a:r>
              <a:rPr lang="en-US" dirty="0"/>
              <a:t/>
            </a:r>
            <a:br>
              <a:rPr lang="en-US" dirty="0"/>
            </a:br>
            <a:r>
              <a:rPr lang="en-US" sz="2200" dirty="0"/>
              <a:t>(Observable behaviors signaling suicidal thinking)</a:t>
            </a:r>
            <a:endParaRPr lang="en-US" dirty="0"/>
          </a:p>
        </p:txBody>
      </p:sp>
      <p:sp>
        <p:nvSpPr>
          <p:cNvPr id="6" name="Content Placeholder 2"/>
          <p:cNvSpPr txBox="1">
            <a:spLocks/>
          </p:cNvSpPr>
          <p:nvPr/>
        </p:nvSpPr>
        <p:spPr>
          <a:xfrm>
            <a:off x="898769" y="1750646"/>
            <a:ext cx="10636739" cy="415778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25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sz="9600" smtClean="0"/>
              <a:t>Warning Signs: Changes in behaviors, feelings, &amp; beliefs about self. Most signs last 2+weeks, but can occur impulsively</a:t>
            </a:r>
          </a:p>
          <a:p>
            <a:pPr defTabSz="457207" hangingPunct="1">
              <a:buClr>
                <a:schemeClr val="tx1"/>
              </a:buClr>
              <a:defRPr/>
            </a:pPr>
            <a:endParaRPr lang="en-US" sz="9600" smtClean="0"/>
          </a:p>
          <a:p>
            <a:pPr marL="342906" indent="-342906" defTabSz="457207" hangingPunct="1">
              <a:buClr>
                <a:schemeClr val="tx1"/>
              </a:buClr>
              <a:buFont typeface="Wingdings 3" charset="2"/>
              <a:buChar char=""/>
              <a:defRPr/>
            </a:pPr>
            <a:r>
              <a:rPr lang="en-US" sz="9600" smtClean="0"/>
              <a:t>Anxiety, agitation, dramatic mood changes </a:t>
            </a:r>
          </a:p>
          <a:p>
            <a:pPr marL="342906" indent="-342906" defTabSz="457207" hangingPunct="1">
              <a:buClr>
                <a:schemeClr val="tx1"/>
              </a:buClr>
              <a:buFont typeface="Wingdings 3" charset="2"/>
              <a:buChar char=""/>
              <a:defRPr/>
            </a:pPr>
            <a:r>
              <a:rPr lang="en-US" sz="9600" smtClean="0"/>
              <a:t>Reckless or engaging in risky activities</a:t>
            </a:r>
          </a:p>
          <a:p>
            <a:pPr marL="342906" indent="-342906" defTabSz="457207" hangingPunct="1">
              <a:buClr>
                <a:schemeClr val="tx1"/>
              </a:buClr>
              <a:buFont typeface="Wingdings 3" charset="2"/>
              <a:buChar char=""/>
              <a:defRPr/>
            </a:pPr>
            <a:r>
              <a:rPr lang="en-US" sz="9600" smtClean="0"/>
              <a:t>Unable to sleep or sleeping all the time</a:t>
            </a:r>
          </a:p>
          <a:p>
            <a:pPr marL="342906" indent="-342906" defTabSz="457207" hangingPunct="1">
              <a:buClr>
                <a:schemeClr val="tx1"/>
              </a:buClr>
              <a:buFont typeface="Wingdings 3" charset="2"/>
              <a:buChar char=""/>
              <a:defRPr/>
            </a:pPr>
            <a:r>
              <a:rPr lang="en-US" sz="9600" smtClean="0"/>
              <a:t>Increased alcohol or drug use</a:t>
            </a:r>
          </a:p>
          <a:p>
            <a:pPr marL="342906" indent="-342906" defTabSz="457207" hangingPunct="1">
              <a:buClr>
                <a:schemeClr val="tx1"/>
              </a:buClr>
              <a:buFont typeface="Wingdings 3" charset="2"/>
              <a:buChar char=""/>
              <a:defRPr/>
            </a:pPr>
            <a:r>
              <a:rPr lang="en-US" sz="9600" smtClean="0"/>
              <a:t>Withdrawal from friends, family, and society</a:t>
            </a:r>
          </a:p>
          <a:p>
            <a:pPr marL="342906" indent="-342906" defTabSz="457207" hangingPunct="1">
              <a:buClr>
                <a:schemeClr val="tx1"/>
              </a:buClr>
              <a:buFont typeface="Wingdings 3" charset="2"/>
              <a:buChar char=""/>
              <a:defRPr/>
            </a:pPr>
            <a:r>
              <a:rPr lang="en-US" sz="9600" smtClean="0"/>
              <a:t>Feeling trapped, like there’s no way out</a:t>
            </a:r>
          </a:p>
          <a:p>
            <a:pPr marL="342906" indent="-342906" defTabSz="457207" hangingPunct="1">
              <a:buClr>
                <a:schemeClr val="tx1"/>
              </a:buClr>
              <a:buFont typeface="Wingdings 3" charset="2"/>
              <a:buChar char=""/>
              <a:defRPr/>
            </a:pPr>
            <a:r>
              <a:rPr lang="en-US" sz="9600" smtClean="0"/>
              <a:t>Rage, uncontrolled anger, seeking revenge</a:t>
            </a:r>
          </a:p>
          <a:p>
            <a:pPr defTabSz="457207" hangingPunct="1">
              <a:buClr>
                <a:schemeClr val="bg2">
                  <a:lumMod val="40000"/>
                  <a:lumOff val="60000"/>
                </a:schemeClr>
              </a:buClr>
              <a:defRPr/>
            </a:pPr>
            <a:endParaRPr lang="en-US" dirty="0"/>
          </a:p>
        </p:txBody>
      </p:sp>
    </p:spTree>
    <p:extLst>
      <p:ext uri="{BB962C8B-B14F-4D97-AF65-F5344CB8AC3E}">
        <p14:creationId xmlns:p14="http://schemas.microsoft.com/office/powerpoint/2010/main" val="98683594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65125"/>
            <a:ext cx="10515600" cy="1325564"/>
          </a:xfrm>
        </p:spPr>
        <p:txBody>
          <a:bodyPr/>
          <a:lstStyle/>
          <a:p>
            <a:r>
              <a:rPr lang="en-US" altLang="en-US" b="1" dirty="0"/>
              <a:t>Warning Signs for Youth (&lt;25 </a:t>
            </a:r>
            <a:r>
              <a:rPr lang="en-US" altLang="en-US" b="1" dirty="0" err="1"/>
              <a:t>yrs</a:t>
            </a:r>
            <a:r>
              <a:rPr lang="en-US" altLang="en-US" b="1" dirty="0"/>
              <a:t>)</a:t>
            </a:r>
            <a:r>
              <a:rPr lang="en-US" b="1" baseline="30000" dirty="0"/>
              <a:t> 16</a:t>
            </a:r>
            <a:endParaRPr lang="en-US" b="1" dirty="0"/>
          </a:p>
        </p:txBody>
      </p:sp>
      <p:sp>
        <p:nvSpPr>
          <p:cNvPr id="8" name="Content Placeholder 2"/>
          <p:cNvSpPr txBox="1">
            <a:spLocks/>
          </p:cNvSpPr>
          <p:nvPr/>
        </p:nvSpPr>
        <p:spPr>
          <a:xfrm>
            <a:off x="1101969" y="1484922"/>
            <a:ext cx="10425723" cy="440787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25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Font typeface="Wingdings 3" charset="2"/>
              <a:buChar char=""/>
              <a:defRPr/>
            </a:pPr>
            <a:r>
              <a:rPr lang="en-US" sz="9600" smtClean="0"/>
              <a:t>Talking about or making plans for suicide</a:t>
            </a:r>
          </a:p>
          <a:p>
            <a:pPr defTabSz="457207" hangingPunct="1">
              <a:defRPr/>
            </a:pPr>
            <a:endParaRPr lang="en-US" sz="9600" smtClean="0"/>
          </a:p>
          <a:p>
            <a:pPr marL="342906" indent="-342906" defTabSz="457207" hangingPunct="1">
              <a:buFont typeface="Wingdings 3" charset="2"/>
              <a:buChar char=""/>
              <a:defRPr/>
            </a:pPr>
            <a:r>
              <a:rPr lang="en-US" sz="9600" smtClean="0"/>
              <a:t>Hopeless about the future</a:t>
            </a:r>
          </a:p>
          <a:p>
            <a:pPr marL="342906" indent="-342906" defTabSz="457207" hangingPunct="1">
              <a:buFont typeface="Wingdings 3" charset="2"/>
              <a:buChar char=""/>
              <a:defRPr/>
            </a:pPr>
            <a:endParaRPr lang="en-US" sz="9600" smtClean="0"/>
          </a:p>
          <a:p>
            <a:pPr marL="342906" indent="-342906" defTabSz="457207" hangingPunct="1">
              <a:buFont typeface="Wingdings 3" charset="2"/>
              <a:buChar char=""/>
              <a:defRPr/>
            </a:pPr>
            <a:r>
              <a:rPr lang="en-US" sz="9600" smtClean="0"/>
              <a:t>Severe or overwhelming emotional pain or distress</a:t>
            </a:r>
          </a:p>
          <a:p>
            <a:pPr marL="342906" indent="-342906" defTabSz="457207" hangingPunct="1">
              <a:buFont typeface="Wingdings 3" charset="2"/>
              <a:buChar char=""/>
              <a:defRPr/>
            </a:pPr>
            <a:endParaRPr lang="en-US" sz="9600" smtClean="0"/>
          </a:p>
          <a:p>
            <a:pPr marL="342906" indent="-342906" defTabSz="457207" hangingPunct="1">
              <a:buFont typeface="Wingdings 3" charset="2"/>
              <a:buChar char=""/>
              <a:defRPr/>
            </a:pPr>
            <a:r>
              <a:rPr lang="en-US" sz="9600" smtClean="0"/>
              <a:t>Worrisome behavioral cues or marked behavioral change:</a:t>
            </a:r>
          </a:p>
          <a:p>
            <a:pPr defTabSz="457207" hangingPunct="1">
              <a:buClr>
                <a:schemeClr val="bg2">
                  <a:lumMod val="40000"/>
                  <a:lumOff val="60000"/>
                </a:schemeClr>
              </a:buClr>
              <a:defRPr/>
            </a:pPr>
            <a:r>
              <a:rPr lang="en-US" sz="9600" smtClean="0"/>
              <a:t>		* Withdrawal or changes in social connections</a:t>
            </a:r>
          </a:p>
          <a:p>
            <a:pPr defTabSz="457207" hangingPunct="1">
              <a:buClr>
                <a:schemeClr val="bg2">
                  <a:lumMod val="40000"/>
                  <a:lumOff val="60000"/>
                </a:schemeClr>
              </a:buClr>
              <a:defRPr/>
            </a:pPr>
            <a:r>
              <a:rPr lang="en-US" sz="9600" smtClean="0"/>
              <a:t>		* Changes in sleep (increased or decreased)</a:t>
            </a:r>
          </a:p>
          <a:p>
            <a:pPr defTabSz="457207" hangingPunct="1">
              <a:buClr>
                <a:schemeClr val="bg2">
                  <a:lumMod val="40000"/>
                  <a:lumOff val="60000"/>
                </a:schemeClr>
              </a:buClr>
              <a:defRPr/>
            </a:pPr>
            <a:r>
              <a:rPr lang="en-US" sz="9600" smtClean="0"/>
              <a:t>		* Anger that seems out of character or context</a:t>
            </a:r>
          </a:p>
          <a:p>
            <a:pPr defTabSz="457207" hangingPunct="1">
              <a:buClr>
                <a:schemeClr val="bg2">
                  <a:lumMod val="40000"/>
                  <a:lumOff val="60000"/>
                </a:schemeClr>
              </a:buClr>
              <a:defRPr/>
            </a:pPr>
            <a:r>
              <a:rPr lang="en-US" sz="9600" smtClean="0"/>
              <a:t>		* Recent increased agitation or irritability</a:t>
            </a:r>
            <a:endParaRPr lang="en-US" sz="9600" dirty="0"/>
          </a:p>
        </p:txBody>
      </p:sp>
    </p:spTree>
    <p:extLst>
      <p:ext uri="{BB962C8B-B14F-4D97-AF65-F5344CB8AC3E}">
        <p14:creationId xmlns:p14="http://schemas.microsoft.com/office/powerpoint/2010/main" val="232996487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65125"/>
            <a:ext cx="10515600" cy="1325564"/>
          </a:xfrm>
        </p:spPr>
        <p:txBody>
          <a:bodyPr/>
          <a:lstStyle/>
          <a:p>
            <a:r>
              <a:rPr lang="en-US" altLang="en-US" b="1" dirty="0"/>
              <a:t>Acute Warning Signs</a:t>
            </a:r>
            <a:r>
              <a:rPr lang="en-US" altLang="en-US" b="1" baseline="30000" dirty="0"/>
              <a:t>16</a:t>
            </a:r>
            <a:r>
              <a:rPr lang="en-US" altLang="en-US" b="1" dirty="0"/>
              <a:t> </a:t>
            </a:r>
            <a:endParaRPr lang="en-US" b="1" dirty="0"/>
          </a:p>
        </p:txBody>
      </p:sp>
      <p:sp>
        <p:nvSpPr>
          <p:cNvPr id="8" name="Content Placeholder 2"/>
          <p:cNvSpPr txBox="1">
            <a:spLocks/>
          </p:cNvSpPr>
          <p:nvPr/>
        </p:nvSpPr>
        <p:spPr>
          <a:xfrm>
            <a:off x="976922" y="1524000"/>
            <a:ext cx="10515599" cy="442350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Threatening to hurt or kill self or talking about wanting to die (sometimes this is seen as verbal clues)</a:t>
            </a:r>
          </a:p>
          <a:p>
            <a:pPr marL="342906" indent="-342906" defTabSz="457207" hangingPunct="1">
              <a:buClr>
                <a:schemeClr val="tx1"/>
              </a:buClr>
              <a:buFont typeface="Wingdings 3" charset="2"/>
              <a:buChar char=""/>
              <a:defRPr/>
            </a:pPr>
            <a:r>
              <a:rPr lang="en-US" smtClean="0"/>
              <a:t>Looking for ways to kill self by seeking access to lethal items</a:t>
            </a:r>
          </a:p>
          <a:p>
            <a:pPr marL="342906" indent="-342906" defTabSz="457207" hangingPunct="1">
              <a:buClr>
                <a:schemeClr val="tx1"/>
              </a:buClr>
              <a:buFont typeface="Wingdings 3" charset="2"/>
              <a:buChar char=""/>
              <a:defRPr/>
            </a:pPr>
            <a:r>
              <a:rPr lang="en-US" smtClean="0"/>
              <a:t>Talking or writing about death, dying, or suicide</a:t>
            </a:r>
          </a:p>
          <a:p>
            <a:pPr defTabSz="457207" hangingPunct="1">
              <a:buClr>
                <a:schemeClr val="bg2">
                  <a:lumMod val="40000"/>
                  <a:lumOff val="60000"/>
                </a:schemeClr>
              </a:buClr>
              <a:defRPr/>
            </a:pPr>
            <a:r>
              <a:rPr lang="en-US" smtClean="0"/>
              <a:t>	- </a:t>
            </a:r>
            <a:r>
              <a:rPr lang="en-US" i="1" smtClean="0"/>
              <a:t>Is there a detailed plan for attempt (how, where, when)?</a:t>
            </a:r>
          </a:p>
          <a:p>
            <a:pPr defTabSz="457207" hangingPunct="1">
              <a:buClr>
                <a:schemeClr val="bg2">
                  <a:lumMod val="40000"/>
                  <a:lumOff val="60000"/>
                </a:schemeClr>
              </a:buClr>
              <a:defRPr/>
            </a:pPr>
            <a:endParaRPr lang="en-US" smtClean="0"/>
          </a:p>
          <a:p>
            <a:pPr defTabSz="457207" hangingPunct="1">
              <a:buClr>
                <a:schemeClr val="bg2">
                  <a:lumMod val="40000"/>
                  <a:lumOff val="60000"/>
                </a:schemeClr>
              </a:buClr>
              <a:defRPr/>
            </a:pPr>
            <a:r>
              <a:rPr lang="en-US" i="1" smtClean="0"/>
              <a:t>Note: Be cautious of sudden improvement after a period of being very sad and withdrawn because a decision may have been made to escape problems by ending life</a:t>
            </a:r>
            <a:endParaRPr lang="en-US" i="1" dirty="0"/>
          </a:p>
        </p:txBody>
      </p:sp>
    </p:spTree>
    <p:extLst>
      <p:ext uri="{BB962C8B-B14F-4D97-AF65-F5344CB8AC3E}">
        <p14:creationId xmlns:p14="http://schemas.microsoft.com/office/powerpoint/2010/main" val="118775572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Warning Signs for Youth (&lt;25 </a:t>
            </a:r>
            <a:r>
              <a:rPr lang="en-US" altLang="en-US" b="1" dirty="0" err="1"/>
              <a:t>yrs</a:t>
            </a:r>
            <a:r>
              <a:rPr lang="en-US" altLang="en-US" b="1" dirty="0"/>
              <a:t>)</a:t>
            </a:r>
            <a:r>
              <a:rPr lang="en-US" b="1" baseline="30000" dirty="0"/>
              <a:t> 16</a:t>
            </a:r>
            <a:endParaRPr lang="en-US" b="1" dirty="0"/>
          </a:p>
        </p:txBody>
      </p:sp>
      <p:sp>
        <p:nvSpPr>
          <p:cNvPr id="6" name="Content Placeholder 2"/>
          <p:cNvSpPr txBox="1">
            <a:spLocks/>
          </p:cNvSpPr>
          <p:nvPr/>
        </p:nvSpPr>
        <p:spPr>
          <a:xfrm>
            <a:off x="992553" y="2449386"/>
            <a:ext cx="10597661" cy="390720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dirty="0" smtClean="0"/>
              <a:t>The risk for Suicide increases if the warning sign is:</a:t>
            </a:r>
          </a:p>
          <a:p>
            <a:pPr marL="342906" indent="-342906" defTabSz="457207" hangingPunct="1">
              <a:buClr>
                <a:schemeClr val="tx1"/>
              </a:buClr>
              <a:buFont typeface="Wingdings 3" charset="2"/>
              <a:buChar char=""/>
              <a:defRPr/>
            </a:pPr>
            <a:r>
              <a:rPr lang="en-US" dirty="0" smtClean="0"/>
              <a:t>New and/or</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Has increased, and</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Possibly related to an anticipated or actual painful event, loss, or change</a:t>
            </a:r>
          </a:p>
          <a:p>
            <a:pPr defTabSz="457207" hangingPunct="1">
              <a:buClr>
                <a:schemeClr val="bg2">
                  <a:lumMod val="40000"/>
                  <a:lumOff val="60000"/>
                </a:schemeClr>
              </a:buClr>
              <a:defRPr/>
            </a:pPr>
            <a:endParaRPr lang="en-US" sz="3000" dirty="0" smtClean="0"/>
          </a:p>
          <a:p>
            <a:pPr defTabSz="457207" hangingPunct="1">
              <a:buClr>
                <a:schemeClr val="bg2">
                  <a:lumMod val="40000"/>
                  <a:lumOff val="60000"/>
                </a:schemeClr>
              </a:buClr>
              <a:defRPr/>
            </a:pPr>
            <a:endParaRPr lang="en-US" sz="3000" dirty="0" smtClean="0"/>
          </a:p>
          <a:p>
            <a:pPr defTabSz="457207" hangingPunct="1">
              <a:buClr>
                <a:schemeClr val="bg2">
                  <a:lumMod val="40000"/>
                  <a:lumOff val="60000"/>
                </a:schemeClr>
              </a:buClr>
              <a:defRPr/>
            </a:pPr>
            <a:endParaRPr lang="en-US" sz="3000" dirty="0"/>
          </a:p>
        </p:txBody>
      </p:sp>
    </p:spTree>
    <p:extLst>
      <p:ext uri="{BB962C8B-B14F-4D97-AF65-F5344CB8AC3E}">
        <p14:creationId xmlns:p14="http://schemas.microsoft.com/office/powerpoint/2010/main" val="137402056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r>
              <a:rPr lang="en-US" altLang="en-US" b="1" dirty="0"/>
              <a:t>Protective Factors</a:t>
            </a:r>
            <a:r>
              <a:rPr lang="en-US" altLang="en-US" b="1" baseline="30000" dirty="0"/>
              <a:t>14</a:t>
            </a:r>
            <a:endParaRPr lang="en-US" b="1" dirty="0"/>
          </a:p>
        </p:txBody>
      </p:sp>
      <p:sp>
        <p:nvSpPr>
          <p:cNvPr id="6" name="Content Placeholder 2"/>
          <p:cNvSpPr txBox="1">
            <a:spLocks/>
          </p:cNvSpPr>
          <p:nvPr/>
        </p:nvSpPr>
        <p:spPr>
          <a:xfrm>
            <a:off x="961292" y="1764651"/>
            <a:ext cx="10515600" cy="445270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dirty="0" smtClean="0"/>
              <a:t>Protective factors don’t shield a child from risk if they are already actively suicidal, but they are very helpful in safety planning</a:t>
            </a:r>
            <a:br>
              <a:rPr lang="en-US" dirty="0" smtClean="0"/>
            </a:br>
            <a:endParaRPr lang="en-US" dirty="0" smtClean="0"/>
          </a:p>
          <a:p>
            <a:pPr defTabSz="457207" hangingPunct="1">
              <a:buClr>
                <a:schemeClr val="bg2">
                  <a:lumMod val="40000"/>
                  <a:lumOff val="60000"/>
                </a:schemeClr>
              </a:buClr>
              <a:defRPr/>
            </a:pPr>
            <a:r>
              <a:rPr lang="en-US" u="sng" dirty="0" smtClean="0"/>
              <a:t>Individual Characteristics</a:t>
            </a:r>
          </a:p>
          <a:p>
            <a:pPr marL="342906" indent="-342906" defTabSz="457207" hangingPunct="1">
              <a:buClr>
                <a:schemeClr val="tx1"/>
              </a:buClr>
              <a:buFont typeface="Wingdings 3" charset="2"/>
              <a:buChar char=""/>
              <a:defRPr/>
            </a:pPr>
            <a:r>
              <a:rPr lang="en-US" dirty="0" smtClean="0"/>
              <a:t>Emotional well-being and emotional intelligence</a:t>
            </a:r>
          </a:p>
          <a:p>
            <a:pPr marL="342906" indent="-342906" defTabSz="457207" hangingPunct="1">
              <a:buClr>
                <a:schemeClr val="tx1"/>
              </a:buClr>
              <a:buFont typeface="Wingdings 3" charset="2"/>
              <a:buChar char=""/>
              <a:defRPr/>
            </a:pPr>
            <a:r>
              <a:rPr lang="en-US" dirty="0" smtClean="0"/>
              <a:t>Adaptability, resilience, internal control of one’s environment</a:t>
            </a:r>
          </a:p>
          <a:p>
            <a:pPr marL="342906" indent="-342906" defTabSz="457207" hangingPunct="1">
              <a:buClr>
                <a:schemeClr val="tx1"/>
              </a:buClr>
              <a:buFont typeface="Wingdings 3" charset="2"/>
              <a:buChar char=""/>
              <a:defRPr/>
            </a:pPr>
            <a:r>
              <a:rPr lang="en-US" dirty="0" smtClean="0"/>
              <a:t>Strong problem-solving, coping, conflict resolution skills</a:t>
            </a:r>
          </a:p>
          <a:p>
            <a:pPr marL="342906" indent="-342906" defTabSz="457207" hangingPunct="1">
              <a:buClr>
                <a:schemeClr val="tx1"/>
              </a:buClr>
              <a:buFont typeface="Wingdings 3" charset="2"/>
              <a:buChar char=""/>
              <a:defRPr/>
            </a:pPr>
            <a:r>
              <a:rPr lang="en-US" dirty="0" smtClean="0"/>
              <a:t>Frequent, vigorous exercise or participation in sports</a:t>
            </a:r>
          </a:p>
          <a:p>
            <a:pPr marL="342906" indent="-342906" defTabSz="457207" hangingPunct="1">
              <a:buClr>
                <a:schemeClr val="tx1"/>
              </a:buClr>
              <a:buFont typeface="Wingdings 3" charset="2"/>
              <a:buChar char=""/>
              <a:defRPr/>
            </a:pPr>
            <a:r>
              <a:rPr lang="en-US" dirty="0" smtClean="0"/>
              <a:t>Spiritual faith. Cultural beliefs that affirm life</a:t>
            </a:r>
          </a:p>
          <a:p>
            <a:pPr marL="342906" indent="-342906" defTabSz="457207" hangingPunct="1">
              <a:buClr>
                <a:schemeClr val="tx1"/>
              </a:buClr>
              <a:buFont typeface="Wingdings 3" charset="2"/>
              <a:buChar char=""/>
              <a:defRPr/>
            </a:pPr>
            <a:r>
              <a:rPr lang="en-US" dirty="0" smtClean="0"/>
              <a:t>Frustration tolerance and emotional regulation</a:t>
            </a:r>
          </a:p>
          <a:p>
            <a:pPr marL="342906" indent="-342906" defTabSz="457207" hangingPunct="1">
              <a:buClr>
                <a:schemeClr val="tx1"/>
              </a:buClr>
              <a:buFont typeface="Wingdings 3" charset="2"/>
              <a:buChar char=""/>
              <a:defRPr/>
            </a:pPr>
            <a:r>
              <a:rPr lang="en-US" dirty="0" smtClean="0"/>
              <a:t>Body image, care, and protection</a:t>
            </a:r>
            <a:endParaRPr lang="en-US" dirty="0"/>
          </a:p>
        </p:txBody>
      </p:sp>
    </p:spTree>
    <p:extLst>
      <p:ext uri="{BB962C8B-B14F-4D97-AF65-F5344CB8AC3E}">
        <p14:creationId xmlns:p14="http://schemas.microsoft.com/office/powerpoint/2010/main" val="84489106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p:nvPr/>
        </p:nvSpPr>
        <p:spPr>
          <a:xfrm>
            <a:off x="603849" y="155169"/>
            <a:ext cx="10998679" cy="978687"/>
          </a:xfrm>
          <a:prstGeom prst="rect">
            <a:avLst/>
          </a:prstGeom>
          <a:ln w="12700">
            <a:miter lim="400000"/>
          </a:ln>
          <a:extLst>
            <a:ext uri="{C572A759-6A51-4108-AA02-DFA0A04FC94B}">
              <ma14:wrappingTextBoxFlag xmlns:ma14="http://schemas.microsoft.com/office/mac/drawingml/2011/main" xmlns="" val="1"/>
            </a:ext>
          </a:extLst>
        </p:spPr>
        <p:txBody>
          <a:bodyPr wrap="square" lIns="45699" tIns="45699" rIns="45699" bIns="45699" anchor="b">
            <a:spAutoFit/>
          </a:bodyPr>
          <a:lstStyle>
            <a:lvl1pPr algn="ctr" defTabSz="914400">
              <a:lnSpc>
                <a:spcPct val="90000"/>
              </a:lnSpc>
              <a:defRPr sz="3200">
                <a:latin typeface="Arial"/>
                <a:ea typeface="Arial"/>
                <a:cs typeface="Arial"/>
                <a:sym typeface="Arial"/>
              </a:defRPr>
            </a:lvl1pPr>
          </a:lstStyle>
          <a:p>
            <a:pPr marL="0" marR="0" lvl="0" indent="0" algn="ctr" defTabSz="914400" rtl="0" eaLnBrk="1" fontAlgn="auto" latinLnBrk="0" hangingPunct="0">
              <a:lnSpc>
                <a:spcPct val="90000"/>
              </a:lnSpc>
              <a:spcBef>
                <a:spcPts val="0"/>
              </a:spcBef>
              <a:spcAft>
                <a:spcPts val="0"/>
              </a:spcAft>
              <a:buClrTx/>
              <a:buSzTx/>
              <a:buFontTx/>
              <a:buNone/>
              <a:tabLst/>
              <a:defRPr/>
            </a:pPr>
            <a:r>
              <a:rPr kumimoji="0" lang="en-US" sz="3200" b="0" i="0" u="none" strike="noStrike" kern="0" cap="none" spc="0" normalizeH="0" baseline="0" noProof="0">
                <a:ln>
                  <a:noFill/>
                </a:ln>
                <a:solidFill>
                  <a:srgbClr val="000000"/>
                </a:solidFill>
                <a:effectLst/>
                <a:uLnTx/>
                <a:uFillTx/>
                <a:latin typeface="Arial"/>
                <a:cs typeface="Arial"/>
                <a:sym typeface="Arial"/>
              </a:rPr>
              <a:t>The Mountain Plains Mental Health Technology Transfer Center</a:t>
            </a:r>
            <a:endParaRPr kumimoji="0" sz="3200" b="0" i="0" u="none" strike="noStrike" kern="0" cap="none" spc="0" normalizeH="0" baseline="0" noProof="0">
              <a:ln>
                <a:noFill/>
              </a:ln>
              <a:solidFill>
                <a:srgbClr val="000000"/>
              </a:solidFill>
              <a:effectLst/>
              <a:uLnTx/>
              <a:uFillTx/>
              <a:latin typeface="Arial"/>
              <a:cs typeface="Arial"/>
              <a:sym typeface="Arial"/>
            </a:endParaRPr>
          </a:p>
        </p:txBody>
      </p:sp>
      <p:pic>
        <p:nvPicPr>
          <p:cNvPr id="152" name="Picture 10" descr="Picture 10"/>
          <p:cNvPicPr>
            <a:picLocks noChangeAspect="1"/>
          </p:cNvPicPr>
          <p:nvPr/>
        </p:nvPicPr>
        <p:blipFill>
          <a:blip r:embed="rId3"/>
          <a:stretch>
            <a:fillRect/>
          </a:stretch>
        </p:blipFill>
        <p:spPr>
          <a:xfrm>
            <a:off x="7476226" y="1483959"/>
            <a:ext cx="4609626" cy="4228193"/>
          </a:xfrm>
          <a:prstGeom prst="rect">
            <a:avLst/>
          </a:prstGeom>
          <a:ln w="12700">
            <a:miter lim="400000"/>
          </a:ln>
        </p:spPr>
      </p:pic>
      <p:sp>
        <p:nvSpPr>
          <p:cNvPr id="2" name="Rectangle 1"/>
          <p:cNvSpPr/>
          <p:nvPr/>
        </p:nvSpPr>
        <p:spPr>
          <a:xfrm>
            <a:off x="388189" y="1483959"/>
            <a:ext cx="7088037" cy="4093428"/>
          </a:xfrm>
          <a:prstGeom prst="rect">
            <a:avLst/>
          </a:prstGeom>
        </p:spPr>
        <p:txBody>
          <a:bodyPr wrap="square">
            <a:spAutoFit/>
          </a:bodyPr>
          <a:lstStyle/>
          <a:p>
            <a:pPr marL="0" marR="0" lvl="0" indent="0" algn="l" defTabSz="975390" rtl="0" eaLnBrk="1" fontAlgn="auto" latinLnBrk="0" hangingPunct="0">
              <a:lnSpc>
                <a:spcPct val="100000"/>
              </a:lnSpc>
              <a:spcBef>
                <a:spcPts val="0"/>
              </a:spcBef>
              <a:spcAft>
                <a:spcPts val="0"/>
              </a:spcAft>
              <a:buClrTx/>
              <a:buSzTx/>
              <a:buFontTx/>
              <a:buNone/>
              <a:tabLst/>
              <a:defRPr sz="1700">
                <a:latin typeface="Arial"/>
                <a:ea typeface="Arial"/>
                <a:cs typeface="Arial"/>
                <a:sym typeface="Arial"/>
              </a:defRPr>
            </a:pPr>
            <a:r>
              <a:rPr kumimoji="0" lang="en-US" sz="2000" b="0" i="0" u="none" strike="noStrike" kern="0" cap="none" spc="0" normalizeH="0" baseline="0" noProof="0">
                <a:ln>
                  <a:noFill/>
                </a:ln>
                <a:solidFill>
                  <a:srgbClr val="000000"/>
                </a:solidFill>
                <a:effectLst/>
                <a:uLnTx/>
                <a:uFillTx/>
                <a:latin typeface="Arial"/>
                <a:cs typeface="Arial"/>
                <a:sym typeface="Arial"/>
              </a:rPr>
              <a:t>The Mountain Plains Mental Health Technology Transfer Center (Mountain Plains MHTTC) provides training and technical assistance to individuals who serve persons with mental health concerns throughout Region 8 (Colorado, Montana, North Dakota, South Dakota, Utah and Wyoming).</a:t>
            </a:r>
            <a:br>
              <a:rPr kumimoji="0" lang="en-US" sz="2000" b="0" i="0" u="none" strike="noStrike" kern="0" cap="none" spc="0" normalizeH="0" baseline="0" noProof="0">
                <a:ln>
                  <a:noFill/>
                </a:ln>
                <a:solidFill>
                  <a:srgbClr val="000000"/>
                </a:solidFill>
                <a:effectLst/>
                <a:uLnTx/>
                <a:uFillTx/>
                <a:latin typeface="Arial"/>
                <a:cs typeface="Arial"/>
                <a:sym typeface="Arial"/>
              </a:rPr>
            </a:br>
            <a:r>
              <a:rPr kumimoji="0" lang="en-US" sz="2000" b="0" i="0" u="none" strike="noStrike" kern="0" cap="none" spc="0" normalizeH="0" baseline="0" noProof="0">
                <a:ln>
                  <a:noFill/>
                </a:ln>
                <a:solidFill>
                  <a:srgbClr val="000000"/>
                </a:solidFill>
                <a:effectLst/>
                <a:uLnTx/>
                <a:uFillTx/>
                <a:latin typeface="Arial"/>
                <a:cs typeface="Arial"/>
                <a:sym typeface="Arial"/>
              </a:rPr>
              <a:t/>
            </a:r>
            <a:br>
              <a:rPr kumimoji="0" lang="en-US" sz="2000" b="0" i="0" u="none" strike="noStrike" kern="0" cap="none" spc="0" normalizeH="0" baseline="0" noProof="0">
                <a:ln>
                  <a:noFill/>
                </a:ln>
                <a:solidFill>
                  <a:srgbClr val="000000"/>
                </a:solidFill>
                <a:effectLst/>
                <a:uLnTx/>
                <a:uFillTx/>
                <a:latin typeface="Arial"/>
                <a:cs typeface="Arial"/>
                <a:sym typeface="Arial"/>
              </a:rPr>
            </a:br>
            <a:r>
              <a:rPr kumimoji="0" lang="en-US" sz="2000" b="0" i="0" u="none" strike="noStrike" kern="0" cap="none" spc="0" normalizeH="0" baseline="0" noProof="0">
                <a:ln>
                  <a:noFill/>
                </a:ln>
                <a:solidFill>
                  <a:srgbClr val="000000"/>
                </a:solidFill>
                <a:effectLst/>
                <a:uLnTx/>
                <a:uFillTx/>
                <a:latin typeface="Arial"/>
                <a:cs typeface="Arial"/>
                <a:sym typeface="Arial"/>
              </a:rPr>
              <a:t>We belong to the Technology Transfer Center (TTC) Network, a national network of training and technical assistance centers serving the needs of mental health, substance use and prevention providers. The work of the TTC Network is under a cooperative agreement by the Substance Abuse and Mental Health Service Administration (SAMHSA). </a:t>
            </a:r>
          </a:p>
        </p:txBody>
      </p:sp>
    </p:spTree>
    <p:extLst>
      <p:ext uri="{BB962C8B-B14F-4D97-AF65-F5344CB8AC3E}">
        <p14:creationId xmlns:p14="http://schemas.microsoft.com/office/powerpoint/2010/main" val="288733787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Protective Factors</a:t>
            </a:r>
            <a:r>
              <a:rPr lang="en-US" altLang="en-US" b="1" baseline="30000" dirty="0"/>
              <a:t>14</a:t>
            </a:r>
            <a:endParaRPr lang="en-US" b="1" dirty="0"/>
          </a:p>
        </p:txBody>
      </p:sp>
      <p:sp>
        <p:nvSpPr>
          <p:cNvPr id="6" name="Content Placeholder 2"/>
          <p:cNvSpPr txBox="1">
            <a:spLocks/>
          </p:cNvSpPr>
          <p:nvPr/>
        </p:nvSpPr>
        <p:spPr>
          <a:xfrm>
            <a:off x="984738" y="1752601"/>
            <a:ext cx="10597662" cy="39052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u="sng" smtClean="0"/>
              <a:t>Social Supports </a:t>
            </a:r>
            <a:endParaRPr lang="en-US" smtClean="0"/>
          </a:p>
          <a:p>
            <a:pPr marL="342906" indent="-342906" defTabSz="457207" hangingPunct="1">
              <a:buClr>
                <a:schemeClr val="tx1"/>
              </a:buClr>
              <a:buFont typeface="Wingdings 3" charset="2"/>
              <a:buChar char=""/>
              <a:defRPr/>
            </a:pPr>
            <a:r>
              <a:rPr lang="en-US" smtClean="0"/>
              <a:t>Connections. Close supportive bonds with family, caring adults, and peers. Parental involvement.</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Parental pro-social norms</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Family support for school</a:t>
            </a:r>
          </a:p>
          <a:p>
            <a:pPr defTabSz="457207" hangingPunct="1">
              <a:buClr>
                <a:schemeClr val="bg2">
                  <a:lumMod val="40000"/>
                  <a:lumOff val="60000"/>
                </a:schemeClr>
              </a:buClr>
              <a:defRPr/>
            </a:pPr>
            <a:endParaRPr lang="en-US" smtClean="0"/>
          </a:p>
          <a:p>
            <a:pPr defTabSz="457207" hangingPunct="1">
              <a:buClr>
                <a:schemeClr val="bg2">
                  <a:lumMod val="40000"/>
                  <a:lumOff val="60000"/>
                </a:schemeClr>
              </a:buClr>
              <a:defRPr/>
            </a:pPr>
            <a:endParaRPr lang="en-US" u="sng" dirty="0"/>
          </a:p>
        </p:txBody>
      </p:sp>
    </p:spTree>
    <p:extLst>
      <p:ext uri="{BB962C8B-B14F-4D97-AF65-F5344CB8AC3E}">
        <p14:creationId xmlns:p14="http://schemas.microsoft.com/office/powerpoint/2010/main" val="295969915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Protective Factors</a:t>
            </a:r>
            <a:r>
              <a:rPr lang="en-US" altLang="en-US" b="1" baseline="30000" dirty="0"/>
              <a:t>14</a:t>
            </a:r>
            <a:endParaRPr lang="en-US" b="1" dirty="0"/>
          </a:p>
        </p:txBody>
      </p:sp>
      <p:sp>
        <p:nvSpPr>
          <p:cNvPr id="6" name="Content Placeholder 2"/>
          <p:cNvSpPr txBox="1">
            <a:spLocks/>
          </p:cNvSpPr>
          <p:nvPr/>
        </p:nvSpPr>
        <p:spPr>
          <a:xfrm>
            <a:off x="953477" y="1752601"/>
            <a:ext cx="10644554" cy="41011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u="sng" smtClean="0"/>
              <a:t>School Supports</a:t>
            </a:r>
          </a:p>
          <a:p>
            <a:pPr marL="342906" indent="-342906" defTabSz="457207" hangingPunct="1">
              <a:buClr>
                <a:schemeClr val="tx1"/>
              </a:buClr>
              <a:buFont typeface="Wingdings 3" charset="2"/>
              <a:buChar char=""/>
              <a:defRPr/>
            </a:pPr>
            <a:r>
              <a:rPr lang="en-US" smtClean="0"/>
              <a:t>Positive school experiences- safe and respectful climate</a:t>
            </a:r>
          </a:p>
          <a:p>
            <a:pPr marL="342906" indent="-342906" defTabSz="457207" hangingPunct="1">
              <a:buClr>
                <a:schemeClr val="tx1"/>
              </a:buClr>
              <a:buFont typeface="Wingdings 3" charset="2"/>
              <a:buChar char=""/>
              <a:defRPr/>
            </a:pPr>
            <a:r>
              <a:rPr lang="en-US" smtClean="0"/>
              <a:t>Adequate or better academic achievement</a:t>
            </a:r>
          </a:p>
          <a:p>
            <a:pPr marL="342906" indent="-342906" defTabSz="457207" hangingPunct="1">
              <a:buClr>
                <a:schemeClr val="tx1"/>
              </a:buClr>
              <a:buFont typeface="Wingdings 3" charset="2"/>
              <a:buChar char=""/>
              <a:defRPr/>
            </a:pPr>
            <a:r>
              <a:rPr lang="en-US" smtClean="0"/>
              <a:t>Connectedness to school. Part of a close school community</a:t>
            </a:r>
          </a:p>
          <a:p>
            <a:pPr defTabSz="457207" hangingPunct="1">
              <a:buClr>
                <a:schemeClr val="bg2">
                  <a:lumMod val="40000"/>
                  <a:lumOff val="60000"/>
                </a:schemeClr>
              </a:buClr>
              <a:defRPr/>
            </a:pPr>
            <a:endParaRPr lang="en-US" u="sng" smtClean="0"/>
          </a:p>
          <a:p>
            <a:pPr defTabSz="457207" hangingPunct="1">
              <a:buClr>
                <a:schemeClr val="bg2">
                  <a:lumMod val="40000"/>
                  <a:lumOff val="60000"/>
                </a:schemeClr>
              </a:buClr>
              <a:defRPr/>
            </a:pPr>
            <a:r>
              <a:rPr lang="en-US" smtClean="0"/>
              <a:t>Consider:</a:t>
            </a:r>
          </a:p>
          <a:p>
            <a:pPr marL="342906" indent="-342906" defTabSz="457207" hangingPunct="1">
              <a:buClr>
                <a:schemeClr val="tx1"/>
              </a:buClr>
              <a:buFont typeface="Wingdings 3" charset="2"/>
              <a:buChar char=""/>
              <a:defRPr/>
            </a:pPr>
            <a:r>
              <a:rPr lang="en-US" smtClean="0"/>
              <a:t>Internal: ability to cope with stress, religious beliefs, frustration tolerance</a:t>
            </a:r>
          </a:p>
          <a:p>
            <a:pPr marL="342906" indent="-342906" defTabSz="457207" hangingPunct="1">
              <a:buClr>
                <a:schemeClr val="tx1"/>
              </a:buClr>
              <a:buFont typeface="Wingdings 3" charset="2"/>
              <a:buChar char=""/>
              <a:defRPr/>
            </a:pPr>
            <a:r>
              <a:rPr lang="en-US" smtClean="0"/>
              <a:t>External: responsibility to others, positive therapeutic relationships, social supports</a:t>
            </a:r>
            <a:endParaRPr lang="en-US" dirty="0"/>
          </a:p>
        </p:txBody>
      </p:sp>
    </p:spTree>
    <p:extLst>
      <p:ext uri="{BB962C8B-B14F-4D97-AF65-F5344CB8AC3E}">
        <p14:creationId xmlns:p14="http://schemas.microsoft.com/office/powerpoint/2010/main" val="94245279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47B152-6C8B-43DA-8B21-2BC53888CBE5}"/>
              </a:ext>
            </a:extLst>
          </p:cNvPr>
          <p:cNvSpPr>
            <a:spLocks noGrp="1"/>
          </p:cNvSpPr>
          <p:nvPr>
            <p:ph type="title"/>
          </p:nvPr>
        </p:nvSpPr>
        <p:spPr>
          <a:xfrm>
            <a:off x="838200" y="365125"/>
            <a:ext cx="10515600" cy="1325564"/>
          </a:xfrm>
        </p:spPr>
        <p:txBody>
          <a:bodyPr/>
          <a:lstStyle/>
          <a:p>
            <a:r>
              <a:rPr lang="en-US" b="1" dirty="0"/>
              <a:t>Why is Understanding This Important? </a:t>
            </a:r>
          </a:p>
        </p:txBody>
      </p:sp>
      <p:sp>
        <p:nvSpPr>
          <p:cNvPr id="6" name="Content Placeholder 2">
            <a:extLst>
              <a:ext uri="{FF2B5EF4-FFF2-40B4-BE49-F238E27FC236}">
                <a16:creationId xmlns:a16="http://schemas.microsoft.com/office/drawing/2014/main" id="{13029139-3C22-451D-B1AF-19E5D44771EC}"/>
              </a:ext>
            </a:extLst>
          </p:cNvPr>
          <p:cNvSpPr txBox="1">
            <a:spLocks/>
          </p:cNvSpPr>
          <p:nvPr/>
        </p:nvSpPr>
        <p:spPr>
          <a:xfrm>
            <a:off x="668448" y="1557075"/>
            <a:ext cx="10862136" cy="310981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dirty="0" smtClean="0">
                <a:ea typeface="Calibri" panose="020F0502020204030204" pitchFamily="34" charset="0"/>
              </a:rPr>
              <a:t>Increasing mental health education and suicidal awareness, including the ability to identify &amp; understand risk factors, protective factors, and warning signs for suicide can help to decrease rates of suicide</a:t>
            </a:r>
          </a:p>
          <a:p>
            <a:pPr marL="342906" indent="-342906" defTabSz="457207" hangingPunct="1">
              <a:buClr>
                <a:schemeClr val="tx1"/>
              </a:buClr>
              <a:buFont typeface="Wingdings 3" charset="2"/>
              <a:buChar char=""/>
              <a:defRPr/>
            </a:pPr>
            <a:r>
              <a:rPr lang="en-US" dirty="0" smtClean="0">
                <a:ea typeface="Calibri" panose="020F0502020204030204" pitchFamily="34" charset="0"/>
              </a:rPr>
              <a:t>National trend towards teaching youth and teachers suicide awareness and referral steps at a school-wide level as a universal type of intervention. </a:t>
            </a:r>
          </a:p>
          <a:p>
            <a:pPr marL="342906" indent="-342906" defTabSz="457207" hangingPunct="1">
              <a:buClr>
                <a:schemeClr val="tx1"/>
              </a:buClr>
              <a:buFont typeface="Wingdings 3" charset="2"/>
              <a:buChar char=""/>
              <a:defRPr/>
            </a:pPr>
            <a:r>
              <a:rPr lang="en-US" dirty="0" smtClean="0">
                <a:ea typeface="Calibri" panose="020F0502020204030204" pitchFamily="34" charset="0"/>
              </a:rPr>
              <a:t>Allows us to be proactive and intervene much earlier, before a situation becomes a crisis and get students the help they deserve</a:t>
            </a:r>
            <a:endParaRPr lang="en-US" dirty="0"/>
          </a:p>
        </p:txBody>
      </p:sp>
    </p:spTree>
    <p:extLst>
      <p:ext uri="{BB962C8B-B14F-4D97-AF65-F5344CB8AC3E}">
        <p14:creationId xmlns:p14="http://schemas.microsoft.com/office/powerpoint/2010/main" val="376733390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959662" y="933201"/>
            <a:ext cx="8141870" cy="366467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algn="ctr" hangingPunct="1">
              <a:defRPr/>
            </a:pPr>
            <a:r>
              <a:rPr lang="en-US" altLang="en-US" sz="3200" dirty="0" smtClean="0"/>
              <a:t>“Research shows that a brief screening tool can identify individuals at risk for suicide more reliably than leaving the identification up to a clinician’s personal judgment or by asking about suicidal thoughts using vague or softened language.”</a:t>
            </a:r>
            <a:r>
              <a:rPr lang="en-US" altLang="en-US" sz="3200" baseline="30000" dirty="0" smtClean="0"/>
              <a:t>7</a:t>
            </a:r>
            <a:endParaRPr lang="en-US" altLang="en-US" sz="3200" dirty="0"/>
          </a:p>
        </p:txBody>
      </p:sp>
    </p:spTree>
    <p:extLst>
      <p:ext uri="{BB962C8B-B14F-4D97-AF65-F5344CB8AC3E}">
        <p14:creationId xmlns:p14="http://schemas.microsoft.com/office/powerpoint/2010/main" val="238063318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When is a Screener Used?</a:t>
            </a:r>
            <a:endParaRPr lang="en-US" b="1" dirty="0"/>
          </a:p>
        </p:txBody>
      </p:sp>
      <p:sp>
        <p:nvSpPr>
          <p:cNvPr id="6" name="Content Placeholder 2"/>
          <p:cNvSpPr txBox="1">
            <a:spLocks/>
          </p:cNvSpPr>
          <p:nvPr/>
        </p:nvSpPr>
        <p:spPr>
          <a:xfrm>
            <a:off x="984738" y="1500554"/>
            <a:ext cx="10449170" cy="451729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Suicide Screening: A standardized instrument or protocol to identify suicide risk.  Can be done universally or selectively. </a:t>
            </a:r>
          </a:p>
          <a:p>
            <a:pPr hangingPunct="1">
              <a:defRPr/>
            </a:pPr>
            <a:r>
              <a:rPr lang="en-US" smtClean="0"/>
              <a:t>	</a:t>
            </a:r>
            <a:r>
              <a:rPr lang="en-US" i="1" smtClean="0"/>
              <a:t>Conducted when:</a:t>
            </a:r>
          </a:p>
          <a:p>
            <a:pPr hangingPunct="1">
              <a:defRPr/>
            </a:pPr>
            <a:r>
              <a:rPr lang="en-US" i="1" smtClean="0"/>
              <a:t>	1. Student inform of attempt, thoughts, or plans</a:t>
            </a:r>
          </a:p>
          <a:p>
            <a:pPr hangingPunct="1">
              <a:defRPr/>
            </a:pPr>
            <a:r>
              <a:rPr lang="en-US" i="1" smtClean="0"/>
              <a:t>	2. Peer or staff learn of an attempt</a:t>
            </a:r>
          </a:p>
          <a:p>
            <a:pPr hangingPunct="1">
              <a:defRPr/>
            </a:pPr>
            <a:r>
              <a:rPr lang="en-US" i="1" smtClean="0"/>
              <a:t>	3. Staff believes student is at risk</a:t>
            </a:r>
            <a:endParaRPr lang="en-US" smtClean="0"/>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z="2600" smtClean="0"/>
              <a:t>Suicide Assessment: A comprehensive evaluation done by a clinician to confirm risk, estimate immediate danger, and determine the course of treatment</a:t>
            </a:r>
            <a:endParaRPr lang="en-US" sz="2600" dirty="0"/>
          </a:p>
        </p:txBody>
      </p:sp>
    </p:spTree>
    <p:extLst>
      <p:ext uri="{BB962C8B-B14F-4D97-AF65-F5344CB8AC3E}">
        <p14:creationId xmlns:p14="http://schemas.microsoft.com/office/powerpoint/2010/main" val="260161983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72705" y="373752"/>
            <a:ext cx="10515600" cy="1325564"/>
          </a:xfrm>
        </p:spPr>
        <p:txBody>
          <a:bodyPr/>
          <a:lstStyle/>
          <a:p>
            <a:r>
              <a:rPr lang="en-US" altLang="en-US" b="1" dirty="0"/>
              <a:t>Basic Guidelines</a:t>
            </a:r>
            <a:endParaRPr lang="en-US" b="1" dirty="0"/>
          </a:p>
        </p:txBody>
      </p:sp>
      <p:sp>
        <p:nvSpPr>
          <p:cNvPr id="6" name="Content Placeholder 2"/>
          <p:cNvSpPr txBox="1">
            <a:spLocks/>
          </p:cNvSpPr>
          <p:nvPr/>
        </p:nvSpPr>
        <p:spPr>
          <a:xfrm>
            <a:off x="1066136" y="1524811"/>
            <a:ext cx="10410092" cy="432190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smtClean="0"/>
              <a:t>Defer to your school’s crisis protocol!</a:t>
            </a:r>
          </a:p>
          <a:p>
            <a:pPr defTabSz="457207" hangingPunct="1">
              <a:buClr>
                <a:schemeClr val="bg2">
                  <a:lumMod val="40000"/>
                  <a:lumOff val="60000"/>
                </a:schemeClr>
              </a:buClr>
              <a:defRPr/>
            </a:pPr>
            <a:r>
              <a:rPr lang="en-US" smtClean="0"/>
              <a:t>1. Refer to staff trained to recognize &amp; respond: (E.g., School Counselors, Behavioral Health Specialists, School Psych., Clinical Psych., School Social Workers)</a:t>
            </a:r>
          </a:p>
          <a:p>
            <a:pPr defTabSz="457207" hangingPunct="1">
              <a:buClr>
                <a:schemeClr val="bg2">
                  <a:lumMod val="40000"/>
                  <a:lumOff val="60000"/>
                </a:schemeClr>
              </a:buClr>
              <a:defRPr/>
            </a:pPr>
            <a:r>
              <a:rPr lang="en-US" smtClean="0"/>
              <a:t>2. If unable to locate, alert administration and determine if crisis team needs to be called to assess for imminence. If yes, call parents</a:t>
            </a:r>
          </a:p>
          <a:p>
            <a:pPr defTabSz="457207" hangingPunct="1">
              <a:buClr>
                <a:schemeClr val="bg2">
                  <a:lumMod val="40000"/>
                  <a:lumOff val="60000"/>
                </a:schemeClr>
              </a:buClr>
              <a:defRPr/>
            </a:pPr>
            <a:r>
              <a:rPr lang="en-US" smtClean="0"/>
              <a:t>3. In emergencies, alert administration, call 9-1-1, and parents</a:t>
            </a:r>
          </a:p>
          <a:p>
            <a:pPr defTabSz="457207" hangingPunct="1">
              <a:buClr>
                <a:schemeClr val="bg2">
                  <a:lumMod val="40000"/>
                  <a:lumOff val="60000"/>
                </a:schemeClr>
              </a:buClr>
              <a:defRPr/>
            </a:pPr>
            <a:r>
              <a:rPr lang="en-US" smtClean="0"/>
              <a:t>4. Ensure school staff are aware of referral/response protocol and basic guidelines</a:t>
            </a:r>
            <a:endParaRPr lang="en-US" dirty="0"/>
          </a:p>
        </p:txBody>
      </p:sp>
    </p:spTree>
    <p:extLst>
      <p:ext uri="{BB962C8B-B14F-4D97-AF65-F5344CB8AC3E}">
        <p14:creationId xmlns:p14="http://schemas.microsoft.com/office/powerpoint/2010/main" val="92688245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What to Explore in a Risk Assessment</a:t>
            </a:r>
            <a:r>
              <a:rPr lang="en-US" altLang="en-US" b="1" baseline="30000" dirty="0"/>
              <a:t>12</a:t>
            </a:r>
            <a:endParaRPr lang="en-US" b="1" dirty="0"/>
          </a:p>
        </p:txBody>
      </p:sp>
      <p:sp>
        <p:nvSpPr>
          <p:cNvPr id="6" name="Content Placeholder 2"/>
          <p:cNvSpPr txBox="1">
            <a:spLocks/>
          </p:cNvSpPr>
          <p:nvPr/>
        </p:nvSpPr>
        <p:spPr>
          <a:xfrm>
            <a:off x="1039446" y="1774093"/>
            <a:ext cx="10621107" cy="300494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514350" indent="-514350" defTabSz="457207" hangingPunct="1">
              <a:buClr>
                <a:schemeClr val="tx1"/>
              </a:buClr>
              <a:buFont typeface="+mj-lt"/>
              <a:buAutoNum type="arabicPeriod"/>
              <a:defRPr/>
            </a:pPr>
            <a:r>
              <a:rPr lang="en-US" dirty="0" smtClean="0"/>
              <a:t>Identify risk factors. Pay attention to those that can be reduced. Explore if they’ve made past attempts at suicide or if there is a family history.</a:t>
            </a:r>
          </a:p>
          <a:p>
            <a:pPr marL="514350" indent="-514350" defTabSz="457207" hangingPunct="1">
              <a:buClr>
                <a:schemeClr val="tx1"/>
              </a:buClr>
              <a:buFont typeface="+mj-lt"/>
              <a:buAutoNum type="arabicPeriod"/>
              <a:defRPr/>
            </a:pPr>
            <a:endParaRPr lang="en-US" dirty="0" smtClean="0"/>
          </a:p>
          <a:p>
            <a:pPr marL="514350" indent="-514350" defTabSz="457207" hangingPunct="1">
              <a:buClr>
                <a:schemeClr val="tx1"/>
              </a:buClr>
              <a:buFont typeface="+mj-lt"/>
              <a:buAutoNum type="arabicPeriod"/>
              <a:defRPr/>
            </a:pPr>
            <a:r>
              <a:rPr lang="en-US" dirty="0" smtClean="0"/>
              <a:t>Identify and mobilize protective factors</a:t>
            </a:r>
          </a:p>
          <a:p>
            <a:pPr hangingPunct="1">
              <a:defRPr/>
            </a:pPr>
            <a:r>
              <a:rPr lang="en-US" dirty="0" smtClean="0"/>
              <a:t>	- Is there anything that could stop them? E.g., younger siblings, 	   pets, religious beliefs, …</a:t>
            </a:r>
            <a:endParaRPr lang="en-US" dirty="0"/>
          </a:p>
        </p:txBody>
      </p:sp>
    </p:spTree>
    <p:extLst>
      <p:ext uri="{BB962C8B-B14F-4D97-AF65-F5344CB8AC3E}">
        <p14:creationId xmlns:p14="http://schemas.microsoft.com/office/powerpoint/2010/main" val="90318099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What to Explore in a Risk Assessment</a:t>
            </a:r>
            <a:r>
              <a:rPr lang="en-US" altLang="en-US" b="1" baseline="30000" dirty="0"/>
              <a:t>12</a:t>
            </a:r>
            <a:endParaRPr lang="en-US" b="1" dirty="0"/>
          </a:p>
        </p:txBody>
      </p:sp>
      <p:sp>
        <p:nvSpPr>
          <p:cNvPr id="6" name="Content Placeholder 2"/>
          <p:cNvSpPr txBox="1">
            <a:spLocks/>
          </p:cNvSpPr>
          <p:nvPr/>
        </p:nvSpPr>
        <p:spPr>
          <a:xfrm>
            <a:off x="1023815" y="1805354"/>
            <a:ext cx="10456985" cy="385249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r>
              <a:rPr lang="en-US" dirty="0" smtClean="0"/>
              <a:t>3. Conduct suicide inquiry</a:t>
            </a:r>
          </a:p>
          <a:p>
            <a:pPr defTabSz="457207" hangingPunct="1">
              <a:buClr>
                <a:schemeClr val="bg2">
                  <a:lumMod val="40000"/>
                  <a:lumOff val="60000"/>
                </a:schemeClr>
              </a:buClr>
              <a:defRPr/>
            </a:pPr>
            <a:r>
              <a:rPr lang="en-US" dirty="0" smtClean="0"/>
              <a:t>	a) Ideation. How long have they been thinking about suicide</a:t>
            </a:r>
          </a:p>
          <a:p>
            <a:pPr defTabSz="457207" hangingPunct="1">
              <a:buClr>
                <a:schemeClr val="bg2">
                  <a:lumMod val="40000"/>
                  <a:lumOff val="60000"/>
                </a:schemeClr>
              </a:buClr>
              <a:defRPr/>
            </a:pPr>
            <a:r>
              <a:rPr lang="en-US" dirty="0"/>
              <a:t>		</a:t>
            </a:r>
            <a:r>
              <a:rPr lang="en-US" dirty="0" smtClean="0"/>
              <a:t>			(frequency, intensity, duration). </a:t>
            </a:r>
          </a:p>
          <a:p>
            <a:pPr defTabSz="457207" hangingPunct="1">
              <a:buClr>
                <a:schemeClr val="bg2">
                  <a:lumMod val="40000"/>
                  <a:lumOff val="60000"/>
                </a:schemeClr>
              </a:buClr>
              <a:defRPr/>
            </a:pPr>
            <a:r>
              <a:rPr lang="en-US" dirty="0" smtClean="0"/>
              <a:t>		- Be direct. Be developmentally appropriate. </a:t>
            </a:r>
          </a:p>
          <a:p>
            <a:pPr defTabSz="457207" hangingPunct="1">
              <a:buClr>
                <a:schemeClr val="bg2">
                  <a:lumMod val="40000"/>
                  <a:lumOff val="60000"/>
                </a:schemeClr>
              </a:buClr>
              <a:defRPr/>
            </a:pPr>
            <a:r>
              <a:rPr lang="en-US" dirty="0" smtClean="0"/>
              <a:t>		- Prompt Questions: “Are you thinking of suicide?”; “Have you     		   thought about suicide in the last two months?”; “Have you 			   ever attempted to kill yourself?”</a:t>
            </a:r>
          </a:p>
          <a:p>
            <a:pPr defTabSz="457207" hangingPunct="1">
              <a:buClr>
                <a:schemeClr val="bg2">
                  <a:lumMod val="40000"/>
                  <a:lumOff val="60000"/>
                </a:schemeClr>
              </a:buClr>
              <a:defRPr/>
            </a:pPr>
            <a:r>
              <a:rPr lang="en-US" dirty="0" smtClean="0"/>
              <a:t>		- Be specific. Avoid vague terminology like “hurt”</a:t>
            </a:r>
            <a:endParaRPr lang="en-US" dirty="0"/>
          </a:p>
        </p:txBody>
      </p:sp>
    </p:spTree>
    <p:extLst>
      <p:ext uri="{BB962C8B-B14F-4D97-AF65-F5344CB8AC3E}">
        <p14:creationId xmlns:p14="http://schemas.microsoft.com/office/powerpoint/2010/main" val="281188417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29573" y="382377"/>
            <a:ext cx="10515600" cy="1325564"/>
          </a:xfrm>
        </p:spPr>
        <p:txBody>
          <a:bodyPr/>
          <a:lstStyle/>
          <a:p>
            <a:r>
              <a:rPr lang="en-US" altLang="en-US" b="1" dirty="0"/>
              <a:t>What to Explore in a Risk Assessment</a:t>
            </a:r>
            <a:r>
              <a:rPr lang="en-US" altLang="en-US" b="1" baseline="30000" dirty="0"/>
              <a:t>12</a:t>
            </a:r>
            <a:endParaRPr lang="en-US" b="1" dirty="0"/>
          </a:p>
        </p:txBody>
      </p:sp>
      <p:sp>
        <p:nvSpPr>
          <p:cNvPr id="6" name="Content Placeholder 2"/>
          <p:cNvSpPr txBox="1">
            <a:spLocks/>
          </p:cNvSpPr>
          <p:nvPr/>
        </p:nvSpPr>
        <p:spPr>
          <a:xfrm>
            <a:off x="952666" y="1564698"/>
            <a:ext cx="10515600" cy="411040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lnSpc>
                <a:spcPct val="100000"/>
              </a:lnSpc>
              <a:buFont typeface="Bookman Old Style" panose="02050604050505020204" pitchFamily="18" charset="0"/>
              <a:buAutoNum type="arabicPeriod" startAt="3"/>
              <a:defRPr/>
            </a:pPr>
            <a:r>
              <a:rPr lang="en-US" altLang="en-US" smtClean="0"/>
              <a:t>Suicide Inquiry (cont.)</a:t>
            </a:r>
          </a:p>
          <a:p>
            <a:pPr marL="457200" indent="-457200" hangingPunct="1">
              <a:lnSpc>
                <a:spcPct val="100000"/>
              </a:lnSpc>
              <a:buClr>
                <a:srgbClr val="98C0DD"/>
              </a:buClr>
              <a:defRPr/>
            </a:pPr>
            <a:r>
              <a:rPr lang="en-US" altLang="en-US" smtClean="0"/>
              <a:t>	b) Plan. Is there a plan? How would they do it if they could? Get specifics.</a:t>
            </a:r>
          </a:p>
          <a:p>
            <a:pPr marL="457200" indent="-457200" hangingPunct="1">
              <a:lnSpc>
                <a:spcPct val="100000"/>
              </a:lnSpc>
              <a:buClr>
                <a:srgbClr val="98C0DD"/>
              </a:buClr>
              <a:defRPr/>
            </a:pPr>
            <a:r>
              <a:rPr lang="en-US" altLang="en-US" smtClean="0"/>
              <a:t>	c) Access. Are there means to carry through?</a:t>
            </a:r>
          </a:p>
          <a:p>
            <a:pPr marL="457200" indent="-457200" hangingPunct="1">
              <a:lnSpc>
                <a:spcPct val="100000"/>
              </a:lnSpc>
              <a:buClr>
                <a:srgbClr val="98C0DD"/>
              </a:buClr>
              <a:defRPr/>
            </a:pPr>
            <a:r>
              <a:rPr lang="en-US" altLang="en-US" smtClean="0"/>
              <a:t>	d) Intent. Have they made plans to follow through? If imminent (within next 24 hours, obtain immediate assistance or emergency response. Send to ER)</a:t>
            </a:r>
          </a:p>
          <a:p>
            <a:pPr marL="457200" indent="-457200" hangingPunct="1">
              <a:lnSpc>
                <a:spcPct val="100000"/>
              </a:lnSpc>
              <a:buClr>
                <a:srgbClr val="98C0DD"/>
              </a:buClr>
              <a:defRPr/>
            </a:pPr>
            <a:r>
              <a:rPr lang="en-US" altLang="en-US" smtClean="0"/>
              <a:t>- Note: Asking about intent to kill oneself is not correlated with suicidality</a:t>
            </a:r>
            <a:endParaRPr lang="en-US" altLang="en-US" dirty="0"/>
          </a:p>
        </p:txBody>
      </p:sp>
    </p:spTree>
    <p:extLst>
      <p:ext uri="{BB962C8B-B14F-4D97-AF65-F5344CB8AC3E}">
        <p14:creationId xmlns:p14="http://schemas.microsoft.com/office/powerpoint/2010/main" val="164360155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What to Explore in a Risk Assessment</a:t>
            </a:r>
            <a:r>
              <a:rPr lang="en-US" altLang="en-US" b="1" baseline="30000" dirty="0"/>
              <a:t>12</a:t>
            </a:r>
            <a:endParaRPr lang="en-US" b="1" dirty="0"/>
          </a:p>
        </p:txBody>
      </p:sp>
      <p:sp>
        <p:nvSpPr>
          <p:cNvPr id="6" name="Content Placeholder 2"/>
          <p:cNvSpPr txBox="1">
            <a:spLocks/>
          </p:cNvSpPr>
          <p:nvPr/>
        </p:nvSpPr>
        <p:spPr>
          <a:xfrm>
            <a:off x="953477" y="1842655"/>
            <a:ext cx="10675815" cy="178906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lnSpc>
                <a:spcPct val="100000"/>
              </a:lnSpc>
              <a:buFont typeface="Bookman Old Style" panose="02050604050505020204" pitchFamily="18" charset="0"/>
              <a:buAutoNum type="arabicPeriod" startAt="4"/>
              <a:defRPr/>
            </a:pPr>
            <a:r>
              <a:rPr lang="en-US" altLang="en-US" dirty="0" smtClean="0"/>
              <a:t>Determine risk level and if crisis team should be contacted.</a:t>
            </a:r>
          </a:p>
          <a:p>
            <a:pPr marL="457200" indent="-457200" hangingPunct="1">
              <a:lnSpc>
                <a:spcPct val="100000"/>
              </a:lnSpc>
              <a:buFont typeface="Bookman Old Style" panose="02050604050505020204" pitchFamily="18" charset="0"/>
              <a:buAutoNum type="arabicPeriod" startAt="4"/>
              <a:defRPr/>
            </a:pPr>
            <a:endParaRPr lang="en-US" altLang="en-US" dirty="0" smtClean="0"/>
          </a:p>
          <a:p>
            <a:pPr marL="457200" indent="-457200" hangingPunct="1">
              <a:lnSpc>
                <a:spcPct val="100000"/>
              </a:lnSpc>
              <a:buFont typeface="Bookman Old Style" panose="02050604050505020204" pitchFamily="18" charset="0"/>
              <a:buAutoNum type="arabicPeriod" startAt="4"/>
              <a:defRPr/>
            </a:pPr>
            <a:r>
              <a:rPr lang="en-US" altLang="en-US" dirty="0" smtClean="0"/>
              <a:t>Document, document, document!</a:t>
            </a:r>
            <a:endParaRPr lang="en-US" altLang="en-US" dirty="0"/>
          </a:p>
        </p:txBody>
      </p:sp>
    </p:spTree>
    <p:extLst>
      <p:ext uri="{BB962C8B-B14F-4D97-AF65-F5344CB8AC3E}">
        <p14:creationId xmlns:p14="http://schemas.microsoft.com/office/powerpoint/2010/main" val="4778201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Google Shape;164;p22"/>
          <p:cNvSpPr txBox="1"/>
          <p:nvPr/>
        </p:nvSpPr>
        <p:spPr>
          <a:xfrm>
            <a:off x="318734" y="124637"/>
            <a:ext cx="11220450" cy="715538"/>
          </a:xfrm>
          <a:prstGeom prst="rect">
            <a:avLst/>
          </a:prstGeom>
          <a:ln w="12700">
            <a:miter lim="400000"/>
          </a:ln>
          <a:extLst>
            <a:ext uri="{C572A759-6A51-4108-AA02-DFA0A04FC94B}">
              <ma14:wrappingTextBoxFlag xmlns:ma14="http://schemas.microsoft.com/office/mac/drawingml/2011/main" xmlns="" val="1"/>
            </a:ext>
          </a:extLst>
        </p:spPr>
        <p:txBody>
          <a:bodyPr wrap="square" lIns="45699" tIns="45699" rIns="45699" bIns="45699" anchor="b">
            <a:spAutoFit/>
          </a:bodyPr>
          <a:lstStyle>
            <a:lvl1pPr algn="ctr" defTabSz="914400">
              <a:lnSpc>
                <a:spcPct val="90000"/>
              </a:lnSpc>
              <a:defRPr sz="4500">
                <a:latin typeface="Arial"/>
                <a:ea typeface="Arial"/>
                <a:cs typeface="Arial"/>
                <a:sym typeface="Arial"/>
              </a:defRPr>
            </a:lvl1pPr>
          </a:lstStyle>
          <a:p>
            <a:pPr marL="0" marR="0" lvl="0" indent="0" algn="ctr" defTabSz="914400" rtl="0" eaLnBrk="1" fontAlgn="auto" latinLnBrk="0" hangingPunct="0">
              <a:lnSpc>
                <a:spcPct val="90000"/>
              </a:lnSpc>
              <a:spcBef>
                <a:spcPts val="0"/>
              </a:spcBef>
              <a:spcAft>
                <a:spcPts val="0"/>
              </a:spcAft>
              <a:buClrTx/>
              <a:buSzTx/>
              <a:buFontTx/>
              <a:buNone/>
              <a:tabLst/>
              <a:defRPr/>
            </a:pPr>
            <a:r>
              <a:rPr kumimoji="0" sz="4500" b="0" i="0" u="none" strike="noStrike" kern="0" cap="none" spc="0" normalizeH="0" baseline="0" noProof="0" dirty="0">
                <a:ln>
                  <a:noFill/>
                </a:ln>
                <a:solidFill>
                  <a:srgbClr val="000000"/>
                </a:solidFill>
                <a:effectLst/>
                <a:uLnTx/>
                <a:uFillTx/>
                <a:latin typeface="Arial"/>
                <a:cs typeface="Arial"/>
                <a:sym typeface="Arial"/>
              </a:rPr>
              <a:t>Disclaimer</a:t>
            </a:r>
            <a:r>
              <a:rPr kumimoji="0" lang="en-US" sz="4500" b="0" i="0" u="none" strike="noStrike" kern="0" cap="none" spc="0" normalizeH="0" baseline="0" noProof="0" dirty="0">
                <a:ln>
                  <a:noFill/>
                </a:ln>
                <a:solidFill>
                  <a:srgbClr val="000000"/>
                </a:solidFill>
                <a:effectLst/>
                <a:uLnTx/>
                <a:uFillTx/>
                <a:latin typeface="Arial"/>
                <a:cs typeface="Arial"/>
                <a:sym typeface="Arial"/>
              </a:rPr>
              <a:t> and Funding Statement</a:t>
            </a:r>
            <a:endParaRPr kumimoji="0" sz="4500" b="0" i="0" u="none" strike="noStrike" kern="0" cap="none" spc="0" normalizeH="0" baseline="0" noProof="0" dirty="0">
              <a:ln>
                <a:noFill/>
              </a:ln>
              <a:solidFill>
                <a:srgbClr val="000000"/>
              </a:solidFill>
              <a:effectLst/>
              <a:uLnTx/>
              <a:uFillTx/>
              <a:latin typeface="Arial"/>
              <a:cs typeface="Arial"/>
              <a:sym typeface="Arial"/>
            </a:endParaRPr>
          </a:p>
        </p:txBody>
      </p:sp>
      <p:sp>
        <p:nvSpPr>
          <p:cNvPr id="145" name="Google Shape;165;p22"/>
          <p:cNvSpPr txBox="1"/>
          <p:nvPr/>
        </p:nvSpPr>
        <p:spPr>
          <a:xfrm>
            <a:off x="1504709" y="962429"/>
            <a:ext cx="8784675" cy="4801272"/>
          </a:xfrm>
          <a:prstGeom prst="rect">
            <a:avLst/>
          </a:prstGeom>
          <a:ln w="12700">
            <a:miter lim="400000"/>
          </a:ln>
          <a:extLst>
            <a:ext uri="{C572A759-6A51-4108-AA02-DFA0A04FC94B}">
              <ma14:wrappingTextBoxFlag xmlns:ma14="http://schemas.microsoft.com/office/mac/drawingml/2011/main" xmlns="" val="1"/>
            </a:ext>
          </a:extLst>
        </p:spPr>
        <p:txBody>
          <a:bodyPr wrap="square" lIns="45699" tIns="45699" rIns="45699" bIns="45699" anchor="t">
            <a:spAutoFit/>
          </a:bodyPr>
          <a:lstStyle/>
          <a:p>
            <a:pPr marL="0" marR="0" lvl="0" indent="0" algn="l" defTabSz="457200" rtl="0" eaLnBrk="1" fontAlgn="auto" latinLnBrk="0" hangingPunct="0">
              <a:lnSpc>
                <a:spcPct val="100000"/>
              </a:lnSpc>
              <a:spcBef>
                <a:spcPts val="0"/>
              </a:spcBef>
              <a:spcAft>
                <a:spcPts val="0"/>
              </a:spcAft>
              <a:buClrTx/>
              <a:buSzTx/>
              <a:buFontTx/>
              <a:buNone/>
              <a:tabLst/>
              <a:defRPr sz="1700"/>
            </a:pPr>
            <a:r>
              <a:rPr kumimoji="0" lang="en-US" sz="1700" b="0" i="0" u="none" strike="noStrike" kern="0" cap="none" spc="0" normalizeH="0" baseline="0" noProof="0" dirty="0">
                <a:ln>
                  <a:noFill/>
                </a:ln>
                <a:solidFill>
                  <a:srgbClr val="000000"/>
                </a:solidFill>
                <a:effectLst/>
                <a:uLnTx/>
                <a:uFillTx/>
                <a:latin typeface="Calibri"/>
                <a:cs typeface="Calibri"/>
                <a:sym typeface="Calibri"/>
              </a:rPr>
              <a:t>This presentation was prepared for the </a:t>
            </a:r>
            <a:r>
              <a:rPr kumimoji="0" lang="en-US" sz="1700" b="0" i="0" u="none" strike="noStrike" kern="0" cap="none" spc="0" normalizeH="0" baseline="0" noProof="0" dirty="0" smtClean="0">
                <a:ln>
                  <a:noFill/>
                </a:ln>
                <a:solidFill>
                  <a:srgbClr val="000000"/>
                </a:solidFill>
                <a:effectLst/>
                <a:uLnTx/>
                <a:uFillTx/>
                <a:latin typeface="Calibri"/>
                <a:cs typeface="Calibri"/>
                <a:sym typeface="Calibri"/>
              </a:rPr>
              <a:t>Mountain Plains Mental Health Technology Transfer Center (Mountain Plains MHTTC) under </a:t>
            </a:r>
            <a:r>
              <a:rPr kumimoji="0" lang="en-US" sz="1700" b="0" i="0" u="none" strike="noStrike" kern="0" cap="none" spc="0" normalizeH="0" baseline="0" noProof="0" dirty="0">
                <a:ln>
                  <a:noFill/>
                </a:ln>
                <a:solidFill>
                  <a:srgbClr val="000000"/>
                </a:solidFill>
                <a:effectLst/>
                <a:uLnTx/>
                <a:uFillTx/>
                <a:latin typeface="Calibri"/>
                <a:cs typeface="Calibri"/>
                <a:sym typeface="Calibri"/>
              </a:rPr>
              <a:t>a cooperative agreement from the Substance Abuse and Mental Health Services Administration (SAMHSA). All material appearing in this presentation, except that taken directly from copyrighted sources, is in the public domain and may be reproduced or copied without permission from SAMHSA or the authors. Citation of the source is appreciated. Do not reproduce or distribute this presentation for a fee without specific, written authorization from the </a:t>
            </a:r>
            <a:r>
              <a:rPr kumimoji="0" lang="en-US" sz="1700" b="0" i="0" u="none" strike="noStrike" kern="0" cap="none" spc="0" normalizeH="0" baseline="0" noProof="0" dirty="0" smtClean="0">
                <a:ln>
                  <a:noFill/>
                </a:ln>
                <a:solidFill>
                  <a:srgbClr val="000000"/>
                </a:solidFill>
                <a:effectLst/>
                <a:uLnTx/>
                <a:uFillTx/>
                <a:latin typeface="Calibri"/>
                <a:cs typeface="Calibri"/>
                <a:sym typeface="Calibri"/>
              </a:rPr>
              <a:t>Mountain Plains MHTTC. </a:t>
            </a:r>
            <a:r>
              <a:rPr kumimoji="0" lang="en-US" sz="1700" b="0" i="0" u="none" strike="noStrike" kern="0" cap="none" spc="0" normalizeH="0" baseline="0" noProof="0" dirty="0">
                <a:ln>
                  <a:noFill/>
                </a:ln>
                <a:solidFill>
                  <a:srgbClr val="000000"/>
                </a:solidFill>
                <a:effectLst/>
                <a:uLnTx/>
                <a:uFillTx/>
                <a:latin typeface="Calibri"/>
                <a:cs typeface="Calibri"/>
                <a:sym typeface="Calibri"/>
              </a:rPr>
              <a:t>For more information on obtaining copies of this presentation please email </a:t>
            </a:r>
            <a:r>
              <a:rPr kumimoji="0" lang="en-US" sz="1700" b="0" i="0" u="sng" strike="noStrike" kern="0" cap="none" spc="0" normalizeH="0" baseline="0" noProof="0" dirty="0" smtClean="0">
                <a:ln>
                  <a:noFill/>
                </a:ln>
                <a:solidFill>
                  <a:srgbClr val="0563C1"/>
                </a:solidFill>
                <a:effectLst/>
                <a:uLnTx/>
                <a:uFill>
                  <a:solidFill>
                    <a:srgbClr val="0563C1"/>
                  </a:solidFill>
                </a:uFill>
                <a:latin typeface="Calibri"/>
                <a:cs typeface="Calibri"/>
                <a:sym typeface="Calibri"/>
              </a:rPr>
              <a:t>david.v.terry@und.edu</a:t>
            </a:r>
            <a:r>
              <a:rPr kumimoji="0" lang="en-US" sz="1700" b="0" i="0" u="none" strike="noStrike" kern="0" cap="none" spc="0" normalizeH="0" baseline="0" noProof="0" dirty="0" smtClean="0">
                <a:ln>
                  <a:noFill/>
                </a:ln>
                <a:solidFill>
                  <a:srgbClr val="000000"/>
                </a:solidFill>
                <a:effectLst/>
                <a:uLnTx/>
                <a:uFillTx/>
                <a:latin typeface="Calibri"/>
                <a:cs typeface="Calibri"/>
                <a:sym typeface="Calibri"/>
              </a:rPr>
              <a:t>. </a:t>
            </a:r>
            <a:endParaRPr kumimoji="0" lang="en-US" sz="1700" b="0" i="0" u="none" strike="noStrike" kern="0" cap="none" spc="0" normalizeH="0" baseline="0" noProof="0" dirty="0">
              <a:ln>
                <a:noFill/>
              </a:ln>
              <a:solidFill>
                <a:srgbClr val="000000"/>
              </a:solidFill>
              <a:effectLst/>
              <a:uLnTx/>
              <a:uFillTx/>
              <a:latin typeface="Calibri"/>
              <a:cs typeface="Calibri"/>
              <a:sym typeface="Calibri"/>
            </a:endParaRPr>
          </a:p>
          <a:p>
            <a:pPr marL="0" marR="0" lvl="0" indent="0" algn="l" defTabSz="457200" rtl="0" eaLnBrk="1" fontAlgn="auto" latinLnBrk="0" hangingPunct="0">
              <a:lnSpc>
                <a:spcPct val="100000"/>
              </a:lnSpc>
              <a:spcBef>
                <a:spcPts val="0"/>
              </a:spcBef>
              <a:spcAft>
                <a:spcPts val="0"/>
              </a:spcAft>
              <a:buClrTx/>
              <a:buSzTx/>
              <a:buFontTx/>
              <a:buNone/>
              <a:tabLst/>
              <a:defRPr sz="1700"/>
            </a:pPr>
            <a:endParaRPr kumimoji="0" lang="en-US" sz="1700" b="0" i="0" u="none" strike="noStrike" kern="0" cap="none" spc="0" normalizeH="0" baseline="0" noProof="0" dirty="0">
              <a:ln>
                <a:noFill/>
              </a:ln>
              <a:solidFill>
                <a:srgbClr val="000000"/>
              </a:solidFill>
              <a:effectLst/>
              <a:uLnTx/>
              <a:uFillTx/>
              <a:latin typeface="Calibri"/>
              <a:cs typeface="Calibri"/>
              <a:sym typeface="Calibri"/>
            </a:endParaRPr>
          </a:p>
          <a:p>
            <a:pPr marL="0" marR="0" lvl="0" indent="0" algn="l" defTabSz="457200" rtl="0" eaLnBrk="1" fontAlgn="auto" latinLnBrk="0" hangingPunct="0">
              <a:lnSpc>
                <a:spcPct val="100000"/>
              </a:lnSpc>
              <a:spcBef>
                <a:spcPts val="0"/>
              </a:spcBef>
              <a:spcAft>
                <a:spcPts val="0"/>
              </a:spcAft>
              <a:buClrTx/>
              <a:buSzTx/>
              <a:buFontTx/>
              <a:buNone/>
              <a:tabLst/>
              <a:defRPr sz="1700"/>
            </a:pPr>
            <a:r>
              <a:rPr kumimoji="0" lang="en-US" sz="1700" b="0" i="0" u="none" strike="noStrike" kern="0" cap="none" spc="0" normalizeH="0" baseline="0" noProof="0" dirty="0">
                <a:ln>
                  <a:noFill/>
                </a:ln>
                <a:solidFill>
                  <a:srgbClr val="000000"/>
                </a:solidFill>
                <a:effectLst/>
                <a:uLnTx/>
                <a:uFillTx/>
                <a:latin typeface="Calibri"/>
                <a:cs typeface="Calibri"/>
                <a:sym typeface="Calibri"/>
              </a:rPr>
              <a:t>At the time of this presentation, </a:t>
            </a:r>
            <a:r>
              <a:rPr kumimoji="0" lang="en-US" sz="1700" b="0" i="0" u="none" strike="noStrike" kern="0" cap="none" spc="0" normalizeH="0" baseline="0" noProof="0" dirty="0" err="1">
                <a:ln>
                  <a:noFill/>
                </a:ln>
                <a:solidFill>
                  <a:srgbClr val="000000"/>
                </a:solidFill>
                <a:effectLst/>
                <a:uLnTx/>
                <a:uFillTx/>
                <a:latin typeface="Calibri"/>
                <a:cs typeface="Calibri"/>
                <a:sym typeface="Calibri"/>
              </a:rPr>
              <a:t>Elinore</a:t>
            </a:r>
            <a:r>
              <a:rPr kumimoji="0" lang="en-US" sz="1700" b="0" i="0" u="none" strike="noStrike" kern="0" cap="none" spc="0" normalizeH="0" baseline="0" noProof="0" dirty="0">
                <a:ln>
                  <a:noFill/>
                </a:ln>
                <a:solidFill>
                  <a:srgbClr val="000000"/>
                </a:solidFill>
                <a:effectLst/>
                <a:uLnTx/>
                <a:uFillTx/>
                <a:latin typeface="Calibri"/>
                <a:cs typeface="Calibri"/>
                <a:sym typeface="Calibri"/>
              </a:rPr>
              <a:t> F. </a:t>
            </a:r>
            <a:r>
              <a:rPr kumimoji="0" lang="en-US" sz="1700" b="0" i="0" u="none" strike="noStrike" kern="0" cap="none" spc="0" normalizeH="0" baseline="0" noProof="0" dirty="0" err="1">
                <a:ln>
                  <a:noFill/>
                </a:ln>
                <a:solidFill>
                  <a:srgbClr val="000000"/>
                </a:solidFill>
                <a:effectLst/>
                <a:uLnTx/>
                <a:uFillTx/>
                <a:latin typeface="Calibri"/>
                <a:cs typeface="Calibri"/>
                <a:sym typeface="Calibri"/>
              </a:rPr>
              <a:t>McCance</a:t>
            </a:r>
            <a:r>
              <a:rPr kumimoji="0" lang="en-US" sz="1700" b="0" i="0" u="none" strike="noStrike" kern="0" cap="none" spc="0" normalizeH="0" baseline="0" noProof="0" dirty="0">
                <a:ln>
                  <a:noFill/>
                </a:ln>
                <a:solidFill>
                  <a:srgbClr val="000000"/>
                </a:solidFill>
                <a:effectLst/>
                <a:uLnTx/>
                <a:uFillTx/>
                <a:latin typeface="Calibri"/>
                <a:cs typeface="Calibri"/>
                <a:sym typeface="Calibri"/>
              </a:rPr>
              <a:t>-Katz served as SAMHSA Assistant Secretary. The opinions expressed herein are the views of </a:t>
            </a:r>
            <a:r>
              <a:rPr kumimoji="0" lang="en-US" sz="1700" b="0" i="0" u="none" strike="noStrike" kern="0" cap="none" spc="0" normalizeH="0" baseline="0" noProof="0" dirty="0" smtClean="0">
                <a:ln>
                  <a:noFill/>
                </a:ln>
                <a:solidFill>
                  <a:srgbClr val="000000"/>
                </a:solidFill>
                <a:effectLst/>
                <a:uLnTx/>
                <a:uFillTx/>
                <a:latin typeface="Calibri"/>
                <a:cs typeface="Calibri"/>
                <a:sym typeface="Calibri"/>
              </a:rPr>
              <a:t>Erin Briley</a:t>
            </a:r>
            <a:r>
              <a:rPr kumimoji="0" lang="en-US" sz="1700" b="0" i="0" u="none" strike="noStrike" kern="0" cap="none" spc="0" normalizeH="0" noProof="0" dirty="0" smtClean="0">
                <a:ln>
                  <a:noFill/>
                </a:ln>
                <a:solidFill>
                  <a:srgbClr val="000000"/>
                </a:solidFill>
                <a:effectLst/>
                <a:uLnTx/>
                <a:uFillTx/>
                <a:latin typeface="Calibri"/>
                <a:cs typeface="Calibri"/>
                <a:sym typeface="Calibri"/>
              </a:rPr>
              <a:t> </a:t>
            </a:r>
            <a:r>
              <a:rPr kumimoji="0" lang="en-US" sz="1700" b="0" i="0" u="none" strike="noStrike" kern="0" cap="none" spc="0" normalizeH="0" baseline="0" noProof="0" dirty="0" smtClean="0">
                <a:ln>
                  <a:noFill/>
                </a:ln>
                <a:solidFill>
                  <a:srgbClr val="000000"/>
                </a:solidFill>
                <a:effectLst/>
                <a:uLnTx/>
                <a:uFillTx/>
                <a:latin typeface="Calibri"/>
                <a:cs typeface="Calibri"/>
                <a:sym typeface="Calibri"/>
              </a:rPr>
              <a:t>and </a:t>
            </a:r>
            <a:r>
              <a:rPr kumimoji="0" lang="en-US" sz="1700" b="0" i="0" u="none" strike="noStrike" kern="0" cap="none" spc="0" normalizeH="0" baseline="0" noProof="0" dirty="0">
                <a:ln>
                  <a:noFill/>
                </a:ln>
                <a:solidFill>
                  <a:srgbClr val="000000"/>
                </a:solidFill>
                <a:effectLst/>
                <a:uLnTx/>
                <a:uFillTx/>
                <a:latin typeface="Calibri"/>
                <a:cs typeface="Calibri"/>
                <a:sym typeface="Calibri"/>
              </a:rPr>
              <a:t>do not reflect the official position of the Department of Health and Human Services (DHHS), or SAMHSA. No official support or endorsement of DHHS, SAMHSA, for the opinions described in this presentation is intended or should be inferred. </a:t>
            </a:r>
          </a:p>
          <a:p>
            <a:pPr marL="0" marR="0" lvl="0" indent="0" algn="l" defTabSz="457200" rtl="0" eaLnBrk="1" fontAlgn="auto" latinLnBrk="0" hangingPunct="0">
              <a:lnSpc>
                <a:spcPct val="100000"/>
              </a:lnSpc>
              <a:spcBef>
                <a:spcPts val="0"/>
              </a:spcBef>
              <a:spcAft>
                <a:spcPts val="0"/>
              </a:spcAft>
              <a:buClrTx/>
              <a:buSzTx/>
              <a:buFontTx/>
              <a:buNone/>
              <a:tabLst/>
              <a:defRPr sz="1700"/>
            </a:pPr>
            <a:endParaRPr kumimoji="0" lang="en-US" sz="1700" b="0" i="0" u="none" strike="noStrike" kern="0" cap="none" spc="0" normalizeH="0" baseline="0" noProof="0" dirty="0">
              <a:ln>
                <a:noFill/>
              </a:ln>
              <a:solidFill>
                <a:srgbClr val="000000"/>
              </a:solidFill>
              <a:effectLst/>
              <a:uLnTx/>
              <a:uFillTx/>
              <a:latin typeface="Calibri"/>
              <a:cs typeface="Calibri"/>
              <a:sym typeface="Calibri"/>
            </a:endParaRPr>
          </a:p>
          <a:p>
            <a:pPr marL="0" marR="0" lvl="0" indent="0" algn="l" defTabSz="457200" rtl="0" eaLnBrk="1" fontAlgn="auto" latinLnBrk="0" hangingPunct="0">
              <a:lnSpc>
                <a:spcPct val="100000"/>
              </a:lnSpc>
              <a:spcBef>
                <a:spcPts val="0"/>
              </a:spcBef>
              <a:spcAft>
                <a:spcPts val="0"/>
              </a:spcAft>
              <a:buClrTx/>
              <a:buSzTx/>
              <a:buFontTx/>
              <a:buNone/>
              <a:tabLst/>
              <a:defRPr sz="1700"/>
            </a:pPr>
            <a:r>
              <a:rPr kumimoji="0" lang="en-US" sz="1700" b="0" i="0" u="none" strike="noStrike" kern="0" cap="none" spc="0" normalizeH="0" baseline="0" noProof="0" dirty="0">
                <a:ln>
                  <a:noFill/>
                </a:ln>
                <a:solidFill>
                  <a:srgbClr val="000000"/>
                </a:solidFill>
                <a:effectLst/>
                <a:uLnTx/>
                <a:uFillTx/>
                <a:latin typeface="Calibri"/>
                <a:cs typeface="Calibri"/>
                <a:sym typeface="Calibri"/>
              </a:rPr>
              <a:t>The work of the Mountain Plains MHTTC is supported by grant </a:t>
            </a:r>
            <a:r>
              <a:rPr kumimoji="0" lang="en-US" sz="1700" b="0" i="0" u="none" strike="noStrike" kern="0" cap="none" spc="0" normalizeH="0" baseline="0" noProof="0" dirty="0">
                <a:ln>
                  <a:noFill/>
                </a:ln>
                <a:solidFill>
                  <a:srgbClr val="000000"/>
                </a:solidFill>
                <a:effectLst/>
                <a:uLnTx/>
                <a:uFillTx/>
                <a:latin typeface="Calibri"/>
                <a:ea typeface="+mn-lt"/>
                <a:cs typeface="Calibri"/>
                <a:sym typeface="Calibri"/>
              </a:rPr>
              <a:t>H79SM081792</a:t>
            </a:r>
            <a:r>
              <a:rPr kumimoji="0" lang="en-US" sz="1700" b="0" i="0" u="none" strike="noStrike" kern="0" cap="none" spc="0" normalizeH="0" baseline="0" noProof="0" dirty="0">
                <a:ln>
                  <a:noFill/>
                </a:ln>
                <a:solidFill>
                  <a:srgbClr val="000000"/>
                </a:solidFill>
                <a:effectLst/>
                <a:uLnTx/>
                <a:uFillTx/>
                <a:latin typeface="Calibri"/>
                <a:cs typeface="Calibri"/>
                <a:sym typeface="Calibri"/>
              </a:rPr>
              <a:t> from the Department of Health and Human Services, Substance Abuse and Mental Health Services Administration.</a:t>
            </a:r>
          </a:p>
        </p:txBody>
      </p:sp>
    </p:spTree>
    <p:extLst>
      <p:ext uri="{BB962C8B-B14F-4D97-AF65-F5344CB8AC3E}">
        <p14:creationId xmlns:p14="http://schemas.microsoft.com/office/powerpoint/2010/main" val="125853461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A3CA2FE-2C51-4EDE-B8FF-93B49AF2261A}"/>
              </a:ext>
            </a:extLst>
          </p:cNvPr>
          <p:cNvSpPr>
            <a:spLocks noGrp="1"/>
          </p:cNvSpPr>
          <p:nvPr>
            <p:ph type="title"/>
          </p:nvPr>
        </p:nvSpPr>
        <p:spPr>
          <a:xfrm>
            <a:off x="350195" y="234647"/>
            <a:ext cx="11494296" cy="1043950"/>
          </a:xfrm>
        </p:spPr>
        <p:txBody>
          <a:bodyPr>
            <a:normAutofit/>
          </a:bodyPr>
          <a:lstStyle/>
          <a:p>
            <a:r>
              <a:rPr lang="en-US" b="1" dirty="0"/>
              <a:t>Or… Use a Developed Suicide Screener</a:t>
            </a:r>
            <a:endParaRPr lang="en-US" dirty="0"/>
          </a:p>
        </p:txBody>
      </p:sp>
      <p:sp>
        <p:nvSpPr>
          <p:cNvPr id="8" name="Content Placeholder 2">
            <a:extLst>
              <a:ext uri="{FF2B5EF4-FFF2-40B4-BE49-F238E27FC236}">
                <a16:creationId xmlns:a16="http://schemas.microsoft.com/office/drawing/2014/main" id="{65DFF8F0-D90C-47EE-8365-C7B211DEC438}"/>
              </a:ext>
            </a:extLst>
          </p:cNvPr>
          <p:cNvSpPr txBox="1">
            <a:spLocks/>
          </p:cNvSpPr>
          <p:nvPr/>
        </p:nvSpPr>
        <p:spPr>
          <a:xfrm>
            <a:off x="350195" y="1920524"/>
            <a:ext cx="11546762" cy="3454400"/>
          </a:xfrm>
          <a:prstGeom prst="rect">
            <a:avLst/>
          </a:prstGeom>
        </p:spPr>
        <p:txBody>
          <a:bodyPr>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Columbia-Suicide Severity Rating Scale (C-SSRS)</a:t>
            </a:r>
          </a:p>
          <a:p>
            <a:pPr marL="0" indent="0" defTabSz="457207" hangingPunct="1">
              <a:buClr>
                <a:schemeClr val="tx1"/>
              </a:buClr>
              <a:buFont typeface="Arial"/>
              <a:buNone/>
              <a:defRPr/>
            </a:pPr>
            <a:endParaRPr lang="en-US" smtClean="0"/>
          </a:p>
          <a:p>
            <a:pPr marL="342906" indent="-342906" defTabSz="457207" hangingPunct="1">
              <a:buClr>
                <a:schemeClr val="tx1"/>
              </a:buClr>
              <a:buFont typeface="Wingdings 3" charset="2"/>
              <a:buChar char=""/>
              <a:defRPr/>
            </a:pPr>
            <a:r>
              <a:rPr lang="en-US" smtClean="0"/>
              <a:t>SAFE-T</a:t>
            </a:r>
          </a:p>
          <a:p>
            <a:pPr marL="0" indent="0" defTabSz="457207" hangingPunct="1">
              <a:buClr>
                <a:schemeClr val="tx1"/>
              </a:buClr>
              <a:buFont typeface="Arial"/>
              <a:buNone/>
              <a:defRPr/>
            </a:pPr>
            <a:endParaRPr lang="en-US" smtClean="0"/>
          </a:p>
          <a:p>
            <a:pPr marL="342906" indent="-342906" defTabSz="457207" hangingPunct="1">
              <a:buClr>
                <a:schemeClr val="tx1"/>
              </a:buClr>
              <a:buFont typeface="Wingdings 3" charset="2"/>
              <a:buChar char=""/>
              <a:defRPr/>
            </a:pPr>
            <a:r>
              <a:rPr lang="en-US" smtClean="0"/>
              <a:t>Yes, you can screen remotely! </a:t>
            </a:r>
          </a:p>
          <a:p>
            <a:pPr marL="0" indent="0" defTabSz="457207" hangingPunct="1">
              <a:buClr>
                <a:schemeClr val="tx1"/>
              </a:buClr>
              <a:buFont typeface="Arial"/>
              <a:buNone/>
              <a:defRPr/>
            </a:pPr>
            <a:endParaRPr lang="en-US" dirty="0"/>
          </a:p>
        </p:txBody>
      </p:sp>
    </p:spTree>
    <p:extLst>
      <p:ext uri="{BB962C8B-B14F-4D97-AF65-F5344CB8AC3E}">
        <p14:creationId xmlns:p14="http://schemas.microsoft.com/office/powerpoint/2010/main" val="3194158863"/>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B291C23-6ED8-402A-B85A-14174C84185C}"/>
              </a:ext>
            </a:extLst>
          </p:cNvPr>
          <p:cNvSpPr>
            <a:spLocks noGrp="1"/>
          </p:cNvSpPr>
          <p:nvPr>
            <p:ph type="title"/>
          </p:nvPr>
        </p:nvSpPr>
        <p:spPr>
          <a:xfrm>
            <a:off x="838199" y="365125"/>
            <a:ext cx="10806723" cy="1325563"/>
          </a:xfrm>
        </p:spPr>
        <p:txBody>
          <a:bodyPr>
            <a:normAutofit/>
          </a:bodyPr>
          <a:lstStyle/>
          <a:p>
            <a:r>
              <a:rPr lang="en-US" altLang="en-US" sz="4300" b="1" dirty="0"/>
              <a:t>Columbia-Suicide Severity Rating Scale (C-SSRS)</a:t>
            </a:r>
            <a:r>
              <a:rPr lang="en-US" altLang="en-US" sz="4300" b="1" baseline="30000" dirty="0"/>
              <a:t>4</a:t>
            </a:r>
            <a:endParaRPr lang="en-US" sz="4300" b="1" dirty="0"/>
          </a:p>
        </p:txBody>
      </p:sp>
      <p:sp>
        <p:nvSpPr>
          <p:cNvPr id="6" name="Content Placeholder 2">
            <a:extLst>
              <a:ext uri="{FF2B5EF4-FFF2-40B4-BE49-F238E27FC236}">
                <a16:creationId xmlns:a16="http://schemas.microsoft.com/office/drawing/2014/main" id="{C6DCDC21-8A1C-4EF1-846D-B1B369A3F77E}"/>
              </a:ext>
            </a:extLst>
          </p:cNvPr>
          <p:cNvSpPr txBox="1">
            <a:spLocks/>
          </p:cNvSpPr>
          <p:nvPr/>
        </p:nvSpPr>
        <p:spPr>
          <a:xfrm>
            <a:off x="961292" y="1690689"/>
            <a:ext cx="10605477" cy="421772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25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altLang="en-US" sz="9600" smtClean="0"/>
              <a:t>Brief screener (4-6 questions) for ideation severity within the last month and behaviors within the last 3 months</a:t>
            </a:r>
          </a:p>
          <a:p>
            <a:pPr marL="342906" indent="-342906" defTabSz="457207" hangingPunct="1">
              <a:buClr>
                <a:schemeClr val="tx1"/>
              </a:buClr>
              <a:buFont typeface="Wingdings 3" charset="2"/>
              <a:buChar char=""/>
              <a:defRPr/>
            </a:pPr>
            <a:r>
              <a:rPr lang="en-US" altLang="en-US" sz="9600" smtClean="0"/>
              <a:t>Combine results with clinical judgement to determine risk level and make clinical decisions about care</a:t>
            </a:r>
          </a:p>
          <a:p>
            <a:pPr marL="342906" indent="-342906" defTabSz="457207" hangingPunct="1">
              <a:buClr>
                <a:schemeClr val="tx1"/>
              </a:buClr>
              <a:buFont typeface="Wingdings 3" charset="2"/>
              <a:buChar char=""/>
              <a:defRPr/>
            </a:pPr>
            <a:r>
              <a:rPr lang="en-US" altLang="en-US" sz="9600" smtClean="0"/>
              <a:t>Population: All age ranges (6+) and special populations in different settings. Also available for very-young children/cognitively impaired</a:t>
            </a:r>
          </a:p>
          <a:p>
            <a:pPr marL="342906" indent="-342906" defTabSz="457207" hangingPunct="1">
              <a:buClr>
                <a:schemeClr val="tx1"/>
              </a:buClr>
              <a:buFont typeface="Wingdings 3" charset="2"/>
              <a:buChar char=""/>
              <a:defRPr/>
            </a:pPr>
            <a:r>
              <a:rPr lang="en-US" altLang="en-US" sz="9600" smtClean="0"/>
              <a:t>Administration Requirements: Any professional or self-report. MH background not required</a:t>
            </a:r>
          </a:p>
          <a:p>
            <a:pPr marL="342906" indent="-342906" defTabSz="457207" hangingPunct="1">
              <a:buClr>
                <a:schemeClr val="tx1"/>
              </a:buClr>
              <a:buFont typeface="Wingdings 3" charset="2"/>
              <a:buChar char=""/>
              <a:defRPr/>
            </a:pPr>
            <a:r>
              <a:rPr lang="en-US" altLang="en-US" sz="9600" smtClean="0"/>
              <a:t>Additional: Evidence-supported.  Includes a follow-up screener. Endorsed by: SAMHSA, NIH, DOD, National Action Alliance for Suicide Prevention, Zero Suicide Initiative. </a:t>
            </a:r>
          </a:p>
          <a:p>
            <a:pPr marL="342906" indent="-342906" defTabSz="457207" hangingPunct="1">
              <a:buClr>
                <a:schemeClr val="tx1"/>
              </a:buClr>
              <a:buFont typeface="Wingdings 3" charset="2"/>
              <a:buChar char=""/>
              <a:defRPr/>
            </a:pPr>
            <a:r>
              <a:rPr lang="en-US" altLang="en-US" sz="9600" smtClean="0"/>
              <a:t>Cost: Free</a:t>
            </a:r>
          </a:p>
          <a:p>
            <a:pPr hangingPunct="1"/>
            <a:endParaRPr lang="en-US" dirty="0"/>
          </a:p>
        </p:txBody>
      </p:sp>
    </p:spTree>
    <p:extLst>
      <p:ext uri="{BB962C8B-B14F-4D97-AF65-F5344CB8AC3E}">
        <p14:creationId xmlns:p14="http://schemas.microsoft.com/office/powerpoint/2010/main" val="424987354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1133083" y="209849"/>
            <a:ext cx="10634785" cy="1325563"/>
          </a:xfrm>
        </p:spPr>
        <p:txBody>
          <a:bodyPr>
            <a:normAutofit/>
          </a:bodyPr>
          <a:lstStyle/>
          <a:p>
            <a:r>
              <a:rPr lang="en-US" altLang="en-US" b="1" dirty="0"/>
              <a:t>C-SSRS</a:t>
            </a:r>
            <a:r>
              <a:rPr lang="en-US" altLang="en-US" b="1" baseline="30000" dirty="0"/>
              <a:t>4 </a:t>
            </a:r>
            <a:endParaRPr lang="en-US" b="1" dirty="0"/>
          </a:p>
        </p:txBody>
      </p:sp>
      <p:pic>
        <p:nvPicPr>
          <p:cNvPr id="6" name="Content Placeholder 22" descr="A screenshot of a cell phone&#10;&#10;Description automatically generated">
            <a:extLst>
              <a:ext uri="{FF2B5EF4-FFF2-40B4-BE49-F238E27FC236}">
                <a16:creationId xmlns:a16="http://schemas.microsoft.com/office/drawing/2014/main" id="{4FE4497F-FC89-4960-8117-D96E89316B59}"/>
              </a:ext>
            </a:extLst>
          </p:cNvPr>
          <p:cNvPicPr>
            <a:picLocks noChangeAspect="1"/>
          </p:cNvPicPr>
          <p:nvPr/>
        </p:nvPicPr>
        <p:blipFill rotWithShape="1">
          <a:blip r:embed="rId2">
            <a:extLst>
              <a:ext uri="{28A0092B-C50C-407E-A947-70E740481C1C}">
                <a14:useLocalDpi xmlns:a14="http://schemas.microsoft.com/office/drawing/2010/main" val="0"/>
              </a:ext>
            </a:extLst>
          </a:blip>
          <a:srcRect r="19940"/>
          <a:stretch/>
        </p:blipFill>
        <p:spPr>
          <a:xfrm>
            <a:off x="4011063" y="399837"/>
            <a:ext cx="6024992" cy="5994399"/>
          </a:xfrm>
          <a:prstGeom prst="rect">
            <a:avLst/>
          </a:prstGeom>
          <a:ln w="12700">
            <a:miter lim="400000"/>
          </a:ln>
          <a:extLst>
            <a:ext uri="{C572A759-6A51-4108-AA02-DFA0A04FC94B}">
              <ma14:wrappingTextBoxFlag xmlns:ma14="http://schemas.microsoft.com/office/mac/drawingml/2011/main" xmlns="" val="1"/>
            </a:ext>
          </a:extLst>
        </p:spPr>
      </p:pic>
    </p:spTree>
    <p:extLst>
      <p:ext uri="{BB962C8B-B14F-4D97-AF65-F5344CB8AC3E}">
        <p14:creationId xmlns:p14="http://schemas.microsoft.com/office/powerpoint/2010/main" val="299938251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838200" y="365125"/>
            <a:ext cx="10515600" cy="1325564"/>
          </a:xfrm>
        </p:spPr>
        <p:txBody>
          <a:bodyPr/>
          <a:lstStyle/>
          <a:p>
            <a:r>
              <a:rPr lang="en-US" altLang="en-US" b="1" dirty="0"/>
              <a:t>SAFE-T</a:t>
            </a:r>
            <a:r>
              <a:rPr lang="en-US" altLang="en-US" b="1" baseline="30000" dirty="0"/>
              <a:t>14</a:t>
            </a:r>
            <a:endParaRPr lang="en-US" b="1" dirty="0"/>
          </a:p>
        </p:txBody>
      </p:sp>
      <p:sp>
        <p:nvSpPr>
          <p:cNvPr id="6" name="Content Placeholder 2">
            <a:extLst>
              <a:ext uri="{FF2B5EF4-FFF2-40B4-BE49-F238E27FC236}">
                <a16:creationId xmlns:a16="http://schemas.microsoft.com/office/drawing/2014/main" id="{9FCAAF22-F818-4522-BD23-35A19B7201C5}"/>
              </a:ext>
            </a:extLst>
          </p:cNvPr>
          <p:cNvSpPr txBox="1">
            <a:spLocks/>
          </p:cNvSpPr>
          <p:nvPr/>
        </p:nvSpPr>
        <p:spPr>
          <a:xfrm>
            <a:off x="838200" y="1824494"/>
            <a:ext cx="10753968"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dirty="0" smtClean="0"/>
              <a:t>Description: Interview-format to gather information related to suicide risk</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Explores: 1) Ideation within last 48 hours, past month, and worst ever; 2) Plan (timing, location, lethality, availability, preparatory acts); 3) Behaviors (past and aborted attempts, rehearsals versus non-suicidal self-injurious actions); 4) Intent</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Additional: Mobile App available. Endorsed by SAMHSA, SPRC </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Cost: Free</a:t>
            </a:r>
          </a:p>
          <a:p>
            <a:pPr hangingPunct="1"/>
            <a:endParaRPr lang="en-US" dirty="0"/>
          </a:p>
        </p:txBody>
      </p:sp>
    </p:spTree>
    <p:extLst>
      <p:ext uri="{BB962C8B-B14F-4D97-AF65-F5344CB8AC3E}">
        <p14:creationId xmlns:p14="http://schemas.microsoft.com/office/powerpoint/2010/main" val="128094579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High Levels of Risk</a:t>
            </a:r>
            <a:r>
              <a:rPr lang="en-US" altLang="en-US" b="1" baseline="30000" dirty="0"/>
              <a:t>12</a:t>
            </a:r>
            <a:endParaRPr lang="en-US" b="1" dirty="0"/>
          </a:p>
        </p:txBody>
      </p:sp>
      <p:sp>
        <p:nvSpPr>
          <p:cNvPr id="6" name="Content Placeholder 2"/>
          <p:cNvSpPr txBox="1">
            <a:spLocks/>
          </p:cNvSpPr>
          <p:nvPr/>
        </p:nvSpPr>
        <p:spPr>
          <a:xfrm>
            <a:off x="945662" y="2025057"/>
            <a:ext cx="10515599" cy="363279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Risk/Protective Factor: Psychiatric disorders with severe symptoms or acute precipitating event; protective factors not relevant</a:t>
            </a:r>
          </a:p>
          <a:p>
            <a:pPr defTabSz="457207" hangingPunct="1">
              <a:buClr>
                <a:schemeClr val="tx1"/>
              </a:buClr>
              <a:defRPr/>
            </a:pPr>
            <a:endParaRPr lang="en-US" smtClean="0"/>
          </a:p>
          <a:p>
            <a:pPr marL="342906" indent="-342906" defTabSz="457207" hangingPunct="1">
              <a:buClr>
                <a:schemeClr val="tx1"/>
              </a:buClr>
              <a:buFont typeface="Wingdings 3" charset="2"/>
              <a:buChar char=""/>
              <a:defRPr/>
            </a:pPr>
            <a:r>
              <a:rPr lang="en-US" smtClean="0"/>
              <a:t>Suicidality: Potentially lethal suicide attempt or persistent ideation with strong intent or suicide rehearsal</a:t>
            </a:r>
          </a:p>
          <a:p>
            <a:pPr defTabSz="457207" hangingPunct="1">
              <a:buClr>
                <a:schemeClr val="tx1"/>
              </a:buClr>
              <a:defRPr/>
            </a:pPr>
            <a:endParaRPr lang="en-US" smtClean="0"/>
          </a:p>
          <a:p>
            <a:pPr marL="342906" indent="-342906" defTabSz="457207" hangingPunct="1">
              <a:buClr>
                <a:schemeClr val="tx1"/>
              </a:buClr>
              <a:buFont typeface="Wingdings 3" charset="2"/>
              <a:buChar char=""/>
              <a:defRPr/>
            </a:pPr>
            <a:r>
              <a:rPr lang="en-US" smtClean="0"/>
              <a:t>Possible Interventions: Contact crisis team. Suicide precautions</a:t>
            </a:r>
          </a:p>
          <a:p>
            <a:pPr hangingPunct="1">
              <a:lnSpc>
                <a:spcPct val="110000"/>
              </a:lnSpc>
            </a:pPr>
            <a:endParaRPr lang="en-US" dirty="0"/>
          </a:p>
        </p:txBody>
      </p:sp>
    </p:spTree>
    <p:extLst>
      <p:ext uri="{BB962C8B-B14F-4D97-AF65-F5344CB8AC3E}">
        <p14:creationId xmlns:p14="http://schemas.microsoft.com/office/powerpoint/2010/main" val="367704512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Moderate Levels of Risk</a:t>
            </a:r>
            <a:r>
              <a:rPr lang="en-US" altLang="en-US" b="1" baseline="30000" dirty="0"/>
              <a:t>10</a:t>
            </a:r>
            <a:endParaRPr lang="en-US" b="1" dirty="0"/>
          </a:p>
        </p:txBody>
      </p:sp>
      <p:sp>
        <p:nvSpPr>
          <p:cNvPr id="6" name="Content Placeholder 2"/>
          <p:cNvSpPr txBox="1">
            <a:spLocks/>
          </p:cNvSpPr>
          <p:nvPr/>
        </p:nvSpPr>
        <p:spPr>
          <a:xfrm>
            <a:off x="1016001" y="2025057"/>
            <a:ext cx="10515600" cy="363279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Risk/Protective Factor: Multiple risk factors, few protective factors</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Suicidality: Suicidal ideation with plan, but no intent </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Possible Interventions: May need to contact crisis team dependent on risk factors. Develop crisis plan. Provide resources</a:t>
            </a:r>
          </a:p>
          <a:p>
            <a:pPr hangingPunct="1">
              <a:lnSpc>
                <a:spcPct val="110000"/>
              </a:lnSpc>
            </a:pPr>
            <a:endParaRPr lang="en-US" dirty="0"/>
          </a:p>
        </p:txBody>
      </p:sp>
    </p:spTree>
    <p:extLst>
      <p:ext uri="{BB962C8B-B14F-4D97-AF65-F5344CB8AC3E}">
        <p14:creationId xmlns:p14="http://schemas.microsoft.com/office/powerpoint/2010/main" val="256852773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Low Levels of Risk</a:t>
            </a:r>
            <a:r>
              <a:rPr lang="en-US" altLang="en-US" b="1" baseline="30000" dirty="0"/>
              <a:t>10</a:t>
            </a:r>
            <a:endParaRPr lang="en-US" b="1" dirty="0"/>
          </a:p>
        </p:txBody>
      </p:sp>
      <p:sp>
        <p:nvSpPr>
          <p:cNvPr id="6" name="Content Placeholder 2"/>
          <p:cNvSpPr txBox="1">
            <a:spLocks/>
          </p:cNvSpPr>
          <p:nvPr/>
        </p:nvSpPr>
        <p:spPr>
          <a:xfrm>
            <a:off x="1000369" y="2025057"/>
            <a:ext cx="10515600" cy="363279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Risk/Protective Factor: Modifiable risk factors, strong protective factors</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Suicidality: Thoughts of death, no plan, intent, or behavior</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Possible Interventions: Outpatient referral, symptom reduction, provide resources.</a:t>
            </a:r>
          </a:p>
          <a:p>
            <a:pPr hangingPunct="1">
              <a:lnSpc>
                <a:spcPct val="110000"/>
              </a:lnSpc>
            </a:pPr>
            <a:endParaRPr lang="en-US" dirty="0"/>
          </a:p>
        </p:txBody>
      </p:sp>
    </p:spTree>
    <p:extLst>
      <p:ext uri="{BB962C8B-B14F-4D97-AF65-F5344CB8AC3E}">
        <p14:creationId xmlns:p14="http://schemas.microsoft.com/office/powerpoint/2010/main" val="2948835354"/>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BC1A794-D1CB-47C5-873D-1FCDB91A679A}"/>
              </a:ext>
            </a:extLst>
          </p:cNvPr>
          <p:cNvSpPr>
            <a:spLocks noGrp="1"/>
          </p:cNvSpPr>
          <p:nvPr>
            <p:ph type="title"/>
          </p:nvPr>
        </p:nvSpPr>
        <p:spPr>
          <a:xfrm>
            <a:off x="666391" y="114959"/>
            <a:ext cx="10515600" cy="1325564"/>
          </a:xfrm>
        </p:spPr>
        <p:txBody>
          <a:bodyPr/>
          <a:lstStyle/>
          <a:p>
            <a:pPr>
              <a:defRPr/>
            </a:pPr>
            <a:r>
              <a:rPr lang="en-US" altLang="en-US" b="1" dirty="0"/>
              <a:t>Levels of Risk</a:t>
            </a:r>
            <a:r>
              <a:rPr lang="en-US" altLang="en-US" b="1" baseline="30000" dirty="0"/>
              <a:t>10</a:t>
            </a:r>
            <a:endParaRPr lang="en-US" altLang="en-US" b="1" dirty="0"/>
          </a:p>
        </p:txBody>
      </p:sp>
      <p:graphicFrame>
        <p:nvGraphicFramePr>
          <p:cNvPr id="4" name="Table 4">
            <a:extLst>
              <a:ext uri="{FF2B5EF4-FFF2-40B4-BE49-F238E27FC236}">
                <a16:creationId xmlns:a16="http://schemas.microsoft.com/office/drawing/2014/main" id="{341D78B9-685B-4F2D-AB56-C3C562AE0046}"/>
              </a:ext>
            </a:extLst>
          </p:cNvPr>
          <p:cNvGraphicFramePr>
            <a:graphicFrameLocks noGrp="1"/>
          </p:cNvGraphicFramePr>
          <p:nvPr>
            <p:ph idx="4294967295"/>
            <p:extLst>
              <p:ext uri="{D42A27DB-BD31-4B8C-83A1-F6EECF244321}">
                <p14:modId xmlns:p14="http://schemas.microsoft.com/office/powerpoint/2010/main" val="3240658686"/>
              </p:ext>
            </p:extLst>
          </p:nvPr>
        </p:nvGraphicFramePr>
        <p:xfrm>
          <a:off x="1466491" y="1114305"/>
          <a:ext cx="8915400" cy="5622925"/>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1075630112"/>
                    </a:ext>
                  </a:extLst>
                </a:gridCol>
                <a:gridCol w="3124200">
                  <a:extLst>
                    <a:ext uri="{9D8B030D-6E8A-4147-A177-3AD203B41FA5}">
                      <a16:colId xmlns:a16="http://schemas.microsoft.com/office/drawing/2014/main" val="2714862567"/>
                    </a:ext>
                  </a:extLst>
                </a:gridCol>
                <a:gridCol w="2228850">
                  <a:extLst>
                    <a:ext uri="{9D8B030D-6E8A-4147-A177-3AD203B41FA5}">
                      <a16:colId xmlns:a16="http://schemas.microsoft.com/office/drawing/2014/main" val="2223758818"/>
                    </a:ext>
                  </a:extLst>
                </a:gridCol>
                <a:gridCol w="2228850">
                  <a:extLst>
                    <a:ext uri="{9D8B030D-6E8A-4147-A177-3AD203B41FA5}">
                      <a16:colId xmlns:a16="http://schemas.microsoft.com/office/drawing/2014/main" val="3985155699"/>
                    </a:ext>
                  </a:extLst>
                </a:gridCol>
              </a:tblGrid>
              <a:tr h="685658">
                <a:tc>
                  <a:txBody>
                    <a:bodyPr/>
                    <a:lstStyle/>
                    <a:p>
                      <a:r>
                        <a:rPr lang="en-US" sz="1800" dirty="0"/>
                        <a:t>Risk Level</a:t>
                      </a:r>
                    </a:p>
                  </a:txBody>
                  <a:tcPr marT="45710" marB="45710"/>
                </a:tc>
                <a:tc>
                  <a:txBody>
                    <a:bodyPr/>
                    <a:lstStyle/>
                    <a:p>
                      <a:r>
                        <a:rPr lang="en-US" sz="1800" dirty="0"/>
                        <a:t>Risk/Protective Factor</a:t>
                      </a:r>
                    </a:p>
                  </a:txBody>
                  <a:tcPr marT="45710" marB="45710"/>
                </a:tc>
                <a:tc>
                  <a:txBody>
                    <a:bodyPr/>
                    <a:lstStyle/>
                    <a:p>
                      <a:r>
                        <a:rPr lang="en-US" sz="1800" dirty="0"/>
                        <a:t>Suicidality</a:t>
                      </a:r>
                    </a:p>
                  </a:txBody>
                  <a:tcPr marT="45710" marB="45710"/>
                </a:tc>
                <a:tc>
                  <a:txBody>
                    <a:bodyPr/>
                    <a:lstStyle/>
                    <a:p>
                      <a:r>
                        <a:rPr lang="en-US" sz="1800" dirty="0"/>
                        <a:t>Possible Interventions</a:t>
                      </a:r>
                    </a:p>
                  </a:txBody>
                  <a:tcPr marT="45710" marB="45710"/>
                </a:tc>
                <a:extLst>
                  <a:ext uri="{0D108BD9-81ED-4DB2-BD59-A6C34878D82A}">
                    <a16:rowId xmlns:a16="http://schemas.microsoft.com/office/drawing/2014/main" val="2996159149"/>
                  </a:ext>
                </a:extLst>
              </a:tr>
              <a:tr h="1737319">
                <a:tc>
                  <a:txBody>
                    <a:bodyPr/>
                    <a:lstStyle/>
                    <a:p>
                      <a:r>
                        <a:rPr lang="en-US" sz="1800" dirty="0"/>
                        <a:t>High</a:t>
                      </a:r>
                    </a:p>
                  </a:txBody>
                  <a:tcPr marT="45710" marB="45710"/>
                </a:tc>
                <a:tc>
                  <a:txBody>
                    <a:bodyPr/>
                    <a:lstStyle/>
                    <a:p>
                      <a:r>
                        <a:rPr lang="en-US" sz="1800" dirty="0"/>
                        <a:t>Psychiatric disorders with severe symptoms or acute precipitating event; protective factors not relevant</a:t>
                      </a:r>
                    </a:p>
                  </a:txBody>
                  <a:tcPr marT="45710" marB="45710"/>
                </a:tc>
                <a:tc>
                  <a:txBody>
                    <a:bodyPr/>
                    <a:lstStyle/>
                    <a:p>
                      <a:r>
                        <a:rPr lang="en-US" sz="1800" dirty="0"/>
                        <a:t>Potentially lethal suicide attempt or persistent ideation with strong intent or suicide rehearsal</a:t>
                      </a:r>
                    </a:p>
                  </a:txBody>
                  <a:tcPr marT="45710" marB="45710"/>
                </a:tc>
                <a:tc>
                  <a:txBody>
                    <a:bodyPr/>
                    <a:lstStyle/>
                    <a:p>
                      <a:r>
                        <a:rPr lang="en-US" sz="1800" dirty="0"/>
                        <a:t>* Contact crisis team* Suicide precautions</a:t>
                      </a:r>
                    </a:p>
                  </a:txBody>
                  <a:tcPr marT="45710" marB="45710"/>
                </a:tc>
                <a:extLst>
                  <a:ext uri="{0D108BD9-81ED-4DB2-BD59-A6C34878D82A}">
                    <a16:rowId xmlns:a16="http://schemas.microsoft.com/office/drawing/2014/main" val="2515110942"/>
                  </a:ext>
                </a:extLst>
              </a:tr>
              <a:tr h="2011262">
                <a:tc>
                  <a:txBody>
                    <a:bodyPr/>
                    <a:lstStyle/>
                    <a:p>
                      <a:r>
                        <a:rPr lang="en-US" sz="1800" dirty="0"/>
                        <a:t>Moderate</a:t>
                      </a:r>
                    </a:p>
                  </a:txBody>
                  <a:tcPr marT="45710" marB="45710"/>
                </a:tc>
                <a:tc>
                  <a:txBody>
                    <a:bodyPr/>
                    <a:lstStyle/>
                    <a:p>
                      <a:r>
                        <a:rPr lang="en-US" sz="1800" dirty="0"/>
                        <a:t>Multiple risk factors, few protective factors</a:t>
                      </a:r>
                    </a:p>
                  </a:txBody>
                  <a:tcPr marT="45710" marB="45710"/>
                </a:tc>
                <a:tc>
                  <a:txBody>
                    <a:bodyPr/>
                    <a:lstStyle/>
                    <a:p>
                      <a:r>
                        <a:rPr lang="en-US" sz="1800" dirty="0"/>
                        <a:t>Suicidal ideation with plan, but no intent </a:t>
                      </a:r>
                    </a:p>
                  </a:txBody>
                  <a:tcPr marT="45710" marB="45710"/>
                </a:tc>
                <a:tc>
                  <a:txBody>
                    <a:bodyPr/>
                    <a:lstStyle/>
                    <a:p>
                      <a:r>
                        <a:rPr lang="en-US" sz="1800" dirty="0"/>
                        <a:t>May need to contact crisis team dependent on risk factors. Develop crisis plan. Provide resources</a:t>
                      </a:r>
                    </a:p>
                  </a:txBody>
                  <a:tcPr marT="45710" marB="45710"/>
                </a:tc>
                <a:extLst>
                  <a:ext uri="{0D108BD9-81ED-4DB2-BD59-A6C34878D82A}">
                    <a16:rowId xmlns:a16="http://schemas.microsoft.com/office/drawing/2014/main" val="4099613372"/>
                  </a:ext>
                </a:extLst>
              </a:tr>
              <a:tr h="1188686">
                <a:tc>
                  <a:txBody>
                    <a:bodyPr/>
                    <a:lstStyle/>
                    <a:p>
                      <a:r>
                        <a:rPr lang="en-US" sz="1800" dirty="0"/>
                        <a:t>Low</a:t>
                      </a:r>
                    </a:p>
                  </a:txBody>
                  <a:tcPr marT="45710" marB="45710"/>
                </a:tc>
                <a:tc>
                  <a:txBody>
                    <a:bodyPr/>
                    <a:lstStyle/>
                    <a:p>
                      <a:r>
                        <a:rPr lang="en-US" sz="1800" dirty="0"/>
                        <a:t>Modifiable risk factors, strong protective factors</a:t>
                      </a:r>
                    </a:p>
                  </a:txBody>
                  <a:tcPr marT="45710" marB="45710"/>
                </a:tc>
                <a:tc>
                  <a:txBody>
                    <a:bodyPr/>
                    <a:lstStyle/>
                    <a:p>
                      <a:r>
                        <a:rPr lang="en-US" sz="1800" dirty="0"/>
                        <a:t>Thoughts of death, no plan, intent, or behavior</a:t>
                      </a:r>
                    </a:p>
                  </a:txBody>
                  <a:tcPr marT="45710" marB="45710"/>
                </a:tc>
                <a:tc>
                  <a:txBody>
                    <a:bodyPr/>
                    <a:lstStyle/>
                    <a:p>
                      <a:r>
                        <a:rPr lang="en-US" sz="1800" dirty="0"/>
                        <a:t>Outpatient referral, symptom reduction, Provide resources.</a:t>
                      </a:r>
                    </a:p>
                  </a:txBody>
                  <a:tcPr marT="45710" marB="45710"/>
                </a:tc>
                <a:extLst>
                  <a:ext uri="{0D108BD9-81ED-4DB2-BD59-A6C34878D82A}">
                    <a16:rowId xmlns:a16="http://schemas.microsoft.com/office/drawing/2014/main" val="3793155153"/>
                  </a:ext>
                </a:extLst>
              </a:tr>
            </a:tbl>
          </a:graphicData>
        </a:graphic>
      </p:graphicFrame>
    </p:spTree>
    <p:extLst>
      <p:ext uri="{BB962C8B-B14F-4D97-AF65-F5344CB8AC3E}">
        <p14:creationId xmlns:p14="http://schemas.microsoft.com/office/powerpoint/2010/main" val="262206525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65125"/>
            <a:ext cx="10515600" cy="1325564"/>
          </a:xfrm>
        </p:spPr>
        <p:txBody>
          <a:bodyPr/>
          <a:lstStyle/>
          <a:p>
            <a:r>
              <a:rPr lang="en-US" altLang="en-US" b="1" dirty="0"/>
              <a:t>Problems with Levels of Risk</a:t>
            </a:r>
            <a:endParaRPr lang="en-US" b="1" dirty="0"/>
          </a:p>
        </p:txBody>
      </p:sp>
      <p:sp>
        <p:nvSpPr>
          <p:cNvPr id="8" name="Content Placeholder 2"/>
          <p:cNvSpPr txBox="1">
            <a:spLocks/>
          </p:cNvSpPr>
          <p:nvPr/>
        </p:nvSpPr>
        <p:spPr>
          <a:xfrm>
            <a:off x="1008185" y="2025057"/>
            <a:ext cx="10515600" cy="363279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Suicidality is dynamic. Meaning, a variety of factors (personal events, availability of resources, etc.) can influence the level of severity at any point in time.</a:t>
            </a:r>
            <a:r>
              <a:rPr lang="en-US" baseline="30000" smtClean="0"/>
              <a:t>7</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Other factors that should be explored when determining severity of risk includes: a) the patient’s current available and accessible resources; b) foreseeable changes (events and stressors) which can influence risk; c) and, comparing the patient’s current risk state to their baseline or worst-point state </a:t>
            </a:r>
            <a:r>
              <a:rPr lang="en-US" baseline="30000" smtClean="0"/>
              <a:t>12</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Be a critical thinker!</a:t>
            </a:r>
          </a:p>
          <a:p>
            <a:pPr hangingPunct="1">
              <a:defRPr/>
            </a:pPr>
            <a:endParaRPr lang="en-US" dirty="0"/>
          </a:p>
        </p:txBody>
      </p:sp>
    </p:spTree>
    <p:extLst>
      <p:ext uri="{BB962C8B-B14F-4D97-AF65-F5344CB8AC3E}">
        <p14:creationId xmlns:p14="http://schemas.microsoft.com/office/powerpoint/2010/main" val="2842977743"/>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lstStyle/>
          <a:p>
            <a:r>
              <a:rPr lang="en-US" altLang="en-US" b="1" dirty="0"/>
              <a:t>Helping Suicidal Youth</a:t>
            </a:r>
            <a:endParaRPr lang="en-US" b="1" dirty="0"/>
          </a:p>
        </p:txBody>
      </p:sp>
      <p:sp>
        <p:nvSpPr>
          <p:cNvPr id="6" name="Content Placeholder 2"/>
          <p:cNvSpPr txBox="1">
            <a:spLocks/>
          </p:cNvSpPr>
          <p:nvPr/>
        </p:nvSpPr>
        <p:spPr>
          <a:xfrm>
            <a:off x="937846" y="1508369"/>
            <a:ext cx="10415953" cy="414948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 Show you care – Listen carefully – Be genuine. </a:t>
            </a:r>
          </a:p>
          <a:p>
            <a:pPr defTabSz="457207" hangingPunct="1">
              <a:buClr>
                <a:schemeClr val="tx1"/>
              </a:buClr>
              <a:defRPr/>
            </a:pPr>
            <a:r>
              <a:rPr lang="en-US" smtClean="0"/>
              <a:t>      “I’m concerned about you…about how you feel.”</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Ask the question –Be direct, caring and non-confrontational. </a:t>
            </a:r>
          </a:p>
          <a:p>
            <a:pPr defTabSz="457207" hangingPunct="1">
              <a:buClr>
                <a:schemeClr val="tx1"/>
              </a:buClr>
              <a:defRPr/>
            </a:pPr>
            <a:r>
              <a:rPr lang="en-US" smtClean="0"/>
              <a:t>     “Are you thinking about suicide?”</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Get help – Do not leave him/her alone. </a:t>
            </a:r>
          </a:p>
          <a:p>
            <a:pPr defTabSz="457207" hangingPunct="1">
              <a:buClr>
                <a:schemeClr val="tx1"/>
              </a:buClr>
              <a:defRPr/>
            </a:pPr>
            <a:r>
              <a:rPr lang="en-US" smtClean="0"/>
              <a:t>     “You are not alone.  I will help you get the help you need.”</a:t>
            </a:r>
          </a:p>
          <a:p>
            <a:pPr marL="342906" indent="-342906" defTabSz="457207" hangingPunct="1">
              <a:buClr>
                <a:schemeClr val="tx1"/>
              </a:buClr>
              <a:buFont typeface="Wingdings 3" charset="2"/>
              <a:buChar char=""/>
              <a:defRPr/>
            </a:pPr>
            <a:endParaRPr lang="en-US" smtClean="0"/>
          </a:p>
          <a:p>
            <a:pPr marL="342906" indent="-342906" defTabSz="457207" hangingPunct="1">
              <a:buClr>
                <a:schemeClr val="tx1"/>
              </a:buClr>
              <a:buFont typeface="Wingdings 3" charset="2"/>
              <a:buChar char=""/>
              <a:defRPr/>
            </a:pPr>
            <a:r>
              <a:rPr lang="en-US" smtClean="0"/>
              <a:t>Emphasize protective factors that provide a reason for living (e.g., favorite pets, younger siblings or close relationships with others, future plans/dreams)</a:t>
            </a:r>
            <a:endParaRPr lang="en-US" dirty="0"/>
          </a:p>
        </p:txBody>
      </p:sp>
    </p:spTree>
    <p:extLst>
      <p:ext uri="{BB962C8B-B14F-4D97-AF65-F5344CB8AC3E}">
        <p14:creationId xmlns:p14="http://schemas.microsoft.com/office/powerpoint/2010/main" val="129135268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2800" dirty="0"/>
              <a:t>This in-service is </a:t>
            </a:r>
            <a:r>
              <a:rPr lang="en-US" altLang="en-US" sz="2800" u="sng" dirty="0"/>
              <a:t>not</a:t>
            </a:r>
            <a:r>
              <a:rPr lang="en-US" altLang="en-US" sz="2800" dirty="0"/>
              <a:t> intended to replace advanced training in suicide response and risk assessment. Please refer to resources at the end of this training for programs</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3795119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6E46C2D-E7F7-4DD5-A149-9C6381763BE9}"/>
              </a:ext>
            </a:extLst>
          </p:cNvPr>
          <p:cNvSpPr>
            <a:spLocks noGrp="1"/>
          </p:cNvSpPr>
          <p:nvPr>
            <p:ph type="title"/>
          </p:nvPr>
        </p:nvSpPr>
        <p:spPr>
          <a:xfrm>
            <a:off x="831089" y="454692"/>
            <a:ext cx="10547071" cy="1046205"/>
          </a:xfrm>
        </p:spPr>
        <p:txBody>
          <a:bodyPr>
            <a:noAutofit/>
          </a:bodyPr>
          <a:lstStyle/>
          <a:p>
            <a:r>
              <a:rPr lang="en-US" b="1" dirty="0"/>
              <a:t>Screening &amp; Telehealth During the Pandemic</a:t>
            </a:r>
            <a:r>
              <a:rPr lang="en-US" altLang="en-US" baseline="30000" dirty="0"/>
              <a:t> 1</a:t>
            </a:r>
            <a:endParaRPr lang="en-US" dirty="0"/>
          </a:p>
        </p:txBody>
      </p:sp>
      <p:sp>
        <p:nvSpPr>
          <p:cNvPr id="8" name="Content Placeholder 2">
            <a:extLst>
              <a:ext uri="{FF2B5EF4-FFF2-40B4-BE49-F238E27FC236}">
                <a16:creationId xmlns:a16="http://schemas.microsoft.com/office/drawing/2014/main" id="{DAAB4272-815C-490E-B2FD-A1CB015240A9}"/>
              </a:ext>
            </a:extLst>
          </p:cNvPr>
          <p:cNvSpPr txBox="1">
            <a:spLocks/>
          </p:cNvSpPr>
          <p:nvPr/>
        </p:nvSpPr>
        <p:spPr>
          <a:xfrm>
            <a:off x="315138" y="1666445"/>
            <a:ext cx="11578971" cy="4656015"/>
          </a:xfrm>
          <a:prstGeom prst="rect">
            <a:avLst/>
          </a:prstGeom>
        </p:spPr>
        <p:txBody>
          <a:bodyPr>
            <a:normAutofit lnSpcReduction="100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dirty="0" smtClean="0"/>
              <a:t>Increase check-ins with students presenting with emotional needs prior to the pandemic, especially if they’ve experienced suicidal ideation in the past</a:t>
            </a:r>
          </a:p>
          <a:p>
            <a:pPr marL="342906" indent="-342906" defTabSz="457207" hangingPunct="1">
              <a:buClr>
                <a:schemeClr val="tx1"/>
              </a:buClr>
              <a:buFont typeface="Wingdings 3" charset="2"/>
              <a:buChar char=""/>
              <a:defRPr/>
            </a:pPr>
            <a:r>
              <a:rPr lang="en-US" dirty="0" smtClean="0"/>
              <a:t>Have student’s contact information and address on hand in case you get disconnected or if emergency services need to be contacted</a:t>
            </a:r>
          </a:p>
          <a:p>
            <a:pPr marL="342906" indent="-342906" defTabSz="457207" hangingPunct="1">
              <a:buClr>
                <a:schemeClr val="tx1"/>
              </a:buClr>
              <a:buFont typeface="Wingdings 3" charset="2"/>
              <a:buChar char=""/>
              <a:defRPr/>
            </a:pPr>
            <a:r>
              <a:rPr lang="en-US" dirty="0" smtClean="0"/>
              <a:t>Know in advance whom to refer to if you require consult or if student requires increased supports or emergency response</a:t>
            </a:r>
          </a:p>
          <a:p>
            <a:pPr marL="342906" indent="-342906" defTabSz="457207" hangingPunct="1">
              <a:buClr>
                <a:schemeClr val="tx1"/>
              </a:buClr>
              <a:buFont typeface="Wingdings 3" charset="2"/>
              <a:buChar char=""/>
              <a:defRPr/>
            </a:pPr>
            <a:r>
              <a:rPr lang="en-US" dirty="0" smtClean="0"/>
              <a:t>Consider the emotional impact of this pandemic on suicide risk due to increased stressors (e.g., increased: isolation, familial conflict, financial concerns, anxiety and fear, disruption of routines; decreased social support, etc.) and inquire as appropriate</a:t>
            </a:r>
            <a:endParaRPr lang="en-US" dirty="0"/>
          </a:p>
        </p:txBody>
      </p:sp>
    </p:spTree>
    <p:extLst>
      <p:ext uri="{BB962C8B-B14F-4D97-AF65-F5344CB8AC3E}">
        <p14:creationId xmlns:p14="http://schemas.microsoft.com/office/powerpoint/2010/main" val="233384909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FF4D12-2AB6-489D-854D-0D831D288F3D}"/>
              </a:ext>
            </a:extLst>
          </p:cNvPr>
          <p:cNvSpPr>
            <a:spLocks noGrp="1"/>
          </p:cNvSpPr>
          <p:nvPr>
            <p:ph type="title"/>
          </p:nvPr>
        </p:nvSpPr>
        <p:spPr>
          <a:xfrm>
            <a:off x="838200" y="365125"/>
            <a:ext cx="10515600" cy="1325564"/>
          </a:xfrm>
        </p:spPr>
        <p:txBody>
          <a:bodyPr/>
          <a:lstStyle/>
          <a:p>
            <a:r>
              <a:rPr lang="en-US" b="1" dirty="0"/>
              <a:t>Screening &amp; Telehealth During the Pandemic</a:t>
            </a:r>
            <a:r>
              <a:rPr lang="en-US" altLang="en-US" baseline="30000" dirty="0"/>
              <a:t> 1</a:t>
            </a:r>
            <a:endParaRPr lang="en-US" dirty="0"/>
          </a:p>
        </p:txBody>
      </p:sp>
      <p:sp>
        <p:nvSpPr>
          <p:cNvPr id="6" name="Content Placeholder 2">
            <a:extLst>
              <a:ext uri="{FF2B5EF4-FFF2-40B4-BE49-F238E27FC236}">
                <a16:creationId xmlns:a16="http://schemas.microsoft.com/office/drawing/2014/main" id="{FB11D2D1-5181-4B19-8BC3-A1E50F18FE5B}"/>
              </a:ext>
            </a:extLst>
          </p:cNvPr>
          <p:cNvSpPr txBox="1">
            <a:spLocks/>
          </p:cNvSpPr>
          <p:nvPr/>
        </p:nvSpPr>
        <p:spPr>
          <a:xfrm>
            <a:off x="969265" y="1963656"/>
            <a:ext cx="10384535" cy="3454400"/>
          </a:xfrm>
          <a:prstGeom prst="rect">
            <a:avLst/>
          </a:prstGeom>
        </p:spPr>
        <p:txBody>
          <a:bodyPr>
            <a:normAutofit lnSpcReduction="100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dirty="0" smtClean="0"/>
              <a:t>Consider increased access to lethal means (e.g., stockpiles of meds, etc.)</a:t>
            </a:r>
          </a:p>
          <a:p>
            <a:pPr marL="342906" indent="-342906" defTabSz="457207" hangingPunct="1">
              <a:buClr>
                <a:schemeClr val="tx1"/>
              </a:buClr>
              <a:buFont typeface="Wingdings 3" charset="2"/>
              <a:buChar char=""/>
              <a:defRPr/>
            </a:pPr>
            <a:r>
              <a:rPr lang="en-US" dirty="0" smtClean="0"/>
              <a:t>Increase check-ins and contacts until risk decreases </a:t>
            </a:r>
          </a:p>
          <a:p>
            <a:pPr marL="342906" indent="-342906" defTabSz="457207" hangingPunct="1">
              <a:buClr>
                <a:schemeClr val="tx1"/>
              </a:buClr>
              <a:buFont typeface="Wingdings 3" charset="2"/>
              <a:buChar char=""/>
              <a:defRPr/>
            </a:pPr>
            <a:r>
              <a:rPr lang="en-US" dirty="0" smtClean="0"/>
              <a:t>Identify people in student’s current environment that can help monitor suicidal ideation and behaviors in-person and remotely</a:t>
            </a:r>
          </a:p>
          <a:p>
            <a:pPr marL="342906" indent="-342906" defTabSz="457207" hangingPunct="1">
              <a:buClr>
                <a:schemeClr val="tx1"/>
              </a:buClr>
              <a:buFont typeface="Wingdings 3" charset="2"/>
              <a:buChar char=""/>
              <a:defRPr/>
            </a:pPr>
            <a:r>
              <a:rPr lang="en-US" dirty="0" smtClean="0"/>
              <a:t>Consider researching tele-health options available for insured and non-insured students</a:t>
            </a:r>
          </a:p>
          <a:p>
            <a:pPr marL="514350" indent="-514350" hangingPunct="1">
              <a:buFont typeface="Arial"/>
              <a:buAutoNum type="arabicPeriod"/>
            </a:pPr>
            <a:endParaRPr lang="en-US" dirty="0" smtClean="0"/>
          </a:p>
          <a:p>
            <a:pPr hangingPunct="1"/>
            <a:endParaRPr lang="en-US" dirty="0"/>
          </a:p>
        </p:txBody>
      </p:sp>
    </p:spTree>
    <p:extLst>
      <p:ext uri="{BB962C8B-B14F-4D97-AF65-F5344CB8AC3E}">
        <p14:creationId xmlns:p14="http://schemas.microsoft.com/office/powerpoint/2010/main" val="1309126207"/>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65125"/>
            <a:ext cx="10515600" cy="1325564"/>
          </a:xfrm>
        </p:spPr>
        <p:txBody>
          <a:bodyPr/>
          <a:lstStyle/>
          <a:p>
            <a:r>
              <a:rPr lang="en-US" altLang="en-US" b="1" dirty="0"/>
              <a:t>What’s Not Helpful?</a:t>
            </a:r>
            <a:endParaRPr lang="en-US" b="1" dirty="0"/>
          </a:p>
        </p:txBody>
      </p:sp>
      <p:sp>
        <p:nvSpPr>
          <p:cNvPr id="8" name="Content Placeholder 2"/>
          <p:cNvSpPr txBox="1">
            <a:spLocks/>
          </p:cNvSpPr>
          <p:nvPr/>
        </p:nvSpPr>
        <p:spPr>
          <a:xfrm>
            <a:off x="1000369" y="1752601"/>
            <a:ext cx="10515600" cy="39052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Ignoring or dismissing the issue indicates you don’t hear their message, believe them, or care about their pain.</a:t>
            </a:r>
          </a:p>
          <a:p>
            <a:pPr marL="342906" indent="-342906" defTabSz="457207" hangingPunct="1">
              <a:buClr>
                <a:schemeClr val="tx1"/>
              </a:buClr>
              <a:buFont typeface="Wingdings 3" charset="2"/>
              <a:buChar char=""/>
              <a:defRPr/>
            </a:pPr>
            <a:r>
              <a:rPr lang="en-US" smtClean="0"/>
              <a:t>Acting shocked or embarrassed.</a:t>
            </a:r>
          </a:p>
          <a:p>
            <a:pPr marL="342906" indent="-342906" defTabSz="457207" hangingPunct="1">
              <a:buClr>
                <a:schemeClr val="tx1"/>
              </a:buClr>
              <a:buFont typeface="Wingdings 3" charset="2"/>
              <a:buChar char=""/>
              <a:defRPr/>
            </a:pPr>
            <a:r>
              <a:rPr lang="en-US" smtClean="0"/>
              <a:t>Panicking, preaching, or patronizing.</a:t>
            </a:r>
          </a:p>
          <a:p>
            <a:pPr marL="342906" indent="-342906" defTabSz="457207" hangingPunct="1">
              <a:buClr>
                <a:schemeClr val="tx1"/>
              </a:buClr>
              <a:buFont typeface="Wingdings 3" charset="2"/>
              <a:buChar char=""/>
              <a:defRPr/>
            </a:pPr>
            <a:r>
              <a:rPr lang="en-US" smtClean="0"/>
              <a:t>Challenging, debating, or bargaining. You can’t win a power struggle with someone thinking irrationally.</a:t>
            </a:r>
          </a:p>
          <a:p>
            <a:pPr marL="342906" indent="-342906" defTabSz="457207" hangingPunct="1">
              <a:buClr>
                <a:schemeClr val="tx1"/>
              </a:buClr>
              <a:buFont typeface="Wingdings 3" charset="2"/>
              <a:buChar char=""/>
              <a:defRPr/>
            </a:pPr>
            <a:r>
              <a:rPr lang="en-US" smtClean="0"/>
              <a:t>Giving harmful advice such as suggesting the use of drugs or alcohol to “feel better”.</a:t>
            </a:r>
          </a:p>
          <a:p>
            <a:pPr marL="342906" indent="-342906" defTabSz="457207" hangingPunct="1">
              <a:buClr>
                <a:schemeClr val="tx1"/>
              </a:buClr>
              <a:buFont typeface="Wingdings 3" charset="2"/>
              <a:buChar char=""/>
              <a:defRPr/>
            </a:pPr>
            <a:r>
              <a:rPr lang="en-US" smtClean="0"/>
              <a:t>Promising to keep a secret.  The suicidal person is sharing his/her feelings hoping someone will help their pain, even though they may verbally contradict this.</a:t>
            </a:r>
            <a:endParaRPr lang="en-US" dirty="0"/>
          </a:p>
        </p:txBody>
      </p:sp>
    </p:spTree>
    <p:extLst>
      <p:ext uri="{BB962C8B-B14F-4D97-AF65-F5344CB8AC3E}">
        <p14:creationId xmlns:p14="http://schemas.microsoft.com/office/powerpoint/2010/main" val="703739182"/>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838200" y="365125"/>
            <a:ext cx="10515600" cy="1325564"/>
          </a:xfrm>
        </p:spPr>
        <p:txBody>
          <a:bodyPr/>
          <a:lstStyle/>
          <a:p>
            <a:r>
              <a:rPr lang="en-US" altLang="en-US" b="1" dirty="0"/>
              <a:t>Positive Screening-   General Next Steps</a:t>
            </a:r>
            <a:endParaRPr lang="en-US" b="1" dirty="0"/>
          </a:p>
        </p:txBody>
      </p:sp>
      <p:sp>
        <p:nvSpPr>
          <p:cNvPr id="6" name="Content Placeholder 2">
            <a:extLst>
              <a:ext uri="{FF2B5EF4-FFF2-40B4-BE49-F238E27FC236}">
                <a16:creationId xmlns:a16="http://schemas.microsoft.com/office/drawing/2014/main" id="{9FCAAF22-F818-4522-BD23-35A19B7201C5}"/>
              </a:ext>
            </a:extLst>
          </p:cNvPr>
          <p:cNvSpPr txBox="1">
            <a:spLocks/>
          </p:cNvSpPr>
          <p:nvPr/>
        </p:nvSpPr>
        <p:spPr>
          <a:xfrm>
            <a:off x="989897" y="1610415"/>
            <a:ext cx="10636738"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altLang="en-US" smtClean="0"/>
              <a:t>FOLLOW YOUR DISTRICT’S CRISIS PROTOCOL</a:t>
            </a:r>
          </a:p>
          <a:p>
            <a:pPr marL="457200" indent="-457200" hangingPunct="1">
              <a:buFont typeface="Wingdings 3" panose="05040102010807070707" pitchFamily="18" charset="2"/>
              <a:buAutoNum type="arabicPeriod"/>
              <a:defRPr/>
            </a:pPr>
            <a:r>
              <a:rPr lang="en-US" altLang="en-US" smtClean="0"/>
              <a:t>Keep safe and don’t leave alone, even for a minute!</a:t>
            </a:r>
          </a:p>
          <a:p>
            <a:pPr marL="457200" indent="-457200" hangingPunct="1">
              <a:buFont typeface="Wingdings 3" panose="05040102010807070707" pitchFamily="18" charset="2"/>
              <a:buAutoNum type="arabicPeriod"/>
              <a:defRPr/>
            </a:pPr>
            <a:r>
              <a:rPr lang="en-US" altLang="en-US" smtClean="0"/>
              <a:t>Restrict access to lethal means. Suicides typically occur with little planning when experiencing a short-term crisis so ,</a:t>
            </a:r>
            <a:r>
              <a:rPr lang="en-US" altLang="en-US" baseline="30000" smtClean="0"/>
              <a:t>5 </a:t>
            </a:r>
            <a:endParaRPr lang="en-US" altLang="en-US" smtClean="0"/>
          </a:p>
          <a:p>
            <a:pPr marL="457200" indent="-457200" hangingPunct="1">
              <a:buFont typeface="Wingdings 3" panose="05040102010807070707" pitchFamily="18" charset="2"/>
              <a:buAutoNum type="arabicPeriod"/>
              <a:defRPr/>
            </a:pPr>
            <a:r>
              <a:rPr lang="en-US" altLang="en-US" smtClean="0"/>
              <a:t>Assess the need to contact the crisis team available at your school district. Call 9-1-1 if necessary</a:t>
            </a:r>
          </a:p>
          <a:p>
            <a:pPr marL="457200" indent="-457200" hangingPunct="1">
              <a:buFont typeface="Wingdings 3" panose="05040102010807070707" pitchFamily="18" charset="2"/>
              <a:buAutoNum type="arabicPeriod"/>
              <a:defRPr/>
            </a:pPr>
            <a:r>
              <a:rPr lang="en-US" altLang="en-US" smtClean="0"/>
              <a:t>Notification – Notify administrator and guardians</a:t>
            </a:r>
          </a:p>
          <a:p>
            <a:pPr marL="457200" indent="-457200" hangingPunct="1">
              <a:buFont typeface="Wingdings 3" panose="05040102010807070707" pitchFamily="18" charset="2"/>
              <a:buAutoNum type="arabicPeriod"/>
              <a:defRPr/>
            </a:pPr>
            <a:r>
              <a:rPr lang="en-US" altLang="en-US" smtClean="0"/>
              <a:t>Provide all students with any degree of suicidal ideation the number to the National Suicide Prevention Lifeline (1-800-273-TALK/8255), local crisis, local behavioral health resources, and peer support contacts</a:t>
            </a:r>
          </a:p>
          <a:p>
            <a:pPr marL="457200" indent="-457200" hangingPunct="1">
              <a:buFont typeface="Wingdings 3" panose="05040102010807070707" pitchFamily="18" charset="2"/>
              <a:buAutoNum type="arabicPeriod"/>
              <a:defRPr/>
            </a:pPr>
            <a:r>
              <a:rPr lang="en-US" altLang="en-US" smtClean="0"/>
              <a:t>Determine follow-up monitoring plan and behavioral health supports</a:t>
            </a:r>
            <a:endParaRPr lang="en-US" altLang="en-US" dirty="0"/>
          </a:p>
        </p:txBody>
      </p:sp>
    </p:spTree>
    <p:extLst>
      <p:ext uri="{BB962C8B-B14F-4D97-AF65-F5344CB8AC3E}">
        <p14:creationId xmlns:p14="http://schemas.microsoft.com/office/powerpoint/2010/main" val="389792908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838200" y="365125"/>
            <a:ext cx="10515600" cy="1325564"/>
          </a:xfrm>
        </p:spPr>
        <p:txBody>
          <a:bodyPr/>
          <a:lstStyle/>
          <a:p>
            <a:r>
              <a:rPr lang="en-US" altLang="en-US" b="1" dirty="0"/>
              <a:t>Positive Screening-   Next Steps- High Risk</a:t>
            </a:r>
            <a:endParaRPr lang="en-US" b="1" dirty="0"/>
          </a:p>
        </p:txBody>
      </p:sp>
      <p:sp>
        <p:nvSpPr>
          <p:cNvPr id="6" name="Content Placeholder 2">
            <a:extLst>
              <a:ext uri="{FF2B5EF4-FFF2-40B4-BE49-F238E27FC236}">
                <a16:creationId xmlns:a16="http://schemas.microsoft.com/office/drawing/2014/main" id="{9FCAAF22-F818-4522-BD23-35A19B7201C5}"/>
              </a:ext>
            </a:extLst>
          </p:cNvPr>
          <p:cNvSpPr txBox="1">
            <a:spLocks/>
          </p:cNvSpPr>
          <p:nvPr/>
        </p:nvSpPr>
        <p:spPr>
          <a:xfrm>
            <a:off x="1000369" y="1570893"/>
            <a:ext cx="10628923" cy="45280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Don’t leave alone, even for a minute. Call for back-up</a:t>
            </a:r>
          </a:p>
          <a:p>
            <a:pPr marL="342906" indent="-342906" defTabSz="457207" hangingPunct="1">
              <a:buClr>
                <a:schemeClr val="tx1"/>
              </a:buClr>
              <a:buFont typeface="Wingdings 3" charset="2"/>
              <a:buChar char=""/>
              <a:defRPr/>
            </a:pPr>
            <a:r>
              <a:rPr lang="en-US" smtClean="0"/>
              <a:t>Remove dangerous objects from immediate area</a:t>
            </a:r>
          </a:p>
          <a:p>
            <a:pPr marL="342906" indent="-342906" defTabSz="457207" hangingPunct="1">
              <a:buClr>
                <a:schemeClr val="tx1"/>
              </a:buClr>
              <a:buFont typeface="Wingdings 3" charset="2"/>
              <a:buChar char=""/>
              <a:defRPr/>
            </a:pPr>
            <a:r>
              <a:rPr lang="en-US" smtClean="0"/>
              <a:t>Notify administrator and guardians. Ask guardians to come to school.</a:t>
            </a:r>
          </a:p>
          <a:p>
            <a:pPr marL="342906" indent="-342906" defTabSz="457207" hangingPunct="1">
              <a:buClr>
                <a:schemeClr val="tx1"/>
              </a:buClr>
              <a:buFont typeface="Wingdings 3" charset="2"/>
              <a:buChar char=""/>
              <a:defRPr/>
            </a:pPr>
            <a:r>
              <a:rPr lang="en-US" u="sng" smtClean="0"/>
              <a:t>Contact crisis team, or 911 </a:t>
            </a:r>
            <a:r>
              <a:rPr lang="en-US" smtClean="0"/>
              <a:t>if necessary. </a:t>
            </a:r>
          </a:p>
          <a:p>
            <a:pPr marL="342906" indent="-342906" defTabSz="457207" hangingPunct="1">
              <a:buClr>
                <a:schemeClr val="tx1"/>
              </a:buClr>
              <a:buFont typeface="Wingdings 3" charset="2"/>
              <a:buChar char=""/>
              <a:defRPr/>
            </a:pPr>
            <a:r>
              <a:rPr lang="en-US" smtClean="0"/>
              <a:t>Release only to parent or crisis responder</a:t>
            </a:r>
          </a:p>
          <a:p>
            <a:pPr marL="342906" indent="-342906" defTabSz="457207" hangingPunct="1">
              <a:buClr>
                <a:schemeClr val="tx1"/>
              </a:buClr>
              <a:buFont typeface="Wingdings 3" charset="2"/>
              <a:buChar char=""/>
              <a:defRPr/>
            </a:pPr>
            <a:r>
              <a:rPr lang="en-US" smtClean="0"/>
              <a:t>Obtain written consent to consult with outside providers</a:t>
            </a:r>
          </a:p>
          <a:p>
            <a:pPr marL="342906" indent="-342906" defTabSz="457207" hangingPunct="1">
              <a:buClr>
                <a:schemeClr val="tx1"/>
              </a:buClr>
              <a:buFont typeface="Wingdings 3" charset="2"/>
              <a:buChar char=""/>
              <a:defRPr/>
            </a:pPr>
            <a:r>
              <a:rPr lang="en-US" smtClean="0"/>
              <a:t>Alert appropriate school officials</a:t>
            </a:r>
          </a:p>
          <a:p>
            <a:pPr marL="342906" indent="-342906" defTabSz="457207" hangingPunct="1">
              <a:buClr>
                <a:schemeClr val="tx1"/>
              </a:buClr>
              <a:buFont typeface="Wingdings 3" charset="2"/>
              <a:buChar char=""/>
              <a:defRPr/>
            </a:pPr>
            <a:r>
              <a:rPr lang="en-US" altLang="en-US" smtClean="0"/>
              <a:t>Conduct re-entry meeting to create safety plan &amp; school safety plan on current recommendations, concerns, supervisory and monitoring needs. Invite outside provider or obtain input (with consent). Note: some schools require documentation from a mental health provider that the student is no longer a danger to themselves or other.</a:t>
            </a:r>
          </a:p>
          <a:p>
            <a:pPr marL="342906" indent="-342906" defTabSz="457207" hangingPunct="1">
              <a:buClr>
                <a:schemeClr val="tx1"/>
              </a:buClr>
              <a:buFont typeface="Wingdings 3" charset="2"/>
              <a:buChar char=""/>
              <a:defRPr/>
            </a:pPr>
            <a:r>
              <a:rPr lang="en-US" smtClean="0"/>
              <a:t>Document assessment results, whom contacted, plan of action</a:t>
            </a:r>
            <a:endParaRPr lang="en-US" dirty="0"/>
          </a:p>
        </p:txBody>
      </p:sp>
    </p:spTree>
    <p:extLst>
      <p:ext uri="{BB962C8B-B14F-4D97-AF65-F5344CB8AC3E}">
        <p14:creationId xmlns:p14="http://schemas.microsoft.com/office/powerpoint/2010/main" val="2036429406"/>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D2E1575-7B57-48A6-88F9-9E8431DA73EE}"/>
              </a:ext>
            </a:extLst>
          </p:cNvPr>
          <p:cNvSpPr>
            <a:spLocks noGrp="1"/>
          </p:cNvSpPr>
          <p:nvPr>
            <p:ph type="title"/>
          </p:nvPr>
        </p:nvSpPr>
        <p:spPr>
          <a:xfrm>
            <a:off x="838200" y="365125"/>
            <a:ext cx="10515600" cy="1325564"/>
          </a:xfrm>
        </p:spPr>
        <p:txBody>
          <a:bodyPr/>
          <a:lstStyle/>
          <a:p>
            <a:r>
              <a:rPr lang="en-US" altLang="en-US" b="1" dirty="0"/>
              <a:t>Positive Screening-   Next Steps- High Risk</a:t>
            </a:r>
            <a:endParaRPr lang="en-US" dirty="0"/>
          </a:p>
        </p:txBody>
      </p:sp>
      <p:sp>
        <p:nvSpPr>
          <p:cNvPr id="8" name="Content Placeholder 2">
            <a:extLst>
              <a:ext uri="{FF2B5EF4-FFF2-40B4-BE49-F238E27FC236}">
                <a16:creationId xmlns:a16="http://schemas.microsoft.com/office/drawing/2014/main" id="{DADD1E05-C1DB-4C68-A48B-81A05A31DAAD}"/>
              </a:ext>
            </a:extLst>
          </p:cNvPr>
          <p:cNvSpPr txBox="1">
            <a:spLocks/>
          </p:cNvSpPr>
          <p:nvPr/>
        </p:nvSpPr>
        <p:spPr>
          <a:xfrm>
            <a:off x="838200" y="1690688"/>
            <a:ext cx="10765460" cy="416664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altLang="en-US" dirty="0" smtClean="0"/>
              <a:t>Assign a staff to be the primary point of contact</a:t>
            </a:r>
          </a:p>
          <a:p>
            <a:pPr marL="342906" indent="-342906" defTabSz="457207" hangingPunct="1">
              <a:buClr>
                <a:schemeClr val="tx1"/>
              </a:buClr>
              <a:buFont typeface="Wingdings 3" charset="2"/>
              <a:buChar char=""/>
              <a:defRPr/>
            </a:pPr>
            <a:r>
              <a:rPr lang="en-US" altLang="en-US" dirty="0" smtClean="0"/>
              <a:t>Daily check-ins for the first couple of weeks</a:t>
            </a:r>
          </a:p>
          <a:p>
            <a:pPr marL="342906" indent="-342906" defTabSz="457207" hangingPunct="1">
              <a:buClr>
                <a:schemeClr val="tx1"/>
              </a:buClr>
              <a:buFont typeface="Wingdings 3" charset="2"/>
              <a:buChar char=""/>
              <a:defRPr/>
            </a:pPr>
            <a:r>
              <a:rPr lang="en-US" altLang="en-US" dirty="0" smtClean="0"/>
              <a:t>Temporarily increase counseling supports or phone check-ins if not in school</a:t>
            </a:r>
          </a:p>
          <a:p>
            <a:pPr marL="342906" indent="-342906" defTabSz="457207" hangingPunct="1">
              <a:buClr>
                <a:schemeClr val="tx1"/>
              </a:buClr>
              <a:buFont typeface="Wingdings 3" charset="2"/>
              <a:buChar char=""/>
              <a:defRPr/>
            </a:pPr>
            <a:r>
              <a:rPr lang="en-US" altLang="en-US" dirty="0" smtClean="0"/>
              <a:t>Ensure relevant staff understand warning signs, triggers, side effects of medications, and next steps of action/referral steps</a:t>
            </a:r>
          </a:p>
          <a:p>
            <a:pPr marL="342906" indent="-342906" defTabSz="457207" hangingPunct="1">
              <a:buClr>
                <a:schemeClr val="tx1"/>
              </a:buClr>
              <a:buFont typeface="Wingdings 3" charset="2"/>
              <a:buChar char=""/>
              <a:defRPr/>
            </a:pPr>
            <a:r>
              <a:rPr lang="en-US" altLang="en-US" dirty="0" smtClean="0"/>
              <a:t>Arrange for makeup work or work extensions without penalty</a:t>
            </a:r>
          </a:p>
          <a:p>
            <a:pPr marL="342906" indent="-342906" defTabSz="457207" hangingPunct="1">
              <a:buClr>
                <a:schemeClr val="tx1"/>
              </a:buClr>
              <a:buFont typeface="Wingdings 3" charset="2"/>
              <a:buChar char=""/>
              <a:defRPr/>
            </a:pPr>
            <a:r>
              <a:rPr lang="en-US" altLang="en-US" dirty="0" smtClean="0"/>
              <a:t>Arrange for safety provisions. Can they leave class without an escort for safety? How many minutes can they be gone without the office being alerted due to safety concerns?</a:t>
            </a:r>
            <a:endParaRPr lang="en-US" dirty="0"/>
          </a:p>
        </p:txBody>
      </p:sp>
    </p:spTree>
    <p:extLst>
      <p:ext uri="{BB962C8B-B14F-4D97-AF65-F5344CB8AC3E}">
        <p14:creationId xmlns:p14="http://schemas.microsoft.com/office/powerpoint/2010/main" val="1080705252"/>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838200" y="365125"/>
            <a:ext cx="10515600" cy="1325564"/>
          </a:xfrm>
        </p:spPr>
        <p:txBody>
          <a:bodyPr>
            <a:normAutofit/>
          </a:bodyPr>
          <a:lstStyle/>
          <a:p>
            <a:r>
              <a:rPr lang="en-US" altLang="en-US" b="1" dirty="0"/>
              <a:t>Positive Screening-  Next Steps- Moderate Risk</a:t>
            </a:r>
            <a:endParaRPr lang="en-US" b="1" dirty="0"/>
          </a:p>
        </p:txBody>
      </p:sp>
      <p:sp>
        <p:nvSpPr>
          <p:cNvPr id="6" name="Content Placeholder 2">
            <a:extLst>
              <a:ext uri="{FF2B5EF4-FFF2-40B4-BE49-F238E27FC236}">
                <a16:creationId xmlns:a16="http://schemas.microsoft.com/office/drawing/2014/main" id="{9FCAAF22-F818-4522-BD23-35A19B7201C5}"/>
              </a:ext>
            </a:extLst>
          </p:cNvPr>
          <p:cNvSpPr txBox="1">
            <a:spLocks/>
          </p:cNvSpPr>
          <p:nvPr/>
        </p:nvSpPr>
        <p:spPr>
          <a:xfrm>
            <a:off x="984738" y="1747575"/>
            <a:ext cx="10667999"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Notify administrator and contact guardians</a:t>
            </a:r>
          </a:p>
          <a:p>
            <a:pPr marL="342906" indent="-342906" defTabSz="457207" hangingPunct="1">
              <a:buClr>
                <a:schemeClr val="tx1"/>
              </a:buClr>
              <a:buFont typeface="Wingdings 3" charset="2"/>
              <a:buChar char=""/>
              <a:defRPr/>
            </a:pPr>
            <a:r>
              <a:rPr lang="en-US" smtClean="0"/>
              <a:t>Provide crisis/emergency and local resources. </a:t>
            </a:r>
          </a:p>
          <a:p>
            <a:pPr marL="342906" indent="-342906" defTabSz="457207" hangingPunct="1">
              <a:buClr>
                <a:schemeClr val="tx1"/>
              </a:buClr>
              <a:buFont typeface="Wingdings 3" charset="2"/>
              <a:buChar char=""/>
              <a:defRPr/>
            </a:pPr>
            <a:r>
              <a:rPr lang="en-US" u="sng" smtClean="0"/>
              <a:t>Refer to community provider</a:t>
            </a:r>
            <a:r>
              <a:rPr lang="en-US" smtClean="0"/>
              <a:t>. Obtain written consent to consult.</a:t>
            </a:r>
            <a:endParaRPr lang="en-US" u="sng" smtClean="0"/>
          </a:p>
          <a:p>
            <a:pPr marL="342906" indent="-342906" defTabSz="457207" hangingPunct="1">
              <a:buClr>
                <a:schemeClr val="tx1"/>
              </a:buClr>
              <a:buFont typeface="Wingdings 3" charset="2"/>
              <a:buChar char=""/>
              <a:defRPr/>
            </a:pPr>
            <a:r>
              <a:rPr lang="en-US" smtClean="0"/>
              <a:t>Contract crisis team if necessary</a:t>
            </a:r>
          </a:p>
          <a:p>
            <a:pPr marL="342906" indent="-342906" defTabSz="457207" hangingPunct="1">
              <a:buClr>
                <a:schemeClr val="tx1"/>
              </a:buClr>
              <a:buFont typeface="Wingdings 3" charset="2"/>
              <a:buChar char=""/>
              <a:defRPr/>
            </a:pPr>
            <a:r>
              <a:rPr lang="en-US" smtClean="0"/>
              <a:t>Release only to parent or crisis responder</a:t>
            </a:r>
          </a:p>
          <a:p>
            <a:pPr marL="342906" indent="-342906" defTabSz="457207" hangingPunct="1">
              <a:buClr>
                <a:schemeClr val="tx1"/>
              </a:buClr>
              <a:buFont typeface="Wingdings 3" charset="2"/>
              <a:buChar char=""/>
              <a:defRPr/>
            </a:pPr>
            <a:r>
              <a:rPr lang="en-US" smtClean="0"/>
              <a:t>Create safety plan for home and school</a:t>
            </a:r>
          </a:p>
          <a:p>
            <a:pPr marL="342906" indent="-342906" defTabSz="457207" hangingPunct="1">
              <a:buClr>
                <a:schemeClr val="tx1"/>
              </a:buClr>
              <a:buFont typeface="Wingdings 3" charset="2"/>
              <a:buChar char=""/>
              <a:defRPr/>
            </a:pPr>
            <a:r>
              <a:rPr lang="en-US" smtClean="0"/>
              <a:t>If student left school, implement re-entry procedures and complete school safety plan</a:t>
            </a:r>
          </a:p>
          <a:p>
            <a:pPr marL="342906" indent="-342906" defTabSz="457207" hangingPunct="1">
              <a:buClr>
                <a:schemeClr val="tx1"/>
              </a:buClr>
              <a:buFont typeface="Wingdings 3" charset="2"/>
              <a:buChar char=""/>
              <a:defRPr/>
            </a:pPr>
            <a:r>
              <a:rPr lang="en-US" smtClean="0"/>
              <a:t>Document assessment results, whom contacted, plan of action</a:t>
            </a:r>
            <a:endParaRPr lang="en-US" dirty="0"/>
          </a:p>
        </p:txBody>
      </p:sp>
    </p:spTree>
    <p:extLst>
      <p:ext uri="{BB962C8B-B14F-4D97-AF65-F5344CB8AC3E}">
        <p14:creationId xmlns:p14="http://schemas.microsoft.com/office/powerpoint/2010/main" val="2909187768"/>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9E6E06-2701-4DEF-BA03-E30E1B0CB187}"/>
              </a:ext>
            </a:extLst>
          </p:cNvPr>
          <p:cNvSpPr>
            <a:spLocks noGrp="1"/>
          </p:cNvSpPr>
          <p:nvPr>
            <p:ph type="title"/>
          </p:nvPr>
        </p:nvSpPr>
        <p:spPr>
          <a:xfrm>
            <a:off x="838200" y="365125"/>
            <a:ext cx="10515600" cy="1325564"/>
          </a:xfrm>
        </p:spPr>
        <p:txBody>
          <a:bodyPr>
            <a:normAutofit/>
          </a:bodyPr>
          <a:lstStyle/>
          <a:p>
            <a:r>
              <a:rPr lang="en-US" altLang="en-US" b="1" dirty="0"/>
              <a:t>Positive Screening-  Next Steps- Low Risk</a:t>
            </a:r>
            <a:endParaRPr lang="en-US" b="1" dirty="0"/>
          </a:p>
        </p:txBody>
      </p:sp>
      <p:sp>
        <p:nvSpPr>
          <p:cNvPr id="6" name="Content Placeholder 2">
            <a:extLst>
              <a:ext uri="{FF2B5EF4-FFF2-40B4-BE49-F238E27FC236}">
                <a16:creationId xmlns:a16="http://schemas.microsoft.com/office/drawing/2014/main" id="{9FCAAF22-F818-4522-BD23-35A19B7201C5}"/>
              </a:ext>
            </a:extLst>
          </p:cNvPr>
          <p:cNvSpPr txBox="1">
            <a:spLocks/>
          </p:cNvSpPr>
          <p:nvPr/>
        </p:nvSpPr>
        <p:spPr>
          <a:xfrm>
            <a:off x="838200" y="2061713"/>
            <a:ext cx="10746153" cy="326944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dirty="0" smtClean="0"/>
              <a:t>Contact parent/guardians</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Create safety plan</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Provide crisis/emergency and local resources</a:t>
            </a:r>
          </a:p>
          <a:p>
            <a:pPr marL="342906" indent="-342906" defTabSz="457207" hangingPunct="1">
              <a:buClr>
                <a:schemeClr val="tx1"/>
              </a:buClr>
              <a:buFont typeface="Wingdings 3" charset="2"/>
              <a:buChar char=""/>
              <a:defRPr/>
            </a:pPr>
            <a:endParaRPr lang="en-US" dirty="0" smtClean="0"/>
          </a:p>
          <a:p>
            <a:pPr marL="342906" indent="-342906" defTabSz="457207" hangingPunct="1">
              <a:buClr>
                <a:schemeClr val="tx1"/>
              </a:buClr>
              <a:buFont typeface="Wingdings 3" charset="2"/>
              <a:buChar char=""/>
              <a:defRPr/>
            </a:pPr>
            <a:r>
              <a:rPr lang="en-US" dirty="0" smtClean="0"/>
              <a:t>Document assessment results, whom contacted, plan of action</a:t>
            </a:r>
            <a:endParaRPr lang="en-US" dirty="0"/>
          </a:p>
        </p:txBody>
      </p:sp>
    </p:spTree>
    <p:extLst>
      <p:ext uri="{BB962C8B-B14F-4D97-AF65-F5344CB8AC3E}">
        <p14:creationId xmlns:p14="http://schemas.microsoft.com/office/powerpoint/2010/main" val="638718421"/>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2F77CB-D872-4D69-8393-B76FB5DF8FF8}"/>
              </a:ext>
            </a:extLst>
          </p:cNvPr>
          <p:cNvSpPr>
            <a:spLocks noGrp="1"/>
          </p:cNvSpPr>
          <p:nvPr>
            <p:ph type="title"/>
          </p:nvPr>
        </p:nvSpPr>
        <p:spPr>
          <a:xfrm>
            <a:off x="838200" y="365125"/>
            <a:ext cx="10515600" cy="1325564"/>
          </a:xfrm>
        </p:spPr>
        <p:txBody>
          <a:bodyPr/>
          <a:lstStyle/>
          <a:p>
            <a:r>
              <a:rPr lang="en-US" altLang="en-US" b="1" dirty="0"/>
              <a:t>SAFETY PLANNING</a:t>
            </a:r>
            <a:endParaRPr lang="en-US" b="1" dirty="0"/>
          </a:p>
        </p:txBody>
      </p:sp>
      <p:sp>
        <p:nvSpPr>
          <p:cNvPr id="6" name="Content Placeholder 2">
            <a:extLst>
              <a:ext uri="{FF2B5EF4-FFF2-40B4-BE49-F238E27FC236}">
                <a16:creationId xmlns:a16="http://schemas.microsoft.com/office/drawing/2014/main" id="{F7F0D786-CF97-4F70-BCDC-8F3FFC5DE043}"/>
              </a:ext>
            </a:extLst>
          </p:cNvPr>
          <p:cNvSpPr txBox="1">
            <a:spLocks/>
          </p:cNvSpPr>
          <p:nvPr/>
        </p:nvSpPr>
        <p:spPr>
          <a:xfrm>
            <a:off x="838200" y="2126419"/>
            <a:ext cx="10628923"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u="sng" dirty="0" smtClean="0"/>
              <a:t>What a safety plan is:</a:t>
            </a:r>
          </a:p>
          <a:p>
            <a:pPr hangingPunct="1">
              <a:buFontTx/>
              <a:buChar char="-"/>
              <a:defRPr/>
            </a:pPr>
            <a:r>
              <a:rPr lang="en-US" dirty="0" smtClean="0"/>
              <a:t>A plan developed </a:t>
            </a:r>
            <a:r>
              <a:rPr lang="en-US" i="1" dirty="0" smtClean="0"/>
              <a:t>collaboratively</a:t>
            </a:r>
            <a:r>
              <a:rPr lang="en-US" dirty="0" smtClean="0"/>
              <a:t> with student and family to reduce suicide risk</a:t>
            </a:r>
          </a:p>
          <a:p>
            <a:pPr hangingPunct="1">
              <a:buFontTx/>
              <a:buChar char="-"/>
              <a:defRPr/>
            </a:pPr>
            <a:r>
              <a:rPr lang="en-US" dirty="0" smtClean="0"/>
              <a:t>Serves as a reference point and support if thoughts of suicide occur</a:t>
            </a:r>
          </a:p>
          <a:p>
            <a:pPr marL="342906" indent="-342906" defTabSz="457207" hangingPunct="1">
              <a:buClr>
                <a:schemeClr val="tx1"/>
              </a:buClr>
              <a:buFont typeface="Wingdings 3" charset="2"/>
              <a:buChar char=""/>
              <a:defRPr/>
            </a:pPr>
            <a:r>
              <a:rPr lang="en-US" u="sng" dirty="0" smtClean="0"/>
              <a:t>What safety planning is not:</a:t>
            </a:r>
          </a:p>
          <a:p>
            <a:pPr hangingPunct="1">
              <a:buFontTx/>
              <a:buChar char="-"/>
              <a:defRPr/>
            </a:pPr>
            <a:r>
              <a:rPr lang="en-US" dirty="0" smtClean="0"/>
              <a:t>Political or moral discussion</a:t>
            </a:r>
          </a:p>
          <a:p>
            <a:pPr hangingPunct="1">
              <a:buFontTx/>
              <a:buChar char="-"/>
              <a:defRPr/>
            </a:pPr>
            <a:r>
              <a:rPr lang="en-US" dirty="0" smtClean="0"/>
              <a:t>Discussion of permanent removal of means</a:t>
            </a:r>
          </a:p>
          <a:p>
            <a:pPr marL="342906" indent="-342906" defTabSz="457207" hangingPunct="1">
              <a:buClr>
                <a:schemeClr val="tx1"/>
              </a:buClr>
              <a:buFont typeface="Wingdings 3" charset="2"/>
              <a:buChar char=""/>
              <a:defRPr/>
            </a:pPr>
            <a:r>
              <a:rPr lang="en-US" u="sng" dirty="0" smtClean="0"/>
              <a:t>Special notes:</a:t>
            </a:r>
          </a:p>
          <a:p>
            <a:pPr hangingPunct="1">
              <a:buFontTx/>
              <a:buChar char="-"/>
              <a:defRPr/>
            </a:pPr>
            <a:r>
              <a:rPr lang="en-US" dirty="0" smtClean="0"/>
              <a:t>Create the safety plan </a:t>
            </a:r>
            <a:r>
              <a:rPr lang="en-US" u="sng" dirty="0" smtClean="0"/>
              <a:t>after</a:t>
            </a:r>
            <a:r>
              <a:rPr lang="en-US" dirty="0" smtClean="0"/>
              <a:t> the crisis, when the person isn’t experiencing intense suicidal thoughts and when they can think clearly.</a:t>
            </a:r>
          </a:p>
          <a:p>
            <a:pPr hangingPunct="1"/>
            <a:endParaRPr lang="en-US" dirty="0"/>
          </a:p>
        </p:txBody>
      </p:sp>
    </p:spTree>
    <p:extLst>
      <p:ext uri="{BB962C8B-B14F-4D97-AF65-F5344CB8AC3E}">
        <p14:creationId xmlns:p14="http://schemas.microsoft.com/office/powerpoint/2010/main" val="356212482"/>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5353CE4-3B0C-45BB-B6A2-C8A1B2349283}"/>
              </a:ext>
            </a:extLst>
          </p:cNvPr>
          <p:cNvSpPr>
            <a:spLocks noGrp="1"/>
          </p:cNvSpPr>
          <p:nvPr>
            <p:ph type="title"/>
          </p:nvPr>
        </p:nvSpPr>
        <p:spPr>
          <a:xfrm>
            <a:off x="838200" y="365125"/>
            <a:ext cx="10515600" cy="1325564"/>
          </a:xfrm>
        </p:spPr>
        <p:txBody>
          <a:bodyPr/>
          <a:lstStyle/>
          <a:p>
            <a:r>
              <a:rPr lang="en-US" altLang="en-US" b="1" dirty="0"/>
              <a:t>Safety Plan Components</a:t>
            </a:r>
            <a:r>
              <a:rPr lang="en-US" altLang="en-US" b="1" baseline="30000" dirty="0"/>
              <a:t>16</a:t>
            </a:r>
            <a:endParaRPr lang="en-US" b="1" dirty="0"/>
          </a:p>
        </p:txBody>
      </p:sp>
      <p:sp>
        <p:nvSpPr>
          <p:cNvPr id="6" name="Content Placeholder 2">
            <a:extLst>
              <a:ext uri="{FF2B5EF4-FFF2-40B4-BE49-F238E27FC236}">
                <a16:creationId xmlns:a16="http://schemas.microsoft.com/office/drawing/2014/main" id="{D955BCDF-8799-4493-84F8-7D3C5390FBC8}"/>
              </a:ext>
            </a:extLst>
          </p:cNvPr>
          <p:cNvSpPr txBox="1">
            <a:spLocks/>
          </p:cNvSpPr>
          <p:nvPr/>
        </p:nvSpPr>
        <p:spPr>
          <a:xfrm>
            <a:off x="838200" y="1979770"/>
            <a:ext cx="10675816"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sz="2600" dirty="0" smtClean="0"/>
              <a:t>Identify  warning signs/cues and triggers of potential crises. What are triggering stressors? E.g., anniversaries, losses,...</a:t>
            </a:r>
          </a:p>
          <a:p>
            <a:pPr marL="457200" indent="-457200" hangingPunct="1">
              <a:buFont typeface="Wingdings 3" panose="05040102010807070707" pitchFamily="18" charset="2"/>
              <a:buAutoNum type="arabicPeriod"/>
              <a:defRPr/>
            </a:pPr>
            <a:r>
              <a:rPr lang="en-US" sz="2600" dirty="0" smtClean="0"/>
              <a:t>Identify coping strategies. What can they use on their own and with others?</a:t>
            </a:r>
          </a:p>
          <a:p>
            <a:pPr marL="457200" indent="-457200" hangingPunct="1">
              <a:buFont typeface="Wingdings 3" panose="05040102010807070707" pitchFamily="18" charset="2"/>
              <a:buAutoNum type="arabicPeriod"/>
              <a:defRPr/>
            </a:pPr>
            <a:r>
              <a:rPr lang="en-US" sz="2600" dirty="0" smtClean="0"/>
              <a:t>Distracting from the crisis.  What can be done to distract from their feelings or thoughts?</a:t>
            </a:r>
          </a:p>
          <a:p>
            <a:pPr marL="457200" indent="-457200" hangingPunct="1">
              <a:buFont typeface="Wingdings 3" panose="05040102010807070707" pitchFamily="18" charset="2"/>
              <a:buAutoNum type="arabicPeriod"/>
              <a:defRPr/>
            </a:pPr>
            <a:r>
              <a:rPr lang="en-US" sz="2600" dirty="0" smtClean="0"/>
              <a:t>Identify supports – family, peers, supportive adults, etc. the student can talk with to help resolve a crisis</a:t>
            </a:r>
          </a:p>
          <a:p>
            <a:pPr marL="457200" indent="-457200" hangingPunct="1">
              <a:buFont typeface="Wingdings 3" panose="05040102010807070707" pitchFamily="18" charset="2"/>
              <a:buAutoNum type="arabicPeriod"/>
              <a:defRPr/>
            </a:pPr>
            <a:r>
              <a:rPr lang="en-US" sz="2600" dirty="0" smtClean="0"/>
              <a:t>Identify emergency/crisis numbers and local behavioral health resources to contact during a crisis </a:t>
            </a:r>
          </a:p>
          <a:p>
            <a:pPr marL="457200" indent="-457200" hangingPunct="1">
              <a:buFont typeface="Wingdings 3" panose="05040102010807070707" pitchFamily="18" charset="2"/>
              <a:buAutoNum type="arabicPeriod"/>
              <a:defRPr/>
            </a:pPr>
            <a:r>
              <a:rPr lang="en-US" sz="2600" dirty="0" smtClean="0"/>
              <a:t>Identify how to keep the environment safe. Reduce access to lethal means. </a:t>
            </a:r>
          </a:p>
          <a:p>
            <a:pPr marL="457200" indent="-457200" hangingPunct="1">
              <a:buFont typeface="Wingdings 3" panose="05040102010807070707" pitchFamily="18" charset="2"/>
              <a:buAutoNum type="arabicPeriod"/>
              <a:defRPr/>
            </a:pPr>
            <a:r>
              <a:rPr lang="en-US" sz="2600" dirty="0" smtClean="0"/>
              <a:t>Review periodically</a:t>
            </a:r>
          </a:p>
          <a:p>
            <a:pPr hangingPunct="1"/>
            <a:endParaRPr lang="en-US" dirty="0"/>
          </a:p>
        </p:txBody>
      </p:sp>
    </p:spTree>
    <p:extLst>
      <p:ext uri="{BB962C8B-B14F-4D97-AF65-F5344CB8AC3E}">
        <p14:creationId xmlns:p14="http://schemas.microsoft.com/office/powerpoint/2010/main" val="25614254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38200" y="365125"/>
            <a:ext cx="10431585" cy="10668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4500" b="0"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a:lstStyle>
          <a:p>
            <a:pPr algn="l" hangingPunct="1"/>
            <a:r>
              <a:rPr lang="en-US" b="1" dirty="0" smtClean="0"/>
              <a:t>Definitions</a:t>
            </a:r>
            <a:endParaRPr lang="en-US" b="1" dirty="0"/>
          </a:p>
        </p:txBody>
      </p:sp>
      <p:sp>
        <p:nvSpPr>
          <p:cNvPr id="9" name="Content Placeholder 2"/>
          <p:cNvSpPr txBox="1">
            <a:spLocks/>
          </p:cNvSpPr>
          <p:nvPr/>
        </p:nvSpPr>
        <p:spPr>
          <a:xfrm>
            <a:off x="906585" y="1586523"/>
            <a:ext cx="10363200" cy="407132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marL="0" marR="0" indent="0" algn="ctr" defTabSz="914400" rtl="0" latinLnBrk="0">
              <a:lnSpc>
                <a:spcPct val="90000"/>
              </a:lnSpc>
              <a:spcBef>
                <a:spcPts val="1000"/>
              </a:spcBef>
              <a:spcAft>
                <a:spcPts val="0"/>
              </a:spcAft>
              <a:buClrTx/>
              <a:buSzPct val="100000"/>
              <a:buFont typeface="Arial"/>
              <a:buNone/>
              <a:tabLst/>
              <a:defRPr sz="1800" b="0" i="0" u="none" strike="noStrike" cap="none" spc="0" baseline="0">
                <a:ln>
                  <a:noFill/>
                </a:ln>
                <a:solidFill>
                  <a:srgbClr val="000000"/>
                </a:solidFill>
                <a:uFillTx/>
                <a:latin typeface="Arial"/>
                <a:ea typeface="Arial"/>
                <a:cs typeface="Arial"/>
                <a:sym typeface="Arial"/>
              </a:defRPr>
            </a:lvl1pPr>
            <a:lvl2pPr marL="342900" marR="0" indent="0" algn="ctr" defTabSz="914400" rtl="0" latinLnBrk="0">
              <a:lnSpc>
                <a:spcPct val="90000"/>
              </a:lnSpc>
              <a:spcBef>
                <a:spcPts val="1000"/>
              </a:spcBef>
              <a:spcAft>
                <a:spcPts val="0"/>
              </a:spcAft>
              <a:buClrTx/>
              <a:buSzPct val="100000"/>
              <a:buFont typeface="Arial"/>
              <a:buNone/>
              <a:tabLst/>
              <a:defRPr sz="1500" b="0" i="0" u="none" strike="noStrike" cap="none" spc="0" baseline="0">
                <a:ln>
                  <a:noFill/>
                </a:ln>
                <a:solidFill>
                  <a:srgbClr val="000000"/>
                </a:solidFill>
                <a:uFillTx/>
                <a:latin typeface="Arial"/>
                <a:ea typeface="Arial"/>
                <a:cs typeface="Arial"/>
                <a:sym typeface="Arial"/>
              </a:defRPr>
            </a:lvl2pPr>
            <a:lvl3pPr marL="685800" marR="0" indent="0" algn="ctr" defTabSz="914400" rtl="0" latinLnBrk="0">
              <a:lnSpc>
                <a:spcPct val="90000"/>
              </a:lnSpc>
              <a:spcBef>
                <a:spcPts val="1000"/>
              </a:spcBef>
              <a:spcAft>
                <a:spcPts val="0"/>
              </a:spcAft>
              <a:buClrTx/>
              <a:buSzPct val="100000"/>
              <a:buFont typeface="Arial"/>
              <a:buNone/>
              <a:tabLst/>
              <a:defRPr sz="1350" b="0" i="0" u="none" strike="noStrike" cap="none" spc="0" baseline="0">
                <a:ln>
                  <a:noFill/>
                </a:ln>
                <a:solidFill>
                  <a:srgbClr val="000000"/>
                </a:solidFill>
                <a:uFillTx/>
                <a:latin typeface="Arial"/>
                <a:ea typeface="Arial"/>
                <a:cs typeface="Arial"/>
                <a:sym typeface="Arial"/>
              </a:defRPr>
            </a:lvl3pPr>
            <a:lvl4pPr marL="10287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4pPr>
            <a:lvl5pPr marL="13716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5pPr>
            <a:lvl6pPr marL="17145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6pPr>
            <a:lvl7pPr marL="20574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7pPr>
            <a:lvl8pPr marL="24003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8pPr>
            <a:lvl9pPr marL="27432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9pPr>
          </a:lstStyle>
          <a:p>
            <a:pPr algn="l" hangingPunct="1">
              <a:lnSpc>
                <a:spcPct val="110000"/>
              </a:lnSpc>
            </a:pPr>
            <a:r>
              <a:rPr lang="en-US" altLang="en-US" sz="2800" u="sng" dirty="0" smtClean="0"/>
              <a:t>Suicide</a:t>
            </a:r>
            <a:r>
              <a:rPr lang="en-US" altLang="en-US" sz="2800" dirty="0" smtClean="0"/>
              <a:t>: Death by self-directed injurious behavior with an intent to die</a:t>
            </a:r>
          </a:p>
          <a:p>
            <a:pPr algn="l" hangingPunct="1">
              <a:defRPr/>
            </a:pPr>
            <a:endParaRPr lang="en-US" altLang="en-US" sz="2800" dirty="0" smtClean="0"/>
          </a:p>
          <a:p>
            <a:pPr algn="l" hangingPunct="1">
              <a:defRPr/>
            </a:pPr>
            <a:r>
              <a:rPr lang="en-US" altLang="en-US" sz="2800" u="sng" dirty="0" smtClean="0"/>
              <a:t>Suicide Attempt</a:t>
            </a:r>
            <a:r>
              <a:rPr lang="en-US" altLang="en-US" sz="2800" dirty="0" smtClean="0"/>
              <a:t>: Non-fatal self-directed (potentially) injurious behavior with an intent to die</a:t>
            </a:r>
          </a:p>
          <a:p>
            <a:pPr algn="l" hangingPunct="1">
              <a:defRPr/>
            </a:pPr>
            <a:endParaRPr lang="en-US" altLang="en-US" sz="2800" dirty="0" smtClean="0"/>
          </a:p>
          <a:p>
            <a:pPr algn="l" hangingPunct="1">
              <a:defRPr/>
            </a:pPr>
            <a:r>
              <a:rPr lang="en-US" altLang="en-US" sz="2800" u="sng" dirty="0" smtClean="0"/>
              <a:t>Suicidal Ideation</a:t>
            </a:r>
            <a:r>
              <a:rPr lang="en-US" altLang="en-US" sz="2800" dirty="0" smtClean="0"/>
              <a:t>: Thoughts of suicide. May or may not include a plan</a:t>
            </a:r>
          </a:p>
          <a:p>
            <a:pPr algn="l" hangingPunct="1">
              <a:lnSpc>
                <a:spcPct val="110000"/>
              </a:lnSpc>
            </a:pPr>
            <a:endParaRPr lang="en-US" sz="2800" dirty="0"/>
          </a:p>
        </p:txBody>
      </p:sp>
    </p:spTree>
    <p:extLst>
      <p:ext uri="{BB962C8B-B14F-4D97-AF65-F5344CB8AC3E}">
        <p14:creationId xmlns:p14="http://schemas.microsoft.com/office/powerpoint/2010/main" val="2024360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6C6BF0-E8F7-4F7F-BD09-047571E60C0D}"/>
              </a:ext>
            </a:extLst>
          </p:cNvPr>
          <p:cNvSpPr>
            <a:spLocks noGrp="1"/>
          </p:cNvSpPr>
          <p:nvPr>
            <p:ph type="title"/>
          </p:nvPr>
        </p:nvSpPr>
        <p:spPr>
          <a:xfrm>
            <a:off x="838200" y="365125"/>
            <a:ext cx="10515600" cy="1325564"/>
          </a:xfrm>
        </p:spPr>
        <p:txBody>
          <a:bodyPr/>
          <a:lstStyle/>
          <a:p>
            <a:r>
              <a:rPr lang="en-US" altLang="en-US" b="1" dirty="0"/>
              <a:t>School Safety Planning</a:t>
            </a:r>
            <a:r>
              <a:rPr lang="en-US" altLang="en-US" b="1" baseline="30000" dirty="0"/>
              <a:t>12</a:t>
            </a:r>
            <a:endParaRPr lang="en-US" b="1" dirty="0"/>
          </a:p>
        </p:txBody>
      </p:sp>
      <p:graphicFrame>
        <p:nvGraphicFramePr>
          <p:cNvPr id="6" name="Table 6">
            <a:extLst>
              <a:ext uri="{FF2B5EF4-FFF2-40B4-BE49-F238E27FC236}">
                <a16:creationId xmlns:a16="http://schemas.microsoft.com/office/drawing/2014/main" id="{2CE6FDC7-81AA-4C12-90A5-DD97D53FF2E3}"/>
              </a:ext>
            </a:extLst>
          </p:cNvPr>
          <p:cNvGraphicFramePr>
            <a:graphicFrameLocks/>
          </p:cNvGraphicFramePr>
          <p:nvPr>
            <p:extLst>
              <p:ext uri="{D42A27DB-BD31-4B8C-83A1-F6EECF244321}">
                <p14:modId xmlns:p14="http://schemas.microsoft.com/office/powerpoint/2010/main" val="4082001067"/>
              </p:ext>
            </p:extLst>
          </p:nvPr>
        </p:nvGraphicFramePr>
        <p:xfrm>
          <a:off x="310849" y="1399911"/>
          <a:ext cx="11570302" cy="5244223"/>
        </p:xfrm>
        <a:graphic>
          <a:graphicData uri="http://schemas.openxmlformats.org/drawingml/2006/table">
            <a:tbl>
              <a:tblPr firstRow="1" bandRow="1">
                <a:tableStyleId>{5C22544A-7EE6-4342-B048-85BDC9FD1C3A}</a:tableStyleId>
              </a:tblPr>
              <a:tblGrid>
                <a:gridCol w="5785151">
                  <a:extLst>
                    <a:ext uri="{9D8B030D-6E8A-4147-A177-3AD203B41FA5}">
                      <a16:colId xmlns:a16="http://schemas.microsoft.com/office/drawing/2014/main" val="2261367775"/>
                    </a:ext>
                  </a:extLst>
                </a:gridCol>
                <a:gridCol w="5785151">
                  <a:extLst>
                    <a:ext uri="{9D8B030D-6E8A-4147-A177-3AD203B41FA5}">
                      <a16:colId xmlns:a16="http://schemas.microsoft.com/office/drawing/2014/main" val="3999136166"/>
                    </a:ext>
                  </a:extLst>
                </a:gridCol>
              </a:tblGrid>
              <a:tr h="450614">
                <a:tc>
                  <a:txBody>
                    <a:bodyPr/>
                    <a:lstStyle/>
                    <a:p>
                      <a:r>
                        <a:rPr lang="en-US" sz="2000" dirty="0"/>
                        <a:t>At School:</a:t>
                      </a:r>
                    </a:p>
                  </a:txBody>
                  <a:tcPr marT="50292" marB="50292"/>
                </a:tc>
                <a:tc>
                  <a:txBody>
                    <a:bodyPr/>
                    <a:lstStyle/>
                    <a:p>
                      <a:r>
                        <a:rPr lang="en-US" sz="2000" dirty="0"/>
                        <a:t>Remotely:</a:t>
                      </a:r>
                    </a:p>
                  </a:txBody>
                  <a:tcPr marT="50292" marB="50292"/>
                </a:tc>
                <a:extLst>
                  <a:ext uri="{0D108BD9-81ED-4DB2-BD59-A6C34878D82A}">
                    <a16:rowId xmlns:a16="http://schemas.microsoft.com/office/drawing/2014/main" val="3487039836"/>
                  </a:ext>
                </a:extLst>
              </a:tr>
              <a:tr h="450614">
                <a:tc gridSpan="2">
                  <a:txBody>
                    <a:bodyPr/>
                    <a:lstStyle/>
                    <a:p>
                      <a:r>
                        <a:rPr lang="en-US" sz="2200" dirty="0"/>
                        <a:t>Has your district created a crisis protocol for this? If so, follow it!</a:t>
                      </a:r>
                    </a:p>
                  </a:txBody>
                  <a:tcPr marT="50292" marB="50292"/>
                </a:tc>
                <a:tc hMerge="1">
                  <a:txBody>
                    <a:bodyPr/>
                    <a:lstStyle/>
                    <a:p>
                      <a:endParaRPr lang="en-US" dirty="0"/>
                    </a:p>
                  </a:txBody>
                  <a:tcPr/>
                </a:tc>
                <a:extLst>
                  <a:ext uri="{0D108BD9-81ED-4DB2-BD59-A6C34878D82A}">
                    <a16:rowId xmlns:a16="http://schemas.microsoft.com/office/drawing/2014/main" val="3412114047"/>
                  </a:ext>
                </a:extLst>
              </a:tr>
              <a:tr h="1467039">
                <a:tc gridSpan="2">
                  <a:txBody>
                    <a:bodyPr/>
                    <a:lstStyle/>
                    <a:p>
                      <a:r>
                        <a:rPr lang="en-US" sz="2200" dirty="0"/>
                        <a:t>1. Screen if trained or refer to staff trained to recognize &amp; screen (e.g., behavioral health staff). If unable to locate trained staff, alert admin (if at school) who will determine next steps or if crisis services needs to be called. If remote, locate trained staff/consultation or call crisis services if they can’t be located. Parents should be notified for both circumstances.</a:t>
                      </a:r>
                    </a:p>
                  </a:txBody>
                  <a:tcPr marT="50292" marB="50292"/>
                </a:tc>
                <a:tc hMerge="1">
                  <a:txBody>
                    <a:bodyPr/>
                    <a:lstStyle/>
                    <a:p>
                      <a:endParaRPr lang="en-US" dirty="0"/>
                    </a:p>
                  </a:txBody>
                  <a:tcPr/>
                </a:tc>
                <a:extLst>
                  <a:ext uri="{0D108BD9-81ED-4DB2-BD59-A6C34878D82A}">
                    <a16:rowId xmlns:a16="http://schemas.microsoft.com/office/drawing/2014/main" val="369407536"/>
                  </a:ext>
                </a:extLst>
              </a:tr>
              <a:tr h="991359">
                <a:tc gridSpan="2">
                  <a:txBody>
                    <a:bodyPr/>
                    <a:lstStyle/>
                    <a:p>
                      <a:r>
                        <a:rPr lang="en-US" sz="2200" dirty="0"/>
                        <a:t>2. Screen. If positive, determine if crisis team needs to be contacted based on risk level. Err on the side of caution if unsure. Alert parents &amp; admin. Do NOT leave alone until help arrives or initiates contact</a:t>
                      </a:r>
                    </a:p>
                  </a:txBody>
                  <a:tcPr marT="50292" marB="50292"/>
                </a:tc>
                <a:tc hMerge="1">
                  <a:txBody>
                    <a:bodyPr/>
                    <a:lstStyle/>
                    <a:p>
                      <a:endParaRPr lang="en-US" sz="2000" dirty="0"/>
                    </a:p>
                  </a:txBody>
                  <a:tcPr marT="50292" marB="50292"/>
                </a:tc>
                <a:extLst>
                  <a:ext uri="{0D108BD9-81ED-4DB2-BD59-A6C34878D82A}">
                    <a16:rowId xmlns:a16="http://schemas.microsoft.com/office/drawing/2014/main" val="912089655"/>
                  </a:ext>
                </a:extLst>
              </a:tr>
              <a:tr h="64130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t>3. In emergencies, call 9-1-1, inform admin, &amp; notify parents. Safety first!</a:t>
                      </a:r>
                    </a:p>
                  </a:txBody>
                  <a:tcPr marT="50292" marB="5029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marT="50292" marB="50292"/>
                </a:tc>
                <a:extLst>
                  <a:ext uri="{0D108BD9-81ED-4DB2-BD59-A6C34878D82A}">
                    <a16:rowId xmlns:a16="http://schemas.microsoft.com/office/drawing/2014/main" val="2773460747"/>
                  </a:ext>
                </a:extLst>
              </a:tr>
              <a:tr h="112823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t>4. Develop safety plan (this may be done later if student is currently in crisis) and provide crisis/emergency/ local resources. Determine follow-up monitoring plan and behavioral health supports. Document assessment results, whom contacted, and plan of action</a:t>
                      </a:r>
                    </a:p>
                  </a:txBody>
                  <a:tcPr marT="50292" marB="50292"/>
                </a:tc>
                <a:tc hMerge="1">
                  <a:txBody>
                    <a:bodyPr/>
                    <a:lstStyle/>
                    <a:p>
                      <a:endParaRPr lang="en-US" dirty="0"/>
                    </a:p>
                  </a:txBody>
                  <a:tcPr/>
                </a:tc>
                <a:extLst>
                  <a:ext uri="{0D108BD9-81ED-4DB2-BD59-A6C34878D82A}">
                    <a16:rowId xmlns:a16="http://schemas.microsoft.com/office/drawing/2014/main" val="797481991"/>
                  </a:ext>
                </a:extLst>
              </a:tr>
            </a:tbl>
          </a:graphicData>
        </a:graphic>
      </p:graphicFrame>
    </p:spTree>
    <p:extLst>
      <p:ext uri="{BB962C8B-B14F-4D97-AF65-F5344CB8AC3E}">
        <p14:creationId xmlns:p14="http://schemas.microsoft.com/office/powerpoint/2010/main" val="1252456775"/>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1C179B6-0A24-446D-8A4F-34F5B7D159A3}"/>
              </a:ext>
            </a:extLst>
          </p:cNvPr>
          <p:cNvSpPr>
            <a:spLocks noGrp="1"/>
          </p:cNvSpPr>
          <p:nvPr>
            <p:ph type="title"/>
          </p:nvPr>
        </p:nvSpPr>
        <p:spPr>
          <a:xfrm>
            <a:off x="838200" y="365125"/>
            <a:ext cx="10515600" cy="1325564"/>
          </a:xfrm>
        </p:spPr>
        <p:txBody>
          <a:bodyPr/>
          <a:lstStyle/>
          <a:p>
            <a:r>
              <a:rPr lang="en-US" altLang="en-US" b="1" dirty="0"/>
              <a:t>Parent Notification</a:t>
            </a:r>
            <a:r>
              <a:rPr lang="en-US" altLang="en-US" b="1" baseline="30000" dirty="0"/>
              <a:t>14</a:t>
            </a:r>
            <a:endParaRPr lang="en-US" b="1" dirty="0"/>
          </a:p>
        </p:txBody>
      </p:sp>
      <p:sp>
        <p:nvSpPr>
          <p:cNvPr id="6" name="Content Placeholder 6">
            <a:extLst>
              <a:ext uri="{FF2B5EF4-FFF2-40B4-BE49-F238E27FC236}">
                <a16:creationId xmlns:a16="http://schemas.microsoft.com/office/drawing/2014/main" id="{B5AA25B3-13EB-4687-969A-85A15041E44A}"/>
              </a:ext>
            </a:extLst>
          </p:cNvPr>
          <p:cNvSpPr txBox="1">
            <a:spLocks/>
          </p:cNvSpPr>
          <p:nvPr/>
        </p:nvSpPr>
        <p:spPr>
          <a:xfrm>
            <a:off x="953477" y="1557075"/>
            <a:ext cx="10660185"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85000"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altLang="en-US" smtClean="0"/>
              <a:t>Notify guardians as soon as student is identified as at-risk for suicide, &amp; request to come to school (immediately for high risk). Review potential lethal means at home and the need to temporarily remove them.</a:t>
            </a:r>
          </a:p>
          <a:p>
            <a:pPr marL="342906" indent="-342906" defTabSz="457207" hangingPunct="1">
              <a:buClr>
                <a:schemeClr val="tx1"/>
              </a:buClr>
              <a:buFont typeface="Wingdings 3" charset="2"/>
              <a:buChar char=""/>
              <a:defRPr/>
            </a:pPr>
            <a:r>
              <a:rPr lang="en-US" altLang="en-US" smtClean="0"/>
              <a:t>For low/moderate risk that don’t require hospitalization, provide with community behavioral health resources.</a:t>
            </a:r>
          </a:p>
          <a:p>
            <a:pPr marL="342906" indent="-342906" defTabSz="457207" hangingPunct="1">
              <a:buClr>
                <a:schemeClr val="tx1"/>
              </a:buClr>
              <a:buFont typeface="Wingdings 3" charset="2"/>
              <a:buChar char=""/>
              <a:defRPr/>
            </a:pPr>
            <a:r>
              <a:rPr lang="en-US" altLang="en-US" smtClean="0"/>
              <a:t>If you believe student is danger of self-harm and parent refuses to seek services, a report of negligence to child protective services may be mandated</a:t>
            </a:r>
          </a:p>
          <a:p>
            <a:pPr marL="342906" indent="-342906" defTabSz="457207" hangingPunct="1">
              <a:buClr>
                <a:schemeClr val="tx1"/>
              </a:buClr>
              <a:buFont typeface="Wingdings 3" charset="2"/>
              <a:buChar char=""/>
              <a:defRPr/>
            </a:pPr>
            <a:r>
              <a:rPr lang="en-US" altLang="en-US" smtClean="0"/>
              <a:t>If imminent risk of suicide is related to parental abuse, notify protective services</a:t>
            </a:r>
          </a:p>
          <a:p>
            <a:pPr marL="342906" indent="-342906" defTabSz="457207" hangingPunct="1">
              <a:buClr>
                <a:schemeClr val="tx1"/>
              </a:buClr>
              <a:buFont typeface="Wingdings 3" charset="2"/>
              <a:buChar char=""/>
              <a:defRPr/>
            </a:pPr>
            <a:r>
              <a:rPr lang="en-US" altLang="en-US" smtClean="0"/>
              <a:t>Follow-up with parents in a few days to see if an outside provider has been secured. If not, discuss why and offer to help.</a:t>
            </a:r>
          </a:p>
          <a:p>
            <a:pPr marL="342906" indent="-342906" defTabSz="457207" hangingPunct="1">
              <a:buClr>
                <a:schemeClr val="tx1"/>
              </a:buClr>
              <a:buFont typeface="Wingdings 3" charset="2"/>
              <a:buChar char=""/>
              <a:defRPr/>
            </a:pPr>
            <a:r>
              <a:rPr lang="en-US" altLang="en-US" smtClean="0"/>
              <a:t>Document each and every contact.</a:t>
            </a:r>
          </a:p>
          <a:p>
            <a:pPr marL="342906" indent="-342906" defTabSz="457207" hangingPunct="1">
              <a:buClr>
                <a:schemeClr val="tx1"/>
              </a:buClr>
              <a:buFont typeface="Wingdings 3" charset="2"/>
              <a:buChar char=""/>
              <a:defRPr/>
            </a:pPr>
            <a:r>
              <a:rPr lang="en-US" altLang="en-US" smtClean="0"/>
              <a:t>Some schools have parents sign an acknowledgement form stating they’ve been informed of their child’s risk and received referrals</a:t>
            </a:r>
          </a:p>
          <a:p>
            <a:pPr hangingPunct="1"/>
            <a:endParaRPr lang="en-US" dirty="0"/>
          </a:p>
        </p:txBody>
      </p:sp>
    </p:spTree>
    <p:extLst>
      <p:ext uri="{BB962C8B-B14F-4D97-AF65-F5344CB8AC3E}">
        <p14:creationId xmlns:p14="http://schemas.microsoft.com/office/powerpoint/2010/main" val="3274116386"/>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ED2C6-5AFC-4A98-866D-9171B117CC83}"/>
              </a:ext>
            </a:extLst>
          </p:cNvPr>
          <p:cNvSpPr>
            <a:spLocks noGrp="1"/>
          </p:cNvSpPr>
          <p:nvPr>
            <p:ph type="title"/>
          </p:nvPr>
        </p:nvSpPr>
        <p:spPr>
          <a:xfrm>
            <a:off x="838200" y="365125"/>
            <a:ext cx="10515600" cy="1325564"/>
          </a:xfrm>
        </p:spPr>
        <p:txBody>
          <a:bodyPr/>
          <a:lstStyle/>
          <a:p>
            <a:r>
              <a:rPr lang="en-US" b="1" dirty="0"/>
              <a:t>Confidentiality</a:t>
            </a:r>
            <a:r>
              <a:rPr lang="en-US" b="1" baseline="30000" dirty="0"/>
              <a:t>14</a:t>
            </a:r>
            <a:endParaRPr lang="en-US" b="1" dirty="0"/>
          </a:p>
        </p:txBody>
      </p:sp>
      <p:sp>
        <p:nvSpPr>
          <p:cNvPr id="6" name="Content Placeholder 2">
            <a:extLst>
              <a:ext uri="{FF2B5EF4-FFF2-40B4-BE49-F238E27FC236}">
                <a16:creationId xmlns:a16="http://schemas.microsoft.com/office/drawing/2014/main" id="{DC158117-9A90-4016-B777-CB690D615D0C}"/>
              </a:ext>
            </a:extLst>
          </p:cNvPr>
          <p:cNvSpPr txBox="1">
            <a:spLocks/>
          </p:cNvSpPr>
          <p:nvPr/>
        </p:nvSpPr>
        <p:spPr>
          <a:xfrm>
            <a:off x="945662" y="155707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mtClean="0"/>
              <a:t>Positive school experiences- safe and respectful climate</a:t>
            </a:r>
          </a:p>
          <a:p>
            <a:pPr marL="342906" indent="-342906" defTabSz="457207" hangingPunct="1">
              <a:buClr>
                <a:schemeClr val="tx1"/>
              </a:buClr>
              <a:buFont typeface="Wingdings 3" charset="2"/>
              <a:buChar char=""/>
              <a:defRPr/>
            </a:pPr>
            <a:r>
              <a:rPr lang="en-US" smtClean="0"/>
              <a:t>Do </a:t>
            </a:r>
            <a:r>
              <a:rPr lang="en-US" u="sng" smtClean="0"/>
              <a:t>not</a:t>
            </a:r>
            <a:r>
              <a:rPr lang="en-US" smtClean="0"/>
              <a:t> share clinical information on details related to their suicidal behavior.  </a:t>
            </a:r>
          </a:p>
          <a:p>
            <a:pPr marL="342906" indent="-342906" defTabSz="457207" hangingPunct="1">
              <a:buClr>
                <a:schemeClr val="tx1"/>
              </a:buClr>
              <a:buFont typeface="Wingdings 3" charset="2"/>
              <a:buChar char=""/>
              <a:defRPr/>
            </a:pPr>
            <a:r>
              <a:rPr lang="en-US" smtClean="0"/>
              <a:t>Only share information with staff necessary to preserve student safety such as that related to their treatment and support needs.  </a:t>
            </a:r>
          </a:p>
          <a:p>
            <a:pPr marL="342906" indent="-342906" defTabSz="457207" hangingPunct="1">
              <a:buClr>
                <a:schemeClr val="tx1"/>
              </a:buClr>
              <a:buFont typeface="Wingdings 3" charset="2"/>
              <a:buChar char=""/>
              <a:defRPr/>
            </a:pPr>
            <a:r>
              <a:rPr lang="en-US" smtClean="0"/>
              <a:t>General classroom discussions violate confidentiality, so avoid these.</a:t>
            </a:r>
          </a:p>
          <a:p>
            <a:pPr marL="342906" indent="-342906" defTabSz="457207" hangingPunct="1">
              <a:buClr>
                <a:schemeClr val="tx1"/>
              </a:buClr>
              <a:buFont typeface="Wingdings 3" charset="2"/>
              <a:buChar char=""/>
              <a:defRPr/>
            </a:pPr>
            <a:r>
              <a:rPr lang="en-US" smtClean="0"/>
              <a:t>FERPA does allow us to disclose student information without consent, to appropriate parties if that information is necessary to protect the health and safety of the student. If we have a student that is suicidal or expressed suicidal thoughts, then school officials may interpret this as a significant threat to health or safety </a:t>
            </a:r>
            <a:endParaRPr lang="en-US" dirty="0"/>
          </a:p>
        </p:txBody>
      </p:sp>
    </p:spTree>
    <p:extLst>
      <p:ext uri="{BB962C8B-B14F-4D97-AF65-F5344CB8AC3E}">
        <p14:creationId xmlns:p14="http://schemas.microsoft.com/office/powerpoint/2010/main" val="1736749074"/>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6913E1A-5970-47BE-A01F-9182E782EC9E}"/>
              </a:ext>
            </a:extLst>
          </p:cNvPr>
          <p:cNvSpPr>
            <a:spLocks noGrp="1"/>
          </p:cNvSpPr>
          <p:nvPr>
            <p:ph type="title"/>
          </p:nvPr>
        </p:nvSpPr>
        <p:spPr>
          <a:xfrm>
            <a:off x="838200" y="365125"/>
            <a:ext cx="10515600" cy="1325564"/>
          </a:xfrm>
        </p:spPr>
        <p:txBody>
          <a:bodyPr/>
          <a:lstStyle/>
          <a:p>
            <a:r>
              <a:rPr lang="en-US" altLang="en-US" b="1" dirty="0"/>
              <a:t>Don’t Be Negligent!</a:t>
            </a:r>
            <a:r>
              <a:rPr lang="en-US" altLang="en-US" b="1" baseline="30000" dirty="0"/>
              <a:t> 14</a:t>
            </a:r>
            <a:endParaRPr lang="en-US" b="1" dirty="0"/>
          </a:p>
        </p:txBody>
      </p:sp>
      <p:sp>
        <p:nvSpPr>
          <p:cNvPr id="6" name="Content Placeholder 2">
            <a:extLst>
              <a:ext uri="{FF2B5EF4-FFF2-40B4-BE49-F238E27FC236}">
                <a16:creationId xmlns:a16="http://schemas.microsoft.com/office/drawing/2014/main" id="{BF500CAE-640E-4FBA-97BA-B75D16A532F8}"/>
              </a:ext>
            </a:extLst>
          </p:cNvPr>
          <p:cNvSpPr txBox="1">
            <a:spLocks/>
          </p:cNvSpPr>
          <p:nvPr/>
        </p:nvSpPr>
        <p:spPr>
          <a:xfrm>
            <a:off x="838201" y="1690689"/>
            <a:ext cx="10515599" cy="34067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hangingPunct="1">
              <a:defRPr/>
            </a:pPr>
            <a:r>
              <a:rPr lang="en-US" dirty="0" smtClean="0"/>
              <a:t>A review of literature by SAMHSA (2012) found schools sued for negligence due to the following:</a:t>
            </a:r>
          </a:p>
          <a:p>
            <a:pPr marL="457200" indent="-457200" hangingPunct="1">
              <a:buFont typeface="Wingdings 3" panose="05040102010807070707" pitchFamily="18" charset="2"/>
              <a:buAutoNum type="arabicPeriod"/>
              <a:defRPr/>
            </a:pPr>
            <a:r>
              <a:rPr lang="en-US" dirty="0" smtClean="0"/>
              <a:t>Failure to notify parents if their child appears suicidal</a:t>
            </a:r>
          </a:p>
          <a:p>
            <a:pPr marL="457200" indent="-457200" hangingPunct="1">
              <a:buFont typeface="Wingdings 3" panose="05040102010807070707" pitchFamily="18" charset="2"/>
              <a:buAutoNum type="arabicPeriod"/>
              <a:defRPr/>
            </a:pPr>
            <a:r>
              <a:rPr lang="en-US" dirty="0" smtClean="0"/>
              <a:t>Failure to get assistance for a student at risk of suicide</a:t>
            </a:r>
          </a:p>
          <a:p>
            <a:pPr marL="457200" indent="-457200" hangingPunct="1">
              <a:buFont typeface="Wingdings 3" panose="05040102010807070707" pitchFamily="18" charset="2"/>
              <a:buAutoNum type="arabicPeriod"/>
              <a:defRPr/>
            </a:pPr>
            <a:r>
              <a:rPr lang="en-US" dirty="0" smtClean="0"/>
              <a:t>Failure to adequately supervise a student at risk of suicide</a:t>
            </a:r>
          </a:p>
          <a:p>
            <a:pPr marL="457200" indent="-457200" hangingPunct="1">
              <a:buFont typeface="Wingdings 3" panose="05040102010807070707" pitchFamily="18" charset="2"/>
              <a:buAutoNum type="arabicPeriod"/>
              <a:defRPr/>
            </a:pPr>
            <a:endParaRPr lang="en-US" dirty="0" smtClean="0"/>
          </a:p>
          <a:p>
            <a:pPr hangingPunct="1">
              <a:defRPr/>
            </a:pPr>
            <a:r>
              <a:rPr lang="en-US" dirty="0" smtClean="0"/>
              <a:t>Also, remember that </a:t>
            </a:r>
            <a:r>
              <a:rPr lang="en-US" u="sng" dirty="0" smtClean="0"/>
              <a:t>all</a:t>
            </a:r>
            <a:r>
              <a:rPr lang="en-US" dirty="0" smtClean="0"/>
              <a:t> reports of suicidal thoughts should be taken seriously</a:t>
            </a:r>
            <a:endParaRPr lang="en-US" dirty="0"/>
          </a:p>
        </p:txBody>
      </p:sp>
    </p:spTree>
    <p:extLst>
      <p:ext uri="{BB962C8B-B14F-4D97-AF65-F5344CB8AC3E}">
        <p14:creationId xmlns:p14="http://schemas.microsoft.com/office/powerpoint/2010/main" val="751314114"/>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428CAEB-D320-49C8-AA36-FB71FCAFC49A}"/>
              </a:ext>
            </a:extLst>
          </p:cNvPr>
          <p:cNvSpPr>
            <a:spLocks noGrp="1"/>
          </p:cNvSpPr>
          <p:nvPr>
            <p:ph type="title"/>
          </p:nvPr>
        </p:nvSpPr>
        <p:spPr>
          <a:xfrm>
            <a:off x="838200" y="365125"/>
            <a:ext cx="10515600" cy="1325564"/>
          </a:xfrm>
        </p:spPr>
        <p:txBody>
          <a:bodyPr>
            <a:normAutofit fontScale="90000"/>
          </a:bodyPr>
          <a:lstStyle/>
          <a:p>
            <a:pPr algn="ctr"/>
            <a:r>
              <a:rPr lang="en-US" b="1" dirty="0"/>
              <a:t>Resources for Schools Without a Mental Health Emergency Response Plan</a:t>
            </a:r>
          </a:p>
        </p:txBody>
      </p:sp>
      <p:sp>
        <p:nvSpPr>
          <p:cNvPr id="8" name="Content Placeholder 2">
            <a:extLst>
              <a:ext uri="{FF2B5EF4-FFF2-40B4-BE49-F238E27FC236}">
                <a16:creationId xmlns:a16="http://schemas.microsoft.com/office/drawing/2014/main" id="{1738E8C5-E9F2-4E47-BEF6-895926C44514}"/>
              </a:ext>
            </a:extLst>
          </p:cNvPr>
          <p:cNvSpPr txBox="1">
            <a:spLocks/>
          </p:cNvSpPr>
          <p:nvPr/>
        </p:nvSpPr>
        <p:spPr>
          <a:xfrm>
            <a:off x="668448" y="1837943"/>
            <a:ext cx="10843614" cy="407046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475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742950" marR="9525" indent="-742950" hangingPunct="1">
              <a:lnSpc>
                <a:spcPct val="115000"/>
              </a:lnSpc>
              <a:spcBef>
                <a:spcPts val="0"/>
              </a:spcBef>
              <a:spcAft>
                <a:spcPts val="800"/>
              </a:spcAft>
              <a:buFont typeface="+mj-lt"/>
              <a:buAutoNum type="arabicPeriod"/>
            </a:pPr>
            <a:r>
              <a:rPr lang="en-US" sz="4400" smtClean="0">
                <a:ea typeface="Calibri" panose="020F0502020204030204" pitchFamily="34" charset="0"/>
                <a:cs typeface="Times New Roman" panose="02020603050405020304" pitchFamily="18" charset="0"/>
              </a:rPr>
              <a:t>First, Contact your district administrators to see if a plan or protocol does exist. </a:t>
            </a:r>
          </a:p>
          <a:p>
            <a:pPr marL="742950" marR="9525" indent="-742950" hangingPunct="1">
              <a:lnSpc>
                <a:spcPct val="115000"/>
              </a:lnSpc>
              <a:spcBef>
                <a:spcPts val="0"/>
              </a:spcBef>
              <a:spcAft>
                <a:spcPts val="800"/>
              </a:spcAft>
              <a:buFont typeface="+mj-lt"/>
              <a:buAutoNum type="arabicPeriod"/>
            </a:pPr>
            <a:r>
              <a:rPr lang="en-US" sz="4400" smtClean="0">
                <a:ea typeface="Calibri" panose="020F0502020204030204" pitchFamily="34" charset="0"/>
                <a:cs typeface="Times New Roman" panose="02020603050405020304" pitchFamily="18" charset="0"/>
              </a:rPr>
              <a:t>If no plan exists, discuss options for developing a collaborative district-wide plan. </a:t>
            </a:r>
          </a:p>
          <a:p>
            <a:pPr marL="742950" marR="9525" indent="-742950" hangingPunct="1">
              <a:lnSpc>
                <a:spcPct val="115000"/>
              </a:lnSpc>
              <a:spcBef>
                <a:spcPts val="0"/>
              </a:spcBef>
              <a:spcAft>
                <a:spcPts val="800"/>
              </a:spcAft>
              <a:buFont typeface="+mj-lt"/>
              <a:buAutoNum type="arabicPeriod"/>
            </a:pPr>
            <a:r>
              <a:rPr lang="en-US" sz="4400" smtClean="0">
                <a:ea typeface="Calibri" panose="020F0502020204030204" pitchFamily="34" charset="0"/>
                <a:cs typeface="Times New Roman" panose="02020603050405020304" pitchFamily="18" charset="0"/>
              </a:rPr>
              <a:t>Ensure you have adequately trained staff members identified ahead of an emergency who can effectively respond should a mental health emergency arise. </a:t>
            </a:r>
          </a:p>
          <a:p>
            <a:pPr marL="742950" marR="9525" indent="-742950" hangingPunct="1">
              <a:lnSpc>
                <a:spcPct val="115000"/>
              </a:lnSpc>
              <a:spcBef>
                <a:spcPts val="0"/>
              </a:spcBef>
              <a:spcAft>
                <a:spcPts val="800"/>
              </a:spcAft>
              <a:buFont typeface="+mj-lt"/>
              <a:buAutoNum type="arabicPeriod"/>
            </a:pPr>
            <a:r>
              <a:rPr lang="en-US" sz="4400" smtClean="0">
                <a:ea typeface="Calibri" panose="020F0502020204030204" pitchFamily="34" charset="0"/>
                <a:cs typeface="Times New Roman" panose="02020603050405020304" pitchFamily="18" charset="0"/>
              </a:rPr>
              <a:t>Coordinate with outside agencies, such as mental health crisis teams or law enforcement, to ensure continuity of care. Possible resources to explore </a:t>
            </a:r>
          </a:p>
          <a:p>
            <a:pPr marL="742950" marR="9525" indent="-742950" hangingPunct="1">
              <a:lnSpc>
                <a:spcPct val="115000"/>
              </a:lnSpc>
              <a:spcBef>
                <a:spcPts val="0"/>
              </a:spcBef>
              <a:spcAft>
                <a:spcPts val="800"/>
              </a:spcAft>
              <a:buFont typeface="+mj-lt"/>
              <a:buAutoNum type="arabicPeriod"/>
            </a:pPr>
            <a:r>
              <a:rPr lang="en-US" sz="4400" smtClean="0">
                <a:ea typeface="Calibri" panose="020F0502020204030204" pitchFamily="34" charset="0"/>
                <a:cs typeface="Times New Roman" panose="02020603050405020304" pitchFamily="18" charset="0"/>
              </a:rPr>
              <a:t>Refer to references at the end of this powerpoint for additional information</a:t>
            </a:r>
          </a:p>
          <a:p>
            <a:pPr marR="9525" hangingPunct="1">
              <a:lnSpc>
                <a:spcPct val="115000"/>
              </a:lnSpc>
              <a:spcBef>
                <a:spcPts val="0"/>
              </a:spcBef>
              <a:spcAft>
                <a:spcPts val="800"/>
              </a:spcAft>
            </a:pPr>
            <a:endParaRPr lang="en-US" sz="1800" u="sng" dirty="0">
              <a:solidFill>
                <a:srgbClr val="0563C1"/>
              </a:solidFill>
              <a:latin typeface="+mj-lt"/>
              <a:ea typeface="Calibri" panose="020F0502020204030204" pitchFamily="34" charset="0"/>
              <a:cs typeface="Times New Roman" panose="02020603050405020304" pitchFamily="18" charset="0"/>
              <a:hlinkClick r:id="rId2"/>
            </a:endParaRPr>
          </a:p>
        </p:txBody>
      </p:sp>
    </p:spTree>
    <p:extLst>
      <p:ext uri="{BB962C8B-B14F-4D97-AF65-F5344CB8AC3E}">
        <p14:creationId xmlns:p14="http://schemas.microsoft.com/office/powerpoint/2010/main" val="2362191122"/>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074A7C-FD19-4A51-AE5E-B760622BF72D}"/>
              </a:ext>
            </a:extLst>
          </p:cNvPr>
          <p:cNvSpPr>
            <a:spLocks noGrp="1"/>
          </p:cNvSpPr>
          <p:nvPr>
            <p:ph type="title"/>
          </p:nvPr>
        </p:nvSpPr>
        <p:spPr>
          <a:xfrm>
            <a:off x="838200" y="365125"/>
            <a:ext cx="10515600" cy="1325564"/>
          </a:xfrm>
        </p:spPr>
        <p:txBody>
          <a:bodyPr/>
          <a:lstStyle/>
          <a:p>
            <a:r>
              <a:rPr lang="en-US" b="1" dirty="0"/>
              <a:t>RESOURCES</a:t>
            </a:r>
          </a:p>
        </p:txBody>
      </p:sp>
    </p:spTree>
    <p:extLst>
      <p:ext uri="{BB962C8B-B14F-4D97-AF65-F5344CB8AC3E}">
        <p14:creationId xmlns:p14="http://schemas.microsoft.com/office/powerpoint/2010/main" val="2293539515"/>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3FE0525-C546-4C7D-ABEC-E72B3BA7EA72}"/>
              </a:ext>
            </a:extLst>
          </p:cNvPr>
          <p:cNvSpPr>
            <a:spLocks noGrp="1"/>
          </p:cNvSpPr>
          <p:nvPr>
            <p:ph type="title"/>
          </p:nvPr>
        </p:nvSpPr>
        <p:spPr>
          <a:xfrm>
            <a:off x="838200" y="365125"/>
            <a:ext cx="9404838" cy="1325564"/>
          </a:xfrm>
        </p:spPr>
        <p:txBody>
          <a:bodyPr/>
          <a:lstStyle/>
          <a:p>
            <a:r>
              <a:rPr lang="en-US" altLang="en-US" b="1" dirty="0"/>
              <a:t>24/7 National Crisis Support Lines</a:t>
            </a:r>
            <a:endParaRPr lang="en-US" b="1" dirty="0"/>
          </a:p>
        </p:txBody>
      </p:sp>
      <p:sp>
        <p:nvSpPr>
          <p:cNvPr id="8" name="Content Placeholder 2">
            <a:extLst>
              <a:ext uri="{FF2B5EF4-FFF2-40B4-BE49-F238E27FC236}">
                <a16:creationId xmlns:a16="http://schemas.microsoft.com/office/drawing/2014/main" id="{FA7A8964-1262-44B9-9809-0ED7FF3BFFF6}"/>
              </a:ext>
            </a:extLst>
          </p:cNvPr>
          <p:cNvSpPr txBox="1">
            <a:spLocks/>
          </p:cNvSpPr>
          <p:nvPr/>
        </p:nvSpPr>
        <p:spPr>
          <a:xfrm>
            <a:off x="921239" y="1926352"/>
            <a:ext cx="9109319"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altLang="en-US" dirty="0" smtClean="0"/>
              <a:t>National Suicide Prevention Lifeline                                                                  1-800-273-TALK (8255) or 1-888-628-9454 (Spanish)</a:t>
            </a:r>
          </a:p>
          <a:p>
            <a:pPr marL="457200" indent="-457200" hangingPunct="1">
              <a:buFont typeface="Wingdings 3" panose="05040102010807070707" pitchFamily="18" charset="2"/>
              <a:buAutoNum type="arabicPeriod"/>
              <a:defRPr/>
            </a:pPr>
            <a:endParaRPr lang="en-US" altLang="en-US" dirty="0" smtClean="0"/>
          </a:p>
          <a:p>
            <a:pPr marL="457200" indent="-457200" hangingPunct="1">
              <a:buFont typeface="Wingdings 3" panose="05040102010807070707" pitchFamily="18" charset="2"/>
              <a:buAutoNum type="arabicPeriod"/>
              <a:defRPr/>
            </a:pPr>
            <a:r>
              <a:rPr lang="en-US" altLang="en-US" dirty="0" smtClean="0"/>
              <a:t>Crisis Text Line                                                                                                      Text HOME to 741-741</a:t>
            </a:r>
          </a:p>
          <a:p>
            <a:pPr marL="457200" indent="-457200" hangingPunct="1">
              <a:buFont typeface="Wingdings 3" panose="05040102010807070707" pitchFamily="18" charset="2"/>
              <a:buAutoNum type="arabicPeriod"/>
              <a:defRPr/>
            </a:pPr>
            <a:endParaRPr lang="en-US" altLang="en-US" dirty="0" smtClean="0"/>
          </a:p>
          <a:p>
            <a:pPr marL="457200" indent="-457200" hangingPunct="1">
              <a:buFont typeface="Wingdings 3" panose="05040102010807070707" pitchFamily="18" charset="2"/>
              <a:buAutoNum type="arabicPeriod"/>
              <a:defRPr/>
            </a:pPr>
            <a:r>
              <a:rPr lang="en-US" altLang="en-US" dirty="0" smtClean="0"/>
              <a:t>Trevor Lifeline  (For LGBTQ Youth)                                                                                            1-866-488-7386</a:t>
            </a:r>
          </a:p>
          <a:p>
            <a:pPr marL="457200" indent="-457200" hangingPunct="1">
              <a:buFont typeface="Wingdings 3" panose="05040102010807070707" pitchFamily="18" charset="2"/>
              <a:buAutoNum type="arabicPeriod"/>
              <a:defRPr/>
            </a:pPr>
            <a:endParaRPr lang="en-US" altLang="en-US" dirty="0" smtClean="0"/>
          </a:p>
          <a:p>
            <a:pPr marL="457200" indent="-457200" hangingPunct="1">
              <a:buFont typeface="Wingdings 3" panose="05040102010807070707" pitchFamily="18" charset="2"/>
              <a:buAutoNum type="arabicPeriod"/>
              <a:defRPr/>
            </a:pPr>
            <a:r>
              <a:rPr lang="en-US" altLang="en-US" dirty="0" smtClean="0"/>
              <a:t>Trans Lifeline                                                                                                          1-877-565-8860 or translifeline.org</a:t>
            </a:r>
          </a:p>
          <a:p>
            <a:pPr hangingPunct="1"/>
            <a:endParaRPr lang="en-US" dirty="0"/>
          </a:p>
        </p:txBody>
      </p:sp>
    </p:spTree>
    <p:extLst>
      <p:ext uri="{BB962C8B-B14F-4D97-AF65-F5344CB8AC3E}">
        <p14:creationId xmlns:p14="http://schemas.microsoft.com/office/powerpoint/2010/main" val="1185692282"/>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3BA295-7DAB-44E9-B154-DDF417B4B48A}"/>
              </a:ext>
            </a:extLst>
          </p:cNvPr>
          <p:cNvSpPr>
            <a:spLocks noGrp="1"/>
          </p:cNvSpPr>
          <p:nvPr>
            <p:ph type="title"/>
          </p:nvPr>
        </p:nvSpPr>
        <p:spPr>
          <a:xfrm>
            <a:off x="838200" y="365125"/>
            <a:ext cx="10515600" cy="1325564"/>
          </a:xfrm>
        </p:spPr>
        <p:txBody>
          <a:bodyPr/>
          <a:lstStyle/>
          <a:p>
            <a:r>
              <a:rPr lang="en-US" altLang="en-US" b="1" dirty="0"/>
              <a:t>Advanced Training in Risk Assessment</a:t>
            </a:r>
            <a:endParaRPr lang="en-US" b="1" dirty="0"/>
          </a:p>
        </p:txBody>
      </p:sp>
      <p:sp>
        <p:nvSpPr>
          <p:cNvPr id="6" name="Content Placeholder 2">
            <a:extLst>
              <a:ext uri="{FF2B5EF4-FFF2-40B4-BE49-F238E27FC236}">
                <a16:creationId xmlns:a16="http://schemas.microsoft.com/office/drawing/2014/main" id="{CD26209C-4721-4E6D-90DC-B7D9B7CD1B63}"/>
              </a:ext>
            </a:extLst>
          </p:cNvPr>
          <p:cNvSpPr txBox="1">
            <a:spLocks/>
          </p:cNvSpPr>
          <p:nvPr/>
        </p:nvSpPr>
        <p:spPr>
          <a:xfrm>
            <a:off x="949569" y="2039057"/>
            <a:ext cx="10292862"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dirty="0" smtClean="0"/>
              <a:t>Applied Suicide Intervention Skills Training (ASIST)                                      A workshop designed for caregivers of individuals at risk of suicide.  </a:t>
            </a:r>
            <a:r>
              <a:rPr lang="en-US" u="sng" dirty="0" smtClean="0"/>
              <a:t>http://www.livingworks.net/programs/asist</a:t>
            </a:r>
            <a:endParaRPr lang="en-US" dirty="0" smtClean="0"/>
          </a:p>
          <a:p>
            <a:pPr marL="457200" indent="-457200" hangingPunct="1">
              <a:buFont typeface="Wingdings 3" panose="05040102010807070707" pitchFamily="18" charset="2"/>
              <a:buAutoNum type="arabicPeriod"/>
              <a:defRPr/>
            </a:pPr>
            <a:r>
              <a:rPr lang="en-US" dirty="0" smtClean="0"/>
              <a:t>Assessing and Managing Suicide Risk (AMSR)                                               A one-day workshop focusing on core competencies to assessing and managing suicide risk.                                        </a:t>
            </a:r>
            <a:r>
              <a:rPr lang="en-US" u="sng" dirty="0" smtClean="0"/>
              <a:t>http://www.sprc.org/training-events/amsr </a:t>
            </a:r>
            <a:r>
              <a:rPr lang="en-US" dirty="0" smtClean="0"/>
              <a:t>or </a:t>
            </a:r>
            <a:r>
              <a:rPr lang="en-US" u="sng" dirty="0" smtClean="0"/>
              <a:t>amsr@edc.org</a:t>
            </a:r>
            <a:r>
              <a:rPr lang="en-US" dirty="0" smtClean="0"/>
              <a:t>.</a:t>
            </a:r>
          </a:p>
          <a:p>
            <a:pPr marL="457200" indent="-457200" hangingPunct="1">
              <a:buFont typeface="Wingdings 3" panose="05040102010807070707" pitchFamily="18" charset="2"/>
              <a:buAutoNum type="arabicPeriod"/>
              <a:defRPr/>
            </a:pPr>
            <a:r>
              <a:rPr lang="en-US" dirty="0" smtClean="0"/>
              <a:t>Recognizing and Managing Suicide Risk (RRSR)</a:t>
            </a:r>
          </a:p>
          <a:p>
            <a:pPr marL="457200" indent="-457200" hangingPunct="1">
              <a:buFont typeface="Wingdings 3" panose="05040102010807070707" pitchFamily="18" charset="2"/>
              <a:buAutoNum type="arabicPeriod"/>
              <a:defRPr/>
            </a:pPr>
            <a:r>
              <a:rPr lang="en-US" dirty="0" smtClean="0"/>
              <a:t>QPRT Suicide Risk Assessment and Risk Management Training Program</a:t>
            </a:r>
          </a:p>
          <a:p>
            <a:pPr marL="457200" indent="-457200" hangingPunct="1">
              <a:buFont typeface="Wingdings 3" panose="05040102010807070707" pitchFamily="18" charset="2"/>
              <a:buAutoNum type="arabicPeriod"/>
              <a:defRPr/>
            </a:pPr>
            <a:r>
              <a:rPr lang="en-US" dirty="0" smtClean="0"/>
              <a:t>Zero Suicide                                              </a:t>
            </a:r>
            <a:r>
              <a:rPr lang="en-US" u="sng" dirty="0" smtClean="0"/>
              <a:t>http://zerosuicide.sprc.org/resources/suicide-care-training-options.</a:t>
            </a:r>
            <a:endParaRPr lang="en-US" dirty="0" smtClean="0"/>
          </a:p>
          <a:p>
            <a:pPr hangingPunct="1"/>
            <a:endParaRPr lang="en-US" dirty="0"/>
          </a:p>
        </p:txBody>
      </p:sp>
    </p:spTree>
    <p:extLst>
      <p:ext uri="{BB962C8B-B14F-4D97-AF65-F5344CB8AC3E}">
        <p14:creationId xmlns:p14="http://schemas.microsoft.com/office/powerpoint/2010/main" val="2619094276"/>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0A2E3C-E6B6-49A2-94DD-88B8875BD33F}"/>
              </a:ext>
            </a:extLst>
          </p:cNvPr>
          <p:cNvSpPr>
            <a:spLocks noGrp="1"/>
          </p:cNvSpPr>
          <p:nvPr>
            <p:ph type="title"/>
          </p:nvPr>
        </p:nvSpPr>
        <p:spPr>
          <a:xfrm>
            <a:off x="838200" y="365125"/>
            <a:ext cx="10515600" cy="1325564"/>
          </a:xfrm>
        </p:spPr>
        <p:txBody>
          <a:bodyPr/>
          <a:lstStyle/>
          <a:p>
            <a:r>
              <a:rPr lang="en-US" altLang="en-US" b="1" dirty="0"/>
              <a:t>In-Service Training for Other Staff</a:t>
            </a:r>
            <a:endParaRPr lang="en-US" b="1" dirty="0"/>
          </a:p>
        </p:txBody>
      </p:sp>
      <p:sp>
        <p:nvSpPr>
          <p:cNvPr id="6" name="Content Placeholder 2">
            <a:extLst>
              <a:ext uri="{FF2B5EF4-FFF2-40B4-BE49-F238E27FC236}">
                <a16:creationId xmlns:a16="http://schemas.microsoft.com/office/drawing/2014/main" id="{3C1AD0BA-6C7B-4E08-A51B-ED34A1828331}"/>
              </a:ext>
            </a:extLst>
          </p:cNvPr>
          <p:cNvSpPr txBox="1">
            <a:spLocks/>
          </p:cNvSpPr>
          <p:nvPr/>
        </p:nvSpPr>
        <p:spPr>
          <a:xfrm>
            <a:off x="838200" y="1962516"/>
            <a:ext cx="10515599"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70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mj-lt"/>
              <a:buAutoNum type="arabicPeriod"/>
              <a:defRPr/>
            </a:pPr>
            <a:r>
              <a:rPr lang="en-US" sz="3400" dirty="0" err="1" smtClean="0"/>
              <a:t>Kognito</a:t>
            </a:r>
            <a:r>
              <a:rPr lang="en-US" sz="3400" dirty="0" smtClean="0"/>
              <a:t> At-Risk for High School Educators – 1-hour, online, interactive gatekeeper training program that teaches how to identify signs of psychological distress; approach students to discuss concerns; and make referrals to school support services. </a:t>
            </a:r>
            <a:r>
              <a:rPr lang="en-US" sz="3400" dirty="0" smtClean="0">
                <a:hlinkClick r:id="rId2"/>
              </a:rPr>
              <a:t>https://highschool.kognito.com</a:t>
            </a:r>
            <a:r>
              <a:rPr lang="en-US" sz="3400" dirty="0" smtClean="0"/>
              <a:t> </a:t>
            </a:r>
          </a:p>
          <a:p>
            <a:pPr marL="457200" indent="-457200" hangingPunct="1">
              <a:buFont typeface="+mj-lt"/>
              <a:buAutoNum type="arabicPeriod"/>
              <a:defRPr/>
            </a:pPr>
            <a:r>
              <a:rPr lang="en-US" sz="3400" dirty="0" smtClean="0"/>
              <a:t>Mental Health First Aid - 8-hour course that builds mental health literacy, and helps to identify, understand, and respond to signs of mental illness. </a:t>
            </a:r>
            <a:r>
              <a:rPr lang="en-US" sz="3400" dirty="0" smtClean="0">
                <a:hlinkClick r:id="rId3"/>
              </a:rPr>
              <a:t>https://www.mentalhealthfirstaid.org</a:t>
            </a:r>
            <a:endParaRPr lang="en-US" sz="3400" dirty="0" smtClean="0"/>
          </a:p>
          <a:p>
            <a:pPr marL="457200" indent="-457200" hangingPunct="1">
              <a:buFont typeface="+mj-lt"/>
              <a:buAutoNum type="arabicPeriod"/>
              <a:defRPr/>
            </a:pPr>
            <a:r>
              <a:rPr lang="en-US" sz="3400" dirty="0" err="1" smtClean="0"/>
              <a:t>SafeTALK</a:t>
            </a:r>
            <a:r>
              <a:rPr lang="en-US" sz="3400" dirty="0" smtClean="0"/>
              <a:t> Curriculum– a 4-hour workshop that teaches how to prevent suicide by recognizing signs, engaging someone, and connecting them to an intervention resource for further support </a:t>
            </a:r>
            <a:r>
              <a:rPr lang="en-US" sz="3400" dirty="0" smtClean="0">
                <a:hlinkClick r:id="rId4"/>
              </a:rPr>
              <a:t>https://www.livingworks.net</a:t>
            </a:r>
            <a:endParaRPr lang="en-US" sz="3400" dirty="0" smtClean="0"/>
          </a:p>
          <a:p>
            <a:pPr marL="457200" indent="-457200" hangingPunct="1">
              <a:buFont typeface="+mj-lt"/>
              <a:buAutoNum type="arabicPeriod"/>
              <a:defRPr/>
            </a:pPr>
            <a:r>
              <a:rPr lang="en-US" sz="3400" dirty="0" smtClean="0"/>
              <a:t>Question, Persuade, Refer (QPR)- evidence-based gatekeeper training program that teaches individuals the warning signs of a suicide crisis and how to respond. </a:t>
            </a:r>
            <a:r>
              <a:rPr lang="en-US" sz="3400" dirty="0" smtClean="0">
                <a:hlinkClick r:id="rId5"/>
              </a:rPr>
              <a:t>https://qprinstitute.com/</a:t>
            </a:r>
            <a:endParaRPr lang="en-US" sz="3400" dirty="0" smtClean="0"/>
          </a:p>
          <a:p>
            <a:pPr hangingPunct="1"/>
            <a:endParaRPr lang="en-US" dirty="0"/>
          </a:p>
        </p:txBody>
      </p:sp>
    </p:spTree>
    <p:extLst>
      <p:ext uri="{BB962C8B-B14F-4D97-AF65-F5344CB8AC3E}">
        <p14:creationId xmlns:p14="http://schemas.microsoft.com/office/powerpoint/2010/main" val="1974487985"/>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ED64408-32FB-42C3-8729-1A7B3AD6B655}"/>
              </a:ext>
            </a:extLst>
          </p:cNvPr>
          <p:cNvSpPr>
            <a:spLocks noGrp="1"/>
          </p:cNvSpPr>
          <p:nvPr>
            <p:ph type="title"/>
          </p:nvPr>
        </p:nvSpPr>
        <p:spPr>
          <a:xfrm>
            <a:off x="838200" y="365125"/>
            <a:ext cx="10515600" cy="1325564"/>
          </a:xfrm>
        </p:spPr>
        <p:txBody>
          <a:bodyPr/>
          <a:lstStyle/>
          <a:p>
            <a:r>
              <a:rPr lang="en-US" altLang="en-US" b="1" dirty="0"/>
              <a:t>Safety Plans</a:t>
            </a:r>
            <a:endParaRPr lang="en-US" b="1" dirty="0"/>
          </a:p>
        </p:txBody>
      </p:sp>
      <p:sp>
        <p:nvSpPr>
          <p:cNvPr id="6" name="Content Placeholder 2">
            <a:extLst>
              <a:ext uri="{FF2B5EF4-FFF2-40B4-BE49-F238E27FC236}">
                <a16:creationId xmlns:a16="http://schemas.microsoft.com/office/drawing/2014/main" id="{BF985AD1-76FB-4ED2-AA49-F8BA3CD12EA9}"/>
              </a:ext>
            </a:extLst>
          </p:cNvPr>
          <p:cNvSpPr txBox="1">
            <a:spLocks/>
          </p:cNvSpPr>
          <p:nvPr/>
        </p:nvSpPr>
        <p:spPr>
          <a:xfrm>
            <a:off x="868484" y="2402464"/>
            <a:ext cx="10455031"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altLang="en-US" dirty="0" smtClean="0"/>
              <a:t>Suicide Prevention Resource Center. Safety Planning Guide: A quick guide for clinicians. </a:t>
            </a:r>
            <a:r>
              <a:rPr lang="en-US" altLang="en-US" dirty="0" smtClean="0">
                <a:hlinkClick r:id="rId2"/>
              </a:rPr>
              <a:t>http://www.sprc.org/resources-programs/safety-planning-guide-quick-guide-clinicians</a:t>
            </a:r>
            <a:r>
              <a:rPr lang="en-US" altLang="en-US" dirty="0" smtClean="0"/>
              <a:t> </a:t>
            </a:r>
          </a:p>
          <a:p>
            <a:pPr marL="457200" indent="-457200" hangingPunct="1">
              <a:buFont typeface="Wingdings 3" panose="05040102010807070707" pitchFamily="18" charset="2"/>
              <a:buAutoNum type="arabicPeriod"/>
              <a:defRPr/>
            </a:pPr>
            <a:r>
              <a:rPr lang="en-US" altLang="en-US" dirty="0" smtClean="0"/>
              <a:t>Suicide Prevention Resource Center. Patient safety plan template. </a:t>
            </a:r>
            <a:r>
              <a:rPr lang="en-US" altLang="en-US" dirty="0" smtClean="0">
                <a:hlinkClick r:id="rId3"/>
              </a:rPr>
              <a:t>http://www.sprc.org/resources-programs/patient-safety-plan-template</a:t>
            </a:r>
            <a:endParaRPr lang="en-US" altLang="en-US" dirty="0" smtClean="0"/>
          </a:p>
          <a:p>
            <a:pPr marL="457200" indent="-457200" hangingPunct="1">
              <a:buFont typeface="Wingdings 3" panose="05040102010807070707" pitchFamily="18" charset="2"/>
              <a:buAutoNum type="arabicPeriod"/>
              <a:defRPr/>
            </a:pPr>
            <a:r>
              <a:rPr lang="en-US" sz="2800" dirty="0" smtClean="0"/>
              <a:t>Safety Plan App iOS: https://apps.apple.com/us/app/stanley-brown-safety-plan/id695122998 </a:t>
            </a:r>
          </a:p>
          <a:p>
            <a:pPr marL="457200" indent="-457200" hangingPunct="1">
              <a:buFont typeface="Wingdings 3" panose="05040102010807070707" pitchFamily="18" charset="2"/>
              <a:buAutoNum type="arabicPeriod"/>
              <a:defRPr/>
            </a:pPr>
            <a:r>
              <a:rPr lang="en-US" sz="2800" dirty="0" smtClean="0"/>
              <a:t>Safety Plan App Android: </a:t>
            </a:r>
            <a:r>
              <a:rPr lang="en-US" sz="2800" u="sng" dirty="0" smtClean="0">
                <a:hlinkClick r:id="rId4"/>
              </a:rPr>
              <a:t>https://play.google.com/store/apps/details?id=com.twopenguinsstudios.safetyplanningguide&amp;hl=en_US</a:t>
            </a:r>
            <a:endParaRPr lang="en-US" altLang="en-US" sz="2800" dirty="0" smtClean="0"/>
          </a:p>
          <a:p>
            <a:pPr marL="457200" indent="-457200" hangingPunct="1">
              <a:buFont typeface="Wingdings 3" panose="05040102010807070707" pitchFamily="18" charset="2"/>
              <a:buAutoNum type="arabicPeriod"/>
              <a:defRPr/>
            </a:pPr>
            <a:endParaRPr lang="en-US" altLang="en-US" dirty="0" smtClean="0"/>
          </a:p>
          <a:p>
            <a:pPr hangingPunct="1"/>
            <a:endParaRPr lang="en-US" dirty="0"/>
          </a:p>
        </p:txBody>
      </p:sp>
    </p:spTree>
    <p:extLst>
      <p:ext uri="{BB962C8B-B14F-4D97-AF65-F5344CB8AC3E}">
        <p14:creationId xmlns:p14="http://schemas.microsoft.com/office/powerpoint/2010/main" val="423480704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65125"/>
            <a:ext cx="10515600" cy="132556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4500" b="0"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a:lstStyle>
          <a:p>
            <a:pPr hangingPunct="1"/>
            <a:r>
              <a:rPr lang="en-US" altLang="en-US" b="1" smtClean="0"/>
              <a:t>Putting It Into Perspective</a:t>
            </a:r>
            <a:endParaRPr lang="en-US" b="1" dirty="0"/>
          </a:p>
        </p:txBody>
      </p:sp>
      <p:sp>
        <p:nvSpPr>
          <p:cNvPr id="7" name="Content Placeholder 2"/>
          <p:cNvSpPr txBox="1">
            <a:spLocks/>
          </p:cNvSpPr>
          <p:nvPr/>
        </p:nvSpPr>
        <p:spPr>
          <a:xfrm>
            <a:off x="1159699" y="1976725"/>
            <a:ext cx="10308493" cy="408878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Autofit/>
          </a:bodyPr>
          <a:lstStyle>
            <a:lvl1pPr marL="0" marR="0" indent="0" algn="ctr" defTabSz="914400" rtl="0" latinLnBrk="0">
              <a:lnSpc>
                <a:spcPct val="90000"/>
              </a:lnSpc>
              <a:spcBef>
                <a:spcPts val="1000"/>
              </a:spcBef>
              <a:spcAft>
                <a:spcPts val="0"/>
              </a:spcAft>
              <a:buClrTx/>
              <a:buSzPct val="100000"/>
              <a:buFont typeface="Arial"/>
              <a:buNone/>
              <a:tabLst/>
              <a:defRPr sz="1800" b="0" i="0" u="none" strike="noStrike" cap="none" spc="0" baseline="0">
                <a:ln>
                  <a:noFill/>
                </a:ln>
                <a:solidFill>
                  <a:srgbClr val="000000"/>
                </a:solidFill>
                <a:uFillTx/>
                <a:latin typeface="Arial"/>
                <a:ea typeface="Arial"/>
                <a:cs typeface="Arial"/>
                <a:sym typeface="Arial"/>
              </a:defRPr>
            </a:lvl1pPr>
            <a:lvl2pPr marL="342900" marR="0" indent="0" algn="ctr" defTabSz="914400" rtl="0" latinLnBrk="0">
              <a:lnSpc>
                <a:spcPct val="90000"/>
              </a:lnSpc>
              <a:spcBef>
                <a:spcPts val="1000"/>
              </a:spcBef>
              <a:spcAft>
                <a:spcPts val="0"/>
              </a:spcAft>
              <a:buClrTx/>
              <a:buSzPct val="100000"/>
              <a:buFont typeface="Arial"/>
              <a:buNone/>
              <a:tabLst/>
              <a:defRPr sz="1500" b="0" i="0" u="none" strike="noStrike" cap="none" spc="0" baseline="0">
                <a:ln>
                  <a:noFill/>
                </a:ln>
                <a:solidFill>
                  <a:srgbClr val="000000"/>
                </a:solidFill>
                <a:uFillTx/>
                <a:latin typeface="Arial"/>
                <a:ea typeface="Arial"/>
                <a:cs typeface="Arial"/>
                <a:sym typeface="Arial"/>
              </a:defRPr>
            </a:lvl2pPr>
            <a:lvl3pPr marL="685800" marR="0" indent="0" algn="ctr" defTabSz="914400" rtl="0" latinLnBrk="0">
              <a:lnSpc>
                <a:spcPct val="90000"/>
              </a:lnSpc>
              <a:spcBef>
                <a:spcPts val="1000"/>
              </a:spcBef>
              <a:spcAft>
                <a:spcPts val="0"/>
              </a:spcAft>
              <a:buClrTx/>
              <a:buSzPct val="100000"/>
              <a:buFont typeface="Arial"/>
              <a:buNone/>
              <a:tabLst/>
              <a:defRPr sz="1350" b="0" i="0" u="none" strike="noStrike" cap="none" spc="0" baseline="0">
                <a:ln>
                  <a:noFill/>
                </a:ln>
                <a:solidFill>
                  <a:srgbClr val="000000"/>
                </a:solidFill>
                <a:uFillTx/>
                <a:latin typeface="Arial"/>
                <a:ea typeface="Arial"/>
                <a:cs typeface="Arial"/>
                <a:sym typeface="Arial"/>
              </a:defRPr>
            </a:lvl3pPr>
            <a:lvl4pPr marL="10287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4pPr>
            <a:lvl5pPr marL="13716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5pPr>
            <a:lvl6pPr marL="17145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6pPr>
            <a:lvl7pPr marL="20574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7pPr>
            <a:lvl8pPr marL="24003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8pPr>
            <a:lvl9pPr marL="27432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9pPr>
          </a:lstStyle>
          <a:p>
            <a:pPr marL="342906" indent="-342906" defTabSz="457207" hangingPunct="1">
              <a:buClr>
                <a:schemeClr val="tx1"/>
              </a:buClr>
              <a:buFont typeface="Wingdings 3" charset="2"/>
              <a:buChar char=""/>
              <a:defRPr/>
            </a:pPr>
            <a:r>
              <a:rPr lang="en-US" sz="2400" dirty="0" smtClean="0"/>
              <a:t>17% of high </a:t>
            </a:r>
            <a:r>
              <a:rPr lang="en-US" sz="2400" dirty="0" err="1" smtClean="0"/>
              <a:t>schoolers</a:t>
            </a:r>
            <a:r>
              <a:rPr lang="en-US" sz="2400" dirty="0" smtClean="0"/>
              <a:t> report seriously considering suicide in 2017; rates increase significantly for LGBTQ (47.7%)</a:t>
            </a:r>
            <a:r>
              <a:rPr lang="en-US" sz="2400" baseline="30000" dirty="0" smtClean="0"/>
              <a:t> 2</a:t>
            </a:r>
            <a:r>
              <a:rPr lang="en-US" sz="2400" dirty="0" smtClean="0"/>
              <a:t> and other ethnic groups. </a:t>
            </a:r>
          </a:p>
          <a:p>
            <a:pPr marL="342906" indent="-342906" defTabSz="457207" hangingPunct="1">
              <a:buClr>
                <a:schemeClr val="tx1"/>
              </a:buClr>
              <a:buFont typeface="Wingdings 3" charset="2"/>
              <a:buChar char=""/>
              <a:defRPr/>
            </a:pPr>
            <a:endParaRPr lang="en-US" sz="2400" dirty="0" smtClean="0"/>
          </a:p>
          <a:p>
            <a:pPr marL="342906" indent="-342906" defTabSz="457207" hangingPunct="1">
              <a:buClr>
                <a:schemeClr val="tx1"/>
              </a:buClr>
              <a:buFont typeface="Wingdings 3" charset="2"/>
              <a:buChar char=""/>
              <a:defRPr/>
            </a:pPr>
            <a:r>
              <a:rPr lang="en-US" sz="2400" dirty="0" smtClean="0"/>
              <a:t>Suicide is ranked as the 10</a:t>
            </a:r>
            <a:r>
              <a:rPr lang="en-US" sz="2400" baseline="30000" dirty="0" smtClean="0"/>
              <a:t>th</a:t>
            </a:r>
            <a:r>
              <a:rPr lang="en-US" sz="2400" dirty="0" smtClean="0"/>
              <a:t> leading cause of death in 2017 for all age ranges</a:t>
            </a:r>
            <a:r>
              <a:rPr lang="en-US" sz="2400" baseline="30000" dirty="0" smtClean="0"/>
              <a:t>7</a:t>
            </a:r>
            <a:r>
              <a:rPr lang="en-US" sz="2400" dirty="0" smtClean="0"/>
              <a:t> but is second among youth ages 10-24</a:t>
            </a:r>
            <a:r>
              <a:rPr lang="en-US" sz="2400" baseline="30000" dirty="0" smtClean="0"/>
              <a:t>6</a:t>
            </a:r>
            <a:r>
              <a:rPr lang="en-US" sz="2400" dirty="0" smtClean="0"/>
              <a:t>.</a:t>
            </a:r>
          </a:p>
          <a:p>
            <a:pPr marL="342906" indent="-342906" defTabSz="457207" hangingPunct="1">
              <a:buClr>
                <a:schemeClr val="tx1"/>
              </a:buClr>
              <a:buFont typeface="Wingdings 3" charset="2"/>
              <a:buChar char=""/>
              <a:defRPr/>
            </a:pPr>
            <a:endParaRPr lang="en-US" sz="2400" dirty="0" smtClean="0"/>
          </a:p>
          <a:p>
            <a:pPr marL="342906" indent="-342906" defTabSz="457207" hangingPunct="1">
              <a:buClr>
                <a:schemeClr val="tx1"/>
              </a:buClr>
              <a:buFont typeface="Wingdings 3" charset="2"/>
              <a:buChar char=""/>
              <a:defRPr/>
            </a:pPr>
            <a:r>
              <a:rPr lang="en-US" sz="2400" dirty="0" smtClean="0"/>
              <a:t>In 2017, suicide nearly tripled for youth aged 10-14; increased 76% for ages 15-19; and increased 36% for ages 20-24 as compared to 2007</a:t>
            </a:r>
            <a:r>
              <a:rPr lang="en-US" sz="2400" baseline="30000" dirty="0" smtClean="0"/>
              <a:t>5</a:t>
            </a:r>
            <a:r>
              <a:rPr lang="en-US" sz="2400" dirty="0" smtClean="0"/>
              <a:t>.</a:t>
            </a:r>
            <a:endParaRPr lang="en-US" sz="2400" dirty="0"/>
          </a:p>
        </p:txBody>
      </p:sp>
    </p:spTree>
    <p:extLst>
      <p:ext uri="{BB962C8B-B14F-4D97-AF65-F5344CB8AC3E}">
        <p14:creationId xmlns:p14="http://schemas.microsoft.com/office/powerpoint/2010/main" val="40318717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7350D3-90E1-423B-8EC0-8C25C68BCEAF}"/>
              </a:ext>
            </a:extLst>
          </p:cNvPr>
          <p:cNvSpPr>
            <a:spLocks noGrp="1"/>
          </p:cNvSpPr>
          <p:nvPr>
            <p:ph type="title"/>
          </p:nvPr>
        </p:nvSpPr>
        <p:spPr>
          <a:xfrm>
            <a:off x="838200" y="365125"/>
            <a:ext cx="10515600" cy="1325564"/>
          </a:xfrm>
        </p:spPr>
        <p:txBody>
          <a:bodyPr/>
          <a:lstStyle/>
          <a:p>
            <a:pPr algn="ctr"/>
            <a:r>
              <a:rPr lang="en-US" b="1" dirty="0"/>
              <a:t>Creating a District/School Mental Health Emergency Response Plan</a:t>
            </a:r>
          </a:p>
        </p:txBody>
      </p:sp>
      <p:sp>
        <p:nvSpPr>
          <p:cNvPr id="6" name="Content Placeholder 2">
            <a:extLst>
              <a:ext uri="{FF2B5EF4-FFF2-40B4-BE49-F238E27FC236}">
                <a16:creationId xmlns:a16="http://schemas.microsoft.com/office/drawing/2014/main" id="{094A7392-7C8D-4D0E-B621-B1EBBB84C800}"/>
              </a:ext>
            </a:extLst>
          </p:cNvPr>
          <p:cNvSpPr txBox="1">
            <a:spLocks/>
          </p:cNvSpPr>
          <p:nvPr/>
        </p:nvSpPr>
        <p:spPr>
          <a:xfrm>
            <a:off x="838200" y="1690688"/>
            <a:ext cx="10673862" cy="417866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400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514350" marR="9525" indent="-514350" hangingPunct="1">
              <a:lnSpc>
                <a:spcPct val="115000"/>
              </a:lnSpc>
              <a:spcBef>
                <a:spcPts val="0"/>
              </a:spcBef>
              <a:spcAft>
                <a:spcPts val="800"/>
              </a:spcAft>
              <a:buFont typeface="+mj-lt"/>
              <a:buAutoNum type="arabicPeriod"/>
            </a:pPr>
            <a:r>
              <a:rPr lang="en-US" sz="4800" smtClean="0"/>
              <a:t>American Foundation for Suicide Prevention, American School Counselor Association, National Association of School Psychologists &amp; The Trevor Project (2019). Model School District Policy on Suicide Prevention: Model Language, Commentary, and Resources (2nd ed.). New York: American Foundation for Suicide Prevention</a:t>
            </a:r>
            <a:r>
              <a:rPr lang="en-US" sz="4800" smtClean="0">
                <a:latin typeface="Arial" panose="020B0604020202020204" pitchFamily="34" charset="0"/>
                <a:ea typeface="Calibri" panose="020F0502020204030204" pitchFamily="34" charset="0"/>
                <a:cs typeface="Times New Roman" panose="02020603050405020304" pitchFamily="18" charset="0"/>
              </a:rPr>
              <a:t>- </a:t>
            </a:r>
            <a:r>
              <a:rPr lang="en-US" sz="4800" u="sng" smtClean="0">
                <a:solidFill>
                  <a:srgbClr val="0563C1"/>
                </a:solidFill>
                <a:latin typeface="Arial" panose="020B0604020202020204" pitchFamily="34" charset="0"/>
                <a:ea typeface="Calibri" panose="020F0502020204030204" pitchFamily="34" charset="0"/>
              </a:rPr>
              <a:t>https://www.thetrevorproject.org/wp-content/uploads/2019/09/Model_School_Policy_Booklet.pdf</a:t>
            </a:r>
          </a:p>
          <a:p>
            <a:pPr marL="514350" indent="-514350" hangingPunct="1">
              <a:buFont typeface="+mj-lt"/>
              <a:buAutoNum type="arabicPeriod"/>
            </a:pPr>
            <a:r>
              <a:rPr lang="en-US" sz="4800" smtClean="0"/>
              <a:t>Cowan, K. C., Vaillancourt, K., Rossen, E., &amp; Pollitt, K. (2013). A framework for safe and successful schools [Brief]. Bethesda, MD: National Association of School Psychologists.</a:t>
            </a:r>
            <a:r>
              <a:rPr lang="en-US" sz="4800" smtClean="0">
                <a:latin typeface="Arial" panose="020B0604020202020204" pitchFamily="34" charset="0"/>
                <a:ea typeface="Calibri" panose="020F0502020204030204" pitchFamily="34" charset="0"/>
                <a:cs typeface="Times New Roman" panose="02020603050405020304" pitchFamily="18" charset="0"/>
              </a:rPr>
              <a:t> - </a:t>
            </a:r>
            <a:r>
              <a:rPr lang="en-US" sz="4800" u="sng"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http://www.nasponline.org/SCHOOLSAFETYFRAMEWORK</a:t>
            </a:r>
            <a:endParaRPr lang="en-US" sz="4800" u="sng" smtClean="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514350" indent="-514350" hangingPunct="1">
              <a:buFont typeface="+mj-lt"/>
              <a:buAutoNum type="arabicPeriod"/>
            </a:pPr>
            <a:r>
              <a:rPr lang="pt-BR" altLang="en-US" sz="4800" smtClean="0"/>
              <a:t>Substance Abuse and Mental Health Services Administration (2012). </a:t>
            </a:r>
            <a:r>
              <a:rPr lang="pt-BR" altLang="en-US" sz="4800" i="1" smtClean="0"/>
              <a:t>Preventing Suicide: A Toolkit for High Schools. </a:t>
            </a:r>
            <a:r>
              <a:rPr lang="en-US" sz="4800" smtClean="0">
                <a:latin typeface="Arial" panose="020B0604020202020204" pitchFamily="34" charset="0"/>
                <a:ea typeface="Calibri" panose="020F0502020204030204" pitchFamily="34" charset="0"/>
                <a:cs typeface="Times New Roman" panose="02020603050405020304" pitchFamily="18" charset="0"/>
              </a:rPr>
              <a:t>-</a:t>
            </a:r>
            <a:r>
              <a:rPr lang="pt-BR" altLang="en-US" sz="4800" smtClean="0"/>
              <a:t> </a:t>
            </a:r>
            <a:r>
              <a:rPr lang="pt-BR" altLang="en-US" sz="4800" smtClean="0">
                <a:hlinkClick r:id="rId3"/>
              </a:rPr>
              <a:t>https://store.samhsa.gov/product/Preventing-Suicide-A-Toolkit-for-High-Schools/SMA12-4669</a:t>
            </a:r>
            <a:r>
              <a:rPr lang="pt-BR" altLang="en-US" sz="4800" smtClean="0"/>
              <a:t>  </a:t>
            </a:r>
          </a:p>
          <a:p>
            <a:pPr marL="514350" indent="-514350" hangingPunct="1">
              <a:buFont typeface="+mj-lt"/>
              <a:buAutoNum type="arabicPeriod"/>
            </a:pPr>
            <a:endParaRPr lang="en-US" dirty="0"/>
          </a:p>
        </p:txBody>
      </p:sp>
    </p:spTree>
    <p:extLst>
      <p:ext uri="{BB962C8B-B14F-4D97-AF65-F5344CB8AC3E}">
        <p14:creationId xmlns:p14="http://schemas.microsoft.com/office/powerpoint/2010/main" val="3349354836"/>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5CC2C5-6041-4806-877A-9FEB1AD21E4E}"/>
              </a:ext>
            </a:extLst>
          </p:cNvPr>
          <p:cNvSpPr>
            <a:spLocks noGrp="1"/>
          </p:cNvSpPr>
          <p:nvPr>
            <p:ph type="title"/>
          </p:nvPr>
        </p:nvSpPr>
        <p:spPr>
          <a:xfrm>
            <a:off x="838200" y="365125"/>
            <a:ext cx="10515600" cy="1325564"/>
          </a:xfrm>
        </p:spPr>
        <p:txBody>
          <a:bodyPr/>
          <a:lstStyle/>
          <a:p>
            <a:r>
              <a:rPr lang="en-US" altLang="en-US" b="1" dirty="0"/>
              <a:t>General Resources</a:t>
            </a:r>
            <a:endParaRPr lang="en-US" b="1" dirty="0"/>
          </a:p>
        </p:txBody>
      </p:sp>
      <p:sp>
        <p:nvSpPr>
          <p:cNvPr id="6" name="Content Placeholder 2">
            <a:extLst>
              <a:ext uri="{FF2B5EF4-FFF2-40B4-BE49-F238E27FC236}">
                <a16:creationId xmlns:a16="http://schemas.microsoft.com/office/drawing/2014/main" id="{D7DC7CDC-B5CD-4601-9C13-10F2889A7B73}"/>
              </a:ext>
            </a:extLst>
          </p:cNvPr>
          <p:cNvSpPr txBox="1">
            <a:spLocks/>
          </p:cNvSpPr>
          <p:nvPr/>
        </p:nvSpPr>
        <p:spPr>
          <a:xfrm>
            <a:off x="953478" y="1557075"/>
            <a:ext cx="9265636"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457200" indent="-457200" hangingPunct="1">
              <a:buFont typeface="Wingdings 3" panose="05040102010807070707" pitchFamily="18" charset="2"/>
              <a:buAutoNum type="arabicPeriod"/>
              <a:defRPr/>
            </a:pPr>
            <a:r>
              <a:rPr lang="en-US" smtClean="0"/>
              <a:t>National Center for the Prevention of Youth Suicide – preventyouthsuicide.org </a:t>
            </a:r>
          </a:p>
          <a:p>
            <a:pPr marL="457200" indent="-457200" hangingPunct="1">
              <a:buFont typeface="Wingdings 3" panose="05040102010807070707" pitchFamily="18" charset="2"/>
              <a:buAutoNum type="arabicPeriod"/>
              <a:defRPr/>
            </a:pPr>
            <a:r>
              <a:rPr lang="en-US" smtClean="0"/>
              <a:t>National Institute of Mental Health – </a:t>
            </a:r>
            <a:r>
              <a:rPr lang="en-US" smtClean="0">
                <a:hlinkClick r:id="rId2"/>
              </a:rPr>
              <a:t>www.nimh.nih.gov</a:t>
            </a:r>
            <a:r>
              <a:rPr lang="en-US" smtClean="0"/>
              <a:t> </a:t>
            </a:r>
          </a:p>
          <a:p>
            <a:pPr marL="457200" indent="-457200" hangingPunct="1">
              <a:buFont typeface="Wingdings 3" panose="05040102010807070707" pitchFamily="18" charset="2"/>
              <a:buAutoNum type="arabicPeriod"/>
              <a:defRPr/>
            </a:pPr>
            <a:r>
              <a:rPr lang="en-US" smtClean="0"/>
              <a:t>Rural Health Information (RHI) Hub - </a:t>
            </a:r>
            <a:r>
              <a:rPr lang="en-US" smtClean="0">
                <a:hlinkClick r:id="rId3"/>
              </a:rPr>
              <a:t>https://www.ruralhealthinfo.org/toolkits/suicide</a:t>
            </a:r>
            <a:r>
              <a:rPr lang="en-US" smtClean="0"/>
              <a:t> </a:t>
            </a:r>
          </a:p>
          <a:p>
            <a:pPr marL="457200" indent="-457200" hangingPunct="1">
              <a:buFont typeface="Wingdings 3" panose="05040102010807070707" pitchFamily="18" charset="2"/>
              <a:buAutoNum type="arabicPeriod"/>
              <a:defRPr/>
            </a:pPr>
            <a:r>
              <a:rPr lang="en-US" smtClean="0"/>
              <a:t>Substance Abuse and Mental Health Services Administration- </a:t>
            </a:r>
            <a:r>
              <a:rPr lang="en-US" smtClean="0">
                <a:hlinkClick r:id="rId4"/>
              </a:rPr>
              <a:t>www.samhsa.gov</a:t>
            </a:r>
            <a:r>
              <a:rPr lang="en-US" smtClean="0"/>
              <a:t> </a:t>
            </a:r>
          </a:p>
          <a:p>
            <a:pPr marL="457200" indent="-457200" hangingPunct="1">
              <a:buFont typeface="Wingdings 3" panose="05040102010807070707" pitchFamily="18" charset="2"/>
              <a:buAutoNum type="arabicPeriod"/>
              <a:defRPr/>
            </a:pPr>
            <a:r>
              <a:rPr lang="en-US" smtClean="0"/>
              <a:t>Suicide Prevention Resource Center – </a:t>
            </a:r>
            <a:r>
              <a:rPr lang="en-US" smtClean="0">
                <a:hlinkClick r:id="rId5"/>
              </a:rPr>
              <a:t>http://www.sprc.org</a:t>
            </a:r>
            <a:r>
              <a:rPr lang="en-US" smtClean="0"/>
              <a:t> </a:t>
            </a:r>
          </a:p>
          <a:p>
            <a:pPr marL="457200" indent="-457200" hangingPunct="1">
              <a:buFont typeface="Wingdings 3" panose="05040102010807070707" pitchFamily="18" charset="2"/>
              <a:buAutoNum type="arabicPeriod"/>
              <a:defRPr/>
            </a:pPr>
            <a:r>
              <a:rPr lang="en-US" smtClean="0"/>
              <a:t>Zero Suicide –  </a:t>
            </a:r>
            <a:r>
              <a:rPr lang="en-US" smtClean="0">
                <a:hlinkClick r:id="rId6"/>
              </a:rPr>
              <a:t>zerosuicide.edc.org</a:t>
            </a:r>
            <a:r>
              <a:rPr lang="en-US" smtClean="0"/>
              <a:t>  </a:t>
            </a:r>
          </a:p>
          <a:p>
            <a:pPr hangingPunct="1"/>
            <a:endParaRPr lang="en-US" dirty="0"/>
          </a:p>
        </p:txBody>
      </p:sp>
    </p:spTree>
    <p:extLst>
      <p:ext uri="{BB962C8B-B14F-4D97-AF65-F5344CB8AC3E}">
        <p14:creationId xmlns:p14="http://schemas.microsoft.com/office/powerpoint/2010/main" val="42530744"/>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1BBE36C-B8EF-420D-8B48-99C418A8BF39}"/>
              </a:ext>
            </a:extLst>
          </p:cNvPr>
          <p:cNvSpPr>
            <a:spLocks noGrp="1"/>
          </p:cNvSpPr>
          <p:nvPr>
            <p:ph type="title"/>
          </p:nvPr>
        </p:nvSpPr>
        <p:spPr>
          <a:xfrm>
            <a:off x="838200" y="365125"/>
            <a:ext cx="10515600" cy="1325564"/>
          </a:xfrm>
        </p:spPr>
        <p:txBody>
          <a:bodyPr>
            <a:normAutofit/>
          </a:bodyPr>
          <a:lstStyle/>
          <a:p>
            <a:pPr algn="ctr"/>
            <a:r>
              <a:rPr lang="en-US" sz="4000" b="1" dirty="0"/>
              <a:t>Supports for Caregivers and Educators During COVID-19</a:t>
            </a:r>
          </a:p>
        </p:txBody>
      </p:sp>
      <p:sp>
        <p:nvSpPr>
          <p:cNvPr id="6" name="Content Placeholder 2">
            <a:extLst>
              <a:ext uri="{FF2B5EF4-FFF2-40B4-BE49-F238E27FC236}">
                <a16:creationId xmlns:a16="http://schemas.microsoft.com/office/drawing/2014/main" id="{57EA2F8A-8057-4D2D-8CE1-F4CC3BF572EC}"/>
              </a:ext>
            </a:extLst>
          </p:cNvPr>
          <p:cNvSpPr txBox="1">
            <a:spLocks/>
          </p:cNvSpPr>
          <p:nvPr/>
        </p:nvSpPr>
        <p:spPr>
          <a:xfrm>
            <a:off x="668448" y="1690687"/>
            <a:ext cx="10990152" cy="421772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hangingPunct="1"/>
            <a:r>
              <a:rPr lang="en-US" smtClean="0"/>
              <a:t>MHTTC. Mental Health Resources for K-12 Educators during COVID-19- </a:t>
            </a:r>
          </a:p>
          <a:p>
            <a:pPr hangingPunct="1"/>
            <a:r>
              <a:rPr lang="en-US" smtClean="0">
                <a:hlinkClick r:id="rId2"/>
              </a:rPr>
              <a:t>https://mhttcnetwork.org/centers/mountain-plains-mhttc/product/mental-health-resources-k-12-educators-during-covid-19</a:t>
            </a:r>
            <a:r>
              <a:rPr lang="en-US" smtClean="0"/>
              <a:t> </a:t>
            </a:r>
          </a:p>
          <a:p>
            <a:pPr hangingPunct="1"/>
            <a:endParaRPr lang="en-US" smtClean="0"/>
          </a:p>
          <a:p>
            <a:pPr hangingPunct="1"/>
            <a:r>
              <a:rPr lang="en-US" smtClean="0"/>
              <a:t>MHTTC. Mental Health Resources for Parents and Caregivers during COVID-19 - </a:t>
            </a:r>
            <a:r>
              <a:rPr lang="en-US" smtClean="0">
                <a:hlinkClick r:id="rId3"/>
              </a:rPr>
              <a:t>https://mhttcnetwork.org/centers/mountain-plains-mhttc/product/mental-health-resources-parents-and-caregivers-during-covid</a:t>
            </a:r>
            <a:r>
              <a:rPr lang="en-US" smtClean="0"/>
              <a:t> </a:t>
            </a:r>
          </a:p>
          <a:p>
            <a:pPr hangingPunct="1"/>
            <a:endParaRPr lang="en-US" smtClean="0"/>
          </a:p>
          <a:p>
            <a:pPr hangingPunct="1"/>
            <a:r>
              <a:rPr lang="en-US" smtClean="0"/>
              <a:t>National Association of School Psychologists. COVID-19 Family and Educator Resources. </a:t>
            </a:r>
            <a:r>
              <a:rPr lang="en-US" smtClean="0">
                <a:hlinkClick r:id="rId4"/>
              </a:rPr>
              <a:t>https://www.nasponline.org/resources-and-publications/resources-and-podcasts/covid-19-resource-center/family-and-educator-resources</a:t>
            </a:r>
            <a:r>
              <a:rPr lang="en-US" smtClean="0"/>
              <a:t> </a:t>
            </a:r>
            <a:endParaRPr lang="en-US" dirty="0"/>
          </a:p>
        </p:txBody>
      </p:sp>
    </p:spTree>
    <p:extLst>
      <p:ext uri="{BB962C8B-B14F-4D97-AF65-F5344CB8AC3E}">
        <p14:creationId xmlns:p14="http://schemas.microsoft.com/office/powerpoint/2010/main" val="2413997564"/>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E81009-3BD7-49C9-B756-83050E22376A}"/>
              </a:ext>
            </a:extLst>
          </p:cNvPr>
          <p:cNvSpPr>
            <a:spLocks noGrp="1"/>
          </p:cNvSpPr>
          <p:nvPr>
            <p:ph type="title"/>
          </p:nvPr>
        </p:nvSpPr>
        <p:spPr>
          <a:xfrm>
            <a:off x="883138" y="750276"/>
            <a:ext cx="8967508" cy="609600"/>
          </a:xfrm>
        </p:spPr>
        <p:txBody>
          <a:bodyPr>
            <a:noAutofit/>
          </a:bodyPr>
          <a:lstStyle/>
          <a:p>
            <a:r>
              <a:rPr lang="en-US" b="1" dirty="0"/>
              <a:t>References</a:t>
            </a:r>
          </a:p>
        </p:txBody>
      </p:sp>
      <p:sp>
        <p:nvSpPr>
          <p:cNvPr id="6" name="Content Placeholder 2">
            <a:extLst>
              <a:ext uri="{FF2B5EF4-FFF2-40B4-BE49-F238E27FC236}">
                <a16:creationId xmlns:a16="http://schemas.microsoft.com/office/drawing/2014/main" id="{EA2CB06B-2610-4EA0-99EE-BE085765F9DB}"/>
              </a:ext>
            </a:extLst>
          </p:cNvPr>
          <p:cNvSpPr txBox="1">
            <a:spLocks/>
          </p:cNvSpPr>
          <p:nvPr/>
        </p:nvSpPr>
        <p:spPr>
          <a:xfrm>
            <a:off x="1016000" y="1359876"/>
            <a:ext cx="10644554" cy="503656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hangingPunct="1">
              <a:buFont typeface="Wingdings 3" panose="05040102010807070707" pitchFamily="18" charset="2"/>
              <a:buAutoNum type="arabicPeriod"/>
              <a:defRPr/>
            </a:pPr>
            <a:r>
              <a:rPr lang="en-US" altLang="en-US" sz="2000" smtClean="0"/>
              <a:t>Center for Practice Innovations of Columbia Psychiatry. New York State Psychiatric Institute (n.d.) </a:t>
            </a:r>
            <a:r>
              <a:rPr lang="en-US" altLang="en-US" sz="2000" i="1" smtClean="0"/>
              <a:t>Telehealth Tips: Managing Suicidal Clients During the COVID-19 Pandemic.</a:t>
            </a:r>
            <a:r>
              <a:rPr lang="en-US" altLang="en-US" sz="2000" smtClean="0"/>
              <a:t> Retrieved from:  </a:t>
            </a:r>
            <a:r>
              <a:rPr lang="en-US" sz="2000" u="sng" smtClean="0">
                <a:hlinkClick r:id="rId2"/>
              </a:rPr>
              <a:t>http://zerosuicide.edc.org/resources/telehealth-tips-managing-suicidal-clients-during-covid-19-pandemic</a:t>
            </a:r>
            <a:endParaRPr lang="en-US" altLang="en-US" sz="2000" smtClean="0"/>
          </a:p>
          <a:p>
            <a:pPr hangingPunct="1">
              <a:buFont typeface="Wingdings 3" panose="05040102010807070707" pitchFamily="18" charset="2"/>
              <a:buAutoNum type="arabicPeriod"/>
              <a:defRPr/>
            </a:pPr>
            <a:r>
              <a:rPr lang="en-US" altLang="en-US" sz="2000" smtClean="0"/>
              <a:t>Centers for Disease Control and Prevention (n.d.). </a:t>
            </a:r>
            <a:r>
              <a:rPr lang="en-US" altLang="en-US" sz="2000" i="1" smtClean="0"/>
              <a:t>High School Youth Risk Behavior Survey.</a:t>
            </a:r>
            <a:r>
              <a:rPr lang="en-US" altLang="en-US" sz="2000" smtClean="0"/>
              <a:t> CDC. </a:t>
            </a:r>
            <a:r>
              <a:rPr lang="en-US" sz="2000" smtClean="0">
                <a:hlinkClick r:id="rId3"/>
              </a:rPr>
              <a:t>https://www.cdc.gov/healthyyouth/data/yrbs/index.htm</a:t>
            </a:r>
            <a:endParaRPr lang="en-US" sz="2000" smtClean="0"/>
          </a:p>
          <a:p>
            <a:pPr hangingPunct="1">
              <a:buFont typeface="Wingdings 3" panose="05040102010807070707" pitchFamily="18" charset="2"/>
              <a:buAutoNum type="arabicPeriod"/>
              <a:defRPr/>
            </a:pPr>
            <a:r>
              <a:rPr lang="en-US" altLang="en-US" sz="2000" smtClean="0"/>
              <a:t>Centers for Disease Control and Prevention (2015). </a:t>
            </a:r>
            <a:r>
              <a:rPr lang="en-US" altLang="en-US" sz="2000" i="1" smtClean="0"/>
              <a:t>Suicide: Facts at a glance.</a:t>
            </a:r>
            <a:r>
              <a:rPr lang="en-US" altLang="en-US" sz="2000" smtClean="0"/>
              <a:t> Retrieved from: </a:t>
            </a:r>
            <a:r>
              <a:rPr lang="en-US" altLang="en-US" sz="2000" u="sng" smtClean="0">
                <a:hlinkClick r:id="rId4"/>
              </a:rPr>
              <a:t>https://www.cdc.gov/violenceprevention/pdf/suicide-datasheet-a.pdf</a:t>
            </a:r>
            <a:r>
              <a:rPr lang="en-US" altLang="en-US" sz="2000" u="sng" smtClean="0"/>
              <a:t>  </a:t>
            </a:r>
            <a:endParaRPr lang="en-US" altLang="en-US" sz="2000" smtClean="0"/>
          </a:p>
          <a:p>
            <a:pPr hangingPunct="1">
              <a:buFont typeface="Wingdings 3" panose="05040102010807070707" pitchFamily="18" charset="2"/>
              <a:buAutoNum type="arabicPeriod"/>
              <a:defRPr/>
            </a:pPr>
            <a:r>
              <a:rPr lang="en-US" altLang="en-US" sz="2000" smtClean="0"/>
              <a:t>The Columbia Lighthouse Project (2016). Columbia-Suicide Severity Scale (C-SSRS). Retrieved from </a:t>
            </a:r>
            <a:r>
              <a:rPr lang="en-US" altLang="en-US" sz="2000" smtClean="0">
                <a:hlinkClick r:id="rId5"/>
              </a:rPr>
              <a:t>http://cssrs.Columbia.edu</a:t>
            </a:r>
            <a:r>
              <a:rPr lang="en-US" altLang="en-US" sz="2000" smtClean="0"/>
              <a:t> </a:t>
            </a:r>
          </a:p>
          <a:p>
            <a:pPr hangingPunct="1">
              <a:buFont typeface="Wingdings 3" panose="05040102010807070707" pitchFamily="18" charset="2"/>
              <a:buAutoNum type="arabicPeriod"/>
              <a:defRPr/>
            </a:pPr>
            <a:r>
              <a:rPr lang="en-US" altLang="en-US" sz="2000" smtClean="0"/>
              <a:t>Curtin, SC, Heron, M. (2019). </a:t>
            </a:r>
            <a:r>
              <a:rPr lang="en-US" altLang="en-US" sz="2000" i="1" smtClean="0"/>
              <a:t>Death rates due to suicide and homicide among persons aged 10–24: United States, 2000–2017.</a:t>
            </a:r>
            <a:r>
              <a:rPr lang="en-US" altLang="en-US" sz="2000" smtClean="0"/>
              <a:t> NCHS Data Brief, no 352. Hyattsville, MD: National Center for Health Statistics.</a:t>
            </a:r>
          </a:p>
          <a:p>
            <a:pPr marL="230188" indent="-230188" hangingPunct="1">
              <a:defRPr/>
            </a:pPr>
            <a:r>
              <a:rPr lang="en-US" altLang="en-US" sz="2000" smtClean="0"/>
              <a:t>6. Heron, M. (2019). </a:t>
            </a:r>
            <a:r>
              <a:rPr lang="en-US" altLang="en-US" sz="2000" i="1" smtClean="0"/>
              <a:t>Deaths: Leading causes for 2017.</a:t>
            </a:r>
            <a:r>
              <a:rPr lang="en-US" altLang="en-US" sz="2000" smtClean="0"/>
              <a:t> National Vital Statistics Reports; vol 68 no 6. Hyattsville, MD: National Center for Health Statistics. </a:t>
            </a:r>
            <a:endParaRPr lang="en-US" altLang="en-US" sz="2000" dirty="0"/>
          </a:p>
        </p:txBody>
      </p:sp>
    </p:spTree>
    <p:extLst>
      <p:ext uri="{BB962C8B-B14F-4D97-AF65-F5344CB8AC3E}">
        <p14:creationId xmlns:p14="http://schemas.microsoft.com/office/powerpoint/2010/main" val="1463240685"/>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E81009-3BD7-49C9-B756-83050E22376A}"/>
              </a:ext>
            </a:extLst>
          </p:cNvPr>
          <p:cNvSpPr>
            <a:spLocks noGrp="1"/>
          </p:cNvSpPr>
          <p:nvPr>
            <p:ph type="title"/>
          </p:nvPr>
        </p:nvSpPr>
        <p:spPr>
          <a:xfrm>
            <a:off x="908059" y="728355"/>
            <a:ext cx="7886700" cy="609600"/>
          </a:xfrm>
        </p:spPr>
        <p:txBody>
          <a:bodyPr>
            <a:noAutofit/>
          </a:bodyPr>
          <a:lstStyle/>
          <a:p>
            <a:r>
              <a:rPr lang="en-US" b="1" dirty="0"/>
              <a:t>References (Cont.)</a:t>
            </a:r>
          </a:p>
        </p:txBody>
      </p:sp>
      <p:sp>
        <p:nvSpPr>
          <p:cNvPr id="6" name="Content Placeholder 2">
            <a:extLst>
              <a:ext uri="{FF2B5EF4-FFF2-40B4-BE49-F238E27FC236}">
                <a16:creationId xmlns:a16="http://schemas.microsoft.com/office/drawing/2014/main" id="{EA2CB06B-2610-4EA0-99EE-BE085765F9DB}"/>
              </a:ext>
            </a:extLst>
          </p:cNvPr>
          <p:cNvSpPr txBox="1">
            <a:spLocks/>
          </p:cNvSpPr>
          <p:nvPr/>
        </p:nvSpPr>
        <p:spPr>
          <a:xfrm>
            <a:off x="908059" y="1757627"/>
            <a:ext cx="10378831" cy="458913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lnSpcReduction="1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230188" indent="-230188" hangingPunct="1">
              <a:defRPr/>
            </a:pPr>
            <a:r>
              <a:rPr lang="en-US" altLang="en-US" sz="2000" dirty="0" smtClean="0"/>
              <a:t>7. The Joint Commission (2016). Detecting and treating suicide ideation in all settings.  Sentinel Event Alert, (56).  Retrieved from </a:t>
            </a:r>
            <a:r>
              <a:rPr lang="en-US" altLang="en-US" sz="2000" dirty="0" smtClean="0">
                <a:hlinkClick r:id="rId2"/>
              </a:rPr>
              <a:t>http://www.jointcommission.org/assets/1/18/SEA_56_Suicide.pdf</a:t>
            </a:r>
            <a:r>
              <a:rPr lang="en-US" altLang="en-US" sz="2000" dirty="0" smtClean="0"/>
              <a:t> </a:t>
            </a:r>
          </a:p>
          <a:p>
            <a:pPr marL="230188" indent="-230188" hangingPunct="1">
              <a:defRPr/>
            </a:pPr>
            <a:r>
              <a:rPr lang="en-US" altLang="en-US" sz="2000" dirty="0" smtClean="0"/>
              <a:t>8.Kochanek, KD, Murphy, SL, Xu, JQ, Arias, E. (2019). </a:t>
            </a:r>
            <a:r>
              <a:rPr lang="en-US" altLang="en-US" sz="2000" i="1" dirty="0" smtClean="0"/>
              <a:t>Deaths: Final data for 2017.</a:t>
            </a:r>
            <a:r>
              <a:rPr lang="en-US" altLang="en-US" sz="2000" dirty="0" smtClean="0"/>
              <a:t> National Vital Statistics Reports; </a:t>
            </a:r>
            <a:r>
              <a:rPr lang="en-US" altLang="en-US" sz="2000" dirty="0" err="1" smtClean="0"/>
              <a:t>vol</a:t>
            </a:r>
            <a:r>
              <a:rPr lang="en-US" altLang="en-US" sz="2000" dirty="0" smtClean="0"/>
              <a:t> 68 no 9. Hyattsville, MD: National Center for Health Statistics. </a:t>
            </a:r>
          </a:p>
          <a:p>
            <a:pPr marL="230188" indent="-230188" hangingPunct="1">
              <a:defRPr/>
            </a:pPr>
            <a:r>
              <a:rPr lang="en-US" altLang="en-US" sz="2000" dirty="0" smtClean="0"/>
              <a:t>9. National Institute of Mental Health. (May 2019). </a:t>
            </a:r>
            <a:r>
              <a:rPr lang="en-US" altLang="en-US" sz="2000" i="1" dirty="0" smtClean="0"/>
              <a:t>Child and Adolescent Mental Health. </a:t>
            </a:r>
            <a:r>
              <a:rPr lang="en-US" altLang="en-US" sz="2000" dirty="0" smtClean="0"/>
              <a:t>Retrieved from </a:t>
            </a:r>
            <a:r>
              <a:rPr lang="en-US" altLang="en-US" sz="2000" dirty="0" smtClean="0">
                <a:hlinkClick r:id="rId3"/>
              </a:rPr>
              <a:t>https://www.nimh.nih.gov/health/topics/child-and-adolescent-mental-health/index.shtml</a:t>
            </a:r>
            <a:endParaRPr lang="en-US" altLang="en-US" sz="2000" i="1" dirty="0" smtClean="0"/>
          </a:p>
          <a:p>
            <a:pPr marL="230188" indent="-230188" hangingPunct="1">
              <a:defRPr/>
            </a:pPr>
            <a:r>
              <a:rPr lang="en-US" altLang="en-US" sz="2000" dirty="0" smtClean="0"/>
              <a:t>10. National Suicide Prevention Lifeline (2009). Suicide Assessment Five-Step Evaluation and Triage for Mental Health Professionals. Retrieved from </a:t>
            </a:r>
            <a:r>
              <a:rPr lang="en-US" altLang="en-US" sz="2000" dirty="0" smtClean="0">
                <a:hlinkClick r:id="rId4"/>
              </a:rPr>
              <a:t>https://www.integration.samhsa.gov/images/res/SAFE_T.pdf</a:t>
            </a:r>
            <a:endParaRPr lang="en-US" altLang="en-US" sz="2000" dirty="0" smtClean="0"/>
          </a:p>
          <a:p>
            <a:pPr marL="230188" indent="-230188" hangingPunct="1">
              <a:defRPr/>
            </a:pPr>
            <a:r>
              <a:rPr lang="en-US" altLang="en-US" sz="2000" dirty="0" smtClean="0"/>
              <a:t>11. </a:t>
            </a:r>
            <a:r>
              <a:rPr lang="en-US" altLang="en-US" sz="2000" dirty="0" err="1" smtClean="0"/>
              <a:t>Pisani</a:t>
            </a:r>
            <a:r>
              <a:rPr lang="en-US" altLang="en-US" sz="2000" dirty="0" smtClean="0"/>
              <a:t>, A.R., </a:t>
            </a:r>
            <a:r>
              <a:rPr lang="en-US" altLang="en-US" sz="2000" dirty="0" err="1" smtClean="0"/>
              <a:t>Murrie</a:t>
            </a:r>
            <a:r>
              <a:rPr lang="en-US" altLang="en-US" sz="2000" dirty="0" smtClean="0"/>
              <a:t>, D.C., &amp; Silverman, M.M. (2016). </a:t>
            </a:r>
            <a:r>
              <a:rPr lang="en-US" altLang="en-US" sz="2000" i="1" dirty="0" smtClean="0"/>
              <a:t>Reformulating Suicide Risk Formula: From Prediction to Prevention. </a:t>
            </a:r>
            <a:r>
              <a:rPr lang="en-US" altLang="en-US" sz="2000" dirty="0" smtClean="0"/>
              <a:t> </a:t>
            </a:r>
            <a:r>
              <a:rPr lang="en-US" altLang="en-US" sz="2000" dirty="0" err="1" smtClean="0"/>
              <a:t>Acad</a:t>
            </a:r>
            <a:r>
              <a:rPr lang="en-US" altLang="en-US" sz="2000" dirty="0" smtClean="0"/>
              <a:t> Psychiatry 40, 623-629 (2016).  </a:t>
            </a:r>
            <a:r>
              <a:rPr lang="en-US" altLang="en-US" sz="2000" dirty="0" smtClean="0">
                <a:hlinkClick r:id="rId5"/>
              </a:rPr>
              <a:t>https://doi.org/10.1107/s40596-015-0434-6</a:t>
            </a:r>
            <a:r>
              <a:rPr lang="en-US" altLang="en-US" sz="2000" dirty="0" smtClean="0"/>
              <a:t> </a:t>
            </a:r>
          </a:p>
          <a:p>
            <a:pPr marL="230188" indent="-230188" hangingPunct="1">
              <a:defRPr/>
            </a:pPr>
            <a:endParaRPr lang="en-US" altLang="en-US" sz="1400" dirty="0" smtClean="0"/>
          </a:p>
          <a:p>
            <a:pPr hangingPunct="1">
              <a:buFont typeface="Wingdings 3" panose="05040102010807070707" pitchFamily="18" charset="2"/>
              <a:buAutoNum type="arabicPeriod"/>
              <a:defRPr/>
            </a:pPr>
            <a:endParaRPr lang="en-US" altLang="en-US" sz="1400" dirty="0"/>
          </a:p>
        </p:txBody>
      </p:sp>
    </p:spTree>
    <p:extLst>
      <p:ext uri="{BB962C8B-B14F-4D97-AF65-F5344CB8AC3E}">
        <p14:creationId xmlns:p14="http://schemas.microsoft.com/office/powerpoint/2010/main" val="2220971883"/>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E81009-3BD7-49C9-B756-83050E22376A}"/>
              </a:ext>
            </a:extLst>
          </p:cNvPr>
          <p:cNvSpPr>
            <a:spLocks noGrp="1"/>
          </p:cNvSpPr>
          <p:nvPr>
            <p:ph type="title"/>
          </p:nvPr>
        </p:nvSpPr>
        <p:spPr>
          <a:xfrm>
            <a:off x="916685" y="529947"/>
            <a:ext cx="7886700" cy="609600"/>
          </a:xfrm>
        </p:spPr>
        <p:txBody>
          <a:bodyPr>
            <a:noAutofit/>
          </a:bodyPr>
          <a:lstStyle/>
          <a:p>
            <a:r>
              <a:rPr lang="en-US" b="1" dirty="0"/>
              <a:t>References (Cont.)</a:t>
            </a:r>
          </a:p>
        </p:txBody>
      </p:sp>
      <p:sp>
        <p:nvSpPr>
          <p:cNvPr id="6" name="Content Placeholder 2">
            <a:extLst>
              <a:ext uri="{FF2B5EF4-FFF2-40B4-BE49-F238E27FC236}">
                <a16:creationId xmlns:a16="http://schemas.microsoft.com/office/drawing/2014/main" id="{EA2CB06B-2610-4EA0-99EE-BE085765F9DB}"/>
              </a:ext>
            </a:extLst>
          </p:cNvPr>
          <p:cNvSpPr txBox="1">
            <a:spLocks/>
          </p:cNvSpPr>
          <p:nvPr/>
        </p:nvSpPr>
        <p:spPr>
          <a:xfrm>
            <a:off x="1044018" y="1697242"/>
            <a:ext cx="10378831" cy="458913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fontScale="92500" lnSpcReduction="20000"/>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marL="230188" indent="-230188" hangingPunct="1">
              <a:defRPr/>
            </a:pPr>
            <a:r>
              <a:rPr lang="en-US" altLang="en-US" sz="2000" dirty="0" smtClean="0"/>
              <a:t>12. </a:t>
            </a:r>
            <a:r>
              <a:rPr lang="en-US" altLang="en-US" sz="2000" dirty="0" err="1" smtClean="0"/>
              <a:t>Sheftall</a:t>
            </a:r>
            <a:r>
              <a:rPr lang="en-US" altLang="en-US" sz="2000" dirty="0" smtClean="0"/>
              <a:t>, A.H., Asti, L., Horowitz, L.M., Felts, A., </a:t>
            </a:r>
            <a:r>
              <a:rPr lang="en-US" altLang="en-US" sz="2000" dirty="0" err="1" smtClean="0"/>
              <a:t>Fontanella</a:t>
            </a:r>
            <a:r>
              <a:rPr lang="en-US" altLang="en-US" sz="2000" dirty="0" smtClean="0"/>
              <a:t>, C.A., Campo, J.V., &amp; Bridge, J.A. (2016). </a:t>
            </a:r>
            <a:r>
              <a:rPr lang="en-US" altLang="en-US" sz="2000" i="1" dirty="0" smtClean="0"/>
              <a:t>Suicide in Elementary School-Aged Children and Adolescents.</a:t>
            </a:r>
            <a:r>
              <a:rPr lang="en-US" altLang="en-US" sz="2000" dirty="0" smtClean="0"/>
              <a:t>  Pediatrics, Volume 138, Issue 4, </a:t>
            </a:r>
            <a:r>
              <a:rPr lang="pt-BR" altLang="en-US" sz="2000" dirty="0" smtClean="0"/>
              <a:t>DOI: </a:t>
            </a:r>
            <a:r>
              <a:rPr lang="pt-BR" altLang="en-US" sz="2000" dirty="0" smtClean="0">
                <a:hlinkClick r:id="rId2"/>
              </a:rPr>
              <a:t>https://doi.org/10.1542/peds.2016-0436</a:t>
            </a:r>
            <a:endParaRPr lang="pt-BR" altLang="en-US" sz="2000" dirty="0" smtClean="0"/>
          </a:p>
          <a:p>
            <a:pPr marL="230188" indent="-230188" hangingPunct="1">
              <a:defRPr/>
            </a:pPr>
            <a:r>
              <a:rPr lang="pt-BR" altLang="en-US" sz="2000" dirty="0" smtClean="0"/>
              <a:t>13. Substance Abuse and Mental Health Services Administration (2012). </a:t>
            </a:r>
            <a:r>
              <a:rPr lang="pt-BR" altLang="en-US" sz="2000" i="1" dirty="0" smtClean="0"/>
              <a:t>Preventing Suicide: A Toolkit for High Schools. </a:t>
            </a:r>
            <a:r>
              <a:rPr lang="pt-BR" altLang="en-US" sz="2000" dirty="0" smtClean="0"/>
              <a:t>Retrieved from </a:t>
            </a:r>
            <a:r>
              <a:rPr lang="pt-BR" altLang="en-US" sz="2000" dirty="0" smtClean="0">
                <a:hlinkClick r:id="rId3"/>
              </a:rPr>
              <a:t>https://store.samhsa.gov/product/Preventing-Suicide-A-Toolkit-for-High-Schools/SMA12-4669</a:t>
            </a:r>
            <a:r>
              <a:rPr lang="pt-BR" altLang="en-US" sz="2000" dirty="0" smtClean="0"/>
              <a:t>  </a:t>
            </a:r>
          </a:p>
          <a:p>
            <a:pPr marL="230188" indent="-230188" hangingPunct="1">
              <a:defRPr/>
            </a:pPr>
            <a:r>
              <a:rPr lang="en-US" altLang="en-US" sz="2000" dirty="0" smtClean="0"/>
              <a:t>14. </a:t>
            </a:r>
            <a:r>
              <a:rPr lang="pt-BR" altLang="en-US" sz="2000" dirty="0" smtClean="0"/>
              <a:t>Substance Abuse and Mental Health Services Administration  (2009). SAFE-T: Suicide Assessment Five-Step Evaluation and Triage for Clinicians.  Retrieved from </a:t>
            </a:r>
            <a:r>
              <a:rPr lang="en-US" sz="2000" dirty="0" smtClean="0">
                <a:hlinkClick r:id="rId4"/>
              </a:rPr>
              <a:t>https://store.samhsa.gov/product/SAFE-T-Pocket-Card-Suicide-Assessment-Five-Step-Evaluation-and-Triage-for-Clinicians/sma09-4432?referer=from_search_result</a:t>
            </a:r>
            <a:endParaRPr lang="en-US" altLang="en-US" sz="2000" dirty="0" smtClean="0"/>
          </a:p>
          <a:p>
            <a:pPr marL="230188" indent="-230188" hangingPunct="1">
              <a:defRPr/>
            </a:pPr>
            <a:r>
              <a:rPr lang="en-US" altLang="en-US" sz="2000" dirty="0" smtClean="0"/>
              <a:t>15.Western Interstate Commission for Higher Education Mental Health Program (WICHE MHP) &amp; Suicide Prevention Resource Center (SPRC). (2017). </a:t>
            </a:r>
            <a:r>
              <a:rPr lang="en-US" altLang="en-US" sz="2000" i="1" dirty="0" smtClean="0"/>
              <a:t>Suicide prevention toolkit for primary care practices. A guide for primary care providers and medical practice managers (Rev. ed.)</a:t>
            </a:r>
            <a:r>
              <a:rPr lang="en-US" altLang="en-US" sz="2000" dirty="0" smtClean="0"/>
              <a:t>. Boulder, Colorado: WICHE MHP &amp; SPRC. Retrieved from </a:t>
            </a:r>
            <a:r>
              <a:rPr lang="en-US" altLang="en-US" sz="2000" u="sng" dirty="0" smtClean="0">
                <a:hlinkClick r:id="rId5"/>
              </a:rPr>
              <a:t>http://www.sprc.org/resources-programs/suicide-prevention-toolkit-rural-primary-care</a:t>
            </a:r>
            <a:r>
              <a:rPr lang="en-US" altLang="en-US" sz="2000" u="sng" dirty="0" smtClean="0"/>
              <a:t>  </a:t>
            </a:r>
            <a:r>
              <a:rPr lang="en-US" altLang="en-US" sz="2000" dirty="0" smtClean="0"/>
              <a:t>and </a:t>
            </a:r>
            <a:r>
              <a:rPr lang="en-US" altLang="en-US" sz="2000" u="sng" dirty="0" smtClean="0">
                <a:hlinkClick r:id="rId6"/>
              </a:rPr>
              <a:t>http://www.wiche.edu/pub/suicide-prevention-toolkit-for-primary-care-practices</a:t>
            </a:r>
            <a:r>
              <a:rPr lang="en-US" altLang="en-US" sz="2000" dirty="0" smtClean="0"/>
              <a:t>.  </a:t>
            </a:r>
            <a:endParaRPr lang="pt-BR" altLang="en-US" sz="2000" i="1" dirty="0" smtClean="0"/>
          </a:p>
          <a:p>
            <a:pPr hangingPunct="1">
              <a:defRPr/>
            </a:pPr>
            <a:r>
              <a:rPr lang="pt-BR" altLang="en-US" sz="2000" i="1" dirty="0" smtClean="0"/>
              <a:t>16. Youth Suicide Warning Signs</a:t>
            </a:r>
            <a:r>
              <a:rPr lang="pt-BR" altLang="en-US" sz="2000" dirty="0" smtClean="0"/>
              <a:t>(2013). Retrieved from </a:t>
            </a:r>
            <a:r>
              <a:rPr lang="pt-BR" altLang="en-US" sz="2000" dirty="0" smtClean="0">
                <a:hlinkClick r:id="rId7"/>
              </a:rPr>
              <a:t>https://www.youthsuicidewarningsigns.org</a:t>
            </a:r>
            <a:r>
              <a:rPr lang="pt-BR" altLang="en-US" sz="2000" dirty="0" smtClean="0"/>
              <a:t> </a:t>
            </a:r>
            <a:endParaRPr lang="en-US" altLang="en-US" sz="2000" dirty="0" smtClean="0"/>
          </a:p>
          <a:p>
            <a:pPr marL="230188" indent="-230188" hangingPunct="1">
              <a:defRPr/>
            </a:pPr>
            <a:endParaRPr lang="en-US" altLang="en-US" sz="1400" dirty="0" smtClean="0"/>
          </a:p>
          <a:p>
            <a:pPr hangingPunct="1">
              <a:buFont typeface="Wingdings 3" panose="05040102010807070707" pitchFamily="18" charset="2"/>
              <a:buAutoNum type="arabicPeriod"/>
              <a:defRPr/>
            </a:pPr>
            <a:endParaRPr lang="en-US" altLang="en-US" sz="1400" dirty="0"/>
          </a:p>
        </p:txBody>
      </p:sp>
    </p:spTree>
    <p:extLst>
      <p:ext uri="{BB962C8B-B14F-4D97-AF65-F5344CB8AC3E}">
        <p14:creationId xmlns:p14="http://schemas.microsoft.com/office/powerpoint/2010/main" val="957809200"/>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7340EE-93EF-4DF0-980F-887F3BC74925}"/>
              </a:ext>
            </a:extLst>
          </p:cNvPr>
          <p:cNvSpPr>
            <a:spLocks noGrp="1"/>
          </p:cNvSpPr>
          <p:nvPr>
            <p:ph type="title"/>
          </p:nvPr>
        </p:nvSpPr>
        <p:spPr>
          <a:xfrm>
            <a:off x="838200" y="365125"/>
            <a:ext cx="10515600" cy="1325564"/>
          </a:xfrm>
        </p:spPr>
        <p:txBody>
          <a:bodyPr/>
          <a:lstStyle/>
          <a:p>
            <a:r>
              <a:rPr lang="en-US" altLang="en-US" b="1" dirty="0"/>
              <a:t>Thanks for coming!</a:t>
            </a:r>
            <a:endParaRPr lang="en-US" b="1" dirty="0"/>
          </a:p>
        </p:txBody>
      </p:sp>
      <p:sp>
        <p:nvSpPr>
          <p:cNvPr id="6" name="Content Placeholder 2">
            <a:extLst>
              <a:ext uri="{FF2B5EF4-FFF2-40B4-BE49-F238E27FC236}">
                <a16:creationId xmlns:a16="http://schemas.microsoft.com/office/drawing/2014/main" id="{1032DB35-675A-4AF1-B97B-5DBB8A45D0CC}"/>
              </a:ext>
            </a:extLst>
          </p:cNvPr>
          <p:cNvSpPr txBox="1">
            <a:spLocks/>
          </p:cNvSpPr>
          <p:nvPr/>
        </p:nvSpPr>
        <p:spPr>
          <a:xfrm>
            <a:off x="2025336" y="1557075"/>
            <a:ext cx="8014015"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algn="ctr" hangingPunct="1">
              <a:defRPr/>
            </a:pPr>
            <a:endParaRPr lang="en-US" altLang="en-US" smtClean="0"/>
          </a:p>
          <a:p>
            <a:pPr algn="ctr" hangingPunct="1">
              <a:defRPr/>
            </a:pPr>
            <a:endParaRPr lang="en-US" altLang="en-US" smtClean="0"/>
          </a:p>
          <a:p>
            <a:pPr algn="ctr" hangingPunct="1">
              <a:defRPr/>
            </a:pPr>
            <a:r>
              <a:rPr lang="en-US" altLang="en-US" smtClean="0"/>
              <a:t>Erin Briley, M.S., NCSP</a:t>
            </a:r>
          </a:p>
          <a:p>
            <a:pPr algn="ctr" hangingPunct="1">
              <a:defRPr/>
            </a:pPr>
            <a:r>
              <a:rPr lang="en-US" altLang="en-US" smtClean="0"/>
              <a:t>Mountain Plains MHTTC Technical Trainer</a:t>
            </a:r>
          </a:p>
          <a:p>
            <a:pPr algn="ctr" hangingPunct="1">
              <a:defRPr/>
            </a:pPr>
            <a:r>
              <a:rPr lang="en-US" altLang="en-US" smtClean="0"/>
              <a:t>Western Interstate Commission for Higher Education, Mental Health Program WICHE BHP</a:t>
            </a:r>
          </a:p>
          <a:p>
            <a:pPr algn="ctr" hangingPunct="1">
              <a:defRPr/>
            </a:pPr>
            <a:r>
              <a:rPr lang="en-US" altLang="en-US" smtClean="0">
                <a:hlinkClick r:id="rId2"/>
              </a:rPr>
              <a:t>ebriley@wiche.edu</a:t>
            </a:r>
            <a:endParaRPr lang="en-US" altLang="en-US" smtClean="0"/>
          </a:p>
          <a:p>
            <a:pPr algn="ctr" hangingPunct="1">
              <a:defRPr/>
            </a:pPr>
            <a:r>
              <a:rPr lang="en-US" altLang="en-US" smtClean="0"/>
              <a:t>303-541-0229</a:t>
            </a:r>
          </a:p>
          <a:p>
            <a:pPr hangingPunct="1"/>
            <a:endParaRPr lang="en-US" dirty="0"/>
          </a:p>
        </p:txBody>
      </p:sp>
    </p:spTree>
    <p:extLst>
      <p:ext uri="{BB962C8B-B14F-4D97-AF65-F5344CB8AC3E}">
        <p14:creationId xmlns:p14="http://schemas.microsoft.com/office/powerpoint/2010/main" val="8302502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98585" y="365125"/>
            <a:ext cx="10515600" cy="132556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4500" b="0"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a:lstStyle>
          <a:p>
            <a:pPr hangingPunct="1"/>
            <a:r>
              <a:rPr lang="en-US" altLang="en-US" b="1" dirty="0" smtClean="0"/>
              <a:t>Putting It Into Perspective</a:t>
            </a:r>
            <a:endParaRPr lang="en-US" b="1" dirty="0"/>
          </a:p>
        </p:txBody>
      </p:sp>
      <p:sp>
        <p:nvSpPr>
          <p:cNvPr id="7" name="Content Placeholder 2"/>
          <p:cNvSpPr txBox="1">
            <a:spLocks/>
          </p:cNvSpPr>
          <p:nvPr/>
        </p:nvSpPr>
        <p:spPr>
          <a:xfrm>
            <a:off x="961291" y="1690689"/>
            <a:ext cx="10515599" cy="408878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Autofit/>
          </a:bodyPr>
          <a:lstStyle>
            <a:lvl1pPr marL="0" marR="0" indent="0" algn="ctr" defTabSz="914400" rtl="0" latinLnBrk="0">
              <a:lnSpc>
                <a:spcPct val="90000"/>
              </a:lnSpc>
              <a:spcBef>
                <a:spcPts val="1000"/>
              </a:spcBef>
              <a:spcAft>
                <a:spcPts val="0"/>
              </a:spcAft>
              <a:buClrTx/>
              <a:buSzPct val="100000"/>
              <a:buFont typeface="Arial"/>
              <a:buNone/>
              <a:tabLst/>
              <a:defRPr sz="1800" b="0" i="0" u="none" strike="noStrike" cap="none" spc="0" baseline="0">
                <a:ln>
                  <a:noFill/>
                </a:ln>
                <a:solidFill>
                  <a:srgbClr val="000000"/>
                </a:solidFill>
                <a:uFillTx/>
                <a:latin typeface="Arial"/>
                <a:ea typeface="Arial"/>
                <a:cs typeface="Arial"/>
                <a:sym typeface="Arial"/>
              </a:defRPr>
            </a:lvl1pPr>
            <a:lvl2pPr marL="342900" marR="0" indent="0" algn="ctr" defTabSz="914400" rtl="0" latinLnBrk="0">
              <a:lnSpc>
                <a:spcPct val="90000"/>
              </a:lnSpc>
              <a:spcBef>
                <a:spcPts val="1000"/>
              </a:spcBef>
              <a:spcAft>
                <a:spcPts val="0"/>
              </a:spcAft>
              <a:buClrTx/>
              <a:buSzPct val="100000"/>
              <a:buFont typeface="Arial"/>
              <a:buNone/>
              <a:tabLst/>
              <a:defRPr sz="1500" b="0" i="0" u="none" strike="noStrike" cap="none" spc="0" baseline="0">
                <a:ln>
                  <a:noFill/>
                </a:ln>
                <a:solidFill>
                  <a:srgbClr val="000000"/>
                </a:solidFill>
                <a:uFillTx/>
                <a:latin typeface="Arial"/>
                <a:ea typeface="Arial"/>
                <a:cs typeface="Arial"/>
                <a:sym typeface="Arial"/>
              </a:defRPr>
            </a:lvl2pPr>
            <a:lvl3pPr marL="685800" marR="0" indent="0" algn="ctr" defTabSz="914400" rtl="0" latinLnBrk="0">
              <a:lnSpc>
                <a:spcPct val="90000"/>
              </a:lnSpc>
              <a:spcBef>
                <a:spcPts val="1000"/>
              </a:spcBef>
              <a:spcAft>
                <a:spcPts val="0"/>
              </a:spcAft>
              <a:buClrTx/>
              <a:buSzPct val="100000"/>
              <a:buFont typeface="Arial"/>
              <a:buNone/>
              <a:tabLst/>
              <a:defRPr sz="1350" b="0" i="0" u="none" strike="noStrike" cap="none" spc="0" baseline="0">
                <a:ln>
                  <a:noFill/>
                </a:ln>
                <a:solidFill>
                  <a:srgbClr val="000000"/>
                </a:solidFill>
                <a:uFillTx/>
                <a:latin typeface="Arial"/>
                <a:ea typeface="Arial"/>
                <a:cs typeface="Arial"/>
                <a:sym typeface="Arial"/>
              </a:defRPr>
            </a:lvl3pPr>
            <a:lvl4pPr marL="10287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4pPr>
            <a:lvl5pPr marL="13716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5pPr>
            <a:lvl6pPr marL="17145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6pPr>
            <a:lvl7pPr marL="20574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7pPr>
            <a:lvl8pPr marL="24003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8pPr>
            <a:lvl9pPr marL="2743200" marR="0" indent="0" algn="ctr" defTabSz="914400" rtl="0" latinLnBrk="0">
              <a:lnSpc>
                <a:spcPct val="90000"/>
              </a:lnSpc>
              <a:spcBef>
                <a:spcPts val="1000"/>
              </a:spcBef>
              <a:spcAft>
                <a:spcPts val="0"/>
              </a:spcAft>
              <a:buClrTx/>
              <a:buSzPct val="100000"/>
              <a:buFont typeface="Arial"/>
              <a:buNone/>
              <a:tabLst/>
              <a:defRPr sz="12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bg2">
                  <a:lumMod val="40000"/>
                  <a:lumOff val="60000"/>
                </a:schemeClr>
              </a:buClr>
              <a:defRPr/>
            </a:pPr>
            <a:endParaRPr lang="en-US" sz="2400" dirty="0" smtClean="0"/>
          </a:p>
          <a:p>
            <a:pPr marL="342906" indent="-342906" defTabSz="457207" hangingPunct="1">
              <a:buClr>
                <a:schemeClr val="tx1"/>
              </a:buClr>
              <a:buFont typeface="Wingdings 3" charset="2"/>
              <a:buChar char=""/>
              <a:defRPr/>
            </a:pPr>
            <a:r>
              <a:rPr lang="en-US" sz="2400" dirty="0" smtClean="0"/>
              <a:t>For American Indian and Alaska Native youth and young adults ages 15-34, the suicide rate is 1.5 times that of the national average</a:t>
            </a:r>
            <a:r>
              <a:rPr lang="en-US" sz="2400" baseline="30000" dirty="0" smtClean="0"/>
              <a:t>3</a:t>
            </a:r>
          </a:p>
          <a:p>
            <a:pPr marL="342906" indent="-342906" defTabSz="457207" hangingPunct="1">
              <a:buClr>
                <a:schemeClr val="tx1"/>
              </a:buClr>
              <a:buFont typeface="Wingdings 3" charset="2"/>
              <a:buChar char=""/>
              <a:defRPr/>
            </a:pPr>
            <a:endParaRPr lang="en-US" sz="2400" baseline="30000" dirty="0" smtClean="0"/>
          </a:p>
          <a:p>
            <a:pPr marL="342906" indent="-342906" defTabSz="457207" hangingPunct="1">
              <a:buClr>
                <a:schemeClr val="tx1"/>
              </a:buClr>
              <a:buFont typeface="Wingdings 3" charset="2"/>
              <a:buChar char=""/>
              <a:defRPr/>
            </a:pPr>
            <a:r>
              <a:rPr lang="en-US" sz="2400" dirty="0" smtClean="0"/>
              <a:t>The rate for males is nearly three times higher than females for ages 15-19</a:t>
            </a:r>
            <a:r>
              <a:rPr lang="en-US" sz="2400" baseline="30000" dirty="0" smtClean="0"/>
              <a:t>13</a:t>
            </a:r>
            <a:endParaRPr lang="en-US" sz="2400" dirty="0"/>
          </a:p>
        </p:txBody>
      </p:sp>
    </p:spTree>
    <p:extLst>
      <p:ext uri="{BB962C8B-B14F-4D97-AF65-F5344CB8AC3E}">
        <p14:creationId xmlns:p14="http://schemas.microsoft.com/office/powerpoint/2010/main" val="102427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Content Placeholder 10" descr="A close up of a map&#10;&#10;Description automatically generated">
            <a:extLst>
              <a:ext uri="{FF2B5EF4-FFF2-40B4-BE49-F238E27FC236}">
                <a16:creationId xmlns:a16="http://schemas.microsoft.com/office/drawing/2014/main" id="{B7A4371D-F64C-4D08-89D6-9B69ED5CB0E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97479" y="0"/>
            <a:ext cx="9946257" cy="6858000"/>
          </a:xfrm>
        </p:spPr>
      </p:pic>
    </p:spTree>
    <p:extLst>
      <p:ext uri="{BB962C8B-B14F-4D97-AF65-F5344CB8AC3E}">
        <p14:creationId xmlns:p14="http://schemas.microsoft.com/office/powerpoint/2010/main" val="239971395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4"/>
          </a:xfrm>
        </p:spPr>
        <p:txBody>
          <a:bodyPr>
            <a:normAutofit/>
          </a:bodyPr>
          <a:lstStyle/>
          <a:p>
            <a:pPr algn="ctr"/>
            <a:r>
              <a:rPr lang="en-US" b="1" dirty="0"/>
              <a:t>Contributing Factors to High Suicide Rates in Mountain States</a:t>
            </a:r>
            <a:endParaRPr lang="en-US" sz="2200" dirty="0"/>
          </a:p>
        </p:txBody>
      </p:sp>
      <p:sp>
        <p:nvSpPr>
          <p:cNvPr id="6" name="Content Placeholder 2"/>
          <p:cNvSpPr txBox="1">
            <a:spLocks/>
          </p:cNvSpPr>
          <p:nvPr/>
        </p:nvSpPr>
        <p:spPr>
          <a:xfrm>
            <a:off x="838200" y="1690688"/>
            <a:ext cx="10611338" cy="45860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Autofit/>
          </a:bodyPr>
          <a:lstStyle>
            <a:lvl1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a:lstStyle>
          <a:p>
            <a:pPr defTabSz="457207" hangingPunct="1">
              <a:buClr>
                <a:schemeClr val="tx1"/>
              </a:buClr>
              <a:defRPr/>
            </a:pPr>
            <a:r>
              <a:rPr lang="en-US" smtClean="0">
                <a:ea typeface="Calibri" panose="020F0502020204030204" pitchFamily="34" charset="0"/>
                <a:cs typeface="Times New Roman" panose="02020603050405020304" pitchFamily="18" charset="0"/>
              </a:rPr>
              <a:t>While it is impossible to know the exact cause of the increased rates of suicide in this region, several things have been proposed as contributing risk factors. Some possible reasons for the higher rates of suicide may include: </a:t>
            </a:r>
          </a:p>
          <a:p>
            <a:pPr defTabSz="457207" hangingPunct="1">
              <a:buClr>
                <a:schemeClr val="tx1"/>
              </a:buClr>
              <a:defRPr/>
            </a:pPr>
            <a:endParaRPr lang="en-US" smtClean="0">
              <a:ea typeface="Calibri" panose="020F0502020204030204" pitchFamily="34" charset="0"/>
              <a:cs typeface="Times New Roman" panose="02020603050405020304" pitchFamily="18" charset="0"/>
            </a:endParaRPr>
          </a:p>
          <a:p>
            <a:pPr marL="342906" indent="-342906" defTabSz="457207" hangingPunct="1">
              <a:buClr>
                <a:schemeClr val="tx1"/>
              </a:buClr>
              <a:buFont typeface="Wingdings 3" charset="2"/>
              <a:buChar char=""/>
              <a:defRPr/>
            </a:pPr>
            <a:r>
              <a:rPr lang="en-US" smtClean="0">
                <a:ea typeface="Calibri" panose="020F0502020204030204" pitchFamily="34" charset="0"/>
                <a:cs typeface="Times New Roman" panose="02020603050405020304" pitchFamily="18" charset="0"/>
              </a:rPr>
              <a:t>Decreased access to mental health resources</a:t>
            </a:r>
          </a:p>
          <a:p>
            <a:pPr marL="342906" indent="-342906" defTabSz="457207" hangingPunct="1">
              <a:buClr>
                <a:schemeClr val="tx1"/>
              </a:buClr>
              <a:buFont typeface="Wingdings 3" charset="2"/>
              <a:buChar char=""/>
              <a:defRPr/>
            </a:pPr>
            <a:r>
              <a:rPr lang="en-US" smtClean="0">
                <a:ea typeface="Calibri" panose="020F0502020204030204" pitchFamily="34" charset="0"/>
                <a:cs typeface="Times New Roman" panose="02020603050405020304" pitchFamily="18" charset="0"/>
              </a:rPr>
              <a:t>Easier access to firearms due to higher rates of gun ownership</a:t>
            </a:r>
          </a:p>
          <a:p>
            <a:pPr marL="342906" indent="-342906" defTabSz="457207" hangingPunct="1">
              <a:buClr>
                <a:schemeClr val="tx1"/>
              </a:buClr>
              <a:buFont typeface="Wingdings 3" charset="2"/>
              <a:buChar char=""/>
              <a:defRPr/>
            </a:pPr>
            <a:r>
              <a:rPr lang="en-US" smtClean="0">
                <a:ea typeface="Calibri" panose="020F0502020204030204" pitchFamily="34" charset="0"/>
                <a:cs typeface="Times New Roman" panose="02020603050405020304" pitchFamily="18" charset="0"/>
              </a:rPr>
              <a:t>Increased tendency to not access resources due to stigma </a:t>
            </a:r>
          </a:p>
          <a:p>
            <a:pPr marL="342906" indent="-342906" defTabSz="457207" hangingPunct="1">
              <a:buClr>
                <a:schemeClr val="tx1"/>
              </a:buClr>
              <a:buFont typeface="Wingdings 3" charset="2"/>
              <a:buChar char=""/>
              <a:defRPr/>
            </a:pPr>
            <a:r>
              <a:rPr lang="en-US" smtClean="0">
                <a:ea typeface="Calibri" panose="020F0502020204030204" pitchFamily="34" charset="0"/>
                <a:cs typeface="Times New Roman" panose="02020603050405020304" pitchFamily="18" charset="0"/>
              </a:rPr>
              <a:t>Increased economic stressors related to stressful work and decreased employment options</a:t>
            </a:r>
          </a:p>
          <a:p>
            <a:pPr defTabSz="457207" hangingPunct="1">
              <a:buClr>
                <a:schemeClr val="bg2">
                  <a:lumMod val="40000"/>
                  <a:lumOff val="60000"/>
                </a:schemeClr>
              </a:buClr>
              <a:defRPr/>
            </a:pPr>
            <a:endParaRPr lang="en-US" sz="1800" dirty="0"/>
          </a:p>
        </p:txBody>
      </p:sp>
    </p:spTree>
    <p:extLst>
      <p:ext uri="{BB962C8B-B14F-4D97-AF65-F5344CB8AC3E}">
        <p14:creationId xmlns:p14="http://schemas.microsoft.com/office/powerpoint/2010/main" val="645625105"/>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2260</TotalTime>
  <Words>5246</Words>
  <Application>Microsoft Office PowerPoint</Application>
  <PresentationFormat>Widescreen</PresentationFormat>
  <Paragraphs>449</Paragraphs>
  <Slides>66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Arial</vt:lpstr>
      <vt:lpstr>Bookman Old Style</vt:lpstr>
      <vt:lpstr>Calibri</vt:lpstr>
      <vt:lpstr>Helvetica</vt:lpstr>
      <vt:lpstr>Times New Roman</vt:lpstr>
      <vt:lpstr>Wingdings 3</vt:lpstr>
      <vt:lpstr>Office Theme</vt:lpstr>
      <vt:lpstr>Suicide Assessment and Response for K-12 Populations</vt:lpstr>
      <vt:lpstr>PowerPoint Presentation</vt:lpstr>
      <vt:lpstr>PowerPoint Presentation</vt:lpstr>
      <vt:lpstr>This in-service is not intended to replace advanced training in suicide response and risk assessment. Please refer to resources at the end of this training for programs</vt:lpstr>
      <vt:lpstr>PowerPoint Presentation</vt:lpstr>
      <vt:lpstr>PowerPoint Presentation</vt:lpstr>
      <vt:lpstr>PowerPoint Presentation</vt:lpstr>
      <vt:lpstr>PowerPoint Presentation</vt:lpstr>
      <vt:lpstr>Contributing Factors to High Suicide Rates in Mountain States</vt:lpstr>
      <vt:lpstr>Risk Factors (Characteristics associated with increased risk. Risk increases with multiple factors)</vt:lpstr>
      <vt:lpstr>Risk Factors (Characteristics associated with increased risk. Risk increases with multiple factors)</vt:lpstr>
      <vt:lpstr>Risk Factors (Characteristics associated with increased risk. Risk increases with multiple factors)</vt:lpstr>
      <vt:lpstr>Risk Factors (Characteristics associated with increased risk. Risk increases with multiple factors)</vt:lpstr>
      <vt:lpstr>Signs of Depression in Youth9</vt:lpstr>
      <vt:lpstr>General Warning Signs15,16 (Observable behaviors signaling suicidal thinking)</vt:lpstr>
      <vt:lpstr>Warning Signs for Youth (&lt;25 yrs) 16</vt:lpstr>
      <vt:lpstr>Acute Warning Signs16 </vt:lpstr>
      <vt:lpstr>Warning Signs for Youth (&lt;25 yrs) 16</vt:lpstr>
      <vt:lpstr>Protective Factors14</vt:lpstr>
      <vt:lpstr>Protective Factors14</vt:lpstr>
      <vt:lpstr>Protective Factors14</vt:lpstr>
      <vt:lpstr>Why is Understanding This Important? </vt:lpstr>
      <vt:lpstr>PowerPoint Presentation</vt:lpstr>
      <vt:lpstr>When is a Screener Used?</vt:lpstr>
      <vt:lpstr>Basic Guidelines</vt:lpstr>
      <vt:lpstr>What to Explore in a Risk Assessment12</vt:lpstr>
      <vt:lpstr>What to Explore in a Risk Assessment12</vt:lpstr>
      <vt:lpstr>What to Explore in a Risk Assessment12</vt:lpstr>
      <vt:lpstr>What to Explore in a Risk Assessment12</vt:lpstr>
      <vt:lpstr>Or… Use a Developed Suicide Screener</vt:lpstr>
      <vt:lpstr>Columbia-Suicide Severity Rating Scale (C-SSRS)4</vt:lpstr>
      <vt:lpstr>C-SSRS4 </vt:lpstr>
      <vt:lpstr>SAFE-T14</vt:lpstr>
      <vt:lpstr>High Levels of Risk12</vt:lpstr>
      <vt:lpstr>Moderate Levels of Risk10</vt:lpstr>
      <vt:lpstr>Low Levels of Risk10</vt:lpstr>
      <vt:lpstr>Levels of Risk10</vt:lpstr>
      <vt:lpstr>Problems with Levels of Risk</vt:lpstr>
      <vt:lpstr>Helping Suicidal Youth</vt:lpstr>
      <vt:lpstr>Screening &amp; Telehealth During the Pandemic 1</vt:lpstr>
      <vt:lpstr>Screening &amp; Telehealth During the Pandemic 1</vt:lpstr>
      <vt:lpstr>What’s Not Helpful?</vt:lpstr>
      <vt:lpstr>Positive Screening-   General Next Steps</vt:lpstr>
      <vt:lpstr>Positive Screening-   Next Steps- High Risk</vt:lpstr>
      <vt:lpstr>Positive Screening-   Next Steps- High Risk</vt:lpstr>
      <vt:lpstr>Positive Screening-  Next Steps- Moderate Risk</vt:lpstr>
      <vt:lpstr>Positive Screening-  Next Steps- Low Risk</vt:lpstr>
      <vt:lpstr>SAFETY PLANNING</vt:lpstr>
      <vt:lpstr>Safety Plan Components16</vt:lpstr>
      <vt:lpstr>School Safety Planning12</vt:lpstr>
      <vt:lpstr>Parent Notification14</vt:lpstr>
      <vt:lpstr>Confidentiality14</vt:lpstr>
      <vt:lpstr>Don’t Be Negligent! 14</vt:lpstr>
      <vt:lpstr>Resources for Schools Without a Mental Health Emergency Response Plan</vt:lpstr>
      <vt:lpstr>RESOURCES</vt:lpstr>
      <vt:lpstr>24/7 National Crisis Support Lines</vt:lpstr>
      <vt:lpstr>Advanced Training in Risk Assessment</vt:lpstr>
      <vt:lpstr>In-Service Training for Other Staff</vt:lpstr>
      <vt:lpstr>Safety Plans</vt:lpstr>
      <vt:lpstr>Creating a District/School Mental Health Emergency Response Plan</vt:lpstr>
      <vt:lpstr>General Resources</vt:lpstr>
      <vt:lpstr>Supports for Caregivers and Educators During COVID-19</vt:lpstr>
      <vt:lpstr>References</vt:lpstr>
      <vt:lpstr>References (Cont.)</vt:lpstr>
      <vt:lpstr>References (Cont.)</vt:lpstr>
      <vt:lpstr>Thanks for 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Terry</dc:creator>
  <cp:lastModifiedBy>Terry, David</cp:lastModifiedBy>
  <cp:revision>59</cp:revision>
  <dcterms:modified xsi:type="dcterms:W3CDTF">2020-10-27T21:50:44Z</dcterms:modified>
</cp:coreProperties>
</file>