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377" r:id="rId3"/>
    <p:sldId id="375" r:id="rId4"/>
    <p:sldId id="258" r:id="rId5"/>
    <p:sldId id="329" r:id="rId6"/>
    <p:sldId id="302" r:id="rId7"/>
    <p:sldId id="324" r:id="rId8"/>
    <p:sldId id="328" r:id="rId9"/>
    <p:sldId id="298" r:id="rId10"/>
    <p:sldId id="277" r:id="rId11"/>
    <p:sldId id="278" r:id="rId12"/>
    <p:sldId id="3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588" y="1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DDBDC-C7E8-4EB0-8D3F-63AFE4EF4BCB}" type="datetimeFigureOut">
              <a:rPr lang="en-US" smtClean="0"/>
              <a:t>12/11/2020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F7BD9-56FB-4890-95D1-FE9DAD2093DF}" type="slidenum">
              <a:rPr lang="en-US" smtClean="0"/>
              <a:t>‹#›</a:t>
            </a:fld>
            <a:endParaRPr lang="en-US"/>
          </a:p>
        </p:txBody>
      </p:sp>
    </p:spTree>
    <p:extLst>
      <p:ext uri="{BB962C8B-B14F-4D97-AF65-F5344CB8AC3E}">
        <p14:creationId xmlns:p14="http://schemas.microsoft.com/office/powerpoint/2010/main" val="106366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r>
              <a:t>David</a:t>
            </a:r>
          </a:p>
        </p:txBody>
      </p:sp>
    </p:spTree>
    <p:extLst>
      <p:ext uri="{BB962C8B-B14F-4D97-AF65-F5344CB8AC3E}">
        <p14:creationId xmlns:p14="http://schemas.microsoft.com/office/powerpoint/2010/main" val="123473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DAD61B-3B56-4CD3-8C7C-E9611D3C49FE}" type="slidenum">
              <a:rPr lang="en-US" smtClean="0"/>
              <a:t>6</a:t>
            </a:fld>
            <a:endParaRPr lang="en-US"/>
          </a:p>
        </p:txBody>
      </p:sp>
    </p:spTree>
    <p:extLst>
      <p:ext uri="{BB962C8B-B14F-4D97-AF65-F5344CB8AC3E}">
        <p14:creationId xmlns:p14="http://schemas.microsoft.com/office/powerpoint/2010/main" val="410759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rule of thumb, but not exclusive.</a:t>
            </a:r>
          </a:p>
        </p:txBody>
      </p:sp>
      <p:sp>
        <p:nvSpPr>
          <p:cNvPr id="4" name="Slide Number Placeholder 3"/>
          <p:cNvSpPr>
            <a:spLocks noGrp="1"/>
          </p:cNvSpPr>
          <p:nvPr>
            <p:ph type="sldNum" sz="quarter" idx="5"/>
          </p:nvPr>
        </p:nvSpPr>
        <p:spPr/>
        <p:txBody>
          <a:bodyPr/>
          <a:lstStyle/>
          <a:p>
            <a:fld id="{45DAD61B-3B56-4CD3-8C7C-E9611D3C49FE}" type="slidenum">
              <a:rPr lang="en-US" smtClean="0"/>
              <a:t>7</a:t>
            </a:fld>
            <a:endParaRPr lang="en-US"/>
          </a:p>
        </p:txBody>
      </p:sp>
    </p:spTree>
    <p:extLst>
      <p:ext uri="{BB962C8B-B14F-4D97-AF65-F5344CB8AC3E}">
        <p14:creationId xmlns:p14="http://schemas.microsoft.com/office/powerpoint/2010/main" val="306278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BCC7FD-A0C1-4260-B9A2-D02A1FE5CD24}" type="slidenum">
              <a:rPr lang="en-US" altLang="en-US"/>
              <a:pPr>
                <a:spcBef>
                  <a:spcPct val="0"/>
                </a:spcBef>
              </a:pPr>
              <a:t>8</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Bowden.   Jamison notes 19%</a:t>
            </a:r>
          </a:p>
        </p:txBody>
      </p:sp>
    </p:spTree>
    <p:extLst>
      <p:ext uri="{BB962C8B-B14F-4D97-AF65-F5344CB8AC3E}">
        <p14:creationId xmlns:p14="http://schemas.microsoft.com/office/powerpoint/2010/main" val="3811534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difficult diagnosis to make.  Consider, when symptoms above occur after antidepressant started.</a:t>
            </a:r>
          </a:p>
        </p:txBody>
      </p:sp>
      <p:sp>
        <p:nvSpPr>
          <p:cNvPr id="4" name="Slide Number Placeholder 3"/>
          <p:cNvSpPr>
            <a:spLocks noGrp="1"/>
          </p:cNvSpPr>
          <p:nvPr>
            <p:ph type="sldNum" sz="quarter" idx="5"/>
          </p:nvPr>
        </p:nvSpPr>
        <p:spPr/>
        <p:txBody>
          <a:bodyPr/>
          <a:lstStyle/>
          <a:p>
            <a:fld id="{45DAD61B-3B56-4CD3-8C7C-E9611D3C49FE}" type="slidenum">
              <a:rPr lang="en-US" smtClean="0"/>
              <a:t>9</a:t>
            </a:fld>
            <a:endParaRPr lang="en-US"/>
          </a:p>
        </p:txBody>
      </p:sp>
    </p:spTree>
    <p:extLst>
      <p:ext uri="{BB962C8B-B14F-4D97-AF65-F5344CB8AC3E}">
        <p14:creationId xmlns:p14="http://schemas.microsoft.com/office/powerpoint/2010/main" val="37879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panic attack does not necessarily mean panic disorder.</a:t>
            </a:r>
          </a:p>
        </p:txBody>
      </p:sp>
      <p:sp>
        <p:nvSpPr>
          <p:cNvPr id="4" name="Slide Number Placeholder 3"/>
          <p:cNvSpPr>
            <a:spLocks noGrp="1"/>
          </p:cNvSpPr>
          <p:nvPr>
            <p:ph type="sldNum" sz="quarter" idx="5"/>
          </p:nvPr>
        </p:nvSpPr>
        <p:spPr/>
        <p:txBody>
          <a:bodyPr/>
          <a:lstStyle/>
          <a:p>
            <a:fld id="{45DAD61B-3B56-4CD3-8C7C-E9611D3C49FE}" type="slidenum">
              <a:rPr lang="en-US" smtClean="0"/>
              <a:t>11</a:t>
            </a:fld>
            <a:endParaRPr lang="en-US"/>
          </a:p>
        </p:txBody>
      </p:sp>
    </p:spTree>
    <p:extLst>
      <p:ext uri="{BB962C8B-B14F-4D97-AF65-F5344CB8AC3E}">
        <p14:creationId xmlns:p14="http://schemas.microsoft.com/office/powerpoint/2010/main" val="4141215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524000" y="2601117"/>
            <a:ext cx="9144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Rectangle 7"/>
          <p:cNvSpPr/>
          <p:nvPr/>
        </p:nvSpPr>
        <p:spPr>
          <a:xfrm>
            <a:off x="311888" y="1"/>
            <a:ext cx="11880113" cy="2275367"/>
          </a:xfrm>
          <a:prstGeom prst="rect">
            <a:avLst/>
          </a:prstGeom>
          <a:solidFill>
            <a:srgbClr val="00467F"/>
          </a:solidFill>
          <a:ln w="12700">
            <a:miter lim="400000"/>
          </a:ln>
        </p:spPr>
        <p:txBody>
          <a:bodyPr lIns="45718" tIns="45718" rIns="45718" bIns="45718" anchor="ctr"/>
          <a:lstStyle/>
          <a:p>
            <a:pPr algn="ctr">
              <a:defRPr>
                <a:solidFill>
                  <a:srgbClr val="FFFFFF"/>
                </a:solidFill>
              </a:defRPr>
            </a:pPr>
            <a:endParaRPr sz="1800"/>
          </a:p>
        </p:txBody>
      </p:sp>
      <p:sp>
        <p:nvSpPr>
          <p:cNvPr id="14" name="Title Text"/>
          <p:cNvSpPr txBox="1">
            <a:spLocks noGrp="1"/>
          </p:cNvSpPr>
          <p:nvPr>
            <p:ph type="title"/>
          </p:nvPr>
        </p:nvSpPr>
        <p:spPr>
          <a:xfrm>
            <a:off x="819889" y="180752"/>
            <a:ext cx="10363201" cy="1913864"/>
          </a:xfrm>
          <a:prstGeom prst="rect">
            <a:avLst/>
          </a:prstGeom>
        </p:spPr>
        <p:txBody>
          <a:bodyPr anchor="b"/>
          <a:lstStyle>
            <a:lvl1pPr algn="ctr">
              <a:defRPr sz="6000">
                <a:solidFill>
                  <a:srgbClr val="FFFFFF"/>
                </a:solidFill>
              </a:defRPr>
            </a:lvl1pPr>
          </a:lstStyle>
          <a:p>
            <a:r>
              <a:t>Title Text</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124673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285944-A5C1-4AE0-8632-A340F5BA2615}" type="datetimeFigureOut">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9AEF-DDA9-4A4B-A038-8BBA4BF06A38}" type="slidenum">
              <a:rPr lang="en-US" smtClean="0"/>
              <a:t>‹#›</a:t>
            </a:fld>
            <a:endParaRPr lang="en-US"/>
          </a:p>
        </p:txBody>
      </p:sp>
    </p:spTree>
    <p:extLst>
      <p:ext uri="{BB962C8B-B14F-4D97-AF65-F5344CB8AC3E}">
        <p14:creationId xmlns:p14="http://schemas.microsoft.com/office/powerpoint/2010/main" val="87595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D4B3C7-199E-694B-A1E4-D009CC54FE8F}" type="datetime1">
              <a:rPr lang="en-US" smtClean="0"/>
              <a:t>12/11/2020</a:t>
            </a:fld>
            <a:endParaRPr lang="en-US"/>
          </a:p>
        </p:txBody>
      </p:sp>
      <p:sp>
        <p:nvSpPr>
          <p:cNvPr id="8" name="Footer Placeholder 7"/>
          <p:cNvSpPr>
            <a:spLocks noGrp="1"/>
          </p:cNvSpPr>
          <p:nvPr>
            <p:ph type="ftr" sz="quarter" idx="11"/>
          </p:nvPr>
        </p:nvSpPr>
        <p:spPr/>
        <p:txBody>
          <a:bodyPr/>
          <a:lstStyle/>
          <a:p>
            <a:r>
              <a:rPr lang="en-US"/>
              <a:t>© 2012 Global Education International. All rights reserved. </a:t>
            </a:r>
          </a:p>
        </p:txBody>
      </p:sp>
      <p:sp>
        <p:nvSpPr>
          <p:cNvPr id="9" name="Slide Number Placeholder 8"/>
          <p:cNvSpPr>
            <a:spLocks noGrp="1"/>
          </p:cNvSpPr>
          <p:nvPr>
            <p:ph type="sldNum" sz="quarter" idx="12"/>
          </p:nvPr>
        </p:nvSpPr>
        <p:spPr/>
        <p:txBody>
          <a:bodyPr/>
          <a:lstStyle/>
          <a:p>
            <a:fld id="{194E9E8B-16D0-EF40-A3C0-730302B142A9}" type="slidenum">
              <a:rPr lang="en-US" smtClean="0"/>
              <a:t>‹#›</a:t>
            </a:fld>
            <a:endParaRPr lang="en-US"/>
          </a:p>
        </p:txBody>
      </p:sp>
    </p:spTree>
    <p:extLst>
      <p:ext uri="{BB962C8B-B14F-4D97-AF65-F5344CB8AC3E}">
        <p14:creationId xmlns:p14="http://schemas.microsoft.com/office/powerpoint/2010/main" val="134964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838200" y="400566"/>
            <a:ext cx="10515600" cy="1325566"/>
          </a:xfrm>
          <a:prstGeom prst="rect">
            <a:avLst/>
          </a:prstGeom>
        </p:spPr>
        <p:txBody>
          <a:bodyPr/>
          <a:lstStyle/>
          <a:p>
            <a:r>
              <a:t>Title Text</a:t>
            </a:r>
          </a:p>
        </p:txBody>
      </p:sp>
      <p:sp>
        <p:nvSpPr>
          <p:cNvPr id="23" name="Body Level One…"/>
          <p:cNvSpPr txBox="1">
            <a:spLocks noGrp="1"/>
          </p:cNvSpPr>
          <p:nvPr>
            <p:ph type="body" sz="quarter" idx="1"/>
          </p:nvPr>
        </p:nvSpPr>
        <p:spPr>
          <a:xfrm>
            <a:off x="838200" y="4791740"/>
            <a:ext cx="10515600" cy="155534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Rectangle 7"/>
          <p:cNvSpPr/>
          <p:nvPr/>
        </p:nvSpPr>
        <p:spPr>
          <a:xfrm>
            <a:off x="311888" y="2291317"/>
            <a:ext cx="11880113" cy="2275367"/>
          </a:xfrm>
          <a:prstGeom prst="rect">
            <a:avLst/>
          </a:prstGeom>
          <a:solidFill>
            <a:srgbClr val="CC4927"/>
          </a:solidFill>
          <a:ln w="12700">
            <a:miter lim="400000"/>
          </a:ln>
        </p:spPr>
        <p:txBody>
          <a:bodyPr lIns="45718" tIns="45718" rIns="45718" bIns="45718" anchor="ctr"/>
          <a:lstStyle/>
          <a:p>
            <a:pPr algn="ctr">
              <a:defRPr>
                <a:solidFill>
                  <a:srgbClr val="FFFFFF"/>
                </a:solidFill>
              </a:defRPr>
            </a:pPr>
            <a:endParaRPr sz="1800"/>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050892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32" name="Title Text"/>
          <p:cNvSpPr txBox="1">
            <a:spLocks noGrp="1"/>
          </p:cNvSpPr>
          <p:nvPr>
            <p:ph type="title"/>
          </p:nvPr>
        </p:nvSpPr>
        <p:spPr>
          <a:xfrm>
            <a:off x="838200" y="400566"/>
            <a:ext cx="10515600" cy="1325566"/>
          </a:xfrm>
          <a:prstGeom prst="rect">
            <a:avLst/>
          </a:prstGeom>
        </p:spPr>
        <p:txBody>
          <a:bodyPr/>
          <a:lstStyle/>
          <a:p>
            <a:r>
              <a:t>Title Text</a:t>
            </a:r>
          </a:p>
        </p:txBody>
      </p:sp>
      <p:sp>
        <p:nvSpPr>
          <p:cNvPr id="33" name="Body Level One…"/>
          <p:cNvSpPr txBox="1">
            <a:spLocks noGrp="1"/>
          </p:cNvSpPr>
          <p:nvPr>
            <p:ph type="body" sz="quarter" idx="1"/>
          </p:nvPr>
        </p:nvSpPr>
        <p:spPr>
          <a:xfrm>
            <a:off x="838200" y="2607080"/>
            <a:ext cx="10515600" cy="155534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Rectangle 7"/>
          <p:cNvSpPr/>
          <p:nvPr/>
        </p:nvSpPr>
        <p:spPr>
          <a:xfrm>
            <a:off x="311889" y="4582634"/>
            <a:ext cx="11880113" cy="2275371"/>
          </a:xfrm>
          <a:prstGeom prst="rect">
            <a:avLst/>
          </a:prstGeom>
          <a:solidFill>
            <a:srgbClr val="94A545"/>
          </a:solidFill>
          <a:ln w="12700">
            <a:miter lim="400000"/>
          </a:ln>
        </p:spPr>
        <p:txBody>
          <a:bodyPr lIns="45718" tIns="45718" rIns="45718" bIns="45718" anchor="ctr"/>
          <a:lstStyle/>
          <a:p>
            <a:pPr algn="ctr">
              <a:defRPr>
                <a:solidFill>
                  <a:srgbClr val="FFFFFF"/>
                </a:solidFill>
              </a:defRPr>
            </a:pPr>
            <a:endParaRPr sz="1800"/>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666359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2" name="Title Text"/>
          <p:cNvSpPr txBox="1">
            <a:spLocks noGrp="1"/>
          </p:cNvSpPr>
          <p:nvPr>
            <p:ph type="title"/>
          </p:nvPr>
        </p:nvSpPr>
        <p:spPr>
          <a:xfrm>
            <a:off x="831850" y="1709740"/>
            <a:ext cx="10515601" cy="2852737"/>
          </a:xfrm>
          <a:prstGeom prst="rect">
            <a:avLst/>
          </a:prstGeom>
        </p:spPr>
        <p:txBody>
          <a:bodyPr anchor="b"/>
          <a:lstStyle>
            <a:lvl1pPr>
              <a:defRPr sz="6000"/>
            </a:lvl1pPr>
          </a:lstStyle>
          <a:p>
            <a:r>
              <a:t>Title Text</a:t>
            </a:r>
          </a:p>
        </p:txBody>
      </p:sp>
      <p:sp>
        <p:nvSpPr>
          <p:cNvPr id="43" name="Body Level One…"/>
          <p:cNvSpPr txBox="1">
            <a:spLocks noGrp="1"/>
          </p:cNvSpPr>
          <p:nvPr>
            <p:ph type="body" sz="quarter" idx="1"/>
          </p:nvPr>
        </p:nvSpPr>
        <p:spPr>
          <a:xfrm>
            <a:off x="831850" y="4589465"/>
            <a:ext cx="10515601" cy="1500191"/>
          </a:xfrm>
          <a:prstGeom prst="rect">
            <a:avLst/>
          </a:prstGeom>
        </p:spPr>
        <p:txBody>
          <a:bodyPr/>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387903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829522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839789" y="365125"/>
            <a:ext cx="10515601" cy="1325564"/>
          </a:xfrm>
          <a:prstGeom prst="rect">
            <a:avLst/>
          </a:prstGeom>
        </p:spPr>
        <p:txBody>
          <a:bodyPr/>
          <a:lstStyle/>
          <a:p>
            <a:r>
              <a:t>Title Text</a:t>
            </a:r>
          </a:p>
        </p:txBody>
      </p:sp>
      <p:sp>
        <p:nvSpPr>
          <p:cNvPr id="70" name="Body Level One…"/>
          <p:cNvSpPr txBox="1">
            <a:spLocks noGrp="1"/>
          </p:cNvSpPr>
          <p:nvPr>
            <p:ph type="body" sz="quarter" idx="1"/>
          </p:nvPr>
        </p:nvSpPr>
        <p:spPr>
          <a:xfrm>
            <a:off x="839789" y="1681163"/>
            <a:ext cx="5157791" cy="823916"/>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13"/>
          </p:nvPr>
        </p:nvSpPr>
        <p:spPr>
          <a:xfrm>
            <a:off x="6172197" y="1681163"/>
            <a:ext cx="5183195" cy="823914"/>
          </a:xfrm>
          <a:prstGeom prst="rect">
            <a:avLst/>
          </a:prstGeom>
        </p:spPr>
        <p:txBody>
          <a:bodyPr anchor="b"/>
          <a:lstStyle/>
          <a:p>
            <a:endParaRPr/>
          </a:p>
        </p:txBody>
      </p:sp>
      <p:sp>
        <p:nvSpPr>
          <p:cNvPr id="72" name="Slide Number"/>
          <p:cNvSpPr txBox="1">
            <a:spLocks noGrp="1"/>
          </p:cNvSpPr>
          <p:nvPr>
            <p:ph type="sldNum" sz="quarter" idx="2"/>
          </p:nvPr>
        </p:nvSpPr>
        <p:spPr>
          <a:xfrm>
            <a:off x="11078732" y="6400417"/>
            <a:ext cx="275071" cy="27699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95176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Title Text"/>
          <p:cNvSpPr txBox="1">
            <a:spLocks noGrp="1"/>
          </p:cNvSpPr>
          <p:nvPr>
            <p:ph type="title"/>
          </p:nvPr>
        </p:nvSpPr>
        <p:spPr>
          <a:prstGeom prst="rect">
            <a:avLst/>
          </a:prstGeom>
        </p:spPr>
        <p:txBody>
          <a:bodyPr/>
          <a:lstStyle/>
          <a:p>
            <a:r>
              <a:t>Title Text</a:t>
            </a:r>
          </a:p>
        </p:txBody>
      </p:sp>
      <p:sp>
        <p:nvSpPr>
          <p:cNvPr id="80" name="Slide Number"/>
          <p:cNvSpPr txBox="1">
            <a:spLocks noGrp="1"/>
          </p:cNvSpPr>
          <p:nvPr>
            <p:ph type="sldNum" sz="quarter" idx="2"/>
          </p:nvPr>
        </p:nvSpPr>
        <p:spPr>
          <a:xfrm>
            <a:off x="11078732" y="6400417"/>
            <a:ext cx="275071" cy="27699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2378721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94"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95" name="Title Text"/>
          <p:cNvSpPr txBox="1">
            <a:spLocks noGrp="1"/>
          </p:cNvSpPr>
          <p:nvPr>
            <p:ph type="title"/>
          </p:nvPr>
        </p:nvSpPr>
        <p:spPr>
          <a:xfrm>
            <a:off x="914400" y="1195101"/>
            <a:ext cx="10363200" cy="2387601"/>
          </a:xfrm>
          <a:prstGeom prst="rect">
            <a:avLst/>
          </a:prstGeom>
        </p:spPr>
        <p:txBody>
          <a:bodyPr lIns="45699" tIns="45699" rIns="45699" bIns="45699" anchor="b"/>
          <a:lstStyle>
            <a:lvl1pPr algn="ctr">
              <a:defRPr sz="4500"/>
            </a:lvl1pPr>
          </a:lstStyle>
          <a:p>
            <a:r>
              <a:t>Title Text</a:t>
            </a:r>
          </a:p>
        </p:txBody>
      </p:sp>
      <p:sp>
        <p:nvSpPr>
          <p:cNvPr id="96" name="Body Level One…"/>
          <p:cNvSpPr txBox="1">
            <a:spLocks noGrp="1"/>
          </p:cNvSpPr>
          <p:nvPr>
            <p:ph type="body" sz="quarter" idx="1"/>
          </p:nvPr>
        </p:nvSpPr>
        <p:spPr>
          <a:xfrm>
            <a:off x="1524000" y="3716913"/>
            <a:ext cx="9144000" cy="969964"/>
          </a:xfrm>
          <a:prstGeom prst="rect">
            <a:avLst/>
          </a:prstGeom>
        </p:spPr>
        <p:txBody>
          <a:bodyPr lIns="45699" tIns="45699" rIns="45699" bIns="45699"/>
          <a:lstStyle>
            <a:lvl1pPr marL="203200" indent="-152400" algn="ctr">
              <a:spcBef>
                <a:spcPts val="700"/>
              </a:spcBef>
              <a:buSzTx/>
              <a:buFontTx/>
              <a:buNone/>
              <a:defRPr sz="1800"/>
            </a:lvl1pPr>
            <a:lvl2pPr marL="203200" indent="50800" algn="ctr">
              <a:spcBef>
                <a:spcPts val="700"/>
              </a:spcBef>
              <a:buSzTx/>
              <a:buFontTx/>
              <a:buNone/>
              <a:defRPr sz="1800"/>
            </a:lvl2pPr>
            <a:lvl3pPr marL="203200" indent="50800" algn="ctr">
              <a:spcBef>
                <a:spcPts val="700"/>
              </a:spcBef>
              <a:buSzTx/>
              <a:buFontTx/>
              <a:buNone/>
              <a:defRPr sz="1800"/>
            </a:lvl3pPr>
            <a:lvl4pPr marL="203200" indent="50800" algn="ctr">
              <a:spcBef>
                <a:spcPts val="700"/>
              </a:spcBef>
              <a:buSzTx/>
              <a:buFontTx/>
              <a:buNone/>
              <a:defRPr sz="1800"/>
            </a:lvl4pPr>
            <a:lvl5pPr marL="203200" indent="50800" algn="ctr">
              <a:spcBef>
                <a:spcPts val="7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97" name="Google Shape;18;p2"/>
          <p:cNvSpPr>
            <a:spLocks noGrp="1"/>
          </p:cNvSpPr>
          <p:nvPr>
            <p:ph type="pic" sz="quarter" idx="13"/>
          </p:nvPr>
        </p:nvSpPr>
        <p:spPr>
          <a:xfrm>
            <a:off x="2148416" y="3"/>
            <a:ext cx="8824387" cy="1090613"/>
          </a:xfrm>
          <a:prstGeom prst="rect">
            <a:avLst/>
          </a:prstGeom>
        </p:spPr>
        <p:txBody>
          <a:bodyPr lIns="91439" tIns="45719" rIns="91439" bIns="45719">
            <a:noAutofit/>
          </a:bodyPr>
          <a:lstStyle/>
          <a:p>
            <a:endParaRPr/>
          </a:p>
        </p:txBody>
      </p:sp>
      <p:sp>
        <p:nvSpPr>
          <p:cNvPr id="98" name="Google Shape;19;p2"/>
          <p:cNvSpPr>
            <a:spLocks noGrp="1"/>
          </p:cNvSpPr>
          <p:nvPr>
            <p:ph type="pic" sz="quarter" idx="14"/>
          </p:nvPr>
        </p:nvSpPr>
        <p:spPr>
          <a:xfrm>
            <a:off x="6290733" y="4718050"/>
            <a:ext cx="5901267" cy="2139950"/>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xfrm>
            <a:off x="8462616" y="6217898"/>
            <a:ext cx="274984" cy="276908"/>
          </a:xfrm>
          <a:prstGeom prst="rect">
            <a:avLst/>
          </a:prstGeom>
        </p:spPr>
        <p:txBody>
          <a:bodyPr lIns="45675" tIns="45675" rIns="45675" bIns="45675"/>
          <a:lstStyle>
            <a:lvl1pPr defTabSz="914400"/>
          </a:lstStyle>
          <a:p>
            <a:fld id="{86CB4B4D-7CA3-9044-876B-883B54F8677D}" type="slidenum">
              <a:t>‹#›</a:t>
            </a:fld>
            <a:endParaRPr/>
          </a:p>
        </p:txBody>
      </p:sp>
    </p:spTree>
    <p:extLst>
      <p:ext uri="{BB962C8B-B14F-4D97-AF65-F5344CB8AC3E}">
        <p14:creationId xmlns:p14="http://schemas.microsoft.com/office/powerpoint/2010/main" val="251388267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pic>
        <p:nvPicPr>
          <p:cNvPr id="117"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118" name="Slide Number"/>
          <p:cNvSpPr txBox="1">
            <a:spLocks noGrp="1"/>
          </p:cNvSpPr>
          <p:nvPr>
            <p:ph type="sldNum" sz="quarter" idx="2"/>
          </p:nvPr>
        </p:nvSpPr>
        <p:spPr>
          <a:xfrm>
            <a:off x="11078821" y="6400461"/>
            <a:ext cx="274984" cy="276908"/>
          </a:xfrm>
          <a:prstGeom prst="rect">
            <a:avLst/>
          </a:prstGeom>
        </p:spPr>
        <p:txBody>
          <a:bodyPr lIns="45675" tIns="45675" rIns="45675" bIns="45675"/>
          <a:lstStyle>
            <a:lvl1pPr defTabSz="914400"/>
          </a:lstStyle>
          <a:p>
            <a:fld id="{86CB4B4D-7CA3-9044-876B-883B54F8677D}" type="slidenum">
              <a:t>‹#›</a:t>
            </a:fld>
            <a:endParaRPr/>
          </a:p>
        </p:txBody>
      </p:sp>
    </p:spTree>
    <p:extLst>
      <p:ext uri="{BB962C8B-B14F-4D97-AF65-F5344CB8AC3E}">
        <p14:creationId xmlns:p14="http://schemas.microsoft.com/office/powerpoint/2010/main" val="380926171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3"/>
          <a:stretch>
            <a:fillRect/>
          </a:stretch>
        </p:blipFill>
        <p:spPr>
          <a:xfrm rot="5400000" flipV="1">
            <a:off x="-3306807" y="3306809"/>
            <a:ext cx="6858001" cy="244388"/>
          </a:xfrm>
          <a:prstGeom prst="rect">
            <a:avLst/>
          </a:prstGeom>
          <a:ln w="12700">
            <a:miter lim="400000"/>
          </a:ln>
        </p:spPr>
      </p:pic>
      <p:sp>
        <p:nvSpPr>
          <p:cNvPr id="3" name="Title Text"/>
          <p:cNvSpPr txBox="1">
            <a:spLocks noGrp="1"/>
          </p:cNvSpPr>
          <p:nvPr>
            <p:ph type="title"/>
          </p:nvPr>
        </p:nvSpPr>
        <p:spPr>
          <a:xfrm>
            <a:off x="838200" y="365125"/>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2531" y="6217854"/>
            <a:ext cx="275071" cy="276995"/>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898034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ndrew.mclean@med.und.edu"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F678-F771-461B-94E0-082440D33C79}"/>
              </a:ext>
            </a:extLst>
          </p:cNvPr>
          <p:cNvSpPr>
            <a:spLocks noGrp="1"/>
          </p:cNvSpPr>
          <p:nvPr>
            <p:ph type="ctrTitle"/>
          </p:nvPr>
        </p:nvSpPr>
        <p:spPr>
          <a:xfrm>
            <a:off x="-142875" y="686460"/>
            <a:ext cx="12049125" cy="1913864"/>
          </a:xfrm>
        </p:spPr>
        <p:txBody>
          <a:bodyPr>
            <a:normAutofit fontScale="90000"/>
          </a:bodyPr>
          <a:lstStyle/>
          <a:p>
            <a:r>
              <a:rPr lang="en-US" sz="4900" dirty="0"/>
              <a:t>                  Overcoming Challenges 				in Rendering Clinical Diagnoses                   </a:t>
            </a:r>
            <a:r>
              <a:rPr lang="en-US" sz="4000" dirty="0"/>
              <a:t>(Part 2 of a 2-part series)</a:t>
            </a:r>
            <a:r>
              <a:rPr lang="en-US" dirty="0"/>
              <a:t/>
            </a:r>
            <a:br>
              <a:rPr lang="en-US" dirty="0"/>
            </a:br>
            <a:endParaRPr lang="en-US" dirty="0"/>
          </a:p>
        </p:txBody>
      </p:sp>
      <p:sp>
        <p:nvSpPr>
          <p:cNvPr id="5" name="Subtitle 2">
            <a:extLst>
              <a:ext uri="{FF2B5EF4-FFF2-40B4-BE49-F238E27FC236}">
                <a16:creationId xmlns:a16="http://schemas.microsoft.com/office/drawing/2014/main" id="{6A0ED434-65F2-4873-90CB-1F020DD8996E}"/>
              </a:ext>
            </a:extLst>
          </p:cNvPr>
          <p:cNvSpPr txBox="1">
            <a:spLocks noGrp="1"/>
          </p:cNvSpPr>
          <p:nvPr>
            <p:ph type="subTitle" idx="1"/>
          </p:nvPr>
        </p:nvSpPr>
        <p:spPr>
          <a:xfrm>
            <a:off x="1524000" y="3040190"/>
            <a:ext cx="9144000" cy="2247901"/>
          </a:xfrm>
          <a:prstGeom prst="rect">
            <a:avLst/>
          </a:prstGeom>
        </p:spPr>
        <p:txBody>
          <a:bodyPr>
            <a:normAutofit fontScale="85000" lnSpcReduction="20000"/>
          </a:bodyPr>
          <a:lstStyle/>
          <a:p>
            <a:r>
              <a:rPr lang="en-US" sz="1600" dirty="0"/>
              <a:t>Andrew J. McLean, MD, MPH</a:t>
            </a:r>
          </a:p>
          <a:p>
            <a:r>
              <a:rPr lang="en-US" sz="1600" dirty="0"/>
              <a:t>Clinical Professor and Chair</a:t>
            </a:r>
          </a:p>
          <a:p>
            <a:r>
              <a:rPr lang="en-US" sz="1600" dirty="0"/>
              <a:t>Department of Psychiatry and Behavioral Science</a:t>
            </a:r>
          </a:p>
          <a:p>
            <a:r>
              <a:rPr lang="en-US" sz="1600" dirty="0"/>
              <a:t>University of North Dakota School of Medicine &amp; Health Sciences</a:t>
            </a:r>
          </a:p>
          <a:p>
            <a:r>
              <a:rPr lang="en-US" sz="1600" dirty="0"/>
              <a:t>1919 Elm St. N., Fargo, ND 58102</a:t>
            </a:r>
          </a:p>
          <a:p>
            <a:r>
              <a:rPr lang="en-US" sz="1600" dirty="0"/>
              <a:t>Phone: (701) 293-4113</a:t>
            </a:r>
          </a:p>
          <a:p>
            <a:r>
              <a:rPr lang="en-US" sz="1600" dirty="0"/>
              <a:t>Fax: (701) 293-4109</a:t>
            </a:r>
          </a:p>
          <a:p>
            <a:r>
              <a:rPr lang="en-US" sz="1600" dirty="0"/>
              <a:t>E-mail: </a:t>
            </a:r>
            <a:r>
              <a:rPr lang="en-US" sz="1600" dirty="0">
                <a:hlinkClick r:id="rId2">
                  <a:extLst>
                    <a:ext uri="{A12FA001-AC4F-418D-AE19-62706E023703}">
                      <ahyp:hlinkClr xmlns:ahyp="http://schemas.microsoft.com/office/drawing/2018/hyperlinkcolor" xmlns="" val="tx"/>
                    </a:ext>
                  </a:extLst>
                </a:hlinkClick>
              </a:rPr>
              <a:t>andrew.mclean@und.edu</a:t>
            </a:r>
            <a:endParaRPr lang="en-US" sz="1600" dirty="0"/>
          </a:p>
          <a:p>
            <a:endParaRPr lang="en-US" dirty="0"/>
          </a:p>
        </p:txBody>
      </p:sp>
      <p:pic>
        <p:nvPicPr>
          <p:cNvPr id="6" name="Picture 5">
            <a:extLst>
              <a:ext uri="{FF2B5EF4-FFF2-40B4-BE49-F238E27FC236}">
                <a16:creationId xmlns:a16="http://schemas.microsoft.com/office/drawing/2014/main" id="{A7678225-FCF9-437E-B2D8-33C4DA743BBA}"/>
              </a:ext>
            </a:extLst>
          </p:cNvPr>
          <p:cNvPicPr>
            <a:picLocks noChangeAspect="1"/>
          </p:cNvPicPr>
          <p:nvPr/>
        </p:nvPicPr>
        <p:blipFill>
          <a:blip r:embed="rId3"/>
          <a:stretch>
            <a:fillRect/>
          </a:stretch>
        </p:blipFill>
        <p:spPr>
          <a:xfrm>
            <a:off x="5432265" y="5670810"/>
            <a:ext cx="6620830" cy="1091279"/>
          </a:xfrm>
          <a:prstGeom prst="rect">
            <a:avLst/>
          </a:prstGeom>
        </p:spPr>
      </p:pic>
      <p:pic>
        <p:nvPicPr>
          <p:cNvPr id="7" name="Picture 6">
            <a:extLst>
              <a:ext uri="{FF2B5EF4-FFF2-40B4-BE49-F238E27FC236}">
                <a16:creationId xmlns:a16="http://schemas.microsoft.com/office/drawing/2014/main" id="{87CE59AA-464E-430A-A8D3-D003EECFE2E9}"/>
              </a:ext>
            </a:extLst>
          </p:cNvPr>
          <p:cNvPicPr>
            <a:picLocks noChangeAspect="1"/>
          </p:cNvPicPr>
          <p:nvPr/>
        </p:nvPicPr>
        <p:blipFill>
          <a:blip r:embed="rId4"/>
          <a:stretch>
            <a:fillRect/>
          </a:stretch>
        </p:blipFill>
        <p:spPr>
          <a:xfrm>
            <a:off x="577337" y="5088597"/>
            <a:ext cx="1735980" cy="1727344"/>
          </a:xfrm>
          <a:prstGeom prst="rect">
            <a:avLst/>
          </a:prstGeom>
        </p:spPr>
      </p:pic>
    </p:spTree>
    <p:extLst>
      <p:ext uri="{BB962C8B-B14F-4D97-AF65-F5344CB8AC3E}">
        <p14:creationId xmlns:p14="http://schemas.microsoft.com/office/powerpoint/2010/main" val="201803988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8124"/>
            <a:ext cx="10515600" cy="1325564"/>
          </a:xfrm>
        </p:spPr>
        <p:txBody>
          <a:bodyPr>
            <a:normAutofit/>
          </a:bodyPr>
          <a:lstStyle/>
          <a:p>
            <a:r>
              <a:rPr lang="en-US" dirty="0"/>
              <a:t>Social Anxiety Disorder (Social Phobia)</a:t>
            </a:r>
          </a:p>
        </p:txBody>
      </p:sp>
      <p:sp>
        <p:nvSpPr>
          <p:cNvPr id="4" name="Content Placeholder 5"/>
          <p:cNvSpPr>
            <a:spLocks noGrp="1"/>
          </p:cNvSpPr>
          <p:nvPr>
            <p:ph sz="half" idx="1"/>
          </p:nvPr>
        </p:nvSpPr>
        <p:spPr>
          <a:xfrm>
            <a:off x="609600" y="1525525"/>
            <a:ext cx="5384800" cy="4525963"/>
          </a:xfrm>
        </p:spPr>
        <p:txBody>
          <a:bodyPr>
            <a:noAutofit/>
          </a:bodyPr>
          <a:lstStyle/>
          <a:p>
            <a:r>
              <a:rPr lang="en-US" sz="2800" dirty="0">
                <a:latin typeface="+mn-lt"/>
              </a:rPr>
              <a:t>Excessive/unreasonable fear</a:t>
            </a:r>
          </a:p>
          <a:p>
            <a:r>
              <a:rPr lang="en-US" sz="2800" dirty="0">
                <a:latin typeface="+mn-lt"/>
              </a:rPr>
              <a:t>Marked and persistent:</a:t>
            </a:r>
          </a:p>
          <a:p>
            <a:r>
              <a:rPr lang="en-US" sz="2800" dirty="0">
                <a:latin typeface="+mn-lt"/>
              </a:rPr>
              <a:t>Fear of </a:t>
            </a:r>
            <a:r>
              <a:rPr lang="en-US" sz="2800" b="1" dirty="0">
                <a:latin typeface="+mn-lt"/>
              </a:rPr>
              <a:t>scrutiny</a:t>
            </a:r>
            <a:r>
              <a:rPr lang="en-US" sz="2800" dirty="0">
                <a:latin typeface="+mn-lt"/>
              </a:rPr>
              <a:t> in one or more social situations.</a:t>
            </a:r>
          </a:p>
          <a:p>
            <a:r>
              <a:rPr lang="en-US" sz="2800" dirty="0">
                <a:latin typeface="+mn-lt"/>
              </a:rPr>
              <a:t>Concern about </a:t>
            </a:r>
            <a:r>
              <a:rPr lang="en-US" sz="2800" b="1" dirty="0">
                <a:latin typeface="+mn-lt"/>
              </a:rPr>
              <a:t>embarrassing</a:t>
            </a:r>
            <a:r>
              <a:rPr lang="en-US" sz="2800" dirty="0">
                <a:latin typeface="+mn-lt"/>
              </a:rPr>
              <a:t> oneself</a:t>
            </a:r>
          </a:p>
          <a:p>
            <a:r>
              <a:rPr lang="en-US" sz="2800" dirty="0">
                <a:latin typeface="+mn-lt"/>
              </a:rPr>
              <a:t>Exposure produces anxiety</a:t>
            </a:r>
          </a:p>
          <a:p>
            <a:r>
              <a:rPr lang="en-US" sz="2800" dirty="0">
                <a:latin typeface="+mn-lt"/>
              </a:rPr>
              <a:t>Above situations are avoided</a:t>
            </a:r>
          </a:p>
          <a:p>
            <a:r>
              <a:rPr lang="en-US" sz="2800" dirty="0">
                <a:latin typeface="+mn-lt"/>
              </a:rPr>
              <a:t>Significant social interference/distress</a:t>
            </a:r>
          </a:p>
        </p:txBody>
      </p:sp>
      <p:sp>
        <p:nvSpPr>
          <p:cNvPr id="5" name="Content Placeholder 1"/>
          <p:cNvSpPr txBox="1">
            <a:spLocks/>
          </p:cNvSpPr>
          <p:nvPr/>
        </p:nvSpPr>
        <p:spPr>
          <a:xfrm>
            <a:off x="6610350" y="1187440"/>
            <a:ext cx="5846618" cy="3689205"/>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Can be:</a:t>
            </a:r>
          </a:p>
          <a:p>
            <a:r>
              <a:rPr lang="en-US" dirty="0"/>
              <a:t>specific or generalized</a:t>
            </a:r>
          </a:p>
          <a:p>
            <a:endParaRPr lang="en-US" dirty="0"/>
          </a:p>
          <a:p>
            <a:r>
              <a:rPr lang="en-US" dirty="0"/>
              <a:t>Most common-public speaking</a:t>
            </a:r>
          </a:p>
          <a:p>
            <a:endParaRPr lang="en-US" dirty="0"/>
          </a:p>
          <a:p>
            <a:r>
              <a:rPr lang="en-US" dirty="0"/>
              <a:t>Women = Men</a:t>
            </a:r>
          </a:p>
          <a:p>
            <a:endParaRPr lang="en-US" dirty="0"/>
          </a:p>
          <a:p>
            <a:r>
              <a:rPr lang="en-US" dirty="0"/>
              <a:t>Substance use issues</a:t>
            </a:r>
          </a:p>
          <a:p>
            <a:pPr marL="0" indent="0">
              <a:buFont typeface="Arial" panose="020B0604020202020204" pitchFamily="34" charset="0"/>
              <a:buNone/>
            </a:pPr>
            <a:endParaRPr lang="en-US" dirty="0"/>
          </a:p>
          <a:p>
            <a:r>
              <a:rPr lang="en-US" dirty="0"/>
              <a:t>Treatment: </a:t>
            </a:r>
            <a:r>
              <a:rPr lang="en-US" sz="2400" dirty="0"/>
              <a:t>cognitive behavioral therapy, anti-depressants (try to avoid long term benzodiazepine use)</a:t>
            </a:r>
          </a:p>
          <a:p>
            <a:endParaRPr lang="en-US" dirty="0"/>
          </a:p>
          <a:p>
            <a:endParaRPr lang="en-US" dirty="0"/>
          </a:p>
          <a:p>
            <a:pPr marL="0" indent="0">
              <a:buFont typeface="Arial" panose="020B0604020202020204" pitchFamily="34" charset="0"/>
              <a:buNone/>
            </a:pPr>
            <a:endParaRPr lang="en-US" dirty="0"/>
          </a:p>
        </p:txBody>
      </p:sp>
      <p:pic>
        <p:nvPicPr>
          <p:cNvPr id="7" name="Picture 6"/>
          <p:cNvPicPr>
            <a:picLocks noChangeAspect="1"/>
          </p:cNvPicPr>
          <p:nvPr/>
        </p:nvPicPr>
        <p:blipFill>
          <a:blip r:embed="rId2"/>
          <a:stretch>
            <a:fillRect/>
          </a:stretch>
        </p:blipFill>
        <p:spPr>
          <a:xfrm>
            <a:off x="10043391" y="3343563"/>
            <a:ext cx="1998269" cy="1791855"/>
          </a:xfrm>
          <a:prstGeom prst="rect">
            <a:avLst/>
          </a:prstGeom>
        </p:spPr>
      </p:pic>
    </p:spTree>
    <p:extLst>
      <p:ext uri="{BB962C8B-B14F-4D97-AF65-F5344CB8AC3E}">
        <p14:creationId xmlns:p14="http://schemas.microsoft.com/office/powerpoint/2010/main" val="40938217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 calcmode="lin" valueType="num">
                                      <p:cBhvr additive="base">
                                        <p:cTn id="5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
                                            <p:txEl>
                                              <p:pRg st="1" end="1"/>
                                            </p:txEl>
                                          </p:spTgt>
                                        </p:tgtEl>
                                        <p:attrNameLst>
                                          <p:attrName>style.visibility</p:attrName>
                                        </p:attrNameLst>
                                      </p:cBhvr>
                                      <p:to>
                                        <p:strVal val="visible"/>
                                      </p:to>
                                    </p:set>
                                    <p:anim calcmode="lin" valueType="num">
                                      <p:cBhvr additive="base">
                                        <p:cTn id="6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5">
                                            <p:txEl>
                                              <p:pRg st="3" end="3"/>
                                            </p:txEl>
                                          </p:spTgt>
                                        </p:tgtEl>
                                        <p:attrNameLst>
                                          <p:attrName>style.visibility</p:attrName>
                                        </p:attrNameLst>
                                      </p:cBhvr>
                                      <p:to>
                                        <p:strVal val="visible"/>
                                      </p:to>
                                    </p:set>
                                    <p:anim calcmode="lin" valueType="num">
                                      <p:cBhvr additive="base">
                                        <p:cTn id="6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5">
                                            <p:txEl>
                                              <p:pRg st="5" end="5"/>
                                            </p:txEl>
                                          </p:spTgt>
                                        </p:tgtEl>
                                        <p:attrNameLst>
                                          <p:attrName>style.visibility</p:attrName>
                                        </p:attrNameLst>
                                      </p:cBhvr>
                                      <p:to>
                                        <p:strVal val="visible"/>
                                      </p:to>
                                    </p:set>
                                    <p:anim calcmode="lin" valueType="num">
                                      <p:cBhvr additive="base">
                                        <p:cTn id="7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5">
                                            <p:txEl>
                                              <p:pRg st="7" end="7"/>
                                            </p:txEl>
                                          </p:spTgt>
                                        </p:tgtEl>
                                        <p:attrNameLst>
                                          <p:attrName>style.visibility</p:attrName>
                                        </p:attrNameLst>
                                      </p:cBhvr>
                                      <p:to>
                                        <p:strVal val="visible"/>
                                      </p:to>
                                    </p:set>
                                    <p:anim calcmode="lin" valueType="num">
                                      <p:cBhvr additive="base">
                                        <p:cTn id="8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5">
                                            <p:txEl>
                                              <p:pRg st="9" end="9"/>
                                            </p:txEl>
                                          </p:spTgt>
                                        </p:tgtEl>
                                        <p:attrNameLst>
                                          <p:attrName>style.visibility</p:attrName>
                                        </p:attrNameLst>
                                      </p:cBhvr>
                                      <p:to>
                                        <p:strVal val="visible"/>
                                      </p:to>
                                    </p:set>
                                    <p:anim calcmode="lin" valueType="num">
                                      <p:cBhvr additive="base">
                                        <p:cTn id="86"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431800" y="-124549"/>
            <a:ext cx="11328400" cy="1325564"/>
          </a:xfrm>
        </p:spPr>
        <p:txBody>
          <a:bodyPr>
            <a:noAutofit/>
          </a:bodyPr>
          <a:lstStyle/>
          <a:p>
            <a:r>
              <a:rPr lang="en-US" sz="3600" b="1" dirty="0"/>
              <a:t>How is Panic Attack different from Panic Disorder? </a:t>
            </a:r>
            <a:r>
              <a:rPr lang="en-US" sz="2800" dirty="0"/>
              <a:t/>
            </a:r>
            <a:br>
              <a:rPr lang="en-US" sz="2800" dirty="0"/>
            </a:br>
            <a:r>
              <a:rPr lang="en-US" sz="2400" dirty="0"/>
              <a:t>    </a:t>
            </a:r>
            <a:br>
              <a:rPr lang="en-US" sz="2400" dirty="0"/>
            </a:br>
            <a:r>
              <a:rPr lang="en-US" sz="2400" dirty="0"/>
              <a:t>(think “seizure vs. epilepsy” or, “one swallow does not a summer make”)</a:t>
            </a:r>
          </a:p>
        </p:txBody>
      </p:sp>
      <p:sp>
        <p:nvSpPr>
          <p:cNvPr id="5" name="Content Placeholder 6"/>
          <p:cNvSpPr>
            <a:spLocks noGrp="1"/>
          </p:cNvSpPr>
          <p:nvPr>
            <p:ph sz="half" idx="1"/>
          </p:nvPr>
        </p:nvSpPr>
        <p:spPr>
          <a:xfrm>
            <a:off x="330778" y="1582015"/>
            <a:ext cx="5384800" cy="4525963"/>
          </a:xfrm>
        </p:spPr>
        <p:txBody>
          <a:bodyPr>
            <a:noAutofit/>
          </a:bodyPr>
          <a:lstStyle/>
          <a:p>
            <a:r>
              <a:rPr lang="en-US" sz="2800" u="sng" dirty="0">
                <a:latin typeface="+mn-lt"/>
              </a:rPr>
              <a:t>Panic attack:</a:t>
            </a:r>
          </a:p>
          <a:p>
            <a:pPr marL="0" indent="0">
              <a:buNone/>
            </a:pPr>
            <a:endParaRPr lang="en-US" sz="2800" u="sng" dirty="0">
              <a:latin typeface="+mn-lt"/>
            </a:endParaRPr>
          </a:p>
          <a:p>
            <a:r>
              <a:rPr lang="en-US" sz="2800" dirty="0">
                <a:latin typeface="+mn-lt"/>
              </a:rPr>
              <a:t>Intense fear/discomfort</a:t>
            </a:r>
          </a:p>
          <a:p>
            <a:pPr marL="0" indent="0">
              <a:buNone/>
            </a:pPr>
            <a:endParaRPr lang="en-US" sz="2800" dirty="0">
              <a:latin typeface="+mn-lt"/>
            </a:endParaRPr>
          </a:p>
          <a:p>
            <a:r>
              <a:rPr lang="en-US" sz="2800" dirty="0">
                <a:latin typeface="+mn-lt"/>
              </a:rPr>
              <a:t>At least 4/13 symptoms</a:t>
            </a:r>
          </a:p>
          <a:p>
            <a:pPr marL="0" indent="0">
              <a:buNone/>
            </a:pPr>
            <a:endParaRPr lang="en-US" sz="2800" dirty="0">
              <a:latin typeface="+mn-lt"/>
            </a:endParaRPr>
          </a:p>
          <a:p>
            <a:r>
              <a:rPr lang="en-US" sz="2800" dirty="0">
                <a:latin typeface="+mn-lt"/>
              </a:rPr>
              <a:t>Short peak duration </a:t>
            </a:r>
          </a:p>
          <a:p>
            <a:pPr marL="0" indent="0">
              <a:buNone/>
            </a:pPr>
            <a:r>
              <a:rPr lang="en-US" sz="2800" dirty="0">
                <a:latin typeface="+mn-lt"/>
              </a:rPr>
              <a:t>(“within minutes”)</a:t>
            </a:r>
          </a:p>
          <a:p>
            <a:pPr marL="0" indent="0">
              <a:buNone/>
            </a:pPr>
            <a:endParaRPr lang="en-US" sz="2800" dirty="0">
              <a:latin typeface="+mn-lt"/>
            </a:endParaRPr>
          </a:p>
          <a:p>
            <a:r>
              <a:rPr lang="en-US" sz="2800" dirty="0">
                <a:latin typeface="+mn-lt"/>
              </a:rPr>
              <a:t>Can be expected or unexpected</a:t>
            </a:r>
          </a:p>
          <a:p>
            <a:pPr marL="0" indent="0">
              <a:buNone/>
            </a:pPr>
            <a:endParaRPr lang="en-US" sz="2800" dirty="0">
              <a:latin typeface="+mn-lt"/>
            </a:endParaRPr>
          </a:p>
          <a:p>
            <a:pPr marL="0" indent="0">
              <a:buNone/>
            </a:pPr>
            <a:endParaRPr lang="en-US" sz="2800" dirty="0">
              <a:latin typeface="+mn-lt"/>
            </a:endParaRPr>
          </a:p>
        </p:txBody>
      </p:sp>
      <p:sp>
        <p:nvSpPr>
          <p:cNvPr id="6" name="Content Placeholder 7"/>
          <p:cNvSpPr txBox="1">
            <a:spLocks/>
          </p:cNvSpPr>
          <p:nvPr/>
        </p:nvSpPr>
        <p:spPr>
          <a:xfrm>
            <a:off x="6643255" y="1582015"/>
            <a:ext cx="5548745" cy="4389120"/>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a:t>Panic Disorder:</a:t>
            </a:r>
          </a:p>
          <a:p>
            <a:pPr marL="0" indent="0">
              <a:buNone/>
            </a:pPr>
            <a:endParaRPr lang="en-US" u="sng" dirty="0"/>
          </a:p>
          <a:p>
            <a:r>
              <a:rPr lang="en-US" dirty="0"/>
              <a:t>Recurrent, unexpected panic attacks</a:t>
            </a:r>
          </a:p>
          <a:p>
            <a:endParaRPr lang="en-US" dirty="0"/>
          </a:p>
          <a:p>
            <a:r>
              <a:rPr lang="en-US" u="sng" dirty="0"/>
              <a:t>&gt;</a:t>
            </a:r>
            <a:r>
              <a:rPr lang="en-US" dirty="0"/>
              <a:t> 1 month: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 -Concern about another attack/ consequences</a:t>
            </a:r>
          </a:p>
          <a:p>
            <a:pPr marL="0" indent="0">
              <a:buFont typeface="Arial" panose="020B0604020202020204" pitchFamily="34" charset="0"/>
              <a:buNone/>
            </a:pPr>
            <a:endParaRPr lang="en-US" dirty="0"/>
          </a:p>
          <a:p>
            <a:pPr>
              <a:buFontTx/>
              <a:buChar char="-"/>
            </a:pPr>
            <a:r>
              <a:rPr lang="en-US" dirty="0"/>
              <a:t>Behavior change related to attacks</a:t>
            </a:r>
          </a:p>
        </p:txBody>
      </p:sp>
    </p:spTree>
    <p:extLst>
      <p:ext uri="{BB962C8B-B14F-4D97-AF65-F5344CB8AC3E}">
        <p14:creationId xmlns:p14="http://schemas.microsoft.com/office/powerpoint/2010/main" val="32202156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 calcmode="lin" valueType="num">
                                      <p:cBhvr additive="base">
                                        <p:cTn id="5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 calcmode="lin" valueType="num">
                                      <p:cBhvr additive="base">
                                        <p:cTn id="6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 calcmode="lin" valueType="num">
                                      <p:cBhvr additive="base">
                                        <p:cTn id="6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48D211-5A4E-4563-88B6-B7705036C506}"/>
              </a:ext>
            </a:extLst>
          </p:cNvPr>
          <p:cNvSpPr>
            <a:spLocks noGrp="1"/>
          </p:cNvSpPr>
          <p:nvPr>
            <p:ph type="title"/>
          </p:nvPr>
        </p:nvSpPr>
        <p:spPr/>
        <p:txBody>
          <a:bodyPr/>
          <a:lstStyle/>
          <a:p>
            <a:r>
              <a:rPr lang="en-US" dirty="0"/>
              <a:t>On to questions!</a:t>
            </a:r>
          </a:p>
        </p:txBody>
      </p:sp>
      <p:pic>
        <p:nvPicPr>
          <p:cNvPr id="6" name="Picture 5">
            <a:extLst>
              <a:ext uri="{FF2B5EF4-FFF2-40B4-BE49-F238E27FC236}">
                <a16:creationId xmlns:a16="http://schemas.microsoft.com/office/drawing/2014/main" id="{1067711B-F9FE-4129-9D52-EFF5CC10063B}"/>
              </a:ext>
            </a:extLst>
          </p:cNvPr>
          <p:cNvPicPr>
            <a:picLocks noChangeAspect="1"/>
          </p:cNvPicPr>
          <p:nvPr/>
        </p:nvPicPr>
        <p:blipFill>
          <a:blip r:embed="rId2"/>
          <a:stretch>
            <a:fillRect/>
          </a:stretch>
        </p:blipFill>
        <p:spPr>
          <a:xfrm>
            <a:off x="4267041" y="1761599"/>
            <a:ext cx="3657917" cy="3334801"/>
          </a:xfrm>
          <a:prstGeom prst="rect">
            <a:avLst/>
          </a:prstGeom>
        </p:spPr>
      </p:pic>
    </p:spTree>
    <p:extLst>
      <p:ext uri="{BB962C8B-B14F-4D97-AF65-F5344CB8AC3E}">
        <p14:creationId xmlns:p14="http://schemas.microsoft.com/office/powerpoint/2010/main" val="2742497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Google Shape;164;p22"/>
          <p:cNvSpPr txBox="1"/>
          <p:nvPr/>
        </p:nvSpPr>
        <p:spPr>
          <a:xfrm>
            <a:off x="318734" y="124637"/>
            <a:ext cx="11220450" cy="715538"/>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nchor="b">
            <a:spAutoFit/>
          </a:bodyPr>
          <a:lstStyle>
            <a:lvl1pPr algn="ctr" defTabSz="914400">
              <a:lnSpc>
                <a:spcPct val="90000"/>
              </a:lnSpc>
              <a:defRPr sz="4500">
                <a:latin typeface="Arial"/>
                <a:ea typeface="Arial"/>
                <a:cs typeface="Arial"/>
                <a:sym typeface="Arial"/>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sz="4500" b="0" i="0" u="none" strike="noStrike" kern="0" cap="none" spc="0" normalizeH="0" baseline="0" noProof="0" dirty="0">
                <a:ln>
                  <a:noFill/>
                </a:ln>
                <a:solidFill>
                  <a:srgbClr val="000000"/>
                </a:solidFill>
                <a:effectLst/>
                <a:uLnTx/>
                <a:uFillTx/>
                <a:latin typeface="Arial"/>
                <a:cs typeface="Arial"/>
                <a:sym typeface="Arial"/>
              </a:rPr>
              <a:t>Disclaimer</a:t>
            </a:r>
            <a:r>
              <a:rPr kumimoji="0" lang="en-US" sz="4500" b="0" i="0" u="none" strike="noStrike" kern="0" cap="none" spc="0" normalizeH="0" baseline="0" noProof="0" dirty="0">
                <a:ln>
                  <a:noFill/>
                </a:ln>
                <a:solidFill>
                  <a:srgbClr val="000000"/>
                </a:solidFill>
                <a:effectLst/>
                <a:uLnTx/>
                <a:uFillTx/>
                <a:latin typeface="Arial"/>
                <a:cs typeface="Arial"/>
                <a:sym typeface="Arial"/>
              </a:rPr>
              <a:t> and Funding Statement</a:t>
            </a:r>
            <a:endParaRPr kumimoji="0" sz="45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165;p22"/>
          <p:cNvSpPr txBox="1"/>
          <p:nvPr/>
        </p:nvSpPr>
        <p:spPr>
          <a:xfrm>
            <a:off x="1504709" y="962429"/>
            <a:ext cx="8784675" cy="4801272"/>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700"/>
            </a:pPr>
            <a:r>
              <a:rPr kumimoji="0" lang="en-US" sz="1700" b="0" i="0" u="none" strike="noStrike" kern="0" cap="none" spc="0" normalizeH="0" baseline="0" noProof="0" dirty="0">
                <a:ln>
                  <a:noFill/>
                </a:ln>
                <a:solidFill>
                  <a:srgbClr val="000000"/>
                </a:solidFill>
                <a:effectLst/>
                <a:uLnTx/>
                <a:uFillTx/>
                <a:latin typeface="Calibri"/>
                <a:cs typeface="Calibri"/>
                <a:sym typeface="Calibri"/>
              </a:rPr>
              <a:t>This presentation was prepared for the Mountain Plains Mental Health Technology Transfer Center (Mountain Plains MHTTC)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MHTTC. For more information on obtaining copies of this presentation please email </a:t>
            </a:r>
            <a:r>
              <a:rPr kumimoji="0" lang="en-US" sz="1700" b="0" i="0" u="sng" strike="noStrike" kern="0" cap="none" spc="0" normalizeH="0" baseline="0" noProof="0" dirty="0">
                <a:ln>
                  <a:noFill/>
                </a:ln>
                <a:solidFill>
                  <a:srgbClr val="0563C1"/>
                </a:solidFill>
                <a:effectLst/>
                <a:uLnTx/>
                <a:uFill>
                  <a:solidFill>
                    <a:srgbClr val="0563C1"/>
                  </a:solidFill>
                </a:uFill>
                <a:latin typeface="Calibri"/>
                <a:cs typeface="Calibri"/>
                <a:sym typeface="Calibri"/>
              </a:rPr>
              <a:t>david.v.terry@und.edu</a:t>
            </a:r>
            <a:r>
              <a:rPr kumimoji="0" lang="en-US" sz="1700" b="0" i="0" u="none" strike="noStrike" kern="0" cap="none" spc="0" normalizeH="0" baseline="0" noProof="0" dirty="0">
                <a:ln>
                  <a:noFill/>
                </a:ln>
                <a:solidFill>
                  <a:srgbClr val="000000"/>
                </a:solidFill>
                <a:effectLst/>
                <a:uLnTx/>
                <a:uFillTx/>
                <a:latin typeface="Calibri"/>
                <a:cs typeface="Calibri"/>
                <a:sym typeface="Calibri"/>
              </a:rPr>
              <a:t>. </a:t>
            </a:r>
          </a:p>
          <a:p>
            <a:pPr marL="0" marR="0" lvl="0" indent="0" algn="l" defTabSz="457200" rtl="0" eaLnBrk="1" fontAlgn="auto" latinLnBrk="0" hangingPunct="0">
              <a:lnSpc>
                <a:spcPct val="100000"/>
              </a:lnSpc>
              <a:spcBef>
                <a:spcPts val="0"/>
              </a:spcBef>
              <a:spcAft>
                <a:spcPts val="0"/>
              </a:spcAft>
              <a:buClrTx/>
              <a:buSzTx/>
              <a:buFontTx/>
              <a:buNone/>
              <a:tabLst/>
              <a:defRPr sz="1700"/>
            </a:pPr>
            <a:endParaRPr kumimoji="0" lang="en-US" sz="17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sz="1700"/>
            </a:pPr>
            <a:r>
              <a:rPr kumimoji="0" lang="en-US" sz="1700" b="0" i="0" u="none" strike="noStrike" kern="0" cap="none" spc="0" normalizeH="0" baseline="0" noProof="0" dirty="0">
                <a:ln>
                  <a:noFill/>
                </a:ln>
                <a:solidFill>
                  <a:srgbClr val="000000"/>
                </a:solidFill>
                <a:effectLst/>
                <a:uLnTx/>
                <a:uFillTx/>
                <a:latin typeface="Calibri"/>
                <a:cs typeface="Calibri"/>
                <a:sym typeface="Calibri"/>
              </a:rPr>
              <a:t>At the time of this presentation, </a:t>
            </a:r>
            <a:r>
              <a:rPr kumimoji="0" lang="en-US" sz="1700" b="0" i="0" u="none" strike="noStrike" kern="0" cap="none" spc="0" normalizeH="0" baseline="0" noProof="0" dirty="0" err="1">
                <a:ln>
                  <a:noFill/>
                </a:ln>
                <a:solidFill>
                  <a:srgbClr val="000000"/>
                </a:solidFill>
                <a:effectLst/>
                <a:uLnTx/>
                <a:uFillTx/>
                <a:latin typeface="Calibri"/>
                <a:cs typeface="Calibri"/>
                <a:sym typeface="Calibri"/>
              </a:rPr>
              <a:t>Elinore</a:t>
            </a:r>
            <a:r>
              <a:rPr kumimoji="0" lang="en-US" sz="1700" b="0" i="0" u="none" strike="noStrike" kern="0" cap="none" spc="0" normalizeH="0" baseline="0" noProof="0" dirty="0">
                <a:ln>
                  <a:noFill/>
                </a:ln>
                <a:solidFill>
                  <a:srgbClr val="000000"/>
                </a:solidFill>
                <a:effectLst/>
                <a:uLnTx/>
                <a:uFillTx/>
                <a:latin typeface="Calibri"/>
                <a:cs typeface="Calibri"/>
                <a:sym typeface="Calibri"/>
              </a:rPr>
              <a:t> F. </a:t>
            </a:r>
            <a:r>
              <a:rPr kumimoji="0" lang="en-US" sz="1700" b="0" i="0" u="none" strike="noStrike" kern="0" cap="none" spc="0" normalizeH="0" baseline="0" noProof="0" dirty="0" err="1">
                <a:ln>
                  <a:noFill/>
                </a:ln>
                <a:solidFill>
                  <a:srgbClr val="000000"/>
                </a:solidFill>
                <a:effectLst/>
                <a:uLnTx/>
                <a:uFillTx/>
                <a:latin typeface="Calibri"/>
                <a:cs typeface="Calibri"/>
                <a:sym typeface="Calibri"/>
              </a:rPr>
              <a:t>McCance</a:t>
            </a:r>
            <a:r>
              <a:rPr kumimoji="0" lang="en-US" sz="1700" b="0" i="0" u="none" strike="noStrike" kern="0" cap="none" spc="0" normalizeH="0" baseline="0" noProof="0" dirty="0">
                <a:ln>
                  <a:noFill/>
                </a:ln>
                <a:solidFill>
                  <a:srgbClr val="000000"/>
                </a:solidFill>
                <a:effectLst/>
                <a:uLnTx/>
                <a:uFillTx/>
                <a:latin typeface="Calibri"/>
                <a:cs typeface="Calibri"/>
                <a:sym typeface="Calibri"/>
              </a:rPr>
              <a:t>-Katz served as SAMHSA Assistant Secretary. The opinions expressed herein are the views of Andrew</a:t>
            </a:r>
            <a:r>
              <a:rPr kumimoji="0" lang="en-US" sz="1700" b="0" i="0" u="none" strike="noStrike" kern="0" cap="none" spc="0" normalizeH="0" noProof="0" dirty="0">
                <a:ln>
                  <a:noFill/>
                </a:ln>
                <a:solidFill>
                  <a:srgbClr val="000000"/>
                </a:solidFill>
                <a:effectLst/>
                <a:uLnTx/>
                <a:uFillTx/>
                <a:latin typeface="Calibri"/>
                <a:cs typeface="Calibri"/>
                <a:sym typeface="Calibri"/>
              </a:rPr>
              <a:t> McLean </a:t>
            </a:r>
            <a:r>
              <a:rPr kumimoji="0" lang="en-US" sz="1700" b="0" i="0" u="none" strike="noStrike" kern="0" cap="none" spc="0" normalizeH="0" baseline="0" noProof="0" dirty="0">
                <a:ln>
                  <a:noFill/>
                </a:ln>
                <a:solidFill>
                  <a:srgbClr val="000000"/>
                </a:solidFill>
                <a:effectLst/>
                <a:uLnTx/>
                <a:uFillTx/>
                <a:latin typeface="Calibri"/>
                <a:cs typeface="Calibri"/>
                <a:sym typeface="Calibri"/>
              </a:rPr>
              <a:t>and do not reflect the official position of the Department of Health and Human Services (DHHS), or SAMHSA. No official support or endorsement of DHHS, SAMHSA, for the opinions described in this presentation is intended or should be inferred. </a:t>
            </a:r>
          </a:p>
          <a:p>
            <a:pPr marL="0" marR="0" lvl="0" indent="0" algn="l" defTabSz="457200" rtl="0" eaLnBrk="1" fontAlgn="auto" latinLnBrk="0" hangingPunct="0">
              <a:lnSpc>
                <a:spcPct val="100000"/>
              </a:lnSpc>
              <a:spcBef>
                <a:spcPts val="0"/>
              </a:spcBef>
              <a:spcAft>
                <a:spcPts val="0"/>
              </a:spcAft>
              <a:buClrTx/>
              <a:buSzTx/>
              <a:buFontTx/>
              <a:buNone/>
              <a:tabLst/>
              <a:defRPr sz="1700"/>
            </a:pPr>
            <a:endParaRPr kumimoji="0" lang="en-US" sz="17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sz="1700"/>
            </a:pPr>
            <a:r>
              <a:rPr kumimoji="0" lang="en-US" sz="1700" b="0" i="0" u="none" strike="noStrike" kern="0" cap="none" spc="0" normalizeH="0" baseline="0" noProof="0" dirty="0">
                <a:ln>
                  <a:noFill/>
                </a:ln>
                <a:solidFill>
                  <a:srgbClr val="000000"/>
                </a:solidFill>
                <a:effectLst/>
                <a:uLnTx/>
                <a:uFillTx/>
                <a:latin typeface="Calibri"/>
                <a:cs typeface="Calibri"/>
                <a:sym typeface="Calibri"/>
              </a:rPr>
              <a:t>The work of the Mountain Plains MHTTC is supported by grant </a:t>
            </a:r>
            <a:r>
              <a:rPr kumimoji="0" lang="en-US" sz="1700" b="0" i="0" u="none" strike="noStrike" kern="0" cap="none" spc="0" normalizeH="0" baseline="0" noProof="0" dirty="0">
                <a:ln>
                  <a:noFill/>
                </a:ln>
                <a:solidFill>
                  <a:srgbClr val="000000"/>
                </a:solidFill>
                <a:effectLst/>
                <a:uLnTx/>
                <a:uFillTx/>
                <a:latin typeface="Calibri"/>
                <a:ea typeface="+mn-lt"/>
                <a:cs typeface="Calibri"/>
                <a:sym typeface="Calibri"/>
              </a:rPr>
              <a:t>H79SM081792</a:t>
            </a:r>
            <a:r>
              <a:rPr kumimoji="0" lang="en-US" sz="1700" b="0" i="0" u="none" strike="noStrike" kern="0" cap="none" spc="0" normalizeH="0" baseline="0" noProof="0" dirty="0">
                <a:ln>
                  <a:noFill/>
                </a:ln>
                <a:solidFill>
                  <a:srgbClr val="000000"/>
                </a:solidFill>
                <a:effectLst/>
                <a:uLnTx/>
                <a:uFillTx/>
                <a:latin typeface="Calibri"/>
                <a:cs typeface="Calibri"/>
                <a:sym typeface="Calibri"/>
              </a:rPr>
              <a:t> from the Department of Health and Human Services, Substance Abuse and Mental Health Services Administration.</a:t>
            </a:r>
          </a:p>
        </p:txBody>
      </p:sp>
    </p:spTree>
    <p:extLst>
      <p:ext uri="{BB962C8B-B14F-4D97-AF65-F5344CB8AC3E}">
        <p14:creationId xmlns:p14="http://schemas.microsoft.com/office/powerpoint/2010/main" val="1811951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5F95C-8C4B-45AA-99B3-5B137AA47E28}"/>
              </a:ext>
            </a:extLst>
          </p:cNvPr>
          <p:cNvSpPr>
            <a:spLocks noGrp="1"/>
          </p:cNvSpPr>
          <p:nvPr>
            <p:ph type="title"/>
          </p:nvPr>
        </p:nvSpPr>
        <p:spPr/>
        <p:txBody>
          <a:bodyPr/>
          <a:lstStyle/>
          <a:p>
            <a:r>
              <a:rPr lang="en-US" dirty="0"/>
              <a:t>Objectives</a:t>
            </a:r>
          </a:p>
        </p:txBody>
      </p:sp>
      <p:sp>
        <p:nvSpPr>
          <p:cNvPr id="7" name="Text Placeholder 6">
            <a:extLst>
              <a:ext uri="{FF2B5EF4-FFF2-40B4-BE49-F238E27FC236}">
                <a16:creationId xmlns:a16="http://schemas.microsoft.com/office/drawing/2014/main" id="{1048C114-C79A-4C82-8C25-0C867F950996}"/>
              </a:ext>
            </a:extLst>
          </p:cNvPr>
          <p:cNvSpPr>
            <a:spLocks noGrp="1"/>
          </p:cNvSpPr>
          <p:nvPr>
            <p:ph type="body" idx="1"/>
          </p:nvPr>
        </p:nvSpPr>
        <p:spPr/>
        <p:txBody>
          <a:bodyPr/>
          <a:lstStyle/>
          <a:p>
            <a:r>
              <a:rPr lang="en-US" dirty="0"/>
              <a:t>After the presentation, the participant will:</a:t>
            </a:r>
          </a:p>
          <a:p>
            <a:endParaRPr lang="en-US" dirty="0"/>
          </a:p>
          <a:p>
            <a:r>
              <a:rPr lang="en-US" dirty="0"/>
              <a:t>1) Have had their questions reasonably answered</a:t>
            </a:r>
          </a:p>
          <a:p>
            <a:endParaRPr lang="en-US" dirty="0"/>
          </a:p>
          <a:p>
            <a:r>
              <a:rPr lang="en-US" dirty="0"/>
              <a:t>2) Have an understanding of particular issues presented related to certain mood and anxiety disorders </a:t>
            </a:r>
          </a:p>
          <a:p>
            <a:endParaRPr lang="en-US" dirty="0"/>
          </a:p>
        </p:txBody>
      </p:sp>
    </p:spTree>
    <p:extLst>
      <p:ext uri="{BB962C8B-B14F-4D97-AF65-F5344CB8AC3E}">
        <p14:creationId xmlns:p14="http://schemas.microsoft.com/office/powerpoint/2010/main" val="196302835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EACCC2-2F7D-45D7-98B7-4969586BF4EA}"/>
              </a:ext>
            </a:extLst>
          </p:cNvPr>
          <p:cNvSpPr>
            <a:spLocks noGrp="1"/>
          </p:cNvSpPr>
          <p:nvPr>
            <p:ph type="title"/>
          </p:nvPr>
        </p:nvSpPr>
        <p:spPr/>
        <p:txBody>
          <a:bodyPr/>
          <a:lstStyle/>
          <a:p>
            <a:r>
              <a:rPr lang="en-US" dirty="0"/>
              <a:t>A few pearls on:</a:t>
            </a:r>
          </a:p>
        </p:txBody>
      </p:sp>
      <p:sp>
        <p:nvSpPr>
          <p:cNvPr id="5" name="Text Placeholder 4">
            <a:extLst>
              <a:ext uri="{FF2B5EF4-FFF2-40B4-BE49-F238E27FC236}">
                <a16:creationId xmlns:a16="http://schemas.microsoft.com/office/drawing/2014/main" id="{9F77BBFD-76CE-44FE-805A-AF19E0EFC7B3}"/>
              </a:ext>
            </a:extLst>
          </p:cNvPr>
          <p:cNvSpPr>
            <a:spLocks noGrp="1"/>
          </p:cNvSpPr>
          <p:nvPr>
            <p:ph type="body" idx="1"/>
          </p:nvPr>
        </p:nvSpPr>
        <p:spPr>
          <a:xfrm>
            <a:off x="762000" y="2141537"/>
            <a:ext cx="10515600" cy="4351338"/>
          </a:xfrm>
        </p:spPr>
        <p:txBody>
          <a:bodyPr/>
          <a:lstStyle/>
          <a:p>
            <a:r>
              <a:rPr lang="en-US" dirty="0"/>
              <a:t>Differential Diagnosis</a:t>
            </a:r>
          </a:p>
          <a:p>
            <a:pPr marL="0" indent="0">
              <a:buNone/>
            </a:pPr>
            <a:endParaRPr lang="en-US" dirty="0"/>
          </a:p>
          <a:p>
            <a:r>
              <a:rPr lang="en-US" dirty="0"/>
              <a:t>Bipolar disorder</a:t>
            </a:r>
          </a:p>
          <a:p>
            <a:pPr marL="0" indent="0">
              <a:buNone/>
            </a:pPr>
            <a:endParaRPr lang="en-US" dirty="0"/>
          </a:p>
          <a:p>
            <a:r>
              <a:rPr lang="en-US" dirty="0"/>
              <a:t>Anxiety disorders</a:t>
            </a:r>
          </a:p>
        </p:txBody>
      </p:sp>
    </p:spTree>
    <p:extLst>
      <p:ext uri="{BB962C8B-B14F-4D97-AF65-F5344CB8AC3E}">
        <p14:creationId xmlns:p14="http://schemas.microsoft.com/office/powerpoint/2010/main" val="12926180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819AA-02C6-4D4E-8A8F-842DBE280987}"/>
              </a:ext>
            </a:extLst>
          </p:cNvPr>
          <p:cNvSpPr>
            <a:spLocks noGrp="1"/>
          </p:cNvSpPr>
          <p:nvPr>
            <p:ph type="title"/>
          </p:nvPr>
        </p:nvSpPr>
        <p:spPr>
          <a:xfrm>
            <a:off x="838200" y="365125"/>
            <a:ext cx="10515600" cy="1325564"/>
          </a:xfrm>
        </p:spPr>
        <p:txBody>
          <a:bodyPr anchor="ctr">
            <a:normAutofit/>
          </a:bodyPr>
          <a:lstStyle/>
          <a:p>
            <a:r>
              <a:rPr lang="en-US" dirty="0"/>
              <a:t>For Complex (or high risk) diagnoses</a:t>
            </a:r>
          </a:p>
        </p:txBody>
      </p:sp>
      <p:pic>
        <p:nvPicPr>
          <p:cNvPr id="4" name="Picture 3">
            <a:extLst>
              <a:ext uri="{FF2B5EF4-FFF2-40B4-BE49-F238E27FC236}">
                <a16:creationId xmlns:a16="http://schemas.microsoft.com/office/drawing/2014/main" id="{BBF7C605-7620-4B1C-9831-D09EEC78E14E}"/>
              </a:ext>
            </a:extLst>
          </p:cNvPr>
          <p:cNvPicPr>
            <a:picLocks noChangeAspect="1"/>
          </p:cNvPicPr>
          <p:nvPr/>
        </p:nvPicPr>
        <p:blipFill>
          <a:blip r:embed="rId2"/>
          <a:stretch>
            <a:fillRect/>
          </a:stretch>
        </p:blipFill>
        <p:spPr>
          <a:xfrm>
            <a:off x="609600" y="2721960"/>
            <a:ext cx="5384800" cy="3580892"/>
          </a:xfrm>
          <a:prstGeom prst="rect">
            <a:avLst/>
          </a:prstGeom>
          <a:noFill/>
        </p:spPr>
      </p:pic>
      <p:sp>
        <p:nvSpPr>
          <p:cNvPr id="3" name="Text Placeholder 2">
            <a:extLst>
              <a:ext uri="{FF2B5EF4-FFF2-40B4-BE49-F238E27FC236}">
                <a16:creationId xmlns:a16="http://schemas.microsoft.com/office/drawing/2014/main" id="{ECC11D95-C553-4C3D-A31F-D287F31C75F9}"/>
              </a:ext>
            </a:extLst>
          </p:cNvPr>
          <p:cNvSpPr>
            <a:spLocks noGrp="1"/>
          </p:cNvSpPr>
          <p:nvPr>
            <p:ph sz="half" idx="2"/>
          </p:nvPr>
        </p:nvSpPr>
        <p:spPr>
          <a:xfrm>
            <a:off x="6197600" y="2249425"/>
            <a:ext cx="5384800" cy="4525963"/>
          </a:xfrm>
        </p:spPr>
        <p:txBody>
          <a:bodyPr>
            <a:normAutofit/>
          </a:bodyPr>
          <a:lstStyle/>
          <a:p>
            <a:r>
              <a:rPr lang="en-US" dirty="0"/>
              <a:t>Try to obtain previous records or testing</a:t>
            </a:r>
          </a:p>
          <a:p>
            <a:endParaRPr lang="en-US" dirty="0"/>
          </a:p>
          <a:p>
            <a:r>
              <a:rPr lang="en-US" dirty="0"/>
              <a:t>(If patients refuse, that probably tells you something…)</a:t>
            </a:r>
          </a:p>
        </p:txBody>
      </p:sp>
    </p:spTree>
    <p:extLst>
      <p:ext uri="{BB962C8B-B14F-4D97-AF65-F5344CB8AC3E}">
        <p14:creationId xmlns:p14="http://schemas.microsoft.com/office/powerpoint/2010/main" val="127476592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74172"/>
            <a:ext cx="10515600" cy="1325564"/>
          </a:xfrm>
        </p:spPr>
        <p:txBody>
          <a:bodyPr>
            <a:normAutofit/>
          </a:bodyPr>
          <a:lstStyle/>
          <a:p>
            <a:r>
              <a:rPr lang="en-US" sz="3600" dirty="0"/>
              <a:t>Differential Diagnosis of Major Depressive Disorder                 </a:t>
            </a:r>
            <a:r>
              <a:rPr lang="en-US" sz="2800" dirty="0"/>
              <a:t>(What else could this be?)</a:t>
            </a:r>
          </a:p>
        </p:txBody>
      </p:sp>
      <p:sp>
        <p:nvSpPr>
          <p:cNvPr id="3" name="Content Placeholder 2"/>
          <p:cNvSpPr>
            <a:spLocks noGrp="1"/>
          </p:cNvSpPr>
          <p:nvPr>
            <p:ph sz="quarter" idx="4294967295"/>
          </p:nvPr>
        </p:nvSpPr>
        <p:spPr>
          <a:xfrm>
            <a:off x="415131" y="1251392"/>
            <a:ext cx="11533187" cy="5734050"/>
          </a:xfrm>
        </p:spPr>
        <p:txBody>
          <a:bodyPr>
            <a:normAutofit fontScale="70000" lnSpcReduction="20000"/>
          </a:bodyPr>
          <a:lstStyle/>
          <a:p>
            <a:r>
              <a:rPr lang="en-US" sz="4500" dirty="0"/>
              <a:t>Medical conditions                                                              (thyroid disease, anemia, sleep disorders, infections, etc…)</a:t>
            </a:r>
          </a:p>
          <a:p>
            <a:endParaRPr lang="en-US" sz="4500" dirty="0"/>
          </a:p>
          <a:p>
            <a:r>
              <a:rPr lang="en-US" sz="4500" dirty="0"/>
              <a:t>Other psychiatric disorders</a:t>
            </a:r>
          </a:p>
          <a:p>
            <a:pPr marL="0" indent="0">
              <a:buNone/>
            </a:pPr>
            <a:endParaRPr lang="en-US" sz="4500" dirty="0"/>
          </a:p>
          <a:p>
            <a:r>
              <a:rPr lang="en-US" sz="4500" dirty="0"/>
              <a:t>Medication side effects</a:t>
            </a:r>
          </a:p>
          <a:p>
            <a:pPr marL="0" indent="0">
              <a:buNone/>
            </a:pPr>
            <a:endParaRPr lang="en-US" sz="4500" dirty="0"/>
          </a:p>
          <a:p>
            <a:r>
              <a:rPr lang="en-US" sz="4500" dirty="0"/>
              <a:t>Bereavement</a:t>
            </a:r>
          </a:p>
          <a:p>
            <a:pPr marL="0" indent="0">
              <a:buNone/>
            </a:pPr>
            <a:endParaRPr lang="en-US" sz="4500" dirty="0"/>
          </a:p>
          <a:p>
            <a:r>
              <a:rPr lang="en-US" sz="4500" dirty="0"/>
              <a:t>Psychosocial stressors/adjustment</a:t>
            </a:r>
          </a:p>
          <a:p>
            <a:pPr marL="0" indent="0">
              <a:buNone/>
            </a:pPr>
            <a:endParaRPr lang="en-US" sz="4500" dirty="0"/>
          </a:p>
          <a:p>
            <a:r>
              <a:rPr lang="en-US" sz="4500" dirty="0"/>
              <a:t>Other</a:t>
            </a:r>
          </a:p>
          <a:p>
            <a:endParaRPr lang="en-US" dirty="0"/>
          </a:p>
        </p:txBody>
      </p:sp>
      <p:sp>
        <p:nvSpPr>
          <p:cNvPr id="4" name="Text Box 5"/>
          <p:cNvSpPr txBox="1">
            <a:spLocks noChangeArrowheads="1"/>
          </p:cNvSpPr>
          <p:nvPr/>
        </p:nvSpPr>
        <p:spPr bwMode="auto">
          <a:xfrm>
            <a:off x="5476210" y="6286942"/>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50000"/>
              </a:spcBef>
              <a:buClrTx/>
              <a:buFontTx/>
              <a:buNone/>
            </a:pPr>
            <a:r>
              <a:rPr lang="en-US" altLang="en-US" sz="3600" b="1" dirty="0">
                <a:latin typeface="Arial" panose="020B0604020202020204" pitchFamily="34" charset="0"/>
              </a:rPr>
              <a:t>COMORBIDITY IS THE RULE!</a:t>
            </a:r>
          </a:p>
        </p:txBody>
      </p:sp>
    </p:spTree>
    <p:extLst>
      <p:ext uri="{BB962C8B-B14F-4D97-AF65-F5344CB8AC3E}">
        <p14:creationId xmlns:p14="http://schemas.microsoft.com/office/powerpoint/2010/main" val="16125517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38200" y="-269546"/>
            <a:ext cx="10515600" cy="1325564"/>
          </a:xfrm>
        </p:spPr>
        <p:txBody>
          <a:bodyPr/>
          <a:lstStyle/>
          <a:p>
            <a:pPr eaLnBrk="1" hangingPunct="1">
              <a:defRPr/>
            </a:pPr>
            <a:r>
              <a:rPr lang="en-US" dirty="0"/>
              <a:t>Bipolar Depression *</a:t>
            </a:r>
          </a:p>
        </p:txBody>
      </p:sp>
      <p:sp>
        <p:nvSpPr>
          <p:cNvPr id="4" name="Rectangle 3"/>
          <p:cNvSpPr>
            <a:spLocks noGrp="1" noChangeArrowheads="1"/>
          </p:cNvSpPr>
          <p:nvPr>
            <p:ph idx="4294967295"/>
          </p:nvPr>
        </p:nvSpPr>
        <p:spPr>
          <a:xfrm>
            <a:off x="619125" y="1435762"/>
            <a:ext cx="11572875" cy="5193638"/>
          </a:xfrm>
        </p:spPr>
        <p:txBody>
          <a:bodyPr/>
          <a:lstStyle/>
          <a:p>
            <a:pPr eaLnBrk="1" hangingPunct="1"/>
            <a:r>
              <a:rPr lang="en-US" sz="2600" b="1" dirty="0"/>
              <a:t>Clues:</a:t>
            </a:r>
            <a:r>
              <a:rPr lang="en-US" sz="2600" dirty="0"/>
              <a:t>    </a:t>
            </a:r>
          </a:p>
          <a:p>
            <a:pPr marL="0" indent="0" eaLnBrk="1" hangingPunct="1">
              <a:buNone/>
            </a:pPr>
            <a:r>
              <a:rPr lang="en-US" sz="2600" dirty="0"/>
              <a:t>   Might*:</a:t>
            </a:r>
          </a:p>
          <a:p>
            <a:pPr eaLnBrk="1" hangingPunct="1"/>
            <a:r>
              <a:rPr lang="en-US" sz="2600" dirty="0"/>
              <a:t>be more “atypical” (think hibernation)</a:t>
            </a:r>
          </a:p>
          <a:p>
            <a:pPr eaLnBrk="1" hangingPunct="1"/>
            <a:r>
              <a:rPr lang="en-US" sz="2600" dirty="0"/>
              <a:t>have </a:t>
            </a:r>
            <a:r>
              <a:rPr lang="en-US" sz="2600" dirty="0" err="1"/>
              <a:t>Hx</a:t>
            </a:r>
            <a:r>
              <a:rPr lang="en-US" sz="2600" dirty="0"/>
              <a:t> of early, often abrupt onset/psychosis</a:t>
            </a:r>
          </a:p>
          <a:p>
            <a:pPr eaLnBrk="1" hangingPunct="1"/>
            <a:r>
              <a:rPr lang="en-US" sz="2600" dirty="0"/>
              <a:t>be associated with other cyclical problems (seasonal…)</a:t>
            </a:r>
          </a:p>
          <a:p>
            <a:pPr eaLnBrk="1" hangingPunct="1"/>
            <a:r>
              <a:rPr lang="en-US" sz="2600" dirty="0"/>
              <a:t>be associated with post-partum</a:t>
            </a:r>
          </a:p>
          <a:p>
            <a:pPr eaLnBrk="1" hangingPunct="1"/>
            <a:r>
              <a:rPr lang="en-US" sz="2600" dirty="0"/>
              <a:t>have family history</a:t>
            </a:r>
          </a:p>
          <a:p>
            <a:pPr eaLnBrk="1" hangingPunct="1"/>
            <a:r>
              <a:rPr lang="en-US" sz="2600" dirty="0"/>
              <a:t>have history of “overstimulation” with antidepressants.</a:t>
            </a:r>
          </a:p>
          <a:p>
            <a:pPr eaLnBrk="1" hangingPunct="1"/>
            <a:r>
              <a:rPr lang="en-US" sz="2600" dirty="0"/>
              <a:t>Migraines?</a:t>
            </a:r>
          </a:p>
          <a:p>
            <a:pPr eaLnBrk="1" hangingPunct="1">
              <a:buFont typeface="Wingdings" pitchFamily="2" charset="2"/>
              <a:buNone/>
            </a:pPr>
            <a:endParaRPr lang="en-US" sz="2600" dirty="0"/>
          </a:p>
        </p:txBody>
      </p:sp>
      <p:pic>
        <p:nvPicPr>
          <p:cNvPr id="6" name="Picture 5"/>
          <p:cNvPicPr>
            <a:picLocks noChangeAspect="1"/>
          </p:cNvPicPr>
          <p:nvPr/>
        </p:nvPicPr>
        <p:blipFill>
          <a:blip r:embed="rId3"/>
          <a:stretch>
            <a:fillRect/>
          </a:stretch>
        </p:blipFill>
        <p:spPr>
          <a:xfrm>
            <a:off x="10119835" y="1435761"/>
            <a:ext cx="1816765" cy="2072820"/>
          </a:xfrm>
          <a:prstGeom prst="rect">
            <a:avLst/>
          </a:prstGeom>
        </p:spPr>
      </p:pic>
    </p:spTree>
    <p:extLst>
      <p:ext uri="{BB962C8B-B14F-4D97-AF65-F5344CB8AC3E}">
        <p14:creationId xmlns:p14="http://schemas.microsoft.com/office/powerpoint/2010/main" val="40608766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914400" y="-254000"/>
            <a:ext cx="10515600" cy="1325564"/>
          </a:xfrm>
        </p:spPr>
        <p:txBody>
          <a:bodyPr/>
          <a:lstStyle/>
          <a:p>
            <a:pPr eaLnBrk="1" hangingPunct="1">
              <a:defRPr/>
            </a:pPr>
            <a:r>
              <a:rPr lang="en-US" altLang="en-US" dirty="0"/>
              <a:t>Suicide</a:t>
            </a:r>
          </a:p>
        </p:txBody>
      </p:sp>
      <p:sp>
        <p:nvSpPr>
          <p:cNvPr id="98307" name="Rectangle 3"/>
          <p:cNvSpPr>
            <a:spLocks noGrp="1" noChangeArrowheads="1"/>
          </p:cNvSpPr>
          <p:nvPr>
            <p:ph type="body" idx="4294967295"/>
          </p:nvPr>
        </p:nvSpPr>
        <p:spPr>
          <a:xfrm>
            <a:off x="552450" y="1638300"/>
            <a:ext cx="11639550" cy="4695825"/>
          </a:xfrm>
        </p:spPr>
        <p:txBody>
          <a:bodyPr/>
          <a:lstStyle/>
          <a:p>
            <a:pPr eaLnBrk="1" hangingPunct="1">
              <a:defRPr/>
            </a:pPr>
            <a:r>
              <a:rPr lang="en-US" altLang="en-US" dirty="0"/>
              <a:t>Of all affective states, Bipolar II has the highest risk for attempts and suicide completion.</a:t>
            </a:r>
          </a:p>
          <a:p>
            <a:pPr eaLnBrk="1" hangingPunct="1">
              <a:buFontTx/>
              <a:buNone/>
              <a:defRPr/>
            </a:pPr>
            <a:endParaRPr lang="en-US" altLang="en-US" dirty="0"/>
          </a:p>
          <a:p>
            <a:pPr eaLnBrk="1" hangingPunct="1">
              <a:defRPr/>
            </a:pPr>
            <a:r>
              <a:rPr lang="en-US" altLang="en-US" dirty="0"/>
              <a:t>RE: phases of illness and suicide risk, </a:t>
            </a:r>
          </a:p>
          <a:p>
            <a:pPr eaLnBrk="1" hangingPunct="1">
              <a:buFontTx/>
              <a:buNone/>
              <a:defRPr/>
            </a:pPr>
            <a:r>
              <a:rPr lang="en-US" altLang="en-US" dirty="0"/>
              <a:t>Depressive&gt;Mixed&gt;Psychotic&gt;Manic </a:t>
            </a:r>
            <a:endParaRPr lang="en-US" altLang="en-US" sz="1600" dirty="0"/>
          </a:p>
          <a:p>
            <a:pPr eaLnBrk="1" hangingPunct="1">
              <a:buFontTx/>
              <a:buNone/>
              <a:defRPr/>
            </a:pPr>
            <a:r>
              <a:rPr lang="en-US" altLang="en-US" sz="1600" dirty="0"/>
              <a:t>                             </a:t>
            </a:r>
            <a:r>
              <a:rPr lang="en-US" altLang="en-US" sz="1100" dirty="0"/>
              <a:t>Bowden CL.  Novel Pharmacologic Interventions in the Treatment of Bipolar Disorder.  </a:t>
            </a:r>
            <a:r>
              <a:rPr lang="en-US" altLang="en-US" sz="1100" i="1" dirty="0"/>
              <a:t>Academy for Healthcare Education CME Monograph.  2002</a:t>
            </a:r>
          </a:p>
        </p:txBody>
      </p:sp>
    </p:spTree>
    <p:extLst>
      <p:ext uri="{BB962C8B-B14F-4D97-AF65-F5344CB8AC3E}">
        <p14:creationId xmlns:p14="http://schemas.microsoft.com/office/powerpoint/2010/main" val="39290413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8307">
                                            <p:txEl>
                                              <p:pRg st="2" end="2"/>
                                            </p:txEl>
                                          </p:spTgt>
                                        </p:tgtEl>
                                        <p:attrNameLst>
                                          <p:attrName>style.visibility</p:attrName>
                                        </p:attrNameLst>
                                      </p:cBhvr>
                                      <p:to>
                                        <p:strVal val="visible"/>
                                      </p:to>
                                    </p:set>
                                    <p:animEffect transition="in" filter="fade">
                                      <p:cBhvr>
                                        <p:cTn id="13" dur="1000"/>
                                        <p:tgtEl>
                                          <p:spTgt spid="98307">
                                            <p:txEl>
                                              <p:pRg st="2" end="2"/>
                                            </p:txEl>
                                          </p:spTgt>
                                        </p:tgtEl>
                                      </p:cBhvr>
                                    </p:animEffect>
                                    <p:anim calcmode="lin" valueType="num">
                                      <p:cBhvr>
                                        <p:cTn id="14" dur="10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98307">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8307">
                                            <p:txEl>
                                              <p:pRg st="3" end="3"/>
                                            </p:txEl>
                                          </p:spTgt>
                                        </p:tgtEl>
                                        <p:attrNameLst>
                                          <p:attrName>style.visibility</p:attrName>
                                        </p:attrNameLst>
                                      </p:cBhvr>
                                      <p:to>
                                        <p:strVal val="visible"/>
                                      </p:to>
                                    </p:set>
                                    <p:animEffect transition="in" filter="fade">
                                      <p:cBhvr>
                                        <p:cTn id="18" dur="1000"/>
                                        <p:tgtEl>
                                          <p:spTgt spid="98307">
                                            <p:txEl>
                                              <p:pRg st="3" end="3"/>
                                            </p:txEl>
                                          </p:spTgt>
                                        </p:tgtEl>
                                      </p:cBhvr>
                                    </p:animEffect>
                                    <p:anim calcmode="lin" valueType="num">
                                      <p:cBhvr>
                                        <p:cTn id="19" dur="10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98307">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8307">
                                            <p:txEl>
                                              <p:pRg st="4" end="4"/>
                                            </p:txEl>
                                          </p:spTgt>
                                        </p:tgtEl>
                                        <p:attrNameLst>
                                          <p:attrName>style.visibility</p:attrName>
                                        </p:attrNameLst>
                                      </p:cBhvr>
                                      <p:to>
                                        <p:strVal val="visible"/>
                                      </p:to>
                                    </p:set>
                                    <p:animEffect transition="in" filter="fade">
                                      <p:cBhvr>
                                        <p:cTn id="23" dur="1000"/>
                                        <p:tgtEl>
                                          <p:spTgt spid="98307">
                                            <p:txEl>
                                              <p:pRg st="4" end="4"/>
                                            </p:txEl>
                                          </p:spTgt>
                                        </p:tgtEl>
                                      </p:cBhvr>
                                    </p:animEffect>
                                    <p:anim calcmode="lin" valueType="num">
                                      <p:cBhvr>
                                        <p:cTn id="24" dur="1000" fill="hold"/>
                                        <p:tgtEl>
                                          <p:spTgt spid="9830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9830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85900" y="-358775"/>
            <a:ext cx="10515600" cy="1325564"/>
          </a:xfrm>
        </p:spPr>
        <p:txBody>
          <a:bodyPr/>
          <a:lstStyle/>
          <a:p>
            <a:pPr eaLnBrk="1" hangingPunct="1">
              <a:defRPr/>
            </a:pPr>
            <a:r>
              <a:rPr lang="en-US" altLang="en-US" sz="4000" dirty="0"/>
              <a:t>Bipolar Mixed (manic/hypomanic) State</a:t>
            </a:r>
          </a:p>
        </p:txBody>
      </p:sp>
      <p:sp>
        <p:nvSpPr>
          <p:cNvPr id="5" name="Rectangle 3"/>
          <p:cNvSpPr>
            <a:spLocks noGrp="1" noChangeArrowheads="1"/>
          </p:cNvSpPr>
          <p:nvPr>
            <p:ph idx="4294967295"/>
          </p:nvPr>
        </p:nvSpPr>
        <p:spPr>
          <a:xfrm>
            <a:off x="544216" y="1381125"/>
            <a:ext cx="6599533" cy="5354638"/>
          </a:xfrm>
        </p:spPr>
        <p:txBody>
          <a:bodyPr>
            <a:normAutofit/>
          </a:bodyPr>
          <a:lstStyle/>
          <a:p>
            <a:pPr eaLnBrk="1" hangingPunct="1">
              <a:defRPr/>
            </a:pPr>
            <a:r>
              <a:rPr lang="en-US" altLang="en-US" sz="2800" dirty="0"/>
              <a:t>“Dysphoric Hypomania”</a:t>
            </a:r>
          </a:p>
          <a:p>
            <a:pPr marL="0" indent="0" eaLnBrk="1" hangingPunct="1">
              <a:buNone/>
              <a:defRPr/>
            </a:pPr>
            <a:endParaRPr lang="en-US" altLang="en-US" sz="2800" dirty="0"/>
          </a:p>
          <a:p>
            <a:pPr eaLnBrk="1" hangingPunct="1">
              <a:defRPr/>
            </a:pPr>
            <a:r>
              <a:rPr lang="en-US" altLang="en-US" sz="2800" dirty="0"/>
              <a:t>Often misdiagnosed as agitated depression, anxiety,                         personality disorder</a:t>
            </a:r>
          </a:p>
          <a:p>
            <a:pPr marL="0" indent="0" eaLnBrk="1" hangingPunct="1">
              <a:buNone/>
              <a:defRPr/>
            </a:pPr>
            <a:endParaRPr lang="en-US" altLang="en-US" sz="2800" dirty="0"/>
          </a:p>
          <a:p>
            <a:pPr eaLnBrk="1" hangingPunct="1">
              <a:defRPr/>
            </a:pPr>
            <a:r>
              <a:rPr lang="en-US" altLang="en-US" sz="2800" dirty="0"/>
              <a:t>Insomnia</a:t>
            </a:r>
          </a:p>
          <a:p>
            <a:pPr marL="0" indent="0" eaLnBrk="1" hangingPunct="1">
              <a:buNone/>
              <a:defRPr/>
            </a:pPr>
            <a:endParaRPr lang="en-US" altLang="en-US" sz="2800" dirty="0"/>
          </a:p>
          <a:p>
            <a:pPr eaLnBrk="1" hangingPunct="1">
              <a:defRPr/>
            </a:pPr>
            <a:r>
              <a:rPr lang="en-US" altLang="en-US" sz="2800" dirty="0"/>
              <a:t>Suicidality</a:t>
            </a:r>
          </a:p>
          <a:p>
            <a:pPr marL="0" indent="0" eaLnBrk="1" hangingPunct="1">
              <a:buNone/>
              <a:defRPr/>
            </a:pPr>
            <a:endParaRPr lang="en-US" altLang="en-US" sz="2800" dirty="0"/>
          </a:p>
          <a:p>
            <a:pPr eaLnBrk="1" hangingPunct="1">
              <a:defRPr/>
            </a:pPr>
            <a:r>
              <a:rPr lang="en-US" altLang="en-US" sz="2800" dirty="0"/>
              <a:t>Impulsivity</a:t>
            </a:r>
          </a:p>
          <a:p>
            <a:pPr eaLnBrk="1" hangingPunct="1">
              <a:defRPr/>
            </a:pPr>
            <a:endParaRPr lang="en-US" altLang="en-US" sz="2800" dirty="0"/>
          </a:p>
          <a:p>
            <a:pPr eaLnBrk="1" hangingPunct="1">
              <a:buFontTx/>
              <a:buNone/>
              <a:defRPr/>
            </a:pPr>
            <a:endParaRPr lang="en-US" altLang="en-US" sz="2800" dirty="0"/>
          </a:p>
          <a:p>
            <a:pPr eaLnBrk="1" hangingPunct="1">
              <a:buFontTx/>
              <a:buNone/>
              <a:defRPr/>
            </a:pPr>
            <a:endParaRPr lang="en-US" altLang="en-US" sz="2800" dirty="0"/>
          </a:p>
        </p:txBody>
      </p:sp>
      <p:sp>
        <p:nvSpPr>
          <p:cNvPr id="2" name="TextBox 1"/>
          <p:cNvSpPr txBox="1"/>
          <p:nvPr/>
        </p:nvSpPr>
        <p:spPr>
          <a:xfrm>
            <a:off x="6413205" y="5610647"/>
            <a:ext cx="5800437" cy="830997"/>
          </a:xfrm>
          <a:prstGeom prst="rect">
            <a:avLst/>
          </a:prstGeom>
          <a:noFill/>
        </p:spPr>
        <p:txBody>
          <a:bodyPr wrap="square" rtlCol="0">
            <a:spAutoFit/>
          </a:bodyPr>
          <a:lstStyle/>
          <a:p>
            <a:r>
              <a:rPr lang="en-US" sz="2400" dirty="0"/>
              <a:t>Different from “Rapid Cycling” </a:t>
            </a:r>
          </a:p>
          <a:p>
            <a:r>
              <a:rPr lang="en-US" sz="2400" dirty="0"/>
              <a:t>which is actually 4 or more episodes per year</a:t>
            </a:r>
          </a:p>
        </p:txBody>
      </p:sp>
      <p:pic>
        <p:nvPicPr>
          <p:cNvPr id="3" name="Picture 2">
            <a:extLst>
              <a:ext uri="{FF2B5EF4-FFF2-40B4-BE49-F238E27FC236}">
                <a16:creationId xmlns:a16="http://schemas.microsoft.com/office/drawing/2014/main" id="{5A3ACA73-31D6-4719-A32C-2706F1B26C43}"/>
              </a:ext>
            </a:extLst>
          </p:cNvPr>
          <p:cNvPicPr>
            <a:picLocks noChangeAspect="1"/>
          </p:cNvPicPr>
          <p:nvPr/>
        </p:nvPicPr>
        <p:blipFill>
          <a:blip r:embed="rId3"/>
          <a:stretch>
            <a:fillRect/>
          </a:stretch>
        </p:blipFill>
        <p:spPr>
          <a:xfrm>
            <a:off x="7264006" y="1562100"/>
            <a:ext cx="4098833" cy="2757472"/>
          </a:xfrm>
          <a:prstGeom prst="rect">
            <a:avLst/>
          </a:prstGeom>
        </p:spPr>
      </p:pic>
    </p:spTree>
    <p:extLst>
      <p:ext uri="{BB962C8B-B14F-4D97-AF65-F5344CB8AC3E}">
        <p14:creationId xmlns:p14="http://schemas.microsoft.com/office/powerpoint/2010/main" val="22412776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742</Words>
  <Application>Microsoft Office PowerPoint</Application>
  <PresentationFormat>Widescreen</PresentationFormat>
  <Paragraphs>123</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1_Office Theme</vt:lpstr>
      <vt:lpstr>                  Overcoming Challenges     in Rendering Clinical Diagnoses                   (Part 2 of a 2-part series) </vt:lpstr>
      <vt:lpstr>PowerPoint Presentation</vt:lpstr>
      <vt:lpstr>Objectives</vt:lpstr>
      <vt:lpstr>A few pearls on:</vt:lpstr>
      <vt:lpstr>For Complex (or high risk) diagnoses</vt:lpstr>
      <vt:lpstr>Differential Diagnosis of Major Depressive Disorder                 (What else could this be?)</vt:lpstr>
      <vt:lpstr>Bipolar Depression *</vt:lpstr>
      <vt:lpstr>Suicide</vt:lpstr>
      <vt:lpstr>Bipolar Mixed (manic/hypomanic) State</vt:lpstr>
      <vt:lpstr>Social Anxiety Disorder (Social Phobia)</vt:lpstr>
      <vt:lpstr>How is Panic Attack different from Panic Disorder?       (think “seizure vs. epilepsy” or, “one swallow does not a summer make”)</vt:lpstr>
      <vt:lpstr>On to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Challenges     in Rendering Clinical Diagnoses                   (Part 2 of a 2-part series)</dc:title>
  <dc:creator>McLean, Andrew</dc:creator>
  <cp:lastModifiedBy>Terry, David</cp:lastModifiedBy>
  <cp:revision>7</cp:revision>
  <dcterms:created xsi:type="dcterms:W3CDTF">2020-11-18T14:46:21Z</dcterms:created>
  <dcterms:modified xsi:type="dcterms:W3CDTF">2020-12-11T22:04:15Z</dcterms:modified>
</cp:coreProperties>
</file>