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Lst>
  <p:notesMasterIdLst>
    <p:notesMasterId r:id="rId35"/>
  </p:notesMasterIdLst>
  <p:sldIdLst>
    <p:sldId id="297" r:id="rId2"/>
    <p:sldId id="301" r:id="rId3"/>
    <p:sldId id="345" r:id="rId4"/>
    <p:sldId id="300" r:id="rId5"/>
    <p:sldId id="259" r:id="rId6"/>
    <p:sldId id="328" r:id="rId7"/>
    <p:sldId id="260" r:id="rId8"/>
    <p:sldId id="302" r:id="rId9"/>
    <p:sldId id="348" r:id="rId10"/>
    <p:sldId id="295" r:id="rId11"/>
    <p:sldId id="280" r:id="rId12"/>
    <p:sldId id="261" r:id="rId13"/>
    <p:sldId id="303" r:id="rId14"/>
    <p:sldId id="298" r:id="rId15"/>
    <p:sldId id="305" r:id="rId16"/>
    <p:sldId id="306" r:id="rId17"/>
    <p:sldId id="307" r:id="rId18"/>
    <p:sldId id="296" r:id="rId19"/>
    <p:sldId id="304" r:id="rId20"/>
    <p:sldId id="265" r:id="rId21"/>
    <p:sldId id="264" r:id="rId22"/>
    <p:sldId id="274" r:id="rId23"/>
    <p:sldId id="267" r:id="rId24"/>
    <p:sldId id="322" r:id="rId25"/>
    <p:sldId id="258" r:id="rId26"/>
    <p:sldId id="289" r:id="rId27"/>
    <p:sldId id="346" r:id="rId28"/>
    <p:sldId id="350" r:id="rId29"/>
    <p:sldId id="263" r:id="rId30"/>
    <p:sldId id="279" r:id="rId31"/>
    <p:sldId id="351" r:id="rId32"/>
    <p:sldId id="349" r:id="rId33"/>
    <p:sldId id="352"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807"/>
  </p:normalViewPr>
  <p:slideViewPr>
    <p:cSldViewPr snapToGrid="0" snapToObjects="1">
      <p:cViewPr varScale="1">
        <p:scale>
          <a:sx n="90" d="100"/>
          <a:sy n="90" d="100"/>
        </p:scale>
        <p:origin x="232" y="6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4ED344-139D-CD41-B612-5C5BDCCFCCA5}" type="datetimeFigureOut">
              <a:rPr lang="en-US" smtClean="0"/>
              <a:t>1/24/21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D4D63-4744-7844-B0D7-2366BD7DB650}" type="slidenum">
              <a:rPr lang="en-US" smtClean="0"/>
              <a:t>‹#›</a:t>
            </a:fld>
            <a:endParaRPr lang="en-US"/>
          </a:p>
        </p:txBody>
      </p:sp>
    </p:spTree>
    <p:extLst>
      <p:ext uri="{BB962C8B-B14F-4D97-AF65-F5344CB8AC3E}">
        <p14:creationId xmlns:p14="http://schemas.microsoft.com/office/powerpoint/2010/main" val="2291482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Share how Long I’ve been tracking this Octopus for a couple of years. 2004, then in 2008-2009  </a:t>
            </a:r>
          </a:p>
          <a:p>
            <a:r>
              <a:rPr lang="en-US" sz="1200" kern="1200" dirty="0">
                <a:solidFill>
                  <a:schemeClr val="tx1"/>
                </a:solidFill>
                <a:effectLst/>
                <a:latin typeface="+mn-lt"/>
                <a:ea typeface="+mn-ea"/>
                <a:cs typeface="+mn-cs"/>
              </a:rPr>
              <a:t> In 2008   - Economic Recession/ depression/ global collapse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2 Things I noticed: </a:t>
            </a:r>
          </a:p>
          <a:p>
            <a:r>
              <a:rPr lang="en-US" sz="1200" kern="1200" dirty="0">
                <a:solidFill>
                  <a:schemeClr val="tx1"/>
                </a:solidFill>
                <a:effectLst/>
                <a:latin typeface="+mn-lt"/>
                <a:ea typeface="+mn-ea"/>
                <a:cs typeface="+mn-cs"/>
              </a:rPr>
              <a:t>Significant losses all at once for people    </a:t>
            </a:r>
          </a:p>
          <a:p>
            <a:r>
              <a:rPr lang="en-US" sz="1200" kern="1200" dirty="0">
                <a:solidFill>
                  <a:schemeClr val="tx1"/>
                </a:solidFill>
                <a:effectLst/>
                <a:latin typeface="+mn-lt"/>
                <a:ea typeface="+mn-ea"/>
                <a:cs typeface="+mn-cs"/>
              </a:rPr>
              <a:t>Unusual rates of illness when people are overwhelmed  Research in 2009 Helped me understand this a bit better</a:t>
            </a:r>
          </a:p>
          <a:p>
            <a:r>
              <a:rPr lang="en-US" sz="1200" kern="1200" dirty="0">
                <a:solidFill>
                  <a:schemeClr val="tx1"/>
                </a:solidFill>
                <a:effectLst/>
                <a:latin typeface="+mn-lt"/>
                <a:ea typeface="+mn-ea"/>
                <a:cs typeface="+mn-cs"/>
              </a:rPr>
              <a:t>In a 2009 report by University of Albany sociologist Kate W. </a:t>
            </a:r>
            <a:r>
              <a:rPr lang="en-US" sz="1200" kern="1200" dirty="0" err="1">
                <a:solidFill>
                  <a:schemeClr val="tx1"/>
                </a:solidFill>
                <a:effectLst/>
                <a:latin typeface="+mn-lt"/>
                <a:ea typeface="+mn-ea"/>
                <a:cs typeface="+mn-cs"/>
              </a:rPr>
              <a:t>Strully</a:t>
            </a:r>
            <a:r>
              <a:rPr lang="en-US" sz="1200" kern="1200" dirty="0">
                <a:solidFill>
                  <a:schemeClr val="tx1"/>
                </a:solidFill>
                <a:effectLst/>
                <a:latin typeface="+mn-lt"/>
                <a:ea typeface="+mn-ea"/>
                <a:cs typeface="+mn-cs"/>
              </a:rPr>
              <a:t> in the journal </a:t>
            </a:r>
            <a:r>
              <a:rPr lang="en-US" sz="1200" i="1" kern="1200" dirty="0">
                <a:solidFill>
                  <a:schemeClr val="tx1"/>
                </a:solidFill>
                <a:effectLst/>
                <a:latin typeface="+mn-lt"/>
                <a:ea typeface="+mn-ea"/>
                <a:cs typeface="+mn-cs"/>
              </a:rPr>
              <a:t>Demography</a:t>
            </a:r>
            <a:r>
              <a:rPr lang="en-US" sz="1200" kern="1200" dirty="0">
                <a:solidFill>
                  <a:schemeClr val="tx1"/>
                </a:solidFill>
                <a:effectLst/>
                <a:latin typeface="+mn-lt"/>
                <a:ea typeface="+mn-ea"/>
                <a:cs typeface="+mn-cs"/>
              </a:rPr>
              <a:t>,17 “</a:t>
            </a:r>
            <a:r>
              <a:rPr lang="en-US" sz="1200" kern="1200" dirty="0" err="1">
                <a:solidFill>
                  <a:schemeClr val="tx1"/>
                </a:solidFill>
                <a:effectLst/>
                <a:latin typeface="+mn-lt"/>
                <a:ea typeface="+mn-ea"/>
                <a:cs typeface="+mn-cs"/>
              </a:rPr>
              <a:t>Strully</a:t>
            </a:r>
            <a:r>
              <a:rPr lang="en-US" sz="1200" kern="1200" dirty="0">
                <a:solidFill>
                  <a:schemeClr val="tx1"/>
                </a:solidFill>
                <a:effectLst/>
                <a:latin typeface="+mn-lt"/>
                <a:ea typeface="+mn-ea"/>
                <a:cs typeface="+mn-cs"/>
              </a:rPr>
              <a:t> found that losing a job when a business closes increased the odds of fair or poor health by 54 percent among workers with no preexisting health conditions, and increased by 83 percent the odds of new health conditions likely triggered by job loss—stress-related conditions such as stroke, hypertension, heart disease, arthritis, diabetes, and emotional and psychiatric problems.”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CFE8EE5-9F01-0F45-9E1A-4ED19EFDF939}" type="slidenum">
              <a:rPr lang="en-US" smtClean="0"/>
              <a:t>5</a:t>
            </a:fld>
            <a:endParaRPr lang="en-US"/>
          </a:p>
        </p:txBody>
      </p:sp>
    </p:spTree>
    <p:extLst>
      <p:ext uri="{BB962C8B-B14F-4D97-AF65-F5344CB8AC3E}">
        <p14:creationId xmlns:p14="http://schemas.microsoft.com/office/powerpoint/2010/main" val="1711195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not going to tell you that it</a:t>
            </a:r>
            <a:r>
              <a:rPr lang="en-US" baseline="0" dirty="0"/>
              <a:t> is your job to deal with it all. Today, we are going to focus on what is doable and what will will reduce overwhelm.</a:t>
            </a:r>
            <a:endParaRPr lang="en-US" dirty="0"/>
          </a:p>
        </p:txBody>
      </p:sp>
      <p:sp>
        <p:nvSpPr>
          <p:cNvPr id="4" name="Slide Number Placeholder 3"/>
          <p:cNvSpPr>
            <a:spLocks noGrp="1"/>
          </p:cNvSpPr>
          <p:nvPr>
            <p:ph type="sldNum" sz="quarter" idx="10"/>
          </p:nvPr>
        </p:nvSpPr>
        <p:spPr/>
        <p:txBody>
          <a:bodyPr/>
          <a:lstStyle/>
          <a:p>
            <a:fld id="{7CFE8EE5-9F01-0F45-9E1A-4ED19EFDF939}" type="slidenum">
              <a:rPr lang="en-US" smtClean="0"/>
              <a:t>29</a:t>
            </a:fld>
            <a:endParaRPr lang="en-US"/>
          </a:p>
        </p:txBody>
      </p:sp>
    </p:spTree>
    <p:extLst>
      <p:ext uri="{BB962C8B-B14F-4D97-AF65-F5344CB8AC3E}">
        <p14:creationId xmlns:p14="http://schemas.microsoft.com/office/powerpoint/2010/main" val="172091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Harnessing Resiliency:</a:t>
            </a:r>
            <a:r>
              <a:rPr lang="en-US" dirty="0"/>
              <a:t> definition from Catherine </a:t>
            </a:r>
            <a:r>
              <a:rPr lang="en-US" dirty="0" err="1"/>
              <a:t>Panter</a:t>
            </a:r>
            <a:r>
              <a:rPr lang="en-US" dirty="0"/>
              <a:t>-Brick; medical anthropologist, teaches at Yale, research focused on critical risks to health across key stages of human development. </a:t>
            </a:r>
          </a:p>
          <a:p>
            <a:r>
              <a:rPr lang="en-US" dirty="0"/>
              <a:t> </a:t>
            </a:r>
          </a:p>
          <a:p>
            <a:r>
              <a:rPr lang="en-US" i="1" dirty="0"/>
              <a:t>“Resilience is the process to harnessing biological, psychosocial, structural and cultural resources to sustain wellbeing.” </a:t>
            </a:r>
            <a:endParaRPr lang="en-US" dirty="0"/>
          </a:p>
          <a:p>
            <a:endParaRPr lang="en-US" dirty="0"/>
          </a:p>
        </p:txBody>
      </p:sp>
      <p:sp>
        <p:nvSpPr>
          <p:cNvPr id="4" name="Slide Number Placeholder 3"/>
          <p:cNvSpPr>
            <a:spLocks noGrp="1"/>
          </p:cNvSpPr>
          <p:nvPr>
            <p:ph type="sldNum" sz="quarter" idx="10"/>
          </p:nvPr>
        </p:nvSpPr>
        <p:spPr/>
        <p:txBody>
          <a:bodyPr/>
          <a:lstStyle/>
          <a:p>
            <a:fld id="{7CFE8EE5-9F01-0F45-9E1A-4ED19EFDF939}" type="slidenum">
              <a:rPr lang="en-US" smtClean="0"/>
              <a:t>30</a:t>
            </a:fld>
            <a:endParaRPr lang="en-US"/>
          </a:p>
        </p:txBody>
      </p:sp>
    </p:spTree>
    <p:extLst>
      <p:ext uri="{BB962C8B-B14F-4D97-AF65-F5344CB8AC3E}">
        <p14:creationId xmlns:p14="http://schemas.microsoft.com/office/powerpoint/2010/main" val="1302058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is almost 10 years later  , what seemed like an unusual </a:t>
            </a:r>
            <a:r>
              <a:rPr lang="en-US" sz="1200" kern="1200" dirty="0" err="1">
                <a:solidFill>
                  <a:schemeClr val="tx1"/>
                </a:solidFill>
                <a:effectLst/>
                <a:latin typeface="+mn-lt"/>
                <a:ea typeface="+mn-ea"/>
                <a:cs typeface="+mn-cs"/>
              </a:rPr>
              <a:t>occurence</a:t>
            </a:r>
            <a:r>
              <a:rPr lang="en-US" sz="1200" kern="1200" dirty="0">
                <a:solidFill>
                  <a:schemeClr val="tx1"/>
                </a:solidFill>
                <a:effectLst/>
                <a:latin typeface="+mn-lt"/>
                <a:ea typeface="+mn-ea"/>
                <a:cs typeface="+mn-cs"/>
              </a:rPr>
              <a:t> has become more and more our norm.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many of you have felt overwhelmed in the past month</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is overwhelm? I notice a lot of people are using the word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7CFE8EE5-9F01-0F45-9E1A-4ED19EFDF939}" type="slidenum">
              <a:rPr lang="en-US" smtClean="0"/>
              <a:t>7</a:t>
            </a:fld>
            <a:endParaRPr lang="en-US"/>
          </a:p>
        </p:txBody>
      </p:sp>
    </p:spTree>
    <p:extLst>
      <p:ext uri="{BB962C8B-B14F-4D97-AF65-F5344CB8AC3E}">
        <p14:creationId xmlns:p14="http://schemas.microsoft.com/office/powerpoint/2010/main" val="49123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It is a full on attack on the mind, body, emotions, spirit, </a:t>
            </a:r>
            <a:r>
              <a:rPr lang="en-US" b="1" dirty="0" err="1"/>
              <a:t>toomany</a:t>
            </a:r>
            <a:r>
              <a:rPr lang="en-US" b="1" dirty="0"/>
              <a:t> things to manage at once</a:t>
            </a:r>
          </a:p>
          <a:p>
            <a:r>
              <a:rPr lang="en-US" b="1" dirty="0"/>
              <a:t>Prefrontal Cortex:</a:t>
            </a:r>
            <a:r>
              <a:rPr lang="en-US" dirty="0"/>
              <a:t> This part of your brain is your adult, thinking, planning, decision making, helps you cope with emotions.</a:t>
            </a:r>
          </a:p>
          <a:p>
            <a:r>
              <a:rPr lang="en-US" dirty="0"/>
              <a:t> </a:t>
            </a:r>
          </a:p>
          <a:p>
            <a:r>
              <a:rPr lang="en-US" b="1" dirty="0"/>
              <a:t>Dr. Deepak Chopra,</a:t>
            </a:r>
            <a:r>
              <a:rPr lang="en-US" dirty="0"/>
              <a:t> endocrinologist, former chief medical officer New England memorial Hospital: Notes on The Immune system – emotions and cells.</a:t>
            </a:r>
          </a:p>
          <a:p>
            <a:r>
              <a:rPr lang="en-US" dirty="0"/>
              <a:t> </a:t>
            </a:r>
          </a:p>
          <a:p>
            <a:r>
              <a:rPr lang="en-US" dirty="0"/>
              <a:t>There are receptors in your cells for every thought, feeling, desire, instinct, or drive. We used to think those receptors were only in your brain. But as scientists looked at immune cells to protect us from cancer and infection, (t-cells) they found those same receptors in those cells.</a:t>
            </a:r>
          </a:p>
          <a:p>
            <a:endParaRPr lang="en-US" dirty="0"/>
          </a:p>
        </p:txBody>
      </p:sp>
      <p:sp>
        <p:nvSpPr>
          <p:cNvPr id="4" name="Slide Number Placeholder 3"/>
          <p:cNvSpPr>
            <a:spLocks noGrp="1"/>
          </p:cNvSpPr>
          <p:nvPr>
            <p:ph type="sldNum" sz="quarter" idx="10"/>
          </p:nvPr>
        </p:nvSpPr>
        <p:spPr/>
        <p:txBody>
          <a:bodyPr/>
          <a:lstStyle/>
          <a:p>
            <a:fld id="{7CFE8EE5-9F01-0F45-9E1A-4ED19EFDF939}" type="slidenum">
              <a:rPr lang="en-US" smtClean="0"/>
              <a:t>11</a:t>
            </a:fld>
            <a:endParaRPr lang="en-US"/>
          </a:p>
        </p:txBody>
      </p:sp>
    </p:spTree>
    <p:extLst>
      <p:ext uri="{BB962C8B-B14F-4D97-AF65-F5344CB8AC3E}">
        <p14:creationId xmlns:p14="http://schemas.microsoft.com/office/powerpoint/2010/main" val="1412352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Overwhelm can feel like a thousand piece puzzle, you have 15 minutes to solve. Except, it’s real people-the pieces  ARE real people’s lives.  (have a puzzle piece)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is really hard to solve of figure out the puzzle. I think this is becoming our new norm. As a therapist I look at patterns, Overwhelm in 2017 is definitely spreading and on the rise. The fields of healthcare and human services, and Education, are on the front line of helping people deal with impact of being overwhelmed.</a:t>
            </a:r>
          </a:p>
          <a:p>
            <a:endParaRPr lang="en-US" dirty="0"/>
          </a:p>
        </p:txBody>
      </p:sp>
      <p:sp>
        <p:nvSpPr>
          <p:cNvPr id="4" name="Slide Number Placeholder 3"/>
          <p:cNvSpPr>
            <a:spLocks noGrp="1"/>
          </p:cNvSpPr>
          <p:nvPr>
            <p:ph type="sldNum" sz="quarter" idx="10"/>
          </p:nvPr>
        </p:nvSpPr>
        <p:spPr/>
        <p:txBody>
          <a:bodyPr/>
          <a:lstStyle/>
          <a:p>
            <a:fld id="{7CFE8EE5-9F01-0F45-9E1A-4ED19EFDF939}" type="slidenum">
              <a:rPr lang="en-US" smtClean="0"/>
              <a:t>12</a:t>
            </a:fld>
            <a:endParaRPr lang="en-US"/>
          </a:p>
        </p:txBody>
      </p:sp>
    </p:spTree>
    <p:extLst>
      <p:ext uri="{BB962C8B-B14F-4D97-AF65-F5344CB8AC3E}">
        <p14:creationId xmlns:p14="http://schemas.microsoft.com/office/powerpoint/2010/main" val="3165962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what that is. How do they reach you, what is the code for response?  What can they count on as regular check in? </a:t>
            </a:r>
          </a:p>
          <a:p>
            <a:endParaRPr lang="en-US" dirty="0"/>
          </a:p>
          <a:p>
            <a:r>
              <a:rPr lang="en-US" dirty="0"/>
              <a:t>This is a relationship and you are their lifeline. </a:t>
            </a:r>
          </a:p>
          <a:p>
            <a:r>
              <a:rPr lang="en-US" dirty="0"/>
              <a:t>Is supervision to clogged with administrative tasks? </a:t>
            </a:r>
          </a:p>
          <a:p>
            <a:endParaRPr lang="en-US" dirty="0"/>
          </a:p>
          <a:p>
            <a:r>
              <a:rPr lang="en-US" dirty="0"/>
              <a:t>Is there time to listen? </a:t>
            </a:r>
          </a:p>
        </p:txBody>
      </p:sp>
      <p:sp>
        <p:nvSpPr>
          <p:cNvPr id="4" name="Slide Number Placeholder 3"/>
          <p:cNvSpPr>
            <a:spLocks noGrp="1"/>
          </p:cNvSpPr>
          <p:nvPr>
            <p:ph type="sldNum" sz="quarter" idx="10"/>
          </p:nvPr>
        </p:nvSpPr>
        <p:spPr/>
        <p:txBody>
          <a:bodyPr/>
          <a:lstStyle/>
          <a:p>
            <a:fld id="{7CFE8EE5-9F01-0F45-9E1A-4ED19EFDF939}" type="slidenum">
              <a:rPr lang="en-US" smtClean="0"/>
              <a:t>20</a:t>
            </a:fld>
            <a:endParaRPr lang="en-US"/>
          </a:p>
        </p:txBody>
      </p:sp>
    </p:spTree>
    <p:extLst>
      <p:ext uri="{BB962C8B-B14F-4D97-AF65-F5344CB8AC3E}">
        <p14:creationId xmlns:p14="http://schemas.microsoft.com/office/powerpoint/2010/main" val="871348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Avoid Blame.</a:t>
            </a:r>
            <a:r>
              <a:rPr lang="en-US" baseline="0" dirty="0"/>
              <a:t> There ware ways to talk about that create shame and blame and ways to talk about tit that don’t.  The self-care message.</a:t>
            </a:r>
          </a:p>
          <a:p>
            <a:endParaRPr lang="en-US" dirty="0"/>
          </a:p>
          <a:p>
            <a:r>
              <a:rPr lang="en-US" dirty="0"/>
              <a:t>If you see their overload, can you streamline your communication and not be overwhelming. 8 page letter. Nonresponsive to email.</a:t>
            </a:r>
          </a:p>
        </p:txBody>
      </p:sp>
      <p:sp>
        <p:nvSpPr>
          <p:cNvPr id="4" name="Slide Number Placeholder 3"/>
          <p:cNvSpPr>
            <a:spLocks noGrp="1"/>
          </p:cNvSpPr>
          <p:nvPr>
            <p:ph type="sldNum" sz="quarter" idx="10"/>
          </p:nvPr>
        </p:nvSpPr>
        <p:spPr/>
        <p:txBody>
          <a:bodyPr/>
          <a:lstStyle/>
          <a:p>
            <a:fld id="{7CFE8EE5-9F01-0F45-9E1A-4ED19EFDF939}" type="slidenum">
              <a:rPr lang="en-US" smtClean="0"/>
              <a:t>21</a:t>
            </a:fld>
            <a:endParaRPr lang="en-US"/>
          </a:p>
        </p:txBody>
      </p:sp>
    </p:spTree>
    <p:extLst>
      <p:ext uri="{BB962C8B-B14F-4D97-AF65-F5344CB8AC3E}">
        <p14:creationId xmlns:p14="http://schemas.microsoft.com/office/powerpoint/2010/main" val="2193478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work is emotionally dense. And they can’t talk to others really. </a:t>
            </a:r>
          </a:p>
        </p:txBody>
      </p:sp>
      <p:sp>
        <p:nvSpPr>
          <p:cNvPr id="4" name="Slide Number Placeholder 3"/>
          <p:cNvSpPr>
            <a:spLocks noGrp="1"/>
          </p:cNvSpPr>
          <p:nvPr>
            <p:ph type="sldNum" sz="quarter" idx="10"/>
          </p:nvPr>
        </p:nvSpPr>
        <p:spPr/>
        <p:txBody>
          <a:bodyPr/>
          <a:lstStyle/>
          <a:p>
            <a:fld id="{7CFE8EE5-9F01-0F45-9E1A-4ED19EFDF939}" type="slidenum">
              <a:rPr lang="en-US" smtClean="0"/>
              <a:t>22</a:t>
            </a:fld>
            <a:endParaRPr lang="en-US"/>
          </a:p>
        </p:txBody>
      </p:sp>
    </p:spTree>
    <p:extLst>
      <p:ext uri="{BB962C8B-B14F-4D97-AF65-F5344CB8AC3E}">
        <p14:creationId xmlns:p14="http://schemas.microsoft.com/office/powerpoint/2010/main" val="2024311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FE8EE5-9F01-0F45-9E1A-4ED19EFDF939}" type="slidenum">
              <a:rPr lang="en-US" smtClean="0"/>
              <a:t>23</a:t>
            </a:fld>
            <a:endParaRPr lang="en-US"/>
          </a:p>
        </p:txBody>
      </p:sp>
    </p:spTree>
    <p:extLst>
      <p:ext uri="{BB962C8B-B14F-4D97-AF65-F5344CB8AC3E}">
        <p14:creationId xmlns:p14="http://schemas.microsoft.com/office/powerpoint/2010/main" val="3934565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morning we’re going to spend a little time with my subject matter</a:t>
            </a:r>
          </a:p>
          <a:p>
            <a:r>
              <a:rPr lang="en-US" sz="1200" kern="1200" dirty="0">
                <a:solidFill>
                  <a:schemeClr val="tx1"/>
                </a:solidFill>
                <a:effectLst/>
                <a:latin typeface="+mn-lt"/>
                <a:ea typeface="+mn-ea"/>
                <a:cs typeface="+mn-cs"/>
              </a:rPr>
              <a:t>. I think of Overwhelm as an Octopus- lots of tentacles reaching out all over the place.  </a:t>
            </a:r>
          </a:p>
          <a:p>
            <a:r>
              <a:rPr lang="en-US" dirty="0"/>
              <a:t>Interesting for those of you are fans of the octopus, I heard they have 3 hearts. So when you work with people who are overwhelmed or become overwhelmed yourself, I think of us as also having lots of heart. </a:t>
            </a:r>
          </a:p>
        </p:txBody>
      </p:sp>
      <p:sp>
        <p:nvSpPr>
          <p:cNvPr id="4" name="Slide Number Placeholder 3"/>
          <p:cNvSpPr>
            <a:spLocks noGrp="1"/>
          </p:cNvSpPr>
          <p:nvPr>
            <p:ph type="sldNum" sz="quarter" idx="10"/>
          </p:nvPr>
        </p:nvSpPr>
        <p:spPr/>
        <p:txBody>
          <a:bodyPr/>
          <a:lstStyle/>
          <a:p>
            <a:fld id="{7CFE8EE5-9F01-0F45-9E1A-4ED19EFDF939}" type="slidenum">
              <a:rPr lang="en-US" smtClean="0"/>
              <a:t>25</a:t>
            </a:fld>
            <a:endParaRPr lang="en-US"/>
          </a:p>
        </p:txBody>
      </p:sp>
    </p:spTree>
    <p:extLst>
      <p:ext uri="{BB962C8B-B14F-4D97-AF65-F5344CB8AC3E}">
        <p14:creationId xmlns:p14="http://schemas.microsoft.com/office/powerpoint/2010/main" val="2670866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4E84832-C433-8D48-A199-360D54C643C0}" type="datetime1">
              <a:rPr lang="en-US" smtClean="0"/>
              <a:t>1/24/21</a:t>
            </a:fld>
            <a:endParaRPr lang="en-US"/>
          </a:p>
        </p:txBody>
      </p:sp>
      <p:sp>
        <p:nvSpPr>
          <p:cNvPr id="8" name="Footer Placeholder 7"/>
          <p:cNvSpPr>
            <a:spLocks noGrp="1"/>
          </p:cNvSpPr>
          <p:nvPr>
            <p:ph type="ftr" sz="quarter" idx="11"/>
          </p:nvPr>
        </p:nvSpPr>
        <p:spPr/>
        <p:txBody>
          <a:bodyPr/>
          <a:lstStyle/>
          <a:p>
            <a:r>
              <a:rPr lang="en-US"/>
              <a:t>© 2021 Sarri Gilman, LMFT  |  SarriGilman.com</a:t>
            </a:r>
          </a:p>
        </p:txBody>
      </p:sp>
      <p:sp>
        <p:nvSpPr>
          <p:cNvPr id="9" name="Slide Number Placeholder 8"/>
          <p:cNvSpPr>
            <a:spLocks noGrp="1"/>
          </p:cNvSpPr>
          <p:nvPr>
            <p:ph type="sldNum" sz="quarter" idx="12"/>
          </p:nvPr>
        </p:nvSpPr>
        <p:spPr/>
        <p:txBody>
          <a:bodyPr/>
          <a:lstStyle/>
          <a:p>
            <a:fld id="{F2E77594-8237-CF45-AF03-829CD5315A1A}" type="slidenum">
              <a:rPr lang="en-US" smtClean="0"/>
              <a:t>‹#›</a:t>
            </a:fld>
            <a:endParaRPr lang="en-US"/>
          </a:p>
        </p:txBody>
      </p:sp>
    </p:spTree>
    <p:extLst>
      <p:ext uri="{BB962C8B-B14F-4D97-AF65-F5344CB8AC3E}">
        <p14:creationId xmlns:p14="http://schemas.microsoft.com/office/powerpoint/2010/main" val="110560391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7E2013-3AA9-B74F-827C-CB8251D0B903}" type="datetime1">
              <a:rPr lang="en-US" smtClean="0"/>
              <a:t>1/24/21</a:t>
            </a:fld>
            <a:endParaRPr lang="en-US"/>
          </a:p>
        </p:txBody>
      </p:sp>
      <p:sp>
        <p:nvSpPr>
          <p:cNvPr id="5" name="Footer Placeholder 4"/>
          <p:cNvSpPr>
            <a:spLocks noGrp="1"/>
          </p:cNvSpPr>
          <p:nvPr>
            <p:ph type="ftr" sz="quarter" idx="11"/>
          </p:nvPr>
        </p:nvSpPr>
        <p:spPr/>
        <p:txBody>
          <a:bodyPr/>
          <a:lstStyle/>
          <a:p>
            <a:r>
              <a:rPr lang="en-US"/>
              <a:t>© 2021 Sarri Gilman, LMFT  |  SarriGilman.com</a:t>
            </a:r>
          </a:p>
        </p:txBody>
      </p:sp>
      <p:sp>
        <p:nvSpPr>
          <p:cNvPr id="6" name="Slide Number Placeholder 5"/>
          <p:cNvSpPr>
            <a:spLocks noGrp="1"/>
          </p:cNvSpPr>
          <p:nvPr>
            <p:ph type="sldNum" sz="quarter" idx="12"/>
          </p:nvPr>
        </p:nvSpPr>
        <p:spPr/>
        <p:txBody>
          <a:bodyPr/>
          <a:lstStyle/>
          <a:p>
            <a:fld id="{F2E77594-8237-CF45-AF03-829CD5315A1A}" type="slidenum">
              <a:rPr lang="en-US" smtClean="0"/>
              <a:t>‹#›</a:t>
            </a:fld>
            <a:endParaRPr lang="en-US"/>
          </a:p>
        </p:txBody>
      </p:sp>
    </p:spTree>
    <p:extLst>
      <p:ext uri="{BB962C8B-B14F-4D97-AF65-F5344CB8AC3E}">
        <p14:creationId xmlns:p14="http://schemas.microsoft.com/office/powerpoint/2010/main" val="44713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83E9FF-E2C1-A548-A10E-40258B3A6826}" type="datetime1">
              <a:rPr lang="en-US" smtClean="0"/>
              <a:t>1/24/21</a:t>
            </a:fld>
            <a:endParaRPr lang="en-US"/>
          </a:p>
        </p:txBody>
      </p:sp>
      <p:sp>
        <p:nvSpPr>
          <p:cNvPr id="5" name="Footer Placeholder 4"/>
          <p:cNvSpPr>
            <a:spLocks noGrp="1"/>
          </p:cNvSpPr>
          <p:nvPr>
            <p:ph type="ftr" sz="quarter" idx="11"/>
          </p:nvPr>
        </p:nvSpPr>
        <p:spPr/>
        <p:txBody>
          <a:bodyPr/>
          <a:lstStyle/>
          <a:p>
            <a:r>
              <a:rPr lang="en-US"/>
              <a:t>© 2021 Sarri Gilman, LMFT  |  SarriGilman.com</a:t>
            </a:r>
          </a:p>
        </p:txBody>
      </p:sp>
      <p:sp>
        <p:nvSpPr>
          <p:cNvPr id="6" name="Slide Number Placeholder 5"/>
          <p:cNvSpPr>
            <a:spLocks noGrp="1"/>
          </p:cNvSpPr>
          <p:nvPr>
            <p:ph type="sldNum" sz="quarter" idx="12"/>
          </p:nvPr>
        </p:nvSpPr>
        <p:spPr/>
        <p:txBody>
          <a:bodyPr/>
          <a:lstStyle/>
          <a:p>
            <a:fld id="{F2E77594-8237-CF45-AF03-829CD5315A1A}" type="slidenum">
              <a:rPr lang="en-US" smtClean="0"/>
              <a:t>‹#›</a:t>
            </a:fld>
            <a:endParaRPr lang="en-US"/>
          </a:p>
        </p:txBody>
      </p:sp>
    </p:spTree>
    <p:extLst>
      <p:ext uri="{BB962C8B-B14F-4D97-AF65-F5344CB8AC3E}">
        <p14:creationId xmlns:p14="http://schemas.microsoft.com/office/powerpoint/2010/main" val="3342924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85E1B9-4578-434A-9680-7949581C77B4}" type="datetime1">
              <a:rPr lang="en-US" smtClean="0"/>
              <a:t>1/24/21</a:t>
            </a:fld>
            <a:endParaRPr lang="en-US" dirty="0"/>
          </a:p>
        </p:txBody>
      </p:sp>
      <p:sp>
        <p:nvSpPr>
          <p:cNvPr id="6" name="Footer Placeholder 5"/>
          <p:cNvSpPr>
            <a:spLocks noGrp="1"/>
          </p:cNvSpPr>
          <p:nvPr>
            <p:ph type="ftr" sz="quarter" idx="11"/>
          </p:nvPr>
        </p:nvSpPr>
        <p:spPr/>
        <p:txBody>
          <a:bodyPr/>
          <a:lstStyle/>
          <a:p>
            <a:r>
              <a:rPr lang="en-US"/>
              <a:t>© 2021 Sarri Gilman, LMFT  |  SarriGilman.com</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5603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039CD5C-18F1-424E-BEAA-F955D9AD81C0}" type="datetime1">
              <a:rPr lang="en-US" smtClean="0"/>
              <a:t>1/24/21</a:t>
            </a:fld>
            <a:endParaRPr lang="en-US" dirty="0"/>
          </a:p>
        </p:txBody>
      </p:sp>
      <p:sp>
        <p:nvSpPr>
          <p:cNvPr id="5" name="Footer Placeholder 4"/>
          <p:cNvSpPr>
            <a:spLocks noGrp="1"/>
          </p:cNvSpPr>
          <p:nvPr>
            <p:ph type="ftr" sz="quarter" idx="11"/>
          </p:nvPr>
        </p:nvSpPr>
        <p:spPr/>
        <p:txBody>
          <a:bodyPr/>
          <a:lstStyle/>
          <a:p>
            <a:r>
              <a:rPr lang="en-US"/>
              <a:t>© 2021 Sarri Gilman, LMFT  |  SarriGilman.com</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63276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874532-FFC2-5E4D-8621-BE30D6CA38F6}" type="datetime1">
              <a:rPr lang="en-US" smtClean="0"/>
              <a:t>1/24/21</a:t>
            </a:fld>
            <a:endParaRPr lang="en-US"/>
          </a:p>
        </p:txBody>
      </p:sp>
      <p:sp>
        <p:nvSpPr>
          <p:cNvPr id="8" name="Footer Placeholder 7"/>
          <p:cNvSpPr>
            <a:spLocks noGrp="1"/>
          </p:cNvSpPr>
          <p:nvPr>
            <p:ph type="ftr" sz="quarter" idx="11"/>
          </p:nvPr>
        </p:nvSpPr>
        <p:spPr/>
        <p:txBody>
          <a:bodyPr/>
          <a:lstStyle/>
          <a:p>
            <a:r>
              <a:rPr lang="en-US"/>
              <a:t>© 2021 Sarri Gilman, LMFT  |  SarriGilman.com</a:t>
            </a:r>
          </a:p>
        </p:txBody>
      </p:sp>
      <p:sp>
        <p:nvSpPr>
          <p:cNvPr id="9" name="Slide Number Placeholder 8"/>
          <p:cNvSpPr>
            <a:spLocks noGrp="1"/>
          </p:cNvSpPr>
          <p:nvPr>
            <p:ph type="sldNum" sz="quarter" idx="12"/>
          </p:nvPr>
        </p:nvSpPr>
        <p:spPr/>
        <p:txBody>
          <a:bodyPr/>
          <a:lstStyle/>
          <a:p>
            <a:fld id="{F2E77594-8237-CF45-AF03-829CD5315A1A}" type="slidenum">
              <a:rPr lang="en-US" smtClean="0"/>
              <a:t>‹#›</a:t>
            </a:fld>
            <a:endParaRPr lang="en-US"/>
          </a:p>
        </p:txBody>
      </p:sp>
    </p:spTree>
    <p:extLst>
      <p:ext uri="{BB962C8B-B14F-4D97-AF65-F5344CB8AC3E}">
        <p14:creationId xmlns:p14="http://schemas.microsoft.com/office/powerpoint/2010/main" val="2517700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427D6B8A-E452-8A44-9E3A-5C1A0CCF8C91}" type="datetime1">
              <a:rPr lang="en-US" smtClean="0"/>
              <a:t>1/24/21</a:t>
            </a:fld>
            <a:endParaRPr lang="en-US"/>
          </a:p>
        </p:txBody>
      </p:sp>
      <p:sp>
        <p:nvSpPr>
          <p:cNvPr id="8" name="Footer Placeholder 7"/>
          <p:cNvSpPr>
            <a:spLocks noGrp="1"/>
          </p:cNvSpPr>
          <p:nvPr>
            <p:ph type="ftr" sz="quarter" idx="11"/>
          </p:nvPr>
        </p:nvSpPr>
        <p:spPr/>
        <p:txBody>
          <a:bodyPr/>
          <a:lstStyle/>
          <a:p>
            <a:r>
              <a:rPr lang="en-US"/>
              <a:t>© 2021 Sarri Gilman, LMFT  |  SarriGilman.com</a:t>
            </a:r>
          </a:p>
        </p:txBody>
      </p:sp>
      <p:sp>
        <p:nvSpPr>
          <p:cNvPr id="9" name="Slide Number Placeholder 8"/>
          <p:cNvSpPr>
            <a:spLocks noGrp="1"/>
          </p:cNvSpPr>
          <p:nvPr>
            <p:ph type="sldNum" sz="quarter" idx="12"/>
          </p:nvPr>
        </p:nvSpPr>
        <p:spPr/>
        <p:txBody>
          <a:bodyPr/>
          <a:lstStyle/>
          <a:p>
            <a:fld id="{F2E77594-8237-CF45-AF03-829CD5315A1A}" type="slidenum">
              <a:rPr lang="en-US" smtClean="0"/>
              <a:t>‹#›</a:t>
            </a:fld>
            <a:endParaRPr lang="en-US"/>
          </a:p>
        </p:txBody>
      </p:sp>
    </p:spTree>
    <p:extLst>
      <p:ext uri="{BB962C8B-B14F-4D97-AF65-F5344CB8AC3E}">
        <p14:creationId xmlns:p14="http://schemas.microsoft.com/office/powerpoint/2010/main" val="370559326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C7379882-876D-C94B-940C-49246EEC1F0B}" type="datetime1">
              <a:rPr lang="en-US" smtClean="0"/>
              <a:t>1/24/21</a:t>
            </a:fld>
            <a:endParaRPr lang="en-US"/>
          </a:p>
        </p:txBody>
      </p:sp>
      <p:sp>
        <p:nvSpPr>
          <p:cNvPr id="9" name="Footer Placeholder 8"/>
          <p:cNvSpPr>
            <a:spLocks noGrp="1"/>
          </p:cNvSpPr>
          <p:nvPr>
            <p:ph type="ftr" sz="quarter" idx="11"/>
          </p:nvPr>
        </p:nvSpPr>
        <p:spPr/>
        <p:txBody>
          <a:bodyPr/>
          <a:lstStyle/>
          <a:p>
            <a:r>
              <a:rPr lang="en-US"/>
              <a:t>© 2021 Sarri Gilman, LMFT  |  SarriGilman.com</a:t>
            </a:r>
          </a:p>
        </p:txBody>
      </p:sp>
      <p:sp>
        <p:nvSpPr>
          <p:cNvPr id="10" name="Slide Number Placeholder 9"/>
          <p:cNvSpPr>
            <a:spLocks noGrp="1"/>
          </p:cNvSpPr>
          <p:nvPr>
            <p:ph type="sldNum" sz="quarter" idx="12"/>
          </p:nvPr>
        </p:nvSpPr>
        <p:spPr/>
        <p:txBody>
          <a:bodyPr/>
          <a:lstStyle/>
          <a:p>
            <a:fld id="{F2E77594-8237-CF45-AF03-829CD5315A1A}" type="slidenum">
              <a:rPr lang="en-US" smtClean="0"/>
              <a:t>‹#›</a:t>
            </a:fld>
            <a:endParaRPr lang="en-US"/>
          </a:p>
        </p:txBody>
      </p:sp>
    </p:spTree>
    <p:extLst>
      <p:ext uri="{BB962C8B-B14F-4D97-AF65-F5344CB8AC3E}">
        <p14:creationId xmlns:p14="http://schemas.microsoft.com/office/powerpoint/2010/main" val="685373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6A11245-8C25-E14B-8B4A-AD0A11F4F695}" type="datetime1">
              <a:rPr lang="en-US" smtClean="0"/>
              <a:t>1/24/21</a:t>
            </a:fld>
            <a:endParaRPr lang="en-US"/>
          </a:p>
        </p:txBody>
      </p:sp>
      <p:sp>
        <p:nvSpPr>
          <p:cNvPr id="8" name="Footer Placeholder 7"/>
          <p:cNvSpPr>
            <a:spLocks noGrp="1"/>
          </p:cNvSpPr>
          <p:nvPr>
            <p:ph type="ftr" sz="quarter" idx="11"/>
          </p:nvPr>
        </p:nvSpPr>
        <p:spPr/>
        <p:txBody>
          <a:bodyPr/>
          <a:lstStyle/>
          <a:p>
            <a:r>
              <a:rPr lang="en-US"/>
              <a:t>© 2021 Sarri Gilman, LMFT  |  SarriGilman.com</a:t>
            </a:r>
          </a:p>
        </p:txBody>
      </p:sp>
      <p:sp>
        <p:nvSpPr>
          <p:cNvPr id="9" name="Slide Number Placeholder 8"/>
          <p:cNvSpPr>
            <a:spLocks noGrp="1"/>
          </p:cNvSpPr>
          <p:nvPr>
            <p:ph type="sldNum" sz="quarter" idx="12"/>
          </p:nvPr>
        </p:nvSpPr>
        <p:spPr/>
        <p:txBody>
          <a:bodyPr/>
          <a:lstStyle/>
          <a:p>
            <a:fld id="{F2E77594-8237-CF45-AF03-829CD5315A1A}"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21055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A911BA-6912-8540-9955-BE01182B9473}" type="datetime1">
              <a:rPr lang="en-US" smtClean="0"/>
              <a:t>1/24/21</a:t>
            </a:fld>
            <a:endParaRPr lang="en-US"/>
          </a:p>
        </p:txBody>
      </p:sp>
      <p:sp>
        <p:nvSpPr>
          <p:cNvPr id="4" name="Footer Placeholder 3"/>
          <p:cNvSpPr>
            <a:spLocks noGrp="1"/>
          </p:cNvSpPr>
          <p:nvPr>
            <p:ph type="ftr" sz="quarter" idx="11"/>
          </p:nvPr>
        </p:nvSpPr>
        <p:spPr/>
        <p:txBody>
          <a:bodyPr/>
          <a:lstStyle/>
          <a:p>
            <a:r>
              <a:rPr lang="en-US"/>
              <a:t>© 2021 Sarri Gilman, LMFT  |  SarriGilman.com</a:t>
            </a:r>
          </a:p>
        </p:txBody>
      </p:sp>
      <p:sp>
        <p:nvSpPr>
          <p:cNvPr id="5" name="Slide Number Placeholder 4"/>
          <p:cNvSpPr>
            <a:spLocks noGrp="1"/>
          </p:cNvSpPr>
          <p:nvPr>
            <p:ph type="sldNum" sz="quarter" idx="12"/>
          </p:nvPr>
        </p:nvSpPr>
        <p:spPr/>
        <p:txBody>
          <a:bodyPr/>
          <a:lstStyle/>
          <a:p>
            <a:fld id="{F2E77594-8237-CF45-AF03-829CD5315A1A}" type="slidenum">
              <a:rPr lang="en-US" smtClean="0"/>
              <a:t>‹#›</a:t>
            </a:fld>
            <a:endParaRPr lang="en-US"/>
          </a:p>
        </p:txBody>
      </p:sp>
    </p:spTree>
    <p:extLst>
      <p:ext uri="{BB962C8B-B14F-4D97-AF65-F5344CB8AC3E}">
        <p14:creationId xmlns:p14="http://schemas.microsoft.com/office/powerpoint/2010/main" val="3909671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0DC5E4-3E29-8A48-AAE7-657748E908E4}" type="datetime1">
              <a:rPr lang="en-US" smtClean="0"/>
              <a:t>1/24/21</a:t>
            </a:fld>
            <a:endParaRPr lang="en-US"/>
          </a:p>
        </p:txBody>
      </p:sp>
      <p:sp>
        <p:nvSpPr>
          <p:cNvPr id="3" name="Footer Placeholder 2"/>
          <p:cNvSpPr>
            <a:spLocks noGrp="1"/>
          </p:cNvSpPr>
          <p:nvPr>
            <p:ph type="ftr" sz="quarter" idx="11"/>
          </p:nvPr>
        </p:nvSpPr>
        <p:spPr/>
        <p:txBody>
          <a:bodyPr/>
          <a:lstStyle/>
          <a:p>
            <a:r>
              <a:rPr lang="en-US"/>
              <a:t>© 2021 Sarri Gilman, LMFT  |  SarriGilman.com</a:t>
            </a:r>
          </a:p>
        </p:txBody>
      </p:sp>
      <p:sp>
        <p:nvSpPr>
          <p:cNvPr id="4" name="Slide Number Placeholder 3"/>
          <p:cNvSpPr>
            <a:spLocks noGrp="1"/>
          </p:cNvSpPr>
          <p:nvPr>
            <p:ph type="sldNum" sz="quarter" idx="12"/>
          </p:nvPr>
        </p:nvSpPr>
        <p:spPr/>
        <p:txBody>
          <a:bodyPr/>
          <a:lstStyle/>
          <a:p>
            <a:fld id="{F2E77594-8237-CF45-AF03-829CD5315A1A}" type="slidenum">
              <a:rPr lang="en-US" smtClean="0"/>
              <a:t>‹#›</a:t>
            </a:fld>
            <a:endParaRPr lang="en-US"/>
          </a:p>
        </p:txBody>
      </p:sp>
    </p:spTree>
    <p:extLst>
      <p:ext uri="{BB962C8B-B14F-4D97-AF65-F5344CB8AC3E}">
        <p14:creationId xmlns:p14="http://schemas.microsoft.com/office/powerpoint/2010/main" val="2578300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3E93527E-5396-8343-805B-7465F428A95D}" type="datetime1">
              <a:rPr lang="en-US" smtClean="0"/>
              <a:t>1/24/21</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 2021 Sarri Gilman, LMFT  |  SarriGilman.com</a:t>
            </a:r>
          </a:p>
        </p:txBody>
      </p:sp>
      <p:sp>
        <p:nvSpPr>
          <p:cNvPr id="11" name="Slide Number Placeholder 10"/>
          <p:cNvSpPr>
            <a:spLocks noGrp="1"/>
          </p:cNvSpPr>
          <p:nvPr>
            <p:ph type="sldNum" sz="quarter" idx="12"/>
          </p:nvPr>
        </p:nvSpPr>
        <p:spPr/>
        <p:txBody>
          <a:bodyPr/>
          <a:lstStyle/>
          <a:p>
            <a:fld id="{F2E77594-8237-CF45-AF03-829CD5315A1A}" type="slidenum">
              <a:rPr lang="en-US" smtClean="0"/>
              <a:t>‹#›</a:t>
            </a:fld>
            <a:endParaRPr lang="en-US"/>
          </a:p>
        </p:txBody>
      </p:sp>
    </p:spTree>
    <p:extLst>
      <p:ext uri="{BB962C8B-B14F-4D97-AF65-F5344CB8AC3E}">
        <p14:creationId xmlns:p14="http://schemas.microsoft.com/office/powerpoint/2010/main" val="283780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9D2CA69A-A9D7-D640-8995-67BA7719DAF9}" type="datetime1">
              <a:rPr lang="en-US" smtClean="0"/>
              <a:t>1/24/21</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 2021 Sarri Gilman, LMFT  |  SarriGilman.com</a:t>
            </a:r>
          </a:p>
        </p:txBody>
      </p:sp>
      <p:sp>
        <p:nvSpPr>
          <p:cNvPr id="10" name="Slide Number Placeholder 9"/>
          <p:cNvSpPr>
            <a:spLocks noGrp="1"/>
          </p:cNvSpPr>
          <p:nvPr>
            <p:ph type="sldNum" sz="quarter" idx="12"/>
          </p:nvPr>
        </p:nvSpPr>
        <p:spPr/>
        <p:txBody>
          <a:bodyPr/>
          <a:lstStyle/>
          <a:p>
            <a:fld id="{F2E77594-8237-CF45-AF03-829CD5315A1A}" type="slidenum">
              <a:rPr lang="en-US" smtClean="0"/>
              <a:t>‹#›</a:t>
            </a:fld>
            <a:endParaRPr lang="en-US"/>
          </a:p>
        </p:txBody>
      </p:sp>
    </p:spTree>
    <p:extLst>
      <p:ext uri="{BB962C8B-B14F-4D97-AF65-F5344CB8AC3E}">
        <p14:creationId xmlns:p14="http://schemas.microsoft.com/office/powerpoint/2010/main" val="307065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04C286C7-29D8-8249-8493-BE1254F901D1}" type="datetime1">
              <a:rPr lang="en-US" smtClean="0"/>
              <a:t>1/24/21</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a:t>© 2021 Sarri Gilman, LMFT  |  SarriGilman.com</a:t>
            </a: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F2E77594-8237-CF45-AF03-829CD5315A1A}" type="slidenum">
              <a:rPr lang="en-US" smtClean="0"/>
              <a:t>‹#›</a:t>
            </a:fld>
            <a:endParaRPr lang="en-US"/>
          </a:p>
        </p:txBody>
      </p:sp>
    </p:spTree>
    <p:extLst>
      <p:ext uri="{BB962C8B-B14F-4D97-AF65-F5344CB8AC3E}">
        <p14:creationId xmlns:p14="http://schemas.microsoft.com/office/powerpoint/2010/main" val="326171638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hf hd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coral&#10;&#10;Description automatically generated">
            <a:extLst>
              <a:ext uri="{FF2B5EF4-FFF2-40B4-BE49-F238E27FC236}">
                <a16:creationId xmlns:a16="http://schemas.microsoft.com/office/drawing/2014/main" id="{C4A4286C-E998-428F-8536-3E360B1AEBED}"/>
              </a:ext>
            </a:extLst>
          </p:cNvPr>
          <p:cNvPicPr>
            <a:picLocks noChangeAspect="1"/>
          </p:cNvPicPr>
          <p:nvPr/>
        </p:nvPicPr>
        <p:blipFill rotWithShape="1">
          <a:blip r:embed="rId2"/>
          <a:srcRect t="15730"/>
          <a:stretch/>
        </p:blipFill>
        <p:spPr>
          <a:xfrm>
            <a:off x="20" y="10"/>
            <a:ext cx="12191980" cy="6857990"/>
          </a:xfrm>
          <a:prstGeom prst="rect">
            <a:avLst/>
          </a:prstGeom>
          <a:noFill/>
        </p:spPr>
      </p:pic>
      <p:sp>
        <p:nvSpPr>
          <p:cNvPr id="2" name="Title 1">
            <a:extLst>
              <a:ext uri="{FF2B5EF4-FFF2-40B4-BE49-F238E27FC236}">
                <a16:creationId xmlns:a16="http://schemas.microsoft.com/office/drawing/2014/main" id="{779C8AD5-270C-3B47-9495-918FBE700E22}"/>
              </a:ext>
            </a:extLst>
          </p:cNvPr>
          <p:cNvSpPr>
            <a:spLocks noGrp="1"/>
          </p:cNvSpPr>
          <p:nvPr>
            <p:ph type="title"/>
          </p:nvPr>
        </p:nvSpPr>
        <p:spPr>
          <a:xfrm>
            <a:off x="1600200" y="2386744"/>
            <a:ext cx="8991600" cy="1645920"/>
          </a:xfrm>
          <a:solidFill>
            <a:schemeClr val="bg1">
              <a:alpha val="60000"/>
            </a:schemeClr>
          </a:solidFill>
          <a:ln w="38100" cap="sq">
            <a:solidFill>
              <a:schemeClr val="tx1"/>
            </a:solidFill>
            <a:miter lim="800000"/>
          </a:ln>
        </p:spPr>
        <p:txBody>
          <a:bodyPr vert="horz" lIns="274320" tIns="182880" rIns="274320" bIns="182880" rtlCol="0" anchor="ctr" anchorCtr="1">
            <a:normAutofit/>
          </a:bodyPr>
          <a:lstStyle/>
          <a:p>
            <a:r>
              <a:rPr lang="en-US" sz="3500" dirty="0">
                <a:solidFill>
                  <a:schemeClr val="tx1"/>
                </a:solidFill>
              </a:rPr>
              <a:t>Naming and Taming Overwhelm During The Pandemic  </a:t>
            </a:r>
          </a:p>
        </p:txBody>
      </p:sp>
      <p:sp>
        <p:nvSpPr>
          <p:cNvPr id="3" name="Subtitle 2">
            <a:extLst>
              <a:ext uri="{FF2B5EF4-FFF2-40B4-BE49-F238E27FC236}">
                <a16:creationId xmlns:a16="http://schemas.microsoft.com/office/drawing/2014/main" id="{6FDC85CF-E327-4441-85B1-1B43F10B684B}"/>
              </a:ext>
            </a:extLst>
          </p:cNvPr>
          <p:cNvSpPr>
            <a:spLocks noGrp="1"/>
          </p:cNvSpPr>
          <p:nvPr>
            <p:ph type="body" sz="half" idx="2"/>
          </p:nvPr>
        </p:nvSpPr>
        <p:spPr>
          <a:xfrm>
            <a:off x="5209794" y="5618106"/>
            <a:ext cx="6801612" cy="1239894"/>
          </a:xfrm>
        </p:spPr>
        <p:txBody>
          <a:bodyPr vert="horz" lIns="91440" tIns="45720" rIns="91440" bIns="45720" rtlCol="0">
            <a:normAutofit/>
          </a:bodyPr>
          <a:lstStyle/>
          <a:p>
            <a:pPr algn="ctr"/>
            <a:r>
              <a:rPr lang="en-US" sz="2000" dirty="0">
                <a:solidFill>
                  <a:srgbClr val="FFFFFF"/>
                </a:solidFill>
              </a:rPr>
              <a:t>Sarri Gilman, LMFT</a:t>
            </a:r>
          </a:p>
        </p:txBody>
      </p:sp>
      <p:sp>
        <p:nvSpPr>
          <p:cNvPr id="9" name="Footer Placeholder 4">
            <a:extLst>
              <a:ext uri="{FF2B5EF4-FFF2-40B4-BE49-F238E27FC236}">
                <a16:creationId xmlns:a16="http://schemas.microsoft.com/office/drawing/2014/main" id="{E04322F5-3E02-4CAC-ADB7-F7907EB866C6}"/>
              </a:ext>
            </a:extLst>
          </p:cNvPr>
          <p:cNvSpPr>
            <a:spLocks noGrp="1"/>
          </p:cNvSpPr>
          <p:nvPr>
            <p:ph type="ftr" sz="quarter" idx="11"/>
          </p:nvPr>
        </p:nvSpPr>
        <p:spPr>
          <a:xfrm>
            <a:off x="1600200" y="6236208"/>
            <a:ext cx="5901189" cy="320040"/>
          </a:xfrm>
        </p:spPr>
        <p:txBody>
          <a:bodyPr vert="horz" lIns="91440" tIns="45720" rIns="91440" bIns="45720" rtlCol="0" anchor="ctr">
            <a:normAutofit/>
          </a:bodyPr>
          <a:lstStyle/>
          <a:p>
            <a:pPr>
              <a:spcAft>
                <a:spcPts val="600"/>
              </a:spcAft>
            </a:pPr>
            <a:r>
              <a:rPr lang="en-US">
                <a:solidFill>
                  <a:srgbClr val="FFFFFF"/>
                </a:solidFill>
              </a:rPr>
              <a:t>© 2021 Sarri Gilman, LMFT  |  SarriGilman.com</a:t>
            </a:r>
          </a:p>
        </p:txBody>
      </p:sp>
      <p:sp>
        <p:nvSpPr>
          <p:cNvPr id="5" name="Slide Number Placeholder 4">
            <a:extLst>
              <a:ext uri="{FF2B5EF4-FFF2-40B4-BE49-F238E27FC236}">
                <a16:creationId xmlns:a16="http://schemas.microsoft.com/office/drawing/2014/main" id="{E8E519FE-AB54-884D-B790-E48E581A43EE}"/>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6D22F896-40B5-4ADD-8801-0D06FADFA095}" type="slidenum">
              <a:rPr lang="en-US" smtClean="0"/>
              <a:pPr>
                <a:lnSpc>
                  <a:spcPct val="90000"/>
                </a:lnSpc>
                <a:spcAft>
                  <a:spcPts val="600"/>
                </a:spcAft>
              </a:pPr>
              <a:t>1</a:t>
            </a:fld>
            <a:endParaRPr lang="en-US"/>
          </a:p>
        </p:txBody>
      </p:sp>
    </p:spTree>
    <p:extLst>
      <p:ext uri="{BB962C8B-B14F-4D97-AF65-F5344CB8AC3E}">
        <p14:creationId xmlns:p14="http://schemas.microsoft.com/office/powerpoint/2010/main" val="11190110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6FF73-AA73-EC47-B1CA-9EBF0956DB2E}"/>
              </a:ext>
            </a:extLst>
          </p:cNvPr>
          <p:cNvSpPr>
            <a:spLocks noGrp="1"/>
          </p:cNvSpPr>
          <p:nvPr>
            <p:ph type="title"/>
          </p:nvPr>
        </p:nvSpPr>
        <p:spPr>
          <a:xfrm>
            <a:off x="5458969" y="2386744"/>
            <a:ext cx="5928358" cy="1645920"/>
          </a:xfrm>
        </p:spPr>
        <p:txBody>
          <a:bodyPr vert="horz" lIns="274320" tIns="182880" rIns="274320" bIns="182880" rtlCol="0" anchor="ctr" anchorCtr="1">
            <a:normAutofit/>
          </a:bodyPr>
          <a:lstStyle/>
          <a:p>
            <a:r>
              <a:rPr lang="en-US"/>
              <a:t>Essential Worker</a:t>
            </a:r>
            <a:endParaRPr lang="en-US" dirty="0"/>
          </a:p>
        </p:txBody>
      </p:sp>
      <p:sp>
        <p:nvSpPr>
          <p:cNvPr id="3" name="Text Placeholder 2">
            <a:extLst>
              <a:ext uri="{FF2B5EF4-FFF2-40B4-BE49-F238E27FC236}">
                <a16:creationId xmlns:a16="http://schemas.microsoft.com/office/drawing/2014/main" id="{F4B9438B-A2F4-654C-AB96-BADD3A2042C6}"/>
              </a:ext>
            </a:extLst>
          </p:cNvPr>
          <p:cNvSpPr>
            <a:spLocks noGrp="1"/>
          </p:cNvSpPr>
          <p:nvPr>
            <p:ph type="body" idx="1"/>
          </p:nvPr>
        </p:nvSpPr>
        <p:spPr>
          <a:xfrm>
            <a:off x="5458969" y="4352544"/>
            <a:ext cx="5928358" cy="1239894"/>
          </a:xfrm>
        </p:spPr>
        <p:txBody>
          <a:bodyPr vert="horz" lIns="91440" tIns="45720" rIns="91440" bIns="45720" rtlCol="0">
            <a:normAutofit/>
          </a:bodyPr>
          <a:lstStyle/>
          <a:p>
            <a:pPr algn="ctr"/>
            <a:r>
              <a:rPr lang="en-US" sz="2800" dirty="0">
                <a:solidFill>
                  <a:schemeClr val="tx1">
                    <a:lumMod val="75000"/>
                    <a:lumOff val="25000"/>
                  </a:schemeClr>
                </a:solidFill>
              </a:rPr>
              <a:t>Expectations/ Needs</a:t>
            </a:r>
          </a:p>
          <a:p>
            <a:pPr algn="ctr"/>
            <a:r>
              <a:rPr lang="en-US" sz="2800" dirty="0">
                <a:solidFill>
                  <a:schemeClr val="tx1">
                    <a:lumMod val="75000"/>
                    <a:lumOff val="25000"/>
                  </a:schemeClr>
                </a:solidFill>
              </a:rPr>
              <a:t>Vulnerabilities/ Strengths</a:t>
            </a:r>
          </a:p>
        </p:txBody>
      </p:sp>
      <p:pic>
        <p:nvPicPr>
          <p:cNvPr id="7" name="Picture 6" descr="A person sitting at a desk with a computer&#10;&#10;Description automatically generated with low confidence">
            <a:extLst>
              <a:ext uri="{FF2B5EF4-FFF2-40B4-BE49-F238E27FC236}">
                <a16:creationId xmlns:a16="http://schemas.microsoft.com/office/drawing/2014/main" id="{E758BAC6-0BE6-2341-AECC-638DAA49C2B9}"/>
              </a:ext>
            </a:extLst>
          </p:cNvPr>
          <p:cNvPicPr>
            <a:picLocks noChangeAspect="1"/>
          </p:cNvPicPr>
          <p:nvPr/>
        </p:nvPicPr>
        <p:blipFill rotWithShape="1">
          <a:blip r:embed="rId2"/>
          <a:srcRect l="41684" r="13185"/>
          <a:stretch/>
        </p:blipFill>
        <p:spPr>
          <a:xfrm>
            <a:off x="20" y="10"/>
            <a:ext cx="4654277" cy="6857990"/>
          </a:xfrm>
          <a:prstGeom prst="rect">
            <a:avLst/>
          </a:prstGeom>
        </p:spPr>
      </p:pic>
      <p:sp>
        <p:nvSpPr>
          <p:cNvPr id="4" name="Footer Placeholder 3">
            <a:extLst>
              <a:ext uri="{FF2B5EF4-FFF2-40B4-BE49-F238E27FC236}">
                <a16:creationId xmlns:a16="http://schemas.microsoft.com/office/drawing/2014/main" id="{0B447561-3F92-094B-A273-862326C6FBE9}"/>
              </a:ext>
            </a:extLst>
          </p:cNvPr>
          <p:cNvSpPr>
            <a:spLocks noGrp="1"/>
          </p:cNvSpPr>
          <p:nvPr>
            <p:ph type="ftr" sz="quarter" idx="11"/>
          </p:nvPr>
        </p:nvSpPr>
        <p:spPr>
          <a:xfrm>
            <a:off x="5458970" y="6237072"/>
            <a:ext cx="3542156" cy="313300"/>
          </a:xfrm>
        </p:spPr>
        <p:txBody>
          <a:bodyPr vert="horz" lIns="91440" tIns="45720" rIns="91440" bIns="45720" rtlCol="0" anchor="ctr">
            <a:normAutofit/>
          </a:bodyPr>
          <a:lstStyle/>
          <a:p>
            <a:pPr>
              <a:spcAft>
                <a:spcPts val="600"/>
              </a:spcAft>
            </a:pPr>
            <a:r>
              <a:rPr lang="en-US"/>
              <a:t>© 2021 Sarri Gilman, LMFT  |  SarriGilman.com</a:t>
            </a:r>
          </a:p>
        </p:txBody>
      </p:sp>
      <p:sp>
        <p:nvSpPr>
          <p:cNvPr id="5" name="Slide Number Placeholder 4">
            <a:extLst>
              <a:ext uri="{FF2B5EF4-FFF2-40B4-BE49-F238E27FC236}">
                <a16:creationId xmlns:a16="http://schemas.microsoft.com/office/drawing/2014/main" id="{217DA395-AE0C-6B47-94A8-BC76640183FF}"/>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6D22F896-40B5-4ADD-8801-0D06FADFA095}" type="slidenum">
              <a:rPr lang="en-US" smtClean="0"/>
              <a:pPr>
                <a:lnSpc>
                  <a:spcPct val="90000"/>
                </a:lnSpc>
                <a:spcAft>
                  <a:spcPts val="600"/>
                </a:spcAft>
              </a:pPr>
              <a:t>10</a:t>
            </a:fld>
            <a:endParaRPr lang="en-US"/>
          </a:p>
        </p:txBody>
      </p:sp>
      <p:sp>
        <p:nvSpPr>
          <p:cNvPr id="6" name="TextBox 5">
            <a:extLst>
              <a:ext uri="{FF2B5EF4-FFF2-40B4-BE49-F238E27FC236}">
                <a16:creationId xmlns:a16="http://schemas.microsoft.com/office/drawing/2014/main" id="{9C1C7611-B40B-0047-872B-F09AAE766889}"/>
              </a:ext>
            </a:extLst>
          </p:cNvPr>
          <p:cNvSpPr txBox="1"/>
          <p:nvPr/>
        </p:nvSpPr>
        <p:spPr>
          <a:xfrm>
            <a:off x="5458969" y="6011650"/>
            <a:ext cx="2718886" cy="307777"/>
          </a:xfrm>
          <a:prstGeom prst="rect">
            <a:avLst/>
          </a:prstGeom>
          <a:noFill/>
        </p:spPr>
        <p:txBody>
          <a:bodyPr wrap="none" rtlCol="0">
            <a:spAutoFit/>
          </a:bodyPr>
          <a:lstStyle/>
          <a:p>
            <a:r>
              <a:rPr lang="en-US" sz="1400" dirty="0"/>
              <a:t>Photo by Daniel </a:t>
            </a:r>
            <a:r>
              <a:rPr lang="en-US" sz="1400" dirty="0" err="1"/>
              <a:t>Bosse</a:t>
            </a:r>
            <a:r>
              <a:rPr lang="en-US" sz="1400" dirty="0"/>
              <a:t> at </a:t>
            </a:r>
            <a:r>
              <a:rPr lang="en-US" sz="1400" dirty="0" err="1"/>
              <a:t>Unsplash</a:t>
            </a:r>
            <a:endParaRPr lang="en-US" sz="1400" dirty="0"/>
          </a:p>
        </p:txBody>
      </p:sp>
    </p:spTree>
    <p:extLst>
      <p:ext uri="{BB962C8B-B14F-4D97-AF65-F5344CB8AC3E}">
        <p14:creationId xmlns:p14="http://schemas.microsoft.com/office/powerpoint/2010/main" val="2722787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IT ? </a:t>
            </a:r>
          </a:p>
        </p:txBody>
      </p:sp>
      <p:sp>
        <p:nvSpPr>
          <p:cNvPr id="3" name="Footer Placeholder 2">
            <a:extLst>
              <a:ext uri="{FF2B5EF4-FFF2-40B4-BE49-F238E27FC236}">
                <a16:creationId xmlns:a16="http://schemas.microsoft.com/office/drawing/2014/main" id="{FDEBE332-F1C5-BD45-9449-59B269095468}"/>
              </a:ext>
            </a:extLst>
          </p:cNvPr>
          <p:cNvSpPr>
            <a:spLocks noGrp="1"/>
          </p:cNvSpPr>
          <p:nvPr>
            <p:ph type="ftr" sz="quarter" idx="11"/>
          </p:nvPr>
        </p:nvSpPr>
        <p:spPr/>
        <p:txBody>
          <a:bodyPr/>
          <a:lstStyle/>
          <a:p>
            <a:r>
              <a:rPr lang="en-US"/>
              <a:t>© 2021 Sarri Gilman, LMFT  |  SarriGilman.com</a:t>
            </a:r>
            <a:endParaRPr lang="en-US" dirty="0"/>
          </a:p>
        </p:txBody>
      </p:sp>
      <p:sp>
        <p:nvSpPr>
          <p:cNvPr id="5" name="Slide Number Placeholder 4">
            <a:extLst>
              <a:ext uri="{FF2B5EF4-FFF2-40B4-BE49-F238E27FC236}">
                <a16:creationId xmlns:a16="http://schemas.microsoft.com/office/drawing/2014/main" id="{E78BABBE-1D09-1A45-92AC-856D336B3548}"/>
              </a:ext>
            </a:extLst>
          </p:cNvPr>
          <p:cNvSpPr>
            <a:spLocks noGrp="1"/>
          </p:cNvSpPr>
          <p:nvPr>
            <p:ph type="sldNum" sz="quarter" idx="12"/>
          </p:nvPr>
        </p:nvSpPr>
        <p:spPr/>
        <p:txBody>
          <a:bodyPr/>
          <a:lstStyle/>
          <a:p>
            <a:fld id="{6D22F896-40B5-4ADD-8801-0D06FADFA095}" type="slidenum">
              <a:rPr lang="en-US" smtClean="0"/>
              <a:t>11</a:t>
            </a:fld>
            <a:endParaRPr lang="en-US" dirty="0"/>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l="-7424" t="-9441" r="-7663" b="-8915"/>
          <a:stretch/>
        </p:blipFill>
        <p:spPr bwMode="auto">
          <a:xfrm>
            <a:off x="3369734" y="2449689"/>
            <a:ext cx="5452533" cy="3815643"/>
          </a:xfrm>
          <a:prstGeom prst="rect">
            <a:avLst/>
          </a:prstGeom>
          <a:solidFill>
            <a:srgbClr val="FFFFFF"/>
          </a:solidFill>
          <a:ln w="2540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313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bwMode="auto">
          <a:xfrm>
            <a:off x="1666297" y="942393"/>
            <a:ext cx="8859406" cy="4973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Footer Placeholder 1">
            <a:extLst>
              <a:ext uri="{FF2B5EF4-FFF2-40B4-BE49-F238E27FC236}">
                <a16:creationId xmlns:a16="http://schemas.microsoft.com/office/drawing/2014/main" id="{3BBE7EB7-3E28-B440-A500-A0DF12E2CBD8}"/>
              </a:ext>
            </a:extLst>
          </p:cNvPr>
          <p:cNvSpPr>
            <a:spLocks noGrp="1"/>
          </p:cNvSpPr>
          <p:nvPr>
            <p:ph type="ftr" sz="quarter" idx="11"/>
          </p:nvPr>
        </p:nvSpPr>
        <p:spPr/>
        <p:txBody>
          <a:bodyPr/>
          <a:lstStyle/>
          <a:p>
            <a:r>
              <a:rPr lang="en-US"/>
              <a:t>© 2021 Sarri Gilman, LMFT  |  SarriGilman.com</a:t>
            </a:r>
            <a:endParaRPr lang="en-US" dirty="0"/>
          </a:p>
        </p:txBody>
      </p:sp>
      <p:sp>
        <p:nvSpPr>
          <p:cNvPr id="3" name="Slide Number Placeholder 2">
            <a:extLst>
              <a:ext uri="{FF2B5EF4-FFF2-40B4-BE49-F238E27FC236}">
                <a16:creationId xmlns:a16="http://schemas.microsoft.com/office/drawing/2014/main" id="{7E4F7205-771A-C24E-AEB9-EEE327332669}"/>
              </a:ext>
            </a:extLst>
          </p:cNvPr>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195736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61382-0FF1-584B-95C4-D6C88DE3D279}"/>
              </a:ext>
            </a:extLst>
          </p:cNvPr>
          <p:cNvSpPr>
            <a:spLocks noGrp="1"/>
          </p:cNvSpPr>
          <p:nvPr>
            <p:ph type="ctrTitle"/>
          </p:nvPr>
        </p:nvSpPr>
        <p:spPr/>
        <p:txBody>
          <a:bodyPr/>
          <a:lstStyle/>
          <a:p>
            <a:r>
              <a:rPr lang="en-US" dirty="0"/>
              <a:t>Seeing yourself while caring for others</a:t>
            </a:r>
          </a:p>
        </p:txBody>
      </p:sp>
      <p:sp>
        <p:nvSpPr>
          <p:cNvPr id="3" name="Subtitle 2">
            <a:extLst>
              <a:ext uri="{FF2B5EF4-FFF2-40B4-BE49-F238E27FC236}">
                <a16:creationId xmlns:a16="http://schemas.microsoft.com/office/drawing/2014/main" id="{35D3ACBC-499B-F149-9C23-BC30869AE490}"/>
              </a:ext>
            </a:extLst>
          </p:cNvPr>
          <p:cNvSpPr>
            <a:spLocks noGrp="1"/>
          </p:cNvSpPr>
          <p:nvPr>
            <p:ph type="subTitle" idx="1"/>
          </p:nvPr>
        </p:nvSpPr>
        <p:spPr/>
        <p:txBody>
          <a:bodyPr/>
          <a:lstStyle/>
          <a:p>
            <a:r>
              <a:rPr lang="en-US" dirty="0"/>
              <a:t>In healthcare, we focus on others so much, we can lose touch with where we are.</a:t>
            </a:r>
          </a:p>
        </p:txBody>
      </p:sp>
      <p:sp>
        <p:nvSpPr>
          <p:cNvPr id="4" name="Footer Placeholder 3">
            <a:extLst>
              <a:ext uri="{FF2B5EF4-FFF2-40B4-BE49-F238E27FC236}">
                <a16:creationId xmlns:a16="http://schemas.microsoft.com/office/drawing/2014/main" id="{A5F23490-686D-C146-8ECD-51936B3D2789}"/>
              </a:ext>
            </a:extLst>
          </p:cNvPr>
          <p:cNvSpPr>
            <a:spLocks noGrp="1"/>
          </p:cNvSpPr>
          <p:nvPr>
            <p:ph type="ftr" sz="quarter" idx="11"/>
          </p:nvPr>
        </p:nvSpPr>
        <p:spPr/>
        <p:txBody>
          <a:bodyPr/>
          <a:lstStyle/>
          <a:p>
            <a:r>
              <a:rPr lang="en-US"/>
              <a:t>© 2021 Sarri Gilman, LMFT  |  SarriGilman.com</a:t>
            </a:r>
          </a:p>
        </p:txBody>
      </p:sp>
      <p:sp>
        <p:nvSpPr>
          <p:cNvPr id="5" name="Slide Number Placeholder 4">
            <a:extLst>
              <a:ext uri="{FF2B5EF4-FFF2-40B4-BE49-F238E27FC236}">
                <a16:creationId xmlns:a16="http://schemas.microsoft.com/office/drawing/2014/main" id="{FA84DFDF-4495-7642-87C0-E083F576C3BE}"/>
              </a:ext>
            </a:extLst>
          </p:cNvPr>
          <p:cNvSpPr>
            <a:spLocks noGrp="1"/>
          </p:cNvSpPr>
          <p:nvPr>
            <p:ph type="sldNum" sz="quarter" idx="12"/>
          </p:nvPr>
        </p:nvSpPr>
        <p:spPr/>
        <p:txBody>
          <a:bodyPr/>
          <a:lstStyle/>
          <a:p>
            <a:fld id="{F2E77594-8237-CF45-AF03-829CD5315A1A}" type="slidenum">
              <a:rPr lang="en-US" smtClean="0"/>
              <a:t>13</a:t>
            </a:fld>
            <a:endParaRPr lang="en-US"/>
          </a:p>
        </p:txBody>
      </p:sp>
    </p:spTree>
    <p:extLst>
      <p:ext uri="{BB962C8B-B14F-4D97-AF65-F5344CB8AC3E}">
        <p14:creationId xmlns:p14="http://schemas.microsoft.com/office/powerpoint/2010/main" val="2909772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540E8B-CC2A-DD41-B746-DD1B169413A4}"/>
              </a:ext>
            </a:extLst>
          </p:cNvPr>
          <p:cNvSpPr txBox="1"/>
          <p:nvPr/>
        </p:nvSpPr>
        <p:spPr>
          <a:xfrm>
            <a:off x="1418452" y="5254170"/>
            <a:ext cx="2619628" cy="523220"/>
          </a:xfrm>
          <a:prstGeom prst="rect">
            <a:avLst/>
          </a:prstGeom>
          <a:noFill/>
        </p:spPr>
        <p:txBody>
          <a:bodyPr wrap="none" rtlCol="0">
            <a:spAutoFit/>
          </a:bodyPr>
          <a:lstStyle/>
          <a:p>
            <a:r>
              <a:rPr lang="en-US" sz="2800" dirty="0">
                <a:latin typeface="Century Gothic" panose="020B0502020202020204" pitchFamily="34" charset="0"/>
              </a:rPr>
              <a:t>AUDRE LORDE</a:t>
            </a:r>
          </a:p>
        </p:txBody>
      </p:sp>
      <p:sp>
        <p:nvSpPr>
          <p:cNvPr id="8" name="Footer Placeholder 7">
            <a:extLst>
              <a:ext uri="{FF2B5EF4-FFF2-40B4-BE49-F238E27FC236}">
                <a16:creationId xmlns:a16="http://schemas.microsoft.com/office/drawing/2014/main" id="{F8D7B4A4-AEE8-3643-84DD-98D9812DC3B2}"/>
              </a:ext>
            </a:extLst>
          </p:cNvPr>
          <p:cNvSpPr>
            <a:spLocks noGrp="1"/>
          </p:cNvSpPr>
          <p:nvPr>
            <p:ph type="ftr" sz="quarter" idx="11"/>
          </p:nvPr>
        </p:nvSpPr>
        <p:spPr/>
        <p:txBody>
          <a:bodyPr/>
          <a:lstStyle/>
          <a:p>
            <a:r>
              <a:rPr lang="en-US"/>
              <a:t>© 2021 Sarri Gilman, LMFT  |  SarriGilman.com</a:t>
            </a:r>
          </a:p>
        </p:txBody>
      </p:sp>
      <p:sp>
        <p:nvSpPr>
          <p:cNvPr id="3" name="Slide Number Placeholder 2">
            <a:extLst>
              <a:ext uri="{FF2B5EF4-FFF2-40B4-BE49-F238E27FC236}">
                <a16:creationId xmlns:a16="http://schemas.microsoft.com/office/drawing/2014/main" id="{3AAECC1B-438E-8D4D-BF77-248ECC69DF4E}"/>
              </a:ext>
            </a:extLst>
          </p:cNvPr>
          <p:cNvSpPr>
            <a:spLocks noGrp="1"/>
          </p:cNvSpPr>
          <p:nvPr>
            <p:ph type="sldNum" sz="quarter" idx="12"/>
          </p:nvPr>
        </p:nvSpPr>
        <p:spPr/>
        <p:txBody>
          <a:bodyPr/>
          <a:lstStyle/>
          <a:p>
            <a:fld id="{ACE5C6F7-FD41-45EF-8E1D-2D75293AE52D}" type="slidenum">
              <a:rPr lang="en-US" smtClean="0"/>
              <a:t>14</a:t>
            </a:fld>
            <a:endParaRPr lang="en-US"/>
          </a:p>
        </p:txBody>
      </p:sp>
      <p:pic>
        <p:nvPicPr>
          <p:cNvPr id="6" name="Picture 5" descr="A person posing for a picture&#10;&#10;Description automatically generated">
            <a:extLst>
              <a:ext uri="{FF2B5EF4-FFF2-40B4-BE49-F238E27FC236}">
                <a16:creationId xmlns:a16="http://schemas.microsoft.com/office/drawing/2014/main" id="{EE3DAA5B-852D-6644-915E-B7D3B297F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036457" cy="5254171"/>
          </a:xfrm>
          <a:prstGeom prst="rect">
            <a:avLst/>
          </a:prstGeom>
        </p:spPr>
      </p:pic>
      <p:sp>
        <p:nvSpPr>
          <p:cNvPr id="7" name="TextBox 6">
            <a:extLst>
              <a:ext uri="{FF2B5EF4-FFF2-40B4-BE49-F238E27FC236}">
                <a16:creationId xmlns:a16="http://schemas.microsoft.com/office/drawing/2014/main" id="{319DC103-675E-D74F-B0DF-A62BEED61533}"/>
              </a:ext>
            </a:extLst>
          </p:cNvPr>
          <p:cNvSpPr txBox="1"/>
          <p:nvPr/>
        </p:nvSpPr>
        <p:spPr>
          <a:xfrm>
            <a:off x="4038080" y="388112"/>
            <a:ext cx="6285182" cy="1384995"/>
          </a:xfrm>
          <a:prstGeom prst="rect">
            <a:avLst/>
          </a:prstGeom>
          <a:noFill/>
        </p:spPr>
        <p:txBody>
          <a:bodyPr wrap="none" rtlCol="0">
            <a:spAutoFit/>
          </a:bodyPr>
          <a:lstStyle/>
          <a:p>
            <a:r>
              <a:rPr lang="en-US" sz="2800" dirty="0"/>
              <a:t>“Caring for myself is not self-indulgence.</a:t>
            </a:r>
          </a:p>
          <a:p>
            <a:r>
              <a:rPr lang="en-US" sz="2800" dirty="0"/>
              <a:t>It is self-preservation, and that is an act of</a:t>
            </a:r>
          </a:p>
          <a:p>
            <a:r>
              <a:rPr lang="en-US" sz="2800" dirty="0"/>
              <a:t>political warfare.”</a:t>
            </a:r>
          </a:p>
        </p:txBody>
      </p:sp>
    </p:spTree>
    <p:extLst>
      <p:ext uri="{BB962C8B-B14F-4D97-AF65-F5344CB8AC3E}">
        <p14:creationId xmlns:p14="http://schemas.microsoft.com/office/powerpoint/2010/main" val="3847391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DC8CA-CD5E-1F49-9D8C-14B88B97CC80}"/>
              </a:ext>
            </a:extLst>
          </p:cNvPr>
          <p:cNvSpPr>
            <a:spLocks noGrp="1"/>
          </p:cNvSpPr>
          <p:nvPr>
            <p:ph type="title"/>
          </p:nvPr>
        </p:nvSpPr>
        <p:spPr/>
        <p:txBody>
          <a:bodyPr/>
          <a:lstStyle/>
          <a:p>
            <a:r>
              <a:rPr lang="en-US" dirty="0"/>
              <a:t>Take a few minutes to list your core values</a:t>
            </a:r>
          </a:p>
        </p:txBody>
      </p:sp>
      <p:pic>
        <p:nvPicPr>
          <p:cNvPr id="7" name="Content Placeholder 6" descr="A plant in a forest&#10;&#10;Description automatically generated">
            <a:extLst>
              <a:ext uri="{FF2B5EF4-FFF2-40B4-BE49-F238E27FC236}">
                <a16:creationId xmlns:a16="http://schemas.microsoft.com/office/drawing/2014/main" id="{09B7D029-E3A9-6242-A15A-D78AF4EB5DA0}"/>
              </a:ext>
            </a:extLst>
          </p:cNvPr>
          <p:cNvPicPr>
            <a:picLocks noGrp="1"/>
          </p:cNvPicPr>
          <p:nvPr>
            <p:ph type="pic" idx="1"/>
          </p:nvPr>
        </p:nvPicPr>
        <p:blipFill rotWithShape="1">
          <a:blip r:embed="rId2"/>
          <a:srcRect l="16632" r="16632"/>
          <a:stretch/>
        </p:blipFill>
        <p:spPr>
          <a:xfrm rot="5400000">
            <a:off x="5753099" y="-328082"/>
            <a:ext cx="6102097" cy="6858000"/>
          </a:xfrm>
          <a:prstGeom prst="rect">
            <a:avLst/>
          </a:prstGeom>
          <a:noFill/>
        </p:spPr>
      </p:pic>
      <p:sp>
        <p:nvSpPr>
          <p:cNvPr id="5" name="Footer Placeholder 4">
            <a:extLst>
              <a:ext uri="{FF2B5EF4-FFF2-40B4-BE49-F238E27FC236}">
                <a16:creationId xmlns:a16="http://schemas.microsoft.com/office/drawing/2014/main" id="{DDAFC223-0B49-ED42-A414-E1C2C7E173B9}"/>
              </a:ext>
            </a:extLst>
          </p:cNvPr>
          <p:cNvSpPr>
            <a:spLocks noGrp="1"/>
          </p:cNvSpPr>
          <p:nvPr>
            <p:ph type="ftr" sz="quarter" idx="11"/>
          </p:nvPr>
        </p:nvSpPr>
        <p:spPr/>
        <p:txBody>
          <a:bodyPr/>
          <a:lstStyle/>
          <a:p>
            <a:r>
              <a:rPr lang="en-US"/>
              <a:t>© 2021 Sarri Gilman, LMFT  |  SarriGilman.com</a:t>
            </a:r>
            <a:endParaRPr lang="en-US" dirty="0"/>
          </a:p>
        </p:txBody>
      </p:sp>
      <p:sp>
        <p:nvSpPr>
          <p:cNvPr id="6" name="Slide Number Placeholder 5">
            <a:extLst>
              <a:ext uri="{FF2B5EF4-FFF2-40B4-BE49-F238E27FC236}">
                <a16:creationId xmlns:a16="http://schemas.microsoft.com/office/drawing/2014/main" id="{71C7CE31-8F25-A44C-8570-761FED431F35}"/>
              </a:ext>
            </a:extLst>
          </p:cNvPr>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2659324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 name="Rectangle 14">
            <a:extLst>
              <a:ext uri="{FF2B5EF4-FFF2-40B4-BE49-F238E27FC236}">
                <a16:creationId xmlns:a16="http://schemas.microsoft.com/office/drawing/2014/main" id="{CF4680D4-DEE2-49EE-AF90-EFEAF50AE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1EDAC5B-D5BD-4C18-854F-36D5657DA92A}"/>
              </a:ext>
            </a:extLst>
          </p:cNvPr>
          <p:cNvSpPr>
            <a:spLocks noGrp="1"/>
          </p:cNvSpPr>
          <p:nvPr>
            <p:ph type="title"/>
          </p:nvPr>
        </p:nvSpPr>
        <p:spPr>
          <a:xfrm>
            <a:off x="804671" y="1290025"/>
            <a:ext cx="5291327" cy="1188720"/>
          </a:xfrm>
          <a:solidFill>
            <a:srgbClr val="FFFFFF"/>
          </a:solidFill>
          <a:ln>
            <a:solidFill>
              <a:srgbClr val="404040"/>
            </a:solidFill>
          </a:ln>
        </p:spPr>
        <p:txBody>
          <a:bodyPr vert="horz" lIns="182880" tIns="182880" rIns="182880" bIns="182880" rtlCol="0" anchor="ctr" anchorCtr="1">
            <a:normAutofit/>
          </a:bodyPr>
          <a:lstStyle/>
          <a:p>
            <a:r>
              <a:rPr lang="en-US" sz="2800"/>
              <a:t>Knowing where you are</a:t>
            </a:r>
          </a:p>
        </p:txBody>
      </p:sp>
      <p:sp>
        <p:nvSpPr>
          <p:cNvPr id="5" name="TextBox 4">
            <a:extLst>
              <a:ext uri="{FF2B5EF4-FFF2-40B4-BE49-F238E27FC236}">
                <a16:creationId xmlns:a16="http://schemas.microsoft.com/office/drawing/2014/main" id="{D86FCC00-D54C-5F49-B369-46307AB69BD4}"/>
              </a:ext>
            </a:extLst>
          </p:cNvPr>
          <p:cNvSpPr txBox="1"/>
          <p:nvPr/>
        </p:nvSpPr>
        <p:spPr>
          <a:xfrm>
            <a:off x="804671" y="2858703"/>
            <a:ext cx="5285791" cy="3042547"/>
          </a:xfrm>
          <a:prstGeom prst="rect">
            <a:avLst/>
          </a:prstGeom>
        </p:spPr>
        <p:txBody>
          <a:bodyPr vert="horz" lIns="91440" tIns="45720" rIns="91440" bIns="45720" rtlCol="0" anchorCtr="1">
            <a:normAutofit/>
          </a:bodyPr>
          <a:lstStyle/>
          <a:p>
            <a:pPr indent="-228600" defTabSz="914400">
              <a:spcBef>
                <a:spcPts val="1000"/>
              </a:spcBef>
              <a:buClr>
                <a:schemeClr val="accent2"/>
              </a:buClr>
              <a:buFont typeface="Arial" panose="020B0604020202020204" pitchFamily="34" charset="0"/>
              <a:buChar char="•"/>
            </a:pPr>
            <a:r>
              <a:rPr lang="en-US" sz="2400" dirty="0">
                <a:solidFill>
                  <a:srgbClr val="FFFFFF"/>
                </a:solidFill>
              </a:rPr>
              <a:t>Safe</a:t>
            </a:r>
          </a:p>
          <a:p>
            <a:pPr indent="-228600" defTabSz="914400">
              <a:spcBef>
                <a:spcPts val="1000"/>
              </a:spcBef>
              <a:buClr>
                <a:schemeClr val="accent2"/>
              </a:buClr>
              <a:buFont typeface="Arial" panose="020B0604020202020204" pitchFamily="34" charset="0"/>
              <a:buChar char="•"/>
            </a:pPr>
            <a:endParaRPr lang="en-US" sz="2400" dirty="0">
              <a:solidFill>
                <a:srgbClr val="FFFFFF"/>
              </a:solidFill>
            </a:endParaRPr>
          </a:p>
          <a:p>
            <a:pPr indent="-228600" defTabSz="914400">
              <a:spcBef>
                <a:spcPts val="1000"/>
              </a:spcBef>
              <a:buClr>
                <a:schemeClr val="accent2"/>
              </a:buClr>
              <a:buFont typeface="Arial" panose="020B0604020202020204" pitchFamily="34" charset="0"/>
              <a:buChar char="•"/>
            </a:pPr>
            <a:r>
              <a:rPr lang="en-US" sz="2400" dirty="0">
                <a:solidFill>
                  <a:srgbClr val="FFFFFF"/>
                </a:solidFill>
              </a:rPr>
              <a:t>Challenge</a:t>
            </a:r>
          </a:p>
          <a:p>
            <a:pPr indent="-228600" defTabSz="914400">
              <a:spcBef>
                <a:spcPts val="1000"/>
              </a:spcBef>
              <a:buClr>
                <a:schemeClr val="accent2"/>
              </a:buClr>
              <a:buFont typeface="Arial" panose="020B0604020202020204" pitchFamily="34" charset="0"/>
              <a:buChar char="•"/>
            </a:pPr>
            <a:endParaRPr lang="en-US" sz="2400" dirty="0">
              <a:solidFill>
                <a:srgbClr val="FFFFFF"/>
              </a:solidFill>
            </a:endParaRPr>
          </a:p>
          <a:p>
            <a:pPr indent="-228600" defTabSz="914400">
              <a:spcBef>
                <a:spcPts val="1000"/>
              </a:spcBef>
              <a:buClr>
                <a:schemeClr val="accent2"/>
              </a:buClr>
              <a:buFont typeface="Arial" panose="020B0604020202020204" pitchFamily="34" charset="0"/>
              <a:buChar char="•"/>
            </a:pPr>
            <a:r>
              <a:rPr lang="en-US" sz="2400" dirty="0">
                <a:solidFill>
                  <a:srgbClr val="FFFFFF"/>
                </a:solidFill>
              </a:rPr>
              <a:t>Overwhelm</a:t>
            </a:r>
            <a:endParaRPr lang="en-US" dirty="0">
              <a:solidFill>
                <a:srgbClr val="FFFFFF"/>
              </a:solidFill>
            </a:endParaRPr>
          </a:p>
        </p:txBody>
      </p:sp>
      <p:sp>
        <p:nvSpPr>
          <p:cNvPr id="21" name="Rectangle 16">
            <a:extLst>
              <a:ext uri="{FF2B5EF4-FFF2-40B4-BE49-F238E27FC236}">
                <a16:creationId xmlns:a16="http://schemas.microsoft.com/office/drawing/2014/main" id="{50C52EE1-5085-4960-AD29-A926E62E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D15AA94-C237-4412-B37B-EB317D2B0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0772" y="806357"/>
            <a:ext cx="368503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59E90101-3A00-824C-AE25-E55572787B22}"/>
              </a:ext>
            </a:extLst>
          </p:cNvPr>
          <p:cNvPicPr>
            <a:picLocks noChangeAspect="1"/>
          </p:cNvPicPr>
          <p:nvPr/>
        </p:nvPicPr>
        <p:blipFill>
          <a:blip r:embed="rId2"/>
          <a:stretch>
            <a:fillRect/>
          </a:stretch>
        </p:blipFill>
        <p:spPr>
          <a:xfrm>
            <a:off x="7865364" y="1592741"/>
            <a:ext cx="3355848" cy="3355848"/>
          </a:xfrm>
          <a:prstGeom prst="rect">
            <a:avLst/>
          </a:prstGeom>
          <a:noFill/>
        </p:spPr>
      </p:pic>
      <p:sp>
        <p:nvSpPr>
          <p:cNvPr id="2" name="Footer Placeholder 1">
            <a:extLst>
              <a:ext uri="{FF2B5EF4-FFF2-40B4-BE49-F238E27FC236}">
                <a16:creationId xmlns:a16="http://schemas.microsoft.com/office/drawing/2014/main" id="{8CD23914-270D-5044-9AE7-EC54BB20CC55}"/>
              </a:ext>
            </a:extLst>
          </p:cNvPr>
          <p:cNvSpPr>
            <a:spLocks noGrp="1"/>
          </p:cNvSpPr>
          <p:nvPr>
            <p:ph type="ftr" sz="quarter" idx="11"/>
          </p:nvPr>
        </p:nvSpPr>
        <p:spPr>
          <a:xfrm>
            <a:off x="804672" y="6224660"/>
            <a:ext cx="4671182" cy="313300"/>
          </a:xfrm>
        </p:spPr>
        <p:txBody>
          <a:bodyPr vert="horz" lIns="91440" tIns="45720" rIns="91440" bIns="45720" rtlCol="0" anchor="ctr">
            <a:normAutofit/>
          </a:bodyPr>
          <a:lstStyle/>
          <a:p>
            <a:pPr>
              <a:spcAft>
                <a:spcPts val="600"/>
              </a:spcAft>
            </a:pPr>
            <a:r>
              <a:rPr lang="en-US"/>
              <a:t>© 2021 Sarri Gilman, LMFT  |  SarriGilman.com</a:t>
            </a:r>
          </a:p>
        </p:txBody>
      </p:sp>
      <p:sp>
        <p:nvSpPr>
          <p:cNvPr id="3" name="Slide Number Placeholder 2">
            <a:extLst>
              <a:ext uri="{FF2B5EF4-FFF2-40B4-BE49-F238E27FC236}">
                <a16:creationId xmlns:a16="http://schemas.microsoft.com/office/drawing/2014/main" id="{2A46ED46-DA55-E84E-90CB-7D18B08FE089}"/>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6D22F896-40B5-4ADD-8801-0D06FADFA095}" type="slidenum">
              <a:rPr lang="en-US" smtClean="0"/>
              <a:pPr>
                <a:lnSpc>
                  <a:spcPct val="90000"/>
                </a:lnSpc>
                <a:spcAft>
                  <a:spcPts val="600"/>
                </a:spcAft>
              </a:pPr>
              <a:t>16</a:t>
            </a:fld>
            <a:endParaRPr lang="en-US"/>
          </a:p>
        </p:txBody>
      </p:sp>
    </p:spTree>
    <p:extLst>
      <p:ext uri="{BB962C8B-B14F-4D97-AF65-F5344CB8AC3E}">
        <p14:creationId xmlns:p14="http://schemas.microsoft.com/office/powerpoint/2010/main" val="844905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3B8A2-9A2E-7644-A602-631D424A49FD}"/>
              </a:ext>
            </a:extLst>
          </p:cNvPr>
          <p:cNvSpPr>
            <a:spLocks noGrp="1"/>
          </p:cNvSpPr>
          <p:nvPr>
            <p:ph type="title"/>
          </p:nvPr>
        </p:nvSpPr>
        <p:spPr/>
        <p:txBody>
          <a:bodyPr/>
          <a:lstStyle/>
          <a:p>
            <a:r>
              <a:rPr lang="en-US" dirty="0"/>
              <a:t>Overwhelm Recovery Process</a:t>
            </a:r>
          </a:p>
        </p:txBody>
      </p:sp>
      <p:sp>
        <p:nvSpPr>
          <p:cNvPr id="4" name="Footer Placeholder 3">
            <a:extLst>
              <a:ext uri="{FF2B5EF4-FFF2-40B4-BE49-F238E27FC236}">
                <a16:creationId xmlns:a16="http://schemas.microsoft.com/office/drawing/2014/main" id="{66D0158E-DB3D-8744-882A-F7589BD82F19}"/>
              </a:ext>
            </a:extLst>
          </p:cNvPr>
          <p:cNvSpPr>
            <a:spLocks noGrp="1"/>
          </p:cNvSpPr>
          <p:nvPr>
            <p:ph type="ftr" sz="quarter" idx="11"/>
          </p:nvPr>
        </p:nvSpPr>
        <p:spPr/>
        <p:txBody>
          <a:bodyPr/>
          <a:lstStyle/>
          <a:p>
            <a:r>
              <a:rPr lang="en-US"/>
              <a:t>© 2021 Sarri Gilman, LMFT  |  SarriGilman.com</a:t>
            </a:r>
            <a:endParaRPr lang="en-US" dirty="0"/>
          </a:p>
        </p:txBody>
      </p:sp>
      <p:sp>
        <p:nvSpPr>
          <p:cNvPr id="5" name="Slide Number Placeholder 4">
            <a:extLst>
              <a:ext uri="{FF2B5EF4-FFF2-40B4-BE49-F238E27FC236}">
                <a16:creationId xmlns:a16="http://schemas.microsoft.com/office/drawing/2014/main" id="{342ECE09-21A3-694A-88A9-021306512C1B}"/>
              </a:ext>
            </a:extLst>
          </p:cNvPr>
          <p:cNvSpPr>
            <a:spLocks noGrp="1"/>
          </p:cNvSpPr>
          <p:nvPr>
            <p:ph type="sldNum" sz="quarter" idx="12"/>
          </p:nvPr>
        </p:nvSpPr>
        <p:spPr/>
        <p:txBody>
          <a:bodyPr/>
          <a:lstStyle/>
          <a:p>
            <a:fld id="{6D22F896-40B5-4ADD-8801-0D06FADFA095}" type="slidenum">
              <a:rPr lang="en-US" smtClean="0"/>
              <a:t>17</a:t>
            </a:fld>
            <a:endParaRPr lang="en-US" dirty="0"/>
          </a:p>
        </p:txBody>
      </p:sp>
    </p:spTree>
    <p:extLst>
      <p:ext uri="{BB962C8B-B14F-4D97-AF65-F5344CB8AC3E}">
        <p14:creationId xmlns:p14="http://schemas.microsoft.com/office/powerpoint/2010/main" val="3170060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470DB-F5BB-DE42-B958-E2C9F7023D4D}"/>
              </a:ext>
            </a:extLst>
          </p:cNvPr>
          <p:cNvSpPr>
            <a:spLocks noGrp="1"/>
          </p:cNvSpPr>
          <p:nvPr>
            <p:ph type="title"/>
          </p:nvPr>
        </p:nvSpPr>
        <p:spPr>
          <a:xfrm>
            <a:off x="5458969" y="2386744"/>
            <a:ext cx="5928358" cy="1645920"/>
          </a:xfrm>
        </p:spPr>
        <p:txBody>
          <a:bodyPr vert="horz" lIns="274320" tIns="182880" rIns="274320" bIns="182880" rtlCol="0" anchor="ctr" anchorCtr="1">
            <a:normAutofit/>
          </a:bodyPr>
          <a:lstStyle/>
          <a:p>
            <a:r>
              <a:rPr lang="en-US" dirty="0"/>
              <a:t>Step 1: Aware &amp; Responding to you</a:t>
            </a:r>
          </a:p>
        </p:txBody>
      </p:sp>
      <p:sp>
        <p:nvSpPr>
          <p:cNvPr id="3" name="Text Placeholder 2">
            <a:extLst>
              <a:ext uri="{FF2B5EF4-FFF2-40B4-BE49-F238E27FC236}">
                <a16:creationId xmlns:a16="http://schemas.microsoft.com/office/drawing/2014/main" id="{B583E8BC-51C8-EB4D-A391-839BF2F130E0}"/>
              </a:ext>
            </a:extLst>
          </p:cNvPr>
          <p:cNvSpPr>
            <a:spLocks noGrp="1"/>
          </p:cNvSpPr>
          <p:nvPr>
            <p:ph type="body" idx="1"/>
          </p:nvPr>
        </p:nvSpPr>
        <p:spPr>
          <a:xfrm>
            <a:off x="5458969" y="4352544"/>
            <a:ext cx="5928358" cy="1239894"/>
          </a:xfrm>
        </p:spPr>
        <p:txBody>
          <a:bodyPr vert="horz" lIns="91440" tIns="45720" rIns="91440" bIns="45720" rtlCol="0">
            <a:normAutofit/>
          </a:bodyPr>
          <a:lstStyle/>
          <a:p>
            <a:pPr algn="ctr"/>
            <a:r>
              <a:rPr lang="en-US" sz="3600" dirty="0">
                <a:solidFill>
                  <a:schemeClr val="tx1">
                    <a:lumMod val="75000"/>
                    <a:lumOff val="25000"/>
                  </a:schemeClr>
                </a:solidFill>
              </a:rPr>
              <a:t>What do I need? </a:t>
            </a:r>
          </a:p>
        </p:txBody>
      </p:sp>
      <p:pic>
        <p:nvPicPr>
          <p:cNvPr id="12" name="Picture 11" descr="Icon&#10;&#10;Description automatically generated with low confidence">
            <a:extLst>
              <a:ext uri="{FF2B5EF4-FFF2-40B4-BE49-F238E27FC236}">
                <a16:creationId xmlns:a16="http://schemas.microsoft.com/office/drawing/2014/main" id="{656370A6-3A34-4E40-88FC-D27CB1B816AA}"/>
              </a:ext>
            </a:extLst>
          </p:cNvPr>
          <p:cNvPicPr>
            <a:picLocks noChangeAspect="1"/>
          </p:cNvPicPr>
          <p:nvPr/>
        </p:nvPicPr>
        <p:blipFill rotWithShape="1">
          <a:blip r:embed="rId2"/>
          <a:srcRect l="44546" r="4554"/>
          <a:stretch/>
        </p:blipFill>
        <p:spPr>
          <a:xfrm>
            <a:off x="20" y="10"/>
            <a:ext cx="4654277" cy="6857990"/>
          </a:xfrm>
          <a:prstGeom prst="rect">
            <a:avLst/>
          </a:prstGeom>
        </p:spPr>
      </p:pic>
      <p:sp>
        <p:nvSpPr>
          <p:cNvPr id="4" name="Footer Placeholder 3">
            <a:extLst>
              <a:ext uri="{FF2B5EF4-FFF2-40B4-BE49-F238E27FC236}">
                <a16:creationId xmlns:a16="http://schemas.microsoft.com/office/drawing/2014/main" id="{0022B4B2-F01D-8E4A-8B21-6A13E7E6EC9B}"/>
              </a:ext>
            </a:extLst>
          </p:cNvPr>
          <p:cNvSpPr>
            <a:spLocks noGrp="1"/>
          </p:cNvSpPr>
          <p:nvPr>
            <p:ph type="ftr" sz="quarter" idx="11"/>
          </p:nvPr>
        </p:nvSpPr>
        <p:spPr>
          <a:xfrm>
            <a:off x="5458970" y="6237072"/>
            <a:ext cx="3542156" cy="313300"/>
          </a:xfrm>
        </p:spPr>
        <p:txBody>
          <a:bodyPr vert="horz" lIns="91440" tIns="45720" rIns="91440" bIns="45720" rtlCol="0" anchor="ctr">
            <a:normAutofit/>
          </a:bodyPr>
          <a:lstStyle/>
          <a:p>
            <a:pPr>
              <a:spcAft>
                <a:spcPts val="600"/>
              </a:spcAft>
            </a:pPr>
            <a:r>
              <a:rPr lang="en-US"/>
              <a:t>© 2021 Sarri Gilman, LMFT  |  SarriGilman.com</a:t>
            </a:r>
          </a:p>
        </p:txBody>
      </p:sp>
      <p:sp>
        <p:nvSpPr>
          <p:cNvPr id="5" name="Slide Number Placeholder 4">
            <a:extLst>
              <a:ext uri="{FF2B5EF4-FFF2-40B4-BE49-F238E27FC236}">
                <a16:creationId xmlns:a16="http://schemas.microsoft.com/office/drawing/2014/main" id="{43E1EF7C-1390-CB44-9C8A-A5D49558BDD3}"/>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6D22F896-40B5-4ADD-8801-0D06FADFA095}" type="slidenum">
              <a:rPr lang="en-US" dirty="0"/>
              <a:pPr>
                <a:lnSpc>
                  <a:spcPct val="90000"/>
                </a:lnSpc>
                <a:spcAft>
                  <a:spcPts val="600"/>
                </a:spcAft>
              </a:pPr>
              <a:t>18</a:t>
            </a:fld>
            <a:endParaRPr lang="en-US"/>
          </a:p>
        </p:txBody>
      </p:sp>
    </p:spTree>
    <p:extLst>
      <p:ext uri="{BB962C8B-B14F-4D97-AF65-F5344CB8AC3E}">
        <p14:creationId xmlns:p14="http://schemas.microsoft.com/office/powerpoint/2010/main" val="1572103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1D2F5-3005-C144-8CBC-62D6BCF12930}"/>
              </a:ext>
            </a:extLst>
          </p:cNvPr>
          <p:cNvSpPr>
            <a:spLocks noGrp="1"/>
          </p:cNvSpPr>
          <p:nvPr>
            <p:ph type="title"/>
          </p:nvPr>
        </p:nvSpPr>
        <p:spPr>
          <a:xfrm>
            <a:off x="808523" y="2243828"/>
            <a:ext cx="4494998" cy="1134640"/>
          </a:xfrm>
        </p:spPr>
        <p:txBody>
          <a:bodyPr anchor="ctr">
            <a:normAutofit fontScale="90000"/>
          </a:bodyPr>
          <a:lstStyle/>
          <a:p>
            <a:r>
              <a:rPr lang="en-US" sz="1800" dirty="0"/>
              <a:t>STEP 2:</a:t>
            </a:r>
            <a:br>
              <a:rPr lang="en-US" sz="1800" dirty="0"/>
            </a:br>
            <a:br>
              <a:rPr lang="en-US" sz="1800" dirty="0"/>
            </a:br>
            <a:r>
              <a:rPr lang="en-US" sz="1800" dirty="0"/>
              <a:t>Opening and closing</a:t>
            </a:r>
            <a:br>
              <a:rPr lang="en-US" sz="1400" dirty="0"/>
            </a:br>
            <a:endParaRPr lang="en-US" sz="1400" dirty="0"/>
          </a:p>
        </p:txBody>
      </p:sp>
      <p:pic>
        <p:nvPicPr>
          <p:cNvPr id="11" name="Picture Placeholder 10">
            <a:extLst>
              <a:ext uri="{FF2B5EF4-FFF2-40B4-BE49-F238E27FC236}">
                <a16:creationId xmlns:a16="http://schemas.microsoft.com/office/drawing/2014/main" id="{53CBD6F8-AA33-7B48-9E58-0B03933C7DA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0337" r="20337"/>
          <a:stretch/>
        </p:blipFill>
        <p:spPr>
          <a:prstGeom prst="rect">
            <a:avLst/>
          </a:prstGeom>
          <a:noFill/>
          <a:ln>
            <a:noFill/>
          </a:ln>
        </p:spPr>
      </p:pic>
      <p:sp>
        <p:nvSpPr>
          <p:cNvPr id="4" name="Footer Placeholder 3">
            <a:extLst>
              <a:ext uri="{FF2B5EF4-FFF2-40B4-BE49-F238E27FC236}">
                <a16:creationId xmlns:a16="http://schemas.microsoft.com/office/drawing/2014/main" id="{4669B05A-5DD2-6F43-BF40-650250860D0F}"/>
              </a:ext>
            </a:extLst>
          </p:cNvPr>
          <p:cNvSpPr>
            <a:spLocks noGrp="1"/>
          </p:cNvSpPr>
          <p:nvPr>
            <p:ph type="ftr" sz="quarter" idx="11"/>
          </p:nvPr>
        </p:nvSpPr>
        <p:spPr>
          <a:xfrm>
            <a:off x="804672" y="6236208"/>
            <a:ext cx="5124797" cy="320040"/>
          </a:xfrm>
        </p:spPr>
        <p:txBody>
          <a:bodyPr anchor="ctr">
            <a:normAutofit/>
          </a:bodyPr>
          <a:lstStyle/>
          <a:p>
            <a:pPr>
              <a:spcAft>
                <a:spcPts val="600"/>
              </a:spcAft>
            </a:pPr>
            <a:r>
              <a:rPr lang="en-US"/>
              <a:t>© 2021 Sarri Gilman, LMFT  |  SarriGilman.com</a:t>
            </a:r>
          </a:p>
        </p:txBody>
      </p:sp>
      <p:sp>
        <p:nvSpPr>
          <p:cNvPr id="5" name="Slide Number Placeholder 4">
            <a:extLst>
              <a:ext uri="{FF2B5EF4-FFF2-40B4-BE49-F238E27FC236}">
                <a16:creationId xmlns:a16="http://schemas.microsoft.com/office/drawing/2014/main" id="{736CD6C6-9910-DC4A-ADEB-C2FC756A44A5}"/>
              </a:ext>
            </a:extLst>
          </p:cNvPr>
          <p:cNvSpPr>
            <a:spLocks noGrp="1"/>
          </p:cNvSpPr>
          <p:nvPr>
            <p:ph type="sldNum" sz="quarter" idx="12"/>
          </p:nvPr>
        </p:nvSpPr>
        <p:spPr>
          <a:xfrm>
            <a:off x="10758922" y="6217920"/>
            <a:ext cx="365760" cy="365760"/>
          </a:xfrm>
        </p:spPr>
        <p:txBody>
          <a:bodyPr anchor="ctr">
            <a:normAutofit/>
          </a:bodyPr>
          <a:lstStyle/>
          <a:p>
            <a:pPr>
              <a:lnSpc>
                <a:spcPct val="90000"/>
              </a:lnSpc>
              <a:spcAft>
                <a:spcPts val="600"/>
              </a:spcAft>
            </a:pPr>
            <a:fld id="{6D22F896-40B5-4ADD-8801-0D06FADFA095}" type="slidenum">
              <a:rPr lang="en-US" smtClean="0"/>
              <a:pPr>
                <a:lnSpc>
                  <a:spcPct val="90000"/>
                </a:lnSpc>
                <a:spcAft>
                  <a:spcPts val="600"/>
                </a:spcAft>
              </a:pPr>
              <a:t>19</a:t>
            </a:fld>
            <a:endParaRPr lang="en-US"/>
          </a:p>
        </p:txBody>
      </p:sp>
    </p:spTree>
    <p:extLst>
      <p:ext uri="{BB962C8B-B14F-4D97-AF65-F5344CB8AC3E}">
        <p14:creationId xmlns:p14="http://schemas.microsoft.com/office/powerpoint/2010/main" val="3182979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nature&#10;&#10;Description automatically generated">
            <a:extLst>
              <a:ext uri="{FF2B5EF4-FFF2-40B4-BE49-F238E27FC236}">
                <a16:creationId xmlns:a16="http://schemas.microsoft.com/office/drawing/2014/main" id="{C35DB448-F10D-DB49-A9DF-7D5A28ABC716}"/>
              </a:ext>
            </a:extLst>
          </p:cNvPr>
          <p:cNvPicPr>
            <a:picLocks noChangeAspect="1"/>
          </p:cNvPicPr>
          <p:nvPr/>
        </p:nvPicPr>
        <p:blipFill rotWithShape="1">
          <a:blip r:embed="rId2"/>
          <a:srcRect l="6277" r="25516"/>
          <a:stretch/>
        </p:blipFill>
        <p:spPr>
          <a:xfrm rot="5400000">
            <a:off x="4992454" y="-341545"/>
            <a:ext cx="6857999" cy="7541090"/>
          </a:xfrm>
          <a:prstGeom prst="rect">
            <a:avLst/>
          </a:prstGeom>
        </p:spPr>
      </p:pic>
      <p:sp>
        <p:nvSpPr>
          <p:cNvPr id="22" name="Rectangle 2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A91540-57C8-B04D-8001-7F12B2126DA1}"/>
              </a:ext>
            </a:extLst>
          </p:cNvPr>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a:bodyPr>
          <a:lstStyle/>
          <a:p>
            <a:r>
              <a:rPr lang="en-US">
                <a:solidFill>
                  <a:schemeClr val="bg1"/>
                </a:solidFill>
              </a:rPr>
              <a:t> guiding principles for today</a:t>
            </a:r>
          </a:p>
        </p:txBody>
      </p:sp>
      <p:sp>
        <p:nvSpPr>
          <p:cNvPr id="15" name="TextBox 3">
            <a:extLst>
              <a:ext uri="{FF2B5EF4-FFF2-40B4-BE49-F238E27FC236}">
                <a16:creationId xmlns:a16="http://schemas.microsoft.com/office/drawing/2014/main" id="{B789EE03-6A4F-0149-8D2B-0D7C55B0E273}"/>
              </a:ext>
            </a:extLst>
          </p:cNvPr>
          <p:cNvSpPr txBox="1"/>
          <p:nvPr/>
        </p:nvSpPr>
        <p:spPr>
          <a:xfrm>
            <a:off x="643468" y="2638044"/>
            <a:ext cx="3363974" cy="3415622"/>
          </a:xfrm>
          <a:prstGeom prst="rect">
            <a:avLst/>
          </a:prstGeom>
        </p:spPr>
        <p:txBody>
          <a:bodyPr vert="horz" lIns="91440" tIns="45720" rIns="91440" bIns="45720" rtlCol="0">
            <a:normAutofit/>
          </a:bodyPr>
          <a:lstStyle/>
          <a:p>
            <a:pPr indent="-228600" defTabSz="914400">
              <a:spcBef>
                <a:spcPts val="1000"/>
              </a:spcBef>
              <a:buClr>
                <a:schemeClr val="accent2"/>
              </a:buClr>
              <a:buFont typeface="Arial" panose="020B0604020202020204" pitchFamily="34" charset="0"/>
              <a:buChar char="•"/>
            </a:pPr>
            <a:r>
              <a:rPr lang="en-US">
                <a:solidFill>
                  <a:schemeClr val="bg1"/>
                </a:solidFill>
              </a:rPr>
              <a:t>Respecting different views</a:t>
            </a:r>
          </a:p>
          <a:p>
            <a:pPr indent="-228600" defTabSz="914400">
              <a:spcBef>
                <a:spcPts val="1000"/>
              </a:spcBef>
              <a:buClr>
                <a:schemeClr val="accent2"/>
              </a:buClr>
              <a:buFont typeface="Arial" panose="020B0604020202020204" pitchFamily="34" charset="0"/>
              <a:buChar char="•"/>
            </a:pPr>
            <a:endParaRPr lang="en-US">
              <a:solidFill>
                <a:schemeClr val="bg1"/>
              </a:solidFill>
            </a:endParaRPr>
          </a:p>
          <a:p>
            <a:pPr indent="-228600" defTabSz="914400">
              <a:spcBef>
                <a:spcPts val="1000"/>
              </a:spcBef>
              <a:buClr>
                <a:schemeClr val="accent2"/>
              </a:buClr>
              <a:buFont typeface="Arial" panose="020B0604020202020204" pitchFamily="34" charset="0"/>
              <a:buChar char="•"/>
            </a:pPr>
            <a:r>
              <a:rPr lang="en-US">
                <a:solidFill>
                  <a:schemeClr val="bg1"/>
                </a:solidFill>
              </a:rPr>
              <a:t>Confidentiality</a:t>
            </a:r>
          </a:p>
          <a:p>
            <a:pPr indent="-228600" defTabSz="914400">
              <a:spcBef>
                <a:spcPts val="1000"/>
              </a:spcBef>
              <a:buClr>
                <a:schemeClr val="accent2"/>
              </a:buClr>
              <a:buFont typeface="Arial" panose="020B0604020202020204" pitchFamily="34" charset="0"/>
              <a:buChar char="•"/>
            </a:pPr>
            <a:endParaRPr lang="en-US">
              <a:solidFill>
                <a:schemeClr val="bg1"/>
              </a:solidFill>
            </a:endParaRPr>
          </a:p>
          <a:p>
            <a:pPr indent="-228600" defTabSz="914400">
              <a:spcBef>
                <a:spcPts val="1000"/>
              </a:spcBef>
              <a:buClr>
                <a:schemeClr val="accent2"/>
              </a:buClr>
              <a:buFont typeface="Arial" panose="020B0604020202020204" pitchFamily="34" charset="0"/>
              <a:buChar char="•"/>
            </a:pPr>
            <a:r>
              <a:rPr lang="en-US">
                <a:solidFill>
                  <a:schemeClr val="bg1"/>
                </a:solidFill>
              </a:rPr>
              <a:t>Listening </a:t>
            </a:r>
          </a:p>
          <a:p>
            <a:pPr indent="-228600" defTabSz="914400">
              <a:spcBef>
                <a:spcPts val="1000"/>
              </a:spcBef>
              <a:buClr>
                <a:schemeClr val="accent2"/>
              </a:buClr>
              <a:buFont typeface="Arial" panose="020B0604020202020204" pitchFamily="34" charset="0"/>
              <a:buChar char="•"/>
            </a:pPr>
            <a:endParaRPr lang="en-US">
              <a:solidFill>
                <a:schemeClr val="bg1"/>
              </a:solidFill>
            </a:endParaRPr>
          </a:p>
          <a:p>
            <a:pPr indent="-228600" defTabSz="914400">
              <a:spcBef>
                <a:spcPts val="1000"/>
              </a:spcBef>
              <a:buClr>
                <a:schemeClr val="accent2"/>
              </a:buClr>
              <a:buFont typeface="Arial" panose="020B0604020202020204" pitchFamily="34" charset="0"/>
              <a:buChar char="•"/>
            </a:pPr>
            <a:r>
              <a:rPr lang="en-US">
                <a:solidFill>
                  <a:schemeClr val="bg1"/>
                </a:solidFill>
              </a:rPr>
              <a:t>Open and Close</a:t>
            </a:r>
          </a:p>
        </p:txBody>
      </p:sp>
      <p:sp>
        <p:nvSpPr>
          <p:cNvPr id="3" name="Footer Placeholder 2">
            <a:extLst>
              <a:ext uri="{FF2B5EF4-FFF2-40B4-BE49-F238E27FC236}">
                <a16:creationId xmlns:a16="http://schemas.microsoft.com/office/drawing/2014/main" id="{713A3226-E4A6-D847-8999-0E4A02C017CE}"/>
              </a:ext>
            </a:extLst>
          </p:cNvPr>
          <p:cNvSpPr>
            <a:spLocks noGrp="1"/>
          </p:cNvSpPr>
          <p:nvPr>
            <p:ph type="ftr" sz="quarter" idx="11"/>
          </p:nvPr>
        </p:nvSpPr>
        <p:spPr>
          <a:xfrm>
            <a:off x="5779007" y="6236208"/>
            <a:ext cx="4776478" cy="320040"/>
          </a:xfrm>
        </p:spPr>
        <p:txBody>
          <a:bodyPr vert="horz" lIns="91440" tIns="45720" rIns="91440" bIns="45720" rtlCol="0" anchor="ctr">
            <a:normAutofit/>
          </a:bodyPr>
          <a:lstStyle/>
          <a:p>
            <a:pPr algn="r">
              <a:spcAft>
                <a:spcPts val="600"/>
              </a:spcAft>
            </a:pPr>
            <a:r>
              <a:rPr lang="en-US">
                <a:solidFill>
                  <a:srgbClr val="FFFFFF"/>
                </a:solidFill>
              </a:rPr>
              <a:t>© 2021 Sarri Gilman, LMFT  |  SarriGilman.com</a:t>
            </a:r>
          </a:p>
        </p:txBody>
      </p:sp>
      <p:sp>
        <p:nvSpPr>
          <p:cNvPr id="5" name="Slide Number Placeholder 4">
            <a:extLst>
              <a:ext uri="{FF2B5EF4-FFF2-40B4-BE49-F238E27FC236}">
                <a16:creationId xmlns:a16="http://schemas.microsoft.com/office/drawing/2014/main" id="{DBF86FB3-F0E2-7C43-921A-1BF7FAAAD1A8}"/>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6D22F896-40B5-4ADD-8801-0D06FADFA095}" type="slidenum">
              <a:rPr lang="en-US" dirty="0"/>
              <a:pPr>
                <a:lnSpc>
                  <a:spcPct val="90000"/>
                </a:lnSpc>
                <a:spcAft>
                  <a:spcPts val="600"/>
                </a:spcAft>
              </a:pPr>
              <a:t>2</a:t>
            </a:fld>
            <a:endParaRPr lang="en-US"/>
          </a:p>
        </p:txBody>
      </p:sp>
    </p:spTree>
    <p:extLst>
      <p:ext uri="{BB962C8B-B14F-4D97-AF65-F5344CB8AC3E}">
        <p14:creationId xmlns:p14="http://schemas.microsoft.com/office/powerpoint/2010/main" val="3558493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4672" y="964692"/>
            <a:ext cx="3066937" cy="1188720"/>
          </a:xfrm>
        </p:spPr>
        <p:txBody>
          <a:bodyPr vert="horz" lIns="182880" tIns="182880" rIns="182880" bIns="182880" rtlCol="0" anchor="ctr">
            <a:normAutofit/>
          </a:bodyPr>
          <a:lstStyle/>
          <a:p>
            <a:r>
              <a:rPr lang="en-US" dirty="0"/>
              <a:t>Step 3: Listening</a:t>
            </a:r>
          </a:p>
        </p:txBody>
      </p:sp>
      <p:sp>
        <p:nvSpPr>
          <p:cNvPr id="4" name="TextBox 3"/>
          <p:cNvSpPr txBox="1"/>
          <p:nvPr/>
        </p:nvSpPr>
        <p:spPr>
          <a:xfrm>
            <a:off x="803244" y="2638044"/>
            <a:ext cx="3063765" cy="3263206"/>
          </a:xfrm>
          <a:prstGeom prst="rect">
            <a:avLst/>
          </a:prstGeom>
        </p:spPr>
        <p:txBody>
          <a:bodyPr vert="horz" lIns="91440" tIns="45720" rIns="91440" bIns="45720" rtlCol="0">
            <a:normAutofit/>
          </a:bodyPr>
          <a:lstStyle/>
          <a:p>
            <a:pPr indent="-228600" defTabSz="914400">
              <a:spcBef>
                <a:spcPts val="1000"/>
              </a:spcBef>
              <a:buClr>
                <a:schemeClr val="accent2"/>
              </a:buClr>
              <a:buFont typeface="Arial" panose="020B0604020202020204" pitchFamily="34" charset="0"/>
              <a:buChar char="•"/>
            </a:pPr>
            <a:r>
              <a:rPr lang="en-US">
                <a:solidFill>
                  <a:schemeClr val="tx1">
                    <a:lumMod val="85000"/>
                    <a:lumOff val="15000"/>
                  </a:schemeClr>
                </a:solidFill>
              </a:rPr>
              <a:t>Have a solid reliable listening post.</a:t>
            </a:r>
          </a:p>
          <a:p>
            <a:pPr indent="-228600" defTabSz="914400">
              <a:spcBef>
                <a:spcPts val="1000"/>
              </a:spcBef>
              <a:buClr>
                <a:schemeClr val="accent2"/>
              </a:buClr>
              <a:buFont typeface="Arial" panose="020B0604020202020204" pitchFamily="34" charset="0"/>
              <a:buChar char="•"/>
            </a:pPr>
            <a:r>
              <a:rPr lang="en-US">
                <a:solidFill>
                  <a:schemeClr val="tx1">
                    <a:lumMod val="85000"/>
                    <a:lumOff val="15000"/>
                  </a:schemeClr>
                </a:solidFill>
              </a:rPr>
              <a:t>Support, Mentor, Supervisor </a:t>
            </a:r>
          </a:p>
          <a:p>
            <a:pPr indent="-228600" defTabSz="914400">
              <a:spcBef>
                <a:spcPts val="1000"/>
              </a:spcBef>
              <a:buClr>
                <a:schemeClr val="accent2"/>
              </a:buClr>
              <a:buFont typeface="Arial" panose="020B0604020202020204" pitchFamily="34" charset="0"/>
              <a:buChar char="•"/>
            </a:pPr>
            <a:r>
              <a:rPr lang="en-US">
                <a:solidFill>
                  <a:schemeClr val="tx1">
                    <a:lumMod val="85000"/>
                    <a:lumOff val="15000"/>
                  </a:schemeClr>
                </a:solidFill>
              </a:rPr>
              <a:t>Is there time to listen?</a:t>
            </a:r>
          </a:p>
          <a:p>
            <a:pPr indent="-228600" defTabSz="914400">
              <a:spcBef>
                <a:spcPts val="1000"/>
              </a:spcBef>
              <a:buClr>
                <a:schemeClr val="accent2"/>
              </a:buClr>
              <a:buFont typeface="Arial" panose="020B0604020202020204" pitchFamily="34" charset="0"/>
              <a:buChar char="•"/>
            </a:pPr>
            <a:r>
              <a:rPr lang="en-US">
                <a:solidFill>
                  <a:schemeClr val="tx1">
                    <a:lumMod val="85000"/>
                    <a:lumOff val="15000"/>
                  </a:schemeClr>
                </a:solidFill>
              </a:rPr>
              <a:t>Is it reliable?</a:t>
            </a:r>
          </a:p>
        </p:txBody>
      </p:sp>
      <p:sp>
        <p:nvSpPr>
          <p:cNvPr id="19" name="Rectangle 18">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ed heart from a string&#10;&#10;Description automatically generated with medium confidence">
            <a:extLst>
              <a:ext uri="{FF2B5EF4-FFF2-40B4-BE49-F238E27FC236}">
                <a16:creationId xmlns:a16="http://schemas.microsoft.com/office/drawing/2014/main" id="{C6B05454-AD37-425B-B882-8D88F17B230C}"/>
              </a:ext>
            </a:extLst>
          </p:cNvPr>
          <p:cNvPicPr>
            <a:picLocks noChangeAspect="1"/>
          </p:cNvPicPr>
          <p:nvPr/>
        </p:nvPicPr>
        <p:blipFill rotWithShape="1">
          <a:blip r:embed="rId3"/>
          <a:srcRect l="17548" r="9053" b="-1"/>
          <a:stretch/>
        </p:blipFill>
        <p:spPr>
          <a:xfrm>
            <a:off x="5584089" y="1293275"/>
            <a:ext cx="4705618" cy="4279392"/>
          </a:xfrm>
          <a:prstGeom prst="rect">
            <a:avLst/>
          </a:prstGeom>
        </p:spPr>
      </p:pic>
      <p:sp>
        <p:nvSpPr>
          <p:cNvPr id="5" name="Footer Placeholder 4">
            <a:extLst>
              <a:ext uri="{FF2B5EF4-FFF2-40B4-BE49-F238E27FC236}">
                <a16:creationId xmlns:a16="http://schemas.microsoft.com/office/drawing/2014/main" id="{38DDB6C9-D14A-6445-A23B-F09BA1D39CD9}"/>
              </a:ext>
            </a:extLst>
          </p:cNvPr>
          <p:cNvSpPr>
            <a:spLocks noGrp="1"/>
          </p:cNvSpPr>
          <p:nvPr>
            <p:ph type="ftr" sz="quarter" idx="11"/>
          </p:nvPr>
        </p:nvSpPr>
        <p:spPr>
          <a:xfrm>
            <a:off x="798315" y="6236208"/>
            <a:ext cx="5901189" cy="320040"/>
          </a:xfrm>
        </p:spPr>
        <p:txBody>
          <a:bodyPr vert="horz" lIns="91440" tIns="45720" rIns="91440" bIns="45720" rtlCol="0" anchor="ctr">
            <a:normAutofit/>
          </a:bodyPr>
          <a:lstStyle/>
          <a:p>
            <a:pPr>
              <a:spcAft>
                <a:spcPts val="600"/>
              </a:spcAft>
            </a:pPr>
            <a:r>
              <a:rPr lang="en-US"/>
              <a:t>© 2021 Sarri Gilman, LMFT  |  SarriGilman.com</a:t>
            </a:r>
          </a:p>
        </p:txBody>
      </p:sp>
      <p:sp>
        <p:nvSpPr>
          <p:cNvPr id="6" name="Slide Number Placeholder 5">
            <a:extLst>
              <a:ext uri="{FF2B5EF4-FFF2-40B4-BE49-F238E27FC236}">
                <a16:creationId xmlns:a16="http://schemas.microsoft.com/office/drawing/2014/main" id="{170A2A8B-24B8-D145-86D3-558E2BE441E0}"/>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6D22F896-40B5-4ADD-8801-0D06FADFA095}" type="slidenum">
              <a:rPr lang="en-US" smtClean="0"/>
              <a:pPr>
                <a:lnSpc>
                  <a:spcPct val="90000"/>
                </a:lnSpc>
                <a:spcAft>
                  <a:spcPts val="600"/>
                </a:spcAft>
              </a:pPr>
              <a:t>20</a:t>
            </a:fld>
            <a:endParaRPr lang="en-US"/>
          </a:p>
        </p:txBody>
      </p:sp>
      <p:sp>
        <p:nvSpPr>
          <p:cNvPr id="3" name="TextBox 2">
            <a:extLst>
              <a:ext uri="{FF2B5EF4-FFF2-40B4-BE49-F238E27FC236}">
                <a16:creationId xmlns:a16="http://schemas.microsoft.com/office/drawing/2014/main" id="{7CD1D6FD-F712-C04A-B5A4-8222C10A9F69}"/>
              </a:ext>
            </a:extLst>
          </p:cNvPr>
          <p:cNvSpPr txBox="1"/>
          <p:nvPr/>
        </p:nvSpPr>
        <p:spPr>
          <a:xfrm>
            <a:off x="106813" y="5110764"/>
            <a:ext cx="4550989" cy="523220"/>
          </a:xfrm>
          <a:prstGeom prst="rect">
            <a:avLst/>
          </a:prstGeom>
          <a:noFill/>
        </p:spPr>
        <p:txBody>
          <a:bodyPr wrap="none" rtlCol="0">
            <a:spAutoFit/>
          </a:bodyPr>
          <a:lstStyle/>
          <a:p>
            <a:pPr>
              <a:spcAft>
                <a:spcPts val="600"/>
              </a:spcAft>
            </a:pPr>
            <a:r>
              <a:rPr lang="en-US" sz="2800" dirty="0">
                <a:solidFill>
                  <a:schemeClr val="accent1"/>
                </a:solidFill>
              </a:rPr>
              <a:t>How are you doing with this? </a:t>
            </a:r>
          </a:p>
        </p:txBody>
      </p:sp>
    </p:spTree>
    <p:extLst>
      <p:ext uri="{BB962C8B-B14F-4D97-AF65-F5344CB8AC3E}">
        <p14:creationId xmlns:p14="http://schemas.microsoft.com/office/powerpoint/2010/main" val="3235985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3171" y="826008"/>
            <a:ext cx="8825659" cy="1176528"/>
          </a:xfrm>
        </p:spPr>
        <p:txBody>
          <a:bodyPr>
            <a:normAutofit fontScale="90000"/>
          </a:bodyPr>
          <a:lstStyle/>
          <a:p>
            <a:r>
              <a:rPr lang="en-US" dirty="0"/>
              <a:t>Step 4: stop problem solving or reduce load? </a:t>
            </a:r>
          </a:p>
        </p:txBody>
      </p:sp>
      <p:sp>
        <p:nvSpPr>
          <p:cNvPr id="4" name="Text Placeholder 3"/>
          <p:cNvSpPr>
            <a:spLocks noGrp="1"/>
          </p:cNvSpPr>
          <p:nvPr>
            <p:ph type="body" sz="half" idx="2"/>
          </p:nvPr>
        </p:nvSpPr>
        <p:spPr>
          <a:xfrm>
            <a:off x="1415677" y="2898648"/>
            <a:ext cx="9360646" cy="3121152"/>
          </a:xfrm>
        </p:spPr>
        <p:txBody>
          <a:bodyPr anchor="t">
            <a:normAutofit/>
          </a:bodyPr>
          <a:lstStyle/>
          <a:p>
            <a:r>
              <a:rPr lang="en-US" sz="2000" b="1" dirty="0"/>
              <a:t>Evaluate and keep an eye on problem solving.</a:t>
            </a:r>
          </a:p>
          <a:p>
            <a:r>
              <a:rPr lang="en-US" sz="2000" b="1" dirty="0"/>
              <a:t>Close.</a:t>
            </a:r>
          </a:p>
          <a:p>
            <a:r>
              <a:rPr lang="en-US" sz="2000" b="1" dirty="0"/>
              <a:t>Stressed brain and body.   </a:t>
            </a:r>
          </a:p>
          <a:p>
            <a:r>
              <a:rPr lang="en-US" sz="2000" b="1" dirty="0"/>
              <a:t>What are the signs? </a:t>
            </a:r>
          </a:p>
          <a:p>
            <a:r>
              <a:rPr lang="en-US" sz="2000" b="1" dirty="0"/>
              <a:t>8-page letter to staff</a:t>
            </a:r>
          </a:p>
          <a:p>
            <a:r>
              <a:rPr lang="en-US" sz="2000" b="1" dirty="0"/>
              <a:t>Nonresponsive to communications. </a:t>
            </a:r>
            <a:endParaRPr lang="en-US" sz="2000" dirty="0">
              <a:solidFill>
                <a:schemeClr val="accent1"/>
              </a:solidFill>
            </a:endParaRPr>
          </a:p>
        </p:txBody>
      </p:sp>
      <p:sp>
        <p:nvSpPr>
          <p:cNvPr id="3" name="Footer Placeholder 2">
            <a:extLst>
              <a:ext uri="{FF2B5EF4-FFF2-40B4-BE49-F238E27FC236}">
                <a16:creationId xmlns:a16="http://schemas.microsoft.com/office/drawing/2014/main" id="{4CD5456C-003C-A242-9543-FF396AE6DE03}"/>
              </a:ext>
            </a:extLst>
          </p:cNvPr>
          <p:cNvSpPr>
            <a:spLocks noGrp="1"/>
          </p:cNvSpPr>
          <p:nvPr>
            <p:ph type="ftr" sz="quarter" idx="11"/>
          </p:nvPr>
        </p:nvSpPr>
        <p:spPr/>
        <p:txBody>
          <a:bodyPr/>
          <a:lstStyle/>
          <a:p>
            <a:r>
              <a:rPr lang="en-US"/>
              <a:t>© 2021 Sarri Gilman, LMFT  |  SarriGilman.com</a:t>
            </a:r>
            <a:endParaRPr lang="en-US" dirty="0"/>
          </a:p>
        </p:txBody>
      </p:sp>
      <p:sp>
        <p:nvSpPr>
          <p:cNvPr id="5" name="Slide Number Placeholder 4">
            <a:extLst>
              <a:ext uri="{FF2B5EF4-FFF2-40B4-BE49-F238E27FC236}">
                <a16:creationId xmlns:a16="http://schemas.microsoft.com/office/drawing/2014/main" id="{61CD56BA-09A9-B54E-8F02-FA3B2B2963A3}"/>
              </a:ext>
            </a:extLst>
          </p:cNvPr>
          <p:cNvSpPr>
            <a:spLocks noGrp="1"/>
          </p:cNvSpPr>
          <p:nvPr>
            <p:ph type="sldNum" sz="quarter" idx="12"/>
          </p:nvPr>
        </p:nvSpPr>
        <p:spPr/>
        <p:txBody>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4059111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4672" y="978776"/>
            <a:ext cx="4486656" cy="1174991"/>
          </a:xfrm>
        </p:spPr>
        <p:txBody>
          <a:bodyPr vert="horz" lIns="182880" tIns="182880" rIns="182880" bIns="182880" rtlCol="0" anchor="ctr">
            <a:normAutofit/>
          </a:bodyPr>
          <a:lstStyle/>
          <a:p>
            <a:r>
              <a:rPr lang="en-US" sz="2400" dirty="0"/>
              <a:t>Step 5:</a:t>
            </a:r>
          </a:p>
        </p:txBody>
      </p:sp>
      <p:sp>
        <p:nvSpPr>
          <p:cNvPr id="3" name="TextBox 2"/>
          <p:cNvSpPr txBox="1"/>
          <p:nvPr/>
        </p:nvSpPr>
        <p:spPr>
          <a:xfrm>
            <a:off x="804672" y="2640692"/>
            <a:ext cx="4486656" cy="3255252"/>
          </a:xfrm>
          <a:prstGeom prst="rect">
            <a:avLst/>
          </a:prstGeom>
        </p:spPr>
        <p:txBody>
          <a:bodyPr vert="horz" lIns="91440" tIns="45720" rIns="91440" bIns="45720" rtlCol="0">
            <a:normAutofit/>
          </a:bodyPr>
          <a:lstStyle/>
          <a:p>
            <a:pPr indent="-228600" defTabSz="914400">
              <a:spcBef>
                <a:spcPts val="1000"/>
              </a:spcBef>
              <a:buClr>
                <a:schemeClr val="accent2"/>
              </a:buClr>
              <a:buFont typeface="Arial" panose="020B0604020202020204" pitchFamily="34" charset="0"/>
              <a:buChar char="•"/>
            </a:pPr>
            <a:r>
              <a:rPr lang="en-US" sz="2000" dirty="0">
                <a:solidFill>
                  <a:schemeClr val="tx1">
                    <a:lumMod val="85000"/>
                    <a:lumOff val="15000"/>
                  </a:schemeClr>
                </a:solidFill>
              </a:rPr>
              <a:t>Create a container to share the feelings YOU experience. My morning ritual is writing in my journal.</a:t>
            </a:r>
          </a:p>
        </p:txBody>
      </p:sp>
      <p:sp>
        <p:nvSpPr>
          <p:cNvPr id="4" name="Footer Placeholder 3">
            <a:extLst>
              <a:ext uri="{FF2B5EF4-FFF2-40B4-BE49-F238E27FC236}">
                <a16:creationId xmlns:a16="http://schemas.microsoft.com/office/drawing/2014/main" id="{57B5C8AB-6731-6E4E-AB73-1D35FC1E497E}"/>
              </a:ext>
            </a:extLst>
          </p:cNvPr>
          <p:cNvSpPr>
            <a:spLocks noGrp="1"/>
          </p:cNvSpPr>
          <p:nvPr>
            <p:ph type="ftr" sz="quarter" idx="11"/>
          </p:nvPr>
        </p:nvSpPr>
        <p:spPr>
          <a:xfrm>
            <a:off x="804672" y="6224660"/>
            <a:ext cx="4680326" cy="313300"/>
          </a:xfrm>
        </p:spPr>
        <p:txBody>
          <a:bodyPr vert="horz" lIns="91440" tIns="45720" rIns="91440" bIns="45720" rtlCol="0" anchor="ctr">
            <a:normAutofit/>
          </a:bodyPr>
          <a:lstStyle/>
          <a:p>
            <a:pPr>
              <a:spcAft>
                <a:spcPts val="600"/>
              </a:spcAft>
            </a:pPr>
            <a:r>
              <a:rPr lang="en-US">
                <a:solidFill>
                  <a:schemeClr val="tx1">
                    <a:alpha val="70000"/>
                  </a:schemeClr>
                </a:solidFill>
              </a:rPr>
              <a:t>© 2021 Sarri Gilman, LMFT  |  SarriGilman.com</a:t>
            </a:r>
          </a:p>
        </p:txBody>
      </p:sp>
      <p:pic>
        <p:nvPicPr>
          <p:cNvPr id="5" name="Picture Placeholder 4" descr="A notebook with a pen and a pen on it&#10;&#10;Description automatically generated with low confidence"/>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9460" r="19874" b="1"/>
          <a:stretch/>
        </p:blipFill>
        <p:spPr>
          <a:xfrm>
            <a:off x="6096000" y="10"/>
            <a:ext cx="6096000" cy="6857990"/>
          </a:xfrm>
          <a:prstGeom prst="rect">
            <a:avLst/>
          </a:prstGeom>
        </p:spPr>
      </p:pic>
      <p:sp>
        <p:nvSpPr>
          <p:cNvPr id="6" name="Slide Number Placeholder 5">
            <a:extLst>
              <a:ext uri="{FF2B5EF4-FFF2-40B4-BE49-F238E27FC236}">
                <a16:creationId xmlns:a16="http://schemas.microsoft.com/office/drawing/2014/main" id="{590B6C63-FF5D-6542-936C-703D372A08FC}"/>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6D22F896-40B5-4ADD-8801-0D06FADFA095}" type="slidenum">
              <a:rPr lang="en-US" smtClean="0"/>
              <a:pPr>
                <a:lnSpc>
                  <a:spcPct val="90000"/>
                </a:lnSpc>
                <a:spcAft>
                  <a:spcPts val="600"/>
                </a:spcAft>
              </a:pPr>
              <a:t>22</a:t>
            </a:fld>
            <a:endParaRPr lang="en-US"/>
          </a:p>
        </p:txBody>
      </p:sp>
    </p:spTree>
    <p:extLst>
      <p:ext uri="{BB962C8B-B14F-4D97-AF65-F5344CB8AC3E}">
        <p14:creationId xmlns:p14="http://schemas.microsoft.com/office/powerpoint/2010/main" val="2716878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vert="horz" lIns="182880" tIns="182880" rIns="182880" bIns="182880" rtlCol="0" anchor="ctr">
            <a:normAutofit/>
          </a:bodyPr>
          <a:lstStyle/>
          <a:p>
            <a:r>
              <a:rPr lang="en-US" sz="3000" kern="1200" cap="all" spc="200" baseline="0" dirty="0">
                <a:solidFill>
                  <a:srgbClr val="FFFFFF"/>
                </a:solidFill>
                <a:latin typeface="+mj-lt"/>
                <a:ea typeface="+mj-ea"/>
                <a:cs typeface="+mj-cs"/>
              </a:rPr>
              <a:t>Step 6: self-care on the job and off</a:t>
            </a:r>
          </a:p>
        </p:txBody>
      </p:sp>
      <p:sp>
        <p:nvSpPr>
          <p:cNvPr id="3" name="TextBox 2"/>
          <p:cNvSpPr txBox="1"/>
          <p:nvPr/>
        </p:nvSpPr>
        <p:spPr>
          <a:xfrm>
            <a:off x="5591695" y="1402080"/>
            <a:ext cx="5320696" cy="4053840"/>
          </a:xfrm>
          <a:prstGeom prst="rect">
            <a:avLst/>
          </a:prstGeom>
        </p:spPr>
        <p:txBody>
          <a:bodyPr vert="horz" lIns="91440" tIns="45720" rIns="91440" bIns="45720" rtlCol="0" anchor="ctr">
            <a:normAutofit/>
          </a:bodyPr>
          <a:lstStyle/>
          <a:p>
            <a:pPr indent="-228600" defTabSz="914400">
              <a:spcBef>
                <a:spcPts val="1000"/>
              </a:spcBef>
              <a:buClr>
                <a:schemeClr val="accent2"/>
              </a:buClr>
              <a:buFont typeface="Arial" panose="020B0604020202020204" pitchFamily="34" charset="0"/>
              <a:buChar char="•"/>
            </a:pPr>
            <a:endParaRPr lang="en-US" dirty="0">
              <a:solidFill>
                <a:schemeClr val="tx1">
                  <a:lumMod val="85000"/>
                  <a:lumOff val="15000"/>
                </a:schemeClr>
              </a:solidFill>
            </a:endParaRPr>
          </a:p>
          <a:p>
            <a:pPr indent="-228600" defTabSz="914400">
              <a:spcBef>
                <a:spcPts val="1000"/>
              </a:spcBef>
              <a:buClr>
                <a:schemeClr val="accent2"/>
              </a:buClr>
              <a:buFont typeface="Arial" panose="020B0604020202020204" pitchFamily="34" charset="0"/>
              <a:buChar char="•"/>
            </a:pPr>
            <a:endParaRPr lang="en-US" dirty="0">
              <a:solidFill>
                <a:schemeClr val="tx1">
                  <a:lumMod val="85000"/>
                  <a:lumOff val="15000"/>
                </a:schemeClr>
              </a:solidFill>
            </a:endParaRPr>
          </a:p>
          <a:p>
            <a:pPr indent="-228600" defTabSz="914400">
              <a:spcBef>
                <a:spcPts val="1000"/>
              </a:spcBef>
              <a:buClr>
                <a:schemeClr val="accent2"/>
              </a:buClr>
              <a:buFont typeface="Arial" panose="020B0604020202020204" pitchFamily="34" charset="0"/>
              <a:buChar char="•"/>
            </a:pPr>
            <a:r>
              <a:rPr lang="en-US" sz="2400" dirty="0">
                <a:solidFill>
                  <a:schemeClr val="tx1">
                    <a:lumMod val="85000"/>
                    <a:lumOff val="15000"/>
                  </a:schemeClr>
                </a:solidFill>
              </a:rPr>
              <a:t>What does self-care on the job look like?</a:t>
            </a:r>
          </a:p>
        </p:txBody>
      </p:sp>
      <p:sp>
        <p:nvSpPr>
          <p:cNvPr id="4" name="Footer Placeholder 3">
            <a:extLst>
              <a:ext uri="{FF2B5EF4-FFF2-40B4-BE49-F238E27FC236}">
                <a16:creationId xmlns:a16="http://schemas.microsoft.com/office/drawing/2014/main" id="{8CFEE905-769F-994C-829B-6790C8E4F376}"/>
              </a:ext>
            </a:extLst>
          </p:cNvPr>
          <p:cNvSpPr>
            <a:spLocks noGrp="1"/>
          </p:cNvSpPr>
          <p:nvPr>
            <p:ph type="ftr" sz="quarter" idx="11"/>
          </p:nvPr>
        </p:nvSpPr>
        <p:spPr>
          <a:xfrm>
            <a:off x="5591694" y="6236208"/>
            <a:ext cx="4853331" cy="320040"/>
          </a:xfrm>
        </p:spPr>
        <p:txBody>
          <a:bodyPr vert="horz" lIns="91440" tIns="45720" rIns="91440" bIns="45720" rtlCol="0" anchor="ctr">
            <a:normAutofit/>
          </a:bodyPr>
          <a:lstStyle/>
          <a:p>
            <a:pPr>
              <a:spcAft>
                <a:spcPts val="600"/>
              </a:spcAft>
            </a:pPr>
            <a:r>
              <a:rPr lang="en-US">
                <a:solidFill>
                  <a:schemeClr val="tx2">
                    <a:alpha val="70000"/>
                  </a:schemeClr>
                </a:solidFill>
              </a:rPr>
              <a:t>© 2021 Sarri Gilman, LMFT  |  SarriGilman.com</a:t>
            </a:r>
          </a:p>
        </p:txBody>
      </p:sp>
      <p:sp>
        <p:nvSpPr>
          <p:cNvPr id="5" name="Slide Number Placeholder 4">
            <a:extLst>
              <a:ext uri="{FF2B5EF4-FFF2-40B4-BE49-F238E27FC236}">
                <a16:creationId xmlns:a16="http://schemas.microsoft.com/office/drawing/2014/main" id="{36427DA3-D054-1249-A1E6-CCFA87E5D238}"/>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6D22F896-40B5-4ADD-8801-0D06FADFA095}" type="slidenum">
              <a:rPr lang="en-US" kern="1200" spc="0" baseline="0" dirty="0">
                <a:solidFill>
                  <a:srgbClr val="FFFFFF"/>
                </a:solidFill>
                <a:latin typeface="+mn-lt"/>
                <a:ea typeface="+mn-ea"/>
                <a:cs typeface="+mn-cs"/>
              </a:rPr>
              <a:pPr>
                <a:lnSpc>
                  <a:spcPct val="90000"/>
                </a:lnSpc>
                <a:spcAft>
                  <a:spcPts val="600"/>
                </a:spcAft>
              </a:pPr>
              <a:t>23</a:t>
            </a:fld>
            <a:endParaRPr lang="en-US" kern="1200" spc="0" baseline="0" dirty="0">
              <a:solidFill>
                <a:srgbClr val="FFFFFF"/>
              </a:solidFill>
              <a:latin typeface="+mn-lt"/>
              <a:ea typeface="+mn-ea"/>
              <a:cs typeface="+mn-cs"/>
            </a:endParaRPr>
          </a:p>
        </p:txBody>
      </p:sp>
    </p:spTree>
    <p:extLst>
      <p:ext uri="{BB962C8B-B14F-4D97-AF65-F5344CB8AC3E}">
        <p14:creationId xmlns:p14="http://schemas.microsoft.com/office/powerpoint/2010/main" val="3500340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 sitting, computer, box&#10;&#10;Description automatically generated">
            <a:extLst>
              <a:ext uri="{FF2B5EF4-FFF2-40B4-BE49-F238E27FC236}">
                <a16:creationId xmlns:a16="http://schemas.microsoft.com/office/drawing/2014/main" id="{9978442E-B91F-1346-88B5-48577762C660}"/>
              </a:ext>
            </a:extLst>
          </p:cNvPr>
          <p:cNvPicPr>
            <a:picLocks noChangeAspect="1"/>
          </p:cNvPicPr>
          <p:nvPr/>
        </p:nvPicPr>
        <p:blipFill rotWithShape="1">
          <a:blip r:embed="rId2"/>
          <a:srcRect l="18000" r="31794" b="2"/>
          <a:stretch/>
        </p:blipFill>
        <p:spPr>
          <a:xfrm rot="5400000">
            <a:off x="1251761" y="-177217"/>
            <a:ext cx="5069861" cy="7573384"/>
          </a:xfrm>
          <a:prstGeom prst="rect">
            <a:avLst/>
          </a:prstGeom>
        </p:spPr>
      </p:pic>
      <p:sp>
        <p:nvSpPr>
          <p:cNvPr id="2" name="Title 1">
            <a:extLst>
              <a:ext uri="{FF2B5EF4-FFF2-40B4-BE49-F238E27FC236}">
                <a16:creationId xmlns:a16="http://schemas.microsoft.com/office/drawing/2014/main" id="{D33462F9-B57D-E047-9A8E-3B0EE8FEA2E9}"/>
              </a:ext>
            </a:extLst>
          </p:cNvPr>
          <p:cNvSpPr>
            <a:spLocks noGrp="1"/>
          </p:cNvSpPr>
          <p:nvPr>
            <p:ph type="title"/>
          </p:nvPr>
        </p:nvSpPr>
        <p:spPr>
          <a:xfrm>
            <a:off x="7973503" y="1709530"/>
            <a:ext cx="3754671" cy="2528515"/>
          </a:xfrm>
        </p:spPr>
        <p:txBody>
          <a:bodyPr vert="horz" lIns="109728" tIns="109728" rIns="109728" bIns="91440" rtlCol="0" anchor="b">
            <a:normAutofit/>
          </a:bodyPr>
          <a:lstStyle/>
          <a:p>
            <a:pPr algn="l"/>
            <a:r>
              <a:rPr lang="en-US" sz="3600" b="0" cap="all" dirty="0">
                <a:solidFill>
                  <a:schemeClr val="bg1"/>
                </a:solidFill>
              </a:rPr>
              <a:t>Head and Neck stretch</a:t>
            </a:r>
          </a:p>
        </p:txBody>
      </p:sp>
      <p:sp>
        <p:nvSpPr>
          <p:cNvPr id="6" name="Footer Placeholder 5">
            <a:extLst>
              <a:ext uri="{FF2B5EF4-FFF2-40B4-BE49-F238E27FC236}">
                <a16:creationId xmlns:a16="http://schemas.microsoft.com/office/drawing/2014/main" id="{510D2ECA-D03D-F449-A9D7-ACE18A0BBC2D}"/>
              </a:ext>
            </a:extLst>
          </p:cNvPr>
          <p:cNvSpPr>
            <a:spLocks noGrp="1"/>
          </p:cNvSpPr>
          <p:nvPr>
            <p:ph type="ftr" sz="quarter" idx="11"/>
          </p:nvPr>
        </p:nvSpPr>
        <p:spPr/>
        <p:txBody>
          <a:bodyPr/>
          <a:lstStyle/>
          <a:p>
            <a:r>
              <a:rPr lang="en-US"/>
              <a:t>© 2021 Sarri Gilman, LMFT  |  SarriGilman.com</a:t>
            </a:r>
            <a:endParaRPr lang="en-US" dirty="0"/>
          </a:p>
        </p:txBody>
      </p:sp>
      <p:sp>
        <p:nvSpPr>
          <p:cNvPr id="7" name="Slide Number Placeholder 6">
            <a:extLst>
              <a:ext uri="{FF2B5EF4-FFF2-40B4-BE49-F238E27FC236}">
                <a16:creationId xmlns:a16="http://schemas.microsoft.com/office/drawing/2014/main" id="{13C53E1C-2554-4440-9CDC-3D91B6AD8E1B}"/>
              </a:ext>
            </a:extLst>
          </p:cNvPr>
          <p:cNvSpPr>
            <a:spLocks noGrp="1"/>
          </p:cNvSpPr>
          <p:nvPr>
            <p:ph type="sldNum" sz="quarter" idx="12"/>
          </p:nvPr>
        </p:nvSpPr>
        <p:spPr/>
        <p:txBody>
          <a:bodyPr/>
          <a:lstStyle/>
          <a:p>
            <a:fld id="{FAEF9944-A4F6-4C59-AEBD-678D6480B8EA}" type="slidenum">
              <a:rPr lang="en-US" smtClean="0"/>
              <a:pPr/>
              <a:t>24</a:t>
            </a:fld>
            <a:endParaRPr lang="en-US" dirty="0"/>
          </a:p>
        </p:txBody>
      </p:sp>
    </p:spTree>
    <p:extLst>
      <p:ext uri="{BB962C8B-B14F-4D97-AF65-F5344CB8AC3E}">
        <p14:creationId xmlns:p14="http://schemas.microsoft.com/office/powerpoint/2010/main" val="1263116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31178" b="31178"/>
          <a:stretch>
            <a:fillRect/>
          </a:stretch>
        </p:blipFill>
        <p:spPr>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Footer Placeholder 1">
            <a:extLst>
              <a:ext uri="{FF2B5EF4-FFF2-40B4-BE49-F238E27FC236}">
                <a16:creationId xmlns:a16="http://schemas.microsoft.com/office/drawing/2014/main" id="{3898C9EE-559D-7740-A756-67ECEFA1FD4C}"/>
              </a:ext>
            </a:extLst>
          </p:cNvPr>
          <p:cNvSpPr>
            <a:spLocks noGrp="1"/>
          </p:cNvSpPr>
          <p:nvPr>
            <p:ph type="ftr" sz="quarter" idx="11"/>
          </p:nvPr>
        </p:nvSpPr>
        <p:spPr/>
        <p:txBody>
          <a:bodyPr/>
          <a:lstStyle/>
          <a:p>
            <a:r>
              <a:rPr lang="en-US"/>
              <a:t>© 2021 Sarri Gilman, LMFT  |  SarriGilman.com</a:t>
            </a:r>
            <a:endParaRPr lang="en-US" dirty="0"/>
          </a:p>
        </p:txBody>
      </p:sp>
      <p:sp>
        <p:nvSpPr>
          <p:cNvPr id="4" name="Slide Number Placeholder 3">
            <a:extLst>
              <a:ext uri="{FF2B5EF4-FFF2-40B4-BE49-F238E27FC236}">
                <a16:creationId xmlns:a16="http://schemas.microsoft.com/office/drawing/2014/main" id="{F666BAC4-0A99-F641-A3A6-8E4AFF587483}"/>
              </a:ext>
            </a:extLst>
          </p:cNvPr>
          <p:cNvSpPr>
            <a:spLocks noGrp="1"/>
          </p:cNvSpPr>
          <p:nvPr>
            <p:ph type="sldNum" sz="quarter" idx="12"/>
          </p:nvPr>
        </p:nvSpPr>
        <p:spPr/>
        <p:txBody>
          <a:bodyPr/>
          <a:lstStyle/>
          <a:p>
            <a:fld id="{6D22F896-40B5-4ADD-8801-0D06FADFA095}" type="slidenum">
              <a:rPr lang="en-US" smtClean="0"/>
              <a:t>25</a:t>
            </a:fld>
            <a:endParaRPr lang="en-US" dirty="0"/>
          </a:p>
        </p:txBody>
      </p:sp>
      <p:sp>
        <p:nvSpPr>
          <p:cNvPr id="3" name="TextBox 2">
            <a:extLst>
              <a:ext uri="{FF2B5EF4-FFF2-40B4-BE49-F238E27FC236}">
                <a16:creationId xmlns:a16="http://schemas.microsoft.com/office/drawing/2014/main" id="{F2FF7FF1-D98E-5345-B048-D78AD8113DE6}"/>
              </a:ext>
            </a:extLst>
          </p:cNvPr>
          <p:cNvSpPr txBox="1"/>
          <p:nvPr/>
        </p:nvSpPr>
        <p:spPr>
          <a:xfrm>
            <a:off x="3528811" y="4829577"/>
            <a:ext cx="5170839" cy="646331"/>
          </a:xfrm>
          <a:prstGeom prst="rect">
            <a:avLst/>
          </a:prstGeom>
          <a:noFill/>
        </p:spPr>
        <p:txBody>
          <a:bodyPr wrap="none" rtlCol="0">
            <a:spAutoFit/>
          </a:bodyPr>
          <a:lstStyle/>
          <a:p>
            <a:r>
              <a:rPr lang="en-US" dirty="0"/>
              <a:t>Overwhelm Impact on Systems and Leadership</a:t>
            </a:r>
          </a:p>
          <a:p>
            <a:r>
              <a:rPr lang="en-US" dirty="0"/>
              <a:t>This has been a test</a:t>
            </a:r>
          </a:p>
        </p:txBody>
      </p:sp>
    </p:spTree>
    <p:extLst>
      <p:ext uri="{BB962C8B-B14F-4D97-AF65-F5344CB8AC3E}">
        <p14:creationId xmlns:p14="http://schemas.microsoft.com/office/powerpoint/2010/main" val="1254524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24B29-6483-464E-B5CA-4B6AAFAAD049}"/>
              </a:ext>
            </a:extLst>
          </p:cNvPr>
          <p:cNvSpPr>
            <a:spLocks noGrp="1"/>
          </p:cNvSpPr>
          <p:nvPr>
            <p:ph type="title"/>
          </p:nvPr>
        </p:nvSpPr>
        <p:spPr>
          <a:xfrm>
            <a:off x="2231136" y="964692"/>
            <a:ext cx="7729728" cy="3238818"/>
          </a:xfrm>
        </p:spPr>
        <p:txBody>
          <a:bodyPr>
            <a:normAutofit/>
          </a:bodyPr>
          <a:lstStyle/>
          <a:p>
            <a:r>
              <a:rPr lang="en-US" dirty="0"/>
              <a:t>Widespread overwhelm</a:t>
            </a:r>
            <a:br>
              <a:rPr lang="en-US" dirty="0"/>
            </a:br>
            <a:br>
              <a:rPr lang="en-US" dirty="0"/>
            </a:br>
            <a:r>
              <a:rPr lang="en-US" dirty="0"/>
              <a:t> Bring your Caring to the job</a:t>
            </a:r>
            <a:br>
              <a:rPr lang="en-US" dirty="0"/>
            </a:br>
            <a:r>
              <a:rPr lang="en-US" dirty="0"/>
              <a:t>+</a:t>
            </a:r>
            <a:br>
              <a:rPr lang="en-US" dirty="0"/>
            </a:br>
            <a:r>
              <a:rPr lang="en-US" dirty="0"/>
              <a:t>Many Overwhelmed patients</a:t>
            </a:r>
            <a:br>
              <a:rPr lang="en-US" dirty="0"/>
            </a:br>
            <a:r>
              <a:rPr lang="en-US" dirty="0"/>
              <a:t>+</a:t>
            </a:r>
            <a:br>
              <a:rPr lang="en-US" dirty="0"/>
            </a:br>
            <a:r>
              <a:rPr lang="en-US" dirty="0"/>
              <a:t>Overwhelmed org and supervisors</a:t>
            </a:r>
          </a:p>
        </p:txBody>
      </p:sp>
      <p:sp>
        <p:nvSpPr>
          <p:cNvPr id="3" name="Footer Placeholder 2">
            <a:extLst>
              <a:ext uri="{FF2B5EF4-FFF2-40B4-BE49-F238E27FC236}">
                <a16:creationId xmlns:a16="http://schemas.microsoft.com/office/drawing/2014/main" id="{6CD82C45-7BF3-224D-90C0-280FBBB401F7}"/>
              </a:ext>
            </a:extLst>
          </p:cNvPr>
          <p:cNvSpPr>
            <a:spLocks noGrp="1"/>
          </p:cNvSpPr>
          <p:nvPr>
            <p:ph type="ftr" sz="quarter" idx="11"/>
          </p:nvPr>
        </p:nvSpPr>
        <p:spPr/>
        <p:txBody>
          <a:bodyPr/>
          <a:lstStyle/>
          <a:p>
            <a:r>
              <a:rPr lang="en-US"/>
              <a:t>© 2021 Sarri Gilman, LMFT  |  SarriGilman.com</a:t>
            </a:r>
            <a:endParaRPr lang="en-US" dirty="0"/>
          </a:p>
        </p:txBody>
      </p:sp>
      <p:sp>
        <p:nvSpPr>
          <p:cNvPr id="4" name="Slide Number Placeholder 3">
            <a:extLst>
              <a:ext uri="{FF2B5EF4-FFF2-40B4-BE49-F238E27FC236}">
                <a16:creationId xmlns:a16="http://schemas.microsoft.com/office/drawing/2014/main" id="{A4B7A59F-B99C-0F46-902E-A20CBBBED3B1}"/>
              </a:ext>
            </a:extLst>
          </p:cNvPr>
          <p:cNvSpPr>
            <a:spLocks noGrp="1"/>
          </p:cNvSpPr>
          <p:nvPr>
            <p:ph type="sldNum" sz="quarter" idx="12"/>
          </p:nvPr>
        </p:nvSpPr>
        <p:spPr/>
        <p:txBody>
          <a:bodyPr/>
          <a:lstStyle/>
          <a:p>
            <a:fld id="{6D22F896-40B5-4ADD-8801-0D06FADFA095}" type="slidenum">
              <a:rPr lang="en-US" smtClean="0"/>
              <a:t>26</a:t>
            </a:fld>
            <a:endParaRPr lang="en-US" dirty="0"/>
          </a:p>
        </p:txBody>
      </p:sp>
    </p:spTree>
    <p:extLst>
      <p:ext uri="{BB962C8B-B14F-4D97-AF65-F5344CB8AC3E}">
        <p14:creationId xmlns:p14="http://schemas.microsoft.com/office/powerpoint/2010/main" val="3012353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626ABE-F817-FD40-A40C-02CF59A3EFB3}"/>
              </a:ext>
            </a:extLst>
          </p:cNvPr>
          <p:cNvSpPr>
            <a:spLocks noGrp="1"/>
          </p:cNvSpPr>
          <p:nvPr>
            <p:ph type="title"/>
          </p:nvPr>
        </p:nvSpPr>
        <p:spPr>
          <a:xfrm>
            <a:off x="2231136" y="467418"/>
            <a:ext cx="7729728" cy="1188720"/>
          </a:xfrm>
          <a:prstGeom prst="ellipse">
            <a:avLst/>
          </a:prstGeom>
          <a:solidFill>
            <a:srgbClr val="FFFFFF"/>
          </a:solidFill>
        </p:spPr>
        <p:txBody>
          <a:bodyPr vert="horz" lIns="182880" tIns="182880" rIns="182880" bIns="182880" rtlCol="0" anchor="ctr">
            <a:normAutofit/>
          </a:bodyPr>
          <a:lstStyle/>
          <a:p>
            <a:r>
              <a:rPr lang="en-US" sz="2800" kern="1200" cap="all" spc="200" baseline="0" dirty="0">
                <a:solidFill>
                  <a:srgbClr val="262626"/>
                </a:solidFill>
                <a:latin typeface="+mj-lt"/>
                <a:ea typeface="+mj-ea"/>
                <a:cs typeface="+mj-cs"/>
              </a:rPr>
              <a:t>Moral Injuries</a:t>
            </a:r>
          </a:p>
        </p:txBody>
      </p:sp>
      <p:sp>
        <p:nvSpPr>
          <p:cNvPr id="4" name="Text Placeholder 3">
            <a:extLst>
              <a:ext uri="{FF2B5EF4-FFF2-40B4-BE49-F238E27FC236}">
                <a16:creationId xmlns:a16="http://schemas.microsoft.com/office/drawing/2014/main" id="{1B3F4FD6-64B6-3B41-96EF-13599D632184}"/>
              </a:ext>
            </a:extLst>
          </p:cNvPr>
          <p:cNvSpPr>
            <a:spLocks noGrp="1"/>
          </p:cNvSpPr>
          <p:nvPr>
            <p:ph type="body" sz="half" idx="2"/>
          </p:nvPr>
        </p:nvSpPr>
        <p:spPr>
          <a:xfrm>
            <a:off x="1706062" y="2291262"/>
            <a:ext cx="8779512" cy="2879256"/>
          </a:xfrm>
        </p:spPr>
        <p:txBody>
          <a:bodyPr vert="horz" lIns="91440" tIns="45720" rIns="91440" bIns="45720" rtlCol="0">
            <a:normAutofit/>
          </a:bodyPr>
          <a:lstStyle/>
          <a:p>
            <a:pPr indent="-228600" algn="l">
              <a:buFont typeface="Arial" panose="020B0604020202020204" pitchFamily="34" charset="0"/>
              <a:buChar char="•"/>
            </a:pPr>
            <a:r>
              <a:rPr lang="en-US" sz="1800" dirty="0">
                <a:solidFill>
                  <a:srgbClr val="404040"/>
                </a:solidFill>
              </a:rPr>
              <a:t>Moral Injury breaks the spirit. </a:t>
            </a:r>
          </a:p>
          <a:p>
            <a:pPr indent="-228600" algn="l">
              <a:buFont typeface="Arial" panose="020B0604020202020204" pitchFamily="34" charset="0"/>
              <a:buChar char="•"/>
            </a:pPr>
            <a:r>
              <a:rPr lang="en-US" sz="1800" dirty="0">
                <a:solidFill>
                  <a:srgbClr val="404040"/>
                </a:solidFill>
              </a:rPr>
              <a:t>It makes people question their ability to do the right thing and leaves them contaminated with the feeling that they're "bad," </a:t>
            </a:r>
          </a:p>
          <a:p>
            <a:pPr indent="-228600" algn="l">
              <a:buFont typeface="Arial" panose="020B0604020202020204" pitchFamily="34" charset="0"/>
              <a:buChar char="•"/>
            </a:pPr>
            <a:r>
              <a:rPr lang="en-US" sz="1800" dirty="0">
                <a:solidFill>
                  <a:srgbClr val="404040"/>
                </a:solidFill>
              </a:rPr>
              <a:t>Moral Injury often leads to self-harm. People turn to alcohol, drugs, and self-isolation to avoid the pain of their feelings. </a:t>
            </a:r>
          </a:p>
          <a:p>
            <a:pPr indent="-228600" algn="l">
              <a:buFont typeface="Arial" panose="020B0604020202020204" pitchFamily="34" charset="0"/>
              <a:buChar char="•"/>
            </a:pPr>
            <a:r>
              <a:rPr lang="en-US" sz="1800" dirty="0">
                <a:solidFill>
                  <a:srgbClr val="404040"/>
                </a:solidFill>
              </a:rPr>
              <a:t>The War Inside may leave some emotionally numb.     (VOA MORAL INJURY PROJECT)</a:t>
            </a:r>
          </a:p>
          <a:p>
            <a:pPr algn="l"/>
            <a:endParaRPr lang="en-US" sz="1800" dirty="0">
              <a:solidFill>
                <a:srgbClr val="404040"/>
              </a:solidFill>
            </a:endParaRPr>
          </a:p>
        </p:txBody>
      </p:sp>
      <p:sp>
        <p:nvSpPr>
          <p:cNvPr id="5" name="Footer Placeholder 4">
            <a:extLst>
              <a:ext uri="{FF2B5EF4-FFF2-40B4-BE49-F238E27FC236}">
                <a16:creationId xmlns:a16="http://schemas.microsoft.com/office/drawing/2014/main" id="{86DF2EB0-D15A-D546-87D5-22A2D238FD4A}"/>
              </a:ext>
            </a:extLst>
          </p:cNvPr>
          <p:cNvSpPr>
            <a:spLocks noGrp="1"/>
          </p:cNvSpPr>
          <p:nvPr>
            <p:ph type="ftr" sz="quarter" idx="11"/>
          </p:nvPr>
        </p:nvSpPr>
        <p:spPr>
          <a:xfrm>
            <a:off x="1600200" y="6236208"/>
            <a:ext cx="5901189" cy="320040"/>
          </a:xfrm>
        </p:spPr>
        <p:txBody>
          <a:bodyPr vert="horz" lIns="91440" tIns="45720" rIns="91440" bIns="45720" rtlCol="0" anchor="ctr">
            <a:normAutofit/>
          </a:bodyPr>
          <a:lstStyle/>
          <a:p>
            <a:pPr>
              <a:spcAft>
                <a:spcPts val="600"/>
              </a:spcAft>
            </a:pPr>
            <a:r>
              <a:rPr lang="en-US">
                <a:solidFill>
                  <a:srgbClr val="FFFFFF"/>
                </a:solidFill>
              </a:rPr>
              <a:t>© 2021 Sarri Gilman, LMFT  |  SarriGilman.com</a:t>
            </a:r>
          </a:p>
        </p:txBody>
      </p:sp>
      <p:sp>
        <p:nvSpPr>
          <p:cNvPr id="6" name="Slide Number Placeholder 5">
            <a:extLst>
              <a:ext uri="{FF2B5EF4-FFF2-40B4-BE49-F238E27FC236}">
                <a16:creationId xmlns:a16="http://schemas.microsoft.com/office/drawing/2014/main" id="{34C7583B-C69A-874A-870A-D0420ED39640}"/>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F2E77594-8237-CF45-AF03-829CD5315A1A}" type="slidenum">
              <a:rPr lang="en-US" kern="1200" spc="0" baseline="0" dirty="0">
                <a:solidFill>
                  <a:srgbClr val="FFFFFF"/>
                </a:solidFill>
                <a:latin typeface="+mn-lt"/>
                <a:ea typeface="+mn-ea"/>
                <a:cs typeface="+mn-cs"/>
              </a:rPr>
              <a:pPr>
                <a:lnSpc>
                  <a:spcPct val="90000"/>
                </a:lnSpc>
                <a:spcAft>
                  <a:spcPts val="600"/>
                </a:spcAft>
              </a:pPr>
              <a:t>27</a:t>
            </a:fld>
            <a:endParaRPr lang="en-US" kern="1200" spc="0" baseline="0" dirty="0">
              <a:solidFill>
                <a:srgbClr val="FFFFFF"/>
              </a:solidFill>
              <a:latin typeface="+mn-lt"/>
              <a:ea typeface="+mn-ea"/>
              <a:cs typeface="+mn-cs"/>
            </a:endParaRPr>
          </a:p>
        </p:txBody>
      </p:sp>
    </p:spTree>
    <p:extLst>
      <p:ext uri="{BB962C8B-B14F-4D97-AF65-F5344CB8AC3E}">
        <p14:creationId xmlns:p14="http://schemas.microsoft.com/office/powerpoint/2010/main" val="635700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626ABE-F817-FD40-A40C-02CF59A3EFB3}"/>
              </a:ext>
            </a:extLst>
          </p:cNvPr>
          <p:cNvSpPr>
            <a:spLocks noGrp="1"/>
          </p:cNvSpPr>
          <p:nvPr>
            <p:ph type="title"/>
          </p:nvPr>
        </p:nvSpPr>
        <p:spPr>
          <a:xfrm>
            <a:off x="2231136" y="467418"/>
            <a:ext cx="7729728" cy="1188720"/>
          </a:xfrm>
          <a:prstGeom prst="ellipse">
            <a:avLst/>
          </a:prstGeom>
          <a:solidFill>
            <a:srgbClr val="FFFFFF"/>
          </a:solidFill>
        </p:spPr>
        <p:txBody>
          <a:bodyPr vert="horz" lIns="182880" tIns="182880" rIns="182880" bIns="182880" rtlCol="0" anchor="ctr">
            <a:normAutofit/>
          </a:bodyPr>
          <a:lstStyle/>
          <a:p>
            <a:r>
              <a:rPr lang="en-US" sz="2800" kern="1200" cap="all" spc="200" baseline="0" dirty="0">
                <a:solidFill>
                  <a:srgbClr val="262626"/>
                </a:solidFill>
                <a:latin typeface="+mj-lt"/>
                <a:ea typeface="+mj-ea"/>
                <a:cs typeface="+mj-cs"/>
              </a:rPr>
              <a:t>Moral Injuries</a:t>
            </a:r>
          </a:p>
        </p:txBody>
      </p:sp>
      <p:sp>
        <p:nvSpPr>
          <p:cNvPr id="4" name="Text Placeholder 3">
            <a:extLst>
              <a:ext uri="{FF2B5EF4-FFF2-40B4-BE49-F238E27FC236}">
                <a16:creationId xmlns:a16="http://schemas.microsoft.com/office/drawing/2014/main" id="{1B3F4FD6-64B6-3B41-96EF-13599D632184}"/>
              </a:ext>
            </a:extLst>
          </p:cNvPr>
          <p:cNvSpPr>
            <a:spLocks noGrp="1"/>
          </p:cNvSpPr>
          <p:nvPr>
            <p:ph type="body" sz="half" idx="2"/>
          </p:nvPr>
        </p:nvSpPr>
        <p:spPr>
          <a:xfrm>
            <a:off x="1706062" y="2291262"/>
            <a:ext cx="8779512" cy="2879256"/>
          </a:xfrm>
        </p:spPr>
        <p:txBody>
          <a:bodyPr vert="horz" lIns="91440" tIns="45720" rIns="91440" bIns="45720" rtlCol="0">
            <a:normAutofit fontScale="92500" lnSpcReduction="20000"/>
          </a:bodyPr>
          <a:lstStyle/>
          <a:p>
            <a:pPr indent="-228600" algn="l">
              <a:buFont typeface="Arial" panose="020B0604020202020204" pitchFamily="34" charset="0"/>
              <a:buChar char="•"/>
            </a:pPr>
            <a:r>
              <a:rPr lang="en-US" sz="1800" dirty="0">
                <a:solidFill>
                  <a:srgbClr val="404040"/>
                </a:solidFill>
              </a:rPr>
              <a:t>Additions by Sarri</a:t>
            </a:r>
          </a:p>
          <a:p>
            <a:pPr indent="-228600" algn="l">
              <a:buFont typeface="Arial" panose="020B0604020202020204" pitchFamily="34" charset="0"/>
              <a:buChar char="•"/>
            </a:pPr>
            <a:r>
              <a:rPr lang="en-US" sz="2800" dirty="0">
                <a:solidFill>
                  <a:srgbClr val="404040"/>
                </a:solidFill>
              </a:rPr>
              <a:t>It may also be a feeling that you are causing harm to others or helpless to save or help. “I can’t do anything”   </a:t>
            </a:r>
          </a:p>
          <a:p>
            <a:pPr indent="-228600" algn="l">
              <a:buFont typeface="Arial" panose="020B0604020202020204" pitchFamily="34" charset="0"/>
              <a:buChar char="•"/>
            </a:pPr>
            <a:r>
              <a:rPr lang="en-US" sz="2800" dirty="0">
                <a:solidFill>
                  <a:srgbClr val="404040"/>
                </a:solidFill>
              </a:rPr>
              <a:t>It is also when there is a moral contract/ expectation such as having personal protective equipment  and the failure of not getting that.  A moral injury from employers not prepared for a deadly pandemic and expecting you to work as if you were not in harms way.</a:t>
            </a:r>
          </a:p>
          <a:p>
            <a:pPr indent="-228600" algn="l">
              <a:buFont typeface="Arial" panose="020B0604020202020204" pitchFamily="34" charset="0"/>
              <a:buChar char="•"/>
            </a:pPr>
            <a:endParaRPr lang="en-US" sz="1800" dirty="0">
              <a:solidFill>
                <a:srgbClr val="404040"/>
              </a:solidFill>
            </a:endParaRPr>
          </a:p>
        </p:txBody>
      </p:sp>
      <p:sp>
        <p:nvSpPr>
          <p:cNvPr id="5" name="Footer Placeholder 4">
            <a:extLst>
              <a:ext uri="{FF2B5EF4-FFF2-40B4-BE49-F238E27FC236}">
                <a16:creationId xmlns:a16="http://schemas.microsoft.com/office/drawing/2014/main" id="{86DF2EB0-D15A-D546-87D5-22A2D238FD4A}"/>
              </a:ext>
            </a:extLst>
          </p:cNvPr>
          <p:cNvSpPr>
            <a:spLocks noGrp="1"/>
          </p:cNvSpPr>
          <p:nvPr>
            <p:ph type="ftr" sz="quarter" idx="11"/>
          </p:nvPr>
        </p:nvSpPr>
        <p:spPr>
          <a:xfrm>
            <a:off x="1600200" y="6236208"/>
            <a:ext cx="5901189" cy="320040"/>
          </a:xfrm>
        </p:spPr>
        <p:txBody>
          <a:bodyPr vert="horz" lIns="91440" tIns="45720" rIns="91440" bIns="45720" rtlCol="0" anchor="ctr">
            <a:normAutofit/>
          </a:bodyPr>
          <a:lstStyle/>
          <a:p>
            <a:pPr>
              <a:spcAft>
                <a:spcPts val="600"/>
              </a:spcAft>
            </a:pPr>
            <a:r>
              <a:rPr lang="en-US">
                <a:solidFill>
                  <a:srgbClr val="FFFFFF"/>
                </a:solidFill>
              </a:rPr>
              <a:t>© 2021 Sarri Gilman, LMFT  |  SarriGilman.com</a:t>
            </a:r>
          </a:p>
        </p:txBody>
      </p:sp>
      <p:sp>
        <p:nvSpPr>
          <p:cNvPr id="6" name="Slide Number Placeholder 5">
            <a:extLst>
              <a:ext uri="{FF2B5EF4-FFF2-40B4-BE49-F238E27FC236}">
                <a16:creationId xmlns:a16="http://schemas.microsoft.com/office/drawing/2014/main" id="{34C7583B-C69A-874A-870A-D0420ED39640}"/>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F2E77594-8237-CF45-AF03-829CD5315A1A}" type="slidenum">
              <a:rPr lang="en-US" kern="1200" spc="0" baseline="0" dirty="0">
                <a:solidFill>
                  <a:srgbClr val="FFFFFF"/>
                </a:solidFill>
                <a:latin typeface="+mn-lt"/>
                <a:ea typeface="+mn-ea"/>
                <a:cs typeface="+mn-cs"/>
              </a:rPr>
              <a:pPr>
                <a:lnSpc>
                  <a:spcPct val="90000"/>
                </a:lnSpc>
                <a:spcAft>
                  <a:spcPts val="600"/>
                </a:spcAft>
              </a:pPr>
              <a:t>28</a:t>
            </a:fld>
            <a:endParaRPr lang="en-US" kern="1200" spc="0" baseline="0" dirty="0">
              <a:solidFill>
                <a:srgbClr val="FFFFFF"/>
              </a:solidFill>
              <a:latin typeface="+mn-lt"/>
              <a:ea typeface="+mn-ea"/>
              <a:cs typeface="+mn-cs"/>
            </a:endParaRPr>
          </a:p>
        </p:txBody>
      </p:sp>
    </p:spTree>
    <p:extLst>
      <p:ext uri="{BB962C8B-B14F-4D97-AF65-F5344CB8AC3E}">
        <p14:creationId xmlns:p14="http://schemas.microsoft.com/office/powerpoint/2010/main" val="3819715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0029" y="1225102"/>
            <a:ext cx="3932237" cy="4146998"/>
          </a:xfrm>
        </p:spPr>
        <p:txBody>
          <a:bodyPr>
            <a:normAutofit/>
          </a:bodyPr>
          <a:lstStyle/>
          <a:p>
            <a:r>
              <a:rPr lang="en-US" dirty="0"/>
              <a:t>Tending to Your Grief</a:t>
            </a:r>
            <a:br>
              <a:rPr lang="en-US" dirty="0"/>
            </a:br>
            <a:br>
              <a:rPr lang="en-US" dirty="0"/>
            </a:br>
            <a:r>
              <a:rPr lang="en-US" dirty="0"/>
              <a:t>Feeling it</a:t>
            </a:r>
            <a:br>
              <a:rPr lang="en-US" dirty="0"/>
            </a:br>
            <a:r>
              <a:rPr lang="en-US" dirty="0"/>
              <a:t>for your clients</a:t>
            </a:r>
            <a:br>
              <a:rPr lang="en-US" dirty="0"/>
            </a:br>
            <a:r>
              <a:rPr lang="en-US" dirty="0"/>
              <a:t>For your families</a:t>
            </a:r>
            <a:br>
              <a:rPr lang="en-US" dirty="0"/>
            </a:br>
            <a:r>
              <a:rPr lang="en-US" dirty="0"/>
              <a:t>For Your community</a:t>
            </a:r>
            <a:br>
              <a:rPr lang="en-US" dirty="0"/>
            </a:br>
            <a:r>
              <a:rPr lang="en-US" dirty="0"/>
              <a:t>For our world</a:t>
            </a:r>
            <a:br>
              <a:rPr lang="en-US" dirty="0"/>
            </a:br>
            <a:r>
              <a:rPr lang="en-US" dirty="0"/>
              <a:t>For you</a:t>
            </a:r>
            <a:br>
              <a:rPr lang="en-US" dirty="0"/>
            </a:br>
            <a:br>
              <a:rPr lang="en-US" dirty="0"/>
            </a:br>
            <a:r>
              <a:rPr lang="en-US" dirty="0"/>
              <a:t>How are You grieving? </a:t>
            </a: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20340" r="20340"/>
          <a:stretch>
            <a:fillRect/>
          </a:stretch>
        </p:blipFill>
        <p:spPr/>
      </p:pic>
      <p:sp>
        <p:nvSpPr>
          <p:cNvPr id="3" name="Footer Placeholder 2">
            <a:extLst>
              <a:ext uri="{FF2B5EF4-FFF2-40B4-BE49-F238E27FC236}">
                <a16:creationId xmlns:a16="http://schemas.microsoft.com/office/drawing/2014/main" id="{3859030A-9E65-D14C-B25B-CD882B0A79A9}"/>
              </a:ext>
            </a:extLst>
          </p:cNvPr>
          <p:cNvSpPr>
            <a:spLocks noGrp="1"/>
          </p:cNvSpPr>
          <p:nvPr>
            <p:ph type="ftr" sz="quarter" idx="11"/>
          </p:nvPr>
        </p:nvSpPr>
        <p:spPr/>
        <p:txBody>
          <a:bodyPr/>
          <a:lstStyle/>
          <a:p>
            <a:r>
              <a:rPr lang="en-US"/>
              <a:t>© 2021 Sarri Gilman, LMFT  |  SarriGilman.com</a:t>
            </a:r>
            <a:endParaRPr lang="en-US" dirty="0"/>
          </a:p>
        </p:txBody>
      </p:sp>
      <p:sp>
        <p:nvSpPr>
          <p:cNvPr id="4" name="Slide Number Placeholder 3">
            <a:extLst>
              <a:ext uri="{FF2B5EF4-FFF2-40B4-BE49-F238E27FC236}">
                <a16:creationId xmlns:a16="http://schemas.microsoft.com/office/drawing/2014/main" id="{2053A9AA-48ED-0F45-9D88-9F537CA7D438}"/>
              </a:ext>
            </a:extLst>
          </p:cNvPr>
          <p:cNvSpPr>
            <a:spLocks noGrp="1"/>
          </p:cNvSpPr>
          <p:nvPr>
            <p:ph type="sldNum" sz="quarter" idx="12"/>
          </p:nvPr>
        </p:nvSpPr>
        <p:spPr/>
        <p:txBody>
          <a:bodyPr/>
          <a:lstStyle/>
          <a:p>
            <a:fld id="{6D22F896-40B5-4ADD-8801-0D06FADFA095}" type="slidenum">
              <a:rPr lang="en-US" smtClean="0"/>
              <a:t>29</a:t>
            </a:fld>
            <a:endParaRPr lang="en-US" dirty="0"/>
          </a:p>
        </p:txBody>
      </p:sp>
    </p:spTree>
    <p:extLst>
      <p:ext uri="{BB962C8B-B14F-4D97-AF65-F5344CB8AC3E}">
        <p14:creationId xmlns:p14="http://schemas.microsoft.com/office/powerpoint/2010/main" val="637338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535E5-6B95-E641-A3A4-A36CD8D260A0}"/>
              </a:ext>
            </a:extLst>
          </p:cNvPr>
          <p:cNvSpPr>
            <a:spLocks noGrp="1"/>
          </p:cNvSpPr>
          <p:nvPr>
            <p:ph type="title"/>
          </p:nvPr>
        </p:nvSpPr>
        <p:spPr>
          <a:xfrm>
            <a:off x="6900672" y="978776"/>
            <a:ext cx="4486656" cy="1174991"/>
          </a:xfrm>
        </p:spPr>
        <p:txBody>
          <a:bodyPr vert="horz" lIns="182880" tIns="182880" rIns="182880" bIns="182880" rtlCol="0" anchor="ctr">
            <a:normAutofit/>
          </a:bodyPr>
          <a:lstStyle/>
          <a:p>
            <a:r>
              <a:rPr lang="en-US" sz="2400"/>
              <a:t>Agenda</a:t>
            </a:r>
          </a:p>
        </p:txBody>
      </p:sp>
      <p:pic>
        <p:nvPicPr>
          <p:cNvPr id="10" name="Picture 9" descr="A close - up of some leaves&#10;&#10;Description automatically generated with low confidence">
            <a:extLst>
              <a:ext uri="{FF2B5EF4-FFF2-40B4-BE49-F238E27FC236}">
                <a16:creationId xmlns:a16="http://schemas.microsoft.com/office/drawing/2014/main" id="{96081BE4-F3CC-C441-9E5B-ABEF2C7C18F2}"/>
              </a:ext>
            </a:extLst>
          </p:cNvPr>
          <p:cNvPicPr>
            <a:picLocks noChangeAspect="1"/>
          </p:cNvPicPr>
          <p:nvPr/>
        </p:nvPicPr>
        <p:blipFill rotWithShape="1">
          <a:blip r:embed="rId2"/>
          <a:srcRect r="15496" b="1"/>
          <a:stretch/>
        </p:blipFill>
        <p:spPr>
          <a:xfrm rot="5400000">
            <a:off x="-402434" y="202406"/>
            <a:ext cx="6858002" cy="6453190"/>
          </a:xfrm>
          <a:prstGeom prst="rect">
            <a:avLst/>
          </a:prstGeom>
        </p:spPr>
      </p:pic>
      <p:sp>
        <p:nvSpPr>
          <p:cNvPr id="3" name="Content Placeholder 2">
            <a:extLst>
              <a:ext uri="{FF2B5EF4-FFF2-40B4-BE49-F238E27FC236}">
                <a16:creationId xmlns:a16="http://schemas.microsoft.com/office/drawing/2014/main" id="{599AA6F1-B94C-4449-B3AB-4A54CC1A3145}"/>
              </a:ext>
            </a:extLst>
          </p:cNvPr>
          <p:cNvSpPr>
            <a:spLocks noGrp="1"/>
          </p:cNvSpPr>
          <p:nvPr>
            <p:ph idx="1"/>
          </p:nvPr>
        </p:nvSpPr>
        <p:spPr>
          <a:xfrm>
            <a:off x="6900672" y="2640692"/>
            <a:ext cx="4486656" cy="3255252"/>
          </a:xfrm>
        </p:spPr>
        <p:txBody>
          <a:bodyPr vert="horz" lIns="91440" tIns="45720" rIns="91440" bIns="45720" rtlCol="0">
            <a:normAutofit/>
          </a:bodyPr>
          <a:lstStyle/>
          <a:p>
            <a:pPr marL="0" lvl="0" indent="0">
              <a:buNone/>
            </a:pPr>
            <a:r>
              <a:rPr lang="en-US" dirty="0">
                <a:solidFill>
                  <a:schemeClr val="tx1">
                    <a:lumMod val="85000"/>
                    <a:lumOff val="15000"/>
                  </a:schemeClr>
                </a:solidFill>
              </a:rPr>
              <a:t>●  Understand the impact of widespread overwhelm, symptoms, and how to reduce overwhelm. </a:t>
            </a:r>
          </a:p>
          <a:p>
            <a:pPr marL="0" lvl="0" indent="0">
              <a:buNone/>
            </a:pPr>
            <a:r>
              <a:rPr lang="en-US" dirty="0">
                <a:solidFill>
                  <a:schemeClr val="tx1">
                    <a:lumMod val="85000"/>
                    <a:lumOff val="15000"/>
                  </a:schemeClr>
                </a:solidFill>
              </a:rPr>
              <a:t>●  Learn the key strategies that are most helpful during widespread overwhelm. </a:t>
            </a:r>
          </a:p>
          <a:p>
            <a:pPr marL="0" lvl="0" indent="0">
              <a:buNone/>
            </a:pPr>
            <a:r>
              <a:rPr lang="en-US" dirty="0">
                <a:solidFill>
                  <a:schemeClr val="tx1">
                    <a:lumMod val="85000"/>
                    <a:lumOff val="15000"/>
                  </a:schemeClr>
                </a:solidFill>
              </a:rPr>
              <a:t>●  Examine Expectations/ Needs/ Vulnerability /Strengths </a:t>
            </a:r>
          </a:p>
          <a:p>
            <a:endParaRPr lang="en-US" dirty="0">
              <a:solidFill>
                <a:schemeClr val="tx1">
                  <a:lumMod val="85000"/>
                  <a:lumOff val="15000"/>
                </a:schemeClr>
              </a:solidFill>
            </a:endParaRPr>
          </a:p>
        </p:txBody>
      </p:sp>
      <p:sp>
        <p:nvSpPr>
          <p:cNvPr id="5" name="Footer Placeholder 4">
            <a:extLst>
              <a:ext uri="{FF2B5EF4-FFF2-40B4-BE49-F238E27FC236}">
                <a16:creationId xmlns:a16="http://schemas.microsoft.com/office/drawing/2014/main" id="{4C0F4986-53E9-F945-BEE0-5BDBEAE34318}"/>
              </a:ext>
            </a:extLst>
          </p:cNvPr>
          <p:cNvSpPr>
            <a:spLocks noGrp="1"/>
          </p:cNvSpPr>
          <p:nvPr>
            <p:ph type="ftr" sz="quarter" idx="11"/>
          </p:nvPr>
        </p:nvSpPr>
        <p:spPr>
          <a:xfrm>
            <a:off x="665988" y="6224660"/>
            <a:ext cx="4680326" cy="313300"/>
          </a:xfrm>
        </p:spPr>
        <p:txBody>
          <a:bodyPr vert="horz" lIns="91440" tIns="45720" rIns="91440" bIns="45720" rtlCol="0" anchor="ctr">
            <a:normAutofit/>
          </a:bodyPr>
          <a:lstStyle/>
          <a:p>
            <a:pPr>
              <a:spcAft>
                <a:spcPts val="600"/>
              </a:spcAft>
            </a:pPr>
            <a:r>
              <a:rPr lang="en-US">
                <a:solidFill>
                  <a:srgbClr val="FFFFFF"/>
                </a:solidFill>
              </a:rPr>
              <a:t>© 2021 Sarri Gilman, LMFT  |  SarriGilman.com</a:t>
            </a:r>
          </a:p>
        </p:txBody>
      </p:sp>
      <p:sp>
        <p:nvSpPr>
          <p:cNvPr id="6" name="Slide Number Placeholder 5">
            <a:extLst>
              <a:ext uri="{FF2B5EF4-FFF2-40B4-BE49-F238E27FC236}">
                <a16:creationId xmlns:a16="http://schemas.microsoft.com/office/drawing/2014/main" id="{B3A451E2-5FF2-6144-B2E2-DCADCC7DD5E0}"/>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F2E77594-8237-CF45-AF03-829CD5315A1A}" type="slidenum">
              <a:rPr lang="en-US" smtClean="0"/>
              <a:pPr>
                <a:lnSpc>
                  <a:spcPct val="90000"/>
                </a:lnSpc>
                <a:spcAft>
                  <a:spcPts val="600"/>
                </a:spcAft>
              </a:pPr>
              <a:t>3</a:t>
            </a:fld>
            <a:endParaRPr lang="en-US"/>
          </a:p>
        </p:txBody>
      </p:sp>
    </p:spTree>
    <p:extLst>
      <p:ext uri="{BB962C8B-B14F-4D97-AF65-F5344CB8AC3E}">
        <p14:creationId xmlns:p14="http://schemas.microsoft.com/office/powerpoint/2010/main" val="1702157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591955"/>
            <a:ext cx="7729728" cy="1188720"/>
          </a:xfrm>
        </p:spPr>
        <p:txBody>
          <a:bodyPr/>
          <a:lstStyle/>
          <a:p>
            <a:r>
              <a:rPr lang="en-US" dirty="0"/>
              <a:t>Resiliency Myths and Madness</a:t>
            </a:r>
          </a:p>
        </p:txBody>
      </p:sp>
      <p:sp>
        <p:nvSpPr>
          <p:cNvPr id="5" name="Footer Placeholder 4">
            <a:extLst>
              <a:ext uri="{FF2B5EF4-FFF2-40B4-BE49-F238E27FC236}">
                <a16:creationId xmlns:a16="http://schemas.microsoft.com/office/drawing/2014/main" id="{71AC8EBC-467A-9B4C-ABA9-B0799B984B46}"/>
              </a:ext>
            </a:extLst>
          </p:cNvPr>
          <p:cNvSpPr>
            <a:spLocks noGrp="1"/>
          </p:cNvSpPr>
          <p:nvPr>
            <p:ph type="ftr" sz="quarter" idx="11"/>
          </p:nvPr>
        </p:nvSpPr>
        <p:spPr/>
        <p:txBody>
          <a:bodyPr/>
          <a:lstStyle/>
          <a:p>
            <a:r>
              <a:rPr lang="en-US"/>
              <a:t>© 2021 Sarri Gilman, LMFT  |  SarriGilman.com</a:t>
            </a:r>
            <a:endParaRPr lang="en-US" dirty="0"/>
          </a:p>
        </p:txBody>
      </p:sp>
      <p:sp>
        <p:nvSpPr>
          <p:cNvPr id="6" name="Slide Number Placeholder 5">
            <a:extLst>
              <a:ext uri="{FF2B5EF4-FFF2-40B4-BE49-F238E27FC236}">
                <a16:creationId xmlns:a16="http://schemas.microsoft.com/office/drawing/2014/main" id="{8F05F0AC-4347-0C4E-8A16-0B46B4CAACA9}"/>
              </a:ext>
            </a:extLst>
          </p:cNvPr>
          <p:cNvSpPr>
            <a:spLocks noGrp="1"/>
          </p:cNvSpPr>
          <p:nvPr>
            <p:ph type="sldNum" sz="quarter" idx="12"/>
          </p:nvPr>
        </p:nvSpPr>
        <p:spPr/>
        <p:txBody>
          <a:bodyPr/>
          <a:lstStyle/>
          <a:p>
            <a:fld id="{6D22F896-40B5-4ADD-8801-0D06FADFA095}" type="slidenum">
              <a:rPr lang="en-US" smtClean="0"/>
              <a:t>30</a:t>
            </a:fld>
            <a:endParaRPr lang="en-US" dirty="0"/>
          </a:p>
        </p:txBody>
      </p:sp>
      <p:pic>
        <p:nvPicPr>
          <p:cNvPr id="3" name="Picture 2"/>
          <p:cNvPicPr/>
          <p:nvPr/>
        </p:nvPicPr>
        <p:blipFill>
          <a:blip r:embed="rId3" cstate="print">
            <a:extLst>
              <a:ext uri="{28A0092B-C50C-407E-A947-70E740481C1C}">
                <a14:useLocalDpi xmlns:a14="http://schemas.microsoft.com/office/drawing/2010/main" val="0"/>
              </a:ext>
            </a:extLst>
          </a:blip>
          <a:stretch>
            <a:fillRect/>
          </a:stretch>
        </p:blipFill>
        <p:spPr>
          <a:xfrm>
            <a:off x="2980138" y="2000501"/>
            <a:ext cx="5942965" cy="3819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079487" y="5879702"/>
            <a:ext cx="5744265" cy="523220"/>
          </a:xfrm>
          <a:prstGeom prst="rect">
            <a:avLst/>
          </a:prstGeom>
          <a:noFill/>
        </p:spPr>
        <p:txBody>
          <a:bodyPr wrap="none" rtlCol="0">
            <a:spAutoFit/>
          </a:bodyPr>
          <a:lstStyle/>
          <a:p>
            <a:pPr algn="ctr"/>
            <a:r>
              <a:rPr lang="en-US" sz="2800" dirty="0">
                <a:solidFill>
                  <a:schemeClr val="accent1"/>
                </a:solidFill>
              </a:rPr>
              <a:t>You are Human</a:t>
            </a:r>
            <a:r>
              <a:rPr lang="en-US" sz="2800">
                <a:solidFill>
                  <a:schemeClr val="accent1"/>
                </a:solidFill>
              </a:rPr>
              <a:t>, NOT </a:t>
            </a:r>
            <a:r>
              <a:rPr lang="en-US" sz="2800" dirty="0">
                <a:solidFill>
                  <a:schemeClr val="accent1"/>
                </a:solidFill>
              </a:rPr>
              <a:t>Superhuman</a:t>
            </a:r>
          </a:p>
        </p:txBody>
      </p:sp>
    </p:spTree>
    <p:extLst>
      <p:ext uri="{BB962C8B-B14F-4D97-AF65-F5344CB8AC3E}">
        <p14:creationId xmlns:p14="http://schemas.microsoft.com/office/powerpoint/2010/main" val="3718785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E78C1-AA94-7D46-8418-9A0577794167}"/>
              </a:ext>
            </a:extLst>
          </p:cNvPr>
          <p:cNvSpPr>
            <a:spLocks noGrp="1"/>
          </p:cNvSpPr>
          <p:nvPr>
            <p:ph type="ctrTitle"/>
          </p:nvPr>
        </p:nvSpPr>
        <p:spPr/>
        <p:txBody>
          <a:bodyPr/>
          <a:lstStyle/>
          <a:p>
            <a:r>
              <a:rPr lang="en-US" dirty="0"/>
              <a:t>The importance of self-compassion</a:t>
            </a:r>
          </a:p>
        </p:txBody>
      </p:sp>
      <p:sp>
        <p:nvSpPr>
          <p:cNvPr id="3" name="Subtitle 2">
            <a:extLst>
              <a:ext uri="{FF2B5EF4-FFF2-40B4-BE49-F238E27FC236}">
                <a16:creationId xmlns:a16="http://schemas.microsoft.com/office/drawing/2014/main" id="{8E571C76-70FE-E742-9394-998B2CF17E21}"/>
              </a:ext>
            </a:extLst>
          </p:cNvPr>
          <p:cNvSpPr>
            <a:spLocks noGrp="1"/>
          </p:cNvSpPr>
          <p:nvPr>
            <p:ph type="subTitle" idx="1"/>
          </p:nvPr>
        </p:nvSpPr>
        <p:spPr/>
        <p:txBody>
          <a:bodyPr>
            <a:normAutofit lnSpcReduction="10000"/>
          </a:bodyPr>
          <a:lstStyle/>
          <a:p>
            <a:r>
              <a:rPr lang="en-US" dirty="0"/>
              <a:t>Acknowledging what you feel</a:t>
            </a:r>
          </a:p>
          <a:p>
            <a:r>
              <a:rPr lang="en-US" dirty="0"/>
              <a:t>Responding to you with kindness</a:t>
            </a:r>
          </a:p>
          <a:p>
            <a:r>
              <a:rPr lang="en-US" dirty="0"/>
              <a:t>Opening and closing as you need</a:t>
            </a:r>
          </a:p>
        </p:txBody>
      </p:sp>
      <p:sp>
        <p:nvSpPr>
          <p:cNvPr id="4" name="Footer Placeholder 3">
            <a:extLst>
              <a:ext uri="{FF2B5EF4-FFF2-40B4-BE49-F238E27FC236}">
                <a16:creationId xmlns:a16="http://schemas.microsoft.com/office/drawing/2014/main" id="{68C0EF95-381E-114F-B47D-9BB3F42EFCDA}"/>
              </a:ext>
            </a:extLst>
          </p:cNvPr>
          <p:cNvSpPr>
            <a:spLocks noGrp="1"/>
          </p:cNvSpPr>
          <p:nvPr>
            <p:ph type="ftr" sz="quarter" idx="11"/>
          </p:nvPr>
        </p:nvSpPr>
        <p:spPr/>
        <p:txBody>
          <a:bodyPr/>
          <a:lstStyle/>
          <a:p>
            <a:r>
              <a:rPr lang="en-US"/>
              <a:t>© 2021 Sarri Gilman, LMFT  |  SarriGilman.com</a:t>
            </a:r>
          </a:p>
        </p:txBody>
      </p:sp>
      <p:sp>
        <p:nvSpPr>
          <p:cNvPr id="5" name="Slide Number Placeholder 4">
            <a:extLst>
              <a:ext uri="{FF2B5EF4-FFF2-40B4-BE49-F238E27FC236}">
                <a16:creationId xmlns:a16="http://schemas.microsoft.com/office/drawing/2014/main" id="{515F3B0E-4612-7F40-B89C-D72F830C29C1}"/>
              </a:ext>
            </a:extLst>
          </p:cNvPr>
          <p:cNvSpPr>
            <a:spLocks noGrp="1"/>
          </p:cNvSpPr>
          <p:nvPr>
            <p:ph type="sldNum" sz="quarter" idx="12"/>
          </p:nvPr>
        </p:nvSpPr>
        <p:spPr/>
        <p:txBody>
          <a:bodyPr/>
          <a:lstStyle/>
          <a:p>
            <a:fld id="{F2E77594-8237-CF45-AF03-829CD5315A1A}" type="slidenum">
              <a:rPr lang="en-US" smtClean="0"/>
              <a:t>31</a:t>
            </a:fld>
            <a:endParaRPr lang="en-US"/>
          </a:p>
        </p:txBody>
      </p:sp>
    </p:spTree>
    <p:extLst>
      <p:ext uri="{BB962C8B-B14F-4D97-AF65-F5344CB8AC3E}">
        <p14:creationId xmlns:p14="http://schemas.microsoft.com/office/powerpoint/2010/main" val="3994459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ADB6FE-F55E-DD47-8C8A-FFE5E850F238}"/>
              </a:ext>
            </a:extLst>
          </p:cNvPr>
          <p:cNvSpPr>
            <a:spLocks noGrp="1"/>
          </p:cNvSpPr>
          <p:nvPr>
            <p:ph type="ctrTitle"/>
          </p:nvPr>
        </p:nvSpPr>
        <p:spPr>
          <a:xfrm>
            <a:off x="643468" y="820010"/>
            <a:ext cx="3415288" cy="3212654"/>
          </a:xfrm>
          <a:noFill/>
          <a:ln>
            <a:solidFill>
              <a:schemeClr val="bg1"/>
            </a:solidFill>
          </a:ln>
        </p:spPr>
        <p:txBody>
          <a:bodyPr>
            <a:normAutofit/>
          </a:bodyPr>
          <a:lstStyle/>
          <a:p>
            <a:r>
              <a:rPr lang="en-US" sz="1800">
                <a:solidFill>
                  <a:schemeClr val="bg1"/>
                </a:solidFill>
              </a:rPr>
              <a:t>Next week: Working with others who are overwhelmed</a:t>
            </a:r>
            <a:br>
              <a:rPr lang="en-US" sz="1800">
                <a:solidFill>
                  <a:schemeClr val="bg1"/>
                </a:solidFill>
              </a:rPr>
            </a:br>
            <a:r>
              <a:rPr lang="en-US" sz="1800">
                <a:solidFill>
                  <a:schemeClr val="bg1"/>
                </a:solidFill>
              </a:rPr>
              <a:t>and Your self-Care Plan</a:t>
            </a:r>
            <a:br>
              <a:rPr lang="en-US" sz="1800">
                <a:solidFill>
                  <a:schemeClr val="bg1"/>
                </a:solidFill>
              </a:rPr>
            </a:br>
            <a:br>
              <a:rPr lang="en-US" sz="1800">
                <a:solidFill>
                  <a:schemeClr val="bg1"/>
                </a:solidFill>
              </a:rPr>
            </a:br>
            <a:r>
              <a:rPr lang="en-US" sz="1800">
                <a:solidFill>
                  <a:schemeClr val="bg1"/>
                </a:solidFill>
              </a:rPr>
              <a:t>Session 3 is a discussion group about session 1 and 2.</a:t>
            </a:r>
          </a:p>
        </p:txBody>
      </p:sp>
      <p:pic>
        <p:nvPicPr>
          <p:cNvPr id="15" name="Picture 6">
            <a:extLst>
              <a:ext uri="{FF2B5EF4-FFF2-40B4-BE49-F238E27FC236}">
                <a16:creationId xmlns:a16="http://schemas.microsoft.com/office/drawing/2014/main" id="{F040E016-147C-45A8-976C-909701609A17}"/>
              </a:ext>
            </a:extLst>
          </p:cNvPr>
          <p:cNvPicPr>
            <a:picLocks noChangeAspect="1"/>
          </p:cNvPicPr>
          <p:nvPr/>
        </p:nvPicPr>
        <p:blipFill rotWithShape="1">
          <a:blip r:embed="rId2"/>
          <a:srcRect l="13317" r="13316" b="-1"/>
          <a:stretch/>
        </p:blipFill>
        <p:spPr>
          <a:xfrm>
            <a:off x="4654297" y="10"/>
            <a:ext cx="7537702" cy="6857989"/>
          </a:xfrm>
          <a:prstGeom prst="rect">
            <a:avLst/>
          </a:prstGeom>
        </p:spPr>
      </p:pic>
      <p:sp>
        <p:nvSpPr>
          <p:cNvPr id="4" name="Footer Placeholder 3">
            <a:extLst>
              <a:ext uri="{FF2B5EF4-FFF2-40B4-BE49-F238E27FC236}">
                <a16:creationId xmlns:a16="http://schemas.microsoft.com/office/drawing/2014/main" id="{8228F8CA-CCC4-F54E-98AA-3E6C1BC4C0DC}"/>
              </a:ext>
            </a:extLst>
          </p:cNvPr>
          <p:cNvSpPr>
            <a:spLocks noGrp="1"/>
          </p:cNvSpPr>
          <p:nvPr>
            <p:ph type="ftr" sz="quarter" idx="11"/>
          </p:nvPr>
        </p:nvSpPr>
        <p:spPr>
          <a:xfrm>
            <a:off x="5297763" y="6236208"/>
            <a:ext cx="5277412" cy="320040"/>
          </a:xfrm>
        </p:spPr>
        <p:txBody>
          <a:bodyPr>
            <a:normAutofit/>
          </a:bodyPr>
          <a:lstStyle/>
          <a:p>
            <a:pPr algn="r">
              <a:spcAft>
                <a:spcPts val="600"/>
              </a:spcAft>
            </a:pPr>
            <a:r>
              <a:rPr lang="en-US">
                <a:solidFill>
                  <a:srgbClr val="FFFFFF"/>
                </a:solidFill>
              </a:rPr>
              <a:t>© 2021 Sarri Gilman, LMFT  |  SarriGilman.com</a:t>
            </a:r>
          </a:p>
        </p:txBody>
      </p:sp>
      <p:sp>
        <p:nvSpPr>
          <p:cNvPr id="5" name="Slide Number Placeholder 4">
            <a:extLst>
              <a:ext uri="{FF2B5EF4-FFF2-40B4-BE49-F238E27FC236}">
                <a16:creationId xmlns:a16="http://schemas.microsoft.com/office/drawing/2014/main" id="{92A068DA-12DE-8845-87E8-89577F3D1259}"/>
              </a:ext>
            </a:extLst>
          </p:cNvPr>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F2E77594-8237-CF45-AF03-829CD5315A1A}" type="slidenum">
              <a:rPr lang="en-US" smtClean="0"/>
              <a:pPr>
                <a:lnSpc>
                  <a:spcPct val="90000"/>
                </a:lnSpc>
                <a:spcAft>
                  <a:spcPts val="600"/>
                </a:spcAft>
              </a:pPr>
              <a:t>32</a:t>
            </a:fld>
            <a:endParaRPr lang="en-US"/>
          </a:p>
        </p:txBody>
      </p:sp>
    </p:spTree>
    <p:extLst>
      <p:ext uri="{BB962C8B-B14F-4D97-AF65-F5344CB8AC3E}">
        <p14:creationId xmlns:p14="http://schemas.microsoft.com/office/powerpoint/2010/main" val="2150435444"/>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975C328-518A-AB43-A6E8-4079476A30DB}"/>
              </a:ext>
            </a:extLst>
          </p:cNvPr>
          <p:cNvSpPr>
            <a:spLocks noGrp="1"/>
          </p:cNvSpPr>
          <p:nvPr>
            <p:ph type="ftr" sz="quarter" idx="11"/>
          </p:nvPr>
        </p:nvSpPr>
        <p:spPr>
          <a:xfrm>
            <a:off x="1600200" y="6236208"/>
            <a:ext cx="4312053" cy="320040"/>
          </a:xfrm>
        </p:spPr>
        <p:txBody>
          <a:bodyPr vert="horz" lIns="91440" tIns="45720" rIns="91440" bIns="45720" rtlCol="0" anchor="ctr">
            <a:normAutofit/>
          </a:bodyPr>
          <a:lstStyle/>
          <a:p>
            <a:pPr>
              <a:spcAft>
                <a:spcPts val="600"/>
              </a:spcAft>
            </a:pPr>
            <a:r>
              <a:rPr lang="en-US"/>
              <a:t>© 2021 Sarri Gilman, LMFT  |  SarriGilman.com</a:t>
            </a:r>
          </a:p>
        </p:txBody>
      </p:sp>
      <p:sp>
        <p:nvSpPr>
          <p:cNvPr id="17" name="Rectangle 16">
            <a:extLst>
              <a:ext uri="{FF2B5EF4-FFF2-40B4-BE49-F238E27FC236}">
                <a16:creationId xmlns:a16="http://schemas.microsoft.com/office/drawing/2014/main" id="{87D3A4E0-C908-4EA9-ABDF-E82AD6BDE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8FFACD-85E2-4941-BD3C-66AACA218EB6}"/>
              </a:ext>
            </a:extLst>
          </p:cNvPr>
          <p:cNvSpPr>
            <a:spLocks noGrp="1"/>
          </p:cNvSpPr>
          <p:nvPr>
            <p:ph type="title"/>
          </p:nvPr>
        </p:nvSpPr>
        <p:spPr>
          <a:xfrm>
            <a:off x="1600200" y="2363323"/>
            <a:ext cx="8991600" cy="1692771"/>
          </a:xfrm>
        </p:spPr>
        <p:txBody>
          <a:bodyPr vert="horz" lIns="274320" tIns="182880" rIns="274320" bIns="182880" rtlCol="0" anchor="ctr" anchorCtr="1">
            <a:normAutofit/>
          </a:bodyPr>
          <a:lstStyle/>
          <a:p>
            <a:r>
              <a:rPr lang="en-US" kern="1200" cap="all" spc="200" baseline="0" dirty="0">
                <a:solidFill>
                  <a:srgbClr val="262626"/>
                </a:solidFill>
                <a:latin typeface="+mj-lt"/>
                <a:ea typeface="+mj-ea"/>
                <a:cs typeface="+mj-cs"/>
              </a:rPr>
              <a:t>Sign up for free weekly boundary tips</a:t>
            </a:r>
          </a:p>
        </p:txBody>
      </p:sp>
      <p:sp>
        <p:nvSpPr>
          <p:cNvPr id="3" name="Text Placeholder 2">
            <a:extLst>
              <a:ext uri="{FF2B5EF4-FFF2-40B4-BE49-F238E27FC236}">
                <a16:creationId xmlns:a16="http://schemas.microsoft.com/office/drawing/2014/main" id="{82009436-B07F-3545-90A5-2F9251B68512}"/>
              </a:ext>
            </a:extLst>
          </p:cNvPr>
          <p:cNvSpPr>
            <a:spLocks noGrp="1"/>
          </p:cNvSpPr>
          <p:nvPr>
            <p:ph type="body" idx="1"/>
          </p:nvPr>
        </p:nvSpPr>
        <p:spPr>
          <a:xfrm>
            <a:off x="6579220" y="4722471"/>
            <a:ext cx="3995955" cy="1833777"/>
          </a:xfrm>
        </p:spPr>
        <p:txBody>
          <a:bodyPr vert="horz" lIns="91440" tIns="45720" rIns="91440" bIns="45720" rtlCol="0">
            <a:normAutofit fontScale="32500" lnSpcReduction="20000"/>
          </a:bodyPr>
          <a:lstStyle/>
          <a:p>
            <a:pPr algn="r">
              <a:lnSpc>
                <a:spcPct val="90000"/>
              </a:lnSpc>
            </a:pPr>
            <a:r>
              <a:rPr lang="en-US" sz="10000" dirty="0" err="1">
                <a:solidFill>
                  <a:schemeClr val="bg1"/>
                </a:solidFill>
              </a:rPr>
              <a:t>sarrigilman.com</a:t>
            </a:r>
            <a:endParaRPr lang="en-US" sz="10000" dirty="0">
              <a:solidFill>
                <a:schemeClr val="bg1"/>
              </a:solidFill>
            </a:endParaRPr>
          </a:p>
          <a:p>
            <a:pPr algn="r">
              <a:lnSpc>
                <a:spcPct val="90000"/>
              </a:lnSpc>
            </a:pPr>
            <a:r>
              <a:rPr lang="en-US" sz="10000" dirty="0">
                <a:solidFill>
                  <a:schemeClr val="bg1"/>
                </a:solidFill>
              </a:rPr>
              <a:t>I have books and other resources for you</a:t>
            </a:r>
          </a:p>
          <a:p>
            <a:pPr algn="r">
              <a:lnSpc>
                <a:spcPct val="90000"/>
              </a:lnSpc>
            </a:pPr>
            <a:endParaRPr lang="en-US" sz="1700" dirty="0">
              <a:solidFill>
                <a:schemeClr val="bg1"/>
              </a:solidFill>
            </a:endParaRPr>
          </a:p>
          <a:p>
            <a:pPr algn="r">
              <a:lnSpc>
                <a:spcPct val="90000"/>
              </a:lnSpc>
            </a:pPr>
            <a:endParaRPr lang="en-US" sz="1700" dirty="0">
              <a:solidFill>
                <a:schemeClr val="bg1"/>
              </a:solidFill>
            </a:endParaRPr>
          </a:p>
        </p:txBody>
      </p:sp>
      <p:sp>
        <p:nvSpPr>
          <p:cNvPr id="5" name="Slide Number Placeholder 4">
            <a:extLst>
              <a:ext uri="{FF2B5EF4-FFF2-40B4-BE49-F238E27FC236}">
                <a16:creationId xmlns:a16="http://schemas.microsoft.com/office/drawing/2014/main" id="{39DA033D-F589-D946-9B8F-E01A4B3E40EC}"/>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F2E77594-8237-CF45-AF03-829CD5315A1A}" type="slidenum">
              <a:rPr lang="en-US" kern="1200" spc="0" baseline="0" dirty="0">
                <a:solidFill>
                  <a:srgbClr val="FFFFFF"/>
                </a:solidFill>
                <a:latin typeface="+mn-lt"/>
                <a:ea typeface="+mn-ea"/>
                <a:cs typeface="+mn-cs"/>
              </a:rPr>
              <a:pPr>
                <a:lnSpc>
                  <a:spcPct val="90000"/>
                </a:lnSpc>
                <a:spcAft>
                  <a:spcPts val="600"/>
                </a:spcAft>
              </a:pPr>
              <a:t>33</a:t>
            </a:fld>
            <a:endParaRPr lang="en-US" kern="1200" spc="0" baseline="0" dirty="0">
              <a:solidFill>
                <a:srgbClr val="FFFFFF"/>
              </a:solidFill>
              <a:latin typeface="+mn-lt"/>
              <a:ea typeface="+mn-ea"/>
              <a:cs typeface="+mn-cs"/>
            </a:endParaRPr>
          </a:p>
        </p:txBody>
      </p:sp>
    </p:spTree>
    <p:extLst>
      <p:ext uri="{BB962C8B-B14F-4D97-AF65-F5344CB8AC3E}">
        <p14:creationId xmlns:p14="http://schemas.microsoft.com/office/powerpoint/2010/main" val="1004008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2C7B47-DF2D-46D9-9584-5C83FCA86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8541E3-A59C-41D3-85D2-70F0E0E9B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rgbClr val="FFFFFF"/>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drawing&#10;&#10;Description automatically generated">
            <a:extLst>
              <a:ext uri="{FF2B5EF4-FFF2-40B4-BE49-F238E27FC236}">
                <a16:creationId xmlns:a16="http://schemas.microsoft.com/office/drawing/2014/main" id="{9352B975-7D8A-E14C-BF03-6FBC37DCA2D8}"/>
              </a:ext>
            </a:extLst>
          </p:cNvPr>
          <p:cNvPicPr>
            <a:picLocks noChangeAspect="1"/>
          </p:cNvPicPr>
          <p:nvPr/>
        </p:nvPicPr>
        <p:blipFill>
          <a:blip r:embed="rId2"/>
          <a:stretch>
            <a:fillRect/>
          </a:stretch>
        </p:blipFill>
        <p:spPr>
          <a:xfrm>
            <a:off x="3695700" y="1124712"/>
            <a:ext cx="4800600" cy="4608576"/>
          </a:xfrm>
          <a:prstGeom prst="rect">
            <a:avLst/>
          </a:prstGeom>
          <a:noFill/>
        </p:spPr>
      </p:pic>
      <p:sp>
        <p:nvSpPr>
          <p:cNvPr id="2" name="Footer Placeholder 1">
            <a:extLst>
              <a:ext uri="{FF2B5EF4-FFF2-40B4-BE49-F238E27FC236}">
                <a16:creationId xmlns:a16="http://schemas.microsoft.com/office/drawing/2014/main" id="{70353DFC-EA0C-0249-B73C-83E25D7F8953}"/>
              </a:ext>
            </a:extLst>
          </p:cNvPr>
          <p:cNvSpPr>
            <a:spLocks noGrp="1"/>
          </p:cNvSpPr>
          <p:nvPr>
            <p:ph type="ftr" sz="quarter" idx="11"/>
          </p:nvPr>
        </p:nvSpPr>
        <p:spPr>
          <a:xfrm>
            <a:off x="1600200" y="6236208"/>
            <a:ext cx="5901189" cy="320040"/>
          </a:xfrm>
        </p:spPr>
        <p:txBody>
          <a:bodyPr vert="horz" lIns="91440" tIns="45720" rIns="91440" bIns="45720" rtlCol="0" anchor="ctr">
            <a:normAutofit/>
          </a:bodyPr>
          <a:lstStyle/>
          <a:p>
            <a:pPr>
              <a:spcAft>
                <a:spcPts val="600"/>
              </a:spcAft>
            </a:pPr>
            <a:r>
              <a:rPr lang="en-US" kern="1200" dirty="0">
                <a:solidFill>
                  <a:schemeClr val="bg1">
                    <a:alpha val="70000"/>
                  </a:schemeClr>
                </a:solidFill>
                <a:latin typeface="+mn-lt"/>
                <a:ea typeface="+mn-ea"/>
                <a:cs typeface="+mn-cs"/>
              </a:rPr>
              <a:t>© 2021 Sarri Gilman, LMFT  |  </a:t>
            </a:r>
            <a:r>
              <a:rPr lang="en-US" kern="1200" dirty="0" err="1">
                <a:solidFill>
                  <a:schemeClr val="bg1">
                    <a:alpha val="70000"/>
                  </a:schemeClr>
                </a:solidFill>
                <a:latin typeface="+mn-lt"/>
                <a:ea typeface="+mn-ea"/>
                <a:cs typeface="+mn-cs"/>
              </a:rPr>
              <a:t>SarriGilman.com</a:t>
            </a:r>
            <a:endParaRPr lang="en-US" kern="1200" dirty="0">
              <a:solidFill>
                <a:schemeClr val="bg1">
                  <a:alpha val="70000"/>
                </a:schemeClr>
              </a:solidFill>
              <a:latin typeface="+mn-lt"/>
              <a:ea typeface="+mn-ea"/>
              <a:cs typeface="+mn-cs"/>
            </a:endParaRPr>
          </a:p>
        </p:txBody>
      </p:sp>
      <p:sp>
        <p:nvSpPr>
          <p:cNvPr id="3" name="Slide Number Placeholder 2">
            <a:extLst>
              <a:ext uri="{FF2B5EF4-FFF2-40B4-BE49-F238E27FC236}">
                <a16:creationId xmlns:a16="http://schemas.microsoft.com/office/drawing/2014/main" id="{F05AD192-A2B3-6549-BB27-781F2FB84E0E}"/>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6D22F896-40B5-4ADD-8801-0D06FADFA095}" type="slidenum">
              <a:rPr lang="en-US" smtClean="0"/>
              <a:pPr>
                <a:lnSpc>
                  <a:spcPct val="90000"/>
                </a:lnSpc>
                <a:spcAft>
                  <a:spcPts val="600"/>
                </a:spcAft>
              </a:pPr>
              <a:t>4</a:t>
            </a:fld>
            <a:endParaRPr lang="en-US"/>
          </a:p>
        </p:txBody>
      </p:sp>
    </p:spTree>
    <p:extLst>
      <p:ext uri="{BB962C8B-B14F-4D97-AF65-F5344CB8AC3E}">
        <p14:creationId xmlns:p14="http://schemas.microsoft.com/office/powerpoint/2010/main" val="95186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things I noticed  2008</a:t>
            </a: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16632" r="16632"/>
          <a:stretch>
            <a:fillRect/>
          </a:stretch>
        </p:blipFill>
        <p:spPr/>
      </p:pic>
      <p:sp>
        <p:nvSpPr>
          <p:cNvPr id="4" name="Text Placeholder 3"/>
          <p:cNvSpPr>
            <a:spLocks noGrp="1"/>
          </p:cNvSpPr>
          <p:nvPr>
            <p:ph type="body" sz="half" idx="2"/>
          </p:nvPr>
        </p:nvSpPr>
        <p:spPr>
          <a:xfrm>
            <a:off x="722375" y="3549918"/>
            <a:ext cx="4581146" cy="2194037"/>
          </a:xfrm>
        </p:spPr>
        <p:txBody>
          <a:bodyPr>
            <a:normAutofit/>
          </a:bodyPr>
          <a:lstStyle/>
          <a:p>
            <a:endParaRPr lang="en-US" sz="2400" dirty="0"/>
          </a:p>
          <a:p>
            <a:r>
              <a:rPr lang="en-US" sz="2400" dirty="0"/>
              <a:t>Several losses all at once</a:t>
            </a:r>
          </a:p>
          <a:p>
            <a:r>
              <a:rPr lang="en-US" sz="2400" dirty="0"/>
              <a:t>Unusual rates of illness and onset of chronic illness.</a:t>
            </a:r>
          </a:p>
        </p:txBody>
      </p:sp>
      <p:sp>
        <p:nvSpPr>
          <p:cNvPr id="3" name="Footer Placeholder 2">
            <a:extLst>
              <a:ext uri="{FF2B5EF4-FFF2-40B4-BE49-F238E27FC236}">
                <a16:creationId xmlns:a16="http://schemas.microsoft.com/office/drawing/2014/main" id="{5F7BDB04-53A9-8545-A2F8-5FAC3DB09B07}"/>
              </a:ext>
            </a:extLst>
          </p:cNvPr>
          <p:cNvSpPr>
            <a:spLocks noGrp="1"/>
          </p:cNvSpPr>
          <p:nvPr>
            <p:ph type="ftr" sz="quarter" idx="11"/>
          </p:nvPr>
        </p:nvSpPr>
        <p:spPr/>
        <p:txBody>
          <a:bodyPr/>
          <a:lstStyle/>
          <a:p>
            <a:r>
              <a:rPr lang="en-US"/>
              <a:t>© 2021 Sarri Gilman, LMFT  |  SarriGilman.com</a:t>
            </a:r>
            <a:endParaRPr lang="en-US" dirty="0"/>
          </a:p>
        </p:txBody>
      </p:sp>
      <p:sp>
        <p:nvSpPr>
          <p:cNvPr id="6" name="Slide Number Placeholder 5">
            <a:extLst>
              <a:ext uri="{FF2B5EF4-FFF2-40B4-BE49-F238E27FC236}">
                <a16:creationId xmlns:a16="http://schemas.microsoft.com/office/drawing/2014/main" id="{5399FDF3-76DD-5E49-A2C8-A4D8BC6DC4B3}"/>
              </a:ext>
            </a:extLst>
          </p:cNvPr>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4218850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7EB226-554A-5949-BFF5-078CD38DAEE7}"/>
              </a:ext>
            </a:extLst>
          </p:cNvPr>
          <p:cNvSpPr>
            <a:spLocks noGrp="1"/>
          </p:cNvSpPr>
          <p:nvPr>
            <p:ph type="ftr" sz="quarter" idx="11"/>
          </p:nvPr>
        </p:nvSpPr>
        <p:spPr/>
        <p:txBody>
          <a:bodyPr/>
          <a:lstStyle/>
          <a:p>
            <a:r>
              <a:rPr lang="en-US"/>
              <a:t>© 2021 Sarri Gilman, LMFT  |  SarriGilman.com</a:t>
            </a:r>
            <a:endParaRPr lang="en-US" dirty="0"/>
          </a:p>
        </p:txBody>
      </p:sp>
      <p:sp>
        <p:nvSpPr>
          <p:cNvPr id="4" name="Slide Number Placeholder 3">
            <a:extLst>
              <a:ext uri="{FF2B5EF4-FFF2-40B4-BE49-F238E27FC236}">
                <a16:creationId xmlns:a16="http://schemas.microsoft.com/office/drawing/2014/main" id="{62A48AEB-11F6-DA43-9CC7-3EA0715BEBC8}"/>
              </a:ext>
            </a:extLst>
          </p:cNvPr>
          <p:cNvSpPr>
            <a:spLocks noGrp="1"/>
          </p:cNvSpPr>
          <p:nvPr>
            <p:ph type="sldNum" sz="quarter" idx="12"/>
          </p:nvPr>
        </p:nvSpPr>
        <p:spPr/>
        <p:txBody>
          <a:bodyPr/>
          <a:lstStyle/>
          <a:p>
            <a:fld id="{6D22F896-40B5-4ADD-8801-0D06FADFA095}" type="slidenum">
              <a:rPr lang="en-US" smtClean="0"/>
              <a:t>6</a:t>
            </a:fld>
            <a:endParaRPr lang="en-US" dirty="0"/>
          </a:p>
        </p:txBody>
      </p:sp>
      <p:sp>
        <p:nvSpPr>
          <p:cNvPr id="3" name="TextBox 2">
            <a:extLst>
              <a:ext uri="{FF2B5EF4-FFF2-40B4-BE49-F238E27FC236}">
                <a16:creationId xmlns:a16="http://schemas.microsoft.com/office/drawing/2014/main" id="{6EAFEF07-DF7D-EA42-AB43-DBD2220FD5D4}"/>
              </a:ext>
            </a:extLst>
          </p:cNvPr>
          <p:cNvSpPr txBox="1"/>
          <p:nvPr/>
        </p:nvSpPr>
        <p:spPr>
          <a:xfrm>
            <a:off x="888643" y="888642"/>
            <a:ext cx="10109916" cy="4862870"/>
          </a:xfrm>
          <a:prstGeom prst="rect">
            <a:avLst/>
          </a:prstGeom>
          <a:noFill/>
        </p:spPr>
        <p:txBody>
          <a:bodyPr wrap="square" rtlCol="0">
            <a:spAutoFit/>
          </a:bodyPr>
          <a:lstStyle/>
          <a:p>
            <a:r>
              <a:rPr lang="en-US" dirty="0"/>
              <a:t>In a 2009 report by University of Albany sociologist Kate W. </a:t>
            </a:r>
            <a:r>
              <a:rPr lang="en-US" dirty="0" err="1"/>
              <a:t>Strully</a:t>
            </a:r>
            <a:r>
              <a:rPr lang="en-US" dirty="0"/>
              <a:t> in the journal </a:t>
            </a:r>
            <a:r>
              <a:rPr lang="en-US" i="1" dirty="0"/>
              <a:t>Demography</a:t>
            </a:r>
            <a:r>
              <a:rPr lang="en-US" dirty="0"/>
              <a:t>,17 “</a:t>
            </a:r>
            <a:r>
              <a:rPr lang="en-US" dirty="0" err="1"/>
              <a:t>Strully</a:t>
            </a:r>
            <a:r>
              <a:rPr lang="en-US" dirty="0"/>
              <a:t> found that </a:t>
            </a:r>
          </a:p>
          <a:p>
            <a:r>
              <a:rPr lang="en-US" sz="3200" dirty="0">
                <a:latin typeface="Arial Unicode MS" panose="020B0604020202020204" pitchFamily="34" charset="-128"/>
                <a:ea typeface="Arial Unicode MS" panose="020B0604020202020204" pitchFamily="34" charset="-128"/>
                <a:cs typeface="Arial Unicode MS" panose="020B0604020202020204" pitchFamily="34" charset="-128"/>
              </a:rPr>
              <a:t>losing a job when a business closes increased the odds of fair or poor health by 54 percent among workers with no preexisting health conditions, and</a:t>
            </a:r>
          </a:p>
          <a:p>
            <a:r>
              <a:rPr lang="en-US" sz="3200" dirty="0">
                <a:latin typeface="Arial Unicode MS" panose="020B0604020202020204" pitchFamily="34" charset="-128"/>
                <a:ea typeface="Arial Unicode MS" panose="020B0604020202020204" pitchFamily="34" charset="-128"/>
                <a:cs typeface="Arial Unicode MS" panose="020B0604020202020204" pitchFamily="34" charset="-128"/>
              </a:rPr>
              <a:t> increased by 83 percent the odds of new health conditions likely triggered</a:t>
            </a:r>
          </a:p>
          <a:p>
            <a:r>
              <a:rPr lang="en-US" sz="3200" dirty="0">
                <a:latin typeface="Arial Unicode MS" panose="020B0604020202020204" pitchFamily="34" charset="-128"/>
                <a:ea typeface="Arial Unicode MS" panose="020B0604020202020204" pitchFamily="34" charset="-128"/>
                <a:cs typeface="Arial Unicode MS" panose="020B0604020202020204" pitchFamily="34" charset="-128"/>
              </a:rPr>
              <a:t> by job loss—stress-related conditions such as stroke, hypertension, heart disease, arthritis, diabetes, and emotional and psychiatric problems.” </a:t>
            </a:r>
          </a:p>
          <a:p>
            <a:endParaRPr lang="en-US" dirty="0"/>
          </a:p>
        </p:txBody>
      </p:sp>
    </p:spTree>
    <p:extLst>
      <p:ext uri="{BB962C8B-B14F-4D97-AF65-F5344CB8AC3E}">
        <p14:creationId xmlns:p14="http://schemas.microsoft.com/office/powerpoint/2010/main" val="953489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234" y="2582495"/>
            <a:ext cx="4494998" cy="1134640"/>
          </a:xfrm>
        </p:spPr>
        <p:txBody>
          <a:bodyPr/>
          <a:lstStyle/>
          <a:p>
            <a:r>
              <a:rPr lang="en-US" dirty="0"/>
              <a:t>Is overwhelm unusual or is it our new norm?</a:t>
            </a: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14778" r="14778"/>
          <a:stretch>
            <a:fillRect/>
          </a:stretch>
        </p:blipFill>
        <p:spPr/>
      </p:pic>
      <p:sp>
        <p:nvSpPr>
          <p:cNvPr id="3" name="Footer Placeholder 2">
            <a:extLst>
              <a:ext uri="{FF2B5EF4-FFF2-40B4-BE49-F238E27FC236}">
                <a16:creationId xmlns:a16="http://schemas.microsoft.com/office/drawing/2014/main" id="{03D38EB5-1073-B64C-BB61-7ACC11901925}"/>
              </a:ext>
            </a:extLst>
          </p:cNvPr>
          <p:cNvSpPr>
            <a:spLocks noGrp="1"/>
          </p:cNvSpPr>
          <p:nvPr>
            <p:ph type="ftr" sz="quarter" idx="11"/>
          </p:nvPr>
        </p:nvSpPr>
        <p:spPr/>
        <p:txBody>
          <a:bodyPr/>
          <a:lstStyle/>
          <a:p>
            <a:r>
              <a:rPr lang="en-US"/>
              <a:t>© 2021 Sarri Gilman, LMFT  |  SarriGilman.com</a:t>
            </a:r>
            <a:endParaRPr lang="en-US" dirty="0"/>
          </a:p>
        </p:txBody>
      </p:sp>
      <p:sp>
        <p:nvSpPr>
          <p:cNvPr id="4" name="Slide Number Placeholder 3">
            <a:extLst>
              <a:ext uri="{FF2B5EF4-FFF2-40B4-BE49-F238E27FC236}">
                <a16:creationId xmlns:a16="http://schemas.microsoft.com/office/drawing/2014/main" id="{DC274690-B172-7E4E-9809-257AF3FE75C3}"/>
              </a:ext>
            </a:extLst>
          </p:cNvPr>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52553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CA05729-EAF0-954C-92BE-355C294A9560}"/>
              </a:ext>
            </a:extLst>
          </p:cNvPr>
          <p:cNvSpPr>
            <a:spLocks noGrp="1"/>
          </p:cNvSpPr>
          <p:nvPr>
            <p:ph type="ftr" sz="quarter" idx="11"/>
          </p:nvPr>
        </p:nvSpPr>
        <p:spPr>
          <a:xfrm>
            <a:off x="1600200" y="6236208"/>
            <a:ext cx="4312053" cy="320040"/>
          </a:xfrm>
        </p:spPr>
        <p:txBody>
          <a:bodyPr vert="horz" lIns="91440" tIns="45720" rIns="91440" bIns="45720" rtlCol="0" anchor="ctr">
            <a:normAutofit/>
          </a:bodyPr>
          <a:lstStyle/>
          <a:p>
            <a:pPr>
              <a:spcAft>
                <a:spcPts val="600"/>
              </a:spcAft>
            </a:pPr>
            <a:r>
              <a:rPr lang="en-US"/>
              <a:t>© 2021 Sarri Gilman, LMFT  |  SarriGilman.com</a:t>
            </a:r>
          </a:p>
        </p:txBody>
      </p:sp>
      <p:sp>
        <p:nvSpPr>
          <p:cNvPr id="23" name="Rectangle 22">
            <a:extLst>
              <a:ext uri="{FF2B5EF4-FFF2-40B4-BE49-F238E27FC236}">
                <a16:creationId xmlns:a16="http://schemas.microsoft.com/office/drawing/2014/main" id="{87D3A4E0-C908-4EA9-ABDF-E82AD6BDE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D775F9-8F02-794F-9D14-7253132CD55D}"/>
              </a:ext>
            </a:extLst>
          </p:cNvPr>
          <p:cNvSpPr>
            <a:spLocks noGrp="1"/>
          </p:cNvSpPr>
          <p:nvPr>
            <p:ph type="title"/>
          </p:nvPr>
        </p:nvSpPr>
        <p:spPr>
          <a:xfrm>
            <a:off x="1600200" y="833378"/>
            <a:ext cx="8991600" cy="3020992"/>
          </a:xfrm>
        </p:spPr>
        <p:txBody>
          <a:bodyPr vert="horz" lIns="274320" tIns="182880" rIns="274320" bIns="182880" rtlCol="0" anchor="ctr" anchorCtr="1">
            <a:normAutofit/>
          </a:bodyPr>
          <a:lstStyle/>
          <a:p>
            <a:r>
              <a:rPr lang="en-US" sz="2000" kern="1200" cap="all" spc="200" baseline="0" dirty="0">
                <a:solidFill>
                  <a:srgbClr val="262626"/>
                </a:solidFill>
                <a:latin typeface="+mj-lt"/>
                <a:ea typeface="+mj-ea"/>
                <a:cs typeface="+mj-cs"/>
              </a:rPr>
              <a:t>You are On the front lines of</a:t>
            </a:r>
            <a:br>
              <a:rPr lang="en-US" sz="2000" kern="1200" cap="all" spc="200" baseline="0" dirty="0">
                <a:solidFill>
                  <a:srgbClr val="262626"/>
                </a:solidFill>
                <a:latin typeface="+mj-lt"/>
                <a:ea typeface="+mj-ea"/>
                <a:cs typeface="+mj-cs"/>
              </a:rPr>
            </a:br>
            <a:r>
              <a:rPr lang="en-US" sz="2000" kern="1200" cap="all" spc="200" baseline="0" dirty="0">
                <a:solidFill>
                  <a:srgbClr val="262626"/>
                </a:solidFill>
                <a:latin typeface="+mj-lt"/>
                <a:ea typeface="+mj-ea"/>
                <a:cs typeface="+mj-cs"/>
              </a:rPr>
              <a:t> </a:t>
            </a:r>
            <a:br>
              <a:rPr lang="en-US" sz="2000" kern="1200" cap="all" spc="200" baseline="0" dirty="0">
                <a:solidFill>
                  <a:srgbClr val="262626"/>
                </a:solidFill>
                <a:latin typeface="+mj-lt"/>
                <a:ea typeface="+mj-ea"/>
                <a:cs typeface="+mj-cs"/>
              </a:rPr>
            </a:br>
            <a:r>
              <a:rPr lang="en-US" sz="2000" kern="1200" cap="all" spc="200" baseline="0" dirty="0">
                <a:solidFill>
                  <a:srgbClr val="262626"/>
                </a:solidFill>
                <a:latin typeface="+mj-lt"/>
                <a:ea typeface="+mj-ea"/>
                <a:cs typeface="+mj-cs"/>
              </a:rPr>
              <a:t>historical trauma, intergeneration trauma, racial trauma, institutional trauma,  climate and Environmental trauma, political trauma, National trauma, Economic, and pandemic trauma</a:t>
            </a:r>
            <a:br>
              <a:rPr lang="en-US" sz="2000" kern="1200" cap="all" spc="200" baseline="0" dirty="0">
                <a:solidFill>
                  <a:srgbClr val="262626"/>
                </a:solidFill>
                <a:latin typeface="+mj-lt"/>
                <a:ea typeface="+mj-ea"/>
                <a:cs typeface="+mj-cs"/>
              </a:rPr>
            </a:br>
            <a:br>
              <a:rPr lang="en-US" sz="2000" kern="1200" cap="all" spc="200" baseline="0" dirty="0">
                <a:solidFill>
                  <a:srgbClr val="262626"/>
                </a:solidFill>
                <a:latin typeface="+mj-lt"/>
                <a:ea typeface="+mj-ea"/>
                <a:cs typeface="+mj-cs"/>
              </a:rPr>
            </a:br>
            <a:r>
              <a:rPr lang="en-US" sz="2000" kern="1200" cap="all" spc="200" baseline="0" dirty="0">
                <a:solidFill>
                  <a:srgbClr val="262626"/>
                </a:solidFill>
                <a:latin typeface="+mj-lt"/>
                <a:ea typeface="+mj-ea"/>
                <a:cs typeface="+mj-cs"/>
              </a:rPr>
              <a:t>Disruption and Transformation.</a:t>
            </a:r>
            <a:br>
              <a:rPr lang="en-US" sz="1500" kern="1200" cap="all" spc="200" baseline="0" dirty="0">
                <a:solidFill>
                  <a:srgbClr val="262626"/>
                </a:solidFill>
                <a:latin typeface="+mj-lt"/>
                <a:ea typeface="+mj-ea"/>
                <a:cs typeface="+mj-cs"/>
              </a:rPr>
            </a:br>
            <a:endParaRPr lang="en-US" sz="1500" kern="1200" cap="all" spc="200" baseline="0" dirty="0">
              <a:solidFill>
                <a:srgbClr val="262626"/>
              </a:solidFill>
              <a:latin typeface="+mj-lt"/>
              <a:ea typeface="+mj-ea"/>
              <a:cs typeface="+mj-cs"/>
            </a:endParaRPr>
          </a:p>
        </p:txBody>
      </p:sp>
      <p:sp>
        <p:nvSpPr>
          <p:cNvPr id="18" name="Text Placeholder 2">
            <a:extLst>
              <a:ext uri="{FF2B5EF4-FFF2-40B4-BE49-F238E27FC236}">
                <a16:creationId xmlns:a16="http://schemas.microsoft.com/office/drawing/2014/main" id="{1A3FC232-BB4E-4C14-B182-49B70388FF0E}"/>
              </a:ext>
            </a:extLst>
          </p:cNvPr>
          <p:cNvSpPr>
            <a:spLocks noGrp="1"/>
          </p:cNvSpPr>
          <p:nvPr>
            <p:ph type="body" sz="half" idx="2"/>
          </p:nvPr>
        </p:nvSpPr>
        <p:spPr>
          <a:xfrm>
            <a:off x="6579220" y="5374888"/>
            <a:ext cx="3995955" cy="758282"/>
          </a:xfrm>
        </p:spPr>
        <p:txBody>
          <a:bodyPr vert="horz" lIns="91440" tIns="45720" rIns="91440" bIns="45720" rtlCol="0">
            <a:noAutofit/>
          </a:bodyPr>
          <a:lstStyle/>
          <a:p>
            <a:pPr algn="r"/>
            <a:r>
              <a:rPr lang="en-US" sz="3200" dirty="0">
                <a:solidFill>
                  <a:schemeClr val="bg1"/>
                </a:solidFill>
              </a:rPr>
              <a:t>The enormity of this, and deep ongoing nature of this.  </a:t>
            </a:r>
          </a:p>
        </p:txBody>
      </p:sp>
      <p:sp>
        <p:nvSpPr>
          <p:cNvPr id="3" name="Slide Number Placeholder 2">
            <a:extLst>
              <a:ext uri="{FF2B5EF4-FFF2-40B4-BE49-F238E27FC236}">
                <a16:creationId xmlns:a16="http://schemas.microsoft.com/office/drawing/2014/main" id="{7B6B6A58-0F4B-DF44-A0FF-537FA7783D1E}"/>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6D22F896-40B5-4ADD-8801-0D06FADFA095}" type="slidenum">
              <a:rPr lang="en-US" kern="1200" spc="0" baseline="0" dirty="0">
                <a:solidFill>
                  <a:srgbClr val="FFFFFF"/>
                </a:solidFill>
                <a:latin typeface="+mn-lt"/>
                <a:ea typeface="+mn-ea"/>
                <a:cs typeface="+mn-cs"/>
              </a:rPr>
              <a:pPr>
                <a:lnSpc>
                  <a:spcPct val="90000"/>
                </a:lnSpc>
                <a:spcAft>
                  <a:spcPts val="600"/>
                </a:spcAft>
              </a:pPr>
              <a:t>8</a:t>
            </a:fld>
            <a:endParaRPr lang="en-US" kern="1200" spc="0" baseline="0" dirty="0">
              <a:solidFill>
                <a:srgbClr val="FFFFFF"/>
              </a:solidFill>
              <a:latin typeface="+mn-lt"/>
              <a:ea typeface="+mn-ea"/>
              <a:cs typeface="+mn-cs"/>
            </a:endParaRPr>
          </a:p>
        </p:txBody>
      </p:sp>
    </p:spTree>
    <p:extLst>
      <p:ext uri="{BB962C8B-B14F-4D97-AF65-F5344CB8AC3E}">
        <p14:creationId xmlns:p14="http://schemas.microsoft.com/office/powerpoint/2010/main" val="1061563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8" name="Picture Placeholder 7" descr="A picture containing person, outdoor&#10;&#10;Description automatically generated">
            <a:extLst>
              <a:ext uri="{FF2B5EF4-FFF2-40B4-BE49-F238E27FC236}">
                <a16:creationId xmlns:a16="http://schemas.microsoft.com/office/drawing/2014/main" id="{EC8CD3A6-3961-1D47-93B0-C64142505B4E}"/>
              </a:ext>
            </a:extLst>
          </p:cNvPr>
          <p:cNvPicPr>
            <a:picLocks noGrp="1" noChangeAspect="1"/>
          </p:cNvPicPr>
          <p:nvPr>
            <p:ph type="pic" idx="1"/>
          </p:nvPr>
        </p:nvPicPr>
        <p:blipFill rotWithShape="1">
          <a:blip r:embed="rId2"/>
          <a:srcRect t="29172" b="18693"/>
          <a:stretch/>
        </p:blipFill>
        <p:spPr>
          <a:xfrm>
            <a:off x="20" y="10"/>
            <a:ext cx="12191980" cy="4242806"/>
          </a:xfrm>
          <a:prstGeom prst="rect">
            <a:avLst/>
          </a:prstGeom>
        </p:spPr>
      </p:pic>
      <p:sp>
        <p:nvSpPr>
          <p:cNvPr id="18" name="Rectangle 17">
            <a:extLst>
              <a:ext uri="{FF2B5EF4-FFF2-40B4-BE49-F238E27FC236}">
                <a16:creationId xmlns:a16="http://schemas.microsoft.com/office/drawing/2014/main" id="{17928EA2-88ED-424C-A811-B45B398FB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304F0B90-9D71-4D15-94CC-B9E1F445B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rgbClr val="374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87DDC80F-E71C-2E4F-8CB3-543D97172B76}"/>
              </a:ext>
            </a:extLst>
          </p:cNvPr>
          <p:cNvSpPr>
            <a:spLocks noGrp="1"/>
          </p:cNvSpPr>
          <p:nvPr>
            <p:ph type="title"/>
          </p:nvPr>
        </p:nvSpPr>
        <p:spPr>
          <a:xfrm>
            <a:off x="1600200" y="4489554"/>
            <a:ext cx="8991600" cy="1279910"/>
          </a:xfrm>
          <a:noFill/>
          <a:ln>
            <a:noFill/>
          </a:ln>
        </p:spPr>
        <p:txBody>
          <a:bodyPr vert="horz" lIns="274320" tIns="182880" rIns="274320" bIns="182880" rtlCol="0" anchor="ctr" anchorCtr="1">
            <a:normAutofit/>
          </a:bodyPr>
          <a:lstStyle/>
          <a:p>
            <a:r>
              <a:rPr lang="en-US" sz="2400" dirty="0">
                <a:solidFill>
                  <a:srgbClr val="FFFFFF"/>
                </a:solidFill>
                <a:latin typeface="+mn-lt"/>
              </a:rPr>
              <a:t>And you may have other Big things going on in your life</a:t>
            </a:r>
          </a:p>
        </p:txBody>
      </p:sp>
      <p:sp>
        <p:nvSpPr>
          <p:cNvPr id="5" name="Footer Placeholder 4">
            <a:extLst>
              <a:ext uri="{FF2B5EF4-FFF2-40B4-BE49-F238E27FC236}">
                <a16:creationId xmlns:a16="http://schemas.microsoft.com/office/drawing/2014/main" id="{568A46CF-E9E9-2E45-A524-53B371452738}"/>
              </a:ext>
            </a:extLst>
          </p:cNvPr>
          <p:cNvSpPr>
            <a:spLocks noGrp="1"/>
          </p:cNvSpPr>
          <p:nvPr>
            <p:ph type="ftr" sz="quarter" idx="11"/>
          </p:nvPr>
        </p:nvSpPr>
        <p:spPr>
          <a:xfrm>
            <a:off x="1600200" y="6236208"/>
            <a:ext cx="5901189" cy="320040"/>
          </a:xfrm>
        </p:spPr>
        <p:txBody>
          <a:bodyPr vert="horz" lIns="91440" tIns="45720" rIns="91440" bIns="45720" rtlCol="0" anchor="ctr">
            <a:normAutofit/>
          </a:bodyPr>
          <a:lstStyle/>
          <a:p>
            <a:pPr>
              <a:spcAft>
                <a:spcPts val="600"/>
              </a:spcAft>
            </a:pPr>
            <a:r>
              <a:rPr lang="en-US"/>
              <a:t>© 2021 Sarri Gilman, LMFT  |  SarriGilman.com</a:t>
            </a:r>
          </a:p>
        </p:txBody>
      </p:sp>
      <p:sp>
        <p:nvSpPr>
          <p:cNvPr id="6" name="Slide Number Placeholder 5">
            <a:extLst>
              <a:ext uri="{FF2B5EF4-FFF2-40B4-BE49-F238E27FC236}">
                <a16:creationId xmlns:a16="http://schemas.microsoft.com/office/drawing/2014/main" id="{F9B0A6B6-98BE-9C47-AE48-89AC39C09F85}"/>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F2E77594-8237-CF45-AF03-829CD5315A1A}" type="slidenum">
              <a:rPr lang="en-US" smtClean="0"/>
              <a:pPr>
                <a:lnSpc>
                  <a:spcPct val="90000"/>
                </a:lnSpc>
                <a:spcAft>
                  <a:spcPts val="600"/>
                </a:spcAft>
              </a:pPr>
              <a:t>9</a:t>
            </a:fld>
            <a:endParaRPr lang="en-US"/>
          </a:p>
        </p:txBody>
      </p:sp>
      <p:sp>
        <p:nvSpPr>
          <p:cNvPr id="3" name="TextBox 2">
            <a:extLst>
              <a:ext uri="{FF2B5EF4-FFF2-40B4-BE49-F238E27FC236}">
                <a16:creationId xmlns:a16="http://schemas.microsoft.com/office/drawing/2014/main" id="{00007974-9944-6A40-BFBE-CEF5167055ED}"/>
              </a:ext>
            </a:extLst>
          </p:cNvPr>
          <p:cNvSpPr txBox="1"/>
          <p:nvPr/>
        </p:nvSpPr>
        <p:spPr>
          <a:xfrm>
            <a:off x="5286375" y="6236208"/>
            <a:ext cx="2985817" cy="307777"/>
          </a:xfrm>
          <a:prstGeom prst="rect">
            <a:avLst/>
          </a:prstGeom>
          <a:noFill/>
        </p:spPr>
        <p:txBody>
          <a:bodyPr wrap="none" rtlCol="0">
            <a:spAutoFit/>
          </a:bodyPr>
          <a:lstStyle/>
          <a:p>
            <a:r>
              <a:rPr lang="en-US" sz="1400" dirty="0">
                <a:solidFill>
                  <a:schemeClr val="bg1"/>
                </a:solidFill>
              </a:rPr>
              <a:t>Photo by Jazmin </a:t>
            </a:r>
            <a:r>
              <a:rPr lang="en-US" sz="1400" dirty="0" err="1">
                <a:solidFill>
                  <a:schemeClr val="bg1"/>
                </a:solidFill>
              </a:rPr>
              <a:t>Quaynor</a:t>
            </a:r>
            <a:r>
              <a:rPr lang="en-US" sz="1400" dirty="0">
                <a:solidFill>
                  <a:schemeClr val="bg1"/>
                </a:solidFill>
              </a:rPr>
              <a:t> at </a:t>
            </a:r>
            <a:r>
              <a:rPr lang="en-US" sz="1400" dirty="0" err="1">
                <a:solidFill>
                  <a:schemeClr val="bg1"/>
                </a:solidFill>
              </a:rPr>
              <a:t>Unsplash</a:t>
            </a:r>
            <a:r>
              <a:rPr lang="en-US" sz="1400" dirty="0">
                <a:solidFill>
                  <a:schemeClr val="bg1"/>
                </a:solidFill>
              </a:rPr>
              <a:t> </a:t>
            </a:r>
          </a:p>
        </p:txBody>
      </p:sp>
    </p:spTree>
    <p:extLst>
      <p:ext uri="{BB962C8B-B14F-4D97-AF65-F5344CB8AC3E}">
        <p14:creationId xmlns:p14="http://schemas.microsoft.com/office/powerpoint/2010/main" val="2570112811"/>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1860</Words>
  <Application>Microsoft Macintosh PowerPoint</Application>
  <PresentationFormat>Widescreen</PresentationFormat>
  <Paragraphs>218</Paragraphs>
  <Slides>33</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 Unicode MS</vt:lpstr>
      <vt:lpstr>Arial</vt:lpstr>
      <vt:lpstr>Calibri</vt:lpstr>
      <vt:lpstr>Century Gothic</vt:lpstr>
      <vt:lpstr>Gill Sans MT</vt:lpstr>
      <vt:lpstr>Parcel</vt:lpstr>
      <vt:lpstr>Naming and Taming Overwhelm During The Pandemic  </vt:lpstr>
      <vt:lpstr> guiding principles for today</vt:lpstr>
      <vt:lpstr>Agenda</vt:lpstr>
      <vt:lpstr>PowerPoint Presentation</vt:lpstr>
      <vt:lpstr>Two things I noticed  2008</vt:lpstr>
      <vt:lpstr>PowerPoint Presentation</vt:lpstr>
      <vt:lpstr>Is overwhelm unusual or is it our new norm?</vt:lpstr>
      <vt:lpstr>You are On the front lines of   historical trauma, intergeneration trauma, racial trauma, institutional trauma,  climate and Environmental trauma, political trauma, National trauma, Economic, and pandemic trauma  Disruption and Transformation. </vt:lpstr>
      <vt:lpstr>And you may have other Big things going on in your life</vt:lpstr>
      <vt:lpstr>Essential Worker</vt:lpstr>
      <vt:lpstr>WHAT IS IT ? </vt:lpstr>
      <vt:lpstr>PowerPoint Presentation</vt:lpstr>
      <vt:lpstr>Seeing yourself while caring for others</vt:lpstr>
      <vt:lpstr>PowerPoint Presentation</vt:lpstr>
      <vt:lpstr>Take a few minutes to list your core values</vt:lpstr>
      <vt:lpstr>Knowing where you are</vt:lpstr>
      <vt:lpstr>Overwhelm Recovery Process</vt:lpstr>
      <vt:lpstr>Step 1: Aware &amp; Responding to you</vt:lpstr>
      <vt:lpstr>STEP 2:  Opening and closing </vt:lpstr>
      <vt:lpstr>Step 3: Listening</vt:lpstr>
      <vt:lpstr>Step 4: stop problem solving or reduce load? </vt:lpstr>
      <vt:lpstr>Step 5:</vt:lpstr>
      <vt:lpstr>Step 6: self-care on the job and off</vt:lpstr>
      <vt:lpstr>Head and Neck stretch</vt:lpstr>
      <vt:lpstr>PowerPoint Presentation</vt:lpstr>
      <vt:lpstr>Widespread overwhelm   Bring your Caring to the job + Many Overwhelmed patients + Overwhelmed org and supervisors</vt:lpstr>
      <vt:lpstr>Moral Injuries</vt:lpstr>
      <vt:lpstr>Moral Injuries</vt:lpstr>
      <vt:lpstr>Tending to Your Grief  Feeling it for your clients For your families For Your community For our world For you  How are You grieving? </vt:lpstr>
      <vt:lpstr>Resiliency Myths and Madness</vt:lpstr>
      <vt:lpstr>The importance of self-compassion</vt:lpstr>
      <vt:lpstr>Next week: Working with others who are overwhelmed and Your self-Care Plan  Session 3 is a discussion group about session 1 and 2.</vt:lpstr>
      <vt:lpstr>Sign up for free weekly boundary tips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Naming and Taming Overwhelm During The Pandemic  </dc:title>
  <dc:creator>Sarri Gilman</dc:creator>
  <cp:lastModifiedBy>Sarri Gilman</cp:lastModifiedBy>
  <cp:revision>8</cp:revision>
  <dcterms:created xsi:type="dcterms:W3CDTF">2021-01-14T23:04:58Z</dcterms:created>
  <dcterms:modified xsi:type="dcterms:W3CDTF">2021-01-25T02:18:13Z</dcterms:modified>
</cp:coreProperties>
</file>