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50"/>
  </p:notesMasterIdLst>
  <p:handoutMasterIdLst>
    <p:handoutMasterId r:id="rId51"/>
  </p:handoutMasterIdLst>
  <p:sldIdLst>
    <p:sldId id="344" r:id="rId2"/>
    <p:sldId id="462" r:id="rId3"/>
    <p:sldId id="479" r:id="rId4"/>
    <p:sldId id="478" r:id="rId5"/>
    <p:sldId id="475" r:id="rId6"/>
    <p:sldId id="476" r:id="rId7"/>
    <p:sldId id="480" r:id="rId8"/>
    <p:sldId id="481" r:id="rId9"/>
    <p:sldId id="482" r:id="rId10"/>
    <p:sldId id="483" r:id="rId11"/>
    <p:sldId id="486" r:id="rId12"/>
    <p:sldId id="487" r:id="rId13"/>
    <p:sldId id="488" r:id="rId14"/>
    <p:sldId id="485" r:id="rId15"/>
    <p:sldId id="489" r:id="rId16"/>
    <p:sldId id="490" r:id="rId17"/>
    <p:sldId id="493" r:id="rId18"/>
    <p:sldId id="494" r:id="rId19"/>
    <p:sldId id="495" r:id="rId20"/>
    <p:sldId id="491" r:id="rId21"/>
    <p:sldId id="470" r:id="rId22"/>
    <p:sldId id="497" r:id="rId23"/>
    <p:sldId id="507" r:id="rId24"/>
    <p:sldId id="498" r:id="rId25"/>
    <p:sldId id="496" r:id="rId26"/>
    <p:sldId id="499" r:id="rId27"/>
    <p:sldId id="509" r:id="rId28"/>
    <p:sldId id="473" r:id="rId29"/>
    <p:sldId id="502" r:id="rId30"/>
    <p:sldId id="503" r:id="rId31"/>
    <p:sldId id="501" r:id="rId32"/>
    <p:sldId id="472" r:id="rId33"/>
    <p:sldId id="504" r:id="rId34"/>
    <p:sldId id="510" r:id="rId35"/>
    <p:sldId id="511" r:id="rId36"/>
    <p:sldId id="512" r:id="rId37"/>
    <p:sldId id="513" r:id="rId38"/>
    <p:sldId id="514" r:id="rId39"/>
    <p:sldId id="515" r:id="rId40"/>
    <p:sldId id="516" r:id="rId41"/>
    <p:sldId id="517" r:id="rId42"/>
    <p:sldId id="518" r:id="rId43"/>
    <p:sldId id="519" r:id="rId44"/>
    <p:sldId id="520" r:id="rId45"/>
    <p:sldId id="506" r:id="rId46"/>
    <p:sldId id="508" r:id="rId47"/>
    <p:sldId id="492" r:id="rId48"/>
    <p:sldId id="474" r:id="rId4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7F"/>
    <a:srgbClr val="CC4927"/>
    <a:srgbClr val="D5D5D4"/>
    <a:srgbClr val="E8E4E3"/>
    <a:srgbClr val="F1EFF2"/>
    <a:srgbClr val="E0E0DF"/>
    <a:srgbClr val="B2CEE7"/>
    <a:srgbClr val="804400"/>
    <a:srgbClr val="0000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39" autoAdjust="0"/>
    <p:restoredTop sz="82383" autoAdjust="0"/>
  </p:normalViewPr>
  <p:slideViewPr>
    <p:cSldViewPr>
      <p:cViewPr varScale="1">
        <p:scale>
          <a:sx n="76" d="100"/>
          <a:sy n="76" d="100"/>
        </p:scale>
        <p:origin x="1128" y="192"/>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74" d="100"/>
          <a:sy n="74" d="100"/>
        </p:scale>
        <p:origin x="2288"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0C085C4-9D03-A446-B0EA-37E7A3667AB8}"/>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DA67774-23F4-3240-A363-3733F8D8D8FA}"/>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A625EA76-7FC4-D449-90C6-43FDC925BE80}" type="datetimeFigureOut">
              <a:rPr lang="en-US" smtClean="0"/>
              <a:t>5/2/19</a:t>
            </a:fld>
            <a:endParaRPr lang="en-US"/>
          </a:p>
        </p:txBody>
      </p:sp>
      <p:sp>
        <p:nvSpPr>
          <p:cNvPr id="4" name="Footer Placeholder 3">
            <a:extLst>
              <a:ext uri="{FF2B5EF4-FFF2-40B4-BE49-F238E27FC236}">
                <a16:creationId xmlns:a16="http://schemas.microsoft.com/office/drawing/2014/main" id="{2935EF41-49DC-E349-BCD6-5B8618BA92CF}"/>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0F2F05E-3980-AA40-80A9-15D476A9765E}"/>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A6B26B2F-700F-D449-B27E-6AC368978FCE}" type="slidenum">
              <a:rPr lang="en-US" smtClean="0"/>
              <a:t>‹#›</a:t>
            </a:fld>
            <a:endParaRPr lang="en-US"/>
          </a:p>
        </p:txBody>
      </p:sp>
    </p:spTree>
    <p:extLst>
      <p:ext uri="{BB962C8B-B14F-4D97-AF65-F5344CB8AC3E}">
        <p14:creationId xmlns:p14="http://schemas.microsoft.com/office/powerpoint/2010/main" val="2890026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2446" tIns="46223" rIns="92446" bIns="46223" rtlCol="0"/>
          <a:lstStyle>
            <a:lvl1pPr algn="r">
              <a:defRPr sz="1200"/>
            </a:lvl1pPr>
          </a:lstStyle>
          <a:p>
            <a:fld id="{14852AA4-34AB-4B22-BEBF-66427C835025}" type="datetimeFigureOut">
              <a:rPr lang="en-US" smtClean="0"/>
              <a:t>5/2/19</a:t>
            </a:fld>
            <a:endParaRPr lang="en-US" dirty="0"/>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46" tIns="46223" rIns="92446" bIns="46223" rtlCol="0" anchor="b"/>
          <a:lstStyle>
            <a:lvl1pPr algn="r">
              <a:defRPr sz="1200"/>
            </a:lvl1pPr>
          </a:lstStyle>
          <a:p>
            <a:fld id="{EFC128F8-A8F8-4F86-9E2D-73E199426059}" type="slidenum">
              <a:rPr lang="en-US" smtClean="0"/>
              <a:t>‹#›</a:t>
            </a:fld>
            <a:endParaRPr lang="en-US" dirty="0"/>
          </a:p>
        </p:txBody>
      </p:sp>
    </p:spTree>
    <p:extLst>
      <p:ext uri="{BB962C8B-B14F-4D97-AF65-F5344CB8AC3E}">
        <p14:creationId xmlns:p14="http://schemas.microsoft.com/office/powerpoint/2010/main" val="1975143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depts.washington.edu/fammed/rhrc/wp-content/uploads/sites/4/2016/09/RHRC_DB160_Larson.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Thomasine</a:t>
            </a:r>
            <a:r>
              <a:rPr lang="en-US" b="1" baseline="0" dirty="0"/>
              <a:t> Open</a:t>
            </a:r>
            <a:endParaRPr lang="en-US" b="1" dirty="0"/>
          </a:p>
        </p:txBody>
      </p:sp>
      <p:sp>
        <p:nvSpPr>
          <p:cNvPr id="4" name="Slide Number Placeholder 3"/>
          <p:cNvSpPr>
            <a:spLocks noGrp="1"/>
          </p:cNvSpPr>
          <p:nvPr>
            <p:ph type="sldNum" sz="quarter" idx="10"/>
          </p:nvPr>
        </p:nvSpPr>
        <p:spPr/>
        <p:txBody>
          <a:bodyPr/>
          <a:lstStyle/>
          <a:p>
            <a:fld id="{EFC128F8-A8F8-4F86-9E2D-73E199426059}" type="slidenum">
              <a:rPr lang="en-US" smtClean="0"/>
              <a:t>1</a:t>
            </a:fld>
            <a:endParaRPr lang="en-US" dirty="0"/>
          </a:p>
        </p:txBody>
      </p:sp>
    </p:spTree>
    <p:extLst>
      <p:ext uri="{BB962C8B-B14F-4D97-AF65-F5344CB8AC3E}">
        <p14:creationId xmlns:p14="http://schemas.microsoft.com/office/powerpoint/2010/main" val="3112269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Shawnda:</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200" dirty="0">
                <a:effectLst/>
                <a:latin typeface="Calibri" panose="020F0502020204030204" pitchFamily="34" charset="0"/>
                <a:ea typeface="Times New Roman" panose="02020603050405020304" pitchFamily="18" charset="0"/>
                <a:cs typeface="Calibri" panose="020F0502020204030204" pitchFamily="34" charset="0"/>
              </a:rPr>
              <a:t>Overall, rural residents have a shorter life expectancy than urban residents.</a:t>
            </a:r>
            <a:r>
              <a:rPr lang="en-US" sz="1200" baseline="30000" dirty="0">
                <a:effectLst/>
                <a:latin typeface="Calibri" panose="020F0502020204030204" pitchFamily="34" charset="0"/>
                <a:ea typeface="Times New Roman" panose="02020603050405020304" pitchFamily="18" charset="0"/>
                <a:cs typeface="Calibri" panose="020F0502020204030204" pitchFamily="34" charset="0"/>
              </a:rPr>
              <a:t>2</a:t>
            </a:r>
            <a:r>
              <a:rPr lang="en-US" sz="1200" dirty="0">
                <a:effectLst/>
                <a:latin typeface="Calibri" panose="020F0502020204030204" pitchFamily="34" charset="0"/>
                <a:ea typeface="Times New Roman" panose="02020603050405020304" pitchFamily="18" charset="0"/>
                <a:cs typeface="Calibri" panose="020F0502020204030204" pitchFamily="34" charset="0"/>
              </a:rPr>
              <a:t> Some variables that may influence life expectancy include increased rates of chronic disease and physical inactivity among rural residents. </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Compared to urban residents, a greater proportion of rural residents report having 2-3 and 4 or more chronic conditions</a:t>
            </a:r>
            <a:r>
              <a:rPr lang="en-US" sz="1200" dirty="0">
                <a:effectLst/>
                <a:latin typeface="Calibri" panose="020F0502020204030204" pitchFamily="34" charset="0"/>
                <a:ea typeface="Times New Roman" panose="02020603050405020304" pitchFamily="18" charset="0"/>
                <a:cs typeface="Calibri" panose="020F0502020204030204" pitchFamily="34" charset="0"/>
              </a:rPr>
              <a:t>. </a:t>
            </a:r>
            <a:r>
              <a:rPr lang="en-US" sz="1200" dirty="0">
                <a:effectLst/>
                <a:latin typeface="Calibri" panose="020F0502020204030204" pitchFamily="34" charset="0"/>
                <a:ea typeface="Times New Roman" panose="02020603050405020304" pitchFamily="18" charset="0"/>
              </a:rPr>
              <a:t>Rural (</a:t>
            </a:r>
            <a:r>
              <a:rPr lang="en-US" sz="1200" dirty="0" err="1">
                <a:effectLst/>
                <a:latin typeface="Calibri" panose="020F0502020204030204" pitchFamily="34" charset="0"/>
                <a:ea typeface="Times New Roman" panose="02020603050405020304" pitchFamily="18" charset="0"/>
              </a:rPr>
              <a:t>nonmetro</a:t>
            </a:r>
            <a:r>
              <a:rPr lang="en-US" sz="1200" dirty="0">
                <a:effectLst/>
                <a:latin typeface="Calibri" panose="020F0502020204030204" pitchFamily="34" charset="0"/>
                <a:ea typeface="Times New Roman" panose="02020603050405020304" pitchFamily="18" charset="0"/>
              </a:rPr>
              <a:t>) residents report a higher age-adjusted mortality rate per 100,000 population for all causes (830.5 for rural and 703.5 for urban).Rural communities also have higher mortality rates than urban (metro) for suicide (16.8 compared to 12.4), unintentional injury (54.4 compared to 38.3), and drug poisoning (15.6 compared to 14.7). Similarly, diabetes mortality is consistently higher in increasingly rural areas of the U.S. </a:t>
            </a:r>
            <a:r>
              <a:rPr lang="en-US" sz="1200" kern="1200" dirty="0">
                <a:solidFill>
                  <a:schemeClr val="tx1"/>
                </a:solidFill>
                <a:effectLst/>
                <a:latin typeface="+mn-lt"/>
                <a:ea typeface="+mn-ea"/>
                <a:cs typeface="+mn-cs"/>
              </a:rPr>
              <a:t>Across various age groups, fewer rural residents were found to utilize preventative health services. For example, among Medicaid enrollees ages 85 and older, rural beneficiaries reported lower annual medical and dental visit rates and higher rates of outpatient visits and prescription medication use. Among pediatric patients, those in rural communities reported fewer preventive dental visits and worse oral health. </a:t>
            </a:r>
          </a:p>
          <a:p>
            <a:pPr marL="0" marR="0">
              <a:lnSpc>
                <a:spcPct val="107000"/>
              </a:lnSpc>
              <a:spcBef>
                <a:spcPts val="0"/>
              </a:spcBef>
              <a:spcAft>
                <a:spcPts val="0"/>
              </a:spcAft>
            </a:pPr>
            <a:endParaRPr lang="en-US" b="0" dirty="0"/>
          </a:p>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10</a:t>
            </a:fld>
            <a:endParaRPr lang="en-US" dirty="0"/>
          </a:p>
        </p:txBody>
      </p:sp>
    </p:spTree>
    <p:extLst>
      <p:ext uri="{BB962C8B-B14F-4D97-AF65-F5344CB8AC3E}">
        <p14:creationId xmlns:p14="http://schemas.microsoft.com/office/powerpoint/2010/main" val="1480595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Shawnda – </a:t>
            </a:r>
          </a:p>
          <a:p>
            <a:r>
              <a:rPr lang="en-US" b="0" dirty="0"/>
              <a:t>Will</a:t>
            </a:r>
            <a:r>
              <a:rPr lang="en-US" b="0" baseline="0" dirty="0"/>
              <a:t> provide links and citations at the end of the PPT </a:t>
            </a:r>
            <a:endParaRPr lang="en-US" b="0" dirty="0"/>
          </a:p>
        </p:txBody>
      </p:sp>
      <p:sp>
        <p:nvSpPr>
          <p:cNvPr id="4" name="Slide Number Placeholder 3"/>
          <p:cNvSpPr>
            <a:spLocks noGrp="1"/>
          </p:cNvSpPr>
          <p:nvPr>
            <p:ph type="sldNum" sz="quarter" idx="10"/>
          </p:nvPr>
        </p:nvSpPr>
        <p:spPr/>
        <p:txBody>
          <a:bodyPr/>
          <a:lstStyle/>
          <a:p>
            <a:fld id="{EFC128F8-A8F8-4F86-9E2D-73E199426059}" type="slidenum">
              <a:rPr lang="en-US" smtClean="0"/>
              <a:t>11</a:t>
            </a:fld>
            <a:endParaRPr lang="en-US" dirty="0"/>
          </a:p>
        </p:txBody>
      </p:sp>
    </p:spTree>
    <p:extLst>
      <p:ext uri="{BB962C8B-B14F-4D97-AF65-F5344CB8AC3E}">
        <p14:creationId xmlns:p14="http://schemas.microsoft.com/office/powerpoint/2010/main" val="2983366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19.1% of residents aged 18 or older of nonmetropolitan counties had any mental illness (AMI) in 2017, approximately 6.8 million people.</a:t>
            </a:r>
          </a:p>
          <a:p>
            <a:endParaRPr lang="en-US" dirty="0"/>
          </a:p>
          <a:p>
            <a:r>
              <a:rPr lang="en-US" dirty="0"/>
              <a:t>During 2010-2011, nonmetropolitan counties reported a higher percentage of residents with AMI (19.5%) than metropolitan counties (17.8%). The highest rate of AMI (22.5%) occurred among rural residents in the western U.S. region. Nationally, 4% reported a serious mental illness, though rates rose with increasing rurality. Rural micropolitan residents in the western U.S. region reported the highest percentage of serious mental illness (6.8%). The lowest rate occurred in large central counties in the southern region of the U.S. (2.7%)</a:t>
            </a:r>
          </a:p>
        </p:txBody>
      </p:sp>
      <p:sp>
        <p:nvSpPr>
          <p:cNvPr id="4" name="Slide Number Placeholder 3"/>
          <p:cNvSpPr>
            <a:spLocks noGrp="1"/>
          </p:cNvSpPr>
          <p:nvPr>
            <p:ph type="sldNum" sz="quarter" idx="10"/>
          </p:nvPr>
        </p:nvSpPr>
        <p:spPr/>
        <p:txBody>
          <a:bodyPr/>
          <a:lstStyle/>
          <a:p>
            <a:fld id="{EFC128F8-A8F8-4F86-9E2D-73E199426059}" type="slidenum">
              <a:rPr lang="en-US" smtClean="0"/>
              <a:t>12</a:t>
            </a:fld>
            <a:endParaRPr lang="en-US" dirty="0"/>
          </a:p>
        </p:txBody>
      </p:sp>
    </p:spTree>
    <p:extLst>
      <p:ext uri="{BB962C8B-B14F-4D97-AF65-F5344CB8AC3E}">
        <p14:creationId xmlns:p14="http://schemas.microsoft.com/office/powerpoint/2010/main" val="1844513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Thomasine</a:t>
            </a:r>
          </a:p>
          <a:p>
            <a:r>
              <a:rPr lang="en-US" dirty="0"/>
              <a:t>Speak to Rural Suicide Rates ND have a 66% increase in deaths by suicide from 1999 to 2014 </a:t>
            </a:r>
          </a:p>
        </p:txBody>
      </p:sp>
      <p:sp>
        <p:nvSpPr>
          <p:cNvPr id="4" name="Slide Number Placeholder 3"/>
          <p:cNvSpPr>
            <a:spLocks noGrp="1"/>
          </p:cNvSpPr>
          <p:nvPr>
            <p:ph type="sldNum" sz="quarter" idx="10"/>
          </p:nvPr>
        </p:nvSpPr>
        <p:spPr/>
        <p:txBody>
          <a:bodyPr/>
          <a:lstStyle/>
          <a:p>
            <a:fld id="{EFC128F8-A8F8-4F86-9E2D-73E199426059}" type="slidenum">
              <a:rPr lang="en-US" smtClean="0"/>
              <a:t>13</a:t>
            </a:fld>
            <a:endParaRPr lang="en-US" dirty="0"/>
          </a:p>
        </p:txBody>
      </p:sp>
    </p:spTree>
    <p:extLst>
      <p:ext uri="{BB962C8B-B14F-4D97-AF65-F5344CB8AC3E}">
        <p14:creationId xmlns:p14="http://schemas.microsoft.com/office/powerpoint/2010/main" val="1607329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Thomasine:</a:t>
            </a:r>
          </a:p>
          <a:p>
            <a:r>
              <a:rPr lang="en-US" sz="1200" kern="1200" dirty="0">
                <a:solidFill>
                  <a:schemeClr val="tx1"/>
                </a:solidFill>
                <a:effectLst/>
                <a:latin typeface="+mn-lt"/>
                <a:ea typeface="+mn-ea"/>
                <a:cs typeface="+mn-cs"/>
              </a:rPr>
              <a:t>Rurality is a culture – it is a separate culture relative to consideration of multiculturalism.    </a:t>
            </a:r>
          </a:p>
          <a:p>
            <a:r>
              <a:rPr lang="en-US" sz="1200" kern="1200" dirty="0">
                <a:solidFill>
                  <a:schemeClr val="tx1"/>
                </a:solidFill>
                <a:effectLst/>
                <a:latin typeface="+mn-lt"/>
                <a:ea typeface="+mn-ea"/>
                <a:cs typeface="+mn-cs"/>
              </a:rPr>
              <a:t>Factors shape rural culture – what they harvest, the weather, agricultural heritage, diversity, proximity to urban areas with health care. </a:t>
            </a:r>
          </a:p>
          <a:p>
            <a:r>
              <a:rPr lang="en-US" sz="1200" kern="1200" dirty="0">
                <a:solidFill>
                  <a:schemeClr val="tx1"/>
                </a:solidFill>
                <a:effectLst/>
                <a:latin typeface="+mn-lt"/>
                <a:ea typeface="+mn-ea"/>
                <a:cs typeface="+mn-cs"/>
              </a:rPr>
              <a:t>Coping with the rural environment is not to be underestimated. Climate change has made the weather even more unpredictable. Flooding and crop failure</a:t>
            </a:r>
          </a:p>
          <a:p>
            <a:r>
              <a:rPr lang="en-US" sz="1200" kern="1200" dirty="0">
                <a:solidFill>
                  <a:schemeClr val="tx1"/>
                </a:solidFill>
                <a:effectLst/>
                <a:latin typeface="+mn-lt"/>
                <a:ea typeface="+mn-ea"/>
                <a:cs typeface="+mn-cs"/>
              </a:rPr>
              <a:t>No personal privacy combined with stigma makes access a problem.    </a:t>
            </a:r>
          </a:p>
          <a:p>
            <a:r>
              <a:rPr lang="en-US" sz="1200" kern="1200" dirty="0">
                <a:solidFill>
                  <a:schemeClr val="tx1"/>
                </a:solidFill>
                <a:effectLst/>
                <a:latin typeface="+mn-lt"/>
                <a:ea typeface="+mn-ea"/>
                <a:cs typeface="+mn-cs"/>
              </a:rPr>
              <a:t> (1) No One-Size Fits – Rural areas house pockets of ethnic groups and indigenous populations and a notable increase in Hispanic populations. (2) Rural America has 90% of the land mass and 25% of the population (3) fewer than 10% of the population live on farms (4) non-farm income accounts for 80% - rural jobs that are often seasonal</a:t>
            </a:r>
          </a:p>
          <a:p>
            <a:endParaRPr lang="en-US" b="0" dirty="0"/>
          </a:p>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14</a:t>
            </a:fld>
            <a:endParaRPr lang="en-US" dirty="0"/>
          </a:p>
        </p:txBody>
      </p:sp>
    </p:spTree>
    <p:extLst>
      <p:ext uri="{BB962C8B-B14F-4D97-AF65-F5344CB8AC3E}">
        <p14:creationId xmlns:p14="http://schemas.microsoft.com/office/powerpoint/2010/main" val="3074423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Shawnda</a:t>
            </a:r>
          </a:p>
        </p:txBody>
      </p:sp>
      <p:sp>
        <p:nvSpPr>
          <p:cNvPr id="4" name="Slide Number Placeholder 3"/>
          <p:cNvSpPr>
            <a:spLocks noGrp="1"/>
          </p:cNvSpPr>
          <p:nvPr>
            <p:ph type="sldNum" sz="quarter" idx="10"/>
          </p:nvPr>
        </p:nvSpPr>
        <p:spPr/>
        <p:txBody>
          <a:bodyPr/>
          <a:lstStyle/>
          <a:p>
            <a:fld id="{EFC128F8-A8F8-4F86-9E2D-73E199426059}" type="slidenum">
              <a:rPr lang="en-US" smtClean="0"/>
              <a:t>15</a:t>
            </a:fld>
            <a:endParaRPr lang="en-US" dirty="0"/>
          </a:p>
        </p:txBody>
      </p:sp>
    </p:spTree>
    <p:extLst>
      <p:ext uri="{BB962C8B-B14F-4D97-AF65-F5344CB8AC3E}">
        <p14:creationId xmlns:p14="http://schemas.microsoft.com/office/powerpoint/2010/main" val="951456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Shawnda: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Nearly every county in the Mountain Plains MHTTC Region 8 states are designated as whole county mental health professional shortage areas.</a:t>
            </a:r>
          </a:p>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16</a:t>
            </a:fld>
            <a:endParaRPr lang="en-US" dirty="0"/>
          </a:p>
        </p:txBody>
      </p:sp>
    </p:spTree>
    <p:extLst>
      <p:ext uri="{BB962C8B-B14F-4D97-AF65-F5344CB8AC3E}">
        <p14:creationId xmlns:p14="http://schemas.microsoft.com/office/powerpoint/2010/main" val="1223184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Shawnda</a:t>
            </a:r>
          </a:p>
        </p:txBody>
      </p:sp>
      <p:sp>
        <p:nvSpPr>
          <p:cNvPr id="4" name="Slide Number Placeholder 3"/>
          <p:cNvSpPr>
            <a:spLocks noGrp="1"/>
          </p:cNvSpPr>
          <p:nvPr>
            <p:ph type="sldNum" sz="quarter" idx="10"/>
          </p:nvPr>
        </p:nvSpPr>
        <p:spPr/>
        <p:txBody>
          <a:bodyPr/>
          <a:lstStyle/>
          <a:p>
            <a:fld id="{EFC128F8-A8F8-4F86-9E2D-73E199426059}" type="slidenum">
              <a:rPr lang="en-US" smtClean="0"/>
              <a:t>17</a:t>
            </a:fld>
            <a:endParaRPr lang="en-US" dirty="0"/>
          </a:p>
        </p:txBody>
      </p:sp>
    </p:spTree>
    <p:extLst>
      <p:ext uri="{BB962C8B-B14F-4D97-AF65-F5344CB8AC3E}">
        <p14:creationId xmlns:p14="http://schemas.microsoft.com/office/powerpoint/2010/main" val="3196259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Shawnda</a:t>
            </a:r>
          </a:p>
          <a:p>
            <a:r>
              <a:rPr lang="en-US" dirty="0"/>
              <a:t>Taken from  the WWAMI RHRC: </a:t>
            </a:r>
            <a:r>
              <a:rPr lang="en-US" dirty="0">
                <a:hlinkClick r:id="rId3"/>
              </a:rPr>
              <a:t>http://depts.washington.edu/fammed/rhrc/wp-content/uploads/sites/4/2016/09/RHRC_DB160_Larson.pdf</a:t>
            </a:r>
            <a:r>
              <a:rPr lang="en-US" dirty="0"/>
              <a:t> </a:t>
            </a:r>
          </a:p>
        </p:txBody>
      </p:sp>
      <p:sp>
        <p:nvSpPr>
          <p:cNvPr id="4" name="Slide Number Placeholder 3"/>
          <p:cNvSpPr>
            <a:spLocks noGrp="1"/>
          </p:cNvSpPr>
          <p:nvPr>
            <p:ph type="sldNum" sz="quarter" idx="10"/>
          </p:nvPr>
        </p:nvSpPr>
        <p:spPr/>
        <p:txBody>
          <a:bodyPr/>
          <a:lstStyle/>
          <a:p>
            <a:fld id="{EFC128F8-A8F8-4F86-9E2D-73E199426059}" type="slidenum">
              <a:rPr lang="en-US" smtClean="0"/>
              <a:t>18</a:t>
            </a:fld>
            <a:endParaRPr lang="en-US" dirty="0"/>
          </a:p>
        </p:txBody>
      </p:sp>
    </p:spTree>
    <p:extLst>
      <p:ext uri="{BB962C8B-B14F-4D97-AF65-F5344CB8AC3E}">
        <p14:creationId xmlns:p14="http://schemas.microsoft.com/office/powerpoint/2010/main" val="9019660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Shawnda</a:t>
            </a:r>
          </a:p>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19</a:t>
            </a:fld>
            <a:endParaRPr lang="en-US" dirty="0"/>
          </a:p>
        </p:txBody>
      </p:sp>
    </p:spTree>
    <p:extLst>
      <p:ext uri="{BB962C8B-B14F-4D97-AF65-F5344CB8AC3E}">
        <p14:creationId xmlns:p14="http://schemas.microsoft.com/office/powerpoint/2010/main" val="4150503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Thomasine: </a:t>
            </a:r>
          </a:p>
          <a:p>
            <a:r>
              <a:rPr lang="en-US" dirty="0"/>
              <a:t>Introduction of the MHTTC and Purpose and Funding</a:t>
            </a:r>
          </a:p>
          <a:p>
            <a:r>
              <a:rPr lang="en-US" dirty="0"/>
              <a:t>Encourage signing up for the listserv</a:t>
            </a:r>
          </a:p>
          <a:p>
            <a:r>
              <a:rPr lang="en-US" sz="1200" kern="1200" dirty="0">
                <a:solidFill>
                  <a:schemeClr val="tx1"/>
                </a:solidFill>
                <a:effectLst/>
                <a:latin typeface="+mn-lt"/>
                <a:ea typeface="+mn-ea"/>
                <a:cs typeface="+mn-cs"/>
              </a:rPr>
              <a:t>The goal of the MHTCC is to serve persons with serious mental illness (SMI) which the NIMH defines as “a mental, behavioral, or emotional disorder resulting in serious functional impairment, which substantially interferes with or limits one or more major life activities”. Our focus is providing expertise on rural mental health. (MHTTC Web page) </a:t>
            </a:r>
          </a:p>
          <a:p>
            <a:r>
              <a:rPr lang="en-US" sz="1200" kern="1200" dirty="0">
                <a:solidFill>
                  <a:schemeClr val="tx1"/>
                </a:solidFill>
                <a:effectLst/>
                <a:latin typeface="+mn-lt"/>
                <a:ea typeface="+mn-ea"/>
                <a:cs typeface="+mn-cs"/>
              </a:rPr>
              <a:t>Another category is any mental illness (AMI) defined as “a mental, behavioral, or emotion disorder with varying ranges of impairment from mild to severe”.  </a:t>
            </a:r>
          </a:p>
          <a:p>
            <a:endParaRPr lang="en-US" dirty="0"/>
          </a:p>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2</a:t>
            </a:fld>
            <a:endParaRPr lang="en-US" dirty="0"/>
          </a:p>
        </p:txBody>
      </p:sp>
    </p:spTree>
    <p:extLst>
      <p:ext uri="{BB962C8B-B14F-4D97-AF65-F5344CB8AC3E}">
        <p14:creationId xmlns:p14="http://schemas.microsoft.com/office/powerpoint/2010/main" val="768021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Shawnda</a:t>
            </a:r>
          </a:p>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20</a:t>
            </a:fld>
            <a:endParaRPr lang="en-US" dirty="0"/>
          </a:p>
        </p:txBody>
      </p:sp>
    </p:spTree>
    <p:extLst>
      <p:ext uri="{BB962C8B-B14F-4D97-AF65-F5344CB8AC3E}">
        <p14:creationId xmlns:p14="http://schemas.microsoft.com/office/powerpoint/2010/main" val="30427972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Shawnda</a:t>
            </a:r>
          </a:p>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21</a:t>
            </a:fld>
            <a:endParaRPr lang="en-US" dirty="0"/>
          </a:p>
        </p:txBody>
      </p:sp>
    </p:spTree>
    <p:extLst>
      <p:ext uri="{BB962C8B-B14F-4D97-AF65-F5344CB8AC3E}">
        <p14:creationId xmlns:p14="http://schemas.microsoft.com/office/powerpoint/2010/main" val="22921501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Thomasine</a:t>
            </a:r>
          </a:p>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22</a:t>
            </a:fld>
            <a:endParaRPr lang="en-US" dirty="0"/>
          </a:p>
        </p:txBody>
      </p:sp>
    </p:spTree>
    <p:extLst>
      <p:ext uri="{BB962C8B-B14F-4D97-AF65-F5344CB8AC3E}">
        <p14:creationId xmlns:p14="http://schemas.microsoft.com/office/powerpoint/2010/main" val="26442485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Thomasine</a:t>
            </a:r>
          </a:p>
        </p:txBody>
      </p:sp>
      <p:sp>
        <p:nvSpPr>
          <p:cNvPr id="4" name="Slide Number Placeholder 3"/>
          <p:cNvSpPr>
            <a:spLocks noGrp="1"/>
          </p:cNvSpPr>
          <p:nvPr>
            <p:ph type="sldNum" sz="quarter" idx="10"/>
          </p:nvPr>
        </p:nvSpPr>
        <p:spPr/>
        <p:txBody>
          <a:bodyPr/>
          <a:lstStyle/>
          <a:p>
            <a:fld id="{EFC128F8-A8F8-4F86-9E2D-73E199426059}" type="slidenum">
              <a:rPr lang="en-US" smtClean="0"/>
              <a:t>23</a:t>
            </a:fld>
            <a:endParaRPr lang="en-US" dirty="0"/>
          </a:p>
        </p:txBody>
      </p:sp>
    </p:spTree>
    <p:extLst>
      <p:ext uri="{BB962C8B-B14F-4D97-AF65-F5344CB8AC3E}">
        <p14:creationId xmlns:p14="http://schemas.microsoft.com/office/powerpoint/2010/main" val="22269090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Thomasine</a:t>
            </a:r>
          </a:p>
        </p:txBody>
      </p:sp>
      <p:sp>
        <p:nvSpPr>
          <p:cNvPr id="4" name="Slide Number Placeholder 3"/>
          <p:cNvSpPr>
            <a:spLocks noGrp="1"/>
          </p:cNvSpPr>
          <p:nvPr>
            <p:ph type="sldNum" sz="quarter" idx="10"/>
          </p:nvPr>
        </p:nvSpPr>
        <p:spPr/>
        <p:txBody>
          <a:bodyPr/>
          <a:lstStyle/>
          <a:p>
            <a:fld id="{EFC128F8-A8F8-4F86-9E2D-73E199426059}" type="slidenum">
              <a:rPr lang="en-US" smtClean="0"/>
              <a:t>24</a:t>
            </a:fld>
            <a:endParaRPr lang="en-US" dirty="0"/>
          </a:p>
        </p:txBody>
      </p:sp>
    </p:spTree>
    <p:extLst>
      <p:ext uri="{BB962C8B-B14F-4D97-AF65-F5344CB8AC3E}">
        <p14:creationId xmlns:p14="http://schemas.microsoft.com/office/powerpoint/2010/main" val="15848904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Thomasine</a:t>
            </a:r>
          </a:p>
          <a:p>
            <a:endParaRPr lang="en-US" b="0" dirty="0"/>
          </a:p>
        </p:txBody>
      </p:sp>
      <p:sp>
        <p:nvSpPr>
          <p:cNvPr id="4" name="Slide Number Placeholder 3"/>
          <p:cNvSpPr>
            <a:spLocks noGrp="1"/>
          </p:cNvSpPr>
          <p:nvPr>
            <p:ph type="sldNum" sz="quarter" idx="10"/>
          </p:nvPr>
        </p:nvSpPr>
        <p:spPr/>
        <p:txBody>
          <a:bodyPr/>
          <a:lstStyle/>
          <a:p>
            <a:fld id="{EFC128F8-A8F8-4F86-9E2D-73E199426059}" type="slidenum">
              <a:rPr lang="en-US" smtClean="0"/>
              <a:t>25</a:t>
            </a:fld>
            <a:endParaRPr lang="en-US" dirty="0"/>
          </a:p>
        </p:txBody>
      </p:sp>
    </p:spTree>
    <p:extLst>
      <p:ext uri="{BB962C8B-B14F-4D97-AF65-F5344CB8AC3E}">
        <p14:creationId xmlns:p14="http://schemas.microsoft.com/office/powerpoint/2010/main" val="20776212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Thomasine</a:t>
            </a:r>
          </a:p>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26</a:t>
            </a:fld>
            <a:endParaRPr lang="en-US" dirty="0"/>
          </a:p>
        </p:txBody>
      </p:sp>
    </p:spTree>
    <p:extLst>
      <p:ext uri="{BB962C8B-B14F-4D97-AF65-F5344CB8AC3E}">
        <p14:creationId xmlns:p14="http://schemas.microsoft.com/office/powerpoint/2010/main" val="11509758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Thomasine</a:t>
            </a:r>
          </a:p>
        </p:txBody>
      </p:sp>
      <p:sp>
        <p:nvSpPr>
          <p:cNvPr id="4" name="Slide Number Placeholder 3"/>
          <p:cNvSpPr>
            <a:spLocks noGrp="1"/>
          </p:cNvSpPr>
          <p:nvPr>
            <p:ph type="sldNum" sz="quarter" idx="10"/>
          </p:nvPr>
        </p:nvSpPr>
        <p:spPr/>
        <p:txBody>
          <a:bodyPr/>
          <a:lstStyle/>
          <a:p>
            <a:fld id="{EFC128F8-A8F8-4F86-9E2D-73E199426059}" type="slidenum">
              <a:rPr lang="en-US" smtClean="0"/>
              <a:t>27</a:t>
            </a:fld>
            <a:endParaRPr lang="en-US" dirty="0"/>
          </a:p>
        </p:txBody>
      </p:sp>
    </p:spTree>
    <p:extLst>
      <p:ext uri="{BB962C8B-B14F-4D97-AF65-F5344CB8AC3E}">
        <p14:creationId xmlns:p14="http://schemas.microsoft.com/office/powerpoint/2010/main" val="15222795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Shawnda</a:t>
            </a:r>
          </a:p>
          <a:p>
            <a:r>
              <a:rPr lang="en-US" b="0" dirty="0"/>
              <a:t>Present findings from our needs assessment</a:t>
            </a:r>
          </a:p>
        </p:txBody>
      </p:sp>
      <p:sp>
        <p:nvSpPr>
          <p:cNvPr id="4" name="Slide Number Placeholder 3"/>
          <p:cNvSpPr>
            <a:spLocks noGrp="1"/>
          </p:cNvSpPr>
          <p:nvPr>
            <p:ph type="sldNum" sz="quarter" idx="10"/>
          </p:nvPr>
        </p:nvSpPr>
        <p:spPr/>
        <p:txBody>
          <a:bodyPr/>
          <a:lstStyle/>
          <a:p>
            <a:fld id="{EFC128F8-A8F8-4F86-9E2D-73E199426059}" type="slidenum">
              <a:rPr lang="en-US" smtClean="0"/>
              <a:t>28</a:t>
            </a:fld>
            <a:endParaRPr lang="en-US" dirty="0"/>
          </a:p>
        </p:txBody>
      </p:sp>
    </p:spTree>
    <p:extLst>
      <p:ext uri="{BB962C8B-B14F-4D97-AF65-F5344CB8AC3E}">
        <p14:creationId xmlns:p14="http://schemas.microsoft.com/office/powerpoint/2010/main" val="41702941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Shawnda</a:t>
            </a:r>
          </a:p>
          <a:p>
            <a:r>
              <a:rPr lang="en-US" b="0" dirty="0"/>
              <a:t>Present findings from our needs assessment</a:t>
            </a:r>
          </a:p>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29</a:t>
            </a:fld>
            <a:endParaRPr lang="en-US" dirty="0"/>
          </a:p>
        </p:txBody>
      </p:sp>
    </p:spTree>
    <p:extLst>
      <p:ext uri="{BB962C8B-B14F-4D97-AF65-F5344CB8AC3E}">
        <p14:creationId xmlns:p14="http://schemas.microsoft.com/office/powerpoint/2010/main" val="4247509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Thomasine:</a:t>
            </a:r>
          </a:p>
          <a:p>
            <a:r>
              <a:rPr lang="en-US" b="0" dirty="0"/>
              <a:t>Brief intro into the need to address mental illness – prevalence and concern</a:t>
            </a:r>
          </a:p>
          <a:p>
            <a:endParaRPr lang="en-US" b="1" dirty="0"/>
          </a:p>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3</a:t>
            </a:fld>
            <a:endParaRPr lang="en-US" dirty="0"/>
          </a:p>
        </p:txBody>
      </p:sp>
    </p:spTree>
    <p:extLst>
      <p:ext uri="{BB962C8B-B14F-4D97-AF65-F5344CB8AC3E}">
        <p14:creationId xmlns:p14="http://schemas.microsoft.com/office/powerpoint/2010/main" val="29489436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Shawnda</a:t>
            </a:r>
          </a:p>
          <a:p>
            <a:r>
              <a:rPr lang="en-US" b="0" dirty="0"/>
              <a:t>Present findings from our needs assessment</a:t>
            </a:r>
          </a:p>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30</a:t>
            </a:fld>
            <a:endParaRPr lang="en-US" dirty="0"/>
          </a:p>
        </p:txBody>
      </p:sp>
    </p:spTree>
    <p:extLst>
      <p:ext uri="{BB962C8B-B14F-4D97-AF65-F5344CB8AC3E}">
        <p14:creationId xmlns:p14="http://schemas.microsoft.com/office/powerpoint/2010/main" val="37621134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Shawnda</a:t>
            </a:r>
          </a:p>
        </p:txBody>
      </p:sp>
      <p:sp>
        <p:nvSpPr>
          <p:cNvPr id="4" name="Slide Number Placeholder 3"/>
          <p:cNvSpPr>
            <a:spLocks noGrp="1"/>
          </p:cNvSpPr>
          <p:nvPr>
            <p:ph type="sldNum" sz="quarter" idx="10"/>
          </p:nvPr>
        </p:nvSpPr>
        <p:spPr/>
        <p:txBody>
          <a:bodyPr/>
          <a:lstStyle/>
          <a:p>
            <a:fld id="{EFC128F8-A8F8-4F86-9E2D-73E199426059}" type="slidenum">
              <a:rPr lang="en-US" smtClean="0"/>
              <a:t>31</a:t>
            </a:fld>
            <a:endParaRPr lang="en-US" dirty="0"/>
          </a:p>
        </p:txBody>
      </p:sp>
    </p:spTree>
    <p:extLst>
      <p:ext uri="{BB962C8B-B14F-4D97-AF65-F5344CB8AC3E}">
        <p14:creationId xmlns:p14="http://schemas.microsoft.com/office/powerpoint/2010/main" val="20109828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Shawnda</a:t>
            </a:r>
          </a:p>
        </p:txBody>
      </p:sp>
      <p:sp>
        <p:nvSpPr>
          <p:cNvPr id="4" name="Slide Number Placeholder 3"/>
          <p:cNvSpPr>
            <a:spLocks noGrp="1"/>
          </p:cNvSpPr>
          <p:nvPr>
            <p:ph type="sldNum" sz="quarter" idx="10"/>
          </p:nvPr>
        </p:nvSpPr>
        <p:spPr/>
        <p:txBody>
          <a:bodyPr/>
          <a:lstStyle/>
          <a:p>
            <a:fld id="{EFC128F8-A8F8-4F86-9E2D-73E199426059}" type="slidenum">
              <a:rPr lang="en-US" smtClean="0"/>
              <a:t>32</a:t>
            </a:fld>
            <a:endParaRPr lang="en-US" dirty="0"/>
          </a:p>
        </p:txBody>
      </p:sp>
    </p:spTree>
    <p:extLst>
      <p:ext uri="{BB962C8B-B14F-4D97-AF65-F5344CB8AC3E}">
        <p14:creationId xmlns:p14="http://schemas.microsoft.com/office/powerpoint/2010/main" val="33841185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Shawnda</a:t>
            </a:r>
          </a:p>
        </p:txBody>
      </p:sp>
      <p:sp>
        <p:nvSpPr>
          <p:cNvPr id="4" name="Slide Number Placeholder 3"/>
          <p:cNvSpPr>
            <a:spLocks noGrp="1"/>
          </p:cNvSpPr>
          <p:nvPr>
            <p:ph type="sldNum" sz="quarter" idx="10"/>
          </p:nvPr>
        </p:nvSpPr>
        <p:spPr/>
        <p:txBody>
          <a:bodyPr/>
          <a:lstStyle/>
          <a:p>
            <a:fld id="{EFC128F8-A8F8-4F86-9E2D-73E199426059}" type="slidenum">
              <a:rPr lang="en-US" smtClean="0"/>
              <a:t>33</a:t>
            </a:fld>
            <a:endParaRPr lang="en-US" dirty="0"/>
          </a:p>
        </p:txBody>
      </p:sp>
    </p:spTree>
    <p:extLst>
      <p:ext uri="{BB962C8B-B14F-4D97-AF65-F5344CB8AC3E}">
        <p14:creationId xmlns:p14="http://schemas.microsoft.com/office/powerpoint/2010/main" val="18935034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34</a:t>
            </a:fld>
            <a:endParaRPr lang="en-US" dirty="0"/>
          </a:p>
        </p:txBody>
      </p:sp>
    </p:spTree>
    <p:extLst>
      <p:ext uri="{BB962C8B-B14F-4D97-AF65-F5344CB8AC3E}">
        <p14:creationId xmlns:p14="http://schemas.microsoft.com/office/powerpoint/2010/main" val="31018326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38</a:t>
            </a:fld>
            <a:endParaRPr lang="en-US" dirty="0"/>
          </a:p>
        </p:txBody>
      </p:sp>
    </p:spTree>
    <p:extLst>
      <p:ext uri="{BB962C8B-B14F-4D97-AF65-F5344CB8AC3E}">
        <p14:creationId xmlns:p14="http://schemas.microsoft.com/office/powerpoint/2010/main" val="32454442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(National Institute of Mental Health – Office of Rural Mental Health Research (ORMHR) conduct research on improving the delivery of services in rural areas, disseminate information to appropriate entities.  Examine mental health disparities in rural communities.  </a:t>
            </a:r>
          </a:p>
          <a:p>
            <a:r>
              <a:rPr lang="en-US" sz="1200" dirty="0"/>
              <a:t>SAMHSA</a:t>
            </a:r>
          </a:p>
          <a:p>
            <a:r>
              <a:rPr lang="en-US" sz="1200" dirty="0"/>
              <a:t>Kaiser Permanente - Kaiser Family Foundation</a:t>
            </a:r>
          </a:p>
          <a:p>
            <a:r>
              <a:rPr lang="en-US" sz="1200" dirty="0"/>
              <a:t>Center for Disease Control </a:t>
            </a:r>
          </a:p>
          <a:p>
            <a:r>
              <a:rPr lang="en-US" sz="1200" dirty="0"/>
              <a:t>CMS Rural Health Council </a:t>
            </a:r>
          </a:p>
          <a:p>
            <a:r>
              <a:rPr lang="en-US" sz="1200" dirty="0"/>
              <a:t>Source of quantitative data is often the Behavioral Risk Surveillance Systems (BRFSS) (telephone household survey)</a:t>
            </a:r>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45</a:t>
            </a:fld>
            <a:endParaRPr lang="en-US" dirty="0"/>
          </a:p>
        </p:txBody>
      </p:sp>
    </p:spTree>
    <p:extLst>
      <p:ext uri="{BB962C8B-B14F-4D97-AF65-F5344CB8AC3E}">
        <p14:creationId xmlns:p14="http://schemas.microsoft.com/office/powerpoint/2010/main" val="5268690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SHAWNDA NEEDS TO UPDATE THIS SLIDE</a:t>
            </a:r>
          </a:p>
        </p:txBody>
      </p:sp>
      <p:sp>
        <p:nvSpPr>
          <p:cNvPr id="4" name="Slide Number Placeholder 3"/>
          <p:cNvSpPr>
            <a:spLocks noGrp="1"/>
          </p:cNvSpPr>
          <p:nvPr>
            <p:ph type="sldNum" sz="quarter" idx="10"/>
          </p:nvPr>
        </p:nvSpPr>
        <p:spPr/>
        <p:txBody>
          <a:bodyPr/>
          <a:lstStyle/>
          <a:p>
            <a:fld id="{EFC128F8-A8F8-4F86-9E2D-73E199426059}" type="slidenum">
              <a:rPr lang="en-US" smtClean="0"/>
              <a:t>47</a:t>
            </a:fld>
            <a:endParaRPr lang="en-US" dirty="0"/>
          </a:p>
        </p:txBody>
      </p:sp>
    </p:spTree>
    <p:extLst>
      <p:ext uri="{BB962C8B-B14F-4D97-AF65-F5344CB8AC3E}">
        <p14:creationId xmlns:p14="http://schemas.microsoft.com/office/powerpoint/2010/main" val="3532337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48</a:t>
            </a:fld>
            <a:endParaRPr lang="en-US" dirty="0"/>
          </a:p>
        </p:txBody>
      </p:sp>
    </p:spTree>
    <p:extLst>
      <p:ext uri="{BB962C8B-B14F-4D97-AF65-F5344CB8AC3E}">
        <p14:creationId xmlns:p14="http://schemas.microsoft.com/office/powerpoint/2010/main" val="2632087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Thomasine:</a:t>
            </a:r>
          </a:p>
          <a:p>
            <a:r>
              <a:rPr lang="en-US" b="0" dirty="0"/>
              <a:t>Outline the plan for the day</a:t>
            </a:r>
            <a:endParaRPr lang="en-US" dirty="0"/>
          </a:p>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4</a:t>
            </a:fld>
            <a:endParaRPr lang="en-US" dirty="0"/>
          </a:p>
        </p:txBody>
      </p:sp>
    </p:spTree>
    <p:extLst>
      <p:ext uri="{BB962C8B-B14F-4D97-AF65-F5344CB8AC3E}">
        <p14:creationId xmlns:p14="http://schemas.microsoft.com/office/powerpoint/2010/main" val="326979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Thomasine:</a:t>
            </a:r>
          </a:p>
          <a:p>
            <a:r>
              <a:rPr lang="en-US" b="0" dirty="0"/>
              <a:t>Discuss</a:t>
            </a:r>
            <a:r>
              <a:rPr lang="en-US" b="0" baseline="0" dirty="0"/>
              <a:t> what our rural mission/vision is briefly</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Why are WE the Rural MHTTC? – </a:t>
            </a:r>
            <a:r>
              <a:rPr lang="en-US" sz="1200" b="1" dirty="0"/>
              <a:t>next slides</a:t>
            </a:r>
            <a:endParaRPr lang="en-US" b="1" dirty="0"/>
          </a:p>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5</a:t>
            </a:fld>
            <a:endParaRPr lang="en-US" dirty="0"/>
          </a:p>
        </p:txBody>
      </p:sp>
    </p:spTree>
    <p:extLst>
      <p:ext uri="{BB962C8B-B14F-4D97-AF65-F5344CB8AC3E}">
        <p14:creationId xmlns:p14="http://schemas.microsoft.com/office/powerpoint/2010/main" val="312215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Thomasine:</a:t>
            </a:r>
          </a:p>
          <a:p>
            <a:r>
              <a:rPr lang="en-US" b="0" dirty="0"/>
              <a:t>Discuss</a:t>
            </a:r>
            <a:r>
              <a:rPr lang="en-US" b="0" baseline="0" dirty="0"/>
              <a:t> what our rural mission/vision is briefly</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Why are WE the Rural MHTTC? – next slides</a:t>
            </a:r>
            <a:endParaRPr lang="en-US" dirty="0"/>
          </a:p>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6</a:t>
            </a:fld>
            <a:endParaRPr lang="en-US" dirty="0"/>
          </a:p>
        </p:txBody>
      </p:sp>
    </p:spTree>
    <p:extLst>
      <p:ext uri="{BB962C8B-B14F-4D97-AF65-F5344CB8AC3E}">
        <p14:creationId xmlns:p14="http://schemas.microsoft.com/office/powerpoint/2010/main" val="2637202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Shawnda</a:t>
            </a:r>
          </a:p>
        </p:txBody>
      </p:sp>
      <p:sp>
        <p:nvSpPr>
          <p:cNvPr id="4" name="Slide Number Placeholder 3"/>
          <p:cNvSpPr>
            <a:spLocks noGrp="1"/>
          </p:cNvSpPr>
          <p:nvPr>
            <p:ph type="sldNum" sz="quarter" idx="10"/>
          </p:nvPr>
        </p:nvSpPr>
        <p:spPr/>
        <p:txBody>
          <a:bodyPr/>
          <a:lstStyle/>
          <a:p>
            <a:fld id="{EFC128F8-A8F8-4F86-9E2D-73E199426059}" type="slidenum">
              <a:rPr lang="en-US" smtClean="0"/>
              <a:t>7</a:t>
            </a:fld>
            <a:endParaRPr lang="en-US" dirty="0"/>
          </a:p>
        </p:txBody>
      </p:sp>
    </p:spTree>
    <p:extLst>
      <p:ext uri="{BB962C8B-B14F-4D97-AF65-F5344CB8AC3E}">
        <p14:creationId xmlns:p14="http://schemas.microsoft.com/office/powerpoint/2010/main" val="74719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Shawnda:</a:t>
            </a:r>
          </a:p>
          <a:p>
            <a:r>
              <a:rPr lang="en-US" b="0" dirty="0"/>
              <a:t>Brief discussion on definition of rural</a:t>
            </a:r>
          </a:p>
          <a:p>
            <a:r>
              <a:rPr lang="en-US" b="0" dirty="0"/>
              <a:t>Regardless of the definition, research describes rural</a:t>
            </a:r>
            <a:r>
              <a:rPr lang="en-US" b="0" baseline="0" dirty="0"/>
              <a:t> communities as older, sicker, and in poorer health than urban counterparts. </a:t>
            </a:r>
            <a:endParaRPr lang="en-US" b="0" dirty="0"/>
          </a:p>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8</a:t>
            </a:fld>
            <a:endParaRPr lang="en-US" dirty="0"/>
          </a:p>
        </p:txBody>
      </p:sp>
    </p:spTree>
    <p:extLst>
      <p:ext uri="{BB962C8B-B14F-4D97-AF65-F5344CB8AC3E}">
        <p14:creationId xmlns:p14="http://schemas.microsoft.com/office/powerpoint/2010/main" val="366508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Shawnda:</a:t>
            </a:r>
          </a:p>
          <a:p>
            <a:r>
              <a:rPr lang="en-US" dirty="0"/>
              <a:t>Using the Census division definition, rural residents report an older median age (51) than their urban counterparts (45).1 Rural communities also have a larger proportion of residents ages 65 and older than do urban, and report a slightly smaller proportion of children.</a:t>
            </a:r>
            <a:r>
              <a:rPr lang="en-US" baseline="0" dirty="0"/>
              <a:t> </a:t>
            </a:r>
            <a:r>
              <a:rPr lang="en-US" dirty="0"/>
              <a:t>However, the oldest old (85+) make up more of urban areas (2%) than they do rural (1.8%). </a:t>
            </a:r>
          </a:p>
          <a:p>
            <a:r>
              <a:rPr lang="en-US" dirty="0"/>
              <a:t>Rural households report a lower median income than urban and have a greater proportion of the population reporting food insecurity. In 2010, rural adults were more likely than those in urban areas to begin the year with incomes below 138% of the federal poverty level, particularly in states that did not expand Medicaid. Similarly, the 2016 poverty rate was higher in rural (</a:t>
            </a:r>
            <a:r>
              <a:rPr lang="en-US" dirty="0" err="1"/>
              <a:t>nonmetro</a:t>
            </a:r>
            <a:r>
              <a:rPr lang="en-US" dirty="0"/>
              <a:t>) communities than in urban (metro) with greater disparities in the South and West. Although rural communities have a smaller proportion of residents under the age of 18 than do urban, rural areas have a higher percentage of children living in poverty. This proportion of children living in poverty or low income families has increased across the decade.</a:t>
            </a:r>
          </a:p>
          <a:p>
            <a:r>
              <a:rPr lang="en-US" dirty="0"/>
              <a:t>Because of lower incomes, older populations, higher poverty rates, and less access to employer-sponsored insurance, rural people are less likely than their urban counterparts to have health insurance. In 2014, prior to implementation of the Patient Protection and Affordable Care Act, rural people were more likely to be covered by Medicaid (21%) or other public insurance (4%) than were urban (16% and 3% respectively). This pattern continued into 2015 and 2016. Among Medicare beneficiaries ages 85 and older, rural residents were more likely than urban to be covered by both Medicare and Medicaid (dual eligible) (28.3% compared to 22.4%). Rural residents have also been found to forgo medical care due to cost more often than urban residents.</a:t>
            </a:r>
          </a:p>
        </p:txBody>
      </p:sp>
      <p:sp>
        <p:nvSpPr>
          <p:cNvPr id="4" name="Slide Number Placeholder 3"/>
          <p:cNvSpPr>
            <a:spLocks noGrp="1"/>
          </p:cNvSpPr>
          <p:nvPr>
            <p:ph type="sldNum" sz="quarter" idx="10"/>
          </p:nvPr>
        </p:nvSpPr>
        <p:spPr/>
        <p:txBody>
          <a:bodyPr/>
          <a:lstStyle/>
          <a:p>
            <a:fld id="{EFC128F8-A8F8-4F86-9E2D-73E199426059}" type="slidenum">
              <a:rPr lang="en-US" smtClean="0"/>
              <a:t>9</a:t>
            </a:fld>
            <a:endParaRPr lang="en-US" dirty="0"/>
          </a:p>
        </p:txBody>
      </p:sp>
    </p:spTree>
    <p:extLst>
      <p:ext uri="{BB962C8B-B14F-4D97-AF65-F5344CB8AC3E}">
        <p14:creationId xmlns:p14="http://schemas.microsoft.com/office/powerpoint/2010/main" val="37689483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7" descr="SAMHSAlogo_grey.jpg" title="SAMHSA logo"/>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58000" y="6084888"/>
            <a:ext cx="2092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Mountain Plains MHTTC logo" title="Mountain Plains MHTTC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762000" y="476788"/>
            <a:ext cx="6477000" cy="972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attc-colorbar.jpg"/>
          <p:cNvPicPr>
            <a:picLocks noChangeAspect="1"/>
          </p:cNvPicPr>
          <p:nvPr userDrawn="1"/>
        </p:nvPicPr>
        <p:blipFill>
          <a:blip r:embed="rId4" cstate="print">
            <a:lum bright="2000"/>
            <a:extLst>
              <a:ext uri="{28A0092B-C50C-407E-A947-70E740481C1C}">
                <a14:useLocalDpi xmlns:a14="http://schemas.microsoft.com/office/drawing/2010/main" val="0"/>
              </a:ext>
            </a:extLst>
          </a:blip>
          <a:srcRect/>
          <a:stretch>
            <a:fillRect/>
          </a:stretch>
        </p:blipFill>
        <p:spPr bwMode="auto">
          <a:xfrm>
            <a:off x="0" y="0"/>
            <a:ext cx="533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90600" y="2130425"/>
            <a:ext cx="7772400" cy="1470025"/>
          </a:xfrm>
        </p:spPr>
        <p:txBody>
          <a:bodyPr/>
          <a:lstStyle>
            <a:lvl1pPr>
              <a:defRPr>
                <a:solidFill>
                  <a:srgbClr val="CC4927"/>
                </a:solidFill>
              </a:defRPr>
            </a:lvl1pPr>
          </a:lstStyle>
          <a:p>
            <a:r>
              <a:rPr lang="en-US" dirty="0"/>
              <a:t>Click to edit Master title style</a:t>
            </a:r>
          </a:p>
        </p:txBody>
      </p:sp>
      <p:sp>
        <p:nvSpPr>
          <p:cNvPr id="3" name="Subtitle 2"/>
          <p:cNvSpPr>
            <a:spLocks noGrp="1"/>
          </p:cNvSpPr>
          <p:nvPr>
            <p:ph type="subTitle" idx="1"/>
          </p:nvPr>
        </p:nvSpPr>
        <p:spPr>
          <a:xfrm>
            <a:off x="1676400" y="3886200"/>
            <a:ext cx="6400800" cy="1752600"/>
          </a:xfrm>
        </p:spPr>
        <p:txBody>
          <a:bodyPr/>
          <a:lstStyle>
            <a:lvl1pPr marL="0" indent="0" algn="ctr">
              <a:buNone/>
              <a:defRPr>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864084661"/>
      </p:ext>
    </p:extLst>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23779AE-FEE0-4E5F-ACDB-82D099AA97B0}" type="datetimeFigureOut">
              <a:rPr lang="en-US">
                <a:solidFill>
                  <a:prstClr val="black">
                    <a:tint val="75000"/>
                  </a:prstClr>
                </a:solidFill>
              </a:rPr>
              <a:pPr>
                <a:defRPr/>
              </a:pPr>
              <a:t>5/2/19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9ADBD43-D05F-42DF-B3E9-F8CA9F1A3FF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68415527"/>
      </p:ext>
    </p:extLst>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46333E6-12CC-4A18-8FAE-ED1D62A896A2}" type="datetimeFigureOut">
              <a:rPr lang="en-US">
                <a:solidFill>
                  <a:prstClr val="black">
                    <a:tint val="75000"/>
                  </a:prstClr>
                </a:solidFill>
              </a:rPr>
              <a:pPr>
                <a:defRPr/>
              </a:pPr>
              <a:t>5/2/19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F04C9DB-7F75-4507-B0E3-3405A298A47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73657858"/>
      </p:ext>
    </p:extLst>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a:off x="0" y="6324600"/>
            <a:ext cx="9144000" cy="609600"/>
          </a:xfrm>
          <a:prstGeom prst="rect">
            <a:avLst/>
          </a:prstGeom>
          <a:solidFill>
            <a:srgbClr val="0030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6"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152400" y="90076"/>
            <a:ext cx="4384675" cy="65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SAMHSA_logo_white-transparentbg.gif"/>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15200" y="6324600"/>
            <a:ext cx="17526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attc-colorbar.jp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838200"/>
            <a:ext cx="9144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65004" y="1874599"/>
            <a:ext cx="8229600" cy="4380151"/>
          </a:xfrm>
        </p:spPr>
        <p:txBody>
          <a:bodyPr/>
          <a:lstStyle>
            <a:lvl1pPr marL="342900" indent="-342900">
              <a:buClr>
                <a:srgbClr val="804400"/>
              </a:buClr>
              <a:buFont typeface="Arial" panose="020B0604020202020204" pitchFamily="34" charset="0"/>
              <a:buChar char="•"/>
              <a:defRPr sz="2800">
                <a:solidFill>
                  <a:srgbClr val="003058"/>
                </a:solidFill>
              </a:defRPr>
            </a:lvl1pPr>
            <a:lvl2pPr marL="742950" indent="-285750">
              <a:buClr>
                <a:srgbClr val="804400"/>
              </a:buClr>
              <a:buFont typeface="Arial" panose="020B0604020202020204" pitchFamily="34" charset="0"/>
              <a:buChar char="•"/>
              <a:defRPr sz="2400">
                <a:solidFill>
                  <a:srgbClr val="003058"/>
                </a:solidFill>
              </a:defRPr>
            </a:lvl2pPr>
            <a:lvl3pPr marL="1143000" indent="-228600">
              <a:buClr>
                <a:srgbClr val="804400"/>
              </a:buClr>
              <a:buFont typeface="Arial" panose="020B0604020202020204" pitchFamily="34" charset="0"/>
              <a:buChar char="•"/>
              <a:defRPr sz="2000">
                <a:solidFill>
                  <a:srgbClr val="003058"/>
                </a:solidFill>
              </a:defRPr>
            </a:lvl3pPr>
            <a:lvl4pPr marL="1600200" indent="-228600">
              <a:buClr>
                <a:srgbClr val="804400"/>
              </a:buClr>
              <a:buFont typeface="Arial" panose="020B0604020202020204" pitchFamily="34" charset="0"/>
              <a:buChar char="•"/>
              <a:defRPr sz="1800">
                <a:solidFill>
                  <a:srgbClr val="003058"/>
                </a:solidFill>
              </a:defRPr>
            </a:lvl4pPr>
            <a:lvl5pPr marL="2057400" indent="-228600">
              <a:buClr>
                <a:srgbClr val="804400"/>
              </a:buClr>
              <a:buFont typeface="Arial" panose="020B0604020202020204" pitchFamily="34" charset="0"/>
              <a:buChar char="•"/>
              <a:defRPr sz="1800">
                <a:solidFill>
                  <a:srgbClr val="0030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BB24A917-5084-0044-87AE-2740AFB8028A}"/>
              </a:ext>
            </a:extLst>
          </p:cNvPr>
          <p:cNvSpPr>
            <a:spLocks noGrp="1"/>
          </p:cNvSpPr>
          <p:nvPr>
            <p:ph type="ctrTitle"/>
          </p:nvPr>
        </p:nvSpPr>
        <p:spPr>
          <a:xfrm>
            <a:off x="474996" y="861935"/>
            <a:ext cx="8219607" cy="890665"/>
          </a:xfrm>
        </p:spPr>
        <p:txBody>
          <a:bodyPr/>
          <a:lstStyle>
            <a:lvl1pPr>
              <a:defRPr>
                <a:solidFill>
                  <a:srgbClr val="CC4927"/>
                </a:solidFill>
              </a:defRPr>
            </a:lvl1pPr>
          </a:lstStyle>
          <a:p>
            <a:r>
              <a:rPr lang="en-US" dirty="0"/>
              <a:t>Click to edit Master title style</a:t>
            </a:r>
          </a:p>
        </p:txBody>
      </p:sp>
    </p:spTree>
    <p:extLst>
      <p:ext uri="{BB962C8B-B14F-4D97-AF65-F5344CB8AC3E}">
        <p14:creationId xmlns:p14="http://schemas.microsoft.com/office/powerpoint/2010/main" val="2688589539"/>
      </p:ext>
    </p:extLst>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2F25055-260A-4A82-B150-4A3D15968876}" type="datetimeFigureOut">
              <a:rPr lang="en-US">
                <a:solidFill>
                  <a:prstClr val="black">
                    <a:tint val="75000"/>
                  </a:prstClr>
                </a:solidFill>
              </a:rPr>
              <a:pPr>
                <a:defRPr/>
              </a:pPr>
              <a:t>5/2/19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86E1ED5-30E8-4D1E-B160-5A9871F7384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40394309"/>
      </p:ext>
    </p:extLst>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8AE97AA-51BD-4B3B-874A-F057C6038AD3}" type="datetimeFigureOut">
              <a:rPr lang="en-US">
                <a:solidFill>
                  <a:prstClr val="black">
                    <a:tint val="75000"/>
                  </a:prstClr>
                </a:solidFill>
              </a:rPr>
              <a:pPr>
                <a:defRPr/>
              </a:pPr>
              <a:t>5/2/19</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C59F72C-3C97-4941-AB87-824725DCEE4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81728849"/>
      </p:ext>
    </p:extLst>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42F0435-516F-44F1-9CE2-C50227F3CA85}" type="datetimeFigureOut">
              <a:rPr lang="en-US">
                <a:solidFill>
                  <a:prstClr val="black">
                    <a:tint val="75000"/>
                  </a:prstClr>
                </a:solidFill>
              </a:rPr>
              <a:pPr>
                <a:defRPr/>
              </a:pPr>
              <a:t>5/2/19</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E08949B0-D2ED-4DE9-91A4-7344555B6B3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14776702"/>
      </p:ext>
    </p:extLst>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C513099-914C-4554-8E44-39F4A272983F}" type="datetimeFigureOut">
              <a:rPr lang="en-US">
                <a:solidFill>
                  <a:prstClr val="black">
                    <a:tint val="75000"/>
                  </a:prstClr>
                </a:solidFill>
              </a:rPr>
              <a:pPr>
                <a:defRPr/>
              </a:pPr>
              <a:t>5/2/19</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663566F-B760-43CD-8E9F-AB965507349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21730238"/>
      </p:ext>
    </p:extLst>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97C5F9-A9DE-4672-BA40-D6C28D2D294B}" type="datetimeFigureOut">
              <a:rPr lang="en-US">
                <a:solidFill>
                  <a:prstClr val="black">
                    <a:tint val="75000"/>
                  </a:prstClr>
                </a:solidFill>
              </a:rPr>
              <a:pPr>
                <a:defRPr/>
              </a:pPr>
              <a:t>5/2/19</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BD93DDF-C683-47ED-BEC3-F4141BD2F67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20765355"/>
      </p:ext>
    </p:extLst>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4A45FE2-AA55-42DB-9228-62C68C3EC58E}" type="datetimeFigureOut">
              <a:rPr lang="en-US">
                <a:solidFill>
                  <a:prstClr val="black">
                    <a:tint val="75000"/>
                  </a:prstClr>
                </a:solidFill>
              </a:rPr>
              <a:pPr>
                <a:defRPr/>
              </a:pPr>
              <a:t>5/2/19</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329AE66-7FA8-4692-88A5-DF9E5624749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42513862"/>
      </p:ext>
    </p:extLst>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985D740-D2F8-49B3-9DCF-730F9354DD71}" type="datetimeFigureOut">
              <a:rPr lang="en-US">
                <a:solidFill>
                  <a:prstClr val="black">
                    <a:tint val="75000"/>
                  </a:prstClr>
                </a:solidFill>
              </a:rPr>
              <a:pPr>
                <a:defRPr/>
              </a:pPr>
              <a:t>5/2/19</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F10AB7A-1827-4F03-AE0A-8B5137D798D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69286620"/>
      </p:ext>
    </p:extLst>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0D62FAF-4601-4058-9BF8-069D8EC06F37}" type="datetimeFigureOut">
              <a:rPr lang="en-US">
                <a:solidFill>
                  <a:prstClr val="black">
                    <a:tint val="75000"/>
                  </a:prstClr>
                </a:solidFill>
              </a:rPr>
              <a:pPr>
                <a:defRPr/>
              </a:pPr>
              <a:t>5/2/19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8BDD3F2-0775-4277-849B-04547B37E62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15848431"/>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ransition>
    <p:wipe/>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mhttcnetwork.org/centers/mountain-plains-mhttc/subscribe"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www.ruralhealthresearch.or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5.tmp"/></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mailto:info@ruralhealthinfo.org" TargetMode="External"/><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5.xml.rels><?xml version="1.0" encoding="UTF-8" standalone="yes"?>
<Relationships xmlns="http://schemas.openxmlformats.org/package/2006/relationships"><Relationship Id="rId8" Type="http://schemas.openxmlformats.org/officeDocument/2006/relationships/hyperlink" Target="https://www.cms.gov/About-CMS/Agency-Information/OMH/equity-initiatives/rural-health/rural-health-council.html" TargetMode="External"/><Relationship Id="rId3" Type="http://schemas.openxmlformats.org/officeDocument/2006/relationships/hyperlink" Target="https://www.nimh.nih.gov/about/organization/od/office-of-rural-mental-health-research-ormhr.shtml" TargetMode="External"/><Relationship Id="rId7" Type="http://schemas.openxmlformats.org/officeDocument/2006/relationships/hyperlink" Target="https://www.cdc.gov/"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s://www.kff.org/" TargetMode="External"/><Relationship Id="rId5" Type="http://schemas.openxmlformats.org/officeDocument/2006/relationships/hyperlink" Target="https://www.hrsa.gov/" TargetMode="External"/><Relationship Id="rId4" Type="http://schemas.openxmlformats.org/officeDocument/2006/relationships/hyperlink" Target="https://www.samhsa.gov/"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cdc.gov/brfss/data_tools.htm" TargetMode="External"/><Relationship Id="rId2" Type="http://schemas.openxmlformats.org/officeDocument/2006/relationships/hyperlink" Target="https://www.pewresearch.org/fact-tank/2017/05/19/digital-gap-between-rural-and-nonrural-america-persists/" TargetMode="External"/><Relationship Id="rId1" Type="http://schemas.openxmlformats.org/officeDocument/2006/relationships/slideLayout" Target="../slideLayouts/slideLayout2.xml"/><Relationship Id="rId4" Type="http://schemas.openxmlformats.org/officeDocument/2006/relationships/hyperlink" Target="https://www.pewsocialtrends.org/2018/05/22/what-unites-and-divides-urban-suburban-and-rural-communities/"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depts.washington.edu/fammed/rhrc/wp-content/uploads/sites/4/2016/09/RHRC_DB160_Larson.pdf" TargetMode="External"/><Relationship Id="rId7" Type="http://schemas.openxmlformats.org/officeDocument/2006/relationships/hyperlink" Target="https://www.surgeongeneral.gov/priorities/index.html"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s://www.ruralhealthresearch.org/recaps/1" TargetMode="External"/><Relationship Id="rId5" Type="http://schemas.openxmlformats.org/officeDocument/2006/relationships/hyperlink" Target="https://www.ruralhealthresearch.org/recaps/5" TargetMode="External"/><Relationship Id="rId4" Type="http://schemas.openxmlformats.org/officeDocument/2006/relationships/hyperlink" Target="https://www.nimh.nih.gov/health/statistics/mental-illness.shtml"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mailto:Thomasine.heitkamp@UND.edu"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mailto:shawnda.schroeder@UND.edu"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mhttcnetwork.org/centers/mountain-plains-mhttc/area-focu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type="subTitle" idx="1"/>
          </p:nvPr>
        </p:nvSpPr>
        <p:spPr>
          <a:xfrm>
            <a:off x="1181100" y="4038600"/>
            <a:ext cx="7239000" cy="2672034"/>
          </a:xfrm>
        </p:spPr>
        <p:txBody>
          <a:bodyPr/>
          <a:lstStyle/>
          <a:p>
            <a:pPr>
              <a:spcBef>
                <a:spcPts val="0"/>
              </a:spcBef>
            </a:pPr>
            <a:r>
              <a:rPr lang="en-US" sz="2200" b="1" dirty="0"/>
              <a:t>Webinar: Mountain Plains MHTTC</a:t>
            </a:r>
          </a:p>
          <a:p>
            <a:pPr>
              <a:spcBef>
                <a:spcPts val="0"/>
              </a:spcBef>
            </a:pPr>
            <a:r>
              <a:rPr lang="en-US" sz="1600" dirty="0"/>
              <a:t>University of North Dakota</a:t>
            </a:r>
          </a:p>
          <a:p>
            <a:pPr>
              <a:spcBef>
                <a:spcPts val="0"/>
              </a:spcBef>
            </a:pPr>
            <a:r>
              <a:rPr lang="en-US" sz="1600" dirty="0"/>
              <a:t>April 25, 2019</a:t>
            </a:r>
          </a:p>
          <a:p>
            <a:pPr>
              <a:spcBef>
                <a:spcPts val="0"/>
              </a:spcBef>
            </a:pPr>
            <a:r>
              <a:rPr lang="en-US" sz="1600" dirty="0"/>
              <a:t>1:00 PM CDT</a:t>
            </a:r>
          </a:p>
          <a:p>
            <a:pPr>
              <a:spcBef>
                <a:spcPts val="0"/>
              </a:spcBef>
            </a:pPr>
            <a:endParaRPr lang="en-US" sz="2400" dirty="0"/>
          </a:p>
          <a:p>
            <a:pPr>
              <a:spcBef>
                <a:spcPts val="0"/>
              </a:spcBef>
            </a:pPr>
            <a:r>
              <a:rPr lang="en-US" sz="1600" b="1" dirty="0"/>
              <a:t>Presented by: </a:t>
            </a:r>
          </a:p>
          <a:p>
            <a:pPr>
              <a:spcBef>
                <a:spcPts val="0"/>
              </a:spcBef>
            </a:pPr>
            <a:r>
              <a:rPr lang="en-US" sz="1600" dirty="0"/>
              <a:t>Thomasine Heitkamp, LCSW, Professor</a:t>
            </a:r>
          </a:p>
          <a:p>
            <a:pPr>
              <a:spcBef>
                <a:spcPts val="0"/>
              </a:spcBef>
            </a:pPr>
            <a:r>
              <a:rPr lang="en-US" sz="1600" dirty="0"/>
              <a:t>Shawnda Schroeder, PhD, Assistant Professor</a:t>
            </a:r>
          </a:p>
          <a:p>
            <a:pPr>
              <a:spcBef>
                <a:spcPts val="0"/>
              </a:spcBef>
            </a:pPr>
            <a:r>
              <a:rPr lang="en-US" sz="1600" dirty="0"/>
              <a:t>Matt Bruflodt, MA, Information Specialist</a:t>
            </a:r>
          </a:p>
        </p:txBody>
      </p:sp>
      <p:sp>
        <p:nvSpPr>
          <p:cNvPr id="3" name="Title 2">
            <a:extLst>
              <a:ext uri="{FF2B5EF4-FFF2-40B4-BE49-F238E27FC236}">
                <a16:creationId xmlns:a16="http://schemas.microsoft.com/office/drawing/2014/main" id="{3B21C9CD-F587-4248-A13F-18B127887C0E}"/>
              </a:ext>
            </a:extLst>
          </p:cNvPr>
          <p:cNvSpPr>
            <a:spLocks noGrp="1"/>
          </p:cNvSpPr>
          <p:nvPr>
            <p:ph type="ctrTitle"/>
          </p:nvPr>
        </p:nvSpPr>
        <p:spPr>
          <a:xfrm>
            <a:off x="914400" y="1752600"/>
            <a:ext cx="7772400" cy="2136775"/>
          </a:xfrm>
        </p:spPr>
        <p:txBody>
          <a:bodyPr/>
          <a:lstStyle/>
          <a:p>
            <a:r>
              <a:rPr lang="en-US" sz="2000" dirty="0"/>
              <a:t>Addressing Rural Mental Health, Session One:</a:t>
            </a:r>
            <a:br>
              <a:rPr lang="en-US" sz="2000" dirty="0"/>
            </a:br>
            <a:br>
              <a:rPr lang="en-US" sz="2000" dirty="0"/>
            </a:br>
            <a:r>
              <a:rPr lang="en-US" sz="3500" dirty="0"/>
              <a:t>Rural Mental Health Disparities and Workforce Implications</a:t>
            </a:r>
          </a:p>
        </p:txBody>
      </p:sp>
    </p:spTree>
    <p:extLst>
      <p:ext uri="{BB962C8B-B14F-4D97-AF65-F5344CB8AC3E}">
        <p14:creationId xmlns:p14="http://schemas.microsoft.com/office/powerpoint/2010/main" val="3356417081"/>
      </p:ext>
    </p:extLst>
  </p:cSld>
  <p:clrMapOvr>
    <a:masterClrMapping/>
  </p:clrMapOvr>
  <p:transition>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280683677"/>
              </p:ext>
            </p:extLst>
          </p:nvPr>
        </p:nvGraphicFramePr>
        <p:xfrm>
          <a:off x="685800" y="1066800"/>
          <a:ext cx="7543800" cy="5120640"/>
        </p:xfrm>
        <a:graphic>
          <a:graphicData uri="http://schemas.openxmlformats.org/drawingml/2006/table">
            <a:tbl>
              <a:tblPr firstRow="1" bandRow="1">
                <a:tableStyleId>{9D7B26C5-4107-4FEC-AEDC-1716B250A1EF}</a:tableStyleId>
              </a:tblPr>
              <a:tblGrid>
                <a:gridCol w="5444930">
                  <a:extLst>
                    <a:ext uri="{9D8B030D-6E8A-4147-A177-3AD203B41FA5}">
                      <a16:colId xmlns:a16="http://schemas.microsoft.com/office/drawing/2014/main" val="716816794"/>
                    </a:ext>
                  </a:extLst>
                </a:gridCol>
                <a:gridCol w="1049435">
                  <a:extLst>
                    <a:ext uri="{9D8B030D-6E8A-4147-A177-3AD203B41FA5}">
                      <a16:colId xmlns:a16="http://schemas.microsoft.com/office/drawing/2014/main" val="4016167808"/>
                    </a:ext>
                  </a:extLst>
                </a:gridCol>
                <a:gridCol w="1049435">
                  <a:extLst>
                    <a:ext uri="{9D8B030D-6E8A-4147-A177-3AD203B41FA5}">
                      <a16:colId xmlns:a16="http://schemas.microsoft.com/office/drawing/2014/main" val="379781032"/>
                    </a:ext>
                  </a:extLst>
                </a:gridCol>
              </a:tblGrid>
              <a:tr h="365760">
                <a:tc>
                  <a:txBody>
                    <a:bodyPr/>
                    <a:lstStyle/>
                    <a:p>
                      <a:pPr marL="0" marR="0" algn="ctr">
                        <a:lnSpc>
                          <a:spcPct val="107000"/>
                        </a:lnSpc>
                        <a:spcBef>
                          <a:spcPts val="0"/>
                        </a:spcBef>
                        <a:spcAft>
                          <a:spcPts val="0"/>
                        </a:spcAft>
                      </a:pPr>
                      <a:r>
                        <a:rPr lang="en-US" sz="1800" dirty="0">
                          <a:solidFill>
                            <a:schemeClr val="tx1"/>
                          </a:solidFill>
                          <a:effectLst/>
                        </a:rPr>
                        <a:t>Health Status</a:t>
                      </a:r>
                      <a:endPar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chemeClr val="tx1"/>
                          </a:solidFill>
                          <a:effectLst/>
                        </a:rPr>
                        <a:t> Rural</a:t>
                      </a:r>
                      <a:endPar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chemeClr val="tx1"/>
                          </a:solidFill>
                          <a:effectLst/>
                        </a:rPr>
                        <a:t>Urban</a:t>
                      </a:r>
                      <a:endPar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474931920"/>
                  </a:ext>
                </a:extLst>
              </a:tr>
              <a:tr h="365760">
                <a:tc>
                  <a:txBody>
                    <a:bodyPr/>
                    <a:lstStyle/>
                    <a:p>
                      <a:pPr marL="0" marR="0" algn="l">
                        <a:lnSpc>
                          <a:spcPct val="107000"/>
                        </a:lnSpc>
                        <a:spcBef>
                          <a:spcPts val="0"/>
                        </a:spcBef>
                        <a:spcAft>
                          <a:spcPts val="0"/>
                        </a:spcAft>
                      </a:pPr>
                      <a:r>
                        <a:rPr lang="en-US" sz="1800" dirty="0">
                          <a:solidFill>
                            <a:schemeClr val="tx1"/>
                          </a:solidFill>
                          <a:effectLst/>
                        </a:rPr>
                        <a:t>Age-adjusted, all-cause mortality per 100,000 (2014)</a:t>
                      </a:r>
                      <a:endPar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chemeClr val="tx1"/>
                          </a:solidFill>
                          <a:effectLst/>
                        </a:rPr>
                        <a:t>830.5</a:t>
                      </a:r>
                      <a:endPar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solidFill>
                            <a:schemeClr val="tx1"/>
                          </a:solidFill>
                          <a:effectLst/>
                        </a:rPr>
                        <a:t>703.5</a:t>
                      </a:r>
                      <a:endParaRPr lang="en-US" sz="18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19959826"/>
                  </a:ext>
                </a:extLst>
              </a:tr>
              <a:tr h="365760">
                <a:tc>
                  <a:txBody>
                    <a:bodyPr/>
                    <a:lstStyle/>
                    <a:p>
                      <a:pPr marL="0" marR="0" algn="l">
                        <a:lnSpc>
                          <a:spcPct val="107000"/>
                        </a:lnSpc>
                        <a:spcBef>
                          <a:spcPts val="0"/>
                        </a:spcBef>
                        <a:spcAft>
                          <a:spcPts val="0"/>
                        </a:spcAft>
                      </a:pPr>
                      <a:r>
                        <a:rPr lang="en-US" sz="1800" dirty="0">
                          <a:solidFill>
                            <a:schemeClr val="tx1"/>
                          </a:solidFill>
                          <a:effectLst/>
                        </a:rPr>
                        <a:t>Mortality: Suicide (2014)</a:t>
                      </a:r>
                      <a:endPar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chemeClr val="tx1"/>
                          </a:solidFill>
                          <a:effectLst/>
                        </a:rPr>
                        <a:t>16.8</a:t>
                      </a:r>
                      <a:endPar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chemeClr val="tx1"/>
                          </a:solidFill>
                          <a:effectLst/>
                        </a:rPr>
                        <a:t>12.4</a:t>
                      </a:r>
                      <a:endPar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378667076"/>
                  </a:ext>
                </a:extLst>
              </a:tr>
              <a:tr h="365760">
                <a:tc>
                  <a:txBody>
                    <a:bodyPr/>
                    <a:lstStyle/>
                    <a:p>
                      <a:pPr marL="0" marR="0" algn="l">
                        <a:lnSpc>
                          <a:spcPct val="107000"/>
                        </a:lnSpc>
                        <a:spcBef>
                          <a:spcPts val="0"/>
                        </a:spcBef>
                        <a:spcAft>
                          <a:spcPts val="0"/>
                        </a:spcAft>
                      </a:pPr>
                      <a:r>
                        <a:rPr lang="en-US" sz="1800" dirty="0">
                          <a:solidFill>
                            <a:schemeClr val="tx1"/>
                          </a:solidFill>
                          <a:effectLst/>
                        </a:rPr>
                        <a:t>Mortality: Unintentional injury</a:t>
                      </a:r>
                      <a:endPar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chemeClr val="tx1"/>
                          </a:solidFill>
                          <a:effectLst/>
                        </a:rPr>
                        <a:t>54.4</a:t>
                      </a:r>
                      <a:endPar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chemeClr val="tx1"/>
                          </a:solidFill>
                          <a:effectLst/>
                        </a:rPr>
                        <a:t>38.3</a:t>
                      </a:r>
                      <a:endPar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55267774"/>
                  </a:ext>
                </a:extLst>
              </a:tr>
              <a:tr h="365760">
                <a:tc>
                  <a:txBody>
                    <a:bodyPr/>
                    <a:lstStyle/>
                    <a:p>
                      <a:pPr marL="0" marR="0" algn="l">
                        <a:lnSpc>
                          <a:spcPct val="107000"/>
                        </a:lnSpc>
                        <a:spcBef>
                          <a:spcPts val="0"/>
                        </a:spcBef>
                        <a:spcAft>
                          <a:spcPts val="0"/>
                        </a:spcAft>
                      </a:pPr>
                      <a:r>
                        <a:rPr lang="en-US" sz="1800" dirty="0">
                          <a:solidFill>
                            <a:schemeClr val="tx1"/>
                          </a:solidFill>
                          <a:effectLst/>
                        </a:rPr>
                        <a:t>Mortality: Drug poisoning</a:t>
                      </a:r>
                      <a:endPar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chemeClr val="tx1"/>
                          </a:solidFill>
                          <a:effectLst/>
                        </a:rPr>
                        <a:t>15.6</a:t>
                      </a:r>
                      <a:endPar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chemeClr val="tx1"/>
                          </a:solidFill>
                          <a:effectLst/>
                        </a:rPr>
                        <a:t>14.7</a:t>
                      </a:r>
                      <a:endPar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645822773"/>
                  </a:ext>
                </a:extLst>
              </a:tr>
              <a:tr h="365760">
                <a:tc>
                  <a:txBody>
                    <a:bodyPr/>
                    <a:lstStyle/>
                    <a:p>
                      <a:pPr marL="0" marR="0" algn="l">
                        <a:lnSpc>
                          <a:spcPct val="107000"/>
                        </a:lnSpc>
                        <a:spcBef>
                          <a:spcPts val="0"/>
                        </a:spcBef>
                        <a:spcAft>
                          <a:spcPts val="0"/>
                        </a:spcAft>
                      </a:pPr>
                      <a:r>
                        <a:rPr lang="en-US" sz="1800" dirty="0">
                          <a:solidFill>
                            <a:schemeClr val="tx1"/>
                          </a:solidFill>
                          <a:effectLst/>
                        </a:rPr>
                        <a:t>Physically inactive (2012)</a:t>
                      </a:r>
                      <a:endPar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chemeClr val="tx1"/>
                          </a:solidFill>
                          <a:effectLst/>
                        </a:rPr>
                        <a:t>27.8%</a:t>
                      </a:r>
                      <a:endPar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chemeClr val="tx1"/>
                          </a:solidFill>
                          <a:effectLst/>
                        </a:rPr>
                        <a:t>22.3%</a:t>
                      </a:r>
                      <a:endPar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37277028"/>
                  </a:ext>
                </a:extLst>
              </a:tr>
              <a:tr h="365760">
                <a:tc>
                  <a:txBody>
                    <a:bodyPr/>
                    <a:lstStyle/>
                    <a:p>
                      <a:pPr marL="0" marR="0" algn="l">
                        <a:lnSpc>
                          <a:spcPct val="107000"/>
                        </a:lnSpc>
                        <a:spcBef>
                          <a:spcPts val="0"/>
                        </a:spcBef>
                        <a:spcAft>
                          <a:spcPts val="0"/>
                        </a:spcAft>
                      </a:pPr>
                      <a:r>
                        <a:rPr lang="en-US" sz="1800" dirty="0">
                          <a:solidFill>
                            <a:schemeClr val="tx1"/>
                          </a:solidFill>
                          <a:effectLst/>
                        </a:rPr>
                        <a:t>2-3 chronic conditions (2015)</a:t>
                      </a:r>
                      <a:endPar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chemeClr val="tx1"/>
                          </a:solidFill>
                          <a:effectLst/>
                        </a:rPr>
                        <a:t>22.2%</a:t>
                      </a:r>
                      <a:endPar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chemeClr val="tx1"/>
                          </a:solidFill>
                          <a:effectLst/>
                        </a:rPr>
                        <a:t>18.2%</a:t>
                      </a:r>
                      <a:endPar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525149429"/>
                  </a:ext>
                </a:extLst>
              </a:tr>
              <a:tr h="365760">
                <a:tc>
                  <a:txBody>
                    <a:bodyPr/>
                    <a:lstStyle/>
                    <a:p>
                      <a:pPr marL="0" marR="0" algn="l">
                        <a:lnSpc>
                          <a:spcPct val="107000"/>
                        </a:lnSpc>
                        <a:spcBef>
                          <a:spcPts val="0"/>
                        </a:spcBef>
                        <a:spcAft>
                          <a:spcPts val="0"/>
                        </a:spcAft>
                      </a:pPr>
                      <a:r>
                        <a:rPr lang="en-US" sz="1800" dirty="0">
                          <a:solidFill>
                            <a:schemeClr val="tx1"/>
                          </a:solidFill>
                          <a:effectLst/>
                        </a:rPr>
                        <a:t>4+ chronic conditions (2015)</a:t>
                      </a:r>
                      <a:endPar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chemeClr val="tx1"/>
                          </a:solidFill>
                          <a:effectLst/>
                        </a:rPr>
                        <a:t>5.8%</a:t>
                      </a:r>
                      <a:endPar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chemeClr val="tx1"/>
                          </a:solidFill>
                          <a:effectLst/>
                        </a:rPr>
                        <a:t>4.3%</a:t>
                      </a:r>
                      <a:endPar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16854140"/>
                  </a:ext>
                </a:extLst>
              </a:tr>
              <a:tr h="365760">
                <a:tc>
                  <a:txBody>
                    <a:bodyPr/>
                    <a:lstStyle/>
                    <a:p>
                      <a:pPr marL="0" marR="0" algn="l">
                        <a:lnSpc>
                          <a:spcPct val="107000"/>
                        </a:lnSpc>
                        <a:spcBef>
                          <a:spcPts val="0"/>
                        </a:spcBef>
                        <a:spcAft>
                          <a:spcPts val="0"/>
                        </a:spcAft>
                      </a:pPr>
                      <a:r>
                        <a:rPr lang="en-US" sz="1800" dirty="0">
                          <a:solidFill>
                            <a:schemeClr val="tx1"/>
                          </a:solidFill>
                          <a:effectLst/>
                        </a:rPr>
                        <a:t>High cholesterol (2013)</a:t>
                      </a:r>
                      <a:endPar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chemeClr val="tx1"/>
                          </a:solidFill>
                          <a:effectLst/>
                        </a:rPr>
                        <a:t>42.4%</a:t>
                      </a:r>
                      <a:endPar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chemeClr val="tx1"/>
                          </a:solidFill>
                          <a:effectLst/>
                        </a:rPr>
                        <a:t>38.8%</a:t>
                      </a:r>
                      <a:endPar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330635865"/>
                  </a:ext>
                </a:extLst>
              </a:tr>
              <a:tr h="365760">
                <a:tc>
                  <a:txBody>
                    <a:bodyPr/>
                    <a:lstStyle/>
                    <a:p>
                      <a:pPr marL="0" marR="0" algn="l">
                        <a:lnSpc>
                          <a:spcPct val="107000"/>
                        </a:lnSpc>
                        <a:spcBef>
                          <a:spcPts val="0"/>
                        </a:spcBef>
                        <a:spcAft>
                          <a:spcPts val="0"/>
                        </a:spcAft>
                      </a:pPr>
                      <a:r>
                        <a:rPr lang="en-US" sz="1800" dirty="0">
                          <a:solidFill>
                            <a:schemeClr val="tx1"/>
                          </a:solidFill>
                          <a:effectLst/>
                        </a:rPr>
                        <a:t>Hypertension (2013)</a:t>
                      </a:r>
                      <a:r>
                        <a:rPr lang="en-US" sz="1800" baseline="30000" dirty="0">
                          <a:solidFill>
                            <a:schemeClr val="tx1"/>
                          </a:solidFill>
                          <a:effectLst/>
                        </a:rPr>
                        <a:t> </a:t>
                      </a:r>
                      <a:endPar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chemeClr val="tx1"/>
                          </a:solidFill>
                          <a:effectLst/>
                        </a:rPr>
                        <a:t>38.1%</a:t>
                      </a:r>
                      <a:endPar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chemeClr val="tx1"/>
                          </a:solidFill>
                          <a:effectLst/>
                        </a:rPr>
                        <a:t>32.6%</a:t>
                      </a:r>
                      <a:endPar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30988512"/>
                  </a:ext>
                </a:extLst>
              </a:tr>
              <a:tr h="365760">
                <a:tc>
                  <a:txBody>
                    <a:bodyPr/>
                    <a:lstStyle/>
                    <a:p>
                      <a:pPr marL="0" marR="0" algn="l">
                        <a:lnSpc>
                          <a:spcPct val="107000"/>
                        </a:lnSpc>
                        <a:spcBef>
                          <a:spcPts val="0"/>
                        </a:spcBef>
                        <a:spcAft>
                          <a:spcPts val="0"/>
                        </a:spcAft>
                      </a:pPr>
                      <a:r>
                        <a:rPr lang="en-US" sz="1800" dirty="0">
                          <a:solidFill>
                            <a:schemeClr val="tx1"/>
                          </a:solidFill>
                          <a:effectLst/>
                        </a:rPr>
                        <a:t>Arthritis (2013)</a:t>
                      </a:r>
                      <a:r>
                        <a:rPr lang="en-US" sz="1800" baseline="30000" dirty="0">
                          <a:solidFill>
                            <a:schemeClr val="tx1"/>
                          </a:solidFill>
                          <a:effectLst/>
                        </a:rPr>
                        <a:t> </a:t>
                      </a:r>
                      <a:endPar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chemeClr val="tx1"/>
                          </a:solidFill>
                          <a:effectLst/>
                        </a:rPr>
                        <a:t>31.1%</a:t>
                      </a:r>
                      <a:endPar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chemeClr val="tx1"/>
                          </a:solidFill>
                          <a:effectLst/>
                        </a:rPr>
                        <a:t>25.1%</a:t>
                      </a:r>
                      <a:endPar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338757480"/>
                  </a:ext>
                </a:extLst>
              </a:tr>
              <a:tr h="365760">
                <a:tc>
                  <a:txBody>
                    <a:bodyPr/>
                    <a:lstStyle/>
                    <a:p>
                      <a:pPr marL="0" marR="0" algn="l">
                        <a:lnSpc>
                          <a:spcPct val="107000"/>
                        </a:lnSpc>
                        <a:spcBef>
                          <a:spcPts val="0"/>
                        </a:spcBef>
                        <a:spcAft>
                          <a:spcPts val="0"/>
                        </a:spcAft>
                      </a:pPr>
                      <a:r>
                        <a:rPr lang="en-US" sz="1800" dirty="0">
                          <a:solidFill>
                            <a:schemeClr val="tx1"/>
                          </a:solidFill>
                          <a:effectLst/>
                        </a:rPr>
                        <a:t>Diabetes (2013)</a:t>
                      </a:r>
                      <a:endPar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chemeClr val="tx1"/>
                          </a:solidFill>
                          <a:effectLst/>
                        </a:rPr>
                        <a:t>12.0%</a:t>
                      </a:r>
                      <a:endPar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chemeClr val="tx1"/>
                          </a:solidFill>
                          <a:effectLst/>
                        </a:rPr>
                        <a:t>10.4%</a:t>
                      </a:r>
                      <a:endPar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870508199"/>
                  </a:ext>
                </a:extLst>
              </a:tr>
              <a:tr h="365760">
                <a:tc>
                  <a:txBody>
                    <a:bodyPr/>
                    <a:lstStyle/>
                    <a:p>
                      <a:pPr marL="0" marR="0" algn="l">
                        <a:lnSpc>
                          <a:spcPct val="107000"/>
                        </a:lnSpc>
                        <a:spcBef>
                          <a:spcPts val="0"/>
                        </a:spcBef>
                        <a:spcAft>
                          <a:spcPts val="0"/>
                        </a:spcAft>
                      </a:pPr>
                      <a:r>
                        <a:rPr lang="en-US" sz="1800" dirty="0">
                          <a:solidFill>
                            <a:schemeClr val="tx1"/>
                          </a:solidFill>
                          <a:effectLst/>
                        </a:rPr>
                        <a:t>Heart disease (2013)</a:t>
                      </a:r>
                      <a:r>
                        <a:rPr lang="en-US" sz="1800" baseline="30000" dirty="0">
                          <a:solidFill>
                            <a:schemeClr val="tx1"/>
                          </a:solidFill>
                          <a:effectLst/>
                        </a:rPr>
                        <a:t> </a:t>
                      </a:r>
                      <a:endPar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chemeClr val="tx1"/>
                          </a:solidFill>
                          <a:effectLst/>
                        </a:rPr>
                        <a:t>8.6%</a:t>
                      </a:r>
                      <a:endPar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chemeClr val="tx1"/>
                          </a:solidFill>
                          <a:effectLst/>
                        </a:rPr>
                        <a:t>6.5%</a:t>
                      </a:r>
                      <a:endPar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080857648"/>
                  </a:ext>
                </a:extLst>
              </a:tr>
              <a:tr h="365760">
                <a:tc>
                  <a:txBody>
                    <a:bodyPr/>
                    <a:lstStyle/>
                    <a:p>
                      <a:pPr marL="0" marR="0" algn="l">
                        <a:lnSpc>
                          <a:spcPct val="107000"/>
                        </a:lnSpc>
                        <a:spcBef>
                          <a:spcPts val="0"/>
                        </a:spcBef>
                        <a:spcAft>
                          <a:spcPts val="0"/>
                        </a:spcAft>
                      </a:pPr>
                      <a:r>
                        <a:rPr lang="en-US" sz="1800" dirty="0">
                          <a:solidFill>
                            <a:schemeClr val="tx1"/>
                          </a:solidFill>
                          <a:effectLst/>
                        </a:rPr>
                        <a:t>COPD (2013)</a:t>
                      </a:r>
                      <a:r>
                        <a:rPr lang="en-US" sz="1800" baseline="30000" dirty="0">
                          <a:solidFill>
                            <a:schemeClr val="tx1"/>
                          </a:solidFill>
                          <a:effectLst/>
                        </a:rPr>
                        <a:t> </a:t>
                      </a:r>
                      <a:endPar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chemeClr val="tx1"/>
                          </a:solidFill>
                          <a:effectLst/>
                        </a:rPr>
                        <a:t>8.7%</a:t>
                      </a:r>
                      <a:endPar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chemeClr val="tx1"/>
                          </a:solidFill>
                          <a:effectLst/>
                        </a:rPr>
                        <a:t>6.3%</a:t>
                      </a:r>
                      <a:endPar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35401269"/>
                  </a:ext>
                </a:extLst>
              </a:tr>
            </a:tbl>
          </a:graphicData>
        </a:graphic>
      </p:graphicFrame>
    </p:spTree>
    <p:extLst>
      <p:ext uri="{BB962C8B-B14F-4D97-AF65-F5344CB8AC3E}">
        <p14:creationId xmlns:p14="http://schemas.microsoft.com/office/powerpoint/2010/main" val="2096528144"/>
      </p:ext>
    </p:extLst>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209800"/>
            <a:ext cx="8365273" cy="3822294"/>
          </a:xfrm>
        </p:spPr>
        <p:txBody>
          <a:bodyPr/>
          <a:lstStyle/>
          <a:p>
            <a:r>
              <a:rPr lang="en-US" sz="2500" dirty="0"/>
              <a:t>Information taken from:</a:t>
            </a:r>
          </a:p>
          <a:p>
            <a:pPr lvl="1"/>
            <a:r>
              <a:rPr lang="en-US" sz="2100" dirty="0"/>
              <a:t>Rural Health Information Hub (</a:t>
            </a:r>
            <a:r>
              <a:rPr lang="en-US" sz="2100" dirty="0" err="1"/>
              <a:t>RHIhub</a:t>
            </a:r>
            <a:r>
              <a:rPr lang="en-US" sz="2100" dirty="0"/>
              <a:t>)</a:t>
            </a:r>
          </a:p>
          <a:p>
            <a:pPr lvl="1"/>
            <a:r>
              <a:rPr lang="en-US" sz="2100" dirty="0"/>
              <a:t>Rural Health Research Gateway</a:t>
            </a:r>
          </a:p>
          <a:p>
            <a:pPr lvl="1"/>
            <a:r>
              <a:rPr lang="en-US" sz="2100" dirty="0"/>
              <a:t>Substance Abuse and Mental Health Services Administration</a:t>
            </a:r>
          </a:p>
          <a:p>
            <a:pPr lvl="1"/>
            <a:r>
              <a:rPr lang="en-US" sz="2100" dirty="0"/>
              <a:t>Centers for Disease Control and Prevention</a:t>
            </a:r>
          </a:p>
          <a:p>
            <a:pPr lvl="1"/>
            <a:r>
              <a:rPr lang="en-US" sz="2100" dirty="0"/>
              <a:t>Health Resource Service Administration</a:t>
            </a:r>
          </a:p>
          <a:p>
            <a:pPr lvl="1"/>
            <a:r>
              <a:rPr lang="en-US" sz="2100" dirty="0"/>
              <a:t>PEW Research Center</a:t>
            </a:r>
          </a:p>
          <a:p>
            <a:pPr lvl="1"/>
            <a:r>
              <a:rPr lang="en-US" sz="2100" dirty="0"/>
              <a:t>Western Interstate Commission for Higher Education – Behavioral Health Program</a:t>
            </a:r>
          </a:p>
          <a:p>
            <a:pPr lvl="1"/>
            <a:r>
              <a:rPr lang="en-US" sz="2100" dirty="0"/>
              <a:t>National Council for Behavioral Health</a:t>
            </a:r>
          </a:p>
          <a:p>
            <a:pPr lvl="1"/>
            <a:endParaRPr lang="en-US" sz="2100" dirty="0"/>
          </a:p>
          <a:p>
            <a:pPr lvl="1"/>
            <a:endParaRPr lang="en-US" sz="2100" dirty="0"/>
          </a:p>
          <a:p>
            <a:pPr lvl="1"/>
            <a:endParaRPr lang="en-US" sz="2100" dirty="0"/>
          </a:p>
          <a:p>
            <a:pPr lvl="1"/>
            <a:endParaRPr lang="en-US" sz="2100" dirty="0"/>
          </a:p>
        </p:txBody>
      </p:sp>
      <p:sp>
        <p:nvSpPr>
          <p:cNvPr id="3" name="Title 2"/>
          <p:cNvSpPr>
            <a:spLocks noGrp="1"/>
          </p:cNvSpPr>
          <p:nvPr>
            <p:ph type="ctrTitle"/>
          </p:nvPr>
        </p:nvSpPr>
        <p:spPr>
          <a:xfrm>
            <a:off x="381000" y="1143000"/>
            <a:ext cx="8219607" cy="890665"/>
          </a:xfrm>
        </p:spPr>
        <p:txBody>
          <a:bodyPr/>
          <a:lstStyle/>
          <a:p>
            <a:r>
              <a:rPr lang="en-US" dirty="0"/>
              <a:t>Rural Mental Health</a:t>
            </a:r>
          </a:p>
        </p:txBody>
      </p:sp>
    </p:spTree>
    <p:extLst>
      <p:ext uri="{BB962C8B-B14F-4D97-AF65-F5344CB8AC3E}">
        <p14:creationId xmlns:p14="http://schemas.microsoft.com/office/powerpoint/2010/main" val="1700557544"/>
      </p:ext>
    </p:extLst>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4996" y="1783307"/>
            <a:ext cx="8253484" cy="4380151"/>
          </a:xfrm>
        </p:spPr>
        <p:txBody>
          <a:bodyPr/>
          <a:lstStyle/>
          <a:p>
            <a:r>
              <a:rPr lang="en-US" sz="2600" dirty="0"/>
              <a:t>2010-11, nonmetropolitan counties reported a higher percentage of residents with AMI (19.5%) than metropolitan counties (17.8%)</a:t>
            </a:r>
          </a:p>
          <a:p>
            <a:r>
              <a:rPr lang="en-US" sz="2600" dirty="0"/>
              <a:t>Nationally, 4% reported SMI, though rates rose with increasing rurality</a:t>
            </a:r>
          </a:p>
          <a:p>
            <a:r>
              <a:rPr lang="en-US" sz="2600" dirty="0"/>
              <a:t>4.9%, or nearly 1.7 million, of residents of nonmetropolitan counties experienced serious thoughts of suicide during the year (2017)</a:t>
            </a:r>
          </a:p>
          <a:p>
            <a:r>
              <a:rPr lang="en-US" sz="2600" dirty="0"/>
              <a:t>Rural counties consistently had higher suicide rates than metropolitan counties from 2001-2015</a:t>
            </a:r>
          </a:p>
          <a:p>
            <a:endParaRPr lang="en-US" dirty="0"/>
          </a:p>
        </p:txBody>
      </p:sp>
      <p:sp>
        <p:nvSpPr>
          <p:cNvPr id="3" name="Title 2"/>
          <p:cNvSpPr>
            <a:spLocks noGrp="1"/>
          </p:cNvSpPr>
          <p:nvPr>
            <p:ph type="ctrTitle"/>
          </p:nvPr>
        </p:nvSpPr>
        <p:spPr/>
        <p:txBody>
          <a:bodyPr/>
          <a:lstStyle/>
          <a:p>
            <a:r>
              <a:rPr lang="en-US" dirty="0"/>
              <a:t>Rural Health Disparities</a:t>
            </a:r>
          </a:p>
        </p:txBody>
      </p:sp>
    </p:spTree>
    <p:extLst>
      <p:ext uri="{BB962C8B-B14F-4D97-AF65-F5344CB8AC3E}">
        <p14:creationId xmlns:p14="http://schemas.microsoft.com/office/powerpoint/2010/main" val="2862082909"/>
      </p:ext>
    </p:extLst>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65004" y="1090535"/>
            <a:ext cx="8219607" cy="890665"/>
          </a:xfrm>
        </p:spPr>
        <p:txBody>
          <a:bodyPr/>
          <a:lstStyle/>
          <a:p>
            <a:r>
              <a:rPr lang="en-US" dirty="0"/>
              <a:t>Rural Suicide Rates</a:t>
            </a:r>
          </a:p>
        </p:txBody>
      </p:sp>
      <p:sp>
        <p:nvSpPr>
          <p:cNvPr id="4" name="Content Placeholder 2"/>
          <p:cNvSpPr>
            <a:spLocks noGrp="1"/>
          </p:cNvSpPr>
          <p:nvPr>
            <p:ph idx="1"/>
          </p:nvPr>
        </p:nvSpPr>
        <p:spPr>
          <a:xfrm>
            <a:off x="465138" y="1981200"/>
            <a:ext cx="8229600" cy="4273550"/>
          </a:xfrm>
        </p:spPr>
        <p:txBody>
          <a:bodyPr/>
          <a:lstStyle/>
          <a:p>
            <a:r>
              <a:rPr lang="en-US" dirty="0"/>
              <a:t>5 of 6 states in Region 8 recorded an increase in suicide rate of 38% or more</a:t>
            </a:r>
          </a:p>
        </p:txBody>
      </p:sp>
      <p:pic>
        <p:nvPicPr>
          <p:cNvPr id="5" name="Content Placeholder 18" descr="A close up of a map of the united states. In particular, the states in HHS region 8 are shown to have a minimum increased suicide rate of 31 percent.&#10;&#10;"/>
          <p:cNvPicPr>
            <a:picLocks noChangeAspect="1"/>
          </p:cNvPicPr>
          <p:nvPr/>
        </p:nvPicPr>
        <p:blipFill rotWithShape="1">
          <a:blip r:embed="rId3">
            <a:extLst>
              <a:ext uri="{28A0092B-C50C-407E-A947-70E740481C1C}">
                <a14:useLocalDpi xmlns:a14="http://schemas.microsoft.com/office/drawing/2010/main" val="0"/>
              </a:ext>
            </a:extLst>
          </a:blip>
          <a:srcRect t="18111" b="15552"/>
          <a:stretch/>
        </p:blipFill>
        <p:spPr>
          <a:xfrm>
            <a:off x="497661" y="2871865"/>
            <a:ext cx="8186950" cy="3172376"/>
          </a:xfrm>
          <a:prstGeom prst="rect">
            <a:avLst/>
          </a:prstGeom>
        </p:spPr>
      </p:pic>
      <p:sp>
        <p:nvSpPr>
          <p:cNvPr id="7" name="TextBox 6"/>
          <p:cNvSpPr txBox="1"/>
          <p:nvPr/>
        </p:nvSpPr>
        <p:spPr>
          <a:xfrm>
            <a:off x="465004" y="6289482"/>
            <a:ext cx="6611604" cy="646331"/>
          </a:xfrm>
          <a:prstGeom prst="rect">
            <a:avLst/>
          </a:prstGeom>
          <a:noFill/>
        </p:spPr>
        <p:txBody>
          <a:bodyPr wrap="square" rtlCol="0">
            <a:spAutoFit/>
          </a:bodyPr>
          <a:lstStyle/>
          <a:p>
            <a:r>
              <a:rPr lang="en-US" dirty="0">
                <a:solidFill>
                  <a:schemeClr val="bg1"/>
                </a:solidFill>
              </a:rPr>
              <a:t>Image Source: </a:t>
            </a:r>
            <a:r>
              <a:rPr lang="en-US" u="sng" dirty="0">
                <a:solidFill>
                  <a:schemeClr val="bg1"/>
                </a:solidFill>
              </a:rPr>
              <a:t>https://www.cdc.gov/vitalsigns/suicide/infographic.html#graphic1</a:t>
            </a:r>
          </a:p>
        </p:txBody>
      </p:sp>
    </p:spTree>
    <p:extLst>
      <p:ext uri="{BB962C8B-B14F-4D97-AF65-F5344CB8AC3E}">
        <p14:creationId xmlns:p14="http://schemas.microsoft.com/office/powerpoint/2010/main" val="2210558168"/>
      </p:ext>
    </p:extLst>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1905000"/>
            <a:ext cx="8305800" cy="4343400"/>
          </a:xfrm>
        </p:spPr>
        <p:txBody>
          <a:bodyPr/>
          <a:lstStyle/>
          <a:p>
            <a:r>
              <a:rPr lang="en-US" sz="2500" dirty="0"/>
              <a:t>Rural areas -  90% of the land mass and 25% population</a:t>
            </a:r>
          </a:p>
          <a:p>
            <a:r>
              <a:rPr lang="en-US" sz="2500" dirty="0"/>
              <a:t>Fewer than 10% of the population live on farms</a:t>
            </a:r>
          </a:p>
          <a:p>
            <a:r>
              <a:rPr lang="en-US" sz="2500" dirty="0"/>
              <a:t>Non-farm income accounts for 80% of the job – often seasonal work </a:t>
            </a:r>
          </a:p>
          <a:p>
            <a:r>
              <a:rPr lang="en-US" sz="2500" dirty="0"/>
              <a:t>Factors that Shape Rural – No One Size Fits All</a:t>
            </a:r>
          </a:p>
          <a:p>
            <a:pPr lvl="1"/>
            <a:r>
              <a:rPr lang="en-US" sz="2100" dirty="0"/>
              <a:t>Agricultural production</a:t>
            </a:r>
          </a:p>
          <a:p>
            <a:pPr lvl="1"/>
            <a:r>
              <a:rPr lang="en-US" sz="2100" dirty="0"/>
              <a:t>The weather – increased disasters </a:t>
            </a:r>
          </a:p>
          <a:p>
            <a:pPr lvl="1"/>
            <a:r>
              <a:rPr lang="en-US" sz="2100" dirty="0"/>
              <a:t>Agricultural heritage</a:t>
            </a:r>
          </a:p>
          <a:p>
            <a:pPr lvl="1"/>
            <a:r>
              <a:rPr lang="en-US" sz="2100" dirty="0"/>
              <a:t>Diversity</a:t>
            </a:r>
          </a:p>
          <a:p>
            <a:pPr lvl="1"/>
            <a:r>
              <a:rPr lang="en-US" sz="2100" dirty="0"/>
              <a:t>Proximity to Urban Area</a:t>
            </a:r>
          </a:p>
          <a:p>
            <a:endParaRPr lang="en-US" sz="2500" dirty="0"/>
          </a:p>
        </p:txBody>
      </p:sp>
      <p:sp>
        <p:nvSpPr>
          <p:cNvPr id="3" name="Title 2"/>
          <p:cNvSpPr>
            <a:spLocks noGrp="1"/>
          </p:cNvSpPr>
          <p:nvPr>
            <p:ph type="ctrTitle"/>
          </p:nvPr>
        </p:nvSpPr>
        <p:spPr>
          <a:xfrm>
            <a:off x="381000" y="1143000"/>
            <a:ext cx="8219607" cy="890665"/>
          </a:xfrm>
        </p:spPr>
        <p:txBody>
          <a:bodyPr/>
          <a:lstStyle/>
          <a:p>
            <a:r>
              <a:rPr lang="en-US" dirty="0"/>
              <a:t>Rurality as a Culture</a:t>
            </a:r>
          </a:p>
        </p:txBody>
      </p:sp>
    </p:spTree>
    <p:extLst>
      <p:ext uri="{BB962C8B-B14F-4D97-AF65-F5344CB8AC3E}">
        <p14:creationId xmlns:p14="http://schemas.microsoft.com/office/powerpoint/2010/main" val="2434413147"/>
      </p:ext>
    </p:extLst>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5004" y="2285999"/>
            <a:ext cx="8229600" cy="3505201"/>
          </a:xfrm>
        </p:spPr>
        <p:txBody>
          <a:bodyPr/>
          <a:lstStyle/>
          <a:p>
            <a:pPr marL="0" indent="0">
              <a:buNone/>
            </a:pPr>
            <a:r>
              <a:rPr lang="en-US" sz="3000" b="1" dirty="0"/>
              <a:t>Accessibility: </a:t>
            </a:r>
            <a:r>
              <a:rPr lang="en-US" sz="3000" dirty="0"/>
              <a:t>Rural residents may have limited access to mental healthcare due to cost of services, insurance coverage, lower behavioral health literacy which allows mental health concerns to go unrecognized and/or untreated, and the remote nature of living rural may require residents to travel long distances to receive services.</a:t>
            </a:r>
          </a:p>
        </p:txBody>
      </p:sp>
      <p:sp>
        <p:nvSpPr>
          <p:cNvPr id="3" name="Title 2"/>
          <p:cNvSpPr>
            <a:spLocks noGrp="1"/>
          </p:cNvSpPr>
          <p:nvPr>
            <p:ph type="ctrTitle"/>
          </p:nvPr>
        </p:nvSpPr>
        <p:spPr>
          <a:xfrm>
            <a:off x="441120" y="1143000"/>
            <a:ext cx="8219607" cy="890665"/>
          </a:xfrm>
        </p:spPr>
        <p:txBody>
          <a:bodyPr/>
          <a:lstStyle/>
          <a:p>
            <a:r>
              <a:rPr lang="en-US" sz="3800" dirty="0"/>
              <a:t>Rural Barriers to Mental Health Services</a:t>
            </a:r>
          </a:p>
        </p:txBody>
      </p:sp>
    </p:spTree>
    <p:extLst>
      <p:ext uri="{BB962C8B-B14F-4D97-AF65-F5344CB8AC3E}">
        <p14:creationId xmlns:p14="http://schemas.microsoft.com/office/powerpoint/2010/main" val="3472440046"/>
      </p:ext>
    </p:extLst>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5003" y="2286000"/>
            <a:ext cx="8229600" cy="3497239"/>
          </a:xfrm>
        </p:spPr>
        <p:txBody>
          <a:bodyPr/>
          <a:lstStyle/>
          <a:p>
            <a:pPr marL="0" indent="0">
              <a:buNone/>
            </a:pPr>
            <a:r>
              <a:rPr lang="en-US" sz="3000" b="1" dirty="0"/>
              <a:t>Availability: </a:t>
            </a:r>
            <a:r>
              <a:rPr lang="en-US" sz="3000" dirty="0"/>
              <a:t>County-Level Estimates of Mental Health Professional Shortage in the United States reports that higher levels of unmet need for mental health professionals exist in counties that were more rural and had lower income levels. </a:t>
            </a:r>
          </a:p>
        </p:txBody>
      </p:sp>
      <p:sp>
        <p:nvSpPr>
          <p:cNvPr id="3" name="Title 2"/>
          <p:cNvSpPr>
            <a:spLocks noGrp="1"/>
          </p:cNvSpPr>
          <p:nvPr>
            <p:ph type="ctrTitle"/>
          </p:nvPr>
        </p:nvSpPr>
        <p:spPr>
          <a:xfrm>
            <a:off x="465003" y="1143000"/>
            <a:ext cx="8219607" cy="890665"/>
          </a:xfrm>
        </p:spPr>
        <p:txBody>
          <a:bodyPr/>
          <a:lstStyle/>
          <a:p>
            <a:r>
              <a:rPr lang="en-US" sz="3800" dirty="0"/>
              <a:t>Rural Barriers to Mental Health Services</a:t>
            </a:r>
          </a:p>
        </p:txBody>
      </p:sp>
    </p:spTree>
    <p:extLst>
      <p:ext uri="{BB962C8B-B14F-4D97-AF65-F5344CB8AC3E}">
        <p14:creationId xmlns:p14="http://schemas.microsoft.com/office/powerpoint/2010/main" val="3610768932"/>
      </p:ext>
    </p:extLst>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553200" y="4572000"/>
            <a:ext cx="8382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684334" y="5744135"/>
            <a:ext cx="12192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611350" y="5767694"/>
            <a:ext cx="204625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678044" y="2186897"/>
            <a:ext cx="204625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070086" y="2136716"/>
            <a:ext cx="204625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124200" y="2130485"/>
            <a:ext cx="204625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971800" y="2130485"/>
            <a:ext cx="3048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map of health professional shortage areas, mental health, by count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961167"/>
            <a:ext cx="6781800" cy="5321486"/>
          </a:xfrm>
          <a:prstGeom prst="rect">
            <a:avLst/>
          </a:prstGeom>
        </p:spPr>
      </p:pic>
    </p:spTree>
    <p:extLst>
      <p:ext uri="{BB962C8B-B14F-4D97-AF65-F5344CB8AC3E}">
        <p14:creationId xmlns:p14="http://schemas.microsoft.com/office/powerpoint/2010/main" val="3468878444"/>
      </p:ext>
    </p:extLst>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553200" y="4572000"/>
            <a:ext cx="8382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684334" y="5744135"/>
            <a:ext cx="12192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611350" y="5767694"/>
            <a:ext cx="204625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678044" y="2186897"/>
            <a:ext cx="204625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070086" y="2136716"/>
            <a:ext cx="204625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124200" y="2130485"/>
            <a:ext cx="204625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971800" y="2130485"/>
            <a:ext cx="3048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Graph of behavioral health providers per 100,000 population in U.S. counties by urban influence categor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1" y="1371600"/>
            <a:ext cx="9092710" cy="3886200"/>
          </a:xfrm>
          <a:prstGeom prst="rect">
            <a:avLst/>
          </a:prstGeom>
        </p:spPr>
      </p:pic>
    </p:spTree>
    <p:extLst>
      <p:ext uri="{BB962C8B-B14F-4D97-AF65-F5344CB8AC3E}">
        <p14:creationId xmlns:p14="http://schemas.microsoft.com/office/powerpoint/2010/main" val="1648880052"/>
      </p:ext>
    </p:extLst>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553200" y="4572000"/>
            <a:ext cx="8382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684334" y="5744135"/>
            <a:ext cx="12192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611350" y="5767694"/>
            <a:ext cx="204625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678044" y="2186897"/>
            <a:ext cx="204625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070086" y="2136716"/>
            <a:ext cx="204625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124200" y="2130485"/>
            <a:ext cx="204625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971800" y="2130485"/>
            <a:ext cx="3048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Graph of U.S. counties without behavioral health providers by urban influence categor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32" y="1295400"/>
            <a:ext cx="9097414" cy="4448735"/>
          </a:xfrm>
          <a:prstGeom prst="rect">
            <a:avLst/>
          </a:prstGeom>
        </p:spPr>
      </p:pic>
    </p:spTree>
    <p:extLst>
      <p:ext uri="{BB962C8B-B14F-4D97-AF65-F5344CB8AC3E}">
        <p14:creationId xmlns:p14="http://schemas.microsoft.com/office/powerpoint/2010/main" val="2974918465"/>
      </p:ext>
    </p:extLst>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7727" y="2209801"/>
            <a:ext cx="5105400" cy="2895599"/>
          </a:xfrm>
        </p:spPr>
        <p:txBody>
          <a:bodyPr/>
          <a:lstStyle/>
          <a:p>
            <a:pPr marL="0" indent="0">
              <a:buNone/>
            </a:pPr>
            <a:r>
              <a:rPr lang="en-US" sz="2000" dirty="0"/>
              <a:t>The Mountain Plains MHTTC serves the states of Colorado, Montana, North Dakota, South Dakota, Utah, and Wyoming (HHS Region 8). The primary focus of the center is to provide training, resources, and technical assistance to individuals serving persons with mental health disorders, especially those with serious mental illness or a serious emotional disturbance.</a:t>
            </a:r>
          </a:p>
          <a:p>
            <a:pPr marL="0" indent="0">
              <a:buNone/>
            </a:pPr>
            <a:endParaRPr lang="en-US" sz="2000" dirty="0"/>
          </a:p>
          <a:p>
            <a:pPr marL="0" indent="0">
              <a:buNone/>
            </a:pPr>
            <a:endParaRPr lang="en-US" sz="2000" dirty="0"/>
          </a:p>
        </p:txBody>
      </p:sp>
      <p:sp>
        <p:nvSpPr>
          <p:cNvPr id="3" name="Title 2"/>
          <p:cNvSpPr>
            <a:spLocks noGrp="1"/>
          </p:cNvSpPr>
          <p:nvPr>
            <p:ph type="ctrTitle"/>
          </p:nvPr>
        </p:nvSpPr>
        <p:spPr>
          <a:xfrm>
            <a:off x="381000" y="1143000"/>
            <a:ext cx="8219607" cy="890665"/>
          </a:xfrm>
        </p:spPr>
        <p:txBody>
          <a:bodyPr/>
          <a:lstStyle/>
          <a:p>
            <a:r>
              <a:rPr lang="en-US" dirty="0"/>
              <a:t>Mountain Plains MHTTC</a:t>
            </a:r>
          </a:p>
        </p:txBody>
      </p:sp>
      <p:pic>
        <p:nvPicPr>
          <p:cNvPr id="4" name="Picture 3" descr="Shows a map of Montana, North Dakota, South Dakota, Colorado, Utah, and Wyoming" title="Map of regio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2033665"/>
            <a:ext cx="2950821" cy="2863389"/>
          </a:xfrm>
          <a:prstGeom prst="rect">
            <a:avLst/>
          </a:prstGeom>
        </p:spPr>
      </p:pic>
      <p:sp>
        <p:nvSpPr>
          <p:cNvPr id="5" name="TextBox 4"/>
          <p:cNvSpPr txBox="1"/>
          <p:nvPr/>
        </p:nvSpPr>
        <p:spPr>
          <a:xfrm>
            <a:off x="425605" y="5084167"/>
            <a:ext cx="8589621" cy="677108"/>
          </a:xfrm>
          <a:prstGeom prst="rect">
            <a:avLst/>
          </a:prstGeom>
          <a:noFill/>
        </p:spPr>
        <p:txBody>
          <a:bodyPr wrap="square" rtlCol="0">
            <a:spAutoFit/>
          </a:bodyPr>
          <a:lstStyle/>
          <a:p>
            <a:pPr marL="0" indent="0">
              <a:buNone/>
            </a:pPr>
            <a:r>
              <a:rPr lang="en-US" sz="2000" b="1" dirty="0">
                <a:solidFill>
                  <a:srgbClr val="003058"/>
                </a:solidFill>
                <a:latin typeface="Calibri"/>
                <a:cs typeface="+mn-cs"/>
              </a:rPr>
              <a:t>Subscribe to Our Mailing List:</a:t>
            </a:r>
            <a:endParaRPr lang="en-US" b="1" dirty="0">
              <a:hlinkClick r:id="rId4"/>
            </a:endParaRPr>
          </a:p>
          <a:p>
            <a:pPr marL="0" indent="0">
              <a:buNone/>
            </a:pPr>
            <a:r>
              <a:rPr lang="en-US" dirty="0">
                <a:hlinkClick r:id="rId4"/>
              </a:rPr>
              <a:t>https://mhttcnetwork.org/centers/mountain-plains-mhttc/subscribe</a:t>
            </a:r>
            <a:endParaRPr lang="en-US" dirty="0"/>
          </a:p>
        </p:txBody>
      </p:sp>
    </p:spTree>
    <p:extLst>
      <p:ext uri="{BB962C8B-B14F-4D97-AF65-F5344CB8AC3E}">
        <p14:creationId xmlns:p14="http://schemas.microsoft.com/office/powerpoint/2010/main" val="2939563640"/>
      </p:ext>
    </p:extLst>
  </p:cSld>
  <p:clrMapOvr>
    <a:masterClrMapping/>
  </p:clrMapOvr>
  <p:transition>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5004" y="1752600"/>
            <a:ext cx="8229600" cy="4190999"/>
          </a:xfrm>
        </p:spPr>
        <p:txBody>
          <a:bodyPr/>
          <a:lstStyle/>
          <a:p>
            <a:pPr marL="0" indent="0">
              <a:buNone/>
            </a:pPr>
            <a:r>
              <a:rPr lang="en-US" sz="2600" b="1" dirty="0"/>
              <a:t>Acceptability: </a:t>
            </a:r>
            <a:r>
              <a:rPr lang="en-US" sz="2600" dirty="0"/>
              <a:t>Rural residents are likely to experience self-stigma, fear or embarrassment related to seeking out mental healthcare due to internal beliefs. When implementing rural mental health programs, community members and mental health care providers should consider how stigma may impact access and use of mental health services among rural residents. Lower health literacy and not recognizing the signs of various mental health issues can also serve as barriers to behavioral healthcare access in rural areas.</a:t>
            </a:r>
          </a:p>
          <a:p>
            <a:pPr marL="0" indent="0">
              <a:buNone/>
            </a:pPr>
            <a:r>
              <a:rPr lang="en-US" sz="1800" dirty="0"/>
              <a:t> </a:t>
            </a:r>
          </a:p>
        </p:txBody>
      </p:sp>
      <p:sp>
        <p:nvSpPr>
          <p:cNvPr id="3" name="Title 2"/>
          <p:cNvSpPr>
            <a:spLocks noGrp="1"/>
          </p:cNvSpPr>
          <p:nvPr>
            <p:ph type="ctrTitle"/>
          </p:nvPr>
        </p:nvSpPr>
        <p:spPr/>
        <p:txBody>
          <a:bodyPr/>
          <a:lstStyle/>
          <a:p>
            <a:r>
              <a:rPr lang="en-US" sz="3800" dirty="0"/>
              <a:t>Rural Barriers to Mental Health Services</a:t>
            </a:r>
          </a:p>
        </p:txBody>
      </p:sp>
    </p:spTree>
    <p:extLst>
      <p:ext uri="{BB962C8B-B14F-4D97-AF65-F5344CB8AC3E}">
        <p14:creationId xmlns:p14="http://schemas.microsoft.com/office/powerpoint/2010/main" val="3220805724"/>
      </p:ext>
    </p:extLst>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shot of a MP MHTTC publication on measuring stigma around mental illness in North Dakota"/>
          <p:cNvPicPr>
            <a:picLocks noChangeAspect="1"/>
          </p:cNvPicPr>
          <p:nvPr/>
        </p:nvPicPr>
        <p:blipFill rotWithShape="1">
          <a:blip r:embed="rId3">
            <a:extLst>
              <a:ext uri="{28A0092B-C50C-407E-A947-70E740481C1C}">
                <a14:useLocalDpi xmlns:a14="http://schemas.microsoft.com/office/drawing/2010/main" val="0"/>
              </a:ext>
            </a:extLst>
          </a:blip>
          <a:srcRect t="13699"/>
          <a:stretch/>
        </p:blipFill>
        <p:spPr>
          <a:xfrm>
            <a:off x="152399" y="1219200"/>
            <a:ext cx="4874639" cy="5410200"/>
          </a:xfrm>
          <a:prstGeom prst="rect">
            <a:avLst/>
          </a:prstGeom>
        </p:spPr>
      </p:pic>
      <p:sp>
        <p:nvSpPr>
          <p:cNvPr id="5" name="Content Placeholder 1"/>
          <p:cNvSpPr>
            <a:spLocks noGrp="1"/>
          </p:cNvSpPr>
          <p:nvPr>
            <p:ph idx="1"/>
          </p:nvPr>
        </p:nvSpPr>
        <p:spPr>
          <a:xfrm>
            <a:off x="5058883" y="1905000"/>
            <a:ext cx="3886200" cy="3429000"/>
          </a:xfrm>
        </p:spPr>
        <p:txBody>
          <a:bodyPr/>
          <a:lstStyle/>
          <a:p>
            <a:r>
              <a:rPr lang="en-US" sz="2500" dirty="0"/>
              <a:t>Low stigma overall</a:t>
            </a:r>
          </a:p>
          <a:p>
            <a:r>
              <a:rPr lang="en-US" sz="2500" dirty="0"/>
              <a:t>Gender and age variation in stigma</a:t>
            </a:r>
          </a:p>
          <a:p>
            <a:r>
              <a:rPr lang="en-US" sz="2500" dirty="0"/>
              <a:t>Individuals with mental illness or who have an immediate family member with mental illness held less stigma</a:t>
            </a:r>
            <a:endParaRPr lang="en-US" dirty="0"/>
          </a:p>
        </p:txBody>
      </p:sp>
    </p:spTree>
    <p:extLst>
      <p:ext uri="{BB962C8B-B14F-4D97-AF65-F5344CB8AC3E}">
        <p14:creationId xmlns:p14="http://schemas.microsoft.com/office/powerpoint/2010/main" val="3698247626"/>
      </p:ext>
    </p:extLst>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4800" y="2209800"/>
            <a:ext cx="8448207" cy="2362200"/>
          </a:xfrm>
        </p:spPr>
        <p:txBody>
          <a:bodyPr/>
          <a:lstStyle/>
          <a:p>
            <a:r>
              <a:rPr lang="en-US" dirty="0"/>
              <a:t>Strategies for Addressing Rural Mental Illness with a Limited Workforce</a:t>
            </a:r>
          </a:p>
        </p:txBody>
      </p:sp>
    </p:spTree>
    <p:extLst>
      <p:ext uri="{BB962C8B-B14F-4D97-AF65-F5344CB8AC3E}">
        <p14:creationId xmlns:p14="http://schemas.microsoft.com/office/powerpoint/2010/main" val="1959199390"/>
      </p:ext>
    </p:extLst>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Address Digital Divide</a:t>
            </a:r>
          </a:p>
          <a:p>
            <a:pPr lvl="1"/>
            <a:r>
              <a:rPr lang="en-US" dirty="0"/>
              <a:t>58% of rural residents believe access to high speed internet is a problem in their area – in contrast to 13% in urban areas and 9% in suburbs</a:t>
            </a:r>
          </a:p>
          <a:p>
            <a:pPr lvl="1"/>
            <a:r>
              <a:rPr lang="en-US" dirty="0"/>
              <a:t>Rural areas are less likely to be wired for broadband</a:t>
            </a:r>
          </a:p>
          <a:p>
            <a:pPr lvl="1"/>
            <a:r>
              <a:rPr lang="en-US" dirty="0"/>
              <a:t>Fewer broadband providers</a:t>
            </a:r>
          </a:p>
          <a:p>
            <a:pPr lvl="1"/>
            <a:r>
              <a:rPr lang="en-US" dirty="0"/>
              <a:t>Access to high-speed internet is a concern among all economic backgrounds and education</a:t>
            </a:r>
          </a:p>
          <a:p>
            <a:pPr lvl="1"/>
            <a:endParaRPr lang="en-US" dirty="0"/>
          </a:p>
        </p:txBody>
      </p:sp>
      <p:sp>
        <p:nvSpPr>
          <p:cNvPr id="3" name="Title 2"/>
          <p:cNvSpPr>
            <a:spLocks noGrp="1"/>
          </p:cNvSpPr>
          <p:nvPr>
            <p:ph type="ctrTitle"/>
          </p:nvPr>
        </p:nvSpPr>
        <p:spPr/>
        <p:txBody>
          <a:bodyPr/>
          <a:lstStyle/>
          <a:p>
            <a:r>
              <a:rPr lang="en-US" dirty="0"/>
              <a:t>Strategies</a:t>
            </a:r>
          </a:p>
        </p:txBody>
      </p:sp>
    </p:spTree>
    <p:extLst>
      <p:ext uri="{BB962C8B-B14F-4D97-AF65-F5344CB8AC3E}">
        <p14:creationId xmlns:p14="http://schemas.microsoft.com/office/powerpoint/2010/main" val="4239391790"/>
      </p:ext>
    </p:extLst>
  </p:cSld>
  <p:clrMapOvr>
    <a:masterClrMapping/>
  </p:clrMapOvr>
  <p:transition>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Support and fund pathways out of poverty </a:t>
            </a:r>
          </a:p>
          <a:p>
            <a:pPr lvl="1"/>
            <a:r>
              <a:rPr lang="en-US" dirty="0"/>
              <a:t>Put investment in rural people and communities - including expanding educational opportunities, mentoring (peers) and access to better broadband</a:t>
            </a:r>
          </a:p>
          <a:p>
            <a:pPr lvl="0"/>
            <a:r>
              <a:rPr lang="en-US" sz="2400" dirty="0"/>
              <a:t>Use tele-health to provide services with reimbursements that are seamless across state borders (portable licenses)</a:t>
            </a:r>
          </a:p>
          <a:p>
            <a:pPr lvl="0"/>
            <a:r>
              <a:rPr lang="en-US" sz="2400" dirty="0"/>
              <a:t>Access federal resources to expand workforce in behavioral health including, but not limited to, Behavioral Health Workforce Education and Training (BHWET) and National Health Services Corps</a:t>
            </a:r>
          </a:p>
          <a:p>
            <a:pPr lvl="0"/>
            <a:r>
              <a:rPr lang="en-US" sz="2400" dirty="0"/>
              <a:t>Use technology to advance evidence based practices </a:t>
            </a:r>
          </a:p>
          <a:p>
            <a:pPr lvl="0"/>
            <a:endParaRPr lang="en-US" sz="2000" dirty="0"/>
          </a:p>
          <a:p>
            <a:endParaRPr lang="en-US" dirty="0"/>
          </a:p>
        </p:txBody>
      </p:sp>
      <p:sp>
        <p:nvSpPr>
          <p:cNvPr id="3" name="Title 2"/>
          <p:cNvSpPr>
            <a:spLocks noGrp="1"/>
          </p:cNvSpPr>
          <p:nvPr>
            <p:ph type="ctrTitle"/>
          </p:nvPr>
        </p:nvSpPr>
        <p:spPr>
          <a:xfrm>
            <a:off x="474997" y="989621"/>
            <a:ext cx="8219607" cy="890665"/>
          </a:xfrm>
        </p:spPr>
        <p:txBody>
          <a:bodyPr/>
          <a:lstStyle/>
          <a:p>
            <a:r>
              <a:rPr lang="en-US" dirty="0"/>
              <a:t>Strategies</a:t>
            </a:r>
          </a:p>
        </p:txBody>
      </p:sp>
    </p:spTree>
    <p:extLst>
      <p:ext uri="{BB962C8B-B14F-4D97-AF65-F5344CB8AC3E}">
        <p14:creationId xmlns:p14="http://schemas.microsoft.com/office/powerpoint/2010/main" val="3991039918"/>
      </p:ext>
    </p:extLst>
  </p:cSld>
  <p:clrMapOvr>
    <a:masterClrMapping/>
  </p:clrMapOvr>
  <p:transition>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5004" y="1676401"/>
            <a:ext cx="8203999" cy="4572000"/>
          </a:xfrm>
        </p:spPr>
        <p:txBody>
          <a:bodyPr/>
          <a:lstStyle/>
          <a:p>
            <a:pPr lvl="0"/>
            <a:r>
              <a:rPr lang="en-US" sz="2400" dirty="0"/>
              <a:t>Use existing screening tools in for depression and substance use (SAMHSA – HRSA Center for Integrated Health Solution Screening tools)  engage local FQHC and VA</a:t>
            </a:r>
          </a:p>
          <a:p>
            <a:pPr lvl="0"/>
            <a:r>
              <a:rPr lang="en-US" sz="2400" dirty="0"/>
              <a:t>Integrate trauma informed care practices using SAMHSA principles.</a:t>
            </a:r>
          </a:p>
          <a:p>
            <a:pPr lvl="1"/>
            <a:r>
              <a:rPr lang="en-US" dirty="0"/>
              <a:t>Over a half of all rural residents have experienced some kind of trauma or Adverse Childhood Experience (ACE)</a:t>
            </a:r>
          </a:p>
          <a:p>
            <a:r>
              <a:rPr lang="en-US" sz="2400" dirty="0"/>
              <a:t>Conduct community specific assessments – Strategic Prevention Framework (SAMHSA) </a:t>
            </a:r>
          </a:p>
          <a:p>
            <a:r>
              <a:rPr lang="en-US" sz="2400" dirty="0"/>
              <a:t>Integrate faith-based and natural helpers </a:t>
            </a:r>
          </a:p>
          <a:p>
            <a:endParaRPr lang="en-US" sz="2400" dirty="0"/>
          </a:p>
          <a:p>
            <a:endParaRPr lang="en-US" dirty="0"/>
          </a:p>
        </p:txBody>
      </p:sp>
      <p:sp>
        <p:nvSpPr>
          <p:cNvPr id="3" name="Title 2"/>
          <p:cNvSpPr>
            <a:spLocks noGrp="1"/>
          </p:cNvSpPr>
          <p:nvPr>
            <p:ph type="ctrTitle"/>
          </p:nvPr>
        </p:nvSpPr>
        <p:spPr>
          <a:xfrm>
            <a:off x="474998" y="1003268"/>
            <a:ext cx="8194006" cy="673133"/>
          </a:xfrm>
        </p:spPr>
        <p:txBody>
          <a:bodyPr/>
          <a:lstStyle/>
          <a:p>
            <a:r>
              <a:rPr lang="en-US" dirty="0"/>
              <a:t>Strategies</a:t>
            </a:r>
          </a:p>
        </p:txBody>
      </p:sp>
    </p:spTree>
    <p:extLst>
      <p:ext uri="{BB962C8B-B14F-4D97-AF65-F5344CB8AC3E}">
        <p14:creationId xmlns:p14="http://schemas.microsoft.com/office/powerpoint/2010/main" val="3715107468"/>
      </p:ext>
    </p:extLst>
  </p:cSld>
  <p:clrMapOvr>
    <a:masterClrMapping/>
  </p:clrMapOvr>
  <p:transition>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t>Streamline billing practices to CMS and insurance providers</a:t>
            </a:r>
          </a:p>
          <a:p>
            <a:pPr lvl="0"/>
            <a:r>
              <a:rPr lang="en-US" dirty="0"/>
              <a:t>Expand training on mental health first aid (expands access to risk factors and warning signs of mental health problems)</a:t>
            </a:r>
          </a:p>
          <a:p>
            <a:r>
              <a:rPr lang="en-US" dirty="0"/>
              <a:t>Apply principles of integrated care (behavioral health and primary care) to assist in eliminating stigma</a:t>
            </a:r>
          </a:p>
          <a:p>
            <a:pPr lvl="0"/>
            <a:endParaRPr lang="en-US" dirty="0"/>
          </a:p>
          <a:p>
            <a:endParaRPr lang="en-US" dirty="0"/>
          </a:p>
        </p:txBody>
      </p:sp>
      <p:sp>
        <p:nvSpPr>
          <p:cNvPr id="3" name="Title 2"/>
          <p:cNvSpPr>
            <a:spLocks noGrp="1"/>
          </p:cNvSpPr>
          <p:nvPr>
            <p:ph type="ctrTitle"/>
          </p:nvPr>
        </p:nvSpPr>
        <p:spPr>
          <a:xfrm>
            <a:off x="474997" y="989621"/>
            <a:ext cx="8219607" cy="890665"/>
          </a:xfrm>
        </p:spPr>
        <p:txBody>
          <a:bodyPr/>
          <a:lstStyle/>
          <a:p>
            <a:r>
              <a:rPr lang="en-US" dirty="0"/>
              <a:t>Strategies</a:t>
            </a:r>
          </a:p>
        </p:txBody>
      </p:sp>
    </p:spTree>
    <p:extLst>
      <p:ext uri="{BB962C8B-B14F-4D97-AF65-F5344CB8AC3E}">
        <p14:creationId xmlns:p14="http://schemas.microsoft.com/office/powerpoint/2010/main" val="3555701525"/>
      </p:ext>
    </p:extLst>
  </p:cSld>
  <p:clrMapOvr>
    <a:masterClrMapping/>
  </p:clrMapOvr>
  <p:transition>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7E5269-6016-4F3D-98AF-72FC717ACD1F}"/>
              </a:ext>
            </a:extLst>
          </p:cNvPr>
          <p:cNvSpPr>
            <a:spLocks noGrp="1"/>
          </p:cNvSpPr>
          <p:nvPr>
            <p:ph idx="1"/>
          </p:nvPr>
        </p:nvSpPr>
        <p:spPr/>
        <p:txBody>
          <a:bodyPr/>
          <a:lstStyle/>
          <a:p>
            <a:pPr lvl="0"/>
            <a:r>
              <a:rPr lang="en-US" dirty="0"/>
              <a:t>Implement the National CLAS standards - with understanding of rural </a:t>
            </a:r>
          </a:p>
          <a:p>
            <a:pPr lvl="0"/>
            <a:r>
              <a:rPr lang="en-US" dirty="0"/>
              <a:t>Develop plans with knowledge of health disparities</a:t>
            </a:r>
          </a:p>
          <a:p>
            <a:pPr lvl="0"/>
            <a:r>
              <a:rPr lang="en-US" dirty="0"/>
              <a:t>Use grant funded resources, like MHTTC, to support workforce</a:t>
            </a:r>
          </a:p>
          <a:p>
            <a:pPr lvl="0"/>
            <a:r>
              <a:rPr lang="en-US" dirty="0"/>
              <a:t>Work collaboratively with community and tribal colleges</a:t>
            </a:r>
          </a:p>
          <a:p>
            <a:endParaRPr lang="en-US" dirty="0"/>
          </a:p>
        </p:txBody>
      </p:sp>
      <p:sp>
        <p:nvSpPr>
          <p:cNvPr id="3" name="Title 2">
            <a:extLst>
              <a:ext uri="{FF2B5EF4-FFF2-40B4-BE49-F238E27FC236}">
                <a16:creationId xmlns:a16="http://schemas.microsoft.com/office/drawing/2014/main" id="{7E9C0FE2-88F6-4E8A-8AAB-8B2FDDF73C0B}"/>
              </a:ext>
            </a:extLst>
          </p:cNvPr>
          <p:cNvSpPr>
            <a:spLocks noGrp="1"/>
          </p:cNvSpPr>
          <p:nvPr>
            <p:ph type="ctrTitle"/>
          </p:nvPr>
        </p:nvSpPr>
        <p:spPr>
          <a:xfrm>
            <a:off x="465004" y="983934"/>
            <a:ext cx="8219607" cy="890665"/>
          </a:xfrm>
        </p:spPr>
        <p:txBody>
          <a:bodyPr/>
          <a:lstStyle/>
          <a:p>
            <a:r>
              <a:rPr lang="en-US" dirty="0"/>
              <a:t>Strategies</a:t>
            </a:r>
          </a:p>
        </p:txBody>
      </p:sp>
    </p:spTree>
    <p:extLst>
      <p:ext uri="{BB962C8B-B14F-4D97-AF65-F5344CB8AC3E}">
        <p14:creationId xmlns:p14="http://schemas.microsoft.com/office/powerpoint/2010/main" val="359690222"/>
      </p:ext>
    </p:extLst>
  </p:cSld>
  <p:clrMapOvr>
    <a:masterClrMapping/>
  </p:clrMapOvr>
  <p:transition>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200" y="3048000"/>
            <a:ext cx="8219607" cy="890665"/>
          </a:xfrm>
        </p:spPr>
        <p:txBody>
          <a:bodyPr/>
          <a:lstStyle/>
          <a:p>
            <a:r>
              <a:rPr lang="en-US" dirty="0"/>
              <a:t>Rural Training and TA Needs</a:t>
            </a:r>
          </a:p>
        </p:txBody>
      </p:sp>
    </p:spTree>
    <p:extLst>
      <p:ext uri="{BB962C8B-B14F-4D97-AF65-F5344CB8AC3E}">
        <p14:creationId xmlns:p14="http://schemas.microsoft.com/office/powerpoint/2010/main" val="1884327037"/>
      </p:ext>
    </p:extLst>
  </p:cSld>
  <p:clrMapOvr>
    <a:masterClrMapping/>
  </p:clrMapOvr>
  <p:transition>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266706140"/>
              </p:ext>
            </p:extLst>
          </p:nvPr>
        </p:nvGraphicFramePr>
        <p:xfrm>
          <a:off x="228600" y="1219200"/>
          <a:ext cx="8686799" cy="3823184"/>
        </p:xfrm>
        <a:graphic>
          <a:graphicData uri="http://schemas.openxmlformats.org/drawingml/2006/table">
            <a:tbl>
              <a:tblPr firstRow="1" firstCol="1" bandRow="1">
                <a:tableStyleId>{9D7B26C5-4107-4FEC-AEDC-1716B250A1EF}</a:tableStyleId>
              </a:tblPr>
              <a:tblGrid>
                <a:gridCol w="6812155">
                  <a:extLst>
                    <a:ext uri="{9D8B030D-6E8A-4147-A177-3AD203B41FA5}">
                      <a16:colId xmlns:a16="http://schemas.microsoft.com/office/drawing/2014/main" val="3628647722"/>
                    </a:ext>
                  </a:extLst>
                </a:gridCol>
                <a:gridCol w="937322">
                  <a:extLst>
                    <a:ext uri="{9D8B030D-6E8A-4147-A177-3AD203B41FA5}">
                      <a16:colId xmlns:a16="http://schemas.microsoft.com/office/drawing/2014/main" val="3405517036"/>
                    </a:ext>
                  </a:extLst>
                </a:gridCol>
                <a:gridCol w="937322">
                  <a:extLst>
                    <a:ext uri="{9D8B030D-6E8A-4147-A177-3AD203B41FA5}">
                      <a16:colId xmlns:a16="http://schemas.microsoft.com/office/drawing/2014/main" val="2573397206"/>
                    </a:ext>
                  </a:extLst>
                </a:gridCol>
              </a:tblGrid>
              <a:tr h="394814">
                <a:tc>
                  <a:txBody>
                    <a:bodyPr/>
                    <a:lstStyle/>
                    <a:p>
                      <a:pPr marL="0" marR="0">
                        <a:lnSpc>
                          <a:spcPct val="107000"/>
                        </a:lnSpc>
                        <a:spcBef>
                          <a:spcPts val="0"/>
                        </a:spcBef>
                        <a:spcAft>
                          <a:spcPts val="0"/>
                        </a:spcAft>
                      </a:pPr>
                      <a:r>
                        <a:rPr lang="en-US" sz="2400" dirty="0"/>
                        <a:t>Training Topic Priorities</a:t>
                      </a: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200" b="1" dirty="0">
                          <a:effectLst/>
                        </a:rPr>
                        <a:t>Rural</a:t>
                      </a: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200" b="1" dirty="0">
                          <a:effectLst/>
                        </a:rPr>
                        <a:t>Urban</a:t>
                      </a: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3579929"/>
                  </a:ext>
                </a:extLst>
              </a:tr>
              <a:tr h="0">
                <a:tc>
                  <a:txBody>
                    <a:bodyPr/>
                    <a:lstStyle/>
                    <a:p>
                      <a:pPr marL="0" marR="0">
                        <a:lnSpc>
                          <a:spcPct val="107000"/>
                        </a:lnSpc>
                        <a:spcBef>
                          <a:spcPts val="0"/>
                        </a:spcBef>
                        <a:spcAft>
                          <a:spcPts val="0"/>
                        </a:spcAft>
                      </a:pPr>
                      <a:r>
                        <a:rPr lang="en-US" sz="2200" b="0" dirty="0">
                          <a:effectLst/>
                        </a:rPr>
                        <a:t>Mental health and substance abuse co-occurring disorders</a:t>
                      </a:r>
                      <a:endParaRPr lang="en-US" sz="2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200" b="0">
                          <a:effectLst/>
                        </a:rPr>
                        <a:t>92%</a:t>
                      </a:r>
                      <a:endParaRPr lang="en-US" sz="22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200" b="0">
                          <a:effectLst/>
                        </a:rPr>
                        <a:t>91%</a:t>
                      </a:r>
                      <a:endParaRPr lang="en-US" sz="22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39072332"/>
                  </a:ext>
                </a:extLst>
              </a:tr>
              <a:tr h="0">
                <a:tc>
                  <a:txBody>
                    <a:bodyPr/>
                    <a:lstStyle/>
                    <a:p>
                      <a:pPr marL="0" marR="0">
                        <a:lnSpc>
                          <a:spcPct val="107000"/>
                        </a:lnSpc>
                        <a:spcBef>
                          <a:spcPts val="0"/>
                        </a:spcBef>
                        <a:spcAft>
                          <a:spcPts val="0"/>
                        </a:spcAft>
                      </a:pPr>
                      <a:r>
                        <a:rPr lang="en-US" sz="2200" b="0">
                          <a:effectLst/>
                        </a:rPr>
                        <a:t>Trauma-informed care</a:t>
                      </a:r>
                      <a:endParaRPr lang="en-US" sz="22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200" b="0">
                          <a:effectLst/>
                        </a:rPr>
                        <a:t>89%</a:t>
                      </a:r>
                      <a:endParaRPr lang="en-US" sz="22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200" b="0">
                          <a:effectLst/>
                        </a:rPr>
                        <a:t>91%</a:t>
                      </a:r>
                      <a:endParaRPr lang="en-US" sz="22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3014739"/>
                  </a:ext>
                </a:extLst>
              </a:tr>
              <a:tr h="0">
                <a:tc>
                  <a:txBody>
                    <a:bodyPr/>
                    <a:lstStyle/>
                    <a:p>
                      <a:pPr marL="0" marR="0">
                        <a:lnSpc>
                          <a:spcPct val="107000"/>
                        </a:lnSpc>
                        <a:spcBef>
                          <a:spcPts val="0"/>
                        </a:spcBef>
                        <a:spcAft>
                          <a:spcPts val="0"/>
                        </a:spcAft>
                      </a:pPr>
                      <a:r>
                        <a:rPr lang="en-US" sz="2200" b="0" dirty="0">
                          <a:effectLst/>
                        </a:rPr>
                        <a:t>Compassion fatigue</a:t>
                      </a:r>
                      <a:endParaRPr lang="en-US" sz="2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200" b="0">
                          <a:effectLst/>
                        </a:rPr>
                        <a:t>89%</a:t>
                      </a:r>
                      <a:endParaRPr lang="en-US" sz="22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200" b="0">
                          <a:effectLst/>
                        </a:rPr>
                        <a:t>89%</a:t>
                      </a:r>
                      <a:endParaRPr lang="en-US" sz="22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14524787"/>
                  </a:ext>
                </a:extLst>
              </a:tr>
              <a:tr h="0">
                <a:tc>
                  <a:txBody>
                    <a:bodyPr/>
                    <a:lstStyle/>
                    <a:p>
                      <a:pPr marL="0" marR="0">
                        <a:lnSpc>
                          <a:spcPct val="107000"/>
                        </a:lnSpc>
                        <a:spcBef>
                          <a:spcPts val="0"/>
                        </a:spcBef>
                        <a:spcAft>
                          <a:spcPts val="0"/>
                        </a:spcAft>
                      </a:pPr>
                      <a:r>
                        <a:rPr lang="en-US" sz="2200" b="0" dirty="0">
                          <a:effectLst/>
                        </a:rPr>
                        <a:t>Crisis de-escalation</a:t>
                      </a:r>
                      <a:endParaRPr lang="en-US" sz="2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200" b="0">
                          <a:effectLst/>
                        </a:rPr>
                        <a:t>89%</a:t>
                      </a:r>
                      <a:endParaRPr lang="en-US" sz="22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200" b="0">
                          <a:effectLst/>
                        </a:rPr>
                        <a:t>90%</a:t>
                      </a:r>
                      <a:endParaRPr lang="en-US" sz="22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99870406"/>
                  </a:ext>
                </a:extLst>
              </a:tr>
              <a:tr h="0">
                <a:tc>
                  <a:txBody>
                    <a:bodyPr/>
                    <a:lstStyle/>
                    <a:p>
                      <a:pPr marL="0" marR="0">
                        <a:lnSpc>
                          <a:spcPct val="107000"/>
                        </a:lnSpc>
                        <a:spcBef>
                          <a:spcPts val="0"/>
                        </a:spcBef>
                        <a:spcAft>
                          <a:spcPts val="0"/>
                        </a:spcAft>
                      </a:pPr>
                      <a:r>
                        <a:rPr lang="en-US" sz="2200" b="0" dirty="0">
                          <a:effectLst/>
                        </a:rPr>
                        <a:t>Strength-based approaches to treatment</a:t>
                      </a:r>
                      <a:endParaRPr lang="en-US" sz="2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200" b="0">
                          <a:effectLst/>
                        </a:rPr>
                        <a:t>89%</a:t>
                      </a:r>
                      <a:endParaRPr lang="en-US" sz="22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200" b="0">
                          <a:effectLst/>
                        </a:rPr>
                        <a:t>90%</a:t>
                      </a:r>
                      <a:endParaRPr lang="en-US" sz="22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53473310"/>
                  </a:ext>
                </a:extLst>
              </a:tr>
              <a:tr h="0">
                <a:tc>
                  <a:txBody>
                    <a:bodyPr/>
                    <a:lstStyle/>
                    <a:p>
                      <a:pPr marL="0" marR="0">
                        <a:lnSpc>
                          <a:spcPct val="107000"/>
                        </a:lnSpc>
                        <a:spcBef>
                          <a:spcPts val="0"/>
                        </a:spcBef>
                        <a:spcAft>
                          <a:spcPts val="0"/>
                        </a:spcAft>
                      </a:pPr>
                      <a:r>
                        <a:rPr lang="en-US" sz="2200" b="0" dirty="0">
                          <a:effectLst/>
                        </a:rPr>
                        <a:t>Crisis management</a:t>
                      </a:r>
                      <a:endParaRPr lang="en-US" sz="2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200" b="0">
                          <a:effectLst/>
                        </a:rPr>
                        <a:t>89%</a:t>
                      </a:r>
                      <a:endParaRPr lang="en-US" sz="22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200" b="0">
                          <a:effectLst/>
                        </a:rPr>
                        <a:t>89%</a:t>
                      </a:r>
                      <a:endParaRPr lang="en-US" sz="22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69846873"/>
                  </a:ext>
                </a:extLst>
              </a:tr>
              <a:tr h="0">
                <a:tc>
                  <a:txBody>
                    <a:bodyPr/>
                    <a:lstStyle/>
                    <a:p>
                      <a:pPr marL="0" marR="0">
                        <a:lnSpc>
                          <a:spcPct val="107000"/>
                        </a:lnSpc>
                        <a:spcBef>
                          <a:spcPts val="0"/>
                        </a:spcBef>
                        <a:spcAft>
                          <a:spcPts val="0"/>
                        </a:spcAft>
                      </a:pPr>
                      <a:r>
                        <a:rPr lang="en-US" sz="2200" b="0" dirty="0">
                          <a:effectLst/>
                        </a:rPr>
                        <a:t>Risk assessment tools</a:t>
                      </a:r>
                      <a:endParaRPr lang="en-US" sz="2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200" b="0">
                          <a:effectLst/>
                        </a:rPr>
                        <a:t>88%</a:t>
                      </a:r>
                      <a:endParaRPr lang="en-US" sz="22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200" b="0">
                          <a:effectLst/>
                        </a:rPr>
                        <a:t>90%</a:t>
                      </a:r>
                      <a:endParaRPr lang="en-US" sz="22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97017697"/>
                  </a:ext>
                </a:extLst>
              </a:tr>
              <a:tr h="0">
                <a:tc>
                  <a:txBody>
                    <a:bodyPr/>
                    <a:lstStyle/>
                    <a:p>
                      <a:pPr marL="0" marR="0">
                        <a:lnSpc>
                          <a:spcPct val="107000"/>
                        </a:lnSpc>
                        <a:spcBef>
                          <a:spcPts val="0"/>
                        </a:spcBef>
                        <a:spcAft>
                          <a:spcPts val="0"/>
                        </a:spcAft>
                      </a:pPr>
                      <a:r>
                        <a:rPr lang="en-US" sz="2200" b="0" dirty="0">
                          <a:effectLst/>
                        </a:rPr>
                        <a:t>Suicide prevention</a:t>
                      </a:r>
                      <a:endParaRPr lang="en-US" sz="2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200" b="0">
                          <a:effectLst/>
                        </a:rPr>
                        <a:t>88%</a:t>
                      </a:r>
                      <a:endParaRPr lang="en-US" sz="22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200" b="0">
                          <a:effectLst/>
                        </a:rPr>
                        <a:t>91%</a:t>
                      </a:r>
                      <a:endParaRPr lang="en-US" sz="22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48250974"/>
                  </a:ext>
                </a:extLst>
              </a:tr>
              <a:tr h="0">
                <a:tc>
                  <a:txBody>
                    <a:bodyPr/>
                    <a:lstStyle/>
                    <a:p>
                      <a:pPr marL="0" marR="0">
                        <a:lnSpc>
                          <a:spcPct val="107000"/>
                        </a:lnSpc>
                        <a:spcBef>
                          <a:spcPts val="0"/>
                        </a:spcBef>
                        <a:spcAft>
                          <a:spcPts val="0"/>
                        </a:spcAft>
                      </a:pPr>
                      <a:r>
                        <a:rPr lang="en-US" sz="2200" b="0" dirty="0">
                          <a:effectLst/>
                        </a:rPr>
                        <a:t>Suicide assessment</a:t>
                      </a:r>
                      <a:endParaRPr lang="en-US" sz="2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200" b="0">
                          <a:effectLst/>
                        </a:rPr>
                        <a:t>87%</a:t>
                      </a:r>
                      <a:endParaRPr lang="en-US" sz="22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200" b="0">
                          <a:effectLst/>
                        </a:rPr>
                        <a:t>90%</a:t>
                      </a:r>
                      <a:endParaRPr lang="en-US" sz="22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17247441"/>
                  </a:ext>
                </a:extLst>
              </a:tr>
              <a:tr h="0">
                <a:tc>
                  <a:txBody>
                    <a:bodyPr/>
                    <a:lstStyle/>
                    <a:p>
                      <a:pPr marL="0" marR="0">
                        <a:lnSpc>
                          <a:spcPct val="107000"/>
                        </a:lnSpc>
                        <a:spcBef>
                          <a:spcPts val="0"/>
                        </a:spcBef>
                        <a:spcAft>
                          <a:spcPts val="0"/>
                        </a:spcAft>
                      </a:pPr>
                      <a:r>
                        <a:rPr lang="en-US" sz="2200" b="0" dirty="0">
                          <a:effectLst/>
                        </a:rPr>
                        <a:t>Working with diverse populations</a:t>
                      </a:r>
                      <a:endParaRPr lang="en-US" sz="2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200" b="0" dirty="0">
                          <a:effectLst/>
                        </a:rPr>
                        <a:t>85%</a:t>
                      </a:r>
                      <a:endParaRPr lang="en-US" sz="2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200" b="0" dirty="0">
                          <a:effectLst/>
                        </a:rPr>
                        <a:t>86%</a:t>
                      </a:r>
                      <a:endParaRPr lang="en-US" sz="2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30358440"/>
                  </a:ext>
                </a:extLst>
              </a:tr>
            </a:tbl>
          </a:graphicData>
        </a:graphic>
      </p:graphicFrame>
      <p:sp>
        <p:nvSpPr>
          <p:cNvPr id="6" name="Content Placeholder 1"/>
          <p:cNvSpPr>
            <a:spLocks noGrp="1"/>
          </p:cNvSpPr>
          <p:nvPr>
            <p:ph idx="1"/>
          </p:nvPr>
        </p:nvSpPr>
        <p:spPr>
          <a:xfrm>
            <a:off x="196645" y="5334000"/>
            <a:ext cx="8718754" cy="768350"/>
          </a:xfrm>
        </p:spPr>
        <p:txBody>
          <a:bodyPr/>
          <a:lstStyle/>
          <a:p>
            <a:pPr marL="0" lvl="0" indent="0">
              <a:buNone/>
            </a:pPr>
            <a:r>
              <a:rPr lang="en-US" sz="2200" i="1" dirty="0"/>
              <a:t>Based on a survey of 482 individuals in HHS Region 8 who serve persons with mental illness</a:t>
            </a:r>
          </a:p>
          <a:p>
            <a:endParaRPr lang="en-US" sz="1600" dirty="0"/>
          </a:p>
        </p:txBody>
      </p:sp>
    </p:spTree>
    <p:extLst>
      <p:ext uri="{BB962C8B-B14F-4D97-AF65-F5344CB8AC3E}">
        <p14:creationId xmlns:p14="http://schemas.microsoft.com/office/powerpoint/2010/main" val="448980914"/>
      </p:ext>
    </p:extLst>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035524"/>
            <a:ext cx="8365273" cy="3898068"/>
          </a:xfrm>
        </p:spPr>
        <p:txBody>
          <a:bodyPr/>
          <a:lstStyle/>
          <a:p>
            <a:r>
              <a:rPr lang="en-US" dirty="0"/>
              <a:t>Mental illnesses are more common than cancer, diabetes, or heart disease</a:t>
            </a:r>
          </a:p>
          <a:p>
            <a:r>
              <a:rPr lang="en-US" dirty="0"/>
              <a:t>Nearly one in five US adults lives with a mental illness (46.6 million in 2017)</a:t>
            </a:r>
          </a:p>
          <a:p>
            <a:r>
              <a:rPr lang="en-US" dirty="0"/>
              <a:t>NIMH states that “only half of the people with mental illness in United States receive treatment”</a:t>
            </a:r>
          </a:p>
          <a:p>
            <a:r>
              <a:rPr lang="en-US" dirty="0"/>
              <a:t>Fewer rural than urban residents access treatment for a host of reasons </a:t>
            </a:r>
          </a:p>
        </p:txBody>
      </p:sp>
      <p:sp>
        <p:nvSpPr>
          <p:cNvPr id="3" name="Title 2"/>
          <p:cNvSpPr>
            <a:spLocks noGrp="1"/>
          </p:cNvSpPr>
          <p:nvPr>
            <p:ph type="ctrTitle"/>
          </p:nvPr>
        </p:nvSpPr>
        <p:spPr>
          <a:xfrm>
            <a:off x="381000" y="1143000"/>
            <a:ext cx="8219607" cy="890665"/>
          </a:xfrm>
        </p:spPr>
        <p:txBody>
          <a:bodyPr/>
          <a:lstStyle/>
          <a:p>
            <a:r>
              <a:rPr lang="en-US" dirty="0"/>
              <a:t>Mental Illness in the U.S.</a:t>
            </a:r>
          </a:p>
        </p:txBody>
      </p:sp>
    </p:spTree>
    <p:extLst>
      <p:ext uri="{BB962C8B-B14F-4D97-AF65-F5344CB8AC3E}">
        <p14:creationId xmlns:p14="http://schemas.microsoft.com/office/powerpoint/2010/main" val="2149255995"/>
      </p:ext>
    </p:extLst>
  </p:cSld>
  <p:clrMapOvr>
    <a:masterClrMapping/>
  </p:clrMapOvr>
  <p:transition>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371600"/>
            <a:ext cx="8229600" cy="4724400"/>
          </a:xfrm>
        </p:spPr>
        <p:txBody>
          <a:bodyPr/>
          <a:lstStyle/>
          <a:p>
            <a:pPr marL="0" indent="0">
              <a:buNone/>
            </a:pPr>
            <a:r>
              <a:rPr lang="en-US" sz="2400" b="1" dirty="0"/>
              <a:t>Top 5 Rural Priority Populations Based on % of Respondents</a:t>
            </a:r>
            <a:endParaRPr lang="en-US" sz="2400" dirty="0"/>
          </a:p>
          <a:p>
            <a:pPr lvl="1">
              <a:buFont typeface="+mj-lt"/>
              <a:buAutoNum type="arabicPeriod"/>
            </a:pPr>
            <a:r>
              <a:rPr lang="en-US" sz="2200" dirty="0"/>
              <a:t>Rural (83%) </a:t>
            </a:r>
          </a:p>
          <a:p>
            <a:pPr lvl="1">
              <a:buFont typeface="+mj-lt"/>
              <a:buAutoNum type="arabicPeriod"/>
            </a:pPr>
            <a:r>
              <a:rPr lang="en-US" sz="2200" dirty="0"/>
              <a:t>Lesbian, Gay, Bisexual, Transgender, Queer/Questioning (LGBTQ) (54%) </a:t>
            </a:r>
          </a:p>
          <a:p>
            <a:pPr lvl="1">
              <a:buFont typeface="+mj-lt"/>
              <a:buAutoNum type="arabicPeriod"/>
            </a:pPr>
            <a:r>
              <a:rPr lang="en-US" sz="2200" dirty="0"/>
              <a:t>Individuals with serious mental illness (SMI) (53%)</a:t>
            </a:r>
          </a:p>
          <a:p>
            <a:pPr lvl="1">
              <a:buFont typeface="+mj-lt"/>
              <a:buAutoNum type="arabicPeriod"/>
            </a:pPr>
            <a:r>
              <a:rPr lang="en-US" sz="2200" dirty="0"/>
              <a:t>American Indian / Alaska Natives (50%) </a:t>
            </a:r>
          </a:p>
          <a:p>
            <a:pPr lvl="1">
              <a:buFont typeface="+mj-lt"/>
              <a:buAutoNum type="arabicPeriod"/>
            </a:pPr>
            <a:r>
              <a:rPr lang="en-US" sz="2200" dirty="0"/>
              <a:t>Individuals with serious emotional disturbance (SED) (50%)</a:t>
            </a:r>
          </a:p>
          <a:p>
            <a:pPr marL="457200" lvl="1" indent="0">
              <a:buNone/>
            </a:pPr>
            <a:endParaRPr lang="en-US" sz="2200" dirty="0"/>
          </a:p>
          <a:p>
            <a:pPr marL="57150" indent="0">
              <a:buNone/>
            </a:pPr>
            <a:r>
              <a:rPr lang="en-US" sz="2200" dirty="0"/>
              <a:t>Roughly 48% of urban participants indicated they wanted more information on mental health services for rural populations</a:t>
            </a:r>
            <a:r>
              <a:rPr lang="en-US" sz="2000" dirty="0"/>
              <a:t>	</a:t>
            </a:r>
          </a:p>
        </p:txBody>
      </p:sp>
    </p:spTree>
    <p:extLst>
      <p:ext uri="{BB962C8B-B14F-4D97-AF65-F5344CB8AC3E}">
        <p14:creationId xmlns:p14="http://schemas.microsoft.com/office/powerpoint/2010/main" val="2173858881"/>
      </p:ext>
    </p:extLst>
  </p:cSld>
  <p:clrMapOvr>
    <a:masterClrMapping/>
  </p:clrMapOvr>
  <p:transition>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990600" y="2819400"/>
            <a:ext cx="6934200" cy="1600200"/>
          </a:xfrm>
        </p:spPr>
        <p:txBody>
          <a:bodyPr/>
          <a:lstStyle/>
          <a:p>
            <a:r>
              <a:rPr lang="en-US" dirty="0"/>
              <a:t>Additional Rural Mental Health Resources</a:t>
            </a:r>
          </a:p>
        </p:txBody>
      </p:sp>
    </p:spTree>
    <p:extLst>
      <p:ext uri="{BB962C8B-B14F-4D97-AF65-F5344CB8AC3E}">
        <p14:creationId xmlns:p14="http://schemas.microsoft.com/office/powerpoint/2010/main" val="2510153334"/>
      </p:ext>
    </p:extLst>
  </p:cSld>
  <p:clrMapOvr>
    <a:masterClrMapping/>
  </p:clrMapOvr>
  <p:transition>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ctrTitle"/>
          </p:nvPr>
        </p:nvSpPr>
        <p:spPr>
          <a:xfrm>
            <a:off x="0" y="898329"/>
            <a:ext cx="9143999" cy="890665"/>
          </a:xfrm>
        </p:spPr>
        <p:txBody>
          <a:bodyPr/>
          <a:lstStyle/>
          <a:p>
            <a:r>
              <a:rPr lang="en-US" sz="3000" dirty="0"/>
              <a:t>Rural Health Research Gateway</a:t>
            </a:r>
          </a:p>
        </p:txBody>
      </p:sp>
      <p:pic>
        <p:nvPicPr>
          <p:cNvPr id="3" name="Picture 2" descr="Screenshot of the Rural Health Research Gateway's websi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350" y="1748569"/>
            <a:ext cx="7299298" cy="4549718"/>
          </a:xfrm>
          <a:prstGeom prst="rect">
            <a:avLst/>
          </a:prstGeom>
        </p:spPr>
      </p:pic>
      <p:sp>
        <p:nvSpPr>
          <p:cNvPr id="7" name="TextBox 6"/>
          <p:cNvSpPr txBox="1"/>
          <p:nvPr/>
        </p:nvSpPr>
        <p:spPr>
          <a:xfrm>
            <a:off x="0" y="5867400"/>
            <a:ext cx="3811894" cy="430887"/>
          </a:xfrm>
          <a:prstGeom prst="rect">
            <a:avLst/>
          </a:prstGeom>
          <a:noFill/>
        </p:spPr>
        <p:txBody>
          <a:bodyPr wrap="square" rtlCol="0">
            <a:spAutoFit/>
          </a:bodyPr>
          <a:lstStyle/>
          <a:p>
            <a:r>
              <a:rPr lang="en-US" sz="2200" dirty="0">
                <a:hlinkClick r:id="rId4"/>
              </a:rPr>
              <a:t>ruralhealthresearch.org</a:t>
            </a:r>
            <a:r>
              <a:rPr lang="en-US" sz="2200" dirty="0"/>
              <a:t> </a:t>
            </a:r>
          </a:p>
        </p:txBody>
      </p:sp>
    </p:spTree>
    <p:extLst>
      <p:ext uri="{BB962C8B-B14F-4D97-AF65-F5344CB8AC3E}">
        <p14:creationId xmlns:p14="http://schemas.microsoft.com/office/powerpoint/2010/main" val="3487902448"/>
      </p:ext>
    </p:extLst>
  </p:cSld>
  <p:clrMapOvr>
    <a:masterClrMapping/>
  </p:clrMapOvr>
  <p:transition>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of a Rural Health Research RECA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066800"/>
            <a:ext cx="3948607" cy="5105400"/>
          </a:xfrm>
          <a:prstGeom prst="rect">
            <a:avLst/>
          </a:prstGeom>
        </p:spPr>
      </p:pic>
      <p:pic>
        <p:nvPicPr>
          <p:cNvPr id="3" name="Picture 2" descr="Screenshot of a Rural Health Research RECAP, p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0462" y="1086134"/>
            <a:ext cx="4022665" cy="5203087"/>
          </a:xfrm>
          <a:prstGeom prst="rect">
            <a:avLst/>
          </a:prstGeom>
        </p:spPr>
      </p:pic>
    </p:spTree>
    <p:extLst>
      <p:ext uri="{BB962C8B-B14F-4D97-AF65-F5344CB8AC3E}">
        <p14:creationId xmlns:p14="http://schemas.microsoft.com/office/powerpoint/2010/main" val="3433382140"/>
      </p:ext>
    </p:extLst>
  </p:cSld>
  <p:clrMapOvr>
    <a:masterClrMapping/>
  </p:clrMapOvr>
  <p:transition>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ural Health Information Hub, your first stop for rural health information. Find resources to support mental health services."/>
          <p:cNvPicPr>
            <a:picLocks noChangeAspect="1"/>
          </p:cNvPicPr>
          <p:nvPr/>
        </p:nvPicPr>
        <p:blipFill rotWithShape="1">
          <a:blip r:embed="rId3"/>
          <a:srcRect r="22" b="24444"/>
          <a:stretch/>
        </p:blipFill>
        <p:spPr>
          <a:xfrm>
            <a:off x="1" y="914401"/>
            <a:ext cx="9143999" cy="5181599"/>
          </a:xfrm>
          <a:prstGeom prst="rect">
            <a:avLst/>
          </a:prstGeom>
        </p:spPr>
      </p:pic>
      <p:sp>
        <p:nvSpPr>
          <p:cNvPr id="5" name="TextBox 4"/>
          <p:cNvSpPr txBox="1"/>
          <p:nvPr/>
        </p:nvSpPr>
        <p:spPr>
          <a:xfrm>
            <a:off x="304800" y="4953000"/>
            <a:ext cx="3286925" cy="707886"/>
          </a:xfrm>
          <a:prstGeom prst="rect">
            <a:avLst/>
          </a:prstGeom>
          <a:noFill/>
        </p:spPr>
        <p:txBody>
          <a:bodyPr wrap="none" rtlCol="0">
            <a:spAutoFit/>
          </a:bodyPr>
          <a:lstStyle/>
          <a:p>
            <a:r>
              <a:rPr lang="en-US" sz="2000" dirty="0"/>
              <a:t>Finding Resources to Support </a:t>
            </a:r>
          </a:p>
          <a:p>
            <a:r>
              <a:rPr lang="en-US" sz="2000" dirty="0"/>
              <a:t>Mental Health Services</a:t>
            </a:r>
          </a:p>
        </p:txBody>
      </p:sp>
    </p:spTree>
    <p:extLst>
      <p:ext uri="{BB962C8B-B14F-4D97-AF65-F5344CB8AC3E}">
        <p14:creationId xmlns:p14="http://schemas.microsoft.com/office/powerpoint/2010/main" val="2300418383"/>
      </p:ext>
    </p:extLst>
  </p:cSld>
  <p:clrMapOvr>
    <a:masterClrMapping/>
  </p:clrMapOvr>
  <p:transition>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of RHIhub's website showing how to access the Am I Rural page from the top navigation bar."/>
          <p:cNvPicPr>
            <a:picLocks noChangeAspect="1"/>
          </p:cNvPicPr>
          <p:nvPr/>
        </p:nvPicPr>
        <p:blipFill rotWithShape="1">
          <a:blip r:embed="rId2"/>
          <a:srcRect b="13738"/>
          <a:stretch/>
        </p:blipFill>
        <p:spPr>
          <a:xfrm>
            <a:off x="0" y="914400"/>
            <a:ext cx="9144000" cy="5410200"/>
          </a:xfrm>
          <a:prstGeom prst="rect">
            <a:avLst/>
          </a:prstGeom>
          <a:ln>
            <a:solidFill>
              <a:srgbClr val="FF0000"/>
            </a:solidFill>
          </a:ln>
        </p:spPr>
      </p:pic>
      <p:sp>
        <p:nvSpPr>
          <p:cNvPr id="5" name="Oval 4"/>
          <p:cNvSpPr/>
          <p:nvPr/>
        </p:nvSpPr>
        <p:spPr>
          <a:xfrm>
            <a:off x="5410200" y="2362200"/>
            <a:ext cx="1219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2165295"/>
      </p:ext>
    </p:extLst>
  </p:cSld>
  <p:clrMapOvr>
    <a:masterClrMapping/>
  </p:clrMapOvr>
  <p:transition>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of RHIhub's Am I Rural website."/>
          <p:cNvPicPr>
            <a:picLocks noGrp="1" noChangeAspect="1"/>
          </p:cNvPicPr>
          <p:nvPr>
            <p:ph idx="1"/>
          </p:nvPr>
        </p:nvPicPr>
        <p:blipFill>
          <a:blip r:embed="rId2"/>
          <a:stretch>
            <a:fillRect/>
          </a:stretch>
        </p:blipFill>
        <p:spPr>
          <a:xfrm>
            <a:off x="0" y="1143000"/>
            <a:ext cx="9134061" cy="4899621"/>
          </a:xfrm>
          <a:prstGeom prst="rect">
            <a:avLst/>
          </a:prstGeom>
        </p:spPr>
      </p:pic>
    </p:spTree>
    <p:extLst>
      <p:ext uri="{BB962C8B-B14F-4D97-AF65-F5344CB8AC3E}">
        <p14:creationId xmlns:p14="http://schemas.microsoft.com/office/powerpoint/2010/main" val="2639711991"/>
      </p:ext>
    </p:extLst>
  </p:cSld>
  <p:clrMapOvr>
    <a:masterClrMapping/>
  </p:clrMapOvr>
  <p:transition>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of RHIhub's  Am I Rural report, part 2"/>
          <p:cNvPicPr>
            <a:picLocks noChangeAspect="1"/>
          </p:cNvPicPr>
          <p:nvPr/>
        </p:nvPicPr>
        <p:blipFill rotWithShape="1">
          <a:blip r:embed="rId2"/>
          <a:srcRect b="4540"/>
          <a:stretch/>
        </p:blipFill>
        <p:spPr>
          <a:xfrm>
            <a:off x="4876800" y="926173"/>
            <a:ext cx="3962400" cy="5377127"/>
          </a:xfrm>
          <a:prstGeom prst="rect">
            <a:avLst/>
          </a:prstGeom>
        </p:spPr>
      </p:pic>
      <p:pic>
        <p:nvPicPr>
          <p:cNvPr id="8" name="Picture 7" descr="Screen shot of RHIhub's  Am I Rural report, part 1"/>
          <p:cNvPicPr>
            <a:picLocks noChangeAspect="1"/>
          </p:cNvPicPr>
          <p:nvPr/>
        </p:nvPicPr>
        <p:blipFill>
          <a:blip r:embed="rId3"/>
          <a:stretch>
            <a:fillRect/>
          </a:stretch>
        </p:blipFill>
        <p:spPr>
          <a:xfrm>
            <a:off x="206801" y="990599"/>
            <a:ext cx="4327099" cy="5248274"/>
          </a:xfrm>
          <a:prstGeom prst="rect">
            <a:avLst/>
          </a:prstGeom>
        </p:spPr>
      </p:pic>
    </p:spTree>
    <p:extLst>
      <p:ext uri="{BB962C8B-B14F-4D97-AF65-F5344CB8AC3E}">
        <p14:creationId xmlns:p14="http://schemas.microsoft.com/office/powerpoint/2010/main" val="1367458181"/>
      </p:ext>
    </p:extLst>
  </p:cSld>
  <p:clrMapOvr>
    <a:masterClrMapping/>
  </p:clrMapOvr>
  <p:transition>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descr="Screen shot of RHIhub's website showing how to access the Topic Guides from the top navigation bar."/>
          <p:cNvGrpSpPr/>
          <p:nvPr/>
        </p:nvGrpSpPr>
        <p:grpSpPr>
          <a:xfrm>
            <a:off x="152400" y="1066800"/>
            <a:ext cx="7759461" cy="4597400"/>
            <a:chOff x="152400" y="1066800"/>
            <a:chExt cx="7759461" cy="4597400"/>
          </a:xfrm>
        </p:grpSpPr>
        <p:pic>
          <p:nvPicPr>
            <p:cNvPr id="2" name="Picture 1"/>
            <p:cNvPicPr>
              <a:picLocks noChangeAspect="1"/>
            </p:cNvPicPr>
            <p:nvPr/>
          </p:nvPicPr>
          <p:blipFill rotWithShape="1">
            <a:blip r:embed="rId3"/>
            <a:srcRect b="14578"/>
            <a:stretch/>
          </p:blipFill>
          <p:spPr>
            <a:xfrm>
              <a:off x="152400" y="1066800"/>
              <a:ext cx="7759461" cy="4597400"/>
            </a:xfrm>
            <a:prstGeom prst="rect">
              <a:avLst/>
            </a:prstGeom>
            <a:ln>
              <a:solidFill>
                <a:schemeClr val="tx1"/>
              </a:solidFill>
            </a:ln>
          </p:spPr>
        </p:pic>
        <p:sp>
          <p:nvSpPr>
            <p:cNvPr id="5" name="Oval 4"/>
            <p:cNvSpPr/>
            <p:nvPr/>
          </p:nvSpPr>
          <p:spPr>
            <a:xfrm>
              <a:off x="1142999" y="2286000"/>
              <a:ext cx="945927"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descr="Screen shot of RHIhub's website showing how to access the Mental Health topic guide"/>
          <p:cNvPicPr>
            <a:picLocks noChangeAspect="1"/>
          </p:cNvPicPr>
          <p:nvPr/>
        </p:nvPicPr>
        <p:blipFill rotWithShape="1">
          <a:blip r:embed="rId4"/>
          <a:srcRect l="8744" t="12668" r="8188"/>
          <a:stretch/>
        </p:blipFill>
        <p:spPr>
          <a:xfrm>
            <a:off x="3089050" y="2505075"/>
            <a:ext cx="5933941" cy="3695700"/>
          </a:xfrm>
          <a:prstGeom prst="rect">
            <a:avLst/>
          </a:prstGeom>
          <a:ln>
            <a:solidFill>
              <a:schemeClr val="tx1"/>
            </a:solidFill>
          </a:ln>
        </p:spPr>
      </p:pic>
    </p:spTree>
    <p:extLst>
      <p:ext uri="{BB962C8B-B14F-4D97-AF65-F5344CB8AC3E}">
        <p14:creationId xmlns:p14="http://schemas.microsoft.com/office/powerpoint/2010/main" val="3651311664"/>
      </p:ext>
    </p:extLst>
  </p:cSld>
  <p:clrMapOvr>
    <a:masterClrMapping/>
  </p:clrMapOvr>
  <p:transition>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shot of RHIhub's rural mental health topic quide"/>
          <p:cNvPicPr>
            <a:picLocks noChangeAspect="1"/>
          </p:cNvPicPr>
          <p:nvPr/>
        </p:nvPicPr>
        <p:blipFill rotWithShape="1">
          <a:blip r:embed="rId2"/>
          <a:srcRect b="38261"/>
          <a:stretch/>
        </p:blipFill>
        <p:spPr>
          <a:xfrm>
            <a:off x="0" y="926578"/>
            <a:ext cx="9142176" cy="5398022"/>
          </a:xfrm>
          <a:prstGeom prst="rect">
            <a:avLst/>
          </a:prstGeom>
          <a:ln>
            <a:solidFill>
              <a:schemeClr val="tx1"/>
            </a:solidFill>
          </a:ln>
        </p:spPr>
      </p:pic>
      <p:pic>
        <p:nvPicPr>
          <p:cNvPr id="9" name="Picture 8" descr="Screen shot of the frequently asked questions section of the rural mental health topic guide page."/>
          <p:cNvPicPr>
            <a:picLocks noChangeAspect="1"/>
          </p:cNvPicPr>
          <p:nvPr/>
        </p:nvPicPr>
        <p:blipFill>
          <a:blip r:embed="rId3"/>
          <a:stretch>
            <a:fillRect/>
          </a:stretch>
        </p:blipFill>
        <p:spPr>
          <a:xfrm>
            <a:off x="6172200" y="926578"/>
            <a:ext cx="2895600" cy="5328432"/>
          </a:xfrm>
          <a:prstGeom prst="rect">
            <a:avLst/>
          </a:prstGeom>
          <a:ln>
            <a:solidFill>
              <a:schemeClr val="tx1"/>
            </a:solidFill>
          </a:ln>
        </p:spPr>
      </p:pic>
    </p:spTree>
    <p:extLst>
      <p:ext uri="{BB962C8B-B14F-4D97-AF65-F5344CB8AC3E}">
        <p14:creationId xmlns:p14="http://schemas.microsoft.com/office/powerpoint/2010/main" val="1994640935"/>
      </p:ext>
    </p:extLst>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33600"/>
            <a:ext cx="8365273" cy="3429000"/>
          </a:xfrm>
        </p:spPr>
        <p:txBody>
          <a:bodyPr/>
          <a:lstStyle/>
          <a:p>
            <a:r>
              <a:rPr lang="en-US" sz="2500" dirty="0"/>
              <a:t>First in a series addressing Rural Mental Health</a:t>
            </a:r>
          </a:p>
          <a:p>
            <a:r>
              <a:rPr lang="en-US" sz="2500" dirty="0"/>
              <a:t>Introduce the Mountain Plains MHTTC Focus Area</a:t>
            </a:r>
          </a:p>
          <a:p>
            <a:r>
              <a:rPr lang="en-US" sz="2500" dirty="0"/>
              <a:t>Present epidemiological trends in rural health and rural mental health</a:t>
            </a:r>
          </a:p>
          <a:p>
            <a:r>
              <a:rPr lang="en-US" sz="2500" dirty="0"/>
              <a:t>Present relative to providing mental healthcare with a limited workforce</a:t>
            </a:r>
          </a:p>
          <a:p>
            <a:r>
              <a:rPr lang="en-US" sz="2500" dirty="0"/>
              <a:t>Share additional information and resources on rural mental health</a:t>
            </a:r>
            <a:endParaRPr lang="en-US" sz="2000" dirty="0"/>
          </a:p>
        </p:txBody>
      </p:sp>
      <p:sp>
        <p:nvSpPr>
          <p:cNvPr id="3" name="Title 2"/>
          <p:cNvSpPr>
            <a:spLocks noGrp="1"/>
          </p:cNvSpPr>
          <p:nvPr>
            <p:ph type="ctrTitle"/>
          </p:nvPr>
        </p:nvSpPr>
        <p:spPr>
          <a:xfrm>
            <a:off x="381000" y="1143000"/>
            <a:ext cx="8219607" cy="890665"/>
          </a:xfrm>
        </p:spPr>
        <p:txBody>
          <a:bodyPr/>
          <a:lstStyle/>
          <a:p>
            <a:r>
              <a:rPr lang="en-US" dirty="0"/>
              <a:t>Today’s Webinar</a:t>
            </a:r>
          </a:p>
        </p:txBody>
      </p:sp>
    </p:spTree>
    <p:extLst>
      <p:ext uri="{BB962C8B-B14F-4D97-AF65-F5344CB8AC3E}">
        <p14:creationId xmlns:p14="http://schemas.microsoft.com/office/powerpoint/2010/main" val="1401446105"/>
      </p:ext>
    </p:extLst>
  </p:cSld>
  <p:clrMapOvr>
    <a:masterClrMapping/>
  </p:clrMapOvr>
  <p:transition>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descr="Screen shot of RHIhub's website showing how to access the Evidence-based Toolkits from the top navigation bar."/>
          <p:cNvGrpSpPr/>
          <p:nvPr/>
        </p:nvGrpSpPr>
        <p:grpSpPr>
          <a:xfrm>
            <a:off x="2743200" y="990600"/>
            <a:ext cx="6248400" cy="5105400"/>
            <a:chOff x="152400" y="1066800"/>
            <a:chExt cx="6248400" cy="5105400"/>
          </a:xfrm>
        </p:grpSpPr>
        <p:pic>
          <p:nvPicPr>
            <p:cNvPr id="5" name="Picture 4"/>
            <p:cNvPicPr>
              <a:picLocks noChangeAspect="1"/>
            </p:cNvPicPr>
            <p:nvPr/>
          </p:nvPicPr>
          <p:blipFill>
            <a:blip r:embed="rId2"/>
            <a:stretch>
              <a:fillRect/>
            </a:stretch>
          </p:blipFill>
          <p:spPr>
            <a:xfrm>
              <a:off x="152400" y="1066800"/>
              <a:ext cx="6248400" cy="5105400"/>
            </a:xfrm>
            <a:prstGeom prst="rect">
              <a:avLst/>
            </a:prstGeom>
            <a:ln>
              <a:solidFill>
                <a:schemeClr val="tx1"/>
              </a:solidFill>
            </a:ln>
          </p:spPr>
        </p:pic>
        <p:sp>
          <p:nvSpPr>
            <p:cNvPr id="6" name="Oval 5"/>
            <p:cNvSpPr/>
            <p:nvPr/>
          </p:nvSpPr>
          <p:spPr>
            <a:xfrm>
              <a:off x="3860242" y="2101353"/>
              <a:ext cx="1167284" cy="2586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Screenshot of the highlighted Related Toolkit section on a Rural Health Information Hub topic guide"/>
          <p:cNvPicPr>
            <a:picLocks noChangeAspect="1"/>
          </p:cNvPicPr>
          <p:nvPr/>
        </p:nvPicPr>
        <p:blipFill rotWithShape="1">
          <a:blip r:embed="rId3"/>
          <a:srcRect t="22164" b="12820"/>
          <a:stretch/>
        </p:blipFill>
        <p:spPr>
          <a:xfrm>
            <a:off x="152400" y="1676400"/>
            <a:ext cx="4364182" cy="4572000"/>
          </a:xfrm>
          <a:prstGeom prst="rect">
            <a:avLst/>
          </a:prstGeom>
          <a:ln>
            <a:solidFill>
              <a:schemeClr val="tx1"/>
            </a:solidFill>
          </a:ln>
        </p:spPr>
      </p:pic>
    </p:spTree>
    <p:extLst>
      <p:ext uri="{BB962C8B-B14F-4D97-AF65-F5344CB8AC3E}">
        <p14:creationId xmlns:p14="http://schemas.microsoft.com/office/powerpoint/2010/main" val="1273465954"/>
      </p:ext>
    </p:extLst>
  </p:cSld>
  <p:clrMapOvr>
    <a:masterClrMapping/>
  </p:clrMapOvr>
  <p:transition>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 of the RHIhub's mental health in rural communities toolkit landing page."/>
          <p:cNvPicPr>
            <a:picLocks noChangeAspect="1"/>
          </p:cNvPicPr>
          <p:nvPr/>
        </p:nvPicPr>
        <p:blipFill rotWithShape="1">
          <a:blip r:embed="rId2"/>
          <a:srcRect b="19901"/>
          <a:stretch/>
        </p:blipFill>
        <p:spPr>
          <a:xfrm>
            <a:off x="1" y="914401"/>
            <a:ext cx="9144000" cy="5410199"/>
          </a:xfrm>
          <a:prstGeom prst="rect">
            <a:avLst/>
          </a:prstGeom>
        </p:spPr>
      </p:pic>
      <p:pic>
        <p:nvPicPr>
          <p:cNvPr id="2" name="Picture 1" descr="Screenshot of the modules found in the RHIhub's mental health in rural communities toolkit"/>
          <p:cNvPicPr>
            <a:picLocks noChangeAspect="1"/>
          </p:cNvPicPr>
          <p:nvPr/>
        </p:nvPicPr>
        <p:blipFill rotWithShape="1">
          <a:blip r:embed="rId3"/>
          <a:srcRect t="1" b="1038"/>
          <a:stretch/>
        </p:blipFill>
        <p:spPr>
          <a:xfrm>
            <a:off x="5562600" y="979189"/>
            <a:ext cx="3352800" cy="5280622"/>
          </a:xfrm>
          <a:prstGeom prst="rect">
            <a:avLst/>
          </a:prstGeom>
          <a:ln>
            <a:solidFill>
              <a:schemeClr val="tx1"/>
            </a:solidFill>
          </a:ln>
        </p:spPr>
      </p:pic>
    </p:spTree>
    <p:extLst>
      <p:ext uri="{BB962C8B-B14F-4D97-AF65-F5344CB8AC3E}">
        <p14:creationId xmlns:p14="http://schemas.microsoft.com/office/powerpoint/2010/main" val="4183675983"/>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100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descr="Screen shot of RHIhub's website showing how to access the Funding &amp; Opportunities page from the top navigation bar."/>
          <p:cNvGrpSpPr/>
          <p:nvPr/>
        </p:nvGrpSpPr>
        <p:grpSpPr>
          <a:xfrm>
            <a:off x="0" y="990601"/>
            <a:ext cx="9142878" cy="5334000"/>
            <a:chOff x="2265828" y="1371601"/>
            <a:chExt cx="9142878" cy="5334000"/>
          </a:xfrm>
        </p:grpSpPr>
        <p:pic>
          <p:nvPicPr>
            <p:cNvPr id="4" name="Picture 3"/>
            <p:cNvPicPr>
              <a:picLocks noChangeAspect="1"/>
            </p:cNvPicPr>
            <p:nvPr/>
          </p:nvPicPr>
          <p:blipFill rotWithShape="1">
            <a:blip r:embed="rId2"/>
            <a:srcRect b="19540"/>
            <a:stretch/>
          </p:blipFill>
          <p:spPr>
            <a:xfrm>
              <a:off x="2265828" y="1371601"/>
              <a:ext cx="9142878" cy="5334000"/>
            </a:xfrm>
            <a:prstGeom prst="rect">
              <a:avLst/>
            </a:prstGeom>
          </p:spPr>
        </p:pic>
        <p:sp>
          <p:nvSpPr>
            <p:cNvPr id="8" name="Oval 7"/>
            <p:cNvSpPr/>
            <p:nvPr/>
          </p:nvSpPr>
          <p:spPr>
            <a:xfrm>
              <a:off x="2418228" y="2819400"/>
              <a:ext cx="1676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descr="Screenshot of how to search RHIhub's funding and opportunities section by topic "/>
          <p:cNvGrpSpPr/>
          <p:nvPr/>
        </p:nvGrpSpPr>
        <p:grpSpPr>
          <a:xfrm>
            <a:off x="176031" y="3819526"/>
            <a:ext cx="4966507" cy="2438400"/>
            <a:chOff x="176031" y="3819526"/>
            <a:chExt cx="4966507" cy="2438400"/>
          </a:xfrm>
        </p:grpSpPr>
        <p:pic>
          <p:nvPicPr>
            <p:cNvPr id="5" name="Picture 4"/>
            <p:cNvPicPr>
              <a:picLocks noChangeAspect="1"/>
            </p:cNvPicPr>
            <p:nvPr/>
          </p:nvPicPr>
          <p:blipFill>
            <a:blip r:embed="rId3"/>
            <a:stretch>
              <a:fillRect/>
            </a:stretch>
          </p:blipFill>
          <p:spPr>
            <a:xfrm>
              <a:off x="176031" y="3819526"/>
              <a:ext cx="4966507" cy="2438400"/>
            </a:xfrm>
            <a:prstGeom prst="rect">
              <a:avLst/>
            </a:prstGeom>
            <a:ln>
              <a:solidFill>
                <a:schemeClr val="tx1"/>
              </a:solidFill>
            </a:ln>
          </p:spPr>
        </p:pic>
        <p:sp>
          <p:nvSpPr>
            <p:cNvPr id="10" name="Oval 9"/>
            <p:cNvSpPr/>
            <p:nvPr/>
          </p:nvSpPr>
          <p:spPr>
            <a:xfrm>
              <a:off x="304800" y="5715000"/>
              <a:ext cx="1524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descr="Screenshot of RHIhub's A to Z listing of funding and opportunities"/>
          <p:cNvGrpSpPr/>
          <p:nvPr/>
        </p:nvGrpSpPr>
        <p:grpSpPr>
          <a:xfrm>
            <a:off x="2819368" y="1295400"/>
            <a:ext cx="3504142" cy="3071813"/>
            <a:chOff x="2819368" y="1295400"/>
            <a:chExt cx="3504142" cy="3071813"/>
          </a:xfrm>
        </p:grpSpPr>
        <p:pic>
          <p:nvPicPr>
            <p:cNvPr id="6" name="Picture 5"/>
            <p:cNvPicPr>
              <a:picLocks noChangeAspect="1"/>
            </p:cNvPicPr>
            <p:nvPr/>
          </p:nvPicPr>
          <p:blipFill>
            <a:blip r:embed="rId4"/>
            <a:stretch>
              <a:fillRect/>
            </a:stretch>
          </p:blipFill>
          <p:spPr>
            <a:xfrm>
              <a:off x="2819368" y="1295400"/>
              <a:ext cx="3504142" cy="3071813"/>
            </a:xfrm>
            <a:prstGeom prst="rect">
              <a:avLst/>
            </a:prstGeom>
            <a:ln>
              <a:solidFill>
                <a:schemeClr val="tx1"/>
              </a:solidFill>
            </a:ln>
          </p:spPr>
        </p:pic>
        <p:sp>
          <p:nvSpPr>
            <p:cNvPr id="11" name="Oval 10"/>
            <p:cNvSpPr/>
            <p:nvPr/>
          </p:nvSpPr>
          <p:spPr>
            <a:xfrm>
              <a:off x="5229225" y="2743200"/>
              <a:ext cx="333375"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descr="Screen shot of how to find the mental health topic in RHIhub's funding and opportunities"/>
          <p:cNvGrpSpPr/>
          <p:nvPr/>
        </p:nvGrpSpPr>
        <p:grpSpPr>
          <a:xfrm>
            <a:off x="5420394" y="3233740"/>
            <a:ext cx="3664225" cy="3024186"/>
            <a:chOff x="5420394" y="3233740"/>
            <a:chExt cx="3664225" cy="3024186"/>
          </a:xfrm>
        </p:grpSpPr>
        <p:pic>
          <p:nvPicPr>
            <p:cNvPr id="7" name="Picture 6"/>
            <p:cNvPicPr>
              <a:picLocks noChangeAspect="1"/>
            </p:cNvPicPr>
            <p:nvPr/>
          </p:nvPicPr>
          <p:blipFill>
            <a:blip r:embed="rId5"/>
            <a:stretch>
              <a:fillRect/>
            </a:stretch>
          </p:blipFill>
          <p:spPr>
            <a:xfrm>
              <a:off x="5420394" y="3233740"/>
              <a:ext cx="3664225" cy="3024186"/>
            </a:xfrm>
            <a:prstGeom prst="rect">
              <a:avLst/>
            </a:prstGeom>
            <a:ln>
              <a:solidFill>
                <a:schemeClr val="tx1"/>
              </a:solidFill>
            </a:ln>
          </p:spPr>
        </p:pic>
        <p:sp>
          <p:nvSpPr>
            <p:cNvPr id="13" name="Oval 12"/>
            <p:cNvSpPr/>
            <p:nvPr/>
          </p:nvSpPr>
          <p:spPr>
            <a:xfrm>
              <a:off x="5562600" y="4495800"/>
              <a:ext cx="1295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0127861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750"/>
                                  </p:stCondLst>
                                  <p:childTnLst>
                                    <p:set>
                                      <p:cBhvr>
                                        <p:cTn id="6" dur="1" fill="hold">
                                          <p:stCondLst>
                                            <p:cond delay="499"/>
                                          </p:stCondLst>
                                        </p:cTn>
                                        <p:tgtEl>
                                          <p:spTgt spid="15"/>
                                        </p:tgtEl>
                                        <p:attrNameLst>
                                          <p:attrName>style.visibility</p:attrName>
                                        </p:attrNameLst>
                                      </p:cBhvr>
                                      <p:to>
                                        <p:strVal val="visible"/>
                                      </p:to>
                                    </p:set>
                                  </p:childTnLst>
                                </p:cTn>
                              </p:par>
                            </p:childTnLst>
                          </p:cTn>
                        </p:par>
                        <p:par>
                          <p:cTn id="7" fill="hold">
                            <p:stCondLst>
                              <p:cond delay="1250"/>
                            </p:stCondLst>
                            <p:childTnLst>
                              <p:par>
                                <p:cTn id="8" presetID="1" presetClass="entr" presetSubtype="0" fill="hold" nodeType="afterEffect">
                                  <p:stCondLst>
                                    <p:cond delay="750"/>
                                  </p:stCondLst>
                                  <p:childTnLst>
                                    <p:set>
                                      <p:cBhvr>
                                        <p:cTn id="9" dur="1" fill="hold">
                                          <p:stCondLst>
                                            <p:cond delay="499"/>
                                          </p:stCondLst>
                                        </p:cTn>
                                        <p:tgtEl>
                                          <p:spTgt spid="12"/>
                                        </p:tgtEl>
                                        <p:attrNameLst>
                                          <p:attrName>style.visibility</p:attrName>
                                        </p:attrNameLst>
                                      </p:cBhvr>
                                      <p:to>
                                        <p:strVal val="visible"/>
                                      </p:to>
                                    </p:set>
                                  </p:childTnLst>
                                </p:cTn>
                              </p:par>
                            </p:childTnLst>
                          </p:cTn>
                        </p:par>
                        <p:par>
                          <p:cTn id="10" fill="hold">
                            <p:stCondLst>
                              <p:cond delay="2500"/>
                            </p:stCondLst>
                            <p:childTnLst>
                              <p:par>
                                <p:cTn id="11" presetID="1" presetClass="entr" presetSubtype="0" fill="hold" nodeType="afterEffect">
                                  <p:stCondLst>
                                    <p:cond delay="750"/>
                                  </p:stCondLst>
                                  <p:childTnLst>
                                    <p:set>
                                      <p:cBhvr>
                                        <p:cTn id="12" dur="1" fill="hold">
                                          <p:stCondLst>
                                            <p:cond delay="4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 of RHIhub's mental health funding opportunities"/>
          <p:cNvPicPr>
            <a:picLocks noChangeAspect="1"/>
          </p:cNvPicPr>
          <p:nvPr/>
        </p:nvPicPr>
        <p:blipFill rotWithShape="1">
          <a:blip r:embed="rId2"/>
          <a:srcRect b="37685"/>
          <a:stretch/>
        </p:blipFill>
        <p:spPr>
          <a:xfrm>
            <a:off x="0" y="914401"/>
            <a:ext cx="9144000" cy="5410199"/>
          </a:xfrm>
          <a:prstGeom prst="rect">
            <a:avLst/>
          </a:prstGeom>
        </p:spPr>
      </p:pic>
      <p:sp>
        <p:nvSpPr>
          <p:cNvPr id="5" name="Rounded Rectangle 4"/>
          <p:cNvSpPr/>
          <p:nvPr/>
        </p:nvSpPr>
        <p:spPr>
          <a:xfrm>
            <a:off x="2819400" y="4495800"/>
            <a:ext cx="2667000" cy="609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438800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75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HIhub's four information specialists"/>
          <p:cNvPicPr>
            <a:picLocks noChangeAspect="1"/>
          </p:cNvPicPr>
          <p:nvPr/>
        </p:nvPicPr>
        <p:blipFill>
          <a:blip r:embed="rId2"/>
          <a:stretch>
            <a:fillRect/>
          </a:stretch>
        </p:blipFill>
        <p:spPr>
          <a:xfrm>
            <a:off x="4572000" y="2827146"/>
            <a:ext cx="3810350" cy="2540234"/>
          </a:xfrm>
          <a:prstGeom prst="rect">
            <a:avLst/>
          </a:prstGeom>
        </p:spPr>
      </p:pic>
      <p:sp>
        <p:nvSpPr>
          <p:cNvPr id="6" name="TextBox 5"/>
          <p:cNvSpPr txBox="1"/>
          <p:nvPr/>
        </p:nvSpPr>
        <p:spPr>
          <a:xfrm>
            <a:off x="450171" y="4936492"/>
            <a:ext cx="3432652" cy="707886"/>
          </a:xfrm>
          <a:prstGeom prst="rect">
            <a:avLst/>
          </a:prstGeom>
          <a:noFill/>
        </p:spPr>
        <p:txBody>
          <a:bodyPr wrap="square" rtlCol="0">
            <a:spAutoFit/>
          </a:bodyPr>
          <a:lstStyle/>
          <a:p>
            <a:r>
              <a:rPr lang="en-US" sz="2000" dirty="0">
                <a:solidFill>
                  <a:srgbClr val="333333"/>
                </a:solidFill>
                <a:latin typeface="Verdana" panose="020B0604030504040204" pitchFamily="34" charset="0"/>
              </a:rPr>
              <a:t>1-800-270-1898</a:t>
            </a:r>
            <a:br>
              <a:rPr lang="en-US" sz="2000" dirty="0"/>
            </a:br>
            <a:r>
              <a:rPr lang="en-US" sz="2000" u="sng" dirty="0">
                <a:solidFill>
                  <a:srgbClr val="6C1927"/>
                </a:solidFill>
                <a:latin typeface="Verdana" panose="020B0604030504040204" pitchFamily="34" charset="0"/>
                <a:hlinkClick r:id="rId3"/>
              </a:rPr>
              <a:t>info@ruralhealthinfo.org</a:t>
            </a:r>
            <a:endParaRPr lang="en-US" sz="2000" dirty="0"/>
          </a:p>
        </p:txBody>
      </p:sp>
      <p:pic>
        <p:nvPicPr>
          <p:cNvPr id="7" name="Picture 6" descr="icon for resources and referrals"/>
          <p:cNvPicPr>
            <a:picLocks noChangeAspect="1"/>
          </p:cNvPicPr>
          <p:nvPr/>
        </p:nvPicPr>
        <p:blipFill>
          <a:blip r:embed="rId4"/>
          <a:stretch>
            <a:fillRect/>
          </a:stretch>
        </p:blipFill>
        <p:spPr>
          <a:xfrm>
            <a:off x="297564" y="1962896"/>
            <a:ext cx="1596680" cy="1611508"/>
          </a:xfrm>
          <a:prstGeom prst="rect">
            <a:avLst/>
          </a:prstGeom>
        </p:spPr>
      </p:pic>
      <p:sp>
        <p:nvSpPr>
          <p:cNvPr id="8" name="Title 3"/>
          <p:cNvSpPr txBox="1">
            <a:spLocks/>
          </p:cNvSpPr>
          <p:nvPr/>
        </p:nvSpPr>
        <p:spPr>
          <a:xfrm>
            <a:off x="133700" y="1019969"/>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DC6016"/>
                </a:solidFill>
              </a:rPr>
              <a:t>Resource &amp; Referral Service</a:t>
            </a:r>
          </a:p>
        </p:txBody>
      </p:sp>
      <p:sp>
        <p:nvSpPr>
          <p:cNvPr id="9" name="Content Placeholder 6"/>
          <p:cNvSpPr txBox="1">
            <a:spLocks/>
          </p:cNvSpPr>
          <p:nvPr/>
        </p:nvSpPr>
        <p:spPr>
          <a:xfrm>
            <a:off x="2166497" y="1782741"/>
            <a:ext cx="5943600" cy="33076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t>Free customized assistance related to: </a:t>
            </a:r>
          </a:p>
          <a:p>
            <a:r>
              <a:rPr lang="en-US" sz="2000" dirty="0"/>
              <a:t>Funding &amp; opportunities</a:t>
            </a:r>
          </a:p>
          <a:p>
            <a:r>
              <a:rPr lang="en-US" sz="2000" dirty="0"/>
              <a:t>Statistics</a:t>
            </a:r>
          </a:p>
          <a:p>
            <a:r>
              <a:rPr lang="en-US" sz="2000" dirty="0"/>
              <a:t>Experts</a:t>
            </a:r>
          </a:p>
          <a:p>
            <a:r>
              <a:rPr lang="en-US" sz="2000" dirty="0"/>
              <a:t>Research</a:t>
            </a:r>
          </a:p>
          <a:p>
            <a:r>
              <a:rPr lang="en-US" sz="2000" dirty="0"/>
              <a:t>More</a:t>
            </a:r>
          </a:p>
          <a:p>
            <a:pPr marL="0" indent="0">
              <a:buNone/>
            </a:pPr>
            <a:endParaRPr lang="en-US" dirty="0"/>
          </a:p>
        </p:txBody>
      </p:sp>
      <p:sp>
        <p:nvSpPr>
          <p:cNvPr id="10" name="TextBox 9"/>
          <p:cNvSpPr txBox="1"/>
          <p:nvPr/>
        </p:nvSpPr>
        <p:spPr>
          <a:xfrm>
            <a:off x="4432291" y="5336601"/>
            <a:ext cx="4683134" cy="307777"/>
          </a:xfrm>
          <a:prstGeom prst="rect">
            <a:avLst/>
          </a:prstGeom>
          <a:noFill/>
        </p:spPr>
        <p:txBody>
          <a:bodyPr wrap="square" rtlCol="0">
            <a:spAutoFit/>
          </a:bodyPr>
          <a:lstStyle/>
          <a:p>
            <a:r>
              <a:rPr lang="en-US" sz="1400" dirty="0"/>
              <a:t>Our Information Specialists are ready to take your call!</a:t>
            </a:r>
          </a:p>
        </p:txBody>
      </p:sp>
    </p:spTree>
    <p:extLst>
      <p:ext uri="{BB962C8B-B14F-4D97-AF65-F5344CB8AC3E}">
        <p14:creationId xmlns:p14="http://schemas.microsoft.com/office/powerpoint/2010/main" val="2465413154"/>
      </p:ext>
    </p:extLst>
  </p:cSld>
  <p:clrMapOvr>
    <a:masterClrMapping/>
  </p:clrMapOvr>
  <p:transition>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5003" y="2114945"/>
            <a:ext cx="8229600" cy="3904855"/>
          </a:xfrm>
        </p:spPr>
        <p:txBody>
          <a:bodyPr/>
          <a:lstStyle/>
          <a:p>
            <a:r>
              <a:rPr lang="en-US" sz="1800" dirty="0"/>
              <a:t>National Institute of Mental Health, Office of Rural Mental Health Research: </a:t>
            </a:r>
            <a:r>
              <a:rPr lang="en-US" sz="1800" dirty="0">
                <a:hlinkClick r:id="rId3"/>
              </a:rPr>
              <a:t>https://www.nimh.nih.gov/about/organization/od/office-of-rural-mental-health-research-ormhr.shtml</a:t>
            </a:r>
            <a:r>
              <a:rPr lang="en-US" sz="1800" dirty="0"/>
              <a:t> </a:t>
            </a:r>
          </a:p>
          <a:p>
            <a:r>
              <a:rPr lang="en-US" sz="1800" dirty="0"/>
              <a:t>Substance Abuse and Mental Health Services Administration: </a:t>
            </a:r>
            <a:r>
              <a:rPr lang="en-US" sz="1800" dirty="0">
                <a:hlinkClick r:id="rId4"/>
              </a:rPr>
              <a:t>https://www.samhsa.gov/</a:t>
            </a:r>
            <a:endParaRPr lang="en-US" sz="1800" dirty="0"/>
          </a:p>
          <a:p>
            <a:r>
              <a:rPr lang="en-US" sz="1800" dirty="0"/>
              <a:t>Health Resources Services Administration </a:t>
            </a:r>
            <a:r>
              <a:rPr lang="en-US" sz="1800" dirty="0">
                <a:hlinkClick r:id="rId5"/>
              </a:rPr>
              <a:t>https://www.hrsa.gov/</a:t>
            </a:r>
            <a:endParaRPr lang="en-US" sz="1800" dirty="0"/>
          </a:p>
          <a:p>
            <a:r>
              <a:rPr lang="en-US" sz="1800" dirty="0"/>
              <a:t>Kaiser Family Foundation: </a:t>
            </a:r>
            <a:r>
              <a:rPr lang="en-US" sz="1800" dirty="0">
                <a:hlinkClick r:id="rId6"/>
              </a:rPr>
              <a:t>https://www.kff.org/</a:t>
            </a:r>
            <a:r>
              <a:rPr lang="en-US" sz="1800" dirty="0"/>
              <a:t> </a:t>
            </a:r>
          </a:p>
          <a:p>
            <a:r>
              <a:rPr lang="en-US" sz="1800" dirty="0"/>
              <a:t>Centers for Disease Control and Prevention: </a:t>
            </a:r>
            <a:r>
              <a:rPr lang="en-US" sz="1800" dirty="0">
                <a:hlinkClick r:id="rId7"/>
              </a:rPr>
              <a:t>https://www.cdc.gov/</a:t>
            </a:r>
            <a:endParaRPr lang="en-US" sz="1800" dirty="0"/>
          </a:p>
          <a:p>
            <a:r>
              <a:rPr lang="en-US" sz="1800" dirty="0"/>
              <a:t>Centers for Medicare &amp; Medicaid Services, Rural Health Council: </a:t>
            </a:r>
            <a:r>
              <a:rPr lang="en-US" sz="1800" dirty="0">
                <a:hlinkClick r:id="rId8"/>
              </a:rPr>
              <a:t>https://www.cms.gov/About-CMS/Agency-Information/OMH/equity-initiatives/rural-health/rural-health-council.html</a:t>
            </a:r>
            <a:endParaRPr lang="en-US" sz="1800" dirty="0"/>
          </a:p>
          <a:p>
            <a:endParaRPr lang="en-US" sz="1800" dirty="0"/>
          </a:p>
          <a:p>
            <a:endParaRPr lang="en-US" sz="1600" dirty="0"/>
          </a:p>
        </p:txBody>
      </p:sp>
      <p:sp>
        <p:nvSpPr>
          <p:cNvPr id="3" name="Title 2"/>
          <p:cNvSpPr>
            <a:spLocks noGrp="1"/>
          </p:cNvSpPr>
          <p:nvPr>
            <p:ph type="ctrTitle"/>
          </p:nvPr>
        </p:nvSpPr>
        <p:spPr>
          <a:xfrm>
            <a:off x="465003" y="1219200"/>
            <a:ext cx="8219607" cy="890665"/>
          </a:xfrm>
        </p:spPr>
        <p:txBody>
          <a:bodyPr/>
          <a:lstStyle/>
          <a:p>
            <a:r>
              <a:rPr lang="en-US" sz="3500" dirty="0"/>
              <a:t>Additional Rural Mental Health Resources</a:t>
            </a:r>
          </a:p>
        </p:txBody>
      </p:sp>
    </p:spTree>
    <p:extLst>
      <p:ext uri="{BB962C8B-B14F-4D97-AF65-F5344CB8AC3E}">
        <p14:creationId xmlns:p14="http://schemas.microsoft.com/office/powerpoint/2010/main" val="204732961"/>
      </p:ext>
    </p:extLst>
  </p:cSld>
  <p:clrMapOvr>
    <a:masterClrMapping/>
  </p:clrMapOvr>
  <p:transition>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5004" y="2057400"/>
            <a:ext cx="8229600" cy="4197350"/>
          </a:xfrm>
        </p:spPr>
        <p:txBody>
          <a:bodyPr/>
          <a:lstStyle/>
          <a:p>
            <a:r>
              <a:rPr lang="en-US" sz="1800" dirty="0"/>
              <a:t>Digital Gap between Rural and Non-rural America Persists </a:t>
            </a:r>
            <a:r>
              <a:rPr lang="en-US" sz="1800" dirty="0">
                <a:hlinkClick r:id="rId2"/>
              </a:rPr>
              <a:t>https://www.pewresearch.org/fact-tank/2017/05/19/digital-gap-between-rural-and-nonrural-america-persists/</a:t>
            </a:r>
            <a:endParaRPr lang="en-US" sz="1800" dirty="0"/>
          </a:p>
          <a:p>
            <a:r>
              <a:rPr lang="en-US" sz="1800" dirty="0"/>
              <a:t>Behavioral Risk Factor Surveillance Systems (BRFSS): </a:t>
            </a:r>
            <a:r>
              <a:rPr lang="en-US" sz="1800" dirty="0">
                <a:hlinkClick r:id="rId3"/>
              </a:rPr>
              <a:t>https://www.cdc.gov/brfss/data_tools.htm</a:t>
            </a:r>
            <a:r>
              <a:rPr lang="en-US" sz="1800" dirty="0">
                <a:hlinkClick r:id="rId4"/>
              </a:rPr>
              <a:t> Pew Research Center survey</a:t>
            </a:r>
            <a:r>
              <a:rPr lang="en-US" sz="1800" dirty="0"/>
              <a:t> </a:t>
            </a:r>
          </a:p>
          <a:p>
            <a:endParaRPr lang="en-US" dirty="0"/>
          </a:p>
        </p:txBody>
      </p:sp>
      <p:sp>
        <p:nvSpPr>
          <p:cNvPr id="3" name="Title 2"/>
          <p:cNvSpPr>
            <a:spLocks noGrp="1"/>
          </p:cNvSpPr>
          <p:nvPr>
            <p:ph type="ctrTitle"/>
          </p:nvPr>
        </p:nvSpPr>
        <p:spPr>
          <a:xfrm>
            <a:off x="474997" y="1166735"/>
            <a:ext cx="8219607" cy="890665"/>
          </a:xfrm>
        </p:spPr>
        <p:txBody>
          <a:bodyPr/>
          <a:lstStyle/>
          <a:p>
            <a:r>
              <a:rPr lang="en-US" sz="3600" dirty="0"/>
              <a:t>Additional Mental Health Resources</a:t>
            </a:r>
          </a:p>
        </p:txBody>
      </p:sp>
    </p:spTree>
    <p:extLst>
      <p:ext uri="{BB962C8B-B14F-4D97-AF65-F5344CB8AC3E}">
        <p14:creationId xmlns:p14="http://schemas.microsoft.com/office/powerpoint/2010/main" val="2127386058"/>
      </p:ext>
    </p:extLst>
  </p:cSld>
  <p:clrMapOvr>
    <a:masterClrMapping/>
  </p:clrMapOvr>
  <p:transition>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133600"/>
            <a:ext cx="8229600" cy="4114800"/>
          </a:xfrm>
        </p:spPr>
        <p:txBody>
          <a:bodyPr/>
          <a:lstStyle/>
          <a:p>
            <a:pPr marL="338138" indent="-338138">
              <a:buNone/>
            </a:pPr>
            <a:r>
              <a:rPr lang="en-US" sz="1600" dirty="0"/>
              <a:t>Larson EH, Patterson DG, </a:t>
            </a:r>
            <a:r>
              <a:rPr lang="en-US" sz="1600" dirty="0" err="1"/>
              <a:t>Garberson</a:t>
            </a:r>
            <a:r>
              <a:rPr lang="en-US" sz="1600" dirty="0"/>
              <a:t> LA, Andrilla CHA. Supply and Distribution of the Behavioral Health Workforce in Rural America. Data Brief #160. Seattle, WA: WWAMI Rural Health Research Center, University of Washington, Sep 2016. </a:t>
            </a:r>
            <a:r>
              <a:rPr lang="en-US" sz="1600" u="sng" dirty="0">
                <a:hlinkClick r:id="rId3"/>
              </a:rPr>
              <a:t>http://depts.washington.edu/fammed/rhrc/wp-content/uploads/sites/4/2016/09/RHRC_DB160_Larson.pdf</a:t>
            </a:r>
            <a:endParaRPr lang="en-US" sz="1600" dirty="0"/>
          </a:p>
          <a:p>
            <a:pPr marL="338138" indent="-338138">
              <a:buNone/>
            </a:pPr>
            <a:r>
              <a:rPr lang="en-US" sz="1600" dirty="0"/>
              <a:t>National Institute of Mental Health (NIMH): Mental Health Information, Statistics. </a:t>
            </a:r>
            <a:r>
              <a:rPr lang="en-US" sz="1600" u="sng" dirty="0">
                <a:hlinkClick r:id="rId4"/>
              </a:rPr>
              <a:t>https://www.nimh.nih.gov/health/statistics/mental-illness.shtml</a:t>
            </a:r>
            <a:endParaRPr lang="en-US" sz="1600" dirty="0"/>
          </a:p>
          <a:p>
            <a:pPr marL="338138" indent="-338138">
              <a:buNone/>
            </a:pPr>
            <a:r>
              <a:rPr lang="en-US" sz="1600" dirty="0"/>
              <a:t>Schroeder, S. Rural Communities: Age, Income, and Health Status. </a:t>
            </a:r>
            <a:r>
              <a:rPr lang="en-US" sz="1600" u="sng" dirty="0">
                <a:hlinkClick r:id="rId5"/>
              </a:rPr>
              <a:t>https://www.ruralhealthresearch.org/recaps/5</a:t>
            </a:r>
            <a:endParaRPr lang="en-US" sz="1600" dirty="0"/>
          </a:p>
          <a:p>
            <a:pPr marL="338138" indent="-338138">
              <a:buNone/>
            </a:pPr>
            <a:r>
              <a:rPr lang="en-US" sz="1600" dirty="0"/>
              <a:t>Schroeder, S. Rural Behavioral Health. </a:t>
            </a:r>
            <a:r>
              <a:rPr lang="en-US" sz="1600" u="sng" dirty="0">
                <a:hlinkClick r:id="rId6"/>
              </a:rPr>
              <a:t>https://www.ruralhealthresearch.org/recaps/1</a:t>
            </a:r>
            <a:endParaRPr lang="en-US" sz="1600" dirty="0"/>
          </a:p>
          <a:p>
            <a:pPr marL="338138" indent="-338138">
              <a:buNone/>
            </a:pPr>
            <a:r>
              <a:rPr lang="en-US" sz="1600" dirty="0"/>
              <a:t>U.S. Department of Health &amp; Human Services. U.S. Surgeon General’s Priorities. </a:t>
            </a:r>
            <a:r>
              <a:rPr lang="en-US" sz="1600" u="sng" dirty="0">
                <a:hlinkClick r:id="rId7"/>
              </a:rPr>
              <a:t>https://www.surgeongeneral.gov/priorities/index.html</a:t>
            </a:r>
            <a:endParaRPr lang="en-US" sz="1600" dirty="0"/>
          </a:p>
          <a:p>
            <a:pPr marL="338138" indent="-338138">
              <a:buNone/>
            </a:pPr>
            <a:endParaRPr lang="en-US" sz="1600" dirty="0"/>
          </a:p>
        </p:txBody>
      </p:sp>
      <p:sp>
        <p:nvSpPr>
          <p:cNvPr id="3" name="Title 2"/>
          <p:cNvSpPr>
            <a:spLocks noGrp="1"/>
          </p:cNvSpPr>
          <p:nvPr>
            <p:ph type="ctrTitle"/>
          </p:nvPr>
        </p:nvSpPr>
        <p:spPr>
          <a:xfrm>
            <a:off x="304800" y="1371600"/>
            <a:ext cx="8219607" cy="533400"/>
          </a:xfrm>
        </p:spPr>
        <p:txBody>
          <a:bodyPr/>
          <a:lstStyle/>
          <a:p>
            <a:pPr algn="l"/>
            <a:r>
              <a:rPr lang="en-US" sz="3000" dirty="0"/>
              <a:t>References</a:t>
            </a:r>
          </a:p>
        </p:txBody>
      </p:sp>
    </p:spTree>
    <p:extLst>
      <p:ext uri="{BB962C8B-B14F-4D97-AF65-F5344CB8AC3E}">
        <p14:creationId xmlns:p14="http://schemas.microsoft.com/office/powerpoint/2010/main" val="1516784860"/>
      </p:ext>
    </p:extLst>
  </p:cSld>
  <p:clrMapOvr>
    <a:masterClrMapping/>
  </p:clrMapOvr>
  <p:transition>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2286000"/>
            <a:ext cx="2795516" cy="2895600"/>
          </a:xfrm>
        </p:spPr>
        <p:txBody>
          <a:bodyPr/>
          <a:lstStyle/>
          <a:p>
            <a:pPr marL="0" indent="0">
              <a:buNone/>
            </a:pPr>
            <a:r>
              <a:rPr lang="en-US" sz="1800" dirty="0"/>
              <a:t>Thomasine Heitkamp, LISW</a:t>
            </a:r>
          </a:p>
          <a:p>
            <a:pPr marL="0" marR="0" indent="0">
              <a:spcBef>
                <a:spcPts val="0"/>
              </a:spcBef>
              <a:spcAft>
                <a:spcPts val="0"/>
              </a:spcAft>
              <a:buNone/>
            </a:pPr>
            <a:endParaRPr lang="en-US" sz="1500" dirty="0">
              <a:solidFill>
                <a:srgbClr val="404040"/>
              </a:solidFill>
              <a:latin typeface="Calibri" panose="020F0502020204030204" pitchFamily="34" charset="0"/>
              <a:ea typeface="Calibri" panose="020F0502020204030204" pitchFamily="34" charset="0"/>
            </a:endParaRPr>
          </a:p>
          <a:p>
            <a:pPr marL="0" marR="0" indent="0">
              <a:spcBef>
                <a:spcPts val="0"/>
              </a:spcBef>
              <a:spcAft>
                <a:spcPts val="0"/>
              </a:spcAft>
              <a:buNone/>
            </a:pPr>
            <a:r>
              <a:rPr lang="en-US" sz="1500" dirty="0">
                <a:solidFill>
                  <a:srgbClr val="404040"/>
                </a:solidFill>
                <a:latin typeface="Calibri" panose="020F0502020204030204" pitchFamily="34" charset="0"/>
                <a:ea typeface="Calibri" panose="020F0502020204030204" pitchFamily="34" charset="0"/>
              </a:rPr>
              <a:t>Professor</a:t>
            </a:r>
          </a:p>
          <a:p>
            <a:pPr marL="0" marR="0" indent="0">
              <a:spcBef>
                <a:spcPts val="0"/>
              </a:spcBef>
              <a:spcAft>
                <a:spcPts val="0"/>
              </a:spcAft>
              <a:buNone/>
            </a:pPr>
            <a:r>
              <a:rPr lang="en-US" sz="1500" dirty="0">
                <a:solidFill>
                  <a:srgbClr val="404040"/>
                </a:solidFill>
                <a:latin typeface="Calibri" panose="020F0502020204030204" pitchFamily="34" charset="0"/>
                <a:ea typeface="Calibri" panose="020F0502020204030204" pitchFamily="34" charset="0"/>
              </a:rPr>
              <a:t>Mountain Plains MHTTC </a:t>
            </a:r>
          </a:p>
          <a:p>
            <a:pPr marL="0" marR="0" indent="0">
              <a:spcBef>
                <a:spcPts val="0"/>
              </a:spcBef>
              <a:spcAft>
                <a:spcPts val="0"/>
              </a:spcAft>
              <a:buNone/>
            </a:pPr>
            <a:endParaRPr lang="en-US" sz="1500" dirty="0">
              <a:solidFill>
                <a:srgbClr val="404040"/>
              </a:solidFill>
              <a:latin typeface="Calibri" panose="020F0502020204030204" pitchFamily="34" charset="0"/>
              <a:ea typeface="Calibri" panose="020F0502020204030204" pitchFamily="34" charset="0"/>
            </a:endParaRPr>
          </a:p>
          <a:p>
            <a:pPr marL="0" marR="0" indent="0">
              <a:spcBef>
                <a:spcPts val="0"/>
              </a:spcBef>
              <a:spcAft>
                <a:spcPts val="0"/>
              </a:spcAft>
              <a:buNone/>
            </a:pPr>
            <a:r>
              <a:rPr lang="en-US" sz="1400" dirty="0">
                <a:solidFill>
                  <a:srgbClr val="404040"/>
                </a:solidFill>
                <a:latin typeface="Calibri" panose="020F0502020204030204" pitchFamily="34" charset="0"/>
                <a:ea typeface="Calibri" panose="020F0502020204030204" pitchFamily="34" charset="0"/>
              </a:rPr>
              <a:t>College of Nursing and Professional Disciplines</a:t>
            </a:r>
          </a:p>
          <a:p>
            <a:pPr marL="0" marR="0" indent="0">
              <a:spcBef>
                <a:spcPts val="0"/>
              </a:spcBef>
              <a:spcAft>
                <a:spcPts val="0"/>
              </a:spcAft>
              <a:buNone/>
            </a:pPr>
            <a:r>
              <a:rPr lang="en-US" sz="1400" dirty="0">
                <a:solidFill>
                  <a:srgbClr val="404040"/>
                </a:solidFill>
                <a:latin typeface="Calibri" panose="020F0502020204030204" pitchFamily="34" charset="0"/>
                <a:ea typeface="Calibri" panose="020F0502020204030204" pitchFamily="34" charset="0"/>
              </a:rPr>
              <a:t>University of North Dakota</a:t>
            </a:r>
          </a:p>
          <a:p>
            <a:pPr marL="0" marR="0" indent="0">
              <a:spcBef>
                <a:spcPts val="0"/>
              </a:spcBef>
              <a:spcAft>
                <a:spcPts val="0"/>
              </a:spcAft>
              <a:buNone/>
            </a:pPr>
            <a:endParaRPr lang="en-US" sz="1400" dirty="0">
              <a:solidFill>
                <a:srgbClr val="404040"/>
              </a:solidFill>
              <a:latin typeface="Calibri" panose="020F0502020204030204" pitchFamily="34" charset="0"/>
              <a:ea typeface="Calibri" panose="020F0502020204030204" pitchFamily="34" charset="0"/>
            </a:endParaRPr>
          </a:p>
          <a:p>
            <a:pPr marL="0" marR="0" indent="0">
              <a:spcBef>
                <a:spcPts val="0"/>
              </a:spcBef>
              <a:spcAft>
                <a:spcPts val="0"/>
              </a:spcAft>
              <a:buNone/>
            </a:pPr>
            <a:r>
              <a:rPr lang="en-US" sz="1500" dirty="0">
                <a:solidFill>
                  <a:srgbClr val="404040"/>
                </a:solidFill>
                <a:latin typeface="Calibri" panose="020F0502020204030204" pitchFamily="34" charset="0"/>
                <a:ea typeface="Calibri" panose="020F0502020204030204" pitchFamily="34" charset="0"/>
              </a:rPr>
              <a:t>701-777-4950</a:t>
            </a:r>
          </a:p>
          <a:p>
            <a:pPr marL="0" marR="0" indent="0">
              <a:spcBef>
                <a:spcPts val="0"/>
              </a:spcBef>
              <a:spcAft>
                <a:spcPts val="0"/>
              </a:spcAft>
              <a:buNone/>
            </a:pPr>
            <a:r>
              <a:rPr lang="en-US" sz="1500" dirty="0">
                <a:solidFill>
                  <a:srgbClr val="404040"/>
                </a:solidFill>
                <a:latin typeface="Calibri" panose="020F0502020204030204" pitchFamily="34" charset="0"/>
                <a:hlinkClick r:id="rId3"/>
              </a:rPr>
              <a:t>Thomasine.heitkamp</a:t>
            </a:r>
            <a:r>
              <a:rPr lang="en-US" sz="1500" dirty="0">
                <a:hlinkClick r:id="rId3"/>
              </a:rPr>
              <a:t>@UND.edu</a:t>
            </a:r>
            <a:endParaRPr lang="en-US" dirty="0"/>
          </a:p>
        </p:txBody>
      </p:sp>
      <p:sp>
        <p:nvSpPr>
          <p:cNvPr id="3" name="Title 2"/>
          <p:cNvSpPr>
            <a:spLocks noGrp="1"/>
          </p:cNvSpPr>
          <p:nvPr>
            <p:ph type="ctrTitle"/>
          </p:nvPr>
        </p:nvSpPr>
        <p:spPr>
          <a:xfrm>
            <a:off x="152400" y="1143000"/>
            <a:ext cx="8915400" cy="890665"/>
          </a:xfrm>
        </p:spPr>
        <p:txBody>
          <a:bodyPr/>
          <a:lstStyle/>
          <a:p>
            <a:r>
              <a:rPr lang="en-US" dirty="0"/>
              <a:t>Contact Information</a:t>
            </a:r>
          </a:p>
        </p:txBody>
      </p:sp>
      <p:sp>
        <p:nvSpPr>
          <p:cNvPr id="6" name="Content Placeholder 1"/>
          <p:cNvSpPr txBox="1">
            <a:spLocks/>
          </p:cNvSpPr>
          <p:nvPr/>
        </p:nvSpPr>
        <p:spPr bwMode="auto">
          <a:xfrm>
            <a:off x="3212342" y="2286000"/>
            <a:ext cx="2795516"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804400"/>
              </a:buClr>
              <a:buFont typeface="Arial" panose="020B0604020202020204" pitchFamily="34" charset="0"/>
              <a:buChar char="•"/>
              <a:defRPr sz="2800" kern="1200">
                <a:solidFill>
                  <a:srgbClr val="003058"/>
                </a:solidFill>
                <a:latin typeface="+mn-lt"/>
                <a:ea typeface="+mn-ea"/>
                <a:cs typeface="+mn-cs"/>
              </a:defRPr>
            </a:lvl1pPr>
            <a:lvl2pPr marL="742950" indent="-285750" algn="l" rtl="0" eaLnBrk="1" fontAlgn="base" hangingPunct="1">
              <a:spcBef>
                <a:spcPct val="20000"/>
              </a:spcBef>
              <a:spcAft>
                <a:spcPct val="0"/>
              </a:spcAft>
              <a:buClr>
                <a:srgbClr val="804400"/>
              </a:buClr>
              <a:buFont typeface="Arial" panose="020B0604020202020204" pitchFamily="34" charset="0"/>
              <a:buChar char="•"/>
              <a:defRPr sz="2400" kern="1200">
                <a:solidFill>
                  <a:srgbClr val="003058"/>
                </a:solidFill>
                <a:latin typeface="+mn-lt"/>
                <a:ea typeface="+mn-ea"/>
                <a:cs typeface="+mn-cs"/>
              </a:defRPr>
            </a:lvl2pPr>
            <a:lvl3pPr marL="1143000" indent="-228600" algn="l" rtl="0" eaLnBrk="1" fontAlgn="base" hangingPunct="1">
              <a:spcBef>
                <a:spcPct val="20000"/>
              </a:spcBef>
              <a:spcAft>
                <a:spcPct val="0"/>
              </a:spcAft>
              <a:buClr>
                <a:srgbClr val="804400"/>
              </a:buClr>
              <a:buFont typeface="Arial" panose="020B0604020202020204" pitchFamily="34" charset="0"/>
              <a:buChar char="•"/>
              <a:defRPr sz="2000" kern="1200">
                <a:solidFill>
                  <a:srgbClr val="003058"/>
                </a:solidFill>
                <a:latin typeface="+mn-lt"/>
                <a:ea typeface="+mn-ea"/>
                <a:cs typeface="+mn-cs"/>
              </a:defRPr>
            </a:lvl3pPr>
            <a:lvl4pPr marL="1600200" indent="-228600" algn="l" rtl="0" eaLnBrk="1" fontAlgn="base" hangingPunct="1">
              <a:spcBef>
                <a:spcPct val="20000"/>
              </a:spcBef>
              <a:spcAft>
                <a:spcPct val="0"/>
              </a:spcAft>
              <a:buClr>
                <a:srgbClr val="804400"/>
              </a:buClr>
              <a:buFont typeface="Arial" panose="020B0604020202020204" pitchFamily="34" charset="0"/>
              <a:buChar char="•"/>
              <a:defRPr sz="1800" kern="1200">
                <a:solidFill>
                  <a:srgbClr val="003058"/>
                </a:solidFill>
                <a:latin typeface="+mn-lt"/>
                <a:ea typeface="+mn-ea"/>
                <a:cs typeface="+mn-cs"/>
              </a:defRPr>
            </a:lvl4pPr>
            <a:lvl5pPr marL="2057400" indent="-228600" algn="l" rtl="0" eaLnBrk="1" fontAlgn="base" hangingPunct="1">
              <a:spcBef>
                <a:spcPct val="20000"/>
              </a:spcBef>
              <a:spcAft>
                <a:spcPct val="0"/>
              </a:spcAft>
              <a:buClr>
                <a:srgbClr val="804400"/>
              </a:buClr>
              <a:buFont typeface="Arial" panose="020B0604020202020204" pitchFamily="34" charset="0"/>
              <a:buChar char="•"/>
              <a:defRPr sz="1800" kern="1200">
                <a:solidFill>
                  <a:srgbClr val="003058"/>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800" dirty="0"/>
              <a:t>Shawnda Schroeder, PhD</a:t>
            </a:r>
          </a:p>
          <a:p>
            <a:pPr marL="0" indent="0">
              <a:spcBef>
                <a:spcPts val="0"/>
              </a:spcBef>
              <a:spcAft>
                <a:spcPts val="0"/>
              </a:spcAft>
              <a:buFont typeface="Arial" panose="020B0604020202020204" pitchFamily="34" charset="0"/>
              <a:buNone/>
            </a:pPr>
            <a:endParaRPr lang="en-US" sz="1500" dirty="0">
              <a:solidFill>
                <a:srgbClr val="404040"/>
              </a:solidFill>
              <a:latin typeface="Calibri" panose="020F0502020204030204" pitchFamily="34" charset="0"/>
              <a:ea typeface="Calibri" panose="020F0502020204030204" pitchFamily="34" charset="0"/>
            </a:endParaRPr>
          </a:p>
          <a:p>
            <a:pPr marL="0" indent="0">
              <a:spcBef>
                <a:spcPts val="0"/>
              </a:spcBef>
              <a:spcAft>
                <a:spcPts val="0"/>
              </a:spcAft>
              <a:buFont typeface="Arial" panose="020B0604020202020204" pitchFamily="34" charset="0"/>
              <a:buNone/>
            </a:pPr>
            <a:r>
              <a:rPr lang="en-US" sz="1500" dirty="0">
                <a:solidFill>
                  <a:srgbClr val="404040"/>
                </a:solidFill>
                <a:latin typeface="Calibri" panose="020F0502020204030204" pitchFamily="34" charset="0"/>
                <a:ea typeface="Calibri" panose="020F0502020204030204" pitchFamily="34" charset="0"/>
              </a:rPr>
              <a:t>Research Associate Professor</a:t>
            </a:r>
          </a:p>
          <a:p>
            <a:pPr marL="0" indent="0">
              <a:spcBef>
                <a:spcPts val="0"/>
              </a:spcBef>
              <a:spcAft>
                <a:spcPts val="0"/>
              </a:spcAft>
              <a:buFont typeface="Arial" panose="020B0604020202020204" pitchFamily="34" charset="0"/>
              <a:buNone/>
            </a:pPr>
            <a:r>
              <a:rPr lang="en-US" sz="1500" dirty="0">
                <a:solidFill>
                  <a:srgbClr val="404040"/>
                </a:solidFill>
                <a:latin typeface="Calibri" panose="020F0502020204030204" pitchFamily="34" charset="0"/>
                <a:ea typeface="Calibri" panose="020F0502020204030204" pitchFamily="34" charset="0"/>
              </a:rPr>
              <a:t>Center for Rural Health</a:t>
            </a:r>
          </a:p>
          <a:p>
            <a:pPr marL="0" indent="0">
              <a:spcBef>
                <a:spcPts val="0"/>
              </a:spcBef>
              <a:spcAft>
                <a:spcPts val="0"/>
              </a:spcAft>
              <a:buFont typeface="Arial" panose="020B0604020202020204" pitchFamily="34" charset="0"/>
              <a:buNone/>
            </a:pPr>
            <a:endParaRPr lang="en-US" sz="1500" dirty="0">
              <a:solidFill>
                <a:srgbClr val="404040"/>
              </a:solidFill>
              <a:latin typeface="Calibri" panose="020F0502020204030204" pitchFamily="34" charset="0"/>
              <a:ea typeface="Calibri" panose="020F0502020204030204" pitchFamily="34" charset="0"/>
            </a:endParaRPr>
          </a:p>
          <a:p>
            <a:pPr marL="0" indent="0">
              <a:spcBef>
                <a:spcPts val="0"/>
              </a:spcBef>
              <a:spcAft>
                <a:spcPts val="0"/>
              </a:spcAft>
              <a:buFont typeface="Arial" panose="020B0604020202020204" pitchFamily="34" charset="0"/>
              <a:buNone/>
            </a:pPr>
            <a:r>
              <a:rPr lang="en-US" sz="1400" dirty="0">
                <a:solidFill>
                  <a:srgbClr val="404040"/>
                </a:solidFill>
                <a:latin typeface="Calibri" panose="020F0502020204030204" pitchFamily="34" charset="0"/>
                <a:ea typeface="Calibri" panose="020F0502020204030204" pitchFamily="34" charset="0"/>
              </a:rPr>
              <a:t>University of North Dakota School of Medicine &amp; Health Sciences</a:t>
            </a:r>
            <a:endParaRPr lang="en-US" sz="1400" dirty="0">
              <a:latin typeface="Calibri" panose="020F0502020204030204" pitchFamily="34" charset="0"/>
              <a:ea typeface="Calibri" panose="020F0502020204030204" pitchFamily="34" charset="0"/>
            </a:endParaRPr>
          </a:p>
          <a:p>
            <a:pPr marL="0" indent="0">
              <a:spcBef>
                <a:spcPts val="0"/>
              </a:spcBef>
              <a:spcAft>
                <a:spcPts val="0"/>
              </a:spcAft>
              <a:buFont typeface="Arial" panose="020B0604020202020204" pitchFamily="34" charset="0"/>
              <a:buNone/>
            </a:pPr>
            <a:endParaRPr lang="en-US" sz="1400" dirty="0">
              <a:solidFill>
                <a:srgbClr val="404040"/>
              </a:solidFill>
              <a:latin typeface="Calibri" panose="020F0502020204030204" pitchFamily="34" charset="0"/>
              <a:ea typeface="Calibri" panose="020F0502020204030204" pitchFamily="34" charset="0"/>
            </a:endParaRPr>
          </a:p>
          <a:p>
            <a:pPr marL="0" indent="0">
              <a:spcBef>
                <a:spcPts val="0"/>
              </a:spcBef>
              <a:spcAft>
                <a:spcPts val="0"/>
              </a:spcAft>
              <a:buFont typeface="Arial" panose="020B0604020202020204" pitchFamily="34" charset="0"/>
              <a:buNone/>
            </a:pPr>
            <a:endParaRPr lang="en-US" sz="1400" dirty="0">
              <a:solidFill>
                <a:srgbClr val="404040"/>
              </a:solidFill>
              <a:latin typeface="Calibri" panose="020F0502020204030204" pitchFamily="34" charset="0"/>
              <a:ea typeface="Calibri" panose="020F0502020204030204" pitchFamily="34" charset="0"/>
            </a:endParaRPr>
          </a:p>
          <a:p>
            <a:pPr marL="0" indent="0">
              <a:spcBef>
                <a:spcPts val="0"/>
              </a:spcBef>
              <a:spcAft>
                <a:spcPts val="0"/>
              </a:spcAft>
              <a:buFont typeface="Arial" panose="020B0604020202020204" pitchFamily="34" charset="0"/>
              <a:buNone/>
            </a:pPr>
            <a:r>
              <a:rPr lang="en-US" sz="1500" dirty="0">
                <a:solidFill>
                  <a:srgbClr val="404040"/>
                </a:solidFill>
                <a:latin typeface="Calibri" panose="020F0502020204030204" pitchFamily="34" charset="0"/>
                <a:ea typeface="Calibri" panose="020F0502020204030204" pitchFamily="34" charset="0"/>
              </a:rPr>
              <a:t>701-777-0787 </a:t>
            </a:r>
            <a:r>
              <a:rPr lang="en-US" sz="1500" dirty="0">
                <a:hlinkClick r:id="rId4"/>
              </a:rPr>
              <a:t>shawnda.schroeder@UND.edu</a:t>
            </a:r>
            <a:endParaRPr lang="en-US" dirty="0"/>
          </a:p>
        </p:txBody>
      </p:sp>
      <p:sp>
        <p:nvSpPr>
          <p:cNvPr id="7" name="Content Placeholder 1"/>
          <p:cNvSpPr txBox="1">
            <a:spLocks/>
          </p:cNvSpPr>
          <p:nvPr/>
        </p:nvSpPr>
        <p:spPr bwMode="auto">
          <a:xfrm>
            <a:off x="6172200" y="2289412"/>
            <a:ext cx="2795516"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804400"/>
              </a:buClr>
              <a:buFont typeface="Arial" panose="020B0604020202020204" pitchFamily="34" charset="0"/>
              <a:buChar char="•"/>
              <a:defRPr sz="2800" kern="1200">
                <a:solidFill>
                  <a:srgbClr val="003058"/>
                </a:solidFill>
                <a:latin typeface="+mn-lt"/>
                <a:ea typeface="+mn-ea"/>
                <a:cs typeface="+mn-cs"/>
              </a:defRPr>
            </a:lvl1pPr>
            <a:lvl2pPr marL="742950" indent="-285750" algn="l" rtl="0" eaLnBrk="1" fontAlgn="base" hangingPunct="1">
              <a:spcBef>
                <a:spcPct val="20000"/>
              </a:spcBef>
              <a:spcAft>
                <a:spcPct val="0"/>
              </a:spcAft>
              <a:buClr>
                <a:srgbClr val="804400"/>
              </a:buClr>
              <a:buFont typeface="Arial" panose="020B0604020202020204" pitchFamily="34" charset="0"/>
              <a:buChar char="•"/>
              <a:defRPr sz="2400" kern="1200">
                <a:solidFill>
                  <a:srgbClr val="003058"/>
                </a:solidFill>
                <a:latin typeface="+mn-lt"/>
                <a:ea typeface="+mn-ea"/>
                <a:cs typeface="+mn-cs"/>
              </a:defRPr>
            </a:lvl2pPr>
            <a:lvl3pPr marL="1143000" indent="-228600" algn="l" rtl="0" eaLnBrk="1" fontAlgn="base" hangingPunct="1">
              <a:spcBef>
                <a:spcPct val="20000"/>
              </a:spcBef>
              <a:spcAft>
                <a:spcPct val="0"/>
              </a:spcAft>
              <a:buClr>
                <a:srgbClr val="804400"/>
              </a:buClr>
              <a:buFont typeface="Arial" panose="020B0604020202020204" pitchFamily="34" charset="0"/>
              <a:buChar char="•"/>
              <a:defRPr sz="2000" kern="1200">
                <a:solidFill>
                  <a:srgbClr val="003058"/>
                </a:solidFill>
                <a:latin typeface="+mn-lt"/>
                <a:ea typeface="+mn-ea"/>
                <a:cs typeface="+mn-cs"/>
              </a:defRPr>
            </a:lvl3pPr>
            <a:lvl4pPr marL="1600200" indent="-228600" algn="l" rtl="0" eaLnBrk="1" fontAlgn="base" hangingPunct="1">
              <a:spcBef>
                <a:spcPct val="20000"/>
              </a:spcBef>
              <a:spcAft>
                <a:spcPct val="0"/>
              </a:spcAft>
              <a:buClr>
                <a:srgbClr val="804400"/>
              </a:buClr>
              <a:buFont typeface="Arial" panose="020B0604020202020204" pitchFamily="34" charset="0"/>
              <a:buChar char="•"/>
              <a:defRPr sz="1800" kern="1200">
                <a:solidFill>
                  <a:srgbClr val="003058"/>
                </a:solidFill>
                <a:latin typeface="+mn-lt"/>
                <a:ea typeface="+mn-ea"/>
                <a:cs typeface="+mn-cs"/>
              </a:defRPr>
            </a:lvl4pPr>
            <a:lvl5pPr marL="2057400" indent="-228600" algn="l" rtl="0" eaLnBrk="1" fontAlgn="base" hangingPunct="1">
              <a:spcBef>
                <a:spcPct val="20000"/>
              </a:spcBef>
              <a:spcAft>
                <a:spcPct val="0"/>
              </a:spcAft>
              <a:buClr>
                <a:srgbClr val="804400"/>
              </a:buClr>
              <a:buFont typeface="Arial" panose="020B0604020202020204" pitchFamily="34" charset="0"/>
              <a:buChar char="•"/>
              <a:defRPr sz="1800" kern="1200">
                <a:solidFill>
                  <a:srgbClr val="003058"/>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800" dirty="0"/>
              <a:t>Matt Bruflodt, MA</a:t>
            </a:r>
          </a:p>
          <a:p>
            <a:pPr marL="0" indent="0">
              <a:spcBef>
                <a:spcPts val="0"/>
              </a:spcBef>
              <a:spcAft>
                <a:spcPts val="0"/>
              </a:spcAft>
              <a:buFont typeface="Arial" panose="020B0604020202020204" pitchFamily="34" charset="0"/>
              <a:buNone/>
            </a:pPr>
            <a:endParaRPr lang="en-US" sz="1500" dirty="0">
              <a:solidFill>
                <a:srgbClr val="404040"/>
              </a:solidFill>
              <a:latin typeface="Calibri" panose="020F0502020204030204" pitchFamily="34" charset="0"/>
              <a:ea typeface="Calibri" panose="020F0502020204030204" pitchFamily="34" charset="0"/>
            </a:endParaRPr>
          </a:p>
          <a:p>
            <a:pPr marL="0" indent="0">
              <a:spcBef>
                <a:spcPts val="0"/>
              </a:spcBef>
              <a:spcAft>
                <a:spcPts val="0"/>
              </a:spcAft>
              <a:buFont typeface="Arial" panose="020B0604020202020204" pitchFamily="34" charset="0"/>
              <a:buNone/>
            </a:pPr>
            <a:r>
              <a:rPr lang="en-US" sz="1500" dirty="0">
                <a:solidFill>
                  <a:srgbClr val="404040"/>
                </a:solidFill>
                <a:latin typeface="Calibri" panose="020F0502020204030204" pitchFamily="34" charset="0"/>
                <a:ea typeface="Calibri" panose="020F0502020204030204" pitchFamily="34" charset="0"/>
              </a:rPr>
              <a:t>Information Specialist </a:t>
            </a:r>
          </a:p>
          <a:p>
            <a:pPr marL="0" indent="0">
              <a:spcBef>
                <a:spcPts val="0"/>
              </a:spcBef>
              <a:spcAft>
                <a:spcPts val="0"/>
              </a:spcAft>
              <a:buFont typeface="Arial" panose="020B0604020202020204" pitchFamily="34" charset="0"/>
              <a:buNone/>
            </a:pPr>
            <a:r>
              <a:rPr lang="en-US" sz="1500" dirty="0">
                <a:solidFill>
                  <a:srgbClr val="404040"/>
                </a:solidFill>
                <a:latin typeface="Calibri" panose="020F0502020204030204" pitchFamily="34" charset="0"/>
                <a:ea typeface="Calibri" panose="020F0502020204030204" pitchFamily="34" charset="0"/>
              </a:rPr>
              <a:t>Rural Health Information Hub</a:t>
            </a:r>
          </a:p>
          <a:p>
            <a:pPr marL="0" indent="0">
              <a:spcBef>
                <a:spcPts val="0"/>
              </a:spcBef>
              <a:spcAft>
                <a:spcPts val="0"/>
              </a:spcAft>
              <a:buFont typeface="Arial" panose="020B0604020202020204" pitchFamily="34" charset="0"/>
              <a:buNone/>
            </a:pPr>
            <a:endParaRPr lang="en-US" sz="1500" dirty="0">
              <a:solidFill>
                <a:srgbClr val="404040"/>
              </a:solidFill>
              <a:latin typeface="Calibri" panose="020F0502020204030204" pitchFamily="34" charset="0"/>
              <a:ea typeface="Calibri" panose="020F0502020204030204" pitchFamily="34" charset="0"/>
            </a:endParaRPr>
          </a:p>
          <a:p>
            <a:pPr marL="0" indent="0">
              <a:spcBef>
                <a:spcPts val="0"/>
              </a:spcBef>
              <a:spcAft>
                <a:spcPts val="0"/>
              </a:spcAft>
              <a:buNone/>
            </a:pPr>
            <a:r>
              <a:rPr lang="en-US" sz="1400" dirty="0">
                <a:solidFill>
                  <a:srgbClr val="404040"/>
                </a:solidFill>
                <a:latin typeface="Calibri" panose="020F0502020204030204" pitchFamily="34" charset="0"/>
                <a:ea typeface="Calibri" panose="020F0502020204030204" pitchFamily="34" charset="0"/>
              </a:rPr>
              <a:t>Center for Rural Health</a:t>
            </a:r>
          </a:p>
          <a:p>
            <a:pPr marL="0" indent="0">
              <a:spcBef>
                <a:spcPts val="0"/>
              </a:spcBef>
              <a:spcAft>
                <a:spcPts val="0"/>
              </a:spcAft>
              <a:buNone/>
            </a:pPr>
            <a:r>
              <a:rPr lang="en-US" sz="1400" dirty="0">
                <a:solidFill>
                  <a:srgbClr val="404040"/>
                </a:solidFill>
                <a:latin typeface="Calibri" panose="020F0502020204030204" pitchFamily="34" charset="0"/>
                <a:ea typeface="Calibri" panose="020F0502020204030204" pitchFamily="34" charset="0"/>
              </a:rPr>
              <a:t>University of North Dakota School of Medicine &amp; Health Sciences</a:t>
            </a:r>
            <a:endParaRPr lang="en-US" sz="1400" dirty="0">
              <a:latin typeface="Calibri" panose="020F0502020204030204" pitchFamily="34" charset="0"/>
              <a:ea typeface="Calibri" panose="020F0502020204030204" pitchFamily="34" charset="0"/>
            </a:endParaRPr>
          </a:p>
          <a:p>
            <a:pPr marL="0" indent="0">
              <a:spcBef>
                <a:spcPts val="0"/>
              </a:spcBef>
              <a:spcAft>
                <a:spcPts val="0"/>
              </a:spcAft>
              <a:buFont typeface="Arial" panose="020B0604020202020204" pitchFamily="34" charset="0"/>
              <a:buNone/>
            </a:pPr>
            <a:endParaRPr lang="en-US" sz="1400" dirty="0">
              <a:solidFill>
                <a:srgbClr val="404040"/>
              </a:solidFill>
              <a:latin typeface="Calibri" panose="020F0502020204030204" pitchFamily="34" charset="0"/>
              <a:ea typeface="Calibri" panose="020F0502020204030204" pitchFamily="34" charset="0"/>
            </a:endParaRPr>
          </a:p>
          <a:p>
            <a:pPr marL="0" indent="0">
              <a:spcBef>
                <a:spcPts val="0"/>
              </a:spcBef>
              <a:spcAft>
                <a:spcPts val="0"/>
              </a:spcAft>
              <a:buFont typeface="Arial" panose="020B0604020202020204" pitchFamily="34" charset="0"/>
              <a:buNone/>
            </a:pPr>
            <a:r>
              <a:rPr lang="en-US" sz="1500" dirty="0">
                <a:solidFill>
                  <a:srgbClr val="404040"/>
                </a:solidFill>
                <a:latin typeface="Calibri" panose="020F0502020204030204" pitchFamily="34" charset="0"/>
                <a:ea typeface="Calibri" panose="020F0502020204030204" pitchFamily="34" charset="0"/>
              </a:rPr>
              <a:t>701-777-6029</a:t>
            </a:r>
          </a:p>
          <a:p>
            <a:pPr marL="0" indent="0">
              <a:spcBef>
                <a:spcPts val="0"/>
              </a:spcBef>
              <a:spcAft>
                <a:spcPts val="0"/>
              </a:spcAft>
              <a:buFont typeface="Arial" panose="020B0604020202020204" pitchFamily="34" charset="0"/>
              <a:buNone/>
            </a:pPr>
            <a:r>
              <a:rPr lang="en-US" sz="1500" dirty="0">
                <a:solidFill>
                  <a:srgbClr val="404040"/>
                </a:solidFill>
                <a:latin typeface="Calibri" panose="020F0502020204030204" pitchFamily="34" charset="0"/>
                <a:hlinkClick r:id="rId4"/>
              </a:rPr>
              <a:t>Matthew.brufoldt</a:t>
            </a:r>
            <a:r>
              <a:rPr lang="en-US" sz="1500" dirty="0">
                <a:hlinkClick r:id="rId4"/>
              </a:rPr>
              <a:t>@UND.edu</a:t>
            </a:r>
            <a:endParaRPr lang="en-US" dirty="0"/>
          </a:p>
        </p:txBody>
      </p:sp>
    </p:spTree>
    <p:extLst>
      <p:ext uri="{BB962C8B-B14F-4D97-AF65-F5344CB8AC3E}">
        <p14:creationId xmlns:p14="http://schemas.microsoft.com/office/powerpoint/2010/main" val="2953422025"/>
      </p:ext>
    </p:extLst>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2859" y="2197932"/>
            <a:ext cx="8365273" cy="3047999"/>
          </a:xfrm>
        </p:spPr>
        <p:txBody>
          <a:bodyPr/>
          <a:lstStyle/>
          <a:p>
            <a:pPr marL="0" indent="0">
              <a:buNone/>
            </a:pPr>
            <a:r>
              <a:rPr lang="en-US" sz="2500" dirty="0"/>
              <a:t>Our rural mental health vision is to support increased access to providers of behavioral health services for the more than 60 million Americans living in rural communities. </a:t>
            </a:r>
            <a:endParaRPr lang="en-US" sz="1600" dirty="0"/>
          </a:p>
          <a:p>
            <a:pPr marL="0" indent="0">
              <a:buNone/>
            </a:pPr>
            <a:endParaRPr lang="en-US" sz="1600" dirty="0"/>
          </a:p>
          <a:p>
            <a:pPr marL="0" indent="0">
              <a:buNone/>
            </a:pPr>
            <a:r>
              <a:rPr lang="en-US" sz="2500" dirty="0"/>
              <a:t>To achieve this vision, the Mountain Plains MHTTC develops and promotes training and technical assistance which supports the rural behavioral health workforce in HHS Region 8.</a:t>
            </a:r>
          </a:p>
          <a:p>
            <a:pPr marL="0" indent="0">
              <a:buNone/>
            </a:pPr>
            <a:endParaRPr lang="en-US" sz="2000" dirty="0"/>
          </a:p>
        </p:txBody>
      </p:sp>
      <p:sp>
        <p:nvSpPr>
          <p:cNvPr id="3" name="Title 2"/>
          <p:cNvSpPr>
            <a:spLocks noGrp="1"/>
          </p:cNvSpPr>
          <p:nvPr>
            <p:ph type="ctrTitle"/>
          </p:nvPr>
        </p:nvSpPr>
        <p:spPr>
          <a:xfrm>
            <a:off x="381000" y="1143000"/>
            <a:ext cx="8219607" cy="890665"/>
          </a:xfrm>
        </p:spPr>
        <p:txBody>
          <a:bodyPr/>
          <a:lstStyle/>
          <a:p>
            <a:r>
              <a:rPr lang="en-US" dirty="0"/>
              <a:t>Area of Focus: Rural Mental Health</a:t>
            </a:r>
          </a:p>
        </p:txBody>
      </p:sp>
      <p:sp>
        <p:nvSpPr>
          <p:cNvPr id="7" name="TextBox 6"/>
          <p:cNvSpPr txBox="1"/>
          <p:nvPr/>
        </p:nvSpPr>
        <p:spPr>
          <a:xfrm>
            <a:off x="381000" y="5410199"/>
            <a:ext cx="8589621" cy="677108"/>
          </a:xfrm>
          <a:prstGeom prst="rect">
            <a:avLst/>
          </a:prstGeom>
          <a:noFill/>
        </p:spPr>
        <p:txBody>
          <a:bodyPr wrap="square" rtlCol="0">
            <a:spAutoFit/>
          </a:bodyPr>
          <a:lstStyle/>
          <a:p>
            <a:pPr marL="0" indent="0">
              <a:buNone/>
            </a:pPr>
            <a:r>
              <a:rPr lang="en-US" sz="2000" dirty="0">
                <a:solidFill>
                  <a:srgbClr val="003058"/>
                </a:solidFill>
                <a:latin typeface="Calibri"/>
                <a:cs typeface="+mn-cs"/>
              </a:rPr>
              <a:t>Rural Mental Health, Area of Focus:</a:t>
            </a:r>
          </a:p>
          <a:p>
            <a:pPr marL="0" indent="0">
              <a:buNone/>
            </a:pPr>
            <a:r>
              <a:rPr lang="en-US" dirty="0">
                <a:hlinkClick r:id="rId3"/>
              </a:rPr>
              <a:t>https://mhttcnetwork.org/centers/mountain-plains-mhttc/area-focus</a:t>
            </a:r>
            <a:endParaRPr lang="en-US" dirty="0"/>
          </a:p>
        </p:txBody>
      </p:sp>
    </p:spTree>
    <p:extLst>
      <p:ext uri="{BB962C8B-B14F-4D97-AF65-F5344CB8AC3E}">
        <p14:creationId xmlns:p14="http://schemas.microsoft.com/office/powerpoint/2010/main" val="4288094956"/>
      </p:ext>
    </p:extLst>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143001"/>
            <a:ext cx="8365273" cy="914400"/>
          </a:xfrm>
        </p:spPr>
        <p:txBody>
          <a:bodyPr/>
          <a:lstStyle/>
          <a:p>
            <a:pPr marL="0" indent="0">
              <a:buNone/>
            </a:pPr>
            <a:r>
              <a:rPr lang="en-US" sz="1800" dirty="0"/>
              <a:t>Region 8 has a large proportion of counties identified as “Frontier” – Frontier Counties as defined by Public Law 94-171 are those counties with a population density of fewer than 7 people per square mile.</a:t>
            </a:r>
          </a:p>
        </p:txBody>
      </p:sp>
      <p:pic>
        <p:nvPicPr>
          <p:cNvPr id="5" name="Picture 4" descr="Map of the U.S. displaying all counties identified as frontier." title="Frontier counties in the U.S."/>
          <p:cNvPicPr>
            <a:picLocks noChangeAspect="1"/>
          </p:cNvPicPr>
          <p:nvPr/>
        </p:nvPicPr>
        <p:blipFill rotWithShape="1">
          <a:blip r:embed="rId3">
            <a:extLst>
              <a:ext uri="{28A0092B-C50C-407E-A947-70E740481C1C}">
                <a14:useLocalDpi xmlns:a14="http://schemas.microsoft.com/office/drawing/2010/main" val="0"/>
              </a:ext>
            </a:extLst>
          </a:blip>
          <a:srcRect l="2259" t="561" r="5862" b="6900"/>
          <a:stretch/>
        </p:blipFill>
        <p:spPr>
          <a:xfrm>
            <a:off x="1858536" y="2209800"/>
            <a:ext cx="5257800" cy="3762935"/>
          </a:xfrm>
          <a:prstGeom prst="rect">
            <a:avLst/>
          </a:prstGeom>
        </p:spPr>
      </p:pic>
      <p:sp>
        <p:nvSpPr>
          <p:cNvPr id="6" name="Rectangle 5"/>
          <p:cNvSpPr/>
          <p:nvPr/>
        </p:nvSpPr>
        <p:spPr>
          <a:xfrm>
            <a:off x="6553200" y="4572000"/>
            <a:ext cx="8382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5684334" y="5744135"/>
            <a:ext cx="12192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611350" y="5767694"/>
            <a:ext cx="204625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3678044" y="2186897"/>
            <a:ext cx="204625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070086" y="2136716"/>
            <a:ext cx="204625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3124200" y="2130485"/>
            <a:ext cx="204625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2971800" y="2130485"/>
            <a:ext cx="3048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35068785"/>
      </p:ext>
    </p:extLst>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200" y="2819400"/>
            <a:ext cx="8219607" cy="890665"/>
          </a:xfrm>
        </p:spPr>
        <p:txBody>
          <a:bodyPr/>
          <a:lstStyle/>
          <a:p>
            <a:r>
              <a:rPr lang="en-US" dirty="0"/>
              <a:t>Rural Demographics</a:t>
            </a:r>
          </a:p>
        </p:txBody>
      </p:sp>
    </p:spTree>
    <p:extLst>
      <p:ext uri="{BB962C8B-B14F-4D97-AF65-F5344CB8AC3E}">
        <p14:creationId xmlns:p14="http://schemas.microsoft.com/office/powerpoint/2010/main" val="2961902027"/>
      </p:ext>
    </p:extLst>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057826"/>
            <a:ext cx="8365273" cy="3974268"/>
          </a:xfrm>
        </p:spPr>
        <p:txBody>
          <a:bodyPr/>
          <a:lstStyle/>
          <a:p>
            <a:r>
              <a:rPr lang="en-US" sz="2500" dirty="0"/>
              <a:t>Variable definitions of “rural”</a:t>
            </a:r>
          </a:p>
          <a:p>
            <a:r>
              <a:rPr lang="en-US" sz="2500" dirty="0"/>
              <a:t>Regardless of the applied definition, rural health researchers, advocates, policymakers, communities, and programs generally describe rural populations as older, sicker, and poorer than urban</a:t>
            </a:r>
          </a:p>
          <a:p>
            <a:r>
              <a:rPr lang="en-US" sz="2500" dirty="0"/>
              <a:t>Rural communities outperform urban on other measures of health, but it is important to understand disparities in age, health status, and income and how this may influence access and utilization of mental health services </a:t>
            </a:r>
          </a:p>
        </p:txBody>
      </p:sp>
      <p:sp>
        <p:nvSpPr>
          <p:cNvPr id="3" name="Title 2"/>
          <p:cNvSpPr>
            <a:spLocks noGrp="1"/>
          </p:cNvSpPr>
          <p:nvPr>
            <p:ph type="ctrTitle"/>
          </p:nvPr>
        </p:nvSpPr>
        <p:spPr>
          <a:xfrm>
            <a:off x="381000" y="1143000"/>
            <a:ext cx="8219607" cy="890665"/>
          </a:xfrm>
        </p:spPr>
        <p:txBody>
          <a:bodyPr/>
          <a:lstStyle/>
          <a:p>
            <a:r>
              <a:rPr lang="en-US" dirty="0"/>
              <a:t>Age, Income, and Health Status</a:t>
            </a:r>
          </a:p>
        </p:txBody>
      </p:sp>
    </p:spTree>
    <p:extLst>
      <p:ext uri="{BB962C8B-B14F-4D97-AF65-F5344CB8AC3E}">
        <p14:creationId xmlns:p14="http://schemas.microsoft.com/office/powerpoint/2010/main" val="3244381188"/>
      </p:ext>
    </p:extLst>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8659" y="1752600"/>
            <a:ext cx="3483719" cy="3657600"/>
          </a:xfrm>
        </p:spPr>
        <p:txBody>
          <a:bodyPr/>
          <a:lstStyle/>
          <a:p>
            <a:pPr marL="0" indent="0">
              <a:buNone/>
            </a:pPr>
            <a:r>
              <a:rPr lang="en-US" sz="2500" dirty="0"/>
              <a:t>Using the Census division definition, rural residents report an older median age and have a larger proportion of residents ages 65 and older</a:t>
            </a:r>
          </a:p>
        </p:txBody>
      </p:sp>
      <p:sp>
        <p:nvSpPr>
          <p:cNvPr id="3" name="Title 2"/>
          <p:cNvSpPr>
            <a:spLocks noGrp="1"/>
          </p:cNvSpPr>
          <p:nvPr>
            <p:ph type="ctrTitle"/>
          </p:nvPr>
        </p:nvSpPr>
        <p:spPr>
          <a:xfrm>
            <a:off x="152400" y="1155261"/>
            <a:ext cx="3482582" cy="457200"/>
          </a:xfrm>
        </p:spPr>
        <p:txBody>
          <a:bodyPr/>
          <a:lstStyle/>
          <a:p>
            <a:r>
              <a:rPr lang="en-US" sz="3500" dirty="0"/>
              <a:t>Age and Income</a:t>
            </a:r>
          </a:p>
        </p:txBody>
      </p:sp>
      <p:graphicFrame>
        <p:nvGraphicFramePr>
          <p:cNvPr id="7" name="Table 6"/>
          <p:cNvGraphicFramePr>
            <a:graphicFrameLocks noGrp="1"/>
          </p:cNvGraphicFramePr>
          <p:nvPr>
            <p:extLst>
              <p:ext uri="{D42A27DB-BD31-4B8C-83A1-F6EECF244321}">
                <p14:modId xmlns:p14="http://schemas.microsoft.com/office/powerpoint/2010/main" val="2599483901"/>
              </p:ext>
            </p:extLst>
          </p:nvPr>
        </p:nvGraphicFramePr>
        <p:xfrm>
          <a:off x="4191000" y="1383861"/>
          <a:ext cx="4495801" cy="2624259"/>
        </p:xfrm>
        <a:graphic>
          <a:graphicData uri="http://schemas.openxmlformats.org/drawingml/2006/table">
            <a:tbl>
              <a:tblPr firstRow="1" bandRow="1">
                <a:tableStyleId>{9D7B26C5-4107-4FEC-AEDC-1716B250A1EF}</a:tableStyleId>
              </a:tblPr>
              <a:tblGrid>
                <a:gridCol w="2514601">
                  <a:extLst>
                    <a:ext uri="{9D8B030D-6E8A-4147-A177-3AD203B41FA5}">
                      <a16:colId xmlns:a16="http://schemas.microsoft.com/office/drawing/2014/main" val="1071989491"/>
                    </a:ext>
                  </a:extLst>
                </a:gridCol>
                <a:gridCol w="1138237">
                  <a:extLst>
                    <a:ext uri="{9D8B030D-6E8A-4147-A177-3AD203B41FA5}">
                      <a16:colId xmlns:a16="http://schemas.microsoft.com/office/drawing/2014/main" val="1999948826"/>
                    </a:ext>
                  </a:extLst>
                </a:gridCol>
                <a:gridCol w="842963">
                  <a:extLst>
                    <a:ext uri="{9D8B030D-6E8A-4147-A177-3AD203B41FA5}">
                      <a16:colId xmlns:a16="http://schemas.microsoft.com/office/drawing/2014/main" val="805126406"/>
                    </a:ext>
                  </a:extLst>
                </a:gridCol>
              </a:tblGrid>
              <a:tr h="338259">
                <a:tc>
                  <a:txBody>
                    <a:bodyPr/>
                    <a:lstStyle/>
                    <a:p>
                      <a:pPr marL="0" marR="0" algn="ctr">
                        <a:lnSpc>
                          <a:spcPct val="107000"/>
                        </a:lnSpc>
                        <a:spcBef>
                          <a:spcPts val="0"/>
                        </a:spcBef>
                        <a:spcAft>
                          <a:spcPts val="0"/>
                        </a:spcAft>
                      </a:pPr>
                      <a:r>
                        <a:rPr lang="en-US" sz="1800" dirty="0">
                          <a:solidFill>
                            <a:schemeClr val="tx1"/>
                          </a:solidFill>
                          <a:effectLst/>
                          <a:latin typeface="+mn-lt"/>
                        </a:rPr>
                        <a:t>Age</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chemeClr val="tx1"/>
                          </a:solidFill>
                          <a:effectLst/>
                          <a:latin typeface="+mn-lt"/>
                        </a:rPr>
                        <a:t>Rural</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chemeClr val="tx1"/>
                          </a:solidFill>
                          <a:effectLst/>
                          <a:latin typeface="+mn-lt"/>
                        </a:rPr>
                        <a:t>Urban</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77447061"/>
                  </a:ext>
                </a:extLst>
              </a:tr>
              <a:tr h="457200">
                <a:tc>
                  <a:txBody>
                    <a:bodyPr/>
                    <a:lstStyle/>
                    <a:p>
                      <a:pPr marL="0" marR="0" algn="l">
                        <a:lnSpc>
                          <a:spcPct val="107000"/>
                        </a:lnSpc>
                        <a:spcBef>
                          <a:spcPts val="0"/>
                        </a:spcBef>
                        <a:spcAft>
                          <a:spcPts val="0"/>
                        </a:spcAft>
                      </a:pPr>
                      <a:r>
                        <a:rPr lang="en-US" sz="1800" dirty="0">
                          <a:solidFill>
                            <a:schemeClr val="tx1"/>
                          </a:solidFill>
                          <a:effectLst/>
                          <a:latin typeface="+mn-lt"/>
                        </a:rPr>
                        <a:t>Median age (2015)</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chemeClr val="tx1"/>
                          </a:solidFill>
                          <a:effectLst/>
                          <a:latin typeface="+mn-lt"/>
                        </a:rPr>
                        <a:t>51</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chemeClr val="tx1"/>
                          </a:solidFill>
                          <a:effectLst/>
                          <a:latin typeface="+mn-lt"/>
                        </a:rPr>
                        <a:t>45</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3318843"/>
                  </a:ext>
                </a:extLst>
              </a:tr>
              <a:tr h="457200">
                <a:tc>
                  <a:txBody>
                    <a:bodyPr/>
                    <a:lstStyle/>
                    <a:p>
                      <a:pPr marL="0" marR="0" algn="l">
                        <a:lnSpc>
                          <a:spcPct val="107000"/>
                        </a:lnSpc>
                        <a:spcBef>
                          <a:spcPts val="0"/>
                        </a:spcBef>
                        <a:spcAft>
                          <a:spcPts val="0"/>
                        </a:spcAft>
                      </a:pPr>
                      <a:r>
                        <a:rPr lang="en-US" sz="1800" dirty="0">
                          <a:solidFill>
                            <a:schemeClr val="tx1"/>
                          </a:solidFill>
                          <a:effectLst/>
                          <a:latin typeface="+mn-lt"/>
                        </a:rPr>
                        <a:t>Life expectancy (2009)</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chemeClr val="tx1"/>
                          </a:solidFill>
                          <a:effectLst/>
                          <a:latin typeface="+mn-lt"/>
                        </a:rPr>
                        <a:t>76.8</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chemeClr val="tx1"/>
                          </a:solidFill>
                          <a:effectLst/>
                          <a:latin typeface="+mn-lt"/>
                        </a:rPr>
                        <a:t>78.8</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7600134"/>
                  </a:ext>
                </a:extLst>
              </a:tr>
              <a:tr h="457200">
                <a:tc>
                  <a:txBody>
                    <a:bodyPr/>
                    <a:lstStyle/>
                    <a:p>
                      <a:pPr marL="0" marR="0" algn="l">
                        <a:lnSpc>
                          <a:spcPct val="107000"/>
                        </a:lnSpc>
                        <a:spcBef>
                          <a:spcPts val="0"/>
                        </a:spcBef>
                        <a:spcAft>
                          <a:spcPts val="0"/>
                        </a:spcAft>
                      </a:pPr>
                      <a:r>
                        <a:rPr lang="en-US" sz="1800" dirty="0">
                          <a:solidFill>
                            <a:schemeClr val="tx1"/>
                          </a:solidFill>
                          <a:effectLst/>
                          <a:latin typeface="+mn-lt"/>
                        </a:rPr>
                        <a:t>% under age 18 (2015)</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chemeClr val="tx1"/>
                          </a:solidFill>
                          <a:effectLst/>
                          <a:latin typeface="+mn-lt"/>
                        </a:rPr>
                        <a:t>22.3%</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chemeClr val="tx1"/>
                          </a:solidFill>
                          <a:effectLst/>
                          <a:latin typeface="+mn-lt"/>
                        </a:rPr>
                        <a:t>23.5%</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573595080"/>
                  </a:ext>
                </a:extLst>
              </a:tr>
              <a:tr h="457200">
                <a:tc>
                  <a:txBody>
                    <a:bodyPr/>
                    <a:lstStyle/>
                    <a:p>
                      <a:pPr marL="0" marR="0" algn="l">
                        <a:lnSpc>
                          <a:spcPct val="107000"/>
                        </a:lnSpc>
                        <a:spcBef>
                          <a:spcPts val="0"/>
                        </a:spcBef>
                        <a:spcAft>
                          <a:spcPts val="0"/>
                        </a:spcAft>
                      </a:pPr>
                      <a:r>
                        <a:rPr lang="en-US" sz="1800" dirty="0">
                          <a:solidFill>
                            <a:schemeClr val="tx1"/>
                          </a:solidFill>
                          <a:effectLst/>
                          <a:latin typeface="+mn-lt"/>
                        </a:rPr>
                        <a:t>% age 65+ (2016)</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chemeClr val="tx1"/>
                          </a:solidFill>
                          <a:effectLst/>
                          <a:latin typeface="+mn-lt"/>
                        </a:rPr>
                        <a:t>18.4%</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chemeClr val="tx1"/>
                          </a:solidFill>
                          <a:effectLst/>
                          <a:latin typeface="+mn-lt"/>
                        </a:rPr>
                        <a:t>14.5%</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04536594"/>
                  </a:ext>
                </a:extLst>
              </a:tr>
              <a:tr h="457200">
                <a:tc>
                  <a:txBody>
                    <a:bodyPr/>
                    <a:lstStyle/>
                    <a:p>
                      <a:pPr marL="0" marR="0" algn="l">
                        <a:lnSpc>
                          <a:spcPct val="107000"/>
                        </a:lnSpc>
                        <a:spcBef>
                          <a:spcPts val="0"/>
                        </a:spcBef>
                        <a:spcAft>
                          <a:spcPts val="0"/>
                        </a:spcAft>
                      </a:pPr>
                      <a:r>
                        <a:rPr lang="en-US" sz="1800" dirty="0">
                          <a:solidFill>
                            <a:schemeClr val="tx1"/>
                          </a:solidFill>
                          <a:effectLst/>
                          <a:latin typeface="+mn-lt"/>
                        </a:rPr>
                        <a:t>% age 85+ (2016)</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chemeClr val="tx1"/>
                          </a:solidFill>
                          <a:effectLst/>
                          <a:latin typeface="+mn-lt"/>
                        </a:rPr>
                        <a:t>1.8%</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chemeClr val="tx1"/>
                          </a:solidFill>
                          <a:effectLst/>
                          <a:latin typeface="+mn-lt"/>
                        </a:rPr>
                        <a:t>2.0%</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471642484"/>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50695580"/>
              </p:ext>
            </p:extLst>
          </p:nvPr>
        </p:nvGraphicFramePr>
        <p:xfrm>
          <a:off x="2362200" y="4572000"/>
          <a:ext cx="6324601" cy="1435539"/>
        </p:xfrm>
        <a:graphic>
          <a:graphicData uri="http://schemas.openxmlformats.org/drawingml/2006/table">
            <a:tbl>
              <a:tblPr firstRow="1" bandRow="1">
                <a:tableStyleId>{9D7B26C5-4107-4FEC-AEDC-1716B250A1EF}</a:tableStyleId>
              </a:tblPr>
              <a:tblGrid>
                <a:gridCol w="3537489">
                  <a:extLst>
                    <a:ext uri="{9D8B030D-6E8A-4147-A177-3AD203B41FA5}">
                      <a16:colId xmlns:a16="http://schemas.microsoft.com/office/drawing/2014/main" val="1071989491"/>
                    </a:ext>
                  </a:extLst>
                </a:gridCol>
                <a:gridCol w="1601249">
                  <a:extLst>
                    <a:ext uri="{9D8B030D-6E8A-4147-A177-3AD203B41FA5}">
                      <a16:colId xmlns:a16="http://schemas.microsoft.com/office/drawing/2014/main" val="1999948826"/>
                    </a:ext>
                  </a:extLst>
                </a:gridCol>
                <a:gridCol w="1185863">
                  <a:extLst>
                    <a:ext uri="{9D8B030D-6E8A-4147-A177-3AD203B41FA5}">
                      <a16:colId xmlns:a16="http://schemas.microsoft.com/office/drawing/2014/main" val="805126406"/>
                    </a:ext>
                  </a:extLst>
                </a:gridCol>
              </a:tblGrid>
              <a:tr h="338259">
                <a:tc>
                  <a:txBody>
                    <a:bodyPr/>
                    <a:lstStyle/>
                    <a:p>
                      <a:pPr marL="0" marR="0">
                        <a:lnSpc>
                          <a:spcPct val="107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Income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 Rural</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Urban</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77447061"/>
                  </a:ext>
                </a:extLst>
              </a:tr>
              <a:tr h="365760">
                <a:tc>
                  <a:txBody>
                    <a:bodyPr/>
                    <a:lstStyle/>
                    <a:p>
                      <a:pPr marL="0" marR="0">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Median household income (2016)</a:t>
                      </a:r>
                      <a:r>
                        <a:rPr lang="en-US" sz="1800" baseline="30000" dirty="0">
                          <a:effectLst/>
                          <a:latin typeface="Calibri" panose="020F0502020204030204" pitchFamily="34" charset="0"/>
                          <a:ea typeface="Times New Roman" panose="02020603050405020304" pitchFamily="18" charset="0"/>
                          <a:cs typeface="Calibri" panose="020F0502020204030204" pitchFamily="34" charset="0"/>
                        </a:rPr>
                        <a:t>6</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$46,000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$62,000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3318843"/>
                  </a:ext>
                </a:extLst>
              </a:tr>
              <a:tr h="365760">
                <a:tc>
                  <a:txBody>
                    <a:bodyPr/>
                    <a:lstStyle/>
                    <a:p>
                      <a:pPr marL="0" marR="0">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Poverty rate (2016)</a:t>
                      </a:r>
                      <a:r>
                        <a:rPr lang="en-US" sz="1800" baseline="30000" dirty="0">
                          <a:effectLst/>
                          <a:latin typeface="Calibri" panose="020F0502020204030204" pitchFamily="34" charset="0"/>
                          <a:ea typeface="Times New Roman" panose="02020603050405020304" pitchFamily="18" charset="0"/>
                          <a:cs typeface="Calibri" panose="020F0502020204030204" pitchFamily="34" charset="0"/>
                        </a:rPr>
                        <a:t>7</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16.9%</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13.6%</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7600134"/>
                  </a:ext>
                </a:extLst>
              </a:tr>
              <a:tr h="365760">
                <a:tc>
                  <a:txBody>
                    <a:bodyPr/>
                    <a:lstStyle/>
                    <a:p>
                      <a:pPr marL="0" marR="0">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Food insecure (2013)</a:t>
                      </a:r>
                      <a:r>
                        <a:rPr lang="en-US" sz="1800" baseline="30000" dirty="0">
                          <a:effectLst/>
                          <a:latin typeface="Calibri" panose="020F0502020204030204" pitchFamily="34" charset="0"/>
                          <a:ea typeface="Times New Roman" panose="02020603050405020304" pitchFamily="18" charset="0"/>
                          <a:cs typeface="Calibri" panose="020F0502020204030204" pitchFamily="34" charset="0"/>
                        </a:rPr>
                        <a:t>4</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15.8%</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14.5%</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573595080"/>
                  </a:ext>
                </a:extLst>
              </a:tr>
            </a:tbl>
          </a:graphicData>
        </a:graphic>
      </p:graphicFrame>
    </p:spTree>
    <p:extLst>
      <p:ext uri="{BB962C8B-B14F-4D97-AF65-F5344CB8AC3E}">
        <p14:creationId xmlns:p14="http://schemas.microsoft.com/office/powerpoint/2010/main" val="913701573"/>
      </p:ext>
    </p:extLst>
  </p:cSld>
  <p:clrMapOvr>
    <a:masterClrMapping/>
  </p:clrMapOvr>
  <p:transition>
    <p:wipe/>
  </p:transition>
</p:sld>
</file>

<file path=ppt/theme/theme1.xml><?xml version="1.0" encoding="utf-8"?>
<a:theme xmlns:a="http://schemas.openxmlformats.org/drawingml/2006/main" name="2012.Presentation.Master">
  <a:themeElements>
    <a:clrScheme name="mountian plain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8867</TotalTime>
  <Words>3384</Words>
  <Application>Microsoft Macintosh PowerPoint</Application>
  <PresentationFormat>On-screen Show (4:3)</PresentationFormat>
  <Paragraphs>390</Paragraphs>
  <Slides>48</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Calibri</vt:lpstr>
      <vt:lpstr>Times New Roman</vt:lpstr>
      <vt:lpstr>Verdana</vt:lpstr>
      <vt:lpstr>2012.Presentation.Master</vt:lpstr>
      <vt:lpstr>Addressing Rural Mental Health, Session One:  Rural Mental Health Disparities and Workforce Implications</vt:lpstr>
      <vt:lpstr>Mountain Plains MHTTC</vt:lpstr>
      <vt:lpstr>Mental Illness in the U.S.</vt:lpstr>
      <vt:lpstr>Today’s Webinar</vt:lpstr>
      <vt:lpstr>Area of Focus: Rural Mental Health</vt:lpstr>
      <vt:lpstr>PowerPoint Presentation</vt:lpstr>
      <vt:lpstr>Rural Demographics</vt:lpstr>
      <vt:lpstr>Age, Income, and Health Status</vt:lpstr>
      <vt:lpstr>Age and Income</vt:lpstr>
      <vt:lpstr>PowerPoint Presentation</vt:lpstr>
      <vt:lpstr>Rural Mental Health</vt:lpstr>
      <vt:lpstr>Rural Health Disparities</vt:lpstr>
      <vt:lpstr>Rural Suicide Rates</vt:lpstr>
      <vt:lpstr>Rurality as a Culture</vt:lpstr>
      <vt:lpstr>Rural Barriers to Mental Health Services</vt:lpstr>
      <vt:lpstr>Rural Barriers to Mental Health Services</vt:lpstr>
      <vt:lpstr>PowerPoint Presentation</vt:lpstr>
      <vt:lpstr>PowerPoint Presentation</vt:lpstr>
      <vt:lpstr>PowerPoint Presentation</vt:lpstr>
      <vt:lpstr>Rural Barriers to Mental Health Services</vt:lpstr>
      <vt:lpstr>PowerPoint Presentation</vt:lpstr>
      <vt:lpstr>Strategies for Addressing Rural Mental Illness with a Limited Workforce</vt:lpstr>
      <vt:lpstr>Strategies</vt:lpstr>
      <vt:lpstr>Strategies</vt:lpstr>
      <vt:lpstr>Strategies</vt:lpstr>
      <vt:lpstr>Strategies</vt:lpstr>
      <vt:lpstr>Strategies</vt:lpstr>
      <vt:lpstr>Rural Training and TA Needs</vt:lpstr>
      <vt:lpstr>PowerPoint Presentation</vt:lpstr>
      <vt:lpstr>PowerPoint Presentation</vt:lpstr>
      <vt:lpstr>Additional Rural Mental Health Resources</vt:lpstr>
      <vt:lpstr>Rural Health Research Gateway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Additional Rural Mental Health Resources</vt:lpstr>
      <vt:lpstr>Additional Mental Health Resources</vt:lpstr>
      <vt:lpstr>References</vt:lpstr>
      <vt:lpstr>Contact Information</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Rural Mental Health Disparities and Workforce Implications</dc:title>
  <dc:subject>rural mental health</dc:subject>
  <dc:creator>Mountain Plains Mental Health Technology Transfer Center Network</dc:creator>
  <cp:keywords/>
  <dc:description/>
  <cp:lastModifiedBy>Julie Arnold</cp:lastModifiedBy>
  <cp:revision>454</cp:revision>
  <cp:lastPrinted>2019-04-08T20:55:17Z</cp:lastPrinted>
  <dcterms:created xsi:type="dcterms:W3CDTF">2012-12-05T14:23:24Z</dcterms:created>
  <dcterms:modified xsi:type="dcterms:W3CDTF">2019-05-02T19:24:33Z</dcterms:modified>
  <cp:category/>
</cp:coreProperties>
</file>