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3"/>
  </p:notesMasterIdLst>
  <p:sldIdLst>
    <p:sldId id="329" r:id="rId2"/>
    <p:sldId id="325" r:id="rId3"/>
    <p:sldId id="327" r:id="rId4"/>
    <p:sldId id="326" r:id="rId5"/>
    <p:sldId id="305" r:id="rId6"/>
    <p:sldId id="308" r:id="rId7"/>
    <p:sldId id="304" r:id="rId8"/>
    <p:sldId id="306" r:id="rId9"/>
    <p:sldId id="328" r:id="rId10"/>
    <p:sldId id="309" r:id="rId11"/>
    <p:sldId id="314" r:id="rId12"/>
    <p:sldId id="322" r:id="rId13"/>
    <p:sldId id="323" r:id="rId14"/>
    <p:sldId id="317" r:id="rId15"/>
    <p:sldId id="320" r:id="rId16"/>
    <p:sldId id="316" r:id="rId17"/>
    <p:sldId id="293" r:id="rId18"/>
    <p:sldId id="324" r:id="rId19"/>
    <p:sldId id="321" r:id="rId20"/>
    <p:sldId id="318" r:id="rId21"/>
    <p:sldId id="294" r:id="rId22"/>
  </p:sldIdLst>
  <p:sldSz cx="9144000" cy="6858000" type="screen4x3"/>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autoAdjust="0"/>
    <p:restoredTop sz="72021" autoAdjust="0"/>
  </p:normalViewPr>
  <p:slideViewPr>
    <p:cSldViewPr snapToGrid="0">
      <p:cViewPr varScale="1">
        <p:scale>
          <a:sx n="65" d="100"/>
          <a:sy n="65" d="100"/>
        </p:scale>
        <p:origin x="28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Kansas</a:t>
            </a:r>
            <a:r>
              <a:rPr lang="en-US" baseline="0"/>
              <a:t> </a:t>
            </a:r>
            <a:r>
              <a:rPr lang="en-US"/>
              <a:t>Farm Management Association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strRef>
              <c:f>'[KFMA 8-Year Trend Graphs updated.xlsx]Sheet1'!$B$1</c:f>
              <c:strCache>
                <c:ptCount val="1"/>
                <c:pt idx="0">
                  <c:v>Net Farm Income</c:v>
                </c:pt>
              </c:strCache>
            </c:strRef>
          </c:tx>
          <c:spPr>
            <a:ln w="28575" cap="rnd">
              <a:solidFill>
                <a:schemeClr val="accent2"/>
              </a:solidFill>
              <a:round/>
            </a:ln>
            <a:effectLst/>
          </c:spPr>
          <c:marker>
            <c:symbol val="none"/>
          </c:marker>
          <c:cat>
            <c:numRef>
              <c:f>'[KFMA 8-Year Trend Graphs updated.xlsx]Sheet1'!$A$2:$A$9</c:f>
              <c:numCache>
                <c:formatCode>0</c:formatCode>
                <c:ptCount val="8"/>
                <c:pt idx="0">
                  <c:v>2011</c:v>
                </c:pt>
                <c:pt idx="1">
                  <c:v>2012</c:v>
                </c:pt>
                <c:pt idx="2">
                  <c:v>2013</c:v>
                </c:pt>
                <c:pt idx="3">
                  <c:v>2014</c:v>
                </c:pt>
                <c:pt idx="4">
                  <c:v>2015</c:v>
                </c:pt>
                <c:pt idx="5">
                  <c:v>2016</c:v>
                </c:pt>
                <c:pt idx="6">
                  <c:v>2017</c:v>
                </c:pt>
                <c:pt idx="7">
                  <c:v>2018</c:v>
                </c:pt>
              </c:numCache>
            </c:numRef>
          </c:cat>
          <c:val>
            <c:numRef>
              <c:f>'[KFMA 8-Year Trend Graphs updated.xlsx]Sheet1'!$B$2:$B$9</c:f>
              <c:numCache>
                <c:formatCode>"$"#,##0</c:formatCode>
                <c:ptCount val="8"/>
                <c:pt idx="0">
                  <c:v>166375</c:v>
                </c:pt>
                <c:pt idx="1">
                  <c:v>159352</c:v>
                </c:pt>
                <c:pt idx="2">
                  <c:v>140356</c:v>
                </c:pt>
                <c:pt idx="3">
                  <c:v>128731</c:v>
                </c:pt>
                <c:pt idx="4">
                  <c:v>6744</c:v>
                </c:pt>
                <c:pt idx="5">
                  <c:v>43161</c:v>
                </c:pt>
                <c:pt idx="6">
                  <c:v>66564</c:v>
                </c:pt>
                <c:pt idx="7" formatCode="&quot;$&quot;#,##0_);\(&quot;$&quot;#,##0\)">
                  <c:v>100000</c:v>
                </c:pt>
              </c:numCache>
            </c:numRef>
          </c:val>
          <c:smooth val="0"/>
          <c:extLst>
            <c:ext xmlns:c16="http://schemas.microsoft.com/office/drawing/2014/chart" uri="{C3380CC4-5D6E-409C-BE32-E72D297353CC}">
              <c16:uniqueId val="{00000000-AA55-45D6-809A-B89A15462593}"/>
            </c:ext>
          </c:extLst>
        </c:ser>
        <c:ser>
          <c:idx val="2"/>
          <c:order val="2"/>
          <c:tx>
            <c:strRef>
              <c:f>'[KFMA 8-Year Trend Graphs updated.xlsx]Sheet1'!$C$1</c:f>
              <c:strCache>
                <c:ptCount val="1"/>
                <c:pt idx="0">
                  <c:v>Value Farm Production (Gross Income)</c:v>
                </c:pt>
              </c:strCache>
            </c:strRef>
          </c:tx>
          <c:spPr>
            <a:ln w="28575" cap="rnd">
              <a:solidFill>
                <a:schemeClr val="accent3"/>
              </a:solidFill>
              <a:round/>
            </a:ln>
            <a:effectLst/>
          </c:spPr>
          <c:marker>
            <c:symbol val="none"/>
          </c:marker>
          <c:cat>
            <c:numRef>
              <c:f>'[KFMA 8-Year Trend Graphs updated.xlsx]Sheet1'!$A$2:$A$9</c:f>
              <c:numCache>
                <c:formatCode>0</c:formatCode>
                <c:ptCount val="8"/>
                <c:pt idx="0">
                  <c:v>2011</c:v>
                </c:pt>
                <c:pt idx="1">
                  <c:v>2012</c:v>
                </c:pt>
                <c:pt idx="2">
                  <c:v>2013</c:v>
                </c:pt>
                <c:pt idx="3">
                  <c:v>2014</c:v>
                </c:pt>
                <c:pt idx="4">
                  <c:v>2015</c:v>
                </c:pt>
                <c:pt idx="5">
                  <c:v>2016</c:v>
                </c:pt>
                <c:pt idx="6">
                  <c:v>2017</c:v>
                </c:pt>
                <c:pt idx="7">
                  <c:v>2018</c:v>
                </c:pt>
              </c:numCache>
            </c:numRef>
          </c:cat>
          <c:val>
            <c:numRef>
              <c:f>'[KFMA 8-Year Trend Graphs updated.xlsx]Sheet1'!$C$2:$C$9</c:f>
              <c:numCache>
                <c:formatCode>"$"#,##0</c:formatCode>
                <c:ptCount val="8"/>
                <c:pt idx="0">
                  <c:v>607854</c:v>
                </c:pt>
                <c:pt idx="1">
                  <c:v>639282</c:v>
                </c:pt>
                <c:pt idx="2">
                  <c:v>631437</c:v>
                </c:pt>
                <c:pt idx="3">
                  <c:v>631171</c:v>
                </c:pt>
                <c:pt idx="4">
                  <c:v>512153</c:v>
                </c:pt>
                <c:pt idx="5">
                  <c:v>555809</c:v>
                </c:pt>
                <c:pt idx="6">
                  <c:v>607187</c:v>
                </c:pt>
                <c:pt idx="7" formatCode="&quot;$&quot;#,##0_);\(&quot;$&quot;#,##0\)">
                  <c:v>615472</c:v>
                </c:pt>
              </c:numCache>
            </c:numRef>
          </c:val>
          <c:smooth val="0"/>
          <c:extLst>
            <c:ext xmlns:c16="http://schemas.microsoft.com/office/drawing/2014/chart" uri="{C3380CC4-5D6E-409C-BE32-E72D297353CC}">
              <c16:uniqueId val="{00000001-AA55-45D6-809A-B89A15462593}"/>
            </c:ext>
          </c:extLst>
        </c:ser>
        <c:ser>
          <c:idx val="3"/>
          <c:order val="3"/>
          <c:tx>
            <c:strRef>
              <c:f>'[KFMA 8-Year Trend Graphs updated.xlsx]Sheet1'!$D$1</c:f>
              <c:strCache>
                <c:ptCount val="1"/>
                <c:pt idx="0">
                  <c:v>Total Farm Expense</c:v>
                </c:pt>
              </c:strCache>
            </c:strRef>
          </c:tx>
          <c:spPr>
            <a:ln w="28575" cap="rnd">
              <a:solidFill>
                <a:schemeClr val="accent4"/>
              </a:solidFill>
              <a:round/>
            </a:ln>
            <a:effectLst/>
          </c:spPr>
          <c:marker>
            <c:symbol val="none"/>
          </c:marker>
          <c:cat>
            <c:numRef>
              <c:f>'[KFMA 8-Year Trend Graphs updated.xlsx]Sheet1'!$A$2:$A$9</c:f>
              <c:numCache>
                <c:formatCode>0</c:formatCode>
                <c:ptCount val="8"/>
                <c:pt idx="0">
                  <c:v>2011</c:v>
                </c:pt>
                <c:pt idx="1">
                  <c:v>2012</c:v>
                </c:pt>
                <c:pt idx="2">
                  <c:v>2013</c:v>
                </c:pt>
                <c:pt idx="3">
                  <c:v>2014</c:v>
                </c:pt>
                <c:pt idx="4">
                  <c:v>2015</c:v>
                </c:pt>
                <c:pt idx="5">
                  <c:v>2016</c:v>
                </c:pt>
                <c:pt idx="6">
                  <c:v>2017</c:v>
                </c:pt>
                <c:pt idx="7">
                  <c:v>2018</c:v>
                </c:pt>
              </c:numCache>
            </c:numRef>
          </c:cat>
          <c:val>
            <c:numRef>
              <c:f>'[KFMA 8-Year Trend Graphs updated.xlsx]Sheet1'!$D$2:$D$9</c:f>
              <c:numCache>
                <c:formatCode>"$"#,##0</c:formatCode>
                <c:ptCount val="8"/>
                <c:pt idx="0">
                  <c:v>441480</c:v>
                </c:pt>
                <c:pt idx="1">
                  <c:v>479930</c:v>
                </c:pt>
                <c:pt idx="2">
                  <c:v>491081</c:v>
                </c:pt>
                <c:pt idx="3">
                  <c:v>502439</c:v>
                </c:pt>
                <c:pt idx="4">
                  <c:v>505410</c:v>
                </c:pt>
                <c:pt idx="5">
                  <c:v>512648</c:v>
                </c:pt>
                <c:pt idx="6">
                  <c:v>540622</c:v>
                </c:pt>
                <c:pt idx="7" formatCode="&quot;$&quot;#,##0_);\(&quot;$&quot;#,##0\)">
                  <c:v>515471</c:v>
                </c:pt>
              </c:numCache>
            </c:numRef>
          </c:val>
          <c:smooth val="0"/>
          <c:extLst>
            <c:ext xmlns:c16="http://schemas.microsoft.com/office/drawing/2014/chart" uri="{C3380CC4-5D6E-409C-BE32-E72D297353CC}">
              <c16:uniqueId val="{00000002-AA55-45D6-809A-B89A15462593}"/>
            </c:ext>
          </c:extLst>
        </c:ser>
        <c:dLbls>
          <c:showLegendKey val="0"/>
          <c:showVal val="0"/>
          <c:showCatName val="0"/>
          <c:showSerName val="0"/>
          <c:showPercent val="0"/>
          <c:showBubbleSize val="0"/>
        </c:dLbls>
        <c:smooth val="0"/>
        <c:axId val="524373536"/>
        <c:axId val="523411096"/>
        <c:extLst>
          <c:ext xmlns:c15="http://schemas.microsoft.com/office/drawing/2012/chart" uri="{02D57815-91ED-43cb-92C2-25804820EDAC}">
            <c15:filteredLineSeries>
              <c15:ser>
                <c:idx val="0"/>
                <c:order val="0"/>
                <c:tx>
                  <c:strRef>
                    <c:extLst>
                      <c:ext uri="{02D57815-91ED-43cb-92C2-25804820EDAC}">
                        <c15:formulaRef>
                          <c15:sqref>'[KFMA 8-Year Trend Graphs updated.xlsx]Sheet1'!$A$1</c15:sqref>
                        </c15:formulaRef>
                      </c:ext>
                    </c:extLst>
                    <c:strCache>
                      <c:ptCount val="1"/>
                      <c:pt idx="0">
                        <c:v>Year</c:v>
                      </c:pt>
                    </c:strCache>
                  </c:strRef>
                </c:tx>
                <c:spPr>
                  <a:ln w="28575" cap="rnd">
                    <a:solidFill>
                      <a:schemeClr val="accent1"/>
                    </a:solidFill>
                    <a:round/>
                  </a:ln>
                  <a:effectLst/>
                </c:spPr>
                <c:marker>
                  <c:symbol val="none"/>
                </c:marker>
                <c:cat>
                  <c:numRef>
                    <c:extLst>
                      <c:ext uri="{02D57815-91ED-43cb-92C2-25804820EDAC}">
                        <c15:formulaRef>
                          <c15:sqref>'[KFMA 8-Year Trend Graphs updated.xlsx]Sheet1'!$A$2:$A$9</c15:sqref>
                        </c15:formulaRef>
                      </c:ext>
                    </c:extLst>
                    <c:numCache>
                      <c:formatCode>0</c:formatCode>
                      <c:ptCount val="8"/>
                      <c:pt idx="0">
                        <c:v>2011</c:v>
                      </c:pt>
                      <c:pt idx="1">
                        <c:v>2012</c:v>
                      </c:pt>
                      <c:pt idx="2">
                        <c:v>2013</c:v>
                      </c:pt>
                      <c:pt idx="3">
                        <c:v>2014</c:v>
                      </c:pt>
                      <c:pt idx="4">
                        <c:v>2015</c:v>
                      </c:pt>
                      <c:pt idx="5">
                        <c:v>2016</c:v>
                      </c:pt>
                      <c:pt idx="6">
                        <c:v>2017</c:v>
                      </c:pt>
                      <c:pt idx="7">
                        <c:v>2018</c:v>
                      </c:pt>
                    </c:numCache>
                  </c:numRef>
                </c:cat>
                <c:val>
                  <c:numRef>
                    <c:extLst>
                      <c:ext uri="{02D57815-91ED-43cb-92C2-25804820EDAC}">
                        <c15:formulaRef>
                          <c15:sqref>'[KFMA 8-Year Trend Graphs updated.xlsx]Sheet1'!$A$2:$A$6</c15:sqref>
                        </c15:formulaRef>
                      </c:ext>
                    </c:extLst>
                    <c:numCache>
                      <c:formatCode>0</c:formatCode>
                      <c:ptCount val="5"/>
                      <c:pt idx="0">
                        <c:v>2011</c:v>
                      </c:pt>
                      <c:pt idx="1">
                        <c:v>2012</c:v>
                      </c:pt>
                      <c:pt idx="2">
                        <c:v>2013</c:v>
                      </c:pt>
                      <c:pt idx="3">
                        <c:v>2014</c:v>
                      </c:pt>
                      <c:pt idx="4">
                        <c:v>2015</c:v>
                      </c:pt>
                    </c:numCache>
                  </c:numRef>
                </c:val>
                <c:smooth val="0"/>
                <c:extLst>
                  <c:ext xmlns:c16="http://schemas.microsoft.com/office/drawing/2014/chart" uri="{C3380CC4-5D6E-409C-BE32-E72D297353CC}">
                    <c16:uniqueId val="{00000003-AA55-45D6-809A-B89A15462593}"/>
                  </c:ext>
                </c:extLst>
              </c15:ser>
            </c15:filteredLineSeries>
          </c:ext>
        </c:extLst>
      </c:lineChart>
      <c:catAx>
        <c:axId val="52437353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411096"/>
        <c:crosses val="autoZero"/>
        <c:auto val="1"/>
        <c:lblAlgn val="ctr"/>
        <c:lblOffset val="100"/>
        <c:noMultiLvlLbl val="0"/>
      </c:catAx>
      <c:valAx>
        <c:axId val="52341109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373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Kansas Farm Management Association                    </a:t>
            </a:r>
            <a:r>
              <a:rPr lang="en-US" baseline="0"/>
              <a:t> Net Farm Income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strRef>
              <c:f>'[KFMA 8-Year Trend Graphs updated.xlsx]Sheet1'!$B$1</c:f>
              <c:strCache>
                <c:ptCount val="1"/>
                <c:pt idx="0">
                  <c:v>Net Farm Income</c:v>
                </c:pt>
              </c:strCache>
            </c:strRef>
          </c:tx>
          <c:spPr>
            <a:ln w="28575" cap="rnd">
              <a:solidFill>
                <a:schemeClr val="accent2"/>
              </a:solidFill>
              <a:round/>
            </a:ln>
            <a:effectLst/>
          </c:spPr>
          <c:marker>
            <c:symbol val="none"/>
          </c:marker>
          <c:cat>
            <c:numRef>
              <c:f>'[KFMA 8-Year Trend Graphs updated.xlsx]Sheet1'!$G$2:$G$9</c:f>
              <c:numCache>
                <c:formatCode>General</c:formatCode>
                <c:ptCount val="8"/>
                <c:pt idx="0">
                  <c:v>2011</c:v>
                </c:pt>
                <c:pt idx="1">
                  <c:v>2012</c:v>
                </c:pt>
                <c:pt idx="2">
                  <c:v>2013</c:v>
                </c:pt>
                <c:pt idx="3">
                  <c:v>2014</c:v>
                </c:pt>
                <c:pt idx="4">
                  <c:v>2015</c:v>
                </c:pt>
                <c:pt idx="5">
                  <c:v>2016</c:v>
                </c:pt>
                <c:pt idx="6">
                  <c:v>2017</c:v>
                </c:pt>
                <c:pt idx="7" formatCode="0_);\(0\)">
                  <c:v>2018</c:v>
                </c:pt>
              </c:numCache>
            </c:numRef>
          </c:cat>
          <c:val>
            <c:numRef>
              <c:f>'[KFMA 8-Year Trend Graphs updated.xlsx]Sheet1'!$B$2:$B$9</c:f>
              <c:numCache>
                <c:formatCode>"$"#,##0</c:formatCode>
                <c:ptCount val="8"/>
                <c:pt idx="0">
                  <c:v>166375</c:v>
                </c:pt>
                <c:pt idx="1">
                  <c:v>159352</c:v>
                </c:pt>
                <c:pt idx="2">
                  <c:v>140356</c:v>
                </c:pt>
                <c:pt idx="3">
                  <c:v>128731</c:v>
                </c:pt>
                <c:pt idx="4">
                  <c:v>6744</c:v>
                </c:pt>
                <c:pt idx="5">
                  <c:v>43161</c:v>
                </c:pt>
                <c:pt idx="6">
                  <c:v>66564</c:v>
                </c:pt>
                <c:pt idx="7" formatCode="&quot;$&quot;#,##0_);\(&quot;$&quot;#,##0\)">
                  <c:v>100000</c:v>
                </c:pt>
              </c:numCache>
            </c:numRef>
          </c:val>
          <c:smooth val="0"/>
          <c:extLst>
            <c:ext xmlns:c16="http://schemas.microsoft.com/office/drawing/2014/chart" uri="{C3380CC4-5D6E-409C-BE32-E72D297353CC}">
              <c16:uniqueId val="{00000000-5023-4DE9-B49C-255D4CD25B75}"/>
            </c:ext>
          </c:extLst>
        </c:ser>
        <c:dLbls>
          <c:showLegendKey val="0"/>
          <c:showVal val="0"/>
          <c:showCatName val="0"/>
          <c:showSerName val="0"/>
          <c:showPercent val="0"/>
          <c:showBubbleSize val="0"/>
        </c:dLbls>
        <c:smooth val="0"/>
        <c:axId val="523915248"/>
        <c:axId val="523915632"/>
        <c:extLst>
          <c:ext xmlns:c15="http://schemas.microsoft.com/office/drawing/2012/chart" uri="{02D57815-91ED-43cb-92C2-25804820EDAC}">
            <c15:filteredLineSeries>
              <c15:ser>
                <c:idx val="0"/>
                <c:order val="0"/>
                <c:tx>
                  <c:strRef>
                    <c:extLst>
                      <c:ext uri="{02D57815-91ED-43cb-92C2-25804820EDAC}">
                        <c15:formulaRef>
                          <c15:sqref>'[KFMA 8-Year Trend Graphs updated.xlsx]Sheet1'!$G$1</c15:sqref>
                        </c15:formulaRef>
                      </c:ext>
                    </c:extLst>
                    <c:strCache>
                      <c:ptCount val="1"/>
                      <c:pt idx="0">
                        <c:v>Year</c:v>
                      </c:pt>
                    </c:strCache>
                  </c:strRef>
                </c:tx>
                <c:spPr>
                  <a:ln w="28575" cap="rnd">
                    <a:solidFill>
                      <a:schemeClr val="accent1"/>
                    </a:solidFill>
                    <a:round/>
                  </a:ln>
                  <a:effectLst/>
                </c:spPr>
                <c:marker>
                  <c:symbol val="none"/>
                </c:marker>
                <c:cat>
                  <c:numRef>
                    <c:extLst>
                      <c:ext uri="{02D57815-91ED-43cb-92C2-25804820EDAC}">
                        <c15:formulaRef>
                          <c15:sqref>'[KFMA 8-Year Trend Graphs updated.xlsx]Sheet1'!$G$2:$G$9</c15:sqref>
                        </c15:formulaRef>
                      </c:ext>
                    </c:extLst>
                    <c:numCache>
                      <c:formatCode>General</c:formatCode>
                      <c:ptCount val="8"/>
                      <c:pt idx="0">
                        <c:v>2011</c:v>
                      </c:pt>
                      <c:pt idx="1">
                        <c:v>2012</c:v>
                      </c:pt>
                      <c:pt idx="2">
                        <c:v>2013</c:v>
                      </c:pt>
                      <c:pt idx="3">
                        <c:v>2014</c:v>
                      </c:pt>
                      <c:pt idx="4">
                        <c:v>2015</c:v>
                      </c:pt>
                      <c:pt idx="5">
                        <c:v>2016</c:v>
                      </c:pt>
                      <c:pt idx="6">
                        <c:v>2017</c:v>
                      </c:pt>
                      <c:pt idx="7" formatCode="0_);\(0\)">
                        <c:v>2018</c:v>
                      </c:pt>
                    </c:numCache>
                  </c:numRef>
                </c:cat>
                <c:val>
                  <c:numRef>
                    <c:extLst>
                      <c:ext uri="{02D57815-91ED-43cb-92C2-25804820EDAC}">
                        <c15:formulaRef>
                          <c15:sqref>'[KFMA 8-Year Trend Graphs updated.xlsx]Sheet1'!$G$2:$G$6</c15:sqref>
                        </c15:formulaRef>
                      </c:ext>
                    </c:extLst>
                    <c:numCache>
                      <c:formatCode>General</c:formatCode>
                      <c:ptCount val="5"/>
                      <c:pt idx="0">
                        <c:v>2011</c:v>
                      </c:pt>
                      <c:pt idx="1">
                        <c:v>2012</c:v>
                      </c:pt>
                      <c:pt idx="2">
                        <c:v>2013</c:v>
                      </c:pt>
                      <c:pt idx="3">
                        <c:v>2014</c:v>
                      </c:pt>
                      <c:pt idx="4">
                        <c:v>2015</c:v>
                      </c:pt>
                    </c:numCache>
                  </c:numRef>
                </c:val>
                <c:smooth val="0"/>
                <c:extLst>
                  <c:ext xmlns:c16="http://schemas.microsoft.com/office/drawing/2014/chart" uri="{C3380CC4-5D6E-409C-BE32-E72D297353CC}">
                    <c16:uniqueId val="{00000001-5023-4DE9-B49C-255D4CD25B75}"/>
                  </c:ext>
                </c:extLst>
              </c15:ser>
            </c15:filteredLineSeries>
          </c:ext>
        </c:extLst>
      </c:lineChart>
      <c:catAx>
        <c:axId val="52391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915632"/>
        <c:crosses val="autoZero"/>
        <c:auto val="1"/>
        <c:lblAlgn val="ctr"/>
        <c:lblOffset val="100"/>
        <c:noMultiLvlLbl val="0"/>
      </c:catAx>
      <c:valAx>
        <c:axId val="52391563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915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Kansas Farm Management Association                    </a:t>
            </a:r>
            <a:r>
              <a:rPr lang="en-US" baseline="0"/>
              <a:t> Farm Living Expense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strRef>
              <c:f>'[KFMA 8-Year Trend Graphs updated.xlsx]Sheet1'!$H$1</c:f>
              <c:strCache>
                <c:ptCount val="1"/>
                <c:pt idx="0">
                  <c:v>Family Living Expense</c:v>
                </c:pt>
              </c:strCache>
            </c:strRef>
          </c:tx>
          <c:spPr>
            <a:ln w="28575" cap="rnd">
              <a:solidFill>
                <a:schemeClr val="accent2"/>
              </a:solidFill>
              <a:round/>
            </a:ln>
            <a:effectLst/>
          </c:spPr>
          <c:marker>
            <c:symbol val="none"/>
          </c:marker>
          <c:cat>
            <c:numRef>
              <c:f>'[KFMA 8-Year Trend Graphs updated.xlsx]Sheet1'!$G$2:$G$9</c:f>
              <c:numCache>
                <c:formatCode>General</c:formatCode>
                <c:ptCount val="8"/>
                <c:pt idx="0">
                  <c:v>2011</c:v>
                </c:pt>
                <c:pt idx="1">
                  <c:v>2012</c:v>
                </c:pt>
                <c:pt idx="2">
                  <c:v>2013</c:v>
                </c:pt>
                <c:pt idx="3">
                  <c:v>2014</c:v>
                </c:pt>
                <c:pt idx="4">
                  <c:v>2015</c:v>
                </c:pt>
                <c:pt idx="5">
                  <c:v>2016</c:v>
                </c:pt>
                <c:pt idx="6">
                  <c:v>2017</c:v>
                </c:pt>
                <c:pt idx="7" formatCode="0_);\(0\)">
                  <c:v>2018</c:v>
                </c:pt>
              </c:numCache>
            </c:numRef>
          </c:cat>
          <c:val>
            <c:numRef>
              <c:f>'[KFMA 8-Year Trend Graphs updated.xlsx]Sheet1'!$H$2:$H$9</c:f>
              <c:numCache>
                <c:formatCode>"$"#,##0</c:formatCode>
                <c:ptCount val="8"/>
                <c:pt idx="0">
                  <c:v>64567</c:v>
                </c:pt>
                <c:pt idx="1">
                  <c:v>70242</c:v>
                </c:pt>
                <c:pt idx="2">
                  <c:v>71614</c:v>
                </c:pt>
                <c:pt idx="3">
                  <c:v>74447</c:v>
                </c:pt>
                <c:pt idx="4">
                  <c:v>70546</c:v>
                </c:pt>
                <c:pt idx="5">
                  <c:v>70385</c:v>
                </c:pt>
                <c:pt idx="6">
                  <c:v>68936</c:v>
                </c:pt>
                <c:pt idx="7">
                  <c:v>70065</c:v>
                </c:pt>
              </c:numCache>
            </c:numRef>
          </c:val>
          <c:smooth val="0"/>
          <c:extLst>
            <c:ext xmlns:c16="http://schemas.microsoft.com/office/drawing/2014/chart" uri="{C3380CC4-5D6E-409C-BE32-E72D297353CC}">
              <c16:uniqueId val="{00000000-0D77-4543-894A-443895DEF407}"/>
            </c:ext>
          </c:extLst>
        </c:ser>
        <c:dLbls>
          <c:showLegendKey val="0"/>
          <c:showVal val="0"/>
          <c:showCatName val="0"/>
          <c:showSerName val="0"/>
          <c:showPercent val="0"/>
          <c:showBubbleSize val="0"/>
        </c:dLbls>
        <c:smooth val="0"/>
        <c:axId val="523839616"/>
        <c:axId val="522518368"/>
        <c:extLst>
          <c:ext xmlns:c15="http://schemas.microsoft.com/office/drawing/2012/chart" uri="{02D57815-91ED-43cb-92C2-25804820EDAC}">
            <c15:filteredLineSeries>
              <c15:ser>
                <c:idx val="0"/>
                <c:order val="0"/>
                <c:tx>
                  <c:strRef>
                    <c:extLst>
                      <c:ext uri="{02D57815-91ED-43cb-92C2-25804820EDAC}">
                        <c15:formulaRef>
                          <c15:sqref>'[KFMA 8-Year Trend Graphs updated.xlsx]Sheet1'!$G$1</c15:sqref>
                        </c15:formulaRef>
                      </c:ext>
                    </c:extLst>
                    <c:strCache>
                      <c:ptCount val="1"/>
                      <c:pt idx="0">
                        <c:v>Year</c:v>
                      </c:pt>
                    </c:strCache>
                  </c:strRef>
                </c:tx>
                <c:spPr>
                  <a:ln w="28575" cap="rnd">
                    <a:solidFill>
                      <a:schemeClr val="accent1"/>
                    </a:solidFill>
                    <a:round/>
                  </a:ln>
                  <a:effectLst/>
                </c:spPr>
                <c:marker>
                  <c:symbol val="none"/>
                </c:marker>
                <c:cat>
                  <c:numRef>
                    <c:extLst>
                      <c:ext uri="{02D57815-91ED-43cb-92C2-25804820EDAC}">
                        <c15:formulaRef>
                          <c15:sqref>'[KFMA 8-Year Trend Graphs updated.xlsx]Sheet1'!$G$2:$G$9</c15:sqref>
                        </c15:formulaRef>
                      </c:ext>
                    </c:extLst>
                    <c:numCache>
                      <c:formatCode>General</c:formatCode>
                      <c:ptCount val="8"/>
                      <c:pt idx="0">
                        <c:v>2011</c:v>
                      </c:pt>
                      <c:pt idx="1">
                        <c:v>2012</c:v>
                      </c:pt>
                      <c:pt idx="2">
                        <c:v>2013</c:v>
                      </c:pt>
                      <c:pt idx="3">
                        <c:v>2014</c:v>
                      </c:pt>
                      <c:pt idx="4">
                        <c:v>2015</c:v>
                      </c:pt>
                      <c:pt idx="5">
                        <c:v>2016</c:v>
                      </c:pt>
                      <c:pt idx="6">
                        <c:v>2017</c:v>
                      </c:pt>
                      <c:pt idx="7" formatCode="0_);\(0\)">
                        <c:v>2018</c:v>
                      </c:pt>
                    </c:numCache>
                  </c:numRef>
                </c:cat>
                <c:val>
                  <c:numRef>
                    <c:extLst>
                      <c:ext uri="{02D57815-91ED-43cb-92C2-25804820EDAC}">
                        <c15:formulaRef>
                          <c15:sqref>'[KFMA 8-Year Trend Graphs updated.xlsx]Sheet1'!$G$2:$G$6</c15:sqref>
                        </c15:formulaRef>
                      </c:ext>
                    </c:extLst>
                    <c:numCache>
                      <c:formatCode>General</c:formatCode>
                      <c:ptCount val="5"/>
                      <c:pt idx="0">
                        <c:v>2011</c:v>
                      </c:pt>
                      <c:pt idx="1">
                        <c:v>2012</c:v>
                      </c:pt>
                      <c:pt idx="2">
                        <c:v>2013</c:v>
                      </c:pt>
                      <c:pt idx="3">
                        <c:v>2014</c:v>
                      </c:pt>
                      <c:pt idx="4">
                        <c:v>2015</c:v>
                      </c:pt>
                    </c:numCache>
                  </c:numRef>
                </c:val>
                <c:smooth val="0"/>
                <c:extLst>
                  <c:ext xmlns:c16="http://schemas.microsoft.com/office/drawing/2014/chart" uri="{C3380CC4-5D6E-409C-BE32-E72D297353CC}">
                    <c16:uniqueId val="{00000001-0D77-4543-894A-443895DEF407}"/>
                  </c:ext>
                </c:extLst>
              </c15:ser>
            </c15:filteredLineSeries>
          </c:ext>
        </c:extLst>
      </c:lineChart>
      <c:catAx>
        <c:axId val="52383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2518368"/>
        <c:crosses val="autoZero"/>
        <c:auto val="1"/>
        <c:lblAlgn val="ctr"/>
        <c:lblOffset val="100"/>
        <c:noMultiLvlLbl val="0"/>
      </c:catAx>
      <c:valAx>
        <c:axId val="52251836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83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Kansas Farm Management Association                    </a:t>
            </a:r>
            <a:r>
              <a:rPr lang="en-US" baseline="0" dirty="0"/>
              <a:t> </a:t>
            </a:r>
          </a:p>
          <a:p>
            <a:pPr>
              <a:defRPr/>
            </a:pPr>
            <a:r>
              <a:rPr lang="en-US" baseline="0" dirty="0"/>
              <a:t>Net Farm Income less Family Living Expense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471152911441626"/>
          <c:y val="0.16480894006622238"/>
          <c:w val="0.84911903373189468"/>
          <c:h val="0.68350750624950007"/>
        </c:manualLayout>
      </c:layout>
      <c:lineChart>
        <c:grouping val="standard"/>
        <c:varyColors val="0"/>
        <c:ser>
          <c:idx val="1"/>
          <c:order val="1"/>
          <c:tx>
            <c:strRef>
              <c:f>'[KFMA 8-Year Trend Graphs updated.xlsx]Sheet1'!$J$1</c:f>
              <c:strCache>
                <c:ptCount val="1"/>
                <c:pt idx="0">
                  <c:v>Net Farm Income less Family Living</c:v>
                </c:pt>
              </c:strCache>
            </c:strRef>
          </c:tx>
          <c:spPr>
            <a:ln w="28575" cap="rnd">
              <a:solidFill>
                <a:schemeClr val="accent2"/>
              </a:solidFill>
              <a:round/>
            </a:ln>
            <a:effectLst/>
          </c:spPr>
          <c:marker>
            <c:symbol val="none"/>
          </c:marker>
          <c:cat>
            <c:numRef>
              <c:f>'[KFMA 8-Year Trend Graphs updated.xlsx]Sheet1'!$G$2:$G$9</c:f>
              <c:numCache>
                <c:formatCode>General</c:formatCode>
                <c:ptCount val="8"/>
                <c:pt idx="0">
                  <c:v>2011</c:v>
                </c:pt>
                <c:pt idx="1">
                  <c:v>2012</c:v>
                </c:pt>
                <c:pt idx="2">
                  <c:v>2013</c:v>
                </c:pt>
                <c:pt idx="3">
                  <c:v>2014</c:v>
                </c:pt>
                <c:pt idx="4">
                  <c:v>2015</c:v>
                </c:pt>
                <c:pt idx="5">
                  <c:v>2016</c:v>
                </c:pt>
                <c:pt idx="6">
                  <c:v>2017</c:v>
                </c:pt>
                <c:pt idx="7" formatCode="0_);\(0\)">
                  <c:v>2018</c:v>
                </c:pt>
              </c:numCache>
            </c:numRef>
          </c:cat>
          <c:val>
            <c:numRef>
              <c:f>'[KFMA 8-Year Trend Graphs updated.xlsx]Sheet1'!$J$2:$J$9</c:f>
              <c:numCache>
                <c:formatCode>"$"#,##0</c:formatCode>
                <c:ptCount val="8"/>
                <c:pt idx="0">
                  <c:v>101808</c:v>
                </c:pt>
                <c:pt idx="1">
                  <c:v>89110</c:v>
                </c:pt>
                <c:pt idx="2">
                  <c:v>68742</c:v>
                </c:pt>
                <c:pt idx="3">
                  <c:v>54284</c:v>
                </c:pt>
                <c:pt idx="4">
                  <c:v>-63802</c:v>
                </c:pt>
                <c:pt idx="5">
                  <c:v>-27224</c:v>
                </c:pt>
                <c:pt idx="6">
                  <c:v>-2372</c:v>
                </c:pt>
                <c:pt idx="7" formatCode="_(&quot;$&quot;* #,##0_);_(&quot;$&quot;* \(#,##0\);_(&quot;$&quot;* &quot;-&quot;_);_(@_)">
                  <c:v>29935</c:v>
                </c:pt>
              </c:numCache>
            </c:numRef>
          </c:val>
          <c:smooth val="0"/>
          <c:extLst>
            <c:ext xmlns:c16="http://schemas.microsoft.com/office/drawing/2014/chart" uri="{C3380CC4-5D6E-409C-BE32-E72D297353CC}">
              <c16:uniqueId val="{00000000-8D85-4FCA-9C41-ACB9BBFF419F}"/>
            </c:ext>
          </c:extLst>
        </c:ser>
        <c:dLbls>
          <c:showLegendKey val="0"/>
          <c:showVal val="0"/>
          <c:showCatName val="0"/>
          <c:showSerName val="0"/>
          <c:showPercent val="0"/>
          <c:showBubbleSize val="0"/>
        </c:dLbls>
        <c:smooth val="0"/>
        <c:axId val="523996664"/>
        <c:axId val="523997048"/>
        <c:extLst>
          <c:ext xmlns:c15="http://schemas.microsoft.com/office/drawing/2012/chart" uri="{02D57815-91ED-43cb-92C2-25804820EDAC}">
            <c15:filteredLineSeries>
              <c15:ser>
                <c:idx val="0"/>
                <c:order val="0"/>
                <c:tx>
                  <c:strRef>
                    <c:extLst>
                      <c:ext uri="{02D57815-91ED-43cb-92C2-25804820EDAC}">
                        <c15:formulaRef>
                          <c15:sqref>'[KFMA 8-Year Trend Graphs updated.xlsx]Sheet1'!$G$1</c15:sqref>
                        </c15:formulaRef>
                      </c:ext>
                    </c:extLst>
                    <c:strCache>
                      <c:ptCount val="1"/>
                      <c:pt idx="0">
                        <c:v>Year</c:v>
                      </c:pt>
                    </c:strCache>
                  </c:strRef>
                </c:tx>
                <c:spPr>
                  <a:ln w="28575" cap="rnd">
                    <a:solidFill>
                      <a:schemeClr val="accent1"/>
                    </a:solidFill>
                    <a:round/>
                  </a:ln>
                  <a:effectLst/>
                </c:spPr>
                <c:marker>
                  <c:symbol val="none"/>
                </c:marker>
                <c:cat>
                  <c:numRef>
                    <c:extLst>
                      <c:ext uri="{02D57815-91ED-43cb-92C2-25804820EDAC}">
                        <c15:formulaRef>
                          <c15:sqref>'[KFMA 8-Year Trend Graphs updated.xlsx]Sheet1'!$G$2:$G$9</c15:sqref>
                        </c15:formulaRef>
                      </c:ext>
                    </c:extLst>
                    <c:numCache>
                      <c:formatCode>General</c:formatCode>
                      <c:ptCount val="8"/>
                      <c:pt idx="0">
                        <c:v>2011</c:v>
                      </c:pt>
                      <c:pt idx="1">
                        <c:v>2012</c:v>
                      </c:pt>
                      <c:pt idx="2">
                        <c:v>2013</c:v>
                      </c:pt>
                      <c:pt idx="3">
                        <c:v>2014</c:v>
                      </c:pt>
                      <c:pt idx="4">
                        <c:v>2015</c:v>
                      </c:pt>
                      <c:pt idx="5">
                        <c:v>2016</c:v>
                      </c:pt>
                      <c:pt idx="6">
                        <c:v>2017</c:v>
                      </c:pt>
                      <c:pt idx="7" formatCode="0_);\(0\)">
                        <c:v>2018</c:v>
                      </c:pt>
                    </c:numCache>
                  </c:numRef>
                </c:cat>
                <c:val>
                  <c:numRef>
                    <c:extLst>
                      <c:ext uri="{02D57815-91ED-43cb-92C2-25804820EDAC}">
                        <c15:formulaRef>
                          <c15:sqref>'[KFMA 8-Year Trend Graphs updated.xlsx]Sheet1'!$G$2:$G$6</c15:sqref>
                        </c15:formulaRef>
                      </c:ext>
                    </c:extLst>
                    <c:numCache>
                      <c:formatCode>General</c:formatCode>
                      <c:ptCount val="5"/>
                      <c:pt idx="0">
                        <c:v>2011</c:v>
                      </c:pt>
                      <c:pt idx="1">
                        <c:v>2012</c:v>
                      </c:pt>
                      <c:pt idx="2">
                        <c:v>2013</c:v>
                      </c:pt>
                      <c:pt idx="3">
                        <c:v>2014</c:v>
                      </c:pt>
                      <c:pt idx="4">
                        <c:v>2015</c:v>
                      </c:pt>
                    </c:numCache>
                  </c:numRef>
                </c:val>
                <c:smooth val="0"/>
                <c:extLst>
                  <c:ext xmlns:c16="http://schemas.microsoft.com/office/drawing/2014/chart" uri="{C3380CC4-5D6E-409C-BE32-E72D297353CC}">
                    <c16:uniqueId val="{00000001-8D85-4FCA-9C41-ACB9BBFF419F}"/>
                  </c:ext>
                </c:extLst>
              </c15:ser>
            </c15:filteredLineSeries>
          </c:ext>
        </c:extLst>
      </c:lineChart>
      <c:catAx>
        <c:axId val="523996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997048"/>
        <c:crossesAt val="-80000"/>
        <c:auto val="1"/>
        <c:lblAlgn val="ctr"/>
        <c:lblOffset val="100"/>
        <c:noMultiLvlLbl val="0"/>
      </c:catAx>
      <c:valAx>
        <c:axId val="52399704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996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6/26/19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lnSpc>
                <a:spcPct val="110000"/>
              </a:lnSpc>
              <a:buNone/>
            </a:pPr>
            <a:r>
              <a:rPr lang="en-US" dirty="0"/>
              <a:t>Place your title on this first slide and include any</a:t>
            </a:r>
            <a:r>
              <a:rPr lang="en-US" baseline="0" dirty="0"/>
              <a:t> subtitle. </a:t>
            </a:r>
          </a:p>
          <a:p>
            <a:pPr marL="0" indent="0">
              <a:lnSpc>
                <a:spcPct val="110000"/>
              </a:lnSpc>
              <a:buNone/>
            </a:pPr>
            <a:endParaRPr lang="en-US" dirty="0"/>
          </a:p>
          <a:p>
            <a:pPr>
              <a:lnSpc>
                <a:spcPct val="110000"/>
              </a:lnSpc>
            </a:pPr>
            <a:r>
              <a:rPr lang="en-US" sz="1400" dirty="0">
                <a:latin typeface="Arial" panose="020B0604020202020204" pitchFamily="34" charset="0"/>
                <a:cs typeface="Arial" panose="020B0604020202020204" pitchFamily="34" charset="0"/>
              </a:rPr>
              <a:t>DO NOT CHANGE THE FORMAT OF THIS TEMPLATE.</a:t>
            </a:r>
            <a:r>
              <a:rPr lang="en-US" sz="1400" baseline="0" dirty="0">
                <a:latin typeface="Arial" panose="020B0604020202020204" pitchFamily="34" charset="0"/>
                <a:cs typeface="Arial" panose="020B0604020202020204" pitchFamily="34" charset="0"/>
              </a:rPr>
              <a:t> If you are creating MHTTC-branded slides, you must use this template.</a:t>
            </a:r>
            <a:r>
              <a:rPr lang="en-US" sz="1400" dirty="0">
                <a:latin typeface="Arial" panose="020B0604020202020204" pitchFamily="34" charset="0"/>
                <a:cs typeface="Arial" panose="020B0604020202020204" pitchFamily="34" charset="0"/>
              </a:rPr>
              <a:t>  If you move around boxes, make</a:t>
            </a:r>
            <a:r>
              <a:rPr lang="en-US" sz="1400" baseline="0" dirty="0">
                <a:latin typeface="Arial" panose="020B0604020202020204" pitchFamily="34" charset="0"/>
                <a:cs typeface="Arial" panose="020B0604020202020204" pitchFamily="34" charset="0"/>
              </a:rPr>
              <a:t> sure to check the reading order.  If you widen any boxes they must not overlap any other box.</a:t>
            </a:r>
            <a:endParaRPr lang="en-US" sz="1400" dirty="0">
              <a:latin typeface="Arial" panose="020B0604020202020204" pitchFamily="34" charset="0"/>
              <a:cs typeface="Arial" panose="020B0604020202020204" pitchFamily="34" charset="0"/>
            </a:endParaRPr>
          </a:p>
          <a:p>
            <a:pPr>
              <a:lnSpc>
                <a:spcPct val="110000"/>
              </a:lnSpc>
            </a:pPr>
            <a:endParaRPr lang="en-US" sz="1400" dirty="0">
              <a:latin typeface="Arial" panose="020B0604020202020204" pitchFamily="34" charset="0"/>
              <a:cs typeface="Arial" panose="020B0604020202020204" pitchFamily="34" charset="0"/>
            </a:endParaRPr>
          </a:p>
          <a:p>
            <a:pPr>
              <a:lnSpc>
                <a:spcPct val="110000"/>
              </a:lnSpc>
            </a:pPr>
            <a:r>
              <a:rPr lang="en-US" sz="1400" dirty="0">
                <a:latin typeface="Arial" panose="020B0604020202020204" pitchFamily="34" charset="0"/>
                <a:cs typeface="Arial" panose="020B0604020202020204" pitchFamily="34" charset="0"/>
              </a:rPr>
              <a:t>IF YOU ADD ANY GRAPHICS,</a:t>
            </a:r>
            <a:r>
              <a:rPr lang="en-US" sz="1400" baseline="0" dirty="0">
                <a:latin typeface="Arial" panose="020B0604020202020204" pitchFamily="34" charset="0"/>
                <a:cs typeface="Arial" panose="020B0604020202020204" pitchFamily="34" charset="0"/>
              </a:rPr>
              <a:t> you will need to add ALT TEXT and check READING ORDER.  </a:t>
            </a:r>
            <a:endParaRPr lang="en-US" baseline="0" dirty="0"/>
          </a:p>
          <a:p>
            <a:pPr>
              <a:lnSpc>
                <a:spcPct val="110000"/>
              </a:lnSpc>
            </a:pPr>
            <a:endParaRPr lang="en-US" sz="1400" baseline="0" dirty="0">
              <a:latin typeface="Arial" panose="020B0604020202020204" pitchFamily="34" charset="0"/>
              <a:cs typeface="Arial" panose="020B0604020202020204" pitchFamily="34" charset="0"/>
            </a:endParaRPr>
          </a:p>
          <a:p>
            <a:pPr>
              <a:lnSpc>
                <a:spcPct val="110000"/>
              </a:lnSpc>
            </a:pP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33712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$585,568</a:t>
            </a:r>
            <a:r>
              <a:rPr lang="en-US" dirty="0"/>
              <a:t> Farm</a:t>
            </a:r>
            <a:r>
              <a:rPr lang="en-US" baseline="0" dirty="0"/>
              <a:t> Production              </a:t>
            </a:r>
            <a:r>
              <a:rPr lang="en-US" sz="1200" b="0" i="0" u="none" strike="noStrike" kern="1200" dirty="0">
                <a:solidFill>
                  <a:schemeClr val="tx1"/>
                </a:solidFill>
                <a:effectLst/>
                <a:latin typeface="+mn-lt"/>
                <a:ea typeface="+mn-ea"/>
                <a:cs typeface="+mn-cs"/>
              </a:rPr>
              <a:t>$522,624</a:t>
            </a:r>
            <a:r>
              <a:rPr lang="en-US" dirty="0"/>
              <a:t>  farm</a:t>
            </a:r>
            <a:r>
              <a:rPr lang="en-US" baseline="0" dirty="0"/>
              <a:t> expense        </a:t>
            </a:r>
            <a:r>
              <a:rPr lang="en-US" sz="1200" b="0" i="0" u="none" strike="noStrike" kern="1200" dirty="0">
                <a:solidFill>
                  <a:schemeClr val="tx1"/>
                </a:solidFill>
                <a:effectLst/>
                <a:latin typeface="+mn-lt"/>
                <a:ea typeface="+mn-ea"/>
                <a:cs typeface="+mn-cs"/>
              </a:rPr>
              <a:t>$62,944</a:t>
            </a:r>
            <a:r>
              <a:rPr lang="en-US" dirty="0"/>
              <a:t>  net Farm Income</a:t>
            </a:r>
          </a:p>
          <a:p>
            <a:endParaRPr lang="en-US" dirty="0"/>
          </a:p>
        </p:txBody>
      </p:sp>
      <p:sp>
        <p:nvSpPr>
          <p:cNvPr id="4" name="Slide Number Placeholder 3"/>
          <p:cNvSpPr>
            <a:spLocks noGrp="1"/>
          </p:cNvSpPr>
          <p:nvPr>
            <p:ph type="sldNum" sz="quarter" idx="10"/>
          </p:nvPr>
        </p:nvSpPr>
        <p:spPr/>
        <p:txBody>
          <a:bodyPr/>
          <a:lstStyle/>
          <a:p>
            <a:fld id="{0EA67202-9CBC-43A6-AEA6-2A76775514A9}" type="slidenum">
              <a:rPr lang="en-US" smtClean="0"/>
              <a:t>5</a:t>
            </a:fld>
            <a:endParaRPr lang="en-US"/>
          </a:p>
        </p:txBody>
      </p:sp>
    </p:spTree>
    <p:extLst>
      <p:ext uri="{BB962C8B-B14F-4D97-AF65-F5344CB8AC3E}">
        <p14:creationId xmlns:p14="http://schemas.microsoft.com/office/powerpoint/2010/main" val="2892283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14</a:t>
            </a:fld>
            <a:endParaRPr lang="en-US"/>
          </a:p>
        </p:txBody>
      </p:sp>
    </p:spTree>
    <p:extLst>
      <p:ext uri="{BB962C8B-B14F-4D97-AF65-F5344CB8AC3E}">
        <p14:creationId xmlns:p14="http://schemas.microsoft.com/office/powerpoint/2010/main" val="341217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18</a:t>
            </a:fld>
            <a:endParaRPr lang="en-US"/>
          </a:p>
        </p:txBody>
      </p:sp>
    </p:spTree>
    <p:extLst>
      <p:ext uri="{BB962C8B-B14F-4D97-AF65-F5344CB8AC3E}">
        <p14:creationId xmlns:p14="http://schemas.microsoft.com/office/powerpoint/2010/main" val="3028937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5100"/>
            <a:ext cx="7772400" cy="23876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716915"/>
            <a:ext cx="6858000" cy="9699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Picture Placeholder 4"/>
          <p:cNvSpPr>
            <a:spLocks noGrp="1" noChangeAspect="1"/>
          </p:cNvSpPr>
          <p:nvPr>
            <p:ph type="pic" sz="quarter" idx="10" hasCustomPrompt="1"/>
          </p:nvPr>
        </p:nvSpPr>
        <p:spPr>
          <a:xfrm>
            <a:off x="1611314" y="2"/>
            <a:ext cx="6618287"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4718050" y="4718050"/>
            <a:ext cx="4425950" cy="2139950"/>
          </a:xfrm>
        </p:spPr>
        <p:txBody>
          <a:bodyPr/>
          <a:lstStyle>
            <a:lvl1pPr>
              <a:defRPr baseline="0"/>
            </a:lvl1pPr>
          </a:lstStyle>
          <a:p>
            <a:r>
              <a:rPr lang="en-US" dirty="0"/>
              <a:t>Add MHTTC Stacked bars here on actual first slide (not in Master).  Don’t forget to add alt text.</a:t>
            </a:r>
          </a:p>
        </p:txBody>
      </p:sp>
    </p:spTree>
    <p:custDataLst>
      <p:tags r:id="rId1"/>
    </p:custDataLst>
    <p:extLst>
      <p:ext uri="{BB962C8B-B14F-4D97-AF65-F5344CB8AC3E}">
        <p14:creationId xmlns:p14="http://schemas.microsoft.com/office/powerpoint/2010/main" val="671959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01336" y="155707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6023" y="155707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7"/>
          <p:cNvSpPr>
            <a:spLocks noGrp="1" noChangeAspect="1"/>
          </p:cNvSpPr>
          <p:nvPr>
            <p:ph type="pic" sz="quarter" idx="10" hasCustomPrompt="1"/>
          </p:nvPr>
        </p:nvSpPr>
        <p:spPr>
          <a:xfrm>
            <a:off x="501336" y="6078975"/>
            <a:ext cx="4132079" cy="636821"/>
          </a:xfrm>
        </p:spPr>
        <p:txBody>
          <a:bodyPr/>
          <a:lstStyle>
            <a:lvl1pPr>
              <a:defRPr baseline="0"/>
            </a:lvl1pPr>
          </a:lstStyle>
          <a:p>
            <a:r>
              <a:rPr lang="en-US" dirty="0"/>
              <a:t>Your logo on Master slide</a:t>
            </a:r>
          </a:p>
        </p:txBody>
      </p:sp>
      <p:pic>
        <p:nvPicPr>
          <p:cNvPr id="9" name="Picture 8" descr="MHTTC Stacked Color Bars" title="MHTTC Stacked Color Bar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56698" y="5540991"/>
            <a:ext cx="2487302" cy="1658201"/>
          </a:xfrm>
          <a:prstGeom prst="rect">
            <a:avLst/>
          </a:prstGeom>
          <a:noFill/>
          <a:ln>
            <a:noFill/>
          </a:ln>
        </p:spPr>
      </p:pic>
    </p:spTree>
    <p:custDataLst>
      <p:tags r:id="rId1"/>
    </p:custDataLst>
    <p:extLst>
      <p:ext uri="{BB962C8B-B14F-4D97-AF65-F5344CB8AC3E}">
        <p14:creationId xmlns:p14="http://schemas.microsoft.com/office/powerpoint/2010/main" val="239796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8730"/>
          </a:xfrm>
        </p:spPr>
        <p:txBody>
          <a:bodyPr/>
          <a:lstStyle/>
          <a:p>
            <a:r>
              <a:rPr lang="en-US" dirty="0"/>
              <a:t>Click to edit Master title style</a:t>
            </a:r>
          </a:p>
        </p:txBody>
      </p:sp>
      <p:sp>
        <p:nvSpPr>
          <p:cNvPr id="3" name="Text Placeholder 2"/>
          <p:cNvSpPr>
            <a:spLocks noGrp="1"/>
          </p:cNvSpPr>
          <p:nvPr>
            <p:ph type="body" idx="1"/>
          </p:nvPr>
        </p:nvSpPr>
        <p:spPr>
          <a:xfrm>
            <a:off x="630075" y="1360457"/>
            <a:ext cx="386810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30075" y="2184369"/>
            <a:ext cx="3868108"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385" y="1360457"/>
            <a:ext cx="388715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385" y="2184369"/>
            <a:ext cx="3887157"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noChangeAspect="1"/>
          </p:cNvSpPr>
          <p:nvPr>
            <p:ph type="pic" sz="quarter" idx="10" hasCustomPrompt="1"/>
          </p:nvPr>
        </p:nvSpPr>
        <p:spPr>
          <a:xfrm>
            <a:off x="630075" y="5953673"/>
            <a:ext cx="3927475" cy="706437"/>
          </a:xfrm>
        </p:spPr>
        <p:txBody>
          <a:bodyPr/>
          <a:lstStyle>
            <a:lvl1pPr>
              <a:defRPr baseline="0"/>
            </a:lvl1pPr>
          </a:lstStyle>
          <a:p>
            <a:r>
              <a:rPr lang="en-US" dirty="0"/>
              <a:t>Your logo on Master slide</a:t>
            </a:r>
          </a:p>
        </p:txBody>
      </p:sp>
      <p:pic>
        <p:nvPicPr>
          <p:cNvPr id="11" name="Picture 10" descr="MHTTC Stacked Color Bars" title="MHTTC Stacked Color Bar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56698" y="5540991"/>
            <a:ext cx="2487302" cy="1658201"/>
          </a:xfrm>
          <a:prstGeom prst="rect">
            <a:avLst/>
          </a:prstGeom>
          <a:noFill/>
          <a:ln>
            <a:noFill/>
          </a:ln>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348018" y="0"/>
            <a:ext cx="8475260" cy="1166884"/>
          </a:xfrm>
        </p:spPr>
        <p:txBody>
          <a:bodyPr/>
          <a:lstStyle/>
          <a:p>
            <a:r>
              <a:rPr lang="en-US" dirty="0"/>
              <a:t>Click to edit Master title style</a:t>
            </a:r>
          </a:p>
        </p:txBody>
      </p:sp>
      <p:sp>
        <p:nvSpPr>
          <p:cNvPr id="7" name="Content Placeholder 6"/>
          <p:cNvSpPr>
            <a:spLocks noGrp="1"/>
          </p:cNvSpPr>
          <p:nvPr>
            <p:ph sz="quarter" idx="10"/>
          </p:nvPr>
        </p:nvSpPr>
        <p:spPr>
          <a:xfrm>
            <a:off x="2852452" y="4500111"/>
            <a:ext cx="3330178"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348018" y="1321929"/>
            <a:ext cx="3439979" cy="317818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2"/>
          </p:nvPr>
        </p:nvSpPr>
        <p:spPr>
          <a:xfrm>
            <a:off x="5247085" y="1321928"/>
            <a:ext cx="3576193"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noChangeAspect="1"/>
          </p:cNvSpPr>
          <p:nvPr>
            <p:ph type="pic" sz="quarter" idx="13" hasCustomPrompt="1"/>
          </p:nvPr>
        </p:nvSpPr>
        <p:spPr>
          <a:xfrm>
            <a:off x="378800" y="5800299"/>
            <a:ext cx="2428013" cy="436728"/>
          </a:xfrm>
        </p:spPr>
        <p:txBody>
          <a:bodyPr/>
          <a:lstStyle>
            <a:lvl1pPr>
              <a:defRPr baseline="0"/>
            </a:lvl1pPr>
          </a:lstStyle>
          <a:p>
            <a:r>
              <a:rPr lang="en-US" dirty="0"/>
              <a:t>Your logo on Master slide</a:t>
            </a:r>
          </a:p>
        </p:txBody>
      </p:sp>
      <p:pic>
        <p:nvPicPr>
          <p:cNvPr id="12" name="Picture 11" descr="MHTTC Stacked Color Bars" title="MHTTC Stacked Color Bar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56698" y="5540991"/>
            <a:ext cx="2487302" cy="1658201"/>
          </a:xfrm>
          <a:prstGeom prst="rect">
            <a:avLst/>
          </a:prstGeom>
          <a:noFill/>
          <a:ln>
            <a:noFill/>
          </a:ln>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10"/>
            <a:ext cx="9143999" cy="1041248"/>
          </a:xfrm>
        </p:spPr>
        <p:txBody>
          <a:bodyPr anchor="b">
            <a:normAutofit/>
          </a:bodyPr>
          <a:lstStyle>
            <a:lvl1pPr>
              <a:defRPr sz="3300"/>
            </a:lvl1pPr>
          </a:lstStyle>
          <a:p>
            <a:r>
              <a:rPr lang="en-US" dirty="0"/>
              <a:t>Click to edit Master title style</a:t>
            </a:r>
          </a:p>
        </p:txBody>
      </p:sp>
      <p:sp>
        <p:nvSpPr>
          <p:cNvPr id="11" name="Text Placeholder 10"/>
          <p:cNvSpPr>
            <a:spLocks noGrp="1"/>
          </p:cNvSpPr>
          <p:nvPr>
            <p:ph type="body" sz="quarter" idx="11"/>
          </p:nvPr>
        </p:nvSpPr>
        <p:spPr>
          <a:xfrm>
            <a:off x="563148" y="3526025"/>
            <a:ext cx="3092054"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563148" y="1668650"/>
            <a:ext cx="3092054"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noChangeAspect="1"/>
          </p:cNvSpPr>
          <p:nvPr>
            <p:ph type="pic" sz="quarter" idx="13"/>
          </p:nvPr>
        </p:nvSpPr>
        <p:spPr>
          <a:xfrm>
            <a:off x="5801916" y="1668643"/>
            <a:ext cx="2677716" cy="1392918"/>
          </a:xfrm>
        </p:spPr>
        <p:txBody>
          <a:bodyPr/>
          <a:lstStyle/>
          <a:p>
            <a:endParaRPr lang="en-US" dirty="0"/>
          </a:p>
        </p:txBody>
      </p:sp>
      <p:sp>
        <p:nvSpPr>
          <p:cNvPr id="17" name="Picture Placeholder 16"/>
          <p:cNvSpPr>
            <a:spLocks noGrp="1" noChangeAspect="1"/>
          </p:cNvSpPr>
          <p:nvPr>
            <p:ph type="pic" sz="quarter" idx="14"/>
          </p:nvPr>
        </p:nvSpPr>
        <p:spPr>
          <a:xfrm>
            <a:off x="5801916" y="3526018"/>
            <a:ext cx="2681478" cy="1389888"/>
          </a:xfrm>
        </p:spPr>
        <p:txBody>
          <a:bodyPr/>
          <a:lstStyle/>
          <a:p>
            <a:endParaRPr lang="en-US"/>
          </a:p>
        </p:txBody>
      </p:sp>
      <p:sp>
        <p:nvSpPr>
          <p:cNvPr id="8" name="Picture Placeholder 7"/>
          <p:cNvSpPr>
            <a:spLocks noGrp="1" noChangeAspect="1"/>
          </p:cNvSpPr>
          <p:nvPr>
            <p:ph type="pic" sz="quarter" idx="15" hasCustomPrompt="1"/>
          </p:nvPr>
        </p:nvSpPr>
        <p:spPr>
          <a:xfrm>
            <a:off x="563148" y="5769428"/>
            <a:ext cx="3927475" cy="706437"/>
          </a:xfrm>
        </p:spPr>
        <p:txBody>
          <a:bodyPr/>
          <a:lstStyle>
            <a:lvl1pPr>
              <a:defRPr baseline="0"/>
            </a:lvl1pPr>
          </a:lstStyle>
          <a:p>
            <a:r>
              <a:rPr lang="en-US" dirty="0"/>
              <a:t>Your logo on Master slide</a:t>
            </a:r>
          </a:p>
        </p:txBody>
      </p:sp>
      <p:pic>
        <p:nvPicPr>
          <p:cNvPr id="10" name="Picture 9" descr="MHTTC Stacked Color Bars" title="MHTTC Stacked Color Bar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56698" y="5540991"/>
            <a:ext cx="2487302" cy="1658201"/>
          </a:xfrm>
          <a:prstGeom prst="rect">
            <a:avLst/>
          </a:prstGeom>
          <a:noFill/>
          <a:ln>
            <a:noFill/>
          </a:ln>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6/26/19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6/26/19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6/26/19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6/26/19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6/26/19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6/26/19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6/26/19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6/26/19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94965017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8" r:id="rId13"/>
    <p:sldLayoutId id="2147483663" r:id="rId14"/>
    <p:sldLayoutId id="2147483655" r:id="rId15"/>
    <p:sldLayoutId id="214748365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mailto:cgriffin@k-state.edu"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3344"/>
            <a:ext cx="7772400" cy="1660910"/>
          </a:xfrm>
        </p:spPr>
        <p:txBody>
          <a:bodyPr>
            <a:normAutofit/>
          </a:bodyPr>
          <a:lstStyle/>
          <a:p>
            <a:r>
              <a:rPr lang="en-US" sz="3600" b="1" dirty="0">
                <a:latin typeface="Souvenir Lt BT"/>
              </a:rPr>
              <a:t>The Farm Crisis and Mental Health</a:t>
            </a:r>
            <a:r>
              <a:rPr lang="en-US" sz="3600" dirty="0">
                <a:latin typeface="Souvenir Lt BT"/>
              </a:rPr>
              <a:t>:</a:t>
            </a:r>
            <a:endParaRPr lang="en-US" sz="3300" dirty="0"/>
          </a:p>
        </p:txBody>
      </p:sp>
      <p:sp>
        <p:nvSpPr>
          <p:cNvPr id="3" name="Subtitle 2"/>
          <p:cNvSpPr>
            <a:spLocks noGrp="1"/>
          </p:cNvSpPr>
          <p:nvPr>
            <p:ph type="subTitle" idx="1"/>
          </p:nvPr>
        </p:nvSpPr>
        <p:spPr>
          <a:xfrm>
            <a:off x="1143000" y="3577433"/>
            <a:ext cx="6858000" cy="969962"/>
          </a:xfrm>
        </p:spPr>
        <p:txBody>
          <a:bodyPr>
            <a:normAutofit fontScale="62500" lnSpcReduction="20000"/>
          </a:bodyPr>
          <a:lstStyle/>
          <a:p>
            <a:r>
              <a:rPr lang="en-US" sz="3800" b="1" dirty="0">
                <a:latin typeface="Souvenir Lt BT"/>
              </a:rPr>
              <a:t>Responding to the New Farm Crisis </a:t>
            </a:r>
          </a:p>
          <a:p>
            <a:r>
              <a:rPr lang="en-US" sz="2400" dirty="0">
                <a:latin typeface="Souvenir Lt BT"/>
              </a:rPr>
              <a:t>Charles Griffin</a:t>
            </a:r>
          </a:p>
          <a:p>
            <a:r>
              <a:rPr lang="en-US" sz="2500" dirty="0">
                <a:latin typeface="Souvenir Lt BT"/>
              </a:rPr>
              <a:t>June 19, 2019</a:t>
            </a:r>
          </a:p>
        </p:txBody>
      </p:sp>
      <p:pic>
        <p:nvPicPr>
          <p:cNvPr id="7" name="Picture Placeholder 6" descr="MHTTC stacked color bars"/>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t="13737" b="13737"/>
          <a:stretch>
            <a:fillRect/>
          </a:stretch>
        </p:blipFill>
        <p:spPr/>
      </p:pic>
    </p:spTree>
    <p:custDataLst>
      <p:tags r:id="rId1"/>
    </p:custDataLst>
    <p:extLst>
      <p:ext uri="{BB962C8B-B14F-4D97-AF65-F5344CB8AC3E}">
        <p14:creationId xmlns:p14="http://schemas.microsoft.com/office/powerpoint/2010/main" val="2644558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Farm Income less Family Living</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869160073"/>
              </p:ext>
            </p:extLst>
          </p:nvPr>
        </p:nvGraphicFramePr>
        <p:xfrm>
          <a:off x="501650" y="1557338"/>
          <a:ext cx="6193618" cy="4935532"/>
        </p:xfrm>
        <a:graphic>
          <a:graphicData uri="http://schemas.openxmlformats.org/drawingml/2006/table">
            <a:tbl>
              <a:tblPr>
                <a:tableStyleId>{5C22544A-7EE6-4342-B048-85BDC9FD1C3A}</a:tableStyleId>
              </a:tblPr>
              <a:tblGrid>
                <a:gridCol w="1174255">
                  <a:extLst>
                    <a:ext uri="{9D8B030D-6E8A-4147-A177-3AD203B41FA5}">
                      <a16:colId xmlns:a16="http://schemas.microsoft.com/office/drawing/2014/main" val="1455486279"/>
                    </a:ext>
                  </a:extLst>
                </a:gridCol>
                <a:gridCol w="2670853">
                  <a:extLst>
                    <a:ext uri="{9D8B030D-6E8A-4147-A177-3AD203B41FA5}">
                      <a16:colId xmlns:a16="http://schemas.microsoft.com/office/drawing/2014/main" val="83486274"/>
                    </a:ext>
                  </a:extLst>
                </a:gridCol>
                <a:gridCol w="1174255">
                  <a:extLst>
                    <a:ext uri="{9D8B030D-6E8A-4147-A177-3AD203B41FA5}">
                      <a16:colId xmlns:a16="http://schemas.microsoft.com/office/drawing/2014/main" val="868800629"/>
                    </a:ext>
                  </a:extLst>
                </a:gridCol>
                <a:gridCol w="1174255">
                  <a:extLst>
                    <a:ext uri="{9D8B030D-6E8A-4147-A177-3AD203B41FA5}">
                      <a16:colId xmlns:a16="http://schemas.microsoft.com/office/drawing/2014/main" val="2774426986"/>
                    </a:ext>
                  </a:extLst>
                </a:gridCol>
              </a:tblGrid>
              <a:tr h="1569892">
                <a:tc>
                  <a:txBody>
                    <a:bodyPr/>
                    <a:lstStyle/>
                    <a:p>
                      <a:pPr algn="ctr" fontAlgn="b"/>
                      <a:r>
                        <a:rPr lang="en-US" sz="1100" u="none" strike="noStrike" dirty="0">
                          <a:effectLst/>
                        </a:rPr>
                        <a:t>Year</a:t>
                      </a:r>
                      <a:endParaRPr lang="en-US" sz="1100" b="0" i="0" u="none" strike="noStrike" dirty="0">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Family Living Expense</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r>
                        <a:rPr lang="en-US" sz="1100" u="none" strike="noStrike" dirty="0">
                          <a:effectLst/>
                        </a:rPr>
                        <a:t>Net Farm Income less Family Living</a:t>
                      </a:r>
                      <a:endParaRPr lang="en-US" sz="1100" b="0" i="0" u="none" strike="noStrike" dirty="0">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3932316158"/>
                  </a:ext>
                </a:extLst>
              </a:tr>
              <a:tr h="420705">
                <a:tc>
                  <a:txBody>
                    <a:bodyPr/>
                    <a:lstStyle/>
                    <a:p>
                      <a:pPr algn="ctr" fontAlgn="b"/>
                      <a:r>
                        <a:rPr lang="en-US" sz="1100" u="none" strike="noStrike">
                          <a:effectLst/>
                        </a:rPr>
                        <a:t>2011</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$64,567</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$101,808</a:t>
                      </a:r>
                      <a:endParaRPr lang="en-US" sz="1100" b="0" i="0" u="none" strike="noStrike">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250471608"/>
                  </a:ext>
                </a:extLst>
              </a:tr>
              <a:tr h="420705">
                <a:tc>
                  <a:txBody>
                    <a:bodyPr/>
                    <a:lstStyle/>
                    <a:p>
                      <a:pPr algn="ctr" fontAlgn="b"/>
                      <a:r>
                        <a:rPr lang="en-US" sz="1100" u="none" strike="noStrike">
                          <a:effectLst/>
                        </a:rPr>
                        <a:t>2012</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$70,242</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$89,110</a:t>
                      </a:r>
                      <a:endParaRPr lang="en-US" sz="1100" b="0" i="0" u="none" strike="noStrike">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1027468148"/>
                  </a:ext>
                </a:extLst>
              </a:tr>
              <a:tr h="420705">
                <a:tc>
                  <a:txBody>
                    <a:bodyPr/>
                    <a:lstStyle/>
                    <a:p>
                      <a:pPr algn="ctr" fontAlgn="b"/>
                      <a:r>
                        <a:rPr lang="en-US" sz="1100" u="none" strike="noStrike">
                          <a:effectLst/>
                        </a:rPr>
                        <a:t>2013</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$71,614</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$68,742</a:t>
                      </a:r>
                      <a:endParaRPr lang="en-US" sz="1100" b="0" i="0" u="none" strike="noStrike">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2576711648"/>
                  </a:ext>
                </a:extLst>
              </a:tr>
              <a:tr h="420705">
                <a:tc>
                  <a:txBody>
                    <a:bodyPr/>
                    <a:lstStyle/>
                    <a:p>
                      <a:pPr algn="ctr" fontAlgn="b"/>
                      <a:r>
                        <a:rPr lang="en-US" sz="1100" u="none" strike="noStrike">
                          <a:effectLst/>
                        </a:rPr>
                        <a:t>2014</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$74,447</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$54,284</a:t>
                      </a:r>
                      <a:endParaRPr lang="en-US" sz="1100" b="0" i="0" u="none" strike="noStrike">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1867535520"/>
                  </a:ext>
                </a:extLst>
              </a:tr>
              <a:tr h="420705">
                <a:tc>
                  <a:txBody>
                    <a:bodyPr/>
                    <a:lstStyle/>
                    <a:p>
                      <a:pPr algn="ctr" fontAlgn="b"/>
                      <a:r>
                        <a:rPr lang="en-US" sz="1100" u="none" strike="noStrike">
                          <a:effectLst/>
                        </a:rPr>
                        <a:t>2015</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$70,546</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-$63,802</a:t>
                      </a:r>
                      <a:endParaRPr lang="en-US" sz="1100" b="0" i="0" u="none" strike="noStrike">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1855471088"/>
                  </a:ext>
                </a:extLst>
              </a:tr>
              <a:tr h="420705">
                <a:tc>
                  <a:txBody>
                    <a:bodyPr/>
                    <a:lstStyle/>
                    <a:p>
                      <a:pPr algn="ctr" fontAlgn="b"/>
                      <a:r>
                        <a:rPr lang="en-US" sz="1100" u="none" strike="noStrike">
                          <a:effectLst/>
                        </a:rPr>
                        <a:t>2016</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$70,385</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-$27,224</a:t>
                      </a:r>
                      <a:endParaRPr lang="en-US" sz="1100" b="0" i="0" u="none" strike="noStrike">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2871534060"/>
                  </a:ext>
                </a:extLst>
              </a:tr>
              <a:tr h="420705">
                <a:tc>
                  <a:txBody>
                    <a:bodyPr/>
                    <a:lstStyle/>
                    <a:p>
                      <a:pPr algn="ctr" fontAlgn="b"/>
                      <a:r>
                        <a:rPr lang="en-US" sz="1100" u="none" strike="noStrike">
                          <a:effectLst/>
                        </a:rPr>
                        <a:t>2017</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$68,936</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-$2,372</a:t>
                      </a:r>
                      <a:endParaRPr lang="en-US" sz="1100" b="0" i="0" u="none" strike="noStrike">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188248727"/>
                  </a:ext>
                </a:extLst>
              </a:tr>
              <a:tr h="420705">
                <a:tc>
                  <a:txBody>
                    <a:bodyPr/>
                    <a:lstStyle/>
                    <a:p>
                      <a:pPr algn="ctr" fontAlgn="b"/>
                      <a:r>
                        <a:rPr lang="en-US" sz="1100" u="none" strike="noStrike">
                          <a:effectLst/>
                        </a:rPr>
                        <a:t>2018 </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a:effectLst/>
                        </a:rPr>
                        <a:t>$70,065</a:t>
                      </a:r>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2270" marR="2270" marT="4763" marB="0" anchor="b"/>
                </a:tc>
                <a:tc>
                  <a:txBody>
                    <a:bodyPr/>
                    <a:lstStyle/>
                    <a:p>
                      <a:pPr algn="ctr" fontAlgn="b"/>
                      <a:r>
                        <a:rPr lang="en-US" sz="1100" u="none" strike="noStrike" dirty="0">
                          <a:effectLst/>
                        </a:rPr>
                        <a:t>$29,935 </a:t>
                      </a:r>
                      <a:endParaRPr lang="en-US" sz="1100" b="0" i="0" u="none" strike="noStrike" dirty="0">
                        <a:solidFill>
                          <a:srgbClr val="000000"/>
                        </a:solidFill>
                        <a:effectLst/>
                        <a:latin typeface="Calibri" panose="020F0502020204030204" pitchFamily="34" charset="0"/>
                      </a:endParaRPr>
                    </a:p>
                  </a:txBody>
                  <a:tcPr marL="2270" marR="2270" marT="4763" marB="0" anchor="b"/>
                </a:tc>
                <a:extLst>
                  <a:ext uri="{0D108BD9-81ED-4DB2-BD59-A6C34878D82A}">
                    <a16:rowId xmlns:a16="http://schemas.microsoft.com/office/drawing/2014/main" val="3486885701"/>
                  </a:ext>
                </a:extLst>
              </a:tr>
            </a:tbl>
          </a:graphicData>
        </a:graphic>
      </p:graphicFrame>
    </p:spTree>
    <p:extLst>
      <p:ext uri="{BB962C8B-B14F-4D97-AF65-F5344CB8AC3E}">
        <p14:creationId xmlns:p14="http://schemas.microsoft.com/office/powerpoint/2010/main" val="3168757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Farm Crisis</a:t>
            </a:r>
          </a:p>
        </p:txBody>
      </p:sp>
      <p:sp>
        <p:nvSpPr>
          <p:cNvPr id="3" name="Content Placeholder 2"/>
          <p:cNvSpPr>
            <a:spLocks noGrp="1"/>
          </p:cNvSpPr>
          <p:nvPr>
            <p:ph sz="half" idx="1"/>
          </p:nvPr>
        </p:nvSpPr>
        <p:spPr>
          <a:xfrm>
            <a:off x="501335" y="1557075"/>
            <a:ext cx="8270705" cy="4351338"/>
          </a:xfrm>
        </p:spPr>
        <p:txBody>
          <a:bodyPr>
            <a:normAutofit fontScale="92500"/>
          </a:bodyPr>
          <a:lstStyle/>
          <a:p>
            <a:r>
              <a:rPr lang="en-US" sz="2800" dirty="0"/>
              <a:t>Substantial rise is delinquent farm loans</a:t>
            </a:r>
          </a:p>
          <a:p>
            <a:r>
              <a:rPr lang="en-US" sz="2800" dirty="0"/>
              <a:t>USDA's dour predictions for net farm income in 2018: U.S. net farm income is forecast to decline $5.4 billion (8.3 percent)</a:t>
            </a:r>
          </a:p>
          <a:p>
            <a:r>
              <a:rPr lang="en-US" sz="2800" dirty="0"/>
              <a:t>Government payments are forecast to decline $2.3 billion (20.0 percent)</a:t>
            </a:r>
          </a:p>
          <a:p>
            <a:r>
              <a:rPr lang="en-US" sz="2800" dirty="0"/>
              <a:t>Global overproduction, major decline in commodity prices</a:t>
            </a:r>
          </a:p>
          <a:p>
            <a:r>
              <a:rPr lang="en-US" sz="2800" dirty="0"/>
              <a:t>Severe drought in west/Midwest last year, now floods</a:t>
            </a:r>
          </a:p>
          <a:p>
            <a:r>
              <a:rPr lang="en-US" sz="2800" dirty="0"/>
              <a:t>Impact of Tariffs???</a:t>
            </a:r>
          </a:p>
        </p:txBody>
      </p:sp>
    </p:spTree>
    <p:extLst>
      <p:ext uri="{BB962C8B-B14F-4D97-AF65-F5344CB8AC3E}">
        <p14:creationId xmlns:p14="http://schemas.microsoft.com/office/powerpoint/2010/main" val="2198815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01649" y="381838"/>
            <a:ext cx="6968533" cy="4646910"/>
          </a:xfrm>
        </p:spPr>
      </p:pic>
      <p:sp>
        <p:nvSpPr>
          <p:cNvPr id="6" name="TextBox 5"/>
          <p:cNvSpPr txBox="1"/>
          <p:nvPr/>
        </p:nvSpPr>
        <p:spPr>
          <a:xfrm>
            <a:off x="5207431" y="1713401"/>
            <a:ext cx="2092270" cy="2492990"/>
          </a:xfrm>
          <a:prstGeom prst="rect">
            <a:avLst/>
          </a:prstGeom>
          <a:noFill/>
        </p:spPr>
        <p:txBody>
          <a:bodyPr wrap="square" rtlCol="0">
            <a:spAutoFit/>
          </a:bodyPr>
          <a:lstStyle/>
          <a:p>
            <a:r>
              <a:rPr lang="en-US" b="1" dirty="0">
                <a:solidFill>
                  <a:schemeClr val="bg2"/>
                </a:solidFill>
              </a:rPr>
              <a:t>Why are America's farmers killing themselves in record numbers?</a:t>
            </a:r>
          </a:p>
          <a:p>
            <a:endParaRPr lang="en-US" b="1" dirty="0">
              <a:solidFill>
                <a:schemeClr val="bg2"/>
              </a:solidFill>
            </a:endParaRPr>
          </a:p>
          <a:p>
            <a:r>
              <a:rPr lang="en-US" sz="1600" b="1" dirty="0">
                <a:solidFill>
                  <a:schemeClr val="bg2"/>
                </a:solidFill>
              </a:rPr>
              <a:t>The Guardian – December 6, 2017</a:t>
            </a:r>
          </a:p>
          <a:p>
            <a:r>
              <a:rPr lang="en-US" sz="1600" b="1" dirty="0">
                <a:solidFill>
                  <a:schemeClr val="bg2"/>
                </a:solidFill>
              </a:rPr>
              <a:t>Debbie Weingarten</a:t>
            </a:r>
          </a:p>
        </p:txBody>
      </p:sp>
    </p:spTree>
    <p:extLst>
      <p:ext uri="{BB962C8B-B14F-4D97-AF65-F5344CB8AC3E}">
        <p14:creationId xmlns:p14="http://schemas.microsoft.com/office/powerpoint/2010/main" val="244166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Farmer suicide rate is concerning, but resources are available</a:t>
            </a:r>
            <a:endParaRPr lang="en-US" sz="3200" dirty="0"/>
          </a:p>
        </p:txBody>
      </p:sp>
      <p:sp>
        <p:nvSpPr>
          <p:cNvPr id="3" name="Content Placeholder 2"/>
          <p:cNvSpPr>
            <a:spLocks noGrp="1"/>
          </p:cNvSpPr>
          <p:nvPr>
            <p:ph sz="half" idx="1"/>
          </p:nvPr>
        </p:nvSpPr>
        <p:spPr>
          <a:xfrm>
            <a:off x="516834" y="2506662"/>
            <a:ext cx="8441186" cy="4351338"/>
          </a:xfrm>
        </p:spPr>
        <p:txBody>
          <a:bodyPr>
            <a:normAutofit/>
          </a:bodyPr>
          <a:lstStyle/>
          <a:p>
            <a:r>
              <a:rPr lang="en-US" sz="2400" dirty="0"/>
              <a:t>It’s a rough time economically in agriculture. There’s no doubt about it, everyone is feeling it. Within the past three years, farm income levels have hit their lowest point since 1985. From 2014 to 2015, farm income dropped 95% and farm debt levels have increased by 25%. The price of wheat has also dropped an alarming 55% since 2013.</a:t>
            </a:r>
          </a:p>
          <a:p>
            <a:pPr marL="0" indent="0">
              <a:buNone/>
            </a:pPr>
            <a:r>
              <a:rPr lang="en-US" dirty="0"/>
              <a:t>	</a:t>
            </a:r>
            <a:r>
              <a:rPr lang="en-US" sz="2400" b="1" dirty="0"/>
              <a:t>-</a:t>
            </a:r>
            <a:r>
              <a:rPr lang="en-US" sz="2000" dirty="0"/>
              <a:t>Jordan Hildebrand, High Plains Journal, Feb 21, 2018</a:t>
            </a:r>
            <a:endParaRPr lang="en-US" sz="2400" dirty="0"/>
          </a:p>
          <a:p>
            <a:endParaRPr lang="en-US" dirty="0"/>
          </a:p>
        </p:txBody>
      </p:sp>
    </p:spTree>
    <p:extLst>
      <p:ext uri="{BB962C8B-B14F-4D97-AF65-F5344CB8AC3E}">
        <p14:creationId xmlns:p14="http://schemas.microsoft.com/office/powerpoint/2010/main" val="2550814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suicide?</a:t>
            </a:r>
          </a:p>
        </p:txBody>
      </p:sp>
      <p:sp>
        <p:nvSpPr>
          <p:cNvPr id="3" name="Content Placeholder 2"/>
          <p:cNvSpPr>
            <a:spLocks noGrp="1"/>
          </p:cNvSpPr>
          <p:nvPr>
            <p:ph sz="half" idx="1"/>
          </p:nvPr>
        </p:nvSpPr>
        <p:spPr>
          <a:xfrm>
            <a:off x="501336" y="1557075"/>
            <a:ext cx="8317200" cy="4351338"/>
          </a:xfrm>
        </p:spPr>
        <p:txBody>
          <a:bodyPr>
            <a:normAutofit/>
          </a:bodyPr>
          <a:lstStyle/>
          <a:p>
            <a:r>
              <a:rPr lang="en-US" dirty="0"/>
              <a:t>Weakening of the social safety net</a:t>
            </a:r>
          </a:p>
          <a:p>
            <a:pPr lvl="1"/>
            <a:r>
              <a:rPr lang="en-US" dirty="0"/>
              <a:t>Both formal and informal</a:t>
            </a:r>
          </a:p>
          <a:p>
            <a:r>
              <a:rPr lang="en-US" dirty="0"/>
              <a:t>Increasing income disparity and sudden change</a:t>
            </a:r>
          </a:p>
          <a:p>
            <a:r>
              <a:rPr lang="en-US" dirty="0"/>
              <a:t>Cultural dissolution</a:t>
            </a:r>
          </a:p>
          <a:p>
            <a:r>
              <a:rPr lang="en-US" dirty="0"/>
              <a:t>Hopeless, helpless, powerless</a:t>
            </a:r>
          </a:p>
          <a:p>
            <a:r>
              <a:rPr lang="en-US" dirty="0"/>
              <a:t>Identity loss</a:t>
            </a:r>
          </a:p>
          <a:p>
            <a:r>
              <a:rPr lang="en-US" dirty="0"/>
              <a:t>Despair, grief</a:t>
            </a:r>
          </a:p>
          <a:p>
            <a:endParaRPr lang="en-US" dirty="0"/>
          </a:p>
        </p:txBody>
      </p:sp>
    </p:spTree>
    <p:extLst>
      <p:ext uri="{BB962C8B-B14F-4D97-AF65-F5344CB8AC3E}">
        <p14:creationId xmlns:p14="http://schemas.microsoft.com/office/powerpoint/2010/main" val="1838204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CDC Morbidity and Mortality Weekly Report June 8, 2018</a:t>
            </a:r>
          </a:p>
        </p:txBody>
      </p:sp>
      <p:sp>
        <p:nvSpPr>
          <p:cNvPr id="3" name="Content Placeholder 2"/>
          <p:cNvSpPr>
            <a:spLocks noGrp="1"/>
          </p:cNvSpPr>
          <p:nvPr>
            <p:ph sz="half" idx="1"/>
          </p:nvPr>
        </p:nvSpPr>
        <p:spPr>
          <a:xfrm>
            <a:off x="501336" y="1991023"/>
            <a:ext cx="8146718" cy="4351338"/>
          </a:xfrm>
        </p:spPr>
        <p:txBody>
          <a:bodyPr>
            <a:normAutofit/>
          </a:bodyPr>
          <a:lstStyle/>
          <a:p>
            <a:r>
              <a:rPr lang="en-US" dirty="0"/>
              <a:t>54% who suicide – no history of MH conditions</a:t>
            </a:r>
          </a:p>
          <a:p>
            <a:endParaRPr lang="en-US" dirty="0"/>
          </a:p>
          <a:p>
            <a:r>
              <a:rPr lang="en-US" dirty="0"/>
              <a:t>Among those w/o, more likely to have</a:t>
            </a:r>
          </a:p>
          <a:p>
            <a:pPr lvl="1"/>
            <a:r>
              <a:rPr lang="en-US" dirty="0"/>
              <a:t>Relationship problems</a:t>
            </a:r>
          </a:p>
          <a:p>
            <a:pPr lvl="1"/>
            <a:r>
              <a:rPr lang="en-US" dirty="0"/>
              <a:t>Life stressors</a:t>
            </a:r>
          </a:p>
          <a:p>
            <a:pPr lvl="1"/>
            <a:r>
              <a:rPr lang="en-US" dirty="0"/>
              <a:t>Recent/impending crises</a:t>
            </a:r>
          </a:p>
          <a:p>
            <a:endParaRPr lang="en-US" dirty="0"/>
          </a:p>
        </p:txBody>
      </p:sp>
    </p:spTree>
    <p:extLst>
      <p:ext uri="{BB962C8B-B14F-4D97-AF65-F5344CB8AC3E}">
        <p14:creationId xmlns:p14="http://schemas.microsoft.com/office/powerpoint/2010/main" val="3264438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Sowing the Seeds of Hope 1999-2010</a:t>
            </a:r>
          </a:p>
        </p:txBody>
      </p:sp>
      <p:sp>
        <p:nvSpPr>
          <p:cNvPr id="3" name="Content Placeholder 2"/>
          <p:cNvSpPr>
            <a:spLocks noGrp="1"/>
          </p:cNvSpPr>
          <p:nvPr>
            <p:ph sz="half" idx="1"/>
          </p:nvPr>
        </p:nvSpPr>
        <p:spPr>
          <a:xfrm>
            <a:off x="501336" y="2068518"/>
            <a:ext cx="8642664" cy="4351338"/>
          </a:xfrm>
        </p:spPr>
        <p:txBody>
          <a:bodyPr>
            <a:noAutofit/>
          </a:bodyPr>
          <a:lstStyle/>
          <a:p>
            <a:r>
              <a:rPr lang="en-US" sz="2400" dirty="0"/>
              <a:t>A project supported by grants from the U.S. Department of Health and Human Services Office of Rural Health Policy, Bureau of Primary Health Care, state and federal appropriations and private contributions.  </a:t>
            </a:r>
            <a:r>
              <a:rPr lang="en-US" sz="2400" dirty="0" err="1"/>
              <a:t>AgriWellness</a:t>
            </a:r>
            <a:r>
              <a:rPr lang="en-US" sz="2400" dirty="0"/>
              <a:t>, Inc., a nonprofit organization, provided administrative services.  Minnesota, Iowa, Wisconsin, South Dakota, North Dakota, Nebraska, and Kansas.</a:t>
            </a:r>
          </a:p>
          <a:p>
            <a:endParaRPr lang="en-US" sz="2400" dirty="0"/>
          </a:p>
          <a:p>
            <a:r>
              <a:rPr lang="en-US" sz="2400" dirty="0"/>
              <a:t>The </a:t>
            </a:r>
            <a:r>
              <a:rPr lang="en-US" sz="2400" dirty="0" err="1"/>
              <a:t>SSoH</a:t>
            </a:r>
            <a:r>
              <a:rPr lang="en-US" sz="2400" dirty="0"/>
              <a:t> model was selected as a “best practice model” included in </a:t>
            </a:r>
            <a:r>
              <a:rPr lang="en-US" sz="2400" u="sng" dirty="0"/>
              <a:t>Rural Healthy People 2010:  A Companion Document to Healthy People 2010</a:t>
            </a:r>
            <a:r>
              <a:rPr lang="en-US" sz="2400" dirty="0"/>
              <a:t>.</a:t>
            </a:r>
          </a:p>
        </p:txBody>
      </p:sp>
    </p:spTree>
    <p:extLst>
      <p:ext uri="{BB962C8B-B14F-4D97-AF65-F5344CB8AC3E}">
        <p14:creationId xmlns:p14="http://schemas.microsoft.com/office/powerpoint/2010/main" val="1361744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Souvenir Lt BT"/>
              </a:rPr>
              <a:t>Lessons learned from the 80’s?</a:t>
            </a:r>
          </a:p>
        </p:txBody>
      </p:sp>
      <p:sp>
        <p:nvSpPr>
          <p:cNvPr id="3" name="Content Placeholder 2"/>
          <p:cNvSpPr>
            <a:spLocks noGrp="1"/>
          </p:cNvSpPr>
          <p:nvPr>
            <p:ph sz="half" idx="1"/>
          </p:nvPr>
        </p:nvSpPr>
        <p:spPr>
          <a:xfrm>
            <a:off x="501336" y="1557075"/>
            <a:ext cx="8441186" cy="4351338"/>
          </a:xfrm>
        </p:spPr>
        <p:txBody>
          <a:bodyPr>
            <a:normAutofit fontScale="85000" lnSpcReduction="10000"/>
          </a:bodyPr>
          <a:lstStyle/>
          <a:p>
            <a:r>
              <a:rPr lang="en-US" dirty="0"/>
              <a:t>Telephone hotlines</a:t>
            </a:r>
          </a:p>
          <a:p>
            <a:r>
              <a:rPr lang="en-US" dirty="0"/>
              <a:t>Access to counseling (on phone, vouchers)</a:t>
            </a:r>
          </a:p>
          <a:p>
            <a:r>
              <a:rPr lang="en-US" dirty="0"/>
              <a:t>Community outreach</a:t>
            </a:r>
          </a:p>
          <a:p>
            <a:pPr lvl="1"/>
            <a:r>
              <a:rPr lang="en-US" dirty="0"/>
              <a:t>Education/awareness</a:t>
            </a:r>
          </a:p>
          <a:p>
            <a:pPr lvl="1"/>
            <a:r>
              <a:rPr lang="en-US" dirty="0"/>
              <a:t>Farm family retreats</a:t>
            </a:r>
          </a:p>
          <a:p>
            <a:pPr lvl="1"/>
            <a:r>
              <a:rPr lang="en-US" dirty="0"/>
              <a:t>Partnering with ag organizations and others</a:t>
            </a:r>
          </a:p>
          <a:p>
            <a:pPr lvl="1"/>
            <a:r>
              <a:rPr lang="en-US" dirty="0"/>
              <a:t>Provider education in culturally appropriate delivery</a:t>
            </a:r>
          </a:p>
          <a:p>
            <a:pPr lvl="1"/>
            <a:r>
              <a:rPr lang="en-US" dirty="0"/>
              <a:t>Establishment of peer helper training and professional support</a:t>
            </a:r>
          </a:p>
          <a:p>
            <a:pPr lvl="2"/>
            <a:r>
              <a:rPr lang="en-US" dirty="0"/>
              <a:t>Continuum of care </a:t>
            </a:r>
          </a:p>
          <a:p>
            <a:r>
              <a:rPr lang="en-US" dirty="0"/>
              <a:t>Integrated delivery (BH, financial, legal, farm management)</a:t>
            </a:r>
          </a:p>
          <a:p>
            <a:r>
              <a:rPr lang="en-US" dirty="0"/>
              <a:t>Public awareness and marketing</a:t>
            </a:r>
          </a:p>
          <a:p>
            <a:r>
              <a:rPr lang="en-US" dirty="0"/>
              <a:t>Support groups</a:t>
            </a:r>
          </a:p>
          <a:p>
            <a:endParaRPr lang="en-US" dirty="0"/>
          </a:p>
        </p:txBody>
      </p:sp>
    </p:spTree>
    <p:extLst>
      <p:ext uri="{BB962C8B-B14F-4D97-AF65-F5344CB8AC3E}">
        <p14:creationId xmlns:p14="http://schemas.microsoft.com/office/powerpoint/2010/main" val="1603033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Souvenir Lt BT"/>
              </a:rPr>
              <a:t>My Lessons learned from the 80’s</a:t>
            </a:r>
          </a:p>
        </p:txBody>
      </p:sp>
      <p:sp>
        <p:nvSpPr>
          <p:cNvPr id="3" name="Content Placeholder 2"/>
          <p:cNvSpPr>
            <a:spLocks noGrp="1"/>
          </p:cNvSpPr>
          <p:nvPr>
            <p:ph sz="half" idx="1"/>
          </p:nvPr>
        </p:nvSpPr>
        <p:spPr>
          <a:xfrm>
            <a:off x="501335" y="1557075"/>
            <a:ext cx="8193213" cy="4351338"/>
          </a:xfrm>
        </p:spPr>
        <p:txBody>
          <a:bodyPr>
            <a:normAutofit fontScale="92500"/>
          </a:bodyPr>
          <a:lstStyle/>
          <a:p>
            <a:pPr marL="0" indent="0">
              <a:buNone/>
            </a:pPr>
            <a:r>
              <a:rPr lang="en-US" dirty="0"/>
              <a:t>I learned to:</a:t>
            </a:r>
          </a:p>
          <a:p>
            <a:r>
              <a:rPr lang="en-US" sz="2400" dirty="0"/>
              <a:t>Talk about options, resources, possible solutions that they can utilize</a:t>
            </a:r>
          </a:p>
          <a:p>
            <a:r>
              <a:rPr lang="en-US" sz="2400" dirty="0"/>
              <a:t>Talk about the difference between depression and grief/sadness/loss, and yes, even shame and desperation</a:t>
            </a:r>
          </a:p>
          <a:p>
            <a:r>
              <a:rPr lang="en-US" sz="2400" dirty="0"/>
              <a:t>Talk about why they farm/farmed – family (goals, priorities, values, principles)</a:t>
            </a:r>
          </a:p>
          <a:p>
            <a:r>
              <a:rPr lang="en-US" sz="2400" dirty="0"/>
              <a:t> Identify skills and knowledge</a:t>
            </a:r>
          </a:p>
          <a:p>
            <a:r>
              <a:rPr lang="en-US" sz="2400" dirty="0"/>
              <a:t>Talk about receiving after a life of giving</a:t>
            </a:r>
          </a:p>
          <a:p>
            <a:r>
              <a:rPr lang="en-US" sz="2400" dirty="0"/>
              <a:t>Not to diagnose, label and pathologize, but to identify coping skills and resilience that can carry them through this crisis</a:t>
            </a:r>
          </a:p>
        </p:txBody>
      </p:sp>
    </p:spTree>
    <p:extLst>
      <p:ext uri="{BB962C8B-B14F-4D97-AF65-F5344CB8AC3E}">
        <p14:creationId xmlns:p14="http://schemas.microsoft.com/office/powerpoint/2010/main" val="869040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Souvenir Lt BT"/>
              </a:rPr>
              <a:t>Preparing for the New Farm Crisis</a:t>
            </a:r>
          </a:p>
        </p:txBody>
      </p:sp>
      <p:sp>
        <p:nvSpPr>
          <p:cNvPr id="3" name="Content Placeholder 2"/>
          <p:cNvSpPr>
            <a:spLocks noGrp="1"/>
          </p:cNvSpPr>
          <p:nvPr>
            <p:ph sz="half" idx="1"/>
          </p:nvPr>
        </p:nvSpPr>
        <p:spPr>
          <a:xfrm>
            <a:off x="628650" y="2141536"/>
            <a:ext cx="8348196" cy="4351338"/>
          </a:xfrm>
        </p:spPr>
        <p:txBody>
          <a:bodyPr>
            <a:normAutofit/>
          </a:bodyPr>
          <a:lstStyle/>
          <a:p>
            <a:r>
              <a:rPr lang="en-US" dirty="0"/>
              <a:t>A new acceptance of behavioral health support</a:t>
            </a:r>
          </a:p>
          <a:p>
            <a:r>
              <a:rPr lang="en-US" dirty="0"/>
              <a:t>New partners and collaborators</a:t>
            </a:r>
          </a:p>
          <a:p>
            <a:r>
              <a:rPr lang="en-US" dirty="0"/>
              <a:t>A new world of outreach and education- online delivery</a:t>
            </a:r>
          </a:p>
          <a:p>
            <a:r>
              <a:rPr lang="en-US" dirty="0"/>
              <a:t>Support groups…..Social media</a:t>
            </a:r>
          </a:p>
          <a:p>
            <a:endParaRPr lang="en-US" dirty="0"/>
          </a:p>
        </p:txBody>
      </p:sp>
    </p:spTree>
    <p:extLst>
      <p:ext uri="{BB962C8B-B14F-4D97-AF65-F5344CB8AC3E}">
        <p14:creationId xmlns:p14="http://schemas.microsoft.com/office/powerpoint/2010/main" val="278126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4EEEF-7E2B-4E48-B98F-D615D1067D64}"/>
              </a:ext>
            </a:extLst>
          </p:cNvPr>
          <p:cNvSpPr>
            <a:spLocks noGrp="1"/>
          </p:cNvSpPr>
          <p:nvPr>
            <p:ph type="title"/>
          </p:nvPr>
        </p:nvSpPr>
        <p:spPr/>
        <p:txBody>
          <a:bodyPr/>
          <a:lstStyle/>
          <a:p>
            <a:r>
              <a:rPr lang="en-US" dirty="0"/>
              <a:t>The Farm Crisis of the 1980’s</a:t>
            </a:r>
          </a:p>
        </p:txBody>
      </p:sp>
      <p:sp>
        <p:nvSpPr>
          <p:cNvPr id="6" name="Content Placeholder 2">
            <a:extLst>
              <a:ext uri="{FF2B5EF4-FFF2-40B4-BE49-F238E27FC236}">
                <a16:creationId xmlns:a16="http://schemas.microsoft.com/office/drawing/2014/main" id="{1358305A-C7A8-49DA-A224-3D1E65578515}"/>
              </a:ext>
            </a:extLst>
          </p:cNvPr>
          <p:cNvSpPr>
            <a:spLocks noGrp="1"/>
          </p:cNvSpPr>
          <p:nvPr>
            <p:ph sz="half" idx="1"/>
          </p:nvPr>
        </p:nvSpPr>
        <p:spPr>
          <a:xfrm>
            <a:off x="501650" y="1758812"/>
            <a:ext cx="8332384" cy="4351337"/>
          </a:xfrm>
        </p:spPr>
        <p:txBody>
          <a:bodyPr>
            <a:normAutofit fontScale="92500" lnSpcReduction="10000"/>
          </a:bodyPr>
          <a:lstStyle/>
          <a:p>
            <a:r>
              <a:rPr lang="en-US" sz="2800" dirty="0"/>
              <a:t>Increasing production, large grain stockpiles</a:t>
            </a:r>
          </a:p>
          <a:p>
            <a:pPr lvl="1"/>
            <a:r>
              <a:rPr lang="en-US" dirty="0"/>
              <a:t>Opening up global markets/exports</a:t>
            </a:r>
          </a:p>
          <a:p>
            <a:pPr marL="514350" indent="-457200"/>
            <a:r>
              <a:rPr lang="en-US" sz="2800" dirty="0"/>
              <a:t>High debt loads, farm expansion</a:t>
            </a:r>
          </a:p>
          <a:p>
            <a:pPr marL="514350" indent="-457200"/>
            <a:r>
              <a:rPr lang="en-US" sz="2800" dirty="0"/>
              <a:t>1980 grain embargo, crash in commodity prices</a:t>
            </a:r>
          </a:p>
          <a:p>
            <a:pPr marL="514350" indent="-457200"/>
            <a:r>
              <a:rPr lang="en-US" sz="2800" dirty="0"/>
              <a:t>Rising fuel prices and petroleum related inputs</a:t>
            </a:r>
          </a:p>
          <a:p>
            <a:pPr marL="514350" indent="-457200"/>
            <a:r>
              <a:rPr lang="en-US" sz="2800" dirty="0"/>
              <a:t>Tightening of Federal Reserve policies – 1976 interest rates increased (prime rate 6.8 – 21.5%)</a:t>
            </a:r>
          </a:p>
          <a:p>
            <a:pPr marL="514350" indent="-457200"/>
            <a:r>
              <a:rPr lang="en-US" sz="2800" dirty="0"/>
              <a:t>Decrease in land values </a:t>
            </a:r>
          </a:p>
          <a:p>
            <a:pPr marL="514350" indent="-457200"/>
            <a:r>
              <a:rPr lang="en-US" sz="2800" dirty="0"/>
              <a:t>Increased bank lending oversight</a:t>
            </a:r>
          </a:p>
          <a:p>
            <a:pPr marL="514350" indent="-457200"/>
            <a:r>
              <a:rPr lang="en-US" sz="2800" dirty="0"/>
              <a:t>Mental health/behavioral health impact</a:t>
            </a:r>
          </a:p>
        </p:txBody>
      </p:sp>
    </p:spTree>
    <p:extLst>
      <p:ext uri="{BB962C8B-B14F-4D97-AF65-F5344CB8AC3E}">
        <p14:creationId xmlns:p14="http://schemas.microsoft.com/office/powerpoint/2010/main" val="1592400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Souvenir Lt BT"/>
              </a:rPr>
              <a:t>2018 Farm Bill Farm Stress Assistance?</a:t>
            </a:r>
          </a:p>
        </p:txBody>
      </p:sp>
      <p:sp>
        <p:nvSpPr>
          <p:cNvPr id="3" name="Content Placeholder 2"/>
          <p:cNvSpPr>
            <a:spLocks noGrp="1"/>
          </p:cNvSpPr>
          <p:nvPr>
            <p:ph sz="half" idx="1"/>
          </p:nvPr>
        </p:nvSpPr>
        <p:spPr>
          <a:xfrm>
            <a:off x="501335" y="1557074"/>
            <a:ext cx="8394691" cy="4657745"/>
          </a:xfrm>
        </p:spPr>
        <p:txBody>
          <a:bodyPr>
            <a:normAutofit fontScale="92500" lnSpcReduction="10000"/>
          </a:bodyPr>
          <a:lstStyle/>
          <a:p>
            <a:r>
              <a:rPr lang="en-US" sz="1800" dirty="0"/>
              <a:t>House:  Stress Act – Rep. Tom Emmer (R, Minnesota)</a:t>
            </a:r>
          </a:p>
          <a:p>
            <a:pPr marL="0" indent="0">
              <a:buNone/>
            </a:pPr>
            <a:r>
              <a:rPr lang="en-US" sz="1800" dirty="0"/>
              <a:t> </a:t>
            </a:r>
          </a:p>
          <a:p>
            <a:r>
              <a:rPr lang="en-US" sz="1800" dirty="0"/>
              <a:t>Senate:  Farmers First</a:t>
            </a:r>
          </a:p>
          <a:p>
            <a:pPr lvl="1"/>
            <a:r>
              <a:rPr lang="en-US" sz="1700" dirty="0"/>
              <a:t>Sen. Tammy Baldwin (WI) and Sen. Joni Ernst (IA)</a:t>
            </a:r>
          </a:p>
          <a:p>
            <a:pPr lvl="1"/>
            <a:endParaRPr lang="en-US" sz="1400" dirty="0"/>
          </a:p>
          <a:p>
            <a:r>
              <a:rPr lang="en-US" sz="1800" dirty="0"/>
              <a:t>Section 7511: Farm and Ranch Stress Assistance Network</a:t>
            </a:r>
          </a:p>
          <a:p>
            <a:pPr lvl="1"/>
            <a:r>
              <a:rPr lang="en-US" sz="1700" dirty="0"/>
              <a:t>$10 million each  year 2019 – 2023</a:t>
            </a:r>
          </a:p>
          <a:p>
            <a:pPr lvl="1"/>
            <a:r>
              <a:rPr lang="en-US" sz="1700" dirty="0"/>
              <a:t>Allows states’ Research and  Extension to initiate or award grants to other partners including non-profit organizations</a:t>
            </a:r>
          </a:p>
          <a:p>
            <a:pPr lvl="1"/>
            <a:endParaRPr lang="en-US" sz="1400" dirty="0"/>
          </a:p>
          <a:p>
            <a:r>
              <a:rPr lang="en-US" sz="1800" dirty="0"/>
              <a:t>RFA information to come very soon. Watch for House:  Stress Act – Rep. Tom Emmer (R, Minnesota)</a:t>
            </a:r>
          </a:p>
          <a:p>
            <a:endParaRPr lang="en-US" sz="1800" dirty="0"/>
          </a:p>
          <a:p>
            <a:r>
              <a:rPr lang="en-US" sz="1800" dirty="0"/>
              <a:t>RFA to be released very soon following review and sign off. Watch for it on NIFA.GOV and Grants.GOV.   Applicant webinar to follow within 1-2 weeks. </a:t>
            </a:r>
          </a:p>
          <a:p>
            <a:pPr marL="0" indent="0">
              <a:buNone/>
            </a:pPr>
            <a:r>
              <a:rPr lang="en-US" sz="1800" dirty="0"/>
              <a:t> </a:t>
            </a:r>
          </a:p>
          <a:p>
            <a:endParaRPr lang="en-US" sz="1800" dirty="0"/>
          </a:p>
        </p:txBody>
      </p:sp>
    </p:spTree>
    <p:extLst>
      <p:ext uri="{BB962C8B-B14F-4D97-AF65-F5344CB8AC3E}">
        <p14:creationId xmlns:p14="http://schemas.microsoft.com/office/powerpoint/2010/main" val="1134953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en-US" sz="2400" dirty="0">
                <a:solidFill>
                  <a:schemeClr val="tx1"/>
                </a:solidFill>
                <a:latin typeface="Souvenir Lt BT" pitchFamily="18" charset="0"/>
              </a:rPr>
              <a:t>CONTACT  INFORMATION</a:t>
            </a:r>
          </a:p>
        </p:txBody>
      </p:sp>
      <p:sp>
        <p:nvSpPr>
          <p:cNvPr id="32771" name="Rectangle 3"/>
          <p:cNvSpPr>
            <a:spLocks noGrp="1" noChangeArrowheads="1"/>
          </p:cNvSpPr>
          <p:nvPr>
            <p:ph sz="half" idx="1"/>
          </p:nvPr>
        </p:nvSpPr>
        <p:spPr>
          <a:xfrm>
            <a:off x="501336" y="1557075"/>
            <a:ext cx="8131220" cy="4351338"/>
          </a:xfrm>
        </p:spPr>
        <p:txBody>
          <a:bodyPr>
            <a:normAutofit/>
          </a:bodyPr>
          <a:lstStyle/>
          <a:p>
            <a:pPr eaLnBrk="1" hangingPunct="1">
              <a:lnSpc>
                <a:spcPct val="90000"/>
              </a:lnSpc>
            </a:pPr>
            <a:endParaRPr lang="en-US" dirty="0">
              <a:solidFill>
                <a:schemeClr val="tx1"/>
              </a:solidFill>
              <a:latin typeface="Perpetua" pitchFamily="18" charset="0"/>
            </a:endParaRPr>
          </a:p>
          <a:p>
            <a:pPr eaLnBrk="1" hangingPunct="1">
              <a:lnSpc>
                <a:spcPct val="90000"/>
              </a:lnSpc>
            </a:pPr>
            <a:endParaRPr lang="en-US" dirty="0">
              <a:solidFill>
                <a:schemeClr val="tx1"/>
              </a:solidFill>
              <a:latin typeface="Perpetua" pitchFamily="18" charset="0"/>
            </a:endParaRPr>
          </a:p>
          <a:p>
            <a:pPr eaLnBrk="1" hangingPunct="1">
              <a:lnSpc>
                <a:spcPct val="90000"/>
              </a:lnSpc>
            </a:pPr>
            <a:r>
              <a:rPr lang="en-US" sz="2800" dirty="0">
                <a:solidFill>
                  <a:schemeClr val="tx1"/>
                </a:solidFill>
                <a:latin typeface="Perpetua" pitchFamily="18" charset="0"/>
              </a:rPr>
              <a:t>Charlie Griffin, M.S., Research Assistant Professor Emeritus</a:t>
            </a:r>
          </a:p>
          <a:p>
            <a:pPr eaLnBrk="1" hangingPunct="1">
              <a:lnSpc>
                <a:spcPct val="90000"/>
              </a:lnSpc>
            </a:pPr>
            <a:r>
              <a:rPr lang="en-US" sz="2000" dirty="0">
                <a:solidFill>
                  <a:schemeClr val="tx1"/>
                </a:solidFill>
                <a:latin typeface="Perpetua" pitchFamily="18" charset="0"/>
              </a:rPr>
              <a:t>School of Family Studies and Human Services</a:t>
            </a:r>
          </a:p>
          <a:p>
            <a:pPr eaLnBrk="1" hangingPunct="1">
              <a:lnSpc>
                <a:spcPct val="90000"/>
              </a:lnSpc>
            </a:pPr>
            <a:r>
              <a:rPr lang="en-US" sz="2000" dirty="0">
                <a:solidFill>
                  <a:schemeClr val="tx1"/>
                </a:solidFill>
                <a:latin typeface="Perpetua" pitchFamily="18" charset="0"/>
              </a:rPr>
              <a:t>Phone:  785-477-0827   Email:  </a:t>
            </a:r>
            <a:r>
              <a:rPr lang="en-US" sz="2000" dirty="0">
                <a:solidFill>
                  <a:srgbClr val="FF0000"/>
                </a:solidFill>
                <a:latin typeface="Perpetua" pitchFamily="18" charset="0"/>
                <a:hlinkClick r:id="rId2"/>
              </a:rPr>
              <a:t>cgriffin@k-state.edu</a:t>
            </a:r>
            <a:endParaRPr lang="en-US" sz="2000" dirty="0">
              <a:solidFill>
                <a:srgbClr val="FF0000"/>
              </a:solidFill>
              <a:latin typeface="Perpetua" pitchFamily="18" charset="0"/>
            </a:endParaRPr>
          </a:p>
          <a:p>
            <a:pPr eaLnBrk="1" hangingPunct="1">
              <a:lnSpc>
                <a:spcPct val="90000"/>
              </a:lnSpc>
            </a:pPr>
            <a:endParaRPr lang="en-US" sz="1200" dirty="0">
              <a:solidFill>
                <a:schemeClr val="tx1"/>
              </a:solidFill>
              <a:latin typeface="Perpetua" pitchFamily="18" charset="0"/>
            </a:endParaRPr>
          </a:p>
          <a:p>
            <a:pPr eaLnBrk="1" hangingPunct="1">
              <a:lnSpc>
                <a:spcPct val="90000"/>
              </a:lnSpc>
            </a:pPr>
            <a:endParaRPr lang="en-US" sz="1400" dirty="0">
              <a:solidFill>
                <a:schemeClr val="tx1"/>
              </a:solidFill>
              <a:latin typeface="Perpetua" pitchFamily="18" charset="0"/>
            </a:endParaRPr>
          </a:p>
          <a:p>
            <a:pPr eaLnBrk="1" hangingPunct="1">
              <a:lnSpc>
                <a:spcPct val="90000"/>
              </a:lnSpc>
            </a:pPr>
            <a:r>
              <a:rPr lang="en-US" sz="2000" dirty="0">
                <a:solidFill>
                  <a:schemeClr val="tx1"/>
                </a:solidFill>
                <a:latin typeface="Perpetua" pitchFamily="18" charset="0"/>
              </a:rPr>
              <a:t>Kansas State University</a:t>
            </a:r>
          </a:p>
          <a:p>
            <a:pPr eaLnBrk="1" hangingPunct="1">
              <a:lnSpc>
                <a:spcPct val="90000"/>
              </a:lnSpc>
            </a:pPr>
            <a:r>
              <a:rPr lang="en-US" sz="2000" dirty="0">
                <a:solidFill>
                  <a:schemeClr val="tx1"/>
                </a:solidFill>
                <a:latin typeface="Perpetua" pitchFamily="18" charset="0"/>
              </a:rPr>
              <a:t>Manhattan, KS 66506</a:t>
            </a:r>
          </a:p>
        </p:txBody>
      </p:sp>
    </p:spTree>
    <p:extLst>
      <p:ext uri="{BB962C8B-B14F-4D97-AF65-F5344CB8AC3E}">
        <p14:creationId xmlns:p14="http://schemas.microsoft.com/office/powerpoint/2010/main" val="471832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62000" y="1143000"/>
            <a:ext cx="2659329" cy="176106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0637" y="1544030"/>
            <a:ext cx="3695163" cy="247048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3505200"/>
            <a:ext cx="3469341" cy="2359152"/>
          </a:xfrm>
          <a:prstGeom prst="rect">
            <a:avLst/>
          </a:prstGeom>
        </p:spPr>
      </p:pic>
      <p:sp>
        <p:nvSpPr>
          <p:cNvPr id="5" name="TextBox 4"/>
          <p:cNvSpPr txBox="1"/>
          <p:nvPr/>
        </p:nvSpPr>
        <p:spPr>
          <a:xfrm>
            <a:off x="4953000" y="4419600"/>
            <a:ext cx="3810000" cy="1231106"/>
          </a:xfrm>
          <a:prstGeom prst="rect">
            <a:avLst/>
          </a:prstGeom>
          <a:noFill/>
        </p:spPr>
        <p:txBody>
          <a:bodyPr wrap="square" rtlCol="0">
            <a:spAutoFit/>
          </a:bodyPr>
          <a:lstStyle/>
          <a:p>
            <a:pPr algn="ctr"/>
            <a:endParaRPr lang="en-US" dirty="0"/>
          </a:p>
          <a:p>
            <a:pPr algn="ctr"/>
            <a:r>
              <a:rPr lang="en-US" sz="2800" dirty="0" err="1"/>
              <a:t>Tractorcade</a:t>
            </a:r>
            <a:r>
              <a:rPr lang="en-US" sz="2800" dirty="0"/>
              <a:t> to Washington DC, 1979</a:t>
            </a:r>
          </a:p>
        </p:txBody>
      </p:sp>
    </p:spTree>
    <p:extLst>
      <p:ext uri="{BB962C8B-B14F-4D97-AF65-F5344CB8AC3E}">
        <p14:creationId xmlns:p14="http://schemas.microsoft.com/office/powerpoint/2010/main" val="1792694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D84193D-8EAC-415F-9C7F-573C3E0BE7C7}"/>
              </a:ext>
            </a:extLst>
          </p:cNvPr>
          <p:cNvSpPr>
            <a:spLocks noGrp="1"/>
          </p:cNvSpPr>
          <p:nvPr>
            <p:ph type="title"/>
          </p:nvPr>
        </p:nvSpPr>
        <p:spPr>
          <a:xfrm>
            <a:off x="457200" y="1371600"/>
            <a:ext cx="8229600" cy="3505200"/>
          </a:xfrm>
        </p:spPr>
        <p:txBody>
          <a:bodyPr/>
          <a:lstStyle/>
          <a:p>
            <a:r>
              <a:rPr lang="en-US" dirty="0"/>
              <a:t>The New Farm Crisis </a:t>
            </a:r>
            <a:br>
              <a:rPr lang="en-US" dirty="0"/>
            </a:br>
            <a:r>
              <a:rPr lang="en-US" dirty="0"/>
              <a:t>of the 20-Teens</a:t>
            </a:r>
          </a:p>
        </p:txBody>
      </p:sp>
    </p:spTree>
    <p:extLst>
      <p:ext uri="{BB962C8B-B14F-4D97-AF65-F5344CB8AC3E}">
        <p14:creationId xmlns:p14="http://schemas.microsoft.com/office/powerpoint/2010/main" val="182789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Farm Income – Production - Expense</a:t>
            </a:r>
          </a:p>
        </p:txBody>
      </p:sp>
      <p:graphicFrame>
        <p:nvGraphicFramePr>
          <p:cNvPr id="5" name="Content Placeholder 4">
            <a:extLst>
              <a:ext uri="{FF2B5EF4-FFF2-40B4-BE49-F238E27FC236}">
                <a16:creationId xmlns:a16="http://schemas.microsoft.com/office/drawing/2014/main" id="{00000000-0008-0000-0000-000002000000}"/>
              </a:ext>
            </a:extLst>
          </p:cNvPr>
          <p:cNvGraphicFramePr>
            <a:graphicFrameLocks noGrp="1"/>
          </p:cNvGraphicFramePr>
          <p:nvPr>
            <p:ph sz="half" idx="1"/>
            <p:extLst>
              <p:ext uri="{D42A27DB-BD31-4B8C-83A1-F6EECF244321}">
                <p14:modId xmlns:p14="http://schemas.microsoft.com/office/powerpoint/2010/main" val="2173640307"/>
              </p:ext>
            </p:extLst>
          </p:nvPr>
        </p:nvGraphicFramePr>
        <p:xfrm>
          <a:off x="501649" y="1557338"/>
          <a:ext cx="8177401" cy="43513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879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Net Farm Income 2011 -2018</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990640825"/>
              </p:ext>
            </p:extLst>
          </p:nvPr>
        </p:nvGraphicFramePr>
        <p:xfrm>
          <a:off x="2200760" y="1058398"/>
          <a:ext cx="4696046" cy="5140928"/>
        </p:xfrm>
        <a:graphic>
          <a:graphicData uri="http://schemas.openxmlformats.org/drawingml/2006/table">
            <a:tbl>
              <a:tblPr>
                <a:tableStyleId>{5C22544A-7EE6-4342-B048-85BDC9FD1C3A}</a:tableStyleId>
              </a:tblPr>
              <a:tblGrid>
                <a:gridCol w="1434121">
                  <a:extLst>
                    <a:ext uri="{9D8B030D-6E8A-4147-A177-3AD203B41FA5}">
                      <a16:colId xmlns:a16="http://schemas.microsoft.com/office/drawing/2014/main" val="2073100975"/>
                    </a:ext>
                  </a:extLst>
                </a:gridCol>
                <a:gridCol w="3261925">
                  <a:extLst>
                    <a:ext uri="{9D8B030D-6E8A-4147-A177-3AD203B41FA5}">
                      <a16:colId xmlns:a16="http://schemas.microsoft.com/office/drawing/2014/main" val="1501027111"/>
                    </a:ext>
                  </a:extLst>
                </a:gridCol>
              </a:tblGrid>
              <a:tr h="642616">
                <a:tc>
                  <a:txBody>
                    <a:bodyPr/>
                    <a:lstStyle/>
                    <a:p>
                      <a:pPr algn="ctr" fontAlgn="b"/>
                      <a:r>
                        <a:rPr lang="en-US" sz="1100" b="0" i="0" u="none" strike="noStrike" dirty="0">
                          <a:solidFill>
                            <a:srgbClr val="000000"/>
                          </a:solidFill>
                          <a:effectLst/>
                          <a:latin typeface="Calibri" panose="020F0502020204030204" pitchFamily="34" charset="0"/>
                        </a:rPr>
                        <a:t>2011</a:t>
                      </a:r>
                    </a:p>
                  </a:txBody>
                  <a:tcPr marL="2776" marR="2776" marT="4763" marB="0" anchor="b"/>
                </a:tc>
                <a:tc>
                  <a:txBody>
                    <a:bodyPr/>
                    <a:lstStyle/>
                    <a:p>
                      <a:pPr algn="ctr" fontAlgn="b"/>
                      <a:r>
                        <a:rPr lang="en-US" sz="1100" b="0" i="0" u="none" strike="noStrike" dirty="0">
                          <a:solidFill>
                            <a:srgbClr val="000000"/>
                          </a:solidFill>
                          <a:effectLst/>
                          <a:latin typeface="Calibri" panose="020F0502020204030204" pitchFamily="34" charset="0"/>
                        </a:rPr>
                        <a:t>$166,375</a:t>
                      </a:r>
                    </a:p>
                  </a:txBody>
                  <a:tcPr marL="2776" marR="2776" marT="4763" marB="0" anchor="b"/>
                </a:tc>
                <a:extLst>
                  <a:ext uri="{0D108BD9-81ED-4DB2-BD59-A6C34878D82A}">
                    <a16:rowId xmlns:a16="http://schemas.microsoft.com/office/drawing/2014/main" val="2467667145"/>
                  </a:ext>
                </a:extLst>
              </a:tr>
              <a:tr h="642616">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2776" marR="2776" marT="4763" marB="0" anchor="b"/>
                </a:tc>
                <a:tc>
                  <a:txBody>
                    <a:bodyPr/>
                    <a:lstStyle/>
                    <a:p>
                      <a:pPr algn="ctr" fontAlgn="b"/>
                      <a:r>
                        <a:rPr lang="en-US" sz="1100" u="none" strike="noStrike" dirty="0">
                          <a:effectLst/>
                        </a:rPr>
                        <a:t>$159,352</a:t>
                      </a:r>
                      <a:endParaRPr lang="en-US" sz="1100" b="0" i="0" u="none" strike="noStrike" dirty="0">
                        <a:solidFill>
                          <a:srgbClr val="000000"/>
                        </a:solidFill>
                        <a:effectLst/>
                        <a:latin typeface="Calibri" panose="020F0502020204030204" pitchFamily="34" charset="0"/>
                      </a:endParaRPr>
                    </a:p>
                  </a:txBody>
                  <a:tcPr marL="2776" marR="2776" marT="4763" marB="0" anchor="b"/>
                </a:tc>
                <a:extLst>
                  <a:ext uri="{0D108BD9-81ED-4DB2-BD59-A6C34878D82A}">
                    <a16:rowId xmlns:a16="http://schemas.microsoft.com/office/drawing/2014/main" val="669253198"/>
                  </a:ext>
                </a:extLst>
              </a:tr>
              <a:tr h="642616">
                <a:tc>
                  <a:txBody>
                    <a:bodyPr/>
                    <a:lstStyle/>
                    <a:p>
                      <a:pPr algn="ctr" fontAlgn="b"/>
                      <a:r>
                        <a:rPr lang="en-US" sz="1100" u="none" strike="noStrike" dirty="0">
                          <a:effectLst/>
                        </a:rPr>
                        <a:t>2013</a:t>
                      </a:r>
                      <a:endParaRPr lang="en-US" sz="1100" b="0" i="0" u="none" strike="noStrike" dirty="0">
                        <a:solidFill>
                          <a:srgbClr val="000000"/>
                        </a:solidFill>
                        <a:effectLst/>
                        <a:latin typeface="Calibri" panose="020F0502020204030204" pitchFamily="34" charset="0"/>
                      </a:endParaRPr>
                    </a:p>
                  </a:txBody>
                  <a:tcPr marL="2776" marR="2776" marT="4763" marB="0" anchor="b"/>
                </a:tc>
                <a:tc>
                  <a:txBody>
                    <a:bodyPr/>
                    <a:lstStyle/>
                    <a:p>
                      <a:pPr algn="ctr" fontAlgn="b"/>
                      <a:r>
                        <a:rPr lang="en-US" sz="1100" u="none" strike="noStrike" dirty="0">
                          <a:effectLst/>
                        </a:rPr>
                        <a:t>$140,356</a:t>
                      </a:r>
                      <a:endParaRPr lang="en-US" sz="1100" b="0" i="0" u="none" strike="noStrike" dirty="0">
                        <a:solidFill>
                          <a:srgbClr val="000000"/>
                        </a:solidFill>
                        <a:effectLst/>
                        <a:latin typeface="Calibri" panose="020F0502020204030204" pitchFamily="34" charset="0"/>
                      </a:endParaRPr>
                    </a:p>
                  </a:txBody>
                  <a:tcPr marL="2776" marR="2776" marT="4763" marB="0" anchor="b"/>
                </a:tc>
                <a:extLst>
                  <a:ext uri="{0D108BD9-81ED-4DB2-BD59-A6C34878D82A}">
                    <a16:rowId xmlns:a16="http://schemas.microsoft.com/office/drawing/2014/main" val="2571925059"/>
                  </a:ext>
                </a:extLst>
              </a:tr>
              <a:tr h="642616">
                <a:tc>
                  <a:txBody>
                    <a:bodyPr/>
                    <a:lstStyle/>
                    <a:p>
                      <a:pPr algn="ctr" fontAlgn="b"/>
                      <a:r>
                        <a:rPr lang="en-US" sz="1100" u="none" strike="noStrike" dirty="0">
                          <a:effectLst/>
                        </a:rPr>
                        <a:t>2014</a:t>
                      </a:r>
                      <a:endParaRPr lang="en-US" sz="1100" b="0" i="0" u="none" strike="noStrike" dirty="0">
                        <a:solidFill>
                          <a:srgbClr val="000000"/>
                        </a:solidFill>
                        <a:effectLst/>
                        <a:latin typeface="Calibri" panose="020F0502020204030204" pitchFamily="34" charset="0"/>
                      </a:endParaRPr>
                    </a:p>
                  </a:txBody>
                  <a:tcPr marL="2776" marR="2776" marT="4763" marB="0" anchor="b"/>
                </a:tc>
                <a:tc>
                  <a:txBody>
                    <a:bodyPr/>
                    <a:lstStyle/>
                    <a:p>
                      <a:pPr algn="ctr" fontAlgn="b"/>
                      <a:r>
                        <a:rPr lang="en-US" sz="1100" b="0" i="0" u="none" strike="noStrike" dirty="0">
                          <a:solidFill>
                            <a:srgbClr val="000000"/>
                          </a:solidFill>
                          <a:effectLst/>
                          <a:latin typeface="Calibri" panose="020F0502020204030204" pitchFamily="34" charset="0"/>
                        </a:rPr>
                        <a:t>$128,731</a:t>
                      </a:r>
                    </a:p>
                  </a:txBody>
                  <a:tcPr marL="2776" marR="2776" marT="4763" marB="0" anchor="b"/>
                </a:tc>
                <a:extLst>
                  <a:ext uri="{0D108BD9-81ED-4DB2-BD59-A6C34878D82A}">
                    <a16:rowId xmlns:a16="http://schemas.microsoft.com/office/drawing/2014/main" val="279207583"/>
                  </a:ext>
                </a:extLst>
              </a:tr>
              <a:tr h="642616">
                <a:tc>
                  <a:txBody>
                    <a:bodyPr/>
                    <a:lstStyle/>
                    <a:p>
                      <a:pPr algn="ctr" fontAlgn="b"/>
                      <a:r>
                        <a:rPr lang="en-US" sz="1100" u="none" strike="noStrike" dirty="0">
                          <a:effectLst/>
                        </a:rPr>
                        <a:t>2015</a:t>
                      </a:r>
                      <a:endParaRPr lang="en-US" sz="1100" b="0" i="0" u="none" strike="noStrike" dirty="0">
                        <a:solidFill>
                          <a:srgbClr val="000000"/>
                        </a:solidFill>
                        <a:effectLst/>
                        <a:latin typeface="Calibri" panose="020F0502020204030204" pitchFamily="34" charset="0"/>
                      </a:endParaRPr>
                    </a:p>
                  </a:txBody>
                  <a:tcPr marL="2776" marR="2776" marT="4763" marB="0" anchor="b"/>
                </a:tc>
                <a:tc>
                  <a:txBody>
                    <a:bodyPr/>
                    <a:lstStyle/>
                    <a:p>
                      <a:pPr algn="ctr" fontAlgn="b"/>
                      <a:r>
                        <a:rPr lang="en-US" sz="1100" u="none" strike="noStrike" dirty="0">
                          <a:effectLst/>
                        </a:rPr>
                        <a:t>$6,744</a:t>
                      </a:r>
                      <a:endParaRPr lang="en-US" sz="1100" b="0" i="0" u="none" strike="noStrike" dirty="0">
                        <a:solidFill>
                          <a:srgbClr val="000000"/>
                        </a:solidFill>
                        <a:effectLst/>
                        <a:latin typeface="Calibri" panose="020F0502020204030204" pitchFamily="34" charset="0"/>
                      </a:endParaRPr>
                    </a:p>
                  </a:txBody>
                  <a:tcPr marL="2776" marR="2776" marT="4763" marB="0" anchor="b"/>
                </a:tc>
                <a:extLst>
                  <a:ext uri="{0D108BD9-81ED-4DB2-BD59-A6C34878D82A}">
                    <a16:rowId xmlns:a16="http://schemas.microsoft.com/office/drawing/2014/main" val="3934596719"/>
                  </a:ext>
                </a:extLst>
              </a:tr>
              <a:tr h="642616">
                <a:tc>
                  <a:txBody>
                    <a:bodyPr/>
                    <a:lstStyle/>
                    <a:p>
                      <a:pPr algn="ctr" fontAlgn="b"/>
                      <a:r>
                        <a:rPr lang="en-US" sz="1100" u="none" strike="noStrike" dirty="0">
                          <a:effectLst/>
                        </a:rPr>
                        <a:t>2016</a:t>
                      </a:r>
                      <a:endParaRPr lang="en-US" sz="1100" b="0" i="0" u="none" strike="noStrike" dirty="0">
                        <a:solidFill>
                          <a:srgbClr val="000000"/>
                        </a:solidFill>
                        <a:effectLst/>
                        <a:latin typeface="Calibri" panose="020F0502020204030204" pitchFamily="34" charset="0"/>
                      </a:endParaRPr>
                    </a:p>
                  </a:txBody>
                  <a:tcPr marL="2776" marR="2776" marT="4763" marB="0" anchor="b"/>
                </a:tc>
                <a:tc>
                  <a:txBody>
                    <a:bodyPr/>
                    <a:lstStyle/>
                    <a:p>
                      <a:pPr algn="ctr" fontAlgn="b"/>
                      <a:r>
                        <a:rPr lang="en-US" sz="1100" u="none" strike="noStrike" dirty="0">
                          <a:effectLst/>
                        </a:rPr>
                        <a:t>$43,161</a:t>
                      </a:r>
                      <a:endParaRPr lang="en-US" sz="1100" b="0" i="0" u="none" strike="noStrike" dirty="0">
                        <a:solidFill>
                          <a:srgbClr val="000000"/>
                        </a:solidFill>
                        <a:effectLst/>
                        <a:latin typeface="Calibri" panose="020F0502020204030204" pitchFamily="34" charset="0"/>
                      </a:endParaRPr>
                    </a:p>
                  </a:txBody>
                  <a:tcPr marL="2776" marR="2776" marT="4763" marB="0" anchor="b"/>
                </a:tc>
                <a:extLst>
                  <a:ext uri="{0D108BD9-81ED-4DB2-BD59-A6C34878D82A}">
                    <a16:rowId xmlns:a16="http://schemas.microsoft.com/office/drawing/2014/main" val="2617514778"/>
                  </a:ext>
                </a:extLst>
              </a:tr>
              <a:tr h="642616">
                <a:tc>
                  <a:txBody>
                    <a:bodyPr/>
                    <a:lstStyle/>
                    <a:p>
                      <a:pPr algn="ctr" fontAlgn="b"/>
                      <a:r>
                        <a:rPr lang="en-US" sz="1100" u="none" strike="noStrike" dirty="0">
                          <a:effectLst/>
                        </a:rPr>
                        <a:t>2017</a:t>
                      </a:r>
                      <a:endParaRPr lang="en-US" sz="1100" b="0" i="0" u="none" strike="noStrike" dirty="0">
                        <a:solidFill>
                          <a:srgbClr val="000000"/>
                        </a:solidFill>
                        <a:effectLst/>
                        <a:latin typeface="Calibri" panose="020F0502020204030204" pitchFamily="34" charset="0"/>
                      </a:endParaRPr>
                    </a:p>
                  </a:txBody>
                  <a:tcPr marL="2776" marR="2776" marT="4763" marB="0" anchor="b"/>
                </a:tc>
                <a:tc>
                  <a:txBody>
                    <a:bodyPr/>
                    <a:lstStyle/>
                    <a:p>
                      <a:pPr algn="ctr" fontAlgn="b"/>
                      <a:r>
                        <a:rPr lang="en-US" sz="1100" u="none" strike="noStrike" dirty="0">
                          <a:effectLst/>
                        </a:rPr>
                        <a:t>$62,944</a:t>
                      </a:r>
                      <a:endParaRPr lang="en-US" sz="1100" b="0" i="0" u="none" strike="noStrike" dirty="0">
                        <a:solidFill>
                          <a:srgbClr val="000000"/>
                        </a:solidFill>
                        <a:effectLst/>
                        <a:latin typeface="Calibri" panose="020F0502020204030204" pitchFamily="34" charset="0"/>
                      </a:endParaRPr>
                    </a:p>
                  </a:txBody>
                  <a:tcPr marL="2776" marR="2776" marT="4763" marB="0" anchor="b"/>
                </a:tc>
                <a:extLst>
                  <a:ext uri="{0D108BD9-81ED-4DB2-BD59-A6C34878D82A}">
                    <a16:rowId xmlns:a16="http://schemas.microsoft.com/office/drawing/2014/main" val="1013972242"/>
                  </a:ext>
                </a:extLst>
              </a:tr>
              <a:tr h="642616">
                <a:tc>
                  <a:txBody>
                    <a:bodyPr/>
                    <a:lstStyle/>
                    <a:p>
                      <a:pPr algn="ctr" fontAlgn="b"/>
                      <a:r>
                        <a:rPr lang="en-US" sz="1100" u="none" strike="noStrike" dirty="0">
                          <a:effectLst/>
                        </a:rPr>
                        <a:t>2018</a:t>
                      </a:r>
                      <a:endParaRPr lang="en-US" sz="1100" b="0" i="0" u="none" strike="noStrike" dirty="0">
                        <a:solidFill>
                          <a:srgbClr val="000000"/>
                        </a:solidFill>
                        <a:effectLst/>
                        <a:latin typeface="Calibri" panose="020F0502020204030204" pitchFamily="34" charset="0"/>
                      </a:endParaRPr>
                    </a:p>
                  </a:txBody>
                  <a:tcPr marL="2776" marR="2776" marT="4763" marB="0" anchor="b"/>
                </a:tc>
                <a:tc>
                  <a:txBody>
                    <a:bodyPr/>
                    <a:lstStyle/>
                    <a:p>
                      <a:pPr algn="ctr" fontAlgn="b"/>
                      <a:r>
                        <a:rPr lang="en-US" sz="1100" u="none" strike="noStrike" dirty="0">
                          <a:effectLst/>
                        </a:rPr>
                        <a:t>$100,000</a:t>
                      </a:r>
                      <a:endParaRPr lang="en-US" sz="1100" b="0" i="0" u="none" strike="noStrike" dirty="0">
                        <a:solidFill>
                          <a:srgbClr val="000000"/>
                        </a:solidFill>
                        <a:effectLst/>
                        <a:latin typeface="Calibri" panose="020F0502020204030204" pitchFamily="34" charset="0"/>
                      </a:endParaRPr>
                    </a:p>
                  </a:txBody>
                  <a:tcPr marL="2776" marR="2776" marT="4763" marB="0" anchor="b"/>
                </a:tc>
                <a:extLst>
                  <a:ext uri="{0D108BD9-81ED-4DB2-BD59-A6C34878D82A}">
                    <a16:rowId xmlns:a16="http://schemas.microsoft.com/office/drawing/2014/main" val="368186005"/>
                  </a:ext>
                </a:extLst>
              </a:tr>
            </a:tbl>
          </a:graphicData>
        </a:graphic>
      </p:graphicFrame>
    </p:spTree>
    <p:extLst>
      <p:ext uri="{BB962C8B-B14F-4D97-AF65-F5344CB8AC3E}">
        <p14:creationId xmlns:p14="http://schemas.microsoft.com/office/powerpoint/2010/main" val="2359343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6204"/>
            <a:ext cx="9144000" cy="918730"/>
          </a:xfrm>
        </p:spPr>
        <p:txBody>
          <a:bodyPr>
            <a:normAutofit fontScale="90000"/>
          </a:bodyPr>
          <a:lstStyle/>
          <a:p>
            <a:r>
              <a:rPr lang="en-US" dirty="0"/>
              <a:t>Net KS Farm Income 2012-2018</a:t>
            </a:r>
          </a:p>
        </p:txBody>
      </p:sp>
      <p:graphicFrame>
        <p:nvGraphicFramePr>
          <p:cNvPr id="5" name="Content Placeholder 4">
            <a:extLst>
              <a:ext uri="{FF2B5EF4-FFF2-40B4-BE49-F238E27FC236}">
                <a16:creationId xmlns:a16="http://schemas.microsoft.com/office/drawing/2014/main" id="{00000000-0008-0000-0000-000005000000}"/>
              </a:ext>
            </a:extLst>
          </p:cNvPr>
          <p:cNvGraphicFramePr>
            <a:graphicFrameLocks noGrp="1"/>
          </p:cNvGraphicFramePr>
          <p:nvPr>
            <p:ph sz="half" idx="2"/>
            <p:extLst>
              <p:ext uri="{D42A27DB-BD31-4B8C-83A1-F6EECF244321}">
                <p14:modId xmlns:p14="http://schemas.microsoft.com/office/powerpoint/2010/main" val="2355584437"/>
              </p:ext>
            </p:extLst>
          </p:nvPr>
        </p:nvGraphicFramePr>
        <p:xfrm>
          <a:off x="384861" y="1994089"/>
          <a:ext cx="8374277" cy="3534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2455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Living Expense</a:t>
            </a:r>
          </a:p>
        </p:txBody>
      </p:sp>
      <p:graphicFrame>
        <p:nvGraphicFramePr>
          <p:cNvPr id="6" name="Content Placeholder 5">
            <a:extLst>
              <a:ext uri="{FF2B5EF4-FFF2-40B4-BE49-F238E27FC236}">
                <a16:creationId xmlns:a16="http://schemas.microsoft.com/office/drawing/2014/main" id="{00000000-0008-0000-0000-000003000000}"/>
              </a:ext>
            </a:extLst>
          </p:cNvPr>
          <p:cNvGraphicFramePr>
            <a:graphicFrameLocks noGrp="1"/>
          </p:cNvGraphicFramePr>
          <p:nvPr>
            <p:ph sz="quarter" idx="10"/>
            <p:extLst>
              <p:ext uri="{D42A27DB-BD31-4B8C-83A1-F6EECF244321}">
                <p14:modId xmlns:p14="http://schemas.microsoft.com/office/powerpoint/2010/main" val="3307200333"/>
              </p:ext>
            </p:extLst>
          </p:nvPr>
        </p:nvGraphicFramePr>
        <p:xfrm>
          <a:off x="526944" y="1332854"/>
          <a:ext cx="8249840" cy="4339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83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30D4-18AD-444B-98D8-547179FB7F84}"/>
              </a:ext>
            </a:extLst>
          </p:cNvPr>
          <p:cNvSpPr>
            <a:spLocks noGrp="1"/>
          </p:cNvSpPr>
          <p:nvPr>
            <p:ph type="title"/>
          </p:nvPr>
        </p:nvSpPr>
        <p:spPr/>
        <p:txBody>
          <a:bodyPr/>
          <a:lstStyle/>
          <a:p>
            <a:r>
              <a:rPr lang="en-US" dirty="0"/>
              <a:t>Net Farm Income less Family Living Expense</a:t>
            </a:r>
          </a:p>
        </p:txBody>
      </p:sp>
      <p:graphicFrame>
        <p:nvGraphicFramePr>
          <p:cNvPr id="6" name="Content Placeholder 4">
            <a:extLst>
              <a:ext uri="{FF2B5EF4-FFF2-40B4-BE49-F238E27FC236}">
                <a16:creationId xmlns:a16="http://schemas.microsoft.com/office/drawing/2014/main" id="{DB9FE0BA-48D6-4F08-B46A-1903E9B6181F}"/>
              </a:ext>
            </a:extLst>
          </p:cNvPr>
          <p:cNvGraphicFramePr>
            <a:graphicFrameLocks noGrp="1"/>
          </p:cNvGraphicFramePr>
          <p:nvPr>
            <p:ph idx="1"/>
            <p:extLst>
              <p:ext uri="{D42A27DB-BD31-4B8C-83A1-F6EECF244321}">
                <p14:modId xmlns:p14="http://schemas.microsoft.com/office/powerpoint/2010/main" val="4227641822"/>
              </p:ext>
            </p:extLst>
          </p:nvPr>
        </p:nvGraphicFramePr>
        <p:xfrm>
          <a:off x="457200" y="16462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29134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2402</TotalTime>
  <Words>975</Words>
  <Application>Microsoft Macintosh PowerPoint</Application>
  <PresentationFormat>On-screen Show (4:3)</PresentationFormat>
  <Paragraphs>165</Paragraphs>
  <Slides>21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Perpetua</vt:lpstr>
      <vt:lpstr>Souvenir Lt BT</vt:lpstr>
      <vt:lpstr>Office Theme</vt:lpstr>
      <vt:lpstr>The Farm Crisis and Mental Health:</vt:lpstr>
      <vt:lpstr>The Farm Crisis of the 1980’s</vt:lpstr>
      <vt:lpstr>PowerPoint Presentation</vt:lpstr>
      <vt:lpstr>The New Farm Crisis  of the 20-Teens</vt:lpstr>
      <vt:lpstr>Farm Income – Production - Expense</vt:lpstr>
      <vt:lpstr>Net Farm Income 2011 -2018</vt:lpstr>
      <vt:lpstr>Net KS Farm Income 2012-2018</vt:lpstr>
      <vt:lpstr>Family Living Expense</vt:lpstr>
      <vt:lpstr>Net Farm Income less Family Living Expense</vt:lpstr>
      <vt:lpstr>Net Farm Income less Family Living</vt:lpstr>
      <vt:lpstr>The New Farm Crisis</vt:lpstr>
      <vt:lpstr>PowerPoint Presentation</vt:lpstr>
      <vt:lpstr>Farmer suicide rate is concerning, but resources are available</vt:lpstr>
      <vt:lpstr>Why suicide?</vt:lpstr>
      <vt:lpstr>CDC Morbidity and Mortality Weekly Report June 8, 2018</vt:lpstr>
      <vt:lpstr>Sowing the Seeds of Hope 1999-2010</vt:lpstr>
      <vt:lpstr>Lessons learned from the 80’s?</vt:lpstr>
      <vt:lpstr>My Lessons learned from the 80’s</vt:lpstr>
      <vt:lpstr>Preparing for the New Farm Crisis</vt:lpstr>
      <vt:lpstr>2018 Farm Bill Farm Stress Assistance?</vt:lpstr>
      <vt:lpstr>CONTACT  INFORMATION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Farm Crisis and Mental Health: Responding to the New Farm Crisis</dc:title>
  <dc:subject/>
  <dc:creator>Charles Griffin</dc:creator>
  <cp:keywords/>
  <dc:description/>
  <cp:lastModifiedBy>Julie Arnold</cp:lastModifiedBy>
  <cp:revision>67</cp:revision>
  <dcterms:created xsi:type="dcterms:W3CDTF">2017-10-19T14:29:41Z</dcterms:created>
  <dcterms:modified xsi:type="dcterms:W3CDTF">2019-06-26T21:12:04Z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6C20144C-0AD0-4CE7-9B12-88696D45CBD6</vt:lpwstr>
  </property>
  <property fmtid="{D5CDD505-2E9C-101B-9397-08002B2CF9AE}" pid="3" name="ArticulatePath">
    <vt:lpwstr>508_compliant_basic_slides_mg</vt:lpwstr>
  </property>
</Properties>
</file>