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56"/>
  </p:notesMasterIdLst>
  <p:sldIdLst>
    <p:sldId id="260" r:id="rId2"/>
    <p:sldId id="596" r:id="rId3"/>
    <p:sldId id="269" r:id="rId4"/>
    <p:sldId id="593" r:id="rId5"/>
    <p:sldId id="651" r:id="rId6"/>
    <p:sldId id="297" r:id="rId7"/>
    <p:sldId id="298" r:id="rId8"/>
    <p:sldId id="347" r:id="rId9"/>
    <p:sldId id="258" r:id="rId10"/>
    <p:sldId id="598" r:id="rId11"/>
    <p:sldId id="601" r:id="rId12"/>
    <p:sldId id="620" r:id="rId13"/>
    <p:sldId id="621" r:id="rId14"/>
    <p:sldId id="358" r:id="rId15"/>
    <p:sldId id="597" r:id="rId16"/>
    <p:sldId id="623" r:id="rId17"/>
    <p:sldId id="622" r:id="rId18"/>
    <p:sldId id="608" r:id="rId19"/>
    <p:sldId id="609" r:id="rId20"/>
    <p:sldId id="624" r:id="rId21"/>
    <p:sldId id="611" r:id="rId22"/>
    <p:sldId id="612" r:id="rId23"/>
    <p:sldId id="625" r:id="rId24"/>
    <p:sldId id="613" r:id="rId25"/>
    <p:sldId id="614" r:id="rId26"/>
    <p:sldId id="626" r:id="rId27"/>
    <p:sldId id="616" r:id="rId28"/>
    <p:sldId id="617" r:id="rId29"/>
    <p:sldId id="296" r:id="rId30"/>
    <p:sldId id="642" r:id="rId31"/>
    <p:sldId id="652" r:id="rId32"/>
    <p:sldId id="643" r:id="rId33"/>
    <p:sldId id="653" r:id="rId34"/>
    <p:sldId id="407" r:id="rId35"/>
    <p:sldId id="648" r:id="rId36"/>
    <p:sldId id="649" r:id="rId37"/>
    <p:sldId id="650" r:id="rId38"/>
    <p:sldId id="630" r:id="rId39"/>
    <p:sldId id="629" r:id="rId40"/>
    <p:sldId id="632" r:id="rId41"/>
    <p:sldId id="307" r:id="rId42"/>
    <p:sldId id="326" r:id="rId43"/>
    <p:sldId id="634" r:id="rId44"/>
    <p:sldId id="644" r:id="rId45"/>
    <p:sldId id="646" r:id="rId46"/>
    <p:sldId id="647" r:id="rId47"/>
    <p:sldId id="292" r:id="rId48"/>
    <p:sldId id="319" r:id="rId49"/>
    <p:sldId id="336" r:id="rId50"/>
    <p:sldId id="335" r:id="rId51"/>
    <p:sldId id="588" r:id="rId52"/>
    <p:sldId id="655" r:id="rId53"/>
    <p:sldId id="640" r:id="rId54"/>
    <p:sldId id="656" r:id="rId55"/>
  </p:sldIdLst>
  <p:sldSz cx="9144000" cy="6858000" type="screen4x3"/>
  <p:notesSz cx="6858000" cy="91440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72021" autoAdjust="0"/>
  </p:normalViewPr>
  <p:slideViewPr>
    <p:cSldViewPr snapToGrid="0">
      <p:cViewPr varScale="1">
        <p:scale>
          <a:sx n="65" d="100"/>
          <a:sy n="65" d="100"/>
        </p:scale>
        <p:origin x="2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6/25/19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nSpc>
                <a:spcPct val="110000"/>
              </a:lnSpc>
              <a:buNone/>
            </a:pPr>
            <a:r>
              <a:rPr lang="en-US" dirty="0"/>
              <a:t>Place your title on this first slide and include any</a:t>
            </a:r>
            <a:r>
              <a:rPr lang="en-US" baseline="0" dirty="0"/>
              <a:t> subtitle. </a:t>
            </a:r>
          </a:p>
          <a:p>
            <a:pPr marL="0" indent="0">
              <a:lnSpc>
                <a:spcPct val="110000"/>
              </a:lnSpc>
              <a:buNone/>
            </a:pPr>
            <a:endParaRPr lang="en-US" dirty="0"/>
          </a:p>
          <a:p>
            <a:pPr>
              <a:lnSpc>
                <a:spcPct val="110000"/>
              </a:lnSpc>
            </a:pPr>
            <a:r>
              <a:rPr lang="en-US" sz="1400" dirty="0">
                <a:latin typeface="Arial" panose="020B0604020202020204" pitchFamily="34" charset="0"/>
                <a:cs typeface="Arial" panose="020B0604020202020204" pitchFamily="34" charset="0"/>
              </a:rPr>
              <a:t>DO NOT CHANGE THE FORMAT OF THIS TEMPLATE.</a:t>
            </a:r>
            <a:r>
              <a:rPr lang="en-US" sz="1400" baseline="0" dirty="0">
                <a:latin typeface="Arial" panose="020B0604020202020204" pitchFamily="34" charset="0"/>
                <a:cs typeface="Arial" panose="020B0604020202020204" pitchFamily="34" charset="0"/>
              </a:rPr>
              <a:t> If you are creating MHTTC-branded slides, you must use this template.</a:t>
            </a:r>
            <a:r>
              <a:rPr lang="en-US" sz="1400" dirty="0">
                <a:latin typeface="Arial" panose="020B0604020202020204" pitchFamily="34" charset="0"/>
                <a:cs typeface="Arial" panose="020B0604020202020204" pitchFamily="34" charset="0"/>
              </a:rPr>
              <a:t>  If you move around boxes, make</a:t>
            </a:r>
            <a:r>
              <a:rPr lang="en-US" sz="1400" baseline="0" dirty="0">
                <a:latin typeface="Arial" panose="020B0604020202020204" pitchFamily="34" charset="0"/>
                <a:cs typeface="Arial" panose="020B0604020202020204" pitchFamily="34" charset="0"/>
              </a:rPr>
              <a:t> sure to check the reading order.  If you widen any boxes they must not overlap any other box.</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IF YOU ADD ANY GRAPHICS,</a:t>
            </a:r>
            <a:r>
              <a:rPr lang="en-US" sz="1400" baseline="0" dirty="0">
                <a:latin typeface="Arial" panose="020B0604020202020204" pitchFamily="34" charset="0"/>
                <a:cs typeface="Arial" panose="020B0604020202020204" pitchFamily="34" charset="0"/>
              </a:rPr>
              <a:t> you will need to add ALT TEXT and check READING ORDER.  </a:t>
            </a:r>
            <a:endParaRPr lang="en-US" baseline="0" dirty="0"/>
          </a:p>
          <a:p>
            <a:pPr>
              <a:lnSpc>
                <a:spcPct val="110000"/>
              </a:lnSpc>
            </a:pPr>
            <a:endParaRPr lang="en-US" sz="1400" baseline="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33712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what we typically call “affordable”</a:t>
            </a:r>
          </a:p>
          <a:p>
            <a:pPr marL="171450" indent="-171450">
              <a:buFont typeface="Arial" panose="020B0604020202020204" pitchFamily="34" charset="0"/>
              <a:buChar char="•"/>
            </a:pPr>
            <a:r>
              <a:rPr lang="en-US" sz="1000" dirty="0"/>
              <a:t>These units have many</a:t>
            </a:r>
            <a:r>
              <a:rPr lang="en-US" sz="1000" baseline="0" dirty="0"/>
              <a:t> resources used in the financing:  LIHTC, CDBG, HOME, Trust Fund, DOH</a:t>
            </a:r>
          </a:p>
          <a:p>
            <a:pPr marL="171450" indent="-171450">
              <a:buFont typeface="Arial" panose="020B0604020202020204" pitchFamily="34" charset="0"/>
              <a:buChar char="•"/>
            </a:pPr>
            <a:r>
              <a:rPr lang="en-US" sz="1000" baseline="0" dirty="0"/>
              <a:t>Restricted units typically serve at, or below, the 60% AMI range</a:t>
            </a:r>
          </a:p>
          <a:p>
            <a:pPr marL="171450" indent="-171450">
              <a:buFont typeface="Arial" panose="020B0604020202020204" pitchFamily="34" charset="0"/>
              <a:buChar char="•"/>
            </a:pPr>
            <a:r>
              <a:rPr lang="en-US" sz="1000" baseline="0" dirty="0"/>
              <a:t>HUD Rents in Denver Metro area</a:t>
            </a:r>
          </a:p>
          <a:p>
            <a:pPr marL="171450" indent="-171450">
              <a:buFont typeface="Arial" panose="020B0604020202020204" pitchFamily="34" charset="0"/>
              <a:buChar char="•"/>
            </a:pPr>
            <a:r>
              <a:rPr lang="en-US" sz="1000" baseline="0" dirty="0"/>
              <a:t>Note: Denver Metro Example for 2 </a:t>
            </a:r>
            <a:r>
              <a:rPr lang="en-US" sz="1000" baseline="0" dirty="0" err="1"/>
              <a:t>bdr</a:t>
            </a:r>
            <a:r>
              <a:rPr lang="en-US" sz="1000" baseline="0" dirty="0"/>
              <a:t> unit</a:t>
            </a:r>
          </a:p>
          <a:p>
            <a:pPr marL="171450" indent="-171450">
              <a:buFont typeface="Arial" panose="020B0604020202020204" pitchFamily="34" charset="0"/>
              <a:buChar char="•"/>
            </a:pPr>
            <a:r>
              <a:rPr lang="en-US" sz="1000" baseline="0" dirty="0"/>
              <a:t>36% of Colorado households are renter households</a:t>
            </a:r>
          </a:p>
          <a:p>
            <a:pPr marL="171450" indent="-171450">
              <a:buFont typeface="Arial" panose="020B0604020202020204" pitchFamily="34" charset="0"/>
              <a:buChar char="•"/>
            </a:pPr>
            <a:r>
              <a:rPr lang="en-US" sz="1000" baseline="0" dirty="0"/>
              <a:t>CO minimum wage = $10.20; a minimum wage worker working full-time (1 person household) at 34% AMI or higher in all parts of the state</a:t>
            </a:r>
          </a:p>
          <a:p>
            <a:pPr marL="171450" indent="-171450">
              <a:buFont typeface="Arial" panose="020B0604020202020204" pitchFamily="34" charset="0"/>
              <a:buChar char="•"/>
            </a:pPr>
            <a:r>
              <a:rPr lang="en-US" sz="1000" baseline="0" dirty="0"/>
              <a:t>Example is a 2 person HH income (</a:t>
            </a:r>
            <a:r>
              <a:rPr lang="en-US" sz="1000" baseline="0" dirty="0" err="1"/>
              <a:t>simgle</a:t>
            </a:r>
            <a:r>
              <a:rPr lang="en-US" sz="1000" baseline="0" dirty="0"/>
              <a:t> person ranges from $14,000-$22,000) Two-thirds of CO renter households are 1 or 2 person HHs</a:t>
            </a:r>
          </a:p>
          <a:p>
            <a:pPr marL="0" indent="0">
              <a:buFont typeface="Arial" panose="020B0604020202020204" pitchFamily="34" charset="0"/>
              <a:buNone/>
            </a:pPr>
            <a:r>
              <a:rPr lang="en-US" sz="1000" dirty="0"/>
              <a:t>Rents are being subsidized so that they are affordable…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dirty="0"/>
              <a:t>Median Denver Metro market rent for 2 </a:t>
            </a:r>
            <a:r>
              <a:rPr lang="en-US" sz="1000" b="0" dirty="0" err="1"/>
              <a:t>br</a:t>
            </a:r>
            <a:r>
              <a:rPr lang="en-US" sz="1000" b="0" dirty="0"/>
              <a:t> = $1,427 (Q4 2017)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dirty="0"/>
              <a:t>25% of Colorado renters are between 30% and 60% AMI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dirty="0"/>
          </a:p>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fld id="{69DEEB03-C7B2-4ED8-A391-B171BEF68CBE}" type="slidenum">
              <a:rPr lang="en-US" smtClean="0"/>
              <a:pPr/>
              <a:t>6</a:t>
            </a:fld>
            <a:endParaRPr lang="en-US"/>
          </a:p>
        </p:txBody>
      </p:sp>
    </p:spTree>
    <p:extLst>
      <p:ext uri="{BB962C8B-B14F-4D97-AF65-F5344CB8AC3E}">
        <p14:creationId xmlns:p14="http://schemas.microsoft.com/office/powerpoint/2010/main" val="88043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a</a:t>
            </a:r>
            <a:r>
              <a:rPr lang="en-US" sz="1000" baseline="0" dirty="0"/>
              <a:t>  two person household; two bedroom apartment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In Metro Denver, that particular income band includes people earning between $37,800 per year ($18.53/hour) and $86,400per year ($42.35/hour), for a </a:t>
            </a:r>
            <a:r>
              <a:rPr lang="en-US" sz="1000" u="sng" kern="1200" dirty="0">
                <a:solidFill>
                  <a:schemeClr val="tx1"/>
                </a:solidFill>
                <a:effectLst/>
                <a:latin typeface="+mn-lt"/>
                <a:ea typeface="+mn-ea"/>
                <a:cs typeface="+mn-cs"/>
              </a:rPr>
              <a:t>two person household.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kern="1200" dirty="0">
                <a:solidFill>
                  <a:schemeClr val="tx1"/>
                </a:solidFill>
                <a:effectLst/>
                <a:latin typeface="+mn-lt"/>
                <a:ea typeface="+mn-ea"/>
                <a:cs typeface="+mn-cs"/>
              </a:rPr>
              <a:t>There</a:t>
            </a:r>
            <a:r>
              <a:rPr lang="en-US" sz="1000" u="none" kern="1200" baseline="0" dirty="0">
                <a:solidFill>
                  <a:schemeClr val="tx1"/>
                </a:solidFill>
                <a:effectLst/>
                <a:latin typeface="+mn-lt"/>
                <a:ea typeface="+mn-ea"/>
                <a:cs typeface="+mn-cs"/>
              </a:rPr>
              <a:t> are very few resources available to finance multifamily units in this income band, and very little inventory of properties available to persons in this income band ($150,000-$310,000 mortgage max)</a:t>
            </a:r>
            <a:endParaRPr lang="en-US" sz="1000" u="non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sng" kern="1200" dirty="0">
                <a:solidFill>
                  <a:schemeClr val="tx1"/>
                </a:solidFill>
                <a:effectLst/>
                <a:latin typeface="+mn-lt"/>
                <a:ea typeface="+mn-ea"/>
                <a:cs typeface="+mn-cs"/>
              </a:rPr>
              <a:t>Market rate rents</a:t>
            </a:r>
            <a:r>
              <a:rPr lang="en-US" sz="1000" u="sng" kern="1200" baseline="0" dirty="0">
                <a:solidFill>
                  <a:schemeClr val="tx1"/>
                </a:solidFill>
                <a:effectLst/>
                <a:latin typeface="+mn-lt"/>
                <a:ea typeface="+mn-ea"/>
                <a:cs typeface="+mn-cs"/>
              </a:rPr>
              <a:t> used to be at 60% AMI…and now market rate is at 90% AMI</a:t>
            </a:r>
            <a:endParaRPr lang="en-US" sz="1000" u="sng" kern="1200" dirty="0">
              <a:solidFill>
                <a:schemeClr val="tx1"/>
              </a:solidFill>
              <a:effectLst/>
              <a:latin typeface="+mn-lt"/>
              <a:ea typeface="+mn-ea"/>
              <a:cs typeface="+mn-cs"/>
            </a:endParaRPr>
          </a:p>
          <a:p>
            <a:endParaRPr lang="en-US" sz="1000" u="sng" dirty="0"/>
          </a:p>
        </p:txBody>
      </p:sp>
      <p:sp>
        <p:nvSpPr>
          <p:cNvPr id="4" name="Slide Number Placeholder 3"/>
          <p:cNvSpPr>
            <a:spLocks noGrp="1"/>
          </p:cNvSpPr>
          <p:nvPr>
            <p:ph type="sldNum" sz="quarter" idx="10"/>
          </p:nvPr>
        </p:nvSpPr>
        <p:spPr/>
        <p:txBody>
          <a:bodyPr/>
          <a:lstStyle/>
          <a:p>
            <a:fld id="{69DEEB03-C7B2-4ED8-A391-B171BEF68CBE}" type="slidenum">
              <a:rPr lang="en-US" smtClean="0"/>
              <a:pPr/>
              <a:t>7</a:t>
            </a:fld>
            <a:endParaRPr lang="en-US"/>
          </a:p>
        </p:txBody>
      </p:sp>
    </p:spTree>
    <p:extLst>
      <p:ext uri="{BB962C8B-B14F-4D97-AF65-F5344CB8AC3E}">
        <p14:creationId xmlns:p14="http://schemas.microsoft.com/office/powerpoint/2010/main" val="428450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p:txBody>
      </p:sp>
      <p:sp>
        <p:nvSpPr>
          <p:cNvPr id="4" name="Slide Number Placeholder 3"/>
          <p:cNvSpPr>
            <a:spLocks noGrp="1"/>
          </p:cNvSpPr>
          <p:nvPr>
            <p:ph type="sldNum" sz="quarter" idx="10"/>
          </p:nvPr>
        </p:nvSpPr>
        <p:spPr/>
        <p:txBody>
          <a:bodyPr/>
          <a:lstStyle/>
          <a:p>
            <a:fld id="{A6979518-E28D-3E4D-A952-E4201E5137AB}" type="slidenum">
              <a:rPr lang="en-US" smtClean="0"/>
              <a:t>27</a:t>
            </a:fld>
            <a:endParaRPr lang="en-US"/>
          </a:p>
        </p:txBody>
      </p:sp>
    </p:spTree>
    <p:extLst>
      <p:ext uri="{BB962C8B-B14F-4D97-AF65-F5344CB8AC3E}">
        <p14:creationId xmlns:p14="http://schemas.microsoft.com/office/powerpoint/2010/main" val="185833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4" y="2"/>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671959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730"/>
          </a:xfrm>
        </p:spPr>
        <p:txBody>
          <a:bodyPr/>
          <a:lstStyle/>
          <a:p>
            <a:r>
              <a:rPr lang="en-US" dirty="0"/>
              <a:t>Click to edit Master title style</a:t>
            </a:r>
          </a:p>
        </p:txBody>
      </p:sp>
      <p:sp>
        <p:nvSpPr>
          <p:cNvPr id="3" name="Text Placeholder 2"/>
          <p:cNvSpPr>
            <a:spLocks noGrp="1"/>
          </p:cNvSpPr>
          <p:nvPr>
            <p:ph type="body" idx="1"/>
          </p:nvPr>
        </p:nvSpPr>
        <p:spPr>
          <a:xfrm>
            <a:off x="630075" y="1360457"/>
            <a:ext cx="386810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075" y="2184369"/>
            <a:ext cx="3868108"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385" y="1360457"/>
            <a:ext cx="388715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385" y="2184369"/>
            <a:ext cx="388715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630075" y="5953673"/>
            <a:ext cx="3927475" cy="706437"/>
          </a:xfrm>
        </p:spPr>
        <p:txBody>
          <a:bodyPr/>
          <a:lstStyle>
            <a:lvl1pPr>
              <a:defRPr baseline="0"/>
            </a:lvl1pPr>
          </a:lstStyle>
          <a:p>
            <a:r>
              <a:rPr lang="en-US" dirty="0"/>
              <a:t>Your logo on Master slide</a:t>
            </a:r>
          </a:p>
        </p:txBody>
      </p:sp>
      <p:pic>
        <p:nvPicPr>
          <p:cNvPr id="11" name="Picture 10"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48018" y="0"/>
            <a:ext cx="8475260" cy="1166884"/>
          </a:xfrm>
        </p:spPr>
        <p:txBody>
          <a:bodyPr/>
          <a:lstStyle/>
          <a:p>
            <a:r>
              <a:rPr lang="en-US" dirty="0"/>
              <a:t>Click to edit Master title style</a:t>
            </a:r>
          </a:p>
        </p:txBody>
      </p:sp>
      <p:sp>
        <p:nvSpPr>
          <p:cNvPr id="7" name="Content Placeholder 6"/>
          <p:cNvSpPr>
            <a:spLocks noGrp="1"/>
          </p:cNvSpPr>
          <p:nvPr>
            <p:ph sz="quarter" idx="10"/>
          </p:nvPr>
        </p:nvSpPr>
        <p:spPr>
          <a:xfrm>
            <a:off x="2852452" y="4500111"/>
            <a:ext cx="3330178"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48018" y="1321929"/>
            <a:ext cx="343997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247085" y="1321928"/>
            <a:ext cx="3576193"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378800" y="5800299"/>
            <a:ext cx="2428013" cy="436728"/>
          </a:xfrm>
        </p:spPr>
        <p:txBody>
          <a:bodyPr/>
          <a:lstStyle>
            <a:lvl1pPr>
              <a:defRPr baseline="0"/>
            </a:lvl1pPr>
          </a:lstStyle>
          <a:p>
            <a:r>
              <a:rPr lang="en-US" dirty="0"/>
              <a:t>Your logo on Master slide</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10"/>
            <a:ext cx="9143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563148" y="3526025"/>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563148" y="1668650"/>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5801916" y="1668643"/>
            <a:ext cx="2677716" cy="1392918"/>
          </a:xfrm>
        </p:spPr>
        <p:txBody>
          <a:bodyPr/>
          <a:lstStyle/>
          <a:p>
            <a:endParaRPr lang="en-US" dirty="0"/>
          </a:p>
        </p:txBody>
      </p:sp>
      <p:sp>
        <p:nvSpPr>
          <p:cNvPr id="17" name="Picture Placeholder 16"/>
          <p:cNvSpPr>
            <a:spLocks noGrp="1" noChangeAspect="1"/>
          </p:cNvSpPr>
          <p:nvPr>
            <p:ph type="pic" sz="quarter" idx="14"/>
          </p:nvPr>
        </p:nvSpPr>
        <p:spPr>
          <a:xfrm>
            <a:off x="5801916" y="3526018"/>
            <a:ext cx="2681478" cy="1389888"/>
          </a:xfrm>
        </p:spPr>
        <p:txBody>
          <a:bodyPr/>
          <a:lstStyle/>
          <a:p>
            <a:endParaRPr lang="en-US"/>
          </a:p>
        </p:txBody>
      </p:sp>
      <p:sp>
        <p:nvSpPr>
          <p:cNvPr id="8" name="Picture Placeholder 7"/>
          <p:cNvSpPr>
            <a:spLocks noGrp="1" noChangeAspect="1"/>
          </p:cNvSpPr>
          <p:nvPr>
            <p:ph type="pic" sz="quarter" idx="15" hasCustomPrompt="1"/>
          </p:nvPr>
        </p:nvSpPr>
        <p:spPr>
          <a:xfrm>
            <a:off x="563148" y="5769428"/>
            <a:ext cx="3927475" cy="706437"/>
          </a:xfrm>
        </p:spPr>
        <p:txBody>
          <a:bodyPr/>
          <a:lstStyle>
            <a:lvl1pPr>
              <a:defRPr baseline="0"/>
            </a:lvl1pPr>
          </a:lstStyle>
          <a:p>
            <a:r>
              <a:rPr lang="en-US" dirty="0"/>
              <a:t>Your logo on Master slide</a:t>
            </a:r>
          </a:p>
        </p:txBody>
      </p:sp>
      <p:pic>
        <p:nvPicPr>
          <p:cNvPr id="10" name="Picture 9"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5" y="1017984"/>
            <a:ext cx="7715250" cy="1607344"/>
          </a:xfrm>
          <a:prstGeom prst="rect">
            <a:avLst/>
          </a:prstGeom>
        </p:spPr>
        <p:txBody>
          <a:bodyPr anchor="b"/>
          <a:lstStyle>
            <a:lvl1pPr algn="l">
              <a:defRPr sz="3164"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6" y="2732484"/>
            <a:ext cx="771525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407621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6/25/19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6/25/19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6/25/19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6/25/19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6/25/19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4965017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63" r:id="rId13"/>
    <p:sldLayoutId id="2147483655" r:id="rId14"/>
    <p:sldLayoutId id="2147483657" r:id="rId15"/>
    <p:sldLayoutId id="214748369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www.mvcommunityofhope.org/what-we-do/program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boulderbridgehouse.org/what-we-do/"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s://www.coloradovillagecollaborative.org/beloved-community-village"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huduser.gov/portal/datasets/il/il2019/2019summary.odn"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reports.nlihc.org/gap"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www.curbed.com/2019/5/15/18617763/affordable-housing-policy-rent-real-estate-apartment"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Affordable Housing 101 </a:t>
            </a:r>
            <a:br>
              <a:rPr lang="en-US" sz="3600" dirty="0"/>
            </a:br>
            <a:r>
              <a:rPr lang="en-US" sz="3600" dirty="0"/>
              <a:t>for rural behavioral </a:t>
            </a:r>
            <a:br>
              <a:rPr lang="en-US" sz="3600" dirty="0"/>
            </a:br>
            <a:r>
              <a:rPr lang="en-US" sz="3600" dirty="0"/>
              <a:t>health providers</a:t>
            </a:r>
            <a:endParaRPr lang="en-US" sz="3300" dirty="0"/>
          </a:p>
        </p:txBody>
      </p:sp>
      <p:sp>
        <p:nvSpPr>
          <p:cNvPr id="3" name="Subtitle 2"/>
          <p:cNvSpPr>
            <a:spLocks noGrp="1"/>
          </p:cNvSpPr>
          <p:nvPr>
            <p:ph type="subTitle" idx="1"/>
          </p:nvPr>
        </p:nvSpPr>
        <p:spPr/>
        <p:txBody>
          <a:bodyPr>
            <a:normAutofit/>
          </a:bodyPr>
          <a:lstStyle/>
          <a:p>
            <a:r>
              <a:rPr lang="en-US" sz="2400" dirty="0"/>
              <a:t>Jenn Lopez, Project Moxie</a:t>
            </a:r>
          </a:p>
          <a:p>
            <a:r>
              <a:rPr lang="en-US" sz="2400" dirty="0"/>
              <a:t>jennglaulopez@gmail.com</a:t>
            </a:r>
          </a:p>
          <a:p>
            <a:endParaRPr lang="en-US" sz="2400" dirty="0">
              <a:latin typeface="Arial"/>
            </a:endParaRPr>
          </a:p>
        </p:txBody>
      </p:sp>
      <p:pic>
        <p:nvPicPr>
          <p:cNvPr id="7" name="Picture Placeholder 6" descr="MHTTC stacked color bars"/>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20D2-BE9D-D846-BBAE-155388557A2F}"/>
              </a:ext>
            </a:extLst>
          </p:cNvPr>
          <p:cNvSpPr>
            <a:spLocks noGrp="1"/>
          </p:cNvSpPr>
          <p:nvPr>
            <p:ph type="title"/>
          </p:nvPr>
        </p:nvSpPr>
        <p:spPr>
          <a:xfrm>
            <a:off x="0" y="185976"/>
            <a:ext cx="9144000" cy="918730"/>
          </a:xfrm>
        </p:spPr>
        <p:txBody>
          <a:bodyPr>
            <a:normAutofit fontScale="90000"/>
          </a:bodyPr>
          <a:lstStyle/>
          <a:p>
            <a:r>
              <a:rPr lang="en-US" dirty="0">
                <a:solidFill>
                  <a:schemeClr val="tx1"/>
                </a:solidFill>
              </a:rPr>
              <a:t>Key housing challenges in rural communities</a:t>
            </a:r>
          </a:p>
        </p:txBody>
      </p:sp>
      <p:sp>
        <p:nvSpPr>
          <p:cNvPr id="3" name="Content Placeholder 2">
            <a:extLst>
              <a:ext uri="{FF2B5EF4-FFF2-40B4-BE49-F238E27FC236}">
                <a16:creationId xmlns:a16="http://schemas.microsoft.com/office/drawing/2014/main" id="{03815FC3-6339-C24A-BD0D-239B6806551E}"/>
              </a:ext>
            </a:extLst>
          </p:cNvPr>
          <p:cNvSpPr>
            <a:spLocks noGrp="1"/>
          </p:cNvSpPr>
          <p:nvPr>
            <p:ph sz="half" idx="2"/>
          </p:nvPr>
        </p:nvSpPr>
        <p:spPr>
          <a:xfrm>
            <a:off x="630075" y="1441342"/>
            <a:ext cx="8141966" cy="4726983"/>
          </a:xfrm>
        </p:spPr>
        <p:txBody>
          <a:bodyPr>
            <a:normAutofit/>
          </a:bodyPr>
          <a:lstStyle/>
          <a:p>
            <a:r>
              <a:rPr lang="en-US" sz="1800" dirty="0">
                <a:solidFill>
                  <a:schemeClr val="tx1"/>
                </a:solidFill>
              </a:rPr>
              <a:t>There are several different types of “rural” communities but let’s look at these for examples:</a:t>
            </a:r>
          </a:p>
          <a:p>
            <a:r>
              <a:rPr lang="en-US" sz="1800" dirty="0">
                <a:solidFill>
                  <a:schemeClr val="tx1"/>
                </a:solidFill>
              </a:rPr>
              <a:t>Distressed Rural (eastern plains, Co, rural </a:t>
            </a:r>
            <a:r>
              <a:rPr lang="en-US" sz="1800" dirty="0" err="1">
                <a:solidFill>
                  <a:schemeClr val="tx1"/>
                </a:solidFill>
              </a:rPr>
              <a:t>midwest</a:t>
            </a:r>
            <a:r>
              <a:rPr lang="en-US" sz="1800" dirty="0">
                <a:solidFill>
                  <a:schemeClr val="tx1"/>
                </a:solidFill>
              </a:rPr>
              <a:t> communities, Appalachia etc.)</a:t>
            </a:r>
          </a:p>
          <a:p>
            <a:r>
              <a:rPr lang="en-US" sz="1800" dirty="0">
                <a:solidFill>
                  <a:schemeClr val="tx1"/>
                </a:solidFill>
              </a:rPr>
              <a:t>Rural Resort (Sedona, Az, Mammoth Lakes, Ca, Durango, Co etc.)</a:t>
            </a:r>
          </a:p>
          <a:p>
            <a:r>
              <a:rPr lang="en-US" sz="1800" dirty="0">
                <a:solidFill>
                  <a:schemeClr val="tx1"/>
                </a:solidFill>
              </a:rPr>
              <a:t>Rural/suburban (</a:t>
            </a:r>
            <a:r>
              <a:rPr lang="en-US" sz="1800" dirty="0" err="1">
                <a:solidFill>
                  <a:schemeClr val="tx1"/>
                </a:solidFill>
              </a:rPr>
              <a:t>ie</a:t>
            </a:r>
            <a:r>
              <a:rPr lang="en-US" sz="1800" dirty="0">
                <a:solidFill>
                  <a:schemeClr val="tx1"/>
                </a:solidFill>
              </a:rPr>
              <a:t> Castle Rock, Co; Loveland, Co,  Bernalillo, New Mexico</a:t>
            </a:r>
          </a:p>
          <a:p>
            <a:r>
              <a:rPr lang="en-US" sz="1800" dirty="0">
                <a:solidFill>
                  <a:schemeClr val="tx1"/>
                </a:solidFill>
              </a:rPr>
              <a:t>In some of these communities housing exists but is in poor condition or there is a shortage of affordable housing because of local market conditions or limited infrastructure for development,</a:t>
            </a:r>
          </a:p>
          <a:p>
            <a:r>
              <a:rPr lang="en-US" sz="1800" dirty="0">
                <a:solidFill>
                  <a:schemeClr val="tx1"/>
                </a:solidFill>
              </a:rPr>
              <a:t>Mobile Home Parks are in poor condition, landlords charging high rents or conversion of mobile home parks displacing households,</a:t>
            </a:r>
          </a:p>
          <a:p>
            <a:r>
              <a:rPr lang="en-US" sz="1800" dirty="0">
                <a:solidFill>
                  <a:schemeClr val="tx1"/>
                </a:solidFill>
              </a:rPr>
              <a:t>Many rural communities have limited services for persons experiencing homelessness and are challenged to provide crisis response services (shelter, service navigation, </a:t>
            </a:r>
            <a:r>
              <a:rPr lang="en-US" sz="1800" dirty="0" err="1">
                <a:solidFill>
                  <a:schemeClr val="tx1"/>
                </a:solidFill>
              </a:rPr>
              <a:t>etc</a:t>
            </a:r>
            <a:r>
              <a:rPr lang="en-US" sz="1800" dirty="0">
                <a:solidFill>
                  <a:schemeClr val="tx1"/>
                </a:solidFill>
              </a:rPr>
              <a:t>)</a:t>
            </a:r>
          </a:p>
          <a:p>
            <a:endParaRPr lang="en-US" sz="3200" dirty="0">
              <a:solidFill>
                <a:schemeClr val="tx1"/>
              </a:solidFill>
            </a:endParaRPr>
          </a:p>
        </p:txBody>
      </p:sp>
    </p:spTree>
    <p:extLst>
      <p:ext uri="{BB962C8B-B14F-4D97-AF65-F5344CB8AC3E}">
        <p14:creationId xmlns:p14="http://schemas.microsoft.com/office/powerpoint/2010/main" val="345961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3F79-C253-5442-9C1B-93F3F6AA659E}"/>
              </a:ext>
            </a:extLst>
          </p:cNvPr>
          <p:cNvSpPr>
            <a:spLocks noGrp="1"/>
          </p:cNvSpPr>
          <p:nvPr>
            <p:ph type="title"/>
          </p:nvPr>
        </p:nvSpPr>
        <p:spPr>
          <a:xfrm>
            <a:off x="348018" y="139482"/>
            <a:ext cx="8475260" cy="1166884"/>
          </a:xfrm>
        </p:spPr>
        <p:txBody>
          <a:bodyPr>
            <a:normAutofit fontScale="90000"/>
          </a:bodyPr>
          <a:lstStyle/>
          <a:p>
            <a:r>
              <a:rPr lang="en-US" dirty="0">
                <a:solidFill>
                  <a:schemeClr val="tx1"/>
                </a:solidFill>
              </a:rPr>
              <a:t>Key Challenges in rural communities</a:t>
            </a:r>
          </a:p>
        </p:txBody>
      </p:sp>
      <p:sp>
        <p:nvSpPr>
          <p:cNvPr id="3" name="Content Placeholder 2">
            <a:extLst>
              <a:ext uri="{FF2B5EF4-FFF2-40B4-BE49-F238E27FC236}">
                <a16:creationId xmlns:a16="http://schemas.microsoft.com/office/drawing/2014/main" id="{9D676922-FE23-544C-96FA-DB0F8E448990}"/>
              </a:ext>
            </a:extLst>
          </p:cNvPr>
          <p:cNvSpPr>
            <a:spLocks noGrp="1"/>
          </p:cNvSpPr>
          <p:nvPr>
            <p:ph sz="quarter" idx="10"/>
          </p:nvPr>
        </p:nvSpPr>
        <p:spPr>
          <a:xfrm>
            <a:off x="619931" y="1689319"/>
            <a:ext cx="7981627" cy="4169044"/>
          </a:xfrm>
        </p:spPr>
        <p:txBody>
          <a:bodyPr>
            <a:noAutofit/>
          </a:bodyPr>
          <a:lstStyle/>
          <a:p>
            <a:r>
              <a:rPr lang="en-US" sz="2000" dirty="0">
                <a:solidFill>
                  <a:schemeClr val="tx1"/>
                </a:solidFill>
              </a:rPr>
              <a:t>Federal and state rental subsidies such as Housing Choice Vouchers are not available or there are long waitlists</a:t>
            </a:r>
          </a:p>
          <a:p>
            <a:r>
              <a:rPr lang="en-US" sz="2000" dirty="0">
                <a:solidFill>
                  <a:schemeClr val="tx1"/>
                </a:solidFill>
              </a:rPr>
              <a:t>Existing affordable housing does not have adequate infrastructure/water and sewer.</a:t>
            </a:r>
          </a:p>
          <a:p>
            <a:r>
              <a:rPr lang="en-US" sz="2000" dirty="0">
                <a:solidFill>
                  <a:schemeClr val="tx1"/>
                </a:solidFill>
              </a:rPr>
              <a:t>Homeownership services are limited; families don’t know how to buy a home or households need help addressing credit issues, qualifying for a mortgage or accessing affordably priced homes</a:t>
            </a:r>
          </a:p>
          <a:p>
            <a:r>
              <a:rPr lang="en-US" sz="2000" dirty="0">
                <a:solidFill>
                  <a:schemeClr val="tx1"/>
                </a:solidFill>
              </a:rPr>
              <a:t>Its difficult to build new affordable rental housing and also challenging to find developers interested in working in rural communities.</a:t>
            </a:r>
          </a:p>
          <a:p>
            <a:r>
              <a:rPr lang="en-US" sz="2000" dirty="0">
                <a:solidFill>
                  <a:schemeClr val="tx1"/>
                </a:solidFill>
              </a:rPr>
              <a:t>In Rural resort communities there is extremely limited affordable housing and households often are commuting as much as an hour one way to work in these communities where they can’t afford to live.</a:t>
            </a:r>
          </a:p>
          <a:p>
            <a:endParaRPr lang="en-US" sz="2000" dirty="0"/>
          </a:p>
        </p:txBody>
      </p:sp>
    </p:spTree>
    <p:extLst>
      <p:ext uri="{BB962C8B-B14F-4D97-AF65-F5344CB8AC3E}">
        <p14:creationId xmlns:p14="http://schemas.microsoft.com/office/powerpoint/2010/main" val="381090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7D71-B511-7D4C-AF49-A551384342A2}"/>
              </a:ext>
            </a:extLst>
          </p:cNvPr>
          <p:cNvSpPr>
            <a:spLocks noGrp="1"/>
          </p:cNvSpPr>
          <p:nvPr>
            <p:ph type="title"/>
          </p:nvPr>
        </p:nvSpPr>
        <p:spPr>
          <a:xfrm>
            <a:off x="0" y="743923"/>
            <a:ext cx="9144000" cy="918730"/>
          </a:xfrm>
        </p:spPr>
        <p:txBody>
          <a:bodyPr>
            <a:normAutofit fontScale="90000"/>
          </a:bodyPr>
          <a:lstStyle/>
          <a:p>
            <a:pPr algn="ctr"/>
            <a:r>
              <a:rPr lang="en-US" dirty="0">
                <a:solidFill>
                  <a:schemeClr val="tx1"/>
                </a:solidFill>
              </a:rPr>
              <a:t>Who pays for affordable housing </a:t>
            </a:r>
            <a:br>
              <a:rPr lang="en-US" dirty="0">
                <a:solidFill>
                  <a:schemeClr val="tx1"/>
                </a:solidFill>
              </a:rPr>
            </a:br>
            <a:r>
              <a:rPr lang="en-US" dirty="0">
                <a:solidFill>
                  <a:schemeClr val="tx1"/>
                </a:solidFill>
              </a:rPr>
              <a:t>opportunities and how does it work?</a:t>
            </a:r>
          </a:p>
        </p:txBody>
      </p:sp>
      <p:sp>
        <p:nvSpPr>
          <p:cNvPr id="3" name="Content Placeholder 2">
            <a:extLst>
              <a:ext uri="{FF2B5EF4-FFF2-40B4-BE49-F238E27FC236}">
                <a16:creationId xmlns:a16="http://schemas.microsoft.com/office/drawing/2014/main" id="{073FC29E-D211-9749-8D51-3EDA1D2D93AB}"/>
              </a:ext>
            </a:extLst>
          </p:cNvPr>
          <p:cNvSpPr>
            <a:spLocks noGrp="1"/>
          </p:cNvSpPr>
          <p:nvPr>
            <p:ph sz="half" idx="2"/>
          </p:nvPr>
        </p:nvSpPr>
        <p:spPr>
          <a:xfrm>
            <a:off x="630074" y="2184369"/>
            <a:ext cx="8110969" cy="4309421"/>
          </a:xfrm>
        </p:spPr>
        <p:txBody>
          <a:bodyPr>
            <a:normAutofit/>
          </a:bodyPr>
          <a:lstStyle/>
          <a:p>
            <a:r>
              <a:rPr lang="en-US" sz="2000" dirty="0">
                <a:solidFill>
                  <a:schemeClr val="tx1"/>
                </a:solidFill>
              </a:rPr>
              <a:t>Affordable housing programs focus on subsidizing either the household directly or a housing unit for a time period of 20-30 years. The majority of affordable housing programs are funded by Federal, State or Local government. </a:t>
            </a:r>
          </a:p>
          <a:p>
            <a:endParaRPr lang="en-US" sz="2000" dirty="0">
              <a:solidFill>
                <a:schemeClr val="tx1"/>
              </a:solidFill>
            </a:endParaRPr>
          </a:p>
          <a:p>
            <a:r>
              <a:rPr lang="en-US" sz="2000" dirty="0">
                <a:solidFill>
                  <a:schemeClr val="tx1"/>
                </a:solidFill>
              </a:rPr>
              <a:t>When governments fund households directly it take the form of a rental subsidy (there are several out there and they all have awful acronyms) or the government will provide down payment assistance, or a discounted mortgage.</a:t>
            </a:r>
          </a:p>
          <a:p>
            <a:endParaRPr lang="en-US" sz="3200" dirty="0">
              <a:solidFill>
                <a:schemeClr val="tx1"/>
              </a:solidFill>
            </a:endParaRPr>
          </a:p>
          <a:p>
            <a:endParaRPr lang="en-US" sz="3200" dirty="0">
              <a:solidFill>
                <a:schemeClr val="tx1"/>
              </a:solidFill>
            </a:endParaRPr>
          </a:p>
          <a:p>
            <a:endParaRPr lang="en-US" sz="3200" dirty="0">
              <a:solidFill>
                <a:schemeClr val="tx1"/>
              </a:solidFill>
            </a:endParaRPr>
          </a:p>
        </p:txBody>
      </p:sp>
    </p:spTree>
    <p:extLst>
      <p:ext uri="{BB962C8B-B14F-4D97-AF65-F5344CB8AC3E}">
        <p14:creationId xmlns:p14="http://schemas.microsoft.com/office/powerpoint/2010/main" val="182462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651E-6417-F04D-A4D1-279AB65A2522}"/>
              </a:ext>
            </a:extLst>
          </p:cNvPr>
          <p:cNvSpPr>
            <a:spLocks noGrp="1"/>
          </p:cNvSpPr>
          <p:nvPr>
            <p:ph type="title"/>
          </p:nvPr>
        </p:nvSpPr>
        <p:spPr>
          <a:xfrm>
            <a:off x="0" y="697427"/>
            <a:ext cx="9144000" cy="918730"/>
          </a:xfrm>
        </p:spPr>
        <p:txBody>
          <a:bodyPr>
            <a:normAutofit fontScale="90000"/>
          </a:bodyPr>
          <a:lstStyle/>
          <a:p>
            <a:r>
              <a:rPr lang="en-US" dirty="0">
                <a:solidFill>
                  <a:schemeClr val="tx1"/>
                </a:solidFill>
              </a:rPr>
              <a:t>Who pays for affordable housing </a:t>
            </a:r>
            <a:br>
              <a:rPr lang="en-US" dirty="0">
                <a:solidFill>
                  <a:schemeClr val="tx1"/>
                </a:solidFill>
              </a:rPr>
            </a:br>
            <a:r>
              <a:rPr lang="en-US" dirty="0">
                <a:solidFill>
                  <a:schemeClr val="tx1"/>
                </a:solidFill>
              </a:rPr>
              <a:t>opportunities and how does it work continued</a:t>
            </a:r>
            <a:endParaRPr lang="en-US" dirty="0"/>
          </a:p>
        </p:txBody>
      </p:sp>
      <p:sp>
        <p:nvSpPr>
          <p:cNvPr id="3" name="Content Placeholder 2">
            <a:extLst>
              <a:ext uri="{FF2B5EF4-FFF2-40B4-BE49-F238E27FC236}">
                <a16:creationId xmlns:a16="http://schemas.microsoft.com/office/drawing/2014/main" id="{FEE4316A-796D-824C-B251-ABF92AB61EA1}"/>
              </a:ext>
            </a:extLst>
          </p:cNvPr>
          <p:cNvSpPr>
            <a:spLocks noGrp="1"/>
          </p:cNvSpPr>
          <p:nvPr>
            <p:ph sz="half" idx="2"/>
          </p:nvPr>
        </p:nvSpPr>
        <p:spPr>
          <a:xfrm>
            <a:off x="630074" y="2184369"/>
            <a:ext cx="8296949" cy="4309421"/>
          </a:xfrm>
        </p:spPr>
        <p:txBody>
          <a:bodyPr>
            <a:normAutofit/>
          </a:bodyPr>
          <a:lstStyle/>
          <a:p>
            <a:r>
              <a:rPr lang="en-US" sz="2400" dirty="0">
                <a:solidFill>
                  <a:schemeClr val="tx1"/>
                </a:solidFill>
              </a:rPr>
              <a:t>If the government subsidizes a housing unit it takes the following forms:</a:t>
            </a:r>
          </a:p>
          <a:p>
            <a:r>
              <a:rPr lang="en-US" sz="2000" dirty="0">
                <a:solidFill>
                  <a:schemeClr val="tx1"/>
                </a:solidFill>
              </a:rPr>
              <a:t>an operating subsidy for a specific property; </a:t>
            </a:r>
          </a:p>
          <a:p>
            <a:r>
              <a:rPr lang="en-US" sz="2000" dirty="0">
                <a:solidFill>
                  <a:schemeClr val="tx1"/>
                </a:solidFill>
              </a:rPr>
              <a:t>Tax credit equity to buy down the costs of constructing a unit;</a:t>
            </a:r>
          </a:p>
          <a:p>
            <a:r>
              <a:rPr lang="en-US" sz="2000" dirty="0">
                <a:solidFill>
                  <a:schemeClr val="tx1"/>
                </a:solidFill>
              </a:rPr>
              <a:t>grant funding to lower the cost of providing a housing unit; </a:t>
            </a:r>
          </a:p>
          <a:p>
            <a:r>
              <a:rPr lang="en-US" sz="2000" dirty="0">
                <a:solidFill>
                  <a:schemeClr val="tx1"/>
                </a:solidFill>
              </a:rPr>
              <a:t>or a lower cost loan product that reduces costs of development with savings passing through to the eventual resident of the property. </a:t>
            </a:r>
          </a:p>
        </p:txBody>
      </p:sp>
    </p:spTree>
    <p:extLst>
      <p:ext uri="{BB962C8B-B14F-4D97-AF65-F5344CB8AC3E}">
        <p14:creationId xmlns:p14="http://schemas.microsoft.com/office/powerpoint/2010/main" val="4190959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D7FB-3834-6A45-A119-68AD6DDD8363}"/>
              </a:ext>
            </a:extLst>
          </p:cNvPr>
          <p:cNvSpPr>
            <a:spLocks noGrp="1"/>
          </p:cNvSpPr>
          <p:nvPr>
            <p:ph type="title"/>
          </p:nvPr>
        </p:nvSpPr>
        <p:spPr>
          <a:xfrm>
            <a:off x="0" y="402957"/>
            <a:ext cx="9144000" cy="918730"/>
          </a:xfrm>
        </p:spPr>
        <p:txBody>
          <a:bodyPr>
            <a:normAutofit fontScale="90000"/>
          </a:bodyPr>
          <a:lstStyle/>
          <a:p>
            <a:r>
              <a:rPr lang="en-US" dirty="0"/>
              <a:t>Who pays for affordable housing? Colorado example  </a:t>
            </a:r>
          </a:p>
        </p:txBody>
      </p:sp>
      <p:sp>
        <p:nvSpPr>
          <p:cNvPr id="3" name="Content Placeholder 2">
            <a:extLst>
              <a:ext uri="{FF2B5EF4-FFF2-40B4-BE49-F238E27FC236}">
                <a16:creationId xmlns:a16="http://schemas.microsoft.com/office/drawing/2014/main" id="{FA30BA59-F188-344A-A1E6-4D0FF8DD02B1}"/>
              </a:ext>
            </a:extLst>
          </p:cNvPr>
          <p:cNvSpPr>
            <a:spLocks noGrp="1"/>
          </p:cNvSpPr>
          <p:nvPr>
            <p:ph sz="half" idx="2"/>
          </p:nvPr>
        </p:nvSpPr>
        <p:spPr>
          <a:xfrm>
            <a:off x="630074" y="1673819"/>
            <a:ext cx="7986983" cy="4510006"/>
          </a:xfrm>
        </p:spPr>
        <p:txBody>
          <a:bodyPr>
            <a:normAutofit lnSpcReduction="10000"/>
          </a:bodyPr>
          <a:lstStyle/>
          <a:p>
            <a:r>
              <a:rPr lang="en-US" dirty="0"/>
              <a:t>The level of federal housing rent subsidy annually in Colorado (last data in 2016) is $</a:t>
            </a:r>
            <a:r>
              <a:rPr lang="en-US" b="1" dirty="0"/>
              <a:t>501,000,000,</a:t>
            </a:r>
            <a:r>
              <a:rPr lang="en-US" dirty="0"/>
              <a:t> </a:t>
            </a:r>
            <a:r>
              <a:rPr lang="en-US" b="1" dirty="0"/>
              <a:t>helping 60,000 households</a:t>
            </a:r>
            <a:r>
              <a:rPr lang="en-US" dirty="0"/>
              <a:t>.</a:t>
            </a:r>
          </a:p>
          <a:p>
            <a:r>
              <a:rPr lang="en-US" sz="3200" b="1" dirty="0"/>
              <a:t>In comparison, </a:t>
            </a:r>
            <a:endParaRPr lang="en-US" sz="1800" dirty="0"/>
          </a:p>
          <a:p>
            <a:pPr lvl="1"/>
            <a:r>
              <a:rPr lang="en-US" dirty="0"/>
              <a:t>The State agencies have approximately </a:t>
            </a:r>
            <a:r>
              <a:rPr lang="en-US" b="1" dirty="0"/>
              <a:t>$130 million </a:t>
            </a:r>
            <a:r>
              <a:rPr lang="en-US" dirty="0"/>
              <a:t>for housing and homeless programs annually.</a:t>
            </a:r>
          </a:p>
          <a:p>
            <a:pPr marL="205740" lvl="1" indent="0">
              <a:buNone/>
            </a:pPr>
            <a:endParaRPr lang="en-US" dirty="0"/>
          </a:p>
          <a:p>
            <a:pPr marL="205740" lvl="1" indent="0">
              <a:buNone/>
            </a:pPr>
            <a:r>
              <a:rPr lang="en-US" sz="3200" b="1" dirty="0"/>
              <a:t>And local</a:t>
            </a:r>
            <a:r>
              <a:rPr lang="en-US" sz="3200" dirty="0"/>
              <a:t>: </a:t>
            </a:r>
            <a:r>
              <a:rPr lang="en-US" dirty="0"/>
              <a:t>typically only rural resort areas tend to have local housing resources from local taxes, mill levies, or zoning requirements (ranging between </a:t>
            </a:r>
            <a:r>
              <a:rPr lang="en-US" b="1" dirty="0"/>
              <a:t>100,000 and 5 million </a:t>
            </a:r>
            <a:r>
              <a:rPr lang="en-US" dirty="0"/>
              <a:t>in more advanced resort areas)</a:t>
            </a:r>
          </a:p>
        </p:txBody>
      </p:sp>
    </p:spTree>
    <p:extLst>
      <p:ext uri="{BB962C8B-B14F-4D97-AF65-F5344CB8AC3E}">
        <p14:creationId xmlns:p14="http://schemas.microsoft.com/office/powerpoint/2010/main" val="3787954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B4ED-D81E-9B4E-ABE0-FDAFA9C2E75A}"/>
              </a:ext>
            </a:extLst>
          </p:cNvPr>
          <p:cNvSpPr>
            <a:spLocks noGrp="1"/>
          </p:cNvSpPr>
          <p:nvPr>
            <p:ph type="title"/>
          </p:nvPr>
        </p:nvSpPr>
        <p:spPr>
          <a:xfrm>
            <a:off x="0" y="247970"/>
            <a:ext cx="9144000" cy="918730"/>
          </a:xfrm>
        </p:spPr>
        <p:txBody>
          <a:bodyPr>
            <a:normAutofit fontScale="90000"/>
          </a:bodyPr>
          <a:lstStyle/>
          <a:p>
            <a:r>
              <a:rPr lang="en-US" dirty="0"/>
              <a:t>State level affordable housing programs</a:t>
            </a:r>
          </a:p>
        </p:txBody>
      </p:sp>
      <p:sp>
        <p:nvSpPr>
          <p:cNvPr id="3" name="Content Placeholder 2">
            <a:extLst>
              <a:ext uri="{FF2B5EF4-FFF2-40B4-BE49-F238E27FC236}">
                <a16:creationId xmlns:a16="http://schemas.microsoft.com/office/drawing/2014/main" id="{B5B190B3-25E3-F748-BE3D-D618AAFF3CDB}"/>
              </a:ext>
            </a:extLst>
          </p:cNvPr>
          <p:cNvSpPr>
            <a:spLocks noGrp="1"/>
          </p:cNvSpPr>
          <p:nvPr>
            <p:ph sz="half" idx="2"/>
          </p:nvPr>
        </p:nvSpPr>
        <p:spPr>
          <a:xfrm>
            <a:off x="630074" y="1627323"/>
            <a:ext cx="8095471" cy="4432514"/>
          </a:xfrm>
        </p:spPr>
        <p:txBody>
          <a:bodyPr>
            <a:normAutofit/>
          </a:bodyPr>
          <a:lstStyle/>
          <a:p>
            <a:r>
              <a:rPr lang="en-US" sz="1800" dirty="0"/>
              <a:t>Each state has a housing finance agency and some have two agencies; one that is quasi-governmental and one that manages state and federal funding as a government department.</a:t>
            </a:r>
          </a:p>
          <a:p>
            <a:r>
              <a:rPr lang="en-US" sz="1800" dirty="0"/>
              <a:t>Each state agency is governed by a board of directors.</a:t>
            </a:r>
          </a:p>
          <a:p>
            <a:r>
              <a:rPr lang="en-US" sz="1800" dirty="0"/>
              <a:t>On a regular basis these state agencies set funding priorities. </a:t>
            </a:r>
          </a:p>
          <a:p>
            <a:r>
              <a:rPr lang="en-US" sz="1800" dirty="0"/>
              <a:t>What types of housing resources and how easy they are to access varies greatly from state to state. </a:t>
            </a:r>
            <a:endParaRPr lang="en-US" dirty="0"/>
          </a:p>
          <a:p>
            <a:r>
              <a:rPr lang="en-US" b="1" i="1" dirty="0"/>
              <a:t>Each state also typically has an annual housing conference: this is a great way to get information on programs in your state and make connections. </a:t>
            </a:r>
          </a:p>
          <a:p>
            <a:endParaRPr lang="en-US" dirty="0"/>
          </a:p>
        </p:txBody>
      </p:sp>
    </p:spTree>
    <p:extLst>
      <p:ext uri="{BB962C8B-B14F-4D97-AF65-F5344CB8AC3E}">
        <p14:creationId xmlns:p14="http://schemas.microsoft.com/office/powerpoint/2010/main" val="305743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6178-3532-0348-A736-765DBBCD78DC}"/>
              </a:ext>
            </a:extLst>
          </p:cNvPr>
          <p:cNvSpPr>
            <a:spLocks noGrp="1"/>
          </p:cNvSpPr>
          <p:nvPr>
            <p:ph type="title"/>
          </p:nvPr>
        </p:nvSpPr>
        <p:spPr>
          <a:xfrm>
            <a:off x="0" y="263469"/>
            <a:ext cx="9144000" cy="918730"/>
          </a:xfrm>
        </p:spPr>
        <p:txBody>
          <a:bodyPr>
            <a:normAutofit fontScale="90000"/>
          </a:bodyPr>
          <a:lstStyle/>
          <a:p>
            <a:r>
              <a:rPr lang="en-US" dirty="0"/>
              <a:t>Housing to address needs across the continuum</a:t>
            </a:r>
          </a:p>
        </p:txBody>
      </p:sp>
      <p:sp>
        <p:nvSpPr>
          <p:cNvPr id="3" name="Content Placeholder 2">
            <a:extLst>
              <a:ext uri="{FF2B5EF4-FFF2-40B4-BE49-F238E27FC236}">
                <a16:creationId xmlns:a16="http://schemas.microsoft.com/office/drawing/2014/main" id="{D08FA36A-7E62-8642-BEF8-A2FA3DB0028A}"/>
              </a:ext>
            </a:extLst>
          </p:cNvPr>
          <p:cNvSpPr>
            <a:spLocks noGrp="1"/>
          </p:cNvSpPr>
          <p:nvPr>
            <p:ph sz="half" idx="2"/>
          </p:nvPr>
        </p:nvSpPr>
        <p:spPr>
          <a:xfrm>
            <a:off x="630074" y="1936401"/>
            <a:ext cx="8017979" cy="4410162"/>
          </a:xfrm>
        </p:spPr>
        <p:txBody>
          <a:bodyPr>
            <a:normAutofit/>
          </a:bodyPr>
          <a:lstStyle/>
          <a:p>
            <a:r>
              <a:rPr lang="en-US" sz="2400" dirty="0"/>
              <a:t>The following slides will cover typical housing programs for each segment of the income segments from 0% AMI up to 120% of AMI. (AMI stands for Area Median Income and is a measure used by HUD to define income brackets and which incomes need and can qualify for federal housing assistance.</a:t>
            </a:r>
          </a:p>
          <a:p>
            <a:r>
              <a:rPr lang="en-US" sz="2400" dirty="0"/>
              <a:t>I will also provide information about who typically provides these programs and how to get more information.</a:t>
            </a:r>
          </a:p>
          <a:p>
            <a:r>
              <a:rPr lang="en-US" sz="2400" dirty="0"/>
              <a:t>I will also spotlight a best practice when one is available.</a:t>
            </a:r>
          </a:p>
        </p:txBody>
      </p:sp>
    </p:spTree>
    <p:extLst>
      <p:ext uri="{BB962C8B-B14F-4D97-AF65-F5344CB8AC3E}">
        <p14:creationId xmlns:p14="http://schemas.microsoft.com/office/powerpoint/2010/main" val="308249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B17D-D36A-0E46-A99A-DF1577F1154F}"/>
              </a:ext>
            </a:extLst>
          </p:cNvPr>
          <p:cNvSpPr>
            <a:spLocks noGrp="1"/>
          </p:cNvSpPr>
          <p:nvPr>
            <p:ph type="title"/>
          </p:nvPr>
        </p:nvSpPr>
        <p:spPr>
          <a:xfrm>
            <a:off x="0" y="263467"/>
            <a:ext cx="9144000" cy="918730"/>
          </a:xfrm>
        </p:spPr>
        <p:txBody>
          <a:bodyPr>
            <a:normAutofit fontScale="90000"/>
          </a:bodyPr>
          <a:lstStyle/>
          <a:p>
            <a:r>
              <a:rPr lang="en-US" dirty="0"/>
              <a:t>Behavioral health partnerships: Housing plus services </a:t>
            </a:r>
          </a:p>
        </p:txBody>
      </p:sp>
      <p:sp>
        <p:nvSpPr>
          <p:cNvPr id="3" name="Content Placeholder 2">
            <a:extLst>
              <a:ext uri="{FF2B5EF4-FFF2-40B4-BE49-F238E27FC236}">
                <a16:creationId xmlns:a16="http://schemas.microsoft.com/office/drawing/2014/main" id="{762DF32A-ECB5-014C-B77F-CDB23FFA8C8C}"/>
              </a:ext>
            </a:extLst>
          </p:cNvPr>
          <p:cNvSpPr>
            <a:spLocks noGrp="1"/>
          </p:cNvSpPr>
          <p:nvPr>
            <p:ph sz="half" idx="2"/>
          </p:nvPr>
        </p:nvSpPr>
        <p:spPr>
          <a:xfrm>
            <a:off x="630075" y="1859797"/>
            <a:ext cx="8048976" cy="4649491"/>
          </a:xfrm>
        </p:spPr>
        <p:txBody>
          <a:bodyPr>
            <a:normAutofit/>
          </a:bodyPr>
          <a:lstStyle/>
          <a:p>
            <a:r>
              <a:rPr lang="en-US" sz="2000" dirty="0"/>
              <a:t>Over the last several years housing programs have evolved to recognize that the lowest income households, and those with special needs or disabilities must be offered housing with wrap-around supportive services in order to be successful and remain housed. </a:t>
            </a:r>
          </a:p>
          <a:p>
            <a:r>
              <a:rPr lang="en-US" sz="2000" dirty="0"/>
              <a:t>These programs are often designed in partnership with local behavioral health providers to increase access to services for the intended housing residents.</a:t>
            </a:r>
          </a:p>
          <a:p>
            <a:r>
              <a:rPr lang="en-US" sz="2000" dirty="0"/>
              <a:t>The partnerships are often necessary since HUD funds very few services with its housing resources.</a:t>
            </a:r>
          </a:p>
        </p:txBody>
      </p:sp>
    </p:spTree>
    <p:extLst>
      <p:ext uri="{BB962C8B-B14F-4D97-AF65-F5344CB8AC3E}">
        <p14:creationId xmlns:p14="http://schemas.microsoft.com/office/powerpoint/2010/main" val="151314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4882-8B83-1F4B-9DE4-1DA2F4B1054D}"/>
              </a:ext>
            </a:extLst>
          </p:cNvPr>
          <p:cNvSpPr>
            <a:spLocks noGrp="1"/>
          </p:cNvSpPr>
          <p:nvPr>
            <p:ph type="title"/>
          </p:nvPr>
        </p:nvSpPr>
        <p:spPr>
          <a:xfrm>
            <a:off x="61992" y="759423"/>
            <a:ext cx="9144000" cy="918730"/>
          </a:xfrm>
        </p:spPr>
        <p:txBody>
          <a:bodyPr>
            <a:normAutofit fontScale="90000"/>
          </a:bodyPr>
          <a:lstStyle/>
          <a:p>
            <a:r>
              <a:rPr lang="en-US" dirty="0"/>
              <a:t>0-30% AMI: Homeless programs/crisis response programming</a:t>
            </a:r>
          </a:p>
        </p:txBody>
      </p:sp>
      <p:sp>
        <p:nvSpPr>
          <p:cNvPr id="3" name="Content Placeholder 2">
            <a:extLst>
              <a:ext uri="{FF2B5EF4-FFF2-40B4-BE49-F238E27FC236}">
                <a16:creationId xmlns:a16="http://schemas.microsoft.com/office/drawing/2014/main" id="{1EAE2F2B-A6F9-A841-B76B-80FDE997D8ED}"/>
              </a:ext>
            </a:extLst>
          </p:cNvPr>
          <p:cNvSpPr>
            <a:spLocks noGrp="1"/>
          </p:cNvSpPr>
          <p:nvPr>
            <p:ph sz="half" idx="2"/>
          </p:nvPr>
        </p:nvSpPr>
        <p:spPr>
          <a:xfrm>
            <a:off x="630075" y="2184369"/>
            <a:ext cx="7883850" cy="4185434"/>
          </a:xfrm>
        </p:spPr>
        <p:txBody>
          <a:bodyPr>
            <a:normAutofit/>
          </a:bodyPr>
          <a:lstStyle/>
          <a:p>
            <a:r>
              <a:rPr lang="en-US" sz="2000" dirty="0"/>
              <a:t>Homeless shelters; both low and high barrier</a:t>
            </a:r>
          </a:p>
          <a:p>
            <a:r>
              <a:rPr lang="en-US" sz="2000" dirty="0"/>
              <a:t>Navigation centers and day centers (storage, showers, resources, food services)</a:t>
            </a:r>
          </a:p>
          <a:p>
            <a:r>
              <a:rPr lang="en-US" sz="2000" dirty="0"/>
              <a:t>Faith-based programs such as family promise</a:t>
            </a:r>
          </a:p>
          <a:p>
            <a:r>
              <a:rPr lang="en-US" sz="2000" dirty="0"/>
              <a:t>Hotel and motel vouchers,</a:t>
            </a:r>
          </a:p>
          <a:p>
            <a:r>
              <a:rPr lang="en-US" sz="2000" dirty="0"/>
              <a:t>Managed camping programs</a:t>
            </a:r>
          </a:p>
          <a:p>
            <a:r>
              <a:rPr lang="en-US" sz="2000" dirty="0"/>
              <a:t>Tiny home villages</a:t>
            </a:r>
          </a:p>
          <a:p>
            <a:r>
              <a:rPr lang="en-US" sz="2000" dirty="0"/>
              <a:t>Legal car camping</a:t>
            </a:r>
          </a:p>
        </p:txBody>
      </p:sp>
      <p:pic>
        <p:nvPicPr>
          <p:cNvPr id="4" name="Shape 528">
            <a:extLst>
              <a:ext uri="{FF2B5EF4-FFF2-40B4-BE49-F238E27FC236}">
                <a16:creationId xmlns:a16="http://schemas.microsoft.com/office/drawing/2014/main" id="{F3CA8DFD-9205-BA43-98C7-A4F81370E38D}"/>
              </a:ext>
            </a:extLst>
          </p:cNvPr>
          <p:cNvPicPr preferRelativeResize="0"/>
          <p:nvPr/>
        </p:nvPicPr>
        <p:blipFill>
          <a:blip r:embed="rId2">
            <a:alphaModFix/>
          </a:blip>
          <a:stretch>
            <a:fillRect/>
          </a:stretch>
        </p:blipFill>
        <p:spPr>
          <a:xfrm>
            <a:off x="4633992" y="3781588"/>
            <a:ext cx="3043023" cy="1906290"/>
          </a:xfrm>
          <a:prstGeom prst="rect">
            <a:avLst/>
          </a:prstGeom>
          <a:noFill/>
          <a:ln>
            <a:noFill/>
          </a:ln>
        </p:spPr>
      </p:pic>
    </p:spTree>
    <p:extLst>
      <p:ext uri="{BB962C8B-B14F-4D97-AF65-F5344CB8AC3E}">
        <p14:creationId xmlns:p14="http://schemas.microsoft.com/office/powerpoint/2010/main" val="1959537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1DAA-AF4E-B24A-9178-D4B3765ED4BD}"/>
              </a:ext>
            </a:extLst>
          </p:cNvPr>
          <p:cNvSpPr>
            <a:spLocks noGrp="1"/>
          </p:cNvSpPr>
          <p:nvPr>
            <p:ph type="title"/>
          </p:nvPr>
        </p:nvSpPr>
        <p:spPr>
          <a:xfrm>
            <a:off x="0" y="371959"/>
            <a:ext cx="9144000" cy="918730"/>
          </a:xfrm>
        </p:spPr>
        <p:txBody>
          <a:bodyPr>
            <a:normAutofit fontScale="90000"/>
          </a:bodyPr>
          <a:lstStyle/>
          <a:p>
            <a:r>
              <a:rPr lang="en-US" dirty="0"/>
              <a:t>Crisis response programs-challenges and opportunities</a:t>
            </a:r>
          </a:p>
        </p:txBody>
      </p:sp>
      <p:sp>
        <p:nvSpPr>
          <p:cNvPr id="3" name="Content Placeholder 2">
            <a:extLst>
              <a:ext uri="{FF2B5EF4-FFF2-40B4-BE49-F238E27FC236}">
                <a16:creationId xmlns:a16="http://schemas.microsoft.com/office/drawing/2014/main" id="{18F1C4AB-D051-554F-AC3A-8A4F66AA6782}"/>
              </a:ext>
            </a:extLst>
          </p:cNvPr>
          <p:cNvSpPr>
            <a:spLocks noGrp="1"/>
          </p:cNvSpPr>
          <p:nvPr>
            <p:ph sz="half" idx="2"/>
          </p:nvPr>
        </p:nvSpPr>
        <p:spPr>
          <a:xfrm>
            <a:off x="263472" y="2092276"/>
            <a:ext cx="8477572" cy="4773478"/>
          </a:xfrm>
        </p:spPr>
        <p:txBody>
          <a:bodyPr numCol="2">
            <a:normAutofit/>
          </a:bodyPr>
          <a:lstStyle/>
          <a:p>
            <a:r>
              <a:rPr lang="en-US" sz="1800" b="1" dirty="0"/>
              <a:t>Challenges: </a:t>
            </a:r>
          </a:p>
          <a:p>
            <a:r>
              <a:rPr lang="en-US" sz="1800" dirty="0"/>
              <a:t>Fewer dedicated dollars at the federal and state level for this type of programming.</a:t>
            </a:r>
          </a:p>
          <a:p>
            <a:r>
              <a:rPr lang="en-US" sz="1800" dirty="0"/>
              <a:t>Burden for capital and operating falls on local communities.</a:t>
            </a:r>
          </a:p>
          <a:p>
            <a:r>
              <a:rPr lang="en-US" sz="1800" dirty="0"/>
              <a:t>Emergency programs can overwhelm and distract from programs to rapidly rehouse people, however, they are needed to provide basic needs and increase safety for those unhoused.</a:t>
            </a:r>
          </a:p>
          <a:p>
            <a:endParaRPr lang="en-US" sz="1800" b="1" dirty="0"/>
          </a:p>
          <a:p>
            <a:endParaRPr lang="en-US" sz="1800" b="1" dirty="0"/>
          </a:p>
          <a:p>
            <a:endParaRPr lang="en-US" sz="1800" b="1" dirty="0"/>
          </a:p>
          <a:p>
            <a:endParaRPr lang="en-US" sz="1800" b="1" dirty="0"/>
          </a:p>
          <a:p>
            <a:r>
              <a:rPr lang="en-US" sz="1800" b="1" dirty="0"/>
              <a:t>Opportunities:</a:t>
            </a:r>
          </a:p>
          <a:p>
            <a:r>
              <a:rPr lang="en-US" sz="1800" dirty="0"/>
              <a:t>Faith-based groups are doing more in this space to fill the government funding gaps.</a:t>
            </a:r>
          </a:p>
          <a:p>
            <a:r>
              <a:rPr lang="en-US" sz="1800" dirty="0"/>
              <a:t>There is an increased recognition for innovative models like organized camping, tiny home villages and more national models in this space.</a:t>
            </a:r>
          </a:p>
          <a:p>
            <a:r>
              <a:rPr lang="en-US" sz="1800" dirty="0"/>
              <a:t>Emergency responses, if well designed, can heighten awareness and support for housing at the local level.</a:t>
            </a:r>
          </a:p>
          <a:p>
            <a:endParaRPr lang="en-US" sz="1800" dirty="0"/>
          </a:p>
        </p:txBody>
      </p:sp>
    </p:spTree>
    <p:extLst>
      <p:ext uri="{BB962C8B-B14F-4D97-AF65-F5344CB8AC3E}">
        <p14:creationId xmlns:p14="http://schemas.microsoft.com/office/powerpoint/2010/main" val="89890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AEF6-0071-524B-A05A-54238BC7838D}"/>
              </a:ext>
            </a:extLst>
          </p:cNvPr>
          <p:cNvSpPr>
            <a:spLocks noGrp="1"/>
          </p:cNvSpPr>
          <p:nvPr>
            <p:ph type="title"/>
          </p:nvPr>
        </p:nvSpPr>
        <p:spPr>
          <a:xfrm>
            <a:off x="0" y="333215"/>
            <a:ext cx="9144000" cy="918730"/>
          </a:xfrm>
        </p:spPr>
        <p:txBody>
          <a:bodyPr/>
          <a:lstStyle/>
          <a:p>
            <a:r>
              <a:rPr lang="en-US" dirty="0"/>
              <a:t>Jenn’s introduction</a:t>
            </a:r>
          </a:p>
        </p:txBody>
      </p:sp>
      <p:sp>
        <p:nvSpPr>
          <p:cNvPr id="3" name="Content Placeholder 2">
            <a:extLst>
              <a:ext uri="{FF2B5EF4-FFF2-40B4-BE49-F238E27FC236}">
                <a16:creationId xmlns:a16="http://schemas.microsoft.com/office/drawing/2014/main" id="{F201D434-DCD9-2040-AA7D-98F83F07C1DD}"/>
              </a:ext>
            </a:extLst>
          </p:cNvPr>
          <p:cNvSpPr>
            <a:spLocks noGrp="1"/>
          </p:cNvSpPr>
          <p:nvPr>
            <p:ph sz="half" idx="2"/>
          </p:nvPr>
        </p:nvSpPr>
        <p:spPr>
          <a:xfrm>
            <a:off x="630075" y="1534332"/>
            <a:ext cx="5228284" cy="4990453"/>
          </a:xfrm>
        </p:spPr>
        <p:txBody>
          <a:bodyPr>
            <a:normAutofit/>
          </a:bodyPr>
          <a:lstStyle/>
          <a:p>
            <a:r>
              <a:rPr lang="en-US" sz="1800" dirty="0"/>
              <a:t>National Affordable Housing Consultant (Project Moxie, Ethos Development, and the Athena Group)</a:t>
            </a:r>
          </a:p>
          <a:p>
            <a:r>
              <a:rPr lang="en-US" sz="1800" dirty="0"/>
              <a:t>19 years of experience in the Southwest</a:t>
            </a:r>
          </a:p>
          <a:p>
            <a:r>
              <a:rPr lang="en-US" sz="1800" dirty="0"/>
              <a:t>13 of the 19 years was working in local and state government</a:t>
            </a:r>
          </a:p>
          <a:p>
            <a:r>
              <a:rPr lang="en-US" sz="1800" dirty="0"/>
              <a:t>Have worked on programs across the housing continuum (homeless to homeownership)</a:t>
            </a:r>
          </a:p>
          <a:p>
            <a:r>
              <a:rPr lang="en-US" sz="1800" dirty="0"/>
              <a:t>My passion is rural housing projects and programs</a:t>
            </a:r>
          </a:p>
          <a:p>
            <a:r>
              <a:rPr lang="en-US" sz="1800" dirty="0"/>
              <a:t>Current clients: The Colorado Health Foundation, New Mexico Coalition to End Homelessness, Interfaith Alliance of Colorado, Mono County Behavioral Health (CA), City and County of Durango Colorado.</a:t>
            </a:r>
          </a:p>
          <a:p>
            <a:endParaRPr lang="en-US" dirty="0"/>
          </a:p>
          <a:p>
            <a:endParaRPr lang="en-US" dirty="0"/>
          </a:p>
        </p:txBody>
      </p:sp>
      <p:pic>
        <p:nvPicPr>
          <p:cNvPr id="4" name="Picture 3">
            <a:extLst>
              <a:ext uri="{FF2B5EF4-FFF2-40B4-BE49-F238E27FC236}">
                <a16:creationId xmlns:a16="http://schemas.microsoft.com/office/drawing/2014/main" id="{AF6E2C2C-6D17-4E4D-84D3-E54BA6D94D23}"/>
              </a:ext>
            </a:extLst>
          </p:cNvPr>
          <p:cNvPicPr>
            <a:picLocks noChangeAspect="1"/>
          </p:cNvPicPr>
          <p:nvPr/>
        </p:nvPicPr>
        <p:blipFill>
          <a:blip r:embed="rId2"/>
          <a:stretch>
            <a:fillRect/>
          </a:stretch>
        </p:blipFill>
        <p:spPr>
          <a:xfrm>
            <a:off x="7230086" y="1697073"/>
            <a:ext cx="1577242" cy="2098206"/>
          </a:xfrm>
          <a:prstGeom prst="rect">
            <a:avLst/>
          </a:prstGeom>
        </p:spPr>
      </p:pic>
    </p:spTree>
    <p:extLst>
      <p:ext uri="{BB962C8B-B14F-4D97-AF65-F5344CB8AC3E}">
        <p14:creationId xmlns:p14="http://schemas.microsoft.com/office/powerpoint/2010/main" val="153171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E074-ECE5-E840-940F-E3B22A619D85}"/>
              </a:ext>
            </a:extLst>
          </p:cNvPr>
          <p:cNvSpPr>
            <a:spLocks noGrp="1"/>
          </p:cNvSpPr>
          <p:nvPr>
            <p:ph type="title"/>
          </p:nvPr>
        </p:nvSpPr>
        <p:spPr>
          <a:xfrm>
            <a:off x="0" y="294467"/>
            <a:ext cx="9144000" cy="918730"/>
          </a:xfrm>
        </p:spPr>
        <p:txBody>
          <a:bodyPr>
            <a:normAutofit fontScale="90000"/>
          </a:bodyPr>
          <a:lstStyle/>
          <a:p>
            <a:r>
              <a:rPr lang="en-US" dirty="0"/>
              <a:t>Program spotlight: camp Hope: Las Cruces</a:t>
            </a:r>
          </a:p>
        </p:txBody>
      </p:sp>
      <p:sp>
        <p:nvSpPr>
          <p:cNvPr id="3" name="Content Placeholder 2">
            <a:extLst>
              <a:ext uri="{FF2B5EF4-FFF2-40B4-BE49-F238E27FC236}">
                <a16:creationId xmlns:a16="http://schemas.microsoft.com/office/drawing/2014/main" id="{379D970A-69B6-954D-9972-1EB649C25D36}"/>
              </a:ext>
            </a:extLst>
          </p:cNvPr>
          <p:cNvSpPr>
            <a:spLocks noGrp="1"/>
          </p:cNvSpPr>
          <p:nvPr>
            <p:ph sz="half" idx="2"/>
          </p:nvPr>
        </p:nvSpPr>
        <p:spPr>
          <a:xfrm>
            <a:off x="630075" y="2184369"/>
            <a:ext cx="8033478" cy="3531737"/>
          </a:xfrm>
        </p:spPr>
        <p:txBody>
          <a:bodyPr>
            <a:normAutofit/>
          </a:bodyPr>
          <a:lstStyle/>
          <a:p>
            <a:r>
              <a:rPr lang="en-US" sz="2000" b="1" dirty="0"/>
              <a:t>Camp Hope</a:t>
            </a:r>
            <a:r>
              <a:rPr lang="en-US" sz="2000" dirty="0"/>
              <a:t> is a tent city for the homeless located on the Community of Hope campus which provides a safe place for homeless residents to stay while they transition to housing. Campground amenities include full service bathroom, kitchen and 3-sided structures on 50 tent pad sites. </a:t>
            </a:r>
          </a:p>
          <a:p>
            <a:r>
              <a:rPr lang="en-US" sz="2000" dirty="0"/>
              <a:t>For more information, follow this link:</a:t>
            </a:r>
          </a:p>
          <a:p>
            <a:r>
              <a:rPr lang="en-US" sz="2000" dirty="0">
                <a:hlinkClick r:id="rId2"/>
              </a:rPr>
              <a:t>http://www.mvcommunityofhope.org/what-we-do/programs/</a:t>
            </a:r>
            <a:endParaRPr lang="en-US" sz="2000" dirty="0"/>
          </a:p>
        </p:txBody>
      </p:sp>
    </p:spTree>
    <p:extLst>
      <p:ext uri="{BB962C8B-B14F-4D97-AF65-F5344CB8AC3E}">
        <p14:creationId xmlns:p14="http://schemas.microsoft.com/office/powerpoint/2010/main" val="4178002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09D4-0801-D14B-AA2E-53D8E1862878}"/>
              </a:ext>
            </a:extLst>
          </p:cNvPr>
          <p:cNvSpPr>
            <a:spLocks noGrp="1"/>
          </p:cNvSpPr>
          <p:nvPr>
            <p:ph type="title"/>
          </p:nvPr>
        </p:nvSpPr>
        <p:spPr>
          <a:xfrm>
            <a:off x="0" y="294466"/>
            <a:ext cx="9144000" cy="918730"/>
          </a:xfrm>
        </p:spPr>
        <p:txBody>
          <a:bodyPr>
            <a:normAutofit fontScale="90000"/>
          </a:bodyPr>
          <a:lstStyle/>
          <a:p>
            <a:r>
              <a:rPr lang="en-US" dirty="0"/>
              <a:t>0-30% AMI: Transitional Housing</a:t>
            </a:r>
          </a:p>
        </p:txBody>
      </p:sp>
      <p:sp>
        <p:nvSpPr>
          <p:cNvPr id="5" name="Content Placeholder 2">
            <a:extLst>
              <a:ext uri="{FF2B5EF4-FFF2-40B4-BE49-F238E27FC236}">
                <a16:creationId xmlns:a16="http://schemas.microsoft.com/office/drawing/2014/main" id="{769703C5-715E-2A47-A543-81854E80F04A}"/>
              </a:ext>
            </a:extLst>
          </p:cNvPr>
          <p:cNvSpPr txBox="1">
            <a:spLocks/>
          </p:cNvSpPr>
          <p:nvPr/>
        </p:nvSpPr>
        <p:spPr>
          <a:xfrm>
            <a:off x="601752" y="1828941"/>
            <a:ext cx="5026516" cy="3851044"/>
          </a:xfrm>
          <a:prstGeom prst="rect">
            <a:avLst/>
          </a:prstGeom>
        </p:spPr>
        <p:txBody>
          <a:bodyPr vert="horz" lIns="68580" tIns="34290" rIns="68580" bIns="3429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2100" dirty="0">
                <a:latin typeface="Rockwell" panose="02060603020205020403" pitchFamily="18" charset="77"/>
                <a:cs typeface="Trebuchet MS"/>
              </a:rPr>
              <a:t>Works for people with minimal barriers who may just need temporary support to get back on their feet </a:t>
            </a:r>
          </a:p>
          <a:p>
            <a:pPr marL="0" indent="0">
              <a:buNone/>
            </a:pPr>
            <a:r>
              <a:rPr lang="en-US" sz="2100" dirty="0">
                <a:latin typeface="Rockwell" panose="02060603020205020403" pitchFamily="18" charset="77"/>
                <a:cs typeface="Trebuchet MS"/>
              </a:rPr>
              <a:t>Works for people who can/will comply with high threshold service requirements.</a:t>
            </a:r>
          </a:p>
          <a:p>
            <a:pPr marL="0" indent="0">
              <a:buNone/>
            </a:pPr>
            <a:endParaRPr lang="en-US" sz="750" dirty="0">
              <a:latin typeface="Rockwell" panose="02060603020205020403" pitchFamily="18" charset="77"/>
              <a:cs typeface="Trebuchet MS"/>
            </a:endParaRPr>
          </a:p>
          <a:p>
            <a:pPr marL="0" indent="0">
              <a:buNone/>
            </a:pPr>
            <a:r>
              <a:rPr lang="en-US" sz="2100" dirty="0">
                <a:latin typeface="Rockwell" panose="02060603020205020403" pitchFamily="18" charset="77"/>
                <a:cs typeface="Trebuchet MS"/>
              </a:rPr>
              <a:t>Works for people who do not struggle with complex addiction or mental health issues.</a:t>
            </a:r>
          </a:p>
          <a:p>
            <a:pPr marL="0" indent="0">
              <a:buNone/>
            </a:pPr>
            <a:r>
              <a:rPr lang="en-US" sz="2100" dirty="0">
                <a:latin typeface="Rockwell" panose="02060603020205020403" pitchFamily="18" charset="77"/>
                <a:cs typeface="Trebuchet MS"/>
              </a:rPr>
              <a:t>Typical program is up to 24 months of subsidized housing, case management and employment services. </a:t>
            </a:r>
          </a:p>
          <a:p>
            <a:pPr marL="0" indent="0">
              <a:buNone/>
            </a:pPr>
            <a:endParaRPr lang="en-US" sz="2100" dirty="0">
              <a:latin typeface="Rockwell" panose="02060603020205020403" pitchFamily="18" charset="77"/>
              <a:cs typeface="Trebuchet MS"/>
            </a:endParaRPr>
          </a:p>
        </p:txBody>
      </p:sp>
      <p:pic>
        <p:nvPicPr>
          <p:cNvPr id="10" name="Picture 9" descr="news_homeless_thompson2.jpg">
            <a:extLst>
              <a:ext uri="{FF2B5EF4-FFF2-40B4-BE49-F238E27FC236}">
                <a16:creationId xmlns:a16="http://schemas.microsoft.com/office/drawing/2014/main" id="{DD63B5A6-AB0C-0C44-BD9B-81B2F4DFDB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40557" y="2341913"/>
            <a:ext cx="1845915" cy="2863212"/>
          </a:xfrm>
          <a:prstGeom prst="rect">
            <a:avLst/>
          </a:prstGeom>
        </p:spPr>
      </p:pic>
    </p:spTree>
    <p:extLst>
      <p:ext uri="{BB962C8B-B14F-4D97-AF65-F5344CB8AC3E}">
        <p14:creationId xmlns:p14="http://schemas.microsoft.com/office/powerpoint/2010/main" val="296509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1DAA-AF4E-B24A-9178-D4B3765ED4BD}"/>
              </a:ext>
            </a:extLst>
          </p:cNvPr>
          <p:cNvSpPr>
            <a:spLocks noGrp="1"/>
          </p:cNvSpPr>
          <p:nvPr>
            <p:ph type="title"/>
          </p:nvPr>
        </p:nvSpPr>
        <p:spPr>
          <a:xfrm>
            <a:off x="0" y="232470"/>
            <a:ext cx="9144000" cy="918730"/>
          </a:xfrm>
        </p:spPr>
        <p:txBody>
          <a:bodyPr>
            <a:normAutofit fontScale="90000"/>
          </a:bodyPr>
          <a:lstStyle/>
          <a:p>
            <a:r>
              <a:rPr lang="en-US" dirty="0"/>
              <a:t>Transitional Housing challenges and opportunities</a:t>
            </a:r>
          </a:p>
        </p:txBody>
      </p:sp>
      <p:sp>
        <p:nvSpPr>
          <p:cNvPr id="3" name="Content Placeholder 2">
            <a:extLst>
              <a:ext uri="{FF2B5EF4-FFF2-40B4-BE49-F238E27FC236}">
                <a16:creationId xmlns:a16="http://schemas.microsoft.com/office/drawing/2014/main" id="{18F1C4AB-D051-554F-AC3A-8A4F66AA6782}"/>
              </a:ext>
            </a:extLst>
          </p:cNvPr>
          <p:cNvSpPr>
            <a:spLocks noGrp="1"/>
          </p:cNvSpPr>
          <p:nvPr>
            <p:ph sz="half" idx="2"/>
          </p:nvPr>
        </p:nvSpPr>
        <p:spPr>
          <a:xfrm>
            <a:off x="371960" y="1766807"/>
            <a:ext cx="8570562" cy="3949299"/>
          </a:xfrm>
        </p:spPr>
        <p:txBody>
          <a:bodyPr numCol="2">
            <a:normAutofit fontScale="85000" lnSpcReduction="20000"/>
          </a:bodyPr>
          <a:lstStyle/>
          <a:p>
            <a:r>
              <a:rPr lang="en-US" b="1" dirty="0"/>
              <a:t>Challenges: </a:t>
            </a:r>
          </a:p>
          <a:p>
            <a:r>
              <a:rPr lang="en-US" dirty="0"/>
              <a:t>Not easy to fund with federal or state funds. Hard to transition folks into permanent affordable housing, section 8 waitlists 3-5 years long. Wages outpaced by housing costs.</a:t>
            </a:r>
          </a:p>
          <a:p>
            <a:r>
              <a:rPr lang="en-US" dirty="0"/>
              <a:t>Has started to be replaced by rapid rehousing programming.</a:t>
            </a:r>
            <a:endParaRPr lang="en-US" b="1" dirty="0"/>
          </a:p>
          <a:p>
            <a:pPr marL="0" indent="0">
              <a:buNone/>
            </a:pPr>
            <a:endParaRPr lang="en-US" b="1" dirty="0"/>
          </a:p>
          <a:p>
            <a:pPr marL="0" indent="0">
              <a:buNone/>
            </a:pPr>
            <a:endParaRPr lang="en-US" b="1" dirty="0"/>
          </a:p>
          <a:p>
            <a:r>
              <a:rPr lang="en-US" b="1" dirty="0"/>
              <a:t>Opportunities:</a:t>
            </a:r>
          </a:p>
          <a:p>
            <a:r>
              <a:rPr lang="en-US" dirty="0"/>
              <a:t>Works well for populations that are truly in transition (parolees, youth exiting foster care system).</a:t>
            </a:r>
          </a:p>
          <a:p>
            <a:r>
              <a:rPr lang="en-US" dirty="0"/>
              <a:t>Several states are funding this type of housing for specific populations.</a:t>
            </a:r>
          </a:p>
          <a:p>
            <a:r>
              <a:rPr lang="en-US" dirty="0"/>
              <a:t>Several programs do exist statewide, performance data is collected by COC’s.</a:t>
            </a:r>
          </a:p>
        </p:txBody>
      </p:sp>
    </p:spTree>
    <p:extLst>
      <p:ext uri="{BB962C8B-B14F-4D97-AF65-F5344CB8AC3E}">
        <p14:creationId xmlns:p14="http://schemas.microsoft.com/office/powerpoint/2010/main" val="385653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1F36-0640-6B49-ACBB-25147C0B8B38}"/>
              </a:ext>
            </a:extLst>
          </p:cNvPr>
          <p:cNvSpPr>
            <a:spLocks noGrp="1"/>
          </p:cNvSpPr>
          <p:nvPr>
            <p:ph type="title"/>
          </p:nvPr>
        </p:nvSpPr>
        <p:spPr>
          <a:xfrm>
            <a:off x="0" y="294468"/>
            <a:ext cx="9144000" cy="918730"/>
          </a:xfrm>
        </p:spPr>
        <p:txBody>
          <a:bodyPr>
            <a:normAutofit fontScale="90000"/>
          </a:bodyPr>
          <a:lstStyle/>
          <a:p>
            <a:r>
              <a:rPr lang="en-US" dirty="0"/>
              <a:t>Program spotlight: ready to work in CO</a:t>
            </a:r>
          </a:p>
        </p:txBody>
      </p:sp>
      <p:sp>
        <p:nvSpPr>
          <p:cNvPr id="3" name="Content Placeholder 2">
            <a:extLst>
              <a:ext uri="{FF2B5EF4-FFF2-40B4-BE49-F238E27FC236}">
                <a16:creationId xmlns:a16="http://schemas.microsoft.com/office/drawing/2014/main" id="{B251696E-90A2-3E42-A647-B0D675AC1C9A}"/>
              </a:ext>
            </a:extLst>
          </p:cNvPr>
          <p:cNvSpPr>
            <a:spLocks noGrp="1"/>
          </p:cNvSpPr>
          <p:nvPr>
            <p:ph sz="half" idx="2"/>
          </p:nvPr>
        </p:nvSpPr>
        <p:spPr>
          <a:xfrm>
            <a:off x="552583" y="1828800"/>
            <a:ext cx="7754508" cy="4618495"/>
          </a:xfrm>
        </p:spPr>
        <p:txBody>
          <a:bodyPr>
            <a:normAutofit/>
          </a:bodyPr>
          <a:lstStyle/>
          <a:p>
            <a:r>
              <a:rPr lang="en-US" sz="2000" dirty="0"/>
              <a:t>Ready to Work is a “work-first” approach to addressing homelessness. </a:t>
            </a:r>
          </a:p>
          <a:p>
            <a:r>
              <a:rPr lang="en-US" sz="2000" dirty="0"/>
              <a:t>Ready to Work offers 1 year of housing, employment and support for adults experiencing homelessness. Ready to Work is the only holistic model in Colorado focused on addressing homelessness through social enterprise and employment combined with housing. </a:t>
            </a:r>
          </a:p>
          <a:p>
            <a:r>
              <a:rPr lang="en-US" sz="2000" dirty="0"/>
              <a:t>This program was piloted in Boulder but the agency is looking to expand the model into non-metro communities.</a:t>
            </a:r>
          </a:p>
          <a:p>
            <a:r>
              <a:rPr lang="en-US" sz="2000" dirty="0"/>
              <a:t>For more info: </a:t>
            </a:r>
            <a:r>
              <a:rPr lang="en-US" sz="2000" dirty="0">
                <a:hlinkClick r:id="rId2"/>
              </a:rPr>
              <a:t>https://boulderbridgehouse.org/what-we-do/</a:t>
            </a:r>
            <a:endParaRPr lang="en-US" sz="2000" dirty="0"/>
          </a:p>
        </p:txBody>
      </p:sp>
    </p:spTree>
    <p:extLst>
      <p:ext uri="{BB962C8B-B14F-4D97-AF65-F5344CB8AC3E}">
        <p14:creationId xmlns:p14="http://schemas.microsoft.com/office/powerpoint/2010/main" val="416218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0E1F-CCB4-A040-8F38-B6DDEECA9902}"/>
              </a:ext>
            </a:extLst>
          </p:cNvPr>
          <p:cNvSpPr>
            <a:spLocks noGrp="1"/>
          </p:cNvSpPr>
          <p:nvPr>
            <p:ph type="title"/>
          </p:nvPr>
        </p:nvSpPr>
        <p:spPr>
          <a:xfrm>
            <a:off x="0" y="170478"/>
            <a:ext cx="9144000" cy="918730"/>
          </a:xfrm>
        </p:spPr>
        <p:txBody>
          <a:bodyPr/>
          <a:lstStyle/>
          <a:p>
            <a:r>
              <a:rPr lang="en-US" dirty="0"/>
              <a:t>0-30% AMI: Rapid rehousing</a:t>
            </a:r>
          </a:p>
        </p:txBody>
      </p:sp>
      <p:sp>
        <p:nvSpPr>
          <p:cNvPr id="3" name="Content Placeholder 2">
            <a:extLst>
              <a:ext uri="{FF2B5EF4-FFF2-40B4-BE49-F238E27FC236}">
                <a16:creationId xmlns:a16="http://schemas.microsoft.com/office/drawing/2014/main" id="{5E693EDB-5D72-694D-85DC-498DE6B253B1}"/>
              </a:ext>
            </a:extLst>
          </p:cNvPr>
          <p:cNvSpPr>
            <a:spLocks noGrp="1"/>
          </p:cNvSpPr>
          <p:nvPr>
            <p:ph sz="half" idx="2"/>
          </p:nvPr>
        </p:nvSpPr>
        <p:spPr>
          <a:xfrm>
            <a:off x="630074" y="2029387"/>
            <a:ext cx="5042305" cy="3952960"/>
          </a:xfrm>
        </p:spPr>
        <p:txBody>
          <a:bodyPr>
            <a:normAutofit lnSpcReduction="10000"/>
          </a:bodyPr>
          <a:lstStyle/>
          <a:p>
            <a:r>
              <a:rPr lang="en-US" sz="2000" dirty="0"/>
              <a:t>This is a Housing First Intervention which:</a:t>
            </a:r>
          </a:p>
          <a:p>
            <a:endParaRPr lang="en-US" sz="2000" dirty="0"/>
          </a:p>
          <a:p>
            <a:pPr lvl="1"/>
            <a:r>
              <a:rPr lang="en-US" sz="2000" dirty="0"/>
              <a:t>Rapidly connects families and individuals experiencing homelessness.</a:t>
            </a:r>
          </a:p>
          <a:p>
            <a:pPr lvl="1"/>
            <a:r>
              <a:rPr lang="en-US" sz="2000" dirty="0"/>
              <a:t>Provides a tailored package of services and supports.</a:t>
            </a:r>
          </a:p>
          <a:p>
            <a:pPr lvl="1"/>
            <a:r>
              <a:rPr lang="en-US" sz="2000" dirty="0"/>
              <a:t>Resolves immediate challenges and barriers to housing.</a:t>
            </a:r>
          </a:p>
          <a:p>
            <a:pPr lvl="1"/>
            <a:r>
              <a:rPr lang="en-US" sz="2000" dirty="0"/>
              <a:t>Links households to a larger set of community resources.</a:t>
            </a:r>
          </a:p>
          <a:p>
            <a:pPr lvl="1"/>
            <a:r>
              <a:rPr lang="en-US" sz="2000" dirty="0"/>
              <a:t>Essentially helps individuals transition in place.</a:t>
            </a:r>
          </a:p>
        </p:txBody>
      </p:sp>
      <p:pic>
        <p:nvPicPr>
          <p:cNvPr id="4" name="Picture 3" descr="10384598_905959926086292_3130181502600148898_n.jpg">
            <a:extLst>
              <a:ext uri="{FF2B5EF4-FFF2-40B4-BE49-F238E27FC236}">
                <a16:creationId xmlns:a16="http://schemas.microsoft.com/office/drawing/2014/main" id="{1F4173A8-F1A3-2C42-968D-7F991D59C4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94550" y="1354207"/>
            <a:ext cx="3051973" cy="4646543"/>
          </a:xfrm>
          <a:prstGeom prst="rect">
            <a:avLst/>
          </a:prstGeom>
        </p:spPr>
      </p:pic>
    </p:spTree>
    <p:extLst>
      <p:ext uri="{BB962C8B-B14F-4D97-AF65-F5344CB8AC3E}">
        <p14:creationId xmlns:p14="http://schemas.microsoft.com/office/powerpoint/2010/main" val="283381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7EEE-A2A5-4740-AD7D-4D850129C9C8}"/>
              </a:ext>
            </a:extLst>
          </p:cNvPr>
          <p:cNvSpPr>
            <a:spLocks noGrp="1"/>
          </p:cNvSpPr>
          <p:nvPr>
            <p:ph type="title"/>
          </p:nvPr>
        </p:nvSpPr>
        <p:spPr>
          <a:xfrm>
            <a:off x="0" y="294465"/>
            <a:ext cx="9144000" cy="918730"/>
          </a:xfrm>
        </p:spPr>
        <p:txBody>
          <a:bodyPr>
            <a:normAutofit fontScale="90000"/>
          </a:bodyPr>
          <a:lstStyle/>
          <a:p>
            <a:pPr algn="ctr"/>
            <a:r>
              <a:rPr lang="en-US" dirty="0"/>
              <a:t>Rapid rehousing </a:t>
            </a:r>
            <a:br>
              <a:rPr lang="en-US" dirty="0"/>
            </a:br>
            <a:r>
              <a:rPr lang="en-US" dirty="0"/>
              <a:t>challenges and opportunities</a:t>
            </a:r>
          </a:p>
        </p:txBody>
      </p:sp>
      <p:sp>
        <p:nvSpPr>
          <p:cNvPr id="3" name="Content Placeholder 2">
            <a:extLst>
              <a:ext uri="{FF2B5EF4-FFF2-40B4-BE49-F238E27FC236}">
                <a16:creationId xmlns:a16="http://schemas.microsoft.com/office/drawing/2014/main" id="{46CB6FC5-CBD8-2442-9B31-A76707CFD689}"/>
              </a:ext>
            </a:extLst>
          </p:cNvPr>
          <p:cNvSpPr>
            <a:spLocks noGrp="1"/>
          </p:cNvSpPr>
          <p:nvPr>
            <p:ph sz="half" idx="2"/>
          </p:nvPr>
        </p:nvSpPr>
        <p:spPr>
          <a:xfrm>
            <a:off x="686997" y="2292857"/>
            <a:ext cx="7770006" cy="3531737"/>
          </a:xfrm>
        </p:spPr>
        <p:txBody>
          <a:bodyPr numCol="2">
            <a:normAutofit fontScale="62500" lnSpcReduction="20000"/>
          </a:bodyPr>
          <a:lstStyle/>
          <a:p>
            <a:r>
              <a:rPr lang="en-US" b="1" dirty="0"/>
              <a:t>Challenges:</a:t>
            </a:r>
          </a:p>
          <a:p>
            <a:r>
              <a:rPr lang="en-US" dirty="0"/>
              <a:t>There is not a lot of data yet as to whether this intervention prevents homelessness over the long-term, but early research is promising.</a:t>
            </a:r>
          </a:p>
          <a:p>
            <a:r>
              <a:rPr lang="en-US" dirty="0"/>
              <a:t>Federal and state agencies fund these programs but we have not seen a lot of private sector funding in this space.</a:t>
            </a:r>
          </a:p>
          <a:p>
            <a:r>
              <a:rPr lang="en-US" dirty="0"/>
              <a:t>Case management services are critical and hard to fund in this model. </a:t>
            </a:r>
          </a:p>
          <a:p>
            <a:r>
              <a:rPr lang="en-US" dirty="0"/>
              <a:t>This intervention does not work for the hardest to serve but can work for many at-risk populations.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t>	Opportunities:</a:t>
            </a:r>
          </a:p>
          <a:p>
            <a:pPr lvl="1"/>
            <a:r>
              <a:rPr lang="en-US" dirty="0"/>
              <a:t>This is a prevention strategy and much more cost-effective than homeless services or PSH.  Average costs of rapid rehousing is $2500-$5000 per client. PSH is $13,000-$20,000 per client.</a:t>
            </a:r>
          </a:p>
        </p:txBody>
      </p:sp>
      <p:pic>
        <p:nvPicPr>
          <p:cNvPr id="4" name="Picture 3" descr="housingstock.jpg">
            <a:extLst>
              <a:ext uri="{FF2B5EF4-FFF2-40B4-BE49-F238E27FC236}">
                <a16:creationId xmlns:a16="http://schemas.microsoft.com/office/drawing/2014/main" id="{D07748DA-B902-2C4D-BF38-EE8616B568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9104" y="1760996"/>
            <a:ext cx="2995994" cy="1997329"/>
          </a:xfrm>
          <a:prstGeom prst="rect">
            <a:avLst/>
          </a:prstGeom>
        </p:spPr>
      </p:pic>
    </p:spTree>
    <p:extLst>
      <p:ext uri="{BB962C8B-B14F-4D97-AF65-F5344CB8AC3E}">
        <p14:creationId xmlns:p14="http://schemas.microsoft.com/office/powerpoint/2010/main" val="442791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8197-919C-F841-AA88-5D7019221E29}"/>
              </a:ext>
            </a:extLst>
          </p:cNvPr>
          <p:cNvSpPr>
            <a:spLocks noGrp="1"/>
          </p:cNvSpPr>
          <p:nvPr>
            <p:ph type="title"/>
          </p:nvPr>
        </p:nvSpPr>
        <p:spPr>
          <a:xfrm>
            <a:off x="0" y="216972"/>
            <a:ext cx="9144000" cy="918730"/>
          </a:xfrm>
        </p:spPr>
        <p:txBody>
          <a:bodyPr>
            <a:normAutofit fontScale="90000"/>
          </a:bodyPr>
          <a:lstStyle/>
          <a:p>
            <a:pPr algn="ctr"/>
            <a:r>
              <a:rPr lang="en-US" dirty="0"/>
              <a:t>Spotlight: </a:t>
            </a:r>
            <a:br>
              <a:rPr lang="en-US" dirty="0"/>
            </a:br>
            <a:r>
              <a:rPr lang="en-US" dirty="0"/>
              <a:t>COR3 Volunteers of America</a:t>
            </a:r>
          </a:p>
        </p:txBody>
      </p:sp>
      <p:sp>
        <p:nvSpPr>
          <p:cNvPr id="3" name="Content Placeholder 2">
            <a:extLst>
              <a:ext uri="{FF2B5EF4-FFF2-40B4-BE49-F238E27FC236}">
                <a16:creationId xmlns:a16="http://schemas.microsoft.com/office/drawing/2014/main" id="{31EC17B2-9FC5-554E-98DA-FC4BA82FDA69}"/>
              </a:ext>
            </a:extLst>
          </p:cNvPr>
          <p:cNvSpPr>
            <a:spLocks noGrp="1"/>
          </p:cNvSpPr>
          <p:nvPr>
            <p:ph sz="half" idx="2"/>
          </p:nvPr>
        </p:nvSpPr>
        <p:spPr>
          <a:xfrm>
            <a:off x="630075" y="1394847"/>
            <a:ext cx="8172962" cy="5300421"/>
          </a:xfrm>
        </p:spPr>
        <p:txBody>
          <a:bodyPr>
            <a:normAutofit/>
          </a:bodyPr>
          <a:lstStyle/>
          <a:p>
            <a:r>
              <a:rPr lang="en-US" sz="2000" dirty="0"/>
              <a:t>COR3 applies the Rapid Rehousing + Care model to effectively serve individuals with prior or current justice involvement presenting with identified behavioral health issues.  Rapid Rehousing + Care effectively serves individuals with multiple, co-occurring and significant barriers to housing.  Principles of the Rapid Rehousing + Care Model include:</a:t>
            </a:r>
          </a:p>
          <a:p>
            <a:r>
              <a:rPr lang="en-US" sz="2000" dirty="0"/>
              <a:t>Adherence to baseline nationally recognized Rapid Rehousing standards</a:t>
            </a:r>
          </a:p>
          <a:p>
            <a:r>
              <a:rPr lang="en-US" sz="2000" dirty="0"/>
              <a:t>Additional financial assistance dollars per household</a:t>
            </a:r>
          </a:p>
          <a:p>
            <a:r>
              <a:rPr lang="en-US" sz="2000" dirty="0"/>
              <a:t>Slightly extended lengths of stay (9- to 18-month average) in the program to promote housing retention</a:t>
            </a:r>
          </a:p>
          <a:p>
            <a:r>
              <a:rPr lang="en-US" sz="2000" dirty="0"/>
              <a:t>Prioritization of connection to employment and mainstream public benefits in support of housing objectives</a:t>
            </a:r>
          </a:p>
          <a:p>
            <a:r>
              <a:rPr lang="en-US" sz="2000" dirty="0"/>
              <a:t>Integration of/direct connection to behavioral healthcare into rapid rehousing service teams for gap service provision</a:t>
            </a:r>
          </a:p>
          <a:p>
            <a:endParaRPr lang="en-US" sz="2000" dirty="0"/>
          </a:p>
        </p:txBody>
      </p:sp>
    </p:spTree>
    <p:extLst>
      <p:ext uri="{BB962C8B-B14F-4D97-AF65-F5344CB8AC3E}">
        <p14:creationId xmlns:p14="http://schemas.microsoft.com/office/powerpoint/2010/main" val="481458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6896" y="1993125"/>
            <a:ext cx="7911548" cy="3785652"/>
          </a:xfrm>
          <a:prstGeom prst="rect">
            <a:avLst/>
          </a:prstGeom>
          <a:noFill/>
        </p:spPr>
        <p:txBody>
          <a:bodyPr wrap="square">
            <a:spAutoFit/>
          </a:bodyPr>
          <a:lstStyle/>
          <a:p>
            <a:pPr>
              <a:spcBef>
                <a:spcPct val="0"/>
              </a:spcBef>
            </a:pPr>
            <a:r>
              <a:rPr lang="en-US" sz="2000" dirty="0">
                <a:cs typeface="Trebuchet MS"/>
              </a:rPr>
              <a:t>Combining </a:t>
            </a:r>
            <a:r>
              <a:rPr lang="en-US" sz="2000" dirty="0">
                <a:solidFill>
                  <a:srgbClr val="107B37"/>
                </a:solidFill>
                <a:cs typeface="Trebuchet MS"/>
              </a:rPr>
              <a:t>affordable</a:t>
            </a:r>
            <a:r>
              <a:rPr lang="en-US" sz="2000" dirty="0">
                <a:cs typeface="Trebuchet MS"/>
              </a:rPr>
              <a:t> housing </a:t>
            </a:r>
            <a:r>
              <a:rPr lang="en-US" sz="2000" dirty="0">
                <a:solidFill>
                  <a:srgbClr val="107B37"/>
                </a:solidFill>
                <a:cs typeface="Trebuchet MS"/>
              </a:rPr>
              <a:t>with access to support services </a:t>
            </a:r>
            <a:r>
              <a:rPr lang="en-US" sz="2000" dirty="0">
                <a:cs typeface="Trebuchet MS"/>
              </a:rPr>
              <a:t>like case management, employment training, and mental health treatment, supportive housing is a nationally recognized best practice which gives vulnerable individuals and families the </a:t>
            </a:r>
            <a:r>
              <a:rPr lang="en-US" sz="2000" dirty="0">
                <a:solidFill>
                  <a:srgbClr val="107B37"/>
                </a:solidFill>
                <a:cs typeface="Trebuchet MS"/>
              </a:rPr>
              <a:t>opportunity</a:t>
            </a:r>
            <a:r>
              <a:rPr lang="en-US" sz="2000" dirty="0">
                <a:cs typeface="Trebuchet MS"/>
              </a:rPr>
              <a:t> to live stable, autonomous, and dignified lives.</a:t>
            </a:r>
          </a:p>
          <a:p>
            <a:pPr>
              <a:spcBef>
                <a:spcPct val="0"/>
              </a:spcBef>
            </a:pPr>
            <a:endParaRPr lang="en-US" sz="2000" dirty="0">
              <a:cs typeface="Trebuchet MS"/>
            </a:endParaRPr>
          </a:p>
          <a:p>
            <a:pPr>
              <a:spcBef>
                <a:spcPct val="0"/>
              </a:spcBef>
            </a:pPr>
            <a:r>
              <a:rPr lang="en-US" sz="2000" dirty="0">
                <a:cs typeface="Trebuchet MS"/>
              </a:rPr>
              <a:t>This model can be single site, or scattered site but relies heavily on robust case management services. This is an expensive intervention but an evidence-based practice to house the hardest to serve households experiencing homelessness.</a:t>
            </a:r>
          </a:p>
          <a:p>
            <a:pPr>
              <a:spcBef>
                <a:spcPct val="0"/>
              </a:spcBef>
            </a:pPr>
            <a:endParaRPr lang="en-US" sz="2000" b="1" i="1" dirty="0">
              <a:latin typeface="+mj-lt"/>
              <a:cs typeface="Trebuchet MS"/>
            </a:endParaRPr>
          </a:p>
          <a:p>
            <a:pPr>
              <a:spcBef>
                <a:spcPct val="0"/>
              </a:spcBef>
            </a:pPr>
            <a:endParaRPr lang="en-US" sz="2000" b="1" i="1" dirty="0">
              <a:latin typeface="+mj-lt"/>
              <a:cs typeface="Trebuchet MS"/>
            </a:endParaRPr>
          </a:p>
        </p:txBody>
      </p:sp>
      <p:sp>
        <p:nvSpPr>
          <p:cNvPr id="8" name="Title 1">
            <a:extLst>
              <a:ext uri="{FF2B5EF4-FFF2-40B4-BE49-F238E27FC236}">
                <a16:creationId xmlns:a16="http://schemas.microsoft.com/office/drawing/2014/main" id="{F9E58DCF-F4A7-A149-A50E-8C8A64939331}"/>
              </a:ext>
            </a:extLst>
          </p:cNvPr>
          <p:cNvSpPr>
            <a:spLocks noGrp="1"/>
          </p:cNvSpPr>
          <p:nvPr>
            <p:ph type="title"/>
          </p:nvPr>
        </p:nvSpPr>
        <p:spPr>
          <a:xfrm>
            <a:off x="0" y="325462"/>
            <a:ext cx="9144000" cy="918730"/>
          </a:xfrm>
        </p:spPr>
        <p:txBody>
          <a:bodyPr>
            <a:normAutofit fontScale="90000"/>
          </a:bodyPr>
          <a:lstStyle/>
          <a:p>
            <a:r>
              <a:rPr lang="en-US" dirty="0"/>
              <a:t>0-30% AMI: Permanent Supportive Housing</a:t>
            </a:r>
          </a:p>
        </p:txBody>
      </p:sp>
    </p:spTree>
    <p:extLst>
      <p:ext uri="{BB962C8B-B14F-4D97-AF65-F5344CB8AC3E}">
        <p14:creationId xmlns:p14="http://schemas.microsoft.com/office/powerpoint/2010/main" val="306483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3A17-A135-0A4E-A345-C86CB01E8FA9}"/>
              </a:ext>
            </a:extLst>
          </p:cNvPr>
          <p:cNvSpPr>
            <a:spLocks noGrp="1"/>
          </p:cNvSpPr>
          <p:nvPr>
            <p:ph type="title"/>
          </p:nvPr>
        </p:nvSpPr>
        <p:spPr>
          <a:xfrm>
            <a:off x="0" y="356461"/>
            <a:ext cx="9144000" cy="918730"/>
          </a:xfrm>
        </p:spPr>
        <p:txBody>
          <a:bodyPr>
            <a:normAutofit fontScale="90000"/>
          </a:bodyPr>
          <a:lstStyle/>
          <a:p>
            <a:r>
              <a:rPr lang="en-US" dirty="0"/>
              <a:t>Permanent supportive housing Cont.</a:t>
            </a:r>
          </a:p>
        </p:txBody>
      </p:sp>
      <p:sp>
        <p:nvSpPr>
          <p:cNvPr id="3" name="Content Placeholder 2">
            <a:extLst>
              <a:ext uri="{FF2B5EF4-FFF2-40B4-BE49-F238E27FC236}">
                <a16:creationId xmlns:a16="http://schemas.microsoft.com/office/drawing/2014/main" id="{6EF6F45E-1025-DB4F-86EB-77999E6DFAC3}"/>
              </a:ext>
            </a:extLst>
          </p:cNvPr>
          <p:cNvSpPr>
            <a:spLocks noGrp="1"/>
          </p:cNvSpPr>
          <p:nvPr>
            <p:ph sz="half" idx="2"/>
          </p:nvPr>
        </p:nvSpPr>
        <p:spPr>
          <a:xfrm>
            <a:off x="630075" y="1720313"/>
            <a:ext cx="8079972" cy="3995794"/>
          </a:xfrm>
          <a:noFill/>
        </p:spPr>
        <p:txBody>
          <a:bodyPr>
            <a:normAutofit fontScale="70000" lnSpcReduction="20000"/>
          </a:bodyPr>
          <a:lstStyle/>
          <a:p>
            <a:r>
              <a:rPr lang="en-US" b="1" dirty="0"/>
              <a:t>Challenges</a:t>
            </a:r>
          </a:p>
          <a:p>
            <a:r>
              <a:rPr lang="en-US" dirty="0"/>
              <a:t>This is a resource intensive model that is also complex to develop.</a:t>
            </a:r>
          </a:p>
          <a:p>
            <a:r>
              <a:rPr lang="en-US" dirty="0"/>
              <a:t>Although a proven model, it is a newer model in some rural communities and it is difficult to ensure program fidelity once these PSH buildings are operational.</a:t>
            </a:r>
          </a:p>
          <a:p>
            <a:r>
              <a:rPr lang="en-US" dirty="0"/>
              <a:t>Both capital and operating funds are available for projects but service dollars are difficult to obtain and Medicaid billing and state behavioral health funds have proven complex systems to access.</a:t>
            </a:r>
          </a:p>
          <a:p>
            <a:r>
              <a:rPr lang="en-US" b="1" dirty="0"/>
              <a:t>Opportunities</a:t>
            </a:r>
          </a:p>
          <a:p>
            <a:r>
              <a:rPr lang="en-US" dirty="0"/>
              <a:t>There is significant awareness and support for PSH in many states. </a:t>
            </a:r>
          </a:p>
          <a:p>
            <a:r>
              <a:rPr lang="en-US" dirty="0"/>
              <a:t>There are more rural models emerging that can serve as examples.</a:t>
            </a:r>
          </a:p>
        </p:txBody>
      </p:sp>
    </p:spTree>
    <p:extLst>
      <p:ext uri="{BB962C8B-B14F-4D97-AF65-F5344CB8AC3E}">
        <p14:creationId xmlns:p14="http://schemas.microsoft.com/office/powerpoint/2010/main" val="3916078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3820026" y="1971152"/>
            <a:ext cx="0" cy="7213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05001" y="5361214"/>
            <a:ext cx="184731" cy="300082"/>
          </a:xfrm>
          <a:prstGeom prst="rect">
            <a:avLst/>
          </a:prstGeom>
          <a:noFill/>
        </p:spPr>
        <p:txBody>
          <a:bodyPr wrap="none" rtlCol="0">
            <a:spAutoFit/>
          </a:bodyPr>
          <a:lstStyle/>
          <a:p>
            <a:endParaRPr lang="en-US" sz="1350" dirty="0"/>
          </a:p>
        </p:txBody>
      </p:sp>
      <p:pic>
        <p:nvPicPr>
          <p:cNvPr id="5" name="Picture 4" descr="Pathways Village-1.jpg"/>
          <p:cNvPicPr>
            <a:picLocks noChangeAspect="1"/>
          </p:cNvPicPr>
          <p:nvPr/>
        </p:nvPicPr>
        <p:blipFill rotWithShape="1">
          <a:blip r:embed="rId2" cstate="print">
            <a:extLst>
              <a:ext uri="{28A0092B-C50C-407E-A947-70E740481C1C}">
                <a14:useLocalDpi xmlns:a14="http://schemas.microsoft.com/office/drawing/2010/main" val="0"/>
              </a:ext>
            </a:extLst>
          </a:blip>
          <a:srcRect b="10513"/>
          <a:stretch/>
        </p:blipFill>
        <p:spPr>
          <a:xfrm>
            <a:off x="860680" y="4221150"/>
            <a:ext cx="3000758" cy="1790185"/>
          </a:xfrm>
          <a:prstGeom prst="rect">
            <a:avLst/>
          </a:prstGeom>
        </p:spPr>
      </p:pic>
      <p:pic>
        <p:nvPicPr>
          <p:cNvPr id="6" name="Picture 5" descr="Pathways Village-17.jpg"/>
          <p:cNvPicPr>
            <a:picLocks noChangeAspect="1"/>
          </p:cNvPicPr>
          <p:nvPr/>
        </p:nvPicPr>
        <p:blipFill rotWithShape="1">
          <a:blip r:embed="rId3" cstate="print">
            <a:extLst>
              <a:ext uri="{28A0092B-C50C-407E-A947-70E740481C1C}">
                <a14:useLocalDpi xmlns:a14="http://schemas.microsoft.com/office/drawing/2010/main" val="0"/>
              </a:ext>
            </a:extLst>
          </a:blip>
          <a:srcRect t="6657"/>
          <a:stretch/>
        </p:blipFill>
        <p:spPr>
          <a:xfrm>
            <a:off x="860680" y="2425356"/>
            <a:ext cx="3202173" cy="1992681"/>
          </a:xfrm>
          <a:prstGeom prst="rect">
            <a:avLst/>
          </a:prstGeom>
        </p:spPr>
      </p:pic>
      <p:pic>
        <p:nvPicPr>
          <p:cNvPr id="8" name="Picture 7" descr="Screen Shot 2017-03-14 at 12.30.29 PM.png"/>
          <p:cNvPicPr>
            <a:picLocks noChangeAspect="1"/>
          </p:cNvPicPr>
          <p:nvPr/>
        </p:nvPicPr>
        <p:blipFill rotWithShape="1">
          <a:blip r:embed="rId4">
            <a:extLst>
              <a:ext uri="{28A0092B-C50C-407E-A947-70E740481C1C}">
                <a14:useLocalDpi xmlns:a14="http://schemas.microsoft.com/office/drawing/2010/main" val="0"/>
              </a:ext>
            </a:extLst>
          </a:blip>
          <a:srcRect l="4742" r="19328"/>
          <a:stretch/>
        </p:blipFill>
        <p:spPr>
          <a:xfrm>
            <a:off x="4062853" y="2425356"/>
            <a:ext cx="4474353" cy="3389090"/>
          </a:xfrm>
          <a:prstGeom prst="rect">
            <a:avLst/>
          </a:prstGeom>
        </p:spPr>
      </p:pic>
      <p:sp>
        <p:nvSpPr>
          <p:cNvPr id="7" name="Title 6">
            <a:extLst>
              <a:ext uri="{FF2B5EF4-FFF2-40B4-BE49-F238E27FC236}">
                <a16:creationId xmlns:a16="http://schemas.microsoft.com/office/drawing/2014/main" id="{9E432D45-0149-D14E-8ACC-8D005DED571F}"/>
              </a:ext>
            </a:extLst>
          </p:cNvPr>
          <p:cNvSpPr>
            <a:spLocks noGrp="1"/>
          </p:cNvSpPr>
          <p:nvPr>
            <p:ph type="title"/>
          </p:nvPr>
        </p:nvSpPr>
        <p:spPr>
          <a:xfrm>
            <a:off x="0" y="340962"/>
            <a:ext cx="9144000" cy="918730"/>
          </a:xfrm>
        </p:spPr>
        <p:txBody>
          <a:bodyPr>
            <a:normAutofit fontScale="90000"/>
          </a:bodyPr>
          <a:lstStyle/>
          <a:p>
            <a:r>
              <a:rPr lang="en-US" dirty="0"/>
              <a:t>Spotlight: Pathways Village Grand Junction</a:t>
            </a:r>
          </a:p>
        </p:txBody>
      </p:sp>
    </p:spTree>
    <p:extLst>
      <p:ext uri="{BB962C8B-B14F-4D97-AF65-F5344CB8AC3E}">
        <p14:creationId xmlns:p14="http://schemas.microsoft.com/office/powerpoint/2010/main" val="93469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49BC-5621-634A-8091-5E7375D08F0C}"/>
              </a:ext>
            </a:extLst>
          </p:cNvPr>
          <p:cNvSpPr>
            <a:spLocks noGrp="1"/>
          </p:cNvSpPr>
          <p:nvPr>
            <p:ph type="title"/>
          </p:nvPr>
        </p:nvSpPr>
        <p:spPr>
          <a:xfrm>
            <a:off x="0" y="278969"/>
            <a:ext cx="9144000" cy="918730"/>
          </a:xfrm>
        </p:spPr>
        <p:txBody>
          <a:bodyPr/>
          <a:lstStyle/>
          <a:p>
            <a:r>
              <a:rPr lang="en-US" dirty="0"/>
              <a:t>Presentation Goals</a:t>
            </a:r>
          </a:p>
        </p:txBody>
      </p:sp>
      <p:sp>
        <p:nvSpPr>
          <p:cNvPr id="3" name="Content Placeholder 2">
            <a:extLst>
              <a:ext uri="{FF2B5EF4-FFF2-40B4-BE49-F238E27FC236}">
                <a16:creationId xmlns:a16="http://schemas.microsoft.com/office/drawing/2014/main" id="{7FF1BF31-D41D-994F-AE02-AD7620A09FC6}"/>
              </a:ext>
            </a:extLst>
          </p:cNvPr>
          <p:cNvSpPr>
            <a:spLocks noGrp="1"/>
          </p:cNvSpPr>
          <p:nvPr>
            <p:ph sz="half" idx="2"/>
          </p:nvPr>
        </p:nvSpPr>
        <p:spPr>
          <a:xfrm>
            <a:off x="630075" y="1906293"/>
            <a:ext cx="8048976" cy="3809814"/>
          </a:xfrm>
        </p:spPr>
        <p:txBody>
          <a:bodyPr>
            <a:normAutofit/>
          </a:bodyPr>
          <a:lstStyle/>
          <a:p>
            <a:r>
              <a:rPr lang="en-US" sz="2400" dirty="0"/>
              <a:t>Provide a brief overview of affordable housing challenges nationally</a:t>
            </a:r>
          </a:p>
          <a:p>
            <a:r>
              <a:rPr lang="en-US" sz="2400" dirty="0"/>
              <a:t>Provide a comprehensive overview of affordable housing players and existing programs (rural)</a:t>
            </a:r>
          </a:p>
          <a:p>
            <a:r>
              <a:rPr lang="en-US" sz="2400" dirty="0"/>
              <a:t>Discuss best practice housing models</a:t>
            </a:r>
          </a:p>
          <a:p>
            <a:r>
              <a:rPr lang="en-US" sz="2400" dirty="0"/>
              <a:t>Provide tips for connecting to housing resources in rural communities.</a:t>
            </a:r>
          </a:p>
        </p:txBody>
      </p:sp>
    </p:spTree>
    <p:extLst>
      <p:ext uri="{BB962C8B-B14F-4D97-AF65-F5344CB8AC3E}">
        <p14:creationId xmlns:p14="http://schemas.microsoft.com/office/powerpoint/2010/main" val="2053589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8CC0-0CD4-5148-8713-B15FC8A387F7}"/>
              </a:ext>
            </a:extLst>
          </p:cNvPr>
          <p:cNvSpPr>
            <a:spLocks noGrp="1"/>
          </p:cNvSpPr>
          <p:nvPr>
            <p:ph type="title"/>
          </p:nvPr>
        </p:nvSpPr>
        <p:spPr>
          <a:xfrm>
            <a:off x="0" y="325458"/>
            <a:ext cx="9144000" cy="918730"/>
          </a:xfrm>
        </p:spPr>
        <p:txBody>
          <a:bodyPr>
            <a:normAutofit fontScale="90000"/>
          </a:bodyPr>
          <a:lstStyle/>
          <a:p>
            <a:r>
              <a:rPr lang="en-US" dirty="0"/>
              <a:t>Recovery housing: Oxford houses</a:t>
            </a:r>
          </a:p>
        </p:txBody>
      </p:sp>
      <p:sp>
        <p:nvSpPr>
          <p:cNvPr id="3" name="Content Placeholder 2">
            <a:extLst>
              <a:ext uri="{FF2B5EF4-FFF2-40B4-BE49-F238E27FC236}">
                <a16:creationId xmlns:a16="http://schemas.microsoft.com/office/drawing/2014/main" id="{13AADB28-6D94-DD44-9175-5301D9C8A9E8}"/>
              </a:ext>
            </a:extLst>
          </p:cNvPr>
          <p:cNvSpPr>
            <a:spLocks noGrp="1"/>
          </p:cNvSpPr>
          <p:nvPr>
            <p:ph sz="half" idx="2"/>
          </p:nvPr>
        </p:nvSpPr>
        <p:spPr>
          <a:xfrm>
            <a:off x="630074" y="1735811"/>
            <a:ext cx="7305057" cy="4386020"/>
          </a:xfrm>
        </p:spPr>
        <p:txBody>
          <a:bodyPr>
            <a:normAutofit/>
          </a:bodyPr>
          <a:lstStyle/>
          <a:p>
            <a:r>
              <a:rPr lang="en-US" sz="2000" dirty="0"/>
              <a:t>Oxford </a:t>
            </a:r>
            <a:r>
              <a:rPr lang="en-US" sz="2000" dirty="0" err="1"/>
              <a:t>HouseTM</a:t>
            </a:r>
            <a:r>
              <a:rPr lang="en-US" sz="2000" dirty="0"/>
              <a:t> is a concept and system of operations based on the experience of recovering alcoholics and drug addicts who learned that behavior change is essential to recovery from alcoholism and drug addiction. </a:t>
            </a:r>
          </a:p>
          <a:p>
            <a:r>
              <a:rPr lang="en-US" sz="2000" dirty="0"/>
              <a:t>An Oxford House provides a living environment that could help residents become comfortable enough with abstinent behavior to stay clean and sober without relapse. </a:t>
            </a:r>
          </a:p>
          <a:p>
            <a:r>
              <a:rPr lang="en-US" sz="2000" dirty="0"/>
              <a:t>These are group living homes, self-governed and managed based on a nationally recognized model and charter.</a:t>
            </a:r>
          </a:p>
          <a:p>
            <a:endParaRPr lang="en-US" sz="3200" dirty="0"/>
          </a:p>
        </p:txBody>
      </p:sp>
    </p:spTree>
    <p:extLst>
      <p:ext uri="{BB962C8B-B14F-4D97-AF65-F5344CB8AC3E}">
        <p14:creationId xmlns:p14="http://schemas.microsoft.com/office/powerpoint/2010/main" val="3985267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9734-58A1-FE43-841F-837B8D2EC495}"/>
              </a:ext>
            </a:extLst>
          </p:cNvPr>
          <p:cNvSpPr>
            <a:spLocks noGrp="1"/>
          </p:cNvSpPr>
          <p:nvPr>
            <p:ph type="title"/>
          </p:nvPr>
        </p:nvSpPr>
        <p:spPr>
          <a:xfrm>
            <a:off x="0" y="278964"/>
            <a:ext cx="9144000" cy="918730"/>
          </a:xfrm>
        </p:spPr>
        <p:txBody>
          <a:bodyPr/>
          <a:lstStyle/>
          <a:p>
            <a:r>
              <a:rPr lang="en-US" dirty="0"/>
              <a:t>Oxford houses cont.</a:t>
            </a:r>
          </a:p>
        </p:txBody>
      </p:sp>
      <p:sp>
        <p:nvSpPr>
          <p:cNvPr id="3" name="Content Placeholder 2">
            <a:extLst>
              <a:ext uri="{FF2B5EF4-FFF2-40B4-BE49-F238E27FC236}">
                <a16:creationId xmlns:a16="http://schemas.microsoft.com/office/drawing/2014/main" id="{494FD72A-6389-2549-A983-6FDCEECD0EC6}"/>
              </a:ext>
            </a:extLst>
          </p:cNvPr>
          <p:cNvSpPr>
            <a:spLocks noGrp="1"/>
          </p:cNvSpPr>
          <p:nvPr>
            <p:ph sz="half" idx="2"/>
          </p:nvPr>
        </p:nvSpPr>
        <p:spPr>
          <a:xfrm>
            <a:off x="630075" y="1317360"/>
            <a:ext cx="7940488" cy="5044703"/>
          </a:xfrm>
        </p:spPr>
        <p:txBody>
          <a:bodyPr>
            <a:normAutofit/>
          </a:bodyPr>
          <a:lstStyle/>
          <a:p>
            <a:pPr marL="0" indent="0">
              <a:buNone/>
            </a:pPr>
            <a:endParaRPr lang="en-US" sz="3200" dirty="0"/>
          </a:p>
          <a:p>
            <a:r>
              <a:rPr lang="en-US" sz="2000" dirty="0"/>
              <a:t>Oxford Houses have a fairly high success rate for clients interested in getting sober: </a:t>
            </a:r>
          </a:p>
          <a:p>
            <a:r>
              <a:rPr lang="en-US" sz="2000" dirty="0"/>
              <a:t>(1) have no time limit for how long a resident can live in an Oxford House; </a:t>
            </a:r>
          </a:p>
          <a:p>
            <a:r>
              <a:rPr lang="en-US" sz="2000" dirty="0"/>
              <a:t>(2) follow a democratic system of operation; </a:t>
            </a:r>
          </a:p>
          <a:p>
            <a:r>
              <a:rPr lang="en-US" sz="2000" dirty="0"/>
              <a:t>(3) utilize self-support to pay all the household expenses; and </a:t>
            </a:r>
          </a:p>
          <a:p>
            <a:r>
              <a:rPr lang="en-US" sz="2000" dirty="0"/>
              <a:t>(4) adhere to the absolute requirement that any resident who returns to using alcohol or drugs must be immediately expelled. Oxford House provides the missing elements needed by most alcoholics and drug addicts to develop behavior to assure total long-term recovery. It provides the time, peer support and structured living environment necessary for long-term behavior change to take hold. </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1311042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7605-9188-BE4A-B775-6D8E2CF2709A}"/>
              </a:ext>
            </a:extLst>
          </p:cNvPr>
          <p:cNvSpPr>
            <a:spLocks noGrp="1"/>
          </p:cNvSpPr>
          <p:nvPr>
            <p:ph type="title"/>
          </p:nvPr>
        </p:nvSpPr>
        <p:spPr>
          <a:xfrm>
            <a:off x="0" y="371961"/>
            <a:ext cx="9144000" cy="918730"/>
          </a:xfrm>
        </p:spPr>
        <p:txBody>
          <a:bodyPr>
            <a:normAutofit fontScale="90000"/>
          </a:bodyPr>
          <a:lstStyle/>
          <a:p>
            <a:r>
              <a:rPr lang="en-US" dirty="0"/>
              <a:t>Native American housing models</a:t>
            </a:r>
          </a:p>
        </p:txBody>
      </p:sp>
      <p:sp>
        <p:nvSpPr>
          <p:cNvPr id="3" name="Content Placeholder 2">
            <a:extLst>
              <a:ext uri="{FF2B5EF4-FFF2-40B4-BE49-F238E27FC236}">
                <a16:creationId xmlns:a16="http://schemas.microsoft.com/office/drawing/2014/main" id="{FFB3F840-CF4D-BD4F-BF7C-E28FDDB1699A}"/>
              </a:ext>
            </a:extLst>
          </p:cNvPr>
          <p:cNvSpPr>
            <a:spLocks noGrp="1"/>
          </p:cNvSpPr>
          <p:nvPr>
            <p:ph sz="half" idx="2"/>
          </p:nvPr>
        </p:nvSpPr>
        <p:spPr>
          <a:xfrm>
            <a:off x="630074" y="2184369"/>
            <a:ext cx="8017979" cy="3844472"/>
          </a:xfrm>
        </p:spPr>
        <p:txBody>
          <a:bodyPr>
            <a:normAutofit/>
          </a:bodyPr>
          <a:lstStyle/>
          <a:p>
            <a:r>
              <a:rPr lang="en-US" sz="2000" dirty="0"/>
              <a:t>It is more difficult to provide or access affordable housing programs for Native Americans due to a number of issues such as:</a:t>
            </a:r>
          </a:p>
          <a:p>
            <a:r>
              <a:rPr lang="en-US" sz="2000" dirty="0"/>
              <a:t>Federal government housing programs are difficult to access and work with, especially on reservation land.</a:t>
            </a:r>
          </a:p>
          <a:p>
            <a:r>
              <a:rPr lang="en-US" sz="2000" dirty="0"/>
              <a:t>Off-reservation housing programs are equally challenging as it requires significant coordination and capacity to provide services in urban or border town settings. </a:t>
            </a:r>
          </a:p>
          <a:p>
            <a:r>
              <a:rPr lang="en-US" sz="2000" dirty="0"/>
              <a:t>Even with these challenges, there are several successful models to look at both on and off reservation.</a:t>
            </a:r>
          </a:p>
          <a:p>
            <a:r>
              <a:rPr lang="en-US" sz="2000" dirty="0"/>
              <a:t>Spotlight: GIMAAJII </a:t>
            </a:r>
          </a:p>
        </p:txBody>
      </p:sp>
    </p:spTree>
    <p:extLst>
      <p:ext uri="{BB962C8B-B14F-4D97-AF65-F5344CB8AC3E}">
        <p14:creationId xmlns:p14="http://schemas.microsoft.com/office/powerpoint/2010/main" val="223487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2F1C-79CB-8B43-9C4B-0B98C7B3CD11}"/>
              </a:ext>
            </a:extLst>
          </p:cNvPr>
          <p:cNvSpPr>
            <a:spLocks noGrp="1"/>
          </p:cNvSpPr>
          <p:nvPr>
            <p:ph type="title"/>
          </p:nvPr>
        </p:nvSpPr>
        <p:spPr>
          <a:xfrm>
            <a:off x="0" y="170478"/>
            <a:ext cx="9144000" cy="918730"/>
          </a:xfrm>
        </p:spPr>
        <p:txBody>
          <a:bodyPr>
            <a:normAutofit fontScale="90000"/>
          </a:bodyPr>
          <a:lstStyle/>
          <a:p>
            <a:r>
              <a:rPr lang="en-US" dirty="0"/>
              <a:t>GIMAAJII in Duluth, Minnesota</a:t>
            </a:r>
          </a:p>
        </p:txBody>
      </p:sp>
      <p:sp>
        <p:nvSpPr>
          <p:cNvPr id="3" name="Content Placeholder 2">
            <a:extLst>
              <a:ext uri="{FF2B5EF4-FFF2-40B4-BE49-F238E27FC236}">
                <a16:creationId xmlns:a16="http://schemas.microsoft.com/office/drawing/2014/main" id="{53B40D34-FBEB-3447-9ECB-7147D91B98F5}"/>
              </a:ext>
            </a:extLst>
          </p:cNvPr>
          <p:cNvSpPr>
            <a:spLocks noGrp="1"/>
          </p:cNvSpPr>
          <p:nvPr>
            <p:ph sz="half" idx="2"/>
          </p:nvPr>
        </p:nvSpPr>
        <p:spPr>
          <a:xfrm>
            <a:off x="630074" y="1348353"/>
            <a:ext cx="8110969" cy="4367753"/>
          </a:xfrm>
        </p:spPr>
        <p:txBody>
          <a:bodyPr>
            <a:normAutofit/>
          </a:bodyPr>
          <a:lstStyle/>
          <a:p>
            <a:r>
              <a:rPr lang="en-US" sz="2000" i="1" dirty="0"/>
              <a:t>We are, all of us together, beginning a good life.  </a:t>
            </a:r>
            <a:r>
              <a:rPr lang="en-US" sz="2000" dirty="0"/>
              <a:t>AICHO's headquarters at 202 W. 2nd Street in Duluth. </a:t>
            </a:r>
            <a:r>
              <a:rPr lang="en-US" sz="2000" dirty="0" err="1"/>
              <a:t>Gimaajii</a:t>
            </a:r>
            <a:r>
              <a:rPr lang="en-US" sz="2000" dirty="0"/>
              <a:t> features 29-units of permanent, supportive housing utilizing the “housing first” model. On-site services include assessment, advocacy, limited case management, and limited programming.  Case management and mental health services are provided through a partnership with White Earth Mental Health.</a:t>
            </a:r>
            <a:br>
              <a:rPr lang="en-US" sz="2000" dirty="0"/>
            </a:br>
            <a:endParaRPr lang="en-US" sz="2000" dirty="0"/>
          </a:p>
          <a:p>
            <a:r>
              <a:rPr lang="en-US" sz="2000" dirty="0" err="1"/>
              <a:t>Gimaajii</a:t>
            </a:r>
            <a:r>
              <a:rPr lang="en-US" sz="2000" dirty="0"/>
              <a:t> also provides a place for people who have a common history and culture to come together, to learn from others, and to share that culture with others. In the traditional manner of respecting elders, life-long learning is encouraged throughout the </a:t>
            </a:r>
            <a:r>
              <a:rPr lang="en-US" sz="2000" dirty="0" err="1"/>
              <a:t>Gimaajii</a:t>
            </a:r>
            <a:r>
              <a:rPr lang="en-US" sz="2000" dirty="0"/>
              <a:t>.</a:t>
            </a:r>
            <a:br>
              <a:rPr lang="en-US" sz="2000" dirty="0"/>
            </a:br>
            <a:endParaRPr lang="en-US" sz="2000" dirty="0"/>
          </a:p>
        </p:txBody>
      </p:sp>
    </p:spTree>
    <p:extLst>
      <p:ext uri="{BB962C8B-B14F-4D97-AF65-F5344CB8AC3E}">
        <p14:creationId xmlns:p14="http://schemas.microsoft.com/office/powerpoint/2010/main" val="774941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p:spPr>
        <p:txBody>
          <a:bodyPr/>
          <a:lstStyle/>
          <a:p>
            <a:r>
              <a:rPr lang="en-US" dirty="0" err="1">
                <a:solidFill>
                  <a:schemeClr val="bg1"/>
                </a:solidFill>
                <a:latin typeface="Arial Rounded MT Bold"/>
                <a:cs typeface="Arial Rounded MT Bold"/>
              </a:rPr>
              <a:t>Gimaajii</a:t>
            </a:r>
            <a:r>
              <a:rPr lang="en-US" dirty="0">
                <a:solidFill>
                  <a:schemeClr val="bg1"/>
                </a:solidFill>
                <a:latin typeface="Arial Rounded MT Bold"/>
                <a:cs typeface="Arial Rounded MT Bold"/>
              </a:rPr>
              <a:t>: Duluth MN</a:t>
            </a:r>
          </a:p>
        </p:txBody>
      </p:sp>
      <p:pic>
        <p:nvPicPr>
          <p:cNvPr id="4" name="Content Placeholder 3"/>
          <p:cNvPicPr>
            <a:picLocks noGrp="1" noChangeAspect="1"/>
          </p:cNvPicPr>
          <p:nvPr>
            <p:ph sz="half" idx="2"/>
          </p:nvPr>
        </p:nvPicPr>
        <p:blipFill>
          <a:blip r:embed="rId2"/>
          <a:stretch>
            <a:fillRect/>
          </a:stretch>
        </p:blipFill>
        <p:spPr>
          <a:xfrm>
            <a:off x="1090034" y="1077224"/>
            <a:ext cx="6963931" cy="5222947"/>
          </a:xfrm>
        </p:spPr>
      </p:pic>
    </p:spTree>
    <p:extLst>
      <p:ext uri="{BB962C8B-B14F-4D97-AF65-F5344CB8AC3E}">
        <p14:creationId xmlns:p14="http://schemas.microsoft.com/office/powerpoint/2010/main" val="36140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3CA9-3AD9-764A-9752-6310A7974EC6}"/>
              </a:ext>
            </a:extLst>
          </p:cNvPr>
          <p:cNvSpPr>
            <a:spLocks noGrp="1"/>
          </p:cNvSpPr>
          <p:nvPr>
            <p:ph type="title"/>
          </p:nvPr>
        </p:nvSpPr>
        <p:spPr>
          <a:xfrm>
            <a:off x="0" y="294468"/>
            <a:ext cx="9144000" cy="918730"/>
          </a:xfrm>
        </p:spPr>
        <p:txBody>
          <a:bodyPr>
            <a:normAutofit fontScale="90000"/>
          </a:bodyPr>
          <a:lstStyle/>
          <a:p>
            <a:r>
              <a:rPr lang="en-US" dirty="0"/>
              <a:t>0-30% AMI: Tiny Homes (Villages)</a:t>
            </a:r>
          </a:p>
        </p:txBody>
      </p:sp>
      <p:sp>
        <p:nvSpPr>
          <p:cNvPr id="3" name="Content Placeholder 2">
            <a:extLst>
              <a:ext uri="{FF2B5EF4-FFF2-40B4-BE49-F238E27FC236}">
                <a16:creationId xmlns:a16="http://schemas.microsoft.com/office/drawing/2014/main" id="{D4BBB72E-414D-DB49-B998-41F963E4F241}"/>
              </a:ext>
            </a:extLst>
          </p:cNvPr>
          <p:cNvSpPr>
            <a:spLocks noGrp="1"/>
          </p:cNvSpPr>
          <p:nvPr>
            <p:ph sz="half" idx="2"/>
          </p:nvPr>
        </p:nvSpPr>
        <p:spPr>
          <a:xfrm>
            <a:off x="630074" y="2184369"/>
            <a:ext cx="8017979" cy="3531737"/>
          </a:xfrm>
        </p:spPr>
        <p:txBody>
          <a:bodyPr>
            <a:normAutofit fontScale="77500" lnSpcReduction="20000"/>
          </a:bodyPr>
          <a:lstStyle/>
          <a:p>
            <a:r>
              <a:rPr lang="en-US" sz="3100" b="1" dirty="0"/>
              <a:t>Challenges</a:t>
            </a:r>
          </a:p>
          <a:p>
            <a:r>
              <a:rPr lang="en-US" dirty="0"/>
              <a:t>This is a very popular form of affordable housing now because it can be much less expensive to provide and they can be mobile.</a:t>
            </a:r>
          </a:p>
          <a:p>
            <a:r>
              <a:rPr lang="en-US" dirty="0"/>
              <a:t>A major challenge of this model for people experiencing homelessness is the extensive onsite services needed to help people be successful in a group living setting and there is not an obvious funding source to operate these villages long-term.</a:t>
            </a:r>
          </a:p>
          <a:p>
            <a:r>
              <a:rPr lang="en-US" dirty="0"/>
              <a:t>Siting these villages is also a challenge and its difficult to do so within an established city; many are being developed outside of the community in unincorporated areas.</a:t>
            </a:r>
          </a:p>
        </p:txBody>
      </p:sp>
    </p:spTree>
    <p:extLst>
      <p:ext uri="{BB962C8B-B14F-4D97-AF65-F5344CB8AC3E}">
        <p14:creationId xmlns:p14="http://schemas.microsoft.com/office/powerpoint/2010/main" val="4049580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3F51D-CFE5-E349-BA9B-9B3C329A2C65}"/>
              </a:ext>
            </a:extLst>
          </p:cNvPr>
          <p:cNvSpPr>
            <a:spLocks noGrp="1"/>
          </p:cNvSpPr>
          <p:nvPr>
            <p:ph type="title"/>
          </p:nvPr>
        </p:nvSpPr>
        <p:spPr>
          <a:xfrm>
            <a:off x="0" y="201478"/>
            <a:ext cx="9144000" cy="918730"/>
          </a:xfrm>
        </p:spPr>
        <p:txBody>
          <a:bodyPr/>
          <a:lstStyle/>
          <a:p>
            <a:r>
              <a:rPr lang="en-US" dirty="0"/>
              <a:t>Tiny Homes Cont.</a:t>
            </a:r>
          </a:p>
        </p:txBody>
      </p:sp>
      <p:sp>
        <p:nvSpPr>
          <p:cNvPr id="3" name="Content Placeholder 2">
            <a:extLst>
              <a:ext uri="{FF2B5EF4-FFF2-40B4-BE49-F238E27FC236}">
                <a16:creationId xmlns:a16="http://schemas.microsoft.com/office/drawing/2014/main" id="{EE528334-B29A-C545-A742-A64CC5DBBD44}"/>
              </a:ext>
            </a:extLst>
          </p:cNvPr>
          <p:cNvSpPr>
            <a:spLocks noGrp="1"/>
          </p:cNvSpPr>
          <p:nvPr>
            <p:ph sz="half" idx="2"/>
          </p:nvPr>
        </p:nvSpPr>
        <p:spPr>
          <a:xfrm>
            <a:off x="630074" y="1735810"/>
            <a:ext cx="7986983" cy="4479009"/>
          </a:xfrm>
        </p:spPr>
        <p:txBody>
          <a:bodyPr>
            <a:normAutofit/>
          </a:bodyPr>
          <a:lstStyle/>
          <a:p>
            <a:r>
              <a:rPr lang="en-US" sz="2400" b="1" dirty="0"/>
              <a:t>Opportunities:</a:t>
            </a:r>
          </a:p>
          <a:p>
            <a:r>
              <a:rPr lang="en-US" sz="2000" dirty="0"/>
              <a:t>They are much less expensive; ranging from 15,000-70,000 a unit (depending on whether bathrooms and kitchens are available)</a:t>
            </a:r>
          </a:p>
          <a:p>
            <a:r>
              <a:rPr lang="en-US" sz="2000" dirty="0"/>
              <a:t>This model lends itself to partnering with the faith community to help identify funding, volunteer supports and resources including a potential site. </a:t>
            </a:r>
          </a:p>
          <a:p>
            <a:r>
              <a:rPr lang="en-US" sz="2000" dirty="0"/>
              <a:t>States and local governments are getting more comfortable with the model and providing funding for it.</a:t>
            </a:r>
          </a:p>
          <a:p>
            <a:r>
              <a:rPr lang="en-US" sz="2000" dirty="0"/>
              <a:t>These can be developed more quickly than a new rental apartment complex.</a:t>
            </a:r>
          </a:p>
          <a:p>
            <a:r>
              <a:rPr lang="en-US" sz="2000" dirty="0"/>
              <a:t>There is controversy as to whether tiny homes should be considered transitional or permanent housing options (depends on size, programming, </a:t>
            </a:r>
            <a:r>
              <a:rPr lang="en-US" sz="2000" dirty="0" err="1"/>
              <a:t>ect</a:t>
            </a:r>
            <a:r>
              <a:rPr lang="en-US" sz="2000" dirty="0"/>
              <a:t>)</a:t>
            </a:r>
          </a:p>
        </p:txBody>
      </p:sp>
    </p:spTree>
    <p:extLst>
      <p:ext uri="{BB962C8B-B14F-4D97-AF65-F5344CB8AC3E}">
        <p14:creationId xmlns:p14="http://schemas.microsoft.com/office/powerpoint/2010/main" val="3720380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03F7-6EF7-7E46-8D91-94A11AE8AE67}"/>
              </a:ext>
            </a:extLst>
          </p:cNvPr>
          <p:cNvSpPr>
            <a:spLocks noGrp="1"/>
          </p:cNvSpPr>
          <p:nvPr>
            <p:ph type="title"/>
          </p:nvPr>
        </p:nvSpPr>
        <p:spPr>
          <a:xfrm>
            <a:off x="0" y="325464"/>
            <a:ext cx="9144000" cy="918730"/>
          </a:xfrm>
        </p:spPr>
        <p:txBody>
          <a:bodyPr>
            <a:normAutofit fontScale="90000"/>
          </a:bodyPr>
          <a:lstStyle/>
          <a:p>
            <a:r>
              <a:rPr lang="en-US" dirty="0"/>
              <a:t>Spotlight: Colorado Village Collaborative</a:t>
            </a:r>
          </a:p>
        </p:txBody>
      </p:sp>
      <p:sp>
        <p:nvSpPr>
          <p:cNvPr id="3" name="Content Placeholder 2">
            <a:extLst>
              <a:ext uri="{FF2B5EF4-FFF2-40B4-BE49-F238E27FC236}">
                <a16:creationId xmlns:a16="http://schemas.microsoft.com/office/drawing/2014/main" id="{D08B2DE0-DA83-E147-ACCC-C26D19A5A4C2}"/>
              </a:ext>
            </a:extLst>
          </p:cNvPr>
          <p:cNvSpPr>
            <a:spLocks noGrp="1"/>
          </p:cNvSpPr>
          <p:nvPr>
            <p:ph sz="half" idx="2"/>
          </p:nvPr>
        </p:nvSpPr>
        <p:spPr>
          <a:xfrm>
            <a:off x="630075" y="1658319"/>
            <a:ext cx="8048976" cy="4057787"/>
          </a:xfrm>
        </p:spPr>
        <p:txBody>
          <a:bodyPr>
            <a:normAutofit fontScale="92500"/>
          </a:bodyPr>
          <a:lstStyle/>
          <a:p>
            <a:endParaRPr lang="en-US" sz="3600" dirty="0"/>
          </a:p>
          <a:p>
            <a:r>
              <a:rPr lang="en-US" sz="2400" dirty="0"/>
              <a:t>This village began in Denver and was sited on public land. The program has been proven successful and the team is now looking to replicate this model in rural Colorado. </a:t>
            </a:r>
          </a:p>
          <a:p>
            <a:r>
              <a:rPr lang="en-US" sz="2400" dirty="0"/>
              <a:t>This model has been primarily funded by individuals (crowd funding)  and foundations but in our work to replicate in rural Colorado we anticipate accessing state resources.</a:t>
            </a:r>
          </a:p>
          <a:p>
            <a:r>
              <a:rPr lang="en-US" sz="2400" dirty="0"/>
              <a:t>There is data, research and details about the model at this link: </a:t>
            </a:r>
            <a:r>
              <a:rPr lang="en-US" sz="2400" dirty="0">
                <a:hlinkClick r:id="rId2"/>
              </a:rPr>
              <a:t>https://www.coloradovillagecollaborative.org/beloved-community-village</a:t>
            </a:r>
            <a:endParaRPr lang="en-US" sz="2400" dirty="0"/>
          </a:p>
        </p:txBody>
      </p:sp>
    </p:spTree>
    <p:extLst>
      <p:ext uri="{BB962C8B-B14F-4D97-AF65-F5344CB8AC3E}">
        <p14:creationId xmlns:p14="http://schemas.microsoft.com/office/powerpoint/2010/main" val="4174512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C9FF-45B5-B140-A960-28BCC4066FF1}"/>
              </a:ext>
            </a:extLst>
          </p:cNvPr>
          <p:cNvSpPr>
            <a:spLocks noGrp="1"/>
          </p:cNvSpPr>
          <p:nvPr>
            <p:ph type="title"/>
          </p:nvPr>
        </p:nvSpPr>
        <p:spPr>
          <a:xfrm>
            <a:off x="0" y="604439"/>
            <a:ext cx="9144000" cy="918730"/>
          </a:xfrm>
        </p:spPr>
        <p:txBody>
          <a:bodyPr>
            <a:normAutofit fontScale="90000"/>
          </a:bodyPr>
          <a:lstStyle/>
          <a:p>
            <a:r>
              <a:rPr lang="en-US" dirty="0"/>
              <a:t>0-60% AMI: Hud (Housing and Urban Development) voucher programs</a:t>
            </a:r>
          </a:p>
        </p:txBody>
      </p:sp>
      <p:sp>
        <p:nvSpPr>
          <p:cNvPr id="3" name="Content Placeholder 2">
            <a:extLst>
              <a:ext uri="{FF2B5EF4-FFF2-40B4-BE49-F238E27FC236}">
                <a16:creationId xmlns:a16="http://schemas.microsoft.com/office/drawing/2014/main" id="{4C05EED2-D3C1-4A46-8DAD-6A275CE66295}"/>
              </a:ext>
            </a:extLst>
          </p:cNvPr>
          <p:cNvSpPr>
            <a:spLocks noGrp="1"/>
          </p:cNvSpPr>
          <p:nvPr>
            <p:ph sz="half" idx="2"/>
          </p:nvPr>
        </p:nvSpPr>
        <p:spPr>
          <a:xfrm>
            <a:off x="630074" y="2184369"/>
            <a:ext cx="8095471" cy="3531737"/>
          </a:xfrm>
        </p:spPr>
        <p:txBody>
          <a:bodyPr>
            <a:normAutofit fontScale="85000" lnSpcReduction="10000"/>
          </a:bodyPr>
          <a:lstStyle/>
          <a:p>
            <a:pPr>
              <a:lnSpc>
                <a:spcPct val="110000"/>
              </a:lnSpc>
              <a:spcBef>
                <a:spcPts val="0"/>
              </a:spcBef>
            </a:pPr>
            <a:r>
              <a:rPr lang="en-US" sz="1800" dirty="0"/>
              <a:t>Created in </a:t>
            </a:r>
            <a:r>
              <a:rPr lang="en-US" sz="1800" b="1" dirty="0"/>
              <a:t>1974 </a:t>
            </a:r>
            <a:r>
              <a:rPr lang="en-US" sz="1800" dirty="0"/>
              <a:t>with the enactment of the Housing and Community Development Act and subsidizes rent for income eligible families in the private market.</a:t>
            </a:r>
          </a:p>
          <a:p>
            <a:pPr>
              <a:lnSpc>
                <a:spcPct val="110000"/>
              </a:lnSpc>
              <a:spcBef>
                <a:spcPts val="0"/>
              </a:spcBef>
            </a:pPr>
            <a:endParaRPr lang="en-US" sz="1800" dirty="0"/>
          </a:p>
          <a:p>
            <a:pPr>
              <a:lnSpc>
                <a:spcPct val="110000"/>
              </a:lnSpc>
              <a:spcBef>
                <a:spcPts val="0"/>
              </a:spcBef>
            </a:pPr>
            <a:r>
              <a:rPr lang="en-US" sz="1800" dirty="0"/>
              <a:t>Families pay 30 % of their income in rent and the voucher pays the difference ensuring landlord receives a fair market rent.</a:t>
            </a:r>
          </a:p>
          <a:p>
            <a:pPr>
              <a:lnSpc>
                <a:spcPct val="110000"/>
              </a:lnSpc>
              <a:spcBef>
                <a:spcPts val="0"/>
              </a:spcBef>
            </a:pPr>
            <a:endParaRPr lang="en-US" sz="1800" dirty="0"/>
          </a:p>
          <a:p>
            <a:pPr>
              <a:lnSpc>
                <a:spcPct val="110000"/>
              </a:lnSpc>
              <a:spcBef>
                <a:spcPts val="0"/>
              </a:spcBef>
            </a:pPr>
            <a:r>
              <a:rPr lang="en-US" sz="1800" dirty="0"/>
              <a:t>The largest HUD voucher program is referred to as the Housing Choice Voucher or Section 8 Voucher. There are also several vouchers targeting special needs populations such as VASH for homeless veterans and 811 for persons with disabilities.</a:t>
            </a:r>
          </a:p>
          <a:p>
            <a:pPr marL="0" indent="0">
              <a:lnSpc>
                <a:spcPct val="110000"/>
              </a:lnSpc>
              <a:spcBef>
                <a:spcPts val="0"/>
              </a:spcBef>
              <a:buNone/>
            </a:pPr>
            <a:endParaRPr lang="en-US" sz="1800" dirty="0"/>
          </a:p>
          <a:p>
            <a:pPr marL="0" indent="0">
              <a:lnSpc>
                <a:spcPct val="110000"/>
              </a:lnSpc>
              <a:spcBef>
                <a:spcPts val="0"/>
              </a:spcBef>
              <a:buNone/>
            </a:pPr>
            <a:r>
              <a:rPr lang="en-US" sz="1800" b="1" dirty="0"/>
              <a:t>This is one of the most successful housing subsidy programs in the history of our country but is a limited resource.  For every four families in need only 1 has access to affordable housing opportunities such as Section 8.</a:t>
            </a:r>
          </a:p>
          <a:p>
            <a:endParaRPr lang="en-US" dirty="0"/>
          </a:p>
        </p:txBody>
      </p:sp>
    </p:spTree>
    <p:extLst>
      <p:ext uri="{BB962C8B-B14F-4D97-AF65-F5344CB8AC3E}">
        <p14:creationId xmlns:p14="http://schemas.microsoft.com/office/powerpoint/2010/main" val="44779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FEF2-1133-454A-B075-A52FFA1D9121}"/>
              </a:ext>
            </a:extLst>
          </p:cNvPr>
          <p:cNvSpPr>
            <a:spLocks noGrp="1"/>
          </p:cNvSpPr>
          <p:nvPr>
            <p:ph type="title"/>
          </p:nvPr>
        </p:nvSpPr>
        <p:spPr>
          <a:xfrm>
            <a:off x="0" y="526940"/>
            <a:ext cx="9144000" cy="918730"/>
          </a:xfrm>
        </p:spPr>
        <p:txBody>
          <a:bodyPr>
            <a:normAutofit fontScale="90000"/>
          </a:bodyPr>
          <a:lstStyle/>
          <a:p>
            <a:r>
              <a:rPr lang="en-US" dirty="0"/>
              <a:t>0-60% AMI: Housing choice voucher Challenges and Opportunities</a:t>
            </a:r>
          </a:p>
        </p:txBody>
      </p:sp>
      <p:sp>
        <p:nvSpPr>
          <p:cNvPr id="3" name="Content Placeholder 2">
            <a:extLst>
              <a:ext uri="{FF2B5EF4-FFF2-40B4-BE49-F238E27FC236}">
                <a16:creationId xmlns:a16="http://schemas.microsoft.com/office/drawing/2014/main" id="{C1686847-BA78-E24F-9388-5E8AE92BF3B9}"/>
              </a:ext>
            </a:extLst>
          </p:cNvPr>
          <p:cNvSpPr>
            <a:spLocks noGrp="1"/>
          </p:cNvSpPr>
          <p:nvPr>
            <p:ph sz="half" idx="2"/>
          </p:nvPr>
        </p:nvSpPr>
        <p:spPr>
          <a:xfrm>
            <a:off x="630075" y="2184369"/>
            <a:ext cx="7955986" cy="4061448"/>
          </a:xfrm>
        </p:spPr>
        <p:txBody>
          <a:bodyPr>
            <a:normAutofit fontScale="62500" lnSpcReduction="20000"/>
          </a:bodyPr>
          <a:lstStyle/>
          <a:p>
            <a:pPr marL="0" indent="0">
              <a:buNone/>
            </a:pPr>
            <a:r>
              <a:rPr lang="en-US" b="1" dirty="0"/>
              <a:t>Challenges</a:t>
            </a:r>
          </a:p>
          <a:p>
            <a:r>
              <a:rPr lang="en-US" dirty="0"/>
              <a:t>This is an extremely popular subsidy program and has been shown to be effective at alleviating poverty; however for every voucher that is allocated, three other households go without.</a:t>
            </a:r>
          </a:p>
          <a:p>
            <a:r>
              <a:rPr lang="en-US" dirty="0"/>
              <a:t>In hot rental markets it can be extremely difficult to find a unit for these voucher holders.</a:t>
            </a:r>
          </a:p>
          <a:p>
            <a:r>
              <a:rPr lang="en-US" dirty="0"/>
              <a:t>Voucher programs for special needs populations such as VASH and 811 require case management to be successful. </a:t>
            </a:r>
          </a:p>
          <a:p>
            <a:r>
              <a:rPr lang="en-US" dirty="0"/>
              <a:t>Rural communities often do not have capacity or cannot afford to manage vouchers; admin fees allowed do not match actual costs of program administration.</a:t>
            </a:r>
          </a:p>
          <a:p>
            <a:pPr marL="0" indent="0">
              <a:buNone/>
            </a:pPr>
            <a:r>
              <a:rPr lang="en-US" b="1" dirty="0"/>
              <a:t>Opportunities</a:t>
            </a:r>
          </a:p>
          <a:p>
            <a:r>
              <a:rPr lang="en-US" dirty="0"/>
              <a:t>This is a major federal policy issue and we have seen some traction in DC with small budget increases to these critical programs.</a:t>
            </a:r>
          </a:p>
          <a:p>
            <a:r>
              <a:rPr lang="en-US" dirty="0"/>
              <a:t>State are starting to self-fund voucher programs for special needs populations. </a:t>
            </a:r>
          </a:p>
          <a:p>
            <a:pPr marL="0" indent="0">
              <a:buNone/>
            </a:pPr>
            <a:endParaRPr lang="en-US" dirty="0"/>
          </a:p>
        </p:txBody>
      </p:sp>
    </p:spTree>
    <p:extLst>
      <p:ext uri="{BB962C8B-B14F-4D97-AF65-F5344CB8AC3E}">
        <p14:creationId xmlns:p14="http://schemas.microsoft.com/office/powerpoint/2010/main" val="408238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82A6-D201-9D44-BDB3-0A7DD4653DE9}"/>
              </a:ext>
            </a:extLst>
          </p:cNvPr>
          <p:cNvSpPr>
            <a:spLocks noGrp="1"/>
          </p:cNvSpPr>
          <p:nvPr>
            <p:ph type="title"/>
          </p:nvPr>
        </p:nvSpPr>
        <p:spPr>
          <a:xfrm>
            <a:off x="0" y="216972"/>
            <a:ext cx="9144000" cy="918730"/>
          </a:xfrm>
        </p:spPr>
        <p:txBody>
          <a:bodyPr/>
          <a:lstStyle/>
          <a:p>
            <a:r>
              <a:rPr lang="en-US" dirty="0"/>
              <a:t>Affordable housing defined</a:t>
            </a:r>
          </a:p>
        </p:txBody>
      </p:sp>
      <p:sp>
        <p:nvSpPr>
          <p:cNvPr id="3" name="Content Placeholder 2">
            <a:extLst>
              <a:ext uri="{FF2B5EF4-FFF2-40B4-BE49-F238E27FC236}">
                <a16:creationId xmlns:a16="http://schemas.microsoft.com/office/drawing/2014/main" id="{BD583182-4F3B-BC4C-A636-F26FF4D5A773}"/>
              </a:ext>
            </a:extLst>
          </p:cNvPr>
          <p:cNvSpPr>
            <a:spLocks noGrp="1"/>
          </p:cNvSpPr>
          <p:nvPr>
            <p:ph sz="half" idx="2"/>
          </p:nvPr>
        </p:nvSpPr>
        <p:spPr>
          <a:xfrm>
            <a:off x="630074" y="1859797"/>
            <a:ext cx="7909491" cy="3856309"/>
          </a:xfrm>
        </p:spPr>
        <p:txBody>
          <a:bodyPr>
            <a:normAutofit/>
          </a:bodyPr>
          <a:lstStyle/>
          <a:p>
            <a:r>
              <a:rPr lang="en-US" sz="2100" b="1" dirty="0"/>
              <a:t>By federal definitions</a:t>
            </a:r>
            <a:r>
              <a:rPr lang="en-US" sz="2100" dirty="0"/>
              <a:t>: Households at or below 80% of the area median income (AMI) that are cost burdened.</a:t>
            </a:r>
          </a:p>
          <a:p>
            <a:r>
              <a:rPr lang="en-US" sz="2100" dirty="0"/>
              <a:t>Households are cost burdened if they are spending more than 30% of their annual income on housing costs (including utilities) </a:t>
            </a:r>
          </a:p>
          <a:p>
            <a:r>
              <a:rPr lang="en-US" sz="2100" dirty="0"/>
              <a:t>Median income is defined by county: </a:t>
            </a:r>
            <a:r>
              <a:rPr lang="en-US" sz="2100" dirty="0">
                <a:hlinkClick r:id="rId2"/>
              </a:rPr>
              <a:t>HUD Median Income Data Sets</a:t>
            </a:r>
            <a:endParaRPr lang="en-US" sz="2100" dirty="0"/>
          </a:p>
          <a:p>
            <a:endParaRPr lang="en-US" sz="2100" dirty="0"/>
          </a:p>
          <a:p>
            <a:endParaRPr lang="en-US" dirty="0"/>
          </a:p>
        </p:txBody>
      </p:sp>
    </p:spTree>
    <p:extLst>
      <p:ext uri="{BB962C8B-B14F-4D97-AF65-F5344CB8AC3E}">
        <p14:creationId xmlns:p14="http://schemas.microsoft.com/office/powerpoint/2010/main" val="316925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4A27-0A6F-C748-A112-299E891F96C7}"/>
              </a:ext>
            </a:extLst>
          </p:cNvPr>
          <p:cNvSpPr>
            <a:spLocks noGrp="1"/>
          </p:cNvSpPr>
          <p:nvPr>
            <p:ph type="title"/>
          </p:nvPr>
        </p:nvSpPr>
        <p:spPr>
          <a:xfrm>
            <a:off x="0" y="247970"/>
            <a:ext cx="9144000" cy="918730"/>
          </a:xfrm>
        </p:spPr>
        <p:txBody>
          <a:bodyPr>
            <a:normAutofit/>
          </a:bodyPr>
          <a:lstStyle/>
          <a:p>
            <a:r>
              <a:rPr lang="en-US" dirty="0"/>
              <a:t>Voucher programs Overall</a:t>
            </a:r>
          </a:p>
        </p:txBody>
      </p:sp>
      <p:sp>
        <p:nvSpPr>
          <p:cNvPr id="3" name="Content Placeholder 2">
            <a:extLst>
              <a:ext uri="{FF2B5EF4-FFF2-40B4-BE49-F238E27FC236}">
                <a16:creationId xmlns:a16="http://schemas.microsoft.com/office/drawing/2014/main" id="{6D44DEF4-4912-9D44-988E-A1AC982B56AA}"/>
              </a:ext>
            </a:extLst>
          </p:cNvPr>
          <p:cNvSpPr>
            <a:spLocks noGrp="1"/>
          </p:cNvSpPr>
          <p:nvPr>
            <p:ph sz="half" idx="2"/>
          </p:nvPr>
        </p:nvSpPr>
        <p:spPr>
          <a:xfrm>
            <a:off x="630075" y="1828799"/>
            <a:ext cx="4995810" cy="4742482"/>
          </a:xfrm>
        </p:spPr>
        <p:txBody>
          <a:bodyPr>
            <a:normAutofit/>
          </a:bodyPr>
          <a:lstStyle/>
          <a:p>
            <a:r>
              <a:rPr lang="en-US" sz="2000" dirty="0"/>
              <a:t>Most vouchers are administered by local housing authorities or state housing agencies.</a:t>
            </a:r>
          </a:p>
          <a:p>
            <a:r>
              <a:rPr lang="en-US" sz="2000" dirty="0"/>
              <a:t>Knowing if your state funds specialized housing vouchers can also be an important strategy for your clients.</a:t>
            </a:r>
          </a:p>
          <a:p>
            <a:r>
              <a:rPr lang="en-US" sz="2000" dirty="0"/>
              <a:t>Housing authorities make great partners and are often looking for services or service provider partners.</a:t>
            </a:r>
          </a:p>
          <a:p>
            <a:r>
              <a:rPr lang="en-US" sz="2000" dirty="0"/>
              <a:t>In rural communities the housing authorities are often regional in nature.</a:t>
            </a:r>
          </a:p>
          <a:p>
            <a:endParaRPr lang="en-US" sz="3200" dirty="0"/>
          </a:p>
        </p:txBody>
      </p:sp>
      <p:pic>
        <p:nvPicPr>
          <p:cNvPr id="4" name="Picture 3" descr="335363794.jpg">
            <a:extLst>
              <a:ext uri="{FF2B5EF4-FFF2-40B4-BE49-F238E27FC236}">
                <a16:creationId xmlns:a16="http://schemas.microsoft.com/office/drawing/2014/main" id="{FEC62DE9-59C0-5D41-A006-50960DBAD5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0340" y="2375951"/>
            <a:ext cx="2973161" cy="2625566"/>
          </a:xfrm>
          <a:prstGeom prst="rect">
            <a:avLst/>
          </a:prstGeom>
        </p:spPr>
      </p:pic>
    </p:spTree>
    <p:extLst>
      <p:ext uri="{BB962C8B-B14F-4D97-AF65-F5344CB8AC3E}">
        <p14:creationId xmlns:p14="http://schemas.microsoft.com/office/powerpoint/2010/main" val="3209186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A2EB-B211-8544-A84C-3E89C89C639F}"/>
              </a:ext>
            </a:extLst>
          </p:cNvPr>
          <p:cNvSpPr>
            <a:spLocks noGrp="1"/>
          </p:cNvSpPr>
          <p:nvPr>
            <p:ph type="title"/>
          </p:nvPr>
        </p:nvSpPr>
        <p:spPr>
          <a:xfrm>
            <a:off x="0" y="325460"/>
            <a:ext cx="9144000" cy="918730"/>
          </a:xfrm>
        </p:spPr>
        <p:txBody>
          <a:bodyPr>
            <a:normAutofit fontScale="90000"/>
          </a:bodyPr>
          <a:lstStyle/>
          <a:p>
            <a:r>
              <a:rPr lang="en-US" dirty="0"/>
              <a:t>0-80% AMI: Rental housing-tax credits</a:t>
            </a:r>
          </a:p>
        </p:txBody>
      </p:sp>
      <p:sp>
        <p:nvSpPr>
          <p:cNvPr id="3" name="Content Placeholder 2">
            <a:extLst>
              <a:ext uri="{FF2B5EF4-FFF2-40B4-BE49-F238E27FC236}">
                <a16:creationId xmlns:a16="http://schemas.microsoft.com/office/drawing/2014/main" id="{9AB9793B-0211-C64B-A2A3-F9FF63D8C546}"/>
              </a:ext>
            </a:extLst>
          </p:cNvPr>
          <p:cNvSpPr>
            <a:spLocks noGrp="1"/>
          </p:cNvSpPr>
          <p:nvPr>
            <p:ph sz="half" idx="2"/>
          </p:nvPr>
        </p:nvSpPr>
        <p:spPr>
          <a:xfrm>
            <a:off x="459590" y="1472338"/>
            <a:ext cx="8219457" cy="4352255"/>
          </a:xfrm>
        </p:spPr>
        <p:txBody>
          <a:bodyPr>
            <a:noAutofit/>
          </a:bodyPr>
          <a:lstStyle/>
          <a:p>
            <a:r>
              <a:rPr lang="en-US" sz="2000" dirty="0"/>
              <a:t>Low Income Housing Tax Credits: this is the most powerful federal program for affordable housing creation.</a:t>
            </a:r>
          </a:p>
          <a:p>
            <a:r>
              <a:rPr lang="en-US" sz="2000" dirty="0"/>
              <a:t>This federal credit is allocated to State Housing Finance Agency’s for allocation to projects through a competitive process.</a:t>
            </a:r>
          </a:p>
          <a:p>
            <a:r>
              <a:rPr lang="en-US" sz="2000" dirty="0"/>
              <a:t>Each state receives an amount of credits annually based on population.</a:t>
            </a:r>
          </a:p>
          <a:p>
            <a:r>
              <a:rPr lang="en-US" sz="2000" dirty="0"/>
              <a:t>Credits are used for 10 years but projects often have longer affordability periods in order to be competitive in the application process (3o year period is common).</a:t>
            </a:r>
          </a:p>
          <a:p>
            <a:r>
              <a:rPr lang="en-US" sz="2000" dirty="0"/>
              <a:t>There are 2 different credit levels, 4% is less competitive but results in less equity for a project. 9% credits are very competitive but allow for much deeper subsidy per unit. </a:t>
            </a:r>
          </a:p>
          <a:p>
            <a:r>
              <a:rPr lang="en-US" sz="2000" dirty="0"/>
              <a:t>Investors earn dollar for dollar credit against their federal tax liability.</a:t>
            </a:r>
          </a:p>
        </p:txBody>
      </p:sp>
    </p:spTree>
    <p:extLst>
      <p:ext uri="{BB962C8B-B14F-4D97-AF65-F5344CB8AC3E}">
        <p14:creationId xmlns:p14="http://schemas.microsoft.com/office/powerpoint/2010/main" val="3068265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7585-B79B-B54B-AD57-924269BB5650}"/>
              </a:ext>
            </a:extLst>
          </p:cNvPr>
          <p:cNvSpPr>
            <a:spLocks noGrp="1"/>
          </p:cNvSpPr>
          <p:nvPr>
            <p:ph type="title"/>
          </p:nvPr>
        </p:nvSpPr>
        <p:spPr>
          <a:xfrm>
            <a:off x="0" y="309963"/>
            <a:ext cx="9144000" cy="918730"/>
          </a:xfrm>
        </p:spPr>
        <p:txBody>
          <a:bodyPr>
            <a:normAutofit/>
          </a:bodyPr>
          <a:lstStyle/>
          <a:p>
            <a:r>
              <a:rPr lang="en-US" dirty="0"/>
              <a:t>Tax Credit projects cont.</a:t>
            </a:r>
          </a:p>
        </p:txBody>
      </p:sp>
      <p:sp>
        <p:nvSpPr>
          <p:cNvPr id="3" name="Content Placeholder 2">
            <a:extLst>
              <a:ext uri="{FF2B5EF4-FFF2-40B4-BE49-F238E27FC236}">
                <a16:creationId xmlns:a16="http://schemas.microsoft.com/office/drawing/2014/main" id="{0B92A61B-4A48-FD45-9AAF-D81E13D3FB48}"/>
              </a:ext>
            </a:extLst>
          </p:cNvPr>
          <p:cNvSpPr>
            <a:spLocks noGrp="1"/>
          </p:cNvSpPr>
          <p:nvPr>
            <p:ph sz="half" idx="2"/>
          </p:nvPr>
        </p:nvSpPr>
        <p:spPr>
          <a:xfrm>
            <a:off x="630074" y="1874405"/>
            <a:ext cx="7909491" cy="4185434"/>
          </a:xfrm>
        </p:spPr>
        <p:txBody>
          <a:bodyPr>
            <a:normAutofit lnSpcReduction="10000"/>
          </a:bodyPr>
          <a:lstStyle/>
          <a:p>
            <a:r>
              <a:rPr lang="en-US" sz="2400" dirty="0"/>
              <a:t>Tax credit projects serve a broader range of incomes and they are beautiful properties because they are built in partnership with national investors.</a:t>
            </a:r>
          </a:p>
          <a:p>
            <a:r>
              <a:rPr lang="en-US" sz="2400" dirty="0"/>
              <a:t>They are complex to develop and own and, therefore, experienced developers can cherry pick where they want to develop.</a:t>
            </a:r>
          </a:p>
          <a:p>
            <a:r>
              <a:rPr lang="en-US" sz="2400" dirty="0"/>
              <a:t>They are hard to use in depressed areas because they rely on the private market and demand for housing.</a:t>
            </a:r>
          </a:p>
          <a:p>
            <a:r>
              <a:rPr lang="en-US" sz="2400" dirty="0"/>
              <a:t>Tax credits are a powerful tool, however, they are extremely difficult to use in rural communities except for rural/resort areas where market demand is strong and market rents are high.</a:t>
            </a:r>
          </a:p>
          <a:p>
            <a:endParaRPr lang="en-US" sz="3200" dirty="0"/>
          </a:p>
        </p:txBody>
      </p:sp>
    </p:spTree>
    <p:extLst>
      <p:ext uri="{BB962C8B-B14F-4D97-AF65-F5344CB8AC3E}">
        <p14:creationId xmlns:p14="http://schemas.microsoft.com/office/powerpoint/2010/main" val="1071306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B38A-43C7-4140-BA4F-C974EF21C9C6}"/>
              </a:ext>
            </a:extLst>
          </p:cNvPr>
          <p:cNvSpPr>
            <a:spLocks noGrp="1"/>
          </p:cNvSpPr>
          <p:nvPr>
            <p:ph type="title"/>
          </p:nvPr>
        </p:nvSpPr>
        <p:spPr>
          <a:xfrm>
            <a:off x="0" y="387455"/>
            <a:ext cx="9144000" cy="918730"/>
          </a:xfrm>
        </p:spPr>
        <p:txBody>
          <a:bodyPr>
            <a:normAutofit fontScale="90000"/>
          </a:bodyPr>
          <a:lstStyle/>
          <a:p>
            <a:r>
              <a:rPr lang="en-US" dirty="0"/>
              <a:t>0-60% AMI HUD and USDA rental properties</a:t>
            </a:r>
          </a:p>
        </p:txBody>
      </p:sp>
      <p:sp>
        <p:nvSpPr>
          <p:cNvPr id="3" name="Content Placeholder 2">
            <a:extLst>
              <a:ext uri="{FF2B5EF4-FFF2-40B4-BE49-F238E27FC236}">
                <a16:creationId xmlns:a16="http://schemas.microsoft.com/office/drawing/2014/main" id="{BC061EB1-1914-A944-83E8-C19F50D67147}"/>
              </a:ext>
            </a:extLst>
          </p:cNvPr>
          <p:cNvSpPr>
            <a:spLocks noGrp="1"/>
          </p:cNvSpPr>
          <p:nvPr>
            <p:ph sz="half" idx="2"/>
          </p:nvPr>
        </p:nvSpPr>
        <p:spPr>
          <a:xfrm>
            <a:off x="583581" y="2029389"/>
            <a:ext cx="8141966" cy="4138939"/>
          </a:xfrm>
        </p:spPr>
        <p:txBody>
          <a:bodyPr>
            <a:normAutofit fontScale="92500" lnSpcReduction="20000"/>
          </a:bodyPr>
          <a:lstStyle/>
          <a:p>
            <a:r>
              <a:rPr lang="en-US" sz="2400" dirty="0"/>
              <a:t>These are more common in rural communities as they are 100% subsidized by the government and can serve the lowest incomes (not funded by investors)</a:t>
            </a:r>
          </a:p>
          <a:p>
            <a:r>
              <a:rPr lang="en-US" sz="2400" dirty="0"/>
              <a:t>The challenge is the funding for these types of small rental projects have mostly gone away and existing properties are not always well maintained.</a:t>
            </a:r>
          </a:p>
          <a:p>
            <a:r>
              <a:rPr lang="en-US" sz="2400" dirty="0"/>
              <a:t>However, if these properties exist in your area they can be an excellent resource.</a:t>
            </a:r>
          </a:p>
          <a:p>
            <a:r>
              <a:rPr lang="en-US" sz="2400" dirty="0"/>
              <a:t>Some service providers have started looking to acquire and own these smaller properties in order to improve their quality and ensure the asset for their clients and the larger community.</a:t>
            </a:r>
          </a:p>
          <a:p>
            <a:r>
              <a:rPr lang="en-US" sz="2400" dirty="0"/>
              <a:t>To find these properties HUD and/or the state often have listings for affordable housing properties by state. </a:t>
            </a:r>
          </a:p>
        </p:txBody>
      </p:sp>
    </p:spTree>
    <p:extLst>
      <p:ext uri="{BB962C8B-B14F-4D97-AF65-F5344CB8AC3E}">
        <p14:creationId xmlns:p14="http://schemas.microsoft.com/office/powerpoint/2010/main" val="2468334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1866-CB95-794F-AA9A-80C4AB760504}"/>
              </a:ext>
            </a:extLst>
          </p:cNvPr>
          <p:cNvSpPr>
            <a:spLocks noGrp="1"/>
          </p:cNvSpPr>
          <p:nvPr>
            <p:ph type="title"/>
          </p:nvPr>
        </p:nvSpPr>
        <p:spPr>
          <a:xfrm>
            <a:off x="0" y="356460"/>
            <a:ext cx="9144000" cy="918730"/>
          </a:xfrm>
        </p:spPr>
        <p:txBody>
          <a:bodyPr>
            <a:normAutofit fontScale="90000"/>
          </a:bodyPr>
          <a:lstStyle/>
          <a:p>
            <a:r>
              <a:rPr lang="en-US" dirty="0">
                <a:solidFill>
                  <a:schemeClr val="tx1"/>
                </a:solidFill>
              </a:rPr>
              <a:t>0-60% AMI Eviction Prevention Programs</a:t>
            </a:r>
          </a:p>
        </p:txBody>
      </p:sp>
      <p:sp>
        <p:nvSpPr>
          <p:cNvPr id="3" name="Content Placeholder 2">
            <a:extLst>
              <a:ext uri="{FF2B5EF4-FFF2-40B4-BE49-F238E27FC236}">
                <a16:creationId xmlns:a16="http://schemas.microsoft.com/office/drawing/2014/main" id="{79B8A400-7495-EE4F-AAF1-C51A96BBF902}"/>
              </a:ext>
            </a:extLst>
          </p:cNvPr>
          <p:cNvSpPr>
            <a:spLocks noGrp="1"/>
          </p:cNvSpPr>
          <p:nvPr>
            <p:ph sz="half" idx="2"/>
          </p:nvPr>
        </p:nvSpPr>
        <p:spPr>
          <a:xfrm>
            <a:off x="418454" y="2184369"/>
            <a:ext cx="8307091" cy="3531737"/>
          </a:xfrm>
        </p:spPr>
        <p:txBody>
          <a:bodyPr>
            <a:normAutofit/>
          </a:bodyPr>
          <a:lstStyle/>
          <a:p>
            <a:r>
              <a:rPr lang="en-US" sz="2000" dirty="0">
                <a:solidFill>
                  <a:schemeClr val="tx1"/>
                </a:solidFill>
              </a:rPr>
              <a:t>Some states are starting to pass or already have tenant protection laws in place.</a:t>
            </a:r>
          </a:p>
          <a:p>
            <a:r>
              <a:rPr lang="en-US" sz="2000" dirty="0">
                <a:solidFill>
                  <a:schemeClr val="tx1"/>
                </a:solidFill>
              </a:rPr>
              <a:t>More and more nonprofit housing agencies are beginning to provide eviction prevention programming.</a:t>
            </a:r>
          </a:p>
          <a:p>
            <a:r>
              <a:rPr lang="en-US" sz="2000" dirty="0">
                <a:solidFill>
                  <a:schemeClr val="tx1"/>
                </a:solidFill>
              </a:rPr>
              <a:t>This programming typically includes emergency funding for rental assistance, counseling and access to legal representation.</a:t>
            </a:r>
          </a:p>
          <a:p>
            <a:r>
              <a:rPr lang="en-US" sz="2000" dirty="0">
                <a:solidFill>
                  <a:schemeClr val="tx1"/>
                </a:solidFill>
              </a:rPr>
              <a:t>These services are becoming more critical in our strategies to prevent homelessness from happening in the first place.</a:t>
            </a:r>
          </a:p>
        </p:txBody>
      </p:sp>
    </p:spTree>
    <p:extLst>
      <p:ext uri="{BB962C8B-B14F-4D97-AF65-F5344CB8AC3E}">
        <p14:creationId xmlns:p14="http://schemas.microsoft.com/office/powerpoint/2010/main" val="288903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2191-6C74-A34E-B581-207FBDCA3C18}"/>
              </a:ext>
            </a:extLst>
          </p:cNvPr>
          <p:cNvSpPr>
            <a:spLocks noGrp="1"/>
          </p:cNvSpPr>
          <p:nvPr>
            <p:ph type="title"/>
          </p:nvPr>
        </p:nvSpPr>
        <p:spPr>
          <a:xfrm>
            <a:off x="0" y="294462"/>
            <a:ext cx="9144000" cy="918730"/>
          </a:xfrm>
        </p:spPr>
        <p:txBody>
          <a:bodyPr>
            <a:normAutofit fontScale="90000"/>
          </a:bodyPr>
          <a:lstStyle/>
          <a:p>
            <a:r>
              <a:rPr lang="en-US" dirty="0">
                <a:solidFill>
                  <a:schemeClr val="tx1"/>
                </a:solidFill>
              </a:rPr>
              <a:t>0-80% AMI Mobile Home park opportunities and challenges</a:t>
            </a:r>
          </a:p>
        </p:txBody>
      </p:sp>
      <p:sp>
        <p:nvSpPr>
          <p:cNvPr id="3" name="Content Placeholder 2">
            <a:extLst>
              <a:ext uri="{FF2B5EF4-FFF2-40B4-BE49-F238E27FC236}">
                <a16:creationId xmlns:a16="http://schemas.microsoft.com/office/drawing/2014/main" id="{49D7E6F8-3E32-F14F-A2D4-9FA380897DE5}"/>
              </a:ext>
            </a:extLst>
          </p:cNvPr>
          <p:cNvSpPr>
            <a:spLocks noGrp="1"/>
          </p:cNvSpPr>
          <p:nvPr>
            <p:ph sz="half" idx="2"/>
          </p:nvPr>
        </p:nvSpPr>
        <p:spPr>
          <a:xfrm>
            <a:off x="630074" y="2184369"/>
            <a:ext cx="7986983" cy="3531737"/>
          </a:xfrm>
        </p:spPr>
        <p:txBody>
          <a:bodyPr>
            <a:normAutofit/>
          </a:bodyPr>
          <a:lstStyle/>
          <a:p>
            <a:r>
              <a:rPr lang="en-US" sz="2000" b="1" dirty="0">
                <a:solidFill>
                  <a:schemeClr val="tx1"/>
                </a:solidFill>
              </a:rPr>
              <a:t>Challenges:</a:t>
            </a:r>
          </a:p>
          <a:p>
            <a:r>
              <a:rPr lang="en-US" sz="1800" dirty="0">
                <a:solidFill>
                  <a:schemeClr val="tx1"/>
                </a:solidFill>
              </a:rPr>
              <a:t>Mobile homes are considered naturally occurring affordable housing (unsubsidized).</a:t>
            </a:r>
          </a:p>
          <a:p>
            <a:r>
              <a:rPr lang="en-US" sz="1800" dirty="0">
                <a:solidFill>
                  <a:schemeClr val="tx1"/>
                </a:solidFill>
              </a:rPr>
              <a:t>Most mobile home parks are privately owned and not always maintained well or providing pads at an affordable rate.</a:t>
            </a:r>
          </a:p>
          <a:p>
            <a:r>
              <a:rPr lang="en-US" sz="1800" dirty="0">
                <a:solidFill>
                  <a:schemeClr val="tx1"/>
                </a:solidFill>
              </a:rPr>
              <a:t>In rural resort areas they are being redeveloped and residents are being displaced.</a:t>
            </a:r>
          </a:p>
          <a:p>
            <a:r>
              <a:rPr lang="en-US" sz="1800" dirty="0">
                <a:solidFill>
                  <a:schemeClr val="tx1"/>
                </a:solidFill>
              </a:rPr>
              <a:t>Some even have public health issues due to inadequate infrastructure within the park causing additional concerns for existing tenants.</a:t>
            </a:r>
          </a:p>
        </p:txBody>
      </p:sp>
    </p:spTree>
    <p:extLst>
      <p:ext uri="{BB962C8B-B14F-4D97-AF65-F5344CB8AC3E}">
        <p14:creationId xmlns:p14="http://schemas.microsoft.com/office/powerpoint/2010/main" val="6182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FC1B-B096-1544-8352-7A2F00AE1BB6}"/>
              </a:ext>
            </a:extLst>
          </p:cNvPr>
          <p:cNvSpPr>
            <a:spLocks noGrp="1"/>
          </p:cNvSpPr>
          <p:nvPr>
            <p:ph type="title"/>
          </p:nvPr>
        </p:nvSpPr>
        <p:spPr>
          <a:xfrm>
            <a:off x="0" y="92988"/>
            <a:ext cx="9144000" cy="918730"/>
          </a:xfrm>
        </p:spPr>
        <p:txBody>
          <a:bodyPr>
            <a:normAutofit fontScale="90000"/>
          </a:bodyPr>
          <a:lstStyle/>
          <a:p>
            <a:r>
              <a:rPr lang="en-US" dirty="0">
                <a:solidFill>
                  <a:schemeClr val="tx1"/>
                </a:solidFill>
              </a:rPr>
              <a:t>Mobile Home Parks Continued</a:t>
            </a:r>
          </a:p>
        </p:txBody>
      </p:sp>
      <p:sp>
        <p:nvSpPr>
          <p:cNvPr id="3" name="Content Placeholder 2">
            <a:extLst>
              <a:ext uri="{FF2B5EF4-FFF2-40B4-BE49-F238E27FC236}">
                <a16:creationId xmlns:a16="http://schemas.microsoft.com/office/drawing/2014/main" id="{BFB8DC75-2204-2347-81E8-F759DF16C3C0}"/>
              </a:ext>
            </a:extLst>
          </p:cNvPr>
          <p:cNvSpPr>
            <a:spLocks noGrp="1"/>
          </p:cNvSpPr>
          <p:nvPr>
            <p:ph sz="half" idx="2"/>
          </p:nvPr>
        </p:nvSpPr>
        <p:spPr>
          <a:xfrm>
            <a:off x="630075" y="2184369"/>
            <a:ext cx="7754508" cy="3531737"/>
          </a:xfrm>
        </p:spPr>
        <p:txBody>
          <a:bodyPr>
            <a:normAutofit lnSpcReduction="10000"/>
          </a:bodyPr>
          <a:lstStyle/>
          <a:p>
            <a:r>
              <a:rPr lang="en-US" sz="2400" b="1" dirty="0">
                <a:solidFill>
                  <a:schemeClr val="tx1"/>
                </a:solidFill>
              </a:rPr>
              <a:t>Opportunities:</a:t>
            </a:r>
          </a:p>
          <a:p>
            <a:r>
              <a:rPr lang="en-US" sz="2100" dirty="0">
                <a:solidFill>
                  <a:schemeClr val="tx1"/>
                </a:solidFill>
              </a:rPr>
              <a:t>There are some models nationally, such as ROC USA, that is helping to organize tenants and provide financing to convert mobile home parks into cooperatives.</a:t>
            </a:r>
          </a:p>
          <a:p>
            <a:r>
              <a:rPr lang="en-US" sz="2100" dirty="0">
                <a:solidFill>
                  <a:schemeClr val="tx1"/>
                </a:solidFill>
              </a:rPr>
              <a:t>This is a complex process but is gaining momentum due to the significant need to preserve parks as a form of affordable housing.</a:t>
            </a:r>
          </a:p>
          <a:p>
            <a:r>
              <a:rPr lang="en-US" sz="2100" dirty="0">
                <a:solidFill>
                  <a:schemeClr val="tx1"/>
                </a:solidFill>
              </a:rPr>
              <a:t>If an individual client is struggling with the quality of their home or their park, many of the nonprofits that provide rental, assistance, eviction prevention or housing rehab services may have resources to assist them.</a:t>
            </a:r>
          </a:p>
          <a:p>
            <a:endParaRPr lang="en-US" dirty="0">
              <a:solidFill>
                <a:schemeClr val="tx1"/>
              </a:solidFill>
            </a:endParaRPr>
          </a:p>
        </p:txBody>
      </p:sp>
    </p:spTree>
    <p:extLst>
      <p:ext uri="{BB962C8B-B14F-4D97-AF65-F5344CB8AC3E}">
        <p14:creationId xmlns:p14="http://schemas.microsoft.com/office/powerpoint/2010/main" val="3827928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DA3CD-01DA-FF49-B459-554B5170C030}"/>
              </a:ext>
            </a:extLst>
          </p:cNvPr>
          <p:cNvSpPr>
            <a:spLocks noGrp="1"/>
          </p:cNvSpPr>
          <p:nvPr>
            <p:ph type="title"/>
          </p:nvPr>
        </p:nvSpPr>
        <p:spPr>
          <a:xfrm>
            <a:off x="0" y="340957"/>
            <a:ext cx="9144000" cy="918730"/>
          </a:xfrm>
        </p:spPr>
        <p:txBody>
          <a:bodyPr>
            <a:normAutofit fontScale="90000"/>
          </a:bodyPr>
          <a:lstStyle/>
          <a:p>
            <a:r>
              <a:rPr lang="en-US" dirty="0"/>
              <a:t>50-120% AMI Homeownership Programs</a:t>
            </a:r>
          </a:p>
        </p:txBody>
      </p:sp>
      <p:sp>
        <p:nvSpPr>
          <p:cNvPr id="3" name="Content Placeholder 2">
            <a:extLst>
              <a:ext uri="{FF2B5EF4-FFF2-40B4-BE49-F238E27FC236}">
                <a16:creationId xmlns:a16="http://schemas.microsoft.com/office/drawing/2014/main" id="{BC46E2CF-F642-2641-BB03-7F739B178323}"/>
              </a:ext>
            </a:extLst>
          </p:cNvPr>
          <p:cNvSpPr>
            <a:spLocks noGrp="1"/>
          </p:cNvSpPr>
          <p:nvPr>
            <p:ph sz="half" idx="2"/>
          </p:nvPr>
        </p:nvSpPr>
        <p:spPr>
          <a:xfrm>
            <a:off x="630074" y="2184369"/>
            <a:ext cx="8017979" cy="3531737"/>
          </a:xfrm>
        </p:spPr>
        <p:txBody>
          <a:bodyPr>
            <a:normAutofit/>
          </a:bodyPr>
          <a:lstStyle/>
          <a:p>
            <a:r>
              <a:rPr lang="en-US" sz="2100" dirty="0"/>
              <a:t>Homebuyer training programs</a:t>
            </a:r>
          </a:p>
          <a:p>
            <a:r>
              <a:rPr lang="en-US" sz="2100" dirty="0"/>
              <a:t>Down payment assistance programs</a:t>
            </a:r>
          </a:p>
          <a:p>
            <a:r>
              <a:rPr lang="en-US" sz="2100" dirty="0"/>
              <a:t>Below market mortgages (CHFA, USDA)</a:t>
            </a:r>
          </a:p>
          <a:p>
            <a:r>
              <a:rPr lang="en-US" sz="2100" dirty="0"/>
              <a:t>Sweat equity programs-habitat for humanity and USDA programs</a:t>
            </a:r>
          </a:p>
          <a:p>
            <a:r>
              <a:rPr lang="en-US" sz="2100" dirty="0"/>
              <a:t>Foreclosure prevention programs</a:t>
            </a:r>
          </a:p>
          <a:p>
            <a:r>
              <a:rPr lang="en-US" sz="2100" dirty="0"/>
              <a:t>Inclusionary zoning programs</a:t>
            </a:r>
          </a:p>
          <a:p>
            <a:r>
              <a:rPr lang="en-US" sz="2100" dirty="0"/>
              <a:t>Community land trusts</a:t>
            </a:r>
          </a:p>
        </p:txBody>
      </p:sp>
    </p:spTree>
    <p:extLst>
      <p:ext uri="{BB962C8B-B14F-4D97-AF65-F5344CB8AC3E}">
        <p14:creationId xmlns:p14="http://schemas.microsoft.com/office/powerpoint/2010/main" val="4293870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838BA-96A1-5E40-BB02-B9D3312772D8}"/>
              </a:ext>
            </a:extLst>
          </p:cNvPr>
          <p:cNvSpPr>
            <a:spLocks noGrp="1"/>
          </p:cNvSpPr>
          <p:nvPr>
            <p:ph type="title"/>
          </p:nvPr>
        </p:nvSpPr>
        <p:spPr>
          <a:xfrm>
            <a:off x="0" y="340961"/>
            <a:ext cx="9144000" cy="918730"/>
          </a:xfrm>
        </p:spPr>
        <p:txBody>
          <a:bodyPr>
            <a:normAutofit fontScale="90000"/>
          </a:bodyPr>
          <a:lstStyle/>
          <a:p>
            <a:r>
              <a:rPr lang="en-US" dirty="0"/>
              <a:t>Homeownership Challenges and opportunities</a:t>
            </a:r>
          </a:p>
        </p:txBody>
      </p:sp>
      <p:sp>
        <p:nvSpPr>
          <p:cNvPr id="3" name="Content Placeholder 2">
            <a:extLst>
              <a:ext uri="{FF2B5EF4-FFF2-40B4-BE49-F238E27FC236}">
                <a16:creationId xmlns:a16="http://schemas.microsoft.com/office/drawing/2014/main" id="{CD1261C5-16B5-D741-B6B0-583E7AC818F6}"/>
              </a:ext>
            </a:extLst>
          </p:cNvPr>
          <p:cNvSpPr>
            <a:spLocks noGrp="1"/>
          </p:cNvSpPr>
          <p:nvPr>
            <p:ph sz="half" idx="2"/>
          </p:nvPr>
        </p:nvSpPr>
        <p:spPr>
          <a:xfrm>
            <a:off x="738562" y="1796911"/>
            <a:ext cx="8017979" cy="4030451"/>
          </a:xfrm>
        </p:spPr>
        <p:txBody>
          <a:bodyPr>
            <a:normAutofit fontScale="70000" lnSpcReduction="20000"/>
          </a:bodyPr>
          <a:lstStyle/>
          <a:p>
            <a:r>
              <a:rPr lang="en-US" sz="3800" b="1" dirty="0"/>
              <a:t>Challenges</a:t>
            </a:r>
          </a:p>
          <a:p>
            <a:r>
              <a:rPr lang="en-US" dirty="0"/>
              <a:t>Programs have different struggles in different markets. In rural, economically depressed communities it can be difficult to find habitable homes for sale or find qualified buyers (</a:t>
            </a:r>
            <a:r>
              <a:rPr lang="en-US" dirty="0" err="1"/>
              <a:t>ie</a:t>
            </a:r>
            <a:r>
              <a:rPr lang="en-US" dirty="0"/>
              <a:t>. Silverton Colorado)</a:t>
            </a:r>
          </a:p>
          <a:p>
            <a:r>
              <a:rPr lang="en-US" dirty="0"/>
              <a:t>In hot markets the down payment assistance is not enough to gap the affordability with the local market (Steamboat, Durango etc.)</a:t>
            </a:r>
          </a:p>
          <a:p>
            <a:r>
              <a:rPr lang="en-US" dirty="0"/>
              <a:t>Sweat equity programs are successful but extremely hard to scale.</a:t>
            </a:r>
          </a:p>
          <a:p>
            <a:r>
              <a:rPr lang="en-US" dirty="0"/>
              <a:t>Below market mortgages scale very well but only provide a minimum amount of subsidy and truly serve moderate and middle income homebuyers versus low-income.</a:t>
            </a:r>
          </a:p>
          <a:p>
            <a:r>
              <a:rPr lang="en-US" dirty="0"/>
              <a:t>Land trusts can help mitigate expensive land costs but are complex to administer and work best in higher cost markets where affordable housing options are minimal.</a:t>
            </a:r>
          </a:p>
        </p:txBody>
      </p:sp>
    </p:spTree>
    <p:extLst>
      <p:ext uri="{BB962C8B-B14F-4D97-AF65-F5344CB8AC3E}">
        <p14:creationId xmlns:p14="http://schemas.microsoft.com/office/powerpoint/2010/main" val="3088831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ABE9-EDBC-0B4C-A62D-87C701E9846D}"/>
              </a:ext>
            </a:extLst>
          </p:cNvPr>
          <p:cNvSpPr>
            <a:spLocks noGrp="1"/>
          </p:cNvSpPr>
          <p:nvPr>
            <p:ph type="title"/>
          </p:nvPr>
        </p:nvSpPr>
        <p:spPr>
          <a:xfrm>
            <a:off x="0" y="356461"/>
            <a:ext cx="9144000" cy="918730"/>
          </a:xfrm>
        </p:spPr>
        <p:txBody>
          <a:bodyPr>
            <a:normAutofit fontScale="90000"/>
          </a:bodyPr>
          <a:lstStyle/>
          <a:p>
            <a:r>
              <a:rPr lang="en-US" dirty="0"/>
              <a:t>Homeownership challenges and opportunities</a:t>
            </a:r>
          </a:p>
        </p:txBody>
      </p:sp>
      <p:sp>
        <p:nvSpPr>
          <p:cNvPr id="3" name="Content Placeholder 2">
            <a:extLst>
              <a:ext uri="{FF2B5EF4-FFF2-40B4-BE49-F238E27FC236}">
                <a16:creationId xmlns:a16="http://schemas.microsoft.com/office/drawing/2014/main" id="{06096C8C-5025-0B4B-AD50-6E11F50C2D45}"/>
              </a:ext>
            </a:extLst>
          </p:cNvPr>
          <p:cNvSpPr>
            <a:spLocks noGrp="1"/>
          </p:cNvSpPr>
          <p:nvPr>
            <p:ph sz="half" idx="2"/>
          </p:nvPr>
        </p:nvSpPr>
        <p:spPr>
          <a:xfrm>
            <a:off x="630075" y="2184369"/>
            <a:ext cx="8079972" cy="3531737"/>
          </a:xfrm>
          <a:noFill/>
        </p:spPr>
        <p:txBody>
          <a:bodyPr>
            <a:normAutofit/>
          </a:bodyPr>
          <a:lstStyle/>
          <a:p>
            <a:r>
              <a:rPr lang="en-US" sz="2000" b="1" dirty="0"/>
              <a:t>Opportunities</a:t>
            </a:r>
          </a:p>
          <a:p>
            <a:r>
              <a:rPr lang="en-US" sz="1800" dirty="0"/>
              <a:t>Homeownership programs can be tailored to the unique needs of a region or rural community; assuming there is a program provider in the area.</a:t>
            </a:r>
          </a:p>
          <a:p>
            <a:r>
              <a:rPr lang="en-US" sz="1800" dirty="0"/>
              <a:t>There are significant resources for homeownership programs and many states have nonprofit agencies that specialize in providing these services to rural communities.</a:t>
            </a:r>
          </a:p>
          <a:p>
            <a:r>
              <a:rPr lang="en-US" sz="1800" dirty="0"/>
              <a:t>Many of our clients may not be able to apply for homeownership but this is also a great resource to know for our staff working in rural communities who might need assistance buying a home.</a:t>
            </a:r>
          </a:p>
        </p:txBody>
      </p:sp>
    </p:spTree>
    <p:extLst>
      <p:ext uri="{BB962C8B-B14F-4D97-AF65-F5344CB8AC3E}">
        <p14:creationId xmlns:p14="http://schemas.microsoft.com/office/powerpoint/2010/main" val="3202836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695F-D34D-FC4A-A6AB-0D753665487E}"/>
              </a:ext>
            </a:extLst>
          </p:cNvPr>
          <p:cNvSpPr>
            <a:spLocks noGrp="1"/>
          </p:cNvSpPr>
          <p:nvPr>
            <p:ph type="title"/>
          </p:nvPr>
        </p:nvSpPr>
        <p:spPr>
          <a:xfrm>
            <a:off x="0" y="123984"/>
            <a:ext cx="9144000" cy="918730"/>
          </a:xfrm>
        </p:spPr>
        <p:txBody>
          <a:bodyPr>
            <a:normAutofit fontScale="90000"/>
          </a:bodyPr>
          <a:lstStyle/>
          <a:p>
            <a:r>
              <a:rPr lang="en-US" dirty="0"/>
              <a:t>Affordable housing nationally</a:t>
            </a:r>
          </a:p>
        </p:txBody>
      </p:sp>
      <p:sp>
        <p:nvSpPr>
          <p:cNvPr id="3" name="Content Placeholder 2">
            <a:extLst>
              <a:ext uri="{FF2B5EF4-FFF2-40B4-BE49-F238E27FC236}">
                <a16:creationId xmlns:a16="http://schemas.microsoft.com/office/drawing/2014/main" id="{31BDC423-E7CB-5A4C-8774-95E7A174BD20}"/>
              </a:ext>
            </a:extLst>
          </p:cNvPr>
          <p:cNvSpPr>
            <a:spLocks noGrp="1"/>
          </p:cNvSpPr>
          <p:nvPr>
            <p:ph sz="half" idx="2"/>
          </p:nvPr>
        </p:nvSpPr>
        <p:spPr>
          <a:xfrm>
            <a:off x="630074" y="1689315"/>
            <a:ext cx="8002481" cy="4026791"/>
          </a:xfrm>
        </p:spPr>
        <p:txBody>
          <a:bodyPr>
            <a:normAutofit/>
          </a:bodyPr>
          <a:lstStyle/>
          <a:p>
            <a:r>
              <a:rPr lang="en-US" sz="1800" dirty="0"/>
              <a:t>The U.S. has a shortage of </a:t>
            </a:r>
            <a:r>
              <a:rPr lang="en-US" sz="1800" b="1" dirty="0"/>
              <a:t>seven million rental homes </a:t>
            </a:r>
            <a:r>
              <a:rPr lang="en-US" sz="1800" dirty="0"/>
              <a:t>affordable and available to extremely low-income renters, whose household incomes are at or below the poverty guideline or 30% of their area median income. Only 37 affordable and available rental homes exist for every 100 extremely low-income renter households.</a:t>
            </a:r>
          </a:p>
          <a:p>
            <a:r>
              <a:rPr lang="en-US" sz="1800" dirty="0"/>
              <a:t>Here is a link to see the affordable housing gap in your state:</a:t>
            </a:r>
          </a:p>
          <a:p>
            <a:r>
              <a:rPr lang="en-US" sz="1800" dirty="0">
                <a:hlinkClick r:id="rId2"/>
              </a:rPr>
              <a:t>https://reports.nlihc.org/gap</a:t>
            </a:r>
            <a:endParaRPr lang="en-US" sz="1800" dirty="0"/>
          </a:p>
        </p:txBody>
      </p:sp>
    </p:spTree>
    <p:extLst>
      <p:ext uri="{BB962C8B-B14F-4D97-AF65-F5344CB8AC3E}">
        <p14:creationId xmlns:p14="http://schemas.microsoft.com/office/powerpoint/2010/main" val="2542463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63E5C-736F-FB47-A66B-59003C7076FF}"/>
              </a:ext>
            </a:extLst>
          </p:cNvPr>
          <p:cNvSpPr>
            <a:spLocks noGrp="1"/>
          </p:cNvSpPr>
          <p:nvPr>
            <p:ph type="title"/>
          </p:nvPr>
        </p:nvSpPr>
        <p:spPr>
          <a:xfrm>
            <a:off x="0" y="247969"/>
            <a:ext cx="9144000" cy="1317359"/>
          </a:xfrm>
        </p:spPr>
        <p:txBody>
          <a:bodyPr>
            <a:normAutofit/>
          </a:bodyPr>
          <a:lstStyle/>
          <a:p>
            <a:r>
              <a:rPr lang="en-US" sz="3600" dirty="0"/>
              <a:t>30-60% AMI Housing Rehabilitation and Energy Improvement Programs</a:t>
            </a:r>
          </a:p>
        </p:txBody>
      </p:sp>
      <p:sp>
        <p:nvSpPr>
          <p:cNvPr id="3" name="Content Placeholder 2">
            <a:extLst>
              <a:ext uri="{FF2B5EF4-FFF2-40B4-BE49-F238E27FC236}">
                <a16:creationId xmlns:a16="http://schemas.microsoft.com/office/drawing/2014/main" id="{D7C617AF-F6D5-6C4B-B824-231A882C8C09}"/>
              </a:ext>
            </a:extLst>
          </p:cNvPr>
          <p:cNvSpPr>
            <a:spLocks noGrp="1"/>
          </p:cNvSpPr>
          <p:nvPr>
            <p:ph sz="half" idx="2"/>
          </p:nvPr>
        </p:nvSpPr>
        <p:spPr>
          <a:xfrm>
            <a:off x="630075" y="2184369"/>
            <a:ext cx="7832000" cy="4138939"/>
          </a:xfrm>
        </p:spPr>
        <p:txBody>
          <a:bodyPr>
            <a:normAutofit/>
          </a:bodyPr>
          <a:lstStyle/>
          <a:p>
            <a:r>
              <a:rPr lang="en-US" sz="2000" dirty="0"/>
              <a:t>These programs provide services to improve the conditions of existing homes and are very popular and critical to rural communities.</a:t>
            </a:r>
          </a:p>
          <a:p>
            <a:r>
              <a:rPr lang="en-US" sz="2000" dirty="0"/>
              <a:t>These programs are funded by a number of government sources and provide contractors and low-interest funding to upgrade existing homes that are in fair to poor condition.</a:t>
            </a:r>
          </a:p>
          <a:p>
            <a:r>
              <a:rPr lang="en-US" sz="2000" dirty="0"/>
              <a:t>Often times these programs also provide energy upgrade services as well.</a:t>
            </a:r>
          </a:p>
          <a:p>
            <a:r>
              <a:rPr lang="en-US" sz="2000" dirty="0"/>
              <a:t>Some of these programs also are beginning to use Medicaid dollars to make modifications to homes to help older clients stay in their homes longer.</a:t>
            </a:r>
          </a:p>
        </p:txBody>
      </p:sp>
    </p:spTree>
    <p:extLst>
      <p:ext uri="{BB962C8B-B14F-4D97-AF65-F5344CB8AC3E}">
        <p14:creationId xmlns:p14="http://schemas.microsoft.com/office/powerpoint/2010/main" val="1661585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D51D-AB88-C541-8491-693DD6E55488}"/>
              </a:ext>
            </a:extLst>
          </p:cNvPr>
          <p:cNvSpPr>
            <a:spLocks noGrp="1"/>
          </p:cNvSpPr>
          <p:nvPr>
            <p:ph type="title"/>
          </p:nvPr>
        </p:nvSpPr>
        <p:spPr>
          <a:xfrm>
            <a:off x="0" y="371956"/>
            <a:ext cx="9144000" cy="918730"/>
          </a:xfrm>
        </p:spPr>
        <p:txBody>
          <a:bodyPr>
            <a:normAutofit fontScale="90000"/>
          </a:bodyPr>
          <a:lstStyle/>
          <a:p>
            <a:r>
              <a:rPr lang="en-US" sz="3600" dirty="0"/>
              <a:t>Strategies for accessing housing resources for your clients</a:t>
            </a:r>
          </a:p>
        </p:txBody>
      </p:sp>
      <p:sp>
        <p:nvSpPr>
          <p:cNvPr id="3" name="Content Placeholder 2">
            <a:extLst>
              <a:ext uri="{FF2B5EF4-FFF2-40B4-BE49-F238E27FC236}">
                <a16:creationId xmlns:a16="http://schemas.microsoft.com/office/drawing/2014/main" id="{4976E734-EA57-8042-9072-0B020B123E40}"/>
              </a:ext>
            </a:extLst>
          </p:cNvPr>
          <p:cNvSpPr>
            <a:spLocks noGrp="1"/>
          </p:cNvSpPr>
          <p:nvPr>
            <p:ph sz="half" idx="2"/>
          </p:nvPr>
        </p:nvSpPr>
        <p:spPr>
          <a:xfrm>
            <a:off x="630075" y="1735811"/>
            <a:ext cx="7940488" cy="4104282"/>
          </a:xfrm>
        </p:spPr>
        <p:txBody>
          <a:bodyPr>
            <a:noAutofit/>
          </a:bodyPr>
          <a:lstStyle/>
          <a:p>
            <a:r>
              <a:rPr lang="en-US" sz="2000" dirty="0"/>
              <a:t>Identify what types of housing services your clients need access to based on their services needs and the local housing market.</a:t>
            </a:r>
          </a:p>
          <a:p>
            <a:r>
              <a:rPr lang="en-US" sz="2000" dirty="0"/>
              <a:t>Reach out to your regional housing authorities, housing nonprofit agencies and regional homeless services providers. </a:t>
            </a:r>
            <a:r>
              <a:rPr lang="en-US" sz="2000" b="1" dirty="0"/>
              <a:t>If you don’t know who they are contact your state housing agency and ask for introductions.</a:t>
            </a:r>
          </a:p>
          <a:p>
            <a:r>
              <a:rPr lang="en-US" sz="2000" dirty="0"/>
              <a:t>Start from a place of offering a mutually beneficial partnership: consider offering your case management and other services in exchange for access to housing programs. </a:t>
            </a:r>
          </a:p>
          <a:p>
            <a:r>
              <a:rPr lang="en-US" sz="2000" dirty="0"/>
              <a:t>Get involved in local housing advocacy efforts and be a strong ally to access additional resources.</a:t>
            </a:r>
          </a:p>
        </p:txBody>
      </p:sp>
    </p:spTree>
    <p:extLst>
      <p:ext uri="{BB962C8B-B14F-4D97-AF65-F5344CB8AC3E}">
        <p14:creationId xmlns:p14="http://schemas.microsoft.com/office/powerpoint/2010/main" val="2649357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629F-D87F-DC49-802D-787E2974C23E}"/>
              </a:ext>
            </a:extLst>
          </p:cNvPr>
          <p:cNvSpPr>
            <a:spLocks noGrp="1"/>
          </p:cNvSpPr>
          <p:nvPr>
            <p:ph type="title"/>
          </p:nvPr>
        </p:nvSpPr>
        <p:spPr>
          <a:xfrm>
            <a:off x="0" y="201474"/>
            <a:ext cx="9144000" cy="918730"/>
          </a:xfrm>
        </p:spPr>
        <p:txBody>
          <a:bodyPr/>
          <a:lstStyle/>
          <a:p>
            <a:r>
              <a:rPr lang="en-US" dirty="0"/>
              <a:t>Specific housing “asks”</a:t>
            </a:r>
          </a:p>
        </p:txBody>
      </p:sp>
      <p:sp>
        <p:nvSpPr>
          <p:cNvPr id="3" name="Content Placeholder 2">
            <a:extLst>
              <a:ext uri="{FF2B5EF4-FFF2-40B4-BE49-F238E27FC236}">
                <a16:creationId xmlns:a16="http://schemas.microsoft.com/office/drawing/2014/main" id="{659271D0-C3D1-9145-90A9-AD1744DC3390}"/>
              </a:ext>
            </a:extLst>
          </p:cNvPr>
          <p:cNvSpPr>
            <a:spLocks noGrp="1"/>
          </p:cNvSpPr>
          <p:nvPr>
            <p:ph sz="half" idx="2"/>
          </p:nvPr>
        </p:nvSpPr>
        <p:spPr>
          <a:xfrm>
            <a:off x="630074" y="1549831"/>
            <a:ext cx="7893993" cy="4166275"/>
          </a:xfrm>
        </p:spPr>
        <p:txBody>
          <a:bodyPr>
            <a:noAutofit/>
          </a:bodyPr>
          <a:lstStyle/>
          <a:p>
            <a:r>
              <a:rPr lang="en-US" sz="2000" dirty="0"/>
              <a:t>You can ask for trainings for your staff so that they can be more familiar with local and regional housing resources.</a:t>
            </a:r>
          </a:p>
          <a:p>
            <a:r>
              <a:rPr lang="en-US" sz="2000" dirty="0"/>
              <a:t>Ask to do a pilot for a specific subset of your clientele; housing agencies may or may not be familiar with working with behavioral health clients and you may need to start small and develop a collaborative model.</a:t>
            </a:r>
          </a:p>
          <a:p>
            <a:r>
              <a:rPr lang="en-US" sz="2000" dirty="0"/>
              <a:t>Ask what they need help with; often times they are serving behavioral health clients but do not have access to case management services and end up with challenging tenants.</a:t>
            </a:r>
          </a:p>
          <a:p>
            <a:r>
              <a:rPr lang="en-US" sz="2000" dirty="0"/>
              <a:t>Ask if they are willing to be more lenient in their tenant selection criteria or even be willing to give a preference for people with disabilities that have access to services (such as your clients).</a:t>
            </a:r>
          </a:p>
        </p:txBody>
      </p:sp>
    </p:spTree>
    <p:extLst>
      <p:ext uri="{BB962C8B-B14F-4D97-AF65-F5344CB8AC3E}">
        <p14:creationId xmlns:p14="http://schemas.microsoft.com/office/powerpoint/2010/main" val="403982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CFB3-F754-E543-A782-14E875EF0567}"/>
              </a:ext>
            </a:extLst>
          </p:cNvPr>
          <p:cNvSpPr>
            <a:spLocks noGrp="1"/>
          </p:cNvSpPr>
          <p:nvPr>
            <p:ph type="title"/>
          </p:nvPr>
        </p:nvSpPr>
        <p:spPr>
          <a:xfrm>
            <a:off x="0" y="294466"/>
            <a:ext cx="9144000" cy="918730"/>
          </a:xfrm>
        </p:spPr>
        <p:txBody>
          <a:bodyPr>
            <a:normAutofit fontScale="90000"/>
          </a:bodyPr>
          <a:lstStyle/>
          <a:p>
            <a:r>
              <a:rPr lang="en-US" dirty="0"/>
              <a:t>Getting into the housing business directly</a:t>
            </a:r>
          </a:p>
        </p:txBody>
      </p:sp>
      <p:sp>
        <p:nvSpPr>
          <p:cNvPr id="3" name="Content Placeholder 2">
            <a:extLst>
              <a:ext uri="{FF2B5EF4-FFF2-40B4-BE49-F238E27FC236}">
                <a16:creationId xmlns:a16="http://schemas.microsoft.com/office/drawing/2014/main" id="{FC440A14-DE07-6B4F-88A3-F93F429451E6}"/>
              </a:ext>
            </a:extLst>
          </p:cNvPr>
          <p:cNvSpPr>
            <a:spLocks noGrp="1"/>
          </p:cNvSpPr>
          <p:nvPr>
            <p:ph sz="half" idx="2"/>
          </p:nvPr>
        </p:nvSpPr>
        <p:spPr>
          <a:xfrm>
            <a:off x="630074" y="1673817"/>
            <a:ext cx="7893993" cy="4649491"/>
          </a:xfrm>
        </p:spPr>
        <p:txBody>
          <a:bodyPr>
            <a:normAutofit fontScale="77500" lnSpcReduction="20000"/>
          </a:bodyPr>
          <a:lstStyle/>
          <a:p>
            <a:r>
              <a:rPr lang="en-US" sz="2900" b="1" dirty="0"/>
              <a:t>Some agencies are working on their own housing programs which may include:</a:t>
            </a:r>
          </a:p>
          <a:p>
            <a:r>
              <a:rPr lang="en-US" dirty="0"/>
              <a:t>Managing their own voucher programs; many states are beginning to fund behavioral health vouchers;</a:t>
            </a:r>
          </a:p>
          <a:p>
            <a:r>
              <a:rPr lang="en-US" dirty="0"/>
              <a:t>Some agencies hire consultants to develop full scale housing strategies that help to connect them to existing resources….</a:t>
            </a:r>
          </a:p>
          <a:p>
            <a:r>
              <a:rPr lang="en-US" dirty="0"/>
              <a:t>And some have decided to develop housing directly. This can be done by hiring a housing consultant or by partnering with a mission driven developer to develop special needs housing using a a variety of federal and state housing subsidies. </a:t>
            </a:r>
          </a:p>
          <a:p>
            <a:r>
              <a:rPr lang="en-US" dirty="0"/>
              <a:t>If you decide to get more involved in housing you should hire a housing consultant to guide the way and protect your interests and organization from missteps, and financial and legal challenges etc.</a:t>
            </a:r>
          </a:p>
        </p:txBody>
      </p:sp>
    </p:spTree>
    <p:extLst>
      <p:ext uri="{BB962C8B-B14F-4D97-AF65-F5344CB8AC3E}">
        <p14:creationId xmlns:p14="http://schemas.microsoft.com/office/powerpoint/2010/main" val="104665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8A66-B6AE-F448-891F-BC7C28C1B034}"/>
              </a:ext>
            </a:extLst>
          </p:cNvPr>
          <p:cNvSpPr>
            <a:spLocks noGrp="1"/>
          </p:cNvSpPr>
          <p:nvPr>
            <p:ph type="title"/>
          </p:nvPr>
        </p:nvSpPr>
        <p:spPr>
          <a:xfrm>
            <a:off x="0" y="154981"/>
            <a:ext cx="9144000" cy="918730"/>
          </a:xfrm>
        </p:spPr>
        <p:txBody>
          <a:bodyPr/>
          <a:lstStyle/>
          <a:p>
            <a:r>
              <a:rPr lang="en-US" dirty="0"/>
              <a:t>Questions?</a:t>
            </a:r>
          </a:p>
        </p:txBody>
      </p:sp>
      <p:sp>
        <p:nvSpPr>
          <p:cNvPr id="3" name="Content Placeholder 2">
            <a:extLst>
              <a:ext uri="{FF2B5EF4-FFF2-40B4-BE49-F238E27FC236}">
                <a16:creationId xmlns:a16="http://schemas.microsoft.com/office/drawing/2014/main" id="{184B0D1B-9D0F-0B40-90DB-12215C98426B}"/>
              </a:ext>
            </a:extLst>
          </p:cNvPr>
          <p:cNvSpPr>
            <a:spLocks noGrp="1"/>
          </p:cNvSpPr>
          <p:nvPr>
            <p:ph sz="half" idx="2"/>
          </p:nvPr>
        </p:nvSpPr>
        <p:spPr>
          <a:xfrm>
            <a:off x="630074" y="2184369"/>
            <a:ext cx="7010589" cy="3531737"/>
          </a:xfrm>
        </p:spPr>
        <p:txBody>
          <a:bodyPr/>
          <a:lstStyle/>
          <a:p>
            <a:r>
              <a:rPr lang="en-US" dirty="0"/>
              <a:t>Jenn </a:t>
            </a:r>
            <a:r>
              <a:rPr lang="en-US" dirty="0" err="1"/>
              <a:t>lopez</a:t>
            </a:r>
            <a:endParaRPr lang="en-US" dirty="0"/>
          </a:p>
          <a:p>
            <a:r>
              <a:rPr lang="en-US" dirty="0" err="1"/>
              <a:t>jennglaulopez@gmail.com</a:t>
            </a:r>
            <a:endParaRPr lang="en-US" dirty="0"/>
          </a:p>
        </p:txBody>
      </p:sp>
    </p:spTree>
    <p:extLst>
      <p:ext uri="{BB962C8B-B14F-4D97-AF65-F5344CB8AC3E}">
        <p14:creationId xmlns:p14="http://schemas.microsoft.com/office/powerpoint/2010/main" val="107710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470"/>
            <a:ext cx="9144000" cy="918730"/>
          </a:xfrm>
        </p:spPr>
        <p:txBody>
          <a:bodyPr>
            <a:normAutofit fontScale="90000"/>
          </a:bodyPr>
          <a:lstStyle/>
          <a:p>
            <a:r>
              <a:rPr lang="en-US" dirty="0"/>
              <a:t>Housing Continuum: </a:t>
            </a:r>
            <a:r>
              <a:rPr lang="en-US" b="1" i="1" dirty="0"/>
              <a:t>30% - 60% AMI</a:t>
            </a:r>
          </a:p>
        </p:txBody>
      </p:sp>
      <p:pic>
        <p:nvPicPr>
          <p:cNvPr id="4"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238" y="2414459"/>
            <a:ext cx="7520468" cy="2067937"/>
          </a:xfrm>
        </p:spPr>
      </p:pic>
      <p:sp>
        <p:nvSpPr>
          <p:cNvPr id="5" name="Rectangle 4"/>
          <p:cNvSpPr/>
          <p:nvPr/>
        </p:nvSpPr>
        <p:spPr>
          <a:xfrm>
            <a:off x="700087" y="2535386"/>
            <a:ext cx="4197377" cy="190738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050256" y="1823022"/>
            <a:ext cx="2057400" cy="646331"/>
          </a:xfrm>
          <a:prstGeom prst="rect">
            <a:avLst/>
          </a:prstGeom>
          <a:noFill/>
        </p:spPr>
        <p:txBody>
          <a:bodyPr wrap="square" rtlCol="0">
            <a:spAutoFit/>
          </a:bodyPr>
          <a:lstStyle/>
          <a:p>
            <a:r>
              <a:rPr lang="en-US" b="1" dirty="0"/>
              <a:t>Affordable Housing</a:t>
            </a:r>
          </a:p>
        </p:txBody>
      </p:sp>
      <p:sp>
        <p:nvSpPr>
          <p:cNvPr id="12" name="Rectangle 11"/>
          <p:cNvSpPr/>
          <p:nvPr/>
        </p:nvSpPr>
        <p:spPr>
          <a:xfrm>
            <a:off x="1674226" y="4443541"/>
            <a:ext cx="5969903" cy="346249"/>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b-NO" b="1" dirty="0">
                <a:ln/>
                <a:solidFill>
                  <a:srgbClr val="002060"/>
                </a:solidFill>
                <a:latin typeface="StoneSansStd-Medium"/>
              </a:rPr>
              <a:t>Incomes range from $16,000 to $43,000 per year</a:t>
            </a:r>
            <a:endParaRPr lang="en-US" b="1" dirty="0">
              <a:ln/>
              <a:solidFill>
                <a:srgbClr val="002060"/>
              </a:solidFill>
            </a:endParaRPr>
          </a:p>
        </p:txBody>
      </p:sp>
      <p:sp>
        <p:nvSpPr>
          <p:cNvPr id="7" name="Rectangle 6"/>
          <p:cNvSpPr/>
          <p:nvPr/>
        </p:nvSpPr>
        <p:spPr>
          <a:xfrm>
            <a:off x="1373051" y="4906526"/>
            <a:ext cx="6572250" cy="784830"/>
          </a:xfrm>
          <a:prstGeom prst="rect">
            <a:avLst/>
          </a:prstGeom>
        </p:spPr>
        <p:txBody>
          <a:bodyPr wrap="square">
            <a:spAutoFit/>
          </a:bodyPr>
          <a:lstStyle/>
          <a:p>
            <a:pPr algn="ctr"/>
            <a:r>
              <a:rPr lang="nb-NO" b="1" dirty="0">
                <a:ln/>
                <a:solidFill>
                  <a:srgbClr val="002060"/>
                </a:solidFill>
                <a:latin typeface="StoneSansStd-Medium"/>
              </a:rPr>
              <a:t>Subsidized rents range from $607/month to $1,215/month </a:t>
            </a:r>
          </a:p>
          <a:p>
            <a:pPr algn="ctr"/>
            <a:r>
              <a:rPr lang="nb-NO" sz="1350" b="1" dirty="0">
                <a:ln/>
                <a:solidFill>
                  <a:srgbClr val="002060"/>
                </a:solidFill>
                <a:latin typeface="StoneSansStd-Medium"/>
              </a:rPr>
              <a:t>(Denver Metro Example) </a:t>
            </a:r>
          </a:p>
          <a:p>
            <a:pPr algn="ctr"/>
            <a:r>
              <a:rPr lang="nb-NO" sz="1350" b="1" dirty="0">
                <a:ln/>
                <a:latin typeface="StoneSansStd-Medium"/>
              </a:rPr>
              <a:t>Slide provided by CHFA</a:t>
            </a:r>
            <a:endParaRPr lang="en-US" sz="1350" b="1" dirty="0">
              <a:ln/>
            </a:endParaRPr>
          </a:p>
        </p:txBody>
      </p:sp>
    </p:spTree>
    <p:extLst>
      <p:ext uri="{BB962C8B-B14F-4D97-AF65-F5344CB8AC3E}">
        <p14:creationId xmlns:p14="http://schemas.microsoft.com/office/powerpoint/2010/main" val="2152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482"/>
            <a:ext cx="9144000" cy="918730"/>
          </a:xfrm>
        </p:spPr>
        <p:txBody>
          <a:bodyPr>
            <a:normAutofit fontScale="90000"/>
          </a:bodyPr>
          <a:lstStyle/>
          <a:p>
            <a:r>
              <a:rPr lang="en-US" dirty="0"/>
              <a:t>Housing Continuum: </a:t>
            </a:r>
            <a:r>
              <a:rPr lang="en-US" b="1" i="1" dirty="0"/>
              <a:t>61% to 120% AMI</a:t>
            </a:r>
          </a:p>
        </p:txBody>
      </p:sp>
      <p:pic>
        <p:nvPicPr>
          <p:cNvPr id="4"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238" y="2455624"/>
            <a:ext cx="7370762" cy="2026772"/>
          </a:xfrm>
        </p:spPr>
      </p:pic>
      <p:sp>
        <p:nvSpPr>
          <p:cNvPr id="11" name="TextBox 10"/>
          <p:cNvSpPr txBox="1"/>
          <p:nvPr/>
        </p:nvSpPr>
        <p:spPr>
          <a:xfrm>
            <a:off x="4241800" y="1853758"/>
            <a:ext cx="4140200" cy="646331"/>
          </a:xfrm>
          <a:prstGeom prst="rect">
            <a:avLst/>
          </a:prstGeom>
          <a:noFill/>
        </p:spPr>
        <p:txBody>
          <a:bodyPr wrap="square" rtlCol="0">
            <a:spAutoFit/>
          </a:bodyPr>
          <a:lstStyle/>
          <a:p>
            <a:r>
              <a:rPr lang="en-US" b="1" dirty="0"/>
              <a:t>Market Rate housing also called Attainable or Workforce</a:t>
            </a:r>
          </a:p>
        </p:txBody>
      </p:sp>
      <p:sp>
        <p:nvSpPr>
          <p:cNvPr id="13" name="Rectangle 12"/>
          <p:cNvSpPr/>
          <p:nvPr/>
        </p:nvSpPr>
        <p:spPr>
          <a:xfrm>
            <a:off x="4771080" y="2455625"/>
            <a:ext cx="1546622" cy="19887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685425" y="4617483"/>
            <a:ext cx="5969903" cy="346249"/>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b-NO" b="1" dirty="0">
                <a:ln/>
                <a:solidFill>
                  <a:srgbClr val="002060"/>
                </a:solidFill>
                <a:latin typeface="StoneSansStd-Medium"/>
              </a:rPr>
              <a:t>Incomes range from $37,800 to $86,400 per year</a:t>
            </a:r>
            <a:endParaRPr lang="en-US" b="1" dirty="0">
              <a:ln/>
              <a:solidFill>
                <a:srgbClr val="002060"/>
              </a:solidFill>
            </a:endParaRPr>
          </a:p>
        </p:txBody>
      </p:sp>
      <p:sp>
        <p:nvSpPr>
          <p:cNvPr id="14" name="Rectangle 13"/>
          <p:cNvSpPr/>
          <p:nvPr/>
        </p:nvSpPr>
        <p:spPr>
          <a:xfrm>
            <a:off x="1769761" y="4963732"/>
            <a:ext cx="6231239" cy="369332"/>
          </a:xfrm>
          <a:prstGeom prst="rect">
            <a:avLst/>
          </a:prstGeom>
        </p:spPr>
        <p:txBody>
          <a:bodyPr wrap="square">
            <a:spAutoFit/>
          </a:bodyPr>
          <a:lstStyle/>
          <a:p>
            <a:pPr algn="ctr"/>
            <a:r>
              <a:rPr lang="nb-NO" b="1" dirty="0">
                <a:ln/>
                <a:solidFill>
                  <a:srgbClr val="002060"/>
                </a:solidFill>
                <a:latin typeface="StoneSansStd-Medium"/>
              </a:rPr>
              <a:t>Affordable rents range from $1,012/month to $2,430/month</a:t>
            </a:r>
            <a:endParaRPr lang="en-US" b="1" dirty="0">
              <a:ln/>
              <a:solidFill>
                <a:srgbClr val="002060"/>
              </a:solidFill>
            </a:endParaRPr>
          </a:p>
        </p:txBody>
      </p:sp>
      <p:sp>
        <p:nvSpPr>
          <p:cNvPr id="3" name="TextBox 2">
            <a:extLst>
              <a:ext uri="{FF2B5EF4-FFF2-40B4-BE49-F238E27FC236}">
                <a16:creationId xmlns:a16="http://schemas.microsoft.com/office/drawing/2014/main" id="{658F483D-3C82-1442-A168-72B34E4D97FE}"/>
              </a:ext>
            </a:extLst>
          </p:cNvPr>
          <p:cNvSpPr txBox="1"/>
          <p:nvPr/>
        </p:nvSpPr>
        <p:spPr>
          <a:xfrm>
            <a:off x="2111816" y="5379230"/>
            <a:ext cx="5318528" cy="300082"/>
          </a:xfrm>
          <a:prstGeom prst="rect">
            <a:avLst/>
          </a:prstGeom>
          <a:noFill/>
        </p:spPr>
        <p:txBody>
          <a:bodyPr wrap="square" rtlCol="0">
            <a:spAutoFit/>
          </a:bodyPr>
          <a:lstStyle/>
          <a:p>
            <a:pPr algn="ctr"/>
            <a:r>
              <a:rPr lang="en-US" sz="1350" b="1" dirty="0"/>
              <a:t>Slide provided by CHFA</a:t>
            </a:r>
          </a:p>
        </p:txBody>
      </p:sp>
    </p:spTree>
    <p:extLst>
      <p:ext uri="{BB962C8B-B14F-4D97-AF65-F5344CB8AC3E}">
        <p14:creationId xmlns:p14="http://schemas.microsoft.com/office/powerpoint/2010/main" val="185548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C1B1-CDBF-334B-8F64-620E3539E617}"/>
              </a:ext>
            </a:extLst>
          </p:cNvPr>
          <p:cNvSpPr>
            <a:spLocks noGrp="1"/>
          </p:cNvSpPr>
          <p:nvPr>
            <p:ph type="title"/>
          </p:nvPr>
        </p:nvSpPr>
        <p:spPr>
          <a:xfrm>
            <a:off x="0" y="247977"/>
            <a:ext cx="9144000" cy="918730"/>
          </a:xfrm>
        </p:spPr>
        <p:txBody>
          <a:bodyPr>
            <a:normAutofit fontScale="90000"/>
          </a:bodyPr>
          <a:lstStyle/>
          <a:p>
            <a:r>
              <a:rPr lang="en-US" sz="3600" dirty="0"/>
              <a:t>The Affordable Housing Crisis today is from……</a:t>
            </a:r>
          </a:p>
        </p:txBody>
      </p:sp>
      <p:sp>
        <p:nvSpPr>
          <p:cNvPr id="3" name="Content Placeholder 2">
            <a:extLst>
              <a:ext uri="{FF2B5EF4-FFF2-40B4-BE49-F238E27FC236}">
                <a16:creationId xmlns:a16="http://schemas.microsoft.com/office/drawing/2014/main" id="{58C5B1B4-60C6-6843-8103-D6429B216CD6}"/>
              </a:ext>
            </a:extLst>
          </p:cNvPr>
          <p:cNvSpPr>
            <a:spLocks noGrp="1"/>
          </p:cNvSpPr>
          <p:nvPr>
            <p:ph sz="half" idx="2"/>
          </p:nvPr>
        </p:nvSpPr>
        <p:spPr>
          <a:xfrm>
            <a:off x="583581" y="1658319"/>
            <a:ext cx="8172962" cy="4057787"/>
          </a:xfrm>
        </p:spPr>
        <p:txBody>
          <a:bodyPr>
            <a:noAutofit/>
          </a:bodyPr>
          <a:lstStyle/>
          <a:p>
            <a:r>
              <a:rPr lang="en-US" sz="1800" dirty="0"/>
              <a:t>Significant pressures on the housing market including the fact that seniors are living longer and staying in their homes; the slow down in development after the 2008 crash; millennials entering the market etc.</a:t>
            </a:r>
          </a:p>
          <a:p>
            <a:r>
              <a:rPr lang="en-US" sz="1800" dirty="0"/>
              <a:t>Federal housing policy slowed investments in public housing the 1960’s and we never caught up again. </a:t>
            </a:r>
            <a:r>
              <a:rPr lang="en-US" sz="1800" b="1" i="1" dirty="0"/>
              <a:t>Our national federal housing policy is nonexistent.</a:t>
            </a:r>
          </a:p>
          <a:p>
            <a:r>
              <a:rPr lang="en-US" sz="1800" dirty="0"/>
              <a:t>Construction costs and labor are higher today and growing and land is a finite resources where market development rules the day.</a:t>
            </a:r>
          </a:p>
          <a:p>
            <a:r>
              <a:rPr lang="en-US" sz="1800" dirty="0">
                <a:hlinkClick r:id="rId2"/>
              </a:rPr>
              <a:t>https://www.curbed.com/2019/5/15/18617763/affordable-housing-policy-rent-real-estate-apartment</a:t>
            </a:r>
            <a:endParaRPr lang="en-US" sz="1800" dirty="0"/>
          </a:p>
          <a:p>
            <a:r>
              <a:rPr lang="en-US" sz="1800" dirty="0"/>
              <a:t>Zoning increases costs to develop and decreases number of units annually</a:t>
            </a:r>
          </a:p>
        </p:txBody>
      </p:sp>
    </p:spTree>
    <p:extLst>
      <p:ext uri="{BB962C8B-B14F-4D97-AF65-F5344CB8AC3E}">
        <p14:creationId xmlns:p14="http://schemas.microsoft.com/office/powerpoint/2010/main" val="149927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7E02-3D4C-234B-A5D4-F4E809662EAA}"/>
              </a:ext>
            </a:extLst>
          </p:cNvPr>
          <p:cNvSpPr>
            <a:spLocks noGrp="1"/>
          </p:cNvSpPr>
          <p:nvPr>
            <p:ph type="title"/>
          </p:nvPr>
        </p:nvSpPr>
        <p:spPr>
          <a:xfrm>
            <a:off x="0" y="77490"/>
            <a:ext cx="9144000" cy="918730"/>
          </a:xfrm>
        </p:spPr>
        <p:txBody>
          <a:bodyPr>
            <a:normAutofit fontScale="90000"/>
          </a:bodyPr>
          <a:lstStyle/>
          <a:p>
            <a:r>
              <a:rPr lang="en-US" dirty="0"/>
              <a:t>Affordable housing in Colorado</a:t>
            </a:r>
          </a:p>
        </p:txBody>
      </p:sp>
      <p:sp>
        <p:nvSpPr>
          <p:cNvPr id="3" name="Content Placeholder 2">
            <a:extLst>
              <a:ext uri="{FF2B5EF4-FFF2-40B4-BE49-F238E27FC236}">
                <a16:creationId xmlns:a16="http://schemas.microsoft.com/office/drawing/2014/main" id="{EE6308CF-75BC-E343-85D7-B6B83C173444}"/>
              </a:ext>
            </a:extLst>
          </p:cNvPr>
          <p:cNvSpPr>
            <a:spLocks noGrp="1"/>
          </p:cNvSpPr>
          <p:nvPr>
            <p:ph sz="half" idx="2"/>
          </p:nvPr>
        </p:nvSpPr>
        <p:spPr>
          <a:xfrm>
            <a:off x="630075" y="1565329"/>
            <a:ext cx="8250454" cy="4150777"/>
          </a:xfrm>
        </p:spPr>
        <p:txBody>
          <a:bodyPr>
            <a:normAutofit/>
          </a:bodyPr>
          <a:lstStyle/>
          <a:p>
            <a:r>
              <a:rPr lang="en-US" sz="1800" dirty="0">
                <a:solidFill>
                  <a:schemeClr val="accent2"/>
                </a:solidFill>
              </a:rPr>
              <a:t>One in four Colorado renters spends more than 50 percent of their income on housing. </a:t>
            </a:r>
            <a:r>
              <a:rPr lang="en-US" sz="1800" dirty="0"/>
              <a:t>A full 40 percent of Colorado's renters now spend more than a third of their income on housing.</a:t>
            </a:r>
          </a:p>
          <a:p>
            <a:r>
              <a:rPr lang="en-US" sz="1800" dirty="0"/>
              <a:t>More than 100,000 people moved to Colorado in 2015 while builders added only 25,000 homes to the housing stock (2015 census)</a:t>
            </a:r>
          </a:p>
          <a:p>
            <a:r>
              <a:rPr lang="en-US" sz="1800" dirty="0"/>
              <a:t>Colorado cost-burdened households, earning less than $50,000 annually, account for $2 billion less spending each year on consumer goods. This dampens local business, stalls economic potential and compromises state and local governments who rely heavily on sales tax revenue.</a:t>
            </a:r>
          </a:p>
          <a:p>
            <a:r>
              <a:rPr lang="en-US" sz="1800" dirty="0"/>
              <a:t>(stats provided by ULI Colorado Affordable Housing Report 9-30-16 and </a:t>
            </a:r>
            <a:r>
              <a:rPr lang="en-US" sz="1800" dirty="0" err="1"/>
              <a:t>liveaffordably.org</a:t>
            </a:r>
            <a:r>
              <a:rPr lang="en-US" sz="1800" dirty="0"/>
              <a:t>)</a:t>
            </a:r>
          </a:p>
        </p:txBody>
      </p:sp>
    </p:spTree>
    <p:extLst>
      <p:ext uri="{BB962C8B-B14F-4D97-AF65-F5344CB8AC3E}">
        <p14:creationId xmlns:p14="http://schemas.microsoft.com/office/powerpoint/2010/main" val="1375032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2427</TotalTime>
  <Words>4872</Words>
  <Application>Microsoft Macintosh PowerPoint</Application>
  <PresentationFormat>On-screen Show (4:3)</PresentationFormat>
  <Paragraphs>347</Paragraphs>
  <Slides>54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 Black</vt:lpstr>
      <vt:lpstr>Arial Rounded MT Bold</vt:lpstr>
      <vt:lpstr>Calibri</vt:lpstr>
      <vt:lpstr>Rockwell</vt:lpstr>
      <vt:lpstr>StoneSansStd-Medium</vt:lpstr>
      <vt:lpstr>Trebuchet MS</vt:lpstr>
      <vt:lpstr>Wingdings</vt:lpstr>
      <vt:lpstr>Office Theme</vt:lpstr>
      <vt:lpstr>Affordable Housing 101  for rural behavioral  health providers</vt:lpstr>
      <vt:lpstr>Jenn’s introduction</vt:lpstr>
      <vt:lpstr>Presentation Goals</vt:lpstr>
      <vt:lpstr>Affordable housing defined</vt:lpstr>
      <vt:lpstr>Affordable housing nationally</vt:lpstr>
      <vt:lpstr>Housing Continuum: 30% - 60% AMI</vt:lpstr>
      <vt:lpstr>Housing Continuum: 61% to 120% AMI</vt:lpstr>
      <vt:lpstr>The Affordable Housing Crisis today is from……</vt:lpstr>
      <vt:lpstr>Affordable housing in Colorado</vt:lpstr>
      <vt:lpstr>Key housing challenges in rural communities</vt:lpstr>
      <vt:lpstr>Key Challenges in rural communities</vt:lpstr>
      <vt:lpstr>Who pays for affordable housing  opportunities and how does it work?</vt:lpstr>
      <vt:lpstr>Who pays for affordable housing  opportunities and how does it work continued</vt:lpstr>
      <vt:lpstr>Who pays for affordable housing? Colorado example  </vt:lpstr>
      <vt:lpstr>State level affordable housing programs</vt:lpstr>
      <vt:lpstr>Housing to address needs across the continuum</vt:lpstr>
      <vt:lpstr>Behavioral health partnerships: Housing plus services </vt:lpstr>
      <vt:lpstr>0-30% AMI: Homeless programs/crisis response programming</vt:lpstr>
      <vt:lpstr>Crisis response programs-challenges and opportunities</vt:lpstr>
      <vt:lpstr>Program spotlight: camp Hope: Las Cruces</vt:lpstr>
      <vt:lpstr>0-30% AMI: Transitional Housing</vt:lpstr>
      <vt:lpstr>Transitional Housing challenges and opportunities</vt:lpstr>
      <vt:lpstr>Program spotlight: ready to work in CO</vt:lpstr>
      <vt:lpstr>0-30% AMI: Rapid rehousing</vt:lpstr>
      <vt:lpstr>Rapid rehousing  challenges and opportunities</vt:lpstr>
      <vt:lpstr>Spotlight:  COR3 Volunteers of America</vt:lpstr>
      <vt:lpstr>0-30% AMI: Permanent Supportive Housing</vt:lpstr>
      <vt:lpstr>Permanent supportive housing Cont.</vt:lpstr>
      <vt:lpstr>Spotlight: Pathways Village Grand Junction</vt:lpstr>
      <vt:lpstr>Recovery housing: Oxford houses</vt:lpstr>
      <vt:lpstr>Oxford houses cont.</vt:lpstr>
      <vt:lpstr>Native American housing models</vt:lpstr>
      <vt:lpstr>GIMAAJII in Duluth, Minnesota</vt:lpstr>
      <vt:lpstr>Gimaajii: Duluth MN</vt:lpstr>
      <vt:lpstr>0-30% AMI: Tiny Homes (Villages)</vt:lpstr>
      <vt:lpstr>Tiny Homes Cont.</vt:lpstr>
      <vt:lpstr>Spotlight: Colorado Village Collaborative</vt:lpstr>
      <vt:lpstr>0-60% AMI: Hud (Housing and Urban Development) voucher programs</vt:lpstr>
      <vt:lpstr>0-60% AMI: Housing choice voucher Challenges and Opportunities</vt:lpstr>
      <vt:lpstr>Voucher programs Overall</vt:lpstr>
      <vt:lpstr>0-80% AMI: Rental housing-tax credits</vt:lpstr>
      <vt:lpstr>Tax Credit projects cont.</vt:lpstr>
      <vt:lpstr>0-60% AMI HUD and USDA rental properties</vt:lpstr>
      <vt:lpstr>0-60% AMI Eviction Prevention Programs</vt:lpstr>
      <vt:lpstr>0-80% AMI Mobile Home park opportunities and challenges</vt:lpstr>
      <vt:lpstr>Mobile Home Parks Continued</vt:lpstr>
      <vt:lpstr>50-120% AMI Homeownership Programs</vt:lpstr>
      <vt:lpstr>Homeownership Challenges and opportunities</vt:lpstr>
      <vt:lpstr>Homeownership challenges and opportunities</vt:lpstr>
      <vt:lpstr>30-60% AMI Housing Rehabilitation and Energy Improvement Programs</vt:lpstr>
      <vt:lpstr>Strategies for accessing housing resources for your clients</vt:lpstr>
      <vt:lpstr>Specific housing “asks”</vt:lpstr>
      <vt:lpstr>Getting into the housing business directly</vt:lpstr>
      <vt:lpstr>Questions?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Affordable Housing 101  for rural behavioral  health providers</dc:title>
  <dc:subject/>
  <dc:creator>Jenn Lopez, Project Moxie</dc:creator>
  <cp:keywords/>
  <dc:description/>
  <cp:lastModifiedBy>Julie Arnold</cp:lastModifiedBy>
  <cp:revision>69</cp:revision>
  <dcterms:created xsi:type="dcterms:W3CDTF">2017-10-19T14:29:41Z</dcterms:created>
  <dcterms:modified xsi:type="dcterms:W3CDTF">2019-06-25T21:14:55Z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ies>
</file>