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93" r:id="rId3"/>
    <p:sldId id="269" r:id="rId4"/>
    <p:sldId id="259" r:id="rId5"/>
    <p:sldId id="300" r:id="rId6"/>
    <p:sldId id="301" r:id="rId7"/>
    <p:sldId id="272" r:id="rId8"/>
    <p:sldId id="295" r:id="rId9"/>
    <p:sldId id="297" r:id="rId10"/>
    <p:sldId id="299" r:id="rId11"/>
    <p:sldId id="298" r:id="rId12"/>
    <p:sldId id="264" r:id="rId13"/>
    <p:sldId id="267" r:id="rId14"/>
    <p:sldId id="274" r:id="rId15"/>
    <p:sldId id="278" r:id="rId16"/>
    <p:sldId id="294" r:id="rId17"/>
    <p:sldId id="275" r:id="rId18"/>
    <p:sldId id="276" r:id="rId19"/>
    <p:sldId id="284" r:id="rId20"/>
    <p:sldId id="282" r:id="rId21"/>
    <p:sldId id="279" r:id="rId22"/>
    <p:sldId id="291" r:id="rId23"/>
    <p:sldId id="283" r:id="rId24"/>
    <p:sldId id="287" r:id="rId25"/>
    <p:sldId id="288" r:id="rId26"/>
    <p:sldId id="266" r:id="rId27"/>
    <p:sldId id="265" r:id="rId28"/>
    <p:sldId id="290" r:id="rId29"/>
    <p:sldId id="263" r:id="rId30"/>
    <p:sldId id="268" r:id="rId31"/>
    <p:sldId id="296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72" autoAdjust="0"/>
    <p:restoredTop sz="94660"/>
  </p:normalViewPr>
  <p:slideViewPr>
    <p:cSldViewPr snapToGrid="0">
      <p:cViewPr>
        <p:scale>
          <a:sx n="100" d="100"/>
          <a:sy n="100" d="100"/>
        </p:scale>
        <p:origin x="2448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B38A5-7BA9-45AB-ADA7-B33E33F8C7A8}" type="datetimeFigureOut">
              <a:rPr lang="en-US" smtClean="0"/>
              <a:t>9/12/19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DBB36-DDF9-4A68-9EC9-D83201B5A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4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C128F8-A8F8-4F86-9E2D-73E199426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6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" y="476787"/>
            <a:ext cx="9114487" cy="136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attc-colorbar.jpg"/>
          <p:cNvPicPr>
            <a:picLocks noChangeAspect="1"/>
          </p:cNvPicPr>
          <p:nvPr userDrawn="1"/>
        </p:nvPicPr>
        <p:blipFill>
          <a:blip r:embed="rId3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2130428"/>
            <a:ext cx="10363200" cy="1470025"/>
          </a:xfrm>
        </p:spPr>
        <p:txBody>
          <a:bodyPr/>
          <a:lstStyle>
            <a:lvl1pPr>
              <a:defRPr>
                <a:solidFill>
                  <a:srgbClr val="CC49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2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73" y="5891598"/>
            <a:ext cx="2213391" cy="1185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76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779AE-FEE0-4E5F-ACDB-82D099AA97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DBD43-D05F-42DF-B3E9-F8CA9F1A3F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333E6-12CC-4A18-8FAE-ED1D62A896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4C9DB-7F75-4507-B0E3-3405A298A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657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96828-E31A-4D7B-B33A-EC7246C7E6F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52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95100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6915"/>
            <a:ext cx="9144000" cy="9699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148419" y="3"/>
            <a:ext cx="8824383" cy="109061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your logo here on actual first slide (not in Master).  Don’t forget to add alt text.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290733" y="4718050"/>
            <a:ext cx="5901267" cy="21399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MHTTC Stacked bars here on actual first slide (not in Master).  Don’t forget to add alt text.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71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4600"/>
            <a:ext cx="12192000" cy="609600"/>
          </a:xfrm>
          <a:prstGeom prst="rect">
            <a:avLst/>
          </a:prstGeom>
          <a:solidFill>
            <a:srgbClr val="00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9" descr="SAMHSA_logo_white-transparentbg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324600"/>
            <a:ext cx="23368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attc-colorbar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12192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005" y="1874602"/>
            <a:ext cx="10972800" cy="4380151"/>
          </a:xfrm>
        </p:spPr>
        <p:txBody>
          <a:bodyPr/>
          <a:lstStyle>
            <a:lvl1pPr marL="342900" indent="-342900">
              <a:buClr>
                <a:srgbClr val="804400"/>
              </a:buClr>
              <a:buFont typeface="Arial" panose="020B0604020202020204" pitchFamily="34" charset="0"/>
              <a:buChar char="•"/>
              <a:defRPr sz="2800">
                <a:solidFill>
                  <a:srgbClr val="003058"/>
                </a:solidFill>
                <a:latin typeface="Palatino" pitchFamily="2" charset="0"/>
              </a:defRPr>
            </a:lvl1pPr>
            <a:lvl2pPr marL="742950" indent="-285750">
              <a:buClr>
                <a:srgbClr val="804400"/>
              </a:buClr>
              <a:buFont typeface="Arial" panose="020B0604020202020204" pitchFamily="34" charset="0"/>
              <a:buChar char="•"/>
              <a:defRPr sz="2400">
                <a:solidFill>
                  <a:srgbClr val="003058"/>
                </a:solidFill>
                <a:latin typeface="Palatino" pitchFamily="2" charset="0"/>
              </a:defRPr>
            </a:lvl2pPr>
            <a:lvl3pPr marL="1143000" indent="-228600">
              <a:buClr>
                <a:srgbClr val="804400"/>
              </a:buClr>
              <a:buFont typeface="Arial" panose="020B0604020202020204" pitchFamily="34" charset="0"/>
              <a:buChar char="•"/>
              <a:defRPr sz="2000">
                <a:solidFill>
                  <a:srgbClr val="003058"/>
                </a:solidFill>
                <a:latin typeface="Palatino" pitchFamily="2" charset="0"/>
              </a:defRPr>
            </a:lvl3pPr>
            <a:lvl4pPr marL="1600200" indent="-228600">
              <a:buClr>
                <a:srgbClr val="804400"/>
              </a:buClr>
              <a:buFont typeface="Arial" panose="020B0604020202020204" pitchFamily="34" charset="0"/>
              <a:buChar char="•"/>
              <a:defRPr sz="1800">
                <a:solidFill>
                  <a:srgbClr val="003058"/>
                </a:solidFill>
                <a:latin typeface="Palatino" pitchFamily="2" charset="0"/>
              </a:defRPr>
            </a:lvl4pPr>
            <a:lvl5pPr marL="2057400" indent="-228600">
              <a:buClr>
                <a:srgbClr val="804400"/>
              </a:buClr>
              <a:buFont typeface="Arial" panose="020B0604020202020204" pitchFamily="34" charset="0"/>
              <a:buChar char="•"/>
              <a:defRPr sz="1800">
                <a:solidFill>
                  <a:srgbClr val="003058"/>
                </a:solidFill>
                <a:latin typeface="Palatino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24A917-5084-0044-87AE-2740AFB80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330" y="861938"/>
            <a:ext cx="10959476" cy="890665"/>
          </a:xfrm>
        </p:spPr>
        <p:txBody>
          <a:bodyPr/>
          <a:lstStyle>
            <a:lvl1pPr>
              <a:defRPr>
                <a:solidFill>
                  <a:srgbClr val="CC49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201" y="24762"/>
            <a:ext cx="6232105" cy="93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6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25055-260A-4A82-B150-4A3D159688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E1ED5-30E8-4D1E-B160-5A9871F738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05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3320"/>
            <a:ext cx="10972800" cy="824389"/>
          </a:xfrm>
        </p:spPr>
        <p:txBody>
          <a:bodyPr/>
          <a:lstStyle>
            <a:lvl1pPr>
              <a:defRPr>
                <a:solidFill>
                  <a:srgbClr val="CC49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6415"/>
            <a:ext cx="5384800" cy="4525963"/>
          </a:xfrm>
        </p:spPr>
        <p:txBody>
          <a:bodyPr/>
          <a:lstStyle>
            <a:lvl1pPr>
              <a:defRPr sz="2800">
                <a:solidFill>
                  <a:srgbClr val="003058"/>
                </a:solidFill>
              </a:defRPr>
            </a:lvl1pPr>
            <a:lvl2pPr>
              <a:defRPr sz="2400">
                <a:solidFill>
                  <a:srgbClr val="003058"/>
                </a:solidFill>
              </a:defRPr>
            </a:lvl2pPr>
            <a:lvl3pPr>
              <a:defRPr sz="2000">
                <a:solidFill>
                  <a:srgbClr val="003058"/>
                </a:solidFill>
              </a:defRPr>
            </a:lvl3pPr>
            <a:lvl4pPr>
              <a:defRPr sz="1800">
                <a:solidFill>
                  <a:srgbClr val="003058"/>
                </a:solidFill>
              </a:defRPr>
            </a:lvl4pPr>
            <a:lvl5pPr>
              <a:defRPr sz="1800">
                <a:solidFill>
                  <a:srgbClr val="0030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0238"/>
            <a:ext cx="5384800" cy="4525963"/>
          </a:xfrm>
        </p:spPr>
        <p:txBody>
          <a:bodyPr/>
          <a:lstStyle>
            <a:lvl1pPr>
              <a:defRPr sz="2800">
                <a:solidFill>
                  <a:srgbClr val="003058"/>
                </a:solidFill>
              </a:defRPr>
            </a:lvl1pPr>
            <a:lvl2pPr>
              <a:defRPr sz="2400">
                <a:solidFill>
                  <a:srgbClr val="003058"/>
                </a:solidFill>
              </a:defRPr>
            </a:lvl2pPr>
            <a:lvl3pPr>
              <a:defRPr sz="2000">
                <a:solidFill>
                  <a:srgbClr val="003058"/>
                </a:solidFill>
              </a:defRPr>
            </a:lvl3pPr>
            <a:lvl4pPr>
              <a:defRPr sz="1800">
                <a:solidFill>
                  <a:srgbClr val="003058"/>
                </a:solidFill>
              </a:defRPr>
            </a:lvl4pPr>
            <a:lvl5pPr>
              <a:defRPr sz="1800">
                <a:solidFill>
                  <a:srgbClr val="0030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08729"/>
            <a:ext cx="12192000" cy="549271"/>
          </a:xfrm>
          <a:prstGeom prst="rect">
            <a:avLst/>
          </a:prstGeom>
          <a:solidFill>
            <a:srgbClr val="00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10" descr="attc-colorba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248"/>
            <a:ext cx="12192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644" y="69421"/>
            <a:ext cx="5846233" cy="65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SAMHSA_logo_white-transparentb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324600"/>
            <a:ext cx="23368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99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F0435-516F-44F1-9CE2-C50227F3CA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949B0-D2ED-4DE9-91A4-7344555B6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9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68362"/>
          </a:xfrm>
        </p:spPr>
        <p:txBody>
          <a:bodyPr/>
          <a:lstStyle>
            <a:lvl1pPr>
              <a:defRPr>
                <a:solidFill>
                  <a:srgbClr val="CC49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12192000" cy="609600"/>
          </a:xfrm>
          <a:prstGeom prst="rect">
            <a:avLst/>
          </a:prstGeom>
          <a:solidFill>
            <a:srgbClr val="00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1" y="6324600"/>
            <a:ext cx="579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SAMHSA_logo_white-transparentbg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324600"/>
            <a:ext cx="23368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attc-colorbar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248"/>
            <a:ext cx="12192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600" y="1707551"/>
            <a:ext cx="10972800" cy="4114800"/>
          </a:xfrm>
        </p:spPr>
        <p:txBody>
          <a:bodyPr/>
          <a:lstStyle>
            <a:lvl1pPr>
              <a:defRPr>
                <a:solidFill>
                  <a:srgbClr val="003058"/>
                </a:solidFill>
                <a:latin typeface="Palatino"/>
              </a:defRPr>
            </a:lvl1pPr>
            <a:lvl2pPr>
              <a:defRPr>
                <a:solidFill>
                  <a:srgbClr val="003058"/>
                </a:solidFill>
                <a:latin typeface="Palatino"/>
              </a:defRPr>
            </a:lvl2pPr>
            <a:lvl3pPr>
              <a:defRPr>
                <a:solidFill>
                  <a:srgbClr val="003058"/>
                </a:solidFill>
                <a:latin typeface="Palatino"/>
              </a:defRPr>
            </a:lvl3pPr>
            <a:lvl4pPr>
              <a:defRPr>
                <a:solidFill>
                  <a:srgbClr val="003058"/>
                </a:solidFill>
                <a:latin typeface="Palatino"/>
              </a:defRPr>
            </a:lvl4pPr>
            <a:lvl5pPr>
              <a:defRPr>
                <a:solidFill>
                  <a:srgbClr val="003058"/>
                </a:solidFill>
                <a:latin typeface="Palatino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09600" y="950958"/>
            <a:ext cx="10972800" cy="569912"/>
          </a:xfrm>
        </p:spPr>
        <p:txBody>
          <a:bodyPr/>
          <a:lstStyle>
            <a:lvl1pPr>
              <a:defRPr>
                <a:solidFill>
                  <a:srgbClr val="003058"/>
                </a:solidFill>
                <a:latin typeface="Palatino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97C5F9-A9DE-4672-BA40-D6C28D2D29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93DDF-C683-47ED-BEC3-F4141BD2F6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36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24600"/>
            <a:ext cx="12192000" cy="609600"/>
          </a:xfrm>
          <a:prstGeom prst="rect">
            <a:avLst/>
          </a:prstGeom>
          <a:solidFill>
            <a:srgbClr val="00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1" y="6324600"/>
            <a:ext cx="579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MHSA_logo_white-transparentbg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324600"/>
            <a:ext cx="23368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2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5D740-D2F8-49B3-9DCF-730F9354DD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0AB7A-1827-4F03-AE0A-8B5137D798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55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62FAF-4601-4058-9BF8-069D8EC06F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DD3F2-0775-4277-849B-04547B37E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50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srs.columbia.ed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mountainhealthcare.org/ckr-ext/Dcmnt?ncid=52674247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21C9CD-F587-4248-A13F-18B127887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1" y="2750130"/>
            <a:ext cx="11508509" cy="1470025"/>
          </a:xfrm>
        </p:spPr>
        <p:txBody>
          <a:bodyPr/>
          <a:lstStyle/>
          <a:p>
            <a:r>
              <a:rPr lang="en-US" dirty="0"/>
              <a:t>Suicide Risk Assessment Tools and How to Talk to Patients about Suicide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type="subTitle" idx="1"/>
          </p:nvPr>
        </p:nvSpPr>
        <p:spPr>
          <a:xfrm>
            <a:off x="3200400" y="4953000"/>
            <a:ext cx="6400800" cy="121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/>
              <a:t>Presented by:</a:t>
            </a:r>
          </a:p>
          <a:p>
            <a:r>
              <a:rPr lang="en-US" sz="1800" dirty="0">
                <a:solidFill>
                  <a:prstClr val="black">
                    <a:tint val="75000"/>
                  </a:prstClr>
                </a:solidFill>
                <a:latin typeface="Perpetua"/>
              </a:rPr>
              <a:t>Andrew J. McLean, MD, MPH</a:t>
            </a:r>
          </a:p>
          <a:p>
            <a:r>
              <a:rPr lang="en-US" sz="1800" dirty="0">
                <a:solidFill>
                  <a:prstClr val="black">
                    <a:tint val="75000"/>
                  </a:prstClr>
                </a:solidFill>
                <a:latin typeface="Perpetua"/>
              </a:rPr>
              <a:t>Chair, Psychiatry and Behavioral Science, UNDSMHS</a:t>
            </a:r>
          </a:p>
          <a:p>
            <a:r>
              <a:rPr lang="en-US" sz="1800" dirty="0">
                <a:solidFill>
                  <a:prstClr val="black">
                    <a:tint val="75000"/>
                  </a:prstClr>
                </a:solidFill>
                <a:latin typeface="Perpetua"/>
              </a:rPr>
              <a:t>andrew.mclean@und.edu</a:t>
            </a:r>
          </a:p>
        </p:txBody>
      </p:sp>
    </p:spTree>
    <p:extLst>
      <p:ext uri="{BB962C8B-B14F-4D97-AF65-F5344CB8AC3E}">
        <p14:creationId xmlns:p14="http://schemas.microsoft.com/office/powerpoint/2010/main" val="20638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3" y="969286"/>
            <a:ext cx="9008917" cy="5290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7163" y="-83127"/>
            <a:ext cx="4729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Veterans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10036"/>
            <a:ext cx="979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VA National Suicide Data Report 2005-2016.  Office of Mental Health and Suicide Prevention. 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188281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2" y="1052945"/>
            <a:ext cx="12084478" cy="5054023"/>
          </a:xfrm>
        </p:spPr>
      </p:pic>
      <p:sp>
        <p:nvSpPr>
          <p:cNvPr id="5" name="Rectangle 4"/>
          <p:cNvSpPr/>
          <p:nvPr/>
        </p:nvSpPr>
        <p:spPr>
          <a:xfrm>
            <a:off x="249382" y="6449398"/>
            <a:ext cx="94026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VA National Suicide Data Report 2005-2016.  Office of Mental Health and Suicide Prevention. 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22581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514384"/>
            <a:ext cx="9585674" cy="4974284"/>
          </a:xfrm>
        </p:spPr>
        <p:txBody>
          <a:bodyPr/>
          <a:lstStyle/>
          <a:p>
            <a:r>
              <a:rPr lang="en-US" sz="2400" dirty="0"/>
              <a:t>What is the context?  (are you in a hospital/clinic/home?)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Is there indication of mental illness or substance use issues?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Any change/onset of serious medical condition?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Any recent stressors or losses?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Feelings of hopelessness?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Suicidal ideation?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3329" y="695684"/>
            <a:ext cx="10959476" cy="890665"/>
          </a:xfrm>
        </p:spPr>
        <p:txBody>
          <a:bodyPr/>
          <a:lstStyle/>
          <a:p>
            <a:r>
              <a:rPr lang="en-US" sz="3600" dirty="0"/>
              <a:t>Screening-Specific to Health Sciences Professionals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8266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Fiedorowicz</a:t>
            </a:r>
            <a:r>
              <a:rPr lang="en-US" sz="1200" dirty="0">
                <a:solidFill>
                  <a:schemeClr val="bg1"/>
                </a:solidFill>
              </a:rPr>
              <a:t> JG, Weldon K, </a:t>
            </a:r>
            <a:r>
              <a:rPr lang="en-US" sz="1200" dirty="0" err="1">
                <a:solidFill>
                  <a:schemeClr val="bg1"/>
                </a:solidFill>
              </a:rPr>
              <a:t>Bergus</a:t>
            </a:r>
            <a:r>
              <a:rPr lang="en-US" sz="1200" dirty="0">
                <a:solidFill>
                  <a:schemeClr val="bg1"/>
                </a:solidFill>
              </a:rPr>
              <a:t> G.  J Fam </a:t>
            </a:r>
            <a:r>
              <a:rPr lang="en-US" sz="1200" dirty="0" err="1">
                <a:solidFill>
                  <a:schemeClr val="bg1"/>
                </a:solidFill>
              </a:rPr>
              <a:t>Pract</a:t>
            </a:r>
            <a:r>
              <a:rPr lang="en-US" sz="1200" dirty="0">
                <a:solidFill>
                  <a:schemeClr val="bg1"/>
                </a:solidFill>
              </a:rPr>
              <a:t>. 2010 May;59(5):256-60</a:t>
            </a:r>
          </a:p>
        </p:txBody>
      </p:sp>
    </p:spTree>
    <p:extLst>
      <p:ext uri="{BB962C8B-B14F-4D97-AF65-F5344CB8AC3E}">
        <p14:creationId xmlns:p14="http://schemas.microsoft.com/office/powerpoint/2010/main" val="403063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Hierarchy of Suicide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553" b="5227"/>
          <a:stretch/>
        </p:blipFill>
        <p:spPr>
          <a:xfrm>
            <a:off x="2752436" y="1943100"/>
            <a:ext cx="6243926" cy="379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26" y="6456219"/>
            <a:ext cx="8017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McDowell A, </a:t>
            </a:r>
            <a:r>
              <a:rPr lang="en-US" sz="1200" dirty="0" err="1">
                <a:solidFill>
                  <a:schemeClr val="bg1"/>
                </a:solidFill>
              </a:rPr>
              <a:t>Lineberry</a:t>
            </a:r>
            <a:r>
              <a:rPr lang="en-US" sz="1200" dirty="0">
                <a:solidFill>
                  <a:schemeClr val="bg1"/>
                </a:solidFill>
              </a:rPr>
              <a:t> T, </a:t>
            </a:r>
            <a:r>
              <a:rPr lang="en-US" sz="1200" dirty="0" err="1">
                <a:solidFill>
                  <a:schemeClr val="bg1"/>
                </a:solidFill>
              </a:rPr>
              <a:t>Bostwick</a:t>
            </a:r>
            <a:r>
              <a:rPr lang="en-US" sz="1200" dirty="0">
                <a:solidFill>
                  <a:schemeClr val="bg1"/>
                </a:solidFill>
              </a:rPr>
              <a:t> J. </a:t>
            </a:r>
            <a:r>
              <a:rPr lang="es-ES" sz="1200" dirty="0">
                <a:solidFill>
                  <a:schemeClr val="bg1"/>
                </a:solidFill>
              </a:rPr>
              <a:t>Mayo </a:t>
            </a:r>
            <a:r>
              <a:rPr lang="es-ES" sz="1200" dirty="0" err="1">
                <a:solidFill>
                  <a:schemeClr val="bg1"/>
                </a:solidFill>
              </a:rPr>
              <a:t>Clin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Proc</a:t>
            </a:r>
            <a:r>
              <a:rPr lang="es-ES" sz="1200" dirty="0">
                <a:solidFill>
                  <a:schemeClr val="bg1"/>
                </a:solidFill>
              </a:rPr>
              <a:t>. 2011 </a:t>
            </a:r>
            <a:r>
              <a:rPr lang="es-ES" sz="1200" dirty="0" err="1">
                <a:solidFill>
                  <a:schemeClr val="bg1"/>
                </a:solidFill>
              </a:rPr>
              <a:t>Aug</a:t>
            </a:r>
            <a:r>
              <a:rPr lang="es-ES" sz="1200" dirty="0">
                <a:solidFill>
                  <a:schemeClr val="bg1"/>
                </a:solidFill>
              </a:rPr>
              <a:t>; 86(8): 792–800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5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545" y="2057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Many tools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1663700" y="1752603"/>
            <a:ext cx="9332830" cy="43801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Patient Health Questionnaire (PHQ-9)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Columbia Suicide Severity Rating Scale </a:t>
            </a:r>
            <a:br>
              <a:rPr lang="en-US" dirty="0"/>
            </a:br>
            <a:r>
              <a:rPr lang="en-US" dirty="0"/>
              <a:t>(C-SSRS)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SAFE-T </a:t>
            </a:r>
            <a:r>
              <a:rPr lang="en-US" dirty="0" err="1"/>
              <a:t>pocketcard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Screening means screening, not assessment!</a:t>
            </a:r>
          </a:p>
          <a:p>
            <a:endParaRPr lang="en-US" dirty="0"/>
          </a:p>
          <a:p>
            <a:r>
              <a:rPr lang="en-US" dirty="0"/>
              <a:t>Not diagnostic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Screening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191" y="2482228"/>
            <a:ext cx="3127664" cy="31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3330" y="861938"/>
            <a:ext cx="11558670" cy="890665"/>
          </a:xfrm>
        </p:spPr>
        <p:txBody>
          <a:bodyPr/>
          <a:lstStyle/>
          <a:p>
            <a:r>
              <a:rPr lang="en-US" dirty="0"/>
              <a:t>PHQ 2 and 9 (Patient Health Questionnaire)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62" y="1752602"/>
            <a:ext cx="9636138" cy="445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9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927100"/>
            <a:ext cx="47434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253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944419"/>
            <a:ext cx="784225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35274" y="0"/>
            <a:ext cx="566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See any issues with this?</a:t>
            </a:r>
          </a:p>
        </p:txBody>
      </p:sp>
    </p:spTree>
    <p:extLst>
      <p:ext uri="{BB962C8B-B14F-4D97-AF65-F5344CB8AC3E}">
        <p14:creationId xmlns:p14="http://schemas.microsoft.com/office/powerpoint/2010/main" val="1595640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" y="1752603"/>
            <a:ext cx="5739018" cy="4379912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Columbia Lighthouse Project: C-SSRS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469328" y="3556000"/>
            <a:ext cx="4123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http://cssrs.columbia.edu/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6398747" y="2842494"/>
            <a:ext cx="5793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Columbia-Suicide Severity Rating Scale</a:t>
            </a:r>
          </a:p>
        </p:txBody>
      </p:sp>
    </p:spTree>
    <p:extLst>
      <p:ext uri="{BB962C8B-B14F-4D97-AF65-F5344CB8AC3E}">
        <p14:creationId xmlns:p14="http://schemas.microsoft.com/office/powerpoint/2010/main" val="221399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end of the presentation, the participant will be able to:</a:t>
            </a:r>
          </a:p>
          <a:p>
            <a:endParaRPr lang="en-US" dirty="0"/>
          </a:p>
          <a:p>
            <a:r>
              <a:rPr lang="en-US" dirty="0"/>
              <a:t>1) Identify common screening tools for suicide risk</a:t>
            </a:r>
          </a:p>
          <a:p>
            <a:endParaRPr lang="en-US" dirty="0"/>
          </a:p>
          <a:p>
            <a:r>
              <a:rPr lang="en-US" dirty="0"/>
              <a:t>2) Define the basic elements of suicide risk assessment</a:t>
            </a:r>
          </a:p>
          <a:p>
            <a:endParaRPr lang="en-US" dirty="0"/>
          </a:p>
          <a:p>
            <a:r>
              <a:rPr lang="en-US" dirty="0"/>
              <a:t>3) Recognize general risk and protective factors re: suicide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30168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975022"/>
            <a:ext cx="5021786" cy="576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66101" y="3001818"/>
            <a:ext cx="375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https://intermountainhealthcare.org/ckr-ext/Dcmnt?ncid=526742474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19127" y="237475"/>
            <a:ext cx="347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Intermountain Healthcare</a:t>
            </a:r>
          </a:p>
        </p:txBody>
      </p:sp>
    </p:spTree>
    <p:extLst>
      <p:ext uri="{BB962C8B-B14F-4D97-AF65-F5344CB8AC3E}">
        <p14:creationId xmlns:p14="http://schemas.microsoft.com/office/powerpoint/2010/main" val="4006226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942110"/>
            <a:ext cx="48323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641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5" y="936044"/>
            <a:ext cx="4148488" cy="5361536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5491" y="2726147"/>
            <a:ext cx="4017818" cy="890665"/>
          </a:xfrm>
        </p:spPr>
        <p:txBody>
          <a:bodyPr/>
          <a:lstStyle/>
          <a:p>
            <a:r>
              <a:rPr lang="en-US" sz="3200" dirty="0"/>
              <a:t>Example: C-SSRS </a:t>
            </a:r>
            <a:br>
              <a:rPr lang="en-US" sz="3200" dirty="0"/>
            </a:br>
            <a:r>
              <a:rPr lang="en-US" sz="3200" dirty="0"/>
              <a:t>for EMTs in field</a:t>
            </a:r>
          </a:p>
        </p:txBody>
      </p:sp>
    </p:spTree>
    <p:extLst>
      <p:ext uri="{BB962C8B-B14F-4D97-AF65-F5344CB8AC3E}">
        <p14:creationId xmlns:p14="http://schemas.microsoft.com/office/powerpoint/2010/main" val="343416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1" y="929407"/>
            <a:ext cx="2870200" cy="53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82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and Dynamic Factors (not all-inclusive)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560676" y="2346036"/>
            <a:ext cx="5516419" cy="3556000"/>
          </a:xfrm>
        </p:spPr>
        <p:txBody>
          <a:bodyPr/>
          <a:lstStyle/>
          <a:p>
            <a:r>
              <a:rPr lang="en-US" dirty="0"/>
              <a:t>Prior Attempt(s)</a:t>
            </a:r>
          </a:p>
          <a:p>
            <a:r>
              <a:rPr lang="en-US" dirty="0"/>
              <a:t>Suicide in first degree relatives</a:t>
            </a:r>
          </a:p>
          <a:p>
            <a:r>
              <a:rPr lang="en-US" dirty="0"/>
              <a:t>Chronic physical illness                 (esp. one that causes pain)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half" idx="2"/>
          </p:nvPr>
        </p:nvSpPr>
        <p:spPr>
          <a:xfrm>
            <a:off x="6557818" y="2346036"/>
            <a:ext cx="5384800" cy="4525963"/>
          </a:xfrm>
        </p:spPr>
        <p:txBody>
          <a:bodyPr/>
          <a:lstStyle/>
          <a:p>
            <a:r>
              <a:rPr lang="en-US" sz="2400" dirty="0"/>
              <a:t>Anxiety (“psychic angst”)</a:t>
            </a:r>
          </a:p>
          <a:p>
            <a:r>
              <a:rPr lang="en-US" sz="2400" dirty="0"/>
              <a:t>Hopelessness</a:t>
            </a:r>
          </a:p>
          <a:p>
            <a:r>
              <a:rPr lang="en-US" sz="2400" dirty="0"/>
              <a:t>Command Hallucinations</a:t>
            </a:r>
          </a:p>
          <a:p>
            <a:r>
              <a:rPr lang="en-US" sz="2400" dirty="0"/>
              <a:t>Impulsiveness/aggression</a:t>
            </a:r>
          </a:p>
          <a:p>
            <a:r>
              <a:rPr lang="en-US" sz="2400" dirty="0"/>
              <a:t>Severe Insomnia</a:t>
            </a:r>
          </a:p>
          <a:p>
            <a:r>
              <a:rPr lang="en-US" sz="2400" dirty="0"/>
              <a:t>Degree of suicidality</a:t>
            </a:r>
          </a:p>
          <a:p>
            <a:r>
              <a:rPr lang="en-US" sz="2400" dirty="0"/>
              <a:t>Plan</a:t>
            </a:r>
          </a:p>
          <a:p>
            <a:r>
              <a:rPr lang="en-US" sz="2400" dirty="0"/>
              <a:t>Access to means</a:t>
            </a:r>
          </a:p>
          <a:p>
            <a:r>
              <a:rPr lang="en-US" sz="2400" dirty="0"/>
              <a:t>Lethality/intent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2151" y="1757709"/>
            <a:ext cx="444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Static Risk Factors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7818" y="1728707"/>
            <a:ext cx="444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Dynamic Risk Factors</a:t>
            </a:r>
          </a:p>
        </p:txBody>
      </p:sp>
    </p:spTree>
    <p:extLst>
      <p:ext uri="{BB962C8B-B14F-4D97-AF65-F5344CB8AC3E}">
        <p14:creationId xmlns:p14="http://schemas.microsoft.com/office/powerpoint/2010/main" val="2327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Protective Factor examples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633330" y="2225584"/>
            <a:ext cx="10972800" cy="4380151"/>
          </a:xfrm>
        </p:spPr>
        <p:txBody>
          <a:bodyPr/>
          <a:lstStyle/>
          <a:p>
            <a:r>
              <a:rPr lang="en-US" sz="3600" dirty="0"/>
              <a:t>Employment</a:t>
            </a:r>
          </a:p>
          <a:p>
            <a:r>
              <a:rPr lang="en-US" sz="3600" dirty="0"/>
              <a:t>Religious belief</a:t>
            </a:r>
          </a:p>
          <a:p>
            <a:r>
              <a:rPr lang="en-US" sz="3600" dirty="0"/>
              <a:t>Reason to live (children in home…)</a:t>
            </a:r>
          </a:p>
          <a:p>
            <a:r>
              <a:rPr lang="en-US" sz="3600" dirty="0"/>
              <a:t>Psychosocial supports</a:t>
            </a:r>
          </a:p>
          <a:p>
            <a:r>
              <a:rPr lang="en-US" sz="3600" dirty="0"/>
              <a:t>Individual psychological strengths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5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224" y="2382602"/>
            <a:ext cx="10972800" cy="4380151"/>
          </a:xfrm>
        </p:spPr>
        <p:txBody>
          <a:bodyPr/>
          <a:lstStyle/>
          <a:p>
            <a:r>
              <a:rPr lang="en-US" sz="3600" dirty="0"/>
              <a:t>85 year old recent widower</a:t>
            </a:r>
          </a:p>
          <a:p>
            <a:endParaRPr lang="en-US" sz="3600" dirty="0"/>
          </a:p>
          <a:p>
            <a:r>
              <a:rPr lang="en-US" sz="3600" dirty="0"/>
              <a:t>Significant COPD</a:t>
            </a:r>
          </a:p>
          <a:p>
            <a:endParaRPr lang="en-US" sz="3600" dirty="0"/>
          </a:p>
          <a:p>
            <a:r>
              <a:rPr lang="en-US" sz="3600" dirty="0"/>
              <a:t>Living alone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2599954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0" y="692755"/>
            <a:ext cx="10972800" cy="824389"/>
          </a:xfrm>
        </p:spPr>
        <p:txBody>
          <a:bodyPr/>
          <a:lstStyle/>
          <a:p>
            <a:r>
              <a:rPr lang="en-US" sz="3200" dirty="0"/>
              <a:t>How does one ask these questions? Some examples…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12872" y="1400783"/>
            <a:ext cx="5912428" cy="4525963"/>
          </a:xfrm>
        </p:spPr>
        <p:txBody>
          <a:bodyPr/>
          <a:lstStyle/>
          <a:p>
            <a:r>
              <a:rPr lang="en-US" sz="2400" dirty="0"/>
              <a:t>Be: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Empathic</a:t>
            </a:r>
          </a:p>
          <a:p>
            <a:endParaRPr lang="en-US" sz="2400" dirty="0"/>
          </a:p>
          <a:p>
            <a:r>
              <a:rPr lang="en-US" sz="2400" dirty="0"/>
              <a:t>Non-judgmental</a:t>
            </a:r>
          </a:p>
          <a:p>
            <a:endParaRPr lang="en-US" sz="2400" dirty="0"/>
          </a:p>
          <a:p>
            <a:r>
              <a:rPr lang="en-US" sz="2400" dirty="0"/>
              <a:t>Direct</a:t>
            </a:r>
          </a:p>
          <a:p>
            <a:endParaRPr lang="en-US" sz="2400" dirty="0"/>
          </a:p>
          <a:p>
            <a:r>
              <a:rPr lang="en-US" sz="2400" dirty="0"/>
              <a:t>Example of a poor question: </a:t>
            </a:r>
            <a:br>
              <a:rPr lang="en-US" sz="2400" dirty="0"/>
            </a:br>
            <a:r>
              <a:rPr lang="en-US" sz="2400" dirty="0"/>
              <a:t>“You’re not thinking of killing yourself, are you?”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7" y="1402844"/>
            <a:ext cx="4553527" cy="4767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8266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Fiedorowicz</a:t>
            </a:r>
            <a:r>
              <a:rPr lang="en-US" sz="1200" dirty="0">
                <a:solidFill>
                  <a:schemeClr val="bg1"/>
                </a:solidFill>
              </a:rPr>
              <a:t> JG, Weldon K, </a:t>
            </a:r>
            <a:r>
              <a:rPr lang="en-US" sz="1200" dirty="0" err="1">
                <a:solidFill>
                  <a:schemeClr val="bg1"/>
                </a:solidFill>
              </a:rPr>
              <a:t>Bergus</a:t>
            </a:r>
            <a:r>
              <a:rPr lang="en-US" sz="1200" dirty="0">
                <a:solidFill>
                  <a:schemeClr val="bg1"/>
                </a:solidFill>
              </a:rPr>
              <a:t> G.  J Fam </a:t>
            </a:r>
            <a:r>
              <a:rPr lang="en-US" sz="1200" dirty="0" err="1">
                <a:solidFill>
                  <a:schemeClr val="bg1"/>
                </a:solidFill>
              </a:rPr>
              <a:t>Pract</a:t>
            </a:r>
            <a:r>
              <a:rPr lang="en-US" sz="1200" dirty="0">
                <a:solidFill>
                  <a:schemeClr val="bg1"/>
                </a:solidFill>
              </a:rPr>
              <a:t>. 2010 May;59(5):256-60</a:t>
            </a:r>
          </a:p>
        </p:txBody>
      </p:sp>
    </p:spTree>
    <p:extLst>
      <p:ext uri="{BB962C8B-B14F-4D97-AF65-F5344CB8AC3E}">
        <p14:creationId xmlns:p14="http://schemas.microsoft.com/office/powerpoint/2010/main" val="17228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491" y="585354"/>
            <a:ext cx="8229600" cy="1600200"/>
          </a:xfrm>
        </p:spPr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14946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Therapeutic Alliance</a:t>
            </a:r>
          </a:p>
          <a:p>
            <a:r>
              <a:rPr lang="en-US" sz="3600" dirty="0"/>
              <a:t>Safety</a:t>
            </a:r>
          </a:p>
          <a:p>
            <a:r>
              <a:rPr lang="en-US" sz="3600" dirty="0"/>
              <a:t>Treatment Setting</a:t>
            </a:r>
          </a:p>
          <a:p>
            <a:r>
              <a:rPr lang="en-US" sz="3600" dirty="0"/>
              <a:t>Treatment Plan</a:t>
            </a:r>
          </a:p>
          <a:p>
            <a:r>
              <a:rPr lang="en-US" sz="3600" dirty="0"/>
              <a:t>Coordination/Collaboration</a:t>
            </a:r>
          </a:p>
        </p:txBody>
      </p:sp>
    </p:spTree>
    <p:extLst>
      <p:ext uri="{BB962C8B-B14F-4D97-AF65-F5344CB8AC3E}">
        <p14:creationId xmlns:p14="http://schemas.microsoft.com/office/powerpoint/2010/main" val="13666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9801" y="1776415"/>
            <a:ext cx="5003800" cy="4525963"/>
          </a:xfrm>
        </p:spPr>
        <p:txBody>
          <a:bodyPr/>
          <a:lstStyle/>
          <a:p>
            <a:r>
              <a:rPr lang="en-US" dirty="0"/>
              <a:t>Lie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the term </a:t>
            </a:r>
          </a:p>
          <a:p>
            <a:pPr marL="0" indent="0">
              <a:buNone/>
            </a:pPr>
            <a:r>
              <a:rPr lang="en-US" dirty="0"/>
              <a:t>   “patient contracted for safety.”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776415"/>
            <a:ext cx="5384800" cy="4525963"/>
          </a:xfrm>
        </p:spPr>
        <p:txBody>
          <a:bodyPr/>
          <a:lstStyle/>
          <a:p>
            <a:r>
              <a:rPr lang="en-US" dirty="0"/>
              <a:t>Let them know you will assist them in getting help</a:t>
            </a:r>
          </a:p>
          <a:p>
            <a:endParaRPr lang="en-US" dirty="0"/>
          </a:p>
          <a:p>
            <a:r>
              <a:rPr lang="en-US" dirty="0"/>
              <a:t>Document how you came to your decision re: risk (low/medium/high)</a:t>
            </a:r>
          </a:p>
          <a:p>
            <a:pPr marL="0" indent="0">
              <a:buNone/>
            </a:pPr>
            <a:r>
              <a:rPr lang="en-US" dirty="0"/>
              <a:t>     and disposition.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2637" y="1000797"/>
            <a:ext cx="15856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CC4927"/>
                </a:solidFill>
                <a:ea typeface="+mj-ea"/>
                <a:cs typeface="+mj-cs"/>
              </a:rPr>
              <a:t>Don’t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14210" y="1000797"/>
            <a:ext cx="9589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CC4927"/>
                </a:solidFill>
                <a:ea typeface="+mj-ea"/>
                <a:cs typeface="+mj-cs"/>
              </a:rPr>
              <a:t>Do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Panel experts and the particular population groups discussed:</a:t>
            </a:r>
          </a:p>
          <a:p>
            <a:endParaRPr lang="en-US" dirty="0"/>
          </a:p>
          <a:p>
            <a:r>
              <a:rPr lang="en-US" dirty="0"/>
              <a:t>American Indians</a:t>
            </a:r>
          </a:p>
          <a:p>
            <a:r>
              <a:rPr lang="en-US" dirty="0"/>
              <a:t>Children and Adolescents</a:t>
            </a:r>
          </a:p>
          <a:p>
            <a:r>
              <a:rPr lang="en-US" dirty="0"/>
              <a:t>LGBTQ+</a:t>
            </a:r>
          </a:p>
          <a:p>
            <a:r>
              <a:rPr lang="en-US" dirty="0"/>
              <a:t>Veterans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2991443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the Field!!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Stuck…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161" y="1968503"/>
            <a:ext cx="33337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talked about screening</a:t>
            </a:r>
          </a:p>
          <a:p>
            <a:endParaRPr lang="en-US" dirty="0"/>
          </a:p>
          <a:p>
            <a:r>
              <a:rPr lang="en-US" dirty="0"/>
              <a:t>We talked about a hierarchy of risk</a:t>
            </a:r>
          </a:p>
          <a:p>
            <a:endParaRPr lang="en-US" dirty="0"/>
          </a:p>
          <a:p>
            <a:r>
              <a:rPr lang="en-US" dirty="0"/>
              <a:t>We talked about interventions</a:t>
            </a:r>
          </a:p>
          <a:p>
            <a:endParaRPr lang="en-US" dirty="0"/>
          </a:p>
          <a:p>
            <a:r>
              <a:rPr lang="en-US" dirty="0"/>
              <a:t>We talked about how to talk…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</p:spTree>
    <p:extLst>
      <p:ext uri="{BB962C8B-B14F-4D97-AF65-F5344CB8AC3E}">
        <p14:creationId xmlns:p14="http://schemas.microsoft.com/office/powerpoint/2010/main" val="260896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5797" y="1690111"/>
            <a:ext cx="3285396" cy="43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5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55" y="686957"/>
            <a:ext cx="8229600" cy="1143000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80309"/>
            <a:ext cx="8915400" cy="5257800"/>
          </a:xfrm>
        </p:spPr>
        <p:txBody>
          <a:bodyPr>
            <a:normAutofit/>
          </a:bodyPr>
          <a:lstStyle/>
          <a:p>
            <a:r>
              <a:rPr lang="en-US" b="1" dirty="0"/>
              <a:t>Suicide</a:t>
            </a:r>
            <a:r>
              <a:rPr lang="en-US" dirty="0"/>
              <a:t> is defined as death caused by self-directed injurious behavior with intent to die as a result of the behavior.</a:t>
            </a:r>
          </a:p>
          <a:p>
            <a:r>
              <a:rPr lang="en-US" dirty="0"/>
              <a:t>A </a:t>
            </a:r>
            <a:r>
              <a:rPr lang="en-US" b="1" dirty="0"/>
              <a:t>suicide attempt </a:t>
            </a:r>
            <a:r>
              <a:rPr lang="en-US" dirty="0"/>
              <a:t>is a non-fatal, self-directed, potentially injurious behavior with intent to die as a result of the behavior. A suicide attempt might not result in injury.</a:t>
            </a:r>
          </a:p>
          <a:p>
            <a:r>
              <a:rPr lang="en-US" b="1" dirty="0"/>
              <a:t>Suicidal ideation </a:t>
            </a:r>
            <a:r>
              <a:rPr lang="en-US" dirty="0"/>
              <a:t>refers to thinking about, considering, or planning suicide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4886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National Institute of Mental Health</a:t>
            </a:r>
          </a:p>
        </p:txBody>
      </p:sp>
    </p:spTree>
    <p:extLst>
      <p:ext uri="{BB962C8B-B14F-4D97-AF65-F5344CB8AC3E}">
        <p14:creationId xmlns:p14="http://schemas.microsoft.com/office/powerpoint/2010/main" val="21195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" b="6255"/>
          <a:stretch/>
        </p:blipFill>
        <p:spPr>
          <a:xfrm>
            <a:off x="838200" y="1205345"/>
            <a:ext cx="9677400" cy="4838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09200" y="1370445"/>
            <a:ext cx="406400" cy="4433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1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942108"/>
            <a:ext cx="10239664" cy="5328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90182" y="92364"/>
            <a:ext cx="222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75009" y="1340427"/>
            <a:ext cx="709240" cy="4306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04340"/>
            <a:ext cx="7086600" cy="5382777"/>
          </a:xfrm>
        </p:spPr>
      </p:pic>
    </p:spTree>
    <p:extLst>
      <p:ext uri="{BB962C8B-B14F-4D97-AF65-F5344CB8AC3E}">
        <p14:creationId xmlns:p14="http://schemas.microsoft.com/office/powerpoint/2010/main" val="215822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64" y="1042033"/>
            <a:ext cx="6867236" cy="5203415"/>
          </a:xfrm>
        </p:spPr>
      </p:pic>
    </p:spTree>
    <p:extLst>
      <p:ext uri="{BB962C8B-B14F-4D97-AF65-F5344CB8AC3E}">
        <p14:creationId xmlns:p14="http://schemas.microsoft.com/office/powerpoint/2010/main" val="45954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70617" y="175491"/>
            <a:ext cx="471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Trevor Project National Survey (34,000)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705B3E-E76A-8440-8B5B-2D3700711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/>
        </p:blipFill>
        <p:spPr>
          <a:xfrm>
            <a:off x="571500" y="1017767"/>
            <a:ext cx="8610600" cy="52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03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012.Presentation.Master">
  <a:themeElements>
    <a:clrScheme name="mountian plain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604</Words>
  <Application>Microsoft Macintosh PowerPoint</Application>
  <PresentationFormat>Widescreen</PresentationFormat>
  <Paragraphs>130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Palatino</vt:lpstr>
      <vt:lpstr>Perpetua</vt:lpstr>
      <vt:lpstr>2012.Presentation.Master</vt:lpstr>
      <vt:lpstr>Suicide Risk Assessment Tools and How to Talk to Patients about Suicide</vt:lpstr>
      <vt:lpstr>Objectives</vt:lpstr>
      <vt:lpstr>Note</vt:lpstr>
      <vt:lpstr>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Screening-Specific to Health Sciences Professionals</vt:lpstr>
      <vt:lpstr>Hierarchy of Suicide Assessment</vt:lpstr>
      <vt:lpstr>Many tools</vt:lpstr>
      <vt:lpstr>Screening</vt:lpstr>
      <vt:lpstr>PHQ 2 and 9 (Patient Health Questionnaire)</vt:lpstr>
      <vt:lpstr>PowerPoint Presentation</vt:lpstr>
      <vt:lpstr>PowerPoint Presentation</vt:lpstr>
      <vt:lpstr>The Columbia Lighthouse Project: C-SSRS</vt:lpstr>
      <vt:lpstr>PowerPoint Presentation</vt:lpstr>
      <vt:lpstr>PowerPoint Presentation</vt:lpstr>
      <vt:lpstr>Example: C-SSRS  for EMTs in field</vt:lpstr>
      <vt:lpstr>PowerPoint Presentation</vt:lpstr>
      <vt:lpstr>Static and Dynamic Factors (not all-inclusive)</vt:lpstr>
      <vt:lpstr>Protective Factor examples</vt:lpstr>
      <vt:lpstr>Case</vt:lpstr>
      <vt:lpstr>How does one ask these questions? Some examples…</vt:lpstr>
      <vt:lpstr>Steps</vt:lpstr>
      <vt:lpstr>PowerPoint Presentation</vt:lpstr>
      <vt:lpstr>When Stuck…</vt:lpstr>
      <vt:lpstr>So…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Risk Assessment Tools and How to Talk to Patients about Suicide</dc:title>
  <dc:creator>McLean, Andrew</dc:creator>
  <cp:lastModifiedBy>Julie Arnold</cp:lastModifiedBy>
  <cp:revision>33</cp:revision>
  <dcterms:created xsi:type="dcterms:W3CDTF">2019-09-03T16:14:00Z</dcterms:created>
  <dcterms:modified xsi:type="dcterms:W3CDTF">2019-09-12T18:35:24Z</dcterms:modified>
</cp:coreProperties>
</file>