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Lst>
  <p:notesMasterIdLst>
    <p:notesMasterId r:id="rId33"/>
  </p:notesMasterIdLst>
  <p:sldIdLst>
    <p:sldId id="344" r:id="rId5"/>
    <p:sldId id="381" r:id="rId6"/>
    <p:sldId id="382" r:id="rId7"/>
    <p:sldId id="384" r:id="rId8"/>
    <p:sldId id="349" r:id="rId9"/>
    <p:sldId id="374" r:id="rId10"/>
    <p:sldId id="378" r:id="rId11"/>
    <p:sldId id="377" r:id="rId12"/>
    <p:sldId id="351" r:id="rId13"/>
    <p:sldId id="369" r:id="rId14"/>
    <p:sldId id="352" r:id="rId15"/>
    <p:sldId id="353" r:id="rId16"/>
    <p:sldId id="354" r:id="rId17"/>
    <p:sldId id="355" r:id="rId18"/>
    <p:sldId id="356" r:id="rId19"/>
    <p:sldId id="357" r:id="rId20"/>
    <p:sldId id="358" r:id="rId21"/>
    <p:sldId id="359" r:id="rId22"/>
    <p:sldId id="360" r:id="rId23"/>
    <p:sldId id="385" r:id="rId24"/>
    <p:sldId id="362" r:id="rId25"/>
    <p:sldId id="372" r:id="rId26"/>
    <p:sldId id="350" r:id="rId27"/>
    <p:sldId id="379" r:id="rId28"/>
    <p:sldId id="368" r:id="rId29"/>
    <p:sldId id="367" r:id="rId30"/>
    <p:sldId id="383" r:id="rId31"/>
    <p:sldId id="371" r:id="rId3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ach-Moore, Abby"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8"/>
    <a:srgbClr val="CC4927"/>
    <a:srgbClr val="B3C1CD"/>
    <a:srgbClr val="00467F"/>
    <a:srgbClr val="804400"/>
    <a:srgbClr val="F1EFF2"/>
    <a:srgbClr val="E0E0DF"/>
    <a:srgbClr val="D5D5D4"/>
    <a:srgbClr val="E8E4E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C0848-1651-40F9-B68B-181AFE8F69EE}" v="10" dt="2019-11-05T20:48:32.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8" autoAdjust="0"/>
    <p:restoredTop sz="88428" autoAdjust="0"/>
  </p:normalViewPr>
  <p:slideViewPr>
    <p:cSldViewPr>
      <p:cViewPr varScale="1">
        <p:scale>
          <a:sx n="87" d="100"/>
          <a:sy n="87" d="100"/>
        </p:scale>
        <p:origin x="1800" y="1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6" d="100"/>
          <a:sy n="56" d="100"/>
        </p:scale>
        <p:origin x="304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BFA2-EE29-4304-809C-7B2CB7E62674}"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C7276390-8D4F-4115-8B3F-58AD683BC1A4}">
      <dgm:prSet custT="1"/>
      <dgm:spPr/>
      <dgm:t>
        <a:bodyPr/>
        <a:lstStyle/>
        <a:p>
          <a:pPr>
            <a:defRPr b="1"/>
          </a:pPr>
          <a:r>
            <a:rPr lang="en-US" sz="2800" dirty="0">
              <a:latin typeface="Palatino"/>
            </a:rPr>
            <a:t>Question and answers</a:t>
          </a:r>
        </a:p>
      </dgm:t>
    </dgm:pt>
    <dgm:pt modelId="{19063CB6-C7F5-4CC5-ADBB-C6AADE817045}" type="parTrans" cxnId="{E5174E14-AE0D-4B26-9393-416EBD2D2A9C}">
      <dgm:prSet/>
      <dgm:spPr/>
      <dgm:t>
        <a:bodyPr/>
        <a:lstStyle/>
        <a:p>
          <a:endParaRPr lang="en-US"/>
        </a:p>
      </dgm:t>
    </dgm:pt>
    <dgm:pt modelId="{CEEA2720-0F14-465B-8F15-6DB617277F8F}" type="sibTrans" cxnId="{E5174E14-AE0D-4B26-9393-416EBD2D2A9C}">
      <dgm:prSet/>
      <dgm:spPr/>
      <dgm:t>
        <a:bodyPr/>
        <a:lstStyle/>
        <a:p>
          <a:endParaRPr lang="en-US"/>
        </a:p>
      </dgm:t>
    </dgm:pt>
    <dgm:pt modelId="{04C792AE-FE2C-48FB-BEC8-877E5F332B6A}">
      <dgm:prSet custT="1"/>
      <dgm:spPr/>
      <dgm:t>
        <a:bodyPr/>
        <a:lstStyle/>
        <a:p>
          <a:pPr>
            <a:defRPr b="1"/>
          </a:pPr>
          <a:r>
            <a:rPr lang="en-US" sz="2800" dirty="0">
              <a:latin typeface="Palatino"/>
            </a:rPr>
            <a:t>Next steps</a:t>
          </a:r>
          <a:r>
            <a:rPr lang="en-US" sz="3600" dirty="0"/>
            <a:t>:</a:t>
          </a:r>
        </a:p>
      </dgm:t>
    </dgm:pt>
    <dgm:pt modelId="{D4F976FC-FC40-4F4D-8362-1432C7887E1D}" type="parTrans" cxnId="{3A7BAF31-AA42-4FFD-AAAE-96F3B3A1C365}">
      <dgm:prSet/>
      <dgm:spPr/>
      <dgm:t>
        <a:bodyPr/>
        <a:lstStyle/>
        <a:p>
          <a:endParaRPr lang="en-US"/>
        </a:p>
      </dgm:t>
    </dgm:pt>
    <dgm:pt modelId="{16FA00DF-F674-4CC0-A332-57308D6229F5}" type="sibTrans" cxnId="{3A7BAF31-AA42-4FFD-AAAE-96F3B3A1C365}">
      <dgm:prSet/>
      <dgm:spPr/>
      <dgm:t>
        <a:bodyPr/>
        <a:lstStyle/>
        <a:p>
          <a:endParaRPr lang="en-US"/>
        </a:p>
      </dgm:t>
    </dgm:pt>
    <dgm:pt modelId="{89904369-E252-435F-B260-E7EE9588D548}">
      <dgm:prSet custT="1"/>
      <dgm:spPr/>
      <dgm:t>
        <a:bodyPr/>
        <a:lstStyle/>
        <a:p>
          <a:r>
            <a:rPr lang="en-US" sz="1800" dirty="0">
              <a:latin typeface="Palatino"/>
            </a:rPr>
            <a:t>How do you plan to use this toolkit?</a:t>
          </a:r>
        </a:p>
      </dgm:t>
    </dgm:pt>
    <dgm:pt modelId="{C3FE81F8-2B40-4976-B784-940EC67EAA33}" type="parTrans" cxnId="{9CBD99B1-59D6-45ED-BEEE-B8936871D7A7}">
      <dgm:prSet/>
      <dgm:spPr/>
      <dgm:t>
        <a:bodyPr/>
        <a:lstStyle/>
        <a:p>
          <a:endParaRPr lang="en-US"/>
        </a:p>
      </dgm:t>
    </dgm:pt>
    <dgm:pt modelId="{859157FA-90C9-4466-9AD9-C1B52C930E3F}" type="sibTrans" cxnId="{9CBD99B1-59D6-45ED-BEEE-B8936871D7A7}">
      <dgm:prSet/>
      <dgm:spPr/>
      <dgm:t>
        <a:bodyPr/>
        <a:lstStyle/>
        <a:p>
          <a:endParaRPr lang="en-US"/>
        </a:p>
      </dgm:t>
    </dgm:pt>
    <dgm:pt modelId="{03F73B17-69B9-4A30-BD88-FAF2D40AA834}">
      <dgm:prSet custT="1"/>
      <dgm:spPr/>
      <dgm:t>
        <a:bodyPr/>
        <a:lstStyle/>
        <a:p>
          <a:r>
            <a:rPr lang="en-US" sz="1800" dirty="0">
              <a:latin typeface="Palatino"/>
            </a:rPr>
            <a:t>What do you need to put a plan in action</a:t>
          </a:r>
          <a:r>
            <a:rPr lang="en-US" sz="1700" dirty="0"/>
            <a:t>?</a:t>
          </a:r>
        </a:p>
      </dgm:t>
    </dgm:pt>
    <dgm:pt modelId="{A772D7EB-F252-4A76-88E8-72A237099D39}" type="parTrans" cxnId="{84AE6073-C329-4278-A0C1-AAE3057C764C}">
      <dgm:prSet/>
      <dgm:spPr/>
      <dgm:t>
        <a:bodyPr/>
        <a:lstStyle/>
        <a:p>
          <a:endParaRPr lang="en-US"/>
        </a:p>
      </dgm:t>
    </dgm:pt>
    <dgm:pt modelId="{5E3DDD26-9478-450E-9569-2E8458C926F8}" type="sibTrans" cxnId="{84AE6073-C329-4278-A0C1-AAE3057C764C}">
      <dgm:prSet/>
      <dgm:spPr/>
      <dgm:t>
        <a:bodyPr/>
        <a:lstStyle/>
        <a:p>
          <a:endParaRPr lang="en-US"/>
        </a:p>
      </dgm:t>
    </dgm:pt>
    <dgm:pt modelId="{57F5FBA8-03C2-4DFA-A4D1-3801B00C0BDF}" type="pres">
      <dgm:prSet presAssocID="{31EDBFA2-EE29-4304-809C-7B2CB7E62674}" presName="root" presStyleCnt="0">
        <dgm:presLayoutVars>
          <dgm:dir/>
          <dgm:resizeHandles val="exact"/>
        </dgm:presLayoutVars>
      </dgm:prSet>
      <dgm:spPr/>
    </dgm:pt>
    <dgm:pt modelId="{6602E140-F9C1-4434-A2A9-DCEF41CE7469}" type="pres">
      <dgm:prSet presAssocID="{C7276390-8D4F-4115-8B3F-58AD683BC1A4}" presName="compNode" presStyleCnt="0"/>
      <dgm:spPr/>
    </dgm:pt>
    <dgm:pt modelId="{8D41AD44-7891-4B59-9BD7-27737B9BCF94}" type="pres">
      <dgm:prSet presAssocID="{C7276390-8D4F-4115-8B3F-58AD683BC1A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1403B15F-B1D5-4CAB-B8A9-EC07A432912E}" type="pres">
      <dgm:prSet presAssocID="{C7276390-8D4F-4115-8B3F-58AD683BC1A4}" presName="iconSpace" presStyleCnt="0"/>
      <dgm:spPr/>
    </dgm:pt>
    <dgm:pt modelId="{81294A90-E7A2-42DF-8135-8C1126B53819}" type="pres">
      <dgm:prSet presAssocID="{C7276390-8D4F-4115-8B3F-58AD683BC1A4}" presName="parTx" presStyleLbl="revTx" presStyleIdx="0" presStyleCnt="4">
        <dgm:presLayoutVars>
          <dgm:chMax val="0"/>
          <dgm:chPref val="0"/>
        </dgm:presLayoutVars>
      </dgm:prSet>
      <dgm:spPr/>
    </dgm:pt>
    <dgm:pt modelId="{68E916FB-AA3E-4E7A-AD6B-34B970F6B9E4}" type="pres">
      <dgm:prSet presAssocID="{C7276390-8D4F-4115-8B3F-58AD683BC1A4}" presName="txSpace" presStyleCnt="0"/>
      <dgm:spPr/>
    </dgm:pt>
    <dgm:pt modelId="{04FA3BCE-F137-4F10-B48C-6F96D8689BCB}" type="pres">
      <dgm:prSet presAssocID="{C7276390-8D4F-4115-8B3F-58AD683BC1A4}" presName="desTx" presStyleLbl="revTx" presStyleIdx="1" presStyleCnt="4">
        <dgm:presLayoutVars/>
      </dgm:prSet>
      <dgm:spPr/>
    </dgm:pt>
    <dgm:pt modelId="{7859A573-A92F-4F05-B90F-30FDCAA4F882}" type="pres">
      <dgm:prSet presAssocID="{CEEA2720-0F14-465B-8F15-6DB617277F8F}" presName="sibTrans" presStyleCnt="0"/>
      <dgm:spPr/>
    </dgm:pt>
    <dgm:pt modelId="{EE264BCF-D2B6-47CD-9BC9-E37AB100DBE4}" type="pres">
      <dgm:prSet presAssocID="{04C792AE-FE2C-48FB-BEC8-877E5F332B6A}" presName="compNode" presStyleCnt="0"/>
      <dgm:spPr/>
    </dgm:pt>
    <dgm:pt modelId="{8E86EEF6-B9F1-44FB-B215-6DC09F535EDA}" type="pres">
      <dgm:prSet presAssocID="{04C792AE-FE2C-48FB-BEC8-877E5F332B6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36BCB15C-7C32-4EB6-923C-203A1D853B9D}" type="pres">
      <dgm:prSet presAssocID="{04C792AE-FE2C-48FB-BEC8-877E5F332B6A}" presName="iconSpace" presStyleCnt="0"/>
      <dgm:spPr/>
    </dgm:pt>
    <dgm:pt modelId="{3771BC87-EDB9-4309-82C4-F1E2D9D0D1AB}" type="pres">
      <dgm:prSet presAssocID="{04C792AE-FE2C-48FB-BEC8-877E5F332B6A}" presName="parTx" presStyleLbl="revTx" presStyleIdx="2" presStyleCnt="4" custLinFactNeighborX="-896" custLinFactNeighborY="-6700">
        <dgm:presLayoutVars>
          <dgm:chMax val="0"/>
          <dgm:chPref val="0"/>
        </dgm:presLayoutVars>
      </dgm:prSet>
      <dgm:spPr/>
    </dgm:pt>
    <dgm:pt modelId="{FCF23C14-82F7-45C6-9EA7-50A6D893A844}" type="pres">
      <dgm:prSet presAssocID="{04C792AE-FE2C-48FB-BEC8-877E5F332B6A}" presName="txSpace" presStyleCnt="0"/>
      <dgm:spPr/>
    </dgm:pt>
    <dgm:pt modelId="{9065FF64-C664-42E2-8250-9956408922FB}" type="pres">
      <dgm:prSet presAssocID="{04C792AE-FE2C-48FB-BEC8-877E5F332B6A}" presName="desTx" presStyleLbl="revTx" presStyleIdx="3" presStyleCnt="4">
        <dgm:presLayoutVars/>
      </dgm:prSet>
      <dgm:spPr/>
    </dgm:pt>
  </dgm:ptLst>
  <dgm:cxnLst>
    <dgm:cxn modelId="{E5174E14-AE0D-4B26-9393-416EBD2D2A9C}" srcId="{31EDBFA2-EE29-4304-809C-7B2CB7E62674}" destId="{C7276390-8D4F-4115-8B3F-58AD683BC1A4}" srcOrd="0" destOrd="0" parTransId="{19063CB6-C7F5-4CC5-ADBB-C6AADE817045}" sibTransId="{CEEA2720-0F14-465B-8F15-6DB617277F8F}"/>
    <dgm:cxn modelId="{3A7BAF31-AA42-4FFD-AAAE-96F3B3A1C365}" srcId="{31EDBFA2-EE29-4304-809C-7B2CB7E62674}" destId="{04C792AE-FE2C-48FB-BEC8-877E5F332B6A}" srcOrd="1" destOrd="0" parTransId="{D4F976FC-FC40-4F4D-8362-1432C7887E1D}" sibTransId="{16FA00DF-F674-4CC0-A332-57308D6229F5}"/>
    <dgm:cxn modelId="{EF161270-EC35-46D7-9381-94092B531445}" type="presOf" srcId="{03F73B17-69B9-4A30-BD88-FAF2D40AA834}" destId="{9065FF64-C664-42E2-8250-9956408922FB}" srcOrd="0" destOrd="1" presId="urn:microsoft.com/office/officeart/2018/5/layout/CenteredIconLabelDescriptionList"/>
    <dgm:cxn modelId="{84AE6073-C329-4278-A0C1-AAE3057C764C}" srcId="{04C792AE-FE2C-48FB-BEC8-877E5F332B6A}" destId="{03F73B17-69B9-4A30-BD88-FAF2D40AA834}" srcOrd="1" destOrd="0" parTransId="{A772D7EB-F252-4A76-88E8-72A237099D39}" sibTransId="{5E3DDD26-9478-450E-9569-2E8458C926F8}"/>
    <dgm:cxn modelId="{ED8BA986-7D9E-4855-A0AA-2C43DA806B6B}" type="presOf" srcId="{04C792AE-FE2C-48FB-BEC8-877E5F332B6A}" destId="{3771BC87-EDB9-4309-82C4-F1E2D9D0D1AB}" srcOrd="0" destOrd="0" presId="urn:microsoft.com/office/officeart/2018/5/layout/CenteredIconLabelDescriptionList"/>
    <dgm:cxn modelId="{9CBD99B1-59D6-45ED-BEEE-B8936871D7A7}" srcId="{04C792AE-FE2C-48FB-BEC8-877E5F332B6A}" destId="{89904369-E252-435F-B260-E7EE9588D548}" srcOrd="0" destOrd="0" parTransId="{C3FE81F8-2B40-4976-B784-940EC67EAA33}" sibTransId="{859157FA-90C9-4466-9AD9-C1B52C930E3F}"/>
    <dgm:cxn modelId="{2B9663CE-23CC-4E45-9C17-AFA4D73A0208}" type="presOf" srcId="{31EDBFA2-EE29-4304-809C-7B2CB7E62674}" destId="{57F5FBA8-03C2-4DFA-A4D1-3801B00C0BDF}" srcOrd="0" destOrd="0" presId="urn:microsoft.com/office/officeart/2018/5/layout/CenteredIconLabelDescriptionList"/>
    <dgm:cxn modelId="{981B7CF5-3398-4E86-9FF5-900BD998307E}" type="presOf" srcId="{C7276390-8D4F-4115-8B3F-58AD683BC1A4}" destId="{81294A90-E7A2-42DF-8135-8C1126B53819}" srcOrd="0" destOrd="0" presId="urn:microsoft.com/office/officeart/2018/5/layout/CenteredIconLabelDescriptionList"/>
    <dgm:cxn modelId="{55AFB7F5-BB06-4E48-824F-90C2BB6F378D}" type="presOf" srcId="{89904369-E252-435F-B260-E7EE9588D548}" destId="{9065FF64-C664-42E2-8250-9956408922FB}" srcOrd="0" destOrd="0" presId="urn:microsoft.com/office/officeart/2018/5/layout/CenteredIconLabelDescriptionList"/>
    <dgm:cxn modelId="{3E7E71AE-4C4A-49BC-BEEB-2950519C1E89}" type="presParOf" srcId="{57F5FBA8-03C2-4DFA-A4D1-3801B00C0BDF}" destId="{6602E140-F9C1-4434-A2A9-DCEF41CE7469}" srcOrd="0" destOrd="0" presId="urn:microsoft.com/office/officeart/2018/5/layout/CenteredIconLabelDescriptionList"/>
    <dgm:cxn modelId="{DBCC7B3D-9D0A-4D53-A704-637288B284D0}" type="presParOf" srcId="{6602E140-F9C1-4434-A2A9-DCEF41CE7469}" destId="{8D41AD44-7891-4B59-9BD7-27737B9BCF94}" srcOrd="0" destOrd="0" presId="urn:microsoft.com/office/officeart/2018/5/layout/CenteredIconLabelDescriptionList"/>
    <dgm:cxn modelId="{E6D622E0-2BBE-4E5B-86A2-2A831B27D7DA}" type="presParOf" srcId="{6602E140-F9C1-4434-A2A9-DCEF41CE7469}" destId="{1403B15F-B1D5-4CAB-B8A9-EC07A432912E}" srcOrd="1" destOrd="0" presId="urn:microsoft.com/office/officeart/2018/5/layout/CenteredIconLabelDescriptionList"/>
    <dgm:cxn modelId="{41107B74-DA26-4349-AD94-1870C0CB4431}" type="presParOf" srcId="{6602E140-F9C1-4434-A2A9-DCEF41CE7469}" destId="{81294A90-E7A2-42DF-8135-8C1126B53819}" srcOrd="2" destOrd="0" presId="urn:microsoft.com/office/officeart/2018/5/layout/CenteredIconLabelDescriptionList"/>
    <dgm:cxn modelId="{B7ECC65A-7EC8-47E1-B74E-F6DA608EEE2D}" type="presParOf" srcId="{6602E140-F9C1-4434-A2A9-DCEF41CE7469}" destId="{68E916FB-AA3E-4E7A-AD6B-34B970F6B9E4}" srcOrd="3" destOrd="0" presId="urn:microsoft.com/office/officeart/2018/5/layout/CenteredIconLabelDescriptionList"/>
    <dgm:cxn modelId="{26746DAD-1FC6-4965-A736-AC906567FCD3}" type="presParOf" srcId="{6602E140-F9C1-4434-A2A9-DCEF41CE7469}" destId="{04FA3BCE-F137-4F10-B48C-6F96D8689BCB}" srcOrd="4" destOrd="0" presId="urn:microsoft.com/office/officeart/2018/5/layout/CenteredIconLabelDescriptionList"/>
    <dgm:cxn modelId="{CA52EC4F-1887-4BC8-8B03-B926DCD01241}" type="presParOf" srcId="{57F5FBA8-03C2-4DFA-A4D1-3801B00C0BDF}" destId="{7859A573-A92F-4F05-B90F-30FDCAA4F882}" srcOrd="1" destOrd="0" presId="urn:microsoft.com/office/officeart/2018/5/layout/CenteredIconLabelDescriptionList"/>
    <dgm:cxn modelId="{BCBD2E31-4CD6-472E-82EA-3CDE51F4C312}" type="presParOf" srcId="{57F5FBA8-03C2-4DFA-A4D1-3801B00C0BDF}" destId="{EE264BCF-D2B6-47CD-9BC9-E37AB100DBE4}" srcOrd="2" destOrd="0" presId="urn:microsoft.com/office/officeart/2018/5/layout/CenteredIconLabelDescriptionList"/>
    <dgm:cxn modelId="{24DA972B-0921-4DC6-A7A6-E0B5FA83B3DD}" type="presParOf" srcId="{EE264BCF-D2B6-47CD-9BC9-E37AB100DBE4}" destId="{8E86EEF6-B9F1-44FB-B215-6DC09F535EDA}" srcOrd="0" destOrd="0" presId="urn:microsoft.com/office/officeart/2018/5/layout/CenteredIconLabelDescriptionList"/>
    <dgm:cxn modelId="{DFA1274D-557B-42D4-8FCE-ACD9CD84B034}" type="presParOf" srcId="{EE264BCF-D2B6-47CD-9BC9-E37AB100DBE4}" destId="{36BCB15C-7C32-4EB6-923C-203A1D853B9D}" srcOrd="1" destOrd="0" presId="urn:microsoft.com/office/officeart/2018/5/layout/CenteredIconLabelDescriptionList"/>
    <dgm:cxn modelId="{3060F51D-1AB8-4FA2-AEB9-471200CBF6BA}" type="presParOf" srcId="{EE264BCF-D2B6-47CD-9BC9-E37AB100DBE4}" destId="{3771BC87-EDB9-4309-82C4-F1E2D9D0D1AB}" srcOrd="2" destOrd="0" presId="urn:microsoft.com/office/officeart/2018/5/layout/CenteredIconLabelDescriptionList"/>
    <dgm:cxn modelId="{C8DEFDEF-F070-4BBF-815A-964EA7409015}" type="presParOf" srcId="{EE264BCF-D2B6-47CD-9BC9-E37AB100DBE4}" destId="{FCF23C14-82F7-45C6-9EA7-50A6D893A844}" srcOrd="3" destOrd="0" presId="urn:microsoft.com/office/officeart/2018/5/layout/CenteredIconLabelDescriptionList"/>
    <dgm:cxn modelId="{91D20B46-3F72-4F9D-A4B5-0311FA7A035A}" type="presParOf" srcId="{EE264BCF-D2B6-47CD-9BC9-E37AB100DBE4}" destId="{9065FF64-C664-42E2-8250-9956408922F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1AD44-7891-4B59-9BD7-27737B9BCF94}">
      <dsp:nvSpPr>
        <dsp:cNvPr id="0" name=""/>
        <dsp:cNvSpPr/>
      </dsp:nvSpPr>
      <dsp:spPr>
        <a:xfrm>
          <a:off x="1232549" y="672007"/>
          <a:ext cx="1323000" cy="1323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294A90-E7A2-42DF-8135-8C1126B53819}">
      <dsp:nvSpPr>
        <dsp:cNvPr id="0" name=""/>
        <dsp:cNvSpPr/>
      </dsp:nvSpPr>
      <dsp:spPr>
        <a:xfrm>
          <a:off x="4049" y="2125551"/>
          <a:ext cx="3780000" cy="5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b="1"/>
          </a:pPr>
          <a:r>
            <a:rPr lang="en-US" sz="2800" kern="1200" dirty="0">
              <a:latin typeface="Palatino"/>
            </a:rPr>
            <a:t>Question and answers</a:t>
          </a:r>
        </a:p>
      </dsp:txBody>
      <dsp:txXfrm>
        <a:off x="4049" y="2125551"/>
        <a:ext cx="3780000" cy="567000"/>
      </dsp:txXfrm>
    </dsp:sp>
    <dsp:sp modelId="{04FA3BCE-F137-4F10-B48C-6F96D8689BCB}">
      <dsp:nvSpPr>
        <dsp:cNvPr id="0" name=""/>
        <dsp:cNvSpPr/>
      </dsp:nvSpPr>
      <dsp:spPr>
        <a:xfrm>
          <a:off x="4049" y="2753269"/>
          <a:ext cx="3780000" cy="954635"/>
        </a:xfrm>
        <a:prstGeom prst="rect">
          <a:avLst/>
        </a:prstGeom>
        <a:noFill/>
        <a:ln>
          <a:noFill/>
        </a:ln>
        <a:effectLst/>
      </dsp:spPr>
      <dsp:style>
        <a:lnRef idx="0">
          <a:scrgbClr r="0" g="0" b="0"/>
        </a:lnRef>
        <a:fillRef idx="0">
          <a:scrgbClr r="0" g="0" b="0"/>
        </a:fillRef>
        <a:effectRef idx="0">
          <a:scrgbClr r="0" g="0" b="0"/>
        </a:effectRef>
        <a:fontRef idx="minor"/>
      </dsp:style>
    </dsp:sp>
    <dsp:sp modelId="{8E86EEF6-B9F1-44FB-B215-6DC09F535EDA}">
      <dsp:nvSpPr>
        <dsp:cNvPr id="0" name=""/>
        <dsp:cNvSpPr/>
      </dsp:nvSpPr>
      <dsp:spPr>
        <a:xfrm>
          <a:off x="5674050" y="672007"/>
          <a:ext cx="1323000" cy="1323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71BC87-EDB9-4309-82C4-F1E2D9D0D1AB}">
      <dsp:nvSpPr>
        <dsp:cNvPr id="0" name=""/>
        <dsp:cNvSpPr/>
      </dsp:nvSpPr>
      <dsp:spPr>
        <a:xfrm>
          <a:off x="4411681" y="2087562"/>
          <a:ext cx="3780000" cy="5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b="1"/>
          </a:pPr>
          <a:r>
            <a:rPr lang="en-US" sz="2800" kern="1200" dirty="0">
              <a:latin typeface="Palatino"/>
            </a:rPr>
            <a:t>Next steps</a:t>
          </a:r>
          <a:r>
            <a:rPr lang="en-US" sz="3600" kern="1200" dirty="0"/>
            <a:t>:</a:t>
          </a:r>
        </a:p>
      </dsp:txBody>
      <dsp:txXfrm>
        <a:off x="4411681" y="2087562"/>
        <a:ext cx="3780000" cy="567000"/>
      </dsp:txXfrm>
    </dsp:sp>
    <dsp:sp modelId="{9065FF64-C664-42E2-8250-9956408922FB}">
      <dsp:nvSpPr>
        <dsp:cNvPr id="0" name=""/>
        <dsp:cNvSpPr/>
      </dsp:nvSpPr>
      <dsp:spPr>
        <a:xfrm>
          <a:off x="4445550" y="2753269"/>
          <a:ext cx="3780000" cy="954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Palatino"/>
            </a:rPr>
            <a:t>How do you plan to use this toolkit?</a:t>
          </a:r>
        </a:p>
        <a:p>
          <a:pPr marL="0" lvl="0" indent="0" algn="ctr" defTabSz="800100">
            <a:lnSpc>
              <a:spcPct val="90000"/>
            </a:lnSpc>
            <a:spcBef>
              <a:spcPct val="0"/>
            </a:spcBef>
            <a:spcAft>
              <a:spcPct val="35000"/>
            </a:spcAft>
            <a:buNone/>
          </a:pPr>
          <a:r>
            <a:rPr lang="en-US" sz="1800" kern="1200" dirty="0">
              <a:latin typeface="Palatino"/>
            </a:rPr>
            <a:t>What do you need to put a plan in action</a:t>
          </a:r>
          <a:r>
            <a:rPr lang="en-US" sz="1700" kern="1200" dirty="0"/>
            <a:t>?</a:t>
          </a:r>
        </a:p>
      </dsp:txBody>
      <dsp:txXfrm>
        <a:off x="4445550" y="2753269"/>
        <a:ext cx="3780000" cy="954635"/>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14852AA4-34AB-4B22-BEBF-66427C835025}" type="datetimeFigureOut">
              <a:rPr lang="en-US" smtClean="0"/>
              <a:t>11/15/19</a:t>
            </a:fld>
            <a:endParaRPr lang="en-US" dirty="0"/>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EFC128F8-A8F8-4F86-9E2D-73E199426059}" type="slidenum">
              <a:rPr lang="en-US" smtClean="0"/>
              <a:t>‹#›</a:t>
            </a:fld>
            <a:endParaRPr lang="en-US" dirty="0"/>
          </a:p>
        </p:txBody>
      </p:sp>
    </p:spTree>
    <p:extLst>
      <p:ext uri="{BB962C8B-B14F-4D97-AF65-F5344CB8AC3E}">
        <p14:creationId xmlns:p14="http://schemas.microsoft.com/office/powerpoint/2010/main" val="197514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hfs.ky.gov/dfrcvs/frysc/"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ruralhealthinfo.org/toolkits/services-integration/7/paris-henry-county" TargetMode="External"/><Relationship Id="rId4" Type="http://schemas.openxmlformats.org/officeDocument/2006/relationships/hyperlink" Target="https://www.ruralhealthinfo.org/toolkits/services-integration/7/mariposa-chc"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128F8-A8F8-4F86-9E2D-73E199426059}" type="slidenum">
              <a:rPr lang="en-US" smtClean="0"/>
              <a:t>1</a:t>
            </a:fld>
            <a:endParaRPr lang="en-US" dirty="0"/>
          </a:p>
        </p:txBody>
      </p:sp>
    </p:spTree>
    <p:extLst>
      <p:ext uri="{BB962C8B-B14F-4D97-AF65-F5344CB8AC3E}">
        <p14:creationId xmlns:p14="http://schemas.microsoft.com/office/powerpoint/2010/main" val="3112269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a:t>
            </a:r>
          </a:p>
          <a:p>
            <a:r>
              <a:rPr lang="en-US" dirty="0"/>
              <a:t>Research supports the importance of mental health services in schools. Yet, we know there are gaps that exist in meeting students’ needs, including…</a:t>
            </a:r>
          </a:p>
          <a:p>
            <a:endParaRPr lang="en-US" dirty="0"/>
          </a:p>
          <a:p>
            <a:r>
              <a:rPr lang="en-US" dirty="0"/>
              <a:t>Schools lack mental health providers in schools</a:t>
            </a:r>
          </a:p>
          <a:p>
            <a:r>
              <a:rPr lang="en-US" dirty="0"/>
              <a:t>Schools lack adequate mental health and social emotional learning training for teachers and school staff</a:t>
            </a:r>
          </a:p>
          <a:p>
            <a:r>
              <a:rPr lang="en-US" dirty="0"/>
              <a:t>Access to mental health services due to transportation or lack of services</a:t>
            </a:r>
          </a:p>
          <a:p>
            <a:r>
              <a:rPr lang="en-US" dirty="0"/>
              <a:t>Ask group how this resonates with their experience?</a:t>
            </a:r>
          </a:p>
          <a:p>
            <a:endParaRPr lang="en-US" dirty="0"/>
          </a:p>
          <a:p>
            <a:r>
              <a:rPr lang="en-US" dirty="0"/>
              <a:t>So, the 1</a:t>
            </a:r>
            <a:r>
              <a:rPr lang="en-US" baseline="30000" dirty="0"/>
              <a:t>st</a:t>
            </a:r>
            <a:r>
              <a:rPr lang="en-US" dirty="0"/>
              <a:t> step to close those gaps is to advocate for change whether you are district leadership, school counselor, parent, or a community advocate. Talking points with data to build your case… Show example. Common challenges you may face and data to engage in the conversation. </a:t>
            </a:r>
          </a:p>
        </p:txBody>
      </p:sp>
      <p:sp>
        <p:nvSpPr>
          <p:cNvPr id="4" name="Slide Number Placeholder 3"/>
          <p:cNvSpPr>
            <a:spLocks noGrp="1"/>
          </p:cNvSpPr>
          <p:nvPr>
            <p:ph type="sldNum" sz="quarter" idx="5"/>
          </p:nvPr>
        </p:nvSpPr>
        <p:spPr/>
        <p:txBody>
          <a:bodyPr/>
          <a:lstStyle/>
          <a:p>
            <a:fld id="{EFC128F8-A8F8-4F86-9E2D-73E199426059}" type="slidenum">
              <a:rPr lang="en-US" smtClean="0"/>
              <a:t>10</a:t>
            </a:fld>
            <a:endParaRPr lang="en-US" dirty="0"/>
          </a:p>
        </p:txBody>
      </p:sp>
    </p:spTree>
    <p:extLst>
      <p:ext uri="{BB962C8B-B14F-4D97-AF65-F5344CB8AC3E}">
        <p14:creationId xmlns:p14="http://schemas.microsoft.com/office/powerpoint/2010/main" val="105743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4058">
              <a:defRPr/>
            </a:pPr>
            <a:r>
              <a:rPr lang="en-US" dirty="0"/>
              <a:t>SW</a:t>
            </a:r>
          </a:p>
          <a:p>
            <a:pPr defTabSz="944058">
              <a:defRPr/>
            </a:pPr>
            <a:r>
              <a:rPr lang="en-US" dirty="0"/>
              <a:t>There are school based mental health best practices that evidence shows can positively impact student performance and mental health.</a:t>
            </a:r>
          </a:p>
          <a:p>
            <a:pPr defTabSz="944058">
              <a:defRPr/>
            </a:pPr>
            <a:endParaRPr lang="en-US" dirty="0"/>
          </a:p>
          <a:p>
            <a:pPr defTabSz="944058">
              <a:defRPr/>
            </a:pPr>
            <a:r>
              <a:rPr lang="en-US" dirty="0"/>
              <a:t>Mental Health Colorado in concert with others in the field developed a set of best practices that are based on research, focus groups, expert opinion, experience, and interviews.</a:t>
            </a:r>
          </a:p>
          <a:p>
            <a:pPr defTabSz="944058">
              <a:defRPr/>
            </a:pPr>
            <a:r>
              <a:rPr lang="en-US" dirty="0"/>
              <a:t>We will review them and share a few examples of each, knowing that are so many more. This is one of the sections being updated for the new version to include more national and regional examples.</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11</a:t>
            </a:fld>
            <a:endParaRPr lang="en-US" dirty="0"/>
          </a:p>
        </p:txBody>
      </p:sp>
    </p:spTree>
    <p:extLst>
      <p:ext uri="{BB962C8B-B14F-4D97-AF65-F5344CB8AC3E}">
        <p14:creationId xmlns:p14="http://schemas.microsoft.com/office/powerpoint/2010/main" val="329788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SW</a:t>
            </a:r>
          </a:p>
          <a:p>
            <a:r>
              <a:rPr lang="en-US" b="0" dirty="0"/>
              <a:t>Talk about incorporating MH curriculum into everyday health curriculum. </a:t>
            </a:r>
          </a:p>
          <a:p>
            <a:r>
              <a:rPr lang="en-US" b="0" dirty="0"/>
              <a:t>Too often we think of health and wellness about nutrition and physical exercise, let’s change this dialogue. </a:t>
            </a:r>
          </a:p>
          <a:p>
            <a:r>
              <a:rPr lang="en-US" b="0" dirty="0"/>
              <a:t>Examples -SY</a:t>
            </a:r>
          </a:p>
          <a:p>
            <a:r>
              <a:rPr lang="en-US" b="0" dirty="0"/>
              <a:t>MH professional on wellness committee</a:t>
            </a:r>
          </a:p>
          <a:p>
            <a:r>
              <a:rPr lang="en-US" b="0" dirty="0"/>
              <a:t> integrating into every day</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12</a:t>
            </a:fld>
            <a:endParaRPr lang="en-US" dirty="0"/>
          </a:p>
        </p:txBody>
      </p:sp>
    </p:spTree>
    <p:extLst>
      <p:ext uri="{BB962C8B-B14F-4D97-AF65-F5344CB8AC3E}">
        <p14:creationId xmlns:p14="http://schemas.microsoft.com/office/powerpoint/2010/main" val="864616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screening, as a Tier 1 intervention is gold standard. It can help identify students that need more support for Tier 2 or 3 but can also be used universally for Tier 1 to inform SEL curriculum choices. </a:t>
            </a:r>
          </a:p>
          <a:p>
            <a:r>
              <a:rPr lang="en-US" dirty="0"/>
              <a:t>SHAPE system- not an individual screener but gives info to schools to make programmatic decisions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 give an example of BIMAS- Share Canon City example. </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13</a:t>
            </a:fld>
            <a:endParaRPr lang="en-US" dirty="0"/>
          </a:p>
        </p:txBody>
      </p:sp>
    </p:spTree>
    <p:extLst>
      <p:ext uri="{BB962C8B-B14F-4D97-AF65-F5344CB8AC3E}">
        <p14:creationId xmlns:p14="http://schemas.microsoft.com/office/powerpoint/2010/main" val="70573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CASEL’s Program Guides. Framework for evaluating programs and best practice strategies on how to select the right program for your school or grade. It provides implementation guidance and a list of EB SEL programs. </a:t>
            </a:r>
          </a:p>
          <a:p>
            <a:endParaRPr lang="en-US" dirty="0"/>
          </a:p>
          <a:p>
            <a:r>
              <a:rPr lang="en-US" dirty="0"/>
              <a:t>Talk about tools for selecting programs that are a good fit for your population. </a:t>
            </a:r>
          </a:p>
          <a:p>
            <a:endParaRPr lang="en-US" dirty="0"/>
          </a:p>
          <a:p>
            <a:r>
              <a:rPr lang="en-US" dirty="0"/>
              <a:t>Through my work with districts, many schools are implementing this BP. It is so important however, that the program is meeting the SE needs of the student population. If you have a curriculum that is designed to work of sound decision-making skills, but children are lacking self-regulation and self-advocacy skills with peers, this may not be the best fit to meet the needs of every student and be proactive and preventative in nature. </a:t>
            </a:r>
          </a:p>
        </p:txBody>
      </p:sp>
      <p:sp>
        <p:nvSpPr>
          <p:cNvPr id="4" name="Slide Number Placeholder 3"/>
          <p:cNvSpPr>
            <a:spLocks noGrp="1"/>
          </p:cNvSpPr>
          <p:nvPr>
            <p:ph type="sldNum" sz="quarter" idx="5"/>
          </p:nvPr>
        </p:nvSpPr>
        <p:spPr/>
        <p:txBody>
          <a:bodyPr/>
          <a:lstStyle/>
          <a:p>
            <a:fld id="{EFC128F8-A8F8-4F86-9E2D-73E199426059}" type="slidenum">
              <a:rPr lang="en-US" smtClean="0"/>
              <a:t>14</a:t>
            </a:fld>
            <a:endParaRPr lang="en-US" dirty="0"/>
          </a:p>
        </p:txBody>
      </p:sp>
    </p:spTree>
    <p:extLst>
      <p:ext uri="{BB962C8B-B14F-4D97-AF65-F5344CB8AC3E}">
        <p14:creationId xmlns:p14="http://schemas.microsoft.com/office/powerpoint/2010/main" val="4020724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School based mental health alliance- data, advocacy, resources, training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hlinkClick r:id="rId3"/>
              </a:rPr>
              <a:t>Kentucky Family Resource and Youth Services Centers</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help improve the school performance of academically at-risk students by addressing social and health-related barriers to learning. Centers can adapt the programs they offer in order to meet the specific needs of students and families in the community. Centers can offer a wide range of services, including: child care, referrals to health and social services, and family crisis and behavioral health counseling.</a:t>
            </a:r>
          </a:p>
          <a:p>
            <a:r>
              <a:rPr lang="en-US" sz="1200" b="0" i="0"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hlinkClick r:id="rId4"/>
              </a:rPr>
              <a:t>Santa Cruz County Adolescent Wellness Network</a:t>
            </a:r>
            <a:r>
              <a:rPr lang="en-US" sz="1200" b="0" i="0" kern="1200" dirty="0">
                <a:solidFill>
                  <a:schemeClr val="tx1"/>
                </a:solidFill>
                <a:effectLst/>
                <a:latin typeface="+mn-lt"/>
                <a:ea typeface="+mn-ea"/>
                <a:cs typeface="+mn-cs"/>
              </a:rPr>
              <a:t> (AWN) in Nogales, Arizona has developed a school-linked health program to increase access to care for students in kindergarten through 12th grade in their rural U.S.-Mexico Border community. Services include referrals to a primary care provider, education, and case management provided by community health workers, and trainings for teachers and school administration.</a:t>
            </a:r>
          </a:p>
          <a:p>
            <a:r>
              <a:rPr lang="en-US" sz="1200" b="0" i="0"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hlinkClick r:id="rId5"/>
              </a:rPr>
              <a:t>West Tennessee Delta Consortium</a:t>
            </a:r>
            <a:r>
              <a:rPr lang="en-US" sz="1200" b="0" i="0" kern="1200" dirty="0">
                <a:solidFill>
                  <a:schemeClr val="tx1"/>
                </a:solidFill>
                <a:effectLst/>
                <a:latin typeface="+mn-lt"/>
                <a:ea typeface="+mn-ea"/>
                <a:cs typeface="+mn-cs"/>
              </a:rPr>
              <a:t>, which provides health screenings through a mobile clinic and classroom health education on healthy behaviors, adapted its curriculum to align with the Common Core Standards to help gain access to schools concerned about losing class time.</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15</a:t>
            </a:fld>
            <a:endParaRPr lang="en-US" dirty="0"/>
          </a:p>
        </p:txBody>
      </p:sp>
    </p:spTree>
    <p:extLst>
      <p:ext uri="{BB962C8B-B14F-4D97-AF65-F5344CB8AC3E}">
        <p14:creationId xmlns:p14="http://schemas.microsoft.com/office/powerpoint/2010/main" val="80004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US" sz="1200" b="0" i="0" kern="1200" dirty="0">
                <a:solidFill>
                  <a:schemeClr val="tx1"/>
                </a:solidFill>
                <a:effectLst/>
                <a:latin typeface="+mn-lt"/>
                <a:ea typeface="+mn-ea"/>
                <a:cs typeface="+mn-cs"/>
              </a:rPr>
              <a:t>4 strategies to foster community partnerships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Schools contract or collaborate with providers from an outside agency who deliver school- based services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School-base mental health center employ providers on site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School develop a referral system to outside providers who provide services at their own sites </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Schools provide their own school supported mental health model and ensure parents/student consent for communication with other health care providers</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Project TEACH:  Connecting Primary Care with Child Psychiatry</a:t>
            </a:r>
          </a:p>
          <a:p>
            <a:pPr fontAlgn="base"/>
            <a:r>
              <a:rPr lang="en-US" sz="1200" b="0" i="0" kern="1200" dirty="0">
                <a:solidFill>
                  <a:schemeClr val="tx1"/>
                </a:solidFill>
                <a:effectLst/>
                <a:latin typeface="+mn-lt"/>
                <a:ea typeface="+mn-ea"/>
                <a:cs typeface="+mn-cs"/>
              </a:rPr>
              <a:t>Primary care physicians (PCPs) such as pediatricians and family practice doctors are often the first place families go to seek help or information about emotional or behavioral concerns with their children.  PCPs provide mental health support and can prescribe medications, but they may not have access to consultation or the training needed to make decisions for children with mental health needs.</a:t>
            </a:r>
          </a:p>
          <a:p>
            <a:pPr fontAlgn="base"/>
            <a:r>
              <a:rPr lang="en-US" sz="1200" b="0" i="0" kern="1200" dirty="0">
                <a:solidFill>
                  <a:schemeClr val="tx1"/>
                </a:solidFill>
                <a:effectLst/>
                <a:latin typeface="+mn-lt"/>
                <a:ea typeface="+mn-ea"/>
                <a:cs typeface="+mn-cs"/>
              </a:rPr>
              <a:t>Project TEACH provides rapid consultation, education and training, and referral/ linkage services to pediatric primary care providers (PCPs) statewide who provide care for children and adolescents with mental health disorders. Additionally, other prescribers who are providing ongoing treatment to children, such as Child and Adolescent Psychiatrists, General Psychiatrists and Psychiatric Nurse Practitioners, may request a second opinion through consultation.</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16</a:t>
            </a:fld>
            <a:endParaRPr lang="en-US" dirty="0"/>
          </a:p>
        </p:txBody>
      </p:sp>
    </p:spTree>
    <p:extLst>
      <p:ext uri="{BB962C8B-B14F-4D97-AF65-F5344CB8AC3E}">
        <p14:creationId xmlns:p14="http://schemas.microsoft.com/office/powerpoint/2010/main" val="280599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teacher revolution- kind of like support group with teachers trained to lead groups at their own schools</a:t>
            </a:r>
          </a:p>
          <a:p>
            <a:r>
              <a:rPr lang="en-US" dirty="0"/>
              <a:t>It takes a village to raise a child but who is taking care of the village</a:t>
            </a:r>
          </a:p>
          <a:p>
            <a:r>
              <a:rPr lang="en-US" dirty="0"/>
              <a:t>EAP- The message it gives to teachers about their health and wellness</a:t>
            </a:r>
          </a:p>
        </p:txBody>
      </p:sp>
      <p:sp>
        <p:nvSpPr>
          <p:cNvPr id="4" name="Slide Number Placeholder 3"/>
          <p:cNvSpPr>
            <a:spLocks noGrp="1"/>
          </p:cNvSpPr>
          <p:nvPr>
            <p:ph type="sldNum" sz="quarter" idx="5"/>
          </p:nvPr>
        </p:nvSpPr>
        <p:spPr/>
        <p:txBody>
          <a:bodyPr/>
          <a:lstStyle/>
          <a:p>
            <a:fld id="{EFC128F8-A8F8-4F86-9E2D-73E199426059}" type="slidenum">
              <a:rPr lang="en-US" smtClean="0"/>
              <a:t>17</a:t>
            </a:fld>
            <a:endParaRPr lang="en-US" dirty="0"/>
          </a:p>
        </p:txBody>
      </p:sp>
    </p:spTree>
    <p:extLst>
      <p:ext uri="{BB962C8B-B14F-4D97-AF65-F5344CB8AC3E}">
        <p14:creationId xmlns:p14="http://schemas.microsoft.com/office/powerpoint/2010/main" val="354301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rural vs. urban. </a:t>
            </a:r>
          </a:p>
        </p:txBody>
      </p:sp>
      <p:sp>
        <p:nvSpPr>
          <p:cNvPr id="4" name="Slide Number Placeholder 3"/>
          <p:cNvSpPr>
            <a:spLocks noGrp="1"/>
          </p:cNvSpPr>
          <p:nvPr>
            <p:ph type="sldNum" sz="quarter" idx="5"/>
          </p:nvPr>
        </p:nvSpPr>
        <p:spPr/>
        <p:txBody>
          <a:bodyPr/>
          <a:lstStyle/>
          <a:p>
            <a:fld id="{EFC128F8-A8F8-4F86-9E2D-73E199426059}" type="slidenum">
              <a:rPr lang="en-US" smtClean="0"/>
              <a:t>18</a:t>
            </a:fld>
            <a:endParaRPr lang="en-US" dirty="0"/>
          </a:p>
        </p:txBody>
      </p:sp>
    </p:spTree>
    <p:extLst>
      <p:ext uri="{BB962C8B-B14F-4D97-AF65-F5344CB8AC3E}">
        <p14:creationId xmlns:p14="http://schemas.microsoft.com/office/powerpoint/2010/main" val="1877787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PBIS is most effective when done in combination with social emotional and mental health supports. It is about setting strengths-based, universal expectations. It is more of a behavioral approach, but when go in tandem with social, emotional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Removed Project Aware to talk about during the federal funding</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19</a:t>
            </a:fld>
            <a:endParaRPr lang="en-US" dirty="0"/>
          </a:p>
        </p:txBody>
      </p:sp>
    </p:spTree>
    <p:extLst>
      <p:ext uri="{BB962C8B-B14F-4D97-AF65-F5344CB8AC3E}">
        <p14:creationId xmlns:p14="http://schemas.microsoft.com/office/powerpoint/2010/main" val="29372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t>
            </a:r>
          </a:p>
        </p:txBody>
      </p:sp>
      <p:sp>
        <p:nvSpPr>
          <p:cNvPr id="4" name="Slide Number Placeholder 3"/>
          <p:cNvSpPr>
            <a:spLocks noGrp="1"/>
          </p:cNvSpPr>
          <p:nvPr>
            <p:ph type="sldNum" sz="quarter" idx="5"/>
          </p:nvPr>
        </p:nvSpPr>
        <p:spPr/>
        <p:txBody>
          <a:bodyPr/>
          <a:lstStyle/>
          <a:p>
            <a:fld id="{EFC128F8-A8F8-4F86-9E2D-73E199426059}" type="slidenum">
              <a:rPr lang="en-US" smtClean="0"/>
              <a:t>2</a:t>
            </a:fld>
            <a:endParaRPr lang="en-US" dirty="0"/>
          </a:p>
        </p:txBody>
      </p:sp>
    </p:spTree>
    <p:extLst>
      <p:ext uri="{BB962C8B-B14F-4D97-AF65-F5344CB8AC3E}">
        <p14:creationId xmlns:p14="http://schemas.microsoft.com/office/powerpoint/2010/main" val="3633874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add free online resources that I think are more practical if that’s ok. </a:t>
            </a:r>
          </a:p>
          <a:p>
            <a:r>
              <a:rPr lang="en-US" dirty="0"/>
              <a:t>RJ aligns with trauma informed</a:t>
            </a:r>
          </a:p>
          <a:p>
            <a:r>
              <a:rPr lang="en-US" dirty="0"/>
              <a:t>Sarah add stats about ACESs</a:t>
            </a:r>
          </a:p>
        </p:txBody>
      </p:sp>
      <p:sp>
        <p:nvSpPr>
          <p:cNvPr id="4" name="Slide Number Placeholder 3"/>
          <p:cNvSpPr>
            <a:spLocks noGrp="1"/>
          </p:cNvSpPr>
          <p:nvPr>
            <p:ph type="sldNum" sz="quarter" idx="5"/>
          </p:nvPr>
        </p:nvSpPr>
        <p:spPr/>
        <p:txBody>
          <a:bodyPr/>
          <a:lstStyle/>
          <a:p>
            <a:fld id="{EFC128F8-A8F8-4F86-9E2D-73E199426059}" type="slidenum">
              <a:rPr lang="en-US" smtClean="0"/>
              <a:t>20</a:t>
            </a:fld>
            <a:endParaRPr lang="en-US" dirty="0"/>
          </a:p>
        </p:txBody>
      </p:sp>
    </p:spTree>
    <p:extLst>
      <p:ext uri="{BB962C8B-B14F-4D97-AF65-F5344CB8AC3E}">
        <p14:creationId xmlns:p14="http://schemas.microsoft.com/office/powerpoint/2010/main" val="23729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get to this point, 90% of these other things should have happened. Suicide prevention is not done in and of itself</a:t>
            </a:r>
          </a:p>
          <a:p>
            <a:r>
              <a:rPr lang="en-US" dirty="0"/>
              <a:t>ASIST and SAFE-t are assessment tools </a:t>
            </a:r>
          </a:p>
          <a:p>
            <a:r>
              <a:rPr lang="en-US" dirty="0"/>
              <a:t>SAFE-t suicide assessment  using 5 step  evaluation and triage plan SAMHSA</a:t>
            </a:r>
          </a:p>
          <a:p>
            <a:r>
              <a:rPr lang="en-US" dirty="0"/>
              <a:t>ASIST training to be able to provide suicide first aid</a:t>
            </a:r>
          </a:p>
        </p:txBody>
      </p:sp>
      <p:sp>
        <p:nvSpPr>
          <p:cNvPr id="4" name="Slide Number Placeholder 3"/>
          <p:cNvSpPr>
            <a:spLocks noGrp="1"/>
          </p:cNvSpPr>
          <p:nvPr>
            <p:ph type="sldNum" sz="quarter" idx="5"/>
          </p:nvPr>
        </p:nvSpPr>
        <p:spPr/>
        <p:txBody>
          <a:bodyPr/>
          <a:lstStyle/>
          <a:p>
            <a:fld id="{EFC128F8-A8F8-4F86-9E2D-73E199426059}" type="slidenum">
              <a:rPr lang="en-US" smtClean="0"/>
              <a:t>21</a:t>
            </a:fld>
            <a:endParaRPr lang="en-US" dirty="0"/>
          </a:p>
        </p:txBody>
      </p:sp>
    </p:spTree>
    <p:extLst>
      <p:ext uri="{BB962C8B-B14F-4D97-AF65-F5344CB8AC3E}">
        <p14:creationId xmlns:p14="http://schemas.microsoft.com/office/powerpoint/2010/main" val="199022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t>
            </a:r>
          </a:p>
          <a:p>
            <a:r>
              <a:rPr lang="en-US" dirty="0"/>
              <a:t>SY</a:t>
            </a:r>
          </a:p>
          <a:p>
            <a:r>
              <a:rPr lang="en-US" dirty="0"/>
              <a:t>Set priorities- can't do all of these things all a once</a:t>
            </a:r>
          </a:p>
          <a:p>
            <a:r>
              <a:rPr lang="en-US" dirty="0"/>
              <a:t>This tool can help sort what you are already doing well and what areas to focus on or prioritize.</a:t>
            </a:r>
          </a:p>
          <a:p>
            <a:endParaRPr lang="en-US" dirty="0"/>
          </a:p>
          <a:p>
            <a:r>
              <a:rPr lang="en-US" dirty="0"/>
              <a:t>How schools use this</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22</a:t>
            </a:fld>
            <a:endParaRPr lang="en-US" dirty="0"/>
          </a:p>
        </p:txBody>
      </p:sp>
    </p:spTree>
    <p:extLst>
      <p:ext uri="{BB962C8B-B14F-4D97-AF65-F5344CB8AC3E}">
        <p14:creationId xmlns:p14="http://schemas.microsoft.com/office/powerpoint/2010/main" val="276627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t>
            </a:r>
          </a:p>
          <a:p>
            <a:r>
              <a:rPr lang="en-US" dirty="0"/>
              <a:t>Steps for advocacy</a:t>
            </a:r>
          </a:p>
          <a:p>
            <a:endParaRPr lang="en-US" dirty="0"/>
          </a:p>
          <a:p>
            <a:r>
              <a:rPr lang="en-US" dirty="0"/>
              <a:t>The toolkit was designed to be used by a wide audience. Anyone, list…, who will champion the work.  </a:t>
            </a:r>
          </a:p>
          <a:p>
            <a:endParaRPr lang="en-US" dirty="0"/>
          </a:p>
          <a:p>
            <a:r>
              <a:rPr lang="en-US" dirty="0"/>
              <a:t>5 Points on Success </a:t>
            </a:r>
          </a:p>
          <a:p>
            <a:pPr marL="914400" lvl="1" indent="-514350">
              <a:buFont typeface="+mj-lt"/>
              <a:buAutoNum type="arabicPeriod"/>
            </a:pPr>
            <a:r>
              <a:rPr lang="en-US" sz="2000" dirty="0"/>
              <a:t>Collaboration  between schools and organizations</a:t>
            </a:r>
          </a:p>
          <a:p>
            <a:pPr marL="914400" lvl="1" indent="-514350">
              <a:buFont typeface="+mj-lt"/>
              <a:buAutoNum type="arabicPeriod"/>
            </a:pPr>
            <a:r>
              <a:rPr lang="en-US" sz="2000" dirty="0"/>
              <a:t>Implement school-based series in an effective and sustainable way</a:t>
            </a:r>
          </a:p>
          <a:p>
            <a:pPr marL="914400" lvl="1" indent="-514350">
              <a:buFont typeface="+mj-lt"/>
              <a:buAutoNum type="arabicPeriod"/>
            </a:pPr>
            <a:r>
              <a:rPr lang="en-US" sz="2000" dirty="0"/>
              <a:t>Engage community and resources</a:t>
            </a:r>
          </a:p>
          <a:p>
            <a:pPr marL="914400" lvl="1" indent="-514350">
              <a:buFont typeface="+mj-lt"/>
              <a:buAutoNum type="arabicPeriod"/>
            </a:pPr>
            <a:r>
              <a:rPr lang="en-US" sz="2000" dirty="0"/>
              <a:t>Involve students</a:t>
            </a:r>
          </a:p>
          <a:p>
            <a:pPr marL="914400" lvl="1" indent="-514350">
              <a:buFont typeface="+mj-lt"/>
              <a:buAutoNum type="arabicPeriod"/>
            </a:pPr>
            <a:r>
              <a:rPr lang="en-US" sz="2000" dirty="0"/>
              <a:t>Collect and report on outcome data</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23</a:t>
            </a:fld>
            <a:endParaRPr lang="en-US" dirty="0"/>
          </a:p>
        </p:txBody>
      </p:sp>
    </p:spTree>
    <p:extLst>
      <p:ext uri="{BB962C8B-B14F-4D97-AF65-F5344CB8AC3E}">
        <p14:creationId xmlns:p14="http://schemas.microsoft.com/office/powerpoint/2010/main" val="3306043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a:t>
            </a:r>
          </a:p>
          <a:p>
            <a:r>
              <a:rPr lang="en-US" dirty="0">
                <a:latin typeface="Palatino"/>
              </a:rPr>
              <a:t>Grant funding can support new programs, staff training, purchase of a curriculum, mental health consultation, &amp; research on effectiveness</a:t>
            </a:r>
          </a:p>
          <a:p>
            <a:r>
              <a:rPr lang="en-US" dirty="0">
                <a:latin typeface="Palatino"/>
              </a:rPr>
              <a:t>Community partner funding can support school-based staff and services such as mental health screenings, wellness programs, &amp; training</a:t>
            </a:r>
          </a:p>
          <a:p>
            <a:r>
              <a:rPr lang="en-US" dirty="0">
                <a:latin typeface="Palatino"/>
              </a:rPr>
              <a:t>School district funding can support adoption of social emotional curricula, positive behavioral intervention and supports, &amp; district-wide trainings such as Youth Mental Health First Aid</a:t>
            </a:r>
          </a:p>
          <a:p>
            <a:endParaRPr lang="en-US" dirty="0"/>
          </a:p>
          <a:p>
            <a:r>
              <a:rPr lang="en-US" dirty="0"/>
              <a:t>Project Aware-SW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Project AWARE (Advancing Wellness and Resiliency in Education) State Education Agency Grants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b="0" i="0" kern="1200" dirty="0">
                <a:solidFill>
                  <a:schemeClr val="tx1"/>
                </a:solidFill>
                <a:effectLst/>
                <a:latin typeface="+mn-lt"/>
                <a:ea typeface="+mn-ea"/>
                <a:cs typeface="+mn-cs"/>
              </a:rPr>
              <a:t>increase awareness of mental health issues among school-aged youth;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b="0" i="0" kern="1200" dirty="0">
                <a:solidFill>
                  <a:schemeClr val="tx1"/>
                </a:solidFill>
                <a:effectLst/>
                <a:latin typeface="+mn-lt"/>
                <a:ea typeface="+mn-ea"/>
                <a:cs typeface="+mn-cs"/>
              </a:rPr>
              <a:t>provide training for school personnel and other adults who interact with school-aged youth to detect and respond to mental health issues; and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b="0" i="0" kern="1200" dirty="0">
                <a:solidFill>
                  <a:schemeClr val="tx1"/>
                </a:solidFill>
                <a:effectLst/>
                <a:latin typeface="+mn-lt"/>
                <a:ea typeface="+mn-ea"/>
                <a:cs typeface="+mn-cs"/>
              </a:rPr>
              <a:t>connect school-aged youth, who may have behavioral health issues (including serious emotional disturbance [SED] or serious mental illness [SMI]), and their families to needed services.</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24</a:t>
            </a:fld>
            <a:endParaRPr lang="en-US" dirty="0"/>
          </a:p>
        </p:txBody>
      </p:sp>
    </p:spTree>
    <p:extLst>
      <p:ext uri="{BB962C8B-B14F-4D97-AF65-F5344CB8AC3E}">
        <p14:creationId xmlns:p14="http://schemas.microsoft.com/office/powerpoint/2010/main" val="362008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is in the toolkit- terminology and roles.</a:t>
            </a:r>
          </a:p>
        </p:txBody>
      </p:sp>
      <p:sp>
        <p:nvSpPr>
          <p:cNvPr id="4" name="Slide Number Placeholder 3"/>
          <p:cNvSpPr>
            <a:spLocks noGrp="1"/>
          </p:cNvSpPr>
          <p:nvPr>
            <p:ph type="sldNum" sz="quarter" idx="5"/>
          </p:nvPr>
        </p:nvSpPr>
        <p:spPr/>
        <p:txBody>
          <a:bodyPr/>
          <a:lstStyle/>
          <a:p>
            <a:fld id="{EFC128F8-A8F8-4F86-9E2D-73E199426059}" type="slidenum">
              <a:rPr lang="en-US" smtClean="0"/>
              <a:t>25</a:t>
            </a:fld>
            <a:endParaRPr lang="en-US" dirty="0"/>
          </a:p>
        </p:txBody>
      </p:sp>
    </p:spTree>
    <p:extLst>
      <p:ext uri="{BB962C8B-B14F-4D97-AF65-F5344CB8AC3E}">
        <p14:creationId xmlns:p14="http://schemas.microsoft.com/office/powerpoint/2010/main" val="2023813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challenges talked about earlier there is a need fir a comprehensive approach </a:t>
            </a:r>
          </a:p>
          <a:p>
            <a:r>
              <a:rPr lang="en-US" dirty="0"/>
              <a:t>Sustainability – initiative fatigue, must be comprehensive and embedded</a:t>
            </a:r>
          </a:p>
          <a:p>
            <a:r>
              <a:rPr lang="en-US" dirty="0"/>
              <a:t>Common challenges and attitudes</a:t>
            </a:r>
          </a:p>
          <a:p>
            <a:pPr marL="171450" indent="-171450">
              <a:buFont typeface="Arial" panose="020B0604020202020204" pitchFamily="34" charset="0"/>
              <a:buChar char="•"/>
            </a:pPr>
            <a:r>
              <a:rPr lang="en-US" dirty="0"/>
              <a:t>Youth mental health is not a pressing issue</a:t>
            </a:r>
          </a:p>
          <a:p>
            <a:pPr marL="171450" indent="-171450">
              <a:buFont typeface="Arial" panose="020B0604020202020204" pitchFamily="34" charset="0"/>
              <a:buChar char="•"/>
            </a:pPr>
            <a:r>
              <a:rPr lang="en-US" dirty="0"/>
              <a:t>School isn’t the place to address mental health</a:t>
            </a:r>
          </a:p>
          <a:p>
            <a:pPr marL="171450" indent="-171450">
              <a:buFont typeface="Arial" panose="020B0604020202020204" pitchFamily="34" charset="0"/>
              <a:buChar char="•"/>
            </a:pPr>
            <a:r>
              <a:rPr lang="en-US" dirty="0"/>
              <a:t>Stigma around mental health</a:t>
            </a:r>
          </a:p>
          <a:p>
            <a:pPr marL="171450" indent="-171450">
              <a:buFont typeface="Arial" panose="020B0604020202020204" pitchFamily="34" charset="0"/>
              <a:buChar char="•"/>
            </a:pPr>
            <a:r>
              <a:rPr lang="en-US" dirty="0"/>
              <a:t>School administrations don’t see ROI for prevention, wellness, and mental health services</a:t>
            </a:r>
          </a:p>
          <a:p>
            <a:pPr marL="171450" indent="-171450">
              <a:buFont typeface="Arial" panose="020B0604020202020204" pitchFamily="34" charset="0"/>
              <a:buChar char="•"/>
            </a:pPr>
            <a:r>
              <a:rPr lang="en-US" dirty="0"/>
              <a:t>Not enough providers, especially in rural areas</a:t>
            </a:r>
          </a:p>
          <a:p>
            <a:pPr marL="171450" indent="-171450">
              <a:buFont typeface="Arial" panose="020B0604020202020204" pitchFamily="34" charset="0"/>
              <a:buChar char="•"/>
            </a:pPr>
            <a:r>
              <a:rPr lang="en-US" dirty="0"/>
              <a:t>Stigma- lack of conversations, students afraid to ask for help</a:t>
            </a:r>
          </a:p>
          <a:p>
            <a:r>
              <a:rPr lang="en-US" dirty="0"/>
              <a:t>How would you counter/address this attitudes? What do you still need to make a strong argument for school mental health?</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26</a:t>
            </a:fld>
            <a:endParaRPr lang="en-US" dirty="0"/>
          </a:p>
        </p:txBody>
      </p:sp>
    </p:spTree>
    <p:extLst>
      <p:ext uri="{BB962C8B-B14F-4D97-AF65-F5344CB8AC3E}">
        <p14:creationId xmlns:p14="http://schemas.microsoft.com/office/powerpoint/2010/main" val="1677490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additional information </a:t>
            </a:r>
            <a:r>
              <a:rPr lang="en-US"/>
              <a:t>do you </a:t>
            </a:r>
            <a:r>
              <a:rPr lang="en-US" dirty="0"/>
              <a:t>need?</a:t>
            </a:r>
          </a:p>
        </p:txBody>
      </p:sp>
      <p:sp>
        <p:nvSpPr>
          <p:cNvPr id="4" name="Slide Number Placeholder 3"/>
          <p:cNvSpPr>
            <a:spLocks noGrp="1"/>
          </p:cNvSpPr>
          <p:nvPr>
            <p:ph type="sldNum" sz="quarter" idx="5"/>
          </p:nvPr>
        </p:nvSpPr>
        <p:spPr/>
        <p:txBody>
          <a:bodyPr/>
          <a:lstStyle/>
          <a:p>
            <a:fld id="{EFC128F8-A8F8-4F86-9E2D-73E199426059}" type="slidenum">
              <a:rPr lang="en-US" smtClean="0"/>
              <a:t>27</a:t>
            </a:fld>
            <a:endParaRPr lang="en-US" dirty="0"/>
          </a:p>
        </p:txBody>
      </p:sp>
    </p:spTree>
    <p:extLst>
      <p:ext uri="{BB962C8B-B14F-4D97-AF65-F5344CB8AC3E}">
        <p14:creationId xmlns:p14="http://schemas.microsoft.com/office/powerpoint/2010/main" val="400142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t>
            </a:r>
          </a:p>
          <a:p>
            <a:r>
              <a:rPr lang="en-US" dirty="0"/>
              <a:t>Free training, technical assistance to support the mental health workforce.</a:t>
            </a:r>
          </a:p>
          <a:p>
            <a:r>
              <a:rPr lang="en-US" dirty="0"/>
              <a:t>Specific school focus on trauma and rural</a:t>
            </a:r>
          </a:p>
          <a:p>
            <a:r>
              <a:rPr lang="en-US" dirty="0"/>
              <a:t>Evaluations allow us to offer these opportunities free. So please fill out the evaluation at the end.</a:t>
            </a:r>
          </a:p>
        </p:txBody>
      </p:sp>
      <p:sp>
        <p:nvSpPr>
          <p:cNvPr id="4" name="Slide Number Placeholder 3"/>
          <p:cNvSpPr>
            <a:spLocks noGrp="1"/>
          </p:cNvSpPr>
          <p:nvPr>
            <p:ph type="sldNum" sz="quarter" idx="5"/>
          </p:nvPr>
        </p:nvSpPr>
        <p:spPr/>
        <p:txBody>
          <a:bodyPr/>
          <a:lstStyle/>
          <a:p>
            <a:fld id="{EFC128F8-A8F8-4F86-9E2D-73E199426059}" type="slidenum">
              <a:rPr lang="en-US" smtClean="0"/>
              <a:t>3</a:t>
            </a:fld>
            <a:endParaRPr lang="en-US" dirty="0"/>
          </a:p>
        </p:txBody>
      </p:sp>
    </p:spTree>
    <p:extLst>
      <p:ext uri="{BB962C8B-B14F-4D97-AF65-F5344CB8AC3E}">
        <p14:creationId xmlns:p14="http://schemas.microsoft.com/office/powerpoint/2010/main" val="66194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a:t>
            </a:r>
          </a:p>
          <a:p>
            <a:r>
              <a:rPr lang="en-US" dirty="0"/>
              <a:t>Mental Health Colorado is an affiliate of Mental Health America. </a:t>
            </a:r>
          </a:p>
          <a:p>
            <a:endParaRPr lang="en-US" dirty="0"/>
          </a:p>
          <a:p>
            <a:r>
              <a:rPr lang="en-US" dirty="0"/>
              <a:t>We are a non-profit policy and advocacy organization. We advocate for the more than one million Coloradans who experience a mental health or substance use disorder each year. We engage policymakers, providers, the public, and the press to promote early intervention, expand access to affordable services, and eradicate stigma and discrimination. Our efforts range from the Capitol to the classroom.</a:t>
            </a:r>
          </a:p>
          <a:p>
            <a:endParaRPr lang="en-US" dirty="0"/>
          </a:p>
          <a:p>
            <a:r>
              <a:rPr lang="en-US" dirty="0"/>
              <a:t>We work on policies, research, and strategic initiatives that: </a:t>
            </a:r>
          </a:p>
          <a:p>
            <a:endParaRPr lang="en-US" dirty="0"/>
          </a:p>
          <a:p>
            <a:pPr marL="171450" indent="-171450">
              <a:buFont typeface="Arial" panose="020B0604020202020204" pitchFamily="34" charset="0"/>
              <a:buChar char="•"/>
            </a:pPr>
            <a:r>
              <a:rPr lang="en-US" dirty="0"/>
              <a:t>Increase the availability of high-quality mental health and substance use care for children and their families </a:t>
            </a:r>
          </a:p>
          <a:p>
            <a:pPr marL="171450" indent="-171450">
              <a:buFont typeface="Arial" panose="020B0604020202020204" pitchFamily="34" charset="0"/>
              <a:buChar char="•"/>
            </a:pPr>
            <a:r>
              <a:rPr lang="en-US" dirty="0"/>
              <a:t>Reduce the suicide rate in Colorado </a:t>
            </a:r>
          </a:p>
          <a:p>
            <a:pPr marL="171450" indent="-171450">
              <a:buFont typeface="Arial" panose="020B0604020202020204" pitchFamily="34" charset="0"/>
              <a:buChar char="•"/>
            </a:pPr>
            <a:r>
              <a:rPr lang="en-US" dirty="0"/>
              <a:t>Ensure equitable treatment and coverage of mental health and substance use in the health care system </a:t>
            </a:r>
          </a:p>
          <a:p>
            <a:pPr marL="171450" indent="-171450">
              <a:buFont typeface="Arial" panose="020B0604020202020204" pitchFamily="34" charset="0"/>
              <a:buChar char="•"/>
            </a:pPr>
            <a:r>
              <a:rPr lang="en-US" dirty="0"/>
              <a:t>Expand the capacity of mental health and substance use services statewide </a:t>
            </a:r>
          </a:p>
          <a:p>
            <a:pPr marL="171450" indent="-171450">
              <a:buFont typeface="Arial" panose="020B0604020202020204" pitchFamily="34" charset="0"/>
              <a:buChar char="•"/>
            </a:pPr>
            <a:r>
              <a:rPr lang="en-US" dirty="0"/>
              <a:t>Strengthen systems of care for people with severe mental illness and substance use disorders, including individuals with complex or co-occurring conditions </a:t>
            </a:r>
          </a:p>
          <a:p>
            <a:pPr marL="171450" indent="-171450">
              <a:buFont typeface="Arial" panose="020B0604020202020204" pitchFamily="34" charset="0"/>
              <a:buChar char="•"/>
            </a:pPr>
            <a:r>
              <a:rPr lang="en-US" dirty="0"/>
              <a:t>Ensure families receive the mental health and substance use care they need before, during, and after pregnancy</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4</a:t>
            </a:fld>
            <a:endParaRPr lang="en-US" dirty="0"/>
          </a:p>
        </p:txBody>
      </p:sp>
    </p:spTree>
    <p:extLst>
      <p:ext uri="{BB962C8B-B14F-4D97-AF65-F5344CB8AC3E}">
        <p14:creationId xmlns:p14="http://schemas.microsoft.com/office/powerpoint/2010/main" val="29350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Introductions- who we are, why  we are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are you, why are you here (roles, location)</a:t>
            </a:r>
          </a:p>
          <a:p>
            <a:r>
              <a:rPr lang="en-US" b="1" dirty="0"/>
              <a:t>Funders</a:t>
            </a:r>
          </a:p>
          <a:p>
            <a:r>
              <a:rPr lang="en-US" dirty="0"/>
              <a:t>Rose community Foundation</a:t>
            </a:r>
          </a:p>
          <a:p>
            <a:r>
              <a:rPr lang="en-US" dirty="0"/>
              <a:t>Caring for Colorado Foundation</a:t>
            </a:r>
          </a:p>
          <a:p>
            <a:r>
              <a:rPr lang="en-US" b="1" dirty="0"/>
              <a:t>Partners</a:t>
            </a:r>
          </a:p>
          <a:p>
            <a:r>
              <a:rPr lang="en-US" dirty="0"/>
              <a:t>Colorado Association of School Executives (CASE)</a:t>
            </a:r>
          </a:p>
          <a:p>
            <a:r>
              <a:rPr lang="en-US" dirty="0"/>
              <a:t>Colorado Rural Schools alliance</a:t>
            </a:r>
          </a:p>
          <a:p>
            <a:r>
              <a:rPr lang="en-US" dirty="0"/>
              <a:t>Colorado Association of School Boards</a:t>
            </a:r>
          </a:p>
          <a:p>
            <a:r>
              <a:rPr lang="en-US" dirty="0"/>
              <a:t>Colorado Department of Education</a:t>
            </a:r>
          </a:p>
          <a:p>
            <a:r>
              <a:rPr lang="en-US" dirty="0"/>
              <a:t>Colorado Association for School-Based 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of toolkit development- WICHE/MHC partnership</a:t>
            </a:r>
          </a:p>
          <a:p>
            <a:endParaRPr lang="en-US" dirty="0"/>
          </a:p>
          <a:p>
            <a:r>
              <a:rPr lang="en-US" dirty="0"/>
              <a:t>Who is it for-</a:t>
            </a:r>
          </a:p>
          <a:p>
            <a:r>
              <a:rPr lang="en-US" dirty="0"/>
              <a:t>Community members, school and local leaders and districts to help you make the case for school to implement mental health practices such as screenings, suicide prevention and wellness plans. Talk more about why and how it was development and how it supports school districts in planning and implementation efforts for school mental health. </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5</a:t>
            </a:fld>
            <a:endParaRPr lang="en-US" dirty="0"/>
          </a:p>
        </p:txBody>
      </p:sp>
    </p:spTree>
    <p:extLst>
      <p:ext uri="{BB962C8B-B14F-4D97-AF65-F5344CB8AC3E}">
        <p14:creationId xmlns:p14="http://schemas.microsoft.com/office/powerpoint/2010/main" val="368786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t>
            </a:r>
          </a:p>
        </p:txBody>
      </p:sp>
      <p:sp>
        <p:nvSpPr>
          <p:cNvPr id="4" name="Slide Number Placeholder 3"/>
          <p:cNvSpPr>
            <a:spLocks noGrp="1"/>
          </p:cNvSpPr>
          <p:nvPr>
            <p:ph type="sldNum" sz="quarter" idx="5"/>
          </p:nvPr>
        </p:nvSpPr>
        <p:spPr/>
        <p:txBody>
          <a:bodyPr/>
          <a:lstStyle/>
          <a:p>
            <a:fld id="{EFC128F8-A8F8-4F86-9E2D-73E199426059}" type="slidenum">
              <a:rPr lang="en-US" smtClean="0"/>
              <a:t>6</a:t>
            </a:fld>
            <a:endParaRPr lang="en-US" dirty="0"/>
          </a:p>
        </p:txBody>
      </p:sp>
    </p:spTree>
    <p:extLst>
      <p:ext uri="{BB962C8B-B14F-4D97-AF65-F5344CB8AC3E}">
        <p14:creationId xmlns:p14="http://schemas.microsoft.com/office/powerpoint/2010/main" val="191568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a:t>
            </a:r>
          </a:p>
          <a:p>
            <a:r>
              <a:rPr lang="en-US" dirty="0"/>
              <a:t>And these same youth, </a:t>
            </a:r>
            <a:r>
              <a:rPr lang="en-US" sz="1200" b="0" i="0" kern="1200" dirty="0">
                <a:solidFill>
                  <a:schemeClr val="tx1"/>
                </a:solidFill>
                <a:effectLst/>
                <a:latin typeface="+mn-lt"/>
                <a:ea typeface="+mn-ea"/>
                <a:cs typeface="+mn-cs"/>
              </a:rPr>
              <a:t>ages 12 to 25 years, have by far the worst levels of access to mental health care across the whole lifespan. </a:t>
            </a:r>
          </a:p>
          <a:p>
            <a:endParaRPr lang="en-US" sz="1200" b="0" i="0" kern="1200" dirty="0">
              <a:solidFill>
                <a:schemeClr val="tx1"/>
              </a:solidFill>
              <a:effectLst/>
              <a:latin typeface="+mn-lt"/>
              <a:ea typeface="+mn-ea"/>
              <a:cs typeface="+mn-cs"/>
            </a:endParaRPr>
          </a:p>
          <a:p>
            <a:r>
              <a:rPr lang="en-US" dirty="0"/>
              <a:t>Emerging research indicates that intervening early can interrupt the negative course of some mental illnesses and may, in some cases, lessen the long-term progression and impact of a mental illness. </a:t>
            </a:r>
          </a:p>
          <a:p>
            <a:endParaRPr lang="en-US" dirty="0"/>
          </a:p>
          <a:p>
            <a:pPr marL="175050" indent="-175050">
              <a:buFont typeface="Arial" panose="020B0604020202020204" pitchFamily="34" charset="0"/>
              <a:buChar char="•"/>
            </a:pPr>
            <a:r>
              <a:rPr lang="en-US" dirty="0"/>
              <a:t>Untreated child and youth mental health conditions are linked to higher rates of school absence and reduced rates of timely grade completion and graduation. </a:t>
            </a:r>
          </a:p>
          <a:p>
            <a:pPr marL="175050" indent="-175050">
              <a:buFont typeface="Arial" panose="020B0604020202020204" pitchFamily="34" charset="0"/>
              <a:buChar char="•"/>
            </a:pPr>
            <a:r>
              <a:rPr lang="en-US" dirty="0"/>
              <a:t>In some cases, schools may also serve as a venue for providing health services, including mental health care, and they can also be the key to effective need identification, referral, and linkage to services provided in the community.</a:t>
            </a:r>
            <a:r>
              <a:rPr lang="en-US" dirty="0">
                <a:effectLst/>
              </a:rPr>
              <a:t> </a:t>
            </a:r>
          </a:p>
          <a:p>
            <a:pPr marL="175050" indent="-175050">
              <a:buFont typeface="Arial" panose="020B0604020202020204" pitchFamily="34" charset="0"/>
              <a:buChar char="•"/>
            </a:pPr>
            <a:r>
              <a:rPr lang="en-US" dirty="0"/>
              <a:t>Schools that have a system of mental health services and supports in place can help identify and address the mental health concerns of students and staff promptly, before they intensify and result in decreased academic performance and success and increased absenteeism and disciplinary issues. </a:t>
            </a:r>
          </a:p>
          <a:p>
            <a:pPr marL="175050" indent="-175050">
              <a:buFont typeface="Arial" panose="020B0604020202020204" pitchFamily="34" charset="0"/>
              <a:buChar char="•"/>
            </a:pPr>
            <a:r>
              <a:rPr lang="en-US" dirty="0"/>
              <a:t>Creating an environment that is conducive to learning and maximizes student potential requires efforts to recognize and take steps to meet the emotional needs of students and staff. </a:t>
            </a:r>
          </a:p>
        </p:txBody>
      </p:sp>
      <p:sp>
        <p:nvSpPr>
          <p:cNvPr id="4" name="Slide Number Placeholder 3"/>
          <p:cNvSpPr>
            <a:spLocks noGrp="1"/>
          </p:cNvSpPr>
          <p:nvPr>
            <p:ph type="sldNum" sz="quarter" idx="5"/>
          </p:nvPr>
        </p:nvSpPr>
        <p:spPr/>
        <p:txBody>
          <a:bodyPr/>
          <a:lstStyle/>
          <a:p>
            <a:fld id="{EFC128F8-A8F8-4F86-9E2D-73E199426059}" type="slidenum">
              <a:rPr lang="en-US" smtClean="0"/>
              <a:t>7</a:t>
            </a:fld>
            <a:endParaRPr lang="en-US" dirty="0"/>
          </a:p>
        </p:txBody>
      </p:sp>
    </p:spTree>
    <p:extLst>
      <p:ext uri="{BB962C8B-B14F-4D97-AF65-F5344CB8AC3E}">
        <p14:creationId xmlns:p14="http://schemas.microsoft.com/office/powerpoint/2010/main" val="110206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a:t>
            </a:r>
          </a:p>
          <a:p>
            <a:r>
              <a:rPr lang="en-US" dirty="0"/>
              <a:t>Now that we know that mental health conditions can tend to develop during early years without support and prevention, we understand that schools can be important places for prevention and support. </a:t>
            </a:r>
          </a:p>
          <a:p>
            <a:endParaRPr lang="en-US" dirty="0"/>
          </a:p>
          <a:p>
            <a:r>
              <a:rPr lang="en-US" dirty="0"/>
              <a:t>Mental Health Colorado, the Colorado affiliate of Mental Health America, worked in partnership with Western Interstate Commission for Higher Education Mental Health Program to develop a school mental health toolkit.</a:t>
            </a:r>
            <a:r>
              <a:rPr lang="en-US" dirty="0">
                <a:cs typeface="Calibri"/>
              </a:rPr>
              <a:t> In consultation with providers, districts, families, and community advocates, the best practices for providing school mental health services were developed, as well as resources regarding what's currently being implemented and working well throughout the state.  A critical foundation for this work was the Colorado Framework for School Behavioral Health Services developed by the Colorado Education Initiative and their related resources.</a:t>
            </a:r>
          </a:p>
          <a:p>
            <a:endParaRPr lang="en-US" dirty="0">
              <a:cs typeface="Calibri"/>
            </a:endParaRPr>
          </a:p>
          <a:p>
            <a:r>
              <a:rPr lang="en-US" dirty="0">
                <a:cs typeface="Calibri"/>
              </a:rPr>
              <a:t>Based off of the CDC’s WS WC </a:t>
            </a:r>
            <a:r>
              <a:rPr lang="en-US" dirty="0" err="1">
                <a:cs typeface="Calibri"/>
              </a:rPr>
              <a:t>WC</a:t>
            </a:r>
            <a:r>
              <a:rPr lang="en-US" dirty="0">
                <a:cs typeface="Calibri"/>
              </a:rPr>
              <a:t> framework. </a:t>
            </a:r>
            <a:endParaRPr lang="en-US" dirty="0"/>
          </a:p>
          <a:p>
            <a:endParaRPr lang="en-US" dirty="0"/>
          </a:p>
          <a:p>
            <a:pPr defTabSz="933602">
              <a:defRPr/>
            </a:pPr>
            <a:r>
              <a:rPr lang="en-US" dirty="0"/>
              <a:t>The School Mental Health Toolkit was developed as a guide to support schools and mental health advocates to use a comprehensive approach to school mental health, and improve the availability of mental health and substance use prevention and intervention in K-12 schools. The Toolkit provides strategies to support ALL students. It is not a curriculum or a program, but instead a guide for districts, schools, community partners, and advocates to take inventory of how they’re implementing best practices, and provide tools, advocacy tips, and funding strategies to make change.</a:t>
            </a:r>
          </a:p>
          <a:p>
            <a:pPr defTabSz="933602">
              <a:defRPr/>
            </a:pPr>
            <a:endParaRPr lang="en-US" dirty="0"/>
          </a:p>
          <a:p>
            <a:pPr defTabSz="933602">
              <a:defRPr/>
            </a:pPr>
            <a:r>
              <a:rPr lang="en-US" dirty="0"/>
              <a:t>Share update about next version of toolkit</a:t>
            </a:r>
          </a:p>
        </p:txBody>
      </p:sp>
      <p:sp>
        <p:nvSpPr>
          <p:cNvPr id="4" name="Slide Number Placeholder 3"/>
          <p:cNvSpPr>
            <a:spLocks noGrp="1"/>
          </p:cNvSpPr>
          <p:nvPr>
            <p:ph type="sldNum" sz="quarter" idx="5"/>
          </p:nvPr>
        </p:nvSpPr>
        <p:spPr/>
        <p:txBody>
          <a:bodyPr/>
          <a:lstStyle/>
          <a:p>
            <a:fld id="{EFC128F8-A8F8-4F86-9E2D-73E199426059}" type="slidenum">
              <a:rPr lang="en-US" smtClean="0"/>
              <a:t>8</a:t>
            </a:fld>
            <a:endParaRPr lang="en-US" dirty="0"/>
          </a:p>
        </p:txBody>
      </p:sp>
    </p:spTree>
    <p:extLst>
      <p:ext uri="{BB962C8B-B14F-4D97-AF65-F5344CB8AC3E}">
        <p14:creationId xmlns:p14="http://schemas.microsoft.com/office/powerpoint/2010/main" val="244177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a:t>
            </a:r>
          </a:p>
          <a:p>
            <a:r>
              <a:rPr lang="en-US" b="1" dirty="0"/>
              <a:t>5 sections</a:t>
            </a:r>
          </a:p>
          <a:p>
            <a:r>
              <a:rPr lang="en-US" dirty="0"/>
              <a:t>What do I need to know?</a:t>
            </a:r>
          </a:p>
          <a:p>
            <a:r>
              <a:rPr lang="en-US" dirty="0"/>
              <a:t>We know that school should not do this work alone, so the toolkit was also written to support community advocates. It includes facts and talking points to help advocates communicate the importance of services for mental wellness in schools </a:t>
            </a:r>
          </a:p>
          <a:p>
            <a:r>
              <a:rPr lang="en-US" dirty="0"/>
              <a:t>What works?</a:t>
            </a:r>
          </a:p>
          <a:p>
            <a:r>
              <a:rPr lang="en-US" dirty="0"/>
              <a:t>Which school mental health and social emotional initiatives, programs, services and approaches really work. Our top 10 approaches</a:t>
            </a:r>
          </a:p>
          <a:p>
            <a:r>
              <a:rPr lang="en-US" dirty="0"/>
              <a:t>How do I make changes?</a:t>
            </a:r>
          </a:p>
          <a:p>
            <a:r>
              <a:rPr lang="en-US" dirty="0"/>
              <a:t>An overview of what success looks like, partners who might be involved with making change and how to get your message heard by the right people at the right time</a:t>
            </a:r>
          </a:p>
          <a:p>
            <a:r>
              <a:rPr lang="en-US" dirty="0"/>
              <a:t>How can initiatives be funded?</a:t>
            </a:r>
          </a:p>
          <a:p>
            <a:r>
              <a:rPr lang="en-US" dirty="0"/>
              <a:t>Learn about sources of funding for different types of programs, initiatives and supports and how to set the wheels of funding in motions</a:t>
            </a:r>
          </a:p>
          <a:p>
            <a:r>
              <a:rPr lang="en-US" dirty="0"/>
              <a:t>Where can I find more resources?</a:t>
            </a:r>
          </a:p>
          <a:p>
            <a:r>
              <a:rPr lang="en-US" dirty="0"/>
              <a:t>Additional resources about best practices in school-based mental health prevention and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What's covered in each section</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9</a:t>
            </a:fld>
            <a:endParaRPr lang="en-US" dirty="0"/>
          </a:p>
        </p:txBody>
      </p:sp>
    </p:spTree>
    <p:extLst>
      <p:ext uri="{BB962C8B-B14F-4D97-AF65-F5344CB8AC3E}">
        <p14:creationId xmlns:p14="http://schemas.microsoft.com/office/powerpoint/2010/main" val="3533164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7" descr="SAMHSAlogo_grey.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8000" y="6084888"/>
            <a:ext cx="2092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62000" y="476788"/>
            <a:ext cx="7485476" cy="11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ttc-colorbar.jpg"/>
          <p:cNvPicPr>
            <a:picLocks noChangeAspect="1"/>
          </p:cNvPicPr>
          <p:nvPr userDrawn="1"/>
        </p:nvPicPr>
        <p:blipFill>
          <a:blip r:embed="rId4" cstate="print">
            <a:lum bright="2000"/>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0600" y="2130425"/>
            <a:ext cx="7772400" cy="1470025"/>
          </a:xfrm>
        </p:spPr>
        <p:txBody>
          <a:bodyPr/>
          <a:lstStyle>
            <a:lvl1pPr>
              <a:defRPr>
                <a:solidFill>
                  <a:srgbClr val="CC492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676400" y="3886200"/>
            <a:ext cx="6400800" cy="1752600"/>
          </a:xfrm>
        </p:spPr>
        <p:txBody>
          <a:bodyPr/>
          <a:lstStyle>
            <a:lvl1pPr marL="0" indent="0" algn="ctr">
              <a:buNone/>
              <a:defRPr>
                <a:solidFill>
                  <a:schemeClr val="bg1">
                    <a:lumMod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6408466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3779AE-FEE0-4E5F-ACDB-82D099AA97B0}"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ADBD43-D05F-42DF-B3E9-F8CA9F1A3FF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8415527"/>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6333E6-12CC-4A18-8FAE-ED1D62A896A2}"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04C9DB-7F75-4507-B0E3-3405A298A47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73657858"/>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6324600"/>
            <a:ext cx="9144000" cy="609600"/>
          </a:xfrm>
          <a:prstGeom prst="rect">
            <a:avLst/>
          </a:prstGeom>
          <a:solidFill>
            <a:srgbClr val="0030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52400" y="90076"/>
            <a:ext cx="4384675" cy="65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SAMHSA_logo_white-transparentbg.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15200" y="6324600"/>
            <a:ext cx="1752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attc-colorbar.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838200"/>
            <a:ext cx="9144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65004" y="1874599"/>
            <a:ext cx="8229600" cy="4380151"/>
          </a:xfrm>
        </p:spPr>
        <p:txBody>
          <a:bodyPr/>
          <a:lstStyle>
            <a:lvl1pPr marL="342900" indent="-342900">
              <a:buClr>
                <a:srgbClr val="804400"/>
              </a:buClr>
              <a:buFont typeface="Arial" panose="020B0604020202020204" pitchFamily="34" charset="0"/>
              <a:buChar char="•"/>
              <a:defRPr sz="2800">
                <a:solidFill>
                  <a:srgbClr val="003058"/>
                </a:solidFill>
                <a:latin typeface="Palatino" pitchFamily="2" charset="0"/>
              </a:defRPr>
            </a:lvl1pPr>
            <a:lvl2pPr marL="742950" indent="-285750">
              <a:buClr>
                <a:srgbClr val="804400"/>
              </a:buClr>
              <a:buFont typeface="Arial" panose="020B0604020202020204" pitchFamily="34" charset="0"/>
              <a:buChar char="•"/>
              <a:defRPr sz="2400">
                <a:solidFill>
                  <a:srgbClr val="003058"/>
                </a:solidFill>
                <a:latin typeface="Palatino" pitchFamily="2" charset="0"/>
              </a:defRPr>
            </a:lvl2pPr>
            <a:lvl3pPr marL="1143000" indent="-228600">
              <a:buClr>
                <a:srgbClr val="804400"/>
              </a:buClr>
              <a:buFont typeface="Arial" panose="020B0604020202020204" pitchFamily="34" charset="0"/>
              <a:buChar char="•"/>
              <a:defRPr sz="2000">
                <a:solidFill>
                  <a:srgbClr val="003058"/>
                </a:solidFill>
                <a:latin typeface="Palatino" pitchFamily="2" charset="0"/>
              </a:defRPr>
            </a:lvl3pPr>
            <a:lvl4pPr marL="1600200" indent="-228600">
              <a:buClr>
                <a:srgbClr val="804400"/>
              </a:buClr>
              <a:buFont typeface="Arial" panose="020B0604020202020204" pitchFamily="34" charset="0"/>
              <a:buChar char="•"/>
              <a:defRPr sz="1800">
                <a:solidFill>
                  <a:srgbClr val="003058"/>
                </a:solidFill>
                <a:latin typeface="Palatino" pitchFamily="2" charset="0"/>
              </a:defRPr>
            </a:lvl4pPr>
            <a:lvl5pPr marL="2057400" indent="-228600">
              <a:buClr>
                <a:srgbClr val="804400"/>
              </a:buClr>
              <a:buFont typeface="Arial" panose="020B0604020202020204" pitchFamily="34" charset="0"/>
              <a:buChar char="•"/>
              <a:defRPr sz="1800">
                <a:solidFill>
                  <a:srgbClr val="003058"/>
                </a:solidFill>
                <a:latin typeface="Palatino"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B24A917-5084-0044-87AE-2740AFB8028A}"/>
              </a:ext>
            </a:extLst>
          </p:cNvPr>
          <p:cNvSpPr>
            <a:spLocks noGrp="1"/>
          </p:cNvSpPr>
          <p:nvPr>
            <p:ph type="ctrTitle"/>
          </p:nvPr>
        </p:nvSpPr>
        <p:spPr>
          <a:xfrm>
            <a:off x="474996" y="861935"/>
            <a:ext cx="8219607" cy="890665"/>
          </a:xfrm>
        </p:spPr>
        <p:txBody>
          <a:bodyPr/>
          <a:lstStyle>
            <a:lvl1pPr>
              <a:defRPr>
                <a:solidFill>
                  <a:srgbClr val="CC4927"/>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88589539"/>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2F25055-260A-4A82-B150-4A3D15968876}"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6E1ED5-30E8-4D1E-B160-5A9871F738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0394309"/>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AE97AA-51BD-4B3B-874A-F057C6038AD3}"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59F72C-3C97-4941-AB87-824725DCEE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1728849"/>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42F0435-516F-44F1-9CE2-C50227F3CA85}"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8949B0-D2ED-4DE9-91A4-7344555B6B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4776702"/>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C513099-914C-4554-8E44-39F4A272983F}"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663566F-B760-43CD-8E9F-AB965507349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21730238"/>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97C5F9-A9DE-4672-BA40-D6C28D2D294B}"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BD93DDF-C683-47ED-BEC3-F4141BD2F6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0765355"/>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A45FE2-AA55-42DB-9228-62C68C3EC58E}"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29AE66-7FA8-4692-88A5-DF9E5624749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42513862"/>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985D740-D2F8-49B3-9DCF-730F9354DD71}"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10AB7A-1827-4F03-AE0A-8B5137D798D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9286620"/>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0D62FAF-4601-4058-9BF8-069D8EC06F37}" type="datetimeFigureOut">
              <a:rPr lang="en-US">
                <a:solidFill>
                  <a:prstClr val="black">
                    <a:tint val="75000"/>
                  </a:prstClr>
                </a:solidFill>
              </a:rPr>
              <a:pPr>
                <a:defRPr/>
              </a:pPr>
              <a:t>11/15/19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8BDD3F2-0775-4277-849B-04547B37E62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584843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wip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sv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1.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hyperlink" Target="mailto:syounggren@mentalhealthcolorado.org" TargetMode="External"/><Relationship Id="rId2" Type="http://schemas.openxmlformats.org/officeDocument/2006/relationships/hyperlink" Target="mailto:swinfield@wiche.edu"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ttc-gpra.org/P?s=71716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subTitle" idx="1"/>
          </p:nvPr>
        </p:nvSpPr>
        <p:spPr>
          <a:xfrm>
            <a:off x="1706187" y="3060110"/>
            <a:ext cx="6400800" cy="1143000"/>
          </a:xfrm>
        </p:spPr>
        <p:txBody>
          <a:bodyPr/>
          <a:lstStyle/>
          <a:p>
            <a:r>
              <a:rPr lang="en-US" dirty="0"/>
              <a:t>2019 Annual Conference on Advancing School Mental Health</a:t>
            </a:r>
          </a:p>
          <a:p>
            <a:r>
              <a:rPr lang="en-US" dirty="0"/>
              <a:t>Austin, TX</a:t>
            </a:r>
          </a:p>
          <a:p>
            <a:r>
              <a:rPr lang="en-US" dirty="0"/>
              <a:t>11/07/19</a:t>
            </a:r>
          </a:p>
        </p:txBody>
      </p:sp>
      <p:sp>
        <p:nvSpPr>
          <p:cNvPr id="3" name="Title 2">
            <a:extLst>
              <a:ext uri="{FF2B5EF4-FFF2-40B4-BE49-F238E27FC236}">
                <a16:creationId xmlns:a16="http://schemas.microsoft.com/office/drawing/2014/main" id="{3B21C9CD-F587-4248-A13F-18B127887C0E}"/>
              </a:ext>
            </a:extLst>
          </p:cNvPr>
          <p:cNvSpPr>
            <a:spLocks noGrp="1"/>
          </p:cNvSpPr>
          <p:nvPr>
            <p:ph type="ctrTitle"/>
          </p:nvPr>
        </p:nvSpPr>
        <p:spPr>
          <a:xfrm>
            <a:off x="1020387" y="1299197"/>
            <a:ext cx="7772400" cy="1470025"/>
          </a:xfrm>
        </p:spPr>
        <p:txBody>
          <a:bodyPr/>
          <a:lstStyle/>
          <a:p>
            <a:br>
              <a:rPr lang="en-US" dirty="0"/>
            </a:br>
            <a:r>
              <a:rPr lang="en-US" dirty="0"/>
              <a:t>Best Practices in School Mental Health </a:t>
            </a:r>
          </a:p>
        </p:txBody>
      </p:sp>
      <p:sp>
        <p:nvSpPr>
          <p:cNvPr id="4" name="Content Placeholder 7"/>
          <p:cNvSpPr txBox="1">
            <a:spLocks/>
          </p:cNvSpPr>
          <p:nvPr/>
        </p:nvSpPr>
        <p:spPr bwMode="auto">
          <a:xfrm>
            <a:off x="1684020" y="48768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32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srgbClr val="CC4927"/>
              </a:solidFill>
            </a:endParaRPr>
          </a:p>
          <a:p>
            <a:r>
              <a:rPr lang="en-US" sz="2400" dirty="0">
                <a:solidFill>
                  <a:srgbClr val="CC4927"/>
                </a:solidFill>
              </a:rPr>
              <a:t>Stefanie Winfield, MSW</a:t>
            </a:r>
          </a:p>
          <a:p>
            <a:r>
              <a:rPr lang="en-US" sz="2400" dirty="0">
                <a:solidFill>
                  <a:srgbClr val="CC4927"/>
                </a:solidFill>
              </a:rPr>
              <a:t>Sarah Younggren, LCSW</a:t>
            </a:r>
          </a:p>
        </p:txBody>
      </p:sp>
      <p:pic>
        <p:nvPicPr>
          <p:cNvPr id="7" name="Picture 6" descr="A picture containing drawing&#10;&#10;Description automatically generated">
            <a:extLst>
              <a:ext uri="{FF2B5EF4-FFF2-40B4-BE49-F238E27FC236}">
                <a16:creationId xmlns:a16="http://schemas.microsoft.com/office/drawing/2014/main" id="{3E203C6D-F1F7-4E07-B872-1530887EC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9920" y="76200"/>
            <a:ext cx="2209800" cy="791820"/>
          </a:xfrm>
          <a:prstGeom prst="rect">
            <a:avLst/>
          </a:prstGeom>
        </p:spPr>
      </p:pic>
    </p:spTree>
    <p:extLst>
      <p:ext uri="{BB962C8B-B14F-4D97-AF65-F5344CB8AC3E}">
        <p14:creationId xmlns:p14="http://schemas.microsoft.com/office/powerpoint/2010/main" val="3356417081"/>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40ED4-31A5-4202-B718-ECE24F6FF3EE}"/>
              </a:ext>
            </a:extLst>
          </p:cNvPr>
          <p:cNvSpPr>
            <a:spLocks noGrp="1"/>
          </p:cNvSpPr>
          <p:nvPr>
            <p:ph idx="1"/>
          </p:nvPr>
        </p:nvSpPr>
        <p:spPr>
          <a:xfrm>
            <a:off x="228600" y="1981201"/>
            <a:ext cx="4648200" cy="2438400"/>
          </a:xfrm>
        </p:spPr>
        <p:txBody>
          <a:bodyPr/>
          <a:lstStyle/>
          <a:p>
            <a:r>
              <a:rPr lang="en-US" dirty="0"/>
              <a:t>Why does this matter?</a:t>
            </a:r>
          </a:p>
          <a:p>
            <a:r>
              <a:rPr lang="en-US" dirty="0"/>
              <a:t>How does data help?</a:t>
            </a:r>
          </a:p>
          <a:p>
            <a:r>
              <a:rPr lang="en-US" dirty="0"/>
              <a:t>Facts and figures- to raise awareness and use as talking points</a:t>
            </a:r>
          </a:p>
        </p:txBody>
      </p:sp>
      <p:sp>
        <p:nvSpPr>
          <p:cNvPr id="3" name="Title 2">
            <a:extLst>
              <a:ext uri="{FF2B5EF4-FFF2-40B4-BE49-F238E27FC236}">
                <a16:creationId xmlns:a16="http://schemas.microsoft.com/office/drawing/2014/main" id="{1A371352-6394-42BF-A233-E238D69D5C85}"/>
              </a:ext>
            </a:extLst>
          </p:cNvPr>
          <p:cNvSpPr>
            <a:spLocks noGrp="1"/>
          </p:cNvSpPr>
          <p:nvPr>
            <p:ph type="ctrTitle"/>
          </p:nvPr>
        </p:nvSpPr>
        <p:spPr/>
        <p:txBody>
          <a:bodyPr/>
          <a:lstStyle/>
          <a:p>
            <a:r>
              <a:rPr lang="en-US" dirty="0"/>
              <a:t>What do I need to know?</a:t>
            </a:r>
          </a:p>
        </p:txBody>
      </p:sp>
      <p:pic>
        <p:nvPicPr>
          <p:cNvPr id="9" name="Picture 8">
            <a:extLst>
              <a:ext uri="{FF2B5EF4-FFF2-40B4-BE49-F238E27FC236}">
                <a16:creationId xmlns:a16="http://schemas.microsoft.com/office/drawing/2014/main" id="{586AF8DB-E8D6-44F2-BC91-F1F6865EBE1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98868" y="4919740"/>
            <a:ext cx="3000375" cy="1076325"/>
          </a:xfrm>
          <a:prstGeom prst="rect">
            <a:avLst/>
          </a:prstGeom>
          <a:noFill/>
          <a:ln>
            <a:noFill/>
          </a:ln>
        </p:spPr>
      </p:pic>
      <p:pic>
        <p:nvPicPr>
          <p:cNvPr id="10" name="Picture 9">
            <a:extLst>
              <a:ext uri="{FF2B5EF4-FFF2-40B4-BE49-F238E27FC236}">
                <a16:creationId xmlns:a16="http://schemas.microsoft.com/office/drawing/2014/main" id="{077684ED-E7E1-47AA-838C-2B9279263A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72988"/>
            <a:ext cx="3152775" cy="4162425"/>
          </a:xfrm>
          <a:prstGeom prst="rect">
            <a:avLst/>
          </a:prstGeom>
          <a:noFill/>
          <a:ln>
            <a:noFill/>
          </a:ln>
        </p:spPr>
      </p:pic>
      <p:pic>
        <p:nvPicPr>
          <p:cNvPr id="11" name="Picture 10" descr="A picture containing drawing&#10;&#10;Description automatically generated">
            <a:extLst>
              <a:ext uri="{FF2B5EF4-FFF2-40B4-BE49-F238E27FC236}">
                <a16:creationId xmlns:a16="http://schemas.microsoft.com/office/drawing/2014/main" id="{B0C05076-3F68-4784-BF7D-DE5EDD37A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461286710"/>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16F6D6-5BD1-4B38-84E8-A4C4B78521C7}"/>
              </a:ext>
            </a:extLst>
          </p:cNvPr>
          <p:cNvGrpSpPr/>
          <p:nvPr/>
        </p:nvGrpSpPr>
        <p:grpSpPr>
          <a:xfrm>
            <a:off x="1676400" y="2286000"/>
            <a:ext cx="3083316" cy="534428"/>
            <a:chOff x="764723" y="2277144"/>
            <a:chExt cx="4052297" cy="662056"/>
          </a:xfrm>
        </p:grpSpPr>
        <p:sp>
          <p:nvSpPr>
            <p:cNvPr id="5" name="Oval 4">
              <a:extLst>
                <a:ext uri="{FF2B5EF4-FFF2-40B4-BE49-F238E27FC236}">
                  <a16:creationId xmlns:a16="http://schemas.microsoft.com/office/drawing/2014/main" id="{D0B454A3-5885-454D-A587-43E1EF0D434A}"/>
                </a:ext>
              </a:extLst>
            </p:cNvPr>
            <p:cNvSpPr/>
            <p:nvPr/>
          </p:nvSpPr>
          <p:spPr>
            <a:xfrm>
              <a:off x="764723" y="2277144"/>
              <a:ext cx="662056" cy="66205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a:solidFill>
                  <a:prstClr val="white"/>
                </a:solidFill>
                <a:latin typeface="Merriweather" panose="00000500000000000000" pitchFamily="50" charset="0"/>
              </a:endParaRPr>
            </a:p>
          </p:txBody>
        </p:sp>
        <p:pic>
          <p:nvPicPr>
            <p:cNvPr id="6" name="Picture 114" descr="Brain in head">
              <a:extLst>
                <a:ext uri="{FF2B5EF4-FFF2-40B4-BE49-F238E27FC236}">
                  <a16:creationId xmlns:a16="http://schemas.microsoft.com/office/drawing/2014/main" id="{AB60428F-A982-4B3C-ACE1-2AF97AC879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9734" y="2400584"/>
              <a:ext cx="398394" cy="398394"/>
            </a:xfrm>
            <a:prstGeom prst="rect">
              <a:avLst/>
            </a:prstGeom>
          </p:spPr>
        </p:pic>
        <p:sp>
          <p:nvSpPr>
            <p:cNvPr id="7" name="TextBox 6">
              <a:extLst>
                <a:ext uri="{FF2B5EF4-FFF2-40B4-BE49-F238E27FC236}">
                  <a16:creationId xmlns:a16="http://schemas.microsoft.com/office/drawing/2014/main" id="{3CA7501A-5039-4F22-A7B1-036FDD83DF90}"/>
                </a:ext>
              </a:extLst>
            </p:cNvPr>
            <p:cNvSpPr txBox="1"/>
            <p:nvPr/>
          </p:nvSpPr>
          <p:spPr>
            <a:xfrm>
              <a:off x="1435198" y="2314753"/>
              <a:ext cx="3381822" cy="571916"/>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Mental health as part of overall health &amp; wellness</a:t>
              </a:r>
            </a:p>
          </p:txBody>
        </p:sp>
      </p:grpSp>
      <p:grpSp>
        <p:nvGrpSpPr>
          <p:cNvPr id="8" name="Group 7">
            <a:extLst>
              <a:ext uri="{FF2B5EF4-FFF2-40B4-BE49-F238E27FC236}">
                <a16:creationId xmlns:a16="http://schemas.microsoft.com/office/drawing/2014/main" id="{4C4FFE48-0930-4713-8554-8F7D447FD402}"/>
              </a:ext>
            </a:extLst>
          </p:cNvPr>
          <p:cNvGrpSpPr/>
          <p:nvPr/>
        </p:nvGrpSpPr>
        <p:grpSpPr>
          <a:xfrm>
            <a:off x="1676400" y="3040450"/>
            <a:ext cx="3083316" cy="553122"/>
            <a:chOff x="764723" y="3612240"/>
            <a:chExt cx="4052297" cy="685214"/>
          </a:xfrm>
        </p:grpSpPr>
        <p:sp>
          <p:nvSpPr>
            <p:cNvPr id="9" name="Oval 8">
              <a:extLst>
                <a:ext uri="{FF2B5EF4-FFF2-40B4-BE49-F238E27FC236}">
                  <a16:creationId xmlns:a16="http://schemas.microsoft.com/office/drawing/2014/main" id="{3BDE0EE2-AF47-497F-A414-EC43E1902427}"/>
                </a:ext>
              </a:extLst>
            </p:cNvPr>
            <p:cNvSpPr/>
            <p:nvPr/>
          </p:nvSpPr>
          <p:spPr>
            <a:xfrm>
              <a:off x="764723" y="3635398"/>
              <a:ext cx="662056" cy="662056"/>
            </a:xfrm>
            <a:prstGeom prst="ellipse">
              <a:avLst/>
            </a:prstGeom>
            <a:solidFill>
              <a:srgbClr val="FBA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dirty="0">
                <a:solidFill>
                  <a:prstClr val="white"/>
                </a:solidFill>
                <a:latin typeface="Merriweather" panose="00000500000000000000" pitchFamily="50" charset="0"/>
              </a:endParaRPr>
            </a:p>
          </p:txBody>
        </p:sp>
        <p:sp>
          <p:nvSpPr>
            <p:cNvPr id="10" name="TextBox 9">
              <a:extLst>
                <a:ext uri="{FF2B5EF4-FFF2-40B4-BE49-F238E27FC236}">
                  <a16:creationId xmlns:a16="http://schemas.microsoft.com/office/drawing/2014/main" id="{79B72BDA-387E-4ADC-BA83-AF6C13E8414A}"/>
                </a:ext>
              </a:extLst>
            </p:cNvPr>
            <p:cNvSpPr txBox="1"/>
            <p:nvPr/>
          </p:nvSpPr>
          <p:spPr>
            <a:xfrm>
              <a:off x="1435198" y="3612240"/>
              <a:ext cx="3381822" cy="571916"/>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Screening, identification, and referral systems</a:t>
              </a:r>
            </a:p>
          </p:txBody>
        </p:sp>
        <p:pic>
          <p:nvPicPr>
            <p:cNvPr id="11" name="Picture 121" descr="Arrow: Slight curve">
              <a:extLst>
                <a:ext uri="{FF2B5EF4-FFF2-40B4-BE49-F238E27FC236}">
                  <a16:creationId xmlns:a16="http://schemas.microsoft.com/office/drawing/2014/main" id="{CB5B7BD9-03F4-406F-A620-56DDE7ED711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2455" y="3724511"/>
              <a:ext cx="504033" cy="504033"/>
            </a:xfrm>
            <a:prstGeom prst="rect">
              <a:avLst/>
            </a:prstGeom>
          </p:spPr>
        </p:pic>
      </p:grpSp>
      <p:grpSp>
        <p:nvGrpSpPr>
          <p:cNvPr id="12" name="Group 11">
            <a:extLst>
              <a:ext uri="{FF2B5EF4-FFF2-40B4-BE49-F238E27FC236}">
                <a16:creationId xmlns:a16="http://schemas.microsoft.com/office/drawing/2014/main" id="{1DF7FA64-DF60-4CF0-A124-A4F9710F69E0}"/>
              </a:ext>
            </a:extLst>
          </p:cNvPr>
          <p:cNvGrpSpPr/>
          <p:nvPr/>
        </p:nvGrpSpPr>
        <p:grpSpPr>
          <a:xfrm>
            <a:off x="1676400" y="3840354"/>
            <a:ext cx="3083316" cy="489119"/>
            <a:chOff x="764723" y="4889314"/>
            <a:chExt cx="4052297" cy="605927"/>
          </a:xfrm>
        </p:grpSpPr>
        <p:sp>
          <p:nvSpPr>
            <p:cNvPr id="13" name="Oval 12">
              <a:extLst>
                <a:ext uri="{FF2B5EF4-FFF2-40B4-BE49-F238E27FC236}">
                  <a16:creationId xmlns:a16="http://schemas.microsoft.com/office/drawing/2014/main" id="{5644A397-B03E-47C9-BB29-EA8552B187EA}"/>
                </a:ext>
              </a:extLst>
            </p:cNvPr>
            <p:cNvSpPr/>
            <p:nvPr/>
          </p:nvSpPr>
          <p:spPr>
            <a:xfrm>
              <a:off x="764723" y="4889314"/>
              <a:ext cx="662056" cy="605927"/>
            </a:xfrm>
            <a:prstGeom prst="ellipse">
              <a:avLst/>
            </a:prstGeom>
            <a:solidFill>
              <a:srgbClr val="1D4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dirty="0">
                <a:solidFill>
                  <a:prstClr val="white"/>
                </a:solidFill>
                <a:latin typeface="Merriweather" panose="00000500000000000000" pitchFamily="50" charset="0"/>
              </a:endParaRPr>
            </a:p>
          </p:txBody>
        </p:sp>
        <p:sp>
          <p:nvSpPr>
            <p:cNvPr id="14" name="TextBox 13">
              <a:extLst>
                <a:ext uri="{FF2B5EF4-FFF2-40B4-BE49-F238E27FC236}">
                  <a16:creationId xmlns:a16="http://schemas.microsoft.com/office/drawing/2014/main" id="{28FF112B-DBD5-47A2-9A14-3CB346F85437}"/>
                </a:ext>
              </a:extLst>
            </p:cNvPr>
            <p:cNvSpPr txBox="1"/>
            <p:nvPr/>
          </p:nvSpPr>
          <p:spPr>
            <a:xfrm>
              <a:off x="1435198" y="4889318"/>
              <a:ext cx="3381822" cy="571917"/>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Social &amp; emotional learning and resilience</a:t>
              </a:r>
            </a:p>
          </p:txBody>
        </p:sp>
        <p:pic>
          <p:nvPicPr>
            <p:cNvPr id="15" name="Picture 14">
              <a:extLst>
                <a:ext uri="{FF2B5EF4-FFF2-40B4-BE49-F238E27FC236}">
                  <a16:creationId xmlns:a16="http://schemas.microsoft.com/office/drawing/2014/main" id="{A8F07479-9C4F-4BF7-88B3-70858F9471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6553" y="4977083"/>
              <a:ext cx="398396" cy="398396"/>
            </a:xfrm>
            <a:prstGeom prst="rect">
              <a:avLst/>
            </a:prstGeom>
          </p:spPr>
        </p:pic>
      </p:grpSp>
      <p:grpSp>
        <p:nvGrpSpPr>
          <p:cNvPr id="16" name="Group 15">
            <a:extLst>
              <a:ext uri="{FF2B5EF4-FFF2-40B4-BE49-F238E27FC236}">
                <a16:creationId xmlns:a16="http://schemas.microsoft.com/office/drawing/2014/main" id="{8D1B6C34-DD03-4F5C-B3E8-522899A2D80B}"/>
              </a:ext>
            </a:extLst>
          </p:cNvPr>
          <p:cNvGrpSpPr/>
          <p:nvPr/>
        </p:nvGrpSpPr>
        <p:grpSpPr>
          <a:xfrm>
            <a:off x="1676400" y="5368095"/>
            <a:ext cx="3150567" cy="534427"/>
            <a:chOff x="4504627" y="3555165"/>
            <a:chExt cx="3848807" cy="662056"/>
          </a:xfrm>
        </p:grpSpPr>
        <p:sp>
          <p:nvSpPr>
            <p:cNvPr id="17" name="Oval 16">
              <a:extLst>
                <a:ext uri="{FF2B5EF4-FFF2-40B4-BE49-F238E27FC236}">
                  <a16:creationId xmlns:a16="http://schemas.microsoft.com/office/drawing/2014/main" id="{4C37A956-1F8E-4439-8016-09034C6960E9}"/>
                </a:ext>
              </a:extLst>
            </p:cNvPr>
            <p:cNvSpPr/>
            <p:nvPr/>
          </p:nvSpPr>
          <p:spPr>
            <a:xfrm>
              <a:off x="4504627" y="3555165"/>
              <a:ext cx="662056" cy="662056"/>
            </a:xfrm>
            <a:prstGeom prst="ellipse">
              <a:avLst/>
            </a:prstGeom>
            <a:solidFill>
              <a:srgbClr val="FAD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a:solidFill>
                  <a:prstClr val="white"/>
                </a:solidFill>
                <a:latin typeface="Merriweather" panose="00000500000000000000" pitchFamily="50" charset="0"/>
              </a:endParaRPr>
            </a:p>
          </p:txBody>
        </p:sp>
        <p:sp>
          <p:nvSpPr>
            <p:cNvPr id="18" name="TextBox 17">
              <a:extLst>
                <a:ext uri="{FF2B5EF4-FFF2-40B4-BE49-F238E27FC236}">
                  <a16:creationId xmlns:a16="http://schemas.microsoft.com/office/drawing/2014/main" id="{07CC4E49-9D1B-438A-8475-6C7BD9F6AF1B}"/>
                </a:ext>
              </a:extLst>
            </p:cNvPr>
            <p:cNvSpPr txBox="1"/>
            <p:nvPr/>
          </p:nvSpPr>
          <p:spPr>
            <a:xfrm>
              <a:off x="5175104" y="3622408"/>
              <a:ext cx="3178330" cy="571917"/>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Partnerships with mental health professionals</a:t>
              </a:r>
            </a:p>
          </p:txBody>
        </p:sp>
        <p:pic>
          <p:nvPicPr>
            <p:cNvPr id="19" name="Picture 131" descr="Group">
              <a:extLst>
                <a:ext uri="{FF2B5EF4-FFF2-40B4-BE49-F238E27FC236}">
                  <a16:creationId xmlns:a16="http://schemas.microsoft.com/office/drawing/2014/main" id="{DA4C875A-9A67-4AD6-997C-0C8B4AC98E7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28037" y="3678575"/>
              <a:ext cx="415236" cy="415236"/>
            </a:xfrm>
            <a:prstGeom prst="rect">
              <a:avLst/>
            </a:prstGeom>
          </p:spPr>
        </p:pic>
      </p:grpSp>
      <p:grpSp>
        <p:nvGrpSpPr>
          <p:cNvPr id="20" name="Group 19">
            <a:extLst>
              <a:ext uri="{FF2B5EF4-FFF2-40B4-BE49-F238E27FC236}">
                <a16:creationId xmlns:a16="http://schemas.microsoft.com/office/drawing/2014/main" id="{1CAC3645-6995-4E8D-8605-22C9B8362986}"/>
              </a:ext>
            </a:extLst>
          </p:cNvPr>
          <p:cNvGrpSpPr/>
          <p:nvPr/>
        </p:nvGrpSpPr>
        <p:grpSpPr>
          <a:xfrm>
            <a:off x="5113703" y="2316360"/>
            <a:ext cx="2965846" cy="506134"/>
            <a:chOff x="4532706" y="4833186"/>
            <a:chExt cx="3732593" cy="627006"/>
          </a:xfrm>
        </p:grpSpPr>
        <p:sp>
          <p:nvSpPr>
            <p:cNvPr id="21" name="Oval 20">
              <a:extLst>
                <a:ext uri="{FF2B5EF4-FFF2-40B4-BE49-F238E27FC236}">
                  <a16:creationId xmlns:a16="http://schemas.microsoft.com/office/drawing/2014/main" id="{06D7A485-134D-4CE7-8C95-B2B039151AD4}"/>
                </a:ext>
              </a:extLst>
            </p:cNvPr>
            <p:cNvSpPr/>
            <p:nvPr/>
          </p:nvSpPr>
          <p:spPr>
            <a:xfrm>
              <a:off x="4532706" y="4833186"/>
              <a:ext cx="633977" cy="624448"/>
            </a:xfrm>
            <a:prstGeom prst="ellipse">
              <a:avLst/>
            </a:prstGeom>
            <a:solidFill>
              <a:srgbClr val="1D4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dirty="0">
                <a:solidFill>
                  <a:prstClr val="white"/>
                </a:solidFill>
                <a:latin typeface="Merriweather" panose="00000500000000000000" pitchFamily="50" charset="0"/>
              </a:endParaRPr>
            </a:p>
          </p:txBody>
        </p:sp>
        <p:sp>
          <p:nvSpPr>
            <p:cNvPr id="22" name="TextBox 21">
              <a:extLst>
                <a:ext uri="{FF2B5EF4-FFF2-40B4-BE49-F238E27FC236}">
                  <a16:creationId xmlns:a16="http://schemas.microsoft.com/office/drawing/2014/main" id="{D3A16559-4643-4B47-97E5-1F09BD52AA10}"/>
                </a:ext>
              </a:extLst>
            </p:cNvPr>
            <p:cNvSpPr txBox="1"/>
            <p:nvPr/>
          </p:nvSpPr>
          <p:spPr>
            <a:xfrm>
              <a:off x="5175103" y="4888275"/>
              <a:ext cx="3090196" cy="571917"/>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Teacher wellness programs and support</a:t>
              </a:r>
            </a:p>
          </p:txBody>
        </p:sp>
        <p:pic>
          <p:nvPicPr>
            <p:cNvPr id="23" name="Picture 136" descr="Grinning Face with No Fill">
              <a:extLst>
                <a:ext uri="{FF2B5EF4-FFF2-40B4-BE49-F238E27FC236}">
                  <a16:creationId xmlns:a16="http://schemas.microsoft.com/office/drawing/2014/main" id="{1F2F3732-443B-4D69-AB86-548E364C034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59652" y="4956080"/>
              <a:ext cx="408110" cy="408110"/>
            </a:xfrm>
            <a:prstGeom prst="rect">
              <a:avLst/>
            </a:prstGeom>
          </p:spPr>
        </p:pic>
      </p:grpSp>
      <p:grpSp>
        <p:nvGrpSpPr>
          <p:cNvPr id="24" name="Group 23">
            <a:extLst>
              <a:ext uri="{FF2B5EF4-FFF2-40B4-BE49-F238E27FC236}">
                <a16:creationId xmlns:a16="http://schemas.microsoft.com/office/drawing/2014/main" id="{0D606768-326C-4A4E-91DA-30D510BB5FA7}"/>
              </a:ext>
            </a:extLst>
          </p:cNvPr>
          <p:cNvGrpSpPr/>
          <p:nvPr/>
        </p:nvGrpSpPr>
        <p:grpSpPr>
          <a:xfrm>
            <a:off x="1676400" y="4566355"/>
            <a:ext cx="3386738" cy="508116"/>
            <a:chOff x="4572137" y="2309740"/>
            <a:chExt cx="3900466" cy="629460"/>
          </a:xfrm>
        </p:grpSpPr>
        <p:sp>
          <p:nvSpPr>
            <p:cNvPr id="25" name="Oval 24">
              <a:extLst>
                <a:ext uri="{FF2B5EF4-FFF2-40B4-BE49-F238E27FC236}">
                  <a16:creationId xmlns:a16="http://schemas.microsoft.com/office/drawing/2014/main" id="{F6800E9B-C352-4F60-8E27-68E1522CA3D4}"/>
                </a:ext>
              </a:extLst>
            </p:cNvPr>
            <p:cNvSpPr/>
            <p:nvPr/>
          </p:nvSpPr>
          <p:spPr>
            <a:xfrm>
              <a:off x="4572137" y="2333699"/>
              <a:ext cx="580158" cy="6055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dirty="0">
                <a:solidFill>
                  <a:prstClr val="white"/>
                </a:solidFill>
                <a:latin typeface="Merriweather" panose="00000500000000000000" pitchFamily="50" charset="0"/>
              </a:endParaRPr>
            </a:p>
          </p:txBody>
        </p:sp>
        <p:sp>
          <p:nvSpPr>
            <p:cNvPr id="26" name="TextBox 25">
              <a:extLst>
                <a:ext uri="{FF2B5EF4-FFF2-40B4-BE49-F238E27FC236}">
                  <a16:creationId xmlns:a16="http://schemas.microsoft.com/office/drawing/2014/main" id="{16E76E1A-73D6-487D-84D4-648C0FF0CFF7}"/>
                </a:ext>
              </a:extLst>
            </p:cNvPr>
            <p:cNvSpPr txBox="1"/>
            <p:nvPr/>
          </p:nvSpPr>
          <p:spPr>
            <a:xfrm>
              <a:off x="5175104" y="2309740"/>
              <a:ext cx="3297499" cy="571916"/>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School-based health centers supporting mental health</a:t>
              </a:r>
            </a:p>
          </p:txBody>
        </p:sp>
        <p:pic>
          <p:nvPicPr>
            <p:cNvPr id="27" name="Picture 141" descr="Home">
              <a:extLst>
                <a:ext uri="{FF2B5EF4-FFF2-40B4-BE49-F238E27FC236}">
                  <a16:creationId xmlns:a16="http://schemas.microsoft.com/office/drawing/2014/main" id="{DF17DAD4-02FA-471D-9E27-139BE322B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16690" y="2447924"/>
              <a:ext cx="320494" cy="320494"/>
            </a:xfrm>
            <a:prstGeom prst="rect">
              <a:avLst/>
            </a:prstGeom>
          </p:spPr>
        </p:pic>
      </p:grpSp>
      <p:grpSp>
        <p:nvGrpSpPr>
          <p:cNvPr id="28" name="Group 27">
            <a:extLst>
              <a:ext uri="{FF2B5EF4-FFF2-40B4-BE49-F238E27FC236}">
                <a16:creationId xmlns:a16="http://schemas.microsoft.com/office/drawing/2014/main" id="{07B34BE6-41A2-4271-B74E-1CC244A64610}"/>
              </a:ext>
            </a:extLst>
          </p:cNvPr>
          <p:cNvGrpSpPr/>
          <p:nvPr/>
        </p:nvGrpSpPr>
        <p:grpSpPr>
          <a:xfrm>
            <a:off x="5113703" y="3097139"/>
            <a:ext cx="3083316" cy="534428"/>
            <a:chOff x="764723" y="2277144"/>
            <a:chExt cx="4052297" cy="662056"/>
          </a:xfrm>
        </p:grpSpPr>
        <p:sp>
          <p:nvSpPr>
            <p:cNvPr id="29" name="Oval 28">
              <a:extLst>
                <a:ext uri="{FF2B5EF4-FFF2-40B4-BE49-F238E27FC236}">
                  <a16:creationId xmlns:a16="http://schemas.microsoft.com/office/drawing/2014/main" id="{D32EF0EF-B510-439F-8B16-F93B90F1A189}"/>
                </a:ext>
              </a:extLst>
            </p:cNvPr>
            <p:cNvSpPr/>
            <p:nvPr/>
          </p:nvSpPr>
          <p:spPr>
            <a:xfrm>
              <a:off x="764723" y="2277144"/>
              <a:ext cx="662056" cy="662056"/>
            </a:xfrm>
            <a:prstGeom prst="ellipse">
              <a:avLst/>
            </a:prstGeom>
            <a:solidFill>
              <a:srgbClr val="FAD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a:solidFill>
                  <a:prstClr val="white"/>
                </a:solidFill>
                <a:latin typeface="Merriweather" panose="00000500000000000000" pitchFamily="50" charset="0"/>
              </a:endParaRPr>
            </a:p>
          </p:txBody>
        </p:sp>
        <p:pic>
          <p:nvPicPr>
            <p:cNvPr id="30" name="Picture 114" descr="Chat">
              <a:extLst>
                <a:ext uri="{FF2B5EF4-FFF2-40B4-BE49-F238E27FC236}">
                  <a16:creationId xmlns:a16="http://schemas.microsoft.com/office/drawing/2014/main" id="{A2836102-BFFA-4D62-A269-B0356B1653E0}"/>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0759" y="2341609"/>
              <a:ext cx="516345" cy="516345"/>
            </a:xfrm>
            <a:prstGeom prst="rect">
              <a:avLst/>
            </a:prstGeom>
          </p:spPr>
        </p:pic>
        <p:sp>
          <p:nvSpPr>
            <p:cNvPr id="31" name="TextBox 30">
              <a:extLst>
                <a:ext uri="{FF2B5EF4-FFF2-40B4-BE49-F238E27FC236}">
                  <a16:creationId xmlns:a16="http://schemas.microsoft.com/office/drawing/2014/main" id="{8AE1034A-679E-4E27-B228-0CBA6F752EB5}"/>
                </a:ext>
              </a:extLst>
            </p:cNvPr>
            <p:cNvSpPr txBox="1"/>
            <p:nvPr/>
          </p:nvSpPr>
          <p:spPr>
            <a:xfrm>
              <a:off x="1435198" y="2408509"/>
              <a:ext cx="3381822" cy="343150"/>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Stigma reduction</a:t>
              </a:r>
            </a:p>
          </p:txBody>
        </p:sp>
      </p:grpSp>
      <p:grpSp>
        <p:nvGrpSpPr>
          <p:cNvPr id="32" name="Group 31">
            <a:extLst>
              <a:ext uri="{FF2B5EF4-FFF2-40B4-BE49-F238E27FC236}">
                <a16:creationId xmlns:a16="http://schemas.microsoft.com/office/drawing/2014/main" id="{7ADCD442-E63C-4BB1-BEEC-6619CB92352F}"/>
              </a:ext>
            </a:extLst>
          </p:cNvPr>
          <p:cNvGrpSpPr/>
          <p:nvPr/>
        </p:nvGrpSpPr>
        <p:grpSpPr>
          <a:xfrm>
            <a:off x="5114314" y="4674427"/>
            <a:ext cx="2988155" cy="534428"/>
            <a:chOff x="764723" y="2277144"/>
            <a:chExt cx="3760671" cy="662056"/>
          </a:xfrm>
        </p:grpSpPr>
        <p:sp>
          <p:nvSpPr>
            <p:cNvPr id="33" name="Oval 32">
              <a:extLst>
                <a:ext uri="{FF2B5EF4-FFF2-40B4-BE49-F238E27FC236}">
                  <a16:creationId xmlns:a16="http://schemas.microsoft.com/office/drawing/2014/main" id="{A178BE3C-1625-44E5-B70B-B97F009087B2}"/>
                </a:ext>
              </a:extLst>
            </p:cNvPr>
            <p:cNvSpPr/>
            <p:nvPr/>
          </p:nvSpPr>
          <p:spPr>
            <a:xfrm>
              <a:off x="764723" y="2277144"/>
              <a:ext cx="662056" cy="662056"/>
            </a:xfrm>
            <a:prstGeom prst="ellipse">
              <a:avLst/>
            </a:prstGeom>
            <a:solidFill>
              <a:srgbClr val="FBA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a:solidFill>
                  <a:prstClr val="white"/>
                </a:solidFill>
                <a:latin typeface="Merriweather" panose="00000500000000000000" pitchFamily="50" charset="0"/>
              </a:endParaRPr>
            </a:p>
          </p:txBody>
        </p:sp>
        <p:pic>
          <p:nvPicPr>
            <p:cNvPr id="34" name="Picture 114" descr="Partial Sun">
              <a:extLst>
                <a:ext uri="{FF2B5EF4-FFF2-40B4-BE49-F238E27FC236}">
                  <a16:creationId xmlns:a16="http://schemas.microsoft.com/office/drawing/2014/main" id="{262BBEB3-78AE-4051-B4DE-A18C0944AD5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50759" y="2341609"/>
              <a:ext cx="516345" cy="516345"/>
            </a:xfrm>
            <a:prstGeom prst="rect">
              <a:avLst/>
            </a:prstGeom>
          </p:spPr>
        </p:pic>
        <p:sp>
          <p:nvSpPr>
            <p:cNvPr id="35" name="TextBox 34">
              <a:extLst>
                <a:ext uri="{FF2B5EF4-FFF2-40B4-BE49-F238E27FC236}">
                  <a16:creationId xmlns:a16="http://schemas.microsoft.com/office/drawing/2014/main" id="{EF9C620E-2458-4087-8EB7-874DA0D42A6F}"/>
                </a:ext>
              </a:extLst>
            </p:cNvPr>
            <p:cNvSpPr txBox="1"/>
            <p:nvPr/>
          </p:nvSpPr>
          <p:spPr>
            <a:xfrm>
              <a:off x="1435200" y="2401433"/>
              <a:ext cx="3090194" cy="343150"/>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Trauma-informed practice</a:t>
              </a:r>
            </a:p>
          </p:txBody>
        </p:sp>
      </p:grpSp>
      <p:grpSp>
        <p:nvGrpSpPr>
          <p:cNvPr id="36" name="Group 35">
            <a:extLst>
              <a:ext uri="{FF2B5EF4-FFF2-40B4-BE49-F238E27FC236}">
                <a16:creationId xmlns:a16="http://schemas.microsoft.com/office/drawing/2014/main" id="{405BB381-5FF3-4284-A4F8-E624920C43D7}"/>
              </a:ext>
            </a:extLst>
          </p:cNvPr>
          <p:cNvGrpSpPr/>
          <p:nvPr/>
        </p:nvGrpSpPr>
        <p:grpSpPr>
          <a:xfrm>
            <a:off x="5114314" y="3879567"/>
            <a:ext cx="3150567" cy="545744"/>
            <a:chOff x="764723" y="2277144"/>
            <a:chExt cx="3898061" cy="676074"/>
          </a:xfrm>
        </p:grpSpPr>
        <p:sp>
          <p:nvSpPr>
            <p:cNvPr id="37" name="Oval 36">
              <a:extLst>
                <a:ext uri="{FF2B5EF4-FFF2-40B4-BE49-F238E27FC236}">
                  <a16:creationId xmlns:a16="http://schemas.microsoft.com/office/drawing/2014/main" id="{2CCC9910-0AE9-4A73-9AD7-2BDC63F1AC10}"/>
                </a:ext>
              </a:extLst>
            </p:cNvPr>
            <p:cNvSpPr/>
            <p:nvPr/>
          </p:nvSpPr>
          <p:spPr>
            <a:xfrm>
              <a:off x="764723" y="2277144"/>
              <a:ext cx="662056" cy="662056"/>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a:solidFill>
                  <a:prstClr val="white"/>
                </a:solidFill>
                <a:latin typeface="Merriweather" panose="00000500000000000000" pitchFamily="50" charset="0"/>
              </a:endParaRPr>
            </a:p>
          </p:txBody>
        </p:sp>
        <p:pic>
          <p:nvPicPr>
            <p:cNvPr id="38" name="Picture 114" descr="Clapping Hands">
              <a:extLst>
                <a:ext uri="{FF2B5EF4-FFF2-40B4-BE49-F238E27FC236}">
                  <a16:creationId xmlns:a16="http://schemas.microsoft.com/office/drawing/2014/main" id="{65A18CA1-C78F-49B8-A64D-7CE9ABE0970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50759" y="2341609"/>
              <a:ext cx="516345" cy="516345"/>
            </a:xfrm>
            <a:prstGeom prst="rect">
              <a:avLst/>
            </a:prstGeom>
          </p:spPr>
        </p:pic>
        <p:sp>
          <p:nvSpPr>
            <p:cNvPr id="39" name="TextBox 38">
              <a:extLst>
                <a:ext uri="{FF2B5EF4-FFF2-40B4-BE49-F238E27FC236}">
                  <a16:creationId xmlns:a16="http://schemas.microsoft.com/office/drawing/2014/main" id="{068D0D00-276E-4227-8BD2-8529BB460BC2}"/>
                </a:ext>
              </a:extLst>
            </p:cNvPr>
            <p:cNvSpPr txBox="1"/>
            <p:nvPr/>
          </p:nvSpPr>
          <p:spPr>
            <a:xfrm>
              <a:off x="1411198" y="2381302"/>
              <a:ext cx="3251586" cy="571916"/>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Positive behavior interventions &amp; supports</a:t>
              </a:r>
            </a:p>
          </p:txBody>
        </p:sp>
      </p:grpSp>
      <p:grpSp>
        <p:nvGrpSpPr>
          <p:cNvPr id="40" name="Group 39">
            <a:extLst>
              <a:ext uri="{FF2B5EF4-FFF2-40B4-BE49-F238E27FC236}">
                <a16:creationId xmlns:a16="http://schemas.microsoft.com/office/drawing/2014/main" id="{A76FA9F5-20E4-4DC8-AE90-497FCA5AE27B}"/>
              </a:ext>
            </a:extLst>
          </p:cNvPr>
          <p:cNvGrpSpPr/>
          <p:nvPr/>
        </p:nvGrpSpPr>
        <p:grpSpPr>
          <a:xfrm>
            <a:off x="5114314" y="5423139"/>
            <a:ext cx="2988155" cy="534428"/>
            <a:chOff x="764723" y="2277144"/>
            <a:chExt cx="3760671" cy="662056"/>
          </a:xfrm>
        </p:grpSpPr>
        <p:sp>
          <p:nvSpPr>
            <p:cNvPr id="41" name="Oval 40">
              <a:extLst>
                <a:ext uri="{FF2B5EF4-FFF2-40B4-BE49-F238E27FC236}">
                  <a16:creationId xmlns:a16="http://schemas.microsoft.com/office/drawing/2014/main" id="{BCD05D77-73F1-4A5A-B1F5-4829D1669B46}"/>
                </a:ext>
              </a:extLst>
            </p:cNvPr>
            <p:cNvSpPr/>
            <p:nvPr/>
          </p:nvSpPr>
          <p:spPr>
            <a:xfrm>
              <a:off x="764723" y="2277144"/>
              <a:ext cx="662056" cy="662056"/>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200">
                <a:solidFill>
                  <a:prstClr val="white"/>
                </a:solidFill>
                <a:latin typeface="Merriweather" panose="00000500000000000000" pitchFamily="50" charset="0"/>
              </a:endParaRPr>
            </a:p>
          </p:txBody>
        </p:sp>
        <p:pic>
          <p:nvPicPr>
            <p:cNvPr id="42" name="Picture 114" descr="Heartbeat">
              <a:extLst>
                <a:ext uri="{FF2B5EF4-FFF2-40B4-BE49-F238E27FC236}">
                  <a16:creationId xmlns:a16="http://schemas.microsoft.com/office/drawing/2014/main" id="{D1736A94-CDE2-403B-BB7B-6583AC8AEC4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50759" y="2341609"/>
              <a:ext cx="516345" cy="516345"/>
            </a:xfrm>
            <a:prstGeom prst="rect">
              <a:avLst/>
            </a:prstGeom>
          </p:spPr>
        </p:pic>
        <p:sp>
          <p:nvSpPr>
            <p:cNvPr id="43" name="TextBox 42">
              <a:extLst>
                <a:ext uri="{FF2B5EF4-FFF2-40B4-BE49-F238E27FC236}">
                  <a16:creationId xmlns:a16="http://schemas.microsoft.com/office/drawing/2014/main" id="{B35D955A-078B-4308-B6E4-FF2DA34B5737}"/>
                </a:ext>
              </a:extLst>
            </p:cNvPr>
            <p:cNvSpPr txBox="1"/>
            <p:nvPr/>
          </p:nvSpPr>
          <p:spPr>
            <a:xfrm>
              <a:off x="1435200" y="2464470"/>
              <a:ext cx="3090194" cy="343150"/>
            </a:xfrm>
            <a:prstGeom prst="rect">
              <a:avLst/>
            </a:prstGeom>
            <a:noFill/>
          </p:spPr>
          <p:txBody>
            <a:bodyPr wrap="square" rtlCol="0">
              <a:spAutoFit/>
            </a:bodyPr>
            <a:lstStyle/>
            <a:p>
              <a:pPr defTabSz="514350">
                <a:defRPr/>
              </a:pPr>
              <a:r>
                <a:rPr lang="en-US" sz="1200" dirty="0">
                  <a:solidFill>
                    <a:prstClr val="black">
                      <a:lumMod val="75000"/>
                      <a:lumOff val="25000"/>
                    </a:prstClr>
                  </a:solidFill>
                  <a:latin typeface="Palatino"/>
                </a:rPr>
                <a:t>Suicide prevention initiatives</a:t>
              </a:r>
            </a:p>
          </p:txBody>
        </p:sp>
      </p:grpSp>
      <p:sp>
        <p:nvSpPr>
          <p:cNvPr id="47" name="Slide Number Placeholder 1">
            <a:extLst>
              <a:ext uri="{FF2B5EF4-FFF2-40B4-BE49-F238E27FC236}">
                <a16:creationId xmlns:a16="http://schemas.microsoft.com/office/drawing/2014/main" id="{429A1334-169B-48CD-B497-F74FC511E635}"/>
              </a:ext>
            </a:extLst>
          </p:cNvPr>
          <p:cNvSpPr txBox="1">
            <a:spLocks/>
          </p:cNvSpPr>
          <p:nvPr/>
        </p:nvSpPr>
        <p:spPr>
          <a:xfrm>
            <a:off x="5924548" y="6817599"/>
            <a:ext cx="20574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EE1BA125-BF39-4D3E-B312-A9D8E2FB3284}" type="slidenum">
              <a:rPr lang="en-US" sz="1200" smtClean="0">
                <a:latin typeface="Franklin Gothic Book" panose="020B0503020102020204" pitchFamily="34" charset="0"/>
              </a:rPr>
              <a:pPr/>
              <a:t>11</a:t>
            </a:fld>
            <a:endParaRPr lang="en-US" sz="1200" dirty="0">
              <a:latin typeface="Franklin Gothic Book" panose="020B0503020102020204" pitchFamily="34" charset="0"/>
            </a:endParaRPr>
          </a:p>
        </p:txBody>
      </p:sp>
      <p:sp>
        <p:nvSpPr>
          <p:cNvPr id="51" name="TextBox 50">
            <a:extLst>
              <a:ext uri="{FF2B5EF4-FFF2-40B4-BE49-F238E27FC236}">
                <a16:creationId xmlns:a16="http://schemas.microsoft.com/office/drawing/2014/main" id="{81F9CD3F-B012-448E-8423-44F7F167D73D}"/>
              </a:ext>
            </a:extLst>
          </p:cNvPr>
          <p:cNvSpPr txBox="1"/>
          <p:nvPr/>
        </p:nvSpPr>
        <p:spPr>
          <a:xfrm>
            <a:off x="588548" y="1215509"/>
            <a:ext cx="8342336" cy="769441"/>
          </a:xfrm>
          <a:prstGeom prst="rect">
            <a:avLst/>
          </a:prstGeom>
          <a:noFill/>
        </p:spPr>
        <p:txBody>
          <a:bodyPr wrap="square" rtlCol="0">
            <a:spAutoFit/>
          </a:bodyPr>
          <a:lstStyle/>
          <a:p>
            <a:r>
              <a:rPr lang="en-US" sz="4400" dirty="0">
                <a:solidFill>
                  <a:srgbClr val="CC4927"/>
                </a:solidFill>
                <a:latin typeface="Arial" panose="020B0604020202020204" pitchFamily="34" charset="0"/>
                <a:cs typeface="Arial" panose="020B0604020202020204" pitchFamily="34" charset="0"/>
              </a:rPr>
              <a:t>What works? 10 Best Practices</a:t>
            </a:r>
          </a:p>
        </p:txBody>
      </p:sp>
      <p:pic>
        <p:nvPicPr>
          <p:cNvPr id="44" name="Picture 43" descr="A picture containing drawing&#10;&#10;Description automatically generated">
            <a:extLst>
              <a:ext uri="{FF2B5EF4-FFF2-40B4-BE49-F238E27FC236}">
                <a16:creationId xmlns:a16="http://schemas.microsoft.com/office/drawing/2014/main" id="{79FA665D-987B-4FA1-96B2-42D63A4B1BA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7004485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4"/>
                                        </p:tgtEl>
                                        <p:attrNameLst>
                                          <p:attrName>style.opacity</p:attrName>
                                        </p:attrNameLst>
                                      </p:cBhvr>
                                      <p:to>
                                        <p:strVal val="0.25"/>
                                      </p:to>
                                    </p:set>
                                    <p:animEffect filter="image" prLst="opacity: 0.25">
                                      <p:cBhvr rctx="IE">
                                        <p:cTn id="12" dur="indefinite"/>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8"/>
                                        </p:tgtEl>
                                        <p:attrNameLst>
                                          <p:attrName>style.opacity</p:attrName>
                                        </p:attrNameLst>
                                      </p:cBhvr>
                                      <p:to>
                                        <p:strVal val="0.25"/>
                                      </p:to>
                                    </p:set>
                                    <p:animEffect filter="image" prLst="opacity: 0.25">
                                      <p:cBhvr rctx="IE">
                                        <p:cTn id="20" dur="indefinite"/>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12"/>
                                        </p:tgtEl>
                                        <p:attrNameLst>
                                          <p:attrName>style.opacity</p:attrName>
                                        </p:attrNameLst>
                                      </p:cBhvr>
                                      <p:to>
                                        <p:strVal val="0.25"/>
                                      </p:to>
                                    </p:set>
                                    <p:animEffect filter="image" prLst="opacity: 0.25">
                                      <p:cBhvr rctx="IE">
                                        <p:cTn id="28" dur="indefinite"/>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24"/>
                                        </p:tgtEl>
                                        <p:attrNameLst>
                                          <p:attrName>style.opacity</p:attrName>
                                        </p:attrNameLst>
                                      </p:cBhvr>
                                      <p:to>
                                        <p:strVal val="0.25"/>
                                      </p:to>
                                    </p:set>
                                    <p:animEffect filter="image" prLst="opacity: 0.25">
                                      <p:cBhvr rctx="IE">
                                        <p:cTn id="36" dur="indefinite"/>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nodeType="clickEffect">
                                  <p:stCondLst>
                                    <p:cond delay="0"/>
                                  </p:stCondLst>
                                  <p:childTnLst>
                                    <p:set>
                                      <p:cBhvr>
                                        <p:cTn id="43" dur="indefinite"/>
                                        <p:tgtEl>
                                          <p:spTgt spid="16"/>
                                        </p:tgtEl>
                                        <p:attrNameLst>
                                          <p:attrName>style.opacity</p:attrName>
                                        </p:attrNameLst>
                                      </p:cBhvr>
                                      <p:to>
                                        <p:strVal val="0.25"/>
                                      </p:to>
                                    </p:set>
                                    <p:animEffect filter="image" prLst="opacity: 0.25">
                                      <p:cBhvr rctx="IE">
                                        <p:cTn id="44" dur="indefinite"/>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p:cTn id="51" dur="indefinite"/>
                                        <p:tgtEl>
                                          <p:spTgt spid="20"/>
                                        </p:tgtEl>
                                        <p:attrNameLst>
                                          <p:attrName>style.opacity</p:attrName>
                                        </p:attrNameLst>
                                      </p:cBhvr>
                                      <p:to>
                                        <p:strVal val="0.25"/>
                                      </p:to>
                                    </p:set>
                                    <p:animEffect filter="image" prLst="opacity: 0.25">
                                      <p:cBhvr rctx="IE">
                                        <p:cTn id="52" dur="indefinite"/>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nodeType="clickEffect">
                                  <p:stCondLst>
                                    <p:cond delay="0"/>
                                  </p:stCondLst>
                                  <p:childTnLst>
                                    <p:set>
                                      <p:cBhvr>
                                        <p:cTn id="59" dur="indefinite"/>
                                        <p:tgtEl>
                                          <p:spTgt spid="28"/>
                                        </p:tgtEl>
                                        <p:attrNameLst>
                                          <p:attrName>style.opacity</p:attrName>
                                        </p:attrNameLst>
                                      </p:cBhvr>
                                      <p:to>
                                        <p:strVal val="0.25"/>
                                      </p:to>
                                    </p:set>
                                    <p:animEffect filter="image" prLst="opacity: 0.25">
                                      <p:cBhvr rctx="IE">
                                        <p:cTn id="60" dur="indefinite"/>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nodeType="clickEffect">
                                  <p:stCondLst>
                                    <p:cond delay="0"/>
                                  </p:stCondLst>
                                  <p:childTnLst>
                                    <p:set>
                                      <p:cBhvr>
                                        <p:cTn id="67" dur="indefinite"/>
                                        <p:tgtEl>
                                          <p:spTgt spid="36"/>
                                        </p:tgtEl>
                                        <p:attrNameLst>
                                          <p:attrName>style.opacity</p:attrName>
                                        </p:attrNameLst>
                                      </p:cBhvr>
                                      <p:to>
                                        <p:strVal val="0.25"/>
                                      </p:to>
                                    </p:set>
                                    <p:animEffect filter="image" prLst="opacity: 0.25">
                                      <p:cBhvr rctx="IE">
                                        <p:cTn id="68" dur="indefinite"/>
                                        <p:tgtEl>
                                          <p:spTgt spid="36"/>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mph" presetSubtype="0" nodeType="clickEffect">
                                  <p:stCondLst>
                                    <p:cond delay="0"/>
                                  </p:stCondLst>
                                  <p:childTnLst>
                                    <p:set>
                                      <p:cBhvr>
                                        <p:cTn id="75" dur="indefinite"/>
                                        <p:tgtEl>
                                          <p:spTgt spid="32"/>
                                        </p:tgtEl>
                                        <p:attrNameLst>
                                          <p:attrName>style.opacity</p:attrName>
                                        </p:attrNameLst>
                                      </p:cBhvr>
                                      <p:to>
                                        <p:strVal val="0.25"/>
                                      </p:to>
                                    </p:set>
                                    <p:animEffect filter="image" prLst="opacity: 0.25">
                                      <p:cBhvr rctx="IE">
                                        <p:cTn id="76" dur="indefinite"/>
                                        <p:tgtEl>
                                          <p:spTgt spid="32"/>
                                        </p:tgtEl>
                                      </p:cBhvr>
                                    </p:animEffect>
                                  </p:childTnLst>
                                </p:cTn>
                              </p:par>
                              <p:par>
                                <p:cTn id="77" presetID="10"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ental health and wellness in schools">
            <a:extLst>
              <a:ext uri="{FF2B5EF4-FFF2-40B4-BE49-F238E27FC236}">
                <a16:creationId xmlns:a16="http://schemas.microsoft.com/office/drawing/2014/main" id="{C7A80E10-71A6-4444-85F5-E80B4D888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219" y="4114801"/>
            <a:ext cx="2965207" cy="1660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55BEE0DD-0624-465D-A3F7-A13B924B94E5}"/>
              </a:ext>
            </a:extLst>
          </p:cNvPr>
          <p:cNvSpPr>
            <a:spLocks noGrp="1"/>
          </p:cNvSpPr>
          <p:nvPr>
            <p:ph idx="1"/>
          </p:nvPr>
        </p:nvSpPr>
        <p:spPr>
          <a:xfrm>
            <a:off x="474996" y="2286000"/>
            <a:ext cx="8229600" cy="4380151"/>
          </a:xfrm>
        </p:spPr>
        <p:txBody>
          <a:bodyPr/>
          <a:lstStyle/>
          <a:p>
            <a:r>
              <a:rPr lang="en-US" dirty="0"/>
              <a:t>Communities That Care</a:t>
            </a:r>
          </a:p>
          <a:p>
            <a:r>
              <a:rPr lang="en-US" dirty="0"/>
              <a:t>Center for Rural School Health and Education</a:t>
            </a:r>
          </a:p>
          <a:p>
            <a:r>
              <a:rPr lang="en-US" dirty="0"/>
              <a:t>Youth Mental Health First AID</a:t>
            </a:r>
          </a:p>
          <a:p>
            <a:endParaRPr lang="en-US" dirty="0"/>
          </a:p>
        </p:txBody>
      </p:sp>
      <p:sp>
        <p:nvSpPr>
          <p:cNvPr id="3" name="Title 2">
            <a:extLst>
              <a:ext uri="{FF2B5EF4-FFF2-40B4-BE49-F238E27FC236}">
                <a16:creationId xmlns:a16="http://schemas.microsoft.com/office/drawing/2014/main" id="{20AD6835-4019-45DE-833A-C302C69884C5}"/>
              </a:ext>
            </a:extLst>
          </p:cNvPr>
          <p:cNvSpPr>
            <a:spLocks noGrp="1"/>
          </p:cNvSpPr>
          <p:nvPr>
            <p:ph type="ctrTitle"/>
          </p:nvPr>
        </p:nvSpPr>
        <p:spPr>
          <a:xfrm>
            <a:off x="474996" y="861935"/>
            <a:ext cx="8219607" cy="2033665"/>
          </a:xfrm>
        </p:spPr>
        <p:txBody>
          <a:bodyPr/>
          <a:lstStyle/>
          <a:p>
            <a:r>
              <a:rPr lang="en-US" sz="3600" b="1"/>
              <a:t>1. Make mental health part of an overall wellness strategy.</a:t>
            </a:r>
            <a:br>
              <a:rPr lang="en-US" b="1"/>
            </a:br>
            <a:endParaRPr lang="en-US" dirty="0"/>
          </a:p>
        </p:txBody>
      </p:sp>
      <p:pic>
        <p:nvPicPr>
          <p:cNvPr id="1028" name="Picture 4" descr="Image result for mental health and wellness in schools">
            <a:extLst>
              <a:ext uri="{FF2B5EF4-FFF2-40B4-BE49-F238E27FC236}">
                <a16:creationId xmlns:a16="http://schemas.microsoft.com/office/drawing/2014/main" id="{BCD7D5DC-A256-464F-A6F0-77AC0A1CD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0" y="3886199"/>
            <a:ext cx="3385322" cy="2109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picture containing drawing&#10;&#10;Description automatically generated">
            <a:extLst>
              <a:ext uri="{FF2B5EF4-FFF2-40B4-BE49-F238E27FC236}">
                <a16:creationId xmlns:a16="http://schemas.microsoft.com/office/drawing/2014/main" id="{457524C2-E5C3-4E8F-A798-E7F5B91F0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1827397178"/>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C90F1B-2785-4A29-A0F5-A5CB6CBD87E5}"/>
              </a:ext>
            </a:extLst>
          </p:cNvPr>
          <p:cNvSpPr>
            <a:spLocks noGrp="1"/>
          </p:cNvSpPr>
          <p:nvPr>
            <p:ph idx="1"/>
          </p:nvPr>
        </p:nvSpPr>
        <p:spPr>
          <a:xfrm>
            <a:off x="881009" y="1679073"/>
            <a:ext cx="3429000" cy="2743200"/>
          </a:xfrm>
        </p:spPr>
        <p:txBody>
          <a:bodyPr/>
          <a:lstStyle/>
          <a:p>
            <a:pPr marL="0" indent="0">
              <a:buNone/>
            </a:pPr>
            <a:endParaRPr lang="en-US" dirty="0"/>
          </a:p>
          <a:p>
            <a:r>
              <a:rPr lang="en-US" dirty="0"/>
              <a:t>CEI universal screening tool kit</a:t>
            </a:r>
          </a:p>
        </p:txBody>
      </p:sp>
      <p:sp>
        <p:nvSpPr>
          <p:cNvPr id="3" name="Title 2">
            <a:extLst>
              <a:ext uri="{FF2B5EF4-FFF2-40B4-BE49-F238E27FC236}">
                <a16:creationId xmlns:a16="http://schemas.microsoft.com/office/drawing/2014/main" id="{151CE852-4067-43A8-8BBF-BBC676AF8654}"/>
              </a:ext>
            </a:extLst>
          </p:cNvPr>
          <p:cNvSpPr>
            <a:spLocks noGrp="1"/>
          </p:cNvSpPr>
          <p:nvPr>
            <p:ph type="ctrTitle"/>
          </p:nvPr>
        </p:nvSpPr>
        <p:spPr>
          <a:xfrm>
            <a:off x="462196" y="737314"/>
            <a:ext cx="8219607" cy="890665"/>
          </a:xfrm>
        </p:spPr>
        <p:txBody>
          <a:bodyPr/>
          <a:lstStyle/>
          <a:p>
            <a:br>
              <a:rPr lang="en-US" b="1" dirty="0"/>
            </a:br>
            <a:br>
              <a:rPr lang="en-US" b="1" dirty="0"/>
            </a:br>
            <a:r>
              <a:rPr lang="en-US" sz="3600" b="1" dirty="0"/>
              <a:t>2. Screen for and identify issues to refer students for needed services.</a:t>
            </a:r>
            <a:br>
              <a:rPr lang="en-US" dirty="0"/>
            </a:br>
            <a:endParaRPr lang="en-US" dirty="0"/>
          </a:p>
        </p:txBody>
      </p:sp>
      <p:pic>
        <p:nvPicPr>
          <p:cNvPr id="2052" name="Picture 4" descr="Image result for BIMAS">
            <a:extLst>
              <a:ext uri="{FF2B5EF4-FFF2-40B4-BE49-F238E27FC236}">
                <a16:creationId xmlns:a16="http://schemas.microsoft.com/office/drawing/2014/main" id="{462362F8-54E0-4A93-8EF8-6E98B2B76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178" y="2426045"/>
            <a:ext cx="3013946" cy="9678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A10C7104-5ED4-49E5-BEFA-40A952456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58" y="3723131"/>
            <a:ext cx="5413717"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37483E-9D2F-4AE3-BCBA-DB4A0642E0B2}"/>
              </a:ext>
            </a:extLst>
          </p:cNvPr>
          <p:cNvSpPr txBox="1"/>
          <p:nvPr/>
        </p:nvSpPr>
        <p:spPr>
          <a:xfrm>
            <a:off x="6096000" y="281940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4E7BDEF7-B064-49D6-9E32-0738C7B68649}"/>
              </a:ext>
            </a:extLst>
          </p:cNvPr>
          <p:cNvPicPr>
            <a:picLocks noChangeAspect="1"/>
          </p:cNvPicPr>
          <p:nvPr/>
        </p:nvPicPr>
        <p:blipFill>
          <a:blip r:embed="rId5"/>
          <a:stretch>
            <a:fillRect/>
          </a:stretch>
        </p:blipFill>
        <p:spPr>
          <a:xfrm>
            <a:off x="5815537" y="3864786"/>
            <a:ext cx="3133616" cy="177409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D15B225-0F95-445A-AC74-65B61F4CCF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165665151"/>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2FB82-04E0-48F0-B22B-30221B7A31C5}"/>
              </a:ext>
            </a:extLst>
          </p:cNvPr>
          <p:cNvSpPr>
            <a:spLocks noGrp="1"/>
          </p:cNvSpPr>
          <p:nvPr>
            <p:ph idx="1"/>
          </p:nvPr>
        </p:nvSpPr>
        <p:spPr>
          <a:xfrm>
            <a:off x="457200" y="2667001"/>
            <a:ext cx="3824522" cy="3352800"/>
          </a:xfrm>
        </p:spPr>
        <p:txBody>
          <a:bodyPr/>
          <a:lstStyle/>
          <a:p>
            <a:r>
              <a:rPr lang="en-US" dirty="0"/>
              <a:t>Collaborative for Academic, Social and Emotional Learning (CASEL) </a:t>
            </a:r>
          </a:p>
          <a:p>
            <a:r>
              <a:rPr lang="en-US" dirty="0"/>
              <a:t>SEL programs (variety, free, online, in person)</a:t>
            </a:r>
          </a:p>
          <a:p>
            <a:endParaRPr lang="en-US" dirty="0"/>
          </a:p>
        </p:txBody>
      </p:sp>
      <p:sp>
        <p:nvSpPr>
          <p:cNvPr id="3" name="Title 2">
            <a:extLst>
              <a:ext uri="{FF2B5EF4-FFF2-40B4-BE49-F238E27FC236}">
                <a16:creationId xmlns:a16="http://schemas.microsoft.com/office/drawing/2014/main" id="{2DE70D2E-2359-40D8-BDA3-035D95649258}"/>
              </a:ext>
            </a:extLst>
          </p:cNvPr>
          <p:cNvSpPr>
            <a:spLocks noGrp="1"/>
          </p:cNvSpPr>
          <p:nvPr>
            <p:ph type="ctrTitle"/>
          </p:nvPr>
        </p:nvSpPr>
        <p:spPr>
          <a:xfrm>
            <a:off x="457200" y="1776335"/>
            <a:ext cx="8219607" cy="890665"/>
          </a:xfrm>
        </p:spPr>
        <p:txBody>
          <a:bodyPr/>
          <a:lstStyle/>
          <a:p>
            <a:r>
              <a:rPr lang="en-US" sz="3600" b="1"/>
              <a:t>3. Incorporate social and emotional learning (SEL) and resilience concepts.</a:t>
            </a:r>
            <a:br>
              <a:rPr lang="en-US"/>
            </a:br>
            <a:endParaRPr lang="en-US" dirty="0"/>
          </a:p>
        </p:txBody>
      </p:sp>
      <p:pic>
        <p:nvPicPr>
          <p:cNvPr id="3074" name="Picture 2" descr="Image result for social emotional learning">
            <a:extLst>
              <a:ext uri="{FF2B5EF4-FFF2-40B4-BE49-F238E27FC236}">
                <a16:creationId xmlns:a16="http://schemas.microsoft.com/office/drawing/2014/main" id="{63DEC244-AF6F-4190-981C-E57957AB0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278" y="2431140"/>
            <a:ext cx="3824522" cy="3824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D9F624CA-CF39-488E-95C8-7214B9A8B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830947644"/>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5F3462-7FA2-48DC-999F-27DB264A4474}"/>
              </a:ext>
            </a:extLst>
          </p:cNvPr>
          <p:cNvSpPr>
            <a:spLocks noGrp="1"/>
          </p:cNvSpPr>
          <p:nvPr>
            <p:ph idx="1"/>
          </p:nvPr>
        </p:nvSpPr>
        <p:spPr>
          <a:xfrm>
            <a:off x="3429000" y="3048001"/>
            <a:ext cx="5257800" cy="1752600"/>
          </a:xfrm>
        </p:spPr>
        <p:txBody>
          <a:bodyPr/>
          <a:lstStyle/>
          <a:p>
            <a:r>
              <a:rPr lang="en-US" dirty="0"/>
              <a:t>School Based Health Alliance</a:t>
            </a:r>
          </a:p>
          <a:p>
            <a:r>
              <a:rPr lang="en-US" dirty="0" err="1"/>
              <a:t>RHIhub</a:t>
            </a:r>
            <a:r>
              <a:rPr lang="en-US" dirty="0"/>
              <a:t>-Rural Services Integration Toolkit</a:t>
            </a:r>
          </a:p>
        </p:txBody>
      </p:sp>
      <p:sp>
        <p:nvSpPr>
          <p:cNvPr id="3" name="Title 2">
            <a:extLst>
              <a:ext uri="{FF2B5EF4-FFF2-40B4-BE49-F238E27FC236}">
                <a16:creationId xmlns:a16="http://schemas.microsoft.com/office/drawing/2014/main" id="{06BF7029-0B85-4819-AE06-E9AE1CC2E88E}"/>
              </a:ext>
            </a:extLst>
          </p:cNvPr>
          <p:cNvSpPr>
            <a:spLocks noGrp="1"/>
          </p:cNvSpPr>
          <p:nvPr>
            <p:ph type="ctrTitle"/>
          </p:nvPr>
        </p:nvSpPr>
        <p:spPr>
          <a:xfrm>
            <a:off x="457200" y="1752600"/>
            <a:ext cx="8219607" cy="890665"/>
          </a:xfrm>
        </p:spPr>
        <p:txBody>
          <a:bodyPr/>
          <a:lstStyle/>
          <a:p>
            <a:r>
              <a:rPr lang="en-US" sz="3600" b="1" dirty="0"/>
              <a:t>4. Establish and use school-based health centers (SBHCs) for mental health and substance use services</a:t>
            </a:r>
            <a:r>
              <a:rPr lang="en-US" b="1" dirty="0"/>
              <a:t>.</a:t>
            </a:r>
            <a:br>
              <a:rPr lang="en-US" dirty="0"/>
            </a:br>
            <a:endParaRPr lang="en-US" dirty="0"/>
          </a:p>
        </p:txBody>
      </p:sp>
      <p:pic>
        <p:nvPicPr>
          <p:cNvPr id="4098" name="Picture 2" descr="Image result for school based health centers">
            <a:extLst>
              <a:ext uri="{FF2B5EF4-FFF2-40B4-BE49-F238E27FC236}">
                <a16:creationId xmlns:a16="http://schemas.microsoft.com/office/drawing/2014/main" id="{DB917E11-B71F-4B9E-8ECD-04FA2C9E8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895600"/>
            <a:ext cx="2514600" cy="2982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drawing&#10;&#10;Description automatically generated">
            <a:extLst>
              <a:ext uri="{FF2B5EF4-FFF2-40B4-BE49-F238E27FC236}">
                <a16:creationId xmlns:a16="http://schemas.microsoft.com/office/drawing/2014/main" id="{1F5010B1-7E1F-4509-8F6B-94599E9CC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345554495"/>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0A8DD-3FCF-4E44-965A-E2B654E7FF62}"/>
              </a:ext>
            </a:extLst>
          </p:cNvPr>
          <p:cNvSpPr>
            <a:spLocks noGrp="1"/>
          </p:cNvSpPr>
          <p:nvPr>
            <p:ph idx="1"/>
          </p:nvPr>
        </p:nvSpPr>
        <p:spPr>
          <a:xfrm>
            <a:off x="5410200" y="2612180"/>
            <a:ext cx="5322884" cy="3352800"/>
          </a:xfrm>
        </p:spPr>
        <p:txBody>
          <a:bodyPr/>
          <a:lstStyle/>
          <a:p>
            <a:r>
              <a:rPr lang="en-US" dirty="0"/>
              <a:t>4 Strategies </a:t>
            </a:r>
          </a:p>
          <a:p>
            <a:r>
              <a:rPr lang="en-US" dirty="0"/>
              <a:t>Project TEACH</a:t>
            </a:r>
          </a:p>
          <a:p>
            <a:r>
              <a:rPr lang="en-US" dirty="0"/>
              <a:t>Project ECHO</a:t>
            </a:r>
          </a:p>
          <a:p>
            <a:endParaRPr lang="en-US" dirty="0"/>
          </a:p>
        </p:txBody>
      </p:sp>
      <p:sp>
        <p:nvSpPr>
          <p:cNvPr id="3" name="Title 2">
            <a:extLst>
              <a:ext uri="{FF2B5EF4-FFF2-40B4-BE49-F238E27FC236}">
                <a16:creationId xmlns:a16="http://schemas.microsoft.com/office/drawing/2014/main" id="{0B7C8F9B-F3BD-41A5-A50D-4DD0A321DE7D}"/>
              </a:ext>
            </a:extLst>
          </p:cNvPr>
          <p:cNvSpPr>
            <a:spLocks noGrp="1"/>
          </p:cNvSpPr>
          <p:nvPr>
            <p:ph type="ctrTitle"/>
          </p:nvPr>
        </p:nvSpPr>
        <p:spPr>
          <a:xfrm>
            <a:off x="444988" y="1494431"/>
            <a:ext cx="8219607" cy="747635"/>
          </a:xfrm>
        </p:spPr>
        <p:txBody>
          <a:bodyPr/>
          <a:lstStyle/>
          <a:p>
            <a:r>
              <a:rPr lang="en-US" sz="3600" b="1" dirty="0"/>
              <a:t>5. Create partnerships with mental health professionals. </a:t>
            </a:r>
            <a:br>
              <a:rPr lang="en-US" dirty="0"/>
            </a:br>
            <a:endParaRPr lang="en-US" dirty="0"/>
          </a:p>
        </p:txBody>
      </p:sp>
      <p:pic>
        <p:nvPicPr>
          <p:cNvPr id="3074" name="Picture 2" descr="Image result for school community partnership">
            <a:extLst>
              <a:ext uri="{FF2B5EF4-FFF2-40B4-BE49-F238E27FC236}">
                <a16:creationId xmlns:a16="http://schemas.microsoft.com/office/drawing/2014/main" id="{D466C23F-EB5E-456B-BCF7-7A29050E3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90800"/>
            <a:ext cx="4953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E0910F69-FE1E-4F4F-851D-ACE5D7C982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460549954"/>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2D1F79-D331-457F-A6F5-1242F16BE540}"/>
              </a:ext>
            </a:extLst>
          </p:cNvPr>
          <p:cNvSpPr>
            <a:spLocks noGrp="1"/>
          </p:cNvSpPr>
          <p:nvPr>
            <p:ph idx="1"/>
          </p:nvPr>
        </p:nvSpPr>
        <p:spPr/>
        <p:txBody>
          <a:bodyPr/>
          <a:lstStyle/>
          <a:p>
            <a:r>
              <a:rPr lang="en-US" dirty="0"/>
              <a:t>Employee Assistance </a:t>
            </a:r>
          </a:p>
          <a:p>
            <a:pPr marL="0" indent="0">
              <a:buNone/>
            </a:pPr>
            <a:r>
              <a:rPr lang="en-US" dirty="0"/>
              <a:t>    Programs</a:t>
            </a:r>
          </a:p>
          <a:p>
            <a:pPr lvl="0"/>
            <a:r>
              <a:rPr lang="en-US" dirty="0"/>
              <a:t>Happy Teacher Revolution</a:t>
            </a:r>
          </a:p>
          <a:p>
            <a:pPr lvl="0"/>
            <a:r>
              <a:rPr lang="en-US" dirty="0"/>
              <a:t>Listening sessions</a:t>
            </a:r>
          </a:p>
          <a:p>
            <a:pPr marL="0" indent="0">
              <a:buNone/>
            </a:pPr>
            <a:endParaRPr lang="en-US" dirty="0"/>
          </a:p>
          <a:p>
            <a:endParaRPr lang="en-US" dirty="0"/>
          </a:p>
        </p:txBody>
      </p:sp>
      <p:sp>
        <p:nvSpPr>
          <p:cNvPr id="3" name="Title 2">
            <a:extLst>
              <a:ext uri="{FF2B5EF4-FFF2-40B4-BE49-F238E27FC236}">
                <a16:creationId xmlns:a16="http://schemas.microsoft.com/office/drawing/2014/main" id="{0DDD204E-5171-4809-AC56-C62B263E233F}"/>
              </a:ext>
            </a:extLst>
          </p:cNvPr>
          <p:cNvSpPr>
            <a:spLocks noGrp="1"/>
          </p:cNvSpPr>
          <p:nvPr>
            <p:ph type="ctrTitle"/>
          </p:nvPr>
        </p:nvSpPr>
        <p:spPr/>
        <p:txBody>
          <a:bodyPr/>
          <a:lstStyle/>
          <a:p>
            <a:r>
              <a:rPr lang="en-US" sz="3600" b="1" dirty="0"/>
              <a:t>6. Emphasize teacher wellness</a:t>
            </a:r>
            <a:endParaRPr lang="en-US" sz="3600" dirty="0"/>
          </a:p>
        </p:txBody>
      </p:sp>
      <p:pic>
        <p:nvPicPr>
          <p:cNvPr id="1026" name="Picture 2" descr="https://uc0e2228ebed040377fe31d46446.previews.dropboxusercontent.com/p/thumb/AAjp0wwFuUFM_cKnyxq_KfPKpvHy2JZlqNgZBKE9w_jnXKjKnyi4RkqRVKEqI8CAmtlhC4vCRl4tqSw3QMsmvc06OBB7DsTRKfynblRQrCoNVVJ2HGvd9Q0_SFu7OfD_w-qYX9oPRlH2wQojtV7i-9zuO7eKqmKOosj3m4ff0dnpakrp4eFG6tU-A-uxSi-m110g4ld_wdyxWOI0SIi1RKERQbkjsOnxgpjxcvhOQ3MR8xla8r_2QMNTXCcQZlnAl0cHWxDJvVhDzSmVSg1Bv0iM3w4iuujJ_dtUkCoNUObW3j2pzXDASqotWnyUDWvK0TGW-DhWpekYuAzfZizsJGziC74PS-14uNtAfC-qB_krELzACh6Feq-ClI7PWeO4RqdzYW6ClA0sywmn-NZaQwlyG86k-fUuueg4GqstiHSKIw/p.png?fv_content=true&amp;size_mode=5">
            <a:extLst>
              <a:ext uri="{FF2B5EF4-FFF2-40B4-BE49-F238E27FC236}">
                <a16:creationId xmlns:a16="http://schemas.microsoft.com/office/drawing/2014/main" id="{D86CDEBE-14F0-40D6-82AA-E88923E14F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 t="805" r="49165" b="2240"/>
          <a:stretch/>
        </p:blipFill>
        <p:spPr bwMode="auto">
          <a:xfrm>
            <a:off x="5564875" y="2057400"/>
            <a:ext cx="3579125" cy="4210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A505621D-7A49-4F08-B90B-70EFAEFE9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808551471"/>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AD4559-7481-4119-BDD4-A80EBF52A280}"/>
              </a:ext>
            </a:extLst>
          </p:cNvPr>
          <p:cNvSpPr>
            <a:spLocks noGrp="1"/>
          </p:cNvSpPr>
          <p:nvPr>
            <p:ph idx="1"/>
          </p:nvPr>
        </p:nvSpPr>
        <p:spPr>
          <a:xfrm>
            <a:off x="457200" y="2057400"/>
            <a:ext cx="8229600" cy="4380151"/>
          </a:xfrm>
        </p:spPr>
        <p:txBody>
          <a:bodyPr/>
          <a:lstStyle/>
          <a:p>
            <a:r>
              <a:rPr lang="en-US" dirty="0"/>
              <a:t>Make it OK</a:t>
            </a:r>
          </a:p>
          <a:p>
            <a:r>
              <a:rPr lang="en-US" dirty="0"/>
              <a:t>Active Minds</a:t>
            </a:r>
          </a:p>
          <a:p>
            <a:r>
              <a:rPr lang="en-US" dirty="0"/>
              <a:t>Let’s Talk CO</a:t>
            </a:r>
          </a:p>
          <a:p>
            <a:r>
              <a:rPr lang="en-US" dirty="0"/>
              <a:t>Parent education nights </a:t>
            </a:r>
          </a:p>
        </p:txBody>
      </p:sp>
      <p:sp>
        <p:nvSpPr>
          <p:cNvPr id="3" name="Title 2">
            <a:extLst>
              <a:ext uri="{FF2B5EF4-FFF2-40B4-BE49-F238E27FC236}">
                <a16:creationId xmlns:a16="http://schemas.microsoft.com/office/drawing/2014/main" id="{CC18DB41-4F2C-4104-B2A0-94C7757FD057}"/>
              </a:ext>
            </a:extLst>
          </p:cNvPr>
          <p:cNvSpPr>
            <a:spLocks noGrp="1"/>
          </p:cNvSpPr>
          <p:nvPr>
            <p:ph type="ctrTitle"/>
          </p:nvPr>
        </p:nvSpPr>
        <p:spPr>
          <a:xfrm>
            <a:off x="685800" y="1253286"/>
            <a:ext cx="8219607" cy="890665"/>
          </a:xfrm>
        </p:spPr>
        <p:txBody>
          <a:bodyPr/>
          <a:lstStyle/>
          <a:p>
            <a:r>
              <a:rPr lang="en-US" sz="3600" b="1" dirty="0"/>
              <a:t>7. Reduce stigma</a:t>
            </a:r>
            <a:br>
              <a:rPr lang="en-US" dirty="0"/>
            </a:br>
            <a:endParaRPr lang="en-US" dirty="0"/>
          </a:p>
        </p:txBody>
      </p:sp>
      <p:sp>
        <p:nvSpPr>
          <p:cNvPr id="4" name="Rectangle 3">
            <a:extLst>
              <a:ext uri="{FF2B5EF4-FFF2-40B4-BE49-F238E27FC236}">
                <a16:creationId xmlns:a16="http://schemas.microsoft.com/office/drawing/2014/main" id="{538A47FF-0C95-4843-8154-A93CF1874FCC}"/>
              </a:ext>
            </a:extLst>
          </p:cNvPr>
          <p:cNvSpPr/>
          <p:nvPr/>
        </p:nvSpPr>
        <p:spPr>
          <a:xfrm>
            <a:off x="3754885" y="3244334"/>
            <a:ext cx="245580" cy="369332"/>
          </a:xfrm>
          <a:prstGeom prst="rect">
            <a:avLst/>
          </a:prstGeom>
        </p:spPr>
        <p:txBody>
          <a:bodyPr wrap="none">
            <a:spAutoFit/>
          </a:bodyPr>
          <a:lstStyle/>
          <a:p>
            <a:pPr lvl="0"/>
            <a:r>
              <a:rPr lang="en-US" b="1" dirty="0"/>
              <a:t>.</a:t>
            </a:r>
            <a:endParaRPr lang="en-US" dirty="0"/>
          </a:p>
        </p:txBody>
      </p:sp>
      <p:pic>
        <p:nvPicPr>
          <p:cNvPr id="2050" name="Picture 2" descr="Image result for stigma reduction">
            <a:extLst>
              <a:ext uri="{FF2B5EF4-FFF2-40B4-BE49-F238E27FC236}">
                <a16:creationId xmlns:a16="http://schemas.microsoft.com/office/drawing/2014/main" id="{F24E471C-669F-4F2B-BFF6-142ED1D9F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80280"/>
            <a:ext cx="4038600" cy="4273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E2EE75F8-7C45-4780-B782-6AEC9B1FA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1269416970"/>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FFDEFD-2C05-4D24-B8FF-F539038E173A}"/>
              </a:ext>
            </a:extLst>
          </p:cNvPr>
          <p:cNvSpPr>
            <a:spLocks noGrp="1"/>
          </p:cNvSpPr>
          <p:nvPr>
            <p:ph idx="1"/>
          </p:nvPr>
        </p:nvSpPr>
        <p:spPr>
          <a:xfrm>
            <a:off x="426536" y="2511635"/>
            <a:ext cx="8229600" cy="4380151"/>
          </a:xfrm>
        </p:spPr>
        <p:txBody>
          <a:bodyPr/>
          <a:lstStyle/>
          <a:p>
            <a:r>
              <a:rPr lang="en-US" dirty="0"/>
              <a:t>State Offices of Positive </a:t>
            </a:r>
          </a:p>
          <a:p>
            <a:pPr marL="0" indent="0">
              <a:buNone/>
            </a:pPr>
            <a:r>
              <a:rPr lang="en-US" dirty="0"/>
              <a:t>    Interventions and supports </a:t>
            </a:r>
          </a:p>
          <a:p>
            <a:r>
              <a:rPr lang="en-US" dirty="0"/>
              <a:t>State offices of Multi-Tiered </a:t>
            </a:r>
          </a:p>
          <a:p>
            <a:pPr marL="0" indent="0">
              <a:buNone/>
            </a:pPr>
            <a:r>
              <a:rPr lang="en-US" dirty="0"/>
              <a:t>    System of Support</a:t>
            </a:r>
          </a:p>
        </p:txBody>
      </p:sp>
      <p:sp>
        <p:nvSpPr>
          <p:cNvPr id="3" name="Title 2">
            <a:extLst>
              <a:ext uri="{FF2B5EF4-FFF2-40B4-BE49-F238E27FC236}">
                <a16:creationId xmlns:a16="http://schemas.microsoft.com/office/drawing/2014/main" id="{28931CC2-4957-4D92-AA86-11F7069EFB8F}"/>
              </a:ext>
            </a:extLst>
          </p:cNvPr>
          <p:cNvSpPr>
            <a:spLocks noGrp="1"/>
          </p:cNvSpPr>
          <p:nvPr>
            <p:ph type="ctrTitle"/>
          </p:nvPr>
        </p:nvSpPr>
        <p:spPr>
          <a:xfrm>
            <a:off x="462196" y="1597709"/>
            <a:ext cx="8219607" cy="890665"/>
          </a:xfrm>
        </p:spPr>
        <p:txBody>
          <a:bodyPr/>
          <a:lstStyle/>
          <a:p>
            <a:r>
              <a:rPr lang="en-US" sz="3600" b="1" dirty="0"/>
              <a:t>8. Use Positive Behavioral Intervention and Supports (PBIS)</a:t>
            </a:r>
            <a:br>
              <a:rPr lang="en-US" dirty="0"/>
            </a:br>
            <a:endParaRPr lang="en-US" dirty="0"/>
          </a:p>
        </p:txBody>
      </p:sp>
      <p:pic>
        <p:nvPicPr>
          <p:cNvPr id="2050" name="Picture 2" descr="https://ucf4e19edaac6c22a85a45e712ca.previews.dropboxusercontent.com/p/thumb/AAg28y9ui4aTTSYiVgUghxI_MCIifrOSK3aedVFnRl0wpXva-oZSKl4bIKPBV073i4IhQLB56OroBlbKHLdMr97WJm7TYb6iINeF90rKkEnoSUrSjDx76ONLKVbNkvgsZ_5AxYx0x7c2_nlzxzIXnvrdh6YvWsg_S31VDR_nCWInaQ_145ZD6AL0FBzjvJUXE8RCBdZpqjMXc86eCtQ2s_JQ4ZZvdXzaxN8xMq3f8dIKmiCDPNIZdhzuDoezixCkyxyJJpabAGQjyxRIm0WaLnL727sQXJnFgRb38gLgi0K2YzuXlD4gwgGbuHxePKGm-IwepPBMuNfUVmNt9yVb_0ws/p.png?fv_content=true&amp;size_mode=5">
            <a:extLst>
              <a:ext uri="{FF2B5EF4-FFF2-40B4-BE49-F238E27FC236}">
                <a16:creationId xmlns:a16="http://schemas.microsoft.com/office/drawing/2014/main" id="{AE16D50D-98C6-4CC7-A44D-5DE3D5D75C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6626" r="51667" b="55138"/>
          <a:stretch/>
        </p:blipFill>
        <p:spPr bwMode="auto">
          <a:xfrm>
            <a:off x="5486400" y="2980342"/>
            <a:ext cx="3581400" cy="3317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568AC01A-6F59-46A4-8E11-19397AC0C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010894638"/>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9575D1-5E94-489F-8388-F5F4452D0BB0}"/>
              </a:ext>
            </a:extLst>
          </p:cNvPr>
          <p:cNvSpPr>
            <a:spLocks noGrp="1"/>
          </p:cNvSpPr>
          <p:nvPr>
            <p:ph idx="1"/>
          </p:nvPr>
        </p:nvSpPr>
        <p:spPr/>
        <p:txBody>
          <a:bodyPr/>
          <a:lstStyle/>
          <a:p>
            <a:r>
              <a:rPr lang="en-US" sz="2000" dirty="0"/>
              <a:t>This presentation was prepared for the Mountain Plains Mental Health Technology Transfer Center (TTC) Network under a cooperative agreement from the Substance Abuse and Mental Health Services Administration (SAMHSA). </a:t>
            </a:r>
          </a:p>
          <a:p>
            <a:r>
              <a:rPr lang="en-US" sz="2000" dirty="0"/>
              <a:t>At the time of this presentation, Elinore F. McCance-Katz, served as SAMHSA Assistant Secretary. The opinions expressed herein are the views of Stefanie Winfield, MSW and Sarah Younggren, LCSW and do not reflect the official position of the Department of Health and Human Services (DHHS), SAMHSA. No official support or endorsement of DHHS, SAMHSA, for the opinions described in this presentation is intended or should be inferred.</a:t>
            </a:r>
          </a:p>
          <a:p>
            <a:endParaRPr lang="en-US" dirty="0"/>
          </a:p>
        </p:txBody>
      </p:sp>
      <p:sp>
        <p:nvSpPr>
          <p:cNvPr id="3" name="Title 2">
            <a:extLst>
              <a:ext uri="{FF2B5EF4-FFF2-40B4-BE49-F238E27FC236}">
                <a16:creationId xmlns:a16="http://schemas.microsoft.com/office/drawing/2014/main" id="{8B32D916-78B4-4330-BC15-6194A162EA06}"/>
              </a:ext>
            </a:extLst>
          </p:cNvPr>
          <p:cNvSpPr>
            <a:spLocks noGrp="1"/>
          </p:cNvSpPr>
          <p:nvPr>
            <p:ph type="ctrTitle"/>
          </p:nvPr>
        </p:nvSpPr>
        <p:spPr/>
        <p:txBody>
          <a:bodyPr/>
          <a:lstStyle/>
          <a:p>
            <a:r>
              <a:rPr lang="en-US" dirty="0"/>
              <a:t>Disclosure</a:t>
            </a:r>
          </a:p>
        </p:txBody>
      </p:sp>
      <p:pic>
        <p:nvPicPr>
          <p:cNvPr id="4" name="Picture 3" descr="A picture containing drawing&#10;&#10;Description automatically generated">
            <a:extLst>
              <a:ext uri="{FF2B5EF4-FFF2-40B4-BE49-F238E27FC236}">
                <a16:creationId xmlns:a16="http://schemas.microsoft.com/office/drawing/2014/main" id="{71CF82F2-2171-417F-A925-0383D998F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484728095"/>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3138E6-E7F9-4055-B849-92B83E78281F}"/>
              </a:ext>
            </a:extLst>
          </p:cNvPr>
          <p:cNvSpPr>
            <a:spLocks noGrp="1"/>
          </p:cNvSpPr>
          <p:nvPr>
            <p:ph idx="1"/>
          </p:nvPr>
        </p:nvSpPr>
        <p:spPr>
          <a:xfrm>
            <a:off x="451268" y="1981200"/>
            <a:ext cx="8229600" cy="4380151"/>
          </a:xfrm>
        </p:spPr>
        <p:txBody>
          <a:bodyPr/>
          <a:lstStyle/>
          <a:p>
            <a:r>
              <a:rPr lang="en-US" dirty="0"/>
              <a:t>Cognitive –Behavioral Intervention for Trauma in Schools (CBITS)</a:t>
            </a:r>
          </a:p>
          <a:p>
            <a:r>
              <a:rPr lang="en-US" dirty="0"/>
              <a:t>National  Child Traumatic Stress Network</a:t>
            </a:r>
          </a:p>
          <a:p>
            <a:r>
              <a:rPr lang="en-US" dirty="0"/>
              <a:t>National Center on Supportive Learning Environments- Building Trauma Sensitive Schools</a:t>
            </a:r>
          </a:p>
          <a:p>
            <a:r>
              <a:rPr lang="en-US" dirty="0"/>
              <a:t>Restorative Justice Practices</a:t>
            </a:r>
          </a:p>
        </p:txBody>
      </p:sp>
      <p:sp>
        <p:nvSpPr>
          <p:cNvPr id="3" name="Title 2">
            <a:extLst>
              <a:ext uri="{FF2B5EF4-FFF2-40B4-BE49-F238E27FC236}">
                <a16:creationId xmlns:a16="http://schemas.microsoft.com/office/drawing/2014/main" id="{064A51DE-5386-4156-8E1A-2071DE365165}"/>
              </a:ext>
            </a:extLst>
          </p:cNvPr>
          <p:cNvSpPr>
            <a:spLocks noGrp="1"/>
          </p:cNvSpPr>
          <p:nvPr>
            <p:ph type="ctrTitle"/>
          </p:nvPr>
        </p:nvSpPr>
        <p:spPr>
          <a:xfrm>
            <a:off x="451268" y="1090535"/>
            <a:ext cx="8219607" cy="890665"/>
          </a:xfrm>
        </p:spPr>
        <p:txBody>
          <a:bodyPr/>
          <a:lstStyle/>
          <a:p>
            <a:r>
              <a:rPr lang="en-US" sz="3600" b="1" dirty="0"/>
              <a:t>9. Incorporate trauma-informed principles</a:t>
            </a:r>
            <a:endParaRPr lang="en-US" sz="3600" dirty="0"/>
          </a:p>
        </p:txBody>
      </p:sp>
      <p:pic>
        <p:nvPicPr>
          <p:cNvPr id="1026" name="Picture 7" descr="image001">
            <a:extLst>
              <a:ext uri="{FF2B5EF4-FFF2-40B4-BE49-F238E27FC236}">
                <a16:creationId xmlns:a16="http://schemas.microsoft.com/office/drawing/2014/main" id="{AB67F1C1-4146-4BF2-98DE-9424F7365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3434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996760"/>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CC7894-19CC-4D47-A873-BB97E51A88E3}"/>
              </a:ext>
            </a:extLst>
          </p:cNvPr>
          <p:cNvSpPr>
            <a:spLocks noGrp="1"/>
          </p:cNvSpPr>
          <p:nvPr>
            <p:ph idx="1"/>
          </p:nvPr>
        </p:nvSpPr>
        <p:spPr>
          <a:xfrm>
            <a:off x="406747" y="1626814"/>
            <a:ext cx="8229600" cy="3942136"/>
          </a:xfrm>
        </p:spPr>
        <p:txBody>
          <a:bodyPr/>
          <a:lstStyle/>
          <a:p>
            <a:r>
              <a:rPr lang="en-US" dirty="0"/>
              <a:t>Sources of Strength</a:t>
            </a:r>
          </a:p>
          <a:p>
            <a:r>
              <a:rPr lang="en-US" dirty="0"/>
              <a:t>Signs of Suicide</a:t>
            </a:r>
          </a:p>
          <a:p>
            <a:r>
              <a:rPr lang="en-US" dirty="0"/>
              <a:t>ASIST</a:t>
            </a:r>
          </a:p>
          <a:p>
            <a:r>
              <a:rPr lang="en-US" dirty="0"/>
              <a:t>SAMHSA SAFE-T</a:t>
            </a:r>
          </a:p>
          <a:p>
            <a:endParaRPr lang="en-US" dirty="0"/>
          </a:p>
        </p:txBody>
      </p:sp>
      <p:sp>
        <p:nvSpPr>
          <p:cNvPr id="3" name="Title 2">
            <a:extLst>
              <a:ext uri="{FF2B5EF4-FFF2-40B4-BE49-F238E27FC236}">
                <a16:creationId xmlns:a16="http://schemas.microsoft.com/office/drawing/2014/main" id="{9662ADE1-6859-4FEE-9D42-7F9BEE1A810B}"/>
              </a:ext>
            </a:extLst>
          </p:cNvPr>
          <p:cNvSpPr>
            <a:spLocks noGrp="1"/>
          </p:cNvSpPr>
          <p:nvPr>
            <p:ph type="ctrTitle"/>
          </p:nvPr>
        </p:nvSpPr>
        <p:spPr/>
        <p:txBody>
          <a:bodyPr/>
          <a:lstStyle/>
          <a:p>
            <a:r>
              <a:rPr lang="en-US" sz="3600" b="1" dirty="0"/>
              <a:t>10. Prioritize suicide prevention</a:t>
            </a:r>
            <a:endParaRPr lang="en-US" sz="3600" dirty="0"/>
          </a:p>
        </p:txBody>
      </p:sp>
      <p:pic>
        <p:nvPicPr>
          <p:cNvPr id="1026" name="Picture 2">
            <a:extLst>
              <a:ext uri="{FF2B5EF4-FFF2-40B4-BE49-F238E27FC236}">
                <a16:creationId xmlns:a16="http://schemas.microsoft.com/office/drawing/2014/main" id="{7339A41F-6893-46D1-ACDB-FECDC5359B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733800"/>
            <a:ext cx="4267200" cy="26000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A49D44-A6D1-415E-B571-AF035F677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818545" cy="2600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EFEBE539-F38E-4BAB-9728-218C6E7E6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33356375"/>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c799b0b37f390b38d2c022e0de0.previews.dropboxusercontent.com/p/thumb/AAhIFoAc2VtbMxyfRuTK9ZNtXIBjv1mDtPIeppl2CJBm3tL_j6ARmIZYge2lG3FMudT0Hd5Hs4MkB6hMhQ0zf2U9t7_Odp8PFFq9l7gvFVRQ_7vBdduvSg9SSup80XiudNr1nY20XrV5o7EPg9vB8s1BGjVtG5U85qNuHt-6l8vPGqNz1w7dzkXymESFeV_XF_LjSf2nP922DxjYQH7UZje7FWdSnk84P62fhBfaRnFRgrsKyFxqHTteWdtHiWjFq_0pUL2RNYJfnfQhZXTJqie3qGk8jK55K2mbtnGO3crH0QDBvig85QJjuCen74L_yCEhPWUEPmQKK6Zi3TDUWhDHPilNjNXzkTxsdCMcEVhEhg/p.png?fv_content=true&amp;size_mode=5">
            <a:extLst>
              <a:ext uri="{FF2B5EF4-FFF2-40B4-BE49-F238E27FC236}">
                <a16:creationId xmlns:a16="http://schemas.microsoft.com/office/drawing/2014/main" id="{E06F9D6D-EE65-4241-9802-0CFF4590DE5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2616" t="7497" r="1801" b="4398"/>
          <a:stretch/>
        </p:blipFill>
        <p:spPr bwMode="auto">
          <a:xfrm>
            <a:off x="1066800" y="990600"/>
            <a:ext cx="68580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7555EA89-9239-450F-BB25-5DD3D823D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611180139"/>
      </p:ext>
    </p:ext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94EA2-22C1-43C6-9B45-941B59873B1D}"/>
              </a:ext>
            </a:extLst>
          </p:cNvPr>
          <p:cNvSpPr>
            <a:spLocks noGrp="1"/>
          </p:cNvSpPr>
          <p:nvPr>
            <p:ph type="ctrTitle"/>
          </p:nvPr>
        </p:nvSpPr>
        <p:spPr>
          <a:xfrm>
            <a:off x="474996" y="861935"/>
            <a:ext cx="8219607" cy="814465"/>
          </a:xfrm>
        </p:spPr>
        <p:txBody>
          <a:bodyPr/>
          <a:lstStyle/>
          <a:p>
            <a:r>
              <a:rPr lang="en-US"/>
              <a:t>How do I Make Changes</a:t>
            </a:r>
            <a:endParaRPr lang="en-US" dirty="0"/>
          </a:p>
        </p:txBody>
      </p:sp>
      <p:pic>
        <p:nvPicPr>
          <p:cNvPr id="2050" name="Picture 2" descr="https://uc355b056b719e0f76302ecd2f63.previews.dropboxusercontent.com/p/thumb/AAeIN14RFKQhJUYKH19nOFyR_frVf3CH33YtoRLZATdvSzOSpnkCe1Z6jeVkQxfeF6nNY8m1dXsf_22NF-yR-1NEYEhfoo50SgnT4t25n6g6O1kEXTUN0_tuZT_Frs1m9txcxLYIU4reyfIapNAu2MJw2pi9tIcGpizH7vH80LT9Nj8Nn9ifuUiiTUQQ6SW68Olk-sWIJT783dhEJqdz12O2rw_MdWsmRnaAoixlTCZLO4RDuBUqbUO689amI36Secmmx8zSw8235xR2QzJwDrECdq5TQJ7mliZCubI9pg8E7fAIyqsTZN0vNPSfeqWqOKI6Odp9vTg9mmkJOJsiwIY1/p.png?fv_content=true&amp;size_mode=5">
            <a:extLst>
              <a:ext uri="{FF2B5EF4-FFF2-40B4-BE49-F238E27FC236}">
                <a16:creationId xmlns:a16="http://schemas.microsoft.com/office/drawing/2014/main" id="{4128893F-CCF1-4374-AB4B-C197064E65E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2168" y="1600200"/>
            <a:ext cx="8421567" cy="4654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65630163-F8B3-4284-9F6C-5FEAAFF2A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4261607949"/>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477D9CA8-B8ED-499C-BFCD-AC11E76301B8}"/>
              </a:ext>
            </a:extLst>
          </p:cNvPr>
          <p:cNvSpPr>
            <a:spLocks noGrp="1"/>
          </p:cNvSpPr>
          <p:nvPr>
            <p:ph type="ctrTitle"/>
          </p:nvPr>
        </p:nvSpPr>
        <p:spPr>
          <a:xfrm>
            <a:off x="474663" y="862013"/>
            <a:ext cx="8220075" cy="890587"/>
          </a:xfrm>
        </p:spPr>
        <p:txBody>
          <a:bodyPr/>
          <a:lstStyle/>
          <a:p>
            <a:r>
              <a:rPr lang="en-US" dirty="0"/>
              <a:t>How to Find Funding</a:t>
            </a:r>
          </a:p>
        </p:txBody>
      </p:sp>
      <p:sp>
        <p:nvSpPr>
          <p:cNvPr id="18" name="Content Placeholder 2">
            <a:extLst>
              <a:ext uri="{FF2B5EF4-FFF2-40B4-BE49-F238E27FC236}">
                <a16:creationId xmlns:a16="http://schemas.microsoft.com/office/drawing/2014/main" id="{24835CE1-CF17-47C8-8536-AE05BDE99C0C}"/>
              </a:ext>
            </a:extLst>
          </p:cNvPr>
          <p:cNvSpPr>
            <a:spLocks noGrp="1"/>
          </p:cNvSpPr>
          <p:nvPr>
            <p:ph idx="1"/>
          </p:nvPr>
        </p:nvSpPr>
        <p:spPr>
          <a:xfrm>
            <a:off x="550857" y="1675301"/>
            <a:ext cx="4097338" cy="4284664"/>
          </a:xfrm>
        </p:spPr>
        <p:txBody>
          <a:bodyPr anchor="t">
            <a:normAutofit fontScale="92500"/>
          </a:bodyPr>
          <a:lstStyle/>
          <a:p>
            <a:r>
              <a:rPr lang="en-US" dirty="0">
                <a:latin typeface="Palatino"/>
              </a:rPr>
              <a:t>Local ballot measures</a:t>
            </a:r>
          </a:p>
          <a:p>
            <a:r>
              <a:rPr lang="en-US" dirty="0">
                <a:latin typeface="Palatino"/>
              </a:rPr>
              <a:t>State legislature</a:t>
            </a:r>
          </a:p>
          <a:p>
            <a:r>
              <a:rPr lang="en-US" dirty="0">
                <a:latin typeface="Palatino"/>
              </a:rPr>
              <a:t>State tax initiative</a:t>
            </a:r>
          </a:p>
          <a:p>
            <a:r>
              <a:rPr lang="en-US" dirty="0">
                <a:latin typeface="Palatino"/>
              </a:rPr>
              <a:t>Federal funding</a:t>
            </a:r>
          </a:p>
          <a:p>
            <a:r>
              <a:rPr lang="en-US" dirty="0">
                <a:latin typeface="Palatino"/>
              </a:rPr>
              <a:t>Medicaid</a:t>
            </a:r>
          </a:p>
          <a:p>
            <a:r>
              <a:rPr lang="en-US" dirty="0">
                <a:latin typeface="Palatino"/>
              </a:rPr>
              <a:t>Grant funding</a:t>
            </a:r>
          </a:p>
          <a:p>
            <a:r>
              <a:rPr lang="en-US" dirty="0">
                <a:latin typeface="Palatino"/>
              </a:rPr>
              <a:t>Community partner funding</a:t>
            </a:r>
          </a:p>
          <a:p>
            <a:r>
              <a:rPr lang="en-US" dirty="0">
                <a:latin typeface="Palatino"/>
              </a:rPr>
              <a:t>School district funding</a:t>
            </a:r>
          </a:p>
        </p:txBody>
      </p:sp>
      <p:pic>
        <p:nvPicPr>
          <p:cNvPr id="19" name="Picture 2" descr="Image result for funding">
            <a:extLst>
              <a:ext uri="{FF2B5EF4-FFF2-40B4-BE49-F238E27FC236}">
                <a16:creationId xmlns:a16="http://schemas.microsoft.com/office/drawing/2014/main" id="{D6B5177F-55D5-480A-87BA-60B3433CF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983" y="1981122"/>
            <a:ext cx="3629025" cy="40148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D62E1088-60E2-41ED-8927-D64E267EF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1075138367"/>
      </p:ext>
    </p:extLst>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E48C47-71DB-49A9-8A1B-A0D0913213D4}"/>
              </a:ext>
            </a:extLst>
          </p:cNvPr>
          <p:cNvSpPr>
            <a:spLocks noGrp="1"/>
          </p:cNvSpPr>
          <p:nvPr>
            <p:ph idx="1"/>
          </p:nvPr>
        </p:nvSpPr>
        <p:spPr>
          <a:xfrm>
            <a:off x="485882" y="2286000"/>
            <a:ext cx="8229600" cy="3581399"/>
          </a:xfrm>
        </p:spPr>
        <p:txBody>
          <a:bodyPr/>
          <a:lstStyle/>
          <a:p>
            <a:r>
              <a:rPr lang="en-US" dirty="0"/>
              <a:t>SAMSHA</a:t>
            </a:r>
          </a:p>
          <a:p>
            <a:r>
              <a:rPr lang="en-US" dirty="0"/>
              <a:t>Mental Health Technology Transfer Center Network</a:t>
            </a:r>
          </a:p>
          <a:p>
            <a:r>
              <a:rPr lang="en-US" dirty="0"/>
              <a:t>Blueprints for Healthy Youth Development</a:t>
            </a:r>
          </a:p>
          <a:p>
            <a:r>
              <a:rPr lang="en-US" dirty="0"/>
              <a:t>SHAPE System</a:t>
            </a:r>
          </a:p>
          <a:p>
            <a:r>
              <a:rPr lang="en-US" dirty="0"/>
              <a:t>State Departments of Education, Public Health, Human Services</a:t>
            </a:r>
          </a:p>
        </p:txBody>
      </p:sp>
      <p:sp>
        <p:nvSpPr>
          <p:cNvPr id="3" name="Title 2">
            <a:extLst>
              <a:ext uri="{FF2B5EF4-FFF2-40B4-BE49-F238E27FC236}">
                <a16:creationId xmlns:a16="http://schemas.microsoft.com/office/drawing/2014/main" id="{8238ED98-2840-4E10-AF53-2AE9365A02D7}"/>
              </a:ext>
            </a:extLst>
          </p:cNvPr>
          <p:cNvSpPr>
            <a:spLocks noGrp="1"/>
          </p:cNvSpPr>
          <p:nvPr>
            <p:ph type="ctrTitle"/>
          </p:nvPr>
        </p:nvSpPr>
        <p:spPr>
          <a:xfrm>
            <a:off x="462196" y="1219200"/>
            <a:ext cx="8219607" cy="890665"/>
          </a:xfrm>
        </p:spPr>
        <p:txBody>
          <a:bodyPr/>
          <a:lstStyle/>
          <a:p>
            <a:r>
              <a:rPr lang="en-US" dirty="0"/>
              <a:t>Where can I find more resources?</a:t>
            </a:r>
          </a:p>
        </p:txBody>
      </p:sp>
      <p:pic>
        <p:nvPicPr>
          <p:cNvPr id="4" name="Picture 3" descr="A picture containing drawing&#10;&#10;Description automatically generated">
            <a:extLst>
              <a:ext uri="{FF2B5EF4-FFF2-40B4-BE49-F238E27FC236}">
                <a16:creationId xmlns:a16="http://schemas.microsoft.com/office/drawing/2014/main" id="{E28438F9-5379-4B47-8218-3886A8A17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463567978"/>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D691DD-0B8F-469D-AD26-3DB179F8F142}"/>
              </a:ext>
            </a:extLst>
          </p:cNvPr>
          <p:cNvSpPr>
            <a:spLocks noGrp="1"/>
          </p:cNvSpPr>
          <p:nvPr>
            <p:ph idx="1"/>
          </p:nvPr>
        </p:nvSpPr>
        <p:spPr>
          <a:xfrm>
            <a:off x="304800" y="1747024"/>
            <a:ext cx="8229600" cy="4380151"/>
          </a:xfrm>
        </p:spPr>
        <p:txBody>
          <a:bodyPr/>
          <a:lstStyle/>
          <a:p>
            <a:r>
              <a:rPr lang="en-US" dirty="0"/>
              <a:t>There is a need for a comprehensive approach</a:t>
            </a:r>
          </a:p>
          <a:p>
            <a:r>
              <a:rPr lang="en-US" dirty="0"/>
              <a:t>Share resources</a:t>
            </a:r>
          </a:p>
          <a:p>
            <a:r>
              <a:rPr lang="en-US" dirty="0"/>
              <a:t>School, community, family partnerships</a:t>
            </a:r>
          </a:p>
          <a:p>
            <a:r>
              <a:rPr lang="en-US" dirty="0"/>
              <a:t>District knowledge sharing</a:t>
            </a:r>
          </a:p>
          <a:p>
            <a:r>
              <a:rPr lang="en-US" dirty="0"/>
              <a:t>Take advantage of federal funding</a:t>
            </a:r>
          </a:p>
          <a:p>
            <a:r>
              <a:rPr lang="en-US" dirty="0"/>
              <a:t>Plan for sustainability</a:t>
            </a:r>
          </a:p>
        </p:txBody>
      </p:sp>
      <p:sp>
        <p:nvSpPr>
          <p:cNvPr id="3" name="Title 2">
            <a:extLst>
              <a:ext uri="{FF2B5EF4-FFF2-40B4-BE49-F238E27FC236}">
                <a16:creationId xmlns:a16="http://schemas.microsoft.com/office/drawing/2014/main" id="{AC4E902E-FE57-4314-A214-20D0F45E4CF1}"/>
              </a:ext>
            </a:extLst>
          </p:cNvPr>
          <p:cNvSpPr>
            <a:spLocks noGrp="1"/>
          </p:cNvSpPr>
          <p:nvPr>
            <p:ph type="ctrTitle"/>
          </p:nvPr>
        </p:nvSpPr>
        <p:spPr/>
        <p:txBody>
          <a:bodyPr/>
          <a:lstStyle/>
          <a:p>
            <a:r>
              <a:rPr lang="en-US" sz="4000" dirty="0"/>
              <a:t>Challenges and Lessons Learned</a:t>
            </a:r>
          </a:p>
        </p:txBody>
      </p:sp>
      <p:pic>
        <p:nvPicPr>
          <p:cNvPr id="4098" name="Picture 2" descr="https://uca173d86dd0e64c296510dc735f.previews.dropboxusercontent.com/p/thumb/AAhN8lxD4a7zbNlfBABfN64RDfkq46MFhXB4TCS1KGs_lK18TJEZuG6eUnQnVTO4rPdmAbiGQ7EYP1Eye8Ld09vkByUeEUa6J-zVsoJkr72SKypUbcHmC3wieVPQ2IhgjmDYgaxKtm7OMd0m90DXTqnVn1PrxkK-U5a4lyDInLh6lfeh0p9_Cz4yQ-u7NU8qyIrsf12dxvoC71WBWGthtqBF79EwmQ_du4IRG2Bduj8lOjm1p-zz9cn7m0B2YzxPoc_-USUYt_u-d9jZWEa-AaEbqXSyRc3Zm4d6kWmaCcFtU302b2KdeJuBnTY_6E8cvkfB9kJH6OxYCaCUxtFE2C9MrNLSYuBEPXMje-kUcyUlTA/p.png?fv_content=true&amp;size_mode=5">
            <a:extLst>
              <a:ext uri="{FF2B5EF4-FFF2-40B4-BE49-F238E27FC236}">
                <a16:creationId xmlns:a16="http://schemas.microsoft.com/office/drawing/2014/main" id="{6CDE28D8-A500-4556-A89E-AB15B6CC9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84" t="80870" r="53847" b="7316"/>
          <a:stretch/>
        </p:blipFill>
        <p:spPr bwMode="auto">
          <a:xfrm>
            <a:off x="4953000" y="4305150"/>
            <a:ext cx="4038600" cy="2011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drawing&#10;&#10;Description automatically generated">
            <a:extLst>
              <a:ext uri="{FF2B5EF4-FFF2-40B4-BE49-F238E27FC236}">
                <a16:creationId xmlns:a16="http://schemas.microsoft.com/office/drawing/2014/main" id="{4CDAC344-E5FD-4C95-B882-D29550103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084473611"/>
      </p:ext>
    </p:ext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197E1-7AA8-417B-BA2A-5D3453E550FA}"/>
              </a:ext>
            </a:extLst>
          </p:cNvPr>
          <p:cNvSpPr>
            <a:spLocks noGrp="1"/>
          </p:cNvSpPr>
          <p:nvPr>
            <p:ph type="ctrTitle"/>
          </p:nvPr>
        </p:nvSpPr>
        <p:spPr>
          <a:xfrm>
            <a:off x="495986" y="984173"/>
            <a:ext cx="8219607" cy="890665"/>
          </a:xfrm>
        </p:spPr>
        <p:txBody>
          <a:bodyPr/>
          <a:lstStyle/>
          <a:p>
            <a:r>
              <a:rPr lang="en-US" dirty="0"/>
              <a:t>Questions???</a:t>
            </a:r>
          </a:p>
        </p:txBody>
      </p:sp>
      <p:graphicFrame>
        <p:nvGraphicFramePr>
          <p:cNvPr id="4" name="Content Placeholder 1">
            <a:extLst>
              <a:ext uri="{FF2B5EF4-FFF2-40B4-BE49-F238E27FC236}">
                <a16:creationId xmlns:a16="http://schemas.microsoft.com/office/drawing/2014/main" id="{1C7209A8-7E89-4C4D-B4F6-9E2BF59AACA4}"/>
              </a:ext>
            </a:extLst>
          </p:cNvPr>
          <p:cNvGraphicFramePr>
            <a:graphicFrameLocks noGrp="1"/>
          </p:cNvGraphicFramePr>
          <p:nvPr>
            <p:ph idx="1"/>
            <p:extLst>
              <p:ext uri="{D42A27DB-BD31-4B8C-83A1-F6EECF244321}">
                <p14:modId xmlns:p14="http://schemas.microsoft.com/office/powerpoint/2010/main" val="1788669370"/>
              </p:ext>
            </p:extLst>
          </p:nvPr>
        </p:nvGraphicFramePr>
        <p:xfrm>
          <a:off x="465138" y="1874838"/>
          <a:ext cx="8229600" cy="437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drawing&#10;&#10;Description automatically generated">
            <a:extLst>
              <a:ext uri="{FF2B5EF4-FFF2-40B4-BE49-F238E27FC236}">
                <a16:creationId xmlns:a16="http://schemas.microsoft.com/office/drawing/2014/main" id="{197BD2BB-4D8E-46B6-A507-DF522A8916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588272492"/>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6622D8-DCC6-4F6D-9ECF-81177CB69903}"/>
              </a:ext>
            </a:extLst>
          </p:cNvPr>
          <p:cNvSpPr>
            <a:spLocks noGrp="1"/>
          </p:cNvSpPr>
          <p:nvPr>
            <p:ph idx="1"/>
          </p:nvPr>
        </p:nvSpPr>
        <p:spPr>
          <a:xfrm>
            <a:off x="481848" y="1676400"/>
            <a:ext cx="8229600" cy="4380151"/>
          </a:xfrm>
        </p:spPr>
        <p:txBody>
          <a:bodyPr/>
          <a:lstStyle/>
          <a:p>
            <a:pPr marL="0" indent="0" algn="ctr">
              <a:buNone/>
            </a:pPr>
            <a:r>
              <a:rPr lang="en-US" b="1" dirty="0"/>
              <a:t>Contact info</a:t>
            </a:r>
          </a:p>
          <a:p>
            <a:pPr algn="ctr"/>
            <a:r>
              <a:rPr lang="en-US" dirty="0"/>
              <a:t>Stefanie Winfield</a:t>
            </a:r>
          </a:p>
          <a:p>
            <a:pPr marL="400050" lvl="1" indent="0" algn="ctr">
              <a:buNone/>
            </a:pPr>
            <a:r>
              <a:rPr lang="en-US" sz="2000" dirty="0"/>
              <a:t> </a:t>
            </a:r>
            <a:r>
              <a:rPr lang="en-US" dirty="0">
                <a:hlinkClick r:id="rId2"/>
              </a:rPr>
              <a:t>swinfield@wiche.edu</a:t>
            </a:r>
            <a:endParaRPr lang="en-US" dirty="0"/>
          </a:p>
          <a:p>
            <a:pPr marL="400050" lvl="1" indent="0" algn="ctr">
              <a:buNone/>
            </a:pPr>
            <a:endParaRPr lang="en-US" dirty="0"/>
          </a:p>
          <a:p>
            <a:pPr algn="ctr"/>
            <a:r>
              <a:rPr lang="en-US" dirty="0"/>
              <a:t>Sarah Younggren </a:t>
            </a:r>
            <a:r>
              <a:rPr lang="en-US" sz="2400" dirty="0">
                <a:hlinkClick r:id="rId3"/>
              </a:rPr>
              <a:t>syounggren@mentalhealthcolorado.org</a:t>
            </a:r>
            <a:endParaRPr lang="en-US" sz="2400" dirty="0"/>
          </a:p>
          <a:p>
            <a:pPr algn="ctr"/>
            <a:endParaRPr lang="en-US" dirty="0"/>
          </a:p>
          <a:p>
            <a:pPr algn="ctr"/>
            <a:r>
              <a:rPr lang="en-US" dirty="0"/>
              <a:t>Evaluations</a:t>
            </a:r>
          </a:p>
          <a:p>
            <a:pPr algn="ctr"/>
            <a:r>
              <a:rPr lang="en-US" sz="2400" u="sng" dirty="0">
                <a:hlinkClick r:id="rId4"/>
              </a:rPr>
              <a:t>https://ttc-gpra.org/P?s=717160</a:t>
            </a:r>
            <a:endParaRPr lang="en-US" sz="2400" dirty="0"/>
          </a:p>
          <a:p>
            <a:pPr algn="ctr"/>
            <a:endParaRPr lang="en-US" dirty="0"/>
          </a:p>
        </p:txBody>
      </p:sp>
      <p:sp>
        <p:nvSpPr>
          <p:cNvPr id="3" name="Title 2">
            <a:extLst>
              <a:ext uri="{FF2B5EF4-FFF2-40B4-BE49-F238E27FC236}">
                <a16:creationId xmlns:a16="http://schemas.microsoft.com/office/drawing/2014/main" id="{405B9325-87BF-4C4E-A834-40D918774498}"/>
              </a:ext>
            </a:extLst>
          </p:cNvPr>
          <p:cNvSpPr>
            <a:spLocks noGrp="1"/>
          </p:cNvSpPr>
          <p:nvPr>
            <p:ph type="ctrTitle"/>
          </p:nvPr>
        </p:nvSpPr>
        <p:spPr>
          <a:xfrm>
            <a:off x="491841" y="892435"/>
            <a:ext cx="8219607" cy="890665"/>
          </a:xfrm>
        </p:spPr>
        <p:txBody>
          <a:bodyPr/>
          <a:lstStyle/>
          <a:p>
            <a:r>
              <a:rPr lang="en-US"/>
              <a:t>Closing</a:t>
            </a:r>
            <a:endParaRPr lang="en-US" dirty="0"/>
          </a:p>
        </p:txBody>
      </p:sp>
      <p:pic>
        <p:nvPicPr>
          <p:cNvPr id="4" name="Picture 3" descr="A picture containing drawing&#10;&#10;Description automatically generated">
            <a:extLst>
              <a:ext uri="{FF2B5EF4-FFF2-40B4-BE49-F238E27FC236}">
                <a16:creationId xmlns:a16="http://schemas.microsoft.com/office/drawing/2014/main" id="{A96748EE-C5D8-492A-871E-0EFE2D916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276197813"/>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A294A-A697-4791-886D-23570786128A}"/>
              </a:ext>
            </a:extLst>
          </p:cNvPr>
          <p:cNvSpPr>
            <a:spLocks noGrp="1"/>
          </p:cNvSpPr>
          <p:nvPr>
            <p:ph idx="1"/>
          </p:nvPr>
        </p:nvSpPr>
        <p:spPr/>
        <p:txBody>
          <a:bodyPr/>
          <a:lstStyle/>
          <a:p>
            <a:pPr marL="0" indent="0" algn="ctr">
              <a:buNone/>
            </a:pPr>
            <a:r>
              <a:rPr lang="en-US" sz="1800" dirty="0">
                <a:latin typeface="Palatino"/>
                <a:ea typeface="Arial" charset="0"/>
                <a:cs typeface="Arial" charset="0"/>
              </a:rPr>
              <a:t>Provides training and technical assistance on evidence-based practices to the mental health providers of Region 8 (North Dakota, South Dakota, Montana, Wyoming, Colorado, and Utah). We are funded by the Substance Abuse and Mental Health Service Administration (SAMHSA)</a:t>
            </a:r>
          </a:p>
          <a:p>
            <a:pPr marL="0" indent="0" algn="ctr">
              <a:buNone/>
            </a:pPr>
            <a:r>
              <a:rPr lang="en-US" sz="1800" dirty="0">
                <a:latin typeface="Palatino"/>
              </a:rPr>
              <a:t>Co-hosted by:</a:t>
            </a:r>
          </a:p>
          <a:p>
            <a:pPr marL="0" indent="0" algn="ctr">
              <a:buNone/>
            </a:pPr>
            <a:r>
              <a:rPr lang="en-US" sz="1800" dirty="0">
                <a:latin typeface="Palatino"/>
              </a:rPr>
              <a:t>The University of North Dakota </a:t>
            </a:r>
          </a:p>
          <a:p>
            <a:pPr marL="0" indent="0" algn="ctr">
              <a:buNone/>
            </a:pPr>
            <a:r>
              <a:rPr lang="en-US" sz="1800" dirty="0">
                <a:latin typeface="Palatino"/>
              </a:rPr>
              <a:t>and</a:t>
            </a:r>
          </a:p>
          <a:p>
            <a:pPr marL="0" indent="0" algn="ctr">
              <a:buNone/>
            </a:pPr>
            <a:r>
              <a:rPr lang="en-US" sz="1800" dirty="0">
                <a:latin typeface="Palatino"/>
              </a:rPr>
              <a:t>The Western Interstate Commission for Higher Education (WICHE)</a:t>
            </a:r>
          </a:p>
          <a:p>
            <a:endParaRPr lang="en-US" sz="2400" dirty="0">
              <a:latin typeface="Arial" charset="0"/>
              <a:ea typeface="Arial" charset="0"/>
              <a:cs typeface="Arial" charset="0"/>
            </a:endParaRPr>
          </a:p>
          <a:p>
            <a:endParaRPr lang="en-US" dirty="0"/>
          </a:p>
        </p:txBody>
      </p:sp>
      <p:sp>
        <p:nvSpPr>
          <p:cNvPr id="3" name="Title 2">
            <a:extLst>
              <a:ext uri="{FF2B5EF4-FFF2-40B4-BE49-F238E27FC236}">
                <a16:creationId xmlns:a16="http://schemas.microsoft.com/office/drawing/2014/main" id="{1D48451B-7F06-429C-95DC-A118CFB34966}"/>
              </a:ext>
            </a:extLst>
          </p:cNvPr>
          <p:cNvSpPr>
            <a:spLocks noGrp="1"/>
          </p:cNvSpPr>
          <p:nvPr>
            <p:ph type="ctrTitle"/>
          </p:nvPr>
        </p:nvSpPr>
        <p:spPr/>
        <p:txBody>
          <a:bodyPr/>
          <a:lstStyle/>
          <a:p>
            <a:r>
              <a:rPr lang="en-US" sz="2800" b="1" dirty="0">
                <a:latin typeface="Arial" charset="0"/>
                <a:ea typeface="Arial" charset="0"/>
                <a:cs typeface="Arial" charset="0"/>
              </a:rPr>
              <a:t>The Mountain Plains Mental Health Technology Transfer Center</a:t>
            </a:r>
            <a:endParaRPr lang="en-US" sz="2800" dirty="0"/>
          </a:p>
        </p:txBody>
      </p:sp>
      <p:pic>
        <p:nvPicPr>
          <p:cNvPr id="4" name="Picture 3">
            <a:extLst>
              <a:ext uri="{FF2B5EF4-FFF2-40B4-BE49-F238E27FC236}">
                <a16:creationId xmlns:a16="http://schemas.microsoft.com/office/drawing/2014/main" id="{0D6B75CD-9BC7-46AD-A15C-0E7C8F4A0472}"/>
              </a:ext>
            </a:extLst>
          </p:cNvPr>
          <p:cNvPicPr>
            <a:picLocks noChangeAspect="1"/>
          </p:cNvPicPr>
          <p:nvPr/>
        </p:nvPicPr>
        <p:blipFill>
          <a:blip r:embed="rId3"/>
          <a:stretch>
            <a:fillRect/>
          </a:stretch>
        </p:blipFill>
        <p:spPr>
          <a:xfrm>
            <a:off x="1136144" y="4434068"/>
            <a:ext cx="3402097" cy="1835150"/>
          </a:xfrm>
          <a:prstGeom prst="rect">
            <a:avLst/>
          </a:prstGeom>
        </p:spPr>
      </p:pic>
      <p:pic>
        <p:nvPicPr>
          <p:cNvPr id="5" name="Picture 2" descr="https://lh3.googleusercontent.com/3vE7dhUhid2zOQ6OjFCxaaotCBq8Gr10bx1T7d9mpjdpEmx3f5yx0aX1reu2t61FVl-2GVizdsOY4xpaBMwAnrei7CbK8quLmE6RhLOBsJPwRq53wteC0gdsbbiJo4ySLO4QvKDzhelgyB8XXopIwHUal_RLp2PFFTDd-P_eedNjSeyse7pBvWS4y8S1LnLgjvOpanBnY_NjeftN0ZlfW6h4JeCvv7ik7ISsz2LitksGho2GHgq_rbMIB0SLTD0QbDtcQQ-JUQ7bKUpX1uZSF4qKGaGD-1-fRzmeYv3w-APcxHjN0tUtPY2LeHcna1UvEhVp-YCvCEIO2l7W2cEaX3DUzK5hjYiGBqXcDisSwHbIuQmBqSeu-KRhuVwVWlL5pViyBcwyqwX3Z1KVp0GLgLOF8fEmlzowJ_5TOdVZUdzPVv0-W3KRyOjeevweffEcgDP7U2eVSGADdhs45-rjEkTZm3LzN0g71CTc0rYgzwk69iSsWsiDB0ThF-4IM_YS8UzPQIAtSncDe-jj8KHyFa1PK4YsKSJf4BwMX5vvDcsoKuBKRtoFcHEQqb_fe-cSDUDot8huoDpn2AxEZ42yI9xGAbM2ye5KMYclK1VEu_vYMmBrEjoNZAa9_DQBrYfYaSsjJz1IcFenLwv2KfLt8_Et=w720-h959-no">
            <a:extLst>
              <a:ext uri="{FF2B5EF4-FFF2-40B4-BE49-F238E27FC236}">
                <a16:creationId xmlns:a16="http://schemas.microsoft.com/office/drawing/2014/main" id="{20A4D9C9-53EE-4587-831B-B26390B3E7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 t="4514" b="8392"/>
          <a:stretch/>
        </p:blipFill>
        <p:spPr bwMode="auto">
          <a:xfrm>
            <a:off x="4780433" y="4467224"/>
            <a:ext cx="3402098" cy="1787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7DA36AC4-E8CE-4618-81C7-C43A6DCADC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815436820"/>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6CA59-581E-4C88-A770-B22C4208CCC0}"/>
              </a:ext>
            </a:extLst>
          </p:cNvPr>
          <p:cNvSpPr>
            <a:spLocks noGrp="1"/>
          </p:cNvSpPr>
          <p:nvPr>
            <p:ph type="ctrTitle"/>
          </p:nvPr>
        </p:nvSpPr>
        <p:spPr>
          <a:xfrm>
            <a:off x="609600" y="1066800"/>
            <a:ext cx="7754603" cy="971572"/>
          </a:xfrm>
        </p:spPr>
        <p:txBody>
          <a:bodyPr/>
          <a:lstStyle/>
          <a:p>
            <a:r>
              <a:rPr lang="en-US" dirty="0"/>
              <a:t>Mental Health Colorado</a:t>
            </a:r>
          </a:p>
        </p:txBody>
      </p:sp>
      <p:sp>
        <p:nvSpPr>
          <p:cNvPr id="6" name="TextBox 5">
            <a:extLst>
              <a:ext uri="{FF2B5EF4-FFF2-40B4-BE49-F238E27FC236}">
                <a16:creationId xmlns:a16="http://schemas.microsoft.com/office/drawing/2014/main" id="{70E85A92-D161-4AE3-BF9E-570A0ED5368C}"/>
              </a:ext>
            </a:extLst>
          </p:cNvPr>
          <p:cNvSpPr txBox="1"/>
          <p:nvPr/>
        </p:nvSpPr>
        <p:spPr>
          <a:xfrm rot="10800000" flipV="1">
            <a:off x="372100" y="2161402"/>
            <a:ext cx="4352299" cy="3970318"/>
          </a:xfrm>
          <a:prstGeom prst="rect">
            <a:avLst/>
          </a:prstGeom>
          <a:noFill/>
        </p:spPr>
        <p:txBody>
          <a:bodyPr wrap="square" rtlCol="0">
            <a:spAutoFit/>
          </a:bodyPr>
          <a:lstStyle/>
          <a:p>
            <a:r>
              <a:rPr lang="en-US" dirty="0">
                <a:solidFill>
                  <a:srgbClr val="003058"/>
                </a:solidFill>
                <a:latin typeface="Palatino"/>
              </a:rPr>
              <a:t>Mental Health Colorado advocates for the more than one million Coloradans who experience a mental health or substance use disorder each year. </a:t>
            </a:r>
          </a:p>
          <a:p>
            <a:endParaRPr lang="en-US" dirty="0">
              <a:solidFill>
                <a:srgbClr val="003058"/>
              </a:solidFill>
              <a:latin typeface="Palatino"/>
            </a:endParaRPr>
          </a:p>
          <a:p>
            <a:r>
              <a:rPr lang="en-US" dirty="0">
                <a:solidFill>
                  <a:srgbClr val="003058"/>
                </a:solidFill>
                <a:latin typeface="Palatino"/>
              </a:rPr>
              <a:t>We engage policymakers, providers, the public, and the press to promote early intervention, expand access to affordable services, and eradicate stigma and discrimination. </a:t>
            </a:r>
          </a:p>
          <a:p>
            <a:endParaRPr lang="en-US" dirty="0">
              <a:solidFill>
                <a:srgbClr val="003058"/>
              </a:solidFill>
              <a:latin typeface="Palatino"/>
            </a:endParaRPr>
          </a:p>
          <a:p>
            <a:r>
              <a:rPr lang="en-US" dirty="0">
                <a:solidFill>
                  <a:srgbClr val="003058"/>
                </a:solidFill>
                <a:latin typeface="Palatino"/>
              </a:rPr>
              <a:t>Our efforts range from the Capitol to the classroom.</a:t>
            </a:r>
          </a:p>
          <a:p>
            <a:endParaRPr lang="en-US" dirty="0"/>
          </a:p>
        </p:txBody>
      </p:sp>
      <p:pic>
        <p:nvPicPr>
          <p:cNvPr id="7" name="Picture 2" descr="img-policies-capitol">
            <a:extLst>
              <a:ext uri="{FF2B5EF4-FFF2-40B4-BE49-F238E27FC236}">
                <a16:creationId xmlns:a16="http://schemas.microsoft.com/office/drawing/2014/main" id="{F5110A21-7FFD-4694-9506-180DE4C90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41166" y="2199379"/>
            <a:ext cx="2590800" cy="2839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6FE66D72-AFA0-4BFF-83AA-1435B54689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
        <p:nvSpPr>
          <p:cNvPr id="2" name="Content Placeholder 1">
            <a:extLst>
              <a:ext uri="{FF2B5EF4-FFF2-40B4-BE49-F238E27FC236}">
                <a16:creationId xmlns:a16="http://schemas.microsoft.com/office/drawing/2014/main" id="{B55F849C-378F-4DEF-8F9D-A1AFD4913B12}"/>
              </a:ext>
            </a:extLst>
          </p:cNvPr>
          <p:cNvSpPr>
            <a:spLocks noGrp="1"/>
          </p:cNvSpPr>
          <p:nvPr>
            <p:ph idx="1"/>
          </p:nvPr>
        </p:nvSpPr>
        <p:spPr>
          <a:xfrm>
            <a:off x="372099" y="2038373"/>
            <a:ext cx="8322505" cy="4216378"/>
          </a:xfrm>
        </p:spPr>
        <p:txBody>
          <a:bodyPr/>
          <a:lstStyle/>
          <a:p>
            <a:pPr marL="0" indent="0">
              <a:buNone/>
            </a:pPr>
            <a:endParaRPr lang="en-US" dirty="0"/>
          </a:p>
        </p:txBody>
      </p:sp>
    </p:spTree>
    <p:extLst>
      <p:ext uri="{BB962C8B-B14F-4D97-AF65-F5344CB8AC3E}">
        <p14:creationId xmlns:p14="http://schemas.microsoft.com/office/powerpoint/2010/main" val="2377392769"/>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3207CE-A2F0-4002-88E7-A6EDE21E98B8}"/>
              </a:ext>
            </a:extLst>
          </p:cNvPr>
          <p:cNvSpPr>
            <a:spLocks noGrp="1"/>
          </p:cNvSpPr>
          <p:nvPr>
            <p:ph idx="1"/>
          </p:nvPr>
        </p:nvSpPr>
        <p:spPr>
          <a:xfrm>
            <a:off x="469717" y="1615914"/>
            <a:ext cx="6164396" cy="4380151"/>
          </a:xfrm>
        </p:spPr>
        <p:txBody>
          <a:bodyPr/>
          <a:lstStyle/>
          <a:p>
            <a:r>
              <a:rPr lang="en-US" dirty="0"/>
              <a:t>Introductions</a:t>
            </a:r>
          </a:p>
          <a:p>
            <a:r>
              <a:rPr lang="en-US" dirty="0"/>
              <a:t>History of Toolkit Development</a:t>
            </a:r>
          </a:p>
          <a:p>
            <a:r>
              <a:rPr lang="en-US" dirty="0"/>
              <a:t>Review the Sections of the Toolkit</a:t>
            </a:r>
          </a:p>
          <a:p>
            <a:r>
              <a:rPr lang="en-US" dirty="0"/>
              <a:t>How to use the Toolkit</a:t>
            </a:r>
          </a:p>
          <a:p>
            <a:r>
              <a:rPr lang="en-US" dirty="0"/>
              <a:t>Next Steps</a:t>
            </a:r>
          </a:p>
          <a:p>
            <a:endParaRPr lang="en-US" dirty="0"/>
          </a:p>
          <a:p>
            <a:endParaRPr lang="en-US" dirty="0"/>
          </a:p>
        </p:txBody>
      </p:sp>
      <p:sp>
        <p:nvSpPr>
          <p:cNvPr id="3" name="Title 2">
            <a:extLst>
              <a:ext uri="{FF2B5EF4-FFF2-40B4-BE49-F238E27FC236}">
                <a16:creationId xmlns:a16="http://schemas.microsoft.com/office/drawing/2014/main" id="{AA7AECA2-51B7-4061-9F79-C4E88AB91C65}"/>
              </a:ext>
            </a:extLst>
          </p:cNvPr>
          <p:cNvSpPr>
            <a:spLocks noGrp="1"/>
          </p:cNvSpPr>
          <p:nvPr>
            <p:ph type="ctrTitle"/>
          </p:nvPr>
        </p:nvSpPr>
        <p:spPr/>
        <p:txBody>
          <a:bodyPr/>
          <a:lstStyle/>
          <a:p>
            <a:r>
              <a:rPr lang="en-US" dirty="0"/>
              <a:t>Agenda</a:t>
            </a:r>
          </a:p>
        </p:txBody>
      </p:sp>
      <p:pic>
        <p:nvPicPr>
          <p:cNvPr id="1030" name="Picture 6" descr="Image result for mental health colorado logo">
            <a:extLst>
              <a:ext uri="{FF2B5EF4-FFF2-40B4-BE49-F238E27FC236}">
                <a16:creationId xmlns:a16="http://schemas.microsoft.com/office/drawing/2014/main" id="{9228774B-B8CA-48D6-8FC6-9B11F8A8B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37747"/>
            <a:ext cx="256222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CHE logo">
            <a:extLst>
              <a:ext uri="{FF2B5EF4-FFF2-40B4-BE49-F238E27FC236}">
                <a16:creationId xmlns:a16="http://schemas.microsoft.com/office/drawing/2014/main" id="{F40C9581-9798-43BD-891E-DE56A0D8D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4239140"/>
            <a:ext cx="3400425"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67261"/>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5A39F5-97BC-4735-8131-5A8A745D2411}"/>
              </a:ext>
            </a:extLst>
          </p:cNvPr>
          <p:cNvSpPr>
            <a:spLocks noGrp="1"/>
          </p:cNvSpPr>
          <p:nvPr>
            <p:ph idx="1"/>
          </p:nvPr>
        </p:nvSpPr>
        <p:spPr/>
        <p:txBody>
          <a:bodyPr/>
          <a:lstStyle/>
          <a:p>
            <a:pPr marL="514350" indent="-514350">
              <a:buFont typeface="+mj-lt"/>
              <a:buAutoNum type="arabicPeriod"/>
            </a:pPr>
            <a:r>
              <a:rPr lang="en-US" dirty="0"/>
              <a:t>Understand the importance of school mental health</a:t>
            </a:r>
          </a:p>
          <a:p>
            <a:pPr marL="514350" indent="-514350">
              <a:buFont typeface="+mj-lt"/>
              <a:buAutoNum type="arabicPeriod"/>
            </a:pPr>
            <a:r>
              <a:rPr lang="en-US" dirty="0"/>
              <a:t>Describe strategies for advocating for school based mental health</a:t>
            </a:r>
          </a:p>
          <a:p>
            <a:pPr marL="514350" indent="-514350">
              <a:buFont typeface="+mj-lt"/>
              <a:buAutoNum type="arabicPeriod"/>
            </a:pPr>
            <a:r>
              <a:rPr lang="en-US" dirty="0"/>
              <a:t>Learn about best practices in schools and what implementation in schools looks like in practice</a:t>
            </a:r>
          </a:p>
          <a:p>
            <a:pPr marL="514350" indent="-514350">
              <a:buFont typeface="+mj-lt"/>
              <a:buAutoNum type="arabicPeriod"/>
            </a:pPr>
            <a:r>
              <a:rPr lang="en-US" dirty="0"/>
              <a:t>Review funding strategies for school-based mental health services.</a:t>
            </a:r>
          </a:p>
          <a:p>
            <a:endParaRPr lang="en-US" dirty="0"/>
          </a:p>
        </p:txBody>
      </p:sp>
      <p:sp>
        <p:nvSpPr>
          <p:cNvPr id="3" name="Title 2">
            <a:extLst>
              <a:ext uri="{FF2B5EF4-FFF2-40B4-BE49-F238E27FC236}">
                <a16:creationId xmlns:a16="http://schemas.microsoft.com/office/drawing/2014/main" id="{EE21D6B9-17C0-417E-B3DA-22080491CEF9}"/>
              </a:ext>
            </a:extLst>
          </p:cNvPr>
          <p:cNvSpPr>
            <a:spLocks noGrp="1"/>
          </p:cNvSpPr>
          <p:nvPr>
            <p:ph type="ctrTitle"/>
          </p:nvPr>
        </p:nvSpPr>
        <p:spPr/>
        <p:txBody>
          <a:bodyPr/>
          <a:lstStyle/>
          <a:p>
            <a:r>
              <a:rPr lang="en-US" dirty="0"/>
              <a:t>Objectives</a:t>
            </a:r>
          </a:p>
        </p:txBody>
      </p:sp>
      <p:pic>
        <p:nvPicPr>
          <p:cNvPr id="4" name="Picture 3" descr="A picture containing drawing&#10;&#10;Description automatically generated">
            <a:extLst>
              <a:ext uri="{FF2B5EF4-FFF2-40B4-BE49-F238E27FC236}">
                <a16:creationId xmlns:a16="http://schemas.microsoft.com/office/drawing/2014/main" id="{412014DE-CFC3-4CC0-821C-6D4734555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685325228"/>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40899-C0B9-45B8-8BFD-75326456DF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672419"/>
            <a:ext cx="3292415" cy="3791674"/>
          </a:xfrm>
          <a:prstGeom prst="rect">
            <a:avLst/>
          </a:prstGeom>
        </p:spPr>
      </p:pic>
      <p:pic>
        <p:nvPicPr>
          <p:cNvPr id="5" name="Picture 4">
            <a:extLst>
              <a:ext uri="{FF2B5EF4-FFF2-40B4-BE49-F238E27FC236}">
                <a16:creationId xmlns:a16="http://schemas.microsoft.com/office/drawing/2014/main" id="{9C867FDB-69B0-4305-8FBE-BE4748A005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458114"/>
            <a:ext cx="3863475" cy="400597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E1218905-2C2C-4654-8E49-65ABD08D8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294102763"/>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84E461-02DC-481C-9DE3-119F93727C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480000">
            <a:off x="374965" y="1137256"/>
            <a:ext cx="4126515" cy="50902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Content Placeholder 5">
            <a:extLst>
              <a:ext uri="{FF2B5EF4-FFF2-40B4-BE49-F238E27FC236}">
                <a16:creationId xmlns:a16="http://schemas.microsoft.com/office/drawing/2014/main" id="{1B17E6C6-8522-4CC3-8057-2E415FA3AD4D}"/>
              </a:ext>
            </a:extLst>
          </p:cNvPr>
          <p:cNvPicPr>
            <a:picLocks noGrp="1" noChangeAspect="1"/>
          </p:cNvPicPr>
          <p:nvPr>
            <p:ph idx="1"/>
          </p:nvPr>
        </p:nvPicPr>
        <p:blipFill>
          <a:blip r:embed="rId4"/>
          <a:stretch>
            <a:fillRect/>
          </a:stretch>
        </p:blipFill>
        <p:spPr>
          <a:xfrm>
            <a:off x="5410200" y="3000777"/>
            <a:ext cx="3117696" cy="3035341"/>
          </a:xfrm>
          <a:prstGeom prst="rect">
            <a:avLst/>
          </a:prstGeom>
        </p:spPr>
      </p:pic>
      <p:sp>
        <p:nvSpPr>
          <p:cNvPr id="12" name="Title 1">
            <a:extLst>
              <a:ext uri="{FF2B5EF4-FFF2-40B4-BE49-F238E27FC236}">
                <a16:creationId xmlns:a16="http://schemas.microsoft.com/office/drawing/2014/main" id="{677930E5-5EFF-47F4-9258-98ECC7ACCFB6}"/>
              </a:ext>
            </a:extLst>
          </p:cNvPr>
          <p:cNvSpPr txBox="1">
            <a:spLocks/>
          </p:cNvSpPr>
          <p:nvPr/>
        </p:nvSpPr>
        <p:spPr bwMode="auto">
          <a:xfrm>
            <a:off x="4900707" y="1066799"/>
            <a:ext cx="3955896" cy="16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1" fontAlgn="base" hangingPunct="1">
              <a:spcBef>
                <a:spcPct val="0"/>
              </a:spcBef>
              <a:spcAft>
                <a:spcPct val="0"/>
              </a:spcAft>
              <a:defRPr sz="4400" kern="1200">
                <a:solidFill>
                  <a:srgbClr val="CC4927"/>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School Mental Health Toolkit</a:t>
            </a:r>
          </a:p>
        </p:txBody>
      </p:sp>
      <p:pic>
        <p:nvPicPr>
          <p:cNvPr id="5" name="Picture 4" descr="A picture containing drawing&#10;&#10;Description automatically generated">
            <a:extLst>
              <a:ext uri="{FF2B5EF4-FFF2-40B4-BE49-F238E27FC236}">
                <a16:creationId xmlns:a16="http://schemas.microsoft.com/office/drawing/2014/main" id="{5246E2CB-2BE7-4C12-9F8A-416A3D4EF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3212987775"/>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58CD6C-E062-4114-8C54-3359DB6FFA60}"/>
              </a:ext>
            </a:extLst>
          </p:cNvPr>
          <p:cNvSpPr>
            <a:spLocks noGrp="1"/>
          </p:cNvSpPr>
          <p:nvPr>
            <p:ph type="ctrTitle"/>
          </p:nvPr>
        </p:nvSpPr>
        <p:spPr/>
        <p:txBody>
          <a:bodyPr/>
          <a:lstStyle/>
          <a:p>
            <a:r>
              <a:rPr lang="en-US" dirty="0"/>
              <a:t>Toolkit Structure</a:t>
            </a:r>
          </a:p>
        </p:txBody>
      </p:sp>
      <p:pic>
        <p:nvPicPr>
          <p:cNvPr id="3074" name="Picture 2" descr="https://ucd0d85635a572e85cacf54f37dc.previews.dropboxusercontent.com/p/thumb/AAeLiLEKeRdpAuhtb9GkfybxhGR-mzRgJnr_e4Tf2XjZ4Da_vZHo9r_6KQmGPPwTC6Zslw27QXQQ8MrZcZZYxhPSxGi_tjddQSVbv1xL4udo8vT60B5UjR-Z8qB3uC-Pxlu3evKapDm8As8Qc4oYJLCLhNaGatIInbp-0pmbMnf-uI3cZIIMoqLTeXXZ04m_0jhF4DAYcPdx9xSKG4wdutnvVhWKNQ6HdHkV3tf38hV6nIDADcTpe0rWZPkF9gs1iBMBgzores9ZFO8nHMXFIClL_jHSYrot4cfFVmciOyc2ousOFE7aGqlJlV-rnuq3Fqo9fySf-TgulFThhaJc56V50EEoJVN8d1z7WiGPQ99buzkh8YaqMMjQdN-TGT95-MuncGVCEgLJGxU7CuyAGW3G9cjeRAXgQwUjp2GJkxrjuA/p.png?fv_content=true&amp;size_mode=5">
            <a:extLst>
              <a:ext uri="{FF2B5EF4-FFF2-40B4-BE49-F238E27FC236}">
                <a16:creationId xmlns:a16="http://schemas.microsoft.com/office/drawing/2014/main" id="{CD42D715-EA49-4EA4-876B-7FC6BE1800CB}"/>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874838"/>
            <a:ext cx="7162800" cy="4379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rawing&#10;&#10;Description automatically generated">
            <a:extLst>
              <a:ext uri="{FF2B5EF4-FFF2-40B4-BE49-F238E27FC236}">
                <a16:creationId xmlns:a16="http://schemas.microsoft.com/office/drawing/2014/main" id="{891689BF-4031-4ABF-93C1-821774E9A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116"/>
            <a:ext cx="2209800" cy="791820"/>
          </a:xfrm>
          <a:prstGeom prst="rect">
            <a:avLst/>
          </a:prstGeom>
        </p:spPr>
      </p:pic>
    </p:spTree>
    <p:extLst>
      <p:ext uri="{BB962C8B-B14F-4D97-AF65-F5344CB8AC3E}">
        <p14:creationId xmlns:p14="http://schemas.microsoft.com/office/powerpoint/2010/main" val="2778630154"/>
      </p:ext>
    </p:extLst>
  </p:cSld>
  <p:clrMapOvr>
    <a:masterClrMapping/>
  </p:clrMapOvr>
  <p:transition>
    <p:wipe/>
  </p:transition>
</p:sld>
</file>

<file path=ppt/theme/theme1.xml><?xml version="1.0" encoding="utf-8"?>
<a:theme xmlns:a="http://schemas.openxmlformats.org/drawingml/2006/main" name="2012.Presentation.Master">
  <a:themeElements>
    <a:clrScheme name="mountian plain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7A5B59BF1E8A41B6497A500912AC25" ma:contentTypeVersion="7" ma:contentTypeDescription="Create a new document." ma:contentTypeScope="" ma:versionID="641328ad23f4cebd6f3e9a062bce7250">
  <xsd:schema xmlns:xsd="http://www.w3.org/2001/XMLSchema" xmlns:xs="http://www.w3.org/2001/XMLSchema" xmlns:p="http://schemas.microsoft.com/office/2006/metadata/properties" xmlns:ns3="5991af12-7f51-4d10-bca8-858414073027" xmlns:ns4="c47aa5b7-ff76-444d-901b-481ebfabd2c5" targetNamespace="http://schemas.microsoft.com/office/2006/metadata/properties" ma:root="true" ma:fieldsID="3e63fa5c7904e74b5d6a63832073db26" ns3:_="" ns4:_="">
    <xsd:import namespace="5991af12-7f51-4d10-bca8-858414073027"/>
    <xsd:import namespace="c47aa5b7-ff76-444d-901b-481ebfabd2c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91af12-7f51-4d10-bca8-8584140730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7aa5b7-ff76-444d-901b-481ebfabd2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488A8F-88B6-423E-BFDC-2892E6433C9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5991af12-7f51-4d10-bca8-858414073027"/>
    <ds:schemaRef ds:uri="http://schemas.openxmlformats.org/package/2006/metadata/core-properties"/>
    <ds:schemaRef ds:uri="c47aa5b7-ff76-444d-901b-481ebfabd2c5"/>
    <ds:schemaRef ds:uri="http://www.w3.org/XML/1998/namespace"/>
    <ds:schemaRef ds:uri="http://purl.org/dc/dcmitype/"/>
  </ds:schemaRefs>
</ds:datastoreItem>
</file>

<file path=customXml/itemProps2.xml><?xml version="1.0" encoding="utf-8"?>
<ds:datastoreItem xmlns:ds="http://schemas.openxmlformats.org/officeDocument/2006/customXml" ds:itemID="{F4B71F68-3DBF-4570-8F22-283FF81872DB}">
  <ds:schemaRefs>
    <ds:schemaRef ds:uri="http://schemas.microsoft.com/sharepoint/v3/contenttype/forms"/>
  </ds:schemaRefs>
</ds:datastoreItem>
</file>

<file path=customXml/itemProps3.xml><?xml version="1.0" encoding="utf-8"?>
<ds:datastoreItem xmlns:ds="http://schemas.openxmlformats.org/officeDocument/2006/customXml" ds:itemID="{693053B0-9BEC-4E00-A289-E45923222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91af12-7f51-4d10-bca8-858414073027"/>
    <ds:schemaRef ds:uri="c47aa5b7-ff76-444d-901b-481ebfabd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1436</TotalTime>
  <Words>2885</Words>
  <Application>Microsoft Macintosh PowerPoint</Application>
  <PresentationFormat>On-screen Show (4:3)</PresentationFormat>
  <Paragraphs>320</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Franklin Gothic Book</vt:lpstr>
      <vt:lpstr>Merriweather</vt:lpstr>
      <vt:lpstr>Palatino</vt:lpstr>
      <vt:lpstr>2012.Presentation.Master</vt:lpstr>
      <vt:lpstr> Best Practices in School Mental Health </vt:lpstr>
      <vt:lpstr>Disclosure</vt:lpstr>
      <vt:lpstr>The Mountain Plains Mental Health Technology Transfer Center</vt:lpstr>
      <vt:lpstr>Mental Health Colorado</vt:lpstr>
      <vt:lpstr>Agenda</vt:lpstr>
      <vt:lpstr>Objectives</vt:lpstr>
      <vt:lpstr>PowerPoint Presentation</vt:lpstr>
      <vt:lpstr>PowerPoint Presentation</vt:lpstr>
      <vt:lpstr>Toolkit Structure</vt:lpstr>
      <vt:lpstr>What do I need to know?</vt:lpstr>
      <vt:lpstr>PowerPoint Presentation</vt:lpstr>
      <vt:lpstr>1. Make mental health part of an overall wellness strategy. </vt:lpstr>
      <vt:lpstr>  2. Screen for and identify issues to refer students for needed services. </vt:lpstr>
      <vt:lpstr>3. Incorporate social and emotional learning (SEL) and resilience concepts. </vt:lpstr>
      <vt:lpstr>4. Establish and use school-based health centers (SBHCs) for mental health and substance use services. </vt:lpstr>
      <vt:lpstr>5. Create partnerships with mental health professionals.  </vt:lpstr>
      <vt:lpstr>6. Emphasize teacher wellness</vt:lpstr>
      <vt:lpstr>7. Reduce stigma </vt:lpstr>
      <vt:lpstr>8. Use Positive Behavioral Intervention and Supports (PBIS) </vt:lpstr>
      <vt:lpstr>9. Incorporate trauma-informed principles</vt:lpstr>
      <vt:lpstr>10. Prioritize suicide prevention</vt:lpstr>
      <vt:lpstr>PowerPoint Presentation</vt:lpstr>
      <vt:lpstr>How do I Make Changes</vt:lpstr>
      <vt:lpstr>How to Find Funding</vt:lpstr>
      <vt:lpstr>Where can I find more resources?</vt:lpstr>
      <vt:lpstr>Challenges and Lessons Learned</vt:lpstr>
      <vt:lpstr>Questions???</vt:lpstr>
      <vt:lpstr>Closing</vt:lpstr>
    </vt:vector>
  </TitlesOfParts>
  <Manager/>
  <Company>Mountain Plains MHTTC</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in School Mental Health</dc:title>
  <dc:subject/>
  <dc:creator>Sarah Younggren</dc:creator>
  <cp:keywords/>
  <dc:description/>
  <cp:lastModifiedBy>Microsoft Office User</cp:lastModifiedBy>
  <cp:revision>17</cp:revision>
  <dcterms:created xsi:type="dcterms:W3CDTF">2019-11-04T20:33:46Z</dcterms:created>
  <dcterms:modified xsi:type="dcterms:W3CDTF">2019-11-15T16:15:53Z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0x0101006E7A5B59BF1E8A41B6497A500912AC25</vt:lpwstr>
  </property>
</Properties>
</file>