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7" r:id="rId2"/>
  </p:sldMasterIdLst>
  <p:notesMasterIdLst>
    <p:notesMasterId r:id="rId39"/>
  </p:notesMasterIdLst>
  <p:handoutMasterIdLst>
    <p:handoutMasterId r:id="rId40"/>
  </p:handoutMasterIdLst>
  <p:sldIdLst>
    <p:sldId id="477" r:id="rId3"/>
    <p:sldId id="480" r:id="rId4"/>
    <p:sldId id="499" r:id="rId5"/>
    <p:sldId id="479" r:id="rId6"/>
    <p:sldId id="500" r:id="rId7"/>
    <p:sldId id="483" r:id="rId8"/>
    <p:sldId id="481" r:id="rId9"/>
    <p:sldId id="503" r:id="rId10"/>
    <p:sldId id="504" r:id="rId11"/>
    <p:sldId id="505" r:id="rId12"/>
    <p:sldId id="507" r:id="rId13"/>
    <p:sldId id="509" r:id="rId14"/>
    <p:sldId id="496" r:id="rId15"/>
    <p:sldId id="502" r:id="rId16"/>
    <p:sldId id="506" r:id="rId17"/>
    <p:sldId id="522" r:id="rId18"/>
    <p:sldId id="485" r:id="rId19"/>
    <p:sldId id="521" r:id="rId20"/>
    <p:sldId id="524" r:id="rId21"/>
    <p:sldId id="520" r:id="rId22"/>
    <p:sldId id="525" r:id="rId23"/>
    <p:sldId id="526" r:id="rId24"/>
    <p:sldId id="527" r:id="rId25"/>
    <p:sldId id="528" r:id="rId26"/>
    <p:sldId id="529" r:id="rId27"/>
    <p:sldId id="515" r:id="rId28"/>
    <p:sldId id="516" r:id="rId29"/>
    <p:sldId id="530" r:id="rId30"/>
    <p:sldId id="518" r:id="rId31"/>
    <p:sldId id="519" r:id="rId32"/>
    <p:sldId id="498" r:id="rId33"/>
    <p:sldId id="523" r:id="rId34"/>
    <p:sldId id="487" r:id="rId35"/>
    <p:sldId id="501" r:id="rId36"/>
    <p:sldId id="478" r:id="rId37"/>
    <p:sldId id="475"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C4927"/>
    <a:srgbClr val="D5D5D4"/>
    <a:srgbClr val="E8E4E3"/>
    <a:srgbClr val="F1EFF2"/>
    <a:srgbClr val="E0E0DF"/>
    <a:srgbClr val="B2CEE7"/>
    <a:srgbClr val="804400"/>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5" autoAdjust="0"/>
    <p:restoredTop sz="88842" autoAdjust="0"/>
  </p:normalViewPr>
  <p:slideViewPr>
    <p:cSldViewPr>
      <p:cViewPr>
        <p:scale>
          <a:sx n="185" d="100"/>
          <a:sy n="185" d="100"/>
        </p:scale>
        <p:origin x="2304" y="14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0" lang="en-US" sz="2400" b="0" i="0" u="none" strike="noStrike" kern="1200" cap="none" spc="0" normalizeH="0" baseline="0" noProof="0" dirty="0">
                <a:ln>
                  <a:noFill/>
                </a:ln>
                <a:solidFill>
                  <a:schemeClr val="tx1"/>
                </a:solidFill>
                <a:effectLst/>
                <a:uLnTx/>
                <a:uFillTx/>
                <a:latin typeface="Calibri" panose="020F0502020204030204"/>
              </a:rPr>
              <a:t>School Practice, 20 Questions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School</c:v>
                </c:pt>
              </c:strCache>
            </c:strRef>
          </c:tx>
          <c:spPr>
            <a:ln>
              <a:solidFill>
                <a:schemeClr val="tx1"/>
              </a:solidFill>
            </a:ln>
          </c:spPr>
          <c:dPt>
            <c:idx val="0"/>
            <c:bubble3D val="0"/>
            <c:spPr>
              <a:solidFill>
                <a:srgbClr val="FFFBFF"/>
              </a:solidFill>
              <a:ln w="19050">
                <a:solidFill>
                  <a:schemeClr val="tx1"/>
                </a:solidFill>
              </a:ln>
              <a:effectLst/>
            </c:spPr>
            <c:extLst>
              <c:ext xmlns:c16="http://schemas.microsoft.com/office/drawing/2014/chart" uri="{C3380CC4-5D6E-409C-BE32-E72D297353CC}">
                <c16:uniqueId val="{00000003-2914-4B0B-A23E-4390971A02A1}"/>
              </c:ext>
            </c:extLst>
          </c:dPt>
          <c:dPt>
            <c:idx val="1"/>
            <c:bubble3D val="0"/>
            <c:spPr>
              <a:solidFill>
                <a:schemeClr val="accent2">
                  <a:lumMod val="60000"/>
                  <a:lumOff val="40000"/>
                </a:schemeClr>
              </a:solidFill>
              <a:ln w="19050">
                <a:solidFill>
                  <a:schemeClr val="tx1"/>
                </a:solidFill>
              </a:ln>
              <a:effectLst/>
            </c:spPr>
            <c:extLst>
              <c:ext xmlns:c16="http://schemas.microsoft.com/office/drawing/2014/chart" uri="{C3380CC4-5D6E-409C-BE32-E72D297353CC}">
                <c16:uniqueId val="{00000002-2914-4B0B-A23E-4390971A02A1}"/>
              </c:ext>
            </c:extLst>
          </c:dPt>
          <c:dPt>
            <c:idx val="2"/>
            <c:bubble3D val="0"/>
            <c:spPr>
              <a:solidFill>
                <a:schemeClr val="accent5">
                  <a:lumMod val="20000"/>
                  <a:lumOff val="80000"/>
                </a:schemeClr>
              </a:solidFill>
              <a:ln w="19050">
                <a:solidFill>
                  <a:schemeClr val="tx1"/>
                </a:solidFill>
              </a:ln>
              <a:effectLst/>
            </c:spPr>
            <c:extLst>
              <c:ext xmlns:c16="http://schemas.microsoft.com/office/drawing/2014/chart" uri="{C3380CC4-5D6E-409C-BE32-E72D297353CC}">
                <c16:uniqueId val="{00000004-2914-4B0B-A23E-4390971A02A1}"/>
              </c:ext>
            </c:extLst>
          </c:dPt>
          <c:dLbls>
            <c:dLbl>
              <c:idx val="0"/>
              <c:layout>
                <c:manualLayout>
                  <c:x val="-0.25211015289755445"/>
                  <c:y val="-5.7812571113929997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D3DBA633-7D15-4823-BDAB-61CB903F2190}" type="CATEGORYNAME">
                      <a:rPr lang="en-US" sz="1600" dirty="0"/>
                      <a:pPr>
                        <a:defRPr sz="2000">
                          <a:solidFill>
                            <a:schemeClr val="tx1"/>
                          </a:solidFill>
                        </a:defRPr>
                      </a:pPr>
                      <a:t>[CATEGORY NAME]</a:t>
                    </a:fld>
                    <a:r>
                      <a:rPr lang="en-US" baseline="0" dirty="0"/>
                      <a:t>, </a:t>
                    </a:r>
                    <a:fld id="{0E8A208A-56C9-4860-9EFA-D83A33ED6431}" type="VALUE">
                      <a:rPr lang="en-US" sz="1600" baseline="0" dirty="0"/>
                      <a:pPr>
                        <a:defRPr sz="2000">
                          <a:solidFill>
                            <a:schemeClr val="tx1"/>
                          </a:solidFill>
                        </a:defRPr>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1315668874724"/>
                      <c:h val="0.25546399300162143"/>
                    </c:manualLayout>
                  </c15:layout>
                  <c15:dlblFieldTable/>
                  <c15:showDataLabelsRange val="0"/>
                </c:ext>
                <c:ext xmlns:c16="http://schemas.microsoft.com/office/drawing/2014/chart" uri="{C3380CC4-5D6E-409C-BE32-E72D297353CC}">
                  <c16:uniqueId val="{00000003-2914-4B0B-A23E-4390971A02A1}"/>
                </c:ext>
              </c:extLst>
            </c:dLbl>
            <c:dLbl>
              <c:idx val="1"/>
              <c:tx>
                <c:rich>
                  <a:bodyPr/>
                  <a:lstStyle/>
                  <a:p>
                    <a:fld id="{95AF109A-AB86-4845-9E7A-695B4D8324F3}" type="CATEGORYNAME">
                      <a:rPr lang="en-US" sz="1600"/>
                      <a:pPr/>
                      <a:t>[CATEGORY NAME]</a:t>
                    </a:fld>
                    <a:r>
                      <a:rPr lang="en-US" sz="1600" baseline="0" dirty="0"/>
                      <a:t>, </a:t>
                    </a:r>
                    <a:fld id="{82B8D12D-37B8-42DE-A5AC-6DF882595014}" type="VALUE">
                      <a:rPr lang="en-US" sz="1600" baseline="0"/>
                      <a:pPr/>
                      <a:t>[VALUE]</a:t>
                    </a:fld>
                    <a:endParaRPr lang="en-US" sz="1600"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14-4B0B-A23E-4390971A02A1}"/>
                </c:ext>
              </c:extLst>
            </c:dLbl>
            <c:dLbl>
              <c:idx val="2"/>
              <c:layout>
                <c:manualLayout>
                  <c:x val="0.12495792192642587"/>
                  <c:y val="0.28049811708319067"/>
                </c:manualLayout>
              </c:layout>
              <c:tx>
                <c:rich>
                  <a:bodyPr/>
                  <a:lstStyle/>
                  <a:p>
                    <a:fld id="{703F2B16-2B0C-4789-81E3-9DC9C94362F1}" type="CATEGORYNAME">
                      <a:rPr lang="en-US" sz="1600"/>
                      <a:pPr/>
                      <a:t>[CATEGORY NAME]</a:t>
                    </a:fld>
                    <a:r>
                      <a:rPr lang="en-US" baseline="0" dirty="0"/>
                      <a:t>, </a:t>
                    </a:r>
                    <a:r>
                      <a:rPr lang="en-US" sz="1600" baseline="0" dirty="0"/>
                      <a:t>3</a:t>
                    </a:r>
                  </a:p>
                  <a:p>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914-4B0B-A23E-4390971A02A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Knowledge</c:v>
                </c:pt>
                <c:pt idx="1">
                  <c:v>Beliefs</c:v>
                </c:pt>
                <c:pt idx="2">
                  <c:v>Attitudes</c:v>
                </c:pt>
              </c:strCache>
            </c:strRef>
          </c:cat>
          <c:val>
            <c:numRef>
              <c:f>Sheet1!$B$2:$B$4</c:f>
              <c:numCache>
                <c:formatCode>General</c:formatCode>
                <c:ptCount val="3"/>
                <c:pt idx="0">
                  <c:v>12</c:v>
                </c:pt>
                <c:pt idx="1">
                  <c:v>5</c:v>
                </c:pt>
                <c:pt idx="2">
                  <c:v>3</c:v>
                </c:pt>
              </c:numCache>
            </c:numRef>
          </c:val>
          <c:extLst>
            <c:ext xmlns:c16="http://schemas.microsoft.com/office/drawing/2014/chart" uri="{C3380CC4-5D6E-409C-BE32-E72D297353CC}">
              <c16:uniqueId val="{00000000-2914-4B0B-A23E-4390971A02A1}"/>
            </c:ext>
          </c:extLst>
        </c:ser>
        <c:ser>
          <c:idx val="1"/>
          <c:order val="1"/>
          <c:tx>
            <c:strRef>
              <c:f>Sheet1!$C$1:$C$4</c:f>
              <c:strCache>
                <c:ptCount val="4"/>
                <c:pt idx="0">
                  <c:v>Column1</c:v>
                </c:pt>
                <c:pt idx="1">
                  <c:v>8</c:v>
                </c:pt>
                <c:pt idx="2">
                  <c:v>6</c:v>
                </c:pt>
                <c:pt idx="3">
                  <c:v>6</c:v>
                </c:pt>
              </c:strCache>
            </c:strRef>
          </c:tx>
          <c:val>
            <c:numRef>
              <c:f>{1}</c:f>
            </c:numRef>
          </c:val>
          <c:extLst>
            <c:ext xmlns:c16="http://schemas.microsoft.com/office/drawing/2014/chart" uri="{C3380CC4-5D6E-409C-BE32-E72D297353CC}">
              <c16:uniqueId val="{00000001-2914-4B0B-A23E-4390971A02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0" lang="en-US" sz="2400" b="0" i="0" u="none" strike="noStrike" kern="1200" cap="none" spc="0" normalizeH="0" baseline="0" noProof="0" dirty="0">
                <a:ln>
                  <a:noFill/>
                </a:ln>
                <a:solidFill>
                  <a:schemeClr val="tx1"/>
                </a:solidFill>
                <a:effectLst/>
                <a:uLnTx/>
                <a:uFillTx/>
                <a:latin typeface="Calibri" panose="020F0502020204030204"/>
              </a:rPr>
              <a:t>Calm Moments Cards,  </a:t>
            </a:r>
          </a:p>
          <a:p>
            <a:pPr>
              <a:defRPr/>
            </a:pPr>
            <a:r>
              <a:rPr kumimoji="0" lang="en-US" sz="2400" b="0" i="0" u="none" strike="noStrike" kern="1200" cap="none" spc="0" normalizeH="0" baseline="0" noProof="0" dirty="0">
                <a:ln>
                  <a:noFill/>
                </a:ln>
                <a:solidFill>
                  <a:schemeClr val="tx1"/>
                </a:solidFill>
                <a:effectLst/>
                <a:uLnTx/>
                <a:uFillTx/>
                <a:latin typeface="Calibri" panose="020F0502020204030204"/>
              </a:rPr>
              <a:t>20 Questions</a:t>
            </a:r>
          </a:p>
        </c:rich>
      </c:tx>
      <c:layout>
        <c:manualLayout>
          <c:xMode val="edge"/>
          <c:yMode val="edge"/>
          <c:x val="0.17719970665431523"/>
          <c:y val="5.64527832215739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School</c:v>
                </c:pt>
              </c:strCache>
            </c:strRef>
          </c:tx>
          <c:spPr>
            <a:ln>
              <a:solidFill>
                <a:schemeClr val="tx1"/>
              </a:solidFill>
            </a:ln>
          </c:spPr>
          <c:dPt>
            <c:idx val="0"/>
            <c:bubble3D val="0"/>
            <c:spPr>
              <a:solidFill>
                <a:srgbClr val="FFFBFF"/>
              </a:solidFill>
              <a:ln w="19050">
                <a:solidFill>
                  <a:schemeClr val="tx1"/>
                </a:solidFill>
              </a:ln>
              <a:effectLst/>
            </c:spPr>
            <c:extLst>
              <c:ext xmlns:c16="http://schemas.microsoft.com/office/drawing/2014/chart" uri="{C3380CC4-5D6E-409C-BE32-E72D297353CC}">
                <c16:uniqueId val="{00000001-DEB5-40D9-B22A-A0FA1800BB74}"/>
              </c:ext>
            </c:extLst>
          </c:dPt>
          <c:dPt>
            <c:idx val="1"/>
            <c:bubble3D val="0"/>
            <c:spPr>
              <a:solidFill>
                <a:schemeClr val="accent2">
                  <a:lumMod val="60000"/>
                  <a:lumOff val="40000"/>
                </a:schemeClr>
              </a:solidFill>
              <a:ln w="19050">
                <a:solidFill>
                  <a:schemeClr val="tx1"/>
                </a:solidFill>
              </a:ln>
              <a:effectLst/>
            </c:spPr>
            <c:extLst>
              <c:ext xmlns:c16="http://schemas.microsoft.com/office/drawing/2014/chart" uri="{C3380CC4-5D6E-409C-BE32-E72D297353CC}">
                <c16:uniqueId val="{00000003-DEB5-40D9-B22A-A0FA1800BB74}"/>
              </c:ext>
            </c:extLst>
          </c:dPt>
          <c:dPt>
            <c:idx val="2"/>
            <c:bubble3D val="0"/>
            <c:spPr>
              <a:solidFill>
                <a:schemeClr val="accent5">
                  <a:lumMod val="20000"/>
                  <a:lumOff val="80000"/>
                </a:schemeClr>
              </a:solidFill>
              <a:ln w="19050">
                <a:solidFill>
                  <a:schemeClr val="tx1"/>
                </a:solidFill>
              </a:ln>
              <a:effectLst/>
            </c:spPr>
            <c:extLst>
              <c:ext xmlns:c16="http://schemas.microsoft.com/office/drawing/2014/chart" uri="{C3380CC4-5D6E-409C-BE32-E72D297353CC}">
                <c16:uniqueId val="{00000005-DEB5-40D9-B22A-A0FA1800BB74}"/>
              </c:ext>
            </c:extLst>
          </c:dPt>
          <c:dLbls>
            <c:dLbl>
              <c:idx val="0"/>
              <c:layout>
                <c:manualLayout>
                  <c:x val="-0.23969825922494983"/>
                  <c:y val="0.1162924719599104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54FE8518-066D-42C3-8DF0-3F2FD72E5399}" type="CATEGORYNAME">
                      <a:rPr lang="en-US" sz="1600"/>
                      <a:pPr>
                        <a:defRPr sz="2000">
                          <a:solidFill>
                            <a:schemeClr val="tx1"/>
                          </a:solidFill>
                        </a:defRPr>
                      </a:pPr>
                      <a:t>[CATEGORY NAME]</a:t>
                    </a:fld>
                    <a:r>
                      <a:rPr lang="en-US" sz="1600" baseline="0" dirty="0"/>
                      <a:t>, </a:t>
                    </a:r>
                    <a:fld id="{C22060B8-CBEE-4BCC-89F9-BB299C2C47A1}" type="VALUE">
                      <a:rPr lang="en-US" sz="1600" baseline="0" smtClean="0"/>
                      <a:pPr>
                        <a:defRPr sz="2000">
                          <a:solidFill>
                            <a:schemeClr val="tx1"/>
                          </a:solidFill>
                        </a:defRPr>
                      </a:pPr>
                      <a:t>[VALUE]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6418722659667543"/>
                      <c:h val="0.19883224580885803"/>
                    </c:manualLayout>
                  </c15:layout>
                  <c15:dlblFieldTable/>
                  <c15:showDataLabelsRange val="0"/>
                </c:ext>
                <c:ext xmlns:c16="http://schemas.microsoft.com/office/drawing/2014/chart" uri="{C3380CC4-5D6E-409C-BE32-E72D297353CC}">
                  <c16:uniqueId val="{00000001-DEB5-40D9-B22A-A0FA1800BB74}"/>
                </c:ext>
              </c:extLst>
            </c:dLbl>
            <c:dLbl>
              <c:idx val="1"/>
              <c:layout>
                <c:manualLayout>
                  <c:x val="0.12286865704286964"/>
                  <c:y val="-0.16021503829977499"/>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89717AA4-76DD-4164-8F68-67DC8E767B72}" type="CATEGORYNAME">
                      <a:rPr lang="en-US" sz="1800"/>
                      <a:pPr>
                        <a:defRPr sz="2000">
                          <a:solidFill>
                            <a:schemeClr val="tx1"/>
                          </a:solidFill>
                        </a:defRPr>
                      </a:pPr>
                      <a:t>[CATEGORY NAME]</a:t>
                    </a:fld>
                    <a:r>
                      <a:rPr lang="en-US" sz="1800" baseline="0" dirty="0"/>
                      <a:t>,</a:t>
                    </a:r>
                    <a:r>
                      <a:rPr lang="en-US" baseline="0" dirty="0"/>
                      <a:t> </a:t>
                    </a:r>
                    <a:fld id="{9B47BD75-13EB-4D13-8951-CE458765F169}" type="VALUE">
                      <a:rPr lang="en-US" sz="1800" baseline="0"/>
                      <a:pPr>
                        <a:defRPr sz="2000">
                          <a:solidFill>
                            <a:schemeClr val="tx1"/>
                          </a:solidFill>
                        </a:defRPr>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1552777777777779"/>
                      <c:h val="0.16069118706423302"/>
                    </c:manualLayout>
                  </c15:layout>
                  <c15:dlblFieldTable/>
                  <c15:showDataLabelsRange val="0"/>
                </c:ext>
                <c:ext xmlns:c16="http://schemas.microsoft.com/office/drawing/2014/chart" uri="{C3380CC4-5D6E-409C-BE32-E72D297353CC}">
                  <c16:uniqueId val="{00000003-DEB5-40D9-B22A-A0FA1800BB74}"/>
                </c:ext>
              </c:extLst>
            </c:dLbl>
            <c:dLbl>
              <c:idx val="2"/>
              <c:layout>
                <c:manualLayout>
                  <c:x val="0.18556974513892102"/>
                  <c:y val="0.17089637167128574"/>
                </c:manualLayout>
              </c:layout>
              <c:tx>
                <c:rich>
                  <a:bodyPr/>
                  <a:lstStyle/>
                  <a:p>
                    <a:fld id="{653DC2F4-62E8-46ED-8CFB-0BCBB2E2497C}" type="CATEGORYNAME">
                      <a:rPr lang="en-US" sz="1600"/>
                      <a:pPr/>
                      <a:t>[CATEGORY NAME]</a:t>
                    </a:fld>
                    <a:r>
                      <a:rPr lang="en-US" baseline="0" dirty="0"/>
                      <a:t>, </a:t>
                    </a:r>
                    <a:fld id="{86D4E599-0FDB-4C53-A1DE-4C68D644C7A8}" type="VALUE">
                      <a:rPr lang="en-US" sz="1800"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B5-40D9-B22A-A0FA1800BB7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Knowledge</c:v>
                </c:pt>
                <c:pt idx="1">
                  <c:v>Beliefs</c:v>
                </c:pt>
                <c:pt idx="2">
                  <c:v>Attitudes</c:v>
                </c:pt>
              </c:strCache>
            </c:strRef>
          </c:cat>
          <c:val>
            <c:numRef>
              <c:f>Sheet1!$B$2:$B$4</c:f>
              <c:numCache>
                <c:formatCode>General</c:formatCode>
                <c:ptCount val="3"/>
                <c:pt idx="0">
                  <c:v>8</c:v>
                </c:pt>
                <c:pt idx="1">
                  <c:v>6</c:v>
                </c:pt>
                <c:pt idx="2">
                  <c:v>6</c:v>
                </c:pt>
              </c:numCache>
            </c:numRef>
          </c:val>
          <c:extLst>
            <c:ext xmlns:c16="http://schemas.microsoft.com/office/drawing/2014/chart" uri="{C3380CC4-5D6E-409C-BE32-E72D297353CC}">
              <c16:uniqueId val="{00000006-DEB5-40D9-B22A-A0FA1800BB74}"/>
            </c:ext>
          </c:extLst>
        </c:ser>
        <c:ser>
          <c:idx val="1"/>
          <c:order val="1"/>
          <c:tx>
            <c:strRef>
              <c:f>Sheet1!$C$1:$C$4</c:f>
              <c:strCache>
                <c:ptCount val="4"/>
                <c:pt idx="0">
                  <c:v>Column1</c:v>
                </c:pt>
                <c:pt idx="1">
                  <c:v>8</c:v>
                </c:pt>
                <c:pt idx="2">
                  <c:v>6</c:v>
                </c:pt>
                <c:pt idx="3">
                  <c:v>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0F5C-4DD1-BF95-BA85CC569DAA}"/>
              </c:ext>
            </c:extLst>
          </c:dPt>
          <c:val>
            <c:numLit>
              <c:formatCode>General</c:formatCode>
              <c:ptCount val="1"/>
              <c:pt idx="0">
                <c:v>1</c:v>
              </c:pt>
            </c:numLit>
          </c:val>
          <c:extLst>
            <c:ext xmlns:c16="http://schemas.microsoft.com/office/drawing/2014/chart" uri="{C3380CC4-5D6E-409C-BE32-E72D297353CC}">
              <c16:uniqueId val="{00000007-DEB5-40D9-B22A-A0FA1800BB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r>
              <a:rPr lang="en-US" dirty="0">
                <a:solidFill>
                  <a:schemeClr val="tx1"/>
                </a:solidFill>
              </a:rPr>
              <a:t>Average Scores from Calm Moments Cards</a:t>
            </a:r>
          </a:p>
        </c:rich>
      </c:tx>
      <c:layout>
        <c:manualLayout>
          <c:xMode val="edge"/>
          <c:yMode val="edge"/>
          <c:x val="0.12259259259259259"/>
          <c:y val="2.899601635831953E-3"/>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v>
                </c:pt>
              </c:strCache>
            </c:strRef>
          </c:tx>
          <c:spPr>
            <a:gradFill flip="none" rotWithShape="1">
              <a:gsLst>
                <a:gs pos="100000">
                  <a:srgbClr val="5670A2"/>
                </a:gs>
                <a:gs pos="2000">
                  <a:schemeClr val="accent1">
                    <a:lumMod val="75000"/>
                  </a:schemeClr>
                </a:gs>
                <a:gs pos="50000">
                  <a:srgbClr val="002060"/>
                </a:gs>
              </a:gsLst>
              <a:lin ang="13500000" scaled="1"/>
              <a:tileRect/>
            </a:gradFill>
            <a:ln>
              <a:noFill/>
            </a:ln>
            <a:effectLst/>
          </c:spPr>
          <c:invertIfNegative val="0"/>
          <c:dLbls>
            <c:dLbl>
              <c:idx val="0"/>
              <c:layout>
                <c:manualLayout>
                  <c:x val="0"/>
                  <c:y val="-2.5997159076855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42-4A52-980E-E8171AAF0570}"/>
                </c:ext>
              </c:extLst>
            </c:dLbl>
            <c:dLbl>
              <c:idx val="1"/>
              <c:layout>
                <c:manualLayout>
                  <c:x val="-3.1250000000000002E-3"/>
                  <c:y val="-2.16642992307126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42-4A52-980E-E8171AAF0570}"/>
                </c:ext>
              </c:extLst>
            </c:dLbl>
            <c:dLbl>
              <c:idx val="2"/>
              <c:layout>
                <c:manualLayout>
                  <c:x val="-9.3750000000001141E-3"/>
                  <c:y val="-2.26325398797955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42-4A52-980E-E8171AAF0570}"/>
                </c:ext>
              </c:extLst>
            </c:dLbl>
            <c:dLbl>
              <c:idx val="3"/>
              <c:layout>
                <c:manualLayout>
                  <c:x val="4.6874999999999998E-3"/>
                  <c:y val="-1.51650094614989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42-4A52-980E-E8171AAF0570}"/>
                </c:ext>
              </c:extLst>
            </c:dLbl>
            <c:numFmt formatCode="#,##0.00" sourceLinked="0"/>
            <c:spPr>
              <a:noFill/>
              <a:ln>
                <a:noFill/>
              </a:ln>
              <a:effectLst/>
            </c:spPr>
            <c:txPr>
              <a:bodyPr rot="0" spcFirstLastPara="1" vertOverflow="clip" horzOverflow="clip" vert="horz" wrap="none" lIns="38100" tIns="19050" rIns="38100" bIns="914400" spcCol="548640" anchor="t" anchorCtr="0">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errBars>
            <c:errBarType val="plus"/>
            <c:errValType val="cust"/>
            <c:noEndCap val="0"/>
            <c:plus>
              <c:numRef>
                <c:f>Sheet1!$D$2:$D$5</c:f>
                <c:numCache>
                  <c:formatCode>General</c:formatCode>
                  <c:ptCount val="4"/>
                  <c:pt idx="0">
                    <c:v>8.8999999999999996E-2</c:v>
                  </c:pt>
                  <c:pt idx="1">
                    <c:v>7.0000000000000007E-2</c:v>
                  </c:pt>
                  <c:pt idx="2">
                    <c:v>0.13900000000000001</c:v>
                  </c:pt>
                  <c:pt idx="3">
                    <c:v>8.6999999999999994E-2</c:v>
                  </c:pt>
                </c:numCache>
              </c:numRef>
            </c:plus>
            <c:minus>
              <c:numLit>
                <c:formatCode>General</c:formatCode>
                <c:ptCount val="1"/>
                <c:pt idx="0">
                  <c:v>1</c:v>
                </c:pt>
              </c:numLit>
            </c:minus>
            <c:spPr>
              <a:noFill/>
              <a:ln w="25400">
                <a:solidFill>
                  <a:schemeClr val="tx1">
                    <a:lumMod val="65000"/>
                    <a:lumOff val="35000"/>
                  </a:schemeClr>
                </a:solidFill>
                <a:round/>
              </a:ln>
              <a:effectLst/>
            </c:spPr>
          </c:errBars>
          <c:cat>
            <c:strRef>
              <c:f>Sheet1!$A$2:$A$5</c:f>
              <c:strCache>
                <c:ptCount val="4"/>
                <c:pt idx="0">
                  <c:v>Knowledge</c:v>
                </c:pt>
                <c:pt idx="1">
                  <c:v>Beliefs</c:v>
                </c:pt>
                <c:pt idx="2">
                  <c:v>Actions</c:v>
                </c:pt>
                <c:pt idx="3">
                  <c:v>Total</c:v>
                </c:pt>
              </c:strCache>
            </c:strRef>
          </c:cat>
          <c:val>
            <c:numRef>
              <c:f>Sheet1!$B$2:$B$5</c:f>
              <c:numCache>
                <c:formatCode>General</c:formatCode>
                <c:ptCount val="4"/>
                <c:pt idx="0">
                  <c:v>3.754</c:v>
                </c:pt>
                <c:pt idx="1">
                  <c:v>3.2320000000000002</c:v>
                </c:pt>
                <c:pt idx="2">
                  <c:v>3.2679999999999998</c:v>
                </c:pt>
                <c:pt idx="3">
                  <c:v>3.452</c:v>
                </c:pt>
              </c:numCache>
            </c:numRef>
          </c:val>
          <c:extLst>
            <c:ext xmlns:c16="http://schemas.microsoft.com/office/drawing/2014/chart" uri="{C3380CC4-5D6E-409C-BE32-E72D297353CC}">
              <c16:uniqueId val="{00000004-2442-4A52-980E-E8171AAF0570}"/>
            </c:ext>
          </c:extLst>
        </c:ser>
        <c:ser>
          <c:idx val="1"/>
          <c:order val="1"/>
          <c:tx>
            <c:strRef>
              <c:f>Sheet1!$C$1</c:f>
              <c:strCache>
                <c:ptCount val="1"/>
                <c:pt idx="0">
                  <c:v>Post</c:v>
                </c:pt>
              </c:strCache>
            </c:strRef>
          </c:tx>
          <c:spPr>
            <a:gradFill>
              <a:gsLst>
                <a:gs pos="100000">
                  <a:schemeClr val="accent2">
                    <a:lumMod val="75000"/>
                  </a:schemeClr>
                </a:gs>
                <a:gs pos="3000">
                  <a:schemeClr val="accent2">
                    <a:lumMod val="75000"/>
                  </a:schemeClr>
                </a:gs>
                <a:gs pos="51000">
                  <a:schemeClr val="accent2">
                    <a:lumMod val="60000"/>
                    <a:lumOff val="40000"/>
                  </a:schemeClr>
                </a:gs>
              </a:gsLst>
              <a:lin ang="13500000" scaled="1"/>
            </a:gradFill>
            <a:ln>
              <a:solidFill>
                <a:srgbClr val="002060"/>
              </a:solidFill>
            </a:ln>
            <a:effectLst/>
          </c:spPr>
          <c:invertIfNegative val="0"/>
          <c:dLbls>
            <c:dLbl>
              <c:idx val="0"/>
              <c:layout>
                <c:manualLayout>
                  <c:x val="7.8125E-3"/>
                  <c:y val="-1.82996800336530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42-4A52-980E-E8171AAF0570}"/>
                </c:ext>
              </c:extLst>
            </c:dLbl>
            <c:dLbl>
              <c:idx val="1"/>
              <c:layout>
                <c:manualLayout>
                  <c:x val="0"/>
                  <c:y val="-1.51650094614989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42-4A52-980E-E8171AAF0570}"/>
                </c:ext>
              </c:extLst>
            </c:dLbl>
            <c:dLbl>
              <c:idx val="3"/>
              <c:layout>
                <c:manualLayout>
                  <c:x val="6.249999999999885E-3"/>
                  <c:y val="-1.77481786209530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42-4A52-980E-E8171AAF0570}"/>
                </c:ext>
              </c:extLst>
            </c:dLbl>
            <c:numFmt formatCode="#,##0.00" sourceLinked="0"/>
            <c:spPr>
              <a:no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Sheet1!$E$2:$E$5</c:f>
                <c:numCache>
                  <c:formatCode>General</c:formatCode>
                  <c:ptCount val="4"/>
                  <c:pt idx="0">
                    <c:v>6.4000000000000001E-2</c:v>
                  </c:pt>
                  <c:pt idx="1">
                    <c:v>8.5000000000000006E-2</c:v>
                  </c:pt>
                  <c:pt idx="2">
                    <c:v>6.5000000000000002E-2</c:v>
                  </c:pt>
                  <c:pt idx="3">
                    <c:v>0.06</c:v>
                  </c:pt>
                </c:numCache>
              </c:numRef>
            </c:plus>
            <c:minus>
              <c:numLit>
                <c:formatCode>General</c:formatCode>
                <c:ptCount val="1"/>
                <c:pt idx="0">
                  <c:v>1</c:v>
                </c:pt>
              </c:numLit>
            </c:minus>
            <c:spPr>
              <a:noFill/>
              <a:ln w="25400">
                <a:solidFill>
                  <a:schemeClr val="tx1">
                    <a:lumMod val="65000"/>
                    <a:lumOff val="35000"/>
                  </a:schemeClr>
                </a:solidFill>
                <a:round/>
              </a:ln>
              <a:effectLst/>
            </c:spPr>
          </c:errBars>
          <c:cat>
            <c:strRef>
              <c:f>Sheet1!$A$2:$A$5</c:f>
              <c:strCache>
                <c:ptCount val="4"/>
                <c:pt idx="0">
                  <c:v>Knowledge</c:v>
                </c:pt>
                <c:pt idx="1">
                  <c:v>Beliefs</c:v>
                </c:pt>
                <c:pt idx="2">
                  <c:v>Actions</c:v>
                </c:pt>
                <c:pt idx="3">
                  <c:v>Total</c:v>
                </c:pt>
              </c:strCache>
            </c:strRef>
          </c:cat>
          <c:val>
            <c:numRef>
              <c:f>Sheet1!$C$2:$C$5</c:f>
              <c:numCache>
                <c:formatCode>General</c:formatCode>
                <c:ptCount val="4"/>
                <c:pt idx="0">
                  <c:v>4.2590000000000003</c:v>
                </c:pt>
                <c:pt idx="1">
                  <c:v>3.488</c:v>
                </c:pt>
                <c:pt idx="2">
                  <c:v>4.0359999999999996</c:v>
                </c:pt>
                <c:pt idx="3">
                  <c:v>3.9609999999999999</c:v>
                </c:pt>
              </c:numCache>
            </c:numRef>
          </c:val>
          <c:extLst>
            <c:ext xmlns:c16="http://schemas.microsoft.com/office/drawing/2014/chart" uri="{C3380CC4-5D6E-409C-BE32-E72D297353CC}">
              <c16:uniqueId val="{00000008-2442-4A52-980E-E8171AAF0570}"/>
            </c:ext>
          </c:extLst>
        </c:ser>
        <c:dLbls>
          <c:dLblPos val="outEnd"/>
          <c:showLegendKey val="0"/>
          <c:showVal val="1"/>
          <c:showCatName val="0"/>
          <c:showSerName val="0"/>
          <c:showPercent val="0"/>
          <c:showBubbleSize val="0"/>
        </c:dLbls>
        <c:gapWidth val="80"/>
        <c:overlap val="-20"/>
        <c:axId val="1771122063"/>
        <c:axId val="1775578351"/>
      </c:barChart>
      <c:catAx>
        <c:axId val="1771122063"/>
        <c:scaling>
          <c:orientation val="minMax"/>
        </c:scaling>
        <c:delete val="0"/>
        <c:axPos val="b"/>
        <c:majorGridlines>
          <c:spPr>
            <a:ln w="9525" cap="flat" cmpd="sng" algn="ctr">
              <a:solidFill>
                <a:schemeClr val="tx1">
                  <a:lumMod val="15000"/>
                  <a:lumOff val="85000"/>
                </a:schemeClr>
              </a:solidFill>
              <a:prstDash val="lgDash"/>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solidFill>
                <a:latin typeface="+mn-lt"/>
                <a:ea typeface="+mn-ea"/>
                <a:cs typeface="+mn-cs"/>
              </a:defRPr>
            </a:pPr>
            <a:endParaRPr lang="en-US"/>
          </a:p>
        </c:txPr>
        <c:crossAx val="1775578351"/>
        <c:crosses val="autoZero"/>
        <c:auto val="1"/>
        <c:lblAlgn val="ctr"/>
        <c:lblOffset val="100"/>
        <c:noMultiLvlLbl val="0"/>
      </c:catAx>
      <c:valAx>
        <c:axId val="1775578351"/>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1800" dirty="0">
                    <a:solidFill>
                      <a:schemeClr val="tx1"/>
                    </a:solidFill>
                  </a:rPr>
                  <a:t>Average</a:t>
                </a:r>
                <a:r>
                  <a:rPr lang="en-US" sz="1800" baseline="0" dirty="0">
                    <a:solidFill>
                      <a:schemeClr val="tx1"/>
                    </a:solidFill>
                  </a:rPr>
                  <a:t> Scor</a:t>
                </a:r>
                <a:r>
                  <a:rPr lang="en-US" sz="2000" baseline="0" dirty="0">
                    <a:solidFill>
                      <a:schemeClr val="tx1"/>
                    </a:solidFill>
                  </a:rPr>
                  <a:t>e</a:t>
                </a:r>
                <a:endParaRPr lang="en-US" sz="2000" dirty="0">
                  <a:solidFill>
                    <a:schemeClr val="tx1"/>
                  </a:solidFill>
                </a:endParaRPr>
              </a:p>
            </c:rich>
          </c:tx>
          <c:layout>
            <c:manualLayout>
              <c:xMode val="edge"/>
              <c:yMode val="edge"/>
              <c:x val="1.7187500000000001E-2"/>
              <c:y val="0.42496672312462652"/>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711220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dirty="0">
                <a:solidFill>
                  <a:schemeClr val="tx1"/>
                </a:solidFill>
              </a:rPr>
              <a:t>Average Scores from School Practice</a:t>
            </a:r>
          </a:p>
          <a:p>
            <a:pPr>
              <a:defRPr>
                <a:solidFill>
                  <a:schemeClr val="tx1"/>
                </a:solidFill>
              </a:defRPr>
            </a:pPr>
            <a:r>
              <a:rPr lang="en-US" dirty="0">
                <a:solidFill>
                  <a:schemeClr val="tx1"/>
                </a:solidFill>
              </a:rPr>
              <a:t>By Years of Work</a:t>
            </a:r>
          </a:p>
          <a:p>
            <a:pPr>
              <a:defRPr>
                <a:solidFill>
                  <a:schemeClr val="tx1"/>
                </a:solidFill>
              </a:defRPr>
            </a:pP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4850557742782153"/>
          <c:y val="0.24305549306336713"/>
          <c:w val="0.82876714984490574"/>
          <c:h val="0.56501181102362208"/>
        </c:manualLayout>
      </c:layout>
      <c:lineChart>
        <c:grouping val="standard"/>
        <c:varyColors val="0"/>
        <c:ser>
          <c:idx val="0"/>
          <c:order val="0"/>
          <c:tx>
            <c:strRef>
              <c:f>Sheet1!$B$1</c:f>
              <c:strCache>
                <c:ptCount val="1"/>
                <c:pt idx="0">
                  <c:v>0-5</c:v>
                </c:pt>
              </c:strCache>
            </c:strRef>
          </c:tx>
          <c:spPr>
            <a:ln w="31750" cap="rnd">
              <a:solidFill>
                <a:schemeClr val="accent1"/>
              </a:solidFill>
              <a:round/>
            </a:ln>
            <a:effectLst/>
          </c:spPr>
          <c:marker>
            <c:symbol val="none"/>
          </c:marker>
          <c:cat>
            <c:strRef>
              <c:f>Sheet1!$A$2:$A$12</c:f>
              <c:strCache>
                <c:ptCount val="11"/>
                <c:pt idx="0">
                  <c:v>Pre</c:v>
                </c:pt>
                <c:pt idx="1">
                  <c:v>Post</c:v>
                </c:pt>
                <c:pt idx="3">
                  <c:v>Pre</c:v>
                </c:pt>
                <c:pt idx="4">
                  <c:v>Post</c:v>
                </c:pt>
                <c:pt idx="6">
                  <c:v>Pre</c:v>
                </c:pt>
                <c:pt idx="7">
                  <c:v>Post</c:v>
                </c:pt>
                <c:pt idx="9">
                  <c:v>Pre</c:v>
                </c:pt>
                <c:pt idx="10">
                  <c:v>Post</c:v>
                </c:pt>
              </c:strCache>
            </c:strRef>
          </c:cat>
          <c:val>
            <c:numRef>
              <c:f>Sheet1!$B$2:$B$12</c:f>
              <c:numCache>
                <c:formatCode>General</c:formatCode>
                <c:ptCount val="11"/>
                <c:pt idx="0">
                  <c:v>2.7959999999999998</c:v>
                </c:pt>
                <c:pt idx="1">
                  <c:v>3.9990000000000001</c:v>
                </c:pt>
                <c:pt idx="3">
                  <c:v>2.6669999999999998</c:v>
                </c:pt>
                <c:pt idx="4">
                  <c:v>3.1110000000000002</c:v>
                </c:pt>
                <c:pt idx="6">
                  <c:v>3.407</c:v>
                </c:pt>
                <c:pt idx="7">
                  <c:v>4</c:v>
                </c:pt>
                <c:pt idx="9">
                  <c:v>2.8559999999999999</c:v>
                </c:pt>
                <c:pt idx="10">
                  <c:v>3.7770000000000001</c:v>
                </c:pt>
              </c:numCache>
            </c:numRef>
          </c:val>
          <c:smooth val="0"/>
          <c:extLst>
            <c:ext xmlns:c16="http://schemas.microsoft.com/office/drawing/2014/chart" uri="{C3380CC4-5D6E-409C-BE32-E72D297353CC}">
              <c16:uniqueId val="{00000000-B9D4-4A0F-8103-60C2B4FDEF5E}"/>
            </c:ext>
          </c:extLst>
        </c:ser>
        <c:ser>
          <c:idx val="1"/>
          <c:order val="1"/>
          <c:tx>
            <c:strRef>
              <c:f>Sheet1!$C$1</c:f>
              <c:strCache>
                <c:ptCount val="1"/>
                <c:pt idx="0">
                  <c:v>6 - 19</c:v>
                </c:pt>
              </c:strCache>
            </c:strRef>
          </c:tx>
          <c:spPr>
            <a:ln w="31750" cap="rnd">
              <a:solidFill>
                <a:schemeClr val="accent2"/>
              </a:solidFill>
              <a:round/>
            </a:ln>
            <a:effectLst/>
          </c:spPr>
          <c:marker>
            <c:symbol val="none"/>
          </c:marker>
          <c:cat>
            <c:strRef>
              <c:f>Sheet1!$A$2:$A$12</c:f>
              <c:strCache>
                <c:ptCount val="11"/>
                <c:pt idx="0">
                  <c:v>Pre</c:v>
                </c:pt>
                <c:pt idx="1">
                  <c:v>Post</c:v>
                </c:pt>
                <c:pt idx="3">
                  <c:v>Pre</c:v>
                </c:pt>
                <c:pt idx="4">
                  <c:v>Post</c:v>
                </c:pt>
                <c:pt idx="6">
                  <c:v>Pre</c:v>
                </c:pt>
                <c:pt idx="7">
                  <c:v>Post</c:v>
                </c:pt>
                <c:pt idx="9">
                  <c:v>Pre</c:v>
                </c:pt>
                <c:pt idx="10">
                  <c:v>Post</c:v>
                </c:pt>
              </c:strCache>
            </c:strRef>
          </c:cat>
          <c:val>
            <c:numRef>
              <c:f>Sheet1!$C$2:$C$12</c:f>
              <c:numCache>
                <c:formatCode>General</c:formatCode>
                <c:ptCount val="11"/>
                <c:pt idx="0">
                  <c:v>2.9580000000000002</c:v>
                </c:pt>
                <c:pt idx="1">
                  <c:v>4.0170000000000003</c:v>
                </c:pt>
                <c:pt idx="3">
                  <c:v>2.86</c:v>
                </c:pt>
                <c:pt idx="4">
                  <c:v>2.64</c:v>
                </c:pt>
                <c:pt idx="6">
                  <c:v>3.2330000000000001</c:v>
                </c:pt>
                <c:pt idx="7">
                  <c:v>4</c:v>
                </c:pt>
                <c:pt idx="9">
                  <c:v>2.9750000000000001</c:v>
                </c:pt>
                <c:pt idx="10">
                  <c:v>3.67</c:v>
                </c:pt>
              </c:numCache>
            </c:numRef>
          </c:val>
          <c:smooth val="0"/>
          <c:extLst>
            <c:ext xmlns:c16="http://schemas.microsoft.com/office/drawing/2014/chart" uri="{C3380CC4-5D6E-409C-BE32-E72D297353CC}">
              <c16:uniqueId val="{00000001-B9D4-4A0F-8103-60C2B4FDEF5E}"/>
            </c:ext>
          </c:extLst>
        </c:ser>
        <c:ser>
          <c:idx val="2"/>
          <c:order val="2"/>
          <c:tx>
            <c:strRef>
              <c:f>Sheet1!$D$1</c:f>
              <c:strCache>
                <c:ptCount val="1"/>
                <c:pt idx="0">
                  <c:v>20-42</c:v>
                </c:pt>
              </c:strCache>
            </c:strRef>
          </c:tx>
          <c:spPr>
            <a:ln w="31750" cap="rnd">
              <a:solidFill>
                <a:srgbClr val="00B050"/>
              </a:solidFill>
              <a:round/>
            </a:ln>
            <a:effectLst/>
          </c:spPr>
          <c:marker>
            <c:symbol val="none"/>
          </c:marker>
          <c:cat>
            <c:strRef>
              <c:f>Sheet1!$A$2:$A$12</c:f>
              <c:strCache>
                <c:ptCount val="11"/>
                <c:pt idx="0">
                  <c:v>Pre</c:v>
                </c:pt>
                <c:pt idx="1">
                  <c:v>Post</c:v>
                </c:pt>
                <c:pt idx="3">
                  <c:v>Pre</c:v>
                </c:pt>
                <c:pt idx="4">
                  <c:v>Post</c:v>
                </c:pt>
                <c:pt idx="6">
                  <c:v>Pre</c:v>
                </c:pt>
                <c:pt idx="7">
                  <c:v>Post</c:v>
                </c:pt>
                <c:pt idx="9">
                  <c:v>Pre</c:v>
                </c:pt>
                <c:pt idx="10">
                  <c:v>Post</c:v>
                </c:pt>
              </c:strCache>
            </c:strRef>
          </c:cat>
          <c:val>
            <c:numRef>
              <c:f>Sheet1!$D$2:$D$12</c:f>
              <c:numCache>
                <c:formatCode>General</c:formatCode>
                <c:ptCount val="11"/>
                <c:pt idx="0">
                  <c:v>2.9249999999999998</c:v>
                </c:pt>
                <c:pt idx="1">
                  <c:v>4.0190000000000001</c:v>
                </c:pt>
                <c:pt idx="3">
                  <c:v>2.5779999999999998</c:v>
                </c:pt>
                <c:pt idx="4">
                  <c:v>2.6440000000000001</c:v>
                </c:pt>
                <c:pt idx="6">
                  <c:v>2.8149999999999999</c:v>
                </c:pt>
                <c:pt idx="7">
                  <c:v>4.0369999999999999</c:v>
                </c:pt>
                <c:pt idx="9">
                  <c:v>2.8210000000000002</c:v>
                </c:pt>
                <c:pt idx="10">
                  <c:v>3.6779999999999999</c:v>
                </c:pt>
              </c:numCache>
            </c:numRef>
          </c:val>
          <c:smooth val="0"/>
          <c:extLst>
            <c:ext xmlns:c16="http://schemas.microsoft.com/office/drawing/2014/chart" uri="{C3380CC4-5D6E-409C-BE32-E72D297353CC}">
              <c16:uniqueId val="{00000002-B9D4-4A0F-8103-60C2B4FDEF5E}"/>
            </c:ext>
          </c:extLst>
        </c:ser>
        <c:dLbls>
          <c:showLegendKey val="0"/>
          <c:showVal val="0"/>
          <c:showCatName val="0"/>
          <c:showSerName val="0"/>
          <c:showPercent val="0"/>
          <c:showBubbleSize val="0"/>
        </c:dLbls>
        <c:smooth val="0"/>
        <c:axId val="2061470719"/>
        <c:axId val="2051761311"/>
      </c:lineChart>
      <c:catAx>
        <c:axId val="206147071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51761311"/>
        <c:crosses val="autoZero"/>
        <c:auto val="1"/>
        <c:lblAlgn val="ctr"/>
        <c:lblOffset val="100"/>
        <c:noMultiLvlLbl val="0"/>
      </c:catAx>
      <c:valAx>
        <c:axId val="2051761311"/>
        <c:scaling>
          <c:orientation val="minMax"/>
          <c:min val="2.5"/>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dirty="0">
                    <a:solidFill>
                      <a:schemeClr val="tx1"/>
                    </a:solidFill>
                  </a:rPr>
                  <a:t>Average Scores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61470719"/>
        <c:crosses val="autoZero"/>
        <c:crossBetween val="between"/>
      </c:valAx>
      <c:spPr>
        <a:noFill/>
        <a:ln>
          <a:noFill/>
        </a:ln>
        <a:effectLst/>
      </c:spPr>
    </c:plotArea>
    <c:legend>
      <c:legendPos val="t"/>
      <c:layout>
        <c:manualLayout>
          <c:xMode val="edge"/>
          <c:yMode val="edge"/>
          <c:x val="0.28337449296110712"/>
          <c:y val="0.16410723659542556"/>
          <c:w val="0.43325101407778571"/>
          <c:h val="7.183520809898762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0-5</c:v>
                </c:pt>
              </c:strCache>
            </c:strRef>
          </c:tx>
          <c:spPr>
            <a:ln w="31750" cap="rnd">
              <a:solidFill>
                <a:schemeClr val="accent1"/>
              </a:solidFill>
              <a:round/>
            </a:ln>
            <a:effectLst/>
          </c:spPr>
          <c:marker>
            <c:symbol val="none"/>
          </c:marker>
          <c:cat>
            <c:strRef>
              <c:f>Sheet1!$A$2:$A$12</c:f>
              <c:strCache>
                <c:ptCount val="11"/>
                <c:pt idx="0">
                  <c:v>Pre</c:v>
                </c:pt>
                <c:pt idx="1">
                  <c:v>Post</c:v>
                </c:pt>
                <c:pt idx="3">
                  <c:v>Pre</c:v>
                </c:pt>
                <c:pt idx="4">
                  <c:v>Post</c:v>
                </c:pt>
                <c:pt idx="6">
                  <c:v>Pre</c:v>
                </c:pt>
                <c:pt idx="7">
                  <c:v>Post</c:v>
                </c:pt>
                <c:pt idx="9">
                  <c:v>Pre</c:v>
                </c:pt>
                <c:pt idx="10">
                  <c:v>Post</c:v>
                </c:pt>
              </c:strCache>
            </c:strRef>
          </c:cat>
          <c:val>
            <c:numRef>
              <c:f>Sheet1!$B$2:$B$12</c:f>
              <c:numCache>
                <c:formatCode>General</c:formatCode>
                <c:ptCount val="11"/>
                <c:pt idx="0">
                  <c:v>3.7919999999999998</c:v>
                </c:pt>
                <c:pt idx="1">
                  <c:v>4.1529999999999996</c:v>
                </c:pt>
                <c:pt idx="3">
                  <c:v>3.2040000000000002</c:v>
                </c:pt>
                <c:pt idx="4">
                  <c:v>3.37</c:v>
                </c:pt>
                <c:pt idx="6">
                  <c:v>3.4630000000000001</c:v>
                </c:pt>
                <c:pt idx="7">
                  <c:v>4</c:v>
                </c:pt>
                <c:pt idx="9">
                  <c:v>3.5169999999999999</c:v>
                </c:pt>
                <c:pt idx="10">
                  <c:v>3.8719999999999999</c:v>
                </c:pt>
              </c:numCache>
            </c:numRef>
          </c:val>
          <c:smooth val="0"/>
          <c:extLst>
            <c:ext xmlns:c16="http://schemas.microsoft.com/office/drawing/2014/chart" uri="{C3380CC4-5D6E-409C-BE32-E72D297353CC}">
              <c16:uniqueId val="{00000000-9CA3-4031-815C-B5B5452CA01D}"/>
            </c:ext>
          </c:extLst>
        </c:ser>
        <c:ser>
          <c:idx val="1"/>
          <c:order val="1"/>
          <c:tx>
            <c:strRef>
              <c:f>Sheet1!$C$1</c:f>
              <c:strCache>
                <c:ptCount val="1"/>
                <c:pt idx="0">
                  <c:v>6 - 19</c:v>
                </c:pt>
              </c:strCache>
            </c:strRef>
          </c:tx>
          <c:spPr>
            <a:ln w="31750" cap="rnd">
              <a:solidFill>
                <a:schemeClr val="accent2"/>
              </a:solidFill>
              <a:round/>
            </a:ln>
            <a:effectLst/>
          </c:spPr>
          <c:marker>
            <c:symbol val="none"/>
          </c:marker>
          <c:cat>
            <c:strRef>
              <c:f>Sheet1!$A$2:$A$12</c:f>
              <c:strCache>
                <c:ptCount val="11"/>
                <c:pt idx="0">
                  <c:v>Pre</c:v>
                </c:pt>
                <c:pt idx="1">
                  <c:v>Post</c:v>
                </c:pt>
                <c:pt idx="3">
                  <c:v>Pre</c:v>
                </c:pt>
                <c:pt idx="4">
                  <c:v>Post</c:v>
                </c:pt>
                <c:pt idx="6">
                  <c:v>Pre</c:v>
                </c:pt>
                <c:pt idx="7">
                  <c:v>Post</c:v>
                </c:pt>
                <c:pt idx="9">
                  <c:v>Pre</c:v>
                </c:pt>
                <c:pt idx="10">
                  <c:v>Post</c:v>
                </c:pt>
              </c:strCache>
            </c:strRef>
          </c:cat>
          <c:val>
            <c:numRef>
              <c:f>Sheet1!$C$2:$C$12</c:f>
              <c:numCache>
                <c:formatCode>General</c:formatCode>
                <c:ptCount val="11"/>
                <c:pt idx="0">
                  <c:v>3.8130000000000002</c:v>
                </c:pt>
                <c:pt idx="1">
                  <c:v>4.3380000000000001</c:v>
                </c:pt>
                <c:pt idx="3">
                  <c:v>3.3170000000000002</c:v>
                </c:pt>
                <c:pt idx="4">
                  <c:v>3.7</c:v>
                </c:pt>
                <c:pt idx="6">
                  <c:v>3.2170000000000001</c:v>
                </c:pt>
                <c:pt idx="7">
                  <c:v>4.1829999999999998</c:v>
                </c:pt>
                <c:pt idx="9">
                  <c:v>3.4849999999999999</c:v>
                </c:pt>
                <c:pt idx="10">
                  <c:v>4.0999999999999996</c:v>
                </c:pt>
              </c:numCache>
            </c:numRef>
          </c:val>
          <c:smooth val="0"/>
          <c:extLst>
            <c:ext xmlns:c16="http://schemas.microsoft.com/office/drawing/2014/chart" uri="{C3380CC4-5D6E-409C-BE32-E72D297353CC}">
              <c16:uniqueId val="{00000001-9CA3-4031-815C-B5B5452CA01D}"/>
            </c:ext>
          </c:extLst>
        </c:ser>
        <c:ser>
          <c:idx val="2"/>
          <c:order val="2"/>
          <c:tx>
            <c:strRef>
              <c:f>Sheet1!$D$1</c:f>
              <c:strCache>
                <c:ptCount val="1"/>
                <c:pt idx="0">
                  <c:v>20-42</c:v>
                </c:pt>
              </c:strCache>
            </c:strRef>
          </c:tx>
          <c:spPr>
            <a:ln w="31750" cap="rnd">
              <a:solidFill>
                <a:srgbClr val="00B050"/>
              </a:solidFill>
              <a:round/>
            </a:ln>
            <a:effectLst/>
          </c:spPr>
          <c:marker>
            <c:symbol val="none"/>
          </c:marker>
          <c:cat>
            <c:strRef>
              <c:f>Sheet1!$A$2:$A$12</c:f>
              <c:strCache>
                <c:ptCount val="11"/>
                <c:pt idx="0">
                  <c:v>Pre</c:v>
                </c:pt>
                <c:pt idx="1">
                  <c:v>Post</c:v>
                </c:pt>
                <c:pt idx="3">
                  <c:v>Pre</c:v>
                </c:pt>
                <c:pt idx="4">
                  <c:v>Post</c:v>
                </c:pt>
                <c:pt idx="6">
                  <c:v>Pre</c:v>
                </c:pt>
                <c:pt idx="7">
                  <c:v>Post</c:v>
                </c:pt>
                <c:pt idx="9">
                  <c:v>Pre</c:v>
                </c:pt>
                <c:pt idx="10">
                  <c:v>Post</c:v>
                </c:pt>
              </c:strCache>
            </c:strRef>
          </c:cat>
          <c:val>
            <c:numRef>
              <c:f>Sheet1!$D$2:$D$12</c:f>
              <c:numCache>
                <c:formatCode>General</c:formatCode>
                <c:ptCount val="11"/>
                <c:pt idx="0">
                  <c:v>3.653</c:v>
                </c:pt>
                <c:pt idx="1">
                  <c:v>4.2779999999999996</c:v>
                </c:pt>
                <c:pt idx="3">
                  <c:v>3.1669999999999998</c:v>
                </c:pt>
                <c:pt idx="4">
                  <c:v>3.37</c:v>
                </c:pt>
                <c:pt idx="6">
                  <c:v>3.13</c:v>
                </c:pt>
                <c:pt idx="7">
                  <c:v>3.907</c:v>
                </c:pt>
                <c:pt idx="9">
                  <c:v>3.35</c:v>
                </c:pt>
                <c:pt idx="10">
                  <c:v>3.8940000000000001</c:v>
                </c:pt>
              </c:numCache>
            </c:numRef>
          </c:val>
          <c:smooth val="0"/>
          <c:extLst>
            <c:ext xmlns:c16="http://schemas.microsoft.com/office/drawing/2014/chart" uri="{C3380CC4-5D6E-409C-BE32-E72D297353CC}">
              <c16:uniqueId val="{00000002-9CA3-4031-815C-B5B5452CA01D}"/>
            </c:ext>
          </c:extLst>
        </c:ser>
        <c:dLbls>
          <c:showLegendKey val="0"/>
          <c:showVal val="0"/>
          <c:showCatName val="0"/>
          <c:showSerName val="0"/>
          <c:showPercent val="0"/>
          <c:showBubbleSize val="0"/>
        </c:dLbls>
        <c:smooth val="0"/>
        <c:axId val="2061470719"/>
        <c:axId val="2051761311"/>
      </c:lineChart>
      <c:catAx>
        <c:axId val="206147071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51761311"/>
        <c:crosses val="autoZero"/>
        <c:auto val="1"/>
        <c:lblAlgn val="ctr"/>
        <c:lblOffset val="100"/>
        <c:noMultiLvlLbl val="0"/>
      </c:catAx>
      <c:valAx>
        <c:axId val="2051761311"/>
        <c:scaling>
          <c:orientation val="minMax"/>
          <c:min val="2.5"/>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dirty="0">
                    <a:solidFill>
                      <a:schemeClr val="tx1"/>
                    </a:solidFill>
                  </a:rPr>
                  <a:t>Average Scores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61470719"/>
        <c:crosses val="autoZero"/>
        <c:crossBetween val="between"/>
      </c:valAx>
      <c:spPr>
        <a:noFill/>
        <a:ln>
          <a:noFill/>
        </a:ln>
        <a:effectLst/>
      </c:spPr>
    </c:plotArea>
    <c:legend>
      <c:legendPos val="t"/>
      <c:layout>
        <c:manualLayout>
          <c:xMode val="edge"/>
          <c:yMode val="edge"/>
          <c:x val="0.3612560980344896"/>
          <c:y val="2.2491052254831733E-3"/>
          <c:w val="0.35743208661417325"/>
          <c:h val="7.071277862249147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0.13636</cdr:x>
      <cdr:y>0.90824</cdr:y>
    </cdr:from>
    <cdr:to>
      <cdr:x>0.31857</cdr:x>
      <cdr:y>0.97748</cdr:y>
    </cdr:to>
    <cdr:sp macro="" textlink="">
      <cdr:nvSpPr>
        <cdr:cNvPr id="3" name="TextBox 6">
          <a:extLst xmlns:a="http://schemas.openxmlformats.org/drawingml/2006/main">
            <a:ext uri="{FF2B5EF4-FFF2-40B4-BE49-F238E27FC236}">
              <a16:creationId xmlns:a16="http://schemas.microsoft.com/office/drawing/2014/main" id="{F095F308-91D0-4C29-942C-1B71C61F3E86}"/>
            </a:ext>
          </a:extLst>
        </cdr:cNvPr>
        <cdr:cNvSpPr txBox="1"/>
      </cdr:nvSpPr>
      <cdr:spPr>
        <a:xfrm xmlns:a="http://schemas.openxmlformats.org/drawingml/2006/main">
          <a:off x="914400" y="4844534"/>
          <a:ext cx="1221809"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Knowledge</a:t>
          </a:r>
        </a:p>
      </cdr:txBody>
    </cdr:sp>
  </cdr:relSizeAnchor>
  <cdr:relSizeAnchor xmlns:cdr="http://schemas.openxmlformats.org/drawingml/2006/chartDrawing">
    <cdr:from>
      <cdr:x>0.38046</cdr:x>
      <cdr:y>0.90824</cdr:y>
    </cdr:from>
    <cdr:to>
      <cdr:x>0.5</cdr:x>
      <cdr:y>0.97748</cdr:y>
    </cdr:to>
    <cdr:sp macro="" textlink="">
      <cdr:nvSpPr>
        <cdr:cNvPr id="5" name="TextBox 7">
          <a:extLst xmlns:a="http://schemas.openxmlformats.org/drawingml/2006/main">
            <a:ext uri="{FF2B5EF4-FFF2-40B4-BE49-F238E27FC236}">
              <a16:creationId xmlns:a16="http://schemas.microsoft.com/office/drawing/2014/main" id="{C63C7AE5-D520-4D36-98A5-1B9D516D283E}"/>
            </a:ext>
          </a:extLst>
        </cdr:cNvPr>
        <cdr:cNvSpPr txBox="1"/>
      </cdr:nvSpPr>
      <cdr:spPr>
        <a:xfrm xmlns:a="http://schemas.openxmlformats.org/drawingml/2006/main">
          <a:off x="2551234" y="4844534"/>
          <a:ext cx="80156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Beliefs</a:t>
          </a:r>
        </a:p>
      </cdr:txBody>
    </cdr:sp>
  </cdr:relSizeAnchor>
  <cdr:relSizeAnchor xmlns:cdr="http://schemas.openxmlformats.org/drawingml/2006/chartDrawing">
    <cdr:from>
      <cdr:x>0.61364</cdr:x>
      <cdr:y>0.90824</cdr:y>
    </cdr:from>
    <cdr:to>
      <cdr:x>0.74469</cdr:x>
      <cdr:y>0.97748</cdr:y>
    </cdr:to>
    <cdr:sp macro="" textlink="">
      <cdr:nvSpPr>
        <cdr:cNvPr id="6" name="TextBox 8">
          <a:extLst xmlns:a="http://schemas.openxmlformats.org/drawingml/2006/main">
            <a:ext uri="{FF2B5EF4-FFF2-40B4-BE49-F238E27FC236}">
              <a16:creationId xmlns:a16="http://schemas.microsoft.com/office/drawing/2014/main" id="{B070016D-E862-4C89-A679-27E8C606C137}"/>
            </a:ext>
          </a:extLst>
        </cdr:cNvPr>
        <cdr:cNvSpPr txBox="1"/>
      </cdr:nvSpPr>
      <cdr:spPr>
        <a:xfrm xmlns:a="http://schemas.openxmlformats.org/drawingml/2006/main">
          <a:off x="4114800" y="4844534"/>
          <a:ext cx="87876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Actions</a:t>
          </a:r>
        </a:p>
      </cdr:txBody>
    </cdr:sp>
  </cdr:relSizeAnchor>
  <cdr:relSizeAnchor xmlns:cdr="http://schemas.openxmlformats.org/drawingml/2006/chartDrawing">
    <cdr:from>
      <cdr:x>0.85227</cdr:x>
      <cdr:y>0.90824</cdr:y>
    </cdr:from>
    <cdr:to>
      <cdr:x>0.94709</cdr:x>
      <cdr:y>0.97748</cdr:y>
    </cdr:to>
    <cdr:sp macro="" textlink="">
      <cdr:nvSpPr>
        <cdr:cNvPr id="8" name="TextBox 9">
          <a:extLst xmlns:a="http://schemas.openxmlformats.org/drawingml/2006/main">
            <a:ext uri="{FF2B5EF4-FFF2-40B4-BE49-F238E27FC236}">
              <a16:creationId xmlns:a16="http://schemas.microsoft.com/office/drawing/2014/main" id="{F297EE05-6689-4341-B812-81830AD3D0E7}"/>
            </a:ext>
          </a:extLst>
        </cdr:cNvPr>
        <cdr:cNvSpPr txBox="1"/>
      </cdr:nvSpPr>
      <cdr:spPr>
        <a:xfrm xmlns:a="http://schemas.openxmlformats.org/drawingml/2006/main">
          <a:off x="5715000" y="4844534"/>
          <a:ext cx="635815"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Total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F23F2A7-DD8A-6F48-A9BA-145E92587E7E}" type="datetimeFigureOut">
              <a:rPr lang="en-US" smtClean="0"/>
              <a:t>11/20/19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5E43D26-E63C-714E-9598-719F457707D6}" type="slidenum">
              <a:rPr lang="en-US" smtClean="0"/>
              <a:t>‹#›</a:t>
            </a:fld>
            <a:endParaRPr lang="en-US"/>
          </a:p>
        </p:txBody>
      </p:sp>
    </p:spTree>
    <p:extLst>
      <p:ext uri="{BB962C8B-B14F-4D97-AF65-F5344CB8AC3E}">
        <p14:creationId xmlns:p14="http://schemas.microsoft.com/office/powerpoint/2010/main" val="58868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4852AA4-34AB-4B22-BEBF-66427C835025}" type="datetimeFigureOut">
              <a:rPr lang="en-US" smtClean="0"/>
              <a:t>11/20/19</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FC128F8-A8F8-4F86-9E2D-73E199426059}" type="slidenum">
              <a:rPr lang="en-US" smtClean="0"/>
              <a:t>‹#›</a:t>
            </a:fld>
            <a:endParaRPr lang="en-US" dirty="0"/>
          </a:p>
        </p:txBody>
      </p:sp>
    </p:spTree>
    <p:extLst>
      <p:ext uri="{BB962C8B-B14F-4D97-AF65-F5344CB8AC3E}">
        <p14:creationId xmlns:p14="http://schemas.microsoft.com/office/powerpoint/2010/main" val="19751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a:t>
            </a:fld>
            <a:endParaRPr lang="en-US" dirty="0"/>
          </a:p>
        </p:txBody>
      </p:sp>
    </p:spTree>
    <p:extLst>
      <p:ext uri="{BB962C8B-B14F-4D97-AF65-F5344CB8AC3E}">
        <p14:creationId xmlns:p14="http://schemas.microsoft.com/office/powerpoint/2010/main" val="3781882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10"/>
          </p:nvPr>
        </p:nvSpPr>
        <p:spPr/>
        <p:txBody>
          <a:bodyPr/>
          <a:lstStyle/>
          <a:p>
            <a:fld id="{EFC128F8-A8F8-4F86-9E2D-73E199426059}" type="slidenum">
              <a:rPr lang="en-US" smtClean="0"/>
              <a:t>10</a:t>
            </a:fld>
            <a:endParaRPr lang="en-US" dirty="0"/>
          </a:p>
        </p:txBody>
      </p:sp>
    </p:spTree>
    <p:extLst>
      <p:ext uri="{BB962C8B-B14F-4D97-AF65-F5344CB8AC3E}">
        <p14:creationId xmlns:p14="http://schemas.microsoft.com/office/powerpoint/2010/main" val="209387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11</a:t>
            </a:fld>
            <a:endParaRPr lang="en-US" dirty="0"/>
          </a:p>
        </p:txBody>
      </p:sp>
    </p:spTree>
    <p:extLst>
      <p:ext uri="{BB962C8B-B14F-4D97-AF65-F5344CB8AC3E}">
        <p14:creationId xmlns:p14="http://schemas.microsoft.com/office/powerpoint/2010/main" val="295918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12</a:t>
            </a:fld>
            <a:endParaRPr lang="en-US" dirty="0"/>
          </a:p>
        </p:txBody>
      </p:sp>
    </p:spTree>
    <p:extLst>
      <p:ext uri="{BB962C8B-B14F-4D97-AF65-F5344CB8AC3E}">
        <p14:creationId xmlns:p14="http://schemas.microsoft.com/office/powerpoint/2010/main" val="79064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13</a:t>
            </a:fld>
            <a:endParaRPr lang="en-US" dirty="0"/>
          </a:p>
        </p:txBody>
      </p:sp>
    </p:spTree>
    <p:extLst>
      <p:ext uri="{BB962C8B-B14F-4D97-AF65-F5344CB8AC3E}">
        <p14:creationId xmlns:p14="http://schemas.microsoft.com/office/powerpoint/2010/main" val="3954870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14</a:t>
            </a:fld>
            <a:endParaRPr lang="en-US" dirty="0"/>
          </a:p>
        </p:txBody>
      </p:sp>
    </p:spTree>
    <p:extLst>
      <p:ext uri="{BB962C8B-B14F-4D97-AF65-F5344CB8AC3E}">
        <p14:creationId xmlns:p14="http://schemas.microsoft.com/office/powerpoint/2010/main" val="390428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15</a:t>
            </a:fld>
            <a:endParaRPr lang="en-US" dirty="0"/>
          </a:p>
        </p:txBody>
      </p:sp>
    </p:spTree>
    <p:extLst>
      <p:ext uri="{BB962C8B-B14F-4D97-AF65-F5344CB8AC3E}">
        <p14:creationId xmlns:p14="http://schemas.microsoft.com/office/powerpoint/2010/main" val="44364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16</a:t>
            </a:fld>
            <a:endParaRPr lang="en-US" dirty="0"/>
          </a:p>
        </p:txBody>
      </p:sp>
    </p:spTree>
    <p:extLst>
      <p:ext uri="{BB962C8B-B14F-4D97-AF65-F5344CB8AC3E}">
        <p14:creationId xmlns:p14="http://schemas.microsoft.com/office/powerpoint/2010/main" val="185732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17</a:t>
            </a:fld>
            <a:endParaRPr lang="en-US" dirty="0"/>
          </a:p>
        </p:txBody>
      </p:sp>
    </p:spTree>
    <p:extLst>
      <p:ext uri="{BB962C8B-B14F-4D97-AF65-F5344CB8AC3E}">
        <p14:creationId xmlns:p14="http://schemas.microsoft.com/office/powerpoint/2010/main" val="3336032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aseline="0" dirty="0"/>
              <a:t>. </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18</a:t>
            </a:fld>
            <a:endParaRPr lang="en-US" dirty="0"/>
          </a:p>
        </p:txBody>
      </p:sp>
    </p:spTree>
    <p:extLst>
      <p:ext uri="{BB962C8B-B14F-4D97-AF65-F5344CB8AC3E}">
        <p14:creationId xmlns:p14="http://schemas.microsoft.com/office/powerpoint/2010/main" val="39015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19</a:t>
            </a:fld>
            <a:endParaRPr lang="en-US" dirty="0"/>
          </a:p>
        </p:txBody>
      </p:sp>
    </p:spTree>
    <p:extLst>
      <p:ext uri="{BB962C8B-B14F-4D97-AF65-F5344CB8AC3E}">
        <p14:creationId xmlns:p14="http://schemas.microsoft.com/office/powerpoint/2010/main" val="147600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2</a:t>
            </a:fld>
            <a:endParaRPr lang="en-US" dirty="0"/>
          </a:p>
        </p:txBody>
      </p:sp>
    </p:spTree>
    <p:extLst>
      <p:ext uri="{BB962C8B-B14F-4D97-AF65-F5344CB8AC3E}">
        <p14:creationId xmlns:p14="http://schemas.microsoft.com/office/powerpoint/2010/main" val="1563757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20</a:t>
            </a:fld>
            <a:endParaRPr lang="en-US" dirty="0"/>
          </a:p>
        </p:txBody>
      </p:sp>
    </p:spTree>
    <p:extLst>
      <p:ext uri="{BB962C8B-B14F-4D97-AF65-F5344CB8AC3E}">
        <p14:creationId xmlns:p14="http://schemas.microsoft.com/office/powerpoint/2010/main" val="185821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C128F8-A8F8-4F86-9E2D-73E199426059}" type="slidenum">
              <a:rPr lang="en-US" smtClean="0"/>
              <a:t>21</a:t>
            </a:fld>
            <a:endParaRPr lang="en-US" dirty="0"/>
          </a:p>
        </p:txBody>
      </p:sp>
    </p:spTree>
    <p:extLst>
      <p:ext uri="{BB962C8B-B14F-4D97-AF65-F5344CB8AC3E}">
        <p14:creationId xmlns:p14="http://schemas.microsoft.com/office/powerpoint/2010/main" val="3091232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22</a:t>
            </a:fld>
            <a:endParaRPr lang="en-US" dirty="0"/>
          </a:p>
        </p:txBody>
      </p:sp>
    </p:spTree>
    <p:extLst>
      <p:ext uri="{BB962C8B-B14F-4D97-AF65-F5344CB8AC3E}">
        <p14:creationId xmlns:p14="http://schemas.microsoft.com/office/powerpoint/2010/main" val="203438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23</a:t>
            </a:fld>
            <a:endParaRPr lang="en-US" dirty="0"/>
          </a:p>
        </p:txBody>
      </p:sp>
    </p:spTree>
    <p:extLst>
      <p:ext uri="{BB962C8B-B14F-4D97-AF65-F5344CB8AC3E}">
        <p14:creationId xmlns:p14="http://schemas.microsoft.com/office/powerpoint/2010/main" val="1243905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24</a:t>
            </a:fld>
            <a:endParaRPr lang="en-US" dirty="0"/>
          </a:p>
        </p:txBody>
      </p:sp>
    </p:spTree>
    <p:extLst>
      <p:ext uri="{BB962C8B-B14F-4D97-AF65-F5344CB8AC3E}">
        <p14:creationId xmlns:p14="http://schemas.microsoft.com/office/powerpoint/2010/main" val="2711945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25</a:t>
            </a:fld>
            <a:endParaRPr lang="en-US" dirty="0"/>
          </a:p>
        </p:txBody>
      </p:sp>
    </p:spTree>
    <p:extLst>
      <p:ext uri="{BB962C8B-B14F-4D97-AF65-F5344CB8AC3E}">
        <p14:creationId xmlns:p14="http://schemas.microsoft.com/office/powerpoint/2010/main" val="893199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26</a:t>
            </a:fld>
            <a:endParaRPr lang="en-US" dirty="0"/>
          </a:p>
        </p:txBody>
      </p:sp>
    </p:spTree>
    <p:extLst>
      <p:ext uri="{BB962C8B-B14F-4D97-AF65-F5344CB8AC3E}">
        <p14:creationId xmlns:p14="http://schemas.microsoft.com/office/powerpoint/2010/main" val="2324276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a:t>
            </a: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27</a:t>
            </a:fld>
            <a:endParaRPr lang="en-US" dirty="0"/>
          </a:p>
        </p:txBody>
      </p:sp>
    </p:spTree>
    <p:extLst>
      <p:ext uri="{BB962C8B-B14F-4D97-AF65-F5344CB8AC3E}">
        <p14:creationId xmlns:p14="http://schemas.microsoft.com/office/powerpoint/2010/main" val="2211640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FC128F8-A8F8-4F86-9E2D-73E199426059}" type="slidenum">
              <a:rPr lang="en-US" smtClean="0"/>
              <a:t>28</a:t>
            </a:fld>
            <a:endParaRPr lang="en-US" dirty="0"/>
          </a:p>
        </p:txBody>
      </p:sp>
    </p:spTree>
    <p:extLst>
      <p:ext uri="{BB962C8B-B14F-4D97-AF65-F5344CB8AC3E}">
        <p14:creationId xmlns:p14="http://schemas.microsoft.com/office/powerpoint/2010/main" val="3210652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29</a:t>
            </a:fld>
            <a:endParaRPr lang="en-US" dirty="0"/>
          </a:p>
        </p:txBody>
      </p:sp>
    </p:spTree>
    <p:extLst>
      <p:ext uri="{BB962C8B-B14F-4D97-AF65-F5344CB8AC3E}">
        <p14:creationId xmlns:p14="http://schemas.microsoft.com/office/powerpoint/2010/main" val="312000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a:t>
            </a:fld>
            <a:endParaRPr lang="en-US" dirty="0"/>
          </a:p>
        </p:txBody>
      </p:sp>
    </p:spTree>
    <p:extLst>
      <p:ext uri="{BB962C8B-B14F-4D97-AF65-F5344CB8AC3E}">
        <p14:creationId xmlns:p14="http://schemas.microsoft.com/office/powerpoint/2010/main" val="4114282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EFC128F8-A8F8-4F86-9E2D-73E199426059}" type="slidenum">
              <a:rPr lang="en-US" smtClean="0"/>
              <a:t>30</a:t>
            </a:fld>
            <a:endParaRPr lang="en-US" dirty="0"/>
          </a:p>
        </p:txBody>
      </p:sp>
    </p:spTree>
    <p:extLst>
      <p:ext uri="{BB962C8B-B14F-4D97-AF65-F5344CB8AC3E}">
        <p14:creationId xmlns:p14="http://schemas.microsoft.com/office/powerpoint/2010/main" val="697555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a:p>
            <a:endParaRPr lang="en-US" baseline="0" dirty="0"/>
          </a:p>
          <a:p>
            <a:r>
              <a:rPr lang="en-US" baseline="0" dirty="0"/>
              <a:t> </a:t>
            </a:r>
            <a:endParaRPr lang="en-US" dirty="0"/>
          </a:p>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31</a:t>
            </a:fld>
            <a:endParaRPr lang="en-US" dirty="0"/>
          </a:p>
        </p:txBody>
      </p:sp>
    </p:spTree>
    <p:extLst>
      <p:ext uri="{BB962C8B-B14F-4D97-AF65-F5344CB8AC3E}">
        <p14:creationId xmlns:p14="http://schemas.microsoft.com/office/powerpoint/2010/main" val="2990425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aseline="0" dirty="0"/>
              <a:t>. </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32</a:t>
            </a:fld>
            <a:endParaRPr lang="en-US" dirty="0"/>
          </a:p>
        </p:txBody>
      </p:sp>
    </p:spTree>
    <p:extLst>
      <p:ext uri="{BB962C8B-B14F-4D97-AF65-F5344CB8AC3E}">
        <p14:creationId xmlns:p14="http://schemas.microsoft.com/office/powerpoint/2010/main" val="3511728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33</a:t>
            </a:fld>
            <a:endParaRPr lang="en-US" dirty="0"/>
          </a:p>
        </p:txBody>
      </p:sp>
    </p:spTree>
    <p:extLst>
      <p:ext uri="{BB962C8B-B14F-4D97-AF65-F5344CB8AC3E}">
        <p14:creationId xmlns:p14="http://schemas.microsoft.com/office/powerpoint/2010/main" val="3527697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 </a:t>
            </a:r>
            <a:endParaRPr lang="en-US"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34</a:t>
            </a:fld>
            <a:endParaRPr lang="en-US" dirty="0"/>
          </a:p>
        </p:txBody>
      </p:sp>
    </p:spTree>
    <p:extLst>
      <p:ext uri="{BB962C8B-B14F-4D97-AF65-F5344CB8AC3E}">
        <p14:creationId xmlns:p14="http://schemas.microsoft.com/office/powerpoint/2010/main" val="886806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35</a:t>
            </a:fld>
            <a:endParaRPr lang="en-US" dirty="0"/>
          </a:p>
        </p:txBody>
      </p:sp>
    </p:spTree>
    <p:extLst>
      <p:ext uri="{BB962C8B-B14F-4D97-AF65-F5344CB8AC3E}">
        <p14:creationId xmlns:p14="http://schemas.microsoft.com/office/powerpoint/2010/main" val="1148797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128F8-A8F8-4F86-9E2D-73E199426059}" type="slidenum">
              <a:rPr lang="en-US" smtClean="0"/>
              <a:t>36</a:t>
            </a:fld>
            <a:endParaRPr lang="en-US" dirty="0"/>
          </a:p>
        </p:txBody>
      </p:sp>
    </p:spTree>
    <p:extLst>
      <p:ext uri="{BB962C8B-B14F-4D97-AF65-F5344CB8AC3E}">
        <p14:creationId xmlns:p14="http://schemas.microsoft.com/office/powerpoint/2010/main" val="4456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C128F8-A8F8-4F86-9E2D-73E199426059}" type="slidenum">
              <a:rPr lang="en-US" smtClean="0"/>
              <a:t>4</a:t>
            </a:fld>
            <a:endParaRPr lang="en-US" dirty="0"/>
          </a:p>
        </p:txBody>
      </p:sp>
    </p:spTree>
    <p:extLst>
      <p:ext uri="{BB962C8B-B14F-4D97-AF65-F5344CB8AC3E}">
        <p14:creationId xmlns:p14="http://schemas.microsoft.com/office/powerpoint/2010/main" val="90948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C128F8-A8F8-4F86-9E2D-73E199426059}" type="slidenum">
              <a:rPr lang="en-US" smtClean="0"/>
              <a:t>5</a:t>
            </a:fld>
            <a:endParaRPr lang="en-US" dirty="0"/>
          </a:p>
        </p:txBody>
      </p:sp>
    </p:spTree>
    <p:extLst>
      <p:ext uri="{BB962C8B-B14F-4D97-AF65-F5344CB8AC3E}">
        <p14:creationId xmlns:p14="http://schemas.microsoft.com/office/powerpoint/2010/main" val="116970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EFC128F8-A8F8-4F86-9E2D-73E199426059}" type="slidenum">
              <a:rPr lang="en-US" smtClean="0"/>
              <a:t>6</a:t>
            </a:fld>
            <a:endParaRPr lang="en-US" dirty="0"/>
          </a:p>
        </p:txBody>
      </p:sp>
    </p:spTree>
    <p:extLst>
      <p:ext uri="{BB962C8B-B14F-4D97-AF65-F5344CB8AC3E}">
        <p14:creationId xmlns:p14="http://schemas.microsoft.com/office/powerpoint/2010/main" val="40686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 </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7</a:t>
            </a:fld>
            <a:endParaRPr lang="en-US" dirty="0"/>
          </a:p>
        </p:txBody>
      </p:sp>
    </p:spTree>
    <p:extLst>
      <p:ext uri="{BB962C8B-B14F-4D97-AF65-F5344CB8AC3E}">
        <p14:creationId xmlns:p14="http://schemas.microsoft.com/office/powerpoint/2010/main" val="37803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p:txBody>
      </p:sp>
      <p:sp>
        <p:nvSpPr>
          <p:cNvPr id="4" name="Slide Number Placeholder 3"/>
          <p:cNvSpPr>
            <a:spLocks noGrp="1"/>
          </p:cNvSpPr>
          <p:nvPr>
            <p:ph type="sldNum" sz="quarter" idx="10"/>
          </p:nvPr>
        </p:nvSpPr>
        <p:spPr/>
        <p:txBody>
          <a:bodyPr/>
          <a:lstStyle/>
          <a:p>
            <a:fld id="{441C74CD-D5EF-6242-80FD-310DE77FC72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6735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FC128F8-A8F8-4F86-9E2D-73E199426059}" type="slidenum">
              <a:rPr lang="en-US" smtClean="0"/>
              <a:t>9</a:t>
            </a:fld>
            <a:endParaRPr lang="en-US" dirty="0"/>
          </a:p>
        </p:txBody>
      </p:sp>
    </p:spTree>
    <p:extLst>
      <p:ext uri="{BB962C8B-B14F-4D97-AF65-F5344CB8AC3E}">
        <p14:creationId xmlns:p14="http://schemas.microsoft.com/office/powerpoint/2010/main" val="220349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SAMHSAlogo_gre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084888"/>
            <a:ext cx="209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62000" y="476788"/>
            <a:ext cx="6477000" cy="97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ttc-colorbar.jpg"/>
          <p:cNvPicPr>
            <a:picLocks noChangeAspect="1"/>
          </p:cNvPicPr>
          <p:nvPr userDrawn="1"/>
        </p:nvPicPr>
        <p:blipFill>
          <a:blip r:embed="rId4" cstate="print">
            <a:lum bright="2000"/>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2130425"/>
            <a:ext cx="7772400" cy="1470025"/>
          </a:xfrm>
        </p:spPr>
        <p:txBody>
          <a:bodyPr/>
          <a:lstStyle>
            <a:lvl1pPr>
              <a:defRPr>
                <a:solidFill>
                  <a:srgbClr val="CC4927"/>
                </a:solidFill>
              </a:defRPr>
            </a:lvl1pPr>
          </a:lstStyle>
          <a:p>
            <a:r>
              <a:rPr lang="en-US" dirty="0"/>
              <a:t>Click to edit Master title style</a:t>
            </a:r>
          </a:p>
        </p:txBody>
      </p:sp>
      <p:sp>
        <p:nvSpPr>
          <p:cNvPr id="3" name="Subtitle 2"/>
          <p:cNvSpPr>
            <a:spLocks noGrp="1"/>
          </p:cNvSpPr>
          <p:nvPr>
            <p:ph type="subTitle" idx="1"/>
          </p:nvPr>
        </p:nvSpPr>
        <p:spPr>
          <a:xfrm>
            <a:off x="16764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640846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3779AE-FEE0-4E5F-ACDB-82D099AA97B0}"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DBD43-D05F-42DF-B3E9-F8CA9F1A3F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841552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333E6-12CC-4A18-8FAE-ED1D62A896A2}"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C9DB-7F75-4507-B0E3-3405A298A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3657858"/>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3319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B3CBCB4D-43B6-4469-9208-98FE341EDCD7}"/>
              </a:ext>
            </a:extLst>
          </p:cNvPr>
          <p:cNvSpPr/>
          <p:nvPr userDrawn="1"/>
        </p:nvSpPr>
        <p:spPr>
          <a:xfrm>
            <a:off x="0" y="6311899"/>
            <a:ext cx="9144000" cy="546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63311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B3CBCB4D-43B6-4469-9208-98FE341EDCD7}"/>
              </a:ext>
            </a:extLst>
          </p:cNvPr>
          <p:cNvSpPr/>
          <p:nvPr userDrawn="1"/>
        </p:nvSpPr>
        <p:spPr>
          <a:xfrm>
            <a:off x="0" y="6311899"/>
            <a:ext cx="9144000" cy="546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927053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6F8C92C7-BF4F-4BC7-B6AF-002E4EFF5448}"/>
              </a:ext>
            </a:extLst>
          </p:cNvPr>
          <p:cNvSpPr/>
          <p:nvPr userDrawn="1"/>
        </p:nvSpPr>
        <p:spPr>
          <a:xfrm>
            <a:off x="0" y="6072327"/>
            <a:ext cx="9144000" cy="785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5" name="Oval 4">
            <a:extLst>
              <a:ext uri="{FF2B5EF4-FFF2-40B4-BE49-F238E27FC236}">
                <a16:creationId xmlns:a16="http://schemas.microsoft.com/office/drawing/2014/main" id="{4B77F723-EE02-46DE-8977-D846EED05AA3}"/>
              </a:ext>
            </a:extLst>
          </p:cNvPr>
          <p:cNvSpPr/>
          <p:nvPr userDrawn="1"/>
        </p:nvSpPr>
        <p:spPr>
          <a:xfrm>
            <a:off x="0" y="5857930"/>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6" name="Oval 5">
            <a:extLst>
              <a:ext uri="{FF2B5EF4-FFF2-40B4-BE49-F238E27FC236}">
                <a16:creationId xmlns:a16="http://schemas.microsoft.com/office/drawing/2014/main" id="{B1426867-56B8-45F2-BF91-ACD07B0DD820}"/>
              </a:ext>
            </a:extLst>
          </p:cNvPr>
          <p:cNvSpPr/>
          <p:nvPr userDrawn="1"/>
        </p:nvSpPr>
        <p:spPr>
          <a:xfrm>
            <a:off x="437780" y="5857930"/>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7" name="Oval 6">
            <a:extLst>
              <a:ext uri="{FF2B5EF4-FFF2-40B4-BE49-F238E27FC236}">
                <a16:creationId xmlns:a16="http://schemas.microsoft.com/office/drawing/2014/main" id="{7E3D1246-CEE8-4721-89D4-1FC2A2B924EE}"/>
              </a:ext>
            </a:extLst>
          </p:cNvPr>
          <p:cNvSpPr/>
          <p:nvPr userDrawn="1"/>
        </p:nvSpPr>
        <p:spPr>
          <a:xfrm>
            <a:off x="875560" y="5848035"/>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8" name="Oval 7">
            <a:extLst>
              <a:ext uri="{FF2B5EF4-FFF2-40B4-BE49-F238E27FC236}">
                <a16:creationId xmlns:a16="http://schemas.microsoft.com/office/drawing/2014/main" id="{64F0BB55-8BD8-4A9C-AE45-26BA83E916DF}"/>
              </a:ext>
            </a:extLst>
          </p:cNvPr>
          <p:cNvSpPr/>
          <p:nvPr userDrawn="1"/>
        </p:nvSpPr>
        <p:spPr>
          <a:xfrm>
            <a:off x="1313340" y="5848035"/>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9" name="Oval 8">
            <a:extLst>
              <a:ext uri="{FF2B5EF4-FFF2-40B4-BE49-F238E27FC236}">
                <a16:creationId xmlns:a16="http://schemas.microsoft.com/office/drawing/2014/main" id="{F9964935-FA90-40C0-AA40-353F6E5C9215}"/>
              </a:ext>
            </a:extLst>
          </p:cNvPr>
          <p:cNvSpPr/>
          <p:nvPr userDrawn="1"/>
        </p:nvSpPr>
        <p:spPr>
          <a:xfrm>
            <a:off x="1751120" y="5848035"/>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0" name="Oval 9">
            <a:extLst>
              <a:ext uri="{FF2B5EF4-FFF2-40B4-BE49-F238E27FC236}">
                <a16:creationId xmlns:a16="http://schemas.microsoft.com/office/drawing/2014/main" id="{0B0988EE-6446-489D-9CF4-0BF756126392}"/>
              </a:ext>
            </a:extLst>
          </p:cNvPr>
          <p:cNvSpPr/>
          <p:nvPr userDrawn="1"/>
        </p:nvSpPr>
        <p:spPr>
          <a:xfrm>
            <a:off x="2188900" y="5846893"/>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1" name="Oval 10">
            <a:extLst>
              <a:ext uri="{FF2B5EF4-FFF2-40B4-BE49-F238E27FC236}">
                <a16:creationId xmlns:a16="http://schemas.microsoft.com/office/drawing/2014/main" id="{D7FACBD2-E739-440B-A3AF-0800AB6808C6}"/>
              </a:ext>
            </a:extLst>
          </p:cNvPr>
          <p:cNvSpPr/>
          <p:nvPr userDrawn="1"/>
        </p:nvSpPr>
        <p:spPr>
          <a:xfrm>
            <a:off x="2626680" y="587328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2" name="Oval 11">
            <a:extLst>
              <a:ext uri="{FF2B5EF4-FFF2-40B4-BE49-F238E27FC236}">
                <a16:creationId xmlns:a16="http://schemas.microsoft.com/office/drawing/2014/main" id="{D391CD84-B146-4607-B753-E8EA5C8CC782}"/>
              </a:ext>
            </a:extLst>
          </p:cNvPr>
          <p:cNvSpPr/>
          <p:nvPr userDrawn="1"/>
        </p:nvSpPr>
        <p:spPr>
          <a:xfrm>
            <a:off x="3064460" y="587328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3" name="Oval 12">
            <a:extLst>
              <a:ext uri="{FF2B5EF4-FFF2-40B4-BE49-F238E27FC236}">
                <a16:creationId xmlns:a16="http://schemas.microsoft.com/office/drawing/2014/main" id="{AC899E49-4140-4437-A06F-64C7EA1059DF}"/>
              </a:ext>
            </a:extLst>
          </p:cNvPr>
          <p:cNvSpPr/>
          <p:nvPr userDrawn="1"/>
        </p:nvSpPr>
        <p:spPr>
          <a:xfrm>
            <a:off x="3502240" y="586338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4" name="Oval 13">
            <a:extLst>
              <a:ext uri="{FF2B5EF4-FFF2-40B4-BE49-F238E27FC236}">
                <a16:creationId xmlns:a16="http://schemas.microsoft.com/office/drawing/2014/main" id="{1C0603B9-61FC-4282-9340-60135C7C84FE}"/>
              </a:ext>
            </a:extLst>
          </p:cNvPr>
          <p:cNvSpPr/>
          <p:nvPr userDrawn="1"/>
        </p:nvSpPr>
        <p:spPr>
          <a:xfrm>
            <a:off x="3940020" y="586338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Oval 14">
            <a:extLst>
              <a:ext uri="{FF2B5EF4-FFF2-40B4-BE49-F238E27FC236}">
                <a16:creationId xmlns:a16="http://schemas.microsoft.com/office/drawing/2014/main" id="{F5B312A4-BA7C-45DA-818F-A70AE5BE45FC}"/>
              </a:ext>
            </a:extLst>
          </p:cNvPr>
          <p:cNvSpPr/>
          <p:nvPr userDrawn="1"/>
        </p:nvSpPr>
        <p:spPr>
          <a:xfrm>
            <a:off x="4377800" y="586338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6" name="Oval 15">
            <a:extLst>
              <a:ext uri="{FF2B5EF4-FFF2-40B4-BE49-F238E27FC236}">
                <a16:creationId xmlns:a16="http://schemas.microsoft.com/office/drawing/2014/main" id="{66BFBB78-CFBA-4341-82E5-E5B029E2446A}"/>
              </a:ext>
            </a:extLst>
          </p:cNvPr>
          <p:cNvSpPr/>
          <p:nvPr userDrawn="1"/>
        </p:nvSpPr>
        <p:spPr>
          <a:xfrm>
            <a:off x="4815580" y="586224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7" name="Oval 16">
            <a:extLst>
              <a:ext uri="{FF2B5EF4-FFF2-40B4-BE49-F238E27FC236}">
                <a16:creationId xmlns:a16="http://schemas.microsoft.com/office/drawing/2014/main" id="{FBF3045B-874E-4845-A1B1-C4A72C571D35}"/>
              </a:ext>
            </a:extLst>
          </p:cNvPr>
          <p:cNvSpPr/>
          <p:nvPr userDrawn="1"/>
        </p:nvSpPr>
        <p:spPr>
          <a:xfrm>
            <a:off x="5265015" y="5853243"/>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8" name="Oval 17">
            <a:extLst>
              <a:ext uri="{FF2B5EF4-FFF2-40B4-BE49-F238E27FC236}">
                <a16:creationId xmlns:a16="http://schemas.microsoft.com/office/drawing/2014/main" id="{3D685BF5-364C-4139-B950-0D4BA1340B66}"/>
              </a:ext>
            </a:extLst>
          </p:cNvPr>
          <p:cNvSpPr/>
          <p:nvPr userDrawn="1"/>
        </p:nvSpPr>
        <p:spPr>
          <a:xfrm>
            <a:off x="5702795" y="5853243"/>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9" name="Oval 18">
            <a:extLst>
              <a:ext uri="{FF2B5EF4-FFF2-40B4-BE49-F238E27FC236}">
                <a16:creationId xmlns:a16="http://schemas.microsoft.com/office/drawing/2014/main" id="{B78789A9-75B5-46D9-96EC-5251EFBC4522}"/>
              </a:ext>
            </a:extLst>
          </p:cNvPr>
          <p:cNvSpPr/>
          <p:nvPr userDrawn="1"/>
        </p:nvSpPr>
        <p:spPr>
          <a:xfrm>
            <a:off x="6140575" y="5843348"/>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0" name="Oval 19">
            <a:extLst>
              <a:ext uri="{FF2B5EF4-FFF2-40B4-BE49-F238E27FC236}">
                <a16:creationId xmlns:a16="http://schemas.microsoft.com/office/drawing/2014/main" id="{3FBE5B6F-95B7-43EB-8E9A-AA75330331C8}"/>
              </a:ext>
            </a:extLst>
          </p:cNvPr>
          <p:cNvSpPr/>
          <p:nvPr userDrawn="1"/>
        </p:nvSpPr>
        <p:spPr>
          <a:xfrm>
            <a:off x="6578355" y="5843348"/>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1" name="Oval 20">
            <a:extLst>
              <a:ext uri="{FF2B5EF4-FFF2-40B4-BE49-F238E27FC236}">
                <a16:creationId xmlns:a16="http://schemas.microsoft.com/office/drawing/2014/main" id="{A0BB30F6-648D-4AD5-AD1B-ED1767B603E1}"/>
              </a:ext>
            </a:extLst>
          </p:cNvPr>
          <p:cNvSpPr/>
          <p:nvPr userDrawn="1"/>
        </p:nvSpPr>
        <p:spPr>
          <a:xfrm>
            <a:off x="7016135" y="5843348"/>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2" name="Oval 21">
            <a:extLst>
              <a:ext uri="{FF2B5EF4-FFF2-40B4-BE49-F238E27FC236}">
                <a16:creationId xmlns:a16="http://schemas.microsoft.com/office/drawing/2014/main" id="{BF066554-C2C9-4CC1-B513-8DC94124D42A}"/>
              </a:ext>
            </a:extLst>
          </p:cNvPr>
          <p:cNvSpPr/>
          <p:nvPr userDrawn="1"/>
        </p:nvSpPr>
        <p:spPr>
          <a:xfrm>
            <a:off x="7453915" y="5842206"/>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3" name="Oval 22">
            <a:extLst>
              <a:ext uri="{FF2B5EF4-FFF2-40B4-BE49-F238E27FC236}">
                <a16:creationId xmlns:a16="http://schemas.microsoft.com/office/drawing/2014/main" id="{CEC2D064-2DBA-4C7B-9DB7-BE3AE9A0D758}"/>
              </a:ext>
            </a:extLst>
          </p:cNvPr>
          <p:cNvSpPr/>
          <p:nvPr userDrawn="1"/>
        </p:nvSpPr>
        <p:spPr>
          <a:xfrm>
            <a:off x="7886700" y="5842206"/>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4" name="Oval 23">
            <a:extLst>
              <a:ext uri="{FF2B5EF4-FFF2-40B4-BE49-F238E27FC236}">
                <a16:creationId xmlns:a16="http://schemas.microsoft.com/office/drawing/2014/main" id="{5328FB31-0B38-4220-902F-F67A58D9F080}"/>
              </a:ext>
            </a:extLst>
          </p:cNvPr>
          <p:cNvSpPr/>
          <p:nvPr userDrawn="1"/>
        </p:nvSpPr>
        <p:spPr>
          <a:xfrm>
            <a:off x="8324480" y="5842206"/>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5" name="Oval 24">
            <a:extLst>
              <a:ext uri="{FF2B5EF4-FFF2-40B4-BE49-F238E27FC236}">
                <a16:creationId xmlns:a16="http://schemas.microsoft.com/office/drawing/2014/main" id="{BE7CBB50-80EC-4078-81B6-3D6CC47E1A37}"/>
              </a:ext>
            </a:extLst>
          </p:cNvPr>
          <p:cNvSpPr/>
          <p:nvPr userDrawn="1"/>
        </p:nvSpPr>
        <p:spPr>
          <a:xfrm>
            <a:off x="8762260" y="5832311"/>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46961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6F8C92C7-BF4F-4BC7-B6AF-002E4EFF5448}"/>
              </a:ext>
            </a:extLst>
          </p:cNvPr>
          <p:cNvSpPr/>
          <p:nvPr userDrawn="1"/>
        </p:nvSpPr>
        <p:spPr>
          <a:xfrm>
            <a:off x="0" y="6072327"/>
            <a:ext cx="9144000" cy="785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5" name="Oval 4">
            <a:extLst>
              <a:ext uri="{FF2B5EF4-FFF2-40B4-BE49-F238E27FC236}">
                <a16:creationId xmlns:a16="http://schemas.microsoft.com/office/drawing/2014/main" id="{4B77F723-EE02-46DE-8977-D846EED05AA3}"/>
              </a:ext>
            </a:extLst>
          </p:cNvPr>
          <p:cNvSpPr/>
          <p:nvPr userDrawn="1"/>
        </p:nvSpPr>
        <p:spPr>
          <a:xfrm>
            <a:off x="0" y="5857930"/>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6" name="Oval 5">
            <a:extLst>
              <a:ext uri="{FF2B5EF4-FFF2-40B4-BE49-F238E27FC236}">
                <a16:creationId xmlns:a16="http://schemas.microsoft.com/office/drawing/2014/main" id="{B1426867-56B8-45F2-BF91-ACD07B0DD820}"/>
              </a:ext>
            </a:extLst>
          </p:cNvPr>
          <p:cNvSpPr/>
          <p:nvPr userDrawn="1"/>
        </p:nvSpPr>
        <p:spPr>
          <a:xfrm>
            <a:off x="437780" y="5857930"/>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7" name="Oval 6">
            <a:extLst>
              <a:ext uri="{FF2B5EF4-FFF2-40B4-BE49-F238E27FC236}">
                <a16:creationId xmlns:a16="http://schemas.microsoft.com/office/drawing/2014/main" id="{7E3D1246-CEE8-4721-89D4-1FC2A2B924EE}"/>
              </a:ext>
            </a:extLst>
          </p:cNvPr>
          <p:cNvSpPr/>
          <p:nvPr userDrawn="1"/>
        </p:nvSpPr>
        <p:spPr>
          <a:xfrm>
            <a:off x="875560" y="5848035"/>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8" name="Oval 7">
            <a:extLst>
              <a:ext uri="{FF2B5EF4-FFF2-40B4-BE49-F238E27FC236}">
                <a16:creationId xmlns:a16="http://schemas.microsoft.com/office/drawing/2014/main" id="{64F0BB55-8BD8-4A9C-AE45-26BA83E916DF}"/>
              </a:ext>
            </a:extLst>
          </p:cNvPr>
          <p:cNvSpPr/>
          <p:nvPr userDrawn="1"/>
        </p:nvSpPr>
        <p:spPr>
          <a:xfrm>
            <a:off x="1313340" y="5848035"/>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9" name="Oval 8">
            <a:extLst>
              <a:ext uri="{FF2B5EF4-FFF2-40B4-BE49-F238E27FC236}">
                <a16:creationId xmlns:a16="http://schemas.microsoft.com/office/drawing/2014/main" id="{F9964935-FA90-40C0-AA40-353F6E5C9215}"/>
              </a:ext>
            </a:extLst>
          </p:cNvPr>
          <p:cNvSpPr/>
          <p:nvPr userDrawn="1"/>
        </p:nvSpPr>
        <p:spPr>
          <a:xfrm>
            <a:off x="1751120" y="5848035"/>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0" name="Oval 9">
            <a:extLst>
              <a:ext uri="{FF2B5EF4-FFF2-40B4-BE49-F238E27FC236}">
                <a16:creationId xmlns:a16="http://schemas.microsoft.com/office/drawing/2014/main" id="{0B0988EE-6446-489D-9CF4-0BF756126392}"/>
              </a:ext>
            </a:extLst>
          </p:cNvPr>
          <p:cNvSpPr/>
          <p:nvPr userDrawn="1"/>
        </p:nvSpPr>
        <p:spPr>
          <a:xfrm>
            <a:off x="2188900" y="5846893"/>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1" name="Oval 10">
            <a:extLst>
              <a:ext uri="{FF2B5EF4-FFF2-40B4-BE49-F238E27FC236}">
                <a16:creationId xmlns:a16="http://schemas.microsoft.com/office/drawing/2014/main" id="{D7FACBD2-E739-440B-A3AF-0800AB6808C6}"/>
              </a:ext>
            </a:extLst>
          </p:cNvPr>
          <p:cNvSpPr/>
          <p:nvPr userDrawn="1"/>
        </p:nvSpPr>
        <p:spPr>
          <a:xfrm>
            <a:off x="2626680" y="587328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2" name="Oval 11">
            <a:extLst>
              <a:ext uri="{FF2B5EF4-FFF2-40B4-BE49-F238E27FC236}">
                <a16:creationId xmlns:a16="http://schemas.microsoft.com/office/drawing/2014/main" id="{D391CD84-B146-4607-B753-E8EA5C8CC782}"/>
              </a:ext>
            </a:extLst>
          </p:cNvPr>
          <p:cNvSpPr/>
          <p:nvPr userDrawn="1"/>
        </p:nvSpPr>
        <p:spPr>
          <a:xfrm>
            <a:off x="3064460" y="587328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3" name="Oval 12">
            <a:extLst>
              <a:ext uri="{FF2B5EF4-FFF2-40B4-BE49-F238E27FC236}">
                <a16:creationId xmlns:a16="http://schemas.microsoft.com/office/drawing/2014/main" id="{AC899E49-4140-4437-A06F-64C7EA1059DF}"/>
              </a:ext>
            </a:extLst>
          </p:cNvPr>
          <p:cNvSpPr/>
          <p:nvPr userDrawn="1"/>
        </p:nvSpPr>
        <p:spPr>
          <a:xfrm>
            <a:off x="3502240" y="586338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4" name="Oval 13">
            <a:extLst>
              <a:ext uri="{FF2B5EF4-FFF2-40B4-BE49-F238E27FC236}">
                <a16:creationId xmlns:a16="http://schemas.microsoft.com/office/drawing/2014/main" id="{1C0603B9-61FC-4282-9340-60135C7C84FE}"/>
              </a:ext>
            </a:extLst>
          </p:cNvPr>
          <p:cNvSpPr/>
          <p:nvPr userDrawn="1"/>
        </p:nvSpPr>
        <p:spPr>
          <a:xfrm>
            <a:off x="3940020" y="586338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Oval 14">
            <a:extLst>
              <a:ext uri="{FF2B5EF4-FFF2-40B4-BE49-F238E27FC236}">
                <a16:creationId xmlns:a16="http://schemas.microsoft.com/office/drawing/2014/main" id="{F5B312A4-BA7C-45DA-818F-A70AE5BE45FC}"/>
              </a:ext>
            </a:extLst>
          </p:cNvPr>
          <p:cNvSpPr/>
          <p:nvPr userDrawn="1"/>
        </p:nvSpPr>
        <p:spPr>
          <a:xfrm>
            <a:off x="4377800" y="586338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6" name="Oval 15">
            <a:extLst>
              <a:ext uri="{FF2B5EF4-FFF2-40B4-BE49-F238E27FC236}">
                <a16:creationId xmlns:a16="http://schemas.microsoft.com/office/drawing/2014/main" id="{66BFBB78-CFBA-4341-82E5-E5B029E2446A}"/>
              </a:ext>
            </a:extLst>
          </p:cNvPr>
          <p:cNvSpPr/>
          <p:nvPr userDrawn="1"/>
        </p:nvSpPr>
        <p:spPr>
          <a:xfrm>
            <a:off x="4815580" y="586224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7" name="Oval 16">
            <a:extLst>
              <a:ext uri="{FF2B5EF4-FFF2-40B4-BE49-F238E27FC236}">
                <a16:creationId xmlns:a16="http://schemas.microsoft.com/office/drawing/2014/main" id="{FBF3045B-874E-4845-A1B1-C4A72C571D35}"/>
              </a:ext>
            </a:extLst>
          </p:cNvPr>
          <p:cNvSpPr/>
          <p:nvPr userDrawn="1"/>
        </p:nvSpPr>
        <p:spPr>
          <a:xfrm>
            <a:off x="5265015" y="5853243"/>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8" name="Oval 17">
            <a:extLst>
              <a:ext uri="{FF2B5EF4-FFF2-40B4-BE49-F238E27FC236}">
                <a16:creationId xmlns:a16="http://schemas.microsoft.com/office/drawing/2014/main" id="{3D685BF5-364C-4139-B950-0D4BA1340B66}"/>
              </a:ext>
            </a:extLst>
          </p:cNvPr>
          <p:cNvSpPr/>
          <p:nvPr userDrawn="1"/>
        </p:nvSpPr>
        <p:spPr>
          <a:xfrm>
            <a:off x="5702795" y="5853243"/>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9" name="Oval 18">
            <a:extLst>
              <a:ext uri="{FF2B5EF4-FFF2-40B4-BE49-F238E27FC236}">
                <a16:creationId xmlns:a16="http://schemas.microsoft.com/office/drawing/2014/main" id="{B78789A9-75B5-46D9-96EC-5251EFBC4522}"/>
              </a:ext>
            </a:extLst>
          </p:cNvPr>
          <p:cNvSpPr/>
          <p:nvPr userDrawn="1"/>
        </p:nvSpPr>
        <p:spPr>
          <a:xfrm>
            <a:off x="6140575" y="5843348"/>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0" name="Oval 19">
            <a:extLst>
              <a:ext uri="{FF2B5EF4-FFF2-40B4-BE49-F238E27FC236}">
                <a16:creationId xmlns:a16="http://schemas.microsoft.com/office/drawing/2014/main" id="{3FBE5B6F-95B7-43EB-8E9A-AA75330331C8}"/>
              </a:ext>
            </a:extLst>
          </p:cNvPr>
          <p:cNvSpPr/>
          <p:nvPr userDrawn="1"/>
        </p:nvSpPr>
        <p:spPr>
          <a:xfrm>
            <a:off x="6578355" y="5843348"/>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1" name="Oval 20">
            <a:extLst>
              <a:ext uri="{FF2B5EF4-FFF2-40B4-BE49-F238E27FC236}">
                <a16:creationId xmlns:a16="http://schemas.microsoft.com/office/drawing/2014/main" id="{A0BB30F6-648D-4AD5-AD1B-ED1767B603E1}"/>
              </a:ext>
            </a:extLst>
          </p:cNvPr>
          <p:cNvSpPr/>
          <p:nvPr userDrawn="1"/>
        </p:nvSpPr>
        <p:spPr>
          <a:xfrm>
            <a:off x="7016135" y="5843348"/>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2" name="Oval 21">
            <a:extLst>
              <a:ext uri="{FF2B5EF4-FFF2-40B4-BE49-F238E27FC236}">
                <a16:creationId xmlns:a16="http://schemas.microsoft.com/office/drawing/2014/main" id="{BF066554-C2C9-4CC1-B513-8DC94124D42A}"/>
              </a:ext>
            </a:extLst>
          </p:cNvPr>
          <p:cNvSpPr/>
          <p:nvPr userDrawn="1"/>
        </p:nvSpPr>
        <p:spPr>
          <a:xfrm>
            <a:off x="7453915" y="5842206"/>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3" name="Oval 22">
            <a:extLst>
              <a:ext uri="{FF2B5EF4-FFF2-40B4-BE49-F238E27FC236}">
                <a16:creationId xmlns:a16="http://schemas.microsoft.com/office/drawing/2014/main" id="{CEC2D064-2DBA-4C7B-9DB7-BE3AE9A0D758}"/>
              </a:ext>
            </a:extLst>
          </p:cNvPr>
          <p:cNvSpPr/>
          <p:nvPr userDrawn="1"/>
        </p:nvSpPr>
        <p:spPr>
          <a:xfrm>
            <a:off x="7886700" y="5842206"/>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4" name="Oval 23">
            <a:extLst>
              <a:ext uri="{FF2B5EF4-FFF2-40B4-BE49-F238E27FC236}">
                <a16:creationId xmlns:a16="http://schemas.microsoft.com/office/drawing/2014/main" id="{5328FB31-0B38-4220-902F-F67A58D9F080}"/>
              </a:ext>
            </a:extLst>
          </p:cNvPr>
          <p:cNvSpPr/>
          <p:nvPr userDrawn="1"/>
        </p:nvSpPr>
        <p:spPr>
          <a:xfrm>
            <a:off x="8324480" y="5842206"/>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5" name="Oval 24">
            <a:extLst>
              <a:ext uri="{FF2B5EF4-FFF2-40B4-BE49-F238E27FC236}">
                <a16:creationId xmlns:a16="http://schemas.microsoft.com/office/drawing/2014/main" id="{BE7CBB50-80EC-4078-81B6-3D6CC47E1A37}"/>
              </a:ext>
            </a:extLst>
          </p:cNvPr>
          <p:cNvSpPr/>
          <p:nvPr userDrawn="1"/>
        </p:nvSpPr>
        <p:spPr>
          <a:xfrm>
            <a:off x="8762260" y="5832311"/>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146099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F36BB69D-A589-4A33-BB91-7EE3C0141BFC}"/>
              </a:ext>
            </a:extLst>
          </p:cNvPr>
          <p:cNvSpPr/>
          <p:nvPr userDrawn="1"/>
        </p:nvSpPr>
        <p:spPr>
          <a:xfrm>
            <a:off x="0" y="6311899"/>
            <a:ext cx="9144000" cy="546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56142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46A592D-44F5-464D-BDF6-2D72A3E13053}"/>
              </a:ext>
            </a:extLst>
          </p:cNvPr>
          <p:cNvSpPr/>
          <p:nvPr userDrawn="1"/>
        </p:nvSpPr>
        <p:spPr>
          <a:xfrm>
            <a:off x="0" y="6311899"/>
            <a:ext cx="9144000" cy="546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209048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46A592D-44F5-464D-BDF6-2D72A3E13053}"/>
              </a:ext>
            </a:extLst>
          </p:cNvPr>
          <p:cNvSpPr/>
          <p:nvPr userDrawn="1"/>
        </p:nvSpPr>
        <p:spPr>
          <a:xfrm>
            <a:off x="0" y="6311899"/>
            <a:ext cx="9144000" cy="546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5" name="Oval 4">
            <a:extLst>
              <a:ext uri="{FF2B5EF4-FFF2-40B4-BE49-F238E27FC236}">
                <a16:creationId xmlns:a16="http://schemas.microsoft.com/office/drawing/2014/main" id="{D8D38D5D-2AC3-4DBD-8873-32D1985213CF}"/>
              </a:ext>
            </a:extLst>
          </p:cNvPr>
          <p:cNvSpPr/>
          <p:nvPr userDrawn="1"/>
        </p:nvSpPr>
        <p:spPr>
          <a:xfrm>
            <a:off x="0" y="6121029"/>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6" name="Oval 5">
            <a:extLst>
              <a:ext uri="{FF2B5EF4-FFF2-40B4-BE49-F238E27FC236}">
                <a16:creationId xmlns:a16="http://schemas.microsoft.com/office/drawing/2014/main" id="{62ABF4AF-9E0D-447F-892C-F613C9A43CA4}"/>
              </a:ext>
            </a:extLst>
          </p:cNvPr>
          <p:cNvSpPr/>
          <p:nvPr userDrawn="1"/>
        </p:nvSpPr>
        <p:spPr>
          <a:xfrm>
            <a:off x="437780" y="6121029"/>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7" name="Oval 6">
            <a:extLst>
              <a:ext uri="{FF2B5EF4-FFF2-40B4-BE49-F238E27FC236}">
                <a16:creationId xmlns:a16="http://schemas.microsoft.com/office/drawing/2014/main" id="{DE52E8B5-556E-4789-8794-977B61040F03}"/>
              </a:ext>
            </a:extLst>
          </p:cNvPr>
          <p:cNvSpPr/>
          <p:nvPr userDrawn="1"/>
        </p:nvSpPr>
        <p:spPr>
          <a:xfrm>
            <a:off x="875560" y="6111134"/>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8" name="Oval 7">
            <a:extLst>
              <a:ext uri="{FF2B5EF4-FFF2-40B4-BE49-F238E27FC236}">
                <a16:creationId xmlns:a16="http://schemas.microsoft.com/office/drawing/2014/main" id="{CE192C65-8941-4C16-8982-EF984FE69195}"/>
              </a:ext>
            </a:extLst>
          </p:cNvPr>
          <p:cNvSpPr/>
          <p:nvPr userDrawn="1"/>
        </p:nvSpPr>
        <p:spPr>
          <a:xfrm>
            <a:off x="1313340" y="6111134"/>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9" name="Oval 8">
            <a:extLst>
              <a:ext uri="{FF2B5EF4-FFF2-40B4-BE49-F238E27FC236}">
                <a16:creationId xmlns:a16="http://schemas.microsoft.com/office/drawing/2014/main" id="{5B0CB5CA-41AB-4FF4-9B57-FC071675AA1B}"/>
              </a:ext>
            </a:extLst>
          </p:cNvPr>
          <p:cNvSpPr/>
          <p:nvPr userDrawn="1"/>
        </p:nvSpPr>
        <p:spPr>
          <a:xfrm>
            <a:off x="1751120" y="6111134"/>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0" name="Oval 9">
            <a:extLst>
              <a:ext uri="{FF2B5EF4-FFF2-40B4-BE49-F238E27FC236}">
                <a16:creationId xmlns:a16="http://schemas.microsoft.com/office/drawing/2014/main" id="{D6107319-AE38-4166-B842-F33F402D3733}"/>
              </a:ext>
            </a:extLst>
          </p:cNvPr>
          <p:cNvSpPr/>
          <p:nvPr userDrawn="1"/>
        </p:nvSpPr>
        <p:spPr>
          <a:xfrm>
            <a:off x="2188900" y="6109992"/>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1" name="Oval 10">
            <a:extLst>
              <a:ext uri="{FF2B5EF4-FFF2-40B4-BE49-F238E27FC236}">
                <a16:creationId xmlns:a16="http://schemas.microsoft.com/office/drawing/2014/main" id="{71AE8AE4-D27E-4CE1-B044-0759F0A77704}"/>
              </a:ext>
            </a:extLst>
          </p:cNvPr>
          <p:cNvSpPr/>
          <p:nvPr userDrawn="1"/>
        </p:nvSpPr>
        <p:spPr>
          <a:xfrm>
            <a:off x="2626680" y="6136381"/>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2" name="Oval 11">
            <a:extLst>
              <a:ext uri="{FF2B5EF4-FFF2-40B4-BE49-F238E27FC236}">
                <a16:creationId xmlns:a16="http://schemas.microsoft.com/office/drawing/2014/main" id="{9581DC72-34DA-4CAE-AF7C-0553EDFB94FD}"/>
              </a:ext>
            </a:extLst>
          </p:cNvPr>
          <p:cNvSpPr/>
          <p:nvPr userDrawn="1"/>
        </p:nvSpPr>
        <p:spPr>
          <a:xfrm>
            <a:off x="3064460" y="6136381"/>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3" name="Oval 12">
            <a:extLst>
              <a:ext uri="{FF2B5EF4-FFF2-40B4-BE49-F238E27FC236}">
                <a16:creationId xmlns:a16="http://schemas.microsoft.com/office/drawing/2014/main" id="{84B10594-01BD-4769-8F50-95555027ECD0}"/>
              </a:ext>
            </a:extLst>
          </p:cNvPr>
          <p:cNvSpPr/>
          <p:nvPr userDrawn="1"/>
        </p:nvSpPr>
        <p:spPr>
          <a:xfrm>
            <a:off x="3502240" y="6126486"/>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4" name="Oval 13">
            <a:extLst>
              <a:ext uri="{FF2B5EF4-FFF2-40B4-BE49-F238E27FC236}">
                <a16:creationId xmlns:a16="http://schemas.microsoft.com/office/drawing/2014/main" id="{5690B240-A3B7-4305-A336-08B063C4FEF8}"/>
              </a:ext>
            </a:extLst>
          </p:cNvPr>
          <p:cNvSpPr/>
          <p:nvPr userDrawn="1"/>
        </p:nvSpPr>
        <p:spPr>
          <a:xfrm>
            <a:off x="3940020" y="6126486"/>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Oval 14">
            <a:extLst>
              <a:ext uri="{FF2B5EF4-FFF2-40B4-BE49-F238E27FC236}">
                <a16:creationId xmlns:a16="http://schemas.microsoft.com/office/drawing/2014/main" id="{4D3BDF57-C9E4-4CD0-B2CC-8207C9989F1F}"/>
              </a:ext>
            </a:extLst>
          </p:cNvPr>
          <p:cNvSpPr/>
          <p:nvPr userDrawn="1"/>
        </p:nvSpPr>
        <p:spPr>
          <a:xfrm>
            <a:off x="4377800" y="6126486"/>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6" name="Oval 15">
            <a:extLst>
              <a:ext uri="{FF2B5EF4-FFF2-40B4-BE49-F238E27FC236}">
                <a16:creationId xmlns:a16="http://schemas.microsoft.com/office/drawing/2014/main" id="{0A7E3462-72CD-4CD1-BED7-35C9444D0859}"/>
              </a:ext>
            </a:extLst>
          </p:cNvPr>
          <p:cNvSpPr/>
          <p:nvPr userDrawn="1"/>
        </p:nvSpPr>
        <p:spPr>
          <a:xfrm>
            <a:off x="4815580" y="6125344"/>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7" name="Oval 16">
            <a:extLst>
              <a:ext uri="{FF2B5EF4-FFF2-40B4-BE49-F238E27FC236}">
                <a16:creationId xmlns:a16="http://schemas.microsoft.com/office/drawing/2014/main" id="{0D020480-703C-4275-A64A-4CCFD092FC36}"/>
              </a:ext>
            </a:extLst>
          </p:cNvPr>
          <p:cNvSpPr/>
          <p:nvPr userDrawn="1"/>
        </p:nvSpPr>
        <p:spPr>
          <a:xfrm>
            <a:off x="5265015" y="611634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8" name="Oval 17">
            <a:extLst>
              <a:ext uri="{FF2B5EF4-FFF2-40B4-BE49-F238E27FC236}">
                <a16:creationId xmlns:a16="http://schemas.microsoft.com/office/drawing/2014/main" id="{EA0FA84E-D6A1-4DE3-BDC1-FCAF359766E0}"/>
              </a:ext>
            </a:extLst>
          </p:cNvPr>
          <p:cNvSpPr/>
          <p:nvPr userDrawn="1"/>
        </p:nvSpPr>
        <p:spPr>
          <a:xfrm>
            <a:off x="5702795" y="611634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9" name="Oval 18">
            <a:extLst>
              <a:ext uri="{FF2B5EF4-FFF2-40B4-BE49-F238E27FC236}">
                <a16:creationId xmlns:a16="http://schemas.microsoft.com/office/drawing/2014/main" id="{0A283AE1-EF1E-42BC-BC9B-D2A3E63CC787}"/>
              </a:ext>
            </a:extLst>
          </p:cNvPr>
          <p:cNvSpPr/>
          <p:nvPr userDrawn="1"/>
        </p:nvSpPr>
        <p:spPr>
          <a:xfrm>
            <a:off x="6140575" y="610644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0" name="Oval 19">
            <a:extLst>
              <a:ext uri="{FF2B5EF4-FFF2-40B4-BE49-F238E27FC236}">
                <a16:creationId xmlns:a16="http://schemas.microsoft.com/office/drawing/2014/main" id="{2C58D5F9-8908-4D4E-9A8F-3CF3E66D44B3}"/>
              </a:ext>
            </a:extLst>
          </p:cNvPr>
          <p:cNvSpPr/>
          <p:nvPr userDrawn="1"/>
        </p:nvSpPr>
        <p:spPr>
          <a:xfrm>
            <a:off x="6578355" y="610644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1" name="Oval 20">
            <a:extLst>
              <a:ext uri="{FF2B5EF4-FFF2-40B4-BE49-F238E27FC236}">
                <a16:creationId xmlns:a16="http://schemas.microsoft.com/office/drawing/2014/main" id="{F74585BD-7684-4EA0-8531-60B6C3BB42D9}"/>
              </a:ext>
            </a:extLst>
          </p:cNvPr>
          <p:cNvSpPr/>
          <p:nvPr userDrawn="1"/>
        </p:nvSpPr>
        <p:spPr>
          <a:xfrm>
            <a:off x="7016135" y="610644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2" name="Oval 21">
            <a:extLst>
              <a:ext uri="{FF2B5EF4-FFF2-40B4-BE49-F238E27FC236}">
                <a16:creationId xmlns:a16="http://schemas.microsoft.com/office/drawing/2014/main" id="{CBD4C2EB-4933-4F54-AC61-EFFBC2724784}"/>
              </a:ext>
            </a:extLst>
          </p:cNvPr>
          <p:cNvSpPr/>
          <p:nvPr userDrawn="1"/>
        </p:nvSpPr>
        <p:spPr>
          <a:xfrm>
            <a:off x="7453915" y="610530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3" name="Oval 22">
            <a:extLst>
              <a:ext uri="{FF2B5EF4-FFF2-40B4-BE49-F238E27FC236}">
                <a16:creationId xmlns:a16="http://schemas.microsoft.com/office/drawing/2014/main" id="{B107668A-B671-4DDB-9351-2E5D4A9C9948}"/>
              </a:ext>
            </a:extLst>
          </p:cNvPr>
          <p:cNvSpPr/>
          <p:nvPr userDrawn="1"/>
        </p:nvSpPr>
        <p:spPr>
          <a:xfrm>
            <a:off x="7886700" y="6105305"/>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4" name="Oval 23">
            <a:extLst>
              <a:ext uri="{FF2B5EF4-FFF2-40B4-BE49-F238E27FC236}">
                <a16:creationId xmlns:a16="http://schemas.microsoft.com/office/drawing/2014/main" id="{118E1C49-49D7-4418-A75A-5B54E74E468C}"/>
              </a:ext>
            </a:extLst>
          </p:cNvPr>
          <p:cNvSpPr/>
          <p:nvPr userDrawn="1"/>
        </p:nvSpPr>
        <p:spPr>
          <a:xfrm>
            <a:off x="8324480" y="6105305"/>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5" name="Oval 24">
            <a:extLst>
              <a:ext uri="{FF2B5EF4-FFF2-40B4-BE49-F238E27FC236}">
                <a16:creationId xmlns:a16="http://schemas.microsoft.com/office/drawing/2014/main" id="{27606A78-BF1B-4A72-82C3-FFFF2BC1D2E8}"/>
              </a:ext>
            </a:extLst>
          </p:cNvPr>
          <p:cNvSpPr/>
          <p:nvPr userDrawn="1"/>
        </p:nvSpPr>
        <p:spPr>
          <a:xfrm>
            <a:off x="8762260" y="6095410"/>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26424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324600"/>
            <a:ext cx="9144000" cy="609600"/>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2400" y="90076"/>
            <a:ext cx="4384675" cy="6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MHSA_logo_white-transparentb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24600"/>
            <a:ext cx="1752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ttc-colorba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5004" y="1874599"/>
            <a:ext cx="8229600" cy="4380151"/>
          </a:xfrm>
        </p:spPr>
        <p:txBody>
          <a:bodyPr/>
          <a:lstStyle>
            <a:lvl1pPr marL="342900" indent="-342900">
              <a:buClr>
                <a:srgbClr val="804400"/>
              </a:buClr>
              <a:buFont typeface="Arial" panose="020B0604020202020204" pitchFamily="34" charset="0"/>
              <a:buChar char="•"/>
              <a:defRPr sz="2800">
                <a:solidFill>
                  <a:srgbClr val="003058"/>
                </a:solidFill>
              </a:defRPr>
            </a:lvl1pPr>
            <a:lvl2pPr marL="742950" indent="-285750">
              <a:buClr>
                <a:srgbClr val="804400"/>
              </a:buClr>
              <a:buFont typeface="Arial" panose="020B0604020202020204" pitchFamily="34" charset="0"/>
              <a:buChar char="•"/>
              <a:defRPr sz="2400">
                <a:solidFill>
                  <a:srgbClr val="003058"/>
                </a:solidFill>
              </a:defRPr>
            </a:lvl2pPr>
            <a:lvl3pPr marL="1143000" indent="-228600">
              <a:buClr>
                <a:srgbClr val="804400"/>
              </a:buClr>
              <a:buFont typeface="Arial" panose="020B0604020202020204" pitchFamily="34" charset="0"/>
              <a:buChar char="•"/>
              <a:defRPr sz="2000">
                <a:solidFill>
                  <a:srgbClr val="003058"/>
                </a:solidFill>
              </a:defRPr>
            </a:lvl3pPr>
            <a:lvl4pPr marL="1600200" indent="-228600">
              <a:buClr>
                <a:srgbClr val="804400"/>
              </a:buClr>
              <a:buFont typeface="Arial" panose="020B0604020202020204" pitchFamily="34" charset="0"/>
              <a:buChar char="•"/>
              <a:defRPr sz="1800">
                <a:solidFill>
                  <a:srgbClr val="003058"/>
                </a:solidFill>
              </a:defRPr>
            </a:lvl4pPr>
            <a:lvl5pPr marL="2057400" indent="-228600">
              <a:buClr>
                <a:srgbClr val="804400"/>
              </a:buClr>
              <a:buFont typeface="Arial" panose="020B0604020202020204" pitchFamily="34" charset="0"/>
              <a:buChar char="•"/>
              <a:defRPr sz="1800">
                <a:solidFill>
                  <a:srgbClr val="0030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B24A917-5084-0044-87AE-2740AFB8028A}"/>
              </a:ext>
            </a:extLst>
          </p:cNvPr>
          <p:cNvSpPr>
            <a:spLocks noGrp="1"/>
          </p:cNvSpPr>
          <p:nvPr>
            <p:ph type="ctrTitle"/>
          </p:nvPr>
        </p:nvSpPr>
        <p:spPr>
          <a:xfrm>
            <a:off x="474996" y="861935"/>
            <a:ext cx="8219607" cy="890665"/>
          </a:xfrm>
        </p:spPr>
        <p:txBody>
          <a:bodyPr/>
          <a:lstStyle>
            <a:lvl1pPr>
              <a:defRPr>
                <a:solidFill>
                  <a:srgbClr val="CC4927"/>
                </a:solidFill>
              </a:defRPr>
            </a:lvl1pPr>
          </a:lstStyle>
          <a:p>
            <a:r>
              <a:rPr lang="en-US" dirty="0"/>
              <a:t>Click to edit Master title style</a:t>
            </a:r>
          </a:p>
        </p:txBody>
      </p:sp>
    </p:spTree>
    <p:extLst>
      <p:ext uri="{BB962C8B-B14F-4D97-AF65-F5344CB8AC3E}">
        <p14:creationId xmlns:p14="http://schemas.microsoft.com/office/powerpoint/2010/main" val="2688589539"/>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46A592D-44F5-464D-BDF6-2D72A3E13053}"/>
              </a:ext>
            </a:extLst>
          </p:cNvPr>
          <p:cNvSpPr/>
          <p:nvPr userDrawn="1"/>
        </p:nvSpPr>
        <p:spPr>
          <a:xfrm>
            <a:off x="0" y="6311899"/>
            <a:ext cx="9144000" cy="546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5" name="Oval 4">
            <a:extLst>
              <a:ext uri="{FF2B5EF4-FFF2-40B4-BE49-F238E27FC236}">
                <a16:creationId xmlns:a16="http://schemas.microsoft.com/office/drawing/2014/main" id="{D8D38D5D-2AC3-4DBD-8873-32D1985213CF}"/>
              </a:ext>
            </a:extLst>
          </p:cNvPr>
          <p:cNvSpPr/>
          <p:nvPr userDrawn="1"/>
        </p:nvSpPr>
        <p:spPr>
          <a:xfrm>
            <a:off x="0" y="6121029"/>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6" name="Oval 5">
            <a:extLst>
              <a:ext uri="{FF2B5EF4-FFF2-40B4-BE49-F238E27FC236}">
                <a16:creationId xmlns:a16="http://schemas.microsoft.com/office/drawing/2014/main" id="{62ABF4AF-9E0D-447F-892C-F613C9A43CA4}"/>
              </a:ext>
            </a:extLst>
          </p:cNvPr>
          <p:cNvSpPr/>
          <p:nvPr userDrawn="1"/>
        </p:nvSpPr>
        <p:spPr>
          <a:xfrm>
            <a:off x="437780" y="6121029"/>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7" name="Oval 6">
            <a:extLst>
              <a:ext uri="{FF2B5EF4-FFF2-40B4-BE49-F238E27FC236}">
                <a16:creationId xmlns:a16="http://schemas.microsoft.com/office/drawing/2014/main" id="{DE52E8B5-556E-4789-8794-977B61040F03}"/>
              </a:ext>
            </a:extLst>
          </p:cNvPr>
          <p:cNvSpPr/>
          <p:nvPr userDrawn="1"/>
        </p:nvSpPr>
        <p:spPr>
          <a:xfrm>
            <a:off x="875560" y="6111134"/>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8" name="Oval 7">
            <a:extLst>
              <a:ext uri="{FF2B5EF4-FFF2-40B4-BE49-F238E27FC236}">
                <a16:creationId xmlns:a16="http://schemas.microsoft.com/office/drawing/2014/main" id="{CE192C65-8941-4C16-8982-EF984FE69195}"/>
              </a:ext>
            </a:extLst>
          </p:cNvPr>
          <p:cNvSpPr/>
          <p:nvPr userDrawn="1"/>
        </p:nvSpPr>
        <p:spPr>
          <a:xfrm>
            <a:off x="1313340" y="6111134"/>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9" name="Oval 8">
            <a:extLst>
              <a:ext uri="{FF2B5EF4-FFF2-40B4-BE49-F238E27FC236}">
                <a16:creationId xmlns:a16="http://schemas.microsoft.com/office/drawing/2014/main" id="{5B0CB5CA-41AB-4FF4-9B57-FC071675AA1B}"/>
              </a:ext>
            </a:extLst>
          </p:cNvPr>
          <p:cNvSpPr/>
          <p:nvPr userDrawn="1"/>
        </p:nvSpPr>
        <p:spPr>
          <a:xfrm>
            <a:off x="1751120" y="6111134"/>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0" name="Oval 9">
            <a:extLst>
              <a:ext uri="{FF2B5EF4-FFF2-40B4-BE49-F238E27FC236}">
                <a16:creationId xmlns:a16="http://schemas.microsoft.com/office/drawing/2014/main" id="{D6107319-AE38-4166-B842-F33F402D3733}"/>
              </a:ext>
            </a:extLst>
          </p:cNvPr>
          <p:cNvSpPr/>
          <p:nvPr userDrawn="1"/>
        </p:nvSpPr>
        <p:spPr>
          <a:xfrm>
            <a:off x="2188900" y="6109992"/>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1" name="Oval 10">
            <a:extLst>
              <a:ext uri="{FF2B5EF4-FFF2-40B4-BE49-F238E27FC236}">
                <a16:creationId xmlns:a16="http://schemas.microsoft.com/office/drawing/2014/main" id="{71AE8AE4-D27E-4CE1-B044-0759F0A77704}"/>
              </a:ext>
            </a:extLst>
          </p:cNvPr>
          <p:cNvSpPr/>
          <p:nvPr userDrawn="1"/>
        </p:nvSpPr>
        <p:spPr>
          <a:xfrm>
            <a:off x="2626680" y="6136381"/>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2" name="Oval 11">
            <a:extLst>
              <a:ext uri="{FF2B5EF4-FFF2-40B4-BE49-F238E27FC236}">
                <a16:creationId xmlns:a16="http://schemas.microsoft.com/office/drawing/2014/main" id="{9581DC72-34DA-4CAE-AF7C-0553EDFB94FD}"/>
              </a:ext>
            </a:extLst>
          </p:cNvPr>
          <p:cNvSpPr/>
          <p:nvPr userDrawn="1"/>
        </p:nvSpPr>
        <p:spPr>
          <a:xfrm>
            <a:off x="3064460" y="6136381"/>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3" name="Oval 12">
            <a:extLst>
              <a:ext uri="{FF2B5EF4-FFF2-40B4-BE49-F238E27FC236}">
                <a16:creationId xmlns:a16="http://schemas.microsoft.com/office/drawing/2014/main" id="{84B10594-01BD-4769-8F50-95555027ECD0}"/>
              </a:ext>
            </a:extLst>
          </p:cNvPr>
          <p:cNvSpPr/>
          <p:nvPr userDrawn="1"/>
        </p:nvSpPr>
        <p:spPr>
          <a:xfrm>
            <a:off x="3502240" y="6126486"/>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4" name="Oval 13">
            <a:extLst>
              <a:ext uri="{FF2B5EF4-FFF2-40B4-BE49-F238E27FC236}">
                <a16:creationId xmlns:a16="http://schemas.microsoft.com/office/drawing/2014/main" id="{5690B240-A3B7-4305-A336-08B063C4FEF8}"/>
              </a:ext>
            </a:extLst>
          </p:cNvPr>
          <p:cNvSpPr/>
          <p:nvPr userDrawn="1"/>
        </p:nvSpPr>
        <p:spPr>
          <a:xfrm>
            <a:off x="3940020" y="6126486"/>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Oval 14">
            <a:extLst>
              <a:ext uri="{FF2B5EF4-FFF2-40B4-BE49-F238E27FC236}">
                <a16:creationId xmlns:a16="http://schemas.microsoft.com/office/drawing/2014/main" id="{4D3BDF57-C9E4-4CD0-B2CC-8207C9989F1F}"/>
              </a:ext>
            </a:extLst>
          </p:cNvPr>
          <p:cNvSpPr/>
          <p:nvPr userDrawn="1"/>
        </p:nvSpPr>
        <p:spPr>
          <a:xfrm>
            <a:off x="4377800" y="6126486"/>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6" name="Oval 15">
            <a:extLst>
              <a:ext uri="{FF2B5EF4-FFF2-40B4-BE49-F238E27FC236}">
                <a16:creationId xmlns:a16="http://schemas.microsoft.com/office/drawing/2014/main" id="{0A7E3462-72CD-4CD1-BED7-35C9444D0859}"/>
              </a:ext>
            </a:extLst>
          </p:cNvPr>
          <p:cNvSpPr/>
          <p:nvPr userDrawn="1"/>
        </p:nvSpPr>
        <p:spPr>
          <a:xfrm>
            <a:off x="4815580" y="6125344"/>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7" name="Oval 16">
            <a:extLst>
              <a:ext uri="{FF2B5EF4-FFF2-40B4-BE49-F238E27FC236}">
                <a16:creationId xmlns:a16="http://schemas.microsoft.com/office/drawing/2014/main" id="{0D020480-703C-4275-A64A-4CCFD092FC36}"/>
              </a:ext>
            </a:extLst>
          </p:cNvPr>
          <p:cNvSpPr/>
          <p:nvPr userDrawn="1"/>
        </p:nvSpPr>
        <p:spPr>
          <a:xfrm>
            <a:off x="5265015" y="611634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8" name="Oval 17">
            <a:extLst>
              <a:ext uri="{FF2B5EF4-FFF2-40B4-BE49-F238E27FC236}">
                <a16:creationId xmlns:a16="http://schemas.microsoft.com/office/drawing/2014/main" id="{EA0FA84E-D6A1-4DE3-BDC1-FCAF359766E0}"/>
              </a:ext>
            </a:extLst>
          </p:cNvPr>
          <p:cNvSpPr/>
          <p:nvPr userDrawn="1"/>
        </p:nvSpPr>
        <p:spPr>
          <a:xfrm>
            <a:off x="5702795" y="611634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9" name="Oval 18">
            <a:extLst>
              <a:ext uri="{FF2B5EF4-FFF2-40B4-BE49-F238E27FC236}">
                <a16:creationId xmlns:a16="http://schemas.microsoft.com/office/drawing/2014/main" id="{0A283AE1-EF1E-42BC-BC9B-D2A3E63CC787}"/>
              </a:ext>
            </a:extLst>
          </p:cNvPr>
          <p:cNvSpPr/>
          <p:nvPr userDrawn="1"/>
        </p:nvSpPr>
        <p:spPr>
          <a:xfrm>
            <a:off x="6140575" y="610644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0" name="Oval 19">
            <a:extLst>
              <a:ext uri="{FF2B5EF4-FFF2-40B4-BE49-F238E27FC236}">
                <a16:creationId xmlns:a16="http://schemas.microsoft.com/office/drawing/2014/main" id="{2C58D5F9-8908-4D4E-9A8F-3CF3E66D44B3}"/>
              </a:ext>
            </a:extLst>
          </p:cNvPr>
          <p:cNvSpPr/>
          <p:nvPr userDrawn="1"/>
        </p:nvSpPr>
        <p:spPr>
          <a:xfrm>
            <a:off x="6578355" y="610644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1" name="Oval 20">
            <a:extLst>
              <a:ext uri="{FF2B5EF4-FFF2-40B4-BE49-F238E27FC236}">
                <a16:creationId xmlns:a16="http://schemas.microsoft.com/office/drawing/2014/main" id="{F74585BD-7684-4EA0-8531-60B6C3BB42D9}"/>
              </a:ext>
            </a:extLst>
          </p:cNvPr>
          <p:cNvSpPr/>
          <p:nvPr userDrawn="1"/>
        </p:nvSpPr>
        <p:spPr>
          <a:xfrm>
            <a:off x="7016135" y="610644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2" name="Oval 21">
            <a:extLst>
              <a:ext uri="{FF2B5EF4-FFF2-40B4-BE49-F238E27FC236}">
                <a16:creationId xmlns:a16="http://schemas.microsoft.com/office/drawing/2014/main" id="{CBD4C2EB-4933-4F54-AC61-EFFBC2724784}"/>
              </a:ext>
            </a:extLst>
          </p:cNvPr>
          <p:cNvSpPr/>
          <p:nvPr userDrawn="1"/>
        </p:nvSpPr>
        <p:spPr>
          <a:xfrm>
            <a:off x="7453915" y="610530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3" name="Oval 22">
            <a:extLst>
              <a:ext uri="{FF2B5EF4-FFF2-40B4-BE49-F238E27FC236}">
                <a16:creationId xmlns:a16="http://schemas.microsoft.com/office/drawing/2014/main" id="{B107668A-B671-4DDB-9351-2E5D4A9C9948}"/>
              </a:ext>
            </a:extLst>
          </p:cNvPr>
          <p:cNvSpPr/>
          <p:nvPr userDrawn="1"/>
        </p:nvSpPr>
        <p:spPr>
          <a:xfrm>
            <a:off x="7886700" y="6105305"/>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4" name="Oval 23">
            <a:extLst>
              <a:ext uri="{FF2B5EF4-FFF2-40B4-BE49-F238E27FC236}">
                <a16:creationId xmlns:a16="http://schemas.microsoft.com/office/drawing/2014/main" id="{118E1C49-49D7-4418-A75A-5B54E74E468C}"/>
              </a:ext>
            </a:extLst>
          </p:cNvPr>
          <p:cNvSpPr/>
          <p:nvPr userDrawn="1"/>
        </p:nvSpPr>
        <p:spPr>
          <a:xfrm>
            <a:off x="8324480" y="6105305"/>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5" name="Oval 24">
            <a:extLst>
              <a:ext uri="{FF2B5EF4-FFF2-40B4-BE49-F238E27FC236}">
                <a16:creationId xmlns:a16="http://schemas.microsoft.com/office/drawing/2014/main" id="{27606A78-BF1B-4A72-82C3-FFFF2BC1D2E8}"/>
              </a:ext>
            </a:extLst>
          </p:cNvPr>
          <p:cNvSpPr/>
          <p:nvPr userDrawn="1"/>
        </p:nvSpPr>
        <p:spPr>
          <a:xfrm>
            <a:off x="8762260" y="6095410"/>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2700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00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46A592D-44F5-464D-BDF6-2D72A3E13053}"/>
              </a:ext>
            </a:extLst>
          </p:cNvPr>
          <p:cNvSpPr/>
          <p:nvPr userDrawn="1"/>
        </p:nvSpPr>
        <p:spPr>
          <a:xfrm>
            <a:off x="0" y="6072327"/>
            <a:ext cx="9144000" cy="785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5" name="Oval 4">
            <a:extLst>
              <a:ext uri="{FF2B5EF4-FFF2-40B4-BE49-F238E27FC236}">
                <a16:creationId xmlns:a16="http://schemas.microsoft.com/office/drawing/2014/main" id="{D8D38D5D-2AC3-4DBD-8873-32D1985213CF}"/>
              </a:ext>
            </a:extLst>
          </p:cNvPr>
          <p:cNvSpPr/>
          <p:nvPr userDrawn="1"/>
        </p:nvSpPr>
        <p:spPr>
          <a:xfrm>
            <a:off x="0" y="5857930"/>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6" name="Oval 5">
            <a:extLst>
              <a:ext uri="{FF2B5EF4-FFF2-40B4-BE49-F238E27FC236}">
                <a16:creationId xmlns:a16="http://schemas.microsoft.com/office/drawing/2014/main" id="{62ABF4AF-9E0D-447F-892C-F613C9A43CA4}"/>
              </a:ext>
            </a:extLst>
          </p:cNvPr>
          <p:cNvSpPr/>
          <p:nvPr userDrawn="1"/>
        </p:nvSpPr>
        <p:spPr>
          <a:xfrm>
            <a:off x="437780" y="5857930"/>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7" name="Oval 6">
            <a:extLst>
              <a:ext uri="{FF2B5EF4-FFF2-40B4-BE49-F238E27FC236}">
                <a16:creationId xmlns:a16="http://schemas.microsoft.com/office/drawing/2014/main" id="{DE52E8B5-556E-4789-8794-977B61040F03}"/>
              </a:ext>
            </a:extLst>
          </p:cNvPr>
          <p:cNvSpPr/>
          <p:nvPr userDrawn="1"/>
        </p:nvSpPr>
        <p:spPr>
          <a:xfrm>
            <a:off x="875560" y="5848035"/>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8" name="Oval 7">
            <a:extLst>
              <a:ext uri="{FF2B5EF4-FFF2-40B4-BE49-F238E27FC236}">
                <a16:creationId xmlns:a16="http://schemas.microsoft.com/office/drawing/2014/main" id="{CE192C65-8941-4C16-8982-EF984FE69195}"/>
              </a:ext>
            </a:extLst>
          </p:cNvPr>
          <p:cNvSpPr/>
          <p:nvPr userDrawn="1"/>
        </p:nvSpPr>
        <p:spPr>
          <a:xfrm>
            <a:off x="1313340" y="5848035"/>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9" name="Oval 8">
            <a:extLst>
              <a:ext uri="{FF2B5EF4-FFF2-40B4-BE49-F238E27FC236}">
                <a16:creationId xmlns:a16="http://schemas.microsoft.com/office/drawing/2014/main" id="{5B0CB5CA-41AB-4FF4-9B57-FC071675AA1B}"/>
              </a:ext>
            </a:extLst>
          </p:cNvPr>
          <p:cNvSpPr/>
          <p:nvPr userDrawn="1"/>
        </p:nvSpPr>
        <p:spPr>
          <a:xfrm>
            <a:off x="1751120" y="5848035"/>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0" name="Oval 9">
            <a:extLst>
              <a:ext uri="{FF2B5EF4-FFF2-40B4-BE49-F238E27FC236}">
                <a16:creationId xmlns:a16="http://schemas.microsoft.com/office/drawing/2014/main" id="{D6107319-AE38-4166-B842-F33F402D3733}"/>
              </a:ext>
            </a:extLst>
          </p:cNvPr>
          <p:cNvSpPr/>
          <p:nvPr userDrawn="1"/>
        </p:nvSpPr>
        <p:spPr>
          <a:xfrm>
            <a:off x="2188900" y="5846893"/>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1" name="Oval 10">
            <a:extLst>
              <a:ext uri="{FF2B5EF4-FFF2-40B4-BE49-F238E27FC236}">
                <a16:creationId xmlns:a16="http://schemas.microsoft.com/office/drawing/2014/main" id="{71AE8AE4-D27E-4CE1-B044-0759F0A77704}"/>
              </a:ext>
            </a:extLst>
          </p:cNvPr>
          <p:cNvSpPr/>
          <p:nvPr userDrawn="1"/>
        </p:nvSpPr>
        <p:spPr>
          <a:xfrm>
            <a:off x="2626680" y="587328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2" name="Oval 11">
            <a:extLst>
              <a:ext uri="{FF2B5EF4-FFF2-40B4-BE49-F238E27FC236}">
                <a16:creationId xmlns:a16="http://schemas.microsoft.com/office/drawing/2014/main" id="{9581DC72-34DA-4CAE-AF7C-0553EDFB94FD}"/>
              </a:ext>
            </a:extLst>
          </p:cNvPr>
          <p:cNvSpPr/>
          <p:nvPr userDrawn="1"/>
        </p:nvSpPr>
        <p:spPr>
          <a:xfrm>
            <a:off x="3064460" y="587328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3" name="Oval 12">
            <a:extLst>
              <a:ext uri="{FF2B5EF4-FFF2-40B4-BE49-F238E27FC236}">
                <a16:creationId xmlns:a16="http://schemas.microsoft.com/office/drawing/2014/main" id="{84B10594-01BD-4769-8F50-95555027ECD0}"/>
              </a:ext>
            </a:extLst>
          </p:cNvPr>
          <p:cNvSpPr/>
          <p:nvPr userDrawn="1"/>
        </p:nvSpPr>
        <p:spPr>
          <a:xfrm>
            <a:off x="3502240" y="586338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4" name="Oval 13">
            <a:extLst>
              <a:ext uri="{FF2B5EF4-FFF2-40B4-BE49-F238E27FC236}">
                <a16:creationId xmlns:a16="http://schemas.microsoft.com/office/drawing/2014/main" id="{5690B240-A3B7-4305-A336-08B063C4FEF8}"/>
              </a:ext>
            </a:extLst>
          </p:cNvPr>
          <p:cNvSpPr/>
          <p:nvPr userDrawn="1"/>
        </p:nvSpPr>
        <p:spPr>
          <a:xfrm>
            <a:off x="3940020" y="586338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Oval 14">
            <a:extLst>
              <a:ext uri="{FF2B5EF4-FFF2-40B4-BE49-F238E27FC236}">
                <a16:creationId xmlns:a16="http://schemas.microsoft.com/office/drawing/2014/main" id="{4D3BDF57-C9E4-4CD0-B2CC-8207C9989F1F}"/>
              </a:ext>
            </a:extLst>
          </p:cNvPr>
          <p:cNvSpPr/>
          <p:nvPr userDrawn="1"/>
        </p:nvSpPr>
        <p:spPr>
          <a:xfrm>
            <a:off x="4377800" y="586338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6" name="Oval 15">
            <a:extLst>
              <a:ext uri="{FF2B5EF4-FFF2-40B4-BE49-F238E27FC236}">
                <a16:creationId xmlns:a16="http://schemas.microsoft.com/office/drawing/2014/main" id="{0A7E3462-72CD-4CD1-BED7-35C9444D0859}"/>
              </a:ext>
            </a:extLst>
          </p:cNvPr>
          <p:cNvSpPr/>
          <p:nvPr userDrawn="1"/>
        </p:nvSpPr>
        <p:spPr>
          <a:xfrm>
            <a:off x="4815580" y="586224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7" name="Oval 16">
            <a:extLst>
              <a:ext uri="{FF2B5EF4-FFF2-40B4-BE49-F238E27FC236}">
                <a16:creationId xmlns:a16="http://schemas.microsoft.com/office/drawing/2014/main" id="{0D020480-703C-4275-A64A-4CCFD092FC36}"/>
              </a:ext>
            </a:extLst>
          </p:cNvPr>
          <p:cNvSpPr/>
          <p:nvPr userDrawn="1"/>
        </p:nvSpPr>
        <p:spPr>
          <a:xfrm>
            <a:off x="5265015" y="5853243"/>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8" name="Oval 17">
            <a:extLst>
              <a:ext uri="{FF2B5EF4-FFF2-40B4-BE49-F238E27FC236}">
                <a16:creationId xmlns:a16="http://schemas.microsoft.com/office/drawing/2014/main" id="{EA0FA84E-D6A1-4DE3-BDC1-FCAF359766E0}"/>
              </a:ext>
            </a:extLst>
          </p:cNvPr>
          <p:cNvSpPr/>
          <p:nvPr userDrawn="1"/>
        </p:nvSpPr>
        <p:spPr>
          <a:xfrm>
            <a:off x="5702795" y="5853243"/>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9" name="Oval 18">
            <a:extLst>
              <a:ext uri="{FF2B5EF4-FFF2-40B4-BE49-F238E27FC236}">
                <a16:creationId xmlns:a16="http://schemas.microsoft.com/office/drawing/2014/main" id="{0A283AE1-EF1E-42BC-BC9B-D2A3E63CC787}"/>
              </a:ext>
            </a:extLst>
          </p:cNvPr>
          <p:cNvSpPr/>
          <p:nvPr userDrawn="1"/>
        </p:nvSpPr>
        <p:spPr>
          <a:xfrm>
            <a:off x="6140575" y="5843348"/>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0" name="Oval 19">
            <a:extLst>
              <a:ext uri="{FF2B5EF4-FFF2-40B4-BE49-F238E27FC236}">
                <a16:creationId xmlns:a16="http://schemas.microsoft.com/office/drawing/2014/main" id="{2C58D5F9-8908-4D4E-9A8F-3CF3E66D44B3}"/>
              </a:ext>
            </a:extLst>
          </p:cNvPr>
          <p:cNvSpPr/>
          <p:nvPr userDrawn="1"/>
        </p:nvSpPr>
        <p:spPr>
          <a:xfrm>
            <a:off x="6578355" y="5843348"/>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1" name="Oval 20">
            <a:extLst>
              <a:ext uri="{FF2B5EF4-FFF2-40B4-BE49-F238E27FC236}">
                <a16:creationId xmlns:a16="http://schemas.microsoft.com/office/drawing/2014/main" id="{F74585BD-7684-4EA0-8531-60B6C3BB42D9}"/>
              </a:ext>
            </a:extLst>
          </p:cNvPr>
          <p:cNvSpPr/>
          <p:nvPr userDrawn="1"/>
        </p:nvSpPr>
        <p:spPr>
          <a:xfrm>
            <a:off x="7016135" y="5843348"/>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2" name="Oval 21">
            <a:extLst>
              <a:ext uri="{FF2B5EF4-FFF2-40B4-BE49-F238E27FC236}">
                <a16:creationId xmlns:a16="http://schemas.microsoft.com/office/drawing/2014/main" id="{CBD4C2EB-4933-4F54-AC61-EFFBC2724784}"/>
              </a:ext>
            </a:extLst>
          </p:cNvPr>
          <p:cNvSpPr/>
          <p:nvPr userDrawn="1"/>
        </p:nvSpPr>
        <p:spPr>
          <a:xfrm>
            <a:off x="7453915" y="5842206"/>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3" name="Oval 22">
            <a:extLst>
              <a:ext uri="{FF2B5EF4-FFF2-40B4-BE49-F238E27FC236}">
                <a16:creationId xmlns:a16="http://schemas.microsoft.com/office/drawing/2014/main" id="{B107668A-B671-4DDB-9351-2E5D4A9C9948}"/>
              </a:ext>
            </a:extLst>
          </p:cNvPr>
          <p:cNvSpPr/>
          <p:nvPr userDrawn="1"/>
        </p:nvSpPr>
        <p:spPr>
          <a:xfrm>
            <a:off x="7886700" y="5842206"/>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4" name="Oval 23">
            <a:extLst>
              <a:ext uri="{FF2B5EF4-FFF2-40B4-BE49-F238E27FC236}">
                <a16:creationId xmlns:a16="http://schemas.microsoft.com/office/drawing/2014/main" id="{118E1C49-49D7-4418-A75A-5B54E74E468C}"/>
              </a:ext>
            </a:extLst>
          </p:cNvPr>
          <p:cNvSpPr/>
          <p:nvPr userDrawn="1"/>
        </p:nvSpPr>
        <p:spPr>
          <a:xfrm>
            <a:off x="8324480" y="5842206"/>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5" name="Oval 24">
            <a:extLst>
              <a:ext uri="{FF2B5EF4-FFF2-40B4-BE49-F238E27FC236}">
                <a16:creationId xmlns:a16="http://schemas.microsoft.com/office/drawing/2014/main" id="{27606A78-BF1B-4A72-82C3-FFFF2BC1D2E8}"/>
              </a:ext>
            </a:extLst>
          </p:cNvPr>
          <p:cNvSpPr/>
          <p:nvPr userDrawn="1"/>
        </p:nvSpPr>
        <p:spPr>
          <a:xfrm>
            <a:off x="8762260" y="5832311"/>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125927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00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46A592D-44F5-464D-BDF6-2D72A3E13053}"/>
              </a:ext>
            </a:extLst>
          </p:cNvPr>
          <p:cNvSpPr/>
          <p:nvPr userDrawn="1"/>
        </p:nvSpPr>
        <p:spPr>
          <a:xfrm>
            <a:off x="0" y="6072327"/>
            <a:ext cx="9144000" cy="785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5" name="Oval 4">
            <a:extLst>
              <a:ext uri="{FF2B5EF4-FFF2-40B4-BE49-F238E27FC236}">
                <a16:creationId xmlns:a16="http://schemas.microsoft.com/office/drawing/2014/main" id="{D8D38D5D-2AC3-4DBD-8873-32D1985213CF}"/>
              </a:ext>
            </a:extLst>
          </p:cNvPr>
          <p:cNvSpPr/>
          <p:nvPr userDrawn="1"/>
        </p:nvSpPr>
        <p:spPr>
          <a:xfrm>
            <a:off x="0" y="5857930"/>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6" name="Oval 5">
            <a:extLst>
              <a:ext uri="{FF2B5EF4-FFF2-40B4-BE49-F238E27FC236}">
                <a16:creationId xmlns:a16="http://schemas.microsoft.com/office/drawing/2014/main" id="{62ABF4AF-9E0D-447F-892C-F613C9A43CA4}"/>
              </a:ext>
            </a:extLst>
          </p:cNvPr>
          <p:cNvSpPr/>
          <p:nvPr userDrawn="1"/>
        </p:nvSpPr>
        <p:spPr>
          <a:xfrm>
            <a:off x="437780" y="5857930"/>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7" name="Oval 6">
            <a:extLst>
              <a:ext uri="{FF2B5EF4-FFF2-40B4-BE49-F238E27FC236}">
                <a16:creationId xmlns:a16="http://schemas.microsoft.com/office/drawing/2014/main" id="{DE52E8B5-556E-4789-8794-977B61040F03}"/>
              </a:ext>
            </a:extLst>
          </p:cNvPr>
          <p:cNvSpPr/>
          <p:nvPr userDrawn="1"/>
        </p:nvSpPr>
        <p:spPr>
          <a:xfrm>
            <a:off x="875560" y="5848035"/>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8" name="Oval 7">
            <a:extLst>
              <a:ext uri="{FF2B5EF4-FFF2-40B4-BE49-F238E27FC236}">
                <a16:creationId xmlns:a16="http://schemas.microsoft.com/office/drawing/2014/main" id="{CE192C65-8941-4C16-8982-EF984FE69195}"/>
              </a:ext>
            </a:extLst>
          </p:cNvPr>
          <p:cNvSpPr/>
          <p:nvPr userDrawn="1"/>
        </p:nvSpPr>
        <p:spPr>
          <a:xfrm>
            <a:off x="1313340" y="5848035"/>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9" name="Oval 8">
            <a:extLst>
              <a:ext uri="{FF2B5EF4-FFF2-40B4-BE49-F238E27FC236}">
                <a16:creationId xmlns:a16="http://schemas.microsoft.com/office/drawing/2014/main" id="{5B0CB5CA-41AB-4FF4-9B57-FC071675AA1B}"/>
              </a:ext>
            </a:extLst>
          </p:cNvPr>
          <p:cNvSpPr/>
          <p:nvPr userDrawn="1"/>
        </p:nvSpPr>
        <p:spPr>
          <a:xfrm>
            <a:off x="1751120" y="5848035"/>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0" name="Oval 9">
            <a:extLst>
              <a:ext uri="{FF2B5EF4-FFF2-40B4-BE49-F238E27FC236}">
                <a16:creationId xmlns:a16="http://schemas.microsoft.com/office/drawing/2014/main" id="{D6107319-AE38-4166-B842-F33F402D3733}"/>
              </a:ext>
            </a:extLst>
          </p:cNvPr>
          <p:cNvSpPr/>
          <p:nvPr userDrawn="1"/>
        </p:nvSpPr>
        <p:spPr>
          <a:xfrm>
            <a:off x="2188900" y="5846893"/>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1" name="Oval 10">
            <a:extLst>
              <a:ext uri="{FF2B5EF4-FFF2-40B4-BE49-F238E27FC236}">
                <a16:creationId xmlns:a16="http://schemas.microsoft.com/office/drawing/2014/main" id="{71AE8AE4-D27E-4CE1-B044-0759F0A77704}"/>
              </a:ext>
            </a:extLst>
          </p:cNvPr>
          <p:cNvSpPr/>
          <p:nvPr userDrawn="1"/>
        </p:nvSpPr>
        <p:spPr>
          <a:xfrm>
            <a:off x="2626680" y="587328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2" name="Oval 11">
            <a:extLst>
              <a:ext uri="{FF2B5EF4-FFF2-40B4-BE49-F238E27FC236}">
                <a16:creationId xmlns:a16="http://schemas.microsoft.com/office/drawing/2014/main" id="{9581DC72-34DA-4CAE-AF7C-0553EDFB94FD}"/>
              </a:ext>
            </a:extLst>
          </p:cNvPr>
          <p:cNvSpPr/>
          <p:nvPr userDrawn="1"/>
        </p:nvSpPr>
        <p:spPr>
          <a:xfrm>
            <a:off x="3064460" y="587328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3" name="Oval 12">
            <a:extLst>
              <a:ext uri="{FF2B5EF4-FFF2-40B4-BE49-F238E27FC236}">
                <a16:creationId xmlns:a16="http://schemas.microsoft.com/office/drawing/2014/main" id="{84B10594-01BD-4769-8F50-95555027ECD0}"/>
              </a:ext>
            </a:extLst>
          </p:cNvPr>
          <p:cNvSpPr/>
          <p:nvPr userDrawn="1"/>
        </p:nvSpPr>
        <p:spPr>
          <a:xfrm>
            <a:off x="3502240" y="586338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4" name="Oval 13">
            <a:extLst>
              <a:ext uri="{FF2B5EF4-FFF2-40B4-BE49-F238E27FC236}">
                <a16:creationId xmlns:a16="http://schemas.microsoft.com/office/drawing/2014/main" id="{5690B240-A3B7-4305-A336-08B063C4FEF8}"/>
              </a:ext>
            </a:extLst>
          </p:cNvPr>
          <p:cNvSpPr/>
          <p:nvPr userDrawn="1"/>
        </p:nvSpPr>
        <p:spPr>
          <a:xfrm>
            <a:off x="3940020" y="586338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Oval 14">
            <a:extLst>
              <a:ext uri="{FF2B5EF4-FFF2-40B4-BE49-F238E27FC236}">
                <a16:creationId xmlns:a16="http://schemas.microsoft.com/office/drawing/2014/main" id="{4D3BDF57-C9E4-4CD0-B2CC-8207C9989F1F}"/>
              </a:ext>
            </a:extLst>
          </p:cNvPr>
          <p:cNvSpPr/>
          <p:nvPr userDrawn="1"/>
        </p:nvSpPr>
        <p:spPr>
          <a:xfrm>
            <a:off x="4377800" y="586338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6" name="Oval 15">
            <a:extLst>
              <a:ext uri="{FF2B5EF4-FFF2-40B4-BE49-F238E27FC236}">
                <a16:creationId xmlns:a16="http://schemas.microsoft.com/office/drawing/2014/main" id="{0A7E3462-72CD-4CD1-BED7-35C9444D0859}"/>
              </a:ext>
            </a:extLst>
          </p:cNvPr>
          <p:cNvSpPr/>
          <p:nvPr userDrawn="1"/>
        </p:nvSpPr>
        <p:spPr>
          <a:xfrm>
            <a:off x="4815580" y="586224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7" name="Oval 16">
            <a:extLst>
              <a:ext uri="{FF2B5EF4-FFF2-40B4-BE49-F238E27FC236}">
                <a16:creationId xmlns:a16="http://schemas.microsoft.com/office/drawing/2014/main" id="{0D020480-703C-4275-A64A-4CCFD092FC36}"/>
              </a:ext>
            </a:extLst>
          </p:cNvPr>
          <p:cNvSpPr/>
          <p:nvPr userDrawn="1"/>
        </p:nvSpPr>
        <p:spPr>
          <a:xfrm>
            <a:off x="5265015" y="5853243"/>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8" name="Oval 17">
            <a:extLst>
              <a:ext uri="{FF2B5EF4-FFF2-40B4-BE49-F238E27FC236}">
                <a16:creationId xmlns:a16="http://schemas.microsoft.com/office/drawing/2014/main" id="{EA0FA84E-D6A1-4DE3-BDC1-FCAF359766E0}"/>
              </a:ext>
            </a:extLst>
          </p:cNvPr>
          <p:cNvSpPr/>
          <p:nvPr userDrawn="1"/>
        </p:nvSpPr>
        <p:spPr>
          <a:xfrm>
            <a:off x="5702795" y="5853243"/>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9" name="Oval 18">
            <a:extLst>
              <a:ext uri="{FF2B5EF4-FFF2-40B4-BE49-F238E27FC236}">
                <a16:creationId xmlns:a16="http://schemas.microsoft.com/office/drawing/2014/main" id="{0A283AE1-EF1E-42BC-BC9B-D2A3E63CC787}"/>
              </a:ext>
            </a:extLst>
          </p:cNvPr>
          <p:cNvSpPr/>
          <p:nvPr userDrawn="1"/>
        </p:nvSpPr>
        <p:spPr>
          <a:xfrm>
            <a:off x="6140575" y="5843348"/>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0" name="Oval 19">
            <a:extLst>
              <a:ext uri="{FF2B5EF4-FFF2-40B4-BE49-F238E27FC236}">
                <a16:creationId xmlns:a16="http://schemas.microsoft.com/office/drawing/2014/main" id="{2C58D5F9-8908-4D4E-9A8F-3CF3E66D44B3}"/>
              </a:ext>
            </a:extLst>
          </p:cNvPr>
          <p:cNvSpPr/>
          <p:nvPr userDrawn="1"/>
        </p:nvSpPr>
        <p:spPr>
          <a:xfrm>
            <a:off x="6578355" y="5843348"/>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1" name="Oval 20">
            <a:extLst>
              <a:ext uri="{FF2B5EF4-FFF2-40B4-BE49-F238E27FC236}">
                <a16:creationId xmlns:a16="http://schemas.microsoft.com/office/drawing/2014/main" id="{F74585BD-7684-4EA0-8531-60B6C3BB42D9}"/>
              </a:ext>
            </a:extLst>
          </p:cNvPr>
          <p:cNvSpPr/>
          <p:nvPr userDrawn="1"/>
        </p:nvSpPr>
        <p:spPr>
          <a:xfrm>
            <a:off x="7016135" y="5843348"/>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2" name="Oval 21">
            <a:extLst>
              <a:ext uri="{FF2B5EF4-FFF2-40B4-BE49-F238E27FC236}">
                <a16:creationId xmlns:a16="http://schemas.microsoft.com/office/drawing/2014/main" id="{CBD4C2EB-4933-4F54-AC61-EFFBC2724784}"/>
              </a:ext>
            </a:extLst>
          </p:cNvPr>
          <p:cNvSpPr/>
          <p:nvPr userDrawn="1"/>
        </p:nvSpPr>
        <p:spPr>
          <a:xfrm>
            <a:off x="7453915" y="5842206"/>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3" name="Oval 22">
            <a:extLst>
              <a:ext uri="{FF2B5EF4-FFF2-40B4-BE49-F238E27FC236}">
                <a16:creationId xmlns:a16="http://schemas.microsoft.com/office/drawing/2014/main" id="{B107668A-B671-4DDB-9351-2E5D4A9C9948}"/>
              </a:ext>
            </a:extLst>
          </p:cNvPr>
          <p:cNvSpPr/>
          <p:nvPr userDrawn="1"/>
        </p:nvSpPr>
        <p:spPr>
          <a:xfrm>
            <a:off x="7886700" y="5842206"/>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4" name="Oval 23">
            <a:extLst>
              <a:ext uri="{FF2B5EF4-FFF2-40B4-BE49-F238E27FC236}">
                <a16:creationId xmlns:a16="http://schemas.microsoft.com/office/drawing/2014/main" id="{118E1C49-49D7-4418-A75A-5B54E74E468C}"/>
              </a:ext>
            </a:extLst>
          </p:cNvPr>
          <p:cNvSpPr/>
          <p:nvPr userDrawn="1"/>
        </p:nvSpPr>
        <p:spPr>
          <a:xfrm>
            <a:off x="8324480" y="5842206"/>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5" name="Oval 24">
            <a:extLst>
              <a:ext uri="{FF2B5EF4-FFF2-40B4-BE49-F238E27FC236}">
                <a16:creationId xmlns:a16="http://schemas.microsoft.com/office/drawing/2014/main" id="{27606A78-BF1B-4A72-82C3-FFFF2BC1D2E8}"/>
              </a:ext>
            </a:extLst>
          </p:cNvPr>
          <p:cNvSpPr/>
          <p:nvPr userDrawn="1"/>
        </p:nvSpPr>
        <p:spPr>
          <a:xfrm>
            <a:off x="8762260" y="5832311"/>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342336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CFF51EA-31E1-4C6D-AC70-E5F811B1A0B5}"/>
              </a:ext>
            </a:extLst>
          </p:cNvPr>
          <p:cNvSpPr/>
          <p:nvPr userDrawn="1"/>
        </p:nvSpPr>
        <p:spPr>
          <a:xfrm>
            <a:off x="0" y="6311899"/>
            <a:ext cx="9144000" cy="546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204663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CFF51EA-31E1-4C6D-AC70-E5F811B1A0B5}"/>
              </a:ext>
            </a:extLst>
          </p:cNvPr>
          <p:cNvSpPr/>
          <p:nvPr userDrawn="1"/>
        </p:nvSpPr>
        <p:spPr>
          <a:xfrm>
            <a:off x="0" y="6311899"/>
            <a:ext cx="9144000" cy="546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625583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93A0FFFF-8BEC-49BC-9CE9-B6A544FB0C41}"/>
              </a:ext>
            </a:extLst>
          </p:cNvPr>
          <p:cNvSpPr/>
          <p:nvPr userDrawn="1"/>
        </p:nvSpPr>
        <p:spPr>
          <a:xfrm>
            <a:off x="0" y="6311899"/>
            <a:ext cx="9144000" cy="546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7" name="Oval 6">
            <a:extLst>
              <a:ext uri="{FF2B5EF4-FFF2-40B4-BE49-F238E27FC236}">
                <a16:creationId xmlns:a16="http://schemas.microsoft.com/office/drawing/2014/main" id="{9334C015-2B2A-455C-BB5F-2EA93BB254A7}"/>
              </a:ext>
            </a:extLst>
          </p:cNvPr>
          <p:cNvSpPr/>
          <p:nvPr userDrawn="1"/>
        </p:nvSpPr>
        <p:spPr>
          <a:xfrm>
            <a:off x="0" y="6121029"/>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9" name="Oval 8">
            <a:extLst>
              <a:ext uri="{FF2B5EF4-FFF2-40B4-BE49-F238E27FC236}">
                <a16:creationId xmlns:a16="http://schemas.microsoft.com/office/drawing/2014/main" id="{6C28F739-110B-435F-8B3C-0E10A6D2A7A0}"/>
              </a:ext>
            </a:extLst>
          </p:cNvPr>
          <p:cNvSpPr/>
          <p:nvPr userDrawn="1"/>
        </p:nvSpPr>
        <p:spPr>
          <a:xfrm>
            <a:off x="437780" y="6121029"/>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0" name="Oval 9">
            <a:extLst>
              <a:ext uri="{FF2B5EF4-FFF2-40B4-BE49-F238E27FC236}">
                <a16:creationId xmlns:a16="http://schemas.microsoft.com/office/drawing/2014/main" id="{2B6F9D28-0870-48D3-9994-4A74CD390A52}"/>
              </a:ext>
            </a:extLst>
          </p:cNvPr>
          <p:cNvSpPr/>
          <p:nvPr userDrawn="1"/>
        </p:nvSpPr>
        <p:spPr>
          <a:xfrm>
            <a:off x="875560" y="6111134"/>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1" name="Oval 10">
            <a:extLst>
              <a:ext uri="{FF2B5EF4-FFF2-40B4-BE49-F238E27FC236}">
                <a16:creationId xmlns:a16="http://schemas.microsoft.com/office/drawing/2014/main" id="{CBB28B15-A0DF-478A-ABE8-22EB6148269C}"/>
              </a:ext>
            </a:extLst>
          </p:cNvPr>
          <p:cNvSpPr/>
          <p:nvPr userDrawn="1"/>
        </p:nvSpPr>
        <p:spPr>
          <a:xfrm>
            <a:off x="1313340" y="6111134"/>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2" name="Oval 11">
            <a:extLst>
              <a:ext uri="{FF2B5EF4-FFF2-40B4-BE49-F238E27FC236}">
                <a16:creationId xmlns:a16="http://schemas.microsoft.com/office/drawing/2014/main" id="{709D09C6-DC84-4A7C-A681-1D0A71430FE9}"/>
              </a:ext>
            </a:extLst>
          </p:cNvPr>
          <p:cNvSpPr/>
          <p:nvPr userDrawn="1"/>
        </p:nvSpPr>
        <p:spPr>
          <a:xfrm>
            <a:off x="1751120" y="6111134"/>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3" name="Oval 12">
            <a:extLst>
              <a:ext uri="{FF2B5EF4-FFF2-40B4-BE49-F238E27FC236}">
                <a16:creationId xmlns:a16="http://schemas.microsoft.com/office/drawing/2014/main" id="{96D0C499-DA7A-4703-B32B-C2AC9FF9BDAB}"/>
              </a:ext>
            </a:extLst>
          </p:cNvPr>
          <p:cNvSpPr/>
          <p:nvPr userDrawn="1"/>
        </p:nvSpPr>
        <p:spPr>
          <a:xfrm>
            <a:off x="2188900" y="6109992"/>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4" name="Oval 13">
            <a:extLst>
              <a:ext uri="{FF2B5EF4-FFF2-40B4-BE49-F238E27FC236}">
                <a16:creationId xmlns:a16="http://schemas.microsoft.com/office/drawing/2014/main" id="{95DE1573-9852-4DB1-BF65-607A80CFBA0B}"/>
              </a:ext>
            </a:extLst>
          </p:cNvPr>
          <p:cNvSpPr/>
          <p:nvPr userDrawn="1"/>
        </p:nvSpPr>
        <p:spPr>
          <a:xfrm>
            <a:off x="2626680" y="6136381"/>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Oval 14">
            <a:extLst>
              <a:ext uri="{FF2B5EF4-FFF2-40B4-BE49-F238E27FC236}">
                <a16:creationId xmlns:a16="http://schemas.microsoft.com/office/drawing/2014/main" id="{2DFB8893-D6BD-47C1-95A3-D8A36C3B1552}"/>
              </a:ext>
            </a:extLst>
          </p:cNvPr>
          <p:cNvSpPr/>
          <p:nvPr userDrawn="1"/>
        </p:nvSpPr>
        <p:spPr>
          <a:xfrm>
            <a:off x="3064460" y="6136381"/>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6" name="Oval 15">
            <a:extLst>
              <a:ext uri="{FF2B5EF4-FFF2-40B4-BE49-F238E27FC236}">
                <a16:creationId xmlns:a16="http://schemas.microsoft.com/office/drawing/2014/main" id="{1BDD5A59-8188-4795-B7ED-81873195B4D9}"/>
              </a:ext>
            </a:extLst>
          </p:cNvPr>
          <p:cNvSpPr/>
          <p:nvPr userDrawn="1"/>
        </p:nvSpPr>
        <p:spPr>
          <a:xfrm>
            <a:off x="3502240" y="6126486"/>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7" name="Oval 16">
            <a:extLst>
              <a:ext uri="{FF2B5EF4-FFF2-40B4-BE49-F238E27FC236}">
                <a16:creationId xmlns:a16="http://schemas.microsoft.com/office/drawing/2014/main" id="{8AD0A747-1FD5-4833-BF6F-A78D5160E985}"/>
              </a:ext>
            </a:extLst>
          </p:cNvPr>
          <p:cNvSpPr/>
          <p:nvPr userDrawn="1"/>
        </p:nvSpPr>
        <p:spPr>
          <a:xfrm>
            <a:off x="3940020" y="6126486"/>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8" name="Oval 17">
            <a:extLst>
              <a:ext uri="{FF2B5EF4-FFF2-40B4-BE49-F238E27FC236}">
                <a16:creationId xmlns:a16="http://schemas.microsoft.com/office/drawing/2014/main" id="{33FB017C-CC1F-44CB-A943-F1718D1E50E3}"/>
              </a:ext>
            </a:extLst>
          </p:cNvPr>
          <p:cNvSpPr/>
          <p:nvPr userDrawn="1"/>
        </p:nvSpPr>
        <p:spPr>
          <a:xfrm>
            <a:off x="4377800" y="6126486"/>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9" name="Oval 18">
            <a:extLst>
              <a:ext uri="{FF2B5EF4-FFF2-40B4-BE49-F238E27FC236}">
                <a16:creationId xmlns:a16="http://schemas.microsoft.com/office/drawing/2014/main" id="{5031A3EE-4EF3-495D-B983-3B293C972A29}"/>
              </a:ext>
            </a:extLst>
          </p:cNvPr>
          <p:cNvSpPr/>
          <p:nvPr userDrawn="1"/>
        </p:nvSpPr>
        <p:spPr>
          <a:xfrm>
            <a:off x="4815580" y="6125344"/>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0" name="Oval 19">
            <a:extLst>
              <a:ext uri="{FF2B5EF4-FFF2-40B4-BE49-F238E27FC236}">
                <a16:creationId xmlns:a16="http://schemas.microsoft.com/office/drawing/2014/main" id="{F4138C12-874F-400C-B742-95B4804BA043}"/>
              </a:ext>
            </a:extLst>
          </p:cNvPr>
          <p:cNvSpPr/>
          <p:nvPr userDrawn="1"/>
        </p:nvSpPr>
        <p:spPr>
          <a:xfrm>
            <a:off x="5265015" y="611634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1" name="Oval 20">
            <a:extLst>
              <a:ext uri="{FF2B5EF4-FFF2-40B4-BE49-F238E27FC236}">
                <a16:creationId xmlns:a16="http://schemas.microsoft.com/office/drawing/2014/main" id="{704ADBCC-4693-4C48-B06C-7DE894A4EC0F}"/>
              </a:ext>
            </a:extLst>
          </p:cNvPr>
          <p:cNvSpPr/>
          <p:nvPr userDrawn="1"/>
        </p:nvSpPr>
        <p:spPr>
          <a:xfrm>
            <a:off x="5702795" y="611634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2" name="Oval 21">
            <a:extLst>
              <a:ext uri="{FF2B5EF4-FFF2-40B4-BE49-F238E27FC236}">
                <a16:creationId xmlns:a16="http://schemas.microsoft.com/office/drawing/2014/main" id="{0701FEDE-605B-4052-80B0-4768424CBF9C}"/>
              </a:ext>
            </a:extLst>
          </p:cNvPr>
          <p:cNvSpPr/>
          <p:nvPr userDrawn="1"/>
        </p:nvSpPr>
        <p:spPr>
          <a:xfrm>
            <a:off x="6140575" y="610644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3" name="Oval 22">
            <a:extLst>
              <a:ext uri="{FF2B5EF4-FFF2-40B4-BE49-F238E27FC236}">
                <a16:creationId xmlns:a16="http://schemas.microsoft.com/office/drawing/2014/main" id="{A0960657-E52F-454F-8073-A5751A9BDFB7}"/>
              </a:ext>
            </a:extLst>
          </p:cNvPr>
          <p:cNvSpPr/>
          <p:nvPr userDrawn="1"/>
        </p:nvSpPr>
        <p:spPr>
          <a:xfrm>
            <a:off x="6578355" y="610644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4" name="Oval 23">
            <a:extLst>
              <a:ext uri="{FF2B5EF4-FFF2-40B4-BE49-F238E27FC236}">
                <a16:creationId xmlns:a16="http://schemas.microsoft.com/office/drawing/2014/main" id="{93F36ED7-59AF-46ED-9054-9CEB4E2CE3CD}"/>
              </a:ext>
            </a:extLst>
          </p:cNvPr>
          <p:cNvSpPr/>
          <p:nvPr userDrawn="1"/>
        </p:nvSpPr>
        <p:spPr>
          <a:xfrm>
            <a:off x="7016135" y="610644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5" name="Oval 24">
            <a:extLst>
              <a:ext uri="{FF2B5EF4-FFF2-40B4-BE49-F238E27FC236}">
                <a16:creationId xmlns:a16="http://schemas.microsoft.com/office/drawing/2014/main" id="{40678F9B-8A9D-41E5-AAF8-88E4260D6F72}"/>
              </a:ext>
            </a:extLst>
          </p:cNvPr>
          <p:cNvSpPr/>
          <p:nvPr userDrawn="1"/>
        </p:nvSpPr>
        <p:spPr>
          <a:xfrm>
            <a:off x="7453915" y="610530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6" name="Oval 25">
            <a:extLst>
              <a:ext uri="{FF2B5EF4-FFF2-40B4-BE49-F238E27FC236}">
                <a16:creationId xmlns:a16="http://schemas.microsoft.com/office/drawing/2014/main" id="{BC767970-1884-45F8-A7DF-AF622FD2ABBC}"/>
              </a:ext>
            </a:extLst>
          </p:cNvPr>
          <p:cNvSpPr/>
          <p:nvPr userDrawn="1"/>
        </p:nvSpPr>
        <p:spPr>
          <a:xfrm>
            <a:off x="7886700" y="6105305"/>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7" name="Oval 26">
            <a:extLst>
              <a:ext uri="{FF2B5EF4-FFF2-40B4-BE49-F238E27FC236}">
                <a16:creationId xmlns:a16="http://schemas.microsoft.com/office/drawing/2014/main" id="{BBE1193B-9631-4AAF-8F88-126F8E71AF1A}"/>
              </a:ext>
            </a:extLst>
          </p:cNvPr>
          <p:cNvSpPr/>
          <p:nvPr userDrawn="1"/>
        </p:nvSpPr>
        <p:spPr>
          <a:xfrm>
            <a:off x="8324480" y="6105305"/>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8" name="Oval 27">
            <a:extLst>
              <a:ext uri="{FF2B5EF4-FFF2-40B4-BE49-F238E27FC236}">
                <a16:creationId xmlns:a16="http://schemas.microsoft.com/office/drawing/2014/main" id="{4C5686A9-E574-4AFC-BACD-48B150887F73}"/>
              </a:ext>
            </a:extLst>
          </p:cNvPr>
          <p:cNvSpPr/>
          <p:nvPr userDrawn="1"/>
        </p:nvSpPr>
        <p:spPr>
          <a:xfrm>
            <a:off x="8762260" y="6095410"/>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958036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93A0FFFF-8BEC-49BC-9CE9-B6A544FB0C41}"/>
              </a:ext>
            </a:extLst>
          </p:cNvPr>
          <p:cNvSpPr/>
          <p:nvPr userDrawn="1"/>
        </p:nvSpPr>
        <p:spPr>
          <a:xfrm>
            <a:off x="0" y="6311899"/>
            <a:ext cx="9144000" cy="546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7" name="Oval 6">
            <a:extLst>
              <a:ext uri="{FF2B5EF4-FFF2-40B4-BE49-F238E27FC236}">
                <a16:creationId xmlns:a16="http://schemas.microsoft.com/office/drawing/2014/main" id="{9334C015-2B2A-455C-BB5F-2EA93BB254A7}"/>
              </a:ext>
            </a:extLst>
          </p:cNvPr>
          <p:cNvSpPr/>
          <p:nvPr userDrawn="1"/>
        </p:nvSpPr>
        <p:spPr>
          <a:xfrm>
            <a:off x="0" y="6121029"/>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9" name="Oval 8">
            <a:extLst>
              <a:ext uri="{FF2B5EF4-FFF2-40B4-BE49-F238E27FC236}">
                <a16:creationId xmlns:a16="http://schemas.microsoft.com/office/drawing/2014/main" id="{6C28F739-110B-435F-8B3C-0E10A6D2A7A0}"/>
              </a:ext>
            </a:extLst>
          </p:cNvPr>
          <p:cNvSpPr/>
          <p:nvPr userDrawn="1"/>
        </p:nvSpPr>
        <p:spPr>
          <a:xfrm>
            <a:off x="437780" y="6121029"/>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0" name="Oval 9">
            <a:extLst>
              <a:ext uri="{FF2B5EF4-FFF2-40B4-BE49-F238E27FC236}">
                <a16:creationId xmlns:a16="http://schemas.microsoft.com/office/drawing/2014/main" id="{2B6F9D28-0870-48D3-9994-4A74CD390A52}"/>
              </a:ext>
            </a:extLst>
          </p:cNvPr>
          <p:cNvSpPr/>
          <p:nvPr userDrawn="1"/>
        </p:nvSpPr>
        <p:spPr>
          <a:xfrm>
            <a:off x="875560" y="6111134"/>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1" name="Oval 10">
            <a:extLst>
              <a:ext uri="{FF2B5EF4-FFF2-40B4-BE49-F238E27FC236}">
                <a16:creationId xmlns:a16="http://schemas.microsoft.com/office/drawing/2014/main" id="{CBB28B15-A0DF-478A-ABE8-22EB6148269C}"/>
              </a:ext>
            </a:extLst>
          </p:cNvPr>
          <p:cNvSpPr/>
          <p:nvPr userDrawn="1"/>
        </p:nvSpPr>
        <p:spPr>
          <a:xfrm>
            <a:off x="1313340" y="6111134"/>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2" name="Oval 11">
            <a:extLst>
              <a:ext uri="{FF2B5EF4-FFF2-40B4-BE49-F238E27FC236}">
                <a16:creationId xmlns:a16="http://schemas.microsoft.com/office/drawing/2014/main" id="{709D09C6-DC84-4A7C-A681-1D0A71430FE9}"/>
              </a:ext>
            </a:extLst>
          </p:cNvPr>
          <p:cNvSpPr/>
          <p:nvPr userDrawn="1"/>
        </p:nvSpPr>
        <p:spPr>
          <a:xfrm>
            <a:off x="1751120" y="6111134"/>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3" name="Oval 12">
            <a:extLst>
              <a:ext uri="{FF2B5EF4-FFF2-40B4-BE49-F238E27FC236}">
                <a16:creationId xmlns:a16="http://schemas.microsoft.com/office/drawing/2014/main" id="{96D0C499-DA7A-4703-B32B-C2AC9FF9BDAB}"/>
              </a:ext>
            </a:extLst>
          </p:cNvPr>
          <p:cNvSpPr/>
          <p:nvPr userDrawn="1"/>
        </p:nvSpPr>
        <p:spPr>
          <a:xfrm>
            <a:off x="2188900" y="6109992"/>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4" name="Oval 13">
            <a:extLst>
              <a:ext uri="{FF2B5EF4-FFF2-40B4-BE49-F238E27FC236}">
                <a16:creationId xmlns:a16="http://schemas.microsoft.com/office/drawing/2014/main" id="{95DE1573-9852-4DB1-BF65-607A80CFBA0B}"/>
              </a:ext>
            </a:extLst>
          </p:cNvPr>
          <p:cNvSpPr/>
          <p:nvPr userDrawn="1"/>
        </p:nvSpPr>
        <p:spPr>
          <a:xfrm>
            <a:off x="2626680" y="6136381"/>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5" name="Oval 14">
            <a:extLst>
              <a:ext uri="{FF2B5EF4-FFF2-40B4-BE49-F238E27FC236}">
                <a16:creationId xmlns:a16="http://schemas.microsoft.com/office/drawing/2014/main" id="{2DFB8893-D6BD-47C1-95A3-D8A36C3B1552}"/>
              </a:ext>
            </a:extLst>
          </p:cNvPr>
          <p:cNvSpPr/>
          <p:nvPr userDrawn="1"/>
        </p:nvSpPr>
        <p:spPr>
          <a:xfrm>
            <a:off x="3064460" y="6136381"/>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6" name="Oval 15">
            <a:extLst>
              <a:ext uri="{FF2B5EF4-FFF2-40B4-BE49-F238E27FC236}">
                <a16:creationId xmlns:a16="http://schemas.microsoft.com/office/drawing/2014/main" id="{1BDD5A59-8188-4795-B7ED-81873195B4D9}"/>
              </a:ext>
            </a:extLst>
          </p:cNvPr>
          <p:cNvSpPr/>
          <p:nvPr userDrawn="1"/>
        </p:nvSpPr>
        <p:spPr>
          <a:xfrm>
            <a:off x="3502240" y="6126486"/>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7" name="Oval 16">
            <a:extLst>
              <a:ext uri="{FF2B5EF4-FFF2-40B4-BE49-F238E27FC236}">
                <a16:creationId xmlns:a16="http://schemas.microsoft.com/office/drawing/2014/main" id="{8AD0A747-1FD5-4833-BF6F-A78D5160E985}"/>
              </a:ext>
            </a:extLst>
          </p:cNvPr>
          <p:cNvSpPr/>
          <p:nvPr userDrawn="1"/>
        </p:nvSpPr>
        <p:spPr>
          <a:xfrm>
            <a:off x="3940020" y="6126486"/>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8" name="Oval 17">
            <a:extLst>
              <a:ext uri="{FF2B5EF4-FFF2-40B4-BE49-F238E27FC236}">
                <a16:creationId xmlns:a16="http://schemas.microsoft.com/office/drawing/2014/main" id="{33FB017C-CC1F-44CB-A943-F1718D1E50E3}"/>
              </a:ext>
            </a:extLst>
          </p:cNvPr>
          <p:cNvSpPr/>
          <p:nvPr userDrawn="1"/>
        </p:nvSpPr>
        <p:spPr>
          <a:xfrm>
            <a:off x="4377800" y="6126486"/>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19" name="Oval 18">
            <a:extLst>
              <a:ext uri="{FF2B5EF4-FFF2-40B4-BE49-F238E27FC236}">
                <a16:creationId xmlns:a16="http://schemas.microsoft.com/office/drawing/2014/main" id="{5031A3EE-4EF3-495D-B983-3B293C972A29}"/>
              </a:ext>
            </a:extLst>
          </p:cNvPr>
          <p:cNvSpPr/>
          <p:nvPr userDrawn="1"/>
        </p:nvSpPr>
        <p:spPr>
          <a:xfrm>
            <a:off x="4815580" y="6125344"/>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0" name="Oval 19">
            <a:extLst>
              <a:ext uri="{FF2B5EF4-FFF2-40B4-BE49-F238E27FC236}">
                <a16:creationId xmlns:a16="http://schemas.microsoft.com/office/drawing/2014/main" id="{F4138C12-874F-400C-B742-95B4804BA043}"/>
              </a:ext>
            </a:extLst>
          </p:cNvPr>
          <p:cNvSpPr/>
          <p:nvPr userDrawn="1"/>
        </p:nvSpPr>
        <p:spPr>
          <a:xfrm>
            <a:off x="5265015" y="611634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1" name="Oval 20">
            <a:extLst>
              <a:ext uri="{FF2B5EF4-FFF2-40B4-BE49-F238E27FC236}">
                <a16:creationId xmlns:a16="http://schemas.microsoft.com/office/drawing/2014/main" id="{704ADBCC-4693-4C48-B06C-7DE894A4EC0F}"/>
              </a:ext>
            </a:extLst>
          </p:cNvPr>
          <p:cNvSpPr/>
          <p:nvPr userDrawn="1"/>
        </p:nvSpPr>
        <p:spPr>
          <a:xfrm>
            <a:off x="5702795" y="611634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2" name="Oval 21">
            <a:extLst>
              <a:ext uri="{FF2B5EF4-FFF2-40B4-BE49-F238E27FC236}">
                <a16:creationId xmlns:a16="http://schemas.microsoft.com/office/drawing/2014/main" id="{0701FEDE-605B-4052-80B0-4768424CBF9C}"/>
              </a:ext>
            </a:extLst>
          </p:cNvPr>
          <p:cNvSpPr/>
          <p:nvPr userDrawn="1"/>
        </p:nvSpPr>
        <p:spPr>
          <a:xfrm>
            <a:off x="6140575" y="610644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3" name="Oval 22">
            <a:extLst>
              <a:ext uri="{FF2B5EF4-FFF2-40B4-BE49-F238E27FC236}">
                <a16:creationId xmlns:a16="http://schemas.microsoft.com/office/drawing/2014/main" id="{A0960657-E52F-454F-8073-A5751A9BDFB7}"/>
              </a:ext>
            </a:extLst>
          </p:cNvPr>
          <p:cNvSpPr/>
          <p:nvPr userDrawn="1"/>
        </p:nvSpPr>
        <p:spPr>
          <a:xfrm>
            <a:off x="6578355" y="610644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4" name="Oval 23">
            <a:extLst>
              <a:ext uri="{FF2B5EF4-FFF2-40B4-BE49-F238E27FC236}">
                <a16:creationId xmlns:a16="http://schemas.microsoft.com/office/drawing/2014/main" id="{93F36ED7-59AF-46ED-9054-9CEB4E2CE3CD}"/>
              </a:ext>
            </a:extLst>
          </p:cNvPr>
          <p:cNvSpPr/>
          <p:nvPr userDrawn="1"/>
        </p:nvSpPr>
        <p:spPr>
          <a:xfrm>
            <a:off x="7016135" y="610644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5" name="Oval 24">
            <a:extLst>
              <a:ext uri="{FF2B5EF4-FFF2-40B4-BE49-F238E27FC236}">
                <a16:creationId xmlns:a16="http://schemas.microsoft.com/office/drawing/2014/main" id="{40678F9B-8A9D-41E5-AAF8-88E4260D6F72}"/>
              </a:ext>
            </a:extLst>
          </p:cNvPr>
          <p:cNvSpPr/>
          <p:nvPr userDrawn="1"/>
        </p:nvSpPr>
        <p:spPr>
          <a:xfrm>
            <a:off x="7453915" y="610530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6" name="Oval 25">
            <a:extLst>
              <a:ext uri="{FF2B5EF4-FFF2-40B4-BE49-F238E27FC236}">
                <a16:creationId xmlns:a16="http://schemas.microsoft.com/office/drawing/2014/main" id="{BC767970-1884-45F8-A7DF-AF622FD2ABBC}"/>
              </a:ext>
            </a:extLst>
          </p:cNvPr>
          <p:cNvSpPr/>
          <p:nvPr userDrawn="1"/>
        </p:nvSpPr>
        <p:spPr>
          <a:xfrm>
            <a:off x="7886700" y="6105305"/>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7" name="Oval 26">
            <a:extLst>
              <a:ext uri="{FF2B5EF4-FFF2-40B4-BE49-F238E27FC236}">
                <a16:creationId xmlns:a16="http://schemas.microsoft.com/office/drawing/2014/main" id="{BBE1193B-9631-4AAF-8F88-126F8E71AF1A}"/>
              </a:ext>
            </a:extLst>
          </p:cNvPr>
          <p:cNvSpPr/>
          <p:nvPr userDrawn="1"/>
        </p:nvSpPr>
        <p:spPr>
          <a:xfrm>
            <a:off x="8324480" y="6105305"/>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28" name="Oval 27">
            <a:extLst>
              <a:ext uri="{FF2B5EF4-FFF2-40B4-BE49-F238E27FC236}">
                <a16:creationId xmlns:a16="http://schemas.microsoft.com/office/drawing/2014/main" id="{4C5686A9-E574-4AFC-BACD-48B150887F73}"/>
              </a:ext>
            </a:extLst>
          </p:cNvPr>
          <p:cNvSpPr/>
          <p:nvPr userDrawn="1"/>
        </p:nvSpPr>
        <p:spPr>
          <a:xfrm>
            <a:off x="8762260" y="6095410"/>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452193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00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00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Rectangle 28">
            <a:extLst>
              <a:ext uri="{FF2B5EF4-FFF2-40B4-BE49-F238E27FC236}">
                <a16:creationId xmlns:a16="http://schemas.microsoft.com/office/drawing/2014/main" id="{5A4BB0E5-6951-477D-B764-17E13A1EC42A}"/>
              </a:ext>
            </a:extLst>
          </p:cNvPr>
          <p:cNvSpPr/>
          <p:nvPr userDrawn="1"/>
        </p:nvSpPr>
        <p:spPr>
          <a:xfrm>
            <a:off x="0" y="6072327"/>
            <a:ext cx="9144000" cy="785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0" name="Oval 29">
            <a:extLst>
              <a:ext uri="{FF2B5EF4-FFF2-40B4-BE49-F238E27FC236}">
                <a16:creationId xmlns:a16="http://schemas.microsoft.com/office/drawing/2014/main" id="{17DAC949-F8DD-434F-AAEC-D3255A41A1D8}"/>
              </a:ext>
            </a:extLst>
          </p:cNvPr>
          <p:cNvSpPr/>
          <p:nvPr userDrawn="1"/>
        </p:nvSpPr>
        <p:spPr>
          <a:xfrm>
            <a:off x="0" y="5857930"/>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1" name="Oval 30">
            <a:extLst>
              <a:ext uri="{FF2B5EF4-FFF2-40B4-BE49-F238E27FC236}">
                <a16:creationId xmlns:a16="http://schemas.microsoft.com/office/drawing/2014/main" id="{D8BC376E-2112-45A8-AB90-AEDDA35E51E0}"/>
              </a:ext>
            </a:extLst>
          </p:cNvPr>
          <p:cNvSpPr/>
          <p:nvPr userDrawn="1"/>
        </p:nvSpPr>
        <p:spPr>
          <a:xfrm>
            <a:off x="437780" y="5857930"/>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2" name="Oval 31">
            <a:extLst>
              <a:ext uri="{FF2B5EF4-FFF2-40B4-BE49-F238E27FC236}">
                <a16:creationId xmlns:a16="http://schemas.microsoft.com/office/drawing/2014/main" id="{70E7D46C-2646-4889-8C51-1EEB28B7D1E8}"/>
              </a:ext>
            </a:extLst>
          </p:cNvPr>
          <p:cNvSpPr/>
          <p:nvPr userDrawn="1"/>
        </p:nvSpPr>
        <p:spPr>
          <a:xfrm>
            <a:off x="875560" y="5848035"/>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3" name="Oval 32">
            <a:extLst>
              <a:ext uri="{FF2B5EF4-FFF2-40B4-BE49-F238E27FC236}">
                <a16:creationId xmlns:a16="http://schemas.microsoft.com/office/drawing/2014/main" id="{471E38BD-98BA-4483-AE02-81A170125D16}"/>
              </a:ext>
            </a:extLst>
          </p:cNvPr>
          <p:cNvSpPr/>
          <p:nvPr userDrawn="1"/>
        </p:nvSpPr>
        <p:spPr>
          <a:xfrm>
            <a:off x="1313340" y="5848035"/>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4" name="Oval 33">
            <a:extLst>
              <a:ext uri="{FF2B5EF4-FFF2-40B4-BE49-F238E27FC236}">
                <a16:creationId xmlns:a16="http://schemas.microsoft.com/office/drawing/2014/main" id="{8DFF20FD-32DB-4481-9169-0ED595A4B9B3}"/>
              </a:ext>
            </a:extLst>
          </p:cNvPr>
          <p:cNvSpPr/>
          <p:nvPr userDrawn="1"/>
        </p:nvSpPr>
        <p:spPr>
          <a:xfrm>
            <a:off x="1751120" y="5848035"/>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5" name="Oval 34">
            <a:extLst>
              <a:ext uri="{FF2B5EF4-FFF2-40B4-BE49-F238E27FC236}">
                <a16:creationId xmlns:a16="http://schemas.microsoft.com/office/drawing/2014/main" id="{A2CC8FD1-13A6-4872-B259-0DBBCE0967F0}"/>
              </a:ext>
            </a:extLst>
          </p:cNvPr>
          <p:cNvSpPr/>
          <p:nvPr userDrawn="1"/>
        </p:nvSpPr>
        <p:spPr>
          <a:xfrm>
            <a:off x="2188900" y="5846893"/>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6" name="Oval 35">
            <a:extLst>
              <a:ext uri="{FF2B5EF4-FFF2-40B4-BE49-F238E27FC236}">
                <a16:creationId xmlns:a16="http://schemas.microsoft.com/office/drawing/2014/main" id="{40F23960-8E93-41F5-BDC2-F4773012A398}"/>
              </a:ext>
            </a:extLst>
          </p:cNvPr>
          <p:cNvSpPr/>
          <p:nvPr userDrawn="1"/>
        </p:nvSpPr>
        <p:spPr>
          <a:xfrm>
            <a:off x="2626680" y="587328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7" name="Oval 36">
            <a:extLst>
              <a:ext uri="{FF2B5EF4-FFF2-40B4-BE49-F238E27FC236}">
                <a16:creationId xmlns:a16="http://schemas.microsoft.com/office/drawing/2014/main" id="{9957715D-F85C-4587-91CC-F84DBC2223A0}"/>
              </a:ext>
            </a:extLst>
          </p:cNvPr>
          <p:cNvSpPr/>
          <p:nvPr userDrawn="1"/>
        </p:nvSpPr>
        <p:spPr>
          <a:xfrm>
            <a:off x="3064460" y="587328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8" name="Oval 37">
            <a:extLst>
              <a:ext uri="{FF2B5EF4-FFF2-40B4-BE49-F238E27FC236}">
                <a16:creationId xmlns:a16="http://schemas.microsoft.com/office/drawing/2014/main" id="{870EC8F9-E260-40E3-8BA5-568C63BD1C2A}"/>
              </a:ext>
            </a:extLst>
          </p:cNvPr>
          <p:cNvSpPr/>
          <p:nvPr userDrawn="1"/>
        </p:nvSpPr>
        <p:spPr>
          <a:xfrm>
            <a:off x="3502240" y="586338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9" name="Oval 38">
            <a:extLst>
              <a:ext uri="{FF2B5EF4-FFF2-40B4-BE49-F238E27FC236}">
                <a16:creationId xmlns:a16="http://schemas.microsoft.com/office/drawing/2014/main" id="{7E9E3F2B-9DBE-49A0-8AE5-FC46AA55AAB7}"/>
              </a:ext>
            </a:extLst>
          </p:cNvPr>
          <p:cNvSpPr/>
          <p:nvPr userDrawn="1"/>
        </p:nvSpPr>
        <p:spPr>
          <a:xfrm>
            <a:off x="3940020" y="586338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0" name="Oval 39">
            <a:extLst>
              <a:ext uri="{FF2B5EF4-FFF2-40B4-BE49-F238E27FC236}">
                <a16:creationId xmlns:a16="http://schemas.microsoft.com/office/drawing/2014/main" id="{44E3B040-FCDB-4234-ABAB-E35039A1B6F3}"/>
              </a:ext>
            </a:extLst>
          </p:cNvPr>
          <p:cNvSpPr/>
          <p:nvPr userDrawn="1"/>
        </p:nvSpPr>
        <p:spPr>
          <a:xfrm>
            <a:off x="4377800" y="586338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1" name="Oval 40">
            <a:extLst>
              <a:ext uri="{FF2B5EF4-FFF2-40B4-BE49-F238E27FC236}">
                <a16:creationId xmlns:a16="http://schemas.microsoft.com/office/drawing/2014/main" id="{CB5D5DD0-BECE-4CC9-8DAD-29F3728BCC02}"/>
              </a:ext>
            </a:extLst>
          </p:cNvPr>
          <p:cNvSpPr/>
          <p:nvPr userDrawn="1"/>
        </p:nvSpPr>
        <p:spPr>
          <a:xfrm>
            <a:off x="4815580" y="586224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2" name="Oval 41">
            <a:extLst>
              <a:ext uri="{FF2B5EF4-FFF2-40B4-BE49-F238E27FC236}">
                <a16:creationId xmlns:a16="http://schemas.microsoft.com/office/drawing/2014/main" id="{8F50D6D2-9B99-4DCC-8749-100EDE1D7D5C}"/>
              </a:ext>
            </a:extLst>
          </p:cNvPr>
          <p:cNvSpPr/>
          <p:nvPr userDrawn="1"/>
        </p:nvSpPr>
        <p:spPr>
          <a:xfrm>
            <a:off x="5265015" y="5853243"/>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3" name="Oval 42">
            <a:extLst>
              <a:ext uri="{FF2B5EF4-FFF2-40B4-BE49-F238E27FC236}">
                <a16:creationId xmlns:a16="http://schemas.microsoft.com/office/drawing/2014/main" id="{E5079984-1152-4C34-8BC5-B4FE5CC919B8}"/>
              </a:ext>
            </a:extLst>
          </p:cNvPr>
          <p:cNvSpPr/>
          <p:nvPr userDrawn="1"/>
        </p:nvSpPr>
        <p:spPr>
          <a:xfrm>
            <a:off x="5702795" y="5853243"/>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4" name="Oval 43">
            <a:extLst>
              <a:ext uri="{FF2B5EF4-FFF2-40B4-BE49-F238E27FC236}">
                <a16:creationId xmlns:a16="http://schemas.microsoft.com/office/drawing/2014/main" id="{AEE4169E-E07B-45F3-8DFD-A68E31A7C124}"/>
              </a:ext>
            </a:extLst>
          </p:cNvPr>
          <p:cNvSpPr/>
          <p:nvPr userDrawn="1"/>
        </p:nvSpPr>
        <p:spPr>
          <a:xfrm>
            <a:off x="6140575" y="5843348"/>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5" name="Oval 44">
            <a:extLst>
              <a:ext uri="{FF2B5EF4-FFF2-40B4-BE49-F238E27FC236}">
                <a16:creationId xmlns:a16="http://schemas.microsoft.com/office/drawing/2014/main" id="{0831779B-DF9D-4AC5-AC60-19AAE2BF9A0F}"/>
              </a:ext>
            </a:extLst>
          </p:cNvPr>
          <p:cNvSpPr/>
          <p:nvPr userDrawn="1"/>
        </p:nvSpPr>
        <p:spPr>
          <a:xfrm>
            <a:off x="6578355" y="5843348"/>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6" name="Oval 45">
            <a:extLst>
              <a:ext uri="{FF2B5EF4-FFF2-40B4-BE49-F238E27FC236}">
                <a16:creationId xmlns:a16="http://schemas.microsoft.com/office/drawing/2014/main" id="{08A1FDC1-5E94-485C-A0A4-2EF71D06BA47}"/>
              </a:ext>
            </a:extLst>
          </p:cNvPr>
          <p:cNvSpPr/>
          <p:nvPr userDrawn="1"/>
        </p:nvSpPr>
        <p:spPr>
          <a:xfrm>
            <a:off x="7016135" y="5843348"/>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7" name="Oval 46">
            <a:extLst>
              <a:ext uri="{FF2B5EF4-FFF2-40B4-BE49-F238E27FC236}">
                <a16:creationId xmlns:a16="http://schemas.microsoft.com/office/drawing/2014/main" id="{314C4344-156D-4F19-9D6C-F4B0FE5DDF80}"/>
              </a:ext>
            </a:extLst>
          </p:cNvPr>
          <p:cNvSpPr/>
          <p:nvPr userDrawn="1"/>
        </p:nvSpPr>
        <p:spPr>
          <a:xfrm>
            <a:off x="7453915" y="5842206"/>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8" name="Oval 47">
            <a:extLst>
              <a:ext uri="{FF2B5EF4-FFF2-40B4-BE49-F238E27FC236}">
                <a16:creationId xmlns:a16="http://schemas.microsoft.com/office/drawing/2014/main" id="{57E4540D-6F34-498F-8FC4-B1EFBB4A8CC3}"/>
              </a:ext>
            </a:extLst>
          </p:cNvPr>
          <p:cNvSpPr/>
          <p:nvPr userDrawn="1"/>
        </p:nvSpPr>
        <p:spPr>
          <a:xfrm>
            <a:off x="7886700" y="5842206"/>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9" name="Oval 48">
            <a:extLst>
              <a:ext uri="{FF2B5EF4-FFF2-40B4-BE49-F238E27FC236}">
                <a16:creationId xmlns:a16="http://schemas.microsoft.com/office/drawing/2014/main" id="{155BA089-223E-4035-B8FC-0E539BDAA0B9}"/>
              </a:ext>
            </a:extLst>
          </p:cNvPr>
          <p:cNvSpPr/>
          <p:nvPr userDrawn="1"/>
        </p:nvSpPr>
        <p:spPr>
          <a:xfrm>
            <a:off x="8324480" y="5842206"/>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50" name="Oval 49">
            <a:extLst>
              <a:ext uri="{FF2B5EF4-FFF2-40B4-BE49-F238E27FC236}">
                <a16:creationId xmlns:a16="http://schemas.microsoft.com/office/drawing/2014/main" id="{F7672CAA-7229-45C9-89BC-164890EAE21F}"/>
              </a:ext>
            </a:extLst>
          </p:cNvPr>
          <p:cNvSpPr/>
          <p:nvPr userDrawn="1"/>
        </p:nvSpPr>
        <p:spPr>
          <a:xfrm>
            <a:off x="8762260" y="5832311"/>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364026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00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00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Rectangle 28">
            <a:extLst>
              <a:ext uri="{FF2B5EF4-FFF2-40B4-BE49-F238E27FC236}">
                <a16:creationId xmlns:a16="http://schemas.microsoft.com/office/drawing/2014/main" id="{5A4BB0E5-6951-477D-B764-17E13A1EC42A}"/>
              </a:ext>
            </a:extLst>
          </p:cNvPr>
          <p:cNvSpPr/>
          <p:nvPr userDrawn="1"/>
        </p:nvSpPr>
        <p:spPr>
          <a:xfrm>
            <a:off x="0" y="6072327"/>
            <a:ext cx="9144000" cy="785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0" name="Oval 29">
            <a:extLst>
              <a:ext uri="{FF2B5EF4-FFF2-40B4-BE49-F238E27FC236}">
                <a16:creationId xmlns:a16="http://schemas.microsoft.com/office/drawing/2014/main" id="{17DAC949-F8DD-434F-AAEC-D3255A41A1D8}"/>
              </a:ext>
            </a:extLst>
          </p:cNvPr>
          <p:cNvSpPr/>
          <p:nvPr userDrawn="1"/>
        </p:nvSpPr>
        <p:spPr>
          <a:xfrm>
            <a:off x="0" y="5857930"/>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1" name="Oval 30">
            <a:extLst>
              <a:ext uri="{FF2B5EF4-FFF2-40B4-BE49-F238E27FC236}">
                <a16:creationId xmlns:a16="http://schemas.microsoft.com/office/drawing/2014/main" id="{D8BC376E-2112-45A8-AB90-AEDDA35E51E0}"/>
              </a:ext>
            </a:extLst>
          </p:cNvPr>
          <p:cNvSpPr/>
          <p:nvPr userDrawn="1"/>
        </p:nvSpPr>
        <p:spPr>
          <a:xfrm>
            <a:off x="437780" y="5857930"/>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2" name="Oval 31">
            <a:extLst>
              <a:ext uri="{FF2B5EF4-FFF2-40B4-BE49-F238E27FC236}">
                <a16:creationId xmlns:a16="http://schemas.microsoft.com/office/drawing/2014/main" id="{70E7D46C-2646-4889-8C51-1EEB28B7D1E8}"/>
              </a:ext>
            </a:extLst>
          </p:cNvPr>
          <p:cNvSpPr/>
          <p:nvPr userDrawn="1"/>
        </p:nvSpPr>
        <p:spPr>
          <a:xfrm>
            <a:off x="875560" y="5848035"/>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3" name="Oval 32">
            <a:extLst>
              <a:ext uri="{FF2B5EF4-FFF2-40B4-BE49-F238E27FC236}">
                <a16:creationId xmlns:a16="http://schemas.microsoft.com/office/drawing/2014/main" id="{471E38BD-98BA-4483-AE02-81A170125D16}"/>
              </a:ext>
            </a:extLst>
          </p:cNvPr>
          <p:cNvSpPr/>
          <p:nvPr userDrawn="1"/>
        </p:nvSpPr>
        <p:spPr>
          <a:xfrm>
            <a:off x="1313340" y="5848035"/>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4" name="Oval 33">
            <a:extLst>
              <a:ext uri="{FF2B5EF4-FFF2-40B4-BE49-F238E27FC236}">
                <a16:creationId xmlns:a16="http://schemas.microsoft.com/office/drawing/2014/main" id="{8DFF20FD-32DB-4481-9169-0ED595A4B9B3}"/>
              </a:ext>
            </a:extLst>
          </p:cNvPr>
          <p:cNvSpPr/>
          <p:nvPr userDrawn="1"/>
        </p:nvSpPr>
        <p:spPr>
          <a:xfrm>
            <a:off x="1751120" y="5848035"/>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5" name="Oval 34">
            <a:extLst>
              <a:ext uri="{FF2B5EF4-FFF2-40B4-BE49-F238E27FC236}">
                <a16:creationId xmlns:a16="http://schemas.microsoft.com/office/drawing/2014/main" id="{A2CC8FD1-13A6-4872-B259-0DBBCE0967F0}"/>
              </a:ext>
            </a:extLst>
          </p:cNvPr>
          <p:cNvSpPr/>
          <p:nvPr userDrawn="1"/>
        </p:nvSpPr>
        <p:spPr>
          <a:xfrm>
            <a:off x="2188900" y="5846893"/>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6" name="Oval 35">
            <a:extLst>
              <a:ext uri="{FF2B5EF4-FFF2-40B4-BE49-F238E27FC236}">
                <a16:creationId xmlns:a16="http://schemas.microsoft.com/office/drawing/2014/main" id="{40F23960-8E93-41F5-BDC2-F4773012A398}"/>
              </a:ext>
            </a:extLst>
          </p:cNvPr>
          <p:cNvSpPr/>
          <p:nvPr userDrawn="1"/>
        </p:nvSpPr>
        <p:spPr>
          <a:xfrm>
            <a:off x="2626680" y="5873282"/>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7" name="Oval 36">
            <a:extLst>
              <a:ext uri="{FF2B5EF4-FFF2-40B4-BE49-F238E27FC236}">
                <a16:creationId xmlns:a16="http://schemas.microsoft.com/office/drawing/2014/main" id="{9957715D-F85C-4587-91CC-F84DBC2223A0}"/>
              </a:ext>
            </a:extLst>
          </p:cNvPr>
          <p:cNvSpPr/>
          <p:nvPr userDrawn="1"/>
        </p:nvSpPr>
        <p:spPr>
          <a:xfrm>
            <a:off x="3064460" y="5873282"/>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8" name="Oval 37">
            <a:extLst>
              <a:ext uri="{FF2B5EF4-FFF2-40B4-BE49-F238E27FC236}">
                <a16:creationId xmlns:a16="http://schemas.microsoft.com/office/drawing/2014/main" id="{870EC8F9-E260-40E3-8BA5-568C63BD1C2A}"/>
              </a:ext>
            </a:extLst>
          </p:cNvPr>
          <p:cNvSpPr/>
          <p:nvPr userDrawn="1"/>
        </p:nvSpPr>
        <p:spPr>
          <a:xfrm>
            <a:off x="3502240" y="5863387"/>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39" name="Oval 38">
            <a:extLst>
              <a:ext uri="{FF2B5EF4-FFF2-40B4-BE49-F238E27FC236}">
                <a16:creationId xmlns:a16="http://schemas.microsoft.com/office/drawing/2014/main" id="{7E9E3F2B-9DBE-49A0-8AE5-FC46AA55AAB7}"/>
              </a:ext>
            </a:extLst>
          </p:cNvPr>
          <p:cNvSpPr/>
          <p:nvPr userDrawn="1"/>
        </p:nvSpPr>
        <p:spPr>
          <a:xfrm>
            <a:off x="3940020" y="5863387"/>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0" name="Oval 39">
            <a:extLst>
              <a:ext uri="{FF2B5EF4-FFF2-40B4-BE49-F238E27FC236}">
                <a16:creationId xmlns:a16="http://schemas.microsoft.com/office/drawing/2014/main" id="{44E3B040-FCDB-4234-ABAB-E35039A1B6F3}"/>
              </a:ext>
            </a:extLst>
          </p:cNvPr>
          <p:cNvSpPr/>
          <p:nvPr userDrawn="1"/>
        </p:nvSpPr>
        <p:spPr>
          <a:xfrm>
            <a:off x="4377800" y="5863387"/>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1" name="Oval 40">
            <a:extLst>
              <a:ext uri="{FF2B5EF4-FFF2-40B4-BE49-F238E27FC236}">
                <a16:creationId xmlns:a16="http://schemas.microsoft.com/office/drawing/2014/main" id="{CB5D5DD0-BECE-4CC9-8DAD-29F3728BCC02}"/>
              </a:ext>
            </a:extLst>
          </p:cNvPr>
          <p:cNvSpPr/>
          <p:nvPr userDrawn="1"/>
        </p:nvSpPr>
        <p:spPr>
          <a:xfrm>
            <a:off x="4815580" y="5862245"/>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2" name="Oval 41">
            <a:extLst>
              <a:ext uri="{FF2B5EF4-FFF2-40B4-BE49-F238E27FC236}">
                <a16:creationId xmlns:a16="http://schemas.microsoft.com/office/drawing/2014/main" id="{8F50D6D2-9B99-4DCC-8749-100EDE1D7D5C}"/>
              </a:ext>
            </a:extLst>
          </p:cNvPr>
          <p:cNvSpPr/>
          <p:nvPr userDrawn="1"/>
        </p:nvSpPr>
        <p:spPr>
          <a:xfrm>
            <a:off x="5265015" y="5853243"/>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3" name="Oval 42">
            <a:extLst>
              <a:ext uri="{FF2B5EF4-FFF2-40B4-BE49-F238E27FC236}">
                <a16:creationId xmlns:a16="http://schemas.microsoft.com/office/drawing/2014/main" id="{E5079984-1152-4C34-8BC5-B4FE5CC919B8}"/>
              </a:ext>
            </a:extLst>
          </p:cNvPr>
          <p:cNvSpPr/>
          <p:nvPr userDrawn="1"/>
        </p:nvSpPr>
        <p:spPr>
          <a:xfrm>
            <a:off x="5702795" y="5853243"/>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4" name="Oval 43">
            <a:extLst>
              <a:ext uri="{FF2B5EF4-FFF2-40B4-BE49-F238E27FC236}">
                <a16:creationId xmlns:a16="http://schemas.microsoft.com/office/drawing/2014/main" id="{AEE4169E-E07B-45F3-8DFD-A68E31A7C124}"/>
              </a:ext>
            </a:extLst>
          </p:cNvPr>
          <p:cNvSpPr/>
          <p:nvPr userDrawn="1"/>
        </p:nvSpPr>
        <p:spPr>
          <a:xfrm>
            <a:off x="6140575" y="5843348"/>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5" name="Oval 44">
            <a:extLst>
              <a:ext uri="{FF2B5EF4-FFF2-40B4-BE49-F238E27FC236}">
                <a16:creationId xmlns:a16="http://schemas.microsoft.com/office/drawing/2014/main" id="{0831779B-DF9D-4AC5-AC60-19AAE2BF9A0F}"/>
              </a:ext>
            </a:extLst>
          </p:cNvPr>
          <p:cNvSpPr/>
          <p:nvPr userDrawn="1"/>
        </p:nvSpPr>
        <p:spPr>
          <a:xfrm>
            <a:off x="6578355" y="5843348"/>
            <a:ext cx="381740" cy="381740"/>
          </a:xfrm>
          <a:prstGeom prst="ellipse">
            <a:avLst/>
          </a:prstGeom>
          <a:solidFill>
            <a:srgbClr val="C5422D"/>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6" name="Oval 45">
            <a:extLst>
              <a:ext uri="{FF2B5EF4-FFF2-40B4-BE49-F238E27FC236}">
                <a16:creationId xmlns:a16="http://schemas.microsoft.com/office/drawing/2014/main" id="{08A1FDC1-5E94-485C-A0A4-2EF71D06BA47}"/>
              </a:ext>
            </a:extLst>
          </p:cNvPr>
          <p:cNvSpPr/>
          <p:nvPr userDrawn="1"/>
        </p:nvSpPr>
        <p:spPr>
          <a:xfrm>
            <a:off x="7016135" y="5843348"/>
            <a:ext cx="381740" cy="381740"/>
          </a:xfrm>
          <a:prstGeom prst="ellipse">
            <a:avLst/>
          </a:prstGeom>
          <a:solidFill>
            <a:srgbClr val="66B09D"/>
          </a:solidFill>
          <a:ln w="57150">
            <a:solidFill>
              <a:srgbClr val="75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7" name="Oval 46">
            <a:extLst>
              <a:ext uri="{FF2B5EF4-FFF2-40B4-BE49-F238E27FC236}">
                <a16:creationId xmlns:a16="http://schemas.microsoft.com/office/drawing/2014/main" id="{314C4344-156D-4F19-9D6C-F4B0FE5DDF80}"/>
              </a:ext>
            </a:extLst>
          </p:cNvPr>
          <p:cNvSpPr/>
          <p:nvPr userDrawn="1"/>
        </p:nvSpPr>
        <p:spPr>
          <a:xfrm>
            <a:off x="7453915" y="5842206"/>
            <a:ext cx="381740" cy="381740"/>
          </a:xfrm>
          <a:prstGeom prst="ellipse">
            <a:avLst/>
          </a:prstGeom>
          <a:solidFill>
            <a:srgbClr val="32408C"/>
          </a:solidFill>
          <a:ln w="57150">
            <a:solidFill>
              <a:srgbClr val="39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8" name="Oval 47">
            <a:extLst>
              <a:ext uri="{FF2B5EF4-FFF2-40B4-BE49-F238E27FC236}">
                <a16:creationId xmlns:a16="http://schemas.microsoft.com/office/drawing/2014/main" id="{57E4540D-6F34-498F-8FC4-B1EFBB4A8CC3}"/>
              </a:ext>
            </a:extLst>
          </p:cNvPr>
          <p:cNvSpPr/>
          <p:nvPr userDrawn="1"/>
        </p:nvSpPr>
        <p:spPr>
          <a:xfrm>
            <a:off x="7886700" y="5842206"/>
            <a:ext cx="381740" cy="381740"/>
          </a:xfrm>
          <a:prstGeom prst="ellipse">
            <a:avLst/>
          </a:prstGeom>
          <a:solidFill>
            <a:srgbClr val="50C4C9"/>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49" name="Oval 48">
            <a:extLst>
              <a:ext uri="{FF2B5EF4-FFF2-40B4-BE49-F238E27FC236}">
                <a16:creationId xmlns:a16="http://schemas.microsoft.com/office/drawing/2014/main" id="{155BA089-223E-4035-B8FC-0E539BDAA0B9}"/>
              </a:ext>
            </a:extLst>
          </p:cNvPr>
          <p:cNvSpPr/>
          <p:nvPr userDrawn="1"/>
        </p:nvSpPr>
        <p:spPr>
          <a:xfrm>
            <a:off x="8324480" y="5842206"/>
            <a:ext cx="381740" cy="381740"/>
          </a:xfrm>
          <a:prstGeom prst="ellipse">
            <a:avLst/>
          </a:prstGeom>
          <a:solidFill>
            <a:srgbClr val="9B375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50" name="Oval 49">
            <a:extLst>
              <a:ext uri="{FF2B5EF4-FFF2-40B4-BE49-F238E27FC236}">
                <a16:creationId xmlns:a16="http://schemas.microsoft.com/office/drawing/2014/main" id="{F7672CAA-7229-45C9-89BC-164890EAE21F}"/>
              </a:ext>
            </a:extLst>
          </p:cNvPr>
          <p:cNvSpPr/>
          <p:nvPr userDrawn="1"/>
        </p:nvSpPr>
        <p:spPr>
          <a:xfrm>
            <a:off x="8762260" y="5832311"/>
            <a:ext cx="381740" cy="381740"/>
          </a:xfrm>
          <a:prstGeom prst="ellipse">
            <a:avLst/>
          </a:prstGeom>
          <a:solidFill>
            <a:schemeClr val="accent5"/>
          </a:solidFill>
          <a:ln w="57150">
            <a:solidFill>
              <a:srgbClr val="8F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245686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75072"/>
            <a:ext cx="7772400" cy="2387600"/>
          </a:xfrm>
        </p:spPr>
        <p:txBody>
          <a:bodyPr anchor="b">
            <a:normAutofit/>
          </a:bodyPr>
          <a:lstStyle>
            <a:lvl1pPr algn="ctr">
              <a:defRPr sz="4800">
                <a:solidFill>
                  <a:srgbClr val="407B8D"/>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5854747"/>
            <a:ext cx="6858000" cy="100325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3810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5055-260A-4A82-B150-4A3D15968876}"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E1ED5-30E8-4D1E-B160-5A9871F73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0394309"/>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7537" y="365126"/>
            <a:ext cx="6001305" cy="1325563"/>
          </a:xfrm>
        </p:spPr>
        <p:txBody>
          <a:bodyPr/>
          <a:lstStyle>
            <a:lvl1pPr>
              <a:defRPr>
                <a:solidFill>
                  <a:srgbClr val="887183"/>
                </a:solidFill>
              </a:defRPr>
            </a:lvl1pPr>
          </a:lstStyle>
          <a:p>
            <a:r>
              <a:rPr lang="en-US"/>
              <a:t>Click to edit Master title style</a:t>
            </a:r>
            <a:endParaRPr lang="en-US" dirty="0"/>
          </a:p>
        </p:txBody>
      </p:sp>
      <p:sp>
        <p:nvSpPr>
          <p:cNvPr id="3" name="Content Placeholder 2"/>
          <p:cNvSpPr>
            <a:spLocks noGrp="1"/>
          </p:cNvSpPr>
          <p:nvPr>
            <p:ph idx="1"/>
          </p:nvPr>
        </p:nvSpPr>
        <p:spPr>
          <a:xfrm>
            <a:off x="2827537" y="1825625"/>
            <a:ext cx="60013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507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7537" y="365126"/>
            <a:ext cx="6001305" cy="1325563"/>
          </a:xfrm>
        </p:spPr>
        <p:txBody>
          <a:bodyPr/>
          <a:lstStyle>
            <a:lvl1pPr>
              <a:defRPr>
                <a:solidFill>
                  <a:srgbClr val="B7B144"/>
                </a:solidFill>
              </a:defRPr>
            </a:lvl1pPr>
          </a:lstStyle>
          <a:p>
            <a:r>
              <a:rPr lang="en-US"/>
              <a:t>Click to edit Master title style</a:t>
            </a:r>
            <a:endParaRPr lang="en-US" dirty="0"/>
          </a:p>
        </p:txBody>
      </p:sp>
      <p:sp>
        <p:nvSpPr>
          <p:cNvPr id="3" name="Content Placeholder 2"/>
          <p:cNvSpPr>
            <a:spLocks noGrp="1"/>
          </p:cNvSpPr>
          <p:nvPr>
            <p:ph idx="1"/>
          </p:nvPr>
        </p:nvSpPr>
        <p:spPr>
          <a:xfrm>
            <a:off x="2827537" y="1825625"/>
            <a:ext cx="60013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66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7537" y="365126"/>
            <a:ext cx="6001305" cy="1325563"/>
          </a:xfrm>
        </p:spPr>
        <p:txBody>
          <a:bodyPr/>
          <a:lstStyle>
            <a:lvl1pPr>
              <a:defRPr>
                <a:solidFill>
                  <a:srgbClr val="F47C5E"/>
                </a:solidFill>
              </a:defRPr>
            </a:lvl1pPr>
          </a:lstStyle>
          <a:p>
            <a:r>
              <a:rPr lang="en-US"/>
              <a:t>Click to edit Master title style</a:t>
            </a:r>
            <a:endParaRPr lang="en-US" dirty="0"/>
          </a:p>
        </p:txBody>
      </p:sp>
      <p:sp>
        <p:nvSpPr>
          <p:cNvPr id="3" name="Content Placeholder 2"/>
          <p:cNvSpPr>
            <a:spLocks noGrp="1"/>
          </p:cNvSpPr>
          <p:nvPr>
            <p:ph idx="1"/>
          </p:nvPr>
        </p:nvSpPr>
        <p:spPr>
          <a:xfrm>
            <a:off x="2827537" y="1825625"/>
            <a:ext cx="60013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030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07B8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F36BB69D-A589-4A33-BB91-7EE3C0141BFC}"/>
              </a:ext>
            </a:extLst>
          </p:cNvPr>
          <p:cNvSpPr/>
          <p:nvPr userDrawn="1"/>
        </p:nvSpPr>
        <p:spPr>
          <a:xfrm>
            <a:off x="0" y="6311899"/>
            <a:ext cx="9144000" cy="546101"/>
          </a:xfrm>
          <a:prstGeom prst="rect">
            <a:avLst/>
          </a:prstGeom>
          <a:solidFill>
            <a:srgbClr val="407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616131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7183"/>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F36BB69D-A589-4A33-BB91-7EE3C0141BFC}"/>
              </a:ext>
            </a:extLst>
          </p:cNvPr>
          <p:cNvSpPr/>
          <p:nvPr userDrawn="1"/>
        </p:nvSpPr>
        <p:spPr>
          <a:xfrm>
            <a:off x="0" y="6311899"/>
            <a:ext cx="9144000" cy="546101"/>
          </a:xfrm>
          <a:prstGeom prst="rect">
            <a:avLst/>
          </a:prstGeom>
          <a:solidFill>
            <a:srgbClr val="887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1597359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7B144"/>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F36BB69D-A589-4A33-BB91-7EE3C0141BFC}"/>
              </a:ext>
            </a:extLst>
          </p:cNvPr>
          <p:cNvSpPr/>
          <p:nvPr userDrawn="1"/>
        </p:nvSpPr>
        <p:spPr>
          <a:xfrm>
            <a:off x="0" y="6311899"/>
            <a:ext cx="9144000" cy="546101"/>
          </a:xfrm>
          <a:prstGeom prst="rect">
            <a:avLst/>
          </a:prstGeom>
          <a:solidFill>
            <a:srgbClr val="B7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963652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47C5E"/>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F36BB69D-A589-4A33-BB91-7EE3C0141BFC}"/>
              </a:ext>
            </a:extLst>
          </p:cNvPr>
          <p:cNvSpPr/>
          <p:nvPr userDrawn="1"/>
        </p:nvSpPr>
        <p:spPr>
          <a:xfrm>
            <a:off x="0" y="6311899"/>
            <a:ext cx="9144000" cy="546101"/>
          </a:xfrm>
          <a:prstGeom prst="rect">
            <a:avLst/>
          </a:prstGeom>
          <a:solidFill>
            <a:srgbClr val="F4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657707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98"/>
            <a:ext cx="2133600" cy="365125"/>
          </a:xfrm>
          <a:prstGeom prst="rect">
            <a:avLst/>
          </a:prstGeom>
        </p:spPr>
        <p:txBody>
          <a:bodyPr/>
          <a:lstStyle/>
          <a:p>
            <a:pPr defTabSz="457200" fontAlgn="auto">
              <a:spcBef>
                <a:spcPts val="0"/>
              </a:spcBef>
              <a:spcAft>
                <a:spcPts val="0"/>
              </a:spcAft>
            </a:pPr>
            <a:fld id="{BC6E122D-5955-EC42-991E-EEADD7FD97B4}" type="datetimeFigureOut">
              <a:rPr lang="en-US" smtClean="0">
                <a:solidFill>
                  <a:srgbClr val="3F3F3F"/>
                </a:solidFill>
                <a:latin typeface="Calibri"/>
                <a:cs typeface=""/>
              </a:rPr>
              <a:pPr defTabSz="457200" fontAlgn="auto">
                <a:spcBef>
                  <a:spcPts val="0"/>
                </a:spcBef>
                <a:spcAft>
                  <a:spcPts val="0"/>
                </a:spcAft>
              </a:pPr>
              <a:t>11/20/19</a:t>
            </a:fld>
            <a:endParaRPr lang="en-US">
              <a:solidFill>
                <a:srgbClr val="3F3F3F"/>
              </a:solidFill>
              <a:latin typeface="Calibri"/>
              <a:cs typeface=""/>
            </a:endParaRPr>
          </a:p>
        </p:txBody>
      </p:sp>
      <p:sp>
        <p:nvSpPr>
          <p:cNvPr id="3" name="Footer Placeholder 2"/>
          <p:cNvSpPr>
            <a:spLocks noGrp="1"/>
          </p:cNvSpPr>
          <p:nvPr>
            <p:ph type="ftr" sz="quarter" idx="11"/>
          </p:nvPr>
        </p:nvSpPr>
        <p:spPr>
          <a:xfrm>
            <a:off x="3124200" y="6356398"/>
            <a:ext cx="2895600" cy="365125"/>
          </a:xfrm>
          <a:prstGeom prst="rect">
            <a:avLst/>
          </a:prstGeom>
        </p:spPr>
        <p:txBody>
          <a:bodyPr/>
          <a:lstStyle/>
          <a:p>
            <a:pPr defTabSz="457200" fontAlgn="auto">
              <a:spcBef>
                <a:spcPts val="0"/>
              </a:spcBef>
              <a:spcAft>
                <a:spcPts val="0"/>
              </a:spcAft>
            </a:pPr>
            <a:endParaRPr lang="en-US">
              <a:solidFill>
                <a:srgbClr val="3F3F3F"/>
              </a:solidFill>
              <a:latin typeface="Calibri"/>
              <a:cs typeface=""/>
            </a:endParaRPr>
          </a:p>
        </p:txBody>
      </p:sp>
      <p:sp>
        <p:nvSpPr>
          <p:cNvPr id="4" name="Slide Number Placeholder 3"/>
          <p:cNvSpPr>
            <a:spLocks noGrp="1"/>
          </p:cNvSpPr>
          <p:nvPr>
            <p:ph type="sldNum" sz="quarter" idx="12"/>
          </p:nvPr>
        </p:nvSpPr>
        <p:spPr>
          <a:xfrm>
            <a:off x="6553200" y="6356398"/>
            <a:ext cx="2133600" cy="365125"/>
          </a:xfrm>
          <a:prstGeom prst="rect">
            <a:avLst/>
          </a:prstGeom>
        </p:spPr>
        <p:txBody>
          <a:bodyPr/>
          <a:lstStyle/>
          <a:p>
            <a:pPr defTabSz="457200" fontAlgn="auto">
              <a:spcBef>
                <a:spcPts val="0"/>
              </a:spcBef>
              <a:spcAft>
                <a:spcPts val="0"/>
              </a:spcAft>
            </a:pPr>
            <a:fld id="{4AC515CF-F72E-1E4C-87D8-4E4B1722E914}" type="slidenum">
              <a:rPr lang="en-US" smtClean="0">
                <a:solidFill>
                  <a:srgbClr val="3F3F3F"/>
                </a:solidFill>
                <a:latin typeface="Calibri"/>
                <a:cs typeface=""/>
              </a:rPr>
              <a:pPr defTabSz="457200" fontAlgn="auto">
                <a:spcBef>
                  <a:spcPts val="0"/>
                </a:spcBef>
                <a:spcAft>
                  <a:spcPts val="0"/>
                </a:spcAft>
              </a:pPr>
              <a:t>‹#›</a:t>
            </a:fld>
            <a:endParaRPr lang="en-US">
              <a:solidFill>
                <a:srgbClr val="3F3F3F"/>
              </a:solidFill>
              <a:latin typeface="Calibri"/>
              <a:cs typeface=""/>
            </a:endParaRPr>
          </a:p>
        </p:txBody>
      </p:sp>
    </p:spTree>
    <p:extLst>
      <p:ext uri="{BB962C8B-B14F-4D97-AF65-F5344CB8AC3E}">
        <p14:creationId xmlns:p14="http://schemas.microsoft.com/office/powerpoint/2010/main" val="690035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EMC_Slide_Te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6327"/>
            <a:ext cx="9144000" cy="811673"/>
          </a:xfrm>
          <a:prstGeom prst="rect">
            <a:avLst/>
          </a:prstGeom>
        </p:spPr>
      </p:pic>
      <p:pic>
        <p:nvPicPr>
          <p:cNvPr id="6" name="Picture 5" descr="EMC_Slide_Te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327"/>
            <a:ext cx="9144000" cy="811673"/>
          </a:xfrm>
          <a:prstGeom prst="rect">
            <a:avLst/>
          </a:prstGeom>
        </p:spPr>
      </p:pic>
    </p:spTree>
    <p:extLst>
      <p:ext uri="{BB962C8B-B14F-4D97-AF65-F5344CB8AC3E}">
        <p14:creationId xmlns:p14="http://schemas.microsoft.com/office/powerpoint/2010/main" val="1023582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EMC_Slide_Oran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6327"/>
            <a:ext cx="9144000" cy="811673"/>
          </a:xfrm>
          <a:prstGeom prst="rect">
            <a:avLst/>
          </a:prstGeom>
        </p:spPr>
      </p:pic>
      <p:pic>
        <p:nvPicPr>
          <p:cNvPr id="4" name="Picture 3" descr="EMC_Slide_Or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327"/>
            <a:ext cx="9144000" cy="811673"/>
          </a:xfrm>
          <a:prstGeom prst="rect">
            <a:avLst/>
          </a:prstGeom>
        </p:spPr>
      </p:pic>
    </p:spTree>
    <p:extLst>
      <p:ext uri="{BB962C8B-B14F-4D97-AF65-F5344CB8AC3E}">
        <p14:creationId xmlns:p14="http://schemas.microsoft.com/office/powerpoint/2010/main" val="197078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AE97AA-51BD-4B3B-874A-F057C6038AD3}"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59F72C-3C97-4941-AB87-824725DCE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728849"/>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806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4137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2F0435-516F-44F1-9CE2-C50227F3CA85}"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8949B0-D2ED-4DE9-91A4-7344555B6B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477670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023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7C5F9-A9DE-4672-BA40-D6C28D2D294B}"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D93DDF-C683-47ED-BEC3-F4141BD2F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076535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A45FE2-AA55-42DB-9228-62C68C3EC58E}"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9AE66-7FA8-4692-88A5-DF9E562474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2513862"/>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85D740-D2F8-49B3-9DCF-730F9354DD71}"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10AB7A-1827-4F03-AE0A-8B5137D79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28662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84843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25623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httcnetwork.org/centers/mountain-plains-mhttc/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Thomasine.Heitkamp@und.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dmohatt@wiche.edu" TargetMode="External"/><Relationship Id="rId4" Type="http://schemas.openxmlformats.org/officeDocument/2006/relationships/hyperlink" Target="https://mhttcnetwork.org/centers/mountain-plains-mhttc/hom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D2256BE-E60C-6B49-95E8-0D25793B030C}"/>
              </a:ext>
            </a:extLst>
          </p:cNvPr>
          <p:cNvSpPr>
            <a:spLocks noGrp="1"/>
          </p:cNvSpPr>
          <p:nvPr>
            <p:ph type="ctrTitle"/>
          </p:nvPr>
        </p:nvSpPr>
        <p:spPr>
          <a:xfrm>
            <a:off x="990600" y="2200195"/>
            <a:ext cx="7772400" cy="1222375"/>
          </a:xfrm>
        </p:spPr>
        <p:txBody>
          <a:bodyPr/>
          <a:lstStyle/>
          <a:p>
            <a:r>
              <a:rPr lang="en-US" sz="3600" dirty="0"/>
              <a:t>Mountain Plains - Mental Health Technology Transfer Center</a:t>
            </a:r>
            <a:endParaRPr lang="en-US" dirty="0"/>
          </a:p>
        </p:txBody>
      </p:sp>
      <p:sp>
        <p:nvSpPr>
          <p:cNvPr id="7" name="Subtitle 3">
            <a:extLst>
              <a:ext uri="{FF2B5EF4-FFF2-40B4-BE49-F238E27FC236}">
                <a16:creationId xmlns:a16="http://schemas.microsoft.com/office/drawing/2014/main" id="{7D6AE32B-AB82-044C-9907-9845A756459F}"/>
              </a:ext>
            </a:extLst>
          </p:cNvPr>
          <p:cNvSpPr>
            <a:spLocks noGrp="1"/>
          </p:cNvSpPr>
          <p:nvPr>
            <p:ph type="subTitle" idx="1"/>
          </p:nvPr>
        </p:nvSpPr>
        <p:spPr>
          <a:xfrm>
            <a:off x="1524000" y="3621617"/>
            <a:ext cx="6781800" cy="2694516"/>
          </a:xfrm>
        </p:spPr>
        <p:txBody>
          <a:bodyPr/>
          <a:lstStyle/>
          <a:p>
            <a:r>
              <a:rPr lang="en-US" sz="2400" dirty="0">
                <a:latin typeface="Palatino" pitchFamily="2" charset="0"/>
              </a:rPr>
              <a:t>Sarah Nielsen</a:t>
            </a:r>
          </a:p>
          <a:p>
            <a:r>
              <a:rPr lang="en-US" sz="2400" dirty="0">
                <a:latin typeface="Palatino" pitchFamily="2" charset="0"/>
              </a:rPr>
              <a:t>Susan </a:t>
            </a:r>
            <a:r>
              <a:rPr lang="en-US" sz="2400" dirty="0" err="1">
                <a:latin typeface="Palatino" pitchFamily="2" charset="0"/>
              </a:rPr>
              <a:t>Bazyk</a:t>
            </a:r>
            <a:endParaRPr lang="en-US" sz="2400" dirty="0">
              <a:latin typeface="Palatino" pitchFamily="2" charset="0"/>
            </a:endParaRPr>
          </a:p>
          <a:p>
            <a:r>
              <a:rPr lang="en-US" sz="2400" dirty="0">
                <a:latin typeface="Palatino" pitchFamily="2" charset="0"/>
              </a:rPr>
              <a:t>Tanja Brown</a:t>
            </a:r>
          </a:p>
          <a:p>
            <a:r>
              <a:rPr lang="en-US" sz="2400" dirty="0">
                <a:latin typeface="Palatino" pitchFamily="2" charset="0"/>
              </a:rPr>
              <a:t>Thomasine Heitkamp</a:t>
            </a:r>
          </a:p>
          <a:p>
            <a:endParaRPr lang="en-US" sz="2600" i="1" dirty="0">
              <a:latin typeface="Palatino" pitchFamily="2" charset="0"/>
            </a:endParaRPr>
          </a:p>
        </p:txBody>
      </p:sp>
      <p:sp>
        <p:nvSpPr>
          <p:cNvPr id="9" name="Subtitle 3">
            <a:extLst>
              <a:ext uri="{FF2B5EF4-FFF2-40B4-BE49-F238E27FC236}">
                <a16:creationId xmlns:a16="http://schemas.microsoft.com/office/drawing/2014/main" id="{665848F3-7490-DF48-BE26-12D92282BE98}"/>
              </a:ext>
            </a:extLst>
          </p:cNvPr>
          <p:cNvSpPr txBox="1">
            <a:spLocks/>
          </p:cNvSpPr>
          <p:nvPr/>
        </p:nvSpPr>
        <p:spPr bwMode="auto">
          <a:xfrm>
            <a:off x="1676400" y="1714420"/>
            <a:ext cx="6400800" cy="5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i="1" dirty="0">
                <a:latin typeface="Palatino" pitchFamily="2" charset="0"/>
              </a:rPr>
              <a:t>This Presentation is Provided by:</a:t>
            </a:r>
          </a:p>
          <a:p>
            <a:endParaRPr lang="en-US" sz="2600" dirty="0"/>
          </a:p>
        </p:txBody>
      </p:sp>
      <p:sp>
        <p:nvSpPr>
          <p:cNvPr id="12" name="Subtitle 3">
            <a:extLst>
              <a:ext uri="{FF2B5EF4-FFF2-40B4-BE49-F238E27FC236}">
                <a16:creationId xmlns:a16="http://schemas.microsoft.com/office/drawing/2014/main" id="{584487C7-63BA-FD4F-B4AA-A859604FB392}"/>
              </a:ext>
            </a:extLst>
          </p:cNvPr>
          <p:cNvSpPr txBox="1">
            <a:spLocks/>
          </p:cNvSpPr>
          <p:nvPr/>
        </p:nvSpPr>
        <p:spPr bwMode="auto">
          <a:xfrm>
            <a:off x="6858000" y="5791200"/>
            <a:ext cx="1905000" cy="5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i="1" dirty="0">
                <a:latin typeface="Palatino" pitchFamily="2" charset="0"/>
              </a:rPr>
              <a:t>Funded by:</a:t>
            </a:r>
          </a:p>
          <a:p>
            <a:endParaRPr lang="en-US" sz="2600" dirty="0"/>
          </a:p>
        </p:txBody>
      </p:sp>
      <p:pic>
        <p:nvPicPr>
          <p:cNvPr id="8" name="Picture 7" descr="EMC.logo.color.final.jp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09600" y="5927487"/>
            <a:ext cx="1219200" cy="777292"/>
          </a:xfrm>
          <a:prstGeom prst="rect">
            <a:avLst/>
          </a:prstGeom>
        </p:spPr>
      </p:pic>
    </p:spTree>
    <p:extLst>
      <p:ext uri="{BB962C8B-B14F-4D97-AF65-F5344CB8AC3E}">
        <p14:creationId xmlns:p14="http://schemas.microsoft.com/office/powerpoint/2010/main" val="806783965"/>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882" y="1859768"/>
            <a:ext cx="8294916" cy="4625789"/>
          </a:xfrm>
        </p:spPr>
        <p:txBody>
          <a:bodyPr>
            <a:normAutofit fontScale="92500"/>
          </a:bodyPr>
          <a:lstStyle/>
          <a:p>
            <a:pPr marL="0" lvl="1" indent="0" algn="ctr">
              <a:spcBef>
                <a:spcPts val="1000"/>
              </a:spcBef>
              <a:buNone/>
            </a:pPr>
            <a:r>
              <a:rPr lang="en-US" sz="2800" dirty="0"/>
              <a:t>Within a </a:t>
            </a:r>
            <a:r>
              <a:rPr lang="en-US" sz="2800" b="1" dirty="0">
                <a:solidFill>
                  <a:schemeClr val="accent6">
                    <a:lumMod val="75000"/>
                  </a:schemeClr>
                </a:solidFill>
              </a:rPr>
              <a:t>Community of Practice (</a:t>
            </a:r>
            <a:r>
              <a:rPr lang="en-US" sz="2800" b="1" dirty="0" err="1">
                <a:solidFill>
                  <a:schemeClr val="accent6">
                    <a:lumMod val="75000"/>
                  </a:schemeClr>
                </a:solidFill>
              </a:rPr>
              <a:t>CoP</a:t>
            </a:r>
            <a:r>
              <a:rPr lang="en-US" sz="2800" b="1" dirty="0">
                <a:solidFill>
                  <a:schemeClr val="accent6">
                    <a:lumMod val="75000"/>
                  </a:schemeClr>
                </a:solidFill>
              </a:rPr>
              <a:t>) </a:t>
            </a:r>
            <a:endParaRPr lang="en-US" sz="2800" b="1" dirty="0"/>
          </a:p>
          <a:p>
            <a:pPr marL="0" lvl="1" indent="0" algn="ctr">
              <a:spcBef>
                <a:spcPts val="1000"/>
              </a:spcBef>
              <a:buNone/>
            </a:pPr>
            <a:r>
              <a:rPr lang="en-US" sz="2800" dirty="0"/>
              <a:t>People who share a common interest and commit to working together over time </a:t>
            </a:r>
            <a:r>
              <a:rPr lang="en-US" sz="1900" dirty="0"/>
              <a:t>(Wenger, McDermott, &amp; Snyder, 2002)</a:t>
            </a:r>
          </a:p>
          <a:p>
            <a:pPr marL="0" indent="0" algn="ctr">
              <a:buNone/>
            </a:pPr>
            <a:endParaRPr lang="en-US" sz="2600" dirty="0"/>
          </a:p>
          <a:p>
            <a:pPr marL="0" indent="0" algn="ctr">
              <a:buNone/>
            </a:pPr>
            <a:r>
              <a:rPr lang="en-US" dirty="0"/>
              <a:t>Focus on </a:t>
            </a:r>
            <a:r>
              <a:rPr lang="en-US" b="1" dirty="0">
                <a:solidFill>
                  <a:schemeClr val="accent6">
                    <a:lumMod val="75000"/>
                  </a:schemeClr>
                </a:solidFill>
              </a:rPr>
              <a:t>knowledge translation </a:t>
            </a:r>
          </a:p>
          <a:p>
            <a:pPr marL="0" indent="0" algn="ctr">
              <a:buNone/>
            </a:pPr>
            <a:r>
              <a:rPr lang="en-US" dirty="0">
                <a:solidFill>
                  <a:srgbClr val="660066"/>
                </a:solidFill>
                <a:cs typeface="Chalkduster"/>
              </a:rPr>
              <a:t>Read </a:t>
            </a:r>
            <a:r>
              <a:rPr lang="en-US" dirty="0">
                <a:solidFill>
                  <a:srgbClr val="660066"/>
                </a:solidFill>
                <a:cs typeface="Chalkduster"/>
                <a:sym typeface="Wingdings"/>
              </a:rPr>
              <a:t> Reflect  Dialogue  Plan  Implement Change</a:t>
            </a:r>
          </a:p>
          <a:p>
            <a:pPr marL="0" indent="0" algn="ctr">
              <a:buNone/>
            </a:pPr>
            <a:endParaRPr lang="en-US" sz="2600" dirty="0"/>
          </a:p>
          <a:p>
            <a:pPr marL="0" indent="0" algn="ctr">
              <a:buNone/>
            </a:pPr>
            <a:r>
              <a:rPr lang="en-US" dirty="0"/>
              <a:t>Results in integrating new knowledge into practice</a:t>
            </a:r>
          </a:p>
          <a:p>
            <a:pPr marL="0" indent="0" algn="ctr">
              <a:buNone/>
            </a:pPr>
            <a:r>
              <a:rPr lang="en-US" b="1" dirty="0">
                <a:solidFill>
                  <a:schemeClr val="accent6">
                    <a:lumMod val="75000"/>
                  </a:schemeClr>
                </a:solidFill>
              </a:rPr>
              <a:t>Move from knowing to doing</a:t>
            </a:r>
            <a:endParaRPr lang="en-US" sz="2400" b="1" dirty="0">
              <a:solidFill>
                <a:schemeClr val="accent6">
                  <a:lumMod val="75000"/>
                </a:schemeClr>
              </a:solidFill>
            </a:endParaRPr>
          </a:p>
          <a:p>
            <a:pPr marL="0" indent="0">
              <a:buNone/>
            </a:pPr>
            <a:r>
              <a:rPr lang="en-US" sz="1900" dirty="0">
                <a:solidFill>
                  <a:schemeClr val="tx1">
                    <a:lumMod val="75000"/>
                    <a:lumOff val="25000"/>
                  </a:schemeClr>
                </a:solidFill>
              </a:rPr>
              <a:t>Bazyk, S., et al. (2015). </a:t>
            </a:r>
            <a:endParaRPr lang="en-US" sz="1900" dirty="0"/>
          </a:p>
          <a:p>
            <a:pPr marL="0" indent="0" algn="ctr">
              <a:buNone/>
            </a:pPr>
            <a:endParaRPr lang="en-US" dirty="0"/>
          </a:p>
          <a:p>
            <a:pPr marL="0" indent="0" algn="ctr">
              <a:buNone/>
            </a:pPr>
            <a:endParaRPr lang="en-US" dirty="0"/>
          </a:p>
        </p:txBody>
      </p:sp>
      <p:sp>
        <p:nvSpPr>
          <p:cNvPr id="4" name="Down Arrow 3"/>
          <p:cNvSpPr/>
          <p:nvPr/>
        </p:nvSpPr>
        <p:spPr>
          <a:xfrm>
            <a:off x="4251308" y="3290030"/>
            <a:ext cx="256032" cy="374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51308" y="4658641"/>
            <a:ext cx="256032" cy="374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2581" y="843004"/>
            <a:ext cx="8791419" cy="1077218"/>
          </a:xfrm>
          <a:prstGeom prst="rect">
            <a:avLst/>
          </a:prstGeom>
          <a:noFill/>
        </p:spPr>
        <p:txBody>
          <a:bodyPr wrap="square" rtlCol="0">
            <a:spAutoFit/>
          </a:bodyPr>
          <a:lstStyle/>
          <a:p>
            <a:pPr algn="ctr"/>
            <a:r>
              <a:rPr lang="en-US" sz="3200" b="1" dirty="0">
                <a:solidFill>
                  <a:schemeClr val="accent1"/>
                </a:solidFill>
                <a:latin typeface="+mj-lt"/>
                <a:ea typeface="#HeadLineA" charset="0"/>
                <a:cs typeface="#HeadLineA" charset="0"/>
              </a:rPr>
              <a:t>The strategic </a:t>
            </a:r>
            <a:r>
              <a:rPr lang="en-US" sz="3200" b="1" i="1" dirty="0">
                <a:solidFill>
                  <a:schemeClr val="accent1"/>
                </a:solidFill>
                <a:latin typeface="+mj-lt"/>
                <a:ea typeface="#HeadLineA" charset="0"/>
                <a:cs typeface="#HeadLineA" charset="0"/>
              </a:rPr>
              <a:t>building capacity process </a:t>
            </a:r>
            <a:r>
              <a:rPr lang="en-US" sz="3200" b="1" dirty="0">
                <a:solidFill>
                  <a:schemeClr val="accent1"/>
                </a:solidFill>
                <a:latin typeface="+mj-lt"/>
                <a:ea typeface="#HeadLineA" charset="0"/>
                <a:cs typeface="#HeadLineA" charset="0"/>
              </a:rPr>
              <a:t>promotes the application of knowledge to practice</a:t>
            </a:r>
            <a:r>
              <a:rPr lang="en-US" sz="3200" b="1" i="1" dirty="0">
                <a:solidFill>
                  <a:schemeClr val="accent1"/>
                </a:solidFill>
                <a:latin typeface="+mj-lt"/>
                <a:ea typeface="#HeadLineA" charset="0"/>
                <a:cs typeface="#HeadLineA" charset="0"/>
              </a:rPr>
              <a:t> </a:t>
            </a:r>
          </a:p>
        </p:txBody>
      </p:sp>
    </p:spTree>
    <p:extLst>
      <p:ext uri="{BB962C8B-B14F-4D97-AF65-F5344CB8AC3E}">
        <p14:creationId xmlns:p14="http://schemas.microsoft.com/office/powerpoint/2010/main" val="3791341509"/>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58" y="1047543"/>
            <a:ext cx="4552949" cy="919720"/>
          </a:xfrm>
        </p:spPr>
        <p:txBody>
          <a:bodyPr>
            <a:normAutofit fontScale="90000"/>
          </a:bodyPr>
          <a:lstStyle/>
          <a:p>
            <a:r>
              <a:rPr lang="en-US" sz="4000" dirty="0">
                <a:solidFill>
                  <a:schemeClr val="accent1"/>
                </a:solidFill>
              </a:rPr>
              <a:t>5 Sessions</a:t>
            </a:r>
            <a:br>
              <a:rPr lang="en-US" sz="4000" dirty="0">
                <a:solidFill>
                  <a:schemeClr val="accent1"/>
                </a:solidFill>
              </a:rPr>
            </a:br>
            <a:r>
              <a:rPr lang="en-US" sz="3600" dirty="0">
                <a:solidFill>
                  <a:schemeClr val="accent1"/>
                </a:solidFill>
              </a:rPr>
              <a:t>The process &amp; materials</a:t>
            </a:r>
            <a:endParaRPr lang="en-US" sz="4000" dirty="0"/>
          </a:p>
        </p:txBody>
      </p:sp>
      <p:sp>
        <p:nvSpPr>
          <p:cNvPr id="3" name="Content Placeholder 2"/>
          <p:cNvSpPr>
            <a:spLocks noGrp="1"/>
          </p:cNvSpPr>
          <p:nvPr>
            <p:ph idx="1"/>
          </p:nvPr>
        </p:nvSpPr>
        <p:spPr>
          <a:xfrm>
            <a:off x="357553" y="2018306"/>
            <a:ext cx="4419599" cy="4571999"/>
          </a:xfrm>
        </p:spPr>
        <p:txBody>
          <a:bodyPr>
            <a:normAutofit/>
          </a:bodyPr>
          <a:lstStyle/>
          <a:p>
            <a:r>
              <a:rPr lang="en-US" b="1" dirty="0"/>
              <a:t>Facilitation Guide</a:t>
            </a:r>
            <a:endParaRPr lang="en-US" dirty="0"/>
          </a:p>
          <a:p>
            <a:pPr lvl="1"/>
            <a:r>
              <a:rPr lang="en-US" dirty="0"/>
              <a:t>Guidelines for facilitating the </a:t>
            </a:r>
            <a:r>
              <a:rPr lang="en-US" dirty="0" err="1"/>
              <a:t>CoP</a:t>
            </a:r>
            <a:r>
              <a:rPr lang="en-US" dirty="0"/>
              <a:t> Session</a:t>
            </a:r>
          </a:p>
          <a:p>
            <a:pPr lvl="1"/>
            <a:r>
              <a:rPr lang="en-US" dirty="0"/>
              <a:t>Foster – reflection, discussion, interdisciplinary collaboration</a:t>
            </a:r>
          </a:p>
          <a:p>
            <a:pPr lvl="1"/>
            <a:r>
              <a:rPr lang="en-US" dirty="0"/>
              <a:t>Build community</a:t>
            </a:r>
          </a:p>
          <a:p>
            <a:pPr lvl="1"/>
            <a:endParaRPr lang="en-US" dirty="0"/>
          </a:p>
          <a:p>
            <a:r>
              <a:rPr lang="en-US" b="1" dirty="0"/>
              <a:t>Webinar</a:t>
            </a:r>
            <a:r>
              <a:rPr lang="en-US" dirty="0"/>
              <a:t> </a:t>
            </a:r>
            <a:r>
              <a:rPr lang="en-US" sz="2300" dirty="0"/>
              <a:t>(range 30 – 60 min.) </a:t>
            </a:r>
          </a:p>
          <a:p>
            <a:pPr marL="0" indent="0">
              <a:buNone/>
            </a:pPr>
            <a:endParaRPr lang="en-US" dirty="0"/>
          </a:p>
        </p:txBody>
      </p:sp>
      <p:pic>
        <p:nvPicPr>
          <p:cNvPr id="4" name="Picture 3" title="Webinar Session 5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153" y="3689071"/>
            <a:ext cx="3263899" cy="248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title="Session 2 Facilitation Gu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1663">
            <a:off x="6096212" y="462240"/>
            <a:ext cx="2405729" cy="3112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0204725"/>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34" y="1081124"/>
            <a:ext cx="3943350" cy="701674"/>
          </a:xfrm>
        </p:spPr>
        <p:txBody>
          <a:bodyPr>
            <a:normAutofit/>
          </a:bodyPr>
          <a:lstStyle/>
          <a:p>
            <a:r>
              <a:rPr lang="en-US" sz="4000" dirty="0">
                <a:solidFill>
                  <a:schemeClr val="accent1"/>
                </a:solidFill>
              </a:rPr>
              <a:t>Session Materials</a:t>
            </a:r>
            <a:endParaRPr lang="en-US" sz="4000" dirty="0"/>
          </a:p>
        </p:txBody>
      </p:sp>
      <p:sp>
        <p:nvSpPr>
          <p:cNvPr id="3" name="Content Placeholder 2"/>
          <p:cNvSpPr>
            <a:spLocks noGrp="1"/>
          </p:cNvSpPr>
          <p:nvPr>
            <p:ph idx="1"/>
          </p:nvPr>
        </p:nvSpPr>
        <p:spPr>
          <a:xfrm>
            <a:off x="628650" y="1447800"/>
            <a:ext cx="3938494" cy="4729163"/>
          </a:xfrm>
        </p:spPr>
        <p:txBody>
          <a:bodyPr/>
          <a:lstStyle/>
          <a:p>
            <a:pPr marL="0" indent="0">
              <a:buNone/>
            </a:pPr>
            <a:endParaRPr lang="en-US" dirty="0"/>
          </a:p>
          <a:p>
            <a:r>
              <a:rPr lang="en-US" b="1" dirty="0"/>
              <a:t>Readings</a:t>
            </a:r>
          </a:p>
          <a:p>
            <a:pPr lvl="1"/>
            <a:r>
              <a:rPr lang="en-US" dirty="0"/>
              <a:t>Chapters, monographs</a:t>
            </a:r>
          </a:p>
          <a:p>
            <a:pPr lvl="1"/>
            <a:r>
              <a:rPr lang="en-US" dirty="0"/>
              <a:t>EMC website</a:t>
            </a:r>
          </a:p>
          <a:p>
            <a:pPr lvl="1"/>
            <a:r>
              <a:rPr lang="en-US" dirty="0"/>
              <a:t>Current literature</a:t>
            </a:r>
          </a:p>
          <a:p>
            <a:pPr marL="0" indent="0">
              <a:buNone/>
            </a:pPr>
            <a:endParaRPr lang="en-US" dirty="0"/>
          </a:p>
          <a:p>
            <a:r>
              <a:rPr lang="en-US" b="1" dirty="0"/>
              <a:t>Discussion Guides </a:t>
            </a:r>
            <a:r>
              <a:rPr lang="en-US" dirty="0"/>
              <a:t>–</a:t>
            </a:r>
          </a:p>
          <a:p>
            <a:pPr lvl="1"/>
            <a:r>
              <a:rPr lang="en-US" dirty="0"/>
              <a:t>After viewing webinar to foster discussion and application</a:t>
            </a:r>
          </a:p>
        </p:txBody>
      </p:sp>
      <p:pic>
        <p:nvPicPr>
          <p:cNvPr id="5" name="Picture 4" title="Session 4: Comfortable cafeteria and refreshing recess discussion gu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38114">
            <a:off x="4730067" y="3375325"/>
            <a:ext cx="2448982" cy="3166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title="Cover of mental health &amp; high school curriculum gu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609600"/>
            <a:ext cx="1801308" cy="2389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title="Cover of mental health promotion, prevention, and intervention with Children and youth"/>
          <p:cNvPicPr>
            <a:picLocks noChangeAspect="1"/>
          </p:cNvPicPr>
          <p:nvPr/>
        </p:nvPicPr>
        <p:blipFill>
          <a:blip r:embed="rId5" cstate="print"/>
          <a:stretch>
            <a:fillRect/>
          </a:stretch>
        </p:blipFill>
        <p:spPr>
          <a:xfrm>
            <a:off x="4778305" y="609600"/>
            <a:ext cx="1720989" cy="2346396"/>
          </a:xfrm>
          <a:prstGeom prst="rect">
            <a:avLst/>
          </a:prstGeom>
          <a:ln>
            <a:noFill/>
          </a:ln>
          <a:effectLst>
            <a:outerShdw blurRad="292100" dist="139700" dir="2700000" algn="tl" rotWithShape="0">
              <a:srgbClr val="333333">
                <a:alpha val="65000"/>
              </a:srgbClr>
            </a:outerShdw>
          </a:effectLst>
        </p:spPr>
      </p:pic>
      <p:pic>
        <p:nvPicPr>
          <p:cNvPr id="4" name="Picture 3" title="Every Moment Counts logo"/>
          <p:cNvPicPr>
            <a:picLocks noChangeAspect="1"/>
          </p:cNvPicPr>
          <p:nvPr/>
        </p:nvPicPr>
        <p:blipFill>
          <a:blip r:embed="rId6"/>
          <a:stretch>
            <a:fillRect/>
          </a:stretch>
        </p:blipFill>
        <p:spPr>
          <a:xfrm>
            <a:off x="7450248" y="5225152"/>
            <a:ext cx="1412177" cy="896051"/>
          </a:xfrm>
          <a:prstGeom prst="rect">
            <a:avLst/>
          </a:prstGeom>
        </p:spPr>
      </p:pic>
    </p:spTree>
    <p:extLst>
      <p:ext uri="{BB962C8B-B14F-4D97-AF65-F5344CB8AC3E}">
        <p14:creationId xmlns:p14="http://schemas.microsoft.com/office/powerpoint/2010/main" val="687889531"/>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0665"/>
            <a:ext cx="3943350" cy="701674"/>
          </a:xfrm>
        </p:spPr>
        <p:txBody>
          <a:bodyPr>
            <a:normAutofit/>
          </a:bodyPr>
          <a:lstStyle/>
          <a:p>
            <a:pPr algn="ctr"/>
            <a:r>
              <a:rPr lang="en-US" sz="4000">
                <a:solidFill>
                  <a:schemeClr val="accent1"/>
                </a:solidFill>
              </a:rPr>
              <a:t>Session Materials</a:t>
            </a:r>
            <a:endParaRPr lang="en-US" sz="4000" dirty="0"/>
          </a:p>
        </p:txBody>
      </p:sp>
      <p:sp>
        <p:nvSpPr>
          <p:cNvPr id="3" name="Content Placeholder 2"/>
          <p:cNvSpPr>
            <a:spLocks noGrp="1"/>
          </p:cNvSpPr>
          <p:nvPr>
            <p:ph idx="1"/>
          </p:nvPr>
        </p:nvSpPr>
        <p:spPr>
          <a:xfrm>
            <a:off x="581025" y="1066801"/>
            <a:ext cx="7981950" cy="990599"/>
          </a:xfrm>
        </p:spPr>
        <p:txBody>
          <a:bodyPr/>
          <a:lstStyle/>
          <a:p>
            <a:pPr marL="0" indent="0" algn="ctr">
              <a:buNone/>
            </a:pPr>
            <a:r>
              <a:rPr lang="en-US" b="1" dirty="0" err="1"/>
              <a:t>CoP</a:t>
            </a:r>
            <a:r>
              <a:rPr lang="en-US" b="1" dirty="0"/>
              <a:t> Strategic Planning Document </a:t>
            </a:r>
          </a:p>
          <a:p>
            <a:pPr marL="0" indent="0" algn="ctr">
              <a:buNone/>
            </a:pPr>
            <a:r>
              <a:rPr lang="en-US" sz="2400" dirty="0"/>
              <a:t>(fill out before or after Session 5)</a:t>
            </a:r>
          </a:p>
        </p:txBody>
      </p:sp>
      <p:pic>
        <p:nvPicPr>
          <p:cNvPr id="4" name="Picture 3" title="CoP Strategic planning docum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057400"/>
            <a:ext cx="5943600" cy="46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50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63448" y="1828800"/>
            <a:ext cx="8451951" cy="483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tx2"/>
                </a:solidFill>
              </a:rPr>
              <a:t>An understanding of </a:t>
            </a:r>
            <a:r>
              <a:rPr lang="en-US" sz="2400" b="1" dirty="0">
                <a:solidFill>
                  <a:schemeClr val="tx2"/>
                </a:solidFill>
              </a:rPr>
              <a:t>positive mental health </a:t>
            </a:r>
            <a:r>
              <a:rPr lang="en-US" sz="2400" dirty="0">
                <a:solidFill>
                  <a:schemeClr val="tx2"/>
                </a:solidFill>
              </a:rPr>
              <a:t>based on positive psychology</a:t>
            </a:r>
          </a:p>
          <a:p>
            <a:r>
              <a:rPr lang="en-US" sz="2400" b="1" dirty="0">
                <a:solidFill>
                  <a:schemeClr val="tx2"/>
                </a:solidFill>
              </a:rPr>
              <a:t>Public health approach to mental health </a:t>
            </a:r>
            <a:endParaRPr lang="is-IS" sz="2400" b="1" dirty="0">
              <a:solidFill>
                <a:schemeClr val="tx2"/>
              </a:solidFill>
            </a:endParaRPr>
          </a:p>
          <a:p>
            <a:pPr lvl="1"/>
            <a:r>
              <a:rPr lang="en-US" dirty="0">
                <a:solidFill>
                  <a:schemeClr val="tx2"/>
                </a:solidFill>
              </a:rPr>
              <a:t>Tier 1/universal mental health promotion strategies for ALL</a:t>
            </a:r>
            <a:endParaRPr lang="is-IS" dirty="0">
              <a:solidFill>
                <a:schemeClr val="tx2"/>
              </a:solidFill>
            </a:endParaRPr>
          </a:p>
          <a:p>
            <a:pPr lvl="1"/>
            <a:r>
              <a:rPr lang="is-IS" dirty="0">
                <a:solidFill>
                  <a:schemeClr val="tx2"/>
                </a:solidFill>
              </a:rPr>
              <a:t>Tier 2/targeted prevention strategies for those at risk</a:t>
            </a:r>
          </a:p>
          <a:p>
            <a:pPr lvl="1"/>
            <a:r>
              <a:rPr lang="is-IS" dirty="0">
                <a:solidFill>
                  <a:schemeClr val="tx2"/>
                </a:solidFill>
              </a:rPr>
              <a:t>Tier 3/individualized interventions and supports for students with identified mental health challenges</a:t>
            </a:r>
          </a:p>
          <a:p>
            <a:r>
              <a:rPr lang="en-US" sz="2400" dirty="0">
                <a:solidFill>
                  <a:schemeClr val="tx2"/>
                </a:solidFill>
              </a:rPr>
              <a:t>An overview of </a:t>
            </a:r>
            <a:r>
              <a:rPr lang="en-US" sz="2400" b="1" i="1" dirty="0">
                <a:solidFill>
                  <a:schemeClr val="tx2"/>
                </a:solidFill>
              </a:rPr>
              <a:t>Every Moment Counts: Promoting Mental Health Throughout the Day </a:t>
            </a:r>
          </a:p>
          <a:p>
            <a:pPr lvl="1"/>
            <a:r>
              <a:rPr lang="en-US" dirty="0">
                <a:solidFill>
                  <a:schemeClr val="tx2"/>
                </a:solidFill>
              </a:rPr>
              <a:t>A multi-pronged mental health promotion initiative </a:t>
            </a:r>
          </a:p>
          <a:p>
            <a:pPr lvl="1"/>
            <a:r>
              <a:rPr lang="en-US" dirty="0">
                <a:solidFill>
                  <a:schemeClr val="tx2"/>
                </a:solidFill>
              </a:rPr>
              <a:t>Provides practical strategies and embedded programs that can be implemented by all school personnel to promote participation and mental health in all students</a:t>
            </a:r>
          </a:p>
        </p:txBody>
      </p:sp>
      <p:sp>
        <p:nvSpPr>
          <p:cNvPr id="6" name="Title 1"/>
          <p:cNvSpPr txBox="1">
            <a:spLocks/>
          </p:cNvSpPr>
          <p:nvPr/>
        </p:nvSpPr>
        <p:spPr bwMode="auto">
          <a:xfrm>
            <a:off x="469668" y="65208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rgbClr val="CC4927"/>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solidFill>
                  <a:schemeClr val="accent1"/>
                </a:solidFill>
              </a:rPr>
              <a:t> </a:t>
            </a:r>
            <a:r>
              <a:rPr lang="en-US" sz="3200" i="1" dirty="0">
                <a:solidFill>
                  <a:schemeClr val="accent1"/>
                </a:solidFill>
              </a:rPr>
              <a:t>Content Overview</a:t>
            </a:r>
            <a:br>
              <a:rPr lang="en-US" sz="3600" i="1" dirty="0">
                <a:solidFill>
                  <a:schemeClr val="accent1"/>
                </a:solidFill>
              </a:rPr>
            </a:br>
            <a:r>
              <a:rPr lang="en-US" sz="3600" b="1" dirty="0">
                <a:solidFill>
                  <a:schemeClr val="accent1"/>
                </a:solidFill>
              </a:rPr>
              <a:t>Building Capacity: Session 1</a:t>
            </a:r>
          </a:p>
        </p:txBody>
      </p:sp>
      <p:pic>
        <p:nvPicPr>
          <p:cNvPr id="7" name="Picture 6" title="Every Moment Counts logo"/>
          <p:cNvPicPr>
            <a:picLocks noChangeAspect="1"/>
          </p:cNvPicPr>
          <p:nvPr/>
        </p:nvPicPr>
        <p:blipFill>
          <a:blip r:embed="rId3"/>
          <a:stretch>
            <a:fillRect/>
          </a:stretch>
        </p:blipFill>
        <p:spPr>
          <a:xfrm>
            <a:off x="7315200" y="87032"/>
            <a:ext cx="1201016" cy="762066"/>
          </a:xfrm>
          <a:prstGeom prst="rect">
            <a:avLst/>
          </a:prstGeom>
        </p:spPr>
      </p:pic>
    </p:spTree>
    <p:extLst>
      <p:ext uri="{BB962C8B-B14F-4D97-AF65-F5344CB8AC3E}">
        <p14:creationId xmlns:p14="http://schemas.microsoft.com/office/powerpoint/2010/main" val="4051239197"/>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93" y="762000"/>
            <a:ext cx="7886700" cy="1325563"/>
          </a:xfrm>
        </p:spPr>
        <p:txBody>
          <a:bodyPr>
            <a:normAutofit/>
          </a:bodyPr>
          <a:lstStyle/>
          <a:p>
            <a:pPr algn="ctr"/>
            <a:r>
              <a:rPr lang="en-US" sz="4000" dirty="0">
                <a:solidFill>
                  <a:schemeClr val="accent1"/>
                </a:solidFill>
              </a:rPr>
              <a:t>Building Capacity: Sessions 2 </a:t>
            </a:r>
            <a:r>
              <a:rPr lang="en-US" sz="4000" dirty="0">
                <a:solidFill>
                  <a:schemeClr val="accent1"/>
                </a:solidFill>
                <a:sym typeface="Wingdings"/>
              </a:rPr>
              <a:t> 5</a:t>
            </a:r>
            <a:endParaRPr lang="en-US" sz="4000" dirty="0">
              <a:solidFill>
                <a:schemeClr val="accent1"/>
              </a:solidFill>
            </a:endParaRPr>
          </a:p>
        </p:txBody>
      </p:sp>
      <p:sp>
        <p:nvSpPr>
          <p:cNvPr id="3" name="Content Placeholder 2"/>
          <p:cNvSpPr>
            <a:spLocks noGrp="1"/>
          </p:cNvSpPr>
          <p:nvPr>
            <p:ph idx="1"/>
          </p:nvPr>
        </p:nvSpPr>
        <p:spPr>
          <a:xfrm>
            <a:off x="608971" y="1905000"/>
            <a:ext cx="8013979" cy="4351338"/>
          </a:xfrm>
        </p:spPr>
        <p:txBody>
          <a:bodyPr>
            <a:normAutofit/>
          </a:bodyPr>
          <a:lstStyle/>
          <a:p>
            <a:pPr marL="0" indent="0">
              <a:buNone/>
            </a:pPr>
            <a:r>
              <a:rPr lang="en-US" sz="2400" b="1" dirty="0">
                <a:solidFill>
                  <a:schemeClr val="accent6">
                    <a:lumMod val="75000"/>
                  </a:schemeClr>
                </a:solidFill>
              </a:rPr>
              <a:t>Session 2: </a:t>
            </a:r>
            <a:r>
              <a:rPr lang="en-US" sz="2400" b="1" dirty="0"/>
              <a:t>Embedded Strategies </a:t>
            </a:r>
            <a:r>
              <a:rPr lang="en-US" sz="2400" dirty="0"/>
              <a:t>- Integrated and interdisciplinary services focusing on mental health promotion, prevention, and intervention </a:t>
            </a:r>
          </a:p>
          <a:p>
            <a:pPr marL="0" indent="0">
              <a:buNone/>
            </a:pPr>
            <a:r>
              <a:rPr lang="en-US" sz="2400" b="1" dirty="0">
                <a:solidFill>
                  <a:schemeClr val="accent6">
                    <a:lumMod val="75000"/>
                  </a:schemeClr>
                </a:solidFill>
              </a:rPr>
              <a:t>Session 3: </a:t>
            </a:r>
            <a:r>
              <a:rPr lang="en-US" sz="2400" b="1" dirty="0"/>
              <a:t>Calm Moments Cards Program:</a:t>
            </a:r>
            <a:r>
              <a:rPr lang="en-US" sz="2400" dirty="0"/>
              <a:t> Recognizing and reducing stress and enhancing emotional well-being </a:t>
            </a:r>
          </a:p>
          <a:p>
            <a:pPr marL="0" indent="0">
              <a:buNone/>
            </a:pPr>
            <a:r>
              <a:rPr lang="en-US" sz="2400" b="1" dirty="0">
                <a:solidFill>
                  <a:schemeClr val="accent6">
                    <a:lumMod val="75000"/>
                  </a:schemeClr>
                </a:solidFill>
              </a:rPr>
              <a:t>Session 4: </a:t>
            </a:r>
            <a:r>
              <a:rPr lang="en-US" sz="2400" b="1" dirty="0"/>
              <a:t>Promoting participation and emotional well-being during non-academic times</a:t>
            </a:r>
            <a:r>
              <a:rPr lang="en-US" sz="2400" dirty="0"/>
              <a:t> - Comfortable Cafeteria &amp; Refreshing Recess </a:t>
            </a:r>
          </a:p>
          <a:p>
            <a:pPr marL="0" indent="0">
              <a:buNone/>
            </a:pPr>
            <a:r>
              <a:rPr lang="en-US" sz="2400" b="1" dirty="0">
                <a:solidFill>
                  <a:schemeClr val="accent6">
                    <a:lumMod val="75000"/>
                  </a:schemeClr>
                </a:solidFill>
              </a:rPr>
              <a:t>Session 5: </a:t>
            </a:r>
            <a:r>
              <a:rPr lang="en-US" sz="2400" dirty="0"/>
              <a:t>Embedding strategies and interactions to support children and </a:t>
            </a:r>
            <a:r>
              <a:rPr lang="en-US" sz="2400" b="1" dirty="0"/>
              <a:t>youth with identified mental health challenges </a:t>
            </a:r>
            <a:r>
              <a:rPr lang="en-US" sz="2400" dirty="0"/>
              <a:t>and </a:t>
            </a:r>
            <a:r>
              <a:rPr lang="en-US" sz="2400" b="1" dirty="0"/>
              <a:t>Making Leisure Matter </a:t>
            </a:r>
          </a:p>
        </p:txBody>
      </p:sp>
      <p:pic>
        <p:nvPicPr>
          <p:cNvPr id="4" name="Picture 3" title="Every Moment Counts logo"/>
          <p:cNvPicPr>
            <a:picLocks noChangeAspect="1"/>
          </p:cNvPicPr>
          <p:nvPr/>
        </p:nvPicPr>
        <p:blipFill>
          <a:blip r:embed="rId3"/>
          <a:stretch>
            <a:fillRect/>
          </a:stretch>
        </p:blipFill>
        <p:spPr>
          <a:xfrm>
            <a:off x="7424388" y="1"/>
            <a:ext cx="1198563" cy="762000"/>
          </a:xfrm>
          <a:prstGeom prst="rect">
            <a:avLst/>
          </a:prstGeom>
        </p:spPr>
      </p:pic>
    </p:spTree>
    <p:extLst>
      <p:ext uri="{BB962C8B-B14F-4D97-AF65-F5344CB8AC3E}">
        <p14:creationId xmlns:p14="http://schemas.microsoft.com/office/powerpoint/2010/main" val="1802375263"/>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3" y="2359119"/>
            <a:ext cx="8229600" cy="4380151"/>
          </a:xfrm>
        </p:spPr>
        <p:txBody>
          <a:bodyPr/>
          <a:lstStyle/>
          <a:p>
            <a:r>
              <a:rPr lang="en-US" dirty="0"/>
              <a:t>On-site visits</a:t>
            </a:r>
          </a:p>
          <a:p>
            <a:endParaRPr lang="en-US" dirty="0"/>
          </a:p>
          <a:p>
            <a:r>
              <a:rPr lang="en-US" dirty="0"/>
              <a:t>Strategic plans </a:t>
            </a:r>
          </a:p>
          <a:p>
            <a:endParaRPr lang="en-US" dirty="0"/>
          </a:p>
          <a:p>
            <a:r>
              <a:rPr lang="en-US" dirty="0"/>
              <a:t>Technical assistance </a:t>
            </a:r>
          </a:p>
        </p:txBody>
      </p:sp>
      <p:sp>
        <p:nvSpPr>
          <p:cNvPr id="3" name="Title 2"/>
          <p:cNvSpPr>
            <a:spLocks noGrp="1"/>
          </p:cNvSpPr>
          <p:nvPr>
            <p:ph type="ctrTitle"/>
          </p:nvPr>
        </p:nvSpPr>
        <p:spPr/>
        <p:txBody>
          <a:bodyPr/>
          <a:lstStyle/>
          <a:p>
            <a:r>
              <a:rPr lang="en-US" dirty="0"/>
              <a:t>Follow-Up and Sustainability </a:t>
            </a:r>
          </a:p>
        </p:txBody>
      </p:sp>
    </p:spTree>
    <p:extLst>
      <p:ext uri="{BB962C8B-B14F-4D97-AF65-F5344CB8AC3E}">
        <p14:creationId xmlns:p14="http://schemas.microsoft.com/office/powerpoint/2010/main" val="333245309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05000"/>
            <a:ext cx="8229600" cy="4075351"/>
          </a:xfrm>
        </p:spPr>
        <p:txBody>
          <a:bodyPr/>
          <a:lstStyle/>
          <a:p>
            <a:pPr marL="0" indent="0">
              <a:buNone/>
            </a:pPr>
            <a:endParaRPr lang="en-US" dirty="0"/>
          </a:p>
          <a:p>
            <a:r>
              <a:rPr lang="en-US" dirty="0"/>
              <a:t> </a:t>
            </a:r>
            <a:r>
              <a:rPr lang="en-US" sz="3200" dirty="0"/>
              <a:t>Six </a:t>
            </a:r>
            <a:r>
              <a:rPr lang="en-US" sz="3200" dirty="0" err="1"/>
              <a:t>CoP’s</a:t>
            </a:r>
            <a:r>
              <a:rPr lang="en-US" sz="3200" dirty="0"/>
              <a:t> submitted strategic plans </a:t>
            </a:r>
          </a:p>
          <a:p>
            <a:r>
              <a:rPr lang="en-US" sz="3200" dirty="0"/>
              <a:t>38 facilitators were trained</a:t>
            </a:r>
          </a:p>
          <a:p>
            <a:r>
              <a:rPr lang="en-US" sz="3200" dirty="0"/>
              <a:t>1 </a:t>
            </a:r>
            <a:r>
              <a:rPr lang="en-US" sz="3200" dirty="0" err="1"/>
              <a:t>CoP</a:t>
            </a:r>
            <a:r>
              <a:rPr lang="en-US" sz="3200" dirty="0"/>
              <a:t> has completed training with staff (26 staff); the remainder are still finishing training and implementation this fall</a:t>
            </a:r>
          </a:p>
          <a:p>
            <a:pPr marL="0" indent="0">
              <a:buNone/>
            </a:pPr>
            <a:endParaRPr lang="en-US" dirty="0"/>
          </a:p>
        </p:txBody>
      </p:sp>
      <p:sp>
        <p:nvSpPr>
          <p:cNvPr id="3" name="Title 2"/>
          <p:cNvSpPr>
            <a:spLocks noGrp="1"/>
          </p:cNvSpPr>
          <p:nvPr>
            <p:ph type="ctrTitle"/>
          </p:nvPr>
        </p:nvSpPr>
        <p:spPr>
          <a:xfrm>
            <a:off x="452722" y="1295400"/>
            <a:ext cx="8219607" cy="890665"/>
          </a:xfrm>
        </p:spPr>
        <p:txBody>
          <a:bodyPr/>
          <a:lstStyle/>
          <a:p>
            <a:r>
              <a:rPr lang="en-US" dirty="0"/>
              <a:t>Results  </a:t>
            </a:r>
          </a:p>
        </p:txBody>
      </p:sp>
    </p:spTree>
    <p:extLst>
      <p:ext uri="{BB962C8B-B14F-4D97-AF65-F5344CB8AC3E}">
        <p14:creationId xmlns:p14="http://schemas.microsoft.com/office/powerpoint/2010/main" val="3972440760"/>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2263133"/>
              </p:ext>
            </p:extLst>
          </p:nvPr>
        </p:nvGraphicFramePr>
        <p:xfrm>
          <a:off x="465138" y="1874838"/>
          <a:ext cx="8229600" cy="429736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607902859"/>
                    </a:ext>
                  </a:extLst>
                </a:gridCol>
                <a:gridCol w="4114800">
                  <a:extLst>
                    <a:ext uri="{9D8B030D-6E8A-4147-A177-3AD203B41FA5}">
                      <a16:colId xmlns:a16="http://schemas.microsoft.com/office/drawing/2014/main" val="4093198145"/>
                    </a:ext>
                  </a:extLst>
                </a:gridCol>
              </a:tblGrid>
              <a:tr h="1123002">
                <a:tc>
                  <a:txBody>
                    <a:bodyPr/>
                    <a:lstStyle/>
                    <a:p>
                      <a:r>
                        <a:rPr lang="en-US" sz="2400" dirty="0"/>
                        <a:t>Relationships to current mental health programming </a:t>
                      </a:r>
                    </a:p>
                  </a:txBody>
                  <a:tcPr/>
                </a:tc>
                <a:tc>
                  <a:txBody>
                    <a:bodyPr/>
                    <a:lstStyle/>
                    <a:p>
                      <a:r>
                        <a:rPr lang="en-US" sz="2400" dirty="0"/>
                        <a:t>Implementation of Every Moment Counts Programs </a:t>
                      </a:r>
                    </a:p>
                  </a:txBody>
                  <a:tcPr/>
                </a:tc>
                <a:extLst>
                  <a:ext uri="{0D108BD9-81ED-4DB2-BD59-A6C34878D82A}">
                    <a16:rowId xmlns:a16="http://schemas.microsoft.com/office/drawing/2014/main" val="2490515992"/>
                  </a:ext>
                </a:extLst>
              </a:tr>
              <a:tr h="1261866">
                <a:tc>
                  <a:txBody>
                    <a:bodyPr/>
                    <a:lstStyle/>
                    <a:p>
                      <a:r>
                        <a:rPr lang="en-US" sz="2400" dirty="0"/>
                        <a:t>5/6</a:t>
                      </a:r>
                      <a:r>
                        <a:rPr lang="en-US" sz="2400" baseline="0" dirty="0"/>
                        <a:t> strategic plans connected EMC programs to SEL and Character programs </a:t>
                      </a:r>
                      <a:endParaRPr lang="en-US" sz="2400" dirty="0"/>
                    </a:p>
                  </a:txBody>
                  <a:tcPr/>
                </a:tc>
                <a:tc>
                  <a:txBody>
                    <a:bodyPr/>
                    <a:lstStyle/>
                    <a:p>
                      <a:r>
                        <a:rPr lang="en-US" sz="2400" dirty="0"/>
                        <a:t>Calm Moments Cards – 5</a:t>
                      </a:r>
                    </a:p>
                  </a:txBody>
                  <a:tcPr/>
                </a:tc>
                <a:extLst>
                  <a:ext uri="{0D108BD9-81ED-4DB2-BD59-A6C34878D82A}">
                    <a16:rowId xmlns:a16="http://schemas.microsoft.com/office/drawing/2014/main" val="4262121153"/>
                  </a:ext>
                </a:extLst>
              </a:tr>
              <a:tr h="1261866">
                <a:tc>
                  <a:txBody>
                    <a:bodyPr/>
                    <a:lstStyle/>
                    <a:p>
                      <a:r>
                        <a:rPr lang="en-US" sz="2400" dirty="0"/>
                        <a:t>6/6</a:t>
                      </a:r>
                      <a:r>
                        <a:rPr lang="en-US" sz="2400" baseline="0" dirty="0"/>
                        <a:t> strategic plans identified an additional gap for onsite training </a:t>
                      </a:r>
                      <a:endParaRPr lang="en-US" sz="2400" dirty="0"/>
                    </a:p>
                  </a:txBody>
                  <a:tcPr/>
                </a:tc>
                <a:tc>
                  <a:txBody>
                    <a:bodyPr/>
                    <a:lstStyle/>
                    <a:p>
                      <a:r>
                        <a:rPr lang="en-US" sz="2400" dirty="0"/>
                        <a:t>Comfortable Cafeteria –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Refreshing Recess – 4</a:t>
                      </a:r>
                    </a:p>
                    <a:p>
                      <a:endParaRPr lang="en-US" sz="2400" dirty="0"/>
                    </a:p>
                  </a:txBody>
                  <a:tcPr/>
                </a:tc>
                <a:extLst>
                  <a:ext uri="{0D108BD9-81ED-4DB2-BD59-A6C34878D82A}">
                    <a16:rowId xmlns:a16="http://schemas.microsoft.com/office/drawing/2014/main" val="3826236898"/>
                  </a:ext>
                </a:extLst>
              </a:tr>
              <a:tr h="650629">
                <a:tc>
                  <a:txBody>
                    <a:bodyPr/>
                    <a:lstStyle/>
                    <a:p>
                      <a:r>
                        <a:rPr lang="en-US" sz="2400" dirty="0"/>
                        <a:t>5/6</a:t>
                      </a:r>
                      <a:r>
                        <a:rPr lang="en-US" sz="2400" baseline="0" dirty="0"/>
                        <a:t> Mental Health Literacy </a:t>
                      </a:r>
                      <a:endParaRPr lang="en-US" sz="2400" dirty="0"/>
                    </a:p>
                  </a:txBody>
                  <a:tcPr/>
                </a:tc>
                <a:tc>
                  <a:txBody>
                    <a:bodyPr/>
                    <a:lstStyle/>
                    <a:p>
                      <a:r>
                        <a:rPr lang="en-US" sz="2400" dirty="0"/>
                        <a:t>Embedded Strategies – 5</a:t>
                      </a:r>
                    </a:p>
                  </a:txBody>
                  <a:tcPr/>
                </a:tc>
                <a:extLst>
                  <a:ext uri="{0D108BD9-81ED-4DB2-BD59-A6C34878D82A}">
                    <a16:rowId xmlns:a16="http://schemas.microsoft.com/office/drawing/2014/main" val="1325692138"/>
                  </a:ext>
                </a:extLst>
              </a:tr>
            </a:tbl>
          </a:graphicData>
        </a:graphic>
      </p:graphicFrame>
      <p:sp>
        <p:nvSpPr>
          <p:cNvPr id="3" name="Title 2"/>
          <p:cNvSpPr>
            <a:spLocks noGrp="1"/>
          </p:cNvSpPr>
          <p:nvPr>
            <p:ph type="ctrTitle"/>
          </p:nvPr>
        </p:nvSpPr>
        <p:spPr/>
        <p:txBody>
          <a:bodyPr/>
          <a:lstStyle/>
          <a:p>
            <a:r>
              <a:rPr lang="en-US" dirty="0"/>
              <a:t>Strategic Planning Themes </a:t>
            </a:r>
          </a:p>
        </p:txBody>
      </p:sp>
    </p:spTree>
    <p:extLst>
      <p:ext uri="{BB962C8B-B14F-4D97-AF65-F5344CB8AC3E}">
        <p14:creationId xmlns:p14="http://schemas.microsoft.com/office/powerpoint/2010/main" val="1974282476"/>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3" y="2133600"/>
            <a:ext cx="8229600" cy="4380151"/>
          </a:xfrm>
        </p:spPr>
        <p:txBody>
          <a:bodyPr/>
          <a:lstStyle/>
          <a:p>
            <a:r>
              <a:rPr lang="en-US" dirty="0"/>
              <a:t>One survey containing: </a:t>
            </a:r>
          </a:p>
          <a:p>
            <a:pPr lvl="1"/>
            <a:r>
              <a:rPr lang="en-US" dirty="0"/>
              <a:t>Demographics</a:t>
            </a:r>
          </a:p>
          <a:p>
            <a:pPr lvl="1"/>
            <a:r>
              <a:rPr lang="en-US" dirty="0"/>
              <a:t>School Practice--Knowledge and Perceived Ability to Apply Public Health Approach (Bazyk, 2015)</a:t>
            </a:r>
          </a:p>
          <a:p>
            <a:pPr lvl="1"/>
            <a:r>
              <a:rPr lang="en-US" dirty="0"/>
              <a:t>Calm Moments Card Survey (Bazyk, 2016)</a:t>
            </a:r>
          </a:p>
          <a:p>
            <a:pPr lvl="1"/>
            <a:r>
              <a:rPr lang="en-US" dirty="0"/>
              <a:t>Open-ended question about application</a:t>
            </a:r>
          </a:p>
          <a:p>
            <a:pPr lvl="1"/>
            <a:endParaRPr lang="en-US" dirty="0"/>
          </a:p>
        </p:txBody>
      </p:sp>
      <p:sp>
        <p:nvSpPr>
          <p:cNvPr id="3" name="Title 2"/>
          <p:cNvSpPr>
            <a:spLocks noGrp="1"/>
          </p:cNvSpPr>
          <p:nvPr>
            <p:ph type="ctrTitle"/>
          </p:nvPr>
        </p:nvSpPr>
        <p:spPr>
          <a:xfrm>
            <a:off x="465003" y="1143000"/>
            <a:ext cx="8219607" cy="890665"/>
          </a:xfrm>
        </p:spPr>
        <p:txBody>
          <a:bodyPr/>
          <a:lstStyle/>
          <a:p>
            <a:r>
              <a:rPr lang="en-US" dirty="0"/>
              <a:t>Pre-Post Survey</a:t>
            </a:r>
          </a:p>
        </p:txBody>
      </p:sp>
    </p:spTree>
    <p:extLst>
      <p:ext uri="{BB962C8B-B14F-4D97-AF65-F5344CB8AC3E}">
        <p14:creationId xmlns:p14="http://schemas.microsoft.com/office/powerpoint/2010/main" val="449629357"/>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3" y="2362200"/>
            <a:ext cx="8229600" cy="3886200"/>
          </a:xfrm>
        </p:spPr>
        <p:txBody>
          <a:bodyPr/>
          <a:lstStyle/>
          <a:p>
            <a:r>
              <a:rPr lang="en-US" sz="2400" dirty="0"/>
              <a:t>Substance Abuse and Mental Health Services Administration Grant Project</a:t>
            </a:r>
          </a:p>
          <a:p>
            <a:r>
              <a:rPr lang="en-US" sz="2400" dirty="0"/>
              <a:t>Serves: CO, MT, ND, SD, UT, &amp; WY</a:t>
            </a:r>
          </a:p>
          <a:p>
            <a:r>
              <a:rPr lang="en-US" sz="2400" dirty="0"/>
              <a:t>5 year funding plus year-to-year school supplemental funding </a:t>
            </a:r>
          </a:p>
          <a:p>
            <a:r>
              <a:rPr lang="en-US" sz="2400" dirty="0"/>
              <a:t>PI: Thomasine Heitkamp, LCSW</a:t>
            </a:r>
          </a:p>
          <a:p>
            <a:r>
              <a:rPr lang="en-US" sz="2400" dirty="0"/>
              <a:t>Collaborators: University of North Dakota and the Western Interstate Commission for Higher Education (WICHE)</a:t>
            </a:r>
          </a:p>
          <a:p>
            <a:endParaRPr lang="en-US" dirty="0"/>
          </a:p>
        </p:txBody>
      </p:sp>
      <p:sp>
        <p:nvSpPr>
          <p:cNvPr id="3" name="Title 2"/>
          <p:cNvSpPr>
            <a:spLocks noGrp="1"/>
          </p:cNvSpPr>
          <p:nvPr>
            <p:ph type="ctrTitle"/>
          </p:nvPr>
        </p:nvSpPr>
        <p:spPr>
          <a:xfrm>
            <a:off x="474996" y="1143000"/>
            <a:ext cx="8219607" cy="890665"/>
          </a:xfrm>
        </p:spPr>
        <p:txBody>
          <a:bodyPr/>
          <a:lstStyle/>
          <a:p>
            <a:r>
              <a:rPr lang="en-US" dirty="0"/>
              <a:t>MHTTC Background</a:t>
            </a:r>
          </a:p>
        </p:txBody>
      </p:sp>
    </p:spTree>
    <p:extLst>
      <p:ext uri="{BB962C8B-B14F-4D97-AF65-F5344CB8AC3E}">
        <p14:creationId xmlns:p14="http://schemas.microsoft.com/office/powerpoint/2010/main" val="2153057344"/>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 </a:t>
            </a:r>
          </a:p>
        </p:txBody>
      </p:sp>
      <p:sp>
        <p:nvSpPr>
          <p:cNvPr id="3" name="Title 2"/>
          <p:cNvSpPr>
            <a:spLocks noGrp="1"/>
          </p:cNvSpPr>
          <p:nvPr>
            <p:ph type="ctrTitle"/>
          </p:nvPr>
        </p:nvSpPr>
        <p:spPr>
          <a:xfrm>
            <a:off x="11049000" y="457200"/>
            <a:ext cx="8219607" cy="890665"/>
          </a:xfrm>
        </p:spPr>
        <p:txBody>
          <a:bodyPr/>
          <a:lstStyle/>
          <a:p>
            <a:r>
              <a:rPr lang="en-US" dirty="0"/>
              <a:t> </a:t>
            </a:r>
          </a:p>
        </p:txBody>
      </p:sp>
      <p:sp>
        <p:nvSpPr>
          <p:cNvPr id="4" name="TextBox 3">
            <a:extLst>
              <a:ext uri="{FF2B5EF4-FFF2-40B4-BE49-F238E27FC236}">
                <a16:creationId xmlns:a16="http://schemas.microsoft.com/office/drawing/2014/main" id="{C5E41730-CCD2-44E4-8139-E35B037422EE}"/>
              </a:ext>
            </a:extLst>
          </p:cNvPr>
          <p:cNvSpPr txBox="1"/>
          <p:nvPr/>
        </p:nvSpPr>
        <p:spPr>
          <a:xfrm>
            <a:off x="136651" y="1347865"/>
            <a:ext cx="8886305" cy="4524315"/>
          </a:xfrm>
          <a:custGeom>
            <a:avLst/>
            <a:gdLst>
              <a:gd name="connsiteX0" fmla="*/ 0 w 10697227"/>
              <a:gd name="connsiteY0" fmla="*/ 0 h 4524315"/>
              <a:gd name="connsiteX1" fmla="*/ 668577 w 10697227"/>
              <a:gd name="connsiteY1" fmla="*/ 0 h 4524315"/>
              <a:gd name="connsiteX2" fmla="*/ 1444126 w 10697227"/>
              <a:gd name="connsiteY2" fmla="*/ 0 h 4524315"/>
              <a:gd name="connsiteX3" fmla="*/ 2219675 w 10697227"/>
              <a:gd name="connsiteY3" fmla="*/ 0 h 4524315"/>
              <a:gd name="connsiteX4" fmla="*/ 3102196 w 10697227"/>
              <a:gd name="connsiteY4" fmla="*/ 0 h 4524315"/>
              <a:gd name="connsiteX5" fmla="*/ 3770773 w 10697227"/>
              <a:gd name="connsiteY5" fmla="*/ 0 h 4524315"/>
              <a:gd name="connsiteX6" fmla="*/ 4546321 w 10697227"/>
              <a:gd name="connsiteY6" fmla="*/ 0 h 4524315"/>
              <a:gd name="connsiteX7" fmla="*/ 5214898 w 10697227"/>
              <a:gd name="connsiteY7" fmla="*/ 0 h 4524315"/>
              <a:gd name="connsiteX8" fmla="*/ 5883475 w 10697227"/>
              <a:gd name="connsiteY8" fmla="*/ 0 h 4524315"/>
              <a:gd name="connsiteX9" fmla="*/ 6552052 w 10697227"/>
              <a:gd name="connsiteY9" fmla="*/ 0 h 4524315"/>
              <a:gd name="connsiteX10" fmla="*/ 6899711 w 10697227"/>
              <a:gd name="connsiteY10" fmla="*/ 0 h 4524315"/>
              <a:gd name="connsiteX11" fmla="*/ 7675260 w 10697227"/>
              <a:gd name="connsiteY11" fmla="*/ 0 h 4524315"/>
              <a:gd name="connsiteX12" fmla="*/ 8022920 w 10697227"/>
              <a:gd name="connsiteY12" fmla="*/ 0 h 4524315"/>
              <a:gd name="connsiteX13" fmla="*/ 8691497 w 10697227"/>
              <a:gd name="connsiteY13" fmla="*/ 0 h 4524315"/>
              <a:gd name="connsiteX14" fmla="*/ 9574018 w 10697227"/>
              <a:gd name="connsiteY14" fmla="*/ 0 h 4524315"/>
              <a:gd name="connsiteX15" fmla="*/ 10697227 w 10697227"/>
              <a:gd name="connsiteY15" fmla="*/ 0 h 4524315"/>
              <a:gd name="connsiteX16" fmla="*/ 10697227 w 10697227"/>
              <a:gd name="connsiteY16" fmla="*/ 691574 h 4524315"/>
              <a:gd name="connsiteX17" fmla="*/ 10697227 w 10697227"/>
              <a:gd name="connsiteY17" fmla="*/ 1247418 h 4524315"/>
              <a:gd name="connsiteX18" fmla="*/ 10697227 w 10697227"/>
              <a:gd name="connsiteY18" fmla="*/ 1803263 h 4524315"/>
              <a:gd name="connsiteX19" fmla="*/ 10697227 w 10697227"/>
              <a:gd name="connsiteY19" fmla="*/ 2449593 h 4524315"/>
              <a:gd name="connsiteX20" fmla="*/ 10697227 w 10697227"/>
              <a:gd name="connsiteY20" fmla="*/ 3095924 h 4524315"/>
              <a:gd name="connsiteX21" fmla="*/ 10697227 w 10697227"/>
              <a:gd name="connsiteY21" fmla="*/ 3697012 h 4524315"/>
              <a:gd name="connsiteX22" fmla="*/ 10697227 w 10697227"/>
              <a:gd name="connsiteY22" fmla="*/ 4524315 h 4524315"/>
              <a:gd name="connsiteX23" fmla="*/ 10242595 w 10697227"/>
              <a:gd name="connsiteY23" fmla="*/ 4524315 h 4524315"/>
              <a:gd name="connsiteX24" fmla="*/ 9574018 w 10697227"/>
              <a:gd name="connsiteY24" fmla="*/ 4524315 h 4524315"/>
              <a:gd name="connsiteX25" fmla="*/ 8798469 w 10697227"/>
              <a:gd name="connsiteY25" fmla="*/ 4524315 h 4524315"/>
              <a:gd name="connsiteX26" fmla="*/ 8450809 w 10697227"/>
              <a:gd name="connsiteY26" fmla="*/ 4524315 h 4524315"/>
              <a:gd name="connsiteX27" fmla="*/ 7568288 w 10697227"/>
              <a:gd name="connsiteY27" fmla="*/ 4524315 h 4524315"/>
              <a:gd name="connsiteX28" fmla="*/ 7006684 w 10697227"/>
              <a:gd name="connsiteY28" fmla="*/ 4524315 h 4524315"/>
              <a:gd name="connsiteX29" fmla="*/ 6231135 w 10697227"/>
              <a:gd name="connsiteY29" fmla="*/ 4524315 h 4524315"/>
              <a:gd name="connsiteX30" fmla="*/ 5883475 w 10697227"/>
              <a:gd name="connsiteY30" fmla="*/ 4524315 h 4524315"/>
              <a:gd name="connsiteX31" fmla="*/ 5000954 w 10697227"/>
              <a:gd name="connsiteY31" fmla="*/ 4524315 h 4524315"/>
              <a:gd name="connsiteX32" fmla="*/ 4439349 w 10697227"/>
              <a:gd name="connsiteY32" fmla="*/ 4524315 h 4524315"/>
              <a:gd name="connsiteX33" fmla="*/ 3770773 w 10697227"/>
              <a:gd name="connsiteY33" fmla="*/ 4524315 h 4524315"/>
              <a:gd name="connsiteX34" fmla="*/ 3316140 w 10697227"/>
              <a:gd name="connsiteY34" fmla="*/ 4524315 h 4524315"/>
              <a:gd name="connsiteX35" fmla="*/ 2540591 w 10697227"/>
              <a:gd name="connsiteY35" fmla="*/ 4524315 h 4524315"/>
              <a:gd name="connsiteX36" fmla="*/ 1658070 w 10697227"/>
              <a:gd name="connsiteY36" fmla="*/ 4524315 h 4524315"/>
              <a:gd name="connsiteX37" fmla="*/ 1096466 w 10697227"/>
              <a:gd name="connsiteY37" fmla="*/ 4524315 h 4524315"/>
              <a:gd name="connsiteX38" fmla="*/ 0 w 10697227"/>
              <a:gd name="connsiteY38" fmla="*/ 4524315 h 4524315"/>
              <a:gd name="connsiteX39" fmla="*/ 0 w 10697227"/>
              <a:gd name="connsiteY39" fmla="*/ 3877984 h 4524315"/>
              <a:gd name="connsiteX40" fmla="*/ 0 w 10697227"/>
              <a:gd name="connsiteY40" fmla="*/ 3231654 h 4524315"/>
              <a:gd name="connsiteX41" fmla="*/ 0 w 10697227"/>
              <a:gd name="connsiteY41" fmla="*/ 2540080 h 4524315"/>
              <a:gd name="connsiteX42" fmla="*/ 0 w 10697227"/>
              <a:gd name="connsiteY42" fmla="*/ 1893749 h 4524315"/>
              <a:gd name="connsiteX43" fmla="*/ 0 w 10697227"/>
              <a:gd name="connsiteY43" fmla="*/ 1202175 h 4524315"/>
              <a:gd name="connsiteX44" fmla="*/ 0 w 10697227"/>
              <a:gd name="connsiteY44" fmla="*/ 0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97227" h="4524315" fill="none" extrusionOk="0">
                <a:moveTo>
                  <a:pt x="0" y="0"/>
                </a:moveTo>
                <a:cubicBezTo>
                  <a:pt x="155391" y="-3309"/>
                  <a:pt x="490779" y="-29502"/>
                  <a:pt x="668577" y="0"/>
                </a:cubicBezTo>
                <a:cubicBezTo>
                  <a:pt x="846375" y="29502"/>
                  <a:pt x="1284449" y="-6685"/>
                  <a:pt x="1444126" y="0"/>
                </a:cubicBezTo>
                <a:cubicBezTo>
                  <a:pt x="1603803" y="6685"/>
                  <a:pt x="1846533" y="2092"/>
                  <a:pt x="2219675" y="0"/>
                </a:cubicBezTo>
                <a:cubicBezTo>
                  <a:pt x="2592817" y="-2092"/>
                  <a:pt x="2666947" y="-30418"/>
                  <a:pt x="3102196" y="0"/>
                </a:cubicBezTo>
                <a:cubicBezTo>
                  <a:pt x="3537445" y="30418"/>
                  <a:pt x="3479213" y="-12365"/>
                  <a:pt x="3770773" y="0"/>
                </a:cubicBezTo>
                <a:cubicBezTo>
                  <a:pt x="4062333" y="12365"/>
                  <a:pt x="4210004" y="-18566"/>
                  <a:pt x="4546321" y="0"/>
                </a:cubicBezTo>
                <a:cubicBezTo>
                  <a:pt x="4882638" y="18566"/>
                  <a:pt x="5079100" y="12952"/>
                  <a:pt x="5214898" y="0"/>
                </a:cubicBezTo>
                <a:cubicBezTo>
                  <a:pt x="5350696" y="-12952"/>
                  <a:pt x="5645227" y="-23130"/>
                  <a:pt x="5883475" y="0"/>
                </a:cubicBezTo>
                <a:cubicBezTo>
                  <a:pt x="6121723" y="23130"/>
                  <a:pt x="6416279" y="-30152"/>
                  <a:pt x="6552052" y="0"/>
                </a:cubicBezTo>
                <a:cubicBezTo>
                  <a:pt x="6687825" y="30152"/>
                  <a:pt x="6809617" y="-1043"/>
                  <a:pt x="6899711" y="0"/>
                </a:cubicBezTo>
                <a:cubicBezTo>
                  <a:pt x="6989805" y="1043"/>
                  <a:pt x="7418253" y="-13831"/>
                  <a:pt x="7675260" y="0"/>
                </a:cubicBezTo>
                <a:cubicBezTo>
                  <a:pt x="7932267" y="13831"/>
                  <a:pt x="7950377" y="-15022"/>
                  <a:pt x="8022920" y="0"/>
                </a:cubicBezTo>
                <a:cubicBezTo>
                  <a:pt x="8095463" y="15022"/>
                  <a:pt x="8555283" y="-5217"/>
                  <a:pt x="8691497" y="0"/>
                </a:cubicBezTo>
                <a:cubicBezTo>
                  <a:pt x="8827711" y="5217"/>
                  <a:pt x="9358483" y="-13730"/>
                  <a:pt x="9574018" y="0"/>
                </a:cubicBezTo>
                <a:cubicBezTo>
                  <a:pt x="9789553" y="13730"/>
                  <a:pt x="10328014" y="-15588"/>
                  <a:pt x="10697227" y="0"/>
                </a:cubicBezTo>
                <a:cubicBezTo>
                  <a:pt x="10699847" y="165765"/>
                  <a:pt x="10668964" y="402035"/>
                  <a:pt x="10697227" y="691574"/>
                </a:cubicBezTo>
                <a:cubicBezTo>
                  <a:pt x="10725490" y="981113"/>
                  <a:pt x="10677978" y="1090380"/>
                  <a:pt x="10697227" y="1247418"/>
                </a:cubicBezTo>
                <a:cubicBezTo>
                  <a:pt x="10716476" y="1404456"/>
                  <a:pt x="10686609" y="1639924"/>
                  <a:pt x="10697227" y="1803263"/>
                </a:cubicBezTo>
                <a:cubicBezTo>
                  <a:pt x="10707845" y="1966602"/>
                  <a:pt x="10680738" y="2144588"/>
                  <a:pt x="10697227" y="2449593"/>
                </a:cubicBezTo>
                <a:cubicBezTo>
                  <a:pt x="10713717" y="2754598"/>
                  <a:pt x="10695586" y="2798530"/>
                  <a:pt x="10697227" y="3095924"/>
                </a:cubicBezTo>
                <a:cubicBezTo>
                  <a:pt x="10698868" y="3393318"/>
                  <a:pt x="10687667" y="3485692"/>
                  <a:pt x="10697227" y="3697012"/>
                </a:cubicBezTo>
                <a:cubicBezTo>
                  <a:pt x="10706787" y="3908332"/>
                  <a:pt x="10713801" y="4329391"/>
                  <a:pt x="10697227" y="4524315"/>
                </a:cubicBezTo>
                <a:cubicBezTo>
                  <a:pt x="10475665" y="4515688"/>
                  <a:pt x="10361664" y="4525558"/>
                  <a:pt x="10242595" y="4524315"/>
                </a:cubicBezTo>
                <a:cubicBezTo>
                  <a:pt x="10123526" y="4523072"/>
                  <a:pt x="9866929" y="4543552"/>
                  <a:pt x="9574018" y="4524315"/>
                </a:cubicBezTo>
                <a:cubicBezTo>
                  <a:pt x="9281107" y="4505078"/>
                  <a:pt x="8962008" y="4506458"/>
                  <a:pt x="8798469" y="4524315"/>
                </a:cubicBezTo>
                <a:cubicBezTo>
                  <a:pt x="8634930" y="4542172"/>
                  <a:pt x="8569210" y="4516461"/>
                  <a:pt x="8450809" y="4524315"/>
                </a:cubicBezTo>
                <a:cubicBezTo>
                  <a:pt x="8332408" y="4532169"/>
                  <a:pt x="8005036" y="4547798"/>
                  <a:pt x="7568288" y="4524315"/>
                </a:cubicBezTo>
                <a:cubicBezTo>
                  <a:pt x="7131540" y="4500832"/>
                  <a:pt x="7203420" y="4541356"/>
                  <a:pt x="7006684" y="4524315"/>
                </a:cubicBezTo>
                <a:cubicBezTo>
                  <a:pt x="6809948" y="4507274"/>
                  <a:pt x="6407650" y="4492684"/>
                  <a:pt x="6231135" y="4524315"/>
                </a:cubicBezTo>
                <a:cubicBezTo>
                  <a:pt x="6054620" y="4555946"/>
                  <a:pt x="6051668" y="4537909"/>
                  <a:pt x="5883475" y="4524315"/>
                </a:cubicBezTo>
                <a:cubicBezTo>
                  <a:pt x="5715282" y="4510721"/>
                  <a:pt x="5424381" y="4561155"/>
                  <a:pt x="5000954" y="4524315"/>
                </a:cubicBezTo>
                <a:cubicBezTo>
                  <a:pt x="4577527" y="4487475"/>
                  <a:pt x="4617787" y="4551224"/>
                  <a:pt x="4439349" y="4524315"/>
                </a:cubicBezTo>
                <a:cubicBezTo>
                  <a:pt x="4260911" y="4497406"/>
                  <a:pt x="3979321" y="4499069"/>
                  <a:pt x="3770773" y="4524315"/>
                </a:cubicBezTo>
                <a:cubicBezTo>
                  <a:pt x="3562225" y="4549561"/>
                  <a:pt x="3448490" y="4514671"/>
                  <a:pt x="3316140" y="4524315"/>
                </a:cubicBezTo>
                <a:cubicBezTo>
                  <a:pt x="3183790" y="4533959"/>
                  <a:pt x="2791853" y="4520998"/>
                  <a:pt x="2540591" y="4524315"/>
                </a:cubicBezTo>
                <a:cubicBezTo>
                  <a:pt x="2289329" y="4527632"/>
                  <a:pt x="1883303" y="4496156"/>
                  <a:pt x="1658070" y="4524315"/>
                </a:cubicBezTo>
                <a:cubicBezTo>
                  <a:pt x="1432837" y="4552474"/>
                  <a:pt x="1370645" y="4521653"/>
                  <a:pt x="1096466" y="4524315"/>
                </a:cubicBezTo>
                <a:cubicBezTo>
                  <a:pt x="822287" y="4526977"/>
                  <a:pt x="226144" y="4559980"/>
                  <a:pt x="0" y="4524315"/>
                </a:cubicBezTo>
                <a:cubicBezTo>
                  <a:pt x="-20883" y="4250503"/>
                  <a:pt x="-24567" y="4068014"/>
                  <a:pt x="0" y="3877984"/>
                </a:cubicBezTo>
                <a:cubicBezTo>
                  <a:pt x="24567" y="3687954"/>
                  <a:pt x="26193" y="3527844"/>
                  <a:pt x="0" y="3231654"/>
                </a:cubicBezTo>
                <a:cubicBezTo>
                  <a:pt x="-26193" y="2935464"/>
                  <a:pt x="31122" y="2741612"/>
                  <a:pt x="0" y="2540080"/>
                </a:cubicBezTo>
                <a:cubicBezTo>
                  <a:pt x="-31122" y="2338548"/>
                  <a:pt x="-9278" y="2030440"/>
                  <a:pt x="0" y="1893749"/>
                </a:cubicBezTo>
                <a:cubicBezTo>
                  <a:pt x="9278" y="1757058"/>
                  <a:pt x="4405" y="1396267"/>
                  <a:pt x="0" y="1202175"/>
                </a:cubicBezTo>
                <a:cubicBezTo>
                  <a:pt x="-4405" y="1008083"/>
                  <a:pt x="43859" y="409758"/>
                  <a:pt x="0" y="0"/>
                </a:cubicBezTo>
                <a:close/>
              </a:path>
              <a:path w="10697227" h="4524315" stroke="0" extrusionOk="0">
                <a:moveTo>
                  <a:pt x="0" y="0"/>
                </a:moveTo>
                <a:cubicBezTo>
                  <a:pt x="250275" y="25454"/>
                  <a:pt x="355283" y="12672"/>
                  <a:pt x="561604" y="0"/>
                </a:cubicBezTo>
                <a:cubicBezTo>
                  <a:pt x="767925" y="-12672"/>
                  <a:pt x="766966" y="-7508"/>
                  <a:pt x="909264" y="0"/>
                </a:cubicBezTo>
                <a:cubicBezTo>
                  <a:pt x="1051562" y="7508"/>
                  <a:pt x="1502239" y="30665"/>
                  <a:pt x="1791786" y="0"/>
                </a:cubicBezTo>
                <a:cubicBezTo>
                  <a:pt x="2081333" y="-30665"/>
                  <a:pt x="2118763" y="-8743"/>
                  <a:pt x="2353390" y="0"/>
                </a:cubicBezTo>
                <a:cubicBezTo>
                  <a:pt x="2588017" y="8743"/>
                  <a:pt x="2672616" y="-20363"/>
                  <a:pt x="2914994" y="0"/>
                </a:cubicBezTo>
                <a:cubicBezTo>
                  <a:pt x="3157372" y="20363"/>
                  <a:pt x="3402555" y="9086"/>
                  <a:pt x="3797516" y="0"/>
                </a:cubicBezTo>
                <a:cubicBezTo>
                  <a:pt x="4192477" y="-9086"/>
                  <a:pt x="4043922" y="931"/>
                  <a:pt x="4252148" y="0"/>
                </a:cubicBezTo>
                <a:cubicBezTo>
                  <a:pt x="4460374" y="-931"/>
                  <a:pt x="4842081" y="-8281"/>
                  <a:pt x="5134669" y="0"/>
                </a:cubicBezTo>
                <a:cubicBezTo>
                  <a:pt x="5427257" y="8281"/>
                  <a:pt x="5807208" y="-29754"/>
                  <a:pt x="6017190" y="0"/>
                </a:cubicBezTo>
                <a:cubicBezTo>
                  <a:pt x="6227172" y="29754"/>
                  <a:pt x="6445251" y="10471"/>
                  <a:pt x="6685767" y="0"/>
                </a:cubicBezTo>
                <a:cubicBezTo>
                  <a:pt x="6926283" y="-10471"/>
                  <a:pt x="7349021" y="23157"/>
                  <a:pt x="7568288" y="0"/>
                </a:cubicBezTo>
                <a:cubicBezTo>
                  <a:pt x="7787555" y="-23157"/>
                  <a:pt x="7905309" y="26096"/>
                  <a:pt x="8129893" y="0"/>
                </a:cubicBezTo>
                <a:cubicBezTo>
                  <a:pt x="8354477" y="-26096"/>
                  <a:pt x="8512375" y="-4319"/>
                  <a:pt x="8691497" y="0"/>
                </a:cubicBezTo>
                <a:cubicBezTo>
                  <a:pt x="8870619" y="4319"/>
                  <a:pt x="9299245" y="7411"/>
                  <a:pt x="9467046" y="0"/>
                </a:cubicBezTo>
                <a:cubicBezTo>
                  <a:pt x="9634847" y="-7411"/>
                  <a:pt x="9823070" y="17274"/>
                  <a:pt x="10028650" y="0"/>
                </a:cubicBezTo>
                <a:cubicBezTo>
                  <a:pt x="10234230" y="-17274"/>
                  <a:pt x="10414036" y="16763"/>
                  <a:pt x="10697227" y="0"/>
                </a:cubicBezTo>
                <a:cubicBezTo>
                  <a:pt x="10670829" y="296750"/>
                  <a:pt x="10706956" y="369883"/>
                  <a:pt x="10697227" y="736817"/>
                </a:cubicBezTo>
                <a:cubicBezTo>
                  <a:pt x="10687498" y="1103751"/>
                  <a:pt x="10707432" y="1249180"/>
                  <a:pt x="10697227" y="1428391"/>
                </a:cubicBezTo>
                <a:cubicBezTo>
                  <a:pt x="10687022" y="1607602"/>
                  <a:pt x="10706885" y="1973243"/>
                  <a:pt x="10697227" y="2119965"/>
                </a:cubicBezTo>
                <a:cubicBezTo>
                  <a:pt x="10687569" y="2266687"/>
                  <a:pt x="10674628" y="2511247"/>
                  <a:pt x="10697227" y="2630566"/>
                </a:cubicBezTo>
                <a:cubicBezTo>
                  <a:pt x="10719826" y="2749885"/>
                  <a:pt x="10712601" y="2913947"/>
                  <a:pt x="10697227" y="3186410"/>
                </a:cubicBezTo>
                <a:cubicBezTo>
                  <a:pt x="10681853" y="3458873"/>
                  <a:pt x="10679125" y="3735645"/>
                  <a:pt x="10697227" y="3877984"/>
                </a:cubicBezTo>
                <a:cubicBezTo>
                  <a:pt x="10715329" y="4020323"/>
                  <a:pt x="10688134" y="4220575"/>
                  <a:pt x="10697227" y="4524315"/>
                </a:cubicBezTo>
                <a:cubicBezTo>
                  <a:pt x="10543290" y="4528068"/>
                  <a:pt x="10375118" y="4545036"/>
                  <a:pt x="10242595" y="4524315"/>
                </a:cubicBezTo>
                <a:cubicBezTo>
                  <a:pt x="10110072" y="4503594"/>
                  <a:pt x="9975648" y="4522462"/>
                  <a:pt x="9894935" y="4524315"/>
                </a:cubicBezTo>
                <a:cubicBezTo>
                  <a:pt x="9814222" y="4526168"/>
                  <a:pt x="9630929" y="4533544"/>
                  <a:pt x="9547275" y="4524315"/>
                </a:cubicBezTo>
                <a:cubicBezTo>
                  <a:pt x="9463621" y="4515086"/>
                  <a:pt x="9110346" y="4551587"/>
                  <a:pt x="8878698" y="4524315"/>
                </a:cubicBezTo>
                <a:cubicBezTo>
                  <a:pt x="8647050" y="4497043"/>
                  <a:pt x="8573446" y="4508571"/>
                  <a:pt x="8424066" y="4524315"/>
                </a:cubicBezTo>
                <a:cubicBezTo>
                  <a:pt x="8274686" y="4540059"/>
                  <a:pt x="7919429" y="4531120"/>
                  <a:pt x="7648517" y="4524315"/>
                </a:cubicBezTo>
                <a:cubicBezTo>
                  <a:pt x="7377605" y="4517510"/>
                  <a:pt x="7286062" y="4523207"/>
                  <a:pt x="7193885" y="4524315"/>
                </a:cubicBezTo>
                <a:cubicBezTo>
                  <a:pt x="7101708" y="4525423"/>
                  <a:pt x="6577741" y="4495310"/>
                  <a:pt x="6418336" y="4524315"/>
                </a:cubicBezTo>
                <a:cubicBezTo>
                  <a:pt x="6258931" y="4553320"/>
                  <a:pt x="6230959" y="4525044"/>
                  <a:pt x="6070676" y="4524315"/>
                </a:cubicBezTo>
                <a:cubicBezTo>
                  <a:pt x="5910393" y="4523586"/>
                  <a:pt x="5657226" y="4547759"/>
                  <a:pt x="5295127" y="4524315"/>
                </a:cubicBezTo>
                <a:cubicBezTo>
                  <a:pt x="4933028" y="4500871"/>
                  <a:pt x="4935636" y="4520377"/>
                  <a:pt x="4840495" y="4524315"/>
                </a:cubicBezTo>
                <a:cubicBezTo>
                  <a:pt x="4745354" y="4528253"/>
                  <a:pt x="4601232" y="4514381"/>
                  <a:pt x="4492835" y="4524315"/>
                </a:cubicBezTo>
                <a:cubicBezTo>
                  <a:pt x="4384438" y="4534249"/>
                  <a:pt x="4252031" y="4507991"/>
                  <a:pt x="4038203" y="4524315"/>
                </a:cubicBezTo>
                <a:cubicBezTo>
                  <a:pt x="3824375" y="4540639"/>
                  <a:pt x="3457171" y="4521759"/>
                  <a:pt x="3262654" y="4524315"/>
                </a:cubicBezTo>
                <a:cubicBezTo>
                  <a:pt x="3068137" y="4526871"/>
                  <a:pt x="2954244" y="4518732"/>
                  <a:pt x="2808022" y="4524315"/>
                </a:cubicBezTo>
                <a:cubicBezTo>
                  <a:pt x="2661800" y="4529898"/>
                  <a:pt x="2624512" y="4523012"/>
                  <a:pt x="2460362" y="4524315"/>
                </a:cubicBezTo>
                <a:cubicBezTo>
                  <a:pt x="2296212" y="4525618"/>
                  <a:pt x="2226313" y="4502137"/>
                  <a:pt x="2005730" y="4524315"/>
                </a:cubicBezTo>
                <a:cubicBezTo>
                  <a:pt x="1785147" y="4546493"/>
                  <a:pt x="1697880" y="4528542"/>
                  <a:pt x="1444126" y="4524315"/>
                </a:cubicBezTo>
                <a:cubicBezTo>
                  <a:pt x="1190372" y="4520088"/>
                  <a:pt x="1072176" y="4542498"/>
                  <a:pt x="775549" y="4524315"/>
                </a:cubicBezTo>
                <a:cubicBezTo>
                  <a:pt x="478922" y="4506132"/>
                  <a:pt x="196866" y="4552865"/>
                  <a:pt x="0" y="4524315"/>
                </a:cubicBezTo>
                <a:cubicBezTo>
                  <a:pt x="-34823" y="4277194"/>
                  <a:pt x="-27380" y="4087071"/>
                  <a:pt x="0" y="3787498"/>
                </a:cubicBezTo>
                <a:cubicBezTo>
                  <a:pt x="27380" y="3487925"/>
                  <a:pt x="-31023" y="3371279"/>
                  <a:pt x="0" y="3141167"/>
                </a:cubicBezTo>
                <a:cubicBezTo>
                  <a:pt x="31023" y="2911055"/>
                  <a:pt x="2733" y="2797372"/>
                  <a:pt x="0" y="2494837"/>
                </a:cubicBezTo>
                <a:cubicBezTo>
                  <a:pt x="-2733" y="2192302"/>
                  <a:pt x="-27605" y="2154231"/>
                  <a:pt x="0" y="1848506"/>
                </a:cubicBezTo>
                <a:cubicBezTo>
                  <a:pt x="27605" y="1542781"/>
                  <a:pt x="-15903" y="1419873"/>
                  <a:pt x="0" y="1202175"/>
                </a:cubicBezTo>
                <a:cubicBezTo>
                  <a:pt x="15903" y="984477"/>
                  <a:pt x="10967" y="857963"/>
                  <a:pt x="0" y="601088"/>
                </a:cubicBezTo>
                <a:cubicBezTo>
                  <a:pt x="-10967" y="344213"/>
                  <a:pt x="-12982" y="267823"/>
                  <a:pt x="0" y="0"/>
                </a:cubicBezTo>
                <a:close/>
              </a:path>
            </a:pathLst>
          </a:custGeom>
          <a:gradFill flip="none" rotWithShape="1">
            <a:gsLst>
              <a:gs pos="100000">
                <a:srgbClr val="FFFCF3"/>
              </a:gs>
              <a:gs pos="2000">
                <a:srgbClr val="FFFCF3"/>
              </a:gs>
              <a:gs pos="50000">
                <a:schemeClr val="accent6">
                  <a:lumMod val="20000"/>
                  <a:lumOff val="80000"/>
                </a:schemeClr>
              </a:gs>
            </a:gsLst>
            <a:path path="rect">
              <a:fillToRect l="50000" t="50000" r="50000" b="50000"/>
            </a:path>
            <a:tileRect/>
          </a:gradFill>
          <a:ln w="25400">
            <a:solidFill>
              <a:schemeClr val="accent6">
                <a:lumMod val="50000"/>
              </a:schemeClr>
            </a:solidFill>
            <a:extLst>
              <a:ext uri="{C807C97D-BFC1-408E-A445-0C87EB9F89A2}">
                <ask:lineSketchStyleProps xmlns="" xmlns:ask="http://schemas.microsoft.com/office/drawing/2018/sketchyshapes" sd="1219033472">
                  <a:prstGeom prst="rect">
                    <a:avLst/>
                  </a:prstGeom>
                  <ask:type>
                    <ask:lineSketchFreehand/>
                  </ask:type>
                </ask:lineSketchStyleProps>
              </a:ext>
            </a:extLst>
          </a:ln>
        </p:spPr>
        <p:txBody>
          <a:bodyPr wrap="square" rtlCol="0">
            <a:spAutoFit/>
          </a:bodyPr>
          <a:lstStyle/>
          <a:p>
            <a:r>
              <a:rPr lang="en-US" sz="2400" dirty="0"/>
              <a:t>There were 38 people who took the post test. Of those 9 (23.7%) did not have matching pre-test IDs and couldn’t be used in comparisons.</a:t>
            </a:r>
          </a:p>
          <a:p>
            <a:endParaRPr lang="en-US" sz="2400" dirty="0"/>
          </a:p>
          <a:p>
            <a:r>
              <a:rPr lang="en-US" sz="2400" dirty="0"/>
              <a:t>27 (96.4%) were female and 23 (82.1%) were from North Dakota (one from SD, 4 from MT).</a:t>
            </a:r>
          </a:p>
          <a:p>
            <a:endParaRPr lang="en-US" sz="2400" dirty="0"/>
          </a:p>
          <a:p>
            <a:r>
              <a:rPr lang="en-US" sz="2400" dirty="0"/>
              <a:t>16 (57.1%) were in teaching, 4 (14.3%) were paras, 2 (7.1%) were counselors, and there was one each of special education, administration, school psychologist, OT, SLP, and other.</a:t>
            </a:r>
          </a:p>
          <a:p>
            <a:endParaRPr lang="en-US" sz="2400" dirty="0"/>
          </a:p>
          <a:p>
            <a:r>
              <a:rPr lang="en-US" sz="2400" dirty="0"/>
              <a:t>The average years worked was 13.1 (S.D. 10.4) with 9 (32.1%) 0 to 5 years, 10 (35.7%) 6 to 19 years, and 9 (32.1%) 20 or more years.</a:t>
            </a:r>
          </a:p>
        </p:txBody>
      </p:sp>
    </p:spTree>
    <p:extLst>
      <p:ext uri="{BB962C8B-B14F-4D97-AF65-F5344CB8AC3E}">
        <p14:creationId xmlns:p14="http://schemas.microsoft.com/office/powerpoint/2010/main" val="1650028194"/>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A1A6D72-8DB2-4176-BD41-0C9F5ED6620B}"/>
              </a:ext>
            </a:extLst>
          </p:cNvPr>
          <p:cNvGraphicFramePr/>
          <p:nvPr>
            <p:extLst>
              <p:ext uri="{D42A27DB-BD31-4B8C-83A1-F6EECF244321}">
                <p14:modId xmlns:p14="http://schemas.microsoft.com/office/powerpoint/2010/main" val="1533878900"/>
              </p:ext>
            </p:extLst>
          </p:nvPr>
        </p:nvGraphicFramePr>
        <p:xfrm>
          <a:off x="0" y="2667000"/>
          <a:ext cx="4800600" cy="3581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D3AB6DF-1350-4C46-AE61-A219F1571F1C}"/>
              </a:ext>
            </a:extLst>
          </p:cNvPr>
          <p:cNvGraphicFramePr/>
          <p:nvPr>
            <p:extLst>
              <p:ext uri="{D42A27DB-BD31-4B8C-83A1-F6EECF244321}">
                <p14:modId xmlns:p14="http://schemas.microsoft.com/office/powerpoint/2010/main" val="995909754"/>
              </p:ext>
            </p:extLst>
          </p:nvPr>
        </p:nvGraphicFramePr>
        <p:xfrm>
          <a:off x="4419600" y="2286000"/>
          <a:ext cx="47244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0A7DB5F-1551-4523-8289-F88FFDB6E3CB}"/>
              </a:ext>
            </a:extLst>
          </p:cNvPr>
          <p:cNvSpPr txBox="1"/>
          <p:nvPr/>
        </p:nvSpPr>
        <p:spPr>
          <a:xfrm>
            <a:off x="469726" y="1223637"/>
            <a:ext cx="8257783" cy="1200329"/>
          </a:xfrm>
          <a:custGeom>
            <a:avLst/>
            <a:gdLst>
              <a:gd name="connsiteX0" fmla="*/ 0 w 11010377"/>
              <a:gd name="connsiteY0" fmla="*/ 0 h 1938992"/>
              <a:gd name="connsiteX1" fmla="*/ 578045 w 11010377"/>
              <a:gd name="connsiteY1" fmla="*/ 0 h 1938992"/>
              <a:gd name="connsiteX2" fmla="*/ 935882 w 11010377"/>
              <a:gd name="connsiteY2" fmla="*/ 0 h 1938992"/>
              <a:gd name="connsiteX3" fmla="*/ 1844238 w 11010377"/>
              <a:gd name="connsiteY3" fmla="*/ 0 h 1938992"/>
              <a:gd name="connsiteX4" fmla="*/ 2422283 w 11010377"/>
              <a:gd name="connsiteY4" fmla="*/ 0 h 1938992"/>
              <a:gd name="connsiteX5" fmla="*/ 3000328 w 11010377"/>
              <a:gd name="connsiteY5" fmla="*/ 0 h 1938992"/>
              <a:gd name="connsiteX6" fmla="*/ 3908684 w 11010377"/>
              <a:gd name="connsiteY6" fmla="*/ 0 h 1938992"/>
              <a:gd name="connsiteX7" fmla="*/ 4376625 w 11010377"/>
              <a:gd name="connsiteY7" fmla="*/ 0 h 1938992"/>
              <a:gd name="connsiteX8" fmla="*/ 5284981 w 11010377"/>
              <a:gd name="connsiteY8" fmla="*/ 0 h 1938992"/>
              <a:gd name="connsiteX9" fmla="*/ 6193337 w 11010377"/>
              <a:gd name="connsiteY9" fmla="*/ 0 h 1938992"/>
              <a:gd name="connsiteX10" fmla="*/ 6881486 w 11010377"/>
              <a:gd name="connsiteY10" fmla="*/ 0 h 1938992"/>
              <a:gd name="connsiteX11" fmla="*/ 7789842 w 11010377"/>
              <a:gd name="connsiteY11" fmla="*/ 0 h 1938992"/>
              <a:gd name="connsiteX12" fmla="*/ 8367887 w 11010377"/>
              <a:gd name="connsiteY12" fmla="*/ 0 h 1938992"/>
              <a:gd name="connsiteX13" fmla="*/ 8945931 w 11010377"/>
              <a:gd name="connsiteY13" fmla="*/ 0 h 1938992"/>
              <a:gd name="connsiteX14" fmla="*/ 9744184 w 11010377"/>
              <a:gd name="connsiteY14" fmla="*/ 0 h 1938992"/>
              <a:gd name="connsiteX15" fmla="*/ 10322228 w 11010377"/>
              <a:gd name="connsiteY15" fmla="*/ 0 h 1938992"/>
              <a:gd name="connsiteX16" fmla="*/ 11010377 w 11010377"/>
              <a:gd name="connsiteY16" fmla="*/ 0 h 1938992"/>
              <a:gd name="connsiteX17" fmla="*/ 11010377 w 11010377"/>
              <a:gd name="connsiteY17" fmla="*/ 685111 h 1938992"/>
              <a:gd name="connsiteX18" fmla="*/ 11010377 w 11010377"/>
              <a:gd name="connsiteY18" fmla="*/ 1350831 h 1938992"/>
              <a:gd name="connsiteX19" fmla="*/ 11010377 w 11010377"/>
              <a:gd name="connsiteY19" fmla="*/ 1938992 h 1938992"/>
              <a:gd name="connsiteX20" fmla="*/ 10652540 w 11010377"/>
              <a:gd name="connsiteY20" fmla="*/ 1938992 h 1938992"/>
              <a:gd name="connsiteX21" fmla="*/ 9744184 w 11010377"/>
              <a:gd name="connsiteY21" fmla="*/ 1938992 h 1938992"/>
              <a:gd name="connsiteX22" fmla="*/ 9056035 w 11010377"/>
              <a:gd name="connsiteY22" fmla="*/ 1938992 h 1938992"/>
              <a:gd name="connsiteX23" fmla="*/ 8588094 w 11010377"/>
              <a:gd name="connsiteY23" fmla="*/ 1938992 h 1938992"/>
              <a:gd name="connsiteX24" fmla="*/ 7899945 w 11010377"/>
              <a:gd name="connsiteY24" fmla="*/ 1938992 h 1938992"/>
              <a:gd name="connsiteX25" fmla="*/ 7542108 w 11010377"/>
              <a:gd name="connsiteY25" fmla="*/ 1938992 h 1938992"/>
              <a:gd name="connsiteX26" fmla="*/ 7184271 w 11010377"/>
              <a:gd name="connsiteY26" fmla="*/ 1938992 h 1938992"/>
              <a:gd name="connsiteX27" fmla="*/ 6496122 w 11010377"/>
              <a:gd name="connsiteY27" fmla="*/ 1938992 h 1938992"/>
              <a:gd name="connsiteX28" fmla="*/ 6028181 w 11010377"/>
              <a:gd name="connsiteY28" fmla="*/ 1938992 h 1938992"/>
              <a:gd name="connsiteX29" fmla="*/ 5229929 w 11010377"/>
              <a:gd name="connsiteY29" fmla="*/ 1938992 h 1938992"/>
              <a:gd name="connsiteX30" fmla="*/ 4761988 w 11010377"/>
              <a:gd name="connsiteY30" fmla="*/ 1938992 h 1938992"/>
              <a:gd name="connsiteX31" fmla="*/ 3963736 w 11010377"/>
              <a:gd name="connsiteY31" fmla="*/ 1938992 h 1938992"/>
              <a:gd name="connsiteX32" fmla="*/ 3605898 w 11010377"/>
              <a:gd name="connsiteY32" fmla="*/ 1938992 h 1938992"/>
              <a:gd name="connsiteX33" fmla="*/ 2807646 w 11010377"/>
              <a:gd name="connsiteY33" fmla="*/ 1938992 h 1938992"/>
              <a:gd name="connsiteX34" fmla="*/ 2339705 w 11010377"/>
              <a:gd name="connsiteY34" fmla="*/ 1938992 h 1938992"/>
              <a:gd name="connsiteX35" fmla="*/ 1981868 w 11010377"/>
              <a:gd name="connsiteY35" fmla="*/ 1938992 h 1938992"/>
              <a:gd name="connsiteX36" fmla="*/ 1513927 w 11010377"/>
              <a:gd name="connsiteY36" fmla="*/ 1938992 h 1938992"/>
              <a:gd name="connsiteX37" fmla="*/ 715675 w 11010377"/>
              <a:gd name="connsiteY37" fmla="*/ 1938992 h 1938992"/>
              <a:gd name="connsiteX38" fmla="*/ 0 w 11010377"/>
              <a:gd name="connsiteY38" fmla="*/ 1938992 h 1938992"/>
              <a:gd name="connsiteX39" fmla="*/ 0 w 11010377"/>
              <a:gd name="connsiteY39" fmla="*/ 1350831 h 1938992"/>
              <a:gd name="connsiteX40" fmla="*/ 0 w 11010377"/>
              <a:gd name="connsiteY40" fmla="*/ 762670 h 1938992"/>
              <a:gd name="connsiteX41" fmla="*/ 0 w 11010377"/>
              <a:gd name="connsiteY41"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10377" h="1938992" extrusionOk="0">
                <a:moveTo>
                  <a:pt x="0" y="0"/>
                </a:moveTo>
                <a:cubicBezTo>
                  <a:pt x="146927" y="27761"/>
                  <a:pt x="330921" y="-23807"/>
                  <a:pt x="578045" y="0"/>
                </a:cubicBezTo>
                <a:cubicBezTo>
                  <a:pt x="825170" y="23807"/>
                  <a:pt x="810293" y="17096"/>
                  <a:pt x="935882" y="0"/>
                </a:cubicBezTo>
                <a:cubicBezTo>
                  <a:pt x="1061471" y="-17096"/>
                  <a:pt x="1429147" y="25289"/>
                  <a:pt x="1844238" y="0"/>
                </a:cubicBezTo>
                <a:cubicBezTo>
                  <a:pt x="2259329" y="-25289"/>
                  <a:pt x="2291031" y="24883"/>
                  <a:pt x="2422283" y="0"/>
                </a:cubicBezTo>
                <a:cubicBezTo>
                  <a:pt x="2553536" y="-24883"/>
                  <a:pt x="2850835" y="25179"/>
                  <a:pt x="3000328" y="0"/>
                </a:cubicBezTo>
                <a:cubicBezTo>
                  <a:pt x="3149821" y="-25179"/>
                  <a:pt x="3597332" y="-30779"/>
                  <a:pt x="3908684" y="0"/>
                </a:cubicBezTo>
                <a:cubicBezTo>
                  <a:pt x="4220036" y="30779"/>
                  <a:pt x="4246060" y="-6592"/>
                  <a:pt x="4376625" y="0"/>
                </a:cubicBezTo>
                <a:cubicBezTo>
                  <a:pt x="4507190" y="6592"/>
                  <a:pt x="4852744" y="-9783"/>
                  <a:pt x="5284981" y="0"/>
                </a:cubicBezTo>
                <a:cubicBezTo>
                  <a:pt x="5717218" y="9783"/>
                  <a:pt x="5889553" y="29752"/>
                  <a:pt x="6193337" y="0"/>
                </a:cubicBezTo>
                <a:cubicBezTo>
                  <a:pt x="6497121" y="-29752"/>
                  <a:pt x="6542022" y="-29937"/>
                  <a:pt x="6881486" y="0"/>
                </a:cubicBezTo>
                <a:cubicBezTo>
                  <a:pt x="7220950" y="29937"/>
                  <a:pt x="7589960" y="-32151"/>
                  <a:pt x="7789842" y="0"/>
                </a:cubicBezTo>
                <a:cubicBezTo>
                  <a:pt x="7989724" y="32151"/>
                  <a:pt x="8186573" y="372"/>
                  <a:pt x="8367887" y="0"/>
                </a:cubicBezTo>
                <a:cubicBezTo>
                  <a:pt x="8549201" y="-372"/>
                  <a:pt x="8824872" y="-111"/>
                  <a:pt x="8945931" y="0"/>
                </a:cubicBezTo>
                <a:cubicBezTo>
                  <a:pt x="9066990" y="111"/>
                  <a:pt x="9540062" y="-30096"/>
                  <a:pt x="9744184" y="0"/>
                </a:cubicBezTo>
                <a:cubicBezTo>
                  <a:pt x="9948306" y="30096"/>
                  <a:pt x="10095958" y="-24999"/>
                  <a:pt x="10322228" y="0"/>
                </a:cubicBezTo>
                <a:cubicBezTo>
                  <a:pt x="10548498" y="24999"/>
                  <a:pt x="10724757" y="-22071"/>
                  <a:pt x="11010377" y="0"/>
                </a:cubicBezTo>
                <a:cubicBezTo>
                  <a:pt x="10987738" y="264232"/>
                  <a:pt x="11024416" y="522374"/>
                  <a:pt x="11010377" y="685111"/>
                </a:cubicBezTo>
                <a:cubicBezTo>
                  <a:pt x="10996338" y="847848"/>
                  <a:pt x="11035298" y="1038498"/>
                  <a:pt x="11010377" y="1350831"/>
                </a:cubicBezTo>
                <a:cubicBezTo>
                  <a:pt x="10985456" y="1663164"/>
                  <a:pt x="11010025" y="1668662"/>
                  <a:pt x="11010377" y="1938992"/>
                </a:cubicBezTo>
                <a:cubicBezTo>
                  <a:pt x="10874326" y="1925842"/>
                  <a:pt x="10781852" y="1925627"/>
                  <a:pt x="10652540" y="1938992"/>
                </a:cubicBezTo>
                <a:cubicBezTo>
                  <a:pt x="10523228" y="1952357"/>
                  <a:pt x="10078906" y="1960288"/>
                  <a:pt x="9744184" y="1938992"/>
                </a:cubicBezTo>
                <a:cubicBezTo>
                  <a:pt x="9409462" y="1917696"/>
                  <a:pt x="9375781" y="1936090"/>
                  <a:pt x="9056035" y="1938992"/>
                </a:cubicBezTo>
                <a:cubicBezTo>
                  <a:pt x="8736289" y="1941894"/>
                  <a:pt x="8711022" y="1940563"/>
                  <a:pt x="8588094" y="1938992"/>
                </a:cubicBezTo>
                <a:cubicBezTo>
                  <a:pt x="8465166" y="1937421"/>
                  <a:pt x="8171893" y="1963131"/>
                  <a:pt x="7899945" y="1938992"/>
                </a:cubicBezTo>
                <a:cubicBezTo>
                  <a:pt x="7627997" y="1914853"/>
                  <a:pt x="7717685" y="1937753"/>
                  <a:pt x="7542108" y="1938992"/>
                </a:cubicBezTo>
                <a:cubicBezTo>
                  <a:pt x="7366531" y="1940231"/>
                  <a:pt x="7284959" y="1926204"/>
                  <a:pt x="7184271" y="1938992"/>
                </a:cubicBezTo>
                <a:cubicBezTo>
                  <a:pt x="7083583" y="1951780"/>
                  <a:pt x="6662128" y="1912384"/>
                  <a:pt x="6496122" y="1938992"/>
                </a:cubicBezTo>
                <a:cubicBezTo>
                  <a:pt x="6330116" y="1965600"/>
                  <a:pt x="6181036" y="1923103"/>
                  <a:pt x="6028181" y="1938992"/>
                </a:cubicBezTo>
                <a:cubicBezTo>
                  <a:pt x="5875326" y="1954881"/>
                  <a:pt x="5555461" y="1961719"/>
                  <a:pt x="5229929" y="1938992"/>
                </a:cubicBezTo>
                <a:cubicBezTo>
                  <a:pt x="4904397" y="1916265"/>
                  <a:pt x="4866903" y="1932390"/>
                  <a:pt x="4761988" y="1938992"/>
                </a:cubicBezTo>
                <a:cubicBezTo>
                  <a:pt x="4657073" y="1945594"/>
                  <a:pt x="4322259" y="1940788"/>
                  <a:pt x="3963736" y="1938992"/>
                </a:cubicBezTo>
                <a:cubicBezTo>
                  <a:pt x="3605213" y="1937196"/>
                  <a:pt x="3732418" y="1922502"/>
                  <a:pt x="3605898" y="1938992"/>
                </a:cubicBezTo>
                <a:cubicBezTo>
                  <a:pt x="3479378" y="1955482"/>
                  <a:pt x="2993996" y="1903046"/>
                  <a:pt x="2807646" y="1938992"/>
                </a:cubicBezTo>
                <a:cubicBezTo>
                  <a:pt x="2621296" y="1974938"/>
                  <a:pt x="2475860" y="1926978"/>
                  <a:pt x="2339705" y="1938992"/>
                </a:cubicBezTo>
                <a:cubicBezTo>
                  <a:pt x="2203550" y="1951006"/>
                  <a:pt x="2085788" y="1927355"/>
                  <a:pt x="1981868" y="1938992"/>
                </a:cubicBezTo>
                <a:cubicBezTo>
                  <a:pt x="1877948" y="1950629"/>
                  <a:pt x="1725971" y="1915601"/>
                  <a:pt x="1513927" y="1938992"/>
                </a:cubicBezTo>
                <a:cubicBezTo>
                  <a:pt x="1301883" y="1962383"/>
                  <a:pt x="1065774" y="1968030"/>
                  <a:pt x="715675" y="1938992"/>
                </a:cubicBezTo>
                <a:cubicBezTo>
                  <a:pt x="365576" y="1909954"/>
                  <a:pt x="221223" y="1907797"/>
                  <a:pt x="0" y="1938992"/>
                </a:cubicBezTo>
                <a:cubicBezTo>
                  <a:pt x="-21137" y="1697569"/>
                  <a:pt x="3665" y="1529350"/>
                  <a:pt x="0" y="1350831"/>
                </a:cubicBezTo>
                <a:cubicBezTo>
                  <a:pt x="-3665" y="1172312"/>
                  <a:pt x="19310" y="890186"/>
                  <a:pt x="0" y="762670"/>
                </a:cubicBezTo>
                <a:cubicBezTo>
                  <a:pt x="-19310" y="635154"/>
                  <a:pt x="23710" y="275998"/>
                  <a:pt x="0" y="0"/>
                </a:cubicBezTo>
                <a:close/>
              </a:path>
            </a:pathLst>
          </a:custGeom>
          <a:gradFill flip="none" rotWithShape="1">
            <a:gsLst>
              <a:gs pos="98000">
                <a:schemeClr val="accent5">
                  <a:lumMod val="20000"/>
                  <a:lumOff val="80000"/>
                </a:schemeClr>
              </a:gs>
              <a:gs pos="80000">
                <a:srgbClr val="FFFBFF"/>
              </a:gs>
              <a:gs pos="53000">
                <a:schemeClr val="accent5">
                  <a:lumMod val="20000"/>
                  <a:lumOff val="80000"/>
                </a:schemeClr>
              </a:gs>
              <a:gs pos="2000">
                <a:schemeClr val="accent5">
                  <a:lumMod val="20000"/>
                  <a:lumOff val="80000"/>
                </a:schemeClr>
              </a:gs>
              <a:gs pos="24000">
                <a:srgbClr val="FFFBFF"/>
              </a:gs>
            </a:gsLst>
            <a:path path="rect">
              <a:fillToRect l="50000" t="50000" r="50000" b="50000"/>
            </a:path>
            <a:tileRect/>
          </a:gradFill>
          <a:ln w="25400">
            <a:solidFill>
              <a:schemeClr val="tx1"/>
            </a:solidFill>
            <a:extLst>
              <a:ext uri="{C807C97D-BFC1-408E-A445-0C87EB9F89A2}">
                <ask:lineSketchStyleProps xmlns="" xmlns:ask="http://schemas.microsoft.com/office/drawing/2018/sketchyshapes" sd="1219033472">
                  <a:prstGeom prst="rect">
                    <a:avLst/>
                  </a:prstGeom>
                  <ask:type>
                    <ask:lineSketchFreehand/>
                  </ask:type>
                </ask:lineSketchStyleProps>
              </a:ext>
            </a:extLst>
          </a:ln>
        </p:spPr>
        <p:txBody>
          <a:bodyPr wrap="square" rtlCol="0">
            <a:spAutoFit/>
          </a:bodyPr>
          <a:lstStyle/>
          <a:p>
            <a:r>
              <a:rPr lang="en-US" dirty="0"/>
              <a:t>28 respondents responded to 5-point Likert scale items both pre and post.</a:t>
            </a:r>
          </a:p>
          <a:p>
            <a:pPr marL="285750" indent="-285750">
              <a:buFont typeface="Arial" panose="020B0604020202020204" pitchFamily="34" charset="0"/>
              <a:buChar char="•"/>
            </a:pPr>
            <a:r>
              <a:rPr lang="en-US" dirty="0"/>
              <a:t>Three subscales, knowledge, attitudes, and beliefs were created. </a:t>
            </a:r>
          </a:p>
          <a:p>
            <a:pPr marL="285750" indent="-285750">
              <a:buFont typeface="Arial" panose="020B0604020202020204" pitchFamily="34" charset="0"/>
              <a:buChar char="•"/>
            </a:pPr>
            <a:r>
              <a:rPr lang="en-US" dirty="0"/>
              <a:t>Average scores for each subscale and the total score were compared pre to post using paired t-tests.</a:t>
            </a:r>
          </a:p>
        </p:txBody>
      </p:sp>
    </p:spTree>
    <p:extLst>
      <p:ext uri="{BB962C8B-B14F-4D97-AF65-F5344CB8AC3E}">
        <p14:creationId xmlns:p14="http://schemas.microsoft.com/office/powerpoint/2010/main" val="1223388821"/>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64016" y="990600"/>
            <a:ext cx="8627584" cy="5022351"/>
          </a:xfrm>
          <a:prstGeom prst="rect">
            <a:avLst/>
          </a:prstGeom>
        </p:spPr>
      </p:pic>
      <p:sp>
        <p:nvSpPr>
          <p:cNvPr id="3" name="Title 2"/>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1823559247"/>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1E9BCCE-53AD-4945-9597-B8BFC87259D9}"/>
              </a:ext>
            </a:extLst>
          </p:cNvPr>
          <p:cNvGraphicFramePr>
            <a:graphicFrameLocks noGrp="1"/>
          </p:cNvGraphicFramePr>
          <p:nvPr>
            <p:ph idx="1"/>
            <p:extLst>
              <p:ext uri="{D42A27DB-BD31-4B8C-83A1-F6EECF244321}">
                <p14:modId xmlns:p14="http://schemas.microsoft.com/office/powerpoint/2010/main" val="81359695"/>
              </p:ext>
            </p:extLst>
          </p:nvPr>
        </p:nvGraphicFramePr>
        <p:xfrm>
          <a:off x="381000" y="1143000"/>
          <a:ext cx="7086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8BEF0200-2241-4CF4-AEB8-E2E1D7661CE9}"/>
              </a:ext>
            </a:extLst>
          </p:cNvPr>
          <p:cNvSpPr/>
          <p:nvPr/>
        </p:nvSpPr>
        <p:spPr>
          <a:xfrm>
            <a:off x="1600200" y="5105400"/>
            <a:ext cx="990600" cy="646331"/>
          </a:xfrm>
          <a:prstGeom prst="rect">
            <a:avLst/>
          </a:prstGeom>
        </p:spPr>
        <p:txBody>
          <a:bodyPr wrap="square">
            <a:spAutoFit/>
          </a:bodyPr>
          <a:lstStyle/>
          <a:p>
            <a:r>
              <a:rPr lang="en-US" dirty="0"/>
              <a:t>t = 4.35</a:t>
            </a:r>
          </a:p>
          <a:p>
            <a:r>
              <a:rPr lang="en-US" dirty="0"/>
              <a:t>p &lt; .001</a:t>
            </a:r>
          </a:p>
        </p:txBody>
      </p:sp>
      <p:sp>
        <p:nvSpPr>
          <p:cNvPr id="11" name="TextBox 10">
            <a:extLst>
              <a:ext uri="{FF2B5EF4-FFF2-40B4-BE49-F238E27FC236}">
                <a16:creationId xmlns:a16="http://schemas.microsoft.com/office/drawing/2014/main" id="{B06A47F3-B700-4364-9253-D8F14FAB0781}"/>
              </a:ext>
            </a:extLst>
          </p:cNvPr>
          <p:cNvSpPr txBox="1"/>
          <p:nvPr/>
        </p:nvSpPr>
        <p:spPr>
          <a:xfrm>
            <a:off x="3265562" y="5105400"/>
            <a:ext cx="936475" cy="646331"/>
          </a:xfrm>
          <a:prstGeom prst="rect">
            <a:avLst/>
          </a:prstGeom>
          <a:noFill/>
        </p:spPr>
        <p:txBody>
          <a:bodyPr wrap="none" rtlCol="0">
            <a:spAutoFit/>
          </a:bodyPr>
          <a:lstStyle/>
          <a:p>
            <a:r>
              <a:rPr lang="en-US" dirty="0"/>
              <a:t>t = 2.82</a:t>
            </a:r>
          </a:p>
          <a:p>
            <a:r>
              <a:rPr lang="en-US" dirty="0"/>
              <a:t>p &lt; .004</a:t>
            </a:r>
          </a:p>
        </p:txBody>
      </p:sp>
      <p:sp>
        <p:nvSpPr>
          <p:cNvPr id="13" name="TextBox 12">
            <a:extLst>
              <a:ext uri="{FF2B5EF4-FFF2-40B4-BE49-F238E27FC236}">
                <a16:creationId xmlns:a16="http://schemas.microsoft.com/office/drawing/2014/main" id="{DD40B121-377F-4019-B962-7D3B6C675A12}"/>
              </a:ext>
            </a:extLst>
          </p:cNvPr>
          <p:cNvSpPr txBox="1"/>
          <p:nvPr/>
        </p:nvSpPr>
        <p:spPr>
          <a:xfrm>
            <a:off x="4745137" y="5105400"/>
            <a:ext cx="936475" cy="646331"/>
          </a:xfrm>
          <a:prstGeom prst="rect">
            <a:avLst/>
          </a:prstGeom>
          <a:noFill/>
        </p:spPr>
        <p:txBody>
          <a:bodyPr wrap="none" rtlCol="0">
            <a:spAutoFit/>
          </a:bodyPr>
          <a:lstStyle/>
          <a:p>
            <a:r>
              <a:rPr lang="en-US" dirty="0"/>
              <a:t>t = 4.69</a:t>
            </a:r>
          </a:p>
          <a:p>
            <a:r>
              <a:rPr lang="en-US" dirty="0"/>
              <a:t>p &lt; .001</a:t>
            </a:r>
          </a:p>
        </p:txBody>
      </p:sp>
      <p:sp>
        <p:nvSpPr>
          <p:cNvPr id="15" name="TextBox 14">
            <a:extLst>
              <a:ext uri="{FF2B5EF4-FFF2-40B4-BE49-F238E27FC236}">
                <a16:creationId xmlns:a16="http://schemas.microsoft.com/office/drawing/2014/main" id="{CE55BB57-3BF8-4A48-B166-27C5AB3CA2F0}"/>
              </a:ext>
            </a:extLst>
          </p:cNvPr>
          <p:cNvSpPr txBox="1"/>
          <p:nvPr/>
        </p:nvSpPr>
        <p:spPr>
          <a:xfrm>
            <a:off x="6163304" y="5130229"/>
            <a:ext cx="936475" cy="646331"/>
          </a:xfrm>
          <a:prstGeom prst="rect">
            <a:avLst/>
          </a:prstGeom>
          <a:noFill/>
        </p:spPr>
        <p:txBody>
          <a:bodyPr wrap="none" rtlCol="0">
            <a:spAutoFit/>
          </a:bodyPr>
          <a:lstStyle/>
          <a:p>
            <a:r>
              <a:rPr lang="en-US" dirty="0"/>
              <a:t>t = 4.49</a:t>
            </a:r>
          </a:p>
          <a:p>
            <a:r>
              <a:rPr lang="en-US" dirty="0"/>
              <a:t>p &lt; .001</a:t>
            </a:r>
          </a:p>
        </p:txBody>
      </p:sp>
      <p:sp>
        <p:nvSpPr>
          <p:cNvPr id="16" name="TextBox 15">
            <a:extLst>
              <a:ext uri="{FF2B5EF4-FFF2-40B4-BE49-F238E27FC236}">
                <a16:creationId xmlns:a16="http://schemas.microsoft.com/office/drawing/2014/main" id="{653D071C-8D08-4BD1-ABC4-0D4D2CC696E3}"/>
              </a:ext>
            </a:extLst>
          </p:cNvPr>
          <p:cNvSpPr txBox="1"/>
          <p:nvPr/>
        </p:nvSpPr>
        <p:spPr>
          <a:xfrm>
            <a:off x="7467600" y="2658577"/>
            <a:ext cx="1600200" cy="1846659"/>
          </a:xfrm>
          <a:custGeom>
            <a:avLst/>
            <a:gdLst>
              <a:gd name="connsiteX0" fmla="*/ 0 w 2243551"/>
              <a:gd name="connsiteY0" fmla="*/ 0 h 1477328"/>
              <a:gd name="connsiteX1" fmla="*/ 538452 w 2243551"/>
              <a:gd name="connsiteY1" fmla="*/ 0 h 1477328"/>
              <a:gd name="connsiteX2" fmla="*/ 1032033 w 2243551"/>
              <a:gd name="connsiteY2" fmla="*/ 0 h 1477328"/>
              <a:gd name="connsiteX3" fmla="*/ 1637792 w 2243551"/>
              <a:gd name="connsiteY3" fmla="*/ 0 h 1477328"/>
              <a:gd name="connsiteX4" fmla="*/ 2243551 w 2243551"/>
              <a:gd name="connsiteY4" fmla="*/ 0 h 1477328"/>
              <a:gd name="connsiteX5" fmla="*/ 2243551 w 2243551"/>
              <a:gd name="connsiteY5" fmla="*/ 477669 h 1477328"/>
              <a:gd name="connsiteX6" fmla="*/ 2243551 w 2243551"/>
              <a:gd name="connsiteY6" fmla="*/ 940565 h 1477328"/>
              <a:gd name="connsiteX7" fmla="*/ 2243551 w 2243551"/>
              <a:gd name="connsiteY7" fmla="*/ 1477328 h 1477328"/>
              <a:gd name="connsiteX8" fmla="*/ 1682663 w 2243551"/>
              <a:gd name="connsiteY8" fmla="*/ 1477328 h 1477328"/>
              <a:gd name="connsiteX9" fmla="*/ 1189082 w 2243551"/>
              <a:gd name="connsiteY9" fmla="*/ 1477328 h 1477328"/>
              <a:gd name="connsiteX10" fmla="*/ 628194 w 2243551"/>
              <a:gd name="connsiteY10" fmla="*/ 1477328 h 1477328"/>
              <a:gd name="connsiteX11" fmla="*/ 0 w 2243551"/>
              <a:gd name="connsiteY11" fmla="*/ 1477328 h 1477328"/>
              <a:gd name="connsiteX12" fmla="*/ 0 w 2243551"/>
              <a:gd name="connsiteY12" fmla="*/ 999659 h 1477328"/>
              <a:gd name="connsiteX13" fmla="*/ 0 w 2243551"/>
              <a:gd name="connsiteY13" fmla="*/ 521989 h 1477328"/>
              <a:gd name="connsiteX14" fmla="*/ 0 w 2243551"/>
              <a:gd name="connsiteY14"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3551" h="1477328" extrusionOk="0">
                <a:moveTo>
                  <a:pt x="0" y="0"/>
                </a:moveTo>
                <a:cubicBezTo>
                  <a:pt x="147637" y="-21538"/>
                  <a:pt x="341579" y="49979"/>
                  <a:pt x="538452" y="0"/>
                </a:cubicBezTo>
                <a:cubicBezTo>
                  <a:pt x="735325" y="-49979"/>
                  <a:pt x="853101" y="18067"/>
                  <a:pt x="1032033" y="0"/>
                </a:cubicBezTo>
                <a:cubicBezTo>
                  <a:pt x="1210965" y="-18067"/>
                  <a:pt x="1349472" y="68912"/>
                  <a:pt x="1637792" y="0"/>
                </a:cubicBezTo>
                <a:cubicBezTo>
                  <a:pt x="1926112" y="-68912"/>
                  <a:pt x="1966942" y="4224"/>
                  <a:pt x="2243551" y="0"/>
                </a:cubicBezTo>
                <a:cubicBezTo>
                  <a:pt x="2287024" y="161838"/>
                  <a:pt x="2222836" y="314693"/>
                  <a:pt x="2243551" y="477669"/>
                </a:cubicBezTo>
                <a:cubicBezTo>
                  <a:pt x="2264266" y="640645"/>
                  <a:pt x="2215737" y="778956"/>
                  <a:pt x="2243551" y="940565"/>
                </a:cubicBezTo>
                <a:cubicBezTo>
                  <a:pt x="2271365" y="1102174"/>
                  <a:pt x="2234268" y="1260170"/>
                  <a:pt x="2243551" y="1477328"/>
                </a:cubicBezTo>
                <a:cubicBezTo>
                  <a:pt x="1986952" y="1505805"/>
                  <a:pt x="1809015" y="1462934"/>
                  <a:pt x="1682663" y="1477328"/>
                </a:cubicBezTo>
                <a:cubicBezTo>
                  <a:pt x="1556311" y="1491722"/>
                  <a:pt x="1433386" y="1444230"/>
                  <a:pt x="1189082" y="1477328"/>
                </a:cubicBezTo>
                <a:cubicBezTo>
                  <a:pt x="944778" y="1510426"/>
                  <a:pt x="809910" y="1425094"/>
                  <a:pt x="628194" y="1477328"/>
                </a:cubicBezTo>
                <a:cubicBezTo>
                  <a:pt x="446478" y="1529562"/>
                  <a:pt x="126151" y="1476733"/>
                  <a:pt x="0" y="1477328"/>
                </a:cubicBezTo>
                <a:cubicBezTo>
                  <a:pt x="-12584" y="1303871"/>
                  <a:pt x="18280" y="1135968"/>
                  <a:pt x="0" y="999659"/>
                </a:cubicBezTo>
                <a:cubicBezTo>
                  <a:pt x="-18280" y="863350"/>
                  <a:pt x="19781" y="664233"/>
                  <a:pt x="0" y="521989"/>
                </a:cubicBezTo>
                <a:cubicBezTo>
                  <a:pt x="-19781" y="379745"/>
                  <a:pt x="31329" y="207288"/>
                  <a:pt x="0" y="0"/>
                </a:cubicBezTo>
                <a:close/>
              </a:path>
            </a:pathLst>
          </a:custGeom>
          <a:solidFill>
            <a:srgbClr val="C00000">
              <a:alpha val="13000"/>
            </a:srgbClr>
          </a:solidFill>
          <a:ln w="25400">
            <a:solidFill>
              <a:schemeClr val="tx1"/>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r>
              <a:rPr lang="en-US" sz="1600" dirty="0"/>
              <a:t>Knowledge, Beliefs, Actions, and Total scores showed significant increases from pre to post</a:t>
            </a:r>
            <a:r>
              <a:rPr lang="en-US" dirty="0"/>
              <a:t>.</a:t>
            </a:r>
          </a:p>
        </p:txBody>
      </p:sp>
    </p:spTree>
    <p:extLst>
      <p:ext uri="{BB962C8B-B14F-4D97-AF65-F5344CB8AC3E}">
        <p14:creationId xmlns:p14="http://schemas.microsoft.com/office/powerpoint/2010/main" val="1738004978"/>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996A1F3-2450-44B5-93D4-459C42E924FC}"/>
              </a:ext>
            </a:extLst>
          </p:cNvPr>
          <p:cNvGraphicFramePr>
            <a:graphicFrameLocks noGrp="1"/>
          </p:cNvGraphicFramePr>
          <p:nvPr>
            <p:ph idx="1"/>
            <p:extLst>
              <p:ext uri="{D42A27DB-BD31-4B8C-83A1-F6EECF244321}">
                <p14:modId xmlns:p14="http://schemas.microsoft.com/office/powerpoint/2010/main" val="2968617309"/>
              </p:ext>
            </p:extLst>
          </p:nvPr>
        </p:nvGraphicFramePr>
        <p:xfrm>
          <a:off x="228600" y="881628"/>
          <a:ext cx="6705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10ABEB4-2C4A-4798-A996-6458150BD59D}"/>
              </a:ext>
            </a:extLst>
          </p:cNvPr>
          <p:cNvSpPr txBox="1"/>
          <p:nvPr/>
        </p:nvSpPr>
        <p:spPr>
          <a:xfrm>
            <a:off x="7137115" y="2209800"/>
            <a:ext cx="1981200" cy="2677656"/>
          </a:xfrm>
          <a:prstGeom prst="rect">
            <a:avLst/>
          </a:prstGeom>
          <a:noFill/>
        </p:spPr>
        <p:txBody>
          <a:bodyPr wrap="square" rtlCol="0">
            <a:spAutoFit/>
          </a:bodyPr>
          <a:lstStyle/>
          <a:p>
            <a:r>
              <a:rPr lang="en-US" sz="1400" dirty="0"/>
              <a:t>Of minor interest:</a:t>
            </a:r>
          </a:p>
          <a:p>
            <a:r>
              <a:rPr lang="en-US" sz="1400" dirty="0"/>
              <a:t>Average scores for respondents in years of work groups. Knowledge and total have very similar changes pre to post. Actions has slightly more increase in the 20-42 (green) group. Beliefs has strong increase in the 0-5 age group, but not the others.</a:t>
            </a:r>
          </a:p>
        </p:txBody>
      </p:sp>
    </p:spTree>
    <p:extLst>
      <p:ext uri="{BB962C8B-B14F-4D97-AF65-F5344CB8AC3E}">
        <p14:creationId xmlns:p14="http://schemas.microsoft.com/office/powerpoint/2010/main" val="3605047878"/>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6EA583-B891-4B27-A7F5-A70D85BCFF17}"/>
              </a:ext>
            </a:extLst>
          </p:cNvPr>
          <p:cNvSpPr txBox="1"/>
          <p:nvPr/>
        </p:nvSpPr>
        <p:spPr>
          <a:xfrm>
            <a:off x="7162800" y="2286000"/>
            <a:ext cx="1828800" cy="2462213"/>
          </a:xfrm>
          <a:prstGeom prst="rect">
            <a:avLst/>
          </a:prstGeom>
          <a:noFill/>
        </p:spPr>
        <p:txBody>
          <a:bodyPr wrap="square" rtlCol="0">
            <a:spAutoFit/>
          </a:bodyPr>
          <a:lstStyle/>
          <a:p>
            <a:r>
              <a:rPr lang="en-US" sz="1400" dirty="0"/>
              <a:t>Of minor interest:</a:t>
            </a:r>
          </a:p>
          <a:p>
            <a:r>
              <a:rPr lang="en-US" sz="1400" dirty="0"/>
              <a:t>Average scores for respondents in years of work groups. Knowledge , actions, and total have very similar changes pre to post. Beliefs has strong higher pre and post in the 0-5 age group.</a:t>
            </a:r>
          </a:p>
        </p:txBody>
      </p:sp>
      <p:sp>
        <p:nvSpPr>
          <p:cNvPr id="15" name="Content Placeholder 14">
            <a:extLst>
              <a:ext uri="{FF2B5EF4-FFF2-40B4-BE49-F238E27FC236}">
                <a16:creationId xmlns:a16="http://schemas.microsoft.com/office/drawing/2014/main" id="{E50136AE-6D17-4961-9124-F966EC27848F}"/>
              </a:ext>
            </a:extLst>
          </p:cNvPr>
          <p:cNvSpPr>
            <a:spLocks noGrp="1"/>
          </p:cNvSpPr>
          <p:nvPr>
            <p:ph idx="1"/>
          </p:nvPr>
        </p:nvSpPr>
        <p:spPr>
          <a:xfrm>
            <a:off x="465004" y="1905000"/>
            <a:ext cx="6697796" cy="3841699"/>
          </a:xfrm>
        </p:spPr>
        <p:txBody>
          <a:bodyPr/>
          <a:lstStyle/>
          <a:p>
            <a:pPr marL="0" indent="0">
              <a:buNone/>
            </a:pPr>
            <a:endParaRPr lang="en-US" dirty="0"/>
          </a:p>
        </p:txBody>
      </p:sp>
      <p:sp>
        <p:nvSpPr>
          <p:cNvPr id="16" name="Rectangle 15">
            <a:extLst>
              <a:ext uri="{FF2B5EF4-FFF2-40B4-BE49-F238E27FC236}">
                <a16:creationId xmlns:a16="http://schemas.microsoft.com/office/drawing/2014/main" id="{FEF4BA13-D33E-4C6B-8D55-2F7E58094DFC}"/>
              </a:ext>
            </a:extLst>
          </p:cNvPr>
          <p:cNvSpPr/>
          <p:nvPr/>
        </p:nvSpPr>
        <p:spPr>
          <a:xfrm>
            <a:off x="685800" y="808443"/>
            <a:ext cx="7543800" cy="747256"/>
          </a:xfrm>
          <a:prstGeom prst="rect">
            <a:avLst/>
          </a:prstGeom>
        </p:spPr>
        <p:txBody>
          <a:bodyPr wrap="square">
            <a:spAutoFit/>
          </a:bodyPr>
          <a:lstStyle/>
          <a:p>
            <a:pPr algn="ctr">
              <a:defRPr sz="2128" b="1" i="0" u="none" strike="noStrike" kern="1200" baseline="0">
                <a:solidFill>
                  <a:prstClr val="black"/>
                </a:solidFill>
                <a:latin typeface="+mn-lt"/>
                <a:ea typeface="+mn-ea"/>
                <a:cs typeface="+mn-cs"/>
              </a:defRPr>
            </a:pPr>
            <a:r>
              <a:rPr lang="en-US" b="1" dirty="0"/>
              <a:t>Average Scores from Calm Moments Cards</a:t>
            </a:r>
          </a:p>
          <a:p>
            <a:pPr algn="ctr">
              <a:defRPr sz="2128" b="1" i="0" u="none" strike="noStrike" kern="1200" baseline="0">
                <a:solidFill>
                  <a:prstClr val="black"/>
                </a:solidFill>
                <a:latin typeface="+mn-lt"/>
                <a:ea typeface="+mn-ea"/>
                <a:cs typeface="+mn-cs"/>
              </a:defRPr>
            </a:pPr>
            <a:r>
              <a:rPr lang="en-US" b="1" dirty="0"/>
              <a:t>By Years of Work</a:t>
            </a:r>
          </a:p>
        </p:txBody>
      </p:sp>
      <p:graphicFrame>
        <p:nvGraphicFramePr>
          <p:cNvPr id="17" name="Chart 16">
            <a:extLst>
              <a:ext uri="{FF2B5EF4-FFF2-40B4-BE49-F238E27FC236}">
                <a16:creationId xmlns:a16="http://schemas.microsoft.com/office/drawing/2014/main" id="{31DD13E5-E98A-45A1-B79C-309CDA0B3BD4}"/>
              </a:ext>
            </a:extLst>
          </p:cNvPr>
          <p:cNvGraphicFramePr/>
          <p:nvPr>
            <p:extLst>
              <p:ext uri="{D42A27DB-BD31-4B8C-83A1-F6EECF244321}">
                <p14:modId xmlns:p14="http://schemas.microsoft.com/office/powerpoint/2010/main" val="4065617992"/>
              </p:ext>
            </p:extLst>
          </p:nvPr>
        </p:nvGraphicFramePr>
        <p:xfrm>
          <a:off x="152400" y="1555699"/>
          <a:ext cx="6824945"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7FE52D2-EB41-4F1E-9C30-C4FD06E945C7}"/>
              </a:ext>
            </a:extLst>
          </p:cNvPr>
          <p:cNvSpPr txBox="1"/>
          <p:nvPr/>
        </p:nvSpPr>
        <p:spPr>
          <a:xfrm>
            <a:off x="1143000" y="5726668"/>
            <a:ext cx="1221809" cy="369332"/>
          </a:xfrm>
          <a:prstGeom prst="rect">
            <a:avLst/>
          </a:prstGeom>
          <a:noFill/>
        </p:spPr>
        <p:txBody>
          <a:bodyPr wrap="none" rtlCol="0">
            <a:spAutoFit/>
          </a:bodyPr>
          <a:lstStyle/>
          <a:p>
            <a:r>
              <a:rPr lang="en-US" dirty="0"/>
              <a:t>Knowledge</a:t>
            </a:r>
          </a:p>
        </p:txBody>
      </p:sp>
      <p:sp>
        <p:nvSpPr>
          <p:cNvPr id="21" name="TextBox 20">
            <a:extLst>
              <a:ext uri="{FF2B5EF4-FFF2-40B4-BE49-F238E27FC236}">
                <a16:creationId xmlns:a16="http://schemas.microsoft.com/office/drawing/2014/main" id="{7EFE89B5-9D7E-4B3E-B5D2-027C9D96E11C}"/>
              </a:ext>
            </a:extLst>
          </p:cNvPr>
          <p:cNvSpPr txBox="1"/>
          <p:nvPr/>
        </p:nvSpPr>
        <p:spPr>
          <a:xfrm>
            <a:off x="2814851" y="5736684"/>
            <a:ext cx="801566" cy="369332"/>
          </a:xfrm>
          <a:prstGeom prst="rect">
            <a:avLst/>
          </a:prstGeom>
          <a:noFill/>
        </p:spPr>
        <p:txBody>
          <a:bodyPr wrap="none" rtlCol="0">
            <a:spAutoFit/>
          </a:bodyPr>
          <a:lstStyle/>
          <a:p>
            <a:r>
              <a:rPr lang="en-US" dirty="0"/>
              <a:t>Beliefs</a:t>
            </a:r>
          </a:p>
        </p:txBody>
      </p:sp>
      <p:sp>
        <p:nvSpPr>
          <p:cNvPr id="22" name="TextBox 21">
            <a:extLst>
              <a:ext uri="{FF2B5EF4-FFF2-40B4-BE49-F238E27FC236}">
                <a16:creationId xmlns:a16="http://schemas.microsoft.com/office/drawing/2014/main" id="{15361BCA-6AD5-448B-B39F-EBAC661297C2}"/>
              </a:ext>
            </a:extLst>
          </p:cNvPr>
          <p:cNvSpPr txBox="1"/>
          <p:nvPr/>
        </p:nvSpPr>
        <p:spPr>
          <a:xfrm>
            <a:off x="4272032" y="5746699"/>
            <a:ext cx="878767" cy="369332"/>
          </a:xfrm>
          <a:prstGeom prst="rect">
            <a:avLst/>
          </a:prstGeom>
          <a:noFill/>
        </p:spPr>
        <p:txBody>
          <a:bodyPr wrap="none" rtlCol="0">
            <a:spAutoFit/>
          </a:bodyPr>
          <a:lstStyle/>
          <a:p>
            <a:r>
              <a:rPr lang="en-US" dirty="0"/>
              <a:t>Actions</a:t>
            </a:r>
          </a:p>
        </p:txBody>
      </p:sp>
      <p:sp>
        <p:nvSpPr>
          <p:cNvPr id="23" name="TextBox 22">
            <a:extLst>
              <a:ext uri="{FF2B5EF4-FFF2-40B4-BE49-F238E27FC236}">
                <a16:creationId xmlns:a16="http://schemas.microsoft.com/office/drawing/2014/main" id="{FC11E546-4732-4F48-B6AE-8BABB7A674ED}"/>
              </a:ext>
            </a:extLst>
          </p:cNvPr>
          <p:cNvSpPr txBox="1"/>
          <p:nvPr/>
        </p:nvSpPr>
        <p:spPr>
          <a:xfrm>
            <a:off x="5968979" y="5746699"/>
            <a:ext cx="635815" cy="369332"/>
          </a:xfrm>
          <a:prstGeom prst="rect">
            <a:avLst/>
          </a:prstGeom>
          <a:noFill/>
        </p:spPr>
        <p:txBody>
          <a:bodyPr wrap="none" rtlCol="0">
            <a:spAutoFit/>
          </a:bodyPr>
          <a:lstStyle/>
          <a:p>
            <a:r>
              <a:rPr lang="en-US" dirty="0"/>
              <a:t>Total</a:t>
            </a:r>
          </a:p>
        </p:txBody>
      </p:sp>
    </p:spTree>
    <p:extLst>
      <p:ext uri="{BB962C8B-B14F-4D97-AF65-F5344CB8AC3E}">
        <p14:creationId xmlns:p14="http://schemas.microsoft.com/office/powerpoint/2010/main" val="4098201454"/>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quote by John Dewey&#10;Mirror relationships | The Commoner Princess" title="We do not learn from experience...we learn from reflecting on experien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218276"/>
            <a:ext cx="5715000" cy="3810000"/>
          </a:xfrm>
        </p:spPr>
      </p:pic>
      <p:sp>
        <p:nvSpPr>
          <p:cNvPr id="3" name="Title 2"/>
          <p:cNvSpPr>
            <a:spLocks noGrp="1"/>
          </p:cNvSpPr>
          <p:nvPr>
            <p:ph type="ctrTitle"/>
          </p:nvPr>
        </p:nvSpPr>
        <p:spPr>
          <a:xfrm>
            <a:off x="457200" y="1090535"/>
            <a:ext cx="8219607" cy="890665"/>
          </a:xfrm>
        </p:spPr>
        <p:txBody>
          <a:bodyPr/>
          <a:lstStyle/>
          <a:p>
            <a:r>
              <a:rPr lang="en-US" dirty="0"/>
              <a:t>Divide County Elementary Reflections </a:t>
            </a:r>
          </a:p>
        </p:txBody>
      </p:sp>
      <p:sp>
        <p:nvSpPr>
          <p:cNvPr id="5" name="TextBox 4"/>
          <p:cNvSpPr txBox="1"/>
          <p:nvPr/>
        </p:nvSpPr>
        <p:spPr>
          <a:xfrm>
            <a:off x="152400" y="5855333"/>
            <a:ext cx="2387501" cy="369332"/>
          </a:xfrm>
          <a:prstGeom prst="rect">
            <a:avLst/>
          </a:prstGeom>
          <a:noFill/>
        </p:spPr>
        <p:txBody>
          <a:bodyPr wrap="square" rtlCol="0">
            <a:spAutoFit/>
          </a:bodyPr>
          <a:lstStyle/>
          <a:p>
            <a:r>
              <a:rPr lang="en-US" dirty="0"/>
              <a:t>Image from Bing</a:t>
            </a:r>
          </a:p>
        </p:txBody>
      </p:sp>
    </p:spTree>
    <p:extLst>
      <p:ext uri="{BB962C8B-B14F-4D97-AF65-F5344CB8AC3E}">
        <p14:creationId xmlns:p14="http://schemas.microsoft.com/office/powerpoint/2010/main" val="1470761222"/>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905000"/>
            <a:ext cx="8229600" cy="4349750"/>
          </a:xfrm>
        </p:spPr>
        <p:txBody>
          <a:bodyPr/>
          <a:lstStyle/>
          <a:p>
            <a:r>
              <a:rPr lang="en-US" dirty="0"/>
              <a:t>Establish Buy-In</a:t>
            </a:r>
          </a:p>
          <a:p>
            <a:r>
              <a:rPr lang="en-US" dirty="0"/>
              <a:t>Interdisciplinary </a:t>
            </a:r>
            <a:r>
              <a:rPr lang="en-US" dirty="0" err="1"/>
              <a:t>CoP</a:t>
            </a:r>
            <a:r>
              <a:rPr lang="en-US" dirty="0"/>
              <a:t> Trainings</a:t>
            </a:r>
          </a:p>
          <a:p>
            <a:r>
              <a:rPr lang="en-US" dirty="0"/>
              <a:t>Full Staff Trainings</a:t>
            </a:r>
          </a:p>
          <a:p>
            <a:r>
              <a:rPr lang="en-US" dirty="0"/>
              <a:t>Implementing Ideas</a:t>
            </a:r>
          </a:p>
          <a:p>
            <a:r>
              <a:rPr lang="en-US" dirty="0"/>
              <a:t>Discussion &amp; Planning</a:t>
            </a:r>
          </a:p>
          <a:p>
            <a:r>
              <a:rPr lang="en-US" dirty="0"/>
              <a:t>Strategic Plan</a:t>
            </a:r>
          </a:p>
        </p:txBody>
      </p:sp>
      <p:sp>
        <p:nvSpPr>
          <p:cNvPr id="3" name="Title 2"/>
          <p:cNvSpPr>
            <a:spLocks noGrp="1"/>
          </p:cNvSpPr>
          <p:nvPr>
            <p:ph type="ctrTitle"/>
          </p:nvPr>
        </p:nvSpPr>
        <p:spPr>
          <a:xfrm>
            <a:off x="474996" y="861935"/>
            <a:ext cx="8219607" cy="1043065"/>
          </a:xfrm>
        </p:spPr>
        <p:txBody>
          <a:bodyPr/>
          <a:lstStyle/>
          <a:p>
            <a:r>
              <a:rPr lang="en-US" dirty="0"/>
              <a:t>Spring 2019 Actions</a:t>
            </a:r>
          </a:p>
        </p:txBody>
      </p:sp>
      <p:pic>
        <p:nvPicPr>
          <p:cNvPr id="6" name="Picture 5" title="I am... banners">
            <a:extLst>
              <a:ext uri="{FF2B5EF4-FFF2-40B4-BE49-F238E27FC236}">
                <a16:creationId xmlns:a16="http://schemas.microsoft.com/office/drawing/2014/main" id="{CFC37528-316B-6843-94F2-FFDD0B364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385" y="3352800"/>
            <a:ext cx="3429000" cy="2571750"/>
          </a:xfrm>
          <a:prstGeom prst="rect">
            <a:avLst/>
          </a:prstGeom>
          <a:effectLst>
            <a:glow rad="368300">
              <a:schemeClr val="accent1">
                <a:alpha val="42000"/>
              </a:schemeClr>
            </a:glow>
            <a:softEdge rad="0"/>
          </a:effectLst>
        </p:spPr>
      </p:pic>
    </p:spTree>
    <p:extLst>
      <p:ext uri="{BB962C8B-B14F-4D97-AF65-F5344CB8AC3E}">
        <p14:creationId xmlns:p14="http://schemas.microsoft.com/office/powerpoint/2010/main" val="416528223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905FE-22FC-694E-AF8C-597976969B9B}"/>
              </a:ext>
            </a:extLst>
          </p:cNvPr>
          <p:cNvSpPr>
            <a:spLocks noGrp="1"/>
          </p:cNvSpPr>
          <p:nvPr>
            <p:ph idx="1"/>
          </p:nvPr>
        </p:nvSpPr>
        <p:spPr>
          <a:xfrm>
            <a:off x="465004" y="1524001"/>
            <a:ext cx="8229600" cy="4730750"/>
          </a:xfrm>
        </p:spPr>
        <p:txBody>
          <a:bodyPr/>
          <a:lstStyle/>
          <a:p>
            <a:r>
              <a:rPr lang="en-US" dirty="0"/>
              <a:t>Considerations</a:t>
            </a:r>
          </a:p>
          <a:p>
            <a:pPr lvl="1"/>
            <a:r>
              <a:rPr lang="en-US" dirty="0"/>
              <a:t>Embedded strategies</a:t>
            </a:r>
          </a:p>
          <a:p>
            <a:pPr lvl="1"/>
            <a:r>
              <a:rPr lang="en-US" dirty="0"/>
              <a:t>Support other school initiatives</a:t>
            </a:r>
          </a:p>
          <a:p>
            <a:pPr lvl="1"/>
            <a:r>
              <a:rPr lang="en-US" dirty="0"/>
              <a:t>Realistic, sustainable</a:t>
            </a:r>
          </a:p>
          <a:p>
            <a:pPr lvl="1"/>
            <a:r>
              <a:rPr lang="en-US" dirty="0"/>
              <a:t>Staff input</a:t>
            </a:r>
          </a:p>
          <a:p>
            <a:r>
              <a:rPr lang="en-US" dirty="0"/>
              <a:t>Priorities</a:t>
            </a:r>
          </a:p>
          <a:p>
            <a:pPr lvl="1"/>
            <a:r>
              <a:rPr lang="en-US" dirty="0"/>
              <a:t>Promoting mental health literacy</a:t>
            </a:r>
          </a:p>
          <a:p>
            <a:pPr lvl="1"/>
            <a:r>
              <a:rPr lang="en-US" dirty="0"/>
              <a:t>Teaching positive mental health strategies</a:t>
            </a:r>
          </a:p>
          <a:p>
            <a:pPr lvl="1"/>
            <a:r>
              <a:rPr lang="en-US" dirty="0"/>
              <a:t>Identification of students needing additional support</a:t>
            </a:r>
          </a:p>
          <a:p>
            <a:endParaRPr lang="en-US" dirty="0"/>
          </a:p>
        </p:txBody>
      </p:sp>
      <p:sp>
        <p:nvSpPr>
          <p:cNvPr id="3" name="Title 2">
            <a:extLst>
              <a:ext uri="{FF2B5EF4-FFF2-40B4-BE49-F238E27FC236}">
                <a16:creationId xmlns:a16="http://schemas.microsoft.com/office/drawing/2014/main" id="{7CD00DF2-6E3E-684D-8A28-61850EFEADC9}"/>
              </a:ext>
            </a:extLst>
          </p:cNvPr>
          <p:cNvSpPr>
            <a:spLocks noGrp="1"/>
          </p:cNvSpPr>
          <p:nvPr>
            <p:ph type="ctrTitle"/>
          </p:nvPr>
        </p:nvSpPr>
        <p:spPr/>
        <p:txBody>
          <a:bodyPr/>
          <a:lstStyle/>
          <a:p>
            <a:r>
              <a:rPr lang="en-US" dirty="0"/>
              <a:t>Strategic Plan</a:t>
            </a:r>
          </a:p>
        </p:txBody>
      </p:sp>
    </p:spTree>
    <p:extLst>
      <p:ext uri="{BB962C8B-B14F-4D97-AF65-F5344CB8AC3E}">
        <p14:creationId xmlns:p14="http://schemas.microsoft.com/office/powerpoint/2010/main" val="1783656453"/>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CoP</a:t>
            </a:r>
            <a:r>
              <a:rPr lang="en-US" dirty="0"/>
              <a:t> Approach</a:t>
            </a:r>
          </a:p>
          <a:p>
            <a:r>
              <a:rPr lang="en-US" dirty="0"/>
              <a:t>Full Staff Training</a:t>
            </a:r>
          </a:p>
          <a:p>
            <a:r>
              <a:rPr lang="en-US" dirty="0"/>
              <a:t>Collaboration with MHTTC and                                Every Moment Counts</a:t>
            </a:r>
          </a:p>
          <a:p>
            <a:r>
              <a:rPr lang="en-US" dirty="0"/>
              <a:t>Resources</a:t>
            </a:r>
          </a:p>
          <a:p>
            <a:r>
              <a:rPr lang="en-US" dirty="0"/>
              <a:t>Flexibility</a:t>
            </a:r>
          </a:p>
          <a:p>
            <a:r>
              <a:rPr lang="en-US" dirty="0"/>
              <a:t>On-Site Training</a:t>
            </a:r>
          </a:p>
        </p:txBody>
      </p:sp>
      <p:sp>
        <p:nvSpPr>
          <p:cNvPr id="3" name="Title 2"/>
          <p:cNvSpPr>
            <a:spLocks noGrp="1"/>
          </p:cNvSpPr>
          <p:nvPr>
            <p:ph type="ctrTitle"/>
          </p:nvPr>
        </p:nvSpPr>
        <p:spPr>
          <a:xfrm>
            <a:off x="474996" y="861935"/>
            <a:ext cx="8219607" cy="1012664"/>
          </a:xfrm>
        </p:spPr>
        <p:txBody>
          <a:bodyPr/>
          <a:lstStyle/>
          <a:p>
            <a:r>
              <a:rPr lang="en-US" dirty="0"/>
              <a:t>Strengths </a:t>
            </a:r>
          </a:p>
        </p:txBody>
      </p:sp>
      <p:pic>
        <p:nvPicPr>
          <p:cNvPr id="7" name="Picture 6" title="group sitting at a table having a discussion">
            <a:extLst>
              <a:ext uri="{FF2B5EF4-FFF2-40B4-BE49-F238E27FC236}">
                <a16:creationId xmlns:a16="http://schemas.microsoft.com/office/drawing/2014/main" id="{5ECA2F51-B666-2543-88AE-271315AE0D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76800" y="3429000"/>
            <a:ext cx="3429000" cy="2590800"/>
          </a:xfrm>
          <a:prstGeom prst="rect">
            <a:avLst/>
          </a:prstGeom>
          <a:effectLst>
            <a:softEdge rad="152400"/>
          </a:effectLst>
        </p:spPr>
      </p:pic>
    </p:spTree>
    <p:extLst>
      <p:ext uri="{BB962C8B-B14F-4D97-AF65-F5344CB8AC3E}">
        <p14:creationId xmlns:p14="http://schemas.microsoft.com/office/powerpoint/2010/main" val="2984010310"/>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676400"/>
            <a:ext cx="8229599" cy="4800599"/>
          </a:xfrm>
        </p:spPr>
        <p:txBody>
          <a:bodyPr/>
          <a:lstStyle/>
          <a:p>
            <a:r>
              <a:rPr lang="en-US" sz="2400" dirty="0"/>
              <a:t>Assist rural schools to implement best-practice approaches to address mental health needs of training and technical assistance</a:t>
            </a:r>
          </a:p>
          <a:p>
            <a:r>
              <a:rPr lang="en-US" sz="2400" dirty="0"/>
              <a:t>Students </a:t>
            </a:r>
          </a:p>
          <a:p>
            <a:pPr lvl="1"/>
            <a:r>
              <a:rPr lang="en-US" dirty="0"/>
              <a:t>Promoting Positive Mental Health in Rural Schools</a:t>
            </a:r>
          </a:p>
          <a:p>
            <a:pPr lvl="1"/>
            <a:r>
              <a:rPr lang="en-US" dirty="0"/>
              <a:t>Self-paced courses </a:t>
            </a:r>
          </a:p>
          <a:p>
            <a:pPr lvl="1"/>
            <a:r>
              <a:rPr lang="en-US" dirty="0"/>
              <a:t>Communities of Practice  </a:t>
            </a:r>
          </a:p>
          <a:p>
            <a:pPr lvl="1"/>
            <a:r>
              <a:rPr lang="en-US" dirty="0"/>
              <a:t>National school curriculum</a:t>
            </a:r>
          </a:p>
          <a:p>
            <a:pPr lvl="1"/>
            <a:r>
              <a:rPr lang="en-US" dirty="0"/>
              <a:t>Advancing Trauma Sensitive Schools </a:t>
            </a:r>
          </a:p>
          <a:p>
            <a:pPr marL="457200" lvl="1" indent="0">
              <a:buNone/>
            </a:pPr>
            <a:r>
              <a:rPr lang="en-US" u="sng" dirty="0">
                <a:solidFill>
                  <a:schemeClr val="tx1"/>
                </a:solidFill>
                <a:hlinkClick r:id="rId3"/>
              </a:rPr>
              <a:t>https://mhttcnetwork.org/centers/mountain-plains-mhttc/home</a:t>
            </a:r>
            <a:endParaRPr lang="en-US" dirty="0"/>
          </a:p>
          <a:p>
            <a:endParaRPr lang="en-US" dirty="0"/>
          </a:p>
          <a:p>
            <a:pPr lvl="1"/>
            <a:endParaRPr lang="en-US" dirty="0"/>
          </a:p>
        </p:txBody>
      </p:sp>
      <p:sp>
        <p:nvSpPr>
          <p:cNvPr id="3" name="Title 2"/>
          <p:cNvSpPr>
            <a:spLocks noGrp="1"/>
          </p:cNvSpPr>
          <p:nvPr>
            <p:ph type="ctrTitle"/>
          </p:nvPr>
        </p:nvSpPr>
        <p:spPr/>
        <p:txBody>
          <a:bodyPr/>
          <a:lstStyle/>
          <a:p>
            <a:r>
              <a:rPr lang="en-US" dirty="0"/>
              <a:t>Aim of School Supplement </a:t>
            </a:r>
          </a:p>
        </p:txBody>
      </p:sp>
    </p:spTree>
    <p:extLst>
      <p:ext uri="{BB962C8B-B14F-4D97-AF65-F5344CB8AC3E}">
        <p14:creationId xmlns:p14="http://schemas.microsoft.com/office/powerpoint/2010/main" val="1351826795"/>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Every Challenge is an Opportunity">
            <a:extLst>
              <a:ext uri="{FF2B5EF4-FFF2-40B4-BE49-F238E27FC236}">
                <a16:creationId xmlns:a16="http://schemas.microsoft.com/office/drawing/2014/main" id="{C2C4D3A4-F0B8-5A4D-820E-06290A465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066800"/>
            <a:ext cx="4732203" cy="4732203"/>
          </a:xfrm>
          <a:prstGeom prst="rect">
            <a:avLst/>
          </a:prstGeom>
        </p:spPr>
      </p:pic>
      <p:sp>
        <p:nvSpPr>
          <p:cNvPr id="2" name="Content Placeholder 1"/>
          <p:cNvSpPr>
            <a:spLocks noGrp="1"/>
          </p:cNvSpPr>
          <p:nvPr>
            <p:ph idx="1"/>
          </p:nvPr>
        </p:nvSpPr>
        <p:spPr>
          <a:xfrm>
            <a:off x="465004" y="1905000"/>
            <a:ext cx="8229600" cy="4349750"/>
          </a:xfrm>
        </p:spPr>
        <p:txBody>
          <a:bodyPr/>
          <a:lstStyle/>
          <a:p>
            <a:r>
              <a:rPr lang="en-US" dirty="0"/>
              <a:t>Training</a:t>
            </a:r>
          </a:p>
          <a:p>
            <a:pPr lvl="1" indent="-342900"/>
            <a:r>
              <a:rPr lang="en-US" dirty="0"/>
              <a:t>Simultaneous</a:t>
            </a:r>
          </a:p>
          <a:p>
            <a:pPr lvl="1" indent="-342900"/>
            <a:r>
              <a:rPr lang="en-US" dirty="0"/>
              <a:t>One group at a time</a:t>
            </a:r>
          </a:p>
          <a:p>
            <a:r>
              <a:rPr lang="en-US" dirty="0"/>
              <a:t>So many ideas…</a:t>
            </a:r>
          </a:p>
          <a:p>
            <a:pPr lvl="1"/>
            <a:r>
              <a:rPr lang="en-US" dirty="0"/>
              <a:t>Positive</a:t>
            </a:r>
          </a:p>
          <a:p>
            <a:pPr lvl="1"/>
            <a:r>
              <a:rPr lang="en-US" dirty="0"/>
              <a:t>Challenge</a:t>
            </a:r>
          </a:p>
          <a:p>
            <a:r>
              <a:rPr lang="en-US" dirty="0"/>
              <a:t>Standards &amp; Evaluation</a:t>
            </a:r>
          </a:p>
          <a:p>
            <a:pPr lvl="1"/>
            <a:r>
              <a:rPr lang="en-US" dirty="0"/>
              <a:t>NDMTSS SEL Goals &amp; SEL Student Friendly Scales</a:t>
            </a:r>
          </a:p>
          <a:p>
            <a:pPr lvl="1"/>
            <a:r>
              <a:rPr lang="en-US" dirty="0"/>
              <a:t>http://</a:t>
            </a:r>
            <a:r>
              <a:rPr lang="en-US" dirty="0" err="1"/>
              <a:t>www.ndrea.org</a:t>
            </a:r>
            <a:r>
              <a:rPr lang="en-US" dirty="0"/>
              <a:t>/</a:t>
            </a:r>
            <a:r>
              <a:rPr lang="en-US" dirty="0" err="1"/>
              <a:t>index.php?id</a:t>
            </a:r>
            <a:r>
              <a:rPr lang="en-US" dirty="0"/>
              <a:t>=103</a:t>
            </a:r>
          </a:p>
        </p:txBody>
      </p:sp>
      <p:sp>
        <p:nvSpPr>
          <p:cNvPr id="3" name="Title 2"/>
          <p:cNvSpPr>
            <a:spLocks noGrp="1"/>
          </p:cNvSpPr>
          <p:nvPr>
            <p:ph type="ctrTitle"/>
          </p:nvPr>
        </p:nvSpPr>
        <p:spPr>
          <a:xfrm>
            <a:off x="474996" y="861935"/>
            <a:ext cx="8219607" cy="1195465"/>
          </a:xfrm>
        </p:spPr>
        <p:txBody>
          <a:bodyPr/>
          <a:lstStyle/>
          <a:p>
            <a:r>
              <a:rPr lang="en-US" dirty="0"/>
              <a:t>Challenges </a:t>
            </a:r>
          </a:p>
        </p:txBody>
      </p:sp>
    </p:spTree>
    <p:extLst>
      <p:ext uri="{BB962C8B-B14F-4D97-AF65-F5344CB8AC3E}">
        <p14:creationId xmlns:p14="http://schemas.microsoft.com/office/powerpoint/2010/main" val="4092430646"/>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362200"/>
            <a:ext cx="8229600" cy="3892550"/>
          </a:xfrm>
        </p:spPr>
        <p:txBody>
          <a:bodyPr/>
          <a:lstStyle/>
          <a:p>
            <a:r>
              <a:rPr lang="en-US" sz="3200" dirty="0">
                <a:solidFill>
                  <a:schemeClr val="tx1"/>
                </a:solidFill>
              </a:rPr>
              <a:t>Data collection and analysis as </a:t>
            </a:r>
            <a:r>
              <a:rPr lang="en-US" sz="3200" dirty="0" err="1">
                <a:solidFill>
                  <a:schemeClr val="tx1"/>
                </a:solidFill>
              </a:rPr>
              <a:t>CoPs</a:t>
            </a:r>
            <a:r>
              <a:rPr lang="en-US" sz="3200" dirty="0">
                <a:solidFill>
                  <a:schemeClr val="tx1"/>
                </a:solidFill>
              </a:rPr>
              <a:t> finish and implement </a:t>
            </a:r>
          </a:p>
          <a:p>
            <a:r>
              <a:rPr lang="en-US" sz="3200" dirty="0">
                <a:solidFill>
                  <a:schemeClr val="tx1"/>
                </a:solidFill>
              </a:rPr>
              <a:t>Minor changes to this years </a:t>
            </a:r>
            <a:r>
              <a:rPr lang="en-US" sz="3200" dirty="0" err="1">
                <a:solidFill>
                  <a:schemeClr val="tx1"/>
                </a:solidFill>
              </a:rPr>
              <a:t>CoP</a:t>
            </a:r>
            <a:r>
              <a:rPr lang="en-US" sz="3200" dirty="0">
                <a:solidFill>
                  <a:schemeClr val="tx1"/>
                </a:solidFill>
              </a:rPr>
              <a:t> cohort training </a:t>
            </a:r>
          </a:p>
          <a:p>
            <a:r>
              <a:rPr lang="en-US" sz="3200" dirty="0">
                <a:solidFill>
                  <a:schemeClr val="tx1"/>
                </a:solidFill>
              </a:rPr>
              <a:t>Self-study course </a:t>
            </a:r>
          </a:p>
          <a:p>
            <a:endParaRPr lang="en-US" dirty="0">
              <a:solidFill>
                <a:schemeClr val="tx1"/>
              </a:solidFill>
            </a:endParaRPr>
          </a:p>
        </p:txBody>
      </p:sp>
      <p:sp>
        <p:nvSpPr>
          <p:cNvPr id="5" name="Title 2"/>
          <p:cNvSpPr>
            <a:spLocks noGrp="1"/>
          </p:cNvSpPr>
          <p:nvPr>
            <p:ph type="ctrTitle"/>
          </p:nvPr>
        </p:nvSpPr>
        <p:spPr>
          <a:xfrm>
            <a:off x="436930" y="1752600"/>
            <a:ext cx="8219607" cy="890665"/>
          </a:xfrm>
        </p:spPr>
        <p:txBody>
          <a:bodyPr/>
          <a:lstStyle/>
          <a:p>
            <a:r>
              <a:rPr lang="en-US" dirty="0"/>
              <a:t>Next Steps</a:t>
            </a:r>
            <a:br>
              <a:rPr lang="en-US" sz="3200" dirty="0"/>
            </a:br>
            <a:br>
              <a:rPr lang="en-US" sz="3200" dirty="0"/>
            </a:br>
            <a:br>
              <a:rPr lang="en-US" sz="3600" dirty="0"/>
            </a:br>
            <a:endParaRPr lang="en-US" sz="3600" dirty="0"/>
          </a:p>
        </p:txBody>
      </p:sp>
    </p:spTree>
    <p:extLst>
      <p:ext uri="{BB962C8B-B14F-4D97-AF65-F5344CB8AC3E}">
        <p14:creationId xmlns:p14="http://schemas.microsoft.com/office/powerpoint/2010/main" val="1296922392"/>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Every moment counts building capcity initiativ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3763" y="2426226"/>
            <a:ext cx="3890962"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ctrTitle"/>
          </p:nvPr>
        </p:nvSpPr>
        <p:spPr/>
        <p:txBody>
          <a:bodyPr/>
          <a:lstStyle/>
          <a:p>
            <a:r>
              <a:rPr lang="en-US" dirty="0"/>
              <a:t>Pilot Project with Coaching</a:t>
            </a:r>
          </a:p>
        </p:txBody>
      </p:sp>
      <p:sp>
        <p:nvSpPr>
          <p:cNvPr id="5" name="TextBox 4"/>
          <p:cNvSpPr txBox="1"/>
          <p:nvPr/>
        </p:nvSpPr>
        <p:spPr>
          <a:xfrm>
            <a:off x="474996" y="1981200"/>
            <a:ext cx="4249404" cy="4154984"/>
          </a:xfrm>
          <a:prstGeom prst="rect">
            <a:avLst/>
          </a:prstGeom>
          <a:noFill/>
        </p:spPr>
        <p:txBody>
          <a:bodyPr wrap="square" rtlCol="0">
            <a:spAutoFit/>
          </a:bodyPr>
          <a:lstStyle/>
          <a:p>
            <a:r>
              <a:rPr lang="en-US" sz="2400" b="1" dirty="0"/>
              <a:t>What?</a:t>
            </a:r>
            <a:r>
              <a:rPr lang="en-US" sz="2400" dirty="0"/>
              <a:t> Coaching OTs and other school practitioners to</a:t>
            </a:r>
          </a:p>
          <a:p>
            <a:pPr marL="342900" indent="-342900">
              <a:buFont typeface="Arial" charset="0"/>
              <a:buChar char="•"/>
            </a:pPr>
            <a:r>
              <a:rPr lang="en-US" sz="2400" dirty="0"/>
              <a:t>Complete the 5 Sessions</a:t>
            </a:r>
          </a:p>
          <a:p>
            <a:pPr marL="342900" indent="-342900">
              <a:buFont typeface="Arial" charset="0"/>
              <a:buChar char="•"/>
            </a:pPr>
            <a:r>
              <a:rPr lang="en-US" sz="2400" dirty="0"/>
              <a:t>Facilitate a </a:t>
            </a:r>
            <a:r>
              <a:rPr lang="en-US" sz="2400" dirty="0" err="1"/>
              <a:t>CoP</a:t>
            </a:r>
            <a:r>
              <a:rPr lang="en-US" sz="2400" dirty="0"/>
              <a:t> in their setting</a:t>
            </a:r>
          </a:p>
          <a:p>
            <a:pPr marL="342900" indent="-342900">
              <a:buFont typeface="Arial" charset="0"/>
              <a:buChar char="•"/>
            </a:pPr>
            <a:r>
              <a:rPr lang="en-US" sz="2400" dirty="0"/>
              <a:t>Monthly coaching calls</a:t>
            </a:r>
          </a:p>
          <a:p>
            <a:r>
              <a:rPr lang="en-US" sz="2400" b="1" dirty="0"/>
              <a:t>When? </a:t>
            </a:r>
            <a:r>
              <a:rPr lang="en-US" sz="2400" dirty="0"/>
              <a:t>Sept </a:t>
            </a:r>
            <a:r>
              <a:rPr lang="en-US" sz="2400" dirty="0">
                <a:sym typeface="Wingdings"/>
              </a:rPr>
              <a:t> Feb. 2020</a:t>
            </a:r>
          </a:p>
          <a:p>
            <a:r>
              <a:rPr lang="en-US" sz="2400" b="1" dirty="0">
                <a:sym typeface="Wingdings"/>
              </a:rPr>
              <a:t>Who?</a:t>
            </a:r>
            <a:r>
              <a:rPr lang="en-US" sz="2400" dirty="0">
                <a:sym typeface="Wingdings"/>
              </a:rPr>
              <a:t> ~45 interdisciplinary school providers</a:t>
            </a:r>
          </a:p>
          <a:p>
            <a:r>
              <a:rPr lang="en-US" sz="2400" b="1" dirty="0">
                <a:sym typeface="Wingdings"/>
              </a:rPr>
              <a:t>Representing</a:t>
            </a:r>
            <a:r>
              <a:rPr lang="en-US" sz="2400" dirty="0">
                <a:sym typeface="Wingdings"/>
              </a:rPr>
              <a:t> 14 states in US</a:t>
            </a:r>
          </a:p>
          <a:p>
            <a:r>
              <a:rPr lang="en-US" sz="2400" b="1" dirty="0">
                <a:sym typeface="Wingdings"/>
              </a:rPr>
              <a:t>Response?  </a:t>
            </a:r>
            <a:r>
              <a:rPr lang="en-US" sz="2400" dirty="0">
                <a:sym typeface="Wingdings"/>
              </a:rPr>
              <a:t>Enthusiasm!</a:t>
            </a:r>
            <a:endParaRPr lang="en-US" sz="2400" b="1" dirty="0"/>
          </a:p>
        </p:txBody>
      </p:sp>
    </p:spTree>
    <p:extLst>
      <p:ext uri="{BB962C8B-B14F-4D97-AF65-F5344CB8AC3E}">
        <p14:creationId xmlns:p14="http://schemas.microsoft.com/office/powerpoint/2010/main" val="710850971"/>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558" y="2477849"/>
            <a:ext cx="8229600" cy="4380151"/>
          </a:xfrm>
        </p:spPr>
        <p:txBody>
          <a:bodyPr/>
          <a:lstStyle/>
          <a:p>
            <a:endParaRPr lang="en-US" sz="3200" dirty="0"/>
          </a:p>
          <a:p>
            <a:r>
              <a:rPr lang="en-US" sz="3200" dirty="0"/>
              <a:t>We need feedback to keep our grant.  Please consider taking the short survey.</a:t>
            </a:r>
          </a:p>
          <a:p>
            <a:pPr marL="0" indent="0">
              <a:buNone/>
            </a:pPr>
            <a:endParaRPr lang="en-US" dirty="0"/>
          </a:p>
          <a:p>
            <a:pPr marL="0" indent="0">
              <a:buNone/>
            </a:pPr>
            <a:endParaRPr lang="en-US" dirty="0"/>
          </a:p>
        </p:txBody>
      </p:sp>
      <p:sp>
        <p:nvSpPr>
          <p:cNvPr id="3" name="Title 2"/>
          <p:cNvSpPr>
            <a:spLocks noGrp="1"/>
          </p:cNvSpPr>
          <p:nvPr>
            <p:ph type="ctrTitle"/>
          </p:nvPr>
        </p:nvSpPr>
        <p:spPr>
          <a:xfrm>
            <a:off x="441558" y="1573007"/>
            <a:ext cx="8219607" cy="890665"/>
          </a:xfrm>
        </p:spPr>
        <p:txBody>
          <a:bodyPr/>
          <a:lstStyle/>
          <a:p>
            <a:r>
              <a:rPr lang="en-US" dirty="0"/>
              <a:t>Questions and Please and Thank You! </a:t>
            </a:r>
          </a:p>
        </p:txBody>
      </p:sp>
    </p:spTree>
    <p:extLst>
      <p:ext uri="{BB962C8B-B14F-4D97-AF65-F5344CB8AC3E}">
        <p14:creationId xmlns:p14="http://schemas.microsoft.com/office/powerpoint/2010/main" val="2692234900"/>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3" y="2460264"/>
            <a:ext cx="8229600" cy="4380151"/>
          </a:xfrm>
        </p:spPr>
        <p:txBody>
          <a:bodyPr/>
          <a:lstStyle/>
          <a:p>
            <a:pPr fontAlgn="auto">
              <a:spcBef>
                <a:spcPts val="0"/>
              </a:spcBef>
              <a:spcAft>
                <a:spcPts val="0"/>
              </a:spcAft>
              <a:buClrTx/>
              <a:defRPr/>
            </a:pPr>
            <a:r>
              <a:rPr lang="en-US" sz="1200" dirty="0">
                <a:solidFill>
                  <a:schemeClr val="tx2">
                    <a:lumMod val="75000"/>
                  </a:schemeClr>
                </a:solidFill>
              </a:rPr>
              <a:t>Barwick, M.A., &amp; Peters, J., &amp; </a:t>
            </a:r>
            <a:r>
              <a:rPr lang="en-US" sz="1200" dirty="0" err="1">
                <a:solidFill>
                  <a:schemeClr val="tx2">
                    <a:lumMod val="75000"/>
                  </a:schemeClr>
                </a:solidFill>
              </a:rPr>
              <a:t>Boydell</a:t>
            </a:r>
            <a:r>
              <a:rPr lang="en-US" sz="1200" dirty="0">
                <a:solidFill>
                  <a:schemeClr val="tx2">
                    <a:lumMod val="75000"/>
                  </a:schemeClr>
                </a:solidFill>
              </a:rPr>
              <a:t>, K. (2009). Getting to uptake: Do communities of practice support the implementation of evidence-based practice? </a:t>
            </a:r>
            <a:r>
              <a:rPr lang="en-US" sz="1200" i="1" dirty="0">
                <a:solidFill>
                  <a:schemeClr val="tx2">
                    <a:lumMod val="75000"/>
                  </a:schemeClr>
                </a:solidFill>
              </a:rPr>
              <a:t>Journal of the Canadian Academy of Child and Adolescent Psychiatry, 18</a:t>
            </a:r>
            <a:r>
              <a:rPr lang="en-US" sz="1200" dirty="0">
                <a:solidFill>
                  <a:schemeClr val="tx2">
                    <a:lumMod val="75000"/>
                  </a:schemeClr>
                </a:solidFill>
              </a:rPr>
              <a:t>, 16-29. </a:t>
            </a:r>
          </a:p>
          <a:p>
            <a:pPr fontAlgn="auto">
              <a:spcBef>
                <a:spcPts val="0"/>
              </a:spcBef>
              <a:spcAft>
                <a:spcPts val="0"/>
              </a:spcAft>
              <a:buClrTx/>
              <a:defRPr/>
            </a:pPr>
            <a:endParaRPr lang="en-US" sz="1200" dirty="0">
              <a:solidFill>
                <a:schemeClr val="tx2">
                  <a:lumMod val="75000"/>
                </a:schemeClr>
              </a:solidFill>
            </a:endParaRPr>
          </a:p>
          <a:p>
            <a:r>
              <a:rPr lang="en-US" sz="1200" dirty="0">
                <a:solidFill>
                  <a:schemeClr val="tx2">
                    <a:lumMod val="75000"/>
                  </a:schemeClr>
                </a:solidFill>
              </a:rPr>
              <a:t>Bazyk, S., et al. (2015). Building capacity of occupational therapy practitioners to address the mental health needs of children and youth: Mixed methods study of knowledge translation. </a:t>
            </a:r>
            <a:r>
              <a:rPr lang="en-US" sz="1200" i="1" dirty="0">
                <a:solidFill>
                  <a:schemeClr val="tx2">
                    <a:lumMod val="75000"/>
                  </a:schemeClr>
                </a:solidFill>
              </a:rPr>
              <a:t>American Journal of Occupational Therapy. 69</a:t>
            </a:r>
            <a:r>
              <a:rPr lang="en-US" sz="1200" dirty="0">
                <a:solidFill>
                  <a:schemeClr val="tx2">
                    <a:lumMod val="75000"/>
                  </a:schemeClr>
                </a:solidFill>
              </a:rPr>
              <a:t>, 6906180060.</a:t>
            </a:r>
          </a:p>
          <a:p>
            <a:endParaRPr lang="en-US" sz="1200" dirty="0">
              <a:solidFill>
                <a:schemeClr val="tx2">
                  <a:lumMod val="75000"/>
                </a:schemeClr>
              </a:solidFill>
            </a:endParaRPr>
          </a:p>
          <a:p>
            <a:r>
              <a:rPr lang="en-US" sz="1200" dirty="0">
                <a:solidFill>
                  <a:schemeClr val="tx2">
                    <a:lumMod val="75000"/>
                  </a:schemeClr>
                </a:solidFill>
              </a:rPr>
              <a:t>Bazyk, S. (2016).  Calm Moments Cards research outcomes. Retrieved from https://everymomentcounts.org/view.php?nav_id=230</a:t>
            </a:r>
          </a:p>
          <a:p>
            <a:pPr marL="0" indent="0">
              <a:buNone/>
            </a:pPr>
            <a:endParaRPr lang="en-US" sz="1200" dirty="0">
              <a:solidFill>
                <a:schemeClr val="tx2">
                  <a:lumMod val="75000"/>
                </a:schemeClr>
              </a:solidFill>
            </a:endParaRPr>
          </a:p>
          <a:p>
            <a:r>
              <a:rPr lang="en-US" sz="1200" dirty="0" err="1">
                <a:solidFill>
                  <a:schemeClr val="tx2">
                    <a:lumMod val="75000"/>
                  </a:schemeClr>
                </a:solidFill>
              </a:rPr>
              <a:t>Wilger</a:t>
            </a:r>
            <a:r>
              <a:rPr lang="en-US" sz="1200" dirty="0">
                <a:solidFill>
                  <a:schemeClr val="tx2">
                    <a:lumMod val="75000"/>
                  </a:schemeClr>
                </a:solidFill>
              </a:rPr>
              <a:t>, S. (</a:t>
            </a:r>
            <a:r>
              <a:rPr lang="en-US" sz="1200" dirty="0" err="1">
                <a:solidFill>
                  <a:schemeClr val="tx2">
                    <a:lumMod val="75000"/>
                  </a:schemeClr>
                </a:solidFill>
              </a:rPr>
              <a:t>Nd</a:t>
            </a:r>
            <a:r>
              <a:rPr lang="en-US" sz="1200" dirty="0">
                <a:solidFill>
                  <a:schemeClr val="tx2">
                    <a:lumMod val="75000"/>
                  </a:schemeClr>
                </a:solidFill>
              </a:rPr>
              <a:t>). Special considerations for mental health services in rural schools. SAMHSA Now is the Time Technical Assistance Transfer Center. Retrieved from https://rems.ed.gov/docs/resources/SAMHSA_Mental_Health_Services_Rural_Schools.pdf</a:t>
            </a:r>
          </a:p>
          <a:p>
            <a:endParaRPr lang="en-US" sz="1200" dirty="0">
              <a:solidFill>
                <a:schemeClr val="tx2">
                  <a:lumMod val="75000"/>
                </a:schemeClr>
              </a:solidFill>
            </a:endParaRPr>
          </a:p>
          <a:p>
            <a:r>
              <a:rPr lang="en-US" sz="1200" dirty="0">
                <a:solidFill>
                  <a:schemeClr val="tx2">
                    <a:lumMod val="75000"/>
                  </a:schemeClr>
                </a:solidFill>
              </a:rPr>
              <a:t>World Health Organization. (2001). The World Health report: Mental health: New understanding, new hope. Geneva: Author</a:t>
            </a:r>
          </a:p>
          <a:p>
            <a:endParaRPr lang="en-US" dirty="0"/>
          </a:p>
          <a:p>
            <a:pPr marL="0" indent="0">
              <a:buNone/>
            </a:pPr>
            <a:endParaRPr lang="en-US" dirty="0"/>
          </a:p>
        </p:txBody>
      </p:sp>
      <p:sp>
        <p:nvSpPr>
          <p:cNvPr id="3" name="Title 2"/>
          <p:cNvSpPr>
            <a:spLocks noGrp="1"/>
          </p:cNvSpPr>
          <p:nvPr>
            <p:ph type="ctrTitle"/>
          </p:nvPr>
        </p:nvSpPr>
        <p:spPr>
          <a:xfrm>
            <a:off x="465003" y="1371600"/>
            <a:ext cx="8219607" cy="890665"/>
          </a:xfrm>
        </p:spPr>
        <p:txBody>
          <a:bodyPr/>
          <a:lstStyle/>
          <a:p>
            <a:r>
              <a:rPr lang="en-US" dirty="0"/>
              <a:t>References </a:t>
            </a:r>
          </a:p>
        </p:txBody>
      </p:sp>
    </p:spTree>
    <p:extLst>
      <p:ext uri="{BB962C8B-B14F-4D97-AF65-F5344CB8AC3E}">
        <p14:creationId xmlns:p14="http://schemas.microsoft.com/office/powerpoint/2010/main" val="830231732"/>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3F2FEF7-BCAA-E946-9D01-158966934697}"/>
              </a:ext>
            </a:extLst>
          </p:cNvPr>
          <p:cNvSpPr>
            <a:spLocks noGrp="1"/>
          </p:cNvSpPr>
          <p:nvPr>
            <p:ph idx="1"/>
          </p:nvPr>
        </p:nvSpPr>
        <p:spPr>
          <a:xfrm>
            <a:off x="483464" y="2819400"/>
            <a:ext cx="8229600" cy="609600"/>
          </a:xfrm>
        </p:spPr>
        <p:txBody>
          <a:bodyPr/>
          <a:lstStyle/>
          <a:p>
            <a:pPr marL="0" indent="0" algn="ctr">
              <a:buNone/>
            </a:pPr>
            <a:r>
              <a:rPr lang="en-US" dirty="0"/>
              <a:t>Contact Our Co-Directors</a:t>
            </a:r>
          </a:p>
        </p:txBody>
      </p:sp>
      <p:sp>
        <p:nvSpPr>
          <p:cNvPr id="5" name="Title 2">
            <a:extLst>
              <a:ext uri="{FF2B5EF4-FFF2-40B4-BE49-F238E27FC236}">
                <a16:creationId xmlns:a16="http://schemas.microsoft.com/office/drawing/2014/main" id="{CD6BA6F4-046C-6643-9863-4E66CDDF1525}"/>
              </a:ext>
            </a:extLst>
          </p:cNvPr>
          <p:cNvSpPr>
            <a:spLocks noGrp="1"/>
          </p:cNvSpPr>
          <p:nvPr>
            <p:ph type="ctrTitle"/>
          </p:nvPr>
        </p:nvSpPr>
        <p:spPr>
          <a:xfrm>
            <a:off x="474997" y="1066800"/>
            <a:ext cx="8219607" cy="1524000"/>
          </a:xfrm>
        </p:spPr>
        <p:txBody>
          <a:bodyPr/>
          <a:lstStyle/>
          <a:p>
            <a:r>
              <a:rPr lang="en-US" dirty="0"/>
              <a:t>Mountain Plains - Mental Health Technology Transfer Center</a:t>
            </a:r>
          </a:p>
        </p:txBody>
      </p:sp>
      <p:sp>
        <p:nvSpPr>
          <p:cNvPr id="6" name="Rectangle 5">
            <a:extLst>
              <a:ext uri="{FF2B5EF4-FFF2-40B4-BE49-F238E27FC236}">
                <a16:creationId xmlns:a16="http://schemas.microsoft.com/office/drawing/2014/main" id="{7949C8FC-BC38-7C42-841B-3BD2FCB32ED7}"/>
              </a:ext>
            </a:extLst>
          </p:cNvPr>
          <p:cNvSpPr/>
          <p:nvPr/>
        </p:nvSpPr>
        <p:spPr>
          <a:xfrm>
            <a:off x="1245464" y="3410700"/>
            <a:ext cx="3707536" cy="1015663"/>
          </a:xfrm>
          <a:prstGeom prst="rect">
            <a:avLst/>
          </a:prstGeom>
        </p:spPr>
        <p:txBody>
          <a:bodyPr wrap="square">
            <a:spAutoFit/>
          </a:bodyPr>
          <a:lstStyle/>
          <a:p>
            <a:pPr marL="0" indent="0">
              <a:buNone/>
            </a:pPr>
            <a:r>
              <a:rPr lang="en-US" sz="2000" dirty="0">
                <a:latin typeface="Arial" panose="020B0604020202020204" pitchFamily="34" charset="0"/>
                <a:cs typeface="Arial" panose="020B0604020202020204" pitchFamily="34" charset="0"/>
              </a:rPr>
              <a:t>Thomasine Heitkamp</a:t>
            </a:r>
          </a:p>
          <a:p>
            <a:pPr marL="0" indent="0">
              <a:buNone/>
            </a:pPr>
            <a:r>
              <a:rPr lang="en-US" sz="2000" dirty="0">
                <a:latin typeface="Arial" panose="020B0604020202020204" pitchFamily="34" charset="0"/>
                <a:cs typeface="Arial" panose="020B0604020202020204" pitchFamily="34" charset="0"/>
                <a:hlinkClick r:id="rId3"/>
              </a:rPr>
              <a:t>thomasine.heitkamp@und.edu</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(701) 777-4950</a:t>
            </a:r>
          </a:p>
        </p:txBody>
      </p:sp>
      <p:sp>
        <p:nvSpPr>
          <p:cNvPr id="7" name="Content Placeholder 1">
            <a:extLst>
              <a:ext uri="{FF2B5EF4-FFF2-40B4-BE49-F238E27FC236}">
                <a16:creationId xmlns:a16="http://schemas.microsoft.com/office/drawing/2014/main" id="{F82ACB21-7260-C149-8782-269C6E14C18D}"/>
              </a:ext>
            </a:extLst>
          </p:cNvPr>
          <p:cNvSpPr txBox="1">
            <a:spLocks/>
          </p:cNvSpPr>
          <p:nvPr/>
        </p:nvSpPr>
        <p:spPr bwMode="auto">
          <a:xfrm>
            <a:off x="152400" y="4800600"/>
            <a:ext cx="899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Palatino" pitchFamily="2" charset="0"/>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Palatino" pitchFamily="2" charset="0"/>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Palatino" pitchFamily="2" charset="0"/>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Palatino" pitchFamily="2" charset="0"/>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Palatino"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t>For more information, visit the </a:t>
            </a:r>
            <a:r>
              <a:rPr lang="en-US" sz="2000" dirty="0">
                <a:hlinkClick r:id="rId4"/>
              </a:rPr>
              <a:t>Mountain Plains MHTTC Website</a:t>
            </a:r>
            <a:endParaRPr lang="en-US" sz="1800" i="1" dirty="0">
              <a:solidFill>
                <a:schemeClr val="tx1">
                  <a:lumMod val="95000"/>
                  <a:lumOff val="5000"/>
                </a:schemeClr>
              </a:solidFill>
            </a:endParaRPr>
          </a:p>
          <a:p>
            <a:pPr marL="0" indent="0" algn="ctr">
              <a:buNone/>
            </a:pPr>
            <a:r>
              <a:rPr lang="en-US" sz="1800" i="1" dirty="0">
                <a:solidFill>
                  <a:schemeClr val="tx1">
                    <a:lumMod val="95000"/>
                    <a:lumOff val="5000"/>
                  </a:schemeClr>
                </a:solidFill>
              </a:rPr>
              <a:t>Work supported by H79SM081792 from the </a:t>
            </a:r>
          </a:p>
          <a:p>
            <a:pPr marL="0" indent="0" algn="ctr">
              <a:buNone/>
            </a:pPr>
            <a:r>
              <a:rPr lang="en-US" sz="1800" i="1" dirty="0">
                <a:solidFill>
                  <a:schemeClr val="tx1">
                    <a:lumMod val="95000"/>
                    <a:lumOff val="5000"/>
                  </a:schemeClr>
                </a:solidFill>
              </a:rPr>
              <a:t>U.S. Department of Health and Human Services, SAMHSA</a:t>
            </a:r>
          </a:p>
          <a:p>
            <a:pPr marL="0" indent="0" algn="ctr">
              <a:buFont typeface="Arial" panose="020B0604020202020204" pitchFamily="34" charset="0"/>
              <a:buNone/>
            </a:pPr>
            <a:endParaRPr lang="en-US" dirty="0">
              <a:solidFill>
                <a:schemeClr val="tx1">
                  <a:lumMod val="95000"/>
                  <a:lumOff val="5000"/>
                </a:schemeClr>
              </a:solidFill>
            </a:endParaRPr>
          </a:p>
          <a:p>
            <a:pPr algn="ctr"/>
            <a:endParaRPr lang="en-US" dirty="0"/>
          </a:p>
        </p:txBody>
      </p:sp>
      <p:sp>
        <p:nvSpPr>
          <p:cNvPr id="8" name="Rectangle 7">
            <a:extLst>
              <a:ext uri="{FF2B5EF4-FFF2-40B4-BE49-F238E27FC236}">
                <a16:creationId xmlns:a16="http://schemas.microsoft.com/office/drawing/2014/main" id="{091F58CD-03F7-1946-A910-97B07089870B}"/>
              </a:ext>
            </a:extLst>
          </p:cNvPr>
          <p:cNvSpPr/>
          <p:nvPr/>
        </p:nvSpPr>
        <p:spPr>
          <a:xfrm>
            <a:off x="5410200" y="3410700"/>
            <a:ext cx="2514600" cy="1015663"/>
          </a:xfrm>
          <a:prstGeom prst="rect">
            <a:avLst/>
          </a:prstGeom>
        </p:spPr>
        <p:txBody>
          <a:bodyPr wrap="square">
            <a:spAutoFit/>
          </a:bodyPr>
          <a:lstStyle/>
          <a:p>
            <a:pPr marL="0" indent="0">
              <a:buNone/>
            </a:pPr>
            <a:r>
              <a:rPr lang="en-US" sz="2000" dirty="0">
                <a:latin typeface="Arial" panose="020B0604020202020204" pitchFamily="34" charset="0"/>
                <a:cs typeface="Arial" panose="020B0604020202020204" pitchFamily="34" charset="0"/>
              </a:rPr>
              <a:t>Dennis </a:t>
            </a:r>
            <a:r>
              <a:rPr lang="en-US" sz="2000" dirty="0" err="1">
                <a:latin typeface="Arial" panose="020B0604020202020204" pitchFamily="34" charset="0"/>
                <a:cs typeface="Arial" panose="020B0604020202020204" pitchFamily="34" charset="0"/>
              </a:rPr>
              <a:t>Mohatt</a:t>
            </a: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hlinkClick r:id="rId5"/>
              </a:rPr>
              <a:t>dmohatt@wiche.edu</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(303) 540-0256</a:t>
            </a:r>
          </a:p>
        </p:txBody>
      </p:sp>
    </p:spTree>
    <p:extLst>
      <p:ext uri="{BB962C8B-B14F-4D97-AF65-F5344CB8AC3E}">
        <p14:creationId xmlns:p14="http://schemas.microsoft.com/office/powerpoint/2010/main" val="1456824031"/>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828800"/>
            <a:ext cx="8229600" cy="4380151"/>
          </a:xfrm>
        </p:spPr>
        <p:txBody>
          <a:bodyPr/>
          <a:lstStyle/>
          <a:p>
            <a:pPr marL="0" indent="0">
              <a:buNone/>
            </a:pPr>
            <a:r>
              <a:rPr lang="en-US" sz="1700" dirty="0"/>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a:t>
            </a:r>
          </a:p>
          <a:p>
            <a:pPr marL="0" indent="0">
              <a:buNone/>
            </a:pPr>
            <a:endParaRPr lang="en-US" sz="1700" dirty="0"/>
          </a:p>
          <a:p>
            <a:pPr marL="0" indent="0">
              <a:buNone/>
            </a:pPr>
            <a:r>
              <a:rPr lang="en-US" sz="1700" dirty="0"/>
              <a:t>At the time of this presentation, </a:t>
            </a:r>
            <a:r>
              <a:rPr lang="en-US" sz="1700" dirty="0" err="1"/>
              <a:t>Elinore</a:t>
            </a:r>
            <a:r>
              <a:rPr lang="en-US" sz="1700" dirty="0"/>
              <a:t> F. </a:t>
            </a:r>
            <a:r>
              <a:rPr lang="en-US" sz="1700" dirty="0" err="1"/>
              <a:t>McCance</a:t>
            </a:r>
            <a:r>
              <a:rPr lang="en-US" sz="1700" dirty="0"/>
              <a:t>-Katz, served as SAMHSA Assistant Secretary. The opinions expressed herein are the views  of  Sarah Nielsen, PhD, OTR/L, Thomasine Heitkamp, LICSW, Tanja Brown, &amp; </a:t>
            </a:r>
            <a:r>
              <a:rPr lang="en-US" sz="1700"/>
              <a:t>Susan Bazyk </a:t>
            </a:r>
            <a:r>
              <a:rPr lang="en-US" sz="1700" dirty="0"/>
              <a:t>do not reflect the official position of the Department of Health and Human Services (DHHS), SAMHSA. No official support or endorsement of DHHS, SAMHSA, for the opinions described in this document is intended or should be inferred.</a:t>
            </a:r>
            <a:endParaRPr lang="en-US" sz="1800" dirty="0"/>
          </a:p>
        </p:txBody>
      </p:sp>
      <p:sp>
        <p:nvSpPr>
          <p:cNvPr id="3" name="Title 2"/>
          <p:cNvSpPr>
            <a:spLocks noGrp="1"/>
          </p:cNvSpPr>
          <p:nvPr>
            <p:ph type="ctrTitle"/>
          </p:nvPr>
        </p:nvSpPr>
        <p:spPr>
          <a:xfrm>
            <a:off x="474997" y="1219200"/>
            <a:ext cx="8219607" cy="457200"/>
          </a:xfrm>
        </p:spPr>
        <p:txBody>
          <a:bodyPr/>
          <a:lstStyle/>
          <a:p>
            <a:pPr algn="l"/>
            <a:r>
              <a:rPr lang="en-US" sz="3000" dirty="0"/>
              <a:t>Disclaimer</a:t>
            </a:r>
          </a:p>
        </p:txBody>
      </p:sp>
    </p:spTree>
    <p:extLst>
      <p:ext uri="{BB962C8B-B14F-4D97-AF65-F5344CB8AC3E}">
        <p14:creationId xmlns:p14="http://schemas.microsoft.com/office/powerpoint/2010/main" val="653980455"/>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ctrTitle"/>
          </p:nvPr>
        </p:nvSpPr>
        <p:spPr>
          <a:xfrm>
            <a:off x="80962" y="1143000"/>
            <a:ext cx="8982075" cy="4953000"/>
          </a:xfrm>
        </p:spPr>
        <p:txBody>
          <a:bodyPr/>
          <a:lstStyle/>
          <a:p>
            <a:br>
              <a:rPr lang="en-US" sz="3600" dirty="0"/>
            </a:br>
            <a:br>
              <a:rPr lang="en-US" sz="3600" dirty="0"/>
            </a:br>
            <a:r>
              <a:rPr lang="en-US" sz="3600" dirty="0">
                <a:solidFill>
                  <a:schemeClr val="tx2">
                    <a:lumMod val="75000"/>
                  </a:schemeClr>
                </a:solidFill>
              </a:rPr>
              <a:t>Building Capacity of Rural School Personnel To Address the Mental Health Needs of Students </a:t>
            </a:r>
            <a:br>
              <a:rPr lang="en-US" sz="3600" dirty="0">
                <a:solidFill>
                  <a:schemeClr val="tx2">
                    <a:lumMod val="75000"/>
                  </a:schemeClr>
                </a:solidFill>
              </a:rPr>
            </a:br>
            <a:br>
              <a:rPr lang="en-US" sz="3600" dirty="0"/>
            </a:br>
            <a:r>
              <a:rPr lang="en-US" sz="2400" dirty="0"/>
              <a:t>Sarah Nielsen, PhD, OTR/L, MP-MHTTC</a:t>
            </a:r>
            <a:br>
              <a:rPr lang="en-US" sz="2400" dirty="0"/>
            </a:br>
            <a:r>
              <a:rPr lang="en-US" sz="2400" dirty="0"/>
              <a:t>Susan Bazyk, PhD, OTR/L, FAOTA, Every Moment Counts Director</a:t>
            </a:r>
            <a:br>
              <a:rPr lang="en-US" sz="2400" dirty="0"/>
            </a:br>
            <a:r>
              <a:rPr lang="en-US" sz="2400" dirty="0"/>
              <a:t>Tanja Brown, Divide County Elementary Principal</a:t>
            </a:r>
            <a:br>
              <a:rPr lang="en-US" sz="2400" dirty="0"/>
            </a:br>
            <a:r>
              <a:rPr lang="en-US" sz="2400" dirty="0"/>
              <a:t>Thomasine Heitkamp, LCSW, Director MP-MHTTC</a:t>
            </a:r>
            <a:br>
              <a:rPr lang="en-US" sz="2800" dirty="0"/>
            </a:br>
            <a:endParaRPr lang="en-US" sz="2800" dirty="0"/>
          </a:p>
        </p:txBody>
      </p:sp>
    </p:spTree>
    <p:extLst>
      <p:ext uri="{BB962C8B-B14F-4D97-AF65-F5344CB8AC3E}">
        <p14:creationId xmlns:p14="http://schemas.microsoft.com/office/powerpoint/2010/main" val="4173333213"/>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209800"/>
            <a:ext cx="8229600" cy="4044950"/>
          </a:xfrm>
        </p:spPr>
        <p:txBody>
          <a:bodyPr/>
          <a:lstStyle/>
          <a:p>
            <a:r>
              <a:rPr lang="en-US" dirty="0"/>
              <a:t>Acceptability of mental health issues and stigma</a:t>
            </a:r>
          </a:p>
          <a:p>
            <a:r>
              <a:rPr lang="en-US" dirty="0"/>
              <a:t>Availability and accessibility of service providers</a:t>
            </a:r>
          </a:p>
          <a:p>
            <a:r>
              <a:rPr lang="en-US" dirty="0"/>
              <a:t>Affordability of services</a:t>
            </a:r>
          </a:p>
          <a:p>
            <a:endParaRPr lang="en-US" dirty="0"/>
          </a:p>
          <a:p>
            <a:endParaRPr lang="en-US" dirty="0"/>
          </a:p>
          <a:p>
            <a:pPr marL="0" indent="0">
              <a:buNone/>
            </a:pPr>
            <a:r>
              <a:rPr lang="en-US" dirty="0"/>
              <a:t>(</a:t>
            </a:r>
            <a:r>
              <a:rPr lang="en-US" dirty="0" err="1"/>
              <a:t>Wilger</a:t>
            </a:r>
            <a:r>
              <a:rPr lang="en-US" dirty="0"/>
              <a:t>, </a:t>
            </a:r>
            <a:r>
              <a:rPr lang="en-US" dirty="0" err="1"/>
              <a:t>nd</a:t>
            </a:r>
            <a:r>
              <a:rPr lang="en-US" dirty="0"/>
              <a:t>)</a:t>
            </a:r>
          </a:p>
        </p:txBody>
      </p:sp>
      <p:sp>
        <p:nvSpPr>
          <p:cNvPr id="3" name="Title 2"/>
          <p:cNvSpPr>
            <a:spLocks noGrp="1"/>
          </p:cNvSpPr>
          <p:nvPr>
            <p:ph type="ctrTitle"/>
          </p:nvPr>
        </p:nvSpPr>
        <p:spPr/>
        <p:txBody>
          <a:bodyPr/>
          <a:lstStyle/>
          <a:p>
            <a:r>
              <a:rPr lang="en-US" dirty="0"/>
              <a:t>Unique Features of Rural Schools</a:t>
            </a:r>
          </a:p>
        </p:txBody>
      </p:sp>
    </p:spTree>
    <p:extLst>
      <p:ext uri="{BB962C8B-B14F-4D97-AF65-F5344CB8AC3E}">
        <p14:creationId xmlns:p14="http://schemas.microsoft.com/office/powerpoint/2010/main" val="3549736222"/>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996" y="2286000"/>
            <a:ext cx="8219608" cy="4373801"/>
          </a:xfrm>
        </p:spPr>
        <p:txBody>
          <a:bodyPr/>
          <a:lstStyle/>
          <a:p>
            <a:r>
              <a:rPr lang="en-US" dirty="0"/>
              <a:t>Evidence-based curriculum  (Bazyk , 2015)</a:t>
            </a:r>
          </a:p>
          <a:p>
            <a:r>
              <a:rPr lang="en-US" dirty="0"/>
              <a:t>Multi-tiered Approach (WHO, 2001) </a:t>
            </a:r>
          </a:p>
          <a:p>
            <a:r>
              <a:rPr lang="en-US" dirty="0"/>
              <a:t>Interdisciplinary Teams  </a:t>
            </a:r>
          </a:p>
          <a:p>
            <a:r>
              <a:rPr lang="en-US" dirty="0"/>
              <a:t>Community of Practice (Barwick, 2009)</a:t>
            </a:r>
          </a:p>
          <a:p>
            <a:pPr marL="0" indent="0">
              <a:buNone/>
            </a:pPr>
            <a:endParaRPr lang="en-US" sz="1400" dirty="0"/>
          </a:p>
          <a:p>
            <a:pPr marL="0" indent="0">
              <a:buNone/>
            </a:pPr>
            <a:r>
              <a:rPr lang="en-US" sz="1400" dirty="0"/>
              <a:t>Lyon,(</a:t>
            </a:r>
            <a:r>
              <a:rPr lang="en-US" sz="1400" dirty="0" err="1"/>
              <a:t>n.d.</a:t>
            </a:r>
            <a:r>
              <a:rPr lang="en-US" sz="1400" dirty="0"/>
              <a:t>). Implementation  Science and Practice in the </a:t>
            </a:r>
            <a:r>
              <a:rPr lang="en-US" sz="1200" dirty="0"/>
              <a:t>Educator Sector. SAMHSA: Project Aware </a:t>
            </a:r>
          </a:p>
        </p:txBody>
      </p:sp>
      <p:sp>
        <p:nvSpPr>
          <p:cNvPr id="3" name="Title 2"/>
          <p:cNvSpPr>
            <a:spLocks noGrp="1"/>
          </p:cNvSpPr>
          <p:nvPr>
            <p:ph type="ctrTitle"/>
          </p:nvPr>
        </p:nvSpPr>
        <p:spPr>
          <a:xfrm>
            <a:off x="454944" y="1143000"/>
            <a:ext cx="8219607" cy="890665"/>
          </a:xfrm>
        </p:spPr>
        <p:txBody>
          <a:bodyPr/>
          <a:lstStyle/>
          <a:p>
            <a:r>
              <a:rPr lang="en-US" dirty="0"/>
              <a:t>Implementation Science in Action  </a:t>
            </a:r>
          </a:p>
        </p:txBody>
      </p:sp>
    </p:spTree>
    <p:extLst>
      <p:ext uri="{BB962C8B-B14F-4D97-AF65-F5344CB8AC3E}">
        <p14:creationId xmlns:p14="http://schemas.microsoft.com/office/powerpoint/2010/main" val="1698229918"/>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438400"/>
            <a:ext cx="7932604" cy="3816350"/>
          </a:xfrm>
        </p:spPr>
        <p:txBody>
          <a:bodyPr/>
          <a:lstStyle/>
          <a:p>
            <a:r>
              <a:rPr lang="en-US" dirty="0"/>
              <a:t>14 </a:t>
            </a:r>
            <a:r>
              <a:rPr lang="en-US" dirty="0" err="1"/>
              <a:t>CoPs</a:t>
            </a:r>
            <a:r>
              <a:rPr lang="en-US" dirty="0"/>
              <a:t> participated</a:t>
            </a:r>
          </a:p>
          <a:p>
            <a:r>
              <a:rPr lang="en-US" dirty="0"/>
              <a:t>Each school formed an interdisciplinary </a:t>
            </a:r>
            <a:r>
              <a:rPr lang="en-US" dirty="0" err="1"/>
              <a:t>CoP</a:t>
            </a:r>
            <a:endParaRPr lang="en-US" dirty="0"/>
          </a:p>
          <a:p>
            <a:pPr marL="0" indent="0">
              <a:buNone/>
            </a:pPr>
            <a:endParaRPr lang="en-US" dirty="0"/>
          </a:p>
          <a:p>
            <a:pPr marL="0" indent="0">
              <a:buNone/>
            </a:pPr>
            <a:endParaRPr lang="en-US" dirty="0"/>
          </a:p>
          <a:p>
            <a:pPr marL="0" indent="0">
              <a:buNone/>
            </a:pPr>
            <a:endParaRPr lang="en-US" dirty="0"/>
          </a:p>
          <a:p>
            <a:endParaRPr lang="en-US" dirty="0"/>
          </a:p>
          <a:p>
            <a:pPr marL="457200" lvl="1" indent="0">
              <a:buNone/>
            </a:pPr>
            <a:endParaRPr lang="en-US" dirty="0"/>
          </a:p>
          <a:p>
            <a:endParaRPr lang="en-US" dirty="0"/>
          </a:p>
        </p:txBody>
      </p:sp>
      <p:sp>
        <p:nvSpPr>
          <p:cNvPr id="3" name="Title 2"/>
          <p:cNvSpPr>
            <a:spLocks noGrp="1"/>
          </p:cNvSpPr>
          <p:nvPr>
            <p:ph type="ctrTitle"/>
          </p:nvPr>
        </p:nvSpPr>
        <p:spPr>
          <a:xfrm>
            <a:off x="491409" y="1269168"/>
            <a:ext cx="8219607" cy="890665"/>
          </a:xfrm>
        </p:spPr>
        <p:txBody>
          <a:bodyPr/>
          <a:lstStyle/>
          <a:p>
            <a:r>
              <a:rPr lang="en-US" dirty="0"/>
              <a:t>Spring and Fall 2019 </a:t>
            </a:r>
            <a:r>
              <a:rPr lang="en-US" dirty="0" err="1"/>
              <a:t>CoP</a:t>
            </a:r>
            <a:r>
              <a:rPr lang="en-US" dirty="0"/>
              <a:t> Cohorts</a:t>
            </a:r>
          </a:p>
        </p:txBody>
      </p:sp>
      <p:graphicFrame>
        <p:nvGraphicFramePr>
          <p:cNvPr id="4" name="Table 3"/>
          <p:cNvGraphicFramePr>
            <a:graphicFrameLocks noGrp="1"/>
          </p:cNvGraphicFramePr>
          <p:nvPr>
            <p:extLst>
              <p:ext uri="{D42A27DB-BD31-4B8C-83A1-F6EECF244321}">
                <p14:modId xmlns:p14="http://schemas.microsoft.com/office/powerpoint/2010/main" val="156466809"/>
              </p:ext>
            </p:extLst>
          </p:nvPr>
        </p:nvGraphicFramePr>
        <p:xfrm>
          <a:off x="1295400" y="3886200"/>
          <a:ext cx="6934200" cy="1828800"/>
        </p:xfrm>
        <a:graphic>
          <a:graphicData uri="http://schemas.openxmlformats.org/drawingml/2006/table">
            <a:tbl>
              <a:tblPr firstRow="1" bandRow="1">
                <a:tableStyleId>{5C22544A-7EE6-4342-B048-85BDC9FD1C3A}</a:tableStyleId>
              </a:tblPr>
              <a:tblGrid>
                <a:gridCol w="1733550">
                  <a:extLst>
                    <a:ext uri="{9D8B030D-6E8A-4147-A177-3AD203B41FA5}">
                      <a16:colId xmlns:a16="http://schemas.microsoft.com/office/drawing/2014/main" val="2647601758"/>
                    </a:ext>
                  </a:extLst>
                </a:gridCol>
                <a:gridCol w="1733550">
                  <a:extLst>
                    <a:ext uri="{9D8B030D-6E8A-4147-A177-3AD203B41FA5}">
                      <a16:colId xmlns:a16="http://schemas.microsoft.com/office/drawing/2014/main" val="445170163"/>
                    </a:ext>
                  </a:extLst>
                </a:gridCol>
                <a:gridCol w="1733550">
                  <a:extLst>
                    <a:ext uri="{9D8B030D-6E8A-4147-A177-3AD203B41FA5}">
                      <a16:colId xmlns:a16="http://schemas.microsoft.com/office/drawing/2014/main" val="741478842"/>
                    </a:ext>
                  </a:extLst>
                </a:gridCol>
                <a:gridCol w="1733550">
                  <a:extLst>
                    <a:ext uri="{9D8B030D-6E8A-4147-A177-3AD203B41FA5}">
                      <a16:colId xmlns:a16="http://schemas.microsoft.com/office/drawing/2014/main" val="2373094029"/>
                    </a:ext>
                  </a:extLst>
                </a:gridCol>
              </a:tblGrid>
              <a:tr h="656492">
                <a:tc>
                  <a:txBody>
                    <a:bodyPr/>
                    <a:lstStyle/>
                    <a:p>
                      <a:r>
                        <a:rPr lang="en-US" sz="3200" dirty="0"/>
                        <a:t>ND</a:t>
                      </a:r>
                    </a:p>
                  </a:txBody>
                  <a:tcPr/>
                </a:tc>
                <a:tc>
                  <a:txBody>
                    <a:bodyPr/>
                    <a:lstStyle/>
                    <a:p>
                      <a:r>
                        <a:rPr lang="en-US" sz="3200" dirty="0"/>
                        <a:t>SD</a:t>
                      </a:r>
                    </a:p>
                  </a:txBody>
                  <a:tcPr/>
                </a:tc>
                <a:tc>
                  <a:txBody>
                    <a:bodyPr/>
                    <a:lstStyle/>
                    <a:p>
                      <a:r>
                        <a:rPr lang="en-US" sz="3200" dirty="0"/>
                        <a:t>MT</a:t>
                      </a:r>
                    </a:p>
                  </a:txBody>
                  <a:tcPr/>
                </a:tc>
                <a:tc>
                  <a:txBody>
                    <a:bodyPr/>
                    <a:lstStyle/>
                    <a:p>
                      <a:r>
                        <a:rPr lang="en-US" sz="3200" dirty="0"/>
                        <a:t>WY</a:t>
                      </a:r>
                    </a:p>
                  </a:txBody>
                  <a:tcPr/>
                </a:tc>
                <a:extLst>
                  <a:ext uri="{0D108BD9-81ED-4DB2-BD59-A6C34878D82A}">
                    <a16:rowId xmlns:a16="http://schemas.microsoft.com/office/drawing/2014/main" val="2561590928"/>
                  </a:ext>
                </a:extLst>
              </a:tr>
              <a:tr h="1172308">
                <a:tc>
                  <a:txBody>
                    <a:bodyPr/>
                    <a:lstStyle/>
                    <a:p>
                      <a:r>
                        <a:rPr lang="en-US" sz="2400" dirty="0"/>
                        <a:t>2</a:t>
                      </a:r>
                      <a:r>
                        <a:rPr lang="en-US" sz="2400" baseline="0" dirty="0"/>
                        <a:t> SPED</a:t>
                      </a:r>
                    </a:p>
                    <a:p>
                      <a:r>
                        <a:rPr lang="en-US" sz="2400" baseline="0" dirty="0"/>
                        <a:t>3 Districts</a:t>
                      </a:r>
                      <a:endParaRPr lang="en-US" sz="2400" dirty="0"/>
                    </a:p>
                  </a:txBody>
                  <a:tcPr/>
                </a:tc>
                <a:tc>
                  <a:txBody>
                    <a:bodyPr/>
                    <a:lstStyle/>
                    <a:p>
                      <a:r>
                        <a:rPr lang="en-US" sz="2400" dirty="0"/>
                        <a:t>3</a:t>
                      </a:r>
                      <a:r>
                        <a:rPr lang="en-US" sz="2400" baseline="0" dirty="0"/>
                        <a:t> Districts</a:t>
                      </a:r>
                    </a:p>
                    <a:p>
                      <a:endParaRPr lang="en-US" dirty="0"/>
                    </a:p>
                  </a:txBody>
                  <a:tcPr/>
                </a:tc>
                <a:tc>
                  <a:txBody>
                    <a:bodyPr/>
                    <a:lstStyle/>
                    <a:p>
                      <a:r>
                        <a:rPr lang="en-US" sz="2400" dirty="0"/>
                        <a:t>3</a:t>
                      </a:r>
                      <a:r>
                        <a:rPr lang="en-US" sz="2400" baseline="0" dirty="0"/>
                        <a:t> Districts</a:t>
                      </a:r>
                      <a:endParaRPr lang="en-US" sz="2400" dirty="0"/>
                    </a:p>
                  </a:txBody>
                  <a:tcPr/>
                </a:tc>
                <a:tc>
                  <a:txBody>
                    <a:bodyPr/>
                    <a:lstStyle/>
                    <a:p>
                      <a:r>
                        <a:rPr lang="en-US" sz="2400" dirty="0"/>
                        <a:t>2 Districts</a:t>
                      </a:r>
                      <a:r>
                        <a:rPr lang="en-US" dirty="0"/>
                        <a:t> </a:t>
                      </a:r>
                    </a:p>
                  </a:txBody>
                  <a:tcPr/>
                </a:tc>
                <a:extLst>
                  <a:ext uri="{0D108BD9-81ED-4DB2-BD59-A6C34878D82A}">
                    <a16:rowId xmlns:a16="http://schemas.microsoft.com/office/drawing/2014/main" val="3424546228"/>
                  </a:ext>
                </a:extLst>
              </a:tr>
            </a:tbl>
          </a:graphicData>
        </a:graphic>
      </p:graphicFrame>
    </p:spTree>
    <p:extLst>
      <p:ext uri="{BB962C8B-B14F-4D97-AF65-F5344CB8AC3E}">
        <p14:creationId xmlns:p14="http://schemas.microsoft.com/office/powerpoint/2010/main" val="147744338"/>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08" y="824169"/>
            <a:ext cx="8891751" cy="1819171"/>
          </a:xfrm>
        </p:spPr>
        <p:txBody>
          <a:bodyPr>
            <a:noAutofit/>
          </a:bodyPr>
          <a:lstStyle/>
          <a:p>
            <a:pPr algn="ctr"/>
            <a:r>
              <a:rPr lang="en-US" sz="3200" b="1" dirty="0">
                <a:solidFill>
                  <a:schemeClr val="accent1"/>
                </a:solidFill>
              </a:rPr>
              <a:t>Building Capacity of School Personnel </a:t>
            </a:r>
            <a:br>
              <a:rPr lang="en-US" sz="3200" b="1" dirty="0">
                <a:solidFill>
                  <a:schemeClr val="accent1"/>
                </a:solidFill>
              </a:rPr>
            </a:br>
            <a:r>
              <a:rPr lang="en-US" sz="3200" b="1" dirty="0">
                <a:solidFill>
                  <a:schemeClr val="accent1"/>
                </a:solidFill>
              </a:rPr>
              <a:t>to Address the Mental Health Needs of Students</a:t>
            </a:r>
          </a:p>
        </p:txBody>
      </p:sp>
      <p:sp>
        <p:nvSpPr>
          <p:cNvPr id="3" name="Content Placeholder 2"/>
          <p:cNvSpPr>
            <a:spLocks noGrp="1"/>
          </p:cNvSpPr>
          <p:nvPr>
            <p:ph idx="1"/>
          </p:nvPr>
        </p:nvSpPr>
        <p:spPr>
          <a:xfrm>
            <a:off x="366606" y="4833471"/>
            <a:ext cx="6553199" cy="1498270"/>
          </a:xfrm>
        </p:spPr>
        <p:txBody>
          <a:bodyPr>
            <a:noAutofit/>
          </a:bodyPr>
          <a:lstStyle/>
          <a:p>
            <a:endParaRPr lang="en-US" sz="2400" b="1" dirty="0"/>
          </a:p>
          <a:p>
            <a:r>
              <a:rPr lang="en-US" sz="2400" b="1" dirty="0"/>
              <a:t>5 Sessions – </a:t>
            </a:r>
            <a:r>
              <a:rPr lang="en-US" sz="2400" dirty="0"/>
              <a:t>Completed by Interdisciplinary School </a:t>
            </a:r>
            <a:r>
              <a:rPr lang="en-US" sz="2400" dirty="0" err="1"/>
              <a:t>CoP</a:t>
            </a:r>
            <a:r>
              <a:rPr lang="en-US" sz="2400" dirty="0"/>
              <a:t> one time per month </a:t>
            </a:r>
            <a:r>
              <a:rPr lang="en-US" sz="2400" dirty="0">
                <a:sym typeface="Wingdings"/>
              </a:rPr>
              <a:t>via Zoom</a:t>
            </a:r>
            <a:endParaRPr lang="en-US" sz="2400" dirty="0"/>
          </a:p>
          <a:p>
            <a:pPr marL="0" indent="0" algn="ctr">
              <a:buNone/>
            </a:pPr>
            <a:endParaRPr lang="en-US" sz="2400" dirty="0"/>
          </a:p>
        </p:txBody>
      </p:sp>
      <p:pic>
        <p:nvPicPr>
          <p:cNvPr id="4" name="Picture 3" title="school aged children in a classroom wearing backpacks"/>
          <p:cNvPicPr>
            <a:picLocks noChangeAspect="1"/>
          </p:cNvPicPr>
          <p:nvPr/>
        </p:nvPicPr>
        <p:blipFill>
          <a:blip r:embed="rId3" cstate="print">
            <a:extLst>
              <a:ext uri="{28A0092B-C50C-407E-A947-70E740481C1C}">
                <a14:useLocalDpi xmlns:a14="http://schemas.microsoft.com/office/drawing/2010/main"/>
              </a:ext>
            </a:extLst>
          </a:blip>
          <a:srcRect r="5275"/>
          <a:stretch>
            <a:fillRect/>
          </a:stretch>
        </p:blipFill>
        <p:spPr>
          <a:xfrm>
            <a:off x="2025899" y="2318894"/>
            <a:ext cx="4876800" cy="2820172"/>
          </a:xfrm>
          <a:prstGeom prst="rect">
            <a:avLst/>
          </a:prstGeom>
          <a:ln>
            <a:noFill/>
          </a:ln>
          <a:effectLst/>
        </p:spPr>
      </p:pic>
      <p:pic>
        <p:nvPicPr>
          <p:cNvPr id="5" name="Picture 4" title="Every Moment Counts logo"/>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904254" y="4734083"/>
            <a:ext cx="1844067" cy="1175672"/>
          </a:xfrm>
          <a:prstGeom prst="rect">
            <a:avLst/>
          </a:prstGeom>
        </p:spPr>
      </p:pic>
    </p:spTree>
    <p:extLst>
      <p:ext uri="{BB962C8B-B14F-4D97-AF65-F5344CB8AC3E}">
        <p14:creationId xmlns:p14="http://schemas.microsoft.com/office/powerpoint/2010/main" val="1207126788"/>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35" y="1041735"/>
            <a:ext cx="8508165" cy="1325563"/>
          </a:xfrm>
        </p:spPr>
        <p:txBody>
          <a:bodyPr>
            <a:normAutofit fontScale="90000"/>
          </a:bodyPr>
          <a:lstStyle/>
          <a:p>
            <a:r>
              <a:rPr lang="en-US" sz="4000" dirty="0">
                <a:solidFill>
                  <a:schemeClr val="accent1"/>
                </a:solidFill>
              </a:rPr>
              <a:t>Aim </a:t>
            </a:r>
            <a:r>
              <a:rPr lang="en-US" sz="4000" dirty="0">
                <a:solidFill>
                  <a:schemeClr val="accent1"/>
                </a:solidFill>
                <a:sym typeface="Wingdings"/>
              </a:rPr>
              <a:t> </a:t>
            </a:r>
            <a:r>
              <a:rPr lang="en-US" sz="3100" dirty="0">
                <a:solidFill>
                  <a:schemeClr val="accent1"/>
                </a:solidFill>
              </a:rPr>
              <a:t>Create Change Leaders committed to addressing the mental health needs of all children &amp; youth </a:t>
            </a:r>
          </a:p>
        </p:txBody>
      </p:sp>
      <p:sp>
        <p:nvSpPr>
          <p:cNvPr id="3" name="Content Placeholder 2"/>
          <p:cNvSpPr>
            <a:spLocks noGrp="1"/>
          </p:cNvSpPr>
          <p:nvPr>
            <p:ph idx="1"/>
          </p:nvPr>
        </p:nvSpPr>
        <p:spPr>
          <a:xfrm>
            <a:off x="355412" y="5891072"/>
            <a:ext cx="8282875" cy="934031"/>
          </a:xfrm>
        </p:spPr>
        <p:txBody>
          <a:bodyPr>
            <a:normAutofit/>
          </a:bodyPr>
          <a:lstStyle/>
          <a:p>
            <a:pPr marL="0" indent="0">
              <a:buNone/>
            </a:pPr>
            <a:r>
              <a:rPr lang="en-US" sz="1800" dirty="0">
                <a:solidFill>
                  <a:schemeClr val="tx1">
                    <a:lumMod val="75000"/>
                    <a:lumOff val="25000"/>
                  </a:schemeClr>
                </a:solidFill>
              </a:rPr>
              <a:t>Bazyk, S., et al. (2015). </a:t>
            </a:r>
          </a:p>
        </p:txBody>
      </p:sp>
      <p:sp>
        <p:nvSpPr>
          <p:cNvPr id="4" name="TextBox 3"/>
          <p:cNvSpPr txBox="1"/>
          <p:nvPr/>
        </p:nvSpPr>
        <p:spPr>
          <a:xfrm>
            <a:off x="349550" y="2370229"/>
            <a:ext cx="8221436" cy="830997"/>
          </a:xfrm>
          <a:prstGeom prst="rect">
            <a:avLst/>
          </a:prstGeom>
          <a:noFill/>
        </p:spPr>
        <p:txBody>
          <a:bodyPr wrap="square" rtlCol="0">
            <a:spAutoFit/>
          </a:bodyPr>
          <a:lstStyle/>
          <a:p>
            <a:pPr algn="ctr"/>
            <a:r>
              <a:rPr lang="en-US" sz="2400" i="1" dirty="0"/>
              <a:t>Service providers with the </a:t>
            </a:r>
            <a:r>
              <a:rPr lang="en-US" sz="2400" i="1" dirty="0">
                <a:solidFill>
                  <a:schemeClr val="accent6"/>
                </a:solidFill>
              </a:rPr>
              <a:t>knowledge</a:t>
            </a:r>
            <a:r>
              <a:rPr lang="en-US" sz="2400" i="1" dirty="0"/>
              <a:t> and </a:t>
            </a:r>
            <a:r>
              <a:rPr lang="en-US" sz="2400" i="1" dirty="0">
                <a:solidFill>
                  <a:schemeClr val="accent6"/>
                </a:solidFill>
              </a:rPr>
              <a:t>confidence </a:t>
            </a:r>
            <a:r>
              <a:rPr lang="en-US" sz="2400" i="1" dirty="0"/>
              <a:t>empowered to change practice based on current knowledge. </a:t>
            </a:r>
          </a:p>
        </p:txBody>
      </p:sp>
      <p:pic>
        <p:nvPicPr>
          <p:cNvPr id="5" name="Picture 4" title="Change Leaders, don't create followers, but more Change Leaders"/>
          <p:cNvPicPr>
            <a:picLocks noChangeAspect="1"/>
          </p:cNvPicPr>
          <p:nvPr/>
        </p:nvPicPr>
        <p:blipFill>
          <a:blip r:embed="rId3"/>
          <a:stretch>
            <a:fillRect/>
          </a:stretch>
        </p:blipFill>
        <p:spPr>
          <a:xfrm>
            <a:off x="2667000" y="3505200"/>
            <a:ext cx="4725587" cy="2664427"/>
          </a:xfrm>
          <a:prstGeom prst="rect">
            <a:avLst/>
          </a:prstGeom>
        </p:spPr>
      </p:pic>
      <p:pic>
        <p:nvPicPr>
          <p:cNvPr id="6" name="Picture 5" title="Every Moment Counts logo"/>
          <p:cNvPicPr>
            <a:picLocks noChangeAspect="1"/>
          </p:cNvPicPr>
          <p:nvPr/>
        </p:nvPicPr>
        <p:blipFill>
          <a:blip r:embed="rId4"/>
          <a:stretch>
            <a:fillRect/>
          </a:stretch>
        </p:blipFill>
        <p:spPr>
          <a:xfrm>
            <a:off x="500724" y="4471877"/>
            <a:ext cx="1841152" cy="1170533"/>
          </a:xfrm>
          <a:prstGeom prst="rect">
            <a:avLst/>
          </a:prstGeom>
        </p:spPr>
      </p:pic>
    </p:spTree>
    <p:extLst>
      <p:ext uri="{BB962C8B-B14F-4D97-AF65-F5344CB8AC3E}">
        <p14:creationId xmlns:p14="http://schemas.microsoft.com/office/powerpoint/2010/main" val="4117420568"/>
      </p:ext>
    </p:extLst>
  </p:cSld>
  <p:clrMapOvr>
    <a:masterClrMapping/>
  </p:clrMapOvr>
  <p:transition>
    <p:wipe/>
  </p:transition>
</p:sld>
</file>

<file path=ppt/theme/theme1.xml><?xml version="1.0" encoding="utf-8"?>
<a:theme xmlns:a="http://schemas.openxmlformats.org/drawingml/2006/main" name="2012.Presentation.Master">
  <a:themeElements>
    <a:clrScheme name="mountian plain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MC Color Palette">
      <a:dk1>
        <a:srgbClr val="3F3F3F"/>
      </a:dk1>
      <a:lt1>
        <a:srgbClr val="FFFFFF"/>
      </a:lt1>
      <a:dk2>
        <a:srgbClr val="595959"/>
      </a:dk2>
      <a:lt2>
        <a:srgbClr val="F2F2F2"/>
      </a:lt2>
      <a:accent1>
        <a:srgbClr val="1D6379"/>
      </a:accent1>
      <a:accent2>
        <a:srgbClr val="D56E30"/>
      </a:accent2>
      <a:accent3>
        <a:srgbClr val="45ABB0"/>
      </a:accent3>
      <a:accent4>
        <a:srgbClr val="852D46"/>
      </a:accent4>
      <a:accent5>
        <a:srgbClr val="7E8DB8"/>
      </a:accent5>
      <a:accent6>
        <a:srgbClr val="AB3824"/>
      </a:accent6>
      <a:hlink>
        <a:srgbClr val="32408C"/>
      </a:hlink>
      <a:folHlink>
        <a:srgbClr val="394CA0"/>
      </a:folHlink>
    </a:clrScheme>
    <a:fontScheme name="EMC PPT">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FD2C792-D68F-E445-A138-0E0E81381680}" vid="{D0543EE8-6E0E-DC4F-9AD1-FBD38D8D5C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9266</TotalTime>
  <Words>1890</Words>
  <Application>Microsoft Macintosh PowerPoint</Application>
  <PresentationFormat>On-screen Show (4:3)</PresentationFormat>
  <Paragraphs>338</Paragraphs>
  <Slides>36</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#HeadLineA</vt:lpstr>
      <vt:lpstr>Arial</vt:lpstr>
      <vt:lpstr>Calibri</vt:lpstr>
      <vt:lpstr>Chalkduster</vt:lpstr>
      <vt:lpstr>Palatino</vt:lpstr>
      <vt:lpstr>Times New Roman</vt:lpstr>
      <vt:lpstr>Wingdings</vt:lpstr>
      <vt:lpstr>2012.Presentation.Master</vt:lpstr>
      <vt:lpstr>Office Theme</vt:lpstr>
      <vt:lpstr>Mountain Plains - Mental Health Technology Transfer Center</vt:lpstr>
      <vt:lpstr>MHTTC Background</vt:lpstr>
      <vt:lpstr>Aim of School Supplement </vt:lpstr>
      <vt:lpstr>  Building Capacity of Rural School Personnel To Address the Mental Health Needs of Students   Sarah Nielsen, PhD, OTR/L, MP-MHTTC Susan Bazyk, PhD, OTR/L, FAOTA, Every Moment Counts Director Tanja Brown, Divide County Elementary Principal Thomasine Heitkamp, LCSW, Director MP-MHTTC </vt:lpstr>
      <vt:lpstr>Unique Features of Rural Schools</vt:lpstr>
      <vt:lpstr>Implementation Science in Action  </vt:lpstr>
      <vt:lpstr>Spring and Fall 2019 CoP Cohorts</vt:lpstr>
      <vt:lpstr>Building Capacity of School Personnel  to Address the Mental Health Needs of Students</vt:lpstr>
      <vt:lpstr>Aim  Create Change Leaders committed to addressing the mental health needs of all children &amp; youth </vt:lpstr>
      <vt:lpstr>PowerPoint Presentation</vt:lpstr>
      <vt:lpstr>5 Sessions The process &amp; materials</vt:lpstr>
      <vt:lpstr>Session Materials</vt:lpstr>
      <vt:lpstr>Session Materials</vt:lpstr>
      <vt:lpstr>PowerPoint Presentation</vt:lpstr>
      <vt:lpstr>Building Capacity: Sessions 2  5</vt:lpstr>
      <vt:lpstr>Follow-Up and Sustainability </vt:lpstr>
      <vt:lpstr>Results  </vt:lpstr>
      <vt:lpstr>Strategic Planning Themes </vt:lpstr>
      <vt:lpstr>Pre-Post Survey</vt:lpstr>
      <vt:lpstr> </vt:lpstr>
      <vt:lpstr>PowerPoint Presentation</vt:lpstr>
      <vt:lpstr>PowerPoint Presentation</vt:lpstr>
      <vt:lpstr>PowerPoint Presentation</vt:lpstr>
      <vt:lpstr>PowerPoint Presentation</vt:lpstr>
      <vt:lpstr>PowerPoint Presentation</vt:lpstr>
      <vt:lpstr>Divide County Elementary Reflections </vt:lpstr>
      <vt:lpstr>Spring 2019 Actions</vt:lpstr>
      <vt:lpstr>Strategic Plan</vt:lpstr>
      <vt:lpstr>Strengths </vt:lpstr>
      <vt:lpstr>Challenges </vt:lpstr>
      <vt:lpstr>Next Steps   </vt:lpstr>
      <vt:lpstr>Pilot Project with Coaching</vt:lpstr>
      <vt:lpstr>Questions and Please and Thank You! </vt:lpstr>
      <vt:lpstr>References </vt:lpstr>
      <vt:lpstr>Mountain Plains - Mental Health Technology Transfer Center</vt:lpstr>
      <vt:lpstr>Disclaimer</vt:lpstr>
    </vt:vector>
  </TitlesOfParts>
  <Manager/>
  <Company>Mountain Plains Mental Health Technology Transfer Center Network</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Capacity of Rural School Personnel to Address Mental Health Needs of Students through Communities of Practice</dc:title>
  <dc:subject/>
  <dc:creator>Sarah Nielsen, Susan Bazyk, Tanja Brown, Thomasine Heitkamp</dc:creator>
  <cp:keywords/>
  <dc:description/>
  <cp:lastModifiedBy>Julie Arnold</cp:lastModifiedBy>
  <cp:revision>478</cp:revision>
  <cp:lastPrinted>2019-11-02T18:29:44Z</cp:lastPrinted>
  <dcterms:created xsi:type="dcterms:W3CDTF">2012-12-05T14:23:24Z</dcterms:created>
  <dcterms:modified xsi:type="dcterms:W3CDTF">2019-11-20T19:54:54Z</dcterms:modified>
  <cp:category/>
</cp:coreProperties>
</file>