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4"/>
  </p:notesMasterIdLst>
  <p:sldIdLst>
    <p:sldId id="344" r:id="rId2"/>
    <p:sldId id="475" r:id="rId3"/>
    <p:sldId id="476" r:id="rId4"/>
    <p:sldId id="477" r:id="rId5"/>
    <p:sldId id="523" r:id="rId6"/>
    <p:sldId id="490" r:id="rId7"/>
    <p:sldId id="481" r:id="rId8"/>
    <p:sldId id="462" r:id="rId9"/>
    <p:sldId id="480" r:id="rId10"/>
    <p:sldId id="482" r:id="rId11"/>
    <p:sldId id="491" r:id="rId12"/>
    <p:sldId id="493" r:id="rId13"/>
    <p:sldId id="492" r:id="rId14"/>
    <p:sldId id="494" r:id="rId15"/>
    <p:sldId id="495" r:id="rId16"/>
    <p:sldId id="496" r:id="rId17"/>
    <p:sldId id="497" r:id="rId18"/>
    <p:sldId id="524" r:id="rId19"/>
    <p:sldId id="525" r:id="rId20"/>
    <p:sldId id="503" r:id="rId21"/>
    <p:sldId id="502" r:id="rId22"/>
    <p:sldId id="504" r:id="rId23"/>
    <p:sldId id="526" r:id="rId24"/>
    <p:sldId id="528" r:id="rId25"/>
    <p:sldId id="529" r:id="rId26"/>
    <p:sldId id="506" r:id="rId27"/>
    <p:sldId id="508" r:id="rId28"/>
    <p:sldId id="507" r:id="rId29"/>
    <p:sldId id="509" r:id="rId30"/>
    <p:sldId id="510" r:id="rId31"/>
    <p:sldId id="527" r:id="rId32"/>
    <p:sldId id="515" r:id="rId33"/>
    <p:sldId id="532" r:id="rId34"/>
    <p:sldId id="533" r:id="rId35"/>
    <p:sldId id="500" r:id="rId36"/>
    <p:sldId id="513" r:id="rId37"/>
    <p:sldId id="514" r:id="rId38"/>
    <p:sldId id="516" r:id="rId39"/>
    <p:sldId id="519" r:id="rId40"/>
    <p:sldId id="517" r:id="rId41"/>
    <p:sldId id="512" r:id="rId42"/>
    <p:sldId id="537" r:id="rId43"/>
    <p:sldId id="535" r:id="rId44"/>
    <p:sldId id="536" r:id="rId45"/>
    <p:sldId id="520" r:id="rId46"/>
    <p:sldId id="521" r:id="rId47"/>
    <p:sldId id="534" r:id="rId48"/>
    <p:sldId id="501" r:id="rId49"/>
    <p:sldId id="522" r:id="rId50"/>
    <p:sldId id="530" r:id="rId51"/>
    <p:sldId id="489" r:id="rId52"/>
    <p:sldId id="474"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D5D5D4"/>
    <a:srgbClr val="E8E4E3"/>
    <a:srgbClr val="F1EFF2"/>
    <a:srgbClr val="E0E0DF"/>
    <a:srgbClr val="B2CEE7"/>
    <a:srgbClr val="8044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62867" autoAdjust="0"/>
  </p:normalViewPr>
  <p:slideViewPr>
    <p:cSldViewPr>
      <p:cViewPr varScale="1">
        <p:scale>
          <a:sx n="55" d="100"/>
          <a:sy n="55" d="100"/>
        </p:scale>
        <p:origin x="1576"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9" d="100"/>
          <a:sy n="119" d="100"/>
        </p:scale>
        <p:origin x="67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4852AA4-34AB-4B22-BEBF-66427C835025}" type="datetimeFigureOut">
              <a:rPr lang="en-US" smtClean="0"/>
              <a:t>11/26/19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FC128F8-A8F8-4F86-9E2D-73E199426059}" type="slidenum">
              <a:rPr lang="en-US" smtClean="0"/>
              <a:t>‹#›</a:t>
            </a:fld>
            <a:endParaRPr lang="en-US" dirty="0"/>
          </a:p>
        </p:txBody>
      </p:sp>
    </p:spTree>
    <p:extLst>
      <p:ext uri="{BB962C8B-B14F-4D97-AF65-F5344CB8AC3E}">
        <p14:creationId xmlns:p14="http://schemas.microsoft.com/office/powerpoint/2010/main" val="19751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yi.extension.wisc.edu/agsafety/stress/stress-and-depressio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fyi.extension.wisc.edu/farmstress/2019/06/22/farm-stress-decision-makingduring-challenging-times/" TargetMode="External"/><Relationship Id="rId4" Type="http://schemas.openxmlformats.org/officeDocument/2006/relationships/hyperlink" Target="https://www.ag.ndsu.edu/publications/kids-family/farm-stress-fact-sheet-stress-symptom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r.msu.edu/resources/how-stress-affects-yo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ewfoodeconomy.org/farmer-suicide-crisis-cdc-study/"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retractionwatch.com/2018/11/15/in-a-first-u-s-cdc-retracts-replaces-study-about-suicide-risk-in-farmers/" TargetMode="External"/><Relationship Id="rId4" Type="http://schemas.openxmlformats.org/officeDocument/2006/relationships/hyperlink" Target="https://www.cbsnews.com/news/cdc-retracts-study-that-found-farmers-had-highest-suicide-rates-of-any-occup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xtension.umaine.edu/agrability/wp-content/uploads/sites/15/2019/07/Mental-Health-Resource.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ss.usda.gov/Quick_Stats/CDQT/chapter/1/table/52/state/US/year/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a:t>
            </a:fld>
            <a:endParaRPr lang="en-US" dirty="0"/>
          </a:p>
        </p:txBody>
      </p:sp>
    </p:spTree>
    <p:extLst>
      <p:ext uri="{BB962C8B-B14F-4D97-AF65-F5344CB8AC3E}">
        <p14:creationId xmlns:p14="http://schemas.microsoft.com/office/powerpoint/2010/main" val="311226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Farming is a primary occupation more commonly in the upper Midwest and less common in the southeast </a:t>
            </a:r>
          </a:p>
        </p:txBody>
      </p:sp>
      <p:sp>
        <p:nvSpPr>
          <p:cNvPr id="4" name="Slide Number Placeholder 3"/>
          <p:cNvSpPr>
            <a:spLocks noGrp="1"/>
          </p:cNvSpPr>
          <p:nvPr>
            <p:ph type="sldNum" sz="quarter" idx="10"/>
          </p:nvPr>
        </p:nvSpPr>
        <p:spPr/>
        <p:txBody>
          <a:bodyPr/>
          <a:lstStyle/>
          <a:p>
            <a:fld id="{EFC128F8-A8F8-4F86-9E2D-73E199426059}" type="slidenum">
              <a:rPr lang="en-US" smtClean="0"/>
              <a:t>10</a:t>
            </a:fld>
            <a:endParaRPr lang="en-US" dirty="0"/>
          </a:p>
        </p:txBody>
      </p:sp>
    </p:spTree>
    <p:extLst>
      <p:ext uri="{BB962C8B-B14F-4D97-AF65-F5344CB8AC3E}">
        <p14:creationId xmlns:p14="http://schemas.microsoft.com/office/powerpoint/2010/main" val="206018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producers are in</a:t>
            </a:r>
            <a:r>
              <a:rPr lang="en-US" baseline="0" dirty="0"/>
              <a:t> the south and southwest – younger in the Midwest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11</a:t>
            </a:fld>
            <a:endParaRPr lang="en-US" dirty="0"/>
          </a:p>
        </p:txBody>
      </p:sp>
    </p:spTree>
    <p:extLst>
      <p:ext uri="{BB962C8B-B14F-4D97-AF65-F5344CB8AC3E}">
        <p14:creationId xmlns:p14="http://schemas.microsoft.com/office/powerpoint/2010/main" val="74140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Southeast and south west have greater proportion of producers age 65 and older </a:t>
            </a:r>
          </a:p>
        </p:txBody>
      </p:sp>
      <p:sp>
        <p:nvSpPr>
          <p:cNvPr id="4" name="Slide Number Placeholder 3"/>
          <p:cNvSpPr>
            <a:spLocks noGrp="1"/>
          </p:cNvSpPr>
          <p:nvPr>
            <p:ph type="sldNum" sz="quarter" idx="10"/>
          </p:nvPr>
        </p:nvSpPr>
        <p:spPr/>
        <p:txBody>
          <a:bodyPr/>
          <a:lstStyle/>
          <a:p>
            <a:fld id="{EFC128F8-A8F8-4F86-9E2D-73E199426059}" type="slidenum">
              <a:rPr lang="en-US" smtClean="0"/>
              <a:t>12</a:t>
            </a:fld>
            <a:endParaRPr lang="en-US" dirty="0"/>
          </a:p>
        </p:txBody>
      </p:sp>
    </p:spTree>
    <p:extLst>
      <p:ext uri="{BB962C8B-B14F-4D97-AF65-F5344CB8AC3E}">
        <p14:creationId xmlns:p14="http://schemas.microsoft.com/office/powerpoint/2010/main" val="51412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a:t>
            </a:r>
            <a:r>
              <a:rPr lang="en-US" baseline="0" dirty="0"/>
              <a:t> producers more common on the coasts – also were more likely to have smaller profits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13</a:t>
            </a:fld>
            <a:endParaRPr lang="en-US" dirty="0"/>
          </a:p>
        </p:txBody>
      </p:sp>
    </p:spTree>
    <p:extLst>
      <p:ext uri="{BB962C8B-B14F-4D97-AF65-F5344CB8AC3E}">
        <p14:creationId xmlns:p14="http://schemas.microsoft.com/office/powerpoint/2010/main" val="110946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Southwest is larger proportion of Hispanic, Latino and Spanish origin, and the south east is African American </a:t>
            </a:r>
          </a:p>
        </p:txBody>
      </p:sp>
      <p:sp>
        <p:nvSpPr>
          <p:cNvPr id="4" name="Slide Number Placeholder 3"/>
          <p:cNvSpPr>
            <a:spLocks noGrp="1"/>
          </p:cNvSpPr>
          <p:nvPr>
            <p:ph type="sldNum" sz="quarter" idx="10"/>
          </p:nvPr>
        </p:nvSpPr>
        <p:spPr/>
        <p:txBody>
          <a:bodyPr/>
          <a:lstStyle/>
          <a:p>
            <a:fld id="{EFC128F8-A8F8-4F86-9E2D-73E199426059}" type="slidenum">
              <a:rPr lang="en-US" smtClean="0"/>
              <a:t>14</a:t>
            </a:fld>
            <a:endParaRPr lang="en-US" dirty="0"/>
          </a:p>
        </p:txBody>
      </p:sp>
    </p:spTree>
    <p:extLst>
      <p:ext uri="{BB962C8B-B14F-4D97-AF65-F5344CB8AC3E}">
        <p14:creationId xmlns:p14="http://schemas.microsoft.com/office/powerpoint/2010/main" val="91399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15</a:t>
            </a:fld>
            <a:endParaRPr lang="en-US" dirty="0"/>
          </a:p>
        </p:txBody>
      </p:sp>
    </p:spTree>
    <p:extLst>
      <p:ext uri="{BB962C8B-B14F-4D97-AF65-F5344CB8AC3E}">
        <p14:creationId xmlns:p14="http://schemas.microsoft.com/office/powerpoint/2010/main" val="3364872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16</a:t>
            </a:fld>
            <a:endParaRPr lang="en-US" dirty="0"/>
          </a:p>
        </p:txBody>
      </p:sp>
    </p:spTree>
    <p:extLst>
      <p:ext uri="{BB962C8B-B14F-4D97-AF65-F5344CB8AC3E}">
        <p14:creationId xmlns:p14="http://schemas.microsoft.com/office/powerpoint/2010/main" val="305661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Mental health professionals point to the nature of farming as one likely cause — it is a business largely influenced by factors that are beyond farmers’ control, including weather, disease, pests, prices and interest rates, and which can come and go without warning. Farmers can be isolated, geographically and socially, since they often work alone. </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17</a:t>
            </a:fld>
            <a:endParaRPr lang="en-US" dirty="0"/>
          </a:p>
        </p:txBody>
      </p:sp>
    </p:spTree>
    <p:extLst>
      <p:ext uri="{BB962C8B-B14F-4D97-AF65-F5344CB8AC3E}">
        <p14:creationId xmlns:p14="http://schemas.microsoft.com/office/powerpoint/2010/main" val="65144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18</a:t>
            </a:fld>
            <a:endParaRPr lang="en-US" dirty="0"/>
          </a:p>
        </p:txBody>
      </p:sp>
    </p:spTree>
    <p:extLst>
      <p:ext uri="{BB962C8B-B14F-4D97-AF65-F5344CB8AC3E}">
        <p14:creationId xmlns:p14="http://schemas.microsoft.com/office/powerpoint/2010/main" val="3328836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19</a:t>
            </a:fld>
            <a:endParaRPr lang="en-US" dirty="0"/>
          </a:p>
        </p:txBody>
      </p:sp>
    </p:spTree>
    <p:extLst>
      <p:ext uri="{BB962C8B-B14F-4D97-AF65-F5344CB8AC3E}">
        <p14:creationId xmlns:p14="http://schemas.microsoft.com/office/powerpoint/2010/main" val="142933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a:t>
            </a:fld>
            <a:endParaRPr lang="en-US" dirty="0"/>
          </a:p>
        </p:txBody>
      </p:sp>
    </p:spTree>
    <p:extLst>
      <p:ext uri="{BB962C8B-B14F-4D97-AF65-F5344CB8AC3E}">
        <p14:creationId xmlns:p14="http://schemas.microsoft.com/office/powerpoint/2010/main" val="90142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20</a:t>
            </a:fld>
            <a:endParaRPr lang="en-US" dirty="0"/>
          </a:p>
        </p:txBody>
      </p:sp>
    </p:spTree>
    <p:extLst>
      <p:ext uri="{BB962C8B-B14F-4D97-AF65-F5344CB8AC3E}">
        <p14:creationId xmlns:p14="http://schemas.microsoft.com/office/powerpoint/2010/main" val="1260448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https://fyi.extension.wisc.edu/agsafety/stress/stress-and-depression/</a:t>
            </a:r>
            <a:endParaRPr lang="en-US" dirty="0"/>
          </a:p>
          <a:p>
            <a:r>
              <a:rPr lang="en-US" dirty="0">
                <a:hlinkClick r:id="rId4"/>
              </a:rPr>
              <a:t>https://www.ag.ndsu.edu/publications/kids-family/farm-stress-fact-sheet-stress-symptoms</a:t>
            </a:r>
            <a:endParaRPr lang="en-US" dirty="0"/>
          </a:p>
          <a:p>
            <a:r>
              <a:rPr lang="en-US" dirty="0">
                <a:hlinkClick r:id="rId5"/>
              </a:rPr>
              <a:t>https://fyi.extension.wisc.edu/farmstress/2019/06/22/farm-stress-decision-makingduring-challenging-times/</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21</a:t>
            </a:fld>
            <a:endParaRPr lang="en-US" dirty="0"/>
          </a:p>
        </p:txBody>
      </p:sp>
    </p:spTree>
    <p:extLst>
      <p:ext uri="{BB962C8B-B14F-4D97-AF65-F5344CB8AC3E}">
        <p14:creationId xmlns:p14="http://schemas.microsoft.com/office/powerpoint/2010/main" val="114867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hlinkClick r:id="rId3"/>
              </a:rPr>
              <a:t>https://www.canr.msu.edu/resources/how-stress-affects-you</a:t>
            </a:r>
            <a:endParaRPr lang="en-US" sz="120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22</a:t>
            </a:fld>
            <a:endParaRPr lang="en-US" dirty="0"/>
          </a:p>
        </p:txBody>
      </p:sp>
    </p:spTree>
    <p:extLst>
      <p:ext uri="{BB962C8B-B14F-4D97-AF65-F5344CB8AC3E}">
        <p14:creationId xmlns:p14="http://schemas.microsoft.com/office/powerpoint/2010/main" val="4214848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23</a:t>
            </a:fld>
            <a:endParaRPr lang="en-US" dirty="0"/>
          </a:p>
        </p:txBody>
      </p:sp>
    </p:spTree>
    <p:extLst>
      <p:ext uri="{BB962C8B-B14F-4D97-AF65-F5344CB8AC3E}">
        <p14:creationId xmlns:p14="http://schemas.microsoft.com/office/powerpoint/2010/main" val="91617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24</a:t>
            </a:fld>
            <a:endParaRPr lang="en-US" dirty="0"/>
          </a:p>
        </p:txBody>
      </p:sp>
    </p:spTree>
    <p:extLst>
      <p:ext uri="{BB962C8B-B14F-4D97-AF65-F5344CB8AC3E}">
        <p14:creationId xmlns:p14="http://schemas.microsoft.com/office/powerpoint/2010/main" val="158461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25</a:t>
            </a:fld>
            <a:endParaRPr lang="en-US" dirty="0"/>
          </a:p>
        </p:txBody>
      </p:sp>
    </p:spTree>
    <p:extLst>
      <p:ext uri="{BB962C8B-B14F-4D97-AF65-F5344CB8AC3E}">
        <p14:creationId xmlns:p14="http://schemas.microsoft.com/office/powerpoint/2010/main" val="1675221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https://newfoodeconomy.org/farmer-suicide-crisis-cdc-study/</a:t>
            </a:r>
            <a:endParaRPr lang="en-US" dirty="0"/>
          </a:p>
          <a:p>
            <a:r>
              <a:rPr lang="en-US" dirty="0">
                <a:hlinkClick r:id="rId4"/>
              </a:rPr>
              <a:t>https://www.cbsnews.com/news/cdc-retracts-study-that-found-farmers-had-highest-suicide-rates-of-any-occupation/</a:t>
            </a:r>
            <a:endParaRPr lang="en-US" dirty="0"/>
          </a:p>
          <a:p>
            <a:r>
              <a:rPr lang="en-US" dirty="0">
                <a:hlinkClick r:id="rId5"/>
              </a:rPr>
              <a:t>https://retractionwatch.com/2018/11/15/in-a-first-u-s-cdc-retracts-replaces-study-about-suicide-risk-in-farmers/</a:t>
            </a:r>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26</a:t>
            </a:fld>
            <a:endParaRPr lang="en-US" dirty="0"/>
          </a:p>
        </p:txBody>
      </p:sp>
    </p:spTree>
    <p:extLst>
      <p:ext uri="{BB962C8B-B14F-4D97-AF65-F5344CB8AC3E}">
        <p14:creationId xmlns:p14="http://schemas.microsoft.com/office/powerpoint/2010/main" val="294500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27</a:t>
            </a:fld>
            <a:endParaRPr lang="en-US" dirty="0"/>
          </a:p>
        </p:txBody>
      </p:sp>
    </p:spTree>
    <p:extLst>
      <p:ext uri="{BB962C8B-B14F-4D97-AF65-F5344CB8AC3E}">
        <p14:creationId xmlns:p14="http://schemas.microsoft.com/office/powerpoint/2010/main" val="112998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28</a:t>
            </a:fld>
            <a:endParaRPr lang="en-US" dirty="0"/>
          </a:p>
        </p:txBody>
      </p:sp>
    </p:spTree>
    <p:extLst>
      <p:ext uri="{BB962C8B-B14F-4D97-AF65-F5344CB8AC3E}">
        <p14:creationId xmlns:p14="http://schemas.microsoft.com/office/powerpoint/2010/main" val="3143157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29</a:t>
            </a:fld>
            <a:endParaRPr lang="en-US" dirty="0"/>
          </a:p>
        </p:txBody>
      </p:sp>
    </p:spTree>
    <p:extLst>
      <p:ext uri="{BB962C8B-B14F-4D97-AF65-F5344CB8AC3E}">
        <p14:creationId xmlns:p14="http://schemas.microsoft.com/office/powerpoint/2010/main" val="19818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a:t>
            </a:fld>
            <a:endParaRPr lang="en-US" dirty="0"/>
          </a:p>
        </p:txBody>
      </p:sp>
    </p:spTree>
    <p:extLst>
      <p:ext uri="{BB962C8B-B14F-4D97-AF65-F5344CB8AC3E}">
        <p14:creationId xmlns:p14="http://schemas.microsoft.com/office/powerpoint/2010/main" val="3928820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30</a:t>
            </a:fld>
            <a:endParaRPr lang="en-US" dirty="0"/>
          </a:p>
        </p:txBody>
      </p:sp>
    </p:spTree>
    <p:extLst>
      <p:ext uri="{BB962C8B-B14F-4D97-AF65-F5344CB8AC3E}">
        <p14:creationId xmlns:p14="http://schemas.microsoft.com/office/powerpoint/2010/main" val="4122523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https://extension.umaine.edu/agrability/wp-content/uploads/sites/15/2019/07/Mental-Health-Resource.pdf</a:t>
            </a:r>
            <a:endParaRPr lang="en-US" sz="1200"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31</a:t>
            </a:fld>
            <a:endParaRPr lang="en-US" dirty="0"/>
          </a:p>
        </p:txBody>
      </p:sp>
    </p:spTree>
    <p:extLst>
      <p:ext uri="{BB962C8B-B14F-4D97-AF65-F5344CB8AC3E}">
        <p14:creationId xmlns:p14="http://schemas.microsoft.com/office/powerpoint/2010/main" val="112007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32</a:t>
            </a:fld>
            <a:endParaRPr lang="en-US" dirty="0"/>
          </a:p>
        </p:txBody>
      </p:sp>
    </p:spTree>
    <p:extLst>
      <p:ext uri="{BB962C8B-B14F-4D97-AF65-F5344CB8AC3E}">
        <p14:creationId xmlns:p14="http://schemas.microsoft.com/office/powerpoint/2010/main" val="1568493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33</a:t>
            </a:fld>
            <a:endParaRPr lang="en-US" dirty="0"/>
          </a:p>
        </p:txBody>
      </p:sp>
    </p:spTree>
    <p:extLst>
      <p:ext uri="{BB962C8B-B14F-4D97-AF65-F5344CB8AC3E}">
        <p14:creationId xmlns:p14="http://schemas.microsoft.com/office/powerpoint/2010/main" val="2279608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34</a:t>
            </a:fld>
            <a:endParaRPr lang="en-US" dirty="0"/>
          </a:p>
        </p:txBody>
      </p:sp>
    </p:spTree>
    <p:extLst>
      <p:ext uri="{BB962C8B-B14F-4D97-AF65-F5344CB8AC3E}">
        <p14:creationId xmlns:p14="http://schemas.microsoft.com/office/powerpoint/2010/main" val="2154916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35</a:t>
            </a:fld>
            <a:endParaRPr lang="en-US" dirty="0"/>
          </a:p>
        </p:txBody>
      </p:sp>
    </p:spTree>
    <p:extLst>
      <p:ext uri="{BB962C8B-B14F-4D97-AF65-F5344CB8AC3E}">
        <p14:creationId xmlns:p14="http://schemas.microsoft.com/office/powerpoint/2010/main" val="1154347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36</a:t>
            </a:fld>
            <a:endParaRPr lang="en-US" dirty="0"/>
          </a:p>
        </p:txBody>
      </p:sp>
    </p:spTree>
    <p:extLst>
      <p:ext uri="{BB962C8B-B14F-4D97-AF65-F5344CB8AC3E}">
        <p14:creationId xmlns:p14="http://schemas.microsoft.com/office/powerpoint/2010/main" val="4076436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37</a:t>
            </a:fld>
            <a:endParaRPr lang="en-US" dirty="0"/>
          </a:p>
        </p:txBody>
      </p:sp>
    </p:spTree>
    <p:extLst>
      <p:ext uri="{BB962C8B-B14F-4D97-AF65-F5344CB8AC3E}">
        <p14:creationId xmlns:p14="http://schemas.microsoft.com/office/powerpoint/2010/main" val="262048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38</a:t>
            </a:fld>
            <a:endParaRPr lang="en-US" dirty="0"/>
          </a:p>
        </p:txBody>
      </p:sp>
    </p:spTree>
    <p:extLst>
      <p:ext uri="{BB962C8B-B14F-4D97-AF65-F5344CB8AC3E}">
        <p14:creationId xmlns:p14="http://schemas.microsoft.com/office/powerpoint/2010/main" val="4095290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39</a:t>
            </a:fld>
            <a:endParaRPr lang="en-US" dirty="0"/>
          </a:p>
        </p:txBody>
      </p:sp>
    </p:spTree>
    <p:extLst>
      <p:ext uri="{BB962C8B-B14F-4D97-AF65-F5344CB8AC3E}">
        <p14:creationId xmlns:p14="http://schemas.microsoft.com/office/powerpoint/2010/main" val="139773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a:t>
            </a:fld>
            <a:endParaRPr lang="en-US" dirty="0"/>
          </a:p>
        </p:txBody>
      </p:sp>
    </p:spTree>
    <p:extLst>
      <p:ext uri="{BB962C8B-B14F-4D97-AF65-F5344CB8AC3E}">
        <p14:creationId xmlns:p14="http://schemas.microsoft.com/office/powerpoint/2010/main" val="2518994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C128F8-A8F8-4F86-9E2D-73E199426059}" type="slidenum">
              <a:rPr lang="en-US" smtClean="0"/>
              <a:t>40</a:t>
            </a:fld>
            <a:endParaRPr lang="en-US" dirty="0"/>
          </a:p>
        </p:txBody>
      </p:sp>
    </p:spTree>
    <p:extLst>
      <p:ext uri="{BB962C8B-B14F-4D97-AF65-F5344CB8AC3E}">
        <p14:creationId xmlns:p14="http://schemas.microsoft.com/office/powerpoint/2010/main" val="1847431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41</a:t>
            </a:fld>
            <a:endParaRPr lang="en-US" dirty="0"/>
          </a:p>
        </p:txBody>
      </p:sp>
    </p:spTree>
    <p:extLst>
      <p:ext uri="{BB962C8B-B14F-4D97-AF65-F5344CB8AC3E}">
        <p14:creationId xmlns:p14="http://schemas.microsoft.com/office/powerpoint/2010/main" val="2857808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42</a:t>
            </a:fld>
            <a:endParaRPr lang="en-US" dirty="0"/>
          </a:p>
        </p:txBody>
      </p:sp>
    </p:spTree>
    <p:extLst>
      <p:ext uri="{BB962C8B-B14F-4D97-AF65-F5344CB8AC3E}">
        <p14:creationId xmlns:p14="http://schemas.microsoft.com/office/powerpoint/2010/main" val="2503472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43</a:t>
            </a:fld>
            <a:endParaRPr lang="en-US" dirty="0"/>
          </a:p>
        </p:txBody>
      </p:sp>
    </p:spTree>
    <p:extLst>
      <p:ext uri="{BB962C8B-B14F-4D97-AF65-F5344CB8AC3E}">
        <p14:creationId xmlns:p14="http://schemas.microsoft.com/office/powerpoint/2010/main" val="3386354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44</a:t>
            </a:fld>
            <a:endParaRPr lang="en-US" dirty="0"/>
          </a:p>
        </p:txBody>
      </p:sp>
    </p:spTree>
    <p:extLst>
      <p:ext uri="{BB962C8B-B14F-4D97-AF65-F5344CB8AC3E}">
        <p14:creationId xmlns:p14="http://schemas.microsoft.com/office/powerpoint/2010/main" val="2289416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45</a:t>
            </a:fld>
            <a:endParaRPr lang="en-US" dirty="0"/>
          </a:p>
        </p:txBody>
      </p:sp>
    </p:spTree>
    <p:extLst>
      <p:ext uri="{BB962C8B-B14F-4D97-AF65-F5344CB8AC3E}">
        <p14:creationId xmlns:p14="http://schemas.microsoft.com/office/powerpoint/2010/main" val="3959183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46</a:t>
            </a:fld>
            <a:endParaRPr lang="en-US" dirty="0"/>
          </a:p>
        </p:txBody>
      </p:sp>
    </p:spTree>
    <p:extLst>
      <p:ext uri="{BB962C8B-B14F-4D97-AF65-F5344CB8AC3E}">
        <p14:creationId xmlns:p14="http://schemas.microsoft.com/office/powerpoint/2010/main" val="887124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47</a:t>
            </a:fld>
            <a:endParaRPr lang="en-US" dirty="0"/>
          </a:p>
        </p:txBody>
      </p:sp>
    </p:spTree>
    <p:extLst>
      <p:ext uri="{BB962C8B-B14F-4D97-AF65-F5344CB8AC3E}">
        <p14:creationId xmlns:p14="http://schemas.microsoft.com/office/powerpoint/2010/main" val="2588386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48</a:t>
            </a:fld>
            <a:endParaRPr lang="en-US" dirty="0"/>
          </a:p>
        </p:txBody>
      </p:sp>
    </p:spTree>
    <p:extLst>
      <p:ext uri="{BB962C8B-B14F-4D97-AF65-F5344CB8AC3E}">
        <p14:creationId xmlns:p14="http://schemas.microsoft.com/office/powerpoint/2010/main" val="2150578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49</a:t>
            </a:fld>
            <a:endParaRPr lang="en-US" dirty="0"/>
          </a:p>
        </p:txBody>
      </p:sp>
    </p:spTree>
    <p:extLst>
      <p:ext uri="{BB962C8B-B14F-4D97-AF65-F5344CB8AC3E}">
        <p14:creationId xmlns:p14="http://schemas.microsoft.com/office/powerpoint/2010/main" val="218947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5</a:t>
            </a:fld>
            <a:endParaRPr lang="en-US" dirty="0"/>
          </a:p>
        </p:txBody>
      </p:sp>
    </p:spTree>
    <p:extLst>
      <p:ext uri="{BB962C8B-B14F-4D97-AF65-F5344CB8AC3E}">
        <p14:creationId xmlns:p14="http://schemas.microsoft.com/office/powerpoint/2010/main" val="2505191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50</a:t>
            </a:fld>
            <a:endParaRPr lang="en-US" dirty="0"/>
          </a:p>
        </p:txBody>
      </p:sp>
    </p:spTree>
    <p:extLst>
      <p:ext uri="{BB962C8B-B14F-4D97-AF65-F5344CB8AC3E}">
        <p14:creationId xmlns:p14="http://schemas.microsoft.com/office/powerpoint/2010/main" val="205058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51</a:t>
            </a:fld>
            <a:endParaRPr lang="en-US" dirty="0"/>
          </a:p>
        </p:txBody>
      </p:sp>
    </p:spTree>
    <p:extLst>
      <p:ext uri="{BB962C8B-B14F-4D97-AF65-F5344CB8AC3E}">
        <p14:creationId xmlns:p14="http://schemas.microsoft.com/office/powerpoint/2010/main" val="412183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FC128F8-A8F8-4F86-9E2D-73E199426059}" type="slidenum">
              <a:rPr lang="en-US" smtClean="0"/>
              <a:t>52</a:t>
            </a:fld>
            <a:endParaRPr lang="en-US" dirty="0"/>
          </a:p>
        </p:txBody>
      </p:sp>
    </p:spTree>
    <p:extLst>
      <p:ext uri="{BB962C8B-B14F-4D97-AF65-F5344CB8AC3E}">
        <p14:creationId xmlns:p14="http://schemas.microsoft.com/office/powerpoint/2010/main" val="263208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6</a:t>
            </a:fld>
            <a:endParaRPr lang="en-US" dirty="0"/>
          </a:p>
        </p:txBody>
      </p:sp>
    </p:spTree>
    <p:extLst>
      <p:ext uri="{BB962C8B-B14F-4D97-AF65-F5344CB8AC3E}">
        <p14:creationId xmlns:p14="http://schemas.microsoft.com/office/powerpoint/2010/main" val="106730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2.04 million farms and ranches (down 3.2% from 2012) with roughly 3.4 million farmers.</a:t>
            </a: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7</a:t>
            </a:fld>
            <a:endParaRPr lang="en-US" dirty="0"/>
          </a:p>
        </p:txBody>
      </p:sp>
    </p:spTree>
    <p:extLst>
      <p:ext uri="{BB962C8B-B14F-4D97-AF65-F5344CB8AC3E}">
        <p14:creationId xmlns:p14="http://schemas.microsoft.com/office/powerpoint/2010/main" val="118976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8</a:t>
            </a:fld>
            <a:endParaRPr lang="en-US" dirty="0"/>
          </a:p>
        </p:txBody>
      </p:sp>
    </p:spTree>
    <p:extLst>
      <p:ext uri="{BB962C8B-B14F-4D97-AF65-F5344CB8AC3E}">
        <p14:creationId xmlns:p14="http://schemas.microsoft.com/office/powerpoint/2010/main" val="76802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regional differences in order to develop resources and provide care. Next slides</a:t>
            </a:r>
            <a:r>
              <a:rPr lang="en-US" baseline="0" dirty="0"/>
              <a:t> present the variable demographics of farm communities across the U.S.</a:t>
            </a:r>
            <a:endParaRPr lang="en-US" dirty="0"/>
          </a:p>
          <a:p>
            <a:endParaRPr lang="en-US" dirty="0"/>
          </a:p>
        </p:txBody>
      </p:sp>
      <p:sp>
        <p:nvSpPr>
          <p:cNvPr id="4" name="Slide Number Placeholder 3"/>
          <p:cNvSpPr>
            <a:spLocks noGrp="1"/>
          </p:cNvSpPr>
          <p:nvPr>
            <p:ph type="sldNum" sz="quarter" idx="10"/>
          </p:nvPr>
        </p:nvSpPr>
        <p:spPr/>
        <p:txBody>
          <a:bodyPr/>
          <a:lstStyle/>
          <a:p>
            <a:fld id="{EFC128F8-A8F8-4F86-9E2D-73E199426059}" type="slidenum">
              <a:rPr lang="en-US" smtClean="0"/>
              <a:t>9</a:t>
            </a:fld>
            <a:endParaRPr lang="en-US" dirty="0"/>
          </a:p>
        </p:txBody>
      </p:sp>
    </p:spTree>
    <p:extLst>
      <p:ext uri="{BB962C8B-B14F-4D97-AF65-F5344CB8AC3E}">
        <p14:creationId xmlns:p14="http://schemas.microsoft.com/office/powerpoint/2010/main" val="814663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7" descr="SAMHSAlogo_gre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6084888"/>
            <a:ext cx="2092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62000" y="476788"/>
            <a:ext cx="6477000" cy="97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attc-colorbar.jpg"/>
          <p:cNvPicPr>
            <a:picLocks noChangeAspect="1"/>
          </p:cNvPicPr>
          <p:nvPr userDrawn="1"/>
        </p:nvPicPr>
        <p:blipFill>
          <a:blip r:embed="rId4" cstate="print">
            <a:lum bright="2000"/>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2130425"/>
            <a:ext cx="7772400" cy="1470025"/>
          </a:xfrm>
        </p:spPr>
        <p:txBody>
          <a:bodyPr/>
          <a:lstStyle>
            <a:lvl1pPr>
              <a:defRPr>
                <a:solidFill>
                  <a:srgbClr val="CC4927"/>
                </a:solidFill>
              </a:defRPr>
            </a:lvl1pPr>
          </a:lstStyle>
          <a:p>
            <a:r>
              <a:rPr lang="en-US" dirty="0"/>
              <a:t>Click to edit Master title style</a:t>
            </a:r>
          </a:p>
        </p:txBody>
      </p:sp>
      <p:sp>
        <p:nvSpPr>
          <p:cNvPr id="3" name="Subtitle 2"/>
          <p:cNvSpPr>
            <a:spLocks noGrp="1"/>
          </p:cNvSpPr>
          <p:nvPr>
            <p:ph type="subTitle" idx="1"/>
          </p:nvPr>
        </p:nvSpPr>
        <p:spPr>
          <a:xfrm>
            <a:off x="16764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40846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3779AE-FEE0-4E5F-ACDB-82D099AA97B0}"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DBD43-D05F-42DF-B3E9-F8CA9F1A3F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8415527"/>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333E6-12CC-4A18-8FAE-ED1D62A896A2}"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C9DB-7F75-4507-B0E3-3405A298A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365785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324600"/>
            <a:ext cx="9144000" cy="609600"/>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400" y="90076"/>
            <a:ext cx="4384675" cy="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MHSA_logo_white-transparentb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24600"/>
            <a:ext cx="1752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ttc-colorba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004" y="1874599"/>
            <a:ext cx="8229600" cy="4380151"/>
          </a:xfrm>
        </p:spPr>
        <p:txBody>
          <a:bodyPr/>
          <a:lstStyle>
            <a:lvl1pPr marL="342900" indent="-342900">
              <a:buClr>
                <a:srgbClr val="804400"/>
              </a:buClr>
              <a:buFont typeface="Arial" panose="020B0604020202020204" pitchFamily="34" charset="0"/>
              <a:buChar char="•"/>
              <a:defRPr sz="2800">
                <a:solidFill>
                  <a:srgbClr val="003058"/>
                </a:solidFill>
              </a:defRPr>
            </a:lvl1pPr>
            <a:lvl2pPr marL="742950" indent="-285750">
              <a:buClr>
                <a:srgbClr val="804400"/>
              </a:buClr>
              <a:buFont typeface="Arial" panose="020B0604020202020204" pitchFamily="34" charset="0"/>
              <a:buChar char="•"/>
              <a:defRPr sz="2400">
                <a:solidFill>
                  <a:srgbClr val="003058"/>
                </a:solidFill>
              </a:defRPr>
            </a:lvl2pPr>
            <a:lvl3pPr marL="1143000" indent="-228600">
              <a:buClr>
                <a:srgbClr val="804400"/>
              </a:buClr>
              <a:buFont typeface="Arial" panose="020B0604020202020204" pitchFamily="34" charset="0"/>
              <a:buChar char="•"/>
              <a:defRPr sz="2000">
                <a:solidFill>
                  <a:srgbClr val="003058"/>
                </a:solidFill>
              </a:defRPr>
            </a:lvl3pPr>
            <a:lvl4pPr marL="1600200" indent="-228600">
              <a:buClr>
                <a:srgbClr val="804400"/>
              </a:buClr>
              <a:buFont typeface="Arial" panose="020B0604020202020204" pitchFamily="34" charset="0"/>
              <a:buChar char="•"/>
              <a:defRPr sz="1800">
                <a:solidFill>
                  <a:srgbClr val="003058"/>
                </a:solidFill>
              </a:defRPr>
            </a:lvl4pPr>
            <a:lvl5pPr marL="2057400" indent="-228600">
              <a:buClr>
                <a:srgbClr val="804400"/>
              </a:buClr>
              <a:buFont typeface="Arial" panose="020B0604020202020204" pitchFamily="34" charset="0"/>
              <a:buChar char="•"/>
              <a:defRPr sz="1800">
                <a:solidFill>
                  <a:srgbClr val="0030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B24A917-5084-0044-87AE-2740AFB8028A}"/>
              </a:ext>
            </a:extLst>
          </p:cNvPr>
          <p:cNvSpPr>
            <a:spLocks noGrp="1"/>
          </p:cNvSpPr>
          <p:nvPr>
            <p:ph type="ctrTitle"/>
          </p:nvPr>
        </p:nvSpPr>
        <p:spPr>
          <a:xfrm>
            <a:off x="474996" y="861935"/>
            <a:ext cx="8219607" cy="890665"/>
          </a:xfrm>
        </p:spPr>
        <p:txBody>
          <a:bodyPr/>
          <a:lstStyle>
            <a:lvl1pPr>
              <a:defRPr>
                <a:solidFill>
                  <a:srgbClr val="CC4927"/>
                </a:solidFill>
              </a:defRPr>
            </a:lvl1pPr>
          </a:lstStyle>
          <a:p>
            <a:r>
              <a:rPr lang="en-US" dirty="0"/>
              <a:t>Click to edit Master title style</a:t>
            </a:r>
          </a:p>
        </p:txBody>
      </p:sp>
    </p:spTree>
    <p:extLst>
      <p:ext uri="{BB962C8B-B14F-4D97-AF65-F5344CB8AC3E}">
        <p14:creationId xmlns:p14="http://schemas.microsoft.com/office/powerpoint/2010/main" val="268858953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5055-260A-4A82-B150-4A3D15968876}"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6E1ED5-30E8-4D1E-B160-5A9871F73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039430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AE97AA-51BD-4B3B-874A-F057C6038AD3}"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59F72C-3C97-4941-AB87-824725DCE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72884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2F0435-516F-44F1-9CE2-C50227F3CA85}"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08949B0-D2ED-4DE9-91A4-7344555B6B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477670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023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7C5F9-A9DE-4672-BA40-D6C28D2D294B}"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D93DDF-C683-47ED-BEC3-F4141BD2F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076535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A45FE2-AA55-42DB-9228-62C68C3EC58E}"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9AE66-7FA8-4692-88A5-DF9E562474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513862"/>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85D740-D2F8-49B3-9DCF-730F9354DD71}"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10AB7A-1827-4F03-AE0A-8B5137D79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8662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11/26/19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84843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nass.usda.gov/Publications/AgCensus/2017/Online_Resources/Ag_Census_Web_Maps/index.php"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tmp"/><Relationship Id="rId5" Type="http://schemas.openxmlformats.org/officeDocument/2006/relationships/hyperlink" Target="https://www.nass.usda.gov/Publications/AgCensus/2017/Online_Resources/Ag_Census_Web_Maps/index.php" TargetMode="Externa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hyperlink" Target="https://www.nass.usda.gov/Publications/AgCensus/2017/Online_Resources/Ag_Census_Web_Maps/index.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hyperlink" Target="https://www.nass.usda.gov/Publications/AgCensus/2017/Online_Resources/Ag_Census_Web_Maps/index.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hyperlink" Target="https://www.nass.usda.gov/Publications/AgCensus/2017/Online_Resources/Ag_Census_Web_Maps/index.ph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mh.nih.gov/health/topics/depress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creening.mhanational.org/screening-tool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dc.gov/media/releases/2018/p1115-Suicide-american-workers.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media/releases/2018/p1115-Suicide-american-worker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xtension.umaine.edu/agrability/wp-content/uploads/sites/15/2019/07/Mental-Health-Resource.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2.tmp"/><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extension.sdstate.edu/news/sdsu-extension-supports-farmers-ranchers-during-stressful-tim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extension.usu.edu/news_sections/home_family_and_food/five-tips-for-busting-stres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extension.colostate.edu/disaster-web-sites/farm-and-ranch-family-stress-and-depression-a-checklist-and-guide-for-making-referral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ag.ndsu.edu/farmranchstre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httcnetwork.org/centers/mountain-plains-mhttc/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www.msuextension.org/famil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extension.umn.edu/rural-stre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www.canr.msu.edu/managing_farm_stres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www.apa.org/members/content/farmer-mental-health" TargetMode="External"/><Relationship Id="rId4" Type="http://schemas.openxmlformats.org/officeDocument/2006/relationships/image" Target="../media/image31.tmp"/></Relationships>
</file>

<file path=ppt/slides/_rels/slide4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4.tmp"/><Relationship Id="rId5" Type="http://schemas.openxmlformats.org/officeDocument/2006/relationships/hyperlink" Target="https://www.ruralhealthinfo.org/topics/agricultural-health-and-safety#mental-health" TargetMode="External"/><Relationship Id="rId4" Type="http://schemas.openxmlformats.org/officeDocument/2006/relationships/image" Target="../media/image33.tmp"/></Relationships>
</file>

<file path=ppt/slides/_rels/slide45.xml.rels><?xml version="1.0" encoding="UTF-8" standalone="yes"?>
<Relationships xmlns="http://schemas.openxmlformats.org/package/2006/relationships"><Relationship Id="rId3" Type="http://schemas.openxmlformats.org/officeDocument/2006/relationships/hyperlink" Target="https://nifa.usda.gov/program/farm-and-ranch-stress-assistance-network-frsa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nifa.usda.gov/program/farm-and-ranch-stress-assistance-network-frsa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httcnetwork.org/centers/mountain-plains-mhttc/subscrib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Shawnda.Schroeder@UND.ed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mperdue@NDFU.org" TargetMode="External"/><Relationship Id="rId4" Type="http://schemas.openxmlformats.org/officeDocument/2006/relationships/hyperlink" Target="mailto:Thomasine.Heitkamp@UND.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s.usda.gov/Quick_Stats/CDQT/chapter/1/table/52/state/US/year/20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a:xfrm>
            <a:off x="1181100" y="3581400"/>
            <a:ext cx="7239000" cy="3124200"/>
          </a:xfrm>
        </p:spPr>
        <p:txBody>
          <a:bodyPr/>
          <a:lstStyle/>
          <a:p>
            <a:pPr>
              <a:spcBef>
                <a:spcPts val="0"/>
              </a:spcBef>
            </a:pPr>
            <a:r>
              <a:rPr lang="en-US" sz="1600" dirty="0"/>
              <a:t>November 25, 2019</a:t>
            </a:r>
          </a:p>
          <a:p>
            <a:pPr>
              <a:spcBef>
                <a:spcPts val="0"/>
              </a:spcBef>
            </a:pPr>
            <a:endParaRPr lang="en-US" sz="2400" dirty="0"/>
          </a:p>
          <a:p>
            <a:pPr>
              <a:spcBef>
                <a:spcPts val="0"/>
              </a:spcBef>
            </a:pPr>
            <a:r>
              <a:rPr lang="en-US" sz="1600" b="1" dirty="0"/>
              <a:t>Presented by: </a:t>
            </a:r>
          </a:p>
          <a:p>
            <a:pPr algn="l">
              <a:spcBef>
                <a:spcPts val="0"/>
              </a:spcBef>
            </a:pPr>
            <a:endParaRPr lang="en-US" sz="1600" dirty="0"/>
          </a:p>
          <a:p>
            <a:pPr algn="l">
              <a:spcBef>
                <a:spcPts val="0"/>
              </a:spcBef>
            </a:pPr>
            <a:r>
              <a:rPr lang="en-US" sz="1600" b="1" dirty="0"/>
              <a:t>Shawnda Schroeder          </a:t>
            </a:r>
            <a:r>
              <a:rPr lang="en-US" sz="1600" dirty="0"/>
              <a:t>Research Associate Professor, Center for Rural Health </a:t>
            </a:r>
            <a:endParaRPr lang="en-US" sz="600" dirty="0"/>
          </a:p>
          <a:p>
            <a:pPr algn="l">
              <a:spcBef>
                <a:spcPts val="0"/>
              </a:spcBef>
            </a:pPr>
            <a:endParaRPr lang="en-US" sz="600" dirty="0"/>
          </a:p>
          <a:p>
            <a:pPr algn="l">
              <a:spcBef>
                <a:spcPts val="0"/>
              </a:spcBef>
            </a:pPr>
            <a:r>
              <a:rPr lang="en-US" sz="1600" b="1" dirty="0"/>
              <a:t>Thomasine Heitkamp       </a:t>
            </a:r>
            <a:r>
              <a:rPr lang="en-US" sz="1600" dirty="0"/>
              <a:t>Director, Mountain Plains MHTTC and ATTC</a:t>
            </a:r>
            <a:endParaRPr lang="en-US" sz="600" dirty="0"/>
          </a:p>
          <a:p>
            <a:pPr algn="l">
              <a:spcBef>
                <a:spcPts val="0"/>
              </a:spcBef>
            </a:pPr>
            <a:endParaRPr lang="en-US" sz="600" b="1" dirty="0"/>
          </a:p>
          <a:p>
            <a:pPr algn="l">
              <a:spcBef>
                <a:spcPts val="0"/>
              </a:spcBef>
            </a:pPr>
            <a:r>
              <a:rPr lang="en-US" sz="1600" b="1" dirty="0"/>
              <a:t>Matt Perdue	      </a:t>
            </a:r>
            <a:r>
              <a:rPr lang="en-US" sz="1600" dirty="0"/>
              <a:t>Agricultural &amp; Policy Strategist, North Dakota Farmers Union</a:t>
            </a:r>
          </a:p>
          <a:p>
            <a:pPr algn="l">
              <a:spcBef>
                <a:spcPts val="0"/>
              </a:spcBef>
            </a:pPr>
            <a:endParaRPr lang="en-US" sz="1600" dirty="0"/>
          </a:p>
        </p:txBody>
      </p:sp>
      <p:sp>
        <p:nvSpPr>
          <p:cNvPr id="3" name="Title 2">
            <a:extLst>
              <a:ext uri="{FF2B5EF4-FFF2-40B4-BE49-F238E27FC236}">
                <a16:creationId xmlns:a16="http://schemas.microsoft.com/office/drawing/2014/main" id="{3B21C9CD-F587-4248-A13F-18B127887C0E}"/>
              </a:ext>
            </a:extLst>
          </p:cNvPr>
          <p:cNvSpPr>
            <a:spLocks noGrp="1"/>
          </p:cNvSpPr>
          <p:nvPr>
            <p:ph type="ctrTitle"/>
          </p:nvPr>
        </p:nvSpPr>
        <p:spPr>
          <a:xfrm>
            <a:off x="914400" y="1828800"/>
            <a:ext cx="7772400" cy="1524000"/>
          </a:xfrm>
        </p:spPr>
        <p:txBody>
          <a:bodyPr/>
          <a:lstStyle/>
          <a:p>
            <a:r>
              <a:rPr lang="en-US" sz="3500" b="1" dirty="0"/>
              <a:t>Introduction to Farm Stress: </a:t>
            </a:r>
            <a:br>
              <a:rPr lang="en-US" sz="3500" dirty="0"/>
            </a:br>
            <a:r>
              <a:rPr lang="en-US" sz="3000" dirty="0"/>
              <a:t>Mental Health Needs Among Diverse Farm Populations</a:t>
            </a:r>
          </a:p>
        </p:txBody>
      </p:sp>
    </p:spTree>
    <p:extLst>
      <p:ext uri="{BB962C8B-B14F-4D97-AF65-F5344CB8AC3E}">
        <p14:creationId xmlns:p14="http://schemas.microsoft.com/office/powerpoint/2010/main" val="335641708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69" y="-16566"/>
            <a:ext cx="9144000" cy="783263"/>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12714" t="2383" r="13995" b="16472"/>
          <a:stretch/>
        </p:blipFill>
        <p:spPr>
          <a:xfrm>
            <a:off x="1600200" y="990600"/>
            <a:ext cx="7467600" cy="4724400"/>
          </a:xfrm>
          <a:prstGeom prst="rect">
            <a:avLst/>
          </a:prstGeom>
        </p:spPr>
      </p:pic>
      <p:sp>
        <p:nvSpPr>
          <p:cNvPr id="5" name="Title 2"/>
          <p:cNvSpPr txBox="1">
            <a:spLocks/>
          </p:cNvSpPr>
          <p:nvPr/>
        </p:nvSpPr>
        <p:spPr>
          <a:xfrm>
            <a:off x="178904" y="6627"/>
            <a:ext cx="8763000" cy="762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dirty="0">
                <a:solidFill>
                  <a:schemeClr val="bg1"/>
                </a:solidFill>
              </a:rPr>
              <a:t>% Reporting Farming as Primary Occupation, 2017</a:t>
            </a:r>
            <a:r>
              <a:rPr lang="en-US" sz="3600" dirty="0">
                <a:solidFill>
                  <a:schemeClr val="bg1"/>
                </a:solidFill>
              </a:rPr>
              <a:t> </a:t>
            </a:r>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1496" t="53661" r="81303" b="4457"/>
          <a:stretch/>
        </p:blipFill>
        <p:spPr>
          <a:xfrm>
            <a:off x="228600" y="4023418"/>
            <a:ext cx="2057400" cy="2756452"/>
          </a:xfrm>
          <a:prstGeom prst="rect">
            <a:avLst/>
          </a:prstGeom>
        </p:spPr>
      </p:pic>
      <p:pic>
        <p:nvPicPr>
          <p:cNvPr id="8" name="Picture 10" descr="attc-colorba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71800" y="6318205"/>
            <a:ext cx="6629400" cy="430887"/>
          </a:xfrm>
          <a:prstGeom prst="rect">
            <a:avLst/>
          </a:prstGeom>
          <a:noFill/>
        </p:spPr>
        <p:txBody>
          <a:bodyPr wrap="square" rtlCol="0">
            <a:spAutoFit/>
          </a:bodyPr>
          <a:lstStyle/>
          <a:p>
            <a:r>
              <a:rPr lang="en-US" sz="1100" dirty="0"/>
              <a:t>Source: USDA National Agricultural Statistics Services, ESRI: </a:t>
            </a:r>
            <a:r>
              <a:rPr lang="en-US" sz="1100" dirty="0">
                <a:hlinkClick r:id="rId5"/>
              </a:rPr>
              <a:t>nass.usda.gov/Publications/</a:t>
            </a:r>
            <a:r>
              <a:rPr lang="en-US" sz="1100" dirty="0" err="1">
                <a:hlinkClick r:id="rId5"/>
              </a:rPr>
              <a:t>AgCensus</a:t>
            </a:r>
            <a:r>
              <a:rPr lang="en-US" sz="1100" dirty="0">
                <a:hlinkClick r:id="rId5"/>
              </a:rPr>
              <a:t>/2017/</a:t>
            </a:r>
            <a:r>
              <a:rPr lang="en-US" sz="1100" dirty="0" err="1">
                <a:hlinkClick r:id="rId5"/>
              </a:rPr>
              <a:t>Online_Resources</a:t>
            </a:r>
            <a:r>
              <a:rPr lang="en-US" sz="1100" dirty="0">
                <a:hlinkClick r:id="rId5"/>
              </a:rPr>
              <a:t>/</a:t>
            </a:r>
            <a:r>
              <a:rPr lang="en-US" sz="1100" dirty="0" err="1">
                <a:hlinkClick r:id="rId5"/>
              </a:rPr>
              <a:t>Ag_Census_Web_Maps</a:t>
            </a:r>
            <a:r>
              <a:rPr lang="en-US" sz="1100" dirty="0">
                <a:hlinkClick r:id="rId5"/>
              </a:rPr>
              <a:t>/</a:t>
            </a:r>
            <a:r>
              <a:rPr lang="en-US" sz="1100" dirty="0" err="1">
                <a:hlinkClick r:id="rId5"/>
              </a:rPr>
              <a:t>index.php</a:t>
            </a:r>
            <a:endParaRPr lang="en-US" sz="1100" dirty="0"/>
          </a:p>
        </p:txBody>
      </p:sp>
    </p:spTree>
    <p:extLst>
      <p:ext uri="{BB962C8B-B14F-4D97-AF65-F5344CB8AC3E}">
        <p14:creationId xmlns:p14="http://schemas.microsoft.com/office/powerpoint/2010/main" val="58109007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69" y="-16566"/>
            <a:ext cx="9144000" cy="783263"/>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itle 2"/>
          <p:cNvSpPr txBox="1">
            <a:spLocks/>
          </p:cNvSpPr>
          <p:nvPr/>
        </p:nvSpPr>
        <p:spPr>
          <a:xfrm>
            <a:off x="178904" y="6627"/>
            <a:ext cx="8763000" cy="762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dirty="0">
                <a:solidFill>
                  <a:schemeClr val="bg1"/>
                </a:solidFill>
              </a:rPr>
              <a:t>Average Age of Producers, 2017</a:t>
            </a:r>
            <a:r>
              <a:rPr lang="en-US" sz="3600" dirty="0">
                <a:solidFill>
                  <a:schemeClr val="bg1"/>
                </a:solidFill>
              </a:rPr>
              <a:t> </a:t>
            </a:r>
          </a:p>
        </p:txBody>
      </p:sp>
      <p:pic>
        <p:nvPicPr>
          <p:cNvPr id="8" name="Picture 10" descr="attc-colorb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494" y="990600"/>
            <a:ext cx="7544853" cy="4839375"/>
          </a:xfrm>
          <a:prstGeom prst="rect">
            <a:avLst/>
          </a:prstGeom>
        </p:spPr>
      </p:pic>
      <p:sp>
        <p:nvSpPr>
          <p:cNvPr id="10" name="TextBox 9"/>
          <p:cNvSpPr txBox="1"/>
          <p:nvPr/>
        </p:nvSpPr>
        <p:spPr>
          <a:xfrm>
            <a:off x="3387586" y="6332418"/>
            <a:ext cx="5791200" cy="430887"/>
          </a:xfrm>
          <a:prstGeom prst="rect">
            <a:avLst/>
          </a:prstGeom>
          <a:noFill/>
        </p:spPr>
        <p:txBody>
          <a:bodyPr wrap="square" rtlCol="0">
            <a:spAutoFit/>
          </a:bodyPr>
          <a:lstStyle/>
          <a:p>
            <a:r>
              <a:rPr lang="en-US" sz="1100" dirty="0"/>
              <a:t>Source: USDA National Agricultural Statistics Services, ESRI: </a:t>
            </a:r>
            <a:r>
              <a:rPr lang="en-US" sz="1100" dirty="0">
                <a:hlinkClick r:id="rId5"/>
              </a:rPr>
              <a:t>nass.usda.gov/Publications/</a:t>
            </a:r>
            <a:r>
              <a:rPr lang="en-US" sz="1100" dirty="0" err="1">
                <a:hlinkClick r:id="rId5"/>
              </a:rPr>
              <a:t>AgCensus</a:t>
            </a:r>
            <a:r>
              <a:rPr lang="en-US" sz="1100" dirty="0">
                <a:hlinkClick r:id="rId5"/>
              </a:rPr>
              <a:t>/2017/</a:t>
            </a:r>
            <a:r>
              <a:rPr lang="en-US" sz="1100" dirty="0" err="1">
                <a:hlinkClick r:id="rId5"/>
              </a:rPr>
              <a:t>Online_Resources</a:t>
            </a:r>
            <a:r>
              <a:rPr lang="en-US" sz="1100" dirty="0">
                <a:hlinkClick r:id="rId5"/>
              </a:rPr>
              <a:t>/</a:t>
            </a:r>
            <a:r>
              <a:rPr lang="en-US" sz="1100" dirty="0" err="1">
                <a:hlinkClick r:id="rId5"/>
              </a:rPr>
              <a:t>Ag_Census_Web_Maps</a:t>
            </a:r>
            <a:r>
              <a:rPr lang="en-US" sz="1100" dirty="0">
                <a:hlinkClick r:id="rId5"/>
              </a:rPr>
              <a:t>/</a:t>
            </a:r>
            <a:r>
              <a:rPr lang="en-US" sz="1100" dirty="0" err="1">
                <a:hlinkClick r:id="rId5"/>
              </a:rPr>
              <a:t>index.php</a:t>
            </a:r>
            <a:endParaRPr lang="en-US" sz="1100" dirty="0"/>
          </a:p>
        </p:txBody>
      </p:sp>
      <p:pic>
        <p:nvPicPr>
          <p:cNvPr id="3" name="Picture 2" descr="Screen Clipping"/>
          <p:cNvPicPr>
            <a:picLocks noChangeAspect="1"/>
          </p:cNvPicPr>
          <p:nvPr/>
        </p:nvPicPr>
        <p:blipFill rotWithShape="1">
          <a:blip r:embed="rId6">
            <a:extLst>
              <a:ext uri="{28A0092B-C50C-407E-A947-70E740481C1C}">
                <a14:useLocalDpi xmlns:a14="http://schemas.microsoft.com/office/drawing/2010/main" val="0"/>
              </a:ext>
            </a:extLst>
          </a:blip>
          <a:srcRect l="3666" r="12019" b="4319"/>
          <a:stretch/>
        </p:blipFill>
        <p:spPr>
          <a:xfrm>
            <a:off x="457200" y="4268399"/>
            <a:ext cx="1752600" cy="2437202"/>
          </a:xfrm>
          <a:prstGeom prst="rect">
            <a:avLst/>
          </a:prstGeom>
        </p:spPr>
      </p:pic>
    </p:spTree>
    <p:extLst>
      <p:ext uri="{BB962C8B-B14F-4D97-AF65-F5344CB8AC3E}">
        <p14:creationId xmlns:p14="http://schemas.microsoft.com/office/powerpoint/2010/main" val="325442431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69" y="-16566"/>
            <a:ext cx="9144000" cy="783263"/>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itle 2"/>
          <p:cNvSpPr txBox="1">
            <a:spLocks/>
          </p:cNvSpPr>
          <p:nvPr/>
        </p:nvSpPr>
        <p:spPr>
          <a:xfrm>
            <a:off x="178904" y="6627"/>
            <a:ext cx="8763000" cy="762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dirty="0">
                <a:solidFill>
                  <a:schemeClr val="bg1"/>
                </a:solidFill>
              </a:rPr>
              <a:t>% of Producers 65 or Older, 2017</a:t>
            </a:r>
            <a:r>
              <a:rPr lang="en-US" sz="3600" dirty="0">
                <a:solidFill>
                  <a:schemeClr val="bg1"/>
                </a:solidFill>
              </a:rPr>
              <a:t> </a:t>
            </a:r>
          </a:p>
        </p:txBody>
      </p:sp>
      <p:pic>
        <p:nvPicPr>
          <p:cNvPr id="8" name="Picture 10" descr="attc-colorb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87586" y="6332418"/>
            <a:ext cx="5791200" cy="430887"/>
          </a:xfrm>
          <a:prstGeom prst="rect">
            <a:avLst/>
          </a:prstGeom>
          <a:noFill/>
        </p:spPr>
        <p:txBody>
          <a:bodyPr wrap="square" rtlCol="0">
            <a:spAutoFit/>
          </a:bodyPr>
          <a:lstStyle/>
          <a:p>
            <a:r>
              <a:rPr lang="en-US" sz="1100" dirty="0"/>
              <a:t>Source: USDA National Agricultural Statistics Services, ESRI: </a:t>
            </a:r>
            <a:r>
              <a:rPr lang="en-US" sz="1100" dirty="0">
                <a:hlinkClick r:id="rId4"/>
              </a:rPr>
              <a:t>nass.usda.gov/Publications/</a:t>
            </a:r>
            <a:r>
              <a:rPr lang="en-US" sz="1100" dirty="0" err="1">
                <a:hlinkClick r:id="rId4"/>
              </a:rPr>
              <a:t>AgCensus</a:t>
            </a:r>
            <a:r>
              <a:rPr lang="en-US" sz="1100" dirty="0">
                <a:hlinkClick r:id="rId4"/>
              </a:rPr>
              <a:t>/2017/</a:t>
            </a:r>
            <a:r>
              <a:rPr lang="en-US" sz="1100" dirty="0" err="1">
                <a:hlinkClick r:id="rId4"/>
              </a:rPr>
              <a:t>Online_Resources</a:t>
            </a:r>
            <a:r>
              <a:rPr lang="en-US" sz="1100" dirty="0">
                <a:hlinkClick r:id="rId4"/>
              </a:rPr>
              <a:t>/</a:t>
            </a:r>
            <a:r>
              <a:rPr lang="en-US" sz="1100" dirty="0" err="1">
                <a:hlinkClick r:id="rId4"/>
              </a:rPr>
              <a:t>Ag_Census_Web_Maps</a:t>
            </a:r>
            <a:r>
              <a:rPr lang="en-US" sz="1100" dirty="0">
                <a:hlinkClick r:id="rId4"/>
              </a:rPr>
              <a:t>/</a:t>
            </a:r>
            <a:r>
              <a:rPr lang="en-US" sz="1100" dirty="0" err="1">
                <a:hlinkClick r:id="rId4"/>
              </a:rPr>
              <a:t>index.php</a:t>
            </a:r>
            <a:endParaRPr lang="en-US" sz="1100" dirty="0"/>
          </a:p>
        </p:txBody>
      </p:sp>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l="902" t="2103"/>
          <a:stretch/>
        </p:blipFill>
        <p:spPr>
          <a:xfrm>
            <a:off x="1116069" y="1066800"/>
            <a:ext cx="7825835" cy="4953000"/>
          </a:xfrm>
          <a:prstGeom prst="rect">
            <a:avLst/>
          </a:prstGeom>
        </p:spPr>
      </p:pic>
      <p:pic>
        <p:nvPicPr>
          <p:cNvPr id="3" name="Picture 2" descr="Screen Clipping"/>
          <p:cNvPicPr>
            <a:picLocks noChangeAspect="1"/>
          </p:cNvPicPr>
          <p:nvPr/>
        </p:nvPicPr>
        <p:blipFill rotWithShape="1">
          <a:blip r:embed="rId6">
            <a:extLst>
              <a:ext uri="{28A0092B-C50C-407E-A947-70E740481C1C}">
                <a14:useLocalDpi xmlns:a14="http://schemas.microsoft.com/office/drawing/2010/main" val="0"/>
              </a:ext>
            </a:extLst>
          </a:blip>
          <a:srcRect b="3948"/>
          <a:stretch/>
        </p:blipFill>
        <p:spPr>
          <a:xfrm>
            <a:off x="76200" y="4375858"/>
            <a:ext cx="1882949" cy="2329742"/>
          </a:xfrm>
          <a:prstGeom prst="rect">
            <a:avLst/>
          </a:prstGeom>
        </p:spPr>
      </p:pic>
    </p:spTree>
    <p:extLst>
      <p:ext uri="{BB962C8B-B14F-4D97-AF65-F5344CB8AC3E}">
        <p14:creationId xmlns:p14="http://schemas.microsoft.com/office/powerpoint/2010/main" val="2662802724"/>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69" y="-16566"/>
            <a:ext cx="9144000" cy="783263"/>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itle 2"/>
          <p:cNvSpPr txBox="1">
            <a:spLocks/>
          </p:cNvSpPr>
          <p:nvPr/>
        </p:nvSpPr>
        <p:spPr>
          <a:xfrm>
            <a:off x="178904" y="6627"/>
            <a:ext cx="8763000" cy="762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dirty="0">
                <a:solidFill>
                  <a:schemeClr val="bg1"/>
                </a:solidFill>
              </a:rPr>
              <a:t>Female Producers, 2017</a:t>
            </a:r>
            <a:r>
              <a:rPr lang="en-US" sz="3600" dirty="0">
                <a:solidFill>
                  <a:schemeClr val="bg1"/>
                </a:solidFill>
              </a:rPr>
              <a:t> </a:t>
            </a:r>
          </a:p>
        </p:txBody>
      </p:sp>
      <p:pic>
        <p:nvPicPr>
          <p:cNvPr id="8" name="Picture 10" descr="attc-colorb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87586" y="6332418"/>
            <a:ext cx="5791200" cy="430887"/>
          </a:xfrm>
          <a:prstGeom prst="rect">
            <a:avLst/>
          </a:prstGeom>
          <a:noFill/>
        </p:spPr>
        <p:txBody>
          <a:bodyPr wrap="square" rtlCol="0">
            <a:spAutoFit/>
          </a:bodyPr>
          <a:lstStyle/>
          <a:p>
            <a:r>
              <a:rPr lang="en-US" sz="1100" dirty="0"/>
              <a:t>Source: USDA National Agricultural Statistics Services, ESRI: </a:t>
            </a:r>
            <a:r>
              <a:rPr lang="en-US" sz="1100" dirty="0">
                <a:hlinkClick r:id="rId4"/>
              </a:rPr>
              <a:t>nass.usda.gov/Publications/</a:t>
            </a:r>
            <a:r>
              <a:rPr lang="en-US" sz="1100" dirty="0" err="1">
                <a:hlinkClick r:id="rId4"/>
              </a:rPr>
              <a:t>AgCensus</a:t>
            </a:r>
            <a:r>
              <a:rPr lang="en-US" sz="1100" dirty="0">
                <a:hlinkClick r:id="rId4"/>
              </a:rPr>
              <a:t>/2017/</a:t>
            </a:r>
            <a:r>
              <a:rPr lang="en-US" sz="1100" dirty="0" err="1">
                <a:hlinkClick r:id="rId4"/>
              </a:rPr>
              <a:t>Online_Resources</a:t>
            </a:r>
            <a:r>
              <a:rPr lang="en-US" sz="1100" dirty="0">
                <a:hlinkClick r:id="rId4"/>
              </a:rPr>
              <a:t>/</a:t>
            </a:r>
            <a:r>
              <a:rPr lang="en-US" sz="1100" dirty="0" err="1">
                <a:hlinkClick r:id="rId4"/>
              </a:rPr>
              <a:t>Ag_Census_Web_Maps</a:t>
            </a:r>
            <a:r>
              <a:rPr lang="en-US" sz="1100" dirty="0">
                <a:hlinkClick r:id="rId4"/>
              </a:rPr>
              <a:t>/</a:t>
            </a:r>
            <a:r>
              <a:rPr lang="en-US" sz="1100" dirty="0" err="1">
                <a:hlinkClick r:id="rId4"/>
              </a:rPr>
              <a:t>index.php</a:t>
            </a:r>
            <a:endParaRPr lang="en-US" sz="1100" dirty="0"/>
          </a:p>
        </p:txBody>
      </p:sp>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l="984" t="4562"/>
          <a:stretch/>
        </p:blipFill>
        <p:spPr>
          <a:xfrm>
            <a:off x="1143000" y="933922"/>
            <a:ext cx="7894986" cy="4924477"/>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027046"/>
            <a:ext cx="1676634" cy="2305372"/>
          </a:xfrm>
          <a:prstGeom prst="rect">
            <a:avLst/>
          </a:prstGeom>
        </p:spPr>
      </p:pic>
    </p:spTree>
    <p:extLst>
      <p:ext uri="{BB962C8B-B14F-4D97-AF65-F5344CB8AC3E}">
        <p14:creationId xmlns:p14="http://schemas.microsoft.com/office/powerpoint/2010/main" val="286967755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69" y="-16566"/>
            <a:ext cx="9144000" cy="783263"/>
          </a:xfrm>
          <a:prstGeom prst="rect">
            <a:avLst/>
          </a:prstGeom>
          <a:solidFill>
            <a:srgbClr val="003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itle 2"/>
          <p:cNvSpPr txBox="1">
            <a:spLocks/>
          </p:cNvSpPr>
          <p:nvPr/>
        </p:nvSpPr>
        <p:spPr>
          <a:xfrm>
            <a:off x="178904" y="6627"/>
            <a:ext cx="8763000" cy="762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300" dirty="0">
                <a:solidFill>
                  <a:schemeClr val="bg1"/>
                </a:solidFill>
              </a:rPr>
              <a:t>White Producers, 2017</a:t>
            </a:r>
            <a:r>
              <a:rPr lang="en-US" sz="3600" dirty="0">
                <a:solidFill>
                  <a:schemeClr val="bg1"/>
                </a:solidFill>
              </a:rPr>
              <a:t> </a:t>
            </a:r>
          </a:p>
        </p:txBody>
      </p:sp>
      <p:pic>
        <p:nvPicPr>
          <p:cNvPr id="8" name="Picture 10" descr="attc-colorb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 y="67818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87586" y="6332418"/>
            <a:ext cx="5791200" cy="430887"/>
          </a:xfrm>
          <a:prstGeom prst="rect">
            <a:avLst/>
          </a:prstGeom>
          <a:noFill/>
        </p:spPr>
        <p:txBody>
          <a:bodyPr wrap="square" rtlCol="0">
            <a:spAutoFit/>
          </a:bodyPr>
          <a:lstStyle/>
          <a:p>
            <a:r>
              <a:rPr lang="en-US" sz="1100" dirty="0"/>
              <a:t>Source: USDA National Agricultural Statistics Services, ESRI: </a:t>
            </a:r>
            <a:r>
              <a:rPr lang="en-US" sz="1100" dirty="0">
                <a:hlinkClick r:id="rId4"/>
              </a:rPr>
              <a:t>nass.usda.gov/Publications/</a:t>
            </a:r>
            <a:r>
              <a:rPr lang="en-US" sz="1100" dirty="0" err="1">
                <a:hlinkClick r:id="rId4"/>
              </a:rPr>
              <a:t>AgCensus</a:t>
            </a:r>
            <a:r>
              <a:rPr lang="en-US" sz="1100" dirty="0">
                <a:hlinkClick r:id="rId4"/>
              </a:rPr>
              <a:t>/2017/</a:t>
            </a:r>
            <a:r>
              <a:rPr lang="en-US" sz="1100" dirty="0" err="1">
                <a:hlinkClick r:id="rId4"/>
              </a:rPr>
              <a:t>Online_Resources</a:t>
            </a:r>
            <a:r>
              <a:rPr lang="en-US" sz="1100" dirty="0">
                <a:hlinkClick r:id="rId4"/>
              </a:rPr>
              <a:t>/</a:t>
            </a:r>
            <a:r>
              <a:rPr lang="en-US" sz="1100" dirty="0" err="1">
                <a:hlinkClick r:id="rId4"/>
              </a:rPr>
              <a:t>Ag_Census_Web_Maps</a:t>
            </a:r>
            <a:r>
              <a:rPr lang="en-US" sz="1100" dirty="0">
                <a:hlinkClick r:id="rId4"/>
              </a:rPr>
              <a:t>/</a:t>
            </a:r>
            <a:r>
              <a:rPr lang="en-US" sz="1100" dirty="0" err="1">
                <a:hlinkClick r:id="rId4"/>
              </a:rPr>
              <a:t>index.php</a:t>
            </a:r>
            <a:endParaRPr lang="en-US" sz="1100" dirty="0"/>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743" y="964824"/>
            <a:ext cx="7872941" cy="4978775"/>
          </a:xfrm>
          <a:prstGeom prst="rect">
            <a:avLst/>
          </a:prstGeom>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26" y="4419600"/>
            <a:ext cx="1824478" cy="2189373"/>
          </a:xfrm>
          <a:prstGeom prst="rect">
            <a:avLst/>
          </a:prstGeom>
        </p:spPr>
      </p:pic>
    </p:spTree>
    <p:extLst>
      <p:ext uri="{BB962C8B-B14F-4D97-AF65-F5344CB8AC3E}">
        <p14:creationId xmlns:p14="http://schemas.microsoft.com/office/powerpoint/2010/main" val="858465429"/>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667000"/>
            <a:ext cx="8219607" cy="890665"/>
          </a:xfrm>
        </p:spPr>
        <p:txBody>
          <a:bodyPr/>
          <a:lstStyle/>
          <a:p>
            <a:r>
              <a:rPr lang="en-US" dirty="0"/>
              <a:t>Understanding Farm Stress</a:t>
            </a:r>
          </a:p>
        </p:txBody>
      </p:sp>
    </p:spTree>
    <p:extLst>
      <p:ext uri="{BB962C8B-B14F-4D97-AF65-F5344CB8AC3E}">
        <p14:creationId xmlns:p14="http://schemas.microsoft.com/office/powerpoint/2010/main" val="54571798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Majority of resources conceptualize as financial (it is not, though finance is a contributing factor).</a:t>
            </a:r>
          </a:p>
          <a:p>
            <a:r>
              <a:rPr lang="en-US" dirty="0"/>
              <a:t>Farm stress can be experienced by the farmer/producer, agricultural workers, and farm families.</a:t>
            </a:r>
          </a:p>
          <a:p>
            <a:r>
              <a:rPr lang="en-US" dirty="0"/>
              <a:t>Farm stress is the stress experienced by farmers and their families as a result of the unique agricultural work environment.</a:t>
            </a:r>
          </a:p>
        </p:txBody>
      </p:sp>
      <p:sp>
        <p:nvSpPr>
          <p:cNvPr id="3" name="Title 2"/>
          <p:cNvSpPr>
            <a:spLocks noGrp="1"/>
          </p:cNvSpPr>
          <p:nvPr>
            <p:ph type="ctrTitle"/>
          </p:nvPr>
        </p:nvSpPr>
        <p:spPr>
          <a:xfrm>
            <a:off x="474997" y="996634"/>
            <a:ext cx="8219607" cy="890665"/>
          </a:xfrm>
        </p:spPr>
        <p:txBody>
          <a:bodyPr/>
          <a:lstStyle/>
          <a:p>
            <a:r>
              <a:rPr lang="en-US" dirty="0"/>
              <a:t>Defining “Farm Stress”</a:t>
            </a:r>
          </a:p>
        </p:txBody>
      </p:sp>
    </p:spTree>
    <p:extLst>
      <p:ext uri="{BB962C8B-B14F-4D97-AF65-F5344CB8AC3E}">
        <p14:creationId xmlns:p14="http://schemas.microsoft.com/office/powerpoint/2010/main" val="1960179963"/>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Uncertainty and lack of control over outside forces:</a:t>
            </a:r>
          </a:p>
          <a:p>
            <a:pPr lvl="2"/>
            <a:r>
              <a:rPr lang="en-US" sz="2200" dirty="0"/>
              <a:t>Weather and natural disasters.</a:t>
            </a:r>
          </a:p>
          <a:p>
            <a:pPr lvl="2"/>
            <a:r>
              <a:rPr lang="en-US" sz="2200" dirty="0"/>
              <a:t>Tariffs and commodity pricing.</a:t>
            </a:r>
          </a:p>
          <a:p>
            <a:r>
              <a:rPr lang="en-US" dirty="0"/>
              <a:t>Financial pressure among owners.</a:t>
            </a:r>
          </a:p>
          <a:p>
            <a:pPr lvl="2"/>
            <a:r>
              <a:rPr lang="en-US" sz="2200" dirty="0"/>
              <a:t>Debt load, equipment repairs or upgrades, product value.</a:t>
            </a:r>
          </a:p>
          <a:p>
            <a:r>
              <a:rPr lang="en-US" dirty="0"/>
              <a:t>Extreme outdoor work conditions. </a:t>
            </a:r>
          </a:p>
          <a:p>
            <a:r>
              <a:rPr lang="en-US" dirty="0"/>
              <a:t>Fatigue or excessive workload.</a:t>
            </a:r>
          </a:p>
          <a:p>
            <a:r>
              <a:rPr lang="en-US" dirty="0"/>
              <a:t>Stigma around help-seeking, and lack of mental health resources.</a:t>
            </a:r>
          </a:p>
          <a:p>
            <a:pPr lvl="2"/>
            <a:endParaRPr lang="en-US" dirty="0"/>
          </a:p>
          <a:p>
            <a:pPr lvl="2"/>
            <a:endParaRPr lang="en-US" dirty="0"/>
          </a:p>
          <a:p>
            <a:pPr lvl="2"/>
            <a:endParaRPr lang="en-US" dirty="0"/>
          </a:p>
          <a:p>
            <a:pPr lvl="2"/>
            <a:endParaRPr lang="en-US" dirty="0"/>
          </a:p>
        </p:txBody>
      </p:sp>
      <p:sp>
        <p:nvSpPr>
          <p:cNvPr id="3" name="Title 2"/>
          <p:cNvSpPr>
            <a:spLocks noGrp="1"/>
          </p:cNvSpPr>
          <p:nvPr>
            <p:ph type="ctrTitle"/>
          </p:nvPr>
        </p:nvSpPr>
        <p:spPr>
          <a:xfrm>
            <a:off x="474997" y="977308"/>
            <a:ext cx="8219607" cy="890665"/>
          </a:xfrm>
        </p:spPr>
        <p:txBody>
          <a:bodyPr/>
          <a:lstStyle/>
          <a:p>
            <a:r>
              <a:rPr lang="en-US" dirty="0"/>
              <a:t>Contributing Factors</a:t>
            </a:r>
          </a:p>
        </p:txBody>
      </p:sp>
    </p:spTree>
    <p:extLst>
      <p:ext uri="{BB962C8B-B14F-4D97-AF65-F5344CB8AC3E}">
        <p14:creationId xmlns:p14="http://schemas.microsoft.com/office/powerpoint/2010/main" val="273094146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Access to Relevant Care</a:t>
            </a:r>
          </a:p>
          <a:p>
            <a:r>
              <a:rPr lang="en-US" dirty="0"/>
              <a:t>Lack of behavioral health workforce in rural areas.</a:t>
            </a:r>
          </a:p>
          <a:p>
            <a:r>
              <a:rPr lang="en-US" dirty="0"/>
              <a:t>Lack of preparation for primary care providers on the topics of:</a:t>
            </a:r>
          </a:p>
          <a:p>
            <a:pPr lvl="2"/>
            <a:r>
              <a:rPr lang="en-US" dirty="0"/>
              <a:t>Depression vs. toxic reaction to farm chemicals.</a:t>
            </a:r>
          </a:p>
          <a:p>
            <a:pPr lvl="2"/>
            <a:r>
              <a:rPr lang="en-US" dirty="0"/>
              <a:t>Agricultural medicine (currently six textbooks).</a:t>
            </a:r>
          </a:p>
          <a:p>
            <a:pPr lvl="2"/>
            <a:r>
              <a:rPr lang="en-US" dirty="0"/>
              <a:t>Agricultural behavioral health (no textbooks).</a:t>
            </a:r>
          </a:p>
          <a:p>
            <a:pPr lvl="2"/>
            <a:endParaRPr lang="en-US" dirty="0"/>
          </a:p>
        </p:txBody>
      </p:sp>
      <p:sp>
        <p:nvSpPr>
          <p:cNvPr id="3" name="Title 2"/>
          <p:cNvSpPr>
            <a:spLocks noGrp="1"/>
          </p:cNvSpPr>
          <p:nvPr>
            <p:ph type="ctrTitle"/>
          </p:nvPr>
        </p:nvSpPr>
        <p:spPr/>
        <p:txBody>
          <a:bodyPr/>
          <a:lstStyle/>
          <a:p>
            <a:r>
              <a:rPr lang="en-US" dirty="0"/>
              <a:t>Contributing Factors</a:t>
            </a:r>
          </a:p>
        </p:txBody>
      </p:sp>
    </p:spTree>
    <p:extLst>
      <p:ext uri="{BB962C8B-B14F-4D97-AF65-F5344CB8AC3E}">
        <p14:creationId xmlns:p14="http://schemas.microsoft.com/office/powerpoint/2010/main" val="289068901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 y="69112"/>
            <a:ext cx="9134354" cy="6712688"/>
          </a:xfrm>
          <a:prstGeom prst="rect">
            <a:avLst/>
          </a:prstGeom>
        </p:spPr>
      </p:pic>
    </p:spTree>
    <p:extLst>
      <p:ext uri="{BB962C8B-B14F-4D97-AF65-F5344CB8AC3E}">
        <p14:creationId xmlns:p14="http://schemas.microsoft.com/office/powerpoint/2010/main" val="49992034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133600"/>
            <a:ext cx="8229600" cy="4121150"/>
          </a:xfrm>
        </p:spPr>
        <p:txBody>
          <a:bodyPr/>
          <a:lstStyle/>
          <a:p>
            <a:r>
              <a:rPr lang="en-US" dirty="0"/>
              <a:t>Farming demographics: Who are our U.S. producers?</a:t>
            </a:r>
          </a:p>
          <a:p>
            <a:r>
              <a:rPr lang="en-US" dirty="0"/>
              <a:t>Describe farm stress.</a:t>
            </a:r>
          </a:p>
          <a:p>
            <a:r>
              <a:rPr lang="en-US" dirty="0"/>
              <a:t>Present contributing factors.</a:t>
            </a:r>
          </a:p>
          <a:p>
            <a:r>
              <a:rPr lang="en-US" dirty="0"/>
              <a:t>Mental health needs and suicide rates among farm families.</a:t>
            </a:r>
          </a:p>
          <a:p>
            <a:r>
              <a:rPr lang="en-US" dirty="0"/>
              <a:t>Mental health resources for providers, communities, and farm families. </a:t>
            </a:r>
          </a:p>
        </p:txBody>
      </p:sp>
      <p:sp>
        <p:nvSpPr>
          <p:cNvPr id="3" name="Title 2"/>
          <p:cNvSpPr>
            <a:spLocks noGrp="1"/>
          </p:cNvSpPr>
          <p:nvPr>
            <p:ph type="ctrTitle"/>
          </p:nvPr>
        </p:nvSpPr>
        <p:spPr>
          <a:xfrm>
            <a:off x="438500" y="1066800"/>
            <a:ext cx="8219607" cy="890665"/>
          </a:xfrm>
        </p:spPr>
        <p:txBody>
          <a:bodyPr/>
          <a:lstStyle/>
          <a:p>
            <a:r>
              <a:rPr lang="en-US" dirty="0"/>
              <a:t>Agenda</a:t>
            </a:r>
          </a:p>
        </p:txBody>
      </p:sp>
    </p:spTree>
    <p:extLst>
      <p:ext uri="{BB962C8B-B14F-4D97-AF65-F5344CB8AC3E}">
        <p14:creationId xmlns:p14="http://schemas.microsoft.com/office/powerpoint/2010/main" val="2857227741"/>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74599"/>
            <a:ext cx="8229600" cy="4380151"/>
          </a:xfrm>
        </p:spPr>
        <p:txBody>
          <a:bodyPr/>
          <a:lstStyle/>
          <a:p>
            <a:pPr marL="0" indent="0">
              <a:buNone/>
            </a:pPr>
            <a:r>
              <a:rPr lang="en-US" sz="3200" dirty="0"/>
              <a:t>Not all farm stress is the same.</a:t>
            </a:r>
          </a:p>
          <a:p>
            <a:pPr lvl="1"/>
            <a:r>
              <a:rPr lang="en-US" sz="2600" dirty="0"/>
              <a:t>Farmers/owners experience variable stress compared to agricultural workers or a seasonal workforce. </a:t>
            </a:r>
          </a:p>
          <a:p>
            <a:pPr lvl="1"/>
            <a:r>
              <a:rPr lang="en-US" sz="2600" dirty="0"/>
              <a:t>One region is facing drought while other regions experience flooding.</a:t>
            </a:r>
          </a:p>
          <a:p>
            <a:pPr lvl="1"/>
            <a:r>
              <a:rPr lang="en-US" sz="2600" dirty="0"/>
              <a:t>The daily stress of milk production or the seasonal stress of crop management or calving.</a:t>
            </a:r>
          </a:p>
        </p:txBody>
      </p:sp>
      <p:sp>
        <p:nvSpPr>
          <p:cNvPr id="3" name="Title 2"/>
          <p:cNvSpPr>
            <a:spLocks noGrp="1"/>
          </p:cNvSpPr>
          <p:nvPr>
            <p:ph type="ctrTitle"/>
          </p:nvPr>
        </p:nvSpPr>
        <p:spPr>
          <a:xfrm>
            <a:off x="474997" y="977308"/>
            <a:ext cx="8219607" cy="890665"/>
          </a:xfrm>
        </p:spPr>
        <p:txBody>
          <a:bodyPr/>
          <a:lstStyle/>
          <a:p>
            <a:r>
              <a:rPr lang="en-US" dirty="0"/>
              <a:t>Contributing Factors</a:t>
            </a:r>
          </a:p>
        </p:txBody>
      </p:sp>
    </p:spTree>
    <p:extLst>
      <p:ext uri="{BB962C8B-B14F-4D97-AF65-F5344CB8AC3E}">
        <p14:creationId xmlns:p14="http://schemas.microsoft.com/office/powerpoint/2010/main" val="2076931504"/>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4792796" cy="3981458"/>
          </a:xfrm>
        </p:spPr>
        <p:txBody>
          <a:bodyPr/>
          <a:lstStyle/>
          <a:p>
            <a:r>
              <a:rPr lang="en-US" dirty="0"/>
              <a:t>Muscles are tighter or tense.</a:t>
            </a:r>
          </a:p>
          <a:p>
            <a:r>
              <a:rPr lang="en-US" dirty="0"/>
              <a:t>Aching head.</a:t>
            </a:r>
          </a:p>
          <a:p>
            <a:r>
              <a:rPr lang="en-US" dirty="0"/>
              <a:t>Upset stomach.</a:t>
            </a:r>
          </a:p>
          <a:p>
            <a:r>
              <a:rPr lang="en-US" dirty="0"/>
              <a:t>Shortness of breath.</a:t>
            </a:r>
          </a:p>
          <a:p>
            <a:r>
              <a:rPr lang="en-US" dirty="0"/>
              <a:t>Excessively low energy or fatigue. </a:t>
            </a:r>
          </a:p>
        </p:txBody>
      </p:sp>
      <p:sp>
        <p:nvSpPr>
          <p:cNvPr id="3" name="Title 2"/>
          <p:cNvSpPr>
            <a:spLocks noGrp="1"/>
          </p:cNvSpPr>
          <p:nvPr>
            <p:ph type="ctrTitle"/>
          </p:nvPr>
        </p:nvSpPr>
        <p:spPr>
          <a:xfrm>
            <a:off x="474997" y="1066800"/>
            <a:ext cx="8219607" cy="890665"/>
          </a:xfrm>
        </p:spPr>
        <p:txBody>
          <a:bodyPr/>
          <a:lstStyle/>
          <a:p>
            <a:r>
              <a:rPr lang="en-US" dirty="0"/>
              <a:t>Physical Symptoms of Farm Stress</a:t>
            </a:r>
          </a:p>
        </p:txBody>
      </p:sp>
      <p:sp>
        <p:nvSpPr>
          <p:cNvPr id="4" name="Content Placeholder 1"/>
          <p:cNvSpPr txBox="1">
            <a:spLocks/>
          </p:cNvSpPr>
          <p:nvPr/>
        </p:nvSpPr>
        <p:spPr bwMode="auto">
          <a:xfrm>
            <a:off x="5334000" y="2209799"/>
            <a:ext cx="3573596" cy="394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High blood pressure.</a:t>
            </a:r>
          </a:p>
          <a:p>
            <a:r>
              <a:rPr lang="en-US" dirty="0"/>
              <a:t>Increased heart rate.</a:t>
            </a:r>
          </a:p>
          <a:p>
            <a:r>
              <a:rPr lang="en-US" dirty="0"/>
              <a:t>Poor sleep patterns. </a:t>
            </a:r>
          </a:p>
          <a:p>
            <a:r>
              <a:rPr lang="en-US" dirty="0"/>
              <a:t>Increase in illness.</a:t>
            </a:r>
          </a:p>
          <a:p>
            <a:r>
              <a:rPr lang="en-US" dirty="0"/>
              <a:t>Ulcers.</a:t>
            </a:r>
          </a:p>
        </p:txBody>
      </p:sp>
    </p:spTree>
    <p:extLst>
      <p:ext uri="{BB962C8B-B14F-4D97-AF65-F5344CB8AC3E}">
        <p14:creationId xmlns:p14="http://schemas.microsoft.com/office/powerpoint/2010/main" val="376564990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57465"/>
            <a:ext cx="4030796" cy="4197350"/>
          </a:xfrm>
        </p:spPr>
        <p:txBody>
          <a:bodyPr/>
          <a:lstStyle/>
          <a:p>
            <a:r>
              <a:rPr lang="en-US" sz="2200" dirty="0"/>
              <a:t>Low self-esteem.</a:t>
            </a:r>
          </a:p>
          <a:p>
            <a:r>
              <a:rPr lang="en-US" sz="2200" dirty="0"/>
              <a:t>Memory loss.</a:t>
            </a:r>
          </a:p>
          <a:p>
            <a:r>
              <a:rPr lang="en-US" sz="2200" dirty="0"/>
              <a:t>Lack of concentration.</a:t>
            </a:r>
          </a:p>
          <a:p>
            <a:r>
              <a:rPr lang="en-US" sz="2200" dirty="0"/>
              <a:t>Inability to make decisions.</a:t>
            </a:r>
          </a:p>
          <a:p>
            <a:r>
              <a:rPr lang="en-US" sz="2200" dirty="0"/>
              <a:t>Sadness, depression, anger, bitterness.</a:t>
            </a:r>
          </a:p>
          <a:p>
            <a:r>
              <a:rPr lang="en-US" sz="2200" dirty="0"/>
              <a:t>Loss of spirit and/or humor.</a:t>
            </a:r>
          </a:p>
          <a:p>
            <a:r>
              <a:rPr lang="en-US" sz="2200" dirty="0"/>
              <a:t>Acting out.</a:t>
            </a:r>
          </a:p>
          <a:p>
            <a:r>
              <a:rPr lang="en-US" sz="2200" dirty="0"/>
              <a:t>Withdrawal from friends and family.</a:t>
            </a:r>
          </a:p>
        </p:txBody>
      </p:sp>
      <p:sp>
        <p:nvSpPr>
          <p:cNvPr id="3" name="Title 2"/>
          <p:cNvSpPr>
            <a:spLocks noGrp="1"/>
          </p:cNvSpPr>
          <p:nvPr>
            <p:ph type="ctrTitle"/>
          </p:nvPr>
        </p:nvSpPr>
        <p:spPr>
          <a:xfrm>
            <a:off x="474997" y="1066800"/>
            <a:ext cx="8219607" cy="890665"/>
          </a:xfrm>
        </p:spPr>
        <p:txBody>
          <a:bodyPr/>
          <a:lstStyle/>
          <a:p>
            <a:r>
              <a:rPr lang="en-US" sz="3500" dirty="0"/>
              <a:t>Behavioral and Emotional Symptoms</a:t>
            </a:r>
          </a:p>
        </p:txBody>
      </p:sp>
      <p:sp>
        <p:nvSpPr>
          <p:cNvPr id="4" name="Content Placeholder 1"/>
          <p:cNvSpPr txBox="1">
            <a:spLocks/>
          </p:cNvSpPr>
          <p:nvPr/>
        </p:nvSpPr>
        <p:spPr bwMode="auto">
          <a:xfrm>
            <a:off x="4757805" y="1957465"/>
            <a:ext cx="4030796"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Increased irritability.</a:t>
            </a:r>
          </a:p>
          <a:p>
            <a:r>
              <a:rPr lang="en-US" sz="2200" dirty="0"/>
              <a:t>Anxiety.</a:t>
            </a:r>
          </a:p>
          <a:p>
            <a:r>
              <a:rPr lang="en-US" sz="2200" dirty="0"/>
              <a:t>Drastic change in eating habits.</a:t>
            </a:r>
          </a:p>
          <a:p>
            <a:r>
              <a:rPr lang="en-US" sz="2200" dirty="0"/>
              <a:t>Using substances or increasing use (to include tobacco or alcohol).</a:t>
            </a:r>
          </a:p>
          <a:p>
            <a:r>
              <a:rPr lang="en-US" sz="2200" dirty="0"/>
              <a:t>Difficulty controlling emotions.</a:t>
            </a:r>
          </a:p>
          <a:p>
            <a:r>
              <a:rPr lang="en-US" sz="2200" dirty="0"/>
              <a:t>Impatient.</a:t>
            </a:r>
          </a:p>
        </p:txBody>
      </p:sp>
    </p:spTree>
    <p:extLst>
      <p:ext uri="{BB962C8B-B14F-4D97-AF65-F5344CB8AC3E}">
        <p14:creationId xmlns:p14="http://schemas.microsoft.com/office/powerpoint/2010/main" val="896315258"/>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403" y="2819400"/>
            <a:ext cx="4259396" cy="3206750"/>
          </a:xfrm>
        </p:spPr>
        <p:txBody>
          <a:bodyPr/>
          <a:lstStyle/>
          <a:p>
            <a:pPr>
              <a:buFont typeface="Wingdings" panose="05000000000000000000" pitchFamily="2" charset="2"/>
              <a:buChar char="q"/>
            </a:pPr>
            <a:r>
              <a:rPr lang="en-US" sz="1800" dirty="0"/>
              <a:t>Persistent sad, anxious or “empty” mood.</a:t>
            </a:r>
          </a:p>
          <a:p>
            <a:pPr>
              <a:buFont typeface="Wingdings" panose="05000000000000000000" pitchFamily="2" charset="2"/>
              <a:buChar char="q"/>
            </a:pPr>
            <a:r>
              <a:rPr lang="en-US" sz="1800" dirty="0"/>
              <a:t>Feelings of hopelessness, pessimism.</a:t>
            </a:r>
          </a:p>
          <a:p>
            <a:pPr>
              <a:buFont typeface="Wingdings" panose="05000000000000000000" pitchFamily="2" charset="2"/>
              <a:buChar char="q"/>
            </a:pPr>
            <a:r>
              <a:rPr lang="en-US" sz="1800" dirty="0"/>
              <a:t>Feelings of guilt, worthlessness, helplessness.</a:t>
            </a:r>
          </a:p>
          <a:p>
            <a:pPr>
              <a:buFont typeface="Wingdings" panose="05000000000000000000" pitchFamily="2" charset="2"/>
              <a:buChar char="q"/>
            </a:pPr>
            <a:r>
              <a:rPr lang="en-US" sz="1800" dirty="0"/>
              <a:t>Loss of interest or pleasure in hobbies and activities.</a:t>
            </a:r>
          </a:p>
          <a:p>
            <a:pPr>
              <a:buFont typeface="Wingdings" panose="05000000000000000000" pitchFamily="2" charset="2"/>
              <a:buChar char="q"/>
            </a:pPr>
            <a:r>
              <a:rPr lang="en-US" sz="1800" dirty="0"/>
              <a:t>Decreased energy, fatigue, being “slowed down”.</a:t>
            </a:r>
          </a:p>
        </p:txBody>
      </p:sp>
      <p:sp>
        <p:nvSpPr>
          <p:cNvPr id="3" name="Title 2"/>
          <p:cNvSpPr>
            <a:spLocks noGrp="1"/>
          </p:cNvSpPr>
          <p:nvPr>
            <p:ph type="ctrTitle"/>
          </p:nvPr>
        </p:nvSpPr>
        <p:spPr/>
        <p:txBody>
          <a:bodyPr/>
          <a:lstStyle/>
          <a:p>
            <a:r>
              <a:rPr lang="en-US" sz="3800" dirty="0"/>
              <a:t>Signs of Clinical Depression</a:t>
            </a:r>
          </a:p>
        </p:txBody>
      </p:sp>
      <p:sp>
        <p:nvSpPr>
          <p:cNvPr id="5" name="Content Placeholder 1"/>
          <p:cNvSpPr txBox="1">
            <a:spLocks/>
          </p:cNvSpPr>
          <p:nvPr/>
        </p:nvSpPr>
        <p:spPr bwMode="auto">
          <a:xfrm>
            <a:off x="4584799" y="2819400"/>
            <a:ext cx="4259396" cy="318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4400"/>
              </a:buClr>
              <a:buFont typeface="Arial" panose="020B0604020202020204" pitchFamily="34" charset="0"/>
              <a:buChar char="•"/>
              <a:defRPr sz="2800" kern="1200">
                <a:solidFill>
                  <a:srgbClr val="003058"/>
                </a:solidFill>
                <a:latin typeface="+mn-lt"/>
                <a:ea typeface="+mn-ea"/>
                <a:cs typeface="+mn-cs"/>
              </a:defRPr>
            </a:lvl1pPr>
            <a:lvl2pPr marL="742950" indent="-285750" algn="l" rtl="0" eaLnBrk="1" fontAlgn="base" hangingPunct="1">
              <a:spcBef>
                <a:spcPct val="20000"/>
              </a:spcBef>
              <a:spcAft>
                <a:spcPct val="0"/>
              </a:spcAft>
              <a:buClr>
                <a:srgbClr val="804400"/>
              </a:buClr>
              <a:buFont typeface="Arial" panose="020B0604020202020204" pitchFamily="34" charset="0"/>
              <a:buChar char="•"/>
              <a:defRPr sz="2400" kern="1200">
                <a:solidFill>
                  <a:srgbClr val="003058"/>
                </a:solidFill>
                <a:latin typeface="+mn-lt"/>
                <a:ea typeface="+mn-ea"/>
                <a:cs typeface="+mn-cs"/>
              </a:defRPr>
            </a:lvl2pPr>
            <a:lvl3pPr marL="1143000" indent="-228600" algn="l" rtl="0" eaLnBrk="1" fontAlgn="base" hangingPunct="1">
              <a:spcBef>
                <a:spcPct val="20000"/>
              </a:spcBef>
              <a:spcAft>
                <a:spcPct val="0"/>
              </a:spcAft>
              <a:buClr>
                <a:srgbClr val="804400"/>
              </a:buClr>
              <a:buFont typeface="Arial" panose="020B0604020202020204" pitchFamily="34" charset="0"/>
              <a:buChar char="•"/>
              <a:defRPr sz="2000" kern="1200">
                <a:solidFill>
                  <a:srgbClr val="003058"/>
                </a:solidFill>
                <a:latin typeface="+mn-lt"/>
                <a:ea typeface="+mn-ea"/>
                <a:cs typeface="+mn-cs"/>
              </a:defRPr>
            </a:lvl3pPr>
            <a:lvl4pPr marL="16002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4pPr>
            <a:lvl5pPr marL="2057400" indent="-228600" algn="l" rtl="0" eaLnBrk="1" fontAlgn="base" hangingPunct="1">
              <a:spcBef>
                <a:spcPct val="20000"/>
              </a:spcBef>
              <a:spcAft>
                <a:spcPct val="0"/>
              </a:spcAft>
              <a:buClr>
                <a:srgbClr val="804400"/>
              </a:buClr>
              <a:buFont typeface="Arial" panose="020B0604020202020204" pitchFamily="34" charset="0"/>
              <a:buChar char="•"/>
              <a:defRPr sz="1800" kern="1200">
                <a:solidFill>
                  <a:srgbClr val="0030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a:t>Difficulty concentrating, remembering, making decisions.</a:t>
            </a:r>
          </a:p>
          <a:p>
            <a:pPr>
              <a:buFont typeface="Wingdings" panose="05000000000000000000" pitchFamily="2" charset="2"/>
              <a:buChar char="q"/>
            </a:pPr>
            <a:r>
              <a:rPr lang="en-US" sz="1800" dirty="0"/>
              <a:t>Difficulty sleeping, early-morning awakening or oversleeping.</a:t>
            </a:r>
          </a:p>
          <a:p>
            <a:pPr>
              <a:buFont typeface="Wingdings" panose="05000000000000000000" pitchFamily="2" charset="2"/>
              <a:buChar char="q"/>
            </a:pPr>
            <a:r>
              <a:rPr lang="en-US" sz="1800" dirty="0"/>
              <a:t>Appetite and/or weight changes.</a:t>
            </a:r>
          </a:p>
          <a:p>
            <a:pPr>
              <a:buFont typeface="Wingdings" panose="05000000000000000000" pitchFamily="2" charset="2"/>
              <a:buChar char="q"/>
            </a:pPr>
            <a:r>
              <a:rPr lang="en-US" sz="1800" dirty="0"/>
              <a:t>Thoughts of death or suicide, suicide attempts.</a:t>
            </a:r>
          </a:p>
          <a:p>
            <a:pPr>
              <a:buFont typeface="Wingdings" panose="05000000000000000000" pitchFamily="2" charset="2"/>
              <a:buChar char="q"/>
            </a:pPr>
            <a:r>
              <a:rPr lang="en-US" sz="1800" dirty="0"/>
              <a:t>Restlessness, irritability.</a:t>
            </a:r>
          </a:p>
          <a:p>
            <a:pPr>
              <a:buFont typeface="Wingdings" panose="05000000000000000000" pitchFamily="2" charset="2"/>
              <a:buChar char="q"/>
            </a:pPr>
            <a:r>
              <a:rPr lang="en-US" sz="1800" dirty="0"/>
              <a:t>Persistent physical symptoms.</a:t>
            </a:r>
          </a:p>
        </p:txBody>
      </p:sp>
      <p:sp>
        <p:nvSpPr>
          <p:cNvPr id="6" name="TextBox 5"/>
          <p:cNvSpPr txBox="1"/>
          <p:nvPr/>
        </p:nvSpPr>
        <p:spPr>
          <a:xfrm>
            <a:off x="318777" y="1858197"/>
            <a:ext cx="8369200" cy="707886"/>
          </a:xfrm>
          <a:prstGeom prst="rect">
            <a:avLst/>
          </a:prstGeom>
          <a:noFill/>
        </p:spPr>
        <p:txBody>
          <a:bodyPr wrap="square" rtlCol="0">
            <a:spAutoFit/>
          </a:bodyPr>
          <a:lstStyle/>
          <a:p>
            <a:pPr lvl="0" algn="ctr">
              <a:spcBef>
                <a:spcPct val="20000"/>
              </a:spcBef>
              <a:buClr>
                <a:srgbClr val="804400"/>
              </a:buClr>
            </a:pPr>
            <a:r>
              <a:rPr lang="en-US" sz="2000" dirty="0">
                <a:solidFill>
                  <a:srgbClr val="003058"/>
                </a:solidFill>
                <a:latin typeface="Calibri"/>
                <a:cs typeface="+mn-cs"/>
              </a:rPr>
              <a:t>If these symptoms last for longer than two weeks, interfere with your work, or if feeling suicidal seek help. </a:t>
            </a:r>
          </a:p>
        </p:txBody>
      </p:sp>
      <p:sp>
        <p:nvSpPr>
          <p:cNvPr id="7" name="TextBox 6"/>
          <p:cNvSpPr txBox="1"/>
          <p:nvPr/>
        </p:nvSpPr>
        <p:spPr>
          <a:xfrm>
            <a:off x="0" y="5987079"/>
            <a:ext cx="8839200" cy="292388"/>
          </a:xfrm>
          <a:prstGeom prst="rect">
            <a:avLst/>
          </a:prstGeom>
          <a:noFill/>
        </p:spPr>
        <p:txBody>
          <a:bodyPr wrap="square" rtlCol="0">
            <a:spAutoFit/>
          </a:bodyPr>
          <a:lstStyle/>
          <a:p>
            <a:pPr lvl="0">
              <a:spcBef>
                <a:spcPct val="20000"/>
              </a:spcBef>
              <a:buClr>
                <a:srgbClr val="804400"/>
              </a:buClr>
            </a:pPr>
            <a:r>
              <a:rPr lang="en-US" sz="1300" dirty="0"/>
              <a:t>National Institute of Mental Health (2016). Depression. Retrieved from </a:t>
            </a:r>
            <a:r>
              <a:rPr lang="en-US" sz="1300" dirty="0">
                <a:hlinkClick r:id="rId3"/>
              </a:rPr>
              <a:t>https://www.nimh.nih.gov/health/topics/depression</a:t>
            </a:r>
            <a:r>
              <a:rPr lang="en-US" sz="1300" dirty="0"/>
              <a:t> </a:t>
            </a:r>
            <a:endParaRPr lang="en-US" sz="1300" dirty="0">
              <a:latin typeface="Calibri"/>
              <a:cs typeface="+mn-cs"/>
            </a:endParaRPr>
          </a:p>
        </p:txBody>
      </p:sp>
    </p:spTree>
    <p:extLst>
      <p:ext uri="{BB962C8B-B14F-4D97-AF65-F5344CB8AC3E}">
        <p14:creationId xmlns:p14="http://schemas.microsoft.com/office/powerpoint/2010/main" val="656789433"/>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981200"/>
            <a:ext cx="8229600" cy="4273550"/>
          </a:xfrm>
        </p:spPr>
        <p:txBody>
          <a:bodyPr/>
          <a:lstStyle/>
          <a:p>
            <a:pPr marL="0" indent="0">
              <a:buNone/>
            </a:pPr>
            <a:r>
              <a:rPr lang="en-US" dirty="0"/>
              <a:t>If  yes to either of these questions, consider talking to your health care provider about future assessment</a:t>
            </a:r>
          </a:p>
          <a:p>
            <a:pPr marL="685800"/>
            <a:r>
              <a:rPr lang="en-US" sz="2400" dirty="0"/>
              <a:t>During the past two weeks, have you often been bothered by feeling down, depressed, or hopeless?</a:t>
            </a:r>
          </a:p>
          <a:p>
            <a:pPr marL="685800"/>
            <a:r>
              <a:rPr lang="en-US" sz="2400" dirty="0"/>
              <a:t>During the past two weeks, have you often been bothered by little interest or pleasure in doing things?</a:t>
            </a:r>
          </a:p>
        </p:txBody>
      </p:sp>
      <p:sp>
        <p:nvSpPr>
          <p:cNvPr id="3" name="Title 2"/>
          <p:cNvSpPr>
            <a:spLocks noGrp="1"/>
          </p:cNvSpPr>
          <p:nvPr>
            <p:ph type="ctrTitle"/>
          </p:nvPr>
        </p:nvSpPr>
        <p:spPr>
          <a:xfrm>
            <a:off x="465004" y="990600"/>
            <a:ext cx="8219607" cy="890665"/>
          </a:xfrm>
        </p:spPr>
        <p:txBody>
          <a:bodyPr/>
          <a:lstStyle/>
          <a:p>
            <a:r>
              <a:rPr lang="en-US" dirty="0"/>
              <a:t>Two Question Self-Assessment</a:t>
            </a:r>
          </a:p>
        </p:txBody>
      </p:sp>
    </p:spTree>
    <p:extLst>
      <p:ext uri="{BB962C8B-B14F-4D97-AF65-F5344CB8AC3E}">
        <p14:creationId xmlns:p14="http://schemas.microsoft.com/office/powerpoint/2010/main" val="3855887257"/>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6096000"/>
            <a:ext cx="8991600" cy="615950"/>
          </a:xfrm>
        </p:spPr>
        <p:txBody>
          <a:bodyPr/>
          <a:lstStyle/>
          <a:p>
            <a:pPr marL="0" indent="0">
              <a:buNone/>
            </a:pPr>
            <a:r>
              <a:rPr lang="en-US" sz="1800" dirty="0"/>
              <a:t>Additional self-assessment tools available through Mental Health America </a:t>
            </a:r>
            <a:r>
              <a:rPr lang="en-US" sz="1800" dirty="0">
                <a:hlinkClick r:id="rId3"/>
              </a:rPr>
              <a:t>https://screening.mhanational.org/screening-tools</a:t>
            </a:r>
            <a:r>
              <a:rPr lang="en-US" sz="1800" dirty="0"/>
              <a:t> </a:t>
            </a:r>
          </a:p>
          <a:p>
            <a:pPr marL="0" indent="0">
              <a:buNone/>
            </a:pPr>
            <a:endParaRPr lang="en-US" dirty="0"/>
          </a:p>
        </p:txBody>
      </p:sp>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val="0"/>
              </a:ext>
            </a:extLst>
          </a:blip>
          <a:srcRect b="20000"/>
          <a:stretch/>
        </p:blipFill>
        <p:spPr>
          <a:xfrm>
            <a:off x="585409" y="0"/>
            <a:ext cx="7668381" cy="6096000"/>
          </a:xfrm>
          <a:prstGeom prst="rect">
            <a:avLst/>
          </a:prstGeom>
        </p:spPr>
      </p:pic>
    </p:spTree>
    <p:extLst>
      <p:ext uri="{BB962C8B-B14F-4D97-AF65-F5344CB8AC3E}">
        <p14:creationId xmlns:p14="http://schemas.microsoft.com/office/powerpoint/2010/main" val="416760728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3352800" cy="3200400"/>
          </a:xfrm>
        </p:spPr>
        <p:txBody>
          <a:bodyPr/>
          <a:lstStyle/>
          <a:p>
            <a:pPr marL="0" indent="0">
              <a:buNone/>
            </a:pPr>
            <a:r>
              <a:rPr lang="en-US" dirty="0"/>
              <a:t>Media reported suicide risk for farmers higher than any other occupation based on CDC report:</a:t>
            </a:r>
          </a:p>
          <a:p>
            <a:pPr marL="0" indent="0">
              <a:buNone/>
            </a:pPr>
            <a:r>
              <a:rPr lang="en-US" dirty="0"/>
              <a:t>Data were retracted and revised.</a:t>
            </a:r>
          </a:p>
        </p:txBody>
      </p:sp>
      <p:sp>
        <p:nvSpPr>
          <p:cNvPr id="3" name="Title 2"/>
          <p:cNvSpPr>
            <a:spLocks noGrp="1"/>
          </p:cNvSpPr>
          <p:nvPr>
            <p:ph type="ctrTitle"/>
          </p:nvPr>
        </p:nvSpPr>
        <p:spPr/>
        <p:txBody>
          <a:bodyPr/>
          <a:lstStyle/>
          <a:p>
            <a:r>
              <a:rPr lang="en-US" dirty="0"/>
              <a:t>Farm Stress Suicides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05000"/>
            <a:ext cx="4926507" cy="4086859"/>
          </a:xfrm>
          <a:prstGeom prst="rect">
            <a:avLst/>
          </a:prstGeom>
        </p:spPr>
      </p:pic>
    </p:spTree>
    <p:extLst>
      <p:ext uri="{BB962C8B-B14F-4D97-AF65-F5344CB8AC3E}">
        <p14:creationId xmlns:p14="http://schemas.microsoft.com/office/powerpoint/2010/main" val="379218087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1874599"/>
            <a:ext cx="8374196" cy="4380151"/>
          </a:xfrm>
        </p:spPr>
        <p:txBody>
          <a:bodyPr/>
          <a:lstStyle/>
          <a:p>
            <a:r>
              <a:rPr lang="en-US" sz="2400" dirty="0"/>
              <a:t>Only provides a snapshot for the years 2012 and 2015.</a:t>
            </a:r>
          </a:p>
          <a:p>
            <a:r>
              <a:rPr lang="en-US" sz="2400" dirty="0"/>
              <a:t>Limited to 17 states that participated in the National Violent Death Reporting System. </a:t>
            </a:r>
          </a:p>
          <a:p>
            <a:r>
              <a:rPr lang="en-US" sz="2400" dirty="0"/>
              <a:t>Those 17 states represent about ¼ of our nation’s farms.</a:t>
            </a:r>
          </a:p>
          <a:p>
            <a:r>
              <a:rPr lang="en-US" sz="2400" dirty="0"/>
              <a:t>The “Triple-F” major occupational group (farming, fishing and forestry) includes agricultural workers but doesn’t include self-employed farmers and ranchers or agricultural managers. </a:t>
            </a:r>
          </a:p>
          <a:p>
            <a:r>
              <a:rPr lang="en-US" sz="2400" dirty="0"/>
              <a:t>Farmers and ranchers are included in the “Management” major group, along with CEOs, elementary principals, and other management.</a:t>
            </a:r>
          </a:p>
          <a:p>
            <a:endParaRPr lang="en-US" sz="2200" dirty="0"/>
          </a:p>
        </p:txBody>
      </p:sp>
      <p:sp>
        <p:nvSpPr>
          <p:cNvPr id="3" name="Title 2"/>
          <p:cNvSpPr>
            <a:spLocks noGrp="1"/>
          </p:cNvSpPr>
          <p:nvPr>
            <p:ph type="ctrTitle"/>
          </p:nvPr>
        </p:nvSpPr>
        <p:spPr>
          <a:xfrm>
            <a:off x="465004" y="983934"/>
            <a:ext cx="8219607" cy="890665"/>
          </a:xfrm>
        </p:spPr>
        <p:txBody>
          <a:bodyPr/>
          <a:lstStyle/>
          <a:p>
            <a:r>
              <a:rPr lang="en-US" dirty="0"/>
              <a:t>Notes about the Revised CDC Data</a:t>
            </a:r>
          </a:p>
        </p:txBody>
      </p:sp>
    </p:spTree>
    <p:extLst>
      <p:ext uri="{BB962C8B-B14F-4D97-AF65-F5344CB8AC3E}">
        <p14:creationId xmlns:p14="http://schemas.microsoft.com/office/powerpoint/2010/main" val="2457639728"/>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799" y="1014335"/>
            <a:ext cx="8219607" cy="890665"/>
          </a:xfrm>
        </p:spPr>
        <p:txBody>
          <a:bodyPr/>
          <a:lstStyle/>
          <a:p>
            <a:r>
              <a:rPr lang="en-US" dirty="0"/>
              <a:t>Updated CDC Report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905000"/>
            <a:ext cx="8694975" cy="3733800"/>
          </a:xfrm>
          <a:prstGeom prst="rect">
            <a:avLst/>
          </a:prstGeom>
        </p:spPr>
      </p:pic>
      <p:sp>
        <p:nvSpPr>
          <p:cNvPr id="5" name="TextBox 4"/>
          <p:cNvSpPr txBox="1"/>
          <p:nvPr/>
        </p:nvSpPr>
        <p:spPr>
          <a:xfrm>
            <a:off x="25400" y="5943600"/>
            <a:ext cx="8694975" cy="307777"/>
          </a:xfrm>
          <a:prstGeom prst="rect">
            <a:avLst/>
          </a:prstGeom>
          <a:noFill/>
        </p:spPr>
        <p:txBody>
          <a:bodyPr wrap="square" rtlCol="0">
            <a:spAutoFit/>
          </a:bodyPr>
          <a:lstStyle/>
          <a:p>
            <a:r>
              <a:rPr lang="en-US" sz="1400" dirty="0">
                <a:hlinkClick r:id="rId4"/>
              </a:rPr>
              <a:t>https://www.cdc.gov/media/releases/2018/p1115-Suicide-american-workers.html</a:t>
            </a:r>
            <a:endParaRPr lang="en-US" sz="1400" dirty="0"/>
          </a:p>
        </p:txBody>
      </p:sp>
    </p:spTree>
    <p:extLst>
      <p:ext uri="{BB962C8B-B14F-4D97-AF65-F5344CB8AC3E}">
        <p14:creationId xmlns:p14="http://schemas.microsoft.com/office/powerpoint/2010/main" val="918432955"/>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longer number one occupation for suicide. All males 2015, top three were:</a:t>
            </a:r>
          </a:p>
          <a:p>
            <a:pPr lvl="2"/>
            <a:r>
              <a:rPr lang="en-US" dirty="0"/>
              <a:t>Construction and extraction,</a:t>
            </a:r>
          </a:p>
          <a:p>
            <a:pPr lvl="2"/>
            <a:r>
              <a:rPr lang="en-US" dirty="0"/>
              <a:t>Arts, design, entertainment, sports, and media, and</a:t>
            </a:r>
          </a:p>
          <a:p>
            <a:pPr lvl="2"/>
            <a:r>
              <a:rPr lang="en-US" dirty="0"/>
              <a:t>Installation, maintenance, and repair. </a:t>
            </a:r>
          </a:p>
          <a:p>
            <a:r>
              <a:rPr lang="en-US" dirty="0"/>
              <a:t>No increase in suicide rate among farmers from 2012 to 2015.</a:t>
            </a:r>
          </a:p>
          <a:p>
            <a:r>
              <a:rPr lang="en-US" dirty="0"/>
              <a:t>Suicide rate STILL much higher for famers than for all working aged adults.</a:t>
            </a:r>
          </a:p>
        </p:txBody>
      </p:sp>
      <p:sp>
        <p:nvSpPr>
          <p:cNvPr id="3" name="Title 2"/>
          <p:cNvSpPr>
            <a:spLocks noGrp="1"/>
          </p:cNvSpPr>
          <p:nvPr>
            <p:ph type="ctrTitle"/>
          </p:nvPr>
        </p:nvSpPr>
        <p:spPr>
          <a:xfrm>
            <a:off x="474997" y="958534"/>
            <a:ext cx="8219607" cy="890665"/>
          </a:xfrm>
        </p:spPr>
        <p:txBody>
          <a:bodyPr/>
          <a:lstStyle/>
          <a:p>
            <a:r>
              <a:rPr lang="en-US" dirty="0"/>
              <a:t>Farm Suicide Rates Still High</a:t>
            </a:r>
          </a:p>
        </p:txBody>
      </p:sp>
    </p:spTree>
    <p:extLst>
      <p:ext uri="{BB962C8B-B14F-4D97-AF65-F5344CB8AC3E}">
        <p14:creationId xmlns:p14="http://schemas.microsoft.com/office/powerpoint/2010/main" val="2460967130"/>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4640396" cy="3892550"/>
          </a:xfrm>
        </p:spPr>
        <p:txBody>
          <a:bodyPr/>
          <a:lstStyle/>
          <a:p>
            <a:pPr marL="0" indent="0">
              <a:buNone/>
            </a:pPr>
            <a:r>
              <a:rPr lang="en-US" sz="2400" dirty="0"/>
              <a:t>Provide free training, resources, and technical assistance to individuals serving persons with mental health disorders, especially those with serious mental illness or a serious emotional disturbance.</a:t>
            </a:r>
          </a:p>
          <a:p>
            <a:pPr marL="0" indent="0">
              <a:buNone/>
            </a:pPr>
            <a:endParaRPr lang="en-US" sz="2400" dirty="0"/>
          </a:p>
          <a:p>
            <a:pPr marL="0" indent="0">
              <a:buNone/>
            </a:pPr>
            <a:endParaRPr lang="en-US" sz="1800" dirty="0"/>
          </a:p>
          <a:p>
            <a:pPr marL="0" indent="0">
              <a:buNone/>
            </a:pPr>
            <a:r>
              <a:rPr lang="en-US" sz="1800" dirty="0"/>
              <a:t>Funded by the Substance Abuse and Mental Health Services Administration (SAMHSA)</a:t>
            </a:r>
          </a:p>
        </p:txBody>
      </p:sp>
      <p:sp>
        <p:nvSpPr>
          <p:cNvPr id="3" name="Title 2"/>
          <p:cNvSpPr>
            <a:spLocks noGrp="1"/>
          </p:cNvSpPr>
          <p:nvPr>
            <p:ph type="ctrTitle"/>
          </p:nvPr>
        </p:nvSpPr>
        <p:spPr>
          <a:xfrm>
            <a:off x="465004" y="1143000"/>
            <a:ext cx="8219607" cy="890665"/>
          </a:xfrm>
        </p:spPr>
        <p:txBody>
          <a:bodyPr/>
          <a:lstStyle/>
          <a:p>
            <a:r>
              <a:rPr lang="en-US" sz="3500" dirty="0"/>
              <a:t>Mountain Plains </a:t>
            </a:r>
            <a:br>
              <a:rPr lang="en-US" sz="3500" dirty="0"/>
            </a:br>
            <a:r>
              <a:rPr lang="en-US" sz="3500" dirty="0"/>
              <a:t>Mental Health Technology Transfer Center</a:t>
            </a:r>
          </a:p>
        </p:txBody>
      </p:sp>
      <p:pic>
        <p:nvPicPr>
          <p:cNvPr id="4" name="Picture 3" title="States in regio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86000"/>
            <a:ext cx="3505200" cy="3597096"/>
          </a:xfrm>
          <a:prstGeom prst="rect">
            <a:avLst/>
          </a:prstGeom>
        </p:spPr>
      </p:pic>
    </p:spTree>
    <p:extLst>
      <p:ext uri="{BB962C8B-B14F-4D97-AF65-F5344CB8AC3E}">
        <p14:creationId xmlns:p14="http://schemas.microsoft.com/office/powerpoint/2010/main" val="802441611"/>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99" y="1983898"/>
            <a:ext cx="8763000" cy="4380151"/>
          </a:xfrm>
        </p:spPr>
        <p:txBody>
          <a:bodyPr/>
          <a:lstStyle/>
          <a:p>
            <a:r>
              <a:rPr lang="en-US" sz="2500" dirty="0"/>
              <a:t>From 2000 to 2015, the U.S. suicide rate among working aged (16–64 years) adults increased 34% from 12.9 per 100,000 population to 17.3.</a:t>
            </a:r>
          </a:p>
          <a:p>
            <a:r>
              <a:rPr lang="en-US" sz="2500" dirty="0"/>
              <a:t>For males in the Farmers, Ranchers, and Other Occupational Managers category the 2012 suicide rate was </a:t>
            </a:r>
            <a:r>
              <a:rPr lang="en-US" sz="2500" dirty="0">
                <a:solidFill>
                  <a:srgbClr val="CC4927"/>
                </a:solidFill>
              </a:rPr>
              <a:t>44.9 per 100,000 </a:t>
            </a:r>
            <a:r>
              <a:rPr lang="en-US" sz="2500" dirty="0"/>
              <a:t>civilian working persons compared to </a:t>
            </a:r>
            <a:r>
              <a:rPr lang="en-US" sz="2500" dirty="0">
                <a:solidFill>
                  <a:srgbClr val="CC4927"/>
                </a:solidFill>
              </a:rPr>
              <a:t>32.2 in 2015</a:t>
            </a:r>
            <a:r>
              <a:rPr lang="en-US" sz="2500" dirty="0"/>
              <a:t>.</a:t>
            </a:r>
          </a:p>
          <a:p>
            <a:r>
              <a:rPr lang="en-US" sz="2500" dirty="0"/>
              <a:t>For males in the Ag. Worker category (a sub-group of the “Triple F” major group), the 2012 suicide rate was </a:t>
            </a:r>
            <a:r>
              <a:rPr lang="en-US" sz="2500" dirty="0">
                <a:solidFill>
                  <a:srgbClr val="CC4927"/>
                </a:solidFill>
              </a:rPr>
              <a:t>20.4 per 100,000 </a:t>
            </a:r>
            <a:r>
              <a:rPr lang="en-US" sz="2500" dirty="0"/>
              <a:t>working persons compared to </a:t>
            </a:r>
            <a:r>
              <a:rPr lang="en-US" sz="2500" dirty="0">
                <a:solidFill>
                  <a:srgbClr val="CC4927"/>
                </a:solidFill>
              </a:rPr>
              <a:t>17.3 in 2015</a:t>
            </a:r>
            <a:r>
              <a:rPr lang="en-US" sz="2500" dirty="0"/>
              <a:t>.</a:t>
            </a:r>
          </a:p>
        </p:txBody>
      </p:sp>
      <p:sp>
        <p:nvSpPr>
          <p:cNvPr id="3" name="Title 2"/>
          <p:cNvSpPr>
            <a:spLocks noGrp="1"/>
          </p:cNvSpPr>
          <p:nvPr>
            <p:ph type="ctrTitle"/>
          </p:nvPr>
        </p:nvSpPr>
        <p:spPr>
          <a:xfrm>
            <a:off x="474996" y="1093233"/>
            <a:ext cx="8219607" cy="890665"/>
          </a:xfrm>
        </p:spPr>
        <p:txBody>
          <a:bodyPr/>
          <a:lstStyle/>
          <a:p>
            <a:r>
              <a:rPr lang="en-US" dirty="0"/>
              <a:t>Farm Suicide Rates Still High</a:t>
            </a:r>
          </a:p>
        </p:txBody>
      </p:sp>
      <p:sp>
        <p:nvSpPr>
          <p:cNvPr id="4" name="TextBox 3"/>
          <p:cNvSpPr txBox="1"/>
          <p:nvPr/>
        </p:nvSpPr>
        <p:spPr>
          <a:xfrm>
            <a:off x="474996" y="6056272"/>
            <a:ext cx="8694975" cy="307777"/>
          </a:xfrm>
          <a:prstGeom prst="rect">
            <a:avLst/>
          </a:prstGeom>
          <a:noFill/>
        </p:spPr>
        <p:txBody>
          <a:bodyPr wrap="square" rtlCol="0">
            <a:spAutoFit/>
          </a:bodyPr>
          <a:lstStyle/>
          <a:p>
            <a:pPr algn="r"/>
            <a:r>
              <a:rPr lang="en-US" sz="1400" dirty="0">
                <a:hlinkClick r:id="rId3"/>
              </a:rPr>
              <a:t>https://www.cdc.gov/media/releases/2018/p1115-Suicide-american-workers.html</a:t>
            </a:r>
            <a:endParaRPr lang="en-US" sz="1400" dirty="0"/>
          </a:p>
        </p:txBody>
      </p:sp>
    </p:spTree>
    <p:extLst>
      <p:ext uri="{BB962C8B-B14F-4D97-AF65-F5344CB8AC3E}">
        <p14:creationId xmlns:p14="http://schemas.microsoft.com/office/powerpoint/2010/main" val="2961925004"/>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Talk of suicide and history of suicide in family.</a:t>
            </a:r>
          </a:p>
          <a:p>
            <a:r>
              <a:rPr lang="en-US" sz="2600" dirty="0"/>
              <a:t>Increase use of drugs and alcohol.</a:t>
            </a:r>
          </a:p>
          <a:p>
            <a:r>
              <a:rPr lang="en-US" sz="2600" dirty="0"/>
              <a:t>Giving away possessions.</a:t>
            </a:r>
          </a:p>
          <a:p>
            <a:r>
              <a:rPr lang="en-US" sz="2600" dirty="0"/>
              <a:t>Obtaining firearms.</a:t>
            </a:r>
          </a:p>
          <a:p>
            <a:r>
              <a:rPr lang="en-US" sz="2600" dirty="0"/>
              <a:t>Withdrawal from family.</a:t>
            </a:r>
          </a:p>
          <a:p>
            <a:r>
              <a:rPr lang="en-US" sz="2600" dirty="0"/>
              <a:t>Aggressive and disruptive behavior.</a:t>
            </a:r>
          </a:p>
          <a:p>
            <a:r>
              <a:rPr lang="en-US" sz="2600" dirty="0"/>
              <a:t>Stop taking medications.</a:t>
            </a:r>
          </a:p>
          <a:p>
            <a:r>
              <a:rPr lang="en-US" sz="2600" dirty="0"/>
              <a:t>Preoccupation with death.</a:t>
            </a:r>
          </a:p>
          <a:p>
            <a:endParaRPr lang="en-US" dirty="0"/>
          </a:p>
        </p:txBody>
      </p:sp>
      <p:sp>
        <p:nvSpPr>
          <p:cNvPr id="3" name="Title 2"/>
          <p:cNvSpPr>
            <a:spLocks noGrp="1"/>
          </p:cNvSpPr>
          <p:nvPr>
            <p:ph type="ctrTitle"/>
          </p:nvPr>
        </p:nvSpPr>
        <p:spPr/>
        <p:txBody>
          <a:bodyPr/>
          <a:lstStyle/>
          <a:p>
            <a:r>
              <a:rPr lang="en-US" dirty="0"/>
              <a:t>Warning Signs: Suicide</a:t>
            </a:r>
          </a:p>
        </p:txBody>
      </p:sp>
    </p:spTree>
    <p:extLst>
      <p:ext uri="{BB962C8B-B14F-4D97-AF65-F5344CB8AC3E}">
        <p14:creationId xmlns:p14="http://schemas.microsoft.com/office/powerpoint/2010/main" val="1312488733"/>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667000"/>
            <a:ext cx="8219607" cy="1371600"/>
          </a:xfrm>
        </p:spPr>
        <p:txBody>
          <a:bodyPr/>
          <a:lstStyle/>
          <a:p>
            <a:r>
              <a:rPr lang="en-US" dirty="0"/>
              <a:t>Public Response to Farm Stress and Available Resources</a:t>
            </a:r>
          </a:p>
        </p:txBody>
      </p:sp>
    </p:spTree>
    <p:extLst>
      <p:ext uri="{BB962C8B-B14F-4D97-AF65-F5344CB8AC3E}">
        <p14:creationId xmlns:p14="http://schemas.microsoft.com/office/powerpoint/2010/main" val="4203428532"/>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113" y="2057400"/>
            <a:ext cx="8683487" cy="3962399"/>
          </a:xfrm>
        </p:spPr>
        <p:txBody>
          <a:bodyPr/>
          <a:lstStyle/>
          <a:p>
            <a:pPr marL="347663" lvl="2"/>
            <a:r>
              <a:rPr lang="en-US" sz="2500" dirty="0"/>
              <a:t>Suicide hotline: 1-800-273-TALK or 1-800-SUICIDE</a:t>
            </a:r>
          </a:p>
          <a:p>
            <a:pPr marL="804863" lvl="3"/>
            <a:r>
              <a:rPr lang="en-US" sz="2300" dirty="0"/>
              <a:t>suicidepreventionlifeline.org</a:t>
            </a:r>
          </a:p>
          <a:p>
            <a:pPr marL="347663" lvl="2"/>
            <a:r>
              <a:rPr lang="en-US" sz="2500" dirty="0"/>
              <a:t>Avera farm stress hotline: 1-800-691-4336</a:t>
            </a:r>
          </a:p>
          <a:p>
            <a:pPr marL="347663" lvl="2"/>
            <a:r>
              <a:rPr lang="en-US" sz="2500" dirty="0" err="1"/>
              <a:t>FarmAid</a:t>
            </a:r>
            <a:r>
              <a:rPr lang="en-US" sz="2500" dirty="0"/>
              <a:t>: 1-800-FARM-AID</a:t>
            </a:r>
          </a:p>
          <a:p>
            <a:pPr marL="347663" lvl="2"/>
            <a:r>
              <a:rPr lang="en-US" sz="2500" dirty="0"/>
              <a:t>National Farmers Union: nfu.org</a:t>
            </a:r>
          </a:p>
          <a:p>
            <a:pPr marL="804863" lvl="3"/>
            <a:r>
              <a:rPr lang="en-US" sz="2300" dirty="0"/>
              <a:t>National Farmers Union: Farm Crisis Center: farmcrisis.nfu.org</a:t>
            </a:r>
          </a:p>
          <a:p>
            <a:pPr marL="347663" lvl="2"/>
            <a:r>
              <a:rPr lang="en-US" sz="2500" dirty="0"/>
              <a:t>Rural Advancement Foundation International: rafiusa.org</a:t>
            </a:r>
          </a:p>
          <a:p>
            <a:pPr marL="347663" lvl="2"/>
            <a:r>
              <a:rPr lang="en-US" sz="2500" dirty="0" err="1"/>
              <a:t>AgriSafe</a:t>
            </a:r>
            <a:r>
              <a:rPr lang="en-US" sz="2500" dirty="0"/>
              <a:t> Network: www.agrisafe.org</a:t>
            </a:r>
          </a:p>
          <a:p>
            <a:pPr marL="576263" lvl="3" indent="0">
              <a:buNone/>
            </a:pPr>
            <a:endParaRPr lang="en-US" dirty="0"/>
          </a:p>
          <a:p>
            <a:pPr lvl="2"/>
            <a:endParaRPr lang="en-US" dirty="0"/>
          </a:p>
          <a:p>
            <a:endParaRPr lang="en-US" dirty="0"/>
          </a:p>
        </p:txBody>
      </p:sp>
      <p:sp>
        <p:nvSpPr>
          <p:cNvPr id="3" name="Title 2"/>
          <p:cNvSpPr>
            <a:spLocks noGrp="1"/>
          </p:cNvSpPr>
          <p:nvPr>
            <p:ph type="ctrTitle"/>
          </p:nvPr>
        </p:nvSpPr>
        <p:spPr>
          <a:xfrm>
            <a:off x="465004" y="983934"/>
            <a:ext cx="8219607" cy="890665"/>
          </a:xfrm>
        </p:spPr>
        <p:txBody>
          <a:bodyPr/>
          <a:lstStyle/>
          <a:p>
            <a:r>
              <a:rPr lang="en-US" sz="3500" dirty="0"/>
              <a:t>Resources</a:t>
            </a:r>
          </a:p>
        </p:txBody>
      </p:sp>
    </p:spTree>
    <p:extLst>
      <p:ext uri="{BB962C8B-B14F-4D97-AF65-F5344CB8AC3E}">
        <p14:creationId xmlns:p14="http://schemas.microsoft.com/office/powerpoint/2010/main" val="887894725"/>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76200" y="6324600"/>
            <a:ext cx="8920697" cy="400257"/>
          </a:xfrm>
        </p:spPr>
        <p:txBody>
          <a:bodyPr/>
          <a:lstStyle/>
          <a:p>
            <a:r>
              <a:rPr lang="en-US" sz="1500" dirty="0">
                <a:solidFill>
                  <a:schemeClr val="bg1">
                    <a:lumMod val="50000"/>
                  </a:schemeClr>
                </a:solidFill>
                <a:hlinkClick r:id="rId3"/>
              </a:rPr>
              <a:t>https://extension.umaine.edu/agrability/wp-content/uploads/sites/15/2019/07/Mental-Health-Resource.pdf</a:t>
            </a:r>
            <a:endParaRPr lang="en-US" sz="1500" dirty="0">
              <a:solidFill>
                <a:schemeClr val="bg1">
                  <a:lumMod val="50000"/>
                </a:schemeClr>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63453"/>
            <a:ext cx="4495800" cy="57994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63453"/>
            <a:ext cx="4272497" cy="5638800"/>
          </a:xfrm>
          <a:prstGeom prst="rect">
            <a:avLst/>
          </a:prstGeom>
        </p:spPr>
      </p:pic>
    </p:spTree>
    <p:extLst>
      <p:ext uri="{BB962C8B-B14F-4D97-AF65-F5344CB8AC3E}">
        <p14:creationId xmlns:p14="http://schemas.microsoft.com/office/powerpoint/2010/main" val="1000497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379811" cy="3962400"/>
          </a:xfrm>
        </p:spPr>
        <p:txBody>
          <a:bodyPr/>
          <a:lstStyle/>
          <a:p>
            <a:pPr marL="0" indent="0">
              <a:buNone/>
            </a:pPr>
            <a:r>
              <a:rPr lang="en-US" dirty="0"/>
              <a:t>State and County Extension Offices add behavioral health resources and products on farm and family stress.</a:t>
            </a:r>
          </a:p>
          <a:p>
            <a:pPr lvl="1"/>
            <a:r>
              <a:rPr lang="en-US" dirty="0"/>
              <a:t>Provide warning signs of stress or risk of suicide.</a:t>
            </a:r>
          </a:p>
          <a:p>
            <a:pPr lvl="1"/>
            <a:r>
              <a:rPr lang="en-US" dirty="0"/>
              <a:t>Tips for managing stress.</a:t>
            </a:r>
          </a:p>
          <a:p>
            <a:pPr lvl="1"/>
            <a:r>
              <a:rPr lang="en-US" dirty="0"/>
              <a:t>Financial planning  tools.</a:t>
            </a:r>
          </a:p>
          <a:p>
            <a:pPr lvl="1"/>
            <a:r>
              <a:rPr lang="en-US" dirty="0"/>
              <a:t>Tips for families and signs of family stress.</a:t>
            </a:r>
          </a:p>
          <a:p>
            <a:pPr lvl="1"/>
            <a:r>
              <a:rPr lang="en-US" dirty="0"/>
              <a:t>Hotlines or chat resources.</a:t>
            </a:r>
          </a:p>
          <a:p>
            <a:pPr lvl="1"/>
            <a:r>
              <a:rPr lang="en-US" dirty="0"/>
              <a:t>Videos of coping, managing, and warning signs.</a:t>
            </a:r>
          </a:p>
          <a:p>
            <a:pPr lvl="2"/>
            <a:endParaRPr lang="en-US" dirty="0"/>
          </a:p>
          <a:p>
            <a:pPr lvl="2"/>
            <a:endParaRPr lang="en-US" dirty="0"/>
          </a:p>
          <a:p>
            <a:endParaRPr lang="en-US" dirty="0"/>
          </a:p>
        </p:txBody>
      </p:sp>
      <p:sp>
        <p:nvSpPr>
          <p:cNvPr id="3" name="Title 2"/>
          <p:cNvSpPr>
            <a:spLocks noGrp="1"/>
          </p:cNvSpPr>
          <p:nvPr>
            <p:ph type="ctrTitle"/>
          </p:nvPr>
        </p:nvSpPr>
        <p:spPr>
          <a:xfrm>
            <a:off x="465004" y="983934"/>
            <a:ext cx="8219607" cy="890665"/>
          </a:xfrm>
        </p:spPr>
        <p:txBody>
          <a:bodyPr/>
          <a:lstStyle/>
          <a:p>
            <a:r>
              <a:rPr lang="en-US" sz="3500" dirty="0"/>
              <a:t>Resources: Extension Offices </a:t>
            </a:r>
          </a:p>
        </p:txBody>
      </p:sp>
    </p:spTree>
    <p:extLst>
      <p:ext uri="{BB962C8B-B14F-4D97-AF65-F5344CB8AC3E}">
        <p14:creationId xmlns:p14="http://schemas.microsoft.com/office/powerpoint/2010/main" val="1551686368"/>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555922"/>
          </a:xfrm>
          <a:prstGeom prst="rect">
            <a:avLst/>
          </a:prstGeom>
        </p:spPr>
      </p:pic>
      <p:sp>
        <p:nvSpPr>
          <p:cNvPr id="3" name="Content Placeholder 1"/>
          <p:cNvSpPr txBox="1">
            <a:spLocks/>
          </p:cNvSpPr>
          <p:nvPr/>
        </p:nvSpPr>
        <p:spPr bwMode="auto">
          <a:xfrm>
            <a:off x="124658" y="6559550"/>
            <a:ext cx="8991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hlinkClick r:id="rId4"/>
              </a:rPr>
              <a:t>https://extension.sdstate.edu/news/sdsu-extension-supports-farmers-ranchers-during-stressful-time</a:t>
            </a:r>
            <a:endParaRPr lang="en-US" sz="1200" dirty="0"/>
          </a:p>
        </p:txBody>
      </p:sp>
    </p:spTree>
    <p:extLst>
      <p:ext uri="{BB962C8B-B14F-4D97-AF65-F5344CB8AC3E}">
        <p14:creationId xmlns:p14="http://schemas.microsoft.com/office/powerpoint/2010/main" val="1032308259"/>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82840"/>
          </a:xfrm>
          <a:prstGeom prst="rect">
            <a:avLst/>
          </a:prstGeom>
        </p:spPr>
      </p:pic>
      <p:sp>
        <p:nvSpPr>
          <p:cNvPr id="3" name="Rectangle 2"/>
          <p:cNvSpPr/>
          <p:nvPr/>
        </p:nvSpPr>
        <p:spPr>
          <a:xfrm>
            <a:off x="190500" y="6568301"/>
            <a:ext cx="8953500" cy="276999"/>
          </a:xfrm>
          <a:prstGeom prst="rect">
            <a:avLst/>
          </a:prstGeom>
        </p:spPr>
        <p:txBody>
          <a:bodyPr wrap="square">
            <a:spAutoFit/>
          </a:bodyPr>
          <a:lstStyle/>
          <a:p>
            <a:pPr algn="r"/>
            <a:r>
              <a:rPr lang="en-US" sz="1200" dirty="0">
                <a:hlinkClick r:id="rId4"/>
              </a:rPr>
              <a:t>https://extension.usu.edu/news_sections/home_family_and_food/five-tips-for-busting-stress</a:t>
            </a:r>
            <a:endParaRPr lang="en-US" sz="1200" dirty="0"/>
          </a:p>
        </p:txBody>
      </p:sp>
    </p:spTree>
    <p:extLst>
      <p:ext uri="{BB962C8B-B14F-4D97-AF65-F5344CB8AC3E}">
        <p14:creationId xmlns:p14="http://schemas.microsoft.com/office/powerpoint/2010/main" val="3784773137"/>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b="26621"/>
          <a:stretch/>
        </p:blipFill>
        <p:spPr>
          <a:xfrm>
            <a:off x="0" y="0"/>
            <a:ext cx="9144000" cy="6324600"/>
          </a:xfrm>
          <a:prstGeom prst="rect">
            <a:avLst/>
          </a:prstGeom>
        </p:spPr>
      </p:pic>
      <p:sp>
        <p:nvSpPr>
          <p:cNvPr id="4" name="Content Placeholder 1"/>
          <p:cNvSpPr txBox="1">
            <a:spLocks/>
          </p:cNvSpPr>
          <p:nvPr/>
        </p:nvSpPr>
        <p:spPr bwMode="auto">
          <a:xfrm>
            <a:off x="124658" y="6559550"/>
            <a:ext cx="8991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hlinkClick r:id="rId4"/>
              </a:rPr>
              <a:t>https://extension.colostate.edu/disaster-web-sites/farm-and-ranch-family-stress-and-depression-a-checklist-and-guide-for-making-referrals/</a:t>
            </a:r>
            <a:endParaRPr lang="en-US" sz="1200" dirty="0"/>
          </a:p>
        </p:txBody>
      </p:sp>
    </p:spTree>
    <p:extLst>
      <p:ext uri="{BB962C8B-B14F-4D97-AF65-F5344CB8AC3E}">
        <p14:creationId xmlns:p14="http://schemas.microsoft.com/office/powerpoint/2010/main" val="3367915585"/>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b="5506"/>
          <a:stretch/>
        </p:blipFill>
        <p:spPr>
          <a:xfrm>
            <a:off x="0" y="1"/>
            <a:ext cx="9144000" cy="6324600"/>
          </a:xfrm>
          <a:prstGeom prst="rect">
            <a:avLst/>
          </a:prstGeom>
        </p:spPr>
      </p:pic>
      <p:sp>
        <p:nvSpPr>
          <p:cNvPr id="3" name="Content Placeholder 1"/>
          <p:cNvSpPr txBox="1">
            <a:spLocks/>
          </p:cNvSpPr>
          <p:nvPr/>
        </p:nvSpPr>
        <p:spPr bwMode="auto">
          <a:xfrm>
            <a:off x="0" y="6546850"/>
            <a:ext cx="8991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hlinkClick r:id="rId4"/>
              </a:rPr>
              <a:t>https://www.ag.ndsu.edu/farmranchstress</a:t>
            </a:r>
            <a:endParaRPr lang="en-US" sz="1200" dirty="0"/>
          </a:p>
        </p:txBody>
      </p:sp>
    </p:spTree>
    <p:extLst>
      <p:ext uri="{BB962C8B-B14F-4D97-AF65-F5344CB8AC3E}">
        <p14:creationId xmlns:p14="http://schemas.microsoft.com/office/powerpoint/2010/main" val="112696120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610600" cy="4178055"/>
          </a:xfrm>
        </p:spPr>
        <p:txBody>
          <a:bodyPr/>
          <a:lstStyle/>
          <a:p>
            <a:pPr marL="0" indent="0">
              <a:buNone/>
            </a:pPr>
            <a:r>
              <a:rPr lang="en-US" sz="2300" dirty="0"/>
              <a:t>Address rural barriers around mental healthcare accessibility, availability, and acceptability in Region 8. The Mountain Plains MHTTC will develop and provide training and technical assistance that: 	</a:t>
            </a:r>
          </a:p>
          <a:p>
            <a:pPr lvl="1"/>
            <a:r>
              <a:rPr lang="en-US" sz="2000" dirty="0"/>
              <a:t>Reaches students, entry level professionals, and established providers in rural communities.</a:t>
            </a:r>
          </a:p>
          <a:p>
            <a:pPr lvl="1"/>
            <a:r>
              <a:rPr lang="en-US" sz="2000" dirty="0"/>
              <a:t>Highlights the appropriate use of technologies for the existing rural mental health workforce.</a:t>
            </a:r>
          </a:p>
          <a:p>
            <a:pPr lvl="1"/>
            <a:r>
              <a:rPr lang="en-US" sz="2000" dirty="0"/>
              <a:t>Covers effective practice in rural communities. Many established models for delivery of behavioral healthcare do not account for the unique challenges presented by rural communities. </a:t>
            </a:r>
          </a:p>
        </p:txBody>
      </p:sp>
      <p:sp>
        <p:nvSpPr>
          <p:cNvPr id="3" name="Title 2"/>
          <p:cNvSpPr>
            <a:spLocks noGrp="1"/>
          </p:cNvSpPr>
          <p:nvPr>
            <p:ph type="ctrTitle"/>
          </p:nvPr>
        </p:nvSpPr>
        <p:spPr>
          <a:xfrm>
            <a:off x="228600" y="990600"/>
            <a:ext cx="8219607" cy="890665"/>
          </a:xfrm>
        </p:spPr>
        <p:txBody>
          <a:bodyPr/>
          <a:lstStyle/>
          <a:p>
            <a:r>
              <a:rPr lang="en-US" dirty="0"/>
              <a:t>Rural Focus</a:t>
            </a:r>
          </a:p>
        </p:txBody>
      </p:sp>
      <p:sp>
        <p:nvSpPr>
          <p:cNvPr id="6" name="TextBox 5"/>
          <p:cNvSpPr txBox="1"/>
          <p:nvPr/>
        </p:nvSpPr>
        <p:spPr>
          <a:xfrm>
            <a:off x="23191" y="5876606"/>
            <a:ext cx="8458200" cy="369332"/>
          </a:xfrm>
          <a:prstGeom prst="rect">
            <a:avLst/>
          </a:prstGeom>
          <a:noFill/>
        </p:spPr>
        <p:txBody>
          <a:bodyPr wrap="square" rtlCol="0">
            <a:spAutoFit/>
          </a:bodyPr>
          <a:lstStyle/>
          <a:p>
            <a:r>
              <a:rPr lang="en-US" dirty="0">
                <a:hlinkClick r:id="rId3"/>
              </a:rPr>
              <a:t>https://mhttcnetwork.org/centers/mountain-plains-mhttc/home</a:t>
            </a:r>
            <a:endParaRPr lang="en-US" dirty="0"/>
          </a:p>
        </p:txBody>
      </p:sp>
    </p:spTree>
    <p:extLst>
      <p:ext uri="{BB962C8B-B14F-4D97-AF65-F5344CB8AC3E}">
        <p14:creationId xmlns:p14="http://schemas.microsoft.com/office/powerpoint/2010/main" val="182526214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1" y="0"/>
            <a:ext cx="9016397" cy="6858000"/>
          </a:xfrm>
          <a:prstGeom prst="rect">
            <a:avLst/>
          </a:prstGeom>
        </p:spPr>
      </p:pic>
      <p:sp>
        <p:nvSpPr>
          <p:cNvPr id="4" name="Content Placeholder 1"/>
          <p:cNvSpPr txBox="1">
            <a:spLocks/>
          </p:cNvSpPr>
          <p:nvPr/>
        </p:nvSpPr>
        <p:spPr bwMode="auto">
          <a:xfrm>
            <a:off x="0" y="6546850"/>
            <a:ext cx="8991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hlinkClick r:id="rId4"/>
              </a:rPr>
              <a:t>https://www.msuextension.org/family/</a:t>
            </a:r>
            <a:endParaRPr lang="en-US" sz="1200" dirty="0"/>
          </a:p>
        </p:txBody>
      </p:sp>
    </p:spTree>
    <p:extLst>
      <p:ext uri="{BB962C8B-B14F-4D97-AF65-F5344CB8AC3E}">
        <p14:creationId xmlns:p14="http://schemas.microsoft.com/office/powerpoint/2010/main" val="1814387310"/>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1" b="13153"/>
          <a:stretch/>
        </p:blipFill>
        <p:spPr>
          <a:xfrm>
            <a:off x="0" y="1"/>
            <a:ext cx="9144000" cy="6324600"/>
          </a:xfrm>
          <a:prstGeom prst="rect">
            <a:avLst/>
          </a:prstGeom>
        </p:spPr>
      </p:pic>
      <p:sp>
        <p:nvSpPr>
          <p:cNvPr id="3" name="Content Placeholder 1"/>
          <p:cNvSpPr txBox="1">
            <a:spLocks/>
          </p:cNvSpPr>
          <p:nvPr/>
        </p:nvSpPr>
        <p:spPr bwMode="auto">
          <a:xfrm>
            <a:off x="0" y="6546850"/>
            <a:ext cx="8991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hlinkClick r:id="rId4"/>
              </a:rPr>
              <a:t>https://extension.umn.edu/rural-stress</a:t>
            </a:r>
            <a:r>
              <a:rPr lang="en-US" sz="1200" dirty="0"/>
              <a:t> </a:t>
            </a:r>
          </a:p>
        </p:txBody>
      </p:sp>
    </p:spTree>
    <p:extLst>
      <p:ext uri="{BB962C8B-B14F-4D97-AF65-F5344CB8AC3E}">
        <p14:creationId xmlns:p14="http://schemas.microsoft.com/office/powerpoint/2010/main" val="250631970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5555"/>
          <a:stretch/>
        </p:blipFill>
        <p:spPr>
          <a:xfrm>
            <a:off x="914400" y="0"/>
            <a:ext cx="7317828" cy="6477000"/>
          </a:xfrm>
          <a:prstGeom prst="rect">
            <a:avLst/>
          </a:prstGeom>
        </p:spPr>
      </p:pic>
      <p:sp>
        <p:nvSpPr>
          <p:cNvPr id="3" name="TextBox 2"/>
          <p:cNvSpPr txBox="1"/>
          <p:nvPr/>
        </p:nvSpPr>
        <p:spPr>
          <a:xfrm>
            <a:off x="0" y="6546910"/>
            <a:ext cx="4343400" cy="307777"/>
          </a:xfrm>
          <a:prstGeom prst="rect">
            <a:avLst/>
          </a:prstGeom>
          <a:noFill/>
        </p:spPr>
        <p:txBody>
          <a:bodyPr wrap="square" rtlCol="0">
            <a:spAutoFit/>
          </a:bodyPr>
          <a:lstStyle/>
          <a:p>
            <a:r>
              <a:rPr lang="en-US" sz="1400">
                <a:hlinkClick r:id="rId4"/>
              </a:rPr>
              <a:t>https://www.canr.msu.edu/managing_farm_stress/</a:t>
            </a:r>
            <a:endParaRPr lang="en-US" sz="1400" dirty="0"/>
          </a:p>
        </p:txBody>
      </p:sp>
    </p:spTree>
    <p:extLst>
      <p:ext uri="{BB962C8B-B14F-4D97-AF65-F5344CB8AC3E}">
        <p14:creationId xmlns:p14="http://schemas.microsoft.com/office/powerpoint/2010/main" val="2563019954"/>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952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048000"/>
            <a:ext cx="5715000" cy="3262245"/>
          </a:xfrm>
          <a:prstGeom prst="rect">
            <a:avLst/>
          </a:prstGeom>
        </p:spPr>
      </p:pic>
      <p:sp>
        <p:nvSpPr>
          <p:cNvPr id="4" name="TextBox 3"/>
          <p:cNvSpPr txBox="1"/>
          <p:nvPr/>
        </p:nvSpPr>
        <p:spPr>
          <a:xfrm>
            <a:off x="152400" y="6477000"/>
            <a:ext cx="6848061" cy="307777"/>
          </a:xfrm>
          <a:prstGeom prst="rect">
            <a:avLst/>
          </a:prstGeom>
          <a:noFill/>
        </p:spPr>
        <p:txBody>
          <a:bodyPr wrap="square" rtlCol="0">
            <a:spAutoFit/>
          </a:bodyPr>
          <a:lstStyle/>
          <a:p>
            <a:r>
              <a:rPr lang="en-US" sz="1400" dirty="0">
                <a:hlinkClick r:id="rId5"/>
              </a:rPr>
              <a:t>https://www.apa.org/members/content/farmer-mental-health</a:t>
            </a:r>
            <a:endParaRPr lang="en-US" sz="1400" dirty="0"/>
          </a:p>
        </p:txBody>
      </p:sp>
    </p:spTree>
    <p:extLst>
      <p:ext uri="{BB962C8B-B14F-4D97-AF65-F5344CB8AC3E}">
        <p14:creationId xmlns:p14="http://schemas.microsoft.com/office/powerpoint/2010/main" val="2712006401"/>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3946419" cy="6858000"/>
          </a:xfrm>
          <a:prstGeom prst="rect">
            <a:avLst/>
          </a:prstGeom>
        </p:spPr>
      </p:pic>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l="34196"/>
          <a:stretch/>
        </p:blipFill>
        <p:spPr>
          <a:xfrm>
            <a:off x="4419600" y="1162421"/>
            <a:ext cx="3962400" cy="4533158"/>
          </a:xfrm>
          <a:prstGeom prst="rect">
            <a:avLst/>
          </a:prstGeom>
        </p:spPr>
      </p:pic>
      <p:sp>
        <p:nvSpPr>
          <p:cNvPr id="4" name="TextBox 3"/>
          <p:cNvSpPr txBox="1"/>
          <p:nvPr/>
        </p:nvSpPr>
        <p:spPr>
          <a:xfrm>
            <a:off x="5029200" y="6172200"/>
            <a:ext cx="3733800" cy="523220"/>
          </a:xfrm>
          <a:prstGeom prst="rect">
            <a:avLst/>
          </a:prstGeom>
          <a:noFill/>
        </p:spPr>
        <p:txBody>
          <a:bodyPr wrap="square" rtlCol="0">
            <a:spAutoFit/>
          </a:bodyPr>
          <a:lstStyle/>
          <a:p>
            <a:r>
              <a:rPr lang="en-US" sz="1400" dirty="0">
                <a:hlinkClick r:id="rId5"/>
              </a:rPr>
              <a:t>https://www.ruralhealthinfo.org/topics/agricultural-health-and-safety#mental-health</a:t>
            </a:r>
            <a:endParaRPr lang="en-US" sz="1400" dirty="0"/>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008" y="152400"/>
            <a:ext cx="3467584" cy="905001"/>
          </a:xfrm>
          <a:prstGeom prst="rect">
            <a:avLst/>
          </a:prstGeom>
        </p:spPr>
      </p:pic>
    </p:spTree>
    <p:extLst>
      <p:ext uri="{BB962C8B-B14F-4D97-AF65-F5344CB8AC3E}">
        <p14:creationId xmlns:p14="http://schemas.microsoft.com/office/powerpoint/2010/main" val="4093091971"/>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310" y="983934"/>
            <a:ext cx="8219607" cy="890665"/>
          </a:xfrm>
        </p:spPr>
        <p:txBody>
          <a:bodyPr/>
          <a:lstStyle/>
          <a:p>
            <a:r>
              <a:rPr lang="en-US" sz="3500" dirty="0"/>
              <a:t>Farm and Ranch Stress Assistance Network</a:t>
            </a:r>
          </a:p>
        </p:txBody>
      </p:sp>
      <p:sp>
        <p:nvSpPr>
          <p:cNvPr id="3" name="Content Placeholder 2"/>
          <p:cNvSpPr>
            <a:spLocks noGrp="1"/>
          </p:cNvSpPr>
          <p:nvPr>
            <p:ph idx="1"/>
          </p:nvPr>
        </p:nvSpPr>
        <p:spPr/>
        <p:txBody>
          <a:bodyPr/>
          <a:lstStyle/>
          <a:p>
            <a:pPr marL="0" indent="0">
              <a:buNone/>
            </a:pPr>
            <a:r>
              <a:rPr lang="en-US" dirty="0"/>
              <a:t>Funded through the USDA, the purpose of FRSAN is to establish a network that connects individuals who are engaged in farming, ranching, and other agriculture-related occupations to stress assistance programs. The establishment of a network that assists farmers and ranchers in time of stress can offer a conduit to improving behavioral health awareness, literacy, and outcomes for agricultural producers, workers and their families.</a:t>
            </a:r>
          </a:p>
          <a:p>
            <a:pPr marL="0" indent="0">
              <a:buNone/>
            </a:pPr>
            <a:endParaRPr lang="en-US" sz="1200" dirty="0"/>
          </a:p>
          <a:p>
            <a:pPr marL="0" lvl="2" indent="0">
              <a:buNone/>
            </a:pPr>
            <a:r>
              <a:rPr lang="en-US" sz="1200" dirty="0">
                <a:hlinkClick r:id="rId3"/>
              </a:rPr>
              <a:t>https://nifa.usda.gov/program/farm-and-ranch-stress-assistance-network-frsan</a:t>
            </a:r>
            <a:endParaRPr lang="en-US" sz="1200" dirty="0"/>
          </a:p>
        </p:txBody>
      </p:sp>
    </p:spTree>
    <p:extLst>
      <p:ext uri="{BB962C8B-B14F-4D97-AF65-F5344CB8AC3E}">
        <p14:creationId xmlns:p14="http://schemas.microsoft.com/office/powerpoint/2010/main" val="1537401924"/>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8622148" cy="3663624"/>
          </a:xfrm>
          <a:prstGeom prst="rect">
            <a:avLst/>
          </a:prstGeom>
        </p:spPr>
      </p:pic>
    </p:spTree>
    <p:extLst>
      <p:ext uri="{BB962C8B-B14F-4D97-AF65-F5344CB8AC3E}">
        <p14:creationId xmlns:p14="http://schemas.microsoft.com/office/powerpoint/2010/main" val="3492916737"/>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Currently Funded Projects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7802064" cy="4829849"/>
          </a:xfrm>
          <a:prstGeom prst="rect">
            <a:avLst/>
          </a:prstGeom>
        </p:spPr>
      </p:pic>
      <p:sp>
        <p:nvSpPr>
          <p:cNvPr id="5" name="TextBox 4"/>
          <p:cNvSpPr txBox="1"/>
          <p:nvPr/>
        </p:nvSpPr>
        <p:spPr>
          <a:xfrm>
            <a:off x="304800" y="5896649"/>
            <a:ext cx="8610600" cy="338554"/>
          </a:xfrm>
          <a:prstGeom prst="rect">
            <a:avLst/>
          </a:prstGeom>
          <a:noFill/>
        </p:spPr>
        <p:txBody>
          <a:bodyPr wrap="square" rtlCol="0">
            <a:spAutoFit/>
          </a:bodyPr>
          <a:lstStyle/>
          <a:p>
            <a:r>
              <a:rPr lang="en-US" sz="1600" dirty="0">
                <a:hlinkClick r:id="rId4"/>
              </a:rPr>
              <a:t>https://nifa.usda.gov/program/farm-and-ranch-stress-assistance-network-frsan</a:t>
            </a:r>
            <a:endParaRPr lang="en-US" sz="1600" dirty="0"/>
          </a:p>
        </p:txBody>
      </p:sp>
    </p:spTree>
    <p:extLst>
      <p:ext uri="{BB962C8B-B14F-4D97-AF65-F5344CB8AC3E}">
        <p14:creationId xmlns:p14="http://schemas.microsoft.com/office/powerpoint/2010/main" val="1702248163"/>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201" y="1881265"/>
            <a:ext cx="8450396" cy="4303951"/>
          </a:xfrm>
        </p:spPr>
        <p:txBody>
          <a:bodyPr/>
          <a:lstStyle/>
          <a:p>
            <a:r>
              <a:rPr lang="en-US" sz="2600" dirty="0"/>
              <a:t>Suicide hotlines are not farm-specific.</a:t>
            </a:r>
          </a:p>
          <a:p>
            <a:r>
              <a:rPr lang="en-US" sz="2600" dirty="0"/>
              <a:t>Lack of behavioral health providers.</a:t>
            </a:r>
          </a:p>
          <a:p>
            <a:r>
              <a:rPr lang="en-US" sz="2600" dirty="0"/>
              <a:t>Stigma and low mental health literacy.</a:t>
            </a:r>
          </a:p>
          <a:p>
            <a:r>
              <a:rPr lang="en-US" sz="2600" dirty="0"/>
              <a:t>Resources are not meeting farmers where they are at. </a:t>
            </a:r>
          </a:p>
          <a:p>
            <a:r>
              <a:rPr lang="en-US" sz="2600" dirty="0"/>
              <a:t>Primary care and mental health providers are not all prepared or trained to meet specific mental health needs of farm producers and their families. </a:t>
            </a:r>
          </a:p>
          <a:p>
            <a:r>
              <a:rPr lang="en-US" sz="2600" dirty="0"/>
              <a:t>Existing resources are hard to find and muddied in resources for financial stress and assistance. </a:t>
            </a:r>
          </a:p>
          <a:p>
            <a:endParaRPr lang="en-US" dirty="0"/>
          </a:p>
        </p:txBody>
      </p:sp>
      <p:sp>
        <p:nvSpPr>
          <p:cNvPr id="3" name="Title 2"/>
          <p:cNvSpPr>
            <a:spLocks noGrp="1"/>
          </p:cNvSpPr>
          <p:nvPr>
            <p:ph type="ctrTitle"/>
          </p:nvPr>
        </p:nvSpPr>
        <p:spPr>
          <a:xfrm>
            <a:off x="449596" y="990600"/>
            <a:ext cx="8219607" cy="890665"/>
          </a:xfrm>
        </p:spPr>
        <p:txBody>
          <a:bodyPr/>
          <a:lstStyle/>
          <a:p>
            <a:r>
              <a:rPr lang="en-US" dirty="0"/>
              <a:t>Gaps and Unmet Needs</a:t>
            </a:r>
          </a:p>
        </p:txBody>
      </p:sp>
    </p:spTree>
    <p:extLst>
      <p:ext uri="{BB962C8B-B14F-4D97-AF65-F5344CB8AC3E}">
        <p14:creationId xmlns:p14="http://schemas.microsoft.com/office/powerpoint/2010/main" val="2975647326"/>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607" y="1905001"/>
            <a:ext cx="8297996" cy="4191000"/>
          </a:xfrm>
        </p:spPr>
        <p:txBody>
          <a:bodyPr/>
          <a:lstStyle/>
          <a:p>
            <a:r>
              <a:rPr lang="en-US" sz="2400" dirty="0"/>
              <a:t>Fund local solutions and provide help where they are.</a:t>
            </a:r>
          </a:p>
          <a:p>
            <a:r>
              <a:rPr lang="en-US" sz="2400" dirty="0"/>
              <a:t>Prepare community members and families to identify signs of farm stress, and offer coping strategies and referral resources. </a:t>
            </a:r>
          </a:p>
          <a:p>
            <a:r>
              <a:rPr lang="en-US" sz="2400" dirty="0"/>
              <a:t>Develop farm population specific resources (ex. suicide hotlines or chats specifically for farm populations).</a:t>
            </a:r>
          </a:p>
          <a:p>
            <a:r>
              <a:rPr lang="en-US" sz="2400" dirty="0"/>
              <a:t>Work with farmers regionally to identify primary needs, and how best to share resources.</a:t>
            </a:r>
          </a:p>
          <a:p>
            <a:r>
              <a:rPr lang="en-US" sz="2400" dirty="0"/>
              <a:t>Train counselors on farm stress.</a:t>
            </a:r>
          </a:p>
          <a:p>
            <a:r>
              <a:rPr lang="en-US" sz="2400" dirty="0"/>
              <a:t>Develop local support groups.</a:t>
            </a:r>
          </a:p>
        </p:txBody>
      </p:sp>
      <p:sp>
        <p:nvSpPr>
          <p:cNvPr id="3" name="Title 2"/>
          <p:cNvSpPr>
            <a:spLocks noGrp="1"/>
          </p:cNvSpPr>
          <p:nvPr>
            <p:ph type="ctrTitle"/>
          </p:nvPr>
        </p:nvSpPr>
        <p:spPr/>
        <p:txBody>
          <a:bodyPr/>
          <a:lstStyle/>
          <a:p>
            <a:r>
              <a:rPr lang="en-US" dirty="0"/>
              <a:t>Moving Forward</a:t>
            </a:r>
          </a:p>
        </p:txBody>
      </p:sp>
    </p:spTree>
    <p:extLst>
      <p:ext uri="{BB962C8B-B14F-4D97-AF65-F5344CB8AC3E}">
        <p14:creationId xmlns:p14="http://schemas.microsoft.com/office/powerpoint/2010/main" val="2313497704"/>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209800"/>
            <a:ext cx="8229600" cy="4044950"/>
          </a:xfrm>
        </p:spPr>
        <p:txBody>
          <a:bodyPr/>
          <a:lstStyle/>
          <a:p>
            <a:pPr marL="0" indent="0">
              <a:buNone/>
            </a:pPr>
            <a:r>
              <a:rPr lang="en-US" sz="1800" dirty="0"/>
              <a:t>This presentation was prepared for the Mountain Plains Mental Health Technology Transfer Center (TTC) Network under a cooperative agreement from the Substance Abuse and Mental Health Services Administration (SAMHSA). </a:t>
            </a:r>
          </a:p>
          <a:p>
            <a:pPr marL="0" indent="0">
              <a:buNone/>
            </a:pPr>
            <a:endParaRPr lang="en-US" sz="1800" dirty="0"/>
          </a:p>
          <a:p>
            <a:pPr marL="0" indent="0">
              <a:buNone/>
            </a:pPr>
            <a:r>
              <a:rPr lang="en-US" sz="1800" dirty="0"/>
              <a:t>At the time of this presentation, </a:t>
            </a:r>
            <a:r>
              <a:rPr lang="en-US" sz="1800" dirty="0" err="1"/>
              <a:t>Elinore</a:t>
            </a:r>
            <a:r>
              <a:rPr lang="en-US" sz="1800" dirty="0"/>
              <a:t> F. </a:t>
            </a:r>
            <a:r>
              <a:rPr lang="en-US" sz="1800" dirty="0" err="1"/>
              <a:t>McCance</a:t>
            </a:r>
            <a:r>
              <a:rPr lang="en-US" sz="1800" dirty="0"/>
              <a:t>-Katz, served as SAMHSA Assistant Secretary. The opinions expressed herein are the views of Shawnda Schroeder, Thomasine Heitkamp, and Matt Perdue and do not reflect the official position of the Department of Health and Human Services (DHHS), SAMHSA. No official support or endorsement of DHHS, SAMHSA, for the opinions described in this presentation is intended or should be inferred.</a:t>
            </a:r>
          </a:p>
          <a:p>
            <a:endParaRPr lang="en-US" dirty="0"/>
          </a:p>
        </p:txBody>
      </p:sp>
      <p:sp>
        <p:nvSpPr>
          <p:cNvPr id="3" name="Title 2"/>
          <p:cNvSpPr>
            <a:spLocks noGrp="1"/>
          </p:cNvSpPr>
          <p:nvPr>
            <p:ph type="ctrTitle"/>
          </p:nvPr>
        </p:nvSpPr>
        <p:spPr>
          <a:xfrm>
            <a:off x="474997" y="1143000"/>
            <a:ext cx="8219607" cy="890665"/>
          </a:xfrm>
        </p:spPr>
        <p:txBody>
          <a:bodyPr/>
          <a:lstStyle/>
          <a:p>
            <a:r>
              <a:rPr lang="en-US" dirty="0"/>
              <a:t>Disclosure </a:t>
            </a:r>
          </a:p>
        </p:txBody>
      </p:sp>
    </p:spTree>
    <p:extLst>
      <p:ext uri="{BB962C8B-B14F-4D97-AF65-F5344CB8AC3E}">
        <p14:creationId xmlns:p14="http://schemas.microsoft.com/office/powerpoint/2010/main" val="2504909943"/>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607" y="1905000"/>
            <a:ext cx="8297996" cy="4380151"/>
          </a:xfrm>
        </p:spPr>
        <p:txBody>
          <a:bodyPr/>
          <a:lstStyle/>
          <a:p>
            <a:r>
              <a:rPr lang="en-US" sz="2400" dirty="0"/>
              <a:t>Provide social emotional supports for family members.</a:t>
            </a:r>
          </a:p>
          <a:p>
            <a:r>
              <a:rPr lang="en-US" sz="2400" dirty="0"/>
              <a:t>On the spot access to assistance (weekends and evenings).</a:t>
            </a:r>
          </a:p>
          <a:p>
            <a:r>
              <a:rPr lang="en-US" sz="2400" dirty="0"/>
              <a:t>Support development of integrated care approaches.</a:t>
            </a:r>
          </a:p>
          <a:p>
            <a:r>
              <a:rPr lang="en-US" sz="2400" dirty="0"/>
              <a:t>Host community events.</a:t>
            </a:r>
          </a:p>
          <a:p>
            <a:r>
              <a:rPr lang="en-US" sz="2400" dirty="0"/>
              <a:t>Training for financial advisors/bankers who work with farm communities.</a:t>
            </a:r>
          </a:p>
          <a:p>
            <a:r>
              <a:rPr lang="en-US" sz="2400" dirty="0"/>
              <a:t>Provide education on talk radio and other media that farmers listen to.</a:t>
            </a:r>
          </a:p>
          <a:p>
            <a:r>
              <a:rPr lang="en-US" sz="2400" dirty="0"/>
              <a:t>Talk openly about stigma. </a:t>
            </a:r>
          </a:p>
          <a:p>
            <a:r>
              <a:rPr lang="en-US" sz="2400" dirty="0"/>
              <a:t>Engage faith-based communities.</a:t>
            </a:r>
          </a:p>
          <a:p>
            <a:endParaRPr lang="en-US" sz="2200" dirty="0"/>
          </a:p>
        </p:txBody>
      </p:sp>
      <p:sp>
        <p:nvSpPr>
          <p:cNvPr id="3" name="Title 2"/>
          <p:cNvSpPr>
            <a:spLocks noGrp="1"/>
          </p:cNvSpPr>
          <p:nvPr>
            <p:ph type="ctrTitle"/>
          </p:nvPr>
        </p:nvSpPr>
        <p:spPr>
          <a:xfrm>
            <a:off x="474996" y="914400"/>
            <a:ext cx="8219607" cy="890665"/>
          </a:xfrm>
        </p:spPr>
        <p:txBody>
          <a:bodyPr/>
          <a:lstStyle/>
          <a:p>
            <a:r>
              <a:rPr lang="en-US" dirty="0"/>
              <a:t>Moving Forward</a:t>
            </a:r>
          </a:p>
        </p:txBody>
      </p:sp>
    </p:spTree>
    <p:extLst>
      <p:ext uri="{BB962C8B-B14F-4D97-AF65-F5344CB8AC3E}">
        <p14:creationId xmlns:p14="http://schemas.microsoft.com/office/powerpoint/2010/main" val="249263462"/>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04" y="2362200"/>
            <a:ext cx="8450396" cy="3663950"/>
          </a:xfrm>
        </p:spPr>
        <p:txBody>
          <a:bodyPr/>
          <a:lstStyle/>
          <a:p>
            <a:r>
              <a:rPr lang="en-US" sz="2400" i="1" dirty="0"/>
              <a:t>Economics of Farm Stress</a:t>
            </a:r>
            <a:r>
              <a:rPr lang="en-US" sz="2400" dirty="0"/>
              <a:t>, December 9, 12:00 pm – 1:00 pm CT  </a:t>
            </a:r>
          </a:p>
          <a:p>
            <a:r>
              <a:rPr lang="en-US" sz="2400" i="1" dirty="0"/>
              <a:t>Hands on Tools and Strategies to Assist Providers Working with Farmers, </a:t>
            </a:r>
            <a:r>
              <a:rPr lang="en-US" sz="2400" dirty="0"/>
              <a:t>December 16</a:t>
            </a:r>
          </a:p>
          <a:p>
            <a:r>
              <a:rPr lang="en-US" sz="2400" i="1" dirty="0"/>
              <a:t>Farm Stress and Compassion Fatigue, </a:t>
            </a:r>
            <a:r>
              <a:rPr lang="en-US" sz="2400" dirty="0"/>
              <a:t>Early 2020, TBD</a:t>
            </a:r>
          </a:p>
          <a:p>
            <a:r>
              <a:rPr lang="en-US" sz="2400" i="1" dirty="0"/>
              <a:t>Farm Families Mental Health: Faith Based Responses, </a:t>
            </a:r>
            <a:r>
              <a:rPr lang="en-US" sz="2400" dirty="0"/>
              <a:t>Early 2020, TBD</a:t>
            </a:r>
            <a:endParaRPr lang="en-US" sz="1500" dirty="0"/>
          </a:p>
          <a:p>
            <a:endParaRPr lang="en-US" sz="1500" dirty="0"/>
          </a:p>
          <a:p>
            <a:endParaRPr lang="en-US" sz="1500" dirty="0"/>
          </a:p>
          <a:p>
            <a:pPr marL="0" indent="0">
              <a:buNone/>
            </a:pPr>
            <a:r>
              <a:rPr lang="en-US" sz="2000" dirty="0"/>
              <a:t>Subscribe to our e-mail list to be notified of future trainings and resources: </a:t>
            </a:r>
            <a:r>
              <a:rPr lang="en-US" sz="2000" dirty="0">
                <a:hlinkClick r:id="rId3"/>
              </a:rPr>
              <a:t>https://mhttcnetwork.org/centers/mountain-plains-mhttc/subscribe</a:t>
            </a:r>
            <a:endParaRPr lang="en-US" sz="2000" dirty="0"/>
          </a:p>
          <a:p>
            <a:endParaRPr lang="en-US" dirty="0"/>
          </a:p>
        </p:txBody>
      </p:sp>
      <p:sp>
        <p:nvSpPr>
          <p:cNvPr id="3" name="Title 2"/>
          <p:cNvSpPr>
            <a:spLocks noGrp="1"/>
          </p:cNvSpPr>
          <p:nvPr>
            <p:ph type="ctrTitle"/>
          </p:nvPr>
        </p:nvSpPr>
        <p:spPr>
          <a:xfrm>
            <a:off x="438500" y="1295400"/>
            <a:ext cx="8297996" cy="685800"/>
          </a:xfrm>
        </p:spPr>
        <p:txBody>
          <a:bodyPr/>
          <a:lstStyle/>
          <a:p>
            <a:r>
              <a:rPr lang="en-US" sz="3200" dirty="0"/>
              <a:t>Upcoming Trainings from </a:t>
            </a:r>
            <a:br>
              <a:rPr lang="en-US" sz="3200" dirty="0"/>
            </a:br>
            <a:r>
              <a:rPr lang="en-US" sz="3200" dirty="0"/>
              <a:t>Mountain Plains MHTTC</a:t>
            </a:r>
          </a:p>
        </p:txBody>
      </p:sp>
    </p:spTree>
    <p:extLst>
      <p:ext uri="{BB962C8B-B14F-4D97-AF65-F5344CB8AC3E}">
        <p14:creationId xmlns:p14="http://schemas.microsoft.com/office/powerpoint/2010/main" val="2934202286"/>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066800"/>
            <a:ext cx="8219607" cy="609600"/>
          </a:xfrm>
        </p:spPr>
        <p:txBody>
          <a:bodyPr/>
          <a:lstStyle/>
          <a:p>
            <a:r>
              <a:rPr lang="en-US" sz="3500" dirty="0"/>
              <a:t>Contact Information</a:t>
            </a:r>
          </a:p>
        </p:txBody>
      </p:sp>
      <p:sp>
        <p:nvSpPr>
          <p:cNvPr id="6" name="TextBox 5"/>
          <p:cNvSpPr txBox="1"/>
          <p:nvPr/>
        </p:nvSpPr>
        <p:spPr>
          <a:xfrm>
            <a:off x="619593" y="1981200"/>
            <a:ext cx="5400207" cy="4247317"/>
          </a:xfrm>
          <a:prstGeom prst="rect">
            <a:avLst/>
          </a:prstGeom>
          <a:noFill/>
        </p:spPr>
        <p:txBody>
          <a:bodyPr wrap="square" rtlCol="0">
            <a:spAutoFit/>
          </a:bodyPr>
          <a:lstStyle/>
          <a:p>
            <a:pPr>
              <a:spcBef>
                <a:spcPts val="0"/>
              </a:spcBef>
            </a:pPr>
            <a:r>
              <a:rPr lang="en-US" b="1" dirty="0">
                <a:solidFill>
                  <a:schemeClr val="tx2"/>
                </a:solidFill>
              </a:rPr>
              <a:t>Shawnda Schroeder          </a:t>
            </a:r>
          </a:p>
          <a:p>
            <a:pPr>
              <a:spcBef>
                <a:spcPts val="0"/>
              </a:spcBef>
            </a:pPr>
            <a:r>
              <a:rPr lang="en-US" dirty="0">
                <a:solidFill>
                  <a:schemeClr val="tx2"/>
                </a:solidFill>
              </a:rPr>
              <a:t>Research Associate Professor </a:t>
            </a:r>
          </a:p>
          <a:p>
            <a:pPr>
              <a:spcBef>
                <a:spcPts val="0"/>
              </a:spcBef>
            </a:pPr>
            <a:r>
              <a:rPr lang="en-US" dirty="0">
                <a:solidFill>
                  <a:schemeClr val="tx2"/>
                </a:solidFill>
              </a:rPr>
              <a:t>Center for Rural Health </a:t>
            </a:r>
          </a:p>
          <a:p>
            <a:pPr>
              <a:spcBef>
                <a:spcPts val="0"/>
              </a:spcBef>
            </a:pPr>
            <a:r>
              <a:rPr lang="en-US" dirty="0">
                <a:solidFill>
                  <a:schemeClr val="tx2"/>
                </a:solidFill>
                <a:hlinkClick r:id="rId3"/>
              </a:rPr>
              <a:t>Shawnda.Schroeder@UND.edu</a:t>
            </a:r>
            <a:endParaRPr lang="en-US" dirty="0">
              <a:solidFill>
                <a:schemeClr val="tx2"/>
              </a:solidFill>
            </a:endParaRPr>
          </a:p>
          <a:p>
            <a:pPr>
              <a:spcBef>
                <a:spcPts val="0"/>
              </a:spcBef>
            </a:pPr>
            <a:endParaRPr lang="en-US" dirty="0">
              <a:solidFill>
                <a:schemeClr val="tx2"/>
              </a:solidFill>
            </a:endParaRPr>
          </a:p>
          <a:p>
            <a:pPr>
              <a:spcBef>
                <a:spcPts val="0"/>
              </a:spcBef>
            </a:pPr>
            <a:r>
              <a:rPr lang="en-US" b="1" dirty="0">
                <a:solidFill>
                  <a:schemeClr val="tx2"/>
                </a:solidFill>
              </a:rPr>
              <a:t>Thomasine Heitkamp       </a:t>
            </a:r>
          </a:p>
          <a:p>
            <a:pPr>
              <a:spcBef>
                <a:spcPts val="0"/>
              </a:spcBef>
            </a:pPr>
            <a:r>
              <a:rPr lang="en-US" dirty="0">
                <a:solidFill>
                  <a:schemeClr val="tx2"/>
                </a:solidFill>
              </a:rPr>
              <a:t>Professor and Program Director </a:t>
            </a:r>
          </a:p>
          <a:p>
            <a:pPr>
              <a:spcBef>
                <a:spcPts val="0"/>
              </a:spcBef>
            </a:pPr>
            <a:r>
              <a:rPr lang="en-US" dirty="0">
                <a:solidFill>
                  <a:schemeClr val="tx2"/>
                </a:solidFill>
              </a:rPr>
              <a:t>Mountain Plains MHTTC and ATTC</a:t>
            </a:r>
          </a:p>
          <a:p>
            <a:pPr>
              <a:spcBef>
                <a:spcPts val="0"/>
              </a:spcBef>
            </a:pPr>
            <a:r>
              <a:rPr lang="en-US" dirty="0">
                <a:solidFill>
                  <a:schemeClr val="tx2"/>
                </a:solidFill>
                <a:hlinkClick r:id="rId4"/>
              </a:rPr>
              <a:t>Thomasine.Heitkamp@UND.edu</a:t>
            </a:r>
            <a:r>
              <a:rPr lang="en-US" dirty="0">
                <a:solidFill>
                  <a:schemeClr val="tx2"/>
                </a:solidFill>
              </a:rPr>
              <a:t> </a:t>
            </a:r>
          </a:p>
          <a:p>
            <a:pPr>
              <a:spcBef>
                <a:spcPts val="0"/>
              </a:spcBef>
            </a:pPr>
            <a:endParaRPr lang="en-US" b="1" dirty="0">
              <a:solidFill>
                <a:schemeClr val="tx2"/>
              </a:solidFill>
            </a:endParaRPr>
          </a:p>
          <a:p>
            <a:pPr>
              <a:spcBef>
                <a:spcPts val="0"/>
              </a:spcBef>
            </a:pPr>
            <a:r>
              <a:rPr lang="en-US" b="1" dirty="0">
                <a:solidFill>
                  <a:schemeClr val="tx2"/>
                </a:solidFill>
              </a:rPr>
              <a:t>Matt Perdue	      </a:t>
            </a:r>
          </a:p>
          <a:p>
            <a:pPr>
              <a:spcBef>
                <a:spcPts val="0"/>
              </a:spcBef>
            </a:pPr>
            <a:r>
              <a:rPr lang="en-US" dirty="0">
                <a:solidFill>
                  <a:schemeClr val="tx2"/>
                </a:solidFill>
              </a:rPr>
              <a:t>Agricultural &amp; Policy Strategist</a:t>
            </a:r>
          </a:p>
          <a:p>
            <a:pPr>
              <a:spcBef>
                <a:spcPts val="0"/>
              </a:spcBef>
            </a:pPr>
            <a:r>
              <a:rPr lang="en-US" dirty="0">
                <a:solidFill>
                  <a:schemeClr val="tx2"/>
                </a:solidFill>
              </a:rPr>
              <a:t>North Dakota Farmers Union</a:t>
            </a:r>
          </a:p>
          <a:p>
            <a:pPr>
              <a:spcBef>
                <a:spcPts val="0"/>
              </a:spcBef>
            </a:pPr>
            <a:r>
              <a:rPr lang="en-US" dirty="0">
                <a:solidFill>
                  <a:schemeClr val="tx2"/>
                </a:solidFill>
                <a:hlinkClick r:id="rId5"/>
              </a:rPr>
              <a:t>mperdue@NDFU.org</a:t>
            </a:r>
            <a:r>
              <a:rPr lang="en-US" dirty="0">
                <a:solidFill>
                  <a:schemeClr val="tx2"/>
                </a:solidFill>
              </a:rPr>
              <a:t> </a:t>
            </a:r>
          </a:p>
          <a:p>
            <a:endParaRPr lang="en-US" dirty="0"/>
          </a:p>
        </p:txBody>
      </p:sp>
    </p:spTree>
    <p:extLst>
      <p:ext uri="{BB962C8B-B14F-4D97-AF65-F5344CB8AC3E}">
        <p14:creationId xmlns:p14="http://schemas.microsoft.com/office/powerpoint/2010/main" val="2953422025"/>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667000"/>
            <a:ext cx="8219607" cy="890665"/>
          </a:xfrm>
        </p:spPr>
        <p:txBody>
          <a:bodyPr/>
          <a:lstStyle/>
          <a:p>
            <a:r>
              <a:rPr lang="en-US" dirty="0"/>
              <a:t>Who are our U.S. Producers?</a:t>
            </a:r>
          </a:p>
        </p:txBody>
      </p:sp>
    </p:spTree>
    <p:extLst>
      <p:ext uri="{BB962C8B-B14F-4D97-AF65-F5344CB8AC3E}">
        <p14:creationId xmlns:p14="http://schemas.microsoft.com/office/powerpoint/2010/main" val="233827055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Number of Farms: 2017"/>
          <p:cNvPicPr>
            <a:picLocks noChangeAspect="1" noChangeArrowheads="1"/>
          </p:cNvPicPr>
          <p:nvPr/>
        </p:nvPicPr>
        <p:blipFill rotWithShape="1">
          <a:blip r:embed="rId3">
            <a:extLst>
              <a:ext uri="{28A0092B-C50C-407E-A947-70E740481C1C}">
                <a14:useLocalDpi xmlns:a14="http://schemas.microsoft.com/office/drawing/2010/main" val="0"/>
              </a:ext>
            </a:extLst>
          </a:blip>
          <a:srcRect l="4983" t="5377" r="3661" b="4302"/>
          <a:stretch/>
        </p:blipFill>
        <p:spPr bwMode="auto">
          <a:xfrm>
            <a:off x="228600" y="34118"/>
            <a:ext cx="8736464" cy="667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4644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981200"/>
            <a:ext cx="8229600" cy="4380151"/>
          </a:xfrm>
        </p:spPr>
        <p:txBody>
          <a:bodyPr/>
          <a:lstStyle/>
          <a:p>
            <a:r>
              <a:rPr lang="en-US" dirty="0"/>
              <a:t>2.04 million farms and ranches (down 3.2% from 2012) with roughly 3.4 million farmers.</a:t>
            </a:r>
          </a:p>
          <a:p>
            <a:pPr lvl="2"/>
            <a:r>
              <a:rPr lang="en-US" sz="2500" dirty="0"/>
              <a:t>Male: 2.17 million</a:t>
            </a:r>
          </a:p>
          <a:p>
            <a:pPr lvl="2"/>
            <a:r>
              <a:rPr lang="en-US" sz="2500" dirty="0"/>
              <a:t>Female: 1.23 million</a:t>
            </a:r>
          </a:p>
          <a:p>
            <a:r>
              <a:rPr lang="en-US" dirty="0"/>
              <a:t>96% of farms and ranches are family owned.</a:t>
            </a:r>
          </a:p>
          <a:p>
            <a:r>
              <a:rPr lang="en-US" dirty="0"/>
              <a:t>75.4% of farms have internet access.</a:t>
            </a:r>
          </a:p>
          <a:p>
            <a:r>
              <a:rPr lang="en-US" dirty="0"/>
              <a:t>Average age: 57.5 (continual increase since 1980).</a:t>
            </a:r>
          </a:p>
          <a:p>
            <a:endParaRPr lang="en-US" dirty="0"/>
          </a:p>
        </p:txBody>
      </p:sp>
      <p:sp>
        <p:nvSpPr>
          <p:cNvPr id="3" name="Title 2"/>
          <p:cNvSpPr>
            <a:spLocks noGrp="1"/>
          </p:cNvSpPr>
          <p:nvPr>
            <p:ph type="ctrTitle"/>
          </p:nvPr>
        </p:nvSpPr>
        <p:spPr>
          <a:xfrm>
            <a:off x="266700" y="990600"/>
            <a:ext cx="8458200" cy="890665"/>
          </a:xfrm>
        </p:spPr>
        <p:txBody>
          <a:bodyPr/>
          <a:lstStyle/>
          <a:p>
            <a:r>
              <a:rPr lang="en-US" sz="4000" dirty="0"/>
              <a:t>Farming Populations: 2017 Ag Census </a:t>
            </a:r>
          </a:p>
        </p:txBody>
      </p:sp>
      <p:sp>
        <p:nvSpPr>
          <p:cNvPr id="4" name="TextBox 3"/>
          <p:cNvSpPr txBox="1"/>
          <p:nvPr/>
        </p:nvSpPr>
        <p:spPr>
          <a:xfrm>
            <a:off x="76200" y="5943600"/>
            <a:ext cx="8839200" cy="307777"/>
          </a:xfrm>
          <a:prstGeom prst="rect">
            <a:avLst/>
          </a:prstGeom>
          <a:noFill/>
        </p:spPr>
        <p:txBody>
          <a:bodyPr wrap="square" rtlCol="0">
            <a:spAutoFit/>
          </a:bodyPr>
          <a:lstStyle/>
          <a:p>
            <a:r>
              <a:rPr lang="en-US" sz="1400" dirty="0">
                <a:hlinkClick r:id="rId3"/>
              </a:rPr>
              <a:t>https://www.nass.usda.gov/Quick_Stats/CDQT/chapter/1/table/52/state/US/year/2017</a:t>
            </a:r>
            <a:endParaRPr lang="en-US" sz="1400" dirty="0"/>
          </a:p>
        </p:txBody>
      </p:sp>
    </p:spTree>
    <p:extLst>
      <p:ext uri="{BB962C8B-B14F-4D97-AF65-F5344CB8AC3E}">
        <p14:creationId xmlns:p14="http://schemas.microsoft.com/office/powerpoint/2010/main" val="293956364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93" y="2133600"/>
            <a:ext cx="8229600" cy="4380151"/>
          </a:xfrm>
        </p:spPr>
        <p:txBody>
          <a:bodyPr/>
          <a:lstStyle/>
          <a:p>
            <a:r>
              <a:rPr lang="en-US" dirty="0"/>
              <a:t>One in four producers is a beginning farmer with 10 or fewer years of experience.</a:t>
            </a:r>
          </a:p>
          <a:p>
            <a:r>
              <a:rPr lang="en-US" dirty="0"/>
              <a:t>56% of all farms have at least one female decision maker.</a:t>
            </a:r>
          </a:p>
          <a:p>
            <a:r>
              <a:rPr lang="en-US" dirty="0"/>
              <a:t>Percent of producers where farming is the primary occupation is highest in the Midwest.</a:t>
            </a:r>
          </a:p>
          <a:p>
            <a:r>
              <a:rPr lang="en-US" dirty="0"/>
              <a:t>NEED to recognize regional differences in order to develop resources and provide care.</a:t>
            </a:r>
          </a:p>
          <a:p>
            <a:endParaRPr lang="en-US" dirty="0"/>
          </a:p>
        </p:txBody>
      </p:sp>
      <p:sp>
        <p:nvSpPr>
          <p:cNvPr id="3" name="Title 2"/>
          <p:cNvSpPr>
            <a:spLocks noGrp="1"/>
          </p:cNvSpPr>
          <p:nvPr>
            <p:ph type="ctrTitle"/>
          </p:nvPr>
        </p:nvSpPr>
        <p:spPr>
          <a:xfrm>
            <a:off x="462486" y="1143000"/>
            <a:ext cx="8219607" cy="890665"/>
          </a:xfrm>
        </p:spPr>
        <p:txBody>
          <a:bodyPr/>
          <a:lstStyle/>
          <a:p>
            <a:r>
              <a:rPr lang="en-US" sz="4000" dirty="0"/>
              <a:t>Farming Populations: 2017 Ag Census </a:t>
            </a:r>
          </a:p>
        </p:txBody>
      </p:sp>
    </p:spTree>
    <p:extLst>
      <p:ext uri="{BB962C8B-B14F-4D97-AF65-F5344CB8AC3E}">
        <p14:creationId xmlns:p14="http://schemas.microsoft.com/office/powerpoint/2010/main" val="1524983660"/>
      </p:ext>
    </p:extLst>
  </p:cSld>
  <p:clrMapOvr>
    <a:masterClrMapping/>
  </p:clrMapOvr>
  <p:transition>
    <p:wipe/>
  </p:transition>
</p:sld>
</file>

<file path=ppt/theme/theme1.xml><?xml version="1.0" encoding="utf-8"?>
<a:theme xmlns:a="http://schemas.openxmlformats.org/drawingml/2006/main" name="2012.Presentation.Master">
  <a:themeElements>
    <a:clrScheme name="mountian plain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9188</TotalTime>
  <Words>2637</Words>
  <Application>Microsoft Macintosh PowerPoint</Application>
  <PresentationFormat>On-screen Show (4:3)</PresentationFormat>
  <Paragraphs>310</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2012.Presentation.Master</vt:lpstr>
      <vt:lpstr>Introduction to Farm Stress:  Mental Health Needs Among Diverse Farm Populations</vt:lpstr>
      <vt:lpstr>Agenda</vt:lpstr>
      <vt:lpstr>Mountain Plains  Mental Health Technology Transfer Center</vt:lpstr>
      <vt:lpstr>Rural Focus</vt:lpstr>
      <vt:lpstr>Disclosure </vt:lpstr>
      <vt:lpstr>Who are our U.S. Producers?</vt:lpstr>
      <vt:lpstr>PowerPoint Presentation</vt:lpstr>
      <vt:lpstr>Farming Populations: 2017 Ag Census </vt:lpstr>
      <vt:lpstr>Farming Populations: 2017 Ag Census </vt:lpstr>
      <vt:lpstr>PowerPoint Presentation</vt:lpstr>
      <vt:lpstr>PowerPoint Presentation</vt:lpstr>
      <vt:lpstr>PowerPoint Presentation</vt:lpstr>
      <vt:lpstr>PowerPoint Presentation</vt:lpstr>
      <vt:lpstr>PowerPoint Presentation</vt:lpstr>
      <vt:lpstr>Understanding Farm Stress</vt:lpstr>
      <vt:lpstr>Defining “Farm Stress”</vt:lpstr>
      <vt:lpstr>Contributing Factors</vt:lpstr>
      <vt:lpstr>Contributing Factors</vt:lpstr>
      <vt:lpstr>PowerPoint Presentation</vt:lpstr>
      <vt:lpstr>Contributing Factors</vt:lpstr>
      <vt:lpstr>Physical Symptoms of Farm Stress</vt:lpstr>
      <vt:lpstr>Behavioral and Emotional Symptoms</vt:lpstr>
      <vt:lpstr>Signs of Clinical Depression</vt:lpstr>
      <vt:lpstr>Two Question Self-Assessment</vt:lpstr>
      <vt:lpstr>PowerPoint Presentation</vt:lpstr>
      <vt:lpstr>Farm Stress Suicides</vt:lpstr>
      <vt:lpstr>Notes about the Revised CDC Data</vt:lpstr>
      <vt:lpstr>Updated CDC Report</vt:lpstr>
      <vt:lpstr>Farm Suicide Rates Still High</vt:lpstr>
      <vt:lpstr>Farm Suicide Rates Still High</vt:lpstr>
      <vt:lpstr>Warning Signs: Suicide</vt:lpstr>
      <vt:lpstr>Public Response to Farm Stress and Available Resources</vt:lpstr>
      <vt:lpstr>Resources</vt:lpstr>
      <vt:lpstr>https://extension.umaine.edu/agrability/wp-content/uploads/sites/15/2019/07/Mental-Health-Resource.pdf</vt:lpstr>
      <vt:lpstr>Resources: Extension Offices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Farm and Ranch Stress Assistance Network</vt:lpstr>
      <vt:lpstr>PowerPoint Presentation</vt:lpstr>
      <vt:lpstr>Currently Funded Projects</vt:lpstr>
      <vt:lpstr>Gaps and Unmet Needs</vt:lpstr>
      <vt:lpstr>Moving Forward</vt:lpstr>
      <vt:lpstr>Moving Forward</vt:lpstr>
      <vt:lpstr>Upcoming Trainings from  Mountain Plains MHTTC</vt:lpstr>
      <vt:lpstr>Contact Information</vt:lpstr>
    </vt:vector>
  </TitlesOfParts>
  <Manager/>
  <Company>Mountain Plains Mental Health Technologty Transfer Center</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Farm Stress: Mental Health Needs among Diverse Farm Populations</dc:title>
  <dc:subject/>
  <dc:creator>Shawnda Schroeder, Thomasine Heitkamp, Matt Perdue</dc:creator>
  <cp:keywords/>
  <dc:description/>
  <cp:lastModifiedBy>Julie Arnold</cp:lastModifiedBy>
  <cp:revision>453</cp:revision>
  <cp:lastPrinted>2019-04-08T20:55:17Z</cp:lastPrinted>
  <dcterms:created xsi:type="dcterms:W3CDTF">2012-12-05T14:23:24Z</dcterms:created>
  <dcterms:modified xsi:type="dcterms:W3CDTF">2019-11-26T15:40:51Z</dcterms:modified>
  <cp:category/>
</cp:coreProperties>
</file>