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1"/>
  </p:notesMasterIdLst>
  <p:sldIdLst>
    <p:sldId id="260" r:id="rId2"/>
    <p:sldId id="263" r:id="rId3"/>
    <p:sldId id="287" r:id="rId4"/>
    <p:sldId id="288" r:id="rId5"/>
    <p:sldId id="264" r:id="rId6"/>
    <p:sldId id="258" r:id="rId7"/>
    <p:sldId id="265" r:id="rId8"/>
    <p:sldId id="266" r:id="rId9"/>
    <p:sldId id="267" r:id="rId10"/>
    <p:sldId id="277" r:id="rId11"/>
    <p:sldId id="268" r:id="rId12"/>
    <p:sldId id="269" r:id="rId13"/>
    <p:sldId id="282" r:id="rId14"/>
    <p:sldId id="270" r:id="rId15"/>
    <p:sldId id="283" r:id="rId16"/>
    <p:sldId id="271" r:id="rId17"/>
    <p:sldId id="284" r:id="rId18"/>
    <p:sldId id="272" r:id="rId19"/>
    <p:sldId id="273" r:id="rId20"/>
    <p:sldId id="278" r:id="rId21"/>
    <p:sldId id="279" r:id="rId22"/>
    <p:sldId id="274" r:id="rId23"/>
    <p:sldId id="280" r:id="rId24"/>
    <p:sldId id="276" r:id="rId25"/>
    <p:sldId id="281" r:id="rId26"/>
    <p:sldId id="290" r:id="rId27"/>
    <p:sldId id="286" r:id="rId28"/>
    <p:sldId id="289" r:id="rId29"/>
    <p:sldId id="285" r:id="rId30"/>
  </p:sldIdLst>
  <p:sldSz cx="9144000" cy="6858000" type="screen4x3"/>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3" autoAdjust="0"/>
    <p:restoredTop sz="72021" autoAdjust="0"/>
  </p:normalViewPr>
  <p:slideViewPr>
    <p:cSldViewPr snapToGrid="0">
      <p:cViewPr varScale="1">
        <p:scale>
          <a:sx n="65" d="100"/>
          <a:sy n="65" d="100"/>
        </p:scale>
        <p:origin x="2224" y="192"/>
      </p:cViewPr>
      <p:guideLst/>
    </p:cSldViewPr>
  </p:slideViewPr>
  <p:outlineViewPr>
    <p:cViewPr>
      <p:scale>
        <a:sx n="33" d="100"/>
        <a:sy n="33" d="100"/>
      </p:scale>
      <p:origin x="0" y="-10834"/>
    </p:cViewPr>
  </p:outlineViewPr>
  <p:notesTextViewPr>
    <p:cViewPr>
      <p:scale>
        <a:sx n="1" d="1"/>
        <a:sy n="1" d="1"/>
      </p:scale>
      <p:origin x="0" y="0"/>
    </p:cViewPr>
  </p:notesTextViewPr>
  <p:notesViewPr>
    <p:cSldViewPr snapToGrid="0">
      <p:cViewPr varScale="1">
        <p:scale>
          <a:sx n="121" d="100"/>
          <a:sy n="121" d="100"/>
        </p:scale>
        <p:origin x="69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11/26/19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0000"/>
              </a:lnSpc>
            </a:pPr>
            <a:endParaRPr lang="en-US" sz="1400" baseline="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4045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343955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334459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1540893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29519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1355686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1208629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191785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a:p>
        </p:txBody>
      </p:sp>
    </p:spTree>
    <p:extLst>
      <p:ext uri="{BB962C8B-B14F-4D97-AF65-F5344CB8AC3E}">
        <p14:creationId xmlns:p14="http://schemas.microsoft.com/office/powerpoint/2010/main" val="2205150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19</a:t>
            </a:fld>
            <a:endParaRPr lang="en-US"/>
          </a:p>
        </p:txBody>
      </p:sp>
    </p:spTree>
    <p:extLst>
      <p:ext uri="{BB962C8B-B14F-4D97-AF65-F5344CB8AC3E}">
        <p14:creationId xmlns:p14="http://schemas.microsoft.com/office/powerpoint/2010/main" val="142061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endParaRPr lang="en-US" sz="1200"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1368147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2128980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21</a:t>
            </a:fld>
            <a:endParaRPr lang="en-US"/>
          </a:p>
        </p:txBody>
      </p:sp>
    </p:spTree>
    <p:extLst>
      <p:ext uri="{BB962C8B-B14F-4D97-AF65-F5344CB8AC3E}">
        <p14:creationId xmlns:p14="http://schemas.microsoft.com/office/powerpoint/2010/main" val="2065659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baseline="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a:p>
        </p:txBody>
      </p:sp>
    </p:spTree>
    <p:extLst>
      <p:ext uri="{BB962C8B-B14F-4D97-AF65-F5344CB8AC3E}">
        <p14:creationId xmlns:p14="http://schemas.microsoft.com/office/powerpoint/2010/main" val="3319627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23</a:t>
            </a:fld>
            <a:endParaRPr lang="en-US"/>
          </a:p>
        </p:txBody>
      </p:sp>
    </p:spTree>
    <p:extLst>
      <p:ext uri="{BB962C8B-B14F-4D97-AF65-F5344CB8AC3E}">
        <p14:creationId xmlns:p14="http://schemas.microsoft.com/office/powerpoint/2010/main" val="3186532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2280800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25</a:t>
            </a:fld>
            <a:endParaRPr lang="en-US"/>
          </a:p>
        </p:txBody>
      </p:sp>
    </p:spTree>
    <p:extLst>
      <p:ext uri="{BB962C8B-B14F-4D97-AF65-F5344CB8AC3E}">
        <p14:creationId xmlns:p14="http://schemas.microsoft.com/office/powerpoint/2010/main" val="747289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26</a:t>
            </a:fld>
            <a:endParaRPr lang="en-US"/>
          </a:p>
        </p:txBody>
      </p:sp>
    </p:spTree>
    <p:extLst>
      <p:ext uri="{BB962C8B-B14F-4D97-AF65-F5344CB8AC3E}">
        <p14:creationId xmlns:p14="http://schemas.microsoft.com/office/powerpoint/2010/main" val="3075050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27</a:t>
            </a:fld>
            <a:endParaRPr lang="en-US"/>
          </a:p>
        </p:txBody>
      </p:sp>
    </p:spTree>
    <p:extLst>
      <p:ext uri="{BB962C8B-B14F-4D97-AF65-F5344CB8AC3E}">
        <p14:creationId xmlns:p14="http://schemas.microsoft.com/office/powerpoint/2010/main" val="477335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28</a:t>
            </a:fld>
            <a:endParaRPr lang="en-US"/>
          </a:p>
        </p:txBody>
      </p:sp>
    </p:spTree>
    <p:extLst>
      <p:ext uri="{BB962C8B-B14F-4D97-AF65-F5344CB8AC3E}">
        <p14:creationId xmlns:p14="http://schemas.microsoft.com/office/powerpoint/2010/main" val="4163660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29</a:t>
            </a:fld>
            <a:endParaRPr lang="en-US"/>
          </a:p>
        </p:txBody>
      </p:sp>
    </p:spTree>
    <p:extLst>
      <p:ext uri="{BB962C8B-B14F-4D97-AF65-F5344CB8AC3E}">
        <p14:creationId xmlns:p14="http://schemas.microsoft.com/office/powerpoint/2010/main" val="188851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22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20359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712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1112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230793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276986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228411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4" y="2"/>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67195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28649" y="1713490"/>
            <a:ext cx="3745458"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5246763" y="1713490"/>
            <a:ext cx="3570685" cy="3454400"/>
          </a:xfrm>
        </p:spPr>
        <p:txBody>
          <a:bodyPr/>
          <a:lstStyle/>
          <a:p>
            <a:endParaRPr lang="en-US"/>
          </a:p>
        </p:txBody>
      </p:sp>
      <p:sp>
        <p:nvSpPr>
          <p:cNvPr id="5" name="Picture Placeholder 7"/>
          <p:cNvSpPr>
            <a:spLocks noGrp="1" noChangeAspect="1"/>
          </p:cNvSpPr>
          <p:nvPr>
            <p:ph type="pic" sz="quarter" idx="12" hasCustomPrompt="1"/>
          </p:nvPr>
        </p:nvSpPr>
        <p:spPr>
          <a:xfrm>
            <a:off x="628649" y="5936776"/>
            <a:ext cx="3736238" cy="743805"/>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7814"/>
            <a:ext cx="2487302" cy="1658201"/>
          </a:xfrm>
          <a:prstGeom prst="rect">
            <a:avLst/>
          </a:prstGeom>
          <a:noFill/>
          <a:ln>
            <a:noFill/>
          </a:ln>
        </p:spPr>
      </p:pic>
    </p:spTree>
    <p:custDataLst>
      <p:tags r:id="rId1"/>
    </p:custDataLst>
    <p:extLst>
      <p:ext uri="{BB962C8B-B14F-4D97-AF65-F5344CB8AC3E}">
        <p14:creationId xmlns:p14="http://schemas.microsoft.com/office/powerpoint/2010/main" val="92561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730"/>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5" y="1360457"/>
            <a:ext cx="388715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385"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5" y="5953673"/>
            <a:ext cx="3927475"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8"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2"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8"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5"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0"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10"/>
            <a:ext cx="9143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563148" y="3526025"/>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8" y="1668650"/>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a:p>
        </p:txBody>
      </p:sp>
      <p:sp>
        <p:nvSpPr>
          <p:cNvPr id="8" name="Picture Placeholder 7"/>
          <p:cNvSpPr>
            <a:spLocks noGrp="1" noChangeAspect="1"/>
          </p:cNvSpPr>
          <p:nvPr>
            <p:ph type="pic" sz="quarter" idx="15" hasCustomPrompt="1"/>
          </p:nvPr>
        </p:nvSpPr>
        <p:spPr>
          <a:xfrm>
            <a:off x="563148" y="5769428"/>
            <a:ext cx="3927475"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11/26/19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11/26/19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11/26/19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9496501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6" r:id="rId13"/>
    <p:sldLayoutId id="2147483663" r:id="rId14"/>
    <p:sldLayoutId id="2147483655" r:id="rId15"/>
    <p:sldLayoutId id="214748365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hyperlink" Target="https://mhttcnetwork.org/centers/mountain-plains-mhttc/hom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hyperlink" Target="https://iancommunity.org/challenging-behaviors" TargetMode="External"/><Relationship Id="rId3" Type="http://schemas.openxmlformats.org/officeDocument/2006/relationships/hyperlink" Target="https://www.cdc.gov/ncbddd/autism/data.html" TargetMode="External"/><Relationship Id="rId7" Type="http://schemas.openxmlformats.org/officeDocument/2006/relationships/hyperlink" Target="https://www.sciencedirect.com/science/article/pii/S1750946718300473"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psychiatrictimes.com/special-reports/recognizing-and-treating-comorbid-psychiatric-disorders-people-autism" TargetMode="External"/><Relationship Id="rId5" Type="http://schemas.openxmlformats.org/officeDocument/2006/relationships/hyperlink" Target="https://www.cdc.gov/ncbddd/fxs/data.html" TargetMode="External"/><Relationship Id="rId10" Type="http://schemas.openxmlformats.org/officeDocument/2006/relationships/hyperlink" Target="https://www.nichd.nih.gov/health/topics/autism" TargetMode="External"/><Relationship Id="rId4" Type="http://schemas.openxmlformats.org/officeDocument/2006/relationships/hyperlink" Target="https://www.cdc.gov/ncbddd/birthdefects/downsyndrome/data.html" TargetMode="External"/><Relationship Id="rId9" Type="http://schemas.openxmlformats.org/officeDocument/2006/relationships/hyperlink" Target="https://www.ndss.org/resources/mental-health-issues-syndrom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eric.moody@uwyo.edu"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mailto:brigles@wiche.ed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ttc-gpra.org/P?s=161440"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hyperlink" Target="https://ttc-gpra.org/P?s=16144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5.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32260"/>
            <a:ext cx="7772400" cy="670276"/>
          </a:xfrm>
        </p:spPr>
        <p:txBody>
          <a:bodyPr>
            <a:normAutofit/>
          </a:bodyPr>
          <a:lstStyle/>
          <a:p>
            <a:r>
              <a:rPr lang="en-US" sz="3300" b="1" dirty="0">
                <a:latin typeface="Arial"/>
              </a:rPr>
              <a:t>Thank you for joining us today!</a:t>
            </a:r>
            <a:endParaRPr lang="en-US" sz="3300" dirty="0"/>
          </a:p>
        </p:txBody>
      </p:sp>
      <p:sp>
        <p:nvSpPr>
          <p:cNvPr id="3" name="Subtitle 2"/>
          <p:cNvSpPr>
            <a:spLocks noGrp="1"/>
          </p:cNvSpPr>
          <p:nvPr>
            <p:ph type="subTitle" idx="1"/>
          </p:nvPr>
        </p:nvSpPr>
        <p:spPr>
          <a:xfrm>
            <a:off x="566928" y="2290450"/>
            <a:ext cx="7818120" cy="3195950"/>
          </a:xfrm>
        </p:spPr>
        <p:txBody>
          <a:bodyPr>
            <a:normAutofit/>
          </a:bodyPr>
          <a:lstStyle/>
          <a:p>
            <a:pPr algn="l"/>
            <a:r>
              <a:rPr lang="en-US" sz="2400" u="sng" dirty="0">
                <a:latin typeface="Arial"/>
              </a:rPr>
              <a:t>Please remember to</a:t>
            </a:r>
            <a:r>
              <a:rPr lang="en-US" sz="2400" dirty="0">
                <a:latin typeface="Arial"/>
              </a:rPr>
              <a:t>:</a:t>
            </a:r>
          </a:p>
          <a:p>
            <a:r>
              <a:rPr lang="en-US" sz="2400" dirty="0">
                <a:latin typeface="Arial"/>
              </a:rPr>
              <a:t>Mute yourself,</a:t>
            </a:r>
          </a:p>
          <a:p>
            <a:r>
              <a:rPr lang="en-US" sz="2400" dirty="0">
                <a:latin typeface="Arial"/>
              </a:rPr>
              <a:t>Ask questions in the chat box, and</a:t>
            </a:r>
          </a:p>
          <a:p>
            <a:r>
              <a:rPr lang="en-US" sz="2400" dirty="0">
                <a:latin typeface="Arial"/>
              </a:rPr>
              <a:t>Visit our website for more information:</a:t>
            </a:r>
          </a:p>
          <a:p>
            <a:r>
              <a:rPr lang="en-US" sz="2400" dirty="0">
                <a:hlinkClick r:id="rId4"/>
              </a:rPr>
              <a:t>https://mhttcnetwork.org/centers/mountain-plains-mhttc/home</a:t>
            </a:r>
            <a:endParaRPr lang="en-US" sz="2400" dirty="0">
              <a:latin typeface="Arial"/>
            </a:endParaRPr>
          </a:p>
          <a:p>
            <a:endParaRPr lang="en-US" sz="2400" dirty="0">
              <a:latin typeface="Arial"/>
            </a:endParaRPr>
          </a:p>
          <a:p>
            <a:endParaRPr lang="en-US" sz="2400" dirty="0">
              <a:latin typeface="Arial"/>
            </a:endParaRPr>
          </a:p>
        </p:txBody>
      </p:sp>
      <p:pic>
        <p:nvPicPr>
          <p:cNvPr id="4" name="Picture Placeholder 3"/>
          <p:cNvPicPr>
            <a:picLocks noGrp="1" noChangeAspect="1"/>
          </p:cNvPicPr>
          <p:nvPr>
            <p:ph type="pic" sz="quarter" idx="10"/>
          </p:nvPr>
        </p:nvPicPr>
        <p:blipFill rotWithShape="1">
          <a:blip r:embed="rId5" cstate="print">
            <a:extLst>
              <a:ext uri="{28A0092B-C50C-407E-A947-70E740481C1C}">
                <a14:useLocalDpi xmlns:a14="http://schemas.microsoft.com/office/drawing/2010/main" val="0"/>
              </a:ext>
            </a:extLst>
          </a:blip>
          <a:srcRect l="-51" r="-405"/>
          <a:stretch/>
        </p:blipFill>
        <p:spPr>
          <a:xfrm>
            <a:off x="685800" y="210474"/>
            <a:ext cx="7845552" cy="1090613"/>
          </a:xfrm>
        </p:spPr>
      </p:pic>
      <p:pic>
        <p:nvPicPr>
          <p:cNvPr id="7" name="Picture Placeholder 6" descr="MHTTC stacked color bars"/>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t="13737" b="13737"/>
          <a:stretch>
            <a:fillRect/>
          </a:stretch>
        </p:blipFill>
        <p:spPr>
          <a:xfrm>
            <a:off x="4718050" y="5285232"/>
            <a:ext cx="4425950" cy="1728216"/>
          </a:xfr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A2B1F4-F3A5-45E0-9355-13DD29E11513}"/>
              </a:ext>
            </a:extLst>
          </p:cNvPr>
          <p:cNvSpPr>
            <a:spLocks noGrp="1"/>
          </p:cNvSpPr>
          <p:nvPr>
            <p:ph type="title"/>
          </p:nvPr>
        </p:nvSpPr>
        <p:spPr/>
        <p:txBody>
          <a:bodyPr/>
          <a:lstStyle/>
          <a:p>
            <a:r>
              <a:rPr lang="en-US" dirty="0"/>
              <a:t>Assessing IDD</a:t>
            </a:r>
          </a:p>
        </p:txBody>
      </p:sp>
      <p:sp>
        <p:nvSpPr>
          <p:cNvPr id="7" name="Content Placeholder 6">
            <a:extLst>
              <a:ext uri="{FF2B5EF4-FFF2-40B4-BE49-F238E27FC236}">
                <a16:creationId xmlns:a16="http://schemas.microsoft.com/office/drawing/2014/main" id="{DB183859-19B6-4EA6-AD8B-11CA74CB0B08}"/>
              </a:ext>
            </a:extLst>
          </p:cNvPr>
          <p:cNvSpPr>
            <a:spLocks noGrp="1"/>
          </p:cNvSpPr>
          <p:nvPr>
            <p:ph idx="1"/>
          </p:nvPr>
        </p:nvSpPr>
        <p:spPr/>
        <p:txBody>
          <a:bodyPr>
            <a:normAutofit/>
          </a:bodyPr>
          <a:lstStyle/>
          <a:p>
            <a:r>
              <a:rPr lang="en-US" dirty="0"/>
              <a:t>Cognitive</a:t>
            </a:r>
          </a:p>
          <a:p>
            <a:pPr lvl="1"/>
            <a:r>
              <a:rPr lang="en-US" dirty="0"/>
              <a:t>Weschler </a:t>
            </a:r>
          </a:p>
          <a:p>
            <a:pPr lvl="1"/>
            <a:r>
              <a:rPr lang="en-US" dirty="0"/>
              <a:t>Leiter (non-verbal)</a:t>
            </a:r>
          </a:p>
          <a:p>
            <a:pPr lvl="1"/>
            <a:r>
              <a:rPr lang="en-US" dirty="0"/>
              <a:t>Mullen Scales of Early Learning (DQ)</a:t>
            </a:r>
          </a:p>
          <a:p>
            <a:pPr lvl="1"/>
            <a:r>
              <a:rPr lang="en-US" dirty="0"/>
              <a:t>Stanford-Binet</a:t>
            </a:r>
          </a:p>
          <a:p>
            <a:r>
              <a:rPr lang="en-US" dirty="0"/>
              <a:t>Adaptive Behaviors</a:t>
            </a:r>
          </a:p>
          <a:p>
            <a:pPr lvl="1"/>
            <a:r>
              <a:rPr lang="en-US" dirty="0"/>
              <a:t>Vineland</a:t>
            </a:r>
          </a:p>
          <a:p>
            <a:pPr lvl="1"/>
            <a:r>
              <a:rPr lang="en-US" dirty="0"/>
              <a:t>Adaptive Behavior Assessment System (ABAS)</a:t>
            </a:r>
          </a:p>
          <a:p>
            <a:pPr lvl="1"/>
            <a:r>
              <a:rPr lang="en-US" dirty="0"/>
              <a:t>Adaptive Behavior Scales</a:t>
            </a:r>
          </a:p>
          <a:p>
            <a:pPr lvl="1"/>
            <a:r>
              <a:rPr lang="en-US" dirty="0"/>
              <a:t>Scales of Independent Behavior (SIB-R)</a:t>
            </a:r>
          </a:p>
        </p:txBody>
      </p:sp>
    </p:spTree>
    <p:extLst>
      <p:ext uri="{BB962C8B-B14F-4D97-AF65-F5344CB8AC3E}">
        <p14:creationId xmlns:p14="http://schemas.microsoft.com/office/powerpoint/2010/main" val="261156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Diversity of IDD	</a:t>
            </a:r>
          </a:p>
        </p:txBody>
      </p:sp>
      <p:sp>
        <p:nvSpPr>
          <p:cNvPr id="3" name="Content Placeholder 2"/>
          <p:cNvSpPr>
            <a:spLocks noGrp="1"/>
          </p:cNvSpPr>
          <p:nvPr>
            <p:ph sz="quarter" idx="10"/>
          </p:nvPr>
        </p:nvSpPr>
        <p:spPr>
          <a:xfrm>
            <a:off x="628649" y="1713490"/>
            <a:ext cx="7460274" cy="3454400"/>
          </a:xfrm>
        </p:spPr>
        <p:txBody>
          <a:bodyPr>
            <a:normAutofit/>
          </a:bodyPr>
          <a:lstStyle/>
          <a:p>
            <a:r>
              <a:rPr lang="en-US" sz="2400" dirty="0"/>
              <a:t>Common types of IDDs:</a:t>
            </a:r>
          </a:p>
          <a:p>
            <a:pPr lvl="1"/>
            <a:r>
              <a:rPr lang="en-US" sz="2000" dirty="0"/>
              <a:t>Down Syndrome</a:t>
            </a:r>
          </a:p>
          <a:p>
            <a:pPr lvl="1"/>
            <a:r>
              <a:rPr lang="en-US" sz="2000" dirty="0"/>
              <a:t>Fragile X Syndrome</a:t>
            </a:r>
          </a:p>
          <a:p>
            <a:pPr lvl="1"/>
            <a:r>
              <a:rPr lang="en-US" sz="2000" dirty="0"/>
              <a:t>Autism Spectrum Disorder</a:t>
            </a:r>
          </a:p>
          <a:p>
            <a:r>
              <a:rPr lang="en-US" sz="2400" dirty="0"/>
              <a:t>Many others</a:t>
            </a:r>
          </a:p>
          <a:p>
            <a:pPr lvl="1"/>
            <a:r>
              <a:rPr lang="en-US" sz="2000" dirty="0"/>
              <a:t>E.g., Klinefelter's,  Fetal Alcohol Syndrome, Neonatal Abstinence Syndrome, Cerebral Palsy, Phenylketonuria (PKU), Williams Syndrome, Prader-Willi, Rett’s Syndrome, etc.</a:t>
            </a:r>
          </a:p>
        </p:txBody>
      </p:sp>
    </p:spTree>
    <p:custDataLst>
      <p:tags r:id="rId1"/>
    </p:custDataLst>
    <p:extLst>
      <p:ext uri="{BB962C8B-B14F-4D97-AF65-F5344CB8AC3E}">
        <p14:creationId xmlns:p14="http://schemas.microsoft.com/office/powerpoint/2010/main" val="2166268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Down Syndrome	</a:t>
            </a:r>
          </a:p>
        </p:txBody>
      </p:sp>
      <p:sp>
        <p:nvSpPr>
          <p:cNvPr id="3" name="Content Placeholder 2"/>
          <p:cNvSpPr>
            <a:spLocks noGrp="1"/>
          </p:cNvSpPr>
          <p:nvPr>
            <p:ph sz="quarter" idx="10"/>
          </p:nvPr>
        </p:nvSpPr>
        <p:spPr>
          <a:xfrm>
            <a:off x="628648" y="1713490"/>
            <a:ext cx="8123465" cy="4393396"/>
          </a:xfrm>
        </p:spPr>
        <p:txBody>
          <a:bodyPr>
            <a:normAutofit lnSpcReduction="10000"/>
          </a:bodyPr>
          <a:lstStyle/>
          <a:p>
            <a:r>
              <a:rPr lang="en-US" sz="2400" dirty="0"/>
              <a:t>Down syndrome is a set of cognitive and physical symptoms resulting from having an extra chromosome 21 (or piece of that chromosome).</a:t>
            </a:r>
          </a:p>
          <a:p>
            <a:pPr lvl="1"/>
            <a:r>
              <a:rPr lang="en-US" sz="2000" dirty="0"/>
              <a:t>Most common chromosomal disorder</a:t>
            </a:r>
          </a:p>
          <a:p>
            <a:pPr lvl="1"/>
            <a:r>
              <a:rPr lang="en-US" sz="2000" dirty="0"/>
              <a:t>Down syndrome affects roughly 1 in 700</a:t>
            </a:r>
          </a:p>
          <a:p>
            <a:r>
              <a:rPr lang="en-US" sz="2400" dirty="0"/>
              <a:t>Common Behavioral Challenges</a:t>
            </a:r>
          </a:p>
          <a:p>
            <a:pPr lvl="1"/>
            <a:r>
              <a:rPr lang="en-US" sz="2000" dirty="0"/>
              <a:t>Often similar to typically developing children but may occur at later ages and last longer (e.g., tantrums).</a:t>
            </a:r>
          </a:p>
          <a:p>
            <a:pPr lvl="1"/>
            <a:r>
              <a:rPr lang="en-US" sz="2000" dirty="0"/>
              <a:t>Wandering/Running off</a:t>
            </a:r>
          </a:p>
          <a:p>
            <a:pPr lvl="1"/>
            <a:r>
              <a:rPr lang="en-US" sz="2000" dirty="0"/>
              <a:t>Stubborn/Oppositional behavior</a:t>
            </a:r>
          </a:p>
          <a:p>
            <a:pPr lvl="1"/>
            <a:r>
              <a:rPr lang="en-US" sz="2000" dirty="0"/>
              <a:t>Attention problems</a:t>
            </a:r>
          </a:p>
          <a:p>
            <a:pPr lvl="1"/>
            <a:r>
              <a:rPr lang="en-US" sz="2000" dirty="0"/>
              <a:t>Obsessive/Compulsive Behaviors</a:t>
            </a:r>
          </a:p>
          <a:p>
            <a:pPr lvl="1"/>
            <a:r>
              <a:rPr lang="en-US" sz="2000" dirty="0"/>
              <a:t>Co-morbid disabilities (such as ASD)</a:t>
            </a:r>
          </a:p>
          <a:p>
            <a:endParaRPr lang="en-US" sz="2400" dirty="0"/>
          </a:p>
          <a:p>
            <a:endParaRPr lang="en-US" sz="1600" dirty="0"/>
          </a:p>
        </p:txBody>
      </p:sp>
    </p:spTree>
    <p:custDataLst>
      <p:tags r:id="rId1"/>
    </p:custDataLst>
    <p:extLst>
      <p:ext uri="{BB962C8B-B14F-4D97-AF65-F5344CB8AC3E}">
        <p14:creationId xmlns:p14="http://schemas.microsoft.com/office/powerpoint/2010/main" val="314965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Down Syndrome &amp; MI	</a:t>
            </a:r>
          </a:p>
        </p:txBody>
      </p:sp>
      <p:sp>
        <p:nvSpPr>
          <p:cNvPr id="3" name="Content Placeholder 2"/>
          <p:cNvSpPr>
            <a:spLocks noGrp="1"/>
          </p:cNvSpPr>
          <p:nvPr>
            <p:ph sz="quarter" idx="10"/>
          </p:nvPr>
        </p:nvSpPr>
        <p:spPr>
          <a:xfrm>
            <a:off x="628648" y="1713490"/>
            <a:ext cx="7773947" cy="3995332"/>
          </a:xfrm>
        </p:spPr>
        <p:txBody>
          <a:bodyPr>
            <a:normAutofit/>
          </a:bodyPr>
          <a:lstStyle/>
          <a:p>
            <a:r>
              <a:rPr lang="en-US" sz="2400" dirty="0"/>
              <a:t>Prevalence of Co-Occurring Mental Illness</a:t>
            </a:r>
          </a:p>
          <a:p>
            <a:pPr lvl="1"/>
            <a:r>
              <a:rPr lang="en-US" sz="2000" dirty="0"/>
              <a:t>Roughly 50% of individuals with Down syndrome face a major mental health concern </a:t>
            </a:r>
          </a:p>
          <a:p>
            <a:pPr lvl="1"/>
            <a:r>
              <a:rPr lang="en-US" sz="2000" dirty="0"/>
              <a:t>Most common mental health concerns:</a:t>
            </a:r>
          </a:p>
          <a:p>
            <a:pPr lvl="2"/>
            <a:r>
              <a:rPr lang="en-US" sz="1600" dirty="0"/>
              <a:t>Anxiety</a:t>
            </a:r>
          </a:p>
          <a:p>
            <a:pPr lvl="2"/>
            <a:r>
              <a:rPr lang="en-US" sz="1600" dirty="0"/>
              <a:t>Repetitive and obsessive-compulsive behaviors</a:t>
            </a:r>
          </a:p>
          <a:p>
            <a:pPr lvl="2"/>
            <a:r>
              <a:rPr lang="en-US" sz="1600" dirty="0"/>
              <a:t>Oppositional, impulsive, and inattentive behaviors</a:t>
            </a:r>
          </a:p>
          <a:p>
            <a:pPr lvl="2"/>
            <a:r>
              <a:rPr lang="en-US" sz="1600" dirty="0"/>
              <a:t>Sleep related difficulties</a:t>
            </a:r>
          </a:p>
          <a:p>
            <a:pPr lvl="2"/>
            <a:r>
              <a:rPr lang="en-US" sz="1600" dirty="0"/>
              <a:t>Depression</a:t>
            </a:r>
          </a:p>
          <a:p>
            <a:pPr lvl="2"/>
            <a:r>
              <a:rPr lang="en-US" sz="1600" dirty="0"/>
              <a:t>Neuropsychological problems</a:t>
            </a:r>
          </a:p>
        </p:txBody>
      </p:sp>
    </p:spTree>
    <p:custDataLst>
      <p:tags r:id="rId1"/>
    </p:custDataLst>
    <p:extLst>
      <p:ext uri="{BB962C8B-B14F-4D97-AF65-F5344CB8AC3E}">
        <p14:creationId xmlns:p14="http://schemas.microsoft.com/office/powerpoint/2010/main" val="299458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Fragile X	</a:t>
            </a:r>
          </a:p>
        </p:txBody>
      </p:sp>
      <p:sp>
        <p:nvSpPr>
          <p:cNvPr id="3" name="Content Placeholder 2"/>
          <p:cNvSpPr>
            <a:spLocks noGrp="1"/>
          </p:cNvSpPr>
          <p:nvPr>
            <p:ph sz="quarter" idx="10"/>
          </p:nvPr>
        </p:nvSpPr>
        <p:spPr>
          <a:xfrm>
            <a:off x="628648" y="1713489"/>
            <a:ext cx="7886699" cy="3968853"/>
          </a:xfrm>
        </p:spPr>
        <p:txBody>
          <a:bodyPr>
            <a:normAutofit/>
          </a:bodyPr>
          <a:lstStyle/>
          <a:p>
            <a:r>
              <a:rPr lang="en-US" sz="2400" dirty="0"/>
              <a:t>FXS is a genetic disorder that results from mutations in a gene on the X chromosome.</a:t>
            </a:r>
          </a:p>
          <a:p>
            <a:pPr lvl="1"/>
            <a:r>
              <a:rPr lang="en-US" sz="2000" dirty="0"/>
              <a:t>Most commonly inherited form of IDD</a:t>
            </a:r>
          </a:p>
          <a:p>
            <a:pPr lvl="1"/>
            <a:r>
              <a:rPr lang="en-US" sz="2000" dirty="0"/>
              <a:t>Affects an estimated 1.4/10,000 males and 0.9/10.000 females</a:t>
            </a:r>
          </a:p>
          <a:p>
            <a:r>
              <a:rPr lang="en-US" sz="2400" dirty="0"/>
              <a:t>Common Behavioral Challenges</a:t>
            </a:r>
          </a:p>
          <a:p>
            <a:pPr lvl="1"/>
            <a:r>
              <a:rPr lang="en-US" sz="2000" dirty="0"/>
              <a:t>Attention problems</a:t>
            </a:r>
          </a:p>
          <a:p>
            <a:pPr lvl="1"/>
            <a:r>
              <a:rPr lang="en-US" sz="2000" dirty="0"/>
              <a:t>Hyperactivity</a:t>
            </a:r>
          </a:p>
          <a:p>
            <a:pPr lvl="1"/>
            <a:r>
              <a:rPr lang="en-US" sz="2000" dirty="0"/>
              <a:t>Self-Injury</a:t>
            </a:r>
          </a:p>
          <a:p>
            <a:pPr lvl="1"/>
            <a:r>
              <a:rPr lang="en-US" sz="2000" dirty="0"/>
              <a:t>Aggressiveness</a:t>
            </a:r>
          </a:p>
        </p:txBody>
      </p:sp>
    </p:spTree>
    <p:custDataLst>
      <p:tags r:id="rId1"/>
    </p:custDataLst>
    <p:extLst>
      <p:ext uri="{BB962C8B-B14F-4D97-AF65-F5344CB8AC3E}">
        <p14:creationId xmlns:p14="http://schemas.microsoft.com/office/powerpoint/2010/main" val="29015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Fragile X	 &amp; MI</a:t>
            </a:r>
          </a:p>
        </p:txBody>
      </p:sp>
      <p:sp>
        <p:nvSpPr>
          <p:cNvPr id="3" name="Content Placeholder 2"/>
          <p:cNvSpPr>
            <a:spLocks noGrp="1"/>
          </p:cNvSpPr>
          <p:nvPr>
            <p:ph sz="quarter" idx="10"/>
          </p:nvPr>
        </p:nvSpPr>
        <p:spPr>
          <a:xfrm>
            <a:off x="628648" y="1713489"/>
            <a:ext cx="7886699" cy="3968853"/>
          </a:xfrm>
        </p:spPr>
        <p:txBody>
          <a:bodyPr>
            <a:normAutofit/>
          </a:bodyPr>
          <a:lstStyle/>
          <a:p>
            <a:r>
              <a:rPr lang="en-US" sz="2400" dirty="0"/>
              <a:t>Prevalence of Co-Occurring Mental Illness</a:t>
            </a:r>
          </a:p>
          <a:p>
            <a:pPr lvl="1"/>
            <a:r>
              <a:rPr lang="en-US" dirty="0"/>
              <a:t>Anxiety—70% males, 56% females</a:t>
            </a:r>
          </a:p>
          <a:p>
            <a:pPr lvl="1"/>
            <a:r>
              <a:rPr lang="en-US" dirty="0"/>
              <a:t>Depression—12% males, 22% females</a:t>
            </a:r>
            <a:endParaRPr lang="en-US" sz="2400" dirty="0"/>
          </a:p>
        </p:txBody>
      </p:sp>
    </p:spTree>
    <p:custDataLst>
      <p:tags r:id="rId1"/>
    </p:custDataLst>
    <p:extLst>
      <p:ext uri="{BB962C8B-B14F-4D97-AF65-F5344CB8AC3E}">
        <p14:creationId xmlns:p14="http://schemas.microsoft.com/office/powerpoint/2010/main" val="309623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Autism Spectrum Disorders	</a:t>
            </a:r>
          </a:p>
        </p:txBody>
      </p:sp>
      <p:sp>
        <p:nvSpPr>
          <p:cNvPr id="3" name="Content Placeholder 2"/>
          <p:cNvSpPr>
            <a:spLocks noGrp="1"/>
          </p:cNvSpPr>
          <p:nvPr>
            <p:ph sz="quarter" idx="10"/>
          </p:nvPr>
        </p:nvSpPr>
        <p:spPr>
          <a:xfrm>
            <a:off x="628649" y="1713490"/>
            <a:ext cx="7886700" cy="4164796"/>
          </a:xfrm>
        </p:spPr>
        <p:txBody>
          <a:bodyPr>
            <a:normAutofit/>
          </a:bodyPr>
          <a:lstStyle/>
          <a:p>
            <a:r>
              <a:rPr lang="en-US" sz="2400" dirty="0"/>
              <a:t>ASD is a neurological and developmental disorder that affects one’s ability to communicate and interact </a:t>
            </a:r>
            <a:r>
              <a:rPr lang="en-US" sz="2400"/>
              <a:t>socially and demonstrate </a:t>
            </a:r>
            <a:r>
              <a:rPr lang="en-US" sz="2400" dirty="0"/>
              <a:t>restricted interests and repetitive behaviors.</a:t>
            </a:r>
          </a:p>
          <a:p>
            <a:pPr lvl="1"/>
            <a:r>
              <a:rPr lang="en-US" sz="2000" dirty="0"/>
              <a:t>Estimated to affect 1 in 59 children.</a:t>
            </a:r>
          </a:p>
          <a:p>
            <a:r>
              <a:rPr lang="en-US" sz="2400" dirty="0"/>
              <a:t>Common Behavioral Challenges</a:t>
            </a:r>
          </a:p>
          <a:p>
            <a:pPr lvl="1"/>
            <a:r>
              <a:rPr lang="en-US" sz="2000" dirty="0"/>
              <a:t>Aggression and self-injury</a:t>
            </a:r>
          </a:p>
          <a:p>
            <a:pPr lvl="1"/>
            <a:r>
              <a:rPr lang="en-US" sz="2000" dirty="0"/>
              <a:t>Social and communication problems</a:t>
            </a:r>
          </a:p>
          <a:p>
            <a:pPr lvl="1"/>
            <a:r>
              <a:rPr lang="en-US" sz="2000" dirty="0"/>
              <a:t>Repetitive behaviors and restricted interests</a:t>
            </a:r>
          </a:p>
          <a:p>
            <a:pPr lvl="1"/>
            <a:r>
              <a:rPr lang="en-US" sz="2000" dirty="0"/>
              <a:t>Mood instability and meltdowns</a:t>
            </a:r>
          </a:p>
          <a:p>
            <a:pPr lvl="1"/>
            <a:r>
              <a:rPr lang="en-US" sz="2000" dirty="0"/>
              <a:t>Sensory issues: seeking and avoiding</a:t>
            </a:r>
          </a:p>
        </p:txBody>
      </p:sp>
    </p:spTree>
    <p:custDataLst>
      <p:tags r:id="rId1"/>
    </p:custDataLst>
    <p:extLst>
      <p:ext uri="{BB962C8B-B14F-4D97-AF65-F5344CB8AC3E}">
        <p14:creationId xmlns:p14="http://schemas.microsoft.com/office/powerpoint/2010/main" val="4194228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ASD &amp; MI	</a:t>
            </a:r>
          </a:p>
        </p:txBody>
      </p:sp>
      <p:sp>
        <p:nvSpPr>
          <p:cNvPr id="3" name="Content Placeholder 2"/>
          <p:cNvSpPr>
            <a:spLocks noGrp="1"/>
          </p:cNvSpPr>
          <p:nvPr>
            <p:ph sz="quarter" idx="10"/>
          </p:nvPr>
        </p:nvSpPr>
        <p:spPr>
          <a:xfrm>
            <a:off x="628649" y="1713490"/>
            <a:ext cx="7460274" cy="3454400"/>
          </a:xfrm>
        </p:spPr>
        <p:txBody>
          <a:bodyPr>
            <a:normAutofit/>
          </a:bodyPr>
          <a:lstStyle/>
          <a:p>
            <a:r>
              <a:rPr lang="en-US" sz="2400" dirty="0"/>
              <a:t>Prevalence of Co-Occurring Mental Illness</a:t>
            </a:r>
          </a:p>
          <a:p>
            <a:pPr lvl="1"/>
            <a:r>
              <a:rPr lang="en-US" sz="2000" dirty="0"/>
              <a:t>72% of children with ASD (ages 5-17) had at least one psychiatric diagnosis.</a:t>
            </a:r>
          </a:p>
          <a:p>
            <a:pPr lvl="2"/>
            <a:r>
              <a:rPr lang="en-US" sz="1600" dirty="0"/>
              <a:t>Anxiety (~40%)</a:t>
            </a:r>
          </a:p>
          <a:p>
            <a:pPr lvl="2"/>
            <a:r>
              <a:rPr lang="en-US" sz="1600"/>
              <a:t>Phobias </a:t>
            </a:r>
            <a:endParaRPr lang="en-US" sz="1600" dirty="0"/>
          </a:p>
          <a:p>
            <a:pPr lvl="2"/>
            <a:r>
              <a:rPr lang="en-US" sz="1600" dirty="0"/>
              <a:t>OCD</a:t>
            </a:r>
          </a:p>
          <a:p>
            <a:pPr lvl="2"/>
            <a:r>
              <a:rPr lang="en-US" sz="1600" dirty="0"/>
              <a:t>Depression</a:t>
            </a:r>
          </a:p>
          <a:p>
            <a:pPr lvl="2"/>
            <a:r>
              <a:rPr lang="en-US" sz="1600" dirty="0"/>
              <a:t>Psychosis</a:t>
            </a:r>
          </a:p>
        </p:txBody>
      </p:sp>
    </p:spTree>
    <p:custDataLst>
      <p:tags r:id="rId1"/>
    </p:custDataLst>
    <p:extLst>
      <p:ext uri="{BB962C8B-B14F-4D97-AF65-F5344CB8AC3E}">
        <p14:creationId xmlns:p14="http://schemas.microsoft.com/office/powerpoint/2010/main" val="300553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Distinguishing Between IDD &amp; MI-related Behaviors	</a:t>
            </a:r>
          </a:p>
        </p:txBody>
      </p:sp>
      <p:sp>
        <p:nvSpPr>
          <p:cNvPr id="3" name="Content Placeholder 2"/>
          <p:cNvSpPr>
            <a:spLocks noGrp="1"/>
          </p:cNvSpPr>
          <p:nvPr>
            <p:ph sz="quarter" idx="10"/>
          </p:nvPr>
        </p:nvSpPr>
        <p:spPr>
          <a:xfrm>
            <a:off x="628649" y="1713490"/>
            <a:ext cx="7612674" cy="3843248"/>
          </a:xfrm>
        </p:spPr>
        <p:txBody>
          <a:bodyPr>
            <a:normAutofit/>
          </a:bodyPr>
          <a:lstStyle/>
          <a:p>
            <a:r>
              <a:rPr lang="en-US" sz="2400" dirty="0"/>
              <a:t>Assessment</a:t>
            </a:r>
          </a:p>
          <a:p>
            <a:pPr lvl="1"/>
            <a:r>
              <a:rPr lang="en-US" sz="2000" dirty="0"/>
              <a:t>VALIDATED instruments </a:t>
            </a:r>
          </a:p>
          <a:p>
            <a:pPr lvl="2"/>
            <a:r>
              <a:rPr lang="en-US" sz="1600" dirty="0"/>
              <a:t>(But buyer beware)</a:t>
            </a:r>
          </a:p>
          <a:p>
            <a:pPr lvl="1"/>
            <a:r>
              <a:rPr lang="en-US" sz="2000" dirty="0"/>
              <a:t>Look for validated for special population</a:t>
            </a:r>
          </a:p>
          <a:p>
            <a:pPr lvl="2"/>
            <a:r>
              <a:rPr lang="en-US" sz="1600" dirty="0"/>
              <a:t>E.g., SCARED, ADIS, </a:t>
            </a:r>
          </a:p>
          <a:p>
            <a:pPr lvl="1"/>
            <a:r>
              <a:rPr lang="en-US" sz="2000" dirty="0"/>
              <a:t>Know the underlying domain</a:t>
            </a:r>
          </a:p>
          <a:p>
            <a:pPr lvl="2"/>
            <a:r>
              <a:rPr lang="en-US" sz="1600" dirty="0"/>
              <a:t>If not validated for your population, pay close attention to what it gets at</a:t>
            </a:r>
          </a:p>
          <a:p>
            <a:pPr lvl="2"/>
            <a:r>
              <a:rPr lang="en-US" sz="1600" dirty="0"/>
              <a:t>Don’t take for face value. </a:t>
            </a:r>
          </a:p>
          <a:p>
            <a:pPr lvl="3"/>
            <a:r>
              <a:rPr lang="en-US" sz="1400" dirty="0"/>
              <a:t>E.g., if you think you are getting at executive function, what aspect is it designed to capture, and what ISN’T it able to get.</a:t>
            </a:r>
          </a:p>
          <a:p>
            <a:pPr lvl="3"/>
            <a:r>
              <a:rPr lang="en-US" sz="1400" dirty="0"/>
              <a:t>How does that emerge in your client, how does the disability vary</a:t>
            </a:r>
          </a:p>
        </p:txBody>
      </p:sp>
    </p:spTree>
    <p:custDataLst>
      <p:tags r:id="rId1"/>
    </p:custDataLst>
    <p:extLst>
      <p:ext uri="{BB962C8B-B14F-4D97-AF65-F5344CB8AC3E}">
        <p14:creationId xmlns:p14="http://schemas.microsoft.com/office/powerpoint/2010/main" val="2261185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Distinguishing Between IDD &amp; MI-related Behavior	</a:t>
            </a:r>
          </a:p>
        </p:txBody>
      </p:sp>
      <p:sp>
        <p:nvSpPr>
          <p:cNvPr id="3" name="Content Placeholder 2"/>
          <p:cNvSpPr>
            <a:spLocks noGrp="1"/>
          </p:cNvSpPr>
          <p:nvPr>
            <p:ph sz="quarter" idx="10"/>
          </p:nvPr>
        </p:nvSpPr>
        <p:spPr>
          <a:xfrm>
            <a:off x="628649" y="1713490"/>
            <a:ext cx="7612674" cy="3843248"/>
          </a:xfrm>
        </p:spPr>
        <p:txBody>
          <a:bodyPr>
            <a:normAutofit/>
          </a:bodyPr>
          <a:lstStyle/>
          <a:p>
            <a:r>
              <a:rPr lang="en-US" sz="3200" dirty="0"/>
              <a:t> Atypical presentations common</a:t>
            </a:r>
          </a:p>
          <a:p>
            <a:pPr lvl="1"/>
            <a:r>
              <a:rPr lang="en-US" sz="2800" dirty="0"/>
              <a:t>E.g., Anxiety/depression and ASD: </a:t>
            </a:r>
          </a:p>
          <a:p>
            <a:pPr lvl="2"/>
            <a:r>
              <a:rPr lang="en-US" dirty="0"/>
              <a:t>lots of specific phobias </a:t>
            </a:r>
          </a:p>
          <a:p>
            <a:pPr lvl="3"/>
            <a:r>
              <a:rPr lang="en-US" dirty="0"/>
              <a:t>(tornados, star cases, elevators)</a:t>
            </a:r>
          </a:p>
          <a:p>
            <a:pPr lvl="2"/>
            <a:r>
              <a:rPr lang="en-US" dirty="0"/>
              <a:t>Oppositional and defiant behavior</a:t>
            </a:r>
          </a:p>
          <a:p>
            <a:pPr lvl="2"/>
            <a:r>
              <a:rPr lang="en-US" dirty="0"/>
              <a:t>Self-injury</a:t>
            </a:r>
          </a:p>
          <a:p>
            <a:pPr lvl="2"/>
            <a:r>
              <a:rPr lang="en-US" dirty="0"/>
              <a:t>Stereotypical behavior </a:t>
            </a:r>
          </a:p>
          <a:p>
            <a:pPr lvl="3"/>
            <a:r>
              <a:rPr lang="en-US" dirty="0"/>
              <a:t>(rocking, flapping, periphery looking)</a:t>
            </a:r>
          </a:p>
          <a:p>
            <a:pPr lvl="2"/>
            <a:r>
              <a:rPr lang="en-US" dirty="0"/>
              <a:t>Sleep disturbance</a:t>
            </a:r>
          </a:p>
        </p:txBody>
      </p:sp>
    </p:spTree>
    <p:custDataLst>
      <p:tags r:id="rId1"/>
    </p:custDataLst>
    <p:extLst>
      <p:ext uri="{BB962C8B-B14F-4D97-AF65-F5344CB8AC3E}">
        <p14:creationId xmlns:p14="http://schemas.microsoft.com/office/powerpoint/2010/main" val="256383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905" y="143541"/>
            <a:ext cx="8219357" cy="1383508"/>
          </a:xfrm>
        </p:spPr>
        <p:txBody>
          <a:bodyPr>
            <a:noAutofit/>
          </a:bodyPr>
          <a:lstStyle/>
          <a:p>
            <a:r>
              <a:rPr lang="en-US" sz="3600" b="1" dirty="0">
                <a:latin typeface="Arial" charset="0"/>
                <a:ea typeface="Arial" charset="0"/>
                <a:cs typeface="Arial" charset="0"/>
              </a:rPr>
              <a:t>The Mountain Plains Mental Health Technology Transfer Center</a:t>
            </a:r>
          </a:p>
        </p:txBody>
      </p:sp>
      <p:sp>
        <p:nvSpPr>
          <p:cNvPr id="3" name="Subtitle 2"/>
          <p:cNvSpPr>
            <a:spLocks noGrp="1"/>
          </p:cNvSpPr>
          <p:nvPr>
            <p:ph type="subTitle" idx="1"/>
          </p:nvPr>
        </p:nvSpPr>
        <p:spPr>
          <a:xfrm>
            <a:off x="407904" y="1673352"/>
            <a:ext cx="8219357" cy="1051560"/>
          </a:xfrm>
        </p:spPr>
        <p:txBody>
          <a:bodyPr>
            <a:normAutofit lnSpcReduction="10000"/>
          </a:bodyPr>
          <a:lstStyle/>
          <a:p>
            <a:r>
              <a:rPr lang="en-US" dirty="0">
                <a:latin typeface="Arial" charset="0"/>
                <a:ea typeface="Arial" charset="0"/>
                <a:cs typeface="Arial" charset="0"/>
              </a:rPr>
              <a:t>Provides training and technical assistance on evidence based practices to the mental health providers of Region 8 (North Dakota, South Dakota, Montana, Wyoming, Colorado, and Utah). We are funded by the Substance Abuse and Mental Health Service Administration (SAMHSA)</a:t>
            </a:r>
          </a:p>
        </p:txBody>
      </p:sp>
      <p:pic>
        <p:nvPicPr>
          <p:cNvPr id="6" name="Picture 5"/>
          <p:cNvPicPr>
            <a:picLocks noChangeAspect="1"/>
          </p:cNvPicPr>
          <p:nvPr/>
        </p:nvPicPr>
        <p:blipFill>
          <a:blip r:embed="rId3"/>
          <a:stretch>
            <a:fillRect/>
          </a:stretch>
        </p:blipFill>
        <p:spPr>
          <a:xfrm>
            <a:off x="407903" y="3925241"/>
            <a:ext cx="3906723" cy="2799733"/>
          </a:xfrm>
          <a:prstGeom prst="rect">
            <a:avLst/>
          </a:prstGeom>
        </p:spPr>
      </p:pic>
      <p:pic>
        <p:nvPicPr>
          <p:cNvPr id="7" name="Picture 2" descr="https://lh3.googleusercontent.com/3vE7dhUhid2zOQ6OjFCxaaotCBq8Gr10bx1T7d9mpjdpEmx3f5yx0aX1reu2t61FVl-2GVizdsOY4xpaBMwAnrei7CbK8quLmE6RhLOBsJPwRq53wteC0gdsbbiJo4ySLO4QvKDzhelgyB8XXopIwHUal_RLp2PFFTDd-P_eedNjSeyse7pBvWS4y8S1LnLgjvOpanBnY_NjeftN0ZlfW6h4JeCvv7ik7ISsz2LitksGho2GHgq_rbMIB0SLTD0QbDtcQQ-JUQ7bKUpX1uZSF4qKGaGD-1-fRzmeYv3w-APcxHjN0tUtPY2LeHcna1UvEhVp-YCvCEIO2l7W2cEaX3DUzK5hjYiGBqXcDisSwHbIuQmBqSeu-KRhuVwVWlL5pViyBcwyqwX3Z1KVp0GLgLOF8fEmlzowJ_5TOdVZUdzPVv0-W3KRyOjeevweffEcgDP7U2eVSGADdhs45-rjEkTZm3LzN0g71CTc0rYgzwk69iSsWsiDB0ThF-4IM_YS8UzPQIAtSncDe-jj8KHyFa1PK4YsKSJf4BwMX5vvDcsoKuBKRtoFcHEQqb_fe-cSDUDot8huoDpn2AxEZ42yI9xGAbM2ye5KMYclK1VEu_vYMmBrEjoNZAa9_DQBrYfYaSsjJz1IcFenLwv2KfLt8_Et=w720-h959-no"/>
          <p:cNvPicPr>
            <a:picLocks noChangeAspect="1" noChangeArrowheads="1"/>
          </p:cNvPicPr>
          <p:nvPr/>
        </p:nvPicPr>
        <p:blipFill rotWithShape="1">
          <a:blip r:embed="rId4">
            <a:extLst>
              <a:ext uri="{28A0092B-C50C-407E-A947-70E740481C1C}">
                <a14:useLocalDpi xmlns:a14="http://schemas.microsoft.com/office/drawing/2010/main" val="0"/>
              </a:ext>
            </a:extLst>
          </a:blip>
          <a:srcRect l="-257" t="4514" b="8392"/>
          <a:stretch/>
        </p:blipFill>
        <p:spPr bwMode="auto">
          <a:xfrm>
            <a:off x="4720536" y="3925241"/>
            <a:ext cx="3906723" cy="27997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1946" y="2651760"/>
            <a:ext cx="7891272" cy="1200329"/>
          </a:xfrm>
          <a:prstGeom prst="rect">
            <a:avLst/>
          </a:prstGeom>
          <a:noFill/>
        </p:spPr>
        <p:txBody>
          <a:bodyPr wrap="square" rtlCol="0">
            <a:spAutoFit/>
          </a:bodyPr>
          <a:lstStyle/>
          <a:p>
            <a:pPr algn="ctr"/>
            <a:r>
              <a:rPr lang="en-US" dirty="0"/>
              <a:t>Co-hosted by:</a:t>
            </a:r>
          </a:p>
          <a:p>
            <a:pPr algn="ctr"/>
            <a:r>
              <a:rPr lang="en-US" dirty="0"/>
              <a:t>The University of North Dakota </a:t>
            </a:r>
          </a:p>
          <a:p>
            <a:pPr algn="ctr"/>
            <a:r>
              <a:rPr lang="en-US" dirty="0"/>
              <a:t>and</a:t>
            </a:r>
          </a:p>
          <a:p>
            <a:pPr algn="ctr"/>
            <a:r>
              <a:rPr lang="en-US" dirty="0"/>
              <a:t>The Western Interstate Commission for Higher Education (WICHE)</a:t>
            </a:r>
          </a:p>
        </p:txBody>
      </p:sp>
    </p:spTree>
    <p:extLst>
      <p:ext uri="{BB962C8B-B14F-4D97-AF65-F5344CB8AC3E}">
        <p14:creationId xmlns:p14="http://schemas.microsoft.com/office/powerpoint/2010/main" val="1118462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E858-568C-489D-B59D-998686C8B063}"/>
              </a:ext>
            </a:extLst>
          </p:cNvPr>
          <p:cNvSpPr>
            <a:spLocks noGrp="1"/>
          </p:cNvSpPr>
          <p:nvPr>
            <p:ph type="title"/>
          </p:nvPr>
        </p:nvSpPr>
        <p:spPr/>
        <p:txBody>
          <a:bodyPr>
            <a:normAutofit fontScale="90000"/>
          </a:bodyPr>
          <a:lstStyle/>
          <a:p>
            <a:r>
              <a:rPr lang="en-US" sz="4400" kern="1200" dirty="0">
                <a:solidFill>
                  <a:schemeClr val="tx1"/>
                </a:solidFill>
                <a:effectLst/>
                <a:latin typeface="+mj-lt"/>
                <a:ea typeface="+mj-ea"/>
                <a:cs typeface="+mj-cs"/>
              </a:rPr>
              <a:t>Distinguishing Between IDD &amp; MI-related Behavior</a:t>
            </a:r>
            <a:endParaRPr lang="en-US" dirty="0"/>
          </a:p>
        </p:txBody>
      </p:sp>
      <p:sp>
        <p:nvSpPr>
          <p:cNvPr id="3" name="Content Placeholder 2">
            <a:extLst>
              <a:ext uri="{FF2B5EF4-FFF2-40B4-BE49-F238E27FC236}">
                <a16:creationId xmlns:a16="http://schemas.microsoft.com/office/drawing/2014/main" id="{FBCCF95C-0777-45C5-B74A-38C227232E20}"/>
              </a:ext>
            </a:extLst>
          </p:cNvPr>
          <p:cNvSpPr>
            <a:spLocks noGrp="1"/>
          </p:cNvSpPr>
          <p:nvPr>
            <p:ph idx="1"/>
          </p:nvPr>
        </p:nvSpPr>
        <p:spPr/>
        <p:txBody>
          <a:bodyPr>
            <a:normAutofit/>
          </a:bodyPr>
          <a:lstStyle/>
          <a:p>
            <a:r>
              <a:rPr lang="en-US" dirty="0"/>
              <a:t>Dx overshadowing</a:t>
            </a:r>
          </a:p>
          <a:p>
            <a:pPr lvl="1"/>
            <a:r>
              <a:rPr lang="en-US" dirty="0"/>
              <a:t>Metal or physical </a:t>
            </a:r>
            <a:r>
              <a:rPr lang="en-US" dirty="0" err="1"/>
              <a:t>Sx</a:t>
            </a:r>
            <a:r>
              <a:rPr lang="en-US" dirty="0"/>
              <a:t> assumed to be DD related</a:t>
            </a:r>
          </a:p>
          <a:p>
            <a:r>
              <a:rPr lang="en-US" dirty="0"/>
              <a:t>Can be built into criteria</a:t>
            </a:r>
          </a:p>
          <a:p>
            <a:pPr lvl="1"/>
            <a:r>
              <a:rPr lang="en-US" dirty="0"/>
              <a:t>DSM-IV: ASD Dx precludes OCD </a:t>
            </a:r>
          </a:p>
          <a:p>
            <a:pPr lvl="2"/>
            <a:r>
              <a:rPr lang="en-US" sz="1800" dirty="0"/>
              <a:t>Repetitive behavior/perseveration</a:t>
            </a:r>
          </a:p>
          <a:p>
            <a:r>
              <a:rPr lang="en-US" dirty="0"/>
              <a:t>Clinical assumptions</a:t>
            </a:r>
          </a:p>
          <a:p>
            <a:pPr lvl="1"/>
            <a:r>
              <a:rPr lang="en-US" dirty="0"/>
              <a:t>Assuming must be due to DD</a:t>
            </a:r>
          </a:p>
          <a:p>
            <a:pPr lvl="1"/>
            <a:r>
              <a:rPr lang="en-US" dirty="0"/>
              <a:t>E.g., ASD and toileting</a:t>
            </a:r>
          </a:p>
        </p:txBody>
      </p:sp>
    </p:spTree>
    <p:extLst>
      <p:ext uri="{BB962C8B-B14F-4D97-AF65-F5344CB8AC3E}">
        <p14:creationId xmlns:p14="http://schemas.microsoft.com/office/powerpoint/2010/main" val="416374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5656-05A8-49E0-8FFB-CCEC2930A820}"/>
              </a:ext>
            </a:extLst>
          </p:cNvPr>
          <p:cNvSpPr>
            <a:spLocks noGrp="1"/>
          </p:cNvSpPr>
          <p:nvPr>
            <p:ph type="title"/>
          </p:nvPr>
        </p:nvSpPr>
        <p:spPr/>
        <p:txBody>
          <a:bodyPr>
            <a:normAutofit fontScale="90000"/>
          </a:bodyPr>
          <a:lstStyle/>
          <a:p>
            <a:r>
              <a:rPr lang="en-US" sz="4400" kern="1200" dirty="0">
                <a:solidFill>
                  <a:schemeClr val="tx1"/>
                </a:solidFill>
                <a:effectLst/>
                <a:latin typeface="+mj-lt"/>
                <a:ea typeface="+mj-ea"/>
                <a:cs typeface="+mj-cs"/>
              </a:rPr>
              <a:t>Distinguishing Between IDD &amp; MI-related Behavior</a:t>
            </a:r>
            <a:endParaRPr lang="en-US" dirty="0"/>
          </a:p>
        </p:txBody>
      </p:sp>
      <p:sp>
        <p:nvSpPr>
          <p:cNvPr id="3" name="Content Placeholder 2">
            <a:extLst>
              <a:ext uri="{FF2B5EF4-FFF2-40B4-BE49-F238E27FC236}">
                <a16:creationId xmlns:a16="http://schemas.microsoft.com/office/drawing/2014/main" id="{1DCF6041-28E0-4E23-817D-8806C490C91D}"/>
              </a:ext>
            </a:extLst>
          </p:cNvPr>
          <p:cNvSpPr>
            <a:spLocks noGrp="1"/>
          </p:cNvSpPr>
          <p:nvPr>
            <p:ph idx="1"/>
          </p:nvPr>
        </p:nvSpPr>
        <p:spPr/>
        <p:txBody>
          <a:bodyPr/>
          <a:lstStyle/>
          <a:p>
            <a:r>
              <a:rPr lang="en-US" sz="2400" dirty="0"/>
              <a:t>Reporter challenges</a:t>
            </a:r>
          </a:p>
          <a:p>
            <a:pPr lvl="1"/>
            <a:r>
              <a:rPr lang="en-US" sz="2000" dirty="0"/>
              <a:t>E.g., ASD and tooth abscess </a:t>
            </a:r>
          </a:p>
          <a:p>
            <a:pPr lvl="1"/>
            <a:r>
              <a:rPr lang="en-US" dirty="0"/>
              <a:t>IDD may present challenges </a:t>
            </a:r>
          </a:p>
          <a:p>
            <a:pPr lvl="2"/>
            <a:r>
              <a:rPr lang="en-US" dirty="0"/>
              <a:t>Non-verbal</a:t>
            </a:r>
          </a:p>
          <a:p>
            <a:pPr lvl="3"/>
            <a:r>
              <a:rPr lang="en-US" dirty="0"/>
              <a:t>With or without ID (e.g., Cerebral Palsy)</a:t>
            </a:r>
          </a:p>
          <a:p>
            <a:pPr lvl="2"/>
            <a:r>
              <a:rPr lang="en-US" dirty="0"/>
              <a:t>Verbal but questionable understanding</a:t>
            </a:r>
          </a:p>
          <a:p>
            <a:pPr lvl="2"/>
            <a:r>
              <a:rPr lang="en-US" dirty="0"/>
              <a:t>Family report</a:t>
            </a:r>
          </a:p>
          <a:p>
            <a:pPr lvl="2"/>
            <a:r>
              <a:rPr lang="en-US" dirty="0"/>
              <a:t>Behavioral observation</a:t>
            </a:r>
          </a:p>
          <a:p>
            <a:r>
              <a:rPr lang="en-US" dirty="0"/>
              <a:t>Multiple reports if possible</a:t>
            </a:r>
          </a:p>
          <a:p>
            <a:r>
              <a:rPr lang="en-US" dirty="0"/>
              <a:t>Interdisciplinary team best</a:t>
            </a:r>
          </a:p>
          <a:p>
            <a:pPr lvl="1"/>
            <a:r>
              <a:rPr lang="en-US" dirty="0"/>
              <a:t>Different clinical evidence</a:t>
            </a:r>
          </a:p>
        </p:txBody>
      </p:sp>
    </p:spTree>
    <p:extLst>
      <p:ext uri="{BB962C8B-B14F-4D97-AF65-F5344CB8AC3E}">
        <p14:creationId xmlns:p14="http://schemas.microsoft.com/office/powerpoint/2010/main" val="398014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Interventions	</a:t>
            </a:r>
          </a:p>
        </p:txBody>
      </p:sp>
      <p:sp>
        <p:nvSpPr>
          <p:cNvPr id="3" name="Content Placeholder 2"/>
          <p:cNvSpPr>
            <a:spLocks noGrp="1"/>
          </p:cNvSpPr>
          <p:nvPr>
            <p:ph sz="quarter" idx="10"/>
          </p:nvPr>
        </p:nvSpPr>
        <p:spPr>
          <a:xfrm>
            <a:off x="628649" y="1713490"/>
            <a:ext cx="7612674" cy="3843248"/>
          </a:xfrm>
        </p:spPr>
        <p:txBody>
          <a:bodyPr>
            <a:normAutofit/>
          </a:bodyPr>
          <a:lstStyle/>
          <a:p>
            <a:r>
              <a:rPr lang="en-US" dirty="0"/>
              <a:t>They work</a:t>
            </a:r>
          </a:p>
          <a:p>
            <a:r>
              <a:rPr lang="en-US" dirty="0"/>
              <a:t>Treat both MH and IDD</a:t>
            </a:r>
          </a:p>
          <a:p>
            <a:r>
              <a:rPr lang="en-US" dirty="0"/>
              <a:t>Slightly different purposes</a:t>
            </a:r>
          </a:p>
          <a:p>
            <a:pPr lvl="1"/>
            <a:r>
              <a:rPr lang="en-US" dirty="0" err="1"/>
              <a:t>Sx</a:t>
            </a:r>
            <a:r>
              <a:rPr lang="en-US" dirty="0"/>
              <a:t> vs adaptations</a:t>
            </a:r>
          </a:p>
          <a:p>
            <a:r>
              <a:rPr lang="en-US" dirty="0"/>
              <a:t>Watch for side effects</a:t>
            </a:r>
          </a:p>
          <a:p>
            <a:pPr lvl="1"/>
            <a:r>
              <a:rPr lang="en-US" dirty="0"/>
              <a:t>ADHD meds -&gt; tic disorder/ASD</a:t>
            </a:r>
          </a:p>
        </p:txBody>
      </p:sp>
    </p:spTree>
    <p:custDataLst>
      <p:tags r:id="rId1"/>
    </p:custDataLst>
    <p:extLst>
      <p:ext uri="{BB962C8B-B14F-4D97-AF65-F5344CB8AC3E}">
        <p14:creationId xmlns:p14="http://schemas.microsoft.com/office/powerpoint/2010/main" val="3899257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CDA8-6703-4522-BD57-F17893E4D234}"/>
              </a:ext>
            </a:extLst>
          </p:cNvPr>
          <p:cNvSpPr>
            <a:spLocks noGrp="1"/>
          </p:cNvSpPr>
          <p:nvPr>
            <p:ph type="title"/>
          </p:nvPr>
        </p:nvSpPr>
        <p:spPr/>
        <p:txBody>
          <a:bodyPr/>
          <a:lstStyle/>
          <a:p>
            <a:r>
              <a:rPr lang="en-US" sz="4400" kern="1200" dirty="0">
                <a:solidFill>
                  <a:schemeClr val="tx1"/>
                </a:solidFill>
                <a:effectLst/>
                <a:latin typeface="+mj-lt"/>
                <a:ea typeface="+mj-ea"/>
                <a:cs typeface="+mj-cs"/>
              </a:rPr>
              <a:t>Interventions</a:t>
            </a:r>
            <a:endParaRPr lang="en-US" dirty="0"/>
          </a:p>
        </p:txBody>
      </p:sp>
      <p:sp>
        <p:nvSpPr>
          <p:cNvPr id="3" name="Content Placeholder 2">
            <a:extLst>
              <a:ext uri="{FF2B5EF4-FFF2-40B4-BE49-F238E27FC236}">
                <a16:creationId xmlns:a16="http://schemas.microsoft.com/office/drawing/2014/main" id="{F34829AE-E607-4D1D-BA48-745EFDD6208B}"/>
              </a:ext>
            </a:extLst>
          </p:cNvPr>
          <p:cNvSpPr>
            <a:spLocks noGrp="1"/>
          </p:cNvSpPr>
          <p:nvPr>
            <p:ph sz="quarter" idx="10"/>
          </p:nvPr>
        </p:nvSpPr>
        <p:spPr>
          <a:xfrm>
            <a:off x="628649" y="1713490"/>
            <a:ext cx="7738974" cy="4014450"/>
          </a:xfrm>
        </p:spPr>
        <p:txBody>
          <a:bodyPr>
            <a:normAutofit/>
          </a:bodyPr>
          <a:lstStyle/>
          <a:p>
            <a:r>
              <a:rPr lang="en-US" sz="3200" dirty="0"/>
              <a:t>Models may be adapted</a:t>
            </a:r>
          </a:p>
          <a:p>
            <a:pPr lvl="1"/>
            <a:r>
              <a:rPr lang="en-US" sz="2800" dirty="0"/>
              <a:t>Facing Your Fears (FYF) from Coping Cat</a:t>
            </a:r>
          </a:p>
          <a:p>
            <a:pPr lvl="2"/>
            <a:r>
              <a:rPr lang="en-US" sz="2400" dirty="0"/>
              <a:t>Cognitive/behavioral management strategies </a:t>
            </a:r>
          </a:p>
          <a:p>
            <a:pPr lvl="2"/>
            <a:r>
              <a:rPr lang="en-US" sz="2400" dirty="0"/>
              <a:t>Alteration in language</a:t>
            </a:r>
          </a:p>
          <a:p>
            <a:pPr lvl="2"/>
            <a:r>
              <a:rPr lang="en-US" sz="2400" dirty="0"/>
              <a:t>Increase in explicit instruction</a:t>
            </a:r>
          </a:p>
          <a:p>
            <a:pPr lvl="2"/>
            <a:r>
              <a:rPr lang="en-US" sz="2400" dirty="0"/>
              <a:t>Focus on exposure (same…and hard)</a:t>
            </a:r>
          </a:p>
          <a:p>
            <a:pPr lvl="2"/>
            <a:r>
              <a:rPr lang="en-US" sz="2400" dirty="0"/>
              <a:t>Parent component</a:t>
            </a:r>
          </a:p>
          <a:p>
            <a:pPr lvl="2"/>
            <a:r>
              <a:rPr lang="en-US" sz="2400" dirty="0"/>
              <a:t>HIGHLY effective</a:t>
            </a:r>
          </a:p>
          <a:p>
            <a:r>
              <a:rPr lang="en-US" dirty="0"/>
              <a:t>But	not always</a:t>
            </a:r>
          </a:p>
        </p:txBody>
      </p:sp>
    </p:spTree>
    <p:extLst>
      <p:ext uri="{BB962C8B-B14F-4D97-AF65-F5344CB8AC3E}">
        <p14:creationId xmlns:p14="http://schemas.microsoft.com/office/powerpoint/2010/main" val="2228137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Increasing Provider Comfort in Working with the IDD Population</a:t>
            </a:r>
          </a:p>
        </p:txBody>
      </p:sp>
      <p:sp>
        <p:nvSpPr>
          <p:cNvPr id="3" name="Content Placeholder 2"/>
          <p:cNvSpPr>
            <a:spLocks noGrp="1"/>
          </p:cNvSpPr>
          <p:nvPr>
            <p:ph sz="quarter" idx="10"/>
          </p:nvPr>
        </p:nvSpPr>
        <p:spPr>
          <a:xfrm>
            <a:off x="628649" y="1875692"/>
            <a:ext cx="7612673" cy="3681046"/>
          </a:xfrm>
        </p:spPr>
        <p:txBody>
          <a:bodyPr>
            <a:normAutofit fontScale="85000" lnSpcReduction="20000"/>
          </a:bodyPr>
          <a:lstStyle/>
          <a:p>
            <a:r>
              <a:rPr lang="en-US" dirty="0"/>
              <a:t>Avoid assumptions</a:t>
            </a:r>
          </a:p>
          <a:p>
            <a:r>
              <a:rPr lang="en-US" dirty="0"/>
              <a:t>Communicate with client as much as possible</a:t>
            </a:r>
          </a:p>
          <a:p>
            <a:pPr lvl="1"/>
            <a:r>
              <a:rPr lang="en-US" dirty="0"/>
              <a:t>Use non-verbal tools as needed</a:t>
            </a:r>
          </a:p>
          <a:p>
            <a:r>
              <a:rPr lang="en-US" dirty="0"/>
              <a:t>Assess and treat physical &amp; mental health directly</a:t>
            </a:r>
          </a:p>
          <a:p>
            <a:r>
              <a:rPr lang="en-US" dirty="0"/>
              <a:t>Watch for non-</a:t>
            </a:r>
            <a:r>
              <a:rPr lang="en-US" dirty="0" err="1"/>
              <a:t>verbals</a:t>
            </a:r>
            <a:endParaRPr lang="en-US" dirty="0"/>
          </a:p>
          <a:p>
            <a:r>
              <a:rPr lang="en-US" dirty="0"/>
              <a:t>Consider context </a:t>
            </a:r>
          </a:p>
          <a:p>
            <a:pPr lvl="1"/>
            <a:r>
              <a:rPr lang="en-US" dirty="0"/>
              <a:t>Current and past</a:t>
            </a:r>
          </a:p>
          <a:p>
            <a:r>
              <a:rPr lang="en-US" dirty="0"/>
              <a:t>Talk to people who know client best</a:t>
            </a:r>
          </a:p>
          <a:p>
            <a:r>
              <a:rPr lang="en-US" dirty="0"/>
              <a:t>Engage </a:t>
            </a:r>
            <a:r>
              <a:rPr lang="en-US" b="1" u="sng" dirty="0"/>
              <a:t>whole </a:t>
            </a:r>
            <a:r>
              <a:rPr lang="en-US" dirty="0"/>
              <a:t>team (family, providers, caregivers, etc.)</a:t>
            </a:r>
          </a:p>
        </p:txBody>
      </p:sp>
    </p:spTree>
    <p:custDataLst>
      <p:tags r:id="rId1"/>
    </p:custDataLst>
    <p:extLst>
      <p:ext uri="{BB962C8B-B14F-4D97-AF65-F5344CB8AC3E}">
        <p14:creationId xmlns:p14="http://schemas.microsoft.com/office/powerpoint/2010/main" val="214795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17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close up of a logo&#10;&#10;Description automatically generated">
            <a:extLst>
              <a:ext uri="{FF2B5EF4-FFF2-40B4-BE49-F238E27FC236}">
                <a16:creationId xmlns:a16="http://schemas.microsoft.com/office/drawing/2014/main" id="{85E178C3-4229-4CCE-8C35-2EBCF4D1B395}"/>
              </a:ext>
            </a:extLst>
          </p:cNvPr>
          <p:cNvPicPr>
            <a:picLocks noGrp="1" noChangeAspect="1"/>
          </p:cNvPicPr>
          <p:nvPr>
            <p:ph type="pic" sz="quarter" idx="11"/>
          </p:nvPr>
        </p:nvPicPr>
        <p:blipFill rotWithShape="1">
          <a:blip r:embed="rId3"/>
          <a:srcRect b="10668"/>
          <a:stretch/>
        </p:blipFill>
        <p:spPr>
          <a:xfrm>
            <a:off x="482600" y="643467"/>
            <a:ext cx="8178799" cy="5571066"/>
          </a:xfrm>
          <a:prstGeom prst="rect">
            <a:avLst/>
          </a:prstGeom>
        </p:spPr>
      </p:pic>
      <p:sp>
        <p:nvSpPr>
          <p:cNvPr id="20" name="Rectangle 19">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698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87BB-14AE-440A-A5E4-BD129CDD36EA}"/>
              </a:ext>
            </a:extLst>
          </p:cNvPr>
          <p:cNvSpPr>
            <a:spLocks noGrp="1"/>
          </p:cNvSpPr>
          <p:nvPr>
            <p:ph type="ctrTitle"/>
          </p:nvPr>
        </p:nvSpPr>
        <p:spPr>
          <a:xfrm>
            <a:off x="685800" y="234779"/>
            <a:ext cx="7766222" cy="6623222"/>
          </a:xfrm>
        </p:spPr>
        <p:txBody>
          <a:bodyPr>
            <a:normAutofit fontScale="90000"/>
          </a:bodyPr>
          <a:lstStyle/>
          <a:p>
            <a:pPr algn="l"/>
            <a:r>
              <a:rPr lang="en-US" sz="2700" dirty="0"/>
              <a:t>References</a:t>
            </a:r>
            <a:br>
              <a:rPr lang="en-US" sz="2700" dirty="0"/>
            </a:br>
            <a:br>
              <a:rPr lang="en-US" sz="1600" dirty="0"/>
            </a:br>
            <a:r>
              <a:rPr lang="en-US" sz="1600" dirty="0">
                <a:latin typeface="Calibri" panose="020F0502020204030204" pitchFamily="34" charset="0"/>
                <a:cs typeface="Calibri" panose="020F0502020204030204" pitchFamily="34" charset="0"/>
              </a:rPr>
              <a:t>Centers for Disease Control and Prevention. (2019). Data &amp; Statistics on Autism Spectrum Disorder. Retrieved from: </a:t>
            </a:r>
            <a:r>
              <a:rPr lang="en-US" sz="1600" u="sng" dirty="0">
                <a:latin typeface="Calibri" panose="020F0502020204030204" pitchFamily="34" charset="0"/>
                <a:cs typeface="Calibri" panose="020F0502020204030204" pitchFamily="34" charset="0"/>
                <a:hlinkClick r:id="rId3"/>
              </a:rPr>
              <a:t>https://www.cdc.gov/ncbddd/autism/data.html</a:t>
            </a:r>
            <a:r>
              <a:rPr lang="en-US" sz="1600" dirty="0">
                <a:latin typeface="Calibri" panose="020F0502020204030204" pitchFamily="34" charset="0"/>
                <a:cs typeface="Calibri" panose="020F0502020204030204" pitchFamily="34" charset="0"/>
              </a:rPr>
              <a:t>.</a:t>
            </a: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Centers for Disease Control and Prevention. (2019). Data and Statistics on Down Syndrome. Retrieved from: </a:t>
            </a:r>
            <a:r>
              <a:rPr lang="en-US" sz="1600" u="sng" dirty="0">
                <a:latin typeface="Calibri" panose="020F0502020204030204" pitchFamily="34" charset="0"/>
                <a:cs typeface="Calibri" panose="020F0502020204030204" pitchFamily="34" charset="0"/>
                <a:hlinkClick r:id="rId4"/>
              </a:rPr>
              <a:t>https://www.cdc.gov/ncbddd/birthdefects/downsyndrome/data.html</a:t>
            </a:r>
            <a:r>
              <a:rPr lang="en-US" sz="1600" dirty="0">
                <a:latin typeface="Calibri" panose="020F0502020204030204" pitchFamily="34" charset="0"/>
                <a:cs typeface="Calibri" panose="020F0502020204030204" pitchFamily="34" charset="0"/>
              </a:rPr>
              <a:t>.</a:t>
            </a: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Centers for Disease Control and Prevention. (2019). Data and Statistics on Fragile X Syndrome. Retrieved from: </a:t>
            </a:r>
            <a:r>
              <a:rPr lang="en-US" sz="1600" u="sng" dirty="0">
                <a:latin typeface="Calibri" panose="020F0502020204030204" pitchFamily="34" charset="0"/>
                <a:cs typeface="Calibri" panose="020F0502020204030204" pitchFamily="34" charset="0"/>
                <a:hlinkClick r:id="rId5"/>
              </a:rPr>
              <a:t>https://www.cdc.gov/ncbddd/fxs/data.html</a:t>
            </a:r>
            <a:r>
              <a:rPr lang="en-US" sz="1600" dirty="0">
                <a:latin typeface="Calibri" panose="020F0502020204030204" pitchFamily="34" charset="0"/>
                <a:cs typeface="Calibri" panose="020F0502020204030204" pitchFamily="34" charset="0"/>
              </a:rPr>
              <a:t>.</a:t>
            </a: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Collins, H.C. &amp; Siegel, M.S. (2019, August 29). Recognizing and Treating Comorbid Psychiatric Disorders in People with Autism. </a:t>
            </a:r>
            <a:r>
              <a:rPr lang="en-US" sz="1600" i="1" dirty="0">
                <a:latin typeface="Calibri" panose="020F0502020204030204" pitchFamily="34" charset="0"/>
                <a:cs typeface="Calibri" panose="020F0502020204030204" pitchFamily="34" charset="0"/>
              </a:rPr>
              <a:t>Psychiatric Times. </a:t>
            </a:r>
            <a:r>
              <a:rPr lang="en-US" sz="1600" dirty="0">
                <a:latin typeface="Calibri" panose="020F0502020204030204" pitchFamily="34" charset="0"/>
                <a:cs typeface="Calibri" panose="020F0502020204030204" pitchFamily="34" charset="0"/>
              </a:rPr>
              <a:t>Retrieved from: </a:t>
            </a:r>
            <a:r>
              <a:rPr lang="en-US" sz="1600" u="sng" dirty="0">
                <a:latin typeface="Calibri" panose="020F0502020204030204" pitchFamily="34" charset="0"/>
                <a:cs typeface="Calibri" panose="020F0502020204030204" pitchFamily="34" charset="0"/>
                <a:hlinkClick r:id="rId6"/>
              </a:rPr>
              <a:t>https://www.psychiatrictimes.com/special-reports/recognizing-and-treating-comorbid-psychiatric-disorders-people-autism</a:t>
            </a:r>
            <a:r>
              <a:rPr lang="en-US" sz="1600" dirty="0">
                <a:latin typeface="Calibri" panose="020F0502020204030204" pitchFamily="34" charset="0"/>
                <a:cs typeface="Calibri" panose="020F0502020204030204" pitchFamily="34" charset="0"/>
              </a:rPr>
              <a:t>.</a:t>
            </a: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1600" dirty="0" err="1">
                <a:latin typeface="Calibri" panose="020F0502020204030204" pitchFamily="34" charset="0"/>
                <a:cs typeface="Calibri" panose="020F0502020204030204" pitchFamily="34" charset="0"/>
              </a:rPr>
              <a:t>Houting</a:t>
            </a:r>
            <a:r>
              <a:rPr lang="en-US" sz="1600" dirty="0">
                <a:latin typeface="Calibri" panose="020F0502020204030204" pitchFamily="34" charset="0"/>
                <a:cs typeface="Calibri" panose="020F0502020204030204" pitchFamily="34" charset="0"/>
              </a:rPr>
              <a:t>, J., Adams, D., Roberts, J., &amp; Keen, D. (2018). Exploring anxiety symptomology in school-aged autistic children using an autism-specific assessment. </a:t>
            </a:r>
            <a:r>
              <a:rPr lang="en-US" sz="1600" i="1" dirty="0">
                <a:latin typeface="Calibri" panose="020F0502020204030204" pitchFamily="34" charset="0"/>
                <a:cs typeface="Calibri" panose="020F0502020204030204" pitchFamily="34" charset="0"/>
              </a:rPr>
              <a:t>Research in Autism Spectrum Disorders (50)</a:t>
            </a:r>
            <a:r>
              <a:rPr lang="en-US" sz="1600" dirty="0">
                <a:latin typeface="Calibri" panose="020F0502020204030204" pitchFamily="34" charset="0"/>
                <a:cs typeface="Calibri" panose="020F0502020204030204" pitchFamily="34" charset="0"/>
              </a:rPr>
              <a:t>, 73-82. Retrieved from: </a:t>
            </a:r>
            <a:r>
              <a:rPr lang="en-US" sz="1600" u="sng" dirty="0">
                <a:latin typeface="Calibri" panose="020F0502020204030204" pitchFamily="34" charset="0"/>
                <a:cs typeface="Calibri" panose="020F0502020204030204" pitchFamily="34" charset="0"/>
                <a:hlinkClick r:id="rId7"/>
              </a:rPr>
              <a:t>https://www.sciencedirect.com/science/article/pii/S1750946718300473</a:t>
            </a:r>
            <a:r>
              <a:rPr lang="en-US" sz="1600" dirty="0">
                <a:latin typeface="Calibri" panose="020F0502020204030204" pitchFamily="34" charset="0"/>
                <a:cs typeface="Calibri" panose="020F0502020204030204" pitchFamily="34" charset="0"/>
              </a:rPr>
              <a:t>.</a:t>
            </a: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Interactive Autism Network. (2019). Challenging Behaviors. Retrieved from: </a:t>
            </a:r>
            <a:r>
              <a:rPr lang="en-US" sz="1600" u="sng" dirty="0">
                <a:latin typeface="Calibri" panose="020F0502020204030204" pitchFamily="34" charset="0"/>
                <a:cs typeface="Calibri" panose="020F0502020204030204" pitchFamily="34" charset="0"/>
                <a:hlinkClick r:id="rId8"/>
              </a:rPr>
              <a:t>https://iancommunity.org/challenging-behaviors</a:t>
            </a:r>
            <a:r>
              <a:rPr lang="en-US" sz="1600" dirty="0">
                <a:latin typeface="Calibri" panose="020F0502020204030204" pitchFamily="34" charset="0"/>
                <a:cs typeface="Calibri" panose="020F0502020204030204" pitchFamily="34" charset="0"/>
              </a:rPr>
              <a:t>.</a:t>
            </a: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National Down Syndrome Society. (2019). Mental Health Issues &amp; Down Syndrome. Retrieved from: </a:t>
            </a:r>
            <a:r>
              <a:rPr lang="en-US" sz="1600" u="sng" dirty="0">
                <a:latin typeface="Calibri" panose="020F0502020204030204" pitchFamily="34" charset="0"/>
                <a:cs typeface="Calibri" panose="020F0502020204030204" pitchFamily="34" charset="0"/>
                <a:hlinkClick r:id="rId9"/>
              </a:rPr>
              <a:t>https://www.ndss.org/resources/mental-health-issues-syndrome/</a:t>
            </a:r>
            <a:r>
              <a:rPr lang="en-US" sz="1600" dirty="0">
                <a:latin typeface="Calibri" panose="020F0502020204030204" pitchFamily="34" charset="0"/>
                <a:cs typeface="Calibri" panose="020F0502020204030204" pitchFamily="34" charset="0"/>
              </a:rPr>
              <a:t>.</a:t>
            </a: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U.S. Department of Health and Human Services. National Institutes of Health. (2019). Autism Spectrum Disorder (ASD). Retrieved from: </a:t>
            </a:r>
            <a:r>
              <a:rPr lang="en-US" sz="1600" u="sng" dirty="0">
                <a:latin typeface="Calibri" panose="020F0502020204030204" pitchFamily="34" charset="0"/>
                <a:cs typeface="Calibri" panose="020F0502020204030204" pitchFamily="34" charset="0"/>
                <a:hlinkClick r:id="rId10"/>
              </a:rPr>
              <a:t>https://www.nichd.nih.gov/health/topics/autism</a:t>
            </a:r>
            <a:r>
              <a:rPr lang="en-US" sz="1600" dirty="0">
                <a:latin typeface="Calibri" panose="020F0502020204030204" pitchFamily="34" charset="0"/>
                <a:cs typeface="Calibri" panose="020F0502020204030204" pitchFamily="34" charset="0"/>
              </a:rPr>
              <a:t>.</a:t>
            </a:r>
            <a:br>
              <a:rPr lang="en-US" sz="1600" dirty="0">
                <a:latin typeface="Calibri" panose="020F0502020204030204" pitchFamily="34" charset="0"/>
                <a:cs typeface="Calibri" panose="020F0502020204030204" pitchFamily="34" charset="0"/>
              </a:rPr>
            </a:br>
            <a:br>
              <a:rPr lang="en-US" sz="1300"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5871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87BB-14AE-440A-A5E4-BD129CDD36EA}"/>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126511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87BB-14AE-440A-A5E4-BD129CDD36EA}"/>
              </a:ext>
            </a:extLst>
          </p:cNvPr>
          <p:cNvSpPr>
            <a:spLocks noGrp="1"/>
          </p:cNvSpPr>
          <p:nvPr>
            <p:ph type="ctrTitle"/>
          </p:nvPr>
        </p:nvSpPr>
        <p:spPr>
          <a:xfrm>
            <a:off x="685800" y="1122363"/>
            <a:ext cx="8025714" cy="2127464"/>
          </a:xfrm>
        </p:spPr>
        <p:txBody>
          <a:bodyPr>
            <a:normAutofit/>
          </a:bodyPr>
          <a:lstStyle/>
          <a:p>
            <a:r>
              <a:rPr lang="en-US" sz="2400" dirty="0"/>
              <a:t>Contact Information</a:t>
            </a:r>
            <a:br>
              <a:rPr lang="en-US" sz="2400" dirty="0"/>
            </a:br>
            <a:br>
              <a:rPr lang="en-US" sz="2400" dirty="0"/>
            </a:br>
            <a:r>
              <a:rPr lang="en-US" sz="2400" dirty="0"/>
              <a:t>Eric Moody: </a:t>
            </a:r>
            <a:r>
              <a:rPr lang="en-US" sz="2400" dirty="0">
                <a:hlinkClick r:id="rId3"/>
              </a:rPr>
              <a:t>eric.moody@uwyo.edu</a:t>
            </a:r>
            <a:br>
              <a:rPr lang="en-US" sz="2400" dirty="0"/>
            </a:br>
            <a:r>
              <a:rPr lang="en-US" sz="2400" dirty="0"/>
              <a:t> </a:t>
            </a:r>
            <a:br>
              <a:rPr lang="en-US" sz="2400" dirty="0"/>
            </a:br>
            <a:r>
              <a:rPr lang="en-US" sz="2400" dirty="0"/>
              <a:t>Bethany Rigles: </a:t>
            </a:r>
            <a:r>
              <a:rPr lang="en-US" sz="2400" dirty="0">
                <a:hlinkClick r:id="rId4"/>
              </a:rPr>
              <a:t>brigles@wiche.edu</a:t>
            </a:r>
            <a:r>
              <a:rPr lang="en-US" sz="2400" dirty="0"/>
              <a:t>	</a:t>
            </a:r>
          </a:p>
        </p:txBody>
      </p:sp>
    </p:spTree>
    <p:extLst>
      <p:ext uri="{BB962C8B-B14F-4D97-AF65-F5344CB8AC3E}">
        <p14:creationId xmlns:p14="http://schemas.microsoft.com/office/powerpoint/2010/main" val="3353174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87BB-14AE-440A-A5E4-BD129CDD36EA}"/>
              </a:ext>
            </a:extLst>
          </p:cNvPr>
          <p:cNvSpPr>
            <a:spLocks noGrp="1"/>
          </p:cNvSpPr>
          <p:nvPr>
            <p:ph type="ctrTitle"/>
          </p:nvPr>
        </p:nvSpPr>
        <p:spPr/>
        <p:txBody>
          <a:bodyPr/>
          <a:lstStyle/>
          <a:p>
            <a:r>
              <a:rPr lang="en-US" dirty="0"/>
              <a:t>Please Complete a GPRA Survey!</a:t>
            </a:r>
          </a:p>
        </p:txBody>
      </p:sp>
      <p:sp>
        <p:nvSpPr>
          <p:cNvPr id="3" name="Subtitle 2">
            <a:extLst>
              <a:ext uri="{FF2B5EF4-FFF2-40B4-BE49-F238E27FC236}">
                <a16:creationId xmlns:a16="http://schemas.microsoft.com/office/drawing/2014/main" id="{2A39EE69-2A3C-4F96-B8EF-B4F5AEE46831}"/>
              </a:ext>
            </a:extLst>
          </p:cNvPr>
          <p:cNvSpPr>
            <a:spLocks noGrp="1"/>
          </p:cNvSpPr>
          <p:nvPr>
            <p:ph type="subTitle" idx="1"/>
          </p:nvPr>
        </p:nvSpPr>
        <p:spPr/>
        <p:txBody>
          <a:bodyPr/>
          <a:lstStyle/>
          <a:p>
            <a:endParaRPr lang="en-US" u="sng" dirty="0">
              <a:hlinkClick r:id="rId3"/>
            </a:endParaRPr>
          </a:p>
          <a:p>
            <a:r>
              <a:rPr lang="en-US" u="sng" dirty="0">
                <a:hlinkClick r:id="rId3"/>
              </a:rPr>
              <a:t>https://ttc-gpra.org/P?s=161440</a:t>
            </a:r>
            <a:r>
              <a:rPr lang="en-US" dirty="0"/>
              <a:t> </a:t>
            </a:r>
          </a:p>
        </p:txBody>
      </p:sp>
    </p:spTree>
    <p:extLst>
      <p:ext uri="{BB962C8B-B14F-4D97-AF65-F5344CB8AC3E}">
        <p14:creationId xmlns:p14="http://schemas.microsoft.com/office/powerpoint/2010/main" val="89491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3917"/>
          </a:xfrm>
        </p:spPr>
        <p:txBody>
          <a:bodyPr>
            <a:normAutofit/>
          </a:bodyPr>
          <a:lstStyle/>
          <a:p>
            <a:pPr algn="ctr"/>
            <a:r>
              <a:rPr lang="en-US" b="1" dirty="0">
                <a:solidFill>
                  <a:srgbClr val="CC4927"/>
                </a:solidFill>
                <a:latin typeface="+mn-lt"/>
              </a:rPr>
              <a:t>Disclaimer</a:t>
            </a:r>
          </a:p>
        </p:txBody>
      </p:sp>
      <p:sp>
        <p:nvSpPr>
          <p:cNvPr id="3" name="Content Placeholder 2"/>
          <p:cNvSpPr>
            <a:spLocks noGrp="1"/>
          </p:cNvSpPr>
          <p:nvPr>
            <p:ph sz="quarter" idx="10"/>
          </p:nvPr>
        </p:nvSpPr>
        <p:spPr>
          <a:xfrm>
            <a:off x="628649" y="1262076"/>
            <a:ext cx="7886701" cy="4201175"/>
          </a:xfrm>
        </p:spPr>
        <p:txBody>
          <a:bodyPr>
            <a:noAutofit/>
          </a:bodyPr>
          <a:lstStyle/>
          <a:p>
            <a:pPr marL="0" indent="0">
              <a:lnSpc>
                <a:spcPct val="120000"/>
              </a:lnSpc>
              <a:buNone/>
            </a:pPr>
            <a:r>
              <a:rPr lang="en-US" sz="1400" dirty="0"/>
              <a:t>This presentation was prepared for the Mountain Plains Mental Health Technology Transfer Center (TTC)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call 701-777-6367. </a:t>
            </a:r>
          </a:p>
          <a:p>
            <a:pPr marL="0" indent="0">
              <a:lnSpc>
                <a:spcPct val="120000"/>
              </a:lnSpc>
              <a:buNone/>
            </a:pPr>
            <a:endParaRPr lang="en-US" sz="1400" dirty="0"/>
          </a:p>
          <a:p>
            <a:pPr marL="0" indent="0">
              <a:lnSpc>
                <a:spcPct val="120000"/>
              </a:lnSpc>
              <a:buNone/>
            </a:pPr>
            <a:r>
              <a:rPr lang="en-US" sz="1400" dirty="0"/>
              <a:t>At the time of this presentation, </a:t>
            </a:r>
            <a:r>
              <a:rPr lang="en-US" sz="1400" dirty="0" err="1"/>
              <a:t>Elinore</a:t>
            </a:r>
            <a:r>
              <a:rPr lang="en-US" sz="1400" dirty="0"/>
              <a:t> F. </a:t>
            </a:r>
            <a:r>
              <a:rPr lang="en-US" sz="1400" dirty="0" err="1"/>
              <a:t>McCance</a:t>
            </a:r>
            <a:r>
              <a:rPr lang="en-US" sz="1400" dirty="0"/>
              <a:t>-Katz, served as SAMHSA Assistant Secretary. The opinions expressed herein are the views of Eric Moody, Ph.D. and Bethany Rigles, PhD and do not reflect the official position of the Department of Health and Human Services (DHHS), SAMHSA. No official support or endorsement of DHHS, SAMHSA, for the opinions described in this document is intended or should be inferred.</a:t>
            </a:r>
          </a:p>
        </p:txBody>
      </p:sp>
    </p:spTree>
    <p:custDataLst>
      <p:tags r:id="rId1"/>
    </p:custDataLst>
    <p:extLst>
      <p:ext uri="{BB962C8B-B14F-4D97-AF65-F5344CB8AC3E}">
        <p14:creationId xmlns:p14="http://schemas.microsoft.com/office/powerpoint/2010/main" val="3464589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3122"/>
            <a:ext cx="7772400" cy="2387600"/>
          </a:xfrm>
        </p:spPr>
        <p:txBody>
          <a:bodyPr>
            <a:normAutofit fontScale="90000"/>
          </a:bodyPr>
          <a:lstStyle/>
          <a:p>
            <a:r>
              <a:rPr lang="en-US" dirty="0"/>
              <a:t>How we can continue to offer free training…</a:t>
            </a:r>
            <a:br>
              <a:rPr lang="en-US" dirty="0"/>
            </a:br>
            <a:br>
              <a:rPr lang="en-US" dirty="0"/>
            </a:br>
            <a:r>
              <a:rPr lang="en-US" b="1" dirty="0"/>
              <a:t>A SURVEY</a:t>
            </a:r>
            <a:r>
              <a:rPr lang="en-US" dirty="0"/>
              <a:t>!</a:t>
            </a:r>
          </a:p>
        </p:txBody>
      </p:sp>
      <p:sp>
        <p:nvSpPr>
          <p:cNvPr id="3" name="Subtitle 2"/>
          <p:cNvSpPr>
            <a:spLocks noGrp="1"/>
          </p:cNvSpPr>
          <p:nvPr>
            <p:ph type="subTitle" idx="1"/>
          </p:nvPr>
        </p:nvSpPr>
        <p:spPr>
          <a:xfrm>
            <a:off x="1143000" y="3319405"/>
            <a:ext cx="6858000" cy="969962"/>
          </a:xfrm>
        </p:spPr>
        <p:txBody>
          <a:bodyPr>
            <a:normAutofit/>
          </a:bodyPr>
          <a:lstStyle/>
          <a:p>
            <a:r>
              <a:rPr lang="en-US" sz="3200" u="sng" dirty="0">
                <a:hlinkClick r:id="rId3"/>
              </a:rPr>
              <a:t>https://ttc-gpra.org/P?s=161440</a:t>
            </a:r>
            <a:r>
              <a:rPr lang="en-US" sz="3200" dirty="0"/>
              <a:t> </a:t>
            </a:r>
          </a:p>
          <a:p>
            <a:endParaRPr lang="en-US" sz="3200" dirty="0"/>
          </a:p>
        </p:txBody>
      </p:sp>
    </p:spTree>
    <p:extLst>
      <p:ext uri="{BB962C8B-B14F-4D97-AF65-F5344CB8AC3E}">
        <p14:creationId xmlns:p14="http://schemas.microsoft.com/office/powerpoint/2010/main" val="80879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Intellectual Disabilities &amp; Mental Illness</a:t>
            </a:r>
            <a:endParaRPr lang="en-US" sz="3300" dirty="0"/>
          </a:p>
        </p:txBody>
      </p:sp>
      <p:sp>
        <p:nvSpPr>
          <p:cNvPr id="3" name="Subtitle 2"/>
          <p:cNvSpPr>
            <a:spLocks noGrp="1"/>
          </p:cNvSpPr>
          <p:nvPr>
            <p:ph type="subTitle" idx="1"/>
          </p:nvPr>
        </p:nvSpPr>
        <p:spPr/>
        <p:txBody>
          <a:bodyPr>
            <a:normAutofit/>
          </a:bodyPr>
          <a:lstStyle/>
          <a:p>
            <a:r>
              <a:rPr lang="en-US" sz="2400" dirty="0">
                <a:latin typeface="Arial"/>
              </a:rPr>
              <a:t>November 21, 2019</a:t>
            </a:r>
          </a:p>
          <a:p>
            <a:r>
              <a:rPr lang="en-US" sz="2400" dirty="0">
                <a:latin typeface="Arial"/>
              </a:rPr>
              <a:t>Eric Moody, PhD &amp; Bethany Rigles, PhD</a:t>
            </a:r>
          </a:p>
        </p:txBody>
      </p:sp>
      <p:pic>
        <p:nvPicPr>
          <p:cNvPr id="7" name="Picture Placeholder 6" descr="MH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3737" b="13737"/>
          <a:stretch>
            <a:fillRect/>
          </a:stretch>
        </p:blipFill>
        <p:spPr/>
      </p:pic>
      <p:pic>
        <p:nvPicPr>
          <p:cNvPr id="5" name="Picture 4" descr="A screenshot of a cell phone&#10;&#10;Description automatically generated">
            <a:extLst>
              <a:ext uri="{FF2B5EF4-FFF2-40B4-BE49-F238E27FC236}">
                <a16:creationId xmlns:a16="http://schemas.microsoft.com/office/drawing/2014/main" id="{5F5C87FE-45A2-46D1-AA89-074BA700FD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452" y="5940229"/>
            <a:ext cx="4175499" cy="624344"/>
          </a:xfrm>
          <a:prstGeom prst="rect">
            <a:avLst/>
          </a:prstGeom>
        </p:spPr>
      </p:pic>
    </p:spTree>
    <p:custDataLst>
      <p:tags r:id="rId1"/>
    </p:custDataLst>
    <p:extLst>
      <p:ext uri="{BB962C8B-B14F-4D97-AF65-F5344CB8AC3E}">
        <p14:creationId xmlns:p14="http://schemas.microsoft.com/office/powerpoint/2010/main" val="229957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Conundrum of Dual Diagnosis	</a:t>
            </a:r>
          </a:p>
        </p:txBody>
      </p:sp>
      <p:sp>
        <p:nvSpPr>
          <p:cNvPr id="3" name="Content Placeholder 2"/>
          <p:cNvSpPr>
            <a:spLocks noGrp="1"/>
          </p:cNvSpPr>
          <p:nvPr>
            <p:ph sz="quarter" idx="10"/>
          </p:nvPr>
        </p:nvSpPr>
        <p:spPr>
          <a:xfrm>
            <a:off x="628649" y="1713490"/>
            <a:ext cx="7460274" cy="3454400"/>
          </a:xfrm>
        </p:spPr>
        <p:txBody>
          <a:bodyPr>
            <a:normAutofit/>
          </a:bodyPr>
          <a:lstStyle/>
          <a:p>
            <a:r>
              <a:rPr lang="en-US" dirty="0"/>
              <a:t>Usually refers to Mental Health and Developmental Disability</a:t>
            </a:r>
          </a:p>
          <a:p>
            <a:pPr lvl="1"/>
            <a:r>
              <a:rPr lang="en-US" dirty="0"/>
              <a:t>Meant to capture unique domains</a:t>
            </a:r>
          </a:p>
          <a:p>
            <a:pPr lvl="1"/>
            <a:r>
              <a:rPr lang="en-US" dirty="0"/>
              <a:t>Symptoms may overlap</a:t>
            </a:r>
          </a:p>
          <a:p>
            <a:pPr lvl="1"/>
            <a:r>
              <a:rPr lang="en-US" dirty="0"/>
              <a:t>Overshadowing</a:t>
            </a:r>
          </a:p>
          <a:p>
            <a:pPr lvl="1"/>
            <a:r>
              <a:rPr lang="en-US" dirty="0"/>
              <a:t>Diagnostic exclusions</a:t>
            </a:r>
          </a:p>
          <a:p>
            <a:pPr lvl="1"/>
            <a:r>
              <a:rPr lang="en-US" dirty="0"/>
              <a:t>Provider comfort varies</a:t>
            </a:r>
          </a:p>
        </p:txBody>
      </p:sp>
    </p:spTree>
    <p:custDataLst>
      <p:tags r:id="rId1"/>
    </p:custDataLst>
    <p:extLst>
      <p:ext uri="{BB962C8B-B14F-4D97-AF65-F5344CB8AC3E}">
        <p14:creationId xmlns:p14="http://schemas.microsoft.com/office/powerpoint/2010/main" val="344612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Mental Illness	</a:t>
            </a:r>
          </a:p>
        </p:txBody>
      </p:sp>
      <p:sp>
        <p:nvSpPr>
          <p:cNvPr id="3" name="Content Placeholder 2"/>
          <p:cNvSpPr>
            <a:spLocks noGrp="1"/>
          </p:cNvSpPr>
          <p:nvPr>
            <p:ph sz="quarter" idx="10"/>
          </p:nvPr>
        </p:nvSpPr>
        <p:spPr>
          <a:xfrm>
            <a:off x="628649" y="1713490"/>
            <a:ext cx="7460274" cy="3454400"/>
          </a:xfrm>
        </p:spPr>
        <p:txBody>
          <a:bodyPr>
            <a:normAutofit/>
          </a:bodyPr>
          <a:lstStyle/>
          <a:p>
            <a:r>
              <a:rPr lang="en-US" dirty="0"/>
              <a:t>The stuff you know already</a:t>
            </a:r>
          </a:p>
          <a:p>
            <a:pPr lvl="1"/>
            <a:r>
              <a:rPr lang="en-US" dirty="0"/>
              <a:t>Mood disorders</a:t>
            </a:r>
          </a:p>
          <a:p>
            <a:pPr lvl="1"/>
            <a:r>
              <a:rPr lang="en-US" dirty="0"/>
              <a:t>Anxiety/depression</a:t>
            </a:r>
          </a:p>
          <a:p>
            <a:pPr lvl="1"/>
            <a:r>
              <a:rPr lang="en-US" dirty="0"/>
              <a:t>Psychotic disorders</a:t>
            </a:r>
          </a:p>
          <a:p>
            <a:pPr lvl="1"/>
            <a:r>
              <a:rPr lang="en-US" dirty="0"/>
              <a:t>Eating disorder…and the list goes on</a:t>
            </a:r>
          </a:p>
        </p:txBody>
      </p:sp>
    </p:spTree>
    <p:custDataLst>
      <p:tags r:id="rId1"/>
    </p:custDataLst>
    <p:extLst>
      <p:ext uri="{BB962C8B-B14F-4D97-AF65-F5344CB8AC3E}">
        <p14:creationId xmlns:p14="http://schemas.microsoft.com/office/powerpoint/2010/main" val="210317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7886701" cy="1545736"/>
          </a:xfrm>
        </p:spPr>
        <p:txBody>
          <a:bodyPr>
            <a:normAutofit fontScale="90000"/>
          </a:bodyPr>
          <a:lstStyle/>
          <a:p>
            <a:r>
              <a:rPr lang="en-US" dirty="0"/>
              <a:t>Intellectual &amp; Developmental Disabilities (IDD)		</a:t>
            </a:r>
          </a:p>
        </p:txBody>
      </p:sp>
      <p:sp>
        <p:nvSpPr>
          <p:cNvPr id="3" name="Content Placeholder 2"/>
          <p:cNvSpPr>
            <a:spLocks noGrp="1"/>
          </p:cNvSpPr>
          <p:nvPr>
            <p:ph sz="quarter" idx="10"/>
          </p:nvPr>
        </p:nvSpPr>
        <p:spPr>
          <a:xfrm>
            <a:off x="722433" y="2018289"/>
            <a:ext cx="7471997" cy="3784633"/>
          </a:xfrm>
        </p:spPr>
        <p:txBody>
          <a:bodyPr>
            <a:normAutofit lnSpcReduction="10000"/>
          </a:bodyPr>
          <a:lstStyle/>
          <a:p>
            <a:pPr marL="457200" indent="-457200">
              <a:buFont typeface="+mj-lt"/>
              <a:buAutoNum type="arabicPeriod"/>
            </a:pPr>
            <a:r>
              <a:rPr lang="en-US" sz="2400" b="1" u="sng" dirty="0"/>
              <a:t>Impaired intellectual functioning </a:t>
            </a:r>
          </a:p>
          <a:p>
            <a:pPr lvl="1"/>
            <a:r>
              <a:rPr lang="en-US" dirty="0"/>
              <a:t>IQ&lt;70 on standardized tests</a:t>
            </a:r>
          </a:p>
          <a:p>
            <a:pPr marL="457200" indent="-457200">
              <a:buFont typeface="+mj-lt"/>
              <a:buAutoNum type="arabicPeriod"/>
            </a:pPr>
            <a:r>
              <a:rPr lang="en-US" sz="2400" b="1" u="sng" dirty="0"/>
              <a:t>Impaired adaptive behavior</a:t>
            </a:r>
          </a:p>
          <a:p>
            <a:pPr marL="742950" lvl="1" indent="-342900"/>
            <a:r>
              <a:rPr lang="en-US" dirty="0"/>
              <a:t>Eating and dressing, communication, socialization, work, leisure, responsibility, home and school…</a:t>
            </a:r>
            <a:endParaRPr lang="en-US" sz="2000" dirty="0"/>
          </a:p>
          <a:p>
            <a:pPr marL="457200" indent="-457200">
              <a:buFont typeface="+mj-lt"/>
              <a:buAutoNum type="arabicPeriod"/>
            </a:pPr>
            <a:r>
              <a:rPr lang="en-US" sz="2400" b="1" u="sng" dirty="0"/>
              <a:t>Onset prior to age 18</a:t>
            </a:r>
          </a:p>
          <a:p>
            <a:pPr lvl="1"/>
            <a:r>
              <a:rPr lang="en-US" dirty="0"/>
              <a:t>Spectrum</a:t>
            </a:r>
          </a:p>
          <a:p>
            <a:pPr lvl="2"/>
            <a:r>
              <a:rPr lang="en-US" dirty="0"/>
              <a:t>Mild, moderate, severe, profound </a:t>
            </a:r>
          </a:p>
          <a:p>
            <a:pPr lvl="3"/>
            <a:r>
              <a:rPr lang="en-US" sz="2200" dirty="0"/>
              <a:t>Other taxonomies exist</a:t>
            </a:r>
          </a:p>
        </p:txBody>
      </p:sp>
      <p:sp>
        <p:nvSpPr>
          <p:cNvPr id="4" name="TextBox 3">
            <a:extLst>
              <a:ext uri="{FF2B5EF4-FFF2-40B4-BE49-F238E27FC236}">
                <a16:creationId xmlns:a16="http://schemas.microsoft.com/office/drawing/2014/main" id="{C246DC68-62C9-4ED4-AAA2-E4CD9B19406A}"/>
              </a:ext>
            </a:extLst>
          </p:cNvPr>
          <p:cNvSpPr txBox="1"/>
          <p:nvPr/>
        </p:nvSpPr>
        <p:spPr>
          <a:xfrm>
            <a:off x="722433" y="5896375"/>
            <a:ext cx="2567626" cy="584775"/>
          </a:xfrm>
          <a:prstGeom prst="rect">
            <a:avLst/>
          </a:prstGeom>
          <a:noFill/>
        </p:spPr>
        <p:txBody>
          <a:bodyPr wrap="none" rtlCol="0">
            <a:spAutoFit/>
          </a:bodyPr>
          <a:lstStyle/>
          <a:p>
            <a:r>
              <a:rPr lang="en-US" sz="1400" dirty="0"/>
              <a:t>Note: AAIDD and APA definitions</a:t>
            </a:r>
          </a:p>
          <a:p>
            <a:endParaRPr lang="en-US" b="1" dirty="0"/>
          </a:p>
        </p:txBody>
      </p:sp>
    </p:spTree>
    <p:custDataLst>
      <p:tags r:id="rId1"/>
    </p:custDataLst>
    <p:extLst>
      <p:ext uri="{BB962C8B-B14F-4D97-AF65-F5344CB8AC3E}">
        <p14:creationId xmlns:p14="http://schemas.microsoft.com/office/powerpoint/2010/main" val="248756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IDDs	</a:t>
            </a:r>
          </a:p>
        </p:txBody>
      </p:sp>
      <p:sp>
        <p:nvSpPr>
          <p:cNvPr id="3" name="Content Placeholder 2"/>
          <p:cNvSpPr>
            <a:spLocks noGrp="1"/>
          </p:cNvSpPr>
          <p:nvPr>
            <p:ph sz="quarter" idx="10"/>
          </p:nvPr>
        </p:nvSpPr>
        <p:spPr>
          <a:xfrm>
            <a:off x="628649" y="1713490"/>
            <a:ext cx="7460274" cy="3454400"/>
          </a:xfrm>
        </p:spPr>
        <p:txBody>
          <a:bodyPr>
            <a:normAutofit/>
          </a:bodyPr>
          <a:lstStyle/>
          <a:p>
            <a:r>
              <a:rPr lang="en-US" sz="2400" dirty="0"/>
              <a:t>Biological causes</a:t>
            </a:r>
          </a:p>
          <a:p>
            <a:pPr lvl="1"/>
            <a:r>
              <a:rPr lang="en-US" sz="2000" dirty="0"/>
              <a:t>Genetic, childhood accidents, toxins, malnutrition, prenatal exposures, drug exposure, infections</a:t>
            </a:r>
          </a:p>
          <a:p>
            <a:r>
              <a:rPr lang="en-US" sz="2400" dirty="0"/>
              <a:t>Concomitant effects</a:t>
            </a:r>
          </a:p>
          <a:p>
            <a:pPr lvl="1"/>
            <a:r>
              <a:rPr lang="en-US" sz="2000" u="sng" dirty="0"/>
              <a:t>May</a:t>
            </a:r>
            <a:r>
              <a:rPr lang="en-US" sz="2000" dirty="0"/>
              <a:t> affect numerous biological systems</a:t>
            </a:r>
          </a:p>
          <a:p>
            <a:pPr lvl="2"/>
            <a:r>
              <a:rPr lang="en-US" sz="1600" dirty="0"/>
              <a:t>Nervous, sensory, metabolic, emotional, cardiovascular, reproductive etc.</a:t>
            </a:r>
          </a:p>
          <a:p>
            <a:r>
              <a:rPr lang="en-US" sz="2400" dirty="0"/>
              <a:t>May be stable, regressive, or degenerative </a:t>
            </a:r>
          </a:p>
          <a:p>
            <a:pPr lvl="1"/>
            <a:r>
              <a:rPr lang="en-US" sz="2000" dirty="0"/>
              <a:t>(NIH, 2019).</a:t>
            </a:r>
          </a:p>
        </p:txBody>
      </p:sp>
    </p:spTree>
    <p:custDataLst>
      <p:tags r:id="rId1"/>
    </p:custDataLst>
    <p:extLst>
      <p:ext uri="{BB962C8B-B14F-4D97-AF65-F5344CB8AC3E}">
        <p14:creationId xmlns:p14="http://schemas.microsoft.com/office/powerpoint/2010/main" val="617942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1301</Words>
  <Application>Microsoft Macintosh PowerPoint</Application>
  <PresentationFormat>On-screen Show (4:3)</PresentationFormat>
  <Paragraphs>228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Black</vt:lpstr>
      <vt:lpstr>Calibri</vt:lpstr>
      <vt:lpstr>Office Theme</vt:lpstr>
      <vt:lpstr>Thank you for joining us today!</vt:lpstr>
      <vt:lpstr>The Mountain Plains Mental Health Technology Transfer Center</vt:lpstr>
      <vt:lpstr>Disclaimer</vt:lpstr>
      <vt:lpstr>How we can continue to offer free training…  A SURVEY!</vt:lpstr>
      <vt:lpstr>Intellectual Disabilities &amp; Mental Illness</vt:lpstr>
      <vt:lpstr>The Conundrum of Dual Diagnosis </vt:lpstr>
      <vt:lpstr>Mental Illness </vt:lpstr>
      <vt:lpstr>Intellectual &amp; Developmental Disabilities (IDD)  </vt:lpstr>
      <vt:lpstr>IDDs </vt:lpstr>
      <vt:lpstr>Assessing IDD</vt:lpstr>
      <vt:lpstr>Diversity of IDD </vt:lpstr>
      <vt:lpstr>Down Syndrome </vt:lpstr>
      <vt:lpstr>Down Syndrome &amp; MI </vt:lpstr>
      <vt:lpstr>Fragile X </vt:lpstr>
      <vt:lpstr>Fragile X  &amp; MI</vt:lpstr>
      <vt:lpstr>Autism Spectrum Disorders </vt:lpstr>
      <vt:lpstr>ASD &amp; MI </vt:lpstr>
      <vt:lpstr>Distinguishing Between IDD &amp; MI-related Behaviors </vt:lpstr>
      <vt:lpstr>Distinguishing Between IDD &amp; MI-related Behavior </vt:lpstr>
      <vt:lpstr>Distinguishing Between IDD &amp; MI-related Behavior</vt:lpstr>
      <vt:lpstr>Distinguishing Between IDD &amp; MI-related Behavior</vt:lpstr>
      <vt:lpstr>Interventions </vt:lpstr>
      <vt:lpstr>Interventions</vt:lpstr>
      <vt:lpstr>Increasing Provider Comfort in Working with the IDD Population</vt:lpstr>
      <vt:lpstr>PowerPoint Presentation</vt:lpstr>
      <vt:lpstr>References  Centers for Disease Control and Prevention. (2019). Data &amp; Statistics on Autism Spectrum Disorder. Retrieved from: https://www.cdc.gov/ncbddd/autism/data.html.  Centers for Disease Control and Prevention. (2019). Data and Statistics on Down Syndrome. Retrieved from: https://www.cdc.gov/ncbddd/birthdefects/downsyndrome/data.html.  Centers for Disease Control and Prevention. (2019). Data and Statistics on Fragile X Syndrome. Retrieved from: https://www.cdc.gov/ncbddd/fxs/data.html.  Collins, H.C. &amp; Siegel, M.S. (2019, August 29). Recognizing and Treating Comorbid Psychiatric Disorders in People with Autism. Psychiatric Times. Retrieved from: https://www.psychiatrictimes.com/special-reports/recognizing-and-treating-comorbid-psychiatric-disorders-people-autism.  Houting, J., Adams, D., Roberts, J., &amp; Keen, D. (2018). Exploring anxiety symptomology in school-aged autistic children using an autism-specific assessment. Research in Autism Spectrum Disorders (50), 73-82. Retrieved from: https://www.sciencedirect.com/science/article/pii/S1750946718300473.  Interactive Autism Network. (2019). Challenging Behaviors. Retrieved from: https://iancommunity.org/challenging-behaviors.  National Down Syndrome Society. (2019). Mental Health Issues &amp; Down Syndrome. Retrieved from: https://www.ndss.org/resources/mental-health-issues-syndrome/.  U.S. Department of Health and Human Services. National Institutes of Health. (2019). Autism Spectrum Disorder (ASD). Retrieved from: https://www.nichd.nih.gov/health/topics/autism.  </vt:lpstr>
      <vt:lpstr>Questions?</vt:lpstr>
      <vt:lpstr>Contact Information  Eric Moody: eric.moody@uwyo.edu   Bethany Rigles: brigles@wiche.edu </vt:lpstr>
      <vt:lpstr>Please Complete a GPRA Survey!</vt:lpstr>
    </vt:vector>
  </TitlesOfParts>
  <Manager/>
  <Company>Mountain Plains Mental Health Technology Transfer Center Network</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Disabilities &amp; Mental Illness</dc:title>
  <dc:subject/>
  <dc:creator>Eric Moody, PhD &amp; Bethany Rigles, PhD</dc:creator>
  <cp:keywords/>
  <dc:description/>
  <cp:lastModifiedBy>Julie Arnold</cp:lastModifiedBy>
  <cp:revision>24</cp:revision>
  <dcterms:created xsi:type="dcterms:W3CDTF">2019-10-25T19:33:18Z</dcterms:created>
  <dcterms:modified xsi:type="dcterms:W3CDTF">2019-11-26T22:11:39Z</dcterms:modified>
  <cp:category/>
</cp:coreProperties>
</file>