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8.xml" ContentType="application/vnd.openxmlformats-officedocument.presentationml.tags+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notesSlides/notesSlide35.xml" ContentType="application/vnd.openxmlformats-officedocument.presentationml.notesSlide+xml"/>
  <Override PartName="/ppt/tags/tag43.xml" ContentType="application/vnd.openxmlformats-officedocument.presentationml.tags+xml"/>
  <Override PartName="/ppt/notesSlides/notesSlide36.xml" ContentType="application/vnd.openxmlformats-officedocument.presentationml.notesSlide+xml"/>
  <Override PartName="/ppt/tags/tag44.xml" ContentType="application/vnd.openxmlformats-officedocument.presentationml.tags+xml"/>
  <Override PartName="/ppt/notesSlides/notesSlide37.xml" ContentType="application/vnd.openxmlformats-officedocument.presentationml.notesSlide+xml"/>
  <Override PartName="/ppt/tags/tag45.xml" ContentType="application/vnd.openxmlformats-officedocument.presentationml.tags+xml"/>
  <Override PartName="/ppt/notesSlides/notesSlide38.xml" ContentType="application/vnd.openxmlformats-officedocument.presentationml.notesSlide+xml"/>
  <Override PartName="/ppt/tags/tag46.xml" ContentType="application/vnd.openxmlformats-officedocument.presentationml.tags+xml"/>
  <Override PartName="/ppt/notesSlides/notesSlide39.xml" ContentType="application/vnd.openxmlformats-officedocument.presentationml.notesSlide+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5"/>
  </p:notesMasterIdLst>
  <p:sldIdLst>
    <p:sldId id="303" r:id="rId2"/>
    <p:sldId id="300" r:id="rId3"/>
    <p:sldId id="301"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4" r:id="rId44"/>
  </p:sldIdLst>
  <p:sldSz cx="12192000" cy="6858000"/>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5EB60B-F7FF-1EED-345F-77B771112469}" v="9" dt="2019-12-06T21:01:04.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6"/>
    <p:restoredTop sz="59087" autoAdjust="0"/>
  </p:normalViewPr>
  <p:slideViewPr>
    <p:cSldViewPr snapToGrid="0">
      <p:cViewPr varScale="1">
        <p:scale>
          <a:sx n="110" d="100"/>
          <a:sy n="110"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Users\davidflynn\Dropbox\farmstress\national%20Output%20Multipliers%20aggregated.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davidflynn\Downloads\farmsectorindicators_november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davidflynn\Downloads\farmsectorindicators_november2019.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Economic Impact By NAICS Industry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'Output Multipliers'!$C$2</c:f>
              <c:strCache>
                <c:ptCount val="1"/>
                <c:pt idx="0">
                  <c:v>DirectEffects</c:v>
                </c:pt>
              </c:strCache>
            </c:strRef>
          </c:tx>
          <c:spPr>
            <a:solidFill>
              <a:schemeClr val="accent1"/>
            </a:solidFill>
            <a:ln>
              <a:noFill/>
            </a:ln>
            <a:effectLst/>
          </c:spPr>
          <c:invertIfNegative val="0"/>
          <c:cat>
            <c:strRef>
              <c:f>'Output Multipliers'!$B$3:$B$22</c:f>
              <c:strCache>
                <c:ptCount val="20"/>
                <c:pt idx="0">
                  <c:v>11 Ag, Forestry, Fish &amp; Hunting</c:v>
                </c:pt>
                <c:pt idx="1">
                  <c:v>21 Mining</c:v>
                </c:pt>
                <c:pt idx="2">
                  <c:v>22 Utilities</c:v>
                </c:pt>
                <c:pt idx="3">
                  <c:v>23 Construction</c:v>
                </c:pt>
                <c:pt idx="4">
                  <c:v>31-33 Manufacturing</c:v>
                </c:pt>
                <c:pt idx="5">
                  <c:v>42 Wholesale Trade</c:v>
                </c:pt>
                <c:pt idx="6">
                  <c:v>44-45 Retail trade</c:v>
                </c:pt>
                <c:pt idx="7">
                  <c:v>48-49 Transportation &amp; Warehousing</c:v>
                </c:pt>
                <c:pt idx="8">
                  <c:v>51 Information</c:v>
                </c:pt>
                <c:pt idx="9">
                  <c:v>52 Finance &amp; insurance</c:v>
                </c:pt>
                <c:pt idx="10">
                  <c:v>53 Real estate &amp; rental</c:v>
                </c:pt>
                <c:pt idx="11">
                  <c:v>54 Professional- scientific &amp; tech svcs</c:v>
                </c:pt>
                <c:pt idx="12">
                  <c:v>55 Management of companies</c:v>
                </c:pt>
                <c:pt idx="13">
                  <c:v>56 Administrative &amp; waste services</c:v>
                </c:pt>
                <c:pt idx="14">
                  <c:v>61 Educational svcs</c:v>
                </c:pt>
                <c:pt idx="15">
                  <c:v>62 Health &amp; social services</c:v>
                </c:pt>
                <c:pt idx="16">
                  <c:v>71 Arts- entertainment &amp; recreation</c:v>
                </c:pt>
                <c:pt idx="17">
                  <c:v>72 Accomodation &amp; food services</c:v>
                </c:pt>
                <c:pt idx="18">
                  <c:v>81 Other services</c:v>
                </c:pt>
                <c:pt idx="19">
                  <c:v>92 Government &amp; non NAICs</c:v>
                </c:pt>
              </c:strCache>
            </c:strRef>
          </c:cat>
          <c:val>
            <c:numRef>
              <c:f>'Output Multipliers'!$C$3:$C$22</c:f>
              <c:numCache>
                <c:formatCode>#,##0.000000</c:formatCode>
                <c:ptCount val="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numCache>
            </c:numRef>
          </c:val>
          <c:extLst>
            <c:ext xmlns:c16="http://schemas.microsoft.com/office/drawing/2014/chart" uri="{C3380CC4-5D6E-409C-BE32-E72D297353CC}">
              <c16:uniqueId val="{00000000-6348-42A9-A730-60E4B5D74F6B}"/>
            </c:ext>
          </c:extLst>
        </c:ser>
        <c:ser>
          <c:idx val="1"/>
          <c:order val="1"/>
          <c:tx>
            <c:strRef>
              <c:f>'Output Multipliers'!$D$2</c:f>
              <c:strCache>
                <c:ptCount val="1"/>
                <c:pt idx="0">
                  <c:v>IndirectEffects</c:v>
                </c:pt>
              </c:strCache>
            </c:strRef>
          </c:tx>
          <c:spPr>
            <a:solidFill>
              <a:schemeClr val="accent2"/>
            </a:solidFill>
            <a:ln>
              <a:noFill/>
            </a:ln>
            <a:effectLst/>
          </c:spPr>
          <c:invertIfNegative val="0"/>
          <c:cat>
            <c:strRef>
              <c:f>'Output Multipliers'!$B$3:$B$22</c:f>
              <c:strCache>
                <c:ptCount val="20"/>
                <c:pt idx="0">
                  <c:v>11 Ag, Forestry, Fish &amp; Hunting</c:v>
                </c:pt>
                <c:pt idx="1">
                  <c:v>21 Mining</c:v>
                </c:pt>
                <c:pt idx="2">
                  <c:v>22 Utilities</c:v>
                </c:pt>
                <c:pt idx="3">
                  <c:v>23 Construction</c:v>
                </c:pt>
                <c:pt idx="4">
                  <c:v>31-33 Manufacturing</c:v>
                </c:pt>
                <c:pt idx="5">
                  <c:v>42 Wholesale Trade</c:v>
                </c:pt>
                <c:pt idx="6">
                  <c:v>44-45 Retail trade</c:v>
                </c:pt>
                <c:pt idx="7">
                  <c:v>48-49 Transportation &amp; Warehousing</c:v>
                </c:pt>
                <c:pt idx="8">
                  <c:v>51 Information</c:v>
                </c:pt>
                <c:pt idx="9">
                  <c:v>52 Finance &amp; insurance</c:v>
                </c:pt>
                <c:pt idx="10">
                  <c:v>53 Real estate &amp; rental</c:v>
                </c:pt>
                <c:pt idx="11">
                  <c:v>54 Professional- scientific &amp; tech svcs</c:v>
                </c:pt>
                <c:pt idx="12">
                  <c:v>55 Management of companies</c:v>
                </c:pt>
                <c:pt idx="13">
                  <c:v>56 Administrative &amp; waste services</c:v>
                </c:pt>
                <c:pt idx="14">
                  <c:v>61 Educational svcs</c:v>
                </c:pt>
                <c:pt idx="15">
                  <c:v>62 Health &amp; social services</c:v>
                </c:pt>
                <c:pt idx="16">
                  <c:v>71 Arts- entertainment &amp; recreation</c:v>
                </c:pt>
                <c:pt idx="17">
                  <c:v>72 Accomodation &amp; food services</c:v>
                </c:pt>
                <c:pt idx="18">
                  <c:v>81 Other services</c:v>
                </c:pt>
                <c:pt idx="19">
                  <c:v>92 Government &amp; non NAICs</c:v>
                </c:pt>
              </c:strCache>
            </c:strRef>
          </c:cat>
          <c:val>
            <c:numRef>
              <c:f>'Output Multipliers'!$D$3:$D$22</c:f>
              <c:numCache>
                <c:formatCode>#,##0.000000</c:formatCode>
                <c:ptCount val="20"/>
                <c:pt idx="0">
                  <c:v>1.0183725931199774</c:v>
                </c:pt>
                <c:pt idx="1">
                  <c:v>0.47294148123937418</c:v>
                </c:pt>
                <c:pt idx="2">
                  <c:v>0.75369567576930763</c:v>
                </c:pt>
                <c:pt idx="3">
                  <c:v>0.52701984395960721</c:v>
                </c:pt>
                <c:pt idx="4">
                  <c:v>0.99313073955312348</c:v>
                </c:pt>
                <c:pt idx="5">
                  <c:v>0.85627470830196728</c:v>
                </c:pt>
                <c:pt idx="6">
                  <c:v>0.99551828251766494</c:v>
                </c:pt>
                <c:pt idx="7">
                  <c:v>1.0318967037189424</c:v>
                </c:pt>
                <c:pt idx="8">
                  <c:v>1.2466279071645801</c:v>
                </c:pt>
                <c:pt idx="9">
                  <c:v>1.1873772054500051</c:v>
                </c:pt>
                <c:pt idx="10">
                  <c:v>1.1601924649454531</c:v>
                </c:pt>
                <c:pt idx="11">
                  <c:v>0.97349954864044719</c:v>
                </c:pt>
                <c:pt idx="12">
                  <c:v>0.95946823051980346</c:v>
                </c:pt>
                <c:pt idx="13">
                  <c:v>0.91409860232633378</c:v>
                </c:pt>
                <c:pt idx="14">
                  <c:v>1.0488677420971726</c:v>
                </c:pt>
                <c:pt idx="15">
                  <c:v>0.51829381346400893</c:v>
                </c:pt>
                <c:pt idx="16">
                  <c:v>0.6395480864562586</c:v>
                </c:pt>
                <c:pt idx="17">
                  <c:v>0.82221257706203232</c:v>
                </c:pt>
                <c:pt idx="18">
                  <c:v>0.64441343434471676</c:v>
                </c:pt>
                <c:pt idx="19">
                  <c:v>0.64469074294136419</c:v>
                </c:pt>
              </c:numCache>
            </c:numRef>
          </c:val>
          <c:extLst>
            <c:ext xmlns:c16="http://schemas.microsoft.com/office/drawing/2014/chart" uri="{C3380CC4-5D6E-409C-BE32-E72D297353CC}">
              <c16:uniqueId val="{00000001-6348-42A9-A730-60E4B5D74F6B}"/>
            </c:ext>
          </c:extLst>
        </c:ser>
        <c:ser>
          <c:idx val="2"/>
          <c:order val="2"/>
          <c:tx>
            <c:strRef>
              <c:f>'Output Multipliers'!$E$2</c:f>
              <c:strCache>
                <c:ptCount val="1"/>
                <c:pt idx="0">
                  <c:v>InducedEffects</c:v>
                </c:pt>
              </c:strCache>
            </c:strRef>
          </c:tx>
          <c:spPr>
            <a:solidFill>
              <a:srgbClr val="00B050"/>
            </a:solidFill>
            <a:ln>
              <a:noFill/>
            </a:ln>
            <a:effectLst/>
          </c:spPr>
          <c:invertIfNegative val="0"/>
          <c:cat>
            <c:strRef>
              <c:f>'Output Multipliers'!$B$3:$B$22</c:f>
              <c:strCache>
                <c:ptCount val="20"/>
                <c:pt idx="0">
                  <c:v>11 Ag, Forestry, Fish &amp; Hunting</c:v>
                </c:pt>
                <c:pt idx="1">
                  <c:v>21 Mining</c:v>
                </c:pt>
                <c:pt idx="2">
                  <c:v>22 Utilities</c:v>
                </c:pt>
                <c:pt idx="3">
                  <c:v>23 Construction</c:v>
                </c:pt>
                <c:pt idx="4">
                  <c:v>31-33 Manufacturing</c:v>
                </c:pt>
                <c:pt idx="5">
                  <c:v>42 Wholesale Trade</c:v>
                </c:pt>
                <c:pt idx="6">
                  <c:v>44-45 Retail trade</c:v>
                </c:pt>
                <c:pt idx="7">
                  <c:v>48-49 Transportation &amp; Warehousing</c:v>
                </c:pt>
                <c:pt idx="8">
                  <c:v>51 Information</c:v>
                </c:pt>
                <c:pt idx="9">
                  <c:v>52 Finance &amp; insurance</c:v>
                </c:pt>
                <c:pt idx="10">
                  <c:v>53 Real estate &amp; rental</c:v>
                </c:pt>
                <c:pt idx="11">
                  <c:v>54 Professional- scientific &amp; tech svcs</c:v>
                </c:pt>
                <c:pt idx="12">
                  <c:v>55 Management of companies</c:v>
                </c:pt>
                <c:pt idx="13">
                  <c:v>56 Administrative &amp; waste services</c:v>
                </c:pt>
                <c:pt idx="14">
                  <c:v>61 Educational svcs</c:v>
                </c:pt>
                <c:pt idx="15">
                  <c:v>62 Health &amp; social services</c:v>
                </c:pt>
                <c:pt idx="16">
                  <c:v>71 Arts- entertainment &amp; recreation</c:v>
                </c:pt>
                <c:pt idx="17">
                  <c:v>72 Accomodation &amp; food services</c:v>
                </c:pt>
                <c:pt idx="18">
                  <c:v>81 Other services</c:v>
                </c:pt>
                <c:pt idx="19">
                  <c:v>92 Government &amp; non NAICs</c:v>
                </c:pt>
              </c:strCache>
            </c:strRef>
          </c:cat>
          <c:val>
            <c:numRef>
              <c:f>'Output Multipliers'!$E$3:$E$22</c:f>
              <c:numCache>
                <c:formatCode>#,##0.000000</c:formatCode>
                <c:ptCount val="20"/>
                <c:pt idx="0">
                  <c:v>0.87209931348479586</c:v>
                </c:pt>
                <c:pt idx="1">
                  <c:v>0.79138438952941215</c:v>
                </c:pt>
                <c:pt idx="2">
                  <c:v>0.64406186006090138</c:v>
                </c:pt>
                <c:pt idx="3">
                  <c:v>0.98284860487910919</c:v>
                </c:pt>
                <c:pt idx="4">
                  <c:v>0.74238245433662087</c:v>
                </c:pt>
                <c:pt idx="5">
                  <c:v>0.80738054744142573</c:v>
                </c:pt>
                <c:pt idx="6">
                  <c:v>0.75530810192867648</c:v>
                </c:pt>
                <c:pt idx="7">
                  <c:v>0.79484973914804868</c:v>
                </c:pt>
                <c:pt idx="8">
                  <c:v>0.62066824588691816</c:v>
                </c:pt>
                <c:pt idx="9">
                  <c:v>0.72852071101078764</c:v>
                </c:pt>
                <c:pt idx="10">
                  <c:v>0.9075287152081728</c:v>
                </c:pt>
                <c:pt idx="11">
                  <c:v>0.8124450003306265</c:v>
                </c:pt>
                <c:pt idx="12">
                  <c:v>0.84794617355510127</c:v>
                </c:pt>
                <c:pt idx="13">
                  <c:v>0.92888090845372062</c:v>
                </c:pt>
                <c:pt idx="14">
                  <c:v>0.92432635983277578</c:v>
                </c:pt>
                <c:pt idx="15">
                  <c:v>0.84804449973307783</c:v>
                </c:pt>
                <c:pt idx="16">
                  <c:v>0.78924952906527324</c:v>
                </c:pt>
                <c:pt idx="17">
                  <c:v>1.0229565650734003</c:v>
                </c:pt>
                <c:pt idx="18">
                  <c:v>0.88203869625067455</c:v>
                </c:pt>
                <c:pt idx="19">
                  <c:v>0.55752156684684451</c:v>
                </c:pt>
              </c:numCache>
            </c:numRef>
          </c:val>
          <c:extLst>
            <c:ext xmlns:c16="http://schemas.microsoft.com/office/drawing/2014/chart" uri="{C3380CC4-5D6E-409C-BE32-E72D297353CC}">
              <c16:uniqueId val="{00000002-6348-42A9-A730-60E4B5D74F6B}"/>
            </c:ext>
          </c:extLst>
        </c:ser>
        <c:dLbls>
          <c:showLegendKey val="0"/>
          <c:showVal val="0"/>
          <c:showCatName val="0"/>
          <c:showSerName val="0"/>
          <c:showPercent val="0"/>
          <c:showBubbleSize val="0"/>
        </c:dLbls>
        <c:gapWidth val="150"/>
        <c:overlap val="100"/>
        <c:axId val="1768563167"/>
        <c:axId val="1768598671"/>
      </c:barChart>
      <c:catAx>
        <c:axId val="1768563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8598671"/>
        <c:crosses val="autoZero"/>
        <c:auto val="1"/>
        <c:lblAlgn val="ctr"/>
        <c:lblOffset val="100"/>
        <c:noMultiLvlLbl val="0"/>
      </c:catAx>
      <c:valAx>
        <c:axId val="1768598671"/>
        <c:scaling>
          <c:orientation val="minMax"/>
        </c:scaling>
        <c:delete val="0"/>
        <c:axPos val="l"/>
        <c:majorGridlines>
          <c:spPr>
            <a:ln w="9525" cap="flat" cmpd="sng" algn="ctr">
              <a:solidFill>
                <a:schemeClr val="tx1">
                  <a:lumMod val="15000"/>
                  <a:lumOff val="85000"/>
                </a:schemeClr>
              </a:solidFill>
              <a:round/>
            </a:ln>
            <a:effectLst/>
          </c:spPr>
        </c:majorGridlines>
        <c:numFmt formatCode="#,##0.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8563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Farm</a:t>
            </a:r>
            <a:r>
              <a:rPr lang="en-US" baseline="0"/>
              <a:t> Debt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Sheet2!$A$2</c:f>
              <c:strCache>
                <c:ptCount val="1"/>
                <c:pt idx="0">
                  <c:v>   Real estate</c:v>
                </c:pt>
              </c:strCache>
            </c:strRef>
          </c:tx>
          <c:spPr>
            <a:solidFill>
              <a:schemeClr val="accent1"/>
            </a:solidFill>
            <a:ln>
              <a:noFill/>
            </a:ln>
            <a:effectLst/>
          </c:spPr>
          <c:invertIfNegative val="0"/>
          <c:cat>
            <c:strRef>
              <c:f>Sheet2!$B$1:$I$1</c:f>
              <c:strCache>
                <c:ptCount val="8"/>
                <c:pt idx="0">
                  <c:v>2012</c:v>
                </c:pt>
                <c:pt idx="1">
                  <c:v>2013</c:v>
                </c:pt>
                <c:pt idx="2">
                  <c:v>2014</c:v>
                </c:pt>
                <c:pt idx="3">
                  <c:v>2015</c:v>
                </c:pt>
                <c:pt idx="4">
                  <c:v>2016</c:v>
                </c:pt>
                <c:pt idx="5">
                  <c:v>2017</c:v>
                </c:pt>
                <c:pt idx="6">
                  <c:v>2018</c:v>
                </c:pt>
                <c:pt idx="7">
                  <c:v>2019F</c:v>
                </c:pt>
              </c:strCache>
            </c:strRef>
          </c:cat>
          <c:val>
            <c:numRef>
              <c:f>Sheet2!$B$2:$I$2</c:f>
              <c:numCache>
                <c:formatCode>#,##0.0</c:formatCode>
                <c:ptCount val="8"/>
                <c:pt idx="0">
                  <c:v>173.36863600000001</c:v>
                </c:pt>
                <c:pt idx="1">
                  <c:v>185.16052999999999</c:v>
                </c:pt>
                <c:pt idx="2">
                  <c:v>196.780224</c:v>
                </c:pt>
                <c:pt idx="3">
                  <c:v>208.76924600000001</c:v>
                </c:pt>
                <c:pt idx="4">
                  <c:v>225.980433</c:v>
                </c:pt>
                <c:pt idx="5">
                  <c:v>236.24305699999999</c:v>
                </c:pt>
                <c:pt idx="6">
                  <c:v>245.66310300000001</c:v>
                </c:pt>
                <c:pt idx="7">
                  <c:v>256.945649</c:v>
                </c:pt>
              </c:numCache>
            </c:numRef>
          </c:val>
          <c:extLst>
            <c:ext xmlns:c16="http://schemas.microsoft.com/office/drawing/2014/chart" uri="{C3380CC4-5D6E-409C-BE32-E72D297353CC}">
              <c16:uniqueId val="{00000000-1FAC-46B1-AEA4-DD93F630C043}"/>
            </c:ext>
          </c:extLst>
        </c:ser>
        <c:ser>
          <c:idx val="1"/>
          <c:order val="1"/>
          <c:tx>
            <c:strRef>
              <c:f>Sheet2!$A$3</c:f>
              <c:strCache>
                <c:ptCount val="1"/>
                <c:pt idx="0">
                  <c:v>   Nonreal estate</c:v>
                </c:pt>
              </c:strCache>
            </c:strRef>
          </c:tx>
          <c:spPr>
            <a:solidFill>
              <a:schemeClr val="accent2"/>
            </a:solidFill>
            <a:ln>
              <a:noFill/>
            </a:ln>
            <a:effectLst/>
          </c:spPr>
          <c:invertIfNegative val="0"/>
          <c:cat>
            <c:strRef>
              <c:f>Sheet2!$B$1:$I$1</c:f>
              <c:strCache>
                <c:ptCount val="8"/>
                <c:pt idx="0">
                  <c:v>2012</c:v>
                </c:pt>
                <c:pt idx="1">
                  <c:v>2013</c:v>
                </c:pt>
                <c:pt idx="2">
                  <c:v>2014</c:v>
                </c:pt>
                <c:pt idx="3">
                  <c:v>2015</c:v>
                </c:pt>
                <c:pt idx="4">
                  <c:v>2016</c:v>
                </c:pt>
                <c:pt idx="5">
                  <c:v>2017</c:v>
                </c:pt>
                <c:pt idx="6">
                  <c:v>2018</c:v>
                </c:pt>
                <c:pt idx="7">
                  <c:v>2019F</c:v>
                </c:pt>
              </c:strCache>
            </c:strRef>
          </c:cat>
          <c:val>
            <c:numRef>
              <c:f>Sheet2!$B$3:$I$3</c:f>
              <c:numCache>
                <c:formatCode>#,##0.0</c:formatCode>
                <c:ptCount val="8"/>
                <c:pt idx="0">
                  <c:v>124.15248699999999</c:v>
                </c:pt>
                <c:pt idx="1">
                  <c:v>130.17195799999999</c:v>
                </c:pt>
                <c:pt idx="2">
                  <c:v>148.42113000000001</c:v>
                </c:pt>
                <c:pt idx="3">
                  <c:v>147.968795</c:v>
                </c:pt>
                <c:pt idx="4">
                  <c:v>148.18378000000001</c:v>
                </c:pt>
                <c:pt idx="5">
                  <c:v>154.182166</c:v>
                </c:pt>
                <c:pt idx="6">
                  <c:v>156.32937799999999</c:v>
                </c:pt>
                <c:pt idx="7">
                  <c:v>158.55123499999999</c:v>
                </c:pt>
              </c:numCache>
            </c:numRef>
          </c:val>
          <c:extLst>
            <c:ext xmlns:c16="http://schemas.microsoft.com/office/drawing/2014/chart" uri="{C3380CC4-5D6E-409C-BE32-E72D297353CC}">
              <c16:uniqueId val="{00000001-1FAC-46B1-AEA4-DD93F630C043}"/>
            </c:ext>
          </c:extLst>
        </c:ser>
        <c:dLbls>
          <c:showLegendKey val="0"/>
          <c:showVal val="0"/>
          <c:showCatName val="0"/>
          <c:showSerName val="0"/>
          <c:showPercent val="0"/>
          <c:showBubbleSize val="0"/>
        </c:dLbls>
        <c:gapWidth val="150"/>
        <c:overlap val="100"/>
        <c:axId val="1767911135"/>
        <c:axId val="1801779471"/>
      </c:barChart>
      <c:catAx>
        <c:axId val="1767911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1779471"/>
        <c:crosses val="autoZero"/>
        <c:auto val="1"/>
        <c:lblAlgn val="ctr"/>
        <c:lblOffset val="100"/>
        <c:noMultiLvlLbl val="0"/>
      </c:catAx>
      <c:valAx>
        <c:axId val="180177947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7911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Farm Assets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Sheet3!$A$2</c:f>
              <c:strCache>
                <c:ptCount val="1"/>
                <c:pt idx="0">
                  <c:v>   Real estate </c:v>
                </c:pt>
              </c:strCache>
            </c:strRef>
          </c:tx>
          <c:spPr>
            <a:solidFill>
              <a:schemeClr val="accent1"/>
            </a:solidFill>
            <a:ln>
              <a:noFill/>
            </a:ln>
            <a:effectLst/>
          </c:spPr>
          <c:invertIfNegative val="0"/>
          <c:cat>
            <c:strRef>
              <c:f>Sheet3!$B$1:$I$1</c:f>
              <c:strCache>
                <c:ptCount val="8"/>
                <c:pt idx="0">
                  <c:v>2012</c:v>
                </c:pt>
                <c:pt idx="1">
                  <c:v>2013</c:v>
                </c:pt>
                <c:pt idx="2">
                  <c:v>2014</c:v>
                </c:pt>
                <c:pt idx="3">
                  <c:v>2015</c:v>
                </c:pt>
                <c:pt idx="4">
                  <c:v>2016</c:v>
                </c:pt>
                <c:pt idx="5">
                  <c:v>2017</c:v>
                </c:pt>
                <c:pt idx="6">
                  <c:v>2018</c:v>
                </c:pt>
                <c:pt idx="7">
                  <c:v>2019F</c:v>
                </c:pt>
              </c:strCache>
            </c:strRef>
          </c:cat>
          <c:val>
            <c:numRef>
              <c:f>Sheet3!$B$2:$I$2</c:f>
              <c:numCache>
                <c:formatCode>#,##0.0</c:formatCode>
                <c:ptCount val="8"/>
                <c:pt idx="0">
                  <c:v>2073.6644809999998</c:v>
                </c:pt>
                <c:pt idx="1">
                  <c:v>2242.6395550000002</c:v>
                </c:pt>
                <c:pt idx="2">
                  <c:v>2364.5097249999999</c:v>
                </c:pt>
                <c:pt idx="3">
                  <c:v>2364.3332380000002</c:v>
                </c:pt>
                <c:pt idx="4">
                  <c:v>2400.3200860000002</c:v>
                </c:pt>
                <c:pt idx="5">
                  <c:v>2471.9339599999998</c:v>
                </c:pt>
                <c:pt idx="6">
                  <c:v>2510.163458</c:v>
                </c:pt>
                <c:pt idx="7">
                  <c:v>2561.8070929999999</c:v>
                </c:pt>
              </c:numCache>
            </c:numRef>
          </c:val>
          <c:extLst>
            <c:ext xmlns:c16="http://schemas.microsoft.com/office/drawing/2014/chart" uri="{C3380CC4-5D6E-409C-BE32-E72D297353CC}">
              <c16:uniqueId val="{00000000-99F5-4ED8-95F3-6A9E2DFF8AAC}"/>
            </c:ext>
          </c:extLst>
        </c:ser>
        <c:ser>
          <c:idx val="1"/>
          <c:order val="1"/>
          <c:tx>
            <c:strRef>
              <c:f>Sheet3!$A$3</c:f>
              <c:strCache>
                <c:ptCount val="1"/>
                <c:pt idx="0">
                  <c:v>   Animals and products</c:v>
                </c:pt>
              </c:strCache>
            </c:strRef>
          </c:tx>
          <c:spPr>
            <a:solidFill>
              <a:schemeClr val="accent2"/>
            </a:solidFill>
            <a:ln>
              <a:noFill/>
            </a:ln>
            <a:effectLst/>
          </c:spPr>
          <c:invertIfNegative val="0"/>
          <c:cat>
            <c:strRef>
              <c:f>Sheet3!$B$1:$I$1</c:f>
              <c:strCache>
                <c:ptCount val="8"/>
                <c:pt idx="0">
                  <c:v>2012</c:v>
                </c:pt>
                <c:pt idx="1">
                  <c:v>2013</c:v>
                </c:pt>
                <c:pt idx="2">
                  <c:v>2014</c:v>
                </c:pt>
                <c:pt idx="3">
                  <c:v>2015</c:v>
                </c:pt>
                <c:pt idx="4">
                  <c:v>2016</c:v>
                </c:pt>
                <c:pt idx="5">
                  <c:v>2017</c:v>
                </c:pt>
                <c:pt idx="6">
                  <c:v>2018</c:v>
                </c:pt>
                <c:pt idx="7">
                  <c:v>2019F</c:v>
                </c:pt>
              </c:strCache>
            </c:strRef>
          </c:cat>
          <c:val>
            <c:numRef>
              <c:f>Sheet3!$B$3:$I$3</c:f>
              <c:numCache>
                <c:formatCode>#,##0.0</c:formatCode>
                <c:ptCount val="8"/>
                <c:pt idx="0">
                  <c:v>95.743146999999993</c:v>
                </c:pt>
                <c:pt idx="1">
                  <c:v>110.836991</c:v>
                </c:pt>
                <c:pt idx="2">
                  <c:v>127.844227</c:v>
                </c:pt>
                <c:pt idx="3">
                  <c:v>118.183719</c:v>
                </c:pt>
                <c:pt idx="4">
                  <c:v>108.996528</c:v>
                </c:pt>
                <c:pt idx="5">
                  <c:v>107.08570899999999</c:v>
                </c:pt>
                <c:pt idx="6">
                  <c:v>97.131557999999998</c:v>
                </c:pt>
                <c:pt idx="7">
                  <c:v>98.721796999999995</c:v>
                </c:pt>
              </c:numCache>
            </c:numRef>
          </c:val>
          <c:extLst>
            <c:ext xmlns:c16="http://schemas.microsoft.com/office/drawing/2014/chart" uri="{C3380CC4-5D6E-409C-BE32-E72D297353CC}">
              <c16:uniqueId val="{00000001-99F5-4ED8-95F3-6A9E2DFF8AAC}"/>
            </c:ext>
          </c:extLst>
        </c:ser>
        <c:ser>
          <c:idx val="2"/>
          <c:order val="2"/>
          <c:tx>
            <c:strRef>
              <c:f>Sheet3!$A$4</c:f>
              <c:strCache>
                <c:ptCount val="1"/>
                <c:pt idx="0">
                  <c:v>   Machinery and motor vehicles</c:v>
                </c:pt>
              </c:strCache>
            </c:strRef>
          </c:tx>
          <c:spPr>
            <a:solidFill>
              <a:schemeClr val="accent3"/>
            </a:solidFill>
            <a:ln>
              <a:noFill/>
            </a:ln>
            <a:effectLst/>
          </c:spPr>
          <c:invertIfNegative val="0"/>
          <c:cat>
            <c:strRef>
              <c:f>Sheet3!$B$1:$I$1</c:f>
              <c:strCache>
                <c:ptCount val="8"/>
                <c:pt idx="0">
                  <c:v>2012</c:v>
                </c:pt>
                <c:pt idx="1">
                  <c:v>2013</c:v>
                </c:pt>
                <c:pt idx="2">
                  <c:v>2014</c:v>
                </c:pt>
                <c:pt idx="3">
                  <c:v>2015</c:v>
                </c:pt>
                <c:pt idx="4">
                  <c:v>2016</c:v>
                </c:pt>
                <c:pt idx="5">
                  <c:v>2017</c:v>
                </c:pt>
                <c:pt idx="6">
                  <c:v>2018</c:v>
                </c:pt>
                <c:pt idx="7">
                  <c:v>2019F</c:v>
                </c:pt>
              </c:strCache>
            </c:strRef>
          </c:cat>
          <c:val>
            <c:numRef>
              <c:f>Sheet3!$B$4:$I$4</c:f>
              <c:numCache>
                <c:formatCode>#,##0.0</c:formatCode>
                <c:ptCount val="8"/>
                <c:pt idx="0">
                  <c:v>243.966688</c:v>
                </c:pt>
                <c:pt idx="1">
                  <c:v>247.342759</c:v>
                </c:pt>
                <c:pt idx="2">
                  <c:v>245.72434799999999</c:v>
                </c:pt>
                <c:pt idx="3">
                  <c:v>239.51305500000001</c:v>
                </c:pt>
                <c:pt idx="4">
                  <c:v>255.44833299999999</c:v>
                </c:pt>
                <c:pt idx="5">
                  <c:v>272.29774400000002</c:v>
                </c:pt>
                <c:pt idx="6">
                  <c:v>270.982438</c:v>
                </c:pt>
                <c:pt idx="7">
                  <c:v>279.24127600000003</c:v>
                </c:pt>
              </c:numCache>
            </c:numRef>
          </c:val>
          <c:extLst>
            <c:ext xmlns:c16="http://schemas.microsoft.com/office/drawing/2014/chart" uri="{C3380CC4-5D6E-409C-BE32-E72D297353CC}">
              <c16:uniqueId val="{00000002-99F5-4ED8-95F3-6A9E2DFF8AAC}"/>
            </c:ext>
          </c:extLst>
        </c:ser>
        <c:ser>
          <c:idx val="3"/>
          <c:order val="3"/>
          <c:tx>
            <c:strRef>
              <c:f>Sheet3!$A$5</c:f>
              <c:strCache>
                <c:ptCount val="1"/>
                <c:pt idx="0">
                  <c:v>   Crops stored</c:v>
                </c:pt>
              </c:strCache>
            </c:strRef>
          </c:tx>
          <c:spPr>
            <a:solidFill>
              <a:schemeClr val="accent4"/>
            </a:solidFill>
            <a:ln>
              <a:noFill/>
            </a:ln>
            <a:effectLst/>
          </c:spPr>
          <c:invertIfNegative val="0"/>
          <c:cat>
            <c:strRef>
              <c:f>Sheet3!$B$1:$I$1</c:f>
              <c:strCache>
                <c:ptCount val="8"/>
                <c:pt idx="0">
                  <c:v>2012</c:v>
                </c:pt>
                <c:pt idx="1">
                  <c:v>2013</c:v>
                </c:pt>
                <c:pt idx="2">
                  <c:v>2014</c:v>
                </c:pt>
                <c:pt idx="3">
                  <c:v>2015</c:v>
                </c:pt>
                <c:pt idx="4">
                  <c:v>2016</c:v>
                </c:pt>
                <c:pt idx="5">
                  <c:v>2017</c:v>
                </c:pt>
                <c:pt idx="6">
                  <c:v>2018</c:v>
                </c:pt>
                <c:pt idx="7">
                  <c:v>2019F</c:v>
                </c:pt>
              </c:strCache>
            </c:strRef>
          </c:cat>
          <c:val>
            <c:numRef>
              <c:f>Sheet3!$B$5:$I$5</c:f>
              <c:numCache>
                <c:formatCode>#,##0.0</c:formatCode>
                <c:ptCount val="8"/>
                <c:pt idx="0">
                  <c:v>64.772874000000002</c:v>
                </c:pt>
                <c:pt idx="1">
                  <c:v>60.464604000000001</c:v>
                </c:pt>
                <c:pt idx="2">
                  <c:v>61.732047999999999</c:v>
                </c:pt>
                <c:pt idx="3">
                  <c:v>52.541035999999998</c:v>
                </c:pt>
                <c:pt idx="4">
                  <c:v>55.681505000000001</c:v>
                </c:pt>
                <c:pt idx="5">
                  <c:v>56.796131000000003</c:v>
                </c:pt>
                <c:pt idx="6">
                  <c:v>59.725572999999997</c:v>
                </c:pt>
                <c:pt idx="7">
                  <c:v>52.191958999999997</c:v>
                </c:pt>
              </c:numCache>
            </c:numRef>
          </c:val>
          <c:extLst>
            <c:ext xmlns:c16="http://schemas.microsoft.com/office/drawing/2014/chart" uri="{C3380CC4-5D6E-409C-BE32-E72D297353CC}">
              <c16:uniqueId val="{00000003-99F5-4ED8-95F3-6A9E2DFF8AAC}"/>
            </c:ext>
          </c:extLst>
        </c:ser>
        <c:ser>
          <c:idx val="4"/>
          <c:order val="4"/>
          <c:tx>
            <c:strRef>
              <c:f>Sheet3!$A$6</c:f>
              <c:strCache>
                <c:ptCount val="1"/>
                <c:pt idx="0">
                  <c:v>   Purchased inputs</c:v>
                </c:pt>
              </c:strCache>
            </c:strRef>
          </c:tx>
          <c:spPr>
            <a:solidFill>
              <a:schemeClr val="accent5"/>
            </a:solidFill>
            <a:ln>
              <a:noFill/>
            </a:ln>
            <a:effectLst/>
          </c:spPr>
          <c:invertIfNegative val="0"/>
          <c:cat>
            <c:strRef>
              <c:f>Sheet3!$B$1:$I$1</c:f>
              <c:strCache>
                <c:ptCount val="8"/>
                <c:pt idx="0">
                  <c:v>2012</c:v>
                </c:pt>
                <c:pt idx="1">
                  <c:v>2013</c:v>
                </c:pt>
                <c:pt idx="2">
                  <c:v>2014</c:v>
                </c:pt>
                <c:pt idx="3">
                  <c:v>2015</c:v>
                </c:pt>
                <c:pt idx="4">
                  <c:v>2016</c:v>
                </c:pt>
                <c:pt idx="5">
                  <c:v>2017</c:v>
                </c:pt>
                <c:pt idx="6">
                  <c:v>2018</c:v>
                </c:pt>
                <c:pt idx="7">
                  <c:v>2019F</c:v>
                </c:pt>
              </c:strCache>
            </c:strRef>
          </c:cat>
          <c:val>
            <c:numRef>
              <c:f>Sheet3!$B$6:$I$6</c:f>
              <c:numCache>
                <c:formatCode>#,##0.0</c:formatCode>
                <c:ptCount val="8"/>
                <c:pt idx="0">
                  <c:v>21.46077</c:v>
                </c:pt>
                <c:pt idx="1">
                  <c:v>20.577855</c:v>
                </c:pt>
                <c:pt idx="2">
                  <c:v>20.100470999999999</c:v>
                </c:pt>
                <c:pt idx="3">
                  <c:v>16.398085999999999</c:v>
                </c:pt>
                <c:pt idx="4">
                  <c:v>14.881506999999999</c:v>
                </c:pt>
                <c:pt idx="5">
                  <c:v>15.791468999999999</c:v>
                </c:pt>
                <c:pt idx="6">
                  <c:v>16.092354</c:v>
                </c:pt>
                <c:pt idx="7">
                  <c:v>16.120653999999998</c:v>
                </c:pt>
              </c:numCache>
            </c:numRef>
          </c:val>
          <c:extLst>
            <c:ext xmlns:c16="http://schemas.microsoft.com/office/drawing/2014/chart" uri="{C3380CC4-5D6E-409C-BE32-E72D297353CC}">
              <c16:uniqueId val="{00000004-99F5-4ED8-95F3-6A9E2DFF8AAC}"/>
            </c:ext>
          </c:extLst>
        </c:ser>
        <c:ser>
          <c:idx val="5"/>
          <c:order val="5"/>
          <c:tx>
            <c:strRef>
              <c:f>Sheet3!$A$7</c:f>
              <c:strCache>
                <c:ptCount val="1"/>
                <c:pt idx="0">
                  <c:v>   Financial assets </c:v>
                </c:pt>
              </c:strCache>
            </c:strRef>
          </c:tx>
          <c:spPr>
            <a:solidFill>
              <a:schemeClr val="accent6"/>
            </a:solidFill>
            <a:ln>
              <a:noFill/>
            </a:ln>
            <a:effectLst/>
          </c:spPr>
          <c:invertIfNegative val="0"/>
          <c:cat>
            <c:strRef>
              <c:f>Sheet3!$B$1:$I$1</c:f>
              <c:strCache>
                <c:ptCount val="8"/>
                <c:pt idx="0">
                  <c:v>2012</c:v>
                </c:pt>
                <c:pt idx="1">
                  <c:v>2013</c:v>
                </c:pt>
                <c:pt idx="2">
                  <c:v>2014</c:v>
                </c:pt>
                <c:pt idx="3">
                  <c:v>2015</c:v>
                </c:pt>
                <c:pt idx="4">
                  <c:v>2016</c:v>
                </c:pt>
                <c:pt idx="5">
                  <c:v>2017</c:v>
                </c:pt>
                <c:pt idx="6">
                  <c:v>2018</c:v>
                </c:pt>
                <c:pt idx="7">
                  <c:v>2019F</c:v>
                </c:pt>
              </c:strCache>
            </c:strRef>
          </c:cat>
          <c:val>
            <c:numRef>
              <c:f>Sheet3!$B$7:$I$7</c:f>
              <c:numCache>
                <c:formatCode>#,##0.0</c:formatCode>
                <c:ptCount val="8"/>
                <c:pt idx="0">
                  <c:v>138.63511500000001</c:v>
                </c:pt>
                <c:pt idx="1">
                  <c:v>85.892483999999996</c:v>
                </c:pt>
                <c:pt idx="2">
                  <c:v>110.685576</c:v>
                </c:pt>
                <c:pt idx="3">
                  <c:v>87.661456999999999</c:v>
                </c:pt>
                <c:pt idx="4">
                  <c:v>78.080582000000007</c:v>
                </c:pt>
                <c:pt idx="5">
                  <c:v>81.129846000000001</c:v>
                </c:pt>
                <c:pt idx="6">
                  <c:v>72.583465000000004</c:v>
                </c:pt>
                <c:pt idx="7">
                  <c:v>88.598674000000003</c:v>
                </c:pt>
              </c:numCache>
            </c:numRef>
          </c:val>
          <c:extLst>
            <c:ext xmlns:c16="http://schemas.microsoft.com/office/drawing/2014/chart" uri="{C3380CC4-5D6E-409C-BE32-E72D297353CC}">
              <c16:uniqueId val="{00000005-99F5-4ED8-95F3-6A9E2DFF8AAC}"/>
            </c:ext>
          </c:extLst>
        </c:ser>
        <c:dLbls>
          <c:showLegendKey val="0"/>
          <c:showVal val="0"/>
          <c:showCatName val="0"/>
          <c:showSerName val="0"/>
          <c:showPercent val="0"/>
          <c:showBubbleSize val="0"/>
        </c:dLbls>
        <c:gapWidth val="150"/>
        <c:overlap val="100"/>
        <c:axId val="1813090927"/>
        <c:axId val="1668016863"/>
      </c:barChart>
      <c:catAx>
        <c:axId val="1813090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8016863"/>
        <c:crosses val="autoZero"/>
        <c:auto val="1"/>
        <c:lblAlgn val="ctr"/>
        <c:lblOffset val="100"/>
        <c:noMultiLvlLbl val="0"/>
      </c:catAx>
      <c:valAx>
        <c:axId val="166801686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090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12/9/19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r>
              <a:rPr lang="en-US" sz="1400" baseline="0" dirty="0">
                <a:latin typeface="Arial" panose="020B0604020202020204" pitchFamily="34" charset="0"/>
                <a:cs typeface="Arial" panose="020B0604020202020204" pitchFamily="34" charset="0"/>
              </a:rPr>
              <a:t>  </a:t>
            </a:r>
            <a:endParaRPr lang="en-US" baseline="0" dirty="0"/>
          </a:p>
          <a:p>
            <a:pPr>
              <a:lnSpc>
                <a:spcPct val="110000"/>
              </a:lnSpc>
            </a:pPr>
            <a:endParaRPr lang="en-US" sz="1400" baseline="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31811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3628601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3287096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3663894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a:p>
        </p:txBody>
      </p:sp>
    </p:spTree>
    <p:extLst>
      <p:ext uri="{BB962C8B-B14F-4D97-AF65-F5344CB8AC3E}">
        <p14:creationId xmlns:p14="http://schemas.microsoft.com/office/powerpoint/2010/main" val="1933862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139650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a:p>
        </p:txBody>
      </p:sp>
    </p:spTree>
    <p:extLst>
      <p:ext uri="{BB962C8B-B14F-4D97-AF65-F5344CB8AC3E}">
        <p14:creationId xmlns:p14="http://schemas.microsoft.com/office/powerpoint/2010/main" val="296455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18</a:t>
            </a:fld>
            <a:endParaRPr lang="en-US"/>
          </a:p>
        </p:txBody>
      </p:sp>
    </p:spTree>
    <p:extLst>
      <p:ext uri="{BB962C8B-B14F-4D97-AF65-F5344CB8AC3E}">
        <p14:creationId xmlns:p14="http://schemas.microsoft.com/office/powerpoint/2010/main" val="2269027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19</a:t>
            </a:fld>
            <a:endParaRPr lang="en-US"/>
          </a:p>
        </p:txBody>
      </p:sp>
    </p:spTree>
    <p:extLst>
      <p:ext uri="{BB962C8B-B14F-4D97-AF65-F5344CB8AC3E}">
        <p14:creationId xmlns:p14="http://schemas.microsoft.com/office/powerpoint/2010/main" val="4225147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20</a:t>
            </a:fld>
            <a:endParaRPr lang="en-US"/>
          </a:p>
        </p:txBody>
      </p:sp>
    </p:spTree>
    <p:extLst>
      <p:ext uri="{BB962C8B-B14F-4D97-AF65-F5344CB8AC3E}">
        <p14:creationId xmlns:p14="http://schemas.microsoft.com/office/powerpoint/2010/main" val="140961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21</a:t>
            </a:fld>
            <a:endParaRPr lang="en-US"/>
          </a:p>
        </p:txBody>
      </p:sp>
    </p:spTree>
    <p:extLst>
      <p:ext uri="{BB962C8B-B14F-4D97-AF65-F5344CB8AC3E}">
        <p14:creationId xmlns:p14="http://schemas.microsoft.com/office/powerpoint/2010/main" val="204924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71112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22</a:t>
            </a:fld>
            <a:endParaRPr lang="en-US"/>
          </a:p>
        </p:txBody>
      </p:sp>
    </p:spTree>
    <p:extLst>
      <p:ext uri="{BB962C8B-B14F-4D97-AF65-F5344CB8AC3E}">
        <p14:creationId xmlns:p14="http://schemas.microsoft.com/office/powerpoint/2010/main" val="1060053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23</a:t>
            </a:fld>
            <a:endParaRPr lang="en-US"/>
          </a:p>
        </p:txBody>
      </p:sp>
    </p:spTree>
    <p:extLst>
      <p:ext uri="{BB962C8B-B14F-4D97-AF65-F5344CB8AC3E}">
        <p14:creationId xmlns:p14="http://schemas.microsoft.com/office/powerpoint/2010/main" val="4053596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24</a:t>
            </a:fld>
            <a:endParaRPr lang="en-US"/>
          </a:p>
        </p:txBody>
      </p:sp>
    </p:spTree>
    <p:extLst>
      <p:ext uri="{BB962C8B-B14F-4D97-AF65-F5344CB8AC3E}">
        <p14:creationId xmlns:p14="http://schemas.microsoft.com/office/powerpoint/2010/main" val="2971224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25</a:t>
            </a:fld>
            <a:endParaRPr lang="en-US"/>
          </a:p>
        </p:txBody>
      </p:sp>
    </p:spTree>
    <p:extLst>
      <p:ext uri="{BB962C8B-B14F-4D97-AF65-F5344CB8AC3E}">
        <p14:creationId xmlns:p14="http://schemas.microsoft.com/office/powerpoint/2010/main" val="1958154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26</a:t>
            </a:fld>
            <a:endParaRPr lang="en-US"/>
          </a:p>
        </p:txBody>
      </p:sp>
    </p:spTree>
    <p:extLst>
      <p:ext uri="{BB962C8B-B14F-4D97-AF65-F5344CB8AC3E}">
        <p14:creationId xmlns:p14="http://schemas.microsoft.com/office/powerpoint/2010/main" val="3044620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27</a:t>
            </a:fld>
            <a:endParaRPr lang="en-US"/>
          </a:p>
        </p:txBody>
      </p:sp>
    </p:spTree>
    <p:extLst>
      <p:ext uri="{BB962C8B-B14F-4D97-AF65-F5344CB8AC3E}">
        <p14:creationId xmlns:p14="http://schemas.microsoft.com/office/powerpoint/2010/main" val="3237816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28</a:t>
            </a:fld>
            <a:endParaRPr lang="en-US"/>
          </a:p>
        </p:txBody>
      </p:sp>
    </p:spTree>
    <p:extLst>
      <p:ext uri="{BB962C8B-B14F-4D97-AF65-F5344CB8AC3E}">
        <p14:creationId xmlns:p14="http://schemas.microsoft.com/office/powerpoint/2010/main" val="4142616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29</a:t>
            </a:fld>
            <a:endParaRPr lang="en-US"/>
          </a:p>
        </p:txBody>
      </p:sp>
    </p:spTree>
    <p:extLst>
      <p:ext uri="{BB962C8B-B14F-4D97-AF65-F5344CB8AC3E}">
        <p14:creationId xmlns:p14="http://schemas.microsoft.com/office/powerpoint/2010/main" val="791898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30</a:t>
            </a:fld>
            <a:endParaRPr lang="en-US"/>
          </a:p>
        </p:txBody>
      </p:sp>
    </p:spTree>
    <p:extLst>
      <p:ext uri="{BB962C8B-B14F-4D97-AF65-F5344CB8AC3E}">
        <p14:creationId xmlns:p14="http://schemas.microsoft.com/office/powerpoint/2010/main" val="354779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31</a:t>
            </a:fld>
            <a:endParaRPr lang="en-US"/>
          </a:p>
        </p:txBody>
      </p:sp>
    </p:spTree>
    <p:extLst>
      <p:ext uri="{BB962C8B-B14F-4D97-AF65-F5344CB8AC3E}">
        <p14:creationId xmlns:p14="http://schemas.microsoft.com/office/powerpoint/2010/main" val="169836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a:p>
        </p:txBody>
      </p:sp>
    </p:spTree>
    <p:extLst>
      <p:ext uri="{BB962C8B-B14F-4D97-AF65-F5344CB8AC3E}">
        <p14:creationId xmlns:p14="http://schemas.microsoft.com/office/powerpoint/2010/main" val="572156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32</a:t>
            </a:fld>
            <a:endParaRPr lang="en-US"/>
          </a:p>
        </p:txBody>
      </p:sp>
    </p:spTree>
    <p:extLst>
      <p:ext uri="{BB962C8B-B14F-4D97-AF65-F5344CB8AC3E}">
        <p14:creationId xmlns:p14="http://schemas.microsoft.com/office/powerpoint/2010/main" val="2280757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33</a:t>
            </a:fld>
            <a:endParaRPr lang="en-US"/>
          </a:p>
        </p:txBody>
      </p:sp>
    </p:spTree>
    <p:extLst>
      <p:ext uri="{BB962C8B-B14F-4D97-AF65-F5344CB8AC3E}">
        <p14:creationId xmlns:p14="http://schemas.microsoft.com/office/powerpoint/2010/main" val="1908161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34</a:t>
            </a:fld>
            <a:endParaRPr lang="en-US"/>
          </a:p>
        </p:txBody>
      </p:sp>
    </p:spTree>
    <p:extLst>
      <p:ext uri="{BB962C8B-B14F-4D97-AF65-F5344CB8AC3E}">
        <p14:creationId xmlns:p14="http://schemas.microsoft.com/office/powerpoint/2010/main" val="3990740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35</a:t>
            </a:fld>
            <a:endParaRPr lang="en-US"/>
          </a:p>
        </p:txBody>
      </p:sp>
    </p:spTree>
    <p:extLst>
      <p:ext uri="{BB962C8B-B14F-4D97-AF65-F5344CB8AC3E}">
        <p14:creationId xmlns:p14="http://schemas.microsoft.com/office/powerpoint/2010/main" val="3971509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36</a:t>
            </a:fld>
            <a:endParaRPr lang="en-US"/>
          </a:p>
        </p:txBody>
      </p:sp>
    </p:spTree>
    <p:extLst>
      <p:ext uri="{BB962C8B-B14F-4D97-AF65-F5344CB8AC3E}">
        <p14:creationId xmlns:p14="http://schemas.microsoft.com/office/powerpoint/2010/main" val="686565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37</a:t>
            </a:fld>
            <a:endParaRPr lang="en-US"/>
          </a:p>
        </p:txBody>
      </p:sp>
    </p:spTree>
    <p:extLst>
      <p:ext uri="{BB962C8B-B14F-4D97-AF65-F5344CB8AC3E}">
        <p14:creationId xmlns:p14="http://schemas.microsoft.com/office/powerpoint/2010/main" val="2184450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38</a:t>
            </a:fld>
            <a:endParaRPr lang="en-US"/>
          </a:p>
        </p:txBody>
      </p:sp>
    </p:spTree>
    <p:extLst>
      <p:ext uri="{BB962C8B-B14F-4D97-AF65-F5344CB8AC3E}">
        <p14:creationId xmlns:p14="http://schemas.microsoft.com/office/powerpoint/2010/main" val="2339879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39</a:t>
            </a:fld>
            <a:endParaRPr lang="en-US"/>
          </a:p>
        </p:txBody>
      </p:sp>
    </p:spTree>
    <p:extLst>
      <p:ext uri="{BB962C8B-B14F-4D97-AF65-F5344CB8AC3E}">
        <p14:creationId xmlns:p14="http://schemas.microsoft.com/office/powerpoint/2010/main" val="4161743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40</a:t>
            </a:fld>
            <a:endParaRPr lang="en-US"/>
          </a:p>
        </p:txBody>
      </p:sp>
    </p:spTree>
    <p:extLst>
      <p:ext uri="{BB962C8B-B14F-4D97-AF65-F5344CB8AC3E}">
        <p14:creationId xmlns:p14="http://schemas.microsoft.com/office/powerpoint/2010/main" val="479735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41</a:t>
            </a:fld>
            <a:endParaRPr lang="en-US"/>
          </a:p>
        </p:txBody>
      </p:sp>
    </p:spTree>
    <p:extLst>
      <p:ext uri="{BB962C8B-B14F-4D97-AF65-F5344CB8AC3E}">
        <p14:creationId xmlns:p14="http://schemas.microsoft.com/office/powerpoint/2010/main" val="98544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2920266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42</a:t>
            </a:fld>
            <a:endParaRPr lang="en-US"/>
          </a:p>
        </p:txBody>
      </p:sp>
    </p:spTree>
    <p:extLst>
      <p:ext uri="{BB962C8B-B14F-4D97-AF65-F5344CB8AC3E}">
        <p14:creationId xmlns:p14="http://schemas.microsoft.com/office/powerpoint/2010/main" val="2088691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r>
              <a:rPr lang="en-US" sz="1400" baseline="0">
                <a:latin typeface="Arial" panose="020B0604020202020204" pitchFamily="34" charset="0"/>
                <a:cs typeface="Arial" panose="020B0604020202020204" pitchFamily="34" charset="0"/>
              </a:rPr>
              <a:t>  </a:t>
            </a:r>
            <a:endParaRPr lang="en-US" baseline="0"/>
          </a:p>
          <a:p>
            <a:pPr>
              <a:lnSpc>
                <a:spcPct val="110000"/>
              </a:lnSpc>
            </a:pPr>
            <a:endParaRPr lang="en-US" sz="1400" baseline="0">
              <a:latin typeface="Arial" panose="020B0604020202020204" pitchFamily="34" charset="0"/>
              <a:cs typeface="Arial" panose="020B0604020202020204" pitchFamily="34" charset="0"/>
            </a:endParaRPr>
          </a:p>
          <a:p>
            <a:pPr>
              <a:lnSpc>
                <a:spcPct val="110000"/>
              </a:lnSpc>
            </a:pPr>
            <a:endParaRPr lang="en-US" sz="140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75407F5E-1248-0D41-AA81-B50EA45314DF}" type="slidenum">
              <a:rPr lang="en-US" smtClean="0"/>
              <a:t>43</a:t>
            </a:fld>
            <a:endParaRPr lang="en-US"/>
          </a:p>
        </p:txBody>
      </p:sp>
    </p:spTree>
    <p:extLst>
      <p:ext uri="{BB962C8B-B14F-4D97-AF65-F5344CB8AC3E}">
        <p14:creationId xmlns:p14="http://schemas.microsoft.com/office/powerpoint/2010/main" val="1934465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241796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803324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1917015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10</a:t>
            </a:fld>
            <a:endParaRPr lang="en-US"/>
          </a:p>
        </p:txBody>
      </p:sp>
    </p:spTree>
    <p:extLst>
      <p:ext uri="{BB962C8B-B14F-4D97-AF65-F5344CB8AC3E}">
        <p14:creationId xmlns:p14="http://schemas.microsoft.com/office/powerpoint/2010/main" val="124116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2633176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4"/>
          <p:cNvSpPr>
            <a:spLocks noGrp="1" noChangeAspect="1"/>
          </p:cNvSpPr>
          <p:nvPr>
            <p:ph type="pic" sz="quarter" idx="10" hasCustomPrompt="1"/>
          </p:nvPr>
        </p:nvSpPr>
        <p:spPr>
          <a:xfrm>
            <a:off x="2148418" y="1"/>
            <a:ext cx="8824383" cy="1090613"/>
          </a:xfrm>
        </p:spPr>
        <p:txBody>
          <a:bodyPr/>
          <a:lstStyle>
            <a:lvl1pPr>
              <a:defRPr baseline="0"/>
            </a:lvl1pPr>
          </a:lstStyle>
          <a:p>
            <a:r>
              <a:rPr lang="en-US"/>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a:t>Add MHTTC Stacked bars here on actual first slide (not in Master).  Don’t forget to add alt text.</a:t>
            </a:r>
          </a:p>
        </p:txBody>
      </p:sp>
    </p:spTree>
    <p:custDataLst>
      <p:tags r:id="rId1"/>
    </p:custDataLst>
    <p:extLst>
      <p:ext uri="{BB962C8B-B14F-4D97-AF65-F5344CB8AC3E}">
        <p14:creationId xmlns:p14="http://schemas.microsoft.com/office/powerpoint/2010/main" val="54002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4"/>
          <p:cNvSpPr>
            <a:spLocks noGrp="1" noChangeAspect="1"/>
          </p:cNvSpPr>
          <p:nvPr>
            <p:ph type="pic" sz="quarter" idx="10" hasCustomPrompt="1"/>
          </p:nvPr>
        </p:nvSpPr>
        <p:spPr>
          <a:xfrm>
            <a:off x="2148418" y="1"/>
            <a:ext cx="8824383" cy="1090613"/>
          </a:xfrm>
        </p:spPr>
        <p:txBody>
          <a:bodyPr/>
          <a:lstStyle>
            <a:lvl1pPr>
              <a:defRPr baseline="0"/>
            </a:lvl1pPr>
          </a:lstStyle>
          <a:p>
            <a:r>
              <a:rPr lang="en-US"/>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a:t>Add MHTTC Stacked bars here on actual first slide (not in Master).  Don’t forget to add alt text.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1392" y="5685990"/>
            <a:ext cx="1641085" cy="1172009"/>
          </a:xfrm>
          <a:prstGeom prst="rect">
            <a:avLst/>
          </a:prstGeom>
        </p:spPr>
      </p:pic>
    </p:spTree>
    <p:custDataLst>
      <p:tags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332943" y="1713490"/>
            <a:ext cx="4876800"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6995684" y="1713490"/>
            <a:ext cx="4760913" cy="3454400"/>
          </a:xfrm>
        </p:spPr>
        <p:txBody>
          <a:bodyPr/>
          <a:lstStyle/>
          <a:p>
            <a:endParaRPr lang="en-US"/>
          </a:p>
        </p:txBody>
      </p:sp>
      <p:sp>
        <p:nvSpPr>
          <p:cNvPr id="5" name="Picture Placeholder 7"/>
          <p:cNvSpPr>
            <a:spLocks noGrp="1" noChangeAspect="1"/>
          </p:cNvSpPr>
          <p:nvPr>
            <p:ph type="pic" sz="quarter" idx="12" hasCustomPrompt="1"/>
          </p:nvPr>
        </p:nvSpPr>
        <p:spPr>
          <a:xfrm>
            <a:off x="152401" y="6151564"/>
            <a:ext cx="5236633" cy="706437"/>
          </a:xfrm>
        </p:spPr>
        <p:txBody>
          <a:bodyPr/>
          <a:lstStyle>
            <a:lvl1pPr>
              <a:defRPr baseline="0"/>
            </a:lvl1pPr>
          </a:lstStyle>
          <a:p>
            <a:r>
              <a:rPr lang="en-US"/>
              <a:t>Your logo on Master slide</a:t>
            </a:r>
          </a:p>
        </p:txBody>
      </p:sp>
      <p:pic>
        <p:nvPicPr>
          <p:cNvPr id="6" name="Picture 5"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251493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a:t>Click to edit Master title style</a:t>
            </a:r>
          </a:p>
        </p:txBody>
      </p:sp>
      <p:sp>
        <p:nvSpPr>
          <p:cNvPr id="3" name="Text Placeholder 2"/>
          <p:cNvSpPr>
            <a:spLocks noGrp="1"/>
          </p:cNvSpPr>
          <p:nvPr>
            <p:ph type="body" idx="1"/>
          </p:nvPr>
        </p:nvSpPr>
        <p:spPr>
          <a:xfrm>
            <a:off x="840099" y="1360457"/>
            <a:ext cx="5157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184369"/>
            <a:ext cx="515747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513" y="1360457"/>
            <a:ext cx="5182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513"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7"/>
          <p:cNvSpPr>
            <a:spLocks noGrp="1" noChangeAspect="1"/>
          </p:cNvSpPr>
          <p:nvPr>
            <p:ph type="pic" sz="quarter" idx="10" hasCustomPrompt="1"/>
          </p:nvPr>
        </p:nvSpPr>
        <p:spPr>
          <a:xfrm>
            <a:off x="152401" y="6151564"/>
            <a:ext cx="5236633" cy="706437"/>
          </a:xfrm>
        </p:spPr>
        <p:txBody>
          <a:bodyPr/>
          <a:lstStyle>
            <a:lvl1pPr>
              <a:defRPr baseline="0"/>
            </a:lvl1pPr>
          </a:lstStyle>
          <a:p>
            <a:r>
              <a:rPr lang="en-US"/>
              <a:t>Your logo on Master slide</a:t>
            </a:r>
          </a:p>
        </p:txBody>
      </p:sp>
      <p:pic>
        <p:nvPicPr>
          <p:cNvPr id="9" name="Picture 8"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1"/>
          </p:nvPr>
        </p:nvSpPr>
        <p:spPr>
          <a:xfrm>
            <a:off x="276228" y="1710896"/>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7"/>
          <p:cNvSpPr>
            <a:spLocks noGrp="1" noChangeAspect="1"/>
          </p:cNvSpPr>
          <p:nvPr>
            <p:ph type="pic" sz="quarter" idx="13" hasCustomPrompt="1"/>
          </p:nvPr>
        </p:nvSpPr>
        <p:spPr>
          <a:xfrm>
            <a:off x="152401" y="6151564"/>
            <a:ext cx="5236633" cy="706437"/>
          </a:xfrm>
        </p:spPr>
        <p:txBody>
          <a:bodyPr/>
          <a:lstStyle>
            <a:lvl1pPr>
              <a:defRPr baseline="0"/>
            </a:lvl1pPr>
          </a:lstStyle>
          <a:p>
            <a:r>
              <a:rPr lang="en-US"/>
              <a:t>Your logo on Master slide</a:t>
            </a:r>
          </a:p>
        </p:txBody>
      </p:sp>
      <p:pic>
        <p:nvPicPr>
          <p:cNvPr id="10" name="Picture 9"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09"/>
            <a:ext cx="12191999" cy="887693"/>
          </a:xfrm>
        </p:spPr>
        <p:txBody>
          <a:bodyPr anchor="b">
            <a:normAutofit/>
          </a:bodyPr>
          <a:lstStyle>
            <a:lvl1pPr>
              <a:defRPr sz="4400"/>
            </a:lvl1pPr>
          </a:lstStyle>
          <a:p>
            <a:r>
              <a:rPr lang="en-US"/>
              <a:t>Click to edit Master title style</a:t>
            </a:r>
          </a:p>
        </p:txBody>
      </p:sp>
      <p:sp>
        <p:nvSpPr>
          <p:cNvPr id="11" name="Text Placeholder 10"/>
          <p:cNvSpPr>
            <a:spLocks noGrp="1"/>
          </p:cNvSpPr>
          <p:nvPr>
            <p:ph type="body" sz="quarter" idx="11"/>
          </p:nvPr>
        </p:nvSpPr>
        <p:spPr>
          <a:xfrm>
            <a:off x="377825" y="3526024"/>
            <a:ext cx="4122739" cy="1393825"/>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2"/>
          </p:nvPr>
        </p:nvSpPr>
        <p:spPr>
          <a:xfrm>
            <a:off x="377825" y="1668649"/>
            <a:ext cx="4122739" cy="1393825"/>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5" name="Picture Placeholder 14"/>
          <p:cNvSpPr>
            <a:spLocks noGrp="1" noChangeAspect="1"/>
          </p:cNvSpPr>
          <p:nvPr>
            <p:ph type="pic" sz="quarter" idx="13"/>
          </p:nvPr>
        </p:nvSpPr>
        <p:spPr>
          <a:xfrm>
            <a:off x="7735888" y="1668643"/>
            <a:ext cx="3570288" cy="1392918"/>
          </a:xfrm>
        </p:spPr>
        <p:txBody>
          <a:bodyPr/>
          <a:lstStyle/>
          <a:p>
            <a:endParaRPr lang="en-US"/>
          </a:p>
        </p:txBody>
      </p:sp>
      <p:sp>
        <p:nvSpPr>
          <p:cNvPr id="17" name="Picture Placeholder 16"/>
          <p:cNvSpPr>
            <a:spLocks noGrp="1" noChangeAspect="1"/>
          </p:cNvSpPr>
          <p:nvPr>
            <p:ph type="pic" sz="quarter" idx="14"/>
          </p:nvPr>
        </p:nvSpPr>
        <p:spPr>
          <a:xfrm>
            <a:off x="7735888" y="3526018"/>
            <a:ext cx="3575304" cy="1389888"/>
          </a:xfrm>
        </p:spPr>
        <p:txBody>
          <a:bodyPr/>
          <a:lstStyle/>
          <a:p>
            <a:endParaRPr lang="en-US"/>
          </a:p>
        </p:txBody>
      </p:sp>
      <p:sp>
        <p:nvSpPr>
          <p:cNvPr id="8" name="Picture Placeholder 7"/>
          <p:cNvSpPr>
            <a:spLocks noGrp="1" noChangeAspect="1"/>
          </p:cNvSpPr>
          <p:nvPr>
            <p:ph type="pic" sz="quarter" idx="15" hasCustomPrompt="1"/>
          </p:nvPr>
        </p:nvSpPr>
        <p:spPr>
          <a:xfrm>
            <a:off x="152401" y="6151564"/>
            <a:ext cx="5236633" cy="706437"/>
          </a:xfrm>
        </p:spPr>
        <p:txBody>
          <a:bodyPr/>
          <a:lstStyle>
            <a:lvl1pPr>
              <a:defRPr baseline="0"/>
            </a:lvl1pPr>
          </a:lstStyle>
          <a:p>
            <a:r>
              <a:rPr lang="en-US"/>
              <a:t>Your logo on Master slide</a:t>
            </a:r>
          </a:p>
        </p:txBody>
      </p:sp>
      <p:pic>
        <p:nvPicPr>
          <p:cNvPr id="9" name="Picture 8"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4494909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81" r:id="rId13"/>
    <p:sldLayoutId id="2147483678" r:id="rId14"/>
    <p:sldLayoutId id="2147483663" r:id="rId15"/>
    <p:sldLayoutId id="2147483655" r:id="rId16"/>
    <p:sldLayoutId id="214748365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8.xml"/><Relationship Id="rId5" Type="http://schemas.openxmlformats.org/officeDocument/2006/relationships/hyperlink" Target="https://www.nass.usda.gov/Publications/AgCensus/2017/Online_Resources/Ag_Census_Web_Maps/index.php"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9.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20.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21.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2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2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27.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28.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30.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3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3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37.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3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tags" Target="../tags/tag4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4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4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4.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tags" Target="../tags/tag4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tags" Target="../tags/tag4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4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David.flynn@UND.edu"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31923"/>
            <a:ext cx="10363200" cy="1205770"/>
          </a:xfrm>
        </p:spPr>
        <p:txBody>
          <a:bodyPr>
            <a:normAutofit/>
          </a:bodyPr>
          <a:lstStyle/>
          <a:p>
            <a:r>
              <a:rPr lang="en-US" b="1" dirty="0">
                <a:latin typeface="Arial" panose="020B0604020202020204" pitchFamily="34" charset="0"/>
                <a:cs typeface="Arial" panose="020B0604020202020204" pitchFamily="34" charset="0"/>
              </a:rPr>
              <a:t>Economics of Farm Stress</a:t>
            </a:r>
          </a:p>
        </p:txBody>
      </p:sp>
      <p:sp>
        <p:nvSpPr>
          <p:cNvPr id="3" name="Subtitle 2"/>
          <p:cNvSpPr>
            <a:spLocks noGrp="1"/>
          </p:cNvSpPr>
          <p:nvPr>
            <p:ph type="subTitle" idx="1"/>
          </p:nvPr>
        </p:nvSpPr>
        <p:spPr>
          <a:xfrm>
            <a:off x="1524000" y="3087671"/>
            <a:ext cx="9144000" cy="1549677"/>
          </a:xfrm>
        </p:spPr>
        <p:txBody>
          <a:bodyPr vert="horz" lIns="91440" tIns="45720" rIns="91440" bIns="45720" rtlCol="0" anchor="t">
            <a:normAutofit fontScale="92500" lnSpcReduction="20000"/>
          </a:bodyPr>
          <a:lstStyle/>
          <a:p>
            <a:r>
              <a:rPr lang="en-US" sz="3200" dirty="0">
                <a:latin typeface="Arial"/>
              </a:rPr>
              <a:t>Presented by</a:t>
            </a:r>
            <a:endParaRPr lang="en-US" dirty="0">
              <a:latin typeface="Arial"/>
            </a:endParaRPr>
          </a:p>
          <a:p>
            <a:r>
              <a:rPr lang="en-US" sz="3200" dirty="0">
                <a:latin typeface="Arial"/>
              </a:rPr>
              <a:t>David Flynn, PhD</a:t>
            </a:r>
          </a:p>
          <a:p>
            <a:r>
              <a:rPr lang="en-US" dirty="0">
                <a:latin typeface="Arial"/>
              </a:rPr>
              <a:t>Department Chair, Professor, University of North Dakota Department of Economics and Finance</a:t>
            </a:r>
          </a:p>
          <a:p>
            <a:endParaRPr lang="en-US" dirty="0">
              <a:cs typeface="Arial"/>
            </a:endParaRPr>
          </a:p>
        </p:txBody>
      </p:sp>
      <p:pic>
        <p:nvPicPr>
          <p:cNvPr id="7" name="Picture Placeholder 6" descr="MHTTC stacked color bars"/>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2801" b="22801"/>
          <a:stretch>
            <a:fillRect/>
          </a:stretch>
        </p:blipFill>
        <p:spPr/>
      </p:pic>
      <p:pic>
        <p:nvPicPr>
          <p:cNvPr id="6" name="Picture Placeholder 5"/>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2111319" y="0"/>
            <a:ext cx="8358827" cy="1400750"/>
          </a:xfrm>
        </p:spPr>
      </p:pic>
    </p:spTree>
    <p:custDataLst>
      <p:tags r:id="rId1"/>
    </p:custDataLst>
    <p:extLst>
      <p:ext uri="{BB962C8B-B14F-4D97-AF65-F5344CB8AC3E}">
        <p14:creationId xmlns:p14="http://schemas.microsoft.com/office/powerpoint/2010/main" val="171566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2282825"/>
            <a:ext cx="10515600" cy="1325563"/>
          </a:xfrm>
        </p:spPr>
        <p:txBody>
          <a:bodyPr>
            <a:noAutofit/>
          </a:bodyPr>
          <a:lstStyle/>
          <a:p>
            <a:pPr algn="ctr"/>
            <a:r>
              <a:rPr lang="en-US" sz="4800" b="1">
                <a:latin typeface="Arial" panose="020B0604020202020204" pitchFamily="34" charset="0"/>
                <a:cs typeface="Arial" panose="020B0604020202020204" pitchFamily="34" charset="0"/>
              </a:rPr>
              <a:t>Agriculture Economy in Numbers</a:t>
            </a:r>
          </a:p>
        </p:txBody>
      </p:sp>
    </p:spTree>
    <p:custDataLst>
      <p:tags r:id="rId1"/>
    </p:custDataLst>
    <p:extLst>
      <p:ext uri="{BB962C8B-B14F-4D97-AF65-F5344CB8AC3E}">
        <p14:creationId xmlns:p14="http://schemas.microsoft.com/office/powerpoint/2010/main" val="70891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Declining and concentrating</a:t>
            </a:r>
          </a:p>
        </p:txBody>
      </p:sp>
      <p:sp>
        <p:nvSpPr>
          <p:cNvPr id="4" name="Content Placeholder 3"/>
          <p:cNvSpPr>
            <a:spLocks noGrp="1"/>
          </p:cNvSpPr>
          <p:nvPr>
            <p:ph sz="quarter" idx="10"/>
          </p:nvPr>
        </p:nvSpPr>
        <p:spPr>
          <a:xfrm>
            <a:off x="838200" y="1690688"/>
            <a:ext cx="10515600" cy="3871912"/>
          </a:xfrm>
        </p:spPr>
        <p:txBody>
          <a:bodyPr>
            <a:normAutofit/>
          </a:bodyPr>
          <a:lstStyle/>
          <a:p>
            <a:pPr>
              <a:lnSpc>
                <a:spcPct val="100000"/>
              </a:lnSpc>
            </a:pPr>
            <a:r>
              <a:rPr lang="en-US"/>
              <a:t>What we see is fewer individuals employed in agriculture over a long period of time. </a:t>
            </a:r>
          </a:p>
          <a:p>
            <a:pPr lvl="1">
              <a:lnSpc>
                <a:spcPct val="100000"/>
              </a:lnSpc>
            </a:pPr>
            <a:r>
              <a:rPr lang="en-US"/>
              <a:t>Economics of scale (+)</a:t>
            </a:r>
          </a:p>
          <a:p>
            <a:pPr lvl="1">
              <a:lnSpc>
                <a:spcPct val="100000"/>
              </a:lnSpc>
            </a:pPr>
            <a:r>
              <a:rPr lang="en-US"/>
              <a:t>Productivity enhancing technology (+/-)</a:t>
            </a:r>
          </a:p>
          <a:p>
            <a:pPr lvl="1">
              <a:lnSpc>
                <a:spcPct val="100000"/>
              </a:lnSpc>
            </a:pPr>
            <a:r>
              <a:rPr lang="en-US"/>
              <a:t>Changes in demand for products (?)</a:t>
            </a:r>
          </a:p>
          <a:p>
            <a:pPr>
              <a:lnSpc>
                <a:spcPct val="100000"/>
              </a:lnSpc>
            </a:pPr>
            <a:r>
              <a:rPr lang="en-US"/>
              <a:t>At the same time, the concentration of people and production is changing as well. </a:t>
            </a:r>
          </a:p>
        </p:txBody>
      </p:sp>
    </p:spTree>
    <p:custDataLst>
      <p:tags r:id="rId1"/>
    </p:custDataLst>
    <p:extLst>
      <p:ext uri="{BB962C8B-B14F-4D97-AF65-F5344CB8AC3E}">
        <p14:creationId xmlns:p14="http://schemas.microsoft.com/office/powerpoint/2010/main" val="1968327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Over time fewer people in farming</a:t>
            </a:r>
          </a:p>
        </p:txBody>
      </p:sp>
      <p:pic>
        <p:nvPicPr>
          <p:cNvPr id="6" name="Content Placeholder 4" title="Agricultural employment, 1920-2020 graph">
            <a:extLst>
              <a:ext uri="{FF2B5EF4-FFF2-40B4-BE49-F238E27FC236}">
                <a16:creationId xmlns:a16="http://schemas.microsoft.com/office/drawing/2014/main" id="{121329F2-FD01-0841-8EB2-D5F5DCDA0E37}"/>
              </a:ext>
            </a:extLst>
          </p:cNvPr>
          <p:cNvPicPr>
            <a:picLocks noGrp="1" noChangeAspect="1"/>
          </p:cNvPicPr>
          <p:nvPr>
            <p:ph sz="quarter" idx="10"/>
          </p:nvPr>
        </p:nvPicPr>
        <p:blipFill>
          <a:blip r:embed="rId4"/>
          <a:stretch>
            <a:fillRect/>
          </a:stretch>
        </p:blipFill>
        <p:spPr>
          <a:xfrm>
            <a:off x="838200" y="1690688"/>
            <a:ext cx="6692900" cy="5079211"/>
          </a:xfrm>
        </p:spPr>
      </p:pic>
    </p:spTree>
    <p:custDataLst>
      <p:tags r:id="rId1"/>
    </p:custDataLst>
    <p:extLst>
      <p:ext uri="{BB962C8B-B14F-4D97-AF65-F5344CB8AC3E}">
        <p14:creationId xmlns:p14="http://schemas.microsoft.com/office/powerpoint/2010/main" val="233508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143" y="201352"/>
            <a:ext cx="10515600" cy="673113"/>
          </a:xfrm>
        </p:spPr>
        <p:txBody>
          <a:bodyPr>
            <a:normAutofit/>
          </a:bodyPr>
          <a:lstStyle/>
          <a:p>
            <a:pPr algn="ctr"/>
            <a:r>
              <a:rPr lang="en-US" sz="3000" b="1" dirty="0">
                <a:latin typeface="Arial" panose="020B0604020202020204" pitchFamily="34" charset="0"/>
                <a:cs typeface="Arial" panose="020B0604020202020204" pitchFamily="34" charset="0"/>
              </a:rPr>
              <a:t>% Reporting Farming as Primary Occupation, 2017 </a:t>
            </a:r>
          </a:p>
        </p:txBody>
      </p:sp>
      <p:pic>
        <p:nvPicPr>
          <p:cNvPr id="5" name="Content Placeholder 4" title="U.S. map showing the Percent of Producers reporting primary occupation as farming, 2017 graph"/>
          <p:cNvPicPr>
            <a:picLocks noGrp="1" noChangeAspect="1"/>
          </p:cNvPicPr>
          <p:nvPr>
            <p:ph sz="quarter" idx="10"/>
          </p:nvPr>
        </p:nvPicPr>
        <p:blipFill rotWithShape="1">
          <a:blip r:embed="rId4">
            <a:extLst>
              <a:ext uri="{28A0092B-C50C-407E-A947-70E740481C1C}">
                <a14:useLocalDpi xmlns:a14="http://schemas.microsoft.com/office/drawing/2010/main" val="0"/>
              </a:ext>
            </a:extLst>
          </a:blip>
          <a:srcRect l="12714" t="2383" r="13995" b="16472"/>
          <a:stretch/>
        </p:blipFill>
        <p:spPr>
          <a:xfrm>
            <a:off x="3394501" y="1008300"/>
            <a:ext cx="6160164" cy="3897312"/>
          </a:xfrm>
          <a:prstGeom prst="rect">
            <a:avLst/>
          </a:prstGeom>
        </p:spPr>
      </p:pic>
      <p:pic>
        <p:nvPicPr>
          <p:cNvPr id="7" name="Picture 6" descr="Screen Clipping"/>
          <p:cNvPicPr>
            <a:picLocks noChangeAspect="1"/>
          </p:cNvPicPr>
          <p:nvPr/>
        </p:nvPicPr>
        <p:blipFill rotWithShape="1">
          <a:blip r:embed="rId4">
            <a:extLst>
              <a:ext uri="{28A0092B-C50C-407E-A947-70E740481C1C}">
                <a14:useLocalDpi xmlns:a14="http://schemas.microsoft.com/office/drawing/2010/main" val="0"/>
              </a:ext>
            </a:extLst>
          </a:blip>
          <a:srcRect l="1496" t="53661" r="81303" b="4457"/>
          <a:stretch/>
        </p:blipFill>
        <p:spPr>
          <a:xfrm>
            <a:off x="1936561" y="3433780"/>
            <a:ext cx="2015928" cy="2700889"/>
          </a:xfrm>
          <a:prstGeom prst="rect">
            <a:avLst/>
          </a:prstGeom>
        </p:spPr>
      </p:pic>
      <p:sp>
        <p:nvSpPr>
          <p:cNvPr id="4" name="Rectangle 3"/>
          <p:cNvSpPr/>
          <p:nvPr/>
        </p:nvSpPr>
        <p:spPr>
          <a:xfrm>
            <a:off x="191068" y="6348568"/>
            <a:ext cx="8776743"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Source: USDA National Agricultural Statistics Services, ESRI: </a:t>
            </a:r>
            <a:r>
              <a:rPr lang="en-US" sz="1200" dirty="0">
                <a:latin typeface="Arial" panose="020B0604020202020204" pitchFamily="34" charset="0"/>
                <a:cs typeface="Arial" panose="020B0604020202020204" pitchFamily="34" charset="0"/>
                <a:hlinkClick r:id="rId5"/>
              </a:rPr>
              <a:t>nass.usda.gov/Publications/</a:t>
            </a:r>
            <a:r>
              <a:rPr lang="en-US" sz="1200" dirty="0" err="1">
                <a:latin typeface="Arial" panose="020B0604020202020204" pitchFamily="34" charset="0"/>
                <a:cs typeface="Arial" panose="020B0604020202020204" pitchFamily="34" charset="0"/>
                <a:hlinkClick r:id="rId5"/>
              </a:rPr>
              <a:t>AgCensus</a:t>
            </a:r>
            <a:r>
              <a:rPr lang="en-US" sz="1200" dirty="0">
                <a:latin typeface="Arial" panose="020B0604020202020204" pitchFamily="34" charset="0"/>
                <a:cs typeface="Arial" panose="020B0604020202020204" pitchFamily="34" charset="0"/>
                <a:hlinkClick r:id="rId5"/>
              </a:rPr>
              <a:t>/2017/</a:t>
            </a:r>
            <a:r>
              <a:rPr lang="en-US" sz="1200" dirty="0" err="1">
                <a:latin typeface="Arial" panose="020B0604020202020204" pitchFamily="34" charset="0"/>
                <a:cs typeface="Arial" panose="020B0604020202020204" pitchFamily="34" charset="0"/>
                <a:hlinkClick r:id="rId5"/>
              </a:rPr>
              <a:t>Online_Resources</a:t>
            </a:r>
            <a:r>
              <a:rPr lang="en-US" sz="1200" dirty="0">
                <a:latin typeface="Arial" panose="020B0604020202020204" pitchFamily="34" charset="0"/>
                <a:cs typeface="Arial" panose="020B0604020202020204" pitchFamily="34" charset="0"/>
                <a:hlinkClick r:id="rId5"/>
              </a:rPr>
              <a:t>/</a:t>
            </a:r>
            <a:r>
              <a:rPr lang="en-US" sz="1200" dirty="0" err="1">
                <a:latin typeface="Arial" panose="020B0604020202020204" pitchFamily="34" charset="0"/>
                <a:cs typeface="Arial" panose="020B0604020202020204" pitchFamily="34" charset="0"/>
                <a:hlinkClick r:id="rId5"/>
              </a:rPr>
              <a:t>Ag_Census_Web_Maps</a:t>
            </a:r>
            <a:r>
              <a:rPr lang="en-US" sz="1200" dirty="0">
                <a:latin typeface="Arial" panose="020B0604020202020204" pitchFamily="34" charset="0"/>
                <a:cs typeface="Arial" panose="020B0604020202020204" pitchFamily="34" charset="0"/>
                <a:hlinkClick r:id="rId5"/>
              </a:rPr>
              <a:t>/</a:t>
            </a:r>
            <a:r>
              <a:rPr lang="en-US" sz="1200" dirty="0" err="1">
                <a:latin typeface="Arial" panose="020B0604020202020204" pitchFamily="34" charset="0"/>
                <a:cs typeface="Arial" panose="020B0604020202020204" pitchFamily="34" charset="0"/>
                <a:hlinkClick r:id="rId5"/>
              </a:rPr>
              <a:t>index.php</a:t>
            </a:r>
            <a:endParaRPr lang="en-US" sz="1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79267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US Crop Production Share by State</a:t>
            </a:r>
          </a:p>
        </p:txBody>
      </p:sp>
      <p:pic>
        <p:nvPicPr>
          <p:cNvPr id="5" name="Content Placeholder 4" title="Share of U.S. crop production, 2018 graph">
            <a:extLst>
              <a:ext uri="{FF2B5EF4-FFF2-40B4-BE49-F238E27FC236}">
                <a16:creationId xmlns:a16="http://schemas.microsoft.com/office/drawing/2014/main" id="{8CF33BD2-34F2-704D-8187-39BD9CC9E623}"/>
              </a:ext>
            </a:extLst>
          </p:cNvPr>
          <p:cNvPicPr>
            <a:picLocks noGrp="1" noChangeAspect="1"/>
          </p:cNvPicPr>
          <p:nvPr>
            <p:ph sz="quarter" idx="10"/>
          </p:nvPr>
        </p:nvPicPr>
        <p:blipFill>
          <a:blip r:embed="rId4"/>
          <a:stretch>
            <a:fillRect/>
          </a:stretch>
        </p:blipFill>
        <p:spPr>
          <a:xfrm>
            <a:off x="838200" y="1690687"/>
            <a:ext cx="6705600" cy="5088849"/>
          </a:xfrm>
        </p:spPr>
      </p:pic>
    </p:spTree>
    <p:custDataLst>
      <p:tags r:id="rId1"/>
    </p:custDataLst>
    <p:extLst>
      <p:ext uri="{BB962C8B-B14F-4D97-AF65-F5344CB8AC3E}">
        <p14:creationId xmlns:p14="http://schemas.microsoft.com/office/powerpoint/2010/main" val="127679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US Animal Production Share by State</a:t>
            </a:r>
          </a:p>
        </p:txBody>
      </p:sp>
      <p:pic>
        <p:nvPicPr>
          <p:cNvPr id="7" name="Content Placeholder 4" title="Share of U.S. Animal Production, 2018 graph">
            <a:extLst>
              <a:ext uri="{FF2B5EF4-FFF2-40B4-BE49-F238E27FC236}">
                <a16:creationId xmlns:a16="http://schemas.microsoft.com/office/drawing/2014/main" id="{274E81B4-A4EF-0647-AA69-3423FBE79499}"/>
              </a:ext>
            </a:extLst>
          </p:cNvPr>
          <p:cNvPicPr>
            <a:picLocks noGrp="1" noChangeAspect="1"/>
          </p:cNvPicPr>
          <p:nvPr>
            <p:ph sz="quarter" idx="10"/>
          </p:nvPr>
        </p:nvPicPr>
        <p:blipFill>
          <a:blip r:embed="rId4"/>
          <a:stretch>
            <a:fillRect/>
          </a:stretch>
        </p:blipFill>
        <p:spPr>
          <a:xfrm>
            <a:off x="838200" y="1690687"/>
            <a:ext cx="6667500" cy="5059935"/>
          </a:xfrm>
        </p:spPr>
      </p:pic>
    </p:spTree>
    <p:custDataLst>
      <p:tags r:id="rId1"/>
    </p:custDataLst>
    <p:extLst>
      <p:ext uri="{BB962C8B-B14F-4D97-AF65-F5344CB8AC3E}">
        <p14:creationId xmlns:p14="http://schemas.microsoft.com/office/powerpoint/2010/main" val="359166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Smaller but not less important</a:t>
            </a:r>
          </a:p>
        </p:txBody>
      </p:sp>
      <p:graphicFrame>
        <p:nvGraphicFramePr>
          <p:cNvPr id="5" name="Content Placeholder 5" title="Economic impact by NAICS industry graph">
            <a:extLst>
              <a:ext uri="{FF2B5EF4-FFF2-40B4-BE49-F238E27FC236}">
                <a16:creationId xmlns:a16="http://schemas.microsoft.com/office/drawing/2014/main" id="{54041324-45D7-CF44-A26D-FDDD61FA0BD9}"/>
              </a:ext>
            </a:extLst>
          </p:cNvPr>
          <p:cNvGraphicFramePr>
            <a:graphicFrameLocks noGrp="1"/>
          </p:cNvGraphicFramePr>
          <p:nvPr>
            <p:ph sz="quarter" idx="10"/>
            <p:extLst>
              <p:ext uri="{D42A27DB-BD31-4B8C-83A1-F6EECF244321}">
                <p14:modId xmlns:p14="http://schemas.microsoft.com/office/powerpoint/2010/main" val="2905259276"/>
              </p:ext>
            </p:extLst>
          </p:nvPr>
        </p:nvGraphicFramePr>
        <p:xfrm>
          <a:off x="838200" y="1712912"/>
          <a:ext cx="10515599" cy="3836987"/>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839030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Agriculture impacts are high</a:t>
            </a:r>
          </a:p>
        </p:txBody>
      </p:sp>
      <p:sp>
        <p:nvSpPr>
          <p:cNvPr id="3" name="Content Placeholder 2"/>
          <p:cNvSpPr>
            <a:spLocks noGrp="1"/>
          </p:cNvSpPr>
          <p:nvPr>
            <p:ph sz="quarter" idx="10"/>
          </p:nvPr>
        </p:nvSpPr>
        <p:spPr>
          <a:xfrm>
            <a:off x="838200" y="1690688"/>
            <a:ext cx="10515600" cy="3859212"/>
          </a:xfrm>
        </p:spPr>
        <p:txBody>
          <a:bodyPr>
            <a:normAutofit/>
          </a:bodyPr>
          <a:lstStyle/>
          <a:p>
            <a:pPr>
              <a:lnSpc>
                <a:spcPct val="100000"/>
              </a:lnSpc>
            </a:pPr>
            <a:r>
              <a:rPr lang="en-US"/>
              <a:t>Ag ranks fourth in overall impact after real estate, education services, and finance and insurance. </a:t>
            </a:r>
          </a:p>
          <a:p>
            <a:pPr>
              <a:lnSpc>
                <a:spcPct val="100000"/>
              </a:lnSpc>
            </a:pPr>
            <a:r>
              <a:rPr lang="en-US"/>
              <a:t>Ag forms a keystone to local economies which can add mental pressure to producers as they may feel responsible for local economic performance. </a:t>
            </a:r>
          </a:p>
          <a:p>
            <a:pPr marL="0" indent="0">
              <a:buNone/>
            </a:pPr>
            <a:endParaRPr lang="en-US"/>
          </a:p>
        </p:txBody>
      </p:sp>
    </p:spTree>
    <p:custDataLst>
      <p:tags r:id="rId1"/>
    </p:custDataLst>
    <p:extLst>
      <p:ext uri="{BB962C8B-B14F-4D97-AF65-F5344CB8AC3E}">
        <p14:creationId xmlns:p14="http://schemas.microsoft.com/office/powerpoint/2010/main" val="410755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a:latin typeface="Arial" panose="020B0604020202020204" pitchFamily="34" charset="0"/>
                <a:cs typeface="Arial" panose="020B0604020202020204" pitchFamily="34" charset="0"/>
              </a:rPr>
              <a:t>Percent of business value added from farm</a:t>
            </a:r>
          </a:p>
        </p:txBody>
      </p:sp>
      <p:pic>
        <p:nvPicPr>
          <p:cNvPr id="5" name="Content Placeholder 4" title="Percent of business gross value added graph">
            <a:extLst>
              <a:ext uri="{FF2B5EF4-FFF2-40B4-BE49-F238E27FC236}">
                <a16:creationId xmlns:a16="http://schemas.microsoft.com/office/drawing/2014/main" id="{E7B4BDBC-86AB-524E-AB13-B11953FA58D4}"/>
              </a:ext>
            </a:extLst>
          </p:cNvPr>
          <p:cNvPicPr>
            <a:picLocks noGrp="1" noChangeAspect="1"/>
          </p:cNvPicPr>
          <p:nvPr>
            <p:ph sz="quarter" idx="10"/>
          </p:nvPr>
        </p:nvPicPr>
        <p:blipFill>
          <a:blip r:embed="rId4"/>
          <a:stretch>
            <a:fillRect/>
          </a:stretch>
        </p:blipFill>
        <p:spPr>
          <a:xfrm>
            <a:off x="838200" y="1690687"/>
            <a:ext cx="6743700" cy="5117763"/>
          </a:xfrm>
        </p:spPr>
      </p:pic>
    </p:spTree>
    <p:custDataLst>
      <p:tags r:id="rId1"/>
    </p:custDataLst>
    <p:extLst>
      <p:ext uri="{BB962C8B-B14F-4D97-AF65-F5344CB8AC3E}">
        <p14:creationId xmlns:p14="http://schemas.microsoft.com/office/powerpoint/2010/main" val="1876587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Net Farm Income</a:t>
            </a:r>
          </a:p>
        </p:txBody>
      </p:sp>
      <p:pic>
        <p:nvPicPr>
          <p:cNvPr id="5" name="Content Placeholder 4" title="Net Farm Income graph">
            <a:extLst>
              <a:ext uri="{FF2B5EF4-FFF2-40B4-BE49-F238E27FC236}">
                <a16:creationId xmlns:a16="http://schemas.microsoft.com/office/drawing/2014/main" id="{88475113-0738-C941-941E-3377FE8F68E7}"/>
              </a:ext>
            </a:extLst>
          </p:cNvPr>
          <p:cNvPicPr>
            <a:picLocks noGrp="1" noChangeAspect="1"/>
          </p:cNvPicPr>
          <p:nvPr>
            <p:ph sz="quarter" idx="10"/>
          </p:nvPr>
        </p:nvPicPr>
        <p:blipFill>
          <a:blip r:embed="rId4"/>
          <a:stretch>
            <a:fillRect/>
          </a:stretch>
        </p:blipFill>
        <p:spPr>
          <a:xfrm>
            <a:off x="838200" y="1690687"/>
            <a:ext cx="6731000" cy="5108125"/>
          </a:xfrm>
        </p:spPr>
      </p:pic>
    </p:spTree>
    <p:custDataLst>
      <p:tags r:id="rId1"/>
    </p:custDataLst>
    <p:extLst>
      <p:ext uri="{BB962C8B-B14F-4D97-AF65-F5344CB8AC3E}">
        <p14:creationId xmlns:p14="http://schemas.microsoft.com/office/powerpoint/2010/main" val="45169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525" y="1343617"/>
            <a:ext cx="10363200" cy="1411000"/>
          </a:xfrm>
        </p:spPr>
        <p:txBody>
          <a:bodyPr>
            <a:noAutofit/>
          </a:bodyPr>
          <a:lstStyle/>
          <a:p>
            <a:r>
              <a:rPr lang="en-US" sz="2400" dirty="0">
                <a:latin typeface="Arial" charset="0"/>
                <a:ea typeface="Arial" charset="0"/>
                <a:cs typeface="Arial" charset="0"/>
              </a:rPr>
              <a:t>Provides training and technical assistance on evidence based practices to the mental health providers of Region 8 (North Dakota, South Dakota, Montana, Wyoming, Colorado, and Utah). We are funded by the Substance Abuse and Mental Health Service Administration (SAMHSA)</a:t>
            </a:r>
            <a:endParaRPr lang="en-US" sz="2400" dirty="0"/>
          </a:p>
        </p:txBody>
      </p:sp>
      <p:sp>
        <p:nvSpPr>
          <p:cNvPr id="6" name="Title 1"/>
          <p:cNvSpPr>
            <a:spLocks noGrp="1"/>
          </p:cNvSpPr>
          <p:nvPr>
            <p:ph type="ctrTitle"/>
          </p:nvPr>
        </p:nvSpPr>
        <p:spPr>
          <a:xfrm>
            <a:off x="1881447" y="231541"/>
            <a:ext cx="8219357" cy="1012435"/>
          </a:xfrm>
        </p:spPr>
        <p:txBody>
          <a:bodyPr>
            <a:noAutofit/>
          </a:bodyPr>
          <a:lstStyle/>
          <a:p>
            <a:r>
              <a:rPr lang="en-US" sz="3600" b="1" dirty="0">
                <a:latin typeface="Arial" charset="0"/>
                <a:ea typeface="Arial" charset="0"/>
                <a:cs typeface="Arial" charset="0"/>
              </a:rPr>
              <a:t>The Mountain Plains Mental Health Technology Transfer Center</a:t>
            </a:r>
          </a:p>
        </p:txBody>
      </p:sp>
      <p:sp>
        <p:nvSpPr>
          <p:cNvPr id="7" name="Subtitle 6"/>
          <p:cNvSpPr txBox="1">
            <a:spLocks noGrp="1"/>
          </p:cNvSpPr>
          <p:nvPr>
            <p:ph type="subTitle" idx="1"/>
          </p:nvPr>
        </p:nvSpPr>
        <p:spPr>
          <a:xfrm>
            <a:off x="241721" y="3293500"/>
            <a:ext cx="3835110" cy="2803844"/>
          </a:xfrm>
          <a:prstGeom prst="rect">
            <a:avLst/>
          </a:prstGeom>
          <a:noFill/>
        </p:spPr>
        <p:txBody>
          <a:bodyPr wrap="square" rtlCol="0">
            <a:spAutoFit/>
          </a:bodyPr>
          <a:lstStyle/>
          <a:p>
            <a:pPr algn="ctr"/>
            <a:r>
              <a:rPr lang="en-US" dirty="0"/>
              <a:t>Co-hosted by:</a:t>
            </a:r>
          </a:p>
          <a:p>
            <a:pPr algn="ctr"/>
            <a:r>
              <a:rPr lang="en-US" dirty="0"/>
              <a:t>The University of North Dakota </a:t>
            </a:r>
          </a:p>
          <a:p>
            <a:pPr algn="ctr"/>
            <a:r>
              <a:rPr lang="en-US" dirty="0"/>
              <a:t>and</a:t>
            </a:r>
          </a:p>
          <a:p>
            <a:pPr algn="ctr"/>
            <a:r>
              <a:rPr lang="en-US" dirty="0"/>
              <a:t>The Western Interstate Commission for Higher Education (WICHE)</a:t>
            </a:r>
          </a:p>
        </p:txBody>
      </p:sp>
      <p:pic>
        <p:nvPicPr>
          <p:cNvPr id="8" name="Picture 7" title="picture of hay field"/>
          <p:cNvPicPr>
            <a:picLocks noChangeAspect="1"/>
          </p:cNvPicPr>
          <p:nvPr/>
        </p:nvPicPr>
        <p:blipFill>
          <a:blip r:embed="rId2"/>
          <a:stretch>
            <a:fillRect/>
          </a:stretch>
        </p:blipFill>
        <p:spPr>
          <a:xfrm>
            <a:off x="8067113" y="3293500"/>
            <a:ext cx="3529941" cy="2781115"/>
          </a:xfrm>
          <a:prstGeom prst="rect">
            <a:avLst/>
          </a:prstGeom>
        </p:spPr>
      </p:pic>
      <p:pic>
        <p:nvPicPr>
          <p:cNvPr id="9" name="Picture 8" title="States in regio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525" y="2885510"/>
            <a:ext cx="3505200" cy="3597096"/>
          </a:xfrm>
          <a:prstGeom prst="rect">
            <a:avLst/>
          </a:prstGeom>
        </p:spPr>
      </p:pic>
    </p:spTree>
    <p:extLst>
      <p:ext uri="{BB962C8B-B14F-4D97-AF65-F5344CB8AC3E}">
        <p14:creationId xmlns:p14="http://schemas.microsoft.com/office/powerpoint/2010/main" val="2404478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Focus beyond the numbers</a:t>
            </a:r>
          </a:p>
        </p:txBody>
      </p:sp>
      <p:sp>
        <p:nvSpPr>
          <p:cNvPr id="3" name="Content Placeholder 2"/>
          <p:cNvSpPr>
            <a:spLocks noGrp="1"/>
          </p:cNvSpPr>
          <p:nvPr>
            <p:ph sz="quarter" idx="10"/>
          </p:nvPr>
        </p:nvSpPr>
        <p:spPr>
          <a:xfrm>
            <a:off x="838200" y="1690688"/>
            <a:ext cx="10515600" cy="3871912"/>
          </a:xfrm>
        </p:spPr>
        <p:txBody>
          <a:bodyPr>
            <a:normAutofit fontScale="85000" lnSpcReduction="10000"/>
          </a:bodyPr>
          <a:lstStyle/>
          <a:p>
            <a:pPr>
              <a:lnSpc>
                <a:spcPct val="110000"/>
              </a:lnSpc>
            </a:pPr>
            <a:r>
              <a:rPr lang="en-US"/>
              <a:t>The fact is that for almost all these graphs you observe ups and downs. </a:t>
            </a:r>
          </a:p>
          <a:p>
            <a:pPr lvl="1">
              <a:lnSpc>
                <a:spcPct val="110000"/>
              </a:lnSpc>
            </a:pPr>
            <a:r>
              <a:rPr lang="en-US"/>
              <a:t>While these are true of all industries the volatility in agriculture can be more problematic. </a:t>
            </a:r>
          </a:p>
          <a:p>
            <a:pPr>
              <a:lnSpc>
                <a:spcPct val="110000"/>
              </a:lnSpc>
            </a:pPr>
            <a:r>
              <a:rPr lang="en-US"/>
              <a:t>That volatility can be an enormous problem and a source of stress too.</a:t>
            </a:r>
          </a:p>
          <a:p>
            <a:pPr lvl="1">
              <a:lnSpc>
                <a:spcPct val="110000"/>
              </a:lnSpc>
            </a:pPr>
            <a:r>
              <a:rPr lang="en-US"/>
              <a:t>Especially if you are a marginal firm or in a product not doing as well. </a:t>
            </a:r>
          </a:p>
          <a:p>
            <a:pPr>
              <a:lnSpc>
                <a:spcPct val="110000"/>
              </a:lnSpc>
            </a:pPr>
            <a:r>
              <a:rPr lang="en-US"/>
              <a:t>The nature of farm economic management and issues require responses and reactions as these different activities unfold around them. </a:t>
            </a:r>
          </a:p>
          <a:p>
            <a:pPr marL="0" indent="0">
              <a:buNone/>
            </a:pPr>
            <a:endParaRPr lang="en-US"/>
          </a:p>
        </p:txBody>
      </p:sp>
    </p:spTree>
    <p:custDataLst>
      <p:tags r:id="rId1"/>
    </p:custDataLst>
    <p:extLst>
      <p:ext uri="{BB962C8B-B14F-4D97-AF65-F5344CB8AC3E}">
        <p14:creationId xmlns:p14="http://schemas.microsoft.com/office/powerpoint/2010/main" val="355000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latin typeface="Arial" panose="020B0604020202020204" pitchFamily="34" charset="0"/>
                <a:cs typeface="Arial" panose="020B0604020202020204" pitchFamily="34" charset="0"/>
              </a:rPr>
              <a:t>Farm management issues and Farm Stress</a:t>
            </a:r>
          </a:p>
        </p:txBody>
      </p:sp>
      <p:sp>
        <p:nvSpPr>
          <p:cNvPr id="3" name="Content Placeholder 2"/>
          <p:cNvSpPr>
            <a:spLocks noGrp="1"/>
          </p:cNvSpPr>
          <p:nvPr>
            <p:ph sz="quarter" idx="10"/>
          </p:nvPr>
        </p:nvSpPr>
        <p:spPr>
          <a:xfrm>
            <a:off x="838200" y="1713490"/>
            <a:ext cx="10515599" cy="3823710"/>
          </a:xfrm>
        </p:spPr>
        <p:txBody>
          <a:bodyPr>
            <a:normAutofit lnSpcReduction="10000"/>
          </a:bodyPr>
          <a:lstStyle/>
          <a:p>
            <a:pPr>
              <a:lnSpc>
                <a:spcPct val="100000"/>
              </a:lnSpc>
            </a:pPr>
            <a:r>
              <a:rPr lang="en-US"/>
              <a:t>Debt levels</a:t>
            </a:r>
          </a:p>
          <a:p>
            <a:pPr>
              <a:lnSpc>
                <a:spcPct val="100000"/>
              </a:lnSpc>
            </a:pPr>
            <a:r>
              <a:rPr lang="en-US"/>
              <a:t>Input prices</a:t>
            </a:r>
          </a:p>
          <a:p>
            <a:pPr>
              <a:lnSpc>
                <a:spcPct val="100000"/>
              </a:lnSpc>
            </a:pPr>
            <a:r>
              <a:rPr lang="en-US"/>
              <a:t>Output prices</a:t>
            </a:r>
          </a:p>
          <a:p>
            <a:pPr>
              <a:lnSpc>
                <a:spcPct val="100000"/>
              </a:lnSpc>
            </a:pPr>
            <a:r>
              <a:rPr lang="en-US"/>
              <a:t>Market access</a:t>
            </a:r>
          </a:p>
          <a:p>
            <a:pPr>
              <a:lnSpc>
                <a:spcPct val="100000"/>
              </a:lnSpc>
            </a:pPr>
            <a:r>
              <a:rPr lang="en-US"/>
              <a:t>Consumer preferences</a:t>
            </a:r>
          </a:p>
          <a:p>
            <a:pPr>
              <a:lnSpc>
                <a:spcPct val="100000"/>
              </a:lnSpc>
            </a:pPr>
            <a:r>
              <a:rPr lang="en-US"/>
              <a:t>Labor supply</a:t>
            </a:r>
          </a:p>
          <a:p>
            <a:pPr>
              <a:lnSpc>
                <a:spcPct val="100000"/>
              </a:lnSpc>
            </a:pPr>
            <a:r>
              <a:rPr lang="en-US"/>
              <a:t>Contract issues related to all of the above. </a:t>
            </a:r>
          </a:p>
          <a:p>
            <a:pPr marL="0" indent="0">
              <a:buNone/>
            </a:pPr>
            <a:endParaRPr lang="en-US"/>
          </a:p>
        </p:txBody>
      </p:sp>
    </p:spTree>
    <p:custDataLst>
      <p:tags r:id="rId1"/>
    </p:custDataLst>
    <p:extLst>
      <p:ext uri="{BB962C8B-B14F-4D97-AF65-F5344CB8AC3E}">
        <p14:creationId xmlns:p14="http://schemas.microsoft.com/office/powerpoint/2010/main" val="3402704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Farm Debt Distribution</a:t>
            </a:r>
          </a:p>
        </p:txBody>
      </p:sp>
      <p:graphicFrame>
        <p:nvGraphicFramePr>
          <p:cNvPr id="5" name="Content Placeholder 3" title="Farm debt graph">
            <a:extLst>
              <a:ext uri="{FF2B5EF4-FFF2-40B4-BE49-F238E27FC236}">
                <a16:creationId xmlns:a16="http://schemas.microsoft.com/office/drawing/2014/main" id="{0515FDDF-4584-C14C-9858-C9B8D9F90766}"/>
              </a:ext>
            </a:extLst>
          </p:cNvPr>
          <p:cNvGraphicFramePr>
            <a:graphicFrameLocks noGrp="1"/>
          </p:cNvGraphicFramePr>
          <p:nvPr>
            <p:ph sz="quarter" idx="10"/>
            <p:extLst>
              <p:ext uri="{D42A27DB-BD31-4B8C-83A1-F6EECF244321}">
                <p14:modId xmlns:p14="http://schemas.microsoft.com/office/powerpoint/2010/main" val="2966709027"/>
              </p:ext>
            </p:extLst>
          </p:nvPr>
        </p:nvGraphicFramePr>
        <p:xfrm>
          <a:off x="838200" y="1712912"/>
          <a:ext cx="10515599" cy="3836987"/>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20978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Farm Asset Distribution</a:t>
            </a:r>
          </a:p>
        </p:txBody>
      </p:sp>
      <p:graphicFrame>
        <p:nvGraphicFramePr>
          <p:cNvPr id="6" name="Content Placeholder 3" title="Farm Assets graph">
            <a:extLst>
              <a:ext uri="{FF2B5EF4-FFF2-40B4-BE49-F238E27FC236}">
                <a16:creationId xmlns:a16="http://schemas.microsoft.com/office/drawing/2014/main" id="{CA066845-C62C-2746-9F13-ABA6029C8ACA}"/>
              </a:ext>
            </a:extLst>
          </p:cNvPr>
          <p:cNvGraphicFramePr>
            <a:graphicFrameLocks noGrp="1"/>
          </p:cNvGraphicFramePr>
          <p:nvPr>
            <p:ph sz="quarter" idx="10"/>
            <p:extLst>
              <p:ext uri="{D42A27DB-BD31-4B8C-83A1-F6EECF244321}">
                <p14:modId xmlns:p14="http://schemas.microsoft.com/office/powerpoint/2010/main" val="1822199567"/>
              </p:ext>
            </p:extLst>
          </p:nvPr>
        </p:nvGraphicFramePr>
        <p:xfrm>
          <a:off x="838200" y="1690688"/>
          <a:ext cx="10515600" cy="387191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91124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Notable balance sheet items</a:t>
            </a:r>
          </a:p>
        </p:txBody>
      </p:sp>
      <p:sp>
        <p:nvSpPr>
          <p:cNvPr id="3" name="Content Placeholder 2"/>
          <p:cNvSpPr>
            <a:spLocks noGrp="1"/>
          </p:cNvSpPr>
          <p:nvPr>
            <p:ph sz="quarter" idx="10"/>
          </p:nvPr>
        </p:nvSpPr>
        <p:spPr>
          <a:xfrm>
            <a:off x="838200" y="1690688"/>
            <a:ext cx="10515600" cy="3846512"/>
          </a:xfrm>
        </p:spPr>
        <p:txBody>
          <a:bodyPr>
            <a:normAutofit/>
          </a:bodyPr>
          <a:lstStyle/>
          <a:p>
            <a:pPr>
              <a:lnSpc>
                <a:spcPct val="100000"/>
              </a:lnSpc>
            </a:pPr>
            <a:r>
              <a:rPr lang="en-US"/>
              <a:t>Notice that real estate shows up in both debts and assets. </a:t>
            </a:r>
          </a:p>
          <a:p>
            <a:pPr lvl="1">
              <a:lnSpc>
                <a:spcPct val="100000"/>
              </a:lnSpc>
            </a:pPr>
            <a:r>
              <a:rPr lang="en-US"/>
              <a:t>Typically the biggest asset, but also often leveraged highly. </a:t>
            </a:r>
          </a:p>
          <a:p>
            <a:pPr>
              <a:lnSpc>
                <a:spcPct val="100000"/>
              </a:lnSpc>
            </a:pPr>
            <a:r>
              <a:rPr lang="en-US"/>
              <a:t>Few financial assets.</a:t>
            </a:r>
          </a:p>
          <a:p>
            <a:pPr lvl="1">
              <a:lnSpc>
                <a:spcPct val="100000"/>
              </a:lnSpc>
            </a:pPr>
            <a:r>
              <a:rPr lang="en-US"/>
              <a:t>Not a very liquid balance sheet.</a:t>
            </a:r>
          </a:p>
          <a:p>
            <a:pPr lvl="1">
              <a:lnSpc>
                <a:spcPct val="100000"/>
              </a:lnSpc>
            </a:pPr>
            <a:r>
              <a:rPr lang="en-US"/>
              <a:t>Retirement problems loom?</a:t>
            </a:r>
          </a:p>
        </p:txBody>
      </p:sp>
    </p:spTree>
    <p:custDataLst>
      <p:tags r:id="rId1"/>
    </p:custDataLst>
    <p:extLst>
      <p:ext uri="{BB962C8B-B14F-4D97-AF65-F5344CB8AC3E}">
        <p14:creationId xmlns:p14="http://schemas.microsoft.com/office/powerpoint/2010/main" val="3517192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US Agricultural Exports, 1967-2018</a:t>
            </a:r>
          </a:p>
        </p:txBody>
      </p:sp>
      <p:pic>
        <p:nvPicPr>
          <p:cNvPr id="6" name="Content Placeholder 4" title="U.S. Exports of Agricultural Goods graph">
            <a:extLst>
              <a:ext uri="{FF2B5EF4-FFF2-40B4-BE49-F238E27FC236}">
                <a16:creationId xmlns:a16="http://schemas.microsoft.com/office/drawing/2014/main" id="{28E7E760-FF35-7845-938F-CAA0D335322E}"/>
              </a:ext>
            </a:extLst>
          </p:cNvPr>
          <p:cNvPicPr>
            <a:picLocks noGrp="1" noChangeAspect="1"/>
          </p:cNvPicPr>
          <p:nvPr>
            <p:ph sz="quarter" idx="10"/>
          </p:nvPr>
        </p:nvPicPr>
        <p:blipFill>
          <a:blip r:embed="rId4"/>
          <a:stretch>
            <a:fillRect/>
          </a:stretch>
        </p:blipFill>
        <p:spPr>
          <a:xfrm>
            <a:off x="838200" y="1690687"/>
            <a:ext cx="6718300" cy="5098487"/>
          </a:xfrm>
        </p:spPr>
      </p:pic>
    </p:spTree>
    <p:custDataLst>
      <p:tags r:id="rId1"/>
    </p:custDataLst>
    <p:extLst>
      <p:ext uri="{BB962C8B-B14F-4D97-AF65-F5344CB8AC3E}">
        <p14:creationId xmlns:p14="http://schemas.microsoft.com/office/powerpoint/2010/main" val="1596076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Export Prices</a:t>
            </a:r>
          </a:p>
        </p:txBody>
      </p:sp>
      <p:pic>
        <p:nvPicPr>
          <p:cNvPr id="6" name="Content Placeholder 4" title="Export Price Index, Agricultural Commodities graph">
            <a:extLst>
              <a:ext uri="{FF2B5EF4-FFF2-40B4-BE49-F238E27FC236}">
                <a16:creationId xmlns:a16="http://schemas.microsoft.com/office/drawing/2014/main" id="{1BAF4DDE-462C-844C-AE64-32D2CFB211D8}"/>
              </a:ext>
            </a:extLst>
          </p:cNvPr>
          <p:cNvPicPr>
            <a:picLocks noGrp="1" noChangeAspect="1"/>
          </p:cNvPicPr>
          <p:nvPr>
            <p:ph sz="quarter" idx="10"/>
          </p:nvPr>
        </p:nvPicPr>
        <p:blipFill>
          <a:blip r:embed="rId4"/>
          <a:stretch>
            <a:fillRect/>
          </a:stretch>
        </p:blipFill>
        <p:spPr>
          <a:xfrm>
            <a:off x="838200" y="1690687"/>
            <a:ext cx="6769100" cy="5137039"/>
          </a:xfrm>
        </p:spPr>
      </p:pic>
    </p:spTree>
    <p:custDataLst>
      <p:tags r:id="rId1"/>
    </p:custDataLst>
    <p:extLst>
      <p:ext uri="{BB962C8B-B14F-4D97-AF65-F5344CB8AC3E}">
        <p14:creationId xmlns:p14="http://schemas.microsoft.com/office/powerpoint/2010/main" val="1668889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Export driven?</a:t>
            </a:r>
          </a:p>
        </p:txBody>
      </p:sp>
      <p:sp>
        <p:nvSpPr>
          <p:cNvPr id="3" name="Content Placeholder 2"/>
          <p:cNvSpPr>
            <a:spLocks noGrp="1"/>
          </p:cNvSpPr>
          <p:nvPr>
            <p:ph sz="quarter" idx="10"/>
          </p:nvPr>
        </p:nvSpPr>
        <p:spPr>
          <a:xfrm>
            <a:off x="838200" y="1690688"/>
            <a:ext cx="10515600" cy="3859212"/>
          </a:xfrm>
        </p:spPr>
        <p:txBody>
          <a:bodyPr>
            <a:normAutofit/>
          </a:bodyPr>
          <a:lstStyle/>
          <a:p>
            <a:pPr>
              <a:lnSpc>
                <a:spcPct val="100000"/>
              </a:lnSpc>
            </a:pPr>
            <a:r>
              <a:rPr lang="en-US"/>
              <a:t>The value of export markets to agriculture is quite high.</a:t>
            </a:r>
          </a:p>
          <a:p>
            <a:pPr lvl="1">
              <a:lnSpc>
                <a:spcPct val="100000"/>
              </a:lnSpc>
            </a:pPr>
            <a:r>
              <a:rPr lang="en-US"/>
              <a:t>Somewhat dependent on products. </a:t>
            </a:r>
          </a:p>
          <a:p>
            <a:pPr lvl="1">
              <a:lnSpc>
                <a:spcPct val="100000"/>
              </a:lnSpc>
            </a:pPr>
            <a:r>
              <a:rPr lang="en-US"/>
              <a:t>Pork and soybeans focus overseas for example. </a:t>
            </a:r>
          </a:p>
          <a:p>
            <a:pPr lvl="1">
              <a:lnSpc>
                <a:spcPct val="100000"/>
              </a:lnSpc>
            </a:pPr>
            <a:r>
              <a:rPr lang="en-US"/>
              <a:t>Almonds are more domestic. </a:t>
            </a:r>
          </a:p>
          <a:p>
            <a:pPr>
              <a:lnSpc>
                <a:spcPct val="100000"/>
              </a:lnSpc>
            </a:pPr>
            <a:r>
              <a:rPr lang="en-US"/>
              <a:t>Exports impacted significantly by economic policy. </a:t>
            </a:r>
          </a:p>
          <a:p>
            <a:pPr lvl="1">
              <a:lnSpc>
                <a:spcPct val="100000"/>
              </a:lnSpc>
            </a:pPr>
            <a:r>
              <a:rPr lang="en-US"/>
              <a:t>Highly variable and depends on attitudes in multiple countries. </a:t>
            </a:r>
          </a:p>
          <a:p>
            <a:pPr marL="0" indent="0">
              <a:buNone/>
            </a:pPr>
            <a:endParaRPr lang="en-US"/>
          </a:p>
        </p:txBody>
      </p:sp>
    </p:spTree>
    <p:custDataLst>
      <p:tags r:id="rId1"/>
    </p:custDataLst>
    <p:extLst>
      <p:ext uri="{BB962C8B-B14F-4D97-AF65-F5344CB8AC3E}">
        <p14:creationId xmlns:p14="http://schemas.microsoft.com/office/powerpoint/2010/main" val="3088864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Government Supports</a:t>
            </a:r>
          </a:p>
        </p:txBody>
      </p:sp>
      <p:pic>
        <p:nvPicPr>
          <p:cNvPr id="6" name="Content Placeholder 4" title="Fixed Direct Payments graph">
            <a:extLst>
              <a:ext uri="{FF2B5EF4-FFF2-40B4-BE49-F238E27FC236}">
                <a16:creationId xmlns:a16="http://schemas.microsoft.com/office/drawing/2014/main" id="{007096E9-40EE-D647-A6EF-9FF740F50F4C}"/>
              </a:ext>
            </a:extLst>
          </p:cNvPr>
          <p:cNvPicPr>
            <a:picLocks noGrp="1" noChangeAspect="1"/>
          </p:cNvPicPr>
          <p:nvPr>
            <p:ph sz="quarter" idx="10"/>
          </p:nvPr>
        </p:nvPicPr>
        <p:blipFill>
          <a:blip r:embed="rId4"/>
          <a:stretch>
            <a:fillRect/>
          </a:stretch>
        </p:blipFill>
        <p:spPr>
          <a:xfrm>
            <a:off x="838200" y="1690687"/>
            <a:ext cx="6756400" cy="5127401"/>
          </a:xfrm>
        </p:spPr>
      </p:pic>
    </p:spTree>
    <p:custDataLst>
      <p:tags r:id="rId1"/>
    </p:custDataLst>
    <p:extLst>
      <p:ext uri="{BB962C8B-B14F-4D97-AF65-F5344CB8AC3E}">
        <p14:creationId xmlns:p14="http://schemas.microsoft.com/office/powerpoint/2010/main" val="3478962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Mixed blessing</a:t>
            </a:r>
          </a:p>
        </p:txBody>
      </p:sp>
      <p:sp>
        <p:nvSpPr>
          <p:cNvPr id="3" name="Content Placeholder 2"/>
          <p:cNvSpPr>
            <a:spLocks noGrp="1"/>
          </p:cNvSpPr>
          <p:nvPr>
            <p:ph sz="quarter" idx="10"/>
          </p:nvPr>
        </p:nvSpPr>
        <p:spPr>
          <a:xfrm>
            <a:off x="838200" y="1690688"/>
            <a:ext cx="10515600" cy="3846512"/>
          </a:xfrm>
        </p:spPr>
        <p:txBody>
          <a:bodyPr>
            <a:normAutofit/>
          </a:bodyPr>
          <a:lstStyle/>
          <a:p>
            <a:pPr>
              <a:lnSpc>
                <a:spcPct val="100000"/>
              </a:lnSpc>
            </a:pPr>
            <a:r>
              <a:rPr lang="en-US"/>
              <a:t>Direct supports are good and bad. </a:t>
            </a:r>
          </a:p>
          <a:p>
            <a:pPr>
              <a:lnSpc>
                <a:spcPct val="100000"/>
              </a:lnSpc>
            </a:pPr>
            <a:r>
              <a:rPr lang="en-US"/>
              <a:t>High support should offset losses.</a:t>
            </a:r>
          </a:p>
          <a:p>
            <a:pPr>
              <a:lnSpc>
                <a:spcPct val="100000"/>
              </a:lnSpc>
            </a:pPr>
            <a:r>
              <a:rPr lang="en-US"/>
              <a:t>The need for such drastic injections of support speaks to the level of the problem. </a:t>
            </a:r>
          </a:p>
          <a:p>
            <a:pPr>
              <a:lnSpc>
                <a:spcPct val="100000"/>
              </a:lnSpc>
            </a:pPr>
            <a:r>
              <a:rPr lang="en-US"/>
              <a:t>Many farm problems now sourced in the political and policy arena which is the next issue. </a:t>
            </a:r>
          </a:p>
          <a:p>
            <a:pPr marL="0" indent="0">
              <a:buNone/>
            </a:pPr>
            <a:endParaRPr lang="en-US"/>
          </a:p>
        </p:txBody>
      </p:sp>
    </p:spTree>
    <p:custDataLst>
      <p:tags r:id="rId1"/>
    </p:custDataLst>
    <p:extLst>
      <p:ext uri="{BB962C8B-B14F-4D97-AF65-F5344CB8AC3E}">
        <p14:creationId xmlns:p14="http://schemas.microsoft.com/office/powerpoint/2010/main" val="471771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40090" y="70338"/>
            <a:ext cx="3711819" cy="923330"/>
          </a:xfrm>
          <a:prstGeom prst="rect">
            <a:avLst/>
          </a:prstGeom>
        </p:spPr>
        <p:txBody>
          <a:bodyPr wrap="square">
            <a:spAutoFit/>
          </a:bodyPr>
          <a:lstStyle/>
          <a:p>
            <a:r>
              <a:rPr lang="en-US" sz="5400" b="1" dirty="0">
                <a:solidFill>
                  <a:srgbClr val="CC4927"/>
                </a:solidFill>
              </a:rPr>
              <a:t>Disclaimer</a:t>
            </a:r>
            <a:endParaRPr lang="en-US" sz="5400" dirty="0"/>
          </a:p>
        </p:txBody>
      </p:sp>
      <p:sp>
        <p:nvSpPr>
          <p:cNvPr id="7" name="Rectangle 6"/>
          <p:cNvSpPr/>
          <p:nvPr/>
        </p:nvSpPr>
        <p:spPr>
          <a:xfrm>
            <a:off x="772256" y="1318711"/>
            <a:ext cx="10647485" cy="4745915"/>
          </a:xfrm>
          <a:prstGeom prst="rect">
            <a:avLst/>
          </a:prstGeom>
        </p:spPr>
        <p:txBody>
          <a:bodyPr wrap="square">
            <a:spAutoFit/>
          </a:bodyPr>
          <a:lstStyle/>
          <a:p>
            <a:pPr>
              <a:lnSpc>
                <a:spcPct val="120000"/>
              </a:lnSpc>
            </a:pPr>
            <a:r>
              <a:rPr lang="en-US" dirty="0"/>
              <a:t>This presentation was prepared for the Mountain Plains Mental Health Technology Transfer Center (TTC) Network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Mental Health Technology Transfer Center. For more information on obtaining copies of this presentation, call 701-777-6367. </a:t>
            </a:r>
          </a:p>
          <a:p>
            <a:pPr>
              <a:lnSpc>
                <a:spcPct val="120000"/>
              </a:lnSpc>
            </a:pPr>
            <a:endParaRPr lang="en-US" dirty="0"/>
          </a:p>
          <a:p>
            <a:pPr>
              <a:lnSpc>
                <a:spcPct val="120000"/>
              </a:lnSpc>
            </a:pPr>
            <a:r>
              <a:rPr lang="en-US" dirty="0"/>
              <a:t>At the time of this presentation, </a:t>
            </a:r>
            <a:r>
              <a:rPr lang="en-US" dirty="0" err="1"/>
              <a:t>Elinore</a:t>
            </a:r>
            <a:r>
              <a:rPr lang="en-US" dirty="0"/>
              <a:t> F. </a:t>
            </a:r>
            <a:r>
              <a:rPr lang="en-US" dirty="0" err="1"/>
              <a:t>McCance</a:t>
            </a:r>
            <a:r>
              <a:rPr lang="en-US" dirty="0"/>
              <a:t>-Katz, served as SAMHSA Assistant Secretary. The opinions expressed herein are the views of Dr. David Flynn, Ph.D. and do not reflect the official position of the Department of Health and Human Services (DHHS), SAMHSA. No official support or endorsement of DHHS, SAMHSA, for the opinions described in this document is intended or should be inferred.</a:t>
            </a:r>
          </a:p>
        </p:txBody>
      </p:sp>
    </p:spTree>
    <p:extLst>
      <p:ext uri="{BB962C8B-B14F-4D97-AF65-F5344CB8AC3E}">
        <p14:creationId xmlns:p14="http://schemas.microsoft.com/office/powerpoint/2010/main" val="651775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2473325"/>
            <a:ext cx="10515600" cy="1325563"/>
          </a:xfrm>
        </p:spPr>
        <p:txBody>
          <a:bodyPr>
            <a:normAutofit/>
          </a:bodyPr>
          <a:lstStyle/>
          <a:p>
            <a:pPr algn="ctr"/>
            <a:r>
              <a:rPr lang="en-US" sz="5400" b="1">
                <a:latin typeface="Arial" panose="020B0604020202020204" pitchFamily="34" charset="0"/>
                <a:cs typeface="Arial" panose="020B0604020202020204" pitchFamily="34" charset="0"/>
              </a:rPr>
              <a:t>Economic Policy Changes</a:t>
            </a:r>
          </a:p>
        </p:txBody>
      </p:sp>
    </p:spTree>
    <p:custDataLst>
      <p:tags r:id="rId1"/>
    </p:custDataLst>
    <p:extLst>
      <p:ext uri="{BB962C8B-B14F-4D97-AF65-F5344CB8AC3E}">
        <p14:creationId xmlns:p14="http://schemas.microsoft.com/office/powerpoint/2010/main" val="2842757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Policy changes are normal</a:t>
            </a:r>
          </a:p>
        </p:txBody>
      </p:sp>
      <p:sp>
        <p:nvSpPr>
          <p:cNvPr id="3" name="Content Placeholder 2"/>
          <p:cNvSpPr>
            <a:spLocks noGrp="1"/>
          </p:cNvSpPr>
          <p:nvPr>
            <p:ph sz="quarter" idx="10"/>
          </p:nvPr>
        </p:nvSpPr>
        <p:spPr>
          <a:xfrm>
            <a:off x="838200" y="1690688"/>
            <a:ext cx="10515600" cy="3871912"/>
          </a:xfrm>
        </p:spPr>
        <p:txBody>
          <a:bodyPr>
            <a:normAutofit/>
          </a:bodyPr>
          <a:lstStyle/>
          <a:p>
            <a:pPr>
              <a:lnSpc>
                <a:spcPct val="100000"/>
              </a:lnSpc>
            </a:pPr>
            <a:r>
              <a:rPr lang="en-US"/>
              <a:t>As times and circumstances change policy should change too. </a:t>
            </a:r>
          </a:p>
          <a:p>
            <a:pPr>
              <a:lnSpc>
                <a:spcPct val="100000"/>
              </a:lnSpc>
            </a:pPr>
            <a:r>
              <a:rPr lang="en-US"/>
              <a:t>The last 20-25 years of US international trade policy targeted:</a:t>
            </a:r>
          </a:p>
          <a:p>
            <a:pPr lvl="1">
              <a:lnSpc>
                <a:spcPct val="100000"/>
              </a:lnSpc>
            </a:pPr>
            <a:r>
              <a:rPr lang="en-US"/>
              <a:t>Freer trade,</a:t>
            </a:r>
          </a:p>
          <a:p>
            <a:pPr lvl="1">
              <a:lnSpc>
                <a:spcPct val="100000"/>
              </a:lnSpc>
            </a:pPr>
            <a:r>
              <a:rPr lang="en-US"/>
              <a:t>Reduced trade barriers</a:t>
            </a:r>
          </a:p>
          <a:p>
            <a:pPr lvl="1">
              <a:lnSpc>
                <a:spcPct val="100000"/>
              </a:lnSpc>
            </a:pPr>
            <a:r>
              <a:rPr lang="en-US"/>
              <a:t>Expanded market access (both inputs and outputs)</a:t>
            </a:r>
          </a:p>
          <a:p>
            <a:pPr>
              <a:lnSpc>
                <a:spcPct val="100000"/>
              </a:lnSpc>
            </a:pPr>
            <a:r>
              <a:rPr lang="en-US"/>
              <a:t>To some extent this changed with President Trump, though agriculture was not his focus. </a:t>
            </a:r>
          </a:p>
          <a:p>
            <a:pPr marL="0" indent="0">
              <a:buNone/>
            </a:pPr>
            <a:endParaRPr lang="en-US"/>
          </a:p>
        </p:txBody>
      </p:sp>
    </p:spTree>
    <p:custDataLst>
      <p:tags r:id="rId1"/>
    </p:custDataLst>
    <p:extLst>
      <p:ext uri="{BB962C8B-B14F-4D97-AF65-F5344CB8AC3E}">
        <p14:creationId xmlns:p14="http://schemas.microsoft.com/office/powerpoint/2010/main" val="261088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Manufacturing ”losses”</a:t>
            </a:r>
          </a:p>
        </p:txBody>
      </p:sp>
      <p:pic>
        <p:nvPicPr>
          <p:cNvPr id="6" name="Content Placeholder 4" title="Manufacturing Employment Graph">
            <a:extLst>
              <a:ext uri="{FF2B5EF4-FFF2-40B4-BE49-F238E27FC236}">
                <a16:creationId xmlns:a16="http://schemas.microsoft.com/office/drawing/2014/main" id="{73219534-5515-B24D-9AA3-3F1F9CB79F04}"/>
              </a:ext>
            </a:extLst>
          </p:cNvPr>
          <p:cNvPicPr>
            <a:picLocks noGrp="1" noChangeAspect="1"/>
          </p:cNvPicPr>
          <p:nvPr>
            <p:ph sz="quarter" idx="10"/>
          </p:nvPr>
        </p:nvPicPr>
        <p:blipFill>
          <a:blip r:embed="rId4"/>
          <a:stretch>
            <a:fillRect/>
          </a:stretch>
        </p:blipFill>
        <p:spPr>
          <a:xfrm>
            <a:off x="838200" y="1690687"/>
            <a:ext cx="6675113" cy="5065713"/>
          </a:xfrm>
        </p:spPr>
      </p:pic>
    </p:spTree>
    <p:custDataLst>
      <p:tags r:id="rId1"/>
    </p:custDataLst>
    <p:extLst>
      <p:ext uri="{BB962C8B-B14F-4D97-AF65-F5344CB8AC3E}">
        <p14:creationId xmlns:p14="http://schemas.microsoft.com/office/powerpoint/2010/main" val="4170533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The policy landscape</a:t>
            </a:r>
          </a:p>
        </p:txBody>
      </p:sp>
      <p:sp>
        <p:nvSpPr>
          <p:cNvPr id="3" name="Content Placeholder 2"/>
          <p:cNvSpPr>
            <a:spLocks noGrp="1"/>
          </p:cNvSpPr>
          <p:nvPr>
            <p:ph sz="quarter" idx="10"/>
          </p:nvPr>
        </p:nvSpPr>
        <p:spPr>
          <a:xfrm>
            <a:off x="838200" y="1690688"/>
            <a:ext cx="10515600" cy="3859212"/>
          </a:xfrm>
        </p:spPr>
        <p:txBody>
          <a:bodyPr>
            <a:normAutofit/>
          </a:bodyPr>
          <a:lstStyle/>
          <a:p>
            <a:pPr>
              <a:lnSpc>
                <a:spcPct val="100000"/>
              </a:lnSpc>
            </a:pPr>
            <a:r>
              <a:rPr lang="en-US"/>
              <a:t>There was a significant decline in manufacturing employment since 2000. </a:t>
            </a:r>
          </a:p>
          <a:p>
            <a:pPr>
              <a:lnSpc>
                <a:spcPct val="100000"/>
              </a:lnSpc>
            </a:pPr>
            <a:r>
              <a:rPr lang="en-US"/>
              <a:t>Rather than view this as a natural economic event or evolution towards services and information economy activities there was a thought to return to that with active trade intervention. </a:t>
            </a:r>
          </a:p>
          <a:p>
            <a:pPr lvl="1">
              <a:lnSpc>
                <a:spcPct val="100000"/>
              </a:lnSpc>
            </a:pPr>
            <a:r>
              <a:rPr lang="en-US"/>
              <a:t>Tariffs on friends and rivals alike.</a:t>
            </a:r>
          </a:p>
          <a:p>
            <a:pPr marL="0" indent="0">
              <a:buNone/>
            </a:pPr>
            <a:endParaRPr lang="en-US"/>
          </a:p>
        </p:txBody>
      </p:sp>
    </p:spTree>
    <p:custDataLst>
      <p:tags r:id="rId1"/>
    </p:custDataLst>
    <p:extLst>
      <p:ext uri="{BB962C8B-B14F-4D97-AF65-F5344CB8AC3E}">
        <p14:creationId xmlns:p14="http://schemas.microsoft.com/office/powerpoint/2010/main" val="254639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Policy response</a:t>
            </a:r>
          </a:p>
        </p:txBody>
      </p:sp>
      <p:sp>
        <p:nvSpPr>
          <p:cNvPr id="3" name="Content Placeholder 2"/>
          <p:cNvSpPr>
            <a:spLocks noGrp="1"/>
          </p:cNvSpPr>
          <p:nvPr>
            <p:ph sz="quarter" idx="10"/>
          </p:nvPr>
        </p:nvSpPr>
        <p:spPr>
          <a:xfrm>
            <a:off x="838200" y="1690688"/>
            <a:ext cx="10515600" cy="3884612"/>
          </a:xfrm>
        </p:spPr>
        <p:txBody>
          <a:bodyPr/>
          <a:lstStyle/>
          <a:p>
            <a:pPr>
              <a:lnSpc>
                <a:spcPct val="100000"/>
              </a:lnSpc>
            </a:pPr>
            <a:r>
              <a:rPr lang="en-US"/>
              <a:t>The reaction of trade partners was predictable</a:t>
            </a:r>
          </a:p>
          <a:p>
            <a:pPr lvl="1">
              <a:lnSpc>
                <a:spcPct val="100000"/>
              </a:lnSpc>
            </a:pPr>
            <a:r>
              <a:rPr lang="en-US"/>
              <a:t>Retaliation</a:t>
            </a:r>
          </a:p>
          <a:p>
            <a:pPr>
              <a:lnSpc>
                <a:spcPct val="100000"/>
              </a:lnSpc>
            </a:pPr>
            <a:r>
              <a:rPr lang="en-US"/>
              <a:t>Countries like China retaliated against agriculture, specifically soy beans and pork producers. </a:t>
            </a:r>
          </a:p>
          <a:p>
            <a:pPr lvl="1">
              <a:lnSpc>
                <a:spcPct val="100000"/>
              </a:lnSpc>
            </a:pPr>
            <a:r>
              <a:rPr lang="en-US"/>
              <a:t>These industries are </a:t>
            </a:r>
          </a:p>
        </p:txBody>
      </p:sp>
    </p:spTree>
    <p:custDataLst>
      <p:tags r:id="rId1"/>
    </p:custDataLst>
    <p:extLst>
      <p:ext uri="{BB962C8B-B14F-4D97-AF65-F5344CB8AC3E}">
        <p14:creationId xmlns:p14="http://schemas.microsoft.com/office/powerpoint/2010/main" val="3502616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1825625"/>
            <a:ext cx="10515600" cy="2428875"/>
          </a:xfrm>
        </p:spPr>
        <p:txBody>
          <a:bodyPr>
            <a:noAutofit/>
          </a:bodyPr>
          <a:lstStyle/>
          <a:p>
            <a:pPr algn="ctr"/>
            <a:r>
              <a:rPr lang="en-US" sz="5300" b="1">
                <a:latin typeface="Arial" panose="020B0604020202020204" pitchFamily="34" charset="0"/>
                <a:cs typeface="Arial" panose="020B0604020202020204" pitchFamily="34" charset="0"/>
              </a:rPr>
              <a:t>Economics &amp; Farm Stress: </a:t>
            </a:r>
            <a:br>
              <a:rPr lang="en-US" sz="5300" b="1">
                <a:latin typeface="Arial" panose="020B0604020202020204" pitchFamily="34" charset="0"/>
                <a:cs typeface="Arial" panose="020B0604020202020204" pitchFamily="34" charset="0"/>
              </a:rPr>
            </a:br>
            <a:r>
              <a:rPr lang="en-US" sz="5300" b="1">
                <a:latin typeface="Arial" panose="020B0604020202020204" pitchFamily="34" charset="0"/>
                <a:cs typeface="Arial" panose="020B0604020202020204" pitchFamily="34" charset="0"/>
              </a:rPr>
              <a:t>How to discuss the combination</a:t>
            </a:r>
          </a:p>
        </p:txBody>
      </p:sp>
    </p:spTree>
    <p:custDataLst>
      <p:tags r:id="rId1"/>
    </p:custDataLst>
    <p:extLst>
      <p:ext uri="{BB962C8B-B14F-4D97-AF65-F5344CB8AC3E}">
        <p14:creationId xmlns:p14="http://schemas.microsoft.com/office/powerpoint/2010/main" val="2860860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Level, Change, and Volatility</a:t>
            </a:r>
          </a:p>
        </p:txBody>
      </p:sp>
      <p:sp>
        <p:nvSpPr>
          <p:cNvPr id="3" name="Content Placeholder 2"/>
          <p:cNvSpPr>
            <a:spLocks noGrp="1"/>
          </p:cNvSpPr>
          <p:nvPr>
            <p:ph sz="quarter" idx="10"/>
          </p:nvPr>
        </p:nvSpPr>
        <p:spPr>
          <a:xfrm>
            <a:off x="838200" y="1690688"/>
            <a:ext cx="10515600" cy="3884612"/>
          </a:xfrm>
        </p:spPr>
        <p:txBody>
          <a:bodyPr>
            <a:normAutofit fontScale="85000" lnSpcReduction="10000"/>
          </a:bodyPr>
          <a:lstStyle/>
          <a:p>
            <a:pPr>
              <a:lnSpc>
                <a:spcPct val="110000"/>
              </a:lnSpc>
            </a:pPr>
            <a:r>
              <a:rPr lang="en-US"/>
              <a:t>While it is conventional to discuss prices received and prices paid as a source of financial problems there is another way to think about this. </a:t>
            </a:r>
          </a:p>
          <a:p>
            <a:pPr>
              <a:lnSpc>
                <a:spcPct val="110000"/>
              </a:lnSpc>
            </a:pPr>
            <a:r>
              <a:rPr lang="en-US"/>
              <a:t>Regardless of commodity or product, farm or ranch, there are three aspects that generate economic or financial pressures. </a:t>
            </a:r>
          </a:p>
          <a:p>
            <a:pPr lvl="1">
              <a:lnSpc>
                <a:spcPct val="110000"/>
              </a:lnSpc>
            </a:pPr>
            <a:r>
              <a:rPr lang="en-US"/>
              <a:t>The level of prices</a:t>
            </a:r>
          </a:p>
          <a:p>
            <a:pPr lvl="1">
              <a:lnSpc>
                <a:spcPct val="110000"/>
              </a:lnSpc>
            </a:pPr>
            <a:r>
              <a:rPr lang="en-US"/>
              <a:t>The change in prices</a:t>
            </a:r>
          </a:p>
          <a:p>
            <a:pPr lvl="1">
              <a:lnSpc>
                <a:spcPct val="110000"/>
              </a:lnSpc>
            </a:pPr>
            <a:r>
              <a:rPr lang="en-US"/>
              <a:t>The volatility of prices</a:t>
            </a:r>
          </a:p>
          <a:p>
            <a:pPr>
              <a:lnSpc>
                <a:spcPct val="110000"/>
              </a:lnSpc>
            </a:pPr>
            <a:r>
              <a:rPr lang="en-US"/>
              <a:t>There are common questions associated with each of these three factors. </a:t>
            </a:r>
          </a:p>
          <a:p>
            <a:pPr marL="0" indent="0">
              <a:buNone/>
            </a:pPr>
            <a:endParaRPr lang="en-US"/>
          </a:p>
        </p:txBody>
      </p:sp>
    </p:spTree>
    <p:custDataLst>
      <p:tags r:id="rId1"/>
    </p:custDataLst>
    <p:extLst>
      <p:ext uri="{BB962C8B-B14F-4D97-AF65-F5344CB8AC3E}">
        <p14:creationId xmlns:p14="http://schemas.microsoft.com/office/powerpoint/2010/main" val="1665188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Prices</a:t>
            </a:r>
          </a:p>
        </p:txBody>
      </p:sp>
      <p:sp>
        <p:nvSpPr>
          <p:cNvPr id="3" name="Content Placeholder 2"/>
          <p:cNvSpPr>
            <a:spLocks noGrp="1"/>
          </p:cNvSpPr>
          <p:nvPr>
            <p:ph sz="quarter" idx="10"/>
          </p:nvPr>
        </p:nvSpPr>
        <p:spPr>
          <a:xfrm>
            <a:off x="838200" y="1690688"/>
            <a:ext cx="10515600" cy="3859212"/>
          </a:xfrm>
        </p:spPr>
        <p:txBody>
          <a:bodyPr>
            <a:normAutofit fontScale="92500" lnSpcReduction="10000"/>
          </a:bodyPr>
          <a:lstStyle/>
          <a:p>
            <a:pPr>
              <a:lnSpc>
                <a:spcPct val="110000"/>
              </a:lnSpc>
            </a:pPr>
            <a:r>
              <a:rPr lang="en-US"/>
              <a:t>Highly variable by the commodity.</a:t>
            </a:r>
          </a:p>
          <a:p>
            <a:pPr>
              <a:lnSpc>
                <a:spcPct val="110000"/>
              </a:lnSpc>
            </a:pPr>
            <a:r>
              <a:rPr lang="en-US"/>
              <a:t>There are two sets of prices about which farmers and ranchers are, or should be, concerned.</a:t>
            </a:r>
          </a:p>
          <a:p>
            <a:pPr>
              <a:lnSpc>
                <a:spcPct val="110000"/>
              </a:lnSpc>
            </a:pPr>
            <a:r>
              <a:rPr lang="en-US"/>
              <a:t>The first is the prices they receive for their products.</a:t>
            </a:r>
          </a:p>
          <a:p>
            <a:pPr lvl="1">
              <a:lnSpc>
                <a:spcPct val="110000"/>
              </a:lnSpc>
            </a:pPr>
            <a:r>
              <a:rPr lang="en-US"/>
              <a:t>What is the demand for the goods they produce?</a:t>
            </a:r>
          </a:p>
          <a:p>
            <a:pPr>
              <a:lnSpc>
                <a:spcPct val="110000"/>
              </a:lnSpc>
            </a:pPr>
            <a:r>
              <a:rPr lang="en-US"/>
              <a:t>The prices they pay on inputs, including interest, is equally of concern. </a:t>
            </a:r>
          </a:p>
          <a:p>
            <a:pPr lvl="1">
              <a:lnSpc>
                <a:spcPct val="110000"/>
              </a:lnSpc>
            </a:pPr>
            <a:r>
              <a:rPr lang="en-US"/>
              <a:t>The cost of doing business can change and is an important financial variable. </a:t>
            </a:r>
          </a:p>
          <a:p>
            <a:pPr marL="0" indent="0">
              <a:buNone/>
            </a:pPr>
            <a:endParaRPr lang="en-US"/>
          </a:p>
        </p:txBody>
      </p:sp>
    </p:spTree>
    <p:custDataLst>
      <p:tags r:id="rId1"/>
    </p:custDataLst>
    <p:extLst>
      <p:ext uri="{BB962C8B-B14F-4D97-AF65-F5344CB8AC3E}">
        <p14:creationId xmlns:p14="http://schemas.microsoft.com/office/powerpoint/2010/main" val="498156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Q1: Can I keep going at these prices?</a:t>
            </a:r>
          </a:p>
        </p:txBody>
      </p:sp>
      <p:sp>
        <p:nvSpPr>
          <p:cNvPr id="3" name="Content Placeholder 2"/>
          <p:cNvSpPr>
            <a:spLocks noGrp="1"/>
          </p:cNvSpPr>
          <p:nvPr>
            <p:ph sz="quarter" idx="10"/>
          </p:nvPr>
        </p:nvSpPr>
        <p:spPr>
          <a:xfrm>
            <a:off x="838200" y="1713490"/>
            <a:ext cx="10515599" cy="3836410"/>
          </a:xfrm>
        </p:spPr>
        <p:txBody>
          <a:bodyPr>
            <a:normAutofit/>
          </a:bodyPr>
          <a:lstStyle/>
          <a:p>
            <a:pPr>
              <a:lnSpc>
                <a:spcPct val="100000"/>
              </a:lnSpc>
            </a:pPr>
            <a:r>
              <a:rPr lang="en-US"/>
              <a:t>We can make generalizations about price but it really can be very idiosyncratic to a specific farm/ranch.</a:t>
            </a:r>
          </a:p>
          <a:p>
            <a:pPr lvl="1">
              <a:lnSpc>
                <a:spcPct val="100000"/>
              </a:lnSpc>
            </a:pPr>
            <a:r>
              <a:rPr lang="en-US"/>
              <a:t>Did they lock in favorable prices on either side of their production process?</a:t>
            </a:r>
          </a:p>
          <a:p>
            <a:pPr lvl="1">
              <a:lnSpc>
                <a:spcPct val="100000"/>
              </a:lnSpc>
            </a:pPr>
            <a:r>
              <a:rPr lang="en-US"/>
              <a:t>Is their product market growing?</a:t>
            </a:r>
          </a:p>
          <a:p>
            <a:pPr lvl="1">
              <a:lnSpc>
                <a:spcPct val="100000"/>
              </a:lnSpc>
            </a:pPr>
            <a:r>
              <a:rPr lang="en-US"/>
              <a:t>Are government policies helping or hurting?</a:t>
            </a:r>
          </a:p>
          <a:p>
            <a:pPr marL="0" indent="0">
              <a:buNone/>
            </a:pPr>
            <a:endParaRPr lang="en-US"/>
          </a:p>
        </p:txBody>
      </p:sp>
    </p:spTree>
    <p:custDataLst>
      <p:tags r:id="rId1"/>
    </p:custDataLst>
    <p:extLst>
      <p:ext uri="{BB962C8B-B14F-4D97-AF65-F5344CB8AC3E}">
        <p14:creationId xmlns:p14="http://schemas.microsoft.com/office/powerpoint/2010/main" val="175548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latin typeface="Arial" panose="020B0604020202020204" pitchFamily="34" charset="0"/>
                <a:cs typeface="Arial" panose="020B0604020202020204" pitchFamily="34" charset="0"/>
              </a:rPr>
              <a:t>Q2: Can I make it in such a volatile market?</a:t>
            </a:r>
          </a:p>
        </p:txBody>
      </p:sp>
      <p:sp>
        <p:nvSpPr>
          <p:cNvPr id="3" name="Content Placeholder 2"/>
          <p:cNvSpPr>
            <a:spLocks noGrp="1"/>
          </p:cNvSpPr>
          <p:nvPr>
            <p:ph sz="quarter" idx="10"/>
          </p:nvPr>
        </p:nvSpPr>
        <p:spPr>
          <a:xfrm>
            <a:off x="838200" y="1713490"/>
            <a:ext cx="10515599" cy="3811010"/>
          </a:xfrm>
        </p:spPr>
        <p:txBody>
          <a:bodyPr/>
          <a:lstStyle/>
          <a:p>
            <a:pPr>
              <a:lnSpc>
                <a:spcPct val="100000"/>
              </a:lnSpc>
            </a:pPr>
            <a:r>
              <a:rPr lang="en-US"/>
              <a:t>Think of </a:t>
            </a:r>
            <a:r>
              <a:rPr lang="en-US" i="1"/>
              <a:t>volatility</a:t>
            </a:r>
            <a:r>
              <a:rPr lang="en-US"/>
              <a:t> as the nature and speed of changes, especially reversals, in the direction of prices.</a:t>
            </a:r>
          </a:p>
          <a:p>
            <a:pPr>
              <a:lnSpc>
                <a:spcPct val="100000"/>
              </a:lnSpc>
            </a:pPr>
            <a:r>
              <a:rPr lang="en-US"/>
              <a:t>Essentially we are asking how well the farmer/rancher anticipates the future. </a:t>
            </a:r>
          </a:p>
          <a:p>
            <a:pPr marL="0" indent="0">
              <a:buNone/>
            </a:pPr>
            <a:endParaRPr lang="en-US"/>
          </a:p>
        </p:txBody>
      </p:sp>
    </p:spTree>
    <p:custDataLst>
      <p:tags r:id="rId1"/>
    </p:custDataLst>
    <p:extLst>
      <p:ext uri="{BB962C8B-B14F-4D97-AF65-F5344CB8AC3E}">
        <p14:creationId xmlns:p14="http://schemas.microsoft.com/office/powerpoint/2010/main" val="76781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1725"/>
            <a:ext cx="10515600" cy="1325563"/>
          </a:xfrm>
        </p:spPr>
        <p:txBody>
          <a:bodyPr>
            <a:normAutofit/>
          </a:bodyPr>
          <a:lstStyle/>
          <a:p>
            <a:pPr algn="ctr"/>
            <a:r>
              <a:rPr lang="en-US" sz="5400" b="1">
                <a:latin typeface="Arial" panose="020B0604020202020204" pitchFamily="34" charset="0"/>
                <a:cs typeface="Arial" panose="020B0604020202020204" pitchFamily="34" charset="0"/>
              </a:rPr>
              <a:t>Overview</a:t>
            </a:r>
          </a:p>
        </p:txBody>
      </p:sp>
    </p:spTree>
    <p:custDataLst>
      <p:tags r:id="rId1"/>
    </p:custDataLst>
    <p:extLst>
      <p:ext uri="{BB962C8B-B14F-4D97-AF65-F5344CB8AC3E}">
        <p14:creationId xmlns:p14="http://schemas.microsoft.com/office/powerpoint/2010/main" val="3446120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Physical Symptoms of Farm Stress</a:t>
            </a:r>
          </a:p>
        </p:txBody>
      </p:sp>
      <p:sp>
        <p:nvSpPr>
          <p:cNvPr id="3" name="Content Placeholder 2"/>
          <p:cNvSpPr>
            <a:spLocks noGrp="1"/>
          </p:cNvSpPr>
          <p:nvPr>
            <p:ph sz="quarter" idx="10"/>
          </p:nvPr>
        </p:nvSpPr>
        <p:spPr>
          <a:xfrm>
            <a:off x="838200" y="1713490"/>
            <a:ext cx="5181600" cy="3874510"/>
          </a:xfrm>
        </p:spPr>
        <p:txBody>
          <a:bodyPr>
            <a:normAutofit/>
          </a:bodyPr>
          <a:lstStyle/>
          <a:p>
            <a:pPr>
              <a:lnSpc>
                <a:spcPct val="100000"/>
              </a:lnSpc>
            </a:pPr>
            <a:r>
              <a:rPr lang="en-US"/>
              <a:t>Muscles are tighter or tense.</a:t>
            </a:r>
          </a:p>
          <a:p>
            <a:pPr>
              <a:lnSpc>
                <a:spcPct val="100000"/>
              </a:lnSpc>
            </a:pPr>
            <a:r>
              <a:rPr lang="en-US"/>
              <a:t>Aching head.</a:t>
            </a:r>
          </a:p>
          <a:p>
            <a:pPr>
              <a:lnSpc>
                <a:spcPct val="100000"/>
              </a:lnSpc>
            </a:pPr>
            <a:r>
              <a:rPr lang="en-US"/>
              <a:t>Upset stomach.</a:t>
            </a:r>
          </a:p>
          <a:p>
            <a:pPr>
              <a:lnSpc>
                <a:spcPct val="100000"/>
              </a:lnSpc>
            </a:pPr>
            <a:r>
              <a:rPr lang="en-US"/>
              <a:t>Shortness of breath.</a:t>
            </a:r>
          </a:p>
          <a:p>
            <a:pPr>
              <a:lnSpc>
                <a:spcPct val="100000"/>
              </a:lnSpc>
            </a:pPr>
            <a:r>
              <a:rPr lang="en-US"/>
              <a:t>Excessively low energy or fatigue. </a:t>
            </a:r>
          </a:p>
        </p:txBody>
      </p:sp>
      <p:sp>
        <p:nvSpPr>
          <p:cNvPr id="5" name="Content Placeholder 2"/>
          <p:cNvSpPr txBox="1">
            <a:spLocks/>
          </p:cNvSpPr>
          <p:nvPr/>
        </p:nvSpPr>
        <p:spPr>
          <a:xfrm>
            <a:off x="6565900" y="1713490"/>
            <a:ext cx="4787900" cy="38745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t>High blood pressure.</a:t>
            </a:r>
          </a:p>
          <a:p>
            <a:pPr>
              <a:lnSpc>
                <a:spcPct val="100000"/>
              </a:lnSpc>
            </a:pPr>
            <a:r>
              <a:rPr lang="en-US"/>
              <a:t>Increased heart rate.</a:t>
            </a:r>
          </a:p>
          <a:p>
            <a:pPr>
              <a:lnSpc>
                <a:spcPct val="100000"/>
              </a:lnSpc>
            </a:pPr>
            <a:r>
              <a:rPr lang="en-US"/>
              <a:t>Poor sleep patterns. </a:t>
            </a:r>
          </a:p>
          <a:p>
            <a:pPr>
              <a:lnSpc>
                <a:spcPct val="100000"/>
              </a:lnSpc>
            </a:pPr>
            <a:r>
              <a:rPr lang="en-US"/>
              <a:t>Increase in illness.</a:t>
            </a:r>
          </a:p>
          <a:p>
            <a:pPr>
              <a:lnSpc>
                <a:spcPct val="100000"/>
              </a:lnSpc>
            </a:pPr>
            <a:r>
              <a:rPr lang="en-US"/>
              <a:t>Ulcers</a:t>
            </a:r>
          </a:p>
        </p:txBody>
      </p:sp>
    </p:spTree>
    <p:custDataLst>
      <p:tags r:id="rId1"/>
    </p:custDataLst>
    <p:extLst>
      <p:ext uri="{BB962C8B-B14F-4D97-AF65-F5344CB8AC3E}">
        <p14:creationId xmlns:p14="http://schemas.microsoft.com/office/powerpoint/2010/main" val="355154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Productivity issues</a:t>
            </a:r>
          </a:p>
        </p:txBody>
      </p:sp>
      <p:sp>
        <p:nvSpPr>
          <p:cNvPr id="3" name="Content Placeholder 2"/>
          <p:cNvSpPr>
            <a:spLocks noGrp="1"/>
          </p:cNvSpPr>
          <p:nvPr>
            <p:ph sz="quarter" idx="10"/>
          </p:nvPr>
        </p:nvSpPr>
        <p:spPr>
          <a:xfrm>
            <a:off x="838200" y="1713490"/>
            <a:ext cx="10515599" cy="3874510"/>
          </a:xfrm>
        </p:spPr>
        <p:txBody>
          <a:bodyPr>
            <a:normAutofit/>
          </a:bodyPr>
          <a:lstStyle/>
          <a:p>
            <a:pPr>
              <a:lnSpc>
                <a:spcPct val="100000"/>
              </a:lnSpc>
            </a:pPr>
            <a:r>
              <a:rPr lang="en-US"/>
              <a:t>The physical toll of stress reduces farm productivity with knock on effects into the entirety of the local economy. </a:t>
            </a:r>
          </a:p>
          <a:p>
            <a:pPr lvl="1">
              <a:lnSpc>
                <a:spcPct val="100000"/>
              </a:lnSpc>
            </a:pPr>
            <a:r>
              <a:rPr lang="en-US"/>
              <a:t>Subpar performance creates financial problems for the farm enterprise.</a:t>
            </a:r>
          </a:p>
          <a:p>
            <a:pPr lvl="1">
              <a:lnSpc>
                <a:spcPct val="100000"/>
              </a:lnSpc>
            </a:pPr>
            <a:r>
              <a:rPr lang="en-US"/>
              <a:t>Subpar performance creates economic problems in the local economy too. </a:t>
            </a:r>
          </a:p>
          <a:p>
            <a:pPr>
              <a:lnSpc>
                <a:spcPct val="100000"/>
              </a:lnSpc>
            </a:pPr>
            <a:r>
              <a:rPr lang="en-US"/>
              <a:t>These factors contribute to further economic stress and likely farm stress too. </a:t>
            </a:r>
          </a:p>
          <a:p>
            <a:pPr marL="0" indent="0">
              <a:buNone/>
            </a:pPr>
            <a:endParaRPr lang="en-US"/>
          </a:p>
        </p:txBody>
      </p:sp>
    </p:spTree>
    <p:custDataLst>
      <p:tags r:id="rId1"/>
    </p:custDataLst>
    <p:extLst>
      <p:ext uri="{BB962C8B-B14F-4D97-AF65-F5344CB8AC3E}">
        <p14:creationId xmlns:p14="http://schemas.microsoft.com/office/powerpoint/2010/main" val="1017823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Conclusions</a:t>
            </a:r>
          </a:p>
        </p:txBody>
      </p:sp>
      <p:sp>
        <p:nvSpPr>
          <p:cNvPr id="3" name="Content Placeholder 2"/>
          <p:cNvSpPr>
            <a:spLocks noGrp="1"/>
          </p:cNvSpPr>
          <p:nvPr>
            <p:ph sz="quarter" idx="10"/>
          </p:nvPr>
        </p:nvSpPr>
        <p:spPr>
          <a:xfrm>
            <a:off x="838200" y="1690688"/>
            <a:ext cx="10515600" cy="3884612"/>
          </a:xfrm>
        </p:spPr>
        <p:txBody>
          <a:bodyPr>
            <a:normAutofit lnSpcReduction="10000"/>
          </a:bodyPr>
          <a:lstStyle/>
          <a:p>
            <a:pPr>
              <a:lnSpc>
                <a:spcPct val="100000"/>
              </a:lnSpc>
            </a:pPr>
            <a:r>
              <a:rPr lang="en-US"/>
              <a:t>Economics on its own seldom leads to definitive conclusions. </a:t>
            </a:r>
          </a:p>
          <a:p>
            <a:pPr>
              <a:lnSpc>
                <a:spcPct val="100000"/>
              </a:lnSpc>
            </a:pPr>
            <a:r>
              <a:rPr lang="en-US"/>
              <a:t>Adding in the subjective elements of mental health and stress does not enhance the ability to be definitive. </a:t>
            </a:r>
          </a:p>
          <a:p>
            <a:pPr>
              <a:lnSpc>
                <a:spcPct val="100000"/>
              </a:lnSpc>
            </a:pPr>
            <a:r>
              <a:rPr lang="en-US"/>
              <a:t>There is more data we could examine but it will not enhance clarity.</a:t>
            </a:r>
          </a:p>
          <a:p>
            <a:pPr>
              <a:lnSpc>
                <a:spcPct val="100000"/>
              </a:lnSpc>
            </a:pPr>
            <a:r>
              <a:rPr lang="en-US"/>
              <a:t>However, it is clear that economic factors have a clear connection to farm stress and be a significant contributor. </a:t>
            </a:r>
          </a:p>
          <a:p>
            <a:pPr>
              <a:lnSpc>
                <a:spcPct val="100000"/>
              </a:lnSpc>
            </a:pPr>
            <a:r>
              <a:rPr lang="en-US"/>
              <a:t>Questions?</a:t>
            </a:r>
          </a:p>
          <a:p>
            <a:pPr marL="0" indent="0">
              <a:buNone/>
            </a:pPr>
            <a:endParaRPr lang="en-US"/>
          </a:p>
        </p:txBody>
      </p:sp>
    </p:spTree>
    <p:custDataLst>
      <p:tags r:id="rId1"/>
    </p:custDataLst>
    <p:extLst>
      <p:ext uri="{BB962C8B-B14F-4D97-AF65-F5344CB8AC3E}">
        <p14:creationId xmlns:p14="http://schemas.microsoft.com/office/powerpoint/2010/main" val="1202380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46" y="1481452"/>
            <a:ext cx="10363200" cy="1205770"/>
          </a:xfrm>
        </p:spPr>
        <p:txBody>
          <a:bodyPr>
            <a:normAutofit/>
          </a:bodyPr>
          <a:lstStyle/>
          <a:p>
            <a:r>
              <a:rPr lang="en-US" b="1" dirty="0">
                <a:latin typeface="Arial" panose="020B0604020202020204" pitchFamily="34" charset="0"/>
                <a:cs typeface="Arial" panose="020B0604020202020204" pitchFamily="34" charset="0"/>
              </a:rPr>
              <a:t>Economics of Farm Stress</a:t>
            </a:r>
          </a:p>
        </p:txBody>
      </p:sp>
      <p:sp>
        <p:nvSpPr>
          <p:cNvPr id="3" name="Subtitle 2"/>
          <p:cNvSpPr>
            <a:spLocks noGrp="1"/>
          </p:cNvSpPr>
          <p:nvPr>
            <p:ph type="subTitle" idx="1"/>
          </p:nvPr>
        </p:nvSpPr>
        <p:spPr>
          <a:xfrm>
            <a:off x="336644" y="2927798"/>
            <a:ext cx="5763905" cy="2708728"/>
          </a:xfrm>
        </p:spPr>
        <p:txBody>
          <a:bodyPr vert="horz" lIns="91440" tIns="45720" rIns="91440" bIns="45720" rtlCol="0" anchor="t">
            <a:normAutofit/>
          </a:bodyPr>
          <a:lstStyle/>
          <a:p>
            <a:pPr algn="l"/>
            <a:r>
              <a:rPr lang="en-US" sz="3200" dirty="0">
                <a:latin typeface="Arial"/>
              </a:rPr>
              <a:t>David Flynn, PhD</a:t>
            </a:r>
          </a:p>
          <a:p>
            <a:pPr algn="l"/>
            <a:r>
              <a:rPr lang="en-US" dirty="0">
                <a:latin typeface="Arial"/>
              </a:rPr>
              <a:t>Department Chair, </a:t>
            </a:r>
          </a:p>
          <a:p>
            <a:pPr algn="l"/>
            <a:r>
              <a:rPr lang="en-US" dirty="0">
                <a:latin typeface="Arial"/>
              </a:rPr>
              <a:t>Professor, University of North Dakota Department of Economics and Finance</a:t>
            </a:r>
            <a:endParaRPr lang="en-US" sz="1200" dirty="0">
              <a:latin typeface="Arial"/>
            </a:endParaRPr>
          </a:p>
          <a:p>
            <a:pPr algn="l"/>
            <a:endParaRPr lang="en-US" sz="1200" dirty="0">
              <a:latin typeface="Arial"/>
            </a:endParaRPr>
          </a:p>
          <a:p>
            <a:pPr algn="l"/>
            <a:r>
              <a:rPr lang="en-US" dirty="0">
                <a:hlinkClick r:id="rId4"/>
              </a:rPr>
              <a:t>David.flynn@UND.edu</a:t>
            </a:r>
            <a:r>
              <a:rPr lang="en-US" dirty="0"/>
              <a:t> </a:t>
            </a:r>
            <a:endParaRPr lang="en-US" dirty="0">
              <a:latin typeface="Arial"/>
            </a:endParaRPr>
          </a:p>
          <a:p>
            <a:pPr algn="l"/>
            <a:endParaRPr lang="en-US" dirty="0">
              <a:cs typeface="Arial"/>
            </a:endParaRPr>
          </a:p>
        </p:txBody>
      </p:sp>
      <p:pic>
        <p:nvPicPr>
          <p:cNvPr id="7" name="Picture Placeholder 6" descr="MHTTC stacked color bars"/>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22801" b="22801"/>
          <a:stretch>
            <a:fillRect/>
          </a:stretch>
        </p:blipFill>
        <p:spPr/>
      </p:pic>
      <p:pic>
        <p:nvPicPr>
          <p:cNvPr id="6" name="Picture Placeholder 5"/>
          <p:cNvPicPr>
            <a:picLocks noGrp="1" noChangeAspect="1"/>
          </p:cNvPicPr>
          <p:nvPr>
            <p:ph type="pic" sz="quarter" idx="10"/>
          </p:nvPr>
        </p:nvPicPr>
        <p:blipFill>
          <a:blip r:embed="rId6">
            <a:extLst>
              <a:ext uri="{28A0092B-C50C-407E-A947-70E740481C1C}">
                <a14:useLocalDpi xmlns:a14="http://schemas.microsoft.com/office/drawing/2010/main" val="0"/>
              </a:ext>
            </a:extLst>
          </a:blip>
          <a:stretch>
            <a:fillRect/>
          </a:stretch>
        </p:blipFill>
        <p:spPr>
          <a:xfrm>
            <a:off x="2111319" y="0"/>
            <a:ext cx="8358827" cy="1400750"/>
          </a:xfrm>
        </p:spPr>
      </p:pic>
    </p:spTree>
    <p:custDataLst>
      <p:tags r:id="rId1"/>
    </p:custDataLst>
    <p:extLst>
      <p:ext uri="{BB962C8B-B14F-4D97-AF65-F5344CB8AC3E}">
        <p14:creationId xmlns:p14="http://schemas.microsoft.com/office/powerpoint/2010/main" val="132656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838200" y="1690688"/>
            <a:ext cx="10515600" cy="3454400"/>
          </a:xfrm>
        </p:spPr>
        <p:txBody>
          <a:bodyPr>
            <a:normAutofit/>
          </a:bodyPr>
          <a:lstStyle/>
          <a:p>
            <a:pPr marL="0" indent="0">
              <a:buNone/>
            </a:pPr>
            <a:r>
              <a:rPr lang="en-US" sz="4300">
                <a:latin typeface="Arial" panose="020B0604020202020204" pitchFamily="34" charset="0"/>
                <a:cs typeface="Arial" panose="020B0604020202020204" pitchFamily="34" charset="0"/>
              </a:rPr>
              <a:t>“Farm stress is the stress experienced by farmers and their families as a result of the unique agricultural work environment.”</a:t>
            </a:r>
          </a:p>
        </p:txBody>
      </p:sp>
    </p:spTree>
    <p:custDataLst>
      <p:tags r:id="rId1"/>
    </p:custDataLst>
    <p:extLst>
      <p:ext uri="{BB962C8B-B14F-4D97-AF65-F5344CB8AC3E}">
        <p14:creationId xmlns:p14="http://schemas.microsoft.com/office/powerpoint/2010/main" val="426495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a:latin typeface="Arial" panose="020B0604020202020204" pitchFamily="34" charset="0"/>
                <a:cs typeface="Arial" panose="020B0604020202020204" pitchFamily="34" charset="0"/>
              </a:rPr>
              <a:t>“Unique aspects”</a:t>
            </a:r>
          </a:p>
        </p:txBody>
      </p:sp>
      <p:sp>
        <p:nvSpPr>
          <p:cNvPr id="4" name="Content Placeholder 3"/>
          <p:cNvSpPr>
            <a:spLocks noGrp="1"/>
          </p:cNvSpPr>
          <p:nvPr>
            <p:ph sz="quarter" idx="10"/>
          </p:nvPr>
        </p:nvSpPr>
        <p:spPr>
          <a:xfrm>
            <a:off x="838200" y="1717676"/>
            <a:ext cx="10515600" cy="3819524"/>
          </a:xfrm>
        </p:spPr>
        <p:txBody>
          <a:bodyPr>
            <a:normAutofit lnSpcReduction="10000"/>
          </a:bodyPr>
          <a:lstStyle/>
          <a:p>
            <a:pPr>
              <a:lnSpc>
                <a:spcPct val="100000"/>
              </a:lnSpc>
            </a:pPr>
            <a:r>
              <a:rPr lang="en-US"/>
              <a:t>Many farming/ranching concerns are a blend of family and business.</a:t>
            </a:r>
          </a:p>
          <a:p>
            <a:pPr lvl="1">
              <a:lnSpc>
                <a:spcPct val="100000"/>
              </a:lnSpc>
            </a:pPr>
            <a:r>
              <a:rPr lang="en-US"/>
              <a:t>This can be very different from wage labor or other industries.</a:t>
            </a:r>
          </a:p>
          <a:p>
            <a:pPr lvl="1">
              <a:lnSpc>
                <a:spcPct val="100000"/>
              </a:lnSpc>
            </a:pPr>
            <a:r>
              <a:rPr lang="en-US"/>
              <a:t>There are often inheritance aspects to consider with family farms that impact the viability of the farm as a business.</a:t>
            </a:r>
          </a:p>
          <a:p>
            <a:pPr>
              <a:lnSpc>
                <a:spcPct val="100000"/>
              </a:lnSpc>
            </a:pPr>
            <a:r>
              <a:rPr lang="en-US"/>
              <a:t>Most farming/ranching activity occurs in more rural areas.</a:t>
            </a:r>
          </a:p>
          <a:p>
            <a:pPr lvl="1">
              <a:lnSpc>
                <a:spcPct val="100000"/>
              </a:lnSpc>
            </a:pPr>
            <a:r>
              <a:rPr lang="en-US"/>
              <a:t>This requirement can introduce other factors that increase farm stress. </a:t>
            </a:r>
          </a:p>
          <a:p>
            <a:pPr lvl="1">
              <a:lnSpc>
                <a:spcPct val="100000"/>
              </a:lnSpc>
            </a:pPr>
            <a:r>
              <a:rPr lang="en-US"/>
              <a:t>This compounds issues of access to services such as counseling and general medical service. </a:t>
            </a:r>
          </a:p>
          <a:p>
            <a:endParaRPr lang="en-US"/>
          </a:p>
        </p:txBody>
      </p:sp>
    </p:spTree>
    <p:custDataLst>
      <p:tags r:id="rId1"/>
    </p:custDataLst>
    <p:extLst>
      <p:ext uri="{BB962C8B-B14F-4D97-AF65-F5344CB8AC3E}">
        <p14:creationId xmlns:p14="http://schemas.microsoft.com/office/powerpoint/2010/main" val="257463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General Problem</a:t>
            </a:r>
          </a:p>
        </p:txBody>
      </p:sp>
      <p:sp>
        <p:nvSpPr>
          <p:cNvPr id="4" name="Content Placeholder 3"/>
          <p:cNvSpPr>
            <a:spLocks noGrp="1"/>
          </p:cNvSpPr>
          <p:nvPr>
            <p:ph sz="quarter" idx="10"/>
          </p:nvPr>
        </p:nvSpPr>
        <p:spPr>
          <a:xfrm>
            <a:off x="838200" y="1690688"/>
            <a:ext cx="10515600" cy="3871912"/>
          </a:xfrm>
        </p:spPr>
        <p:txBody>
          <a:bodyPr>
            <a:normAutofit fontScale="92500" lnSpcReduction="10000"/>
          </a:bodyPr>
          <a:lstStyle/>
          <a:p>
            <a:pPr>
              <a:lnSpc>
                <a:spcPct val="110000"/>
              </a:lnSpc>
            </a:pPr>
            <a:r>
              <a:rPr lang="en-US"/>
              <a:t>There seems to be a conflation of what farm stress </a:t>
            </a:r>
            <a:r>
              <a:rPr lang="en-US" b="1" i="1"/>
              <a:t>is</a:t>
            </a:r>
            <a:r>
              <a:rPr lang="en-US"/>
              <a:t>, with what </a:t>
            </a:r>
            <a:r>
              <a:rPr lang="en-US" b="1" i="1"/>
              <a:t>causes</a:t>
            </a:r>
            <a:r>
              <a:rPr lang="en-US"/>
              <a:t> farm stress. </a:t>
            </a:r>
          </a:p>
          <a:p>
            <a:pPr>
              <a:lnSpc>
                <a:spcPct val="110000"/>
              </a:lnSpc>
            </a:pPr>
            <a:r>
              <a:rPr lang="en-US"/>
              <a:t>Farm stress related to financial &amp; economic concerns but is not exactly the same. </a:t>
            </a:r>
          </a:p>
          <a:p>
            <a:pPr>
              <a:lnSpc>
                <a:spcPct val="110000"/>
              </a:lnSpc>
            </a:pPr>
            <a:r>
              <a:rPr lang="en-US"/>
              <a:t>Economic stresses exist in all industries and occupations. </a:t>
            </a:r>
          </a:p>
          <a:p>
            <a:pPr>
              <a:lnSpc>
                <a:spcPct val="110000"/>
              </a:lnSpc>
            </a:pPr>
            <a:r>
              <a:rPr lang="en-US"/>
              <a:t>At a very real level it is unlikely you can ever completely get rid of it. </a:t>
            </a:r>
          </a:p>
          <a:p>
            <a:pPr>
              <a:lnSpc>
                <a:spcPct val="110000"/>
              </a:lnSpc>
            </a:pPr>
            <a:r>
              <a:rPr lang="en-US"/>
              <a:t>However we need to help people better manage these issues as they add to human costs.</a:t>
            </a:r>
          </a:p>
          <a:p>
            <a:endParaRPr lang="en-US"/>
          </a:p>
        </p:txBody>
      </p:sp>
    </p:spTree>
    <p:custDataLst>
      <p:tags r:id="rId1"/>
    </p:custDataLst>
    <p:extLst>
      <p:ext uri="{BB962C8B-B14F-4D97-AF65-F5344CB8AC3E}">
        <p14:creationId xmlns:p14="http://schemas.microsoft.com/office/powerpoint/2010/main" val="160776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Outline</a:t>
            </a:r>
          </a:p>
        </p:txBody>
      </p:sp>
      <p:sp>
        <p:nvSpPr>
          <p:cNvPr id="4" name="Content Placeholder 3"/>
          <p:cNvSpPr>
            <a:spLocks noGrp="1"/>
          </p:cNvSpPr>
          <p:nvPr>
            <p:ph sz="quarter" idx="10"/>
          </p:nvPr>
        </p:nvSpPr>
        <p:spPr>
          <a:xfrm>
            <a:off x="838200" y="1690688"/>
            <a:ext cx="10515600" cy="3859212"/>
          </a:xfrm>
        </p:spPr>
        <p:txBody>
          <a:bodyPr>
            <a:normAutofit fontScale="85000" lnSpcReduction="20000"/>
          </a:bodyPr>
          <a:lstStyle/>
          <a:p>
            <a:pPr>
              <a:lnSpc>
                <a:spcPct val="120000"/>
              </a:lnSpc>
            </a:pPr>
            <a:r>
              <a:rPr lang="en-US"/>
              <a:t>An overview of the economic landscape starts with a brief look at the big picture trends in agriculture/ranching.</a:t>
            </a:r>
          </a:p>
          <a:p>
            <a:pPr>
              <a:lnSpc>
                <a:spcPct val="120000"/>
              </a:lnSpc>
            </a:pPr>
            <a:r>
              <a:rPr lang="en-US"/>
              <a:t>Against this backdrop we can move on to the issues surrounding commodity production and pricing. </a:t>
            </a:r>
          </a:p>
          <a:p>
            <a:pPr>
              <a:lnSpc>
                <a:spcPct val="120000"/>
              </a:lnSpc>
            </a:pPr>
            <a:r>
              <a:rPr lang="en-US"/>
              <a:t>There is the added issue of economic policy, which of late introduced a new source of volatility into agricultural production. </a:t>
            </a:r>
          </a:p>
          <a:p>
            <a:pPr>
              <a:lnSpc>
                <a:spcPct val="120000"/>
              </a:lnSpc>
            </a:pPr>
            <a:r>
              <a:rPr lang="en-US"/>
              <a:t>A significant discussion point, along the way or at the end, will be ways the economic issues can be seen as potential leading indicators for farm stress.</a:t>
            </a:r>
          </a:p>
          <a:p>
            <a:endParaRPr lang="en-US"/>
          </a:p>
        </p:txBody>
      </p:sp>
    </p:spTree>
    <p:custDataLst>
      <p:tags r:id="rId1"/>
    </p:custDataLst>
    <p:extLst>
      <p:ext uri="{BB962C8B-B14F-4D97-AF65-F5344CB8AC3E}">
        <p14:creationId xmlns:p14="http://schemas.microsoft.com/office/powerpoint/2010/main" val="3225984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The reason for this approach</a:t>
            </a:r>
          </a:p>
        </p:txBody>
      </p:sp>
      <p:sp>
        <p:nvSpPr>
          <p:cNvPr id="4" name="Content Placeholder 3"/>
          <p:cNvSpPr>
            <a:spLocks noGrp="1"/>
          </p:cNvSpPr>
          <p:nvPr>
            <p:ph sz="quarter" idx="10"/>
          </p:nvPr>
        </p:nvSpPr>
        <p:spPr>
          <a:xfrm>
            <a:off x="838200" y="1690688"/>
            <a:ext cx="10515600" cy="3846512"/>
          </a:xfrm>
        </p:spPr>
        <p:txBody>
          <a:bodyPr>
            <a:normAutofit/>
          </a:bodyPr>
          <a:lstStyle/>
          <a:p>
            <a:pPr>
              <a:lnSpc>
                <a:spcPct val="100000"/>
              </a:lnSpc>
            </a:pPr>
            <a:r>
              <a:rPr lang="en-US"/>
              <a:t>When we boil </a:t>
            </a:r>
            <a:r>
              <a:rPr lang="en-US" i="1"/>
              <a:t>stress</a:t>
            </a:r>
            <a:r>
              <a:rPr lang="en-US"/>
              <a:t> down to purely financial concerns it ends up making it seem like solving price problems removes the issue. </a:t>
            </a:r>
          </a:p>
          <a:p>
            <a:pPr>
              <a:lnSpc>
                <a:spcPct val="100000"/>
              </a:lnSpc>
            </a:pPr>
            <a:r>
              <a:rPr lang="en-US"/>
              <a:t>The nature of agricultural production, and our working definition of stress, make price policy, at best, a partial solution.</a:t>
            </a:r>
          </a:p>
          <a:p>
            <a:pPr>
              <a:lnSpc>
                <a:spcPct val="100000"/>
              </a:lnSpc>
            </a:pPr>
            <a:r>
              <a:rPr lang="en-US"/>
              <a:t> For example, if we remove price concerns there will still be farm stress, and it will possibly be more difficult to identify sources and solutions. </a:t>
            </a:r>
          </a:p>
          <a:p>
            <a:endParaRPr lang="en-US"/>
          </a:p>
        </p:txBody>
      </p:sp>
    </p:spTree>
    <p:custDataLst>
      <p:tags r:id="rId1"/>
    </p:custDataLst>
    <p:extLst>
      <p:ext uri="{BB962C8B-B14F-4D97-AF65-F5344CB8AC3E}">
        <p14:creationId xmlns:p14="http://schemas.microsoft.com/office/powerpoint/2010/main" val="3842351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1743</Words>
  <Application>Microsoft Macintosh PowerPoint</Application>
  <PresentationFormat>Widescreen</PresentationFormat>
  <Paragraphs>210</Paragraphs>
  <Slides>43</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Arial Black</vt:lpstr>
      <vt:lpstr>Calibri</vt:lpstr>
      <vt:lpstr>Office Theme</vt:lpstr>
      <vt:lpstr>Economics of Farm Stress</vt:lpstr>
      <vt:lpstr>Provides training and technical assistance on evidence based practices to the mental health providers of Region 8 (North Dakota, South Dakota, Montana, Wyoming, Colorado, and Utah). We are funded by the Substance Abuse and Mental Health Service Administration (SAMHSA)</vt:lpstr>
      <vt:lpstr>PowerPoint Presentation</vt:lpstr>
      <vt:lpstr>Overview</vt:lpstr>
      <vt:lpstr>PowerPoint Presentation</vt:lpstr>
      <vt:lpstr>“Unique aspects”</vt:lpstr>
      <vt:lpstr>General Problem</vt:lpstr>
      <vt:lpstr>Outline</vt:lpstr>
      <vt:lpstr>The reason for this approach</vt:lpstr>
      <vt:lpstr>Agriculture Economy in Numbers</vt:lpstr>
      <vt:lpstr>Declining and concentrating</vt:lpstr>
      <vt:lpstr>Over time fewer people in farming</vt:lpstr>
      <vt:lpstr>% Reporting Farming as Primary Occupation, 2017 </vt:lpstr>
      <vt:lpstr>US Crop Production Share by State</vt:lpstr>
      <vt:lpstr>US Animal Production Share by State</vt:lpstr>
      <vt:lpstr>Smaller but not less important</vt:lpstr>
      <vt:lpstr>Agriculture impacts are high</vt:lpstr>
      <vt:lpstr>Percent of business value added from farm</vt:lpstr>
      <vt:lpstr>Net Farm Income</vt:lpstr>
      <vt:lpstr>Focus beyond the numbers</vt:lpstr>
      <vt:lpstr>Farm management issues and Farm Stress</vt:lpstr>
      <vt:lpstr>Farm Debt Distribution</vt:lpstr>
      <vt:lpstr>Farm Asset Distribution</vt:lpstr>
      <vt:lpstr>Notable balance sheet items</vt:lpstr>
      <vt:lpstr>US Agricultural Exports, 1967-2018</vt:lpstr>
      <vt:lpstr>Export Prices</vt:lpstr>
      <vt:lpstr>Export driven?</vt:lpstr>
      <vt:lpstr>Government Supports</vt:lpstr>
      <vt:lpstr>Mixed blessing</vt:lpstr>
      <vt:lpstr>Economic Policy Changes</vt:lpstr>
      <vt:lpstr>Policy changes are normal</vt:lpstr>
      <vt:lpstr>Manufacturing ”losses”</vt:lpstr>
      <vt:lpstr>The policy landscape</vt:lpstr>
      <vt:lpstr>Policy response</vt:lpstr>
      <vt:lpstr>Economics &amp; Farm Stress:  How to discuss the combination</vt:lpstr>
      <vt:lpstr>Level, Change, and Volatility</vt:lpstr>
      <vt:lpstr>Prices</vt:lpstr>
      <vt:lpstr>Q1: Can I keep going at these prices?</vt:lpstr>
      <vt:lpstr>Q2: Can I make it in such a volatile market?</vt:lpstr>
      <vt:lpstr>Physical Symptoms of Farm Stress</vt:lpstr>
      <vt:lpstr>Productivity issues</vt:lpstr>
      <vt:lpstr>Conclusions</vt:lpstr>
      <vt:lpstr>Economics of Farm Stress</vt:lpstr>
    </vt:vector>
  </TitlesOfParts>
  <Manager/>
  <Company>Mountain Plains MHTTC Network</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of Farm Stress</dc:title>
  <dc:subject/>
  <dc:creator>David Flynn</dc:creator>
  <cp:keywords/>
  <dc:description/>
  <cp:lastModifiedBy>Microsoft Office User</cp:lastModifiedBy>
  <cp:revision>10</cp:revision>
  <dcterms:created xsi:type="dcterms:W3CDTF">2017-10-19T14:29:41Z</dcterms:created>
  <dcterms:modified xsi:type="dcterms:W3CDTF">2019-12-09T18:57:59Z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