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notesSlides/notesSlide20.xml" ContentType="application/vnd.openxmlformats-officedocument.presentationml.notesSlide+xml"/>
  <Override PartName="/ppt/tags/tag2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31"/>
  </p:notesMasterIdLst>
  <p:sldIdLst>
    <p:sldId id="279" r:id="rId2"/>
    <p:sldId id="280" r:id="rId3"/>
    <p:sldId id="281" r:id="rId4"/>
    <p:sldId id="282" r:id="rId5"/>
    <p:sldId id="283" r:id="rId6"/>
    <p:sldId id="260" r:id="rId7"/>
    <p:sldId id="278" r:id="rId8"/>
    <p:sldId id="258" r:id="rId9"/>
    <p:sldId id="261" r:id="rId10"/>
    <p:sldId id="262" r:id="rId11"/>
    <p:sldId id="263" r:id="rId12"/>
    <p:sldId id="264" r:id="rId13"/>
    <p:sldId id="265" r:id="rId14"/>
    <p:sldId id="266" r:id="rId15"/>
    <p:sldId id="267" r:id="rId16"/>
    <p:sldId id="268" r:id="rId17"/>
    <p:sldId id="269" r:id="rId18"/>
    <p:sldId id="270" r:id="rId19"/>
    <p:sldId id="285" r:id="rId20"/>
    <p:sldId id="272" r:id="rId21"/>
    <p:sldId id="273" r:id="rId22"/>
    <p:sldId id="274" r:id="rId23"/>
    <p:sldId id="275" r:id="rId24"/>
    <p:sldId id="276" r:id="rId25"/>
    <p:sldId id="277" r:id="rId26"/>
    <p:sldId id="287" r:id="rId27"/>
    <p:sldId id="288" r:id="rId28"/>
    <p:sldId id="289" r:id="rId29"/>
    <p:sldId id="286" r:id="rId30"/>
  </p:sldIdLst>
  <p:sldSz cx="12192000" cy="6858000"/>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28" autoAdjust="0"/>
    <p:restoredTop sz="72014" autoAdjust="0"/>
  </p:normalViewPr>
  <p:slideViewPr>
    <p:cSldViewPr snapToGrid="0">
      <p:cViewPr varScale="1">
        <p:scale>
          <a:sx n="98" d="100"/>
          <a:sy n="98" d="100"/>
        </p:scale>
        <p:origin x="220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12/18/19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mhttcnetwork.org/centers/mountain-plains-mhttc/farm-stress-and-mental-health"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mhttcnetwork.org/centers/mountain-plains-mhttc/farm-stress-and-mental-health"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mhttcnetwork.org/centers/mountain-plains-mhttc/farm-stress-and-mental-health"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lnSpc>
                <a:spcPct val="110000"/>
              </a:lnSpc>
              <a:buNone/>
            </a:pPr>
            <a:r>
              <a:rPr lang="en-US" sz="1400" baseline="0">
                <a:latin typeface="Arial" panose="020B0604020202020204" pitchFamily="34" charset="0"/>
                <a:cs typeface="Arial" panose="020B0604020202020204" pitchFamily="34" charset="0"/>
              </a:rPr>
              <a:t>  </a:t>
            </a:r>
            <a:endParaRPr lang="en-US" baseline="0"/>
          </a:p>
          <a:p>
            <a:pPr>
              <a:lnSpc>
                <a:spcPct val="110000"/>
              </a:lnSpc>
            </a:pPr>
            <a:endParaRPr lang="en-US" sz="1400" baseline="0">
              <a:latin typeface="Arial" panose="020B0604020202020204" pitchFamily="34" charset="0"/>
              <a:cs typeface="Arial" panose="020B0604020202020204" pitchFamily="34" charset="0"/>
            </a:endParaRPr>
          </a:p>
          <a:p>
            <a:pPr>
              <a:lnSpc>
                <a:spcPct val="110000"/>
              </a:lnSpc>
            </a:pPr>
            <a:endParaRPr lang="en-US" sz="1400">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10"/>
          </p:nvPr>
        </p:nvSpPr>
        <p:spPr/>
        <p:txBody>
          <a:bodyPr/>
          <a:lstStyle/>
          <a:p>
            <a:fld id="{75407F5E-1248-0D41-AA81-B50EA45314DF}" type="slidenum">
              <a:rPr lang="en-US" smtClean="0"/>
              <a:t>1</a:t>
            </a:fld>
            <a:endParaRPr lang="en-US"/>
          </a:p>
        </p:txBody>
      </p:sp>
    </p:spTree>
    <p:extLst>
      <p:ext uri="{BB962C8B-B14F-4D97-AF65-F5344CB8AC3E}">
        <p14:creationId xmlns:p14="http://schemas.microsoft.com/office/powerpoint/2010/main" val="1618757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13</a:t>
            </a:fld>
            <a:endParaRPr lang="en-US"/>
          </a:p>
        </p:txBody>
      </p:sp>
    </p:spTree>
    <p:extLst>
      <p:ext uri="{BB962C8B-B14F-4D97-AF65-F5344CB8AC3E}">
        <p14:creationId xmlns:p14="http://schemas.microsoft.com/office/powerpoint/2010/main" val="2979958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14</a:t>
            </a:fld>
            <a:endParaRPr lang="en-US"/>
          </a:p>
        </p:txBody>
      </p:sp>
    </p:spTree>
    <p:extLst>
      <p:ext uri="{BB962C8B-B14F-4D97-AF65-F5344CB8AC3E}">
        <p14:creationId xmlns:p14="http://schemas.microsoft.com/office/powerpoint/2010/main" val="1799798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15</a:t>
            </a:fld>
            <a:endParaRPr lang="en-US"/>
          </a:p>
        </p:txBody>
      </p:sp>
    </p:spTree>
    <p:extLst>
      <p:ext uri="{BB962C8B-B14F-4D97-AF65-F5344CB8AC3E}">
        <p14:creationId xmlns:p14="http://schemas.microsoft.com/office/powerpoint/2010/main" val="3976341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16</a:t>
            </a:fld>
            <a:endParaRPr lang="en-US"/>
          </a:p>
        </p:txBody>
      </p:sp>
    </p:spTree>
    <p:extLst>
      <p:ext uri="{BB962C8B-B14F-4D97-AF65-F5344CB8AC3E}">
        <p14:creationId xmlns:p14="http://schemas.microsoft.com/office/powerpoint/2010/main" val="4208059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17</a:t>
            </a:fld>
            <a:endParaRPr lang="en-US"/>
          </a:p>
        </p:txBody>
      </p:sp>
    </p:spTree>
    <p:extLst>
      <p:ext uri="{BB962C8B-B14F-4D97-AF65-F5344CB8AC3E}">
        <p14:creationId xmlns:p14="http://schemas.microsoft.com/office/powerpoint/2010/main" val="1133667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18</a:t>
            </a:fld>
            <a:endParaRPr lang="en-US"/>
          </a:p>
        </p:txBody>
      </p:sp>
    </p:spTree>
    <p:extLst>
      <p:ext uri="{BB962C8B-B14F-4D97-AF65-F5344CB8AC3E}">
        <p14:creationId xmlns:p14="http://schemas.microsoft.com/office/powerpoint/2010/main" val="120904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20</a:t>
            </a:fld>
            <a:endParaRPr lang="en-US"/>
          </a:p>
        </p:txBody>
      </p:sp>
    </p:spTree>
    <p:extLst>
      <p:ext uri="{BB962C8B-B14F-4D97-AF65-F5344CB8AC3E}">
        <p14:creationId xmlns:p14="http://schemas.microsoft.com/office/powerpoint/2010/main" val="2286120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21</a:t>
            </a:fld>
            <a:endParaRPr lang="en-US"/>
          </a:p>
        </p:txBody>
      </p:sp>
    </p:spTree>
    <p:extLst>
      <p:ext uri="{BB962C8B-B14F-4D97-AF65-F5344CB8AC3E}">
        <p14:creationId xmlns:p14="http://schemas.microsoft.com/office/powerpoint/2010/main" val="2132126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22</a:t>
            </a:fld>
            <a:endParaRPr lang="en-US"/>
          </a:p>
        </p:txBody>
      </p:sp>
    </p:spTree>
    <p:extLst>
      <p:ext uri="{BB962C8B-B14F-4D97-AF65-F5344CB8AC3E}">
        <p14:creationId xmlns:p14="http://schemas.microsoft.com/office/powerpoint/2010/main" val="2797136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23</a:t>
            </a:fld>
            <a:endParaRPr lang="en-US"/>
          </a:p>
        </p:txBody>
      </p:sp>
    </p:spTree>
    <p:extLst>
      <p:ext uri="{BB962C8B-B14F-4D97-AF65-F5344CB8AC3E}">
        <p14:creationId xmlns:p14="http://schemas.microsoft.com/office/powerpoint/2010/main" val="1325398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lnSpc>
                <a:spcPct val="110000"/>
              </a:lnSpc>
              <a:buNone/>
            </a:pPr>
            <a:r>
              <a:rPr lang="en-US" sz="1400" baseline="0">
                <a:latin typeface="Arial" panose="020B0604020202020204" pitchFamily="34" charset="0"/>
                <a:cs typeface="Arial" panose="020B0604020202020204" pitchFamily="34" charset="0"/>
              </a:rPr>
              <a:t>  </a:t>
            </a:r>
            <a:endParaRPr lang="en-US" baseline="0"/>
          </a:p>
          <a:p>
            <a:pPr>
              <a:lnSpc>
                <a:spcPct val="110000"/>
              </a:lnSpc>
            </a:pPr>
            <a:endParaRPr lang="en-US" sz="1400" baseline="0">
              <a:latin typeface="Arial" panose="020B0604020202020204" pitchFamily="34" charset="0"/>
              <a:cs typeface="Arial" panose="020B0604020202020204" pitchFamily="34" charset="0"/>
            </a:endParaRPr>
          </a:p>
          <a:p>
            <a:pPr>
              <a:lnSpc>
                <a:spcPct val="110000"/>
              </a:lnSpc>
            </a:pPr>
            <a:endParaRPr lang="en-US" sz="1400">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10"/>
          </p:nvPr>
        </p:nvSpPr>
        <p:spPr/>
        <p:txBody>
          <a:bodyPr/>
          <a:lstStyle/>
          <a:p>
            <a:fld id="{75407F5E-1248-0D41-AA81-B50EA45314DF}" type="slidenum">
              <a:rPr lang="en-US" smtClean="0"/>
              <a:t>2</a:t>
            </a:fld>
            <a:endParaRPr lang="en-US"/>
          </a:p>
        </p:txBody>
      </p:sp>
    </p:spTree>
    <p:extLst>
      <p:ext uri="{BB962C8B-B14F-4D97-AF65-F5344CB8AC3E}">
        <p14:creationId xmlns:p14="http://schemas.microsoft.com/office/powerpoint/2010/main" val="2475681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24</a:t>
            </a:fld>
            <a:endParaRPr lang="en-US"/>
          </a:p>
        </p:txBody>
      </p:sp>
    </p:spTree>
    <p:extLst>
      <p:ext uri="{BB962C8B-B14F-4D97-AF65-F5344CB8AC3E}">
        <p14:creationId xmlns:p14="http://schemas.microsoft.com/office/powerpoint/2010/main" val="2265194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25</a:t>
            </a:fld>
            <a:endParaRPr lang="en-US"/>
          </a:p>
        </p:txBody>
      </p:sp>
    </p:spTree>
    <p:extLst>
      <p:ext uri="{BB962C8B-B14F-4D97-AF65-F5344CB8AC3E}">
        <p14:creationId xmlns:p14="http://schemas.microsoft.com/office/powerpoint/2010/main" val="2627532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resources were highlighted in session 1 of our farm stress series. A recording of this session is available at: </a:t>
            </a:r>
            <a:r>
              <a:rPr lang="en-US" dirty="0">
                <a:hlinkClick r:id="rId3"/>
              </a:rPr>
              <a:t>https://mhttcnetwork.org/centers/mountain-plains-mhttc/farm-stress-and-mental-health</a:t>
            </a:r>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26</a:t>
            </a:fld>
            <a:endParaRPr lang="en-US"/>
          </a:p>
        </p:txBody>
      </p:sp>
    </p:spTree>
    <p:extLst>
      <p:ext uri="{BB962C8B-B14F-4D97-AF65-F5344CB8AC3E}">
        <p14:creationId xmlns:p14="http://schemas.microsoft.com/office/powerpoint/2010/main" val="2288744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a:t>
            </a:r>
            <a:r>
              <a:rPr lang="en-US" baseline="0" dirty="0"/>
              <a:t> resources were highlighted in session 1 of our farm stress series. A recording of this session is available at: </a:t>
            </a:r>
            <a:r>
              <a:rPr lang="en-US" dirty="0">
                <a:hlinkClick r:id="rId3"/>
              </a:rPr>
              <a:t>https://mhttcnetwork.org/centers/mountain-plains-mhttc/farm-stress-and-mental-health</a:t>
            </a:r>
            <a:endParaRPr lang="en-US" dirty="0"/>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27</a:t>
            </a:fld>
            <a:endParaRPr lang="en-US"/>
          </a:p>
        </p:txBody>
      </p:sp>
    </p:spTree>
    <p:extLst>
      <p:ext uri="{BB962C8B-B14F-4D97-AF65-F5344CB8AC3E}">
        <p14:creationId xmlns:p14="http://schemas.microsoft.com/office/powerpoint/2010/main" val="259714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a:t>
            </a:r>
            <a:r>
              <a:rPr lang="en-US" baseline="0" dirty="0"/>
              <a:t> resources were highlighted in session 1 of our farm stress series. A recording of this session is available at: </a:t>
            </a:r>
            <a:r>
              <a:rPr lang="en-US" dirty="0">
                <a:hlinkClick r:id="rId3"/>
              </a:rPr>
              <a:t>https://mhttcnetwork.org/centers/mountain-plains-mhttc/farm-stress-and-mental-health</a:t>
            </a:r>
            <a:endParaRPr lang="en-US" dirty="0"/>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28</a:t>
            </a:fld>
            <a:endParaRPr lang="en-US"/>
          </a:p>
        </p:txBody>
      </p:sp>
    </p:spTree>
    <p:extLst>
      <p:ext uri="{BB962C8B-B14F-4D97-AF65-F5344CB8AC3E}">
        <p14:creationId xmlns:p14="http://schemas.microsoft.com/office/powerpoint/2010/main" val="105259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110000"/>
              </a:lnSpc>
            </a:pPr>
            <a:endParaRPr lang="en-US" sz="1400" baseline="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6</a:t>
            </a:fld>
            <a:endParaRPr lang="en-US"/>
          </a:p>
        </p:txBody>
      </p:sp>
    </p:spTree>
    <p:extLst>
      <p:ext uri="{BB962C8B-B14F-4D97-AF65-F5344CB8AC3E}">
        <p14:creationId xmlns:p14="http://schemas.microsoft.com/office/powerpoint/2010/main" val="337128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7</a:t>
            </a:fld>
            <a:endParaRPr lang="en-US"/>
          </a:p>
        </p:txBody>
      </p:sp>
    </p:spTree>
    <p:extLst>
      <p:ext uri="{BB962C8B-B14F-4D97-AF65-F5344CB8AC3E}">
        <p14:creationId xmlns:p14="http://schemas.microsoft.com/office/powerpoint/2010/main" val="3041675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8</a:t>
            </a:fld>
            <a:endParaRPr lang="en-US"/>
          </a:p>
        </p:txBody>
      </p:sp>
    </p:spTree>
    <p:extLst>
      <p:ext uri="{BB962C8B-B14F-4D97-AF65-F5344CB8AC3E}">
        <p14:creationId xmlns:p14="http://schemas.microsoft.com/office/powerpoint/2010/main" val="711128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9</a:t>
            </a:fld>
            <a:endParaRPr lang="en-US"/>
          </a:p>
        </p:txBody>
      </p:sp>
    </p:spTree>
    <p:extLst>
      <p:ext uri="{BB962C8B-B14F-4D97-AF65-F5344CB8AC3E}">
        <p14:creationId xmlns:p14="http://schemas.microsoft.com/office/powerpoint/2010/main" val="1939717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10</a:t>
            </a:fld>
            <a:endParaRPr lang="en-US"/>
          </a:p>
        </p:txBody>
      </p:sp>
    </p:spTree>
    <p:extLst>
      <p:ext uri="{BB962C8B-B14F-4D97-AF65-F5344CB8AC3E}">
        <p14:creationId xmlns:p14="http://schemas.microsoft.com/office/powerpoint/2010/main" val="2885590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11</a:t>
            </a:fld>
            <a:endParaRPr lang="en-US"/>
          </a:p>
        </p:txBody>
      </p:sp>
    </p:spTree>
    <p:extLst>
      <p:ext uri="{BB962C8B-B14F-4D97-AF65-F5344CB8AC3E}">
        <p14:creationId xmlns:p14="http://schemas.microsoft.com/office/powerpoint/2010/main" val="3230565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12</a:t>
            </a:fld>
            <a:endParaRPr lang="en-US"/>
          </a:p>
        </p:txBody>
      </p:sp>
    </p:spTree>
    <p:extLst>
      <p:ext uri="{BB962C8B-B14F-4D97-AF65-F5344CB8AC3E}">
        <p14:creationId xmlns:p14="http://schemas.microsoft.com/office/powerpoint/2010/main" val="3376475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95100"/>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716915"/>
            <a:ext cx="9144000" cy="969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Picture Placeholder 4"/>
          <p:cNvSpPr>
            <a:spLocks noGrp="1" noChangeAspect="1"/>
          </p:cNvSpPr>
          <p:nvPr>
            <p:ph type="pic" sz="quarter" idx="10" hasCustomPrompt="1"/>
          </p:nvPr>
        </p:nvSpPr>
        <p:spPr>
          <a:xfrm>
            <a:off x="2148418" y="1"/>
            <a:ext cx="8824383"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6290733" y="4718050"/>
            <a:ext cx="5901267" cy="2139950"/>
          </a:xfrm>
        </p:spPr>
        <p:txBody>
          <a:bodyPr/>
          <a:lstStyle>
            <a:lvl1pPr>
              <a:defRPr baseline="0"/>
            </a:lvl1pPr>
          </a:lstStyle>
          <a:p>
            <a:r>
              <a:rPr lang="en-US" dirty="0"/>
              <a:t>Add MHTTC Stacked bars here on actual first slide (not in Master).  Don’t forget to add alt text.</a:t>
            </a:r>
          </a:p>
        </p:txBody>
      </p:sp>
    </p:spTree>
    <p:custDataLst>
      <p:tags r:id="rId1"/>
    </p:custDataLst>
    <p:extLst>
      <p:ext uri="{BB962C8B-B14F-4D97-AF65-F5344CB8AC3E}">
        <p14:creationId xmlns:p14="http://schemas.microsoft.com/office/powerpoint/2010/main" val="540022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95100"/>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716915"/>
            <a:ext cx="9144000" cy="969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Picture Placeholder 4"/>
          <p:cNvSpPr>
            <a:spLocks noGrp="1" noChangeAspect="1"/>
          </p:cNvSpPr>
          <p:nvPr>
            <p:ph type="pic" sz="quarter" idx="10" hasCustomPrompt="1"/>
          </p:nvPr>
        </p:nvSpPr>
        <p:spPr>
          <a:xfrm>
            <a:off x="2148418" y="1"/>
            <a:ext cx="8824383"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6290733" y="4718050"/>
            <a:ext cx="5901267" cy="2139950"/>
          </a:xfrm>
        </p:spPr>
        <p:txBody>
          <a:bodyPr/>
          <a:lstStyle>
            <a:lvl1pPr>
              <a:defRPr baseline="0"/>
            </a:lvl1pPr>
          </a:lstStyle>
          <a:p>
            <a:r>
              <a:rPr lang="en-US" dirty="0"/>
              <a:t>Add MHTTC Stacked bars here on actual first slide (not in Master).  Don’t forget to add alt text.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1392" y="5685990"/>
            <a:ext cx="1641085" cy="1172009"/>
          </a:xfrm>
          <a:prstGeom prst="rect">
            <a:avLst/>
          </a:prstGeom>
        </p:spPr>
      </p:pic>
    </p:spTree>
    <p:custDataLst>
      <p:tags r:id="rId1"/>
    </p:custData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332943" y="1713490"/>
            <a:ext cx="4876800" cy="345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noChangeAspect="1"/>
          </p:cNvSpPr>
          <p:nvPr>
            <p:ph type="pic" sz="quarter" idx="11"/>
          </p:nvPr>
        </p:nvSpPr>
        <p:spPr>
          <a:xfrm>
            <a:off x="6995684" y="1713490"/>
            <a:ext cx="4760913" cy="3454400"/>
          </a:xfrm>
        </p:spPr>
        <p:txBody>
          <a:bodyPr/>
          <a:lstStyle/>
          <a:p>
            <a:endParaRPr lang="en-US"/>
          </a:p>
        </p:txBody>
      </p:sp>
      <p:sp>
        <p:nvSpPr>
          <p:cNvPr id="5" name="Picture Placeholder 7"/>
          <p:cNvSpPr>
            <a:spLocks noGrp="1" noChangeAspect="1"/>
          </p:cNvSpPr>
          <p:nvPr>
            <p:ph type="pic" sz="quarter" idx="12" hasCustomPrompt="1"/>
          </p:nvPr>
        </p:nvSpPr>
        <p:spPr>
          <a:xfrm>
            <a:off x="152401" y="6151564"/>
            <a:ext cx="5236633" cy="706437"/>
          </a:xfrm>
        </p:spPr>
        <p:txBody>
          <a:bodyPr/>
          <a:lstStyle>
            <a:lvl1pPr>
              <a:defRPr baseline="0"/>
            </a:lvl1pPr>
          </a:lstStyle>
          <a:p>
            <a:r>
              <a:rPr lang="en-US" dirty="0"/>
              <a:t>Your logo on Master slide</a:t>
            </a:r>
          </a:p>
        </p:txBody>
      </p:sp>
      <p:pic>
        <p:nvPicPr>
          <p:cNvPr id="6" name="Picture 5"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custDataLst>
      <p:tags r:id="rId1"/>
    </p:custDataLst>
    <p:extLst>
      <p:ext uri="{BB962C8B-B14F-4D97-AF65-F5344CB8AC3E}">
        <p14:creationId xmlns:p14="http://schemas.microsoft.com/office/powerpoint/2010/main" val="1251493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8730"/>
          </a:xfrm>
        </p:spPr>
        <p:txBody>
          <a:bodyPr/>
          <a:lstStyle/>
          <a:p>
            <a:r>
              <a:rPr lang="en-US" dirty="0"/>
              <a:t>Click to edit Master title style</a:t>
            </a:r>
          </a:p>
        </p:txBody>
      </p:sp>
      <p:sp>
        <p:nvSpPr>
          <p:cNvPr id="3" name="Text Placeholder 2"/>
          <p:cNvSpPr>
            <a:spLocks noGrp="1"/>
          </p:cNvSpPr>
          <p:nvPr>
            <p:ph type="body" idx="1"/>
          </p:nvPr>
        </p:nvSpPr>
        <p:spPr>
          <a:xfrm>
            <a:off x="840099" y="1360457"/>
            <a:ext cx="51574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099" y="2184369"/>
            <a:ext cx="5157477"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513" y="1360457"/>
            <a:ext cx="51828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513" y="2184369"/>
            <a:ext cx="5182876"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noChangeAspect="1"/>
          </p:cNvSpPr>
          <p:nvPr>
            <p:ph type="pic" sz="quarter" idx="10" hasCustomPrompt="1"/>
          </p:nvPr>
        </p:nvSpPr>
        <p:spPr>
          <a:xfrm>
            <a:off x="152401" y="6151564"/>
            <a:ext cx="5236633" cy="706437"/>
          </a:xfrm>
        </p:spPr>
        <p:txBody>
          <a:bodyPr/>
          <a:lstStyle>
            <a:lvl1pPr>
              <a:defRPr baseline="0"/>
            </a:lvl1pPr>
          </a:lstStyle>
          <a:p>
            <a:r>
              <a:rPr lang="en-US" dirty="0"/>
              <a:t>Your logo on Master slide</a:t>
            </a:r>
          </a:p>
        </p:txBody>
      </p:sp>
      <p:pic>
        <p:nvPicPr>
          <p:cNvPr id="9" name="Picture 8"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custDataLst>
      <p:tags r:id="rId1"/>
    </p:custDataLst>
    <p:extLst>
      <p:ext uri="{BB962C8B-B14F-4D97-AF65-F5344CB8AC3E}">
        <p14:creationId xmlns:p14="http://schemas.microsoft.com/office/powerpoint/2010/main" val="730988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1081816"/>
          </a:xfrm>
        </p:spPr>
        <p:txBody>
          <a:bodyPr/>
          <a:lstStyle/>
          <a:p>
            <a:r>
              <a:rPr lang="en-US" dirty="0"/>
              <a:t>Click to edit Master title style</a:t>
            </a:r>
          </a:p>
        </p:txBody>
      </p:sp>
      <p:sp>
        <p:nvSpPr>
          <p:cNvPr id="7" name="Content Placeholder 6"/>
          <p:cNvSpPr>
            <a:spLocks noGrp="1"/>
          </p:cNvSpPr>
          <p:nvPr>
            <p:ph sz="quarter" idx="10"/>
          </p:nvPr>
        </p:nvSpPr>
        <p:spPr>
          <a:xfrm>
            <a:off x="3716340" y="5004952"/>
            <a:ext cx="4440237" cy="465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276228" y="1710896"/>
            <a:ext cx="4919889" cy="3178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2"/>
          </p:nvPr>
        </p:nvSpPr>
        <p:spPr>
          <a:xfrm>
            <a:off x="6996113" y="1710890"/>
            <a:ext cx="4919472"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noChangeAspect="1"/>
          </p:cNvSpPr>
          <p:nvPr>
            <p:ph type="pic" sz="quarter" idx="13" hasCustomPrompt="1"/>
          </p:nvPr>
        </p:nvSpPr>
        <p:spPr>
          <a:xfrm>
            <a:off x="152401" y="6151564"/>
            <a:ext cx="5236633" cy="706437"/>
          </a:xfrm>
        </p:spPr>
        <p:txBody>
          <a:bodyPr/>
          <a:lstStyle>
            <a:lvl1pPr>
              <a:defRPr baseline="0"/>
            </a:lvl1pPr>
          </a:lstStyle>
          <a:p>
            <a:r>
              <a:rPr lang="en-US" dirty="0"/>
              <a:t>Your logo on Master slide</a:t>
            </a:r>
          </a:p>
        </p:txBody>
      </p:sp>
      <p:pic>
        <p:nvPicPr>
          <p:cNvPr id="10" name="Picture 9"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custDataLst>
      <p:tags r:id="rId1"/>
    </p:custDataLst>
    <p:extLst>
      <p:ext uri="{BB962C8B-B14F-4D97-AF65-F5344CB8AC3E}">
        <p14:creationId xmlns:p14="http://schemas.microsoft.com/office/powerpoint/2010/main" val="1932288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 y="2309"/>
            <a:ext cx="12191999" cy="887693"/>
          </a:xfrm>
        </p:spPr>
        <p:txBody>
          <a:bodyPr anchor="b">
            <a:normAutofit/>
          </a:bodyPr>
          <a:lstStyle>
            <a:lvl1pPr>
              <a:defRPr sz="4400"/>
            </a:lvl1pPr>
          </a:lstStyle>
          <a:p>
            <a:r>
              <a:rPr lang="en-US" dirty="0"/>
              <a:t>Click to edit Master title style</a:t>
            </a:r>
          </a:p>
        </p:txBody>
      </p:sp>
      <p:sp>
        <p:nvSpPr>
          <p:cNvPr id="11" name="Text Placeholder 10"/>
          <p:cNvSpPr>
            <a:spLocks noGrp="1"/>
          </p:cNvSpPr>
          <p:nvPr>
            <p:ph type="body" sz="quarter" idx="11"/>
          </p:nvPr>
        </p:nvSpPr>
        <p:spPr>
          <a:xfrm>
            <a:off x="377825" y="3526024"/>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377825" y="1668649"/>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noChangeAspect="1"/>
          </p:cNvSpPr>
          <p:nvPr>
            <p:ph type="pic" sz="quarter" idx="13"/>
          </p:nvPr>
        </p:nvSpPr>
        <p:spPr>
          <a:xfrm>
            <a:off x="7735888" y="1668643"/>
            <a:ext cx="3570288" cy="1392918"/>
          </a:xfrm>
        </p:spPr>
        <p:txBody>
          <a:bodyPr/>
          <a:lstStyle/>
          <a:p>
            <a:endParaRPr lang="en-US"/>
          </a:p>
        </p:txBody>
      </p:sp>
      <p:sp>
        <p:nvSpPr>
          <p:cNvPr id="17" name="Picture Placeholder 16"/>
          <p:cNvSpPr>
            <a:spLocks noGrp="1" noChangeAspect="1"/>
          </p:cNvSpPr>
          <p:nvPr>
            <p:ph type="pic" sz="quarter" idx="14"/>
          </p:nvPr>
        </p:nvSpPr>
        <p:spPr>
          <a:xfrm>
            <a:off x="7735888" y="3526018"/>
            <a:ext cx="3575304" cy="1389888"/>
          </a:xfrm>
        </p:spPr>
        <p:txBody>
          <a:bodyPr/>
          <a:lstStyle/>
          <a:p>
            <a:endParaRPr lang="en-US"/>
          </a:p>
        </p:txBody>
      </p:sp>
      <p:sp>
        <p:nvSpPr>
          <p:cNvPr id="8" name="Picture Placeholder 7"/>
          <p:cNvSpPr>
            <a:spLocks noGrp="1" noChangeAspect="1"/>
          </p:cNvSpPr>
          <p:nvPr>
            <p:ph type="pic" sz="quarter" idx="15" hasCustomPrompt="1"/>
          </p:nvPr>
        </p:nvSpPr>
        <p:spPr>
          <a:xfrm>
            <a:off x="152401" y="6151564"/>
            <a:ext cx="5236633" cy="706437"/>
          </a:xfrm>
        </p:spPr>
        <p:txBody>
          <a:bodyPr/>
          <a:lstStyle>
            <a:lvl1pPr>
              <a:defRPr baseline="0"/>
            </a:lvl1pPr>
          </a:lstStyle>
          <a:p>
            <a:r>
              <a:rPr lang="en-US" dirty="0"/>
              <a:t>Your logo on Master slide</a:t>
            </a:r>
          </a:p>
        </p:txBody>
      </p:sp>
      <p:pic>
        <p:nvPicPr>
          <p:cNvPr id="9" name="Picture 8"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custDataLst>
      <p:tags r:id="rId1"/>
    </p:custDataLst>
    <p:extLst>
      <p:ext uri="{BB962C8B-B14F-4D97-AF65-F5344CB8AC3E}">
        <p14:creationId xmlns:p14="http://schemas.microsoft.com/office/powerpoint/2010/main" val="1686423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12/18/19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12/18/19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12/18/19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12/18/19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4494909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81" r:id="rId13"/>
    <p:sldLayoutId id="2147483678" r:id="rId14"/>
    <p:sldLayoutId id="2147483663" r:id="rId15"/>
    <p:sldLayoutId id="2147483655" r:id="rId16"/>
    <p:sldLayoutId id="214748365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hyperlink" Target="https://mhttcnetwork.org/centers/mountain-plains-mhttc/farm-stress-and-mental-health"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1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16.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17.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18.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19.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21.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3" Type="http://schemas.openxmlformats.org/officeDocument/2006/relationships/hyperlink" Target="http://www.rrfn.com/transFARMation" TargetMode="External"/><Relationship Id="rId7" Type="http://schemas.openxmlformats.org/officeDocument/2006/relationships/image" Target="../media/image22.png"/><Relationship Id="rId2" Type="http://schemas.openxmlformats.org/officeDocument/2006/relationships/hyperlink" Target="mailto:larry.schumacher@state.mn.us" TargetMode="External"/><Relationship Id="rId1" Type="http://schemas.openxmlformats.org/officeDocument/2006/relationships/slideLayout" Target="../slideLayouts/slideLayout1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2.xml"/><Relationship Id="rId7" Type="http://schemas.openxmlformats.org/officeDocument/2006/relationships/hyperlink" Target="https://mhttcnetwork.org/sites/default/files/2019-12/economics-of-farm-stress.pptx" TargetMode="External"/><Relationship Id="rId2" Type="http://schemas.openxmlformats.org/officeDocument/2006/relationships/slideLayout" Target="../slideLayouts/slideLayout12.xml"/><Relationship Id="rId1" Type="http://schemas.openxmlformats.org/officeDocument/2006/relationships/tags" Target="../tags/tag9.xml"/><Relationship Id="rId6" Type="http://schemas.openxmlformats.org/officeDocument/2006/relationships/hyperlink" Target="https://mhttcnetwork.org/sites/default/files/2019-11/farm-stress.pptx" TargetMode="External"/><Relationship Id="rId5" Type="http://schemas.openxmlformats.org/officeDocument/2006/relationships/hyperlink" Target="https://mhttcnetwork.org/centers/mountain-plains-mhttc/farm-stress-and-mental-health"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6.xml"/><Relationship Id="rId7" Type="http://schemas.openxmlformats.org/officeDocument/2006/relationships/image" Target="../media/image26.png"/><Relationship Id="rId2" Type="http://schemas.openxmlformats.org/officeDocument/2006/relationships/slideLayout" Target="../slideLayouts/slideLayout14.xml"/><Relationship Id="rId1" Type="http://schemas.openxmlformats.org/officeDocument/2006/relationships/tags" Target="../tags/tag23.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ags" Target="../tags/tag24.xml"/><Relationship Id="rId5" Type="http://schemas.openxmlformats.org/officeDocument/2006/relationships/image" Target="../media/image29.png"/><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tags" Target="../tags/tag25.xml"/><Relationship Id="rId4" Type="http://schemas.openxmlformats.org/officeDocument/2006/relationships/image" Target="../media/image30.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26.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tags" Target="../tags/tag27.xml"/><Relationship Id="rId5" Type="http://schemas.openxmlformats.org/officeDocument/2006/relationships/hyperlink" Target="https://mn.gov/dhs/crisis" TargetMode="Externa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tags" Target="../tags/tag28.xml"/><Relationship Id="rId5" Type="http://schemas.openxmlformats.org/officeDocument/2006/relationships/image" Target="../media/image34.png"/><Relationship Id="rId4"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s://nifa.usda.gov/program/farm-and-ranch-stress-assistance-network-frsan"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hyperlink" Target="https://ttc-gpra.org/P?s=409423"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https://ttc-gpra.org/P?s=409423"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1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1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491302"/>
            <a:ext cx="10363200" cy="640553"/>
          </a:xfrm>
        </p:spPr>
        <p:txBody>
          <a:bodyPr>
            <a:normAutofit/>
          </a:bodyPr>
          <a:lstStyle/>
          <a:p>
            <a:r>
              <a:rPr lang="en-US" sz="4000" b="1" dirty="0">
                <a:latin typeface="Arial" panose="020B0604020202020204" pitchFamily="34" charset="0"/>
                <a:cs typeface="Arial" panose="020B0604020202020204" pitchFamily="34" charset="0"/>
              </a:rPr>
              <a:t>Thank you for joining us today!</a:t>
            </a:r>
          </a:p>
        </p:txBody>
      </p:sp>
      <p:pic>
        <p:nvPicPr>
          <p:cNvPr id="7" name="Picture Placeholder 6" descr="MHTTC stacked color bars"/>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22801" b="22801"/>
          <a:stretch>
            <a:fillRect/>
          </a:stretch>
        </p:blipFill>
        <p:spPr>
          <a:xfrm>
            <a:off x="6290733" y="5662246"/>
            <a:ext cx="5901267" cy="1195754"/>
          </a:xfrm>
        </p:spPr>
      </p:pic>
      <p:pic>
        <p:nvPicPr>
          <p:cNvPr id="6" name="Picture Placeholder 5"/>
          <p:cNvPicPr>
            <a:picLocks noGrp="1" noChangeAspect="1"/>
          </p:cNvPicPr>
          <p:nvPr>
            <p:ph type="pic" sz="quarter" idx="10"/>
          </p:nvPr>
        </p:nvPicPr>
        <p:blipFill>
          <a:blip r:embed="rId5">
            <a:extLst>
              <a:ext uri="{28A0092B-C50C-407E-A947-70E740481C1C}">
                <a14:useLocalDpi xmlns:a14="http://schemas.microsoft.com/office/drawing/2010/main" val="0"/>
              </a:ext>
            </a:extLst>
          </a:blip>
          <a:stretch>
            <a:fillRect/>
          </a:stretch>
        </p:blipFill>
        <p:spPr>
          <a:xfrm>
            <a:off x="475434" y="286640"/>
            <a:ext cx="7175595" cy="1204662"/>
          </a:xfrm>
        </p:spPr>
      </p:pic>
      <p:sp>
        <p:nvSpPr>
          <p:cNvPr id="8" name="Subtitle 2"/>
          <p:cNvSpPr>
            <a:spLocks noGrp="1"/>
          </p:cNvSpPr>
          <p:nvPr>
            <p:ph type="subTitle" idx="1"/>
          </p:nvPr>
        </p:nvSpPr>
        <p:spPr>
          <a:xfrm>
            <a:off x="475434" y="2350172"/>
            <a:ext cx="8765932" cy="1807213"/>
          </a:xfrm>
        </p:spPr>
        <p:txBody>
          <a:bodyPr>
            <a:normAutofit fontScale="92500" lnSpcReduction="20000"/>
          </a:bodyPr>
          <a:lstStyle/>
          <a:p>
            <a:pPr algn="l"/>
            <a:r>
              <a:rPr lang="en-US" sz="2400" u="sng" dirty="0">
                <a:latin typeface="Arial"/>
              </a:rPr>
              <a:t>Please remember to</a:t>
            </a:r>
            <a:r>
              <a:rPr lang="en-US" sz="2400" dirty="0">
                <a:latin typeface="Arial"/>
              </a:rPr>
              <a:t>:</a:t>
            </a:r>
          </a:p>
          <a:p>
            <a:pPr marL="342900" indent="-342900" algn="l">
              <a:buFont typeface="Arial" panose="020B0604020202020204" pitchFamily="34" charset="0"/>
              <a:buChar char="•"/>
            </a:pPr>
            <a:r>
              <a:rPr lang="en-US" sz="2400" dirty="0">
                <a:latin typeface="Arial"/>
              </a:rPr>
              <a:t>Mute yourself</a:t>
            </a:r>
          </a:p>
          <a:p>
            <a:pPr marL="342900" indent="-342900" algn="l">
              <a:buFont typeface="Arial" panose="020B0604020202020204" pitchFamily="34" charset="0"/>
              <a:buChar char="•"/>
            </a:pPr>
            <a:r>
              <a:rPr lang="en-US" dirty="0">
                <a:latin typeface="Arial"/>
              </a:rPr>
              <a:t>Ask questions in the chat box</a:t>
            </a:r>
          </a:p>
          <a:p>
            <a:pPr marL="342900" indent="-342900" algn="l">
              <a:buFont typeface="Arial" panose="020B0604020202020204" pitchFamily="34" charset="0"/>
              <a:buChar char="•"/>
            </a:pPr>
            <a:r>
              <a:rPr lang="en-US" sz="2400" dirty="0">
                <a:latin typeface="Arial"/>
              </a:rPr>
              <a:t>Follow us on Twitter: @MPMHTTC</a:t>
            </a:r>
          </a:p>
          <a:p>
            <a:pPr marL="800100" lvl="1" indent="-342900" algn="l">
              <a:buFont typeface="Arial" panose="020B0604020202020204" pitchFamily="34" charset="0"/>
              <a:buChar char="•"/>
            </a:pPr>
            <a:r>
              <a:rPr lang="en-US" sz="2200" dirty="0">
                <a:latin typeface="Arial"/>
              </a:rPr>
              <a:t>And Facebook: @</a:t>
            </a:r>
            <a:r>
              <a:rPr lang="en-US" sz="2200" dirty="0" err="1">
                <a:latin typeface="Arial"/>
              </a:rPr>
              <a:t>MountainPlainsMHTTC</a:t>
            </a:r>
            <a:endParaRPr lang="en-US" sz="2200" dirty="0">
              <a:latin typeface="Arial"/>
            </a:endParaRPr>
          </a:p>
          <a:p>
            <a:endParaRPr lang="en-US" sz="2400" dirty="0">
              <a:latin typeface="Arial"/>
            </a:endParaRPr>
          </a:p>
        </p:txBody>
      </p:sp>
      <p:sp>
        <p:nvSpPr>
          <p:cNvPr id="9" name="Title 1"/>
          <p:cNvSpPr txBox="1">
            <a:spLocks/>
          </p:cNvSpPr>
          <p:nvPr/>
        </p:nvSpPr>
        <p:spPr>
          <a:xfrm>
            <a:off x="457199" y="4180677"/>
            <a:ext cx="10363200" cy="927188"/>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latin typeface="Arial" panose="020B0604020202020204" pitchFamily="34" charset="0"/>
                <a:cs typeface="Arial" panose="020B0604020202020204" pitchFamily="34" charset="0"/>
              </a:rPr>
              <a:t>If you would like more information on resources related to farm stress and mental health please visit:</a:t>
            </a:r>
          </a:p>
        </p:txBody>
      </p:sp>
      <p:sp>
        <p:nvSpPr>
          <p:cNvPr id="3" name="Rectangle 2"/>
          <p:cNvSpPr/>
          <p:nvPr/>
        </p:nvSpPr>
        <p:spPr>
          <a:xfrm>
            <a:off x="457199" y="5258166"/>
            <a:ext cx="10876086" cy="335756"/>
          </a:xfrm>
          <a:prstGeom prst="rect">
            <a:avLst/>
          </a:prstGeom>
        </p:spPr>
        <p:txBody>
          <a:bodyPr wrap="square">
            <a:spAutoFit/>
          </a:bodyPr>
          <a:lstStyle/>
          <a:p>
            <a:r>
              <a:rPr lang="en-US" dirty="0">
                <a:hlinkClick r:id="rId6"/>
              </a:rPr>
              <a:t>https://mhttcnetwork.org/centers/mountain-plains-mhttc/farm-stress-and-mental-health</a:t>
            </a:r>
            <a:endParaRPr lang="en-US" dirty="0"/>
          </a:p>
        </p:txBody>
      </p:sp>
    </p:spTree>
    <p:custDataLst>
      <p:tags r:id="rId1"/>
    </p:custDataLst>
    <p:extLst>
      <p:ext uri="{BB962C8B-B14F-4D97-AF65-F5344CB8AC3E}">
        <p14:creationId xmlns:p14="http://schemas.microsoft.com/office/powerpoint/2010/main" val="2103071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Complicating Characteristics</a:t>
            </a:r>
          </a:p>
        </p:txBody>
      </p:sp>
      <p:pic>
        <p:nvPicPr>
          <p:cNvPr id="5" name="Google Shape;1293;p162"/>
          <p:cNvPicPr preferRelativeResize="0">
            <a:picLocks noGrp="1"/>
          </p:cNvPicPr>
          <p:nvPr>
            <p:ph sz="quarter" idx="10"/>
          </p:nvPr>
        </p:nvPicPr>
        <p:blipFill>
          <a:blip r:embed="rId4">
            <a:alphaModFix/>
          </a:blip>
          <a:stretch>
            <a:fillRect/>
          </a:stretch>
        </p:blipFill>
        <p:spPr>
          <a:xfrm>
            <a:off x="838200" y="1690688"/>
            <a:ext cx="10515600" cy="3871912"/>
          </a:xfrm>
          <a:prstGeom prst="rect">
            <a:avLst/>
          </a:prstGeom>
          <a:noFill/>
          <a:ln>
            <a:noFill/>
          </a:ln>
        </p:spPr>
      </p:pic>
    </p:spTree>
    <p:custDataLst>
      <p:tags r:id="rId1"/>
    </p:custDataLst>
    <p:extLst>
      <p:ext uri="{BB962C8B-B14F-4D97-AF65-F5344CB8AC3E}">
        <p14:creationId xmlns:p14="http://schemas.microsoft.com/office/powerpoint/2010/main" val="2246166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sz="3400" b="1" dirty="0">
                <a:latin typeface="Arial" panose="020B0604020202020204" pitchFamily="34" charset="0"/>
                <a:cs typeface="Arial" panose="020B0604020202020204" pitchFamily="34" charset="0"/>
              </a:rPr>
              <a:t>Why don’t more farmers and ranchers seek help?</a:t>
            </a:r>
            <a:endParaRPr lang="en-US" sz="3400"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0"/>
          </p:nvPr>
        </p:nvSpPr>
        <p:spPr>
          <a:xfrm>
            <a:off x="838200" y="1690688"/>
            <a:ext cx="10515600" cy="3871912"/>
          </a:xfrm>
        </p:spPr>
        <p:txBody>
          <a:bodyPr>
            <a:normAutofit/>
          </a:bodyPr>
          <a:lstStyle/>
          <a:p>
            <a:pPr marL="457200" lvl="0" indent="-349250">
              <a:lnSpc>
                <a:spcPct val="120000"/>
              </a:lnSpc>
              <a:spcBef>
                <a:spcPts val="800"/>
              </a:spcBef>
              <a:buSzPts val="1900"/>
              <a:buChar char="●"/>
            </a:pPr>
            <a:r>
              <a:rPr lang="en-US" dirty="0"/>
              <a:t>I should be able to handle this myself.</a:t>
            </a:r>
          </a:p>
          <a:p>
            <a:pPr marL="457200" lvl="0" indent="-349250">
              <a:lnSpc>
                <a:spcPct val="120000"/>
              </a:lnSpc>
              <a:spcBef>
                <a:spcPts val="0"/>
              </a:spcBef>
              <a:buSzPts val="1900"/>
              <a:buChar char="●"/>
            </a:pPr>
            <a:r>
              <a:rPr lang="en-US" dirty="0"/>
              <a:t>Where would I go?</a:t>
            </a:r>
          </a:p>
          <a:p>
            <a:pPr marL="457200" lvl="0" indent="-349250">
              <a:lnSpc>
                <a:spcPct val="120000"/>
              </a:lnSpc>
              <a:spcBef>
                <a:spcPts val="0"/>
              </a:spcBef>
              <a:buSzPts val="1900"/>
              <a:buChar char="●"/>
            </a:pPr>
            <a:r>
              <a:rPr lang="en-US" dirty="0"/>
              <a:t>They wouldn’t understand.</a:t>
            </a:r>
          </a:p>
          <a:p>
            <a:pPr marL="457200" lvl="0" indent="-349250">
              <a:lnSpc>
                <a:spcPct val="120000"/>
              </a:lnSpc>
              <a:spcBef>
                <a:spcPts val="0"/>
              </a:spcBef>
              <a:buSzPts val="1900"/>
              <a:buChar char="●"/>
            </a:pPr>
            <a:r>
              <a:rPr lang="en-US" dirty="0"/>
              <a:t>Other people would find out.</a:t>
            </a:r>
          </a:p>
          <a:p>
            <a:pPr marL="457200" lvl="0" indent="-349250">
              <a:lnSpc>
                <a:spcPct val="120000"/>
              </a:lnSpc>
              <a:spcBef>
                <a:spcPts val="0"/>
              </a:spcBef>
              <a:buSzPts val="1900"/>
              <a:buChar char="●"/>
            </a:pPr>
            <a:r>
              <a:rPr lang="en-US" dirty="0"/>
              <a:t>Costs to much.</a:t>
            </a:r>
          </a:p>
          <a:p>
            <a:pPr marL="457200" lvl="0" indent="-349250">
              <a:lnSpc>
                <a:spcPct val="120000"/>
              </a:lnSpc>
              <a:spcBef>
                <a:spcPts val="0"/>
              </a:spcBef>
              <a:buSzPts val="1900"/>
              <a:buChar char="●"/>
            </a:pPr>
            <a:r>
              <a:rPr lang="en-US" dirty="0"/>
              <a:t>I don’t have time.</a:t>
            </a:r>
          </a:p>
          <a:p>
            <a:pPr marL="457200" lvl="0" indent="-349250">
              <a:lnSpc>
                <a:spcPct val="120000"/>
              </a:lnSpc>
              <a:spcBef>
                <a:spcPts val="0"/>
              </a:spcBef>
              <a:buSzPts val="1900"/>
              <a:buChar char="●"/>
            </a:pPr>
            <a:r>
              <a:rPr lang="en-US" dirty="0"/>
              <a:t>Nobody can fix what’s wrong.</a:t>
            </a:r>
          </a:p>
          <a:p>
            <a:pPr marL="0" indent="0">
              <a:lnSpc>
                <a:spcPct val="110000"/>
              </a:lnSpc>
              <a:buNone/>
            </a:pPr>
            <a:endParaRPr lang="en-US" dirty="0"/>
          </a:p>
        </p:txBody>
      </p:sp>
    </p:spTree>
    <p:custDataLst>
      <p:tags r:id="rId1"/>
    </p:custDataLst>
    <p:extLst>
      <p:ext uri="{BB962C8B-B14F-4D97-AF65-F5344CB8AC3E}">
        <p14:creationId xmlns:p14="http://schemas.microsoft.com/office/powerpoint/2010/main" val="774304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308;p164"/>
          <p:cNvPicPr preferRelativeResize="0">
            <a:picLocks noGrp="1"/>
          </p:cNvPicPr>
          <p:nvPr>
            <p:ph sz="quarter" idx="10"/>
          </p:nvPr>
        </p:nvPicPr>
        <p:blipFill>
          <a:blip r:embed="rId4">
            <a:alphaModFix/>
          </a:blip>
          <a:stretch>
            <a:fillRect/>
          </a:stretch>
        </p:blipFill>
        <p:spPr>
          <a:xfrm>
            <a:off x="736146" y="494581"/>
            <a:ext cx="4305300" cy="3022309"/>
          </a:xfrm>
          <a:prstGeom prst="rect">
            <a:avLst/>
          </a:prstGeom>
          <a:noFill/>
          <a:ln>
            <a:noFill/>
          </a:ln>
        </p:spPr>
      </p:pic>
      <p:pic>
        <p:nvPicPr>
          <p:cNvPr id="8" name="Google Shape;1306;p164"/>
          <p:cNvPicPr preferRelativeResize="0">
            <a:picLocks noGrp="1"/>
          </p:cNvPicPr>
          <p:nvPr>
            <p:ph type="pic" sz="quarter" idx="11"/>
          </p:nvPr>
        </p:nvPicPr>
        <p:blipFill>
          <a:blip r:embed="rId5">
            <a:alphaModFix/>
          </a:blip>
          <a:stretch>
            <a:fillRect/>
          </a:stretch>
        </p:blipFill>
        <p:spPr>
          <a:xfrm rot="-5400000">
            <a:off x="7844557" y="693447"/>
            <a:ext cx="2738132" cy="4229554"/>
          </a:xfrm>
          <a:prstGeom prst="rect">
            <a:avLst/>
          </a:prstGeom>
          <a:noFill/>
          <a:ln>
            <a:noFill/>
          </a:ln>
        </p:spPr>
      </p:pic>
      <p:pic>
        <p:nvPicPr>
          <p:cNvPr id="9" name="Google Shape;1307;p164"/>
          <p:cNvPicPr preferRelativeResize="0"/>
          <p:nvPr/>
        </p:nvPicPr>
        <p:blipFill>
          <a:blip r:embed="rId6">
            <a:alphaModFix/>
          </a:blip>
          <a:stretch>
            <a:fillRect/>
          </a:stretch>
        </p:blipFill>
        <p:spPr>
          <a:xfrm rot="-5400000">
            <a:off x="3821968" y="3111222"/>
            <a:ext cx="2871210" cy="3682546"/>
          </a:xfrm>
          <a:prstGeom prst="rect">
            <a:avLst/>
          </a:prstGeom>
          <a:noFill/>
          <a:ln>
            <a:noFill/>
          </a:ln>
        </p:spPr>
      </p:pic>
    </p:spTree>
    <p:custDataLst>
      <p:tags r:id="rId1"/>
    </p:custDataLst>
    <p:extLst>
      <p:ext uri="{BB962C8B-B14F-4D97-AF65-F5344CB8AC3E}">
        <p14:creationId xmlns:p14="http://schemas.microsoft.com/office/powerpoint/2010/main" val="135319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b="1" dirty="0">
                <a:latin typeface="Arial" panose="020B0604020202020204" pitchFamily="34" charset="0"/>
                <a:cs typeface="Arial" panose="020B0604020202020204" pitchFamily="34" charset="0"/>
              </a:rPr>
              <a:t>Helpful Strategies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0"/>
          </p:nvPr>
        </p:nvSpPr>
        <p:spPr>
          <a:xfrm>
            <a:off x="838199" y="1713490"/>
            <a:ext cx="5994401" cy="3531610"/>
          </a:xfrm>
        </p:spPr>
        <p:txBody>
          <a:bodyPr>
            <a:normAutofit/>
          </a:bodyPr>
          <a:lstStyle/>
          <a:p>
            <a:pPr marL="457200" lvl="0" indent="-381000">
              <a:lnSpc>
                <a:spcPct val="100000"/>
              </a:lnSpc>
              <a:spcBef>
                <a:spcPts val="800"/>
              </a:spcBef>
              <a:buSzPts val="2400"/>
            </a:pPr>
            <a:r>
              <a:rPr lang="en-US" dirty="0"/>
              <a:t>“Tell me about the farm”</a:t>
            </a:r>
          </a:p>
          <a:p>
            <a:pPr marL="457200" lvl="0" indent="-381000">
              <a:lnSpc>
                <a:spcPct val="100000"/>
              </a:lnSpc>
              <a:spcBef>
                <a:spcPts val="0"/>
              </a:spcBef>
              <a:buSzPts val="2400"/>
            </a:pPr>
            <a:r>
              <a:rPr lang="en-US" dirty="0"/>
              <a:t>Basic Needs</a:t>
            </a:r>
          </a:p>
          <a:p>
            <a:pPr marL="457200" lvl="0" indent="-381000">
              <a:lnSpc>
                <a:spcPct val="100000"/>
              </a:lnSpc>
              <a:spcBef>
                <a:spcPts val="0"/>
              </a:spcBef>
              <a:buClr>
                <a:schemeClr val="dk1"/>
              </a:buClr>
              <a:buSzPts val="2400"/>
            </a:pPr>
            <a:r>
              <a:rPr lang="en-US" dirty="0"/>
              <a:t>Build Protective Factors</a:t>
            </a:r>
          </a:p>
          <a:p>
            <a:pPr marL="457200" lvl="0" indent="-381000">
              <a:lnSpc>
                <a:spcPct val="100000"/>
              </a:lnSpc>
              <a:spcBef>
                <a:spcPts val="0"/>
              </a:spcBef>
              <a:buClr>
                <a:schemeClr val="dk1"/>
              </a:buClr>
              <a:buSzPts val="2400"/>
            </a:pPr>
            <a:r>
              <a:rPr lang="en-US" dirty="0"/>
              <a:t>Practice Relaxation Strategies</a:t>
            </a:r>
          </a:p>
          <a:p>
            <a:pPr marL="457200" lvl="0" indent="-381000">
              <a:lnSpc>
                <a:spcPct val="100000"/>
              </a:lnSpc>
              <a:spcBef>
                <a:spcPts val="0"/>
              </a:spcBef>
              <a:buClr>
                <a:schemeClr val="dk1"/>
              </a:buClr>
              <a:buSzPts val="2400"/>
            </a:pPr>
            <a:r>
              <a:rPr lang="en-US" dirty="0"/>
              <a:t>Work on Helpful Thinking</a:t>
            </a:r>
          </a:p>
          <a:p>
            <a:pPr marL="457200" lvl="0" indent="-381000">
              <a:lnSpc>
                <a:spcPct val="100000"/>
              </a:lnSpc>
              <a:spcBef>
                <a:spcPts val="0"/>
              </a:spcBef>
              <a:buClr>
                <a:schemeClr val="dk1"/>
              </a:buClr>
              <a:buSzPts val="2400"/>
            </a:pPr>
            <a:r>
              <a:rPr lang="en-US" dirty="0"/>
              <a:t>Use Mindfulness Techniques</a:t>
            </a:r>
          </a:p>
        </p:txBody>
      </p:sp>
      <p:pic>
        <p:nvPicPr>
          <p:cNvPr id="5" name="Google Shape;1315;p165"/>
          <p:cNvPicPr preferRelativeResize="0">
            <a:picLocks noGrp="1"/>
          </p:cNvPicPr>
          <p:nvPr>
            <p:ph type="pic" sz="quarter" idx="11"/>
          </p:nvPr>
        </p:nvPicPr>
        <p:blipFill>
          <a:blip r:embed="rId4">
            <a:alphaModFix/>
          </a:blip>
          <a:srcRect t="1628" b="1628"/>
          <a:stretch>
            <a:fillRect/>
          </a:stretch>
        </p:blipFill>
        <p:spPr>
          <a:xfrm>
            <a:off x="6832600" y="1713490"/>
            <a:ext cx="4521200" cy="3531610"/>
          </a:xfrm>
          <a:prstGeom prst="rect">
            <a:avLst/>
          </a:prstGeom>
          <a:noFill/>
          <a:ln>
            <a:noFill/>
          </a:ln>
        </p:spPr>
      </p:pic>
    </p:spTree>
    <p:custDataLst>
      <p:tags r:id="rId1"/>
    </p:custDataLst>
    <p:extLst>
      <p:ext uri="{BB962C8B-B14F-4D97-AF65-F5344CB8AC3E}">
        <p14:creationId xmlns:p14="http://schemas.microsoft.com/office/powerpoint/2010/main" val="1169054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b="1" dirty="0">
                <a:latin typeface="Arial" panose="020B0604020202020204" pitchFamily="34" charset="0"/>
                <a:cs typeface="Arial" panose="020B0604020202020204" pitchFamily="34" charset="0"/>
              </a:rPr>
              <a:t>Therapy Approaches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0"/>
          </p:nvPr>
        </p:nvSpPr>
        <p:spPr>
          <a:xfrm>
            <a:off x="838200" y="1713490"/>
            <a:ext cx="10515600" cy="1511300"/>
          </a:xfrm>
        </p:spPr>
        <p:txBody>
          <a:bodyPr>
            <a:normAutofit/>
          </a:bodyPr>
          <a:lstStyle/>
          <a:p>
            <a:pPr marL="457200" lvl="0" indent="-381000">
              <a:lnSpc>
                <a:spcPct val="100000"/>
              </a:lnSpc>
              <a:spcBef>
                <a:spcPts val="800"/>
              </a:spcBef>
              <a:buSzPts val="2400"/>
            </a:pPr>
            <a:r>
              <a:rPr lang="en-US" sz="2600" dirty="0"/>
              <a:t>Cognitive Behavioral Therapy (CBT)</a:t>
            </a:r>
          </a:p>
          <a:p>
            <a:pPr marL="457200" lvl="0" indent="-381000">
              <a:lnSpc>
                <a:spcPct val="100000"/>
              </a:lnSpc>
              <a:spcBef>
                <a:spcPts val="0"/>
              </a:spcBef>
              <a:buSzPts val="2400"/>
            </a:pPr>
            <a:r>
              <a:rPr lang="en-US" sz="2600" dirty="0"/>
              <a:t>Dialectical Behavior Therapy (DBT)</a:t>
            </a:r>
          </a:p>
          <a:p>
            <a:pPr marL="457200" lvl="0" indent="-381000">
              <a:lnSpc>
                <a:spcPct val="100000"/>
              </a:lnSpc>
              <a:spcBef>
                <a:spcPts val="0"/>
              </a:spcBef>
              <a:buSzPts val="2400"/>
            </a:pPr>
            <a:r>
              <a:rPr lang="en-US" sz="2600" dirty="0"/>
              <a:t>Acceptance and Commitment Therapy (ACT)</a:t>
            </a:r>
          </a:p>
        </p:txBody>
      </p:sp>
      <p:pic>
        <p:nvPicPr>
          <p:cNvPr id="8" name="Google Shape;1322;p166"/>
          <p:cNvPicPr preferRelativeResize="0">
            <a:picLocks noGrp="1"/>
          </p:cNvPicPr>
          <p:nvPr>
            <p:ph type="pic" sz="quarter" idx="11"/>
          </p:nvPr>
        </p:nvPicPr>
        <p:blipFill>
          <a:blip r:embed="rId4">
            <a:alphaModFix/>
          </a:blip>
          <a:srcRect l="829" r="829"/>
          <a:stretch>
            <a:fillRect/>
          </a:stretch>
        </p:blipFill>
        <p:spPr>
          <a:xfrm>
            <a:off x="4381500" y="3247592"/>
            <a:ext cx="3429000" cy="2843212"/>
          </a:xfrm>
          <a:prstGeom prst="rect">
            <a:avLst/>
          </a:prstGeom>
          <a:noFill/>
          <a:ln>
            <a:noFill/>
          </a:ln>
        </p:spPr>
      </p:pic>
    </p:spTree>
    <p:custDataLst>
      <p:tags r:id="rId1"/>
    </p:custDataLst>
    <p:extLst>
      <p:ext uri="{BB962C8B-B14F-4D97-AF65-F5344CB8AC3E}">
        <p14:creationId xmlns:p14="http://schemas.microsoft.com/office/powerpoint/2010/main" val="865602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b="1" dirty="0">
                <a:latin typeface="Arial" panose="020B0604020202020204" pitchFamily="34" charset="0"/>
                <a:cs typeface="Arial" panose="020B0604020202020204" pitchFamily="34" charset="0"/>
              </a:rPr>
              <a:t>Cognitive Behavioral Therapy</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0"/>
          </p:nvPr>
        </p:nvSpPr>
        <p:spPr>
          <a:xfrm>
            <a:off x="838199" y="1713489"/>
            <a:ext cx="6451601" cy="3811011"/>
          </a:xfrm>
        </p:spPr>
        <p:txBody>
          <a:bodyPr>
            <a:normAutofit/>
          </a:bodyPr>
          <a:lstStyle/>
          <a:p>
            <a:pPr marL="457200" lvl="0" indent="-419100">
              <a:lnSpc>
                <a:spcPct val="100000"/>
              </a:lnSpc>
              <a:spcBef>
                <a:spcPts val="800"/>
              </a:spcBef>
              <a:buSzPts val="3000"/>
            </a:pPr>
            <a:r>
              <a:rPr lang="en-US" sz="3600" dirty="0"/>
              <a:t>Focus on thoughts</a:t>
            </a:r>
          </a:p>
          <a:p>
            <a:pPr marL="457200" lvl="0" indent="0">
              <a:lnSpc>
                <a:spcPct val="100000"/>
              </a:lnSpc>
              <a:spcBef>
                <a:spcPts val="800"/>
              </a:spcBef>
              <a:buNone/>
            </a:pPr>
            <a:r>
              <a:rPr lang="en-US" dirty="0"/>
              <a:t>Helpful vs. Unhelpful</a:t>
            </a:r>
          </a:p>
          <a:p>
            <a:pPr marL="457200" lvl="0" indent="0">
              <a:lnSpc>
                <a:spcPct val="100000"/>
              </a:lnSpc>
              <a:spcBef>
                <a:spcPts val="800"/>
              </a:spcBef>
              <a:buNone/>
            </a:pPr>
            <a:r>
              <a:rPr lang="en-US" dirty="0"/>
              <a:t>Link to feelings</a:t>
            </a:r>
          </a:p>
          <a:p>
            <a:pPr marL="457200" lvl="0" indent="-419100">
              <a:lnSpc>
                <a:spcPct val="100000"/>
              </a:lnSpc>
              <a:spcBef>
                <a:spcPts val="800"/>
              </a:spcBef>
              <a:buSzPts val="3000"/>
            </a:pPr>
            <a:r>
              <a:rPr lang="en-US" sz="3600" dirty="0"/>
              <a:t>Raising awareness</a:t>
            </a:r>
          </a:p>
          <a:p>
            <a:pPr marL="0" indent="0">
              <a:lnSpc>
                <a:spcPct val="110000"/>
              </a:lnSpc>
              <a:buNone/>
            </a:pPr>
            <a:endParaRPr lang="en-US" dirty="0"/>
          </a:p>
        </p:txBody>
      </p:sp>
      <p:pic>
        <p:nvPicPr>
          <p:cNvPr id="5" name="Google Shape;1329;p167"/>
          <p:cNvPicPr preferRelativeResize="0">
            <a:picLocks noGrp="1"/>
          </p:cNvPicPr>
          <p:nvPr>
            <p:ph type="pic" sz="quarter" idx="11"/>
          </p:nvPr>
        </p:nvPicPr>
        <p:blipFill>
          <a:blip r:embed="rId4">
            <a:alphaModFix/>
          </a:blip>
          <a:stretch>
            <a:fillRect/>
          </a:stretch>
        </p:blipFill>
        <p:spPr>
          <a:xfrm>
            <a:off x="8039100" y="1690689"/>
            <a:ext cx="3314700" cy="3833812"/>
          </a:xfrm>
          <a:prstGeom prst="rect">
            <a:avLst/>
          </a:prstGeom>
          <a:noFill/>
          <a:ln>
            <a:noFill/>
          </a:ln>
        </p:spPr>
      </p:pic>
    </p:spTree>
    <p:custDataLst>
      <p:tags r:id="rId1"/>
    </p:custDataLst>
    <p:extLst>
      <p:ext uri="{BB962C8B-B14F-4D97-AF65-F5344CB8AC3E}">
        <p14:creationId xmlns:p14="http://schemas.microsoft.com/office/powerpoint/2010/main" val="2477022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b="1" dirty="0">
                <a:latin typeface="Arial" panose="020B0604020202020204" pitchFamily="34" charset="0"/>
                <a:cs typeface="Arial" panose="020B0604020202020204" pitchFamily="34" charset="0"/>
              </a:rPr>
              <a:t>Dialectical Behavior Therapy</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0"/>
          </p:nvPr>
        </p:nvSpPr>
        <p:spPr>
          <a:xfrm>
            <a:off x="838200" y="1713490"/>
            <a:ext cx="10515599" cy="3823710"/>
          </a:xfrm>
        </p:spPr>
        <p:txBody>
          <a:bodyPr>
            <a:normAutofit/>
          </a:bodyPr>
          <a:lstStyle/>
          <a:p>
            <a:pPr marL="0" lvl="0" indent="0">
              <a:lnSpc>
                <a:spcPct val="100000"/>
              </a:lnSpc>
              <a:spcBef>
                <a:spcPts val="800"/>
              </a:spcBef>
              <a:buNone/>
            </a:pPr>
            <a:r>
              <a:rPr lang="en-US" dirty="0"/>
              <a:t>Skills to manage painful emotions and decrease conflict</a:t>
            </a:r>
          </a:p>
          <a:p>
            <a:pPr marL="457200" lvl="0" indent="-381000">
              <a:lnSpc>
                <a:spcPct val="100000"/>
              </a:lnSpc>
              <a:spcBef>
                <a:spcPts val="800"/>
              </a:spcBef>
              <a:buSzPts val="2400"/>
              <a:buAutoNum type="arabicPeriod"/>
            </a:pPr>
            <a:r>
              <a:rPr lang="en-US" dirty="0"/>
              <a:t>Mindfulness</a:t>
            </a:r>
          </a:p>
          <a:p>
            <a:pPr marL="457200" lvl="0" indent="-381000">
              <a:lnSpc>
                <a:spcPct val="100000"/>
              </a:lnSpc>
              <a:spcBef>
                <a:spcPts val="0"/>
              </a:spcBef>
              <a:buSzPts val="2400"/>
              <a:buAutoNum type="arabicPeriod"/>
            </a:pPr>
            <a:r>
              <a:rPr lang="en-US" dirty="0"/>
              <a:t>Distress Tolerance</a:t>
            </a:r>
          </a:p>
          <a:p>
            <a:pPr marL="457200" lvl="0" indent="-381000">
              <a:lnSpc>
                <a:spcPct val="100000"/>
              </a:lnSpc>
              <a:spcBef>
                <a:spcPts val="0"/>
              </a:spcBef>
              <a:buSzPts val="2400"/>
              <a:buAutoNum type="arabicPeriod"/>
            </a:pPr>
            <a:r>
              <a:rPr lang="en-US" dirty="0"/>
              <a:t>Emotional Regulation</a:t>
            </a:r>
          </a:p>
          <a:p>
            <a:pPr marL="457200" lvl="0" indent="-381000">
              <a:lnSpc>
                <a:spcPct val="100000"/>
              </a:lnSpc>
              <a:spcBef>
                <a:spcPts val="0"/>
              </a:spcBef>
              <a:buSzPts val="2400"/>
              <a:buAutoNum type="arabicPeriod"/>
            </a:pPr>
            <a:r>
              <a:rPr lang="en-US" dirty="0"/>
              <a:t>Interpersonal Effectiveness</a:t>
            </a:r>
          </a:p>
          <a:p>
            <a:pPr marL="0" lvl="0" indent="0">
              <a:lnSpc>
                <a:spcPct val="100000"/>
              </a:lnSpc>
              <a:spcBef>
                <a:spcPts val="800"/>
              </a:spcBef>
              <a:buNone/>
            </a:pPr>
            <a:endParaRPr lang="en-US" dirty="0"/>
          </a:p>
          <a:p>
            <a:pPr marL="0" lvl="0" indent="0" algn="ctr">
              <a:lnSpc>
                <a:spcPct val="100000"/>
              </a:lnSpc>
              <a:spcBef>
                <a:spcPts val="800"/>
              </a:spcBef>
              <a:spcAft>
                <a:spcPts val="800"/>
              </a:spcAft>
              <a:buNone/>
            </a:pPr>
            <a:r>
              <a:rPr lang="en-US" dirty="0"/>
              <a:t>“Both and” vs. “Either or”</a:t>
            </a:r>
          </a:p>
          <a:p>
            <a:pPr marL="0" indent="0">
              <a:lnSpc>
                <a:spcPct val="110000"/>
              </a:lnSpc>
              <a:buNone/>
            </a:pPr>
            <a:endParaRPr lang="en-US" dirty="0"/>
          </a:p>
        </p:txBody>
      </p:sp>
    </p:spTree>
    <p:custDataLst>
      <p:tags r:id="rId1"/>
    </p:custDataLst>
    <p:extLst>
      <p:ext uri="{BB962C8B-B14F-4D97-AF65-F5344CB8AC3E}">
        <p14:creationId xmlns:p14="http://schemas.microsoft.com/office/powerpoint/2010/main" val="2382147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b="1" dirty="0">
                <a:latin typeface="Arial" panose="020B0604020202020204" pitchFamily="34" charset="0"/>
                <a:cs typeface="Arial" panose="020B0604020202020204" pitchFamily="34" charset="0"/>
              </a:rPr>
              <a:t>Acceptance and Commitment Therapy</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0"/>
          </p:nvPr>
        </p:nvSpPr>
        <p:spPr>
          <a:xfrm>
            <a:off x="838200" y="1690688"/>
            <a:ext cx="6654800" cy="3871912"/>
          </a:xfrm>
        </p:spPr>
        <p:txBody>
          <a:bodyPr>
            <a:normAutofit/>
          </a:bodyPr>
          <a:lstStyle/>
          <a:p>
            <a:pPr marL="0" indent="0" algn="ctr">
              <a:lnSpc>
                <a:spcPct val="100000"/>
              </a:lnSpc>
              <a:buNone/>
            </a:pPr>
            <a:r>
              <a:rPr lang="en-US" dirty="0"/>
              <a:t>Accept and work with what you have.  Don’t become stuck dwelling on the “why”.</a:t>
            </a:r>
          </a:p>
          <a:p>
            <a:pPr>
              <a:lnSpc>
                <a:spcPct val="100000"/>
              </a:lnSpc>
            </a:pPr>
            <a:endParaRPr lang="en-US" dirty="0"/>
          </a:p>
          <a:p>
            <a:pPr marL="514350" lvl="0" indent="-514350">
              <a:lnSpc>
                <a:spcPct val="100000"/>
              </a:lnSpc>
              <a:buFont typeface="+mj-lt"/>
              <a:buAutoNum type="arabicPeriod"/>
            </a:pPr>
            <a:r>
              <a:rPr lang="en-US" dirty="0"/>
              <a:t>Accept your reactions and be present</a:t>
            </a:r>
          </a:p>
          <a:p>
            <a:pPr marL="514350" lvl="0" indent="-514350">
              <a:lnSpc>
                <a:spcPct val="100000"/>
              </a:lnSpc>
              <a:buFont typeface="+mj-lt"/>
              <a:buAutoNum type="arabicPeriod"/>
            </a:pPr>
            <a:r>
              <a:rPr lang="en-US" dirty="0"/>
              <a:t>Choose a valued direction</a:t>
            </a:r>
          </a:p>
          <a:p>
            <a:pPr marL="514350" lvl="0" indent="-514350">
              <a:lnSpc>
                <a:spcPct val="100000"/>
              </a:lnSpc>
              <a:buFont typeface="+mj-lt"/>
              <a:buAutoNum type="arabicPeriod"/>
            </a:pPr>
            <a:r>
              <a:rPr lang="en-US" dirty="0"/>
              <a:t>Take action</a:t>
            </a:r>
          </a:p>
          <a:p>
            <a:endParaRPr lang="en-US" dirty="0"/>
          </a:p>
        </p:txBody>
      </p:sp>
      <p:pic>
        <p:nvPicPr>
          <p:cNvPr id="5" name="Google Shape;1342;p169"/>
          <p:cNvPicPr preferRelativeResize="0">
            <a:picLocks noGrp="1"/>
          </p:cNvPicPr>
          <p:nvPr>
            <p:ph type="pic" sz="quarter" idx="11"/>
          </p:nvPr>
        </p:nvPicPr>
        <p:blipFill>
          <a:blip r:embed="rId4">
            <a:alphaModFix/>
          </a:blip>
          <a:stretch>
            <a:fillRect/>
          </a:stretch>
        </p:blipFill>
        <p:spPr>
          <a:xfrm>
            <a:off x="8280400" y="1690688"/>
            <a:ext cx="3073400" cy="3871912"/>
          </a:xfrm>
        </p:spPr>
      </p:pic>
    </p:spTree>
    <p:custDataLst>
      <p:tags r:id="rId1"/>
    </p:custDataLst>
    <p:extLst>
      <p:ext uri="{BB962C8B-B14F-4D97-AF65-F5344CB8AC3E}">
        <p14:creationId xmlns:p14="http://schemas.microsoft.com/office/powerpoint/2010/main" val="636353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sz="3400" b="1" dirty="0">
                <a:latin typeface="Arial" panose="020B0604020202020204" pitchFamily="34" charset="0"/>
                <a:cs typeface="Arial" panose="020B0604020202020204" pitchFamily="34" charset="0"/>
              </a:rPr>
              <a:t>Partner Up:  Seek thought leaders, trusted entities</a:t>
            </a:r>
            <a:endParaRPr lang="en-US" sz="3400"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0"/>
          </p:nvPr>
        </p:nvSpPr>
        <p:spPr>
          <a:xfrm>
            <a:off x="838200" y="1690688"/>
            <a:ext cx="10515600" cy="3846512"/>
          </a:xfrm>
        </p:spPr>
        <p:txBody>
          <a:bodyPr>
            <a:normAutofit lnSpcReduction="10000"/>
          </a:bodyPr>
          <a:lstStyle/>
          <a:p>
            <a:pPr marL="349250" indent="-342900">
              <a:lnSpc>
                <a:spcPct val="100000"/>
              </a:lnSpc>
              <a:spcBef>
                <a:spcPts val="0"/>
              </a:spcBef>
              <a:buSzPts val="1900"/>
            </a:pPr>
            <a:r>
              <a:rPr lang="en-US" sz="2400" b="1" dirty="0"/>
              <a:t>Farm/Commodity Organizations</a:t>
            </a:r>
            <a:endParaRPr lang="en-US" sz="2400" dirty="0"/>
          </a:p>
          <a:p>
            <a:pPr marL="635000" lvl="1" indent="-285750">
              <a:lnSpc>
                <a:spcPct val="100000"/>
              </a:lnSpc>
              <a:spcBef>
                <a:spcPts val="1100"/>
              </a:spcBef>
              <a:buSzPts val="1500"/>
            </a:pPr>
            <a:r>
              <a:rPr lang="en-US" sz="1800" dirty="0"/>
              <a:t>Farmers Union, Farm Bureau</a:t>
            </a:r>
          </a:p>
          <a:p>
            <a:pPr marL="635000" lvl="1" indent="-285750">
              <a:lnSpc>
                <a:spcPct val="100000"/>
              </a:lnSpc>
              <a:spcBef>
                <a:spcPts val="1100"/>
              </a:spcBef>
              <a:buSzPts val="1500"/>
            </a:pPr>
            <a:r>
              <a:rPr lang="en-US" sz="1800" dirty="0"/>
              <a:t>Commodity groups: corn, soybean, milk, beef, wheat, barley, fruit and veg, etc.</a:t>
            </a:r>
          </a:p>
          <a:p>
            <a:pPr marL="349250" indent="-342900">
              <a:lnSpc>
                <a:spcPct val="100000"/>
              </a:lnSpc>
              <a:spcBef>
                <a:spcPts val="1500"/>
              </a:spcBef>
              <a:buSzPts val="1900"/>
            </a:pPr>
            <a:r>
              <a:rPr lang="en-US" sz="2400" b="1" dirty="0"/>
              <a:t>Family Doctor</a:t>
            </a:r>
            <a:endParaRPr lang="en-US" sz="2400" dirty="0"/>
          </a:p>
          <a:p>
            <a:pPr marL="349250" indent="-342900">
              <a:lnSpc>
                <a:spcPct val="100000"/>
              </a:lnSpc>
              <a:spcBef>
                <a:spcPts val="1500"/>
              </a:spcBef>
              <a:buSzPts val="1900"/>
            </a:pPr>
            <a:r>
              <a:rPr lang="en-US" sz="2400" b="1" dirty="0"/>
              <a:t>Clergy</a:t>
            </a:r>
            <a:endParaRPr lang="en-US" sz="2400" dirty="0"/>
          </a:p>
          <a:p>
            <a:pPr marL="349250" indent="-342900">
              <a:lnSpc>
                <a:spcPct val="100000"/>
              </a:lnSpc>
              <a:spcBef>
                <a:spcPts val="1500"/>
              </a:spcBef>
              <a:buSzPts val="1900"/>
            </a:pPr>
            <a:r>
              <a:rPr lang="en-US" sz="2400" b="1" dirty="0"/>
              <a:t>USDA &amp; State Agencies (Farm Service Agency, state inspectors)</a:t>
            </a:r>
            <a:endParaRPr lang="en-US" sz="2400" dirty="0"/>
          </a:p>
          <a:p>
            <a:pPr marL="349250" indent="-342900">
              <a:lnSpc>
                <a:spcPct val="100000"/>
              </a:lnSpc>
              <a:spcBef>
                <a:spcPts val="1500"/>
              </a:spcBef>
              <a:buSzPts val="1900"/>
            </a:pPr>
            <a:r>
              <a:rPr lang="en-US" sz="2400" b="1" dirty="0"/>
              <a:t>University Extension </a:t>
            </a:r>
            <a:endParaRPr lang="en-US" sz="2400" dirty="0"/>
          </a:p>
          <a:p>
            <a:pPr marL="349250" indent="-342900">
              <a:lnSpc>
                <a:spcPct val="100000"/>
              </a:lnSpc>
              <a:spcBef>
                <a:spcPts val="1500"/>
              </a:spcBef>
              <a:buSzPts val="1900"/>
            </a:pPr>
            <a:r>
              <a:rPr lang="en-US" sz="2400" b="1" dirty="0"/>
              <a:t>Other farmers</a:t>
            </a:r>
            <a:endParaRPr lang="en-US" sz="2400" dirty="0"/>
          </a:p>
          <a:p>
            <a:pPr marL="0" indent="0">
              <a:lnSpc>
                <a:spcPct val="110000"/>
              </a:lnSpc>
              <a:buNone/>
            </a:pPr>
            <a:endParaRPr lang="en-US" dirty="0"/>
          </a:p>
        </p:txBody>
      </p:sp>
    </p:spTree>
    <p:custDataLst>
      <p:tags r:id="rId1"/>
    </p:custDataLst>
    <p:extLst>
      <p:ext uri="{BB962C8B-B14F-4D97-AF65-F5344CB8AC3E}">
        <p14:creationId xmlns:p14="http://schemas.microsoft.com/office/powerpoint/2010/main" val="3643505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2053D616-3BDC-45FE-BE94-1210AD725D8E}"/>
              </a:ext>
            </a:extLst>
          </p:cNvPr>
          <p:cNvSpPr>
            <a:spLocks noGrp="1"/>
          </p:cNvSpPr>
          <p:nvPr>
            <p:ph type="title"/>
          </p:nvPr>
        </p:nvSpPr>
        <p:spPr>
          <a:xfrm>
            <a:off x="331312" y="221847"/>
            <a:ext cx="10515600" cy="914400"/>
          </a:xfrm>
        </p:spPr>
        <p:txBody>
          <a:bodyPr/>
          <a:lstStyle/>
          <a:p>
            <a:pPr algn="l"/>
            <a:r>
              <a:rPr lang="en-US" sz="3400" b="1" dirty="0">
                <a:solidFill>
                  <a:schemeClr val="tx1"/>
                </a:solidFill>
                <a:latin typeface="+mn-lt"/>
              </a:rPr>
              <a:t>Framers coping with adversity </a:t>
            </a:r>
          </a:p>
        </p:txBody>
      </p:sp>
      <p:sp>
        <p:nvSpPr>
          <p:cNvPr id="13" name="Google Shape;1354;p171"/>
          <p:cNvSpPr txBox="1">
            <a:spLocks/>
          </p:cNvSpPr>
          <p:nvPr/>
        </p:nvSpPr>
        <p:spPr>
          <a:xfrm>
            <a:off x="331312" y="2294783"/>
            <a:ext cx="8812687" cy="4205238"/>
          </a:xfrm>
          <a:prstGeom prst="rect">
            <a:avLst/>
          </a:prstGeom>
          <a:noFill/>
          <a:ln>
            <a:noFill/>
          </a:ln>
        </p:spPr>
        <p:txBody>
          <a:bodyPr spcFirstLastPara="1" wrap="square" lIns="91433" tIns="45700" rIns="91433"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SzPts val="2500"/>
              <a:buFont typeface="Arial" panose="020B0604020202020204" pitchFamily="34" charset="0"/>
              <a:buNone/>
            </a:pPr>
            <a:r>
              <a:rPr lang="en-US" sz="3333" dirty="0"/>
              <a:t>RADIO:  60 seconds on all 20 RRFN stations </a:t>
            </a:r>
          </a:p>
          <a:p>
            <a:pPr marL="0" indent="0">
              <a:spcBef>
                <a:spcPts val="0"/>
              </a:spcBef>
              <a:buSzPts val="2500"/>
              <a:buFont typeface="Arial" panose="020B0604020202020204" pitchFamily="34" charset="0"/>
              <a:buNone/>
            </a:pPr>
            <a:r>
              <a:rPr lang="en-US" sz="3333" dirty="0"/>
              <a:t>Heavy rotation – 1 week each</a:t>
            </a:r>
            <a:endParaRPr lang="en-US" sz="1467" dirty="0"/>
          </a:p>
          <a:p>
            <a:pPr marL="457188" lvl="1" indent="0">
              <a:spcBef>
                <a:spcPts val="1467"/>
              </a:spcBef>
              <a:buSzPts val="2200"/>
              <a:buFont typeface="Arial" panose="020B0604020202020204" pitchFamily="34" charset="0"/>
              <a:buNone/>
            </a:pPr>
            <a:r>
              <a:rPr lang="en-US" sz="2933" dirty="0"/>
              <a:t>Five :60 episodes available for rebroadcast </a:t>
            </a:r>
            <a:r>
              <a:rPr lang="en-US" sz="2933" dirty="0">
                <a:hlinkClick r:id="rId2"/>
              </a:rPr>
              <a:t>larry.schumacher@state.mn.us</a:t>
            </a:r>
            <a:r>
              <a:rPr lang="en-US" sz="2933" dirty="0"/>
              <a:t> </a:t>
            </a:r>
          </a:p>
          <a:p>
            <a:pPr marL="457188" lvl="1" indent="0">
              <a:spcBef>
                <a:spcPts val="1467"/>
              </a:spcBef>
              <a:buSzPts val="2200"/>
              <a:buFont typeface="Arial" panose="020B0604020202020204" pitchFamily="34" charset="0"/>
              <a:buNone/>
            </a:pPr>
            <a:endParaRPr lang="en-US" sz="3333" dirty="0"/>
          </a:p>
          <a:p>
            <a:pPr marL="0" indent="0">
              <a:spcBef>
                <a:spcPts val="2000"/>
              </a:spcBef>
              <a:buSzPts val="2500"/>
              <a:buFont typeface="Arial" panose="020B0604020202020204" pitchFamily="34" charset="0"/>
              <a:buNone/>
            </a:pPr>
            <a:r>
              <a:rPr lang="en-US" sz="3333" dirty="0"/>
              <a:t>PODCASTS: 12-15 min at </a:t>
            </a:r>
            <a:r>
              <a:rPr lang="en-US" sz="3000" u="sng" dirty="0">
                <a:solidFill>
                  <a:schemeClr val="hlink"/>
                </a:solidFill>
                <a:hlinkClick r:id="rId3"/>
              </a:rPr>
              <a:t>www.rrfn.com/transFARMation</a:t>
            </a:r>
            <a:endParaRPr lang="en-US" sz="3000" dirty="0"/>
          </a:p>
          <a:p>
            <a:pPr marL="457189" lvl="1" indent="0">
              <a:spcBef>
                <a:spcPts val="1467"/>
              </a:spcBef>
              <a:buSzPts val="2100"/>
              <a:buFont typeface="Arial" panose="020B0604020202020204" pitchFamily="34" charset="0"/>
              <a:buNone/>
            </a:pPr>
            <a:r>
              <a:rPr lang="en-US" sz="2800" b="1" dirty="0"/>
              <a:t>    53,000+ “listens”</a:t>
            </a:r>
            <a:endParaRPr lang="en-US" sz="2267" dirty="0"/>
          </a:p>
          <a:p>
            <a:pPr marL="457189" lvl="1" indent="0">
              <a:spcBef>
                <a:spcPts val="1467"/>
              </a:spcBef>
              <a:buSzPts val="1500"/>
              <a:buFont typeface="Arial" panose="020B0604020202020204" pitchFamily="34" charset="0"/>
              <a:buNone/>
            </a:pPr>
            <a:endParaRPr lang="en-US" sz="2000" dirty="0"/>
          </a:p>
          <a:p>
            <a:pPr marL="457189" lvl="1" indent="0">
              <a:spcBef>
                <a:spcPts val="1467"/>
              </a:spcBef>
              <a:buSzPts val="1500"/>
              <a:buFont typeface="Arial" panose="020B0604020202020204" pitchFamily="34" charset="0"/>
              <a:buNone/>
            </a:pPr>
            <a:endParaRPr lang="en-US" sz="2000" dirty="0"/>
          </a:p>
        </p:txBody>
      </p:sp>
      <p:pic>
        <p:nvPicPr>
          <p:cNvPr id="14" name="Picture 5">
            <a:extLst>
              <a:ext uri="{FF2B5EF4-FFF2-40B4-BE49-F238E27FC236}">
                <a16:creationId xmlns:a16="http://schemas.microsoft.com/office/drawing/2014/main" id="{A0547646-19B8-46D1-82AC-E63F8442EC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4219" y="1298944"/>
            <a:ext cx="1521156" cy="8331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a:extLst>
              <a:ext uri="{FF2B5EF4-FFF2-40B4-BE49-F238E27FC236}">
                <a16:creationId xmlns:a16="http://schemas.microsoft.com/office/drawing/2014/main" id="{02295D45-3DDF-42EE-8C54-289C39AF5A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3999" y="3870330"/>
            <a:ext cx="2943580" cy="10541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D7CB06AB">
            <a:extLst>
              <a:ext uri="{FF2B5EF4-FFF2-40B4-BE49-F238E27FC236}">
                <a16:creationId xmlns:a16="http://schemas.microsoft.com/office/drawing/2014/main" id="{AF9C6D59-898B-484D-B625-0EAD631476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33007" y="2935517"/>
            <a:ext cx="2943580" cy="7102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5B9160D2-104B-4443-BD43-E27937701F91}"/>
              </a:ext>
            </a:extLst>
          </p:cNvPr>
          <p:cNvPicPr>
            <a:picLocks noChangeAspect="1"/>
          </p:cNvPicPr>
          <p:nvPr/>
        </p:nvPicPr>
        <p:blipFill>
          <a:blip r:embed="rId7"/>
          <a:stretch>
            <a:fillRect/>
          </a:stretch>
        </p:blipFill>
        <p:spPr>
          <a:xfrm>
            <a:off x="467737" y="1055764"/>
            <a:ext cx="5792567" cy="1076322"/>
          </a:xfrm>
          <a:prstGeom prst="rect">
            <a:avLst/>
          </a:prstGeom>
        </p:spPr>
      </p:pic>
    </p:spTree>
    <p:extLst>
      <p:ext uri="{BB962C8B-B14F-4D97-AF65-F5344CB8AC3E}">
        <p14:creationId xmlns:p14="http://schemas.microsoft.com/office/powerpoint/2010/main" val="4096712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4930" y="1382147"/>
            <a:ext cx="10363200" cy="1650060"/>
          </a:xfrm>
        </p:spPr>
        <p:txBody>
          <a:bodyPr>
            <a:normAutofit fontScale="90000"/>
          </a:bodyPr>
          <a:lstStyle/>
          <a:p>
            <a:r>
              <a:rPr lang="en-US" sz="4000" b="1" dirty="0">
                <a:latin typeface="Arial" panose="020B0604020202020204" pitchFamily="34" charset="0"/>
                <a:cs typeface="Arial" panose="020B0604020202020204" pitchFamily="34" charset="0"/>
              </a:rPr>
              <a:t>If you would like more information on resources related to farm stress and mental health please visit:</a:t>
            </a:r>
          </a:p>
        </p:txBody>
      </p:sp>
      <p:pic>
        <p:nvPicPr>
          <p:cNvPr id="7" name="Picture Placeholder 6" descr="MHTTC stacked color bars"/>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22801" b="22801"/>
          <a:stretch>
            <a:fillRect/>
          </a:stretch>
        </p:blipFill>
        <p:spPr>
          <a:xfrm>
            <a:off x="6290733" y="5662246"/>
            <a:ext cx="5901267" cy="1195754"/>
          </a:xfrm>
        </p:spPr>
      </p:pic>
      <p:sp>
        <p:nvSpPr>
          <p:cNvPr id="8" name="Subtitle 2"/>
          <p:cNvSpPr>
            <a:spLocks noGrp="1"/>
          </p:cNvSpPr>
          <p:nvPr>
            <p:ph type="subTitle" idx="1"/>
          </p:nvPr>
        </p:nvSpPr>
        <p:spPr>
          <a:xfrm>
            <a:off x="1331870" y="3145698"/>
            <a:ext cx="9917723" cy="424248"/>
          </a:xfrm>
        </p:spPr>
        <p:txBody>
          <a:bodyPr>
            <a:normAutofit/>
          </a:bodyPr>
          <a:lstStyle/>
          <a:p>
            <a:pPr algn="l"/>
            <a:r>
              <a:rPr lang="en-US" sz="2000" dirty="0">
                <a:hlinkClick r:id="rId5"/>
              </a:rPr>
              <a:t>https://mhttcnetwork.org/centers/mountain-plains-mhttc/farm-stress-and-mental-health</a:t>
            </a:r>
            <a:endParaRPr lang="en-US" sz="2000" dirty="0"/>
          </a:p>
          <a:p>
            <a:endParaRPr lang="en-US" sz="2400" dirty="0">
              <a:latin typeface="Arial"/>
            </a:endParaRPr>
          </a:p>
        </p:txBody>
      </p:sp>
      <p:sp>
        <p:nvSpPr>
          <p:cNvPr id="12" name="Subtitle 2"/>
          <p:cNvSpPr txBox="1">
            <a:spLocks/>
          </p:cNvSpPr>
          <p:nvPr/>
        </p:nvSpPr>
        <p:spPr>
          <a:xfrm>
            <a:off x="674669" y="3683437"/>
            <a:ext cx="8765932" cy="21995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u="sng" dirty="0">
                <a:latin typeface="Arial"/>
              </a:rPr>
              <a:t>Session 1 – Introduction to Farm Stress</a:t>
            </a:r>
            <a:r>
              <a:rPr lang="en-US" dirty="0">
                <a:latin typeface="Arial"/>
              </a:rPr>
              <a:t>:</a:t>
            </a:r>
          </a:p>
          <a:p>
            <a:pPr algn="l"/>
            <a:r>
              <a:rPr lang="en-US" dirty="0">
                <a:solidFill>
                  <a:srgbClr val="FF0000"/>
                </a:solidFill>
                <a:latin typeface="Arial"/>
                <a:hlinkClick r:id="rId6"/>
              </a:rPr>
              <a:t>Download Slides</a:t>
            </a:r>
            <a:endParaRPr lang="en-US" dirty="0">
              <a:solidFill>
                <a:srgbClr val="FF0000"/>
              </a:solidFill>
              <a:latin typeface="Arial"/>
            </a:endParaRPr>
          </a:p>
          <a:p>
            <a:pPr algn="l"/>
            <a:r>
              <a:rPr lang="en-US" u="sng" dirty="0"/>
              <a:t>Session 2 – The Economics of Farm Stress</a:t>
            </a:r>
            <a:r>
              <a:rPr lang="en-US" dirty="0"/>
              <a:t>:</a:t>
            </a:r>
          </a:p>
          <a:p>
            <a:pPr algn="l"/>
            <a:r>
              <a:rPr lang="en-US" dirty="0">
                <a:solidFill>
                  <a:srgbClr val="FF0000"/>
                </a:solidFill>
                <a:latin typeface="Arial"/>
                <a:hlinkClick r:id="rId7"/>
              </a:rPr>
              <a:t>Download Slides</a:t>
            </a:r>
            <a:endParaRPr lang="en-US" dirty="0">
              <a:solidFill>
                <a:srgbClr val="FF0000"/>
              </a:solidFill>
              <a:latin typeface="Arial"/>
            </a:endParaRPr>
          </a:p>
        </p:txBody>
      </p:sp>
      <p:pic>
        <p:nvPicPr>
          <p:cNvPr id="9" name="Picture Placeholder 5">
            <a:extLst>
              <a:ext uri="{FF2B5EF4-FFF2-40B4-BE49-F238E27FC236}">
                <a16:creationId xmlns:a16="http://schemas.microsoft.com/office/drawing/2014/main" id="{29553AB9-84F4-5340-A0EB-33FAFCF69D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5434" y="286640"/>
            <a:ext cx="7175595" cy="1204662"/>
          </a:xfrm>
          <a:prstGeom prst="rect">
            <a:avLst/>
          </a:prstGeom>
        </p:spPr>
      </p:pic>
    </p:spTree>
    <p:custDataLst>
      <p:tags r:id="rId1"/>
    </p:custDataLst>
    <p:extLst>
      <p:ext uri="{BB962C8B-B14F-4D97-AF65-F5344CB8AC3E}">
        <p14:creationId xmlns:p14="http://schemas.microsoft.com/office/powerpoint/2010/main" val="1712593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b="1" dirty="0">
                <a:latin typeface="Arial" panose="020B0604020202020204" pitchFamily="34" charset="0"/>
                <a:cs typeface="Arial" panose="020B0604020202020204" pitchFamily="34" charset="0"/>
              </a:rPr>
              <a:t>TransFARMation</a:t>
            </a:r>
            <a:r>
              <a:rPr lang="en" sz="2800" b="1" dirty="0">
                <a:latin typeface="Arial" panose="020B0604020202020204" pitchFamily="34" charset="0"/>
                <a:cs typeface="Arial" panose="020B0604020202020204" pitchFamily="34" charset="0"/>
              </a:rPr>
              <a:t>     www.rrfn.com/transFARMation</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0"/>
          </p:nvPr>
        </p:nvSpPr>
        <p:spPr>
          <a:xfrm>
            <a:off x="838200" y="1527858"/>
            <a:ext cx="6157484" cy="4606724"/>
          </a:xfrm>
        </p:spPr>
        <p:txBody>
          <a:bodyPr>
            <a:noAutofit/>
          </a:bodyPr>
          <a:lstStyle/>
          <a:p>
            <a:pPr marL="177800" lvl="0" indent="-190500">
              <a:lnSpc>
                <a:spcPct val="100000"/>
              </a:lnSpc>
              <a:spcBef>
                <a:spcPts val="0"/>
              </a:spcBef>
              <a:buSzPts val="2000"/>
            </a:pPr>
            <a:r>
              <a:rPr lang="en-US" sz="2400" dirty="0">
                <a:latin typeface="Arial" panose="020B0604020202020204" pitchFamily="34" charset="0"/>
                <a:cs typeface="Arial" panose="020B0604020202020204" pitchFamily="34" charset="0"/>
              </a:rPr>
              <a:t>Suicide: </a:t>
            </a:r>
          </a:p>
          <a:p>
            <a:pPr marL="520700" lvl="1" indent="-203200">
              <a:lnSpc>
                <a:spcPct val="100000"/>
              </a:lnSpc>
              <a:spcBef>
                <a:spcPts val="0"/>
              </a:spcBef>
              <a:buSzPts val="2000"/>
            </a:pPr>
            <a:r>
              <a:rPr lang="en-US" dirty="0">
                <a:latin typeface="Arial" panose="020B0604020202020204" pitchFamily="34" charset="0"/>
                <a:cs typeface="Arial" panose="020B0604020202020204" pitchFamily="34" charset="0"/>
              </a:rPr>
              <a:t>Losing a Husband and Partner </a:t>
            </a:r>
          </a:p>
          <a:p>
            <a:pPr marL="520700" lvl="1" indent="-203200">
              <a:lnSpc>
                <a:spcPct val="100000"/>
              </a:lnSpc>
              <a:spcBef>
                <a:spcPts val="0"/>
              </a:spcBef>
              <a:buSzPts val="2000"/>
            </a:pPr>
            <a:r>
              <a:rPr lang="en-US" dirty="0">
                <a:latin typeface="Arial" panose="020B0604020202020204" pitchFamily="34" charset="0"/>
                <a:cs typeface="Arial" panose="020B0604020202020204" pitchFamily="34" charset="0"/>
              </a:rPr>
              <a:t>Losing a Son </a:t>
            </a:r>
          </a:p>
          <a:p>
            <a:pPr marL="520700" lvl="1" indent="-203200">
              <a:lnSpc>
                <a:spcPct val="100000"/>
              </a:lnSpc>
              <a:spcBef>
                <a:spcPts val="0"/>
              </a:spcBef>
              <a:buSzPts val="2000"/>
            </a:pPr>
            <a:r>
              <a:rPr lang="en-US" dirty="0">
                <a:latin typeface="Arial" panose="020B0604020202020204" pitchFamily="34" charset="0"/>
                <a:cs typeface="Arial" panose="020B0604020202020204" pitchFamily="34" charset="0"/>
              </a:rPr>
              <a:t>Coming Close Myself</a:t>
            </a:r>
          </a:p>
          <a:p>
            <a:pPr marL="177800" lvl="0" indent="-190500">
              <a:lnSpc>
                <a:spcPct val="100000"/>
              </a:lnSpc>
              <a:spcBef>
                <a:spcPts val="1500"/>
              </a:spcBef>
              <a:buSzPts val="2000"/>
            </a:pPr>
            <a:r>
              <a:rPr lang="en-US" sz="2400" dirty="0">
                <a:latin typeface="Arial" panose="020B0604020202020204" pitchFamily="34" charset="0"/>
                <a:cs typeface="Arial" panose="020B0604020202020204" pitchFamily="34" charset="0"/>
              </a:rPr>
              <a:t>After a Farm Accident, Attitude is Everything</a:t>
            </a:r>
          </a:p>
          <a:p>
            <a:pPr marL="177800" lvl="0" indent="-190500">
              <a:lnSpc>
                <a:spcPct val="100000"/>
              </a:lnSpc>
              <a:spcBef>
                <a:spcPts val="1500"/>
              </a:spcBef>
              <a:buSzPts val="2000"/>
            </a:pPr>
            <a:r>
              <a:rPr lang="en-US" sz="2400" dirty="0">
                <a:latin typeface="Arial" panose="020B0604020202020204" pitchFamily="34" charset="0"/>
                <a:cs typeface="Arial" panose="020B0604020202020204" pitchFamily="34" charset="0"/>
              </a:rPr>
              <a:t>If Your Horse is Dead, it’s not Going to Get you to Town</a:t>
            </a:r>
          </a:p>
          <a:p>
            <a:pPr marL="177800" lvl="0" indent="-190500">
              <a:lnSpc>
                <a:spcPct val="100000"/>
              </a:lnSpc>
              <a:spcBef>
                <a:spcPts val="1500"/>
              </a:spcBef>
              <a:buSzPts val="2000"/>
            </a:pPr>
            <a:r>
              <a:rPr lang="en-US" sz="2400" dirty="0">
                <a:latin typeface="Arial" panose="020B0604020202020204" pitchFamily="34" charset="0"/>
                <a:cs typeface="Arial" panose="020B0604020202020204" pitchFamily="34" charset="0"/>
              </a:rPr>
              <a:t>How to Not let the Farm Wreck Your Marriage    </a:t>
            </a:r>
            <a:r>
              <a:rPr lang="en-US" sz="2000" i="1" dirty="0">
                <a:latin typeface="Arial" panose="020B0604020202020204" pitchFamily="34" charset="0"/>
                <a:cs typeface="Arial" panose="020B0604020202020204" pitchFamily="34" charset="0"/>
              </a:rPr>
              <a:t>Plus 10 more and counting</a:t>
            </a:r>
            <a:endParaRPr lang="en-US" sz="2000" dirty="0">
              <a:latin typeface="Arial" panose="020B0604020202020204" pitchFamily="34" charset="0"/>
              <a:cs typeface="Arial" panose="020B0604020202020204" pitchFamily="34" charset="0"/>
            </a:endParaRPr>
          </a:p>
        </p:txBody>
      </p:sp>
      <p:pic>
        <p:nvPicPr>
          <p:cNvPr id="5" name="Google Shape;1361;p172"/>
          <p:cNvPicPr preferRelativeResize="0"/>
          <p:nvPr/>
        </p:nvPicPr>
        <p:blipFill>
          <a:blip r:embed="rId4">
            <a:alphaModFix/>
          </a:blip>
          <a:stretch>
            <a:fillRect/>
          </a:stretch>
        </p:blipFill>
        <p:spPr>
          <a:xfrm>
            <a:off x="7266543" y="1657572"/>
            <a:ext cx="1544472" cy="1814574"/>
          </a:xfrm>
          <a:prstGeom prst="rect">
            <a:avLst/>
          </a:prstGeom>
          <a:noFill/>
          <a:ln>
            <a:noFill/>
          </a:ln>
        </p:spPr>
      </p:pic>
      <p:pic>
        <p:nvPicPr>
          <p:cNvPr id="7" name="Google Shape;1363;p172"/>
          <p:cNvPicPr preferRelativeResize="0"/>
          <p:nvPr/>
        </p:nvPicPr>
        <p:blipFill>
          <a:blip r:embed="rId5">
            <a:alphaModFix/>
          </a:blip>
          <a:stretch>
            <a:fillRect/>
          </a:stretch>
        </p:blipFill>
        <p:spPr>
          <a:xfrm>
            <a:off x="9681168" y="1690684"/>
            <a:ext cx="1544472" cy="1748346"/>
          </a:xfrm>
          <a:prstGeom prst="rect">
            <a:avLst/>
          </a:prstGeom>
          <a:noFill/>
          <a:ln>
            <a:noFill/>
          </a:ln>
        </p:spPr>
      </p:pic>
      <p:pic>
        <p:nvPicPr>
          <p:cNvPr id="8" name="Google Shape;1362;p172"/>
          <p:cNvPicPr preferRelativeResize="0"/>
          <p:nvPr/>
        </p:nvPicPr>
        <p:blipFill>
          <a:blip r:embed="rId6">
            <a:alphaModFix/>
          </a:blip>
          <a:stretch>
            <a:fillRect/>
          </a:stretch>
        </p:blipFill>
        <p:spPr>
          <a:xfrm>
            <a:off x="9681168" y="3472146"/>
            <a:ext cx="1544472" cy="1814574"/>
          </a:xfrm>
          <a:prstGeom prst="rect">
            <a:avLst/>
          </a:prstGeom>
          <a:noFill/>
          <a:ln>
            <a:noFill/>
          </a:ln>
        </p:spPr>
      </p:pic>
      <p:pic>
        <p:nvPicPr>
          <p:cNvPr id="9" name="Google Shape;1364;p172"/>
          <p:cNvPicPr preferRelativeResize="0"/>
          <p:nvPr/>
        </p:nvPicPr>
        <p:blipFill>
          <a:blip r:embed="rId7">
            <a:alphaModFix/>
          </a:blip>
          <a:stretch>
            <a:fillRect/>
          </a:stretch>
        </p:blipFill>
        <p:spPr>
          <a:xfrm>
            <a:off x="7672792" y="3896421"/>
            <a:ext cx="819675" cy="449900"/>
          </a:xfrm>
          <a:prstGeom prst="rect">
            <a:avLst/>
          </a:prstGeom>
          <a:noFill/>
          <a:ln>
            <a:noFill/>
          </a:ln>
        </p:spPr>
      </p:pic>
      <p:pic>
        <p:nvPicPr>
          <p:cNvPr id="10" name="Google Shape;1365;p172"/>
          <p:cNvPicPr preferRelativeResize="0"/>
          <p:nvPr/>
        </p:nvPicPr>
        <p:blipFill>
          <a:blip r:embed="rId8">
            <a:alphaModFix/>
          </a:blip>
          <a:stretch>
            <a:fillRect/>
          </a:stretch>
        </p:blipFill>
        <p:spPr>
          <a:xfrm>
            <a:off x="7266543" y="4473551"/>
            <a:ext cx="1632174" cy="582100"/>
          </a:xfrm>
          <a:prstGeom prst="rect">
            <a:avLst/>
          </a:prstGeom>
          <a:noFill/>
          <a:ln>
            <a:noFill/>
          </a:ln>
        </p:spPr>
      </p:pic>
    </p:spTree>
    <p:custDataLst>
      <p:tags r:id="rId1"/>
    </p:custDataLst>
    <p:extLst>
      <p:ext uri="{BB962C8B-B14F-4D97-AF65-F5344CB8AC3E}">
        <p14:creationId xmlns:p14="http://schemas.microsoft.com/office/powerpoint/2010/main" val="2890250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sz="4000" b="1" dirty="0">
                <a:latin typeface="Arial" panose="020B0604020202020204" pitchFamily="34" charset="0"/>
                <a:cs typeface="Arial" panose="020B0604020202020204" pitchFamily="34" charset="0"/>
              </a:rPr>
              <a:t>Dedicated Farmer Counselors/Therapists</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0"/>
          </p:nvPr>
        </p:nvSpPr>
        <p:spPr>
          <a:xfrm>
            <a:off x="838201" y="1713490"/>
            <a:ext cx="4025900" cy="3785610"/>
          </a:xfrm>
        </p:spPr>
        <p:txBody>
          <a:bodyPr>
            <a:normAutofit/>
          </a:bodyPr>
          <a:lstStyle/>
          <a:p>
            <a:pPr marL="177800" lvl="0" indent="-177800">
              <a:lnSpc>
                <a:spcPct val="100000"/>
              </a:lnSpc>
              <a:spcBef>
                <a:spcPts val="1500"/>
              </a:spcBef>
              <a:buSzPts val="2400"/>
            </a:pPr>
            <a:r>
              <a:rPr lang="en-US" dirty="0"/>
              <a:t>Meet 1:1 with farmers, farm families</a:t>
            </a:r>
            <a:endParaRPr lang="en-US" sz="1200" dirty="0"/>
          </a:p>
          <a:p>
            <a:pPr marL="177800" lvl="0" indent="-177800">
              <a:lnSpc>
                <a:spcPct val="100000"/>
              </a:lnSpc>
              <a:spcBef>
                <a:spcPts val="1500"/>
              </a:spcBef>
              <a:buSzPts val="2400"/>
            </a:pPr>
            <a:r>
              <a:rPr lang="en-US" dirty="0"/>
              <a:t>No insurance; no paperwork</a:t>
            </a:r>
            <a:endParaRPr lang="en-US" sz="1200" dirty="0"/>
          </a:p>
          <a:p>
            <a:pPr marL="177800" lvl="0" indent="-177800">
              <a:lnSpc>
                <a:spcPct val="100000"/>
              </a:lnSpc>
              <a:spcBef>
                <a:spcPts val="1500"/>
              </a:spcBef>
              <a:buSzPts val="2400"/>
            </a:pPr>
            <a:r>
              <a:rPr lang="en-US" dirty="0"/>
              <a:t>No charge</a:t>
            </a:r>
          </a:p>
          <a:p>
            <a:pPr marL="177800" lvl="0" indent="-177800">
              <a:lnSpc>
                <a:spcPct val="100000"/>
              </a:lnSpc>
              <a:spcBef>
                <a:spcPts val="1500"/>
              </a:spcBef>
              <a:buSzPts val="2400"/>
            </a:pPr>
            <a:r>
              <a:rPr lang="en-US" dirty="0"/>
              <a:t>MN Legislative appropriation $238K/</a:t>
            </a:r>
            <a:r>
              <a:rPr lang="en-US" dirty="0" err="1"/>
              <a:t>yr</a:t>
            </a:r>
            <a:r>
              <a:rPr lang="en-US" dirty="0"/>
              <a:t>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0612" y="2438911"/>
            <a:ext cx="1865376" cy="233476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0641" y="2444350"/>
            <a:ext cx="1865376" cy="2329329"/>
          </a:xfrm>
          <a:prstGeom prst="rect">
            <a:avLst/>
          </a:prstGeom>
        </p:spPr>
      </p:pic>
      <p:sp>
        <p:nvSpPr>
          <p:cNvPr id="9" name="Rectangle 8"/>
          <p:cNvSpPr/>
          <p:nvPr/>
        </p:nvSpPr>
        <p:spPr>
          <a:xfrm>
            <a:off x="6311989" y="2069579"/>
            <a:ext cx="2082621" cy="369332"/>
          </a:xfrm>
          <a:prstGeom prst="rect">
            <a:avLst/>
          </a:prstGeom>
        </p:spPr>
        <p:txBody>
          <a:bodyPr wrap="none">
            <a:spAutoFit/>
          </a:bodyPr>
          <a:lstStyle/>
          <a:p>
            <a:pPr lvl="0"/>
            <a:r>
              <a:rPr lang="en-US" dirty="0">
                <a:latin typeface="Arial" panose="020B0604020202020204" pitchFamily="34" charset="0"/>
                <a:ea typeface="Calibri"/>
                <a:cs typeface="Arial" panose="020B0604020202020204" pitchFamily="34" charset="0"/>
                <a:sym typeface="Calibri"/>
              </a:rPr>
              <a:t>Monica </a:t>
            </a:r>
            <a:r>
              <a:rPr lang="en-US" dirty="0" err="1">
                <a:latin typeface="Arial" panose="020B0604020202020204" pitchFamily="34" charset="0"/>
                <a:ea typeface="Calibri"/>
                <a:cs typeface="Arial" panose="020B0604020202020204" pitchFamily="34" charset="0"/>
                <a:sym typeface="Calibri"/>
              </a:rPr>
              <a:t>McConkey</a:t>
            </a:r>
            <a:endParaRPr lang="en-US" sz="1000" dirty="0">
              <a:latin typeface="Arial" panose="020B0604020202020204" pitchFamily="34" charset="0"/>
              <a:cs typeface="Arial" panose="020B0604020202020204" pitchFamily="34" charset="0"/>
            </a:endParaRPr>
          </a:p>
        </p:txBody>
      </p:sp>
      <p:sp>
        <p:nvSpPr>
          <p:cNvPr id="10" name="Rectangle 9"/>
          <p:cNvSpPr/>
          <p:nvPr/>
        </p:nvSpPr>
        <p:spPr>
          <a:xfrm>
            <a:off x="6542820" y="4773679"/>
            <a:ext cx="1620957" cy="369332"/>
          </a:xfrm>
          <a:prstGeom prst="rect">
            <a:avLst/>
          </a:prstGeom>
        </p:spPr>
        <p:txBody>
          <a:bodyPr wrap="none">
            <a:spAutoFit/>
          </a:bodyPr>
          <a:lstStyle/>
          <a:p>
            <a:pPr lvl="0"/>
            <a:r>
              <a:rPr lang="en" dirty="0">
                <a:latin typeface="Arial" panose="020B0604020202020204" pitchFamily="34" charset="0"/>
                <a:ea typeface="Calibri"/>
                <a:cs typeface="Arial" panose="020B0604020202020204" pitchFamily="34" charset="0"/>
                <a:sym typeface="Calibri"/>
              </a:rPr>
              <a:t>218-280-7785</a:t>
            </a:r>
            <a:endParaRPr lang="en" sz="1000" dirty="0">
              <a:latin typeface="Arial" panose="020B0604020202020204" pitchFamily="34" charset="0"/>
              <a:cs typeface="Arial" panose="020B0604020202020204" pitchFamily="34" charset="0"/>
            </a:endParaRPr>
          </a:p>
        </p:txBody>
      </p:sp>
      <p:sp>
        <p:nvSpPr>
          <p:cNvPr id="11" name="Rectangle 10"/>
          <p:cNvSpPr/>
          <p:nvPr/>
        </p:nvSpPr>
        <p:spPr>
          <a:xfrm>
            <a:off x="9269230" y="2069579"/>
            <a:ext cx="1608197" cy="369332"/>
          </a:xfrm>
          <a:prstGeom prst="rect">
            <a:avLst/>
          </a:prstGeom>
        </p:spPr>
        <p:txBody>
          <a:bodyPr wrap="none">
            <a:spAutoFit/>
          </a:bodyPr>
          <a:lstStyle/>
          <a:p>
            <a:pPr lvl="0"/>
            <a:r>
              <a:rPr lang="en-US" dirty="0">
                <a:latin typeface="Arial" panose="020B0604020202020204" pitchFamily="34" charset="0"/>
                <a:ea typeface="Calibri"/>
                <a:cs typeface="Arial" panose="020B0604020202020204" pitchFamily="34" charset="0"/>
                <a:sym typeface="Calibri"/>
              </a:rPr>
              <a:t>Ted Matthews</a:t>
            </a:r>
            <a:endParaRPr lang="en-US" sz="1000" dirty="0">
              <a:latin typeface="Arial" panose="020B0604020202020204" pitchFamily="34" charset="0"/>
              <a:cs typeface="Arial" panose="020B0604020202020204" pitchFamily="34" charset="0"/>
            </a:endParaRPr>
          </a:p>
        </p:txBody>
      </p:sp>
      <p:sp>
        <p:nvSpPr>
          <p:cNvPr id="12" name="Rectangle 11"/>
          <p:cNvSpPr/>
          <p:nvPr/>
        </p:nvSpPr>
        <p:spPr>
          <a:xfrm>
            <a:off x="9321556" y="4773679"/>
            <a:ext cx="1620957" cy="369332"/>
          </a:xfrm>
          <a:prstGeom prst="rect">
            <a:avLst/>
          </a:prstGeom>
        </p:spPr>
        <p:txBody>
          <a:bodyPr wrap="none">
            <a:spAutoFit/>
          </a:bodyPr>
          <a:lstStyle/>
          <a:p>
            <a:pPr lvl="0"/>
            <a:r>
              <a:rPr lang="en" dirty="0">
                <a:latin typeface="Arial" panose="020B0604020202020204" pitchFamily="34" charset="0"/>
                <a:ea typeface="Calibri"/>
                <a:cs typeface="Arial" panose="020B0604020202020204" pitchFamily="34" charset="0"/>
                <a:sym typeface="Calibri"/>
              </a:rPr>
              <a:t>320-266-2390</a:t>
            </a:r>
            <a:endParaRPr lang="en" sz="10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545519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b="1" dirty="0">
                <a:latin typeface="Arial" panose="020B0604020202020204" pitchFamily="34" charset="0"/>
                <a:cs typeface="Arial" panose="020B0604020202020204" pitchFamily="34" charset="0"/>
              </a:rPr>
              <a:t>24/7 Confidential Hotline</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0"/>
          </p:nvPr>
        </p:nvSpPr>
        <p:spPr>
          <a:xfrm>
            <a:off x="4509870" y="5367338"/>
            <a:ext cx="3172257" cy="623310"/>
          </a:xfrm>
        </p:spPr>
        <p:txBody>
          <a:bodyPr>
            <a:normAutofit/>
          </a:bodyPr>
          <a:lstStyle/>
          <a:p>
            <a:pPr marL="0" indent="0">
              <a:lnSpc>
                <a:spcPct val="110000"/>
              </a:lnSpc>
              <a:buNone/>
            </a:pPr>
            <a:r>
              <a:rPr lang="en-US" dirty="0">
                <a:solidFill>
                  <a:srgbClr val="003865"/>
                </a:solidFill>
                <a:latin typeface="Calibri"/>
                <a:ea typeface="Calibri"/>
                <a:cs typeface="Calibri"/>
                <a:sym typeface="Calibri"/>
              </a:rPr>
              <a:t>Contract: $21.5K/</a:t>
            </a:r>
            <a:r>
              <a:rPr lang="en-US" dirty="0" err="1">
                <a:solidFill>
                  <a:srgbClr val="003865"/>
                </a:solidFill>
                <a:latin typeface="Calibri"/>
                <a:ea typeface="Calibri"/>
                <a:cs typeface="Calibri"/>
                <a:sym typeface="Calibri"/>
              </a:rPr>
              <a:t>yr</a:t>
            </a:r>
            <a:endParaRPr lang="en-US" dirty="0">
              <a:solidFill>
                <a:srgbClr val="003865"/>
              </a:solidFill>
              <a:latin typeface="Calibri"/>
              <a:ea typeface="Calibri"/>
              <a:cs typeface="Calibri"/>
              <a:sym typeface="Calibri"/>
            </a:endParaRPr>
          </a:p>
        </p:txBody>
      </p:sp>
      <p:pic>
        <p:nvPicPr>
          <p:cNvPr id="7" name="Google Shape;1387;p174"/>
          <p:cNvPicPr preferRelativeResize="0">
            <a:picLocks noGrp="1"/>
          </p:cNvPicPr>
          <p:nvPr>
            <p:ph type="pic" sz="quarter" idx="11"/>
          </p:nvPr>
        </p:nvPicPr>
        <p:blipFill rotWithShape="1">
          <a:blip r:embed="rId4">
            <a:alphaModFix/>
          </a:blip>
          <a:stretch/>
        </p:blipFill>
        <p:spPr>
          <a:xfrm>
            <a:off x="2881312" y="1690688"/>
            <a:ext cx="6429375" cy="3676650"/>
          </a:xfrm>
          <a:prstGeom prst="rect">
            <a:avLst/>
          </a:prstGeom>
          <a:noFill/>
          <a:ln>
            <a:noFill/>
          </a:ln>
        </p:spPr>
      </p:pic>
    </p:spTree>
    <p:custDataLst>
      <p:tags r:id="rId1"/>
    </p:custDataLst>
    <p:extLst>
      <p:ext uri="{BB962C8B-B14F-4D97-AF65-F5344CB8AC3E}">
        <p14:creationId xmlns:p14="http://schemas.microsoft.com/office/powerpoint/2010/main" val="3710840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b="1" dirty="0">
                <a:latin typeface="Arial" panose="020B0604020202020204" pitchFamily="34" charset="0"/>
                <a:cs typeface="Arial" panose="020B0604020202020204" pitchFamily="34" charset="0"/>
              </a:rPr>
              <a:t>Farm Advocates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0"/>
          </p:nvPr>
        </p:nvSpPr>
        <p:spPr>
          <a:xfrm>
            <a:off x="838199" y="1715078"/>
            <a:ext cx="7968011" cy="4963514"/>
          </a:xfrm>
        </p:spPr>
        <p:txBody>
          <a:bodyPr>
            <a:normAutofit/>
          </a:bodyPr>
          <a:lstStyle/>
          <a:p>
            <a:pPr marL="177800" lvl="0" indent="-177800">
              <a:lnSpc>
                <a:spcPct val="100000"/>
              </a:lnSpc>
              <a:spcBef>
                <a:spcPts val="0"/>
              </a:spcBef>
              <a:buSzPts val="1800"/>
            </a:pPr>
            <a:r>
              <a:rPr lang="en-US" sz="2400" dirty="0"/>
              <a:t>Since 1984		</a:t>
            </a:r>
            <a:endParaRPr lang="en-US" sz="1400" dirty="0"/>
          </a:p>
          <a:p>
            <a:pPr marL="177800" lvl="0" indent="-177800">
              <a:lnSpc>
                <a:spcPct val="100000"/>
              </a:lnSpc>
              <a:spcBef>
                <a:spcPts val="1400"/>
              </a:spcBef>
              <a:buSzPts val="1800"/>
            </a:pPr>
            <a:r>
              <a:rPr lang="en-US" sz="2400" dirty="0"/>
              <a:t>Peer farmers</a:t>
            </a:r>
            <a:endParaRPr lang="en-US" sz="1400" dirty="0"/>
          </a:p>
          <a:p>
            <a:pPr marL="177800" lvl="0" indent="-177800">
              <a:lnSpc>
                <a:spcPct val="100000"/>
              </a:lnSpc>
              <a:spcBef>
                <a:spcPts val="1400"/>
              </a:spcBef>
              <a:buSzPts val="1800"/>
            </a:pPr>
            <a:r>
              <a:rPr lang="en-US" sz="2400" dirty="0"/>
              <a:t>Natural or financial disaster</a:t>
            </a:r>
            <a:endParaRPr lang="en-US" sz="1400" dirty="0"/>
          </a:p>
          <a:p>
            <a:pPr marL="177800" lvl="0" indent="-177800">
              <a:lnSpc>
                <a:spcPct val="100000"/>
              </a:lnSpc>
              <a:spcBef>
                <a:spcPts val="1400"/>
              </a:spcBef>
              <a:buSzPts val="1800"/>
            </a:pPr>
            <a:r>
              <a:rPr lang="en-US" sz="2400" dirty="0"/>
              <a:t>In the farmer’s corner</a:t>
            </a:r>
            <a:endParaRPr lang="en-US" sz="1400" dirty="0"/>
          </a:p>
          <a:p>
            <a:pPr marL="177800" lvl="0" indent="-177800">
              <a:lnSpc>
                <a:spcPct val="100000"/>
              </a:lnSpc>
              <a:spcBef>
                <a:spcPts val="1400"/>
              </a:spcBef>
              <a:buSzPts val="1800"/>
            </a:pPr>
            <a:r>
              <a:rPr lang="en-US" sz="2400" dirty="0"/>
              <a:t>Help navigate solutions to difficult and complex problems</a:t>
            </a:r>
            <a:endParaRPr lang="en-US" sz="1400" dirty="0"/>
          </a:p>
          <a:p>
            <a:pPr marL="520700" lvl="1" indent="-177800">
              <a:lnSpc>
                <a:spcPct val="100000"/>
              </a:lnSpc>
              <a:spcBef>
                <a:spcPts val="1000"/>
              </a:spcBef>
              <a:buSzPts val="1800"/>
            </a:pPr>
            <a:r>
              <a:rPr lang="en-US" dirty="0"/>
              <a:t>Lending/lender negotiation, mediation, farm programs, crisis counseling, disaster programs, legal and/or social services</a:t>
            </a:r>
            <a:endParaRPr lang="en-US" sz="1400" dirty="0"/>
          </a:p>
          <a:p>
            <a:pPr marL="177800" lvl="0" indent="-177800">
              <a:lnSpc>
                <a:spcPct val="100000"/>
              </a:lnSpc>
              <a:spcBef>
                <a:spcPts val="1400"/>
              </a:spcBef>
              <a:buSzPts val="1800"/>
            </a:pPr>
            <a:r>
              <a:rPr lang="en-US" sz="2400" dirty="0"/>
              <a:t> 2018: ~8,400 hours with clients</a:t>
            </a:r>
            <a:endParaRPr lang="en-US" sz="1400" dirty="0"/>
          </a:p>
        </p:txBody>
      </p:sp>
      <p:pic>
        <p:nvPicPr>
          <p:cNvPr id="5" name="Google Shape;1396;p175"/>
          <p:cNvPicPr preferRelativeResize="0">
            <a:picLocks noGrp="1"/>
          </p:cNvPicPr>
          <p:nvPr>
            <p:ph type="pic" sz="quarter" idx="11"/>
          </p:nvPr>
        </p:nvPicPr>
        <p:blipFill rotWithShape="1">
          <a:blip r:embed="rId4">
            <a:alphaModFix/>
          </a:blip>
          <a:stretch/>
        </p:blipFill>
        <p:spPr>
          <a:xfrm>
            <a:off x="8305800" y="1690688"/>
            <a:ext cx="2604659" cy="3033712"/>
          </a:xfrm>
          <a:prstGeom prst="rect">
            <a:avLst/>
          </a:prstGeom>
          <a:noFill/>
          <a:ln>
            <a:noFill/>
          </a:ln>
        </p:spPr>
      </p:pic>
      <p:sp>
        <p:nvSpPr>
          <p:cNvPr id="4" name="Rectangle 3"/>
          <p:cNvSpPr/>
          <p:nvPr/>
        </p:nvSpPr>
        <p:spPr>
          <a:xfrm>
            <a:off x="8806210" y="4724400"/>
            <a:ext cx="1603837" cy="369332"/>
          </a:xfrm>
          <a:prstGeom prst="rect">
            <a:avLst/>
          </a:prstGeom>
        </p:spPr>
        <p:txBody>
          <a:bodyPr wrap="none">
            <a:spAutoFit/>
          </a:bodyPr>
          <a:lstStyle/>
          <a:p>
            <a:pPr lvl="0" algn="ctr"/>
            <a:r>
              <a:rPr lang="en" dirty="0">
                <a:latin typeface="Arial" panose="020B0604020202020204" pitchFamily="34" charset="0"/>
                <a:ea typeface="Calibri"/>
                <a:cs typeface="Arial" panose="020B0604020202020204" pitchFamily="34" charset="0"/>
                <a:sym typeface="Calibri"/>
              </a:rPr>
              <a:t>651-201-6311</a:t>
            </a:r>
            <a:endParaRPr lang="en" sz="10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45599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b="1" dirty="0">
                <a:latin typeface="Arial" panose="020B0604020202020204" pitchFamily="34" charset="0"/>
                <a:cs typeface="Arial" panose="020B0604020202020204" pitchFamily="34" charset="0"/>
              </a:rPr>
              <a:t>Mobile Crisis Teams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0"/>
          </p:nvPr>
        </p:nvSpPr>
        <p:spPr>
          <a:xfrm>
            <a:off x="838200" y="1713490"/>
            <a:ext cx="4876800" cy="2464810"/>
          </a:xfrm>
        </p:spPr>
        <p:txBody>
          <a:bodyPr>
            <a:noAutofit/>
          </a:bodyPr>
          <a:lstStyle/>
          <a:p>
            <a:pPr marL="0" indent="0">
              <a:lnSpc>
                <a:spcPct val="110000"/>
              </a:lnSpc>
              <a:buNone/>
            </a:pPr>
            <a:r>
              <a:rPr lang="en" sz="3200" dirty="0"/>
              <a:t>Intensive, local, face-to-face short-term mental health services. During a crisis, can help people return to their baseline level of functioning.</a:t>
            </a:r>
            <a:endParaRPr lang="en-US" sz="3200" dirty="0"/>
          </a:p>
        </p:txBody>
      </p:sp>
      <p:grpSp>
        <p:nvGrpSpPr>
          <p:cNvPr id="26" name="Google Shape;1403;p176"/>
          <p:cNvGrpSpPr/>
          <p:nvPr/>
        </p:nvGrpSpPr>
        <p:grpSpPr>
          <a:xfrm>
            <a:off x="7477246" y="1203767"/>
            <a:ext cx="4305782" cy="3741981"/>
            <a:chOff x="409907" y="-286912"/>
            <a:chExt cx="4564698" cy="4309677"/>
          </a:xfrm>
        </p:grpSpPr>
        <p:sp>
          <p:nvSpPr>
            <p:cNvPr id="27" name="Google Shape;1404;p176"/>
            <p:cNvSpPr/>
            <p:nvPr/>
          </p:nvSpPr>
          <p:spPr>
            <a:xfrm>
              <a:off x="2047198" y="1541475"/>
              <a:ext cx="2599081" cy="2481290"/>
            </a:xfrm>
            <a:custGeom>
              <a:avLst/>
              <a:gdLst/>
              <a:ahLst/>
              <a:cxnLst/>
              <a:rect l="l" t="t" r="r" b="b"/>
              <a:pathLst>
                <a:path w="120000" h="120000" extrusionOk="0">
                  <a:moveTo>
                    <a:pt x="85462" y="19133"/>
                  </a:moveTo>
                  <a:lnTo>
                    <a:pt x="94158" y="11040"/>
                  </a:lnTo>
                  <a:lnTo>
                    <a:pt x="101811" y="17389"/>
                  </a:lnTo>
                  <a:lnTo>
                    <a:pt x="96281" y="28109"/>
                  </a:lnTo>
                  <a:lnTo>
                    <a:pt x="96281" y="28109"/>
                  </a:lnTo>
                  <a:cubicBezTo>
                    <a:pt x="100663" y="32983"/>
                    <a:pt x="103994" y="38688"/>
                    <a:pt x="106072" y="44877"/>
                  </a:cubicBezTo>
                  <a:lnTo>
                    <a:pt x="117704" y="44753"/>
                  </a:lnTo>
                  <a:lnTo>
                    <a:pt x="119415" y="54347"/>
                  </a:lnTo>
                  <a:lnTo>
                    <a:pt x="108524" y="58630"/>
                  </a:lnTo>
                  <a:lnTo>
                    <a:pt x="108524" y="58630"/>
                  </a:lnTo>
                  <a:cubicBezTo>
                    <a:pt x="108712" y="65148"/>
                    <a:pt x="107555" y="71636"/>
                    <a:pt x="105124" y="77697"/>
                  </a:cubicBezTo>
                  <a:lnTo>
                    <a:pt x="113843" y="85763"/>
                  </a:lnTo>
                  <a:lnTo>
                    <a:pt x="108889" y="94248"/>
                  </a:lnTo>
                  <a:lnTo>
                    <a:pt x="98062" y="89792"/>
                  </a:lnTo>
                  <a:lnTo>
                    <a:pt x="98062" y="89792"/>
                  </a:lnTo>
                  <a:cubicBezTo>
                    <a:pt x="93969" y="94905"/>
                    <a:pt x="88865" y="99139"/>
                    <a:pt x="83062" y="102237"/>
                  </a:cubicBezTo>
                  <a:lnTo>
                    <a:pt x="84875" y="114273"/>
                  </a:lnTo>
                  <a:lnTo>
                    <a:pt x="75423" y="117675"/>
                  </a:lnTo>
                  <a:lnTo>
                    <a:pt x="69790" y="107014"/>
                  </a:lnTo>
                  <a:cubicBezTo>
                    <a:pt x="63331" y="108329"/>
                    <a:pt x="56669" y="108329"/>
                    <a:pt x="50210" y="107014"/>
                  </a:cubicBezTo>
                  <a:lnTo>
                    <a:pt x="44577" y="117675"/>
                  </a:lnTo>
                  <a:lnTo>
                    <a:pt x="35125" y="114273"/>
                  </a:lnTo>
                  <a:lnTo>
                    <a:pt x="36938" y="102237"/>
                  </a:lnTo>
                  <a:cubicBezTo>
                    <a:pt x="31135" y="99139"/>
                    <a:pt x="26031" y="94905"/>
                    <a:pt x="21938" y="89792"/>
                  </a:cubicBezTo>
                  <a:lnTo>
                    <a:pt x="11111" y="94248"/>
                  </a:lnTo>
                  <a:lnTo>
                    <a:pt x="6157" y="85763"/>
                  </a:lnTo>
                  <a:lnTo>
                    <a:pt x="14876" y="77697"/>
                  </a:lnTo>
                  <a:cubicBezTo>
                    <a:pt x="12445" y="71636"/>
                    <a:pt x="11288" y="65148"/>
                    <a:pt x="11476" y="58630"/>
                  </a:cubicBezTo>
                  <a:lnTo>
                    <a:pt x="585" y="54347"/>
                  </a:lnTo>
                  <a:lnTo>
                    <a:pt x="2296" y="44753"/>
                  </a:lnTo>
                  <a:lnTo>
                    <a:pt x="13928" y="44877"/>
                  </a:lnTo>
                  <a:lnTo>
                    <a:pt x="13928" y="44877"/>
                  </a:lnTo>
                  <a:cubicBezTo>
                    <a:pt x="16006" y="38688"/>
                    <a:pt x="19337" y="32983"/>
                    <a:pt x="23719" y="28109"/>
                  </a:cubicBezTo>
                  <a:lnTo>
                    <a:pt x="18189" y="17389"/>
                  </a:lnTo>
                  <a:lnTo>
                    <a:pt x="25842" y="11040"/>
                  </a:lnTo>
                  <a:lnTo>
                    <a:pt x="34538" y="19133"/>
                  </a:lnTo>
                  <a:lnTo>
                    <a:pt x="34538" y="19133"/>
                  </a:lnTo>
                  <a:cubicBezTo>
                    <a:pt x="40153" y="15712"/>
                    <a:pt x="46414" y="13459"/>
                    <a:pt x="52938" y="12511"/>
                  </a:cubicBezTo>
                  <a:lnTo>
                    <a:pt x="54958" y="511"/>
                  </a:lnTo>
                  <a:lnTo>
                    <a:pt x="65042" y="511"/>
                  </a:lnTo>
                  <a:lnTo>
                    <a:pt x="67062" y="12511"/>
                  </a:lnTo>
                  <a:lnTo>
                    <a:pt x="67062" y="12511"/>
                  </a:lnTo>
                  <a:cubicBezTo>
                    <a:pt x="73586" y="13459"/>
                    <a:pt x="79847" y="15712"/>
                    <a:pt x="85462" y="19133"/>
                  </a:cubicBezTo>
                  <a:close/>
                </a:path>
              </a:pathLst>
            </a:custGeom>
            <a:solidFill>
              <a:srgbClr val="78BE21"/>
            </a:solidFill>
            <a:ln w="10775"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 name="Google Shape;1405;p176"/>
            <p:cNvSpPr txBox="1"/>
            <p:nvPr/>
          </p:nvSpPr>
          <p:spPr>
            <a:xfrm>
              <a:off x="2560925" y="2122705"/>
              <a:ext cx="1571627" cy="1275435"/>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dk1"/>
                </a:buClr>
                <a:buSzPts val="1200"/>
                <a:buFont typeface="Calibri"/>
                <a:buNone/>
              </a:pPr>
              <a:r>
                <a:rPr lang="en" sz="1200" b="1" dirty="0">
                  <a:solidFill>
                    <a:schemeClr val="dk1"/>
                  </a:solidFill>
                  <a:latin typeface="Calibri"/>
                  <a:ea typeface="Calibri"/>
                  <a:cs typeface="Calibri"/>
                  <a:sym typeface="Calibri"/>
                </a:rPr>
                <a:t>Mental health professional</a:t>
              </a:r>
              <a:endParaRPr sz="1100" dirty="0"/>
            </a:p>
          </p:txBody>
        </p:sp>
        <p:sp>
          <p:nvSpPr>
            <p:cNvPr id="29" name="Google Shape;1406;p176"/>
            <p:cNvSpPr/>
            <p:nvPr/>
          </p:nvSpPr>
          <p:spPr>
            <a:xfrm>
              <a:off x="475124" y="965870"/>
              <a:ext cx="2263563" cy="1844263"/>
            </a:xfrm>
            <a:custGeom>
              <a:avLst/>
              <a:gdLst/>
              <a:ahLst/>
              <a:cxnLst/>
              <a:rect l="l" t="t" r="r" b="b"/>
              <a:pathLst>
                <a:path w="120000" h="120000" extrusionOk="0">
                  <a:moveTo>
                    <a:pt x="92155" y="30393"/>
                  </a:moveTo>
                  <a:lnTo>
                    <a:pt x="105898" y="22818"/>
                  </a:lnTo>
                  <a:lnTo>
                    <a:pt x="113308" y="34709"/>
                  </a:lnTo>
                  <a:lnTo>
                    <a:pt x="103753" y="49005"/>
                  </a:lnTo>
                  <a:lnTo>
                    <a:pt x="103753" y="49005"/>
                  </a:lnTo>
                  <a:cubicBezTo>
                    <a:pt x="105861" y="56205"/>
                    <a:pt x="105861" y="63795"/>
                    <a:pt x="103753" y="70995"/>
                  </a:cubicBezTo>
                  <a:lnTo>
                    <a:pt x="113308" y="85291"/>
                  </a:lnTo>
                  <a:lnTo>
                    <a:pt x="105898" y="97182"/>
                  </a:lnTo>
                  <a:lnTo>
                    <a:pt x="92155" y="89607"/>
                  </a:lnTo>
                  <a:cubicBezTo>
                    <a:pt x="86478" y="94898"/>
                    <a:pt x="79383" y="98693"/>
                    <a:pt x="71599" y="100602"/>
                  </a:cubicBezTo>
                  <a:lnTo>
                    <a:pt x="68151" y="118602"/>
                  </a:lnTo>
                  <a:lnTo>
                    <a:pt x="51849" y="118602"/>
                  </a:lnTo>
                  <a:lnTo>
                    <a:pt x="48401" y="100602"/>
                  </a:lnTo>
                  <a:lnTo>
                    <a:pt x="48401" y="100602"/>
                  </a:lnTo>
                  <a:cubicBezTo>
                    <a:pt x="40617" y="98693"/>
                    <a:pt x="33522" y="94898"/>
                    <a:pt x="27845" y="89607"/>
                  </a:cubicBezTo>
                  <a:lnTo>
                    <a:pt x="14102" y="97182"/>
                  </a:lnTo>
                  <a:lnTo>
                    <a:pt x="6692" y="85291"/>
                  </a:lnTo>
                  <a:lnTo>
                    <a:pt x="16247" y="70995"/>
                  </a:lnTo>
                  <a:lnTo>
                    <a:pt x="16247" y="70995"/>
                  </a:lnTo>
                  <a:cubicBezTo>
                    <a:pt x="14139" y="63795"/>
                    <a:pt x="14139" y="56205"/>
                    <a:pt x="16247" y="49005"/>
                  </a:cubicBezTo>
                  <a:lnTo>
                    <a:pt x="6692" y="34709"/>
                  </a:lnTo>
                  <a:lnTo>
                    <a:pt x="14102" y="22818"/>
                  </a:lnTo>
                  <a:lnTo>
                    <a:pt x="27845" y="30393"/>
                  </a:lnTo>
                  <a:lnTo>
                    <a:pt x="27845" y="30393"/>
                  </a:lnTo>
                  <a:cubicBezTo>
                    <a:pt x="33522" y="25102"/>
                    <a:pt x="40617" y="21307"/>
                    <a:pt x="48401" y="19398"/>
                  </a:cubicBezTo>
                  <a:lnTo>
                    <a:pt x="51849" y="1398"/>
                  </a:lnTo>
                  <a:lnTo>
                    <a:pt x="68151" y="1398"/>
                  </a:lnTo>
                  <a:lnTo>
                    <a:pt x="71599" y="19398"/>
                  </a:lnTo>
                  <a:cubicBezTo>
                    <a:pt x="79383" y="21307"/>
                    <a:pt x="86478" y="25102"/>
                    <a:pt x="92155" y="30393"/>
                  </a:cubicBezTo>
                  <a:close/>
                </a:path>
              </a:pathLst>
            </a:custGeom>
            <a:solidFill>
              <a:srgbClr val="78BE21"/>
            </a:solidFill>
            <a:ln w="10775"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0" name="Google Shape;1407;p176"/>
            <p:cNvSpPr txBox="1"/>
            <p:nvPr/>
          </p:nvSpPr>
          <p:spPr>
            <a:xfrm>
              <a:off x="1000373" y="1432975"/>
              <a:ext cx="1213065" cy="91005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dk1"/>
                </a:buClr>
                <a:buSzPts val="1200"/>
                <a:buFont typeface="Calibri"/>
                <a:buNone/>
              </a:pPr>
              <a:r>
                <a:rPr lang="en" sz="1200" b="1">
                  <a:solidFill>
                    <a:schemeClr val="dk1"/>
                  </a:solidFill>
                  <a:latin typeface="Calibri"/>
                  <a:ea typeface="Calibri"/>
                  <a:cs typeface="Calibri"/>
                  <a:sym typeface="Calibri"/>
                </a:rPr>
                <a:t>Mental health practitioner </a:t>
              </a:r>
              <a:endParaRPr sz="1100"/>
            </a:p>
          </p:txBody>
        </p:sp>
        <p:sp>
          <p:nvSpPr>
            <p:cNvPr id="31" name="Google Shape;1408;p176"/>
            <p:cNvSpPr/>
            <p:nvPr/>
          </p:nvSpPr>
          <p:spPr>
            <a:xfrm rot="-900000">
              <a:off x="1701377" y="44576"/>
              <a:ext cx="1882773" cy="1737392"/>
            </a:xfrm>
            <a:custGeom>
              <a:avLst/>
              <a:gdLst/>
              <a:ahLst/>
              <a:cxnLst/>
              <a:rect l="l" t="t" r="r" b="b"/>
              <a:pathLst>
                <a:path w="120000" h="120000" extrusionOk="0">
                  <a:moveTo>
                    <a:pt x="90775" y="30393"/>
                  </a:moveTo>
                  <a:lnTo>
                    <a:pt x="106845" y="24175"/>
                  </a:lnTo>
                  <a:lnTo>
                    <a:pt x="113707" y="35680"/>
                  </a:lnTo>
                  <a:lnTo>
                    <a:pt x="101877" y="49005"/>
                  </a:lnTo>
                  <a:lnTo>
                    <a:pt x="101877" y="49005"/>
                  </a:lnTo>
                  <a:cubicBezTo>
                    <a:pt x="103894" y="56205"/>
                    <a:pt x="103894" y="63795"/>
                    <a:pt x="101877" y="70995"/>
                  </a:cubicBezTo>
                  <a:lnTo>
                    <a:pt x="113707" y="84320"/>
                  </a:lnTo>
                  <a:lnTo>
                    <a:pt x="106845" y="95825"/>
                  </a:lnTo>
                  <a:lnTo>
                    <a:pt x="90775" y="89607"/>
                  </a:lnTo>
                  <a:lnTo>
                    <a:pt x="90775" y="89607"/>
                  </a:lnTo>
                  <a:cubicBezTo>
                    <a:pt x="85343" y="94898"/>
                    <a:pt x="78552" y="98693"/>
                    <a:pt x="71101" y="100602"/>
                  </a:cubicBezTo>
                  <a:lnTo>
                    <a:pt x="67197" y="118602"/>
                  </a:lnTo>
                  <a:lnTo>
                    <a:pt x="52803" y="118602"/>
                  </a:lnTo>
                  <a:lnTo>
                    <a:pt x="48899" y="100602"/>
                  </a:lnTo>
                  <a:lnTo>
                    <a:pt x="48899" y="100602"/>
                  </a:lnTo>
                  <a:cubicBezTo>
                    <a:pt x="41448" y="98693"/>
                    <a:pt x="34657" y="94898"/>
                    <a:pt x="29225" y="89607"/>
                  </a:cubicBezTo>
                  <a:lnTo>
                    <a:pt x="13155" y="95825"/>
                  </a:lnTo>
                  <a:lnTo>
                    <a:pt x="6293" y="84320"/>
                  </a:lnTo>
                  <a:lnTo>
                    <a:pt x="18123" y="70995"/>
                  </a:lnTo>
                  <a:lnTo>
                    <a:pt x="18123" y="70995"/>
                  </a:lnTo>
                  <a:cubicBezTo>
                    <a:pt x="16106" y="63795"/>
                    <a:pt x="16106" y="56205"/>
                    <a:pt x="18123" y="49005"/>
                  </a:cubicBezTo>
                  <a:lnTo>
                    <a:pt x="6293" y="35680"/>
                  </a:lnTo>
                  <a:lnTo>
                    <a:pt x="13155" y="24175"/>
                  </a:lnTo>
                  <a:lnTo>
                    <a:pt x="29225" y="30393"/>
                  </a:lnTo>
                  <a:lnTo>
                    <a:pt x="29225" y="30393"/>
                  </a:lnTo>
                  <a:cubicBezTo>
                    <a:pt x="34657" y="25102"/>
                    <a:pt x="41448" y="21307"/>
                    <a:pt x="48899" y="19398"/>
                  </a:cubicBezTo>
                  <a:lnTo>
                    <a:pt x="52803" y="1398"/>
                  </a:lnTo>
                  <a:lnTo>
                    <a:pt x="67197" y="1398"/>
                  </a:lnTo>
                  <a:lnTo>
                    <a:pt x="71101" y="19398"/>
                  </a:lnTo>
                  <a:lnTo>
                    <a:pt x="71101" y="19398"/>
                  </a:lnTo>
                  <a:cubicBezTo>
                    <a:pt x="78552" y="21307"/>
                    <a:pt x="85343" y="25102"/>
                    <a:pt x="90775" y="30393"/>
                  </a:cubicBezTo>
                  <a:close/>
                </a:path>
              </a:pathLst>
            </a:custGeom>
            <a:solidFill>
              <a:srgbClr val="78BE21"/>
            </a:solidFill>
            <a:ln w="10775"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2" name="Google Shape;1409;p176"/>
            <p:cNvSpPr txBox="1"/>
            <p:nvPr/>
          </p:nvSpPr>
          <p:spPr>
            <a:xfrm>
              <a:off x="2122947" y="417015"/>
              <a:ext cx="1039632" cy="992516"/>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dk1"/>
                </a:buClr>
                <a:buSzPts val="1200"/>
                <a:buFont typeface="Calibri"/>
                <a:buNone/>
              </a:pPr>
              <a:r>
                <a:rPr lang="en" sz="1200" b="1">
                  <a:solidFill>
                    <a:schemeClr val="dk1"/>
                  </a:solidFill>
                  <a:latin typeface="Calibri"/>
                  <a:ea typeface="Calibri"/>
                  <a:cs typeface="Calibri"/>
                  <a:sym typeface="Calibri"/>
                </a:rPr>
                <a:t>Certified peer specialist</a:t>
              </a:r>
              <a:endParaRPr sz="1100"/>
            </a:p>
          </p:txBody>
        </p:sp>
        <p:sp>
          <p:nvSpPr>
            <p:cNvPr id="33" name="Google Shape;1410;p176"/>
            <p:cNvSpPr/>
            <p:nvPr/>
          </p:nvSpPr>
          <p:spPr>
            <a:xfrm>
              <a:off x="2261887" y="1303472"/>
              <a:ext cx="2712718" cy="2712718"/>
            </a:xfrm>
            <a:custGeom>
              <a:avLst/>
              <a:gdLst/>
              <a:ahLst/>
              <a:cxnLst/>
              <a:rect l="l" t="t" r="r" b="b"/>
              <a:pathLst>
                <a:path w="120000" h="120000" extrusionOk="0">
                  <a:moveTo>
                    <a:pt x="54770" y="3994"/>
                  </a:moveTo>
                  <a:lnTo>
                    <a:pt x="54770" y="3994"/>
                  </a:lnTo>
                  <a:cubicBezTo>
                    <a:pt x="77846" y="1839"/>
                    <a:pt x="99882" y="14058"/>
                    <a:pt x="110276" y="34773"/>
                  </a:cubicBezTo>
                  <a:cubicBezTo>
                    <a:pt x="120670" y="55488"/>
                    <a:pt x="117295" y="80458"/>
                    <a:pt x="101774" y="97670"/>
                  </a:cubicBezTo>
                  <a:lnTo>
                    <a:pt x="104335" y="100395"/>
                  </a:lnTo>
                  <a:lnTo>
                    <a:pt x="96596" y="98939"/>
                  </a:lnTo>
                  <a:lnTo>
                    <a:pt x="95346" y="90830"/>
                  </a:lnTo>
                  <a:lnTo>
                    <a:pt x="97906" y="93555"/>
                  </a:lnTo>
                  <a:cubicBezTo>
                    <a:pt x="111676" y="78000"/>
                    <a:pt x="114545" y="55612"/>
                    <a:pt x="105143" y="37088"/>
                  </a:cubicBezTo>
                  <a:cubicBezTo>
                    <a:pt x="95741" y="18564"/>
                    <a:pt x="75977" y="7663"/>
                    <a:pt x="55293" y="9595"/>
                  </a:cubicBezTo>
                  <a:close/>
                </a:path>
              </a:pathLst>
            </a:custGeom>
            <a:solidFill>
              <a:srgbClr val="A8ACB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4" name="Google Shape;1411;p176"/>
            <p:cNvSpPr/>
            <p:nvPr/>
          </p:nvSpPr>
          <p:spPr>
            <a:xfrm>
              <a:off x="409907" y="780657"/>
              <a:ext cx="1970959" cy="1970959"/>
            </a:xfrm>
            <a:custGeom>
              <a:avLst/>
              <a:gdLst/>
              <a:ahLst/>
              <a:cxnLst/>
              <a:rect l="l" t="t" r="r" b="b"/>
              <a:pathLst>
                <a:path w="120000" h="120000" extrusionOk="0">
                  <a:moveTo>
                    <a:pt x="38835" y="9410"/>
                  </a:moveTo>
                  <a:lnTo>
                    <a:pt x="41823" y="16553"/>
                  </a:lnTo>
                  <a:lnTo>
                    <a:pt x="41823" y="16553"/>
                  </a:lnTo>
                  <a:cubicBezTo>
                    <a:pt x="23032" y="24414"/>
                    <a:pt x="11425" y="43464"/>
                    <a:pt x="13055" y="63768"/>
                  </a:cubicBezTo>
                  <a:lnTo>
                    <a:pt x="18064" y="62671"/>
                  </a:lnTo>
                  <a:lnTo>
                    <a:pt x="10211" y="70899"/>
                  </a:lnTo>
                  <a:lnTo>
                    <a:pt x="417" y="66534"/>
                  </a:lnTo>
                  <a:lnTo>
                    <a:pt x="5431" y="65437"/>
                  </a:lnTo>
                  <a:lnTo>
                    <a:pt x="5431" y="65437"/>
                  </a:lnTo>
                  <a:cubicBezTo>
                    <a:pt x="3042" y="41449"/>
                    <a:pt x="16596" y="18714"/>
                    <a:pt x="38835" y="9410"/>
                  </a:cubicBezTo>
                  <a:close/>
                </a:path>
              </a:pathLst>
            </a:custGeom>
            <a:solidFill>
              <a:srgbClr val="A8ACB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5" name="Google Shape;1412;p176"/>
            <p:cNvSpPr/>
            <p:nvPr/>
          </p:nvSpPr>
          <p:spPr>
            <a:xfrm>
              <a:off x="1437052" y="-286912"/>
              <a:ext cx="2125091" cy="2125091"/>
            </a:xfrm>
            <a:custGeom>
              <a:avLst/>
              <a:gdLst/>
              <a:ahLst/>
              <a:cxnLst/>
              <a:rect l="l" t="t" r="r" b="b"/>
              <a:pathLst>
                <a:path w="120000" h="120000" extrusionOk="0">
                  <a:moveTo>
                    <a:pt x="4986" y="64681"/>
                  </a:moveTo>
                  <a:lnTo>
                    <a:pt x="4986" y="64681"/>
                  </a:lnTo>
                  <a:cubicBezTo>
                    <a:pt x="3682" y="49360"/>
                    <a:pt x="8826" y="34190"/>
                    <a:pt x="19179" y="22822"/>
                  </a:cubicBezTo>
                  <a:lnTo>
                    <a:pt x="16020" y="19256"/>
                  </a:lnTo>
                  <a:lnTo>
                    <a:pt x="25771" y="21357"/>
                  </a:lnTo>
                  <a:lnTo>
                    <a:pt x="27129" y="31797"/>
                  </a:lnTo>
                  <a:lnTo>
                    <a:pt x="23972" y="28233"/>
                  </a:lnTo>
                  <a:lnTo>
                    <a:pt x="23972" y="28233"/>
                  </a:lnTo>
                  <a:cubicBezTo>
                    <a:pt x="15304" y="38065"/>
                    <a:pt x="11029" y="51012"/>
                    <a:pt x="12141" y="64072"/>
                  </a:cubicBezTo>
                  <a:close/>
                </a:path>
              </a:pathLst>
            </a:custGeom>
            <a:solidFill>
              <a:srgbClr val="A8ACB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pic>
        <p:nvPicPr>
          <p:cNvPr id="36" name="Google Shape;1415;p176"/>
          <p:cNvPicPr preferRelativeResize="0"/>
          <p:nvPr/>
        </p:nvPicPr>
        <p:blipFill rotWithShape="1">
          <a:blip r:embed="rId4">
            <a:alphaModFix/>
          </a:blip>
          <a:srcRect/>
          <a:stretch/>
        </p:blipFill>
        <p:spPr>
          <a:xfrm>
            <a:off x="1190028" y="5038012"/>
            <a:ext cx="3448483" cy="814690"/>
          </a:xfrm>
          <a:prstGeom prst="rect">
            <a:avLst/>
          </a:prstGeom>
          <a:noFill/>
          <a:ln>
            <a:noFill/>
          </a:ln>
        </p:spPr>
      </p:pic>
      <p:sp>
        <p:nvSpPr>
          <p:cNvPr id="4" name="Rectangle 3"/>
          <p:cNvSpPr/>
          <p:nvPr/>
        </p:nvSpPr>
        <p:spPr>
          <a:xfrm>
            <a:off x="1520298" y="5913467"/>
            <a:ext cx="2787943" cy="369332"/>
          </a:xfrm>
          <a:prstGeom prst="rect">
            <a:avLst/>
          </a:prstGeom>
        </p:spPr>
        <p:txBody>
          <a:bodyPr wrap="none">
            <a:spAutoFit/>
          </a:bodyPr>
          <a:lstStyle/>
          <a:p>
            <a:pPr lvl="0" algn="ctr"/>
            <a:r>
              <a:rPr lang="en-US" dirty="0">
                <a:latin typeface="Arial" panose="020B0604020202020204" pitchFamily="34" charset="0"/>
                <a:ea typeface="Calibri"/>
                <a:cs typeface="Arial" panose="020B0604020202020204" pitchFamily="34" charset="0"/>
                <a:sym typeface="Calibri"/>
                <a:hlinkClick r:id="rId5"/>
              </a:rPr>
              <a:t>https://mn.gov/dhs/crisis</a:t>
            </a:r>
            <a:r>
              <a:rPr lang="en-US" dirty="0">
                <a:latin typeface="Arial" panose="020B0604020202020204" pitchFamily="34" charset="0"/>
                <a:ea typeface="Calibri"/>
                <a:cs typeface="Arial" panose="020B0604020202020204" pitchFamily="34" charset="0"/>
                <a:sym typeface="Calibri"/>
              </a:rPr>
              <a:t>  </a:t>
            </a:r>
            <a:endParaRPr lang="en-US" sz="1000" dirty="0">
              <a:latin typeface="Arial" panose="020B0604020202020204" pitchFamily="34" charset="0"/>
              <a:cs typeface="Arial" panose="020B0604020202020204" pitchFamily="34" charset="0"/>
            </a:endParaRPr>
          </a:p>
        </p:txBody>
      </p:sp>
      <p:sp>
        <p:nvSpPr>
          <p:cNvPr id="38" name="Rectangle 37"/>
          <p:cNvSpPr/>
          <p:nvPr/>
        </p:nvSpPr>
        <p:spPr>
          <a:xfrm>
            <a:off x="8381008" y="5044706"/>
            <a:ext cx="2650084" cy="461665"/>
          </a:xfrm>
          <a:prstGeom prst="rect">
            <a:avLst/>
          </a:prstGeom>
        </p:spPr>
        <p:txBody>
          <a:bodyPr wrap="none">
            <a:spAutoFit/>
          </a:bodyPr>
          <a:lstStyle/>
          <a:p>
            <a:pPr lvl="0"/>
            <a:r>
              <a:rPr lang="en-US" sz="2400" dirty="0">
                <a:latin typeface="Arial" panose="020B0604020202020204" pitchFamily="34" charset="0"/>
                <a:ea typeface="Calibri"/>
                <a:cs typeface="Arial" panose="020B0604020202020204" pitchFamily="34" charset="0"/>
                <a:sym typeface="Calibri"/>
              </a:rPr>
              <a:t>CELL:  **27 47 47</a:t>
            </a:r>
            <a:endParaRPr lang="en-US" sz="1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206823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ts val="0"/>
              </a:spcBef>
            </a:pPr>
            <a:r>
              <a:rPr lang="en-US" sz="4000" b="1" dirty="0">
                <a:latin typeface="Arial" panose="020B0604020202020204" pitchFamily="34" charset="0"/>
                <a:cs typeface="Arial" panose="020B0604020202020204" pitchFamily="34" charset="0"/>
              </a:rPr>
              <a:t>Coping with Farm &amp; Rural Stress </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Brochure &amp; Website</a:t>
            </a:r>
            <a:endParaRPr lang="en-US" sz="4000" dirty="0">
              <a:latin typeface="Arial" panose="020B0604020202020204" pitchFamily="34" charset="0"/>
              <a:cs typeface="Arial" panose="020B0604020202020204" pitchFamily="34" charset="0"/>
            </a:endParaRPr>
          </a:p>
        </p:txBody>
      </p:sp>
      <p:pic>
        <p:nvPicPr>
          <p:cNvPr id="5" name="Google Shape;1425;p177"/>
          <p:cNvPicPr preferRelativeResize="0">
            <a:picLocks noGrp="1"/>
          </p:cNvPicPr>
          <p:nvPr>
            <p:ph sz="quarter" idx="10"/>
          </p:nvPr>
        </p:nvPicPr>
        <p:blipFill rotWithShape="1">
          <a:blip r:embed="rId4">
            <a:alphaModFix/>
          </a:blip>
          <a:srcRect/>
          <a:stretch/>
        </p:blipFill>
        <p:spPr>
          <a:xfrm>
            <a:off x="7914463" y="1690688"/>
            <a:ext cx="1648637" cy="3833812"/>
          </a:xfrm>
          <a:prstGeom prst="rect">
            <a:avLst/>
          </a:prstGeom>
          <a:noFill/>
          <a:ln>
            <a:noFill/>
          </a:ln>
        </p:spPr>
      </p:pic>
      <p:pic>
        <p:nvPicPr>
          <p:cNvPr id="7" name="Google Shape;1426;p177"/>
          <p:cNvPicPr preferRelativeResize="0">
            <a:picLocks noGrp="1"/>
          </p:cNvPicPr>
          <p:nvPr>
            <p:ph type="pic" sz="quarter" idx="11"/>
          </p:nvPr>
        </p:nvPicPr>
        <p:blipFill>
          <a:blip r:embed="rId5">
            <a:alphaModFix/>
          </a:blip>
          <a:stretch>
            <a:fillRect/>
          </a:stretch>
        </p:blipFill>
        <p:spPr>
          <a:xfrm>
            <a:off x="838200" y="1690688"/>
            <a:ext cx="6375400" cy="5167312"/>
          </a:xfrm>
          <a:prstGeom prst="rect">
            <a:avLst/>
          </a:prstGeom>
          <a:noFill/>
          <a:ln>
            <a:noFill/>
          </a:ln>
        </p:spPr>
      </p:pic>
    </p:spTree>
    <p:custDataLst>
      <p:tags r:id="rId1"/>
    </p:custDataLst>
    <p:extLst>
      <p:ext uri="{BB962C8B-B14F-4D97-AF65-F5344CB8AC3E}">
        <p14:creationId xmlns:p14="http://schemas.microsoft.com/office/powerpoint/2010/main" val="2117785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1240"/>
          </a:xfrm>
        </p:spPr>
        <p:txBody>
          <a:bodyPr/>
          <a:lstStyle/>
          <a:p>
            <a:r>
              <a:rPr lang="en-US" dirty="0"/>
              <a:t>National Resources</a:t>
            </a:r>
          </a:p>
        </p:txBody>
      </p:sp>
      <p:sp>
        <p:nvSpPr>
          <p:cNvPr id="3" name="Content Placeholder 2"/>
          <p:cNvSpPr>
            <a:spLocks noGrp="1"/>
          </p:cNvSpPr>
          <p:nvPr>
            <p:ph sz="quarter" idx="10"/>
          </p:nvPr>
        </p:nvSpPr>
        <p:spPr>
          <a:xfrm>
            <a:off x="657033" y="1424123"/>
            <a:ext cx="9111999" cy="4559987"/>
          </a:xfrm>
        </p:spPr>
        <p:txBody>
          <a:bodyPr>
            <a:normAutofit/>
          </a:bodyPr>
          <a:lstStyle/>
          <a:p>
            <a:pPr marL="347663" lvl="2"/>
            <a:r>
              <a:rPr lang="en-US" sz="2800" dirty="0"/>
              <a:t>Suicide hotline: 1-800-273-TALK or 1-800-SUICIDE</a:t>
            </a:r>
          </a:p>
          <a:p>
            <a:pPr marL="804863" lvl="3"/>
            <a:r>
              <a:rPr lang="en-US" sz="2400" dirty="0"/>
              <a:t>suicidepreventionlifeline.org</a:t>
            </a:r>
          </a:p>
          <a:p>
            <a:pPr marL="347663" lvl="2"/>
            <a:r>
              <a:rPr lang="en-US" sz="2800" dirty="0"/>
              <a:t>Avera farm stress hotline: 1-800-691-4336</a:t>
            </a:r>
          </a:p>
          <a:p>
            <a:pPr marL="347663" lvl="2"/>
            <a:r>
              <a:rPr lang="en-US" sz="2800" dirty="0" err="1"/>
              <a:t>FarmAid</a:t>
            </a:r>
            <a:r>
              <a:rPr lang="en-US" sz="2800" dirty="0"/>
              <a:t>: 1-800-FARM-AID</a:t>
            </a:r>
          </a:p>
          <a:p>
            <a:pPr marL="347663" lvl="2"/>
            <a:r>
              <a:rPr lang="en-US" sz="2800" dirty="0"/>
              <a:t>National Farmers Union: nfu.org</a:t>
            </a:r>
          </a:p>
          <a:p>
            <a:pPr marL="804863" lvl="3"/>
            <a:r>
              <a:rPr lang="en-US" sz="2400" dirty="0"/>
              <a:t>National Farmers Union: Farm Crisis Center: farmcrisis.nfu.org</a:t>
            </a:r>
          </a:p>
          <a:p>
            <a:pPr marL="347663" lvl="2"/>
            <a:r>
              <a:rPr lang="en-US" sz="2800" dirty="0"/>
              <a:t>Rural Advancement Foundation International: rafiusa.org</a:t>
            </a:r>
          </a:p>
          <a:p>
            <a:pPr marL="347663" lvl="2"/>
            <a:r>
              <a:rPr lang="en-US" sz="2800" dirty="0" err="1"/>
              <a:t>AgriSafe</a:t>
            </a:r>
            <a:r>
              <a:rPr lang="en-US" sz="2800" dirty="0"/>
              <a:t> Network: www.agrisafe.org</a:t>
            </a:r>
          </a:p>
          <a:p>
            <a:endParaRPr lang="en-US" dirty="0"/>
          </a:p>
        </p:txBody>
      </p:sp>
    </p:spTree>
    <p:extLst>
      <p:ext uri="{BB962C8B-B14F-4D97-AF65-F5344CB8AC3E}">
        <p14:creationId xmlns:p14="http://schemas.microsoft.com/office/powerpoint/2010/main" val="3105675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Locally Focused Resource: 	Extension Offices</a:t>
            </a:r>
          </a:p>
        </p:txBody>
      </p:sp>
      <p:sp>
        <p:nvSpPr>
          <p:cNvPr id="3" name="Content Placeholder 2"/>
          <p:cNvSpPr>
            <a:spLocks noGrp="1"/>
          </p:cNvSpPr>
          <p:nvPr>
            <p:ph sz="quarter" idx="10"/>
          </p:nvPr>
        </p:nvSpPr>
        <p:spPr>
          <a:xfrm>
            <a:off x="838200" y="1875099"/>
            <a:ext cx="9910652" cy="4456253"/>
          </a:xfrm>
        </p:spPr>
        <p:txBody>
          <a:bodyPr>
            <a:noAutofit/>
          </a:bodyPr>
          <a:lstStyle/>
          <a:p>
            <a:pPr marL="0" indent="0">
              <a:buNone/>
            </a:pPr>
            <a:r>
              <a:rPr lang="en-US" sz="3200" dirty="0"/>
              <a:t>State and County Extension Offices add behavioral health resources and products on farm and family stress.</a:t>
            </a:r>
          </a:p>
          <a:p>
            <a:pPr lvl="1"/>
            <a:r>
              <a:rPr lang="en-US" sz="2800" dirty="0"/>
              <a:t>Provide warning signs of stress or risk of suicide.</a:t>
            </a:r>
          </a:p>
          <a:p>
            <a:pPr lvl="1"/>
            <a:r>
              <a:rPr lang="en-US" sz="2800" dirty="0"/>
              <a:t>Tips for managing stress.</a:t>
            </a:r>
          </a:p>
          <a:p>
            <a:pPr lvl="1"/>
            <a:r>
              <a:rPr lang="en-US" sz="2800" dirty="0"/>
              <a:t>Financial planning  tools.</a:t>
            </a:r>
          </a:p>
          <a:p>
            <a:pPr lvl="1"/>
            <a:r>
              <a:rPr lang="en-US" sz="2800" dirty="0"/>
              <a:t>Tips for families and signs of family stress.</a:t>
            </a:r>
          </a:p>
          <a:p>
            <a:pPr lvl="1"/>
            <a:r>
              <a:rPr lang="en-US" sz="2800" dirty="0"/>
              <a:t>Hotlines or chat resources.</a:t>
            </a:r>
          </a:p>
          <a:p>
            <a:pPr lvl="1"/>
            <a:r>
              <a:rPr lang="en-US" sz="2800" dirty="0"/>
              <a:t>Videos of coping, managing, and warning signs.</a:t>
            </a:r>
          </a:p>
        </p:txBody>
      </p:sp>
    </p:spTree>
    <p:extLst>
      <p:ext uri="{BB962C8B-B14F-4D97-AF65-F5344CB8AC3E}">
        <p14:creationId xmlns:p14="http://schemas.microsoft.com/office/powerpoint/2010/main" val="3552779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Farm and Ranch Stress Assistance Network (FRSAN)</a:t>
            </a:r>
          </a:p>
        </p:txBody>
      </p:sp>
      <p:sp>
        <p:nvSpPr>
          <p:cNvPr id="3" name="Content Placeholder 2"/>
          <p:cNvSpPr>
            <a:spLocks noGrp="1"/>
          </p:cNvSpPr>
          <p:nvPr>
            <p:ph sz="quarter" idx="10"/>
          </p:nvPr>
        </p:nvSpPr>
        <p:spPr>
          <a:xfrm>
            <a:off x="838200" y="1944547"/>
            <a:ext cx="11020857" cy="4328931"/>
          </a:xfrm>
        </p:spPr>
        <p:txBody>
          <a:bodyPr>
            <a:normAutofit/>
          </a:bodyPr>
          <a:lstStyle/>
          <a:p>
            <a:pPr marL="0" indent="0">
              <a:buNone/>
            </a:pPr>
            <a:r>
              <a:rPr lang="en-US" dirty="0"/>
              <a:t>Funded through the USDA, the purpose of FRSAN is to establish a network that connects individuals who are engaged in farming, ranching, and other agriculture-related occupations to stress assistance programs. The establishment of a network that assists farmers and ranchers in time of stress can offer a conduit to improving behavioral health awareness, literacy, and outcomes for agricultural producers, workers and their families.</a:t>
            </a:r>
          </a:p>
          <a:p>
            <a:pPr marL="0" indent="0">
              <a:buNone/>
            </a:pPr>
            <a:endParaRPr lang="en-US" sz="1200" dirty="0"/>
          </a:p>
          <a:p>
            <a:pPr marL="0" indent="0">
              <a:buNone/>
            </a:pPr>
            <a:endParaRPr lang="en-US" sz="1200" dirty="0"/>
          </a:p>
          <a:p>
            <a:pPr marL="0" lvl="2" indent="0">
              <a:buNone/>
            </a:pPr>
            <a:r>
              <a:rPr lang="en-US" sz="1200" dirty="0">
                <a:hlinkClick r:id="rId3"/>
              </a:rPr>
              <a:t>https://nifa.usda.gov/program/farm-and-ranch-stress-assistance-network-frsan</a:t>
            </a:r>
            <a:endParaRPr lang="en-US" sz="1200" dirty="0"/>
          </a:p>
        </p:txBody>
      </p:sp>
    </p:spTree>
    <p:extLst>
      <p:ext uri="{BB962C8B-B14F-4D97-AF65-F5344CB8AC3E}">
        <p14:creationId xmlns:p14="http://schemas.microsoft.com/office/powerpoint/2010/main" val="1226658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6527"/>
            <a:ext cx="10515600" cy="4884516"/>
          </a:xfrm>
        </p:spPr>
        <p:txBody>
          <a:bodyPr>
            <a:normAutofit/>
          </a:bodyPr>
          <a:lstStyle/>
          <a:p>
            <a:r>
              <a:rPr lang="en-US" dirty="0"/>
              <a:t>Questions?</a:t>
            </a:r>
            <a:br>
              <a:rPr lang="en-US" dirty="0"/>
            </a:br>
            <a:br>
              <a:rPr lang="en-US" dirty="0"/>
            </a:br>
            <a:br>
              <a:rPr lang="en-US" dirty="0"/>
            </a:br>
            <a:r>
              <a:rPr lang="en-US" sz="3200" dirty="0"/>
              <a:t>Please don’t forget to complete an evaluation survey for today’s training.  </a:t>
            </a:r>
            <a:br>
              <a:rPr lang="en-US" sz="3200" dirty="0"/>
            </a:br>
            <a:br>
              <a:rPr lang="en-US" sz="3200" dirty="0"/>
            </a:br>
            <a:r>
              <a:rPr lang="en-US" sz="3200" u="sng" dirty="0">
                <a:hlinkClick r:id="rId2"/>
              </a:rPr>
              <a:t>https://ttc-gpra.org/P?s=409423</a:t>
            </a:r>
            <a:r>
              <a:rPr lang="en-US" sz="3200" u="sng" dirty="0"/>
              <a:t> </a:t>
            </a:r>
            <a:br>
              <a:rPr lang="en-US" dirty="0"/>
            </a:br>
            <a:br>
              <a:rPr lang="en-US" dirty="0"/>
            </a:br>
            <a:r>
              <a:rPr lang="en-US" dirty="0"/>
              <a:t>Thank you!!</a:t>
            </a:r>
          </a:p>
        </p:txBody>
      </p:sp>
    </p:spTree>
    <p:extLst>
      <p:ext uri="{BB962C8B-B14F-4D97-AF65-F5344CB8AC3E}">
        <p14:creationId xmlns:p14="http://schemas.microsoft.com/office/powerpoint/2010/main" val="52670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9525" y="1343617"/>
            <a:ext cx="10363200" cy="1411000"/>
          </a:xfrm>
        </p:spPr>
        <p:txBody>
          <a:bodyPr>
            <a:noAutofit/>
          </a:bodyPr>
          <a:lstStyle/>
          <a:p>
            <a:r>
              <a:rPr lang="en-US" sz="2400" dirty="0">
                <a:latin typeface="Arial" charset="0"/>
                <a:ea typeface="Arial" charset="0"/>
                <a:cs typeface="Arial" charset="0"/>
              </a:rPr>
              <a:t>Provides training and technical assistance on evidence based practices to the mental health providers of Region 8 (North Dakota, South Dakota, Montana, Wyoming, Colorado, and Utah). We are funded by the Substance Abuse and Mental Health Service Administration (SAMHSA)</a:t>
            </a:r>
            <a:endParaRPr lang="en-US" sz="2400" dirty="0"/>
          </a:p>
        </p:txBody>
      </p:sp>
      <p:sp>
        <p:nvSpPr>
          <p:cNvPr id="6" name="Title 1"/>
          <p:cNvSpPr>
            <a:spLocks noGrp="1"/>
          </p:cNvSpPr>
          <p:nvPr>
            <p:ph type="ctrTitle"/>
          </p:nvPr>
        </p:nvSpPr>
        <p:spPr>
          <a:xfrm>
            <a:off x="1881447" y="231541"/>
            <a:ext cx="8219357" cy="1012435"/>
          </a:xfrm>
        </p:spPr>
        <p:txBody>
          <a:bodyPr>
            <a:noAutofit/>
          </a:bodyPr>
          <a:lstStyle/>
          <a:p>
            <a:r>
              <a:rPr lang="en-US" sz="3600" b="1" dirty="0">
                <a:latin typeface="Arial" charset="0"/>
                <a:ea typeface="Arial" charset="0"/>
                <a:cs typeface="Arial" charset="0"/>
              </a:rPr>
              <a:t>The Mountain Plains Mental Health Technology Transfer Center</a:t>
            </a:r>
          </a:p>
        </p:txBody>
      </p:sp>
      <p:sp>
        <p:nvSpPr>
          <p:cNvPr id="7" name="Subtitle 6"/>
          <p:cNvSpPr txBox="1">
            <a:spLocks noGrp="1"/>
          </p:cNvSpPr>
          <p:nvPr>
            <p:ph type="subTitle" idx="1"/>
          </p:nvPr>
        </p:nvSpPr>
        <p:spPr>
          <a:xfrm>
            <a:off x="241721" y="3293500"/>
            <a:ext cx="3835110" cy="2803844"/>
          </a:xfrm>
          <a:prstGeom prst="rect">
            <a:avLst/>
          </a:prstGeom>
          <a:noFill/>
        </p:spPr>
        <p:txBody>
          <a:bodyPr wrap="square" rtlCol="0">
            <a:spAutoFit/>
          </a:bodyPr>
          <a:lstStyle/>
          <a:p>
            <a:pPr algn="ctr"/>
            <a:r>
              <a:rPr lang="en-US" dirty="0"/>
              <a:t>Co-hosted by:</a:t>
            </a:r>
          </a:p>
          <a:p>
            <a:pPr algn="ctr"/>
            <a:r>
              <a:rPr lang="en-US" dirty="0"/>
              <a:t>The University of North Dakota </a:t>
            </a:r>
          </a:p>
          <a:p>
            <a:pPr algn="ctr"/>
            <a:r>
              <a:rPr lang="en-US" dirty="0"/>
              <a:t>and</a:t>
            </a:r>
          </a:p>
          <a:p>
            <a:pPr algn="ctr"/>
            <a:r>
              <a:rPr lang="en-US" dirty="0"/>
              <a:t>The Western Interstate Commission for Higher Education (WICHE)</a:t>
            </a:r>
          </a:p>
        </p:txBody>
      </p:sp>
      <p:pic>
        <p:nvPicPr>
          <p:cNvPr id="8" name="Picture 7"/>
          <p:cNvPicPr>
            <a:picLocks noChangeAspect="1"/>
          </p:cNvPicPr>
          <p:nvPr/>
        </p:nvPicPr>
        <p:blipFill>
          <a:blip r:embed="rId2"/>
          <a:stretch>
            <a:fillRect/>
          </a:stretch>
        </p:blipFill>
        <p:spPr>
          <a:xfrm>
            <a:off x="8067113" y="3293500"/>
            <a:ext cx="3529941" cy="2781115"/>
          </a:xfrm>
          <a:prstGeom prst="rect">
            <a:avLst/>
          </a:prstGeom>
        </p:spPr>
      </p:pic>
      <p:pic>
        <p:nvPicPr>
          <p:cNvPr id="9" name="Picture 8" title="States in regio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8525" y="2885510"/>
            <a:ext cx="3505200" cy="3597096"/>
          </a:xfrm>
          <a:prstGeom prst="rect">
            <a:avLst/>
          </a:prstGeom>
        </p:spPr>
      </p:pic>
    </p:spTree>
    <p:extLst>
      <p:ext uri="{BB962C8B-B14F-4D97-AF65-F5344CB8AC3E}">
        <p14:creationId xmlns:p14="http://schemas.microsoft.com/office/powerpoint/2010/main" val="2877626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40090" y="70338"/>
            <a:ext cx="3711819" cy="923330"/>
          </a:xfrm>
          <a:prstGeom prst="rect">
            <a:avLst/>
          </a:prstGeom>
        </p:spPr>
        <p:txBody>
          <a:bodyPr wrap="square">
            <a:spAutoFit/>
          </a:bodyPr>
          <a:lstStyle/>
          <a:p>
            <a:r>
              <a:rPr lang="en-US" sz="5400" b="1" dirty="0">
                <a:solidFill>
                  <a:srgbClr val="CC4927"/>
                </a:solidFill>
              </a:rPr>
              <a:t>Disclaimer</a:t>
            </a:r>
            <a:endParaRPr lang="en-US" sz="5400" dirty="0"/>
          </a:p>
        </p:txBody>
      </p:sp>
      <p:sp>
        <p:nvSpPr>
          <p:cNvPr id="7" name="Rectangle 6"/>
          <p:cNvSpPr/>
          <p:nvPr/>
        </p:nvSpPr>
        <p:spPr>
          <a:xfrm>
            <a:off x="772256" y="1318711"/>
            <a:ext cx="10647485" cy="4745915"/>
          </a:xfrm>
          <a:prstGeom prst="rect">
            <a:avLst/>
          </a:prstGeom>
        </p:spPr>
        <p:txBody>
          <a:bodyPr wrap="square">
            <a:spAutoFit/>
          </a:bodyPr>
          <a:lstStyle/>
          <a:p>
            <a:pPr>
              <a:lnSpc>
                <a:spcPct val="120000"/>
              </a:lnSpc>
            </a:pPr>
            <a:r>
              <a:rPr lang="en-US" dirty="0"/>
              <a:t>This presentation was prepared for the Mountain Plains Mental Health Technology Transfer Center (TTC) Network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Mountain Plains Mental Health Technology Transfer Center. For more information on obtaining copies of this presentation, call 701-777-6367. </a:t>
            </a:r>
          </a:p>
          <a:p>
            <a:pPr>
              <a:lnSpc>
                <a:spcPct val="120000"/>
              </a:lnSpc>
            </a:pPr>
            <a:endParaRPr lang="en-US" dirty="0"/>
          </a:p>
          <a:p>
            <a:pPr>
              <a:lnSpc>
                <a:spcPct val="120000"/>
              </a:lnSpc>
            </a:pPr>
            <a:r>
              <a:rPr lang="en-US" dirty="0"/>
              <a:t>At the time of this presentation, </a:t>
            </a:r>
            <a:r>
              <a:rPr lang="en-US" dirty="0" err="1"/>
              <a:t>Elinore</a:t>
            </a:r>
            <a:r>
              <a:rPr lang="en-US" dirty="0"/>
              <a:t> F. </a:t>
            </a:r>
            <a:r>
              <a:rPr lang="en-US" dirty="0" err="1"/>
              <a:t>McCance</a:t>
            </a:r>
            <a:r>
              <a:rPr lang="en-US" dirty="0"/>
              <a:t>-Katz, served as SAMHSA Assistant Secretary. The opinions expressed herein are the views of Megan Moynihan and Monica McConkey and do not reflect the official position of the Department of Health and Human Services (DHHS), SAMHSA. No official support or endorsement of DHHS, SAMHSA, for the opinions described in this document is intended or should be inferred.</a:t>
            </a:r>
          </a:p>
        </p:txBody>
      </p:sp>
    </p:spTree>
    <p:extLst>
      <p:ext uri="{BB962C8B-B14F-4D97-AF65-F5344CB8AC3E}">
        <p14:creationId xmlns:p14="http://schemas.microsoft.com/office/powerpoint/2010/main" val="1528299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9085" y="503121"/>
            <a:ext cx="10920046" cy="2618147"/>
          </a:xfrm>
        </p:spPr>
        <p:txBody>
          <a:bodyPr>
            <a:normAutofit fontScale="90000"/>
          </a:bodyPr>
          <a:lstStyle/>
          <a:p>
            <a:r>
              <a:rPr lang="en-US" sz="4900" dirty="0"/>
              <a:t>How we can continue to offer free training</a:t>
            </a:r>
            <a:br>
              <a:rPr lang="en-US" sz="4900" dirty="0"/>
            </a:br>
            <a:br>
              <a:rPr lang="en-US" sz="4900" dirty="0"/>
            </a:br>
            <a:r>
              <a:rPr lang="en-US" sz="4900" b="1" dirty="0"/>
              <a:t>A SURVEY</a:t>
            </a:r>
            <a:r>
              <a:rPr lang="en-US" sz="4900" dirty="0"/>
              <a:t>!</a:t>
            </a:r>
          </a:p>
        </p:txBody>
      </p:sp>
      <p:sp>
        <p:nvSpPr>
          <p:cNvPr id="3" name="Subtitle 2"/>
          <p:cNvSpPr>
            <a:spLocks noGrp="1"/>
          </p:cNvSpPr>
          <p:nvPr>
            <p:ph type="subTitle" idx="1"/>
          </p:nvPr>
        </p:nvSpPr>
        <p:spPr>
          <a:xfrm>
            <a:off x="2667000" y="3319405"/>
            <a:ext cx="6858000" cy="969962"/>
          </a:xfrm>
        </p:spPr>
        <p:txBody>
          <a:bodyPr>
            <a:normAutofit/>
          </a:bodyPr>
          <a:lstStyle/>
          <a:p>
            <a:r>
              <a:rPr lang="en-US" sz="3200" u="sng" dirty="0">
                <a:hlinkClick r:id="rId2"/>
              </a:rPr>
              <a:t>https://ttc-gpra.org/P?s=409423</a:t>
            </a:r>
            <a:r>
              <a:rPr lang="en-US" sz="3200" u="sng" dirty="0"/>
              <a:t> </a:t>
            </a:r>
            <a:endParaRPr lang="en-US" sz="3200" dirty="0"/>
          </a:p>
        </p:txBody>
      </p:sp>
    </p:spTree>
    <p:extLst>
      <p:ext uri="{BB962C8B-B14F-4D97-AF65-F5344CB8AC3E}">
        <p14:creationId xmlns:p14="http://schemas.microsoft.com/office/powerpoint/2010/main" val="866465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95100"/>
            <a:ext cx="10363200" cy="2161558"/>
          </a:xfrm>
        </p:spPr>
        <p:txBody>
          <a:bodyPr>
            <a:normAutofit/>
          </a:bodyPr>
          <a:lstStyle/>
          <a:p>
            <a:r>
              <a:rPr lang="en" sz="4400" b="1" dirty="0">
                <a:latin typeface="Arial"/>
                <a:cs typeface="Arial"/>
              </a:rPr>
              <a:t>Hands-on Tools and Strategies to </a:t>
            </a:r>
            <a:br>
              <a:rPr lang="en" sz="4400" b="1" dirty="0">
                <a:latin typeface="Arial" panose="020B0604020202020204" pitchFamily="34" charset="0"/>
                <a:cs typeface="Arial" panose="020B0604020202020204" pitchFamily="34" charset="0"/>
              </a:rPr>
            </a:br>
            <a:r>
              <a:rPr lang="en" sz="4400" b="1" dirty="0">
                <a:latin typeface="Arial"/>
                <a:cs typeface="Arial"/>
              </a:rPr>
              <a:t>Help Providers Work with </a:t>
            </a:r>
            <a:br>
              <a:rPr lang="en" sz="4400" b="1" dirty="0">
                <a:latin typeface="Arial"/>
                <a:cs typeface="Arial"/>
              </a:rPr>
            </a:br>
            <a:r>
              <a:rPr lang="en" sz="4400" b="1" dirty="0">
                <a:latin typeface="Arial"/>
                <a:cs typeface="Arial"/>
              </a:rPr>
              <a:t>Farmers and Ranchers</a:t>
            </a:r>
            <a:endParaRPr lang="en-US" sz="4400" dirty="0">
              <a:latin typeface="Arial"/>
              <a:cs typeface="Arial"/>
            </a:endParaRPr>
          </a:p>
        </p:txBody>
      </p:sp>
      <p:sp>
        <p:nvSpPr>
          <p:cNvPr id="3" name="Subtitle 2"/>
          <p:cNvSpPr>
            <a:spLocks noGrp="1"/>
          </p:cNvSpPr>
          <p:nvPr>
            <p:ph type="subTitle" idx="1"/>
          </p:nvPr>
        </p:nvSpPr>
        <p:spPr>
          <a:xfrm>
            <a:off x="1547148" y="3489767"/>
            <a:ext cx="9144000" cy="927677"/>
          </a:xfrm>
        </p:spPr>
        <p:txBody>
          <a:bodyPr anchor="b">
            <a:normAutofit/>
          </a:bodyPr>
          <a:lstStyle/>
          <a:p>
            <a:pPr lvl="0">
              <a:lnSpc>
                <a:spcPct val="80000"/>
              </a:lnSpc>
              <a:spcBef>
                <a:spcPts val="0"/>
              </a:spcBef>
              <a:buSzPts val="1500"/>
            </a:pPr>
            <a:r>
              <a:rPr lang="en-US" b="1" dirty="0">
                <a:latin typeface="Arial" panose="020B0604020202020204" pitchFamily="34" charset="0"/>
                <a:cs typeface="Arial" panose="020B0604020202020204" pitchFamily="34" charset="0"/>
              </a:rPr>
              <a:t>Monica </a:t>
            </a:r>
            <a:r>
              <a:rPr lang="en-US" b="1" dirty="0" err="1">
                <a:latin typeface="Arial" panose="020B0604020202020204" pitchFamily="34" charset="0"/>
                <a:cs typeface="Arial" panose="020B0604020202020204" pitchFamily="34" charset="0"/>
              </a:rPr>
              <a:t>McConkey</a:t>
            </a:r>
            <a:r>
              <a:rPr lang="en-US" b="1" dirty="0">
                <a:latin typeface="Arial" panose="020B0604020202020204" pitchFamily="34" charset="0"/>
                <a:cs typeface="Arial" panose="020B0604020202020204" pitchFamily="34" charset="0"/>
              </a:rPr>
              <a:t>, Eyes on the Horizon Consulting</a:t>
            </a:r>
            <a:endParaRPr lang="en-US" dirty="0">
              <a:latin typeface="Arial" panose="020B0604020202020204" pitchFamily="34" charset="0"/>
              <a:cs typeface="Arial" panose="020B0604020202020204" pitchFamily="34" charset="0"/>
            </a:endParaRPr>
          </a:p>
          <a:p>
            <a:pPr lvl="0">
              <a:lnSpc>
                <a:spcPct val="80000"/>
              </a:lnSpc>
              <a:spcBef>
                <a:spcPts val="800"/>
              </a:spcBef>
              <a:buSzPts val="1500"/>
            </a:pPr>
            <a:r>
              <a:rPr lang="en-US" b="1" dirty="0">
                <a:latin typeface="Arial" panose="020B0604020202020204" pitchFamily="34" charset="0"/>
                <a:cs typeface="Arial" panose="020B0604020202020204" pitchFamily="34" charset="0"/>
              </a:rPr>
              <a:t>Meg Moynihan, Minnesota Department of Agriculture</a:t>
            </a:r>
            <a:endParaRPr lang="en-US" dirty="0">
              <a:latin typeface="Arial" panose="020B0604020202020204" pitchFamily="34" charset="0"/>
              <a:cs typeface="Arial" panose="020B0604020202020204" pitchFamily="34" charset="0"/>
            </a:endParaRP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2573429" y="14494"/>
            <a:ext cx="7045141" cy="1180606"/>
          </a:xfrm>
        </p:spPr>
      </p:pic>
      <p:pic>
        <p:nvPicPr>
          <p:cNvPr id="7" name="Picture Placeholder 6" descr="MHTTC stacked color bars"/>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22801" b="22801"/>
          <a:stretch>
            <a:fillRect/>
          </a:stretch>
        </p:blipFill>
        <p:spPr/>
      </p:pic>
    </p:spTree>
    <p:custDataLst>
      <p:tags r:id="rId1"/>
    </p:custDataLst>
    <p:extLst>
      <p:ext uri="{BB962C8B-B14F-4D97-AF65-F5344CB8AC3E}">
        <p14:creationId xmlns:p14="http://schemas.microsoft.com/office/powerpoint/2010/main" val="1296378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274;p159"/>
          <p:cNvPicPr preferRelativeResize="0">
            <a:picLocks noGrp="1"/>
          </p:cNvPicPr>
          <p:nvPr>
            <p:ph sz="quarter" idx="10"/>
          </p:nvPr>
        </p:nvPicPr>
        <p:blipFill rotWithShape="1">
          <a:blip r:embed="rId4">
            <a:alphaModFix/>
          </a:blip>
          <a:srcRect/>
          <a:stretch/>
        </p:blipFill>
        <p:spPr>
          <a:xfrm rot="5400000">
            <a:off x="621793" y="1504444"/>
            <a:ext cx="4547612" cy="3454400"/>
          </a:xfrm>
          <a:prstGeom prst="rect">
            <a:avLst/>
          </a:prstGeom>
          <a:noFill/>
          <a:ln>
            <a:noFill/>
          </a:ln>
        </p:spPr>
      </p:pic>
      <p:pic>
        <p:nvPicPr>
          <p:cNvPr id="7" name="Google Shape;1273;p159"/>
          <p:cNvPicPr preferRelativeResize="0">
            <a:picLocks noGrp="1"/>
          </p:cNvPicPr>
          <p:nvPr>
            <p:ph type="pic" sz="quarter" idx="11"/>
          </p:nvPr>
        </p:nvPicPr>
        <p:blipFill rotWithShape="1">
          <a:blip r:embed="rId5">
            <a:alphaModFix/>
          </a:blip>
          <a:srcRect t="1645" b="1645"/>
          <a:stretch/>
        </p:blipFill>
        <p:spPr>
          <a:xfrm>
            <a:off x="4718050" y="3231644"/>
            <a:ext cx="3390900" cy="3036311"/>
          </a:xfrm>
          <a:prstGeom prst="rect">
            <a:avLst/>
          </a:prstGeom>
          <a:noFill/>
          <a:ln>
            <a:noFill/>
          </a:ln>
        </p:spPr>
      </p:pic>
      <p:pic>
        <p:nvPicPr>
          <p:cNvPr id="8" name="Google Shape;1275;p159"/>
          <p:cNvPicPr preferRelativeResize="0"/>
          <p:nvPr/>
        </p:nvPicPr>
        <p:blipFill rotWithShape="1">
          <a:blip r:embed="rId6">
            <a:alphaModFix/>
          </a:blip>
          <a:srcRect/>
          <a:stretch/>
        </p:blipFill>
        <p:spPr>
          <a:xfrm>
            <a:off x="8204201" y="912375"/>
            <a:ext cx="2527300" cy="3645911"/>
          </a:xfrm>
          <a:prstGeom prst="rect">
            <a:avLst/>
          </a:prstGeom>
          <a:noFill/>
          <a:ln>
            <a:noFill/>
          </a:ln>
        </p:spPr>
      </p:pic>
    </p:spTree>
    <p:custDataLst>
      <p:tags r:id="rId1"/>
    </p:custDataLst>
    <p:extLst>
      <p:ext uri="{BB962C8B-B14F-4D97-AF65-F5344CB8AC3E}">
        <p14:creationId xmlns:p14="http://schemas.microsoft.com/office/powerpoint/2010/main" val="2283620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280;p160"/>
          <p:cNvPicPr preferRelativeResize="0">
            <a:picLocks noGrp="1"/>
          </p:cNvPicPr>
          <p:nvPr>
            <p:ph type="pic" sz="quarter" idx="11"/>
          </p:nvPr>
        </p:nvPicPr>
        <p:blipFill>
          <a:blip r:embed="rId4">
            <a:alphaModFix/>
          </a:blip>
          <a:srcRect l="11238" r="11238"/>
          <a:stretch>
            <a:fillRect/>
          </a:stretch>
        </p:blipFill>
        <p:spPr>
          <a:xfrm>
            <a:off x="380999" y="431800"/>
            <a:ext cx="8693553" cy="5803900"/>
          </a:xfrm>
          <a:prstGeom prst="rect">
            <a:avLst/>
          </a:prstGeom>
          <a:noFill/>
          <a:ln>
            <a:noFill/>
          </a:ln>
        </p:spPr>
      </p:pic>
    </p:spTree>
    <p:custDataLst>
      <p:tags r:id="rId1"/>
    </p:custDataLst>
    <p:extLst>
      <p:ext uri="{BB962C8B-B14F-4D97-AF65-F5344CB8AC3E}">
        <p14:creationId xmlns:p14="http://schemas.microsoft.com/office/powerpoint/2010/main" val="3446120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Farm Stressors</a:t>
            </a:r>
          </a:p>
        </p:txBody>
      </p:sp>
      <p:pic>
        <p:nvPicPr>
          <p:cNvPr id="7" name="Google Shape;1285;p161"/>
          <p:cNvPicPr preferRelativeResize="0">
            <a:picLocks noGrp="1"/>
          </p:cNvPicPr>
          <p:nvPr>
            <p:ph type="pic" sz="quarter" idx="11"/>
          </p:nvPr>
        </p:nvPicPr>
        <p:blipFill>
          <a:blip r:embed="rId4">
            <a:alphaModFix/>
          </a:blip>
          <a:srcRect t="1695" b="1695"/>
          <a:stretch>
            <a:fillRect/>
          </a:stretch>
        </p:blipFill>
        <p:spPr>
          <a:xfrm>
            <a:off x="1608880" y="1537191"/>
            <a:ext cx="7731889" cy="4713137"/>
          </a:xfrm>
          <a:prstGeom prst="rect">
            <a:avLst/>
          </a:prstGeom>
          <a:noFill/>
          <a:ln>
            <a:noFill/>
          </a:ln>
        </p:spPr>
      </p:pic>
      <p:sp>
        <p:nvSpPr>
          <p:cNvPr id="5" name="Google Shape;1286;p161"/>
          <p:cNvSpPr txBox="1">
            <a:spLocks noGrp="1"/>
          </p:cNvSpPr>
          <p:nvPr>
            <p:ph sz="quarter" idx="10"/>
          </p:nvPr>
        </p:nvSpPr>
        <p:spPr>
          <a:xfrm rot="20193095">
            <a:off x="861350" y="4294209"/>
            <a:ext cx="3768524" cy="223841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i="1" dirty="0">
                <a:solidFill>
                  <a:srgbClr val="F1C232"/>
                </a:solidFill>
              </a:rPr>
              <a:t>The 11th Commandment</a:t>
            </a:r>
            <a:endParaRPr sz="3000" i="1" dirty="0">
              <a:solidFill>
                <a:srgbClr val="F1C232"/>
              </a:solidFill>
            </a:endParaRPr>
          </a:p>
        </p:txBody>
      </p:sp>
    </p:spTree>
    <p:custDataLst>
      <p:tags r:id="rId1"/>
    </p:custDataLst>
    <p:extLst>
      <p:ext uri="{BB962C8B-B14F-4D97-AF65-F5344CB8AC3E}">
        <p14:creationId xmlns:p14="http://schemas.microsoft.com/office/powerpoint/2010/main" val="3121202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2502</TotalTime>
  <Words>1302</Words>
  <Application>Microsoft Macintosh PowerPoint</Application>
  <PresentationFormat>Widescreen</PresentationFormat>
  <Paragraphs>177</Paragraphs>
  <Slides>29</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Arial Black</vt:lpstr>
      <vt:lpstr>Calibri</vt:lpstr>
      <vt:lpstr>Office Theme</vt:lpstr>
      <vt:lpstr>Thank you for joining us today!</vt:lpstr>
      <vt:lpstr>If you would like more information on resources related to farm stress and mental health please visit:</vt:lpstr>
      <vt:lpstr>Provides training and technical assistance on evidence based practices to the mental health providers of Region 8 (North Dakota, South Dakota, Montana, Wyoming, Colorado, and Utah). We are funded by the Substance Abuse and Mental Health Service Administration (SAMHSA)</vt:lpstr>
      <vt:lpstr>PowerPoint Presentation</vt:lpstr>
      <vt:lpstr>How we can continue to offer free training  A SURVEY!</vt:lpstr>
      <vt:lpstr>Hands-on Tools and Strategies to  Help Providers Work with  Farmers and Ranchers</vt:lpstr>
      <vt:lpstr>PowerPoint Presentation</vt:lpstr>
      <vt:lpstr>PowerPoint Presentation</vt:lpstr>
      <vt:lpstr>Farm Stressors</vt:lpstr>
      <vt:lpstr>Complicating Characteristics</vt:lpstr>
      <vt:lpstr>Why don’t more farmers and ranchers seek help?</vt:lpstr>
      <vt:lpstr>PowerPoint Presentation</vt:lpstr>
      <vt:lpstr>Helpful Strategies</vt:lpstr>
      <vt:lpstr>Therapy Approaches</vt:lpstr>
      <vt:lpstr>Cognitive Behavioral Therapy</vt:lpstr>
      <vt:lpstr>Dialectical Behavior Therapy</vt:lpstr>
      <vt:lpstr>Acceptance and Commitment Therapy</vt:lpstr>
      <vt:lpstr>Partner Up:  Seek thought leaders, trusted entities</vt:lpstr>
      <vt:lpstr>Framers coping with adversity </vt:lpstr>
      <vt:lpstr>TransFARMation     www.rrfn.com/transFARMation</vt:lpstr>
      <vt:lpstr>Dedicated Farmer Counselors/Therapists</vt:lpstr>
      <vt:lpstr>24/7 Confidential Hotline</vt:lpstr>
      <vt:lpstr>Farm Advocates</vt:lpstr>
      <vt:lpstr>Mobile Crisis Teams</vt:lpstr>
      <vt:lpstr>Coping with Farm &amp; Rural Stress  Brochure &amp; Website</vt:lpstr>
      <vt:lpstr>National Resources</vt:lpstr>
      <vt:lpstr>Locally Focused Resource:  Extension Offices</vt:lpstr>
      <vt:lpstr>Farm and Ranch Stress Assistance Network (FRSAN)</vt:lpstr>
      <vt:lpstr>Questions?   Please don’t forget to complete an evaluation survey for today’s training.    https://ttc-gpra.org/P?s=409423   Thank you!!</vt:lpstr>
    </vt:vector>
  </TitlesOfParts>
  <Manager/>
  <Company>Eyes on the Horizon Consulting and Minnesota Department of Agriculture</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Hands-on Tools and Strategies to Assist Providers Working with Farmers</dc:title>
  <dc:subject/>
  <dc:creator>Meg Moynihan and Monica McConkey</dc:creator>
  <cp:keywords/>
  <dc:description/>
  <cp:lastModifiedBy>Julie Arnold</cp:lastModifiedBy>
  <cp:revision>75</cp:revision>
  <dcterms:created xsi:type="dcterms:W3CDTF">2017-10-19T14:29:41Z</dcterms:created>
  <dcterms:modified xsi:type="dcterms:W3CDTF">2019-12-18T16:21:40Z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6C20144C-0AD0-4CE7-9B12-88696D45CBD6</vt:lpwstr>
  </property>
  <property fmtid="{D5CDD505-2E9C-101B-9397-08002B2CF9AE}" pid="3" name="ArticulatePath">
    <vt:lpwstr>508_compliant_basic_slides_mg</vt:lpwstr>
  </property>
</Properties>
</file>