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29"/>
  </p:notesMasterIdLst>
  <p:sldIdLst>
    <p:sldId id="279" r:id="rId2"/>
    <p:sldId id="280" r:id="rId3"/>
    <p:sldId id="281" r:id="rId4"/>
    <p:sldId id="282" r:id="rId5"/>
    <p:sldId id="283" r:id="rId6"/>
    <p:sldId id="260" r:id="rId7"/>
    <p:sldId id="278" r:id="rId8"/>
    <p:sldId id="258" r:id="rId9"/>
    <p:sldId id="261"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286" r:id="rId27"/>
    <p:sldId id="306" r:id="rId28"/>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8" autoAdjust="0"/>
    <p:restoredTop sz="72021" autoAdjust="0"/>
  </p:normalViewPr>
  <p:slideViewPr>
    <p:cSldViewPr snapToGrid="0">
      <p:cViewPr varScale="1">
        <p:scale>
          <a:sx n="61" d="100"/>
          <a:sy n="61" d="100"/>
        </p:scale>
        <p:origin x="216"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r>
              <a:rPr lang="en-US" sz="1400" baseline="0">
                <a:latin typeface="Arial" panose="020B0604020202020204" pitchFamily="34" charset="0"/>
                <a:cs typeface="Arial" panose="020B0604020202020204" pitchFamily="34" charset="0"/>
              </a:rPr>
              <a:t>  </a:t>
            </a:r>
            <a:endParaRPr lang="en-US" baseline="0"/>
          </a:p>
          <a:p>
            <a:pPr>
              <a:lnSpc>
                <a:spcPct val="110000"/>
              </a:lnSpc>
            </a:pPr>
            <a:endParaRPr lang="en-US" sz="1400" baseline="0">
              <a:latin typeface="Arial" panose="020B0604020202020204" pitchFamily="34" charset="0"/>
              <a:cs typeface="Arial" panose="020B0604020202020204" pitchFamily="34" charset="0"/>
            </a:endParaRPr>
          </a:p>
          <a:p>
            <a:pPr>
              <a:lnSpc>
                <a:spcPct val="110000"/>
              </a:lnSpc>
            </a:pPr>
            <a:endParaRPr lang="en-US" sz="140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1618757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1107857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580824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15</a:t>
            </a:fld>
            <a:endParaRPr lang="en-US"/>
          </a:p>
        </p:txBody>
      </p:sp>
    </p:spTree>
    <p:extLst>
      <p:ext uri="{BB962C8B-B14F-4D97-AF65-F5344CB8AC3E}">
        <p14:creationId xmlns:p14="http://schemas.microsoft.com/office/powerpoint/2010/main" val="1118767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16</a:t>
            </a:fld>
            <a:endParaRPr lang="en-US"/>
          </a:p>
        </p:txBody>
      </p:sp>
    </p:spTree>
    <p:extLst>
      <p:ext uri="{BB962C8B-B14F-4D97-AF65-F5344CB8AC3E}">
        <p14:creationId xmlns:p14="http://schemas.microsoft.com/office/powerpoint/2010/main" val="710092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a:p>
        </p:txBody>
      </p:sp>
    </p:spTree>
    <p:extLst>
      <p:ext uri="{BB962C8B-B14F-4D97-AF65-F5344CB8AC3E}">
        <p14:creationId xmlns:p14="http://schemas.microsoft.com/office/powerpoint/2010/main" val="2606989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18</a:t>
            </a:fld>
            <a:endParaRPr lang="en-US"/>
          </a:p>
        </p:txBody>
      </p:sp>
    </p:spTree>
    <p:extLst>
      <p:ext uri="{BB962C8B-B14F-4D97-AF65-F5344CB8AC3E}">
        <p14:creationId xmlns:p14="http://schemas.microsoft.com/office/powerpoint/2010/main" val="1409313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19</a:t>
            </a:fld>
            <a:endParaRPr lang="en-US"/>
          </a:p>
        </p:txBody>
      </p:sp>
    </p:spTree>
    <p:extLst>
      <p:ext uri="{BB962C8B-B14F-4D97-AF65-F5344CB8AC3E}">
        <p14:creationId xmlns:p14="http://schemas.microsoft.com/office/powerpoint/2010/main" val="632106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20</a:t>
            </a:fld>
            <a:endParaRPr lang="en-US"/>
          </a:p>
        </p:txBody>
      </p:sp>
    </p:spTree>
    <p:extLst>
      <p:ext uri="{BB962C8B-B14F-4D97-AF65-F5344CB8AC3E}">
        <p14:creationId xmlns:p14="http://schemas.microsoft.com/office/powerpoint/2010/main" val="1376168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lt1"/>
              </a:buClr>
              <a:buSzPts val="1200"/>
              <a:buFont typeface="Calibri"/>
              <a:buNone/>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21</a:t>
            </a:fld>
            <a:endParaRPr lang="en-US"/>
          </a:p>
        </p:txBody>
      </p:sp>
    </p:spTree>
    <p:extLst>
      <p:ext uri="{BB962C8B-B14F-4D97-AF65-F5344CB8AC3E}">
        <p14:creationId xmlns:p14="http://schemas.microsoft.com/office/powerpoint/2010/main" val="2288123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lt1"/>
              </a:buClr>
              <a:buSzPts val="1200"/>
              <a:buFont typeface="Calibri"/>
              <a:buNone/>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22</a:t>
            </a:fld>
            <a:endParaRPr lang="en-US"/>
          </a:p>
        </p:txBody>
      </p:sp>
    </p:spTree>
    <p:extLst>
      <p:ext uri="{BB962C8B-B14F-4D97-AF65-F5344CB8AC3E}">
        <p14:creationId xmlns:p14="http://schemas.microsoft.com/office/powerpoint/2010/main" val="266117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r>
              <a:rPr lang="en-US" sz="1400" baseline="0">
                <a:latin typeface="Arial" panose="020B0604020202020204" pitchFamily="34" charset="0"/>
                <a:cs typeface="Arial" panose="020B0604020202020204" pitchFamily="34" charset="0"/>
              </a:rPr>
              <a:t>  </a:t>
            </a:r>
            <a:endParaRPr lang="en-US" baseline="0"/>
          </a:p>
          <a:p>
            <a:pPr>
              <a:lnSpc>
                <a:spcPct val="110000"/>
              </a:lnSpc>
            </a:pPr>
            <a:endParaRPr lang="en-US" sz="1400" baseline="0">
              <a:latin typeface="Arial" panose="020B0604020202020204" pitchFamily="34" charset="0"/>
              <a:cs typeface="Arial" panose="020B0604020202020204" pitchFamily="34" charset="0"/>
            </a:endParaRPr>
          </a:p>
          <a:p>
            <a:pPr>
              <a:lnSpc>
                <a:spcPct val="110000"/>
              </a:lnSpc>
            </a:pPr>
            <a:endParaRPr lang="en-US" sz="140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2475681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lt1"/>
              </a:buClr>
              <a:buSzPts val="1200"/>
              <a:buFont typeface="Calibri"/>
              <a:buNone/>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23</a:t>
            </a:fld>
            <a:endParaRPr lang="en-US"/>
          </a:p>
        </p:txBody>
      </p:sp>
    </p:spTree>
    <p:extLst>
      <p:ext uri="{BB962C8B-B14F-4D97-AF65-F5344CB8AC3E}">
        <p14:creationId xmlns:p14="http://schemas.microsoft.com/office/powerpoint/2010/main" val="21890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lt1"/>
              </a:buClr>
              <a:buSzPts val="1200"/>
              <a:buFont typeface="Calibri"/>
              <a:buNone/>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24</a:t>
            </a:fld>
            <a:endParaRPr lang="en-US"/>
          </a:p>
        </p:txBody>
      </p:sp>
    </p:spTree>
    <p:extLst>
      <p:ext uri="{BB962C8B-B14F-4D97-AF65-F5344CB8AC3E}">
        <p14:creationId xmlns:p14="http://schemas.microsoft.com/office/powerpoint/2010/main" val="1695043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lt1"/>
              </a:buClr>
              <a:buSzPts val="1200"/>
              <a:buFont typeface="Calibri"/>
              <a:buNone/>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25</a:t>
            </a:fld>
            <a:endParaRPr lang="en-US"/>
          </a:p>
        </p:txBody>
      </p:sp>
    </p:spTree>
    <p:extLst>
      <p:ext uri="{BB962C8B-B14F-4D97-AF65-F5344CB8AC3E}">
        <p14:creationId xmlns:p14="http://schemas.microsoft.com/office/powerpoint/2010/main" val="4056870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lt1"/>
              </a:buClr>
              <a:buSzPts val="1200"/>
              <a:buFont typeface="Calibri"/>
              <a:buNone/>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27</a:t>
            </a:fld>
            <a:endParaRPr lang="en-US"/>
          </a:p>
        </p:txBody>
      </p:sp>
    </p:spTree>
    <p:extLst>
      <p:ext uri="{BB962C8B-B14F-4D97-AF65-F5344CB8AC3E}">
        <p14:creationId xmlns:p14="http://schemas.microsoft.com/office/powerpoint/2010/main" val="85463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10000"/>
              </a:lnSpc>
            </a:pPr>
            <a:endParaRPr lang="en-US" sz="1400" baseline="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337128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3041675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8</a:t>
            </a:fld>
            <a:endParaRPr lang="en-US"/>
          </a:p>
        </p:txBody>
      </p:sp>
    </p:spTree>
    <p:extLst>
      <p:ext uri="{BB962C8B-B14F-4D97-AF65-F5344CB8AC3E}">
        <p14:creationId xmlns:p14="http://schemas.microsoft.com/office/powerpoint/2010/main" val="711128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1939717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10</a:t>
            </a:fld>
            <a:endParaRPr lang="en-US"/>
          </a:p>
        </p:txBody>
      </p:sp>
    </p:spTree>
    <p:extLst>
      <p:ext uri="{BB962C8B-B14F-4D97-AF65-F5344CB8AC3E}">
        <p14:creationId xmlns:p14="http://schemas.microsoft.com/office/powerpoint/2010/main" val="187610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3986889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356592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MHTTC Stacked bars here on actual first slide (not in Master).  Don’t forget to add alt text.</a:t>
            </a:r>
          </a:p>
        </p:txBody>
      </p:sp>
    </p:spTree>
    <p:custDataLst>
      <p:tags r:id="rId1"/>
    </p:custDataLst>
    <p:extLst>
      <p:ext uri="{BB962C8B-B14F-4D97-AF65-F5344CB8AC3E}">
        <p14:creationId xmlns:p14="http://schemas.microsoft.com/office/powerpoint/2010/main" val="54002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MHTTC Stacked bars here on actual first slide (not in Master).  Don’t forget to add alt text.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1392" y="5685990"/>
            <a:ext cx="1641085" cy="1172009"/>
          </a:xfrm>
          <a:prstGeom prst="rect">
            <a:avLst/>
          </a:prstGeom>
        </p:spPr>
      </p:pic>
    </p:spTree>
    <p:custDataLst>
      <p:tags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332943" y="1713490"/>
            <a:ext cx="4876800"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6995684" y="1713490"/>
            <a:ext cx="4760913" cy="3454400"/>
          </a:xfrm>
        </p:spPr>
        <p:txBody>
          <a:bodyPr/>
          <a:lstStyle/>
          <a:p>
            <a:endParaRPr lang="en-US"/>
          </a:p>
        </p:txBody>
      </p:sp>
      <p:sp>
        <p:nvSpPr>
          <p:cNvPr id="5" name="Picture Placeholder 7"/>
          <p:cNvSpPr>
            <a:spLocks noGrp="1" noChangeAspect="1"/>
          </p:cNvSpPr>
          <p:nvPr>
            <p:ph type="pic" sz="quarter" idx="12" hasCustomPrompt="1"/>
          </p:nvPr>
        </p:nvSpPr>
        <p:spPr>
          <a:xfrm>
            <a:off x="152401" y="6151564"/>
            <a:ext cx="5236633" cy="706437"/>
          </a:xfrm>
        </p:spPr>
        <p:txBody>
          <a:bodyPr/>
          <a:lstStyle>
            <a:lvl1pPr>
              <a:defRPr baseline="0"/>
            </a:lvl1pPr>
          </a:lstStyle>
          <a:p>
            <a:r>
              <a:rPr lang="en-US" dirty="0"/>
              <a:t>Your logo on Master slide</a:t>
            </a:r>
          </a:p>
        </p:txBody>
      </p:sp>
      <p:pic>
        <p:nvPicPr>
          <p:cNvPr id="6" name="Picture 5"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251493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099" y="1360457"/>
            <a:ext cx="5157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3" y="1360457"/>
            <a:ext cx="5182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513"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dirty="0"/>
              <a:t>Click to edit Master title style</a:t>
            </a:r>
          </a:p>
        </p:txBody>
      </p:sp>
      <p:sp>
        <p:nvSpPr>
          <p:cNvPr id="7" name="Content Placeholder 6"/>
          <p:cNvSpPr>
            <a:spLocks noGrp="1"/>
          </p:cNvSpPr>
          <p:nvPr>
            <p:ph sz="quarter" idx="10"/>
          </p:nvPr>
        </p:nvSpPr>
        <p:spPr>
          <a:xfrm>
            <a:off x="3716340" y="5004952"/>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76228" y="1710896"/>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152401" y="6151564"/>
            <a:ext cx="5236633"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09"/>
            <a:ext cx="12191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377825" y="352602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377825" y="1668649"/>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7735888" y="1668643"/>
            <a:ext cx="3570288" cy="1392918"/>
          </a:xfrm>
        </p:spPr>
        <p:txBody>
          <a:bodyPr/>
          <a:lstStyle/>
          <a:p>
            <a:endParaRPr lang="en-US"/>
          </a:p>
        </p:txBody>
      </p:sp>
      <p:sp>
        <p:nvSpPr>
          <p:cNvPr id="17" name="Picture Placeholder 16"/>
          <p:cNvSpPr>
            <a:spLocks noGrp="1" noChangeAspect="1"/>
          </p:cNvSpPr>
          <p:nvPr>
            <p:ph type="pic" sz="quarter" idx="14"/>
          </p:nvPr>
        </p:nvSpPr>
        <p:spPr>
          <a:xfrm>
            <a:off x="7735888" y="3526018"/>
            <a:ext cx="3575304" cy="1389888"/>
          </a:xfrm>
        </p:spPr>
        <p:txBody>
          <a:bodyPr/>
          <a:lstStyle/>
          <a:p>
            <a:endParaRPr lang="en-US"/>
          </a:p>
        </p:txBody>
      </p:sp>
      <p:sp>
        <p:nvSpPr>
          <p:cNvPr id="8" name="Picture Placeholder 7"/>
          <p:cNvSpPr>
            <a:spLocks noGrp="1" noChangeAspect="1"/>
          </p:cNvSpPr>
          <p:nvPr>
            <p:ph type="pic" sz="quarter" idx="15"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1/6/20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494909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81" r:id="rId13"/>
    <p:sldLayoutId id="2147483678" r:id="rId14"/>
    <p:sldLayoutId id="2147483663" r:id="rId15"/>
    <p:sldLayoutId id="2147483655" r:id="rId16"/>
    <p:sldLayoutId id="214748365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hyperlink" Target="https://mhttcnetwork.org/centers/mountain-plains-mhttc/farm-stress-and-mental-health"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2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hyperlink" Target="https://mhttcnetwork.org/sites/default/files/2019-12/economics-of-farm-stress.pptx" TargetMode="External"/><Relationship Id="rId3" Type="http://schemas.openxmlformats.org/officeDocument/2006/relationships/notesSlide" Target="../notesSlides/notesSlide2.xml"/><Relationship Id="rId7" Type="http://schemas.openxmlformats.org/officeDocument/2006/relationships/hyperlink" Target="https://mhttcnetwork.org/sites/default/files/2019-11/farm-stress.pptx" TargetMode="External"/><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hyperlink" Target="https://mhttcnetwork.org/centers/mountain-plains-mhttc/farm-stress-and-mental-health"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25.xml"/><Relationship Id="rId4" Type="http://schemas.openxmlformats.org/officeDocument/2006/relationships/hyperlink" Target="http://www.imlearningact.com/"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26.xml"/><Relationship Id="rId4" Type="http://schemas.openxmlformats.org/officeDocument/2006/relationships/hyperlink" Target="http://www.imlearningact.com/"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27.xml"/><Relationship Id="rId5" Type="http://schemas.openxmlformats.org/officeDocument/2006/relationships/image" Target="../media/image12.gif"/><Relationship Id="rId4" Type="http://schemas.openxmlformats.org/officeDocument/2006/relationships/hyperlink" Target="http://www.imlearningact.com/"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28.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2" Type="http://schemas.openxmlformats.org/officeDocument/2006/relationships/hyperlink" Target="https://ttc-gpra.org/P?s=404431"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30.xml"/><Relationship Id="rId6" Type="http://schemas.openxmlformats.org/officeDocument/2006/relationships/hyperlink" Target="http://www.farmcounseling.org/" TargetMode="External"/><Relationship Id="rId5" Type="http://schemas.openxmlformats.org/officeDocument/2006/relationships/hyperlink" Target="http://www.imlearningact.com/" TargetMode="External"/><Relationship Id="rId4" Type="http://schemas.openxmlformats.org/officeDocument/2006/relationships/hyperlink" Target="http://www.proqol.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s://ttc-gpra.org/P?s=404431"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75946"/>
            <a:ext cx="10363200" cy="704608"/>
          </a:xfrm>
        </p:spPr>
        <p:txBody>
          <a:bodyPr>
            <a:normAutofit/>
          </a:bodyPr>
          <a:lstStyle/>
          <a:p>
            <a:r>
              <a:rPr lang="en-US" sz="4000" b="1" dirty="0">
                <a:latin typeface="Arial" panose="020B0604020202020204" pitchFamily="34" charset="0"/>
                <a:cs typeface="Arial" panose="020B0604020202020204" pitchFamily="34" charset="0"/>
              </a:rPr>
              <a:t>Thank you for joining us today!</a:t>
            </a:r>
          </a:p>
        </p:txBody>
      </p:sp>
      <p:pic>
        <p:nvPicPr>
          <p:cNvPr id="7" name="Picture Placeholder 6" descr="MHTTC stacked color bars"/>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22801" b="22801"/>
          <a:stretch>
            <a:fillRect/>
          </a:stretch>
        </p:blipFill>
        <p:spPr>
          <a:xfrm>
            <a:off x="6290733" y="5662246"/>
            <a:ext cx="5901267" cy="1195754"/>
          </a:xfrm>
        </p:spPr>
      </p:pic>
      <p:pic>
        <p:nvPicPr>
          <p:cNvPr id="6" name="Picture Placeholder 5"/>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2111319" y="1"/>
            <a:ext cx="5219700" cy="876300"/>
          </a:xfrm>
        </p:spPr>
      </p:pic>
      <p:sp>
        <p:nvSpPr>
          <p:cNvPr id="8" name="Subtitle 2"/>
          <p:cNvSpPr>
            <a:spLocks noGrp="1"/>
          </p:cNvSpPr>
          <p:nvPr>
            <p:ph type="subTitle" idx="1"/>
          </p:nvPr>
        </p:nvSpPr>
        <p:spPr>
          <a:xfrm>
            <a:off x="475434" y="1854861"/>
            <a:ext cx="8765932" cy="1987934"/>
          </a:xfrm>
        </p:spPr>
        <p:txBody>
          <a:bodyPr>
            <a:normAutofit fontScale="92500" lnSpcReduction="10000"/>
          </a:bodyPr>
          <a:lstStyle/>
          <a:p>
            <a:pPr algn="l"/>
            <a:r>
              <a:rPr lang="en-US" sz="2400" u="sng" dirty="0">
                <a:latin typeface="Arial"/>
              </a:rPr>
              <a:t>Please remember to</a:t>
            </a:r>
            <a:r>
              <a:rPr lang="en-US" sz="2400" dirty="0">
                <a:latin typeface="Arial"/>
              </a:rPr>
              <a:t>:</a:t>
            </a:r>
          </a:p>
          <a:p>
            <a:pPr marL="342900" indent="-342900" algn="l">
              <a:buFont typeface="Arial" panose="020B0604020202020204" pitchFamily="34" charset="0"/>
              <a:buChar char="•"/>
            </a:pPr>
            <a:r>
              <a:rPr lang="en-US" sz="2400" dirty="0">
                <a:latin typeface="Arial"/>
              </a:rPr>
              <a:t>Mute yourself</a:t>
            </a:r>
          </a:p>
          <a:p>
            <a:pPr marL="342900" indent="-342900" algn="l">
              <a:buFont typeface="Arial" panose="020B0604020202020204" pitchFamily="34" charset="0"/>
              <a:buChar char="•"/>
            </a:pPr>
            <a:r>
              <a:rPr lang="en-US" dirty="0">
                <a:latin typeface="Arial"/>
              </a:rPr>
              <a:t>Ask questions in the chat box</a:t>
            </a:r>
          </a:p>
          <a:p>
            <a:pPr marL="342900" indent="-342900" algn="l">
              <a:buFont typeface="Arial" panose="020B0604020202020204" pitchFamily="34" charset="0"/>
              <a:buChar char="•"/>
            </a:pPr>
            <a:r>
              <a:rPr lang="en-US" sz="2400" dirty="0">
                <a:latin typeface="Arial"/>
              </a:rPr>
              <a:t>Follow us on Twitter: @MPMHTTC</a:t>
            </a:r>
          </a:p>
          <a:p>
            <a:pPr marL="800100" lvl="1" indent="-342900" algn="l">
              <a:buFont typeface="Arial" panose="020B0604020202020204" pitchFamily="34" charset="0"/>
              <a:buChar char="•"/>
            </a:pPr>
            <a:r>
              <a:rPr lang="en-US" sz="2200" dirty="0">
                <a:latin typeface="Arial"/>
              </a:rPr>
              <a:t>And Facebook: @</a:t>
            </a:r>
            <a:r>
              <a:rPr lang="en-US" sz="2200" dirty="0" err="1">
                <a:latin typeface="Arial"/>
              </a:rPr>
              <a:t>MountainPlainsMHTTC</a:t>
            </a:r>
            <a:endParaRPr lang="en-US" sz="2200" dirty="0">
              <a:latin typeface="Arial"/>
            </a:endParaRPr>
          </a:p>
          <a:p>
            <a:endParaRPr lang="en-US" sz="2400" dirty="0">
              <a:latin typeface="Arial"/>
            </a:endParaRPr>
          </a:p>
        </p:txBody>
      </p:sp>
      <p:sp>
        <p:nvSpPr>
          <p:cNvPr id="9" name="Title 1"/>
          <p:cNvSpPr txBox="1">
            <a:spLocks/>
          </p:cNvSpPr>
          <p:nvPr/>
        </p:nvSpPr>
        <p:spPr>
          <a:xfrm>
            <a:off x="457199" y="3729368"/>
            <a:ext cx="10363200" cy="101990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latin typeface="Arial" panose="020B0604020202020204" pitchFamily="34" charset="0"/>
                <a:cs typeface="Arial" panose="020B0604020202020204" pitchFamily="34" charset="0"/>
              </a:rPr>
              <a:t>If you would like more information on resources related to farm stress and mental health please visit:</a:t>
            </a:r>
          </a:p>
        </p:txBody>
      </p:sp>
      <p:sp>
        <p:nvSpPr>
          <p:cNvPr id="3" name="Rectangle 2"/>
          <p:cNvSpPr/>
          <p:nvPr/>
        </p:nvSpPr>
        <p:spPr>
          <a:xfrm>
            <a:off x="457199" y="4836428"/>
            <a:ext cx="10876086" cy="369332"/>
          </a:xfrm>
          <a:prstGeom prst="rect">
            <a:avLst/>
          </a:prstGeom>
        </p:spPr>
        <p:txBody>
          <a:bodyPr wrap="square">
            <a:spAutoFit/>
          </a:bodyPr>
          <a:lstStyle/>
          <a:p>
            <a:r>
              <a:rPr lang="en-US" dirty="0">
                <a:hlinkClick r:id="rId6"/>
              </a:rPr>
              <a:t>https://mhttcnetwork.org/centers/mountain-plains-mhttc/farm-stress-and-mental-health</a:t>
            </a:r>
            <a:endParaRPr lang="en-US" dirty="0"/>
          </a:p>
        </p:txBody>
      </p:sp>
    </p:spTree>
    <p:custDataLst>
      <p:tags r:id="rId1"/>
    </p:custDataLst>
    <p:extLst>
      <p:ext uri="{BB962C8B-B14F-4D97-AF65-F5344CB8AC3E}">
        <p14:creationId xmlns:p14="http://schemas.microsoft.com/office/powerpoint/2010/main" val="2103071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590" y="214654"/>
            <a:ext cx="8187582" cy="925893"/>
          </a:xfrm>
        </p:spPr>
        <p:txBody>
          <a:bodyPr>
            <a:normAutofit/>
          </a:bodyPr>
          <a:lstStyle/>
          <a:p>
            <a:r>
              <a:rPr lang="en-US" b="1" dirty="0">
                <a:latin typeface="Arial" panose="020B0604020202020204" pitchFamily="34" charset="0"/>
                <a:cs typeface="Arial" panose="020B0604020202020204" pitchFamily="34" charset="0"/>
              </a:rPr>
              <a:t>Compassion Satisfaction</a:t>
            </a:r>
          </a:p>
        </p:txBody>
      </p:sp>
      <p:sp>
        <p:nvSpPr>
          <p:cNvPr id="25" name="Google Shape;176;p21"/>
          <p:cNvSpPr txBox="1">
            <a:spLocks/>
          </p:cNvSpPr>
          <p:nvPr/>
        </p:nvSpPr>
        <p:spPr>
          <a:xfrm>
            <a:off x="1261642" y="1341468"/>
            <a:ext cx="6836906" cy="4260679"/>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lt1"/>
              </a:buClr>
              <a:buSzPts val="1800"/>
            </a:pPr>
            <a:r>
              <a:rPr lang="en-US" sz="2200" dirty="0"/>
              <a:t>The positive aspects of helping</a:t>
            </a:r>
          </a:p>
          <a:p>
            <a:pPr lvl="1">
              <a:buClr>
                <a:schemeClr val="lt1"/>
              </a:buClr>
              <a:buSzPts val="1800"/>
              <a:buFont typeface="Arial"/>
              <a:buChar char="–"/>
            </a:pPr>
            <a:r>
              <a:rPr lang="en-US" sz="2200" dirty="0"/>
              <a:t>Pleasure and satisfaction derived from working in helping, care giving systems</a:t>
            </a:r>
          </a:p>
          <a:p>
            <a:pPr>
              <a:buClr>
                <a:schemeClr val="lt1"/>
              </a:buClr>
              <a:buSzPts val="1800"/>
            </a:pPr>
            <a:r>
              <a:rPr lang="en-US" sz="2200" dirty="0"/>
              <a:t>May be related to </a:t>
            </a:r>
          </a:p>
          <a:p>
            <a:pPr lvl="1">
              <a:buClr>
                <a:schemeClr val="tx1"/>
              </a:buClr>
              <a:buSzPts val="1800"/>
            </a:pPr>
            <a:r>
              <a:rPr lang="en-US" sz="2200" dirty="0"/>
              <a:t>Providing care</a:t>
            </a:r>
          </a:p>
          <a:p>
            <a:pPr lvl="1">
              <a:buClr>
                <a:schemeClr val="tx1"/>
              </a:buClr>
              <a:buSzPts val="1800"/>
            </a:pPr>
            <a:r>
              <a:rPr lang="en-US" sz="2200" dirty="0"/>
              <a:t>To the system</a:t>
            </a:r>
          </a:p>
          <a:p>
            <a:pPr lvl="1">
              <a:buClr>
                <a:schemeClr val="tx1"/>
              </a:buClr>
              <a:buSzPts val="1800"/>
            </a:pPr>
            <a:r>
              <a:rPr lang="en-US" sz="2200" dirty="0"/>
              <a:t>Work with colleagues</a:t>
            </a:r>
          </a:p>
          <a:p>
            <a:pPr lvl="1">
              <a:buClr>
                <a:schemeClr val="tx1"/>
              </a:buClr>
              <a:buSzPts val="1800"/>
            </a:pPr>
            <a:r>
              <a:rPr lang="en-US" sz="2200" dirty="0"/>
              <a:t>Beliefs about self</a:t>
            </a:r>
          </a:p>
          <a:p>
            <a:pPr lvl="1">
              <a:buClr>
                <a:schemeClr val="tx1"/>
              </a:buClr>
              <a:buSzPts val="1800"/>
            </a:pPr>
            <a:r>
              <a:rPr lang="en-US" sz="2200" dirty="0"/>
              <a:t>Altruism</a:t>
            </a:r>
          </a:p>
        </p:txBody>
      </p:sp>
      <p:sp>
        <p:nvSpPr>
          <p:cNvPr id="26" name="Google Shape;175;p21"/>
          <p:cNvSpPr txBox="1"/>
          <p:nvPr/>
        </p:nvSpPr>
        <p:spPr>
          <a:xfrm>
            <a:off x="127323" y="6592346"/>
            <a:ext cx="2708910" cy="2540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dirty="0">
                <a:latin typeface="Calibri"/>
                <a:ea typeface="Calibri"/>
                <a:cs typeface="Calibri"/>
                <a:sym typeface="Calibri"/>
              </a:rPr>
              <a:t>©Beth </a:t>
            </a:r>
            <a:r>
              <a:rPr lang="en-US" sz="1000" b="0" i="0" u="none" strike="noStrike" cap="none" dirty="0" err="1">
                <a:latin typeface="Calibri"/>
                <a:ea typeface="Calibri"/>
                <a:cs typeface="Calibri"/>
                <a:sym typeface="Calibri"/>
              </a:rPr>
              <a:t>Hundall</a:t>
            </a:r>
            <a:r>
              <a:rPr lang="en-US" sz="1000" b="0" i="0" u="none" strike="noStrike" cap="none" dirty="0">
                <a:latin typeface="Calibri"/>
                <a:ea typeface="Calibri"/>
                <a:cs typeface="Calibri"/>
                <a:sym typeface="Calibri"/>
              </a:rPr>
              <a:t> </a:t>
            </a:r>
            <a:r>
              <a:rPr lang="en-US" sz="1000" b="0" i="0" u="none" strike="noStrike" cap="none" dirty="0" err="1">
                <a:latin typeface="Calibri"/>
                <a:ea typeface="Calibri"/>
                <a:cs typeface="Calibri"/>
                <a:sym typeface="Calibri"/>
              </a:rPr>
              <a:t>Stamm</a:t>
            </a:r>
            <a:r>
              <a:rPr lang="en-US" sz="1000" b="0" i="0" u="none" strike="noStrike" cap="none" dirty="0">
                <a:latin typeface="Calibri"/>
                <a:ea typeface="Calibri"/>
                <a:cs typeface="Calibri"/>
                <a:sym typeface="Calibri"/>
              </a:rPr>
              <a:t>, 2009. www.ProQOL.org</a:t>
            </a:r>
            <a:endParaRPr dirty="0"/>
          </a:p>
        </p:txBody>
      </p:sp>
      <p:pic>
        <p:nvPicPr>
          <p:cNvPr id="27" name="Google Shape;174;p21" descr="blue happy face with one eye winking" title="Blue Happy Face"/>
          <p:cNvPicPr preferRelativeResize="0"/>
          <p:nvPr/>
        </p:nvPicPr>
        <p:blipFill rotWithShape="1">
          <a:blip r:embed="rId4">
            <a:alphaModFix/>
          </a:blip>
          <a:srcRect/>
          <a:stretch/>
        </p:blipFill>
        <p:spPr>
          <a:xfrm>
            <a:off x="8098548" y="1766659"/>
            <a:ext cx="3835488" cy="3835488"/>
          </a:xfrm>
          <a:prstGeom prst="rect">
            <a:avLst/>
          </a:prstGeom>
          <a:noFill/>
          <a:ln>
            <a:noFill/>
          </a:ln>
        </p:spPr>
      </p:pic>
    </p:spTree>
    <p:custDataLst>
      <p:tags r:id="rId1"/>
    </p:custDataLst>
    <p:extLst>
      <p:ext uri="{BB962C8B-B14F-4D97-AF65-F5344CB8AC3E}">
        <p14:creationId xmlns:p14="http://schemas.microsoft.com/office/powerpoint/2010/main" val="239632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176" y="364426"/>
            <a:ext cx="7530296" cy="925893"/>
          </a:xfrm>
        </p:spPr>
        <p:txBody>
          <a:bodyPr>
            <a:normAutofit/>
          </a:bodyPr>
          <a:lstStyle/>
          <a:p>
            <a:r>
              <a:rPr lang="en-US" b="1" dirty="0">
                <a:latin typeface="Arial" panose="020B0604020202020204" pitchFamily="34" charset="0"/>
                <a:cs typeface="Arial" panose="020B0604020202020204" pitchFamily="34" charset="0"/>
              </a:rPr>
              <a:t>Compassion Fatigue</a:t>
            </a:r>
          </a:p>
        </p:txBody>
      </p:sp>
      <p:grpSp>
        <p:nvGrpSpPr>
          <p:cNvPr id="25" name="Google Shape;186;p22"/>
          <p:cNvGrpSpPr/>
          <p:nvPr/>
        </p:nvGrpSpPr>
        <p:grpSpPr>
          <a:xfrm>
            <a:off x="1976176" y="1625590"/>
            <a:ext cx="6954186" cy="4358519"/>
            <a:chOff x="743" y="901631"/>
            <a:chExt cx="6088163" cy="3768862"/>
          </a:xfrm>
          <a:solidFill>
            <a:srgbClr val="CC4927"/>
          </a:solidFill>
        </p:grpSpPr>
        <p:sp>
          <p:nvSpPr>
            <p:cNvPr id="26" name="Google Shape;187;p22"/>
            <p:cNvSpPr/>
            <p:nvPr/>
          </p:nvSpPr>
          <p:spPr>
            <a:xfrm>
              <a:off x="743" y="901631"/>
              <a:ext cx="2899125" cy="1739475"/>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8;p22"/>
            <p:cNvSpPr txBox="1"/>
            <p:nvPr/>
          </p:nvSpPr>
          <p:spPr>
            <a:xfrm>
              <a:off x="743" y="901631"/>
              <a:ext cx="2899125" cy="1739475"/>
            </a:xfrm>
            <a:prstGeom prst="rect">
              <a:avLst/>
            </a:prstGeom>
            <a:grp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dirty="0">
                  <a:latin typeface="Calibri"/>
                  <a:ea typeface="Calibri"/>
                  <a:cs typeface="Calibri"/>
                  <a:sym typeface="Calibri"/>
                </a:rPr>
                <a:t>The negative aspects of helping. Experienced by caregivers of people and animals. Can lead to preoccupation with suffering of others and can lead to apathy, anger, depression, grief, and even substance use have occurred. </a:t>
              </a:r>
              <a:endParaRPr dirty="0"/>
            </a:p>
          </p:txBody>
        </p:sp>
        <p:sp>
          <p:nvSpPr>
            <p:cNvPr id="28" name="Google Shape;189;p22"/>
            <p:cNvSpPr/>
            <p:nvPr/>
          </p:nvSpPr>
          <p:spPr>
            <a:xfrm>
              <a:off x="3189781" y="901631"/>
              <a:ext cx="2899125" cy="1739475"/>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0;p22"/>
            <p:cNvSpPr txBox="1"/>
            <p:nvPr/>
          </p:nvSpPr>
          <p:spPr>
            <a:xfrm>
              <a:off x="3189781" y="901631"/>
              <a:ext cx="2899125" cy="1739475"/>
            </a:xfrm>
            <a:prstGeom prst="rect">
              <a:avLst/>
            </a:prstGeom>
            <a:grpFill/>
            <a:ln>
              <a:noFill/>
            </a:ln>
          </p:spPr>
          <p:txBody>
            <a:bodyPr spcFirstLastPara="1" wrap="square" lIns="60950" tIns="60950" rIns="60950" bIns="60950" anchor="t" anchorCtr="0">
              <a:noAutofit/>
            </a:bodyPr>
            <a:lstStyle/>
            <a:p>
              <a:pPr marL="0" marR="0" lvl="0" indent="0" algn="l" rtl="0">
                <a:lnSpc>
                  <a:spcPct val="90000"/>
                </a:lnSpc>
                <a:spcBef>
                  <a:spcPts val="0"/>
                </a:spcBef>
                <a:spcAft>
                  <a:spcPts val="0"/>
                </a:spcAft>
                <a:buClr>
                  <a:schemeClr val="lt1"/>
                </a:buClr>
                <a:buSzPts val="1600"/>
                <a:buFont typeface="Calibri"/>
                <a:buNone/>
              </a:pPr>
              <a:r>
                <a:rPr lang="en-US" dirty="0">
                  <a:latin typeface="Calibri"/>
                  <a:ea typeface="Calibri"/>
                  <a:cs typeface="Calibri"/>
                  <a:sym typeface="Calibri"/>
                </a:rPr>
                <a:t>The negative aspects of working in helping systems may be related to:</a:t>
              </a:r>
              <a:endParaRPr sz="2000" dirty="0"/>
            </a:p>
            <a:p>
              <a:pPr marL="114300" marR="0" lvl="1" indent="-114300" algn="l" rtl="0">
                <a:lnSpc>
                  <a:spcPct val="90000"/>
                </a:lnSpc>
                <a:spcBef>
                  <a:spcPts val="560"/>
                </a:spcBef>
                <a:spcAft>
                  <a:spcPts val="0"/>
                </a:spcAft>
                <a:buSzPts val="1200"/>
                <a:buFont typeface="Calibri"/>
                <a:buChar char="•"/>
              </a:pPr>
              <a:r>
                <a:rPr lang="en-US" sz="1600" b="0" i="0" u="none" strike="noStrike" cap="none" dirty="0">
                  <a:latin typeface="Calibri"/>
                  <a:ea typeface="Calibri"/>
                  <a:cs typeface="Calibri"/>
                  <a:sym typeface="Calibri"/>
                </a:rPr>
                <a:t>Providing care</a:t>
              </a:r>
              <a:endParaRPr sz="2400" dirty="0"/>
            </a:p>
            <a:p>
              <a:pPr marL="114300" marR="0" lvl="1" indent="-114300" algn="l" rtl="0">
                <a:lnSpc>
                  <a:spcPct val="90000"/>
                </a:lnSpc>
                <a:spcBef>
                  <a:spcPts val="180"/>
                </a:spcBef>
                <a:spcAft>
                  <a:spcPts val="0"/>
                </a:spcAft>
                <a:buSzPts val="1200"/>
                <a:buFont typeface="Calibri"/>
                <a:buChar char="•"/>
              </a:pPr>
              <a:r>
                <a:rPr lang="en-US" sz="1600" b="0" i="0" u="none" strike="noStrike" cap="none" dirty="0">
                  <a:latin typeface="Calibri"/>
                  <a:ea typeface="Calibri"/>
                  <a:cs typeface="Calibri"/>
                  <a:sym typeface="Calibri"/>
                </a:rPr>
                <a:t>To the system</a:t>
              </a:r>
              <a:endParaRPr sz="2400" dirty="0"/>
            </a:p>
            <a:p>
              <a:pPr marL="114300" marR="0" lvl="1" indent="-114300" algn="l" rtl="0">
                <a:lnSpc>
                  <a:spcPct val="90000"/>
                </a:lnSpc>
                <a:spcBef>
                  <a:spcPts val="180"/>
                </a:spcBef>
                <a:spcAft>
                  <a:spcPts val="0"/>
                </a:spcAft>
                <a:buSzPts val="1200"/>
                <a:buFont typeface="Calibri"/>
                <a:buChar char="•"/>
              </a:pPr>
              <a:r>
                <a:rPr lang="en-US" sz="1600" b="0" i="0" u="none" strike="noStrike" cap="none" dirty="0">
                  <a:latin typeface="Calibri"/>
                  <a:ea typeface="Calibri"/>
                  <a:cs typeface="Calibri"/>
                  <a:sym typeface="Calibri"/>
                </a:rPr>
                <a:t>Work with colleagues</a:t>
              </a:r>
              <a:endParaRPr sz="2400" dirty="0"/>
            </a:p>
            <a:p>
              <a:pPr marL="114300" marR="0" lvl="1" indent="-114300" algn="l" rtl="0">
                <a:lnSpc>
                  <a:spcPct val="90000"/>
                </a:lnSpc>
                <a:spcBef>
                  <a:spcPts val="180"/>
                </a:spcBef>
                <a:spcAft>
                  <a:spcPts val="0"/>
                </a:spcAft>
                <a:buSzPts val="1200"/>
                <a:buFont typeface="Calibri"/>
                <a:buChar char="•"/>
              </a:pPr>
              <a:r>
                <a:rPr lang="en-US" sz="1600" b="0" i="0" u="none" strike="noStrike" cap="none" dirty="0">
                  <a:latin typeface="Calibri"/>
                  <a:ea typeface="Calibri"/>
                  <a:cs typeface="Calibri"/>
                  <a:sym typeface="Calibri"/>
                </a:rPr>
                <a:t>Beliefs about self</a:t>
              </a:r>
              <a:endParaRPr sz="2400" dirty="0"/>
            </a:p>
          </p:txBody>
        </p:sp>
        <p:sp>
          <p:nvSpPr>
            <p:cNvPr id="30" name="Google Shape;191;p22"/>
            <p:cNvSpPr/>
            <p:nvPr/>
          </p:nvSpPr>
          <p:spPr>
            <a:xfrm>
              <a:off x="743" y="2931018"/>
              <a:ext cx="2899125" cy="1739475"/>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2;p22"/>
            <p:cNvSpPr txBox="1"/>
            <p:nvPr/>
          </p:nvSpPr>
          <p:spPr>
            <a:xfrm>
              <a:off x="743" y="2931018"/>
              <a:ext cx="2899125" cy="1739475"/>
            </a:xfrm>
            <a:prstGeom prst="rect">
              <a:avLst/>
            </a:prstGeom>
            <a:grp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dirty="0">
                  <a:latin typeface="Calibri"/>
                  <a:ea typeface="Calibri"/>
                  <a:cs typeface="Calibri"/>
                  <a:sym typeface="Calibri"/>
                </a:rPr>
                <a:t>Burnout</a:t>
              </a:r>
              <a:endParaRPr dirty="0"/>
            </a:p>
          </p:txBody>
        </p:sp>
        <p:sp>
          <p:nvSpPr>
            <p:cNvPr id="32" name="Google Shape;193;p22"/>
            <p:cNvSpPr/>
            <p:nvPr/>
          </p:nvSpPr>
          <p:spPr>
            <a:xfrm>
              <a:off x="3189781" y="2931018"/>
              <a:ext cx="2899125" cy="1739475"/>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4;p22"/>
            <p:cNvSpPr txBox="1"/>
            <p:nvPr/>
          </p:nvSpPr>
          <p:spPr>
            <a:xfrm>
              <a:off x="3189781" y="2931018"/>
              <a:ext cx="2899125" cy="1739475"/>
            </a:xfrm>
            <a:prstGeom prst="rect">
              <a:avLst/>
            </a:prstGeom>
            <a:grp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sz="1600" dirty="0">
                  <a:latin typeface="Calibri"/>
                  <a:ea typeface="Calibri"/>
                  <a:cs typeface="Calibri"/>
                  <a:sym typeface="Calibri"/>
                </a:rPr>
                <a:t>Work-related trauma</a:t>
              </a:r>
              <a:endParaRPr dirty="0"/>
            </a:p>
          </p:txBody>
        </p:sp>
      </p:grpSp>
      <p:sp>
        <p:nvSpPr>
          <p:cNvPr id="34" name="Google Shape;175;p21"/>
          <p:cNvSpPr txBox="1"/>
          <p:nvPr/>
        </p:nvSpPr>
        <p:spPr>
          <a:xfrm>
            <a:off x="0" y="6603921"/>
            <a:ext cx="2708910" cy="2540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dirty="0">
                <a:latin typeface="Calibri"/>
                <a:ea typeface="Calibri"/>
                <a:cs typeface="Calibri"/>
                <a:sym typeface="Calibri"/>
              </a:rPr>
              <a:t>©Beth </a:t>
            </a:r>
            <a:r>
              <a:rPr lang="en-US" sz="1000" b="0" i="0" u="none" strike="noStrike" cap="none" dirty="0" err="1">
                <a:latin typeface="Calibri"/>
                <a:ea typeface="Calibri"/>
                <a:cs typeface="Calibri"/>
                <a:sym typeface="Calibri"/>
              </a:rPr>
              <a:t>Hundall</a:t>
            </a:r>
            <a:r>
              <a:rPr lang="en-US" sz="1000" b="0" i="0" u="none" strike="noStrike" cap="none" dirty="0">
                <a:latin typeface="Calibri"/>
                <a:ea typeface="Calibri"/>
                <a:cs typeface="Calibri"/>
                <a:sym typeface="Calibri"/>
              </a:rPr>
              <a:t> </a:t>
            </a:r>
            <a:r>
              <a:rPr lang="en-US" sz="1000" b="0" i="0" u="none" strike="noStrike" cap="none" dirty="0" err="1">
                <a:latin typeface="Calibri"/>
                <a:ea typeface="Calibri"/>
                <a:cs typeface="Calibri"/>
                <a:sym typeface="Calibri"/>
              </a:rPr>
              <a:t>Stamm</a:t>
            </a:r>
            <a:r>
              <a:rPr lang="en-US" sz="1000" b="0" i="0" u="none" strike="noStrike" cap="none" dirty="0">
                <a:latin typeface="Calibri"/>
                <a:ea typeface="Calibri"/>
                <a:cs typeface="Calibri"/>
                <a:sym typeface="Calibri"/>
              </a:rPr>
              <a:t>, 2009. www.ProQOL.org</a:t>
            </a:r>
            <a:endParaRPr dirty="0"/>
          </a:p>
        </p:txBody>
      </p:sp>
    </p:spTree>
    <p:custDataLst>
      <p:tags r:id="rId1"/>
    </p:custDataLst>
    <p:extLst>
      <p:ext uri="{BB962C8B-B14F-4D97-AF65-F5344CB8AC3E}">
        <p14:creationId xmlns:p14="http://schemas.microsoft.com/office/powerpoint/2010/main" val="189059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282" y="110482"/>
            <a:ext cx="9127603" cy="925893"/>
          </a:xfrm>
        </p:spPr>
        <p:txBody>
          <a:bodyPr>
            <a:normAutofit/>
          </a:bodyPr>
          <a:lstStyle/>
          <a:p>
            <a:r>
              <a:rPr lang="en-US" b="1" dirty="0">
                <a:latin typeface="Arial" panose="020B0604020202020204" pitchFamily="34" charset="0"/>
                <a:cs typeface="Arial" panose="020B0604020202020204" pitchFamily="34" charset="0"/>
              </a:rPr>
              <a:t>Relationships are Complex</a:t>
            </a:r>
          </a:p>
        </p:txBody>
      </p:sp>
      <p:sp>
        <p:nvSpPr>
          <p:cNvPr id="25" name="Google Shape;206;p23"/>
          <p:cNvSpPr txBox="1">
            <a:spLocks/>
          </p:cNvSpPr>
          <p:nvPr/>
        </p:nvSpPr>
        <p:spPr>
          <a:xfrm>
            <a:off x="1586282" y="1036375"/>
            <a:ext cx="7161017" cy="4806462"/>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tx1"/>
              </a:buClr>
              <a:buSzPts val="2000"/>
            </a:pPr>
            <a:r>
              <a:rPr lang="en-US" sz="2400" dirty="0"/>
              <a:t>Multiple spheres</a:t>
            </a:r>
            <a:endParaRPr lang="en-US" sz="3200" dirty="0"/>
          </a:p>
          <a:p>
            <a:pPr lvl="1">
              <a:buClr>
                <a:schemeClr val="tx1"/>
              </a:buClr>
              <a:buSzPts val="2000"/>
              <a:buFont typeface="Arial" panose="020B0604020202020204" pitchFamily="34" charset="0"/>
              <a:buChar char="‒"/>
            </a:pPr>
            <a:r>
              <a:rPr lang="en-US" dirty="0"/>
              <a:t>Work environment</a:t>
            </a:r>
            <a:endParaRPr lang="en-US" sz="2800" dirty="0"/>
          </a:p>
          <a:p>
            <a:pPr lvl="1">
              <a:buClr>
                <a:schemeClr val="tx1"/>
              </a:buClr>
              <a:buSzPts val="2000"/>
              <a:buFont typeface="Arial" panose="020B0604020202020204" pitchFamily="34" charset="0"/>
              <a:buChar char="‒"/>
            </a:pPr>
            <a:r>
              <a:rPr lang="en-US" dirty="0"/>
              <a:t>Personal environment</a:t>
            </a:r>
            <a:endParaRPr lang="en-US" sz="2800" dirty="0"/>
          </a:p>
          <a:p>
            <a:pPr lvl="1">
              <a:buClr>
                <a:schemeClr val="tx1"/>
              </a:buClr>
              <a:buSzPts val="2000"/>
              <a:buFont typeface="Arial" panose="020B0604020202020204" pitchFamily="34" charset="0"/>
              <a:buChar char="‒"/>
            </a:pPr>
            <a:r>
              <a:rPr lang="en-US" dirty="0"/>
              <a:t>Previous situations</a:t>
            </a:r>
            <a:endParaRPr lang="en-US" sz="2800" dirty="0"/>
          </a:p>
          <a:p>
            <a:pPr lvl="1">
              <a:buClr>
                <a:schemeClr val="tx1"/>
              </a:buClr>
              <a:buSzPts val="2000"/>
              <a:buFont typeface="Arial" panose="020B0604020202020204" pitchFamily="34" charset="0"/>
              <a:buChar char="‒"/>
            </a:pPr>
            <a:r>
              <a:rPr lang="en-US" dirty="0"/>
              <a:t>Personality traits (Caregivers </a:t>
            </a:r>
            <a:r>
              <a:rPr lang="en-US" dirty="0" err="1"/>
              <a:t>gonna</a:t>
            </a:r>
            <a:r>
              <a:rPr lang="en-US" dirty="0"/>
              <a:t> care)</a:t>
            </a:r>
            <a:endParaRPr lang="en-US" sz="2800" dirty="0"/>
          </a:p>
          <a:p>
            <a:pPr>
              <a:buClr>
                <a:schemeClr val="tx1"/>
              </a:buClr>
              <a:buSzPts val="2000"/>
            </a:pPr>
            <a:r>
              <a:rPr lang="en-US" sz="2400" dirty="0"/>
              <a:t>Positive (CS) &amp; negative (CF)</a:t>
            </a:r>
            <a:endParaRPr lang="en-US" sz="3200" dirty="0"/>
          </a:p>
          <a:p>
            <a:pPr>
              <a:buClr>
                <a:schemeClr val="tx1"/>
              </a:buClr>
              <a:buSzPts val="2000"/>
            </a:pPr>
            <a:r>
              <a:rPr lang="en-US" sz="2400" dirty="0"/>
              <a:t>Altruism CS can override CF</a:t>
            </a:r>
            <a:endParaRPr lang="en-US" sz="3200" dirty="0"/>
          </a:p>
          <a:p>
            <a:pPr>
              <a:buClr>
                <a:schemeClr val="tx1"/>
              </a:buClr>
              <a:buSzPts val="2000"/>
            </a:pPr>
            <a:r>
              <a:rPr lang="en-US" sz="2400" dirty="0"/>
              <a:t>Compassion Fatigue two parts</a:t>
            </a:r>
            <a:endParaRPr lang="en-US" sz="3200" dirty="0"/>
          </a:p>
          <a:p>
            <a:pPr lvl="1">
              <a:buClr>
                <a:schemeClr val="tx1"/>
              </a:buClr>
              <a:buSzPts val="2000"/>
              <a:buFont typeface="Arial" panose="020B0604020202020204" pitchFamily="34" charset="0"/>
              <a:buChar char="‒"/>
            </a:pPr>
            <a:r>
              <a:rPr lang="en-US" dirty="0"/>
              <a:t>Worn out (BO) common</a:t>
            </a:r>
            <a:endParaRPr lang="en-US" sz="2800" dirty="0"/>
          </a:p>
          <a:p>
            <a:pPr lvl="1">
              <a:buClr>
                <a:schemeClr val="tx1"/>
              </a:buClr>
              <a:buSzPts val="2000"/>
              <a:buFont typeface="Arial" panose="020B0604020202020204" pitchFamily="34" charset="0"/>
              <a:buChar char="‒"/>
            </a:pPr>
            <a:r>
              <a:rPr lang="en-US" dirty="0"/>
              <a:t>Frightened, traumatized (STS) rarer but powerful</a:t>
            </a:r>
          </a:p>
          <a:p>
            <a:pPr indent="-101600">
              <a:buClr>
                <a:schemeClr val="lt1"/>
              </a:buClr>
              <a:buSzPts val="2000"/>
              <a:buFont typeface="Arial" panose="020B0604020202020204" pitchFamily="34" charset="0"/>
              <a:buNone/>
            </a:pPr>
            <a:endParaRPr lang="en-US" sz="2000" dirty="0"/>
          </a:p>
          <a:p>
            <a:pPr lvl="1" indent="-101600">
              <a:buClr>
                <a:schemeClr val="lt1"/>
              </a:buClr>
              <a:buSzPts val="2000"/>
              <a:buFont typeface="Arial"/>
              <a:buNone/>
            </a:pPr>
            <a:endParaRPr lang="en-US" sz="2000" dirty="0"/>
          </a:p>
        </p:txBody>
      </p:sp>
      <p:pic>
        <p:nvPicPr>
          <p:cNvPr id="26" name="Google Shape;204;p23" descr="3 blue bobble men images" title="Blue Bobble Men"/>
          <p:cNvPicPr preferRelativeResize="0"/>
          <p:nvPr/>
        </p:nvPicPr>
        <p:blipFill rotWithShape="1">
          <a:blip r:embed="rId4">
            <a:alphaModFix/>
          </a:blip>
          <a:srcRect/>
          <a:stretch/>
        </p:blipFill>
        <p:spPr>
          <a:xfrm>
            <a:off x="8339270" y="1252794"/>
            <a:ext cx="3425957" cy="3425957"/>
          </a:xfrm>
          <a:prstGeom prst="rect">
            <a:avLst/>
          </a:prstGeom>
          <a:noFill/>
          <a:ln>
            <a:noFill/>
          </a:ln>
        </p:spPr>
      </p:pic>
      <p:sp>
        <p:nvSpPr>
          <p:cNvPr id="27" name="Google Shape;175;p21"/>
          <p:cNvSpPr txBox="1"/>
          <p:nvPr/>
        </p:nvSpPr>
        <p:spPr>
          <a:xfrm>
            <a:off x="0" y="6603921"/>
            <a:ext cx="2708910" cy="2540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dirty="0">
                <a:latin typeface="Calibri"/>
                <a:ea typeface="Calibri"/>
                <a:cs typeface="Calibri"/>
                <a:sym typeface="Calibri"/>
              </a:rPr>
              <a:t>©Beth </a:t>
            </a:r>
            <a:r>
              <a:rPr lang="en-US" sz="1000" b="0" i="0" u="none" strike="noStrike" cap="none" dirty="0" err="1">
                <a:latin typeface="Calibri"/>
                <a:ea typeface="Calibri"/>
                <a:cs typeface="Calibri"/>
                <a:sym typeface="Calibri"/>
              </a:rPr>
              <a:t>Hundall</a:t>
            </a:r>
            <a:r>
              <a:rPr lang="en-US" sz="1000" b="0" i="0" u="none" strike="noStrike" cap="none" dirty="0">
                <a:latin typeface="Calibri"/>
                <a:ea typeface="Calibri"/>
                <a:cs typeface="Calibri"/>
                <a:sym typeface="Calibri"/>
              </a:rPr>
              <a:t> </a:t>
            </a:r>
            <a:r>
              <a:rPr lang="en-US" sz="1000" b="0" i="0" u="none" strike="noStrike" cap="none" dirty="0" err="1">
                <a:latin typeface="Calibri"/>
                <a:ea typeface="Calibri"/>
                <a:cs typeface="Calibri"/>
                <a:sym typeface="Calibri"/>
              </a:rPr>
              <a:t>Stamm</a:t>
            </a:r>
            <a:r>
              <a:rPr lang="en-US" sz="1000" b="0" i="0" u="none" strike="noStrike" cap="none" dirty="0">
                <a:latin typeface="Calibri"/>
                <a:ea typeface="Calibri"/>
                <a:cs typeface="Calibri"/>
                <a:sym typeface="Calibri"/>
              </a:rPr>
              <a:t>, 2009. www.ProQOL.org</a:t>
            </a:r>
            <a:endParaRPr dirty="0"/>
          </a:p>
        </p:txBody>
      </p:sp>
    </p:spTree>
    <p:custDataLst>
      <p:tags r:id="rId1"/>
    </p:custDataLst>
    <p:extLst>
      <p:ext uri="{BB962C8B-B14F-4D97-AF65-F5344CB8AC3E}">
        <p14:creationId xmlns:p14="http://schemas.microsoft.com/office/powerpoint/2010/main" val="911305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282" y="110482"/>
            <a:ext cx="9127603" cy="925893"/>
          </a:xfrm>
        </p:spPr>
        <p:txBody>
          <a:bodyPr>
            <a:normAutofit/>
          </a:bodyPr>
          <a:lstStyle/>
          <a:p>
            <a:r>
              <a:rPr lang="en-US" b="1" dirty="0">
                <a:latin typeface="Arial" panose="020B0604020202020204" pitchFamily="34" charset="0"/>
                <a:cs typeface="Arial" panose="020B0604020202020204" pitchFamily="34" charset="0"/>
              </a:rPr>
              <a:t>Burnout and STS: Co-Travelers</a:t>
            </a:r>
          </a:p>
        </p:txBody>
      </p:sp>
      <p:sp>
        <p:nvSpPr>
          <p:cNvPr id="25" name="Google Shape;206;p23"/>
          <p:cNvSpPr txBox="1">
            <a:spLocks/>
          </p:cNvSpPr>
          <p:nvPr/>
        </p:nvSpPr>
        <p:spPr>
          <a:xfrm>
            <a:off x="1586282" y="1036375"/>
            <a:ext cx="7161017" cy="4806462"/>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buClr>
                <a:schemeClr val="tx1"/>
              </a:buClr>
              <a:buSzPts val="1800"/>
            </a:pPr>
            <a:r>
              <a:rPr lang="en-US" sz="2400" dirty="0"/>
              <a:t>Burnout</a:t>
            </a:r>
            <a:endParaRPr lang="en-US" sz="3600" dirty="0"/>
          </a:p>
          <a:p>
            <a:pPr lvl="1">
              <a:buClr>
                <a:schemeClr val="tx1"/>
              </a:buClr>
              <a:buSzPts val="1800"/>
              <a:buFont typeface="Arial"/>
              <a:buChar char="–"/>
            </a:pPr>
            <a:r>
              <a:rPr lang="en-US" dirty="0"/>
              <a:t>Work-related hopelessness and feelings of inefficacy</a:t>
            </a:r>
            <a:endParaRPr lang="en-US" sz="3200" dirty="0"/>
          </a:p>
          <a:p>
            <a:pPr lvl="0">
              <a:buClr>
                <a:schemeClr val="tx1"/>
              </a:buClr>
              <a:buSzPts val="1800"/>
            </a:pPr>
            <a:r>
              <a:rPr lang="en-US" sz="2400" dirty="0"/>
              <a:t>STS </a:t>
            </a:r>
            <a:endParaRPr lang="en-US" sz="3600" dirty="0"/>
          </a:p>
          <a:p>
            <a:pPr lvl="1">
              <a:buClr>
                <a:schemeClr val="tx1"/>
              </a:buClr>
              <a:buSzPts val="1800"/>
              <a:buFont typeface="Arial"/>
              <a:buChar char="–"/>
            </a:pPr>
            <a:r>
              <a:rPr lang="en-US" dirty="0"/>
              <a:t>Work-related secondary exposure to extremely or traumatically stressful events</a:t>
            </a:r>
            <a:endParaRPr lang="en-US" sz="3200" dirty="0"/>
          </a:p>
          <a:p>
            <a:pPr marL="457200" lvl="1" indent="0">
              <a:buClr>
                <a:schemeClr val="lt1"/>
              </a:buClr>
              <a:buSzPts val="1800"/>
              <a:buNone/>
            </a:pPr>
            <a:endParaRPr lang="en-US" dirty="0"/>
          </a:p>
          <a:p>
            <a:pPr lvl="0">
              <a:buSzPts val="1800"/>
            </a:pPr>
            <a:r>
              <a:rPr lang="en-US" sz="2400" dirty="0"/>
              <a:t>Both share negative affect</a:t>
            </a:r>
            <a:endParaRPr lang="en-US" sz="3600" dirty="0"/>
          </a:p>
          <a:p>
            <a:pPr lvl="1">
              <a:buClr>
                <a:schemeClr val="tx1"/>
              </a:buClr>
              <a:buSzPts val="1800"/>
              <a:buFont typeface="Arial"/>
              <a:buChar char="–"/>
            </a:pPr>
            <a:r>
              <a:rPr lang="en-US" dirty="0"/>
              <a:t>Burnout is about being worn out</a:t>
            </a:r>
            <a:endParaRPr lang="en-US" sz="3200" dirty="0"/>
          </a:p>
          <a:p>
            <a:pPr lvl="1">
              <a:buClr>
                <a:schemeClr val="tx1"/>
              </a:buClr>
              <a:buSzPts val="1800"/>
              <a:buFont typeface="Arial"/>
              <a:buChar char="–"/>
            </a:pPr>
            <a:r>
              <a:rPr lang="en-US" dirty="0"/>
              <a:t>STS is about being afraid</a:t>
            </a:r>
            <a:endParaRPr lang="en-US" sz="3200" dirty="0"/>
          </a:p>
        </p:txBody>
      </p:sp>
      <p:sp>
        <p:nvSpPr>
          <p:cNvPr id="27" name="Google Shape;175;p21"/>
          <p:cNvSpPr txBox="1"/>
          <p:nvPr/>
        </p:nvSpPr>
        <p:spPr>
          <a:xfrm>
            <a:off x="0" y="6603921"/>
            <a:ext cx="2708910" cy="2540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dirty="0">
                <a:latin typeface="Calibri"/>
                <a:ea typeface="Calibri"/>
                <a:cs typeface="Calibri"/>
                <a:sym typeface="Calibri"/>
              </a:rPr>
              <a:t>©Beth </a:t>
            </a:r>
            <a:r>
              <a:rPr lang="en-US" sz="1000" b="0" i="0" u="none" strike="noStrike" cap="none" dirty="0" err="1">
                <a:latin typeface="Calibri"/>
                <a:ea typeface="Calibri"/>
                <a:cs typeface="Calibri"/>
                <a:sym typeface="Calibri"/>
              </a:rPr>
              <a:t>Hundall</a:t>
            </a:r>
            <a:r>
              <a:rPr lang="en-US" sz="1000" b="0" i="0" u="none" strike="noStrike" cap="none" dirty="0">
                <a:latin typeface="Calibri"/>
                <a:ea typeface="Calibri"/>
                <a:cs typeface="Calibri"/>
                <a:sym typeface="Calibri"/>
              </a:rPr>
              <a:t> </a:t>
            </a:r>
            <a:r>
              <a:rPr lang="en-US" sz="1000" b="0" i="0" u="none" strike="noStrike" cap="none" dirty="0" err="1">
                <a:latin typeface="Calibri"/>
                <a:ea typeface="Calibri"/>
                <a:cs typeface="Calibri"/>
                <a:sym typeface="Calibri"/>
              </a:rPr>
              <a:t>Stamm</a:t>
            </a:r>
            <a:r>
              <a:rPr lang="en-US" sz="1000" b="0" i="0" u="none" strike="noStrike" cap="none" dirty="0">
                <a:latin typeface="Calibri"/>
                <a:ea typeface="Calibri"/>
                <a:cs typeface="Calibri"/>
                <a:sym typeface="Calibri"/>
              </a:rPr>
              <a:t>, 2009. www.ProQOL.org</a:t>
            </a:r>
            <a:endParaRPr dirty="0"/>
          </a:p>
        </p:txBody>
      </p:sp>
      <p:pic>
        <p:nvPicPr>
          <p:cNvPr id="6" name="Google Shape;215;p24" descr="blue stick image face with frown" title="Blue unhappy face"/>
          <p:cNvPicPr preferRelativeResize="0"/>
          <p:nvPr/>
        </p:nvPicPr>
        <p:blipFill rotWithShape="1">
          <a:blip r:embed="rId4">
            <a:alphaModFix/>
          </a:blip>
          <a:srcRect/>
          <a:stretch/>
        </p:blipFill>
        <p:spPr>
          <a:xfrm>
            <a:off x="8250391" y="1036375"/>
            <a:ext cx="3835488" cy="3835488"/>
          </a:xfrm>
          <a:prstGeom prst="rect">
            <a:avLst/>
          </a:prstGeom>
          <a:noFill/>
          <a:ln>
            <a:noFill/>
          </a:ln>
        </p:spPr>
      </p:pic>
    </p:spTree>
    <p:custDataLst>
      <p:tags r:id="rId1"/>
    </p:custDataLst>
    <p:extLst>
      <p:ext uri="{BB962C8B-B14F-4D97-AF65-F5344CB8AC3E}">
        <p14:creationId xmlns:p14="http://schemas.microsoft.com/office/powerpoint/2010/main" val="231254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744" y="110482"/>
            <a:ext cx="9591141" cy="925893"/>
          </a:xfrm>
        </p:spPr>
        <p:txBody>
          <a:bodyPr>
            <a:normAutofit fontScale="90000"/>
          </a:bodyPr>
          <a:lstStyle/>
          <a:p>
            <a:r>
              <a:rPr lang="en-US" b="1" dirty="0">
                <a:latin typeface="Arial" panose="020B0604020202020204" pitchFamily="34" charset="0"/>
                <a:cs typeface="Arial" panose="020B0604020202020204" pitchFamily="34" charset="0"/>
              </a:rPr>
              <a:t>Compassion Fatigue and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	Clinical Supervision</a:t>
            </a:r>
          </a:p>
        </p:txBody>
      </p:sp>
      <p:sp>
        <p:nvSpPr>
          <p:cNvPr id="27" name="Google Shape;175;p21"/>
          <p:cNvSpPr txBox="1"/>
          <p:nvPr/>
        </p:nvSpPr>
        <p:spPr>
          <a:xfrm>
            <a:off x="0" y="6603921"/>
            <a:ext cx="2708910" cy="2540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dirty="0">
                <a:latin typeface="Calibri"/>
                <a:ea typeface="Calibri"/>
                <a:cs typeface="Calibri"/>
                <a:sym typeface="Calibri"/>
              </a:rPr>
              <a:t>©Beth </a:t>
            </a:r>
            <a:r>
              <a:rPr lang="en-US" sz="1000" b="0" i="0" u="none" strike="noStrike" cap="none" dirty="0" err="1">
                <a:latin typeface="Calibri"/>
                <a:ea typeface="Calibri"/>
                <a:cs typeface="Calibri"/>
                <a:sym typeface="Calibri"/>
              </a:rPr>
              <a:t>Hundall</a:t>
            </a:r>
            <a:r>
              <a:rPr lang="en-US" sz="1000" b="0" i="0" u="none" strike="noStrike" cap="none" dirty="0">
                <a:latin typeface="Calibri"/>
                <a:ea typeface="Calibri"/>
                <a:cs typeface="Calibri"/>
                <a:sym typeface="Calibri"/>
              </a:rPr>
              <a:t> </a:t>
            </a:r>
            <a:r>
              <a:rPr lang="en-US" sz="1000" b="0" i="0" u="none" strike="noStrike" cap="none" dirty="0" err="1">
                <a:latin typeface="Calibri"/>
                <a:ea typeface="Calibri"/>
                <a:cs typeface="Calibri"/>
                <a:sym typeface="Calibri"/>
              </a:rPr>
              <a:t>Stamm</a:t>
            </a:r>
            <a:r>
              <a:rPr lang="en-US" sz="1000" b="0" i="0" u="none" strike="noStrike" cap="none" dirty="0">
                <a:latin typeface="Calibri"/>
                <a:ea typeface="Calibri"/>
                <a:cs typeface="Calibri"/>
                <a:sym typeface="Calibri"/>
              </a:rPr>
              <a:t>, 2009. www.ProQOL.org</a:t>
            </a:r>
            <a:endParaRPr dirty="0"/>
          </a:p>
        </p:txBody>
      </p:sp>
      <p:grpSp>
        <p:nvGrpSpPr>
          <p:cNvPr id="7" name="Google Shape;133;p18"/>
          <p:cNvGrpSpPr/>
          <p:nvPr/>
        </p:nvGrpSpPr>
        <p:grpSpPr>
          <a:xfrm>
            <a:off x="1122744" y="1270824"/>
            <a:ext cx="7963383" cy="5098648"/>
            <a:chOff x="0" y="2571"/>
            <a:chExt cx="6089650" cy="5566982"/>
          </a:xfrm>
        </p:grpSpPr>
        <p:sp>
          <p:nvSpPr>
            <p:cNvPr id="8" name="Google Shape;134;p18"/>
            <p:cNvSpPr/>
            <p:nvPr/>
          </p:nvSpPr>
          <p:spPr>
            <a:xfrm>
              <a:off x="1217930" y="2571"/>
              <a:ext cx="4871720" cy="1331814"/>
            </a:xfrm>
            <a:prstGeom prst="rect">
              <a:avLst/>
            </a:prstGeom>
            <a:solidFill>
              <a:srgbClr val="F7D5CB">
                <a:alpha val="89803"/>
              </a:srgbClr>
            </a:solidFill>
            <a:ln w="12700" cap="flat" cmpd="sng">
              <a:solidFill>
                <a:srgbClr val="F7D5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5;p18"/>
            <p:cNvSpPr txBox="1"/>
            <p:nvPr/>
          </p:nvSpPr>
          <p:spPr>
            <a:xfrm>
              <a:off x="1217930" y="2571"/>
              <a:ext cx="4871720" cy="1331814"/>
            </a:xfrm>
            <a:prstGeom prst="rect">
              <a:avLst/>
            </a:prstGeom>
            <a:noFill/>
            <a:ln>
              <a:noFill/>
            </a:ln>
          </p:spPr>
          <p:txBody>
            <a:bodyPr spcFirstLastPara="1" wrap="square" lIns="94525" tIns="338275" rIns="94525" bIns="338275" anchor="ctr" anchorCtr="0">
              <a:noAutofit/>
            </a:bodyPr>
            <a:lstStyle/>
            <a:p>
              <a:pPr marL="0" marR="0" lvl="0" indent="0" algn="l" rtl="0">
                <a:lnSpc>
                  <a:spcPct val="90000"/>
                </a:lnSpc>
                <a:spcBef>
                  <a:spcPts val="0"/>
                </a:spcBef>
                <a:spcAft>
                  <a:spcPts val="0"/>
                </a:spcAft>
                <a:buClr>
                  <a:schemeClr val="dk1"/>
                </a:buClr>
                <a:buSzPts val="1300"/>
                <a:buFont typeface="Calibri"/>
                <a:buNone/>
              </a:pPr>
              <a:r>
                <a:rPr lang="en-US" sz="2000" b="0" i="0" u="none" strike="noStrike" cap="none" dirty="0">
                  <a:solidFill>
                    <a:schemeClr val="dk1"/>
                  </a:solidFill>
                  <a:latin typeface="Calibri"/>
                  <a:ea typeface="Calibri"/>
                  <a:cs typeface="Calibri"/>
                  <a:sym typeface="Calibri"/>
                </a:rPr>
                <a:t>New counselors</a:t>
              </a:r>
              <a:endParaRPr sz="3200" dirty="0"/>
            </a:p>
          </p:txBody>
        </p:sp>
        <p:sp>
          <p:nvSpPr>
            <p:cNvPr id="10" name="Google Shape;136;p18"/>
            <p:cNvSpPr/>
            <p:nvPr/>
          </p:nvSpPr>
          <p:spPr>
            <a:xfrm>
              <a:off x="0" y="2571"/>
              <a:ext cx="1217930" cy="1331814"/>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7;p18"/>
            <p:cNvSpPr txBox="1"/>
            <p:nvPr/>
          </p:nvSpPr>
          <p:spPr>
            <a:xfrm>
              <a:off x="0" y="2571"/>
              <a:ext cx="1217930" cy="1331814"/>
            </a:xfrm>
            <a:prstGeom prst="rect">
              <a:avLst/>
            </a:prstGeom>
            <a:noFill/>
            <a:ln>
              <a:noFill/>
            </a:ln>
          </p:spPr>
          <p:txBody>
            <a:bodyPr spcFirstLastPara="1" wrap="square" lIns="64425" tIns="131550" rIns="64425" bIns="1315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2000" b="0" i="0" u="none" strike="noStrike" cap="none" dirty="0">
                  <a:solidFill>
                    <a:schemeClr val="lt1"/>
                  </a:solidFill>
                  <a:latin typeface="Calibri"/>
                  <a:ea typeface="Calibri"/>
                  <a:cs typeface="Calibri"/>
                  <a:sym typeface="Calibri"/>
                </a:rPr>
                <a:t>Who is Most at Risk?</a:t>
              </a:r>
              <a:endParaRPr sz="2400" dirty="0"/>
            </a:p>
          </p:txBody>
        </p:sp>
        <p:sp>
          <p:nvSpPr>
            <p:cNvPr id="12" name="Google Shape;138;p18"/>
            <p:cNvSpPr/>
            <p:nvPr/>
          </p:nvSpPr>
          <p:spPr>
            <a:xfrm>
              <a:off x="1217930" y="1414294"/>
              <a:ext cx="4871720" cy="1331814"/>
            </a:xfrm>
            <a:prstGeom prst="rect">
              <a:avLst/>
            </a:prstGeom>
            <a:solidFill>
              <a:srgbClr val="EFD6D1">
                <a:alpha val="89803"/>
              </a:srgbClr>
            </a:solidFill>
            <a:ln w="12700" cap="flat" cmpd="sng">
              <a:solidFill>
                <a:srgbClr val="EFD6D1">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p18"/>
            <p:cNvSpPr txBox="1"/>
            <p:nvPr/>
          </p:nvSpPr>
          <p:spPr>
            <a:xfrm>
              <a:off x="1217930" y="1414294"/>
              <a:ext cx="4871720" cy="1331814"/>
            </a:xfrm>
            <a:prstGeom prst="rect">
              <a:avLst/>
            </a:prstGeom>
            <a:noFill/>
            <a:ln>
              <a:noFill/>
            </a:ln>
          </p:spPr>
          <p:txBody>
            <a:bodyPr spcFirstLastPara="1" wrap="square" lIns="94525" tIns="338275" rIns="94525" bIns="338275" anchor="ctr" anchorCtr="0">
              <a:noAutofit/>
            </a:bodyPr>
            <a:lstStyle/>
            <a:p>
              <a:pPr marL="0" marR="0" lvl="0" indent="0" algn="l" rtl="0">
                <a:lnSpc>
                  <a:spcPct val="90000"/>
                </a:lnSpc>
                <a:spcBef>
                  <a:spcPts val="0"/>
                </a:spcBef>
                <a:spcAft>
                  <a:spcPts val="0"/>
                </a:spcAft>
                <a:buClr>
                  <a:schemeClr val="dk1"/>
                </a:buClr>
                <a:buSzPts val="1300"/>
                <a:buFont typeface="Calibri"/>
                <a:buNone/>
              </a:pPr>
              <a:r>
                <a:rPr lang="en-US" sz="2000" b="0" i="0" u="none" strike="noStrike" cap="none" dirty="0">
                  <a:solidFill>
                    <a:schemeClr val="dk1"/>
                  </a:solidFill>
                  <a:latin typeface="Calibri"/>
                  <a:ea typeface="Calibri"/>
                  <a:cs typeface="Calibri"/>
                  <a:sym typeface="Calibri"/>
                </a:rPr>
                <a:t>Exposure to traum</a:t>
              </a:r>
              <a:r>
                <a:rPr lang="en-US" sz="2000" dirty="0">
                  <a:solidFill>
                    <a:schemeClr val="dk1"/>
                  </a:solidFill>
                  <a:latin typeface="Calibri"/>
                  <a:ea typeface="Calibri"/>
                  <a:cs typeface="Calibri"/>
                  <a:sym typeface="Calibri"/>
                </a:rPr>
                <a:t>a through clients</a:t>
              </a:r>
              <a:endParaRPr sz="2000" dirty="0"/>
            </a:p>
          </p:txBody>
        </p:sp>
        <p:sp>
          <p:nvSpPr>
            <p:cNvPr id="14" name="Google Shape;140;p18"/>
            <p:cNvSpPr/>
            <p:nvPr/>
          </p:nvSpPr>
          <p:spPr>
            <a:xfrm>
              <a:off x="0" y="1414294"/>
              <a:ext cx="1217930" cy="1331814"/>
            </a:xfrm>
            <a:prstGeom prst="rect">
              <a:avLst/>
            </a:prstGeom>
            <a:solidFill>
              <a:srgbClr val="D07A5B"/>
            </a:solidFill>
            <a:ln w="12700" cap="flat" cmpd="sng">
              <a:solidFill>
                <a:srgbClr val="D07A5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1;p18"/>
            <p:cNvSpPr txBox="1"/>
            <p:nvPr/>
          </p:nvSpPr>
          <p:spPr>
            <a:xfrm>
              <a:off x="0" y="1414294"/>
              <a:ext cx="1217930" cy="1331814"/>
            </a:xfrm>
            <a:prstGeom prst="rect">
              <a:avLst/>
            </a:prstGeom>
            <a:noFill/>
            <a:ln>
              <a:noFill/>
            </a:ln>
          </p:spPr>
          <p:txBody>
            <a:bodyPr spcFirstLastPara="1" wrap="square" lIns="64425" tIns="131550" rIns="64425" bIns="1315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2000" b="0" i="0" u="none" strike="noStrike" cap="none" dirty="0">
                  <a:solidFill>
                    <a:schemeClr val="lt1"/>
                  </a:solidFill>
                  <a:latin typeface="Calibri"/>
                  <a:ea typeface="Calibri"/>
                  <a:cs typeface="Calibri"/>
                  <a:sym typeface="Calibri"/>
                </a:rPr>
                <a:t>Understand Risks</a:t>
              </a:r>
              <a:endParaRPr sz="2000" dirty="0"/>
            </a:p>
          </p:txBody>
        </p:sp>
        <p:sp>
          <p:nvSpPr>
            <p:cNvPr id="16" name="Google Shape;142;p18"/>
            <p:cNvSpPr/>
            <p:nvPr/>
          </p:nvSpPr>
          <p:spPr>
            <a:xfrm>
              <a:off x="1217930" y="2826016"/>
              <a:ext cx="4871720" cy="1331814"/>
            </a:xfrm>
            <a:prstGeom prst="rect">
              <a:avLst/>
            </a:prstGeom>
            <a:solidFill>
              <a:srgbClr val="E8D9D7">
                <a:alpha val="89803"/>
              </a:srgbClr>
            </a:solidFill>
            <a:ln w="12700" cap="flat" cmpd="sng">
              <a:solidFill>
                <a:srgbClr val="E8D9D7">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3;p18"/>
            <p:cNvSpPr txBox="1"/>
            <p:nvPr/>
          </p:nvSpPr>
          <p:spPr>
            <a:xfrm>
              <a:off x="1217930" y="2826016"/>
              <a:ext cx="4871720" cy="1331814"/>
            </a:xfrm>
            <a:prstGeom prst="rect">
              <a:avLst/>
            </a:prstGeom>
            <a:noFill/>
            <a:ln>
              <a:noFill/>
            </a:ln>
          </p:spPr>
          <p:txBody>
            <a:bodyPr spcFirstLastPara="1" wrap="square" lIns="94525" tIns="338275" rIns="94525" bIns="338275" anchor="ctr" anchorCtr="0">
              <a:noAutofit/>
            </a:bodyPr>
            <a:lstStyle/>
            <a:p>
              <a:pPr marL="0" marR="0" lvl="0" indent="0" algn="l" rtl="0">
                <a:lnSpc>
                  <a:spcPct val="90000"/>
                </a:lnSpc>
                <a:spcBef>
                  <a:spcPts val="0"/>
                </a:spcBef>
                <a:spcAft>
                  <a:spcPts val="0"/>
                </a:spcAft>
                <a:buClr>
                  <a:schemeClr val="dk1"/>
                </a:buClr>
                <a:buSzPts val="1300"/>
                <a:buFont typeface="Calibri"/>
                <a:buNone/>
              </a:pPr>
              <a:r>
                <a:rPr lang="en-US" sz="2000" b="0" i="0" u="none" strike="noStrike" cap="none" dirty="0">
                  <a:solidFill>
                    <a:schemeClr val="dk1"/>
                  </a:solidFill>
                  <a:latin typeface="Calibri"/>
                  <a:ea typeface="Calibri"/>
                  <a:cs typeface="Calibri"/>
                  <a:sym typeface="Calibri"/>
                </a:rPr>
                <a:t>Ethics and boundary violations, leaving profession early, clinical errors</a:t>
              </a:r>
              <a:endParaRPr sz="3200" dirty="0"/>
            </a:p>
          </p:txBody>
        </p:sp>
        <p:sp>
          <p:nvSpPr>
            <p:cNvPr id="18" name="Google Shape;144;p18"/>
            <p:cNvSpPr/>
            <p:nvPr/>
          </p:nvSpPr>
          <p:spPr>
            <a:xfrm>
              <a:off x="0" y="2826016"/>
              <a:ext cx="1217930" cy="1331814"/>
            </a:xfrm>
            <a:prstGeom prst="rect">
              <a:avLst/>
            </a:prstGeom>
            <a:solidFill>
              <a:srgbClr val="B88881"/>
            </a:solidFill>
            <a:ln w="12700" cap="flat" cmpd="sng">
              <a:solidFill>
                <a:srgbClr val="B888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5;p18"/>
            <p:cNvSpPr txBox="1"/>
            <p:nvPr/>
          </p:nvSpPr>
          <p:spPr>
            <a:xfrm>
              <a:off x="0" y="2826016"/>
              <a:ext cx="1217930" cy="1331814"/>
            </a:xfrm>
            <a:prstGeom prst="rect">
              <a:avLst/>
            </a:prstGeom>
            <a:noFill/>
            <a:ln>
              <a:noFill/>
            </a:ln>
          </p:spPr>
          <p:txBody>
            <a:bodyPr spcFirstLastPara="1" wrap="square" lIns="64425" tIns="131550" rIns="64425" bIns="1315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2000" b="0" i="0" u="none" strike="noStrike" cap="none" dirty="0">
                  <a:solidFill>
                    <a:schemeClr val="lt1"/>
                  </a:solidFill>
                  <a:latin typeface="Calibri"/>
                  <a:ea typeface="Calibri"/>
                  <a:cs typeface="Calibri"/>
                  <a:sym typeface="Calibri"/>
                </a:rPr>
                <a:t>Identifying It</a:t>
              </a:r>
              <a:endParaRPr sz="2000" dirty="0"/>
            </a:p>
          </p:txBody>
        </p:sp>
        <p:sp>
          <p:nvSpPr>
            <p:cNvPr id="20" name="Google Shape;146;p18"/>
            <p:cNvSpPr/>
            <p:nvPr/>
          </p:nvSpPr>
          <p:spPr>
            <a:xfrm>
              <a:off x="1217930" y="4237739"/>
              <a:ext cx="4871720" cy="1331814"/>
            </a:xfrm>
            <a:prstGeom prst="rect">
              <a:avLst/>
            </a:prstGeom>
            <a:solidFill>
              <a:srgbClr val="DFDFDF">
                <a:alpha val="89803"/>
              </a:srgbClr>
            </a:solidFill>
            <a:ln w="12700" cap="flat" cmpd="sng">
              <a:solidFill>
                <a:srgbClr val="DFDFD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7;p18"/>
            <p:cNvSpPr txBox="1"/>
            <p:nvPr/>
          </p:nvSpPr>
          <p:spPr>
            <a:xfrm>
              <a:off x="1217930" y="4237739"/>
              <a:ext cx="4871720" cy="1331814"/>
            </a:xfrm>
            <a:prstGeom prst="rect">
              <a:avLst/>
            </a:prstGeom>
            <a:noFill/>
            <a:ln>
              <a:noFill/>
            </a:ln>
          </p:spPr>
          <p:txBody>
            <a:bodyPr spcFirstLastPara="1" wrap="square" lIns="94525" tIns="338275" rIns="94525" bIns="338275" anchor="ctr" anchorCtr="0">
              <a:noAutofit/>
            </a:bodyPr>
            <a:lstStyle/>
            <a:p>
              <a:pPr marL="0" marR="0" lvl="0" indent="0" algn="l" rtl="0">
                <a:lnSpc>
                  <a:spcPct val="90000"/>
                </a:lnSpc>
                <a:spcBef>
                  <a:spcPts val="0"/>
                </a:spcBef>
                <a:spcAft>
                  <a:spcPts val="0"/>
                </a:spcAft>
                <a:buClr>
                  <a:schemeClr val="dk1"/>
                </a:buClr>
                <a:buSzPts val="1300"/>
                <a:buFont typeface="Calibri"/>
                <a:buNone/>
              </a:pPr>
              <a:r>
                <a:rPr lang="en-US" sz="2000" b="0" i="0" u="none" strike="noStrike" cap="none" dirty="0">
                  <a:solidFill>
                    <a:schemeClr val="dk1"/>
                  </a:solidFill>
                  <a:latin typeface="Calibri"/>
                  <a:ea typeface="Calibri"/>
                  <a:cs typeface="Calibri"/>
                  <a:sym typeface="Calibri"/>
                </a:rPr>
                <a:t>Building protective factors and coping skills</a:t>
              </a:r>
              <a:endParaRPr sz="2000" dirty="0"/>
            </a:p>
          </p:txBody>
        </p:sp>
        <p:sp>
          <p:nvSpPr>
            <p:cNvPr id="22" name="Google Shape;148;p18"/>
            <p:cNvSpPr/>
            <p:nvPr/>
          </p:nvSpPr>
          <p:spPr>
            <a:xfrm>
              <a:off x="0" y="4237739"/>
              <a:ext cx="1217930" cy="1331814"/>
            </a:xfrm>
            <a:prstGeom prst="rect">
              <a:avLst/>
            </a:prstGeom>
            <a:solidFill>
              <a:srgbClr val="A4A4A4"/>
            </a:solidFill>
            <a:ln w="12700" cap="flat" cmpd="sng">
              <a:solidFill>
                <a:srgbClr val="A4A4A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9;p18"/>
            <p:cNvSpPr txBox="1"/>
            <p:nvPr/>
          </p:nvSpPr>
          <p:spPr>
            <a:xfrm>
              <a:off x="0" y="4237739"/>
              <a:ext cx="1217930" cy="1331814"/>
            </a:xfrm>
            <a:prstGeom prst="rect">
              <a:avLst/>
            </a:prstGeom>
            <a:noFill/>
            <a:ln>
              <a:noFill/>
            </a:ln>
          </p:spPr>
          <p:txBody>
            <a:bodyPr spcFirstLastPara="1" wrap="square" lIns="64425" tIns="131550" rIns="64425" bIns="1315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2000" b="0" i="0" u="none" strike="noStrike" cap="none" dirty="0">
                  <a:solidFill>
                    <a:schemeClr val="lt1"/>
                  </a:solidFill>
                  <a:latin typeface="Calibri"/>
                  <a:ea typeface="Calibri"/>
                  <a:cs typeface="Calibri"/>
                  <a:sym typeface="Calibri"/>
                </a:rPr>
                <a:t>How to help</a:t>
              </a:r>
              <a:endParaRPr sz="2000" dirty="0"/>
            </a:p>
          </p:txBody>
        </p:sp>
      </p:grpSp>
    </p:spTree>
    <p:custDataLst>
      <p:tags r:id="rId1"/>
    </p:custDataLst>
    <p:extLst>
      <p:ext uri="{BB962C8B-B14F-4D97-AF65-F5344CB8AC3E}">
        <p14:creationId xmlns:p14="http://schemas.microsoft.com/office/powerpoint/2010/main" val="3915121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282" y="110482"/>
            <a:ext cx="9127603" cy="925893"/>
          </a:xfrm>
        </p:spPr>
        <p:txBody>
          <a:bodyPr>
            <a:normAutofit/>
          </a:bodyPr>
          <a:lstStyle/>
          <a:p>
            <a:r>
              <a:rPr lang="en-US" b="1" dirty="0">
                <a:latin typeface="Arial" panose="020B0604020202020204" pitchFamily="34" charset="0"/>
                <a:cs typeface="Arial" panose="020B0604020202020204" pitchFamily="34" charset="0"/>
              </a:rPr>
              <a:t>Farm Stress and the Clinician</a:t>
            </a:r>
          </a:p>
        </p:txBody>
      </p:sp>
      <p:sp>
        <p:nvSpPr>
          <p:cNvPr id="25" name="Google Shape;206;p23"/>
          <p:cNvSpPr txBox="1">
            <a:spLocks/>
          </p:cNvSpPr>
          <p:nvPr/>
        </p:nvSpPr>
        <p:spPr>
          <a:xfrm>
            <a:off x="1118473" y="1036375"/>
            <a:ext cx="9595412" cy="5156081"/>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Ted Matthews – MN Psychologist. Director of MN Rural Health. Practice is subsidized by the MN Dept. of Agriculture to provide counseling for farms.</a:t>
            </a:r>
          </a:p>
          <a:p>
            <a:pPr marL="0" indent="0">
              <a:buNone/>
            </a:pPr>
            <a:endParaRPr lang="en-US" sz="2400" dirty="0"/>
          </a:p>
          <a:p>
            <a:r>
              <a:rPr lang="en-US" sz="2400" dirty="0"/>
              <a:t>#1 THEY HAVE FRIENDS! </a:t>
            </a:r>
          </a:p>
          <a:p>
            <a:pPr marL="0" indent="0">
              <a:buNone/>
            </a:pPr>
            <a:endParaRPr lang="en-US" sz="2400" dirty="0"/>
          </a:p>
          <a:p>
            <a:r>
              <a:rPr lang="en-US" sz="2400" dirty="0"/>
              <a:t>You can’t change their situation.  </a:t>
            </a:r>
          </a:p>
          <a:p>
            <a:pPr marL="0" indent="0">
              <a:buNone/>
            </a:pPr>
            <a:endParaRPr lang="en-US" sz="2400" dirty="0"/>
          </a:p>
          <a:p>
            <a:pPr marL="0" indent="0">
              <a:buNone/>
            </a:pPr>
            <a:r>
              <a:rPr lang="en-US" sz="2000" b="1" dirty="0">
                <a:latin typeface="Dotum" panose="020B0503020000020004" pitchFamily="34" charset="-127"/>
                <a:ea typeface="Dotum" panose="020B0503020000020004" pitchFamily="34" charset="-127"/>
              </a:rPr>
              <a:t>“The demand to be compassionate with people that you try to help and understand by seeing the world from their perspective….in the process of doing that, you let yourself into their world.” – C. </a:t>
            </a:r>
            <a:r>
              <a:rPr lang="en-US" sz="2000" b="1" dirty="0" err="1">
                <a:latin typeface="Dotum" panose="020B0503020000020004" pitchFamily="34" charset="-127"/>
                <a:ea typeface="Dotum" panose="020B0503020000020004" pitchFamily="34" charset="-127"/>
              </a:rPr>
              <a:t>Figley</a:t>
            </a:r>
            <a:r>
              <a:rPr lang="en-US" sz="2000" b="1" dirty="0">
                <a:latin typeface="Dotum" panose="020B0503020000020004" pitchFamily="34" charset="-127"/>
                <a:ea typeface="Dotum" panose="020B0503020000020004" pitchFamily="34" charset="-127"/>
              </a:rPr>
              <a:t>.</a:t>
            </a:r>
          </a:p>
        </p:txBody>
      </p:sp>
    </p:spTree>
    <p:custDataLst>
      <p:tags r:id="rId1"/>
    </p:custDataLst>
    <p:extLst>
      <p:ext uri="{BB962C8B-B14F-4D97-AF65-F5344CB8AC3E}">
        <p14:creationId xmlns:p14="http://schemas.microsoft.com/office/powerpoint/2010/main" val="2792630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282" y="110482"/>
            <a:ext cx="9127603" cy="925893"/>
          </a:xfrm>
        </p:spPr>
        <p:txBody>
          <a:bodyPr>
            <a:normAutofit/>
          </a:bodyPr>
          <a:lstStyle/>
          <a:p>
            <a:r>
              <a:rPr lang="en-US" b="1" dirty="0">
                <a:latin typeface="Arial" panose="020B0604020202020204" pitchFamily="34" charset="0"/>
                <a:cs typeface="Arial" panose="020B0604020202020204" pitchFamily="34" charset="0"/>
              </a:rPr>
              <a:t>Farm Stress and the Clinician</a:t>
            </a:r>
          </a:p>
        </p:txBody>
      </p:sp>
      <p:sp>
        <p:nvSpPr>
          <p:cNvPr id="25" name="Google Shape;206;p23"/>
          <p:cNvSpPr txBox="1">
            <a:spLocks/>
          </p:cNvSpPr>
          <p:nvPr/>
        </p:nvSpPr>
        <p:spPr>
          <a:xfrm>
            <a:off x="1118473" y="1036375"/>
            <a:ext cx="9595412" cy="5156081"/>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Its stressful to not be able to reach them. Figuratively and literally. </a:t>
            </a:r>
          </a:p>
          <a:p>
            <a:r>
              <a:rPr lang="en-US" sz="2400" dirty="0"/>
              <a:t>Long-term issues require a long-term plan </a:t>
            </a:r>
          </a:p>
          <a:p>
            <a:r>
              <a:rPr lang="en-US" sz="2000" dirty="0"/>
              <a:t>Feeling like we are not being effective in our jobs can lead to feelings of inadequacy. And this can be a slippery slope to compassion fatigue. So..</a:t>
            </a:r>
          </a:p>
          <a:p>
            <a:pPr lvl="1"/>
            <a:r>
              <a:rPr lang="en-US" sz="2000" dirty="0"/>
              <a:t>Strive to become more competent if this is your client population. In 20 minutes with Ted I learned:</a:t>
            </a:r>
          </a:p>
          <a:p>
            <a:pPr lvl="2"/>
            <a:r>
              <a:rPr lang="en-US" dirty="0"/>
              <a:t>The dynamics of age and stress on the farm </a:t>
            </a:r>
          </a:p>
          <a:p>
            <a:pPr lvl="2"/>
            <a:r>
              <a:rPr lang="en-US" dirty="0"/>
              <a:t>The changing role of women and how this contributes to farm stress (Two heads are better than one.....not!)</a:t>
            </a:r>
          </a:p>
          <a:p>
            <a:pPr lvl="2"/>
            <a:r>
              <a:rPr lang="en-US" dirty="0"/>
              <a:t>The changing of the marital dynamics of farm spouses </a:t>
            </a:r>
          </a:p>
          <a:p>
            <a:pPr lvl="2"/>
            <a:r>
              <a:rPr lang="en-US" dirty="0"/>
              <a:t>When people think farm stress they think climate, tariffs, etc. </a:t>
            </a:r>
          </a:p>
          <a:p>
            <a:pPr lvl="2"/>
            <a:r>
              <a:rPr lang="en-US" dirty="0"/>
              <a:t>Get to know you local farming culture and community resources</a:t>
            </a:r>
          </a:p>
        </p:txBody>
      </p:sp>
    </p:spTree>
    <p:custDataLst>
      <p:tags r:id="rId1"/>
    </p:custDataLst>
    <p:extLst>
      <p:ext uri="{BB962C8B-B14F-4D97-AF65-F5344CB8AC3E}">
        <p14:creationId xmlns:p14="http://schemas.microsoft.com/office/powerpoint/2010/main" val="2336961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608" y="110482"/>
            <a:ext cx="10822329" cy="925893"/>
          </a:xfrm>
        </p:spPr>
        <p:txBody>
          <a:bodyPr>
            <a:noAutofit/>
          </a:bodyPr>
          <a:lstStyle/>
          <a:p>
            <a:pPr algn="ctr"/>
            <a:r>
              <a:rPr lang="en-US" sz="3600" b="1" dirty="0">
                <a:latin typeface="Arial" panose="020B0604020202020204" pitchFamily="34" charset="0"/>
                <a:cs typeface="Arial" panose="020B0604020202020204" pitchFamily="34" charset="0"/>
              </a:rPr>
              <a:t>Measuring CS &amp; CF</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The Professional Quality of Life Scale (</a:t>
            </a:r>
            <a:r>
              <a:rPr lang="en-US" sz="3600" b="1" dirty="0" err="1">
                <a:latin typeface="Arial" panose="020B0604020202020204" pitchFamily="34" charset="0"/>
                <a:cs typeface="Arial" panose="020B0604020202020204" pitchFamily="34" charset="0"/>
              </a:rPr>
              <a:t>ProQOL</a:t>
            </a:r>
            <a:r>
              <a:rPr lang="en-US" sz="3600" b="1" dirty="0">
                <a:latin typeface="Arial" panose="020B0604020202020204" pitchFamily="34" charset="0"/>
                <a:cs typeface="Arial" panose="020B0604020202020204" pitchFamily="34" charset="0"/>
              </a:rPr>
              <a:t>)</a:t>
            </a:r>
          </a:p>
        </p:txBody>
      </p:sp>
      <p:sp>
        <p:nvSpPr>
          <p:cNvPr id="27" name="Google Shape;175;p21"/>
          <p:cNvSpPr txBox="1"/>
          <p:nvPr/>
        </p:nvSpPr>
        <p:spPr>
          <a:xfrm>
            <a:off x="0" y="6603921"/>
            <a:ext cx="2708910" cy="2540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dirty="0">
                <a:latin typeface="Calibri"/>
                <a:ea typeface="Calibri"/>
                <a:cs typeface="Calibri"/>
                <a:sym typeface="Calibri"/>
              </a:rPr>
              <a:t>©Beth </a:t>
            </a:r>
            <a:r>
              <a:rPr lang="en-US" sz="1000" b="0" i="0" u="none" strike="noStrike" cap="none" dirty="0" err="1">
                <a:latin typeface="Calibri"/>
                <a:ea typeface="Calibri"/>
                <a:cs typeface="Calibri"/>
                <a:sym typeface="Calibri"/>
              </a:rPr>
              <a:t>Hundall</a:t>
            </a:r>
            <a:r>
              <a:rPr lang="en-US" sz="1000" b="0" i="0" u="none" strike="noStrike" cap="none" dirty="0">
                <a:latin typeface="Calibri"/>
                <a:ea typeface="Calibri"/>
                <a:cs typeface="Calibri"/>
                <a:sym typeface="Calibri"/>
              </a:rPr>
              <a:t> </a:t>
            </a:r>
            <a:r>
              <a:rPr lang="en-US" sz="1000" b="0" i="0" u="none" strike="noStrike" cap="none" dirty="0" err="1">
                <a:latin typeface="Calibri"/>
                <a:ea typeface="Calibri"/>
                <a:cs typeface="Calibri"/>
                <a:sym typeface="Calibri"/>
              </a:rPr>
              <a:t>Stamm</a:t>
            </a:r>
            <a:r>
              <a:rPr lang="en-US" sz="1000" b="0" i="0" u="none" strike="noStrike" cap="none" dirty="0">
                <a:latin typeface="Calibri"/>
                <a:ea typeface="Calibri"/>
                <a:cs typeface="Calibri"/>
                <a:sym typeface="Calibri"/>
              </a:rPr>
              <a:t>, 2009. www.ProQOL.org</a:t>
            </a:r>
            <a:endParaRPr dirty="0"/>
          </a:p>
        </p:txBody>
      </p:sp>
      <p:grpSp>
        <p:nvGrpSpPr>
          <p:cNvPr id="7" name="Google Shape;237;p26"/>
          <p:cNvGrpSpPr/>
          <p:nvPr/>
        </p:nvGrpSpPr>
        <p:grpSpPr>
          <a:xfrm>
            <a:off x="3081953" y="1036375"/>
            <a:ext cx="6212518" cy="5051463"/>
            <a:chOff x="695599" y="347143"/>
            <a:chExt cx="4877839" cy="4877838"/>
          </a:xfrm>
        </p:grpSpPr>
        <p:sp>
          <p:nvSpPr>
            <p:cNvPr id="8" name="Google Shape;238;p26"/>
            <p:cNvSpPr/>
            <p:nvPr/>
          </p:nvSpPr>
          <p:spPr>
            <a:xfrm>
              <a:off x="892853" y="347143"/>
              <a:ext cx="4680585" cy="4680585"/>
            </a:xfrm>
            <a:prstGeom prst="pie">
              <a:avLst>
                <a:gd name="adj1" fmla="val 16200000"/>
                <a:gd name="adj2" fmla="val 0"/>
              </a:avLst>
            </a:prstGeom>
            <a:gradFill>
              <a:gsLst>
                <a:gs pos="0">
                  <a:srgbClr val="AFCAE9"/>
                </a:gs>
                <a:gs pos="50000">
                  <a:srgbClr val="A0C1E4"/>
                </a:gs>
                <a:gs pos="100000">
                  <a:srgbClr val="8FB8E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9;p26"/>
            <p:cNvSpPr txBox="1"/>
            <p:nvPr/>
          </p:nvSpPr>
          <p:spPr>
            <a:xfrm>
              <a:off x="3286638" y="1213051"/>
              <a:ext cx="1727358" cy="139303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2000">
                  <a:solidFill>
                    <a:schemeClr val="dk1"/>
                  </a:solidFill>
                  <a:latin typeface="Calibri"/>
                  <a:ea typeface="Calibri"/>
                  <a:cs typeface="Calibri"/>
                  <a:sym typeface="Calibri"/>
                </a:rPr>
                <a:t>The ProQOL is free</a:t>
              </a:r>
              <a:endParaRPr sz="2400"/>
            </a:p>
          </p:txBody>
        </p:sp>
        <p:sp>
          <p:nvSpPr>
            <p:cNvPr id="10" name="Google Shape;240;p26"/>
            <p:cNvSpPr/>
            <p:nvPr/>
          </p:nvSpPr>
          <p:spPr>
            <a:xfrm>
              <a:off x="695599" y="544396"/>
              <a:ext cx="4680585" cy="4680585"/>
            </a:xfrm>
            <a:prstGeom prst="pie">
              <a:avLst>
                <a:gd name="adj1" fmla="val 0"/>
                <a:gd name="adj2" fmla="val 5400000"/>
              </a:avLst>
            </a:prstGeom>
            <a:gradFill>
              <a:gsLst>
                <a:gs pos="0">
                  <a:srgbClr val="AAE1D7"/>
                </a:gs>
                <a:gs pos="50000">
                  <a:srgbClr val="9CDCD0"/>
                </a:gs>
                <a:gs pos="100000">
                  <a:srgbClr val="8ADBCC"/>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1;p26"/>
            <p:cNvSpPr txBox="1"/>
            <p:nvPr/>
          </p:nvSpPr>
          <p:spPr>
            <a:xfrm>
              <a:off x="3119474" y="2968270"/>
              <a:ext cx="1727358" cy="139303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2000" dirty="0">
                  <a:solidFill>
                    <a:schemeClr val="dk1"/>
                  </a:solidFill>
                  <a:latin typeface="Calibri"/>
                  <a:ea typeface="Calibri"/>
                  <a:cs typeface="Calibri"/>
                  <a:sym typeface="Calibri"/>
                </a:rPr>
                <a:t>A 30 item self report measure of the positive and negative aspects of caring</a:t>
              </a:r>
              <a:endParaRPr sz="2400" dirty="0"/>
            </a:p>
          </p:txBody>
        </p:sp>
        <p:sp>
          <p:nvSpPr>
            <p:cNvPr id="12" name="Google Shape;242;p26"/>
            <p:cNvSpPr/>
            <p:nvPr/>
          </p:nvSpPr>
          <p:spPr>
            <a:xfrm>
              <a:off x="695599" y="544396"/>
              <a:ext cx="4680585" cy="4680585"/>
            </a:xfrm>
            <a:prstGeom prst="pie">
              <a:avLst>
                <a:gd name="adj1" fmla="val 5400000"/>
                <a:gd name="adj2" fmla="val 10800000"/>
              </a:avLst>
            </a:prstGeom>
            <a:gradFill>
              <a:gsLst>
                <a:gs pos="0">
                  <a:srgbClr val="A7DAB0"/>
                </a:gs>
                <a:gs pos="50000">
                  <a:srgbClr val="99D4A3"/>
                </a:gs>
                <a:gs pos="100000">
                  <a:srgbClr val="87D19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3;p26"/>
            <p:cNvSpPr txBox="1"/>
            <p:nvPr/>
          </p:nvSpPr>
          <p:spPr>
            <a:xfrm>
              <a:off x="1224951" y="2968270"/>
              <a:ext cx="1727358" cy="139303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Calibri"/>
                <a:buNone/>
              </a:pPr>
              <a:r>
                <a:rPr lang="en-US" sz="2000" dirty="0">
                  <a:solidFill>
                    <a:schemeClr val="dk1"/>
                  </a:solidFill>
                  <a:latin typeface="Calibri"/>
                  <a:ea typeface="Calibri"/>
                  <a:cs typeface="Calibri"/>
                  <a:sym typeface="Calibri"/>
                </a:rPr>
                <a:t>The </a:t>
              </a:r>
              <a:r>
                <a:rPr lang="en-US" sz="2000" dirty="0" err="1">
                  <a:solidFill>
                    <a:schemeClr val="dk1"/>
                  </a:solidFill>
                  <a:latin typeface="Calibri"/>
                  <a:ea typeface="Calibri"/>
                  <a:cs typeface="Calibri"/>
                  <a:sym typeface="Calibri"/>
                </a:rPr>
                <a:t>ProQOL</a:t>
              </a:r>
              <a:r>
                <a:rPr lang="en-US" sz="2000" dirty="0">
                  <a:solidFill>
                    <a:schemeClr val="dk1"/>
                  </a:solidFill>
                  <a:latin typeface="Calibri"/>
                  <a:ea typeface="Calibri"/>
                  <a:cs typeface="Calibri"/>
                  <a:sym typeface="Calibri"/>
                </a:rPr>
                <a:t> measures Compassion Satisfaction and Compassion Fatigue </a:t>
              </a:r>
              <a:endParaRPr sz="2400" dirty="0"/>
            </a:p>
          </p:txBody>
        </p:sp>
        <p:sp>
          <p:nvSpPr>
            <p:cNvPr id="14" name="Google Shape;244;p26"/>
            <p:cNvSpPr/>
            <p:nvPr/>
          </p:nvSpPr>
          <p:spPr>
            <a:xfrm>
              <a:off x="695599" y="544396"/>
              <a:ext cx="4680585" cy="4680585"/>
            </a:xfrm>
            <a:prstGeom prst="pie">
              <a:avLst>
                <a:gd name="adj1" fmla="val 10800000"/>
                <a:gd name="adj2" fmla="val 16200000"/>
              </a:avLst>
            </a:prstGeom>
            <a:gradFill>
              <a:gsLst>
                <a:gs pos="0">
                  <a:srgbClr val="B3D3A4"/>
                </a:gs>
                <a:gs pos="50000">
                  <a:srgbClr val="A7CC97"/>
                </a:gs>
                <a:gs pos="100000">
                  <a:srgbClr val="9AC78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5;p26"/>
            <p:cNvSpPr txBox="1"/>
            <p:nvPr/>
          </p:nvSpPr>
          <p:spPr>
            <a:xfrm>
              <a:off x="1224951" y="1408075"/>
              <a:ext cx="1727358" cy="1393031"/>
            </a:xfrm>
            <a:prstGeom prst="rect">
              <a:avLst/>
            </a:prstGeom>
            <a:noFill/>
            <a:ln>
              <a:noFill/>
            </a:ln>
          </p:spPr>
          <p:txBody>
            <a:bodyPr spcFirstLastPara="1" wrap="square" lIns="20300" tIns="20300" rIns="20300" bIns="20300" anchor="t" anchorCtr="0">
              <a:noAutofit/>
            </a:bodyPr>
            <a:lstStyle/>
            <a:p>
              <a:pPr marL="0" marR="0" lvl="0" indent="0" algn="l" rtl="0">
                <a:lnSpc>
                  <a:spcPct val="90000"/>
                </a:lnSpc>
                <a:spcBef>
                  <a:spcPts val="0"/>
                </a:spcBef>
                <a:spcAft>
                  <a:spcPts val="0"/>
                </a:spcAft>
                <a:buClr>
                  <a:schemeClr val="dk1"/>
                </a:buClr>
                <a:buSzPts val="1600"/>
                <a:buFont typeface="Calibri"/>
                <a:buNone/>
              </a:pPr>
              <a:r>
                <a:rPr lang="en-US" sz="2000" dirty="0">
                  <a:solidFill>
                    <a:schemeClr val="dk1"/>
                  </a:solidFill>
                  <a:latin typeface="Calibri"/>
                  <a:ea typeface="Calibri"/>
                  <a:cs typeface="Calibri"/>
                  <a:sym typeface="Calibri"/>
                </a:rPr>
                <a:t>Compassion Fatigue has two subscales</a:t>
              </a:r>
              <a:endParaRPr sz="2400" dirty="0"/>
            </a:p>
            <a:p>
              <a:pPr marL="114300" marR="0" lvl="1" indent="-114300" algn="l" rtl="0">
                <a:lnSpc>
                  <a:spcPct val="90000"/>
                </a:lnSpc>
                <a:spcBef>
                  <a:spcPts val="560"/>
                </a:spcBef>
                <a:spcAft>
                  <a:spcPts val="0"/>
                </a:spcAft>
                <a:buClr>
                  <a:schemeClr val="dk1"/>
                </a:buClr>
                <a:buSzPts val="1200"/>
                <a:buFont typeface="Calibri"/>
                <a:buChar char="•"/>
              </a:pPr>
              <a:r>
                <a:rPr lang="en-US" sz="1600" b="0" i="0" u="none" strike="noStrike" cap="none" dirty="0">
                  <a:solidFill>
                    <a:schemeClr val="dk1"/>
                  </a:solidFill>
                  <a:latin typeface="Calibri"/>
                  <a:ea typeface="Calibri"/>
                  <a:cs typeface="Calibri"/>
                  <a:sym typeface="Calibri"/>
                </a:rPr>
                <a:t>Burnout</a:t>
              </a:r>
              <a:endParaRPr sz="2400" dirty="0"/>
            </a:p>
            <a:p>
              <a:pPr marL="114300" marR="0" lvl="1" indent="-114300" algn="l" rtl="0">
                <a:lnSpc>
                  <a:spcPct val="90000"/>
                </a:lnSpc>
                <a:spcBef>
                  <a:spcPts val="180"/>
                </a:spcBef>
                <a:spcAft>
                  <a:spcPts val="0"/>
                </a:spcAft>
                <a:buClr>
                  <a:schemeClr val="dk1"/>
                </a:buClr>
                <a:buSzPts val="1200"/>
                <a:buFont typeface="Calibri"/>
                <a:buChar char="•"/>
              </a:pPr>
              <a:r>
                <a:rPr lang="en-US" sz="1600" b="0" i="0" u="none" strike="noStrike" cap="none" dirty="0">
                  <a:solidFill>
                    <a:schemeClr val="dk1"/>
                  </a:solidFill>
                  <a:latin typeface="Calibri"/>
                  <a:ea typeface="Calibri"/>
                  <a:cs typeface="Calibri"/>
                  <a:sym typeface="Calibri"/>
                </a:rPr>
                <a:t>Secondary Trauma</a:t>
              </a:r>
              <a:endParaRPr sz="2400" dirty="0"/>
            </a:p>
          </p:txBody>
        </p:sp>
      </p:grpSp>
    </p:spTree>
    <p:custDataLst>
      <p:tags r:id="rId1"/>
    </p:custDataLst>
    <p:extLst>
      <p:ext uri="{BB962C8B-B14F-4D97-AF65-F5344CB8AC3E}">
        <p14:creationId xmlns:p14="http://schemas.microsoft.com/office/powerpoint/2010/main" val="3058337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065" y="153186"/>
            <a:ext cx="8646288" cy="925893"/>
          </a:xfrm>
        </p:spPr>
        <p:txBody>
          <a:bodyPr>
            <a:noAutofit/>
          </a:bodyPr>
          <a:lstStyle/>
          <a:p>
            <a:r>
              <a:rPr lang="en-US" sz="4000" b="1" dirty="0">
                <a:latin typeface="Arial" panose="020B0604020202020204" pitchFamily="34" charset="0"/>
                <a:cs typeface="Arial" panose="020B0604020202020204" pitchFamily="34" charset="0"/>
              </a:rPr>
              <a:t>Flexibility Planning</a:t>
            </a:r>
          </a:p>
        </p:txBody>
      </p:sp>
      <p:sp>
        <p:nvSpPr>
          <p:cNvPr id="27" name="Google Shape;175;p21"/>
          <p:cNvSpPr txBox="1"/>
          <p:nvPr/>
        </p:nvSpPr>
        <p:spPr>
          <a:xfrm>
            <a:off x="0" y="6603921"/>
            <a:ext cx="2708910" cy="2540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dirty="0">
                <a:latin typeface="Calibri"/>
                <a:ea typeface="Calibri"/>
                <a:cs typeface="Calibri"/>
                <a:sym typeface="Calibri"/>
              </a:rPr>
              <a:t>©Beth </a:t>
            </a:r>
            <a:r>
              <a:rPr lang="en-US" sz="1000" b="0" i="0" u="none" strike="noStrike" cap="none" dirty="0" err="1">
                <a:latin typeface="Calibri"/>
                <a:ea typeface="Calibri"/>
                <a:cs typeface="Calibri"/>
                <a:sym typeface="Calibri"/>
              </a:rPr>
              <a:t>Hundall</a:t>
            </a:r>
            <a:r>
              <a:rPr lang="en-US" sz="1000" b="0" i="0" u="none" strike="noStrike" cap="none" dirty="0">
                <a:latin typeface="Calibri"/>
                <a:ea typeface="Calibri"/>
                <a:cs typeface="Calibri"/>
                <a:sym typeface="Calibri"/>
              </a:rPr>
              <a:t> </a:t>
            </a:r>
            <a:r>
              <a:rPr lang="en-US" sz="1000" b="0" i="0" u="none" strike="noStrike" cap="none" dirty="0" err="1">
                <a:latin typeface="Calibri"/>
                <a:ea typeface="Calibri"/>
                <a:cs typeface="Calibri"/>
                <a:sym typeface="Calibri"/>
              </a:rPr>
              <a:t>Stamm</a:t>
            </a:r>
            <a:r>
              <a:rPr lang="en-US" sz="1000" b="0" i="0" u="none" strike="noStrike" cap="none" dirty="0">
                <a:latin typeface="Calibri"/>
                <a:ea typeface="Calibri"/>
                <a:cs typeface="Calibri"/>
                <a:sym typeface="Calibri"/>
              </a:rPr>
              <a:t>, 2009. www.ProQOL.org</a:t>
            </a:r>
            <a:endParaRPr dirty="0"/>
          </a:p>
        </p:txBody>
      </p:sp>
      <p:grpSp>
        <p:nvGrpSpPr>
          <p:cNvPr id="16" name="Google Shape;288;p29"/>
          <p:cNvGrpSpPr/>
          <p:nvPr/>
        </p:nvGrpSpPr>
        <p:grpSpPr>
          <a:xfrm>
            <a:off x="2083443" y="1266161"/>
            <a:ext cx="7558267" cy="4150791"/>
            <a:chOff x="1903" y="877866"/>
            <a:chExt cx="6085843" cy="3816391"/>
          </a:xfrm>
        </p:grpSpPr>
        <p:sp>
          <p:nvSpPr>
            <p:cNvPr id="17" name="Google Shape;289;p29"/>
            <p:cNvSpPr/>
            <p:nvPr/>
          </p:nvSpPr>
          <p:spPr>
            <a:xfrm>
              <a:off x="1903" y="877866"/>
              <a:ext cx="1855440" cy="721404"/>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90;p29"/>
            <p:cNvSpPr txBox="1"/>
            <p:nvPr/>
          </p:nvSpPr>
          <p:spPr>
            <a:xfrm>
              <a:off x="1903" y="877866"/>
              <a:ext cx="1855440" cy="721404"/>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400" dirty="0">
                  <a:solidFill>
                    <a:schemeClr val="lt1"/>
                  </a:solidFill>
                  <a:latin typeface="Calibri"/>
                  <a:ea typeface="Calibri"/>
                  <a:cs typeface="Calibri"/>
                  <a:sym typeface="Calibri"/>
                </a:rPr>
                <a:t>Individual, personally</a:t>
              </a:r>
              <a:endParaRPr sz="2000" dirty="0"/>
            </a:p>
          </p:txBody>
        </p:sp>
        <p:sp>
          <p:nvSpPr>
            <p:cNvPr id="19" name="Google Shape;291;p29"/>
            <p:cNvSpPr/>
            <p:nvPr/>
          </p:nvSpPr>
          <p:spPr>
            <a:xfrm>
              <a:off x="1903" y="1599270"/>
              <a:ext cx="1855440" cy="3094987"/>
            </a:xfrm>
            <a:prstGeom prst="rect">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92;p29"/>
            <p:cNvSpPr txBox="1"/>
            <p:nvPr/>
          </p:nvSpPr>
          <p:spPr>
            <a:xfrm>
              <a:off x="1903" y="1599270"/>
              <a:ext cx="1855440" cy="3094987"/>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400" b="0" i="0" u="none" strike="noStrike" cap="none" dirty="0">
                  <a:solidFill>
                    <a:schemeClr val="dk1"/>
                  </a:solidFill>
                  <a:latin typeface="Calibri"/>
                  <a:ea typeface="Calibri"/>
                  <a:cs typeface="Calibri"/>
                  <a:sym typeface="Calibri"/>
                </a:rPr>
                <a:t>The </a:t>
              </a:r>
              <a:r>
                <a:rPr lang="en-US" sz="2400" b="0" i="0" u="none" strike="noStrike" cap="none" dirty="0" err="1">
                  <a:solidFill>
                    <a:schemeClr val="dk1"/>
                  </a:solidFill>
                  <a:latin typeface="Calibri"/>
                  <a:ea typeface="Calibri"/>
                  <a:cs typeface="Calibri"/>
                  <a:sym typeface="Calibri"/>
                </a:rPr>
                <a:t>ProQOL</a:t>
              </a:r>
              <a:r>
                <a:rPr lang="en-US" sz="2400" b="0" i="0" u="none" strike="noStrike" cap="none" dirty="0">
                  <a:solidFill>
                    <a:schemeClr val="dk1"/>
                  </a:solidFill>
                  <a:latin typeface="Calibri"/>
                  <a:ea typeface="Calibri"/>
                  <a:cs typeface="Calibri"/>
                  <a:sym typeface="Calibri"/>
                </a:rPr>
                <a:t> can help you plan where to put your energy to increase our resilience</a:t>
              </a:r>
              <a:endParaRPr sz="2000" dirty="0"/>
            </a:p>
          </p:txBody>
        </p:sp>
        <p:sp>
          <p:nvSpPr>
            <p:cNvPr id="21" name="Google Shape;293;p29"/>
            <p:cNvSpPr/>
            <p:nvPr/>
          </p:nvSpPr>
          <p:spPr>
            <a:xfrm>
              <a:off x="2117104" y="877866"/>
              <a:ext cx="1855440" cy="721404"/>
            </a:xfrm>
            <a:prstGeom prst="rect">
              <a:avLst/>
            </a:prstGeom>
            <a:solidFill>
              <a:srgbClr val="4CC38C"/>
            </a:solidFill>
            <a:ln w="12700"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4;p29"/>
            <p:cNvSpPr txBox="1"/>
            <p:nvPr/>
          </p:nvSpPr>
          <p:spPr>
            <a:xfrm>
              <a:off x="2117104" y="877866"/>
              <a:ext cx="1855440" cy="721404"/>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400" dirty="0">
                  <a:solidFill>
                    <a:schemeClr val="lt1"/>
                  </a:solidFill>
                  <a:latin typeface="Calibri"/>
                  <a:ea typeface="Calibri"/>
                  <a:cs typeface="Calibri"/>
                  <a:sym typeface="Calibri"/>
                </a:rPr>
                <a:t>Organizational planning</a:t>
              </a:r>
              <a:endParaRPr sz="2000" dirty="0"/>
            </a:p>
          </p:txBody>
        </p:sp>
        <p:sp>
          <p:nvSpPr>
            <p:cNvPr id="23" name="Google Shape;295;p29"/>
            <p:cNvSpPr/>
            <p:nvPr/>
          </p:nvSpPr>
          <p:spPr>
            <a:xfrm>
              <a:off x="2117104" y="1599270"/>
              <a:ext cx="1855440" cy="3094987"/>
            </a:xfrm>
            <a:prstGeom prst="rect">
              <a:avLst/>
            </a:prstGeom>
            <a:solidFill>
              <a:srgbClr val="CCE8DD">
                <a:alpha val="89803"/>
              </a:srgbClr>
            </a:solidFill>
            <a:ln w="12700" cap="flat" cmpd="sng">
              <a:solidFill>
                <a:srgbClr val="CCE8DD">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6;p29"/>
            <p:cNvSpPr txBox="1"/>
            <p:nvPr/>
          </p:nvSpPr>
          <p:spPr>
            <a:xfrm>
              <a:off x="2117104" y="1599270"/>
              <a:ext cx="1855440" cy="3094987"/>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400" b="0" i="0" u="none" strike="noStrike" cap="none" dirty="0">
                  <a:solidFill>
                    <a:schemeClr val="dk1"/>
                  </a:solidFill>
                  <a:latin typeface="Calibri"/>
                  <a:ea typeface="Calibri"/>
                  <a:cs typeface="Calibri"/>
                  <a:sym typeface="Calibri"/>
                </a:rPr>
                <a:t>Can help organizations find ways to maximize the positive aspects and reduce the negative aspects of helping</a:t>
              </a:r>
              <a:endParaRPr sz="2000" dirty="0"/>
            </a:p>
          </p:txBody>
        </p:sp>
        <p:sp>
          <p:nvSpPr>
            <p:cNvPr id="25" name="Google Shape;297;p29"/>
            <p:cNvSpPr/>
            <p:nvPr/>
          </p:nvSpPr>
          <p:spPr>
            <a:xfrm>
              <a:off x="4232306" y="877866"/>
              <a:ext cx="1855440" cy="721404"/>
            </a:xfrm>
            <a:prstGeom prst="rect">
              <a:avLst/>
            </a:prstGeom>
            <a:solidFill>
              <a:srgbClr val="6FAB46"/>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8;p29"/>
            <p:cNvSpPr txBox="1"/>
            <p:nvPr/>
          </p:nvSpPr>
          <p:spPr>
            <a:xfrm>
              <a:off x="4232306" y="877866"/>
              <a:ext cx="1855440" cy="721404"/>
            </a:xfrm>
            <a:prstGeom prst="rect">
              <a:avLst/>
            </a:prstGeom>
            <a:noFill/>
            <a:ln>
              <a:noFill/>
            </a:ln>
          </p:spPr>
          <p:txBody>
            <a:bodyPr spcFirstLastPara="1" wrap="square" lIns="142225" tIns="81275" rIns="142225" bIns="81275"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en-US" sz="2400" dirty="0">
                  <a:solidFill>
                    <a:schemeClr val="lt1"/>
                  </a:solidFill>
                  <a:latin typeface="Calibri"/>
                  <a:ea typeface="Calibri"/>
                  <a:cs typeface="Calibri"/>
                  <a:sym typeface="Calibri"/>
                </a:rPr>
                <a:t>Supportive Supervision</a:t>
              </a:r>
              <a:endParaRPr sz="2000" dirty="0"/>
            </a:p>
          </p:txBody>
        </p:sp>
        <p:sp>
          <p:nvSpPr>
            <p:cNvPr id="28" name="Google Shape;299;p29"/>
            <p:cNvSpPr/>
            <p:nvPr/>
          </p:nvSpPr>
          <p:spPr>
            <a:xfrm>
              <a:off x="4232306" y="1599270"/>
              <a:ext cx="1855440" cy="3094987"/>
            </a:xfrm>
            <a:prstGeom prst="rect">
              <a:avLst/>
            </a:prstGeom>
            <a:solidFill>
              <a:srgbClr val="D3E1CC">
                <a:alpha val="89803"/>
              </a:srgbClr>
            </a:solidFill>
            <a:ln w="12700" cap="flat" cmpd="sng">
              <a:solidFill>
                <a:srgbClr val="D3E1CC">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00;p29"/>
            <p:cNvSpPr txBox="1"/>
            <p:nvPr/>
          </p:nvSpPr>
          <p:spPr>
            <a:xfrm>
              <a:off x="4232306" y="1599270"/>
              <a:ext cx="1855440" cy="3094987"/>
            </a:xfrm>
            <a:prstGeom prst="rect">
              <a:avLst/>
            </a:prstGeom>
            <a:noFill/>
            <a:ln>
              <a:noFill/>
            </a:ln>
          </p:spPr>
          <p:txBody>
            <a:bodyPr spcFirstLastPara="1" wrap="square" lIns="106675" tIns="106675" rIns="142225" bIns="1600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400" b="0" i="0" u="none" strike="noStrike" cap="none" dirty="0">
                  <a:solidFill>
                    <a:schemeClr val="dk1"/>
                  </a:solidFill>
                  <a:latin typeface="Calibri"/>
                  <a:ea typeface="Calibri"/>
                  <a:cs typeface="Calibri"/>
                  <a:sym typeface="Calibri"/>
                </a:rPr>
                <a:t>The </a:t>
              </a:r>
              <a:r>
                <a:rPr lang="en-US" sz="2400" b="0" i="0" u="none" strike="noStrike" cap="none" dirty="0" err="1">
                  <a:solidFill>
                    <a:schemeClr val="dk1"/>
                  </a:solidFill>
                  <a:latin typeface="Calibri"/>
                  <a:ea typeface="Calibri"/>
                  <a:cs typeface="Calibri"/>
                  <a:sym typeface="Calibri"/>
                </a:rPr>
                <a:t>ProQOL</a:t>
              </a:r>
              <a:r>
                <a:rPr lang="en-US" sz="2400" b="0" i="0" u="none" strike="noStrike" cap="none" dirty="0">
                  <a:solidFill>
                    <a:schemeClr val="dk1"/>
                  </a:solidFill>
                  <a:latin typeface="Calibri"/>
                  <a:ea typeface="Calibri"/>
                  <a:cs typeface="Calibri"/>
                  <a:sym typeface="Calibri"/>
                </a:rPr>
                <a:t> can be used as information for discussions</a:t>
              </a:r>
              <a:endParaRPr sz="2000" dirty="0"/>
            </a:p>
          </p:txBody>
        </p:sp>
      </p:grpSp>
    </p:spTree>
    <p:custDataLst>
      <p:tags r:id="rId1"/>
    </p:custDataLst>
    <p:extLst>
      <p:ext uri="{BB962C8B-B14F-4D97-AF65-F5344CB8AC3E}">
        <p14:creationId xmlns:p14="http://schemas.microsoft.com/office/powerpoint/2010/main" val="1171149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065" y="153186"/>
            <a:ext cx="8646288" cy="925893"/>
          </a:xfrm>
        </p:spPr>
        <p:txBody>
          <a:bodyPr>
            <a:noAutofit/>
          </a:bodyPr>
          <a:lstStyle/>
          <a:p>
            <a:r>
              <a:rPr lang="en-US" sz="4000" b="1" dirty="0">
                <a:latin typeface="Arial" panose="020B0604020202020204" pitchFamily="34" charset="0"/>
                <a:cs typeface="Arial" panose="020B0604020202020204" pitchFamily="34" charset="0"/>
              </a:rPr>
              <a:t>The </a:t>
            </a:r>
            <a:r>
              <a:rPr lang="en-US" sz="4000" b="1" dirty="0" err="1">
                <a:latin typeface="Arial" panose="020B0604020202020204" pitchFamily="34" charset="0"/>
                <a:cs typeface="Arial" panose="020B0604020202020204" pitchFamily="34" charset="0"/>
              </a:rPr>
              <a:t>ProQOL</a:t>
            </a:r>
            <a:r>
              <a:rPr lang="en-US" sz="4000" b="1" dirty="0">
                <a:latin typeface="Arial" panose="020B0604020202020204" pitchFamily="34" charset="0"/>
                <a:cs typeface="Arial" panose="020B0604020202020204" pitchFamily="34" charset="0"/>
              </a:rPr>
              <a:t> Scales</a:t>
            </a:r>
          </a:p>
        </p:txBody>
      </p:sp>
      <p:sp>
        <p:nvSpPr>
          <p:cNvPr id="27" name="Google Shape;175;p21"/>
          <p:cNvSpPr txBox="1"/>
          <p:nvPr/>
        </p:nvSpPr>
        <p:spPr>
          <a:xfrm>
            <a:off x="0" y="6603921"/>
            <a:ext cx="2708910" cy="2540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dirty="0">
                <a:latin typeface="Calibri"/>
                <a:ea typeface="Calibri"/>
                <a:cs typeface="Calibri"/>
                <a:sym typeface="Calibri"/>
              </a:rPr>
              <a:t>©Beth </a:t>
            </a:r>
            <a:r>
              <a:rPr lang="en-US" sz="1000" b="0" i="0" u="none" strike="noStrike" cap="none" dirty="0" err="1">
                <a:latin typeface="Calibri"/>
                <a:ea typeface="Calibri"/>
                <a:cs typeface="Calibri"/>
                <a:sym typeface="Calibri"/>
              </a:rPr>
              <a:t>Hundall</a:t>
            </a:r>
            <a:r>
              <a:rPr lang="en-US" sz="1000" b="0" i="0" u="none" strike="noStrike" cap="none" dirty="0">
                <a:latin typeface="Calibri"/>
                <a:ea typeface="Calibri"/>
                <a:cs typeface="Calibri"/>
                <a:sym typeface="Calibri"/>
              </a:rPr>
              <a:t> </a:t>
            </a:r>
            <a:r>
              <a:rPr lang="en-US" sz="1000" b="0" i="0" u="none" strike="noStrike" cap="none" dirty="0" err="1">
                <a:latin typeface="Calibri"/>
                <a:ea typeface="Calibri"/>
                <a:cs typeface="Calibri"/>
                <a:sym typeface="Calibri"/>
              </a:rPr>
              <a:t>Stamm</a:t>
            </a:r>
            <a:r>
              <a:rPr lang="en-US" sz="1000" b="0" i="0" u="none" strike="noStrike" cap="none" dirty="0">
                <a:latin typeface="Calibri"/>
                <a:ea typeface="Calibri"/>
                <a:cs typeface="Calibri"/>
                <a:sym typeface="Calibri"/>
              </a:rPr>
              <a:t>, 2009. www.ProQOL.org</a:t>
            </a:r>
            <a:endParaRPr dirty="0"/>
          </a:p>
        </p:txBody>
      </p:sp>
      <p:sp>
        <p:nvSpPr>
          <p:cNvPr id="30" name="Google Shape;256;p27"/>
          <p:cNvSpPr txBox="1">
            <a:spLocks noGrp="1"/>
          </p:cNvSpPr>
          <p:nvPr>
            <p:ph idx="4294967295"/>
          </p:nvPr>
        </p:nvSpPr>
        <p:spPr>
          <a:xfrm>
            <a:off x="864326" y="1079079"/>
            <a:ext cx="4888292" cy="400231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tx1"/>
              </a:buClr>
              <a:buSzPts val="1700"/>
              <a:buChar char="•"/>
            </a:pPr>
            <a:r>
              <a:rPr lang="en-US" sz="2000" dirty="0"/>
              <a:t>Compassion Satisfaction-average score is 50. Scoring below 40, you may have a problem with your job.</a:t>
            </a:r>
            <a:endParaRPr sz="3600" dirty="0"/>
          </a:p>
          <a:p>
            <a:pPr marL="228600" lvl="0" indent="-228600" algn="l" rtl="0">
              <a:lnSpc>
                <a:spcPct val="90000"/>
              </a:lnSpc>
              <a:spcBef>
                <a:spcPts val="1000"/>
              </a:spcBef>
              <a:spcAft>
                <a:spcPts val="0"/>
              </a:spcAft>
              <a:buClr>
                <a:schemeClr val="tx1"/>
              </a:buClr>
              <a:buSzPts val="1700"/>
              <a:buChar char="•"/>
            </a:pPr>
            <a:r>
              <a:rPr lang="en-US" sz="2000" dirty="0"/>
              <a:t>Burn-Out-average score is 50. Scoring above 57 you may be feeling you’re not effective in your position</a:t>
            </a:r>
            <a:endParaRPr sz="3600" dirty="0"/>
          </a:p>
          <a:p>
            <a:pPr marL="228600" lvl="0" indent="-228600" algn="l" rtl="0">
              <a:lnSpc>
                <a:spcPct val="90000"/>
              </a:lnSpc>
              <a:spcBef>
                <a:spcPts val="1000"/>
              </a:spcBef>
              <a:spcAft>
                <a:spcPts val="0"/>
              </a:spcAft>
              <a:buClr>
                <a:schemeClr val="tx1"/>
              </a:buClr>
              <a:buSzPts val="1700"/>
              <a:buChar char="•"/>
            </a:pPr>
            <a:r>
              <a:rPr lang="en-US" sz="2000" dirty="0"/>
              <a:t>Secondary Traumatic Stress (STS)-average score is 50. Scoring above 57 may mean something is frightening to you at work </a:t>
            </a:r>
            <a:endParaRPr dirty="0"/>
          </a:p>
        </p:txBody>
      </p:sp>
      <p:pic>
        <p:nvPicPr>
          <p:cNvPr id="31" name="Google Shape;255;p27" title="Professional Quality of life scale"/>
          <p:cNvPicPr preferRelativeResize="0"/>
          <p:nvPr/>
        </p:nvPicPr>
        <p:blipFill rotWithShape="1">
          <a:blip r:embed="rId4">
            <a:alphaModFix/>
          </a:blip>
          <a:srcRect/>
          <a:stretch/>
        </p:blipFill>
        <p:spPr>
          <a:xfrm>
            <a:off x="6722156" y="1"/>
            <a:ext cx="5469844" cy="6858000"/>
          </a:xfrm>
          <a:prstGeom prst="rect">
            <a:avLst/>
          </a:prstGeom>
          <a:noFill/>
          <a:ln>
            <a:noFill/>
          </a:ln>
        </p:spPr>
      </p:pic>
    </p:spTree>
    <p:custDataLst>
      <p:tags r:id="rId1"/>
    </p:custDataLst>
    <p:extLst>
      <p:ext uri="{BB962C8B-B14F-4D97-AF65-F5344CB8AC3E}">
        <p14:creationId xmlns:p14="http://schemas.microsoft.com/office/powerpoint/2010/main" val="742112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930" y="1107831"/>
            <a:ext cx="10363200" cy="1650060"/>
          </a:xfrm>
        </p:spPr>
        <p:txBody>
          <a:bodyPr>
            <a:normAutofit fontScale="90000"/>
          </a:bodyPr>
          <a:lstStyle/>
          <a:p>
            <a:r>
              <a:rPr lang="en-US" sz="4000" b="1" dirty="0">
                <a:latin typeface="Arial" panose="020B0604020202020204" pitchFamily="34" charset="0"/>
                <a:cs typeface="Arial" panose="020B0604020202020204" pitchFamily="34" charset="0"/>
              </a:rPr>
              <a:t>If you would like more information on resources related to farm stress and mental health please visit:</a:t>
            </a:r>
          </a:p>
        </p:txBody>
      </p:sp>
      <p:pic>
        <p:nvPicPr>
          <p:cNvPr id="7" name="Picture Placeholder 6" descr="MHTTC stacked color bars"/>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22801" b="22801"/>
          <a:stretch>
            <a:fillRect/>
          </a:stretch>
        </p:blipFill>
        <p:spPr>
          <a:xfrm>
            <a:off x="6290733" y="5662246"/>
            <a:ext cx="5901267" cy="1195754"/>
          </a:xfrm>
        </p:spPr>
      </p:pic>
      <p:pic>
        <p:nvPicPr>
          <p:cNvPr id="6" name="Picture Placeholder 5"/>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2111319" y="0"/>
            <a:ext cx="5219700" cy="876300"/>
          </a:xfrm>
        </p:spPr>
      </p:pic>
      <p:sp>
        <p:nvSpPr>
          <p:cNvPr id="8" name="Subtitle 2"/>
          <p:cNvSpPr>
            <a:spLocks noGrp="1"/>
          </p:cNvSpPr>
          <p:nvPr>
            <p:ph type="subTitle" idx="1"/>
          </p:nvPr>
        </p:nvSpPr>
        <p:spPr>
          <a:xfrm>
            <a:off x="1331870" y="2871382"/>
            <a:ext cx="9917723" cy="424248"/>
          </a:xfrm>
        </p:spPr>
        <p:txBody>
          <a:bodyPr>
            <a:normAutofit/>
          </a:bodyPr>
          <a:lstStyle/>
          <a:p>
            <a:pPr algn="l"/>
            <a:r>
              <a:rPr lang="en-US" sz="2000" dirty="0">
                <a:hlinkClick r:id="rId6"/>
              </a:rPr>
              <a:t>https://mhttcnetwork.org/centers/mountain-plains-mhttc/farm-stress-and-mental-health</a:t>
            </a:r>
            <a:endParaRPr lang="en-US" sz="2000" dirty="0"/>
          </a:p>
          <a:p>
            <a:endParaRPr lang="en-US" sz="2400" dirty="0">
              <a:latin typeface="Arial"/>
            </a:endParaRPr>
          </a:p>
        </p:txBody>
      </p:sp>
      <p:sp>
        <p:nvSpPr>
          <p:cNvPr id="12" name="Subtitle 2"/>
          <p:cNvSpPr txBox="1">
            <a:spLocks/>
          </p:cNvSpPr>
          <p:nvPr/>
        </p:nvSpPr>
        <p:spPr>
          <a:xfrm>
            <a:off x="674669" y="3409121"/>
            <a:ext cx="8765932" cy="21995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u="sng" dirty="0">
                <a:latin typeface="Arial"/>
              </a:rPr>
              <a:t>Session 1 – Introduction to Farm Stress</a:t>
            </a:r>
            <a:r>
              <a:rPr lang="en-US" dirty="0">
                <a:latin typeface="Arial"/>
              </a:rPr>
              <a:t>:</a:t>
            </a:r>
          </a:p>
          <a:p>
            <a:pPr algn="l"/>
            <a:r>
              <a:rPr lang="en-US" dirty="0">
                <a:solidFill>
                  <a:srgbClr val="FF0000"/>
                </a:solidFill>
                <a:latin typeface="Arial"/>
                <a:hlinkClick r:id="rId7"/>
              </a:rPr>
              <a:t>Download Slides</a:t>
            </a:r>
            <a:endParaRPr lang="en-US" dirty="0">
              <a:solidFill>
                <a:srgbClr val="FF0000"/>
              </a:solidFill>
              <a:latin typeface="Arial"/>
            </a:endParaRPr>
          </a:p>
          <a:p>
            <a:pPr algn="l"/>
            <a:r>
              <a:rPr lang="en-US" u="sng" dirty="0"/>
              <a:t>Session 2 – The Economics of Farm Stress</a:t>
            </a:r>
            <a:r>
              <a:rPr lang="en-US" dirty="0"/>
              <a:t>:</a:t>
            </a:r>
          </a:p>
          <a:p>
            <a:pPr algn="l"/>
            <a:r>
              <a:rPr lang="en-US" dirty="0">
                <a:solidFill>
                  <a:srgbClr val="FF0000"/>
                </a:solidFill>
                <a:latin typeface="Arial"/>
                <a:hlinkClick r:id="rId8"/>
              </a:rPr>
              <a:t>Download Slides</a:t>
            </a:r>
            <a:endParaRPr lang="en-US" dirty="0">
              <a:solidFill>
                <a:srgbClr val="FF0000"/>
              </a:solidFill>
              <a:latin typeface="Arial"/>
            </a:endParaRPr>
          </a:p>
        </p:txBody>
      </p:sp>
    </p:spTree>
    <p:custDataLst>
      <p:tags r:id="rId1"/>
    </p:custDataLst>
    <p:extLst>
      <p:ext uri="{BB962C8B-B14F-4D97-AF65-F5344CB8AC3E}">
        <p14:creationId xmlns:p14="http://schemas.microsoft.com/office/powerpoint/2010/main" val="1712593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065" y="153186"/>
            <a:ext cx="8646288" cy="925893"/>
          </a:xfrm>
        </p:spPr>
        <p:txBody>
          <a:bodyPr>
            <a:noAutofit/>
          </a:bodyPr>
          <a:lstStyle/>
          <a:p>
            <a:r>
              <a:rPr lang="en-US" sz="4000" b="1" dirty="0">
                <a:latin typeface="Arial" panose="020B0604020202020204" pitchFamily="34" charset="0"/>
                <a:cs typeface="Arial" panose="020B0604020202020204" pitchFamily="34" charset="0"/>
              </a:rPr>
              <a:t>So, Why Do We Do It?</a:t>
            </a:r>
          </a:p>
        </p:txBody>
      </p:sp>
      <p:sp>
        <p:nvSpPr>
          <p:cNvPr id="6" name="Google Shape;308;p30"/>
          <p:cNvSpPr txBox="1">
            <a:spLocks/>
          </p:cNvSpPr>
          <p:nvPr/>
        </p:nvSpPr>
        <p:spPr>
          <a:xfrm>
            <a:off x="540854" y="1079079"/>
            <a:ext cx="10648709" cy="4982901"/>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buClr>
                <a:schemeClr val="lt1"/>
              </a:buClr>
              <a:buSzPts val="3200"/>
              <a:buFont typeface="Arial" panose="020B0604020202020204" pitchFamily="34" charset="0"/>
              <a:buNone/>
            </a:pPr>
            <a:r>
              <a:rPr lang="en-US" sz="3200" i="1" dirty="0"/>
              <a:t>Personal Values – Your True North</a:t>
            </a:r>
            <a:endParaRPr lang="en-US" dirty="0"/>
          </a:p>
          <a:p>
            <a:pPr marL="0" indent="0">
              <a:lnSpc>
                <a:spcPct val="80000"/>
              </a:lnSpc>
              <a:buClr>
                <a:schemeClr val="lt1"/>
              </a:buClr>
              <a:buSzPts val="3200"/>
              <a:buFont typeface="Arial" panose="020B0604020202020204" pitchFamily="34" charset="0"/>
              <a:buNone/>
            </a:pPr>
            <a:endParaRPr lang="en-US" sz="3200" dirty="0"/>
          </a:p>
          <a:p>
            <a:pPr marL="166688" lvl="1" indent="0">
              <a:lnSpc>
                <a:spcPct val="80000"/>
              </a:lnSpc>
              <a:buClr>
                <a:schemeClr val="lt1"/>
              </a:buClr>
              <a:buSzPts val="3200"/>
              <a:buFont typeface="Arial" panose="020B0604020202020204" pitchFamily="34" charset="0"/>
              <a:buNone/>
            </a:pPr>
            <a:r>
              <a:rPr lang="en-US" sz="3200" dirty="0"/>
              <a:t>Who do I </a:t>
            </a:r>
            <a:r>
              <a:rPr lang="en-US" sz="3200" dirty="0" err="1"/>
              <a:t>wanna</a:t>
            </a:r>
            <a:r>
              <a:rPr lang="en-US" sz="3200" dirty="0"/>
              <a:t> be deep in my heart?</a:t>
            </a:r>
            <a:endParaRPr lang="en-US" dirty="0"/>
          </a:p>
          <a:p>
            <a:pPr marL="457200" lvl="1" indent="0">
              <a:lnSpc>
                <a:spcPct val="80000"/>
              </a:lnSpc>
              <a:buClr>
                <a:schemeClr val="lt1"/>
              </a:buClr>
              <a:buSzPts val="3200"/>
              <a:buFont typeface="Arial" panose="020B0604020202020204" pitchFamily="34" charset="0"/>
              <a:buNone/>
            </a:pPr>
            <a:endParaRPr lang="en-US" sz="3200" dirty="0"/>
          </a:p>
          <a:p>
            <a:pPr marL="166688" lvl="1" indent="0">
              <a:lnSpc>
                <a:spcPct val="80000"/>
              </a:lnSpc>
              <a:buClr>
                <a:schemeClr val="lt1"/>
              </a:buClr>
              <a:buSzPts val="3200"/>
              <a:buFont typeface="Arial" panose="020B0604020202020204" pitchFamily="34" charset="0"/>
              <a:buNone/>
            </a:pPr>
            <a:r>
              <a:rPr lang="en-US" sz="3200" dirty="0"/>
              <a:t>When people describe me, I want them to say…</a:t>
            </a:r>
            <a:endParaRPr lang="en-US" dirty="0"/>
          </a:p>
          <a:p>
            <a:pPr marL="166688" lvl="1" indent="0">
              <a:lnSpc>
                <a:spcPct val="80000"/>
              </a:lnSpc>
              <a:buClr>
                <a:schemeClr val="lt1"/>
              </a:buClr>
              <a:buSzPts val="3200"/>
              <a:buFont typeface="Arial" panose="020B0604020202020204" pitchFamily="34" charset="0"/>
              <a:buNone/>
            </a:pPr>
            <a:endParaRPr lang="en-US" sz="3200" dirty="0"/>
          </a:p>
          <a:p>
            <a:pPr marL="166688" lvl="1" indent="0">
              <a:lnSpc>
                <a:spcPct val="80000"/>
              </a:lnSpc>
              <a:buClr>
                <a:schemeClr val="lt1"/>
              </a:buClr>
              <a:buSzPts val="3200"/>
              <a:buFont typeface="Arial" panose="020B0604020202020204" pitchFamily="34" charset="0"/>
              <a:buNone/>
            </a:pPr>
            <a:r>
              <a:rPr lang="en-US" sz="3200" dirty="0"/>
              <a:t>When I am challenged and pushed to my limit, I want to be found doing what?</a:t>
            </a:r>
            <a:endParaRPr lang="en-US" dirty="0"/>
          </a:p>
          <a:p>
            <a:pPr marL="166688" lvl="1" indent="0">
              <a:lnSpc>
                <a:spcPct val="80000"/>
              </a:lnSpc>
              <a:buClr>
                <a:schemeClr val="lt1"/>
              </a:buClr>
              <a:buSzPts val="3200"/>
              <a:buFont typeface="Arial" panose="020B0604020202020204" pitchFamily="34" charset="0"/>
              <a:buNone/>
            </a:pPr>
            <a:endParaRPr lang="en-US" sz="3200" dirty="0"/>
          </a:p>
          <a:p>
            <a:pPr marL="166688" lvl="1" indent="0">
              <a:lnSpc>
                <a:spcPct val="80000"/>
              </a:lnSpc>
              <a:buClr>
                <a:schemeClr val="lt1"/>
              </a:buClr>
              <a:buSzPts val="3200"/>
              <a:buFont typeface="Arial" panose="020B0604020202020204" pitchFamily="34" charset="0"/>
              <a:buNone/>
            </a:pPr>
            <a:r>
              <a:rPr lang="en-US" sz="3200" dirty="0"/>
              <a:t>Why is this important? Because if you don’t know YOU, you won’t know when you are in trouble. </a:t>
            </a:r>
            <a:endParaRPr lang="en-US" dirty="0"/>
          </a:p>
          <a:p>
            <a:pPr marL="0" indent="0">
              <a:lnSpc>
                <a:spcPct val="80000"/>
              </a:lnSpc>
              <a:buClr>
                <a:schemeClr val="lt1"/>
              </a:buClr>
              <a:buSzPts val="1800"/>
              <a:buFont typeface="Arial" panose="020B0604020202020204" pitchFamily="34" charset="0"/>
              <a:buNone/>
            </a:pPr>
            <a:endParaRPr lang="en-US" sz="1800" dirty="0"/>
          </a:p>
        </p:txBody>
      </p:sp>
    </p:spTree>
    <p:custDataLst>
      <p:tags r:id="rId1"/>
    </p:custDataLst>
    <p:extLst>
      <p:ext uri="{BB962C8B-B14F-4D97-AF65-F5344CB8AC3E}">
        <p14:creationId xmlns:p14="http://schemas.microsoft.com/office/powerpoint/2010/main" val="334060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065" y="153186"/>
            <a:ext cx="8646288" cy="925893"/>
          </a:xfrm>
        </p:spPr>
        <p:txBody>
          <a:bodyPr>
            <a:noAutofit/>
          </a:bodyPr>
          <a:lstStyle/>
          <a:p>
            <a:r>
              <a:rPr lang="en-US" sz="4000" b="1" dirty="0">
                <a:latin typeface="Arial" panose="020B0604020202020204" pitchFamily="34" charset="0"/>
                <a:cs typeface="Arial" panose="020B0604020202020204" pitchFamily="34" charset="0"/>
              </a:rPr>
              <a:t>The Art of Self-Compassion</a:t>
            </a:r>
          </a:p>
        </p:txBody>
      </p:sp>
      <p:sp>
        <p:nvSpPr>
          <p:cNvPr id="4" name="Google Shape;319;p31"/>
          <p:cNvSpPr txBox="1">
            <a:spLocks/>
          </p:cNvSpPr>
          <p:nvPr/>
        </p:nvSpPr>
        <p:spPr>
          <a:xfrm>
            <a:off x="909914" y="1339875"/>
            <a:ext cx="8778096" cy="4794707"/>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lt1"/>
              </a:buClr>
              <a:buSzPts val="1800"/>
              <a:buFont typeface="Arial" panose="020B0604020202020204" pitchFamily="34" charset="0"/>
              <a:buNone/>
            </a:pPr>
            <a:r>
              <a:rPr lang="en-US" sz="2400" dirty="0"/>
              <a:t>Acknowledging your own suffering and responding kindly </a:t>
            </a:r>
            <a:endParaRPr lang="en-US" sz="3600" dirty="0"/>
          </a:p>
          <a:p>
            <a:pPr marL="0" indent="0" algn="ctr">
              <a:buClr>
                <a:schemeClr val="lt1"/>
              </a:buClr>
              <a:buSzPts val="1800"/>
              <a:buFont typeface="Arial" panose="020B0604020202020204" pitchFamily="34" charset="0"/>
              <a:buNone/>
            </a:pPr>
            <a:r>
              <a:rPr lang="en-US" sz="2400" dirty="0"/>
              <a:t>Dr. Russ Harris’ Six Elements of Self-Compassion </a:t>
            </a:r>
            <a:endParaRPr lang="en-US" sz="3600" dirty="0"/>
          </a:p>
          <a:p>
            <a:pPr marL="0" indent="0">
              <a:buClr>
                <a:schemeClr val="lt1"/>
              </a:buClr>
              <a:buSzPts val="1800"/>
              <a:buFont typeface="Arial" panose="020B0604020202020204" pitchFamily="34" charset="0"/>
              <a:buNone/>
            </a:pPr>
            <a:endParaRPr lang="en-US" sz="2400" dirty="0"/>
          </a:p>
          <a:p>
            <a:pPr marL="800100" lvl="1" indent="-342900">
              <a:buClr>
                <a:schemeClr val="tx1"/>
              </a:buClr>
              <a:buSzPts val="1800"/>
              <a:buFont typeface="Calibri"/>
              <a:buAutoNum type="arabicPeriod"/>
            </a:pPr>
            <a:r>
              <a:rPr lang="en-US" dirty="0"/>
              <a:t>Acknowledging the Pain</a:t>
            </a:r>
            <a:endParaRPr lang="en-US" sz="3200" dirty="0"/>
          </a:p>
          <a:p>
            <a:pPr marL="800100" lvl="1" indent="-342900">
              <a:buClr>
                <a:schemeClr val="tx1"/>
              </a:buClr>
              <a:buSzPts val="1800"/>
              <a:buFont typeface="Calibri"/>
              <a:buAutoNum type="arabicPeriod"/>
            </a:pPr>
            <a:r>
              <a:rPr lang="en-US" dirty="0"/>
              <a:t>Defusing from Self-Judgement (unhooking)</a:t>
            </a:r>
            <a:endParaRPr lang="en-US" sz="3200" dirty="0"/>
          </a:p>
          <a:p>
            <a:pPr marL="800100" lvl="1" indent="-342900">
              <a:buClr>
                <a:schemeClr val="tx1"/>
              </a:buClr>
              <a:buSzPts val="1800"/>
              <a:buFont typeface="Calibri"/>
              <a:buAutoNum type="arabicPeriod"/>
            </a:pPr>
            <a:r>
              <a:rPr lang="en-US" dirty="0"/>
              <a:t>Acting with Kindness (Self-talk, Imagery, Self-touch, Deeds)</a:t>
            </a:r>
            <a:endParaRPr lang="en-US" sz="3200" dirty="0"/>
          </a:p>
          <a:p>
            <a:pPr marL="800100" lvl="1" indent="-342900">
              <a:buClr>
                <a:schemeClr val="tx1"/>
              </a:buClr>
              <a:buSzPts val="1800"/>
              <a:buFont typeface="Calibri"/>
              <a:buAutoNum type="arabicPeriod"/>
            </a:pPr>
            <a:r>
              <a:rPr lang="en-US" dirty="0"/>
              <a:t>Acceptance (Does not mean suck it up) </a:t>
            </a:r>
            <a:endParaRPr lang="en-US" sz="3200" dirty="0"/>
          </a:p>
          <a:p>
            <a:pPr marL="800100" lvl="1" indent="-342900">
              <a:buClr>
                <a:schemeClr val="tx1"/>
              </a:buClr>
              <a:buSzPts val="1800"/>
              <a:buFont typeface="Calibri"/>
              <a:buAutoNum type="arabicPeriod"/>
            </a:pPr>
            <a:r>
              <a:rPr lang="en-US" dirty="0"/>
              <a:t>Validation </a:t>
            </a:r>
            <a:endParaRPr lang="en-US" sz="3200" dirty="0"/>
          </a:p>
          <a:p>
            <a:pPr marL="800100" lvl="1" indent="-342900">
              <a:buClr>
                <a:schemeClr val="tx1"/>
              </a:buClr>
              <a:buSzPts val="1800"/>
              <a:buFont typeface="Calibri"/>
              <a:buAutoNum type="arabicPeriod"/>
            </a:pPr>
            <a:r>
              <a:rPr lang="en-US" dirty="0"/>
              <a:t>Connectedness (From thoughts of being alone, Engage with others)</a:t>
            </a:r>
            <a:endParaRPr lang="en-US" sz="3200" dirty="0"/>
          </a:p>
        </p:txBody>
      </p:sp>
      <p:sp>
        <p:nvSpPr>
          <p:cNvPr id="5" name="Google Shape;318;p31"/>
          <p:cNvSpPr txBox="1"/>
          <p:nvPr/>
        </p:nvSpPr>
        <p:spPr>
          <a:xfrm>
            <a:off x="0" y="6627168"/>
            <a:ext cx="5577840"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dirty="0">
                <a:latin typeface="Calibri"/>
                <a:ea typeface="Calibri"/>
                <a:cs typeface="Calibri"/>
                <a:sym typeface="Calibri"/>
              </a:rPr>
              <a:t>Harris, R. (2015). How to develop self-compassion in just about anyone. Retrieved from </a:t>
            </a:r>
            <a:r>
              <a:rPr lang="en-US" sz="900" u="sng" dirty="0">
                <a:solidFill>
                  <a:schemeClr val="hlink"/>
                </a:solidFill>
                <a:latin typeface="Calibri"/>
                <a:ea typeface="Calibri"/>
                <a:cs typeface="Calibri"/>
                <a:sym typeface="Calibri"/>
                <a:hlinkClick r:id="rId4"/>
              </a:rPr>
              <a:t>Www.ImlearningAct.com</a:t>
            </a:r>
            <a:r>
              <a:rPr lang="en-US" sz="900" dirty="0">
                <a:solidFill>
                  <a:schemeClr val="lt1"/>
                </a:solidFill>
                <a:latin typeface="Calibri"/>
                <a:ea typeface="Calibri"/>
                <a:cs typeface="Calibri"/>
                <a:sym typeface="Calibri"/>
              </a:rPr>
              <a:t>.</a:t>
            </a:r>
            <a:endParaRPr dirty="0"/>
          </a:p>
        </p:txBody>
      </p:sp>
    </p:spTree>
    <p:custDataLst>
      <p:tags r:id="rId1"/>
    </p:custDataLst>
    <p:extLst>
      <p:ext uri="{BB962C8B-B14F-4D97-AF65-F5344CB8AC3E}">
        <p14:creationId xmlns:p14="http://schemas.microsoft.com/office/powerpoint/2010/main" val="4084995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065" y="153186"/>
            <a:ext cx="8646288" cy="925893"/>
          </a:xfrm>
        </p:spPr>
        <p:txBody>
          <a:bodyPr>
            <a:noAutofit/>
          </a:bodyPr>
          <a:lstStyle/>
          <a:p>
            <a:r>
              <a:rPr lang="en-US" sz="4000" b="1" dirty="0">
                <a:latin typeface="Arial" panose="020B0604020202020204" pitchFamily="34" charset="0"/>
                <a:cs typeface="Arial" panose="020B0604020202020204" pitchFamily="34" charset="0"/>
              </a:rPr>
              <a:t>Create a Peer Consultation Group</a:t>
            </a:r>
          </a:p>
        </p:txBody>
      </p:sp>
      <p:sp>
        <p:nvSpPr>
          <p:cNvPr id="4" name="Google Shape;319;p31"/>
          <p:cNvSpPr txBox="1">
            <a:spLocks/>
          </p:cNvSpPr>
          <p:nvPr/>
        </p:nvSpPr>
        <p:spPr>
          <a:xfrm>
            <a:off x="909914" y="1339875"/>
            <a:ext cx="8778096" cy="4794707"/>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Dr. Irvin </a:t>
            </a:r>
            <a:r>
              <a:rPr lang="en-US" sz="2200" dirty="0" err="1"/>
              <a:t>Yalom</a:t>
            </a:r>
            <a:r>
              <a:rPr lang="en-US" sz="2200" dirty="0"/>
              <a:t> </a:t>
            </a:r>
          </a:p>
          <a:p>
            <a:r>
              <a:rPr lang="en-US" sz="2200" dirty="0"/>
              <a:t>Pulse Night Club and Chris. </a:t>
            </a:r>
          </a:p>
          <a:p>
            <a:pPr lvl="1"/>
            <a:r>
              <a:rPr lang="en-US" sz="2200" dirty="0"/>
              <a:t>Look out for each other</a:t>
            </a:r>
          </a:p>
          <a:p>
            <a:pPr lvl="1"/>
            <a:r>
              <a:rPr lang="en-US" sz="2200" dirty="0"/>
              <a:t>Build a healthy clinical setting </a:t>
            </a:r>
          </a:p>
          <a:p>
            <a:r>
              <a:rPr lang="en-US" sz="2200" dirty="0"/>
              <a:t>Combat clinician isolation through connection (isolation is rough on us, too). </a:t>
            </a:r>
          </a:p>
          <a:p>
            <a:r>
              <a:rPr lang="en-US" sz="2200" dirty="0"/>
              <a:t>Can help you with ethical decisions, boundary discussions </a:t>
            </a:r>
          </a:p>
          <a:p>
            <a:r>
              <a:rPr lang="en-US" sz="2200" dirty="0"/>
              <a:t>New ideas; New referral resources</a:t>
            </a:r>
          </a:p>
        </p:txBody>
      </p:sp>
      <p:sp>
        <p:nvSpPr>
          <p:cNvPr id="5" name="Google Shape;318;p31"/>
          <p:cNvSpPr txBox="1"/>
          <p:nvPr/>
        </p:nvSpPr>
        <p:spPr>
          <a:xfrm>
            <a:off x="0" y="6627168"/>
            <a:ext cx="5577840"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dirty="0">
                <a:latin typeface="Calibri"/>
                <a:ea typeface="Calibri"/>
                <a:cs typeface="Calibri"/>
                <a:sym typeface="Calibri"/>
              </a:rPr>
              <a:t>Harris, R. (2015). How to develop self-compassion in just about anyone. Retrieved from </a:t>
            </a:r>
            <a:r>
              <a:rPr lang="en-US" sz="900" u="sng" dirty="0">
                <a:solidFill>
                  <a:schemeClr val="hlink"/>
                </a:solidFill>
                <a:latin typeface="Calibri"/>
                <a:ea typeface="Calibri"/>
                <a:cs typeface="Calibri"/>
                <a:sym typeface="Calibri"/>
                <a:hlinkClick r:id="rId4"/>
              </a:rPr>
              <a:t>Www.ImlearningAct.com</a:t>
            </a:r>
            <a:r>
              <a:rPr lang="en-US" sz="900" dirty="0">
                <a:solidFill>
                  <a:schemeClr val="lt1"/>
                </a:solidFill>
                <a:latin typeface="Calibri"/>
                <a:ea typeface="Calibri"/>
                <a:cs typeface="Calibri"/>
                <a:sym typeface="Calibri"/>
              </a:rPr>
              <a:t>.</a:t>
            </a:r>
            <a:endParaRPr dirty="0"/>
          </a:p>
        </p:txBody>
      </p:sp>
    </p:spTree>
    <p:custDataLst>
      <p:tags r:id="rId1"/>
    </p:custDataLst>
    <p:extLst>
      <p:ext uri="{BB962C8B-B14F-4D97-AF65-F5344CB8AC3E}">
        <p14:creationId xmlns:p14="http://schemas.microsoft.com/office/powerpoint/2010/main" val="4135934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733" y="167689"/>
            <a:ext cx="11053823" cy="925893"/>
          </a:xfrm>
        </p:spPr>
        <p:txBody>
          <a:bodyPr>
            <a:noAutofit/>
          </a:bodyPr>
          <a:lstStyle/>
          <a:p>
            <a:r>
              <a:rPr lang="en-US" sz="4000" dirty="0"/>
              <a:t>Be Present, Open Up, Do What Matters </a:t>
            </a:r>
            <a:endParaRPr lang="en-US" sz="4000" b="1" dirty="0">
              <a:latin typeface="Arial" panose="020B0604020202020204" pitchFamily="34" charset="0"/>
              <a:cs typeface="Arial" panose="020B0604020202020204" pitchFamily="34" charset="0"/>
            </a:endParaRPr>
          </a:p>
        </p:txBody>
      </p:sp>
      <p:sp>
        <p:nvSpPr>
          <p:cNvPr id="4" name="Google Shape;319;p31"/>
          <p:cNvSpPr txBox="1">
            <a:spLocks/>
          </p:cNvSpPr>
          <p:nvPr/>
        </p:nvSpPr>
        <p:spPr>
          <a:xfrm>
            <a:off x="909914" y="1339875"/>
            <a:ext cx="4402866" cy="4794707"/>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spcBef>
                <a:spcPts val="0"/>
              </a:spcBef>
              <a:buClr>
                <a:schemeClr val="lt1"/>
              </a:buClr>
              <a:buSzPts val="2400"/>
              <a:buNone/>
            </a:pPr>
            <a:r>
              <a:rPr lang="en-US" dirty="0"/>
              <a:t>Learning STOP!</a:t>
            </a:r>
            <a:endParaRPr lang="en-US" sz="3200" dirty="0"/>
          </a:p>
          <a:p>
            <a:pPr marL="0" lvl="0" indent="0">
              <a:buClr>
                <a:schemeClr val="lt1"/>
              </a:buClr>
              <a:buSzPts val="2000"/>
              <a:buNone/>
            </a:pPr>
            <a:endParaRPr lang="en-US" sz="2400" dirty="0"/>
          </a:p>
          <a:p>
            <a:pPr lvl="0">
              <a:buClr>
                <a:schemeClr val="tx1"/>
              </a:buClr>
              <a:buSzPts val="2400"/>
            </a:pPr>
            <a:r>
              <a:rPr lang="en-US" dirty="0"/>
              <a:t>S (Slow Your Breathing) </a:t>
            </a:r>
            <a:endParaRPr lang="en-US" sz="3200" dirty="0"/>
          </a:p>
          <a:p>
            <a:pPr lvl="0">
              <a:buClr>
                <a:schemeClr val="tx1"/>
              </a:buClr>
              <a:buSzPts val="2400"/>
            </a:pPr>
            <a:r>
              <a:rPr lang="en-US" dirty="0"/>
              <a:t>T (Take Note) </a:t>
            </a:r>
            <a:endParaRPr lang="en-US" sz="3200" dirty="0"/>
          </a:p>
          <a:p>
            <a:pPr lvl="0">
              <a:buClr>
                <a:schemeClr val="tx1"/>
              </a:buClr>
              <a:buSzPts val="2400"/>
            </a:pPr>
            <a:r>
              <a:rPr lang="en-US" dirty="0"/>
              <a:t>O (Open Up) </a:t>
            </a:r>
            <a:endParaRPr lang="en-US" sz="3200" dirty="0"/>
          </a:p>
          <a:p>
            <a:pPr lvl="0">
              <a:buClr>
                <a:schemeClr val="tx1"/>
              </a:buClr>
              <a:buSzPts val="2400"/>
            </a:pPr>
            <a:r>
              <a:rPr lang="en-US" dirty="0"/>
              <a:t>P (Pursue Your Values)</a:t>
            </a:r>
            <a:endParaRPr lang="en-US" sz="3200" dirty="0"/>
          </a:p>
        </p:txBody>
      </p:sp>
      <p:sp>
        <p:nvSpPr>
          <p:cNvPr id="5" name="Google Shape;318;p31"/>
          <p:cNvSpPr txBox="1"/>
          <p:nvPr/>
        </p:nvSpPr>
        <p:spPr>
          <a:xfrm>
            <a:off x="0" y="6627168"/>
            <a:ext cx="5577840"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dirty="0">
                <a:latin typeface="Calibri"/>
                <a:ea typeface="Calibri"/>
                <a:cs typeface="Calibri"/>
                <a:sym typeface="Calibri"/>
              </a:rPr>
              <a:t>Harris, R. (2015). How to develop self-compassion in just about anyone. Retrieved from </a:t>
            </a:r>
            <a:r>
              <a:rPr lang="en-US" sz="900" u="sng" dirty="0">
                <a:solidFill>
                  <a:schemeClr val="hlink"/>
                </a:solidFill>
                <a:latin typeface="Calibri"/>
                <a:ea typeface="Calibri"/>
                <a:cs typeface="Calibri"/>
                <a:sym typeface="Calibri"/>
                <a:hlinkClick r:id="rId4"/>
              </a:rPr>
              <a:t>Www.ImlearningAct.com</a:t>
            </a:r>
            <a:r>
              <a:rPr lang="en-US" sz="900" dirty="0">
                <a:solidFill>
                  <a:schemeClr val="lt1"/>
                </a:solidFill>
                <a:latin typeface="Calibri"/>
                <a:ea typeface="Calibri"/>
                <a:cs typeface="Calibri"/>
                <a:sym typeface="Calibri"/>
              </a:rPr>
              <a:t>.</a:t>
            </a:r>
            <a:endParaRPr dirty="0"/>
          </a:p>
        </p:txBody>
      </p:sp>
      <p:pic>
        <p:nvPicPr>
          <p:cNvPr id="6" name="Google Shape;329;p32" descr="Red stop sign" title="Stop Sign"/>
          <p:cNvPicPr preferRelativeResize="0"/>
          <p:nvPr/>
        </p:nvPicPr>
        <p:blipFill rotWithShape="1">
          <a:blip r:embed="rId5">
            <a:alphaModFix/>
          </a:blip>
          <a:srcRect/>
          <a:stretch/>
        </p:blipFill>
        <p:spPr>
          <a:xfrm>
            <a:off x="6788613" y="1093582"/>
            <a:ext cx="4036181" cy="4036181"/>
          </a:xfrm>
          <a:prstGeom prst="rect">
            <a:avLst/>
          </a:prstGeom>
          <a:noFill/>
          <a:ln>
            <a:noFill/>
          </a:ln>
        </p:spPr>
      </p:pic>
    </p:spTree>
    <p:custDataLst>
      <p:tags r:id="rId1"/>
    </p:custDataLst>
    <p:extLst>
      <p:ext uri="{BB962C8B-B14F-4D97-AF65-F5344CB8AC3E}">
        <p14:creationId xmlns:p14="http://schemas.microsoft.com/office/powerpoint/2010/main" val="3987865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7280" y="167689"/>
            <a:ext cx="4559268" cy="925893"/>
          </a:xfrm>
        </p:spPr>
        <p:txBody>
          <a:bodyPr>
            <a:noAutofit/>
          </a:bodyPr>
          <a:lstStyle/>
          <a:p>
            <a:r>
              <a:rPr lang="en-US" sz="4000" dirty="0"/>
              <a:t>More Tips</a:t>
            </a:r>
            <a:endParaRPr lang="en-US" sz="4000" b="1" dirty="0">
              <a:latin typeface="Arial" panose="020B0604020202020204" pitchFamily="34" charset="0"/>
              <a:cs typeface="Arial" panose="020B0604020202020204" pitchFamily="34" charset="0"/>
            </a:endParaRPr>
          </a:p>
        </p:txBody>
      </p:sp>
      <p:sp>
        <p:nvSpPr>
          <p:cNvPr id="4" name="Google Shape;319;p31"/>
          <p:cNvSpPr txBox="1">
            <a:spLocks/>
          </p:cNvSpPr>
          <p:nvPr/>
        </p:nvSpPr>
        <p:spPr>
          <a:xfrm>
            <a:off x="909913" y="1339875"/>
            <a:ext cx="4935301" cy="4794707"/>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ts val="0"/>
              </a:spcBef>
              <a:buClr>
                <a:schemeClr val="dk1"/>
              </a:buClr>
              <a:buSzPts val="2400"/>
              <a:buNone/>
            </a:pPr>
            <a:r>
              <a:rPr lang="en-US" sz="2400" b="1" dirty="0"/>
              <a:t>Love, Work, Play, Health </a:t>
            </a:r>
            <a:endParaRPr lang="en-US" dirty="0"/>
          </a:p>
          <a:p>
            <a:pPr marL="457200" lvl="1" indent="0" algn="ctr">
              <a:buClr>
                <a:schemeClr val="dk1"/>
              </a:buClr>
              <a:buSzPts val="2400"/>
              <a:buNone/>
            </a:pPr>
            <a:r>
              <a:rPr lang="en-US" dirty="0"/>
              <a:t>Eat well</a:t>
            </a:r>
          </a:p>
          <a:p>
            <a:pPr marL="457200" lvl="1" indent="0" algn="ctr">
              <a:buClr>
                <a:schemeClr val="dk1"/>
              </a:buClr>
              <a:buSzPts val="2400"/>
              <a:buNone/>
            </a:pPr>
            <a:r>
              <a:rPr lang="en-US" dirty="0"/>
              <a:t>Sleep!</a:t>
            </a:r>
          </a:p>
          <a:p>
            <a:pPr marL="457200" lvl="1" indent="0" algn="ctr">
              <a:buClr>
                <a:schemeClr val="dk1"/>
              </a:buClr>
              <a:buSzPts val="2400"/>
              <a:buNone/>
            </a:pPr>
            <a:r>
              <a:rPr lang="en-US" dirty="0"/>
              <a:t>Exercise </a:t>
            </a:r>
          </a:p>
          <a:p>
            <a:pPr marL="457200" lvl="1" indent="0" algn="ctr">
              <a:buClr>
                <a:schemeClr val="dk1"/>
              </a:buClr>
              <a:buSzPts val="2400"/>
              <a:buNone/>
            </a:pPr>
            <a:r>
              <a:rPr lang="en-US" dirty="0"/>
              <a:t>Do fun things </a:t>
            </a:r>
          </a:p>
          <a:p>
            <a:pPr marL="457200" lvl="1" indent="0" algn="ctr">
              <a:buClr>
                <a:schemeClr val="dk1"/>
              </a:buClr>
              <a:buSzPts val="2400"/>
              <a:buNone/>
            </a:pPr>
            <a:r>
              <a:rPr lang="en-US" dirty="0"/>
              <a:t>Nurture your primary relationships</a:t>
            </a:r>
          </a:p>
          <a:p>
            <a:pPr marL="457200" lvl="1" indent="0" algn="ctr">
              <a:buClr>
                <a:schemeClr val="dk1"/>
              </a:buClr>
              <a:buSzPts val="2400"/>
              <a:buNone/>
            </a:pPr>
            <a:r>
              <a:rPr lang="en-US" dirty="0"/>
              <a:t>Seek reassurance </a:t>
            </a:r>
          </a:p>
          <a:p>
            <a:pPr marL="457200" lvl="1" indent="0" algn="ctr">
              <a:buClr>
                <a:schemeClr val="dk1"/>
              </a:buClr>
              <a:buSzPts val="2400"/>
              <a:buNone/>
            </a:pPr>
            <a:r>
              <a:rPr lang="en-US" dirty="0"/>
              <a:t>Develop a routine </a:t>
            </a:r>
          </a:p>
          <a:p>
            <a:pPr marL="457200" lvl="1" indent="0" algn="ctr">
              <a:buClr>
                <a:schemeClr val="dk1"/>
              </a:buClr>
              <a:buSzPts val="2400"/>
              <a:buNone/>
            </a:pPr>
            <a:r>
              <a:rPr lang="en-US" dirty="0"/>
              <a:t>Values-guided work </a:t>
            </a:r>
          </a:p>
          <a:p>
            <a:pPr marL="457200" lvl="1" indent="0" algn="ctr">
              <a:buClr>
                <a:schemeClr val="dk1"/>
              </a:buClr>
              <a:buSzPts val="2400"/>
              <a:buNone/>
            </a:pPr>
            <a:r>
              <a:rPr lang="en-US" dirty="0"/>
              <a:t>Set boundaries when necessary </a:t>
            </a:r>
          </a:p>
        </p:txBody>
      </p:sp>
      <p:pic>
        <p:nvPicPr>
          <p:cNvPr id="7" name="Google Shape;341;p33" title="Person sleeping in bed"/>
          <p:cNvPicPr preferRelativeResize="0"/>
          <p:nvPr/>
        </p:nvPicPr>
        <p:blipFill rotWithShape="1">
          <a:blip r:embed="rId4">
            <a:alphaModFix/>
          </a:blip>
          <a:srcRect/>
          <a:stretch/>
        </p:blipFill>
        <p:spPr>
          <a:xfrm>
            <a:off x="7256313" y="3085800"/>
            <a:ext cx="2968846" cy="2481623"/>
          </a:xfrm>
          <a:prstGeom prst="rect">
            <a:avLst/>
          </a:prstGeom>
          <a:noFill/>
          <a:ln>
            <a:noFill/>
          </a:ln>
        </p:spPr>
      </p:pic>
      <p:sp>
        <p:nvSpPr>
          <p:cNvPr id="8" name="Google Shape;343;p33"/>
          <p:cNvSpPr txBox="1"/>
          <p:nvPr/>
        </p:nvSpPr>
        <p:spPr>
          <a:xfrm>
            <a:off x="5577840" y="2008582"/>
            <a:ext cx="6134751"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dirty="0">
                <a:latin typeface="Calibri"/>
                <a:ea typeface="Calibri"/>
                <a:cs typeface="Calibri"/>
                <a:sym typeface="Calibri"/>
              </a:rPr>
              <a:t>SEE A PROFESSIONAL …</a:t>
            </a:r>
            <a:endParaRPr dirty="0"/>
          </a:p>
          <a:p>
            <a:pPr marL="0" marR="0" lvl="0" indent="0" algn="l" rtl="0">
              <a:spcBef>
                <a:spcPts val="0"/>
              </a:spcBef>
              <a:spcAft>
                <a:spcPts val="0"/>
              </a:spcAft>
              <a:buNone/>
            </a:pPr>
            <a:r>
              <a:rPr lang="en-US" sz="3200" dirty="0">
                <a:latin typeface="Calibri"/>
                <a:ea typeface="Calibri"/>
                <a:cs typeface="Calibri"/>
                <a:sym typeface="Calibri"/>
              </a:rPr>
              <a:t>              THE SOONER THE BETTER!</a:t>
            </a:r>
            <a:endParaRPr dirty="0"/>
          </a:p>
        </p:txBody>
      </p:sp>
    </p:spTree>
    <p:custDataLst>
      <p:tags r:id="rId1"/>
    </p:custDataLst>
    <p:extLst>
      <p:ext uri="{BB962C8B-B14F-4D97-AF65-F5344CB8AC3E}">
        <p14:creationId xmlns:p14="http://schemas.microsoft.com/office/powerpoint/2010/main" val="2867849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7280" y="167689"/>
            <a:ext cx="4559268" cy="925893"/>
          </a:xfrm>
        </p:spPr>
        <p:txBody>
          <a:bodyPr>
            <a:noAutofit/>
          </a:bodyPr>
          <a:lstStyle/>
          <a:p>
            <a:r>
              <a:rPr lang="en-US" sz="4000" dirty="0"/>
              <a:t>Let’s Rehash</a:t>
            </a:r>
            <a:endParaRPr lang="en-US" sz="4000" b="1" dirty="0">
              <a:latin typeface="Arial" panose="020B0604020202020204" pitchFamily="34" charset="0"/>
              <a:cs typeface="Arial" panose="020B0604020202020204" pitchFamily="34" charset="0"/>
            </a:endParaRPr>
          </a:p>
        </p:txBody>
      </p:sp>
      <p:sp>
        <p:nvSpPr>
          <p:cNvPr id="4" name="Google Shape;319;p31"/>
          <p:cNvSpPr txBox="1">
            <a:spLocks/>
          </p:cNvSpPr>
          <p:nvPr/>
        </p:nvSpPr>
        <p:spPr>
          <a:xfrm>
            <a:off x="983849" y="1455621"/>
            <a:ext cx="8692586" cy="4794707"/>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Clr>
                <a:schemeClr val="dk1"/>
              </a:buClr>
              <a:buSzPts val="2000"/>
              <a:buNone/>
            </a:pPr>
            <a:r>
              <a:rPr lang="en-US" dirty="0"/>
              <a:t>Compassion Satisfaction good. Compassion Fatigue bad.</a:t>
            </a:r>
          </a:p>
          <a:p>
            <a:pPr marL="0" lvl="0" indent="0">
              <a:buClr>
                <a:schemeClr val="dk1"/>
              </a:buClr>
              <a:buSzPts val="2000"/>
              <a:buNone/>
            </a:pPr>
            <a:endParaRPr lang="en-US" dirty="0"/>
          </a:p>
          <a:p>
            <a:pPr marL="0" lvl="0" indent="0">
              <a:buClr>
                <a:schemeClr val="dk1"/>
              </a:buClr>
              <a:buSzPts val="2000"/>
              <a:buNone/>
            </a:pPr>
            <a:r>
              <a:rPr lang="en-US" dirty="0"/>
              <a:t>Values-guided Self-Compassion</a:t>
            </a:r>
          </a:p>
          <a:p>
            <a:pPr marL="0" lvl="0" indent="0">
              <a:buClr>
                <a:schemeClr val="dk1"/>
              </a:buClr>
              <a:buSzPts val="2000"/>
              <a:buNone/>
            </a:pPr>
            <a:endParaRPr lang="en-US" dirty="0"/>
          </a:p>
          <a:p>
            <a:pPr marL="0" lvl="0" indent="0">
              <a:buClr>
                <a:schemeClr val="dk1"/>
              </a:buClr>
              <a:buSzPts val="2000"/>
              <a:buNone/>
            </a:pPr>
            <a:r>
              <a:rPr lang="en-US" dirty="0"/>
              <a:t>The </a:t>
            </a:r>
            <a:r>
              <a:rPr lang="en-US" dirty="0" err="1"/>
              <a:t>ProQOL</a:t>
            </a:r>
            <a:r>
              <a:rPr lang="en-US" dirty="0"/>
              <a:t> is a tool that can help you determine if you may have CF</a:t>
            </a:r>
            <a:endParaRPr lang="en-US" sz="3200" dirty="0"/>
          </a:p>
        </p:txBody>
      </p:sp>
    </p:spTree>
    <p:custDataLst>
      <p:tags r:id="rId1"/>
    </p:custDataLst>
    <p:extLst>
      <p:ext uri="{BB962C8B-B14F-4D97-AF65-F5344CB8AC3E}">
        <p14:creationId xmlns:p14="http://schemas.microsoft.com/office/powerpoint/2010/main" val="1699319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6527"/>
            <a:ext cx="10515600" cy="4884516"/>
          </a:xfrm>
        </p:spPr>
        <p:txBody>
          <a:bodyPr>
            <a:normAutofit/>
          </a:bodyPr>
          <a:lstStyle/>
          <a:p>
            <a:r>
              <a:rPr lang="en-US" dirty="0"/>
              <a:t>Questions?</a:t>
            </a:r>
            <a:br>
              <a:rPr lang="en-US" dirty="0"/>
            </a:br>
            <a:br>
              <a:rPr lang="en-US" dirty="0"/>
            </a:br>
            <a:br>
              <a:rPr lang="en-US" dirty="0"/>
            </a:br>
            <a:r>
              <a:rPr lang="en-US" sz="3200" dirty="0"/>
              <a:t>Please don’t forget to complete an evaluation survey for today’s training.  </a:t>
            </a:r>
            <a:br>
              <a:rPr lang="en-US" sz="3200" dirty="0"/>
            </a:br>
            <a:br>
              <a:rPr lang="en-US" sz="3200" dirty="0"/>
            </a:br>
            <a:r>
              <a:rPr lang="en-US" sz="3200" u="sng">
                <a:hlinkClick r:id="rId2"/>
              </a:rPr>
              <a:t>https://ttc-gpra.org/P?s=404431</a:t>
            </a:r>
            <a:r>
              <a:rPr lang="en-US" sz="3200" u="sng"/>
              <a:t> </a:t>
            </a:r>
            <a:br>
              <a:rPr lang="en-US" dirty="0"/>
            </a:br>
            <a:br>
              <a:rPr lang="en-US" dirty="0"/>
            </a:br>
            <a:r>
              <a:rPr lang="en-US" dirty="0"/>
              <a:t>Thank you!!</a:t>
            </a:r>
          </a:p>
        </p:txBody>
      </p:sp>
    </p:spTree>
    <p:extLst>
      <p:ext uri="{BB962C8B-B14F-4D97-AF65-F5344CB8AC3E}">
        <p14:creationId xmlns:p14="http://schemas.microsoft.com/office/powerpoint/2010/main" val="526706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7280" y="167689"/>
            <a:ext cx="4559268" cy="925893"/>
          </a:xfrm>
        </p:spPr>
        <p:txBody>
          <a:bodyPr>
            <a:noAutofit/>
          </a:bodyPr>
          <a:lstStyle/>
          <a:p>
            <a:r>
              <a:rPr lang="en-US" sz="4000" dirty="0"/>
              <a:t>Resources </a:t>
            </a:r>
            <a:endParaRPr lang="en-US" sz="4000" b="1" dirty="0">
              <a:latin typeface="Arial" panose="020B0604020202020204" pitchFamily="34" charset="0"/>
              <a:cs typeface="Arial" panose="020B0604020202020204" pitchFamily="34" charset="0"/>
            </a:endParaRPr>
          </a:p>
        </p:txBody>
      </p:sp>
      <p:sp>
        <p:nvSpPr>
          <p:cNvPr id="4" name="Google Shape;319;p31"/>
          <p:cNvSpPr txBox="1">
            <a:spLocks/>
          </p:cNvSpPr>
          <p:nvPr/>
        </p:nvSpPr>
        <p:spPr>
          <a:xfrm>
            <a:off x="358814" y="1093583"/>
            <a:ext cx="11667281" cy="5156746"/>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buClr>
                <a:schemeClr val="dk1"/>
              </a:buClr>
              <a:buSzPts val="2800"/>
            </a:pPr>
            <a:r>
              <a:rPr lang="en-US" dirty="0"/>
              <a:t>B. </a:t>
            </a:r>
            <a:r>
              <a:rPr lang="en-US" dirty="0" err="1"/>
              <a:t>Hudnall</a:t>
            </a:r>
            <a:r>
              <a:rPr lang="en-US" dirty="0"/>
              <a:t> </a:t>
            </a:r>
            <a:r>
              <a:rPr lang="en-US" dirty="0" err="1"/>
              <a:t>Stamm</a:t>
            </a:r>
            <a:r>
              <a:rPr lang="en-US" dirty="0"/>
              <a:t>, 2009-2012. Professional Quality of Life: Compassion Satisfaction and Fatigue Version 5 (</a:t>
            </a:r>
            <a:r>
              <a:rPr lang="en-US" dirty="0" err="1"/>
              <a:t>ProQOL</a:t>
            </a:r>
            <a:r>
              <a:rPr lang="en-US" dirty="0"/>
              <a:t>). </a:t>
            </a:r>
            <a:r>
              <a:rPr lang="en-US" u="sng" dirty="0">
                <a:solidFill>
                  <a:schemeClr val="hlink"/>
                </a:solidFill>
                <a:hlinkClick r:id="rId4"/>
              </a:rPr>
              <a:t>www.proqol.org</a:t>
            </a:r>
            <a:r>
              <a:rPr lang="en-US" u="sng" dirty="0"/>
              <a:t> </a:t>
            </a:r>
            <a:endParaRPr lang="en-US" u="sng" dirty="0">
              <a:solidFill>
                <a:schemeClr val="hlink"/>
              </a:solidFill>
              <a:hlinkClick r:id="rId5"/>
            </a:endParaRPr>
          </a:p>
          <a:p>
            <a:pPr lvl="0">
              <a:buClr>
                <a:schemeClr val="dk1"/>
              </a:buClr>
              <a:buSzPts val="2800"/>
            </a:pPr>
            <a:r>
              <a:rPr lang="en-US" dirty="0"/>
              <a:t>Harris, R. (2015). How to develop self-compassion in just about anyone. Retrieved from </a:t>
            </a:r>
            <a:r>
              <a:rPr lang="en-US" u="sng" dirty="0">
                <a:solidFill>
                  <a:schemeClr val="hlink"/>
                </a:solidFill>
                <a:hlinkClick r:id="rId5"/>
              </a:rPr>
              <a:t>Www.ImlearningAct.com</a:t>
            </a:r>
            <a:r>
              <a:rPr lang="en-US" dirty="0"/>
              <a:t>.</a:t>
            </a:r>
          </a:p>
          <a:p>
            <a:pPr lvl="0">
              <a:buClr>
                <a:schemeClr val="dk1"/>
              </a:buClr>
              <a:buSzPts val="2800"/>
            </a:pPr>
            <a:r>
              <a:rPr lang="en-US" dirty="0" err="1"/>
              <a:t>Strosahl</a:t>
            </a:r>
            <a:r>
              <a:rPr lang="en-US" dirty="0"/>
              <a:t>, K., Robinson, P, &amp; </a:t>
            </a:r>
            <a:r>
              <a:rPr lang="en-US" dirty="0" err="1"/>
              <a:t>Gustavsson</a:t>
            </a:r>
            <a:r>
              <a:rPr lang="en-US" dirty="0"/>
              <a:t>, T. (2012). </a:t>
            </a:r>
            <a:r>
              <a:rPr lang="en-US" i="1" dirty="0"/>
              <a:t>Brief interventions for radical behavior change: Principles and practice of focused acceptance and commitment therapy</a:t>
            </a:r>
            <a:r>
              <a:rPr lang="en-US" dirty="0"/>
              <a:t>. Oakland, CA: New Harbinger Publications </a:t>
            </a:r>
          </a:p>
          <a:p>
            <a:pPr lvl="0">
              <a:buClr>
                <a:schemeClr val="dk1"/>
              </a:buClr>
              <a:buSzPts val="2800"/>
            </a:pPr>
            <a:r>
              <a:rPr lang="en-US" dirty="0"/>
              <a:t>Special Thanks to Ted Matthews at </a:t>
            </a:r>
            <a:r>
              <a:rPr lang="en-US" dirty="0">
                <a:hlinkClick r:id="rId6"/>
              </a:rPr>
              <a:t>www.farmcounseling.org</a:t>
            </a:r>
            <a:r>
              <a:rPr lang="en-US" dirty="0"/>
              <a:t> </a:t>
            </a:r>
          </a:p>
        </p:txBody>
      </p:sp>
    </p:spTree>
    <p:custDataLst>
      <p:tags r:id="rId1"/>
    </p:custDataLst>
    <p:extLst>
      <p:ext uri="{BB962C8B-B14F-4D97-AF65-F5344CB8AC3E}">
        <p14:creationId xmlns:p14="http://schemas.microsoft.com/office/powerpoint/2010/main" val="311145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9525" y="1343617"/>
            <a:ext cx="10363200" cy="1411000"/>
          </a:xfrm>
        </p:spPr>
        <p:txBody>
          <a:bodyPr>
            <a:noAutofit/>
          </a:bodyPr>
          <a:lstStyle/>
          <a:p>
            <a:r>
              <a:rPr lang="en-US" sz="2400" dirty="0">
                <a:latin typeface="Arial" charset="0"/>
                <a:ea typeface="Arial" charset="0"/>
                <a:cs typeface="Arial" charset="0"/>
              </a:rPr>
              <a:t>Provides training and technical assistance on evidence based practices to the mental health providers of Region 8 (North Dakota, South Dakota, Montana, Wyoming, Colorado, and Utah). We are funded by the Substance Abuse and Mental Health Service Administration (SAMHSA)</a:t>
            </a:r>
            <a:endParaRPr lang="en-US" sz="2400" dirty="0"/>
          </a:p>
        </p:txBody>
      </p:sp>
      <p:sp>
        <p:nvSpPr>
          <p:cNvPr id="6" name="Title 1"/>
          <p:cNvSpPr>
            <a:spLocks noGrp="1"/>
          </p:cNvSpPr>
          <p:nvPr>
            <p:ph type="ctrTitle"/>
          </p:nvPr>
        </p:nvSpPr>
        <p:spPr>
          <a:xfrm>
            <a:off x="1881447" y="231541"/>
            <a:ext cx="8219357" cy="1012435"/>
          </a:xfrm>
        </p:spPr>
        <p:txBody>
          <a:bodyPr>
            <a:noAutofit/>
          </a:bodyPr>
          <a:lstStyle/>
          <a:p>
            <a:r>
              <a:rPr lang="en-US" sz="3600" b="1" dirty="0">
                <a:latin typeface="Arial" charset="0"/>
                <a:ea typeface="Arial" charset="0"/>
                <a:cs typeface="Arial" charset="0"/>
              </a:rPr>
              <a:t>The Mountain Plains Mental Health Technology Transfer Center</a:t>
            </a:r>
          </a:p>
        </p:txBody>
      </p:sp>
      <p:sp>
        <p:nvSpPr>
          <p:cNvPr id="7" name="Subtitle 6"/>
          <p:cNvSpPr txBox="1">
            <a:spLocks noGrp="1"/>
          </p:cNvSpPr>
          <p:nvPr>
            <p:ph type="subTitle" idx="1"/>
          </p:nvPr>
        </p:nvSpPr>
        <p:spPr>
          <a:xfrm>
            <a:off x="241721" y="3293500"/>
            <a:ext cx="3835110" cy="2803844"/>
          </a:xfrm>
          <a:prstGeom prst="rect">
            <a:avLst/>
          </a:prstGeom>
          <a:noFill/>
        </p:spPr>
        <p:txBody>
          <a:bodyPr wrap="square" rtlCol="0">
            <a:spAutoFit/>
          </a:bodyPr>
          <a:lstStyle/>
          <a:p>
            <a:pPr algn="ctr"/>
            <a:r>
              <a:rPr lang="en-US" dirty="0"/>
              <a:t>Co-hosted by:</a:t>
            </a:r>
          </a:p>
          <a:p>
            <a:pPr algn="ctr"/>
            <a:r>
              <a:rPr lang="en-US" dirty="0"/>
              <a:t>The University of North Dakota </a:t>
            </a:r>
          </a:p>
          <a:p>
            <a:pPr algn="ctr"/>
            <a:r>
              <a:rPr lang="en-US" dirty="0"/>
              <a:t>and</a:t>
            </a:r>
          </a:p>
          <a:p>
            <a:pPr algn="ctr"/>
            <a:r>
              <a:rPr lang="en-US" dirty="0"/>
              <a:t>The Western Interstate Commission for Higher Education (WICHE)</a:t>
            </a:r>
          </a:p>
        </p:txBody>
      </p:sp>
      <p:pic>
        <p:nvPicPr>
          <p:cNvPr id="8" name="Picture 7"/>
          <p:cNvPicPr>
            <a:picLocks noChangeAspect="1"/>
          </p:cNvPicPr>
          <p:nvPr/>
        </p:nvPicPr>
        <p:blipFill>
          <a:blip r:embed="rId2"/>
          <a:stretch>
            <a:fillRect/>
          </a:stretch>
        </p:blipFill>
        <p:spPr>
          <a:xfrm>
            <a:off x="8067113" y="3293500"/>
            <a:ext cx="3529941" cy="2781115"/>
          </a:xfrm>
          <a:prstGeom prst="rect">
            <a:avLst/>
          </a:prstGeom>
        </p:spPr>
      </p:pic>
      <p:pic>
        <p:nvPicPr>
          <p:cNvPr id="9" name="Picture 8" title="States in regio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525" y="2885510"/>
            <a:ext cx="3505200" cy="3597096"/>
          </a:xfrm>
          <a:prstGeom prst="rect">
            <a:avLst/>
          </a:prstGeom>
        </p:spPr>
      </p:pic>
    </p:spTree>
    <p:extLst>
      <p:ext uri="{BB962C8B-B14F-4D97-AF65-F5344CB8AC3E}">
        <p14:creationId xmlns:p14="http://schemas.microsoft.com/office/powerpoint/2010/main" val="287762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40090" y="70338"/>
            <a:ext cx="3711819" cy="923330"/>
          </a:xfrm>
          <a:prstGeom prst="rect">
            <a:avLst/>
          </a:prstGeom>
        </p:spPr>
        <p:txBody>
          <a:bodyPr wrap="square">
            <a:spAutoFit/>
          </a:bodyPr>
          <a:lstStyle/>
          <a:p>
            <a:r>
              <a:rPr lang="en-US" sz="5400" b="1" dirty="0">
                <a:solidFill>
                  <a:srgbClr val="CC4927"/>
                </a:solidFill>
              </a:rPr>
              <a:t>Disclaimer</a:t>
            </a:r>
            <a:endParaRPr lang="en-US" sz="5400" dirty="0"/>
          </a:p>
        </p:txBody>
      </p:sp>
      <p:sp>
        <p:nvSpPr>
          <p:cNvPr id="7" name="Rectangle 6"/>
          <p:cNvSpPr/>
          <p:nvPr/>
        </p:nvSpPr>
        <p:spPr>
          <a:xfrm>
            <a:off x="772256" y="1318711"/>
            <a:ext cx="10647485" cy="4413516"/>
          </a:xfrm>
          <a:prstGeom prst="rect">
            <a:avLst/>
          </a:prstGeom>
        </p:spPr>
        <p:txBody>
          <a:bodyPr wrap="square">
            <a:spAutoFit/>
          </a:bodyPr>
          <a:lstStyle/>
          <a:p>
            <a:pPr>
              <a:lnSpc>
                <a:spcPct val="120000"/>
              </a:lnSpc>
            </a:pPr>
            <a:r>
              <a:rPr lang="en-US" dirty="0"/>
              <a:t>This presentation was prepared for the Mountain Plains Mental Health Technology Transfer Center (TTC) Network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Mental Health Technology Transfer Center. For more information on obtaining copies of this presentation, call 701-777-6367. </a:t>
            </a:r>
          </a:p>
          <a:p>
            <a:pPr>
              <a:lnSpc>
                <a:spcPct val="120000"/>
              </a:lnSpc>
            </a:pPr>
            <a:endParaRPr lang="en-US" dirty="0"/>
          </a:p>
          <a:p>
            <a:pPr>
              <a:lnSpc>
                <a:spcPct val="120000"/>
              </a:lnSpc>
            </a:pPr>
            <a:r>
              <a:rPr lang="en-US" dirty="0"/>
              <a:t>At the time of this presentation, </a:t>
            </a:r>
            <a:r>
              <a:rPr lang="en-US" dirty="0" err="1"/>
              <a:t>Elinore</a:t>
            </a:r>
            <a:r>
              <a:rPr lang="en-US" dirty="0"/>
              <a:t> F. </a:t>
            </a:r>
            <a:r>
              <a:rPr lang="en-US" dirty="0" err="1"/>
              <a:t>McCance</a:t>
            </a:r>
            <a:r>
              <a:rPr lang="en-US" dirty="0"/>
              <a:t>-Katz, served as SAMHSA Assistant Secretary. The opinions expressed herein are the views of Robin J. Landwehr and do not reflect the official position of the Department of Health and Human Services (DHHS), SAMHSA. No official support or endorsement of DHHS, SAMHSA, for the opinions described in this document is intended or should be inferred.</a:t>
            </a:r>
          </a:p>
        </p:txBody>
      </p:sp>
    </p:spTree>
    <p:extLst>
      <p:ext uri="{BB962C8B-B14F-4D97-AF65-F5344CB8AC3E}">
        <p14:creationId xmlns:p14="http://schemas.microsoft.com/office/powerpoint/2010/main" val="152829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085" y="503121"/>
            <a:ext cx="10920046" cy="2618147"/>
          </a:xfrm>
        </p:spPr>
        <p:txBody>
          <a:bodyPr>
            <a:normAutofit fontScale="90000"/>
          </a:bodyPr>
          <a:lstStyle/>
          <a:p>
            <a:r>
              <a:rPr lang="en-US" sz="4900" dirty="0"/>
              <a:t>How we can continue to offer free training</a:t>
            </a:r>
            <a:br>
              <a:rPr lang="en-US" sz="4900" dirty="0"/>
            </a:br>
            <a:br>
              <a:rPr lang="en-US" sz="4900" dirty="0"/>
            </a:br>
            <a:r>
              <a:rPr lang="en-US" sz="4900" b="1" dirty="0"/>
              <a:t>A SURVEY</a:t>
            </a:r>
            <a:r>
              <a:rPr lang="en-US" sz="4900" dirty="0"/>
              <a:t>!</a:t>
            </a:r>
          </a:p>
        </p:txBody>
      </p:sp>
      <p:sp>
        <p:nvSpPr>
          <p:cNvPr id="3" name="Subtitle 2"/>
          <p:cNvSpPr>
            <a:spLocks noGrp="1"/>
          </p:cNvSpPr>
          <p:nvPr>
            <p:ph type="subTitle" idx="1"/>
          </p:nvPr>
        </p:nvSpPr>
        <p:spPr>
          <a:xfrm>
            <a:off x="2667000" y="3319405"/>
            <a:ext cx="6858000" cy="969962"/>
          </a:xfrm>
        </p:spPr>
        <p:txBody>
          <a:bodyPr>
            <a:normAutofit/>
          </a:bodyPr>
          <a:lstStyle/>
          <a:p>
            <a:r>
              <a:rPr lang="en-US" sz="3200" u="sng" dirty="0">
                <a:hlinkClick r:id="rId2"/>
              </a:rPr>
              <a:t>https://ttc-gpra.org/P?s=404431</a:t>
            </a:r>
            <a:r>
              <a:rPr lang="en-US" sz="3200" u="sng" dirty="0"/>
              <a:t> </a:t>
            </a:r>
            <a:endParaRPr lang="en-US" sz="3200" dirty="0"/>
          </a:p>
        </p:txBody>
      </p:sp>
    </p:spTree>
    <p:extLst>
      <p:ext uri="{BB962C8B-B14F-4D97-AF65-F5344CB8AC3E}">
        <p14:creationId xmlns:p14="http://schemas.microsoft.com/office/powerpoint/2010/main" val="86646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161558"/>
          </a:xfrm>
        </p:spPr>
        <p:txBody>
          <a:bodyPr>
            <a:normAutofit/>
          </a:bodyPr>
          <a:lstStyle/>
          <a:p>
            <a:r>
              <a:rPr lang="en" sz="4400" b="1" dirty="0">
                <a:latin typeface="Arial"/>
                <a:cs typeface="Arial"/>
              </a:rPr>
              <a:t>Compassion Fatigue: Farm Stress and the Mental H</a:t>
            </a:r>
            <a:r>
              <a:rPr lang="en-US" sz="4400" b="1" dirty="0">
                <a:latin typeface="Arial"/>
                <a:cs typeface="Arial"/>
              </a:rPr>
              <a:t>e</a:t>
            </a:r>
            <a:r>
              <a:rPr lang="en" sz="4400" b="1" dirty="0">
                <a:latin typeface="Arial"/>
                <a:cs typeface="Arial"/>
              </a:rPr>
              <a:t>alth Provider</a:t>
            </a:r>
            <a:endParaRPr lang="en-US" sz="4400" dirty="0">
              <a:latin typeface="Arial"/>
              <a:cs typeface="Arial"/>
            </a:endParaRPr>
          </a:p>
        </p:txBody>
      </p:sp>
      <p:sp>
        <p:nvSpPr>
          <p:cNvPr id="3" name="Subtitle 2"/>
          <p:cNvSpPr>
            <a:spLocks noGrp="1"/>
          </p:cNvSpPr>
          <p:nvPr>
            <p:ph type="subTitle" idx="1"/>
          </p:nvPr>
        </p:nvSpPr>
        <p:spPr>
          <a:xfrm>
            <a:off x="1547148" y="3489767"/>
            <a:ext cx="9144000" cy="927677"/>
          </a:xfrm>
        </p:spPr>
        <p:txBody>
          <a:bodyPr anchor="b">
            <a:normAutofit/>
          </a:bodyPr>
          <a:lstStyle/>
          <a:p>
            <a:pPr lvl="0" algn="l">
              <a:lnSpc>
                <a:spcPct val="80000"/>
              </a:lnSpc>
              <a:spcBef>
                <a:spcPts val="0"/>
              </a:spcBef>
              <a:buSzPts val="1500"/>
            </a:pPr>
            <a:r>
              <a:rPr lang="en-US" b="1" dirty="0">
                <a:latin typeface="Arial" panose="020B0604020202020204" pitchFamily="34" charset="0"/>
                <a:cs typeface="Arial" panose="020B0604020202020204" pitchFamily="34" charset="0"/>
              </a:rPr>
              <a:t>Robin J. Landwehr, DBH, LPCC, NCC</a:t>
            </a:r>
            <a:endParaRPr lang="en-US" dirty="0">
              <a:latin typeface="Arial" panose="020B0604020202020204" pitchFamily="34" charset="0"/>
              <a:cs typeface="Arial" panose="020B0604020202020204" pitchFamily="34" charset="0"/>
            </a:endParaRP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2573429" y="14494"/>
            <a:ext cx="7045141" cy="1180606"/>
          </a:xfrm>
        </p:spPr>
      </p:pic>
      <p:pic>
        <p:nvPicPr>
          <p:cNvPr id="7" name="Picture Placeholder 6" descr="MHTTC stacked color bars"/>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22801" b="22801"/>
          <a:stretch>
            <a:fillRect/>
          </a:stretch>
        </p:blipFill>
        <p:spPr/>
      </p:pic>
      <p:pic>
        <p:nvPicPr>
          <p:cNvPr id="6" name="Picture 5">
            <a:extLst>
              <a:ext uri="{FF2B5EF4-FFF2-40B4-BE49-F238E27FC236}">
                <a16:creationId xmlns:a16="http://schemas.microsoft.com/office/drawing/2014/main" id="{6E025459-D33F-4D05-869F-25C2DDECA46F}"/>
              </a:ext>
            </a:extLst>
          </p:cNvPr>
          <p:cNvPicPr>
            <a:picLocks noChangeAspect="1"/>
          </p:cNvPicPr>
          <p:nvPr/>
        </p:nvPicPr>
        <p:blipFill>
          <a:blip r:embed="rId6"/>
          <a:stretch>
            <a:fillRect/>
          </a:stretch>
        </p:blipFill>
        <p:spPr>
          <a:xfrm>
            <a:off x="1547148" y="4343575"/>
            <a:ext cx="3143736" cy="964878"/>
          </a:xfrm>
          <a:prstGeom prst="rect">
            <a:avLst/>
          </a:prstGeom>
        </p:spPr>
      </p:pic>
    </p:spTree>
    <p:custDataLst>
      <p:tags r:id="rId1"/>
    </p:custDataLst>
    <p:extLst>
      <p:ext uri="{BB962C8B-B14F-4D97-AF65-F5344CB8AC3E}">
        <p14:creationId xmlns:p14="http://schemas.microsoft.com/office/powerpoint/2010/main" val="1296378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A0B9F3-8795-4B68-814B-E7925F63E52C}"/>
              </a:ext>
            </a:extLst>
          </p:cNvPr>
          <p:cNvPicPr>
            <a:picLocks noChangeAspect="1"/>
          </p:cNvPicPr>
          <p:nvPr/>
        </p:nvPicPr>
        <p:blipFill>
          <a:blip r:embed="rId4"/>
          <a:stretch>
            <a:fillRect/>
          </a:stretch>
        </p:blipFill>
        <p:spPr>
          <a:xfrm>
            <a:off x="7174694" y="1305606"/>
            <a:ext cx="4402891" cy="4270168"/>
          </a:xfrm>
          <a:prstGeom prst="rect">
            <a:avLst/>
          </a:prstGeom>
        </p:spPr>
      </p:pic>
      <p:sp>
        <p:nvSpPr>
          <p:cNvPr id="12" name="TextBox 11"/>
          <p:cNvSpPr txBox="1"/>
          <p:nvPr/>
        </p:nvSpPr>
        <p:spPr>
          <a:xfrm>
            <a:off x="1451829" y="347241"/>
            <a:ext cx="4027990" cy="707886"/>
          </a:xfrm>
          <a:prstGeom prst="rect">
            <a:avLst/>
          </a:prstGeom>
          <a:noFill/>
        </p:spPr>
        <p:txBody>
          <a:bodyPr wrap="square" rtlCol="0">
            <a:spAutoFit/>
          </a:bodyPr>
          <a:lstStyle/>
          <a:p>
            <a:r>
              <a:rPr lang="en-US" sz="4000" b="1" dirty="0"/>
              <a:t>Objectives</a:t>
            </a:r>
          </a:p>
        </p:txBody>
      </p:sp>
      <p:sp>
        <p:nvSpPr>
          <p:cNvPr id="14" name="Google Shape;114;p16"/>
          <p:cNvSpPr txBox="1">
            <a:spLocks noGrp="1"/>
          </p:cNvSpPr>
          <p:nvPr>
            <p:ph sz="quarter" idx="10"/>
          </p:nvPr>
        </p:nvSpPr>
        <p:spPr>
          <a:xfrm>
            <a:off x="332942" y="1305606"/>
            <a:ext cx="5824789" cy="5222516"/>
          </a:xfrm>
          <a:prstGeom prst="rect">
            <a:avLst/>
          </a:prstGeom>
          <a:noFill/>
          <a:ln>
            <a:noFill/>
          </a:ln>
        </p:spPr>
        <p:txBody>
          <a:bodyPr spcFirstLastPara="1" wrap="square" lIns="91425" tIns="45700" rIns="91425" bIns="45700" anchor="t" anchorCtr="0">
            <a:noAutofit/>
          </a:bodyPr>
          <a:lstStyle/>
          <a:p>
            <a:pPr>
              <a:lnSpc>
                <a:spcPct val="100000"/>
              </a:lnSpc>
              <a:spcBef>
                <a:spcPts val="0"/>
              </a:spcBef>
              <a:buClr>
                <a:schemeClr val="tx1"/>
              </a:buClr>
              <a:buSzPts val="1572"/>
            </a:pPr>
            <a:r>
              <a:rPr lang="en-US" sz="2000" dirty="0"/>
              <a:t>Dr. Charles Figley and Compassion Fatigue </a:t>
            </a:r>
            <a:endParaRPr sz="2000" dirty="0"/>
          </a:p>
          <a:p>
            <a:pPr>
              <a:lnSpc>
                <a:spcPct val="100000"/>
              </a:lnSpc>
              <a:buClr>
                <a:schemeClr val="tx1"/>
              </a:buClr>
              <a:buSzPts val="1572"/>
            </a:pPr>
            <a:r>
              <a:rPr lang="en-US" sz="2000" dirty="0"/>
              <a:t>What is Compassion Fatigue v. Compassion Satisfaction </a:t>
            </a:r>
          </a:p>
          <a:p>
            <a:pPr>
              <a:lnSpc>
                <a:spcPct val="100000"/>
              </a:lnSpc>
              <a:buClr>
                <a:schemeClr val="tx1"/>
              </a:buClr>
              <a:buSzPts val="1572"/>
            </a:pPr>
            <a:r>
              <a:rPr lang="en-US" sz="2000" dirty="0"/>
              <a:t>CF and Clinical Supervision</a:t>
            </a:r>
            <a:endParaRPr sz="2000" dirty="0"/>
          </a:p>
          <a:p>
            <a:pPr>
              <a:lnSpc>
                <a:spcPct val="100000"/>
              </a:lnSpc>
              <a:buClr>
                <a:schemeClr val="tx1"/>
              </a:buClr>
              <a:buSzPts val="1572"/>
            </a:pPr>
            <a:r>
              <a:rPr lang="en-US" sz="2000" dirty="0"/>
              <a:t>Farm Stress and the Clinician </a:t>
            </a:r>
            <a:endParaRPr sz="2000" dirty="0"/>
          </a:p>
          <a:p>
            <a:pPr>
              <a:lnSpc>
                <a:spcPct val="100000"/>
              </a:lnSpc>
              <a:buClr>
                <a:schemeClr val="tx1"/>
              </a:buClr>
              <a:buSzPts val="1572"/>
            </a:pPr>
            <a:r>
              <a:rPr lang="en-US" sz="2000" dirty="0"/>
              <a:t>The Professional Quality of Life Scale (</a:t>
            </a:r>
            <a:r>
              <a:rPr lang="en-US" sz="2000" dirty="0" err="1"/>
              <a:t>ProQOL</a:t>
            </a:r>
            <a:r>
              <a:rPr lang="en-US" sz="2000" dirty="0"/>
              <a:t>) </a:t>
            </a:r>
            <a:endParaRPr sz="2000" dirty="0"/>
          </a:p>
          <a:p>
            <a:pPr>
              <a:lnSpc>
                <a:spcPct val="100000"/>
              </a:lnSpc>
              <a:buClr>
                <a:schemeClr val="tx1"/>
              </a:buClr>
              <a:buSzPts val="1572"/>
            </a:pPr>
            <a:r>
              <a:rPr lang="en-US" sz="2000" dirty="0"/>
              <a:t>Personal Values – Your Personal Compass</a:t>
            </a:r>
            <a:endParaRPr sz="2000" dirty="0"/>
          </a:p>
          <a:p>
            <a:pPr>
              <a:lnSpc>
                <a:spcPct val="100000"/>
              </a:lnSpc>
              <a:buClr>
                <a:schemeClr val="tx1"/>
              </a:buClr>
              <a:buSzPts val="1572"/>
            </a:pPr>
            <a:r>
              <a:rPr lang="en-US" sz="2000" dirty="0"/>
              <a:t>Art of Self-Compassion</a:t>
            </a:r>
          </a:p>
          <a:p>
            <a:pPr>
              <a:lnSpc>
                <a:spcPct val="100000"/>
              </a:lnSpc>
              <a:buClr>
                <a:schemeClr val="tx1"/>
              </a:buClr>
              <a:buSzPts val="1572"/>
            </a:pPr>
            <a:r>
              <a:rPr lang="en-US" sz="2000" dirty="0"/>
              <a:t>Peer Consultation </a:t>
            </a:r>
            <a:endParaRPr sz="2000" dirty="0"/>
          </a:p>
          <a:p>
            <a:pPr>
              <a:lnSpc>
                <a:spcPct val="100000"/>
              </a:lnSpc>
              <a:buClr>
                <a:schemeClr val="tx1"/>
              </a:buClr>
              <a:buSzPts val="1572"/>
            </a:pPr>
            <a:r>
              <a:rPr lang="en-US" sz="2000" dirty="0"/>
              <a:t>Learn to Be Present, Open Up, Do What  Matters</a:t>
            </a:r>
            <a:endParaRPr sz="2000" dirty="0"/>
          </a:p>
          <a:p>
            <a:pPr>
              <a:lnSpc>
                <a:spcPct val="100000"/>
              </a:lnSpc>
              <a:buClr>
                <a:schemeClr val="tx1"/>
              </a:buClr>
              <a:buSzPts val="1572"/>
            </a:pPr>
            <a:r>
              <a:rPr lang="en-US" sz="2000" dirty="0"/>
              <a:t>Tips! </a:t>
            </a:r>
            <a:endParaRPr sz="2000" dirty="0"/>
          </a:p>
        </p:txBody>
      </p:sp>
    </p:spTree>
    <p:custDataLst>
      <p:tags r:id="rId1"/>
    </p:custDataLst>
    <p:extLst>
      <p:ext uri="{BB962C8B-B14F-4D97-AF65-F5344CB8AC3E}">
        <p14:creationId xmlns:p14="http://schemas.microsoft.com/office/powerpoint/2010/main" val="228362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1" y="1744238"/>
            <a:ext cx="10405640" cy="2951064"/>
          </a:xfrm>
          <a:prstGeom prst="rect">
            <a:avLst/>
          </a:prstGeom>
        </p:spPr>
        <p:txBody>
          <a:bodyPr wrap="square">
            <a:spAutoFit/>
          </a:bodyPr>
          <a:lstStyle/>
          <a:p>
            <a:pPr lvl="0">
              <a:lnSpc>
                <a:spcPct val="90000"/>
              </a:lnSpc>
              <a:buClr>
                <a:schemeClr val="dk1"/>
              </a:buClr>
              <a:buSzPts val="2400"/>
            </a:pPr>
            <a:r>
              <a:rPr lang="en-US" sz="2400" dirty="0"/>
              <a:t>Marine during the Vietnam War</a:t>
            </a:r>
            <a:endParaRPr lang="en-US" dirty="0"/>
          </a:p>
          <a:p>
            <a:pPr lvl="0">
              <a:lnSpc>
                <a:spcPct val="90000"/>
              </a:lnSpc>
              <a:spcBef>
                <a:spcPts val="1000"/>
              </a:spcBef>
              <a:buClr>
                <a:schemeClr val="dk1"/>
              </a:buClr>
              <a:buSzPts val="2400"/>
            </a:pPr>
            <a:r>
              <a:rPr lang="en-US" sz="2400" dirty="0"/>
              <a:t>Created the term “Compassion Fatigue” through personal experience</a:t>
            </a:r>
            <a:endParaRPr lang="en-US" dirty="0"/>
          </a:p>
          <a:p>
            <a:pPr marL="685800" lvl="1" indent="-228600">
              <a:lnSpc>
                <a:spcPct val="90000"/>
              </a:lnSpc>
              <a:spcBef>
                <a:spcPts val="500"/>
              </a:spcBef>
              <a:buClr>
                <a:schemeClr val="dk1"/>
              </a:buClr>
              <a:buSzPts val="2400"/>
              <a:buChar char="•"/>
            </a:pPr>
            <a:r>
              <a:rPr lang="en-US" dirty="0"/>
              <a:t>Credits CF for costing him his first marriage</a:t>
            </a:r>
          </a:p>
          <a:p>
            <a:pPr marL="685800" lvl="1" indent="-228600">
              <a:lnSpc>
                <a:spcPct val="90000"/>
              </a:lnSpc>
              <a:spcBef>
                <a:spcPts val="500"/>
              </a:spcBef>
              <a:buClr>
                <a:schemeClr val="dk1"/>
              </a:buClr>
              <a:buSzPts val="2400"/>
              <a:buChar char="•"/>
            </a:pPr>
            <a:r>
              <a:rPr lang="en-US" dirty="0"/>
              <a:t>Noticed it in other professionals  </a:t>
            </a:r>
          </a:p>
          <a:p>
            <a:pPr lvl="1">
              <a:lnSpc>
                <a:spcPct val="90000"/>
              </a:lnSpc>
              <a:spcBef>
                <a:spcPts val="500"/>
              </a:spcBef>
              <a:buClr>
                <a:schemeClr val="dk1"/>
              </a:buClr>
              <a:buSzPts val="2400"/>
            </a:pPr>
            <a:endParaRPr lang="en-US" dirty="0"/>
          </a:p>
          <a:p>
            <a:pPr lvl="0" algn="ctr">
              <a:lnSpc>
                <a:spcPct val="90000"/>
              </a:lnSpc>
              <a:spcBef>
                <a:spcPts val="1000"/>
              </a:spcBef>
              <a:buClr>
                <a:schemeClr val="dk1"/>
              </a:buClr>
              <a:buSzPts val="2400"/>
            </a:pPr>
            <a:r>
              <a:rPr lang="en-US" sz="2400" dirty="0"/>
              <a:t>“The demand to be compassionate with people that you try to help and understand by seeing the world from their perspective….in the process of doing that, you let yourself into their world.” </a:t>
            </a:r>
            <a:endParaRPr lang="en-US" dirty="0"/>
          </a:p>
        </p:txBody>
      </p:sp>
      <p:sp>
        <p:nvSpPr>
          <p:cNvPr id="6" name="TextBox 5"/>
          <p:cNvSpPr txBox="1"/>
          <p:nvPr/>
        </p:nvSpPr>
        <p:spPr>
          <a:xfrm>
            <a:off x="3761771" y="544010"/>
            <a:ext cx="5306199" cy="707886"/>
          </a:xfrm>
          <a:prstGeom prst="rect">
            <a:avLst/>
          </a:prstGeom>
          <a:noFill/>
        </p:spPr>
        <p:txBody>
          <a:bodyPr wrap="square" rtlCol="0">
            <a:spAutoFit/>
          </a:bodyPr>
          <a:lstStyle/>
          <a:p>
            <a:r>
              <a:rPr lang="en-US" sz="4000" b="1" dirty="0"/>
              <a:t>Dr. Charles </a:t>
            </a:r>
            <a:r>
              <a:rPr lang="en-US" sz="4000" b="1" dirty="0" err="1"/>
              <a:t>Figley</a:t>
            </a:r>
            <a:endParaRPr lang="en-US" sz="4000" b="1" dirty="0"/>
          </a:p>
        </p:txBody>
      </p:sp>
    </p:spTree>
    <p:custDataLst>
      <p:tags r:id="rId1"/>
    </p:custDataLst>
    <p:extLst>
      <p:ext uri="{BB962C8B-B14F-4D97-AF65-F5344CB8AC3E}">
        <p14:creationId xmlns:p14="http://schemas.microsoft.com/office/powerpoint/2010/main" val="3446120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517" y="110482"/>
            <a:ext cx="4474580" cy="925893"/>
          </a:xfrm>
        </p:spPr>
        <p:txBody>
          <a:bodyPr>
            <a:normAutofit/>
          </a:bodyPr>
          <a:lstStyle/>
          <a:p>
            <a:r>
              <a:rPr lang="en-US" b="1" dirty="0">
                <a:latin typeface="Arial" panose="020B0604020202020204" pitchFamily="34" charset="0"/>
                <a:cs typeface="Arial" panose="020B0604020202020204" pitchFamily="34" charset="0"/>
              </a:rPr>
              <a:t>Vocabulary</a:t>
            </a:r>
          </a:p>
        </p:txBody>
      </p:sp>
      <p:grpSp>
        <p:nvGrpSpPr>
          <p:cNvPr id="8" name="Google Shape;133;p18"/>
          <p:cNvGrpSpPr/>
          <p:nvPr/>
        </p:nvGrpSpPr>
        <p:grpSpPr>
          <a:xfrm>
            <a:off x="520861" y="1036375"/>
            <a:ext cx="8065083" cy="5566982"/>
            <a:chOff x="0" y="2571"/>
            <a:chExt cx="6089650" cy="5566982"/>
          </a:xfrm>
        </p:grpSpPr>
        <p:sp>
          <p:nvSpPr>
            <p:cNvPr id="9" name="Google Shape;134;p18"/>
            <p:cNvSpPr/>
            <p:nvPr/>
          </p:nvSpPr>
          <p:spPr>
            <a:xfrm>
              <a:off x="1217930" y="2571"/>
              <a:ext cx="4871720" cy="1331814"/>
            </a:xfrm>
            <a:prstGeom prst="rect">
              <a:avLst/>
            </a:prstGeom>
            <a:solidFill>
              <a:srgbClr val="F7D5CB">
                <a:alpha val="89803"/>
              </a:srgbClr>
            </a:solidFill>
            <a:ln w="12700" cap="flat" cmpd="sng">
              <a:solidFill>
                <a:srgbClr val="F7D5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5;p18"/>
            <p:cNvSpPr txBox="1"/>
            <p:nvPr/>
          </p:nvSpPr>
          <p:spPr>
            <a:xfrm>
              <a:off x="1217930" y="2571"/>
              <a:ext cx="4871720" cy="1331814"/>
            </a:xfrm>
            <a:prstGeom prst="rect">
              <a:avLst/>
            </a:prstGeom>
            <a:noFill/>
            <a:ln>
              <a:noFill/>
            </a:ln>
          </p:spPr>
          <p:txBody>
            <a:bodyPr spcFirstLastPara="1" wrap="square" lIns="94525" tIns="338275" rIns="94525" bIns="338275" anchor="ctr" anchorCtr="0">
              <a:noAutofit/>
            </a:bodyPr>
            <a:lstStyle/>
            <a:p>
              <a:pPr marL="0" marR="0" lvl="0" indent="0" algn="l" rtl="0">
                <a:lnSpc>
                  <a:spcPct val="90000"/>
                </a:lnSpc>
                <a:spcBef>
                  <a:spcPts val="0"/>
                </a:spcBef>
                <a:spcAft>
                  <a:spcPts val="0"/>
                </a:spcAft>
                <a:buClr>
                  <a:schemeClr val="dk1"/>
                </a:buClr>
                <a:buSzPts val="1300"/>
                <a:buFont typeface="Calibri"/>
                <a:buNone/>
              </a:pPr>
              <a:r>
                <a:rPr lang="en-US" sz="2000" b="0" i="0" u="none" strike="noStrike" cap="none" dirty="0">
                  <a:solidFill>
                    <a:schemeClr val="dk1"/>
                  </a:solidFill>
                  <a:latin typeface="Calibri"/>
                  <a:ea typeface="Calibri"/>
                  <a:cs typeface="Calibri"/>
                  <a:sym typeface="Calibri"/>
                </a:rPr>
                <a:t>Positive aspects of working as a helper</a:t>
              </a:r>
              <a:endParaRPr sz="2000" dirty="0"/>
            </a:p>
          </p:txBody>
        </p:sp>
        <p:sp>
          <p:nvSpPr>
            <p:cNvPr id="11" name="Google Shape;136;p18"/>
            <p:cNvSpPr/>
            <p:nvPr/>
          </p:nvSpPr>
          <p:spPr>
            <a:xfrm>
              <a:off x="0" y="2571"/>
              <a:ext cx="1217930" cy="1331814"/>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7;p18"/>
            <p:cNvSpPr txBox="1"/>
            <p:nvPr/>
          </p:nvSpPr>
          <p:spPr>
            <a:xfrm>
              <a:off x="0" y="2571"/>
              <a:ext cx="1217930" cy="1331814"/>
            </a:xfrm>
            <a:prstGeom prst="rect">
              <a:avLst/>
            </a:prstGeom>
            <a:noFill/>
            <a:ln>
              <a:noFill/>
            </a:ln>
          </p:spPr>
          <p:txBody>
            <a:bodyPr spcFirstLastPara="1" wrap="square" lIns="64425" tIns="131550" rIns="64425" bIns="1315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2000" b="0" i="0" u="none" strike="noStrike" cap="none" dirty="0">
                  <a:solidFill>
                    <a:schemeClr val="lt1"/>
                  </a:solidFill>
                  <a:latin typeface="Calibri"/>
                  <a:ea typeface="Calibri"/>
                  <a:cs typeface="Calibri"/>
                  <a:sym typeface="Calibri"/>
                </a:rPr>
                <a:t>Compassion Satisfaction</a:t>
              </a:r>
              <a:endParaRPr sz="2000" dirty="0"/>
            </a:p>
          </p:txBody>
        </p:sp>
        <p:sp>
          <p:nvSpPr>
            <p:cNvPr id="13" name="Google Shape;138;p18"/>
            <p:cNvSpPr/>
            <p:nvPr/>
          </p:nvSpPr>
          <p:spPr>
            <a:xfrm>
              <a:off x="1217930" y="1414294"/>
              <a:ext cx="4871720" cy="1331814"/>
            </a:xfrm>
            <a:prstGeom prst="rect">
              <a:avLst/>
            </a:prstGeom>
            <a:solidFill>
              <a:srgbClr val="EFD6D1">
                <a:alpha val="89803"/>
              </a:srgbClr>
            </a:solidFill>
            <a:ln w="12700" cap="flat" cmpd="sng">
              <a:solidFill>
                <a:srgbClr val="EFD6D1">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p18"/>
            <p:cNvSpPr txBox="1"/>
            <p:nvPr/>
          </p:nvSpPr>
          <p:spPr>
            <a:xfrm>
              <a:off x="1217930" y="1414294"/>
              <a:ext cx="4871720" cy="1331814"/>
            </a:xfrm>
            <a:prstGeom prst="rect">
              <a:avLst/>
            </a:prstGeom>
            <a:noFill/>
            <a:ln>
              <a:noFill/>
            </a:ln>
          </p:spPr>
          <p:txBody>
            <a:bodyPr spcFirstLastPara="1" wrap="square" lIns="94525" tIns="338275" rIns="94525" bIns="338275" anchor="ctr" anchorCtr="0">
              <a:noAutofit/>
            </a:bodyPr>
            <a:lstStyle/>
            <a:p>
              <a:pPr marL="0" marR="0" lvl="0" indent="0" algn="l" rtl="0">
                <a:lnSpc>
                  <a:spcPct val="90000"/>
                </a:lnSpc>
                <a:spcBef>
                  <a:spcPts val="0"/>
                </a:spcBef>
                <a:spcAft>
                  <a:spcPts val="0"/>
                </a:spcAft>
                <a:buClr>
                  <a:schemeClr val="dk1"/>
                </a:buClr>
                <a:buSzPts val="1300"/>
                <a:buFont typeface="Calibri"/>
                <a:buNone/>
              </a:pPr>
              <a:r>
                <a:rPr lang="en-US" sz="2000" b="0" i="0" u="none" strike="noStrike" cap="none" dirty="0">
                  <a:solidFill>
                    <a:schemeClr val="dk1"/>
                  </a:solidFill>
                  <a:latin typeface="Calibri"/>
                  <a:ea typeface="Calibri"/>
                  <a:cs typeface="Calibri"/>
                  <a:sym typeface="Calibri"/>
                </a:rPr>
                <a:t>Negative aspects of working as a helper</a:t>
              </a:r>
              <a:endParaRPr sz="2000" dirty="0"/>
            </a:p>
          </p:txBody>
        </p:sp>
        <p:sp>
          <p:nvSpPr>
            <p:cNvPr id="15" name="Google Shape;140;p18"/>
            <p:cNvSpPr/>
            <p:nvPr/>
          </p:nvSpPr>
          <p:spPr>
            <a:xfrm>
              <a:off x="0" y="1414294"/>
              <a:ext cx="1217930" cy="1331814"/>
            </a:xfrm>
            <a:prstGeom prst="rect">
              <a:avLst/>
            </a:prstGeom>
            <a:solidFill>
              <a:srgbClr val="D07A5B"/>
            </a:solidFill>
            <a:ln w="12700" cap="flat" cmpd="sng">
              <a:solidFill>
                <a:srgbClr val="D07A5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1;p18"/>
            <p:cNvSpPr txBox="1"/>
            <p:nvPr/>
          </p:nvSpPr>
          <p:spPr>
            <a:xfrm>
              <a:off x="0" y="1414294"/>
              <a:ext cx="1217930" cy="1331814"/>
            </a:xfrm>
            <a:prstGeom prst="rect">
              <a:avLst/>
            </a:prstGeom>
            <a:noFill/>
            <a:ln>
              <a:noFill/>
            </a:ln>
          </p:spPr>
          <p:txBody>
            <a:bodyPr spcFirstLastPara="1" wrap="square" lIns="64425" tIns="131550" rIns="64425" bIns="1315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2000" b="0" i="0" u="none" strike="noStrike" cap="none" dirty="0">
                  <a:solidFill>
                    <a:schemeClr val="lt1"/>
                  </a:solidFill>
                  <a:latin typeface="Calibri"/>
                  <a:ea typeface="Calibri"/>
                  <a:cs typeface="Calibri"/>
                  <a:sym typeface="Calibri"/>
                </a:rPr>
                <a:t>Compassion Fatigue</a:t>
              </a:r>
              <a:endParaRPr sz="2000" dirty="0"/>
            </a:p>
          </p:txBody>
        </p:sp>
        <p:sp>
          <p:nvSpPr>
            <p:cNvPr id="17" name="Google Shape;142;p18"/>
            <p:cNvSpPr/>
            <p:nvPr/>
          </p:nvSpPr>
          <p:spPr>
            <a:xfrm>
              <a:off x="1217930" y="2826016"/>
              <a:ext cx="4871720" cy="1331814"/>
            </a:xfrm>
            <a:prstGeom prst="rect">
              <a:avLst/>
            </a:prstGeom>
            <a:solidFill>
              <a:srgbClr val="E8D9D7">
                <a:alpha val="89803"/>
              </a:srgbClr>
            </a:solidFill>
            <a:ln w="12700" cap="flat" cmpd="sng">
              <a:solidFill>
                <a:srgbClr val="E8D9D7">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3;p18"/>
            <p:cNvSpPr txBox="1"/>
            <p:nvPr/>
          </p:nvSpPr>
          <p:spPr>
            <a:xfrm>
              <a:off x="1217930" y="2826016"/>
              <a:ext cx="4871720" cy="1331814"/>
            </a:xfrm>
            <a:prstGeom prst="rect">
              <a:avLst/>
            </a:prstGeom>
            <a:noFill/>
            <a:ln>
              <a:noFill/>
            </a:ln>
          </p:spPr>
          <p:txBody>
            <a:bodyPr spcFirstLastPara="1" wrap="square" lIns="94525" tIns="338275" rIns="94525" bIns="338275" anchor="ctr" anchorCtr="0">
              <a:noAutofit/>
            </a:bodyPr>
            <a:lstStyle/>
            <a:p>
              <a:pPr marL="0" marR="0" lvl="0" indent="0" algn="l" rtl="0">
                <a:lnSpc>
                  <a:spcPct val="90000"/>
                </a:lnSpc>
                <a:spcBef>
                  <a:spcPts val="0"/>
                </a:spcBef>
                <a:spcAft>
                  <a:spcPts val="0"/>
                </a:spcAft>
                <a:buClr>
                  <a:schemeClr val="dk1"/>
                </a:buClr>
                <a:buSzPts val="1300"/>
                <a:buFont typeface="Calibri"/>
                <a:buNone/>
              </a:pPr>
              <a:r>
                <a:rPr lang="en-US" sz="2000" b="0" i="0" u="none" strike="noStrike" cap="none" dirty="0">
                  <a:solidFill>
                    <a:schemeClr val="dk1"/>
                  </a:solidFill>
                  <a:latin typeface="Calibri"/>
                  <a:ea typeface="Calibri"/>
                  <a:cs typeface="Calibri"/>
                  <a:sym typeface="Calibri"/>
                </a:rPr>
                <a:t>Inefficacy and feeling overwhelmed</a:t>
              </a:r>
              <a:endParaRPr sz="2000" dirty="0"/>
            </a:p>
          </p:txBody>
        </p:sp>
        <p:sp>
          <p:nvSpPr>
            <p:cNvPr id="19" name="Google Shape;144;p18"/>
            <p:cNvSpPr/>
            <p:nvPr/>
          </p:nvSpPr>
          <p:spPr>
            <a:xfrm>
              <a:off x="0" y="2826016"/>
              <a:ext cx="1217930" cy="1331814"/>
            </a:xfrm>
            <a:prstGeom prst="rect">
              <a:avLst/>
            </a:prstGeom>
            <a:solidFill>
              <a:srgbClr val="B88881"/>
            </a:solidFill>
            <a:ln w="12700" cap="flat" cmpd="sng">
              <a:solidFill>
                <a:srgbClr val="B888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5;p18"/>
            <p:cNvSpPr txBox="1"/>
            <p:nvPr/>
          </p:nvSpPr>
          <p:spPr>
            <a:xfrm>
              <a:off x="0" y="2826016"/>
              <a:ext cx="1217930" cy="1331814"/>
            </a:xfrm>
            <a:prstGeom prst="rect">
              <a:avLst/>
            </a:prstGeom>
            <a:noFill/>
            <a:ln>
              <a:noFill/>
            </a:ln>
          </p:spPr>
          <p:txBody>
            <a:bodyPr spcFirstLastPara="1" wrap="square" lIns="64425" tIns="131550" rIns="64425" bIns="1315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2000" b="0" i="0" u="none" strike="noStrike" cap="none" dirty="0">
                  <a:solidFill>
                    <a:schemeClr val="lt1"/>
                  </a:solidFill>
                  <a:latin typeface="Calibri"/>
                  <a:ea typeface="Calibri"/>
                  <a:cs typeface="Calibri"/>
                  <a:sym typeface="Calibri"/>
                </a:rPr>
                <a:t>Burnout</a:t>
              </a:r>
              <a:endParaRPr sz="2000" dirty="0"/>
            </a:p>
          </p:txBody>
        </p:sp>
        <p:sp>
          <p:nvSpPr>
            <p:cNvPr id="21" name="Google Shape;146;p18"/>
            <p:cNvSpPr/>
            <p:nvPr/>
          </p:nvSpPr>
          <p:spPr>
            <a:xfrm>
              <a:off x="1217930" y="4237739"/>
              <a:ext cx="4871720" cy="1331814"/>
            </a:xfrm>
            <a:prstGeom prst="rect">
              <a:avLst/>
            </a:prstGeom>
            <a:solidFill>
              <a:srgbClr val="DFDFDF">
                <a:alpha val="89803"/>
              </a:srgbClr>
            </a:solidFill>
            <a:ln w="12700" cap="flat" cmpd="sng">
              <a:solidFill>
                <a:srgbClr val="DFDFD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7;p18"/>
            <p:cNvSpPr txBox="1"/>
            <p:nvPr/>
          </p:nvSpPr>
          <p:spPr>
            <a:xfrm>
              <a:off x="1217930" y="4237739"/>
              <a:ext cx="4871720" cy="1331814"/>
            </a:xfrm>
            <a:prstGeom prst="rect">
              <a:avLst/>
            </a:prstGeom>
            <a:noFill/>
            <a:ln>
              <a:noFill/>
            </a:ln>
          </p:spPr>
          <p:txBody>
            <a:bodyPr spcFirstLastPara="1" wrap="square" lIns="94525" tIns="338275" rIns="94525" bIns="338275" anchor="ctr" anchorCtr="0">
              <a:noAutofit/>
            </a:bodyPr>
            <a:lstStyle/>
            <a:p>
              <a:pPr marL="0" marR="0" lvl="0" indent="0" algn="l" rtl="0">
                <a:lnSpc>
                  <a:spcPct val="90000"/>
                </a:lnSpc>
                <a:spcBef>
                  <a:spcPts val="0"/>
                </a:spcBef>
                <a:spcAft>
                  <a:spcPts val="0"/>
                </a:spcAft>
                <a:buClr>
                  <a:schemeClr val="dk1"/>
                </a:buClr>
                <a:buSzPts val="1300"/>
                <a:buFont typeface="Calibri"/>
                <a:buNone/>
              </a:pPr>
              <a:r>
                <a:rPr lang="en-US" sz="2000" b="0" i="0" u="none" strike="noStrike" cap="none" dirty="0">
                  <a:solidFill>
                    <a:schemeClr val="dk1"/>
                  </a:solidFill>
                  <a:latin typeface="Calibri"/>
                  <a:ea typeface="Calibri"/>
                  <a:cs typeface="Calibri"/>
                  <a:sym typeface="Calibri"/>
                </a:rPr>
                <a:t>Primary traumatic stress direct target of event</a:t>
              </a:r>
              <a:endParaRPr sz="2000" dirty="0"/>
            </a:p>
            <a:p>
              <a:pPr marL="0" marR="0" lvl="0" indent="0" algn="l" rtl="0">
                <a:lnSpc>
                  <a:spcPct val="90000"/>
                </a:lnSpc>
                <a:spcBef>
                  <a:spcPts val="455"/>
                </a:spcBef>
                <a:spcAft>
                  <a:spcPts val="0"/>
                </a:spcAft>
                <a:buClr>
                  <a:schemeClr val="dk1"/>
                </a:buClr>
                <a:buSzPts val="1300"/>
                <a:buFont typeface="Calibri"/>
                <a:buNone/>
              </a:pPr>
              <a:r>
                <a:rPr lang="en-US" sz="2000" b="0" i="0" u="none" strike="noStrike" cap="none" dirty="0">
                  <a:solidFill>
                    <a:schemeClr val="dk1"/>
                  </a:solidFill>
                  <a:latin typeface="Calibri"/>
                  <a:ea typeface="Calibri"/>
                  <a:cs typeface="Calibri"/>
                  <a:sym typeface="Calibri"/>
                </a:rPr>
                <a:t>Secondary traumatic exposure to event due to a relationship with the primary person</a:t>
              </a:r>
              <a:endParaRPr sz="2000" dirty="0"/>
            </a:p>
          </p:txBody>
        </p:sp>
        <p:sp>
          <p:nvSpPr>
            <p:cNvPr id="23" name="Google Shape;148;p18"/>
            <p:cNvSpPr/>
            <p:nvPr/>
          </p:nvSpPr>
          <p:spPr>
            <a:xfrm>
              <a:off x="0" y="4237739"/>
              <a:ext cx="1217930" cy="1331814"/>
            </a:xfrm>
            <a:prstGeom prst="rect">
              <a:avLst/>
            </a:prstGeom>
            <a:solidFill>
              <a:srgbClr val="A4A4A4"/>
            </a:solidFill>
            <a:ln w="12700" cap="flat" cmpd="sng">
              <a:solidFill>
                <a:srgbClr val="A4A4A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9;p18"/>
            <p:cNvSpPr txBox="1"/>
            <p:nvPr/>
          </p:nvSpPr>
          <p:spPr>
            <a:xfrm>
              <a:off x="0" y="4237739"/>
              <a:ext cx="1217930" cy="1331814"/>
            </a:xfrm>
            <a:prstGeom prst="rect">
              <a:avLst/>
            </a:prstGeom>
            <a:noFill/>
            <a:ln>
              <a:noFill/>
            </a:ln>
          </p:spPr>
          <p:txBody>
            <a:bodyPr spcFirstLastPara="1" wrap="square" lIns="64425" tIns="131550" rIns="64425" bIns="131550" anchor="ctr" anchorCtr="0">
              <a:noAutofit/>
            </a:bodyPr>
            <a:lstStyle/>
            <a:p>
              <a:pPr marL="0" marR="0" lvl="0" indent="0" algn="ctr" rtl="0">
                <a:lnSpc>
                  <a:spcPct val="90000"/>
                </a:lnSpc>
                <a:spcBef>
                  <a:spcPts val="0"/>
                </a:spcBef>
                <a:spcAft>
                  <a:spcPts val="0"/>
                </a:spcAft>
                <a:buClr>
                  <a:schemeClr val="lt1"/>
                </a:buClr>
                <a:buSzPts val="1700"/>
                <a:buFont typeface="Calibri"/>
                <a:buNone/>
              </a:pPr>
              <a:r>
                <a:rPr lang="en-US" sz="2000" b="0" i="0" u="none" strike="noStrike" cap="none" dirty="0">
                  <a:solidFill>
                    <a:schemeClr val="lt1"/>
                  </a:solidFill>
                  <a:latin typeface="Calibri"/>
                  <a:ea typeface="Calibri"/>
                  <a:cs typeface="Calibri"/>
                  <a:sym typeface="Calibri"/>
                </a:rPr>
                <a:t>Work-related traumatic stress</a:t>
              </a:r>
              <a:endParaRPr sz="2000" dirty="0"/>
            </a:p>
          </p:txBody>
        </p:sp>
      </p:grpSp>
    </p:spTree>
    <p:custDataLst>
      <p:tags r:id="rId1"/>
    </p:custDataLst>
    <p:extLst>
      <p:ext uri="{BB962C8B-B14F-4D97-AF65-F5344CB8AC3E}">
        <p14:creationId xmlns:p14="http://schemas.microsoft.com/office/powerpoint/2010/main" val="312120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2927</TotalTime>
  <Words>1839</Words>
  <Application>Microsoft Macintosh PowerPoint</Application>
  <PresentationFormat>Widescreen</PresentationFormat>
  <Paragraphs>238</Paragraphs>
  <Slides>27</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Dotum</vt:lpstr>
      <vt:lpstr>Arial</vt:lpstr>
      <vt:lpstr>Arial Black</vt:lpstr>
      <vt:lpstr>Calibri</vt:lpstr>
      <vt:lpstr>Office Theme</vt:lpstr>
      <vt:lpstr>Thank you for joining us today!</vt:lpstr>
      <vt:lpstr>If you would like more information on resources related to farm stress and mental health please visit:</vt:lpstr>
      <vt:lpstr>Provides training and technical assistance on evidence based practices to the mental health providers of Region 8 (North Dakota, South Dakota, Montana, Wyoming, Colorado, and Utah). We are funded by the Substance Abuse and Mental Health Service Administration (SAMHSA)</vt:lpstr>
      <vt:lpstr>PowerPoint Presentation</vt:lpstr>
      <vt:lpstr>How we can continue to offer free training  A SURVEY!</vt:lpstr>
      <vt:lpstr>Compassion Fatigue: Farm Stress and the Mental Health Provider</vt:lpstr>
      <vt:lpstr>PowerPoint Presentation</vt:lpstr>
      <vt:lpstr>PowerPoint Presentation</vt:lpstr>
      <vt:lpstr>Vocabulary</vt:lpstr>
      <vt:lpstr>Compassion Satisfaction</vt:lpstr>
      <vt:lpstr>Compassion Fatigue</vt:lpstr>
      <vt:lpstr>Relationships are Complex</vt:lpstr>
      <vt:lpstr>Burnout and STS: Co-Travelers</vt:lpstr>
      <vt:lpstr>Compassion Fatigue and   Clinical Supervision</vt:lpstr>
      <vt:lpstr>Farm Stress and the Clinician</vt:lpstr>
      <vt:lpstr>Farm Stress and the Clinician</vt:lpstr>
      <vt:lpstr>Measuring CS &amp; CF The Professional Quality of Life Scale (ProQOL)</vt:lpstr>
      <vt:lpstr>Flexibility Planning</vt:lpstr>
      <vt:lpstr>The ProQOL Scales</vt:lpstr>
      <vt:lpstr>So, Why Do We Do It?</vt:lpstr>
      <vt:lpstr>The Art of Self-Compassion</vt:lpstr>
      <vt:lpstr>Create a Peer Consultation Group</vt:lpstr>
      <vt:lpstr>Be Present, Open Up, Do What Matters </vt:lpstr>
      <vt:lpstr>More Tips</vt:lpstr>
      <vt:lpstr>Let’s Rehash</vt:lpstr>
      <vt:lpstr>Questions?   Please don’t forget to complete an evaluation survey for today’s training.    https://ttc-gpra.org/P?s=404431   Thank you!!</vt:lpstr>
      <vt:lpstr>Resources </vt:lpstr>
    </vt:vector>
  </TitlesOfParts>
  <Manager/>
  <Company>CHAD</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 Fatigue: Farm Stress and the Mental Health Provider</dc:title>
  <dc:subject/>
  <dc:creator>Robin Landwehr</dc:creator>
  <cp:keywords/>
  <dc:description/>
  <cp:lastModifiedBy>Julie Arnold</cp:lastModifiedBy>
  <cp:revision>90</cp:revision>
  <dcterms:created xsi:type="dcterms:W3CDTF">2017-10-19T14:29:41Z</dcterms:created>
  <dcterms:modified xsi:type="dcterms:W3CDTF">2020-01-06T21:43:03Z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