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52"/>
  </p:notesMasterIdLst>
  <p:sldIdLst>
    <p:sldId id="264" r:id="rId2"/>
    <p:sldId id="375" r:id="rId3"/>
    <p:sldId id="376" r:id="rId4"/>
    <p:sldId id="265" r:id="rId5"/>
    <p:sldId id="266" r:id="rId6"/>
    <p:sldId id="267" r:id="rId7"/>
    <p:sldId id="268" r:id="rId8"/>
    <p:sldId id="269" r:id="rId9"/>
    <p:sldId id="270" r:id="rId10"/>
    <p:sldId id="365" r:id="rId11"/>
    <p:sldId id="272" r:id="rId12"/>
    <p:sldId id="271" r:id="rId13"/>
    <p:sldId id="354" r:id="rId14"/>
    <p:sldId id="273" r:id="rId15"/>
    <p:sldId id="274" r:id="rId16"/>
    <p:sldId id="275" r:id="rId17"/>
    <p:sldId id="276" r:id="rId18"/>
    <p:sldId id="277" r:id="rId19"/>
    <p:sldId id="278" r:id="rId20"/>
    <p:sldId id="366" r:id="rId21"/>
    <p:sldId id="279" r:id="rId22"/>
    <p:sldId id="280" r:id="rId23"/>
    <p:sldId id="281" r:id="rId24"/>
    <p:sldId id="282" r:id="rId25"/>
    <p:sldId id="283" r:id="rId26"/>
    <p:sldId id="284" r:id="rId27"/>
    <p:sldId id="285" r:id="rId28"/>
    <p:sldId id="368" r:id="rId29"/>
    <p:sldId id="369" r:id="rId30"/>
    <p:sldId id="370" r:id="rId31"/>
    <p:sldId id="37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C34A2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CF472-682B-7753-67B7-129D8A9A4AF6}" v="95" dt="2019-02-28T22:54:44.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2056" autoAdjust="0"/>
  </p:normalViewPr>
  <p:slideViewPr>
    <p:cSldViewPr snapToGrid="0">
      <p:cViewPr varScale="1">
        <p:scale>
          <a:sx n="61" d="100"/>
          <a:sy n="61" d="100"/>
        </p:scale>
        <p:origin x="1422"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C124C-9E58-43E2-8FD5-4BEC37B9E0AC}"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6A4939FB-4186-4CF0-BC4B-0697848BFBAB}">
      <dgm:prSet phldrT="[Text]"/>
      <dgm:spPr>
        <a:solidFill>
          <a:schemeClr val="tx2">
            <a:alpha val="90000"/>
          </a:schemeClr>
        </a:solidFill>
      </dgm:spPr>
      <dgm:t>
        <a:bodyPr/>
        <a:lstStyle/>
        <a:p>
          <a:r>
            <a:rPr lang="en-US" dirty="0"/>
            <a:t>Facts</a:t>
          </a:r>
        </a:p>
      </dgm:t>
    </dgm:pt>
    <dgm:pt modelId="{29B6EECA-BBB5-4606-B406-492D37CD0EF1}" type="parTrans" cxnId="{2A087CF1-C411-4010-928D-801EAD407107}">
      <dgm:prSet/>
      <dgm:spPr/>
      <dgm:t>
        <a:bodyPr/>
        <a:lstStyle/>
        <a:p>
          <a:endParaRPr lang="en-US"/>
        </a:p>
      </dgm:t>
    </dgm:pt>
    <dgm:pt modelId="{4443D065-35DC-4A71-AA04-C6A3D4211AF1}" type="sibTrans" cxnId="{2A087CF1-C411-4010-928D-801EAD407107}">
      <dgm:prSet/>
      <dgm:spPr/>
      <dgm:t>
        <a:bodyPr/>
        <a:lstStyle/>
        <a:p>
          <a:endParaRPr lang="en-US"/>
        </a:p>
      </dgm:t>
    </dgm:pt>
    <dgm:pt modelId="{6A61916D-EB2F-4588-8150-7FD9063FB7B3}">
      <dgm:prSet phldrT="[Text]"/>
      <dgm:spPr>
        <a:solidFill>
          <a:schemeClr val="accent6">
            <a:lumMod val="50000"/>
            <a:alpha val="90000"/>
          </a:schemeClr>
        </a:solidFill>
      </dgm:spPr>
      <dgm:t>
        <a:bodyPr/>
        <a:lstStyle/>
        <a:p>
          <a:r>
            <a:rPr lang="en-US" dirty="0"/>
            <a:t>Trust</a:t>
          </a:r>
        </a:p>
      </dgm:t>
    </dgm:pt>
    <dgm:pt modelId="{21FC1667-FF0E-442A-832D-23CD602E08FB}" type="parTrans" cxnId="{426F388B-BC10-45D5-84FD-49365DA3BFB7}">
      <dgm:prSet/>
      <dgm:spPr/>
      <dgm:t>
        <a:bodyPr/>
        <a:lstStyle/>
        <a:p>
          <a:endParaRPr lang="en-US"/>
        </a:p>
      </dgm:t>
    </dgm:pt>
    <dgm:pt modelId="{71AC15FD-B1DA-4B1B-B5EB-C2FB6780BB5B}" type="sibTrans" cxnId="{426F388B-BC10-45D5-84FD-49365DA3BFB7}">
      <dgm:prSet/>
      <dgm:spPr/>
      <dgm:t>
        <a:bodyPr/>
        <a:lstStyle/>
        <a:p>
          <a:endParaRPr lang="en-US"/>
        </a:p>
      </dgm:t>
    </dgm:pt>
    <dgm:pt modelId="{74159911-3AAD-4B2A-8D56-446F3E6D464C}">
      <dgm:prSet/>
      <dgm:spPr/>
      <dgm:t>
        <a:bodyPr/>
        <a:lstStyle/>
        <a:p>
          <a:r>
            <a:rPr lang="en-US" dirty="0"/>
            <a:t>Fear</a:t>
          </a:r>
        </a:p>
      </dgm:t>
    </dgm:pt>
    <dgm:pt modelId="{D7AC7871-0C07-4FD8-ACC9-A639E1EF0EBE}" type="parTrans" cxnId="{9929998C-EB32-465F-A211-C6C1111B1020}">
      <dgm:prSet/>
      <dgm:spPr/>
      <dgm:t>
        <a:bodyPr/>
        <a:lstStyle/>
        <a:p>
          <a:endParaRPr lang="en-US"/>
        </a:p>
      </dgm:t>
    </dgm:pt>
    <dgm:pt modelId="{82B4DA03-5E23-43BA-A52E-06D024A22A0F}" type="sibTrans" cxnId="{9929998C-EB32-465F-A211-C6C1111B1020}">
      <dgm:prSet/>
      <dgm:spPr/>
      <dgm:t>
        <a:bodyPr/>
        <a:lstStyle/>
        <a:p>
          <a:endParaRPr lang="en-US"/>
        </a:p>
      </dgm:t>
    </dgm:pt>
    <dgm:pt modelId="{E5A08409-A035-4AEE-BCC8-A33081B56CED}" type="pres">
      <dgm:prSet presAssocID="{23CC124C-9E58-43E2-8FD5-4BEC37B9E0AC}" presName="outerComposite" presStyleCnt="0">
        <dgm:presLayoutVars>
          <dgm:chMax val="2"/>
          <dgm:animLvl val="lvl"/>
          <dgm:resizeHandles val="exact"/>
        </dgm:presLayoutVars>
      </dgm:prSet>
      <dgm:spPr/>
      <dgm:t>
        <a:bodyPr/>
        <a:lstStyle/>
        <a:p>
          <a:endParaRPr lang="en-US"/>
        </a:p>
      </dgm:t>
    </dgm:pt>
    <dgm:pt modelId="{B57962C4-010D-46D8-8344-BEDB14C6ABF1}" type="pres">
      <dgm:prSet presAssocID="{23CC124C-9E58-43E2-8FD5-4BEC37B9E0AC}" presName="dummyMaxCanvas" presStyleCnt="0"/>
      <dgm:spPr/>
    </dgm:pt>
    <dgm:pt modelId="{84B0D49A-1C2E-42F1-B7F5-C6CE7B9CD1E8}" type="pres">
      <dgm:prSet presAssocID="{23CC124C-9E58-43E2-8FD5-4BEC37B9E0AC}" presName="parentComposite" presStyleCnt="0"/>
      <dgm:spPr/>
    </dgm:pt>
    <dgm:pt modelId="{1354594A-2AA9-48E7-8F32-F3B6AD73F801}" type="pres">
      <dgm:prSet presAssocID="{23CC124C-9E58-43E2-8FD5-4BEC37B9E0AC}" presName="parent1" presStyleLbl="alignAccFollowNode1" presStyleIdx="0" presStyleCnt="4" custScaleX="105239" custScaleY="240014" custLinFactNeighborX="-1965" custLinFactNeighborY="67948">
        <dgm:presLayoutVars>
          <dgm:chMax val="4"/>
        </dgm:presLayoutVars>
      </dgm:prSet>
      <dgm:spPr/>
      <dgm:t>
        <a:bodyPr/>
        <a:lstStyle/>
        <a:p>
          <a:endParaRPr lang="en-US"/>
        </a:p>
      </dgm:t>
    </dgm:pt>
    <dgm:pt modelId="{B4F0F56F-4300-4D98-A885-3BDC9B5B1505}" type="pres">
      <dgm:prSet presAssocID="{23CC124C-9E58-43E2-8FD5-4BEC37B9E0AC}" presName="parent2" presStyleLbl="alignAccFollowNode1" presStyleIdx="1" presStyleCnt="4" custScaleX="165387" custScaleY="175223" custLinFactY="142347" custLinFactNeighborX="-64694" custLinFactNeighborY="200000">
        <dgm:presLayoutVars>
          <dgm:chMax val="4"/>
        </dgm:presLayoutVars>
      </dgm:prSet>
      <dgm:spPr>
        <a:prstGeom prst="triangle">
          <a:avLst/>
        </a:prstGeom>
      </dgm:spPr>
      <dgm:t>
        <a:bodyPr/>
        <a:lstStyle/>
        <a:p>
          <a:endParaRPr lang="en-US"/>
        </a:p>
      </dgm:t>
    </dgm:pt>
    <dgm:pt modelId="{CDA31F86-BCFA-441D-AEE9-63043D96EB9C}" type="pres">
      <dgm:prSet presAssocID="{23CC124C-9E58-43E2-8FD5-4BEC37B9E0AC}" presName="childrenComposite" presStyleCnt="0"/>
      <dgm:spPr/>
    </dgm:pt>
    <dgm:pt modelId="{962C4890-7B3E-4231-AF20-3526CE28A10F}" type="pres">
      <dgm:prSet presAssocID="{23CC124C-9E58-43E2-8FD5-4BEC37B9E0AC}" presName="dummyMaxCanvas_ChildArea" presStyleCnt="0"/>
      <dgm:spPr/>
    </dgm:pt>
    <dgm:pt modelId="{4675E74D-E5EA-4D4B-A900-1AC84E40F3A9}" type="pres">
      <dgm:prSet presAssocID="{23CC124C-9E58-43E2-8FD5-4BEC37B9E0AC}" presName="fulcrum" presStyleLbl="alignAccFollowNode1" presStyleIdx="2" presStyleCnt="4" custFlipVert="1" custFlipHor="0" custScaleX="131778" custScaleY="6589" custLinFactX="300000" custLinFactNeighborX="358888" custLinFactNeighborY="-10890"/>
      <dgm:spPr/>
    </dgm:pt>
    <dgm:pt modelId="{AB0AB2D7-D496-4106-A327-BFF31279B610}" type="pres">
      <dgm:prSet presAssocID="{23CC124C-9E58-43E2-8FD5-4BEC37B9E0AC}" presName="balance_01" presStyleLbl="alignAccFollowNode1" presStyleIdx="3" presStyleCnt="4" custLinFactY="-100000" custLinFactNeighborX="-2646" custLinFactNeighborY="-120307">
        <dgm:presLayoutVars>
          <dgm:bulletEnabled val="1"/>
        </dgm:presLayoutVars>
      </dgm:prSet>
      <dgm:spPr/>
    </dgm:pt>
    <dgm:pt modelId="{3006E01D-2287-474A-9FC2-CDC9299688F7}" type="pres">
      <dgm:prSet presAssocID="{23CC124C-9E58-43E2-8FD5-4BEC37B9E0AC}" presName="right_01_1" presStyleLbl="node1" presStyleIdx="0" presStyleCnt="1" custLinFactNeighborX="4708" custLinFactNeighborY="-47227">
        <dgm:presLayoutVars>
          <dgm:bulletEnabled val="1"/>
        </dgm:presLayoutVars>
      </dgm:prSet>
      <dgm:spPr/>
      <dgm:t>
        <a:bodyPr/>
        <a:lstStyle/>
        <a:p>
          <a:endParaRPr lang="en-US"/>
        </a:p>
      </dgm:t>
    </dgm:pt>
  </dgm:ptLst>
  <dgm:cxnLst>
    <dgm:cxn modelId="{1B017299-86C2-44B5-8207-39D51E615989}" type="presOf" srcId="{23CC124C-9E58-43E2-8FD5-4BEC37B9E0AC}" destId="{E5A08409-A035-4AEE-BCC8-A33081B56CED}" srcOrd="0" destOrd="0" presId="urn:microsoft.com/office/officeart/2005/8/layout/balance1"/>
    <dgm:cxn modelId="{9929998C-EB32-465F-A211-C6C1111B1020}" srcId="{6A61916D-EB2F-4588-8150-7FD9063FB7B3}" destId="{74159911-3AAD-4B2A-8D56-446F3E6D464C}" srcOrd="0" destOrd="0" parTransId="{D7AC7871-0C07-4FD8-ACC9-A639E1EF0EBE}" sibTransId="{82B4DA03-5E23-43BA-A52E-06D024A22A0F}"/>
    <dgm:cxn modelId="{FA454C83-4B0E-41F0-9FBB-FD08762B13CD}" type="presOf" srcId="{6A4939FB-4186-4CF0-BC4B-0697848BFBAB}" destId="{1354594A-2AA9-48E7-8F32-F3B6AD73F801}" srcOrd="0" destOrd="0" presId="urn:microsoft.com/office/officeart/2005/8/layout/balance1"/>
    <dgm:cxn modelId="{426F388B-BC10-45D5-84FD-49365DA3BFB7}" srcId="{23CC124C-9E58-43E2-8FD5-4BEC37B9E0AC}" destId="{6A61916D-EB2F-4588-8150-7FD9063FB7B3}" srcOrd="1" destOrd="0" parTransId="{21FC1667-FF0E-442A-832D-23CD602E08FB}" sibTransId="{71AC15FD-B1DA-4B1B-B5EB-C2FB6780BB5B}"/>
    <dgm:cxn modelId="{465B2B5A-4644-497B-B849-16A24868B086}" type="presOf" srcId="{74159911-3AAD-4B2A-8D56-446F3E6D464C}" destId="{3006E01D-2287-474A-9FC2-CDC9299688F7}" srcOrd="0" destOrd="0" presId="urn:microsoft.com/office/officeart/2005/8/layout/balance1"/>
    <dgm:cxn modelId="{878385F8-BD5F-4598-8DD6-65FF200A6427}" type="presOf" srcId="{6A61916D-EB2F-4588-8150-7FD9063FB7B3}" destId="{B4F0F56F-4300-4D98-A885-3BDC9B5B1505}" srcOrd="0" destOrd="0" presId="urn:microsoft.com/office/officeart/2005/8/layout/balance1"/>
    <dgm:cxn modelId="{2A087CF1-C411-4010-928D-801EAD407107}" srcId="{23CC124C-9E58-43E2-8FD5-4BEC37B9E0AC}" destId="{6A4939FB-4186-4CF0-BC4B-0697848BFBAB}" srcOrd="0" destOrd="0" parTransId="{29B6EECA-BBB5-4606-B406-492D37CD0EF1}" sibTransId="{4443D065-35DC-4A71-AA04-C6A3D4211AF1}"/>
    <dgm:cxn modelId="{A61E6CC4-6755-4306-A91C-4767810A9E76}" type="presParOf" srcId="{E5A08409-A035-4AEE-BCC8-A33081B56CED}" destId="{B57962C4-010D-46D8-8344-BEDB14C6ABF1}" srcOrd="0" destOrd="0" presId="urn:microsoft.com/office/officeart/2005/8/layout/balance1"/>
    <dgm:cxn modelId="{2F910470-176C-4CD5-B945-F9CE28416392}" type="presParOf" srcId="{E5A08409-A035-4AEE-BCC8-A33081B56CED}" destId="{84B0D49A-1C2E-42F1-B7F5-C6CE7B9CD1E8}" srcOrd="1" destOrd="0" presId="urn:microsoft.com/office/officeart/2005/8/layout/balance1"/>
    <dgm:cxn modelId="{6D3EFDC0-080F-4E51-A6F5-7023E2F4A0F2}" type="presParOf" srcId="{84B0D49A-1C2E-42F1-B7F5-C6CE7B9CD1E8}" destId="{1354594A-2AA9-48E7-8F32-F3B6AD73F801}" srcOrd="0" destOrd="0" presId="urn:microsoft.com/office/officeart/2005/8/layout/balance1"/>
    <dgm:cxn modelId="{EC21DA42-9AC0-4104-BA13-DB832BCF78BD}" type="presParOf" srcId="{84B0D49A-1C2E-42F1-B7F5-C6CE7B9CD1E8}" destId="{B4F0F56F-4300-4D98-A885-3BDC9B5B1505}" srcOrd="1" destOrd="0" presId="urn:microsoft.com/office/officeart/2005/8/layout/balance1"/>
    <dgm:cxn modelId="{856847BE-8F5C-4CC7-8CE1-65F826402CB5}" type="presParOf" srcId="{E5A08409-A035-4AEE-BCC8-A33081B56CED}" destId="{CDA31F86-BCFA-441D-AEE9-63043D96EB9C}" srcOrd="2" destOrd="0" presId="urn:microsoft.com/office/officeart/2005/8/layout/balance1"/>
    <dgm:cxn modelId="{69FC7865-3E13-40F7-973B-82C6DFC09928}" type="presParOf" srcId="{CDA31F86-BCFA-441D-AEE9-63043D96EB9C}" destId="{962C4890-7B3E-4231-AF20-3526CE28A10F}" srcOrd="0" destOrd="0" presId="urn:microsoft.com/office/officeart/2005/8/layout/balance1"/>
    <dgm:cxn modelId="{5C1584B4-137C-4F19-A758-274B810511E2}" type="presParOf" srcId="{CDA31F86-BCFA-441D-AEE9-63043D96EB9C}" destId="{4675E74D-E5EA-4D4B-A900-1AC84E40F3A9}" srcOrd="1" destOrd="0" presId="urn:microsoft.com/office/officeart/2005/8/layout/balance1"/>
    <dgm:cxn modelId="{B7D42D0C-8D80-4906-AC22-322BA8FCDA60}" type="presParOf" srcId="{CDA31F86-BCFA-441D-AEE9-63043D96EB9C}" destId="{AB0AB2D7-D496-4106-A327-BFF31279B610}" srcOrd="2" destOrd="0" presId="urn:microsoft.com/office/officeart/2005/8/layout/balance1"/>
    <dgm:cxn modelId="{5151D7DB-D598-4028-86DD-2D73486758F6}" type="presParOf" srcId="{CDA31F86-BCFA-441D-AEE9-63043D96EB9C}" destId="{3006E01D-2287-474A-9FC2-CDC9299688F7}" srcOrd="3"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3A5E2-4401-48B3-8A58-73B12A3EE9BD}"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CDBA725B-B239-47C1-8484-213F3FA748B5}">
      <dgm:prSet phldrT="[Text]"/>
      <dgm:spPr/>
      <dgm:t>
        <a:bodyPr/>
        <a:lstStyle/>
        <a:p>
          <a:r>
            <a:rPr lang="en-US" dirty="0"/>
            <a:t>Burnout</a:t>
          </a:r>
        </a:p>
      </dgm:t>
    </dgm:pt>
    <dgm:pt modelId="{D8F75C73-0571-4F8B-94E1-320037F68F1C}" type="parTrans" cxnId="{43B2B5AB-9312-4D9B-BA5A-81063EB6CEFB}">
      <dgm:prSet/>
      <dgm:spPr/>
      <dgm:t>
        <a:bodyPr/>
        <a:lstStyle/>
        <a:p>
          <a:endParaRPr lang="en-US"/>
        </a:p>
      </dgm:t>
    </dgm:pt>
    <dgm:pt modelId="{D60C4D0E-2A89-4F6F-A3B7-5B855E1EDC48}" type="sibTrans" cxnId="{43B2B5AB-9312-4D9B-BA5A-81063EB6CEFB}">
      <dgm:prSet/>
      <dgm:spPr/>
      <dgm:t>
        <a:bodyPr/>
        <a:lstStyle/>
        <a:p>
          <a:endParaRPr lang="en-US"/>
        </a:p>
      </dgm:t>
    </dgm:pt>
    <dgm:pt modelId="{9A6DDF9A-FC73-4C78-8C0B-8DF404D1A638}">
      <dgm:prSet phldrT="[Text]"/>
      <dgm:spPr/>
      <dgm:t>
        <a:bodyPr/>
        <a:lstStyle/>
        <a:p>
          <a:r>
            <a:rPr lang="en-US" dirty="0"/>
            <a:t>Compassion Fatigue</a:t>
          </a:r>
        </a:p>
      </dgm:t>
    </dgm:pt>
    <dgm:pt modelId="{E0E7373A-AEE1-491F-93D1-693295C06D7C}" type="parTrans" cxnId="{947B7B14-1E37-4F1B-8B58-F99D3F726EAC}">
      <dgm:prSet/>
      <dgm:spPr/>
      <dgm:t>
        <a:bodyPr/>
        <a:lstStyle/>
        <a:p>
          <a:endParaRPr lang="en-US"/>
        </a:p>
      </dgm:t>
    </dgm:pt>
    <dgm:pt modelId="{39F7C6F8-D619-4EA5-931C-77548BC46A4F}" type="sibTrans" cxnId="{947B7B14-1E37-4F1B-8B58-F99D3F726EAC}">
      <dgm:prSet/>
      <dgm:spPr/>
      <dgm:t>
        <a:bodyPr/>
        <a:lstStyle/>
        <a:p>
          <a:endParaRPr lang="en-US"/>
        </a:p>
      </dgm:t>
    </dgm:pt>
    <dgm:pt modelId="{73E7BF08-DD6D-43D8-B6FA-B61A8B5BE3B2}">
      <dgm:prSet phldrT="[Text]"/>
      <dgm:spPr/>
      <dgm:t>
        <a:bodyPr/>
        <a:lstStyle/>
        <a:p>
          <a:pPr algn="ctr"/>
          <a:r>
            <a:rPr lang="en-US" dirty="0"/>
            <a:t>Loss of Self</a:t>
          </a:r>
        </a:p>
      </dgm:t>
    </dgm:pt>
    <dgm:pt modelId="{E3431711-255A-4E2F-B01B-73C10B62CBC8}" type="parTrans" cxnId="{1F3671FB-A453-4DA6-B55E-CD4A6B0A702B}">
      <dgm:prSet/>
      <dgm:spPr/>
      <dgm:t>
        <a:bodyPr/>
        <a:lstStyle/>
        <a:p>
          <a:endParaRPr lang="en-US"/>
        </a:p>
      </dgm:t>
    </dgm:pt>
    <dgm:pt modelId="{E337B212-9A23-45ED-8E3A-5A544CC56AF8}" type="sibTrans" cxnId="{1F3671FB-A453-4DA6-B55E-CD4A6B0A702B}">
      <dgm:prSet/>
      <dgm:spPr/>
      <dgm:t>
        <a:bodyPr/>
        <a:lstStyle/>
        <a:p>
          <a:endParaRPr lang="en-US"/>
        </a:p>
      </dgm:t>
    </dgm:pt>
    <dgm:pt modelId="{B36CCF74-16F9-4F89-8716-0A655318C6B4}">
      <dgm:prSet phldrT="[Text]"/>
      <dgm:spPr/>
      <dgm:t>
        <a:bodyPr/>
        <a:lstStyle/>
        <a:p>
          <a:r>
            <a:rPr lang="en-US" dirty="0"/>
            <a:t>Vicarious Trauma</a:t>
          </a:r>
        </a:p>
      </dgm:t>
    </dgm:pt>
    <dgm:pt modelId="{45EF1F98-18B0-4D66-8162-206DFA38B410}" type="parTrans" cxnId="{EEA34C1B-824D-488B-BFA7-B0EA7F7B4B77}">
      <dgm:prSet/>
      <dgm:spPr/>
      <dgm:t>
        <a:bodyPr/>
        <a:lstStyle/>
        <a:p>
          <a:endParaRPr lang="en-US"/>
        </a:p>
      </dgm:t>
    </dgm:pt>
    <dgm:pt modelId="{20CBD623-56D6-4017-9C47-68313F5D1B1A}" type="sibTrans" cxnId="{EEA34C1B-824D-488B-BFA7-B0EA7F7B4B77}">
      <dgm:prSet/>
      <dgm:spPr/>
      <dgm:t>
        <a:bodyPr/>
        <a:lstStyle/>
        <a:p>
          <a:endParaRPr lang="en-US"/>
        </a:p>
      </dgm:t>
    </dgm:pt>
    <dgm:pt modelId="{64E66653-A691-4295-85E1-DBFA8CCDB6F7}">
      <dgm:prSet phldrT="[Text]"/>
      <dgm:spPr/>
      <dgm:t>
        <a:bodyPr/>
        <a:lstStyle/>
        <a:p>
          <a:pPr algn="ctr"/>
          <a:r>
            <a:rPr lang="en-US" dirty="0"/>
            <a:t>Change in cognitive schema</a:t>
          </a:r>
        </a:p>
      </dgm:t>
    </dgm:pt>
    <dgm:pt modelId="{BE4B6C2F-7404-40B8-BDCA-5668EEFF7DE4}" type="parTrans" cxnId="{6EF5376C-5E2B-4091-90D2-95A1A338AB66}">
      <dgm:prSet/>
      <dgm:spPr/>
      <dgm:t>
        <a:bodyPr/>
        <a:lstStyle/>
        <a:p>
          <a:endParaRPr lang="en-US"/>
        </a:p>
      </dgm:t>
    </dgm:pt>
    <dgm:pt modelId="{41211646-C4FB-4C35-B2CA-D96400F8F92E}" type="sibTrans" cxnId="{6EF5376C-5E2B-4091-90D2-95A1A338AB66}">
      <dgm:prSet/>
      <dgm:spPr/>
      <dgm:t>
        <a:bodyPr/>
        <a:lstStyle/>
        <a:p>
          <a:endParaRPr lang="en-US"/>
        </a:p>
      </dgm:t>
    </dgm:pt>
    <dgm:pt modelId="{5766D589-D210-471A-9715-89666603D75B}">
      <dgm:prSet phldrT="[Text]"/>
      <dgm:spPr/>
      <dgm:t>
        <a:bodyPr/>
        <a:lstStyle/>
        <a:p>
          <a:r>
            <a:rPr lang="en-US" dirty="0"/>
            <a:t>Secondary Traumatic Stress</a:t>
          </a:r>
        </a:p>
      </dgm:t>
    </dgm:pt>
    <dgm:pt modelId="{589446B8-ACED-4977-B9A7-392500A502AF}" type="parTrans" cxnId="{A3704C1B-FF7B-4EEC-BA6A-BCD179454554}">
      <dgm:prSet/>
      <dgm:spPr/>
      <dgm:t>
        <a:bodyPr/>
        <a:lstStyle/>
        <a:p>
          <a:endParaRPr lang="en-US"/>
        </a:p>
      </dgm:t>
    </dgm:pt>
    <dgm:pt modelId="{E77774D8-C472-480D-A6E2-C176CA73A09C}" type="sibTrans" cxnId="{A3704C1B-FF7B-4EEC-BA6A-BCD179454554}">
      <dgm:prSet/>
      <dgm:spPr/>
      <dgm:t>
        <a:bodyPr/>
        <a:lstStyle/>
        <a:p>
          <a:endParaRPr lang="en-US"/>
        </a:p>
      </dgm:t>
    </dgm:pt>
    <dgm:pt modelId="{3DCF2233-C39E-4331-9C41-8D423B813162}">
      <dgm:prSet phldrT="[Text]"/>
      <dgm:spPr/>
      <dgm:t>
        <a:bodyPr/>
        <a:lstStyle/>
        <a:p>
          <a:pPr algn="l"/>
          <a:r>
            <a:rPr lang="en-US" dirty="0"/>
            <a:t>Symptoms similar to post-traumatic stress disorder</a:t>
          </a:r>
        </a:p>
      </dgm:t>
    </dgm:pt>
    <dgm:pt modelId="{E696F406-4182-4293-A72E-1F57E5BE315A}" type="parTrans" cxnId="{8A2F8C58-4D5D-4F99-BD54-FAB1E76306DE}">
      <dgm:prSet/>
      <dgm:spPr/>
      <dgm:t>
        <a:bodyPr/>
        <a:lstStyle/>
        <a:p>
          <a:endParaRPr lang="en-US"/>
        </a:p>
      </dgm:t>
    </dgm:pt>
    <dgm:pt modelId="{E45A4287-48A2-4425-8563-295ADC4EE05C}" type="sibTrans" cxnId="{8A2F8C58-4D5D-4F99-BD54-FAB1E76306DE}">
      <dgm:prSet/>
      <dgm:spPr/>
      <dgm:t>
        <a:bodyPr/>
        <a:lstStyle/>
        <a:p>
          <a:endParaRPr lang="en-US"/>
        </a:p>
      </dgm:t>
    </dgm:pt>
    <dgm:pt modelId="{BB245060-29AE-4820-9EDC-E2DD6B4047EB}">
      <dgm:prSet phldrT="[Text]"/>
      <dgm:spPr/>
      <dgm:t>
        <a:bodyPr/>
        <a:lstStyle/>
        <a:p>
          <a:pPr algn="l"/>
          <a:endParaRPr lang="en-US" dirty="0"/>
        </a:p>
      </dgm:t>
    </dgm:pt>
    <dgm:pt modelId="{F7E92908-A6AF-4F55-9C06-75DD0D544BE1}" type="parTrans" cxnId="{A8DCE978-DAAB-414E-B44F-27002FFA8019}">
      <dgm:prSet/>
      <dgm:spPr/>
      <dgm:t>
        <a:bodyPr/>
        <a:lstStyle/>
        <a:p>
          <a:endParaRPr lang="en-US"/>
        </a:p>
      </dgm:t>
    </dgm:pt>
    <dgm:pt modelId="{22E0D393-5181-4363-8070-7B39D2A719EC}" type="sibTrans" cxnId="{A8DCE978-DAAB-414E-B44F-27002FFA8019}">
      <dgm:prSet/>
      <dgm:spPr/>
      <dgm:t>
        <a:bodyPr/>
        <a:lstStyle/>
        <a:p>
          <a:endParaRPr lang="en-US"/>
        </a:p>
      </dgm:t>
    </dgm:pt>
    <dgm:pt modelId="{3200BBD1-4FD4-49CE-8D9D-3F03806D4ED3}">
      <dgm:prSet phldrT="[Text]"/>
      <dgm:spPr/>
      <dgm:t>
        <a:bodyPr/>
        <a:lstStyle/>
        <a:p>
          <a:pPr algn="l"/>
          <a:endParaRPr lang="en-US" dirty="0"/>
        </a:p>
      </dgm:t>
    </dgm:pt>
    <dgm:pt modelId="{018DE8C7-6293-46E4-BDF0-BB82FB297BD4}" type="parTrans" cxnId="{BF27AA20-F665-4F65-98C1-E41B047762E0}">
      <dgm:prSet/>
      <dgm:spPr/>
      <dgm:t>
        <a:bodyPr/>
        <a:lstStyle/>
        <a:p>
          <a:endParaRPr lang="en-US"/>
        </a:p>
      </dgm:t>
    </dgm:pt>
    <dgm:pt modelId="{291F201B-75D9-4F5B-9D96-8072A859EE20}" type="sibTrans" cxnId="{BF27AA20-F665-4F65-98C1-E41B047762E0}">
      <dgm:prSet/>
      <dgm:spPr/>
      <dgm:t>
        <a:bodyPr/>
        <a:lstStyle/>
        <a:p>
          <a:endParaRPr lang="en-US"/>
        </a:p>
      </dgm:t>
    </dgm:pt>
    <dgm:pt modelId="{D3614378-E638-4EA4-9126-F871CFF70B94}">
      <dgm:prSet phldrT="[Text]"/>
      <dgm:spPr/>
      <dgm:t>
        <a:bodyPr/>
        <a:lstStyle/>
        <a:p>
          <a:pPr algn="ctr"/>
          <a:r>
            <a:rPr lang="en-US" dirty="0"/>
            <a:t>Emotional Exhaustion</a:t>
          </a:r>
        </a:p>
      </dgm:t>
    </dgm:pt>
    <dgm:pt modelId="{51DDF1AA-AEFE-4736-AF89-F0F17F02BB3A}" type="sibTrans" cxnId="{CD5F4D9E-7387-4C57-B9CE-4DC81F32385C}">
      <dgm:prSet/>
      <dgm:spPr/>
      <dgm:t>
        <a:bodyPr/>
        <a:lstStyle/>
        <a:p>
          <a:endParaRPr lang="en-US"/>
        </a:p>
      </dgm:t>
    </dgm:pt>
    <dgm:pt modelId="{B34FB317-ADBC-464F-AB62-8415783F582C}" type="parTrans" cxnId="{CD5F4D9E-7387-4C57-B9CE-4DC81F32385C}">
      <dgm:prSet/>
      <dgm:spPr/>
      <dgm:t>
        <a:bodyPr/>
        <a:lstStyle/>
        <a:p>
          <a:endParaRPr lang="en-US"/>
        </a:p>
      </dgm:t>
    </dgm:pt>
    <dgm:pt modelId="{2CB7D11D-292B-4A78-A9FC-49D0452CD4EC}" type="pres">
      <dgm:prSet presAssocID="{9983A5E2-4401-48B3-8A58-73B12A3EE9BD}" presName="cycleMatrixDiagram" presStyleCnt="0">
        <dgm:presLayoutVars>
          <dgm:chMax val="1"/>
          <dgm:dir/>
          <dgm:animLvl val="lvl"/>
          <dgm:resizeHandles val="exact"/>
        </dgm:presLayoutVars>
      </dgm:prSet>
      <dgm:spPr/>
      <dgm:t>
        <a:bodyPr/>
        <a:lstStyle/>
        <a:p>
          <a:endParaRPr lang="en-US"/>
        </a:p>
      </dgm:t>
    </dgm:pt>
    <dgm:pt modelId="{16BCB10C-BB9F-4CB1-9F57-925BDD8C2F84}" type="pres">
      <dgm:prSet presAssocID="{9983A5E2-4401-48B3-8A58-73B12A3EE9BD}" presName="children" presStyleCnt="0"/>
      <dgm:spPr/>
    </dgm:pt>
    <dgm:pt modelId="{ADE450BF-80D8-4DA7-97A6-CED34D8E2BB4}" type="pres">
      <dgm:prSet presAssocID="{9983A5E2-4401-48B3-8A58-73B12A3EE9BD}" presName="child1group" presStyleCnt="0"/>
      <dgm:spPr/>
    </dgm:pt>
    <dgm:pt modelId="{BFF6510D-3603-4B3B-8F75-DF7D59D6344D}" type="pres">
      <dgm:prSet presAssocID="{9983A5E2-4401-48B3-8A58-73B12A3EE9BD}" presName="child1" presStyleLbl="bgAcc1" presStyleIdx="0" presStyleCnt="4"/>
      <dgm:spPr/>
      <dgm:t>
        <a:bodyPr/>
        <a:lstStyle/>
        <a:p>
          <a:endParaRPr lang="en-US"/>
        </a:p>
      </dgm:t>
    </dgm:pt>
    <dgm:pt modelId="{19D604F1-DF40-45A6-9192-7E88252270C8}" type="pres">
      <dgm:prSet presAssocID="{9983A5E2-4401-48B3-8A58-73B12A3EE9BD}" presName="child1Text" presStyleLbl="bgAcc1" presStyleIdx="0" presStyleCnt="4">
        <dgm:presLayoutVars>
          <dgm:bulletEnabled val="1"/>
        </dgm:presLayoutVars>
      </dgm:prSet>
      <dgm:spPr/>
      <dgm:t>
        <a:bodyPr/>
        <a:lstStyle/>
        <a:p>
          <a:endParaRPr lang="en-US"/>
        </a:p>
      </dgm:t>
    </dgm:pt>
    <dgm:pt modelId="{A75D3FC7-8560-453E-85D0-588D1142661F}" type="pres">
      <dgm:prSet presAssocID="{9983A5E2-4401-48B3-8A58-73B12A3EE9BD}" presName="child2group" presStyleCnt="0"/>
      <dgm:spPr/>
    </dgm:pt>
    <dgm:pt modelId="{9DF935DD-78FD-4B45-93D9-498297AA25B5}" type="pres">
      <dgm:prSet presAssocID="{9983A5E2-4401-48B3-8A58-73B12A3EE9BD}" presName="child2" presStyleLbl="bgAcc1" presStyleIdx="1" presStyleCnt="4"/>
      <dgm:spPr/>
      <dgm:t>
        <a:bodyPr/>
        <a:lstStyle/>
        <a:p>
          <a:endParaRPr lang="en-US"/>
        </a:p>
      </dgm:t>
    </dgm:pt>
    <dgm:pt modelId="{FB8BF133-3E96-4E0E-905F-EF05F1F38878}" type="pres">
      <dgm:prSet presAssocID="{9983A5E2-4401-48B3-8A58-73B12A3EE9BD}" presName="child2Text" presStyleLbl="bgAcc1" presStyleIdx="1" presStyleCnt="4">
        <dgm:presLayoutVars>
          <dgm:bulletEnabled val="1"/>
        </dgm:presLayoutVars>
      </dgm:prSet>
      <dgm:spPr/>
      <dgm:t>
        <a:bodyPr/>
        <a:lstStyle/>
        <a:p>
          <a:endParaRPr lang="en-US"/>
        </a:p>
      </dgm:t>
    </dgm:pt>
    <dgm:pt modelId="{970CD7D0-D60C-4E3D-A6D2-BAF01581D1AD}" type="pres">
      <dgm:prSet presAssocID="{9983A5E2-4401-48B3-8A58-73B12A3EE9BD}" presName="child3group" presStyleCnt="0"/>
      <dgm:spPr/>
    </dgm:pt>
    <dgm:pt modelId="{0F6622FF-2E49-429C-BA52-935904176FAD}" type="pres">
      <dgm:prSet presAssocID="{9983A5E2-4401-48B3-8A58-73B12A3EE9BD}" presName="child3" presStyleLbl="bgAcc1" presStyleIdx="2" presStyleCnt="4"/>
      <dgm:spPr/>
      <dgm:t>
        <a:bodyPr/>
        <a:lstStyle/>
        <a:p>
          <a:endParaRPr lang="en-US"/>
        </a:p>
      </dgm:t>
    </dgm:pt>
    <dgm:pt modelId="{A7F92899-A00C-44F7-A4C0-8BA14860DC96}" type="pres">
      <dgm:prSet presAssocID="{9983A5E2-4401-48B3-8A58-73B12A3EE9BD}" presName="child3Text" presStyleLbl="bgAcc1" presStyleIdx="2" presStyleCnt="4">
        <dgm:presLayoutVars>
          <dgm:bulletEnabled val="1"/>
        </dgm:presLayoutVars>
      </dgm:prSet>
      <dgm:spPr/>
      <dgm:t>
        <a:bodyPr/>
        <a:lstStyle/>
        <a:p>
          <a:endParaRPr lang="en-US"/>
        </a:p>
      </dgm:t>
    </dgm:pt>
    <dgm:pt modelId="{EB307ADD-3DBF-4A9F-AB2C-C09F8B0F61F8}" type="pres">
      <dgm:prSet presAssocID="{9983A5E2-4401-48B3-8A58-73B12A3EE9BD}" presName="child4group" presStyleCnt="0"/>
      <dgm:spPr/>
    </dgm:pt>
    <dgm:pt modelId="{78C5DE08-9B93-49B5-9302-2685A3B465DE}" type="pres">
      <dgm:prSet presAssocID="{9983A5E2-4401-48B3-8A58-73B12A3EE9BD}" presName="child4" presStyleLbl="bgAcc1" presStyleIdx="3" presStyleCnt="4"/>
      <dgm:spPr/>
      <dgm:t>
        <a:bodyPr/>
        <a:lstStyle/>
        <a:p>
          <a:endParaRPr lang="en-US"/>
        </a:p>
      </dgm:t>
    </dgm:pt>
    <dgm:pt modelId="{7CE80754-77AB-442E-9C0D-5CB6FE63E0FD}" type="pres">
      <dgm:prSet presAssocID="{9983A5E2-4401-48B3-8A58-73B12A3EE9BD}" presName="child4Text" presStyleLbl="bgAcc1" presStyleIdx="3" presStyleCnt="4">
        <dgm:presLayoutVars>
          <dgm:bulletEnabled val="1"/>
        </dgm:presLayoutVars>
      </dgm:prSet>
      <dgm:spPr/>
      <dgm:t>
        <a:bodyPr/>
        <a:lstStyle/>
        <a:p>
          <a:endParaRPr lang="en-US"/>
        </a:p>
      </dgm:t>
    </dgm:pt>
    <dgm:pt modelId="{EC64AE1F-63F6-4B1F-9173-61099C365A79}" type="pres">
      <dgm:prSet presAssocID="{9983A5E2-4401-48B3-8A58-73B12A3EE9BD}" presName="childPlaceholder" presStyleCnt="0"/>
      <dgm:spPr/>
    </dgm:pt>
    <dgm:pt modelId="{7742D1DD-5E2A-4D20-A909-3941EDF3EBAD}" type="pres">
      <dgm:prSet presAssocID="{9983A5E2-4401-48B3-8A58-73B12A3EE9BD}" presName="circle" presStyleCnt="0"/>
      <dgm:spPr/>
    </dgm:pt>
    <dgm:pt modelId="{5DF158ED-8FE7-44E9-83AE-7A0A65C815C0}" type="pres">
      <dgm:prSet presAssocID="{9983A5E2-4401-48B3-8A58-73B12A3EE9BD}" presName="quadrant1" presStyleLbl="node1" presStyleIdx="0" presStyleCnt="4">
        <dgm:presLayoutVars>
          <dgm:chMax val="1"/>
          <dgm:bulletEnabled val="1"/>
        </dgm:presLayoutVars>
      </dgm:prSet>
      <dgm:spPr/>
      <dgm:t>
        <a:bodyPr/>
        <a:lstStyle/>
        <a:p>
          <a:endParaRPr lang="en-US"/>
        </a:p>
      </dgm:t>
    </dgm:pt>
    <dgm:pt modelId="{D88B7CD9-34F5-47E8-9DA9-631949636AE3}" type="pres">
      <dgm:prSet presAssocID="{9983A5E2-4401-48B3-8A58-73B12A3EE9BD}" presName="quadrant2" presStyleLbl="node1" presStyleIdx="1" presStyleCnt="4">
        <dgm:presLayoutVars>
          <dgm:chMax val="1"/>
          <dgm:bulletEnabled val="1"/>
        </dgm:presLayoutVars>
      </dgm:prSet>
      <dgm:spPr/>
      <dgm:t>
        <a:bodyPr/>
        <a:lstStyle/>
        <a:p>
          <a:endParaRPr lang="en-US"/>
        </a:p>
      </dgm:t>
    </dgm:pt>
    <dgm:pt modelId="{382F4556-659A-4A17-93C5-FA92C4EFEC81}" type="pres">
      <dgm:prSet presAssocID="{9983A5E2-4401-48B3-8A58-73B12A3EE9BD}" presName="quadrant3" presStyleLbl="node1" presStyleIdx="2" presStyleCnt="4">
        <dgm:presLayoutVars>
          <dgm:chMax val="1"/>
          <dgm:bulletEnabled val="1"/>
        </dgm:presLayoutVars>
      </dgm:prSet>
      <dgm:spPr/>
      <dgm:t>
        <a:bodyPr/>
        <a:lstStyle/>
        <a:p>
          <a:endParaRPr lang="en-US"/>
        </a:p>
      </dgm:t>
    </dgm:pt>
    <dgm:pt modelId="{2E326F96-21A6-416E-884C-FA7FF7097A4F}" type="pres">
      <dgm:prSet presAssocID="{9983A5E2-4401-48B3-8A58-73B12A3EE9BD}" presName="quadrant4" presStyleLbl="node1" presStyleIdx="3" presStyleCnt="4">
        <dgm:presLayoutVars>
          <dgm:chMax val="1"/>
          <dgm:bulletEnabled val="1"/>
        </dgm:presLayoutVars>
      </dgm:prSet>
      <dgm:spPr/>
      <dgm:t>
        <a:bodyPr/>
        <a:lstStyle/>
        <a:p>
          <a:endParaRPr lang="en-US"/>
        </a:p>
      </dgm:t>
    </dgm:pt>
    <dgm:pt modelId="{44086D63-6C54-4A6F-948C-42E982769C22}" type="pres">
      <dgm:prSet presAssocID="{9983A5E2-4401-48B3-8A58-73B12A3EE9BD}" presName="quadrantPlaceholder" presStyleCnt="0"/>
      <dgm:spPr/>
    </dgm:pt>
    <dgm:pt modelId="{9249D881-68B2-4CC3-BD8C-FBA9209BA2A7}" type="pres">
      <dgm:prSet presAssocID="{9983A5E2-4401-48B3-8A58-73B12A3EE9BD}" presName="center1" presStyleLbl="fgShp" presStyleIdx="0" presStyleCnt="2"/>
      <dgm:spPr/>
    </dgm:pt>
    <dgm:pt modelId="{91286547-E7E6-4AFF-AE66-05B009273045}" type="pres">
      <dgm:prSet presAssocID="{9983A5E2-4401-48B3-8A58-73B12A3EE9BD}" presName="center2" presStyleLbl="fgShp" presStyleIdx="1" presStyleCnt="2"/>
      <dgm:spPr/>
    </dgm:pt>
  </dgm:ptLst>
  <dgm:cxnLst>
    <dgm:cxn modelId="{4B0A9CCB-1F35-414E-B6E4-7C1C5A54B07A}" type="presOf" srcId="{D3614378-E638-4EA4-9126-F871CFF70B94}" destId="{19D604F1-DF40-45A6-9192-7E88252270C8}" srcOrd="1" destOrd="1" presId="urn:microsoft.com/office/officeart/2005/8/layout/cycle4#1"/>
    <dgm:cxn modelId="{6EF5376C-5E2B-4091-90D2-95A1A338AB66}" srcId="{B36CCF74-16F9-4F89-8716-0A655318C6B4}" destId="{64E66653-A691-4295-85E1-DBFA8CCDB6F7}" srcOrd="0" destOrd="0" parTransId="{BE4B6C2F-7404-40B8-BDCA-5668EEFF7DE4}" sibTransId="{41211646-C4FB-4C35-B2CA-D96400F8F92E}"/>
    <dgm:cxn modelId="{3B3FED30-E5F1-4019-AF47-83EFE7F5AC26}" type="presOf" srcId="{3DCF2233-C39E-4331-9C41-8D423B813162}" destId="{7CE80754-77AB-442E-9C0D-5CB6FE63E0FD}" srcOrd="1" destOrd="0" presId="urn:microsoft.com/office/officeart/2005/8/layout/cycle4#1"/>
    <dgm:cxn modelId="{BF27AA20-F665-4F65-98C1-E41B047762E0}" srcId="{9A6DDF9A-FC73-4C78-8C0B-8DF404D1A638}" destId="{3200BBD1-4FD4-49CE-8D9D-3F03806D4ED3}" srcOrd="0" destOrd="0" parTransId="{018DE8C7-6293-46E4-BDF0-BB82FB297BD4}" sibTransId="{291F201B-75D9-4F5B-9D96-8072A859EE20}"/>
    <dgm:cxn modelId="{247E7A29-D87C-494E-8D0C-098E21C79352}" type="presOf" srcId="{BB245060-29AE-4820-9EDC-E2DD6B4047EB}" destId="{19D604F1-DF40-45A6-9192-7E88252270C8}" srcOrd="1" destOrd="0" presId="urn:microsoft.com/office/officeart/2005/8/layout/cycle4#1"/>
    <dgm:cxn modelId="{58F84F93-D888-4481-B207-00E1EA53C083}" type="presOf" srcId="{BB245060-29AE-4820-9EDC-E2DD6B4047EB}" destId="{BFF6510D-3603-4B3B-8F75-DF7D59D6344D}" srcOrd="0" destOrd="0" presId="urn:microsoft.com/office/officeart/2005/8/layout/cycle4#1"/>
    <dgm:cxn modelId="{43B2B5AB-9312-4D9B-BA5A-81063EB6CEFB}" srcId="{9983A5E2-4401-48B3-8A58-73B12A3EE9BD}" destId="{CDBA725B-B239-47C1-8484-213F3FA748B5}" srcOrd="0" destOrd="0" parTransId="{D8F75C73-0571-4F8B-94E1-320037F68F1C}" sibTransId="{D60C4D0E-2A89-4F6F-A3B7-5B855E1EDC48}"/>
    <dgm:cxn modelId="{A3704C1B-FF7B-4EEC-BA6A-BCD179454554}" srcId="{9983A5E2-4401-48B3-8A58-73B12A3EE9BD}" destId="{5766D589-D210-471A-9715-89666603D75B}" srcOrd="3" destOrd="0" parTransId="{589446B8-ACED-4977-B9A7-392500A502AF}" sibTransId="{E77774D8-C472-480D-A6E2-C176CA73A09C}"/>
    <dgm:cxn modelId="{0C72C51C-44B1-44FE-BD2D-1C07F9AC19ED}" type="presOf" srcId="{B36CCF74-16F9-4F89-8716-0A655318C6B4}" destId="{382F4556-659A-4A17-93C5-FA92C4EFEC81}" srcOrd="0" destOrd="0" presId="urn:microsoft.com/office/officeart/2005/8/layout/cycle4#1"/>
    <dgm:cxn modelId="{A8DCE978-DAAB-414E-B44F-27002FFA8019}" srcId="{CDBA725B-B239-47C1-8484-213F3FA748B5}" destId="{BB245060-29AE-4820-9EDC-E2DD6B4047EB}" srcOrd="0" destOrd="0" parTransId="{F7E92908-A6AF-4F55-9C06-75DD0D544BE1}" sibTransId="{22E0D393-5181-4363-8070-7B39D2A719EC}"/>
    <dgm:cxn modelId="{CD5F4D9E-7387-4C57-B9CE-4DC81F32385C}" srcId="{CDBA725B-B239-47C1-8484-213F3FA748B5}" destId="{D3614378-E638-4EA4-9126-F871CFF70B94}" srcOrd="1" destOrd="0" parTransId="{B34FB317-ADBC-464F-AB62-8415783F582C}" sibTransId="{51DDF1AA-AEFE-4736-AF89-F0F17F02BB3A}"/>
    <dgm:cxn modelId="{3D821250-8D2D-471E-97FD-992D692DC167}" type="presOf" srcId="{CDBA725B-B239-47C1-8484-213F3FA748B5}" destId="{5DF158ED-8FE7-44E9-83AE-7A0A65C815C0}" srcOrd="0" destOrd="0" presId="urn:microsoft.com/office/officeart/2005/8/layout/cycle4#1"/>
    <dgm:cxn modelId="{8179E362-A645-4F7D-A9F0-9095A37D6FC5}" type="presOf" srcId="{3DCF2233-C39E-4331-9C41-8D423B813162}" destId="{78C5DE08-9B93-49B5-9302-2685A3B465DE}" srcOrd="0" destOrd="0" presId="urn:microsoft.com/office/officeart/2005/8/layout/cycle4#1"/>
    <dgm:cxn modelId="{4E98406C-3F56-48C2-8AC3-2AB04FB6EA49}" type="presOf" srcId="{73E7BF08-DD6D-43D8-B6FA-B61A8B5BE3B2}" destId="{FB8BF133-3E96-4E0E-905F-EF05F1F38878}" srcOrd="1" destOrd="1" presId="urn:microsoft.com/office/officeart/2005/8/layout/cycle4#1"/>
    <dgm:cxn modelId="{22498811-61A6-4A54-BE52-8948F9E29F1E}" type="presOf" srcId="{9A6DDF9A-FC73-4C78-8C0B-8DF404D1A638}" destId="{D88B7CD9-34F5-47E8-9DA9-631949636AE3}" srcOrd="0" destOrd="0" presId="urn:microsoft.com/office/officeart/2005/8/layout/cycle4#1"/>
    <dgm:cxn modelId="{C582778D-E5CF-4CE3-A3D9-CBE138DF55C0}" type="presOf" srcId="{9983A5E2-4401-48B3-8A58-73B12A3EE9BD}" destId="{2CB7D11D-292B-4A78-A9FC-49D0452CD4EC}" srcOrd="0" destOrd="0" presId="urn:microsoft.com/office/officeart/2005/8/layout/cycle4#1"/>
    <dgm:cxn modelId="{17B8FE9B-3A63-43DD-9F52-C7185B0B033A}" type="presOf" srcId="{3200BBD1-4FD4-49CE-8D9D-3F03806D4ED3}" destId="{FB8BF133-3E96-4E0E-905F-EF05F1F38878}" srcOrd="1" destOrd="0" presId="urn:microsoft.com/office/officeart/2005/8/layout/cycle4#1"/>
    <dgm:cxn modelId="{1F3671FB-A453-4DA6-B55E-CD4A6B0A702B}" srcId="{9A6DDF9A-FC73-4C78-8C0B-8DF404D1A638}" destId="{73E7BF08-DD6D-43D8-B6FA-B61A8B5BE3B2}" srcOrd="1" destOrd="0" parTransId="{E3431711-255A-4E2F-B01B-73C10B62CBC8}" sibTransId="{E337B212-9A23-45ED-8E3A-5A544CC56AF8}"/>
    <dgm:cxn modelId="{27C9B2AD-1B95-47F3-A2E5-357B7BE57EA1}" type="presOf" srcId="{73E7BF08-DD6D-43D8-B6FA-B61A8B5BE3B2}" destId="{9DF935DD-78FD-4B45-93D9-498297AA25B5}" srcOrd="0" destOrd="1" presId="urn:microsoft.com/office/officeart/2005/8/layout/cycle4#1"/>
    <dgm:cxn modelId="{31CD5F64-4E5C-4A9A-ACC6-480FAA420CC9}" type="presOf" srcId="{3200BBD1-4FD4-49CE-8D9D-3F03806D4ED3}" destId="{9DF935DD-78FD-4B45-93D9-498297AA25B5}" srcOrd="0" destOrd="0" presId="urn:microsoft.com/office/officeart/2005/8/layout/cycle4#1"/>
    <dgm:cxn modelId="{1FFF776D-4C65-4463-B4CD-00162E934FA8}" type="presOf" srcId="{D3614378-E638-4EA4-9126-F871CFF70B94}" destId="{BFF6510D-3603-4B3B-8F75-DF7D59D6344D}" srcOrd="0" destOrd="1" presId="urn:microsoft.com/office/officeart/2005/8/layout/cycle4#1"/>
    <dgm:cxn modelId="{E05ADB5C-0C1C-4225-AD57-D075F611408C}" type="presOf" srcId="{5766D589-D210-471A-9715-89666603D75B}" destId="{2E326F96-21A6-416E-884C-FA7FF7097A4F}" srcOrd="0" destOrd="0" presId="urn:microsoft.com/office/officeart/2005/8/layout/cycle4#1"/>
    <dgm:cxn modelId="{EEA34C1B-824D-488B-BFA7-B0EA7F7B4B77}" srcId="{9983A5E2-4401-48B3-8A58-73B12A3EE9BD}" destId="{B36CCF74-16F9-4F89-8716-0A655318C6B4}" srcOrd="2" destOrd="0" parTransId="{45EF1F98-18B0-4D66-8162-206DFA38B410}" sibTransId="{20CBD623-56D6-4017-9C47-68313F5D1B1A}"/>
    <dgm:cxn modelId="{8A2F8C58-4D5D-4F99-BD54-FAB1E76306DE}" srcId="{5766D589-D210-471A-9715-89666603D75B}" destId="{3DCF2233-C39E-4331-9C41-8D423B813162}" srcOrd="0" destOrd="0" parTransId="{E696F406-4182-4293-A72E-1F57E5BE315A}" sibTransId="{E45A4287-48A2-4425-8563-295ADC4EE05C}"/>
    <dgm:cxn modelId="{947B7B14-1E37-4F1B-8B58-F99D3F726EAC}" srcId="{9983A5E2-4401-48B3-8A58-73B12A3EE9BD}" destId="{9A6DDF9A-FC73-4C78-8C0B-8DF404D1A638}" srcOrd="1" destOrd="0" parTransId="{E0E7373A-AEE1-491F-93D1-693295C06D7C}" sibTransId="{39F7C6F8-D619-4EA5-931C-77548BC46A4F}"/>
    <dgm:cxn modelId="{D79C4C30-E1CB-4620-AF02-CE9270FE3DCF}" type="presOf" srcId="{64E66653-A691-4295-85E1-DBFA8CCDB6F7}" destId="{0F6622FF-2E49-429C-BA52-935904176FAD}" srcOrd="0" destOrd="0" presId="urn:microsoft.com/office/officeart/2005/8/layout/cycle4#1"/>
    <dgm:cxn modelId="{2177B136-A145-49C1-A814-D60D56966F93}" type="presOf" srcId="{64E66653-A691-4295-85E1-DBFA8CCDB6F7}" destId="{A7F92899-A00C-44F7-A4C0-8BA14860DC96}" srcOrd="1" destOrd="0" presId="urn:microsoft.com/office/officeart/2005/8/layout/cycle4#1"/>
    <dgm:cxn modelId="{29543508-441B-4A06-81E2-6EB81E091D5D}" type="presParOf" srcId="{2CB7D11D-292B-4A78-A9FC-49D0452CD4EC}" destId="{16BCB10C-BB9F-4CB1-9F57-925BDD8C2F84}" srcOrd="0" destOrd="0" presId="urn:microsoft.com/office/officeart/2005/8/layout/cycle4#1"/>
    <dgm:cxn modelId="{470CF666-C764-4FAC-B65C-3110857F2283}" type="presParOf" srcId="{16BCB10C-BB9F-4CB1-9F57-925BDD8C2F84}" destId="{ADE450BF-80D8-4DA7-97A6-CED34D8E2BB4}" srcOrd="0" destOrd="0" presId="urn:microsoft.com/office/officeart/2005/8/layout/cycle4#1"/>
    <dgm:cxn modelId="{552F84EF-5DCA-406B-9595-489395F8B45C}" type="presParOf" srcId="{ADE450BF-80D8-4DA7-97A6-CED34D8E2BB4}" destId="{BFF6510D-3603-4B3B-8F75-DF7D59D6344D}" srcOrd="0" destOrd="0" presId="urn:microsoft.com/office/officeart/2005/8/layout/cycle4#1"/>
    <dgm:cxn modelId="{CE078FA4-4623-44A6-8AF0-37F8F7988B4D}" type="presParOf" srcId="{ADE450BF-80D8-4DA7-97A6-CED34D8E2BB4}" destId="{19D604F1-DF40-45A6-9192-7E88252270C8}" srcOrd="1" destOrd="0" presId="urn:microsoft.com/office/officeart/2005/8/layout/cycle4#1"/>
    <dgm:cxn modelId="{6FA0E6A7-AB86-45DF-BFE6-3C4048B5CEFF}" type="presParOf" srcId="{16BCB10C-BB9F-4CB1-9F57-925BDD8C2F84}" destId="{A75D3FC7-8560-453E-85D0-588D1142661F}" srcOrd="1" destOrd="0" presId="urn:microsoft.com/office/officeart/2005/8/layout/cycle4#1"/>
    <dgm:cxn modelId="{C5C5FD2F-3D4B-4DAD-AF02-E9BE96A57246}" type="presParOf" srcId="{A75D3FC7-8560-453E-85D0-588D1142661F}" destId="{9DF935DD-78FD-4B45-93D9-498297AA25B5}" srcOrd="0" destOrd="0" presId="urn:microsoft.com/office/officeart/2005/8/layout/cycle4#1"/>
    <dgm:cxn modelId="{9025A0C0-D0D5-412F-861C-C25E8E49C9DD}" type="presParOf" srcId="{A75D3FC7-8560-453E-85D0-588D1142661F}" destId="{FB8BF133-3E96-4E0E-905F-EF05F1F38878}" srcOrd="1" destOrd="0" presId="urn:microsoft.com/office/officeart/2005/8/layout/cycle4#1"/>
    <dgm:cxn modelId="{24A7E7B5-2B86-44F5-8285-8D627FF28389}" type="presParOf" srcId="{16BCB10C-BB9F-4CB1-9F57-925BDD8C2F84}" destId="{970CD7D0-D60C-4E3D-A6D2-BAF01581D1AD}" srcOrd="2" destOrd="0" presId="urn:microsoft.com/office/officeart/2005/8/layout/cycle4#1"/>
    <dgm:cxn modelId="{84312734-9A78-4874-8EC6-0CF5A36B86C1}" type="presParOf" srcId="{970CD7D0-D60C-4E3D-A6D2-BAF01581D1AD}" destId="{0F6622FF-2E49-429C-BA52-935904176FAD}" srcOrd="0" destOrd="0" presId="urn:microsoft.com/office/officeart/2005/8/layout/cycle4#1"/>
    <dgm:cxn modelId="{D7CC5314-E832-4357-9823-386C710A4FBE}" type="presParOf" srcId="{970CD7D0-D60C-4E3D-A6D2-BAF01581D1AD}" destId="{A7F92899-A00C-44F7-A4C0-8BA14860DC96}" srcOrd="1" destOrd="0" presId="urn:microsoft.com/office/officeart/2005/8/layout/cycle4#1"/>
    <dgm:cxn modelId="{36EE6DF0-4F0D-47A9-B2E7-3470390057EB}" type="presParOf" srcId="{16BCB10C-BB9F-4CB1-9F57-925BDD8C2F84}" destId="{EB307ADD-3DBF-4A9F-AB2C-C09F8B0F61F8}" srcOrd="3" destOrd="0" presId="urn:microsoft.com/office/officeart/2005/8/layout/cycle4#1"/>
    <dgm:cxn modelId="{016C52DF-7D7F-4A07-81C3-0C8694D9D1D5}" type="presParOf" srcId="{EB307ADD-3DBF-4A9F-AB2C-C09F8B0F61F8}" destId="{78C5DE08-9B93-49B5-9302-2685A3B465DE}" srcOrd="0" destOrd="0" presId="urn:microsoft.com/office/officeart/2005/8/layout/cycle4#1"/>
    <dgm:cxn modelId="{AFB6952D-C2D3-4C13-8C50-971FFC356AC1}" type="presParOf" srcId="{EB307ADD-3DBF-4A9F-AB2C-C09F8B0F61F8}" destId="{7CE80754-77AB-442E-9C0D-5CB6FE63E0FD}" srcOrd="1" destOrd="0" presId="urn:microsoft.com/office/officeart/2005/8/layout/cycle4#1"/>
    <dgm:cxn modelId="{66468736-79E3-43B5-B942-22337B8B0128}" type="presParOf" srcId="{16BCB10C-BB9F-4CB1-9F57-925BDD8C2F84}" destId="{EC64AE1F-63F6-4B1F-9173-61099C365A79}" srcOrd="4" destOrd="0" presId="urn:microsoft.com/office/officeart/2005/8/layout/cycle4#1"/>
    <dgm:cxn modelId="{3C2490C5-4D1C-4D72-BC76-5CA869D695AF}" type="presParOf" srcId="{2CB7D11D-292B-4A78-A9FC-49D0452CD4EC}" destId="{7742D1DD-5E2A-4D20-A909-3941EDF3EBAD}" srcOrd="1" destOrd="0" presId="urn:microsoft.com/office/officeart/2005/8/layout/cycle4#1"/>
    <dgm:cxn modelId="{BE78C79B-F1D6-4380-9F38-A6D092F0E7CB}" type="presParOf" srcId="{7742D1DD-5E2A-4D20-A909-3941EDF3EBAD}" destId="{5DF158ED-8FE7-44E9-83AE-7A0A65C815C0}" srcOrd="0" destOrd="0" presId="urn:microsoft.com/office/officeart/2005/8/layout/cycle4#1"/>
    <dgm:cxn modelId="{0BAE5545-21FD-4907-85D3-23A6764559CD}" type="presParOf" srcId="{7742D1DD-5E2A-4D20-A909-3941EDF3EBAD}" destId="{D88B7CD9-34F5-47E8-9DA9-631949636AE3}" srcOrd="1" destOrd="0" presId="urn:microsoft.com/office/officeart/2005/8/layout/cycle4#1"/>
    <dgm:cxn modelId="{826F50CB-7EC5-44AE-99B6-5218837BA077}" type="presParOf" srcId="{7742D1DD-5E2A-4D20-A909-3941EDF3EBAD}" destId="{382F4556-659A-4A17-93C5-FA92C4EFEC81}" srcOrd="2" destOrd="0" presId="urn:microsoft.com/office/officeart/2005/8/layout/cycle4#1"/>
    <dgm:cxn modelId="{E0D21F8A-1961-4E41-AFC2-04AE52E64752}" type="presParOf" srcId="{7742D1DD-5E2A-4D20-A909-3941EDF3EBAD}" destId="{2E326F96-21A6-416E-884C-FA7FF7097A4F}" srcOrd="3" destOrd="0" presId="urn:microsoft.com/office/officeart/2005/8/layout/cycle4#1"/>
    <dgm:cxn modelId="{F11633C5-86A6-454E-9039-236BFCC36809}" type="presParOf" srcId="{7742D1DD-5E2A-4D20-A909-3941EDF3EBAD}" destId="{44086D63-6C54-4A6F-948C-42E982769C22}" srcOrd="4" destOrd="0" presId="urn:microsoft.com/office/officeart/2005/8/layout/cycle4#1"/>
    <dgm:cxn modelId="{023F8680-53BE-4602-AB4A-04FBD9412935}" type="presParOf" srcId="{2CB7D11D-292B-4A78-A9FC-49D0452CD4EC}" destId="{9249D881-68B2-4CC3-BD8C-FBA9209BA2A7}" srcOrd="2" destOrd="0" presId="urn:microsoft.com/office/officeart/2005/8/layout/cycle4#1"/>
    <dgm:cxn modelId="{F9ECBB51-968A-4764-B672-39EFB03C96AA}" type="presParOf" srcId="{2CB7D11D-292B-4A78-A9FC-49D0452CD4EC}" destId="{91286547-E7E6-4AFF-AE66-05B009273045}" srcOrd="3" destOrd="0" presId="urn:microsoft.com/office/officeart/2005/8/layout/cycle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013BFD-DCC2-4EAE-B569-3734D3AD22F3}" type="doc">
      <dgm:prSet loTypeId="urn:microsoft.com/office/officeart/2005/8/layout/pyramid1" loCatId="pyramid" qsTypeId="urn:microsoft.com/office/officeart/2005/8/quickstyle/simple1" qsCatId="simple" csTypeId="urn:microsoft.com/office/officeart/2005/8/colors/accent1_2" csCatId="accent1" phldr="1"/>
      <dgm:spPr/>
    </dgm:pt>
    <dgm:pt modelId="{57E755FA-FB8A-48F9-B9A1-AA460DEC3E09}">
      <dgm:prSet phldrT="[Text]" custT="1"/>
      <dgm:spPr/>
      <dgm:t>
        <a:bodyPr/>
        <a:lstStyle/>
        <a:p>
          <a:endParaRPr lang="en-US" sz="1600" dirty="0"/>
        </a:p>
        <a:p>
          <a:endParaRPr lang="en-US" sz="1600" dirty="0"/>
        </a:p>
        <a:p>
          <a:r>
            <a:rPr lang="en-US" sz="1600" dirty="0"/>
            <a:t>Specialized </a:t>
          </a:r>
        </a:p>
        <a:p>
          <a:r>
            <a:rPr lang="en-US" sz="1600" dirty="0"/>
            <a:t>Services                                                                                                                                       </a:t>
          </a:r>
        </a:p>
      </dgm:t>
    </dgm:pt>
    <dgm:pt modelId="{339DE886-9FAF-4E02-BC46-45D3D9584A62}" type="parTrans" cxnId="{D72581CA-3426-4EB8-AEE4-BFE7733E9A9D}">
      <dgm:prSet/>
      <dgm:spPr/>
      <dgm:t>
        <a:bodyPr/>
        <a:lstStyle/>
        <a:p>
          <a:endParaRPr lang="en-US"/>
        </a:p>
      </dgm:t>
    </dgm:pt>
    <dgm:pt modelId="{F2DA2C44-ADD7-4260-A2B6-3194B35C3504}" type="sibTrans" cxnId="{D72581CA-3426-4EB8-AEE4-BFE7733E9A9D}">
      <dgm:prSet/>
      <dgm:spPr/>
      <dgm:t>
        <a:bodyPr/>
        <a:lstStyle/>
        <a:p>
          <a:endParaRPr lang="en-US"/>
        </a:p>
      </dgm:t>
    </dgm:pt>
    <dgm:pt modelId="{B0D373C1-DB81-40FE-9B89-72A26B89B9B8}">
      <dgm:prSet phldrT="[Text]" custT="1"/>
      <dgm:spPr/>
      <dgm:t>
        <a:bodyPr/>
        <a:lstStyle/>
        <a:p>
          <a:pPr>
            <a:lnSpc>
              <a:spcPct val="100000"/>
            </a:lnSpc>
          </a:pPr>
          <a:r>
            <a:rPr lang="en-US" sz="2000" dirty="0"/>
            <a:t>Focused,              Non-Specialized Supports</a:t>
          </a:r>
        </a:p>
      </dgm:t>
    </dgm:pt>
    <dgm:pt modelId="{5A2D09F5-362B-46BD-8C13-9E2F5CB906A7}" type="parTrans" cxnId="{DB9AD701-2287-4041-972B-C3A9CC52BA0F}">
      <dgm:prSet/>
      <dgm:spPr/>
      <dgm:t>
        <a:bodyPr/>
        <a:lstStyle/>
        <a:p>
          <a:endParaRPr lang="en-US"/>
        </a:p>
      </dgm:t>
    </dgm:pt>
    <dgm:pt modelId="{C4E50F1E-CB36-4F59-B062-98128610598C}" type="sibTrans" cxnId="{DB9AD701-2287-4041-972B-C3A9CC52BA0F}">
      <dgm:prSet/>
      <dgm:spPr/>
      <dgm:t>
        <a:bodyPr/>
        <a:lstStyle/>
        <a:p>
          <a:endParaRPr lang="en-US"/>
        </a:p>
      </dgm:t>
    </dgm:pt>
    <dgm:pt modelId="{DF3E91E9-0A99-48F3-846E-60D7A26C0CF6}">
      <dgm:prSet phldrT="[Text]" custT="1"/>
      <dgm:spPr/>
      <dgm:t>
        <a:bodyPr/>
        <a:lstStyle/>
        <a:p>
          <a:r>
            <a:rPr lang="en-US" sz="2400" dirty="0"/>
            <a:t>Community and Family Supports</a:t>
          </a:r>
        </a:p>
      </dgm:t>
    </dgm:pt>
    <dgm:pt modelId="{B34D46F3-DBCB-4065-B54E-D2D0E2427F78}" type="parTrans" cxnId="{CEDE4602-4FC1-47B0-937C-F2E0DE2A4646}">
      <dgm:prSet/>
      <dgm:spPr/>
      <dgm:t>
        <a:bodyPr/>
        <a:lstStyle/>
        <a:p>
          <a:endParaRPr lang="en-US"/>
        </a:p>
      </dgm:t>
    </dgm:pt>
    <dgm:pt modelId="{10C9F7B1-6404-4096-8A36-710844E032A3}" type="sibTrans" cxnId="{CEDE4602-4FC1-47B0-937C-F2E0DE2A4646}">
      <dgm:prSet/>
      <dgm:spPr/>
      <dgm:t>
        <a:bodyPr/>
        <a:lstStyle/>
        <a:p>
          <a:endParaRPr lang="en-US"/>
        </a:p>
      </dgm:t>
    </dgm:pt>
    <dgm:pt modelId="{34DACE87-BBB6-4E0D-A143-F3841D6E499B}">
      <dgm:prSet phldrT="[Text]" custT="1"/>
      <dgm:spPr/>
      <dgm:t>
        <a:bodyPr/>
        <a:lstStyle/>
        <a:p>
          <a:r>
            <a:rPr lang="en-US" sz="2800" b="0" dirty="0"/>
            <a:t>Basic Services and Security </a:t>
          </a:r>
        </a:p>
      </dgm:t>
    </dgm:pt>
    <dgm:pt modelId="{B50590D9-D9C8-4224-9282-715E1C6EAC8E}" type="parTrans" cxnId="{D9ECEC6B-9CCE-482D-9393-F04F642A76E1}">
      <dgm:prSet/>
      <dgm:spPr/>
      <dgm:t>
        <a:bodyPr/>
        <a:lstStyle/>
        <a:p>
          <a:endParaRPr lang="en-US"/>
        </a:p>
      </dgm:t>
    </dgm:pt>
    <dgm:pt modelId="{D410CACD-21E5-48D1-A001-1103EAC2F73A}" type="sibTrans" cxnId="{D9ECEC6B-9CCE-482D-9393-F04F642A76E1}">
      <dgm:prSet/>
      <dgm:spPr/>
      <dgm:t>
        <a:bodyPr/>
        <a:lstStyle/>
        <a:p>
          <a:endParaRPr lang="en-US"/>
        </a:p>
      </dgm:t>
    </dgm:pt>
    <dgm:pt modelId="{9AB1830A-5F47-40C7-B54D-2C5617FBCCA1}" type="pres">
      <dgm:prSet presAssocID="{D7013BFD-DCC2-4EAE-B569-3734D3AD22F3}" presName="Name0" presStyleCnt="0">
        <dgm:presLayoutVars>
          <dgm:dir/>
          <dgm:animLvl val="lvl"/>
          <dgm:resizeHandles val="exact"/>
        </dgm:presLayoutVars>
      </dgm:prSet>
      <dgm:spPr/>
    </dgm:pt>
    <dgm:pt modelId="{B3ECE578-8C3B-43EB-B326-806BA4128B58}" type="pres">
      <dgm:prSet presAssocID="{57E755FA-FB8A-48F9-B9A1-AA460DEC3E09}" presName="Name8" presStyleCnt="0"/>
      <dgm:spPr/>
    </dgm:pt>
    <dgm:pt modelId="{3642CA05-EF80-4902-8886-75084A84BDF0}" type="pres">
      <dgm:prSet presAssocID="{57E755FA-FB8A-48F9-B9A1-AA460DEC3E09}" presName="level" presStyleLbl="node1" presStyleIdx="0" presStyleCnt="4">
        <dgm:presLayoutVars>
          <dgm:chMax val="1"/>
          <dgm:bulletEnabled val="1"/>
        </dgm:presLayoutVars>
      </dgm:prSet>
      <dgm:spPr/>
      <dgm:t>
        <a:bodyPr/>
        <a:lstStyle/>
        <a:p>
          <a:endParaRPr lang="en-US"/>
        </a:p>
      </dgm:t>
    </dgm:pt>
    <dgm:pt modelId="{709AC970-14C9-491C-AF18-C87E95415109}" type="pres">
      <dgm:prSet presAssocID="{57E755FA-FB8A-48F9-B9A1-AA460DEC3E09}" presName="levelTx" presStyleLbl="revTx" presStyleIdx="0" presStyleCnt="0">
        <dgm:presLayoutVars>
          <dgm:chMax val="1"/>
          <dgm:bulletEnabled val="1"/>
        </dgm:presLayoutVars>
      </dgm:prSet>
      <dgm:spPr/>
      <dgm:t>
        <a:bodyPr/>
        <a:lstStyle/>
        <a:p>
          <a:endParaRPr lang="en-US"/>
        </a:p>
      </dgm:t>
    </dgm:pt>
    <dgm:pt modelId="{9B4C65B2-54EA-4EE1-ACFC-D72E84ADF2C2}" type="pres">
      <dgm:prSet presAssocID="{B0D373C1-DB81-40FE-9B89-72A26B89B9B8}" presName="Name8" presStyleCnt="0"/>
      <dgm:spPr/>
    </dgm:pt>
    <dgm:pt modelId="{92C0A2AC-C69E-492E-B7D7-0D8ED79AC042}" type="pres">
      <dgm:prSet presAssocID="{B0D373C1-DB81-40FE-9B89-72A26B89B9B8}" presName="level" presStyleLbl="node1" presStyleIdx="1" presStyleCnt="4">
        <dgm:presLayoutVars>
          <dgm:chMax val="1"/>
          <dgm:bulletEnabled val="1"/>
        </dgm:presLayoutVars>
      </dgm:prSet>
      <dgm:spPr/>
      <dgm:t>
        <a:bodyPr/>
        <a:lstStyle/>
        <a:p>
          <a:endParaRPr lang="en-US"/>
        </a:p>
      </dgm:t>
    </dgm:pt>
    <dgm:pt modelId="{4F77FB40-9AE8-4C4C-96FB-F0190CB81058}" type="pres">
      <dgm:prSet presAssocID="{B0D373C1-DB81-40FE-9B89-72A26B89B9B8}" presName="levelTx" presStyleLbl="revTx" presStyleIdx="0" presStyleCnt="0">
        <dgm:presLayoutVars>
          <dgm:chMax val="1"/>
          <dgm:bulletEnabled val="1"/>
        </dgm:presLayoutVars>
      </dgm:prSet>
      <dgm:spPr/>
      <dgm:t>
        <a:bodyPr/>
        <a:lstStyle/>
        <a:p>
          <a:endParaRPr lang="en-US"/>
        </a:p>
      </dgm:t>
    </dgm:pt>
    <dgm:pt modelId="{35CCDF46-943A-4013-944D-C8F495AA360B}" type="pres">
      <dgm:prSet presAssocID="{DF3E91E9-0A99-48F3-846E-60D7A26C0CF6}" presName="Name8" presStyleCnt="0"/>
      <dgm:spPr/>
    </dgm:pt>
    <dgm:pt modelId="{43103060-5719-40CE-A7A8-13584CAEC6CB}" type="pres">
      <dgm:prSet presAssocID="{DF3E91E9-0A99-48F3-846E-60D7A26C0CF6}" presName="level" presStyleLbl="node1" presStyleIdx="2" presStyleCnt="4" custLinFactNeighborY="0">
        <dgm:presLayoutVars>
          <dgm:chMax val="1"/>
          <dgm:bulletEnabled val="1"/>
        </dgm:presLayoutVars>
      </dgm:prSet>
      <dgm:spPr/>
      <dgm:t>
        <a:bodyPr/>
        <a:lstStyle/>
        <a:p>
          <a:endParaRPr lang="en-US"/>
        </a:p>
      </dgm:t>
    </dgm:pt>
    <dgm:pt modelId="{1BD2C173-AF18-416A-BF2D-85D20BEF4EBA}" type="pres">
      <dgm:prSet presAssocID="{DF3E91E9-0A99-48F3-846E-60D7A26C0CF6}" presName="levelTx" presStyleLbl="revTx" presStyleIdx="0" presStyleCnt="0">
        <dgm:presLayoutVars>
          <dgm:chMax val="1"/>
          <dgm:bulletEnabled val="1"/>
        </dgm:presLayoutVars>
      </dgm:prSet>
      <dgm:spPr/>
      <dgm:t>
        <a:bodyPr/>
        <a:lstStyle/>
        <a:p>
          <a:endParaRPr lang="en-US"/>
        </a:p>
      </dgm:t>
    </dgm:pt>
    <dgm:pt modelId="{0FBB1995-B7B5-41E4-8649-D1DDE3DD64DA}" type="pres">
      <dgm:prSet presAssocID="{34DACE87-BBB6-4E0D-A143-F3841D6E499B}" presName="Name8" presStyleCnt="0"/>
      <dgm:spPr/>
    </dgm:pt>
    <dgm:pt modelId="{7657BE50-211F-47C3-B6DE-321DD28C09DA}" type="pres">
      <dgm:prSet presAssocID="{34DACE87-BBB6-4E0D-A143-F3841D6E499B}" presName="level" presStyleLbl="node1" presStyleIdx="3" presStyleCnt="4">
        <dgm:presLayoutVars>
          <dgm:chMax val="1"/>
          <dgm:bulletEnabled val="1"/>
        </dgm:presLayoutVars>
      </dgm:prSet>
      <dgm:spPr/>
      <dgm:t>
        <a:bodyPr/>
        <a:lstStyle/>
        <a:p>
          <a:endParaRPr lang="en-US"/>
        </a:p>
      </dgm:t>
    </dgm:pt>
    <dgm:pt modelId="{4C5ED3B1-6822-44AC-8DC9-F7954450F0B8}" type="pres">
      <dgm:prSet presAssocID="{34DACE87-BBB6-4E0D-A143-F3841D6E499B}" presName="levelTx" presStyleLbl="revTx" presStyleIdx="0" presStyleCnt="0">
        <dgm:presLayoutVars>
          <dgm:chMax val="1"/>
          <dgm:bulletEnabled val="1"/>
        </dgm:presLayoutVars>
      </dgm:prSet>
      <dgm:spPr/>
      <dgm:t>
        <a:bodyPr/>
        <a:lstStyle/>
        <a:p>
          <a:endParaRPr lang="en-US"/>
        </a:p>
      </dgm:t>
    </dgm:pt>
  </dgm:ptLst>
  <dgm:cxnLst>
    <dgm:cxn modelId="{56AC1AE2-B429-4A2D-90F7-E138259D188B}" type="presOf" srcId="{57E755FA-FB8A-48F9-B9A1-AA460DEC3E09}" destId="{3642CA05-EF80-4902-8886-75084A84BDF0}" srcOrd="0" destOrd="0" presId="urn:microsoft.com/office/officeart/2005/8/layout/pyramid1"/>
    <dgm:cxn modelId="{D9ECEC6B-9CCE-482D-9393-F04F642A76E1}" srcId="{D7013BFD-DCC2-4EAE-B569-3734D3AD22F3}" destId="{34DACE87-BBB6-4E0D-A143-F3841D6E499B}" srcOrd="3" destOrd="0" parTransId="{B50590D9-D9C8-4224-9282-715E1C6EAC8E}" sibTransId="{D410CACD-21E5-48D1-A001-1103EAC2F73A}"/>
    <dgm:cxn modelId="{FEE4D88A-3BF5-4452-BF26-A2C402EFCB00}" type="presOf" srcId="{B0D373C1-DB81-40FE-9B89-72A26B89B9B8}" destId="{92C0A2AC-C69E-492E-B7D7-0D8ED79AC042}" srcOrd="0" destOrd="0" presId="urn:microsoft.com/office/officeart/2005/8/layout/pyramid1"/>
    <dgm:cxn modelId="{CEDE4602-4FC1-47B0-937C-F2E0DE2A4646}" srcId="{D7013BFD-DCC2-4EAE-B569-3734D3AD22F3}" destId="{DF3E91E9-0A99-48F3-846E-60D7A26C0CF6}" srcOrd="2" destOrd="0" parTransId="{B34D46F3-DBCB-4065-B54E-D2D0E2427F78}" sibTransId="{10C9F7B1-6404-4096-8A36-710844E032A3}"/>
    <dgm:cxn modelId="{D72581CA-3426-4EB8-AEE4-BFE7733E9A9D}" srcId="{D7013BFD-DCC2-4EAE-B569-3734D3AD22F3}" destId="{57E755FA-FB8A-48F9-B9A1-AA460DEC3E09}" srcOrd="0" destOrd="0" parTransId="{339DE886-9FAF-4E02-BC46-45D3D9584A62}" sibTransId="{F2DA2C44-ADD7-4260-A2B6-3194B35C3504}"/>
    <dgm:cxn modelId="{ABF9B083-9868-4DB0-9B7F-2298DA4EDD20}" type="presOf" srcId="{DF3E91E9-0A99-48F3-846E-60D7A26C0CF6}" destId="{1BD2C173-AF18-416A-BF2D-85D20BEF4EBA}" srcOrd="1" destOrd="0" presId="urn:microsoft.com/office/officeart/2005/8/layout/pyramid1"/>
    <dgm:cxn modelId="{69072C89-F9D6-4341-8884-D583EA8D4226}" type="presOf" srcId="{B0D373C1-DB81-40FE-9B89-72A26B89B9B8}" destId="{4F77FB40-9AE8-4C4C-96FB-F0190CB81058}" srcOrd="1" destOrd="0" presId="urn:microsoft.com/office/officeart/2005/8/layout/pyramid1"/>
    <dgm:cxn modelId="{5908308F-C828-4E72-8B31-F25996B77EC3}" type="presOf" srcId="{34DACE87-BBB6-4E0D-A143-F3841D6E499B}" destId="{4C5ED3B1-6822-44AC-8DC9-F7954450F0B8}" srcOrd="1" destOrd="0" presId="urn:microsoft.com/office/officeart/2005/8/layout/pyramid1"/>
    <dgm:cxn modelId="{4D32E8D2-D7BA-48E3-8C50-777695227177}" type="presOf" srcId="{DF3E91E9-0A99-48F3-846E-60D7A26C0CF6}" destId="{43103060-5719-40CE-A7A8-13584CAEC6CB}" srcOrd="0" destOrd="0" presId="urn:microsoft.com/office/officeart/2005/8/layout/pyramid1"/>
    <dgm:cxn modelId="{34A9DC1F-CA7F-404C-B136-A890D2868BED}" type="presOf" srcId="{57E755FA-FB8A-48F9-B9A1-AA460DEC3E09}" destId="{709AC970-14C9-491C-AF18-C87E95415109}" srcOrd="1" destOrd="0" presId="urn:microsoft.com/office/officeart/2005/8/layout/pyramid1"/>
    <dgm:cxn modelId="{787D9C17-7E35-4B55-BC65-A67BE1BF44D0}" type="presOf" srcId="{D7013BFD-DCC2-4EAE-B569-3734D3AD22F3}" destId="{9AB1830A-5F47-40C7-B54D-2C5617FBCCA1}" srcOrd="0" destOrd="0" presId="urn:microsoft.com/office/officeart/2005/8/layout/pyramid1"/>
    <dgm:cxn modelId="{DB9AD701-2287-4041-972B-C3A9CC52BA0F}" srcId="{D7013BFD-DCC2-4EAE-B569-3734D3AD22F3}" destId="{B0D373C1-DB81-40FE-9B89-72A26B89B9B8}" srcOrd="1" destOrd="0" parTransId="{5A2D09F5-362B-46BD-8C13-9E2F5CB906A7}" sibTransId="{C4E50F1E-CB36-4F59-B062-98128610598C}"/>
    <dgm:cxn modelId="{4C156211-2B17-4D0D-98D7-62D04650FD4B}" type="presOf" srcId="{34DACE87-BBB6-4E0D-A143-F3841D6E499B}" destId="{7657BE50-211F-47C3-B6DE-321DD28C09DA}" srcOrd="0" destOrd="0" presId="urn:microsoft.com/office/officeart/2005/8/layout/pyramid1"/>
    <dgm:cxn modelId="{97B359F6-6414-4E31-9348-E1C398690FA3}" type="presParOf" srcId="{9AB1830A-5F47-40C7-B54D-2C5617FBCCA1}" destId="{B3ECE578-8C3B-43EB-B326-806BA4128B58}" srcOrd="0" destOrd="0" presId="urn:microsoft.com/office/officeart/2005/8/layout/pyramid1"/>
    <dgm:cxn modelId="{F9BBEF3E-ED30-4742-94CC-439424A5F695}" type="presParOf" srcId="{B3ECE578-8C3B-43EB-B326-806BA4128B58}" destId="{3642CA05-EF80-4902-8886-75084A84BDF0}" srcOrd="0" destOrd="0" presId="urn:microsoft.com/office/officeart/2005/8/layout/pyramid1"/>
    <dgm:cxn modelId="{1BF1A290-4EAF-4D7C-8290-B2462696FACF}" type="presParOf" srcId="{B3ECE578-8C3B-43EB-B326-806BA4128B58}" destId="{709AC970-14C9-491C-AF18-C87E95415109}" srcOrd="1" destOrd="0" presId="urn:microsoft.com/office/officeart/2005/8/layout/pyramid1"/>
    <dgm:cxn modelId="{EE24AE3D-C483-4E6D-B8B5-80E52E8D3EAF}" type="presParOf" srcId="{9AB1830A-5F47-40C7-B54D-2C5617FBCCA1}" destId="{9B4C65B2-54EA-4EE1-ACFC-D72E84ADF2C2}" srcOrd="1" destOrd="0" presId="urn:microsoft.com/office/officeart/2005/8/layout/pyramid1"/>
    <dgm:cxn modelId="{6285B808-EE9D-4B2E-85CE-7985876325E6}" type="presParOf" srcId="{9B4C65B2-54EA-4EE1-ACFC-D72E84ADF2C2}" destId="{92C0A2AC-C69E-492E-B7D7-0D8ED79AC042}" srcOrd="0" destOrd="0" presId="urn:microsoft.com/office/officeart/2005/8/layout/pyramid1"/>
    <dgm:cxn modelId="{A678F3EC-E99B-4F4B-8047-2CCD8C676436}" type="presParOf" srcId="{9B4C65B2-54EA-4EE1-ACFC-D72E84ADF2C2}" destId="{4F77FB40-9AE8-4C4C-96FB-F0190CB81058}" srcOrd="1" destOrd="0" presId="urn:microsoft.com/office/officeart/2005/8/layout/pyramid1"/>
    <dgm:cxn modelId="{324BFF17-4032-4317-AA77-C683980F8915}" type="presParOf" srcId="{9AB1830A-5F47-40C7-B54D-2C5617FBCCA1}" destId="{35CCDF46-943A-4013-944D-C8F495AA360B}" srcOrd="2" destOrd="0" presId="urn:microsoft.com/office/officeart/2005/8/layout/pyramid1"/>
    <dgm:cxn modelId="{AD4ED01B-3DA5-4A54-BCB1-009343DF2EE8}" type="presParOf" srcId="{35CCDF46-943A-4013-944D-C8F495AA360B}" destId="{43103060-5719-40CE-A7A8-13584CAEC6CB}" srcOrd="0" destOrd="0" presId="urn:microsoft.com/office/officeart/2005/8/layout/pyramid1"/>
    <dgm:cxn modelId="{1C127FAC-A2C7-4259-9BC4-BAE841694FEF}" type="presParOf" srcId="{35CCDF46-943A-4013-944D-C8F495AA360B}" destId="{1BD2C173-AF18-416A-BF2D-85D20BEF4EBA}" srcOrd="1" destOrd="0" presId="urn:microsoft.com/office/officeart/2005/8/layout/pyramid1"/>
    <dgm:cxn modelId="{FD4D58D6-EFB0-4380-9EC4-11DDCBEFF74E}" type="presParOf" srcId="{9AB1830A-5F47-40C7-B54D-2C5617FBCCA1}" destId="{0FBB1995-B7B5-41E4-8649-D1DDE3DD64DA}" srcOrd="3" destOrd="0" presId="urn:microsoft.com/office/officeart/2005/8/layout/pyramid1"/>
    <dgm:cxn modelId="{D466D449-A3E8-4D6A-BEE6-308A90BB5288}" type="presParOf" srcId="{0FBB1995-B7B5-41E4-8649-D1DDE3DD64DA}" destId="{7657BE50-211F-47C3-B6DE-321DD28C09DA}" srcOrd="0" destOrd="0" presId="urn:microsoft.com/office/officeart/2005/8/layout/pyramid1"/>
    <dgm:cxn modelId="{9B10A77F-AC9B-4D9F-B42D-FBA67D5EBA6A}" type="presParOf" srcId="{0FBB1995-B7B5-41E4-8649-D1DDE3DD64DA}" destId="{4C5ED3B1-6822-44AC-8DC9-F7954450F0B8}"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07B4E7-3D5F-4691-AFBF-0FC6FD36514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C935965F-2A46-4AD4-B66F-2281A3198581}">
      <dgm:prSet phldrT="[Text]"/>
      <dgm:spPr/>
      <dgm:t>
        <a:bodyPr/>
        <a:lstStyle/>
        <a:p>
          <a:r>
            <a:rPr lang="en-US" dirty="0"/>
            <a:t>Vulnerability</a:t>
          </a:r>
        </a:p>
      </dgm:t>
    </dgm:pt>
    <dgm:pt modelId="{8228AC5B-C6A2-4C7F-876E-13102E19072D}" type="parTrans" cxnId="{7BE04E40-45BA-49C4-9483-CAE5C745AC37}">
      <dgm:prSet/>
      <dgm:spPr/>
      <dgm:t>
        <a:bodyPr/>
        <a:lstStyle/>
        <a:p>
          <a:endParaRPr lang="en-US"/>
        </a:p>
      </dgm:t>
    </dgm:pt>
    <dgm:pt modelId="{8637B6EC-3869-4DED-ACC6-38639299393B}" type="sibTrans" cxnId="{7BE04E40-45BA-49C4-9483-CAE5C745AC37}">
      <dgm:prSet/>
      <dgm:spPr/>
      <dgm:t>
        <a:bodyPr/>
        <a:lstStyle/>
        <a:p>
          <a:endParaRPr lang="en-US"/>
        </a:p>
      </dgm:t>
    </dgm:pt>
    <dgm:pt modelId="{61841555-8B54-47C4-B949-ECCBF707507E}">
      <dgm:prSet phldrT="[Text]"/>
      <dgm:spPr/>
      <dgm:t>
        <a:bodyPr/>
        <a:lstStyle/>
        <a:p>
          <a:r>
            <a:rPr lang="en-US" dirty="0"/>
            <a:t>Resiliency</a:t>
          </a:r>
        </a:p>
      </dgm:t>
    </dgm:pt>
    <dgm:pt modelId="{4DAFF009-4D4A-41DF-BE19-94E522379409}" type="parTrans" cxnId="{7C7BB4ED-5693-4C37-908D-802A4AD14C86}">
      <dgm:prSet/>
      <dgm:spPr/>
      <dgm:t>
        <a:bodyPr/>
        <a:lstStyle/>
        <a:p>
          <a:endParaRPr lang="en-US"/>
        </a:p>
      </dgm:t>
    </dgm:pt>
    <dgm:pt modelId="{218151FC-533A-4869-92A3-625AA6B958A1}" type="sibTrans" cxnId="{7C7BB4ED-5693-4C37-908D-802A4AD14C86}">
      <dgm:prSet/>
      <dgm:spPr/>
      <dgm:t>
        <a:bodyPr/>
        <a:lstStyle/>
        <a:p>
          <a:endParaRPr lang="en-US"/>
        </a:p>
      </dgm:t>
    </dgm:pt>
    <dgm:pt modelId="{F5DB7FFD-9DC9-48A9-9866-4869781FA796}" type="pres">
      <dgm:prSet presAssocID="{4E07B4E7-3D5F-4691-AFBF-0FC6FD365148}" presName="compositeShape" presStyleCnt="0">
        <dgm:presLayoutVars>
          <dgm:chMax val="2"/>
          <dgm:dir/>
          <dgm:resizeHandles val="exact"/>
        </dgm:presLayoutVars>
      </dgm:prSet>
      <dgm:spPr/>
      <dgm:t>
        <a:bodyPr/>
        <a:lstStyle/>
        <a:p>
          <a:endParaRPr lang="en-US"/>
        </a:p>
      </dgm:t>
    </dgm:pt>
    <dgm:pt modelId="{E3E1438A-5392-4220-ADB8-96C7E2633427}" type="pres">
      <dgm:prSet presAssocID="{4E07B4E7-3D5F-4691-AFBF-0FC6FD365148}" presName="divider" presStyleLbl="fgShp" presStyleIdx="0" presStyleCnt="1"/>
      <dgm:spPr/>
    </dgm:pt>
    <dgm:pt modelId="{261BB294-3665-43B4-9FFC-5168DC6D0557}" type="pres">
      <dgm:prSet presAssocID="{C935965F-2A46-4AD4-B66F-2281A3198581}" presName="downArrow" presStyleLbl="node1" presStyleIdx="0" presStyleCnt="2"/>
      <dgm:spPr/>
    </dgm:pt>
    <dgm:pt modelId="{01019A3A-B24D-4651-A4E0-21F26BFD6833}" type="pres">
      <dgm:prSet presAssocID="{C935965F-2A46-4AD4-B66F-2281A3198581}" presName="downArrowText" presStyleLbl="revTx" presStyleIdx="0" presStyleCnt="2" custScaleY="50376" custLinFactNeighborX="-59311" custLinFactNeighborY="-16458">
        <dgm:presLayoutVars>
          <dgm:bulletEnabled val="1"/>
        </dgm:presLayoutVars>
      </dgm:prSet>
      <dgm:spPr/>
      <dgm:t>
        <a:bodyPr/>
        <a:lstStyle/>
        <a:p>
          <a:endParaRPr lang="en-US"/>
        </a:p>
      </dgm:t>
    </dgm:pt>
    <dgm:pt modelId="{C84F2008-30CC-4CF5-AE96-C4DA98C8EF68}" type="pres">
      <dgm:prSet presAssocID="{61841555-8B54-47C4-B949-ECCBF707507E}" presName="upArrow" presStyleLbl="node1" presStyleIdx="1" presStyleCnt="2"/>
      <dgm:spPr/>
    </dgm:pt>
    <dgm:pt modelId="{B1AC77B5-C7A1-4423-9623-C55823D00EDF}" type="pres">
      <dgm:prSet presAssocID="{61841555-8B54-47C4-B949-ECCBF707507E}" presName="upArrowText" presStyleLbl="revTx" presStyleIdx="1" presStyleCnt="2" custScaleY="58731" custLinFactNeighborX="65883" custLinFactNeighborY="12532">
        <dgm:presLayoutVars>
          <dgm:bulletEnabled val="1"/>
        </dgm:presLayoutVars>
      </dgm:prSet>
      <dgm:spPr/>
      <dgm:t>
        <a:bodyPr/>
        <a:lstStyle/>
        <a:p>
          <a:endParaRPr lang="en-US"/>
        </a:p>
      </dgm:t>
    </dgm:pt>
  </dgm:ptLst>
  <dgm:cxnLst>
    <dgm:cxn modelId="{7BE04E40-45BA-49C4-9483-CAE5C745AC37}" srcId="{4E07B4E7-3D5F-4691-AFBF-0FC6FD365148}" destId="{C935965F-2A46-4AD4-B66F-2281A3198581}" srcOrd="0" destOrd="0" parTransId="{8228AC5B-C6A2-4C7F-876E-13102E19072D}" sibTransId="{8637B6EC-3869-4DED-ACC6-38639299393B}"/>
    <dgm:cxn modelId="{9D1946AF-9F57-4955-8E5A-FB43798E8925}" type="presOf" srcId="{4E07B4E7-3D5F-4691-AFBF-0FC6FD365148}" destId="{F5DB7FFD-9DC9-48A9-9866-4869781FA796}" srcOrd="0" destOrd="0" presId="urn:microsoft.com/office/officeart/2005/8/layout/arrow3"/>
    <dgm:cxn modelId="{7C7BB4ED-5693-4C37-908D-802A4AD14C86}" srcId="{4E07B4E7-3D5F-4691-AFBF-0FC6FD365148}" destId="{61841555-8B54-47C4-B949-ECCBF707507E}" srcOrd="1" destOrd="0" parTransId="{4DAFF009-4D4A-41DF-BE19-94E522379409}" sibTransId="{218151FC-533A-4869-92A3-625AA6B958A1}"/>
    <dgm:cxn modelId="{C05B5DEE-F7EB-43B1-8D65-059BD726740F}" type="presOf" srcId="{C935965F-2A46-4AD4-B66F-2281A3198581}" destId="{01019A3A-B24D-4651-A4E0-21F26BFD6833}" srcOrd="0" destOrd="0" presId="urn:microsoft.com/office/officeart/2005/8/layout/arrow3"/>
    <dgm:cxn modelId="{7659C672-FE06-4AB2-BEF7-BD3B96AC4C29}" type="presOf" srcId="{61841555-8B54-47C4-B949-ECCBF707507E}" destId="{B1AC77B5-C7A1-4423-9623-C55823D00EDF}" srcOrd="0" destOrd="0" presId="urn:microsoft.com/office/officeart/2005/8/layout/arrow3"/>
    <dgm:cxn modelId="{B21C5B52-AED6-4915-9900-3DF1CAD4F4D7}" type="presParOf" srcId="{F5DB7FFD-9DC9-48A9-9866-4869781FA796}" destId="{E3E1438A-5392-4220-ADB8-96C7E2633427}" srcOrd="0" destOrd="0" presId="urn:microsoft.com/office/officeart/2005/8/layout/arrow3"/>
    <dgm:cxn modelId="{54B80BF1-25BA-4D97-A9A8-46C7C1A0FDE3}" type="presParOf" srcId="{F5DB7FFD-9DC9-48A9-9866-4869781FA796}" destId="{261BB294-3665-43B4-9FFC-5168DC6D0557}" srcOrd="1" destOrd="0" presId="urn:microsoft.com/office/officeart/2005/8/layout/arrow3"/>
    <dgm:cxn modelId="{83EE30A9-0460-4D9A-800E-A7F190D85BE5}" type="presParOf" srcId="{F5DB7FFD-9DC9-48A9-9866-4869781FA796}" destId="{01019A3A-B24D-4651-A4E0-21F26BFD6833}" srcOrd="2" destOrd="0" presId="urn:microsoft.com/office/officeart/2005/8/layout/arrow3"/>
    <dgm:cxn modelId="{F660737C-C72A-4C57-AB1A-C07AE2750B19}" type="presParOf" srcId="{F5DB7FFD-9DC9-48A9-9866-4869781FA796}" destId="{C84F2008-30CC-4CF5-AE96-C4DA98C8EF68}" srcOrd="3" destOrd="0" presId="urn:microsoft.com/office/officeart/2005/8/layout/arrow3"/>
    <dgm:cxn modelId="{FEDF877F-1D10-4F18-BFA2-FC1C6D725AD0}" type="presParOf" srcId="{F5DB7FFD-9DC9-48A9-9866-4869781FA796}" destId="{B1AC77B5-C7A1-4423-9623-C55823D00EDF}" srcOrd="4" destOrd="0" presId="urn:microsoft.com/office/officeart/2005/8/layout/arrow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4594A-2AA9-48E7-8F32-F3B6AD73F801}">
      <dsp:nvSpPr>
        <dsp:cNvPr id="0" name=""/>
        <dsp:cNvSpPr/>
      </dsp:nvSpPr>
      <dsp:spPr>
        <a:xfrm>
          <a:off x="743947" y="268170"/>
          <a:ext cx="1541973" cy="1953728"/>
        </a:xfrm>
        <a:prstGeom prst="roundRect">
          <a:avLst>
            <a:gd name="adj" fmla="val 10000"/>
          </a:avLst>
        </a:prstGeom>
        <a:solidFill>
          <a:schemeClr val="tx2">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Facts</a:t>
          </a:r>
        </a:p>
      </dsp:txBody>
      <dsp:txXfrm>
        <a:off x="789110" y="313333"/>
        <a:ext cx="1451647" cy="1863402"/>
      </dsp:txXfrm>
    </dsp:sp>
    <dsp:sp modelId="{B4F0F56F-4300-4D98-A885-3BDC9B5B1505}">
      <dsp:nvSpPr>
        <dsp:cNvPr id="0" name=""/>
        <dsp:cNvSpPr/>
      </dsp:nvSpPr>
      <dsp:spPr>
        <a:xfrm>
          <a:off x="1500603" y="2643704"/>
          <a:ext cx="2423268" cy="1426326"/>
        </a:xfrm>
        <a:prstGeom prst="triangle">
          <a:avLst/>
        </a:prstGeom>
        <a:solidFill>
          <a:schemeClr val="accent6">
            <a:lumMod val="50000"/>
            <a:alpha val="9000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Trust</a:t>
          </a:r>
        </a:p>
      </dsp:txBody>
      <dsp:txXfrm>
        <a:off x="2106420" y="3356867"/>
        <a:ext cx="1211634" cy="713163"/>
      </dsp:txXfrm>
    </dsp:sp>
    <dsp:sp modelId="{4675E74D-E5EA-4D4B-A900-1AC84E40F3A9}">
      <dsp:nvSpPr>
        <dsp:cNvPr id="0" name=""/>
        <dsp:cNvSpPr/>
      </dsp:nvSpPr>
      <dsp:spPr>
        <a:xfrm flipV="1">
          <a:off x="4840004" y="3963112"/>
          <a:ext cx="804510" cy="40226"/>
        </a:xfrm>
        <a:prstGeom prst="triangle">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AB2D7-D496-4106-A327-BFF31279B610}">
      <dsp:nvSpPr>
        <dsp:cNvPr id="0" name=""/>
        <dsp:cNvSpPr/>
      </dsp:nvSpPr>
      <dsp:spPr>
        <a:xfrm rot="240000">
          <a:off x="882491" y="2356648"/>
          <a:ext cx="3664146" cy="256222"/>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6E01D-2287-474A-9FC2-CDC9299688F7}">
      <dsp:nvSpPr>
        <dsp:cNvPr id="0" name=""/>
        <dsp:cNvSpPr/>
      </dsp:nvSpPr>
      <dsp:spPr>
        <a:xfrm rot="240000">
          <a:off x="3298785" y="266836"/>
          <a:ext cx="1479454" cy="21813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Fear</a:t>
          </a:r>
        </a:p>
      </dsp:txBody>
      <dsp:txXfrm>
        <a:off x="3371006" y="339057"/>
        <a:ext cx="1335012" cy="2036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622FF-2E49-429C-BA52-935904176FAD}">
      <dsp:nvSpPr>
        <dsp:cNvPr id="0" name=""/>
        <dsp:cNvSpPr/>
      </dsp:nvSpPr>
      <dsp:spPr>
        <a:xfrm>
          <a:off x="4502791" y="2438590"/>
          <a:ext cx="1771564" cy="1147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ctr" defTabSz="488950">
            <a:lnSpc>
              <a:spcPct val="90000"/>
            </a:lnSpc>
            <a:spcBef>
              <a:spcPct val="0"/>
            </a:spcBef>
            <a:spcAft>
              <a:spcPct val="15000"/>
            </a:spcAft>
            <a:buChar char="••"/>
          </a:pPr>
          <a:r>
            <a:rPr lang="en-US" sz="1100" kern="1200" dirty="0"/>
            <a:t>Change in cognitive schema</a:t>
          </a:r>
        </a:p>
      </dsp:txBody>
      <dsp:txXfrm>
        <a:off x="5059468" y="2750691"/>
        <a:ext cx="1189678" cy="810262"/>
      </dsp:txXfrm>
    </dsp:sp>
    <dsp:sp modelId="{78C5DE08-9B93-49B5-9302-2685A3B465DE}">
      <dsp:nvSpPr>
        <dsp:cNvPr id="0" name=""/>
        <dsp:cNvSpPr/>
      </dsp:nvSpPr>
      <dsp:spPr>
        <a:xfrm>
          <a:off x="1612344" y="2438590"/>
          <a:ext cx="1771564" cy="1147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Symptoms similar to post-traumatic stress disorder</a:t>
          </a:r>
        </a:p>
      </dsp:txBody>
      <dsp:txXfrm>
        <a:off x="1637552" y="2750691"/>
        <a:ext cx="1189678" cy="810262"/>
      </dsp:txXfrm>
    </dsp:sp>
    <dsp:sp modelId="{9DF935DD-78FD-4B45-93D9-498297AA25B5}">
      <dsp:nvSpPr>
        <dsp:cNvPr id="0" name=""/>
        <dsp:cNvSpPr/>
      </dsp:nvSpPr>
      <dsp:spPr>
        <a:xfrm>
          <a:off x="4502791" y="0"/>
          <a:ext cx="1771564" cy="1147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ctr" defTabSz="488950">
            <a:lnSpc>
              <a:spcPct val="90000"/>
            </a:lnSpc>
            <a:spcBef>
              <a:spcPct val="0"/>
            </a:spcBef>
            <a:spcAft>
              <a:spcPct val="15000"/>
            </a:spcAft>
            <a:buChar char="••"/>
          </a:pPr>
          <a:r>
            <a:rPr lang="en-US" sz="1100" kern="1200" dirty="0"/>
            <a:t>Loss of Self</a:t>
          </a:r>
        </a:p>
      </dsp:txBody>
      <dsp:txXfrm>
        <a:off x="5059468" y="25208"/>
        <a:ext cx="1189678" cy="810262"/>
      </dsp:txXfrm>
    </dsp:sp>
    <dsp:sp modelId="{BFF6510D-3603-4B3B-8F75-DF7D59D6344D}">
      <dsp:nvSpPr>
        <dsp:cNvPr id="0" name=""/>
        <dsp:cNvSpPr/>
      </dsp:nvSpPr>
      <dsp:spPr>
        <a:xfrm>
          <a:off x="1612344" y="0"/>
          <a:ext cx="1771564" cy="11475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ctr" defTabSz="488950">
            <a:lnSpc>
              <a:spcPct val="90000"/>
            </a:lnSpc>
            <a:spcBef>
              <a:spcPct val="0"/>
            </a:spcBef>
            <a:spcAft>
              <a:spcPct val="15000"/>
            </a:spcAft>
            <a:buChar char="••"/>
          </a:pPr>
          <a:r>
            <a:rPr lang="en-US" sz="1100" kern="1200" dirty="0"/>
            <a:t>Emotional Exhaustion</a:t>
          </a:r>
        </a:p>
      </dsp:txBody>
      <dsp:txXfrm>
        <a:off x="1637552" y="25208"/>
        <a:ext cx="1189678" cy="810262"/>
      </dsp:txXfrm>
    </dsp:sp>
    <dsp:sp modelId="{5DF158ED-8FE7-44E9-83AE-7A0A65C815C0}">
      <dsp:nvSpPr>
        <dsp:cNvPr id="0" name=""/>
        <dsp:cNvSpPr/>
      </dsp:nvSpPr>
      <dsp:spPr>
        <a:xfrm>
          <a:off x="2354680" y="204411"/>
          <a:ext cx="1552808" cy="15528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Burnout</a:t>
          </a:r>
        </a:p>
      </dsp:txBody>
      <dsp:txXfrm>
        <a:off x="2809487" y="659218"/>
        <a:ext cx="1098001" cy="1098001"/>
      </dsp:txXfrm>
    </dsp:sp>
    <dsp:sp modelId="{D88B7CD9-34F5-47E8-9DA9-631949636AE3}">
      <dsp:nvSpPr>
        <dsp:cNvPr id="0" name=""/>
        <dsp:cNvSpPr/>
      </dsp:nvSpPr>
      <dsp:spPr>
        <a:xfrm rot="5400000">
          <a:off x="3979211" y="204411"/>
          <a:ext cx="1552808" cy="15528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Compassion Fatigue</a:t>
          </a:r>
        </a:p>
      </dsp:txBody>
      <dsp:txXfrm rot="-5400000">
        <a:off x="3979211" y="659218"/>
        <a:ext cx="1098001" cy="1098001"/>
      </dsp:txXfrm>
    </dsp:sp>
    <dsp:sp modelId="{382F4556-659A-4A17-93C5-FA92C4EFEC81}">
      <dsp:nvSpPr>
        <dsp:cNvPr id="0" name=""/>
        <dsp:cNvSpPr/>
      </dsp:nvSpPr>
      <dsp:spPr>
        <a:xfrm rot="10800000">
          <a:off x="3979211" y="1828942"/>
          <a:ext cx="1552808" cy="15528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Vicarious Trauma</a:t>
          </a:r>
        </a:p>
      </dsp:txBody>
      <dsp:txXfrm rot="10800000">
        <a:off x="3979211" y="1828942"/>
        <a:ext cx="1098001" cy="1098001"/>
      </dsp:txXfrm>
    </dsp:sp>
    <dsp:sp modelId="{2E326F96-21A6-416E-884C-FA7FF7097A4F}">
      <dsp:nvSpPr>
        <dsp:cNvPr id="0" name=""/>
        <dsp:cNvSpPr/>
      </dsp:nvSpPr>
      <dsp:spPr>
        <a:xfrm rot="16200000">
          <a:off x="2354680" y="1828942"/>
          <a:ext cx="1552808" cy="15528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Secondary Traumatic Stress</a:t>
          </a:r>
        </a:p>
      </dsp:txBody>
      <dsp:txXfrm rot="5400000">
        <a:off x="2809487" y="1828942"/>
        <a:ext cx="1098001" cy="1098001"/>
      </dsp:txXfrm>
    </dsp:sp>
    <dsp:sp modelId="{9249D881-68B2-4CC3-BD8C-FBA9209BA2A7}">
      <dsp:nvSpPr>
        <dsp:cNvPr id="0" name=""/>
        <dsp:cNvSpPr/>
      </dsp:nvSpPr>
      <dsp:spPr>
        <a:xfrm>
          <a:off x="3675284" y="1470326"/>
          <a:ext cx="536131" cy="466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86547-E7E6-4AFF-AE66-05B009273045}">
      <dsp:nvSpPr>
        <dsp:cNvPr id="0" name=""/>
        <dsp:cNvSpPr/>
      </dsp:nvSpPr>
      <dsp:spPr>
        <a:xfrm rot="10800000">
          <a:off x="3675284" y="1649634"/>
          <a:ext cx="536131" cy="46620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2CA05-EF80-4902-8886-75084A84BDF0}">
      <dsp:nvSpPr>
        <dsp:cNvPr id="0" name=""/>
        <dsp:cNvSpPr/>
      </dsp:nvSpPr>
      <dsp:spPr>
        <a:xfrm>
          <a:off x="2952750" y="0"/>
          <a:ext cx="1968500" cy="1270000"/>
        </a:xfrm>
        <a:prstGeom prst="trapezoid">
          <a:avLst>
            <a:gd name="adj" fmla="val 77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r>
            <a:rPr lang="en-US" sz="1600" kern="1200" dirty="0"/>
            <a:t>Specialized </a:t>
          </a:r>
        </a:p>
        <a:p>
          <a:pPr lvl="0" algn="ctr" defTabSz="711200">
            <a:lnSpc>
              <a:spcPct val="90000"/>
            </a:lnSpc>
            <a:spcBef>
              <a:spcPct val="0"/>
            </a:spcBef>
            <a:spcAft>
              <a:spcPct val="35000"/>
            </a:spcAft>
          </a:pPr>
          <a:r>
            <a:rPr lang="en-US" sz="1600" kern="1200" dirty="0"/>
            <a:t>Services                                                                                                                                       </a:t>
          </a:r>
        </a:p>
      </dsp:txBody>
      <dsp:txXfrm>
        <a:off x="2952750" y="0"/>
        <a:ext cx="1968500" cy="1270000"/>
      </dsp:txXfrm>
    </dsp:sp>
    <dsp:sp modelId="{92C0A2AC-C69E-492E-B7D7-0D8ED79AC042}">
      <dsp:nvSpPr>
        <dsp:cNvPr id="0" name=""/>
        <dsp:cNvSpPr/>
      </dsp:nvSpPr>
      <dsp:spPr>
        <a:xfrm>
          <a:off x="1968500" y="1270000"/>
          <a:ext cx="3937000" cy="1270000"/>
        </a:xfrm>
        <a:prstGeom prst="trapezoid">
          <a:avLst>
            <a:gd name="adj" fmla="val 77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en-US" sz="2000" kern="1200" dirty="0"/>
            <a:t>Focused,              Non-Specialized Supports</a:t>
          </a:r>
        </a:p>
      </dsp:txBody>
      <dsp:txXfrm>
        <a:off x="2657474" y="1270000"/>
        <a:ext cx="2559050" cy="1270000"/>
      </dsp:txXfrm>
    </dsp:sp>
    <dsp:sp modelId="{43103060-5719-40CE-A7A8-13584CAEC6CB}">
      <dsp:nvSpPr>
        <dsp:cNvPr id="0" name=""/>
        <dsp:cNvSpPr/>
      </dsp:nvSpPr>
      <dsp:spPr>
        <a:xfrm>
          <a:off x="984249" y="2540000"/>
          <a:ext cx="5905500" cy="1270000"/>
        </a:xfrm>
        <a:prstGeom prst="trapezoid">
          <a:avLst>
            <a:gd name="adj" fmla="val 77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Community and Family Supports</a:t>
          </a:r>
        </a:p>
      </dsp:txBody>
      <dsp:txXfrm>
        <a:off x="2017712" y="2540000"/>
        <a:ext cx="3838575" cy="1270000"/>
      </dsp:txXfrm>
    </dsp:sp>
    <dsp:sp modelId="{7657BE50-211F-47C3-B6DE-321DD28C09DA}">
      <dsp:nvSpPr>
        <dsp:cNvPr id="0" name=""/>
        <dsp:cNvSpPr/>
      </dsp:nvSpPr>
      <dsp:spPr>
        <a:xfrm>
          <a:off x="0" y="3810000"/>
          <a:ext cx="7874000" cy="1270000"/>
        </a:xfrm>
        <a:prstGeom prst="trapezoid">
          <a:avLst>
            <a:gd name="adj" fmla="val 77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a:t>Basic Services and Security </a:t>
          </a:r>
        </a:p>
      </dsp:txBody>
      <dsp:txXfrm>
        <a:off x="1377949" y="3810000"/>
        <a:ext cx="5118100" cy="127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1438A-5392-4220-ADB8-96C7E2633427}">
      <dsp:nvSpPr>
        <dsp:cNvPr id="0" name=""/>
        <dsp:cNvSpPr/>
      </dsp:nvSpPr>
      <dsp:spPr>
        <a:xfrm rot="21300000">
          <a:off x="19677" y="1700600"/>
          <a:ext cx="6372875" cy="729790"/>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1BB294-3665-43B4-9FFC-5168DC6D0557}">
      <dsp:nvSpPr>
        <dsp:cNvPr id="0" name=""/>
        <dsp:cNvSpPr/>
      </dsp:nvSpPr>
      <dsp:spPr>
        <a:xfrm>
          <a:off x="769467" y="206549"/>
          <a:ext cx="1923669" cy="1652396"/>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19A3A-B24D-4651-A4E0-21F26BFD6833}">
      <dsp:nvSpPr>
        <dsp:cNvPr id="0" name=""/>
        <dsp:cNvSpPr/>
      </dsp:nvSpPr>
      <dsp:spPr>
        <a:xfrm>
          <a:off x="2181471" y="144943"/>
          <a:ext cx="2051913" cy="874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Vulnerability</a:t>
          </a:r>
        </a:p>
      </dsp:txBody>
      <dsp:txXfrm>
        <a:off x="2181471" y="144943"/>
        <a:ext cx="2051913" cy="874031"/>
      </dsp:txXfrm>
    </dsp:sp>
    <dsp:sp modelId="{C84F2008-30CC-4CF5-AE96-C4DA98C8EF68}">
      <dsp:nvSpPr>
        <dsp:cNvPr id="0" name=""/>
        <dsp:cNvSpPr/>
      </dsp:nvSpPr>
      <dsp:spPr>
        <a:xfrm>
          <a:off x="3719093" y="2272045"/>
          <a:ext cx="1923669" cy="1652396"/>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C77B5-C7A1-4423-9623-C55823D00EDF}">
      <dsp:nvSpPr>
        <dsp:cNvPr id="0" name=""/>
        <dsp:cNvSpPr/>
      </dsp:nvSpPr>
      <dsp:spPr>
        <a:xfrm>
          <a:off x="2313696" y="2971418"/>
          <a:ext cx="2051913" cy="101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Resiliency</a:t>
          </a:r>
        </a:p>
      </dsp:txBody>
      <dsp:txXfrm>
        <a:off x="2313696" y="2971418"/>
        <a:ext cx="2051913" cy="101899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4C9B4-FDA8-49ED-AB1C-1C37AA458B12}" type="datetimeFigureOut">
              <a:rPr lang="en-US" smtClean="0"/>
              <a:t>3/16/2020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CCDE4-482E-48F6-A1E1-F466A97541F0}" type="slidenum">
              <a:rPr lang="en-US" smtClean="0"/>
              <a:t>‹#›</a:t>
            </a:fld>
            <a:endParaRPr lang="en-US" dirty="0"/>
          </a:p>
        </p:txBody>
      </p:sp>
    </p:spTree>
    <p:extLst>
      <p:ext uri="{BB962C8B-B14F-4D97-AF65-F5344CB8AC3E}">
        <p14:creationId xmlns:p14="http://schemas.microsoft.com/office/powerpoint/2010/main" val="32479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sz="12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39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81624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11993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53700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206997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85342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309133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CCDE4-482E-48F6-A1E1-F466A97541F0}" type="slidenum">
              <a:rPr lang="en-US" smtClean="0"/>
              <a:t>20</a:t>
            </a:fld>
            <a:endParaRPr lang="en-US" dirty="0"/>
          </a:p>
        </p:txBody>
      </p:sp>
    </p:spTree>
    <p:extLst>
      <p:ext uri="{BB962C8B-B14F-4D97-AF65-F5344CB8AC3E}">
        <p14:creationId xmlns:p14="http://schemas.microsoft.com/office/powerpoint/2010/main" val="105089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dirty="0"/>
          </a:p>
        </p:txBody>
      </p:sp>
    </p:spTree>
    <p:extLst>
      <p:ext uri="{BB962C8B-B14F-4D97-AF65-F5344CB8AC3E}">
        <p14:creationId xmlns:p14="http://schemas.microsoft.com/office/powerpoint/2010/main" val="24453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dirty="0"/>
          </a:p>
        </p:txBody>
      </p:sp>
    </p:spTree>
    <p:extLst>
      <p:ext uri="{BB962C8B-B14F-4D97-AF65-F5344CB8AC3E}">
        <p14:creationId xmlns:p14="http://schemas.microsoft.com/office/powerpoint/2010/main" val="7671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dirty="0"/>
          </a:p>
        </p:txBody>
      </p:sp>
    </p:spTree>
    <p:extLst>
      <p:ext uri="{BB962C8B-B14F-4D97-AF65-F5344CB8AC3E}">
        <p14:creationId xmlns:p14="http://schemas.microsoft.com/office/powerpoint/2010/main" val="9077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52693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dirty="0"/>
          </a:p>
        </p:txBody>
      </p:sp>
    </p:spTree>
    <p:extLst>
      <p:ext uri="{BB962C8B-B14F-4D97-AF65-F5344CB8AC3E}">
        <p14:creationId xmlns:p14="http://schemas.microsoft.com/office/powerpoint/2010/main" val="3830676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152867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dirty="0"/>
          </a:p>
        </p:txBody>
      </p:sp>
    </p:spTree>
    <p:extLst>
      <p:ext uri="{BB962C8B-B14F-4D97-AF65-F5344CB8AC3E}">
        <p14:creationId xmlns:p14="http://schemas.microsoft.com/office/powerpoint/2010/main" val="267516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dirty="0"/>
          </a:p>
        </p:txBody>
      </p:sp>
    </p:spTree>
    <p:extLst>
      <p:ext uri="{BB962C8B-B14F-4D97-AF65-F5344CB8AC3E}">
        <p14:creationId xmlns:p14="http://schemas.microsoft.com/office/powerpoint/2010/main" val="2980274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E7F8F-B9D2-40FE-B639-D9021114A840}"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CCDE4-482E-48F6-A1E1-F466A97541F0}" type="slidenum">
              <a:rPr lang="en-US" smtClean="0"/>
              <a:t>29</a:t>
            </a:fld>
            <a:endParaRPr lang="en-US" dirty="0"/>
          </a:p>
        </p:txBody>
      </p:sp>
    </p:spTree>
    <p:extLst>
      <p:ext uri="{BB962C8B-B14F-4D97-AF65-F5344CB8AC3E}">
        <p14:creationId xmlns:p14="http://schemas.microsoft.com/office/powerpoint/2010/main" val="3577480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dirty="0"/>
          </a:p>
        </p:txBody>
      </p:sp>
    </p:spTree>
    <p:extLst>
      <p:ext uri="{BB962C8B-B14F-4D97-AF65-F5344CB8AC3E}">
        <p14:creationId xmlns:p14="http://schemas.microsoft.com/office/powerpoint/2010/main" val="29308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dirty="0"/>
          </a:p>
        </p:txBody>
      </p:sp>
    </p:spTree>
    <p:extLst>
      <p:ext uri="{BB962C8B-B14F-4D97-AF65-F5344CB8AC3E}">
        <p14:creationId xmlns:p14="http://schemas.microsoft.com/office/powerpoint/2010/main" val="29575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dirty="0"/>
          </a:p>
        </p:txBody>
      </p:sp>
    </p:spTree>
    <p:extLst>
      <p:ext uri="{BB962C8B-B14F-4D97-AF65-F5344CB8AC3E}">
        <p14:creationId xmlns:p14="http://schemas.microsoft.com/office/powerpoint/2010/main" val="269122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dirty="0"/>
          </a:p>
        </p:txBody>
      </p:sp>
    </p:spTree>
    <p:extLst>
      <p:ext uri="{BB962C8B-B14F-4D97-AF65-F5344CB8AC3E}">
        <p14:creationId xmlns:p14="http://schemas.microsoft.com/office/powerpoint/2010/main" val="188122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2756209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dirty="0"/>
          </a:p>
        </p:txBody>
      </p:sp>
    </p:spTree>
    <p:extLst>
      <p:ext uri="{BB962C8B-B14F-4D97-AF65-F5344CB8AC3E}">
        <p14:creationId xmlns:p14="http://schemas.microsoft.com/office/powerpoint/2010/main" val="12138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dirty="0"/>
          </a:p>
        </p:txBody>
      </p:sp>
    </p:spTree>
    <p:extLst>
      <p:ext uri="{BB962C8B-B14F-4D97-AF65-F5344CB8AC3E}">
        <p14:creationId xmlns:p14="http://schemas.microsoft.com/office/powerpoint/2010/main" val="1394592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dirty="0"/>
          </a:p>
        </p:txBody>
      </p:sp>
    </p:spTree>
    <p:extLst>
      <p:ext uri="{BB962C8B-B14F-4D97-AF65-F5344CB8AC3E}">
        <p14:creationId xmlns:p14="http://schemas.microsoft.com/office/powerpoint/2010/main" val="3627351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dirty="0"/>
          </a:p>
        </p:txBody>
      </p:sp>
    </p:spTree>
    <p:extLst>
      <p:ext uri="{BB962C8B-B14F-4D97-AF65-F5344CB8AC3E}">
        <p14:creationId xmlns:p14="http://schemas.microsoft.com/office/powerpoint/2010/main" val="1684521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dirty="0"/>
          </a:p>
        </p:txBody>
      </p:sp>
    </p:spTree>
    <p:extLst>
      <p:ext uri="{BB962C8B-B14F-4D97-AF65-F5344CB8AC3E}">
        <p14:creationId xmlns:p14="http://schemas.microsoft.com/office/powerpoint/2010/main" val="658298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795348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dirty="0"/>
          </a:p>
        </p:txBody>
      </p:sp>
    </p:spTree>
    <p:extLst>
      <p:ext uri="{BB962C8B-B14F-4D97-AF65-F5344CB8AC3E}">
        <p14:creationId xmlns:p14="http://schemas.microsoft.com/office/powerpoint/2010/main" val="397517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dirty="0"/>
          </a:p>
        </p:txBody>
      </p:sp>
    </p:spTree>
    <p:extLst>
      <p:ext uri="{BB962C8B-B14F-4D97-AF65-F5344CB8AC3E}">
        <p14:creationId xmlns:p14="http://schemas.microsoft.com/office/powerpoint/2010/main" val="3095553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44</a:t>
            </a:fld>
            <a:endParaRPr lang="en-US" dirty="0"/>
          </a:p>
        </p:txBody>
      </p:sp>
    </p:spTree>
    <p:extLst>
      <p:ext uri="{BB962C8B-B14F-4D97-AF65-F5344CB8AC3E}">
        <p14:creationId xmlns:p14="http://schemas.microsoft.com/office/powerpoint/2010/main" val="3763898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45</a:t>
            </a:fld>
            <a:endParaRPr lang="en-US" dirty="0"/>
          </a:p>
        </p:txBody>
      </p:sp>
    </p:spTree>
    <p:extLst>
      <p:ext uri="{BB962C8B-B14F-4D97-AF65-F5344CB8AC3E}">
        <p14:creationId xmlns:p14="http://schemas.microsoft.com/office/powerpoint/2010/main" val="289773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onstantia" pitchFamily="18" charset="0"/>
              </a:rPr>
              <a:t>Myers/</a:t>
            </a:r>
            <a:r>
              <a:rPr lang="en-US" sz="1400" dirty="0" err="1">
                <a:latin typeface="Constantia" pitchFamily="18" charset="0"/>
              </a:rPr>
              <a:t>Zunin</a:t>
            </a:r>
            <a:endParaRPr lang="en-US" sz="1400" dirty="0">
              <a:latin typeface="Constantia" pitchFamily="18"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975393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46</a:t>
            </a:fld>
            <a:endParaRPr lang="en-US" dirty="0"/>
          </a:p>
        </p:txBody>
      </p:sp>
    </p:spTree>
    <p:extLst>
      <p:ext uri="{BB962C8B-B14F-4D97-AF65-F5344CB8AC3E}">
        <p14:creationId xmlns:p14="http://schemas.microsoft.com/office/powerpoint/2010/main" val="1422262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dirty="0"/>
          </a:p>
        </p:txBody>
      </p:sp>
    </p:spTree>
    <p:extLst>
      <p:ext uri="{BB962C8B-B14F-4D97-AF65-F5344CB8AC3E}">
        <p14:creationId xmlns:p14="http://schemas.microsoft.com/office/powerpoint/2010/main" val="3584231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48</a:t>
            </a:fld>
            <a:endParaRPr lang="en-US" dirty="0"/>
          </a:p>
        </p:txBody>
      </p:sp>
    </p:spTree>
    <p:extLst>
      <p:ext uri="{BB962C8B-B14F-4D97-AF65-F5344CB8AC3E}">
        <p14:creationId xmlns:p14="http://schemas.microsoft.com/office/powerpoint/2010/main" val="1815670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49</a:t>
            </a:fld>
            <a:endParaRPr lang="en-US" dirty="0"/>
          </a:p>
        </p:txBody>
      </p:sp>
    </p:spTree>
    <p:extLst>
      <p:ext uri="{BB962C8B-B14F-4D97-AF65-F5344CB8AC3E}">
        <p14:creationId xmlns:p14="http://schemas.microsoft.com/office/powerpoint/2010/main" val="3531388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50</a:t>
            </a:fld>
            <a:endParaRPr lang="en-US" dirty="0"/>
          </a:p>
        </p:txBody>
      </p:sp>
    </p:spTree>
    <p:extLst>
      <p:ext uri="{BB962C8B-B14F-4D97-AF65-F5344CB8AC3E}">
        <p14:creationId xmlns:p14="http://schemas.microsoft.com/office/powerpoint/2010/main" val="98507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111848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Pfefferbaum</a:t>
            </a:r>
            <a:r>
              <a:rPr lang="en-US" sz="1400" dirty="0"/>
              <a:t> and colleagues (2005)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412812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Norris, et al</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34775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97730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99402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80488"/>
      </p:ext>
    </p:extLst>
  </p:cSld>
  <p:clrMapOvr>
    <a:masterClrMapping/>
  </p:clrMapOvr>
  <p:transition spd="slow" advClick="0" advTm="29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5444481"/>
      </p:ext>
    </p:extLst>
  </p:cSld>
  <p:clrMapOvr>
    <a:masterClrMapping/>
  </p:clrMapOvr>
  <p:transition spd="slow" advClick="0" advTm="29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4811899"/>
      </p:ext>
    </p:extLst>
  </p:cSld>
  <p:clrMapOvr>
    <a:masterClrMapping/>
  </p:clrMapOvr>
  <p:transition spd="slow" advClick="0" advTm="29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92" y="5672451"/>
            <a:ext cx="1660043" cy="1185549"/>
          </a:xfrm>
          <a:prstGeom prst="rect">
            <a:avLst/>
          </a:prstGeom>
          <a:noFill/>
          <a:ln>
            <a:noFill/>
          </a:ln>
        </p:spPr>
      </p:pic>
    </p:spTree>
    <p:custDataLst>
      <p:tags r:id="rId1"/>
    </p:custDataLst>
    <p:extLst>
      <p:ext uri="{BB962C8B-B14F-4D97-AF65-F5344CB8AC3E}">
        <p14:creationId xmlns:p14="http://schemas.microsoft.com/office/powerpoint/2010/main" val="3339604548"/>
      </p:ext>
    </p:extLst>
  </p:cSld>
  <p:clrMapOvr>
    <a:masterClrMapping/>
  </p:clrMapOvr>
  <p:transition spd="slow" advClick="0" advTm="29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501336" y="1557075"/>
            <a:ext cx="3886200" cy="4215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6023" y="1557075"/>
            <a:ext cx="3886200" cy="4215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pic>
        <p:nvPicPr>
          <p:cNvPr id="5" name="Picture 4"/>
          <p:cNvPicPr>
            <a:picLocks noChangeAspect="1"/>
          </p:cNvPicPr>
          <p:nvPr userDrawn="1"/>
        </p:nvPicPr>
        <p:blipFill>
          <a:blip r:embed="rId4"/>
          <a:stretch>
            <a:fillRect/>
          </a:stretch>
        </p:blipFill>
        <p:spPr>
          <a:xfrm>
            <a:off x="0" y="5888652"/>
            <a:ext cx="6468417" cy="969348"/>
          </a:xfrm>
          <a:prstGeom prst="rect">
            <a:avLst/>
          </a:prstGeom>
        </p:spPr>
      </p:pic>
    </p:spTree>
    <p:custDataLst>
      <p:tags r:id="rId1"/>
    </p:custDataLst>
    <p:extLst>
      <p:ext uri="{BB962C8B-B14F-4D97-AF65-F5344CB8AC3E}">
        <p14:creationId xmlns:p14="http://schemas.microsoft.com/office/powerpoint/2010/main" val="2919301389"/>
      </p:ext>
    </p:extLst>
  </p:cSld>
  <p:clrMapOvr>
    <a:masterClrMapping/>
  </p:clrMapOvr>
  <p:transition spd="slow" advClick="0" advTm="29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00974607"/>
      </p:ext>
    </p:extLst>
  </p:cSld>
  <p:clrMapOvr>
    <a:masterClrMapping/>
  </p:clrMapOvr>
  <p:transition spd="slow" advClick="0" advTm="29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2941821530"/>
      </p:ext>
    </p:extLst>
  </p:cSld>
  <p:clrMapOvr>
    <a:masterClrMapping/>
  </p:clrMapOvr>
  <p:transition spd="slow" advClick="0" advTm="29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2178350420"/>
      </p:ext>
    </p:extLst>
  </p:cSld>
  <p:clrMapOvr>
    <a:masterClrMapping/>
  </p:clrMapOvr>
  <p:transition spd="slow" advClick="0" advTm="2900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dirty="0"/>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1480480491"/>
      </p:ext>
    </p:extLst>
  </p:cSld>
  <p:clrMapOvr>
    <a:masterClrMapping/>
  </p:clrMapOvr>
  <p:transition spd="slow" advClick="0" advTm="29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151139"/>
      </p:ext>
    </p:extLst>
  </p:cSld>
  <p:clrMapOvr>
    <a:masterClrMapping/>
  </p:clrMapOvr>
  <p:transition spd="slow" advClick="0" advTm="29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7844554"/>
      </p:ext>
    </p:extLst>
  </p:cSld>
  <p:clrMapOvr>
    <a:masterClrMapping/>
  </p:clrMapOvr>
  <p:transition spd="slow" advClick="0" advTm="29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9604898"/>
      </p:ext>
    </p:extLst>
  </p:cSld>
  <p:clrMapOvr>
    <a:masterClrMapping/>
  </p:clrMapOvr>
  <p:transition spd="slow" advClick="0" advTm="29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73319873"/>
      </p:ext>
    </p:extLst>
  </p:cSld>
  <p:clrMapOvr>
    <a:masterClrMapping/>
  </p:clrMapOvr>
  <p:transition spd="slow" advClick="0" advTm="29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3448605"/>
      </p:ext>
    </p:extLst>
  </p:cSld>
  <p:clrMapOvr>
    <a:masterClrMapping/>
  </p:clrMapOvr>
  <p:transition spd="slow" advClick="0" advTm="29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1167630"/>
      </p:ext>
    </p:extLst>
  </p:cSld>
  <p:clrMapOvr>
    <a:masterClrMapping/>
  </p:clrMapOvr>
  <p:transition spd="slow" advClick="0" advTm="29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36023423"/>
      </p:ext>
    </p:extLst>
  </p:cSld>
  <p:clrMapOvr>
    <a:masterClrMapping/>
  </p:clrMapOvr>
  <p:transition spd="slow" advClick="0" advTm="29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7516388"/>
      </p:ext>
    </p:extLst>
  </p:cSld>
  <p:clrMapOvr>
    <a:masterClrMapping/>
  </p:clrMapOvr>
  <p:transition spd="slow" advClick="0" advTm="29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958509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2" r:id="rId13"/>
    <p:sldLayoutId id="2147483733" r:id="rId14"/>
    <p:sldLayoutId id="2147483734" r:id="rId15"/>
    <p:sldLayoutId id="2147483735" r:id="rId16"/>
    <p:sldLayoutId id="2147483736" r:id="rId17"/>
  </p:sldLayoutIdLst>
  <p:transition spd="slow" advClick="0" advTm="29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9.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6.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7.xml"/><Relationship Id="rId7" Type="http://schemas.openxmlformats.org/officeDocument/2006/relationships/diagramColors" Target="../diagrams/colors2.xml"/><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9.xml"/><Relationship Id="rId7" Type="http://schemas.openxmlformats.org/officeDocument/2006/relationships/diagramColors" Target="../diagrams/colors3.xml"/><Relationship Id="rId2" Type="http://schemas.openxmlformats.org/officeDocument/2006/relationships/slideLayout" Target="../slideLayouts/slideLayout17.xml"/><Relationship Id="rId1" Type="http://schemas.openxmlformats.org/officeDocument/2006/relationships/tags" Target="../tags/tag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5.xml"/><Relationship Id="rId7" Type="http://schemas.openxmlformats.org/officeDocument/2006/relationships/diagramColors" Target="../diagrams/colors4.xml"/><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1.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4.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6.xml"/><Relationship Id="rId5" Type="http://schemas.openxmlformats.org/officeDocument/2006/relationships/image" Target="../media/image37.jpeg"/><Relationship Id="rId4" Type="http://schemas.openxmlformats.org/officeDocument/2006/relationships/hyperlink" Target="http://www.google.com/url?sa=i&amp;rct=j&amp;q=Caribbean+school+children&amp;source=images&amp;cd=&amp;cad=rja&amp;docid=lrmi6KERfRnpWM&amp;tbnid=S-KocBkQd1qM2M:&amp;ved=0CAUQjRw&amp;url=http://learnenglishinjamaica.com/about-jamaica/&amp;ei=Ie7NUbaeDI6K9QTGyYCAAg&amp;bvm=bv.48572450,d.eWU&amp;psig=AFQjCNEU0baXj5enOZGIOSARHR6Mz-kk4g&amp;ust=1372536730687429"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579" y="1747519"/>
            <a:ext cx="8458200" cy="1882245"/>
          </a:xfrm>
        </p:spPr>
        <p:txBody>
          <a:bodyPr>
            <a:noAutofit/>
          </a:bodyPr>
          <a:lstStyle/>
          <a:p>
            <a:r>
              <a:rPr lang="en-US" sz="3400" dirty="0"/>
              <a:t>Psychosocial Impacts of Disaster: Assisting Community Leaders</a:t>
            </a:r>
            <a:br>
              <a:rPr lang="en-US" sz="3400" dirty="0"/>
            </a:br>
            <a:r>
              <a:rPr lang="en-US" sz="3400" dirty="0"/>
              <a:t/>
            </a:r>
            <a:br>
              <a:rPr lang="en-US" sz="3400" dirty="0"/>
            </a:br>
            <a:r>
              <a:rPr lang="en-US" sz="2000" dirty="0"/>
              <a:t>(with annotations for pandemics)</a:t>
            </a:r>
            <a:endParaRPr lang="en-US" sz="3400" dirty="0">
              <a:solidFill>
                <a:srgbClr val="C34A2D"/>
              </a:solidFill>
              <a:latin typeface="Arial"/>
              <a:ea typeface="Arial" charset="0"/>
              <a:cs typeface="Arial"/>
            </a:endParaRPr>
          </a:p>
        </p:txBody>
      </p:sp>
      <p:sp>
        <p:nvSpPr>
          <p:cNvPr id="3" name="Subtitle 2"/>
          <p:cNvSpPr>
            <a:spLocks noGrp="1"/>
          </p:cNvSpPr>
          <p:nvPr>
            <p:ph type="subTitle" idx="1"/>
          </p:nvPr>
        </p:nvSpPr>
        <p:spPr>
          <a:xfrm>
            <a:off x="1142999" y="3941674"/>
            <a:ext cx="6858000" cy="419475"/>
          </a:xfrm>
        </p:spPr>
        <p:txBody>
          <a:bodyPr/>
          <a:lstStyle/>
          <a:p>
            <a:r>
              <a:rPr lang="en-US" dirty="0"/>
              <a:t>Andrew J. McLean, MD, MPH</a:t>
            </a:r>
          </a:p>
        </p:txBody>
      </p:sp>
      <p:pic>
        <p:nvPicPr>
          <p:cNvPr id="7" name="Picture Placeholder 6" descr="Mountain Plains mental health technology transfer center (MHTTC) logo "/>
          <p:cNvPicPr>
            <a:picLocks noGrp="1" noChangeAspect="1"/>
          </p:cNvPicPr>
          <p:nvPr>
            <p:ph type="pic" sz="quarter" idx="10"/>
          </p:nvPr>
        </p:nvPicPr>
        <p:blipFill rotWithShape="1">
          <a:blip r:embed="rId3" cstate="hqprint">
            <a:extLst>
              <a:ext uri="{28A0092B-C50C-407E-A947-70E740481C1C}">
                <a14:useLocalDpi xmlns:a14="http://schemas.microsoft.com/office/drawing/2010/main" val="0"/>
              </a:ext>
            </a:extLst>
          </a:blip>
          <a:srcRect l="-971" t="-4214" r="-971" b="-4214"/>
          <a:stretch/>
        </p:blipFill>
        <p:spPr>
          <a:xfrm>
            <a:off x="1262856" y="73314"/>
            <a:ext cx="6618287" cy="1090613"/>
          </a:xfrm>
        </p:spPr>
      </p:pic>
      <p:pic>
        <p:nvPicPr>
          <p:cNvPr id="8" name="Picture Placeholder 6" descr="MHTTC stacked color bars"/>
          <p:cNvPicPr>
            <a:picLocks noChangeAspect="1"/>
          </p:cNvPicPr>
          <p:nvPr/>
        </p:nvPicPr>
        <p:blipFill>
          <a:blip r:embed="rId4">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extLst>
      <p:ext uri="{BB962C8B-B14F-4D97-AF65-F5344CB8AC3E}">
        <p14:creationId xmlns:p14="http://schemas.microsoft.com/office/powerpoint/2010/main" val="1263517700"/>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CE0A5-2733-42AF-B443-23DB85B7410E}"/>
              </a:ext>
            </a:extLst>
          </p:cNvPr>
          <p:cNvSpPr>
            <a:spLocks noGrp="1"/>
          </p:cNvSpPr>
          <p:nvPr>
            <p:ph type="title"/>
          </p:nvPr>
        </p:nvSpPr>
        <p:spPr>
          <a:xfrm>
            <a:off x="628650" y="365127"/>
            <a:ext cx="7886700" cy="867670"/>
          </a:xfrm>
        </p:spPr>
        <p:txBody>
          <a:bodyPr/>
          <a:lstStyle/>
          <a:p>
            <a:r>
              <a:rPr lang="en-US" dirty="0"/>
              <a:t>Communication</a:t>
            </a:r>
          </a:p>
        </p:txBody>
      </p:sp>
      <p:sp>
        <p:nvSpPr>
          <p:cNvPr id="5" name="Content Placeholder 4"/>
          <p:cNvSpPr>
            <a:spLocks noGrp="1"/>
          </p:cNvSpPr>
          <p:nvPr>
            <p:ph sz="half" idx="2"/>
          </p:nvPr>
        </p:nvSpPr>
        <p:spPr>
          <a:xfrm>
            <a:off x="622935" y="1782129"/>
            <a:ext cx="3349625" cy="2886708"/>
          </a:xfrm>
        </p:spPr>
        <p:txBody>
          <a:bodyPr>
            <a:normAutofit lnSpcReduction="10000"/>
          </a:bodyPr>
          <a:lstStyle/>
          <a:p>
            <a:r>
              <a:rPr lang="en-US" dirty="0"/>
              <a:t>Public Health and Administrative officials need to be well versed in risk communication, and have cultural competency</a:t>
            </a:r>
          </a:p>
        </p:txBody>
      </p:sp>
      <p:pic>
        <p:nvPicPr>
          <p:cNvPr id="4" name="Picture 2" descr="religious sisters (nuns) "/>
          <p:cNvPicPr>
            <a:picLocks noGrp="1" noChangeAspect="1" noChangeArrowheads="1"/>
          </p:cNvPicPr>
          <p:nvPr>
            <p:ph sz="half" idx="1"/>
          </p:nvPr>
        </p:nvPicPr>
        <p:blipFill>
          <a:blip r:embed="rId2" cstate="print"/>
          <a:stretch>
            <a:fillRect/>
          </a:stretch>
        </p:blipFill>
        <p:spPr bwMode="auto">
          <a:xfrm>
            <a:off x="4307032" y="1782129"/>
            <a:ext cx="4208318" cy="2777490"/>
          </a:xfrm>
          <a:prstGeom prst="rect">
            <a:avLst/>
          </a:prstGeom>
          <a:noFill/>
        </p:spPr>
      </p:pic>
      <p:pic>
        <p:nvPicPr>
          <p:cNvPr id="2" name="Picture 1" descr="stacked ba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378" y="5537200"/>
            <a:ext cx="2590622" cy="1320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Behavior and Public Health-</a:t>
            </a:r>
            <a:br>
              <a:rPr lang="en-US" sz="3600" dirty="0"/>
            </a:br>
            <a:r>
              <a:rPr lang="en-US" sz="3600" dirty="0"/>
              <a:t>Risk Communication</a:t>
            </a:r>
          </a:p>
        </p:txBody>
      </p:sp>
      <p:graphicFrame>
        <p:nvGraphicFramePr>
          <p:cNvPr id="6" name="Content Placeholder 3" descr="a balance with trust at the bottom and facts and fear tipping the scale on either side"/>
          <p:cNvGraphicFramePr>
            <a:graphicFrameLocks noGrp="1"/>
          </p:cNvGraphicFramePr>
          <p:nvPr>
            <p:ph sz="quarter" idx="10"/>
            <p:extLst>
              <p:ext uri="{D42A27DB-BD31-4B8C-83A1-F6EECF244321}">
                <p14:modId xmlns:p14="http://schemas.microsoft.com/office/powerpoint/2010/main" val="1348670785"/>
              </p:ext>
            </p:extLst>
          </p:nvPr>
        </p:nvGraphicFramePr>
        <p:xfrm>
          <a:off x="1630045" y="1690689"/>
          <a:ext cx="5644515" cy="4070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92726270"/>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4394"/>
          </a:xfrm>
        </p:spPr>
        <p:txBody>
          <a:bodyPr>
            <a:normAutofit/>
          </a:bodyPr>
          <a:lstStyle/>
          <a:p>
            <a:r>
              <a:rPr lang="en-US" sz="2800" dirty="0"/>
              <a:t>Why are messages so simple, short and repetitious?</a:t>
            </a:r>
          </a:p>
        </p:txBody>
      </p:sp>
      <p:sp>
        <p:nvSpPr>
          <p:cNvPr id="3" name="Content Placeholder 2"/>
          <p:cNvSpPr>
            <a:spLocks noGrp="1"/>
          </p:cNvSpPr>
          <p:nvPr>
            <p:ph sz="quarter" idx="10"/>
          </p:nvPr>
        </p:nvSpPr>
        <p:spPr>
          <a:xfrm>
            <a:off x="217170" y="1363003"/>
            <a:ext cx="4594860" cy="5348947"/>
          </a:xfrm>
        </p:spPr>
        <p:txBody>
          <a:bodyPr>
            <a:normAutofit fontScale="85000" lnSpcReduction="20000"/>
          </a:bodyPr>
          <a:lstStyle/>
          <a:p>
            <a:r>
              <a:rPr lang="en-US" dirty="0"/>
              <a:t>Low stress may help memory/performance</a:t>
            </a:r>
          </a:p>
          <a:p>
            <a:r>
              <a:rPr lang="en-US" dirty="0"/>
              <a:t>High acute stress, or chronic stress impedes memory/performance, complex problem-solving ability </a:t>
            </a:r>
          </a:p>
          <a:p>
            <a:r>
              <a:rPr lang="en-US" dirty="0"/>
              <a:t>Think about digit span memory--many important numbers are no more than 5-7 digits.  In high stress, memory ability often drops to 3 digits/pieces of info.          </a:t>
            </a:r>
          </a:p>
          <a:p>
            <a:r>
              <a:rPr lang="en-US" dirty="0"/>
              <a:t>(think also about what you have personally remembered from the rest of the conversation after “the bad news” was delivered…)</a:t>
            </a:r>
          </a:p>
        </p:txBody>
      </p:sp>
      <p:pic>
        <p:nvPicPr>
          <p:cNvPr id="5" name="Content Placeholder 3" descr="a graph expressing arousal vs. performance &#10;&#10;simple task: high arousal strong performance&#10;&#10;difficult task: high arousal weak performance "/>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4812030" y="1840522"/>
            <a:ext cx="4229100" cy="3485857"/>
          </a:xfrm>
          <a:prstGeom prst="rect">
            <a:avLst/>
          </a:prstGeom>
          <a:noFill/>
          <a:ln>
            <a:noFill/>
          </a:ln>
        </p:spPr>
      </p:pic>
    </p:spTree>
    <p:custDataLst>
      <p:tags r:id="rId1"/>
    </p:custDataLst>
    <p:extLst>
      <p:ext uri="{BB962C8B-B14F-4D97-AF65-F5344CB8AC3E}">
        <p14:creationId xmlns:p14="http://schemas.microsoft.com/office/powerpoint/2010/main" val="305402061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BA6-578E-496F-916C-B64B6039C5CD}"/>
              </a:ext>
            </a:extLst>
          </p:cNvPr>
          <p:cNvSpPr>
            <a:spLocks noGrp="1"/>
          </p:cNvSpPr>
          <p:nvPr>
            <p:ph type="title"/>
          </p:nvPr>
        </p:nvSpPr>
        <p:spPr>
          <a:xfrm>
            <a:off x="0" y="152400"/>
            <a:ext cx="6888480" cy="995680"/>
          </a:xfrm>
        </p:spPr>
        <p:txBody>
          <a:bodyPr>
            <a:normAutofit fontScale="90000"/>
          </a:bodyPr>
          <a:lstStyle/>
          <a:p>
            <a:r>
              <a:rPr lang="en-US" sz="4000" dirty="0"/>
              <a:t>CDC-</a:t>
            </a:r>
            <a:r>
              <a:rPr lang="en-US" sz="3200" dirty="0"/>
              <a:t>Crisis and Emergency Risk Communication (CERC)</a:t>
            </a:r>
          </a:p>
        </p:txBody>
      </p:sp>
      <p:pic>
        <p:nvPicPr>
          <p:cNvPr id="5" name="Content Placeholder 4" descr="The six principles of CERC &#10;1. be first &#10;2. be right &#10;3. be credible &#10;4. express empathy &#10;5. promote action &#10;6. show respect ">
            <a:extLst>
              <a:ext uri="{FF2B5EF4-FFF2-40B4-BE49-F238E27FC236}">
                <a16:creationId xmlns:a16="http://schemas.microsoft.com/office/drawing/2014/main" id="{983C0C2F-AE52-41D5-BFC2-D86A5C1DE49C}"/>
              </a:ext>
            </a:extLst>
          </p:cNvPr>
          <p:cNvPicPr>
            <a:picLocks noGrp="1" noChangeAspect="1"/>
          </p:cNvPicPr>
          <p:nvPr>
            <p:ph idx="1"/>
          </p:nvPr>
        </p:nvPicPr>
        <p:blipFill>
          <a:blip r:embed="rId2"/>
          <a:stretch>
            <a:fillRect/>
          </a:stretch>
        </p:blipFill>
        <p:spPr>
          <a:xfrm>
            <a:off x="76200" y="1433166"/>
            <a:ext cx="4018280" cy="5225590"/>
          </a:xfrm>
          <a:prstGeom prst="rect">
            <a:avLst/>
          </a:prstGeom>
        </p:spPr>
      </p:pic>
      <p:pic>
        <p:nvPicPr>
          <p:cNvPr id="6" name="Picture 5" descr="five pitfalls to avoid: &#10;1. mixed messages from multiple experts&#10;2. information released late &#10;3. paternalisitic attitudes &#10;4. not countering rumors and myths in real time &#10;5. public power struggles and confusion">
            <a:extLst>
              <a:ext uri="{FF2B5EF4-FFF2-40B4-BE49-F238E27FC236}">
                <a16:creationId xmlns:a16="http://schemas.microsoft.com/office/drawing/2014/main" id="{CF231D85-3D4A-481E-80BB-3BC213CA9188}"/>
              </a:ext>
            </a:extLst>
          </p:cNvPr>
          <p:cNvPicPr>
            <a:picLocks noChangeAspect="1"/>
          </p:cNvPicPr>
          <p:nvPr/>
        </p:nvPicPr>
        <p:blipFill>
          <a:blip r:embed="rId3"/>
          <a:stretch>
            <a:fillRect/>
          </a:stretch>
        </p:blipFill>
        <p:spPr>
          <a:xfrm>
            <a:off x="4333421" y="1238965"/>
            <a:ext cx="4383859" cy="4091204"/>
          </a:xfrm>
          <a:prstGeom prst="rect">
            <a:avLst/>
          </a:prstGeom>
        </p:spPr>
      </p:pic>
      <p:pic>
        <p:nvPicPr>
          <p:cNvPr id="8" name="Picture Placeholder 6" descr="MHTTC stacked color bars"/>
          <p:cNvPicPr>
            <a:picLocks noChangeAspect="1"/>
          </p:cNvPicPr>
          <p:nvPr/>
        </p:nvPicPr>
        <p:blipFill>
          <a:blip r:embed="rId4">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extLst>
      <p:ext uri="{BB962C8B-B14F-4D97-AF65-F5344CB8AC3E}">
        <p14:creationId xmlns:p14="http://schemas.microsoft.com/office/powerpoint/2010/main" val="424180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2634"/>
          </a:xfrm>
        </p:spPr>
        <p:txBody>
          <a:bodyPr>
            <a:normAutofit/>
          </a:bodyPr>
          <a:lstStyle/>
          <a:p>
            <a:r>
              <a:rPr lang="en-US" sz="4000" dirty="0"/>
              <a:t>People’s Attention</a:t>
            </a:r>
          </a:p>
        </p:txBody>
      </p:sp>
      <p:sp>
        <p:nvSpPr>
          <p:cNvPr id="3" name="Content Placeholder 2"/>
          <p:cNvSpPr>
            <a:spLocks noGrp="1"/>
          </p:cNvSpPr>
          <p:nvPr>
            <p:ph sz="quarter" idx="10"/>
          </p:nvPr>
        </p:nvSpPr>
        <p:spPr>
          <a:xfrm>
            <a:off x="628650" y="1690689"/>
            <a:ext cx="3120391" cy="3587262"/>
          </a:xfrm>
        </p:spPr>
        <p:txBody>
          <a:bodyPr>
            <a:normAutofit/>
          </a:bodyPr>
          <a:lstStyle/>
          <a:p>
            <a:r>
              <a:rPr lang="en-US" dirty="0"/>
              <a:t>Per Peter Sandman,       </a:t>
            </a:r>
          </a:p>
          <a:p>
            <a:r>
              <a:rPr lang="en-US" dirty="0"/>
              <a:t>RISK = HAZARD + OUTRAGE                       </a:t>
            </a:r>
          </a:p>
          <a:p>
            <a:r>
              <a:rPr lang="en-US" dirty="0"/>
              <a:t>RISK = (“harm likelihood”) + (“</a:t>
            </a:r>
            <a:r>
              <a:rPr lang="en-US" dirty="0" err="1"/>
              <a:t>upsetness</a:t>
            </a:r>
            <a:r>
              <a:rPr lang="en-US" dirty="0"/>
              <a:t>”)</a:t>
            </a:r>
          </a:p>
          <a:p>
            <a:pPr marL="0" indent="0">
              <a:buNone/>
            </a:pPr>
            <a:endParaRPr lang="en-US" dirty="0"/>
          </a:p>
        </p:txBody>
      </p:sp>
      <p:pic>
        <p:nvPicPr>
          <p:cNvPr id="7" name="Content Placeholder 3" descr="hazard vs. outrage graph "/>
          <p:cNvPicPr>
            <a:picLocks noGrp="1" noChangeAspect="1"/>
          </p:cNvPicPr>
          <p:nvPr/>
        </p:nvPicPr>
        <p:blipFill>
          <a:blip r:embed="rId4"/>
          <a:stretch>
            <a:fillRect/>
          </a:stretch>
        </p:blipFill>
        <p:spPr>
          <a:xfrm>
            <a:off x="4572000" y="2025969"/>
            <a:ext cx="3915527" cy="2688271"/>
          </a:xfrm>
          <a:prstGeom prst="rect">
            <a:avLst/>
          </a:prstGeom>
        </p:spPr>
      </p:pic>
    </p:spTree>
    <p:custDataLst>
      <p:tags r:id="rId1"/>
    </p:custDataLst>
    <p:extLst>
      <p:ext uri="{BB962C8B-B14F-4D97-AF65-F5344CB8AC3E}">
        <p14:creationId xmlns:p14="http://schemas.microsoft.com/office/powerpoint/2010/main" val="182654066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normAutofit/>
          </a:bodyPr>
          <a:lstStyle/>
          <a:p>
            <a:r>
              <a:rPr lang="en-US" sz="4000" dirty="0"/>
              <a:t>Response</a:t>
            </a:r>
          </a:p>
        </p:txBody>
      </p:sp>
      <p:sp>
        <p:nvSpPr>
          <p:cNvPr id="3" name="Content Placeholder 2"/>
          <p:cNvSpPr>
            <a:spLocks noGrp="1"/>
          </p:cNvSpPr>
          <p:nvPr>
            <p:ph sz="quarter" idx="10"/>
          </p:nvPr>
        </p:nvSpPr>
        <p:spPr>
          <a:xfrm>
            <a:off x="628650" y="1528129"/>
            <a:ext cx="3679192" cy="3587262"/>
          </a:xfrm>
        </p:spPr>
        <p:txBody>
          <a:bodyPr>
            <a:normAutofit/>
          </a:bodyPr>
          <a:lstStyle/>
          <a:p>
            <a:pPr marL="0" indent="0" algn="ctr">
              <a:buNone/>
            </a:pPr>
            <a:r>
              <a:rPr lang="en-US" dirty="0"/>
              <a:t>Often:</a:t>
            </a:r>
          </a:p>
          <a:p>
            <a:r>
              <a:rPr lang="en-US" dirty="0"/>
              <a:t>People vicariously rehearse:</a:t>
            </a:r>
          </a:p>
          <a:p>
            <a:r>
              <a:rPr lang="en-US" dirty="0"/>
              <a:t>1) it’s not our problem</a:t>
            </a:r>
          </a:p>
          <a:p>
            <a:r>
              <a:rPr lang="en-US" dirty="0"/>
              <a:t>2) we could be next</a:t>
            </a:r>
          </a:p>
          <a:p>
            <a:r>
              <a:rPr lang="en-US" dirty="0"/>
              <a:t>3) AGGGGHHHH!</a:t>
            </a:r>
          </a:p>
          <a:p>
            <a:pPr marL="0" indent="0" algn="ctr">
              <a:buNone/>
            </a:pPr>
            <a:endParaRPr lang="en-US" dirty="0"/>
          </a:p>
          <a:p>
            <a:endParaRPr lang="en-US" dirty="0"/>
          </a:p>
        </p:txBody>
      </p:sp>
      <p:sp>
        <p:nvSpPr>
          <p:cNvPr id="6" name="Content Placeholder 2"/>
          <p:cNvSpPr txBox="1">
            <a:spLocks/>
          </p:cNvSpPr>
          <p:nvPr/>
        </p:nvSpPr>
        <p:spPr>
          <a:xfrm>
            <a:off x="4622799" y="1660209"/>
            <a:ext cx="3892551" cy="35872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What helps:</a:t>
            </a:r>
          </a:p>
          <a:p>
            <a:r>
              <a:rPr lang="en-US" sz="3000" dirty="0"/>
              <a:t>Providing anticipatory guidance</a:t>
            </a:r>
          </a:p>
          <a:p>
            <a:r>
              <a:rPr lang="en-US" sz="3000" dirty="0"/>
              <a:t>Giving direction on what to do:</a:t>
            </a:r>
          </a:p>
          <a:p>
            <a:pPr lvl="1"/>
            <a:r>
              <a:rPr lang="en-US" sz="3000" dirty="0"/>
              <a:t>Here’s what you:</a:t>
            </a:r>
          </a:p>
          <a:p>
            <a:pPr lvl="1"/>
            <a:r>
              <a:rPr lang="en-US" sz="3000" dirty="0"/>
              <a:t>Must do</a:t>
            </a:r>
          </a:p>
          <a:p>
            <a:pPr lvl="1"/>
            <a:r>
              <a:rPr lang="en-US" sz="3000" dirty="0"/>
              <a:t>Should do</a:t>
            </a:r>
          </a:p>
          <a:p>
            <a:pPr lvl="1"/>
            <a:r>
              <a:rPr lang="en-US" sz="3000" dirty="0"/>
              <a:t>Could do</a:t>
            </a:r>
          </a:p>
          <a:p>
            <a:pPr marL="0" indent="0" algn="ctr">
              <a:buFont typeface="Arial" panose="020B0604020202020204" pitchFamily="34" charset="0"/>
              <a:buNone/>
            </a:pPr>
            <a:endParaRPr lang="en-US" dirty="0"/>
          </a:p>
          <a:p>
            <a:endParaRPr lang="en-US" dirty="0"/>
          </a:p>
        </p:txBody>
      </p:sp>
    </p:spTree>
    <p:custDataLst>
      <p:tags r:id="rId1"/>
    </p:custDataLst>
    <p:extLst>
      <p:ext uri="{BB962C8B-B14F-4D97-AF65-F5344CB8AC3E}">
        <p14:creationId xmlns:p14="http://schemas.microsoft.com/office/powerpoint/2010/main" val="2098228459"/>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2634"/>
          </a:xfrm>
        </p:spPr>
        <p:txBody>
          <a:bodyPr>
            <a:normAutofit/>
          </a:bodyPr>
          <a:lstStyle/>
          <a:p>
            <a:r>
              <a:rPr lang="en-US" sz="4000" dirty="0"/>
              <a:t>The Impact Pyramid </a:t>
            </a:r>
          </a:p>
        </p:txBody>
      </p:sp>
      <p:sp>
        <p:nvSpPr>
          <p:cNvPr id="3" name="Content Placeholder 2"/>
          <p:cNvSpPr>
            <a:spLocks noGrp="1"/>
          </p:cNvSpPr>
          <p:nvPr>
            <p:ph sz="quarter" idx="10"/>
          </p:nvPr>
        </p:nvSpPr>
        <p:spPr>
          <a:xfrm>
            <a:off x="628648" y="1381537"/>
            <a:ext cx="3863342" cy="4646860"/>
          </a:xfrm>
        </p:spPr>
        <p:txBody>
          <a:bodyPr>
            <a:normAutofit fontScale="92500" lnSpcReduction="10000"/>
          </a:bodyPr>
          <a:lstStyle/>
          <a:p>
            <a:r>
              <a:rPr lang="en-US" dirty="0"/>
              <a:t>Individual victims</a:t>
            </a:r>
          </a:p>
          <a:p>
            <a:r>
              <a:rPr lang="en-US" dirty="0"/>
              <a:t>Family and social networks</a:t>
            </a:r>
          </a:p>
          <a:p>
            <a:r>
              <a:rPr lang="en-US" dirty="0"/>
              <a:t>Rescue workers, medical care providers, their families and social        networks</a:t>
            </a:r>
          </a:p>
          <a:p>
            <a:r>
              <a:rPr lang="en-US" dirty="0"/>
              <a:t>Vulnerable populations and impacted businesses</a:t>
            </a:r>
          </a:p>
          <a:p>
            <a:r>
              <a:rPr lang="en-US" dirty="0"/>
              <a:t>Ordinary people and their communities</a:t>
            </a:r>
          </a:p>
          <a:p>
            <a:pPr marL="0" indent="0">
              <a:buNone/>
            </a:pPr>
            <a:endParaRPr lang="en-US" dirty="0"/>
          </a:p>
        </p:txBody>
      </p:sp>
      <p:pic>
        <p:nvPicPr>
          <p:cNvPr id="6" name="Content Placeholder 8" descr="The Impact Period"/>
          <p:cNvPicPr>
            <a:picLocks/>
          </p:cNvPicPr>
          <p:nvPr/>
        </p:nvPicPr>
        <p:blipFill>
          <a:blip r:embed="rId4" cstate="print"/>
          <a:srcRect/>
          <a:stretch>
            <a:fillRect/>
          </a:stretch>
        </p:blipFill>
        <p:spPr bwMode="auto">
          <a:xfrm>
            <a:off x="4897120" y="1406209"/>
            <a:ext cx="3618230" cy="3901219"/>
          </a:xfrm>
          <a:prstGeom prst="rect">
            <a:avLst/>
          </a:prstGeom>
          <a:noFill/>
          <a:ln w="9525">
            <a:noFill/>
            <a:miter lim="800000"/>
            <a:headEnd/>
            <a:tailEnd/>
          </a:ln>
          <a:effectLst/>
        </p:spPr>
      </p:pic>
      <p:sp>
        <p:nvSpPr>
          <p:cNvPr id="4" name="Rectangle 3"/>
          <p:cNvSpPr/>
          <p:nvPr/>
        </p:nvSpPr>
        <p:spPr>
          <a:xfrm>
            <a:off x="628648" y="6282174"/>
            <a:ext cx="684803" cy="369332"/>
          </a:xfrm>
          <a:prstGeom prst="rect">
            <a:avLst/>
          </a:prstGeom>
        </p:spPr>
        <p:txBody>
          <a:bodyPr wrap="none">
            <a:spAutoFit/>
          </a:bodyPr>
          <a:lstStyle/>
          <a:p>
            <a:r>
              <a:rPr lang="en-US" dirty="0"/>
              <a:t>CDC</a:t>
            </a:r>
          </a:p>
        </p:txBody>
      </p:sp>
    </p:spTree>
    <p:custDataLst>
      <p:tags r:id="rId1"/>
    </p:custDataLst>
    <p:extLst>
      <p:ext uri="{BB962C8B-B14F-4D97-AF65-F5344CB8AC3E}">
        <p14:creationId xmlns:p14="http://schemas.microsoft.com/office/powerpoint/2010/main" val="2318445084"/>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1514"/>
          </a:xfrm>
        </p:spPr>
        <p:txBody>
          <a:bodyPr>
            <a:normAutofit/>
          </a:bodyPr>
          <a:lstStyle/>
          <a:p>
            <a:r>
              <a:rPr lang="en-US" sz="4000" dirty="0"/>
              <a:t>For Those In Leadership…</a:t>
            </a:r>
          </a:p>
        </p:txBody>
      </p:sp>
      <p:pic>
        <p:nvPicPr>
          <p:cNvPr id="7" name="Content Placeholder 4" descr="precrisis: &#10;be prepared &#10;foster alliances &#10;develop concensus recommendations &#10;test messages &#10;&#10;initial: &#10;acknowledge the event with empathy&#10;explain and inform the public in simplist forms about the risk&#10;establish agency and spokesperson credibility &#10;provide emergency courses of action&#10;commit to stakeholders and the public to continue to communicate&#10;&#10;maintenance: &#10;help the public more accurately understand its own risks&#10;provide background and encompassing information to those who need it &#10;gain understanding and support for response and recovery plans &#10;listen to stakeholder and audience feedback &#10;explain emergency recommendations &#10;empower risk/benefit decision making&#10;&#10;resolution: &#10;improve appropriate public response in future similar emergencies &#10;honestly examine problems and mishaps&#10;persuade the public to support public policy and resource allocation&#10;promote the activities and capabilities of the agency&#10;&#10;evaluation: &#10;evaluate communication plan performance &#10;document lessons learned&#10;determine specific actions to improve crisis systems or the crisis plan. "/>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19200"/>
            <a:ext cx="7886700" cy="4500879"/>
          </a:xfrm>
          <a:prstGeom prst="rect">
            <a:avLst/>
          </a:prstGeom>
          <a:noFill/>
          <a:ln>
            <a:noFill/>
          </a:ln>
        </p:spPr>
      </p:pic>
      <p:sp>
        <p:nvSpPr>
          <p:cNvPr id="8" name="Rectangle 7"/>
          <p:cNvSpPr/>
          <p:nvPr/>
        </p:nvSpPr>
        <p:spPr>
          <a:xfrm>
            <a:off x="628650" y="6035039"/>
            <a:ext cx="5802630" cy="646331"/>
          </a:xfrm>
          <a:prstGeom prst="rect">
            <a:avLst/>
          </a:prstGeom>
        </p:spPr>
        <p:txBody>
          <a:bodyPr wrap="square">
            <a:spAutoFit/>
          </a:bodyPr>
          <a:lstStyle/>
          <a:p>
            <a:r>
              <a:rPr lang="en-US" i="1" dirty="0">
                <a:solidFill>
                  <a:prstClr val="black"/>
                </a:solidFill>
              </a:rPr>
              <a:t>Crisis and Emergency Risk Communication</a:t>
            </a:r>
          </a:p>
          <a:p>
            <a:r>
              <a:rPr lang="en-US" dirty="0">
                <a:solidFill>
                  <a:prstClr val="black"/>
                </a:solidFill>
              </a:rPr>
              <a:t>US. Department of Health and Human Services/CDC</a:t>
            </a:r>
          </a:p>
        </p:txBody>
      </p:sp>
    </p:spTree>
    <p:custDataLst>
      <p:tags r:id="rId1"/>
    </p:custDataLst>
    <p:extLst>
      <p:ext uri="{BB962C8B-B14F-4D97-AF65-F5344CB8AC3E}">
        <p14:creationId xmlns:p14="http://schemas.microsoft.com/office/powerpoint/2010/main" val="3260527086"/>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2634"/>
          </a:xfrm>
        </p:spPr>
        <p:txBody>
          <a:bodyPr>
            <a:normAutofit/>
          </a:bodyPr>
          <a:lstStyle/>
          <a:p>
            <a:r>
              <a:rPr lang="en-US" dirty="0"/>
              <a:t>Predictors</a:t>
            </a:r>
          </a:p>
        </p:txBody>
      </p:sp>
      <p:sp>
        <p:nvSpPr>
          <p:cNvPr id="3" name="Content Placeholder 2"/>
          <p:cNvSpPr>
            <a:spLocks noGrp="1"/>
          </p:cNvSpPr>
          <p:nvPr>
            <p:ph sz="quarter" idx="10"/>
          </p:nvPr>
        </p:nvSpPr>
        <p:spPr>
          <a:xfrm>
            <a:off x="628649" y="1395046"/>
            <a:ext cx="4898392" cy="4253914"/>
          </a:xfrm>
        </p:spPr>
        <p:txBody>
          <a:bodyPr>
            <a:normAutofit fontScale="85000" lnSpcReduction="20000"/>
          </a:bodyPr>
          <a:lstStyle/>
          <a:p>
            <a:r>
              <a:rPr lang="en-US" dirty="0"/>
              <a:t>Man-made vs. natural (man-made disasters more challenging re: blame, etc…)</a:t>
            </a:r>
          </a:p>
          <a:p>
            <a:endParaRPr lang="en-US" dirty="0"/>
          </a:p>
          <a:p>
            <a:r>
              <a:rPr lang="en-US" dirty="0"/>
              <a:t>Developing vs. Developed (countries)</a:t>
            </a:r>
          </a:p>
          <a:p>
            <a:endParaRPr lang="en-US" dirty="0"/>
          </a:p>
          <a:p>
            <a:r>
              <a:rPr lang="en-US" dirty="0"/>
              <a:t>Severity of Exposure/History</a:t>
            </a:r>
          </a:p>
          <a:p>
            <a:endParaRPr lang="en-US" dirty="0"/>
          </a:p>
          <a:p>
            <a:r>
              <a:rPr lang="en-US" dirty="0"/>
              <a:t>Social Connectedness</a:t>
            </a:r>
          </a:p>
          <a:p>
            <a:pPr marL="118872" indent="0">
              <a:buNone/>
            </a:pPr>
            <a:endParaRPr lang="en-US" dirty="0"/>
          </a:p>
          <a:p>
            <a:r>
              <a:rPr lang="en-US" dirty="0"/>
              <a:t>Resources</a:t>
            </a:r>
          </a:p>
        </p:txBody>
      </p:sp>
      <p:pic>
        <p:nvPicPr>
          <p:cNvPr id="5" name="Picture 4" descr="old building falling dow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589" y="1885251"/>
            <a:ext cx="2743200" cy="327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8514976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katrina (mitroff, 2004). Mitroff observes that &quot;...one of the worst outcomes of a crisis is the collapse of fundamental assumptions about the world&quot; (Mitroff, 2004). Surely this entiment applies to the post 9/11 "/>
          <p:cNvPicPr>
            <a:picLocks noGrp="1"/>
          </p:cNvPicPr>
          <p:nvPr/>
        </p:nvPicPr>
        <p:blipFill>
          <a:blip r:embed="rId4"/>
          <a:srcRect/>
          <a:stretch>
            <a:fillRect/>
          </a:stretch>
        </p:blipFill>
        <p:spPr bwMode="auto">
          <a:xfrm>
            <a:off x="628648" y="680720"/>
            <a:ext cx="7886701" cy="883920"/>
          </a:xfrm>
          <a:prstGeom prst="rect">
            <a:avLst/>
          </a:prstGeom>
          <a:noFill/>
          <a:ln w="9525">
            <a:noFill/>
            <a:miter lim="800000"/>
            <a:headEnd/>
            <a:tailEnd/>
          </a:ln>
        </p:spPr>
      </p:pic>
      <p:sp>
        <p:nvSpPr>
          <p:cNvPr id="3" name="Content Placeholder 2"/>
          <p:cNvSpPr>
            <a:spLocks noGrp="1"/>
          </p:cNvSpPr>
          <p:nvPr>
            <p:ph sz="quarter" idx="10"/>
          </p:nvPr>
        </p:nvSpPr>
        <p:spPr>
          <a:xfrm>
            <a:off x="628648" y="2004646"/>
            <a:ext cx="7886701" cy="1571674"/>
          </a:xfrm>
        </p:spPr>
        <p:txBody>
          <a:bodyPr>
            <a:normAutofit/>
          </a:bodyPr>
          <a:lstStyle/>
          <a:p>
            <a:r>
              <a:rPr lang="en-US" dirty="0"/>
              <a:t>“…one of the worst outcomes of a crisis is the collapse of fundamental assumptions about the world.”</a:t>
            </a:r>
          </a:p>
        </p:txBody>
      </p:sp>
      <p:sp>
        <p:nvSpPr>
          <p:cNvPr id="4" name="Rectangle 3"/>
          <p:cNvSpPr/>
          <p:nvPr/>
        </p:nvSpPr>
        <p:spPr>
          <a:xfrm>
            <a:off x="628648" y="6279555"/>
            <a:ext cx="4460240" cy="369332"/>
          </a:xfrm>
          <a:prstGeom prst="rect">
            <a:avLst/>
          </a:prstGeom>
        </p:spPr>
        <p:txBody>
          <a:bodyPr wrap="square">
            <a:spAutoFit/>
          </a:bodyPr>
          <a:lstStyle/>
          <a:p>
            <a:r>
              <a:rPr lang="en-US" dirty="0" err="1"/>
              <a:t>Mitroff</a:t>
            </a:r>
            <a:r>
              <a:rPr lang="en-US" dirty="0"/>
              <a:t>, 2004 (re: Hurricane Katrina)</a:t>
            </a:r>
          </a:p>
        </p:txBody>
      </p:sp>
    </p:spTree>
    <p:custDataLst>
      <p:tags r:id="rId1"/>
    </p:custDataLst>
    <p:extLst>
      <p:ext uri="{BB962C8B-B14F-4D97-AF65-F5344CB8AC3E}">
        <p14:creationId xmlns:p14="http://schemas.microsoft.com/office/powerpoint/2010/main" val="997317625"/>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3459" y="1343617"/>
            <a:ext cx="8628348" cy="141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Arial" charset="0"/>
                <a:ea typeface="Arial" charset="0"/>
                <a:cs typeface="Arial" charset="0"/>
              </a:rPr>
              <a:t>Provides training and technical assistance on evidence based practices to the mental health providers of Region 8 (North Dakota, South Dakota, Montana, Wyoming, Colorado, and Utah). We are funded by the Substance Abuse and Mental Health Service Administration (SAMHSA)</a:t>
            </a:r>
            <a:endParaRPr lang="en-US" sz="2000" dirty="0"/>
          </a:p>
        </p:txBody>
      </p:sp>
      <p:sp>
        <p:nvSpPr>
          <p:cNvPr id="5" name="Title 1"/>
          <p:cNvSpPr txBox="1">
            <a:spLocks/>
          </p:cNvSpPr>
          <p:nvPr/>
        </p:nvSpPr>
        <p:spPr>
          <a:xfrm>
            <a:off x="809525" y="231541"/>
            <a:ext cx="7882191" cy="1012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rial" charset="0"/>
                <a:ea typeface="Arial" charset="0"/>
                <a:cs typeface="Arial" charset="0"/>
              </a:rPr>
              <a:t>The Mountain Plains Mental Health Technology Transfer Center</a:t>
            </a:r>
            <a:endParaRPr lang="en-US" sz="3600" b="1" dirty="0">
              <a:latin typeface="Arial" charset="0"/>
              <a:ea typeface="Arial" charset="0"/>
              <a:cs typeface="Arial" charset="0"/>
            </a:endParaRPr>
          </a:p>
        </p:txBody>
      </p:sp>
      <p:sp>
        <p:nvSpPr>
          <p:cNvPr id="6" name="Subtitle 6"/>
          <p:cNvSpPr txBox="1">
            <a:spLocks/>
          </p:cNvSpPr>
          <p:nvPr/>
        </p:nvSpPr>
        <p:spPr>
          <a:xfrm>
            <a:off x="241721" y="3048000"/>
            <a:ext cx="3996804" cy="280384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Co-hosted by:</a:t>
            </a:r>
          </a:p>
          <a:p>
            <a:pPr marL="0" indent="0" algn="ctr">
              <a:buNone/>
            </a:pPr>
            <a:r>
              <a:rPr lang="en-US" sz="2400" dirty="0" smtClean="0"/>
              <a:t>The University of North Dakota </a:t>
            </a:r>
          </a:p>
          <a:p>
            <a:pPr marL="0" indent="0" algn="ctr">
              <a:buNone/>
            </a:pPr>
            <a:r>
              <a:rPr lang="en-US" sz="2400" dirty="0" smtClean="0"/>
              <a:t>and</a:t>
            </a:r>
          </a:p>
          <a:p>
            <a:pPr marL="0" indent="0" algn="ctr">
              <a:buNone/>
            </a:pPr>
            <a:r>
              <a:rPr lang="en-US" sz="2400" dirty="0" smtClean="0"/>
              <a:t>The Western Interstate Commission for Higher Education (WICHE)</a:t>
            </a:r>
            <a:endParaRPr lang="en-US" sz="2400" dirty="0"/>
          </a:p>
        </p:txBody>
      </p:sp>
      <p:pic>
        <p:nvPicPr>
          <p:cNvPr id="8" name="Picture 7" title="States in regio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620" y="3048000"/>
            <a:ext cx="3971410" cy="3597096"/>
          </a:xfrm>
          <a:prstGeom prst="rect">
            <a:avLst/>
          </a:prstGeom>
        </p:spPr>
      </p:pic>
    </p:spTree>
    <p:extLst>
      <p:ext uri="{BB962C8B-B14F-4D97-AF65-F5344CB8AC3E}">
        <p14:creationId xmlns:p14="http://schemas.microsoft.com/office/powerpoint/2010/main" val="4239850594"/>
      </p:ext>
    </p:extLst>
  </p:cSld>
  <p:clrMapOvr>
    <a:masterClrMapping/>
  </p:clrMapOvr>
  <p:transition spd="slow" advClick="0" advTm="29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73343"/>
            <a:ext cx="3181350" cy="833754"/>
          </a:xfrm>
        </p:spPr>
        <p:txBody>
          <a:bodyPr/>
          <a:lstStyle/>
          <a:p>
            <a:r>
              <a:rPr lang="en-US" dirty="0"/>
              <a:t>Fairness</a:t>
            </a:r>
          </a:p>
        </p:txBody>
      </p:sp>
      <p:sp>
        <p:nvSpPr>
          <p:cNvPr id="7" name="Content Placeholder 6"/>
          <p:cNvSpPr>
            <a:spLocks noGrp="1"/>
          </p:cNvSpPr>
          <p:nvPr>
            <p:ph sz="half" idx="1"/>
          </p:nvPr>
        </p:nvSpPr>
        <p:spPr>
          <a:xfrm>
            <a:off x="628650" y="2122360"/>
            <a:ext cx="4514850" cy="2862954"/>
          </a:xfrm>
        </p:spPr>
        <p:txBody>
          <a:bodyPr>
            <a:normAutofit/>
          </a:bodyPr>
          <a:lstStyle/>
          <a:p>
            <a:pPr>
              <a:buNone/>
            </a:pPr>
            <a:r>
              <a:rPr lang="en-US" dirty="0"/>
              <a:t>Priorities need to be considered, given limited resources.</a:t>
            </a:r>
          </a:p>
          <a:p>
            <a:pPr>
              <a:buNone/>
            </a:pPr>
            <a:endParaRPr lang="en-US" dirty="0"/>
          </a:p>
          <a:p>
            <a:pPr>
              <a:buFont typeface="Wingdings" pitchFamily="2" charset="2"/>
              <a:buChar char="§"/>
            </a:pPr>
            <a:r>
              <a:rPr lang="en-US" dirty="0"/>
              <a:t>These are difficult decisions for all.</a:t>
            </a:r>
          </a:p>
        </p:txBody>
      </p:sp>
      <p:pic>
        <p:nvPicPr>
          <p:cNvPr id="13" name="Content Placeholder 12" descr="two Dr. Suess characters walking along a beach"/>
          <p:cNvPicPr>
            <a:picLocks noGrp="1"/>
          </p:cNvPicPr>
          <p:nvPr>
            <p:ph sz="half" idx="2"/>
          </p:nvPr>
        </p:nvPicPr>
        <p:blipFill>
          <a:blip r:embed="rId3" cstate="print"/>
          <a:srcRect/>
          <a:stretch>
            <a:fillRect/>
          </a:stretch>
        </p:blipFill>
        <p:spPr bwMode="auto">
          <a:xfrm>
            <a:off x="6102350" y="1027907"/>
            <a:ext cx="2786380" cy="3482032"/>
          </a:xfrm>
          <a:prstGeom prst="rect">
            <a:avLst/>
          </a:prstGeom>
          <a:noFill/>
          <a:ln w="9525">
            <a:noFill/>
            <a:miter lim="800000"/>
            <a:headEnd/>
            <a:tailEnd/>
          </a:ln>
        </p:spPr>
      </p:pic>
      <p:sp>
        <p:nvSpPr>
          <p:cNvPr id="6" name="TextBox 5"/>
          <p:cNvSpPr txBox="1"/>
          <p:nvPr/>
        </p:nvSpPr>
        <p:spPr>
          <a:xfrm>
            <a:off x="7364730" y="4985314"/>
            <a:ext cx="1524000" cy="230832"/>
          </a:xfrm>
          <a:prstGeom prst="rect">
            <a:avLst/>
          </a:prstGeom>
          <a:noFill/>
        </p:spPr>
        <p:txBody>
          <a:bodyPr wrap="square" rtlCol="0">
            <a:spAutoFit/>
          </a:bodyPr>
          <a:lstStyle/>
          <a:p>
            <a:r>
              <a:rPr lang="en-US" sz="900" dirty="0"/>
              <a:t>Dr. Seuss</a:t>
            </a:r>
          </a:p>
        </p:txBody>
      </p:sp>
      <p:pic>
        <p:nvPicPr>
          <p:cNvPr id="9" name="Picture Placeholder 6" descr="MHTTC stacked color bars"/>
          <p:cNvPicPr>
            <a:picLocks noChangeAspect="1"/>
          </p:cNvPicPr>
          <p:nvPr/>
        </p:nvPicPr>
        <p:blipFill>
          <a:blip r:embed="rId4">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64234"/>
          </a:xfrm>
        </p:spPr>
        <p:txBody>
          <a:bodyPr>
            <a:normAutofit/>
          </a:bodyPr>
          <a:lstStyle/>
          <a:p>
            <a:r>
              <a:rPr lang="en-US" dirty="0"/>
              <a:t>Typical Signs of Stress</a:t>
            </a:r>
          </a:p>
        </p:txBody>
      </p:sp>
      <p:sp>
        <p:nvSpPr>
          <p:cNvPr id="3" name="Content Placeholder 2"/>
          <p:cNvSpPr>
            <a:spLocks noGrp="1"/>
          </p:cNvSpPr>
          <p:nvPr>
            <p:ph sz="quarter" idx="10"/>
          </p:nvPr>
        </p:nvSpPr>
        <p:spPr>
          <a:xfrm>
            <a:off x="628650" y="1686560"/>
            <a:ext cx="4248152" cy="2926080"/>
          </a:xfrm>
        </p:spPr>
        <p:txBody>
          <a:bodyPr>
            <a:normAutofit/>
          </a:bodyPr>
          <a:lstStyle/>
          <a:p>
            <a:r>
              <a:rPr lang="en-US" dirty="0"/>
              <a:t>Irritable/moody</a:t>
            </a:r>
          </a:p>
          <a:p>
            <a:r>
              <a:rPr lang="en-US" dirty="0"/>
              <a:t>Tired/Sleep problems</a:t>
            </a:r>
          </a:p>
          <a:p>
            <a:r>
              <a:rPr lang="en-US" dirty="0"/>
              <a:t>Antsy/Anxious</a:t>
            </a:r>
          </a:p>
          <a:p>
            <a:r>
              <a:rPr lang="en-US" dirty="0"/>
              <a:t>More negative thinking</a:t>
            </a:r>
          </a:p>
          <a:p>
            <a:r>
              <a:rPr lang="en-US" dirty="0"/>
              <a:t>Trouble concentrating</a:t>
            </a:r>
          </a:p>
        </p:txBody>
      </p:sp>
    </p:spTree>
    <p:custDataLst>
      <p:tags r:id="rId1"/>
    </p:custDataLst>
    <p:extLst>
      <p:ext uri="{BB962C8B-B14F-4D97-AF65-F5344CB8AC3E}">
        <p14:creationId xmlns:p14="http://schemas.microsoft.com/office/powerpoint/2010/main" val="21471281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7914"/>
          </a:xfrm>
        </p:spPr>
        <p:txBody>
          <a:bodyPr>
            <a:noAutofit/>
          </a:bodyPr>
          <a:lstStyle/>
          <a:p>
            <a:r>
              <a:rPr lang="en-US" sz="3200" dirty="0"/>
              <a:t>What sorts of behavioral health issues do we often see?</a:t>
            </a:r>
          </a:p>
        </p:txBody>
      </p:sp>
      <p:sp>
        <p:nvSpPr>
          <p:cNvPr id="3" name="Content Placeholder 2"/>
          <p:cNvSpPr>
            <a:spLocks noGrp="1"/>
          </p:cNvSpPr>
          <p:nvPr>
            <p:ph sz="quarter" idx="10"/>
          </p:nvPr>
        </p:nvSpPr>
        <p:spPr>
          <a:xfrm>
            <a:off x="628648" y="1737360"/>
            <a:ext cx="7886701" cy="3854548"/>
          </a:xfrm>
        </p:spPr>
        <p:txBody>
          <a:bodyPr>
            <a:normAutofit/>
          </a:bodyPr>
          <a:lstStyle/>
          <a:p>
            <a:r>
              <a:rPr lang="en-US" dirty="0"/>
              <a:t>Anxiety</a:t>
            </a:r>
          </a:p>
          <a:p>
            <a:r>
              <a:rPr lang="en-US" dirty="0"/>
              <a:t>PTSD</a:t>
            </a:r>
          </a:p>
          <a:p>
            <a:r>
              <a:rPr lang="en-US" dirty="0"/>
              <a:t>Depression</a:t>
            </a:r>
          </a:p>
          <a:p>
            <a:r>
              <a:rPr lang="en-US" dirty="0"/>
              <a:t>Increased interface with law enforcement, such as:</a:t>
            </a:r>
          </a:p>
          <a:p>
            <a:r>
              <a:rPr lang="en-US" dirty="0"/>
              <a:t>Substance use</a:t>
            </a:r>
          </a:p>
          <a:p>
            <a:r>
              <a:rPr lang="en-US" dirty="0"/>
              <a:t>Domestic violence</a:t>
            </a:r>
          </a:p>
        </p:txBody>
      </p:sp>
    </p:spTree>
    <p:custDataLst>
      <p:tags r:id="rId1"/>
    </p:custDataLst>
    <p:extLst>
      <p:ext uri="{BB962C8B-B14F-4D97-AF65-F5344CB8AC3E}">
        <p14:creationId xmlns:p14="http://schemas.microsoft.com/office/powerpoint/2010/main" val="363957185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is taking care of physical and mental health during/after disasters so important?</a:t>
            </a:r>
          </a:p>
        </p:txBody>
      </p:sp>
      <p:sp>
        <p:nvSpPr>
          <p:cNvPr id="3" name="Content Placeholder 2"/>
          <p:cNvSpPr>
            <a:spLocks noGrp="1"/>
          </p:cNvSpPr>
          <p:nvPr>
            <p:ph sz="quarter" idx="10"/>
          </p:nvPr>
        </p:nvSpPr>
        <p:spPr>
          <a:xfrm>
            <a:off x="628648" y="2004646"/>
            <a:ext cx="7886701" cy="3587262"/>
          </a:xfrm>
        </p:spPr>
        <p:txBody>
          <a:bodyPr>
            <a:normAutofit/>
          </a:bodyPr>
          <a:lstStyle/>
          <a:p>
            <a:pPr marL="0" indent="0">
              <a:buNone/>
            </a:pPr>
            <a:r>
              <a:rPr lang="en-US" dirty="0"/>
              <a:t>Example:</a:t>
            </a:r>
          </a:p>
          <a:p>
            <a:r>
              <a:rPr lang="en-US" dirty="0"/>
              <a:t>In the year following Hurricane Katrina, the death rate in New Orleans rose 50%....</a:t>
            </a:r>
          </a:p>
          <a:p>
            <a:endParaRPr lang="en-US" dirty="0"/>
          </a:p>
          <a:p>
            <a:r>
              <a:rPr lang="en-US" dirty="0"/>
              <a:t>Likely a combination of limited health care access and stress impact on chronic disease</a:t>
            </a:r>
          </a:p>
        </p:txBody>
      </p:sp>
    </p:spTree>
    <p:custDataLst>
      <p:tags r:id="rId1"/>
    </p:custDataLst>
    <p:extLst>
      <p:ext uri="{BB962C8B-B14F-4D97-AF65-F5344CB8AC3E}">
        <p14:creationId xmlns:p14="http://schemas.microsoft.com/office/powerpoint/2010/main" val="453301397"/>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Assumptions </a:t>
            </a:r>
            <a:br>
              <a:rPr lang="en-US" sz="3600" dirty="0"/>
            </a:br>
            <a:r>
              <a:rPr lang="en-US" sz="3600" dirty="0"/>
              <a:t>(how “deep” is your staff?) </a:t>
            </a:r>
          </a:p>
        </p:txBody>
      </p:sp>
      <p:sp>
        <p:nvSpPr>
          <p:cNvPr id="3" name="Content Placeholder 2"/>
          <p:cNvSpPr>
            <a:spLocks noGrp="1"/>
          </p:cNvSpPr>
          <p:nvPr>
            <p:ph sz="quarter" idx="10"/>
          </p:nvPr>
        </p:nvSpPr>
        <p:spPr>
          <a:xfrm>
            <a:off x="628648" y="1975168"/>
            <a:ext cx="3943352" cy="4177755"/>
          </a:xfrm>
        </p:spPr>
        <p:txBody>
          <a:bodyPr>
            <a:normAutofit lnSpcReduction="10000"/>
          </a:bodyPr>
          <a:lstStyle/>
          <a:p>
            <a:r>
              <a:rPr lang="en-US" dirty="0"/>
              <a:t>Every government knows incident command paradigms.</a:t>
            </a:r>
          </a:p>
          <a:p>
            <a:r>
              <a:rPr lang="en-US" dirty="0"/>
              <a:t>However, do all essential agencies, (including healthcare) have in place a disaster plan with necessary resources, communication options, etc...?</a:t>
            </a:r>
          </a:p>
        </p:txBody>
      </p:sp>
      <p:pic>
        <p:nvPicPr>
          <p:cNvPr id="7" name="Picture 6" descr="Image result for critical incident command structur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990" y="1975168"/>
            <a:ext cx="3261360" cy="36728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85381971"/>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23594"/>
          </a:xfrm>
        </p:spPr>
        <p:txBody>
          <a:bodyPr>
            <a:normAutofit/>
          </a:bodyPr>
          <a:lstStyle/>
          <a:p>
            <a:r>
              <a:rPr lang="en-US" sz="4000" dirty="0"/>
              <a:t>Work Force-absenteeism</a:t>
            </a:r>
          </a:p>
        </p:txBody>
      </p:sp>
      <p:sp>
        <p:nvSpPr>
          <p:cNvPr id="3" name="Content Placeholder 2"/>
          <p:cNvSpPr>
            <a:spLocks noGrp="1"/>
          </p:cNvSpPr>
          <p:nvPr>
            <p:ph sz="quarter" idx="10"/>
          </p:nvPr>
        </p:nvSpPr>
        <p:spPr>
          <a:xfrm>
            <a:off x="557528" y="1690688"/>
            <a:ext cx="3943352" cy="4177755"/>
          </a:xfrm>
        </p:spPr>
        <p:txBody>
          <a:bodyPr>
            <a:normAutofit/>
          </a:bodyPr>
          <a:lstStyle/>
          <a:p>
            <a:r>
              <a:rPr lang="en-US" dirty="0"/>
              <a:t>30-50 percent  </a:t>
            </a:r>
          </a:p>
          <a:p>
            <a:pPr marL="118872" indent="0">
              <a:buNone/>
            </a:pPr>
            <a:r>
              <a:rPr lang="en-US" dirty="0"/>
              <a:t>(for both emergency and non-emergency providers….)</a:t>
            </a:r>
          </a:p>
          <a:p>
            <a:r>
              <a:rPr lang="en-US" dirty="0"/>
              <a:t>Pandemics, even longer…</a:t>
            </a:r>
          </a:p>
        </p:txBody>
      </p:sp>
      <p:sp>
        <p:nvSpPr>
          <p:cNvPr id="4" name="Rectangle 3"/>
          <p:cNvSpPr/>
          <p:nvPr/>
        </p:nvSpPr>
        <p:spPr>
          <a:xfrm>
            <a:off x="4653280" y="1690687"/>
            <a:ext cx="3862070" cy="2523768"/>
          </a:xfrm>
          <a:prstGeom prst="rect">
            <a:avLst/>
          </a:prstGeom>
        </p:spPr>
        <p:txBody>
          <a:bodyPr wrap="square">
            <a:spAutoFit/>
          </a:bodyPr>
          <a:lstStyle/>
          <a:p>
            <a:r>
              <a:rPr lang="en-US" sz="2800" dirty="0"/>
              <a:t>Issues: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Moral</a:t>
            </a:r>
          </a:p>
          <a:p>
            <a:pPr marL="285750" indent="-285750">
              <a:buFont typeface="Arial" panose="020B0604020202020204" pitchFamily="34" charset="0"/>
              <a:buChar char="•"/>
            </a:pPr>
            <a:r>
              <a:rPr lang="en-US" sz="2800" dirty="0"/>
              <a:t>Professional</a:t>
            </a:r>
          </a:p>
          <a:p>
            <a:pPr marL="285750" indent="-285750">
              <a:buFont typeface="Arial" panose="020B0604020202020204" pitchFamily="34" charset="0"/>
              <a:buChar char="•"/>
            </a:pPr>
            <a:r>
              <a:rPr lang="en-US" sz="2800" dirty="0"/>
              <a:t>Personal</a:t>
            </a:r>
          </a:p>
          <a:p>
            <a:endParaRPr lang="en-US" dirty="0"/>
          </a:p>
        </p:txBody>
      </p:sp>
    </p:spTree>
    <p:custDataLst>
      <p:tags r:id="rId1"/>
    </p:custDataLst>
    <p:extLst>
      <p:ext uri="{BB962C8B-B14F-4D97-AF65-F5344CB8AC3E}">
        <p14:creationId xmlns:p14="http://schemas.microsoft.com/office/powerpoint/2010/main" val="2302925250"/>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 y="365126"/>
            <a:ext cx="8949690" cy="1325563"/>
          </a:xfrm>
        </p:spPr>
        <p:txBody>
          <a:bodyPr>
            <a:noAutofit/>
          </a:bodyPr>
          <a:lstStyle/>
          <a:p>
            <a:r>
              <a:rPr lang="en-US" sz="2800" dirty="0"/>
              <a:t>Assumptions- </a:t>
            </a:r>
            <a:br>
              <a:rPr lang="en-US" sz="2800" dirty="0"/>
            </a:br>
            <a:r>
              <a:rPr lang="en-US" sz="2800" dirty="0"/>
              <a:t>How “deep” are your resources (work and home)</a:t>
            </a:r>
          </a:p>
        </p:txBody>
      </p:sp>
      <p:sp>
        <p:nvSpPr>
          <p:cNvPr id="3" name="Content Placeholder 2"/>
          <p:cNvSpPr>
            <a:spLocks noGrp="1"/>
          </p:cNvSpPr>
          <p:nvPr>
            <p:ph sz="quarter" idx="10"/>
          </p:nvPr>
        </p:nvSpPr>
        <p:spPr>
          <a:xfrm>
            <a:off x="5632450" y="1921510"/>
            <a:ext cx="3257550" cy="3367720"/>
          </a:xfrm>
        </p:spPr>
        <p:txBody>
          <a:bodyPr>
            <a:normAutofit fontScale="85000" lnSpcReduction="20000"/>
          </a:bodyPr>
          <a:lstStyle/>
          <a:p>
            <a:r>
              <a:rPr lang="en-US" dirty="0"/>
              <a:t>Do we have resources</a:t>
            </a:r>
          </a:p>
          <a:p>
            <a:endParaRPr lang="en-US" dirty="0"/>
          </a:p>
          <a:p>
            <a:r>
              <a:rPr lang="en-US" dirty="0"/>
              <a:t> for 72 hours?  What about  1 week, 4 weeks, 12 weeks?</a:t>
            </a:r>
          </a:p>
          <a:p>
            <a:pPr marL="0" indent="0">
              <a:buNone/>
            </a:pPr>
            <a:endParaRPr lang="en-US" dirty="0"/>
          </a:p>
          <a:p>
            <a:r>
              <a:rPr lang="en-US" dirty="0"/>
              <a:t>Problems with a “just-in-time economy”</a:t>
            </a:r>
          </a:p>
        </p:txBody>
      </p:sp>
      <p:pic>
        <p:nvPicPr>
          <p:cNvPr id="5" name="Picture 4" descr="empty pantry shelves "/>
          <p:cNvPicPr>
            <a:picLocks noChangeAspect="1" noChangeArrowheads="1"/>
          </p:cNvPicPr>
          <p:nvPr/>
        </p:nvPicPr>
        <p:blipFill>
          <a:blip r:embed="rId4" cstate="print"/>
          <a:srcRect/>
          <a:stretch>
            <a:fillRect/>
          </a:stretch>
        </p:blipFill>
        <p:spPr bwMode="auto">
          <a:xfrm>
            <a:off x="425450" y="1921510"/>
            <a:ext cx="2286000" cy="3136900"/>
          </a:xfrm>
          <a:prstGeom prst="rect">
            <a:avLst/>
          </a:prstGeom>
          <a:noFill/>
        </p:spPr>
      </p:pic>
      <p:pic>
        <p:nvPicPr>
          <p:cNvPr id="6" name="Picture 5" descr="long line of cars waiting for a gas station"/>
          <p:cNvPicPr>
            <a:picLocks noChangeAspect="1" noChangeArrowheads="1"/>
          </p:cNvPicPr>
          <p:nvPr/>
        </p:nvPicPr>
        <p:blipFill>
          <a:blip r:embed="rId5" cstate="print"/>
          <a:srcRect/>
          <a:stretch>
            <a:fillRect/>
          </a:stretch>
        </p:blipFill>
        <p:spPr bwMode="auto">
          <a:xfrm>
            <a:off x="2914650" y="1921510"/>
            <a:ext cx="2514600" cy="3136900"/>
          </a:xfrm>
          <a:prstGeom prst="rect">
            <a:avLst/>
          </a:prstGeom>
          <a:noFill/>
        </p:spPr>
      </p:pic>
    </p:spTree>
    <p:custDataLst>
      <p:tags r:id="rId1"/>
    </p:custDataLst>
    <p:extLst>
      <p:ext uri="{BB962C8B-B14F-4D97-AF65-F5344CB8AC3E}">
        <p14:creationId xmlns:p14="http://schemas.microsoft.com/office/powerpoint/2010/main" val="145103924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7207"/>
            <a:ext cx="7886700" cy="854074"/>
          </a:xfrm>
        </p:spPr>
        <p:txBody>
          <a:bodyPr>
            <a:noAutofit/>
          </a:bodyPr>
          <a:lstStyle/>
          <a:p>
            <a:r>
              <a:rPr lang="en-US" dirty="0"/>
              <a:t>Logistics</a:t>
            </a:r>
          </a:p>
        </p:txBody>
      </p:sp>
      <p:sp>
        <p:nvSpPr>
          <p:cNvPr id="3" name="Content Placeholder 2"/>
          <p:cNvSpPr>
            <a:spLocks noGrp="1"/>
          </p:cNvSpPr>
          <p:nvPr>
            <p:ph sz="quarter" idx="10"/>
          </p:nvPr>
        </p:nvSpPr>
        <p:spPr>
          <a:xfrm>
            <a:off x="628650" y="1638886"/>
            <a:ext cx="7886701" cy="2059354"/>
          </a:xfrm>
        </p:spPr>
        <p:txBody>
          <a:bodyPr>
            <a:normAutofit/>
          </a:bodyPr>
          <a:lstStyle/>
          <a:p>
            <a:r>
              <a:rPr lang="en-US" dirty="0"/>
              <a:t>What can be done from home?</a:t>
            </a:r>
          </a:p>
          <a:p>
            <a:r>
              <a:rPr lang="en-US" dirty="0"/>
              <a:t>Will communication tools be available?</a:t>
            </a:r>
          </a:p>
          <a:p>
            <a:r>
              <a:rPr lang="en-US" dirty="0"/>
              <a:t>Who provides what service/function?</a:t>
            </a:r>
          </a:p>
          <a:p>
            <a:r>
              <a:rPr lang="en-US" dirty="0"/>
              <a:t>What is essential?</a:t>
            </a:r>
          </a:p>
        </p:txBody>
      </p:sp>
    </p:spTree>
    <p:custDataLst>
      <p:tags r:id="rId1"/>
    </p:custDataLst>
    <p:extLst>
      <p:ext uri="{BB962C8B-B14F-4D97-AF65-F5344CB8AC3E}">
        <p14:creationId xmlns:p14="http://schemas.microsoft.com/office/powerpoint/2010/main" val="2307421294"/>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330950" cy="1026794"/>
          </a:xfrm>
        </p:spPr>
        <p:txBody>
          <a:bodyPr/>
          <a:lstStyle/>
          <a:p>
            <a:r>
              <a:rPr lang="en-US" dirty="0"/>
              <a:t>What can I do now?</a:t>
            </a:r>
          </a:p>
        </p:txBody>
      </p:sp>
      <p:pic>
        <p:nvPicPr>
          <p:cNvPr id="7" name="Picture 6" descr="on the left, a sad and concerned looking cartoon person in the outline of a house and on the right is the text: &quot;staying home when sick&quot;">
            <a:extLst>
              <a:ext uri="{FF2B5EF4-FFF2-40B4-BE49-F238E27FC236}">
                <a16:creationId xmlns:a16="http://schemas.microsoft.com/office/drawing/2014/main" id="{643E2ABB-5F2B-4372-B933-AE63D3CC1E0E}"/>
              </a:ext>
            </a:extLst>
          </p:cNvPr>
          <p:cNvPicPr>
            <a:picLocks noChangeAspect="1"/>
          </p:cNvPicPr>
          <p:nvPr/>
        </p:nvPicPr>
        <p:blipFill>
          <a:blip r:embed="rId3"/>
          <a:stretch>
            <a:fillRect/>
          </a:stretch>
        </p:blipFill>
        <p:spPr>
          <a:xfrm>
            <a:off x="341485" y="5332996"/>
            <a:ext cx="3705225" cy="1228725"/>
          </a:xfrm>
          <a:prstGeom prst="rect">
            <a:avLst/>
          </a:prstGeom>
        </p:spPr>
      </p:pic>
      <p:pic>
        <p:nvPicPr>
          <p:cNvPr id="3074" name="Picture 2" descr="cartoon girl coughing into her elbow "/>
          <p:cNvPicPr>
            <a:picLocks noGrp="1" noChangeAspect="1" noChangeArrowheads="1"/>
          </p:cNvPicPr>
          <p:nvPr>
            <p:ph idx="1"/>
          </p:nvPr>
        </p:nvPicPr>
        <p:blipFill>
          <a:blip r:embed="rId4" cstate="print"/>
          <a:srcRect/>
          <a:stretch>
            <a:fillRect/>
          </a:stretch>
        </p:blipFill>
        <p:spPr bwMode="auto">
          <a:xfrm>
            <a:off x="194001" y="1618078"/>
            <a:ext cx="2412039" cy="2438400"/>
          </a:xfrm>
          <a:prstGeom prst="rect">
            <a:avLst/>
          </a:prstGeom>
          <a:noFill/>
          <a:ln w="9525">
            <a:noFill/>
            <a:miter lim="800000"/>
            <a:headEnd/>
            <a:tailEnd/>
          </a:ln>
          <a:effectLst/>
        </p:spPr>
      </p:pic>
      <p:pic>
        <p:nvPicPr>
          <p:cNvPr id="3077" name="Picture 5" descr="person washing their hands with a bar of soap and water"/>
          <p:cNvPicPr>
            <a:picLocks noChangeAspect="1" noChangeArrowheads="1"/>
          </p:cNvPicPr>
          <p:nvPr/>
        </p:nvPicPr>
        <p:blipFill>
          <a:blip r:embed="rId5" cstate="print"/>
          <a:srcRect/>
          <a:stretch>
            <a:fillRect/>
          </a:stretch>
        </p:blipFill>
        <p:spPr bwMode="auto">
          <a:xfrm>
            <a:off x="5914595" y="1427578"/>
            <a:ext cx="2819400" cy="2819400"/>
          </a:xfrm>
          <a:prstGeom prst="rect">
            <a:avLst/>
          </a:prstGeom>
          <a:noFill/>
        </p:spPr>
      </p:pic>
      <p:pic>
        <p:nvPicPr>
          <p:cNvPr id="3076" name="Picture 4" descr="cartoon boy blowing his nose into a tissue "/>
          <p:cNvPicPr>
            <a:picLocks noChangeAspect="1" noChangeArrowheads="1"/>
          </p:cNvPicPr>
          <p:nvPr/>
        </p:nvPicPr>
        <p:blipFill>
          <a:blip r:embed="rId6" cstate="print"/>
          <a:srcRect/>
          <a:stretch>
            <a:fillRect/>
          </a:stretch>
        </p:blipFill>
        <p:spPr bwMode="auto">
          <a:xfrm>
            <a:off x="3304131" y="2307202"/>
            <a:ext cx="2286000" cy="2848814"/>
          </a:xfrm>
          <a:prstGeom prst="rect">
            <a:avLst/>
          </a:prstGeom>
          <a:noFill/>
        </p:spPr>
      </p:pic>
      <p:pic>
        <p:nvPicPr>
          <p:cNvPr id="8" name="Picture Placeholder 6" descr="MHTTC stacked color bars"/>
          <p:cNvPicPr>
            <a:picLocks noChangeAspect="1"/>
          </p:cNvPicPr>
          <p:nvPr/>
        </p:nvPicPr>
        <p:blipFill>
          <a:blip r:embed="rId7">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64DD-4990-4563-9BC1-CE227A866017}"/>
              </a:ext>
            </a:extLst>
          </p:cNvPr>
          <p:cNvSpPr>
            <a:spLocks noGrp="1"/>
          </p:cNvSpPr>
          <p:nvPr>
            <p:ph type="title"/>
          </p:nvPr>
        </p:nvSpPr>
        <p:spPr>
          <a:xfrm>
            <a:off x="628650" y="385447"/>
            <a:ext cx="7824470" cy="915034"/>
          </a:xfrm>
        </p:spPr>
        <p:txBody>
          <a:bodyPr>
            <a:normAutofit/>
          </a:bodyPr>
          <a:lstStyle/>
          <a:p>
            <a:r>
              <a:rPr lang="en-US" sz="4000" dirty="0"/>
              <a:t>What can communities do?</a:t>
            </a:r>
          </a:p>
        </p:txBody>
      </p:sp>
      <p:graphicFrame>
        <p:nvGraphicFramePr>
          <p:cNvPr id="4" name="Object 2" descr="Goals of community measures graph&#10;&#10;days since first case vs. number of daily cases ">
            <a:extLst>
              <a:ext uri="{FF2B5EF4-FFF2-40B4-BE49-F238E27FC236}">
                <a16:creationId xmlns:a16="http://schemas.microsoft.com/office/drawing/2014/main" id="{DEF27919-CCC4-4410-8B55-A712D9B75D7B}"/>
              </a:ext>
            </a:extLst>
          </p:cNvPr>
          <p:cNvGraphicFramePr>
            <a:graphicFrameLocks noGrp="1" noChangeAspect="1"/>
          </p:cNvGraphicFramePr>
          <p:nvPr>
            <p:ph idx="1"/>
            <p:extLst>
              <p:ext uri="{D42A27DB-BD31-4B8C-83A1-F6EECF244321}">
                <p14:modId xmlns:p14="http://schemas.microsoft.com/office/powerpoint/2010/main" val="2131173136"/>
              </p:ext>
            </p:extLst>
          </p:nvPr>
        </p:nvGraphicFramePr>
        <p:xfrm>
          <a:off x="433328" y="1487489"/>
          <a:ext cx="5431895" cy="4066837"/>
        </p:xfrm>
        <a:graphic>
          <a:graphicData uri="http://schemas.openxmlformats.org/presentationml/2006/ole">
            <mc:AlternateContent xmlns:mc="http://schemas.openxmlformats.org/markup-compatibility/2006">
              <mc:Choice xmlns:v="urn:schemas-microsoft-com:vml" Requires="v">
                <p:oleObj spid="_x0000_s76820" name="Acrobat Document" r:id="rId4" imgW="9127440" imgH="6834240" progId="AcroExch.Document.DC">
                  <p:embed/>
                </p:oleObj>
              </mc:Choice>
              <mc:Fallback>
                <p:oleObj name="Acrobat Document" r:id="rId4" imgW="9127440" imgH="6834240" progId="AcroExch.Document.DC">
                  <p:embed/>
                  <p:pic>
                    <p:nvPicPr>
                      <p:cNvPr id="4" name="Object 2" descr="Goals of community measures graph&#10;&#10;days since first case vs. number of daily cases ">
                        <a:extLst>
                          <a:ext uri="{FF2B5EF4-FFF2-40B4-BE49-F238E27FC236}">
                            <a16:creationId xmlns:a16="http://schemas.microsoft.com/office/drawing/2014/main" id="{DEF27919-CCC4-4410-8B55-A712D9B75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28" y="1487489"/>
                        <a:ext cx="5431895" cy="4066837"/>
                      </a:xfrm>
                      <a:prstGeom prst="rect">
                        <a:avLst/>
                      </a:prstGeom>
                      <a:noFill/>
                      <a:ln>
                        <a:noFill/>
                      </a:ln>
                      <a:effectLst/>
                    </p:spPr>
                  </p:pic>
                </p:oleObj>
              </mc:Fallback>
            </mc:AlternateContent>
          </a:graphicData>
        </a:graphic>
      </p:graphicFrame>
      <p:pic>
        <p:nvPicPr>
          <p:cNvPr id="6" name="Picture Placeholder 6" descr="MHTTC stacked color bars"/>
          <p:cNvPicPr>
            <a:picLocks noChangeAspect="1"/>
          </p:cNvPicPr>
          <p:nvPr/>
        </p:nvPicPr>
        <p:blipFill>
          <a:blip r:embed="rId6">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extLst>
      <p:ext uri="{BB962C8B-B14F-4D97-AF65-F5344CB8AC3E}">
        <p14:creationId xmlns:p14="http://schemas.microsoft.com/office/powerpoint/2010/main" val="1635595474"/>
      </p:ext>
    </p:extLst>
  </p:cSld>
  <p:clrMapOvr>
    <a:masterClrMapping/>
  </p:clrMapOvr>
  <p:transition spd="slow" advClick="0" advTm="2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0162" y="206478"/>
            <a:ext cx="3034516" cy="769441"/>
          </a:xfrm>
          <a:prstGeom prst="rect">
            <a:avLst/>
          </a:prstGeom>
        </p:spPr>
        <p:txBody>
          <a:bodyPr wrap="square">
            <a:spAutoFit/>
          </a:bodyPr>
          <a:lstStyle/>
          <a:p>
            <a:r>
              <a:rPr lang="en-US" sz="4400" b="1" dirty="0">
                <a:solidFill>
                  <a:srgbClr val="CC4927"/>
                </a:solidFill>
              </a:rPr>
              <a:t>Disclaimer</a:t>
            </a:r>
            <a:endParaRPr lang="en-US" sz="4400" dirty="0"/>
          </a:p>
        </p:txBody>
      </p:sp>
      <p:sp>
        <p:nvSpPr>
          <p:cNvPr id="6" name="Rectangle 5"/>
          <p:cNvSpPr/>
          <p:nvPr/>
        </p:nvSpPr>
        <p:spPr>
          <a:xfrm>
            <a:off x="196645" y="1318711"/>
            <a:ext cx="8701550" cy="5410712"/>
          </a:xfrm>
          <a:prstGeom prst="rect">
            <a:avLst/>
          </a:prstGeom>
        </p:spPr>
        <p:txBody>
          <a:bodyPr wrap="square">
            <a:spAutoFit/>
          </a:bodyPr>
          <a:lstStyle/>
          <a:p>
            <a:pPr>
              <a:lnSpc>
                <a:spcPct val="120000"/>
              </a:lnSpc>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a:lnSpc>
                <a:spcPct val="120000"/>
              </a:lnSpc>
            </a:pPr>
            <a:endParaRPr lang="en-US" dirty="0"/>
          </a:p>
          <a:p>
            <a:pPr>
              <a:lnSpc>
                <a:spcPct val="120000"/>
              </a:lnSpc>
            </a:pPr>
            <a:r>
              <a:rPr lang="en-US" dirty="0"/>
              <a:t>At the time of this presentation, </a:t>
            </a:r>
            <a:r>
              <a:rPr lang="en-US" dirty="0" err="1"/>
              <a:t>Elinore</a:t>
            </a:r>
            <a:r>
              <a:rPr lang="en-US" dirty="0"/>
              <a:t> F. </a:t>
            </a:r>
            <a:r>
              <a:rPr lang="en-US" dirty="0" err="1"/>
              <a:t>McCance</a:t>
            </a:r>
            <a:r>
              <a:rPr lang="en-US" dirty="0"/>
              <a:t>-Katz, served as SAMHSA Assistant Secretary. The opinions expressed herein are the views of </a:t>
            </a:r>
            <a:r>
              <a:rPr lang="en-US" dirty="0" smtClean="0"/>
              <a:t>Dr. Andrew J. McLean </a:t>
            </a:r>
            <a:r>
              <a:rPr lang="en-US" dirty="0"/>
              <a:t>and do not reflect the official position of the Department of Health and Human Services (DHHS), SAMHSA. No official support or endorsement of DHHS, SAMHSA, for the opinions described in this </a:t>
            </a:r>
            <a:r>
              <a:rPr lang="en-US" dirty="0" smtClean="0"/>
              <a:t>Presentation </a:t>
            </a:r>
            <a:r>
              <a:rPr lang="en-US" dirty="0"/>
              <a:t>is intended or should be inferred.</a:t>
            </a:r>
          </a:p>
        </p:txBody>
      </p:sp>
    </p:spTree>
    <p:extLst>
      <p:ext uri="{BB962C8B-B14F-4D97-AF65-F5344CB8AC3E}">
        <p14:creationId xmlns:p14="http://schemas.microsoft.com/office/powerpoint/2010/main" val="3808687031"/>
      </p:ext>
    </p:extLst>
  </p:cSld>
  <p:clrMapOvr>
    <a:masterClrMapping/>
  </p:clrMapOvr>
  <p:transition spd="slow" advClick="0" advTm="29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175497"/>
            <a:ext cx="8606790" cy="731520"/>
          </a:xfrm>
        </p:spPr>
        <p:txBody>
          <a:bodyPr>
            <a:normAutofit/>
          </a:bodyPr>
          <a:lstStyle/>
          <a:p>
            <a:r>
              <a:rPr lang="en-US" sz="3200" dirty="0"/>
              <a:t>The 3 Ms of Pandemic Response</a:t>
            </a:r>
          </a:p>
        </p:txBody>
      </p:sp>
      <p:sp>
        <p:nvSpPr>
          <p:cNvPr id="3" name="Content Placeholder 2"/>
          <p:cNvSpPr>
            <a:spLocks noGrp="1"/>
          </p:cNvSpPr>
          <p:nvPr>
            <p:ph idx="1"/>
          </p:nvPr>
        </p:nvSpPr>
        <p:spPr>
          <a:xfrm>
            <a:off x="0" y="1270001"/>
            <a:ext cx="9144000" cy="3982720"/>
          </a:xfrm>
        </p:spPr>
        <p:txBody>
          <a:bodyPr/>
          <a:lstStyle/>
          <a:p>
            <a:pPr>
              <a:buNone/>
            </a:pPr>
            <a:r>
              <a:rPr lang="en-US" dirty="0"/>
              <a:t>(3 Ms assume the primary “M”--Mitigation through vaccination is not yet available…)</a:t>
            </a:r>
          </a:p>
          <a:p>
            <a:pPr>
              <a:buNone/>
            </a:pPr>
            <a:r>
              <a:rPr lang="en-US" dirty="0"/>
              <a:t>Follow Public Health Expert recommendations re:</a:t>
            </a:r>
          </a:p>
          <a:p>
            <a:pPr>
              <a:buNone/>
            </a:pPr>
            <a:endParaRPr lang="en-US" b="1" dirty="0"/>
          </a:p>
          <a:p>
            <a:r>
              <a:rPr lang="en-US" b="1" dirty="0"/>
              <a:t>Movement-</a:t>
            </a:r>
            <a:r>
              <a:rPr lang="en-US" dirty="0"/>
              <a:t>social distancing, etc…</a:t>
            </a:r>
          </a:p>
          <a:p>
            <a:r>
              <a:rPr lang="en-US" b="1" dirty="0"/>
              <a:t>Masks</a:t>
            </a:r>
            <a:r>
              <a:rPr lang="en-US" dirty="0"/>
              <a:t>-PPEs (personal protective equipment)</a:t>
            </a:r>
          </a:p>
          <a:p>
            <a:r>
              <a:rPr lang="en-US" b="1" dirty="0"/>
              <a:t>Meds</a:t>
            </a:r>
            <a:r>
              <a:rPr lang="en-US" dirty="0"/>
              <a:t>-are antivirals appropriate/available?</a:t>
            </a:r>
          </a:p>
          <a:p>
            <a:endParaRPr lang="en-US" dirty="0"/>
          </a:p>
          <a:p>
            <a:endParaRPr lang="en-US" dirty="0"/>
          </a:p>
          <a:p>
            <a:pPr marL="0" indent="0">
              <a:buNone/>
            </a:pPr>
            <a:endParaRPr lang="en-US" dirty="0"/>
          </a:p>
          <a:p>
            <a:endParaRPr lang="en-US" dirty="0"/>
          </a:p>
          <a:p>
            <a:pPr>
              <a:buNone/>
            </a:pPr>
            <a:endParaRPr lang="en-US" dirty="0"/>
          </a:p>
          <a:p>
            <a:pPr lvl="8"/>
            <a:endParaRPr lang="en-US" dirty="0"/>
          </a:p>
        </p:txBody>
      </p:sp>
      <p:sp>
        <p:nvSpPr>
          <p:cNvPr id="5" name="TextBox 4"/>
          <p:cNvSpPr txBox="1"/>
          <p:nvPr/>
        </p:nvSpPr>
        <p:spPr>
          <a:xfrm>
            <a:off x="217170" y="6458982"/>
            <a:ext cx="3124200" cy="307777"/>
          </a:xfrm>
          <a:prstGeom prst="rect">
            <a:avLst/>
          </a:prstGeom>
          <a:noFill/>
        </p:spPr>
        <p:txBody>
          <a:bodyPr wrap="square" rtlCol="0">
            <a:spAutoFit/>
          </a:bodyPr>
          <a:lstStyle/>
          <a:p>
            <a:r>
              <a:rPr lang="en-US" sz="1400" dirty="0"/>
              <a:t>A. McLean, MD, MPH</a:t>
            </a:r>
          </a:p>
        </p:txBody>
      </p:sp>
      <p:pic>
        <p:nvPicPr>
          <p:cNvPr id="6" name="Picture Placeholder 6" descr="MHTTC stacked color bars"/>
          <p:cNvPicPr>
            <a:picLocks noChangeAspect="1"/>
          </p:cNvPicPr>
          <p:nvPr/>
        </p:nvPicPr>
        <p:blipFill>
          <a:blip r:embed="rId2">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000C11-59D0-48D3-915D-F5781C09A31B}"/>
              </a:ext>
            </a:extLst>
          </p:cNvPr>
          <p:cNvSpPr>
            <a:spLocks noGrp="1"/>
          </p:cNvSpPr>
          <p:nvPr>
            <p:ph type="title"/>
          </p:nvPr>
        </p:nvSpPr>
        <p:spPr>
          <a:xfrm>
            <a:off x="518160" y="182880"/>
            <a:ext cx="6888480" cy="1087673"/>
          </a:xfrm>
        </p:spPr>
        <p:txBody>
          <a:bodyPr>
            <a:normAutofit/>
          </a:bodyPr>
          <a:lstStyle/>
          <a:p>
            <a:r>
              <a:rPr lang="en-US" sz="3600" dirty="0"/>
              <a:t>Isolation, Quarantine and Social Distancing</a:t>
            </a:r>
          </a:p>
        </p:txBody>
      </p:sp>
      <p:sp>
        <p:nvSpPr>
          <p:cNvPr id="7" name="Content Placeholder 6">
            <a:extLst>
              <a:ext uri="{FF2B5EF4-FFF2-40B4-BE49-F238E27FC236}">
                <a16:creationId xmlns:a16="http://schemas.microsoft.com/office/drawing/2014/main" id="{0282D909-02D4-4209-8E4F-D644576894DC}"/>
              </a:ext>
            </a:extLst>
          </p:cNvPr>
          <p:cNvSpPr>
            <a:spLocks noGrp="1"/>
          </p:cNvSpPr>
          <p:nvPr>
            <p:ph idx="1"/>
          </p:nvPr>
        </p:nvSpPr>
        <p:spPr>
          <a:xfrm>
            <a:off x="518160" y="1495788"/>
            <a:ext cx="8260080" cy="3581350"/>
          </a:xfrm>
        </p:spPr>
        <p:txBody>
          <a:bodyPr>
            <a:normAutofit fontScale="92500" lnSpcReduction="10000"/>
          </a:bodyPr>
          <a:lstStyle/>
          <a:p>
            <a:r>
              <a:rPr lang="en-US" dirty="0"/>
              <a:t>Isolation-separation of a sick person from others</a:t>
            </a:r>
          </a:p>
          <a:p>
            <a:r>
              <a:rPr lang="en-US" dirty="0"/>
              <a:t>Quarantine-separation of an exposed person from others</a:t>
            </a:r>
          </a:p>
          <a:p>
            <a:r>
              <a:rPr lang="en-US" dirty="0"/>
              <a:t>Social Distancing-restriction of where people are allowed to gather</a:t>
            </a:r>
          </a:p>
          <a:p>
            <a:r>
              <a:rPr lang="en-US" dirty="0"/>
              <a:t>Potential impacts on mental health, particularly as social connectedness is a major factor in resilience</a:t>
            </a:r>
          </a:p>
          <a:p>
            <a:r>
              <a:rPr lang="en-US" dirty="0"/>
              <a:t>Again, leadership communication on</a:t>
            </a:r>
          </a:p>
          <a:p>
            <a:pPr marL="0" indent="0">
              <a:buNone/>
            </a:pPr>
            <a:r>
              <a:rPr lang="en-US" dirty="0"/>
              <a:t>justification, needs, supports is paramount</a:t>
            </a:r>
          </a:p>
        </p:txBody>
      </p:sp>
      <p:sp>
        <p:nvSpPr>
          <p:cNvPr id="12" name="TextBox 11">
            <a:extLst>
              <a:ext uri="{FF2B5EF4-FFF2-40B4-BE49-F238E27FC236}">
                <a16:creationId xmlns:a16="http://schemas.microsoft.com/office/drawing/2014/main" id="{22BF61E3-D6A4-482C-BBB8-686366E17FCB}"/>
              </a:ext>
            </a:extLst>
          </p:cNvPr>
          <p:cNvSpPr txBox="1"/>
          <p:nvPr/>
        </p:nvSpPr>
        <p:spPr>
          <a:xfrm>
            <a:off x="594360" y="5492247"/>
            <a:ext cx="4333240" cy="923330"/>
          </a:xfrm>
          <a:prstGeom prst="rect">
            <a:avLst/>
          </a:prstGeom>
          <a:noFill/>
        </p:spPr>
        <p:txBody>
          <a:bodyPr wrap="square" rtlCol="0">
            <a:spAutoFit/>
          </a:bodyPr>
          <a:lstStyle/>
          <a:p>
            <a:r>
              <a:rPr lang="en-US" dirty="0"/>
              <a:t>https://www.thelancet.com/journals/lancet/article/PIIS0140-6736(20)30460-8/fulltext</a:t>
            </a:r>
          </a:p>
        </p:txBody>
      </p:sp>
      <p:pic>
        <p:nvPicPr>
          <p:cNvPr id="8" name="Picture Placeholder 6" descr="MHTTC stacked color bars"/>
          <p:cNvPicPr>
            <a:picLocks noChangeAspect="1"/>
          </p:cNvPicPr>
          <p:nvPr/>
        </p:nvPicPr>
        <p:blipFill>
          <a:blip r:embed="rId2">
            <a:extLst>
              <a:ext uri="{28A0092B-C50C-407E-A947-70E740481C1C}">
                <a14:useLocalDpi xmlns:a14="http://schemas.microsoft.com/office/drawing/2010/main" val="0"/>
              </a:ext>
            </a:extLst>
          </a:blip>
          <a:srcRect t="22801" b="22801"/>
          <a:stretch>
            <a:fillRect/>
          </a:stretch>
        </p:blipFill>
        <p:spPr>
          <a:xfrm>
            <a:off x="6636774" y="5641848"/>
            <a:ext cx="2507226" cy="1216152"/>
          </a:xfrm>
          <a:prstGeom prst="rect">
            <a:avLst/>
          </a:prstGeom>
        </p:spPr>
      </p:pic>
    </p:spTree>
    <p:extLst>
      <p:ext uri="{BB962C8B-B14F-4D97-AF65-F5344CB8AC3E}">
        <p14:creationId xmlns:p14="http://schemas.microsoft.com/office/powerpoint/2010/main" val="2739396799"/>
      </p:ext>
    </p:extLst>
  </p:cSld>
  <p:clrMapOvr>
    <a:masterClrMapping/>
  </p:clrMapOvr>
  <p:transition spd="slow" advClick="0" advTm="29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8451"/>
          </a:xfrm>
        </p:spPr>
        <p:txBody>
          <a:bodyPr>
            <a:normAutofit/>
          </a:bodyPr>
          <a:lstStyle/>
          <a:p>
            <a:r>
              <a:rPr lang="en-US" dirty="0"/>
              <a:t>Resilience</a:t>
            </a:r>
          </a:p>
        </p:txBody>
      </p:sp>
      <p:sp>
        <p:nvSpPr>
          <p:cNvPr id="3" name="Content Placeholder 2"/>
          <p:cNvSpPr>
            <a:spLocks noGrp="1"/>
          </p:cNvSpPr>
          <p:nvPr>
            <p:ph sz="quarter" idx="10"/>
          </p:nvPr>
        </p:nvSpPr>
        <p:spPr>
          <a:xfrm>
            <a:off x="557528" y="1690688"/>
            <a:ext cx="3943352" cy="4177755"/>
          </a:xfrm>
        </p:spPr>
        <p:txBody>
          <a:bodyPr>
            <a:normAutofit/>
          </a:bodyPr>
          <a:lstStyle/>
          <a:p>
            <a:pPr marL="0" indent="0" algn="ctr">
              <a:buNone/>
            </a:pPr>
            <a:r>
              <a:rPr lang="en-US" dirty="0"/>
              <a:t>Individual</a:t>
            </a:r>
          </a:p>
          <a:p>
            <a:pPr marL="0" indent="0" algn="ctr">
              <a:buNone/>
            </a:pPr>
            <a:endParaRPr lang="en-US" dirty="0"/>
          </a:p>
        </p:txBody>
      </p:sp>
      <p:pic>
        <p:nvPicPr>
          <p:cNvPr id="5" name="Content Placeholder 7" descr="cartoon individual person"/>
          <p:cNvPicPr>
            <a:picLocks noGrp="1" noChangeAspect="1"/>
          </p:cNvPicPr>
          <p:nvPr/>
        </p:nvPicPr>
        <p:blipFill>
          <a:blip r:embed="rId4"/>
          <a:stretch>
            <a:fillRect/>
          </a:stretch>
        </p:blipFill>
        <p:spPr>
          <a:xfrm>
            <a:off x="1362987" y="2369793"/>
            <a:ext cx="2332434" cy="2332434"/>
          </a:xfrm>
          <a:prstGeom prst="rect">
            <a:avLst/>
          </a:prstGeom>
        </p:spPr>
      </p:pic>
      <p:sp>
        <p:nvSpPr>
          <p:cNvPr id="6" name="Content Placeholder 2"/>
          <p:cNvSpPr txBox="1">
            <a:spLocks/>
          </p:cNvSpPr>
          <p:nvPr/>
        </p:nvSpPr>
        <p:spPr>
          <a:xfrm>
            <a:off x="4577079" y="1690687"/>
            <a:ext cx="3943352" cy="4177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Community</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pic>
        <p:nvPicPr>
          <p:cNvPr id="7" name="Content Placeholder 8" descr="five cartoon people standing in a circle holding hands "/>
          <p:cNvPicPr>
            <a:picLocks noGrp="1" noChangeAspect="1"/>
          </p:cNvPicPr>
          <p:nvPr/>
        </p:nvPicPr>
        <p:blipFill>
          <a:blip r:embed="rId5"/>
          <a:stretch>
            <a:fillRect/>
          </a:stretch>
        </p:blipFill>
        <p:spPr>
          <a:xfrm>
            <a:off x="5327585" y="2369793"/>
            <a:ext cx="2442339" cy="2332434"/>
          </a:xfrm>
          <a:prstGeom prst="rect">
            <a:avLst/>
          </a:prstGeom>
        </p:spPr>
      </p:pic>
    </p:spTree>
    <p:custDataLst>
      <p:tags r:id="rId1"/>
    </p:custDataLst>
    <p:extLst>
      <p:ext uri="{BB962C8B-B14F-4D97-AF65-F5344CB8AC3E}">
        <p14:creationId xmlns:p14="http://schemas.microsoft.com/office/powerpoint/2010/main" val="1560534037"/>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Taking Care of the Caretakers</a:t>
            </a:r>
            <a:br>
              <a:rPr lang="en-US" sz="2800" dirty="0"/>
            </a:br>
            <a:r>
              <a:rPr lang="en-US" sz="2800" dirty="0"/>
              <a:t>(The Risks of Empathic Engagement)</a:t>
            </a:r>
          </a:p>
        </p:txBody>
      </p:sp>
      <p:graphicFrame>
        <p:nvGraphicFramePr>
          <p:cNvPr id="4" name="Content Placeholder 3" descr="Burnout: emotional exhaustion &#10;compassion fatigue: loss of self &#10;vicarious trauma: change in cognitive schema&#10;secondary traumatic stress: symptoms similar to post-traumatic stress disorder "/>
          <p:cNvGraphicFramePr>
            <a:graphicFrameLocks noGrp="1"/>
          </p:cNvGraphicFramePr>
          <p:nvPr>
            <p:ph sz="quarter" idx="10"/>
            <p:extLst>
              <p:ext uri="{D42A27DB-BD31-4B8C-83A1-F6EECF244321}">
                <p14:modId xmlns:p14="http://schemas.microsoft.com/office/powerpoint/2010/main" val="3353328760"/>
              </p:ext>
            </p:extLst>
          </p:nvPr>
        </p:nvGraphicFramePr>
        <p:xfrm>
          <a:off x="628650" y="2005013"/>
          <a:ext cx="7886700" cy="358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628650" y="6047739"/>
            <a:ext cx="5985510" cy="523220"/>
          </a:xfrm>
          <a:prstGeom prst="rect">
            <a:avLst/>
          </a:prstGeom>
        </p:spPr>
        <p:txBody>
          <a:bodyPr wrap="square">
            <a:spAutoFit/>
          </a:bodyPr>
          <a:lstStyle/>
          <a:p>
            <a:pPr>
              <a:defRPr/>
            </a:pPr>
            <a:r>
              <a:rPr lang="en-US" sz="1400" dirty="0"/>
              <a:t>Bush, N.J. (2009). Compassion Fatigue: Are you at risk?</a:t>
            </a:r>
            <a:r>
              <a:rPr lang="en-US" sz="1400" i="1" dirty="0"/>
              <a:t> Oncology Nursing Forum, 36</a:t>
            </a:r>
            <a:r>
              <a:rPr lang="en-US" sz="1400" dirty="0"/>
              <a:t>(1), 24-28</a:t>
            </a:r>
          </a:p>
        </p:txBody>
      </p:sp>
    </p:spTree>
    <p:custDataLst>
      <p:tags r:id="rId1"/>
    </p:custDataLst>
    <p:extLst>
      <p:ext uri="{BB962C8B-B14F-4D97-AF65-F5344CB8AC3E}">
        <p14:creationId xmlns:p14="http://schemas.microsoft.com/office/powerpoint/2010/main" val="937546674"/>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076950" cy="813434"/>
          </a:xfrm>
        </p:spPr>
        <p:txBody>
          <a:bodyPr>
            <a:noAutofit/>
          </a:bodyPr>
          <a:lstStyle/>
          <a:p>
            <a:r>
              <a:rPr lang="en-US" dirty="0"/>
              <a:t>Mitigating Burnout</a:t>
            </a:r>
          </a:p>
        </p:txBody>
      </p:sp>
      <p:sp>
        <p:nvSpPr>
          <p:cNvPr id="3" name="Content Placeholder 2"/>
          <p:cNvSpPr>
            <a:spLocks noGrp="1"/>
          </p:cNvSpPr>
          <p:nvPr>
            <p:ph sz="quarter" idx="10"/>
          </p:nvPr>
        </p:nvSpPr>
        <p:spPr>
          <a:xfrm>
            <a:off x="628648" y="2004646"/>
            <a:ext cx="7886701" cy="3587262"/>
          </a:xfrm>
        </p:spPr>
        <p:txBody>
          <a:bodyPr>
            <a:normAutofit/>
          </a:bodyPr>
          <a:lstStyle/>
          <a:p>
            <a:r>
              <a:rPr lang="en-US" dirty="0"/>
              <a:t>Capture reminders of your purpose:</a:t>
            </a:r>
          </a:p>
          <a:p>
            <a:endParaRPr lang="en-US" dirty="0"/>
          </a:p>
          <a:p>
            <a:r>
              <a:rPr lang="en-US" dirty="0"/>
              <a:t>“Oh yeah, </a:t>
            </a:r>
            <a:r>
              <a:rPr lang="en-US" i="1" dirty="0"/>
              <a:t>THIS</a:t>
            </a:r>
            <a:r>
              <a:rPr lang="en-US" dirty="0"/>
              <a:t> is why I signed up…” </a:t>
            </a:r>
          </a:p>
        </p:txBody>
      </p:sp>
    </p:spTree>
    <p:custDataLst>
      <p:tags r:id="rId1"/>
    </p:custDataLst>
    <p:extLst>
      <p:ext uri="{BB962C8B-B14F-4D97-AF65-F5344CB8AC3E}">
        <p14:creationId xmlns:p14="http://schemas.microsoft.com/office/powerpoint/2010/main" val="196885465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pryamid with 4 layers &#10;lowest: basic services and security &#10;second: community and family supports &#10;third: focused, nonspecialized supports &#10;top: specialized services"/>
          <p:cNvGraphicFramePr/>
          <p:nvPr>
            <p:extLst>
              <p:ext uri="{D42A27DB-BD31-4B8C-83A1-F6EECF244321}">
                <p14:modId xmlns:p14="http://schemas.microsoft.com/office/powerpoint/2010/main" val="1846082497"/>
              </p:ext>
            </p:extLst>
          </p:nvPr>
        </p:nvGraphicFramePr>
        <p:xfrm>
          <a:off x="629920" y="223520"/>
          <a:ext cx="7874000" cy="5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29920" y="5689600"/>
            <a:ext cx="6106160" cy="954107"/>
          </a:xfrm>
          <a:prstGeom prst="rect">
            <a:avLst/>
          </a:prstGeom>
        </p:spPr>
        <p:txBody>
          <a:bodyPr wrap="square">
            <a:spAutoFit/>
          </a:bodyPr>
          <a:lstStyle/>
          <a:p>
            <a:r>
              <a:rPr lang="en-US" sz="1400" dirty="0"/>
              <a:t>Intervention pyramid for mental health and psychosocial support in emergencies </a:t>
            </a:r>
          </a:p>
          <a:p>
            <a:r>
              <a:rPr lang="en-US" sz="1400" i="1" dirty="0"/>
              <a:t>IASC Guidelines on Mental Health and Psychosocial Support in Emergency Settings</a:t>
            </a:r>
            <a:endParaRPr lang="en-US" sz="1400" dirty="0"/>
          </a:p>
        </p:txBody>
      </p:sp>
    </p:spTree>
    <p:custDataLst>
      <p:tags r:id="rId1"/>
    </p:custDataLst>
    <p:extLst>
      <p:ext uri="{BB962C8B-B14F-4D97-AF65-F5344CB8AC3E}">
        <p14:creationId xmlns:p14="http://schemas.microsoft.com/office/powerpoint/2010/main" val="2449748013"/>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7" y="153889"/>
            <a:ext cx="6242687" cy="1065311"/>
          </a:xfrm>
        </p:spPr>
        <p:txBody>
          <a:bodyPr>
            <a:noAutofit/>
          </a:bodyPr>
          <a:lstStyle/>
          <a:p>
            <a:r>
              <a:rPr lang="en-US" sz="3200" dirty="0"/>
              <a:t>For “treating” the General Population:</a:t>
            </a:r>
          </a:p>
        </p:txBody>
      </p:sp>
      <p:sp>
        <p:nvSpPr>
          <p:cNvPr id="3" name="Content Placeholder 2"/>
          <p:cNvSpPr>
            <a:spLocks noGrp="1"/>
          </p:cNvSpPr>
          <p:nvPr>
            <p:ph sz="quarter" idx="10"/>
          </p:nvPr>
        </p:nvSpPr>
        <p:spPr>
          <a:xfrm>
            <a:off x="628647" y="1577926"/>
            <a:ext cx="7886701" cy="3587262"/>
          </a:xfrm>
        </p:spPr>
        <p:txBody>
          <a:bodyPr>
            <a:normAutofit lnSpcReduction="10000"/>
          </a:bodyPr>
          <a:lstStyle/>
          <a:p>
            <a:r>
              <a:rPr lang="en-US" dirty="0"/>
              <a:t>No Critical Incident Debriefing</a:t>
            </a:r>
          </a:p>
          <a:p>
            <a:endParaRPr lang="en-US" dirty="0"/>
          </a:p>
          <a:p>
            <a:r>
              <a:rPr lang="en-US" dirty="0"/>
              <a:t>Consider Psychological First aid, or other supportive engagement  </a:t>
            </a:r>
            <a:endParaRPr lang="en-US" sz="1800" dirty="0"/>
          </a:p>
          <a:p>
            <a:endParaRPr lang="en-US" dirty="0"/>
          </a:p>
          <a:p>
            <a:r>
              <a:rPr lang="en-US" dirty="0"/>
              <a:t>Normalize the process, screen for higher need.</a:t>
            </a:r>
          </a:p>
          <a:p>
            <a:endParaRPr lang="en-US" dirty="0"/>
          </a:p>
          <a:p>
            <a:r>
              <a:rPr lang="en-US" dirty="0"/>
              <a:t>“I don’t need a shrink, I need a contractor…”</a:t>
            </a:r>
          </a:p>
        </p:txBody>
      </p:sp>
    </p:spTree>
    <p:custDataLst>
      <p:tags r:id="rId1"/>
    </p:custDataLst>
    <p:extLst>
      <p:ext uri="{BB962C8B-B14F-4D97-AF65-F5344CB8AC3E}">
        <p14:creationId xmlns:p14="http://schemas.microsoft.com/office/powerpoint/2010/main" val="2309778099"/>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Myths about disasters and resilience</a:t>
            </a:r>
          </a:p>
        </p:txBody>
      </p:sp>
      <p:sp>
        <p:nvSpPr>
          <p:cNvPr id="3" name="Content Placeholder 2"/>
          <p:cNvSpPr>
            <a:spLocks noGrp="1"/>
          </p:cNvSpPr>
          <p:nvPr>
            <p:ph sz="quarter" idx="10"/>
          </p:nvPr>
        </p:nvSpPr>
        <p:spPr>
          <a:xfrm>
            <a:off x="628648" y="2004646"/>
            <a:ext cx="7886701" cy="3587262"/>
          </a:xfrm>
        </p:spPr>
        <p:txBody>
          <a:bodyPr>
            <a:normAutofit fontScale="92500" lnSpcReduction="20000"/>
          </a:bodyPr>
          <a:lstStyle/>
          <a:p>
            <a:pPr marL="0" indent="0">
              <a:buNone/>
            </a:pPr>
            <a:r>
              <a:rPr lang="en-US" dirty="0"/>
              <a:t>Myth 1) </a:t>
            </a:r>
          </a:p>
          <a:p>
            <a:pPr marL="118872" indent="0">
              <a:buNone/>
            </a:pPr>
            <a:r>
              <a:rPr lang="en-US" dirty="0"/>
              <a:t>The majority of those affected will develop Post Traumatic Stress Disorder or Depression</a:t>
            </a:r>
          </a:p>
          <a:p>
            <a:pPr marL="118872" indent="0">
              <a:buNone/>
            </a:pPr>
            <a:endParaRPr lang="en-US" dirty="0"/>
          </a:p>
          <a:p>
            <a:pPr marL="0" indent="0">
              <a:buNone/>
            </a:pPr>
            <a:r>
              <a:rPr lang="en-US" dirty="0"/>
              <a:t>Myth 2) </a:t>
            </a:r>
          </a:p>
          <a:p>
            <a:pPr marL="118872" indent="0">
              <a:buNone/>
            </a:pPr>
            <a:r>
              <a:rPr lang="en-US" dirty="0"/>
              <a:t>Resilience is an inherent trait and can’t be taught</a:t>
            </a:r>
          </a:p>
          <a:p>
            <a:pPr>
              <a:buFont typeface="Wingdings" pitchFamily="2" charset="2"/>
              <a:buChar char="§"/>
            </a:pPr>
            <a:endParaRPr lang="en-US" dirty="0"/>
          </a:p>
          <a:p>
            <a:pPr marL="0" indent="0">
              <a:buNone/>
            </a:pPr>
            <a:r>
              <a:rPr lang="en-US" dirty="0"/>
              <a:t>Myth 3) </a:t>
            </a:r>
          </a:p>
          <a:p>
            <a:pPr marL="118872" indent="0">
              <a:buNone/>
            </a:pPr>
            <a:r>
              <a:rPr lang="en-US" dirty="0"/>
              <a:t>All Disasters result in long-term negative outcomes</a:t>
            </a:r>
          </a:p>
        </p:txBody>
      </p:sp>
    </p:spTree>
    <p:custDataLst>
      <p:tags r:id="rId1"/>
    </p:custDataLst>
    <p:extLst>
      <p:ext uri="{BB962C8B-B14F-4D97-AF65-F5344CB8AC3E}">
        <p14:creationId xmlns:p14="http://schemas.microsoft.com/office/powerpoint/2010/main" val="252990238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926"/>
            <a:ext cx="7886700" cy="1325563"/>
          </a:xfrm>
        </p:spPr>
        <p:txBody>
          <a:bodyPr>
            <a:noAutofit/>
          </a:bodyPr>
          <a:lstStyle/>
          <a:p>
            <a:r>
              <a:rPr lang="en-US" sz="3200" dirty="0"/>
              <a:t>Types of Mental Health And Psychosocial Supports (MHPSS)</a:t>
            </a:r>
          </a:p>
        </p:txBody>
      </p:sp>
      <p:pic>
        <p:nvPicPr>
          <p:cNvPr id="4" name="table" descr="type: psychological first aid&#10;hallmarks: look, listen, link &#10;&#10;type: crisis counseling &#10;hallmarks: community based outreach, psycho-education &#10;&#10;type: critical incident stress debriefing  &#10;hallmarks: intended only for specific groups. controversial "/>
          <p:cNvPicPr>
            <a:picLocks noGrp="1" noChangeAspect="1"/>
          </p:cNvPicPr>
          <p:nvPr>
            <p:ph sz="quarter" idx="10"/>
          </p:nvPr>
        </p:nvPicPr>
        <p:blipFill>
          <a:blip r:embed="rId4"/>
          <a:stretch>
            <a:fillRect/>
          </a:stretch>
        </p:blipFill>
        <p:spPr>
          <a:xfrm>
            <a:off x="1127125" y="1650049"/>
            <a:ext cx="6930390" cy="4153630"/>
          </a:xfrm>
          <a:prstGeom prst="rect">
            <a:avLst/>
          </a:prstGeom>
        </p:spPr>
      </p:pic>
    </p:spTree>
    <p:custDataLst>
      <p:tags r:id="rId1"/>
    </p:custDataLst>
    <p:extLst>
      <p:ext uri="{BB962C8B-B14F-4D97-AF65-F5344CB8AC3E}">
        <p14:creationId xmlns:p14="http://schemas.microsoft.com/office/powerpoint/2010/main" val="1450855010"/>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Autofit/>
          </a:bodyPr>
          <a:lstStyle/>
          <a:p>
            <a:r>
              <a:rPr lang="en-US" dirty="0"/>
              <a:t>Types of MHPSS</a:t>
            </a:r>
          </a:p>
        </p:txBody>
      </p:sp>
      <p:pic>
        <p:nvPicPr>
          <p:cNvPr id="5" name="table" descr="types of MHPSS, who provides, who receives, and the purpose "/>
          <p:cNvPicPr>
            <a:picLocks noGrp="1" noChangeAspect="1"/>
          </p:cNvPicPr>
          <p:nvPr>
            <p:ph sz="quarter" idx="10"/>
          </p:nvPr>
        </p:nvPicPr>
        <p:blipFill>
          <a:blip r:embed="rId4"/>
          <a:stretch>
            <a:fillRect/>
          </a:stretch>
        </p:blipFill>
        <p:spPr>
          <a:xfrm>
            <a:off x="1137285" y="1548449"/>
            <a:ext cx="6808470" cy="4197126"/>
          </a:xfrm>
          <a:prstGeom prst="rect">
            <a:avLst/>
          </a:prstGeom>
        </p:spPr>
      </p:pic>
    </p:spTree>
    <p:custDataLst>
      <p:tags r:id="rId1"/>
    </p:custDataLst>
    <p:extLst>
      <p:ext uri="{BB962C8B-B14F-4D97-AF65-F5344CB8AC3E}">
        <p14:creationId xmlns:p14="http://schemas.microsoft.com/office/powerpoint/2010/main" val="3159342887"/>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395607"/>
            <a:ext cx="7886700" cy="813434"/>
          </a:xfrm>
        </p:spPr>
        <p:txBody>
          <a:bodyPr>
            <a:normAutofit/>
          </a:bodyPr>
          <a:lstStyle/>
          <a:p>
            <a:r>
              <a:rPr lang="en-US" dirty="0"/>
              <a:t>Objectives:</a:t>
            </a:r>
          </a:p>
        </p:txBody>
      </p:sp>
      <p:sp>
        <p:nvSpPr>
          <p:cNvPr id="3" name="Content Placeholder 2"/>
          <p:cNvSpPr>
            <a:spLocks noGrp="1"/>
          </p:cNvSpPr>
          <p:nvPr>
            <p:ph sz="quarter" idx="10"/>
          </p:nvPr>
        </p:nvSpPr>
        <p:spPr>
          <a:xfrm>
            <a:off x="314324" y="1649046"/>
            <a:ext cx="8515349" cy="3587262"/>
          </a:xfrm>
        </p:spPr>
        <p:txBody>
          <a:bodyPr>
            <a:normAutofit/>
          </a:bodyPr>
          <a:lstStyle/>
          <a:p>
            <a:r>
              <a:rPr lang="en-US" dirty="0"/>
              <a:t>Review phases of disaster as pertains to mental health</a:t>
            </a:r>
          </a:p>
          <a:p>
            <a:r>
              <a:rPr lang="en-US" dirty="0"/>
              <a:t>Discuss the importance of risk communication in mitigating mental health problems during phases of disaster</a:t>
            </a:r>
          </a:p>
          <a:p>
            <a:r>
              <a:rPr lang="en-US" dirty="0"/>
              <a:t>Review protective and risk factors of both individuals and communities in the phases of disaster</a:t>
            </a:r>
          </a:p>
        </p:txBody>
      </p:sp>
    </p:spTree>
    <p:custDataLst>
      <p:tags r:id="rId1"/>
    </p:custDataLst>
    <p:extLst>
      <p:ext uri="{BB962C8B-B14F-4D97-AF65-F5344CB8AC3E}">
        <p14:creationId xmlns:p14="http://schemas.microsoft.com/office/powerpoint/2010/main" val="16449349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3527"/>
            <a:ext cx="7886700" cy="782954"/>
          </a:xfrm>
        </p:spPr>
        <p:txBody>
          <a:bodyPr>
            <a:noAutofit/>
          </a:bodyPr>
          <a:lstStyle/>
          <a:p>
            <a:r>
              <a:rPr lang="en-US" dirty="0"/>
              <a:t>Types of MHPSS</a:t>
            </a:r>
          </a:p>
        </p:txBody>
      </p:sp>
      <p:pic>
        <p:nvPicPr>
          <p:cNvPr id="6" name="table" descr="types of MHPSS, protocols, and orientation"/>
          <p:cNvPicPr>
            <a:picLocks noGrp="1" noChangeAspect="1"/>
          </p:cNvPicPr>
          <p:nvPr>
            <p:ph sz="quarter" idx="10"/>
          </p:nvPr>
        </p:nvPicPr>
        <p:blipFill>
          <a:blip r:embed="rId4"/>
          <a:stretch>
            <a:fillRect/>
          </a:stretch>
        </p:blipFill>
        <p:spPr>
          <a:xfrm>
            <a:off x="1421765" y="1416369"/>
            <a:ext cx="6300470" cy="4134814"/>
          </a:xfrm>
          <a:prstGeom prst="rect">
            <a:avLst/>
          </a:prstGeom>
        </p:spPr>
      </p:pic>
    </p:spTree>
    <p:custDataLst>
      <p:tags r:id="rId1"/>
    </p:custDataLst>
    <p:extLst>
      <p:ext uri="{BB962C8B-B14F-4D97-AF65-F5344CB8AC3E}">
        <p14:creationId xmlns:p14="http://schemas.microsoft.com/office/powerpoint/2010/main" val="328379786"/>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5514"/>
          </a:xfrm>
        </p:spPr>
        <p:txBody>
          <a:bodyPr>
            <a:noAutofit/>
          </a:bodyPr>
          <a:lstStyle/>
          <a:p>
            <a:r>
              <a:rPr lang="en-US" sz="3600" dirty="0"/>
              <a:t>Utilize Your Resiliency Toolkit</a:t>
            </a:r>
          </a:p>
        </p:txBody>
      </p:sp>
      <p:graphicFrame>
        <p:nvGraphicFramePr>
          <p:cNvPr id="5" name="Content Placeholder 4" descr="balance of vulnerability and resiliency "/>
          <p:cNvGraphicFramePr>
            <a:graphicFrameLocks noGrp="1"/>
          </p:cNvGraphicFramePr>
          <p:nvPr>
            <p:ph sz="quarter" idx="10"/>
            <p:extLst>
              <p:ext uri="{D42A27DB-BD31-4B8C-83A1-F6EECF244321}">
                <p14:modId xmlns:p14="http://schemas.microsoft.com/office/powerpoint/2010/main" val="2707164878"/>
              </p:ext>
            </p:extLst>
          </p:nvPr>
        </p:nvGraphicFramePr>
        <p:xfrm>
          <a:off x="1365885" y="1684658"/>
          <a:ext cx="6412230" cy="4130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07990763"/>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Resilient Attitudes</a:t>
            </a:r>
          </a:p>
        </p:txBody>
      </p:sp>
      <p:sp>
        <p:nvSpPr>
          <p:cNvPr id="3" name="Content Placeholder 2"/>
          <p:cNvSpPr>
            <a:spLocks noGrp="1"/>
          </p:cNvSpPr>
          <p:nvPr>
            <p:ph sz="quarter" idx="10"/>
          </p:nvPr>
        </p:nvSpPr>
        <p:spPr>
          <a:xfrm>
            <a:off x="3219450" y="1853250"/>
            <a:ext cx="5295900" cy="3124200"/>
          </a:xfrm>
        </p:spPr>
        <p:txBody>
          <a:bodyPr>
            <a:normAutofit/>
          </a:bodyPr>
          <a:lstStyle/>
          <a:p>
            <a:r>
              <a:rPr lang="en-US" dirty="0"/>
              <a:t>View change as challenge or opportunity</a:t>
            </a:r>
          </a:p>
          <a:p>
            <a:r>
              <a:rPr lang="en-US" dirty="0"/>
              <a:t>Think realistically – keep things in perspective</a:t>
            </a:r>
          </a:p>
          <a:p>
            <a:r>
              <a:rPr lang="en-US" dirty="0"/>
              <a:t>Set goals and plan action steps</a:t>
            </a:r>
          </a:p>
        </p:txBody>
      </p:sp>
      <p:pic>
        <p:nvPicPr>
          <p:cNvPr id="5" name="Picture 4" descr="teamwork to make things happen "/>
          <p:cNvPicPr>
            <a:picLocks noChangeAspect="1" noChangeArrowheads="1"/>
          </p:cNvPicPr>
          <p:nvPr/>
        </p:nvPicPr>
        <p:blipFill>
          <a:blip r:embed="rId4" cstate="print"/>
          <a:srcRect/>
          <a:stretch>
            <a:fillRect/>
          </a:stretch>
        </p:blipFill>
        <p:spPr bwMode="auto">
          <a:xfrm>
            <a:off x="628650" y="1771969"/>
            <a:ext cx="2163763" cy="3124200"/>
          </a:xfrm>
          <a:prstGeom prst="rect">
            <a:avLst/>
          </a:prstGeom>
          <a:noFill/>
        </p:spPr>
      </p:pic>
      <p:sp>
        <p:nvSpPr>
          <p:cNvPr id="4" name="Rectangle 3"/>
          <p:cNvSpPr/>
          <p:nvPr/>
        </p:nvSpPr>
        <p:spPr>
          <a:xfrm>
            <a:off x="628650" y="6140452"/>
            <a:ext cx="1556901" cy="369332"/>
          </a:xfrm>
          <a:prstGeom prst="rect">
            <a:avLst/>
          </a:prstGeom>
        </p:spPr>
        <p:txBody>
          <a:bodyPr wrap="none">
            <a:spAutoFit/>
          </a:bodyPr>
          <a:lstStyle/>
          <a:p>
            <a:r>
              <a:rPr lang="en-US" dirty="0"/>
              <a:t>Dr. Kit O’Neill</a:t>
            </a:r>
          </a:p>
        </p:txBody>
      </p:sp>
    </p:spTree>
    <p:custDataLst>
      <p:tags r:id="rId1"/>
    </p:custDataLst>
    <p:extLst>
      <p:ext uri="{BB962C8B-B14F-4D97-AF65-F5344CB8AC3E}">
        <p14:creationId xmlns:p14="http://schemas.microsoft.com/office/powerpoint/2010/main" val="2754502106"/>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143084"/>
            <a:ext cx="8515350" cy="1182479"/>
          </a:xfrm>
        </p:spPr>
        <p:txBody>
          <a:bodyPr>
            <a:normAutofit/>
          </a:bodyPr>
          <a:lstStyle/>
          <a:p>
            <a:r>
              <a:rPr lang="en-US" sz="3600" dirty="0"/>
              <a:t>Resilient Behaviors during crises </a:t>
            </a:r>
          </a:p>
        </p:txBody>
      </p:sp>
      <p:sp>
        <p:nvSpPr>
          <p:cNvPr id="3" name="Content Placeholder 2"/>
          <p:cNvSpPr>
            <a:spLocks noGrp="1"/>
          </p:cNvSpPr>
          <p:nvPr>
            <p:ph sz="quarter" idx="10"/>
          </p:nvPr>
        </p:nvSpPr>
        <p:spPr>
          <a:xfrm>
            <a:off x="557528" y="1690688"/>
            <a:ext cx="3943352" cy="4177755"/>
          </a:xfrm>
        </p:spPr>
        <p:txBody>
          <a:bodyPr>
            <a:normAutofit/>
          </a:bodyPr>
          <a:lstStyle/>
          <a:p>
            <a:r>
              <a:rPr lang="en-US" dirty="0"/>
              <a:t>The 3 </a:t>
            </a:r>
            <a:r>
              <a:rPr lang="en-US" dirty="0" err="1"/>
              <a:t>Rs</a:t>
            </a:r>
            <a:endParaRPr lang="en-US" dirty="0"/>
          </a:p>
          <a:p>
            <a:pPr marL="0" indent="0" algn="ctr">
              <a:buNone/>
            </a:pPr>
            <a:endParaRPr lang="en-US" dirty="0"/>
          </a:p>
          <a:p>
            <a:pPr marL="0" indent="0" algn="ctr">
              <a:buNone/>
            </a:pPr>
            <a:endParaRPr lang="en-US" dirty="0"/>
          </a:p>
        </p:txBody>
      </p:sp>
      <p:sp>
        <p:nvSpPr>
          <p:cNvPr id="6" name="Content Placeholder 2"/>
          <p:cNvSpPr txBox="1">
            <a:spLocks/>
          </p:cNvSpPr>
          <p:nvPr/>
        </p:nvSpPr>
        <p:spPr>
          <a:xfrm>
            <a:off x="4577079" y="1690687"/>
            <a:ext cx="3943352" cy="3165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Rest</a:t>
            </a:r>
          </a:p>
          <a:p>
            <a:endParaRPr lang="en-US" dirty="0"/>
          </a:p>
          <a:p>
            <a:r>
              <a:rPr lang="en-US" dirty="0"/>
              <a:t>Routine (ritual…)</a:t>
            </a:r>
          </a:p>
          <a:p>
            <a:endParaRPr lang="en-US" dirty="0"/>
          </a:p>
          <a:p>
            <a:r>
              <a:rPr lang="en-US" dirty="0"/>
              <a:t>Relationships</a:t>
            </a:r>
          </a:p>
          <a:p>
            <a:pPr marL="118872" indent="0">
              <a:buNone/>
            </a:pPr>
            <a:r>
              <a:rPr lang="en-US" dirty="0"/>
              <a:t>(family, work, other)</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sp>
        <p:nvSpPr>
          <p:cNvPr id="8" name="Rectangle 7" descr="R cubed symbol "/>
          <p:cNvSpPr>
            <a:spLocks noChangeArrowheads="1"/>
          </p:cNvSpPr>
          <p:nvPr/>
        </p:nvSpPr>
        <p:spPr bwMode="auto">
          <a:xfrm>
            <a:off x="1572926" y="2751180"/>
            <a:ext cx="1752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6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R</a:t>
            </a:r>
            <a:r>
              <a:rPr kumimoji="0" lang="en-US" sz="9600" b="0" i="0" u="none" strike="noStrike" cap="none" normalizeH="0" baseline="30000" dirty="0">
                <a:ln>
                  <a:noFill/>
                </a:ln>
                <a:solidFill>
                  <a:srgbClr val="FF0000"/>
                </a:solidFill>
                <a:effectLst/>
                <a:latin typeface="Calibri" pitchFamily="34" charset="0"/>
                <a:ea typeface="Calibri" pitchFamily="34" charset="0"/>
                <a:cs typeface="Times New Roman" pitchFamily="18" charset="0"/>
              </a:rPr>
              <a:t>3</a:t>
            </a:r>
            <a:endParaRPr kumimoji="0" lang="en-US" sz="9600" b="0" i="0" u="none" strike="noStrike" cap="none" normalizeH="0" baseline="0" dirty="0">
              <a:ln>
                <a:noFill/>
              </a:ln>
              <a:solidFill>
                <a:schemeClr val="tx1"/>
              </a:solidFill>
              <a:effectLst/>
              <a:latin typeface="Arial" pitchFamily="34" charset="0"/>
            </a:endParaRPr>
          </a:p>
        </p:txBody>
      </p:sp>
      <p:sp>
        <p:nvSpPr>
          <p:cNvPr id="4" name="Rectangle 3"/>
          <p:cNvSpPr/>
          <p:nvPr/>
        </p:nvSpPr>
        <p:spPr>
          <a:xfrm>
            <a:off x="628650" y="6272912"/>
            <a:ext cx="1005403" cy="369332"/>
          </a:xfrm>
          <a:prstGeom prst="rect">
            <a:avLst/>
          </a:prstGeom>
        </p:spPr>
        <p:txBody>
          <a:bodyPr wrap="none">
            <a:spAutoFit/>
          </a:bodyPr>
          <a:lstStyle/>
          <a:p>
            <a:r>
              <a:rPr lang="en-US" dirty="0"/>
              <a:t>McLean</a:t>
            </a:r>
          </a:p>
        </p:txBody>
      </p:sp>
    </p:spTree>
    <p:custDataLst>
      <p:tags r:id="rId1"/>
    </p:custDataLst>
    <p:extLst>
      <p:ext uri="{BB962C8B-B14F-4D97-AF65-F5344CB8AC3E}">
        <p14:creationId xmlns:p14="http://schemas.microsoft.com/office/powerpoint/2010/main" val="35088882"/>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3356"/>
            <a:ext cx="7886700" cy="771523"/>
          </a:xfrm>
        </p:spPr>
        <p:txBody>
          <a:bodyPr>
            <a:noAutofit/>
          </a:bodyPr>
          <a:lstStyle/>
          <a:p>
            <a:r>
              <a:rPr lang="en-US" sz="4000" dirty="0"/>
              <a:t>Resilience</a:t>
            </a:r>
          </a:p>
        </p:txBody>
      </p:sp>
      <p:pic>
        <p:nvPicPr>
          <p:cNvPr id="4" name="Content Placeholder 3" descr="silhouettes of six people holding hands with a sunset behind them "/>
          <p:cNvPicPr>
            <a:picLocks noGrp="1" noChangeAspect="1"/>
          </p:cNvPicPr>
          <p:nvPr>
            <p:ph sz="quarter" idx="10"/>
          </p:nvPr>
        </p:nvPicPr>
        <p:blipFill>
          <a:blip r:embed="rId4"/>
          <a:stretch>
            <a:fillRect/>
          </a:stretch>
        </p:blipFill>
        <p:spPr>
          <a:xfrm>
            <a:off x="1743211" y="1095032"/>
            <a:ext cx="5657578" cy="1682642"/>
          </a:xfrm>
          <a:prstGeom prst="rect">
            <a:avLst/>
          </a:prstGeom>
        </p:spPr>
      </p:pic>
      <p:sp>
        <p:nvSpPr>
          <p:cNvPr id="5" name="Rectangle 4"/>
          <p:cNvSpPr/>
          <p:nvPr/>
        </p:nvSpPr>
        <p:spPr>
          <a:xfrm>
            <a:off x="628650" y="3090386"/>
            <a:ext cx="7886700" cy="2431435"/>
          </a:xfrm>
          <a:prstGeom prst="rect">
            <a:avLst/>
          </a:prstGeom>
        </p:spPr>
        <p:txBody>
          <a:bodyPr wrap="square">
            <a:spAutoFit/>
          </a:bodyPr>
          <a:lstStyle/>
          <a:p>
            <a:r>
              <a:rPr lang="en-US" sz="2800" dirty="0"/>
              <a:t>Of all variables, two of the most impactful:   </a:t>
            </a:r>
          </a:p>
          <a:p>
            <a:endParaRPr lang="en-US" sz="2800" dirty="0"/>
          </a:p>
          <a:p>
            <a:pPr marL="457200" indent="-457200">
              <a:buFont typeface="Arial" panose="020B0604020202020204" pitchFamily="34" charset="0"/>
              <a:buChar char="•"/>
            </a:pPr>
            <a:r>
              <a:rPr lang="en-US" sz="2800" dirty="0"/>
              <a:t>Resources (less controllable)</a:t>
            </a:r>
          </a:p>
          <a:p>
            <a:pPr marL="457200" indent="-457200">
              <a:buFont typeface="Arial" panose="020B0604020202020204" pitchFamily="34" charset="0"/>
              <a:buChar char="•"/>
            </a:pPr>
            <a:r>
              <a:rPr lang="en-US" sz="2800" dirty="0"/>
              <a:t>Social Connectedness (more controllable)  </a:t>
            </a:r>
            <a:r>
              <a:rPr lang="en-US" sz="2000" dirty="0"/>
              <a:t>Obviously an issue if there is required social distancing, particularly if technology is disrupted… </a:t>
            </a:r>
          </a:p>
        </p:txBody>
      </p:sp>
    </p:spTree>
    <p:custDataLst>
      <p:tags r:id="rId1"/>
    </p:custDataLst>
    <p:extLst>
      <p:ext uri="{BB962C8B-B14F-4D97-AF65-F5344CB8AC3E}">
        <p14:creationId xmlns:p14="http://schemas.microsoft.com/office/powerpoint/2010/main" val="3322333568"/>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634230" cy="1325563"/>
          </a:xfrm>
        </p:spPr>
        <p:txBody>
          <a:bodyPr>
            <a:noAutofit/>
          </a:bodyPr>
          <a:lstStyle/>
          <a:p>
            <a:r>
              <a:rPr lang="en-US" sz="4000" dirty="0"/>
              <a:t>Get the FACTS:</a:t>
            </a:r>
          </a:p>
        </p:txBody>
      </p:sp>
      <p:sp>
        <p:nvSpPr>
          <p:cNvPr id="3" name="Content Placeholder 2"/>
          <p:cNvSpPr>
            <a:spLocks noGrp="1"/>
          </p:cNvSpPr>
          <p:nvPr>
            <p:ph sz="quarter" idx="10"/>
          </p:nvPr>
        </p:nvSpPr>
        <p:spPr>
          <a:xfrm>
            <a:off x="628648" y="2004646"/>
            <a:ext cx="7886701" cy="3587262"/>
          </a:xfrm>
        </p:spPr>
        <p:txBody>
          <a:bodyPr>
            <a:normAutofit fontScale="77500" lnSpcReduction="20000"/>
          </a:bodyPr>
          <a:lstStyle/>
          <a:p>
            <a:pPr marL="0" indent="0">
              <a:buNone/>
            </a:pPr>
            <a:r>
              <a:rPr lang="en-US" sz="3600" b="1" dirty="0"/>
              <a:t>F</a:t>
            </a:r>
            <a:r>
              <a:rPr lang="en-US" dirty="0"/>
              <a:t>oster Hope (avoid negativity-keep perspective)</a:t>
            </a:r>
          </a:p>
          <a:p>
            <a:pPr marL="0" indent="0">
              <a:buNone/>
            </a:pPr>
            <a:endParaRPr lang="en-US" dirty="0"/>
          </a:p>
          <a:p>
            <a:pPr marL="0" indent="0">
              <a:buNone/>
            </a:pPr>
            <a:r>
              <a:rPr lang="en-US" sz="3600" b="1" dirty="0"/>
              <a:t>A</a:t>
            </a:r>
            <a:r>
              <a:rPr lang="en-US" dirty="0"/>
              <a:t>ct with Purpose (do something productive)</a:t>
            </a:r>
          </a:p>
          <a:p>
            <a:pPr marL="0" indent="0">
              <a:buNone/>
            </a:pPr>
            <a:endParaRPr lang="en-US" dirty="0"/>
          </a:p>
          <a:p>
            <a:pPr marL="0" indent="0">
              <a:buNone/>
            </a:pPr>
            <a:r>
              <a:rPr lang="en-US" sz="3600" b="1" dirty="0"/>
              <a:t>C</a:t>
            </a:r>
            <a:r>
              <a:rPr lang="en-US" dirty="0"/>
              <a:t>onnect with Others (</a:t>
            </a:r>
            <a:r>
              <a:rPr lang="en-US" dirty="0" smtClean="0"/>
              <a:t>don’t emotionally </a:t>
            </a:r>
            <a:r>
              <a:rPr lang="en-US" dirty="0"/>
              <a:t>isolate)</a:t>
            </a:r>
          </a:p>
          <a:p>
            <a:pPr marL="0" indent="0">
              <a:buNone/>
            </a:pPr>
            <a:endParaRPr lang="en-US" dirty="0"/>
          </a:p>
          <a:p>
            <a:pPr marL="0" indent="0">
              <a:buNone/>
            </a:pPr>
            <a:r>
              <a:rPr lang="en-US" sz="3600" b="1" dirty="0"/>
              <a:t>T</a:t>
            </a:r>
            <a:r>
              <a:rPr lang="en-US" dirty="0"/>
              <a:t>ake Care of Self (basics)</a:t>
            </a:r>
          </a:p>
          <a:p>
            <a:pPr marL="0" indent="0">
              <a:buNone/>
            </a:pPr>
            <a:endParaRPr lang="en-US" dirty="0"/>
          </a:p>
          <a:p>
            <a:pPr marL="0" indent="0">
              <a:buNone/>
            </a:pPr>
            <a:r>
              <a:rPr lang="en-US" sz="4000" b="1" dirty="0"/>
              <a:t>S</a:t>
            </a:r>
            <a:r>
              <a:rPr lang="en-US" dirty="0"/>
              <a:t>earch for Meaning (how does this make sense…)</a:t>
            </a:r>
          </a:p>
        </p:txBody>
      </p:sp>
      <p:pic>
        <p:nvPicPr>
          <p:cNvPr id="4" name="Picture 3" descr="Red River Resilience logo "/>
          <p:cNvPicPr>
            <a:picLocks noGrp="1" noChangeAspect="1" noChangeArrowheads="1"/>
          </p:cNvPicPr>
          <p:nvPr/>
        </p:nvPicPr>
        <p:blipFill>
          <a:blip r:embed="rId4"/>
          <a:stretch>
            <a:fillRect/>
          </a:stretch>
        </p:blipFill>
        <p:spPr bwMode="auto">
          <a:xfrm>
            <a:off x="6686549" y="542925"/>
            <a:ext cx="1828800" cy="969963"/>
          </a:xfrm>
          <a:prstGeom prst="rect">
            <a:avLst/>
          </a:prstGeom>
          <a:noFill/>
        </p:spPr>
      </p:pic>
    </p:spTree>
    <p:custDataLst>
      <p:tags r:id="rId1"/>
    </p:custDataLst>
    <p:extLst>
      <p:ext uri="{BB962C8B-B14F-4D97-AF65-F5344CB8AC3E}">
        <p14:creationId xmlns:p14="http://schemas.microsoft.com/office/powerpoint/2010/main" val="65405296"/>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13434"/>
          </a:xfrm>
        </p:spPr>
        <p:txBody>
          <a:bodyPr>
            <a:noAutofit/>
          </a:bodyPr>
          <a:lstStyle/>
          <a:p>
            <a:r>
              <a:rPr lang="en-US" dirty="0"/>
              <a:t>Awareness…</a:t>
            </a:r>
          </a:p>
        </p:txBody>
      </p:sp>
      <p:sp>
        <p:nvSpPr>
          <p:cNvPr id="3" name="Content Placeholder 2"/>
          <p:cNvSpPr>
            <a:spLocks noGrp="1"/>
          </p:cNvSpPr>
          <p:nvPr>
            <p:ph sz="quarter" idx="10"/>
          </p:nvPr>
        </p:nvSpPr>
        <p:spPr>
          <a:xfrm>
            <a:off x="628649" y="1656666"/>
            <a:ext cx="7886701" cy="3587262"/>
          </a:xfrm>
        </p:spPr>
        <p:txBody>
          <a:bodyPr>
            <a:normAutofit/>
          </a:bodyPr>
          <a:lstStyle/>
          <a:p>
            <a:r>
              <a:rPr lang="en-US" dirty="0"/>
              <a:t>Be confident in your competence…</a:t>
            </a:r>
          </a:p>
          <a:p>
            <a:endParaRPr lang="en-US" dirty="0"/>
          </a:p>
          <a:p>
            <a:r>
              <a:rPr lang="en-US" dirty="0"/>
              <a:t>Know your strengths and weaknesses…</a:t>
            </a:r>
          </a:p>
          <a:p>
            <a:endParaRPr lang="en-US" dirty="0"/>
          </a:p>
          <a:p>
            <a:r>
              <a:rPr lang="en-US" dirty="0"/>
              <a:t>Supervisors-know staff and their situations….</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82607720"/>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3114"/>
          </a:xfrm>
        </p:spPr>
        <p:txBody>
          <a:bodyPr>
            <a:noAutofit/>
          </a:bodyPr>
          <a:lstStyle/>
          <a:p>
            <a:r>
              <a:rPr lang="en-US" dirty="0"/>
              <a:t>For Providers</a:t>
            </a:r>
          </a:p>
        </p:txBody>
      </p:sp>
      <p:sp>
        <p:nvSpPr>
          <p:cNvPr id="3" name="Content Placeholder 2"/>
          <p:cNvSpPr>
            <a:spLocks noGrp="1"/>
          </p:cNvSpPr>
          <p:nvPr>
            <p:ph sz="quarter" idx="10"/>
          </p:nvPr>
        </p:nvSpPr>
        <p:spPr>
          <a:xfrm>
            <a:off x="628650" y="1720166"/>
            <a:ext cx="7886701" cy="2150794"/>
          </a:xfrm>
        </p:spPr>
        <p:txBody>
          <a:bodyPr>
            <a:normAutofit/>
          </a:bodyPr>
          <a:lstStyle/>
          <a:p>
            <a:r>
              <a:rPr lang="en-US" dirty="0"/>
              <a:t>Network</a:t>
            </a:r>
          </a:p>
          <a:p>
            <a:r>
              <a:rPr lang="en-US" dirty="0"/>
              <a:t>Be Available</a:t>
            </a:r>
          </a:p>
          <a:p>
            <a:r>
              <a:rPr lang="en-US" dirty="0"/>
              <a:t>Lean in</a:t>
            </a:r>
          </a:p>
          <a:p>
            <a:r>
              <a:rPr lang="en-US" dirty="0"/>
              <a:t>Manage your own care needs</a:t>
            </a:r>
          </a:p>
        </p:txBody>
      </p:sp>
    </p:spTree>
    <p:custDataLst>
      <p:tags r:id="rId1"/>
    </p:custDataLst>
    <p:extLst>
      <p:ext uri="{BB962C8B-B14F-4D97-AF65-F5344CB8AC3E}">
        <p14:creationId xmlns:p14="http://schemas.microsoft.com/office/powerpoint/2010/main" val="823111984"/>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6954"/>
          </a:xfrm>
        </p:spPr>
        <p:txBody>
          <a:bodyPr>
            <a:noAutofit/>
          </a:bodyPr>
          <a:lstStyle/>
          <a:p>
            <a:r>
              <a:rPr lang="en-US" sz="3600" dirty="0"/>
              <a:t>A Holistic Framework for Recovery (Focus on Recovery)</a:t>
            </a:r>
          </a:p>
        </p:txBody>
      </p:sp>
      <p:pic>
        <p:nvPicPr>
          <p:cNvPr id="4" name="Content Placeholder 3" descr="Holistic framework for recovery &#10;&#10;social environment, built environment, economic environment, and natural environment. When all four are combined you get community. "/>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1222032" y="1703752"/>
            <a:ext cx="5524278" cy="413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5B2C73D9-2318-4A92-838C-00CF435AAAC5}"/>
              </a:ext>
            </a:extLst>
          </p:cNvPr>
          <p:cNvSpPr txBox="1"/>
          <p:nvPr/>
        </p:nvSpPr>
        <p:spPr>
          <a:xfrm flipH="1">
            <a:off x="148589" y="6488668"/>
            <a:ext cx="3977641" cy="307777"/>
          </a:xfrm>
          <a:prstGeom prst="rect">
            <a:avLst/>
          </a:prstGeom>
          <a:noFill/>
        </p:spPr>
        <p:txBody>
          <a:bodyPr wrap="square" rtlCol="0">
            <a:spAutoFit/>
          </a:bodyPr>
          <a:lstStyle/>
          <a:p>
            <a:r>
              <a:rPr lang="en-US" sz="1400" dirty="0"/>
              <a:t>Appreciation to Dr. Alistair Humphrey</a:t>
            </a:r>
          </a:p>
        </p:txBody>
      </p:sp>
    </p:spTree>
    <p:custDataLst>
      <p:tags r:id="rId1"/>
    </p:custDataLst>
    <p:extLst>
      <p:ext uri="{BB962C8B-B14F-4D97-AF65-F5344CB8AC3E}">
        <p14:creationId xmlns:p14="http://schemas.microsoft.com/office/powerpoint/2010/main" val="4291815192"/>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527687"/>
            <a:ext cx="7886700" cy="793114"/>
          </a:xfrm>
        </p:spPr>
        <p:txBody>
          <a:bodyPr>
            <a:noAutofit/>
          </a:bodyPr>
          <a:lstStyle/>
          <a:p>
            <a:r>
              <a:rPr lang="en-US" dirty="0"/>
              <a:t>To Cap:</a:t>
            </a:r>
          </a:p>
        </p:txBody>
      </p:sp>
      <p:sp>
        <p:nvSpPr>
          <p:cNvPr id="3" name="Content Placeholder 2"/>
          <p:cNvSpPr>
            <a:spLocks noGrp="1"/>
          </p:cNvSpPr>
          <p:nvPr>
            <p:ph sz="quarter" idx="10"/>
          </p:nvPr>
        </p:nvSpPr>
        <p:spPr>
          <a:xfrm>
            <a:off x="628651" y="1730326"/>
            <a:ext cx="7886700" cy="3587262"/>
          </a:xfrm>
        </p:spPr>
        <p:txBody>
          <a:bodyPr>
            <a:normAutofit fontScale="85000" lnSpcReduction="20000"/>
          </a:bodyPr>
          <a:lstStyle/>
          <a:p>
            <a:r>
              <a:rPr lang="en-US" dirty="0"/>
              <a:t>People need leaders who know how to communicate.  Reducing stress in a population is protective both emotionally and physically (and fiscally…)  Pay attention to the lead experts, as there will be a lot of “noise.”</a:t>
            </a:r>
          </a:p>
          <a:p>
            <a:endParaRPr lang="en-US" dirty="0"/>
          </a:p>
          <a:p>
            <a:r>
              <a:rPr lang="en-US" dirty="0"/>
              <a:t>Maintaining social connectedness and utilizing resources wisely are key factors during an event.</a:t>
            </a:r>
          </a:p>
          <a:p>
            <a:endParaRPr lang="en-US" dirty="0"/>
          </a:p>
          <a:p>
            <a:r>
              <a:rPr lang="en-US" dirty="0"/>
              <a:t>Individuals and communities/countries can experience positive outcomes despite disasters.</a:t>
            </a:r>
          </a:p>
        </p:txBody>
      </p:sp>
    </p:spTree>
    <p:custDataLst>
      <p:tags r:id="rId1"/>
    </p:custDataLst>
    <p:extLst>
      <p:ext uri="{BB962C8B-B14F-4D97-AF65-F5344CB8AC3E}">
        <p14:creationId xmlns:p14="http://schemas.microsoft.com/office/powerpoint/2010/main" val="635782072"/>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09" y="403139"/>
            <a:ext cx="8721091" cy="937982"/>
          </a:xfrm>
        </p:spPr>
        <p:txBody>
          <a:bodyPr>
            <a:normAutofit/>
          </a:bodyPr>
          <a:lstStyle/>
          <a:p>
            <a:r>
              <a:rPr lang="en-US" sz="4000" dirty="0"/>
              <a:t>Phases of Disaster Response</a:t>
            </a:r>
          </a:p>
        </p:txBody>
      </p:sp>
      <p:sp>
        <p:nvSpPr>
          <p:cNvPr id="3" name="Content Placeholder 2"/>
          <p:cNvSpPr>
            <a:spLocks noGrp="1"/>
          </p:cNvSpPr>
          <p:nvPr>
            <p:ph sz="quarter" idx="10"/>
          </p:nvPr>
        </p:nvSpPr>
        <p:spPr>
          <a:xfrm>
            <a:off x="1004569" y="2379815"/>
            <a:ext cx="2541272" cy="2211754"/>
          </a:xfrm>
        </p:spPr>
        <p:txBody>
          <a:bodyPr>
            <a:normAutofit/>
          </a:bodyPr>
          <a:lstStyle/>
          <a:p>
            <a:pPr>
              <a:buNone/>
            </a:pPr>
            <a:r>
              <a:rPr lang="en-US" dirty="0"/>
              <a:t>Mitigation</a:t>
            </a:r>
          </a:p>
          <a:p>
            <a:pPr>
              <a:buNone/>
            </a:pPr>
            <a:r>
              <a:rPr lang="en-US" dirty="0"/>
              <a:t>Preparedness</a:t>
            </a:r>
          </a:p>
          <a:p>
            <a:pPr>
              <a:buNone/>
            </a:pPr>
            <a:r>
              <a:rPr lang="en-US" dirty="0"/>
              <a:t>Response</a:t>
            </a:r>
          </a:p>
          <a:p>
            <a:pPr>
              <a:buNone/>
            </a:pPr>
            <a:r>
              <a:rPr lang="en-US" dirty="0"/>
              <a:t>Recovery</a:t>
            </a:r>
          </a:p>
        </p:txBody>
      </p:sp>
      <p:pic>
        <p:nvPicPr>
          <p:cNvPr id="4" name="Picture 3" descr="optical illusion that has two rings, one larger than the other, that appear to move. "/>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80" y="1689686"/>
            <a:ext cx="3567430" cy="35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432322"/>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4874"/>
          </a:xfrm>
        </p:spPr>
        <p:txBody>
          <a:bodyPr>
            <a:noAutofit/>
          </a:bodyPr>
          <a:lstStyle/>
          <a:p>
            <a:r>
              <a:rPr lang="en-US" dirty="0"/>
              <a:t>Thoughts</a:t>
            </a:r>
            <a:r>
              <a:rPr lang="en-US" dirty="0">
                <a:solidFill>
                  <a:srgbClr val="FF0000"/>
                </a:solidFill>
              </a:rPr>
              <a:t>/Experiences?</a:t>
            </a:r>
            <a:endParaRPr lang="en-US" dirty="0"/>
          </a:p>
        </p:txBody>
      </p:sp>
      <p:pic>
        <p:nvPicPr>
          <p:cNvPr id="4" name="Content Placeholder 3" descr="school children laughing and smiling for the camera ">
            <a:hlinkClick r:id="rId4"/>
          </p:cNvPr>
          <p:cNvPicPr>
            <a:picLocks noGrp="1" noChangeAspect="1" noChangeArrowheads="1"/>
          </p:cNvPicPr>
          <p:nvPr>
            <p:ph sz="quarter" idx="10"/>
          </p:nvPr>
        </p:nvPicPr>
        <p:blipFill>
          <a:blip r:embed="rId5">
            <a:extLst>
              <a:ext uri="{28A0092B-C50C-407E-A947-70E740481C1C}">
                <a14:useLocalDpi xmlns:a14="http://schemas.microsoft.com/office/drawing/2010/main" val="0"/>
              </a:ext>
            </a:extLst>
          </a:blip>
          <a:srcRect/>
          <a:stretch>
            <a:fillRect/>
          </a:stretch>
        </p:blipFill>
        <p:spPr bwMode="auto">
          <a:xfrm>
            <a:off x="1503045" y="1690689"/>
            <a:ext cx="6137910" cy="4104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1443153"/>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079"/>
            <a:ext cx="7886700" cy="1325563"/>
          </a:xfrm>
        </p:spPr>
        <p:txBody>
          <a:bodyPr>
            <a:normAutofit/>
          </a:bodyPr>
          <a:lstStyle/>
          <a:p>
            <a:r>
              <a:rPr lang="en-US" sz="4000" dirty="0"/>
              <a:t>How communities experience disaster</a:t>
            </a:r>
          </a:p>
        </p:txBody>
      </p:sp>
      <p:pic>
        <p:nvPicPr>
          <p:cNvPr id="4" name="Content Placeholder 4" descr="Phases of a Disaster&#10;Predisaster: warning, threat &#10;Heroic: impact, inventory &#10;Honeymoon: community cohesion &#10;Disillusionment&#10;coming to terms, working through grief&#10;trigger events and anniversary reactions &#10;reconstruction: a new beginning "/>
          <p:cNvPicPr>
            <a:picLocks noGrp="1"/>
          </p:cNvPicPr>
          <p:nvPr>
            <p:ph sz="quarter" idx="10"/>
          </p:nvPr>
        </p:nvPicPr>
        <p:blipFill>
          <a:blip r:embed="rId4" cstate="print"/>
          <a:stretch>
            <a:fillRect/>
          </a:stretch>
        </p:blipFill>
        <p:spPr>
          <a:xfrm>
            <a:off x="1162685" y="1690689"/>
            <a:ext cx="6818630" cy="4120831"/>
          </a:xfrm>
          <a:prstGeom prst="rect">
            <a:avLst/>
          </a:prstGeom>
        </p:spPr>
      </p:pic>
      <p:sp>
        <p:nvSpPr>
          <p:cNvPr id="5" name="Rectangle 4"/>
          <p:cNvSpPr/>
          <p:nvPr/>
        </p:nvSpPr>
        <p:spPr>
          <a:xfrm>
            <a:off x="628650" y="6119614"/>
            <a:ext cx="1475469" cy="369332"/>
          </a:xfrm>
          <a:prstGeom prst="rect">
            <a:avLst/>
          </a:prstGeom>
        </p:spPr>
        <p:txBody>
          <a:bodyPr wrap="none">
            <a:spAutoFit/>
          </a:bodyPr>
          <a:lstStyle/>
          <a:p>
            <a:r>
              <a:rPr lang="en-US" dirty="0">
                <a:latin typeface="Constantia" pitchFamily="18" charset="0"/>
              </a:rPr>
              <a:t>Myers/</a:t>
            </a:r>
            <a:r>
              <a:rPr lang="en-US" dirty="0" err="1">
                <a:latin typeface="Constantia" pitchFamily="18" charset="0"/>
              </a:rPr>
              <a:t>Zunin</a:t>
            </a:r>
            <a:endParaRPr lang="en-US" dirty="0">
              <a:latin typeface="Constantia" pitchFamily="18" charset="0"/>
            </a:endParaRPr>
          </a:p>
        </p:txBody>
      </p:sp>
    </p:spTree>
    <p:custDataLst>
      <p:tags r:id="rId1"/>
    </p:custDataLst>
    <p:extLst>
      <p:ext uri="{BB962C8B-B14F-4D97-AF65-F5344CB8AC3E}">
        <p14:creationId xmlns:p14="http://schemas.microsoft.com/office/powerpoint/2010/main" val="3844311989"/>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“Community”?</a:t>
            </a:r>
          </a:p>
        </p:txBody>
      </p:sp>
      <p:sp>
        <p:nvSpPr>
          <p:cNvPr id="3" name="Content Placeholder 2"/>
          <p:cNvSpPr>
            <a:spLocks noGrp="1"/>
          </p:cNvSpPr>
          <p:nvPr>
            <p:ph sz="quarter" idx="10"/>
          </p:nvPr>
        </p:nvSpPr>
        <p:spPr>
          <a:xfrm>
            <a:off x="628650" y="2004646"/>
            <a:ext cx="3120391" cy="2790874"/>
          </a:xfrm>
        </p:spPr>
        <p:txBody>
          <a:bodyPr>
            <a:normAutofit/>
          </a:bodyPr>
          <a:lstStyle/>
          <a:p>
            <a:r>
              <a:rPr lang="en-US" dirty="0"/>
              <a:t>Rooted in Latin</a:t>
            </a:r>
          </a:p>
          <a:p>
            <a:endParaRPr lang="en-US" dirty="0"/>
          </a:p>
          <a:p>
            <a:r>
              <a:rPr lang="en-US" i="1" dirty="0"/>
              <a:t>Cum- “together”</a:t>
            </a:r>
          </a:p>
          <a:p>
            <a:endParaRPr lang="en-US" i="1" dirty="0"/>
          </a:p>
          <a:p>
            <a:r>
              <a:rPr lang="en-US" i="1" dirty="0" err="1"/>
              <a:t>Munus</a:t>
            </a:r>
            <a:r>
              <a:rPr lang="en-US" i="1" dirty="0"/>
              <a:t>- “gift”</a:t>
            </a:r>
          </a:p>
        </p:txBody>
      </p:sp>
      <p:pic>
        <p:nvPicPr>
          <p:cNvPr id="6" name="Picture 5" descr="colorful parade through a str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810" y="2004646"/>
            <a:ext cx="3734540" cy="358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07852772"/>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23594"/>
          </a:xfrm>
        </p:spPr>
        <p:txBody>
          <a:bodyPr>
            <a:normAutofit/>
          </a:bodyPr>
          <a:lstStyle/>
          <a:p>
            <a:r>
              <a:rPr lang="en-US" dirty="0"/>
              <a:t>Resilience</a:t>
            </a:r>
          </a:p>
        </p:txBody>
      </p:sp>
      <p:sp>
        <p:nvSpPr>
          <p:cNvPr id="3" name="Content Placeholder 2"/>
          <p:cNvSpPr>
            <a:spLocks noGrp="1"/>
          </p:cNvSpPr>
          <p:nvPr>
            <p:ph sz="quarter" idx="10"/>
          </p:nvPr>
        </p:nvSpPr>
        <p:spPr>
          <a:xfrm>
            <a:off x="628648" y="1567766"/>
            <a:ext cx="7886701" cy="3587262"/>
          </a:xfrm>
        </p:spPr>
        <p:txBody>
          <a:bodyPr>
            <a:normAutofit/>
          </a:bodyPr>
          <a:lstStyle/>
          <a:p>
            <a:r>
              <a:rPr lang="en-US" dirty="0"/>
              <a:t>Community resilience has been defined as “the ability of community members to take meaningful, deliberate, collective action to remedy the impact of a problem, including the ability to interpret the environment, intervene, and move on”. </a:t>
            </a:r>
          </a:p>
        </p:txBody>
      </p:sp>
      <p:sp>
        <p:nvSpPr>
          <p:cNvPr id="4" name="Rectangle 3"/>
          <p:cNvSpPr/>
          <p:nvPr/>
        </p:nvSpPr>
        <p:spPr>
          <a:xfrm>
            <a:off x="628648" y="6180574"/>
            <a:ext cx="3968074" cy="369332"/>
          </a:xfrm>
          <a:prstGeom prst="rect">
            <a:avLst/>
          </a:prstGeom>
        </p:spPr>
        <p:txBody>
          <a:bodyPr wrap="square">
            <a:spAutoFit/>
          </a:bodyPr>
          <a:lstStyle/>
          <a:p>
            <a:pPr marL="118872" indent="0">
              <a:buNone/>
            </a:pPr>
            <a:r>
              <a:rPr lang="en-US" dirty="0" err="1"/>
              <a:t>Pfefferbaum</a:t>
            </a:r>
            <a:r>
              <a:rPr lang="en-US" dirty="0"/>
              <a:t> and colleagues (2005) </a:t>
            </a:r>
          </a:p>
        </p:txBody>
      </p:sp>
    </p:spTree>
    <p:custDataLst>
      <p:tags r:id="rId1"/>
    </p:custDataLst>
    <p:extLst>
      <p:ext uri="{BB962C8B-B14F-4D97-AF65-F5344CB8AC3E}">
        <p14:creationId xmlns:p14="http://schemas.microsoft.com/office/powerpoint/2010/main" val="2884359325"/>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324004"/>
            <a:ext cx="8249920" cy="829826"/>
          </a:xfrm>
        </p:spPr>
        <p:txBody>
          <a:bodyPr>
            <a:normAutofit/>
          </a:bodyPr>
          <a:lstStyle/>
          <a:p>
            <a:r>
              <a:rPr lang="en-US" sz="3200" dirty="0"/>
              <a:t>Successfully Resilient Communities</a:t>
            </a:r>
          </a:p>
        </p:txBody>
      </p:sp>
      <p:sp>
        <p:nvSpPr>
          <p:cNvPr id="3" name="Content Placeholder 2"/>
          <p:cNvSpPr>
            <a:spLocks noGrp="1"/>
          </p:cNvSpPr>
          <p:nvPr>
            <p:ph sz="quarter" idx="10"/>
          </p:nvPr>
        </p:nvSpPr>
        <p:spPr>
          <a:xfrm>
            <a:off x="628648" y="1633657"/>
            <a:ext cx="7886701" cy="2125543"/>
          </a:xfrm>
        </p:spPr>
        <p:txBody>
          <a:bodyPr>
            <a:normAutofit/>
          </a:bodyPr>
          <a:lstStyle/>
          <a:p>
            <a:pPr marL="0" indent="0">
              <a:buNone/>
            </a:pPr>
            <a:r>
              <a:rPr lang="en-US" dirty="0"/>
              <a:t>1. Strong civic (and other) leadership</a:t>
            </a:r>
          </a:p>
          <a:p>
            <a:pPr marL="0" indent="0">
              <a:buNone/>
            </a:pPr>
            <a:r>
              <a:rPr lang="en-US" dirty="0"/>
              <a:t>2.  Engagement of citizens</a:t>
            </a:r>
          </a:p>
          <a:p>
            <a:pPr marL="0" indent="0">
              <a:buNone/>
            </a:pPr>
            <a:r>
              <a:rPr lang="en-US" dirty="0"/>
              <a:t>3.   Coordination/Utilization of resources</a:t>
            </a:r>
          </a:p>
          <a:p>
            <a:pPr marL="0" indent="0">
              <a:buNone/>
            </a:pPr>
            <a:r>
              <a:rPr lang="en-US" dirty="0"/>
              <a:t>4.   Attention to Psychosocial Issues/Supports</a:t>
            </a:r>
          </a:p>
        </p:txBody>
      </p:sp>
      <p:sp>
        <p:nvSpPr>
          <p:cNvPr id="4" name="Rectangle 3"/>
          <p:cNvSpPr/>
          <p:nvPr/>
        </p:nvSpPr>
        <p:spPr>
          <a:xfrm>
            <a:off x="628648" y="6180574"/>
            <a:ext cx="3968074" cy="369332"/>
          </a:xfrm>
          <a:prstGeom prst="rect">
            <a:avLst/>
          </a:prstGeom>
        </p:spPr>
        <p:txBody>
          <a:bodyPr wrap="square">
            <a:spAutoFit/>
          </a:bodyPr>
          <a:lstStyle/>
          <a:p>
            <a:pPr marL="118872"/>
            <a:r>
              <a:rPr lang="en-US" dirty="0"/>
              <a:t>Norris, et al</a:t>
            </a:r>
          </a:p>
        </p:txBody>
      </p:sp>
    </p:spTree>
    <p:custDataLst>
      <p:tags r:id="rId1"/>
    </p:custDataLst>
    <p:extLst>
      <p:ext uri="{BB962C8B-B14F-4D97-AF65-F5344CB8AC3E}">
        <p14:creationId xmlns:p14="http://schemas.microsoft.com/office/powerpoint/2010/main" val="1751109774"/>
      </p:ext>
    </p:extLst>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2876</TotalTime>
  <Words>1616</Words>
  <Application>Microsoft Office PowerPoint</Application>
  <PresentationFormat>On-screen Show (4:3)</PresentationFormat>
  <Paragraphs>303</Paragraphs>
  <Slides>50</Slides>
  <Notes>44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Arial Black</vt:lpstr>
      <vt:lpstr>Calibri</vt:lpstr>
      <vt:lpstr>Constantia</vt:lpstr>
      <vt:lpstr>Times New Roman</vt:lpstr>
      <vt:lpstr>Wingdings</vt:lpstr>
      <vt:lpstr>2_Office Theme</vt:lpstr>
      <vt:lpstr>Acrobat Document</vt:lpstr>
      <vt:lpstr>Psychosocial Impacts of Disaster: Assisting Community Leaders  (with annotations for pandemics)</vt:lpstr>
      <vt:lpstr>PowerPoint Presentation</vt:lpstr>
      <vt:lpstr>PowerPoint Presentation</vt:lpstr>
      <vt:lpstr>Objectives:</vt:lpstr>
      <vt:lpstr>Phases of Disaster Response</vt:lpstr>
      <vt:lpstr>How communities experience disaster</vt:lpstr>
      <vt:lpstr>What is “Community”?</vt:lpstr>
      <vt:lpstr>Resilience</vt:lpstr>
      <vt:lpstr>Successfully Resilient Communities</vt:lpstr>
      <vt:lpstr>Communication</vt:lpstr>
      <vt:lpstr>Behavior and Public Health- Risk Communication</vt:lpstr>
      <vt:lpstr>Why are messages so simple, short and repetitious?</vt:lpstr>
      <vt:lpstr>CDC-Crisis and Emergency Risk Communication (CERC)</vt:lpstr>
      <vt:lpstr>People’s Attention</vt:lpstr>
      <vt:lpstr>Response</vt:lpstr>
      <vt:lpstr>The Impact Pyramid </vt:lpstr>
      <vt:lpstr>For Those In Leadership…</vt:lpstr>
      <vt:lpstr>Predictors</vt:lpstr>
      <vt:lpstr>PowerPoint Presentation</vt:lpstr>
      <vt:lpstr>Fairness</vt:lpstr>
      <vt:lpstr>Typical Signs of Stress</vt:lpstr>
      <vt:lpstr>What sorts of behavioral health issues do we often see?</vt:lpstr>
      <vt:lpstr>Why is taking care of physical and mental health during/after disasters so important?</vt:lpstr>
      <vt:lpstr>Assumptions  (how “deep” is your staff?) </vt:lpstr>
      <vt:lpstr>Work Force-absenteeism</vt:lpstr>
      <vt:lpstr>Assumptions-  How “deep” are your resources (work and home)</vt:lpstr>
      <vt:lpstr>Logistics</vt:lpstr>
      <vt:lpstr>What can I do now?</vt:lpstr>
      <vt:lpstr>What can communities do?</vt:lpstr>
      <vt:lpstr>The 3 Ms of Pandemic Response</vt:lpstr>
      <vt:lpstr>Isolation, Quarantine and Social Distancing</vt:lpstr>
      <vt:lpstr>Resilience</vt:lpstr>
      <vt:lpstr>Taking Care of the Caretakers (The Risks of Empathic Engagement)</vt:lpstr>
      <vt:lpstr>Mitigating Burnout</vt:lpstr>
      <vt:lpstr>PowerPoint Presentation</vt:lpstr>
      <vt:lpstr>For “treating” the General Population:</vt:lpstr>
      <vt:lpstr>Myths about disasters and resilience</vt:lpstr>
      <vt:lpstr>Types of Mental Health And Psychosocial Supports (MHPSS)</vt:lpstr>
      <vt:lpstr>Types of MHPSS</vt:lpstr>
      <vt:lpstr>Types of MHPSS</vt:lpstr>
      <vt:lpstr>Utilize Your Resiliency Toolkit</vt:lpstr>
      <vt:lpstr>Resilient Attitudes</vt:lpstr>
      <vt:lpstr>Resilient Behaviors during crises </vt:lpstr>
      <vt:lpstr>Resilience</vt:lpstr>
      <vt:lpstr>Get the FACTS:</vt:lpstr>
      <vt:lpstr>Awareness…</vt:lpstr>
      <vt:lpstr>For Providers</vt:lpstr>
      <vt:lpstr>A Holistic Framework for Recovery (Focus on Recovery)</vt:lpstr>
      <vt:lpstr>To Cap:</vt:lpstr>
      <vt:lpstr>Thoughts/Experiences?</vt:lpstr>
    </vt:vector>
  </TitlesOfParts>
  <Company>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Impacts of Disaster: Assisting Community Leaders</dc:title>
  <dc:subject>Suicide</dc:subject>
  <dc:creator>Andrew McLean</dc:creator>
  <cp:keywords>disaster, community, communication, mitigation, preparedness, response, recovery, resiliance, stress, logistics</cp:keywords>
  <cp:lastModifiedBy>Terry, David</cp:lastModifiedBy>
  <cp:revision>138</cp:revision>
  <dcterms:created xsi:type="dcterms:W3CDTF">2019-02-26T16:56:32Z</dcterms:created>
  <dcterms:modified xsi:type="dcterms:W3CDTF">2020-03-16T17:37:50Z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
    <vt:lpwstr>2020</vt:lpwstr>
  </property>
</Properties>
</file>