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33"/>
  </p:notesMasterIdLst>
  <p:sldIdLst>
    <p:sldId id="260" r:id="rId2"/>
    <p:sldId id="258"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9" r:id="rId21"/>
    <p:sldId id="278" r:id="rId22"/>
    <p:sldId id="280" r:id="rId23"/>
    <p:sldId id="281" r:id="rId24"/>
    <p:sldId id="282" r:id="rId25"/>
    <p:sldId id="283" r:id="rId26"/>
    <p:sldId id="284" r:id="rId27"/>
    <p:sldId id="285" r:id="rId28"/>
    <p:sldId id="286" r:id="rId29"/>
    <p:sldId id="287" r:id="rId30"/>
    <p:sldId id="288" r:id="rId31"/>
    <p:sldId id="289" r:id="rId32"/>
  </p:sldIdLst>
  <p:sldSz cx="12192000" cy="6858000"/>
  <p:notesSz cx="6858000" cy="9144000"/>
  <p:custDataLst>
    <p:tags r:id="rId3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ker, Kendra L" initials="BK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41" autoAdjust="0"/>
    <p:restoredTop sz="72010" autoAdjust="0"/>
  </p:normalViewPr>
  <p:slideViewPr>
    <p:cSldViewPr snapToGrid="0">
      <p:cViewPr varScale="1">
        <p:scale>
          <a:sx n="118" d="100"/>
          <a:sy n="118" d="100"/>
        </p:scale>
        <p:origin x="2424" y="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EDB2F0-809C-134C-925F-566299F81A41}" type="datetimeFigureOut">
              <a:rPr lang="en-US" smtClean="0"/>
              <a:t>6/1/2020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407F5E-1248-0D41-AA81-B50EA45314DF}" type="slidenum">
              <a:rPr lang="en-US" smtClean="0"/>
              <a:t>‹#›</a:t>
            </a:fld>
            <a:endParaRPr lang="en-US"/>
          </a:p>
        </p:txBody>
      </p:sp>
    </p:spTree>
    <p:extLst>
      <p:ext uri="{BB962C8B-B14F-4D97-AF65-F5344CB8AC3E}">
        <p14:creationId xmlns:p14="http://schemas.microsoft.com/office/powerpoint/2010/main" val="895965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a:lnSpc>
                <a:spcPct val="110000"/>
              </a:lnSpc>
            </a:pPr>
            <a:endParaRPr lang="en-US" sz="1400" baseline="0" dirty="0">
              <a:latin typeface="Arial" panose="020B0604020202020204" pitchFamily="34" charset="0"/>
              <a:cs typeface="Arial" panose="020B0604020202020204" pitchFamily="34" charset="0"/>
            </a:endParaRPr>
          </a:p>
          <a:p>
            <a:pPr>
              <a:lnSpc>
                <a:spcPct val="110000"/>
              </a:lnSpc>
            </a:pPr>
            <a:endParaRPr lang="en-US" sz="14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75407F5E-1248-0D41-AA81-B50EA45314DF}" type="slidenum">
              <a:rPr lang="en-US" smtClean="0"/>
              <a:t>1</a:t>
            </a:fld>
            <a:endParaRPr lang="en-US"/>
          </a:p>
        </p:txBody>
      </p:sp>
    </p:spTree>
    <p:extLst>
      <p:ext uri="{BB962C8B-B14F-4D97-AF65-F5344CB8AC3E}">
        <p14:creationId xmlns:p14="http://schemas.microsoft.com/office/powerpoint/2010/main" val="337128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75407F5E-1248-0D41-AA81-B50EA45314DF}" type="slidenum">
              <a:rPr lang="en-US" smtClean="0"/>
              <a:t>2</a:t>
            </a:fld>
            <a:endParaRPr lang="en-US"/>
          </a:p>
        </p:txBody>
      </p:sp>
    </p:spTree>
    <p:extLst>
      <p:ext uri="{BB962C8B-B14F-4D97-AF65-F5344CB8AC3E}">
        <p14:creationId xmlns:p14="http://schemas.microsoft.com/office/powerpoint/2010/main" val="711128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07F5E-1248-0D41-AA81-B50EA45314DF}" type="slidenum">
              <a:rPr lang="en-US" smtClean="0"/>
              <a:t>6</a:t>
            </a:fld>
            <a:endParaRPr lang="en-US"/>
          </a:p>
        </p:txBody>
      </p:sp>
    </p:spTree>
    <p:extLst>
      <p:ext uri="{BB962C8B-B14F-4D97-AF65-F5344CB8AC3E}">
        <p14:creationId xmlns:p14="http://schemas.microsoft.com/office/powerpoint/2010/main" val="1831147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95100"/>
            <a:ext cx="103632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716915"/>
            <a:ext cx="9144000" cy="9699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Picture Placeholder 4"/>
          <p:cNvSpPr>
            <a:spLocks noGrp="1" noChangeAspect="1"/>
          </p:cNvSpPr>
          <p:nvPr>
            <p:ph type="pic" sz="quarter" idx="10" hasCustomPrompt="1"/>
          </p:nvPr>
        </p:nvSpPr>
        <p:spPr>
          <a:xfrm>
            <a:off x="2148418" y="1"/>
            <a:ext cx="8824383" cy="1090613"/>
          </a:xfrm>
        </p:spPr>
        <p:txBody>
          <a:bodyPr/>
          <a:lstStyle>
            <a:lvl1pPr>
              <a:defRPr baseline="0"/>
            </a:lvl1pPr>
          </a:lstStyle>
          <a:p>
            <a:r>
              <a:rPr lang="en-US" dirty="0"/>
              <a:t>Add your logo here on actual first slide (not in Master).  Don’t forget to add alt text.</a:t>
            </a:r>
          </a:p>
        </p:txBody>
      </p:sp>
      <p:sp>
        <p:nvSpPr>
          <p:cNvPr id="11" name="Picture Placeholder 10"/>
          <p:cNvSpPr>
            <a:spLocks noGrp="1"/>
          </p:cNvSpPr>
          <p:nvPr>
            <p:ph type="pic" sz="quarter" idx="11" hasCustomPrompt="1"/>
          </p:nvPr>
        </p:nvSpPr>
        <p:spPr>
          <a:xfrm>
            <a:off x="6290733" y="4718050"/>
            <a:ext cx="5901267" cy="2139950"/>
          </a:xfrm>
        </p:spPr>
        <p:txBody>
          <a:bodyPr/>
          <a:lstStyle>
            <a:lvl1pPr>
              <a:defRPr baseline="0"/>
            </a:lvl1pPr>
          </a:lstStyle>
          <a:p>
            <a:r>
              <a:rPr lang="en-US" dirty="0"/>
              <a:t>Add MHTTC Stacked bars here on actual first slide (not in Master).  Don’t forget to add alt text.</a:t>
            </a:r>
          </a:p>
        </p:txBody>
      </p:sp>
    </p:spTree>
    <p:custDataLst>
      <p:tags r:id="rId1"/>
    </p:custDataLst>
    <p:extLst>
      <p:ext uri="{BB962C8B-B14F-4D97-AF65-F5344CB8AC3E}">
        <p14:creationId xmlns:p14="http://schemas.microsoft.com/office/powerpoint/2010/main" val="540022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95100"/>
            <a:ext cx="103632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716915"/>
            <a:ext cx="9144000" cy="9699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Picture Placeholder 4"/>
          <p:cNvSpPr>
            <a:spLocks noGrp="1" noChangeAspect="1"/>
          </p:cNvSpPr>
          <p:nvPr>
            <p:ph type="pic" sz="quarter" idx="10" hasCustomPrompt="1"/>
          </p:nvPr>
        </p:nvSpPr>
        <p:spPr>
          <a:xfrm>
            <a:off x="2148418" y="1"/>
            <a:ext cx="8824383" cy="1090613"/>
          </a:xfrm>
        </p:spPr>
        <p:txBody>
          <a:bodyPr/>
          <a:lstStyle>
            <a:lvl1pPr>
              <a:defRPr baseline="0"/>
            </a:lvl1pPr>
          </a:lstStyle>
          <a:p>
            <a:r>
              <a:rPr lang="en-US" dirty="0"/>
              <a:t>Add your logo here on actual first slide (not in Master).  Don’t forget to add alt text.</a:t>
            </a:r>
          </a:p>
        </p:txBody>
      </p:sp>
      <p:sp>
        <p:nvSpPr>
          <p:cNvPr id="11" name="Picture Placeholder 10"/>
          <p:cNvSpPr>
            <a:spLocks noGrp="1"/>
          </p:cNvSpPr>
          <p:nvPr>
            <p:ph type="pic" sz="quarter" idx="11" hasCustomPrompt="1"/>
          </p:nvPr>
        </p:nvSpPr>
        <p:spPr>
          <a:xfrm>
            <a:off x="6290733" y="4718050"/>
            <a:ext cx="5901267" cy="2139950"/>
          </a:xfrm>
        </p:spPr>
        <p:txBody>
          <a:bodyPr/>
          <a:lstStyle>
            <a:lvl1pPr>
              <a:defRPr baseline="0"/>
            </a:lvl1pPr>
          </a:lstStyle>
          <a:p>
            <a:r>
              <a:rPr lang="en-US" dirty="0"/>
              <a:t>Add MHTTC Stacked bars here on actual first slide (not in Master).  Don’t forget to add alt text.</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31392" y="5685990"/>
            <a:ext cx="1641085" cy="1172009"/>
          </a:xfrm>
          <a:prstGeom prst="rect">
            <a:avLst/>
          </a:prstGeom>
        </p:spPr>
      </p:pic>
    </p:spTree>
    <p:custDataLst>
      <p:tags r:id="rId1"/>
    </p:custData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Content Placeholder 6"/>
          <p:cNvSpPr>
            <a:spLocks noGrp="1"/>
          </p:cNvSpPr>
          <p:nvPr>
            <p:ph sz="quarter" idx="10"/>
          </p:nvPr>
        </p:nvSpPr>
        <p:spPr>
          <a:xfrm>
            <a:off x="332943" y="1713490"/>
            <a:ext cx="4876800" cy="345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icture Placeholder 10"/>
          <p:cNvSpPr>
            <a:spLocks noGrp="1" noChangeAspect="1"/>
          </p:cNvSpPr>
          <p:nvPr>
            <p:ph type="pic" sz="quarter" idx="11"/>
          </p:nvPr>
        </p:nvSpPr>
        <p:spPr>
          <a:xfrm>
            <a:off x="6995684" y="1713490"/>
            <a:ext cx="4760913" cy="3454400"/>
          </a:xfrm>
        </p:spPr>
        <p:txBody>
          <a:bodyPr/>
          <a:lstStyle/>
          <a:p>
            <a:endParaRPr lang="en-US"/>
          </a:p>
        </p:txBody>
      </p:sp>
      <p:sp>
        <p:nvSpPr>
          <p:cNvPr id="5" name="Picture Placeholder 7"/>
          <p:cNvSpPr>
            <a:spLocks noGrp="1" noChangeAspect="1"/>
          </p:cNvSpPr>
          <p:nvPr>
            <p:ph type="pic" sz="quarter" idx="12" hasCustomPrompt="1"/>
          </p:nvPr>
        </p:nvSpPr>
        <p:spPr>
          <a:xfrm>
            <a:off x="152401" y="6151564"/>
            <a:ext cx="5236633" cy="706437"/>
          </a:xfrm>
        </p:spPr>
        <p:txBody>
          <a:bodyPr/>
          <a:lstStyle>
            <a:lvl1pPr>
              <a:defRPr baseline="0"/>
            </a:lvl1pPr>
          </a:lstStyle>
          <a:p>
            <a:r>
              <a:rPr lang="en-US" dirty="0"/>
              <a:t>Your logo on Master slide</a:t>
            </a:r>
          </a:p>
        </p:txBody>
      </p:sp>
      <p:pic>
        <p:nvPicPr>
          <p:cNvPr id="6" name="Picture 5" descr="MHTTC stacked color bars" title="MHTTC stacked color bar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55616" y="5167890"/>
            <a:ext cx="3236384" cy="2157590"/>
          </a:xfrm>
          <a:prstGeom prst="rect">
            <a:avLst/>
          </a:prstGeom>
        </p:spPr>
      </p:pic>
    </p:spTree>
    <p:custDataLst>
      <p:tags r:id="rId1"/>
    </p:custDataLst>
    <p:extLst>
      <p:ext uri="{BB962C8B-B14F-4D97-AF65-F5344CB8AC3E}">
        <p14:creationId xmlns:p14="http://schemas.microsoft.com/office/powerpoint/2010/main" val="12514934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18730"/>
          </a:xfrm>
        </p:spPr>
        <p:txBody>
          <a:bodyPr/>
          <a:lstStyle/>
          <a:p>
            <a:r>
              <a:rPr lang="en-US" dirty="0"/>
              <a:t>Click to edit Master title style</a:t>
            </a:r>
          </a:p>
        </p:txBody>
      </p:sp>
      <p:sp>
        <p:nvSpPr>
          <p:cNvPr id="3" name="Text Placeholder 2"/>
          <p:cNvSpPr>
            <a:spLocks noGrp="1"/>
          </p:cNvSpPr>
          <p:nvPr>
            <p:ph type="body" idx="1"/>
          </p:nvPr>
        </p:nvSpPr>
        <p:spPr>
          <a:xfrm>
            <a:off x="840099" y="1360457"/>
            <a:ext cx="515747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099" y="2184369"/>
            <a:ext cx="5157477" cy="353173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513" y="1360457"/>
            <a:ext cx="51828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513" y="2184369"/>
            <a:ext cx="5182876" cy="35317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Picture Placeholder 7"/>
          <p:cNvSpPr>
            <a:spLocks noGrp="1" noChangeAspect="1"/>
          </p:cNvSpPr>
          <p:nvPr>
            <p:ph type="pic" sz="quarter" idx="10" hasCustomPrompt="1"/>
          </p:nvPr>
        </p:nvSpPr>
        <p:spPr>
          <a:xfrm>
            <a:off x="152401" y="6151564"/>
            <a:ext cx="5236633" cy="706437"/>
          </a:xfrm>
        </p:spPr>
        <p:txBody>
          <a:bodyPr/>
          <a:lstStyle>
            <a:lvl1pPr>
              <a:defRPr baseline="0"/>
            </a:lvl1pPr>
          </a:lstStyle>
          <a:p>
            <a:r>
              <a:rPr lang="en-US" dirty="0"/>
              <a:t>Your logo on Master slide</a:t>
            </a:r>
          </a:p>
        </p:txBody>
      </p:sp>
      <p:pic>
        <p:nvPicPr>
          <p:cNvPr id="9" name="Picture 8" descr="MHTTC stacked color bars" title="MHTTC stacked color bar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55616" y="5167890"/>
            <a:ext cx="3236384" cy="2157590"/>
          </a:xfrm>
          <a:prstGeom prst="rect">
            <a:avLst/>
          </a:prstGeom>
        </p:spPr>
      </p:pic>
    </p:spTree>
    <p:custDataLst>
      <p:tags r:id="rId1"/>
    </p:custDataLst>
    <p:extLst>
      <p:ext uri="{BB962C8B-B14F-4D97-AF65-F5344CB8AC3E}">
        <p14:creationId xmlns:p14="http://schemas.microsoft.com/office/powerpoint/2010/main" val="7309883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Title 1"/>
          <p:cNvSpPr>
            <a:spLocks noGrp="1"/>
          </p:cNvSpPr>
          <p:nvPr>
            <p:ph type="title"/>
          </p:nvPr>
        </p:nvSpPr>
        <p:spPr>
          <a:xfrm>
            <a:off x="0" y="0"/>
            <a:ext cx="12192000" cy="1081816"/>
          </a:xfrm>
        </p:spPr>
        <p:txBody>
          <a:bodyPr/>
          <a:lstStyle/>
          <a:p>
            <a:r>
              <a:rPr lang="en-US" dirty="0"/>
              <a:t>Click to edit Master title style</a:t>
            </a:r>
          </a:p>
        </p:txBody>
      </p:sp>
      <p:sp>
        <p:nvSpPr>
          <p:cNvPr id="7" name="Content Placeholder 6"/>
          <p:cNvSpPr>
            <a:spLocks noGrp="1"/>
          </p:cNvSpPr>
          <p:nvPr>
            <p:ph sz="quarter" idx="10"/>
          </p:nvPr>
        </p:nvSpPr>
        <p:spPr>
          <a:xfrm>
            <a:off x="3716340" y="5004952"/>
            <a:ext cx="4440237" cy="4651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1"/>
          </p:nvPr>
        </p:nvSpPr>
        <p:spPr>
          <a:xfrm>
            <a:off x="276228" y="1710896"/>
            <a:ext cx="4919889" cy="3178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2"/>
          </p:nvPr>
        </p:nvSpPr>
        <p:spPr>
          <a:xfrm>
            <a:off x="6996113" y="1710890"/>
            <a:ext cx="4919472" cy="31821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7"/>
          <p:cNvSpPr>
            <a:spLocks noGrp="1" noChangeAspect="1"/>
          </p:cNvSpPr>
          <p:nvPr>
            <p:ph type="pic" sz="quarter" idx="13" hasCustomPrompt="1"/>
          </p:nvPr>
        </p:nvSpPr>
        <p:spPr>
          <a:xfrm>
            <a:off x="152401" y="6151564"/>
            <a:ext cx="5236633" cy="706437"/>
          </a:xfrm>
        </p:spPr>
        <p:txBody>
          <a:bodyPr/>
          <a:lstStyle>
            <a:lvl1pPr>
              <a:defRPr baseline="0"/>
            </a:lvl1pPr>
          </a:lstStyle>
          <a:p>
            <a:r>
              <a:rPr lang="en-US" dirty="0"/>
              <a:t>Your logo on Master slide</a:t>
            </a:r>
          </a:p>
        </p:txBody>
      </p:sp>
      <p:pic>
        <p:nvPicPr>
          <p:cNvPr id="10" name="Picture 9" descr="MHTTC stacked color bars" title="MHTTC stacked color bar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55616" y="5167890"/>
            <a:ext cx="3236384" cy="2157590"/>
          </a:xfrm>
          <a:prstGeom prst="rect">
            <a:avLst/>
          </a:prstGeom>
        </p:spPr>
      </p:pic>
    </p:spTree>
    <p:custDataLst>
      <p:tags r:id="rId1"/>
    </p:custDataLst>
    <p:extLst>
      <p:ext uri="{BB962C8B-B14F-4D97-AF65-F5344CB8AC3E}">
        <p14:creationId xmlns:p14="http://schemas.microsoft.com/office/powerpoint/2010/main" val="19322881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 y="2309"/>
            <a:ext cx="12191999" cy="887693"/>
          </a:xfrm>
        </p:spPr>
        <p:txBody>
          <a:bodyPr anchor="b">
            <a:normAutofit/>
          </a:bodyPr>
          <a:lstStyle>
            <a:lvl1pPr>
              <a:defRPr sz="4400"/>
            </a:lvl1pPr>
          </a:lstStyle>
          <a:p>
            <a:r>
              <a:rPr lang="en-US" dirty="0"/>
              <a:t>Click to edit Master title style</a:t>
            </a:r>
          </a:p>
        </p:txBody>
      </p:sp>
      <p:sp>
        <p:nvSpPr>
          <p:cNvPr id="11" name="Text Placeholder 10"/>
          <p:cNvSpPr>
            <a:spLocks noGrp="1"/>
          </p:cNvSpPr>
          <p:nvPr>
            <p:ph type="body" sz="quarter" idx="11"/>
          </p:nvPr>
        </p:nvSpPr>
        <p:spPr>
          <a:xfrm>
            <a:off x="377825" y="3526024"/>
            <a:ext cx="4122739" cy="13938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3" name="Content Placeholder 12"/>
          <p:cNvSpPr>
            <a:spLocks noGrp="1"/>
          </p:cNvSpPr>
          <p:nvPr>
            <p:ph sz="quarter" idx="12"/>
          </p:nvPr>
        </p:nvSpPr>
        <p:spPr>
          <a:xfrm>
            <a:off x="377825" y="1668649"/>
            <a:ext cx="4122739" cy="13938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5" name="Picture Placeholder 14"/>
          <p:cNvSpPr>
            <a:spLocks noGrp="1" noChangeAspect="1"/>
          </p:cNvSpPr>
          <p:nvPr>
            <p:ph type="pic" sz="quarter" idx="13"/>
          </p:nvPr>
        </p:nvSpPr>
        <p:spPr>
          <a:xfrm>
            <a:off x="7735888" y="1668643"/>
            <a:ext cx="3570288" cy="1392918"/>
          </a:xfrm>
        </p:spPr>
        <p:txBody>
          <a:bodyPr/>
          <a:lstStyle/>
          <a:p>
            <a:endParaRPr lang="en-US"/>
          </a:p>
        </p:txBody>
      </p:sp>
      <p:sp>
        <p:nvSpPr>
          <p:cNvPr id="17" name="Picture Placeholder 16"/>
          <p:cNvSpPr>
            <a:spLocks noGrp="1" noChangeAspect="1"/>
          </p:cNvSpPr>
          <p:nvPr>
            <p:ph type="pic" sz="quarter" idx="14"/>
          </p:nvPr>
        </p:nvSpPr>
        <p:spPr>
          <a:xfrm>
            <a:off x="7735888" y="3526018"/>
            <a:ext cx="3575304" cy="1389888"/>
          </a:xfrm>
        </p:spPr>
        <p:txBody>
          <a:bodyPr/>
          <a:lstStyle/>
          <a:p>
            <a:endParaRPr lang="en-US"/>
          </a:p>
        </p:txBody>
      </p:sp>
      <p:sp>
        <p:nvSpPr>
          <p:cNvPr id="8" name="Picture Placeholder 7"/>
          <p:cNvSpPr>
            <a:spLocks noGrp="1" noChangeAspect="1"/>
          </p:cNvSpPr>
          <p:nvPr>
            <p:ph type="pic" sz="quarter" idx="15" hasCustomPrompt="1"/>
          </p:nvPr>
        </p:nvSpPr>
        <p:spPr>
          <a:xfrm>
            <a:off x="152401" y="6151564"/>
            <a:ext cx="5236633" cy="706437"/>
          </a:xfrm>
        </p:spPr>
        <p:txBody>
          <a:bodyPr/>
          <a:lstStyle>
            <a:lvl1pPr>
              <a:defRPr baseline="0"/>
            </a:lvl1pPr>
          </a:lstStyle>
          <a:p>
            <a:r>
              <a:rPr lang="en-US" dirty="0"/>
              <a:t>Your logo on Master slide</a:t>
            </a:r>
          </a:p>
        </p:txBody>
      </p:sp>
      <p:pic>
        <p:nvPicPr>
          <p:cNvPr id="9" name="Picture 8" title="MHTTC stacked color bar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55616" y="5167890"/>
            <a:ext cx="3236384" cy="2157590"/>
          </a:xfrm>
          <a:prstGeom prst="rect">
            <a:avLst/>
          </a:prstGeom>
        </p:spPr>
      </p:pic>
    </p:spTree>
    <p:custDataLst>
      <p:tags r:id="rId1"/>
    </p:custDataLst>
    <p:extLst>
      <p:ext uri="{BB962C8B-B14F-4D97-AF65-F5344CB8AC3E}">
        <p14:creationId xmlns:p14="http://schemas.microsoft.com/office/powerpoint/2010/main" val="1686423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6/1/2020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6/1/2020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6/1/2020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6/1/2020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6/1/2020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44949095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81" r:id="rId13"/>
    <p:sldLayoutId id="2147483678" r:id="rId14"/>
    <p:sldLayoutId id="2147483663" r:id="rId15"/>
    <p:sldLayoutId id="2147483655" r:id="rId16"/>
    <p:sldLayoutId id="2147483657"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8.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hyperlink" Target="http://www.livingworks.net/programs/asist" TargetMode="Externa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hyperlink" Target="http://www.sprc.org/resources-programs/patient-safety-plan-template" TargetMode="External"/><Relationship Id="rId2" Type="http://schemas.openxmlformats.org/officeDocument/2006/relationships/hyperlink" Target="http://www.sprc.org/resources-programs/safety-planning-guide-quick-guide-clinicians" TargetMode="External"/><Relationship Id="rId1" Type="http://schemas.openxmlformats.org/officeDocument/2006/relationships/slideLayout" Target="../slideLayouts/slideLayout14.xml"/><Relationship Id="rId4" Type="http://schemas.openxmlformats.org/officeDocument/2006/relationships/hyperlink" Target="https://play.google.com/store/apps/details?id=com.twopenguinsstudios.safetyplanningguide&amp;hl=en_US"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samhsa.gov/" TargetMode="External"/><Relationship Id="rId2" Type="http://schemas.openxmlformats.org/officeDocument/2006/relationships/hyperlink" Target="http://www.nimh.nih.gov/" TargetMode="External"/><Relationship Id="rId1" Type="http://schemas.openxmlformats.org/officeDocument/2006/relationships/slideLayout" Target="../slideLayouts/slideLayout14.xml"/><Relationship Id="rId5" Type="http://schemas.openxmlformats.org/officeDocument/2006/relationships/hyperlink" Target="http://www.zerosuicide.edc.org/" TargetMode="External"/><Relationship Id="rId4" Type="http://schemas.openxmlformats.org/officeDocument/2006/relationships/hyperlink" Target="http://www.sprc.org/"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cdc.gov/healthyyouth/data/yrbs/index.htm" TargetMode="External"/><Relationship Id="rId7" Type="http://schemas.openxmlformats.org/officeDocument/2006/relationships/hyperlink" Target="https://www.nimh.nih.gov/health/topics/child-and-adolescent-mental-health/index.shtml" TargetMode="External"/><Relationship Id="rId2" Type="http://schemas.openxmlformats.org/officeDocument/2006/relationships/hyperlink" Target="http://zerosuicide.edc.org/resources/telehealth-tips-managing-suicidal-clients-during-covid-19-pandemic" TargetMode="External"/><Relationship Id="rId1" Type="http://schemas.openxmlformats.org/officeDocument/2006/relationships/slideLayout" Target="../slideLayouts/slideLayout14.xml"/><Relationship Id="rId6" Type="http://schemas.openxmlformats.org/officeDocument/2006/relationships/hyperlink" Target="http://www.jointcommission.org/assets/1/18/SEA_56_Suicide.pdf" TargetMode="External"/><Relationship Id="rId5" Type="http://schemas.openxmlformats.org/officeDocument/2006/relationships/hyperlink" Target="http://cssrs.columbia.edu/" TargetMode="External"/><Relationship Id="rId4" Type="http://schemas.openxmlformats.org/officeDocument/2006/relationships/hyperlink" Target="https://www.cdc.gov/violenceprevention/pdf/suicide-datasheet-a.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8" Type="http://schemas.openxmlformats.org/officeDocument/2006/relationships/hyperlink" Target="http://www.wiche.edu/pub/suicide-prevention-toolkit-for-primary-care-practices" TargetMode="External"/><Relationship Id="rId3" Type="http://schemas.openxmlformats.org/officeDocument/2006/relationships/hyperlink" Target="https://doi.org/10.1107/s40596-015-0434-6" TargetMode="External"/><Relationship Id="rId7" Type="http://schemas.openxmlformats.org/officeDocument/2006/relationships/hyperlink" Target="http://www.sprc.org/resources-programs/suicide-prevention-toolkit-rural-primary-care" TargetMode="External"/><Relationship Id="rId2" Type="http://schemas.openxmlformats.org/officeDocument/2006/relationships/hyperlink" Target="https://www.integration.samhsa.gov/images/res/SAFE_T.pdf" TargetMode="External"/><Relationship Id="rId1" Type="http://schemas.openxmlformats.org/officeDocument/2006/relationships/slideLayout" Target="../slideLayouts/slideLayout14.xml"/><Relationship Id="rId6" Type="http://schemas.openxmlformats.org/officeDocument/2006/relationships/hyperlink" Target="https://store.samhsa.gov/product/SAFE-T-Pocket-Card-Suicide-Assessment-Five-Step-Evaluation-and-Triage-for-Clinicians/sma09-4432?referer=from_search_result" TargetMode="External"/><Relationship Id="rId5" Type="http://schemas.openxmlformats.org/officeDocument/2006/relationships/hyperlink" Target="http://store.samhsa.gov/product/SMA12-466" TargetMode="External"/><Relationship Id="rId4" Type="http://schemas.openxmlformats.org/officeDocument/2006/relationships/hyperlink" Target="https://doi.org/10.1542/peds.2016-0436" TargetMode="External"/><Relationship Id="rId9" Type="http://schemas.openxmlformats.org/officeDocument/2006/relationships/hyperlink" Target="https://www.youthsuicidewarningsigns.org/"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mailto:ltupa@wiche.edu"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b="1" dirty="0">
                <a:latin typeface="Arial"/>
              </a:rPr>
              <a:t>Suicide Screening Remotely</a:t>
            </a:r>
            <a:endParaRPr lang="en-US" sz="4400" dirty="0"/>
          </a:p>
        </p:txBody>
      </p:sp>
      <p:sp>
        <p:nvSpPr>
          <p:cNvPr id="3" name="Subtitle 2"/>
          <p:cNvSpPr>
            <a:spLocks noGrp="1"/>
          </p:cNvSpPr>
          <p:nvPr>
            <p:ph type="subTitle" idx="1"/>
          </p:nvPr>
        </p:nvSpPr>
        <p:spPr/>
        <p:txBody>
          <a:bodyPr>
            <a:normAutofit/>
          </a:bodyPr>
          <a:lstStyle/>
          <a:p>
            <a:r>
              <a:rPr lang="en-US" sz="3200" dirty="0">
                <a:latin typeface="Arial"/>
              </a:rPr>
              <a:t>Erin Briley, M.S., NCSP</a:t>
            </a:r>
          </a:p>
        </p:txBody>
      </p:sp>
      <p:pic>
        <p:nvPicPr>
          <p:cNvPr id="7" name="Picture Placeholder 6" descr="MHTTC stacked color bars"/>
          <p:cNvPicPr>
            <a:picLocks noGrp="1" noChangeAspect="1"/>
          </p:cNvPicPr>
          <p:nvPr>
            <p:ph type="pic" sz="quarter" idx="11"/>
          </p:nvPr>
        </p:nvPicPr>
        <p:blipFill>
          <a:blip r:embed="rId4">
            <a:extLst>
              <a:ext uri="{28A0092B-C50C-407E-A947-70E740481C1C}">
                <a14:useLocalDpi xmlns:a14="http://schemas.microsoft.com/office/drawing/2010/main" val="0"/>
              </a:ext>
            </a:extLst>
          </a:blip>
          <a:srcRect t="22801" b="22801"/>
          <a:stretch>
            <a:fillRect/>
          </a:stretch>
        </p:blipFill>
        <p:spPr/>
      </p:pic>
      <p:pic>
        <p:nvPicPr>
          <p:cNvPr id="6" name="Picture Placeholder 5" descr="Mountain Plains mental health technology transfer center (MHTTC) logo ">
            <a:extLst>
              <a:ext uri="{FF2B5EF4-FFF2-40B4-BE49-F238E27FC236}">
                <a16:creationId xmlns:a16="http://schemas.microsoft.com/office/drawing/2014/main" id="{761A188E-CB66-42AD-9D74-13CF0F20730C}"/>
              </a:ext>
            </a:extLst>
          </p:cNvPr>
          <p:cNvPicPr>
            <a:picLocks noGrp="1" noChangeAspect="1"/>
          </p:cNvPicPr>
          <p:nvPr>
            <p:ph type="pic" sz="quarter" idx="10"/>
          </p:nvPr>
        </p:nvPicPr>
        <p:blipFill rotWithShape="1">
          <a:blip r:embed="rId5" cstate="print">
            <a:extLst>
              <a:ext uri="{28A0092B-C50C-407E-A947-70E740481C1C}">
                <a14:useLocalDpi xmlns:a14="http://schemas.microsoft.com/office/drawing/2010/main" val="0"/>
              </a:ext>
            </a:extLst>
          </a:blip>
          <a:srcRect t="9989" b="9989"/>
          <a:stretch/>
        </p:blipFill>
        <p:spPr>
          <a:xfrm>
            <a:off x="2000250" y="180975"/>
            <a:ext cx="8824913" cy="1090613"/>
          </a:xfrm>
          <a:prstGeom prst="rect">
            <a:avLst/>
          </a:prstGeom>
        </p:spPr>
      </p:pic>
    </p:spTree>
    <p:custDataLst>
      <p:tags r:id="rId1"/>
    </p:custDataLst>
    <p:extLst>
      <p:ext uri="{BB962C8B-B14F-4D97-AF65-F5344CB8AC3E}">
        <p14:creationId xmlns:p14="http://schemas.microsoft.com/office/powerpoint/2010/main" val="1296378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649A2-636B-41DC-A329-6EB7BA420011}"/>
              </a:ext>
            </a:extLst>
          </p:cNvPr>
          <p:cNvSpPr>
            <a:spLocks noGrp="1"/>
          </p:cNvSpPr>
          <p:nvPr>
            <p:ph type="title"/>
          </p:nvPr>
        </p:nvSpPr>
        <p:spPr>
          <a:xfrm>
            <a:off x="838200" y="72817"/>
            <a:ext cx="10515600" cy="1325563"/>
          </a:xfrm>
        </p:spPr>
        <p:txBody>
          <a:bodyPr/>
          <a:lstStyle/>
          <a:p>
            <a:r>
              <a:rPr lang="en-US" altLang="en-US" b="1" dirty="0"/>
              <a:t>Acute Warning Signs</a:t>
            </a:r>
            <a:r>
              <a:rPr lang="en-US" altLang="en-US" b="1" baseline="30000" dirty="0"/>
              <a:t>15</a:t>
            </a:r>
            <a:r>
              <a:rPr lang="en-US" altLang="en-US" b="1" dirty="0"/>
              <a:t> </a:t>
            </a:r>
            <a:endParaRPr lang="en-US" dirty="0"/>
          </a:p>
        </p:txBody>
      </p:sp>
      <p:sp>
        <p:nvSpPr>
          <p:cNvPr id="3" name="Content Placeholder 2">
            <a:extLst>
              <a:ext uri="{FF2B5EF4-FFF2-40B4-BE49-F238E27FC236}">
                <a16:creationId xmlns:a16="http://schemas.microsoft.com/office/drawing/2014/main" id="{6634EC62-2EA4-48BA-BB80-1413B93622F0}"/>
              </a:ext>
            </a:extLst>
          </p:cNvPr>
          <p:cNvSpPr>
            <a:spLocks noGrp="1"/>
          </p:cNvSpPr>
          <p:nvPr>
            <p:ph sz="quarter" idx="10"/>
          </p:nvPr>
        </p:nvSpPr>
        <p:spPr>
          <a:xfrm>
            <a:off x="228012" y="1259174"/>
            <a:ext cx="11434336" cy="4586990"/>
          </a:xfrm>
        </p:spPr>
        <p:txBody>
          <a:bodyPr>
            <a:normAutofit fontScale="77500" lnSpcReduction="20000"/>
          </a:bodyPr>
          <a:lstStyle/>
          <a:p>
            <a:pPr marL="342906" indent="-342906" defTabSz="457207">
              <a:buClr>
                <a:schemeClr val="tx1"/>
              </a:buClr>
              <a:buFont typeface="Wingdings 3" charset="2"/>
              <a:buChar char=""/>
              <a:defRPr/>
            </a:pPr>
            <a:r>
              <a:rPr lang="en-US" dirty="0"/>
              <a:t>Threatening to hurt or kill self or talking about wanting to die (sometimes this is seen as verbal clues)</a:t>
            </a:r>
          </a:p>
          <a:p>
            <a:pPr marL="342906" indent="-342906" defTabSz="457207">
              <a:buClr>
                <a:schemeClr val="tx1"/>
              </a:buClr>
              <a:buFont typeface="Wingdings 3" charset="2"/>
              <a:buChar char=""/>
              <a:defRPr/>
            </a:pPr>
            <a:r>
              <a:rPr lang="en-US" dirty="0"/>
              <a:t>Looking for ways to kill self by seeking access to lethal items</a:t>
            </a:r>
          </a:p>
          <a:p>
            <a:pPr marL="342906" indent="-342906" defTabSz="457207">
              <a:buClr>
                <a:schemeClr val="tx1"/>
              </a:buClr>
              <a:buFont typeface="Wingdings 3" charset="2"/>
              <a:buChar char=""/>
              <a:defRPr/>
            </a:pPr>
            <a:r>
              <a:rPr lang="en-US" dirty="0"/>
              <a:t>Talking, writing, or artwork about death, dying, or suicide</a:t>
            </a:r>
          </a:p>
          <a:p>
            <a:pPr marL="0" indent="0" defTabSz="457207">
              <a:buClr>
                <a:schemeClr val="bg2">
                  <a:lumMod val="40000"/>
                  <a:lumOff val="60000"/>
                </a:schemeClr>
              </a:buClr>
              <a:buNone/>
              <a:defRPr/>
            </a:pPr>
            <a:r>
              <a:rPr lang="en-US" dirty="0"/>
              <a:t>	- </a:t>
            </a:r>
            <a:r>
              <a:rPr lang="en-US" i="1" dirty="0"/>
              <a:t>Is there a detailed plan for attempt (how, where, when)?</a:t>
            </a:r>
          </a:p>
          <a:p>
            <a:pPr marL="0" indent="0" defTabSz="457207">
              <a:buClr>
                <a:schemeClr val="bg2">
                  <a:lumMod val="40000"/>
                  <a:lumOff val="60000"/>
                </a:schemeClr>
              </a:buClr>
              <a:buNone/>
              <a:defRPr/>
            </a:pPr>
            <a:endParaRPr lang="en-US" b="1" dirty="0"/>
          </a:p>
          <a:p>
            <a:pPr marL="342906" indent="-342906" defTabSz="457207">
              <a:buFont typeface="Wingdings 3" charset="2"/>
              <a:buChar char=""/>
              <a:defRPr/>
            </a:pPr>
            <a:r>
              <a:rPr lang="en-US" dirty="0"/>
              <a:t>The risk for Suicide increases if the warning sign is:</a:t>
            </a:r>
          </a:p>
          <a:p>
            <a:pPr marL="0" indent="0" defTabSz="457207">
              <a:buClr>
                <a:schemeClr val="tx1"/>
              </a:buClr>
              <a:buNone/>
              <a:defRPr/>
            </a:pPr>
            <a:r>
              <a:rPr lang="en-US" dirty="0"/>
              <a:t>		* New and/or</a:t>
            </a:r>
          </a:p>
          <a:p>
            <a:pPr marL="0" indent="0" defTabSz="457207">
              <a:buClr>
                <a:schemeClr val="tx1"/>
              </a:buClr>
              <a:buNone/>
              <a:defRPr/>
            </a:pPr>
            <a:r>
              <a:rPr lang="en-US" dirty="0"/>
              <a:t>		* Has increased, and</a:t>
            </a:r>
          </a:p>
          <a:p>
            <a:pPr marL="0" indent="0" defTabSz="457207">
              <a:buClr>
                <a:schemeClr val="tx1"/>
              </a:buClr>
              <a:buNone/>
              <a:defRPr/>
            </a:pPr>
            <a:r>
              <a:rPr lang="en-US" dirty="0"/>
              <a:t>		* Possibly related to an anticipated or actual painful event, loss, or change</a:t>
            </a:r>
          </a:p>
          <a:p>
            <a:pPr marL="0" indent="0" defTabSz="457207">
              <a:buClr>
                <a:schemeClr val="bg2">
                  <a:lumMod val="40000"/>
                  <a:lumOff val="60000"/>
                </a:schemeClr>
              </a:buClr>
              <a:buNone/>
              <a:defRPr/>
            </a:pPr>
            <a:endParaRPr lang="en-US" b="1" dirty="0"/>
          </a:p>
          <a:p>
            <a:pPr marL="0" indent="0" defTabSz="457207">
              <a:buClr>
                <a:schemeClr val="bg2">
                  <a:lumMod val="40000"/>
                  <a:lumOff val="60000"/>
                </a:schemeClr>
              </a:buClr>
              <a:buNone/>
              <a:defRPr/>
            </a:pPr>
            <a:r>
              <a:rPr lang="en-US" i="1" dirty="0"/>
              <a:t>Note: Be cautious of sudden improvement after a period of being very sad and withdrawn because a decision may have been made to escape problems by ending life</a:t>
            </a:r>
          </a:p>
          <a:p>
            <a:pPr marL="0" indent="0">
              <a:buNone/>
            </a:pPr>
            <a:endParaRPr lang="en-US" dirty="0"/>
          </a:p>
        </p:txBody>
      </p:sp>
    </p:spTree>
    <p:extLst>
      <p:ext uri="{BB962C8B-B14F-4D97-AF65-F5344CB8AC3E}">
        <p14:creationId xmlns:p14="http://schemas.microsoft.com/office/powerpoint/2010/main" val="2043104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512BA-AD93-4477-84ED-D5D0B518F37E}"/>
              </a:ext>
            </a:extLst>
          </p:cNvPr>
          <p:cNvSpPr>
            <a:spLocks noGrp="1"/>
          </p:cNvSpPr>
          <p:nvPr>
            <p:ph type="title"/>
          </p:nvPr>
        </p:nvSpPr>
        <p:spPr/>
        <p:txBody>
          <a:bodyPr/>
          <a:lstStyle/>
          <a:p>
            <a:r>
              <a:rPr lang="en-US" altLang="en-US" b="1" dirty="0"/>
              <a:t>Protective Factors</a:t>
            </a:r>
            <a:r>
              <a:rPr lang="en-US" altLang="en-US" b="1" baseline="30000" dirty="0"/>
              <a:t>13</a:t>
            </a:r>
            <a:endParaRPr lang="en-US" dirty="0"/>
          </a:p>
        </p:txBody>
      </p:sp>
      <p:sp>
        <p:nvSpPr>
          <p:cNvPr id="3" name="Content Placeholder 2">
            <a:extLst>
              <a:ext uri="{FF2B5EF4-FFF2-40B4-BE49-F238E27FC236}">
                <a16:creationId xmlns:a16="http://schemas.microsoft.com/office/drawing/2014/main" id="{D59D7482-C870-4079-B901-2E71EF6F38A1}"/>
              </a:ext>
            </a:extLst>
          </p:cNvPr>
          <p:cNvSpPr>
            <a:spLocks noGrp="1"/>
          </p:cNvSpPr>
          <p:nvPr>
            <p:ph sz="quarter" idx="10"/>
          </p:nvPr>
        </p:nvSpPr>
        <p:spPr>
          <a:xfrm>
            <a:off x="332942" y="1713489"/>
            <a:ext cx="11441831" cy="4267585"/>
          </a:xfrm>
        </p:spPr>
        <p:txBody>
          <a:bodyPr>
            <a:normAutofit fontScale="85000" lnSpcReduction="20000"/>
          </a:bodyPr>
          <a:lstStyle/>
          <a:p>
            <a:pPr marL="0" indent="0" defTabSz="457207">
              <a:buClr>
                <a:schemeClr val="bg2">
                  <a:lumMod val="40000"/>
                  <a:lumOff val="60000"/>
                </a:schemeClr>
              </a:buClr>
              <a:buNone/>
              <a:defRPr/>
            </a:pPr>
            <a:r>
              <a:rPr lang="en-US" dirty="0"/>
              <a:t>Protective factors don’t shield a child from risk if they are already actively suicidal, but they are very helpful in safety planning</a:t>
            </a:r>
            <a:br>
              <a:rPr lang="en-US" dirty="0"/>
            </a:br>
            <a:endParaRPr lang="en-US" dirty="0"/>
          </a:p>
          <a:p>
            <a:pPr marL="0" indent="0" defTabSz="457207">
              <a:buClr>
                <a:schemeClr val="bg2">
                  <a:lumMod val="40000"/>
                  <a:lumOff val="60000"/>
                </a:schemeClr>
              </a:buClr>
              <a:buNone/>
              <a:defRPr/>
            </a:pPr>
            <a:r>
              <a:rPr lang="en-US" u="sng" dirty="0"/>
              <a:t>Individual Characteristics</a:t>
            </a:r>
          </a:p>
          <a:p>
            <a:pPr marL="342906" indent="-342906" defTabSz="457207">
              <a:buClr>
                <a:schemeClr val="tx1"/>
              </a:buClr>
              <a:buFont typeface="Wingdings 3" charset="2"/>
              <a:buChar char=""/>
              <a:defRPr/>
            </a:pPr>
            <a:r>
              <a:rPr lang="en-US" dirty="0"/>
              <a:t>Emotional well-being and emotional intelligence</a:t>
            </a:r>
          </a:p>
          <a:p>
            <a:pPr marL="342906" indent="-342906" defTabSz="457207">
              <a:buClr>
                <a:schemeClr val="tx1"/>
              </a:buClr>
              <a:buFont typeface="Wingdings 3" charset="2"/>
              <a:buChar char=""/>
              <a:defRPr/>
            </a:pPr>
            <a:r>
              <a:rPr lang="en-US" dirty="0"/>
              <a:t>Adaptability, resilience, internal control of one’s environment</a:t>
            </a:r>
          </a:p>
          <a:p>
            <a:pPr marL="342906" indent="-342906" defTabSz="457207">
              <a:buClr>
                <a:schemeClr val="tx1"/>
              </a:buClr>
              <a:buFont typeface="Wingdings 3" charset="2"/>
              <a:buChar char=""/>
              <a:defRPr/>
            </a:pPr>
            <a:r>
              <a:rPr lang="en-US" dirty="0"/>
              <a:t>Strong problem-solving, coping, conflict resolution skills</a:t>
            </a:r>
          </a:p>
          <a:p>
            <a:pPr marL="342906" indent="-342906" defTabSz="457207">
              <a:buClr>
                <a:schemeClr val="tx1"/>
              </a:buClr>
              <a:buFont typeface="Wingdings 3" charset="2"/>
              <a:buChar char=""/>
              <a:defRPr/>
            </a:pPr>
            <a:r>
              <a:rPr lang="en-US" dirty="0"/>
              <a:t>Frequent, vigorous exercise or participation in sports</a:t>
            </a:r>
          </a:p>
          <a:p>
            <a:pPr marL="342906" indent="-342906" defTabSz="457207">
              <a:buClr>
                <a:schemeClr val="tx1"/>
              </a:buClr>
              <a:buFont typeface="Wingdings 3" charset="2"/>
              <a:buChar char=""/>
              <a:defRPr/>
            </a:pPr>
            <a:r>
              <a:rPr lang="en-US" dirty="0"/>
              <a:t>Spiritual faith. Cultural beliefs that affirm life</a:t>
            </a:r>
          </a:p>
          <a:p>
            <a:pPr marL="342906" indent="-342906" defTabSz="457207">
              <a:buClr>
                <a:schemeClr val="tx1"/>
              </a:buClr>
              <a:buFont typeface="Wingdings 3" charset="2"/>
              <a:buChar char=""/>
              <a:defRPr/>
            </a:pPr>
            <a:r>
              <a:rPr lang="en-US" dirty="0"/>
              <a:t>Frustration tolerance and emotional regulation</a:t>
            </a:r>
          </a:p>
          <a:p>
            <a:pPr marL="342906" indent="-342906" defTabSz="457207">
              <a:buClr>
                <a:schemeClr val="tx1"/>
              </a:buClr>
              <a:buFont typeface="Wingdings 3" charset="2"/>
              <a:buChar char=""/>
              <a:defRPr/>
            </a:pPr>
            <a:r>
              <a:rPr lang="en-US" dirty="0"/>
              <a:t>Body image, care, and protection</a:t>
            </a:r>
          </a:p>
          <a:p>
            <a:pPr marL="0" indent="0">
              <a:buNone/>
            </a:pPr>
            <a:endParaRPr lang="en-US" dirty="0"/>
          </a:p>
        </p:txBody>
      </p:sp>
    </p:spTree>
    <p:extLst>
      <p:ext uri="{BB962C8B-B14F-4D97-AF65-F5344CB8AC3E}">
        <p14:creationId xmlns:p14="http://schemas.microsoft.com/office/powerpoint/2010/main" val="741276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B104D-A079-40E4-B786-8B1AED25D5C1}"/>
              </a:ext>
            </a:extLst>
          </p:cNvPr>
          <p:cNvSpPr>
            <a:spLocks noGrp="1"/>
          </p:cNvSpPr>
          <p:nvPr>
            <p:ph type="title"/>
          </p:nvPr>
        </p:nvSpPr>
        <p:spPr>
          <a:xfrm>
            <a:off x="817033" y="80077"/>
            <a:ext cx="10515600" cy="991485"/>
          </a:xfrm>
        </p:spPr>
        <p:txBody>
          <a:bodyPr/>
          <a:lstStyle/>
          <a:p>
            <a:r>
              <a:rPr lang="en-US" altLang="en-US" b="1" dirty="0"/>
              <a:t>Protective Factors</a:t>
            </a:r>
            <a:r>
              <a:rPr lang="en-US" altLang="en-US" b="1" baseline="30000" dirty="0"/>
              <a:t>13</a:t>
            </a:r>
            <a:endParaRPr lang="en-US" dirty="0"/>
          </a:p>
        </p:txBody>
      </p:sp>
      <p:sp>
        <p:nvSpPr>
          <p:cNvPr id="3" name="Content Placeholder 2">
            <a:extLst>
              <a:ext uri="{FF2B5EF4-FFF2-40B4-BE49-F238E27FC236}">
                <a16:creationId xmlns:a16="http://schemas.microsoft.com/office/drawing/2014/main" id="{11FA59DB-9D46-497D-827A-4DF296FB02B1}"/>
              </a:ext>
            </a:extLst>
          </p:cNvPr>
          <p:cNvSpPr>
            <a:spLocks noGrp="1"/>
          </p:cNvSpPr>
          <p:nvPr>
            <p:ph sz="quarter" idx="10"/>
          </p:nvPr>
        </p:nvSpPr>
        <p:spPr>
          <a:xfrm>
            <a:off x="332943" y="1713490"/>
            <a:ext cx="11711654" cy="3454400"/>
          </a:xfrm>
        </p:spPr>
        <p:txBody>
          <a:bodyPr>
            <a:normAutofit fontScale="85000" lnSpcReduction="20000"/>
          </a:bodyPr>
          <a:lstStyle/>
          <a:p>
            <a:pPr marL="0" indent="0" defTabSz="457207">
              <a:buClr>
                <a:schemeClr val="bg2">
                  <a:lumMod val="40000"/>
                  <a:lumOff val="60000"/>
                </a:schemeClr>
              </a:buClr>
              <a:buNone/>
              <a:defRPr/>
            </a:pPr>
            <a:r>
              <a:rPr lang="en-US" u="sng" dirty="0"/>
              <a:t>Social Supports </a:t>
            </a:r>
            <a:endParaRPr lang="en-US" dirty="0"/>
          </a:p>
          <a:p>
            <a:pPr marL="342906" indent="-342906" defTabSz="457207">
              <a:buClr>
                <a:schemeClr val="tx1"/>
              </a:buClr>
              <a:buFont typeface="Wingdings 3" charset="2"/>
              <a:buChar char=""/>
              <a:defRPr/>
            </a:pPr>
            <a:r>
              <a:rPr lang="en-US" b="1" dirty="0"/>
              <a:t>Connections. </a:t>
            </a:r>
            <a:r>
              <a:rPr lang="en-US" dirty="0"/>
              <a:t>Close supportive bonds with family, caring adults, peers; positive therapeutic relationships; responsibility to others</a:t>
            </a:r>
          </a:p>
          <a:p>
            <a:pPr marL="342906" indent="-342906" defTabSz="457207">
              <a:buClr>
                <a:schemeClr val="tx1"/>
              </a:buClr>
              <a:buFont typeface="Wingdings 3" charset="2"/>
              <a:buChar char=""/>
              <a:defRPr/>
            </a:pPr>
            <a:r>
              <a:rPr lang="en-US" dirty="0"/>
              <a:t>Parental involvement, pro-social norms, and support for school</a:t>
            </a:r>
          </a:p>
          <a:p>
            <a:pPr marL="342906" indent="-342906" defTabSz="457207">
              <a:buClr>
                <a:schemeClr val="tx1"/>
              </a:buClr>
              <a:buFont typeface="Wingdings 3" charset="2"/>
              <a:buChar char=""/>
              <a:defRPr/>
            </a:pPr>
            <a:endParaRPr lang="en-US" dirty="0"/>
          </a:p>
          <a:p>
            <a:pPr marL="0" indent="0" defTabSz="457207">
              <a:buClr>
                <a:schemeClr val="bg2">
                  <a:lumMod val="40000"/>
                  <a:lumOff val="60000"/>
                </a:schemeClr>
              </a:buClr>
              <a:buNone/>
              <a:defRPr/>
            </a:pPr>
            <a:r>
              <a:rPr lang="en-US" u="sng" dirty="0"/>
              <a:t>School Supports</a:t>
            </a:r>
          </a:p>
          <a:p>
            <a:pPr marL="342906" indent="-342906" defTabSz="457207">
              <a:buClr>
                <a:schemeClr val="tx1"/>
              </a:buClr>
              <a:buFont typeface="Wingdings 3" charset="2"/>
              <a:buChar char=""/>
              <a:defRPr/>
            </a:pPr>
            <a:r>
              <a:rPr lang="en-US" dirty="0"/>
              <a:t>Positive school experiences- safe and respectful climate</a:t>
            </a:r>
          </a:p>
          <a:p>
            <a:pPr marL="342906" indent="-342906" defTabSz="457207">
              <a:buClr>
                <a:schemeClr val="tx1"/>
              </a:buClr>
              <a:buFont typeface="Wingdings 3" charset="2"/>
              <a:buChar char=""/>
              <a:defRPr/>
            </a:pPr>
            <a:r>
              <a:rPr lang="en-US" dirty="0"/>
              <a:t>Adequate or better academic achievement</a:t>
            </a:r>
          </a:p>
          <a:p>
            <a:pPr marL="342906" indent="-342906" defTabSz="457207">
              <a:buClr>
                <a:schemeClr val="tx1"/>
              </a:buClr>
              <a:buFont typeface="Wingdings 3" charset="2"/>
              <a:buChar char=""/>
              <a:defRPr/>
            </a:pPr>
            <a:r>
              <a:rPr lang="en-US" b="1" dirty="0"/>
              <a:t>Connectedness </a:t>
            </a:r>
            <a:r>
              <a:rPr lang="en-US" dirty="0"/>
              <a:t>to school. Part of a close school community</a:t>
            </a:r>
          </a:p>
          <a:p>
            <a:endParaRPr lang="en-US" dirty="0"/>
          </a:p>
        </p:txBody>
      </p:sp>
    </p:spTree>
    <p:extLst>
      <p:ext uri="{BB962C8B-B14F-4D97-AF65-F5344CB8AC3E}">
        <p14:creationId xmlns:p14="http://schemas.microsoft.com/office/powerpoint/2010/main" val="52832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21DE9-3F93-46C8-82C8-6D4ECDC73E71}"/>
              </a:ext>
            </a:extLst>
          </p:cNvPr>
          <p:cNvSpPr>
            <a:spLocks noGrp="1"/>
          </p:cNvSpPr>
          <p:nvPr>
            <p:ph type="title"/>
          </p:nvPr>
        </p:nvSpPr>
        <p:spPr>
          <a:xfrm>
            <a:off x="262328" y="364548"/>
            <a:ext cx="11789764" cy="1111984"/>
          </a:xfrm>
        </p:spPr>
        <p:txBody>
          <a:bodyPr>
            <a:normAutofit/>
          </a:bodyPr>
          <a:lstStyle/>
          <a:p>
            <a:r>
              <a:rPr lang="en-US" altLang="en-US" sz="4200" b="1" dirty="0"/>
              <a:t>What to Explore in a Risk Assessment</a:t>
            </a:r>
            <a:r>
              <a:rPr lang="en-US" altLang="en-US" sz="4200" baseline="30000" dirty="0"/>
              <a:t>11</a:t>
            </a:r>
            <a:endParaRPr lang="en-US" sz="4200" dirty="0"/>
          </a:p>
        </p:txBody>
      </p:sp>
      <p:sp>
        <p:nvSpPr>
          <p:cNvPr id="3" name="Content Placeholder 2">
            <a:extLst>
              <a:ext uri="{FF2B5EF4-FFF2-40B4-BE49-F238E27FC236}">
                <a16:creationId xmlns:a16="http://schemas.microsoft.com/office/drawing/2014/main" id="{A0295D44-E439-4E31-BB92-58705B197A98}"/>
              </a:ext>
            </a:extLst>
          </p:cNvPr>
          <p:cNvSpPr>
            <a:spLocks noGrp="1"/>
          </p:cNvSpPr>
          <p:nvPr>
            <p:ph sz="quarter" idx="10"/>
          </p:nvPr>
        </p:nvSpPr>
        <p:spPr>
          <a:xfrm>
            <a:off x="332942" y="1713490"/>
            <a:ext cx="11276939" cy="3454400"/>
          </a:xfrm>
        </p:spPr>
        <p:txBody>
          <a:bodyPr>
            <a:normAutofit fontScale="92500"/>
          </a:bodyPr>
          <a:lstStyle/>
          <a:p>
            <a:pPr marL="514350" indent="-514350" defTabSz="457207">
              <a:buAutoNum type="arabicPeriod"/>
              <a:defRPr/>
            </a:pPr>
            <a:r>
              <a:rPr lang="en-US" dirty="0"/>
              <a:t>Identify risk factors. Pay attention to those that can be reduced. Explore if they’ve made past attempts at suicide or if there is a family history.</a:t>
            </a:r>
          </a:p>
          <a:p>
            <a:pPr marL="0" indent="0" defTabSz="457207">
              <a:buClr>
                <a:schemeClr val="bg2">
                  <a:lumMod val="40000"/>
                  <a:lumOff val="60000"/>
                </a:schemeClr>
              </a:buClr>
              <a:buNone/>
              <a:defRPr/>
            </a:pPr>
            <a:endParaRPr lang="en-US" dirty="0"/>
          </a:p>
          <a:p>
            <a:pPr marL="0" indent="0" defTabSz="457207">
              <a:buClr>
                <a:schemeClr val="bg2">
                  <a:lumMod val="40000"/>
                  <a:lumOff val="60000"/>
                </a:schemeClr>
              </a:buClr>
              <a:buNone/>
              <a:defRPr/>
            </a:pPr>
            <a:r>
              <a:rPr lang="en-US" dirty="0"/>
              <a:t>2. Identify and mobilize protective factors</a:t>
            </a:r>
          </a:p>
          <a:p>
            <a:pPr marL="0" indent="0">
              <a:buNone/>
              <a:defRPr/>
            </a:pPr>
            <a:r>
              <a:rPr lang="en-US" dirty="0"/>
              <a:t>	- Is there anything that could stop them? (E.g., younger siblings,      </a:t>
            </a:r>
          </a:p>
          <a:p>
            <a:pPr marL="0" indent="0">
              <a:buNone/>
              <a:defRPr/>
            </a:pPr>
            <a:r>
              <a:rPr lang="en-US" dirty="0"/>
              <a:t>              pets, religious beliefs, …)</a:t>
            </a:r>
          </a:p>
          <a:p>
            <a:pPr marL="0" indent="0">
              <a:buNone/>
              <a:defRPr/>
            </a:pPr>
            <a:r>
              <a:rPr lang="en-US" dirty="0"/>
              <a:t>	- Also, helpful for safety planning</a:t>
            </a:r>
          </a:p>
          <a:p>
            <a:endParaRPr lang="en-US" dirty="0"/>
          </a:p>
        </p:txBody>
      </p:sp>
    </p:spTree>
    <p:extLst>
      <p:ext uri="{BB962C8B-B14F-4D97-AF65-F5344CB8AC3E}">
        <p14:creationId xmlns:p14="http://schemas.microsoft.com/office/powerpoint/2010/main" val="927919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E583D-0ACD-44E3-8E0A-54CEDDA5B6E2}"/>
              </a:ext>
            </a:extLst>
          </p:cNvPr>
          <p:cNvSpPr>
            <a:spLocks noGrp="1"/>
          </p:cNvSpPr>
          <p:nvPr>
            <p:ph type="title"/>
          </p:nvPr>
        </p:nvSpPr>
        <p:spPr>
          <a:xfrm>
            <a:off x="217358" y="365126"/>
            <a:ext cx="11974642" cy="946514"/>
          </a:xfrm>
        </p:spPr>
        <p:txBody>
          <a:bodyPr>
            <a:normAutofit/>
          </a:bodyPr>
          <a:lstStyle/>
          <a:p>
            <a:r>
              <a:rPr lang="en-US" altLang="en-US" sz="4200" b="1" dirty="0"/>
              <a:t>What to Explore in a Risk Assessment</a:t>
            </a:r>
            <a:r>
              <a:rPr lang="en-US" altLang="en-US" sz="4200" b="1" baseline="30000" dirty="0"/>
              <a:t>11</a:t>
            </a:r>
            <a:endParaRPr lang="en-US" sz="4200" dirty="0"/>
          </a:p>
        </p:txBody>
      </p:sp>
      <p:sp>
        <p:nvSpPr>
          <p:cNvPr id="3" name="Content Placeholder 2">
            <a:extLst>
              <a:ext uri="{FF2B5EF4-FFF2-40B4-BE49-F238E27FC236}">
                <a16:creationId xmlns:a16="http://schemas.microsoft.com/office/drawing/2014/main" id="{91BA214C-98F6-4A03-843A-C929BE658932}"/>
              </a:ext>
            </a:extLst>
          </p:cNvPr>
          <p:cNvSpPr>
            <a:spLocks noGrp="1"/>
          </p:cNvSpPr>
          <p:nvPr>
            <p:ph sz="quarter" idx="10"/>
          </p:nvPr>
        </p:nvSpPr>
        <p:spPr>
          <a:xfrm>
            <a:off x="382249" y="1713489"/>
            <a:ext cx="10973719" cy="3832871"/>
          </a:xfrm>
        </p:spPr>
        <p:txBody>
          <a:bodyPr>
            <a:normAutofit fontScale="85000" lnSpcReduction="20000"/>
          </a:bodyPr>
          <a:lstStyle/>
          <a:p>
            <a:pPr marL="0" indent="0" defTabSz="457207">
              <a:buClr>
                <a:schemeClr val="bg2">
                  <a:lumMod val="40000"/>
                  <a:lumOff val="60000"/>
                </a:schemeClr>
              </a:buClr>
              <a:buNone/>
              <a:defRPr/>
            </a:pPr>
            <a:r>
              <a:rPr lang="en-US" dirty="0"/>
              <a:t>3. Conduct suicide inquiry</a:t>
            </a:r>
          </a:p>
          <a:p>
            <a:pPr marL="0" indent="0" defTabSz="457207">
              <a:buClr>
                <a:schemeClr val="bg2">
                  <a:lumMod val="40000"/>
                  <a:lumOff val="60000"/>
                </a:schemeClr>
              </a:buClr>
              <a:buNone/>
              <a:defRPr/>
            </a:pPr>
            <a:r>
              <a:rPr lang="en-US" b="1" dirty="0"/>
              <a:t>	a) Ideation. </a:t>
            </a:r>
            <a:r>
              <a:rPr lang="en-US" dirty="0"/>
              <a:t>How long have they been thinking about suicide </a:t>
            </a:r>
          </a:p>
          <a:p>
            <a:pPr marL="0" indent="0" defTabSz="457207">
              <a:buClr>
                <a:schemeClr val="bg2">
                  <a:lumMod val="40000"/>
                  <a:lumOff val="60000"/>
                </a:schemeClr>
              </a:buClr>
              <a:buNone/>
              <a:defRPr/>
            </a:pPr>
            <a:r>
              <a:rPr lang="en-US" dirty="0"/>
              <a:t>          (frequency, intensity, duration). </a:t>
            </a:r>
          </a:p>
          <a:p>
            <a:pPr marL="0" indent="0" defTabSz="457207">
              <a:buClr>
                <a:schemeClr val="bg2">
                  <a:lumMod val="40000"/>
                  <a:lumOff val="60000"/>
                </a:schemeClr>
              </a:buClr>
              <a:buNone/>
              <a:defRPr/>
            </a:pPr>
            <a:r>
              <a:rPr lang="en-US" dirty="0"/>
              <a:t>		- Be direct, caring, and non-confrontational</a:t>
            </a:r>
          </a:p>
          <a:p>
            <a:pPr marL="0" indent="0" defTabSz="457207">
              <a:buClr>
                <a:schemeClr val="bg2">
                  <a:lumMod val="40000"/>
                  <a:lumOff val="60000"/>
                </a:schemeClr>
              </a:buClr>
              <a:buNone/>
              <a:defRPr/>
            </a:pPr>
            <a:r>
              <a:rPr lang="en-US" dirty="0"/>
              <a:t>		- Be developmentally appropriate</a:t>
            </a:r>
          </a:p>
          <a:p>
            <a:pPr marL="0" indent="0" defTabSz="457207">
              <a:buClr>
                <a:schemeClr val="bg2">
                  <a:lumMod val="40000"/>
                  <a:lumOff val="60000"/>
                </a:schemeClr>
              </a:buClr>
              <a:buNone/>
              <a:defRPr/>
            </a:pPr>
            <a:r>
              <a:rPr lang="en-US" dirty="0"/>
              <a:t>		- Prompt Questions: </a:t>
            </a:r>
          </a:p>
          <a:p>
            <a:pPr marL="0" indent="0" defTabSz="457207">
              <a:buClr>
                <a:schemeClr val="bg2">
                  <a:lumMod val="40000"/>
                  <a:lumOff val="60000"/>
                </a:schemeClr>
              </a:buClr>
              <a:buNone/>
              <a:defRPr/>
            </a:pPr>
            <a:r>
              <a:rPr lang="en-US" dirty="0"/>
              <a:t>              “Are you thinking of suicide?”; “Have you thought about suicide in 		    			in the last two months?”; “Have you ever attempted to kill                		    		yourself?”</a:t>
            </a:r>
          </a:p>
          <a:p>
            <a:pPr marL="0" indent="0" defTabSz="457207">
              <a:buClr>
                <a:schemeClr val="bg2">
                  <a:lumMod val="40000"/>
                  <a:lumOff val="60000"/>
                </a:schemeClr>
              </a:buClr>
              <a:buNone/>
              <a:defRPr/>
            </a:pPr>
            <a:r>
              <a:rPr lang="en-US" dirty="0"/>
              <a:t>		- Be specific. Avoid vague terminology like “hurt”</a:t>
            </a:r>
          </a:p>
          <a:p>
            <a:endParaRPr lang="en-US" dirty="0"/>
          </a:p>
        </p:txBody>
      </p:sp>
    </p:spTree>
    <p:extLst>
      <p:ext uri="{BB962C8B-B14F-4D97-AF65-F5344CB8AC3E}">
        <p14:creationId xmlns:p14="http://schemas.microsoft.com/office/powerpoint/2010/main" val="1105611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C2551-AE60-403B-A053-FCD03C413BA7}"/>
              </a:ext>
            </a:extLst>
          </p:cNvPr>
          <p:cNvSpPr>
            <a:spLocks noGrp="1"/>
          </p:cNvSpPr>
          <p:nvPr>
            <p:ph type="title"/>
          </p:nvPr>
        </p:nvSpPr>
        <p:spPr>
          <a:xfrm>
            <a:off x="228010" y="147767"/>
            <a:ext cx="11861555" cy="1325563"/>
          </a:xfrm>
        </p:spPr>
        <p:txBody>
          <a:bodyPr>
            <a:normAutofit/>
          </a:bodyPr>
          <a:lstStyle/>
          <a:p>
            <a:r>
              <a:rPr lang="en-US" altLang="en-US" sz="4200" b="1" dirty="0"/>
              <a:t>What to Explore in a Risk Assessment</a:t>
            </a:r>
            <a:r>
              <a:rPr lang="en-US" altLang="en-US" sz="4200" b="1" baseline="30000" dirty="0"/>
              <a:t>11</a:t>
            </a:r>
            <a:endParaRPr lang="en-US" sz="4200" dirty="0"/>
          </a:p>
        </p:txBody>
      </p:sp>
      <p:sp>
        <p:nvSpPr>
          <p:cNvPr id="3" name="Content Placeholder 2">
            <a:extLst>
              <a:ext uri="{FF2B5EF4-FFF2-40B4-BE49-F238E27FC236}">
                <a16:creationId xmlns:a16="http://schemas.microsoft.com/office/drawing/2014/main" id="{6016D61B-C441-4633-94FC-A3C9296075AA}"/>
              </a:ext>
            </a:extLst>
          </p:cNvPr>
          <p:cNvSpPr>
            <a:spLocks noGrp="1"/>
          </p:cNvSpPr>
          <p:nvPr>
            <p:ph sz="quarter" idx="10"/>
          </p:nvPr>
        </p:nvSpPr>
        <p:spPr>
          <a:xfrm>
            <a:off x="332942" y="1528997"/>
            <a:ext cx="11651693" cy="4092313"/>
          </a:xfrm>
        </p:spPr>
        <p:txBody>
          <a:bodyPr>
            <a:normAutofit/>
          </a:bodyPr>
          <a:lstStyle/>
          <a:p>
            <a:pPr marL="457200" indent="-457200">
              <a:lnSpc>
                <a:spcPct val="100000"/>
              </a:lnSpc>
              <a:buFont typeface="Bookman Old Style" panose="02050604050505020204" pitchFamily="18" charset="0"/>
              <a:buAutoNum type="arabicPeriod" startAt="3"/>
              <a:defRPr/>
            </a:pPr>
            <a:r>
              <a:rPr lang="en-US" altLang="en-US" sz="2400" dirty="0"/>
              <a:t>Suicide Inquiry (cont.)</a:t>
            </a:r>
          </a:p>
          <a:p>
            <a:pPr marL="457200" indent="-457200">
              <a:lnSpc>
                <a:spcPct val="100000"/>
              </a:lnSpc>
              <a:buClr>
                <a:srgbClr val="98C0DD"/>
              </a:buClr>
              <a:buNone/>
              <a:defRPr/>
            </a:pPr>
            <a:r>
              <a:rPr lang="en-US" altLang="en-US" sz="2400" b="1" dirty="0"/>
              <a:t>	b) Plan. </a:t>
            </a:r>
            <a:r>
              <a:rPr lang="en-US" altLang="en-US" sz="2400" dirty="0"/>
              <a:t>Is there a plan? How would they do it if they could? Get specifics.</a:t>
            </a:r>
          </a:p>
          <a:p>
            <a:pPr marL="457200" indent="-457200">
              <a:lnSpc>
                <a:spcPct val="100000"/>
              </a:lnSpc>
              <a:buClr>
                <a:srgbClr val="98C0DD"/>
              </a:buClr>
              <a:buNone/>
              <a:defRPr/>
            </a:pPr>
            <a:r>
              <a:rPr lang="en-US" altLang="en-US" sz="2400" b="1" dirty="0"/>
              <a:t>	c) Access. </a:t>
            </a:r>
            <a:r>
              <a:rPr lang="en-US" altLang="en-US" sz="2400" dirty="0"/>
              <a:t>Are there means to carry through?</a:t>
            </a:r>
          </a:p>
          <a:p>
            <a:pPr marL="457200" indent="-457200">
              <a:lnSpc>
                <a:spcPct val="100000"/>
              </a:lnSpc>
              <a:buClr>
                <a:srgbClr val="98C0DD"/>
              </a:buClr>
              <a:buNone/>
              <a:defRPr/>
            </a:pPr>
            <a:r>
              <a:rPr lang="en-US" altLang="en-US" sz="2400" b="1" dirty="0"/>
              <a:t>	d) Intent.</a:t>
            </a:r>
            <a:r>
              <a:rPr lang="en-US" altLang="en-US" sz="2400" dirty="0"/>
              <a:t> Have they made plans to follow through? If imminent (within next 24 hours, obtain immediate assistance or emergency response. Send to ER)</a:t>
            </a:r>
          </a:p>
          <a:p>
            <a:pPr marL="457200" indent="-457200">
              <a:lnSpc>
                <a:spcPct val="100000"/>
              </a:lnSpc>
              <a:buClr>
                <a:srgbClr val="98C0DD"/>
              </a:buClr>
              <a:buNone/>
              <a:defRPr/>
            </a:pPr>
            <a:endParaRPr lang="en-US" altLang="en-US" sz="2400" b="1" dirty="0"/>
          </a:p>
          <a:p>
            <a:pPr marL="457200" indent="-457200">
              <a:lnSpc>
                <a:spcPct val="100000"/>
              </a:lnSpc>
              <a:buClr>
                <a:srgbClr val="98C0DD"/>
              </a:buClr>
              <a:buNone/>
              <a:defRPr/>
            </a:pPr>
            <a:r>
              <a:rPr lang="en-US" altLang="en-US" sz="2400" b="1" dirty="0"/>
              <a:t>- </a:t>
            </a:r>
            <a:r>
              <a:rPr lang="en-US" altLang="en-US" sz="2400" dirty="0"/>
              <a:t>Note: Asking about intent to kill oneself is not correlated with suicidality</a:t>
            </a:r>
            <a:endParaRPr lang="en-US" altLang="en-US" sz="2400" b="1" dirty="0"/>
          </a:p>
          <a:p>
            <a:endParaRPr lang="en-US" dirty="0"/>
          </a:p>
        </p:txBody>
      </p:sp>
    </p:spTree>
    <p:extLst>
      <p:ext uri="{BB962C8B-B14F-4D97-AF65-F5344CB8AC3E}">
        <p14:creationId xmlns:p14="http://schemas.microsoft.com/office/powerpoint/2010/main" val="2155516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B0074-E639-478B-88F3-1D9A80EDBBDD}"/>
              </a:ext>
            </a:extLst>
          </p:cNvPr>
          <p:cNvSpPr>
            <a:spLocks noGrp="1"/>
          </p:cNvSpPr>
          <p:nvPr>
            <p:ph type="title"/>
          </p:nvPr>
        </p:nvSpPr>
        <p:spPr>
          <a:xfrm>
            <a:off x="193622" y="135692"/>
            <a:ext cx="11804755" cy="954009"/>
          </a:xfrm>
        </p:spPr>
        <p:txBody>
          <a:bodyPr>
            <a:normAutofit/>
          </a:bodyPr>
          <a:lstStyle/>
          <a:p>
            <a:r>
              <a:rPr lang="en-US" altLang="en-US" sz="4200" b="1" dirty="0"/>
              <a:t>What to Explore in a Risk Assessment</a:t>
            </a:r>
            <a:r>
              <a:rPr lang="en-US" altLang="en-US" sz="4200" b="1" baseline="30000" dirty="0"/>
              <a:t>11</a:t>
            </a:r>
            <a:endParaRPr lang="en-US" sz="4200" dirty="0"/>
          </a:p>
        </p:txBody>
      </p:sp>
      <p:sp>
        <p:nvSpPr>
          <p:cNvPr id="3" name="Content Placeholder 2">
            <a:extLst>
              <a:ext uri="{FF2B5EF4-FFF2-40B4-BE49-F238E27FC236}">
                <a16:creationId xmlns:a16="http://schemas.microsoft.com/office/drawing/2014/main" id="{EC836AA0-A718-4BFD-847C-6F249D2F8209}"/>
              </a:ext>
            </a:extLst>
          </p:cNvPr>
          <p:cNvSpPr>
            <a:spLocks noGrp="1"/>
          </p:cNvSpPr>
          <p:nvPr>
            <p:ph sz="quarter" idx="10"/>
          </p:nvPr>
        </p:nvSpPr>
        <p:spPr>
          <a:xfrm>
            <a:off x="332943" y="1713490"/>
            <a:ext cx="11464316" cy="3454400"/>
          </a:xfrm>
        </p:spPr>
        <p:txBody>
          <a:bodyPr>
            <a:normAutofit lnSpcReduction="10000"/>
          </a:bodyPr>
          <a:lstStyle/>
          <a:p>
            <a:pPr marL="457200" indent="-457200">
              <a:lnSpc>
                <a:spcPct val="100000"/>
              </a:lnSpc>
              <a:buFont typeface="Bookman Old Style" panose="02050604050505020204" pitchFamily="18" charset="0"/>
              <a:buAutoNum type="arabicPeriod" startAt="4"/>
              <a:defRPr/>
            </a:pPr>
            <a:r>
              <a:rPr lang="en-US" altLang="en-US" sz="2600" dirty="0"/>
              <a:t>Determine risk level and if crisis team should be contacted.</a:t>
            </a:r>
          </a:p>
          <a:p>
            <a:pPr marL="0" indent="0">
              <a:lnSpc>
                <a:spcPct val="100000"/>
              </a:lnSpc>
              <a:buNone/>
              <a:defRPr/>
            </a:pPr>
            <a:r>
              <a:rPr lang="en-US" altLang="en-US" sz="2600" dirty="0"/>
              <a:t>	* Always err on the side of caution! If you’re unsure, then seek </a:t>
            </a:r>
          </a:p>
          <a:p>
            <a:pPr marL="0" indent="0">
              <a:lnSpc>
                <a:spcPct val="100000"/>
              </a:lnSpc>
              <a:buNone/>
              <a:defRPr/>
            </a:pPr>
            <a:r>
              <a:rPr lang="en-US" altLang="en-US" sz="2600" dirty="0"/>
              <a:t>	    consult or contact the crisis team anyway!</a:t>
            </a:r>
          </a:p>
          <a:p>
            <a:pPr marL="457200" indent="-457200">
              <a:lnSpc>
                <a:spcPct val="100000"/>
              </a:lnSpc>
              <a:buFont typeface="Bookman Old Style" panose="02050604050505020204" pitchFamily="18" charset="0"/>
              <a:buAutoNum type="arabicPeriod" startAt="4"/>
              <a:defRPr/>
            </a:pPr>
            <a:endParaRPr lang="en-US" sz="2600" dirty="0"/>
          </a:p>
          <a:p>
            <a:pPr marL="0" indent="0">
              <a:lnSpc>
                <a:spcPct val="100000"/>
              </a:lnSpc>
              <a:buNone/>
              <a:defRPr/>
            </a:pPr>
            <a:r>
              <a:rPr lang="en-US" sz="2600" dirty="0"/>
              <a:t>5. Do not leave him/her alone.</a:t>
            </a:r>
          </a:p>
          <a:p>
            <a:pPr marL="0" indent="0">
              <a:lnSpc>
                <a:spcPct val="100000"/>
              </a:lnSpc>
              <a:buNone/>
              <a:defRPr/>
            </a:pPr>
            <a:endParaRPr lang="en-US" altLang="en-US" sz="2600" dirty="0"/>
          </a:p>
          <a:p>
            <a:pPr marL="0" indent="0">
              <a:lnSpc>
                <a:spcPct val="100000"/>
              </a:lnSpc>
              <a:buNone/>
              <a:defRPr/>
            </a:pPr>
            <a:r>
              <a:rPr lang="en-US" altLang="en-US" sz="2600" dirty="0"/>
              <a:t>6. Document assessment results, whom contacted, and plan of action</a:t>
            </a:r>
          </a:p>
          <a:p>
            <a:endParaRPr lang="en-US" dirty="0"/>
          </a:p>
        </p:txBody>
      </p:sp>
    </p:spTree>
    <p:extLst>
      <p:ext uri="{BB962C8B-B14F-4D97-AF65-F5344CB8AC3E}">
        <p14:creationId xmlns:p14="http://schemas.microsoft.com/office/powerpoint/2010/main" val="373095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CA2FE-2C51-4EDE-B8FF-93B49AF2261A}"/>
              </a:ext>
            </a:extLst>
          </p:cNvPr>
          <p:cNvSpPr>
            <a:spLocks noGrp="1"/>
          </p:cNvSpPr>
          <p:nvPr>
            <p:ph type="title"/>
          </p:nvPr>
        </p:nvSpPr>
        <p:spPr>
          <a:xfrm>
            <a:off x="332943" y="27613"/>
            <a:ext cx="11494296" cy="1043950"/>
          </a:xfrm>
        </p:spPr>
        <p:txBody>
          <a:bodyPr>
            <a:normAutofit fontScale="90000"/>
          </a:bodyPr>
          <a:lstStyle/>
          <a:p>
            <a:r>
              <a:rPr lang="en-US" b="1" dirty="0"/>
              <a:t>Or… Use a Developed Suicide Screener</a:t>
            </a:r>
            <a:endParaRPr lang="en-US" dirty="0"/>
          </a:p>
        </p:txBody>
      </p:sp>
      <p:sp>
        <p:nvSpPr>
          <p:cNvPr id="3" name="Content Placeholder 2">
            <a:extLst>
              <a:ext uri="{FF2B5EF4-FFF2-40B4-BE49-F238E27FC236}">
                <a16:creationId xmlns:a16="http://schemas.microsoft.com/office/drawing/2014/main" id="{65DFF8F0-D90C-47EE-8365-C7B211DEC438}"/>
              </a:ext>
            </a:extLst>
          </p:cNvPr>
          <p:cNvSpPr>
            <a:spLocks noGrp="1"/>
          </p:cNvSpPr>
          <p:nvPr>
            <p:ph sz="quarter" idx="10"/>
          </p:nvPr>
        </p:nvSpPr>
        <p:spPr>
          <a:xfrm>
            <a:off x="332943" y="1713490"/>
            <a:ext cx="11546762" cy="3454400"/>
          </a:xfrm>
        </p:spPr>
        <p:txBody>
          <a:bodyPr/>
          <a:lstStyle/>
          <a:p>
            <a:r>
              <a:rPr lang="en-US" dirty="0"/>
              <a:t>Columbia-Suicide Severity Rating Scale (C-SSRS)</a:t>
            </a:r>
          </a:p>
          <a:p>
            <a:endParaRPr lang="en-US" dirty="0"/>
          </a:p>
          <a:p>
            <a:r>
              <a:rPr lang="en-US" dirty="0"/>
              <a:t>SAFE-T</a:t>
            </a:r>
          </a:p>
          <a:p>
            <a:endParaRPr lang="en-US" dirty="0"/>
          </a:p>
          <a:p>
            <a:endParaRPr lang="en-US" dirty="0"/>
          </a:p>
          <a:p>
            <a:r>
              <a:rPr lang="en-US" dirty="0"/>
              <a:t>Yes, you can screen remotely! </a:t>
            </a:r>
          </a:p>
        </p:txBody>
      </p:sp>
    </p:spTree>
    <p:extLst>
      <p:ext uri="{BB962C8B-B14F-4D97-AF65-F5344CB8AC3E}">
        <p14:creationId xmlns:p14="http://schemas.microsoft.com/office/powerpoint/2010/main" val="961389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7E435-A4D0-4FDE-9D9C-41943F880431}"/>
              </a:ext>
            </a:extLst>
          </p:cNvPr>
          <p:cNvSpPr>
            <a:spLocks noGrp="1"/>
          </p:cNvSpPr>
          <p:nvPr>
            <p:ph type="title"/>
          </p:nvPr>
        </p:nvSpPr>
        <p:spPr>
          <a:xfrm>
            <a:off x="88692" y="87807"/>
            <a:ext cx="12014616" cy="1325563"/>
          </a:xfrm>
        </p:spPr>
        <p:txBody>
          <a:bodyPr/>
          <a:lstStyle/>
          <a:p>
            <a:r>
              <a:rPr lang="en-US" altLang="en-US" b="1" dirty="0"/>
              <a:t>Columbia-Suicide Severity Rating Scale (C-SSRS)</a:t>
            </a:r>
            <a:r>
              <a:rPr lang="en-US" altLang="en-US" b="1" baseline="30000" dirty="0"/>
              <a:t>4</a:t>
            </a:r>
            <a:endParaRPr lang="en-US" dirty="0"/>
          </a:p>
        </p:txBody>
      </p:sp>
      <p:sp>
        <p:nvSpPr>
          <p:cNvPr id="3" name="Content Placeholder 2">
            <a:extLst>
              <a:ext uri="{FF2B5EF4-FFF2-40B4-BE49-F238E27FC236}">
                <a16:creationId xmlns:a16="http://schemas.microsoft.com/office/drawing/2014/main" id="{6370C0F5-F8E9-4D51-BF15-E8252096DE7C}"/>
              </a:ext>
            </a:extLst>
          </p:cNvPr>
          <p:cNvSpPr>
            <a:spLocks noGrp="1"/>
          </p:cNvSpPr>
          <p:nvPr>
            <p:ph sz="quarter" idx="10"/>
          </p:nvPr>
        </p:nvSpPr>
        <p:spPr>
          <a:xfrm>
            <a:off x="332942" y="1469036"/>
            <a:ext cx="11020857" cy="4444584"/>
          </a:xfrm>
        </p:spPr>
        <p:txBody>
          <a:bodyPr>
            <a:normAutofit fontScale="92500" lnSpcReduction="20000"/>
          </a:bodyPr>
          <a:lstStyle/>
          <a:p>
            <a:pPr>
              <a:defRPr/>
            </a:pPr>
            <a:r>
              <a:rPr lang="en-US" altLang="en-US" dirty="0"/>
              <a:t>Brief screener (4-6 questions) for ideation severity within the last month and behaviors within the last 3 months</a:t>
            </a:r>
          </a:p>
          <a:p>
            <a:pPr>
              <a:defRPr/>
            </a:pPr>
            <a:r>
              <a:rPr lang="en-US" altLang="en-US" dirty="0"/>
              <a:t>Combine results with clinical judgement to determine risk level and make clinical decisions about care</a:t>
            </a:r>
          </a:p>
          <a:p>
            <a:pPr>
              <a:defRPr/>
            </a:pPr>
            <a:r>
              <a:rPr lang="en-US" altLang="en-US" dirty="0"/>
              <a:t>Population: All age ranges (6+) and special populations in different settings. Also available for very-young children/cognitively impaired</a:t>
            </a:r>
          </a:p>
          <a:p>
            <a:pPr>
              <a:defRPr/>
            </a:pPr>
            <a:r>
              <a:rPr lang="en-US" altLang="en-US" dirty="0"/>
              <a:t>Administration Requirements: Any professional or self-report. MH background not required</a:t>
            </a:r>
          </a:p>
          <a:p>
            <a:pPr>
              <a:defRPr/>
            </a:pPr>
            <a:r>
              <a:rPr lang="en-US" altLang="en-US" dirty="0"/>
              <a:t>Additional: Evidence-supported.  Includes a follow-up screener. Endorsed by: SAMHSA, NIH, DOD, National Action Alliance for Suicide Prevention, Zero Suicide Initiative. </a:t>
            </a:r>
          </a:p>
          <a:p>
            <a:pPr>
              <a:defRPr/>
            </a:pPr>
            <a:r>
              <a:rPr lang="en-US" altLang="en-US" dirty="0"/>
              <a:t>Cost: Free</a:t>
            </a:r>
          </a:p>
          <a:p>
            <a:endParaRPr lang="en-US" dirty="0"/>
          </a:p>
        </p:txBody>
      </p:sp>
    </p:spTree>
    <p:extLst>
      <p:ext uri="{BB962C8B-B14F-4D97-AF65-F5344CB8AC3E}">
        <p14:creationId xmlns:p14="http://schemas.microsoft.com/office/powerpoint/2010/main" val="1567713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113B3-A6CD-429C-8E50-BA4E08B2A51C}"/>
              </a:ext>
            </a:extLst>
          </p:cNvPr>
          <p:cNvSpPr>
            <a:spLocks noGrp="1"/>
          </p:cNvSpPr>
          <p:nvPr>
            <p:ph type="title"/>
          </p:nvPr>
        </p:nvSpPr>
        <p:spPr>
          <a:xfrm>
            <a:off x="0" y="365125"/>
            <a:ext cx="11353800" cy="1325563"/>
          </a:xfrm>
        </p:spPr>
        <p:txBody>
          <a:bodyPr/>
          <a:lstStyle/>
          <a:p>
            <a:r>
              <a:rPr lang="en-US" altLang="en-US" b="1" dirty="0"/>
              <a:t>C-SSRS</a:t>
            </a:r>
            <a:r>
              <a:rPr lang="en-US" altLang="en-US" baseline="30000" dirty="0"/>
              <a:t> 4 </a:t>
            </a:r>
            <a:endParaRPr lang="en-US" dirty="0"/>
          </a:p>
        </p:txBody>
      </p:sp>
      <p:pic>
        <p:nvPicPr>
          <p:cNvPr id="6" name="Content Placeholder 22" descr="A screenshot of a cell phone&#10;&#10;Description automatically generated">
            <a:extLst>
              <a:ext uri="{FF2B5EF4-FFF2-40B4-BE49-F238E27FC236}">
                <a16:creationId xmlns:a16="http://schemas.microsoft.com/office/drawing/2014/main" id="{BD0ABC09-E5C8-47C4-8FA2-5F4CD4AF55A3}"/>
              </a:ext>
            </a:extLst>
          </p:cNvPr>
          <p:cNvPicPr>
            <a:picLocks noGrp="1" noChangeAspect="1"/>
          </p:cNvPicPr>
          <p:nvPr>
            <p:ph sz="quarter" idx="10"/>
          </p:nvPr>
        </p:nvPicPr>
        <p:blipFill rotWithShape="1">
          <a:blip r:embed="rId2">
            <a:extLst>
              <a:ext uri="{28A0092B-C50C-407E-A947-70E740481C1C}">
                <a14:useLocalDpi xmlns:a14="http://schemas.microsoft.com/office/drawing/2010/main" val="0"/>
              </a:ext>
            </a:extLst>
          </a:blip>
          <a:srcRect r="19940"/>
          <a:stretch/>
        </p:blipFill>
        <p:spPr>
          <a:xfrm>
            <a:off x="2696494" y="224854"/>
            <a:ext cx="8838437" cy="6018550"/>
          </a:xfrm>
        </p:spPr>
      </p:pic>
    </p:spTree>
    <p:extLst>
      <p:ext uri="{BB962C8B-B14F-4D97-AF65-F5344CB8AC3E}">
        <p14:creationId xmlns:p14="http://schemas.microsoft.com/office/powerpoint/2010/main" val="2381337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00E6A5D-D7D7-4B66-9E7A-E522C09A0998}"/>
              </a:ext>
            </a:extLst>
          </p:cNvPr>
          <p:cNvSpPr>
            <a:spLocks noGrp="1"/>
          </p:cNvSpPr>
          <p:nvPr>
            <p:ph sz="quarter" idx="10"/>
          </p:nvPr>
        </p:nvSpPr>
        <p:spPr>
          <a:xfrm>
            <a:off x="332943" y="1713490"/>
            <a:ext cx="11595446" cy="3454400"/>
          </a:xfrm>
        </p:spPr>
        <p:txBody>
          <a:bodyPr>
            <a:normAutofit/>
          </a:bodyPr>
          <a:lstStyle/>
          <a:p>
            <a:pPr marL="0" indent="0">
              <a:buNone/>
            </a:pPr>
            <a:r>
              <a:rPr lang="en-US" altLang="en-US" sz="2400" dirty="0"/>
              <a:t>This in-service is </a:t>
            </a:r>
            <a:r>
              <a:rPr lang="en-US" altLang="en-US" sz="2400" u="sng" dirty="0"/>
              <a:t>not</a:t>
            </a:r>
            <a:r>
              <a:rPr lang="en-US" altLang="en-US" sz="2400" dirty="0"/>
              <a:t> intended to replace advanced training in suicide response and risk assessment. Please refer to resources at the end of this training for programs</a:t>
            </a:r>
          </a:p>
          <a:p>
            <a:pPr marL="0" indent="0">
              <a:buNone/>
            </a:pPr>
            <a:endParaRPr lang="en-US" sz="2400" dirty="0"/>
          </a:p>
          <a:p>
            <a:pPr marL="0" indent="0">
              <a:buNone/>
            </a:pPr>
            <a:r>
              <a:rPr lang="en-US" sz="2400" dirty="0">
                <a:cs typeface="Arial" panose="020B0604020202020204" pitchFamily="34" charset="0"/>
              </a:rPr>
              <a:t>The opinions expressed herein are the views of Erin Briley and do not reflect the official position of WICHE. </a:t>
            </a:r>
            <a:r>
              <a:rPr lang="en-US" sz="2400" dirty="0"/>
              <a:t>The information presented in this document is not intended to replace the policies or guidance of your supervisor, agency or administrators.</a:t>
            </a:r>
            <a:endParaRPr lang="en-US" sz="2400" dirty="0">
              <a:cs typeface="Arial" panose="020B0604020202020204" pitchFamily="34" charset="0"/>
            </a:endParaRPr>
          </a:p>
          <a:p>
            <a:pPr marL="0" indent="0">
              <a:buNone/>
            </a:pPr>
            <a:endParaRPr lang="en-US" sz="2400" dirty="0"/>
          </a:p>
        </p:txBody>
      </p:sp>
    </p:spTree>
    <p:custDataLst>
      <p:tags r:id="rId1"/>
    </p:custDataLst>
    <p:extLst>
      <p:ext uri="{BB962C8B-B14F-4D97-AF65-F5344CB8AC3E}">
        <p14:creationId xmlns:p14="http://schemas.microsoft.com/office/powerpoint/2010/main" val="34461209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824DD-4B92-4ACA-A8A0-E63B7555B428}"/>
              </a:ext>
            </a:extLst>
          </p:cNvPr>
          <p:cNvSpPr>
            <a:spLocks noGrp="1"/>
          </p:cNvSpPr>
          <p:nvPr>
            <p:ph type="title"/>
          </p:nvPr>
        </p:nvSpPr>
        <p:spPr/>
        <p:txBody>
          <a:bodyPr/>
          <a:lstStyle/>
          <a:p>
            <a:r>
              <a:rPr lang="en-US" dirty="0"/>
              <a:t>SAFE-T</a:t>
            </a:r>
            <a:r>
              <a:rPr lang="en-US" altLang="en-US" baseline="30000" dirty="0"/>
              <a:t>14</a:t>
            </a:r>
            <a:endParaRPr lang="en-US" dirty="0"/>
          </a:p>
        </p:txBody>
      </p:sp>
      <p:sp>
        <p:nvSpPr>
          <p:cNvPr id="3" name="Content Placeholder 2">
            <a:extLst>
              <a:ext uri="{FF2B5EF4-FFF2-40B4-BE49-F238E27FC236}">
                <a16:creationId xmlns:a16="http://schemas.microsoft.com/office/drawing/2014/main" id="{3972C8CA-E9CA-43F5-B0C7-9388254FBF65}"/>
              </a:ext>
            </a:extLst>
          </p:cNvPr>
          <p:cNvSpPr>
            <a:spLocks noGrp="1"/>
          </p:cNvSpPr>
          <p:nvPr>
            <p:ph sz="quarter" idx="10"/>
          </p:nvPr>
        </p:nvSpPr>
        <p:spPr>
          <a:xfrm>
            <a:off x="332942" y="1713490"/>
            <a:ext cx="11859057" cy="5144510"/>
          </a:xfrm>
        </p:spPr>
        <p:txBody>
          <a:bodyPr>
            <a:normAutofit/>
          </a:bodyPr>
          <a:lstStyle/>
          <a:p>
            <a:pPr>
              <a:defRPr/>
            </a:pPr>
            <a:r>
              <a:rPr lang="en-US" dirty="0"/>
              <a:t>Description: Interview-format to gather information related to suicide risk</a:t>
            </a:r>
          </a:p>
          <a:p>
            <a:pPr>
              <a:defRPr/>
            </a:pPr>
            <a:endParaRPr lang="en-US" dirty="0"/>
          </a:p>
          <a:p>
            <a:pPr>
              <a:defRPr/>
            </a:pPr>
            <a:r>
              <a:rPr lang="en-US" dirty="0"/>
              <a:t>Explores: 1) Ideation within last 48 hours, past month, and worst ever; 2) Plan (timing, location, lethality, availability, preparatory acts); 3) Behaviors (past and aborted attempts, rehearsals versus non-suicidal self-injurious actions); 4) Intent</a:t>
            </a:r>
          </a:p>
          <a:p>
            <a:pPr>
              <a:defRPr/>
            </a:pPr>
            <a:endParaRPr lang="en-US" dirty="0"/>
          </a:p>
          <a:p>
            <a:pPr>
              <a:defRPr/>
            </a:pPr>
            <a:r>
              <a:rPr lang="en-US" dirty="0"/>
              <a:t>Additional: Mobile App available. Endorsed by SAMHSA, SPRC </a:t>
            </a:r>
          </a:p>
          <a:p>
            <a:endParaRPr lang="en-US" dirty="0"/>
          </a:p>
        </p:txBody>
      </p:sp>
    </p:spTree>
    <p:extLst>
      <p:ext uri="{BB962C8B-B14F-4D97-AF65-F5344CB8AC3E}">
        <p14:creationId xmlns:p14="http://schemas.microsoft.com/office/powerpoint/2010/main" val="31752409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00F65-C3EB-430E-9AF5-4079F4E6E19D}"/>
              </a:ext>
            </a:extLst>
          </p:cNvPr>
          <p:cNvSpPr>
            <a:spLocks noGrp="1"/>
          </p:cNvSpPr>
          <p:nvPr>
            <p:ph type="title"/>
          </p:nvPr>
        </p:nvSpPr>
        <p:spPr>
          <a:xfrm>
            <a:off x="300350" y="20351"/>
            <a:ext cx="10515600" cy="879059"/>
          </a:xfrm>
        </p:spPr>
        <p:txBody>
          <a:bodyPr/>
          <a:lstStyle/>
          <a:p>
            <a:r>
              <a:rPr lang="en-US" altLang="en-US" b="1" dirty="0"/>
              <a:t>Levels of Risk</a:t>
            </a:r>
            <a:r>
              <a:rPr lang="en-US" altLang="en-US" b="1" baseline="30000" dirty="0"/>
              <a:t>10</a:t>
            </a:r>
            <a:endParaRPr lang="en-US" dirty="0"/>
          </a:p>
        </p:txBody>
      </p:sp>
      <p:graphicFrame>
        <p:nvGraphicFramePr>
          <p:cNvPr id="6" name="Table 6">
            <a:extLst>
              <a:ext uri="{FF2B5EF4-FFF2-40B4-BE49-F238E27FC236}">
                <a16:creationId xmlns:a16="http://schemas.microsoft.com/office/drawing/2014/main" id="{C6381F01-B714-45A6-A632-ECAF574B6084}"/>
              </a:ext>
            </a:extLst>
          </p:cNvPr>
          <p:cNvGraphicFramePr>
            <a:graphicFrameLocks noGrp="1"/>
          </p:cNvGraphicFramePr>
          <p:nvPr>
            <p:ph sz="quarter" idx="10"/>
            <p:extLst>
              <p:ext uri="{D42A27DB-BD31-4B8C-83A1-F6EECF244321}">
                <p14:modId xmlns:p14="http://schemas.microsoft.com/office/powerpoint/2010/main" val="385894473"/>
              </p:ext>
            </p:extLst>
          </p:nvPr>
        </p:nvGraphicFramePr>
        <p:xfrm>
          <a:off x="300350" y="779489"/>
          <a:ext cx="11591300" cy="5453650"/>
        </p:xfrm>
        <a:graphic>
          <a:graphicData uri="http://schemas.openxmlformats.org/drawingml/2006/table">
            <a:tbl>
              <a:tblPr firstRow="1" bandRow="1">
                <a:tableStyleId>{5C22544A-7EE6-4342-B048-85BDC9FD1C3A}</a:tableStyleId>
              </a:tblPr>
              <a:tblGrid>
                <a:gridCol w="2897825">
                  <a:extLst>
                    <a:ext uri="{9D8B030D-6E8A-4147-A177-3AD203B41FA5}">
                      <a16:colId xmlns:a16="http://schemas.microsoft.com/office/drawing/2014/main" val="1061241017"/>
                    </a:ext>
                  </a:extLst>
                </a:gridCol>
                <a:gridCol w="2897825">
                  <a:extLst>
                    <a:ext uri="{9D8B030D-6E8A-4147-A177-3AD203B41FA5}">
                      <a16:colId xmlns:a16="http://schemas.microsoft.com/office/drawing/2014/main" val="168889429"/>
                    </a:ext>
                  </a:extLst>
                </a:gridCol>
                <a:gridCol w="2897825">
                  <a:extLst>
                    <a:ext uri="{9D8B030D-6E8A-4147-A177-3AD203B41FA5}">
                      <a16:colId xmlns:a16="http://schemas.microsoft.com/office/drawing/2014/main" val="3727862048"/>
                    </a:ext>
                  </a:extLst>
                </a:gridCol>
                <a:gridCol w="2897825">
                  <a:extLst>
                    <a:ext uri="{9D8B030D-6E8A-4147-A177-3AD203B41FA5}">
                      <a16:colId xmlns:a16="http://schemas.microsoft.com/office/drawing/2014/main" val="946867035"/>
                    </a:ext>
                  </a:extLst>
                </a:gridCol>
              </a:tblGrid>
              <a:tr h="776806">
                <a:tc>
                  <a:txBody>
                    <a:bodyPr/>
                    <a:lstStyle/>
                    <a:p>
                      <a:r>
                        <a:rPr lang="en-US" dirty="0"/>
                        <a:t>Risk Level</a:t>
                      </a:r>
                    </a:p>
                  </a:txBody>
                  <a:tcPr/>
                </a:tc>
                <a:tc>
                  <a:txBody>
                    <a:bodyPr/>
                    <a:lstStyle/>
                    <a:p>
                      <a:r>
                        <a:rPr lang="en-US" dirty="0"/>
                        <a:t>Risk/Protective Factor</a:t>
                      </a:r>
                    </a:p>
                  </a:txBody>
                  <a:tcPr/>
                </a:tc>
                <a:tc>
                  <a:txBody>
                    <a:bodyPr/>
                    <a:lstStyle/>
                    <a:p>
                      <a:r>
                        <a:rPr lang="en-US" dirty="0"/>
                        <a:t>Suicidality</a:t>
                      </a:r>
                    </a:p>
                  </a:txBody>
                  <a:tcPr/>
                </a:tc>
                <a:tc>
                  <a:txBody>
                    <a:bodyPr/>
                    <a:lstStyle/>
                    <a:p>
                      <a:r>
                        <a:rPr lang="en-US" dirty="0"/>
                        <a:t>Possible Interventions</a:t>
                      </a:r>
                    </a:p>
                  </a:txBody>
                  <a:tcPr/>
                </a:tc>
                <a:extLst>
                  <a:ext uri="{0D108BD9-81ED-4DB2-BD59-A6C34878D82A}">
                    <a16:rowId xmlns:a16="http://schemas.microsoft.com/office/drawing/2014/main" val="3353723398"/>
                  </a:ext>
                </a:extLst>
              </a:tr>
              <a:tr h="1527133">
                <a:tc>
                  <a:txBody>
                    <a:bodyPr/>
                    <a:lstStyle/>
                    <a:p>
                      <a:r>
                        <a:rPr lang="en-US" dirty="0"/>
                        <a:t>High</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Psychiatric disorders with severe symptoms or acute precipitating event; protective factors not relevant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Potentially lethal suicide attempt or persistent ideation with strong intent or suicide rehearsal</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 Contact crisis team*    Suicide precautions. Remove dangerous objects from immediate area</a:t>
                      </a:r>
                    </a:p>
                  </a:txBody>
                  <a:tcPr/>
                </a:tc>
                <a:extLst>
                  <a:ext uri="{0D108BD9-81ED-4DB2-BD59-A6C34878D82A}">
                    <a16:rowId xmlns:a16="http://schemas.microsoft.com/office/drawing/2014/main" val="2160297383"/>
                  </a:ext>
                </a:extLst>
              </a:tr>
              <a:tr h="1240795">
                <a:tc>
                  <a:txBody>
                    <a:bodyPr/>
                    <a:lstStyle/>
                    <a:p>
                      <a:r>
                        <a:rPr lang="en-US" dirty="0"/>
                        <a:t>Moderate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Multiple risk factors, few protective factors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Suicidal ideation with plan, but no intent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May need to contact crisis team dependent on risk factors. Develop safety plan. Provide resources.</a:t>
                      </a:r>
                    </a:p>
                  </a:txBody>
                  <a:tcPr/>
                </a:tc>
                <a:extLst>
                  <a:ext uri="{0D108BD9-81ED-4DB2-BD59-A6C34878D82A}">
                    <a16:rowId xmlns:a16="http://schemas.microsoft.com/office/drawing/2014/main" val="1961630304"/>
                  </a:ext>
                </a:extLst>
              </a:tr>
              <a:tr h="954458">
                <a:tc>
                  <a:txBody>
                    <a:bodyPr/>
                    <a:lstStyle/>
                    <a:p>
                      <a:r>
                        <a:rPr lang="en-US" dirty="0"/>
                        <a:t>Low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Modifiable risk factors, strong protective factors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Thoughts of death, no plan, intent, or behavior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Outpatient referral, symptom reduction, Provide resources.</a:t>
                      </a:r>
                    </a:p>
                  </a:txBody>
                  <a:tcPr/>
                </a:tc>
                <a:extLst>
                  <a:ext uri="{0D108BD9-81ED-4DB2-BD59-A6C34878D82A}">
                    <a16:rowId xmlns:a16="http://schemas.microsoft.com/office/drawing/2014/main" val="3781475264"/>
                  </a:ext>
                </a:extLst>
              </a:tr>
              <a:tr h="954458">
                <a:tc gridSpan="4">
                  <a:txBody>
                    <a:bodyPr/>
                    <a:lstStyle/>
                    <a:p>
                      <a:r>
                        <a:rPr lang="en-US" sz="1800" dirty="0"/>
                        <a:t>**Obtain written consent to consult with outside providers**</a:t>
                      </a:r>
                    </a:p>
                    <a:p>
                      <a:endParaRPr lang="en-US" sz="1800" dirty="0"/>
                    </a:p>
                    <a:p>
                      <a:r>
                        <a:rPr lang="en-US" sz="1800" dirty="0"/>
                        <a:t>**Document screening/assessment results, whom contacted, and plan of action**</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623171503"/>
                  </a:ext>
                </a:extLst>
              </a:tr>
            </a:tbl>
          </a:graphicData>
        </a:graphic>
      </p:graphicFrame>
    </p:spTree>
    <p:extLst>
      <p:ext uri="{BB962C8B-B14F-4D97-AF65-F5344CB8AC3E}">
        <p14:creationId xmlns:p14="http://schemas.microsoft.com/office/powerpoint/2010/main" val="42065053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B8D5A-8F60-4A7E-92B8-D15F88658052}"/>
              </a:ext>
            </a:extLst>
          </p:cNvPr>
          <p:cNvSpPr>
            <a:spLocks noGrp="1"/>
          </p:cNvSpPr>
          <p:nvPr>
            <p:ph type="title"/>
          </p:nvPr>
        </p:nvSpPr>
        <p:spPr>
          <a:xfrm>
            <a:off x="838200" y="102798"/>
            <a:ext cx="10515600" cy="1066435"/>
          </a:xfrm>
        </p:spPr>
        <p:txBody>
          <a:bodyPr/>
          <a:lstStyle/>
          <a:p>
            <a:r>
              <a:rPr lang="en-US" altLang="en-US" b="1" dirty="0"/>
              <a:t>Problems with Levels of Risk</a:t>
            </a:r>
            <a:endParaRPr lang="en-US" dirty="0"/>
          </a:p>
        </p:txBody>
      </p:sp>
      <p:sp>
        <p:nvSpPr>
          <p:cNvPr id="3" name="Content Placeholder 2">
            <a:extLst>
              <a:ext uri="{FF2B5EF4-FFF2-40B4-BE49-F238E27FC236}">
                <a16:creationId xmlns:a16="http://schemas.microsoft.com/office/drawing/2014/main" id="{7C9FEFC7-EADC-42B8-A099-400F193D76E7}"/>
              </a:ext>
            </a:extLst>
          </p:cNvPr>
          <p:cNvSpPr>
            <a:spLocks noGrp="1"/>
          </p:cNvSpPr>
          <p:nvPr>
            <p:ph sz="quarter" idx="10"/>
          </p:nvPr>
        </p:nvSpPr>
        <p:spPr>
          <a:xfrm>
            <a:off x="332943" y="1713490"/>
            <a:ext cx="11494296" cy="3454400"/>
          </a:xfrm>
        </p:spPr>
        <p:txBody>
          <a:bodyPr>
            <a:normAutofit lnSpcReduction="10000"/>
          </a:bodyPr>
          <a:lstStyle/>
          <a:p>
            <a:pPr>
              <a:defRPr/>
            </a:pPr>
            <a:r>
              <a:rPr lang="en-US" sz="2600" dirty="0"/>
              <a:t>Suicidality is dynamic. Meaning, a variety of factors (personal events, availability of resources, etc.) can influence the level of severity at any point in time.</a:t>
            </a:r>
            <a:r>
              <a:rPr lang="en-US" sz="2600" baseline="30000" dirty="0"/>
              <a:t> 7</a:t>
            </a:r>
            <a:r>
              <a:rPr lang="en-US" sz="2600" dirty="0"/>
              <a:t>  This is why using clinical judgement is so important.</a:t>
            </a:r>
            <a:r>
              <a:rPr lang="en-US" sz="2600" baseline="30000" dirty="0"/>
              <a:t> </a:t>
            </a:r>
            <a:endParaRPr lang="en-US" sz="2600" dirty="0"/>
          </a:p>
          <a:p>
            <a:pPr marL="0" indent="0">
              <a:buNone/>
              <a:defRPr/>
            </a:pPr>
            <a:endParaRPr lang="en-US" sz="2600" dirty="0"/>
          </a:p>
          <a:p>
            <a:pPr>
              <a:defRPr/>
            </a:pPr>
            <a:r>
              <a:rPr lang="en-US" sz="2600" dirty="0"/>
              <a:t>Other factors that should be explored when determining severity of risk includes: a) the patient’s current available and accessible resources; b) foreseeable changes (events and stressors) which can influence risk; c) and, comparing the patient’s current risk state to their baseline or worst-point state</a:t>
            </a:r>
            <a:r>
              <a:rPr lang="en-US" sz="2600" baseline="30000" dirty="0"/>
              <a:t>11</a:t>
            </a:r>
            <a:endParaRPr lang="en-US" sz="2600" dirty="0"/>
          </a:p>
          <a:p>
            <a:endParaRPr lang="en-US" dirty="0"/>
          </a:p>
        </p:txBody>
      </p:sp>
    </p:spTree>
    <p:extLst>
      <p:ext uri="{BB962C8B-B14F-4D97-AF65-F5344CB8AC3E}">
        <p14:creationId xmlns:p14="http://schemas.microsoft.com/office/powerpoint/2010/main" val="28411516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423EF-A444-4918-A579-E15484FBCFE3}"/>
              </a:ext>
            </a:extLst>
          </p:cNvPr>
          <p:cNvSpPr>
            <a:spLocks noGrp="1"/>
          </p:cNvSpPr>
          <p:nvPr>
            <p:ph type="title"/>
          </p:nvPr>
        </p:nvSpPr>
        <p:spPr>
          <a:xfrm>
            <a:off x="838200" y="365126"/>
            <a:ext cx="10515600" cy="983990"/>
          </a:xfrm>
        </p:spPr>
        <p:txBody>
          <a:bodyPr/>
          <a:lstStyle/>
          <a:p>
            <a:r>
              <a:rPr lang="en-US" b="1" dirty="0"/>
              <a:t>What’s Not Helpful?</a:t>
            </a:r>
            <a:endParaRPr lang="en-US" dirty="0"/>
          </a:p>
        </p:txBody>
      </p:sp>
      <p:sp>
        <p:nvSpPr>
          <p:cNvPr id="3" name="Content Placeholder 2">
            <a:extLst>
              <a:ext uri="{FF2B5EF4-FFF2-40B4-BE49-F238E27FC236}">
                <a16:creationId xmlns:a16="http://schemas.microsoft.com/office/drawing/2014/main" id="{5704AE8C-9AD9-4BE2-8F06-F3EFE3AA32E2}"/>
              </a:ext>
            </a:extLst>
          </p:cNvPr>
          <p:cNvSpPr>
            <a:spLocks noGrp="1"/>
          </p:cNvSpPr>
          <p:nvPr>
            <p:ph sz="quarter" idx="10"/>
          </p:nvPr>
        </p:nvSpPr>
        <p:spPr>
          <a:xfrm>
            <a:off x="332942" y="1713490"/>
            <a:ext cx="11569247" cy="4529914"/>
          </a:xfrm>
        </p:spPr>
        <p:txBody>
          <a:bodyPr>
            <a:normAutofit fontScale="92500" lnSpcReduction="10000"/>
          </a:bodyPr>
          <a:lstStyle/>
          <a:p>
            <a:pPr marL="342906" indent="-342906" defTabSz="457207">
              <a:buClr>
                <a:schemeClr val="tx1"/>
              </a:buClr>
              <a:buFont typeface="Wingdings 3" charset="2"/>
              <a:buChar char=""/>
              <a:defRPr/>
            </a:pPr>
            <a:r>
              <a:rPr lang="en-US" sz="2600" b="1" dirty="0"/>
              <a:t>Ignoring or dismissing the issue</a:t>
            </a:r>
            <a:r>
              <a:rPr lang="en-US" sz="2600" dirty="0"/>
              <a:t> indicates you don’t hear their message, believe them, or care about their pain. </a:t>
            </a:r>
            <a:r>
              <a:rPr lang="en-US" sz="2600" u="sng" dirty="0"/>
              <a:t>ALL</a:t>
            </a:r>
            <a:r>
              <a:rPr lang="en-US" sz="2600" dirty="0"/>
              <a:t> reports of suicide should be taken seriously</a:t>
            </a:r>
          </a:p>
          <a:p>
            <a:pPr marL="342906" indent="-342906" defTabSz="457207">
              <a:buClr>
                <a:schemeClr val="tx1"/>
              </a:buClr>
              <a:buFont typeface="Wingdings 3" charset="2"/>
              <a:buChar char=""/>
              <a:defRPr/>
            </a:pPr>
            <a:r>
              <a:rPr lang="en-US" sz="2600" b="1" dirty="0"/>
              <a:t>Acting shocked or embarrassed.</a:t>
            </a:r>
            <a:endParaRPr lang="en-US" sz="2600" dirty="0"/>
          </a:p>
          <a:p>
            <a:pPr marL="342906" indent="-342906" defTabSz="457207">
              <a:buClr>
                <a:schemeClr val="tx1"/>
              </a:buClr>
              <a:buFont typeface="Wingdings 3" charset="2"/>
              <a:buChar char=""/>
              <a:defRPr/>
            </a:pPr>
            <a:r>
              <a:rPr lang="en-US" sz="2600" b="1" dirty="0"/>
              <a:t>Panicking, preaching, or patronizing.</a:t>
            </a:r>
            <a:endParaRPr lang="en-US" sz="2600" dirty="0"/>
          </a:p>
          <a:p>
            <a:pPr marL="342906" indent="-342906" defTabSz="457207">
              <a:buClr>
                <a:schemeClr val="tx1"/>
              </a:buClr>
              <a:buFont typeface="Wingdings 3" charset="2"/>
              <a:buChar char=""/>
              <a:defRPr/>
            </a:pPr>
            <a:r>
              <a:rPr lang="en-US" sz="2600" b="1" dirty="0"/>
              <a:t>Challenging, debating, or bargaining.</a:t>
            </a:r>
            <a:r>
              <a:rPr lang="en-US" sz="2600" dirty="0"/>
              <a:t> You can’t win a power struggle with someone thinking irrationally.</a:t>
            </a:r>
          </a:p>
          <a:p>
            <a:pPr marL="342906" indent="-342906" defTabSz="457207">
              <a:buClr>
                <a:schemeClr val="tx1"/>
              </a:buClr>
              <a:buFont typeface="Wingdings 3" charset="2"/>
              <a:buChar char=""/>
              <a:defRPr/>
            </a:pPr>
            <a:r>
              <a:rPr lang="en-US" sz="2600" b="1" dirty="0"/>
              <a:t>Giving harmful advice</a:t>
            </a:r>
            <a:r>
              <a:rPr lang="en-US" sz="2600" dirty="0"/>
              <a:t> such as suggesting the use of drugs or alcohol to “feel better”.</a:t>
            </a:r>
          </a:p>
          <a:p>
            <a:pPr marL="342906" indent="-342906" defTabSz="457207">
              <a:buClr>
                <a:schemeClr val="tx1"/>
              </a:buClr>
              <a:buFont typeface="Wingdings 3" charset="2"/>
              <a:buChar char=""/>
              <a:defRPr/>
            </a:pPr>
            <a:r>
              <a:rPr lang="en-US" sz="2600" b="1" dirty="0"/>
              <a:t>Promising to keep a secret.</a:t>
            </a:r>
            <a:r>
              <a:rPr lang="en-US" sz="2600" dirty="0"/>
              <a:t>  The suicidal person is sharing his/her feelings hoping someone will help their pain, even though they may verbally contradict this.</a:t>
            </a:r>
          </a:p>
          <a:p>
            <a:endParaRPr lang="en-US" dirty="0"/>
          </a:p>
        </p:txBody>
      </p:sp>
    </p:spTree>
    <p:extLst>
      <p:ext uri="{BB962C8B-B14F-4D97-AF65-F5344CB8AC3E}">
        <p14:creationId xmlns:p14="http://schemas.microsoft.com/office/powerpoint/2010/main" val="8590414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E4FBA-46DE-4EEB-B1F2-744E42FD0010}"/>
              </a:ext>
            </a:extLst>
          </p:cNvPr>
          <p:cNvSpPr>
            <a:spLocks noGrp="1"/>
          </p:cNvSpPr>
          <p:nvPr>
            <p:ph type="title"/>
          </p:nvPr>
        </p:nvSpPr>
        <p:spPr>
          <a:xfrm>
            <a:off x="332943" y="365125"/>
            <a:ext cx="11020857" cy="1325563"/>
          </a:xfrm>
        </p:spPr>
        <p:txBody>
          <a:bodyPr/>
          <a:lstStyle/>
          <a:p>
            <a:r>
              <a:rPr lang="en-US" b="1" dirty="0"/>
              <a:t>RESOURCES</a:t>
            </a:r>
            <a:endParaRPr lang="en-US" dirty="0"/>
          </a:p>
        </p:txBody>
      </p:sp>
    </p:spTree>
    <p:extLst>
      <p:ext uri="{BB962C8B-B14F-4D97-AF65-F5344CB8AC3E}">
        <p14:creationId xmlns:p14="http://schemas.microsoft.com/office/powerpoint/2010/main" val="2912766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68A93-383E-45EB-8BF5-F4FBC87DB8FE}"/>
              </a:ext>
            </a:extLst>
          </p:cNvPr>
          <p:cNvSpPr>
            <a:spLocks noGrp="1"/>
          </p:cNvSpPr>
          <p:nvPr>
            <p:ph type="title"/>
          </p:nvPr>
        </p:nvSpPr>
        <p:spPr/>
        <p:txBody>
          <a:bodyPr/>
          <a:lstStyle/>
          <a:p>
            <a:r>
              <a:rPr lang="en-US" b="1" dirty="0"/>
              <a:t>24/7 Crisis Lines</a:t>
            </a:r>
            <a:endParaRPr lang="en-US" dirty="0"/>
          </a:p>
        </p:txBody>
      </p:sp>
      <p:sp>
        <p:nvSpPr>
          <p:cNvPr id="3" name="Content Placeholder 2">
            <a:extLst>
              <a:ext uri="{FF2B5EF4-FFF2-40B4-BE49-F238E27FC236}">
                <a16:creationId xmlns:a16="http://schemas.microsoft.com/office/drawing/2014/main" id="{8286FD85-FFE2-4E10-B51C-0F181D62D985}"/>
              </a:ext>
            </a:extLst>
          </p:cNvPr>
          <p:cNvSpPr>
            <a:spLocks noGrp="1"/>
          </p:cNvSpPr>
          <p:nvPr>
            <p:ph sz="quarter" idx="10"/>
          </p:nvPr>
        </p:nvSpPr>
        <p:spPr>
          <a:xfrm>
            <a:off x="332942" y="1713490"/>
            <a:ext cx="8841037" cy="3967782"/>
          </a:xfrm>
        </p:spPr>
        <p:txBody>
          <a:bodyPr>
            <a:normAutofit fontScale="85000" lnSpcReduction="20000"/>
          </a:bodyPr>
          <a:lstStyle/>
          <a:p>
            <a:pPr marL="457200" indent="-457200">
              <a:buFont typeface="Wingdings 3" panose="05040102010807070707" pitchFamily="18" charset="2"/>
              <a:buAutoNum type="arabicPeriod"/>
              <a:defRPr/>
            </a:pPr>
            <a:r>
              <a:rPr lang="en-US" altLang="en-US" dirty="0"/>
              <a:t>National Suicide Prevention Lifeline                                                                  1-800-273-TALK (8255) or 1-888-628-9454 (Spanish)</a:t>
            </a:r>
          </a:p>
          <a:p>
            <a:pPr marL="457200" indent="-457200">
              <a:buFont typeface="Wingdings 3" panose="05040102010807070707" pitchFamily="18" charset="2"/>
              <a:buAutoNum type="arabicPeriod"/>
              <a:defRPr/>
            </a:pPr>
            <a:endParaRPr lang="en-US" altLang="en-US" dirty="0"/>
          </a:p>
          <a:p>
            <a:pPr marL="457200" indent="-457200">
              <a:buFont typeface="Wingdings 3" panose="05040102010807070707" pitchFamily="18" charset="2"/>
              <a:buAutoNum type="arabicPeriod"/>
              <a:defRPr/>
            </a:pPr>
            <a:r>
              <a:rPr lang="en-US" altLang="en-US" dirty="0"/>
              <a:t>Crisis Text Line                                                                                                      Text HOME to 741-741</a:t>
            </a:r>
          </a:p>
          <a:p>
            <a:pPr marL="457200" indent="-457200">
              <a:buFont typeface="Wingdings 3" panose="05040102010807070707" pitchFamily="18" charset="2"/>
              <a:buAutoNum type="arabicPeriod"/>
              <a:defRPr/>
            </a:pPr>
            <a:endParaRPr lang="en-US" altLang="en-US" dirty="0"/>
          </a:p>
          <a:p>
            <a:pPr marL="457200" indent="-457200">
              <a:buFont typeface="Wingdings 3" panose="05040102010807070707" pitchFamily="18" charset="2"/>
              <a:buAutoNum type="arabicPeriod"/>
              <a:defRPr/>
            </a:pPr>
            <a:r>
              <a:rPr lang="en-US" altLang="en-US" dirty="0"/>
              <a:t>Trevor Lifeline  (For LGBTQ Youth)                                                                                            1-866-488-7386</a:t>
            </a:r>
          </a:p>
          <a:p>
            <a:pPr marL="457200" indent="-457200">
              <a:buFont typeface="Wingdings 3" panose="05040102010807070707" pitchFamily="18" charset="2"/>
              <a:buAutoNum type="arabicPeriod"/>
              <a:defRPr/>
            </a:pPr>
            <a:endParaRPr lang="en-US" altLang="en-US" dirty="0"/>
          </a:p>
          <a:p>
            <a:pPr marL="457200" indent="-457200">
              <a:buFont typeface="Wingdings 3" panose="05040102010807070707" pitchFamily="18" charset="2"/>
              <a:buAutoNum type="arabicPeriod"/>
              <a:defRPr/>
            </a:pPr>
            <a:r>
              <a:rPr lang="en-US" altLang="en-US" dirty="0"/>
              <a:t>Trans Lifeline                                                                                                          1-877-565-8860 or translifeline.org</a:t>
            </a:r>
          </a:p>
          <a:p>
            <a:endParaRPr lang="en-US" dirty="0"/>
          </a:p>
        </p:txBody>
      </p:sp>
    </p:spTree>
    <p:extLst>
      <p:ext uri="{BB962C8B-B14F-4D97-AF65-F5344CB8AC3E}">
        <p14:creationId xmlns:p14="http://schemas.microsoft.com/office/powerpoint/2010/main" val="20777730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5D074-86D6-42DA-A099-928A5E6A4E8F}"/>
              </a:ext>
            </a:extLst>
          </p:cNvPr>
          <p:cNvSpPr>
            <a:spLocks noGrp="1"/>
          </p:cNvSpPr>
          <p:nvPr>
            <p:ph type="title"/>
          </p:nvPr>
        </p:nvSpPr>
        <p:spPr>
          <a:xfrm>
            <a:off x="97436" y="80312"/>
            <a:ext cx="12094564" cy="1013970"/>
          </a:xfrm>
        </p:spPr>
        <p:txBody>
          <a:bodyPr/>
          <a:lstStyle/>
          <a:p>
            <a:r>
              <a:rPr lang="en-US" dirty="0"/>
              <a:t>Advanced Training in Risk Assessment</a:t>
            </a:r>
          </a:p>
        </p:txBody>
      </p:sp>
      <p:sp>
        <p:nvSpPr>
          <p:cNvPr id="3" name="Content Placeholder 2">
            <a:extLst>
              <a:ext uri="{FF2B5EF4-FFF2-40B4-BE49-F238E27FC236}">
                <a16:creationId xmlns:a16="http://schemas.microsoft.com/office/drawing/2014/main" id="{566D190D-9E70-4792-AD01-29C379DA8E10}"/>
              </a:ext>
            </a:extLst>
          </p:cNvPr>
          <p:cNvSpPr>
            <a:spLocks noGrp="1"/>
          </p:cNvSpPr>
          <p:nvPr>
            <p:ph sz="quarter" idx="10"/>
          </p:nvPr>
        </p:nvSpPr>
        <p:spPr>
          <a:xfrm>
            <a:off x="332943" y="1296649"/>
            <a:ext cx="11269444" cy="4467069"/>
          </a:xfrm>
        </p:spPr>
        <p:txBody>
          <a:bodyPr>
            <a:normAutofit lnSpcReduction="10000"/>
          </a:bodyPr>
          <a:lstStyle/>
          <a:p>
            <a:pPr marL="457200" indent="-457200">
              <a:buFont typeface="Wingdings 3" panose="05040102010807070707" pitchFamily="18" charset="2"/>
              <a:buAutoNum type="arabicPeriod"/>
              <a:defRPr/>
            </a:pPr>
            <a:r>
              <a:rPr lang="en-US" sz="2600" dirty="0"/>
              <a:t>Applied Suicide Intervention Skills Training (ASIST)                                  A workshop designed for caregivers of individuals at risk of suicide.  </a:t>
            </a:r>
            <a:r>
              <a:rPr lang="en-US" sz="2600" u="sng" dirty="0">
                <a:hlinkClick r:id="rId2"/>
              </a:rPr>
              <a:t>http://www.livingworks.net/programs/asist</a:t>
            </a:r>
            <a:endParaRPr lang="en-US" sz="2600" u="sng" dirty="0"/>
          </a:p>
          <a:p>
            <a:pPr marL="457200" indent="-457200">
              <a:buFont typeface="Wingdings 3" panose="05040102010807070707" pitchFamily="18" charset="2"/>
              <a:buAutoNum type="arabicPeriod"/>
              <a:defRPr/>
            </a:pPr>
            <a:r>
              <a:rPr lang="en-US" sz="2600" dirty="0"/>
              <a:t>Assessing and Managing Suicide Risk (AMSR)                                         A one-day workshop focusing on core competencies to assessing and managing suicide risk.                                        </a:t>
            </a:r>
            <a:r>
              <a:rPr lang="en-US" sz="2600" u="sng" dirty="0"/>
              <a:t>http://www.sprc.org/training-events/amsr </a:t>
            </a:r>
            <a:r>
              <a:rPr lang="en-US" sz="2600" dirty="0"/>
              <a:t>or </a:t>
            </a:r>
            <a:r>
              <a:rPr lang="en-US" sz="2600" u="sng" dirty="0"/>
              <a:t>amsr@edc.org</a:t>
            </a:r>
            <a:r>
              <a:rPr lang="en-US" sz="2600" dirty="0"/>
              <a:t>.</a:t>
            </a:r>
          </a:p>
          <a:p>
            <a:pPr marL="457200" indent="-457200">
              <a:buFont typeface="Wingdings 3" panose="05040102010807070707" pitchFamily="18" charset="2"/>
              <a:buAutoNum type="arabicPeriod"/>
              <a:defRPr/>
            </a:pPr>
            <a:r>
              <a:rPr lang="en-US" sz="2600" dirty="0"/>
              <a:t>Recognizing and Managing Suicide Risk (RRSR)</a:t>
            </a:r>
          </a:p>
          <a:p>
            <a:pPr marL="457200" indent="-457200">
              <a:buFont typeface="Wingdings 3" panose="05040102010807070707" pitchFamily="18" charset="2"/>
              <a:buAutoNum type="arabicPeriod"/>
              <a:defRPr/>
            </a:pPr>
            <a:r>
              <a:rPr lang="en-US" sz="2600" dirty="0"/>
              <a:t>QPRT Suicide Risk Assessment and Risk Management Training Program</a:t>
            </a:r>
          </a:p>
          <a:p>
            <a:pPr marL="457200" indent="-457200">
              <a:buFont typeface="Wingdings 3" panose="05040102010807070707" pitchFamily="18" charset="2"/>
              <a:buAutoNum type="arabicPeriod"/>
              <a:defRPr/>
            </a:pPr>
            <a:r>
              <a:rPr lang="en-US" sz="2600" dirty="0"/>
              <a:t>Zero Suicide                                              </a:t>
            </a:r>
            <a:r>
              <a:rPr lang="en-US" sz="2600" u="sng" dirty="0"/>
              <a:t>http://zerosuicide.sprc.org/resources/suicide-care-training-options</a:t>
            </a:r>
            <a:endParaRPr lang="en-US" sz="2600" dirty="0"/>
          </a:p>
          <a:p>
            <a:endParaRPr lang="en-US" dirty="0"/>
          </a:p>
        </p:txBody>
      </p:sp>
    </p:spTree>
    <p:extLst>
      <p:ext uri="{BB962C8B-B14F-4D97-AF65-F5344CB8AC3E}">
        <p14:creationId xmlns:p14="http://schemas.microsoft.com/office/powerpoint/2010/main" val="6149314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733A0-999E-4C2F-9F0B-9BED4834EE0D}"/>
              </a:ext>
            </a:extLst>
          </p:cNvPr>
          <p:cNvSpPr>
            <a:spLocks noGrp="1"/>
          </p:cNvSpPr>
          <p:nvPr>
            <p:ph type="title"/>
          </p:nvPr>
        </p:nvSpPr>
        <p:spPr/>
        <p:txBody>
          <a:bodyPr/>
          <a:lstStyle/>
          <a:p>
            <a:r>
              <a:rPr lang="en-US" altLang="en-US" b="1" dirty="0"/>
              <a:t>Safety Plans</a:t>
            </a:r>
            <a:endParaRPr lang="en-US" dirty="0"/>
          </a:p>
        </p:txBody>
      </p:sp>
      <p:sp>
        <p:nvSpPr>
          <p:cNvPr id="3" name="Content Placeholder 2">
            <a:extLst>
              <a:ext uri="{FF2B5EF4-FFF2-40B4-BE49-F238E27FC236}">
                <a16:creationId xmlns:a16="http://schemas.microsoft.com/office/drawing/2014/main" id="{AD7F3F19-A11C-4104-8C1A-00E4704F60B1}"/>
              </a:ext>
            </a:extLst>
          </p:cNvPr>
          <p:cNvSpPr>
            <a:spLocks noGrp="1"/>
          </p:cNvSpPr>
          <p:nvPr>
            <p:ph sz="quarter" idx="10"/>
          </p:nvPr>
        </p:nvSpPr>
        <p:spPr>
          <a:xfrm>
            <a:off x="332942" y="1713489"/>
            <a:ext cx="11524277" cy="3975277"/>
          </a:xfrm>
        </p:spPr>
        <p:txBody>
          <a:bodyPr>
            <a:normAutofit lnSpcReduction="10000"/>
          </a:bodyPr>
          <a:lstStyle/>
          <a:p>
            <a:pPr marL="457200" indent="-457200">
              <a:buFont typeface="Wingdings 3" panose="05040102010807070707" pitchFamily="18" charset="2"/>
              <a:buAutoNum type="arabicPeriod"/>
              <a:defRPr/>
            </a:pPr>
            <a:r>
              <a:rPr lang="en-US" altLang="en-US" sz="2600" dirty="0"/>
              <a:t>Suicide Prevention Resource Center. Safety Planning Guide: A quick guide for clinicians. </a:t>
            </a:r>
            <a:r>
              <a:rPr lang="en-US" altLang="en-US" sz="2600" dirty="0">
                <a:hlinkClick r:id="rId2"/>
              </a:rPr>
              <a:t>http://www.sprc.org/resources-programs/safety-planning-guide-quick-guide-clinicians</a:t>
            </a:r>
            <a:r>
              <a:rPr lang="en-US" altLang="en-US" sz="2600" dirty="0"/>
              <a:t> </a:t>
            </a:r>
          </a:p>
          <a:p>
            <a:pPr marL="457200" indent="-457200">
              <a:buFont typeface="Wingdings 3" panose="05040102010807070707" pitchFamily="18" charset="2"/>
              <a:buAutoNum type="arabicPeriod"/>
              <a:defRPr/>
            </a:pPr>
            <a:r>
              <a:rPr lang="en-US" altLang="en-US" sz="2600" dirty="0"/>
              <a:t>Suicide Prevention Resource Center. Patient safety plan template. </a:t>
            </a:r>
            <a:r>
              <a:rPr lang="en-US" altLang="en-US" sz="2600" dirty="0">
                <a:hlinkClick r:id="rId3"/>
              </a:rPr>
              <a:t>http://www.sprc.org/resources-programs/patient-safety-plan-template</a:t>
            </a:r>
            <a:endParaRPr lang="en-US" altLang="en-US" sz="2600" dirty="0"/>
          </a:p>
          <a:p>
            <a:pPr marL="457200" indent="-457200">
              <a:buFont typeface="Wingdings 3" panose="05040102010807070707" pitchFamily="18" charset="2"/>
              <a:buAutoNum type="arabicPeriod"/>
              <a:defRPr/>
            </a:pPr>
            <a:r>
              <a:rPr lang="en-US" sz="2600" dirty="0"/>
              <a:t>Safety Plan App iOS: https://apps.apple.com/us/app/stanley-brown-safety-plan/id695122998 </a:t>
            </a:r>
          </a:p>
          <a:p>
            <a:pPr marL="457200" indent="-457200">
              <a:buFont typeface="Wingdings 3" panose="05040102010807070707" pitchFamily="18" charset="2"/>
              <a:buAutoNum type="arabicPeriod"/>
              <a:defRPr/>
            </a:pPr>
            <a:r>
              <a:rPr lang="en-US" sz="2600" dirty="0"/>
              <a:t>Safety Plan App Android: </a:t>
            </a:r>
            <a:r>
              <a:rPr lang="en-US" sz="2600" u="sng" dirty="0">
                <a:hlinkClick r:id="rId4"/>
              </a:rPr>
              <a:t>https://play.google.com/store/apps/details?id=com.twopenguinsstudios.safetyplanningguide&amp;hl=en_US</a:t>
            </a:r>
            <a:endParaRPr lang="en-US" altLang="en-US" sz="2600" dirty="0"/>
          </a:p>
          <a:p>
            <a:endParaRPr lang="en-US" dirty="0"/>
          </a:p>
        </p:txBody>
      </p:sp>
    </p:spTree>
    <p:extLst>
      <p:ext uri="{BB962C8B-B14F-4D97-AF65-F5344CB8AC3E}">
        <p14:creationId xmlns:p14="http://schemas.microsoft.com/office/powerpoint/2010/main" val="724010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E17F3-4A29-48A8-8CE5-9862FD36E3F8}"/>
              </a:ext>
            </a:extLst>
          </p:cNvPr>
          <p:cNvSpPr>
            <a:spLocks noGrp="1"/>
          </p:cNvSpPr>
          <p:nvPr>
            <p:ph type="title"/>
          </p:nvPr>
        </p:nvSpPr>
        <p:spPr>
          <a:xfrm>
            <a:off x="261079" y="117787"/>
            <a:ext cx="10515600" cy="1325563"/>
          </a:xfrm>
        </p:spPr>
        <p:txBody>
          <a:bodyPr/>
          <a:lstStyle/>
          <a:p>
            <a:r>
              <a:rPr lang="en-US" altLang="en-US" b="1" dirty="0"/>
              <a:t>General Resources</a:t>
            </a:r>
            <a:endParaRPr lang="en-US" dirty="0"/>
          </a:p>
        </p:txBody>
      </p:sp>
      <p:sp>
        <p:nvSpPr>
          <p:cNvPr id="3" name="Content Placeholder 2">
            <a:extLst>
              <a:ext uri="{FF2B5EF4-FFF2-40B4-BE49-F238E27FC236}">
                <a16:creationId xmlns:a16="http://schemas.microsoft.com/office/drawing/2014/main" id="{1250B67D-D871-451B-880A-6EA088C70F37}"/>
              </a:ext>
            </a:extLst>
          </p:cNvPr>
          <p:cNvSpPr>
            <a:spLocks noGrp="1"/>
          </p:cNvSpPr>
          <p:nvPr>
            <p:ph sz="quarter" idx="10"/>
          </p:nvPr>
        </p:nvSpPr>
        <p:spPr>
          <a:xfrm>
            <a:off x="332943" y="1713490"/>
            <a:ext cx="10977136" cy="3454400"/>
          </a:xfrm>
        </p:spPr>
        <p:txBody>
          <a:bodyPr>
            <a:normAutofit/>
          </a:bodyPr>
          <a:lstStyle/>
          <a:p>
            <a:pPr marL="457200" indent="-457200">
              <a:buFont typeface="Wingdings 3" panose="05040102010807070707" pitchFamily="18" charset="2"/>
              <a:buAutoNum type="arabicPeriod"/>
              <a:defRPr/>
            </a:pPr>
            <a:r>
              <a:rPr lang="en-US" sz="2400" dirty="0"/>
              <a:t>National Center for the Prevention of Youth Suicide – preventyouthsuicide.org </a:t>
            </a:r>
          </a:p>
          <a:p>
            <a:pPr marL="457200" indent="-457200">
              <a:buFont typeface="Wingdings 3" panose="05040102010807070707" pitchFamily="18" charset="2"/>
              <a:buAutoNum type="arabicPeriod"/>
              <a:defRPr/>
            </a:pPr>
            <a:r>
              <a:rPr lang="en-US" sz="2400" dirty="0"/>
              <a:t>National Institute of Mental Health – </a:t>
            </a:r>
            <a:r>
              <a:rPr lang="en-US" sz="2400" dirty="0">
                <a:hlinkClick r:id="rId2"/>
              </a:rPr>
              <a:t>www.nimh.nih.gov</a:t>
            </a:r>
            <a:r>
              <a:rPr lang="en-US" sz="2400" dirty="0"/>
              <a:t> </a:t>
            </a:r>
          </a:p>
          <a:p>
            <a:pPr marL="457200" indent="-457200">
              <a:buFont typeface="Wingdings 3" panose="05040102010807070707" pitchFamily="18" charset="2"/>
              <a:buAutoNum type="arabicPeriod"/>
              <a:defRPr/>
            </a:pPr>
            <a:r>
              <a:rPr lang="en-US" sz="2400" dirty="0"/>
              <a:t>Substance Abuse and Mental Health Services Administration- </a:t>
            </a:r>
            <a:r>
              <a:rPr lang="en-US" sz="2400" dirty="0">
                <a:hlinkClick r:id="rId3"/>
              </a:rPr>
              <a:t>www.samhsa.gov</a:t>
            </a:r>
            <a:r>
              <a:rPr lang="en-US" sz="2400" dirty="0"/>
              <a:t> </a:t>
            </a:r>
          </a:p>
          <a:p>
            <a:pPr marL="457200" indent="-457200">
              <a:buFont typeface="Wingdings 3" panose="05040102010807070707" pitchFamily="18" charset="2"/>
              <a:buAutoNum type="arabicPeriod"/>
              <a:defRPr/>
            </a:pPr>
            <a:r>
              <a:rPr lang="en-US" sz="2400" dirty="0"/>
              <a:t>Suicide Prevention Resource Center – </a:t>
            </a:r>
            <a:r>
              <a:rPr lang="en-US" sz="2400" dirty="0">
                <a:hlinkClick r:id="rId4"/>
              </a:rPr>
              <a:t>http://www.sprc.org</a:t>
            </a:r>
            <a:r>
              <a:rPr lang="en-US" sz="2400" dirty="0"/>
              <a:t> </a:t>
            </a:r>
          </a:p>
          <a:p>
            <a:pPr marL="457200" indent="-457200">
              <a:buFont typeface="Wingdings 3" panose="05040102010807070707" pitchFamily="18" charset="2"/>
              <a:buAutoNum type="arabicPeriod"/>
              <a:defRPr/>
            </a:pPr>
            <a:r>
              <a:rPr lang="en-US" sz="2400" dirty="0"/>
              <a:t>Zero Suicide –  </a:t>
            </a:r>
            <a:r>
              <a:rPr lang="en-US" sz="2400" dirty="0">
                <a:hlinkClick r:id="rId5"/>
              </a:rPr>
              <a:t>zerosuicide.edc.org</a:t>
            </a:r>
            <a:endParaRPr lang="en-US" sz="2400" dirty="0"/>
          </a:p>
        </p:txBody>
      </p:sp>
    </p:spTree>
    <p:extLst>
      <p:ext uri="{BB962C8B-B14F-4D97-AF65-F5344CB8AC3E}">
        <p14:creationId xmlns:p14="http://schemas.microsoft.com/office/powerpoint/2010/main" val="38350811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8EFFB-7DE5-4599-8F43-26C130E62BA0}"/>
              </a:ext>
            </a:extLst>
          </p:cNvPr>
          <p:cNvSpPr>
            <a:spLocks noGrp="1"/>
          </p:cNvSpPr>
          <p:nvPr>
            <p:ph type="title"/>
          </p:nvPr>
        </p:nvSpPr>
        <p:spPr>
          <a:xfrm>
            <a:off x="118672" y="140273"/>
            <a:ext cx="10515600" cy="1325563"/>
          </a:xfrm>
        </p:spPr>
        <p:txBody>
          <a:bodyPr/>
          <a:lstStyle/>
          <a:p>
            <a:r>
              <a:rPr lang="en-US" dirty="0"/>
              <a:t>References</a:t>
            </a:r>
          </a:p>
        </p:txBody>
      </p:sp>
      <p:sp>
        <p:nvSpPr>
          <p:cNvPr id="3" name="Content Placeholder 2">
            <a:extLst>
              <a:ext uri="{FF2B5EF4-FFF2-40B4-BE49-F238E27FC236}">
                <a16:creationId xmlns:a16="http://schemas.microsoft.com/office/drawing/2014/main" id="{1F312AD2-0C67-4B29-81D6-A1D75BC2C022}"/>
              </a:ext>
            </a:extLst>
          </p:cNvPr>
          <p:cNvSpPr>
            <a:spLocks noGrp="1"/>
          </p:cNvSpPr>
          <p:nvPr>
            <p:ph sz="quarter" idx="10"/>
          </p:nvPr>
        </p:nvSpPr>
        <p:spPr>
          <a:xfrm>
            <a:off x="118673" y="1364105"/>
            <a:ext cx="11295088" cy="5493895"/>
          </a:xfrm>
        </p:spPr>
        <p:txBody>
          <a:bodyPr>
            <a:normAutofit fontScale="62500" lnSpcReduction="20000"/>
          </a:bodyPr>
          <a:lstStyle/>
          <a:p>
            <a:pPr>
              <a:buFont typeface="Wingdings 3" panose="05040102010807070707" pitchFamily="18" charset="2"/>
              <a:buAutoNum type="arabicPeriod"/>
              <a:defRPr/>
            </a:pPr>
            <a:r>
              <a:rPr lang="en-US" altLang="en-US" dirty="0"/>
              <a:t>Center for Practice Innovations of Columbia Psychiatry. New York State Psychiatric Institute (n.d.) </a:t>
            </a:r>
            <a:r>
              <a:rPr lang="en-US" altLang="en-US" i="1" dirty="0"/>
              <a:t>Telehealth Tips: Managing Suicidal Clients During the COVID-19 Pandemic.</a:t>
            </a:r>
            <a:r>
              <a:rPr lang="en-US" altLang="en-US" dirty="0"/>
              <a:t> Retrieved from:  </a:t>
            </a:r>
            <a:r>
              <a:rPr lang="en-US" u="sng" dirty="0">
                <a:hlinkClick r:id="rId2"/>
              </a:rPr>
              <a:t>http://zerosuicide.edc.org/resources/telehealth-tips-managing-suicidal-clients-during-covid-19-pandemic</a:t>
            </a:r>
            <a:endParaRPr lang="en-US" altLang="en-US" dirty="0"/>
          </a:p>
          <a:p>
            <a:pPr>
              <a:buFont typeface="Wingdings 3" panose="05040102010807070707" pitchFamily="18" charset="2"/>
              <a:buAutoNum type="arabicPeriod"/>
              <a:defRPr/>
            </a:pPr>
            <a:r>
              <a:rPr lang="en-US" altLang="en-US" dirty="0"/>
              <a:t>Centers for Disease Control and Prevention (n.d.). </a:t>
            </a:r>
            <a:r>
              <a:rPr lang="en-US" altLang="en-US" i="1" dirty="0"/>
              <a:t>High School Youth Risk Behavior Survey.</a:t>
            </a:r>
            <a:r>
              <a:rPr lang="en-US" altLang="en-US" dirty="0"/>
              <a:t> CDC. Retrieved from:  </a:t>
            </a:r>
            <a:r>
              <a:rPr lang="en-US" dirty="0">
                <a:hlinkClick r:id="rId3"/>
              </a:rPr>
              <a:t>https://www.cdc.gov/healthyyouth/data/yrbs/index.htm</a:t>
            </a:r>
            <a:endParaRPr lang="en-US" dirty="0"/>
          </a:p>
          <a:p>
            <a:pPr>
              <a:buFont typeface="Wingdings 3" panose="05040102010807070707" pitchFamily="18" charset="2"/>
              <a:buAutoNum type="arabicPeriod"/>
              <a:defRPr/>
            </a:pPr>
            <a:r>
              <a:rPr lang="en-US" altLang="en-US" dirty="0"/>
              <a:t>Centers for Disease Control and Prevention (2015). </a:t>
            </a:r>
            <a:r>
              <a:rPr lang="en-US" altLang="en-US" i="1" dirty="0"/>
              <a:t>Suicide: Facts at a glance.</a:t>
            </a:r>
            <a:r>
              <a:rPr lang="en-US" altLang="en-US" dirty="0"/>
              <a:t> Retrieved from: </a:t>
            </a:r>
            <a:r>
              <a:rPr lang="en-US" altLang="en-US" u="sng" dirty="0">
                <a:hlinkClick r:id="rId4"/>
              </a:rPr>
              <a:t>https://www.cdc.gov/violenceprevention/pdf/suicide-datasheet-a.pdf</a:t>
            </a:r>
            <a:r>
              <a:rPr lang="en-US" altLang="en-US" u="sng" dirty="0"/>
              <a:t>  </a:t>
            </a:r>
            <a:endParaRPr lang="en-US" altLang="en-US" dirty="0"/>
          </a:p>
          <a:p>
            <a:pPr>
              <a:buFont typeface="Wingdings 3" panose="05040102010807070707" pitchFamily="18" charset="2"/>
              <a:buAutoNum type="arabicPeriod"/>
              <a:defRPr/>
            </a:pPr>
            <a:r>
              <a:rPr lang="en-US" altLang="en-US" dirty="0"/>
              <a:t>The Columbia Lighthouse Project (2016). Columbia-Suicide Severity Scale (C-SSRS). Retrieved from </a:t>
            </a:r>
            <a:r>
              <a:rPr lang="en-US" altLang="en-US" dirty="0">
                <a:hlinkClick r:id="rId5"/>
              </a:rPr>
              <a:t>http://cssrs.Columbia.edu</a:t>
            </a:r>
            <a:r>
              <a:rPr lang="en-US" altLang="en-US" dirty="0"/>
              <a:t> </a:t>
            </a:r>
          </a:p>
          <a:p>
            <a:pPr>
              <a:buFont typeface="Wingdings 3" panose="05040102010807070707" pitchFamily="18" charset="2"/>
              <a:buAutoNum type="arabicPeriod"/>
              <a:defRPr/>
            </a:pPr>
            <a:r>
              <a:rPr lang="en-US" altLang="en-US" dirty="0"/>
              <a:t>Curtin, SC, Heron, M. (2019). </a:t>
            </a:r>
            <a:r>
              <a:rPr lang="en-US" altLang="en-US" i="1" dirty="0"/>
              <a:t>Death rates due to suicide and homicide among persons aged 10–24: United States, 2000–2017.</a:t>
            </a:r>
            <a:r>
              <a:rPr lang="en-US" altLang="en-US" dirty="0"/>
              <a:t> NCHS Data Brief, no 352. Hyattsville, MD: National Center for Health Statistics.</a:t>
            </a:r>
          </a:p>
          <a:p>
            <a:pPr marL="230188" indent="-230188">
              <a:buNone/>
              <a:defRPr/>
            </a:pPr>
            <a:r>
              <a:rPr lang="en-US" altLang="en-US" dirty="0"/>
              <a:t>6. Heron, M. (2019). </a:t>
            </a:r>
            <a:r>
              <a:rPr lang="en-US" altLang="en-US" i="1" dirty="0"/>
              <a:t>Deaths: Leading causes for 2017.</a:t>
            </a:r>
            <a:r>
              <a:rPr lang="en-US" altLang="en-US" dirty="0"/>
              <a:t> National Vital Statistics Reports; vol 68 no 6. Hyattsville, MD: National Center for Health Statistics. </a:t>
            </a:r>
          </a:p>
          <a:p>
            <a:pPr marL="230188" indent="-230188">
              <a:buNone/>
              <a:defRPr/>
            </a:pPr>
            <a:r>
              <a:rPr lang="en-US" altLang="en-US" dirty="0"/>
              <a:t>7. The Joint Commission (2016). Detecting and treating suicide ideation in all settings.  Sentinel Event Alert, (56).  Retrieved from </a:t>
            </a:r>
            <a:r>
              <a:rPr lang="en-US" altLang="en-US" dirty="0">
                <a:hlinkClick r:id="rId6"/>
              </a:rPr>
              <a:t>http://www.jointcommission.org/assets/1/18/SEA_56_Suicide.pdf</a:t>
            </a:r>
            <a:r>
              <a:rPr lang="en-US" altLang="en-US" dirty="0"/>
              <a:t> </a:t>
            </a:r>
          </a:p>
          <a:p>
            <a:pPr marL="230188" indent="-230188">
              <a:buNone/>
              <a:defRPr/>
            </a:pPr>
            <a:r>
              <a:rPr lang="en-US" altLang="en-US" dirty="0"/>
              <a:t>8.Kochanek, KD, Murphy, SL, Xu, JQ, Arias, E. (2019). </a:t>
            </a:r>
            <a:r>
              <a:rPr lang="en-US" altLang="en-US" i="1" dirty="0"/>
              <a:t>Deaths: Final data for 2017.</a:t>
            </a:r>
            <a:r>
              <a:rPr lang="en-US" altLang="en-US" dirty="0"/>
              <a:t> National Vital Statistics Reports; vol 68 no 9. Hyattsville, MD: National Center for Health Statistics. </a:t>
            </a:r>
          </a:p>
          <a:p>
            <a:pPr marL="230188" indent="-230188">
              <a:buNone/>
              <a:defRPr/>
            </a:pPr>
            <a:r>
              <a:rPr lang="en-US" altLang="en-US" dirty="0"/>
              <a:t>9. National Institute of Mental Health. (May 2019). </a:t>
            </a:r>
            <a:r>
              <a:rPr lang="en-US" altLang="en-US" i="1" dirty="0"/>
              <a:t>Child and Adolescent Mental Health. </a:t>
            </a:r>
            <a:r>
              <a:rPr lang="en-US" altLang="en-US" dirty="0"/>
              <a:t>Retrieved from </a:t>
            </a:r>
            <a:r>
              <a:rPr lang="en-US" altLang="en-US" dirty="0">
                <a:hlinkClick r:id="rId7"/>
              </a:rPr>
              <a:t>https://www.nimh.nih.gov/health/topics/child-and-adolescent-mental-health/index.shtml</a:t>
            </a:r>
            <a:endParaRPr lang="en-US" altLang="en-US" i="1" dirty="0"/>
          </a:p>
          <a:p>
            <a:endParaRPr lang="en-US" dirty="0"/>
          </a:p>
        </p:txBody>
      </p:sp>
    </p:spTree>
    <p:extLst>
      <p:ext uri="{BB962C8B-B14F-4D97-AF65-F5344CB8AC3E}">
        <p14:creationId xmlns:p14="http://schemas.microsoft.com/office/powerpoint/2010/main" val="1511554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46C2D-E7F7-4DD5-A149-9C6381763BE9}"/>
              </a:ext>
            </a:extLst>
          </p:cNvPr>
          <p:cNvSpPr>
            <a:spLocks noGrp="1"/>
          </p:cNvSpPr>
          <p:nvPr>
            <p:ph type="title"/>
          </p:nvPr>
        </p:nvSpPr>
        <p:spPr>
          <a:xfrm>
            <a:off x="490836" y="0"/>
            <a:ext cx="10892481" cy="1046205"/>
          </a:xfrm>
        </p:spPr>
        <p:txBody>
          <a:bodyPr>
            <a:noAutofit/>
          </a:bodyPr>
          <a:lstStyle/>
          <a:p>
            <a:r>
              <a:rPr lang="en-US" b="1" dirty="0"/>
              <a:t>Additional Components When Screening During the Pandemic</a:t>
            </a:r>
            <a:r>
              <a:rPr lang="en-US" altLang="en-US" baseline="30000" dirty="0"/>
              <a:t> 1</a:t>
            </a:r>
            <a:endParaRPr lang="en-US" dirty="0"/>
          </a:p>
        </p:txBody>
      </p:sp>
      <p:sp>
        <p:nvSpPr>
          <p:cNvPr id="3" name="Content Placeholder 2">
            <a:extLst>
              <a:ext uri="{FF2B5EF4-FFF2-40B4-BE49-F238E27FC236}">
                <a16:creationId xmlns:a16="http://schemas.microsoft.com/office/drawing/2014/main" id="{DAAB4272-815C-490E-B2FD-A1CB015240A9}"/>
              </a:ext>
            </a:extLst>
          </p:cNvPr>
          <p:cNvSpPr>
            <a:spLocks noGrp="1"/>
          </p:cNvSpPr>
          <p:nvPr>
            <p:ph sz="quarter" idx="10"/>
          </p:nvPr>
        </p:nvSpPr>
        <p:spPr>
          <a:xfrm>
            <a:off x="306514" y="1318053"/>
            <a:ext cx="11578971" cy="4876801"/>
          </a:xfrm>
        </p:spPr>
        <p:txBody>
          <a:bodyPr>
            <a:normAutofit fontScale="77500" lnSpcReduction="20000"/>
          </a:bodyPr>
          <a:lstStyle/>
          <a:p>
            <a:pPr marL="514350" indent="-514350">
              <a:buFont typeface="Arial" panose="020B0604020202020204" pitchFamily="34" charset="0"/>
              <a:buAutoNum type="arabicPeriod"/>
            </a:pPr>
            <a:r>
              <a:rPr lang="en-US" dirty="0"/>
              <a:t>Increase check-ins with students already presenting with emotional needs prior to the pandemic, especially if they’ve experienced suicidal ideation in the past</a:t>
            </a:r>
          </a:p>
          <a:p>
            <a:pPr marL="514350" indent="-514350">
              <a:buAutoNum type="arabicPeriod"/>
            </a:pPr>
            <a:r>
              <a:rPr lang="en-US" dirty="0"/>
              <a:t>Have student’s contact information and address on hand in case you get disconnected or if emergency services need to be contacted</a:t>
            </a:r>
          </a:p>
          <a:p>
            <a:pPr marL="514350" indent="-514350">
              <a:buAutoNum type="arabicPeriod"/>
            </a:pPr>
            <a:r>
              <a:rPr lang="en-US" dirty="0"/>
              <a:t>Know in advance whom to refer to if you require consult or if student requires increased supports or emergency response</a:t>
            </a:r>
          </a:p>
          <a:p>
            <a:pPr marL="514350" indent="-514350">
              <a:buAutoNum type="arabicPeriod"/>
            </a:pPr>
            <a:r>
              <a:rPr lang="en-US" dirty="0"/>
              <a:t>Consider the emotional impact of this pandemic on suicide risk due to increased stressors (e.g., increased: isolation, familial conflict, financial concerns, anxiety and fear, disruption of routines; decreased social support, etc.) and inquire as appropriate</a:t>
            </a:r>
          </a:p>
          <a:p>
            <a:pPr marL="514350" indent="-514350">
              <a:buAutoNum type="arabicPeriod"/>
            </a:pPr>
            <a:r>
              <a:rPr lang="en-US" dirty="0"/>
              <a:t>Consider increased access to lethal means (e.g., stockpiles of meds, etc.)</a:t>
            </a:r>
          </a:p>
          <a:p>
            <a:pPr marL="514350" indent="-514350">
              <a:buAutoNum type="arabicPeriod"/>
            </a:pPr>
            <a:r>
              <a:rPr lang="en-US" dirty="0"/>
              <a:t>Increase check-ins and contacts until risk decreases </a:t>
            </a:r>
          </a:p>
          <a:p>
            <a:pPr marL="514350" indent="-514350">
              <a:buAutoNum type="arabicPeriod"/>
            </a:pPr>
            <a:r>
              <a:rPr lang="en-US" dirty="0"/>
              <a:t>Identify people in student’s current environment that can help monitor suicidal ideation and behaviors in-person and remotely</a:t>
            </a:r>
          </a:p>
          <a:p>
            <a:pPr marL="514350" indent="-514350">
              <a:buAutoNum type="arabicPeriod"/>
            </a:pPr>
            <a:r>
              <a:rPr lang="en-US" dirty="0"/>
              <a:t>Consider researching tele-health options available for insured and non-insured students</a:t>
            </a:r>
          </a:p>
          <a:p>
            <a:endParaRPr lang="en-US" dirty="0"/>
          </a:p>
        </p:txBody>
      </p:sp>
    </p:spTree>
    <p:extLst>
      <p:ext uri="{BB962C8B-B14F-4D97-AF65-F5344CB8AC3E}">
        <p14:creationId xmlns:p14="http://schemas.microsoft.com/office/powerpoint/2010/main" val="38484977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1CB5C-8D92-4D1D-9528-E21B64353B9F}"/>
              </a:ext>
            </a:extLst>
          </p:cNvPr>
          <p:cNvSpPr>
            <a:spLocks noGrp="1"/>
          </p:cNvSpPr>
          <p:nvPr>
            <p:ph type="title"/>
          </p:nvPr>
        </p:nvSpPr>
        <p:spPr>
          <a:xfrm>
            <a:off x="0" y="0"/>
            <a:ext cx="10515600" cy="1081426"/>
          </a:xfrm>
        </p:spPr>
        <p:txBody>
          <a:bodyPr/>
          <a:lstStyle/>
          <a:p>
            <a:r>
              <a:rPr lang="en-US" b="1" dirty="0"/>
              <a:t>References</a:t>
            </a:r>
            <a:endParaRPr lang="en-US" dirty="0"/>
          </a:p>
        </p:txBody>
      </p:sp>
      <p:sp>
        <p:nvSpPr>
          <p:cNvPr id="3" name="Content Placeholder 2">
            <a:extLst>
              <a:ext uri="{FF2B5EF4-FFF2-40B4-BE49-F238E27FC236}">
                <a16:creationId xmlns:a16="http://schemas.microsoft.com/office/drawing/2014/main" id="{F435D7DB-7B81-4816-9B5D-03305F9E5A72}"/>
              </a:ext>
            </a:extLst>
          </p:cNvPr>
          <p:cNvSpPr>
            <a:spLocks noGrp="1"/>
          </p:cNvSpPr>
          <p:nvPr>
            <p:ph sz="quarter" idx="10"/>
          </p:nvPr>
        </p:nvSpPr>
        <p:spPr>
          <a:xfrm>
            <a:off x="160555" y="1081427"/>
            <a:ext cx="11929011" cy="4577360"/>
          </a:xfrm>
        </p:spPr>
        <p:txBody>
          <a:bodyPr>
            <a:normAutofit fontScale="62500" lnSpcReduction="20000"/>
          </a:bodyPr>
          <a:lstStyle/>
          <a:p>
            <a:pPr marL="514350" indent="-514350">
              <a:buFont typeface="+mj-lt"/>
              <a:buAutoNum type="arabicPeriod" startAt="10"/>
            </a:pPr>
            <a:r>
              <a:rPr lang="en-US" altLang="en-US" dirty="0"/>
              <a:t>National Suicide Prevention Lifeline (2009). Suicide Assessment Five-Step Evaluation and Triage for Mental   Health Professionals. Retrieved from </a:t>
            </a:r>
            <a:r>
              <a:rPr lang="en-US" altLang="en-US" dirty="0">
                <a:hlinkClick r:id="rId2"/>
              </a:rPr>
              <a:t>https://www.integration.samhsa.gov/images/res/SAFE_T.pdf</a:t>
            </a:r>
            <a:endParaRPr lang="en-US" altLang="en-US" dirty="0"/>
          </a:p>
          <a:p>
            <a:pPr marL="514350" indent="-514350">
              <a:buFont typeface="+mj-lt"/>
              <a:buAutoNum type="arabicPeriod" startAt="10"/>
            </a:pPr>
            <a:r>
              <a:rPr lang="en-US" altLang="en-US" dirty="0"/>
              <a:t>Pisani, A.R., </a:t>
            </a:r>
            <a:r>
              <a:rPr lang="en-US" altLang="en-US" dirty="0" err="1"/>
              <a:t>Murrie</a:t>
            </a:r>
            <a:r>
              <a:rPr lang="en-US" altLang="en-US" dirty="0"/>
              <a:t>, D.C., &amp; Silverman, M.M. (2016). </a:t>
            </a:r>
            <a:r>
              <a:rPr lang="en-US" altLang="en-US" i="1" dirty="0"/>
              <a:t>Reformulating Suicide Risk Formula: From Prediction to Prevention. </a:t>
            </a:r>
            <a:r>
              <a:rPr lang="en-US" altLang="en-US" dirty="0"/>
              <a:t> </a:t>
            </a:r>
            <a:r>
              <a:rPr lang="en-US" altLang="en-US" dirty="0" err="1"/>
              <a:t>Acad</a:t>
            </a:r>
            <a:r>
              <a:rPr lang="en-US" altLang="en-US" dirty="0"/>
              <a:t> Psychiatry 40, 623-629 (2016).  </a:t>
            </a:r>
            <a:r>
              <a:rPr lang="en-US" altLang="en-US" dirty="0">
                <a:hlinkClick r:id="rId3"/>
              </a:rPr>
              <a:t>https://doi.org/10.1107/s40596-015-0434-6</a:t>
            </a:r>
            <a:r>
              <a:rPr lang="en-US" altLang="en-US" dirty="0"/>
              <a:t> </a:t>
            </a:r>
          </a:p>
          <a:p>
            <a:pPr marL="514350" indent="-514350">
              <a:buFont typeface="+mj-lt"/>
              <a:buAutoNum type="arabicPeriod" startAt="10"/>
            </a:pPr>
            <a:r>
              <a:rPr lang="en-US" altLang="en-US" dirty="0" err="1"/>
              <a:t>Sheftall</a:t>
            </a:r>
            <a:r>
              <a:rPr lang="en-US" altLang="en-US" dirty="0"/>
              <a:t>, A.H., Asti, L., Horowitz, L.M., Felts, A., </a:t>
            </a:r>
            <a:r>
              <a:rPr lang="en-US" altLang="en-US" dirty="0" err="1"/>
              <a:t>Fontanella</a:t>
            </a:r>
            <a:r>
              <a:rPr lang="en-US" altLang="en-US" dirty="0"/>
              <a:t>, C.A., Campo, J.V., &amp; Bridge, J.A. (2016). </a:t>
            </a:r>
            <a:r>
              <a:rPr lang="en-US" altLang="en-US" i="1" dirty="0"/>
              <a:t>Suicide in Elementary School-Aged Children and Adolescents.</a:t>
            </a:r>
            <a:r>
              <a:rPr lang="en-US" altLang="en-US" dirty="0"/>
              <a:t>  Pediatrics, Volume 138, Issue 4, </a:t>
            </a:r>
            <a:r>
              <a:rPr lang="pt-BR" altLang="en-US" dirty="0"/>
              <a:t>DOI: </a:t>
            </a:r>
            <a:r>
              <a:rPr lang="pt-BR" altLang="en-US" dirty="0">
                <a:hlinkClick r:id="rId4"/>
              </a:rPr>
              <a:t>https://doi.org/10.1542/peds.2016-0436</a:t>
            </a:r>
            <a:endParaRPr lang="pt-BR" altLang="en-US" dirty="0"/>
          </a:p>
          <a:p>
            <a:pPr marL="514350" indent="-514350">
              <a:buFont typeface="+mj-lt"/>
              <a:buAutoNum type="arabicPeriod" startAt="10"/>
            </a:pPr>
            <a:r>
              <a:rPr lang="pt-BR" altLang="en-US" dirty="0"/>
              <a:t>Substance Abuse and Mental Health Services Administration (2012). </a:t>
            </a:r>
            <a:r>
              <a:rPr lang="pt-BR" altLang="en-US" i="1" dirty="0"/>
              <a:t>Preventing Suicide: A Toolkit for High Schools . </a:t>
            </a:r>
            <a:r>
              <a:rPr lang="pt-BR" altLang="en-US" dirty="0"/>
              <a:t>Retrieved from </a:t>
            </a:r>
            <a:r>
              <a:rPr lang="pt-BR" altLang="en-US" dirty="0">
                <a:hlinkClick r:id="rId5"/>
              </a:rPr>
              <a:t>http://store.samhsa.gov/product/SMA12-466</a:t>
            </a:r>
            <a:r>
              <a:rPr lang="pt-BR" altLang="en-US" dirty="0"/>
              <a:t> </a:t>
            </a:r>
            <a:endParaRPr lang="pt-BR" altLang="en-US" i="1" dirty="0"/>
          </a:p>
          <a:p>
            <a:pPr marL="514350" indent="-514350">
              <a:buFont typeface="+mj-lt"/>
              <a:buAutoNum type="arabicPeriod" startAt="10"/>
            </a:pPr>
            <a:r>
              <a:rPr lang="pt-BR" altLang="en-US" dirty="0"/>
              <a:t>Substance Abuse and Mental Health Services Administration  (2009). SAFE-T: Suicide Assessment Five-Step Evaluation and Triage for Clinicians.  Retrieved from </a:t>
            </a:r>
            <a:r>
              <a:rPr lang="en-US" dirty="0">
                <a:hlinkClick r:id="rId6"/>
              </a:rPr>
              <a:t>https://store.samhsa.gov/product/SAFE-T-Pocket-Card-Suicide-Assessment-Five-Step-Evaluation-and-Triage-for-Clinicians/sma09-4432?referer=from_search_result</a:t>
            </a:r>
            <a:endParaRPr lang="en-US" dirty="0"/>
          </a:p>
          <a:p>
            <a:pPr marL="514350" indent="-514350">
              <a:buFont typeface="+mj-lt"/>
              <a:buAutoNum type="arabicPeriod" startAt="10"/>
            </a:pPr>
            <a:r>
              <a:rPr lang="en-US" altLang="en-US" dirty="0"/>
              <a:t>Western Interstate Commission for Higher Education Mental Health Program (WICHE MHP) &amp; Suicide Prevention Resource Center (SPRC). (2017). </a:t>
            </a:r>
            <a:r>
              <a:rPr lang="en-US" altLang="en-US" i="1" dirty="0"/>
              <a:t>Suicide prevention toolkit for primary care practices. A guide for primary care providers and medical practice managers (Rev. ed.)</a:t>
            </a:r>
            <a:r>
              <a:rPr lang="en-US" altLang="en-US" dirty="0"/>
              <a:t>. Boulder, Colorado: WICHE MHP &amp; SPRC. Retrieved from </a:t>
            </a:r>
            <a:r>
              <a:rPr lang="en-US" altLang="en-US" u="sng" dirty="0">
                <a:hlinkClick r:id="rId7"/>
              </a:rPr>
              <a:t>http://www.sprc.org/resources-programs/suicide-prevention-toolkit-rural-primary-care</a:t>
            </a:r>
            <a:r>
              <a:rPr lang="en-US" altLang="en-US" u="sng" dirty="0"/>
              <a:t>  </a:t>
            </a:r>
            <a:r>
              <a:rPr lang="en-US" altLang="en-US" dirty="0"/>
              <a:t>and </a:t>
            </a:r>
            <a:r>
              <a:rPr lang="en-US" altLang="en-US" u="sng" dirty="0">
                <a:hlinkClick r:id="rId8"/>
              </a:rPr>
              <a:t>http://www.wiche.edu/pub/suicide-prevention-toolkit-for-primary-care-practices</a:t>
            </a:r>
            <a:r>
              <a:rPr lang="en-US" altLang="en-US" dirty="0"/>
              <a:t>.  </a:t>
            </a:r>
            <a:endParaRPr lang="pt-BR" altLang="en-US" i="1" dirty="0"/>
          </a:p>
          <a:p>
            <a:pPr marL="514350" indent="-514350">
              <a:buFont typeface="+mj-lt"/>
              <a:buAutoNum type="arabicPeriod" startAt="10"/>
            </a:pPr>
            <a:r>
              <a:rPr lang="pt-BR" altLang="en-US" i="1" dirty="0"/>
              <a:t>Youth Suicide Warning Signs</a:t>
            </a:r>
            <a:r>
              <a:rPr lang="pt-BR" altLang="en-US" dirty="0"/>
              <a:t>(2013). Retrieved from </a:t>
            </a:r>
            <a:r>
              <a:rPr lang="pt-BR" altLang="en-US" dirty="0">
                <a:hlinkClick r:id="rId9"/>
              </a:rPr>
              <a:t>https://www.youthsuicidewarningsigns.org</a:t>
            </a:r>
            <a:r>
              <a:rPr lang="pt-BR" altLang="en-US" dirty="0"/>
              <a:t> </a:t>
            </a:r>
            <a:endParaRPr lang="en-US" altLang="en-US" dirty="0"/>
          </a:p>
          <a:p>
            <a:endParaRPr lang="en-US" dirty="0"/>
          </a:p>
        </p:txBody>
      </p:sp>
    </p:spTree>
    <p:extLst>
      <p:ext uri="{BB962C8B-B14F-4D97-AF65-F5344CB8AC3E}">
        <p14:creationId xmlns:p14="http://schemas.microsoft.com/office/powerpoint/2010/main" val="41505766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E9D25-17F0-4E2B-98CA-C3219E5A44B3}"/>
              </a:ext>
            </a:extLst>
          </p:cNvPr>
          <p:cNvSpPr>
            <a:spLocks noGrp="1"/>
          </p:cNvSpPr>
          <p:nvPr>
            <p:ph type="title"/>
          </p:nvPr>
        </p:nvSpPr>
        <p:spPr>
          <a:xfrm>
            <a:off x="0" y="65323"/>
            <a:ext cx="11353800" cy="1163872"/>
          </a:xfrm>
        </p:spPr>
        <p:txBody>
          <a:bodyPr/>
          <a:lstStyle/>
          <a:p>
            <a:r>
              <a:rPr lang="en-US" altLang="en-US" b="1" dirty="0"/>
              <a:t>Thanks for coming!</a:t>
            </a:r>
            <a:endParaRPr lang="en-US" dirty="0"/>
          </a:p>
        </p:txBody>
      </p:sp>
      <p:sp>
        <p:nvSpPr>
          <p:cNvPr id="3" name="Content Placeholder 2">
            <a:extLst>
              <a:ext uri="{FF2B5EF4-FFF2-40B4-BE49-F238E27FC236}">
                <a16:creationId xmlns:a16="http://schemas.microsoft.com/office/drawing/2014/main" id="{2D65070B-A11D-48EE-82F4-CEE69707E3C3}"/>
              </a:ext>
            </a:extLst>
          </p:cNvPr>
          <p:cNvSpPr>
            <a:spLocks noGrp="1"/>
          </p:cNvSpPr>
          <p:nvPr>
            <p:ph sz="quarter" idx="10"/>
          </p:nvPr>
        </p:nvSpPr>
        <p:spPr>
          <a:xfrm>
            <a:off x="332942" y="1713490"/>
            <a:ext cx="11859057" cy="3454400"/>
          </a:xfrm>
        </p:spPr>
        <p:txBody>
          <a:bodyPr/>
          <a:lstStyle/>
          <a:p>
            <a:pPr marL="0" indent="0" algn="ctr">
              <a:buNone/>
              <a:defRPr/>
            </a:pPr>
            <a:r>
              <a:rPr lang="en-US" altLang="en-US" dirty="0"/>
              <a:t>Erin Briley, M.S., NCSP</a:t>
            </a:r>
          </a:p>
          <a:p>
            <a:pPr marL="0" indent="0" algn="ctr">
              <a:buNone/>
              <a:defRPr/>
            </a:pPr>
            <a:r>
              <a:rPr lang="en-US" altLang="en-US" dirty="0"/>
              <a:t>Western Interstate Commission for Higher Education </a:t>
            </a:r>
          </a:p>
          <a:p>
            <a:pPr marL="0" indent="0" algn="ctr">
              <a:buNone/>
              <a:defRPr/>
            </a:pPr>
            <a:r>
              <a:rPr lang="en-US" altLang="en-US" dirty="0"/>
              <a:t>Behavioral Health Program </a:t>
            </a:r>
          </a:p>
          <a:p>
            <a:pPr marL="0" indent="0" algn="ctr">
              <a:buNone/>
              <a:defRPr/>
            </a:pPr>
            <a:r>
              <a:rPr lang="en-US" altLang="en-US" dirty="0"/>
              <a:t>WICHE BHP</a:t>
            </a:r>
          </a:p>
          <a:p>
            <a:pPr marL="0" indent="0" algn="ctr">
              <a:buNone/>
              <a:defRPr/>
            </a:pPr>
            <a:r>
              <a:rPr lang="en-US" altLang="en-US" dirty="0">
                <a:hlinkClick r:id="rId2"/>
              </a:rPr>
              <a:t>ebriley@wiche.edu</a:t>
            </a:r>
            <a:endParaRPr lang="en-US" altLang="en-US" dirty="0"/>
          </a:p>
          <a:p>
            <a:endParaRPr lang="en-US" dirty="0"/>
          </a:p>
        </p:txBody>
      </p:sp>
    </p:spTree>
    <p:extLst>
      <p:ext uri="{BB962C8B-B14F-4D97-AF65-F5344CB8AC3E}">
        <p14:creationId xmlns:p14="http://schemas.microsoft.com/office/powerpoint/2010/main" val="253989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9E703-09E0-4BBA-BCD4-2CE11B356B03}"/>
              </a:ext>
            </a:extLst>
          </p:cNvPr>
          <p:cNvSpPr>
            <a:spLocks noGrp="1"/>
          </p:cNvSpPr>
          <p:nvPr>
            <p:ph type="title"/>
          </p:nvPr>
        </p:nvSpPr>
        <p:spPr>
          <a:xfrm>
            <a:off x="617551" y="72574"/>
            <a:ext cx="10744200" cy="786167"/>
          </a:xfrm>
        </p:spPr>
        <p:txBody>
          <a:bodyPr/>
          <a:lstStyle/>
          <a:p>
            <a:r>
              <a:rPr lang="en-US" b="1" dirty="0"/>
              <a:t>Screenings at School vs Remotely</a:t>
            </a:r>
            <a:endParaRPr lang="en-US" dirty="0"/>
          </a:p>
        </p:txBody>
      </p:sp>
      <p:graphicFrame>
        <p:nvGraphicFramePr>
          <p:cNvPr id="6" name="Table 6">
            <a:extLst>
              <a:ext uri="{FF2B5EF4-FFF2-40B4-BE49-F238E27FC236}">
                <a16:creationId xmlns:a16="http://schemas.microsoft.com/office/drawing/2014/main" id="{A2D9EF95-FF28-42E9-9E4B-75BEFC0D7DAF}"/>
              </a:ext>
            </a:extLst>
          </p:cNvPr>
          <p:cNvGraphicFramePr>
            <a:graphicFrameLocks noGrp="1"/>
          </p:cNvGraphicFramePr>
          <p:nvPr>
            <p:ph sz="quarter" idx="10"/>
            <p:extLst>
              <p:ext uri="{D42A27DB-BD31-4B8C-83A1-F6EECF244321}">
                <p14:modId xmlns:p14="http://schemas.microsoft.com/office/powerpoint/2010/main" val="3093487984"/>
              </p:ext>
            </p:extLst>
          </p:nvPr>
        </p:nvGraphicFramePr>
        <p:xfrm>
          <a:off x="333374" y="739471"/>
          <a:ext cx="11570302" cy="4858125"/>
        </p:xfrm>
        <a:graphic>
          <a:graphicData uri="http://schemas.openxmlformats.org/drawingml/2006/table">
            <a:tbl>
              <a:tblPr firstRow="1" bandRow="1">
                <a:tableStyleId>{5C22544A-7EE6-4342-B048-85BDC9FD1C3A}</a:tableStyleId>
              </a:tblPr>
              <a:tblGrid>
                <a:gridCol w="5785151">
                  <a:extLst>
                    <a:ext uri="{9D8B030D-6E8A-4147-A177-3AD203B41FA5}">
                      <a16:colId xmlns:a16="http://schemas.microsoft.com/office/drawing/2014/main" val="2261367775"/>
                    </a:ext>
                  </a:extLst>
                </a:gridCol>
                <a:gridCol w="5785151">
                  <a:extLst>
                    <a:ext uri="{9D8B030D-6E8A-4147-A177-3AD203B41FA5}">
                      <a16:colId xmlns:a16="http://schemas.microsoft.com/office/drawing/2014/main" val="3999136166"/>
                    </a:ext>
                  </a:extLst>
                </a:gridCol>
              </a:tblGrid>
              <a:tr h="379460">
                <a:tc>
                  <a:txBody>
                    <a:bodyPr/>
                    <a:lstStyle/>
                    <a:p>
                      <a:r>
                        <a:rPr lang="en-US" dirty="0"/>
                        <a:t>At School:</a:t>
                      </a:r>
                    </a:p>
                  </a:txBody>
                  <a:tcPr/>
                </a:tc>
                <a:tc>
                  <a:txBody>
                    <a:bodyPr/>
                    <a:lstStyle/>
                    <a:p>
                      <a:r>
                        <a:rPr lang="en-US" dirty="0"/>
                        <a:t>Remotely:</a:t>
                      </a:r>
                    </a:p>
                  </a:txBody>
                  <a:tcPr/>
                </a:tc>
                <a:extLst>
                  <a:ext uri="{0D108BD9-81ED-4DB2-BD59-A6C34878D82A}">
                    <a16:rowId xmlns:a16="http://schemas.microsoft.com/office/drawing/2014/main" val="3487039836"/>
                  </a:ext>
                </a:extLst>
              </a:tr>
              <a:tr h="379460">
                <a:tc gridSpan="2">
                  <a:txBody>
                    <a:bodyPr/>
                    <a:lstStyle/>
                    <a:p>
                      <a:r>
                        <a:rPr lang="en-US" dirty="0"/>
                        <a:t>Has your district created a crisis protocol for this? If so, follow it!</a:t>
                      </a:r>
                    </a:p>
                  </a:txBody>
                  <a:tcPr/>
                </a:tc>
                <a:tc hMerge="1">
                  <a:txBody>
                    <a:bodyPr/>
                    <a:lstStyle/>
                    <a:p>
                      <a:endParaRPr lang="en-US" dirty="0"/>
                    </a:p>
                  </a:txBody>
                  <a:tcPr/>
                </a:tc>
                <a:extLst>
                  <a:ext uri="{0D108BD9-81ED-4DB2-BD59-A6C34878D82A}">
                    <a16:rowId xmlns:a16="http://schemas.microsoft.com/office/drawing/2014/main" val="3412114047"/>
                  </a:ext>
                </a:extLst>
              </a:tr>
              <a:tr h="379460">
                <a:tc gridSpan="2">
                  <a:txBody>
                    <a:bodyPr/>
                    <a:lstStyle/>
                    <a:p>
                      <a:r>
                        <a:rPr lang="en-US" dirty="0"/>
                        <a:t>1. Screen if trained or refer to staff trained to recognize &amp; screen (e.g., behavioral health staff). If unable to locate trained staff, alert admin (if at school) who will determine next steps or if crisis services needs to be called. If remote, locate trained staff/consultation or call crisis services if they can’t be located. Parents should be notified for both circumstances.</a:t>
                      </a:r>
                    </a:p>
                  </a:txBody>
                  <a:tcPr/>
                </a:tc>
                <a:tc hMerge="1">
                  <a:txBody>
                    <a:bodyPr/>
                    <a:lstStyle/>
                    <a:p>
                      <a:endParaRPr lang="en-US" dirty="0"/>
                    </a:p>
                  </a:txBody>
                  <a:tcPr/>
                </a:tc>
                <a:extLst>
                  <a:ext uri="{0D108BD9-81ED-4DB2-BD59-A6C34878D82A}">
                    <a16:rowId xmlns:a16="http://schemas.microsoft.com/office/drawing/2014/main" val="369407536"/>
                  </a:ext>
                </a:extLst>
              </a:tr>
              <a:tr h="1285282">
                <a:tc>
                  <a:txBody>
                    <a:bodyPr/>
                    <a:lstStyle/>
                    <a:p>
                      <a:r>
                        <a:rPr lang="en-US" dirty="0"/>
                        <a:t>2. Screen. If positive, determine if crisis team needs to be contacted based on risk level. Err on the side of caution if unsure. Alert parents &amp; admin. Do NOT leave alone until help arrives or initiates contact</a:t>
                      </a:r>
                    </a:p>
                  </a:txBody>
                  <a:tcPr/>
                </a:tc>
                <a:tc>
                  <a:txBody>
                    <a:bodyPr/>
                    <a:lstStyle/>
                    <a:p>
                      <a:r>
                        <a:rPr lang="en-US" dirty="0"/>
                        <a:t>2. Screen. If positive, determine if crisis team/crisis services needs to be contacted based on risk level. Err on the side of caution if unsure. Alert parents. Do NOT leave alone until help arrives or initiates contact</a:t>
                      </a:r>
                    </a:p>
                  </a:txBody>
                  <a:tcPr/>
                </a:tc>
                <a:extLst>
                  <a:ext uri="{0D108BD9-81ED-4DB2-BD59-A6C34878D82A}">
                    <a16:rowId xmlns:a16="http://schemas.microsoft.com/office/drawing/2014/main" val="912089655"/>
                  </a:ext>
                </a:extLst>
              </a:tr>
              <a:tr h="689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In emergencies, call 9-1-1, inform admin, &amp; notify parents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In emergencies, call 9-1-1, notify parents, &amp; later notify appropriate school officials</a:t>
                      </a:r>
                    </a:p>
                  </a:txBody>
                  <a:tcPr/>
                </a:tc>
                <a:extLst>
                  <a:ext uri="{0D108BD9-81ED-4DB2-BD59-A6C34878D82A}">
                    <a16:rowId xmlns:a16="http://schemas.microsoft.com/office/drawing/2014/main" val="2773460747"/>
                  </a:ext>
                </a:extLst>
              </a:tr>
              <a:tr h="93565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Develop safety plan (this may be done later if student is currently in crisis) and provide crisis/emergency/local resources. Determine follow-up monitoring plan and behavioral health supports. Document assessment results, whom contacted, and plan of action</a:t>
                      </a:r>
                    </a:p>
                  </a:txBody>
                  <a:tcPr/>
                </a:tc>
                <a:tc hMerge="1">
                  <a:txBody>
                    <a:bodyPr/>
                    <a:lstStyle/>
                    <a:p>
                      <a:endParaRPr lang="en-US" dirty="0"/>
                    </a:p>
                  </a:txBody>
                  <a:tcPr/>
                </a:tc>
                <a:extLst>
                  <a:ext uri="{0D108BD9-81ED-4DB2-BD59-A6C34878D82A}">
                    <a16:rowId xmlns:a16="http://schemas.microsoft.com/office/drawing/2014/main" val="797481991"/>
                  </a:ext>
                </a:extLst>
              </a:tr>
            </a:tbl>
          </a:graphicData>
        </a:graphic>
      </p:graphicFrame>
    </p:spTree>
    <p:extLst>
      <p:ext uri="{BB962C8B-B14F-4D97-AF65-F5344CB8AC3E}">
        <p14:creationId xmlns:p14="http://schemas.microsoft.com/office/powerpoint/2010/main" val="2604174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91794-C30E-415C-9067-242B1C756AFF}"/>
              </a:ext>
            </a:extLst>
          </p:cNvPr>
          <p:cNvSpPr>
            <a:spLocks noGrp="1"/>
          </p:cNvSpPr>
          <p:nvPr>
            <p:ph type="title"/>
          </p:nvPr>
        </p:nvSpPr>
        <p:spPr/>
        <p:txBody>
          <a:bodyPr/>
          <a:lstStyle/>
          <a:p>
            <a:r>
              <a:rPr lang="en-US" altLang="en-US" b="1" dirty="0"/>
              <a:t>When to Conduct a Screener</a:t>
            </a:r>
            <a:endParaRPr lang="en-US" dirty="0"/>
          </a:p>
        </p:txBody>
      </p:sp>
      <p:sp>
        <p:nvSpPr>
          <p:cNvPr id="3" name="Content Placeholder 2">
            <a:extLst>
              <a:ext uri="{FF2B5EF4-FFF2-40B4-BE49-F238E27FC236}">
                <a16:creationId xmlns:a16="http://schemas.microsoft.com/office/drawing/2014/main" id="{D9B5B584-9D0C-448A-A8A3-59F5476CEDA9}"/>
              </a:ext>
            </a:extLst>
          </p:cNvPr>
          <p:cNvSpPr>
            <a:spLocks noGrp="1"/>
          </p:cNvSpPr>
          <p:nvPr>
            <p:ph sz="quarter" idx="10"/>
          </p:nvPr>
        </p:nvSpPr>
        <p:spPr>
          <a:xfrm>
            <a:off x="332942" y="1713490"/>
            <a:ext cx="11389366" cy="3454400"/>
          </a:xfrm>
        </p:spPr>
        <p:txBody>
          <a:bodyPr>
            <a:normAutofit fontScale="85000" lnSpcReduction="20000"/>
          </a:bodyPr>
          <a:lstStyle/>
          <a:p>
            <a:pPr>
              <a:defRPr/>
            </a:pPr>
            <a:r>
              <a:rPr lang="en-US" dirty="0"/>
              <a:t>Suicide Screening: A standardized instrument or protocol to identify suicide risk.  Can be done universally or selectively. </a:t>
            </a:r>
          </a:p>
          <a:p>
            <a:pPr marL="0" indent="0">
              <a:buNone/>
              <a:defRPr/>
            </a:pPr>
            <a:r>
              <a:rPr lang="en-US" dirty="0"/>
              <a:t>	</a:t>
            </a:r>
            <a:r>
              <a:rPr lang="en-US" i="1" dirty="0"/>
              <a:t>Conducted when:</a:t>
            </a:r>
          </a:p>
          <a:p>
            <a:pPr marL="0" indent="0">
              <a:buNone/>
              <a:defRPr/>
            </a:pPr>
            <a:r>
              <a:rPr lang="en-US" i="1" dirty="0"/>
              <a:t>	1. Student inform of attempt, thoughts, or plans</a:t>
            </a:r>
          </a:p>
          <a:p>
            <a:pPr marL="0" indent="0">
              <a:buNone/>
              <a:defRPr/>
            </a:pPr>
            <a:r>
              <a:rPr lang="en-US" i="1" dirty="0"/>
              <a:t>	2. Peer or staff learn of an attempt</a:t>
            </a:r>
          </a:p>
          <a:p>
            <a:pPr marL="0" indent="0">
              <a:buNone/>
              <a:defRPr/>
            </a:pPr>
            <a:r>
              <a:rPr lang="en-US" i="1" dirty="0"/>
              <a:t>	3. Staff believes student is at risk</a:t>
            </a:r>
            <a:endParaRPr lang="en-US" dirty="0"/>
          </a:p>
          <a:p>
            <a:pPr marL="0" indent="0">
              <a:buNone/>
              <a:defRPr/>
            </a:pPr>
            <a:endParaRPr lang="en-US" dirty="0"/>
          </a:p>
          <a:p>
            <a:pPr>
              <a:defRPr/>
            </a:pPr>
            <a:r>
              <a:rPr lang="en-US" dirty="0"/>
              <a:t>Suicide Assessment: A comprehensive evaluation done by a clinician to confirm risk, estimate immediate danger, and determine the course of treatment</a:t>
            </a:r>
          </a:p>
          <a:p>
            <a:endParaRPr lang="en-US" dirty="0"/>
          </a:p>
        </p:txBody>
      </p:sp>
    </p:spTree>
    <p:extLst>
      <p:ext uri="{BB962C8B-B14F-4D97-AF65-F5344CB8AC3E}">
        <p14:creationId xmlns:p14="http://schemas.microsoft.com/office/powerpoint/2010/main" val="1558101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23683-51FF-4DDC-BDF3-11BEF9D42479}"/>
              </a:ext>
            </a:extLst>
          </p:cNvPr>
          <p:cNvSpPr>
            <a:spLocks noGrp="1"/>
          </p:cNvSpPr>
          <p:nvPr>
            <p:ph type="title"/>
          </p:nvPr>
        </p:nvSpPr>
        <p:spPr>
          <a:xfrm>
            <a:off x="277317" y="117788"/>
            <a:ext cx="11479279" cy="931524"/>
          </a:xfrm>
        </p:spPr>
        <p:txBody>
          <a:bodyPr>
            <a:normAutofit fontScale="90000"/>
          </a:bodyPr>
          <a:lstStyle/>
          <a:p>
            <a:r>
              <a:rPr lang="en-US" altLang="en-US" sz="4900" b="1" dirty="0"/>
              <a:t>Risk Factors</a:t>
            </a:r>
            <a:br>
              <a:rPr lang="en-US" altLang="en-US" dirty="0"/>
            </a:br>
            <a:r>
              <a:rPr lang="en-US" altLang="en-US" sz="1800" dirty="0"/>
              <a:t>(Characteristics associated with increased risk. Risk increases with multiple factors)</a:t>
            </a:r>
            <a:endParaRPr lang="en-US" sz="1800" dirty="0"/>
          </a:p>
        </p:txBody>
      </p:sp>
      <p:sp>
        <p:nvSpPr>
          <p:cNvPr id="3" name="Content Placeholder 2">
            <a:extLst>
              <a:ext uri="{FF2B5EF4-FFF2-40B4-BE49-F238E27FC236}">
                <a16:creationId xmlns:a16="http://schemas.microsoft.com/office/drawing/2014/main" id="{095CEB8E-8635-48AD-A343-8CDEBDA9F040}"/>
              </a:ext>
            </a:extLst>
          </p:cNvPr>
          <p:cNvSpPr>
            <a:spLocks noGrp="1"/>
          </p:cNvSpPr>
          <p:nvPr>
            <p:ph sz="quarter" idx="10"/>
          </p:nvPr>
        </p:nvSpPr>
        <p:spPr>
          <a:xfrm>
            <a:off x="332942" y="1049312"/>
            <a:ext cx="9478120" cy="5808688"/>
          </a:xfrm>
        </p:spPr>
        <p:txBody>
          <a:bodyPr>
            <a:normAutofit fontScale="62500" lnSpcReduction="20000"/>
          </a:bodyPr>
          <a:lstStyle/>
          <a:p>
            <a:pPr marL="0" indent="0" defTabSz="457207">
              <a:buClr>
                <a:schemeClr val="bg2">
                  <a:lumMod val="40000"/>
                  <a:lumOff val="60000"/>
                </a:schemeClr>
              </a:buClr>
              <a:buNone/>
              <a:defRPr/>
            </a:pPr>
            <a:r>
              <a:rPr lang="en-US" sz="3200" u="sng" dirty="0"/>
              <a:t>Individual Risk Factors</a:t>
            </a:r>
            <a:r>
              <a:rPr lang="en-US" sz="3200" u="sng" baseline="30000" dirty="0"/>
              <a:t>13</a:t>
            </a:r>
            <a:r>
              <a:rPr lang="en-US" sz="3200" dirty="0"/>
              <a:t>:</a:t>
            </a:r>
          </a:p>
          <a:p>
            <a:pPr marL="342906" indent="-342906" defTabSz="457207">
              <a:buClr>
                <a:schemeClr val="tx1"/>
              </a:buClr>
              <a:buFont typeface="Wingdings 3" charset="2"/>
              <a:buChar char=""/>
              <a:defRPr/>
            </a:pPr>
            <a:r>
              <a:rPr lang="en-US" sz="3200" dirty="0"/>
              <a:t>Previous suicide attempts and non-suicidal self-injury such as cutting</a:t>
            </a:r>
          </a:p>
          <a:p>
            <a:pPr marL="342906" indent="-342906" defTabSz="457207">
              <a:buClr>
                <a:schemeClr val="tx1"/>
              </a:buClr>
              <a:buFont typeface="Wingdings 3" charset="2"/>
              <a:buChar char=""/>
              <a:defRPr/>
            </a:pPr>
            <a:r>
              <a:rPr lang="en-US" sz="3200" dirty="0"/>
              <a:t>Mental illness, hopelessness, low self-esteem</a:t>
            </a:r>
          </a:p>
          <a:p>
            <a:pPr marL="342906" indent="-342906" defTabSz="457207">
              <a:buClr>
                <a:schemeClr val="tx1"/>
              </a:buClr>
              <a:buFont typeface="Wingdings 3" charset="2"/>
              <a:buChar char=""/>
              <a:defRPr/>
            </a:pPr>
            <a:r>
              <a:rPr lang="en-US" sz="3200" dirty="0"/>
              <a:t>Impulsive or risk-taking tendencies</a:t>
            </a:r>
          </a:p>
          <a:p>
            <a:pPr marL="342906" indent="-342906" defTabSz="457207">
              <a:buClr>
                <a:schemeClr val="tx1"/>
              </a:buClr>
              <a:buFont typeface="Wingdings 3" charset="2"/>
              <a:buChar char=""/>
              <a:defRPr/>
            </a:pPr>
            <a:r>
              <a:rPr lang="en-US" sz="3200" dirty="0"/>
              <a:t>Poor problem-solving or coping skills</a:t>
            </a:r>
          </a:p>
          <a:p>
            <a:pPr marL="342906" indent="-342906" defTabSz="457207">
              <a:buClr>
                <a:schemeClr val="tx1"/>
              </a:buClr>
              <a:buFont typeface="Wingdings 3" charset="2"/>
              <a:buChar char=""/>
              <a:defRPr/>
            </a:pPr>
            <a:r>
              <a:rPr lang="en-US" sz="3200" dirty="0"/>
              <a:t>Low stress and frustration tolerance</a:t>
            </a:r>
          </a:p>
          <a:p>
            <a:pPr marL="342906" indent="-342906" defTabSz="457207">
              <a:buClr>
                <a:schemeClr val="tx1"/>
              </a:buClr>
              <a:buFont typeface="Wingdings 3" charset="2"/>
              <a:buChar char=""/>
              <a:defRPr/>
            </a:pPr>
            <a:r>
              <a:rPr lang="en-US" sz="3200" dirty="0"/>
              <a:t>Social alienation or isolation, non-conforming</a:t>
            </a:r>
          </a:p>
          <a:p>
            <a:pPr marL="0" indent="0" defTabSz="457207">
              <a:buClr>
                <a:schemeClr val="tx1"/>
              </a:buClr>
              <a:buNone/>
              <a:defRPr/>
            </a:pPr>
            <a:endParaRPr lang="en-US" sz="3200" dirty="0"/>
          </a:p>
          <a:p>
            <a:pPr marL="0" indent="0" defTabSz="457207">
              <a:buClr>
                <a:schemeClr val="bg2">
                  <a:lumMod val="40000"/>
                  <a:lumOff val="60000"/>
                </a:schemeClr>
              </a:buClr>
              <a:buNone/>
              <a:defRPr/>
            </a:pPr>
            <a:r>
              <a:rPr lang="en-US" sz="3200" u="sng" dirty="0"/>
              <a:t>Environmental Factors:</a:t>
            </a:r>
            <a:r>
              <a:rPr lang="en-US" sz="3200" u="sng" baseline="30000" dirty="0"/>
              <a:t>13</a:t>
            </a:r>
            <a:endParaRPr lang="en-US" sz="3200" u="sng" dirty="0"/>
          </a:p>
          <a:p>
            <a:pPr marL="342906" indent="-342906" defTabSz="457207">
              <a:buClr>
                <a:schemeClr val="tx1"/>
              </a:buClr>
              <a:buFont typeface="Wingdings 3" charset="2"/>
              <a:buChar char=""/>
              <a:defRPr/>
            </a:pPr>
            <a:r>
              <a:rPr lang="en-US" sz="3200" dirty="0"/>
              <a:t>Exposure to suicidal behavior of others via media or other</a:t>
            </a:r>
          </a:p>
          <a:p>
            <a:pPr marL="342906" indent="-342906" defTabSz="457207">
              <a:buClr>
                <a:schemeClr val="tx1"/>
              </a:buClr>
              <a:buFont typeface="Wingdings 3" charset="2"/>
              <a:buChar char=""/>
              <a:defRPr/>
            </a:pPr>
            <a:r>
              <a:rPr lang="en-US" sz="3200" dirty="0"/>
              <a:t>Negative social and emotional environment at school</a:t>
            </a:r>
          </a:p>
          <a:p>
            <a:pPr marL="342906" indent="-342906" defTabSz="457207">
              <a:buClr>
                <a:schemeClr val="tx1"/>
              </a:buClr>
              <a:buFont typeface="Wingdings 3" charset="2"/>
              <a:buChar char=""/>
              <a:defRPr/>
            </a:pPr>
            <a:r>
              <a:rPr lang="en-US" sz="3200" dirty="0"/>
              <a:t>Expression and acts of hostility</a:t>
            </a:r>
          </a:p>
          <a:p>
            <a:pPr marL="342906" indent="-342906" defTabSz="457207">
              <a:buClr>
                <a:schemeClr val="tx1"/>
              </a:buClr>
              <a:buFont typeface="Wingdings 3" charset="2"/>
              <a:buChar char=""/>
              <a:defRPr/>
            </a:pPr>
            <a:r>
              <a:rPr lang="en-US" sz="3200" dirty="0"/>
              <a:t>Lack of respect and fair treatment</a:t>
            </a:r>
          </a:p>
          <a:p>
            <a:pPr marL="342906" indent="-342906" defTabSz="457207">
              <a:buClr>
                <a:schemeClr val="tx1"/>
              </a:buClr>
              <a:buFont typeface="Wingdings 3" charset="2"/>
              <a:buChar char=""/>
              <a:defRPr/>
            </a:pPr>
            <a:r>
              <a:rPr lang="en-US" sz="3200" dirty="0"/>
              <a:t>Limitations in school/home physical environment, including lack of safety and security</a:t>
            </a:r>
          </a:p>
          <a:p>
            <a:pPr marL="342906" indent="-342906" defTabSz="457207">
              <a:buClr>
                <a:schemeClr val="tx1"/>
              </a:buClr>
              <a:buFont typeface="Wingdings 3" charset="2"/>
              <a:buChar char=""/>
              <a:defRPr/>
            </a:pPr>
            <a:r>
              <a:rPr lang="en-US" sz="3200" dirty="0"/>
              <a:t>Access to lethal means</a:t>
            </a:r>
          </a:p>
          <a:p>
            <a:pPr marL="342906" indent="-342906" defTabSz="457207">
              <a:buClr>
                <a:schemeClr val="tx1"/>
              </a:buClr>
              <a:buFont typeface="Wingdings 3" charset="2"/>
              <a:buChar char=""/>
              <a:defRPr/>
            </a:pPr>
            <a:r>
              <a:rPr lang="en-US" sz="3200" dirty="0"/>
              <a:t>Exposure to stigma &amp; discrimination</a:t>
            </a:r>
          </a:p>
          <a:p>
            <a:endParaRPr lang="en-US" dirty="0"/>
          </a:p>
        </p:txBody>
      </p:sp>
    </p:spTree>
    <p:extLst>
      <p:ext uri="{BB962C8B-B14F-4D97-AF65-F5344CB8AC3E}">
        <p14:creationId xmlns:p14="http://schemas.microsoft.com/office/powerpoint/2010/main" val="1509843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8D2E3-2E55-4DAD-9164-B77D1DECBACB}"/>
              </a:ext>
            </a:extLst>
          </p:cNvPr>
          <p:cNvSpPr>
            <a:spLocks noGrp="1"/>
          </p:cNvSpPr>
          <p:nvPr>
            <p:ph type="title"/>
          </p:nvPr>
        </p:nvSpPr>
        <p:spPr>
          <a:xfrm>
            <a:off x="332942" y="125283"/>
            <a:ext cx="11554257" cy="804108"/>
          </a:xfrm>
        </p:spPr>
        <p:txBody>
          <a:bodyPr>
            <a:normAutofit fontScale="90000"/>
          </a:bodyPr>
          <a:lstStyle/>
          <a:p>
            <a:r>
              <a:rPr lang="en-US" altLang="en-US" b="1" dirty="0"/>
              <a:t>Risk Factors</a:t>
            </a:r>
            <a:br>
              <a:rPr lang="en-US" altLang="en-US" dirty="0"/>
            </a:br>
            <a:r>
              <a:rPr lang="en-US" altLang="en-US" sz="1600" dirty="0"/>
              <a:t>(Characteristics associated with increased risk. Risk increases with multiple factors)</a:t>
            </a:r>
            <a:endParaRPr lang="en-US" sz="1600" dirty="0"/>
          </a:p>
        </p:txBody>
      </p:sp>
      <p:sp>
        <p:nvSpPr>
          <p:cNvPr id="3" name="Content Placeholder 2">
            <a:extLst>
              <a:ext uri="{FF2B5EF4-FFF2-40B4-BE49-F238E27FC236}">
                <a16:creationId xmlns:a16="http://schemas.microsoft.com/office/drawing/2014/main" id="{647D1F19-8C28-4865-805C-EBDCFCFAEBDD}"/>
              </a:ext>
            </a:extLst>
          </p:cNvPr>
          <p:cNvSpPr>
            <a:spLocks noGrp="1"/>
          </p:cNvSpPr>
          <p:nvPr>
            <p:ph sz="quarter" idx="10"/>
          </p:nvPr>
        </p:nvSpPr>
        <p:spPr>
          <a:xfrm>
            <a:off x="332942" y="1056807"/>
            <a:ext cx="9335713" cy="5675909"/>
          </a:xfrm>
        </p:spPr>
        <p:txBody>
          <a:bodyPr>
            <a:normAutofit lnSpcReduction="10000"/>
          </a:bodyPr>
          <a:lstStyle/>
          <a:p>
            <a:pPr marL="0" indent="0" defTabSz="457207">
              <a:buClr>
                <a:schemeClr val="bg2">
                  <a:lumMod val="40000"/>
                  <a:lumOff val="60000"/>
                </a:schemeClr>
              </a:buClr>
              <a:buNone/>
              <a:defRPr/>
            </a:pPr>
            <a:r>
              <a:rPr lang="en-US" u="sng" dirty="0"/>
              <a:t>Risky Behaviors</a:t>
            </a:r>
            <a:r>
              <a:rPr lang="en-US" u="sng" baseline="30000" dirty="0"/>
              <a:t>13</a:t>
            </a:r>
            <a:r>
              <a:rPr lang="en-US" u="sng" dirty="0"/>
              <a:t>:</a:t>
            </a:r>
            <a:endParaRPr lang="en-US" dirty="0"/>
          </a:p>
          <a:p>
            <a:pPr marL="342906" indent="-342906" defTabSz="457207">
              <a:buClr>
                <a:schemeClr val="tx1"/>
              </a:buClr>
              <a:buFont typeface="Wingdings 3" charset="2"/>
              <a:buChar char=""/>
              <a:defRPr/>
            </a:pPr>
            <a:r>
              <a:rPr lang="en-US" dirty="0"/>
              <a:t>Alcohol or drug use</a:t>
            </a:r>
          </a:p>
          <a:p>
            <a:pPr marL="342906" indent="-342906" defTabSz="457207">
              <a:buClr>
                <a:schemeClr val="tx1"/>
              </a:buClr>
              <a:buFont typeface="Wingdings 3" charset="2"/>
              <a:buChar char=""/>
              <a:defRPr/>
            </a:pPr>
            <a:r>
              <a:rPr lang="en-US" dirty="0"/>
              <a:t>Delinquency</a:t>
            </a:r>
          </a:p>
          <a:p>
            <a:pPr marL="342906" indent="-342906" defTabSz="457207">
              <a:buClr>
                <a:schemeClr val="tx1"/>
              </a:buClr>
              <a:buFont typeface="Wingdings 3" charset="2"/>
              <a:buChar char=""/>
              <a:defRPr/>
            </a:pPr>
            <a:r>
              <a:rPr lang="en-US" dirty="0"/>
              <a:t>Aggressive/violent behavior</a:t>
            </a:r>
          </a:p>
          <a:p>
            <a:pPr marL="342906" indent="-342906" defTabSz="457207">
              <a:buClr>
                <a:schemeClr val="tx1"/>
              </a:buClr>
              <a:buFont typeface="Wingdings 3" charset="2"/>
              <a:buChar char=""/>
              <a:defRPr/>
            </a:pPr>
            <a:r>
              <a:rPr lang="en-US" dirty="0"/>
              <a:t>Risky sexual behavior</a:t>
            </a:r>
          </a:p>
          <a:p>
            <a:pPr marL="0" indent="0" defTabSz="457207">
              <a:buClr>
                <a:schemeClr val="bg2">
                  <a:lumMod val="40000"/>
                  <a:lumOff val="60000"/>
                </a:schemeClr>
              </a:buClr>
              <a:buNone/>
              <a:defRPr/>
            </a:pPr>
            <a:endParaRPr lang="en-US" u="sng" dirty="0"/>
          </a:p>
          <a:p>
            <a:pPr marL="0" indent="0" defTabSz="457207">
              <a:buClr>
                <a:schemeClr val="bg2">
                  <a:lumMod val="40000"/>
                  <a:lumOff val="60000"/>
                </a:schemeClr>
              </a:buClr>
              <a:buNone/>
              <a:defRPr/>
            </a:pPr>
            <a:r>
              <a:rPr lang="en-US" u="sng" dirty="0"/>
              <a:t>Family Characteristics:</a:t>
            </a:r>
            <a:r>
              <a:rPr lang="en-US" u="sng" baseline="30000" dirty="0"/>
              <a:t>13</a:t>
            </a:r>
            <a:endParaRPr lang="en-US" u="sng" dirty="0"/>
          </a:p>
          <a:p>
            <a:pPr marL="342906" indent="-342906" defTabSz="457207">
              <a:buClr>
                <a:schemeClr val="tx1"/>
              </a:buClr>
              <a:buFont typeface="Wingdings 3" charset="2"/>
              <a:buChar char=""/>
              <a:defRPr/>
            </a:pPr>
            <a:r>
              <a:rPr lang="en-US" dirty="0"/>
              <a:t>Family history of suicide</a:t>
            </a:r>
          </a:p>
          <a:p>
            <a:pPr marL="342906" indent="-342906" defTabSz="457207">
              <a:buClr>
                <a:schemeClr val="tx1"/>
              </a:buClr>
              <a:buFont typeface="Wingdings 3" charset="2"/>
              <a:buChar char=""/>
              <a:defRPr/>
            </a:pPr>
            <a:r>
              <a:rPr lang="en-US" dirty="0"/>
              <a:t>Parental mental health problems</a:t>
            </a:r>
          </a:p>
          <a:p>
            <a:pPr marL="342906" indent="-342906" defTabSz="457207">
              <a:buClr>
                <a:schemeClr val="tx1"/>
              </a:buClr>
              <a:buFont typeface="Wingdings 3" charset="2"/>
              <a:buChar char=""/>
              <a:defRPr/>
            </a:pPr>
            <a:r>
              <a:rPr lang="en-US" dirty="0"/>
              <a:t>Family stress and dysfunction</a:t>
            </a:r>
          </a:p>
          <a:p>
            <a:pPr marL="342906" indent="-342906" defTabSz="457207">
              <a:buClr>
                <a:schemeClr val="tx1"/>
              </a:buClr>
              <a:buFont typeface="Wingdings 3" charset="2"/>
              <a:buChar char=""/>
              <a:defRPr/>
            </a:pPr>
            <a:r>
              <a:rPr lang="en-US" dirty="0"/>
              <a:t>Stressful life event/loss or a situational crisis (breakups, abuse, divorce, death of a loved one, etc.)</a:t>
            </a:r>
          </a:p>
          <a:p>
            <a:pPr marL="0" indent="0">
              <a:buNone/>
            </a:pPr>
            <a:endParaRPr lang="en-US" dirty="0"/>
          </a:p>
        </p:txBody>
      </p:sp>
    </p:spTree>
    <p:extLst>
      <p:ext uri="{BB962C8B-B14F-4D97-AF65-F5344CB8AC3E}">
        <p14:creationId xmlns:p14="http://schemas.microsoft.com/office/powerpoint/2010/main" val="3339533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86E35-6333-4BAF-93F6-B26593F64FE8}"/>
              </a:ext>
            </a:extLst>
          </p:cNvPr>
          <p:cNvSpPr>
            <a:spLocks noGrp="1"/>
          </p:cNvSpPr>
          <p:nvPr>
            <p:ph type="title"/>
          </p:nvPr>
        </p:nvSpPr>
        <p:spPr>
          <a:xfrm>
            <a:off x="703289" y="0"/>
            <a:ext cx="10515600" cy="1325563"/>
          </a:xfrm>
        </p:spPr>
        <p:txBody>
          <a:bodyPr/>
          <a:lstStyle/>
          <a:p>
            <a:r>
              <a:rPr lang="en-US" b="1" dirty="0"/>
              <a:t>Signs of Depression in Youth</a:t>
            </a:r>
            <a:r>
              <a:rPr lang="en-US" altLang="en-US" baseline="30000" dirty="0"/>
              <a:t>8</a:t>
            </a:r>
            <a:endParaRPr lang="en-US" dirty="0"/>
          </a:p>
        </p:txBody>
      </p:sp>
      <p:graphicFrame>
        <p:nvGraphicFramePr>
          <p:cNvPr id="6" name="Table 6">
            <a:extLst>
              <a:ext uri="{FF2B5EF4-FFF2-40B4-BE49-F238E27FC236}">
                <a16:creationId xmlns:a16="http://schemas.microsoft.com/office/drawing/2014/main" id="{7E4BB317-9301-4D15-ACF6-DC56073FCCD2}"/>
              </a:ext>
            </a:extLst>
          </p:cNvPr>
          <p:cNvGraphicFramePr>
            <a:graphicFrameLocks noGrp="1"/>
          </p:cNvGraphicFramePr>
          <p:nvPr>
            <p:ph sz="quarter" idx="10"/>
            <p:extLst>
              <p:ext uri="{D42A27DB-BD31-4B8C-83A1-F6EECF244321}">
                <p14:modId xmlns:p14="http://schemas.microsoft.com/office/powerpoint/2010/main" val="2123329312"/>
              </p:ext>
            </p:extLst>
          </p:nvPr>
        </p:nvGraphicFramePr>
        <p:xfrm>
          <a:off x="329784" y="1003299"/>
          <a:ext cx="11504950" cy="4453121"/>
        </p:xfrm>
        <a:graphic>
          <a:graphicData uri="http://schemas.openxmlformats.org/drawingml/2006/table">
            <a:tbl>
              <a:tblPr firstRow="1" bandRow="1">
                <a:tableStyleId>{5C22544A-7EE6-4342-B048-85BDC9FD1C3A}</a:tableStyleId>
              </a:tblPr>
              <a:tblGrid>
                <a:gridCol w="5658513">
                  <a:extLst>
                    <a:ext uri="{9D8B030D-6E8A-4147-A177-3AD203B41FA5}">
                      <a16:colId xmlns:a16="http://schemas.microsoft.com/office/drawing/2014/main" val="1521647809"/>
                    </a:ext>
                  </a:extLst>
                </a:gridCol>
                <a:gridCol w="5846437">
                  <a:extLst>
                    <a:ext uri="{9D8B030D-6E8A-4147-A177-3AD203B41FA5}">
                      <a16:colId xmlns:a16="http://schemas.microsoft.com/office/drawing/2014/main" val="795241312"/>
                    </a:ext>
                  </a:extLst>
                </a:gridCol>
              </a:tblGrid>
              <a:tr h="439889">
                <a:tc>
                  <a:txBody>
                    <a:bodyPr/>
                    <a:lstStyle/>
                    <a:p>
                      <a:r>
                        <a:rPr lang="en-US" sz="2000" dirty="0"/>
                        <a:t>Young Children</a:t>
                      </a:r>
                    </a:p>
                  </a:txBody>
                  <a:tcPr/>
                </a:tc>
                <a:tc>
                  <a:txBody>
                    <a:bodyPr/>
                    <a:lstStyle/>
                    <a:p>
                      <a:r>
                        <a:rPr lang="en-US" sz="2000" dirty="0"/>
                        <a:t>Other Children/Teens</a:t>
                      </a:r>
                    </a:p>
                  </a:txBody>
                  <a:tcPr/>
                </a:tc>
                <a:extLst>
                  <a:ext uri="{0D108BD9-81ED-4DB2-BD59-A6C34878D82A}">
                    <a16:rowId xmlns:a16="http://schemas.microsoft.com/office/drawing/2014/main" val="3787308500"/>
                  </a:ext>
                </a:extLst>
              </a:tr>
              <a:tr h="4013232">
                <a:tc>
                  <a:txBody>
                    <a:bodyPr/>
                    <a:lstStyle/>
                    <a:p>
                      <a:r>
                        <a:rPr lang="en-US" sz="2000" dirty="0"/>
                        <a:t>* Frequent tantrums, intense irritability</a:t>
                      </a:r>
                    </a:p>
                    <a:p>
                      <a:pPr marL="285750" indent="-285750">
                        <a:buFont typeface="Arial" panose="020B0604020202020204" pitchFamily="34" charset="0"/>
                        <a:buChar char="•"/>
                      </a:pPr>
                      <a:r>
                        <a:rPr lang="en-US" sz="2000" dirty="0"/>
                        <a:t>Often talks about fears or worries</a:t>
                      </a:r>
                    </a:p>
                    <a:p>
                      <a:pPr marL="285750" indent="-285750">
                        <a:buFont typeface="Arial" panose="020B0604020202020204" pitchFamily="34" charset="0"/>
                        <a:buChar char="•"/>
                      </a:pPr>
                      <a:r>
                        <a:rPr lang="en-US" sz="2000" dirty="0"/>
                        <a:t>Somatic complaints</a:t>
                      </a:r>
                    </a:p>
                    <a:p>
                      <a:pPr marL="285750" indent="-285750">
                        <a:buFont typeface="Arial" panose="020B0604020202020204" pitchFamily="34" charset="0"/>
                        <a:buChar char="•"/>
                      </a:pPr>
                      <a:r>
                        <a:rPr lang="en-US" sz="2000" dirty="0"/>
                        <a:t>Very active except with TV or videogames</a:t>
                      </a:r>
                    </a:p>
                    <a:p>
                      <a:pPr marL="285750" indent="-285750">
                        <a:buFont typeface="Arial" panose="020B0604020202020204" pitchFamily="34" charset="0"/>
                        <a:buChar char="•"/>
                      </a:pPr>
                      <a:r>
                        <a:rPr lang="en-US" sz="2000" dirty="0"/>
                        <a:t>Sleeps too much/little. Frequent nightmares or seems sleepy during the day</a:t>
                      </a:r>
                    </a:p>
                    <a:p>
                      <a:pPr marL="285750" indent="-285750">
                        <a:buFont typeface="Arial" panose="020B0604020202020204" pitchFamily="34" charset="0"/>
                        <a:buChar char="•"/>
                      </a:pPr>
                      <a:r>
                        <a:rPr lang="en-US" sz="2000" dirty="0"/>
                        <a:t>Little interest playing with others or trouble making friends</a:t>
                      </a:r>
                    </a:p>
                    <a:p>
                      <a:pPr marL="285750" indent="-285750">
                        <a:buFont typeface="Arial" panose="020B0604020202020204" pitchFamily="34" charset="0"/>
                        <a:buChar char="•"/>
                      </a:pPr>
                      <a:r>
                        <a:rPr lang="en-US" sz="2000" dirty="0"/>
                        <a:t>Struggles academically or recent decline in grades</a:t>
                      </a:r>
                    </a:p>
                    <a:p>
                      <a:endParaRPr lang="en-US" sz="2000" dirty="0"/>
                    </a:p>
                  </a:txBody>
                  <a:tcPr/>
                </a:tc>
                <a:tc>
                  <a:txBody>
                    <a:bodyPr/>
                    <a:lstStyle/>
                    <a:p>
                      <a:pPr marL="285750" indent="-285750">
                        <a:buFont typeface="Arial" panose="020B0604020202020204" pitchFamily="34" charset="0"/>
                        <a:buChar char="•"/>
                      </a:pPr>
                      <a:r>
                        <a:rPr lang="en-US" sz="2000" dirty="0"/>
                        <a:t>Loss of interest in things previously enjoyed</a:t>
                      </a:r>
                    </a:p>
                    <a:p>
                      <a:pPr marL="285750" indent="-285750">
                        <a:buFont typeface="Arial" panose="020B0604020202020204" pitchFamily="34" charset="0"/>
                        <a:buChar char="•"/>
                      </a:pPr>
                      <a:r>
                        <a:rPr lang="en-US" sz="2000" dirty="0"/>
                        <a:t>Fear of gaining weight; diet or exercise excessively</a:t>
                      </a:r>
                    </a:p>
                    <a:p>
                      <a:pPr marL="285750" indent="-285750">
                        <a:buFont typeface="Arial" panose="020B0604020202020204" pitchFamily="34" charset="0"/>
                        <a:buChar char="•"/>
                      </a:pPr>
                      <a:r>
                        <a:rPr lang="en-US" sz="2000" dirty="0"/>
                        <a:t>Periods of highly elevated energy/activity; requires much less sleep</a:t>
                      </a:r>
                    </a:p>
                    <a:p>
                      <a:pPr marL="285750" indent="-285750">
                        <a:buFont typeface="Arial" panose="020B0604020202020204" pitchFamily="34" charset="0"/>
                        <a:buChar char="•"/>
                      </a:pPr>
                      <a:r>
                        <a:rPr lang="en-US" sz="2000" dirty="0"/>
                        <a:t>Sleeps too much/little. Seems sleepy throughout the day. Low energy</a:t>
                      </a:r>
                    </a:p>
                    <a:p>
                      <a:pPr marL="285750" indent="-285750">
                        <a:buFont typeface="Arial" panose="020B0604020202020204" pitchFamily="34" charset="0"/>
                        <a:buChar char="•"/>
                      </a:pPr>
                      <a:r>
                        <a:rPr lang="en-US" sz="2000" dirty="0"/>
                        <a:t>Increased isolation; avoids social activity</a:t>
                      </a:r>
                    </a:p>
                    <a:p>
                      <a:pPr marL="285750" indent="-285750">
                        <a:buFont typeface="Arial" panose="020B0604020202020204" pitchFamily="34" charset="0"/>
                        <a:buChar char="•"/>
                      </a:pPr>
                      <a:r>
                        <a:rPr lang="en-US" sz="2000" dirty="0"/>
                        <a:t>Self-harm behaviors (e.g., cutting or burning their skin)</a:t>
                      </a:r>
                    </a:p>
                    <a:p>
                      <a:pPr marL="285750" indent="-285750">
                        <a:buFont typeface="Arial" panose="020B0604020202020204" pitchFamily="34" charset="0"/>
                        <a:buChar char="•"/>
                      </a:pPr>
                      <a:r>
                        <a:rPr lang="en-US" sz="2000" dirty="0"/>
                        <a:t>Risky or destructive behaviors. Substance use</a:t>
                      </a:r>
                    </a:p>
                    <a:p>
                      <a:endParaRPr lang="en-US" sz="2000" dirty="0"/>
                    </a:p>
                  </a:txBody>
                  <a:tcPr/>
                </a:tc>
                <a:extLst>
                  <a:ext uri="{0D108BD9-81ED-4DB2-BD59-A6C34878D82A}">
                    <a16:rowId xmlns:a16="http://schemas.microsoft.com/office/drawing/2014/main" val="1275093957"/>
                  </a:ext>
                </a:extLst>
              </a:tr>
            </a:tbl>
          </a:graphicData>
        </a:graphic>
      </p:graphicFrame>
    </p:spTree>
    <p:extLst>
      <p:ext uri="{BB962C8B-B14F-4D97-AF65-F5344CB8AC3E}">
        <p14:creationId xmlns:p14="http://schemas.microsoft.com/office/powerpoint/2010/main" val="776836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C117A-11AC-4F13-80FC-8B43B189A699}"/>
              </a:ext>
            </a:extLst>
          </p:cNvPr>
          <p:cNvSpPr>
            <a:spLocks noGrp="1"/>
          </p:cNvSpPr>
          <p:nvPr>
            <p:ph type="title"/>
          </p:nvPr>
        </p:nvSpPr>
        <p:spPr>
          <a:xfrm>
            <a:off x="838200" y="67035"/>
            <a:ext cx="10515600" cy="944801"/>
          </a:xfrm>
        </p:spPr>
        <p:txBody>
          <a:bodyPr>
            <a:normAutofit fontScale="90000"/>
          </a:bodyPr>
          <a:lstStyle/>
          <a:p>
            <a:r>
              <a:rPr lang="en-US" b="1" dirty="0"/>
              <a:t>General Warning Signs</a:t>
            </a:r>
            <a:r>
              <a:rPr lang="en-US" b="1" baseline="30000" dirty="0"/>
              <a:t>15, 16</a:t>
            </a:r>
            <a:br>
              <a:rPr lang="en-US" dirty="0"/>
            </a:br>
            <a:r>
              <a:rPr lang="en-US" sz="2000" dirty="0"/>
              <a:t>(Observable behaviors signaling suicidal thinking)</a:t>
            </a:r>
          </a:p>
        </p:txBody>
      </p:sp>
      <p:sp>
        <p:nvSpPr>
          <p:cNvPr id="3" name="Content Placeholder 2">
            <a:extLst>
              <a:ext uri="{FF2B5EF4-FFF2-40B4-BE49-F238E27FC236}">
                <a16:creationId xmlns:a16="http://schemas.microsoft.com/office/drawing/2014/main" id="{85CA89DF-A83F-4564-B2B7-B75012A57251}"/>
              </a:ext>
            </a:extLst>
          </p:cNvPr>
          <p:cNvSpPr>
            <a:spLocks noGrp="1"/>
          </p:cNvSpPr>
          <p:nvPr>
            <p:ph sz="quarter" idx="10"/>
          </p:nvPr>
        </p:nvSpPr>
        <p:spPr>
          <a:xfrm>
            <a:off x="281395" y="1101777"/>
            <a:ext cx="11629209" cy="4654446"/>
          </a:xfrm>
        </p:spPr>
        <p:txBody>
          <a:bodyPr>
            <a:normAutofit fontScale="77500" lnSpcReduction="20000"/>
          </a:bodyPr>
          <a:lstStyle/>
          <a:p>
            <a:pPr marL="0" indent="0" defTabSz="457207">
              <a:buClr>
                <a:schemeClr val="bg2">
                  <a:lumMod val="40000"/>
                  <a:lumOff val="60000"/>
                </a:schemeClr>
              </a:buClr>
              <a:buNone/>
              <a:defRPr/>
            </a:pPr>
            <a:r>
              <a:rPr lang="en-US" b="1" dirty="0"/>
              <a:t>Warning Signs: </a:t>
            </a:r>
            <a:r>
              <a:rPr lang="en-US" dirty="0"/>
              <a:t>Changes in behaviors, feelings, &amp; beliefs about self. Most signs last 2+weeks, but can occur impulsively</a:t>
            </a:r>
          </a:p>
          <a:p>
            <a:pPr marL="0" indent="0" defTabSz="457207">
              <a:buClr>
                <a:schemeClr val="bg2">
                  <a:lumMod val="40000"/>
                  <a:lumOff val="60000"/>
                </a:schemeClr>
              </a:buClr>
              <a:buNone/>
              <a:defRPr/>
            </a:pPr>
            <a:endParaRPr lang="en-US" dirty="0"/>
          </a:p>
          <a:p>
            <a:pPr marL="342906" indent="-342906" defTabSz="457207">
              <a:buClr>
                <a:schemeClr val="tx1"/>
              </a:buClr>
              <a:buFont typeface="Wingdings 3" charset="2"/>
              <a:buChar char=""/>
              <a:defRPr/>
            </a:pPr>
            <a:r>
              <a:rPr lang="en-US" dirty="0"/>
              <a:t>Reckless or engaging in risky activities &amp;/or increased alcohol/drug use</a:t>
            </a:r>
          </a:p>
          <a:p>
            <a:pPr marL="342906" indent="-342906" defTabSz="457207">
              <a:buClr>
                <a:schemeClr val="tx1"/>
              </a:buClr>
              <a:buFont typeface="Wingdings 3" charset="2"/>
              <a:buChar char=""/>
              <a:defRPr/>
            </a:pPr>
            <a:r>
              <a:rPr lang="en-US" dirty="0"/>
              <a:t>Feeling trapped, like there’s no way out</a:t>
            </a:r>
          </a:p>
          <a:p>
            <a:pPr marL="342906" indent="-342906" defTabSz="457207">
              <a:buClr>
                <a:schemeClr val="tx1"/>
              </a:buClr>
              <a:buFont typeface="Wingdings 3" charset="2"/>
              <a:buChar char=""/>
              <a:defRPr/>
            </a:pPr>
            <a:r>
              <a:rPr lang="en-US" dirty="0"/>
              <a:t>Anxiety, agitation, dramatic mood changes </a:t>
            </a:r>
          </a:p>
          <a:p>
            <a:pPr marL="342906" indent="-342906" defTabSz="457207">
              <a:buClr>
                <a:schemeClr val="tx1"/>
              </a:buClr>
              <a:buFont typeface="Wingdings 3" charset="2"/>
              <a:buChar char=""/>
              <a:defRPr/>
            </a:pPr>
            <a:r>
              <a:rPr lang="en-US" dirty="0"/>
              <a:t>Hopeless about the future; severe or overwhelming emotional pain or distress*</a:t>
            </a:r>
          </a:p>
          <a:p>
            <a:pPr marL="342906" indent="-342906" defTabSz="457207">
              <a:buClr>
                <a:schemeClr val="tx1"/>
              </a:buClr>
              <a:buFont typeface="Wingdings 3" charset="2"/>
              <a:buChar char=""/>
              <a:defRPr/>
            </a:pPr>
            <a:r>
              <a:rPr lang="en-US" dirty="0"/>
              <a:t>Rage, uncontrolled anger, seeking revenge or recent increased agitation or irritability*</a:t>
            </a:r>
          </a:p>
          <a:p>
            <a:pPr marL="342906" indent="-342906" defTabSz="457207">
              <a:buClr>
                <a:schemeClr val="tx1"/>
              </a:buClr>
              <a:buFont typeface="Wingdings 3" charset="2"/>
              <a:buChar char=""/>
              <a:defRPr/>
            </a:pPr>
            <a:r>
              <a:rPr lang="en-US" dirty="0"/>
              <a:t>Unable to sleep or sleeping all the time*</a:t>
            </a:r>
          </a:p>
          <a:p>
            <a:pPr marL="342906" indent="-342906" defTabSz="457207">
              <a:buClr>
                <a:schemeClr val="tx1"/>
              </a:buClr>
              <a:buFont typeface="Wingdings 3" charset="2"/>
              <a:buChar char=""/>
              <a:defRPr/>
            </a:pPr>
            <a:r>
              <a:rPr lang="en-US" dirty="0"/>
              <a:t>Withdrawal or changes in social connections*</a:t>
            </a:r>
          </a:p>
          <a:p>
            <a:pPr marL="342906" indent="-342906" defTabSz="457207">
              <a:buClr>
                <a:schemeClr val="tx1"/>
              </a:buClr>
              <a:buFont typeface="Wingdings 3" charset="2"/>
              <a:buChar char=""/>
              <a:defRPr/>
            </a:pPr>
            <a:r>
              <a:rPr lang="en-US" dirty="0"/>
              <a:t>Anger that seems out of character or context*</a:t>
            </a:r>
          </a:p>
          <a:p>
            <a:pPr marL="342906" indent="-342906" defTabSz="457207">
              <a:buClr>
                <a:schemeClr val="tx1"/>
              </a:buClr>
              <a:buFont typeface="Wingdings 3" charset="2"/>
              <a:buChar char=""/>
              <a:defRPr/>
            </a:pPr>
            <a:endParaRPr lang="en-US" dirty="0"/>
          </a:p>
          <a:p>
            <a:pPr marL="0" indent="0" defTabSz="457207">
              <a:buClr>
                <a:schemeClr val="tx1"/>
              </a:buClr>
              <a:buNone/>
              <a:defRPr/>
            </a:pPr>
            <a:r>
              <a:rPr lang="en-US" dirty="0"/>
              <a:t>* Items marked with (*) also indicate warning signs for youth </a:t>
            </a:r>
            <a:r>
              <a:rPr lang="en-US" u="sng" dirty="0"/>
              <a:t>&lt;</a:t>
            </a:r>
            <a:r>
              <a:rPr lang="en-US" dirty="0"/>
              <a:t> 25 years of age</a:t>
            </a:r>
          </a:p>
          <a:p>
            <a:pPr marL="0" indent="0">
              <a:buNone/>
            </a:pPr>
            <a:endParaRPr lang="en-US" dirty="0"/>
          </a:p>
        </p:txBody>
      </p:sp>
    </p:spTree>
    <p:extLst>
      <p:ext uri="{BB962C8B-B14F-4D97-AF65-F5344CB8AC3E}">
        <p14:creationId xmlns:p14="http://schemas.microsoft.com/office/powerpoint/2010/main" val="26864777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5"/>
  <p:tag name="ARTICULATE_DESIGN_ID_OFFICE THEME" val="ZDFfUi83"/>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2340</TotalTime>
  <Words>3249</Words>
  <Application>Microsoft Office PowerPoint</Application>
  <PresentationFormat>Widescreen</PresentationFormat>
  <Paragraphs>259</Paragraphs>
  <Slides>31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Arial Black</vt:lpstr>
      <vt:lpstr>Bookman Old Style</vt:lpstr>
      <vt:lpstr>Calibri</vt:lpstr>
      <vt:lpstr>Wingdings 3</vt:lpstr>
      <vt:lpstr>Office Theme</vt:lpstr>
      <vt:lpstr>Suicide Screening Remotely</vt:lpstr>
      <vt:lpstr>PowerPoint Presentation</vt:lpstr>
      <vt:lpstr>Additional Components When Screening During the Pandemic 1</vt:lpstr>
      <vt:lpstr>Screenings at School vs Remotely</vt:lpstr>
      <vt:lpstr>When to Conduct a Screener</vt:lpstr>
      <vt:lpstr>Risk Factors (Characteristics associated with increased risk. Risk increases with multiple factors)</vt:lpstr>
      <vt:lpstr>Risk Factors (Characteristics associated with increased risk. Risk increases with multiple factors)</vt:lpstr>
      <vt:lpstr>Signs of Depression in Youth8</vt:lpstr>
      <vt:lpstr>General Warning Signs15, 16 (Observable behaviors signaling suicidal thinking)</vt:lpstr>
      <vt:lpstr>Acute Warning Signs15 </vt:lpstr>
      <vt:lpstr>Protective Factors13</vt:lpstr>
      <vt:lpstr>Protective Factors13</vt:lpstr>
      <vt:lpstr>What to Explore in a Risk Assessment11</vt:lpstr>
      <vt:lpstr>What to Explore in a Risk Assessment11</vt:lpstr>
      <vt:lpstr>What to Explore in a Risk Assessment11</vt:lpstr>
      <vt:lpstr>What to Explore in a Risk Assessment11</vt:lpstr>
      <vt:lpstr>Or… Use a Developed Suicide Screener</vt:lpstr>
      <vt:lpstr>Columbia-Suicide Severity Rating Scale (C-SSRS)4</vt:lpstr>
      <vt:lpstr>C-SSRS 4 </vt:lpstr>
      <vt:lpstr>SAFE-T14</vt:lpstr>
      <vt:lpstr>Levels of Risk10</vt:lpstr>
      <vt:lpstr>Problems with Levels of Risk</vt:lpstr>
      <vt:lpstr>What’s Not Helpful?</vt:lpstr>
      <vt:lpstr>RESOURCES</vt:lpstr>
      <vt:lpstr>24/7 Crisis Lines</vt:lpstr>
      <vt:lpstr>Advanced Training in Risk Assessment</vt:lpstr>
      <vt:lpstr>Safety Plans</vt:lpstr>
      <vt:lpstr>General Resources</vt:lpstr>
      <vt:lpstr>References</vt:lpstr>
      <vt:lpstr>References</vt:lpstr>
      <vt:lpstr>Thanks for coming!</vt:lpstr>
    </vt:vector>
  </TitlesOfParts>
  <Company>UMKC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Barker, Kendra L</dc:creator>
  <cp:lastModifiedBy>Stefanie Winfield</cp:lastModifiedBy>
  <cp:revision>57</cp:revision>
  <dcterms:created xsi:type="dcterms:W3CDTF">2017-10-19T14:29:41Z</dcterms:created>
  <dcterms:modified xsi:type="dcterms:W3CDTF">2020-06-01T17:12:35Z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6C20144C-0AD0-4CE7-9B12-88696D45CBD6</vt:lpwstr>
  </property>
  <property fmtid="{D5CDD505-2E9C-101B-9397-08002B2CF9AE}" pid="3" name="ArticulatePath">
    <vt:lpwstr>508_compliant_basic_slides_mg</vt:lpwstr>
  </property>
</Properties>
</file>