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62" r:id="rId4"/>
  </p:sldMasterIdLst>
  <p:notesMasterIdLst>
    <p:notesMasterId r:id="rId17"/>
  </p:notesMasterIdLst>
  <p:sldIdLst>
    <p:sldId id="256" r:id="rId5"/>
    <p:sldId id="258" r:id="rId6"/>
    <p:sldId id="259" r:id="rId7"/>
    <p:sldId id="257" r:id="rId8"/>
    <p:sldId id="260" r:id="rId9"/>
    <p:sldId id="267" r:id="rId10"/>
    <p:sldId id="271" r:id="rId11"/>
    <p:sldId id="269" r:id="rId12"/>
    <p:sldId id="268" r:id="rId13"/>
    <p:sldId id="272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8FC91-127A-4552-9867-6E7F6AFBBCE9}" v="181" dt="2020-05-29T19:19:59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04" autoAdjust="0"/>
  </p:normalViewPr>
  <p:slideViewPr>
    <p:cSldViewPr snapToGrid="0">
      <p:cViewPr varScale="1">
        <p:scale>
          <a:sx n="135" d="100"/>
          <a:sy n="135" d="100"/>
        </p:scale>
        <p:origin x="12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944D-4C71-4550-B765-CE98448D72A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80BBA-4FC6-439A-B2C1-B6EB53BD1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0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6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4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1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0BBA-4FC6-439A-B2C1-B6EB53BD1F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346B-60AF-4DDA-B2D2-F77BCA9CA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0C01D-AF23-4A79-9200-4A5D07A16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F2BC-D37D-4BFB-BFB5-E1081694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EB9E8-9BC9-4964-8AA6-678A7497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A5ABA-3B19-46D5-9730-7BCE6C25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63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3113-380E-4317-8E5A-E46A9411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0CFED-5936-4E15-9967-EA934E0D2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9E34-1905-4F0E-BA4F-8A9FEF34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4F935-4D51-4EC9-95A9-FCBFFCC6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4447-981C-433C-9913-DEBDA114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363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7C169-A93D-4A5E-B649-9A9BE2FC2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7EBFD-E086-49F1-BCD1-B27A10E0E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A6B92-E70E-4114-B2D1-C15AA0F5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8AA14-C63B-41B4-BD03-F72ED4BD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6E31-CCE8-45E3-B3FC-4CC4C28B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448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400E-3558-4E86-A7D4-7940A9DF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5A32F-438C-4F81-AAF2-B8E0D5B5D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E14DB-1442-4EC8-BE8E-72636135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CBD91-333D-48A8-B4F1-044E03C8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D9080-235D-4443-8F2E-4FE4F177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469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5904-0A85-40FF-9D05-8F609DD9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51D2F-37EF-40BB-B2C0-18FEBA08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F1447-4EB1-42A6-927B-21754644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D04B-5B27-4B29-9E32-665941D1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68A9-36A6-4A39-AF25-AF9D71E3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8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8516-D1A3-451E-8BB9-55A3B2B9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D4477-5C58-47C8-8F76-4B1E5183B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C72FB-1454-441B-A23D-0F0F6233E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B2A63-3380-4106-93B3-1DC7B603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0F1E6-768B-4018-B4FD-0643499E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C1702-54C4-4425-BDEB-AB3F1502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254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849F-942D-4E33-BEDE-0EFDE794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C21C1-C52B-4752-A81B-B48E98EF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49885-E9CB-46D8-BEEB-4CDB048C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D7AC7-066E-49A8-9125-CAA5BB289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8F775-34EC-4FEC-A7D4-24D7662FB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47AF4-5DE1-4169-8C1D-4F545ACA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E536A-74B1-43D5-ACE3-CA3FAC16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F8EDD-8E75-4983-875B-964917AF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102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7A26-C787-4657-9DF6-36182F75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5C1C0-5BE2-40D2-AE75-39DC1AA7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93422-3AE0-4EE0-96AF-AEA83A87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03166-54CD-4EFA-AF54-15AAC17B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3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3BA0B-5D25-4016-B9D4-D19083EA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A7725-5A3A-42F7-B20A-B55A87DB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CDDF9-90AE-4F72-B378-9C9808AA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9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6F11-E2F0-4922-AFAD-D91BA75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C0F7-670D-4260-8AF9-8EA320B3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E6167-FCF2-4283-822F-6B4882B06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7A096-4677-403A-A267-D0A5310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F7C20-3D24-4F4E-AD50-327D571B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A6CED-2AF3-4DAF-A766-7D418E3A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863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AE50-3D0A-4C7B-9755-79C27422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3BA2F-4589-4A3B-AE18-72E2ED802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72C66-88A8-4D75-A127-2EBB13ADA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3FB73-E896-4780-AD29-70A7D71B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CFC50-3B99-400E-B50C-1AE68116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528E1-6252-438A-A3DD-C5696559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598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18050-5FB6-494F-81A2-988108B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4DD40-9074-4189-8F74-48E49B31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7D7EC-4BB2-4B32-AAE5-7202D70CB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C6C5-0314-4FBA-9C1A-4FBD6E8E9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C61B2-DB73-447D-921C-D535F0329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younggren@mentalhealthcolorado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asel.org/wp-content/uploads/2020/05/CASEL_Leveraging-SEL-as-You-Prepare-to-Reopen-and-Renew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selproviders.casel.org/sel-resources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ing the Lens- Trauma-informed Approaches in State Policy ...">
            <a:extLst>
              <a:ext uri="{FF2B5EF4-FFF2-40B4-BE49-F238E27FC236}">
                <a16:creationId xmlns:a16="http://schemas.microsoft.com/office/drawing/2014/main" id="{34DFF56A-976B-4192-BE06-760E8120B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6307"/>
          <a:stretch/>
        </p:blipFill>
        <p:spPr bwMode="auto">
          <a:xfrm>
            <a:off x="0" y="212281"/>
            <a:ext cx="4637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48401-9EFF-4C5D-AF3A-EEF11565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052" y="424068"/>
            <a:ext cx="7102990" cy="2580861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chemeClr val="bg1"/>
                </a:solidFill>
              </a:rPr>
              <a:t>Trauma Informed Practices in the COVID-19 Pandemic: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Supporting students at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94155-8693-4037-88F3-27B64500A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8" y="4063511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Sarah Younggren, LCSW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Manager of Child and Adolescent Initiatives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Mental Health Colorado</a:t>
            </a:r>
          </a:p>
        </p:txBody>
      </p:sp>
      <p:pic>
        <p:nvPicPr>
          <p:cNvPr id="6" name="Picture 5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60D25ABE-D62C-4D97-AD14-D1B951628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519" y="5240937"/>
            <a:ext cx="1856523" cy="12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7F1F-4854-41B2-AD20-E1E7B604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0280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Trauma Informed Parenting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ECA19-6C67-4C1C-9C74-53B02AC8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609220" cy="3375920"/>
          </a:xfrm>
        </p:spPr>
        <p:txBody>
          <a:bodyPr anchor="t">
            <a:noAutofit/>
          </a:bodyPr>
          <a:lstStyle/>
          <a:p>
            <a:r>
              <a:rPr lang="en-US" sz="2600" dirty="0"/>
              <a:t>Play purposefully </a:t>
            </a:r>
          </a:p>
          <a:p>
            <a:pPr lvl="1"/>
            <a:r>
              <a:rPr lang="en-US" sz="2600" dirty="0"/>
              <a:t>Recess is essential</a:t>
            </a:r>
          </a:p>
          <a:p>
            <a:r>
              <a:rPr lang="en-US" sz="2600" dirty="0"/>
              <a:t>Focus on you</a:t>
            </a:r>
          </a:p>
          <a:p>
            <a:pPr lvl="1"/>
            <a:r>
              <a:rPr lang="en-US" sz="2600" dirty="0"/>
              <a:t>Find grace if you need a break, self-care, or have made a mistake</a:t>
            </a:r>
          </a:p>
          <a:p>
            <a:r>
              <a:rPr lang="en-US" sz="2600" dirty="0"/>
              <a:t>Stay connected to others</a:t>
            </a:r>
          </a:p>
          <a:p>
            <a:pPr lvl="1"/>
            <a:r>
              <a:rPr lang="en-US" sz="2600" dirty="0"/>
              <a:t>Physical distance, but do not socially isolate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Play facilitation: the science behind the art of engaging young ...">
            <a:extLst>
              <a:ext uri="{FF2B5EF4-FFF2-40B4-BE49-F238E27FC236}">
                <a16:creationId xmlns:a16="http://schemas.microsoft.com/office/drawing/2014/main" id="{D6158E89-4653-4AD3-87FB-FFBBCD275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9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5BA4FA0D-E9A8-47EF-954F-8AE58C458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321" y="5894773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5122" name="Picture 2" descr="Why Is Hope So Important? | Understand The Deeper Meaning Of Hope">
            <a:extLst>
              <a:ext uri="{FF2B5EF4-FFF2-40B4-BE49-F238E27FC236}">
                <a16:creationId xmlns:a16="http://schemas.microsoft.com/office/drawing/2014/main" id="{2C92AC01-0E59-485F-AF88-E51DBC467C3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r="4093"/>
          <a:stretch/>
        </p:blipFill>
        <p:spPr bwMode="auto">
          <a:xfrm>
            <a:off x="3725383" y="484766"/>
            <a:ext cx="8029353" cy="58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8F817-3D90-4250-9FB8-62C3D0968A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726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Foster Hope</a:t>
            </a:r>
          </a:p>
        </p:txBody>
      </p:sp>
      <p:pic>
        <p:nvPicPr>
          <p:cNvPr id="13" name="Picture 12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DF76D9D3-3DB6-4461-9270-4DDB0C433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2" y="5881809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5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6E988-17FA-4FD2-97D4-6AA2F744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and thoughts?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F597D-4354-419A-8113-F34A0C41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Sarah Younggren, LCSW</a:t>
            </a:r>
          </a:p>
          <a:p>
            <a:pPr algn="ctr"/>
            <a:r>
              <a:rPr lang="en-US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syounggren@mentalhealthcolorado.org</a:t>
            </a:r>
            <a:endParaRPr lang="en-US" kern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kern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9013D987-A59C-4133-8822-26CD200D3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094" y="5432039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3F6B1-C4D7-465F-B0EB-8CCD9052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Collective and individual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7A64-94F8-4560-849A-0A296366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65" y="2183794"/>
            <a:ext cx="7534002" cy="4418967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2200" dirty="0"/>
              <a:t>COVID-19 is causing increased uncertainty and stress</a:t>
            </a:r>
          </a:p>
          <a:p>
            <a:endParaRPr lang="en-US" sz="2200" dirty="0"/>
          </a:p>
          <a:p>
            <a:r>
              <a:rPr lang="en-US" sz="2200" dirty="0"/>
              <a:t>It can mean a lack of physical safety and a loss of power and control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Societal, collective stress and trauma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Increase in risk factors for exposure to family trauma</a:t>
            </a:r>
          </a:p>
          <a:p>
            <a:pPr lvl="1"/>
            <a:r>
              <a:rPr lang="en-US" sz="1800" dirty="0"/>
              <a:t>Financial, food, and housing insecurity</a:t>
            </a:r>
          </a:p>
          <a:p>
            <a:pPr lvl="1"/>
            <a:r>
              <a:rPr lang="en-US" sz="1800" dirty="0"/>
              <a:t>Strained access to caregiver coping skills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pic>
        <p:nvPicPr>
          <p:cNvPr id="3074" name="Picture 2" descr="The Collective Trauma Online Summit sought to explore how much we ...">
            <a:extLst>
              <a:ext uri="{FF2B5EF4-FFF2-40B4-BE49-F238E27FC236}">
                <a16:creationId xmlns:a16="http://schemas.microsoft.com/office/drawing/2014/main" id="{C9AD153A-3A3B-4EE0-88B7-9F347B0C9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641"/>
          <a:stretch/>
        </p:blipFill>
        <p:spPr bwMode="auto">
          <a:xfrm>
            <a:off x="8082642" y="2516777"/>
            <a:ext cx="3271157" cy="23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25261-C702-4BE4-872B-421CB5517832}"/>
              </a:ext>
            </a:extLst>
          </p:cNvPr>
          <p:cNvSpPr txBox="1"/>
          <p:nvPr/>
        </p:nvSpPr>
        <p:spPr>
          <a:xfrm>
            <a:off x="7592786" y="5349454"/>
            <a:ext cx="393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Reports to the Colorado child abuse and neglect hotline have reduced by 30%</a:t>
            </a:r>
          </a:p>
          <a:p>
            <a:endParaRPr lang="en-US" dirty="0"/>
          </a:p>
        </p:txBody>
      </p:sp>
      <p:pic>
        <p:nvPicPr>
          <p:cNvPr id="7" name="Picture 6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7AFCF3E9-AD5D-45F8-80C3-8C0530F88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608" y="5955122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8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F13F7-597D-4EC1-BBA8-EE68375C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02" y="585373"/>
            <a:ext cx="1110081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does COVID-19 trauma or stress look like in children?</a:t>
            </a:r>
          </a:p>
        </p:txBody>
      </p:sp>
      <p:pic>
        <p:nvPicPr>
          <p:cNvPr id="1026" name="Picture 2" descr="Kids not likely to pass coronavirus to adults, report says ...">
            <a:extLst>
              <a:ext uri="{FF2B5EF4-FFF2-40B4-BE49-F238E27FC236}">
                <a16:creationId xmlns:a16="http://schemas.microsoft.com/office/drawing/2014/main" id="{89E35246-6983-419F-9315-9A031FD05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" r="2" b="2"/>
          <a:stretch/>
        </p:blipFill>
        <p:spPr bwMode="auto">
          <a:xfrm>
            <a:off x="838200" y="2926218"/>
            <a:ext cx="4743123" cy="27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E7D8-A8EB-4724-8457-F86B6ED1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79032"/>
            <a:ext cx="5553455" cy="3993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/>
              <a:t>Regression academically and emotionally</a:t>
            </a:r>
          </a:p>
          <a:p>
            <a:r>
              <a:rPr lang="en-US" sz="2200" dirty="0"/>
              <a:t>Physical complaints</a:t>
            </a:r>
          </a:p>
          <a:p>
            <a:r>
              <a:rPr lang="en-US" sz="2200" dirty="0"/>
              <a:t>Sleep or appetite changes</a:t>
            </a:r>
          </a:p>
          <a:p>
            <a:r>
              <a:rPr lang="en-US" sz="2200" dirty="0"/>
              <a:t>Increase in disruptive behaviors</a:t>
            </a:r>
          </a:p>
          <a:p>
            <a:r>
              <a:rPr lang="en-US" sz="2200" dirty="0"/>
              <a:t>Withdrawal</a:t>
            </a:r>
          </a:p>
          <a:p>
            <a:r>
              <a:rPr lang="en-US" sz="2200" dirty="0"/>
              <a:t>Forgetfulness</a:t>
            </a:r>
          </a:p>
          <a:p>
            <a:r>
              <a:rPr lang="en-US" sz="2200" dirty="0"/>
              <a:t>Agitation or apathy or decreased energy</a:t>
            </a:r>
          </a:p>
          <a:p>
            <a:r>
              <a:rPr lang="en-US" sz="2200" dirty="0"/>
              <a:t>Strong feelings of fear or concerns about one’s own or family’s safety and health</a:t>
            </a:r>
          </a:p>
        </p:txBody>
      </p:sp>
      <p:pic>
        <p:nvPicPr>
          <p:cNvPr id="6" name="Picture 5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2892C561-2BC8-40CA-8D24-1AC9DD84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608" y="5955122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5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94C3D3-26F1-4272-BDDD-1EA6D1730E5F}"/>
              </a:ext>
            </a:extLst>
          </p:cNvPr>
          <p:cNvSpPr txBox="1"/>
          <p:nvPr/>
        </p:nvSpPr>
        <p:spPr>
          <a:xfrm>
            <a:off x="1012372" y="2155371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Trauma informed approaches can promote resilience and healing for all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2" descr="Best Practices Working With Trauma -- GPBH Conference 2017">
            <a:extLst>
              <a:ext uri="{FF2B5EF4-FFF2-40B4-BE49-F238E27FC236}">
                <a16:creationId xmlns:a16="http://schemas.microsoft.com/office/drawing/2014/main" id="{82ECDCAF-28D3-4C6B-A7D2-EA65AFA7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475" y="440871"/>
            <a:ext cx="7372967" cy="55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0A652AD7-8AFD-4668-B6C1-15C775701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608" y="5955122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9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13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D03A-4A9B-4D56-BE5F-ACC7A4DF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79" y="511688"/>
            <a:ext cx="4346561" cy="152674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Establish a sense of safety</a:t>
            </a:r>
          </a:p>
        </p:txBody>
      </p:sp>
      <p:cxnSp>
        <p:nvCxnSpPr>
          <p:cNvPr id="2072" name="Straight Connector 14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E85BA-3052-43B8-9269-4C5C5B4A7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Create a structured and predictable routine</a:t>
            </a:r>
          </a:p>
          <a:p>
            <a:r>
              <a:rPr lang="en-US" sz="2200">
                <a:solidFill>
                  <a:schemeClr val="bg1"/>
                </a:solidFill>
              </a:rPr>
              <a:t>Maintain clear communication</a:t>
            </a:r>
          </a:p>
          <a:p>
            <a:r>
              <a:rPr lang="en-US" sz="2200">
                <a:solidFill>
                  <a:schemeClr val="bg1"/>
                </a:solidFill>
              </a:rPr>
              <a:t>Promote continuity of learning</a:t>
            </a:r>
          </a:p>
        </p:txBody>
      </p:sp>
      <p:pic>
        <p:nvPicPr>
          <p:cNvPr id="2054" name="Picture 6" descr="NVUSD Distance Learning">
            <a:extLst>
              <a:ext uri="{FF2B5EF4-FFF2-40B4-BE49-F238E27FC236}">
                <a16:creationId xmlns:a16="http://schemas.microsoft.com/office/drawing/2014/main" id="{ED454A67-4E07-41EE-BEC2-EB120462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345" y="2903638"/>
            <a:ext cx="5559480" cy="29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 Home Flexible Daily Schedule for Kids - Super Healthy Kids">
            <a:extLst>
              <a:ext uri="{FF2B5EF4-FFF2-40B4-BE49-F238E27FC236}">
                <a16:creationId xmlns:a16="http://schemas.microsoft.com/office/drawing/2014/main" id="{3E7519A0-85ED-47ED-A457-24D0950A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2157" y="2602233"/>
            <a:ext cx="2637392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A71E42D0-6A64-448F-A4A0-4BC7C3654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821" y="5654640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4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D03A-4A9B-4D56-BE5F-ACC7A4DF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Prioritize relationships and connection</a:t>
            </a:r>
          </a:p>
        </p:txBody>
      </p:sp>
      <p:pic>
        <p:nvPicPr>
          <p:cNvPr id="4098" name="Picture 2" descr="Yes, You Can Do Trauma-Informed Teaching Remotely (and You Really ...">
            <a:extLst>
              <a:ext uri="{FF2B5EF4-FFF2-40B4-BE49-F238E27FC236}">
                <a16:creationId xmlns:a16="http://schemas.microsoft.com/office/drawing/2014/main" id="{47696672-A800-4A11-908A-3E06550D3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r="4407"/>
          <a:stretch/>
        </p:blipFill>
        <p:spPr bwMode="auto">
          <a:xfrm>
            <a:off x="841248" y="2516777"/>
            <a:ext cx="5015484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984FE3-F969-483F-A1EF-BE1B0024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308092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Relationships before learning compliance</a:t>
            </a:r>
          </a:p>
          <a:p>
            <a:r>
              <a:rPr lang="en-US" sz="2200" dirty="0"/>
              <a:t>Student self-actualization</a:t>
            </a:r>
          </a:p>
          <a:p>
            <a:r>
              <a:rPr lang="en-US" sz="2200" dirty="0"/>
              <a:t>Be approachable</a:t>
            </a:r>
          </a:p>
          <a:p>
            <a:r>
              <a:rPr lang="en-US" sz="2200" dirty="0"/>
              <a:t>Perception of support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9" name="Picture 18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A71E42D0-6A64-448F-A4A0-4BC7C3654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821" y="5654640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D03A-4A9B-4D56-BE5F-ACC7A4DF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Continue and adapt social emotional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984FE3-F969-483F-A1EF-BE1B0024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365" y="2289433"/>
            <a:ext cx="6629400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Continue SEL during summer and prepare to embed SEL in the fall transition</a:t>
            </a:r>
          </a:p>
          <a:p>
            <a:r>
              <a:rPr lang="en-US" sz="2200" dirty="0"/>
              <a:t>Promote self-awareness and self-regulation</a:t>
            </a:r>
          </a:p>
          <a:p>
            <a:r>
              <a:rPr lang="en-US" sz="2200" dirty="0"/>
              <a:t>Mindfulness and self-soothing exercises</a:t>
            </a:r>
          </a:p>
          <a:p>
            <a:r>
              <a:rPr lang="en-US" sz="2200" dirty="0"/>
              <a:t>Model and normalize emotions and experiences </a:t>
            </a:r>
          </a:p>
          <a:p>
            <a:r>
              <a:rPr lang="en-US" sz="2200" dirty="0"/>
              <a:t>Brain based education to families and students</a:t>
            </a:r>
          </a:p>
          <a:p>
            <a:r>
              <a:rPr lang="en-US" sz="2200" dirty="0"/>
              <a:t>Use data for continuous improvements </a:t>
            </a:r>
          </a:p>
        </p:txBody>
      </p:sp>
      <p:pic>
        <p:nvPicPr>
          <p:cNvPr id="19" name="Picture 18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A71E42D0-6A64-448F-A4A0-4BC7C365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821" y="5654640"/>
            <a:ext cx="1217280" cy="8504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BCDD1-317F-4BF9-AD62-30700A5D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5" y="2470183"/>
            <a:ext cx="2478157" cy="7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1A637E-3F37-4CC6-B4B1-0B8F408ED4DF}"/>
              </a:ext>
            </a:extLst>
          </p:cNvPr>
          <p:cNvSpPr/>
          <p:nvPr/>
        </p:nvSpPr>
        <p:spPr>
          <a:xfrm>
            <a:off x="362685" y="3347614"/>
            <a:ext cx="4345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https://selproviders.casel.org/sel-resources/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F7C89A-F26C-4592-A444-B7D02421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2" y="3886327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294FE1-CBE5-4D40-A842-975182AB8771}"/>
              </a:ext>
            </a:extLst>
          </p:cNvPr>
          <p:cNvSpPr/>
          <p:nvPr/>
        </p:nvSpPr>
        <p:spPr>
          <a:xfrm>
            <a:off x="3158590" y="5949618"/>
            <a:ext cx="6491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https://casel.org/wp-content/uploads/2020/05/CASEL_Leveraging-SEL-as-You-Prepare-to-Reopen-and-Renew.pdf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id-19 lockdowns force schools to reconsider fairness of tests ...">
            <a:extLst>
              <a:ext uri="{FF2B5EF4-FFF2-40B4-BE49-F238E27FC236}">
                <a16:creationId xmlns:a16="http://schemas.microsoft.com/office/drawing/2014/main" id="{579B52A2-A9EA-4EF5-A9B9-083811CFE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r="9091" b="8302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D03A-4A9B-4D56-BE5F-ACC7A4DF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3100" b="1" dirty="0"/>
              <a:t>Staff social emotional learning and wellness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7BD494-C44F-42DA-A1BF-89EF1BD3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19" y="1985238"/>
            <a:ext cx="3764826" cy="3773010"/>
          </a:xfrm>
        </p:spPr>
        <p:txBody>
          <a:bodyPr>
            <a:noAutofit/>
          </a:bodyPr>
          <a:lstStyle/>
          <a:p>
            <a:r>
              <a:rPr lang="en-US" sz="1800" dirty="0"/>
              <a:t>Allow space and create opportunities for connection and healing among school staff</a:t>
            </a:r>
          </a:p>
          <a:p>
            <a:r>
              <a:rPr lang="en-US" sz="1800" dirty="0"/>
              <a:t>Provide and enhance staff professional development with a focus on mental health and social emotional needs of students and themselves</a:t>
            </a:r>
          </a:p>
          <a:p>
            <a:r>
              <a:rPr lang="en-US" sz="1800" dirty="0"/>
              <a:t>Build infrastructures that make is easy for staff to connect to students and families</a:t>
            </a:r>
          </a:p>
          <a:p>
            <a:r>
              <a:rPr lang="en-US" sz="1800" dirty="0"/>
              <a:t>Ensure access to robust mental health supports for school staff now, and in the fall</a:t>
            </a:r>
          </a:p>
        </p:txBody>
      </p:sp>
      <p:pic>
        <p:nvPicPr>
          <p:cNvPr id="19" name="Picture 18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A71E42D0-6A64-448F-A4A0-4BC7C3654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321" y="5894773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7F1F-4854-41B2-AD20-E1E7B604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5724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Trauma Informed Parenting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ECA19-6C67-4C1C-9C74-53B02AC8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90" y="2286000"/>
            <a:ext cx="6470559" cy="4572000"/>
          </a:xfrm>
        </p:spPr>
        <p:txBody>
          <a:bodyPr anchor="t">
            <a:noAutofit/>
          </a:bodyPr>
          <a:lstStyle/>
          <a:p>
            <a:r>
              <a:rPr lang="en-US" sz="2600" dirty="0"/>
              <a:t>Regulate yourself</a:t>
            </a:r>
          </a:p>
          <a:p>
            <a:pPr lvl="1"/>
            <a:r>
              <a:rPr lang="en-US" sz="2600" dirty="0"/>
              <a:t>Mini-breaks, let go of control</a:t>
            </a:r>
          </a:p>
          <a:p>
            <a:r>
              <a:rPr lang="en-US" sz="2600" dirty="0"/>
              <a:t>Behavior is communication</a:t>
            </a:r>
          </a:p>
          <a:p>
            <a:pPr lvl="1"/>
            <a:r>
              <a:rPr lang="en-US" sz="2600" dirty="0"/>
              <a:t>Calm is contagious</a:t>
            </a:r>
          </a:p>
          <a:p>
            <a:r>
              <a:rPr lang="en-US" sz="2600" dirty="0"/>
              <a:t>Calmly assure children</a:t>
            </a:r>
          </a:p>
          <a:p>
            <a:pPr lvl="1"/>
            <a:r>
              <a:rPr lang="en-US" sz="2600" dirty="0"/>
              <a:t>Validate and normalize fears or anxieties about the pandemic</a:t>
            </a:r>
          </a:p>
          <a:p>
            <a:r>
              <a:rPr lang="en-US" sz="2600" dirty="0"/>
              <a:t>Develop a clear structure and routine</a:t>
            </a:r>
          </a:p>
          <a:p>
            <a:pPr lvl="1"/>
            <a:r>
              <a:rPr lang="en-US" sz="2600" dirty="0"/>
              <a:t>Visual schedules for every family member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Playful Parent Academy | Stories Of Play">
            <a:extLst>
              <a:ext uri="{FF2B5EF4-FFF2-40B4-BE49-F238E27FC236}">
                <a16:creationId xmlns:a16="http://schemas.microsoft.com/office/drawing/2014/main" id="{F87E53C9-DF49-476F-9AEB-2C290FAD4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636C13D6-C7D3-43A9-9B8A-76E895F1C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321" y="5894773"/>
            <a:ext cx="1217280" cy="8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F7F5B1BFD2247A9D4CA4202664C83" ma:contentTypeVersion="12" ma:contentTypeDescription="Create a new document." ma:contentTypeScope="" ma:versionID="ade2761931965ae7492683d15ed025bc">
  <xsd:schema xmlns:xsd="http://www.w3.org/2001/XMLSchema" xmlns:xs="http://www.w3.org/2001/XMLSchema" xmlns:p="http://schemas.microsoft.com/office/2006/metadata/properties" xmlns:ns3="4cadc3b2-d256-4f49-ad87-c5a7a58cb912" xmlns:ns4="f20367c1-df2c-457f-90b4-2df99a913e07" targetNamespace="http://schemas.microsoft.com/office/2006/metadata/properties" ma:root="true" ma:fieldsID="5259cab49ca7c6222b6377486e1f8c2f" ns3:_="" ns4:_="">
    <xsd:import namespace="4cadc3b2-d256-4f49-ad87-c5a7a58cb912"/>
    <xsd:import namespace="f20367c1-df2c-457f-90b4-2df99a913e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dc3b2-d256-4f49-ad87-c5a7a58cb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367c1-df2c-457f-90b4-2df99a913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DC38F8-F189-4926-BC70-ECEFD857A6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dc3b2-d256-4f49-ad87-c5a7a58cb912"/>
    <ds:schemaRef ds:uri="f20367c1-df2c-457f-90b4-2df99a913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45CE1-9F8C-4150-8E09-5CA360107B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D6FDF1-215F-4671-98F0-7CCE96BFD3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435</Words>
  <Application>Microsoft Office PowerPoint</Application>
  <PresentationFormat>Widescreen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Trauma Informed Practices in the COVID-19 Pandemic: Supporting students at home</vt:lpstr>
      <vt:lpstr>Collective and individual trauma</vt:lpstr>
      <vt:lpstr>What does COVID-19 trauma or stress look like in children?</vt:lpstr>
      <vt:lpstr>PowerPoint Presentation</vt:lpstr>
      <vt:lpstr>Establish a sense of safety</vt:lpstr>
      <vt:lpstr>Prioritize relationships and connection</vt:lpstr>
      <vt:lpstr>Continue and adapt social emotional learning</vt:lpstr>
      <vt:lpstr>Staff social emotional learning and wellness</vt:lpstr>
      <vt:lpstr>Trauma Informed Parenting at Home</vt:lpstr>
      <vt:lpstr>Trauma Informed Parenting at Home</vt:lpstr>
      <vt:lpstr>Foster Hope</vt:lpstr>
      <vt:lpstr>Questions and 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Practices in the COVID-19 Pandemic: Supporting students at home</dc:title>
  <dc:creator>Sarah Younggren</dc:creator>
  <cp:lastModifiedBy>Stefanie Winfield</cp:lastModifiedBy>
  <cp:revision>6</cp:revision>
  <dcterms:created xsi:type="dcterms:W3CDTF">2020-05-27T22:14:49Z</dcterms:created>
  <dcterms:modified xsi:type="dcterms:W3CDTF">2020-06-01T17:09:44Z</dcterms:modified>
</cp:coreProperties>
</file>