
<file path=[Content_Types].xml><?xml version="1.0" encoding="utf-8"?>
<Types xmlns="http://schemas.openxmlformats.org/package/2006/content-types">
  <Default Extension="png" ContentType="image/png"/>
  <Default Extension="tmp"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9.xml" ContentType="application/vnd.openxmlformats-officedocument.presentationml.tags+xml"/>
  <Override PartName="/ppt/notesSlides/notesSlide1.xml" ContentType="application/vnd.openxmlformats-officedocument.presentationml.notesSlide+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4" r:id="rId1"/>
    <p:sldMasterId id="2147483683" r:id="rId2"/>
    <p:sldMasterId id="2147483711" r:id="rId3"/>
  </p:sldMasterIdLst>
  <p:notesMasterIdLst>
    <p:notesMasterId r:id="rId76"/>
  </p:notesMasterIdLst>
  <p:sldIdLst>
    <p:sldId id="260" r:id="rId4"/>
    <p:sldId id="258" r:id="rId5"/>
    <p:sldId id="263" r:id="rId6"/>
    <p:sldId id="889" r:id="rId7"/>
    <p:sldId id="264" r:id="rId8"/>
    <p:sldId id="266" r:id="rId9"/>
    <p:sldId id="268" r:id="rId10"/>
    <p:sldId id="271" r:id="rId11"/>
    <p:sldId id="269" r:id="rId12"/>
    <p:sldId id="272" r:id="rId13"/>
    <p:sldId id="270" r:id="rId14"/>
    <p:sldId id="273" r:id="rId15"/>
    <p:sldId id="262" r:id="rId16"/>
    <p:sldId id="277" r:id="rId17"/>
    <p:sldId id="283" r:id="rId18"/>
    <p:sldId id="282" r:id="rId19"/>
    <p:sldId id="279" r:id="rId20"/>
    <p:sldId id="296" r:id="rId21"/>
    <p:sldId id="284" r:id="rId22"/>
    <p:sldId id="278" r:id="rId23"/>
    <p:sldId id="288" r:id="rId24"/>
    <p:sldId id="285" r:id="rId25"/>
    <p:sldId id="297" r:id="rId26"/>
    <p:sldId id="939" r:id="rId27"/>
    <p:sldId id="940" r:id="rId28"/>
    <p:sldId id="941" r:id="rId29"/>
    <p:sldId id="942" r:id="rId30"/>
    <p:sldId id="943" r:id="rId31"/>
    <p:sldId id="944" r:id="rId32"/>
    <p:sldId id="945" r:id="rId33"/>
    <p:sldId id="946" r:id="rId34"/>
    <p:sldId id="947" r:id="rId35"/>
    <p:sldId id="948" r:id="rId36"/>
    <p:sldId id="949" r:id="rId37"/>
    <p:sldId id="950" r:id="rId38"/>
    <p:sldId id="951" r:id="rId39"/>
    <p:sldId id="952" r:id="rId40"/>
    <p:sldId id="953" r:id="rId41"/>
    <p:sldId id="954" r:id="rId42"/>
    <p:sldId id="955" r:id="rId43"/>
    <p:sldId id="956" r:id="rId44"/>
    <p:sldId id="957" r:id="rId45"/>
    <p:sldId id="958" r:id="rId46"/>
    <p:sldId id="959" r:id="rId47"/>
    <p:sldId id="960" r:id="rId48"/>
    <p:sldId id="961" r:id="rId49"/>
    <p:sldId id="462" r:id="rId50"/>
    <p:sldId id="938" r:id="rId51"/>
    <p:sldId id="379" r:id="rId52"/>
    <p:sldId id="409" r:id="rId53"/>
    <p:sldId id="885" r:id="rId54"/>
    <p:sldId id="656" r:id="rId55"/>
    <p:sldId id="576" r:id="rId56"/>
    <p:sldId id="597" r:id="rId57"/>
    <p:sldId id="878" r:id="rId58"/>
    <p:sldId id="611" r:id="rId59"/>
    <p:sldId id="410" r:id="rId60"/>
    <p:sldId id="879" r:id="rId61"/>
    <p:sldId id="658" r:id="rId62"/>
    <p:sldId id="708" r:id="rId63"/>
    <p:sldId id="626" r:id="rId64"/>
    <p:sldId id="884" r:id="rId65"/>
    <p:sldId id="880" r:id="rId66"/>
    <p:sldId id="886" r:id="rId67"/>
    <p:sldId id="400" r:id="rId68"/>
    <p:sldId id="887" r:id="rId69"/>
    <p:sldId id="881" r:id="rId70"/>
    <p:sldId id="657" r:id="rId71"/>
    <p:sldId id="882" r:id="rId72"/>
    <p:sldId id="883" r:id="rId73"/>
    <p:sldId id="407" r:id="rId74"/>
    <p:sldId id="937" r:id="rId75"/>
  </p:sldIdLst>
  <p:sldSz cx="12192000" cy="6858000"/>
  <p:notesSz cx="6858000" cy="9144000"/>
  <p:custDataLst>
    <p:tags r:id="rId7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rker, Kendra L" initials="BKL"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49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8446" autoAdjust="0"/>
    <p:restoredTop sz="70000" autoAdjust="0"/>
  </p:normalViewPr>
  <p:slideViewPr>
    <p:cSldViewPr snapToGrid="0">
      <p:cViewPr varScale="1">
        <p:scale>
          <a:sx n="59" d="100"/>
          <a:sy n="59" d="100"/>
        </p:scale>
        <p:origin x="72" y="12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tags" Target="tags/tag1.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commentAuthors" Target="commentAuthors.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notesMaster" Target="notesMasters/notesMaster1.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EDB2F0-809C-134C-925F-566299F81A41}" type="datetimeFigureOut">
              <a:rPr lang="en-US" smtClean="0"/>
              <a:t>6/1/2020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07F5E-1248-0D41-AA81-B50EA45314DF}" type="slidenum">
              <a:rPr lang="en-US" smtClean="0"/>
              <a:t>‹#›</a:t>
            </a:fld>
            <a:endParaRPr lang="en-US" dirty="0"/>
          </a:p>
        </p:txBody>
      </p:sp>
    </p:spTree>
    <p:extLst>
      <p:ext uri="{BB962C8B-B14F-4D97-AF65-F5344CB8AC3E}">
        <p14:creationId xmlns:p14="http://schemas.microsoft.com/office/powerpoint/2010/main" val="8959655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lnSpc>
                <a:spcPct val="110000"/>
              </a:lnSpc>
            </a:pPr>
            <a:endParaRPr lang="en-US" sz="1400" baseline="0" dirty="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a:t>
            </a:fld>
            <a:endParaRPr lang="en-US" dirty="0"/>
          </a:p>
        </p:txBody>
      </p:sp>
    </p:spTree>
    <p:extLst>
      <p:ext uri="{BB962C8B-B14F-4D97-AF65-F5344CB8AC3E}">
        <p14:creationId xmlns:p14="http://schemas.microsoft.com/office/powerpoint/2010/main" val="3371282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13</a:t>
            </a:fld>
            <a:endParaRPr lang="en-US"/>
          </a:p>
        </p:txBody>
      </p:sp>
    </p:spTree>
    <p:extLst>
      <p:ext uri="{BB962C8B-B14F-4D97-AF65-F5344CB8AC3E}">
        <p14:creationId xmlns:p14="http://schemas.microsoft.com/office/powerpoint/2010/main" val="953739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baseline="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14</a:t>
            </a:fld>
            <a:endParaRPr lang="en-US"/>
          </a:p>
        </p:txBody>
      </p:sp>
    </p:spTree>
    <p:extLst>
      <p:ext uri="{BB962C8B-B14F-4D97-AF65-F5344CB8AC3E}">
        <p14:creationId xmlns:p14="http://schemas.microsoft.com/office/powerpoint/2010/main" val="26372543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15</a:t>
            </a:fld>
            <a:endParaRPr lang="en-US"/>
          </a:p>
        </p:txBody>
      </p:sp>
    </p:spTree>
    <p:extLst>
      <p:ext uri="{BB962C8B-B14F-4D97-AF65-F5344CB8AC3E}">
        <p14:creationId xmlns:p14="http://schemas.microsoft.com/office/powerpoint/2010/main" val="16355539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16</a:t>
            </a:fld>
            <a:endParaRPr lang="en-US"/>
          </a:p>
        </p:txBody>
      </p:sp>
    </p:spTree>
    <p:extLst>
      <p:ext uri="{BB962C8B-B14F-4D97-AF65-F5344CB8AC3E}">
        <p14:creationId xmlns:p14="http://schemas.microsoft.com/office/powerpoint/2010/main" val="2613956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17</a:t>
            </a:fld>
            <a:endParaRPr lang="en-US"/>
          </a:p>
        </p:txBody>
      </p:sp>
    </p:spTree>
    <p:extLst>
      <p:ext uri="{BB962C8B-B14F-4D97-AF65-F5344CB8AC3E}">
        <p14:creationId xmlns:p14="http://schemas.microsoft.com/office/powerpoint/2010/main" val="17806369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18</a:t>
            </a:fld>
            <a:endParaRPr lang="en-US" dirty="0"/>
          </a:p>
        </p:txBody>
      </p:sp>
    </p:spTree>
    <p:extLst>
      <p:ext uri="{BB962C8B-B14F-4D97-AF65-F5344CB8AC3E}">
        <p14:creationId xmlns:p14="http://schemas.microsoft.com/office/powerpoint/2010/main" val="7607233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19</a:t>
            </a:fld>
            <a:endParaRPr lang="en-US"/>
          </a:p>
        </p:txBody>
      </p:sp>
    </p:spTree>
    <p:extLst>
      <p:ext uri="{BB962C8B-B14F-4D97-AF65-F5344CB8AC3E}">
        <p14:creationId xmlns:p14="http://schemas.microsoft.com/office/powerpoint/2010/main" val="50305145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20</a:t>
            </a:fld>
            <a:endParaRPr lang="en-US"/>
          </a:p>
        </p:txBody>
      </p:sp>
    </p:spTree>
    <p:extLst>
      <p:ext uri="{BB962C8B-B14F-4D97-AF65-F5344CB8AC3E}">
        <p14:creationId xmlns:p14="http://schemas.microsoft.com/office/powerpoint/2010/main" val="27296790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21</a:t>
            </a:fld>
            <a:endParaRPr lang="en-US"/>
          </a:p>
        </p:txBody>
      </p:sp>
    </p:spTree>
    <p:extLst>
      <p:ext uri="{BB962C8B-B14F-4D97-AF65-F5344CB8AC3E}">
        <p14:creationId xmlns:p14="http://schemas.microsoft.com/office/powerpoint/2010/main" val="4001998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22</a:t>
            </a:fld>
            <a:endParaRPr lang="en-US"/>
          </a:p>
        </p:txBody>
      </p:sp>
    </p:spTree>
    <p:extLst>
      <p:ext uri="{BB962C8B-B14F-4D97-AF65-F5344CB8AC3E}">
        <p14:creationId xmlns:p14="http://schemas.microsoft.com/office/powerpoint/2010/main" val="2641979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sz="140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2</a:t>
            </a:fld>
            <a:endParaRPr lang="en-US" dirty="0"/>
          </a:p>
        </p:txBody>
      </p:sp>
    </p:spTree>
    <p:extLst>
      <p:ext uri="{BB962C8B-B14F-4D97-AF65-F5344CB8AC3E}">
        <p14:creationId xmlns:p14="http://schemas.microsoft.com/office/powerpoint/2010/main" val="7111289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23</a:t>
            </a:fld>
            <a:endParaRPr lang="en-US"/>
          </a:p>
        </p:txBody>
      </p:sp>
    </p:spTree>
    <p:extLst>
      <p:ext uri="{BB962C8B-B14F-4D97-AF65-F5344CB8AC3E}">
        <p14:creationId xmlns:p14="http://schemas.microsoft.com/office/powerpoint/2010/main" val="3615903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24</a:t>
            </a:fld>
            <a:endParaRPr lang="en-US"/>
          </a:p>
        </p:txBody>
      </p:sp>
    </p:spTree>
    <p:extLst>
      <p:ext uri="{BB962C8B-B14F-4D97-AF65-F5344CB8AC3E}">
        <p14:creationId xmlns:p14="http://schemas.microsoft.com/office/powerpoint/2010/main" val="1419978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24A558B-E4E9-A94A-B9C1-029E46A76ABA}" type="slidenum">
              <a:rPr lang="en-US" smtClean="0"/>
              <a:t>25</a:t>
            </a:fld>
            <a:endParaRPr lang="en-US"/>
          </a:p>
        </p:txBody>
      </p:sp>
    </p:spTree>
    <p:extLst>
      <p:ext uri="{BB962C8B-B14F-4D97-AF65-F5344CB8AC3E}">
        <p14:creationId xmlns:p14="http://schemas.microsoft.com/office/powerpoint/2010/main" val="18221631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26</a:t>
            </a:fld>
            <a:endParaRPr lang="en-US"/>
          </a:p>
        </p:txBody>
      </p:sp>
    </p:spTree>
    <p:extLst>
      <p:ext uri="{BB962C8B-B14F-4D97-AF65-F5344CB8AC3E}">
        <p14:creationId xmlns:p14="http://schemas.microsoft.com/office/powerpoint/2010/main" val="4567632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27</a:t>
            </a:fld>
            <a:endParaRPr lang="en-US"/>
          </a:p>
        </p:txBody>
      </p:sp>
    </p:spTree>
    <p:extLst>
      <p:ext uri="{BB962C8B-B14F-4D97-AF65-F5344CB8AC3E}">
        <p14:creationId xmlns:p14="http://schemas.microsoft.com/office/powerpoint/2010/main" val="43641723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29</a:t>
            </a:fld>
            <a:endParaRPr lang="en-US"/>
          </a:p>
        </p:txBody>
      </p:sp>
    </p:spTree>
    <p:extLst>
      <p:ext uri="{BB962C8B-B14F-4D97-AF65-F5344CB8AC3E}">
        <p14:creationId xmlns:p14="http://schemas.microsoft.com/office/powerpoint/2010/main" val="130491432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31</a:t>
            </a:fld>
            <a:endParaRPr lang="en-US"/>
          </a:p>
        </p:txBody>
      </p:sp>
    </p:spTree>
    <p:extLst>
      <p:ext uri="{BB962C8B-B14F-4D97-AF65-F5344CB8AC3E}">
        <p14:creationId xmlns:p14="http://schemas.microsoft.com/office/powerpoint/2010/main" val="1356737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32</a:t>
            </a:fld>
            <a:endParaRPr lang="en-US"/>
          </a:p>
        </p:txBody>
      </p:sp>
    </p:spTree>
    <p:extLst>
      <p:ext uri="{BB962C8B-B14F-4D97-AF65-F5344CB8AC3E}">
        <p14:creationId xmlns:p14="http://schemas.microsoft.com/office/powerpoint/2010/main" val="41735980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33</a:t>
            </a:fld>
            <a:endParaRPr lang="en-US"/>
          </a:p>
        </p:txBody>
      </p:sp>
    </p:spTree>
    <p:extLst>
      <p:ext uri="{BB962C8B-B14F-4D97-AF65-F5344CB8AC3E}">
        <p14:creationId xmlns:p14="http://schemas.microsoft.com/office/powerpoint/2010/main" val="13658664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35</a:t>
            </a:fld>
            <a:endParaRPr lang="en-US"/>
          </a:p>
        </p:txBody>
      </p:sp>
    </p:spTree>
    <p:extLst>
      <p:ext uri="{BB962C8B-B14F-4D97-AF65-F5344CB8AC3E}">
        <p14:creationId xmlns:p14="http://schemas.microsoft.com/office/powerpoint/2010/main" val="26395146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6</a:t>
            </a:fld>
            <a:endParaRPr lang="en-US"/>
          </a:p>
        </p:txBody>
      </p:sp>
    </p:spTree>
    <p:extLst>
      <p:ext uri="{BB962C8B-B14F-4D97-AF65-F5344CB8AC3E}">
        <p14:creationId xmlns:p14="http://schemas.microsoft.com/office/powerpoint/2010/main" val="409012644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36</a:t>
            </a:fld>
            <a:endParaRPr lang="en-US"/>
          </a:p>
        </p:txBody>
      </p:sp>
    </p:spTree>
    <p:extLst>
      <p:ext uri="{BB962C8B-B14F-4D97-AF65-F5344CB8AC3E}">
        <p14:creationId xmlns:p14="http://schemas.microsoft.com/office/powerpoint/2010/main" val="20725031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37</a:t>
            </a:fld>
            <a:endParaRPr lang="en-US"/>
          </a:p>
        </p:txBody>
      </p:sp>
    </p:spTree>
    <p:extLst>
      <p:ext uri="{BB962C8B-B14F-4D97-AF65-F5344CB8AC3E}">
        <p14:creationId xmlns:p14="http://schemas.microsoft.com/office/powerpoint/2010/main" val="40644060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38</a:t>
            </a:fld>
            <a:endParaRPr lang="en-US"/>
          </a:p>
        </p:txBody>
      </p:sp>
    </p:spTree>
    <p:extLst>
      <p:ext uri="{BB962C8B-B14F-4D97-AF65-F5344CB8AC3E}">
        <p14:creationId xmlns:p14="http://schemas.microsoft.com/office/powerpoint/2010/main" val="3404734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39</a:t>
            </a:fld>
            <a:endParaRPr lang="en-US"/>
          </a:p>
        </p:txBody>
      </p:sp>
    </p:spTree>
    <p:extLst>
      <p:ext uri="{BB962C8B-B14F-4D97-AF65-F5344CB8AC3E}">
        <p14:creationId xmlns:p14="http://schemas.microsoft.com/office/powerpoint/2010/main" val="34549975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40</a:t>
            </a:fld>
            <a:endParaRPr lang="en-US"/>
          </a:p>
        </p:txBody>
      </p:sp>
    </p:spTree>
    <p:extLst>
      <p:ext uri="{BB962C8B-B14F-4D97-AF65-F5344CB8AC3E}">
        <p14:creationId xmlns:p14="http://schemas.microsoft.com/office/powerpoint/2010/main" val="84214904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41</a:t>
            </a:fld>
            <a:endParaRPr lang="en-US" dirty="0"/>
          </a:p>
        </p:txBody>
      </p:sp>
    </p:spTree>
    <p:extLst>
      <p:ext uri="{BB962C8B-B14F-4D97-AF65-F5344CB8AC3E}">
        <p14:creationId xmlns:p14="http://schemas.microsoft.com/office/powerpoint/2010/main" val="167407863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42</a:t>
            </a:fld>
            <a:endParaRPr lang="en-US"/>
          </a:p>
        </p:txBody>
      </p:sp>
    </p:spTree>
    <p:extLst>
      <p:ext uri="{BB962C8B-B14F-4D97-AF65-F5344CB8AC3E}">
        <p14:creationId xmlns:p14="http://schemas.microsoft.com/office/powerpoint/2010/main" val="9184789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24A558B-E4E9-A94A-B9C1-029E46A76ABA}" type="slidenum">
              <a:rPr lang="en-US" smtClean="0"/>
              <a:t>46</a:t>
            </a:fld>
            <a:endParaRPr lang="en-US"/>
          </a:p>
        </p:txBody>
      </p:sp>
    </p:spTree>
    <p:extLst>
      <p:ext uri="{BB962C8B-B14F-4D97-AF65-F5344CB8AC3E}">
        <p14:creationId xmlns:p14="http://schemas.microsoft.com/office/powerpoint/2010/main" val="428884368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a:extLst>
              <a:ext uri="{FF2B5EF4-FFF2-40B4-BE49-F238E27FC236}">
                <a16:creationId xmlns:a16="http://schemas.microsoft.com/office/drawing/2014/main" id="{DE26F777-90DB-4882-825B-F8DB71DF765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1619" name="Notes Placeholder 2">
            <a:extLst>
              <a:ext uri="{FF2B5EF4-FFF2-40B4-BE49-F238E27FC236}">
                <a16:creationId xmlns:a16="http://schemas.microsoft.com/office/drawing/2014/main" id="{E6F2AB30-72DD-44C5-B11F-C91C7630EC8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111620" name="Slide Number Placeholder 3">
            <a:extLst>
              <a:ext uri="{FF2B5EF4-FFF2-40B4-BE49-F238E27FC236}">
                <a16:creationId xmlns:a16="http://schemas.microsoft.com/office/drawing/2014/main" id="{410EEBAE-4202-499E-A30F-4C3E99FFDBD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AB90730-86A8-426E-8883-9CD63A7E1A0D}"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a:extLst>
              <a:ext uri="{FF2B5EF4-FFF2-40B4-BE49-F238E27FC236}">
                <a16:creationId xmlns:a16="http://schemas.microsoft.com/office/drawing/2014/main" id="{B25DFEF3-E9C6-4427-B646-2A965B24DA9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a:extLst>
              <a:ext uri="{FF2B5EF4-FFF2-40B4-BE49-F238E27FC236}">
                <a16:creationId xmlns:a16="http://schemas.microsoft.com/office/drawing/2014/main" id="{81AA259B-313A-42E4-9B67-7B0402F197A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C43A8A1-751F-4937-B322-EF4C2E834802}"/>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800C1E5-6DE7-4DFD-9E0B-0DCAF487713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en-US" altLang="en-US" sz="1200" b="0" i="0" u="none" strike="noStrike" kern="1200" cap="none" spc="0" normalizeH="0" baseline="0" noProof="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864615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7</a:t>
            </a:fld>
            <a:endParaRPr lang="en-US"/>
          </a:p>
        </p:txBody>
      </p:sp>
    </p:spTree>
    <p:extLst>
      <p:ext uri="{BB962C8B-B14F-4D97-AF65-F5344CB8AC3E}">
        <p14:creationId xmlns:p14="http://schemas.microsoft.com/office/powerpoint/2010/main" val="374685663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a:extLst>
              <a:ext uri="{FF2B5EF4-FFF2-40B4-BE49-F238E27FC236}">
                <a16:creationId xmlns:a16="http://schemas.microsoft.com/office/drawing/2014/main" id="{020667D5-1D15-4462-A6DD-EB87205804CC}"/>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3667" name="Notes Placeholder 2">
            <a:extLst>
              <a:ext uri="{FF2B5EF4-FFF2-40B4-BE49-F238E27FC236}">
                <a16:creationId xmlns:a16="http://schemas.microsoft.com/office/drawing/2014/main" id="{0BCEFA00-B34B-4D51-8B28-35F737044B55}"/>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70A12790-953D-4645-BF5E-B3A0F4A96D9F}"/>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BC8804A-743E-4B77-8CEF-1D46E493BB18}"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C7EEA1C-BF72-4922-B082-9DAB1057CB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24835C68-CA5E-4B73-A090-F1B9E0C024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6FACA2AC-9156-44D7-A83D-BBAEC662A654}"/>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C23845-2AA8-4A6B-8F09-663429993D7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a:extLst>
              <a:ext uri="{FF2B5EF4-FFF2-40B4-BE49-F238E27FC236}">
                <a16:creationId xmlns:a16="http://schemas.microsoft.com/office/drawing/2014/main" id="{CC7EEA1C-BF72-4922-B082-9DAB1057CB8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5715" name="Notes Placeholder 2">
            <a:extLst>
              <a:ext uri="{FF2B5EF4-FFF2-40B4-BE49-F238E27FC236}">
                <a16:creationId xmlns:a16="http://schemas.microsoft.com/office/drawing/2014/main" id="{24835C68-CA5E-4B73-A090-F1B9E0C024C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6FACA2AC-9156-44D7-A83D-BBAEC662A654}"/>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5C23845-2AA8-4A6B-8F09-663429993D7E}"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extLst>
      <p:ext uri="{BB962C8B-B14F-4D97-AF65-F5344CB8AC3E}">
        <p14:creationId xmlns:p14="http://schemas.microsoft.com/office/powerpoint/2010/main" val="12274963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a:extLst>
              <a:ext uri="{FF2B5EF4-FFF2-40B4-BE49-F238E27FC236}">
                <a16:creationId xmlns:a16="http://schemas.microsoft.com/office/drawing/2014/main" id="{CCF09B38-1926-4AAC-880A-759B96C70DF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Notes Placeholder 2">
            <a:extLst>
              <a:ext uri="{FF2B5EF4-FFF2-40B4-BE49-F238E27FC236}">
                <a16:creationId xmlns:a16="http://schemas.microsoft.com/office/drawing/2014/main" id="{36360660-4125-4832-AB8B-E174327CE77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Any questions before we dig in? </a:t>
            </a:r>
          </a:p>
          <a:p>
            <a:endParaRPr lang="en-US" altLang="en-US" dirty="0"/>
          </a:p>
          <a:p>
            <a:endParaRPr lang="en-US" altLang="en-US" dirty="0"/>
          </a:p>
        </p:txBody>
      </p:sp>
      <p:sp>
        <p:nvSpPr>
          <p:cNvPr id="4" name="Slide Number Placeholder 3">
            <a:extLst>
              <a:ext uri="{FF2B5EF4-FFF2-40B4-BE49-F238E27FC236}">
                <a16:creationId xmlns:a16="http://schemas.microsoft.com/office/drawing/2014/main" id="{A7ED53A8-D3CA-48B0-8D7A-AD32A2F0D7A1}"/>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81397D28-F222-4EAA-BCE6-3AB6F2902486}"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a:extLst>
              <a:ext uri="{FF2B5EF4-FFF2-40B4-BE49-F238E27FC236}">
                <a16:creationId xmlns:a16="http://schemas.microsoft.com/office/drawing/2014/main" id="{18F60F71-9A48-4520-B049-1E10DC4AD8B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4387" name="Notes Placeholder 2">
            <a:extLst>
              <a:ext uri="{FF2B5EF4-FFF2-40B4-BE49-F238E27FC236}">
                <a16:creationId xmlns:a16="http://schemas.microsoft.com/office/drawing/2014/main" id="{A1F2877D-3336-4289-8B4B-625355C9B8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endParaRPr lang="en-US" altLang="en-US" b="1" i="1" dirty="0"/>
          </a:p>
        </p:txBody>
      </p:sp>
      <p:sp>
        <p:nvSpPr>
          <p:cNvPr id="4" name="Slide Number Placeholder 3">
            <a:extLst>
              <a:ext uri="{FF2B5EF4-FFF2-40B4-BE49-F238E27FC236}">
                <a16:creationId xmlns:a16="http://schemas.microsoft.com/office/drawing/2014/main" id="{22F63A01-A675-4313-8617-5DB59C408544}"/>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B2FC3FC6-0E0B-4FAD-AE6B-BB1F911FFC42}"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Slide Image Placeholder 1">
            <a:extLst>
              <a:ext uri="{FF2B5EF4-FFF2-40B4-BE49-F238E27FC236}">
                <a16:creationId xmlns:a16="http://schemas.microsoft.com/office/drawing/2014/main" id="{CB55FB7B-361A-4826-80F0-E06CF661E9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7635" name="Notes Placeholder 2">
            <a:extLst>
              <a:ext uri="{FF2B5EF4-FFF2-40B4-BE49-F238E27FC236}">
                <a16:creationId xmlns:a16="http://schemas.microsoft.com/office/drawing/2014/main" id="{2B1A7E4A-DB46-442E-B6CF-498C8E5AB45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a:p>
        </p:txBody>
      </p:sp>
      <p:sp>
        <p:nvSpPr>
          <p:cNvPr id="4" name="Slide Number Placeholder 3">
            <a:extLst>
              <a:ext uri="{FF2B5EF4-FFF2-40B4-BE49-F238E27FC236}">
                <a16:creationId xmlns:a16="http://schemas.microsoft.com/office/drawing/2014/main" id="{619A0CD1-AE77-4F0B-9A27-B1A4EA098EDD}"/>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1532DD5-A6B2-4DEC-908F-2AF53AA0A11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Slide Image Placeholder 1">
            <a:extLst>
              <a:ext uri="{FF2B5EF4-FFF2-40B4-BE49-F238E27FC236}">
                <a16:creationId xmlns:a16="http://schemas.microsoft.com/office/drawing/2014/main" id="{FAAB5203-83BC-432B-9E61-D7F0CBB1CF7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3539" name="Notes Placeholder 2">
            <a:extLst>
              <a:ext uri="{FF2B5EF4-FFF2-40B4-BE49-F238E27FC236}">
                <a16:creationId xmlns:a16="http://schemas.microsoft.com/office/drawing/2014/main" id="{28A2B801-5FBF-4E85-A5DB-E9CA76CE5CC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DFE3BFAB-EAA0-42B6-908D-EBDE225CCBF3}"/>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D63A5BC-A4B3-47DC-AC18-ABA67793CC37}"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Slide Image Placeholder 1">
            <a:extLst>
              <a:ext uri="{FF2B5EF4-FFF2-40B4-BE49-F238E27FC236}">
                <a16:creationId xmlns:a16="http://schemas.microsoft.com/office/drawing/2014/main" id="{4A196F14-B3FF-4121-A139-D3AD92A22D8B}"/>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5587" name="Notes Placeholder 2">
            <a:extLst>
              <a:ext uri="{FF2B5EF4-FFF2-40B4-BE49-F238E27FC236}">
                <a16:creationId xmlns:a16="http://schemas.microsoft.com/office/drawing/2014/main" id="{213A8D04-04BB-4BF9-9CEB-77AE35DB78C3}"/>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AC0B685B-96A2-49C7-BA57-01A9B56E5AF9}"/>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0CF9BD7-D26A-4660-9829-19A602A8D76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57</a:t>
            </a:fld>
            <a:endParaRPr lang="en-US" dirty="0"/>
          </a:p>
        </p:txBody>
      </p:sp>
    </p:spTree>
    <p:extLst>
      <p:ext uri="{BB962C8B-B14F-4D97-AF65-F5344CB8AC3E}">
        <p14:creationId xmlns:p14="http://schemas.microsoft.com/office/powerpoint/2010/main" val="186588898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Slide Image Placeholder 1">
            <a:extLst>
              <a:ext uri="{FF2B5EF4-FFF2-40B4-BE49-F238E27FC236}">
                <a16:creationId xmlns:a16="http://schemas.microsoft.com/office/drawing/2014/main" id="{69D3A8AA-17E4-4B06-BE09-3266A3BC5BA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8291" name="Notes Placeholder 2">
            <a:extLst>
              <a:ext uri="{FF2B5EF4-FFF2-40B4-BE49-F238E27FC236}">
                <a16:creationId xmlns:a16="http://schemas.microsoft.com/office/drawing/2014/main" id="{F26FF68E-27B7-4FE7-B132-3F3F20B29BF4}"/>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endParaRPr lang="en-US" altLang="en-US" dirty="0"/>
          </a:p>
        </p:txBody>
      </p:sp>
      <p:sp>
        <p:nvSpPr>
          <p:cNvPr id="4" name="Slide Number Placeholder 3">
            <a:extLst>
              <a:ext uri="{FF2B5EF4-FFF2-40B4-BE49-F238E27FC236}">
                <a16:creationId xmlns:a16="http://schemas.microsoft.com/office/drawing/2014/main" id="{C395F836-7FD8-477F-AD43-7CADBC218233}"/>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AEC1D71-C55A-4445-9B0A-71135BF12435}"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8</a:t>
            </a:fld>
            <a:endParaRPr lang="en-US"/>
          </a:p>
        </p:txBody>
      </p:sp>
    </p:spTree>
    <p:extLst>
      <p:ext uri="{BB962C8B-B14F-4D97-AF65-F5344CB8AC3E}">
        <p14:creationId xmlns:p14="http://schemas.microsoft.com/office/powerpoint/2010/main" val="1732605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38" name="Slide Image Placeholder 1">
            <a:extLst>
              <a:ext uri="{FF2B5EF4-FFF2-40B4-BE49-F238E27FC236}">
                <a16:creationId xmlns:a16="http://schemas.microsoft.com/office/drawing/2014/main" id="{7D338378-FD16-4A5F-8CBD-5A8A4DA2DB9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0339" name="Notes Placeholder 2">
            <a:extLst>
              <a:ext uri="{FF2B5EF4-FFF2-40B4-BE49-F238E27FC236}">
                <a16:creationId xmlns:a16="http://schemas.microsoft.com/office/drawing/2014/main" id="{8D8EFFD9-734D-49A5-AFD5-C8FE4CBDCB4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28688"/>
            <a:endParaRPr lang="en-US" altLang="en-US" dirty="0"/>
          </a:p>
        </p:txBody>
      </p:sp>
      <p:sp>
        <p:nvSpPr>
          <p:cNvPr id="4" name="Slide Number Placeholder 3">
            <a:extLst>
              <a:ext uri="{FF2B5EF4-FFF2-40B4-BE49-F238E27FC236}">
                <a16:creationId xmlns:a16="http://schemas.microsoft.com/office/drawing/2014/main" id="{EAF18E51-3861-4843-AB03-21C278C8F2A4}"/>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A03D85-7A47-4988-A1B0-4A190EBA33A1}"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Slide Image Placeholder 1">
            <a:extLst>
              <a:ext uri="{FF2B5EF4-FFF2-40B4-BE49-F238E27FC236}">
                <a16:creationId xmlns:a16="http://schemas.microsoft.com/office/drawing/2014/main" id="{F37CEFDC-9F01-4EDF-87A8-300D096787D8}"/>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23" name="Notes Placeholder 2">
            <a:extLst>
              <a:ext uri="{FF2B5EF4-FFF2-40B4-BE49-F238E27FC236}">
                <a16:creationId xmlns:a16="http://schemas.microsoft.com/office/drawing/2014/main" id="{294882F3-9B92-412E-86CA-3A2DD0706BDC}"/>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40324" name="Slide Number Placeholder 3">
            <a:extLst>
              <a:ext uri="{FF2B5EF4-FFF2-40B4-BE49-F238E27FC236}">
                <a16:creationId xmlns:a16="http://schemas.microsoft.com/office/drawing/2014/main" id="{EDCFB650-63FA-4A2B-8823-070DCD9DFF28}"/>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1876E24F-7C28-4AEC-9DB6-0A5A97F389AD}"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60</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Slide Image Placeholder 1">
            <a:extLst>
              <a:ext uri="{FF2B5EF4-FFF2-40B4-BE49-F238E27FC236}">
                <a16:creationId xmlns:a16="http://schemas.microsoft.com/office/drawing/2014/main" id="{7097EE00-EBE0-4939-8C4B-EBF3202B84C3}"/>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2371" name="Notes Placeholder 2">
            <a:extLst>
              <a:ext uri="{FF2B5EF4-FFF2-40B4-BE49-F238E27FC236}">
                <a16:creationId xmlns:a16="http://schemas.microsoft.com/office/drawing/2014/main" id="{4A91642C-BF67-4806-ADB2-9E97CE44A876}"/>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965C971F-7EF8-4CA3-9ED1-565062C4AFAA}"/>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BE0B21-1606-4AD1-AE79-A54CD25320A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62</a:t>
            </a:fld>
            <a:endParaRPr lang="en-US" dirty="0"/>
          </a:p>
        </p:txBody>
      </p:sp>
    </p:spTree>
    <p:extLst>
      <p:ext uri="{BB962C8B-B14F-4D97-AF65-F5344CB8AC3E}">
        <p14:creationId xmlns:p14="http://schemas.microsoft.com/office/powerpoint/2010/main" val="41587779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63</a:t>
            </a:fld>
            <a:endParaRPr lang="en-US" dirty="0"/>
          </a:p>
        </p:txBody>
      </p:sp>
    </p:spTree>
    <p:extLst>
      <p:ext uri="{BB962C8B-B14F-4D97-AF65-F5344CB8AC3E}">
        <p14:creationId xmlns:p14="http://schemas.microsoft.com/office/powerpoint/2010/main" val="241063487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64</a:t>
            </a:fld>
            <a:endParaRPr lang="en-US" dirty="0"/>
          </a:p>
        </p:txBody>
      </p:sp>
    </p:spTree>
    <p:extLst>
      <p:ext uri="{BB962C8B-B14F-4D97-AF65-F5344CB8AC3E}">
        <p14:creationId xmlns:p14="http://schemas.microsoft.com/office/powerpoint/2010/main" val="31517574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a:extLst>
              <a:ext uri="{FF2B5EF4-FFF2-40B4-BE49-F238E27FC236}">
                <a16:creationId xmlns:a16="http://schemas.microsoft.com/office/drawing/2014/main" id="{D30B05C3-C673-436F-846D-240CD2A0DC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es Placeholder 2">
            <a:extLst>
              <a:ext uri="{FF2B5EF4-FFF2-40B4-BE49-F238E27FC236}">
                <a16:creationId xmlns:a16="http://schemas.microsoft.com/office/drawing/2014/main" id="{3D6E7A6B-1FE7-438A-8604-7430911FFE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8212" name="Slide Number Placeholder 3">
            <a:extLst>
              <a:ext uri="{FF2B5EF4-FFF2-40B4-BE49-F238E27FC236}">
                <a16:creationId xmlns:a16="http://schemas.microsoft.com/office/drawing/2014/main" id="{6BDBCC59-27C0-42ED-828B-7F81BD6293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8E27BF-724A-44A5-AF84-B223C9A5904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65</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Slide Image Placeholder 1">
            <a:extLst>
              <a:ext uri="{FF2B5EF4-FFF2-40B4-BE49-F238E27FC236}">
                <a16:creationId xmlns:a16="http://schemas.microsoft.com/office/drawing/2014/main" id="{D30B05C3-C673-436F-846D-240CD2A0DC4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78211" name="Notes Placeholder 2">
            <a:extLst>
              <a:ext uri="{FF2B5EF4-FFF2-40B4-BE49-F238E27FC236}">
                <a16:creationId xmlns:a16="http://schemas.microsoft.com/office/drawing/2014/main" id="{3D6E7A6B-1FE7-438A-8604-7430911FFEBD}"/>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78212" name="Slide Number Placeholder 3">
            <a:extLst>
              <a:ext uri="{FF2B5EF4-FFF2-40B4-BE49-F238E27FC236}">
                <a16:creationId xmlns:a16="http://schemas.microsoft.com/office/drawing/2014/main" id="{6BDBCC59-27C0-42ED-828B-7F81BD629315}"/>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5650" indent="-290513">
              <a:defRPr>
                <a:solidFill>
                  <a:schemeClr val="tx1"/>
                </a:solidFill>
                <a:latin typeface="Arial" panose="020B0604020202020204" pitchFamily="34" charset="0"/>
                <a:cs typeface="Arial" panose="020B0604020202020204" pitchFamily="34" charset="0"/>
              </a:defRPr>
            </a:lvl2pPr>
            <a:lvl3pPr marL="1163638" indent="-231775">
              <a:defRPr>
                <a:solidFill>
                  <a:schemeClr val="tx1"/>
                </a:solidFill>
                <a:latin typeface="Arial" panose="020B0604020202020204" pitchFamily="34" charset="0"/>
                <a:cs typeface="Arial" panose="020B0604020202020204" pitchFamily="34" charset="0"/>
              </a:defRPr>
            </a:lvl3pPr>
            <a:lvl4pPr marL="1630363" indent="-231775">
              <a:defRPr>
                <a:solidFill>
                  <a:schemeClr val="tx1"/>
                </a:solidFill>
                <a:latin typeface="Arial" panose="020B0604020202020204" pitchFamily="34" charset="0"/>
                <a:cs typeface="Arial" panose="020B0604020202020204" pitchFamily="34" charset="0"/>
              </a:defRPr>
            </a:lvl4pPr>
            <a:lvl5pPr marL="2095500" indent="-231775">
              <a:defRPr>
                <a:solidFill>
                  <a:schemeClr val="tx1"/>
                </a:solidFill>
                <a:latin typeface="Arial" panose="020B0604020202020204" pitchFamily="34" charset="0"/>
                <a:cs typeface="Arial" panose="020B0604020202020204" pitchFamily="34" charset="0"/>
              </a:defRPr>
            </a:lvl5pPr>
            <a:lvl6pPr marL="25527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0099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671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24300" indent="-231775"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0" fontAlgn="base" latinLnBrk="0" hangingPunct="0">
              <a:lnSpc>
                <a:spcPct val="100000"/>
              </a:lnSpc>
              <a:spcBef>
                <a:spcPct val="0"/>
              </a:spcBef>
              <a:spcAft>
                <a:spcPct val="0"/>
              </a:spcAft>
              <a:buClrTx/>
              <a:buSzTx/>
              <a:buFontTx/>
              <a:buNone/>
              <a:tabLst/>
              <a:defRPr/>
            </a:pPr>
            <a:fld id="{608E27BF-724A-44A5-AF84-B223C9A59045}" type="slidenum">
              <a:rPr kumimoji="0" lang="en-US" alt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0" fontAlgn="base" latinLnBrk="0" hangingPunct="0">
                <a:lnSpc>
                  <a:spcPct val="100000"/>
                </a:lnSpc>
                <a:spcBef>
                  <a:spcPct val="0"/>
                </a:spcBef>
                <a:spcAft>
                  <a:spcPct val="0"/>
                </a:spcAft>
                <a:buClrTx/>
                <a:buSzTx/>
                <a:buFontTx/>
                <a:buNone/>
                <a:tabLst/>
                <a:defRPr/>
              </a:pPr>
              <a:t>66</a:t>
            </a:fld>
            <a:endParaRPr kumimoji="0" lang="en-US" alt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45903467"/>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5407F5E-1248-0D41-AA81-B50EA45314DF}" type="slidenum">
              <a:rPr lang="en-US" smtClean="0"/>
              <a:t>67</a:t>
            </a:fld>
            <a:endParaRPr lang="en-US" dirty="0"/>
          </a:p>
        </p:txBody>
      </p:sp>
    </p:spTree>
    <p:extLst>
      <p:ext uri="{BB962C8B-B14F-4D97-AF65-F5344CB8AC3E}">
        <p14:creationId xmlns:p14="http://schemas.microsoft.com/office/powerpoint/2010/main" val="247459132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8082" name="Slide Image Placeholder 1">
            <a:extLst>
              <a:ext uri="{FF2B5EF4-FFF2-40B4-BE49-F238E27FC236}">
                <a16:creationId xmlns:a16="http://schemas.microsoft.com/office/drawing/2014/main" id="{317E73FC-54A6-431C-AD41-2648D59A081A}"/>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8083" name="Notes Placeholder 2">
            <a:extLst>
              <a:ext uri="{FF2B5EF4-FFF2-40B4-BE49-F238E27FC236}">
                <a16:creationId xmlns:a16="http://schemas.microsoft.com/office/drawing/2014/main" id="{83EA7359-F85C-4EDB-9E99-B19DD50CDAF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Again… my name is Tammy Norville and I’m the Technical Assistance Director for the National Organization of State Offices of Rural Health. It’s been a pleasure being with you today.</a:t>
            </a:r>
          </a:p>
          <a:p>
            <a:endParaRPr lang="en-US" altLang="en-US" dirty="0"/>
          </a:p>
          <a:p>
            <a:r>
              <a:rPr lang="en-US" altLang="en-US" dirty="0"/>
              <a:t>Please don’t hesitate to reach out with questions, for discussion or if I may be of assistance. That’s why I’m here.</a:t>
            </a:r>
          </a:p>
        </p:txBody>
      </p:sp>
      <p:sp>
        <p:nvSpPr>
          <p:cNvPr id="4" name="Slide Number Placeholder 3">
            <a:extLst>
              <a:ext uri="{FF2B5EF4-FFF2-40B4-BE49-F238E27FC236}">
                <a16:creationId xmlns:a16="http://schemas.microsoft.com/office/drawing/2014/main" id="{C69BF943-53AB-4BAD-81A7-3B33223D047D}"/>
              </a:ext>
            </a:extLst>
          </p:cNvPr>
          <p:cNvSpPr>
            <a:spLocks noGrp="1"/>
          </p:cNvSpPr>
          <p:nvPr>
            <p:ph type="sldNum" sz="quarter" idx="5"/>
          </p:nvPr>
        </p:nvSpPr>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988020E-75B5-4676-A90C-CAECA9DFD6EF}" type="slidenum">
              <a:rPr kumimoji="0" lang="en-US" altLang="en-US" sz="1200" b="0" i="0" u="none" strike="noStrike" kern="1200" cap="none" spc="0" normalizeH="0" baseline="0" noProof="0" smtClean="0">
                <a:ln>
                  <a:noFill/>
                </a:ln>
                <a:solidFill>
                  <a:srgbClr val="000000"/>
                </a:solidFill>
                <a:effectLst/>
                <a:uLnTx/>
                <a:uFillTx/>
                <a:latin typeface="Calibri" panose="020F050202020403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71</a:t>
            </a:fld>
            <a:endParaRPr kumimoji="0" lang="en-US" altLang="en-US" sz="12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solidFill>
                <a:srgbClr val="FF0000"/>
              </a:solidFill>
            </a:endParaRPr>
          </a:p>
        </p:txBody>
      </p:sp>
      <p:sp>
        <p:nvSpPr>
          <p:cNvPr id="4" name="Slide Number Placeholder 3"/>
          <p:cNvSpPr>
            <a:spLocks noGrp="1"/>
          </p:cNvSpPr>
          <p:nvPr>
            <p:ph type="sldNum" sz="quarter" idx="10"/>
          </p:nvPr>
        </p:nvSpPr>
        <p:spPr/>
        <p:txBody>
          <a:bodyPr/>
          <a:lstStyle/>
          <a:p>
            <a:fld id="{75407F5E-1248-0D41-AA81-B50EA45314DF}" type="slidenum">
              <a:rPr lang="en-US" smtClean="0"/>
              <a:t>9</a:t>
            </a:fld>
            <a:endParaRPr lang="en-US"/>
          </a:p>
        </p:txBody>
      </p:sp>
    </p:spTree>
    <p:extLst>
      <p:ext uri="{BB962C8B-B14F-4D97-AF65-F5344CB8AC3E}">
        <p14:creationId xmlns:p14="http://schemas.microsoft.com/office/powerpoint/2010/main" val="2461738790"/>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7" name="Google Shape;477;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p4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US"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72</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159667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10</a:t>
            </a:fld>
            <a:endParaRPr lang="en-US"/>
          </a:p>
        </p:txBody>
      </p:sp>
    </p:spTree>
    <p:extLst>
      <p:ext uri="{BB962C8B-B14F-4D97-AF65-F5344CB8AC3E}">
        <p14:creationId xmlns:p14="http://schemas.microsoft.com/office/powerpoint/2010/main" val="150430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11</a:t>
            </a:fld>
            <a:endParaRPr lang="en-US"/>
          </a:p>
        </p:txBody>
      </p:sp>
    </p:spTree>
    <p:extLst>
      <p:ext uri="{BB962C8B-B14F-4D97-AF65-F5344CB8AC3E}">
        <p14:creationId xmlns:p14="http://schemas.microsoft.com/office/powerpoint/2010/main" val="330871288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407F5E-1248-0D41-AA81-B50EA45314DF}" type="slidenum">
              <a:rPr lang="en-US" smtClean="0"/>
              <a:t>12</a:t>
            </a:fld>
            <a:endParaRPr lang="en-US"/>
          </a:p>
        </p:txBody>
      </p:sp>
    </p:spTree>
    <p:extLst>
      <p:ext uri="{BB962C8B-B14F-4D97-AF65-F5344CB8AC3E}">
        <p14:creationId xmlns:p14="http://schemas.microsoft.com/office/powerpoint/2010/main" val="15412725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spTree>
    <p:custDataLst>
      <p:tags r:id="rId1"/>
    </p:custDataLst>
    <p:extLst>
      <p:ext uri="{BB962C8B-B14F-4D97-AF65-F5344CB8AC3E}">
        <p14:creationId xmlns:p14="http://schemas.microsoft.com/office/powerpoint/2010/main" val="5400227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95100"/>
            <a:ext cx="103632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716915"/>
            <a:ext cx="9144000" cy="9699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5" name="Picture Placeholder 4"/>
          <p:cNvSpPr>
            <a:spLocks noGrp="1" noChangeAspect="1"/>
          </p:cNvSpPr>
          <p:nvPr>
            <p:ph type="pic" sz="quarter" idx="10" hasCustomPrompt="1"/>
          </p:nvPr>
        </p:nvSpPr>
        <p:spPr>
          <a:xfrm>
            <a:off x="2148418" y="1"/>
            <a:ext cx="8824383" cy="1090613"/>
          </a:xfrm>
        </p:spPr>
        <p:txBody>
          <a:bodyPr/>
          <a:lstStyle>
            <a:lvl1pPr>
              <a:defRPr baseline="0"/>
            </a:lvl1pPr>
          </a:lstStyle>
          <a:p>
            <a:r>
              <a:rPr lang="en-US" dirty="0"/>
              <a:t>Add your logo here on actual first slide (not in Master).  Don’t forget to add alt text.</a:t>
            </a:r>
          </a:p>
        </p:txBody>
      </p:sp>
      <p:sp>
        <p:nvSpPr>
          <p:cNvPr id="11" name="Picture Placeholder 10"/>
          <p:cNvSpPr>
            <a:spLocks noGrp="1"/>
          </p:cNvSpPr>
          <p:nvPr>
            <p:ph type="pic" sz="quarter" idx="11" hasCustomPrompt="1"/>
          </p:nvPr>
        </p:nvSpPr>
        <p:spPr>
          <a:xfrm>
            <a:off x="6290733" y="4718050"/>
            <a:ext cx="5901267" cy="2139950"/>
          </a:xfrm>
        </p:spPr>
        <p:txBody>
          <a:bodyPr/>
          <a:lstStyle>
            <a:lvl1pPr>
              <a:defRPr baseline="0"/>
            </a:lvl1pPr>
          </a:lstStyle>
          <a:p>
            <a:r>
              <a:rPr lang="en-US" dirty="0"/>
              <a:t>Add MHTTC Stacked bars here on actual first slide (not in Master).  Don’t forget to add alt text.</a:t>
            </a:r>
          </a:p>
        </p:txBody>
      </p:sp>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31392" y="5685990"/>
            <a:ext cx="1641085" cy="1172009"/>
          </a:xfrm>
          <a:prstGeom prst="rect">
            <a:avLst/>
          </a:prstGeom>
        </p:spPr>
      </p:pic>
    </p:spTree>
    <p:custDataLst>
      <p:tags r:id="rId1"/>
    </p:custData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Content Placeholder 6"/>
          <p:cNvSpPr>
            <a:spLocks noGrp="1"/>
          </p:cNvSpPr>
          <p:nvPr>
            <p:ph sz="quarter" idx="10"/>
          </p:nvPr>
        </p:nvSpPr>
        <p:spPr>
          <a:xfrm>
            <a:off x="332943" y="1713490"/>
            <a:ext cx="4876800" cy="34544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p:cNvSpPr>
            <a:spLocks noGrp="1" noChangeAspect="1"/>
          </p:cNvSpPr>
          <p:nvPr>
            <p:ph type="pic" sz="quarter" idx="11"/>
          </p:nvPr>
        </p:nvSpPr>
        <p:spPr>
          <a:xfrm>
            <a:off x="6995684" y="1713490"/>
            <a:ext cx="4760913" cy="3454400"/>
          </a:xfrm>
        </p:spPr>
        <p:txBody>
          <a:bodyPr/>
          <a:lstStyle/>
          <a:p>
            <a:endParaRPr lang="en-US" dirty="0"/>
          </a:p>
        </p:txBody>
      </p:sp>
      <p:sp>
        <p:nvSpPr>
          <p:cNvPr id="5" name="Picture Placeholder 7"/>
          <p:cNvSpPr>
            <a:spLocks noGrp="1" noChangeAspect="1"/>
          </p:cNvSpPr>
          <p:nvPr>
            <p:ph type="pic" sz="quarter" idx="12" hasCustomPrompt="1"/>
          </p:nvPr>
        </p:nvSpPr>
        <p:spPr>
          <a:xfrm>
            <a:off x="152401" y="6151564"/>
            <a:ext cx="5236633" cy="706437"/>
          </a:xfrm>
        </p:spPr>
        <p:txBody>
          <a:bodyPr/>
          <a:lstStyle>
            <a:lvl1pPr>
              <a:defRPr baseline="0"/>
            </a:lvl1pPr>
          </a:lstStyle>
          <a:p>
            <a:r>
              <a:rPr lang="en-US" dirty="0"/>
              <a:t>Your logo on Master slide</a:t>
            </a:r>
          </a:p>
        </p:txBody>
      </p:sp>
      <p:pic>
        <p:nvPicPr>
          <p:cNvPr id="6" name="Picture 5"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2514934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68448" y="155707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74697" y="1557075"/>
            <a:ext cx="5181600" cy="43513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7" name="Picture 6"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749794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918730"/>
          </a:xfrm>
        </p:spPr>
        <p:txBody>
          <a:bodyPr/>
          <a:lstStyle/>
          <a:p>
            <a:r>
              <a:rPr lang="en-US" dirty="0"/>
              <a:t>Click to edit Master title style</a:t>
            </a:r>
          </a:p>
        </p:txBody>
      </p:sp>
      <p:sp>
        <p:nvSpPr>
          <p:cNvPr id="3" name="Text Placeholder 2"/>
          <p:cNvSpPr>
            <a:spLocks noGrp="1"/>
          </p:cNvSpPr>
          <p:nvPr>
            <p:ph type="body" idx="1"/>
          </p:nvPr>
        </p:nvSpPr>
        <p:spPr>
          <a:xfrm>
            <a:off x="840099" y="1360457"/>
            <a:ext cx="515747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099" y="2184369"/>
            <a:ext cx="5157477" cy="3531737"/>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513" y="1360457"/>
            <a:ext cx="518287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513" y="2184369"/>
            <a:ext cx="5182876" cy="353173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Picture Placeholder 7"/>
          <p:cNvSpPr>
            <a:spLocks noGrp="1" noChangeAspect="1"/>
          </p:cNvSpPr>
          <p:nvPr>
            <p:ph type="pic" sz="quarter" idx="10"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73098830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5" name="Title 1"/>
          <p:cNvSpPr>
            <a:spLocks noGrp="1"/>
          </p:cNvSpPr>
          <p:nvPr>
            <p:ph type="title"/>
          </p:nvPr>
        </p:nvSpPr>
        <p:spPr>
          <a:xfrm>
            <a:off x="0" y="0"/>
            <a:ext cx="12192000" cy="1081816"/>
          </a:xfrm>
        </p:spPr>
        <p:txBody>
          <a:bodyPr/>
          <a:lstStyle/>
          <a:p>
            <a:r>
              <a:rPr lang="en-US" dirty="0"/>
              <a:t>Click to edit Master title style</a:t>
            </a:r>
          </a:p>
        </p:txBody>
      </p:sp>
      <p:sp>
        <p:nvSpPr>
          <p:cNvPr id="7" name="Content Placeholder 6"/>
          <p:cNvSpPr>
            <a:spLocks noGrp="1"/>
          </p:cNvSpPr>
          <p:nvPr>
            <p:ph sz="quarter" idx="10"/>
          </p:nvPr>
        </p:nvSpPr>
        <p:spPr>
          <a:xfrm>
            <a:off x="3716340" y="5004952"/>
            <a:ext cx="4440237" cy="465138"/>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Content Placeholder 8"/>
          <p:cNvSpPr>
            <a:spLocks noGrp="1"/>
          </p:cNvSpPr>
          <p:nvPr>
            <p:ph sz="quarter" idx="11"/>
          </p:nvPr>
        </p:nvSpPr>
        <p:spPr>
          <a:xfrm>
            <a:off x="276228" y="1710896"/>
            <a:ext cx="4919889" cy="3178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12"/>
          </p:nvPr>
        </p:nvSpPr>
        <p:spPr>
          <a:xfrm>
            <a:off x="6996113" y="1710890"/>
            <a:ext cx="4919472" cy="3182112"/>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Picture Placeholder 7"/>
          <p:cNvSpPr>
            <a:spLocks noGrp="1" noChangeAspect="1"/>
          </p:cNvSpPr>
          <p:nvPr>
            <p:ph type="pic" sz="quarter" idx="13" hasCustomPrompt="1"/>
          </p:nvPr>
        </p:nvSpPr>
        <p:spPr>
          <a:xfrm>
            <a:off x="152401" y="6151564"/>
            <a:ext cx="5236633" cy="706437"/>
          </a:xfrm>
        </p:spPr>
        <p:txBody>
          <a:bodyPr/>
          <a:lstStyle>
            <a:lvl1pPr>
              <a:defRPr baseline="0"/>
            </a:lvl1pPr>
          </a:lstStyle>
          <a:p>
            <a:r>
              <a:rPr lang="en-US" dirty="0"/>
              <a:t>Your logo on Master slide</a:t>
            </a:r>
          </a:p>
        </p:txBody>
      </p:sp>
      <p:pic>
        <p:nvPicPr>
          <p:cNvPr id="10" name="Picture 9" descr="MHTTC stacked color bars"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9322881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 y="2309"/>
            <a:ext cx="12191999" cy="887693"/>
          </a:xfrm>
        </p:spPr>
        <p:txBody>
          <a:bodyPr anchor="b">
            <a:normAutofit/>
          </a:bodyPr>
          <a:lstStyle>
            <a:lvl1pPr>
              <a:defRPr sz="4400"/>
            </a:lvl1pPr>
          </a:lstStyle>
          <a:p>
            <a:r>
              <a:rPr lang="en-US" dirty="0"/>
              <a:t>Click to edit Master title style</a:t>
            </a:r>
          </a:p>
        </p:txBody>
      </p:sp>
      <p:sp>
        <p:nvSpPr>
          <p:cNvPr id="11" name="Text Placeholder 10"/>
          <p:cNvSpPr>
            <a:spLocks noGrp="1"/>
          </p:cNvSpPr>
          <p:nvPr>
            <p:ph type="body" sz="quarter" idx="11"/>
          </p:nvPr>
        </p:nvSpPr>
        <p:spPr>
          <a:xfrm>
            <a:off x="377825" y="3526024"/>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3" name="Content Placeholder 12"/>
          <p:cNvSpPr>
            <a:spLocks noGrp="1"/>
          </p:cNvSpPr>
          <p:nvPr>
            <p:ph sz="quarter" idx="12"/>
          </p:nvPr>
        </p:nvSpPr>
        <p:spPr>
          <a:xfrm>
            <a:off x="377825" y="1668649"/>
            <a:ext cx="4122739" cy="1393825"/>
          </a:xfrm>
        </p:spPr>
        <p:txBody>
          <a:bodyPr/>
          <a:lstStyle/>
          <a:p>
            <a:pPr lvl="0"/>
            <a:r>
              <a:rPr lang="en-US" dirty="0"/>
              <a:t>Edit Master text styles</a:t>
            </a:r>
          </a:p>
          <a:p>
            <a:pPr lvl="1"/>
            <a:r>
              <a:rPr lang="en-US" dirty="0"/>
              <a:t>Second level</a:t>
            </a:r>
          </a:p>
          <a:p>
            <a:pPr lvl="2"/>
            <a:r>
              <a:rPr lang="en-US" dirty="0"/>
              <a:t>Third level</a:t>
            </a:r>
          </a:p>
          <a:p>
            <a:pPr lvl="3"/>
            <a:r>
              <a:rPr lang="en-US" dirty="0"/>
              <a:t>Fourth level</a:t>
            </a:r>
          </a:p>
        </p:txBody>
      </p:sp>
      <p:sp>
        <p:nvSpPr>
          <p:cNvPr id="15" name="Picture Placeholder 14"/>
          <p:cNvSpPr>
            <a:spLocks noGrp="1" noChangeAspect="1"/>
          </p:cNvSpPr>
          <p:nvPr>
            <p:ph type="pic" sz="quarter" idx="13"/>
          </p:nvPr>
        </p:nvSpPr>
        <p:spPr>
          <a:xfrm>
            <a:off x="7735888" y="1668643"/>
            <a:ext cx="3570288" cy="1392918"/>
          </a:xfrm>
        </p:spPr>
        <p:txBody>
          <a:bodyPr/>
          <a:lstStyle/>
          <a:p>
            <a:endParaRPr lang="en-US" dirty="0"/>
          </a:p>
        </p:txBody>
      </p:sp>
      <p:sp>
        <p:nvSpPr>
          <p:cNvPr id="17" name="Picture Placeholder 16"/>
          <p:cNvSpPr>
            <a:spLocks noGrp="1" noChangeAspect="1"/>
          </p:cNvSpPr>
          <p:nvPr>
            <p:ph type="pic" sz="quarter" idx="14"/>
          </p:nvPr>
        </p:nvSpPr>
        <p:spPr>
          <a:xfrm>
            <a:off x="7735888" y="3526018"/>
            <a:ext cx="3575304" cy="1389888"/>
          </a:xfrm>
        </p:spPr>
        <p:txBody>
          <a:bodyPr/>
          <a:lstStyle/>
          <a:p>
            <a:endParaRPr lang="en-US" dirty="0"/>
          </a:p>
        </p:txBody>
      </p:sp>
      <p:sp>
        <p:nvSpPr>
          <p:cNvPr id="8" name="Picture Placeholder 7"/>
          <p:cNvSpPr>
            <a:spLocks noGrp="1" noChangeAspect="1"/>
          </p:cNvSpPr>
          <p:nvPr>
            <p:ph type="pic" sz="quarter" idx="15" hasCustomPrompt="1"/>
          </p:nvPr>
        </p:nvSpPr>
        <p:spPr>
          <a:xfrm>
            <a:off x="152401" y="6151564"/>
            <a:ext cx="5236633" cy="706437"/>
          </a:xfrm>
        </p:spPr>
        <p:txBody>
          <a:bodyPr/>
          <a:lstStyle>
            <a:lvl1pPr>
              <a:defRPr baseline="0"/>
            </a:lvl1pPr>
          </a:lstStyle>
          <a:p>
            <a:r>
              <a:rPr lang="en-US" dirty="0"/>
              <a:t>Your logo on Master slide</a:t>
            </a:r>
          </a:p>
        </p:txBody>
      </p:sp>
      <p:pic>
        <p:nvPicPr>
          <p:cNvPr id="9" name="Picture 8" title="MHTTC stacked color bar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55616" y="5167890"/>
            <a:ext cx="3236384" cy="2157590"/>
          </a:xfrm>
          <a:prstGeom prst="rect">
            <a:avLst/>
          </a:prstGeom>
        </p:spPr>
      </p:pic>
    </p:spTree>
    <p:custDataLst>
      <p:tags r:id="rId1"/>
    </p:custDataLst>
    <p:extLst>
      <p:ext uri="{BB962C8B-B14F-4D97-AF65-F5344CB8AC3E}">
        <p14:creationId xmlns:p14="http://schemas.microsoft.com/office/powerpoint/2010/main" val="16864230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9" name="Rectangle 8"/>
          <p:cNvSpPr/>
          <p:nvPr userDrawn="1"/>
        </p:nvSpPr>
        <p:spPr>
          <a:xfrm>
            <a:off x="0" y="5941019"/>
            <a:ext cx="12192000" cy="916984"/>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a:latin typeface="Arial" charset="0"/>
            </a:endParaRPr>
          </a:p>
        </p:txBody>
      </p:sp>
      <p:sp>
        <p:nvSpPr>
          <p:cNvPr id="3" name="Rectangle 2"/>
          <p:cNvSpPr/>
          <p:nvPr userDrawn="1"/>
        </p:nvSpPr>
        <p:spPr>
          <a:xfrm>
            <a:off x="0" y="3038400"/>
            <a:ext cx="12192000" cy="2902781"/>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a:latin typeface="Arial" charset="0"/>
            </a:endParaRPr>
          </a:p>
        </p:txBody>
      </p:sp>
      <p:sp>
        <p:nvSpPr>
          <p:cNvPr id="4" name="Text Placeholder 5"/>
          <p:cNvSpPr txBox="1">
            <a:spLocks/>
          </p:cNvSpPr>
          <p:nvPr userDrawn="1"/>
        </p:nvSpPr>
        <p:spPr>
          <a:xfrm>
            <a:off x="1090991" y="6166095"/>
            <a:ext cx="2113112"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2400" b="0">
                <a:latin typeface="Calibri Light" charset="0"/>
                <a:ea typeface="Calibri Light" charset="0"/>
                <a:cs typeface="Calibri Light" charset="0"/>
              </a:rPr>
              <a:t>@SPRCTweets</a:t>
            </a:r>
          </a:p>
        </p:txBody>
      </p:sp>
      <p:grpSp>
        <p:nvGrpSpPr>
          <p:cNvPr id="5" name="Group 4"/>
          <p:cNvGrpSpPr/>
          <p:nvPr userDrawn="1"/>
        </p:nvGrpSpPr>
        <p:grpSpPr>
          <a:xfrm>
            <a:off x="621447" y="6212939"/>
            <a:ext cx="445447" cy="445563"/>
            <a:chOff x="451788" y="4691237"/>
            <a:chExt cx="334085" cy="334172"/>
          </a:xfrm>
        </p:grpSpPr>
        <p:sp>
          <p:nvSpPr>
            <p:cNvPr id="6" name="Oval 5"/>
            <p:cNvSpPr/>
            <p:nvPr/>
          </p:nvSpPr>
          <p:spPr bwMode="auto">
            <a:xfrm>
              <a:off x="451788" y="4691237"/>
              <a:ext cx="334085" cy="334172"/>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3668095">
                <a:defRPr/>
              </a:pPr>
              <a:endParaRPr lang="en-US" sz="11333">
                <a:solidFill>
                  <a:schemeClr val="accent2">
                    <a:lumMod val="50000"/>
                  </a:schemeClr>
                </a:solidFill>
                <a:latin typeface="Arial"/>
              </a:endParaRPr>
            </a:p>
          </p:txBody>
        </p:sp>
        <p:sp>
          <p:nvSpPr>
            <p:cNvPr id="7" name="Freeform 154"/>
            <p:cNvSpPr>
              <a:spLocks/>
            </p:cNvSpPr>
            <p:nvPr/>
          </p:nvSpPr>
          <p:spPr bwMode="auto">
            <a:xfrm>
              <a:off x="540049" y="4800105"/>
              <a:ext cx="165529" cy="132002"/>
            </a:xfrm>
            <a:custGeom>
              <a:avLst/>
              <a:gdLst>
                <a:gd name="T0" fmla="*/ 57 w 64"/>
                <a:gd name="T1" fmla="*/ 12 h 51"/>
                <a:gd name="T2" fmla="*/ 57 w 64"/>
                <a:gd name="T3" fmla="*/ 14 h 51"/>
                <a:gd name="T4" fmla="*/ 20 w 64"/>
                <a:gd name="T5" fmla="*/ 51 h 51"/>
                <a:gd name="T6" fmla="*/ 0 w 64"/>
                <a:gd name="T7" fmla="*/ 45 h 51"/>
                <a:gd name="T8" fmla="*/ 3 w 64"/>
                <a:gd name="T9" fmla="*/ 45 h 51"/>
                <a:gd name="T10" fmla="*/ 19 w 64"/>
                <a:gd name="T11" fmla="*/ 40 h 51"/>
                <a:gd name="T12" fmla="*/ 7 w 64"/>
                <a:gd name="T13" fmla="*/ 31 h 51"/>
                <a:gd name="T14" fmla="*/ 10 w 64"/>
                <a:gd name="T15" fmla="*/ 31 h 51"/>
                <a:gd name="T16" fmla="*/ 13 w 64"/>
                <a:gd name="T17" fmla="*/ 31 h 51"/>
                <a:gd name="T18" fmla="*/ 3 w 64"/>
                <a:gd name="T19" fmla="*/ 18 h 51"/>
                <a:gd name="T20" fmla="*/ 3 w 64"/>
                <a:gd name="T21" fmla="*/ 18 h 51"/>
                <a:gd name="T22" fmla="*/ 9 w 64"/>
                <a:gd name="T23" fmla="*/ 19 h 51"/>
                <a:gd name="T24" fmla="*/ 3 w 64"/>
                <a:gd name="T25" fmla="*/ 9 h 51"/>
                <a:gd name="T26" fmla="*/ 5 w 64"/>
                <a:gd name="T27" fmla="*/ 2 h 51"/>
                <a:gd name="T28" fmla="*/ 31 w 64"/>
                <a:gd name="T29" fmla="*/ 16 h 51"/>
                <a:gd name="T30" fmla="*/ 31 w 64"/>
                <a:gd name="T31" fmla="*/ 13 h 51"/>
                <a:gd name="T32" fmla="*/ 44 w 64"/>
                <a:gd name="T33" fmla="*/ 0 h 51"/>
                <a:gd name="T34" fmla="*/ 54 w 64"/>
                <a:gd name="T35" fmla="*/ 4 h 51"/>
                <a:gd name="T36" fmla="*/ 62 w 64"/>
                <a:gd name="T37" fmla="*/ 1 h 51"/>
                <a:gd name="T38" fmla="*/ 56 w 64"/>
                <a:gd name="T39" fmla="*/ 8 h 51"/>
                <a:gd name="T40" fmla="*/ 64 w 64"/>
                <a:gd name="T41" fmla="*/ 6 h 51"/>
                <a:gd name="T42" fmla="*/ 57 w 64"/>
                <a:gd name="T43" fmla="*/ 12 h 5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64"/>
                <a:gd name="T67" fmla="*/ 0 h 51"/>
                <a:gd name="T68" fmla="*/ 64 w 64"/>
                <a:gd name="T69" fmla="*/ 51 h 5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64" h="51">
                  <a:moveTo>
                    <a:pt x="57" y="12"/>
                  </a:moveTo>
                  <a:cubicBezTo>
                    <a:pt x="57" y="13"/>
                    <a:pt x="57" y="14"/>
                    <a:pt x="57" y="14"/>
                  </a:cubicBezTo>
                  <a:cubicBezTo>
                    <a:pt x="57" y="31"/>
                    <a:pt x="44" y="51"/>
                    <a:pt x="20" y="51"/>
                  </a:cubicBezTo>
                  <a:cubicBezTo>
                    <a:pt x="13" y="51"/>
                    <a:pt x="6" y="49"/>
                    <a:pt x="0" y="45"/>
                  </a:cubicBezTo>
                  <a:cubicBezTo>
                    <a:pt x="1" y="45"/>
                    <a:pt x="2" y="45"/>
                    <a:pt x="3" y="45"/>
                  </a:cubicBezTo>
                  <a:cubicBezTo>
                    <a:pt x="9" y="45"/>
                    <a:pt x="15" y="43"/>
                    <a:pt x="19" y="40"/>
                  </a:cubicBezTo>
                  <a:cubicBezTo>
                    <a:pt x="14" y="40"/>
                    <a:pt x="9" y="36"/>
                    <a:pt x="7" y="31"/>
                  </a:cubicBezTo>
                  <a:cubicBezTo>
                    <a:pt x="8" y="31"/>
                    <a:pt x="9" y="31"/>
                    <a:pt x="10" y="31"/>
                  </a:cubicBezTo>
                  <a:cubicBezTo>
                    <a:pt x="11" y="31"/>
                    <a:pt x="12" y="31"/>
                    <a:pt x="13" y="31"/>
                  </a:cubicBezTo>
                  <a:cubicBezTo>
                    <a:pt x="7" y="29"/>
                    <a:pt x="3" y="24"/>
                    <a:pt x="3" y="18"/>
                  </a:cubicBezTo>
                  <a:cubicBezTo>
                    <a:pt x="3" y="18"/>
                    <a:pt x="3" y="18"/>
                    <a:pt x="3" y="18"/>
                  </a:cubicBezTo>
                  <a:cubicBezTo>
                    <a:pt x="5" y="19"/>
                    <a:pt x="7" y="19"/>
                    <a:pt x="9" y="19"/>
                  </a:cubicBezTo>
                  <a:cubicBezTo>
                    <a:pt x="5" y="17"/>
                    <a:pt x="3" y="13"/>
                    <a:pt x="3" y="9"/>
                  </a:cubicBezTo>
                  <a:cubicBezTo>
                    <a:pt x="3" y="6"/>
                    <a:pt x="4" y="4"/>
                    <a:pt x="5" y="2"/>
                  </a:cubicBezTo>
                  <a:cubicBezTo>
                    <a:pt x="11" y="10"/>
                    <a:pt x="21" y="15"/>
                    <a:pt x="31" y="16"/>
                  </a:cubicBezTo>
                  <a:cubicBezTo>
                    <a:pt x="31" y="15"/>
                    <a:pt x="31" y="14"/>
                    <a:pt x="31" y="13"/>
                  </a:cubicBezTo>
                  <a:cubicBezTo>
                    <a:pt x="31" y="5"/>
                    <a:pt x="37" y="0"/>
                    <a:pt x="44" y="0"/>
                  </a:cubicBezTo>
                  <a:cubicBezTo>
                    <a:pt x="48" y="0"/>
                    <a:pt x="51" y="1"/>
                    <a:pt x="54" y="4"/>
                  </a:cubicBezTo>
                  <a:cubicBezTo>
                    <a:pt x="56" y="3"/>
                    <a:pt x="59" y="2"/>
                    <a:pt x="62" y="1"/>
                  </a:cubicBezTo>
                  <a:cubicBezTo>
                    <a:pt x="61" y="4"/>
                    <a:pt x="59" y="6"/>
                    <a:pt x="56" y="8"/>
                  </a:cubicBezTo>
                  <a:cubicBezTo>
                    <a:pt x="59" y="7"/>
                    <a:pt x="61" y="7"/>
                    <a:pt x="64" y="6"/>
                  </a:cubicBezTo>
                  <a:cubicBezTo>
                    <a:pt x="62" y="8"/>
                    <a:pt x="60" y="11"/>
                    <a:pt x="57" y="12"/>
                  </a:cubicBezTo>
                  <a:close/>
                </a:path>
              </a:pathLst>
            </a:cu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lIns="243852" tIns="121926" rIns="243852" bIns="121926"/>
            <a:lstStyle/>
            <a:p>
              <a:endParaRPr lang="en-US" sz="2400">
                <a:latin typeface="Arial"/>
                <a:cs typeface="Arial"/>
              </a:endParaRPr>
            </a:p>
          </p:txBody>
        </p:sp>
      </p:grpSp>
      <p:cxnSp>
        <p:nvCxnSpPr>
          <p:cNvPr id="8" name="Straight Connector 7"/>
          <p:cNvCxnSpPr/>
          <p:nvPr userDrawn="1"/>
        </p:nvCxnSpPr>
        <p:spPr>
          <a:xfrm>
            <a:off x="621447" y="3072363"/>
            <a:ext cx="423323" cy="0"/>
          </a:xfrm>
          <a:prstGeom prst="line">
            <a:avLst/>
          </a:prstGeom>
          <a:ln w="50800">
            <a:solidFill>
              <a:schemeClr val="accent1"/>
            </a:solidFill>
          </a:ln>
          <a:effectLst/>
        </p:spPr>
        <p:style>
          <a:lnRef idx="2">
            <a:schemeClr val="accent1"/>
          </a:lnRef>
          <a:fillRef idx="0">
            <a:schemeClr val="accent1"/>
          </a:fillRef>
          <a:effectRef idx="1">
            <a:schemeClr val="accent1"/>
          </a:effectRef>
          <a:fontRef idx="minor">
            <a:schemeClr val="tx1"/>
          </a:fontRef>
        </p:style>
      </p:cxnSp>
      <p:pic>
        <p:nvPicPr>
          <p:cNvPr id="10" name="Picture 9"/>
          <p:cNvPicPr>
            <a:picLocks noChangeAspect="1"/>
          </p:cNvPicPr>
          <p:nvPr userDrawn="1"/>
        </p:nvPicPr>
        <p:blipFill>
          <a:blip r:embed="rId2"/>
          <a:stretch>
            <a:fillRect/>
          </a:stretch>
        </p:blipFill>
        <p:spPr>
          <a:xfrm>
            <a:off x="9598027" y="6165044"/>
            <a:ext cx="1870415" cy="458696"/>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13034" y="343084"/>
            <a:ext cx="4374417" cy="748017"/>
          </a:xfrm>
          <a:prstGeom prst="rect">
            <a:avLst/>
          </a:prstGeom>
        </p:spPr>
      </p:pic>
      <p:pic>
        <p:nvPicPr>
          <p:cNvPr id="13" name="Picture 12">
            <a:extLst>
              <a:ext uri="{FF2B5EF4-FFF2-40B4-BE49-F238E27FC236}">
                <a16:creationId xmlns:a16="http://schemas.microsoft.com/office/drawing/2014/main" id="{F404D2E0-0408-724C-AB18-1E1400DC0569}"/>
              </a:ext>
            </a:extLst>
          </p:cNvPr>
          <p:cNvPicPr>
            <a:picLocks noChangeAspect="1"/>
          </p:cNvPicPr>
          <p:nvPr userDrawn="1"/>
        </p:nvPicPr>
        <p:blipFill>
          <a:blip r:embed="rId4"/>
          <a:stretch>
            <a:fillRect/>
          </a:stretch>
        </p:blipFill>
        <p:spPr>
          <a:xfrm>
            <a:off x="7599969" y="6037359"/>
            <a:ext cx="1501916" cy="737052"/>
          </a:xfrm>
          <a:prstGeom prst="rect">
            <a:avLst/>
          </a:prstGeom>
        </p:spPr>
      </p:pic>
    </p:spTree>
    <p:extLst>
      <p:ext uri="{BB962C8B-B14F-4D97-AF65-F5344CB8AC3E}">
        <p14:creationId xmlns:p14="http://schemas.microsoft.com/office/powerpoint/2010/main" val="3842904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content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1" y="2"/>
            <a:ext cx="12192000" cy="118349"/>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a:latin typeface="Arial" charset="0"/>
            </a:endParaRPr>
          </a:p>
        </p:txBody>
      </p:sp>
      <p:sp>
        <p:nvSpPr>
          <p:cNvPr id="3" name="Freeform 2"/>
          <p:cNvSpPr/>
          <p:nvPr userDrawn="1"/>
        </p:nvSpPr>
        <p:spPr>
          <a:xfrm>
            <a:off x="9233944" y="95794"/>
            <a:ext cx="2958057" cy="290849"/>
          </a:xfrm>
          <a:custGeom>
            <a:avLst/>
            <a:gdLst>
              <a:gd name="connsiteX0" fmla="*/ 2371725 w 2371725"/>
              <a:gd name="connsiteY0" fmla="*/ 0 h 288925"/>
              <a:gd name="connsiteX1" fmla="*/ 2371725 w 2371725"/>
              <a:gd name="connsiteY1" fmla="*/ 288925 h 288925"/>
              <a:gd name="connsiteX2" fmla="*/ 158750 w 2371725"/>
              <a:gd name="connsiteY2" fmla="*/ 288925 h 288925"/>
              <a:gd name="connsiteX3" fmla="*/ 0 w 2371725"/>
              <a:gd name="connsiteY3" fmla="*/ 0 h 288925"/>
              <a:gd name="connsiteX4" fmla="*/ 2371725 w 2371725"/>
              <a:gd name="connsiteY4" fmla="*/ 0 h 288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1725" h="288925">
                <a:moveTo>
                  <a:pt x="2371725" y="0"/>
                </a:moveTo>
                <a:lnTo>
                  <a:pt x="2371725" y="288925"/>
                </a:lnTo>
                <a:lnTo>
                  <a:pt x="158750" y="288925"/>
                </a:lnTo>
                <a:lnTo>
                  <a:pt x="0" y="0"/>
                </a:lnTo>
                <a:lnTo>
                  <a:pt x="2371725" y="0"/>
                </a:lnTo>
                <a:close/>
              </a:path>
            </a:pathLst>
          </a:cu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381"/>
          </a:p>
        </p:txBody>
      </p:sp>
      <p:sp>
        <p:nvSpPr>
          <p:cNvPr id="5" name="Text Placeholder 5"/>
          <p:cNvSpPr txBox="1">
            <a:spLocks/>
          </p:cNvSpPr>
          <p:nvPr userDrawn="1"/>
        </p:nvSpPr>
        <p:spPr>
          <a:xfrm>
            <a:off x="9568849" y="70603"/>
            <a:ext cx="2693104" cy="377616"/>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925">
                <a:latin typeface="Calibri" charset="0"/>
                <a:ea typeface="Calibri" charset="0"/>
                <a:cs typeface="Calibri" charset="0"/>
              </a:rPr>
              <a:t>SPRC</a:t>
            </a:r>
            <a:r>
              <a:rPr lang="en-US" sz="925" b="0">
                <a:latin typeface="Calibri Light" charset="0"/>
                <a:ea typeface="Calibri Light" charset="0"/>
                <a:cs typeface="Calibri Light" charset="0"/>
              </a:rPr>
              <a:t>  |  Suicide Prevention Resource Center</a:t>
            </a:r>
            <a:br>
              <a:rPr lang="en-US" sz="925" b="0">
                <a:latin typeface="Calibri Light" charset="0"/>
                <a:ea typeface="Calibri Light" charset="0"/>
                <a:cs typeface="Calibri Light" charset="0"/>
              </a:rPr>
            </a:br>
            <a:endParaRPr lang="en-US" sz="925" b="0">
              <a:latin typeface="Calibri Light" charset="0"/>
              <a:ea typeface="Calibri Light" charset="0"/>
              <a:cs typeface="Calibri Light" charset="0"/>
            </a:endParaRPr>
          </a:p>
        </p:txBody>
      </p:sp>
      <p:sp>
        <p:nvSpPr>
          <p:cNvPr id="6" name="Slide Number Placeholder 5"/>
          <p:cNvSpPr>
            <a:spLocks noGrp="1"/>
          </p:cNvSpPr>
          <p:nvPr>
            <p:ph type="sldNum" sz="quarter" idx="4"/>
          </p:nvPr>
        </p:nvSpPr>
        <p:spPr>
          <a:xfrm>
            <a:off x="11269784" y="6386160"/>
            <a:ext cx="616713" cy="256545"/>
          </a:xfrm>
          <a:prstGeom prst="rect">
            <a:avLst/>
          </a:prstGeom>
        </p:spPr>
        <p:txBody>
          <a:bodyPr vert="horz" wrap="square" lIns="91440" tIns="45720" rIns="91440" bIns="45720" rtlCol="0" anchor="ctr">
            <a:spAutoFit/>
          </a:bodyPr>
          <a:lstStyle>
            <a:lvl1pPr algn="r">
              <a:defRPr sz="1067" b="1" i="0">
                <a:solidFill>
                  <a:schemeClr val="tx1"/>
                </a:solidFill>
                <a:latin typeface="Arial" charset="0"/>
                <a:ea typeface="Arial" charset="0"/>
                <a:cs typeface="Arial" charset="0"/>
              </a:defRPr>
            </a:lvl1pPr>
          </a:lstStyle>
          <a:p>
            <a:fld id="{42782948-4DBE-204D-AB9E-B65E067054AE}" type="slidenum">
              <a:rPr lang="en-US" smtClean="0"/>
              <a:pPr/>
              <a:t>‹#›</a:t>
            </a:fld>
            <a:endParaRPr lang="en-US"/>
          </a:p>
        </p:txBody>
      </p:sp>
      <p:sp>
        <p:nvSpPr>
          <p:cNvPr id="11" name="Content Placeholder 10"/>
          <p:cNvSpPr>
            <a:spLocks noGrp="1"/>
          </p:cNvSpPr>
          <p:nvPr>
            <p:ph sz="quarter" idx="10"/>
          </p:nvPr>
        </p:nvSpPr>
        <p:spPr>
          <a:xfrm>
            <a:off x="499533" y="1484922"/>
            <a:ext cx="11387667" cy="4735961"/>
          </a:xfrm>
        </p:spPr>
        <p:txBody>
          <a:bodyPr>
            <a:noAutofit/>
          </a:bodyPr>
          <a:lstStyle>
            <a:lvl1pPr marL="0" indent="0">
              <a:buNone/>
              <a:defRPr sz="1867">
                <a:solidFill>
                  <a:schemeClr val="tx1"/>
                </a:solidFill>
                <a:latin typeface="Calibri" charset="0"/>
                <a:ea typeface="Calibri" charset="0"/>
                <a:cs typeface="Calibri" charset="0"/>
              </a:defRPr>
            </a:lvl1pPr>
            <a:lvl2pPr marL="600509" indent="0">
              <a:buFontTx/>
              <a:buNone/>
              <a:defRPr sz="1867">
                <a:solidFill>
                  <a:schemeClr val="tx1"/>
                </a:solidFill>
                <a:latin typeface="Calibri" charset="0"/>
                <a:ea typeface="Calibri" charset="0"/>
                <a:cs typeface="Calibri" charset="0"/>
              </a:defRPr>
            </a:lvl2pPr>
            <a:lvl3pPr marL="904963" indent="0">
              <a:buFontTx/>
              <a:buNone/>
              <a:defRPr sz="1867">
                <a:solidFill>
                  <a:schemeClr val="tx1"/>
                </a:solidFill>
                <a:latin typeface="Calibri" charset="0"/>
                <a:ea typeface="Calibri" charset="0"/>
                <a:cs typeface="Calibri" charset="0"/>
              </a:defRPr>
            </a:lvl3pPr>
            <a:lvl4pPr marL="1209416" indent="0">
              <a:buFontTx/>
              <a:buNone/>
              <a:defRPr sz="1867">
                <a:solidFill>
                  <a:schemeClr val="tx1"/>
                </a:solidFill>
                <a:latin typeface="Calibri" charset="0"/>
                <a:ea typeface="Calibri" charset="0"/>
                <a:cs typeface="Calibri" charset="0"/>
              </a:defRPr>
            </a:lvl4pPr>
            <a:lvl5pPr marL="1356394" indent="0">
              <a:buFontTx/>
              <a:buNone/>
              <a:defRPr sz="1867">
                <a:solidFill>
                  <a:schemeClr val="tx1"/>
                </a:solidFill>
                <a:latin typeface="Calibri" charset="0"/>
                <a:ea typeface="Calibri" charset="0"/>
                <a:cs typeface="Calibri"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11"/>
          <p:cNvSpPr>
            <a:spLocks noGrp="1"/>
          </p:cNvSpPr>
          <p:nvPr>
            <p:ph type="title"/>
          </p:nvPr>
        </p:nvSpPr>
        <p:spPr>
          <a:xfrm>
            <a:off x="499533" y="312161"/>
            <a:ext cx="8488159" cy="780369"/>
          </a:xfrm>
        </p:spPr>
        <p:txBody>
          <a:bodyPr wrap="none" anchor="t" anchorCtr="0">
            <a:noAutofit/>
          </a:bodyPr>
          <a:lstStyle>
            <a:lvl1pPr>
              <a:defRPr sz="3200" b="1">
                <a:solidFill>
                  <a:schemeClr val="tx1"/>
                </a:solidFill>
              </a:defRPr>
            </a:lvl1pPr>
          </a:lstStyle>
          <a:p>
            <a:r>
              <a:rPr lang="en-US"/>
              <a:t>Click to edit Master title style</a:t>
            </a:r>
          </a:p>
        </p:txBody>
      </p:sp>
      <p:sp>
        <p:nvSpPr>
          <p:cNvPr id="8" name="Footer Placeholder 7"/>
          <p:cNvSpPr>
            <a:spLocks noGrp="1"/>
          </p:cNvSpPr>
          <p:nvPr>
            <p:ph type="ftr" sz="quarter" idx="11"/>
          </p:nvPr>
        </p:nvSpPr>
        <p:spPr>
          <a:xfrm>
            <a:off x="7384799" y="6370866"/>
            <a:ext cx="4114800" cy="290129"/>
          </a:xfrm>
        </p:spPr>
        <p:txBody>
          <a:bodyPr/>
          <a:lstStyle>
            <a:lvl1pPr algn="r">
              <a:defRPr/>
            </a:lvl1pPr>
          </a:lstStyle>
          <a:p>
            <a:endParaRPr lang="en-US"/>
          </a:p>
        </p:txBody>
      </p:sp>
    </p:spTree>
    <p:extLst>
      <p:ext uri="{BB962C8B-B14F-4D97-AF65-F5344CB8AC3E}">
        <p14:creationId xmlns:p14="http://schemas.microsoft.com/office/powerpoint/2010/main" val="2988494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A291DBA-C850-4B33-A497-5488DA7558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B9C186C6-8DA8-4F28-BBA9-B673CC09C6F0}"/>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4"/>
            <a:ext cx="10363200" cy="2387600"/>
          </a:xfrm>
        </p:spPr>
        <p:txBody>
          <a:bodyPr anchor="b">
            <a:normAutofit/>
          </a:bodyPr>
          <a:lstStyle>
            <a:lvl1pPr algn="ctr">
              <a:defRPr sz="7600">
                <a:solidFill>
                  <a:schemeClr val="accent1"/>
                </a:solidFill>
                <a:latin typeface="Georgia" panose="02040502050405020303" pitchFamily="18" charset="0"/>
              </a:defRPr>
            </a:lvl1pPr>
          </a:lstStyle>
          <a:p>
            <a:r>
              <a:rPr lang="en-US"/>
              <a:t>Click to edit Master title style</a:t>
            </a:r>
            <a:endParaRPr lang="en-US" dirty="0"/>
          </a:p>
        </p:txBody>
      </p:sp>
      <p:sp>
        <p:nvSpPr>
          <p:cNvPr id="3" name="Subtitle 2"/>
          <p:cNvSpPr>
            <a:spLocks noGrp="1"/>
          </p:cNvSpPr>
          <p:nvPr>
            <p:ph type="subTitle" idx="1"/>
          </p:nvPr>
        </p:nvSpPr>
        <p:spPr>
          <a:xfrm>
            <a:off x="914400" y="4860684"/>
            <a:ext cx="91440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487201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E1BCB03-C1B3-4268-B112-0790F09A42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defRPr sz="6000" baseline="0">
                <a:solidFill>
                  <a:schemeClr val="accent1"/>
                </a:solidFill>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3632094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65BDA2D3-A495-4E2B-A620-8B73B76477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1" y="365130"/>
            <a:ext cx="10515600" cy="1743373"/>
          </a:xfrm>
        </p:spPr>
        <p:txBody>
          <a:bodyPr>
            <a:noAutofit/>
          </a:bodyPr>
          <a:lstStyle>
            <a:lvl1pPr>
              <a:defRPr sz="6600">
                <a:solidFill>
                  <a:schemeClr val="accent1"/>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sz="half" idx="1"/>
          </p:nvPr>
        </p:nvSpPr>
        <p:spPr>
          <a:xfrm>
            <a:off x="838201" y="2216075"/>
            <a:ext cx="5181600" cy="3960888"/>
          </a:xfrm>
        </p:spPr>
        <p:txBody>
          <a:bodyPr/>
          <a:lstStyle>
            <a:lvl1pPr>
              <a:defRPr>
                <a:solidFill>
                  <a:schemeClr val="accent1"/>
                </a:solidFill>
                <a:latin typeface="Arial  "/>
              </a:defRPr>
            </a:lvl1pPr>
            <a:lvl2pPr>
              <a:defRPr>
                <a:solidFill>
                  <a:schemeClr val="accent1"/>
                </a:solidFill>
                <a:latin typeface="Arial  "/>
              </a:defRPr>
            </a:lvl2pPr>
            <a:lvl3pPr>
              <a:defRPr>
                <a:solidFill>
                  <a:schemeClr val="accent1"/>
                </a:solidFill>
                <a:latin typeface="Arial  "/>
              </a:defRPr>
            </a:lvl3pPr>
            <a:lvl4pPr>
              <a:defRPr>
                <a:solidFill>
                  <a:schemeClr val="accent1"/>
                </a:solidFill>
                <a:latin typeface="Arial  "/>
              </a:defRPr>
            </a:lvl4pPr>
            <a:lvl5pPr>
              <a:defRPr>
                <a:solidFill>
                  <a:schemeClr val="accent1"/>
                </a:solidFill>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216075"/>
            <a:ext cx="5181600" cy="3960888"/>
          </a:xfrm>
        </p:spPr>
        <p:txBody>
          <a:bodyPr/>
          <a:lstStyle>
            <a:lvl1pPr>
              <a:defRPr>
                <a:solidFill>
                  <a:schemeClr val="accent1"/>
                </a:solidFill>
                <a:latin typeface="Arial  "/>
              </a:defRPr>
            </a:lvl1pPr>
            <a:lvl2pPr>
              <a:defRPr>
                <a:solidFill>
                  <a:schemeClr val="accent1"/>
                </a:solidFill>
                <a:latin typeface="Arial  "/>
              </a:defRPr>
            </a:lvl2pPr>
            <a:lvl3pPr>
              <a:defRPr>
                <a:solidFill>
                  <a:schemeClr val="accent1"/>
                </a:solidFill>
                <a:latin typeface="Arial  "/>
              </a:defRPr>
            </a:lvl3pPr>
            <a:lvl4pPr>
              <a:defRPr>
                <a:solidFill>
                  <a:schemeClr val="accent1"/>
                </a:solidFill>
                <a:latin typeface="Arial  "/>
              </a:defRPr>
            </a:lvl4pPr>
            <a:lvl5pPr>
              <a:defRPr>
                <a:solidFill>
                  <a:schemeClr val="accent1"/>
                </a:solidFill>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29443690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791296C-0928-4D69-822E-433916BE3C3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50" y="96838"/>
            <a:ext cx="12192001"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2" y="376518"/>
            <a:ext cx="10515600" cy="2002156"/>
          </a:xfrm>
        </p:spPr>
        <p:txBody>
          <a:bodyPr anchor="b"/>
          <a:lstStyle>
            <a:lvl1pPr>
              <a:defRPr sz="6000">
                <a:solidFill>
                  <a:schemeClr val="accent1"/>
                </a:solidFill>
                <a:latin typeface="Arial  "/>
              </a:defRPr>
            </a:lvl1pPr>
          </a:lstStyle>
          <a:p>
            <a:r>
              <a:rPr lang="en-US" dirty="0"/>
              <a:t>Click to edit Master title style</a:t>
            </a:r>
          </a:p>
        </p:txBody>
      </p:sp>
      <p:sp>
        <p:nvSpPr>
          <p:cNvPr id="3" name="Text Placeholder 2"/>
          <p:cNvSpPr>
            <a:spLocks noGrp="1"/>
          </p:cNvSpPr>
          <p:nvPr>
            <p:ph type="body" idx="1"/>
          </p:nvPr>
        </p:nvSpPr>
        <p:spPr>
          <a:xfrm>
            <a:off x="831852" y="2879002"/>
            <a:ext cx="10515600" cy="1500187"/>
          </a:xfrm>
        </p:spPr>
        <p:txBody>
          <a:bodyPr/>
          <a:lstStyle>
            <a:lvl1pPr marL="0" indent="0">
              <a:buNone/>
              <a:defRPr sz="2400">
                <a:solidFill>
                  <a:schemeClr val="accent1"/>
                </a:solidFill>
                <a:latin typeface="Arial  "/>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1321559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7" name="Picture 3">
            <a:extLst>
              <a:ext uri="{FF2B5EF4-FFF2-40B4-BE49-F238E27FC236}">
                <a16:creationId xmlns:a16="http://schemas.microsoft.com/office/drawing/2014/main" id="{53EEF801-0409-4EB8-A255-B0A8691B9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9789" y="365129"/>
            <a:ext cx="10515600" cy="1325563"/>
          </a:xfrm>
        </p:spPr>
        <p:txBody>
          <a:bodyPr/>
          <a:lstStyle>
            <a:lvl1pPr>
              <a:defRPr>
                <a:solidFill>
                  <a:schemeClr val="accent1"/>
                </a:solidFill>
                <a:latin typeface="Arial  "/>
              </a:defRPr>
            </a:lvl1pPr>
          </a:lstStyle>
          <a:p>
            <a:r>
              <a:rPr lang="en-US" dirty="0"/>
              <a:t>Click to edit Master title style</a:t>
            </a:r>
          </a:p>
        </p:txBody>
      </p:sp>
      <p:sp>
        <p:nvSpPr>
          <p:cNvPr id="3" name="Text Placeholder 2"/>
          <p:cNvSpPr>
            <a:spLocks noGrp="1"/>
          </p:cNvSpPr>
          <p:nvPr>
            <p:ph type="body" idx="1"/>
          </p:nvPr>
        </p:nvSpPr>
        <p:spPr>
          <a:xfrm>
            <a:off x="839789" y="1681164"/>
            <a:ext cx="5157787" cy="823912"/>
          </a:xfrm>
        </p:spPr>
        <p:txBody>
          <a:bodyPr anchor="b"/>
          <a:lstStyle>
            <a:lvl1pPr marL="0" indent="0">
              <a:buNone/>
              <a:defRPr sz="2400" b="1">
                <a:solidFill>
                  <a:schemeClr val="accent1"/>
                </a:solidFill>
                <a:latin typeface="Arial  "/>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9" y="2505075"/>
            <a:ext cx="5157787" cy="3684588"/>
          </a:xfrm>
        </p:spPr>
        <p:txBody>
          <a:bodyPr/>
          <a:lstStyle>
            <a:lvl1pPr>
              <a:defRPr>
                <a:solidFill>
                  <a:schemeClr val="accent1"/>
                </a:solidFill>
                <a:latin typeface="Arial  "/>
              </a:defRPr>
            </a:lvl1pPr>
            <a:lvl2pPr>
              <a:defRPr>
                <a:solidFill>
                  <a:schemeClr val="accent1"/>
                </a:solidFill>
                <a:latin typeface="Arial  "/>
              </a:defRPr>
            </a:lvl2pPr>
            <a:lvl3pPr>
              <a:defRPr>
                <a:solidFill>
                  <a:schemeClr val="accent1"/>
                </a:solidFill>
                <a:latin typeface="Arial  "/>
              </a:defRPr>
            </a:lvl3pPr>
            <a:lvl4pPr>
              <a:defRPr>
                <a:solidFill>
                  <a:schemeClr val="accent1"/>
                </a:solidFill>
                <a:latin typeface="Arial  "/>
              </a:defRPr>
            </a:lvl4pPr>
            <a:lvl5pPr>
              <a:defRPr>
                <a:solidFill>
                  <a:schemeClr val="accent1"/>
                </a:solidFill>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5" y="1681164"/>
            <a:ext cx="5183188" cy="823912"/>
          </a:xfrm>
        </p:spPr>
        <p:txBody>
          <a:bodyPr anchor="b"/>
          <a:lstStyle>
            <a:lvl1pPr marL="0" indent="0">
              <a:buNone/>
              <a:defRPr sz="2400" b="1">
                <a:solidFill>
                  <a:schemeClr val="accent1"/>
                </a:solidFill>
                <a:latin typeface="Arial  "/>
              </a:defRPr>
            </a:lvl1pPr>
            <a:lvl2pPr marL="457189" indent="0">
              <a:buNone/>
              <a:defRPr sz="2000" b="1"/>
            </a:lvl2pPr>
            <a:lvl3pPr marL="914378" indent="0">
              <a:buNone/>
              <a:defRPr sz="1800" b="1"/>
            </a:lvl3pPr>
            <a:lvl4pPr marL="1371566" indent="0">
              <a:buNone/>
              <a:defRPr sz="1600" b="1"/>
            </a:lvl4pPr>
            <a:lvl5pPr marL="1828754" indent="0">
              <a:buNone/>
              <a:defRPr sz="1600" b="1"/>
            </a:lvl5pPr>
            <a:lvl6pPr marL="2285943" indent="0">
              <a:buNone/>
              <a:defRPr sz="1600" b="1"/>
            </a:lvl6pPr>
            <a:lvl7pPr marL="2743132" indent="0">
              <a:buNone/>
              <a:defRPr sz="1600" b="1"/>
            </a:lvl7pPr>
            <a:lvl8pPr marL="3200320" indent="0">
              <a:buNone/>
              <a:defRPr sz="1600" b="1"/>
            </a:lvl8pPr>
            <a:lvl9pPr marL="3657509"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5" y="2505075"/>
            <a:ext cx="5183188" cy="3684588"/>
          </a:xfrm>
        </p:spPr>
        <p:txBody>
          <a:bodyPr/>
          <a:lstStyle>
            <a:lvl1pPr>
              <a:defRPr>
                <a:solidFill>
                  <a:schemeClr val="accent1"/>
                </a:solidFill>
                <a:latin typeface="Arial  "/>
              </a:defRPr>
            </a:lvl1pPr>
            <a:lvl2pPr>
              <a:defRPr>
                <a:solidFill>
                  <a:schemeClr val="accent1"/>
                </a:solidFill>
                <a:latin typeface="Arial  "/>
              </a:defRPr>
            </a:lvl2pPr>
            <a:lvl3pPr>
              <a:defRPr>
                <a:solidFill>
                  <a:schemeClr val="accent1"/>
                </a:solidFill>
                <a:latin typeface="Arial  "/>
              </a:defRPr>
            </a:lvl3pPr>
            <a:lvl4pPr>
              <a:defRPr>
                <a:solidFill>
                  <a:schemeClr val="accent1"/>
                </a:solidFill>
                <a:latin typeface="Arial  "/>
              </a:defRPr>
            </a:lvl4pPr>
            <a:lvl5pPr>
              <a:defRPr>
                <a:solidFill>
                  <a:schemeClr val="accent1"/>
                </a:solidFill>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466833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97424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00852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A34D998-7F24-4547-861D-67EC06DD77C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1122364"/>
            <a:ext cx="10363200" cy="2387600"/>
          </a:xfrm>
        </p:spPr>
        <p:txBody>
          <a:bodyPr anchor="b">
            <a:normAutofit/>
          </a:bodyPr>
          <a:lstStyle>
            <a:lvl1pPr algn="ctr">
              <a:defRPr sz="7600">
                <a:solidFill>
                  <a:schemeClr val="bg1"/>
                </a:solidFill>
                <a:latin typeface="Georgia" panose="02040502050405020303" pitchFamily="18" charset="0"/>
              </a:defRPr>
            </a:lvl1pPr>
          </a:lstStyle>
          <a:p>
            <a:r>
              <a:rPr lang="en-US" dirty="0"/>
              <a:t>Click to edit Master title style</a:t>
            </a:r>
          </a:p>
        </p:txBody>
      </p:sp>
      <p:sp>
        <p:nvSpPr>
          <p:cNvPr id="3" name="Subtitle 2"/>
          <p:cNvSpPr>
            <a:spLocks noGrp="1"/>
          </p:cNvSpPr>
          <p:nvPr>
            <p:ph type="subTitle" idx="1"/>
          </p:nvPr>
        </p:nvSpPr>
        <p:spPr>
          <a:xfrm>
            <a:off x="914400" y="4860684"/>
            <a:ext cx="9144000" cy="1655762"/>
          </a:xfrm>
        </p:spPr>
        <p:txBody>
          <a:bodyPr>
            <a:normAutofit/>
          </a:bodyPr>
          <a:lstStyle>
            <a:lvl1pPr marL="0" indent="0" algn="l">
              <a:buNone/>
              <a:defRPr sz="2000" baseline="0">
                <a:solidFill>
                  <a:schemeClr val="bg1"/>
                </a:solidFill>
                <a:latin typeface="Arial" panose="020B0604020202020204" pitchFamily="34" charset="0"/>
                <a:cs typeface="Arial" panose="020B0604020202020204" pitchFamily="34" charset="0"/>
              </a:defRPr>
            </a:lvl1pPr>
            <a:lvl2pPr marL="457189" indent="0" algn="ctr">
              <a:buNone/>
              <a:defRPr sz="2000"/>
            </a:lvl2pPr>
            <a:lvl3pPr marL="914378" indent="0" algn="ctr">
              <a:buNone/>
              <a:defRPr sz="1800"/>
            </a:lvl3pPr>
            <a:lvl4pPr marL="1371566" indent="0" algn="ctr">
              <a:buNone/>
              <a:defRPr sz="1600"/>
            </a:lvl4pPr>
            <a:lvl5pPr marL="1828754" indent="0" algn="ctr">
              <a:buNone/>
              <a:defRPr sz="1600"/>
            </a:lvl5pPr>
            <a:lvl6pPr marL="2285943" indent="0" algn="ctr">
              <a:buNone/>
              <a:defRPr sz="1600"/>
            </a:lvl6pPr>
            <a:lvl7pPr marL="2743132"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5318219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3" name="Picture 3">
            <a:extLst>
              <a:ext uri="{FF2B5EF4-FFF2-40B4-BE49-F238E27FC236}">
                <a16:creationId xmlns:a16="http://schemas.microsoft.com/office/drawing/2014/main" id="{C5221450-4399-4922-A61B-2DBB71A49ACE}"/>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normAutofit/>
          </a:bodyPr>
          <a:lstStyle>
            <a:lvl1pPr algn="ctr">
              <a:defRPr sz="6000" baseline="0">
                <a:solidFill>
                  <a:schemeClr val="bg1"/>
                </a:solidFill>
                <a:latin typeface="Arial Black" panose="020B0A04020102020204" pitchFamily="34" charset="0"/>
              </a:defRPr>
            </a:lvl1pPr>
          </a:lstStyle>
          <a:p>
            <a:r>
              <a:rPr lang="en-US"/>
              <a:t>Click to edit Master title style</a:t>
            </a:r>
            <a:endParaRPr lang="en-US" dirty="0"/>
          </a:p>
        </p:txBody>
      </p:sp>
    </p:spTree>
    <p:extLst>
      <p:ext uri="{BB962C8B-B14F-4D97-AF65-F5344CB8AC3E}">
        <p14:creationId xmlns:p14="http://schemas.microsoft.com/office/powerpoint/2010/main" val="1938555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6/1/2020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5" name="Picture 3">
            <a:extLst>
              <a:ext uri="{FF2B5EF4-FFF2-40B4-BE49-F238E27FC236}">
                <a16:creationId xmlns:a16="http://schemas.microsoft.com/office/drawing/2014/main" id="{F266954C-1D65-4EE8-8AA0-6EB9265F0C18}"/>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8201" y="365130"/>
            <a:ext cx="10515600" cy="1743373"/>
          </a:xfrm>
        </p:spPr>
        <p:txBody>
          <a:bodyPr>
            <a:noAutofit/>
          </a:bodyPr>
          <a:lstStyle>
            <a:lvl1pPr>
              <a:defRPr sz="6600">
                <a:solidFill>
                  <a:schemeClr val="accent1"/>
                </a:solidFill>
                <a:latin typeface="Georgia" panose="02040502050405020303" pitchFamily="18" charset="0"/>
              </a:defRPr>
            </a:lvl1pPr>
          </a:lstStyle>
          <a:p>
            <a:r>
              <a:rPr lang="en-US" dirty="0"/>
              <a:t>Click to edit Master title style</a:t>
            </a:r>
          </a:p>
        </p:txBody>
      </p:sp>
      <p:sp>
        <p:nvSpPr>
          <p:cNvPr id="3" name="Content Placeholder 2"/>
          <p:cNvSpPr>
            <a:spLocks noGrp="1"/>
          </p:cNvSpPr>
          <p:nvPr>
            <p:ph sz="half" idx="1"/>
          </p:nvPr>
        </p:nvSpPr>
        <p:spPr>
          <a:xfrm>
            <a:off x="838201" y="2216075"/>
            <a:ext cx="5181600" cy="3960888"/>
          </a:xfrm>
        </p:spPr>
        <p:txBody>
          <a:bodyPr/>
          <a:lstStyle>
            <a:lvl1pPr>
              <a:defRPr>
                <a:solidFill>
                  <a:schemeClr val="accent1"/>
                </a:solidFill>
                <a:latin typeface="Arial  "/>
              </a:defRPr>
            </a:lvl1pPr>
            <a:lvl2pPr>
              <a:defRPr>
                <a:solidFill>
                  <a:schemeClr val="accent1"/>
                </a:solidFill>
                <a:latin typeface="Arial  "/>
              </a:defRPr>
            </a:lvl2pPr>
            <a:lvl3pPr>
              <a:defRPr>
                <a:solidFill>
                  <a:schemeClr val="accent1"/>
                </a:solidFill>
                <a:latin typeface="Arial  "/>
              </a:defRPr>
            </a:lvl3pPr>
            <a:lvl4pPr>
              <a:defRPr>
                <a:solidFill>
                  <a:schemeClr val="accent1"/>
                </a:solidFill>
                <a:latin typeface="Arial  "/>
              </a:defRPr>
            </a:lvl4pPr>
            <a:lvl5pPr>
              <a:defRPr>
                <a:solidFill>
                  <a:schemeClr val="accent1"/>
                </a:solidFill>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1" y="2216075"/>
            <a:ext cx="5181600" cy="3960888"/>
          </a:xfrm>
        </p:spPr>
        <p:txBody>
          <a:bodyPr/>
          <a:lstStyle>
            <a:lvl1pPr>
              <a:defRPr>
                <a:solidFill>
                  <a:schemeClr val="accent1"/>
                </a:solidFill>
                <a:latin typeface="Arial  "/>
              </a:defRPr>
            </a:lvl1pPr>
            <a:lvl2pPr>
              <a:defRPr>
                <a:solidFill>
                  <a:schemeClr val="accent1"/>
                </a:solidFill>
                <a:latin typeface="Arial  "/>
              </a:defRPr>
            </a:lvl2pPr>
            <a:lvl3pPr>
              <a:defRPr>
                <a:solidFill>
                  <a:schemeClr val="accent1"/>
                </a:solidFill>
                <a:latin typeface="Arial  "/>
              </a:defRPr>
            </a:lvl3pPr>
            <a:lvl4pPr>
              <a:defRPr>
                <a:solidFill>
                  <a:schemeClr val="accent1"/>
                </a:solidFill>
                <a:latin typeface="Arial  "/>
              </a:defRPr>
            </a:lvl4pPr>
            <a:lvl5pPr>
              <a:defRPr>
                <a:solidFill>
                  <a:schemeClr val="accent1"/>
                </a:solidFill>
                <a:latin typeface="Arial  "/>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162886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5C8204-7B30-4D72-B428-B9A3CFA4C8A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831852" y="376518"/>
            <a:ext cx="10515600" cy="2002156"/>
          </a:xfrm>
        </p:spPr>
        <p:txBody>
          <a:bodyPr anchor="b"/>
          <a:lstStyle>
            <a:lvl1pPr>
              <a:defRPr sz="6000">
                <a:solidFill>
                  <a:schemeClr val="accent1"/>
                </a:solidFill>
                <a:latin typeface="Arial  "/>
              </a:defRPr>
            </a:lvl1pPr>
          </a:lstStyle>
          <a:p>
            <a:r>
              <a:rPr lang="en-US" dirty="0"/>
              <a:t>Click to edit Master title style</a:t>
            </a:r>
          </a:p>
        </p:txBody>
      </p:sp>
      <p:sp>
        <p:nvSpPr>
          <p:cNvPr id="3" name="Text Placeholder 2"/>
          <p:cNvSpPr>
            <a:spLocks noGrp="1"/>
          </p:cNvSpPr>
          <p:nvPr>
            <p:ph type="body" idx="1"/>
          </p:nvPr>
        </p:nvSpPr>
        <p:spPr>
          <a:xfrm>
            <a:off x="831852" y="2879002"/>
            <a:ext cx="10515600" cy="1500187"/>
          </a:xfrm>
        </p:spPr>
        <p:txBody>
          <a:bodyPr/>
          <a:lstStyle>
            <a:lvl1pPr marL="0" indent="0">
              <a:buNone/>
              <a:defRPr sz="2400">
                <a:solidFill>
                  <a:schemeClr val="accent1"/>
                </a:solidFill>
                <a:latin typeface="Arial  "/>
              </a:defRPr>
            </a:lvl1pPr>
            <a:lvl2pPr marL="457189" indent="0">
              <a:buNone/>
              <a:defRPr sz="2000">
                <a:solidFill>
                  <a:schemeClr val="tx1">
                    <a:tint val="75000"/>
                  </a:schemeClr>
                </a:solidFill>
              </a:defRPr>
            </a:lvl2pPr>
            <a:lvl3pPr marL="914378"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2"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5294975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9"/>
            <a:ext cx="10515600" cy="1108072"/>
          </a:xfrm>
          <a:prstGeom prst="rect">
            <a:avLst/>
          </a:prstGeom>
        </p:spPr>
        <p:txBody>
          <a:bodyPr>
            <a:normAutofit/>
          </a:bodyPr>
          <a:lstStyle>
            <a:lvl1pPr>
              <a:lnSpc>
                <a:spcPct val="100000"/>
              </a:lnSpc>
              <a:spcBef>
                <a:spcPts val="0"/>
              </a:spcBef>
              <a:defRPr sz="4400" b="1">
                <a:solidFill>
                  <a:srgbClr val="05476C"/>
                </a:solidFill>
                <a:effectLst/>
              </a:defRPr>
            </a:lvl1pPr>
          </a:lstStyle>
          <a:p>
            <a:r>
              <a:rPr lang="en-US"/>
              <a:t>Click to edit Master title style</a:t>
            </a:r>
            <a:endParaRPr lang="en-US" dirty="0"/>
          </a:p>
        </p:txBody>
      </p:sp>
      <p:sp>
        <p:nvSpPr>
          <p:cNvPr id="3" name="Content Placeholder 2"/>
          <p:cNvSpPr>
            <a:spLocks noGrp="1"/>
          </p:cNvSpPr>
          <p:nvPr>
            <p:ph idx="1"/>
          </p:nvPr>
        </p:nvSpPr>
        <p:spPr>
          <a:xfrm>
            <a:off x="838202" y="1825625"/>
            <a:ext cx="5021239" cy="4042912"/>
          </a:xfrm>
          <a:prstGeom prst="rect">
            <a:avLst/>
          </a:prstGeom>
        </p:spPr>
        <p:txBody>
          <a:bodyPr/>
          <a:lstStyle>
            <a:lvl1pPr marL="171450" indent="-171450">
              <a:lnSpc>
                <a:spcPct val="100000"/>
              </a:lnSpc>
              <a:spcBef>
                <a:spcPts val="450"/>
              </a:spcBef>
              <a:buClr>
                <a:srgbClr val="F09732"/>
              </a:buClr>
              <a:buSzPct val="90000"/>
              <a:buFont typeface="Arial" panose="020B0604020202020204" pitchFamily="34" charset="0"/>
              <a:buChar char="•"/>
              <a:defRPr sz="2400"/>
            </a:lvl1pPr>
            <a:lvl2pPr marL="385763" indent="-128588">
              <a:buClr>
                <a:srgbClr val="F09732"/>
              </a:buClr>
              <a:buSzPct val="80000"/>
              <a:buFont typeface="Arial" panose="020B0604020202020204" pitchFamily="34" charset="0"/>
              <a:buChar char="•"/>
              <a:defRPr sz="2000"/>
            </a:lvl2pPr>
            <a:lvl3pPr marL="642938" indent="-128588">
              <a:buSzPct val="60000"/>
              <a:buFont typeface="Calibri" panose="020F0502020204030204" pitchFamily="34" charset="0"/>
              <a:buChar char="̶"/>
              <a:defRPr sz="1600"/>
            </a:lvl3pPr>
            <a:lvl4pPr marL="771525" indent="0">
              <a:buNone/>
              <a:defRPr/>
            </a:lvl4pPr>
          </a:lstStyle>
          <a:p>
            <a:pPr lvl="0"/>
            <a:r>
              <a:rPr lang="en-US"/>
              <a:t>Edit Master text styles</a:t>
            </a:r>
          </a:p>
          <a:p>
            <a:pPr lvl="1"/>
            <a:r>
              <a:rPr lang="en-US"/>
              <a:t>Second level</a:t>
            </a:r>
          </a:p>
          <a:p>
            <a:pPr lvl="2"/>
            <a:r>
              <a:rPr lang="en-US"/>
              <a:t>Third level</a:t>
            </a:r>
          </a:p>
        </p:txBody>
      </p:sp>
      <p:sp>
        <p:nvSpPr>
          <p:cNvPr id="7" name="Content Placeholder 2"/>
          <p:cNvSpPr>
            <a:spLocks noGrp="1"/>
          </p:cNvSpPr>
          <p:nvPr>
            <p:ph idx="13"/>
          </p:nvPr>
        </p:nvSpPr>
        <p:spPr>
          <a:xfrm>
            <a:off x="6350761" y="1825625"/>
            <a:ext cx="5003609" cy="4042912"/>
          </a:xfrm>
          <a:prstGeom prst="rect">
            <a:avLst/>
          </a:prstGeom>
        </p:spPr>
        <p:txBody>
          <a:bodyPr/>
          <a:lstStyle>
            <a:lvl1pPr marL="171450" indent="-171450">
              <a:lnSpc>
                <a:spcPct val="100000"/>
              </a:lnSpc>
              <a:spcBef>
                <a:spcPts val="450"/>
              </a:spcBef>
              <a:buClr>
                <a:srgbClr val="F09732"/>
              </a:buClr>
              <a:buSzPct val="90000"/>
              <a:buFont typeface="Arial" panose="020B0604020202020204" pitchFamily="34" charset="0"/>
              <a:buChar char="•"/>
              <a:defRPr sz="2400"/>
            </a:lvl1pPr>
            <a:lvl2pPr marL="385763" indent="-128588">
              <a:buClr>
                <a:srgbClr val="F09732"/>
              </a:buClr>
              <a:buSzPct val="80000"/>
              <a:buFont typeface="Arial" panose="020B0604020202020204" pitchFamily="34" charset="0"/>
              <a:buChar char="•"/>
              <a:defRPr sz="2000"/>
            </a:lvl2pPr>
            <a:lvl3pPr marL="642938" indent="-128588">
              <a:buSzPct val="60000"/>
              <a:buFont typeface="Calibri" panose="020F0502020204030204" pitchFamily="34" charset="0"/>
              <a:buChar char="̶"/>
              <a:defRPr sz="1600"/>
            </a:lvl3pPr>
            <a:lvl4pPr marL="771525" indent="0">
              <a:buNone/>
              <a:defRPr/>
            </a:lvl4pPr>
          </a:lstStyle>
          <a:p>
            <a:pPr lvl="0"/>
            <a:r>
              <a:rPr lang="en-US"/>
              <a:t>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4187011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0A1F9B2-59D0-41EE-8904-EA491B9C6CCC}"/>
              </a:ext>
            </a:extLst>
          </p:cNvPr>
          <p:cNvSpPr>
            <a:spLocks noGrp="1" noChangeArrowheads="1"/>
          </p:cNvSpPr>
          <p:nvPr>
            <p:ph type="dt" sz="half" idx="10"/>
          </p:nvPr>
        </p:nvSpPr>
        <p:spPr>
          <a:xfrm>
            <a:off x="0" y="0"/>
            <a:ext cx="0" cy="0"/>
          </a:xfrm>
        </p:spPr>
        <p:txBody>
          <a:bodyPr/>
          <a:lstStyle>
            <a:lvl1pPr>
              <a:defRPr/>
            </a:lvl1pPr>
          </a:lstStyle>
          <a:p>
            <a:pPr>
              <a:defRPr/>
            </a:pPr>
            <a:endParaRPr lang="en-US" altLang="en-US" dirty="0"/>
          </a:p>
        </p:txBody>
      </p:sp>
      <p:sp>
        <p:nvSpPr>
          <p:cNvPr id="5" name="Rectangle 5">
            <a:extLst>
              <a:ext uri="{FF2B5EF4-FFF2-40B4-BE49-F238E27FC236}">
                <a16:creationId xmlns:a16="http://schemas.microsoft.com/office/drawing/2014/main" id="{0CF22243-4992-477A-9231-DC0C643EF2F9}"/>
              </a:ext>
            </a:extLst>
          </p:cNvPr>
          <p:cNvSpPr>
            <a:spLocks noGrp="1" noChangeArrowheads="1"/>
          </p:cNvSpPr>
          <p:nvPr>
            <p:ph type="ftr" sz="quarter" idx="11"/>
          </p:nvPr>
        </p:nvSpPr>
        <p:spPr>
          <a:xfrm>
            <a:off x="0" y="0"/>
            <a:ext cx="0" cy="0"/>
          </a:xfrm>
        </p:spPr>
        <p:txBody>
          <a:bodyPr/>
          <a:lstStyle>
            <a:lvl1pPr>
              <a:defRPr/>
            </a:lvl1pPr>
          </a:lstStyle>
          <a:p>
            <a:pPr>
              <a:defRPr/>
            </a:pPr>
            <a:endParaRPr lang="en-US" dirty="0"/>
          </a:p>
        </p:txBody>
      </p:sp>
      <p:sp>
        <p:nvSpPr>
          <p:cNvPr id="6" name="Rectangle 6">
            <a:extLst>
              <a:ext uri="{FF2B5EF4-FFF2-40B4-BE49-F238E27FC236}">
                <a16:creationId xmlns:a16="http://schemas.microsoft.com/office/drawing/2014/main" id="{0133DB9F-1B68-4FF2-ADBB-F69EF53C3920}"/>
              </a:ext>
            </a:extLst>
          </p:cNvPr>
          <p:cNvSpPr>
            <a:spLocks noGrp="1" noChangeArrowheads="1"/>
          </p:cNvSpPr>
          <p:nvPr>
            <p:ph type="sldNum" sz="quarter" idx="12"/>
          </p:nvPr>
        </p:nvSpPr>
        <p:spPr>
          <a:xfrm>
            <a:off x="0" y="0"/>
            <a:ext cx="0" cy="0"/>
          </a:xfrm>
        </p:spPr>
        <p:txBody>
          <a:bodyPr vert="horz" wrap="square" lIns="91440" tIns="45720" rIns="91440" bIns="45720" numCol="1" anchor="t" anchorCtr="0" compatLnSpc="1">
            <a:prstTxWarp prst="textNoShape">
              <a:avLst/>
            </a:prstTxWarp>
          </a:bodyPr>
          <a:lstStyle>
            <a:lvl1pPr>
              <a:defRPr/>
            </a:lvl1pPr>
          </a:lstStyle>
          <a:p>
            <a:fld id="{B01F89CD-6C83-4C2C-B702-92FB1E8DAA03}" type="slidenum">
              <a:rPr lang="en-US" altLang="en-US"/>
              <a:pPr/>
              <a:t>‹#›</a:t>
            </a:fld>
            <a:endParaRPr lang="en-US" altLang="en-US" dirty="0"/>
          </a:p>
        </p:txBody>
      </p:sp>
    </p:spTree>
    <p:extLst>
      <p:ext uri="{BB962C8B-B14F-4D97-AF65-F5344CB8AC3E}">
        <p14:creationId xmlns:p14="http://schemas.microsoft.com/office/powerpoint/2010/main" val="91630284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914400" y="1195100"/>
            <a:ext cx="103632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
          <p:cNvSpPr txBox="1">
            <a:spLocks noGrp="1"/>
          </p:cNvSpPr>
          <p:nvPr>
            <p:ph type="subTitle" idx="1"/>
          </p:nvPr>
        </p:nvSpPr>
        <p:spPr>
          <a:xfrm>
            <a:off x="1524000" y="3716915"/>
            <a:ext cx="9144000" cy="9699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2"/>
          <p:cNvSpPr>
            <a:spLocks noGrp="1"/>
          </p:cNvSpPr>
          <p:nvPr>
            <p:ph type="pic" idx="2"/>
          </p:nvPr>
        </p:nvSpPr>
        <p:spPr>
          <a:xfrm>
            <a:off x="2148418" y="1"/>
            <a:ext cx="8824383" cy="1090613"/>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 name="Google Shape;19;p2"/>
          <p:cNvSpPr>
            <a:spLocks noGrp="1"/>
          </p:cNvSpPr>
          <p:nvPr>
            <p:ph type="pic" idx="3"/>
          </p:nvPr>
        </p:nvSpPr>
        <p:spPr>
          <a:xfrm>
            <a:off x="6290733" y="4718050"/>
            <a:ext cx="5901267" cy="213995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207620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0" y="5773"/>
            <a:ext cx="12192000" cy="94042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
          <p:cNvSpPr txBox="1">
            <a:spLocks noGrp="1"/>
          </p:cNvSpPr>
          <p:nvPr>
            <p:ph type="body" idx="1"/>
          </p:nvPr>
        </p:nvSpPr>
        <p:spPr>
          <a:xfrm>
            <a:off x="838200" y="1335279"/>
            <a:ext cx="10515600" cy="394866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a:spLocks noGrp="1"/>
          </p:cNvSpPr>
          <p:nvPr>
            <p:ph type="pic" idx="2"/>
          </p:nvPr>
        </p:nvSpPr>
        <p:spPr>
          <a:xfrm>
            <a:off x="838200" y="5959909"/>
            <a:ext cx="4447117" cy="78898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 name="Google Shape;24;p3"/>
          <p:cNvSpPr>
            <a:spLocks noGrp="1"/>
          </p:cNvSpPr>
          <p:nvPr>
            <p:ph type="pic" idx="3"/>
          </p:nvPr>
        </p:nvSpPr>
        <p:spPr>
          <a:xfrm>
            <a:off x="7440086" y="5923396"/>
            <a:ext cx="4751916" cy="862012"/>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4029491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4"/>
          <p:cNvSpPr txBox="1">
            <a:spLocks noGrp="1"/>
          </p:cNvSpPr>
          <p:nvPr>
            <p:ph type="body" idx="1"/>
          </p:nvPr>
        </p:nvSpPr>
        <p:spPr>
          <a:xfrm>
            <a:off x="332943" y="1713490"/>
            <a:ext cx="4876800" cy="34544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4"/>
          <p:cNvSpPr>
            <a:spLocks noGrp="1"/>
          </p:cNvSpPr>
          <p:nvPr>
            <p:ph type="pic" idx="2"/>
          </p:nvPr>
        </p:nvSpPr>
        <p:spPr>
          <a:xfrm>
            <a:off x="6995684" y="1713490"/>
            <a:ext cx="4760913" cy="34544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 name="Google Shape;29;p4"/>
          <p:cNvSpPr>
            <a:spLocks noGrp="1"/>
          </p:cNvSpPr>
          <p:nvPr>
            <p:ph type="pic" idx="3"/>
          </p:nvPr>
        </p:nvSpPr>
        <p:spPr>
          <a:xfrm>
            <a:off x="152401" y="6151564"/>
            <a:ext cx="5236633" cy="7064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0" name="Google Shape;30;p4" descr="MHTTC stacked color bars" title="MHTTC stacked color bars"/>
          <p:cNvPicPr preferRelativeResize="0"/>
          <p:nvPr/>
        </p:nvPicPr>
        <p:blipFill rotWithShape="1">
          <a:blip r:embed="rId2">
            <a:alphaModFix/>
          </a:blip>
          <a:srcRect/>
          <a:stretch/>
        </p:blipFill>
        <p:spPr>
          <a:xfrm>
            <a:off x="8955616" y="5167890"/>
            <a:ext cx="3236384" cy="2157590"/>
          </a:xfrm>
          <a:prstGeom prst="rect">
            <a:avLst/>
          </a:prstGeom>
          <a:noFill/>
          <a:ln>
            <a:noFill/>
          </a:ln>
        </p:spPr>
      </p:pic>
    </p:spTree>
    <p:extLst>
      <p:ext uri="{BB962C8B-B14F-4D97-AF65-F5344CB8AC3E}">
        <p14:creationId xmlns:p14="http://schemas.microsoft.com/office/powerpoint/2010/main" val="6232400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6" name="Google Shape;46;p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35912076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8"/>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8"/>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3" name="Google Shape;53;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30383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 name="Google Shape;58;p9"/>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9" name="Google Shape;59;p9"/>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0" name="Google Shape;60;p9"/>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1" name="Google Shape;61;p9"/>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2" name="Google Shape;62;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4440958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68266158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0"/>
        <p:cNvGrpSpPr/>
        <p:nvPr/>
      </p:nvGrpSpPr>
      <p:grpSpPr>
        <a:xfrm>
          <a:off x="0" y="0"/>
          <a:ext cx="0" cy="0"/>
          <a:chOff x="0" y="0"/>
          <a:chExt cx="0" cy="0"/>
        </a:xfrm>
      </p:grpSpPr>
      <p:sp>
        <p:nvSpPr>
          <p:cNvPr id="71" name="Google Shape;71;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36091500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1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542357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81"/>
        <p:cNvGrpSpPr/>
        <p:nvPr/>
      </p:nvGrpSpPr>
      <p:grpSpPr>
        <a:xfrm>
          <a:off x="0" y="0"/>
          <a:ext cx="0" cy="0"/>
          <a:chOff x="0" y="0"/>
          <a:chExt cx="0" cy="0"/>
        </a:xfrm>
      </p:grpSpPr>
      <p:sp>
        <p:nvSpPr>
          <p:cNvPr id="82" name="Google Shape;82;p1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13"/>
          <p:cNvSpPr>
            <a:spLocks noGrp="1"/>
          </p:cNvSpPr>
          <p:nvPr>
            <p:ph type="pic" idx="2"/>
          </p:nvPr>
        </p:nvSpPr>
        <p:spPr>
          <a:xfrm>
            <a:off x="5183188" y="987425"/>
            <a:ext cx="617220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4" name="Google Shape;84;p1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54056979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82546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94"/>
        <p:cNvGrpSpPr/>
        <p:nvPr/>
      </p:nvGrpSpPr>
      <p:grpSpPr>
        <a:xfrm>
          <a:off x="0" y="0"/>
          <a:ext cx="0" cy="0"/>
          <a:chOff x="0" y="0"/>
          <a:chExt cx="0" cy="0"/>
        </a:xfrm>
      </p:grpSpPr>
      <p:sp>
        <p:nvSpPr>
          <p:cNvPr id="95" name="Google Shape;95;p1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1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3637975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Blank">
  <p:cSld name="1_Blank">
    <p:spTree>
      <p:nvGrpSpPr>
        <p:cNvPr id="1" name="Shape 108"/>
        <p:cNvGrpSpPr/>
        <p:nvPr/>
      </p:nvGrpSpPr>
      <p:grpSpPr>
        <a:xfrm>
          <a:off x="0" y="0"/>
          <a:ext cx="0" cy="0"/>
          <a:chOff x="0" y="0"/>
          <a:chExt cx="0" cy="0"/>
        </a:xfrm>
      </p:grpSpPr>
      <p:sp>
        <p:nvSpPr>
          <p:cNvPr id="109" name="Google Shape;109;p17"/>
          <p:cNvSpPr txBox="1">
            <a:spLocks noGrp="1"/>
          </p:cNvSpPr>
          <p:nvPr>
            <p:ph type="title"/>
          </p:nvPr>
        </p:nvSpPr>
        <p:spPr>
          <a:xfrm>
            <a:off x="464024" y="0"/>
            <a:ext cx="11300347" cy="1166884"/>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17"/>
          <p:cNvSpPr txBox="1">
            <a:spLocks noGrp="1"/>
          </p:cNvSpPr>
          <p:nvPr>
            <p:ph type="body" idx="1"/>
          </p:nvPr>
        </p:nvSpPr>
        <p:spPr>
          <a:xfrm>
            <a:off x="3803270" y="4500111"/>
            <a:ext cx="4440237" cy="4651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1" name="Google Shape;111;p17"/>
          <p:cNvSpPr txBox="1">
            <a:spLocks noGrp="1"/>
          </p:cNvSpPr>
          <p:nvPr>
            <p:ph type="body" idx="2"/>
          </p:nvPr>
        </p:nvSpPr>
        <p:spPr>
          <a:xfrm>
            <a:off x="464025" y="1321929"/>
            <a:ext cx="4586639" cy="317818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17"/>
          <p:cNvSpPr txBox="1">
            <a:spLocks noGrp="1"/>
          </p:cNvSpPr>
          <p:nvPr>
            <p:ph type="body" idx="3"/>
          </p:nvPr>
        </p:nvSpPr>
        <p:spPr>
          <a:xfrm>
            <a:off x="6996114" y="1321928"/>
            <a:ext cx="4768257" cy="3182112"/>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 name="Google Shape;113;p17"/>
          <p:cNvSpPr>
            <a:spLocks noGrp="1"/>
          </p:cNvSpPr>
          <p:nvPr>
            <p:ph type="pic" idx="4"/>
          </p:nvPr>
        </p:nvSpPr>
        <p:spPr>
          <a:xfrm>
            <a:off x="505067" y="5800299"/>
            <a:ext cx="3237351" cy="43672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14" name="Google Shape;114;p17" descr="MHTTC Stacked Color Bars" title="MHTTC Stacked Color Bars"/>
          <p:cNvPicPr preferRelativeResize="0"/>
          <p:nvPr/>
        </p:nvPicPr>
        <p:blipFill rotWithShape="1">
          <a:blip r:embed="rId2">
            <a:alphaModFix/>
          </a:blip>
          <a:srcRect/>
          <a:stretch/>
        </p:blipFill>
        <p:spPr>
          <a:xfrm>
            <a:off x="8875597" y="5540992"/>
            <a:ext cx="3316403" cy="1658201"/>
          </a:xfrm>
          <a:prstGeom prst="rect">
            <a:avLst/>
          </a:prstGeom>
          <a:noFill/>
          <a:ln>
            <a:noFill/>
          </a:ln>
        </p:spPr>
      </p:pic>
    </p:spTree>
    <p:extLst>
      <p:ext uri="{BB962C8B-B14F-4D97-AF65-F5344CB8AC3E}">
        <p14:creationId xmlns:p14="http://schemas.microsoft.com/office/powerpoint/2010/main" val="104570595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15"/>
        <p:cNvGrpSpPr/>
        <p:nvPr/>
      </p:nvGrpSpPr>
      <p:grpSpPr>
        <a:xfrm>
          <a:off x="0" y="0"/>
          <a:ext cx="0" cy="0"/>
          <a:chOff x="0" y="0"/>
          <a:chExt cx="0" cy="0"/>
        </a:xfrm>
      </p:grpSpPr>
      <p:sp>
        <p:nvSpPr>
          <p:cNvPr id="116" name="Google Shape;116;p18"/>
          <p:cNvSpPr txBox="1">
            <a:spLocks noGrp="1"/>
          </p:cNvSpPr>
          <p:nvPr>
            <p:ph type="title"/>
          </p:nvPr>
        </p:nvSpPr>
        <p:spPr>
          <a:xfrm>
            <a:off x="2" y="2310"/>
            <a:ext cx="12191999" cy="1041248"/>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300"/>
              <a:buFont typeface="Calibri"/>
              <a:buNone/>
              <a:defRPr sz="33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7" name="Google Shape;117;p18"/>
          <p:cNvSpPr txBox="1">
            <a:spLocks noGrp="1"/>
          </p:cNvSpPr>
          <p:nvPr>
            <p:ph type="body" idx="1"/>
          </p:nvPr>
        </p:nvSpPr>
        <p:spPr>
          <a:xfrm>
            <a:off x="750864" y="3526026"/>
            <a:ext cx="4122739" cy="13938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8" name="Google Shape;118;p18"/>
          <p:cNvSpPr txBox="1">
            <a:spLocks noGrp="1"/>
          </p:cNvSpPr>
          <p:nvPr>
            <p:ph type="body" idx="2"/>
          </p:nvPr>
        </p:nvSpPr>
        <p:spPr>
          <a:xfrm>
            <a:off x="750864" y="1668651"/>
            <a:ext cx="4122739" cy="13938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18"/>
          <p:cNvSpPr>
            <a:spLocks noGrp="1"/>
          </p:cNvSpPr>
          <p:nvPr>
            <p:ph type="pic" idx="3"/>
          </p:nvPr>
        </p:nvSpPr>
        <p:spPr>
          <a:xfrm>
            <a:off x="7735888" y="1668643"/>
            <a:ext cx="3570288" cy="139291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 name="Google Shape;120;p18"/>
          <p:cNvSpPr>
            <a:spLocks noGrp="1"/>
          </p:cNvSpPr>
          <p:nvPr>
            <p:ph type="pic" idx="4"/>
          </p:nvPr>
        </p:nvSpPr>
        <p:spPr>
          <a:xfrm>
            <a:off x="7735888" y="3526018"/>
            <a:ext cx="3575304" cy="1389888"/>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1" name="Google Shape;121;p18"/>
          <p:cNvSpPr>
            <a:spLocks noGrp="1"/>
          </p:cNvSpPr>
          <p:nvPr>
            <p:ph type="pic" idx="5"/>
          </p:nvPr>
        </p:nvSpPr>
        <p:spPr>
          <a:xfrm>
            <a:off x="750865" y="5769429"/>
            <a:ext cx="5236633" cy="706437"/>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22" name="Google Shape;122;p18" descr="MHTTC Stacked Color Bars" title="MHTTC Stacked Color Bars"/>
          <p:cNvPicPr preferRelativeResize="0"/>
          <p:nvPr/>
        </p:nvPicPr>
        <p:blipFill rotWithShape="1">
          <a:blip r:embed="rId2">
            <a:alphaModFix/>
          </a:blip>
          <a:srcRect/>
          <a:stretch/>
        </p:blipFill>
        <p:spPr>
          <a:xfrm>
            <a:off x="8875597" y="5540992"/>
            <a:ext cx="3316403" cy="1658201"/>
          </a:xfrm>
          <a:prstGeom prst="rect">
            <a:avLst/>
          </a:prstGeom>
          <a:noFill/>
          <a:ln>
            <a:noFill/>
          </a:ln>
        </p:spPr>
      </p:pic>
    </p:spTree>
    <p:extLst>
      <p:ext uri="{BB962C8B-B14F-4D97-AF65-F5344CB8AC3E}">
        <p14:creationId xmlns:p14="http://schemas.microsoft.com/office/powerpoint/2010/main" val="40219590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1B3518-2EAD-4127-AB67-513EE0AEC79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C5C44F9-4B19-41FE-8EF7-D006D3A1DEC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9513E9C-F6FB-42A4-9A3F-FDBA87120721}"/>
              </a:ext>
            </a:extLst>
          </p:cNvPr>
          <p:cNvSpPr>
            <a:spLocks noGrp="1"/>
          </p:cNvSpPr>
          <p:nvPr>
            <p:ph type="dt" sz="half" idx="10"/>
          </p:nvPr>
        </p:nvSpPr>
        <p:spPr/>
        <p:txBody>
          <a:bodyPr/>
          <a:lstStyle/>
          <a:p>
            <a:fld id="{FFC076BF-F320-460E-ABF9-B08164F724FC}" type="datetimeFigureOut">
              <a:rPr lang="en-US" smtClean="0"/>
              <a:t>6/1/2020</a:t>
            </a:fld>
            <a:endParaRPr lang="en-US"/>
          </a:p>
        </p:txBody>
      </p:sp>
      <p:sp>
        <p:nvSpPr>
          <p:cNvPr id="5" name="Footer Placeholder 4">
            <a:extLst>
              <a:ext uri="{FF2B5EF4-FFF2-40B4-BE49-F238E27FC236}">
                <a16:creationId xmlns:a16="http://schemas.microsoft.com/office/drawing/2014/main" id="{CEABA1ED-5933-4552-8F29-94EA4E956A9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4B818-7C10-4054-97FA-8B1B098EAAF5}"/>
              </a:ext>
            </a:extLst>
          </p:cNvPr>
          <p:cNvSpPr>
            <a:spLocks noGrp="1"/>
          </p:cNvSpPr>
          <p:nvPr>
            <p:ph type="sldNum" sz="quarter" idx="12"/>
          </p:nvPr>
        </p:nvSpPr>
        <p:spPr/>
        <p:txBody>
          <a:bodyPr/>
          <a:lstStyle/>
          <a:p>
            <a:fld id="{8C38A6F1-B329-47A3-AF26-0754BB61EC55}" type="slidenum">
              <a:rPr lang="en-US" smtClean="0"/>
              <a:t>‹#›</a:t>
            </a:fld>
            <a:endParaRPr lang="en-US"/>
          </a:p>
        </p:txBody>
      </p:sp>
    </p:spTree>
    <p:extLst>
      <p:ext uri="{BB962C8B-B14F-4D97-AF65-F5344CB8AC3E}">
        <p14:creationId xmlns:p14="http://schemas.microsoft.com/office/powerpoint/2010/main" val="310424581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09600" y="274638"/>
            <a:ext cx="109728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body" idx="1"/>
          </p:nvPr>
        </p:nvSpPr>
        <p:spPr>
          <a:xfrm>
            <a:off x="609600" y="1600201"/>
            <a:ext cx="109728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0" name="Google Shape;20;p3"/>
          <p:cNvSpPr txBox="1">
            <a:spLocks noGrp="1"/>
          </p:cNvSpPr>
          <p:nvPr>
            <p:ph type="dt" idx="10"/>
          </p:nvPr>
        </p:nvSpPr>
        <p:spPr>
          <a:xfrm>
            <a:off x="609600" y="6356351"/>
            <a:ext cx="28448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4165600" y="6356351"/>
            <a:ext cx="3860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8737600" y="6356351"/>
            <a:ext cx="28448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3589800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6/1/2020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6/1/2020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6/1/2020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6/1/2020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17" Type="http://schemas.openxmlformats.org/officeDocument/2006/relationships/theme" Target="../theme/theme3.xml"/><Relationship Id="rId2" Type="http://schemas.openxmlformats.org/officeDocument/2006/relationships/slideLayout" Target="../slideLayouts/slideLayout35.xml"/><Relationship Id="rId16" Type="http://schemas.openxmlformats.org/officeDocument/2006/relationships/slideLayout" Target="../slideLayouts/slideLayout49.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slideLayout" Target="../slideLayouts/slideLayout4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6/1/2020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1449490957"/>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81" r:id="rId13"/>
    <p:sldLayoutId id="2147483678" r:id="rId14"/>
    <p:sldLayoutId id="2147483680" r:id="rId15"/>
    <p:sldLayoutId id="2147483663" r:id="rId16"/>
    <p:sldLayoutId id="2147483655" r:id="rId17"/>
    <p:sldLayoutId id="2147483657" r:id="rId18"/>
    <p:sldLayoutId id="2147483728" r:id="rId19"/>
    <p:sldLayoutId id="214748372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3BA8399F-A9EA-4EA4-8C24-D1E5F3EFE294}"/>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77614AF-E3D8-46EF-96A7-20296B919B9C}"/>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extLst>
      <p:ext uri="{BB962C8B-B14F-4D97-AF65-F5344CB8AC3E}">
        <p14:creationId xmlns:p14="http://schemas.microsoft.com/office/powerpoint/2010/main" val="4169750070"/>
      </p:ext>
    </p:extLst>
  </p:cSld>
  <p:clrMap bg1="lt1" tx1="dk1" bg2="lt2" tx2="dk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Lst>
  <p:hf sldNum="0" hdr="0" ftr="0" dt="0"/>
  <p:txStyles>
    <p:titleStyle>
      <a:lvl1pPr algn="l" defTabSz="912813" rtl="0" eaLnBrk="0" fontAlgn="base" hangingPunct="0">
        <a:lnSpc>
          <a:spcPct val="90000"/>
        </a:lnSpc>
        <a:spcBef>
          <a:spcPct val="0"/>
        </a:spcBef>
        <a:spcAft>
          <a:spcPct val="0"/>
        </a:spcAft>
        <a:defRPr sz="4400" kern="1200">
          <a:solidFill>
            <a:schemeClr val="accent1"/>
          </a:solidFill>
          <a:latin typeface="Arial" panose="020B0604020202020204" pitchFamily="34" charset="0"/>
          <a:ea typeface="+mj-ea"/>
          <a:cs typeface="Arial" panose="020B0604020202020204" pitchFamily="34" charset="0"/>
        </a:defRPr>
      </a:lvl1pPr>
      <a:lvl2pPr algn="l" defTabSz="912813" rtl="0" eaLnBrk="0" fontAlgn="base" hangingPunct="0">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2pPr>
      <a:lvl3pPr algn="l" defTabSz="912813" rtl="0" eaLnBrk="0" fontAlgn="base" hangingPunct="0">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3pPr>
      <a:lvl4pPr algn="l" defTabSz="912813" rtl="0" eaLnBrk="0" fontAlgn="base" hangingPunct="0">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4pPr>
      <a:lvl5pPr algn="l" defTabSz="912813" rtl="0" eaLnBrk="0" fontAlgn="base" hangingPunct="0">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5pPr>
      <a:lvl6pPr marL="457200" algn="l" defTabSz="912813" rtl="0" fontAlgn="base">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6pPr>
      <a:lvl7pPr marL="914400" algn="l" defTabSz="912813" rtl="0" fontAlgn="base">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7pPr>
      <a:lvl8pPr marL="1371600" algn="l" defTabSz="912813" rtl="0" fontAlgn="base">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8pPr>
      <a:lvl9pPr marL="1828800" algn="l" defTabSz="912813" rtl="0" fontAlgn="base">
        <a:lnSpc>
          <a:spcPct val="90000"/>
        </a:lnSpc>
        <a:spcBef>
          <a:spcPct val="0"/>
        </a:spcBef>
        <a:spcAft>
          <a:spcPct val="0"/>
        </a:spcAft>
        <a:defRPr sz="4400">
          <a:solidFill>
            <a:schemeClr val="accent1"/>
          </a:solidFill>
          <a:latin typeface="Arial" panose="020B0604020202020204" pitchFamily="34" charset="0"/>
          <a:cs typeface="Arial" panose="020B0604020202020204" pitchFamily="34" charset="0"/>
        </a:defRPr>
      </a:lvl9pPr>
    </p:titleStyle>
    <p:bodyStyle>
      <a:lvl1pPr marL="227013" indent="-227013" algn="l" defTabSz="912813" rtl="0" eaLnBrk="0" fontAlgn="base" hangingPunct="0">
        <a:lnSpc>
          <a:spcPct val="90000"/>
        </a:lnSpc>
        <a:spcBef>
          <a:spcPts val="1000"/>
        </a:spcBef>
        <a:spcAft>
          <a:spcPct val="0"/>
        </a:spcAft>
        <a:buFont typeface="Arial" panose="020B0604020202020204" pitchFamily="34" charset="0"/>
        <a:buChar char="•"/>
        <a:defRPr sz="2800" kern="1200">
          <a:solidFill>
            <a:schemeClr val="accent1"/>
          </a:solidFill>
          <a:latin typeface="Arial" panose="020B0604020202020204" pitchFamily="34" charset="0"/>
          <a:ea typeface="+mn-ea"/>
          <a:cs typeface="Arial" panose="020B0604020202020204" pitchFamily="34" charset="0"/>
        </a:defRPr>
      </a:lvl1pPr>
      <a:lvl2pPr marL="684213" indent="-227013" algn="l" defTabSz="912813" rtl="0" eaLnBrk="0" fontAlgn="base" hangingPunct="0">
        <a:lnSpc>
          <a:spcPct val="90000"/>
        </a:lnSpc>
        <a:spcBef>
          <a:spcPts val="500"/>
        </a:spcBef>
        <a:spcAft>
          <a:spcPct val="0"/>
        </a:spcAft>
        <a:buFont typeface="Arial" panose="020B0604020202020204" pitchFamily="34" charset="0"/>
        <a:buChar char="•"/>
        <a:defRPr sz="2400" kern="1200">
          <a:solidFill>
            <a:schemeClr val="accent1"/>
          </a:solidFill>
          <a:latin typeface="Arial" panose="020B0604020202020204" pitchFamily="34" charset="0"/>
          <a:ea typeface="+mn-ea"/>
          <a:cs typeface="Arial" panose="020B0604020202020204" pitchFamily="34" charset="0"/>
        </a:defRPr>
      </a:lvl2pPr>
      <a:lvl3pPr marL="1141413" indent="-227013" algn="l" defTabSz="912813" rtl="0" eaLnBrk="0" fontAlgn="base" hangingPunct="0">
        <a:lnSpc>
          <a:spcPct val="90000"/>
        </a:lnSpc>
        <a:spcBef>
          <a:spcPts val="500"/>
        </a:spcBef>
        <a:spcAft>
          <a:spcPct val="0"/>
        </a:spcAft>
        <a:buFont typeface="Arial" panose="020B0604020202020204" pitchFamily="34" charset="0"/>
        <a:buChar char="•"/>
        <a:defRPr sz="2000" kern="1200">
          <a:solidFill>
            <a:schemeClr val="accent1"/>
          </a:solidFill>
          <a:latin typeface="Arial" panose="020B0604020202020204" pitchFamily="34" charset="0"/>
          <a:ea typeface="+mn-ea"/>
          <a:cs typeface="Arial" panose="020B0604020202020204" pitchFamily="34" charset="0"/>
        </a:defRPr>
      </a:lvl3pPr>
      <a:lvl4pPr marL="15986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accent1"/>
          </a:solidFill>
          <a:latin typeface="Arial" panose="020B0604020202020204" pitchFamily="34" charset="0"/>
          <a:ea typeface="+mn-ea"/>
          <a:cs typeface="Arial" panose="020B0604020202020204" pitchFamily="34" charset="0"/>
        </a:defRPr>
      </a:lvl4pPr>
      <a:lvl5pPr marL="2055813" indent="-227013" algn="l" defTabSz="912813" rtl="0" eaLnBrk="0" fontAlgn="base" hangingPunct="0">
        <a:lnSpc>
          <a:spcPct val="90000"/>
        </a:lnSpc>
        <a:spcBef>
          <a:spcPts val="500"/>
        </a:spcBef>
        <a:spcAft>
          <a:spcPct val="0"/>
        </a:spcAft>
        <a:buFont typeface="Arial" panose="020B0604020202020204" pitchFamily="34" charset="0"/>
        <a:buChar char="•"/>
        <a:defRPr kern="1200">
          <a:solidFill>
            <a:schemeClr val="accent1"/>
          </a:solidFill>
          <a:latin typeface="Arial" panose="020B0604020202020204" pitchFamily="34" charset="0"/>
          <a:ea typeface="+mn-ea"/>
          <a:cs typeface="Arial" panose="020B0604020202020204" pitchFamily="34" charset="0"/>
        </a:defRPr>
      </a:lvl5pPr>
      <a:lvl6pPr marL="2514537"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5"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8"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8" rtl="0" eaLnBrk="1" latinLnBrk="0" hangingPunct="1">
        <a:defRPr sz="1800" kern="1200">
          <a:solidFill>
            <a:schemeClr val="tx1"/>
          </a:solidFill>
          <a:latin typeface="+mn-lt"/>
          <a:ea typeface="+mn-ea"/>
          <a:cs typeface="+mn-cs"/>
        </a:defRPr>
      </a:lvl1pPr>
      <a:lvl2pPr marL="457189" algn="l" defTabSz="914378" rtl="0" eaLnBrk="1" latinLnBrk="0" hangingPunct="1">
        <a:defRPr sz="1800" kern="1200">
          <a:solidFill>
            <a:schemeClr val="tx1"/>
          </a:solidFill>
          <a:latin typeface="+mn-lt"/>
          <a:ea typeface="+mn-ea"/>
          <a:cs typeface="+mn-cs"/>
        </a:defRPr>
      </a:lvl2pPr>
      <a:lvl3pPr marL="914378" algn="l" defTabSz="914378" rtl="0" eaLnBrk="1" latinLnBrk="0" hangingPunct="1">
        <a:defRPr sz="1800" kern="1200">
          <a:solidFill>
            <a:schemeClr val="tx1"/>
          </a:solidFill>
          <a:latin typeface="+mn-lt"/>
          <a:ea typeface="+mn-ea"/>
          <a:cs typeface="+mn-cs"/>
        </a:defRPr>
      </a:lvl3pPr>
      <a:lvl4pPr marL="1371566" algn="l" defTabSz="914378" rtl="0" eaLnBrk="1" latinLnBrk="0" hangingPunct="1">
        <a:defRPr sz="1800" kern="1200">
          <a:solidFill>
            <a:schemeClr val="tx1"/>
          </a:solidFill>
          <a:latin typeface="+mn-lt"/>
          <a:ea typeface="+mn-ea"/>
          <a:cs typeface="+mn-cs"/>
        </a:defRPr>
      </a:lvl4pPr>
      <a:lvl5pPr marL="1828754" algn="l" defTabSz="914378" rtl="0" eaLnBrk="1" latinLnBrk="0" hangingPunct="1">
        <a:defRPr sz="1800" kern="1200">
          <a:solidFill>
            <a:schemeClr val="tx1"/>
          </a:solidFill>
          <a:latin typeface="+mn-lt"/>
          <a:ea typeface="+mn-ea"/>
          <a:cs typeface="+mn-cs"/>
        </a:defRPr>
      </a:lvl5pPr>
      <a:lvl6pPr marL="2285943" algn="l" defTabSz="914378" rtl="0" eaLnBrk="1" latinLnBrk="0" hangingPunct="1">
        <a:defRPr sz="1800" kern="1200">
          <a:solidFill>
            <a:schemeClr val="tx1"/>
          </a:solidFill>
          <a:latin typeface="+mn-lt"/>
          <a:ea typeface="+mn-ea"/>
          <a:cs typeface="+mn-cs"/>
        </a:defRPr>
      </a:lvl6pPr>
      <a:lvl7pPr marL="2743132" algn="l" defTabSz="914378" rtl="0" eaLnBrk="1" latinLnBrk="0" hangingPunct="1">
        <a:defRPr sz="1800" kern="1200">
          <a:solidFill>
            <a:schemeClr val="tx1"/>
          </a:solidFill>
          <a:latin typeface="+mn-lt"/>
          <a:ea typeface="+mn-ea"/>
          <a:cs typeface="+mn-cs"/>
        </a:defRPr>
      </a:lvl7pPr>
      <a:lvl8pPr marL="3200320" algn="l" defTabSz="914378" rtl="0" eaLnBrk="1" latinLnBrk="0" hangingPunct="1">
        <a:defRPr sz="1800" kern="1200">
          <a:solidFill>
            <a:schemeClr val="tx1"/>
          </a:solidFill>
          <a:latin typeface="+mn-lt"/>
          <a:ea typeface="+mn-ea"/>
          <a:cs typeface="+mn-cs"/>
        </a:defRPr>
      </a:lvl8pPr>
      <a:lvl9pPr marL="3657509" algn="l" defTabSz="914378"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575290766"/>
      </p:ext>
    </p:extLst>
  </p:cSld>
  <p:clrMap bg1="lt1" tx1="dk1" bg2="dk2" tx2="lt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 id="2147483726" r:id="rId15"/>
    <p:sldLayoutId id="2147483727"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9.xml"/><Relationship Id="rId5" Type="http://schemas.openxmlformats.org/officeDocument/2006/relationships/image" Target="../media/image15.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5.xml"/><Relationship Id="rId1" Type="http://schemas.openxmlformats.org/officeDocument/2006/relationships/tags" Target="../tags/tag11.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25.tmp"/><Relationship Id="rId2" Type="http://schemas.openxmlformats.org/officeDocument/2006/relationships/slideLayout" Target="../slideLayouts/slideLayout15.xml"/><Relationship Id="rId1" Type="http://schemas.openxmlformats.org/officeDocument/2006/relationships/tags" Target="../tags/tag12.xml"/><Relationship Id="rId6" Type="http://schemas.openxmlformats.org/officeDocument/2006/relationships/image" Target="../media/image24.tmp"/><Relationship Id="rId5" Type="http://schemas.openxmlformats.org/officeDocument/2006/relationships/image" Target="../media/image23.tmp"/><Relationship Id="rId4" Type="http://schemas.openxmlformats.org/officeDocument/2006/relationships/image" Target="../media/image22.tmp"/></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hyperlink" Target="https://mhttcnetwork.org/centers/mountain-plains-mhttc/telehealth-resources" TargetMode="External"/><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4.xml"/><Relationship Id="rId4" Type="http://schemas.openxmlformats.org/officeDocument/2006/relationships/hyperlink" Target="https://cars-rp.org/_MHTTC/docs/Virtual-Learning-Guide.pdf" TargetMode="Externa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18.jpeg"/><Relationship Id="rId5" Type="http://schemas.openxmlformats.org/officeDocument/2006/relationships/image" Target="../media/image17.JP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hyperlink" Target="https://www.ipecollaborative.org/core-competencies.html"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8.xml"/><Relationship Id="rId1" Type="http://schemas.openxmlformats.org/officeDocument/2006/relationships/slideLayout" Target="../slideLayouts/slideLayout14.xml"/><Relationship Id="rId5" Type="http://schemas.openxmlformats.org/officeDocument/2006/relationships/hyperlink" Target="https://www.youtube.com/watch?v=1KYC5SsJjx8" TargetMode="External"/><Relationship Id="rId4" Type="http://schemas.openxmlformats.org/officeDocument/2006/relationships/hyperlink" Target="https://findtreatment.samhsa.gov/"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14.xml"/><Relationship Id="rId6" Type="http://schemas.openxmlformats.org/officeDocument/2006/relationships/hyperlink" Target="https://cssrs.columbia.edu/about-the-project/news-press/announcements/combating-social-isolation-columbia-protocol-community-resource-mitigate-covid-19-related-mental-health-sequelae/" TargetMode="External"/><Relationship Id="rId5" Type="http://schemas.openxmlformats.org/officeDocument/2006/relationships/hyperlink" Target="https://www.integration.samhsa.gov/clinical-practice/screening-tools" TargetMode="External"/><Relationship Id="rId4" Type="http://schemas.openxmlformats.org/officeDocument/2006/relationships/hyperlink" Target="https://mhttcnetwork.org/sites/default/files/2020-04/depression-alchohol-and-farm-stress_0.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14.xml"/><Relationship Id="rId6" Type="http://schemas.openxmlformats.org/officeDocument/2006/relationships/hyperlink" Target="http://www.sprc.org/settings/primary-care/toolkit" TargetMode="External"/><Relationship Id="rId5" Type="http://schemas.openxmlformats.org/officeDocument/2006/relationships/hyperlink" Target="https://www.wiche.edu/files/files/Suicide_Prevention_Toolkit_US_April_2018.pdf" TargetMode="External"/><Relationship Id="rId4" Type="http://schemas.openxmlformats.org/officeDocument/2006/relationships/hyperlink" Target="https://www.integration.samhsa.gov/images/res/SAFE_T.pdf"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19.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2.xml"/><Relationship Id="rId1" Type="http://schemas.openxmlformats.org/officeDocument/2006/relationships/slideLayout" Target="../slideLayouts/slideLayout20.xml"/><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0.xml"/><Relationship Id="rId4" Type="http://schemas.openxmlformats.org/officeDocument/2006/relationships/hyperlink" Target="http://www.sprc.org/covid19"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0.xml"/></Relationships>
</file>

<file path=ppt/slides/_rels/slide3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20.xml"/><Relationship Id="rId5" Type="http://schemas.openxmlformats.org/officeDocument/2006/relationships/image" Target="../media/image34.png"/><Relationship Id="rId4" Type="http://schemas.openxmlformats.org/officeDocument/2006/relationships/image" Target="../media/image33.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0.xml"/></Relationships>
</file>

<file path=ppt/slides/_rels/slide33.xml.rels><?xml version="1.0" encoding="UTF-8" standalone="yes"?>
<Relationships xmlns="http://schemas.openxmlformats.org/package/2006/relationships"><Relationship Id="rId3" Type="http://schemas.openxmlformats.org/officeDocument/2006/relationships/hyperlink" Target="https://cssrs.columbia.edu/the-columbia-scale-c-ssrs/about-the-scale/" TargetMode="External"/><Relationship Id="rId2" Type="http://schemas.openxmlformats.org/officeDocument/2006/relationships/notesSlide" Target="../notesSlides/notesSlide28.xml"/><Relationship Id="rId1" Type="http://schemas.openxmlformats.org/officeDocument/2006/relationships/slideLayout" Target="../slideLayouts/slideLayout20.xml"/></Relationships>
</file>

<file path=ppt/slides/_rels/slide34.xml.rels><?xml version="1.0" encoding="UTF-8" standalone="yes"?>
<Relationships xmlns="http://schemas.openxmlformats.org/package/2006/relationships"><Relationship Id="rId2" Type="http://schemas.openxmlformats.org/officeDocument/2006/relationships/hyperlink" Target="http://zerosuicide.edc.org/webinars-and-presentations/webinar-treating-suicidal-patients-during-covid-19-best-practices-and" TargetMode="External"/><Relationship Id="rId1" Type="http://schemas.openxmlformats.org/officeDocument/2006/relationships/slideLayout" Target="../slideLayouts/slideLayout20.xml"/></Relationships>
</file>

<file path=ppt/slides/_rels/slide35.xml.rels><?xml version="1.0" encoding="UTF-8" standalone="yes"?>
<Relationships xmlns="http://schemas.openxmlformats.org/package/2006/relationships"><Relationship Id="rId3" Type="http://schemas.openxmlformats.org/officeDocument/2006/relationships/hyperlink" Target="suicidesafetyplan.com" TargetMode="External"/><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6.xml.rels><?xml version="1.0" encoding="UTF-8" standalone="yes"?>
<Relationships xmlns="http://schemas.openxmlformats.org/package/2006/relationships"><Relationship Id="rId3" Type="http://schemas.openxmlformats.org/officeDocument/2006/relationships/hyperlink" Target="https://www.sprc.org/resources-programs/calm-counseling-access-lethal-means" TargetMode="External"/><Relationship Id="rId2" Type="http://schemas.openxmlformats.org/officeDocument/2006/relationships/notesSlide" Target="../notesSlides/notesSlide30.xml"/><Relationship Id="rId1" Type="http://schemas.openxmlformats.org/officeDocument/2006/relationships/slideLayout" Target="../slideLayouts/slideLayout20.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0.xml"/></Relationships>
</file>

<file path=ppt/slides/_rels/slide3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0.xml"/></Relationships>
</file>

<file path=ppt/slides/_rels/slide3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3.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4.xml"/><Relationship Id="rId1" Type="http://schemas.openxmlformats.org/officeDocument/2006/relationships/slideLayout" Target="../slideLayouts/slideLayout20.xml"/></Relationships>
</file>

<file path=ppt/slides/_rels/slide41.xml.rels><?xml version="1.0" encoding="UTF-8" standalone="yes"?>
<Relationships xmlns="http://schemas.openxmlformats.org/package/2006/relationships"><Relationship Id="rId3" Type="http://schemas.openxmlformats.org/officeDocument/2006/relationships/hyperlink" Target="http://www.sprc.org/covid19" TargetMode="External"/><Relationship Id="rId2" Type="http://schemas.openxmlformats.org/officeDocument/2006/relationships/notesSlide" Target="../notesSlides/notesSlide35.xml"/><Relationship Id="rId1" Type="http://schemas.openxmlformats.org/officeDocument/2006/relationships/slideLayout" Target="../slideLayouts/slideLayout20.xml"/><Relationship Id="rId4" Type="http://schemas.openxmlformats.org/officeDocument/2006/relationships/hyperlink" Target="http://zerosuicide.edc.org/covid-19" TargetMode="External"/></Relationships>
</file>

<file path=ppt/slides/_rels/slide42.xml.rels><?xml version="1.0" encoding="UTF-8" standalone="yes"?>
<Relationships xmlns="http://schemas.openxmlformats.org/package/2006/relationships"><Relationship Id="rId3" Type="http://schemas.openxmlformats.org/officeDocument/2006/relationships/hyperlink" Target="https://www.apa.org/pi/about/publications/caregivers/practice-settings/assessment/tools/patient-health" TargetMode="External"/><Relationship Id="rId2" Type="http://schemas.openxmlformats.org/officeDocument/2006/relationships/notesSlide" Target="../notesSlides/notesSlide36.xml"/><Relationship Id="rId1" Type="http://schemas.openxmlformats.org/officeDocument/2006/relationships/slideLayout" Target="../slideLayouts/slideLayout20.xml"/><Relationship Id="rId6" Type="http://schemas.openxmlformats.org/officeDocument/2006/relationships/hyperlink" Target="https://cssrs.columbia.edu/the-columbia-scale-c-ssrs/about-the-scale/" TargetMode="External"/><Relationship Id="rId5" Type="http://schemas.openxmlformats.org/officeDocument/2006/relationships/hyperlink" Target="https://store.samhsa.gov/product/SAFE-T-Pocket-Card-Suicide-Assessment-Five-Step-Evaluation-and-Triage-for-Clinicians/sma09-4432" TargetMode="External"/><Relationship Id="rId4" Type="http://schemas.openxmlformats.org/officeDocument/2006/relationships/hyperlink" Target="https://cssrs.columbia.edu/documents/c-ssrs-screener-triage-primary-care/"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211.org" TargetMode="External"/><Relationship Id="rId2" Type="http://schemas.openxmlformats.org/officeDocument/2006/relationships/hyperlink" Target="suicidesafetyplan.com" TargetMode="External"/><Relationship Id="rId1" Type="http://schemas.openxmlformats.org/officeDocument/2006/relationships/slideLayout" Target="../slideLayouts/slideLayout20.xml"/><Relationship Id="rId5" Type="http://schemas.openxmlformats.org/officeDocument/2006/relationships/hyperlink" Target="https://www.nami.org/home" TargetMode="External"/><Relationship Id="rId4" Type="http://schemas.openxmlformats.org/officeDocument/2006/relationships/hyperlink" Target="https://suicidepreventionlifeline.org/our-network/"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suicidepreventionlifeline.org/chat/" TargetMode="External"/><Relationship Id="rId2" Type="http://schemas.openxmlformats.org/officeDocument/2006/relationships/hyperlink" Target="https://www.samhsa.gov/find-help/disaster-distress-helpline" TargetMode="External"/><Relationship Id="rId1" Type="http://schemas.openxmlformats.org/officeDocument/2006/relationships/slideLayout" Target="../slideLayouts/slideLayout20.xml"/></Relationships>
</file>

<file path=ppt/slides/_rels/slide45.xml.rels><?xml version="1.0" encoding="UTF-8" standalone="yes"?>
<Relationships xmlns="http://schemas.openxmlformats.org/package/2006/relationships"><Relationship Id="rId3" Type="http://schemas.openxmlformats.org/officeDocument/2006/relationships/hyperlink" Target="https://www.thehotline.org/help/" TargetMode="External"/><Relationship Id="rId2" Type="http://schemas.openxmlformats.org/officeDocument/2006/relationships/hyperlink" Target="https://www.thetrevorproject.org/" TargetMode="External"/><Relationship Id="rId1" Type="http://schemas.openxmlformats.org/officeDocument/2006/relationships/slideLayout" Target="../slideLayouts/slideLayout20.xml"/></Relationships>
</file>

<file path=ppt/slides/_rels/slide46.xml.rels><?xml version="1.0" encoding="UTF-8" standalone="yes"?>
<Relationships xmlns="http://schemas.openxmlformats.org/package/2006/relationships"><Relationship Id="rId3" Type="http://schemas.openxmlformats.org/officeDocument/2006/relationships/hyperlink" Target="https://www.sprc.org/states" TargetMode="External"/><Relationship Id="rId2" Type="http://schemas.openxmlformats.org/officeDocument/2006/relationships/notesSlide" Target="../notesSlides/notesSlide37.xml"/><Relationship Id="rId1" Type="http://schemas.openxmlformats.org/officeDocument/2006/relationships/slideLayout" Target="../slideLayouts/slideLayout20.xml"/><Relationship Id="rId5" Type="http://schemas.openxmlformats.org/officeDocument/2006/relationships/hyperlink" Target="https://www.nami.org/Home" TargetMode="External"/><Relationship Id="rId4" Type="http://schemas.openxmlformats.org/officeDocument/2006/relationships/hyperlink" Target="https://www.sprc.org/state-infrastructure" TargetMode="Externa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1.xml"/></Relationships>
</file>

<file path=ppt/slides/_rels/slide4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9.xml"/><Relationship Id="rId1" Type="http://schemas.openxmlformats.org/officeDocument/2006/relationships/slideLayout" Target="../slideLayouts/slideLayout2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3.xml"/></Relationships>
</file>

<file path=ppt/slides/_rels/slide51.xml.rels><?xml version="1.0" encoding="UTF-8" standalone="yes"?>
<Relationships xmlns="http://schemas.openxmlformats.org/package/2006/relationships"><Relationship Id="rId3" Type="http://schemas.openxmlformats.org/officeDocument/2006/relationships/hyperlink" Target="mailto:tammyn@nosorh.org" TargetMode="External"/><Relationship Id="rId2" Type="http://schemas.openxmlformats.org/officeDocument/2006/relationships/notesSlide" Target="../notesSlides/notesSlide42.xml"/><Relationship Id="rId1" Type="http://schemas.openxmlformats.org/officeDocument/2006/relationships/slideLayout" Target="../slideLayouts/slideLayout2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4.xml"/><Relationship Id="rId1" Type="http://schemas.openxmlformats.org/officeDocument/2006/relationships/slideLayout" Target="../slideLayouts/slideLayout2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3.xml"/></Relationships>
</file>

<file path=ppt/slides/_rels/slide55.xml.rels><?xml version="1.0" encoding="UTF-8" standalone="yes"?>
<Relationships xmlns="http://schemas.openxmlformats.org/package/2006/relationships"><Relationship Id="rId3" Type="http://schemas.openxmlformats.org/officeDocument/2006/relationships/hyperlink" Target="https://www.aapc.com/medical-coding/medical-coding.aspx" TargetMode="External"/><Relationship Id="rId2" Type="http://schemas.openxmlformats.org/officeDocument/2006/relationships/notesSlide" Target="../notesSlides/notesSlide46.xml"/><Relationship Id="rId1" Type="http://schemas.openxmlformats.org/officeDocument/2006/relationships/slideLayout" Target="../slideLayouts/slideLayout2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3.xml"/></Relationships>
</file>

<file path=ppt/slides/_rels/slide5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8.xml"/><Relationship Id="rId1" Type="http://schemas.openxmlformats.org/officeDocument/2006/relationships/slideLayout" Target="../slideLayouts/slideLayout23.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3.xml"/></Relationships>
</file>

<file path=ppt/slides/_rels/slide5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50.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20.tmp"/></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51.xml"/><Relationship Id="rId1" Type="http://schemas.openxmlformats.org/officeDocument/2006/relationships/slideLayout" Target="../slideLayouts/slideLayout2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3.xml"/></Relationships>
</file>

<file path=ppt/slides/_rels/slide62.xml.rels><?xml version="1.0" encoding="UTF-8" standalone="yes"?>
<Relationships xmlns="http://schemas.openxmlformats.org/package/2006/relationships"><Relationship Id="rId3" Type="http://schemas.openxmlformats.org/officeDocument/2006/relationships/hyperlink" Target="https://www.cms.gov/Medicare/Medicare-General-Information/Telehealth/Telehealth-Codes" TargetMode="External"/><Relationship Id="rId2" Type="http://schemas.openxmlformats.org/officeDocument/2006/relationships/notesSlide" Target="../notesSlides/notesSlide53.xml"/><Relationship Id="rId1" Type="http://schemas.openxmlformats.org/officeDocument/2006/relationships/slideLayout" Target="../slideLayouts/slideLayout23.xml"/></Relationships>
</file>

<file path=ppt/slides/_rels/slide63.xml.rels><?xml version="1.0" encoding="UTF-8" standalone="yes"?>
<Relationships xmlns="http://schemas.openxmlformats.org/package/2006/relationships"><Relationship Id="rId3" Type="http://schemas.openxmlformats.org/officeDocument/2006/relationships/hyperlink" Target="https://www.cms.gov/files/document/se20016.pdf" TargetMode="External"/><Relationship Id="rId2" Type="http://schemas.openxmlformats.org/officeDocument/2006/relationships/notesSlide" Target="../notesSlides/notesSlide54.xml"/><Relationship Id="rId1" Type="http://schemas.openxmlformats.org/officeDocument/2006/relationships/slideLayout" Target="../slideLayouts/slideLayout23.xml"/></Relationships>
</file>

<file path=ppt/slides/_rels/slide64.xml.rels><?xml version="1.0" encoding="UTF-8" standalone="yes"?>
<Relationships xmlns="http://schemas.openxmlformats.org/package/2006/relationships"><Relationship Id="rId3" Type="http://schemas.openxmlformats.org/officeDocument/2006/relationships/hyperlink" Target="https://www.cms.gov/files/document/se20016.pdf" TargetMode="External"/><Relationship Id="rId2" Type="http://schemas.openxmlformats.org/officeDocument/2006/relationships/notesSlide" Target="../notesSlides/notesSlide55.xml"/><Relationship Id="rId1" Type="http://schemas.openxmlformats.org/officeDocument/2006/relationships/slideLayout" Target="../slideLayouts/slideLayout23.xml"/></Relationships>
</file>

<file path=ppt/slides/_rels/slide65.xml.rels><?xml version="1.0" encoding="UTF-8" standalone="yes"?>
<Relationships xmlns="http://schemas.openxmlformats.org/package/2006/relationships"><Relationship Id="rId3" Type="http://schemas.openxmlformats.org/officeDocument/2006/relationships/hyperlink" Target="https://www.cms.gov/files/document/03092020-covid-19-faqs-508.pdf" TargetMode="External"/><Relationship Id="rId2" Type="http://schemas.openxmlformats.org/officeDocument/2006/relationships/notesSlide" Target="../notesSlides/notesSlide56.xml"/><Relationship Id="rId1" Type="http://schemas.openxmlformats.org/officeDocument/2006/relationships/slideLayout" Target="../slideLayouts/slideLayout23.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3" Type="http://schemas.openxmlformats.org/officeDocument/2006/relationships/hyperlink" Target="https://www.ruralhealthinfo.org/" TargetMode="External"/><Relationship Id="rId2" Type="http://schemas.openxmlformats.org/officeDocument/2006/relationships/notesSlide" Target="../notesSlides/notesSlide58.xml"/><Relationship Id="rId1" Type="http://schemas.openxmlformats.org/officeDocument/2006/relationships/slideLayout" Target="../slideLayouts/slideLayout23.xml"/><Relationship Id="rId4" Type="http://schemas.openxmlformats.org/officeDocument/2006/relationships/hyperlink" Target="https://www.ruralhealthinfo.org/toolkits/services-integration/2/primary-care-behavioral-health" TargetMode="External"/></Relationships>
</file>

<file path=ppt/slides/_rels/slide6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hyperlink" Target="https://www.cms.gov/Outreach-and-Education/Medicare-Learning-Network-MLN/MLNProducts/Downloads/BehavioralHealthIntegration.pdf" TargetMode="External"/><Relationship Id="rId1" Type="http://schemas.openxmlformats.org/officeDocument/2006/relationships/slideLayout" Target="../slideLayouts/slideLayout23.xml"/></Relationships>
</file>

<file path=ppt/slides/_rels/slide69.xml.rels><?xml version="1.0" encoding="UTF-8" standalone="yes"?>
<Relationships xmlns="http://schemas.openxmlformats.org/package/2006/relationships"><Relationship Id="rId8" Type="http://schemas.openxmlformats.org/officeDocument/2006/relationships/hyperlink" Target="https://www.rd.usda.gov/sites/default/files/USDA_COVID-19_Fed_Rural_Resource_Guide.pdf" TargetMode="External"/><Relationship Id="rId3" Type="http://schemas.openxmlformats.org/officeDocument/2006/relationships/hyperlink" Target="https://www.youtube.com/watch?v=bdb9NKtybzo&amp;feature=youtu.be" TargetMode="External"/><Relationship Id="rId7" Type="http://schemas.openxmlformats.org/officeDocument/2006/relationships/hyperlink" Target="https://www.rd.usda.gov/sites/default/files/RD_RuralTelehealthFactSheet_20200501.pdf" TargetMode="External"/><Relationship Id="rId2" Type="http://schemas.openxmlformats.org/officeDocument/2006/relationships/hyperlink" Target="https://www.cms.gov/files/document/se20016.pdf" TargetMode="External"/><Relationship Id="rId1" Type="http://schemas.openxmlformats.org/officeDocument/2006/relationships/slideLayout" Target="../slideLayouts/slideLayout23.xml"/><Relationship Id="rId6" Type="http://schemas.openxmlformats.org/officeDocument/2006/relationships/hyperlink" Target="https://www.cms.gov/outreach-and-educationoutreachffsprovpartprogprovider-partnership-email-archive/2020-04-07-mlnc-se" TargetMode="External"/><Relationship Id="rId5" Type="http://schemas.openxmlformats.org/officeDocument/2006/relationships/hyperlink" Target="https://www.cdc.gov/nchs/data/icd/COVID-19-guidelines-final.pdf" TargetMode="External"/><Relationship Id="rId4" Type="http://schemas.openxmlformats.org/officeDocument/2006/relationships/hyperlink" Target="https://www.cms.gov/files/document/covid-rural-health-clinics.pdf"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0.xml.rels><?xml version="1.0" encoding="UTF-8" standalone="yes"?>
<Relationships xmlns="http://schemas.openxmlformats.org/package/2006/relationships"><Relationship Id="rId2" Type="http://schemas.openxmlformats.org/officeDocument/2006/relationships/hyperlink" Target="https://www.archprocoding.com/page/Covid-19OnlineTraining" TargetMode="External"/><Relationship Id="rId1" Type="http://schemas.openxmlformats.org/officeDocument/2006/relationships/slideLayout" Target="../slideLayouts/slideLayout2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2.xml"/></Relationships>
</file>

<file path=ppt/slides/_rels/slide7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0.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541557"/>
            <a:ext cx="10363200" cy="2387600"/>
          </a:xfrm>
        </p:spPr>
        <p:txBody>
          <a:bodyPr>
            <a:normAutofit/>
          </a:bodyPr>
          <a:lstStyle/>
          <a:p>
            <a:r>
              <a:rPr lang="en-US" sz="3600" b="1" dirty="0"/>
              <a:t>Rural Primary Care Tools and Resources for Managing Suicidal Ideation </a:t>
            </a:r>
            <a:br>
              <a:rPr lang="en-US" sz="3600" b="1" dirty="0"/>
            </a:br>
            <a:r>
              <a:rPr lang="en-US" sz="3600" b="1" dirty="0"/>
              <a:t>During COVID-19</a:t>
            </a:r>
            <a:endParaRPr lang="en-US" sz="3600" dirty="0"/>
          </a:p>
        </p:txBody>
      </p:sp>
      <p:sp>
        <p:nvSpPr>
          <p:cNvPr id="3" name="Subtitle 2"/>
          <p:cNvSpPr>
            <a:spLocks noGrp="1"/>
          </p:cNvSpPr>
          <p:nvPr>
            <p:ph type="subTitle" idx="1"/>
          </p:nvPr>
        </p:nvSpPr>
        <p:spPr>
          <a:xfrm>
            <a:off x="203200" y="5226050"/>
            <a:ext cx="9144000" cy="2139950"/>
          </a:xfrm>
        </p:spPr>
        <p:txBody>
          <a:bodyPr>
            <a:noAutofit/>
          </a:bodyPr>
          <a:lstStyle/>
          <a:p>
            <a:pPr algn="l"/>
            <a:r>
              <a:rPr lang="en-US" sz="1600" dirty="0">
                <a:latin typeface="Arial"/>
              </a:rPr>
              <a:t>Shawnda Schroeder</a:t>
            </a:r>
            <a:r>
              <a:rPr lang="en-US" sz="1600" dirty="0"/>
              <a:t>, Center for Rural Health</a:t>
            </a:r>
          </a:p>
          <a:p>
            <a:pPr algn="l"/>
            <a:r>
              <a:rPr lang="en-US" sz="1600" dirty="0"/>
              <a:t>Thomasine Heitkamp, Mountain Plains MHTTC</a:t>
            </a:r>
          </a:p>
          <a:p>
            <a:pPr algn="l"/>
            <a:r>
              <a:rPr lang="en-US" sz="1600" dirty="0">
                <a:latin typeface="Arial"/>
              </a:rPr>
              <a:t>Tammy Norville, National Organization of State Offices of Rural Health </a:t>
            </a:r>
          </a:p>
          <a:p>
            <a:pPr algn="l"/>
            <a:r>
              <a:rPr lang="en-US" sz="1600" dirty="0">
                <a:latin typeface="Arial"/>
              </a:rPr>
              <a:t>Caitlin Peterson, Suicide Prevention Resource Center</a:t>
            </a:r>
          </a:p>
        </p:txBody>
      </p:sp>
      <p:pic>
        <p:nvPicPr>
          <p:cNvPr id="7" name="Picture Placeholder 6" descr="MHTTC stacked color bars"/>
          <p:cNvPicPr>
            <a:picLocks noGrp="1" noChangeAspect="1"/>
          </p:cNvPicPr>
          <p:nvPr>
            <p:ph type="pic" sz="quarter" idx="11"/>
          </p:nvPr>
        </p:nvPicPr>
        <p:blipFill>
          <a:blip r:embed="rId4">
            <a:extLst>
              <a:ext uri="{28A0092B-C50C-407E-A947-70E740481C1C}">
                <a14:useLocalDpi xmlns:a14="http://schemas.microsoft.com/office/drawing/2010/main" val="0"/>
              </a:ext>
            </a:extLst>
          </a:blip>
          <a:srcRect t="22801" b="22801"/>
          <a:stretch>
            <a:fillRect/>
          </a:stretch>
        </p:blipFill>
        <p:spPr>
          <a:xfrm>
            <a:off x="8839200" y="5604387"/>
            <a:ext cx="3362880" cy="1253613"/>
          </a:xfr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97016" y="59750"/>
            <a:ext cx="7997968" cy="1200914"/>
          </a:xfrm>
          <a:prstGeom prst="rect">
            <a:avLst/>
          </a:prstGeom>
        </p:spPr>
      </p:pic>
    </p:spTree>
    <p:custDataLst>
      <p:tags r:id="rId1"/>
    </p:custDataLst>
    <p:extLst>
      <p:ext uri="{BB962C8B-B14F-4D97-AF65-F5344CB8AC3E}">
        <p14:creationId xmlns:p14="http://schemas.microsoft.com/office/powerpoint/2010/main" val="12963783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Rural Barriers to Mental Health Services</a:t>
            </a:r>
          </a:p>
        </p:txBody>
      </p:sp>
      <p:sp>
        <p:nvSpPr>
          <p:cNvPr id="3" name="Content Placeholder 2"/>
          <p:cNvSpPr>
            <a:spLocks noGrp="1"/>
          </p:cNvSpPr>
          <p:nvPr>
            <p:ph sz="quarter" idx="10"/>
          </p:nvPr>
        </p:nvSpPr>
        <p:spPr>
          <a:xfrm>
            <a:off x="332942" y="1713490"/>
            <a:ext cx="11224057" cy="3430010"/>
          </a:xfrm>
        </p:spPr>
        <p:txBody>
          <a:bodyPr>
            <a:normAutofit/>
          </a:bodyPr>
          <a:lstStyle/>
          <a:p>
            <a:pPr marL="0" indent="0">
              <a:buNone/>
            </a:pPr>
            <a:r>
              <a:rPr lang="en-US" b="1" dirty="0"/>
              <a:t>Availability: During a Global Pandemic (COVID-19)</a:t>
            </a:r>
          </a:p>
          <a:p>
            <a:pPr marL="0" indent="0">
              <a:buNone/>
            </a:pPr>
            <a:endParaRPr lang="en-US" sz="600" b="1" dirty="0"/>
          </a:p>
          <a:p>
            <a:r>
              <a:rPr lang="en-US" dirty="0"/>
              <a:t>Fewer providers working, or working fewer hours/home schooling children, adapting to work from home.</a:t>
            </a:r>
          </a:p>
          <a:p>
            <a:r>
              <a:rPr lang="en-US" dirty="0"/>
              <a:t>Increased need and demand which impacts availability.</a:t>
            </a:r>
          </a:p>
          <a:p>
            <a:r>
              <a:rPr lang="en-US" dirty="0"/>
              <a:t>CDC guidelines influencing how in-person visits need to occur and time spent with patient(s) which impacts availability.</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34137176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Rural Barriers to Mental Health Services</a:t>
            </a:r>
          </a:p>
        </p:txBody>
      </p:sp>
      <p:sp>
        <p:nvSpPr>
          <p:cNvPr id="3" name="Content Placeholder 2"/>
          <p:cNvSpPr>
            <a:spLocks noGrp="1"/>
          </p:cNvSpPr>
          <p:nvPr>
            <p:ph sz="quarter" idx="10"/>
          </p:nvPr>
        </p:nvSpPr>
        <p:spPr>
          <a:xfrm>
            <a:off x="332942" y="1713490"/>
            <a:ext cx="11224057" cy="3454400"/>
          </a:xfrm>
        </p:spPr>
        <p:txBody>
          <a:bodyPr>
            <a:normAutofit fontScale="92500" lnSpcReduction="10000"/>
          </a:bodyPr>
          <a:lstStyle/>
          <a:p>
            <a:pPr marL="0" indent="0">
              <a:buNone/>
            </a:pPr>
            <a:r>
              <a:rPr lang="en-US" b="1" dirty="0"/>
              <a:t>Acceptability</a:t>
            </a:r>
            <a:endParaRPr lang="en-US" sz="600" b="1" dirty="0"/>
          </a:p>
          <a:p>
            <a:pPr marL="0" indent="0">
              <a:buNone/>
            </a:pPr>
            <a:endParaRPr lang="en-US" sz="600" b="1" dirty="0"/>
          </a:p>
          <a:p>
            <a:pPr marL="0" indent="0">
              <a:buNone/>
            </a:pPr>
            <a:r>
              <a:rPr lang="en-US" dirty="0"/>
              <a:t>Rural residents are likely to experience self-stigma, fear or embarrassment related to seeking out mental healthcare due to internal beliefs. When implementing rural mental health programs, community members and mental health care providers should consider how stigma may impact access and use of mental health services among rural residents. Lower health literacy and not recognizing the signs of various mental health issues can also serve as barriers to behavioral healthcare access in rural areas.</a:t>
            </a:r>
          </a:p>
          <a:p>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34259619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Rural Barriers to Mental Health Services</a:t>
            </a:r>
          </a:p>
        </p:txBody>
      </p:sp>
      <p:sp>
        <p:nvSpPr>
          <p:cNvPr id="3" name="Content Placeholder 2"/>
          <p:cNvSpPr>
            <a:spLocks noGrp="1"/>
          </p:cNvSpPr>
          <p:nvPr>
            <p:ph sz="quarter" idx="10"/>
          </p:nvPr>
        </p:nvSpPr>
        <p:spPr>
          <a:xfrm>
            <a:off x="332942" y="1713490"/>
            <a:ext cx="11224057" cy="3454400"/>
          </a:xfrm>
        </p:spPr>
        <p:txBody>
          <a:bodyPr>
            <a:normAutofit/>
          </a:bodyPr>
          <a:lstStyle/>
          <a:p>
            <a:pPr marL="0" indent="0">
              <a:buNone/>
            </a:pPr>
            <a:r>
              <a:rPr lang="en-US" b="1" dirty="0"/>
              <a:t>Acceptability: During a Global Pandemic (COVID-19)</a:t>
            </a:r>
            <a:endParaRPr lang="en-US" sz="600" b="1" dirty="0"/>
          </a:p>
          <a:p>
            <a:pPr marL="0" indent="0">
              <a:buNone/>
            </a:pPr>
            <a:endParaRPr lang="en-US" sz="600" b="1" dirty="0"/>
          </a:p>
          <a:p>
            <a:r>
              <a:rPr lang="en-US" dirty="0"/>
              <a:t>Not recognize symptoms as mental health concern, but result of quarantine or physical distancing.</a:t>
            </a:r>
          </a:p>
          <a:p>
            <a:r>
              <a:rPr lang="en-US" dirty="0"/>
              <a:t>May downplay feelings and concerns.</a:t>
            </a:r>
          </a:p>
          <a:p>
            <a:r>
              <a:rPr lang="en-US" dirty="0"/>
              <a:t>Ongoing experience of self-stigma, fear or embarrassment related to seeking out mental healthcare due to internal beliefs.</a:t>
            </a:r>
          </a:p>
          <a:p>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831008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807700" cy="1325563"/>
          </a:xfrm>
        </p:spPr>
        <p:txBody>
          <a:bodyPr>
            <a:normAutofit/>
          </a:bodyPr>
          <a:lstStyle/>
          <a:p>
            <a:r>
              <a:rPr lang="en-US" sz="4000" dirty="0"/>
              <a:t>Role of Primary Care in Rural Areas</a:t>
            </a:r>
          </a:p>
        </p:txBody>
      </p:sp>
      <p:sp>
        <p:nvSpPr>
          <p:cNvPr id="3" name="Content Placeholder 2"/>
          <p:cNvSpPr>
            <a:spLocks noGrp="1"/>
          </p:cNvSpPr>
          <p:nvPr>
            <p:ph sz="half" idx="1"/>
          </p:nvPr>
        </p:nvSpPr>
        <p:spPr>
          <a:xfrm>
            <a:off x="838200" y="1690688"/>
            <a:ext cx="10807700" cy="4157925"/>
          </a:xfrm>
        </p:spPr>
        <p:txBody>
          <a:bodyPr>
            <a:normAutofit/>
          </a:bodyPr>
          <a:lstStyle/>
          <a:p>
            <a:pPr>
              <a:lnSpc>
                <a:spcPct val="110000"/>
              </a:lnSpc>
            </a:pPr>
            <a:r>
              <a:rPr lang="en-US" dirty="0"/>
              <a:t>Greater access to primary care than mental health care.</a:t>
            </a:r>
          </a:p>
          <a:p>
            <a:pPr>
              <a:lnSpc>
                <a:spcPct val="110000"/>
              </a:lnSpc>
            </a:pPr>
            <a:r>
              <a:rPr lang="en-US" dirty="0"/>
              <a:t>Less self-stigma to accessing primary care.</a:t>
            </a:r>
          </a:p>
          <a:p>
            <a:pPr>
              <a:lnSpc>
                <a:spcPct val="110000"/>
              </a:lnSpc>
            </a:pPr>
            <a:r>
              <a:rPr lang="en-US" dirty="0"/>
              <a:t>More likely to utilize primary care than mental health care.</a:t>
            </a:r>
          </a:p>
          <a:p>
            <a:pPr>
              <a:lnSpc>
                <a:spcPct val="110000"/>
              </a:lnSpc>
            </a:pPr>
            <a:r>
              <a:rPr lang="en-US" dirty="0"/>
              <a:t>Greater health literacy around primary care.</a:t>
            </a:r>
          </a:p>
          <a:p>
            <a:pPr>
              <a:lnSpc>
                <a:spcPct val="110000"/>
              </a:lnSpc>
            </a:pPr>
            <a:r>
              <a:rPr lang="en-US" dirty="0"/>
              <a:t>Established relationships in rural areas.</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6115" y="5848613"/>
            <a:ext cx="5624584" cy="844545"/>
          </a:xfrm>
          <a:prstGeom prst="rect">
            <a:avLst/>
          </a:prstGeom>
        </p:spPr>
      </p:pic>
    </p:spTree>
    <p:custDataLst>
      <p:tags r:id="rId1"/>
    </p:custDataLst>
    <p:extLst>
      <p:ext uri="{BB962C8B-B14F-4D97-AF65-F5344CB8AC3E}">
        <p14:creationId xmlns:p14="http://schemas.microsoft.com/office/powerpoint/2010/main" val="13161546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p:cNvPicPr>
            <a:picLocks noChangeAspect="1"/>
          </p:cNvPicPr>
          <p:nvPr/>
        </p:nvPicPr>
        <p:blipFill rotWithShape="1">
          <a:blip r:embed="rId4">
            <a:extLst>
              <a:ext uri="{28A0092B-C50C-407E-A947-70E740481C1C}">
                <a14:useLocalDpi xmlns:a14="http://schemas.microsoft.com/office/drawing/2010/main" val="0"/>
              </a:ext>
            </a:extLst>
          </a:blip>
          <a:srcRect t="5904" r="8990"/>
          <a:stretch/>
        </p:blipFill>
        <p:spPr>
          <a:xfrm>
            <a:off x="0" y="0"/>
            <a:ext cx="6007100" cy="4783409"/>
          </a:xfrm>
          <a:prstGeom prst="rect">
            <a:avLst/>
          </a:prstGeom>
        </p:spPr>
      </p:pic>
      <p:pic>
        <p:nvPicPr>
          <p:cNvPr id="3" name="Picture 2" descr="Screen Clipping"/>
          <p:cNvPicPr>
            <a:picLocks noChangeAspect="1"/>
          </p:cNvPicPr>
          <p:nvPr/>
        </p:nvPicPr>
        <p:blipFill rotWithShape="1">
          <a:blip r:embed="rId5">
            <a:extLst>
              <a:ext uri="{28A0092B-C50C-407E-A947-70E740481C1C}">
                <a14:useLocalDpi xmlns:a14="http://schemas.microsoft.com/office/drawing/2010/main" val="0"/>
              </a:ext>
            </a:extLst>
          </a:blip>
          <a:srcRect t="6221" r="9791"/>
          <a:stretch/>
        </p:blipFill>
        <p:spPr>
          <a:xfrm>
            <a:off x="6293462" y="80986"/>
            <a:ext cx="5850527" cy="4696984"/>
          </a:xfrm>
          <a:prstGeom prst="rect">
            <a:avLst/>
          </a:prstGeom>
        </p:spPr>
      </p:pic>
      <p:sp>
        <p:nvSpPr>
          <p:cNvPr id="2" name="Rectangle 1"/>
          <p:cNvSpPr/>
          <p:nvPr/>
        </p:nvSpPr>
        <p:spPr>
          <a:xfrm>
            <a:off x="5238750" y="2540000"/>
            <a:ext cx="971550" cy="1492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11458801" y="2540000"/>
            <a:ext cx="971550" cy="14922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1255601" y="4032250"/>
            <a:ext cx="1174750" cy="81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5044849" y="4032250"/>
            <a:ext cx="1174750" cy="81915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17068" y="4557708"/>
            <a:ext cx="2063867" cy="2310124"/>
          </a:xfrm>
          <a:prstGeom prst="rect">
            <a:avLst/>
          </a:prstGeom>
        </p:spPr>
      </p:pic>
      <p:pic>
        <p:nvPicPr>
          <p:cNvPr id="9" name="Picture 8"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52610" y="4978766"/>
            <a:ext cx="2965658" cy="1448345"/>
          </a:xfrm>
          <a:prstGeom prst="rect">
            <a:avLst/>
          </a:prstGeom>
        </p:spPr>
      </p:pic>
    </p:spTree>
    <p:custDataLst>
      <p:tags r:id="rId1"/>
    </p:custDataLst>
    <p:extLst>
      <p:ext uri="{BB962C8B-B14F-4D97-AF65-F5344CB8AC3E}">
        <p14:creationId xmlns:p14="http://schemas.microsoft.com/office/powerpoint/2010/main" val="16859575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69" y="151953"/>
            <a:ext cx="10515600" cy="1325563"/>
          </a:xfrm>
        </p:spPr>
        <p:txBody>
          <a:bodyPr>
            <a:noAutofit/>
          </a:bodyPr>
          <a:lstStyle/>
          <a:p>
            <a:r>
              <a:rPr lang="en-US" sz="3000" dirty="0"/>
              <a:t>Rural Populations At-Risk for Mental Health Concerns </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a:xfrm>
            <a:off x="139148" y="6151563"/>
            <a:ext cx="5236633" cy="706437"/>
          </a:xfrm>
        </p:spPr>
      </p:pic>
      <p:sp>
        <p:nvSpPr>
          <p:cNvPr id="4" name="Content Placeholder 3"/>
          <p:cNvSpPr>
            <a:spLocks noGrp="1"/>
          </p:cNvSpPr>
          <p:nvPr>
            <p:ph sz="quarter" idx="10"/>
          </p:nvPr>
        </p:nvSpPr>
        <p:spPr>
          <a:xfrm>
            <a:off x="332940" y="1386348"/>
            <a:ext cx="11020857" cy="4449799"/>
          </a:xfrm>
        </p:spPr>
        <p:txBody>
          <a:bodyPr>
            <a:normAutofit fontScale="77500" lnSpcReduction="20000"/>
          </a:bodyPr>
          <a:lstStyle/>
          <a:p>
            <a:pPr lvl="0"/>
            <a:r>
              <a:rPr lang="en-US" dirty="0"/>
              <a:t>People who are older and have more chronic health conditions.</a:t>
            </a:r>
          </a:p>
          <a:p>
            <a:pPr lvl="0"/>
            <a:r>
              <a:rPr lang="en-US" dirty="0"/>
              <a:t>Tribal communities </a:t>
            </a:r>
          </a:p>
          <a:p>
            <a:pPr marL="457200" lvl="1" indent="0">
              <a:buNone/>
            </a:pPr>
            <a:r>
              <a:rPr lang="en-US" dirty="0"/>
              <a:t>(isolation, historical trauma from past pandemic of small pox, lack of understanding of tribal sovereignty, high suicide rates among youth).</a:t>
            </a:r>
          </a:p>
          <a:p>
            <a:pPr lvl="0"/>
            <a:r>
              <a:rPr lang="en-US" dirty="0"/>
              <a:t>Children </a:t>
            </a:r>
          </a:p>
          <a:p>
            <a:pPr marL="457200" lvl="1" indent="0">
              <a:buNone/>
            </a:pPr>
            <a:r>
              <a:rPr lang="en-US" dirty="0"/>
              <a:t>(lack of contact by teachers and other human service and health care providers creates greater risk of child abuse and neglect not being reported or an assessment conducted)</a:t>
            </a:r>
          </a:p>
          <a:p>
            <a:pPr lvl="0"/>
            <a:r>
              <a:rPr lang="en-US" dirty="0"/>
              <a:t>People in rural areas with behavioral health conditions including anxiety and depression </a:t>
            </a:r>
          </a:p>
          <a:p>
            <a:pPr marL="457200" lvl="1" indent="0">
              <a:buNone/>
            </a:pPr>
            <a:r>
              <a:rPr lang="en-US" dirty="0"/>
              <a:t>(often travel over 100 miles one-way to see a psychiatrist or psychologists). </a:t>
            </a:r>
          </a:p>
          <a:p>
            <a:pPr lvl="0"/>
            <a:r>
              <a:rPr lang="en-US" dirty="0"/>
              <a:t>Individuals in recovery from SUD </a:t>
            </a:r>
          </a:p>
          <a:p>
            <a:pPr marL="457200" lvl="1" indent="0">
              <a:buNone/>
            </a:pPr>
            <a:r>
              <a:rPr lang="en-US" dirty="0"/>
              <a:t>(including those on medically managed withdrawal, in residential treatment programs).</a:t>
            </a:r>
          </a:p>
          <a:p>
            <a:pPr lvl="0"/>
            <a:r>
              <a:rPr lang="en-US" dirty="0"/>
              <a:t>Individuals with mental health disorders including those who require access to psychotropic medications </a:t>
            </a:r>
          </a:p>
          <a:p>
            <a:pPr marL="457200" lvl="1" indent="0">
              <a:buNone/>
            </a:pPr>
            <a:r>
              <a:rPr lang="en-US" dirty="0"/>
              <a:t>(prescribers especially psychiatrists are great distance for their home). </a:t>
            </a:r>
          </a:p>
        </p:txBody>
      </p:sp>
    </p:spTree>
    <p:extLst>
      <p:ext uri="{BB962C8B-B14F-4D97-AF65-F5344CB8AC3E}">
        <p14:creationId xmlns:p14="http://schemas.microsoft.com/office/powerpoint/2010/main" val="20038585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Impact of COVID-19 on Mental Health: Unique Rural Considerations</a:t>
            </a:r>
          </a:p>
        </p:txBody>
      </p:sp>
      <p:sp>
        <p:nvSpPr>
          <p:cNvPr id="3" name="Content Placeholder 2"/>
          <p:cNvSpPr>
            <a:spLocks noGrp="1"/>
          </p:cNvSpPr>
          <p:nvPr>
            <p:ph sz="quarter" idx="10"/>
          </p:nvPr>
        </p:nvSpPr>
        <p:spPr>
          <a:xfrm>
            <a:off x="332942" y="1465006"/>
            <a:ext cx="11224057" cy="4257368"/>
          </a:xfrm>
        </p:spPr>
        <p:txBody>
          <a:bodyPr>
            <a:normAutofit/>
          </a:bodyPr>
          <a:lstStyle/>
          <a:p>
            <a:r>
              <a:rPr lang="en-US" dirty="0"/>
              <a:t>Isolation and impact of economic downturn.</a:t>
            </a:r>
          </a:p>
          <a:p>
            <a:pPr lvl="1"/>
            <a:r>
              <a:rPr lang="en-US" dirty="0"/>
              <a:t>At-risk populations are at greater risk: Farm stress, unemployment, fears of things we can’t control i.e. weather when livelihood is dependent upon good weather  </a:t>
            </a:r>
          </a:p>
          <a:p>
            <a:r>
              <a:rPr lang="en-US" dirty="0"/>
              <a:t>Increased drug and alcohol use.</a:t>
            </a:r>
          </a:p>
          <a:p>
            <a:r>
              <a:rPr lang="en-US" dirty="0"/>
              <a:t>Inactivity is exacerbated.</a:t>
            </a:r>
          </a:p>
          <a:p>
            <a:r>
              <a:rPr lang="en-US" dirty="0"/>
              <a:t>Great stigma (Schroeder et all study).</a:t>
            </a:r>
          </a:p>
          <a:p>
            <a:r>
              <a:rPr lang="en-US" dirty="0"/>
              <a:t>Tendency not to talk about problems; perceived as weak and COVID-19 enhanced isolation. </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25280198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64240"/>
            <a:ext cx="10515600" cy="1325563"/>
          </a:xfrm>
        </p:spPr>
        <p:txBody>
          <a:bodyPr>
            <a:noAutofit/>
          </a:bodyPr>
          <a:lstStyle/>
          <a:p>
            <a:r>
              <a:rPr lang="en-US" sz="3000" dirty="0"/>
              <a:t>Pandemic Challenges and Opportunities for Rural Primary Care Providers</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
        <p:nvSpPr>
          <p:cNvPr id="4" name="Content Placeholder 3"/>
          <p:cNvSpPr>
            <a:spLocks noGrp="1"/>
          </p:cNvSpPr>
          <p:nvPr>
            <p:ph sz="quarter" idx="10"/>
          </p:nvPr>
        </p:nvSpPr>
        <p:spPr>
          <a:xfrm>
            <a:off x="332942" y="1713490"/>
            <a:ext cx="11020857" cy="3454400"/>
          </a:xfrm>
        </p:spPr>
        <p:txBody>
          <a:bodyPr>
            <a:normAutofit/>
          </a:bodyPr>
          <a:lstStyle/>
          <a:p>
            <a:r>
              <a:rPr lang="en-US" dirty="0"/>
              <a:t>Public education.</a:t>
            </a:r>
          </a:p>
          <a:p>
            <a:r>
              <a:rPr lang="en-US" dirty="0"/>
              <a:t>Lack of access to resources in rural areas is exacerbated.</a:t>
            </a:r>
          </a:p>
          <a:p>
            <a:r>
              <a:rPr lang="en-US" dirty="0"/>
              <a:t>Spotlight on rural health care systems more generally.</a:t>
            </a:r>
          </a:p>
          <a:p>
            <a:r>
              <a:rPr lang="en-US" dirty="0"/>
              <a:t>A new focus on the impact of quarantine, isolation on mental health.</a:t>
            </a:r>
          </a:p>
          <a:p>
            <a:r>
              <a:rPr lang="en-US" dirty="0"/>
              <a:t>We’ve broken the pattern of brick and mortar mental health care. </a:t>
            </a:r>
          </a:p>
          <a:p>
            <a:pPr lvl="1"/>
            <a:r>
              <a:rPr lang="en-US" dirty="0"/>
              <a:t>(New guidelines daily on tele-health and tele-mental health)   </a:t>
            </a:r>
          </a:p>
        </p:txBody>
      </p:sp>
    </p:spTree>
    <p:extLst>
      <p:ext uri="{BB962C8B-B14F-4D97-AF65-F5344CB8AC3E}">
        <p14:creationId xmlns:p14="http://schemas.microsoft.com/office/powerpoint/2010/main" val="65600632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838200" y="345461"/>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dirty="0"/>
              <a:t>New Opportunities: Tele-health</a:t>
            </a:r>
          </a:p>
        </p:txBody>
      </p:sp>
      <p:sp>
        <p:nvSpPr>
          <p:cNvPr id="7" name="Content Placeholder 2"/>
          <p:cNvSpPr txBox="1">
            <a:spLocks/>
          </p:cNvSpPr>
          <p:nvPr/>
        </p:nvSpPr>
        <p:spPr>
          <a:xfrm>
            <a:off x="838200" y="1825625"/>
            <a:ext cx="10515600"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Telehealth Expanded Opportunity: Capitalize on the reduction in administrative barrier to treatment for primary care physician, advanced practice nurses and mental health care providers to offer telehealth. Use the new tele-health codes that are available and understand the new opportunities to conduct and bill for tele-behavioral health and health services.   </a:t>
            </a:r>
          </a:p>
          <a:p>
            <a:pPr lvl="1"/>
            <a:r>
              <a:rPr lang="en-US" u="sng" dirty="0">
                <a:hlinkClick r:id="rId3"/>
              </a:rPr>
              <a:t>https://</a:t>
            </a:r>
            <a:r>
              <a:rPr lang="en-US" dirty="0">
                <a:hlinkClick r:id="rId3"/>
              </a:rPr>
              <a:t>mhttcnetwork.org/centers/mountain-plains-mhttc/telehealth-resources</a:t>
            </a:r>
            <a:r>
              <a:rPr lang="en-US" dirty="0"/>
              <a:t>  provides an extensive list of resource on tele-health that is updated with resources that are updated</a:t>
            </a:r>
          </a:p>
          <a:p>
            <a:endParaRPr lang="en-US" dirty="0"/>
          </a:p>
        </p:txBody>
      </p:sp>
      <p:pic>
        <p:nvPicPr>
          <p:cNvPr id="8" name="Picture Placeholder 5"/>
          <p:cNvPicPr>
            <a:picLocks noGrp="1" noChangeAspect="1"/>
          </p:cNvPicPr>
          <p:nvPr>
            <p:ph type="pic" sz="quarter" idx="12"/>
          </p:nvPr>
        </p:nvPicPr>
        <p:blipFill>
          <a:blip r:embed="rId4" cstate="print">
            <a:extLst>
              <a:ext uri="{28A0092B-C50C-407E-A947-70E740481C1C}">
                <a14:useLocalDpi xmlns:a14="http://schemas.microsoft.com/office/drawing/2010/main" val="0"/>
              </a:ext>
            </a:extLst>
          </a:blip>
          <a:srcRect t="5037" b="5037"/>
          <a:stretch>
            <a:fillRect/>
          </a:stretch>
        </p:blipFill>
        <p:spPr/>
      </p:pic>
    </p:spTree>
    <p:extLst>
      <p:ext uri="{BB962C8B-B14F-4D97-AF65-F5344CB8AC3E}">
        <p14:creationId xmlns:p14="http://schemas.microsoft.com/office/powerpoint/2010/main" val="58361152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0" y="387927"/>
            <a:ext cx="10515600" cy="1325563"/>
          </a:xfrm>
        </p:spPr>
        <p:txBody>
          <a:bodyPr>
            <a:noAutofit/>
          </a:bodyPr>
          <a:lstStyle/>
          <a:p>
            <a:r>
              <a:rPr lang="en-US" sz="3000" dirty="0"/>
              <a:t>Expanding Access to Treatment through        Tele-health  </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
        <p:nvSpPr>
          <p:cNvPr id="4" name="Content Placeholder 3"/>
          <p:cNvSpPr>
            <a:spLocks noGrp="1"/>
          </p:cNvSpPr>
          <p:nvPr>
            <p:ph sz="quarter" idx="10"/>
          </p:nvPr>
        </p:nvSpPr>
        <p:spPr>
          <a:xfrm>
            <a:off x="332941" y="1901371"/>
            <a:ext cx="11020857" cy="3846286"/>
          </a:xfrm>
        </p:spPr>
        <p:txBody>
          <a:bodyPr>
            <a:normAutofit/>
          </a:bodyPr>
          <a:lstStyle/>
          <a:p>
            <a:r>
              <a:rPr lang="en-US" dirty="0"/>
              <a:t>It provides a forum to address stigma: You can secure services in your home/tractor/pick-up. </a:t>
            </a:r>
          </a:p>
          <a:p>
            <a:r>
              <a:rPr lang="en-US" dirty="0"/>
              <a:t>It is just as effective as in-person and with good efficacy (include in references).</a:t>
            </a:r>
          </a:p>
          <a:p>
            <a:r>
              <a:rPr lang="en-US" dirty="0"/>
              <a:t>Several HIPPA compliant platforms and new resources </a:t>
            </a:r>
          </a:p>
          <a:p>
            <a:pPr lvl="1"/>
            <a:r>
              <a:rPr lang="en-US" dirty="0">
                <a:hlinkClick r:id="rId4"/>
              </a:rPr>
              <a:t>https://cars-rp.org/_MHTTC/docs/Virtual-Learning-Guide.pdf</a:t>
            </a:r>
            <a:r>
              <a:rPr lang="en-US" dirty="0"/>
              <a:t>  </a:t>
            </a:r>
          </a:p>
          <a:p>
            <a:pPr marL="0" indent="0">
              <a:buNone/>
            </a:pPr>
            <a:endParaRPr lang="en-US" dirty="0"/>
          </a:p>
        </p:txBody>
      </p:sp>
    </p:spTree>
    <p:extLst>
      <p:ext uri="{BB962C8B-B14F-4D97-AF65-F5344CB8AC3E}">
        <p14:creationId xmlns:p14="http://schemas.microsoft.com/office/powerpoint/2010/main" val="31691301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Partners for Today’s Webinar</a:t>
            </a:r>
          </a:p>
        </p:txBody>
      </p:sp>
      <p:sp>
        <p:nvSpPr>
          <p:cNvPr id="3" name="Content Placeholder 2"/>
          <p:cNvSpPr>
            <a:spLocks noGrp="1"/>
          </p:cNvSpPr>
          <p:nvPr>
            <p:ph sz="quarter" idx="10"/>
          </p:nvPr>
        </p:nvSpPr>
        <p:spPr>
          <a:xfrm>
            <a:off x="447242" y="1690688"/>
            <a:ext cx="9966758" cy="2452110"/>
          </a:xfrm>
        </p:spPr>
        <p:txBody>
          <a:bodyPr>
            <a:normAutofit/>
          </a:bodyPr>
          <a:lstStyle/>
          <a:p>
            <a:pPr>
              <a:lnSpc>
                <a:spcPct val="110000"/>
              </a:lnSpc>
            </a:pPr>
            <a:r>
              <a:rPr lang="en-US" dirty="0"/>
              <a:t>Mountain Plains Mental Health Technology Transfer Center</a:t>
            </a:r>
          </a:p>
          <a:p>
            <a:pPr>
              <a:lnSpc>
                <a:spcPct val="110000"/>
              </a:lnSpc>
            </a:pPr>
            <a:r>
              <a:rPr lang="en-US" dirty="0"/>
              <a:t>National Organization of State Offices of Rural Health</a:t>
            </a:r>
          </a:p>
          <a:p>
            <a:pPr>
              <a:lnSpc>
                <a:spcPct val="110000"/>
              </a:lnSpc>
            </a:pPr>
            <a:r>
              <a:rPr lang="en-US" dirty="0"/>
              <a:t>Suicide Prevention Resource Center</a:t>
            </a:r>
          </a:p>
          <a:p>
            <a:pPr>
              <a:lnSpc>
                <a:spcPct val="110000"/>
              </a:lnSpc>
            </a:pPr>
            <a:r>
              <a:rPr lang="en-US" dirty="0"/>
              <a:t>Center for Rural Health, University of North Dakota</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2942" y="4534405"/>
            <a:ext cx="1583795" cy="1867911"/>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32228" y="5019568"/>
            <a:ext cx="2857500" cy="1358900"/>
          </a:xfrm>
          <a:prstGeom prst="rect">
            <a:avLst/>
          </a:prstGeom>
        </p:spPr>
      </p:pic>
      <p:pic>
        <p:nvPicPr>
          <p:cNvPr id="7" name="Picture 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5220" y="5019568"/>
            <a:ext cx="3446680" cy="1227840"/>
          </a:xfrm>
          <a:prstGeom prst="rect">
            <a:avLst/>
          </a:prstGeom>
        </p:spPr>
      </p:pic>
    </p:spTree>
    <p:custDataLst>
      <p:tags r:id="rId1"/>
    </p:custDataLst>
    <p:extLst>
      <p:ext uri="{BB962C8B-B14F-4D97-AF65-F5344CB8AC3E}">
        <p14:creationId xmlns:p14="http://schemas.microsoft.com/office/powerpoint/2010/main" val="344612092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7042" y="819183"/>
            <a:ext cx="10515600" cy="1444631"/>
          </a:xfrm>
        </p:spPr>
        <p:txBody>
          <a:bodyPr>
            <a:noAutofit/>
          </a:bodyPr>
          <a:lstStyle/>
          <a:p>
            <a:r>
              <a:rPr lang="en-US" sz="3000" dirty="0"/>
              <a:t>Mental Health Integration Tools and Resources for Rural Primary Care Providers:  Underscores Need for Integration</a:t>
            </a:r>
            <a:br>
              <a:rPr lang="en-US" sz="3000" dirty="0"/>
            </a:br>
            <a:endParaRPr lang="en-US" sz="3000"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
        <p:nvSpPr>
          <p:cNvPr id="4" name="Content Placeholder 3"/>
          <p:cNvSpPr>
            <a:spLocks noGrp="1"/>
          </p:cNvSpPr>
          <p:nvPr>
            <p:ph sz="quarter" idx="10"/>
          </p:nvPr>
        </p:nvSpPr>
        <p:spPr>
          <a:xfrm>
            <a:off x="397042" y="2263814"/>
            <a:ext cx="10956757" cy="3134553"/>
          </a:xfrm>
        </p:spPr>
        <p:txBody>
          <a:bodyPr>
            <a:normAutofit/>
          </a:bodyPr>
          <a:lstStyle/>
          <a:p>
            <a:pPr marL="0" indent="0">
              <a:buNone/>
            </a:pPr>
            <a:r>
              <a:rPr lang="en-US" dirty="0"/>
              <a:t>Integration: </a:t>
            </a:r>
            <a:r>
              <a:rPr lang="en-US" i="1" dirty="0"/>
              <a:t>to encompass care for patients around mental health, and substance abuse conditions, health behavior change, life stresses and crises, as well as stress-related physical symptoms.</a:t>
            </a:r>
          </a:p>
          <a:p>
            <a:pPr marL="0" indent="0">
              <a:buNone/>
            </a:pPr>
            <a:r>
              <a:rPr lang="en-US" i="1" dirty="0"/>
              <a:t>	</a:t>
            </a:r>
            <a:r>
              <a:rPr lang="en-US" dirty="0"/>
              <a:t>Integrated care requires use of a consultative and team 	driven approach – effective (IPEC) as team work is cortical	</a:t>
            </a:r>
            <a:r>
              <a:rPr lang="en-US" u="sng" dirty="0">
                <a:hlinkClick r:id="rId4"/>
              </a:rPr>
              <a:t>https://www.ipecollaborative.org/core-competencies.html</a:t>
            </a:r>
            <a:endParaRPr lang="en-US" dirty="0"/>
          </a:p>
        </p:txBody>
      </p:sp>
    </p:spTree>
    <p:extLst>
      <p:ext uri="{BB962C8B-B14F-4D97-AF65-F5344CB8AC3E}">
        <p14:creationId xmlns:p14="http://schemas.microsoft.com/office/powerpoint/2010/main" val="297114328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0" y="387927"/>
            <a:ext cx="10515600" cy="1325563"/>
          </a:xfrm>
        </p:spPr>
        <p:txBody>
          <a:bodyPr>
            <a:noAutofit/>
          </a:bodyPr>
          <a:lstStyle/>
          <a:p>
            <a:r>
              <a:rPr lang="en-US" sz="3200" dirty="0"/>
              <a:t>Resources for Rural Primary Care Providers Supporting Patients</a:t>
            </a:r>
            <a:endParaRPr lang="en-US" sz="3000" u="sng"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
        <p:nvSpPr>
          <p:cNvPr id="4" name="Content Placeholder 3"/>
          <p:cNvSpPr>
            <a:spLocks noGrp="1"/>
          </p:cNvSpPr>
          <p:nvPr>
            <p:ph sz="quarter" idx="10"/>
          </p:nvPr>
        </p:nvSpPr>
        <p:spPr>
          <a:xfrm>
            <a:off x="585570" y="1713490"/>
            <a:ext cx="11020857" cy="4264707"/>
          </a:xfrm>
        </p:spPr>
        <p:txBody>
          <a:bodyPr>
            <a:normAutofit fontScale="92500" lnSpcReduction="20000"/>
          </a:bodyPr>
          <a:lstStyle/>
          <a:p>
            <a:pPr marL="0" indent="0">
              <a:buNone/>
            </a:pPr>
            <a:r>
              <a:rPr lang="en-US" sz="2400" dirty="0"/>
              <a:t>Engage those that are most vulnerable: </a:t>
            </a:r>
          </a:p>
          <a:p>
            <a:pPr lvl="0"/>
            <a:r>
              <a:rPr lang="en-US" sz="2400" dirty="0"/>
              <a:t>Expand crisis intervention approaches (states are using SAMHSA disaster funding dollars to do this work. Check on what your state is doing through your State Behavioral Health Authority).</a:t>
            </a:r>
          </a:p>
          <a:p>
            <a:pPr lvl="0"/>
            <a:r>
              <a:rPr lang="en-US" sz="2400" dirty="0"/>
              <a:t>Educate regarding suicide prevention hotlines (National Suicide Prevention Lifeline, 1-800-273-TALK (8255), which also offers free materials, including posters and cards). </a:t>
            </a:r>
          </a:p>
          <a:p>
            <a:pPr lvl="0"/>
            <a:r>
              <a:rPr lang="en-US" sz="2400" dirty="0"/>
              <a:t>Expand access to compassion fatigue materials/trainings.</a:t>
            </a:r>
          </a:p>
          <a:p>
            <a:pPr lvl="0"/>
            <a:r>
              <a:rPr lang="en-US" sz="2400" dirty="0"/>
              <a:t>Use SAMHSA Treatment Locator </a:t>
            </a:r>
            <a:r>
              <a:rPr lang="en-US" sz="2400" dirty="0">
                <a:hlinkClick r:id="rId4"/>
              </a:rPr>
              <a:t>https://findtreatment.samhsa.gov/</a:t>
            </a:r>
            <a:r>
              <a:rPr lang="en-US" sz="2400" dirty="0"/>
              <a:t> </a:t>
            </a:r>
          </a:p>
          <a:p>
            <a:pPr lvl="0"/>
            <a:r>
              <a:rPr lang="en-US" sz="2400" dirty="0"/>
              <a:t>Provide education regarding how to manage stress  </a:t>
            </a:r>
          </a:p>
          <a:p>
            <a:pPr lvl="1"/>
            <a:r>
              <a:rPr lang="en-US" dirty="0"/>
              <a:t>Use a variety of communication tools to educate people. In rural communities that may include talk radio, church bulletins, federal agencies like USDA example of a video that might be helpful for your patients </a:t>
            </a:r>
            <a:r>
              <a:rPr lang="en-US" dirty="0">
                <a:hlinkClick r:id="rId5"/>
              </a:rPr>
              <a:t>https://www.youtube.com/watch?v=1KYC5SsJjx8</a:t>
            </a:r>
            <a:r>
              <a:rPr lang="en-US" dirty="0"/>
              <a:t>. </a:t>
            </a:r>
          </a:p>
          <a:p>
            <a:pPr marL="0" indent="0">
              <a:buNone/>
            </a:pPr>
            <a:endParaRPr lang="en-US" dirty="0"/>
          </a:p>
        </p:txBody>
      </p:sp>
    </p:spTree>
    <p:extLst>
      <p:ext uri="{BB962C8B-B14F-4D97-AF65-F5344CB8AC3E}">
        <p14:creationId xmlns:p14="http://schemas.microsoft.com/office/powerpoint/2010/main" val="30892888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0" y="387927"/>
            <a:ext cx="10515600" cy="1325563"/>
          </a:xfrm>
        </p:spPr>
        <p:txBody>
          <a:bodyPr>
            <a:noAutofit/>
          </a:bodyPr>
          <a:lstStyle/>
          <a:p>
            <a:r>
              <a:rPr lang="en-US" sz="3000" dirty="0"/>
              <a:t>Integrating Suicide Screens into Practice: </a:t>
            </a:r>
            <a:r>
              <a:rPr lang="en-US" sz="3000" u="sng" dirty="0"/>
              <a:t>Operational</a:t>
            </a:r>
            <a:r>
              <a:rPr lang="en-US" sz="3000" dirty="0"/>
              <a:t> Considerations</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
        <p:nvSpPr>
          <p:cNvPr id="4" name="Content Placeholder 3"/>
          <p:cNvSpPr>
            <a:spLocks noGrp="1"/>
          </p:cNvSpPr>
          <p:nvPr>
            <p:ph sz="quarter" idx="10"/>
          </p:nvPr>
        </p:nvSpPr>
        <p:spPr>
          <a:xfrm>
            <a:off x="348915" y="1713490"/>
            <a:ext cx="11081085" cy="4438073"/>
          </a:xfrm>
        </p:spPr>
        <p:txBody>
          <a:bodyPr>
            <a:noAutofit/>
          </a:bodyPr>
          <a:lstStyle/>
          <a:p>
            <a:r>
              <a:rPr lang="en-US" sz="1800" u="sng" dirty="0">
                <a:hlinkClick r:id="rId4"/>
              </a:rPr>
              <a:t>https://mhttcnetwork.org/sites/default/files/2020-04/depression-alchohol-and-farm-stress_0.pdf</a:t>
            </a:r>
            <a:r>
              <a:rPr lang="en-US" sz="1800" dirty="0"/>
              <a:t> MHTTC Provides a review of PHQ 2 and PHQ 9 page 22 and 23.</a:t>
            </a:r>
          </a:p>
          <a:p>
            <a:pPr marL="0" indent="0">
              <a:buNone/>
            </a:pPr>
            <a:endParaRPr lang="en-US" sz="1800" dirty="0"/>
          </a:p>
          <a:p>
            <a:r>
              <a:rPr lang="en-US" sz="1800" u="sng" dirty="0">
                <a:hlinkClick r:id="rId5"/>
              </a:rPr>
              <a:t>https://www.integration.samhsa.gov/clinical-practice/screening-tools</a:t>
            </a:r>
            <a:r>
              <a:rPr lang="en-US" sz="1800" dirty="0"/>
              <a:t> SAMHSA Integrated Health Solutions (adolescent screening tools included) provides screenings in primary care to assist with earlier identification of mental health and substance use disorders which results in earlier care.</a:t>
            </a:r>
          </a:p>
          <a:p>
            <a:pPr marL="0" indent="0">
              <a:buNone/>
            </a:pPr>
            <a:endParaRPr lang="en-US" sz="1800" u="sng" dirty="0">
              <a:hlinkClick r:id="rId6"/>
            </a:endParaRPr>
          </a:p>
          <a:p>
            <a:r>
              <a:rPr lang="en-US" sz="1800" u="sng" dirty="0">
                <a:hlinkClick r:id="rId6"/>
              </a:rPr>
              <a:t>https://cssrs.columbia.edu/about-the-project/news-press/announcements/combating-social-isolation-columbia-protocol-community-resource-mitigate-covid-19-related-mental-health-sequelae/</a:t>
            </a:r>
            <a:r>
              <a:rPr lang="en-US" sz="1800" dirty="0"/>
              <a:t> The Columbia Index Lighthouse has a new tool entitled:  COVID-19 UPDATE: Combating Social Isolation With the Columbia Protocol: A Community Resource to Mitigate COVID-19 Related Mental Health Sequelae (Andy really touts this as it is accessible and free)  </a:t>
            </a:r>
          </a:p>
        </p:txBody>
      </p:sp>
    </p:spTree>
    <p:extLst>
      <p:ext uri="{BB962C8B-B14F-4D97-AF65-F5344CB8AC3E}">
        <p14:creationId xmlns:p14="http://schemas.microsoft.com/office/powerpoint/2010/main" val="262434367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5570" y="387927"/>
            <a:ext cx="10515600" cy="1325563"/>
          </a:xfrm>
        </p:spPr>
        <p:txBody>
          <a:bodyPr>
            <a:noAutofit/>
          </a:bodyPr>
          <a:lstStyle/>
          <a:p>
            <a:r>
              <a:rPr lang="en-US" sz="3000" dirty="0"/>
              <a:t>Integrating Suicide Screens into Practice: </a:t>
            </a:r>
            <a:r>
              <a:rPr lang="en-US" sz="3000" u="sng" dirty="0"/>
              <a:t>Operational</a:t>
            </a:r>
            <a:r>
              <a:rPr lang="en-US" sz="3000" dirty="0"/>
              <a:t> Considerations</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
        <p:nvSpPr>
          <p:cNvPr id="4" name="Content Placeholder 3"/>
          <p:cNvSpPr>
            <a:spLocks noGrp="1"/>
          </p:cNvSpPr>
          <p:nvPr>
            <p:ph sz="quarter" idx="10"/>
          </p:nvPr>
        </p:nvSpPr>
        <p:spPr>
          <a:xfrm>
            <a:off x="348915" y="1713490"/>
            <a:ext cx="11081085" cy="4438073"/>
          </a:xfrm>
        </p:spPr>
        <p:txBody>
          <a:bodyPr>
            <a:noAutofit/>
          </a:bodyPr>
          <a:lstStyle/>
          <a:p>
            <a:r>
              <a:rPr lang="en-US" sz="1800" dirty="0">
                <a:hlinkClick r:id="rId4"/>
              </a:rPr>
              <a:t>https://www.integration.samhsa.gov/images/res/SAFE_T.pdf</a:t>
            </a:r>
            <a:r>
              <a:rPr lang="en-US" sz="1800" dirty="0"/>
              <a:t> The SAFE-T provides a brief overview on conducting a suicide assessment using a five-step evaluation and triage plan. The plan involves identifying risk and protective factors, conducting a suicide inquiry, determining risk level and interventions, and documenting a treatment plan.</a:t>
            </a:r>
          </a:p>
          <a:p>
            <a:pPr marL="0" indent="0">
              <a:buNone/>
            </a:pPr>
            <a:endParaRPr lang="en-US" sz="1800" u="sng" dirty="0">
              <a:hlinkClick r:id="rId5"/>
            </a:endParaRPr>
          </a:p>
          <a:p>
            <a:r>
              <a:rPr lang="en-US" sz="1800" u="sng" dirty="0">
                <a:hlinkClick r:id="rId5"/>
              </a:rPr>
              <a:t>https://www.wiche.edu/files/files/Suicide_Prevention_Toolkit_US_April_2018.pdf</a:t>
            </a:r>
            <a:r>
              <a:rPr lang="en-US" sz="1800" dirty="0"/>
              <a:t> WICHE’s Suicide Prevention Tool-Kit for Primary Care Providers  </a:t>
            </a:r>
          </a:p>
          <a:p>
            <a:pPr marL="0" indent="0">
              <a:buNone/>
            </a:pPr>
            <a:endParaRPr lang="en-US" sz="1800" dirty="0"/>
          </a:p>
          <a:p>
            <a:r>
              <a:rPr lang="en-US" sz="1800" u="sng" dirty="0">
                <a:hlinkClick r:id="rId6"/>
              </a:rPr>
              <a:t>http://www.sprc.org/settings/primary-care/toolkit</a:t>
            </a:r>
            <a:r>
              <a:rPr lang="en-US" sz="1800" dirty="0"/>
              <a:t> SPRC’s publication with WICHE  </a:t>
            </a:r>
          </a:p>
        </p:txBody>
      </p:sp>
    </p:spTree>
    <p:extLst>
      <p:ext uri="{BB962C8B-B14F-4D97-AF65-F5344CB8AC3E}">
        <p14:creationId xmlns:p14="http://schemas.microsoft.com/office/powerpoint/2010/main" val="27640733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Content Placeholder 8"/>
          <p:cNvSpPr txBox="1">
            <a:spLocks/>
          </p:cNvSpPr>
          <p:nvPr/>
        </p:nvSpPr>
        <p:spPr>
          <a:xfrm>
            <a:off x="630268" y="3497335"/>
            <a:ext cx="6173265" cy="488725"/>
          </a:xfrm>
          <a:prstGeom prst="rect">
            <a:avLst/>
          </a:prstGeom>
        </p:spPr>
        <p:txBody>
          <a:bodyPr vert="horz" lIns="0" tIns="0" rIns="0" bIns="0" rtlCol="0">
            <a:noAutofit/>
          </a:bodyPr>
          <a:lstStyle>
            <a:lvl1pPr marL="0" indent="0" algn="l" defTabSz="914400" rtl="0" eaLnBrk="1" latinLnBrk="0" hangingPunct="1">
              <a:lnSpc>
                <a:spcPct val="120000"/>
              </a:lnSpc>
              <a:spcBef>
                <a:spcPts val="600"/>
              </a:spcBef>
              <a:spcAft>
                <a:spcPts val="1200"/>
              </a:spcAft>
              <a:buFont typeface="Arial" panose="020B0604020202020204" pitchFamily="34" charset="0"/>
              <a:buChar char="​"/>
              <a:defRPr sz="1500" b="0" i="1" kern="1200">
                <a:solidFill>
                  <a:schemeClr val="accent1"/>
                </a:solidFill>
                <a:latin typeface="Corbel" panose="020B0503020204020204" pitchFamily="34" charset="0"/>
                <a:ea typeface="+mn-ea"/>
                <a:cs typeface="+mn-cs"/>
              </a:defRPr>
            </a:lvl1pPr>
            <a:lvl2pPr marL="0" indent="0" algn="l" defTabSz="914400" rtl="0" eaLnBrk="1" latinLnBrk="0" hangingPunct="1">
              <a:lnSpc>
                <a:spcPct val="100000"/>
              </a:lnSpc>
              <a:spcBef>
                <a:spcPts val="0"/>
              </a:spcBef>
              <a:spcAft>
                <a:spcPts val="600"/>
              </a:spcAft>
              <a:buFont typeface="Arial" panose="020B0604020202020204" pitchFamily="34" charset="0"/>
              <a:buChar char="​"/>
              <a:defRPr sz="1500" i="1" kern="1200">
                <a:solidFill>
                  <a:schemeClr val="tx2"/>
                </a:solidFill>
                <a:latin typeface="Corbel" panose="020B0503020204020204" pitchFamily="34" charset="0"/>
                <a:ea typeface="+mn-ea"/>
                <a:cs typeface="+mn-cs"/>
              </a:defRPr>
            </a:lvl2pPr>
            <a:lvl3pPr marL="0" indent="0" algn="l" defTabSz="914400" rtl="0" eaLnBrk="1" latinLnBrk="0" hangingPunct="1">
              <a:lnSpc>
                <a:spcPct val="110000"/>
              </a:lnSpc>
              <a:spcBef>
                <a:spcPts val="600"/>
              </a:spcBef>
              <a:spcAft>
                <a:spcPts val="0"/>
              </a:spcAft>
              <a:buFont typeface="Arial" panose="020B0604020202020204" pitchFamily="34" charset="0"/>
              <a:buChar char="​"/>
              <a:defRPr sz="1100" b="1" kern="1200">
                <a:solidFill>
                  <a:schemeClr val="accent4"/>
                </a:solidFill>
                <a:latin typeface="Microsoft New Tai Lue" panose="020B0502040204020203" pitchFamily="34" charset="0"/>
                <a:ea typeface="+mn-ea"/>
                <a:cs typeface="Microsoft New Tai Lue" panose="020B0502040204020203" pitchFamily="34" charset="0"/>
              </a:defRPr>
            </a:lvl3pPr>
            <a:lvl4pPr marL="0" indent="0" algn="l" defTabSz="914400" rtl="0" eaLnBrk="1" latinLnBrk="0" hangingPunct="1">
              <a:lnSpc>
                <a:spcPct val="114000"/>
              </a:lnSpc>
              <a:spcBef>
                <a:spcPts val="60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4pPr>
            <a:lvl5pPr marL="171450" indent="-171450" algn="l" defTabSz="914400" rtl="0" eaLnBrk="1" latinLnBrk="0" hangingPunct="1">
              <a:lnSpc>
                <a:spcPct val="95000"/>
              </a:lnSpc>
              <a:spcBef>
                <a:spcPts val="0"/>
              </a:spcBef>
              <a:spcAft>
                <a:spcPts val="600"/>
              </a:spcAft>
              <a:buFont typeface="Arial" panose="020B0604020202020204" pitchFamily="34" charset="0"/>
              <a:buChar char="•"/>
              <a:defRPr sz="1100" kern="1200">
                <a:solidFill>
                  <a:schemeClr val="tx2"/>
                </a:solidFill>
                <a:latin typeface="Microsoft New Tai Lue" panose="020B0502040204020203" pitchFamily="34" charset="0"/>
                <a:ea typeface="+mn-ea"/>
                <a:cs typeface="Microsoft New Tai Lue" panose="020B0502040204020203" pitchFamily="34" charset="0"/>
              </a:defRPr>
            </a:lvl5pPr>
            <a:lvl6pPr marL="344488" indent="-173038" algn="l" defTabSz="914400" rtl="0" eaLnBrk="1" latinLnBrk="0" hangingPunct="1">
              <a:lnSpc>
                <a:spcPct val="85000"/>
              </a:lnSpc>
              <a:spcBef>
                <a:spcPct val="20000"/>
              </a:spcBef>
              <a:spcAft>
                <a:spcPts val="600"/>
              </a:spcAft>
              <a:buFont typeface="Arial" panose="020B0604020202020204" pitchFamily="34" charset="0"/>
              <a:buChar char="•"/>
              <a:defRPr sz="1100" kern="1200" baseline="0">
                <a:solidFill>
                  <a:schemeClr val="tx2"/>
                </a:solidFill>
                <a:latin typeface="+mn-lt"/>
                <a:ea typeface="+mn-ea"/>
                <a:cs typeface="+mn-cs"/>
              </a:defRPr>
            </a:lvl6pPr>
            <a:lvl7pPr marL="0" indent="0" algn="l" defTabSz="914400" rtl="0" eaLnBrk="1" latinLnBrk="0" hangingPunct="1">
              <a:spcBef>
                <a:spcPts val="600"/>
              </a:spcBef>
              <a:spcAft>
                <a:spcPts val="600"/>
              </a:spcAft>
              <a:buClr>
                <a:schemeClr val="bg2"/>
              </a:buClr>
              <a:buFont typeface="Arial" panose="020B0604020202020204" pitchFamily="34" charset="0"/>
              <a:buChar char="​"/>
              <a:defRPr sz="1500" i="1" kern="1200" baseline="0">
                <a:solidFill>
                  <a:schemeClr val="bg2"/>
                </a:solidFill>
                <a:latin typeface="Corbel" panose="020B0503020204020204" pitchFamily="34" charset="0"/>
                <a:ea typeface="+mn-ea"/>
                <a:cs typeface="+mn-cs"/>
              </a:defRPr>
            </a:lvl7pPr>
            <a:lvl8pPr marL="171450" indent="-171450" algn="l" defTabSz="914400" rtl="0" eaLnBrk="1" latinLnBrk="0" hangingPunct="1">
              <a:spcBef>
                <a:spcPts val="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8pPr>
            <a:lvl9pPr marL="344488" indent="-173038" algn="l" defTabSz="914400" rtl="0" eaLnBrk="1" latinLnBrk="0" hangingPunct="1">
              <a:spcBef>
                <a:spcPct val="20000"/>
              </a:spcBef>
              <a:spcAft>
                <a:spcPts val="600"/>
              </a:spcAft>
              <a:buFont typeface="Arial" panose="020B0604020202020204" pitchFamily="34" charset="0"/>
              <a:buChar char="•"/>
              <a:defRPr sz="1100" kern="1200">
                <a:solidFill>
                  <a:schemeClr val="bg2"/>
                </a:solidFill>
                <a:latin typeface="Corbel" panose="020B0503020204020204" pitchFamily="34" charset="0"/>
                <a:ea typeface="+mn-ea"/>
                <a:cs typeface="+mn-cs"/>
              </a:defRPr>
            </a:lvl9pPr>
          </a:lstStyle>
          <a:p>
            <a:pPr>
              <a:lnSpc>
                <a:spcPct val="100000"/>
              </a:lnSpc>
              <a:spcBef>
                <a:spcPts val="0"/>
              </a:spcBef>
              <a:spcAft>
                <a:spcPts val="0"/>
              </a:spcAft>
            </a:pPr>
            <a:r>
              <a:rPr lang="en-US" sz="2400" b="1" i="0" dirty="0">
                <a:solidFill>
                  <a:schemeClr val="tx1"/>
                </a:solidFill>
                <a:latin typeface="Calibri Light"/>
                <a:cs typeface="Arial"/>
              </a:rPr>
              <a:t>June 2, 2020</a:t>
            </a:r>
          </a:p>
          <a:p>
            <a:pPr>
              <a:lnSpc>
                <a:spcPct val="100000"/>
              </a:lnSpc>
              <a:spcBef>
                <a:spcPts val="0"/>
              </a:spcBef>
              <a:spcAft>
                <a:spcPts val="0"/>
              </a:spcAft>
            </a:pPr>
            <a:r>
              <a:rPr lang="en-US" sz="2133" b="1" i="0" dirty="0">
                <a:solidFill>
                  <a:schemeClr val="tx1"/>
                </a:solidFill>
                <a:latin typeface="Calibri Light"/>
                <a:cs typeface="Arial"/>
              </a:rPr>
              <a:t>Caitlin Peterson, M.S., MFT</a:t>
            </a:r>
          </a:p>
          <a:p>
            <a:pPr>
              <a:lnSpc>
                <a:spcPct val="100000"/>
              </a:lnSpc>
              <a:spcBef>
                <a:spcPts val="0"/>
              </a:spcBef>
              <a:spcAft>
                <a:spcPts val="0"/>
              </a:spcAft>
            </a:pPr>
            <a:r>
              <a:rPr lang="en-US" sz="2133" b="1" i="0" dirty="0">
                <a:solidFill>
                  <a:schemeClr val="tx1"/>
                </a:solidFill>
                <a:latin typeface="Calibri Light"/>
                <a:cs typeface="Arial"/>
              </a:rPr>
              <a:t>Senior Project Associate, Health &amp; Behavioral Healthcare</a:t>
            </a:r>
          </a:p>
          <a:p>
            <a:pPr>
              <a:lnSpc>
                <a:spcPct val="100000"/>
              </a:lnSpc>
              <a:spcBef>
                <a:spcPts val="0"/>
              </a:spcBef>
              <a:spcAft>
                <a:spcPts val="0"/>
              </a:spcAft>
            </a:pPr>
            <a:r>
              <a:rPr lang="en-US" sz="2133" b="1" i="0" dirty="0">
                <a:solidFill>
                  <a:schemeClr val="tx1"/>
                </a:solidFill>
                <a:latin typeface="Calibri Light"/>
                <a:cs typeface="Arial"/>
              </a:rPr>
              <a:t>Suicide Prevention Resource Center</a:t>
            </a:r>
          </a:p>
          <a:p>
            <a:pPr>
              <a:lnSpc>
                <a:spcPct val="100000"/>
              </a:lnSpc>
              <a:spcBef>
                <a:spcPts val="0"/>
              </a:spcBef>
              <a:spcAft>
                <a:spcPts val="0"/>
              </a:spcAft>
            </a:pPr>
            <a:r>
              <a:rPr lang="en-US" sz="2133" b="1" i="0" dirty="0">
                <a:solidFill>
                  <a:schemeClr val="tx1"/>
                </a:solidFill>
                <a:latin typeface="Calibri Light"/>
                <a:cs typeface="Arial"/>
              </a:rPr>
              <a:t>Education Development Center</a:t>
            </a:r>
          </a:p>
        </p:txBody>
      </p:sp>
      <p:sp>
        <p:nvSpPr>
          <p:cNvPr id="25" name="Text Placeholder 5"/>
          <p:cNvSpPr txBox="1">
            <a:spLocks/>
          </p:cNvSpPr>
          <p:nvPr/>
        </p:nvSpPr>
        <p:spPr>
          <a:xfrm>
            <a:off x="494801" y="1101688"/>
            <a:ext cx="8385303" cy="2350265"/>
          </a:xfrm>
          <a:prstGeom prst="rect">
            <a:avLst/>
          </a:prstGeom>
          <a:effectLst/>
        </p:spPr>
        <p:txBody>
          <a:bodyPr>
            <a:noAutofit/>
          </a:bodyPr>
          <a:lstStyle>
            <a:lvl1pPr marL="0" indent="0" algn="l" defTabSz="457200" rtl="0" eaLnBrk="1" latinLnBrk="0" hangingPunct="1">
              <a:spcBef>
                <a:spcPts val="0"/>
              </a:spcBef>
              <a:spcAft>
                <a:spcPts val="800"/>
              </a:spcAft>
              <a:buFont typeface="Arial"/>
              <a:buNone/>
              <a:defRPr sz="2000" b="1" i="0" kern="1200" baseline="0">
                <a:solidFill>
                  <a:schemeClr val="bg1"/>
                </a:solidFill>
                <a:latin typeface="arial" charset="0"/>
                <a:ea typeface="+mn-ea"/>
                <a:cs typeface="Gill Sans MT"/>
              </a:defRPr>
            </a:lvl1pPr>
            <a:lvl2pPr marL="684213" indent="-230188" algn="l" defTabSz="457200" rtl="0" eaLnBrk="1" latinLnBrk="0" hangingPunct="1">
              <a:spcBef>
                <a:spcPts val="0"/>
              </a:spcBef>
              <a:spcAft>
                <a:spcPts val="800"/>
              </a:spcAft>
              <a:buFont typeface="Arial"/>
              <a:buChar char="–"/>
              <a:defRPr sz="1600" b="0" i="0" kern="1200">
                <a:solidFill>
                  <a:srgbClr val="6C6463"/>
                </a:solidFill>
                <a:latin typeface="Gill Sans MT"/>
                <a:ea typeface="+mn-ea"/>
                <a:cs typeface="Gill Sans MT"/>
              </a:defRPr>
            </a:lvl2pPr>
            <a:lvl3pPr marL="914400" indent="-230188" algn="l" defTabSz="457200" rtl="0" eaLnBrk="1" latinLnBrk="0" hangingPunct="1">
              <a:spcBef>
                <a:spcPct val="20000"/>
              </a:spcBef>
              <a:buFont typeface="Arial"/>
              <a:buChar char="•"/>
              <a:defRPr sz="1800" b="0" i="0" kern="1200">
                <a:solidFill>
                  <a:srgbClr val="6C6463"/>
                </a:solidFill>
                <a:latin typeface="Gill Sans MT"/>
                <a:ea typeface="+mn-ea"/>
                <a:cs typeface="Gill Sans MT"/>
              </a:defRPr>
            </a:lvl3pPr>
            <a:lvl4pPr marL="1146175" indent="-231775" algn="l" defTabSz="457200" rtl="0" eaLnBrk="1" latinLnBrk="0" hangingPunct="1">
              <a:spcBef>
                <a:spcPct val="20000"/>
              </a:spcBef>
              <a:buFont typeface="Arial"/>
              <a:buChar char="–"/>
              <a:defRPr sz="1600" b="0" i="0" kern="1200">
                <a:solidFill>
                  <a:srgbClr val="6C6463"/>
                </a:solidFill>
                <a:latin typeface="Gill Sans MT"/>
                <a:ea typeface="+mn-ea"/>
                <a:cs typeface="Gill Sans MT"/>
              </a:defRPr>
            </a:lvl4pPr>
            <a:lvl5pPr marL="1255713" indent="-230188" algn="l" defTabSz="457200" rtl="0" eaLnBrk="1" latinLnBrk="0" hangingPunct="1">
              <a:spcBef>
                <a:spcPct val="20000"/>
              </a:spcBef>
              <a:buFont typeface="Arial"/>
              <a:buChar char="»"/>
              <a:defRPr sz="1400" b="0" i="0" kern="1200">
                <a:solidFill>
                  <a:srgbClr val="6C6463"/>
                </a:solidFill>
                <a:latin typeface="Gill Sans MT"/>
                <a:ea typeface="+mn-ea"/>
                <a:cs typeface="Gill Sans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0"/>
              </a:spcAft>
            </a:pPr>
            <a:r>
              <a:rPr lang="en-US" sz="3200" dirty="0">
                <a:solidFill>
                  <a:schemeClr val="tx1"/>
                </a:solidFill>
                <a:cs typeface="Arial" charset="0"/>
              </a:rPr>
              <a:t>Rural Primary Care Tools and Resources for Managing Suicidal Ideation During COVID-19:</a:t>
            </a:r>
          </a:p>
          <a:p>
            <a:pPr>
              <a:spcAft>
                <a:spcPts val="0"/>
              </a:spcAft>
            </a:pPr>
            <a:r>
              <a:rPr lang="en-US" sz="3200" dirty="0">
                <a:solidFill>
                  <a:schemeClr val="tx1"/>
                </a:solidFill>
                <a:cs typeface="Arial" charset="0"/>
              </a:rPr>
              <a:t>Local, State, and National Resources </a:t>
            </a:r>
          </a:p>
        </p:txBody>
      </p:sp>
      <p:pic>
        <p:nvPicPr>
          <p:cNvPr id="16" name="Picture 15"/>
          <p:cNvPicPr>
            <a:picLocks noChangeAspect="1"/>
          </p:cNvPicPr>
          <p:nvPr/>
        </p:nvPicPr>
        <p:blipFill rotWithShape="1">
          <a:blip r:embed="rId3" cstate="print">
            <a:alphaModFix amt="40000"/>
            <a:extLst>
              <a:ext uri="{28A0092B-C50C-407E-A947-70E740481C1C}">
                <a14:useLocalDpi xmlns:a14="http://schemas.microsoft.com/office/drawing/2010/main" val="0"/>
              </a:ext>
            </a:extLst>
          </a:blip>
          <a:srcRect r="7406"/>
          <a:stretch/>
        </p:blipFill>
        <p:spPr>
          <a:xfrm>
            <a:off x="8427962" y="1778209"/>
            <a:ext cx="3764039" cy="3730491"/>
          </a:xfrm>
          <a:prstGeom prst="rect">
            <a:avLst/>
          </a:prstGeom>
        </p:spPr>
      </p:pic>
    </p:spTree>
    <p:extLst>
      <p:ext uri="{BB962C8B-B14F-4D97-AF65-F5344CB8AC3E}">
        <p14:creationId xmlns:p14="http://schemas.microsoft.com/office/powerpoint/2010/main" val="24342571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 name="Picture 8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5962" y="2084741"/>
            <a:ext cx="1984828" cy="1016787"/>
          </a:xfrm>
          <a:prstGeom prst="rect">
            <a:avLst/>
          </a:prstGeom>
        </p:spPr>
      </p:pic>
      <p:pic>
        <p:nvPicPr>
          <p:cNvPr id="84" name="Picture 8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05375" y="3579778"/>
            <a:ext cx="2088028" cy="513057"/>
          </a:xfrm>
          <a:prstGeom prst="rect">
            <a:avLst/>
          </a:prstGeom>
        </p:spPr>
      </p:pic>
      <p:cxnSp>
        <p:nvCxnSpPr>
          <p:cNvPr id="3" name="Straight Connector 2"/>
          <p:cNvCxnSpPr/>
          <p:nvPr/>
        </p:nvCxnSpPr>
        <p:spPr>
          <a:xfrm>
            <a:off x="4120152" y="1923557"/>
            <a:ext cx="0" cy="2564435"/>
          </a:xfrm>
          <a:prstGeom prst="line">
            <a:avLst/>
          </a:prstGeom>
          <a:ln w="38100">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5" name="Content Placeholder 4"/>
          <p:cNvSpPr>
            <a:spLocks noGrp="1"/>
          </p:cNvSpPr>
          <p:nvPr>
            <p:ph sz="quarter" idx="10"/>
          </p:nvPr>
        </p:nvSpPr>
        <p:spPr>
          <a:xfrm>
            <a:off x="4832412" y="1814846"/>
            <a:ext cx="6227333" cy="2673145"/>
          </a:xfrm>
        </p:spPr>
        <p:txBody>
          <a:bodyPr vert="horz" lIns="121920" tIns="60960" rIns="121920" bIns="60960" rtlCol="0" anchor="t">
            <a:noAutofit/>
          </a:bodyPr>
          <a:lstStyle/>
          <a:p>
            <a:pPr>
              <a:defRPr/>
            </a:pPr>
            <a:r>
              <a:rPr lang="en-US"/>
              <a:t>The Suicide Prevention Resource Center at EDC is supported by a grant from the U.S. Department of Health and Human Services (HHS), Substance Abuse and Mental Health Services Administration (SAMHSA), Center for Mental Health Services (CMHS), under Grant No. 5U79SM062297.  </a:t>
            </a:r>
          </a:p>
          <a:p>
            <a:pPr>
              <a:defRPr/>
            </a:pPr>
            <a:endParaRPr lang="en-US"/>
          </a:p>
          <a:p>
            <a:pPr>
              <a:defRPr/>
            </a:pPr>
            <a:r>
              <a:rPr lang="en-US"/>
              <a:t>The views, opinions, and content expressed in this product do not necessarily reflect the views, opinions, or policies of CMHS, SAMHSA, or HHS.</a:t>
            </a:r>
          </a:p>
          <a:p>
            <a:pPr>
              <a:spcBef>
                <a:spcPts val="1323"/>
              </a:spcBef>
              <a:defRPr/>
            </a:pPr>
            <a:endParaRPr lang="en-US"/>
          </a:p>
        </p:txBody>
      </p:sp>
      <p:sp>
        <p:nvSpPr>
          <p:cNvPr id="4" name="Title 3"/>
          <p:cNvSpPr>
            <a:spLocks noGrp="1"/>
          </p:cNvSpPr>
          <p:nvPr>
            <p:ph type="title"/>
          </p:nvPr>
        </p:nvSpPr>
        <p:spPr/>
        <p:txBody>
          <a:bodyPr/>
          <a:lstStyle/>
          <a:p>
            <a:r>
              <a:rPr lang="en-US"/>
              <a:t>Funding and Disclaimer</a:t>
            </a:r>
          </a:p>
        </p:txBody>
      </p:sp>
      <p:sp>
        <p:nvSpPr>
          <p:cNvPr id="7" name="Slide Number Placeholder 6"/>
          <p:cNvSpPr>
            <a:spLocks noGrp="1"/>
          </p:cNvSpPr>
          <p:nvPr>
            <p:ph type="sldNum" sz="quarter" idx="4"/>
          </p:nvPr>
        </p:nvSpPr>
        <p:spPr/>
        <p:txBody>
          <a:bodyPr/>
          <a:lstStyle/>
          <a:p>
            <a:fld id="{42782948-4DBE-204D-AB9E-B65E067054AE}" type="slidenum">
              <a:rPr lang="en-US" smtClean="0"/>
              <a:pPr/>
              <a:t>25</a:t>
            </a:fld>
            <a:endParaRPr lang="en-US"/>
          </a:p>
        </p:txBody>
      </p:sp>
    </p:spTree>
    <p:extLst>
      <p:ext uri="{BB962C8B-B14F-4D97-AF65-F5344CB8AC3E}">
        <p14:creationId xmlns:p14="http://schemas.microsoft.com/office/powerpoint/2010/main" val="8540487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ight Arrow 1"/>
          <p:cNvSpPr/>
          <p:nvPr/>
        </p:nvSpPr>
        <p:spPr>
          <a:xfrm>
            <a:off x="7117976" y="1024360"/>
            <a:ext cx="237000" cy="220072"/>
          </a:xfrm>
          <a:prstGeom prst="rightArrow">
            <a:avLst/>
          </a:prstGeom>
          <a:solidFill>
            <a:schemeClr val="bg1"/>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nvGrpSpPr>
          <p:cNvPr id="26" name="Group 25"/>
          <p:cNvGrpSpPr>
            <a:grpSpLocks noChangeAspect="1"/>
          </p:cNvGrpSpPr>
          <p:nvPr/>
        </p:nvGrpSpPr>
        <p:grpSpPr>
          <a:xfrm>
            <a:off x="657981" y="3030671"/>
            <a:ext cx="1377724" cy="1377724"/>
            <a:chOff x="6176684" y="889766"/>
            <a:chExt cx="302558" cy="302558"/>
          </a:xfrm>
        </p:grpSpPr>
        <p:sp>
          <p:nvSpPr>
            <p:cNvPr id="27" name="Oval 26"/>
            <p:cNvSpPr/>
            <p:nvPr/>
          </p:nvSpPr>
          <p:spPr>
            <a:xfrm>
              <a:off x="6176684" y="889766"/>
              <a:ext cx="302558" cy="302558"/>
            </a:xfrm>
            <a:prstGeom prst="ellipse">
              <a:avLst/>
            </a:prstGeom>
            <a:noFill/>
            <a:ln w="76200">
              <a:solidFill>
                <a:schemeClr val="accent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9" name="Right Arrow 28"/>
            <p:cNvSpPr/>
            <p:nvPr/>
          </p:nvSpPr>
          <p:spPr>
            <a:xfrm>
              <a:off x="6250641" y="956302"/>
              <a:ext cx="177750" cy="165054"/>
            </a:xfrm>
            <a:prstGeom prst="rightArrow">
              <a:avLst/>
            </a:prstGeom>
            <a:solidFill>
              <a:schemeClr val="accent2"/>
            </a:solidFill>
            <a:ln w="57150">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sz="2400"/>
            </a:p>
          </p:txBody>
        </p:sp>
      </p:grpSp>
      <p:sp>
        <p:nvSpPr>
          <p:cNvPr id="5" name="Content Placeholder 4"/>
          <p:cNvSpPr>
            <a:spLocks noGrp="1"/>
          </p:cNvSpPr>
          <p:nvPr>
            <p:ph sz="quarter" idx="10"/>
          </p:nvPr>
        </p:nvSpPr>
        <p:spPr>
          <a:xfrm>
            <a:off x="2608729" y="1766274"/>
            <a:ext cx="9278471" cy="4189049"/>
          </a:xfrm>
        </p:spPr>
        <p:txBody>
          <a:bodyPr>
            <a:noAutofit/>
          </a:bodyPr>
          <a:lstStyle/>
          <a:p>
            <a:pPr marL="457189" indent="-457189" defTabSz="423296">
              <a:spcAft>
                <a:spcPts val="1067"/>
              </a:spcAft>
              <a:buClr>
                <a:srgbClr val="000000"/>
              </a:buClr>
              <a:buFont typeface="Wingdings" panose="05000000000000000000" pitchFamily="2" charset="2"/>
              <a:buChar char="§"/>
            </a:pPr>
            <a:r>
              <a:rPr lang="en-US" sz="3200" dirty="0">
                <a:latin typeface="Calibri"/>
                <a:ea typeface="Open Sans Light" panose="020B0306030504020204" pitchFamily="34" charset="0"/>
                <a:cs typeface="Calibri"/>
              </a:rPr>
              <a:t>A brief overview of the Suicide Prevention Resource Center</a:t>
            </a:r>
          </a:p>
          <a:p>
            <a:pPr marL="457189" indent="-457189" defTabSz="423296">
              <a:spcAft>
                <a:spcPts val="1067"/>
              </a:spcAft>
              <a:buClr>
                <a:srgbClr val="000000"/>
              </a:buClr>
              <a:buFont typeface="Wingdings" panose="05000000000000000000" pitchFamily="2" charset="2"/>
              <a:buChar char="§"/>
            </a:pPr>
            <a:r>
              <a:rPr lang="en-US" sz="3200" dirty="0">
                <a:latin typeface="Calibri"/>
                <a:ea typeface="Open Sans Light" panose="020B0306030504020204" pitchFamily="34" charset="0"/>
                <a:cs typeface="Calibri"/>
              </a:rPr>
              <a:t>A quick review of what screening, assessment, &amp; safety planning can look like in primary care settings, both in-person and via telehealth </a:t>
            </a:r>
          </a:p>
          <a:p>
            <a:pPr marL="457189" indent="-457189" defTabSz="423296">
              <a:spcAft>
                <a:spcPts val="1067"/>
              </a:spcAft>
              <a:buClr>
                <a:srgbClr val="000000"/>
              </a:buClr>
              <a:buFont typeface="Wingdings" panose="05000000000000000000" pitchFamily="2" charset="2"/>
              <a:buChar char="§"/>
            </a:pPr>
            <a:r>
              <a:rPr lang="en-US" sz="3200" dirty="0">
                <a:latin typeface="Calibri"/>
                <a:ea typeface="Open Sans Light" panose="020B0306030504020204" pitchFamily="34" charset="0"/>
                <a:cs typeface="Calibri"/>
              </a:rPr>
              <a:t>Information on helpful resources detailing actionable steps to improving suicide prevention efforts in rural primary care settings</a:t>
            </a:r>
          </a:p>
        </p:txBody>
      </p:sp>
      <p:sp>
        <p:nvSpPr>
          <p:cNvPr id="7" name="Slide Number Placeholder 6"/>
          <p:cNvSpPr>
            <a:spLocks noGrp="1"/>
          </p:cNvSpPr>
          <p:nvPr>
            <p:ph type="sldNum" sz="quarter" idx="4"/>
          </p:nvPr>
        </p:nvSpPr>
        <p:spPr/>
        <p:txBody>
          <a:bodyPr/>
          <a:lstStyle/>
          <a:p>
            <a:fld id="{42782948-4DBE-204D-AB9E-B65E067054AE}" type="slidenum">
              <a:rPr lang="en-US" smtClean="0"/>
              <a:pPr/>
              <a:t>26</a:t>
            </a:fld>
            <a:endParaRPr lang="en-US"/>
          </a:p>
        </p:txBody>
      </p:sp>
      <p:sp>
        <p:nvSpPr>
          <p:cNvPr id="3" name="Title 2">
            <a:extLst>
              <a:ext uri="{FF2B5EF4-FFF2-40B4-BE49-F238E27FC236}">
                <a16:creationId xmlns:a16="http://schemas.microsoft.com/office/drawing/2014/main" id="{3FFEBBB2-92D5-40AF-9523-FD16D2E3EAF8}"/>
              </a:ext>
            </a:extLst>
          </p:cNvPr>
          <p:cNvSpPr txBox="1">
            <a:spLocks/>
          </p:cNvSpPr>
          <p:nvPr/>
        </p:nvSpPr>
        <p:spPr>
          <a:xfrm>
            <a:off x="499533" y="445716"/>
            <a:ext cx="8488159" cy="615553"/>
          </a:xfrm>
          <a:prstGeom prst="rect">
            <a:avLst/>
          </a:prstGeom>
        </p:spPr>
        <p:txBody>
          <a:bodyPr vert="horz" wrap="none" lIns="121920" tIns="60960" rIns="121920" bIns="60960" rtlCol="0" anchor="t" anchorCtr="0">
            <a:noAutofit/>
          </a:bodyPr>
          <a:lstStyle>
            <a:lvl1pPr algn="l" defTabSz="453542" rtl="0" eaLnBrk="1" latinLnBrk="0" hangingPunct="1">
              <a:spcBef>
                <a:spcPct val="0"/>
              </a:spcBef>
              <a:buNone/>
              <a:defRPr sz="2400" b="1" i="0" kern="1200">
                <a:solidFill>
                  <a:schemeClr val="tx1"/>
                </a:solidFill>
                <a:latin typeface="Arial" charset="0"/>
                <a:ea typeface="+mj-ea"/>
                <a:cs typeface="Arial" charset="0"/>
              </a:defRPr>
            </a:lvl1pPr>
          </a:lstStyle>
          <a:p>
            <a:r>
              <a:rPr lang="en-US" sz="3200"/>
              <a:t>Overview</a:t>
            </a:r>
          </a:p>
        </p:txBody>
      </p:sp>
    </p:spTree>
    <p:extLst>
      <p:ext uri="{BB962C8B-B14F-4D97-AF65-F5344CB8AC3E}">
        <p14:creationId xmlns:p14="http://schemas.microsoft.com/office/powerpoint/2010/main" val="17881028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27</a:t>
            </a:fld>
            <a:endParaRPr lang="en-US"/>
          </a:p>
        </p:txBody>
      </p:sp>
      <p:sp>
        <p:nvSpPr>
          <p:cNvPr id="3" name="Content Placeholder 2"/>
          <p:cNvSpPr>
            <a:spLocks noGrp="1"/>
          </p:cNvSpPr>
          <p:nvPr>
            <p:ph sz="quarter" idx="10"/>
          </p:nvPr>
        </p:nvSpPr>
        <p:spPr/>
        <p:txBody>
          <a:bodyPr/>
          <a:lstStyle/>
          <a:p>
            <a:endParaRPr lang="en-US" dirty="0"/>
          </a:p>
        </p:txBody>
      </p:sp>
      <p:sp>
        <p:nvSpPr>
          <p:cNvPr id="4" name="Title 3"/>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EBD58D75-115B-7045-8B49-47695418C6B8}"/>
              </a:ext>
            </a:extLst>
          </p:cNvPr>
          <p:cNvPicPr>
            <a:picLocks noChangeAspect="1"/>
          </p:cNvPicPr>
          <p:nvPr/>
        </p:nvPicPr>
        <p:blipFill>
          <a:blip r:embed="rId3"/>
          <a:stretch>
            <a:fillRect/>
          </a:stretch>
        </p:blipFill>
        <p:spPr>
          <a:xfrm>
            <a:off x="0" y="0"/>
            <a:ext cx="12192000" cy="6858000"/>
          </a:xfrm>
          <a:prstGeom prst="rect">
            <a:avLst/>
          </a:prstGeom>
        </p:spPr>
      </p:pic>
    </p:spTree>
    <p:extLst>
      <p:ext uri="{BB962C8B-B14F-4D97-AF65-F5344CB8AC3E}">
        <p14:creationId xmlns:p14="http://schemas.microsoft.com/office/powerpoint/2010/main" val="2752549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28</a:t>
            </a:fld>
            <a:endParaRPr lang="en-US"/>
          </a:p>
        </p:txBody>
      </p:sp>
      <p:sp>
        <p:nvSpPr>
          <p:cNvPr id="3" name="Content Placeholder 2"/>
          <p:cNvSpPr>
            <a:spLocks noGrp="1"/>
          </p:cNvSpPr>
          <p:nvPr>
            <p:ph sz="quarter" idx="10"/>
          </p:nvPr>
        </p:nvSpPr>
        <p:spPr>
          <a:xfrm>
            <a:off x="499532" y="1215563"/>
            <a:ext cx="11387667" cy="5152308"/>
          </a:xfrm>
        </p:spPr>
        <p:txBody>
          <a:bodyPr/>
          <a:lstStyle/>
          <a:p>
            <a:r>
              <a:rPr lang="en-US" sz="2400" dirty="0">
                <a:latin typeface="Calibri" panose="020F0502020204030204" pitchFamily="34" charset="0"/>
                <a:cs typeface="Calibri" panose="020F0502020204030204" pitchFamily="34" charset="0"/>
              </a:rPr>
              <a:t>The SPRC and Zero Suicide websites include resources covering a broad spectrum of care, including community settings, primary care, acute care, inpatient, and outpatient care that include:</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Screening and assessment</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Care planning and management</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Evidence-based treatment approaches for suicide prevention</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Safety planning and risk management </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Care transitions</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Workforce training</a:t>
            </a:r>
          </a:p>
          <a:p>
            <a:pPr marL="380990" indent="-380990">
              <a:buClr>
                <a:srgbClr val="000000"/>
              </a:buClr>
              <a:buFont typeface="Wingdings" panose="05000000000000000000" pitchFamily="2" charset="2"/>
              <a:buChar char="§"/>
            </a:pPr>
            <a:r>
              <a:rPr lang="en-US" sz="2400" dirty="0">
                <a:latin typeface="Calibri" panose="020F0502020204030204" pitchFamily="34" charset="0"/>
                <a:cs typeface="Calibri" panose="020F0502020204030204" pitchFamily="34" charset="0"/>
              </a:rPr>
              <a:t>State planning and infrastructure </a:t>
            </a:r>
          </a:p>
          <a:p>
            <a:pPr>
              <a:buClr>
                <a:srgbClr val="000000"/>
              </a:buClr>
            </a:pPr>
            <a:r>
              <a:rPr lang="en-US" sz="2400" dirty="0">
                <a:latin typeface="Calibri" panose="020F0502020204030204" pitchFamily="34" charset="0"/>
                <a:cs typeface="Calibri" panose="020F0502020204030204" pitchFamily="34" charset="0"/>
              </a:rPr>
              <a:t>Information on accessing these resources will be made available shortly after the webinar</a:t>
            </a:r>
          </a:p>
          <a:p>
            <a:pPr marL="380990" indent="-380990">
              <a:buFont typeface="Arial" panose="020B0604020202020204" pitchFamily="34" charset="0"/>
              <a:buChar char="•"/>
            </a:pPr>
            <a:endParaRPr lang="en-US" sz="24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t>Suicide Prevention Resource Center</a:t>
            </a:r>
          </a:p>
        </p:txBody>
      </p:sp>
    </p:spTree>
    <p:extLst>
      <p:ext uri="{BB962C8B-B14F-4D97-AF65-F5344CB8AC3E}">
        <p14:creationId xmlns:p14="http://schemas.microsoft.com/office/powerpoint/2010/main" val="371192536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29</a:t>
            </a:fld>
            <a:endParaRPr lang="en-US"/>
          </a:p>
        </p:txBody>
      </p:sp>
      <p:sp>
        <p:nvSpPr>
          <p:cNvPr id="4" name="Title 3"/>
          <p:cNvSpPr>
            <a:spLocks noGrp="1"/>
          </p:cNvSpPr>
          <p:nvPr>
            <p:ph type="title"/>
          </p:nvPr>
        </p:nvSpPr>
        <p:spPr/>
        <p:txBody>
          <a:bodyPr/>
          <a:lstStyle/>
          <a:p>
            <a:r>
              <a:rPr lang="en-US" dirty="0"/>
              <a:t>SPRC COVID-19 Resources</a:t>
            </a:r>
          </a:p>
        </p:txBody>
      </p:sp>
      <p:pic>
        <p:nvPicPr>
          <p:cNvPr id="5" name="Content Placeholder 4">
            <a:extLst>
              <a:ext uri="{FF2B5EF4-FFF2-40B4-BE49-F238E27FC236}">
                <a16:creationId xmlns:a16="http://schemas.microsoft.com/office/drawing/2014/main" id="{F9F295B7-B896-4CAD-8641-CC86F91CF7FE}"/>
              </a:ext>
            </a:extLst>
          </p:cNvPr>
          <p:cNvPicPr>
            <a:picLocks noGrp="1"/>
          </p:cNvPicPr>
          <p:nvPr>
            <p:ph sz="quarter" idx="10"/>
          </p:nvPr>
        </p:nvPicPr>
        <p:blipFill rotWithShape="1">
          <a:blip r:embed="rId3"/>
          <a:srcRect l="7585" t="44824" r="50855" b="7313"/>
          <a:stretch/>
        </p:blipFill>
        <p:spPr bwMode="auto">
          <a:xfrm>
            <a:off x="2311924" y="1092529"/>
            <a:ext cx="7309229" cy="4734984"/>
          </a:xfrm>
          <a:prstGeom prst="rect">
            <a:avLst/>
          </a:prstGeom>
          <a:ln>
            <a:noFill/>
          </a:ln>
          <a:extLst>
            <a:ext uri="{53640926-AAD7-44D8-BBD7-CCE9431645EC}">
              <a14:shadowObscured xmlns:a14="http://schemas.microsoft.com/office/drawing/2010/main"/>
            </a:ext>
          </a:extLst>
        </p:spPr>
      </p:pic>
      <p:sp>
        <p:nvSpPr>
          <p:cNvPr id="6" name="Rectangle 5"/>
          <p:cNvSpPr/>
          <p:nvPr/>
        </p:nvSpPr>
        <p:spPr>
          <a:xfrm>
            <a:off x="3650875" y="5899461"/>
            <a:ext cx="4034118" cy="461665"/>
          </a:xfrm>
          <a:prstGeom prst="rect">
            <a:avLst/>
          </a:prstGeom>
        </p:spPr>
        <p:txBody>
          <a:bodyPr wrap="none">
            <a:spAutoFit/>
          </a:bodyPr>
          <a:lstStyle/>
          <a:p>
            <a:r>
              <a:rPr lang="en-US" sz="2400" dirty="0">
                <a:hlinkClick r:id="rId4"/>
              </a:rPr>
              <a:t>http://www.sprc.org/covid19</a:t>
            </a:r>
            <a:r>
              <a:rPr lang="en-US" sz="2400" dirty="0"/>
              <a:t> </a:t>
            </a:r>
          </a:p>
        </p:txBody>
      </p:sp>
    </p:spTree>
    <p:extLst>
      <p:ext uri="{BB962C8B-B14F-4D97-AF65-F5344CB8AC3E}">
        <p14:creationId xmlns:p14="http://schemas.microsoft.com/office/powerpoint/2010/main" val="11162343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Disclaimer</a:t>
            </a:r>
          </a:p>
        </p:txBody>
      </p:sp>
      <p:pic>
        <p:nvPicPr>
          <p:cNvPr id="8" name="Picture Placeholder 7"/>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5083" b="5083"/>
          <a:stretch>
            <a:fillRect/>
          </a:stretch>
        </p:blipFill>
        <p:spPr/>
      </p:pic>
      <p:sp>
        <p:nvSpPr>
          <p:cNvPr id="9" name="TextBox 8"/>
          <p:cNvSpPr txBox="1"/>
          <p:nvPr/>
        </p:nvSpPr>
        <p:spPr>
          <a:xfrm>
            <a:off x="723900" y="1474788"/>
            <a:ext cx="10515600" cy="3970318"/>
          </a:xfrm>
          <a:prstGeom prst="rect">
            <a:avLst/>
          </a:prstGeom>
          <a:noFill/>
        </p:spPr>
        <p:txBody>
          <a:bodyPr wrap="square" rtlCol="0">
            <a:spAutoFit/>
          </a:bodyPr>
          <a:lstStyle/>
          <a:p>
            <a:r>
              <a:rPr lang="en-US" dirty="0"/>
              <a:t>This presentation was prepared for the Mountain Plains Mental Health Technology Transfer Center under a cooperative agreement from the Substance Abuse and Mental Health Services Administration (SAMHSA). All material appearing in this presentation, except that taken directly from copyrighted sources, is in the public domain and may be reproduced or copied without permission from SAMHSA or the authors. Citation of the source is appreciated. Do not reproduce or distribute this presentation for a fee without specific, written authorization from the Mountain Plains Mental Health Technology Transfer Center. For more information on obtaining copies of this presentation please email</a:t>
            </a:r>
          </a:p>
          <a:p>
            <a:endParaRPr lang="en-US" dirty="0"/>
          </a:p>
          <a:p>
            <a:r>
              <a:rPr lang="en-US" dirty="0"/>
              <a:t>For more information on obtaining copies of this presentation, email Shawnda.Schroeder@UND.edu. At the time of this presentation, Elinore F. McCance-Katz, served as SAMHSA Assistant Secretary. The opinions expressed herein are the views of Thomasine Heitkamp, Shawnda Schroeder, Tammy Norville, and Caitlin Peterson and do not reflect the official position of the Department of Health and Human Services (DHHS), SAMHSA. No official support or endorsement of DHHS, SAMHSA, for the opinions described in this presentation is intended or should be inferred.</a:t>
            </a:r>
          </a:p>
        </p:txBody>
      </p:sp>
    </p:spTree>
    <p:extLst>
      <p:ext uri="{BB962C8B-B14F-4D97-AF65-F5344CB8AC3E}">
        <p14:creationId xmlns:p14="http://schemas.microsoft.com/office/powerpoint/2010/main" val="5133883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30</a:t>
            </a:fld>
            <a:endParaRPr lang="en-US"/>
          </a:p>
        </p:txBody>
      </p:sp>
      <p:sp>
        <p:nvSpPr>
          <p:cNvPr id="3" name="Content Placeholder 2"/>
          <p:cNvSpPr>
            <a:spLocks noGrp="1"/>
          </p:cNvSpPr>
          <p:nvPr>
            <p:ph sz="quarter" idx="10"/>
          </p:nvPr>
        </p:nvSpPr>
        <p:spPr>
          <a:xfrm>
            <a:off x="7374965" y="1484922"/>
            <a:ext cx="4512235" cy="4735961"/>
          </a:xfrm>
        </p:spPr>
        <p:txBody>
          <a:bodyPr/>
          <a:lstStyle/>
          <a:p>
            <a:pPr defTabSz="1219170"/>
            <a:r>
              <a:rPr lang="en-US" sz="1600" dirty="0">
                <a:solidFill>
                  <a:prstClr val="black"/>
                </a:solidFill>
                <a:latin typeface="Yu Gothic" panose="020B0400000000000000" pitchFamily="34" charset="-128"/>
                <a:ea typeface="Yu Gothic" panose="020B0400000000000000" pitchFamily="34" charset="-128"/>
                <a:cs typeface="+mn-cs"/>
              </a:rPr>
              <a:t>Key risk factors in rural settings: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Health professional workforce shortages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Cultural barriers to help seeking and receiving treatment</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Challenges accessing care</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Social isolation/lack of connectedness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Access to lethal means, particularly firearms</a:t>
            </a:r>
          </a:p>
          <a:p>
            <a:pPr defTabSz="1219170"/>
            <a:endParaRPr lang="en-US" sz="1333" dirty="0">
              <a:solidFill>
                <a:prstClr val="black"/>
              </a:solidFill>
              <a:latin typeface="Yu Gothic" panose="020B0400000000000000" pitchFamily="34" charset="-128"/>
              <a:ea typeface="Yu Gothic" panose="020B0400000000000000" pitchFamily="34" charset="-128"/>
              <a:cs typeface="+mn-cs"/>
            </a:endParaRPr>
          </a:p>
          <a:p>
            <a:pPr defTabSz="1219170"/>
            <a:r>
              <a:rPr lang="en-US" sz="1600" dirty="0">
                <a:solidFill>
                  <a:prstClr val="black"/>
                </a:solidFill>
                <a:latin typeface="Yu Gothic" panose="020B0400000000000000" pitchFamily="34" charset="-128"/>
                <a:ea typeface="Yu Gothic" panose="020B0400000000000000" pitchFamily="34" charset="-128"/>
                <a:cs typeface="+mn-cs"/>
              </a:rPr>
              <a:t>Key populations: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American Indian/Alaska Native </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Veterans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Middle-aged Men</a:t>
            </a:r>
          </a:p>
          <a:p>
            <a:pPr marL="380990" indent="-380990" defTabSz="1219170">
              <a:buFont typeface="Arial" panose="020B0604020202020204" pitchFamily="34" charset="0"/>
              <a:buChar char="•"/>
            </a:pPr>
            <a:endParaRPr lang="en-US" sz="1333" dirty="0">
              <a:solidFill>
                <a:prstClr val="black"/>
              </a:solidFill>
              <a:latin typeface="Yu Gothic" panose="020B0400000000000000" pitchFamily="34" charset="-128"/>
              <a:ea typeface="Yu Gothic" panose="020B0400000000000000" pitchFamily="34" charset="-128"/>
              <a:cs typeface="+mn-cs"/>
            </a:endParaRPr>
          </a:p>
          <a:p>
            <a:pPr defTabSz="1219170"/>
            <a:r>
              <a:rPr lang="en-US" sz="1600" dirty="0">
                <a:solidFill>
                  <a:prstClr val="black"/>
                </a:solidFill>
                <a:latin typeface="Yu Gothic" panose="020B0400000000000000" pitchFamily="34" charset="-128"/>
                <a:ea typeface="Yu Gothic" panose="020B0400000000000000" pitchFamily="34" charset="-128"/>
                <a:cs typeface="+mn-cs"/>
              </a:rPr>
              <a:t>Opportunities: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Screening in primary care</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Telemedicine</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Crisis Care/Crisis Services</a:t>
            </a:r>
          </a:p>
          <a:p>
            <a:pPr marL="380990" indent="-380990" defTabSz="1219170">
              <a:buFont typeface="Arial" panose="020B0604020202020204" pitchFamily="34" charset="0"/>
              <a:buChar char="•"/>
            </a:pPr>
            <a:r>
              <a:rPr lang="en-US" sz="1600" dirty="0">
                <a:solidFill>
                  <a:prstClr val="black"/>
                </a:solidFill>
                <a:latin typeface="Yu Gothic" panose="020B0400000000000000" pitchFamily="34" charset="-128"/>
                <a:ea typeface="Yu Gothic" panose="020B0400000000000000" pitchFamily="34" charset="-128"/>
                <a:cs typeface="+mn-cs"/>
              </a:rPr>
              <a:t>Community Health Workers</a:t>
            </a:r>
          </a:p>
          <a:p>
            <a:endParaRPr lang="en-US" sz="24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t> Suicide Prevention in a Rural Context</a:t>
            </a:r>
          </a:p>
        </p:txBody>
      </p:sp>
      <p:pic>
        <p:nvPicPr>
          <p:cNvPr id="5" name="Picture 4">
            <a:extLst>
              <a:ext uri="{FF2B5EF4-FFF2-40B4-BE49-F238E27FC236}">
                <a16:creationId xmlns:a16="http://schemas.microsoft.com/office/drawing/2014/main" id="{BC6982FB-E01A-4FFE-8987-A781E84BD5F9}"/>
              </a:ext>
            </a:extLst>
          </p:cNvPr>
          <p:cNvPicPr>
            <a:picLocks noChangeAspect="1"/>
          </p:cNvPicPr>
          <p:nvPr/>
        </p:nvPicPr>
        <p:blipFill rotWithShape="1">
          <a:blip r:embed="rId2"/>
          <a:srcRect l="39365" t="36191" r="33413" b="28937"/>
          <a:stretch/>
        </p:blipFill>
        <p:spPr>
          <a:xfrm>
            <a:off x="653901" y="1484922"/>
            <a:ext cx="6003888" cy="4165964"/>
          </a:xfrm>
          <a:prstGeom prst="rect">
            <a:avLst/>
          </a:prstGeom>
        </p:spPr>
      </p:pic>
      <p:sp>
        <p:nvSpPr>
          <p:cNvPr id="6" name="Slide Number Placeholder 3">
            <a:extLst>
              <a:ext uri="{FF2B5EF4-FFF2-40B4-BE49-F238E27FC236}">
                <a16:creationId xmlns:a16="http://schemas.microsoft.com/office/drawing/2014/main" id="{BF5B9647-42D5-41F9-A6CC-46D6B35070A5}"/>
              </a:ext>
            </a:extLst>
          </p:cNvPr>
          <p:cNvSpPr txBox="1">
            <a:spLocks/>
          </p:cNvSpPr>
          <p:nvPr/>
        </p:nvSpPr>
        <p:spPr>
          <a:xfrm>
            <a:off x="653901" y="5650886"/>
            <a:ext cx="6036235" cy="901505"/>
          </a:xfrm>
          <a:prstGeom prst="rect">
            <a:avLst/>
          </a:prstGeom>
        </p:spPr>
        <p:txBody>
          <a:bodyPr vert="horz" wrap="square" lIns="161265" tIns="80633" rIns="161265" bIns="80633" rtlCol="0" anchor="ctr">
            <a:spAutoFit/>
          </a:bodyPr>
          <a:lstStyle>
            <a:defPPr>
              <a:defRPr lang="en-US"/>
            </a:defPPr>
            <a:lvl1pPr marL="0" algn="r" defTabSz="457200" rtl="0" eaLnBrk="1" latinLnBrk="0" hangingPunct="1">
              <a:defRPr sz="900" b="0" i="0" kern="1200">
                <a:solidFill>
                  <a:schemeClr val="tx1"/>
                </a:solidFill>
                <a:latin typeface="Calibri" charset="0"/>
                <a:ea typeface="Calibri" charset="0"/>
                <a:cs typeface="Calibri"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l"/>
            <a:r>
              <a:rPr lang="en-US" sz="1600" dirty="0">
                <a:solidFill>
                  <a:srgbClr val="373737"/>
                </a:solidFill>
                <a:latin typeface="Calibri Light" charset="0"/>
                <a:ea typeface="Calibri Light" charset="0"/>
                <a:cs typeface="Calibri Light" charset="0"/>
              </a:rPr>
              <a:t>Source: Understanding the Impact of Suicide in Rural America: Policy Brief and Recommendations, Department of Health and Human Services, 2017</a:t>
            </a:r>
          </a:p>
        </p:txBody>
      </p:sp>
    </p:spTree>
    <p:extLst>
      <p:ext uri="{BB962C8B-B14F-4D97-AF65-F5344CB8AC3E}">
        <p14:creationId xmlns:p14="http://schemas.microsoft.com/office/powerpoint/2010/main" val="3916301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31</a:t>
            </a:fld>
            <a:endParaRPr lang="en-US"/>
          </a:p>
        </p:txBody>
      </p:sp>
      <p:sp>
        <p:nvSpPr>
          <p:cNvPr id="4" name="Title 3"/>
          <p:cNvSpPr>
            <a:spLocks noGrp="1"/>
          </p:cNvSpPr>
          <p:nvPr>
            <p:ph type="title"/>
          </p:nvPr>
        </p:nvSpPr>
        <p:spPr/>
        <p:txBody>
          <a:bodyPr/>
          <a:lstStyle/>
          <a:p>
            <a:r>
              <a:rPr lang="en-US" dirty="0"/>
              <a:t>Suicide Prevention in a Rural Context</a:t>
            </a:r>
          </a:p>
        </p:txBody>
      </p:sp>
      <p:pic>
        <p:nvPicPr>
          <p:cNvPr id="5" name="Content Placeholder 4"/>
          <p:cNvPicPr>
            <a:picLocks noGrp="1" noChangeAspect="1"/>
          </p:cNvPicPr>
          <p:nvPr>
            <p:ph sz="quarter" idx="10"/>
          </p:nvPr>
        </p:nvPicPr>
        <p:blipFill rotWithShape="1">
          <a:blip r:embed="rId3"/>
          <a:srcRect l="17334" t="16727" r="19394" b="7748"/>
          <a:stretch/>
        </p:blipFill>
        <p:spPr>
          <a:xfrm>
            <a:off x="214870" y="1355232"/>
            <a:ext cx="3661653" cy="4734984"/>
          </a:xfrm>
          <a:prstGeom prst="rect">
            <a:avLst/>
          </a:prstGeom>
          <a:ln>
            <a:solidFill>
              <a:schemeClr val="tx1"/>
            </a:solidFill>
          </a:ln>
        </p:spPr>
      </p:pic>
      <p:pic>
        <p:nvPicPr>
          <p:cNvPr id="6" name="Picture 5"/>
          <p:cNvPicPr>
            <a:picLocks noChangeAspect="1"/>
          </p:cNvPicPr>
          <p:nvPr/>
        </p:nvPicPr>
        <p:blipFill rotWithShape="1">
          <a:blip r:embed="rId4"/>
          <a:srcRect l="18419" t="8601" r="41496" b="1067"/>
          <a:stretch/>
        </p:blipFill>
        <p:spPr>
          <a:xfrm>
            <a:off x="4113702" y="1287245"/>
            <a:ext cx="3990393" cy="4870959"/>
          </a:xfrm>
          <a:prstGeom prst="rect">
            <a:avLst/>
          </a:prstGeom>
          <a:ln>
            <a:solidFill>
              <a:schemeClr val="tx1"/>
            </a:solidFill>
          </a:ln>
        </p:spPr>
      </p:pic>
      <p:pic>
        <p:nvPicPr>
          <p:cNvPr id="7" name="Picture 6"/>
          <p:cNvPicPr>
            <a:picLocks noChangeAspect="1"/>
          </p:cNvPicPr>
          <p:nvPr/>
        </p:nvPicPr>
        <p:blipFill rotWithShape="1">
          <a:blip r:embed="rId5"/>
          <a:srcRect l="20238" t="38095" r="41508" b="21758"/>
          <a:stretch/>
        </p:blipFill>
        <p:spPr>
          <a:xfrm>
            <a:off x="8341273" y="2464962"/>
            <a:ext cx="3717056" cy="2113015"/>
          </a:xfrm>
          <a:prstGeom prst="rect">
            <a:avLst/>
          </a:prstGeom>
          <a:ln>
            <a:solidFill>
              <a:schemeClr val="tx1"/>
            </a:solidFill>
          </a:ln>
        </p:spPr>
      </p:pic>
    </p:spTree>
    <p:extLst>
      <p:ext uri="{BB962C8B-B14F-4D97-AF65-F5344CB8AC3E}">
        <p14:creationId xmlns:p14="http://schemas.microsoft.com/office/powerpoint/2010/main" val="26641883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32</a:t>
            </a:fld>
            <a:endParaRPr lang="en-US"/>
          </a:p>
        </p:txBody>
      </p:sp>
      <p:sp>
        <p:nvSpPr>
          <p:cNvPr id="3" name="Content Placeholder 2"/>
          <p:cNvSpPr>
            <a:spLocks noGrp="1"/>
          </p:cNvSpPr>
          <p:nvPr>
            <p:ph sz="quarter" idx="10"/>
          </p:nvPr>
        </p:nvSpPr>
        <p:spPr>
          <a:xfrm>
            <a:off x="499532" y="1272272"/>
            <a:ext cx="11387667" cy="4735961"/>
          </a:xfrm>
        </p:spPr>
        <p:txBody>
          <a:bodyPr/>
          <a:lstStyle/>
          <a:p>
            <a:pPr marL="380990" indent="-380990">
              <a:buClr>
                <a:srgbClr val="000000"/>
              </a:buClr>
              <a:buFont typeface="Wingdings" panose="05000000000000000000" pitchFamily="2" charset="2"/>
              <a:buChar char="§"/>
            </a:pPr>
            <a:r>
              <a:rPr lang="en-US" sz="2400" dirty="0"/>
              <a:t>Based on the best available guidance on suicide prevention in health and behavioral health care, it is recommended that all patients age 12 and above are routinely screened for suicide risk using validated screening instrument</a:t>
            </a:r>
          </a:p>
          <a:p>
            <a:pPr marL="380990" indent="-380990">
              <a:buClr>
                <a:srgbClr val="000000"/>
              </a:buClr>
              <a:buFont typeface="Wingdings" panose="05000000000000000000" pitchFamily="2" charset="2"/>
              <a:buChar char="§"/>
            </a:pPr>
            <a:r>
              <a:rPr lang="en-US" sz="2400" dirty="0"/>
              <a:t>Screening should ask </a:t>
            </a:r>
            <a:r>
              <a:rPr lang="en-US" sz="2400" i="1" dirty="0"/>
              <a:t>specifically</a:t>
            </a:r>
            <a:r>
              <a:rPr lang="en-US" sz="2400" dirty="0"/>
              <a:t> and </a:t>
            </a:r>
            <a:r>
              <a:rPr lang="en-US" sz="2400" i="1" dirty="0"/>
              <a:t>directly </a:t>
            </a:r>
            <a:r>
              <a:rPr lang="en-US" sz="2400" dirty="0"/>
              <a:t>about suicide risk with questions such as:</a:t>
            </a:r>
          </a:p>
          <a:p>
            <a:pPr marL="981499" lvl="1" indent="-380990">
              <a:buClr>
                <a:srgbClr val="000000"/>
              </a:buClr>
              <a:buFont typeface="Wingdings" panose="05000000000000000000" pitchFamily="2" charset="2"/>
              <a:buChar char="§"/>
            </a:pPr>
            <a:r>
              <a:rPr lang="en-US" sz="2133" dirty="0"/>
              <a:t>An example from the PHQ-9: “During the past two weeks, have you been bothered by thoughts that you would be better off dead or of hurting yourself in some way?”</a:t>
            </a:r>
          </a:p>
          <a:p>
            <a:pPr marL="981499" lvl="1" indent="-380990">
              <a:buClr>
                <a:srgbClr val="000000"/>
              </a:buClr>
              <a:buFont typeface="Wingdings" panose="05000000000000000000" pitchFamily="2" charset="2"/>
              <a:buChar char="§"/>
            </a:pPr>
            <a:r>
              <a:rPr lang="en-US" sz="2133" dirty="0"/>
              <a:t>“Over the past two weeks, have you been bothered by:</a:t>
            </a:r>
          </a:p>
          <a:p>
            <a:pPr marL="1285953" lvl="2" indent="-380990">
              <a:buClr>
                <a:srgbClr val="000000"/>
              </a:buClr>
              <a:buFont typeface="Wingdings" panose="05000000000000000000" pitchFamily="2" charset="2"/>
              <a:buChar char="§"/>
            </a:pPr>
            <a:r>
              <a:rPr lang="en-US" sz="2133" dirty="0"/>
              <a:t>Little interest or pleasure in doing things?</a:t>
            </a:r>
          </a:p>
          <a:p>
            <a:pPr marL="1285953" lvl="2" indent="-380990">
              <a:buClr>
                <a:srgbClr val="000000"/>
              </a:buClr>
              <a:buFont typeface="Wingdings" panose="05000000000000000000" pitchFamily="2" charset="2"/>
              <a:buChar char="§"/>
            </a:pPr>
            <a:r>
              <a:rPr lang="en-US" sz="2133" dirty="0"/>
              <a:t>Feeling down, depressed, or hopeless?</a:t>
            </a:r>
          </a:p>
          <a:p>
            <a:pPr marL="1285953" lvl="2" indent="-380990">
              <a:buClr>
                <a:srgbClr val="000000"/>
              </a:buClr>
              <a:buFont typeface="Wingdings" panose="05000000000000000000" pitchFamily="2" charset="2"/>
              <a:buChar char="§"/>
            </a:pPr>
            <a:r>
              <a:rPr lang="en-US" sz="2133" dirty="0"/>
              <a:t>Thoughts that you want to kill yourself or have you attempted suicide?”</a:t>
            </a:r>
          </a:p>
          <a:p>
            <a:pPr marL="981499" lvl="1" indent="-380990">
              <a:buClr>
                <a:srgbClr val="000000"/>
              </a:buClr>
              <a:buFont typeface="Wingdings" panose="05000000000000000000" pitchFamily="2" charset="2"/>
              <a:buChar char="§"/>
            </a:pPr>
            <a:endParaRPr lang="en-US" sz="2400" dirty="0"/>
          </a:p>
          <a:p>
            <a:endParaRPr lang="en-US" dirty="0"/>
          </a:p>
        </p:txBody>
      </p:sp>
      <p:sp>
        <p:nvSpPr>
          <p:cNvPr id="4" name="Title 3"/>
          <p:cNvSpPr>
            <a:spLocks noGrp="1"/>
          </p:cNvSpPr>
          <p:nvPr>
            <p:ph type="title"/>
          </p:nvPr>
        </p:nvSpPr>
        <p:spPr/>
        <p:txBody>
          <a:bodyPr/>
          <a:lstStyle/>
          <a:p>
            <a:r>
              <a:rPr lang="en-US" dirty="0"/>
              <a:t>Screening &amp; Assessment</a:t>
            </a:r>
          </a:p>
        </p:txBody>
      </p:sp>
    </p:spTree>
    <p:extLst>
      <p:ext uri="{BB962C8B-B14F-4D97-AF65-F5344CB8AC3E}">
        <p14:creationId xmlns:p14="http://schemas.microsoft.com/office/powerpoint/2010/main" val="27462018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33</a:t>
            </a:fld>
            <a:endParaRPr lang="en-US"/>
          </a:p>
        </p:txBody>
      </p:sp>
      <p:sp>
        <p:nvSpPr>
          <p:cNvPr id="3" name="Content Placeholder 2"/>
          <p:cNvSpPr>
            <a:spLocks noGrp="1"/>
          </p:cNvSpPr>
          <p:nvPr>
            <p:ph sz="quarter" idx="10"/>
          </p:nvPr>
        </p:nvSpPr>
        <p:spPr>
          <a:xfrm>
            <a:off x="498829" y="1092530"/>
            <a:ext cx="11387667" cy="4735961"/>
          </a:xfrm>
        </p:spPr>
        <p:txBody>
          <a:bodyPr/>
          <a:lstStyle/>
          <a:p>
            <a:pPr marL="380990" indent="-380990">
              <a:buClr>
                <a:srgbClr val="000000"/>
              </a:buClr>
              <a:buFont typeface="Wingdings" panose="05000000000000000000" pitchFamily="2" charset="2"/>
              <a:buChar char="§"/>
            </a:pPr>
            <a:r>
              <a:rPr lang="en-US" sz="2400" dirty="0"/>
              <a:t>Once a patient has screened positively for suicide risk, a suicide risk assessment should be completed with the patient immediately</a:t>
            </a:r>
          </a:p>
          <a:p>
            <a:pPr marL="380990" indent="-380990">
              <a:buClr>
                <a:srgbClr val="000000"/>
              </a:buClr>
              <a:buFont typeface="Wingdings" panose="05000000000000000000" pitchFamily="2" charset="2"/>
              <a:buChar char="§"/>
            </a:pPr>
            <a:r>
              <a:rPr lang="en-US" sz="2400" dirty="0"/>
              <a:t>The assessment should include gathering further details regarding:</a:t>
            </a:r>
          </a:p>
          <a:p>
            <a:pPr marL="981499" lvl="1" indent="-380990">
              <a:buFont typeface="Arial" panose="020B0604020202020204" pitchFamily="34" charset="0"/>
              <a:buChar char="•"/>
            </a:pPr>
            <a:r>
              <a:rPr lang="en-US" sz="2133" dirty="0"/>
              <a:t>Thoughts of suicide and harming one’s self/others</a:t>
            </a:r>
          </a:p>
          <a:p>
            <a:pPr marL="981499" lvl="1" indent="-380990">
              <a:buFont typeface="Arial" panose="020B0604020202020204" pitchFamily="34" charset="0"/>
              <a:buChar char="•"/>
            </a:pPr>
            <a:r>
              <a:rPr lang="en-US" sz="2133" dirty="0"/>
              <a:t>Behaviors related to death or harm to self or others </a:t>
            </a:r>
          </a:p>
          <a:p>
            <a:pPr marL="981499" lvl="1" indent="-380990">
              <a:buFont typeface="Arial" panose="020B0604020202020204" pitchFamily="34" charset="0"/>
              <a:buChar char="•"/>
            </a:pPr>
            <a:r>
              <a:rPr lang="en-US" sz="2133" dirty="0"/>
              <a:t>A plan to attempt death by suicide or to harm others, including timeframe, location, and means</a:t>
            </a:r>
          </a:p>
          <a:p>
            <a:pPr marL="981499" lvl="1" indent="-380990">
              <a:buFont typeface="Arial" panose="020B0604020202020204" pitchFamily="34" charset="0"/>
              <a:buChar char="•"/>
            </a:pPr>
            <a:r>
              <a:rPr lang="en-US" sz="2133" dirty="0"/>
              <a:t>Access to lethal means/method</a:t>
            </a:r>
          </a:p>
          <a:p>
            <a:pPr marL="981499" lvl="1" indent="-380990">
              <a:buFont typeface="Arial" panose="020B0604020202020204" pitchFamily="34" charset="0"/>
              <a:buChar char="•"/>
            </a:pPr>
            <a:r>
              <a:rPr lang="en-US" sz="2133" dirty="0"/>
              <a:t>Intent to follow through on plans</a:t>
            </a:r>
          </a:p>
          <a:p>
            <a:pPr marL="380990" indent="-380990">
              <a:buClr>
                <a:srgbClr val="000000"/>
              </a:buClr>
              <a:buFont typeface="Wingdings" panose="05000000000000000000" pitchFamily="2" charset="2"/>
              <a:buChar char="§"/>
            </a:pPr>
            <a:r>
              <a:rPr lang="en-US" sz="2400" dirty="0"/>
              <a:t>One example of an assessment tool that includes the above is the Columbia Suicide Severity and Rating Scale (C-SSRS) (</a:t>
            </a:r>
            <a:r>
              <a:rPr lang="en-US" sz="2400" b="1" dirty="0">
                <a:hlinkClick r:id="rId3"/>
              </a:rPr>
              <a:t>https://cssrs.columbia.edu/the-columbia-scale-c-ssrs/about-the-scale/</a:t>
            </a:r>
            <a:r>
              <a:rPr lang="en-US" sz="2400" b="1" dirty="0"/>
              <a:t>)</a:t>
            </a:r>
          </a:p>
          <a:p>
            <a:pPr>
              <a:buClr>
                <a:srgbClr val="000000"/>
              </a:buClr>
            </a:pPr>
            <a:endParaRPr lang="en-US" sz="2400" dirty="0"/>
          </a:p>
          <a:p>
            <a:pPr marL="380990" indent="-380990">
              <a:buFont typeface="Arial" panose="020B0604020202020204" pitchFamily="34" charset="0"/>
              <a:buChar char="•"/>
            </a:pPr>
            <a:endParaRPr lang="en-US" dirty="0"/>
          </a:p>
        </p:txBody>
      </p:sp>
      <p:sp>
        <p:nvSpPr>
          <p:cNvPr id="4" name="Title 3"/>
          <p:cNvSpPr>
            <a:spLocks noGrp="1"/>
          </p:cNvSpPr>
          <p:nvPr>
            <p:ph type="title"/>
          </p:nvPr>
        </p:nvSpPr>
        <p:spPr/>
        <p:txBody>
          <a:bodyPr/>
          <a:lstStyle/>
          <a:p>
            <a:r>
              <a:rPr lang="en-US" dirty="0"/>
              <a:t>Screening &amp; Assessment</a:t>
            </a:r>
          </a:p>
        </p:txBody>
      </p:sp>
    </p:spTree>
    <p:extLst>
      <p:ext uri="{BB962C8B-B14F-4D97-AF65-F5344CB8AC3E}">
        <p14:creationId xmlns:p14="http://schemas.microsoft.com/office/powerpoint/2010/main" val="20824087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34</a:t>
            </a:fld>
            <a:endParaRPr lang="en-US"/>
          </a:p>
        </p:txBody>
      </p:sp>
      <p:sp>
        <p:nvSpPr>
          <p:cNvPr id="3" name="Content Placeholder 2"/>
          <p:cNvSpPr>
            <a:spLocks noGrp="1"/>
          </p:cNvSpPr>
          <p:nvPr>
            <p:ph sz="quarter" idx="10"/>
          </p:nvPr>
        </p:nvSpPr>
        <p:spPr>
          <a:xfrm>
            <a:off x="498829" y="1192431"/>
            <a:ext cx="11387667" cy="5029085"/>
          </a:xfrm>
        </p:spPr>
        <p:txBody>
          <a:bodyPr/>
          <a:lstStyle/>
          <a:p>
            <a:pPr marL="385224" indent="-370408">
              <a:spcAft>
                <a:spcPts val="1333"/>
              </a:spcAft>
              <a:buClr>
                <a:schemeClr val="tx1"/>
              </a:buClr>
              <a:buSzPct val="90000"/>
              <a:buFont typeface="Wingdings" pitchFamily="2" charset="2"/>
              <a:buChar char="§"/>
            </a:pPr>
            <a:r>
              <a:rPr lang="en-US" sz="2667" dirty="0">
                <a:solidFill>
                  <a:srgbClr val="000000"/>
                </a:solidFill>
                <a:latin typeface="Calibri" panose="020F0502020204030204" pitchFamily="34" charset="0"/>
                <a:cs typeface="Calibri" panose="020F0502020204030204" pitchFamily="34" charset="0"/>
              </a:rPr>
              <a:t>In addition to standard risk assessment, </a:t>
            </a:r>
            <a:r>
              <a:rPr lang="en-US" sz="2667" b="1" dirty="0">
                <a:solidFill>
                  <a:srgbClr val="2F5897"/>
                </a:solidFill>
                <a:latin typeface="Calibri" panose="020F0502020204030204" pitchFamily="34" charset="0"/>
                <a:cs typeface="Calibri" panose="020F0502020204030204" pitchFamily="34" charset="0"/>
              </a:rPr>
              <a:t>assess for the emotional impact of the pandemic on suicide risk.</a:t>
            </a:r>
            <a:r>
              <a:rPr lang="en-US" sz="2667" dirty="0">
                <a:solidFill>
                  <a:srgbClr val="000000"/>
                </a:solidFill>
                <a:latin typeface="Calibri" panose="020F0502020204030204" pitchFamily="34" charset="0"/>
                <a:cs typeface="Calibri" panose="020F0502020204030204" pitchFamily="34" charset="0"/>
              </a:rPr>
              <a:t> </a:t>
            </a:r>
          </a:p>
          <a:p>
            <a:pPr marL="385224" indent="-370408">
              <a:spcAft>
                <a:spcPts val="1333"/>
              </a:spcAft>
              <a:buClr>
                <a:schemeClr val="tx1"/>
              </a:buClr>
              <a:buSzPct val="90000"/>
              <a:buFont typeface="Wingdings" pitchFamily="2" charset="2"/>
              <a:buChar char="§"/>
            </a:pPr>
            <a:r>
              <a:rPr lang="en-US" sz="2667" dirty="0">
                <a:solidFill>
                  <a:srgbClr val="000000"/>
                </a:solidFill>
                <a:latin typeface="Calibri" panose="020F0502020204030204" pitchFamily="34" charset="0"/>
                <a:cs typeface="Calibri" panose="020F0502020204030204" pitchFamily="34" charset="0"/>
              </a:rPr>
              <a:t>Possible </a:t>
            </a:r>
            <a:r>
              <a:rPr lang="en-US" sz="2667" b="1" dirty="0">
                <a:solidFill>
                  <a:srgbClr val="2F5897"/>
                </a:solidFill>
                <a:latin typeface="Calibri" panose="020F0502020204030204" pitchFamily="34" charset="0"/>
                <a:cs typeface="Calibri" panose="020F0502020204030204" pitchFamily="34" charset="0"/>
              </a:rPr>
              <a:t>COVID-related risk factors</a:t>
            </a:r>
            <a:r>
              <a:rPr lang="en-US" sz="2667" dirty="0">
                <a:solidFill>
                  <a:srgbClr val="000000"/>
                </a:solidFill>
                <a:latin typeface="Calibri" panose="020F0502020204030204" pitchFamily="34" charset="0"/>
                <a:cs typeface="Calibri" panose="020F0502020204030204" pitchFamily="34" charset="0"/>
              </a:rPr>
              <a:t>: social isolation; social conflict in sheltering together; financial concerns; worry about health or vulnerability in self, close others; decreased social support; increased anxiety and fear; disruption of routines and support.</a:t>
            </a:r>
          </a:p>
          <a:p>
            <a:pPr marL="385224" indent="-370408">
              <a:spcAft>
                <a:spcPts val="1333"/>
              </a:spcAft>
              <a:buClr>
                <a:schemeClr val="tx1"/>
              </a:buClr>
              <a:buSzPct val="90000"/>
              <a:buFont typeface="Wingdings" pitchFamily="2" charset="2"/>
              <a:buChar char="§"/>
            </a:pPr>
            <a:r>
              <a:rPr lang="en-US" sz="2667" b="1" dirty="0">
                <a:solidFill>
                  <a:srgbClr val="2F5897"/>
                </a:solidFill>
                <a:latin typeface="Calibri" panose="020F0502020204030204" pitchFamily="34" charset="0"/>
                <a:cs typeface="Calibri" panose="020F0502020204030204" pitchFamily="34" charset="0"/>
              </a:rPr>
              <a:t>Inquire about increased access to lethal means </a:t>
            </a:r>
            <a:r>
              <a:rPr lang="en-US" sz="2667" dirty="0">
                <a:solidFill>
                  <a:srgbClr val="000000"/>
                </a:solidFill>
                <a:latin typeface="Calibri" panose="020F0502020204030204" pitchFamily="34" charset="0"/>
                <a:cs typeface="Calibri" panose="020F0502020204030204" pitchFamily="34" charset="0"/>
              </a:rPr>
              <a:t>(particularly stockpiles of medications, especially acetaminophen (Tylenol) and psychotropic medications). </a:t>
            </a:r>
          </a:p>
          <a:p>
            <a:r>
              <a:rPr lang="en-US" sz="1600" dirty="0">
                <a:latin typeface="Calibri" panose="020F0502020204030204" pitchFamily="34" charset="0"/>
                <a:cs typeface="Calibri" panose="020F0502020204030204" pitchFamily="34" charset="0"/>
              </a:rPr>
              <a:t>Stanley, B. 2020, April 14. </a:t>
            </a:r>
            <a:r>
              <a:rPr lang="en-US" sz="1600" i="1" dirty="0">
                <a:latin typeface="Calibri" panose="020F0502020204030204" pitchFamily="34" charset="0"/>
                <a:cs typeface="Calibri" panose="020F0502020204030204" pitchFamily="34" charset="0"/>
              </a:rPr>
              <a:t>Treating Suicidal Patients During COVID-19: Best Practices and</a:t>
            </a:r>
          </a:p>
          <a:p>
            <a:r>
              <a:rPr lang="en-US" sz="1600" i="1" dirty="0">
                <a:latin typeface="Calibri" panose="020F0502020204030204" pitchFamily="34" charset="0"/>
                <a:cs typeface="Calibri" panose="020F0502020204030204" pitchFamily="34" charset="0"/>
              </a:rPr>
              <a:t>Telehealth</a:t>
            </a:r>
            <a:r>
              <a:rPr lang="en-US" sz="1600" dirty="0">
                <a:latin typeface="Calibri" panose="020F0502020204030204" pitchFamily="34" charset="0"/>
                <a:cs typeface="Calibri" panose="020F0502020204030204" pitchFamily="34" charset="0"/>
              </a:rPr>
              <a:t>. Retrieved from </a:t>
            </a:r>
            <a:r>
              <a:rPr lang="en-US" sz="1600" dirty="0">
                <a:latin typeface="Calibri" panose="020F0502020204030204" pitchFamily="34" charset="0"/>
                <a:cs typeface="Calibri" panose="020F0502020204030204" pitchFamily="34" charset="0"/>
                <a:hlinkClick r:id="rId2"/>
              </a:rPr>
              <a:t>http://zerosuicide.edc.org/webinars-and-presentations/webinar-treating-suicidal-patients-during-covid-19-best-practices-and</a:t>
            </a:r>
            <a:endParaRPr lang="en-US" sz="1600" i="1"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499533" y="346028"/>
            <a:ext cx="8488159" cy="1026625"/>
          </a:xfrm>
        </p:spPr>
        <p:txBody>
          <a:bodyPr/>
          <a:lstStyle/>
          <a:p>
            <a:r>
              <a:rPr lang="en-US" altLang="en-US" dirty="0">
                <a:latin typeface="Arial" panose="020B0604020202020204" pitchFamily="34" charset="0"/>
                <a:cs typeface="Arial" panose="020B0604020202020204" pitchFamily="34" charset="0"/>
              </a:rPr>
              <a:t>Adaptations for Suicide Risk Assessment</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238204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35</a:t>
            </a:fld>
            <a:endParaRPr lang="en-US"/>
          </a:p>
        </p:txBody>
      </p:sp>
      <p:sp>
        <p:nvSpPr>
          <p:cNvPr id="3" name="Content Placeholder 2"/>
          <p:cNvSpPr>
            <a:spLocks noGrp="1"/>
          </p:cNvSpPr>
          <p:nvPr>
            <p:ph sz="quarter" idx="10"/>
          </p:nvPr>
        </p:nvSpPr>
        <p:spPr>
          <a:xfrm>
            <a:off x="499532" y="1333534"/>
            <a:ext cx="11387667" cy="4735961"/>
          </a:xfrm>
        </p:spPr>
        <p:txBody>
          <a:bodyPr/>
          <a:lstStyle/>
          <a:p>
            <a:pPr marL="380990" indent="-380990">
              <a:buFont typeface="Wingdings" panose="05000000000000000000" pitchFamily="2" charset="2"/>
              <a:buChar char="§"/>
            </a:pPr>
            <a:r>
              <a:rPr lang="en-US" sz="2400" dirty="0"/>
              <a:t>Every patient who screens positive for suicide risk and is assessed to be at any risk of suicide should not leave a provider’s office until a collaborative safety plan has been created </a:t>
            </a:r>
          </a:p>
          <a:p>
            <a:pPr marL="380990" indent="-380990">
              <a:buFont typeface="Wingdings" panose="05000000000000000000" pitchFamily="2" charset="2"/>
              <a:buChar char="§"/>
            </a:pPr>
            <a:r>
              <a:rPr lang="en-US" sz="2400" dirty="0"/>
              <a:t>Safety plans should include the following:</a:t>
            </a:r>
          </a:p>
          <a:p>
            <a:pPr marL="981499" lvl="1" indent="-380990">
              <a:buFont typeface="Wingdings" panose="05000000000000000000" pitchFamily="2" charset="2"/>
              <a:buChar char="§"/>
            </a:pPr>
            <a:r>
              <a:rPr lang="en-US" sz="2400" dirty="0"/>
              <a:t>Warning signs</a:t>
            </a:r>
          </a:p>
          <a:p>
            <a:pPr marL="981499" lvl="1" indent="-380990">
              <a:buFont typeface="Wingdings" panose="05000000000000000000" pitchFamily="2" charset="2"/>
              <a:buChar char="§"/>
            </a:pPr>
            <a:r>
              <a:rPr lang="en-US" sz="2400" dirty="0"/>
              <a:t>Coping skills</a:t>
            </a:r>
          </a:p>
          <a:p>
            <a:pPr marL="981499" lvl="1" indent="-380990">
              <a:buFont typeface="Wingdings" panose="05000000000000000000" pitchFamily="2" charset="2"/>
              <a:buChar char="§"/>
            </a:pPr>
            <a:r>
              <a:rPr lang="en-US" sz="2400" dirty="0"/>
              <a:t>Support people/services, along with contact information</a:t>
            </a:r>
          </a:p>
          <a:p>
            <a:pPr marL="380990" indent="-380990">
              <a:buClr>
                <a:srgbClr val="000000"/>
              </a:buClr>
              <a:buFont typeface="Wingdings" panose="05000000000000000000" pitchFamily="2" charset="2"/>
              <a:buChar char="§"/>
            </a:pPr>
            <a:r>
              <a:rPr lang="en-US" sz="2400" dirty="0"/>
              <a:t>Following up regarding the safety plan at subsequent visits </a:t>
            </a:r>
          </a:p>
          <a:p>
            <a:pPr marL="380990" indent="-380990">
              <a:buFont typeface="Wingdings" panose="05000000000000000000" pitchFamily="2" charset="2"/>
              <a:buChar char="§"/>
            </a:pPr>
            <a:r>
              <a:rPr lang="en-US" sz="2400" dirty="0"/>
              <a:t>One example of a safety planning tool that can be utilized in a primary care setting is the Safety Plan Intervention (Stanley &amp; Brown) (</a:t>
            </a:r>
            <a:r>
              <a:rPr lang="en-US" sz="2400" b="1" dirty="0">
                <a:hlinkClick r:id="rId3" action="ppaction://hlinkfile"/>
              </a:rPr>
              <a:t>suicidesafetyplan.com</a:t>
            </a:r>
            <a:r>
              <a:rPr lang="en-US" sz="2400" b="1" dirty="0"/>
              <a:t>)</a:t>
            </a:r>
          </a:p>
          <a:p>
            <a:pPr>
              <a:buClrTx/>
            </a:pPr>
            <a:endParaRPr lang="en-US" sz="2400" dirty="0"/>
          </a:p>
        </p:txBody>
      </p:sp>
      <p:sp>
        <p:nvSpPr>
          <p:cNvPr id="4" name="Title 3"/>
          <p:cNvSpPr>
            <a:spLocks noGrp="1"/>
          </p:cNvSpPr>
          <p:nvPr>
            <p:ph type="title"/>
          </p:nvPr>
        </p:nvSpPr>
        <p:spPr/>
        <p:txBody>
          <a:bodyPr/>
          <a:lstStyle/>
          <a:p>
            <a:r>
              <a:rPr lang="en-US" dirty="0"/>
              <a:t>Safety Planning</a:t>
            </a:r>
          </a:p>
        </p:txBody>
      </p:sp>
    </p:spTree>
    <p:extLst>
      <p:ext uri="{BB962C8B-B14F-4D97-AF65-F5344CB8AC3E}">
        <p14:creationId xmlns:p14="http://schemas.microsoft.com/office/powerpoint/2010/main" val="6426534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36</a:t>
            </a:fld>
            <a:endParaRPr lang="en-US"/>
          </a:p>
        </p:txBody>
      </p:sp>
      <p:sp>
        <p:nvSpPr>
          <p:cNvPr id="3" name="Content Placeholder 2"/>
          <p:cNvSpPr>
            <a:spLocks noGrp="1"/>
          </p:cNvSpPr>
          <p:nvPr>
            <p:ph sz="quarter" idx="10"/>
          </p:nvPr>
        </p:nvSpPr>
        <p:spPr>
          <a:xfrm>
            <a:off x="498829" y="1229741"/>
            <a:ext cx="11387667" cy="4979673"/>
          </a:xfrm>
        </p:spPr>
        <p:txBody>
          <a:bodyPr/>
          <a:lstStyle/>
          <a:p>
            <a:pPr marL="380990" indent="-380990">
              <a:buFont typeface="Wingdings" panose="05000000000000000000" pitchFamily="2" charset="2"/>
              <a:buChar char="§"/>
            </a:pPr>
            <a:r>
              <a:rPr lang="en-US" sz="2400" dirty="0"/>
              <a:t>When talking with patients about suicide risk, it’s vital to assess their chosen method and discuss ways to help them safely and legally limit their access to lethal means, especially medications and firearms</a:t>
            </a:r>
          </a:p>
          <a:p>
            <a:pPr marL="380990" indent="-380990">
              <a:buFont typeface="Wingdings" panose="05000000000000000000" pitchFamily="2" charset="2"/>
              <a:buChar char="§"/>
            </a:pPr>
            <a:r>
              <a:rPr lang="en-US" sz="2400" dirty="0"/>
              <a:t>This can be especially complicated when it comes to medication that is necessary for ongoing treatment, as well as for those who have attachment to their firearms and are wary of giving them up</a:t>
            </a:r>
          </a:p>
          <a:p>
            <a:pPr marL="380990" indent="-380990">
              <a:buFont typeface="Wingdings" panose="05000000000000000000" pitchFamily="2" charset="2"/>
              <a:buChar char="§"/>
            </a:pPr>
            <a:r>
              <a:rPr lang="en-US" sz="2400" dirty="0"/>
              <a:t>Limiting access to lethal means doesn’t have to mean getting rid of an item completely or forever, but can instead mean limiting access for a specific period of time and enrolling the assistance of trusted individuals and coming up with a plan for when these items will be returned</a:t>
            </a:r>
          </a:p>
          <a:p>
            <a:r>
              <a:rPr lang="en-US" sz="2400" b="1" dirty="0"/>
              <a:t>Free resource: Counseling on Access to Lethal Means (CALM) training</a:t>
            </a:r>
          </a:p>
          <a:p>
            <a:r>
              <a:rPr lang="en-US" sz="2400" b="1" dirty="0">
                <a:hlinkClick r:id="rId3"/>
              </a:rPr>
              <a:t>https://www.sprc.org/resources-programs/calm-counseling-access-lethal-means</a:t>
            </a:r>
            <a:endParaRPr lang="en-US" sz="2400" b="1" dirty="0"/>
          </a:p>
        </p:txBody>
      </p:sp>
      <p:sp>
        <p:nvSpPr>
          <p:cNvPr id="4" name="Title 3"/>
          <p:cNvSpPr>
            <a:spLocks noGrp="1"/>
          </p:cNvSpPr>
          <p:nvPr>
            <p:ph type="title"/>
          </p:nvPr>
        </p:nvSpPr>
        <p:spPr/>
        <p:txBody>
          <a:bodyPr/>
          <a:lstStyle/>
          <a:p>
            <a:r>
              <a:rPr lang="en-US" dirty="0"/>
              <a:t>Talking about Access to Lethal Means Matters</a:t>
            </a:r>
          </a:p>
        </p:txBody>
      </p:sp>
    </p:spTree>
    <p:extLst>
      <p:ext uri="{BB962C8B-B14F-4D97-AF65-F5344CB8AC3E}">
        <p14:creationId xmlns:p14="http://schemas.microsoft.com/office/powerpoint/2010/main" val="37789158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37</a:t>
            </a:fld>
            <a:endParaRPr lang="en-US"/>
          </a:p>
        </p:txBody>
      </p:sp>
      <p:sp>
        <p:nvSpPr>
          <p:cNvPr id="3" name="Content Placeholder 2"/>
          <p:cNvSpPr>
            <a:spLocks noGrp="1"/>
          </p:cNvSpPr>
          <p:nvPr>
            <p:ph sz="quarter" idx="10"/>
          </p:nvPr>
        </p:nvSpPr>
        <p:spPr>
          <a:xfrm>
            <a:off x="498829" y="1338786"/>
            <a:ext cx="11387667" cy="4735961"/>
          </a:xfrm>
        </p:spPr>
        <p:txBody>
          <a:bodyPr/>
          <a:lstStyle/>
          <a:p>
            <a:pPr marL="380990"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After a patient leaves a provider’s office, it is vital that they connect to a safety net in the community – during the COVID-19 pandemic, this safety net may be virtual rather than in-person</a:t>
            </a:r>
          </a:p>
          <a:p>
            <a:pPr marL="380990"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Providers must know who in the community can be part of the safety net, this might include those who would normally respond, but should also include those individuals and resources specific to the patient</a:t>
            </a:r>
          </a:p>
          <a:p>
            <a:pPr marL="380990"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Resources should go beyond referrals to outpatient care, and should include:</a:t>
            </a:r>
          </a:p>
          <a:p>
            <a:pPr marL="981499" lvl="1"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Peer responders – many have </a:t>
            </a:r>
            <a:r>
              <a:rPr lang="en-US" sz="2400" dirty="0" err="1">
                <a:latin typeface="Calibri" panose="020F0502020204030204" pitchFamily="34" charset="0"/>
                <a:cs typeface="Calibri" panose="020F0502020204030204" pitchFamily="34" charset="0"/>
              </a:rPr>
              <a:t>warmlines</a:t>
            </a:r>
            <a:r>
              <a:rPr lang="en-US" sz="2400" dirty="0">
                <a:latin typeface="Calibri" panose="020F0502020204030204" pitchFamily="34" charset="0"/>
                <a:cs typeface="Calibri" panose="020F0502020204030204" pitchFamily="34" charset="0"/>
              </a:rPr>
              <a:t> (NAMI)</a:t>
            </a:r>
          </a:p>
          <a:p>
            <a:pPr marL="981499" lvl="1"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Crisis organizations</a:t>
            </a:r>
          </a:p>
          <a:p>
            <a:pPr marL="981499" lvl="1"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Support groups (virtual or in-person, depending on circumstances)</a:t>
            </a:r>
          </a:p>
          <a:p>
            <a:pPr marL="981499" lvl="1" indent="-380990">
              <a:buFont typeface="Wingdings" panose="05000000000000000000" pitchFamily="2" charset="2"/>
              <a:buChar char="§"/>
            </a:pPr>
            <a:r>
              <a:rPr lang="en-US" sz="2400" dirty="0">
                <a:latin typeface="Calibri" panose="020F0502020204030204" pitchFamily="34" charset="0"/>
                <a:cs typeface="Calibri" panose="020F0502020204030204" pitchFamily="34" charset="0"/>
              </a:rPr>
              <a:t>For pediatric populations, consider the school-based services that might be available – some may be able provide support virtually</a:t>
            </a:r>
          </a:p>
        </p:txBody>
      </p:sp>
      <p:sp>
        <p:nvSpPr>
          <p:cNvPr id="4" name="Title 3"/>
          <p:cNvSpPr>
            <a:spLocks noGrp="1"/>
          </p:cNvSpPr>
          <p:nvPr>
            <p:ph type="title"/>
          </p:nvPr>
        </p:nvSpPr>
        <p:spPr>
          <a:xfrm>
            <a:off x="499533" y="312161"/>
            <a:ext cx="9287935" cy="1026625"/>
          </a:xfrm>
        </p:spPr>
        <p:txBody>
          <a:bodyPr/>
          <a:lstStyle/>
          <a:p>
            <a:r>
              <a:rPr lang="en-US" altLang="en-US" dirty="0">
                <a:latin typeface="Arial" panose="020B0604020202020204" pitchFamily="34" charset="0"/>
                <a:cs typeface="Arial" panose="020B0604020202020204" pitchFamily="34" charset="0"/>
              </a:rPr>
              <a:t>Building a Safety Net for Patients at Risk</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162382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38</a:t>
            </a:fld>
            <a:endParaRPr lang="en-US"/>
          </a:p>
        </p:txBody>
      </p:sp>
      <p:sp>
        <p:nvSpPr>
          <p:cNvPr id="3" name="Content Placeholder 2"/>
          <p:cNvSpPr>
            <a:spLocks noGrp="1"/>
          </p:cNvSpPr>
          <p:nvPr>
            <p:ph sz="quarter" idx="10"/>
          </p:nvPr>
        </p:nvSpPr>
        <p:spPr>
          <a:xfrm>
            <a:off x="498830" y="1631910"/>
            <a:ext cx="6589265" cy="4735961"/>
          </a:xfrm>
        </p:spPr>
        <p:txBody>
          <a:bodyPr/>
          <a:lstStyle/>
          <a:p>
            <a:r>
              <a:rPr lang="en-US" sz="2400" dirty="0"/>
              <a:t>This toolkit provides tools and guidance such as:</a:t>
            </a:r>
          </a:p>
          <a:p>
            <a:pPr marL="380990" indent="-380990">
              <a:buFont typeface="Wingdings" panose="05000000000000000000" pitchFamily="2" charset="2"/>
              <a:buChar char="§"/>
            </a:pPr>
            <a:r>
              <a:rPr lang="en-US" sz="2400" dirty="0"/>
              <a:t>Information summarized for providers speaking to patients about suicide risk, including some helpful provider communication tips</a:t>
            </a:r>
          </a:p>
          <a:p>
            <a:pPr marL="380990" indent="-380990">
              <a:buFont typeface="Wingdings" panose="05000000000000000000" pitchFamily="2" charset="2"/>
              <a:buChar char="§"/>
            </a:pPr>
            <a:r>
              <a:rPr lang="en-US" sz="2400" dirty="0"/>
              <a:t>A list of recommended trainings and resources </a:t>
            </a:r>
          </a:p>
          <a:p>
            <a:pPr marL="380990" indent="-380990">
              <a:buFont typeface="Wingdings" panose="05000000000000000000" pitchFamily="2" charset="2"/>
              <a:buChar char="§"/>
            </a:pPr>
            <a:r>
              <a:rPr lang="en-US" sz="2400" dirty="0"/>
              <a:t>Leadership actions organizations may wish to undertake to help providers reduce suicide in their organization’s patient population</a:t>
            </a:r>
          </a:p>
          <a:p>
            <a:pPr marL="380990" indent="-380990">
              <a:buFont typeface="Wingdings" panose="05000000000000000000" pitchFamily="2" charset="2"/>
              <a:buChar char="§"/>
            </a:pPr>
            <a:r>
              <a:rPr lang="en-US" sz="2400" dirty="0"/>
              <a:t>Relevant tools, templates and case studies</a:t>
            </a:r>
          </a:p>
        </p:txBody>
      </p:sp>
      <p:sp>
        <p:nvSpPr>
          <p:cNvPr id="4" name="Title 3"/>
          <p:cNvSpPr>
            <a:spLocks noGrp="1"/>
          </p:cNvSpPr>
          <p:nvPr>
            <p:ph type="title"/>
          </p:nvPr>
        </p:nvSpPr>
        <p:spPr>
          <a:xfrm>
            <a:off x="499533" y="312161"/>
            <a:ext cx="9955108" cy="1129788"/>
          </a:xfrm>
        </p:spPr>
        <p:txBody>
          <a:bodyPr/>
          <a:lstStyle/>
          <a:p>
            <a:r>
              <a:rPr lang="en-US" dirty="0"/>
              <a:t>Suicide Prevention in Primary Care: </a:t>
            </a:r>
            <a:br>
              <a:rPr lang="en-US" dirty="0"/>
            </a:br>
            <a:r>
              <a:rPr lang="en-US" dirty="0"/>
              <a:t>A Toolkit for Primary Care Clinicians and Leaders</a:t>
            </a:r>
          </a:p>
        </p:txBody>
      </p:sp>
      <p:pic>
        <p:nvPicPr>
          <p:cNvPr id="6" name="Picture 5"/>
          <p:cNvPicPr>
            <a:picLocks noChangeAspect="1"/>
          </p:cNvPicPr>
          <p:nvPr/>
        </p:nvPicPr>
        <p:blipFill>
          <a:blip r:embed="rId3"/>
          <a:stretch>
            <a:fillRect/>
          </a:stretch>
        </p:blipFill>
        <p:spPr>
          <a:xfrm>
            <a:off x="7329556" y="1441949"/>
            <a:ext cx="3940227" cy="5115881"/>
          </a:xfrm>
          <a:prstGeom prst="rect">
            <a:avLst/>
          </a:prstGeom>
        </p:spPr>
      </p:pic>
    </p:spTree>
    <p:extLst>
      <p:ext uri="{BB962C8B-B14F-4D97-AF65-F5344CB8AC3E}">
        <p14:creationId xmlns:p14="http://schemas.microsoft.com/office/powerpoint/2010/main" val="29242566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39</a:t>
            </a:fld>
            <a:endParaRPr lang="en-US"/>
          </a:p>
        </p:txBody>
      </p:sp>
      <p:sp>
        <p:nvSpPr>
          <p:cNvPr id="3" name="Content Placeholder 2"/>
          <p:cNvSpPr>
            <a:spLocks noGrp="1"/>
          </p:cNvSpPr>
          <p:nvPr>
            <p:ph sz="quarter" idx="10"/>
          </p:nvPr>
        </p:nvSpPr>
        <p:spPr>
          <a:xfrm>
            <a:off x="499533" y="1179174"/>
            <a:ext cx="6914905" cy="4915215"/>
          </a:xfrm>
        </p:spPr>
        <p:txBody>
          <a:bodyPr/>
          <a:lstStyle/>
          <a:p>
            <a:r>
              <a:rPr lang="en-US" sz="2400" dirty="0"/>
              <a:t>Among other helpful guidance, the toolkit contains the following:</a:t>
            </a:r>
          </a:p>
          <a:p>
            <a:pPr marL="380990" indent="-380990">
              <a:buFont typeface="Wingdings" panose="05000000000000000000" pitchFamily="2" charset="2"/>
              <a:buChar char="§"/>
            </a:pPr>
            <a:r>
              <a:rPr lang="en-US" sz="2400" dirty="0"/>
              <a:t>A quick start guide that walks PCPs and office staff through the step-by-step development of a comprehensive yet streamlined strategy to help save patient lives.</a:t>
            </a:r>
          </a:p>
          <a:p>
            <a:pPr marL="380990" indent="-380990">
              <a:buFont typeface="Wingdings" panose="05000000000000000000" pitchFamily="2" charset="2"/>
              <a:buChar char="§"/>
            </a:pPr>
            <a:r>
              <a:rPr lang="en-US" sz="2400" dirty="0"/>
              <a:t>Patient education and care management tools, including pocket-sized cards and templates to facilitate patient assessment and intervention.</a:t>
            </a:r>
          </a:p>
          <a:p>
            <a:pPr marL="380990" indent="-380990">
              <a:buFont typeface="Wingdings" panose="05000000000000000000" pitchFamily="2" charset="2"/>
              <a:buChar char="§"/>
            </a:pPr>
            <a:r>
              <a:rPr lang="en-US" sz="2400" dirty="0"/>
              <a:t>A section on state resources, policy, and reimbursement</a:t>
            </a:r>
          </a:p>
          <a:p>
            <a:endParaRPr lang="en-US" sz="24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t>Suicide Prevention Toolkit for Primary Care Practices</a:t>
            </a:r>
          </a:p>
        </p:txBody>
      </p:sp>
      <p:pic>
        <p:nvPicPr>
          <p:cNvPr id="5" name="Picture 4"/>
          <p:cNvPicPr>
            <a:picLocks noChangeAspect="1"/>
          </p:cNvPicPr>
          <p:nvPr/>
        </p:nvPicPr>
        <p:blipFill rotWithShape="1">
          <a:blip r:embed="rId3"/>
          <a:srcRect l="19151" t="18909" r="20848" b="12280"/>
          <a:stretch/>
        </p:blipFill>
        <p:spPr>
          <a:xfrm>
            <a:off x="7769586" y="1362551"/>
            <a:ext cx="3808553" cy="4731837"/>
          </a:xfrm>
          <a:prstGeom prst="rect">
            <a:avLst/>
          </a:prstGeom>
          <a:ln>
            <a:solidFill>
              <a:schemeClr val="tx1"/>
            </a:solidFill>
          </a:ln>
        </p:spPr>
      </p:pic>
    </p:spTree>
    <p:extLst>
      <p:ext uri="{BB962C8B-B14F-4D97-AF65-F5344CB8AC3E}">
        <p14:creationId xmlns:p14="http://schemas.microsoft.com/office/powerpoint/2010/main" val="2260804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71161"/>
            <a:ext cx="10515600" cy="1325563"/>
          </a:xfrm>
        </p:spPr>
        <p:txBody>
          <a:bodyPr/>
          <a:lstStyle/>
          <a:p>
            <a:pPr algn="ctr"/>
            <a:r>
              <a:rPr lang="en-US" dirty="0" smtClean="0"/>
              <a:t>Presenters</a:t>
            </a:r>
            <a:endParaRPr lang="en-US" dirty="0"/>
          </a:p>
        </p:txBody>
      </p:sp>
      <p:sp>
        <p:nvSpPr>
          <p:cNvPr id="3" name="Content Placeholder 2"/>
          <p:cNvSpPr>
            <a:spLocks noGrp="1"/>
          </p:cNvSpPr>
          <p:nvPr>
            <p:ph sz="quarter" idx="10"/>
          </p:nvPr>
        </p:nvSpPr>
        <p:spPr>
          <a:xfrm>
            <a:off x="838200" y="1690688"/>
            <a:ext cx="5538138" cy="3454400"/>
          </a:xfrm>
        </p:spPr>
        <p:txBody>
          <a:bodyPr>
            <a:normAutofit fontScale="92500" lnSpcReduction="10000"/>
          </a:bodyPr>
          <a:lstStyle/>
          <a:p>
            <a:pPr marL="0" lvl="0" indent="0">
              <a:buNone/>
            </a:pPr>
            <a:r>
              <a:rPr lang="en-US" b="1" dirty="0"/>
              <a:t>Shawnda Schroeder</a:t>
            </a:r>
          </a:p>
          <a:p>
            <a:pPr marL="0" lvl="0" indent="0">
              <a:buNone/>
            </a:pPr>
            <a:r>
              <a:rPr lang="en-US" sz="1900" dirty="0"/>
              <a:t>Research Associate Professor</a:t>
            </a:r>
          </a:p>
          <a:p>
            <a:pPr marL="0" lvl="0" indent="0">
              <a:buNone/>
            </a:pPr>
            <a:r>
              <a:rPr lang="en-US" sz="1900" dirty="0"/>
              <a:t>Center for Rural Health</a:t>
            </a:r>
          </a:p>
          <a:p>
            <a:pPr lvl="0"/>
            <a:endParaRPr lang="en-US" dirty="0"/>
          </a:p>
          <a:p>
            <a:pPr marL="0" lvl="0" indent="0">
              <a:buNone/>
            </a:pPr>
            <a:r>
              <a:rPr lang="en-US" b="1" dirty="0"/>
              <a:t>Thomasine </a:t>
            </a:r>
            <a:r>
              <a:rPr lang="en-US" b="1" dirty="0" smtClean="0"/>
              <a:t>Heitkamp </a:t>
            </a:r>
            <a:endParaRPr lang="en-US" b="1" dirty="0"/>
          </a:p>
          <a:p>
            <a:pPr marL="0" lvl="0" indent="0">
              <a:buNone/>
            </a:pPr>
            <a:r>
              <a:rPr lang="en-US" sz="2100" dirty="0"/>
              <a:t>Chester Fritz Distinguished Professor</a:t>
            </a:r>
          </a:p>
          <a:p>
            <a:pPr marL="0" lvl="0" indent="0">
              <a:buNone/>
            </a:pPr>
            <a:r>
              <a:rPr lang="en-US" sz="2100" dirty="0" smtClean="0"/>
              <a:t>Director, Mountain Plains Mental Health Technology Transfer Center (MHTTC) and Addition Technology Transfer Center (ATTC)</a:t>
            </a:r>
          </a:p>
          <a:p>
            <a:endParaRPr lang="en-US" dirty="0"/>
          </a:p>
        </p:txBody>
      </p:sp>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5083" b="5083"/>
          <a:stretch>
            <a:fillRect/>
          </a:stretch>
        </p:blipFill>
        <p:spPr/>
      </p:pic>
      <p:sp>
        <p:nvSpPr>
          <p:cNvPr id="5" name="Content Placeholder 2"/>
          <p:cNvSpPr txBox="1">
            <a:spLocks/>
          </p:cNvSpPr>
          <p:nvPr/>
        </p:nvSpPr>
        <p:spPr>
          <a:xfrm>
            <a:off x="6480680" y="1690688"/>
            <a:ext cx="5538138" cy="3454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600" b="1" dirty="0" smtClean="0"/>
              <a:t>Caitlin Peterson</a:t>
            </a:r>
          </a:p>
          <a:p>
            <a:pPr marL="0" indent="0">
              <a:buNone/>
            </a:pPr>
            <a:r>
              <a:rPr lang="en-US" sz="1800" dirty="0"/>
              <a:t>Senior Project Associate for Health &amp; Behavioral </a:t>
            </a:r>
            <a:r>
              <a:rPr lang="en-US" sz="1800" dirty="0" smtClean="0"/>
              <a:t>Healthcare Initiatives </a:t>
            </a:r>
            <a:endParaRPr lang="en-US" sz="1800" dirty="0"/>
          </a:p>
          <a:p>
            <a:pPr marL="0" lvl="0" indent="0">
              <a:buNone/>
            </a:pPr>
            <a:r>
              <a:rPr lang="en-US" sz="1800" dirty="0" smtClean="0"/>
              <a:t>Suicide Prevention Resources Center</a:t>
            </a:r>
            <a:endParaRPr lang="en-US" sz="1800" dirty="0"/>
          </a:p>
          <a:p>
            <a:pPr lvl="0"/>
            <a:endParaRPr lang="en-US" sz="1800" dirty="0"/>
          </a:p>
          <a:p>
            <a:pPr marL="0" indent="0">
              <a:buNone/>
            </a:pPr>
            <a:r>
              <a:rPr lang="en-US" sz="2600" b="1" dirty="0" smtClean="0"/>
              <a:t>Tammy </a:t>
            </a:r>
            <a:r>
              <a:rPr lang="en-US" sz="2600" b="1" dirty="0"/>
              <a:t>Norville</a:t>
            </a:r>
          </a:p>
          <a:p>
            <a:pPr marL="0" indent="0">
              <a:buNone/>
            </a:pPr>
            <a:r>
              <a:rPr lang="en-US" sz="1800" dirty="0"/>
              <a:t>Technical Assistance Director</a:t>
            </a:r>
          </a:p>
          <a:p>
            <a:pPr marL="0" indent="0">
              <a:buNone/>
            </a:pPr>
            <a:r>
              <a:rPr lang="en-US" sz="1800" dirty="0"/>
              <a:t>National Organization of State Offices of Rural Health</a:t>
            </a:r>
          </a:p>
          <a:p>
            <a:pPr marL="0" indent="0">
              <a:buFont typeface="Arial" panose="020B0604020202020204" pitchFamily="34" charset="0"/>
              <a:buNone/>
            </a:pPr>
            <a:endParaRPr lang="en-US" sz="1800" dirty="0" smtClean="0"/>
          </a:p>
          <a:p>
            <a:endParaRPr lang="en-US" dirty="0"/>
          </a:p>
        </p:txBody>
      </p:sp>
    </p:spTree>
    <p:extLst>
      <p:ext uri="{BB962C8B-B14F-4D97-AF65-F5344CB8AC3E}">
        <p14:creationId xmlns:p14="http://schemas.microsoft.com/office/powerpoint/2010/main" val="303936913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40</a:t>
            </a:fld>
            <a:endParaRPr lang="en-US"/>
          </a:p>
        </p:txBody>
      </p:sp>
      <p:sp>
        <p:nvSpPr>
          <p:cNvPr id="3" name="Content Placeholder 2"/>
          <p:cNvSpPr>
            <a:spLocks noGrp="1"/>
          </p:cNvSpPr>
          <p:nvPr>
            <p:ph sz="quarter" idx="10"/>
          </p:nvPr>
        </p:nvSpPr>
        <p:spPr>
          <a:xfrm>
            <a:off x="498829" y="1631910"/>
            <a:ext cx="7103241" cy="4735961"/>
          </a:xfrm>
        </p:spPr>
        <p:txBody>
          <a:bodyPr/>
          <a:lstStyle/>
          <a:p>
            <a:r>
              <a:rPr lang="en-US" sz="2400" dirty="0"/>
              <a:t>This guidance document contains:</a:t>
            </a:r>
          </a:p>
          <a:p>
            <a:pPr marL="380990" indent="-380990">
              <a:buFont typeface="Wingdings" panose="05000000000000000000" pitchFamily="2" charset="2"/>
              <a:buChar char="§"/>
            </a:pPr>
            <a:r>
              <a:rPr lang="en-US" sz="2400" dirty="0"/>
              <a:t>The first-ever recommendations on suicide-related standard health care for primary care, behavioral health, and emergency department settings</a:t>
            </a:r>
          </a:p>
          <a:p>
            <a:pPr marL="380990" indent="-380990">
              <a:buFont typeface="Wingdings" panose="05000000000000000000" pitchFamily="2" charset="2"/>
              <a:buChar char="§"/>
            </a:pPr>
            <a:r>
              <a:rPr lang="en-US" sz="2400" dirty="0"/>
              <a:t>Feasible, practical, and evidence-based actions that health care organizations can adopt immediately</a:t>
            </a:r>
          </a:p>
          <a:p>
            <a:pPr marL="380990" indent="-380990">
              <a:buFont typeface="Wingdings" panose="05000000000000000000" pitchFamily="2" charset="2"/>
              <a:buChar char="§"/>
            </a:pPr>
            <a:r>
              <a:rPr lang="en-US" sz="2400" dirty="0"/>
              <a:t>Guidance developed with public and private sector experts, researchers, clinicians and consumers</a:t>
            </a:r>
          </a:p>
          <a:p>
            <a:pPr marL="380990" indent="-380990">
              <a:buFont typeface="Wingdings" panose="05000000000000000000" pitchFamily="2" charset="2"/>
              <a:buChar char="§"/>
            </a:pPr>
            <a:endParaRPr lang="en-US" sz="32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498829" y="344804"/>
            <a:ext cx="10321572" cy="1026625"/>
          </a:xfrm>
        </p:spPr>
        <p:txBody>
          <a:bodyPr/>
          <a:lstStyle/>
          <a:p>
            <a:r>
              <a:rPr lang="en-US" dirty="0"/>
              <a:t>Recommended Standard Care for People </a:t>
            </a:r>
            <a:br>
              <a:rPr lang="en-US" dirty="0"/>
            </a:br>
            <a:r>
              <a:rPr lang="en-US" dirty="0"/>
              <a:t>with Suicide Risk: Making Health Care Suicide Safe</a:t>
            </a:r>
          </a:p>
        </p:txBody>
      </p:sp>
      <p:pic>
        <p:nvPicPr>
          <p:cNvPr id="5" name="Picture 4"/>
          <p:cNvPicPr>
            <a:picLocks noChangeAspect="1"/>
          </p:cNvPicPr>
          <p:nvPr/>
        </p:nvPicPr>
        <p:blipFill rotWithShape="1">
          <a:blip r:embed="rId3"/>
          <a:srcRect l="17203" t="16213" r="19161" b="7875"/>
          <a:stretch/>
        </p:blipFill>
        <p:spPr>
          <a:xfrm>
            <a:off x="7972613" y="1664553"/>
            <a:ext cx="3729319" cy="4703319"/>
          </a:xfrm>
          <a:prstGeom prst="rect">
            <a:avLst/>
          </a:prstGeom>
          <a:ln>
            <a:solidFill>
              <a:schemeClr val="tx1"/>
            </a:solidFill>
          </a:ln>
        </p:spPr>
      </p:pic>
    </p:spTree>
    <p:extLst>
      <p:ext uri="{BB962C8B-B14F-4D97-AF65-F5344CB8AC3E}">
        <p14:creationId xmlns:p14="http://schemas.microsoft.com/office/powerpoint/2010/main" val="3945678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41</a:t>
            </a:fld>
            <a:endParaRPr lang="en-US"/>
          </a:p>
        </p:txBody>
      </p:sp>
      <p:sp>
        <p:nvSpPr>
          <p:cNvPr id="3" name="Content Placeholder 2"/>
          <p:cNvSpPr>
            <a:spLocks noGrp="1"/>
          </p:cNvSpPr>
          <p:nvPr>
            <p:ph sz="quarter" idx="10"/>
          </p:nvPr>
        </p:nvSpPr>
        <p:spPr/>
        <p:txBody>
          <a:bodyPr/>
          <a:lstStyle/>
          <a:p>
            <a:pPr marL="380990" indent="-380990">
              <a:buClr>
                <a:srgbClr val="000000"/>
              </a:buClr>
              <a:buFont typeface="Wingdings" panose="05000000000000000000" pitchFamily="2" charset="2"/>
              <a:buChar char="§"/>
            </a:pPr>
            <a:r>
              <a:rPr lang="en-US" sz="2400" dirty="0"/>
              <a:t>SPRC Resources to Support Mental Health and Coping with the Coronavirus (COVID-19): </a:t>
            </a:r>
            <a:r>
              <a:rPr lang="en-US" sz="2400" b="1" dirty="0">
                <a:hlinkClick r:id="rId3"/>
              </a:rPr>
              <a:t>http://www.sprc.org/covid19</a:t>
            </a:r>
            <a:endParaRPr lang="en-US" sz="2400" b="1" dirty="0"/>
          </a:p>
          <a:p>
            <a:pPr marL="981499" lvl="1" indent="-380990">
              <a:buClr>
                <a:srgbClr val="000000"/>
              </a:buClr>
              <a:buFont typeface="Wingdings" panose="05000000000000000000" pitchFamily="2" charset="2"/>
              <a:buChar char="§"/>
            </a:pPr>
            <a:r>
              <a:rPr lang="en-US" sz="2400" dirty="0"/>
              <a:t>Access to mental health resources for a wide variety of audiences, including mental health professionals, medical professionals, first responders, teachers, community leaders, and more</a:t>
            </a:r>
          </a:p>
          <a:p>
            <a:pPr marL="380990" indent="-380990">
              <a:buClr>
                <a:srgbClr val="000000"/>
              </a:buClr>
              <a:buFont typeface="Wingdings" panose="05000000000000000000" pitchFamily="2" charset="2"/>
              <a:buChar char="§"/>
            </a:pPr>
            <a:r>
              <a:rPr lang="en-US" sz="2400" dirty="0"/>
              <a:t>Zero Suicide—Providing Suicide Care During COVID-19: </a:t>
            </a:r>
            <a:r>
              <a:rPr lang="en-US" sz="2400" b="1" dirty="0">
                <a:hlinkClick r:id="rId4"/>
              </a:rPr>
              <a:t>http://zerosuicide.edc.org/covid-19</a:t>
            </a:r>
            <a:endParaRPr lang="en-US" sz="2400" b="1" dirty="0"/>
          </a:p>
          <a:p>
            <a:pPr marL="981499" lvl="1" indent="-380990">
              <a:buClr>
                <a:srgbClr val="000000"/>
              </a:buClr>
              <a:buFont typeface="Wingdings" panose="05000000000000000000" pitchFamily="2" charset="2"/>
              <a:buChar char="§"/>
            </a:pPr>
            <a:r>
              <a:rPr lang="en-US" sz="2400" dirty="0"/>
              <a:t>Access to recent webinars and guidance documents, including those related to suicide care via telehealth, information specifically for primary care providers, and updated guidance documents related to evolving regulations and billing</a:t>
            </a:r>
          </a:p>
          <a:p>
            <a:pPr marL="981499" lvl="1" indent="-380990">
              <a:buClr>
                <a:srgbClr val="000000"/>
              </a:buClr>
              <a:buFont typeface="Wingdings" panose="05000000000000000000" pitchFamily="2" charset="2"/>
              <a:buChar char="§"/>
            </a:pPr>
            <a:endParaRPr lang="en-US" sz="2400" dirty="0"/>
          </a:p>
        </p:txBody>
      </p:sp>
      <p:sp>
        <p:nvSpPr>
          <p:cNvPr id="4" name="Title 3"/>
          <p:cNvSpPr>
            <a:spLocks noGrp="1"/>
          </p:cNvSpPr>
          <p:nvPr>
            <p:ph type="title"/>
          </p:nvPr>
        </p:nvSpPr>
        <p:spPr/>
        <p:txBody>
          <a:bodyPr/>
          <a:lstStyle/>
          <a:p>
            <a:r>
              <a:rPr lang="en-US" dirty="0"/>
              <a:t>COVID-19 Specific Resources</a:t>
            </a:r>
          </a:p>
        </p:txBody>
      </p:sp>
    </p:spTree>
    <p:extLst>
      <p:ext uri="{BB962C8B-B14F-4D97-AF65-F5344CB8AC3E}">
        <p14:creationId xmlns:p14="http://schemas.microsoft.com/office/powerpoint/2010/main" val="14685139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42</a:t>
            </a:fld>
            <a:endParaRPr lang="en-US"/>
          </a:p>
        </p:txBody>
      </p:sp>
      <p:sp>
        <p:nvSpPr>
          <p:cNvPr id="3" name="Content Placeholder 2"/>
          <p:cNvSpPr>
            <a:spLocks noGrp="1"/>
          </p:cNvSpPr>
          <p:nvPr>
            <p:ph sz="quarter" idx="10"/>
          </p:nvPr>
        </p:nvSpPr>
        <p:spPr>
          <a:xfrm>
            <a:off x="499533" y="1092530"/>
            <a:ext cx="11387667" cy="5128353"/>
          </a:xfrm>
        </p:spPr>
        <p:txBody>
          <a:bodyPr/>
          <a:lstStyle/>
          <a:p>
            <a:pPr marL="457189" indent="-457189">
              <a:buClr>
                <a:srgbClr val="000000"/>
              </a:buClr>
              <a:buFont typeface="Wingdings" panose="05000000000000000000" pitchFamily="2" charset="2"/>
              <a:buChar char="§"/>
            </a:pPr>
            <a:r>
              <a:rPr lang="en-US" sz="2400" b="1" dirty="0"/>
              <a:t>Screening Examples </a:t>
            </a:r>
          </a:p>
          <a:p>
            <a:pPr marL="1057698" lvl="1" indent="-457189">
              <a:buClr>
                <a:srgbClr val="000000"/>
              </a:buClr>
              <a:buFont typeface="Wingdings" panose="05000000000000000000" pitchFamily="2" charset="2"/>
              <a:buChar char="§"/>
            </a:pPr>
            <a:r>
              <a:rPr lang="en-US" sz="2400" dirty="0"/>
              <a:t>Patient Health Questionnaire (PHQ): </a:t>
            </a:r>
            <a:r>
              <a:rPr lang="en-US" sz="2400" b="1" dirty="0">
                <a:hlinkClick r:id="rId3"/>
              </a:rPr>
              <a:t>https://www.apa.org/pi/about/publications/caregivers/practice-settings/assessment/tools/patient-health</a:t>
            </a:r>
            <a:endParaRPr lang="en-US" sz="2400" b="1" dirty="0"/>
          </a:p>
          <a:p>
            <a:pPr marL="1057698" lvl="1" indent="-457189">
              <a:buClr>
                <a:srgbClr val="000000"/>
              </a:buClr>
              <a:buFont typeface="Wingdings" panose="05000000000000000000" pitchFamily="2" charset="2"/>
              <a:buChar char="§"/>
            </a:pPr>
            <a:r>
              <a:rPr lang="en-US" sz="2400" dirty="0"/>
              <a:t>C-SSRS: </a:t>
            </a:r>
            <a:r>
              <a:rPr lang="en-US" sz="2400" b="1" u="sng" dirty="0">
                <a:hlinkClick r:id="rId4"/>
              </a:rPr>
              <a:t>https://cssrs.columbia.edu/documents/c-ssrs-screener-triage-primary-care/</a:t>
            </a:r>
            <a:endParaRPr lang="en-US" sz="3200" b="1" dirty="0"/>
          </a:p>
          <a:p>
            <a:pPr marL="457189" indent="-457189">
              <a:buClr>
                <a:srgbClr val="000000"/>
              </a:buClr>
              <a:buFont typeface="Wingdings" panose="05000000000000000000" pitchFamily="2" charset="2"/>
              <a:buChar char="§"/>
            </a:pPr>
            <a:r>
              <a:rPr lang="en-US" sz="2400" b="1" dirty="0"/>
              <a:t>Assessment Examples</a:t>
            </a:r>
          </a:p>
          <a:p>
            <a:pPr marL="1057698" lvl="1" indent="-457189">
              <a:buClr>
                <a:srgbClr val="000000"/>
              </a:buClr>
              <a:buFont typeface="Wingdings" panose="05000000000000000000" pitchFamily="2" charset="2"/>
              <a:buChar char="§"/>
            </a:pPr>
            <a:r>
              <a:rPr lang="en-US" sz="2400" dirty="0"/>
              <a:t>SAFE-T: This resource gives a brief overview on conducting a suicide assessment using a five-step evaluation and triage plan; available via pocket card and app at </a:t>
            </a:r>
            <a:r>
              <a:rPr lang="en-US" sz="2400" b="1" dirty="0">
                <a:hlinkClick r:id="rId5"/>
              </a:rPr>
              <a:t>https://store.samhsa.gov/product/SAFE-T-Pocket-Card-Suicide-Assessment-Five-Step-Evaluation-and-Triage-for-Clinicians/sma09-4432</a:t>
            </a:r>
            <a:endParaRPr lang="en-US" sz="2400" b="1" dirty="0"/>
          </a:p>
          <a:p>
            <a:pPr marL="1057698" lvl="1" indent="-457189">
              <a:buClr>
                <a:srgbClr val="000000"/>
              </a:buClr>
              <a:buFont typeface="Wingdings" panose="05000000000000000000" pitchFamily="2" charset="2"/>
              <a:buChar char="§"/>
            </a:pPr>
            <a:r>
              <a:rPr lang="en-US" sz="2400" dirty="0"/>
              <a:t>C-SSRS: </a:t>
            </a:r>
            <a:r>
              <a:rPr lang="en-US" sz="2400" b="1" dirty="0">
                <a:hlinkClick r:id="rId6"/>
              </a:rPr>
              <a:t>https://cssrs.columbia.edu/the-columbia-scale-c-ssrs/about-the-scale/</a:t>
            </a:r>
            <a:endParaRPr lang="en-US" sz="2400" b="1" dirty="0"/>
          </a:p>
          <a:p>
            <a:pPr marL="457189" indent="-457189">
              <a:buClr>
                <a:srgbClr val="000000"/>
              </a:buClr>
              <a:buFont typeface="Wingdings" panose="05000000000000000000" pitchFamily="2" charset="2"/>
              <a:buChar char="§"/>
            </a:pPr>
            <a:endParaRPr lang="en-US" sz="2400" dirty="0"/>
          </a:p>
        </p:txBody>
      </p:sp>
      <p:sp>
        <p:nvSpPr>
          <p:cNvPr id="4" name="Title 3"/>
          <p:cNvSpPr>
            <a:spLocks noGrp="1"/>
          </p:cNvSpPr>
          <p:nvPr>
            <p:ph type="title"/>
          </p:nvPr>
        </p:nvSpPr>
        <p:spPr/>
        <p:txBody>
          <a:bodyPr/>
          <a:lstStyle/>
          <a:p>
            <a:r>
              <a:rPr lang="en-US" dirty="0"/>
              <a:t>Screening &amp; Assessment Resources</a:t>
            </a:r>
          </a:p>
        </p:txBody>
      </p:sp>
    </p:spTree>
    <p:extLst>
      <p:ext uri="{BB962C8B-B14F-4D97-AF65-F5344CB8AC3E}">
        <p14:creationId xmlns:p14="http://schemas.microsoft.com/office/powerpoint/2010/main" val="9414778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43</a:t>
            </a:fld>
            <a:endParaRPr lang="en-US"/>
          </a:p>
        </p:txBody>
      </p:sp>
      <p:sp>
        <p:nvSpPr>
          <p:cNvPr id="3" name="Content Placeholder 2"/>
          <p:cNvSpPr>
            <a:spLocks noGrp="1"/>
          </p:cNvSpPr>
          <p:nvPr>
            <p:ph sz="quarter" idx="10"/>
          </p:nvPr>
        </p:nvSpPr>
        <p:spPr>
          <a:xfrm>
            <a:off x="499533" y="1337934"/>
            <a:ext cx="11387667" cy="5169191"/>
          </a:xfrm>
        </p:spPr>
        <p:txBody>
          <a:bodyPr/>
          <a:lstStyle/>
          <a:p>
            <a:pPr marL="380990" indent="-380990">
              <a:buClr>
                <a:srgbClr val="000000"/>
              </a:buClr>
              <a:buFont typeface="Wingdings" panose="05000000000000000000" pitchFamily="2" charset="2"/>
              <a:buChar char="§"/>
            </a:pPr>
            <a:r>
              <a:rPr lang="en-US" sz="2400" dirty="0"/>
              <a:t>Suicide Safety Plan (Stanley &amp; Brown): </a:t>
            </a:r>
            <a:r>
              <a:rPr lang="en-US" sz="2400" b="1" dirty="0">
                <a:hlinkClick r:id="rId2" action="ppaction://hlinkfile"/>
              </a:rPr>
              <a:t>suicidesafetyplan.com</a:t>
            </a:r>
            <a:endParaRPr lang="en-US" sz="2400" b="1" dirty="0"/>
          </a:p>
          <a:p>
            <a:pPr marL="981499" lvl="1" indent="-380990">
              <a:buClr>
                <a:srgbClr val="000000"/>
              </a:buClr>
              <a:buFont typeface="Wingdings" panose="05000000000000000000" pitchFamily="2" charset="2"/>
              <a:buChar char="§"/>
            </a:pPr>
            <a:r>
              <a:rPr lang="en-US" sz="2400" dirty="0"/>
              <a:t>Also available as an app for both Apple and Android devices </a:t>
            </a:r>
          </a:p>
          <a:p>
            <a:pPr marL="981499" lvl="1" indent="-380990">
              <a:buClr>
                <a:srgbClr val="000000"/>
              </a:buClr>
              <a:buFont typeface="Wingdings" panose="05000000000000000000" pitchFamily="2" charset="2"/>
              <a:buChar char="§"/>
            </a:pPr>
            <a:r>
              <a:rPr lang="en-US" sz="2400" dirty="0"/>
              <a:t>Dr. Stanley participated in a number of recent webinars related to safety planning in the time of the COVID-19 pandemic, which can be located by visiting the Zero Suicide COVID-19 resource page</a:t>
            </a:r>
          </a:p>
          <a:p>
            <a:pPr marL="380990" indent="-380990">
              <a:buClr>
                <a:srgbClr val="000000"/>
              </a:buClr>
              <a:buFont typeface="Wingdings" panose="05000000000000000000" pitchFamily="2" charset="2"/>
              <a:buChar char="§"/>
            </a:pPr>
            <a:r>
              <a:rPr lang="en-US" sz="2400" dirty="0"/>
              <a:t>Locating safety net resources:</a:t>
            </a:r>
          </a:p>
          <a:p>
            <a:pPr marL="981499" lvl="1" indent="-380990">
              <a:buClr>
                <a:srgbClr val="000000"/>
              </a:buClr>
              <a:buFont typeface="Wingdings" panose="05000000000000000000" pitchFamily="2" charset="2"/>
              <a:buChar char="§"/>
            </a:pPr>
            <a:r>
              <a:rPr lang="en-US" sz="2400" b="1" dirty="0">
                <a:hlinkClick r:id="rId3" action="ppaction://hlinkfile"/>
              </a:rPr>
              <a:t>211.org</a:t>
            </a:r>
            <a:r>
              <a:rPr lang="en-US" sz="2400" dirty="0"/>
              <a:t> – this website can help you locate your local information and referral hotline that can give you information regarding organizations in your community that might offer peer resources, support groups, and other valuable safety net resources, as well as basic needs information</a:t>
            </a:r>
          </a:p>
          <a:p>
            <a:pPr marL="981499" lvl="1" indent="-380990">
              <a:buClr>
                <a:srgbClr val="000000"/>
              </a:buClr>
              <a:buFont typeface="Wingdings" panose="05000000000000000000" pitchFamily="2" charset="2"/>
              <a:buChar char="§"/>
            </a:pPr>
            <a:r>
              <a:rPr lang="en-US" sz="2400" dirty="0"/>
              <a:t>You can locate your local </a:t>
            </a:r>
            <a:r>
              <a:rPr lang="en-US" sz="2400" b="1" dirty="0"/>
              <a:t>National Suicide Prevention Lifeline crisis hotline</a:t>
            </a:r>
            <a:r>
              <a:rPr lang="en-US" sz="2400" dirty="0"/>
              <a:t> by visiting </a:t>
            </a:r>
            <a:r>
              <a:rPr lang="en-US" sz="2400" b="1" dirty="0">
                <a:hlinkClick r:id="rId4"/>
              </a:rPr>
              <a:t>https://suicidepreventionlifeline.org/our-network/</a:t>
            </a:r>
            <a:endParaRPr lang="en-US" sz="2400" b="1" dirty="0"/>
          </a:p>
          <a:p>
            <a:pPr marL="981499" lvl="1" indent="-380990">
              <a:buClr>
                <a:srgbClr val="000000"/>
              </a:buClr>
              <a:buFont typeface="Wingdings" panose="05000000000000000000" pitchFamily="2" charset="2"/>
              <a:buChar char="§"/>
            </a:pPr>
            <a:r>
              <a:rPr lang="en-US" sz="2400" dirty="0"/>
              <a:t>Locate your local </a:t>
            </a:r>
            <a:r>
              <a:rPr lang="en-US" sz="2400" b="1" dirty="0"/>
              <a:t>NAMI </a:t>
            </a:r>
            <a:r>
              <a:rPr lang="en-US" sz="2400" dirty="0"/>
              <a:t>chapter: </a:t>
            </a:r>
            <a:r>
              <a:rPr lang="en-US" sz="2400" b="1" dirty="0">
                <a:hlinkClick r:id="rId5"/>
              </a:rPr>
              <a:t>https://www.nami.org/home</a:t>
            </a:r>
            <a:r>
              <a:rPr lang="en-US" sz="2400" b="1" dirty="0"/>
              <a:t> </a:t>
            </a:r>
          </a:p>
          <a:p>
            <a:pPr lvl="1">
              <a:buClr>
                <a:srgbClr val="000000"/>
              </a:buClr>
            </a:pPr>
            <a:endParaRPr lang="en-US" sz="2400" dirty="0"/>
          </a:p>
        </p:txBody>
      </p:sp>
      <p:sp>
        <p:nvSpPr>
          <p:cNvPr id="4" name="Title 3"/>
          <p:cNvSpPr>
            <a:spLocks noGrp="1"/>
          </p:cNvSpPr>
          <p:nvPr>
            <p:ph type="title"/>
          </p:nvPr>
        </p:nvSpPr>
        <p:spPr>
          <a:xfrm>
            <a:off x="499533" y="312160"/>
            <a:ext cx="8488159" cy="1025773"/>
          </a:xfrm>
        </p:spPr>
        <p:txBody>
          <a:bodyPr/>
          <a:lstStyle/>
          <a:p>
            <a:r>
              <a:rPr lang="en-US" dirty="0"/>
              <a:t>Resources – Safety Planning &amp; </a:t>
            </a:r>
            <a:br>
              <a:rPr lang="en-US" dirty="0"/>
            </a:br>
            <a:r>
              <a:rPr lang="en-US" dirty="0"/>
              <a:t>Creating a Safety Net</a:t>
            </a:r>
          </a:p>
        </p:txBody>
      </p:sp>
    </p:spTree>
    <p:extLst>
      <p:ext uri="{BB962C8B-B14F-4D97-AF65-F5344CB8AC3E}">
        <p14:creationId xmlns:p14="http://schemas.microsoft.com/office/powerpoint/2010/main" val="41431286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44</a:t>
            </a:fld>
            <a:endParaRPr lang="en-US" dirty="0"/>
          </a:p>
        </p:txBody>
      </p:sp>
      <p:sp>
        <p:nvSpPr>
          <p:cNvPr id="3" name="Content Placeholder 2"/>
          <p:cNvSpPr>
            <a:spLocks noGrp="1"/>
          </p:cNvSpPr>
          <p:nvPr>
            <p:ph sz="quarter" idx="10"/>
          </p:nvPr>
        </p:nvSpPr>
        <p:spPr>
          <a:xfrm>
            <a:off x="498829" y="1338786"/>
            <a:ext cx="11387667" cy="4913157"/>
          </a:xfrm>
        </p:spPr>
        <p:txBody>
          <a:bodyPr/>
          <a:lstStyle/>
          <a:p>
            <a:pPr marL="385224" indent="-370408">
              <a:spcAft>
                <a:spcPts val="667"/>
              </a:spcAft>
              <a:buClr>
                <a:srgbClr val="000000"/>
              </a:buClr>
              <a:buSzPct val="90000"/>
              <a:buFont typeface="Wingdings" pitchFamily="2" charset="2"/>
              <a:buChar char="§"/>
            </a:pPr>
            <a:r>
              <a:rPr lang="en-US" sz="2400" b="1" dirty="0">
                <a:latin typeface="Calibri" panose="020F0502020204030204" pitchFamily="34" charset="0"/>
                <a:cs typeface="Calibri" panose="020F0502020204030204" pitchFamily="34" charset="0"/>
              </a:rPr>
              <a:t>SAMHSA’s Disaster Distress Helpline</a:t>
            </a:r>
          </a:p>
          <a:p>
            <a:pPr marL="999042" lvl="1" indent="-387341">
              <a:spcAft>
                <a:spcPts val="667"/>
              </a:spcAft>
              <a:buClr>
                <a:srgbClr val="000000"/>
              </a:buClr>
              <a:buSzPct val="90000"/>
              <a:buFont typeface="Wingdings" pitchFamily="2" charset="2"/>
              <a:buChar char="§"/>
            </a:pPr>
            <a:r>
              <a:rPr lang="en-US" sz="2400" dirty="0">
                <a:latin typeface="Calibri" panose="020F0502020204030204" pitchFamily="34" charset="0"/>
                <a:cs typeface="Calibri" panose="020F0502020204030204" pitchFamily="34" charset="0"/>
              </a:rPr>
              <a:t>Call: 800-985-5990</a:t>
            </a:r>
          </a:p>
          <a:p>
            <a:pPr marL="999042" lvl="1" indent="-387341">
              <a:spcAft>
                <a:spcPts val="667"/>
              </a:spcAft>
              <a:buClr>
                <a:srgbClr val="000000"/>
              </a:buClr>
              <a:buSzPct val="90000"/>
              <a:buFont typeface="Wingdings" pitchFamily="2" charset="2"/>
              <a:buChar char="§"/>
            </a:pPr>
            <a:r>
              <a:rPr lang="en-US" sz="2400" dirty="0">
                <a:latin typeface="Calibri" panose="020F0502020204030204" pitchFamily="34" charset="0"/>
                <a:cs typeface="Calibri" panose="020F0502020204030204" pitchFamily="34" charset="0"/>
              </a:rPr>
              <a:t>Text/SMS: Text </a:t>
            </a:r>
            <a:r>
              <a:rPr lang="en-US" sz="2400" b="1" dirty="0" err="1">
                <a:latin typeface="Calibri" panose="020F0502020204030204" pitchFamily="34" charset="0"/>
                <a:cs typeface="Calibri" panose="020F0502020204030204" pitchFamily="34" charset="0"/>
              </a:rPr>
              <a:t>TalkWithUs</a:t>
            </a:r>
            <a:r>
              <a:rPr lang="en-US" sz="2400" dirty="0">
                <a:latin typeface="Calibri" panose="020F0502020204030204" pitchFamily="34" charset="0"/>
                <a:cs typeface="Calibri" panose="020F0502020204030204" pitchFamily="34" charset="0"/>
              </a:rPr>
              <a:t> or </a:t>
            </a:r>
            <a:r>
              <a:rPr lang="en-US" sz="2400" b="1" dirty="0" err="1">
                <a:latin typeface="Calibri" panose="020F0502020204030204" pitchFamily="34" charset="0"/>
                <a:cs typeface="Calibri" panose="020F0502020204030204" pitchFamily="34" charset="0"/>
              </a:rPr>
              <a:t>Hablanos</a:t>
            </a:r>
            <a:r>
              <a:rPr lang="en-US" sz="2400" dirty="0">
                <a:latin typeface="Calibri" panose="020F0502020204030204" pitchFamily="34" charset="0"/>
                <a:cs typeface="Calibri" panose="020F0502020204030204" pitchFamily="34" charset="0"/>
              </a:rPr>
              <a:t> (for Spanish) to 66746 Full details at: </a:t>
            </a:r>
            <a:r>
              <a:rPr lang="en-US" sz="2400" dirty="0">
                <a:hlinkClick r:id="rId2"/>
              </a:rPr>
              <a:t>https://www.samhsa.gov/find-help/disaster-distress-helpline</a:t>
            </a:r>
            <a:endParaRPr lang="en-US" sz="2400" dirty="0"/>
          </a:p>
          <a:p>
            <a:pPr marL="385224" indent="-370408">
              <a:spcAft>
                <a:spcPts val="1333"/>
              </a:spcAft>
              <a:buClr>
                <a:srgbClr val="000000"/>
              </a:buClr>
              <a:buSzPct val="90000"/>
              <a:buFont typeface="Wingdings" pitchFamily="2" charset="2"/>
              <a:buChar char="§"/>
            </a:pPr>
            <a:r>
              <a:rPr lang="en-US" sz="2400" b="1" dirty="0">
                <a:latin typeface="Calibri" panose="020F0502020204030204" pitchFamily="34" charset="0"/>
                <a:cs typeface="Calibri" panose="020F0502020204030204" pitchFamily="34" charset="0"/>
              </a:rPr>
              <a:t>National Suicide Prevention Lifeline</a:t>
            </a:r>
          </a:p>
          <a:p>
            <a:pPr marL="985733" lvl="1" indent="-370408">
              <a:spcAft>
                <a:spcPts val="1333"/>
              </a:spcAft>
              <a:buClr>
                <a:srgbClr val="000000"/>
              </a:buClr>
              <a:buSzPct val="90000"/>
              <a:buFont typeface="Wingdings" pitchFamily="2" charset="2"/>
              <a:buChar char="§"/>
            </a:pPr>
            <a:r>
              <a:rPr lang="en-US" sz="2400" dirty="0">
                <a:latin typeface="Calibri" panose="020F0502020204030204" pitchFamily="34" charset="0"/>
                <a:cs typeface="Calibri" panose="020F0502020204030204" pitchFamily="34" charset="0"/>
              </a:rPr>
              <a:t>Call: 1-800-273-TALK (8255)</a:t>
            </a:r>
          </a:p>
          <a:p>
            <a:pPr marL="985733" lvl="1" indent="-370408">
              <a:spcAft>
                <a:spcPts val="1333"/>
              </a:spcAft>
              <a:buClr>
                <a:srgbClr val="000000"/>
              </a:buClr>
              <a:buSzPct val="90000"/>
              <a:buFont typeface="Wingdings" pitchFamily="2" charset="2"/>
              <a:buChar char="§"/>
            </a:pPr>
            <a:r>
              <a:rPr lang="en-US" sz="2400" dirty="0">
                <a:latin typeface="Calibri" panose="020F0502020204030204" pitchFamily="34" charset="0"/>
                <a:cs typeface="Calibri" panose="020F0502020204030204" pitchFamily="34" charset="0"/>
              </a:rPr>
              <a:t>Chat available: </a:t>
            </a:r>
            <a:r>
              <a:rPr lang="en-US" sz="2400" dirty="0">
                <a:hlinkClick r:id="rId3"/>
              </a:rPr>
              <a:t>https://suicidepreventionlifeline.org/chat/</a:t>
            </a:r>
            <a:endParaRPr lang="en-US" sz="2400" dirty="0">
              <a:latin typeface="Calibri" panose="020F0502020204030204" pitchFamily="34" charset="0"/>
              <a:cs typeface="Calibri" panose="020F0502020204030204" pitchFamily="34" charset="0"/>
            </a:endParaRPr>
          </a:p>
          <a:p>
            <a:pPr marL="385224" indent="-370408">
              <a:spcAft>
                <a:spcPts val="1333"/>
              </a:spcAft>
              <a:buClr>
                <a:srgbClr val="000000"/>
              </a:buClr>
              <a:buSzPct val="90000"/>
              <a:buFont typeface="Wingdings" pitchFamily="2" charset="2"/>
              <a:buChar char="§"/>
            </a:pPr>
            <a:r>
              <a:rPr lang="en-US" sz="2400" b="1" dirty="0">
                <a:solidFill>
                  <a:srgbClr val="000000"/>
                </a:solidFill>
                <a:latin typeface="Calibri" panose="020F0502020204030204" pitchFamily="34" charset="0"/>
                <a:cs typeface="Calibri" panose="020F0502020204030204" pitchFamily="34" charset="0"/>
              </a:rPr>
              <a:t>Crisis Text Line – </a:t>
            </a:r>
            <a:r>
              <a:rPr lang="en-US" sz="2400" dirty="0">
                <a:solidFill>
                  <a:srgbClr val="000000"/>
                </a:solidFill>
                <a:latin typeface="Calibri" panose="020F0502020204030204" pitchFamily="34" charset="0"/>
                <a:cs typeface="Calibri" panose="020F0502020204030204" pitchFamily="34" charset="0"/>
              </a:rPr>
              <a:t>text “Home” to 741741 for 24/7 access to crisis counselors via text</a:t>
            </a:r>
          </a:p>
          <a:p>
            <a:pPr>
              <a:buClrTx/>
            </a:pPr>
            <a:endParaRPr lang="en-US" sz="24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499533" y="312161"/>
            <a:ext cx="8488159" cy="1026625"/>
          </a:xfrm>
        </p:spPr>
        <p:txBody>
          <a:bodyPr/>
          <a:lstStyle/>
          <a:p>
            <a:r>
              <a:rPr lang="en-US" altLang="en-US" dirty="0">
                <a:latin typeface="Arial" panose="020B0604020202020204" pitchFamily="34" charset="0"/>
                <a:cs typeface="Arial" panose="020B0604020202020204" pitchFamily="34" charset="0"/>
              </a:rPr>
              <a:t>Resources - Crisis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080682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45</a:t>
            </a:fld>
            <a:endParaRPr lang="en-US" dirty="0"/>
          </a:p>
        </p:txBody>
      </p:sp>
      <p:sp>
        <p:nvSpPr>
          <p:cNvPr id="3" name="Content Placeholder 2"/>
          <p:cNvSpPr>
            <a:spLocks noGrp="1"/>
          </p:cNvSpPr>
          <p:nvPr>
            <p:ph sz="quarter" idx="10"/>
          </p:nvPr>
        </p:nvSpPr>
        <p:spPr>
          <a:xfrm>
            <a:off x="498829" y="1338786"/>
            <a:ext cx="11387667" cy="4913157"/>
          </a:xfrm>
        </p:spPr>
        <p:txBody>
          <a:bodyPr/>
          <a:lstStyle/>
          <a:p>
            <a:pPr marL="385224" indent="-370408">
              <a:spcAft>
                <a:spcPts val="1333"/>
              </a:spcAft>
              <a:buClr>
                <a:srgbClr val="000000"/>
              </a:buClr>
              <a:buSzPct val="90000"/>
              <a:buFont typeface="Wingdings" pitchFamily="2" charset="2"/>
              <a:buChar char="§"/>
            </a:pPr>
            <a:r>
              <a:rPr lang="en-US" sz="2400" b="1" dirty="0">
                <a:solidFill>
                  <a:srgbClr val="000000"/>
                </a:solidFill>
                <a:latin typeface="Calibri" panose="020F0502020204030204" pitchFamily="34" charset="0"/>
                <a:cs typeface="Calibri" panose="020F0502020204030204" pitchFamily="34" charset="0"/>
              </a:rPr>
              <a:t>Trevor Project – </a:t>
            </a:r>
            <a:r>
              <a:rPr lang="en-US" sz="2400" dirty="0">
                <a:solidFill>
                  <a:srgbClr val="000000"/>
                </a:solidFill>
                <a:latin typeface="Calibri" panose="020F0502020204030204" pitchFamily="34" charset="0"/>
                <a:cs typeface="Calibri" panose="020F0502020204030204" pitchFamily="34" charset="0"/>
              </a:rPr>
              <a:t>available via hotline, chat, and text to support LGBTQ youth</a:t>
            </a:r>
          </a:p>
          <a:p>
            <a:pPr marL="985733" lvl="1" indent="-370408">
              <a:spcAft>
                <a:spcPts val="1333"/>
              </a:spcAft>
              <a:buClr>
                <a:srgbClr val="000000"/>
              </a:buClr>
              <a:buSzPct val="90000"/>
              <a:buFont typeface="Wingdings" pitchFamily="2" charset="2"/>
              <a:buChar char="§"/>
            </a:pPr>
            <a:r>
              <a:rPr lang="en-US" sz="2400" dirty="0">
                <a:solidFill>
                  <a:srgbClr val="000000"/>
                </a:solidFill>
                <a:latin typeface="Calibri" panose="020F0502020204030204" pitchFamily="34" charset="0"/>
                <a:cs typeface="Calibri" panose="020F0502020204030204" pitchFamily="34" charset="0"/>
              </a:rPr>
              <a:t>Call: </a:t>
            </a:r>
            <a:r>
              <a:rPr lang="en-US" sz="2400" dirty="0"/>
              <a:t>1-866-488-7386</a:t>
            </a:r>
          </a:p>
          <a:p>
            <a:pPr marL="985733" lvl="1" indent="-370408">
              <a:spcAft>
                <a:spcPts val="1333"/>
              </a:spcAft>
              <a:buClr>
                <a:srgbClr val="000000"/>
              </a:buClr>
              <a:buSzPct val="90000"/>
              <a:buFont typeface="Wingdings" pitchFamily="2" charset="2"/>
              <a:buChar char="§"/>
            </a:pPr>
            <a:r>
              <a:rPr lang="en-US" sz="2400" dirty="0">
                <a:solidFill>
                  <a:srgbClr val="000000"/>
                </a:solidFill>
                <a:latin typeface="Calibri" panose="020F0502020204030204" pitchFamily="34" charset="0"/>
                <a:cs typeface="Calibri" panose="020F0502020204030204" pitchFamily="34" charset="0"/>
              </a:rPr>
              <a:t>Website: </a:t>
            </a:r>
            <a:r>
              <a:rPr lang="en-US" sz="2400" dirty="0">
                <a:hlinkClick r:id="rId2"/>
              </a:rPr>
              <a:t>https://www.thetrevorproject.org/</a:t>
            </a:r>
            <a:endParaRPr lang="en-US" sz="2400" dirty="0">
              <a:solidFill>
                <a:srgbClr val="000000"/>
              </a:solidFill>
              <a:latin typeface="Calibri" panose="020F0502020204030204" pitchFamily="34" charset="0"/>
              <a:cs typeface="Calibri" panose="020F0502020204030204" pitchFamily="34" charset="0"/>
            </a:endParaRPr>
          </a:p>
          <a:p>
            <a:pPr marL="385224" indent="-370408">
              <a:spcAft>
                <a:spcPts val="1333"/>
              </a:spcAft>
              <a:buClr>
                <a:srgbClr val="000000"/>
              </a:buClr>
              <a:buSzPct val="90000"/>
              <a:buFont typeface="Wingdings" pitchFamily="2" charset="2"/>
              <a:buChar char="§"/>
            </a:pPr>
            <a:r>
              <a:rPr lang="en-US" sz="2400" b="1" dirty="0" err="1"/>
              <a:t>TransLifeline</a:t>
            </a:r>
            <a:r>
              <a:rPr lang="en-US" sz="2400" b="1" dirty="0"/>
              <a:t> – </a:t>
            </a:r>
            <a:r>
              <a:rPr lang="en-US" sz="2400" dirty="0"/>
              <a:t>A peer-led crisis hotline available to support people who are trans and/or questioning</a:t>
            </a:r>
          </a:p>
          <a:p>
            <a:pPr marL="985733" lvl="1" indent="-370408">
              <a:spcAft>
                <a:spcPts val="1333"/>
              </a:spcAft>
              <a:buClr>
                <a:srgbClr val="000000"/>
              </a:buClr>
              <a:buSzPct val="90000"/>
              <a:buFont typeface="Wingdings" pitchFamily="2" charset="2"/>
              <a:buChar char="§"/>
            </a:pPr>
            <a:r>
              <a:rPr lang="en-US" sz="2400" dirty="0"/>
              <a:t>Call: 877-565-8860</a:t>
            </a:r>
          </a:p>
          <a:p>
            <a:pPr marL="385224" indent="-370408">
              <a:spcAft>
                <a:spcPts val="1333"/>
              </a:spcAft>
              <a:buClr>
                <a:srgbClr val="000000"/>
              </a:buClr>
              <a:buSzPct val="90000"/>
              <a:buFont typeface="Wingdings" pitchFamily="2" charset="2"/>
              <a:buChar char="§"/>
            </a:pPr>
            <a:r>
              <a:rPr lang="en-US" sz="2400" b="1" dirty="0"/>
              <a:t>National Domestic Violence Hotline</a:t>
            </a:r>
            <a:r>
              <a:rPr lang="en-US" sz="2400" dirty="0"/>
              <a:t>: Available by phone and chat </a:t>
            </a:r>
          </a:p>
          <a:p>
            <a:pPr marL="985733" lvl="1" indent="-370408">
              <a:spcAft>
                <a:spcPts val="1333"/>
              </a:spcAft>
              <a:buClr>
                <a:srgbClr val="000000"/>
              </a:buClr>
              <a:buSzPct val="90000"/>
              <a:buFont typeface="Wingdings" pitchFamily="2" charset="2"/>
              <a:buChar char="§"/>
            </a:pPr>
            <a:r>
              <a:rPr lang="en-US" sz="2400" dirty="0"/>
              <a:t>Call: 1-800-799-SAFE (7233)</a:t>
            </a:r>
            <a:endParaRPr lang="en-US" sz="3200" dirty="0"/>
          </a:p>
          <a:p>
            <a:pPr marL="985733" lvl="1" indent="-370408">
              <a:spcAft>
                <a:spcPts val="1333"/>
              </a:spcAft>
              <a:buClr>
                <a:srgbClr val="000000"/>
              </a:buClr>
              <a:buSzPct val="90000"/>
              <a:buFont typeface="Wingdings" pitchFamily="2" charset="2"/>
              <a:buChar char="§"/>
            </a:pPr>
            <a:r>
              <a:rPr lang="en-US" sz="2400" dirty="0"/>
              <a:t>Website: </a:t>
            </a:r>
            <a:r>
              <a:rPr lang="en-US" sz="2400" dirty="0">
                <a:hlinkClick r:id="rId3"/>
              </a:rPr>
              <a:t>https://www.thehotline.org/help/</a:t>
            </a:r>
            <a:endParaRPr lang="en-US" sz="2400"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a:xfrm>
            <a:off x="499533" y="312161"/>
            <a:ext cx="8488159" cy="1026625"/>
          </a:xfrm>
        </p:spPr>
        <p:txBody>
          <a:bodyPr/>
          <a:lstStyle/>
          <a:p>
            <a:r>
              <a:rPr lang="en-US" altLang="en-US" dirty="0">
                <a:latin typeface="Arial" panose="020B0604020202020204" pitchFamily="34" charset="0"/>
                <a:cs typeface="Arial" panose="020B0604020202020204" pitchFamily="34" charset="0"/>
              </a:rPr>
              <a:t>Resources - Crisis</a:t>
            </a:r>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418368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42782948-4DBE-204D-AB9E-B65E067054AE}" type="slidenum">
              <a:rPr lang="en-US" smtClean="0"/>
              <a:pPr/>
              <a:t>46</a:t>
            </a:fld>
            <a:endParaRPr lang="en-US"/>
          </a:p>
        </p:txBody>
      </p:sp>
      <p:sp>
        <p:nvSpPr>
          <p:cNvPr id="3" name="Content Placeholder 2"/>
          <p:cNvSpPr>
            <a:spLocks noGrp="1"/>
          </p:cNvSpPr>
          <p:nvPr>
            <p:ph sz="quarter" idx="10"/>
          </p:nvPr>
        </p:nvSpPr>
        <p:spPr/>
        <p:txBody>
          <a:bodyPr/>
          <a:lstStyle/>
          <a:p>
            <a:pPr marL="380990" indent="-380990">
              <a:buClr>
                <a:srgbClr val="000000"/>
              </a:buClr>
              <a:buFont typeface="Wingdings" panose="05000000000000000000" pitchFamily="2" charset="2"/>
              <a:buChar char="§"/>
            </a:pPr>
            <a:r>
              <a:rPr lang="en-US" sz="2400" b="1" dirty="0">
                <a:latin typeface="Calibri" panose="020F0502020204030204" pitchFamily="34" charset="0"/>
                <a:cs typeface="Calibri" panose="020F0502020204030204" pitchFamily="34" charset="0"/>
              </a:rPr>
              <a:t>Locate your state’s Suicide Prevention Coordinator: </a:t>
            </a:r>
            <a:r>
              <a:rPr lang="en-US" sz="2400" dirty="0">
                <a:hlinkClick r:id="rId3"/>
              </a:rPr>
              <a:t>https://www.sprc.org/states</a:t>
            </a:r>
            <a:endParaRPr lang="en-US" sz="2400" b="1" dirty="0">
              <a:latin typeface="Calibri" panose="020F0502020204030204" pitchFamily="34" charset="0"/>
              <a:cs typeface="Calibri" panose="020F0502020204030204" pitchFamily="34" charset="0"/>
            </a:endParaRPr>
          </a:p>
          <a:p>
            <a:pPr marL="385224" indent="-370408">
              <a:spcAft>
                <a:spcPts val="667"/>
              </a:spcAft>
              <a:buClr>
                <a:srgbClr val="000000"/>
              </a:buClr>
              <a:buSzPct val="90000"/>
              <a:buFont typeface="Wingdings" pitchFamily="2" charset="2"/>
              <a:buChar char="§"/>
            </a:pPr>
            <a:r>
              <a:rPr lang="en-US" sz="2400" b="1" dirty="0">
                <a:latin typeface="Calibri" panose="020F0502020204030204" pitchFamily="34" charset="0"/>
                <a:cs typeface="Calibri" panose="020F0502020204030204" pitchFamily="34" charset="0"/>
              </a:rPr>
              <a:t>Access information on state suicide prevention infrastructure: </a:t>
            </a:r>
            <a:r>
              <a:rPr lang="en-US" sz="2400" dirty="0">
                <a:hlinkClick r:id="rId4"/>
              </a:rPr>
              <a:t>https://www.sprc.org/state-infrastructure</a:t>
            </a:r>
            <a:endParaRPr lang="en-US" sz="2400" b="1" dirty="0">
              <a:latin typeface="Calibri" panose="020F0502020204030204" pitchFamily="34" charset="0"/>
              <a:cs typeface="Calibri" panose="020F0502020204030204" pitchFamily="34" charset="0"/>
            </a:endParaRPr>
          </a:p>
          <a:p>
            <a:pPr marL="385224" indent="-370408">
              <a:spcAft>
                <a:spcPts val="667"/>
              </a:spcAft>
              <a:buClr>
                <a:srgbClr val="000000"/>
              </a:buClr>
              <a:buSzPct val="90000"/>
              <a:buFont typeface="Wingdings" pitchFamily="2" charset="2"/>
              <a:buChar char="§"/>
            </a:pPr>
            <a:r>
              <a:rPr lang="en-US" sz="2400" b="1" dirty="0">
                <a:latin typeface="Calibri" panose="020F0502020204030204" pitchFamily="34" charset="0"/>
                <a:cs typeface="Calibri" panose="020F0502020204030204" pitchFamily="34" charset="0"/>
              </a:rPr>
              <a:t>Find your state’s National Alliance on Mental Illness (NAMI) chapter at </a:t>
            </a:r>
            <a:r>
              <a:rPr lang="en-US" sz="2400" dirty="0">
                <a:hlinkClick r:id="rId5"/>
              </a:rPr>
              <a:t>https://www.nami.org/Home</a:t>
            </a:r>
            <a:endParaRPr lang="en-US" sz="2400" b="1" dirty="0">
              <a:latin typeface="Calibri" panose="020F0502020204030204" pitchFamily="34" charset="0"/>
              <a:cs typeface="Calibri" panose="020F0502020204030204" pitchFamily="34" charset="0"/>
            </a:endParaRPr>
          </a:p>
        </p:txBody>
      </p:sp>
      <p:sp>
        <p:nvSpPr>
          <p:cNvPr id="4" name="Title 3"/>
          <p:cNvSpPr>
            <a:spLocks noGrp="1"/>
          </p:cNvSpPr>
          <p:nvPr>
            <p:ph type="title"/>
          </p:nvPr>
        </p:nvSpPr>
        <p:spPr/>
        <p:txBody>
          <a:bodyPr/>
          <a:lstStyle/>
          <a:p>
            <a:r>
              <a:rPr lang="en-US" dirty="0"/>
              <a:t>Resources - States</a:t>
            </a:r>
          </a:p>
        </p:txBody>
      </p:sp>
    </p:spTree>
    <p:extLst>
      <p:ext uri="{BB962C8B-B14F-4D97-AF65-F5344CB8AC3E}">
        <p14:creationId xmlns:p14="http://schemas.microsoft.com/office/powerpoint/2010/main" val="39217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a:extLst>
              <a:ext uri="{FF2B5EF4-FFF2-40B4-BE49-F238E27FC236}">
                <a16:creationId xmlns:a16="http://schemas.microsoft.com/office/drawing/2014/main" id="{A000E201-71C0-4255-9319-34D29519035C}"/>
              </a:ext>
            </a:extLst>
          </p:cNvPr>
          <p:cNvSpPr>
            <a:spLocks noGrp="1" noChangeArrowheads="1"/>
          </p:cNvSpPr>
          <p:nvPr>
            <p:ph type="ctrTitle"/>
          </p:nvPr>
        </p:nvSpPr>
        <p:spPr>
          <a:xfrm>
            <a:off x="992777" y="1109663"/>
            <a:ext cx="9117874" cy="2319337"/>
          </a:xfrm>
        </p:spPr>
        <p:txBody>
          <a:bodyPr>
            <a:normAutofit/>
          </a:bodyPr>
          <a:lstStyle/>
          <a:p>
            <a:pPr eaLnBrk="1" hangingPunct="1"/>
            <a:r>
              <a:rPr lang="en-US" altLang="en-US" sz="6000" dirty="0">
                <a:latin typeface="Arial" panose="020B0604020202020204" pitchFamily="34" charset="0"/>
              </a:rPr>
              <a:t>Operational Perspective -</a:t>
            </a:r>
            <a:br>
              <a:rPr lang="en-US" altLang="en-US" sz="6000" dirty="0">
                <a:latin typeface="Arial" panose="020B0604020202020204" pitchFamily="34" charset="0"/>
              </a:rPr>
            </a:br>
            <a:r>
              <a:rPr lang="en-US" altLang="en-US" sz="3600" dirty="0">
                <a:latin typeface="Arial" panose="020B0604020202020204" pitchFamily="34" charset="0"/>
              </a:rPr>
              <a:t>Is there reimbursement for these services?</a:t>
            </a:r>
          </a:p>
        </p:txBody>
      </p:sp>
      <p:sp>
        <p:nvSpPr>
          <p:cNvPr id="110595" name="TextBox 2">
            <a:extLst>
              <a:ext uri="{FF2B5EF4-FFF2-40B4-BE49-F238E27FC236}">
                <a16:creationId xmlns:a16="http://schemas.microsoft.com/office/drawing/2014/main" id="{FE3E12A7-5B37-441A-AA4F-7BDEC9CBDB77}"/>
              </a:ext>
            </a:extLst>
          </p:cNvPr>
          <p:cNvSpPr txBox="1">
            <a:spLocks noChangeArrowheads="1"/>
          </p:cNvSpPr>
          <p:nvPr/>
        </p:nvSpPr>
        <p:spPr bwMode="auto">
          <a:xfrm>
            <a:off x="722812" y="4946469"/>
            <a:ext cx="468521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fontAlgn="base">
              <a:spcBef>
                <a:spcPct val="0"/>
              </a:spcBef>
              <a:spcAft>
                <a:spcPct val="0"/>
              </a:spcAft>
            </a:pPr>
            <a:r>
              <a:rPr lang="en-US" altLang="en-US" sz="2400" b="1" dirty="0">
                <a:solidFill>
                  <a:srgbClr val="000000"/>
                </a:solidFill>
              </a:rPr>
              <a:t>Tammy Norville</a:t>
            </a:r>
          </a:p>
          <a:p>
            <a:pPr defTabSz="914400" fontAlgn="base">
              <a:spcBef>
                <a:spcPct val="0"/>
              </a:spcBef>
              <a:spcAft>
                <a:spcPct val="0"/>
              </a:spcAft>
            </a:pPr>
            <a:r>
              <a:rPr lang="en-US" altLang="en-US" sz="2400" b="1" dirty="0">
                <a:solidFill>
                  <a:srgbClr val="000000"/>
                </a:solidFill>
              </a:rPr>
              <a:t>Technical Assistance Director</a:t>
            </a:r>
          </a:p>
          <a:p>
            <a:pPr defTabSz="914400" fontAlgn="base">
              <a:spcBef>
                <a:spcPct val="0"/>
              </a:spcBef>
              <a:spcAft>
                <a:spcPct val="0"/>
              </a:spcAft>
            </a:pPr>
            <a:r>
              <a:rPr lang="en-US" altLang="en-US" sz="2400" b="1" dirty="0">
                <a:solidFill>
                  <a:srgbClr val="000000"/>
                </a:solidFill>
                <a:latin typeface="Century Gothic" panose="020B0502020202020204" pitchFamily="34" charset="0"/>
              </a:rPr>
              <a:t>June 2, 2020</a:t>
            </a:r>
          </a:p>
        </p:txBody>
      </p:sp>
      <p:sp>
        <p:nvSpPr>
          <p:cNvPr id="110596" name="Rectangle 3">
            <a:extLst>
              <a:ext uri="{FF2B5EF4-FFF2-40B4-BE49-F238E27FC236}">
                <a16:creationId xmlns:a16="http://schemas.microsoft.com/office/drawing/2014/main" id="{FB3B1098-E111-468B-A801-49EC3444B14B}"/>
              </a:ext>
            </a:extLst>
          </p:cNvPr>
          <p:cNvSpPr>
            <a:spLocks noChangeArrowheads="1"/>
          </p:cNvSpPr>
          <p:nvPr/>
        </p:nvSpPr>
        <p:spPr bwMode="auto">
          <a:xfrm>
            <a:off x="2514601" y="2671764"/>
            <a:ext cx="649922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en-US" altLang="en-US" sz="3600" dirty="0">
                <a:solidFill>
                  <a:srgbClr val="000000"/>
                </a:solidFill>
              </a:rPr>
              <a:t/>
            </a:r>
            <a:br>
              <a:rPr lang="en-US" altLang="en-US" sz="3600" dirty="0">
                <a:solidFill>
                  <a:srgbClr val="000000"/>
                </a:solidFill>
              </a:rPr>
            </a:br>
            <a:endParaRPr lang="en-US" altLang="en-US" sz="3600" b="1" i="1" dirty="0">
              <a:solidFill>
                <a:srgbClr val="000000"/>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a:extLst>
              <a:ext uri="{FF2B5EF4-FFF2-40B4-BE49-F238E27FC236}">
                <a16:creationId xmlns:a16="http://schemas.microsoft.com/office/drawing/2014/main" id="{1A27212D-1610-4323-810D-D3814EB9C67B}"/>
              </a:ext>
            </a:extLst>
          </p:cNvPr>
          <p:cNvSpPr>
            <a:spLocks noGrp="1" noChangeArrowheads="1"/>
          </p:cNvSpPr>
          <p:nvPr>
            <p:ph type="title"/>
          </p:nvPr>
        </p:nvSpPr>
        <p:spPr>
          <a:xfrm>
            <a:off x="2152650" y="365126"/>
            <a:ext cx="7346950" cy="741363"/>
          </a:xfrm>
        </p:spPr>
        <p:txBody>
          <a:bodyPr/>
          <a:lstStyle/>
          <a:p>
            <a:pPr algn="ctr" eaLnBrk="1" hangingPunct="1"/>
            <a:r>
              <a:rPr lang="en-US" altLang="en-US" sz="4400" dirty="0">
                <a:latin typeface="Arial  "/>
              </a:rPr>
              <a:t>A Little About Me</a:t>
            </a:r>
          </a:p>
        </p:txBody>
      </p:sp>
      <p:pic>
        <p:nvPicPr>
          <p:cNvPr id="124931" name="Content Placeholder 4" descr="A person wearing glasses and smiling at the camera&#10;&#10;Description automatically generated">
            <a:extLst>
              <a:ext uri="{FF2B5EF4-FFF2-40B4-BE49-F238E27FC236}">
                <a16:creationId xmlns:a16="http://schemas.microsoft.com/office/drawing/2014/main" id="{FBAD52B0-D329-49D3-8970-9110CFC0F9B1}"/>
              </a:ext>
            </a:extLst>
          </p:cNvPr>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rot="507660">
            <a:off x="8370094" y="1703707"/>
            <a:ext cx="2259012" cy="3089275"/>
          </a:xfrm>
        </p:spPr>
      </p:pic>
      <p:sp>
        <p:nvSpPr>
          <p:cNvPr id="124932" name="Rectangle 2">
            <a:extLst>
              <a:ext uri="{FF2B5EF4-FFF2-40B4-BE49-F238E27FC236}">
                <a16:creationId xmlns:a16="http://schemas.microsoft.com/office/drawing/2014/main" id="{313FE511-4F14-4A1F-B404-CEEE2F31CDD0}"/>
              </a:ext>
            </a:extLst>
          </p:cNvPr>
          <p:cNvSpPr>
            <a:spLocks noChangeArrowheads="1"/>
          </p:cNvSpPr>
          <p:nvPr/>
        </p:nvSpPr>
        <p:spPr bwMode="auto">
          <a:xfrm>
            <a:off x="758952" y="1554327"/>
            <a:ext cx="6903720"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fontAlgn="base">
              <a:spcBef>
                <a:spcPct val="0"/>
              </a:spcBef>
              <a:spcAft>
                <a:spcPct val="0"/>
              </a:spcAft>
              <a:buFont typeface="Arial" panose="020B0604020202020204" pitchFamily="34" charset="0"/>
              <a:buChar char="•"/>
            </a:pPr>
            <a:r>
              <a:rPr lang="en-US" altLang="en-US" sz="3200" dirty="0">
                <a:solidFill>
                  <a:srgbClr val="000000"/>
                </a:solidFill>
              </a:rPr>
              <a:t>North Carolina native</a:t>
            </a:r>
          </a:p>
          <a:p>
            <a:pPr fontAlgn="base">
              <a:spcBef>
                <a:spcPct val="0"/>
              </a:spcBef>
              <a:spcAft>
                <a:spcPct val="0"/>
              </a:spcAft>
              <a:buFont typeface="Arial" panose="020B0604020202020204" pitchFamily="34" charset="0"/>
              <a:buChar char="•"/>
            </a:pPr>
            <a:r>
              <a:rPr lang="en-US" altLang="en-US" sz="3200" dirty="0">
                <a:solidFill>
                  <a:srgbClr val="000000"/>
                </a:solidFill>
              </a:rPr>
              <a:t>Graduate of UNC-Chapel Hill</a:t>
            </a:r>
          </a:p>
          <a:p>
            <a:pPr fontAlgn="base">
              <a:spcBef>
                <a:spcPct val="0"/>
              </a:spcBef>
              <a:spcAft>
                <a:spcPct val="0"/>
              </a:spcAft>
              <a:buFont typeface="Arial" panose="020B0604020202020204" pitchFamily="34" charset="0"/>
              <a:buChar char="•"/>
            </a:pPr>
            <a:r>
              <a:rPr lang="en-US" altLang="en-US" sz="3200" dirty="0">
                <a:solidFill>
                  <a:srgbClr val="000000"/>
                </a:solidFill>
              </a:rPr>
              <a:t>Worked at NC ORH for almost 15 years providing hands-on, in-depth TA to rural safety-net providers across the state</a:t>
            </a:r>
          </a:p>
          <a:p>
            <a:pPr fontAlgn="base">
              <a:spcBef>
                <a:spcPct val="0"/>
              </a:spcBef>
              <a:spcAft>
                <a:spcPct val="0"/>
              </a:spcAft>
              <a:buFont typeface="Arial" panose="020B0604020202020204" pitchFamily="34" charset="0"/>
              <a:buChar char="•"/>
            </a:pPr>
            <a:r>
              <a:rPr lang="en-US" altLang="en-US" sz="3200" dirty="0">
                <a:solidFill>
                  <a:srgbClr val="000000"/>
                </a:solidFill>
              </a:rPr>
              <a:t>CPC-I, CPC, RMM, RMB, RMC</a:t>
            </a:r>
          </a:p>
        </p:txBody>
      </p:sp>
    </p:spTree>
    <p:extLst>
      <p:ext uri="{BB962C8B-B14F-4D97-AF65-F5344CB8AC3E}">
        <p14:creationId xmlns:p14="http://schemas.microsoft.com/office/powerpoint/2010/main" val="4326106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a:extLst>
              <a:ext uri="{FF2B5EF4-FFF2-40B4-BE49-F238E27FC236}">
                <a16:creationId xmlns:a16="http://schemas.microsoft.com/office/drawing/2014/main" id="{A7D618F5-B11E-4777-8198-B2DC8D032EE0}"/>
              </a:ext>
            </a:extLst>
          </p:cNvPr>
          <p:cNvSpPr>
            <a:spLocks noGrp="1" noChangeArrowheads="1"/>
          </p:cNvSpPr>
          <p:nvPr>
            <p:ph type="title"/>
          </p:nvPr>
        </p:nvSpPr>
        <p:spPr>
          <a:xfrm>
            <a:off x="2133601" y="228600"/>
            <a:ext cx="7223125" cy="685800"/>
          </a:xfrm>
        </p:spPr>
        <p:txBody>
          <a:bodyPr/>
          <a:lstStyle/>
          <a:p>
            <a:pPr algn="ctr" eaLnBrk="1" hangingPunct="1"/>
            <a:r>
              <a:rPr lang="en-US" altLang="en-US" sz="5400" dirty="0">
                <a:solidFill>
                  <a:srgbClr val="26547C"/>
                </a:solidFill>
                <a:latin typeface="Arial" panose="020B0604020202020204" pitchFamily="34" charset="0"/>
              </a:rPr>
              <a:t>Disclaimer</a:t>
            </a:r>
          </a:p>
        </p:txBody>
      </p:sp>
      <p:sp>
        <p:nvSpPr>
          <p:cNvPr id="112643" name="Content Placeholder 2">
            <a:extLst>
              <a:ext uri="{FF2B5EF4-FFF2-40B4-BE49-F238E27FC236}">
                <a16:creationId xmlns:a16="http://schemas.microsoft.com/office/drawing/2014/main" id="{A374016F-833F-4F34-8BAD-5A25737637F0}"/>
              </a:ext>
            </a:extLst>
          </p:cNvPr>
          <p:cNvSpPr>
            <a:spLocks noGrp="1" noChangeArrowheads="1"/>
          </p:cNvSpPr>
          <p:nvPr>
            <p:ph sz="half" idx="1"/>
          </p:nvPr>
        </p:nvSpPr>
        <p:spPr>
          <a:xfrm>
            <a:off x="418011" y="1295400"/>
            <a:ext cx="10998925" cy="4267200"/>
          </a:xfrm>
        </p:spPr>
        <p:txBody>
          <a:bodyPr/>
          <a:lstStyle/>
          <a:p>
            <a:pPr marL="0" indent="0" eaLnBrk="1" hangingPunct="1">
              <a:spcBef>
                <a:spcPct val="0"/>
              </a:spcBef>
              <a:buNone/>
            </a:pPr>
            <a:r>
              <a:rPr lang="en-US" altLang="en-US" sz="2400" dirty="0">
                <a:solidFill>
                  <a:schemeClr val="tx1"/>
                </a:solidFill>
              </a:rPr>
              <a:t>The Center for Medicare/Medicaid Services (CMS) announces changes to documentation requirements and/or effective dates periodically. The following materials were created for the current environment. </a:t>
            </a:r>
          </a:p>
          <a:p>
            <a:pPr marL="0" indent="0" eaLnBrk="1" hangingPunct="1">
              <a:spcBef>
                <a:spcPct val="0"/>
              </a:spcBef>
              <a:buNone/>
            </a:pPr>
            <a:endParaRPr lang="en-US" altLang="en-US" sz="2400" dirty="0">
              <a:solidFill>
                <a:schemeClr val="tx1"/>
              </a:solidFill>
            </a:endParaRPr>
          </a:p>
          <a:p>
            <a:pPr marL="0" indent="0" eaLnBrk="1" hangingPunct="1">
              <a:spcBef>
                <a:spcPct val="0"/>
              </a:spcBef>
              <a:buNone/>
            </a:pPr>
            <a:r>
              <a:rPr lang="en-US" altLang="en-US" sz="2400" dirty="0">
                <a:solidFill>
                  <a:schemeClr val="tx1"/>
                </a:solidFill>
              </a:rPr>
              <a:t>CMS will continue to issue new guidance throughout the year; Medicare makes changes to its bundling edits each calendar quarter. Changes to Evaluation and Management Services and Telemedicine are inevitable. </a:t>
            </a:r>
          </a:p>
          <a:p>
            <a:pPr marL="0" indent="0" eaLnBrk="1" hangingPunct="1">
              <a:spcBef>
                <a:spcPct val="0"/>
              </a:spcBef>
              <a:buNone/>
            </a:pPr>
            <a:endParaRPr lang="en-US" altLang="en-US" sz="2400" dirty="0">
              <a:solidFill>
                <a:schemeClr val="tx1"/>
              </a:solidFill>
            </a:endParaRPr>
          </a:p>
          <a:p>
            <a:pPr marL="0" indent="0" eaLnBrk="1" hangingPunct="1">
              <a:spcBef>
                <a:spcPct val="0"/>
              </a:spcBef>
              <a:buNone/>
            </a:pPr>
            <a:r>
              <a:rPr lang="en-US" altLang="en-US" sz="2400" dirty="0">
                <a:solidFill>
                  <a:schemeClr val="tx1"/>
                </a:solidFill>
              </a:rPr>
              <a:t>The information provided here is general information only, and the user organization should consult with their Medicare Administrative Contractor (MAC) or other payer for specific reimbursement rules prior to implementing any billing processes or decision.</a:t>
            </a:r>
          </a:p>
          <a:p>
            <a:pPr marL="0" indent="0" eaLnBrk="1" hangingPunct="1">
              <a:spcBef>
                <a:spcPct val="0"/>
              </a:spcBef>
              <a:buNone/>
            </a:pPr>
            <a:endParaRPr lang="en-US" altLang="en-US" sz="1800" i="1" dirty="0">
              <a:solidFill>
                <a:schemeClr val="tx1"/>
              </a:solidFill>
            </a:endParaRPr>
          </a:p>
          <a:p>
            <a:pPr marL="0" indent="0" eaLnBrk="1" hangingPunct="1">
              <a:spcBef>
                <a:spcPct val="0"/>
              </a:spcBef>
              <a:buNone/>
            </a:pPr>
            <a:endParaRPr lang="en-US" altLang="en-US" sz="1800" i="1" dirty="0">
              <a:solidFill>
                <a:schemeClr val="tx1"/>
              </a:solidFill>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sz="quarter" idx="10"/>
          </p:nvPr>
        </p:nvSpPr>
        <p:spPr>
          <a:xfrm>
            <a:off x="433171" y="1690688"/>
            <a:ext cx="11325657" cy="3454400"/>
          </a:xfrm>
        </p:spPr>
        <p:txBody>
          <a:bodyPr>
            <a:normAutofit/>
          </a:bodyPr>
          <a:lstStyle/>
          <a:p>
            <a:pPr lvl="0"/>
            <a:r>
              <a:rPr lang="en-US" dirty="0"/>
              <a:t>Explore mental health integration tools and resources for rural primary care providers during the COVID-19 pandemic.  </a:t>
            </a:r>
          </a:p>
          <a:p>
            <a:pPr lvl="0"/>
            <a:r>
              <a:rPr lang="en-US" dirty="0"/>
              <a:t>Discuss the operational components of implementing suicide screening and referral to services for rural primary care providers, during the COVID-19 pandemic. </a:t>
            </a:r>
          </a:p>
          <a:p>
            <a:pPr lvl="0"/>
            <a:r>
              <a:rPr lang="en-US" dirty="0"/>
              <a:t>Identify local, state and national resources for rural primary care providers supporting patients with suicidal ideation. </a:t>
            </a:r>
          </a:p>
          <a:p>
            <a:endParaRPr lang="en-US" dirty="0"/>
          </a:p>
        </p:txBody>
      </p:sp>
      <p:pic>
        <p:nvPicPr>
          <p:cNvPr id="6" name="Picture Placeholder 5"/>
          <p:cNvPicPr>
            <a:picLocks noGrp="1" noChangeAspect="1"/>
          </p:cNvPicPr>
          <p:nvPr>
            <p:ph type="pic" sz="quarter" idx="12"/>
          </p:nvPr>
        </p:nvPicPr>
        <p:blipFill>
          <a:blip r:embed="rId2"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93828101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A949BFC0-08A6-445F-955C-DE5DDDC57B38}"/>
              </a:ext>
            </a:extLst>
          </p:cNvPr>
          <p:cNvSpPr>
            <a:spLocks noGrp="1" noChangeArrowheads="1"/>
          </p:cNvSpPr>
          <p:nvPr>
            <p:ph type="title"/>
          </p:nvPr>
        </p:nvSpPr>
        <p:spPr>
          <a:xfrm>
            <a:off x="2152650" y="219076"/>
            <a:ext cx="7886700" cy="741363"/>
          </a:xfrm>
        </p:spPr>
        <p:txBody>
          <a:bodyPr/>
          <a:lstStyle/>
          <a:p>
            <a:pPr algn="ctr" eaLnBrk="1" hangingPunct="1"/>
            <a:r>
              <a:rPr lang="en-US" altLang="en-US" sz="5400" dirty="0">
                <a:latin typeface="Arial" panose="020B0604020202020204" pitchFamily="34" charset="0"/>
              </a:rPr>
              <a:t>Disclaimer </a:t>
            </a:r>
            <a:r>
              <a:rPr lang="en-US" altLang="en-US" sz="4000" dirty="0">
                <a:latin typeface="Arial" panose="020B0604020202020204" pitchFamily="34" charset="0"/>
              </a:rPr>
              <a:t>(continued)</a:t>
            </a:r>
          </a:p>
        </p:txBody>
      </p:sp>
      <p:sp>
        <p:nvSpPr>
          <p:cNvPr id="114691" name="Content Placeholder 3">
            <a:extLst>
              <a:ext uri="{FF2B5EF4-FFF2-40B4-BE49-F238E27FC236}">
                <a16:creationId xmlns:a16="http://schemas.microsoft.com/office/drawing/2014/main" id="{657A7EA6-0166-43F6-A4CC-194217FAC0BA}"/>
              </a:ext>
            </a:extLst>
          </p:cNvPr>
          <p:cNvSpPr>
            <a:spLocks noGrp="1" noChangeArrowheads="1"/>
          </p:cNvSpPr>
          <p:nvPr>
            <p:ph sz="half" idx="2"/>
          </p:nvPr>
        </p:nvSpPr>
        <p:spPr>
          <a:xfrm>
            <a:off x="535577" y="1371599"/>
            <a:ext cx="11155680" cy="3853544"/>
          </a:xfrm>
        </p:spPr>
        <p:txBody>
          <a:bodyPr/>
          <a:lstStyle/>
          <a:p>
            <a:pPr marL="0" indent="0" eaLnBrk="1" hangingPunct="1">
              <a:lnSpc>
                <a:spcPct val="100000"/>
              </a:lnSpc>
              <a:spcBef>
                <a:spcPct val="0"/>
              </a:spcBef>
              <a:buNone/>
            </a:pPr>
            <a:r>
              <a:rPr lang="en-US" altLang="en-US" sz="2400" dirty="0">
                <a:solidFill>
                  <a:schemeClr val="tx1"/>
                </a:solidFill>
              </a:rPr>
              <a:t>Third-party payer interpretations of coding and billing rules and regulations can differ greatly. The following materials are intended to provide guidance and should not be relied on as a guarantee of payment.</a:t>
            </a:r>
          </a:p>
          <a:p>
            <a:pPr marL="0" indent="0" eaLnBrk="1" hangingPunct="1">
              <a:lnSpc>
                <a:spcPct val="100000"/>
              </a:lnSpc>
              <a:spcBef>
                <a:spcPct val="0"/>
              </a:spcBef>
              <a:buNone/>
            </a:pPr>
            <a:endParaRPr lang="en-US" altLang="en-US" sz="2400" dirty="0">
              <a:solidFill>
                <a:srgbClr val="090E02"/>
              </a:solidFill>
              <a:latin typeface="Arial" panose="020B0604020202020204" pitchFamily="34" charset="0"/>
            </a:endParaRPr>
          </a:p>
          <a:p>
            <a:pPr marL="0" indent="0" eaLnBrk="1" hangingPunct="1">
              <a:lnSpc>
                <a:spcPct val="100000"/>
              </a:lnSpc>
              <a:spcBef>
                <a:spcPct val="0"/>
              </a:spcBef>
              <a:buNone/>
            </a:pPr>
            <a:r>
              <a:rPr lang="en-US" altLang="en-US" sz="2400" dirty="0">
                <a:solidFill>
                  <a:schemeClr val="tx1"/>
                </a:solidFill>
              </a:rPr>
              <a:t>The materials were prepared as a tool to assist healthcare service providers in enhancing a general understanding of documentation and coding principles. Although every effort has been made to ensure the accuracy of the information, the ultimate responsibility for the use of this information lies with the user. NOSORH does not assume nor accept responsibility or liability regarding errors, omissions, misuse or misinterpretation.</a:t>
            </a:r>
          </a:p>
          <a:p>
            <a:pPr marL="0" indent="0" eaLnBrk="1" hangingPunct="1">
              <a:lnSpc>
                <a:spcPct val="100000"/>
              </a:lnSpc>
              <a:buNone/>
            </a:pPr>
            <a:endParaRPr lang="en-US" altLang="en-US" sz="2600" dirty="0">
              <a:solidFill>
                <a:srgbClr val="090E02"/>
              </a:solidFill>
              <a:latin typeface="Arial" panose="020B0604020202020204" pitchFamily="34" charset="0"/>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a:extLst>
              <a:ext uri="{FF2B5EF4-FFF2-40B4-BE49-F238E27FC236}">
                <a16:creationId xmlns:a16="http://schemas.microsoft.com/office/drawing/2014/main" id="{A949BFC0-08A6-445F-955C-DE5DDDC57B38}"/>
              </a:ext>
            </a:extLst>
          </p:cNvPr>
          <p:cNvSpPr>
            <a:spLocks noGrp="1" noChangeArrowheads="1"/>
          </p:cNvSpPr>
          <p:nvPr>
            <p:ph type="title"/>
          </p:nvPr>
        </p:nvSpPr>
        <p:spPr>
          <a:xfrm>
            <a:off x="2152650" y="219076"/>
            <a:ext cx="7886700" cy="741363"/>
          </a:xfrm>
        </p:spPr>
        <p:txBody>
          <a:bodyPr/>
          <a:lstStyle/>
          <a:p>
            <a:pPr algn="ctr" eaLnBrk="1" hangingPunct="1"/>
            <a:r>
              <a:rPr lang="en-US" altLang="en-US" sz="5400" dirty="0">
                <a:latin typeface="Arial" panose="020B0604020202020204" pitchFamily="34" charset="0"/>
              </a:rPr>
              <a:t>Specific Information</a:t>
            </a:r>
          </a:p>
        </p:txBody>
      </p:sp>
      <p:sp>
        <p:nvSpPr>
          <p:cNvPr id="114691" name="Content Placeholder 3">
            <a:extLst>
              <a:ext uri="{FF2B5EF4-FFF2-40B4-BE49-F238E27FC236}">
                <a16:creationId xmlns:a16="http://schemas.microsoft.com/office/drawing/2014/main" id="{657A7EA6-0166-43F6-A4CC-194217FAC0BA}"/>
              </a:ext>
            </a:extLst>
          </p:cNvPr>
          <p:cNvSpPr>
            <a:spLocks noGrp="1" noChangeArrowheads="1"/>
          </p:cNvSpPr>
          <p:nvPr>
            <p:ph sz="half" idx="2"/>
          </p:nvPr>
        </p:nvSpPr>
        <p:spPr>
          <a:xfrm>
            <a:off x="535577" y="1371599"/>
            <a:ext cx="11155680" cy="3853544"/>
          </a:xfrm>
        </p:spPr>
        <p:txBody>
          <a:bodyPr/>
          <a:lstStyle/>
          <a:p>
            <a:pPr marL="0" indent="0" eaLnBrk="1" hangingPunct="1">
              <a:lnSpc>
                <a:spcPct val="100000"/>
              </a:lnSpc>
              <a:spcBef>
                <a:spcPct val="0"/>
              </a:spcBef>
              <a:buNone/>
            </a:pPr>
            <a:r>
              <a:rPr lang="en-US" altLang="en-US" sz="2400" dirty="0">
                <a:solidFill>
                  <a:schemeClr val="tx1"/>
                </a:solidFill>
              </a:rPr>
              <a:t>The following information is based on general Centers for Medicare and Medicaid Services guidelines due to the organizational variety of participants. </a:t>
            </a:r>
          </a:p>
          <a:p>
            <a:pPr marL="0" indent="0" eaLnBrk="1" hangingPunct="1">
              <a:lnSpc>
                <a:spcPct val="100000"/>
              </a:lnSpc>
              <a:spcBef>
                <a:spcPct val="0"/>
              </a:spcBef>
              <a:buNone/>
            </a:pPr>
            <a:endParaRPr lang="en-US" altLang="en-US" sz="2400" dirty="0">
              <a:solidFill>
                <a:schemeClr val="tx1"/>
              </a:solidFill>
            </a:endParaRPr>
          </a:p>
          <a:p>
            <a:pPr marL="0" indent="0" eaLnBrk="1" hangingPunct="1">
              <a:lnSpc>
                <a:spcPct val="100000"/>
              </a:lnSpc>
              <a:spcBef>
                <a:spcPct val="0"/>
              </a:spcBef>
              <a:buNone/>
            </a:pPr>
            <a:r>
              <a:rPr lang="en-US" altLang="en-US" sz="2400" dirty="0">
                <a:solidFill>
                  <a:schemeClr val="tx1"/>
                </a:solidFill>
              </a:rPr>
              <a:t>If your organization experiences challenges with specific scenarios or if you have specific questions, please do not hesitate to reach out to me (Tammy Norville – </a:t>
            </a:r>
            <a:r>
              <a:rPr lang="en-US" altLang="en-US" sz="2400" dirty="0">
                <a:solidFill>
                  <a:schemeClr val="tx1"/>
                </a:solidFill>
                <a:hlinkClick r:id="rId3"/>
              </a:rPr>
              <a:t>tammyn@nosorh.org</a:t>
            </a:r>
            <a:r>
              <a:rPr lang="en-US" altLang="en-US" sz="2400" dirty="0">
                <a:solidFill>
                  <a:schemeClr val="tx1"/>
                </a:solidFill>
              </a:rPr>
              <a:t>). In collaboration with the appropriate State Office of Rural Health (SORH), will work to find resources that might assist in resolution of those specific scenarios.</a:t>
            </a:r>
          </a:p>
          <a:p>
            <a:pPr marL="0" indent="0" eaLnBrk="1" hangingPunct="1">
              <a:lnSpc>
                <a:spcPct val="100000"/>
              </a:lnSpc>
              <a:spcBef>
                <a:spcPct val="0"/>
              </a:spcBef>
              <a:buNone/>
            </a:pPr>
            <a:endParaRPr lang="en-US" altLang="en-US" sz="2400" dirty="0">
              <a:solidFill>
                <a:schemeClr val="tx1"/>
              </a:solidFill>
            </a:endParaRPr>
          </a:p>
          <a:p>
            <a:pPr marL="0" indent="0" eaLnBrk="1" hangingPunct="1">
              <a:lnSpc>
                <a:spcPct val="100000"/>
              </a:lnSpc>
              <a:buNone/>
            </a:pPr>
            <a:endParaRPr lang="en-US" altLang="en-US" sz="2600" dirty="0">
              <a:solidFill>
                <a:srgbClr val="090E02"/>
              </a:solidFill>
              <a:latin typeface="Arial" panose="020B0604020202020204" pitchFamily="34" charset="0"/>
            </a:endParaRPr>
          </a:p>
        </p:txBody>
      </p:sp>
    </p:spTree>
    <p:extLst>
      <p:ext uri="{BB962C8B-B14F-4D97-AF65-F5344CB8AC3E}">
        <p14:creationId xmlns:p14="http://schemas.microsoft.com/office/powerpoint/2010/main" val="303734154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Title 1">
            <a:extLst>
              <a:ext uri="{FF2B5EF4-FFF2-40B4-BE49-F238E27FC236}">
                <a16:creationId xmlns:a16="http://schemas.microsoft.com/office/drawing/2014/main" id="{D515520D-3DF2-41B8-A2D9-AD27BAA11D6F}"/>
              </a:ext>
            </a:extLst>
          </p:cNvPr>
          <p:cNvSpPr>
            <a:spLocks noGrp="1" noChangeArrowheads="1"/>
          </p:cNvSpPr>
          <p:nvPr>
            <p:ph type="title"/>
          </p:nvPr>
        </p:nvSpPr>
        <p:spPr>
          <a:xfrm>
            <a:off x="2152650" y="365126"/>
            <a:ext cx="7346950" cy="741363"/>
          </a:xfrm>
        </p:spPr>
        <p:txBody>
          <a:bodyPr/>
          <a:lstStyle/>
          <a:p>
            <a:pPr algn="ctr" eaLnBrk="1" hangingPunct="1"/>
            <a:r>
              <a:rPr lang="en-US" altLang="en-US" sz="5400" dirty="0">
                <a:latin typeface="Arial" panose="020B0604020202020204" pitchFamily="34" charset="0"/>
              </a:rPr>
              <a:t>Important Fact</a:t>
            </a:r>
          </a:p>
        </p:txBody>
      </p:sp>
      <p:sp>
        <p:nvSpPr>
          <p:cNvPr id="133123" name="Rectangle 2">
            <a:extLst>
              <a:ext uri="{FF2B5EF4-FFF2-40B4-BE49-F238E27FC236}">
                <a16:creationId xmlns:a16="http://schemas.microsoft.com/office/drawing/2014/main" id="{327F11B1-8559-4CE4-8C68-5EF45037331B}"/>
              </a:ext>
            </a:extLst>
          </p:cNvPr>
          <p:cNvSpPr>
            <a:spLocks noChangeArrowheads="1"/>
          </p:cNvSpPr>
          <p:nvPr/>
        </p:nvSpPr>
        <p:spPr bwMode="auto">
          <a:xfrm>
            <a:off x="2438400" y="2286001"/>
            <a:ext cx="45720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914400" fontAlgn="base">
              <a:spcBef>
                <a:spcPct val="0"/>
              </a:spcBef>
              <a:spcAft>
                <a:spcPct val="0"/>
              </a:spcAft>
            </a:pPr>
            <a:r>
              <a:rPr lang="en-US" altLang="en-US" sz="4800" dirty="0">
                <a:solidFill>
                  <a:srgbClr val="000000"/>
                </a:solidFill>
              </a:rPr>
              <a:t>I am not clinical.</a:t>
            </a: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Title 1">
            <a:extLst>
              <a:ext uri="{FF2B5EF4-FFF2-40B4-BE49-F238E27FC236}">
                <a16:creationId xmlns:a16="http://schemas.microsoft.com/office/drawing/2014/main" id="{E5561B40-71B3-4784-8281-75246B6FFD96}"/>
              </a:ext>
            </a:extLst>
          </p:cNvPr>
          <p:cNvSpPr>
            <a:spLocks noGrp="1" noChangeArrowheads="1"/>
          </p:cNvSpPr>
          <p:nvPr>
            <p:ph type="title"/>
          </p:nvPr>
        </p:nvSpPr>
        <p:spPr>
          <a:xfrm>
            <a:off x="1725614" y="180976"/>
            <a:ext cx="7602537" cy="893763"/>
          </a:xfrm>
        </p:spPr>
        <p:txBody>
          <a:bodyPr/>
          <a:lstStyle/>
          <a:p>
            <a:pPr marL="342900" indent="-342900" algn="ctr" eaLnBrk="1" hangingPunct="1"/>
            <a:r>
              <a:rPr lang="en-US" altLang="en-US" sz="4400" dirty="0">
                <a:latin typeface="Arial" panose="020B0604020202020204" pitchFamily="34" charset="0"/>
              </a:rPr>
              <a:t>Quick &amp; Dirty Coding Class</a:t>
            </a:r>
            <a:endParaRPr lang="en-US" altLang="en-US" sz="2000" dirty="0">
              <a:latin typeface="Arial" panose="020B0604020202020204" pitchFamily="34" charset="0"/>
            </a:endParaRPr>
          </a:p>
        </p:txBody>
      </p:sp>
      <p:pic>
        <p:nvPicPr>
          <p:cNvPr id="143363" name="Picture 3">
            <a:extLst>
              <a:ext uri="{FF2B5EF4-FFF2-40B4-BE49-F238E27FC236}">
                <a16:creationId xmlns:a16="http://schemas.microsoft.com/office/drawing/2014/main" id="{76B72091-3476-4F90-83C0-6A03E9993B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81051" y="907868"/>
            <a:ext cx="8281852" cy="45208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64" name="TextBox 5">
            <a:extLst>
              <a:ext uri="{FF2B5EF4-FFF2-40B4-BE49-F238E27FC236}">
                <a16:creationId xmlns:a16="http://schemas.microsoft.com/office/drawing/2014/main" id="{86018BFB-4524-43F6-8AC2-4E846DD4A402}"/>
              </a:ext>
            </a:extLst>
          </p:cNvPr>
          <p:cNvSpPr txBox="1">
            <a:spLocks noChangeArrowheads="1"/>
          </p:cNvSpPr>
          <p:nvPr/>
        </p:nvSpPr>
        <p:spPr bwMode="auto">
          <a:xfrm rot="21084274">
            <a:off x="3188688" y="1622767"/>
            <a:ext cx="18637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r>
              <a:rPr lang="en-US" altLang="en-US" sz="3200" dirty="0">
                <a:solidFill>
                  <a:prstClr val="black"/>
                </a:solidFill>
              </a:rPr>
              <a:t>CODING</a:t>
            </a:r>
          </a:p>
        </p:txBody>
      </p:sp>
      <p:sp>
        <p:nvSpPr>
          <p:cNvPr id="143365" name="Rectangle 2">
            <a:extLst>
              <a:ext uri="{FF2B5EF4-FFF2-40B4-BE49-F238E27FC236}">
                <a16:creationId xmlns:a16="http://schemas.microsoft.com/office/drawing/2014/main" id="{E21B04AF-5EF0-4C0A-BAC8-E37383CE829C}"/>
              </a:ext>
            </a:extLst>
          </p:cNvPr>
          <p:cNvSpPr>
            <a:spLocks noChangeArrowheads="1"/>
          </p:cNvSpPr>
          <p:nvPr/>
        </p:nvSpPr>
        <p:spPr bwMode="auto">
          <a:xfrm rot="907815">
            <a:off x="6370955" y="2590437"/>
            <a:ext cx="330358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r>
              <a:rPr lang="en-US" altLang="en-US" sz="2800" dirty="0">
                <a:solidFill>
                  <a:prstClr val="black"/>
                </a:solidFill>
              </a:rPr>
              <a:t>DOCUMENTATION</a:t>
            </a:r>
          </a:p>
        </p:txBody>
      </p:sp>
      <p:sp>
        <p:nvSpPr>
          <p:cNvPr id="143366" name="TextBox 4">
            <a:extLst>
              <a:ext uri="{FF2B5EF4-FFF2-40B4-BE49-F238E27FC236}">
                <a16:creationId xmlns:a16="http://schemas.microsoft.com/office/drawing/2014/main" id="{C40E502B-947A-493E-BFE6-487BE3DF2712}"/>
              </a:ext>
            </a:extLst>
          </p:cNvPr>
          <p:cNvSpPr txBox="1">
            <a:spLocks noChangeArrowheads="1"/>
          </p:cNvSpPr>
          <p:nvPr/>
        </p:nvSpPr>
        <p:spPr bwMode="auto">
          <a:xfrm rot="2138896">
            <a:off x="4374373" y="3089609"/>
            <a:ext cx="2362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r>
              <a:rPr lang="en-US" altLang="en-US" sz="3200" dirty="0">
                <a:solidFill>
                  <a:prstClr val="black"/>
                </a:solidFill>
              </a:rPr>
              <a:t>BILLING</a:t>
            </a:r>
          </a:p>
        </p:txBody>
      </p:sp>
      <p:sp>
        <p:nvSpPr>
          <p:cNvPr id="8" name="Rectangle 7">
            <a:extLst>
              <a:ext uri="{FF2B5EF4-FFF2-40B4-BE49-F238E27FC236}">
                <a16:creationId xmlns:a16="http://schemas.microsoft.com/office/drawing/2014/main" id="{108AA4EA-1982-455B-929F-9166A2BB2B61}"/>
              </a:ext>
            </a:extLst>
          </p:cNvPr>
          <p:cNvSpPr/>
          <p:nvPr/>
        </p:nvSpPr>
        <p:spPr>
          <a:xfrm rot="20684994">
            <a:off x="6664037" y="4369006"/>
            <a:ext cx="5147563" cy="923330"/>
          </a:xfrm>
          <a:prstGeom prst="rect">
            <a:avLst/>
          </a:prstGeom>
          <a:noFill/>
        </p:spPr>
        <p:txBody>
          <a:bodyPr wrap="none">
            <a:spAutoFit/>
          </a:bodyPr>
          <a:lstStyle/>
          <a:p>
            <a:pPr algn="ctr" defTabSz="914400" eaLnBrk="0" fontAlgn="base" hangingPunct="0">
              <a:spcBef>
                <a:spcPct val="0"/>
              </a:spcBef>
              <a:spcAft>
                <a:spcPct val="0"/>
              </a:spcAft>
              <a:defRPr/>
            </a:pPr>
            <a:r>
              <a:rPr lang="en-US" sz="5400" b="1" dirty="0">
                <a:ln w="9525">
                  <a:solidFill>
                    <a:prstClr val="white"/>
                  </a:solidFill>
                  <a:prstDash val="solid"/>
                </a:ln>
                <a:solidFill>
                  <a:prstClr val="black"/>
                </a:solidFill>
                <a:effectLst>
                  <a:outerShdw blurRad="12700" dist="38100" dir="2700000" algn="tl" rotWithShape="0">
                    <a:prstClr val="white">
                      <a:lumMod val="50000"/>
                    </a:prstClr>
                  </a:outerShdw>
                </a:effectLst>
                <a:latin typeface="Arial" panose="020B0604020202020204" pitchFamily="34" charset="0"/>
                <a:cs typeface="Arial" panose="020B0604020202020204" pitchFamily="34" charset="0"/>
              </a:rPr>
              <a:t>COMPONENTS</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a:extLst>
              <a:ext uri="{FF2B5EF4-FFF2-40B4-BE49-F238E27FC236}">
                <a16:creationId xmlns:a16="http://schemas.microsoft.com/office/drawing/2014/main" id="{31F0795C-F08E-41DE-BF88-D5A5D7AF1620}"/>
              </a:ext>
            </a:extLst>
          </p:cNvPr>
          <p:cNvSpPr>
            <a:spLocks noGrp="1" noChangeArrowheads="1"/>
          </p:cNvSpPr>
          <p:nvPr>
            <p:ph type="title"/>
          </p:nvPr>
        </p:nvSpPr>
        <p:spPr>
          <a:xfrm>
            <a:off x="1739900" y="284163"/>
            <a:ext cx="7602538" cy="893762"/>
          </a:xfrm>
        </p:spPr>
        <p:txBody>
          <a:bodyPr/>
          <a:lstStyle/>
          <a:p>
            <a:pPr algn="ctr" eaLnBrk="1" hangingPunct="1"/>
            <a:r>
              <a:rPr lang="en-US" altLang="en-US" sz="5400" dirty="0">
                <a:solidFill>
                  <a:srgbClr val="26547C"/>
                </a:solidFill>
                <a:latin typeface="Arial" panose="020B0604020202020204" pitchFamily="34" charset="0"/>
              </a:rPr>
              <a:t>Documentation</a:t>
            </a:r>
          </a:p>
        </p:txBody>
      </p:sp>
      <p:sp>
        <p:nvSpPr>
          <p:cNvPr id="196611" name="Content Placeholder 5">
            <a:extLst>
              <a:ext uri="{FF2B5EF4-FFF2-40B4-BE49-F238E27FC236}">
                <a16:creationId xmlns:a16="http://schemas.microsoft.com/office/drawing/2014/main" id="{ACAE4DEC-546A-437F-8D25-A7B187A117EE}"/>
              </a:ext>
            </a:extLst>
          </p:cNvPr>
          <p:cNvSpPr>
            <a:spLocks noGrp="1" noChangeArrowheads="1"/>
          </p:cNvSpPr>
          <p:nvPr>
            <p:ph sz="half" idx="1"/>
          </p:nvPr>
        </p:nvSpPr>
        <p:spPr>
          <a:xfrm>
            <a:off x="770709" y="1204914"/>
            <a:ext cx="9627325" cy="4281487"/>
          </a:xfrm>
        </p:spPr>
        <p:txBody>
          <a:bodyPr/>
          <a:lstStyle/>
          <a:p>
            <a:pPr marL="0" indent="0" eaLnBrk="1" hangingPunct="1">
              <a:buNone/>
            </a:pPr>
            <a:endParaRPr lang="en-US" altLang="en-US" dirty="0"/>
          </a:p>
          <a:p>
            <a:pPr marL="0" indent="0" algn="ctr" eaLnBrk="1" hangingPunct="1">
              <a:buNone/>
            </a:pPr>
            <a:r>
              <a:rPr lang="en-US" altLang="en-US" sz="6000" dirty="0"/>
              <a:t>The </a:t>
            </a:r>
            <a:r>
              <a:rPr lang="en-US" altLang="en-US" sz="6000" b="1" i="1" dirty="0">
                <a:solidFill>
                  <a:srgbClr val="FF0000"/>
                </a:solidFill>
              </a:rPr>
              <a:t>cornerstone</a:t>
            </a:r>
            <a:r>
              <a:rPr lang="en-US" altLang="en-US" sz="6000" dirty="0"/>
              <a:t> of the business.</a:t>
            </a:r>
          </a:p>
          <a:p>
            <a:pPr marL="0" indent="0" algn="ctr" eaLnBrk="1" hangingPunct="1">
              <a:buNone/>
            </a:pPr>
            <a:endParaRPr lang="en-US" altLang="en-US" sz="1000" dirty="0"/>
          </a:p>
          <a:p>
            <a:pPr marL="0" indent="0" algn="ctr" eaLnBrk="1" hangingPunct="1">
              <a:buNone/>
            </a:pPr>
            <a:r>
              <a:rPr lang="en-US" altLang="en-US" i="1" dirty="0">
                <a:solidFill>
                  <a:schemeClr val="tx1"/>
                </a:solidFill>
              </a:rPr>
              <a:t>(aka, If it’s not documented, it didn’t happen and therefore cannot be coded nor billed for reimbursement.)</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a:extLst>
              <a:ext uri="{FF2B5EF4-FFF2-40B4-BE49-F238E27FC236}">
                <a16:creationId xmlns:a16="http://schemas.microsoft.com/office/drawing/2014/main" id="{AAE9C459-FE60-4C31-98CF-0FA9234CE73B}"/>
              </a:ext>
            </a:extLst>
          </p:cNvPr>
          <p:cNvSpPr>
            <a:spLocks noGrp="1" noChangeArrowheads="1"/>
          </p:cNvSpPr>
          <p:nvPr>
            <p:ph type="title"/>
          </p:nvPr>
        </p:nvSpPr>
        <p:spPr>
          <a:xfrm>
            <a:off x="1725614" y="346074"/>
            <a:ext cx="7602537" cy="893763"/>
          </a:xfrm>
        </p:spPr>
        <p:txBody>
          <a:bodyPr/>
          <a:lstStyle/>
          <a:p>
            <a:pPr algn="ctr" eaLnBrk="1" hangingPunct="1"/>
            <a:r>
              <a:rPr lang="en-US" altLang="en-US" sz="5400" dirty="0">
                <a:solidFill>
                  <a:srgbClr val="26547C"/>
                </a:solidFill>
                <a:latin typeface="Arial" panose="020B0604020202020204" pitchFamily="34" charset="0"/>
              </a:rPr>
              <a:t>What is Coding?</a:t>
            </a:r>
          </a:p>
        </p:txBody>
      </p:sp>
      <p:sp>
        <p:nvSpPr>
          <p:cNvPr id="192515" name="Content Placeholder 5">
            <a:extLst>
              <a:ext uri="{FF2B5EF4-FFF2-40B4-BE49-F238E27FC236}">
                <a16:creationId xmlns:a16="http://schemas.microsoft.com/office/drawing/2014/main" id="{3A9B2AFE-B3B7-4FCE-894D-4F20561DDF30}"/>
              </a:ext>
            </a:extLst>
          </p:cNvPr>
          <p:cNvSpPr>
            <a:spLocks noGrp="1" noChangeArrowheads="1"/>
          </p:cNvSpPr>
          <p:nvPr>
            <p:ph sz="half" idx="1"/>
          </p:nvPr>
        </p:nvSpPr>
        <p:spPr>
          <a:xfrm>
            <a:off x="1240971" y="1752600"/>
            <a:ext cx="9771017" cy="3125788"/>
          </a:xfrm>
        </p:spPr>
        <p:txBody>
          <a:bodyPr/>
          <a:lstStyle/>
          <a:p>
            <a:pPr marL="0" indent="0" eaLnBrk="1" hangingPunct="1">
              <a:buNone/>
            </a:pPr>
            <a:r>
              <a:rPr lang="en-US" altLang="en-US" sz="4000" dirty="0">
                <a:solidFill>
                  <a:schemeClr val="tx1"/>
                </a:solidFill>
              </a:rPr>
              <a:t>“Medical coding is the transformation of healthcare diagnosis, procedures, medical services, and equipment into universal medical alphanumeric codes</a:t>
            </a:r>
            <a:r>
              <a:rPr lang="en-US" altLang="en-US" sz="4000" dirty="0" smtClean="0">
                <a:solidFill>
                  <a:schemeClr val="tx1"/>
                </a:solidFill>
              </a:rPr>
              <a:t>.”</a:t>
            </a:r>
            <a:endParaRPr lang="en-US" altLang="en-US" sz="4000" dirty="0">
              <a:solidFill>
                <a:schemeClr val="tx1"/>
              </a:solidFill>
            </a:endParaRPr>
          </a:p>
        </p:txBody>
      </p:sp>
      <p:sp>
        <p:nvSpPr>
          <p:cNvPr id="192516" name="TextBox 1">
            <a:extLst>
              <a:ext uri="{FF2B5EF4-FFF2-40B4-BE49-F238E27FC236}">
                <a16:creationId xmlns:a16="http://schemas.microsoft.com/office/drawing/2014/main" id="{8A1A09B2-FC03-4F08-A95D-EB24A4AB055F}"/>
              </a:ext>
            </a:extLst>
          </p:cNvPr>
          <p:cNvSpPr txBox="1">
            <a:spLocks noChangeArrowheads="1"/>
          </p:cNvSpPr>
          <p:nvPr/>
        </p:nvSpPr>
        <p:spPr bwMode="auto">
          <a:xfrm>
            <a:off x="6324599" y="5391151"/>
            <a:ext cx="481801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defTabSz="914400" eaLnBrk="0" fontAlgn="base" hangingPunct="0">
              <a:spcBef>
                <a:spcPct val="0"/>
              </a:spcBef>
              <a:spcAft>
                <a:spcPct val="0"/>
              </a:spcAft>
            </a:pPr>
            <a:r>
              <a:rPr lang="en-US" altLang="en-US" sz="1200" dirty="0">
                <a:solidFill>
                  <a:prstClr val="black"/>
                </a:solidFill>
              </a:rPr>
              <a:t>Source: </a:t>
            </a:r>
            <a:r>
              <a:rPr lang="en-US" altLang="en-US" sz="1200" dirty="0">
                <a:solidFill>
                  <a:prstClr val="black"/>
                </a:solidFill>
                <a:hlinkClick r:id="rId3"/>
              </a:rPr>
              <a:t>https://www.aapc.com/medical-coding/medical-coding.aspx</a:t>
            </a:r>
            <a:endParaRPr lang="en-US" altLang="en-US" sz="1200" dirty="0">
              <a:solidFill>
                <a:prstClr val="black"/>
              </a:solidFill>
            </a:endParaRPr>
          </a:p>
          <a:p>
            <a:pPr defTabSz="914400" eaLnBrk="0" fontAlgn="base" hangingPunct="0">
              <a:spcBef>
                <a:spcPct val="0"/>
              </a:spcBef>
              <a:spcAft>
                <a:spcPct val="0"/>
              </a:spcAft>
            </a:pPr>
            <a:r>
              <a:rPr lang="en-US" altLang="en-US" sz="1200" dirty="0">
                <a:solidFill>
                  <a:prstClr val="black"/>
                </a:solidFill>
              </a:rPr>
              <a:t> </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a:extLst>
              <a:ext uri="{FF2B5EF4-FFF2-40B4-BE49-F238E27FC236}">
                <a16:creationId xmlns:a16="http://schemas.microsoft.com/office/drawing/2014/main" id="{66510634-068F-4CE5-A7BB-2BCF23B9B77F}"/>
              </a:ext>
            </a:extLst>
          </p:cNvPr>
          <p:cNvSpPr>
            <a:spLocks noGrp="1" noChangeArrowheads="1"/>
          </p:cNvSpPr>
          <p:nvPr>
            <p:ph type="title"/>
          </p:nvPr>
        </p:nvSpPr>
        <p:spPr>
          <a:xfrm>
            <a:off x="1725614" y="180976"/>
            <a:ext cx="7602537" cy="893763"/>
          </a:xfrm>
        </p:spPr>
        <p:txBody>
          <a:bodyPr/>
          <a:lstStyle/>
          <a:p>
            <a:pPr algn="ctr" eaLnBrk="1" hangingPunct="1"/>
            <a:r>
              <a:rPr lang="en-US" altLang="en-US" sz="5400" dirty="0">
                <a:solidFill>
                  <a:srgbClr val="26547C"/>
                </a:solidFill>
                <a:latin typeface="Arial" panose="020B0604020202020204" pitchFamily="34" charset="0"/>
              </a:rPr>
              <a:t>Why Do We Code?</a:t>
            </a:r>
          </a:p>
        </p:txBody>
      </p:sp>
      <p:sp>
        <p:nvSpPr>
          <p:cNvPr id="120835" name="Content Placeholder 5">
            <a:extLst>
              <a:ext uri="{FF2B5EF4-FFF2-40B4-BE49-F238E27FC236}">
                <a16:creationId xmlns:a16="http://schemas.microsoft.com/office/drawing/2014/main" id="{4ED09E69-57BD-4780-BED5-270AE44720E1}"/>
              </a:ext>
            </a:extLst>
          </p:cNvPr>
          <p:cNvSpPr>
            <a:spLocks noGrp="1" noChangeArrowheads="1"/>
          </p:cNvSpPr>
          <p:nvPr>
            <p:ph sz="half" idx="1"/>
          </p:nvPr>
        </p:nvSpPr>
        <p:spPr>
          <a:xfrm>
            <a:off x="653144" y="1204914"/>
            <a:ext cx="10123714" cy="4281487"/>
          </a:xfrm>
        </p:spPr>
        <p:txBody>
          <a:bodyPr/>
          <a:lstStyle/>
          <a:p>
            <a:pPr eaLnBrk="1" hangingPunct="1">
              <a:defRPr/>
            </a:pPr>
            <a:r>
              <a:rPr lang="en-US" dirty="0">
                <a:solidFill>
                  <a:schemeClr val="tx1"/>
                </a:solidFill>
              </a:rPr>
              <a:t>“Accurate” reimbursement </a:t>
            </a:r>
          </a:p>
          <a:p>
            <a:pPr eaLnBrk="1" hangingPunct="1">
              <a:defRPr/>
            </a:pPr>
            <a:r>
              <a:rPr lang="en-US" dirty="0">
                <a:solidFill>
                  <a:schemeClr val="tx1"/>
                </a:solidFill>
              </a:rPr>
              <a:t>Exchange health data with other organizations and government agencies </a:t>
            </a:r>
          </a:p>
          <a:p>
            <a:pPr eaLnBrk="1" hangingPunct="1">
              <a:defRPr/>
            </a:pPr>
            <a:r>
              <a:rPr lang="en-US" dirty="0">
                <a:solidFill>
                  <a:schemeClr val="tx1"/>
                </a:solidFill>
              </a:rPr>
              <a:t>Provide evidence for healthcare policy advocacy work</a:t>
            </a:r>
          </a:p>
          <a:p>
            <a:pPr marL="0" indent="0" eaLnBrk="1" hangingPunct="1">
              <a:buNone/>
              <a:defRPr/>
            </a:pPr>
            <a:r>
              <a:rPr lang="en-US" dirty="0">
                <a:solidFill>
                  <a:schemeClr val="tx1"/>
                </a:solidFill>
              </a:rPr>
              <a:t>• Evaluate utilization of resources</a:t>
            </a:r>
          </a:p>
          <a:p>
            <a:pPr marL="0" indent="0" eaLnBrk="1" hangingPunct="1">
              <a:buNone/>
              <a:defRPr/>
            </a:pPr>
            <a:r>
              <a:rPr lang="en-US" dirty="0">
                <a:solidFill>
                  <a:schemeClr val="tx1"/>
                </a:solidFill>
              </a:rPr>
              <a:t>• Track potential public health threats (such as Lyme Disease, Flu, Ebola, etc.) </a:t>
            </a:r>
          </a:p>
          <a:p>
            <a:pPr marL="0" indent="0" eaLnBrk="1" hangingPunct="1">
              <a:buNone/>
              <a:defRPr/>
            </a:pPr>
            <a:r>
              <a:rPr lang="en-US" dirty="0">
                <a:solidFill>
                  <a:schemeClr val="tx1"/>
                </a:solidFill>
              </a:rPr>
              <a:t>• Measure quality of care </a:t>
            </a:r>
          </a:p>
          <a:p>
            <a:pPr marL="0" indent="0" eaLnBrk="1" hangingPunct="1">
              <a:buNone/>
              <a:defRPr/>
            </a:pPr>
            <a:endParaRPr lang="en-US" altLang="en-US" dirty="0">
              <a:solidFill>
                <a:schemeClr val="tx1"/>
              </a:solidFill>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4194" name="Content Placeholder 3">
            <a:extLst>
              <a:ext uri="{FF2B5EF4-FFF2-40B4-BE49-F238E27FC236}">
                <a16:creationId xmlns:a16="http://schemas.microsoft.com/office/drawing/2014/main" id="{50C20EE4-7541-4E63-AE22-28A999494843}"/>
              </a:ext>
            </a:extLst>
          </p:cNvPr>
          <p:cNvPicPr>
            <a:picLocks noGrp="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1905000" y="304800"/>
            <a:ext cx="7696200" cy="5410200"/>
          </a:xfrm>
        </p:spPr>
      </p:pic>
      <p:sp>
        <p:nvSpPr>
          <p:cNvPr id="2" name="Arrow: Left 1">
            <a:extLst>
              <a:ext uri="{FF2B5EF4-FFF2-40B4-BE49-F238E27FC236}">
                <a16:creationId xmlns:a16="http://schemas.microsoft.com/office/drawing/2014/main" id="{C2604D8B-A61C-4466-B4C9-6F66511E0B53}"/>
              </a:ext>
            </a:extLst>
          </p:cNvPr>
          <p:cNvSpPr/>
          <p:nvPr/>
        </p:nvSpPr>
        <p:spPr>
          <a:xfrm>
            <a:off x="9255034" y="4441372"/>
            <a:ext cx="692331" cy="365759"/>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3" name="Arrow: Right 2">
            <a:extLst>
              <a:ext uri="{FF2B5EF4-FFF2-40B4-BE49-F238E27FC236}">
                <a16:creationId xmlns:a16="http://schemas.microsoft.com/office/drawing/2014/main" id="{C89EF1F5-6495-4FFD-93EA-9AF0EFE7720F}"/>
              </a:ext>
            </a:extLst>
          </p:cNvPr>
          <p:cNvSpPr/>
          <p:nvPr/>
        </p:nvSpPr>
        <p:spPr>
          <a:xfrm>
            <a:off x="2155371" y="2899953"/>
            <a:ext cx="613955" cy="313509"/>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Title 1">
            <a:extLst>
              <a:ext uri="{FF2B5EF4-FFF2-40B4-BE49-F238E27FC236}">
                <a16:creationId xmlns:a16="http://schemas.microsoft.com/office/drawing/2014/main" id="{C3002F78-1ABD-419F-89B1-542F138B16AF}"/>
              </a:ext>
            </a:extLst>
          </p:cNvPr>
          <p:cNvSpPr>
            <a:spLocks noGrp="1" noChangeArrowheads="1"/>
          </p:cNvSpPr>
          <p:nvPr>
            <p:ph type="title"/>
          </p:nvPr>
        </p:nvSpPr>
        <p:spPr>
          <a:xfrm>
            <a:off x="2514600" y="228601"/>
            <a:ext cx="6503988" cy="893763"/>
          </a:xfrm>
        </p:spPr>
        <p:txBody>
          <a:bodyPr/>
          <a:lstStyle/>
          <a:p>
            <a:pPr algn="ctr" eaLnBrk="1" hangingPunct="1"/>
            <a:r>
              <a:rPr lang="en-US" altLang="en-US" sz="5400" dirty="0">
                <a:solidFill>
                  <a:srgbClr val="26547C"/>
                </a:solidFill>
                <a:latin typeface="Arial" panose="020B0604020202020204" pitchFamily="34" charset="0"/>
              </a:rPr>
              <a:t>Like Dominoes</a:t>
            </a:r>
          </a:p>
        </p:txBody>
      </p:sp>
      <p:sp>
        <p:nvSpPr>
          <p:cNvPr id="267267" name="Content Placeholder 5">
            <a:extLst>
              <a:ext uri="{FF2B5EF4-FFF2-40B4-BE49-F238E27FC236}">
                <a16:creationId xmlns:a16="http://schemas.microsoft.com/office/drawing/2014/main" id="{7E1ECB51-402F-4722-A25F-38DD81CCB32C}"/>
              </a:ext>
            </a:extLst>
          </p:cNvPr>
          <p:cNvSpPr>
            <a:spLocks noGrp="1" noChangeArrowheads="1"/>
          </p:cNvSpPr>
          <p:nvPr>
            <p:ph sz="half" idx="1"/>
          </p:nvPr>
        </p:nvSpPr>
        <p:spPr>
          <a:xfrm>
            <a:off x="2073276" y="1204914"/>
            <a:ext cx="7254875" cy="3673475"/>
          </a:xfrm>
        </p:spPr>
        <p:txBody>
          <a:bodyPr/>
          <a:lstStyle/>
          <a:p>
            <a:pPr marL="455613" lvl="1" indent="0" algn="ctr" eaLnBrk="1" hangingPunct="1">
              <a:buNone/>
            </a:pPr>
            <a:endParaRPr lang="en-US" altLang="en-US" dirty="0">
              <a:solidFill>
                <a:schemeClr val="tx1"/>
              </a:solidFill>
            </a:endParaRPr>
          </a:p>
          <a:p>
            <a:pPr marL="455613" lvl="1" indent="0" algn="ctr" eaLnBrk="1" hangingPunct="1">
              <a:buNone/>
            </a:pPr>
            <a:endParaRPr lang="en-US" altLang="en-US" dirty="0">
              <a:solidFill>
                <a:schemeClr val="tx1"/>
              </a:solidFill>
            </a:endParaRPr>
          </a:p>
          <a:p>
            <a:pPr marL="455613" lvl="1" indent="0" algn="ctr" eaLnBrk="1" hangingPunct="1">
              <a:buNone/>
            </a:pPr>
            <a:r>
              <a:rPr lang="en-US" altLang="en-US" sz="3600" dirty="0">
                <a:solidFill>
                  <a:schemeClr val="tx1"/>
                </a:solidFill>
              </a:rPr>
              <a:t>Incomplete documentation, leads to incomplete coding, leads to incomplete billing, leads to incomplete reimbursement.</a:t>
            </a:r>
          </a:p>
          <a:p>
            <a:pPr eaLnBrk="1" hangingPunct="1"/>
            <a:endParaRPr lang="en-US" altLang="en-US" dirty="0">
              <a:solidFill>
                <a:schemeClr val="tx1"/>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Title 1">
            <a:extLst>
              <a:ext uri="{FF2B5EF4-FFF2-40B4-BE49-F238E27FC236}">
                <a16:creationId xmlns:a16="http://schemas.microsoft.com/office/drawing/2014/main" id="{6813E7AA-2CCE-4EC1-AAAE-928639B6DD70}"/>
              </a:ext>
            </a:extLst>
          </p:cNvPr>
          <p:cNvSpPr>
            <a:spLocks noGrp="1" noChangeArrowheads="1"/>
          </p:cNvSpPr>
          <p:nvPr>
            <p:ph type="title"/>
          </p:nvPr>
        </p:nvSpPr>
        <p:spPr>
          <a:xfrm>
            <a:off x="1725614" y="180976"/>
            <a:ext cx="7602537" cy="893763"/>
          </a:xfrm>
        </p:spPr>
        <p:txBody>
          <a:bodyPr/>
          <a:lstStyle/>
          <a:p>
            <a:pPr algn="ctr" eaLnBrk="1" hangingPunct="1"/>
            <a:r>
              <a:rPr lang="en-US" altLang="en-US" sz="5400" dirty="0">
                <a:solidFill>
                  <a:srgbClr val="26547C"/>
                </a:solidFill>
                <a:latin typeface="Arial" panose="020B0604020202020204" pitchFamily="34" charset="0"/>
              </a:rPr>
              <a:t>Denials</a:t>
            </a:r>
          </a:p>
        </p:txBody>
      </p:sp>
      <p:pic>
        <p:nvPicPr>
          <p:cNvPr id="269315" name="Content Placeholder 3">
            <a:extLst>
              <a:ext uri="{FF2B5EF4-FFF2-40B4-BE49-F238E27FC236}">
                <a16:creationId xmlns:a16="http://schemas.microsoft.com/office/drawing/2014/main" id="{BEEF246F-1EB8-4A54-A96A-F71BC2492F9B}"/>
              </a:ext>
            </a:extLst>
          </p:cNvPr>
          <p:cNvPicPr>
            <a:picLocks noGrp="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971800" y="1074738"/>
            <a:ext cx="5975350" cy="4335462"/>
          </a:xfr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170" y="339432"/>
            <a:ext cx="11274858" cy="1325563"/>
          </a:xfrm>
        </p:spPr>
        <p:txBody>
          <a:bodyPr>
            <a:normAutofit/>
          </a:bodyPr>
          <a:lstStyle/>
          <a:p>
            <a:r>
              <a:rPr lang="en-US" sz="3500" dirty="0"/>
              <a:t>Rural Mental Health Inequities: </a:t>
            </a:r>
            <a:br>
              <a:rPr lang="en-US" sz="3500" dirty="0"/>
            </a:br>
            <a:r>
              <a:rPr lang="en-US" sz="3500" dirty="0"/>
              <a:t>Before COVID-19</a:t>
            </a:r>
          </a:p>
        </p:txBody>
      </p:sp>
      <p:sp>
        <p:nvSpPr>
          <p:cNvPr id="3" name="Content Placeholder 2"/>
          <p:cNvSpPr>
            <a:spLocks noGrp="1"/>
          </p:cNvSpPr>
          <p:nvPr>
            <p:ph sz="quarter" idx="10"/>
          </p:nvPr>
        </p:nvSpPr>
        <p:spPr>
          <a:xfrm>
            <a:off x="332942" y="1891290"/>
            <a:ext cx="5737657" cy="3454400"/>
          </a:xfrm>
        </p:spPr>
        <p:txBody>
          <a:bodyPr>
            <a:normAutofit fontScale="70000" lnSpcReduction="20000"/>
          </a:bodyPr>
          <a:lstStyle/>
          <a:p>
            <a:r>
              <a:rPr lang="en-US" dirty="0"/>
              <a:t>2010-11, nonmetropolitan counties reported a higher percentage of residents with AMI (19.5%) than metropolitan counties (17.8%).</a:t>
            </a:r>
          </a:p>
          <a:p>
            <a:r>
              <a:rPr lang="en-US" dirty="0"/>
              <a:t>Nationally, 4% reported SMI, though rates rose with increasing rurality.</a:t>
            </a:r>
          </a:p>
          <a:p>
            <a:r>
              <a:rPr lang="en-US" dirty="0"/>
              <a:t>4.9%, or nearly 1.7 million, of residents of nonmetropolitan counties experienced serious thoughts of suicide during the year (2017).</a:t>
            </a:r>
          </a:p>
          <a:p>
            <a:r>
              <a:rPr lang="en-US" dirty="0"/>
              <a:t>Rural counties consistently had higher suicide rates than metropolitan counties from 2001-2015.</a:t>
            </a:r>
          </a:p>
          <a:p>
            <a:endParaRPr lang="en-US" dirty="0"/>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pic>
        <p:nvPicPr>
          <p:cNvPr id="7" name="Picture 6" descr="Screen Clipping"/>
          <p:cNvPicPr>
            <a:picLocks noChangeAspect="1"/>
          </p:cNvPicPr>
          <p:nvPr/>
        </p:nvPicPr>
        <p:blipFill rotWithShape="1">
          <a:blip r:embed="rId4">
            <a:extLst>
              <a:ext uri="{28A0092B-C50C-407E-A947-70E740481C1C}">
                <a14:useLocalDpi xmlns:a14="http://schemas.microsoft.com/office/drawing/2010/main" val="0"/>
              </a:ext>
            </a:extLst>
          </a:blip>
          <a:srcRect l="42017" t="6721" r="-1"/>
          <a:stretch/>
        </p:blipFill>
        <p:spPr>
          <a:xfrm>
            <a:off x="6646263" y="1405150"/>
            <a:ext cx="5423490" cy="3317165"/>
          </a:xfrm>
          <a:prstGeom prst="rect">
            <a:avLst/>
          </a:prstGeom>
        </p:spPr>
      </p:pic>
      <p:pic>
        <p:nvPicPr>
          <p:cNvPr id="8" name="Picture 7" descr="Screen Clipping"/>
          <p:cNvPicPr>
            <a:picLocks noChangeAspect="1"/>
          </p:cNvPicPr>
          <p:nvPr/>
        </p:nvPicPr>
        <p:blipFill rotWithShape="1">
          <a:blip r:embed="rId4">
            <a:extLst>
              <a:ext uri="{28A0092B-C50C-407E-A947-70E740481C1C}">
                <a14:useLocalDpi xmlns:a14="http://schemas.microsoft.com/office/drawing/2010/main" val="0"/>
              </a:ext>
            </a:extLst>
          </a:blip>
          <a:srcRect t="27443" r="60630"/>
          <a:stretch/>
        </p:blipFill>
        <p:spPr>
          <a:xfrm>
            <a:off x="6070599" y="4895505"/>
            <a:ext cx="2787177" cy="1962495"/>
          </a:xfrm>
          <a:prstGeom prst="rect">
            <a:avLst/>
          </a:prstGeom>
        </p:spPr>
      </p:pic>
    </p:spTree>
    <p:extLst>
      <p:ext uri="{BB962C8B-B14F-4D97-AF65-F5344CB8AC3E}">
        <p14:creationId xmlns:p14="http://schemas.microsoft.com/office/powerpoint/2010/main" val="1190078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Title 1">
            <a:extLst>
              <a:ext uri="{FF2B5EF4-FFF2-40B4-BE49-F238E27FC236}">
                <a16:creationId xmlns:a16="http://schemas.microsoft.com/office/drawing/2014/main" id="{4C2EB440-FA86-4508-BC4A-B76D210B9CC9}"/>
              </a:ext>
            </a:extLst>
          </p:cNvPr>
          <p:cNvSpPr>
            <a:spLocks noGrp="1" noChangeArrowheads="1"/>
          </p:cNvSpPr>
          <p:nvPr>
            <p:ph type="title"/>
          </p:nvPr>
        </p:nvSpPr>
        <p:spPr>
          <a:xfrm>
            <a:off x="2152650" y="365126"/>
            <a:ext cx="7886700" cy="1743075"/>
          </a:xfrm>
        </p:spPr>
        <p:txBody>
          <a:bodyPr/>
          <a:lstStyle/>
          <a:p>
            <a:pPr algn="ctr"/>
            <a:r>
              <a:rPr lang="en-US" altLang="en-US" sz="5400" dirty="0">
                <a:latin typeface="Arial" panose="020B0604020202020204" pitchFamily="34" charset="0"/>
              </a:rPr>
              <a:t>Reimbursement 101</a:t>
            </a:r>
          </a:p>
        </p:txBody>
      </p:sp>
      <p:sp>
        <p:nvSpPr>
          <p:cNvPr id="4" name="Content Placeholder 3">
            <a:extLst>
              <a:ext uri="{FF2B5EF4-FFF2-40B4-BE49-F238E27FC236}">
                <a16:creationId xmlns:a16="http://schemas.microsoft.com/office/drawing/2014/main" id="{AE84FEC5-4259-4FA8-8D62-9F7A15AA2E92}"/>
              </a:ext>
            </a:extLst>
          </p:cNvPr>
          <p:cNvSpPr>
            <a:spLocks noGrp="1"/>
          </p:cNvSpPr>
          <p:nvPr>
            <p:ph sz="half" idx="2"/>
          </p:nvPr>
        </p:nvSpPr>
        <p:spPr>
          <a:xfrm>
            <a:off x="6153150" y="2216151"/>
            <a:ext cx="3886200" cy="3960813"/>
          </a:xfrm>
        </p:spPr>
        <p:txBody>
          <a:bodyPr>
            <a:normAutofit/>
          </a:bodyPr>
          <a:lstStyle/>
          <a:p>
            <a:pPr marL="0" indent="0" defTabSz="914400">
              <a:lnSpc>
                <a:spcPct val="100000"/>
              </a:lnSpc>
              <a:spcBef>
                <a:spcPts val="0"/>
              </a:spcBef>
              <a:buNone/>
              <a:defRPr/>
            </a:pPr>
            <a:endParaRPr lang="en-US" dirty="0">
              <a:solidFill>
                <a:schemeClr val="tx1"/>
              </a:solidFill>
              <a:latin typeface="Arial" panose="020B0604020202020204" pitchFamily="34" charset="0"/>
            </a:endParaRPr>
          </a:p>
          <a:p>
            <a:pPr marL="457200" indent="-457200" defTabSz="914400">
              <a:lnSpc>
                <a:spcPct val="100000"/>
              </a:lnSpc>
              <a:spcBef>
                <a:spcPts val="0"/>
              </a:spcBef>
              <a:defRPr/>
            </a:pPr>
            <a:endParaRPr lang="en-US" dirty="0">
              <a:solidFill>
                <a:schemeClr val="tx1"/>
              </a:solidFill>
              <a:latin typeface="Arial" panose="020B0604020202020204" pitchFamily="34" charset="0"/>
            </a:endParaRPr>
          </a:p>
        </p:txBody>
      </p:sp>
      <p:pic>
        <p:nvPicPr>
          <p:cNvPr id="439300" name="Content Placeholder 4">
            <a:extLst>
              <a:ext uri="{FF2B5EF4-FFF2-40B4-BE49-F238E27FC236}">
                <a16:creationId xmlns:a16="http://schemas.microsoft.com/office/drawing/2014/main" id="{F8A389D6-E084-4318-BF97-752457EEBF9D}"/>
              </a:ext>
            </a:extLst>
          </p:cNvPr>
          <p:cNvPicPr>
            <a:picLocks noGrp="1" noChangeArrowheads="1"/>
          </p:cNvPicPr>
          <p:nvPr>
            <p:ph sz="half" idx="1"/>
          </p:nvPr>
        </p:nvPicPr>
        <p:blipFill>
          <a:blip r:embed="rId3">
            <a:extLst>
              <a:ext uri="{28A0092B-C50C-407E-A947-70E740481C1C}">
                <a14:useLocalDpi xmlns:a14="http://schemas.microsoft.com/office/drawing/2010/main" val="0"/>
              </a:ext>
            </a:extLst>
          </a:blip>
          <a:srcRect/>
          <a:stretch>
            <a:fillRect/>
          </a:stretch>
        </p:blipFill>
        <p:spPr>
          <a:xfrm>
            <a:off x="2646363" y="1804988"/>
            <a:ext cx="6807200" cy="3471862"/>
          </a:xfr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Title 1">
            <a:extLst>
              <a:ext uri="{FF2B5EF4-FFF2-40B4-BE49-F238E27FC236}">
                <a16:creationId xmlns:a16="http://schemas.microsoft.com/office/drawing/2014/main" id="{583E305B-3A2E-4D48-BD54-821D26EF38C2}"/>
              </a:ext>
            </a:extLst>
          </p:cNvPr>
          <p:cNvSpPr>
            <a:spLocks noGrp="1" noChangeArrowheads="1"/>
          </p:cNvSpPr>
          <p:nvPr>
            <p:ph type="title"/>
          </p:nvPr>
        </p:nvSpPr>
        <p:spPr>
          <a:xfrm>
            <a:off x="1815759" y="350793"/>
            <a:ext cx="7602537" cy="893763"/>
          </a:xfrm>
        </p:spPr>
        <p:txBody>
          <a:bodyPr/>
          <a:lstStyle/>
          <a:p>
            <a:pPr algn="ctr" eaLnBrk="1" hangingPunct="1"/>
            <a:r>
              <a:rPr lang="en-US" altLang="en-US" sz="5400" dirty="0">
                <a:solidFill>
                  <a:srgbClr val="26547C"/>
                </a:solidFill>
                <a:latin typeface="Arial" panose="020B0604020202020204" pitchFamily="34" charset="0"/>
              </a:rPr>
              <a:t>Telling the Story</a:t>
            </a:r>
          </a:p>
        </p:txBody>
      </p:sp>
      <p:sp>
        <p:nvSpPr>
          <p:cNvPr id="441347" name="Content Placeholder 5">
            <a:extLst>
              <a:ext uri="{FF2B5EF4-FFF2-40B4-BE49-F238E27FC236}">
                <a16:creationId xmlns:a16="http://schemas.microsoft.com/office/drawing/2014/main" id="{90DA1FA2-7CB4-4672-B07A-171BF86FC5E8}"/>
              </a:ext>
            </a:extLst>
          </p:cNvPr>
          <p:cNvSpPr>
            <a:spLocks noGrp="1" noChangeArrowheads="1"/>
          </p:cNvSpPr>
          <p:nvPr>
            <p:ph sz="half" idx="1"/>
          </p:nvPr>
        </p:nvSpPr>
        <p:spPr>
          <a:xfrm>
            <a:off x="822960" y="1600200"/>
            <a:ext cx="9588137" cy="3278188"/>
          </a:xfrm>
        </p:spPr>
        <p:txBody>
          <a:bodyPr/>
          <a:lstStyle/>
          <a:p>
            <a:pPr eaLnBrk="1" hangingPunct="1"/>
            <a:r>
              <a:rPr lang="en-US" altLang="en-US" dirty="0">
                <a:solidFill>
                  <a:schemeClr val="tx1"/>
                </a:solidFill>
              </a:rPr>
              <a:t>Use reports (aka, data) to tell the story of the services provided.</a:t>
            </a:r>
          </a:p>
          <a:p>
            <a:pPr eaLnBrk="1" hangingPunct="1"/>
            <a:r>
              <a:rPr lang="en-US" altLang="en-US" dirty="0">
                <a:solidFill>
                  <a:schemeClr val="tx1"/>
                </a:solidFill>
              </a:rPr>
              <a:t>Every service has a purpose – or don’t do it, right? (aka, medical necessity)</a:t>
            </a:r>
          </a:p>
          <a:p>
            <a:pPr eaLnBrk="1" hangingPunct="1"/>
            <a:r>
              <a:rPr lang="en-US" altLang="en-US" dirty="0">
                <a:solidFill>
                  <a:schemeClr val="tx1"/>
                </a:solidFill>
              </a:rPr>
              <a:t>Why, How &amp; What of the service</a:t>
            </a:r>
          </a:p>
          <a:p>
            <a:pPr eaLnBrk="1" hangingPunct="1"/>
            <a:r>
              <a:rPr lang="en-US" altLang="en-US" dirty="0">
                <a:solidFill>
                  <a:schemeClr val="tx1"/>
                </a:solidFill>
              </a:rPr>
              <a:t>Connect to value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a:off x="2523310" y="365131"/>
            <a:ext cx="6921136" cy="1189350"/>
          </a:xfrm>
        </p:spPr>
        <p:txBody>
          <a:bodyPr/>
          <a:lstStyle/>
          <a:p>
            <a:pPr algn="ctr"/>
            <a:r>
              <a:rPr lang="en-US" sz="5400" dirty="0">
                <a:latin typeface="Arial" panose="020B0604020202020204" pitchFamily="34" charset="0"/>
              </a:rPr>
              <a:t>Procedure Codes</a:t>
            </a:r>
          </a:p>
        </p:txBody>
      </p:sp>
      <p:sp>
        <p:nvSpPr>
          <p:cNvPr id="4" name="Content Placeholder 3">
            <a:extLst>
              <a:ext uri="{FF2B5EF4-FFF2-40B4-BE49-F238E27FC236}">
                <a16:creationId xmlns:a16="http://schemas.microsoft.com/office/drawing/2014/main" id="{FDCDC065-9E5A-45C6-B105-59C515FC6F2C}"/>
              </a:ext>
            </a:extLst>
          </p:cNvPr>
          <p:cNvSpPr>
            <a:spLocks noGrp="1"/>
          </p:cNvSpPr>
          <p:nvPr>
            <p:ph sz="half" idx="2"/>
          </p:nvPr>
        </p:nvSpPr>
        <p:spPr>
          <a:xfrm>
            <a:off x="838200" y="1685108"/>
            <a:ext cx="10515600" cy="3958046"/>
          </a:xfrm>
        </p:spPr>
        <p:txBody>
          <a:bodyPr/>
          <a:lstStyle/>
          <a:p>
            <a:pPr marL="0" indent="0" algn="ctr">
              <a:buNone/>
            </a:pPr>
            <a:r>
              <a:rPr lang="en-US" dirty="0">
                <a:hlinkClick r:id="rId3"/>
              </a:rPr>
              <a:t>Telehealth Services for Public Health Emergency for the COVID-19 Pandemic Effective March 1, 2020 (rev. 4/30/2020)</a:t>
            </a:r>
            <a:endParaRPr lang="en-US" dirty="0"/>
          </a:p>
          <a:p>
            <a:pPr marL="0" indent="0">
              <a:buNone/>
            </a:pPr>
            <a:endParaRPr lang="en-US" dirty="0"/>
          </a:p>
          <a:p>
            <a:pPr marL="0" indent="0">
              <a:buNone/>
            </a:pPr>
            <a:endParaRPr lang="en-US" dirty="0"/>
          </a:p>
          <a:p>
            <a:pPr marL="0" indent="0">
              <a:buNone/>
            </a:pPr>
            <a:r>
              <a:rPr lang="en-US" dirty="0"/>
              <a:t>  </a:t>
            </a:r>
          </a:p>
        </p:txBody>
      </p:sp>
    </p:spTree>
    <p:extLst>
      <p:ext uri="{BB962C8B-B14F-4D97-AF65-F5344CB8AC3E}">
        <p14:creationId xmlns:p14="http://schemas.microsoft.com/office/powerpoint/2010/main" val="86355305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a:off x="583475" y="234502"/>
            <a:ext cx="10084525" cy="1306916"/>
          </a:xfrm>
        </p:spPr>
        <p:txBody>
          <a:bodyPr/>
          <a:lstStyle/>
          <a:p>
            <a:pPr algn="ctr"/>
            <a:r>
              <a:rPr lang="en-US" sz="4800" dirty="0">
                <a:latin typeface="Arial" panose="020B0604020202020204" pitchFamily="34" charset="0"/>
              </a:rPr>
              <a:t>RHC Specific Information</a:t>
            </a:r>
          </a:p>
        </p:txBody>
      </p:sp>
      <p:sp>
        <p:nvSpPr>
          <p:cNvPr id="3" name="Content Placeholder 2">
            <a:extLst>
              <a:ext uri="{FF2B5EF4-FFF2-40B4-BE49-F238E27FC236}">
                <a16:creationId xmlns:a16="http://schemas.microsoft.com/office/drawing/2014/main" id="{AD8F4D94-AD49-480A-AE48-BD04B65D90A8}"/>
              </a:ext>
            </a:extLst>
          </p:cNvPr>
          <p:cNvSpPr>
            <a:spLocks noGrp="1"/>
          </p:cNvSpPr>
          <p:nvPr>
            <p:ph sz="half" idx="1"/>
          </p:nvPr>
        </p:nvSpPr>
        <p:spPr>
          <a:xfrm>
            <a:off x="583475" y="1732750"/>
            <a:ext cx="10894423" cy="3960888"/>
          </a:xfrm>
        </p:spPr>
        <p:txBody>
          <a:bodyPr/>
          <a:lstStyle/>
          <a:p>
            <a:endParaRPr lang="en-US" dirty="0"/>
          </a:p>
          <a:p>
            <a:pPr marL="0" indent="0" algn="ctr">
              <a:buNone/>
            </a:pPr>
            <a:r>
              <a:rPr lang="en-US" dirty="0">
                <a:hlinkClick r:id="rId3"/>
              </a:rPr>
              <a:t>New and Expanded Flexibilities for Rural Health Clinics (RHCs) and Federally Qualified Health Centers (FQHCs) During the COVID-19 Public Health Emergency (PHE) </a:t>
            </a:r>
            <a:endParaRPr lang="en-US" dirty="0"/>
          </a:p>
          <a:p>
            <a:pPr marL="0" indent="0">
              <a:buNone/>
            </a:pPr>
            <a:endParaRPr lang="en-US" dirty="0"/>
          </a:p>
          <a:p>
            <a:pPr marL="0" indent="0" algn="r">
              <a:buNone/>
            </a:pPr>
            <a:r>
              <a:rPr lang="en-US" dirty="0"/>
              <a:t>MLN Matters SE20016 Revised</a:t>
            </a:r>
          </a:p>
          <a:p>
            <a:pPr marL="0" indent="0" algn="r">
              <a:buNone/>
            </a:pPr>
            <a:r>
              <a:rPr lang="en-US" dirty="0"/>
              <a:t>April 30, 2020</a:t>
            </a:r>
          </a:p>
        </p:txBody>
      </p:sp>
    </p:spTree>
    <p:extLst>
      <p:ext uri="{BB962C8B-B14F-4D97-AF65-F5344CB8AC3E}">
        <p14:creationId xmlns:p14="http://schemas.microsoft.com/office/powerpoint/2010/main" val="421947199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a:off x="2487387" y="312879"/>
            <a:ext cx="7064828" cy="1241601"/>
          </a:xfrm>
        </p:spPr>
        <p:txBody>
          <a:bodyPr/>
          <a:lstStyle/>
          <a:p>
            <a:pPr algn="ctr"/>
            <a:r>
              <a:rPr lang="en-US" sz="5400" dirty="0">
                <a:latin typeface="Arial" panose="020B0604020202020204" pitchFamily="34" charset="0"/>
              </a:rPr>
              <a:t>Other Considerations</a:t>
            </a:r>
            <a:endParaRPr lang="en-US" sz="5400" dirty="0"/>
          </a:p>
        </p:txBody>
      </p:sp>
      <p:sp>
        <p:nvSpPr>
          <p:cNvPr id="3" name="Content Placeholder 2">
            <a:extLst>
              <a:ext uri="{FF2B5EF4-FFF2-40B4-BE49-F238E27FC236}">
                <a16:creationId xmlns:a16="http://schemas.microsoft.com/office/drawing/2014/main" id="{AD8F4D94-AD49-480A-AE48-BD04B65D90A8}"/>
              </a:ext>
            </a:extLst>
          </p:cNvPr>
          <p:cNvSpPr>
            <a:spLocks noGrp="1"/>
          </p:cNvSpPr>
          <p:nvPr>
            <p:ph sz="half" idx="1"/>
          </p:nvPr>
        </p:nvSpPr>
        <p:spPr>
          <a:xfrm>
            <a:off x="838200" y="1448556"/>
            <a:ext cx="10343605" cy="3960888"/>
          </a:xfrm>
        </p:spPr>
        <p:txBody>
          <a:bodyPr/>
          <a:lstStyle/>
          <a:p>
            <a:pPr marL="0" indent="0">
              <a:buNone/>
            </a:pPr>
            <a:r>
              <a:rPr lang="en-US" dirty="0"/>
              <a:t>“Distant site telehealth services can be furnished by </a:t>
            </a:r>
            <a:r>
              <a:rPr lang="en-US" i="1" dirty="0"/>
              <a:t>any health care practitioner working for the RHC or the FQHC within their scope of practice.</a:t>
            </a:r>
            <a:r>
              <a:rPr lang="en-US" dirty="0"/>
              <a:t> Practitioners can furnish distant site telehealth services from any location, including their home, during the time that they are working for the RHC or FQHC, and can furnish any telehealth service that is approved as a distant site telehealth service under the Physician Fee Schedule (PFS).”</a:t>
            </a:r>
          </a:p>
          <a:p>
            <a:pPr marL="0" indent="0">
              <a:buNone/>
            </a:pPr>
            <a:endParaRPr lang="en-US" dirty="0"/>
          </a:p>
        </p:txBody>
      </p:sp>
      <p:sp>
        <p:nvSpPr>
          <p:cNvPr id="5" name="TextBox 4">
            <a:extLst>
              <a:ext uri="{FF2B5EF4-FFF2-40B4-BE49-F238E27FC236}">
                <a16:creationId xmlns:a16="http://schemas.microsoft.com/office/drawing/2014/main" id="{0BA96D59-6D6F-4014-B679-A2EAAEF57B46}"/>
              </a:ext>
            </a:extLst>
          </p:cNvPr>
          <p:cNvSpPr txBox="1"/>
          <p:nvPr/>
        </p:nvSpPr>
        <p:spPr>
          <a:xfrm>
            <a:off x="7498079" y="5669279"/>
            <a:ext cx="3331029" cy="538609"/>
          </a:xfrm>
          <a:prstGeom prst="rect">
            <a:avLst/>
          </a:prstGeom>
          <a:noFill/>
        </p:spPr>
        <p:txBody>
          <a:bodyPr wrap="square" rtlCol="0">
            <a:spAutoFit/>
          </a:bodyPr>
          <a:lstStyle/>
          <a:p>
            <a:pPr algn="r"/>
            <a:r>
              <a:rPr lang="en-US" sz="1100" dirty="0"/>
              <a:t>SOURCE: </a:t>
            </a:r>
            <a:r>
              <a:rPr lang="en-US" sz="1100" dirty="0">
                <a:hlinkClick r:id="rId3"/>
              </a:rPr>
              <a:t>MLN Matters SE20016 Revised April 30, 2020</a:t>
            </a:r>
            <a:endParaRPr lang="en-US" sz="1100" dirty="0"/>
          </a:p>
          <a:p>
            <a:endParaRPr lang="en-US" dirty="0"/>
          </a:p>
        </p:txBody>
      </p:sp>
    </p:spTree>
    <p:extLst>
      <p:ext uri="{BB962C8B-B14F-4D97-AF65-F5344CB8AC3E}">
        <p14:creationId xmlns:p14="http://schemas.microsoft.com/office/powerpoint/2010/main" val="166700094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39F35E42-658B-4ED6-B3D8-931385CFAEEA}"/>
              </a:ext>
            </a:extLst>
          </p:cNvPr>
          <p:cNvSpPr>
            <a:spLocks noGrp="1" noChangeArrowheads="1"/>
          </p:cNvSpPr>
          <p:nvPr>
            <p:ph type="title"/>
          </p:nvPr>
        </p:nvSpPr>
        <p:spPr>
          <a:xfrm>
            <a:off x="2152650" y="234777"/>
            <a:ext cx="6534150" cy="777875"/>
          </a:xfrm>
        </p:spPr>
        <p:txBody>
          <a:bodyPr/>
          <a:lstStyle/>
          <a:p>
            <a:pPr algn="ctr"/>
            <a:r>
              <a:rPr lang="en-US" altLang="en-US" sz="4000" dirty="0">
                <a:latin typeface="Arial" panose="020B0604020202020204" pitchFamily="34" charset="0"/>
              </a:rPr>
              <a:t>Other Considerations</a:t>
            </a:r>
          </a:p>
        </p:txBody>
      </p:sp>
      <p:sp>
        <p:nvSpPr>
          <p:cNvPr id="29699" name="Rectangle 3">
            <a:extLst>
              <a:ext uri="{FF2B5EF4-FFF2-40B4-BE49-F238E27FC236}">
                <a16:creationId xmlns:a16="http://schemas.microsoft.com/office/drawing/2014/main" id="{0E5BDA90-DEFF-443B-88E8-05F893EB184B}"/>
              </a:ext>
            </a:extLst>
          </p:cNvPr>
          <p:cNvSpPr>
            <a:spLocks noGrp="1" noChangeArrowheads="1"/>
          </p:cNvSpPr>
          <p:nvPr>
            <p:ph sz="half" idx="1"/>
          </p:nvPr>
        </p:nvSpPr>
        <p:spPr>
          <a:xfrm>
            <a:off x="550817" y="1012652"/>
            <a:ext cx="11090366" cy="4203608"/>
          </a:xfrm>
        </p:spPr>
        <p:txBody>
          <a:bodyPr/>
          <a:lstStyle/>
          <a:p>
            <a:pPr marL="0" indent="0">
              <a:buNone/>
              <a:defRPr/>
            </a:pPr>
            <a:endParaRPr lang="en-US" sz="2400" dirty="0"/>
          </a:p>
          <a:p>
            <a:pPr marL="0" indent="0">
              <a:buNone/>
              <a:defRPr/>
            </a:pPr>
            <a:r>
              <a:rPr lang="en-US" sz="2400" b="1" dirty="0">
                <a:solidFill>
                  <a:schemeClr val="tx1"/>
                </a:solidFill>
              </a:rPr>
              <a:t>Question: </a:t>
            </a:r>
            <a:r>
              <a:rPr lang="en-US" sz="2400" dirty="0"/>
              <a:t>Who are the Qualified Providers who are permitted to furnish telehealth services under the PHE waiver? </a:t>
            </a:r>
          </a:p>
          <a:p>
            <a:pPr marL="0" indent="0">
              <a:buNone/>
              <a:defRPr/>
            </a:pPr>
            <a:r>
              <a:rPr lang="en-US" sz="2400" b="1" dirty="0">
                <a:solidFill>
                  <a:schemeClr val="tx1"/>
                </a:solidFill>
              </a:rPr>
              <a:t>Answer:</a:t>
            </a:r>
            <a:r>
              <a:rPr lang="en-US" sz="2400" dirty="0"/>
              <a:t> The same health care providers are still permitted to furnish Medicare telehealth services under the waiver authority during the Public Health Emergency, including </a:t>
            </a:r>
            <a:r>
              <a:rPr lang="en-US" sz="2400" i="1" dirty="0"/>
              <a:t>physicians and certain non-physician practitioners </a:t>
            </a:r>
            <a:r>
              <a:rPr lang="en-US" sz="2400" dirty="0"/>
              <a:t>such as </a:t>
            </a:r>
            <a:r>
              <a:rPr lang="en-US" sz="2400" i="1" dirty="0"/>
              <a:t>nurse practitioners, physician assistants and certified nurse midwives</a:t>
            </a:r>
            <a:r>
              <a:rPr lang="en-US" sz="2400" dirty="0"/>
              <a:t>. Other practitioners, such as </a:t>
            </a:r>
            <a:r>
              <a:rPr lang="en-US" sz="2400" i="1" dirty="0"/>
              <a:t>certified nurse anesthetists, licensed clinical social workers, clinical psychologists, and registered dietitians or nutrition professionals </a:t>
            </a:r>
            <a:r>
              <a:rPr lang="en-US" sz="2400" dirty="0"/>
              <a:t>may also furnish telehealth services within their scope of practice and consistent with Medicare benefit rules that apply to all services. New: 4/9/20</a:t>
            </a:r>
            <a:endParaRPr lang="en-US" sz="2400" dirty="0">
              <a:solidFill>
                <a:schemeClr val="tx1"/>
              </a:solidFill>
              <a:latin typeface="Arial" panose="020B0604020202020204" pitchFamily="34" charset="0"/>
            </a:endParaRPr>
          </a:p>
          <a:p>
            <a:pPr>
              <a:defRPr/>
            </a:pPr>
            <a:endParaRPr lang="en-US" sz="900" dirty="0"/>
          </a:p>
          <a:p>
            <a:pPr marL="0" indent="0">
              <a:buNone/>
              <a:defRPr/>
            </a:pPr>
            <a:endParaRPr lang="en-US" sz="2400" dirty="0"/>
          </a:p>
        </p:txBody>
      </p:sp>
      <p:sp>
        <p:nvSpPr>
          <p:cNvPr id="2" name="TextBox 1">
            <a:extLst>
              <a:ext uri="{FF2B5EF4-FFF2-40B4-BE49-F238E27FC236}">
                <a16:creationId xmlns:a16="http://schemas.microsoft.com/office/drawing/2014/main" id="{617BB9B9-55CD-49EB-83B4-79341A586F7F}"/>
              </a:ext>
            </a:extLst>
          </p:cNvPr>
          <p:cNvSpPr txBox="1"/>
          <p:nvPr/>
        </p:nvSpPr>
        <p:spPr>
          <a:xfrm>
            <a:off x="5634446" y="5199017"/>
            <a:ext cx="6557554" cy="646331"/>
          </a:xfrm>
          <a:prstGeom prst="rect">
            <a:avLst/>
          </a:prstGeom>
          <a:noFill/>
        </p:spPr>
        <p:txBody>
          <a:bodyPr wrap="square" rtlCol="0">
            <a:spAutoFit/>
          </a:bodyPr>
          <a:lstStyle/>
          <a:p>
            <a:r>
              <a:rPr lang="en-US" dirty="0"/>
              <a:t>SOURCE: </a:t>
            </a:r>
            <a:r>
              <a:rPr lang="en-US" dirty="0">
                <a:hlinkClick r:id="rId3"/>
              </a:rPr>
              <a:t>CMS COVID-19 Frequently Asked Questions (FAQs) on Medicare Fee-for-Service (FFS) Billing</a:t>
            </a:r>
            <a:endParaRPr lang="en-US" dirty="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a:extLst>
              <a:ext uri="{FF2B5EF4-FFF2-40B4-BE49-F238E27FC236}">
                <a16:creationId xmlns:a16="http://schemas.microsoft.com/office/drawing/2014/main" id="{39F35E42-658B-4ED6-B3D8-931385CFAEEA}"/>
              </a:ext>
            </a:extLst>
          </p:cNvPr>
          <p:cNvSpPr>
            <a:spLocks noGrp="1" noChangeArrowheads="1"/>
          </p:cNvSpPr>
          <p:nvPr>
            <p:ph type="title"/>
          </p:nvPr>
        </p:nvSpPr>
        <p:spPr>
          <a:xfrm>
            <a:off x="2649039" y="387351"/>
            <a:ext cx="6534150" cy="777875"/>
          </a:xfrm>
        </p:spPr>
        <p:txBody>
          <a:bodyPr/>
          <a:lstStyle/>
          <a:p>
            <a:pPr algn="ctr"/>
            <a:r>
              <a:rPr lang="en-US" altLang="en-US" sz="4000" dirty="0">
                <a:latin typeface="Arial" panose="020B0604020202020204" pitchFamily="34" charset="0"/>
              </a:rPr>
              <a:t>No Time Today For…</a:t>
            </a:r>
          </a:p>
        </p:txBody>
      </p:sp>
      <p:sp>
        <p:nvSpPr>
          <p:cNvPr id="29699" name="Rectangle 3">
            <a:extLst>
              <a:ext uri="{FF2B5EF4-FFF2-40B4-BE49-F238E27FC236}">
                <a16:creationId xmlns:a16="http://schemas.microsoft.com/office/drawing/2014/main" id="{0E5BDA90-DEFF-443B-88E8-05F893EB184B}"/>
              </a:ext>
            </a:extLst>
          </p:cNvPr>
          <p:cNvSpPr>
            <a:spLocks noGrp="1" noChangeArrowheads="1"/>
          </p:cNvSpPr>
          <p:nvPr>
            <p:ph sz="half" idx="1"/>
          </p:nvPr>
        </p:nvSpPr>
        <p:spPr>
          <a:xfrm>
            <a:off x="1770561" y="917031"/>
            <a:ext cx="7772400" cy="4817563"/>
          </a:xfrm>
        </p:spPr>
        <p:txBody>
          <a:bodyPr/>
          <a:lstStyle/>
          <a:p>
            <a:pPr marL="0" indent="0">
              <a:buNone/>
              <a:defRPr/>
            </a:pPr>
            <a:endParaRPr lang="en-US" sz="2400" dirty="0"/>
          </a:p>
          <a:p>
            <a:pPr marL="0" indent="0" algn="ctr">
              <a:buNone/>
              <a:defRPr/>
            </a:pPr>
            <a:r>
              <a:rPr lang="en-US" sz="4000" dirty="0">
                <a:solidFill>
                  <a:schemeClr val="tx1"/>
                </a:solidFill>
                <a:latin typeface="Arial" panose="020B0604020202020204" pitchFamily="34" charset="0"/>
              </a:rPr>
              <a:t>MODIFIERS!! </a:t>
            </a:r>
          </a:p>
          <a:p>
            <a:pPr marL="0" indent="0">
              <a:lnSpc>
                <a:spcPct val="100000"/>
              </a:lnSpc>
              <a:spcBef>
                <a:spcPts val="0"/>
              </a:spcBef>
              <a:buNone/>
              <a:defRPr/>
            </a:pPr>
            <a:endParaRPr lang="en-US" sz="2400" dirty="0">
              <a:solidFill>
                <a:schemeClr val="tx1"/>
              </a:solidFill>
              <a:latin typeface="Arial" panose="020B0604020202020204" pitchFamily="34" charset="0"/>
            </a:endParaRPr>
          </a:p>
          <a:p>
            <a:pPr marL="0" indent="0" algn="ctr">
              <a:lnSpc>
                <a:spcPct val="100000"/>
              </a:lnSpc>
              <a:spcBef>
                <a:spcPts val="0"/>
              </a:spcBef>
              <a:buNone/>
              <a:defRPr/>
            </a:pPr>
            <a:r>
              <a:rPr lang="en-US" sz="3200" b="1" i="1" dirty="0">
                <a:solidFill>
                  <a:schemeClr val="tx1"/>
                </a:solidFill>
                <a:latin typeface="Arial" panose="020B0604020202020204" pitchFamily="34" charset="0"/>
              </a:rPr>
              <a:t>A mention in passing…</a:t>
            </a:r>
          </a:p>
          <a:p>
            <a:pPr marL="0" indent="0" algn="ctr">
              <a:buNone/>
              <a:defRPr/>
            </a:pPr>
            <a:r>
              <a:rPr lang="en-US" sz="3200" b="1" i="1" dirty="0">
                <a:solidFill>
                  <a:schemeClr val="tx1"/>
                </a:solidFill>
                <a:latin typeface="Arial" panose="020B0604020202020204" pitchFamily="34" charset="0"/>
              </a:rPr>
              <a:t>25</a:t>
            </a:r>
          </a:p>
          <a:p>
            <a:pPr marL="0" indent="0" algn="ctr">
              <a:buNone/>
              <a:defRPr/>
            </a:pPr>
            <a:r>
              <a:rPr lang="en-US" sz="3200" b="1" i="1" dirty="0">
                <a:solidFill>
                  <a:schemeClr val="tx1"/>
                </a:solidFill>
                <a:latin typeface="Arial" panose="020B0604020202020204" pitchFamily="34" charset="0"/>
              </a:rPr>
              <a:t>51</a:t>
            </a:r>
          </a:p>
          <a:p>
            <a:pPr marL="0" indent="0" algn="ctr">
              <a:buNone/>
              <a:defRPr/>
            </a:pPr>
            <a:r>
              <a:rPr lang="en-US" sz="3200" b="1" i="1" dirty="0">
                <a:solidFill>
                  <a:schemeClr val="tx1"/>
                </a:solidFill>
                <a:latin typeface="Arial" panose="020B0604020202020204" pitchFamily="34" charset="0"/>
              </a:rPr>
              <a:t>59</a:t>
            </a:r>
          </a:p>
          <a:p>
            <a:pPr marL="0" indent="0" algn="ctr">
              <a:buNone/>
              <a:defRPr/>
            </a:pPr>
            <a:r>
              <a:rPr lang="en-US" sz="3200" b="1" i="1" dirty="0">
                <a:solidFill>
                  <a:schemeClr val="tx1"/>
                </a:solidFill>
                <a:latin typeface="Arial" panose="020B0604020202020204" pitchFamily="34" charset="0"/>
              </a:rPr>
              <a:t>CS</a:t>
            </a:r>
          </a:p>
          <a:p>
            <a:pPr marL="0" indent="0" algn="ctr">
              <a:buNone/>
              <a:defRPr/>
            </a:pPr>
            <a:r>
              <a:rPr lang="en-US" sz="3200" b="1" i="1" dirty="0">
                <a:solidFill>
                  <a:schemeClr val="tx1"/>
                </a:solidFill>
                <a:latin typeface="Arial" panose="020B0604020202020204" pitchFamily="34" charset="0"/>
              </a:rPr>
              <a:t>CG</a:t>
            </a:r>
          </a:p>
          <a:p>
            <a:pPr marL="0" indent="0">
              <a:buNone/>
              <a:defRPr/>
            </a:pPr>
            <a:endParaRPr lang="en-US" sz="2400" dirty="0">
              <a:solidFill>
                <a:schemeClr val="tx1"/>
              </a:solidFill>
              <a:latin typeface="Arial" panose="020B0604020202020204" pitchFamily="34" charset="0"/>
            </a:endParaRPr>
          </a:p>
          <a:p>
            <a:pPr>
              <a:defRPr/>
            </a:pPr>
            <a:endParaRPr lang="en-US" sz="900" dirty="0"/>
          </a:p>
          <a:p>
            <a:pPr marL="0" indent="0">
              <a:buNone/>
              <a:defRPr/>
            </a:pPr>
            <a:endParaRPr lang="en-US" sz="2400" dirty="0"/>
          </a:p>
        </p:txBody>
      </p:sp>
    </p:spTree>
    <p:extLst>
      <p:ext uri="{BB962C8B-B14F-4D97-AF65-F5344CB8AC3E}">
        <p14:creationId xmlns:p14="http://schemas.microsoft.com/office/powerpoint/2010/main" val="163151185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a:off x="3228703" y="143062"/>
            <a:ext cx="5484222" cy="1071784"/>
          </a:xfrm>
        </p:spPr>
        <p:txBody>
          <a:bodyPr/>
          <a:lstStyle/>
          <a:p>
            <a:pPr algn="ctr"/>
            <a:r>
              <a:rPr lang="en-US" sz="4800" dirty="0">
                <a:latin typeface="Arial" panose="020B0604020202020204" pitchFamily="34" charset="0"/>
              </a:rPr>
              <a:t>Partner Resource</a:t>
            </a:r>
          </a:p>
        </p:txBody>
      </p:sp>
      <p:sp>
        <p:nvSpPr>
          <p:cNvPr id="3" name="Content Placeholder 2">
            <a:extLst>
              <a:ext uri="{FF2B5EF4-FFF2-40B4-BE49-F238E27FC236}">
                <a16:creationId xmlns:a16="http://schemas.microsoft.com/office/drawing/2014/main" id="{AD8F4D94-AD49-480A-AE48-BD04B65D90A8}"/>
              </a:ext>
            </a:extLst>
          </p:cNvPr>
          <p:cNvSpPr>
            <a:spLocks noGrp="1"/>
          </p:cNvSpPr>
          <p:nvPr>
            <p:ph sz="half" idx="1"/>
          </p:nvPr>
        </p:nvSpPr>
        <p:spPr>
          <a:xfrm>
            <a:off x="838199" y="1811126"/>
            <a:ext cx="10265230" cy="3960888"/>
          </a:xfrm>
        </p:spPr>
        <p:txBody>
          <a:bodyPr/>
          <a:lstStyle/>
          <a:p>
            <a:pPr marL="0" indent="0">
              <a:buNone/>
            </a:pPr>
            <a:r>
              <a:rPr lang="en-US" b="1" i="1" dirty="0">
                <a:hlinkClick r:id="rId3"/>
              </a:rPr>
              <a:t>Rural Health Information Hub (RHI-Hub)</a:t>
            </a:r>
            <a:endParaRPr lang="en-US" b="1" i="1" dirty="0"/>
          </a:p>
          <a:p>
            <a:endParaRPr lang="en-US" dirty="0"/>
          </a:p>
          <a:p>
            <a:pPr marL="0" indent="0" algn="ctr">
              <a:buNone/>
            </a:pPr>
            <a:r>
              <a:rPr lang="en-US" b="1" dirty="0">
                <a:hlinkClick r:id="rId4"/>
              </a:rPr>
              <a:t>Primary Care Behavioral Health Model</a:t>
            </a:r>
            <a:endParaRPr lang="en-US" b="1" dirty="0"/>
          </a:p>
          <a:p>
            <a:endParaRPr lang="en-US" dirty="0"/>
          </a:p>
          <a:p>
            <a:pPr marL="0" indent="0" algn="ctr">
              <a:lnSpc>
                <a:spcPct val="100000"/>
              </a:lnSpc>
              <a:spcBef>
                <a:spcPts val="0"/>
              </a:spcBef>
              <a:buNone/>
            </a:pPr>
            <a:r>
              <a:rPr lang="en-US" dirty="0"/>
              <a:t>Provides general framework information as well as best practices examples of Rural Programs that </a:t>
            </a:r>
          </a:p>
          <a:p>
            <a:pPr marL="0" indent="0" algn="ctr">
              <a:lnSpc>
                <a:spcPct val="100000"/>
              </a:lnSpc>
              <a:spcBef>
                <a:spcPts val="0"/>
              </a:spcBef>
              <a:buNone/>
            </a:pPr>
            <a:r>
              <a:rPr lang="en-US" dirty="0"/>
              <a:t>integrate Behavioral Health into </a:t>
            </a:r>
          </a:p>
          <a:p>
            <a:pPr marL="0" indent="0" algn="ctr">
              <a:lnSpc>
                <a:spcPct val="100000"/>
              </a:lnSpc>
              <a:spcBef>
                <a:spcPts val="0"/>
              </a:spcBef>
              <a:buNone/>
            </a:pPr>
            <a:r>
              <a:rPr lang="en-US" dirty="0"/>
              <a:t>Primary Care.</a:t>
            </a:r>
          </a:p>
        </p:txBody>
      </p:sp>
    </p:spTree>
    <p:extLst>
      <p:ext uri="{BB962C8B-B14F-4D97-AF65-F5344CB8AC3E}">
        <p14:creationId xmlns:p14="http://schemas.microsoft.com/office/powerpoint/2010/main" val="227689697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rot="20889402">
            <a:off x="661943" y="1703144"/>
            <a:ext cx="5106130" cy="1743373"/>
          </a:xfrm>
        </p:spPr>
        <p:txBody>
          <a:bodyPr/>
          <a:lstStyle/>
          <a:p>
            <a:pPr algn="ctr"/>
            <a:r>
              <a:rPr lang="en-US" sz="3600" dirty="0">
                <a:latin typeface="Arial" panose="020B0604020202020204" pitchFamily="34" charset="0"/>
                <a:hlinkClick r:id="rId2"/>
              </a:rPr>
              <a:t>CMS Behavioral Health Integration Services</a:t>
            </a:r>
            <a:endParaRPr lang="en-US" sz="3600" dirty="0">
              <a:latin typeface="Arial" panose="020B0604020202020204" pitchFamily="34" charset="0"/>
            </a:endParaRPr>
          </a:p>
        </p:txBody>
      </p:sp>
      <p:pic>
        <p:nvPicPr>
          <p:cNvPr id="6" name="Content Placeholder 5" descr="A screenshot of a cell phone&#10;&#10;Description automatically generated">
            <a:extLst>
              <a:ext uri="{FF2B5EF4-FFF2-40B4-BE49-F238E27FC236}">
                <a16:creationId xmlns:a16="http://schemas.microsoft.com/office/drawing/2014/main" id="{517C3660-AE87-4F26-A129-F2B80C395AC2}"/>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tretch>
            <a:fillRect/>
          </a:stretch>
        </p:blipFill>
        <p:spPr>
          <a:xfrm>
            <a:off x="6299375" y="174570"/>
            <a:ext cx="4346853" cy="5625339"/>
          </a:xfrm>
        </p:spPr>
      </p:pic>
    </p:spTree>
    <p:extLst>
      <p:ext uri="{BB962C8B-B14F-4D97-AF65-F5344CB8AC3E}">
        <p14:creationId xmlns:p14="http://schemas.microsoft.com/office/powerpoint/2010/main" val="1950184507"/>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a:off x="3113316" y="148985"/>
            <a:ext cx="5812970" cy="647849"/>
          </a:xfrm>
        </p:spPr>
        <p:txBody>
          <a:bodyPr/>
          <a:lstStyle/>
          <a:p>
            <a:pPr algn="ctr"/>
            <a:r>
              <a:rPr lang="en-US" sz="5400" dirty="0">
                <a:latin typeface="Arial" panose="020B0604020202020204" pitchFamily="34" charset="0"/>
              </a:rPr>
              <a:t>Resources</a:t>
            </a:r>
          </a:p>
        </p:txBody>
      </p:sp>
      <p:sp>
        <p:nvSpPr>
          <p:cNvPr id="3" name="Content Placeholder 2">
            <a:extLst>
              <a:ext uri="{FF2B5EF4-FFF2-40B4-BE49-F238E27FC236}">
                <a16:creationId xmlns:a16="http://schemas.microsoft.com/office/drawing/2014/main" id="{AD8F4D94-AD49-480A-AE48-BD04B65D90A8}"/>
              </a:ext>
            </a:extLst>
          </p:cNvPr>
          <p:cNvSpPr>
            <a:spLocks noGrp="1"/>
          </p:cNvSpPr>
          <p:nvPr>
            <p:ph sz="half" idx="1"/>
          </p:nvPr>
        </p:nvSpPr>
        <p:spPr>
          <a:xfrm>
            <a:off x="616132" y="947063"/>
            <a:ext cx="5181600" cy="4963874"/>
          </a:xfrm>
        </p:spPr>
        <p:txBody>
          <a:bodyPr/>
          <a:lstStyle/>
          <a:p>
            <a:r>
              <a:rPr lang="en-US" sz="2400" dirty="0">
                <a:hlinkClick r:id="rId2"/>
              </a:rPr>
              <a:t>CMS – </a:t>
            </a:r>
            <a:r>
              <a:rPr lang="en-US" sz="2400" b="1" i="1" dirty="0">
                <a:hlinkClick r:id="rId2"/>
              </a:rPr>
              <a:t>REVISED</a:t>
            </a:r>
            <a:r>
              <a:rPr lang="en-US" sz="2400" dirty="0">
                <a:hlinkClick r:id="rId2"/>
              </a:rPr>
              <a:t> MLN Matters SE20016– RHC &amp; FQHC Telehealth Distant Site Guidance 4/30/2020</a:t>
            </a:r>
            <a:r>
              <a:rPr lang="en-US" sz="2400" dirty="0"/>
              <a:t> </a:t>
            </a:r>
            <a:endParaRPr lang="en-US" sz="2400" dirty="0">
              <a:hlinkClick r:id="rId3"/>
            </a:endParaRPr>
          </a:p>
          <a:p>
            <a:r>
              <a:rPr lang="en-US" sz="2400" dirty="0">
                <a:hlinkClick r:id="rId3"/>
              </a:rPr>
              <a:t>CMS – Medicare Coverage and Payment of Virtual Services (YouTube) 4-3-2020</a:t>
            </a:r>
            <a:endParaRPr lang="en-US" sz="2400" dirty="0"/>
          </a:p>
          <a:p>
            <a:r>
              <a:rPr lang="en-US" sz="2400" dirty="0">
                <a:hlinkClick r:id="rId4"/>
              </a:rPr>
              <a:t>CMS – Rural Health Clinics (RHCs) and Federally Qualified Health Centers (FQHCs): CMS Flexibilities to Fight COVID-19 REVISED 4/29/2020</a:t>
            </a:r>
            <a:endParaRPr lang="en-US" sz="2400" dirty="0"/>
          </a:p>
        </p:txBody>
      </p:sp>
      <p:sp>
        <p:nvSpPr>
          <p:cNvPr id="4" name="Content Placeholder 3">
            <a:extLst>
              <a:ext uri="{FF2B5EF4-FFF2-40B4-BE49-F238E27FC236}">
                <a16:creationId xmlns:a16="http://schemas.microsoft.com/office/drawing/2014/main" id="{FDCDC065-9E5A-45C6-B105-59C515FC6F2C}"/>
              </a:ext>
            </a:extLst>
          </p:cNvPr>
          <p:cNvSpPr>
            <a:spLocks noGrp="1"/>
          </p:cNvSpPr>
          <p:nvPr>
            <p:ph sz="half" idx="2"/>
          </p:nvPr>
        </p:nvSpPr>
        <p:spPr>
          <a:xfrm>
            <a:off x="6394270" y="1338064"/>
            <a:ext cx="5181600" cy="4181871"/>
          </a:xfrm>
        </p:spPr>
        <p:txBody>
          <a:bodyPr/>
          <a:lstStyle/>
          <a:p>
            <a:r>
              <a:rPr lang="en-US" sz="2400" dirty="0">
                <a:hlinkClick r:id="rId5"/>
              </a:rPr>
              <a:t>CDC – ICD-10-CM Official Coding and Reporting Guidelines April 1, 2020 through September 30, 2020</a:t>
            </a:r>
            <a:endParaRPr lang="en-US" sz="2400" dirty="0"/>
          </a:p>
          <a:p>
            <a:r>
              <a:rPr lang="en-US" sz="2400" dirty="0">
                <a:hlinkClick r:id="rId6"/>
              </a:rPr>
              <a:t>CMS – MLN Connects Special Edition Telehealth V</a:t>
            </a:r>
          </a:p>
          <a:p>
            <a:r>
              <a:rPr lang="en-US" sz="2400" dirty="0">
                <a:hlinkClick r:id="rId7"/>
              </a:rPr>
              <a:t>USDA – COVID-19 Telehealth Service Changes – Rural Telehealth Fact Sheet 5/1/2020</a:t>
            </a:r>
            <a:r>
              <a:rPr lang="en-US" sz="2400" dirty="0">
                <a:hlinkClick r:id="rId6"/>
              </a:rPr>
              <a:t>ideo 4-7-2020</a:t>
            </a:r>
            <a:endParaRPr lang="en-US" sz="2400" dirty="0"/>
          </a:p>
          <a:p>
            <a:r>
              <a:rPr lang="en-US" sz="2400" dirty="0">
                <a:hlinkClick r:id="rId8"/>
              </a:rPr>
              <a:t>USDA – COVID-19 Federal Rural Resource Guide</a:t>
            </a:r>
            <a:endParaRPr lang="en-US" sz="2400" dirty="0"/>
          </a:p>
        </p:txBody>
      </p:sp>
    </p:spTree>
    <p:extLst>
      <p:ext uri="{BB962C8B-B14F-4D97-AF65-F5344CB8AC3E}">
        <p14:creationId xmlns:p14="http://schemas.microsoft.com/office/powerpoint/2010/main" val="3861069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Rural Barriers to Mental Health Services</a:t>
            </a:r>
          </a:p>
        </p:txBody>
      </p:sp>
      <p:sp>
        <p:nvSpPr>
          <p:cNvPr id="3" name="Content Placeholder 2"/>
          <p:cNvSpPr>
            <a:spLocks noGrp="1"/>
          </p:cNvSpPr>
          <p:nvPr>
            <p:ph sz="quarter" idx="10"/>
          </p:nvPr>
        </p:nvSpPr>
        <p:spPr>
          <a:xfrm>
            <a:off x="332942" y="1713490"/>
            <a:ext cx="11224057" cy="3454400"/>
          </a:xfrm>
        </p:spPr>
        <p:txBody>
          <a:bodyPr>
            <a:normAutofit/>
          </a:bodyPr>
          <a:lstStyle/>
          <a:p>
            <a:pPr marL="0" indent="0">
              <a:buNone/>
            </a:pPr>
            <a:r>
              <a:rPr lang="en-US" b="1" dirty="0"/>
              <a:t>Accessibility</a:t>
            </a:r>
            <a:endParaRPr lang="en-US" sz="600" b="1" dirty="0"/>
          </a:p>
          <a:p>
            <a:pPr marL="0" indent="0">
              <a:buNone/>
            </a:pPr>
            <a:endParaRPr lang="en-US" sz="600" b="1" dirty="0"/>
          </a:p>
          <a:p>
            <a:pPr marL="0" indent="0">
              <a:buNone/>
            </a:pPr>
            <a:r>
              <a:rPr lang="en-US" dirty="0"/>
              <a:t>Rural residents may have limited access to mental healthcare due to cost of services, insurance coverage, lower behavioral health literacy which allows mental health concerns to go unrecognized and/or untreated, and the remote nature may require residents to travel long distances to receive services.</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7518159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C8B93-DD1E-4280-AC46-AF2692509794}"/>
              </a:ext>
            </a:extLst>
          </p:cNvPr>
          <p:cNvSpPr>
            <a:spLocks noGrp="1"/>
          </p:cNvSpPr>
          <p:nvPr>
            <p:ph type="title"/>
          </p:nvPr>
        </p:nvSpPr>
        <p:spPr>
          <a:xfrm>
            <a:off x="4205153" y="177802"/>
            <a:ext cx="3629296" cy="1006470"/>
          </a:xfrm>
        </p:spPr>
        <p:txBody>
          <a:bodyPr/>
          <a:lstStyle/>
          <a:p>
            <a:pPr algn="ctr"/>
            <a:r>
              <a:rPr lang="en-US" sz="5400" dirty="0">
                <a:latin typeface="Arial" panose="020B0604020202020204" pitchFamily="34" charset="0"/>
              </a:rPr>
              <a:t>Resources</a:t>
            </a:r>
          </a:p>
        </p:txBody>
      </p:sp>
      <p:sp>
        <p:nvSpPr>
          <p:cNvPr id="3" name="Content Placeholder 2">
            <a:extLst>
              <a:ext uri="{FF2B5EF4-FFF2-40B4-BE49-F238E27FC236}">
                <a16:creationId xmlns:a16="http://schemas.microsoft.com/office/drawing/2014/main" id="{AD8F4D94-AD49-480A-AE48-BD04B65D90A8}"/>
              </a:ext>
            </a:extLst>
          </p:cNvPr>
          <p:cNvSpPr>
            <a:spLocks noGrp="1"/>
          </p:cNvSpPr>
          <p:nvPr>
            <p:ph sz="half" idx="1"/>
          </p:nvPr>
        </p:nvSpPr>
        <p:spPr/>
        <p:txBody>
          <a:bodyPr/>
          <a:lstStyle/>
          <a:p>
            <a:r>
              <a:rPr lang="en-US" dirty="0">
                <a:hlinkClick r:id="rId2"/>
              </a:rPr>
              <a:t>ArchProCoding – Billing and Coding for COVID-19: Reporting Coronavirus Related Services Including Telemedicine</a:t>
            </a:r>
            <a:endParaRPr lang="en-US" dirty="0"/>
          </a:p>
          <a:p>
            <a:endParaRPr lang="en-US" dirty="0"/>
          </a:p>
        </p:txBody>
      </p:sp>
      <p:sp>
        <p:nvSpPr>
          <p:cNvPr id="4" name="Content Placeholder 3">
            <a:extLst>
              <a:ext uri="{FF2B5EF4-FFF2-40B4-BE49-F238E27FC236}">
                <a16:creationId xmlns:a16="http://schemas.microsoft.com/office/drawing/2014/main" id="{FDCDC065-9E5A-45C6-B105-59C515FC6F2C}"/>
              </a:ext>
            </a:extLst>
          </p:cNvPr>
          <p:cNvSpPr>
            <a:spLocks noGrp="1"/>
          </p:cNvSpPr>
          <p:nvPr>
            <p:ph sz="half" idx="2"/>
          </p:nvPr>
        </p:nvSpPr>
        <p:spPr/>
        <p:txBody>
          <a:bodyPr/>
          <a:lstStyle/>
          <a:p>
            <a:r>
              <a:rPr lang="en-US" dirty="0">
                <a:hlinkClick r:id="rId2"/>
              </a:rPr>
              <a:t>ArchProCoding – Facilitating HIPAA Compliance During the COVID 19 Pandemic</a:t>
            </a:r>
            <a:endParaRPr lang="en-US" dirty="0"/>
          </a:p>
        </p:txBody>
      </p:sp>
    </p:spTree>
    <p:extLst>
      <p:ext uri="{BB962C8B-B14F-4D97-AF65-F5344CB8AC3E}">
        <p14:creationId xmlns:p14="http://schemas.microsoft.com/office/powerpoint/2010/main" val="39388800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F4AD24-CAF7-48AF-8F77-424D7C6F2DD0}"/>
              </a:ext>
            </a:extLst>
          </p:cNvPr>
          <p:cNvSpPr>
            <a:spLocks noGrp="1"/>
          </p:cNvSpPr>
          <p:nvPr>
            <p:ph type="title"/>
          </p:nvPr>
        </p:nvSpPr>
        <p:spPr>
          <a:xfrm>
            <a:off x="1888899" y="1395186"/>
            <a:ext cx="7886700" cy="2260600"/>
          </a:xfrm>
        </p:spPr>
        <p:txBody>
          <a:bodyPr rtlCol="0">
            <a:normAutofit fontScale="90000"/>
          </a:bodyPr>
          <a:lstStyle/>
          <a:p>
            <a:pPr algn="ctr" defTabSz="914378" eaLnBrk="1" fontAlgn="auto" hangingPunct="1">
              <a:spcAft>
                <a:spcPts val="0"/>
              </a:spcAft>
              <a:defRPr/>
            </a:pPr>
            <a:r>
              <a:rPr lang="en-US" sz="3600" dirty="0">
                <a:solidFill>
                  <a:schemeClr val="tx1"/>
                </a:solidFill>
                <a:latin typeface="Georgia" panose="02040502050405020303" pitchFamily="18" charset="0"/>
              </a:rPr>
              <a:t>Questions or Comments?</a:t>
            </a:r>
            <a:br>
              <a:rPr lang="en-US" sz="3600" dirty="0">
                <a:solidFill>
                  <a:schemeClr val="tx1"/>
                </a:solidFill>
                <a:latin typeface="Georgia" panose="02040502050405020303" pitchFamily="18" charset="0"/>
              </a:rPr>
            </a:br>
            <a:r>
              <a:rPr lang="en-US" sz="3600" dirty="0">
                <a:solidFill>
                  <a:schemeClr val="tx1"/>
                </a:solidFill>
                <a:latin typeface="Georgia" panose="02040502050405020303" pitchFamily="18" charset="0"/>
              </a:rPr>
              <a:t/>
            </a:r>
            <a:br>
              <a:rPr lang="en-US" sz="3600" dirty="0">
                <a:solidFill>
                  <a:schemeClr val="tx1"/>
                </a:solidFill>
                <a:latin typeface="Georgia" panose="02040502050405020303" pitchFamily="18" charset="0"/>
              </a:rPr>
            </a:br>
            <a:r>
              <a:rPr lang="en-US" sz="3600" b="1" i="1" dirty="0">
                <a:solidFill>
                  <a:schemeClr val="tx1"/>
                </a:solidFill>
                <a:latin typeface="Georgia" panose="02040502050405020303" pitchFamily="18" charset="0"/>
              </a:rPr>
              <a:t>Thanks so much!</a:t>
            </a:r>
            <a:br>
              <a:rPr lang="en-US" sz="3600" b="1" i="1" dirty="0">
                <a:solidFill>
                  <a:schemeClr val="tx1"/>
                </a:solidFill>
                <a:latin typeface="Georgia" panose="02040502050405020303" pitchFamily="18" charset="0"/>
              </a:rPr>
            </a:br>
            <a:r>
              <a:rPr lang="en-US" sz="3600" b="1" i="1" dirty="0">
                <a:solidFill>
                  <a:schemeClr val="tx1"/>
                </a:solidFill>
                <a:latin typeface="Georgia" panose="02040502050405020303" pitchFamily="18" charset="0"/>
              </a:rPr>
              <a:t>Your participation is appreciated!</a:t>
            </a:r>
          </a:p>
        </p:txBody>
      </p:sp>
      <p:sp>
        <p:nvSpPr>
          <p:cNvPr id="3" name="Rectangle 2">
            <a:extLst>
              <a:ext uri="{FF2B5EF4-FFF2-40B4-BE49-F238E27FC236}">
                <a16:creationId xmlns:a16="http://schemas.microsoft.com/office/drawing/2014/main" id="{BCE003EA-F805-4951-894B-233AA0CEFC60}"/>
              </a:ext>
            </a:extLst>
          </p:cNvPr>
          <p:cNvSpPr/>
          <p:nvPr/>
        </p:nvSpPr>
        <p:spPr>
          <a:xfrm>
            <a:off x="739684" y="2525486"/>
            <a:ext cx="4572000" cy="3140075"/>
          </a:xfrm>
          <a:prstGeom prst="rect">
            <a:avLst/>
          </a:prstGeom>
        </p:spPr>
        <p:txBody>
          <a:bodyPr>
            <a:spAutoFit/>
          </a:bodyPr>
          <a:lstStyle/>
          <a:p>
            <a:pPr defTabSz="914400">
              <a:defRPr/>
            </a:pPr>
            <a:r>
              <a:rPr lang="en-US" sz="3600" dirty="0">
                <a:solidFill>
                  <a:prstClr val="black"/>
                </a:solidFill>
                <a:latin typeface="Georgia" panose="02040502050405020303" pitchFamily="18" charset="0"/>
                <a:cs typeface="Arial" panose="020B0604020202020204" pitchFamily="34" charset="0"/>
              </a:rPr>
              <a:t/>
            </a:r>
            <a:br>
              <a:rPr lang="en-US" sz="3600" dirty="0">
                <a:solidFill>
                  <a:prstClr val="black"/>
                </a:solidFill>
                <a:latin typeface="Georgia" panose="02040502050405020303" pitchFamily="18" charset="0"/>
                <a:cs typeface="Arial" panose="020B0604020202020204" pitchFamily="34" charset="0"/>
              </a:rPr>
            </a:br>
            <a:r>
              <a:rPr lang="en-US" sz="3600" dirty="0">
                <a:solidFill>
                  <a:prstClr val="black"/>
                </a:solidFill>
                <a:latin typeface="Georgia" panose="02040502050405020303" pitchFamily="18" charset="0"/>
                <a:cs typeface="Arial" panose="020B0604020202020204" pitchFamily="34" charset="0"/>
              </a:rPr>
              <a:t/>
            </a:r>
            <a:br>
              <a:rPr lang="en-US" sz="3600" dirty="0">
                <a:solidFill>
                  <a:prstClr val="black"/>
                </a:solidFill>
                <a:latin typeface="Georgia" panose="02040502050405020303" pitchFamily="18" charset="0"/>
                <a:cs typeface="Arial" panose="020B0604020202020204" pitchFamily="34" charset="0"/>
              </a:rPr>
            </a:br>
            <a:r>
              <a:rPr lang="en-US" sz="3600" dirty="0">
                <a:solidFill>
                  <a:prstClr val="black"/>
                </a:solidFill>
                <a:latin typeface="Georgia" panose="02040502050405020303" pitchFamily="18" charset="0"/>
                <a:cs typeface="Arial" panose="020B0604020202020204" pitchFamily="34" charset="0"/>
              </a:rPr>
              <a:t/>
            </a:r>
            <a:br>
              <a:rPr lang="en-US" sz="3600" dirty="0">
                <a:solidFill>
                  <a:prstClr val="black"/>
                </a:solidFill>
                <a:latin typeface="Georgia" panose="02040502050405020303" pitchFamily="18" charset="0"/>
                <a:cs typeface="Arial" panose="020B0604020202020204" pitchFamily="34" charset="0"/>
              </a:rPr>
            </a:br>
            <a:r>
              <a:rPr lang="en-US" b="1" i="1" dirty="0">
                <a:solidFill>
                  <a:prstClr val="black"/>
                </a:solidFill>
                <a:latin typeface="Arial" panose="020B0604020202020204" pitchFamily="34" charset="0"/>
                <a:cs typeface="Arial" panose="020B0604020202020204" pitchFamily="34" charset="0"/>
              </a:rPr>
              <a:t>Tammy Norville</a:t>
            </a:r>
            <a:br>
              <a:rPr lang="en-US" b="1" i="1" dirty="0">
                <a:solidFill>
                  <a:prstClr val="black"/>
                </a:solidFill>
                <a:latin typeface="Arial" panose="020B0604020202020204" pitchFamily="34" charset="0"/>
                <a:cs typeface="Arial" panose="020B0604020202020204" pitchFamily="34" charset="0"/>
              </a:rPr>
            </a:br>
            <a:r>
              <a:rPr lang="en-US" b="1" i="1" dirty="0">
                <a:solidFill>
                  <a:prstClr val="black"/>
                </a:solidFill>
                <a:latin typeface="Arial" panose="020B0604020202020204" pitchFamily="34" charset="0"/>
                <a:cs typeface="Arial" panose="020B0604020202020204" pitchFamily="34" charset="0"/>
              </a:rPr>
              <a:t>NOSORH Technical Assistance Director</a:t>
            </a:r>
            <a:br>
              <a:rPr lang="en-US" b="1" i="1" dirty="0">
                <a:solidFill>
                  <a:prstClr val="black"/>
                </a:solidFill>
                <a:latin typeface="Arial" panose="020B0604020202020204" pitchFamily="34" charset="0"/>
                <a:cs typeface="Arial" panose="020B0604020202020204" pitchFamily="34" charset="0"/>
              </a:rPr>
            </a:br>
            <a:r>
              <a:rPr lang="en-US" b="1" i="1" dirty="0">
                <a:solidFill>
                  <a:prstClr val="black"/>
                </a:solidFill>
                <a:latin typeface="Arial" panose="020B0604020202020204" pitchFamily="34" charset="0"/>
                <a:cs typeface="Arial" panose="020B0604020202020204" pitchFamily="34" charset="0"/>
              </a:rPr>
              <a:t>Phone: 919.689.5110</a:t>
            </a:r>
          </a:p>
          <a:p>
            <a:pPr defTabSz="914400">
              <a:defRPr/>
            </a:pPr>
            <a:r>
              <a:rPr lang="en-US" b="1" i="1" dirty="0">
                <a:solidFill>
                  <a:prstClr val="black"/>
                </a:solidFill>
                <a:latin typeface="Arial" panose="020B0604020202020204" pitchFamily="34" charset="0"/>
                <a:cs typeface="Arial" panose="020B0604020202020204" pitchFamily="34" charset="0"/>
              </a:rPr>
              <a:t>Mobile: 919.215.0220 (including text)</a:t>
            </a:r>
            <a:br>
              <a:rPr lang="en-US" b="1" i="1" dirty="0">
                <a:solidFill>
                  <a:prstClr val="black"/>
                </a:solidFill>
                <a:latin typeface="Arial" panose="020B0604020202020204" pitchFamily="34" charset="0"/>
                <a:cs typeface="Arial" panose="020B0604020202020204" pitchFamily="34" charset="0"/>
              </a:rPr>
            </a:br>
            <a:r>
              <a:rPr lang="en-US" b="1" i="1" dirty="0">
                <a:solidFill>
                  <a:prstClr val="black"/>
                </a:solidFill>
                <a:latin typeface="Arial" panose="020B0604020202020204" pitchFamily="34" charset="0"/>
                <a:cs typeface="Arial" panose="020B0604020202020204" pitchFamily="34" charset="0"/>
              </a:rPr>
              <a:t>Email: tammyn@nosorh.org</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8"/>
          <p:cNvSpPr txBox="1">
            <a:spLocks noGrp="1"/>
          </p:cNvSpPr>
          <p:nvPr>
            <p:ph type="title"/>
          </p:nvPr>
        </p:nvSpPr>
        <p:spPr>
          <a:xfrm>
            <a:off x="830425" y="394855"/>
            <a:ext cx="10319658" cy="940424"/>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Clr>
                <a:schemeClr val="dk1"/>
              </a:buClr>
              <a:buSzPts val="4400"/>
              <a:buFont typeface="Calibri"/>
              <a:buNone/>
            </a:pPr>
            <a:r>
              <a:rPr lang="en-US" b="1" dirty="0">
                <a:latin typeface="+mn-lt"/>
              </a:rPr>
              <a:t>Q&amp;A With Presenters</a:t>
            </a:r>
            <a:endParaRPr b="1" dirty="0">
              <a:latin typeface="+mn-lt"/>
            </a:endParaRPr>
          </a:p>
        </p:txBody>
      </p:sp>
      <p:pic>
        <p:nvPicPr>
          <p:cNvPr id="483" name="Google Shape;483;p58"/>
          <p:cNvPicPr preferRelativeResize="0"/>
          <p:nvPr/>
        </p:nvPicPr>
        <p:blipFill rotWithShape="1">
          <a:blip r:embed="rId3">
            <a:alphaModFix/>
          </a:blip>
          <a:srcRect/>
          <a:stretch/>
        </p:blipFill>
        <p:spPr>
          <a:xfrm rot="10800000" flipH="1">
            <a:off x="549410" y="6406691"/>
            <a:ext cx="10899252" cy="126693"/>
          </a:xfrm>
          <a:prstGeom prst="rect">
            <a:avLst/>
          </a:prstGeom>
          <a:noFill/>
          <a:ln>
            <a:noFill/>
          </a:ln>
        </p:spPr>
      </p:pic>
      <p:sp>
        <p:nvSpPr>
          <p:cNvPr id="2" name="TextBox 1"/>
          <p:cNvSpPr txBox="1"/>
          <p:nvPr/>
        </p:nvSpPr>
        <p:spPr>
          <a:xfrm>
            <a:off x="1353294" y="2733369"/>
            <a:ext cx="9291484" cy="646331"/>
          </a:xfrm>
          <a:prstGeom prst="rect">
            <a:avLst/>
          </a:prstGeom>
          <a:noFill/>
        </p:spPr>
        <p:txBody>
          <a:bodyPr wrap="square" rtlCol="0">
            <a:spAutoFit/>
          </a:bodyPr>
          <a:lstStyle/>
          <a:p>
            <a:pPr algn="ctr"/>
            <a:r>
              <a:rPr lang="en-US" sz="3600" dirty="0" smtClean="0"/>
              <a:t>Thank you so much for joining us today!</a:t>
            </a:r>
            <a:endParaRPr lang="en-US" sz="3600" dirty="0"/>
          </a:p>
        </p:txBody>
      </p:sp>
    </p:spTree>
    <p:extLst>
      <p:ext uri="{BB962C8B-B14F-4D97-AF65-F5344CB8AC3E}">
        <p14:creationId xmlns:p14="http://schemas.microsoft.com/office/powerpoint/2010/main" val="325537296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Rural Barriers to Mental Health Services</a:t>
            </a:r>
          </a:p>
        </p:txBody>
      </p:sp>
      <p:sp>
        <p:nvSpPr>
          <p:cNvPr id="3" name="Content Placeholder 2"/>
          <p:cNvSpPr>
            <a:spLocks noGrp="1"/>
          </p:cNvSpPr>
          <p:nvPr>
            <p:ph sz="quarter" idx="10"/>
          </p:nvPr>
        </p:nvSpPr>
        <p:spPr>
          <a:xfrm>
            <a:off x="332942" y="1713490"/>
            <a:ext cx="11224057" cy="3836410"/>
          </a:xfrm>
        </p:spPr>
        <p:txBody>
          <a:bodyPr>
            <a:normAutofit lnSpcReduction="10000"/>
          </a:bodyPr>
          <a:lstStyle/>
          <a:p>
            <a:pPr marL="0" indent="0">
              <a:buNone/>
            </a:pPr>
            <a:r>
              <a:rPr lang="en-US" b="1" dirty="0"/>
              <a:t>Accessibility: During a Global Pandemic (COVID-19)</a:t>
            </a:r>
            <a:endParaRPr lang="en-US" sz="600" b="1" dirty="0"/>
          </a:p>
          <a:p>
            <a:pPr marL="0" indent="0">
              <a:buNone/>
            </a:pPr>
            <a:endParaRPr lang="en-US" sz="600" b="1" dirty="0"/>
          </a:p>
          <a:p>
            <a:r>
              <a:rPr lang="en-US" dirty="0"/>
              <a:t>At-risk patients concerned about visiting available providers or traveling to see providers limits accessibility.</a:t>
            </a:r>
          </a:p>
          <a:p>
            <a:r>
              <a:rPr lang="en-US" dirty="0"/>
              <a:t>Tele-mental health not an accessible option for all rural residents due to limited broadband access.</a:t>
            </a:r>
          </a:p>
          <a:p>
            <a:pPr lvl="2"/>
            <a:r>
              <a:rPr lang="en-US" dirty="0"/>
              <a:t>58% of rural residents believe access to high speed internet is a problem in their area – in contrast to 13% in urban areas and 9% in suburbs</a:t>
            </a:r>
          </a:p>
          <a:p>
            <a:r>
              <a:rPr lang="en-US" dirty="0"/>
              <a:t>Need to be mindful of the myriad of changes to tele-health practices and billing</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34915603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8500" y="225425"/>
            <a:ext cx="10680700" cy="1325563"/>
          </a:xfrm>
        </p:spPr>
        <p:txBody>
          <a:bodyPr>
            <a:normAutofit/>
          </a:bodyPr>
          <a:lstStyle/>
          <a:p>
            <a:r>
              <a:rPr lang="en-US" sz="3700" dirty="0"/>
              <a:t>Rural Barriers to Mental Health Services</a:t>
            </a:r>
          </a:p>
        </p:txBody>
      </p:sp>
      <p:sp>
        <p:nvSpPr>
          <p:cNvPr id="3" name="Content Placeholder 2"/>
          <p:cNvSpPr>
            <a:spLocks noGrp="1"/>
          </p:cNvSpPr>
          <p:nvPr>
            <p:ph sz="quarter" idx="10"/>
          </p:nvPr>
        </p:nvSpPr>
        <p:spPr>
          <a:xfrm>
            <a:off x="332942" y="1713490"/>
            <a:ext cx="11224057" cy="3454400"/>
          </a:xfrm>
        </p:spPr>
        <p:txBody>
          <a:bodyPr>
            <a:normAutofit/>
          </a:bodyPr>
          <a:lstStyle/>
          <a:p>
            <a:pPr marL="0" indent="0">
              <a:buNone/>
            </a:pPr>
            <a:r>
              <a:rPr lang="en-US" b="1" dirty="0"/>
              <a:t>Availability</a:t>
            </a:r>
            <a:endParaRPr lang="en-US" sz="600" b="1" dirty="0"/>
          </a:p>
          <a:p>
            <a:pPr marL="0" indent="0">
              <a:buNone/>
            </a:pPr>
            <a:endParaRPr lang="en-US" sz="600" b="1" dirty="0"/>
          </a:p>
          <a:p>
            <a:pPr marL="0" indent="0">
              <a:buNone/>
            </a:pPr>
            <a:r>
              <a:rPr lang="en-US" dirty="0"/>
              <a:t>County-Level Estimates of Mental Health Professional Shortage in the United States reports that higher levels of unmet need for mental health professionals exist in counties that were more rural and had lower income levels. </a:t>
            </a:r>
          </a:p>
        </p:txBody>
      </p:sp>
      <p:pic>
        <p:nvPicPr>
          <p:cNvPr id="6" name="Picture Placeholder 5"/>
          <p:cNvPicPr>
            <a:picLocks noGrp="1" noChangeAspect="1"/>
          </p:cNvPicPr>
          <p:nvPr>
            <p:ph type="pic" sz="quarter" idx="12"/>
          </p:nvPr>
        </p:nvPicPr>
        <p:blipFill>
          <a:blip r:embed="rId3" cstate="print">
            <a:extLst>
              <a:ext uri="{28A0092B-C50C-407E-A947-70E740481C1C}">
                <a14:useLocalDpi xmlns:a14="http://schemas.microsoft.com/office/drawing/2010/main" val="0"/>
              </a:ext>
            </a:extLst>
          </a:blip>
          <a:srcRect t="5083" b="5083"/>
          <a:stretch>
            <a:fillRect/>
          </a:stretch>
        </p:blipFill>
        <p:spPr/>
      </p:pic>
    </p:spTree>
    <p:extLst>
      <p:ext uri="{BB962C8B-B14F-4D97-AF65-F5344CB8AC3E}">
        <p14:creationId xmlns:p14="http://schemas.microsoft.com/office/powerpoint/2010/main" val="25385002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5"/>
  <p:tag name="ARTICULATE_DESIGN_ID_OFFICE THEME" val="ZDFfUi83"/>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Black-Arial">
      <a:majorFont>
        <a:latin typeface="Arial Black" panose="020B0A0402010202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NOSORH PPT">
  <a:themeElements>
    <a:clrScheme name="NOSORH">
      <a:dk1>
        <a:sysClr val="windowText" lastClr="000000"/>
      </a:dk1>
      <a:lt1>
        <a:sysClr val="window" lastClr="FFFFFF"/>
      </a:lt1>
      <a:dk2>
        <a:srgbClr val="44546A"/>
      </a:dk2>
      <a:lt2>
        <a:srgbClr val="E7E6E6"/>
      </a:lt2>
      <a:accent1>
        <a:srgbClr val="26547C"/>
      </a:accent1>
      <a:accent2>
        <a:srgbClr val="5E82A3"/>
      </a:accent2>
      <a:accent3>
        <a:srgbClr val="56AA1C"/>
      </a:accent3>
      <a:accent4>
        <a:srgbClr val="568E14"/>
      </a:accent4>
      <a:accent5>
        <a:srgbClr val="FFFFFF"/>
      </a:accent5>
      <a:accent6>
        <a:srgbClr val="FFFFFF"/>
      </a:accent6>
      <a:hlink>
        <a:srgbClr val="0000CC"/>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OSORH PPT" id="{7F643AE4-E060-446B-A5A9-0C599910960B}" vid="{35C1DBA7-DF85-4847-B718-73231EE9F0F0}"/>
    </a:ext>
  </a:extLst>
</a:theme>
</file>

<file path=ppt/theme/theme3.xml><?xml version="1.0" encoding="utf-8"?>
<a:theme xmlns:a="http://schemas.openxmlformats.org/drawingml/2006/main" name="2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3049</TotalTime>
  <Words>4700</Words>
  <Application>Microsoft Office PowerPoint</Application>
  <PresentationFormat>Widescreen</PresentationFormat>
  <Paragraphs>483</Paragraphs>
  <Slides>72</Slides>
  <Notes>60</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72</vt:i4>
      </vt:variant>
    </vt:vector>
  </HeadingPairs>
  <TitlesOfParts>
    <vt:vector size="86" baseType="lpstr">
      <vt:lpstr>Yu Gothic</vt:lpstr>
      <vt:lpstr>arial</vt:lpstr>
      <vt:lpstr>arial</vt:lpstr>
      <vt:lpstr>Arial  </vt:lpstr>
      <vt:lpstr>Arial Black</vt:lpstr>
      <vt:lpstr>Calibri</vt:lpstr>
      <vt:lpstr>Calibri Light</vt:lpstr>
      <vt:lpstr>Century Gothic</vt:lpstr>
      <vt:lpstr>Georgia</vt:lpstr>
      <vt:lpstr>Open Sans Light</vt:lpstr>
      <vt:lpstr>Wingdings</vt:lpstr>
      <vt:lpstr>Office Theme</vt:lpstr>
      <vt:lpstr>1_NOSORH PPT</vt:lpstr>
      <vt:lpstr>2_Office Theme</vt:lpstr>
      <vt:lpstr>Rural Primary Care Tools and Resources for Managing Suicidal Ideation  During COVID-19</vt:lpstr>
      <vt:lpstr>Partners for Today’s Webinar</vt:lpstr>
      <vt:lpstr>Disclaimer</vt:lpstr>
      <vt:lpstr>Presenters</vt:lpstr>
      <vt:lpstr>Objectives</vt:lpstr>
      <vt:lpstr>Rural Mental Health Inequities:  Before COVID-19</vt:lpstr>
      <vt:lpstr>Rural Barriers to Mental Health Services</vt:lpstr>
      <vt:lpstr>Rural Barriers to Mental Health Services</vt:lpstr>
      <vt:lpstr>Rural Barriers to Mental Health Services</vt:lpstr>
      <vt:lpstr>Rural Barriers to Mental Health Services</vt:lpstr>
      <vt:lpstr>Rural Barriers to Mental Health Services</vt:lpstr>
      <vt:lpstr>Rural Barriers to Mental Health Services</vt:lpstr>
      <vt:lpstr>Role of Primary Care in Rural Areas</vt:lpstr>
      <vt:lpstr>PowerPoint Presentation</vt:lpstr>
      <vt:lpstr>Rural Populations At-Risk for Mental Health Concerns </vt:lpstr>
      <vt:lpstr>Impact of COVID-19 on Mental Health: Unique Rural Considerations</vt:lpstr>
      <vt:lpstr>Pandemic Challenges and Opportunities for Rural Primary Care Providers</vt:lpstr>
      <vt:lpstr>PowerPoint Presentation</vt:lpstr>
      <vt:lpstr>Expanding Access to Treatment through        Tele-health  </vt:lpstr>
      <vt:lpstr>Mental Health Integration Tools and Resources for Rural Primary Care Providers:  Underscores Need for Integration </vt:lpstr>
      <vt:lpstr>Resources for Rural Primary Care Providers Supporting Patients</vt:lpstr>
      <vt:lpstr>Integrating Suicide Screens into Practice: Operational Considerations</vt:lpstr>
      <vt:lpstr>Integrating Suicide Screens into Practice: Operational Considerations</vt:lpstr>
      <vt:lpstr>PowerPoint Presentation</vt:lpstr>
      <vt:lpstr>Funding and Disclaimer</vt:lpstr>
      <vt:lpstr>PowerPoint Presentation</vt:lpstr>
      <vt:lpstr>PowerPoint Presentation</vt:lpstr>
      <vt:lpstr>Suicide Prevention Resource Center</vt:lpstr>
      <vt:lpstr>SPRC COVID-19 Resources</vt:lpstr>
      <vt:lpstr> Suicide Prevention in a Rural Context</vt:lpstr>
      <vt:lpstr>Suicide Prevention in a Rural Context</vt:lpstr>
      <vt:lpstr>Screening &amp; Assessment</vt:lpstr>
      <vt:lpstr>Screening &amp; Assessment</vt:lpstr>
      <vt:lpstr>Adaptations for Suicide Risk Assessment</vt:lpstr>
      <vt:lpstr>Safety Planning</vt:lpstr>
      <vt:lpstr>Talking about Access to Lethal Means Matters</vt:lpstr>
      <vt:lpstr>Building a Safety Net for Patients at Risk</vt:lpstr>
      <vt:lpstr>Suicide Prevention in Primary Care:  A Toolkit for Primary Care Clinicians and Leaders</vt:lpstr>
      <vt:lpstr>Suicide Prevention Toolkit for Primary Care Practices</vt:lpstr>
      <vt:lpstr>Recommended Standard Care for People  with Suicide Risk: Making Health Care Suicide Safe</vt:lpstr>
      <vt:lpstr>COVID-19 Specific Resources</vt:lpstr>
      <vt:lpstr>Screening &amp; Assessment Resources</vt:lpstr>
      <vt:lpstr>Resources – Safety Planning &amp;  Creating a Safety Net</vt:lpstr>
      <vt:lpstr>Resources - Crisis</vt:lpstr>
      <vt:lpstr>Resources - Crisis</vt:lpstr>
      <vt:lpstr>Resources - States</vt:lpstr>
      <vt:lpstr>Operational Perspective - Is there reimbursement for these services?</vt:lpstr>
      <vt:lpstr>A Little About Me</vt:lpstr>
      <vt:lpstr>Disclaimer</vt:lpstr>
      <vt:lpstr>Disclaimer (continued)</vt:lpstr>
      <vt:lpstr>Specific Information</vt:lpstr>
      <vt:lpstr>Important Fact</vt:lpstr>
      <vt:lpstr>Quick &amp; Dirty Coding Class</vt:lpstr>
      <vt:lpstr>Documentation</vt:lpstr>
      <vt:lpstr>What is Coding?</vt:lpstr>
      <vt:lpstr>Why Do We Code?</vt:lpstr>
      <vt:lpstr>PowerPoint Presentation</vt:lpstr>
      <vt:lpstr>Like Dominoes</vt:lpstr>
      <vt:lpstr>Denials</vt:lpstr>
      <vt:lpstr>Reimbursement 101</vt:lpstr>
      <vt:lpstr>Telling the Story</vt:lpstr>
      <vt:lpstr>Procedure Codes</vt:lpstr>
      <vt:lpstr>RHC Specific Information</vt:lpstr>
      <vt:lpstr>Other Considerations</vt:lpstr>
      <vt:lpstr>Other Considerations</vt:lpstr>
      <vt:lpstr>No Time Today For…</vt:lpstr>
      <vt:lpstr>Partner Resource</vt:lpstr>
      <vt:lpstr>CMS Behavioral Health Integration Services</vt:lpstr>
      <vt:lpstr>Resources</vt:lpstr>
      <vt:lpstr>Resources</vt:lpstr>
      <vt:lpstr>Questions or Comments?  Thanks so much! Your participation is appreciated!</vt:lpstr>
      <vt:lpstr>Q&amp;A With Presenters</vt:lpstr>
    </vt:vector>
  </TitlesOfParts>
  <Company>UMKC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Barker, Kendra L</dc:creator>
  <cp:lastModifiedBy>Schroeder, Shawnda</cp:lastModifiedBy>
  <cp:revision>155</cp:revision>
  <dcterms:created xsi:type="dcterms:W3CDTF">2017-10-19T14:29:41Z</dcterms:created>
  <dcterms:modified xsi:type="dcterms:W3CDTF">2020-06-01T19:32:36Z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6C20144C-0AD0-4CE7-9B12-88696D45CBD6</vt:lpwstr>
  </property>
  <property fmtid="{D5CDD505-2E9C-101B-9397-08002B2CF9AE}" pid="3" name="ArticulatePath">
    <vt:lpwstr>508_compliant_basic_slides_mg</vt:lpwstr>
  </property>
</Properties>
</file>