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tif" ContentType="image/jpe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14.jpg" ContentType="image/jpeg"/>
  <Override PartName="/ppt/notesSlides/notesSlide5.xml" ContentType="application/vnd.openxmlformats-officedocument.presentationml.notesSlide+xml"/>
  <Override PartName="/ppt/media/image15.jpg" ContentType="image/jpeg"/>
  <Override PartName="/ppt/media/image22.jpg" ContentType="image/jpeg"/>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1231" r:id="rId2"/>
    <p:sldId id="1232" r:id="rId3"/>
    <p:sldId id="259" r:id="rId4"/>
    <p:sldId id="260" r:id="rId5"/>
    <p:sldId id="1163" r:id="rId6"/>
    <p:sldId id="1237" r:id="rId7"/>
    <p:sldId id="1238" r:id="rId8"/>
    <p:sldId id="1240" r:id="rId9"/>
    <p:sldId id="1241" r:id="rId10"/>
    <p:sldId id="340" r:id="rId11"/>
    <p:sldId id="1235" r:id="rId12"/>
    <p:sldId id="1244" r:id="rId13"/>
    <p:sldId id="1243" r:id="rId14"/>
    <p:sldId id="1245" r:id="rId15"/>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 clrIdx="0"/>
  <p:cmAuthor id="2" name="Lillian Polanco-Roman" initials="LPR"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A61A"/>
    <a:srgbClr val="CC49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86617" autoAdjust="0"/>
  </p:normalViewPr>
  <p:slideViewPr>
    <p:cSldViewPr snapToGrid="0" snapToObjects="1">
      <p:cViewPr varScale="1">
        <p:scale>
          <a:sx n="75" d="100"/>
          <a:sy n="75" d="100"/>
        </p:scale>
        <p:origin x="1644" y="78"/>
      </p:cViewPr>
      <p:guideLst>
        <p:guide orient="horz" pos="3072"/>
        <p:guide pos="4096"/>
      </p:guideLst>
    </p:cSldViewPr>
  </p:slideViewPr>
  <p:notesTextViewPr>
    <p:cViewPr>
      <p:scale>
        <a:sx n="100" d="100"/>
        <a:sy n="100" d="100"/>
      </p:scale>
      <p:origin x="0" y="0"/>
    </p:cViewPr>
  </p:notesTextViewPr>
  <p:sorterViewPr>
    <p:cViewPr>
      <p:scale>
        <a:sx n="66" d="100"/>
        <a:sy n="66" d="100"/>
      </p:scale>
      <p:origin x="0" y="134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448947860"/>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2474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147" name="Shape 147"/>
          <p:cNvSpPr>
            <a:spLocks noGrp="1"/>
          </p:cNvSpPr>
          <p:nvPr>
            <p:ph type="body" sz="quarter" idx="1"/>
          </p:nvPr>
        </p:nvSpPr>
        <p:spPr>
          <a:prstGeom prst="rect">
            <a:avLst/>
          </a:prstGeom>
        </p:spPr>
        <p:txBody>
          <a:bodyPr/>
          <a:lstStyle>
            <a:lvl1pPr indent="228600">
              <a:defRPr sz="1400">
                <a:latin typeface="Arial"/>
                <a:ea typeface="Arial"/>
                <a:cs typeface="Arial"/>
                <a:sym typeface="Arial"/>
              </a:defRPr>
            </a:lvl1pPr>
          </a:lstStyle>
          <a:p>
            <a:endParaRPr dirty="0"/>
          </a:p>
        </p:txBody>
      </p:sp>
    </p:spTree>
    <p:extLst>
      <p:ext uri="{BB962C8B-B14F-4D97-AF65-F5344CB8AC3E}">
        <p14:creationId xmlns:p14="http://schemas.microsoft.com/office/powerpoint/2010/main" val="3627473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147" name="Shape 147"/>
          <p:cNvSpPr>
            <a:spLocks noGrp="1"/>
          </p:cNvSpPr>
          <p:nvPr>
            <p:ph type="body" sz="quarter" idx="1"/>
          </p:nvPr>
        </p:nvSpPr>
        <p:spPr>
          <a:prstGeom prst="rect">
            <a:avLst/>
          </a:prstGeom>
        </p:spPr>
        <p:txBody>
          <a:bodyPr/>
          <a:lstStyle>
            <a:lvl1pPr indent="228600">
              <a:defRPr sz="1400">
                <a:latin typeface="Arial"/>
                <a:ea typeface="Arial"/>
                <a:cs typeface="Arial"/>
                <a:sym typeface="Arial"/>
              </a:defRPr>
            </a:lvl1pPr>
          </a:lstStyle>
          <a:p>
            <a:endParaRPr dirty="0"/>
          </a:p>
        </p:txBody>
      </p:sp>
    </p:spTree>
    <p:extLst>
      <p:ext uri="{BB962C8B-B14F-4D97-AF65-F5344CB8AC3E}">
        <p14:creationId xmlns:p14="http://schemas.microsoft.com/office/powerpoint/2010/main" val="564057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93945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67015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72625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10166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t>‹#›</a:t>
            </a:fld>
            <a:endParaRPr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pic>
        <p:nvPicPr>
          <p:cNvPr id="4" name="Picture 13">
            <a:extLst>
              <a:ext uri="{FF2B5EF4-FFF2-40B4-BE49-F238E27FC236}">
                <a16:creationId xmlns:a16="http://schemas.microsoft.com/office/drawing/2014/main" id="{A69B388E-6EF1-4918-B444-7AC74BE57F6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3529" y="2400018"/>
            <a:ext cx="2738685" cy="6899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170343FD-58A6-4E54-B03E-4EDDB764CD8D}"/>
              </a:ext>
            </a:extLst>
          </p:cNvPr>
          <p:cNvSpPr>
            <a:spLocks noChangeArrowheads="1"/>
          </p:cNvSpPr>
          <p:nvPr userDrawn="1"/>
        </p:nvSpPr>
        <p:spPr bwMode="auto">
          <a:xfrm>
            <a:off x="589281" y="8739859"/>
            <a:ext cx="4429760" cy="792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eaLnBrk="1" hangingPunct="1">
              <a:defRPr/>
            </a:pPr>
            <a:r>
              <a:rPr lang="en-US" altLang="en-US" sz="2276" b="1" i="1" dirty="0">
                <a:solidFill>
                  <a:srgbClr val="C00000"/>
                </a:solidFill>
                <a:latin typeface="Palatino" charset="0"/>
              </a:rPr>
              <a:t>Help for Today, </a:t>
            </a:r>
          </a:p>
          <a:p>
            <a:pPr eaLnBrk="1" hangingPunct="1">
              <a:defRPr/>
            </a:pPr>
            <a:r>
              <a:rPr lang="en-US" altLang="en-US" sz="2276" b="1" i="1" dirty="0">
                <a:solidFill>
                  <a:srgbClr val="C00000"/>
                </a:solidFill>
                <a:latin typeface="Palatino" charset="0"/>
              </a:rPr>
              <a:t>       Hope for Tomorrow.</a:t>
            </a:r>
          </a:p>
        </p:txBody>
      </p:sp>
      <p:sp>
        <p:nvSpPr>
          <p:cNvPr id="9" name="Subtitle 2"/>
          <p:cNvSpPr>
            <a:spLocks noGrp="1"/>
          </p:cNvSpPr>
          <p:nvPr>
            <p:ph type="subTitle" idx="1"/>
          </p:nvPr>
        </p:nvSpPr>
        <p:spPr>
          <a:xfrm>
            <a:off x="1950720" y="5527040"/>
            <a:ext cx="9103360" cy="2492587"/>
          </a:xfrm>
        </p:spPr>
        <p:txBody>
          <a:bodyPr/>
          <a:lstStyle>
            <a:lvl1pPr marL="0" indent="0" algn="ctr">
              <a:buNone/>
              <a:defRPr>
                <a:solidFill>
                  <a:schemeClr val="tx1">
                    <a:tint val="75000"/>
                  </a:schemeClr>
                </a:solidFill>
              </a:defRPr>
            </a:lvl1pPr>
            <a:lvl2pPr marL="650230" indent="0" algn="ctr">
              <a:buNone/>
              <a:defRPr>
                <a:solidFill>
                  <a:schemeClr val="tx1">
                    <a:tint val="75000"/>
                  </a:schemeClr>
                </a:solidFill>
              </a:defRPr>
            </a:lvl2pPr>
            <a:lvl3pPr marL="1300460" indent="0" algn="ctr">
              <a:buNone/>
              <a:defRPr>
                <a:solidFill>
                  <a:schemeClr val="tx1">
                    <a:tint val="75000"/>
                  </a:schemeClr>
                </a:solidFill>
              </a:defRPr>
            </a:lvl3pPr>
            <a:lvl4pPr marL="1950690" indent="0" algn="ctr">
              <a:buNone/>
              <a:defRPr>
                <a:solidFill>
                  <a:schemeClr val="tx1">
                    <a:tint val="75000"/>
                  </a:schemeClr>
                </a:solidFill>
              </a:defRPr>
            </a:lvl4pPr>
            <a:lvl5pPr marL="2600919" indent="0" algn="ctr">
              <a:buNone/>
              <a:defRPr>
                <a:solidFill>
                  <a:schemeClr val="tx1">
                    <a:tint val="75000"/>
                  </a:schemeClr>
                </a:solidFill>
              </a:defRPr>
            </a:lvl5pPr>
            <a:lvl6pPr marL="3251149" indent="0" algn="ctr">
              <a:buNone/>
              <a:defRPr>
                <a:solidFill>
                  <a:schemeClr val="tx1">
                    <a:tint val="75000"/>
                  </a:schemeClr>
                </a:solidFill>
              </a:defRPr>
            </a:lvl6pPr>
            <a:lvl7pPr marL="3901379" indent="0" algn="ctr">
              <a:buNone/>
              <a:defRPr>
                <a:solidFill>
                  <a:schemeClr val="tx1">
                    <a:tint val="75000"/>
                  </a:schemeClr>
                </a:solidFill>
              </a:defRPr>
            </a:lvl7pPr>
            <a:lvl8pPr marL="4551609" indent="0" algn="ctr">
              <a:buNone/>
              <a:defRPr>
                <a:solidFill>
                  <a:schemeClr val="tx1">
                    <a:tint val="75000"/>
                  </a:schemeClr>
                </a:solidFill>
              </a:defRPr>
            </a:lvl8pPr>
            <a:lvl9pPr marL="5201839" indent="0" algn="ctr">
              <a:buNone/>
              <a:defRPr>
                <a:solidFill>
                  <a:schemeClr val="tx1">
                    <a:tint val="75000"/>
                  </a:schemeClr>
                </a:solidFill>
              </a:defRPr>
            </a:lvl9pPr>
          </a:lstStyle>
          <a:p>
            <a:r>
              <a:rPr lang="en-US" dirty="0"/>
              <a:t>Click to edit Master subtitle style</a:t>
            </a:r>
          </a:p>
        </p:txBody>
      </p:sp>
      <p:sp>
        <p:nvSpPr>
          <p:cNvPr id="11" name="Title 10"/>
          <p:cNvSpPr>
            <a:spLocks noGrp="1"/>
          </p:cNvSpPr>
          <p:nvPr>
            <p:ph type="title"/>
          </p:nvPr>
        </p:nvSpPr>
        <p:spPr/>
        <p:txBody>
          <a:bodyPr/>
          <a:lstStyle/>
          <a:p>
            <a:r>
              <a:rPr lang="en-US"/>
              <a:t>Click to edit Master title style</a:t>
            </a:r>
          </a:p>
        </p:txBody>
      </p:sp>
      <p:sp>
        <p:nvSpPr>
          <p:cNvPr id="6" name="Date Placeholder 3">
            <a:extLst>
              <a:ext uri="{FF2B5EF4-FFF2-40B4-BE49-F238E27FC236}">
                <a16:creationId xmlns:a16="http://schemas.microsoft.com/office/drawing/2014/main" id="{9FD67F19-8A79-4530-88C6-E7403F422483}"/>
              </a:ext>
            </a:extLst>
          </p:cNvPr>
          <p:cNvSpPr>
            <a:spLocks noGrp="1"/>
          </p:cNvSpPr>
          <p:nvPr>
            <p:ph type="dt" sz="half" idx="10"/>
          </p:nvPr>
        </p:nvSpPr>
        <p:spPr>
          <a:xfrm>
            <a:off x="4985174" y="8421512"/>
            <a:ext cx="3034453" cy="519289"/>
          </a:xfrm>
        </p:spPr>
        <p:txBody>
          <a:bodyPr/>
          <a:lstStyle>
            <a:lvl1pPr algn="ctr">
              <a:defRPr>
                <a:solidFill>
                  <a:srgbClr val="C00000"/>
                </a:solidFill>
              </a:defRPr>
            </a:lvl1pPr>
          </a:lstStyle>
          <a:p>
            <a:pPr>
              <a:defRPr/>
            </a:pPr>
            <a:r>
              <a:rPr lang="en-US"/>
              <a:t>ndbin.org</a:t>
            </a:r>
          </a:p>
        </p:txBody>
      </p:sp>
    </p:spTree>
    <p:extLst>
      <p:ext uri="{BB962C8B-B14F-4D97-AF65-F5344CB8AC3E}">
        <p14:creationId xmlns:p14="http://schemas.microsoft.com/office/powerpoint/2010/main" val="3681777862"/>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1625600" y="673100"/>
            <a:ext cx="9753600" cy="5905500"/>
          </a:xfrm>
          <a:prstGeom prst="rect">
            <a:avLst/>
          </a:prstGeom>
        </p:spPr>
        <p:txBody>
          <a:bodyPr lIns="91439" tIns="45719" rIns="91439" bIns="45719" anchor="t">
            <a:noAutofit/>
          </a:bodyPr>
          <a:lstStyle/>
          <a:p>
            <a:endParaRPr dirty="0"/>
          </a:p>
        </p:txBody>
      </p:sp>
      <p:sp>
        <p:nvSpPr>
          <p:cNvPr id="21" name="Title Text"/>
          <p:cNvSpPr txBox="1">
            <a:spLocks noGrp="1"/>
          </p:cNvSpPr>
          <p:nvPr>
            <p:ph type="title"/>
          </p:nvPr>
        </p:nvSpPr>
        <p:spPr>
          <a:xfrm>
            <a:off x="1270000" y="6718300"/>
            <a:ext cx="10464800" cy="1422400"/>
          </a:xfrm>
          <a:prstGeom prst="rect">
            <a:avLst/>
          </a:prstGeom>
        </p:spPr>
        <p:txBody>
          <a:bodyPr anchor="b"/>
          <a:lstStyle/>
          <a:p>
            <a:r>
              <a:t>Title Text</a:t>
            </a:r>
          </a:p>
        </p:txBody>
      </p:sp>
      <p:sp>
        <p:nvSpPr>
          <p:cNvPr id="22" name="Body Level One…"/>
          <p:cNvSpPr txBox="1">
            <a:spLocks noGrp="1"/>
          </p:cNvSpPr>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endParaRPr dirty="0"/>
          </a:p>
        </p:txBody>
      </p:sp>
      <p:sp>
        <p:nvSpPr>
          <p:cNvPr id="84" name="Image"/>
          <p:cNvSpPr>
            <a:spLocks noGrp="1"/>
          </p:cNvSpPr>
          <p:nvPr>
            <p:ph type="pic" sz="quarter" idx="14"/>
          </p:nvPr>
        </p:nvSpPr>
        <p:spPr>
          <a:xfrm>
            <a:off x="6718300" y="889000"/>
            <a:ext cx="5334000" cy="3771900"/>
          </a:xfrm>
          <a:prstGeom prst="rect">
            <a:avLst/>
          </a:prstGeom>
        </p:spPr>
        <p:txBody>
          <a:bodyPr lIns="91439" tIns="45719" rIns="91439" bIns="45719" anchor="t">
            <a:noAutofit/>
          </a:bodyPr>
          <a:lstStyle/>
          <a:p>
            <a:endParaRPr dirty="0"/>
          </a:p>
        </p:txBody>
      </p:sp>
      <p:sp>
        <p:nvSpPr>
          <p:cNvPr id="85" name="Image"/>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endParaRPr dirty="0"/>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1366"/>
          </a:xfrm>
          <a:prstGeom prst="rect">
            <a:avLst/>
          </a:prstGeom>
        </p:spPr>
        <p:txBody>
          <a:bodyPr anchor="t">
            <a:spAutoFit/>
          </a:bodyPr>
          <a:lstStyle>
            <a:lvl1pPr marL="0" indent="0" algn="ctr">
              <a:spcBef>
                <a:spcPts val="0"/>
              </a:spcBef>
              <a:buSzTx/>
              <a:buNone/>
              <a:defRPr sz="2400" i="1"/>
            </a:lvl1pPr>
          </a:lstStyle>
          <a:p>
            <a:r>
              <a:t>–Johnny Appleseed</a:t>
            </a:r>
          </a:p>
        </p:txBody>
      </p:sp>
      <p:sp>
        <p:nvSpPr>
          <p:cNvPr id="94" name="“Type a quote here.”"/>
          <p:cNvSpPr txBox="1">
            <a:spLocks noGrp="1"/>
          </p:cNvSpPr>
          <p:nvPr>
            <p:ph type="body" sz="quarter" idx="14"/>
          </p:nvPr>
        </p:nvSpPr>
        <p:spPr>
          <a:xfrm>
            <a:off x="1270000" y="4267112"/>
            <a:ext cx="10464800" cy="609776"/>
          </a:xfrm>
          <a:prstGeom prst="rect">
            <a:avLst/>
          </a:prstGeom>
        </p:spPr>
        <p:txBody>
          <a:bodyPr>
            <a:spAutoFit/>
          </a:bodyPr>
          <a:lstStyle>
            <a:lvl1pPr marL="0" indent="0" algn="ctr">
              <a:spcBef>
                <a:spcPts val="0"/>
              </a:spcBef>
              <a:buSzTx/>
              <a:buNone/>
              <a:defRPr sz="34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0" y="0"/>
            <a:ext cx="13004800" cy="9753600"/>
          </a:xfrm>
          <a:prstGeom prst="rect">
            <a:avLst/>
          </a:prstGeom>
        </p:spPr>
        <p:txBody>
          <a:bodyPr lIns="91439" tIns="45719" rIns="91439" bIns="45719" anchor="t">
            <a:noAutofit/>
          </a:bodyPr>
          <a:lstStyle/>
          <a:p>
            <a:endParaRPr dirty="0"/>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1_Title Slide">
    <p:spTree>
      <p:nvGrpSpPr>
        <p:cNvPr id="1" name=""/>
        <p:cNvGrpSpPr/>
        <p:nvPr/>
      </p:nvGrpSpPr>
      <p:grpSpPr>
        <a:xfrm>
          <a:off x="0" y="0"/>
          <a:ext cx="0" cy="0"/>
          <a:chOff x="0" y="0"/>
          <a:chExt cx="0" cy="0"/>
        </a:xfrm>
      </p:grpSpPr>
      <p:pic>
        <p:nvPicPr>
          <p:cNvPr id="94" name="Google Shape;6;p24" descr="Google Shape;6;p24"/>
          <p:cNvPicPr>
            <a:picLocks noChangeAspect="1"/>
          </p:cNvPicPr>
          <p:nvPr/>
        </p:nvPicPr>
        <p:blipFill>
          <a:blip r:embed="rId2"/>
          <a:stretch>
            <a:fillRect/>
          </a:stretch>
        </p:blipFill>
        <p:spPr>
          <a:xfrm rot="16200000" flipH="1">
            <a:off x="-4746460" y="4746464"/>
            <a:ext cx="9753601" cy="260684"/>
          </a:xfrm>
          <a:prstGeom prst="rect">
            <a:avLst/>
          </a:prstGeom>
          <a:ln w="12700">
            <a:miter lim="400000"/>
          </a:ln>
        </p:spPr>
      </p:pic>
      <p:sp>
        <p:nvSpPr>
          <p:cNvPr id="95" name="Title Text"/>
          <p:cNvSpPr txBox="1">
            <a:spLocks noGrp="1"/>
          </p:cNvSpPr>
          <p:nvPr>
            <p:ph type="title"/>
          </p:nvPr>
        </p:nvSpPr>
        <p:spPr>
          <a:xfrm>
            <a:off x="975360" y="1699700"/>
            <a:ext cx="11054080" cy="3395699"/>
          </a:xfrm>
          <a:prstGeom prst="rect">
            <a:avLst/>
          </a:prstGeom>
        </p:spPr>
        <p:txBody>
          <a:bodyPr lIns="45699" tIns="45699" rIns="45699" bIns="45699" anchor="b"/>
          <a:lstStyle>
            <a:lvl1pPr algn="ctr">
              <a:defRPr sz="4800"/>
            </a:lvl1pPr>
          </a:lstStyle>
          <a:p>
            <a:r>
              <a:t>Title Text</a:t>
            </a:r>
          </a:p>
        </p:txBody>
      </p:sp>
      <p:sp>
        <p:nvSpPr>
          <p:cNvPr id="96" name="Body Level One…"/>
          <p:cNvSpPr txBox="1">
            <a:spLocks noGrp="1"/>
          </p:cNvSpPr>
          <p:nvPr>
            <p:ph type="body" sz="quarter" idx="1"/>
          </p:nvPr>
        </p:nvSpPr>
        <p:spPr>
          <a:xfrm>
            <a:off x="1625600" y="5286276"/>
            <a:ext cx="9753600" cy="1379504"/>
          </a:xfrm>
          <a:prstGeom prst="rect">
            <a:avLst/>
          </a:prstGeom>
        </p:spPr>
        <p:txBody>
          <a:bodyPr lIns="45699" tIns="45699" rIns="45699" bIns="45699"/>
          <a:lstStyle>
            <a:lvl1pPr marL="216753" indent="-162565" algn="ctr">
              <a:spcBef>
                <a:spcPts val="747"/>
              </a:spcBef>
              <a:buSzTx/>
              <a:buFontTx/>
              <a:buNone/>
              <a:defRPr sz="1920"/>
            </a:lvl1pPr>
            <a:lvl2pPr marL="216753" indent="54188" algn="ctr">
              <a:spcBef>
                <a:spcPts val="747"/>
              </a:spcBef>
              <a:buSzTx/>
              <a:buFontTx/>
              <a:buNone/>
              <a:defRPr sz="1920"/>
            </a:lvl2pPr>
            <a:lvl3pPr marL="216753" indent="54188" algn="ctr">
              <a:spcBef>
                <a:spcPts val="747"/>
              </a:spcBef>
              <a:buSzTx/>
              <a:buFontTx/>
              <a:buNone/>
              <a:defRPr sz="1920"/>
            </a:lvl3pPr>
            <a:lvl4pPr marL="216753" indent="54188" algn="ctr">
              <a:spcBef>
                <a:spcPts val="747"/>
              </a:spcBef>
              <a:buSzTx/>
              <a:buFontTx/>
              <a:buNone/>
              <a:defRPr sz="1920"/>
            </a:lvl4pPr>
            <a:lvl5pPr marL="216753" indent="54188" algn="ctr">
              <a:spcBef>
                <a:spcPts val="747"/>
              </a:spcBef>
              <a:buSzTx/>
              <a:buFontTx/>
              <a:buNone/>
              <a:defRPr sz="1920"/>
            </a:lvl5pPr>
          </a:lstStyle>
          <a:p>
            <a:r>
              <a:t>Body Level One</a:t>
            </a:r>
          </a:p>
          <a:p>
            <a:pPr lvl="1"/>
            <a:r>
              <a:t>Body Level Two</a:t>
            </a:r>
          </a:p>
          <a:p>
            <a:pPr lvl="2"/>
            <a:r>
              <a:t>Body Level Three</a:t>
            </a:r>
          </a:p>
          <a:p>
            <a:pPr lvl="3"/>
            <a:r>
              <a:t>Body Level Four</a:t>
            </a:r>
          </a:p>
          <a:p>
            <a:pPr lvl="4"/>
            <a:r>
              <a:t>Body Level Five</a:t>
            </a:r>
          </a:p>
        </p:txBody>
      </p:sp>
      <p:sp>
        <p:nvSpPr>
          <p:cNvPr id="97" name="Google Shape;18;p2"/>
          <p:cNvSpPr>
            <a:spLocks noGrp="1"/>
          </p:cNvSpPr>
          <p:nvPr>
            <p:ph type="pic" sz="quarter" idx="13"/>
          </p:nvPr>
        </p:nvSpPr>
        <p:spPr>
          <a:xfrm>
            <a:off x="2291645" y="5"/>
            <a:ext cx="9412679" cy="1551094"/>
          </a:xfrm>
          <a:prstGeom prst="rect">
            <a:avLst/>
          </a:prstGeom>
        </p:spPr>
        <p:txBody>
          <a:bodyPr lIns="91439" tIns="45719" rIns="91439" bIns="45719">
            <a:noAutofit/>
          </a:bodyPr>
          <a:lstStyle/>
          <a:p>
            <a:endParaRPr dirty="0"/>
          </a:p>
        </p:txBody>
      </p:sp>
      <p:sp>
        <p:nvSpPr>
          <p:cNvPr id="98" name="Google Shape;19;p2"/>
          <p:cNvSpPr>
            <a:spLocks noGrp="1"/>
          </p:cNvSpPr>
          <p:nvPr>
            <p:ph type="pic" sz="quarter" idx="14"/>
          </p:nvPr>
        </p:nvSpPr>
        <p:spPr>
          <a:xfrm>
            <a:off x="6710116" y="6710116"/>
            <a:ext cx="6294685" cy="3043484"/>
          </a:xfrm>
          <a:prstGeom prst="rect">
            <a:avLst/>
          </a:prstGeom>
        </p:spPr>
        <p:txBody>
          <a:bodyPr lIns="91439" tIns="45719" rIns="91439" bIns="45719">
            <a:noAutofit/>
          </a:bodyPr>
          <a:lstStyle/>
          <a:p>
            <a:endParaRPr dirty="0"/>
          </a:p>
        </p:txBody>
      </p:sp>
      <p:sp>
        <p:nvSpPr>
          <p:cNvPr id="99" name="Slide Number"/>
          <p:cNvSpPr txBox="1">
            <a:spLocks noGrp="1"/>
          </p:cNvSpPr>
          <p:nvPr>
            <p:ph type="sldNum" sz="quarter" idx="2"/>
          </p:nvPr>
        </p:nvSpPr>
        <p:spPr>
          <a:xfrm>
            <a:off x="8998286" y="8843233"/>
            <a:ext cx="350326" cy="338463"/>
          </a:xfrm>
          <a:prstGeom prst="rect">
            <a:avLst/>
          </a:prstGeom>
        </p:spPr>
        <p:txBody>
          <a:bodyPr lIns="45675" tIns="45675" rIns="45675" bIns="45675"/>
          <a:lstStyle>
            <a:lvl1pPr defTabSz="975390"/>
          </a:lstStyle>
          <a:p>
            <a:fld id="{86CB4B4D-7CA3-9044-876B-883B54F8677D}" type="slidenum">
              <a:rPr/>
              <a:t>‹#›</a:t>
            </a:fld>
            <a:endParaRPr dirty="0"/>
          </a:p>
        </p:txBody>
      </p:sp>
    </p:spTree>
    <p:extLst>
      <p:ext uri="{BB962C8B-B14F-4D97-AF65-F5344CB8AC3E}">
        <p14:creationId xmlns:p14="http://schemas.microsoft.com/office/powerpoint/2010/main" val="857901826"/>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5907254-16C6-4A48-AECB-3113F0253E7C}" type="datetimeFigureOut">
              <a:rPr lang="en-US" smtClean="0"/>
              <a:t>9/18/2020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6318676" y="9296400"/>
            <a:ext cx="360676" cy="348813"/>
          </a:xfrm>
        </p:spPr>
        <p:txBody>
          <a:bodyPr/>
          <a:lstStyle/>
          <a:p>
            <a:fld id="{3C3EA3BA-6E2D-41B8-BB2C-E35313236109}" type="slidenum">
              <a:rPr lang="en-US" smtClean="0"/>
              <a:t>‹#›</a:t>
            </a:fld>
            <a:endParaRPr lang="en-US" dirty="0"/>
          </a:p>
        </p:txBody>
      </p:sp>
    </p:spTree>
    <p:extLst>
      <p:ext uri="{BB962C8B-B14F-4D97-AF65-F5344CB8AC3E}">
        <p14:creationId xmlns:p14="http://schemas.microsoft.com/office/powerpoint/2010/main" val="441534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254000"/>
            <a:ext cx="11099800" cy="21590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590800"/>
            <a:ext cx="11099800" cy="62865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sz="1600" b="0">
                <a:latin typeface="Helvetica Neue Light"/>
                <a:ea typeface="Helvetica Neue Light"/>
                <a:cs typeface="Helvetica Neue Light"/>
                <a:sym typeface="Helvetica Neue Light"/>
              </a:defRPr>
            </a:lvl1pPr>
          </a:lstStyle>
          <a:p>
            <a:fld id="{86CB4B4D-7CA3-9044-876B-883B54F8677D}" type="slidenum">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6" r:id="rId4"/>
    <p:sldLayoutId id="2147483657" r:id="rId5"/>
    <p:sldLayoutId id="2147483658" r:id="rId6"/>
    <p:sldLayoutId id="2147483659" r:id="rId7"/>
    <p:sldLayoutId id="2147483676" r:id="rId8"/>
    <p:sldLayoutId id="2147483677" r:id="rId9"/>
    <p:sldLayoutId id="2147483679" r:id="rId10"/>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1pPr>
      <a:lvl2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2pPr>
      <a:lvl3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3pPr>
      <a:lvl4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4pPr>
      <a:lvl5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5pPr>
      <a:lvl6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6pPr>
      <a:lvl7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7pPr>
      <a:lvl8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8pPr>
      <a:lvl9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1pPr>
      <a:lvl2pPr marL="0" marR="0" indent="2286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2pPr>
      <a:lvl3pPr marL="0" marR="0" indent="4572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3pPr>
      <a:lvl4pPr marL="0" marR="0" indent="6858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4pPr>
      <a:lvl5pPr marL="0" marR="0" indent="9144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5pPr>
      <a:lvl6pPr marL="0" marR="0" indent="11430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6pPr>
      <a:lvl7pPr marL="0" marR="0" indent="13716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7pPr>
      <a:lvl8pPr marL="0" marR="0" indent="16002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8pPr>
      <a:lvl9pPr marL="0" marR="0" indent="18288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mailto:rebecca.quinn@und.edu" TargetMode="External"/><Relationship Id="rId1" Type="http://schemas.openxmlformats.org/officeDocument/2006/relationships/slideLayout" Target="../slideLayouts/slideLayout10.xml"/><Relationship Id="rId6" Type="http://schemas.openxmlformats.org/officeDocument/2006/relationships/image" Target="../media/image1.png"/><Relationship Id="rId5" Type="http://schemas.openxmlformats.org/officeDocument/2006/relationships/image" Target="../media/image22.jpg"/><Relationship Id="rId4" Type="http://schemas.openxmlformats.org/officeDocument/2006/relationships/hyperlink" Target="http://www.ndbin.or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3.tif"/><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8" Type="http://schemas.openxmlformats.org/officeDocument/2006/relationships/hyperlink" Target="https://www.ndbin.org/services/related" TargetMode="External"/><Relationship Id="rId3" Type="http://schemas.openxmlformats.org/officeDocument/2006/relationships/hyperlink" Target="https://www.mirecc.va.gov/visn19/tbi_toolkit/" TargetMode="External"/><Relationship Id="rId7" Type="http://schemas.openxmlformats.org/officeDocument/2006/relationships/hyperlink" Target="https://pubmed.ncbi.nlm.nih.gov/32298184/" TargetMode="External"/><Relationship Id="rId2" Type="http://schemas.openxmlformats.org/officeDocument/2006/relationships/hyperlink" Target="https://heller.brandeis.edu/ibh/research/inroads/publications-products.html" TargetMode="External"/><Relationship Id="rId1" Type="http://schemas.openxmlformats.org/officeDocument/2006/relationships/slideLayout" Target="../slideLayouts/slideLayout9.xml"/><Relationship Id="rId6" Type="http://schemas.openxmlformats.org/officeDocument/2006/relationships/hyperlink" Target="https://jamanetwork.com/journals/jama/fullarticle/2697009" TargetMode="External"/><Relationship Id="rId5" Type="http://schemas.openxmlformats.org/officeDocument/2006/relationships/hyperlink" Target="https://www.cdc.gov/traumaticbraininjury/data/tbi-deaths.html" TargetMode="External"/><Relationship Id="rId4" Type="http://schemas.openxmlformats.org/officeDocument/2006/relationships/hyperlink" Target="https://msktc.org/tbi/Hot-Topics/depression" TargetMode="External"/><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ttc-gpra.org/P?s=945555" TargetMode="External"/><Relationship Id="rId1" Type="http://schemas.openxmlformats.org/officeDocument/2006/relationships/slideLayout" Target="../slideLayouts/slideLayout9.xml"/><Relationship Id="rId5" Type="http://schemas.openxmlformats.org/officeDocument/2006/relationships/image" Target="../media/image4.png"/><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9.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ttc-gpra.org/P?s=945555" TargetMode="External"/><Relationship Id="rId1" Type="http://schemas.openxmlformats.org/officeDocument/2006/relationships/slideLayout" Target="../slideLayouts/slideLayout9.xml"/><Relationship Id="rId5" Type="http://schemas.openxmlformats.org/officeDocument/2006/relationships/image" Target="../media/image4.pn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Google Shape;135;p19"/>
          <p:cNvSpPr txBox="1"/>
          <p:nvPr/>
        </p:nvSpPr>
        <p:spPr>
          <a:xfrm>
            <a:off x="4953445" y="4384475"/>
            <a:ext cx="7517955" cy="1280050"/>
          </a:xfrm>
          <a:prstGeom prst="rect">
            <a:avLst/>
          </a:prstGeom>
          <a:ln w="12700">
            <a:miter lim="400000"/>
          </a:ln>
          <a:extLst>
            <a:ext uri="{C572A759-6A51-4108-AA02-DFA0A04FC94B}">
              <ma14:wrappingTextBoxFlag xmlns="" xmlns:ma14="http://schemas.microsoft.com/office/mac/drawingml/2011/main" val="1"/>
            </a:ext>
          </a:extLst>
        </p:spPr>
        <p:txBody>
          <a:bodyPr wrap="square" lIns="48746" tIns="48746" rIns="48746" bIns="48746">
            <a:spAutoFit/>
          </a:bodyPr>
          <a:lstStyle/>
          <a:p>
            <a:pPr marL="365771" indent="-365771" algn="l" defTabSz="975390">
              <a:lnSpc>
                <a:spcPct val="90000"/>
              </a:lnSpc>
              <a:buClr>
                <a:srgbClr val="000000"/>
              </a:buClr>
              <a:buSzPts val="2000"/>
              <a:buFont typeface="Arial"/>
              <a:buChar char="•"/>
              <a:defRPr sz="2000">
                <a:latin typeface="Arial"/>
                <a:ea typeface="Arial"/>
                <a:cs typeface="Arial"/>
                <a:sym typeface="Arial"/>
              </a:defRPr>
            </a:pPr>
            <a:r>
              <a:rPr sz="2133" dirty="0">
                <a:latin typeface="+mj-lt"/>
              </a:rPr>
              <a:t>All attendees are </a:t>
            </a:r>
            <a:r>
              <a:rPr lang="en-US" sz="2133" dirty="0">
                <a:latin typeface="+mj-lt"/>
              </a:rPr>
              <a:t>muted, and all attendees' videos have been turned off.</a:t>
            </a:r>
            <a:endParaRPr sz="2987" dirty="0">
              <a:latin typeface="+mj-lt"/>
            </a:endParaRPr>
          </a:p>
          <a:p>
            <a:pPr marL="365771" indent="-365771" algn="l" defTabSz="975390">
              <a:lnSpc>
                <a:spcPct val="90000"/>
              </a:lnSpc>
              <a:buClr>
                <a:srgbClr val="000000"/>
              </a:buClr>
              <a:buSzPts val="2000"/>
              <a:buFont typeface="Arial"/>
              <a:buChar char="•"/>
              <a:defRPr sz="2000">
                <a:latin typeface="Arial"/>
                <a:ea typeface="Arial"/>
                <a:cs typeface="Arial"/>
                <a:sym typeface="Arial"/>
              </a:defRPr>
            </a:pPr>
            <a:r>
              <a:rPr sz="2133" dirty="0">
                <a:latin typeface="+mj-lt"/>
              </a:rPr>
              <a:t>Today’s session will be recorded</a:t>
            </a:r>
            <a:r>
              <a:rPr lang="en-US" sz="2133" dirty="0">
                <a:latin typeface="+mj-lt"/>
              </a:rPr>
              <a:t> and posted on our website.</a:t>
            </a:r>
            <a:endParaRPr sz="2133" dirty="0">
              <a:latin typeface="+mj-lt"/>
            </a:endParaRPr>
          </a:p>
        </p:txBody>
      </p:sp>
      <p:sp>
        <p:nvSpPr>
          <p:cNvPr id="129" name="Google Shape;133;p19"/>
          <p:cNvSpPr txBox="1"/>
          <p:nvPr/>
        </p:nvSpPr>
        <p:spPr>
          <a:xfrm>
            <a:off x="2001987" y="4905623"/>
            <a:ext cx="2951458" cy="512147"/>
          </a:xfrm>
          <a:prstGeom prst="rect">
            <a:avLst/>
          </a:prstGeom>
          <a:ln w="12700">
            <a:miter lim="400000"/>
          </a:ln>
          <a:extLst>
            <a:ext uri="{C572A759-6A51-4108-AA02-DFA0A04FC94B}">
              <ma14:wrappingTextBoxFlag xmlns="" xmlns:ma14="http://schemas.microsoft.com/office/mac/drawingml/2011/main" val="1"/>
            </a:ext>
          </a:extLst>
        </p:spPr>
        <p:txBody>
          <a:bodyPr wrap="square" lIns="48746" tIns="48746" rIns="48746" bIns="48746" anchor="b">
            <a:spAutoFit/>
          </a:bodyPr>
          <a:lstStyle>
            <a:lvl1pPr>
              <a:lnSpc>
                <a:spcPct val="90000"/>
              </a:lnSpc>
              <a:defRPr sz="2800" b="1">
                <a:latin typeface="Arial Narrow"/>
                <a:ea typeface="Arial Narrow"/>
                <a:cs typeface="Arial Narrow"/>
                <a:sym typeface="Arial Narrow"/>
              </a:defRPr>
            </a:lvl1pPr>
          </a:lstStyle>
          <a:p>
            <a:r>
              <a:rPr sz="2987" dirty="0">
                <a:latin typeface="+mj-lt"/>
              </a:rPr>
              <a:t>Please Note</a:t>
            </a:r>
            <a:r>
              <a:rPr sz="2987" dirty="0"/>
              <a:t>:</a:t>
            </a:r>
          </a:p>
        </p:txBody>
      </p:sp>
      <p:sp>
        <p:nvSpPr>
          <p:cNvPr id="2" name="object 4">
            <a:extLst>
              <a:ext uri="{FF2B5EF4-FFF2-40B4-BE49-F238E27FC236}">
                <a16:creationId xmlns:a16="http://schemas.microsoft.com/office/drawing/2014/main" id="{0182ABF0-1B1A-42ED-9568-25260B8210E9}"/>
              </a:ext>
            </a:extLst>
          </p:cNvPr>
          <p:cNvSpPr/>
          <p:nvPr/>
        </p:nvSpPr>
        <p:spPr>
          <a:xfrm>
            <a:off x="1226905" y="1234895"/>
            <a:ext cx="7137841" cy="1067287"/>
          </a:xfrm>
          <a:prstGeom prst="rect">
            <a:avLst/>
          </a:prstGeom>
          <a:blipFill>
            <a:blip r:embed="rId3" cstate="print"/>
            <a:stretch>
              <a:fillRect/>
            </a:stretch>
          </a:blipFill>
        </p:spPr>
        <p:txBody>
          <a:bodyPr wrap="square" lIns="0" tIns="0" rIns="0" bIns="0" rtlCol="0"/>
          <a:lstStyle/>
          <a:p>
            <a:endParaRPr sz="2560" dirty="0"/>
          </a:p>
        </p:txBody>
      </p:sp>
      <p:sp>
        <p:nvSpPr>
          <p:cNvPr id="3" name="object 6">
            <a:extLst>
              <a:ext uri="{FF2B5EF4-FFF2-40B4-BE49-F238E27FC236}">
                <a16:creationId xmlns:a16="http://schemas.microsoft.com/office/drawing/2014/main" id="{8D16CD88-50FE-48F5-B4FB-F206EE21983E}"/>
              </a:ext>
            </a:extLst>
          </p:cNvPr>
          <p:cNvSpPr/>
          <p:nvPr/>
        </p:nvSpPr>
        <p:spPr>
          <a:xfrm>
            <a:off x="849364" y="7065798"/>
            <a:ext cx="2628352" cy="883588"/>
          </a:xfrm>
          <a:prstGeom prst="rect">
            <a:avLst/>
          </a:prstGeom>
          <a:blipFill>
            <a:blip r:embed="rId4" cstate="print"/>
            <a:stretch>
              <a:fillRect/>
            </a:stretch>
          </a:blipFill>
        </p:spPr>
        <p:txBody>
          <a:bodyPr wrap="square" lIns="0" tIns="0" rIns="0" bIns="0" rtlCol="0"/>
          <a:lstStyle/>
          <a:p>
            <a:endParaRPr sz="2560" dirty="0"/>
          </a:p>
        </p:txBody>
      </p:sp>
      <p:sp>
        <p:nvSpPr>
          <p:cNvPr id="5" name="TextBox 4">
            <a:extLst>
              <a:ext uri="{FF2B5EF4-FFF2-40B4-BE49-F238E27FC236}">
                <a16:creationId xmlns:a16="http://schemas.microsoft.com/office/drawing/2014/main" id="{4C494CD2-F674-4938-B706-CF323F802547}"/>
              </a:ext>
            </a:extLst>
          </p:cNvPr>
          <p:cNvSpPr txBox="1"/>
          <p:nvPr/>
        </p:nvSpPr>
        <p:spPr>
          <a:xfrm>
            <a:off x="1521898" y="2885025"/>
            <a:ext cx="10308546" cy="8863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6" tIns="48766" rIns="48766" bIns="48766" numCol="1" spcCol="38100" rtlCol="0" anchor="t">
            <a:spAutoFit/>
          </a:bodyPr>
          <a:lstStyle/>
          <a:p>
            <a:pPr defTabSz="487695"/>
            <a:r>
              <a:rPr lang="en-US" sz="5120" dirty="0">
                <a:latin typeface="Arial" panose="020B0604020202020204" pitchFamily="34" charset="0"/>
                <a:ea typeface="+mn-ea"/>
                <a:cs typeface="Arial" panose="020B0604020202020204" pitchFamily="34" charset="0"/>
                <a:sym typeface="Calibri"/>
              </a:rPr>
              <a:t>Thank you for joining us today!</a:t>
            </a:r>
          </a:p>
        </p:txBody>
      </p:sp>
      <p:pic>
        <p:nvPicPr>
          <p:cNvPr id="6" name="Picture 5" descr="A picture containing drawing&#10;&#10;Description automatically generated">
            <a:extLst>
              <a:ext uri="{FF2B5EF4-FFF2-40B4-BE49-F238E27FC236}">
                <a16:creationId xmlns:a16="http://schemas.microsoft.com/office/drawing/2014/main" id="{58730CC2-40CA-4318-BC80-CE17CFBB91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01987" y="8186219"/>
            <a:ext cx="2513710" cy="855408"/>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342E5A11-284C-497E-A497-DF489273C3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94623" y="8319773"/>
            <a:ext cx="4355846" cy="588300"/>
          </a:xfrm>
          <a:prstGeom prst="rect">
            <a:avLst/>
          </a:prstGeom>
        </p:spPr>
      </p:pic>
      <p:pic>
        <p:nvPicPr>
          <p:cNvPr id="10" name="Picture 9" descr="A close up of a logo&#10;&#10;Description automatically generated">
            <a:extLst>
              <a:ext uri="{FF2B5EF4-FFF2-40B4-BE49-F238E27FC236}">
                <a16:creationId xmlns:a16="http://schemas.microsoft.com/office/drawing/2014/main" id="{6EBDDB2C-5D15-400C-8613-F4B1161BFD4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49296" y="7065798"/>
            <a:ext cx="3648122" cy="883588"/>
          </a:xfrm>
          <a:prstGeom prst="rect">
            <a:avLst/>
          </a:prstGeom>
        </p:spPr>
      </p:pic>
      <p:pic>
        <p:nvPicPr>
          <p:cNvPr id="12" name="Picture 11" descr="A picture containing drawing&#10;&#10;Description automatically generated">
            <a:extLst>
              <a:ext uri="{FF2B5EF4-FFF2-40B4-BE49-F238E27FC236}">
                <a16:creationId xmlns:a16="http://schemas.microsoft.com/office/drawing/2014/main" id="{FBDE2D46-8432-4552-A8C0-BFDA25E7C2F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77338" y="6963100"/>
            <a:ext cx="1901662" cy="986286"/>
          </a:xfrm>
          <a:prstGeom prst="rect">
            <a:avLst/>
          </a:prstGeom>
        </p:spPr>
      </p:pic>
      <p:pic>
        <p:nvPicPr>
          <p:cNvPr id="14" name="Picture 13" descr="A picture containing wheel&#10;&#10;Description automatically generated">
            <a:extLst>
              <a:ext uri="{FF2B5EF4-FFF2-40B4-BE49-F238E27FC236}">
                <a16:creationId xmlns:a16="http://schemas.microsoft.com/office/drawing/2014/main" id="{0464FBEA-864D-4316-8566-E1C62D1AE15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357176" y="6882935"/>
            <a:ext cx="2114224" cy="1249314"/>
          </a:xfrm>
          <a:prstGeom prst="rect">
            <a:avLst/>
          </a:prstGeom>
        </p:spPr>
      </p:pic>
    </p:spTree>
    <p:extLst>
      <p:ext uri="{BB962C8B-B14F-4D97-AF65-F5344CB8AC3E}">
        <p14:creationId xmlns:p14="http://schemas.microsoft.com/office/powerpoint/2010/main" val="3935018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a:extLst>
              <a:ext uri="{FF2B5EF4-FFF2-40B4-BE49-F238E27FC236}">
                <a16:creationId xmlns:a16="http://schemas.microsoft.com/office/drawing/2014/main" id="{839B7443-992E-45C7-99EE-7F928892401D}"/>
              </a:ext>
            </a:extLst>
          </p:cNvPr>
          <p:cNvSpPr txBox="1">
            <a:spLocks noChangeArrowheads="1"/>
          </p:cNvSpPr>
          <p:nvPr/>
        </p:nvSpPr>
        <p:spPr bwMode="auto">
          <a:xfrm>
            <a:off x="5540587" y="3646312"/>
            <a:ext cx="7563556" cy="249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buFont typeface="Arial" panose="020B0604020202020204" pitchFamily="34" charset="0"/>
              <a:buNone/>
            </a:pPr>
            <a:r>
              <a:rPr lang="en-US" altLang="en-US" sz="3982" dirty="0">
                <a:solidFill>
                  <a:srgbClr val="898989"/>
                </a:solidFill>
                <a:latin typeface="AGaramond"/>
              </a:rPr>
              <a:t>Rebecca Quinn, LMSW, CBIST</a:t>
            </a:r>
          </a:p>
          <a:p>
            <a:pPr eaLnBrk="1" hangingPunct="1">
              <a:buFont typeface="Arial" panose="020B0604020202020204" pitchFamily="34" charset="0"/>
              <a:buNone/>
            </a:pPr>
            <a:r>
              <a:rPr lang="en-US" altLang="en-US" sz="3982" dirty="0">
                <a:solidFill>
                  <a:srgbClr val="898989"/>
                </a:solidFill>
                <a:latin typeface="AGaramond"/>
              </a:rPr>
              <a:t>Program Director</a:t>
            </a:r>
          </a:p>
          <a:p>
            <a:pPr eaLnBrk="1" hangingPunct="1">
              <a:buFont typeface="Arial" panose="020B0604020202020204" pitchFamily="34" charset="0"/>
              <a:buNone/>
            </a:pPr>
            <a:r>
              <a:rPr lang="en-US" altLang="en-US" sz="3982" dirty="0">
                <a:solidFill>
                  <a:srgbClr val="898989"/>
                </a:solidFill>
                <a:latin typeface="AGaramond"/>
                <a:hlinkClick r:id="rId2"/>
              </a:rPr>
              <a:t>rebecca.quinn@und.edu</a:t>
            </a:r>
            <a:endParaRPr lang="en-US" altLang="en-US" sz="3982" dirty="0">
              <a:solidFill>
                <a:srgbClr val="898989"/>
              </a:solidFill>
              <a:latin typeface="AGaramond"/>
            </a:endParaRPr>
          </a:p>
          <a:p>
            <a:pPr eaLnBrk="1" hangingPunct="1">
              <a:buFont typeface="Arial" panose="020B0604020202020204" pitchFamily="34" charset="0"/>
              <a:buNone/>
            </a:pPr>
            <a:r>
              <a:rPr lang="en-US" altLang="en-US" sz="3982" dirty="0">
                <a:solidFill>
                  <a:srgbClr val="898989"/>
                </a:solidFill>
                <a:latin typeface="AGaramond"/>
              </a:rPr>
              <a:t>701-777-5200</a:t>
            </a:r>
          </a:p>
          <a:p>
            <a:pPr algn="ctr" eaLnBrk="1" hangingPunct="1">
              <a:buFont typeface="Arial" panose="020B0604020202020204" pitchFamily="34" charset="0"/>
              <a:buNone/>
            </a:pPr>
            <a:endParaRPr lang="en-US" altLang="en-US" sz="4551" dirty="0">
              <a:solidFill>
                <a:srgbClr val="898989"/>
              </a:solidFill>
              <a:latin typeface="AGaramond"/>
            </a:endParaRPr>
          </a:p>
        </p:txBody>
      </p:sp>
      <p:pic>
        <p:nvPicPr>
          <p:cNvPr id="20483" name="Picture 2">
            <a:extLst>
              <a:ext uri="{FF2B5EF4-FFF2-40B4-BE49-F238E27FC236}">
                <a16:creationId xmlns:a16="http://schemas.microsoft.com/office/drawing/2014/main" id="{F9EDC55D-17A6-4CEB-8C91-5944004EF19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80072" y="3294099"/>
            <a:ext cx="3303128" cy="453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Rectangle 14">
            <a:extLst>
              <a:ext uri="{FF2B5EF4-FFF2-40B4-BE49-F238E27FC236}">
                <a16:creationId xmlns:a16="http://schemas.microsoft.com/office/drawing/2014/main" id="{AEC45246-7D15-49F7-8219-AD2C0EE9697C}"/>
              </a:ext>
            </a:extLst>
          </p:cNvPr>
          <p:cNvSpPr>
            <a:spLocks noChangeArrowheads="1"/>
          </p:cNvSpPr>
          <p:nvPr/>
        </p:nvSpPr>
        <p:spPr bwMode="auto">
          <a:xfrm>
            <a:off x="9753601" y="7829973"/>
            <a:ext cx="3048000" cy="1479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nSpc>
                <a:spcPct val="120000"/>
              </a:lnSpc>
              <a:spcBef>
                <a:spcPct val="0"/>
              </a:spcBef>
              <a:buFontTx/>
              <a:buNone/>
            </a:pPr>
            <a:r>
              <a:rPr lang="en-US" altLang="en-US" sz="2560">
                <a:solidFill>
                  <a:srgbClr val="800000"/>
                </a:solidFill>
                <a:latin typeface="Gill Sans" charset="0"/>
              </a:rPr>
              <a:t>Contact us today!</a:t>
            </a:r>
          </a:p>
          <a:p>
            <a:pPr>
              <a:lnSpc>
                <a:spcPct val="120000"/>
              </a:lnSpc>
              <a:spcBef>
                <a:spcPct val="0"/>
              </a:spcBef>
              <a:buFontTx/>
              <a:buNone/>
            </a:pPr>
            <a:r>
              <a:rPr lang="en-US" altLang="en-US" sz="2560">
                <a:solidFill>
                  <a:srgbClr val="000000"/>
                </a:solidFill>
                <a:latin typeface="Palatino" charset="0"/>
              </a:rPr>
              <a:t>855.866.1884</a:t>
            </a:r>
          </a:p>
          <a:p>
            <a:pPr>
              <a:lnSpc>
                <a:spcPct val="120000"/>
              </a:lnSpc>
              <a:spcBef>
                <a:spcPct val="0"/>
              </a:spcBef>
              <a:buFontTx/>
              <a:buNone/>
            </a:pPr>
            <a:r>
              <a:rPr lang="en-US" altLang="en-US" sz="2560">
                <a:solidFill>
                  <a:srgbClr val="000000"/>
                </a:solidFill>
                <a:latin typeface="Palatino" charset="0"/>
                <a:hlinkClick r:id="rId4"/>
              </a:rPr>
              <a:t>www.ndbin.org</a:t>
            </a:r>
            <a:endParaRPr lang="en-US" altLang="en-US" sz="2560">
              <a:solidFill>
                <a:srgbClr val="000000"/>
              </a:solidFill>
              <a:latin typeface="Palatino" charset="0"/>
            </a:endParaRPr>
          </a:p>
        </p:txBody>
      </p:sp>
      <p:pic>
        <p:nvPicPr>
          <p:cNvPr id="5" name="Picture 4" descr="A picture containing drawing&#10;&#10;Description automatically generated">
            <a:extLst>
              <a:ext uri="{FF2B5EF4-FFF2-40B4-BE49-F238E27FC236}">
                <a16:creationId xmlns:a16="http://schemas.microsoft.com/office/drawing/2014/main" id="{D558E59C-E0D0-4B49-BA26-09A94E9223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44430" y="389628"/>
            <a:ext cx="5129670" cy="2660472"/>
          </a:xfrm>
          <a:prstGeom prst="rect">
            <a:avLst/>
          </a:prstGeom>
        </p:spPr>
      </p:pic>
      <p:cxnSp>
        <p:nvCxnSpPr>
          <p:cNvPr id="7" name="Straight Connector 6">
            <a:extLst>
              <a:ext uri="{FF2B5EF4-FFF2-40B4-BE49-F238E27FC236}">
                <a16:creationId xmlns:a16="http://schemas.microsoft.com/office/drawing/2014/main" id="{B10054EB-D72F-4DB9-884B-C89A59100199}"/>
              </a:ext>
            </a:extLst>
          </p:cNvPr>
          <p:cNvCxnSpPr>
            <a:cxnSpLocks/>
          </p:cNvCxnSpPr>
          <p:nvPr/>
        </p:nvCxnSpPr>
        <p:spPr>
          <a:xfrm>
            <a:off x="0" y="2247900"/>
            <a:ext cx="13004800" cy="0"/>
          </a:xfrm>
          <a:prstGeom prst="line">
            <a:avLst/>
          </a:prstGeom>
          <a:noFill/>
          <a:ln w="38100" cap="flat">
            <a:solidFill>
              <a:srgbClr val="FAA61A"/>
            </a:solidFill>
            <a:prstDash val="solid"/>
            <a:miter lim="400000"/>
          </a:ln>
          <a:effectLst/>
          <a:sp3d/>
        </p:spPr>
        <p:style>
          <a:lnRef idx="0">
            <a:scrgbClr r="0" g="0" b="0"/>
          </a:lnRef>
          <a:fillRef idx="0">
            <a:scrgbClr r="0" g="0" b="0"/>
          </a:fillRef>
          <a:effectRef idx="0">
            <a:scrgbClr r="0" g="0" b="0"/>
          </a:effectRef>
          <a:fontRef idx="none"/>
        </p:style>
      </p:cxnSp>
      <p:pic>
        <p:nvPicPr>
          <p:cNvPr id="10" name="Google Shape;6;p24" descr="Google Shape;6;p24">
            <a:extLst>
              <a:ext uri="{FF2B5EF4-FFF2-40B4-BE49-F238E27FC236}">
                <a16:creationId xmlns:a16="http://schemas.microsoft.com/office/drawing/2014/main" id="{F2CF9BBC-C5B2-40C5-BA6F-C107470D5A63}"/>
              </a:ext>
            </a:extLst>
          </p:cNvPr>
          <p:cNvPicPr>
            <a:picLocks noChangeAspect="1"/>
          </p:cNvPicPr>
          <p:nvPr/>
        </p:nvPicPr>
        <p:blipFill>
          <a:blip r:embed="rId6"/>
          <a:stretch>
            <a:fillRect/>
          </a:stretch>
        </p:blipFill>
        <p:spPr>
          <a:xfrm rot="16200000" flipH="1">
            <a:off x="-4756147" y="4756150"/>
            <a:ext cx="9753597" cy="241308"/>
          </a:xfrm>
          <a:prstGeom prst="rect">
            <a:avLst/>
          </a:prstGeom>
          <a:ln w="12700">
            <a:miter lim="400000"/>
          </a:ln>
        </p:spPr>
      </p:pic>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050EF22-516A-40AF-B15A-5399B3115DD5}"/>
              </a:ext>
            </a:extLst>
          </p:cNvPr>
          <p:cNvSpPr txBox="1">
            <a:spLocks/>
          </p:cNvSpPr>
          <p:nvPr/>
        </p:nvSpPr>
        <p:spPr>
          <a:xfrm>
            <a:off x="1155700" y="785186"/>
            <a:ext cx="10515600" cy="132556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fontScale="85000" lnSpcReduction="10000"/>
          </a:bodyPr>
          <a:lst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1pPr>
            <a:lvl2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2pPr>
            <a:lvl3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3pPr>
            <a:lvl4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4pPr>
            <a:lvl5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5pPr>
            <a:lvl6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6pPr>
            <a:lvl7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7pPr>
            <a:lvl8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8pPr>
            <a:lvl9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9pPr>
          </a:lstStyle>
          <a:p>
            <a:pPr hangingPunct="1"/>
            <a:r>
              <a:rPr lang="en-US" b="1" dirty="0">
                <a:latin typeface="Arial" panose="020B0604020202020204" pitchFamily="34" charset="0"/>
                <a:cs typeface="Arial" panose="020B0604020202020204" pitchFamily="34" charset="0"/>
              </a:rPr>
              <a:t>Rebeccah Wolfkiel, MPP</a:t>
            </a:r>
          </a:p>
        </p:txBody>
      </p:sp>
      <p:pic>
        <p:nvPicPr>
          <p:cNvPr id="4" name="Content Placeholder 4">
            <a:extLst>
              <a:ext uri="{FF2B5EF4-FFF2-40B4-BE49-F238E27FC236}">
                <a16:creationId xmlns:a16="http://schemas.microsoft.com/office/drawing/2014/main" id="{A1DD108C-A152-43FB-B2D4-277ABFF873AC}"/>
              </a:ext>
            </a:extLst>
          </p:cNvPr>
          <p:cNvPicPr>
            <a:picLocks noChangeAspect="1"/>
          </p:cNvPicPr>
          <p:nvPr/>
        </p:nvPicPr>
        <p:blipFill>
          <a:blip r:embed="rId3"/>
          <a:stretch>
            <a:fillRect/>
          </a:stretch>
        </p:blipFill>
        <p:spPr>
          <a:xfrm>
            <a:off x="1619251" y="2940712"/>
            <a:ext cx="4539916" cy="3035133"/>
          </a:xfrm>
          <a:prstGeom prst="rect">
            <a:avLst/>
          </a:prstGeom>
        </p:spPr>
      </p:pic>
      <p:sp>
        <p:nvSpPr>
          <p:cNvPr id="5" name="TextBox 4">
            <a:extLst>
              <a:ext uri="{FF2B5EF4-FFF2-40B4-BE49-F238E27FC236}">
                <a16:creationId xmlns:a16="http://schemas.microsoft.com/office/drawing/2014/main" id="{C2F56791-6BFA-4263-AFBF-2805445EC016}"/>
              </a:ext>
            </a:extLst>
          </p:cNvPr>
          <p:cNvSpPr txBox="1"/>
          <p:nvPr/>
        </p:nvSpPr>
        <p:spPr>
          <a:xfrm>
            <a:off x="1450025" y="6037179"/>
            <a:ext cx="8258992" cy="1200329"/>
          </a:xfrm>
          <a:prstGeom prst="rect">
            <a:avLst/>
          </a:prstGeom>
          <a:noFill/>
        </p:spPr>
        <p:txBody>
          <a:bodyPr wrap="none" rtlCol="0">
            <a:spAutoFit/>
          </a:bodyPr>
          <a:lstStyle/>
          <a:p>
            <a:endParaRPr lang="en-US" sz="2400" dirty="0">
              <a:latin typeface="Cambria" panose="02040503050406030204" pitchFamily="18" charset="0"/>
            </a:endParaRPr>
          </a:p>
          <a:p>
            <a:pPr algn="l"/>
            <a:r>
              <a:rPr lang="en-US" sz="2400" dirty="0">
                <a:latin typeface="Cambria" panose="02040503050406030204" pitchFamily="18" charset="0"/>
              </a:rPr>
              <a:t>Executive Director</a:t>
            </a:r>
          </a:p>
          <a:p>
            <a:pPr algn="l"/>
            <a:r>
              <a:rPr lang="en-US" sz="2400" dirty="0">
                <a:latin typeface="Cambria" panose="02040503050406030204" pitchFamily="18" charset="0"/>
              </a:rPr>
              <a:t>National Association of State Head Injury Administrators </a:t>
            </a:r>
          </a:p>
        </p:txBody>
      </p:sp>
      <p:pic>
        <p:nvPicPr>
          <p:cNvPr id="7" name="Picture 6" descr="A close up of a logo&#10;&#10;Description automatically generated">
            <a:extLst>
              <a:ext uri="{FF2B5EF4-FFF2-40B4-BE49-F238E27FC236}">
                <a16:creationId xmlns:a16="http://schemas.microsoft.com/office/drawing/2014/main" id="{EC854350-9302-4360-9B52-9DCA9A0309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37112" y="7749314"/>
            <a:ext cx="4280576" cy="1036772"/>
          </a:xfrm>
          <a:prstGeom prst="rect">
            <a:avLst/>
          </a:prstGeom>
        </p:spPr>
      </p:pic>
      <p:pic>
        <p:nvPicPr>
          <p:cNvPr id="2" name="Google Shape;6;p24" descr="Google Shape;6;p24">
            <a:extLst>
              <a:ext uri="{FF2B5EF4-FFF2-40B4-BE49-F238E27FC236}">
                <a16:creationId xmlns:a16="http://schemas.microsoft.com/office/drawing/2014/main" id="{30B4060F-32F9-4169-836C-81FB77D8B575}"/>
              </a:ext>
            </a:extLst>
          </p:cNvPr>
          <p:cNvPicPr>
            <a:picLocks noChangeAspect="1"/>
          </p:cNvPicPr>
          <p:nvPr/>
        </p:nvPicPr>
        <p:blipFill>
          <a:blip r:embed="rId5"/>
          <a:stretch>
            <a:fillRect/>
          </a:stretch>
        </p:blipFill>
        <p:spPr>
          <a:xfrm rot="16200000" flipH="1">
            <a:off x="-4756147" y="4756150"/>
            <a:ext cx="9753597" cy="241308"/>
          </a:xfrm>
          <a:prstGeom prst="rect">
            <a:avLst/>
          </a:prstGeom>
          <a:ln w="12700">
            <a:miter lim="400000"/>
          </a:ln>
        </p:spPr>
      </p:pic>
    </p:spTree>
    <p:extLst>
      <p:ext uri="{BB962C8B-B14F-4D97-AF65-F5344CB8AC3E}">
        <p14:creationId xmlns:p14="http://schemas.microsoft.com/office/powerpoint/2010/main" val="147927366"/>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Title 1"/>
          <p:cNvSpPr txBox="1">
            <a:spLocks noGrp="1"/>
          </p:cNvSpPr>
          <p:nvPr>
            <p:ph type="title"/>
          </p:nvPr>
        </p:nvSpPr>
        <p:spPr>
          <a:xfrm>
            <a:off x="571501" y="154942"/>
            <a:ext cx="4902200" cy="1413934"/>
          </a:xfrm>
          <a:prstGeom prst="rect">
            <a:avLst/>
          </a:prstGeom>
        </p:spPr>
        <p:txBody>
          <a:bodyPr>
            <a:normAutofit/>
          </a:bodyPr>
          <a:lstStyle/>
          <a:p>
            <a:pPr algn="l"/>
            <a:r>
              <a:rPr lang="en-US" sz="5120" b="1" dirty="0">
                <a:solidFill>
                  <a:srgbClr val="CC4927"/>
                </a:solidFill>
                <a:latin typeface="Arial" panose="020B0604020202020204" pitchFamily="34" charset="0"/>
                <a:cs typeface="Arial" panose="020B0604020202020204" pitchFamily="34" charset="0"/>
              </a:rPr>
              <a:t>Resources</a:t>
            </a:r>
            <a:endParaRPr sz="5120" b="1" dirty="0">
              <a:solidFill>
                <a:srgbClr val="CC4927"/>
              </a:solidFill>
              <a:latin typeface="Arial" panose="020B0604020202020204" pitchFamily="34" charset="0"/>
              <a:cs typeface="Arial" panose="020B0604020202020204" pitchFamily="34" charset="0"/>
            </a:endParaRPr>
          </a:p>
        </p:txBody>
      </p:sp>
      <p:sp>
        <p:nvSpPr>
          <p:cNvPr id="139" name="Content Placeholder 3"/>
          <p:cNvSpPr txBox="1">
            <a:spLocks noGrp="1"/>
          </p:cNvSpPr>
          <p:nvPr>
            <p:ph type="body" idx="4294967295"/>
          </p:nvPr>
        </p:nvSpPr>
        <p:spPr>
          <a:xfrm>
            <a:off x="571500" y="1282700"/>
            <a:ext cx="12141200" cy="7507391"/>
          </a:xfrm>
          <a:prstGeom prst="rect">
            <a:avLst/>
          </a:prstGeom>
        </p:spPr>
        <p:txBody>
          <a:bodyPr>
            <a:normAutofit fontScale="70000" lnSpcReduction="20000"/>
          </a:bodyPr>
          <a:lstStyle/>
          <a:p>
            <a:pPr defTabSz="838835">
              <a:lnSpc>
                <a:spcPct val="170000"/>
              </a:lnSpc>
              <a:spcBef>
                <a:spcPts val="0"/>
              </a:spcBef>
              <a:buClr>
                <a:srgbClr val="CC4927"/>
              </a:buClr>
              <a:buSzPct val="160000"/>
              <a:buFont typeface="Arial" panose="020B0604020202020204" pitchFamily="34" charset="0"/>
              <a:buChar char="•"/>
              <a:defRPr sz="1800"/>
            </a:pPr>
            <a:r>
              <a:rPr lang="en-US" sz="2400" dirty="0">
                <a:effectLst/>
                <a:latin typeface="Arial" panose="020B0604020202020204" pitchFamily="34" charset="0"/>
                <a:ea typeface="Calibri" panose="020F0502020204030204" pitchFamily="34" charset="0"/>
                <a:cs typeface="Arial" panose="020B0604020202020204" pitchFamily="34" charset="0"/>
              </a:rPr>
              <a:t>Brandeis University </a:t>
            </a:r>
            <a:r>
              <a:rPr lang="en-US" sz="24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2"/>
              </a:rPr>
              <a:t>resources</a:t>
            </a:r>
            <a:r>
              <a:rPr lang="en-US" sz="2400" dirty="0">
                <a:effectLst/>
                <a:latin typeface="Arial" panose="020B0604020202020204" pitchFamily="34" charset="0"/>
                <a:ea typeface="Calibri" panose="020F0502020204030204" pitchFamily="34" charset="0"/>
                <a:cs typeface="Arial" panose="020B0604020202020204" pitchFamily="34" charset="0"/>
              </a:rPr>
              <a:t> about the interconnectivity between opioid misuse and brain injury. </a:t>
            </a:r>
          </a:p>
          <a:p>
            <a:pPr defTabSz="838835">
              <a:lnSpc>
                <a:spcPct val="170000"/>
              </a:lnSpc>
              <a:spcBef>
                <a:spcPts val="0"/>
              </a:spcBef>
              <a:buClr>
                <a:srgbClr val="CC4927"/>
              </a:buClr>
              <a:buSzPct val="160000"/>
              <a:buFont typeface="Arial" panose="020B0604020202020204" pitchFamily="34" charset="0"/>
              <a:buChar char="•"/>
              <a:defRPr sz="1800"/>
            </a:pPr>
            <a:r>
              <a:rPr lang="en-US" sz="2400" dirty="0">
                <a:latin typeface="Arial" panose="020B0604020202020204" pitchFamily="34" charset="0"/>
                <a:ea typeface="Calibri" panose="020F0502020204030204" pitchFamily="34" charset="0"/>
                <a:cs typeface="Arial" panose="020B0604020202020204" pitchFamily="34" charset="0"/>
              </a:rPr>
              <a:t>VA Rocky </a:t>
            </a:r>
            <a:r>
              <a:rPr lang="en-US" sz="2400" dirty="0">
                <a:latin typeface="Arial" panose="020B0604020202020204" pitchFamily="34" charset="0"/>
                <a:cs typeface="Arial" panose="020B0604020202020204" pitchFamily="34" charset="0"/>
              </a:rPr>
              <a:t>Mountain MIRECC on Suicide Prevention </a:t>
            </a:r>
            <a:r>
              <a:rPr lang="en-US" sz="24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3"/>
              </a:rPr>
              <a:t>toolkit</a:t>
            </a:r>
            <a:r>
              <a:rPr lang="en-US" sz="2400" dirty="0">
                <a:effectLst/>
                <a:latin typeface="Arial" panose="020B0604020202020204" pitchFamily="34" charset="0"/>
                <a:ea typeface="Calibri" panose="020F0502020204030204" pitchFamily="34" charset="0"/>
                <a:cs typeface="Arial" panose="020B0604020202020204" pitchFamily="34" charset="0"/>
              </a:rPr>
              <a:t> on TBI and co-occurring conditions.</a:t>
            </a:r>
          </a:p>
          <a:p>
            <a:pPr defTabSz="838835">
              <a:lnSpc>
                <a:spcPct val="170000"/>
              </a:lnSpc>
              <a:spcBef>
                <a:spcPts val="0"/>
              </a:spcBef>
              <a:buClr>
                <a:srgbClr val="CC4927"/>
              </a:buClr>
              <a:buSzPct val="160000"/>
              <a:buFont typeface="Arial" panose="020B0604020202020204" pitchFamily="34" charset="0"/>
              <a:buChar char="•"/>
              <a:defRPr sz="1800"/>
            </a:pPr>
            <a:r>
              <a:rPr lang="en-US" sz="2400" dirty="0">
                <a:latin typeface="Arial" panose="020B0604020202020204" pitchFamily="34" charset="0"/>
                <a:ea typeface="Calibri" panose="020F0502020204030204" pitchFamily="34" charset="0"/>
                <a:cs typeface="Arial" panose="020B0604020202020204" pitchFamily="34" charset="0"/>
              </a:rPr>
              <a:t>Factsheets on depression and emotional conditions after TBI: </a:t>
            </a:r>
            <a:r>
              <a:rPr lang="en-US" sz="2400" dirty="0">
                <a:latin typeface="Arial" panose="020B0604020202020204" pitchFamily="34" charset="0"/>
                <a:cs typeface="Arial" panose="020B0604020202020204" pitchFamily="34" charset="0"/>
                <a:hlinkClick r:id="rId4"/>
              </a:rPr>
              <a:t>Model Systems Knowledge Translation Center</a:t>
            </a:r>
            <a:r>
              <a:rPr lang="en-US" sz="2400" dirty="0">
                <a:latin typeface="Arial" panose="020B0604020202020204" pitchFamily="34" charset="0"/>
                <a:cs typeface="Arial" panose="020B0604020202020204" pitchFamily="34" charset="0"/>
              </a:rPr>
              <a:t>.</a:t>
            </a:r>
          </a:p>
          <a:p>
            <a:pPr defTabSz="838835">
              <a:lnSpc>
                <a:spcPct val="170000"/>
              </a:lnSpc>
              <a:spcBef>
                <a:spcPts val="0"/>
              </a:spcBef>
              <a:buClr>
                <a:srgbClr val="CC4927"/>
              </a:buClr>
              <a:buSzPct val="160000"/>
              <a:buFont typeface="Arial" panose="020B0604020202020204" pitchFamily="34" charset="0"/>
              <a:buChar char="•"/>
              <a:defRPr sz="1800"/>
            </a:pPr>
            <a:r>
              <a:rPr lang="en-US" sz="2400" dirty="0">
                <a:latin typeface="Arial" panose="020B0604020202020204" pitchFamily="34" charset="0"/>
                <a:cs typeface="Arial" panose="020B0604020202020204" pitchFamily="34" charset="0"/>
              </a:rPr>
              <a:t>In U.S. odds of committing suicide were 1.5-4x higher in veterans and civilians with TBI than in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without.</a:t>
            </a:r>
          </a:p>
          <a:p>
            <a:pPr defTabSz="838835">
              <a:lnSpc>
                <a:spcPct val="170000"/>
              </a:lnSpc>
              <a:spcBef>
                <a:spcPts val="0"/>
              </a:spcBef>
              <a:buClr>
                <a:srgbClr val="CC4927"/>
              </a:buClr>
              <a:buSzPct val="160000"/>
              <a:buFont typeface="Arial" panose="020B0604020202020204" pitchFamily="34" charset="0"/>
              <a:buChar char="•"/>
              <a:defRPr sz="1800"/>
            </a:pPr>
            <a:r>
              <a:rPr lang="en-US" sz="2400" dirty="0">
                <a:latin typeface="Arial" panose="020B0604020202020204" pitchFamily="34" charset="0"/>
                <a:cs typeface="Arial" panose="020B0604020202020204" pitchFamily="34" charset="0"/>
              </a:rPr>
              <a:t>Suicidal ideation can be 7x higher in people with TBI than in those without.</a:t>
            </a:r>
          </a:p>
          <a:p>
            <a:pPr lvl="1" defTabSz="838835">
              <a:lnSpc>
                <a:spcPct val="170000"/>
              </a:lnSpc>
              <a:spcBef>
                <a:spcPts val="0"/>
              </a:spcBef>
              <a:buClr>
                <a:srgbClr val="CC4927"/>
              </a:buClr>
              <a:buSzPct val="98000"/>
              <a:buFont typeface="Courier New" panose="02070309020205020404" pitchFamily="49" charset="0"/>
              <a:buChar char="o"/>
              <a:defRPr sz="1800"/>
            </a:pPr>
            <a:r>
              <a:rPr lang="en-US" sz="2400" dirty="0">
                <a:latin typeface="Arial" panose="020B0604020202020204" pitchFamily="34" charset="0"/>
                <a:cs typeface="Arial" panose="020B0604020202020204" pitchFamily="34" charset="0"/>
              </a:rPr>
              <a:t>Attempts of suicide post TBI can be at rates close to 17%</a:t>
            </a:r>
          </a:p>
          <a:p>
            <a:pPr lvl="1" defTabSz="838835">
              <a:lnSpc>
                <a:spcPct val="170000"/>
              </a:lnSpc>
              <a:spcBef>
                <a:spcPts val="0"/>
              </a:spcBef>
              <a:buClr>
                <a:srgbClr val="CC4927"/>
              </a:buClr>
              <a:buSzPct val="98000"/>
              <a:buFont typeface="Courier New" panose="02070309020205020404" pitchFamily="49" charset="0"/>
              <a:buChar char="o"/>
              <a:defRPr sz="1800"/>
            </a:pPr>
            <a:r>
              <a:rPr lang="en-US" sz="2400" dirty="0">
                <a:latin typeface="Arial" panose="020B0604020202020204" pitchFamily="34" charset="0"/>
                <a:cs typeface="Arial" panose="020B0604020202020204" pitchFamily="34" charset="0"/>
              </a:rPr>
              <a:t>Increased suicide risk persists up to 15 years post-injury </a:t>
            </a:r>
          </a:p>
          <a:p>
            <a:pPr lvl="1" defTabSz="838835">
              <a:lnSpc>
                <a:spcPct val="170000"/>
              </a:lnSpc>
              <a:spcBef>
                <a:spcPts val="0"/>
              </a:spcBef>
              <a:buClr>
                <a:srgbClr val="CC4927"/>
              </a:buClr>
              <a:buSzPct val="98000"/>
              <a:buFont typeface="Courier New" panose="02070309020205020404" pitchFamily="49" charset="0"/>
              <a:buChar char="o"/>
              <a:defRPr sz="1800"/>
            </a:pPr>
            <a:r>
              <a:rPr lang="en-US" sz="2400" dirty="0">
                <a:latin typeface="Arial" panose="020B0604020202020204" pitchFamily="34" charset="0"/>
                <a:cs typeface="Arial" panose="020B0604020202020204" pitchFamily="34" charset="0"/>
              </a:rPr>
              <a:t>(Fazel, et al. 2014. JAMA Psychiatry, 71(3), 326-33.; </a:t>
            </a:r>
            <a:r>
              <a:rPr lang="en-US" sz="2400" dirty="0" err="1">
                <a:latin typeface="Arial" panose="020B0604020202020204" pitchFamily="34" charset="0"/>
                <a:cs typeface="Arial" panose="020B0604020202020204" pitchFamily="34" charset="0"/>
              </a:rPr>
              <a:t>Mackelprang</a:t>
            </a:r>
            <a:r>
              <a:rPr lang="en-US" sz="2400" dirty="0">
                <a:latin typeface="Arial" panose="020B0604020202020204" pitchFamily="34" charset="0"/>
                <a:cs typeface="Arial" panose="020B0604020202020204" pitchFamily="34" charset="0"/>
              </a:rPr>
              <a:t> et al., 2014. Am J Public Health, 104(7), e100; Simpson &amp; Tate, 2007. Brain Inj., 21(13-14), 1335-51.) </a:t>
            </a:r>
          </a:p>
          <a:p>
            <a:pPr marL="406400" lvl="1" indent="-406400" defTabSz="838835">
              <a:lnSpc>
                <a:spcPct val="170000"/>
              </a:lnSpc>
              <a:spcBef>
                <a:spcPts val="0"/>
              </a:spcBef>
              <a:buClr>
                <a:srgbClr val="CC4927"/>
              </a:buClr>
              <a:buSzPct val="150000"/>
              <a:buFont typeface="Arial" panose="020B0604020202020204" pitchFamily="34" charset="0"/>
              <a:buChar char="•"/>
              <a:defRPr sz="1800"/>
            </a:pPr>
            <a:r>
              <a:rPr lang="en-US" sz="24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5"/>
              </a:rPr>
              <a:t>CDC TBI-related Deaths</a:t>
            </a:r>
            <a:endParaRPr lang="en-US" sz="2400" u="sng"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p>
            <a:pPr marL="406400" lvl="1" indent="-406400" defTabSz="838835">
              <a:lnSpc>
                <a:spcPct val="170000"/>
              </a:lnSpc>
              <a:spcBef>
                <a:spcPts val="0"/>
              </a:spcBef>
              <a:buClr>
                <a:srgbClr val="CC4927"/>
              </a:buClr>
              <a:buSzPct val="150000"/>
              <a:buFont typeface="Arial" panose="020B0604020202020204" pitchFamily="34" charset="0"/>
              <a:buChar char="•"/>
              <a:defRPr sz="1800"/>
            </a:pPr>
            <a:r>
              <a:rPr lang="en-US" sz="24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6"/>
              </a:rPr>
              <a:t>Association Between Traumatic Brain Injury and Risk of Suicide</a:t>
            </a:r>
            <a:endParaRPr lang="en-US" sz="2400" u="sng"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p>
            <a:pPr marL="406400" lvl="1" indent="-406400" defTabSz="838835">
              <a:lnSpc>
                <a:spcPct val="170000"/>
              </a:lnSpc>
              <a:spcBef>
                <a:spcPts val="0"/>
              </a:spcBef>
              <a:buClr>
                <a:srgbClr val="CC4927"/>
              </a:buClr>
              <a:buSzPct val="150000"/>
              <a:buFont typeface="Arial" panose="020B0604020202020204" pitchFamily="34" charset="0"/>
              <a:buChar char="•"/>
              <a:defRPr sz="1800"/>
            </a:pPr>
            <a:r>
              <a:rPr lang="en-US" sz="24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7"/>
              </a:rPr>
              <a:t>Traumatic Brain Injury-Related Deaths From Firearm Suicide: United States, 2008-2017</a:t>
            </a:r>
            <a:endParaRPr lang="en-US" sz="2400" u="sng"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p>
            <a:pPr marL="406400" lvl="1" indent="-406400" defTabSz="838835">
              <a:lnSpc>
                <a:spcPct val="170000"/>
              </a:lnSpc>
              <a:spcBef>
                <a:spcPts val="0"/>
              </a:spcBef>
              <a:buClr>
                <a:srgbClr val="CC4927"/>
              </a:buClr>
              <a:buSzPct val="150000"/>
              <a:buFont typeface="Arial" panose="020B0604020202020204" pitchFamily="34" charset="0"/>
              <a:buChar char="•"/>
              <a:defRPr sz="1800"/>
            </a:pPr>
            <a:r>
              <a:rPr lang="en-US" sz="2400" dirty="0"/>
              <a:t>Extensive listing of resources and informational handouts for TBI related conditions: </a:t>
            </a:r>
            <a:r>
              <a:rPr lang="en-US" sz="2400" dirty="0">
                <a:solidFill>
                  <a:srgbClr val="1F497D"/>
                </a:solidFill>
                <a:effectLst/>
                <a:latin typeface="Calibri" panose="020F0502020204030204" pitchFamily="34" charset="0"/>
                <a:ea typeface="Calibri" panose="020F0502020204030204" pitchFamily="34" charset="0"/>
              </a:rPr>
              <a:t>  </a:t>
            </a:r>
            <a:r>
              <a:rPr lang="en-US" sz="2400" u="sng" dirty="0">
                <a:solidFill>
                  <a:srgbClr val="1F497D"/>
                </a:solidFill>
                <a:effectLst/>
                <a:latin typeface="Arial" panose="020B0604020202020204" pitchFamily="34" charset="0"/>
                <a:ea typeface="Calibri" panose="020F0502020204030204" pitchFamily="34" charset="0"/>
                <a:cs typeface="Arial" panose="020B0604020202020204" pitchFamily="34" charset="0"/>
                <a:hlinkClick r:id="rId8"/>
              </a:rPr>
              <a:t>https://www.ndbin.org/services/related</a:t>
            </a:r>
            <a:br>
              <a:rPr lang="en-US" sz="2500" dirty="0"/>
            </a:br>
            <a:r>
              <a:rPr lang="en-US" sz="1920" dirty="0"/>
              <a:t>	</a:t>
            </a:r>
            <a:br>
              <a:rPr lang="en-US" sz="1920" dirty="0"/>
            </a:br>
            <a:r>
              <a:rPr lang="en-US" sz="1920" dirty="0"/>
              <a:t> 	</a:t>
            </a:r>
          </a:p>
        </p:txBody>
      </p:sp>
      <p:pic>
        <p:nvPicPr>
          <p:cNvPr id="4" name="Google Shape;6;p24" descr="Google Shape;6;p24">
            <a:extLst>
              <a:ext uri="{FF2B5EF4-FFF2-40B4-BE49-F238E27FC236}">
                <a16:creationId xmlns:a16="http://schemas.microsoft.com/office/drawing/2014/main" id="{88240350-2EB2-4FA6-A41D-5D987808CF4B}"/>
              </a:ext>
            </a:extLst>
          </p:cNvPr>
          <p:cNvPicPr>
            <a:picLocks noChangeAspect="1"/>
          </p:cNvPicPr>
          <p:nvPr/>
        </p:nvPicPr>
        <p:blipFill>
          <a:blip r:embed="rId9"/>
          <a:stretch>
            <a:fillRect/>
          </a:stretch>
        </p:blipFill>
        <p:spPr>
          <a:xfrm rot="16200000" flipH="1">
            <a:off x="-4756147" y="4756150"/>
            <a:ext cx="9753597" cy="241308"/>
          </a:xfrm>
          <a:prstGeom prst="rect">
            <a:avLst/>
          </a:prstGeom>
          <a:ln w="12700">
            <a:miter lim="400000"/>
          </a:ln>
        </p:spPr>
      </p:pic>
    </p:spTree>
    <p:extLst>
      <p:ext uri="{BB962C8B-B14F-4D97-AF65-F5344CB8AC3E}">
        <p14:creationId xmlns:p14="http://schemas.microsoft.com/office/powerpoint/2010/main" val="20276294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Title 1"/>
          <p:cNvSpPr txBox="1">
            <a:spLocks noGrp="1"/>
          </p:cNvSpPr>
          <p:nvPr>
            <p:ph type="title"/>
          </p:nvPr>
        </p:nvSpPr>
        <p:spPr>
          <a:xfrm>
            <a:off x="1336917" y="535740"/>
            <a:ext cx="10358994" cy="1413934"/>
          </a:xfrm>
          <a:prstGeom prst="rect">
            <a:avLst/>
          </a:prstGeom>
        </p:spPr>
        <p:txBody>
          <a:bodyPr>
            <a:normAutofit/>
          </a:bodyPr>
          <a:lstStyle/>
          <a:p>
            <a:r>
              <a:rPr lang="en-US" sz="5120" b="1" dirty="0">
                <a:solidFill>
                  <a:srgbClr val="CC4927"/>
                </a:solidFill>
                <a:latin typeface="Arial" panose="020B0604020202020204" pitchFamily="34" charset="0"/>
                <a:cs typeface="Arial" panose="020B0604020202020204" pitchFamily="34" charset="0"/>
              </a:rPr>
              <a:t>Evaluation Information</a:t>
            </a:r>
          </a:p>
        </p:txBody>
      </p:sp>
      <p:sp>
        <p:nvSpPr>
          <p:cNvPr id="142" name="Content Placeholder 3"/>
          <p:cNvSpPr txBox="1">
            <a:spLocks noGrp="1"/>
          </p:cNvSpPr>
          <p:nvPr>
            <p:ph type="body" sz="half" idx="4294967295"/>
          </p:nvPr>
        </p:nvSpPr>
        <p:spPr>
          <a:xfrm>
            <a:off x="1463041" y="2362201"/>
            <a:ext cx="10358995" cy="2930458"/>
          </a:xfrm>
          <a:prstGeom prst="rect">
            <a:avLst/>
          </a:prstGeom>
        </p:spPr>
        <p:txBody>
          <a:bodyPr>
            <a:normAutofit lnSpcReduction="10000"/>
          </a:bodyPr>
          <a:lstStyle/>
          <a:p>
            <a:pPr marL="0" indent="0">
              <a:buSzTx/>
              <a:buNone/>
            </a:pPr>
            <a:r>
              <a:rPr dirty="0"/>
              <a:t>The</a:t>
            </a:r>
            <a:r>
              <a:rPr lang="en-US" dirty="0"/>
              <a:t> </a:t>
            </a:r>
            <a:r>
              <a:rPr dirty="0"/>
              <a:t>MHTTC is funded through SAMHSA to provide this training. As part of receiving this funding we are required to submit data related to the quality of this event.</a:t>
            </a:r>
          </a:p>
          <a:p>
            <a:pPr marL="0" indent="0">
              <a:buSzTx/>
              <a:buNone/>
            </a:pPr>
            <a:r>
              <a:rPr dirty="0"/>
              <a:t>At the end of today’s training please take a moment to complete a </a:t>
            </a:r>
            <a:r>
              <a:rPr b="1" u="sng" dirty="0"/>
              <a:t>brief</a:t>
            </a:r>
            <a:r>
              <a:rPr dirty="0"/>
              <a:t> survey about today’s training.</a:t>
            </a:r>
          </a:p>
        </p:txBody>
      </p:sp>
      <p:sp>
        <p:nvSpPr>
          <p:cNvPr id="3" name="TextBox 2">
            <a:extLst>
              <a:ext uri="{FF2B5EF4-FFF2-40B4-BE49-F238E27FC236}">
                <a16:creationId xmlns:a16="http://schemas.microsoft.com/office/drawing/2014/main" id="{CB7584BA-88F4-40C7-A64D-8080005578AD}"/>
              </a:ext>
            </a:extLst>
          </p:cNvPr>
          <p:cNvSpPr txBox="1"/>
          <p:nvPr/>
        </p:nvSpPr>
        <p:spPr>
          <a:xfrm>
            <a:off x="1336917" y="5609005"/>
            <a:ext cx="10552386" cy="9294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6" tIns="48766" rIns="48766" bIns="48766" numCol="1" spcCol="38100" rtlCol="0" anchor="t">
            <a:spAutoFit/>
          </a:bodyPr>
          <a:lstStyle/>
          <a:p>
            <a:pPr marL="0" marR="0">
              <a:spcBef>
                <a:spcPts val="0"/>
              </a:spcBef>
              <a:spcAft>
                <a:spcPts val="0"/>
              </a:spcAft>
            </a:pPr>
            <a:r>
              <a:rPr lang="en-US" sz="5400" u="none" strike="noStrike" dirty="0">
                <a:solidFill>
                  <a:srgbClr val="0066CC"/>
                </a:solidFill>
                <a:effectLst/>
                <a:latin typeface="Arial" panose="020B0604020202020204" pitchFamily="34" charset="0"/>
                <a:ea typeface="Calibri" panose="020F0502020204030204" pitchFamily="34" charset="0"/>
                <a:hlinkClick r:id="rId2"/>
              </a:rPr>
              <a:t>https://ttc-gpra.org/P?s=945555</a:t>
            </a:r>
            <a:endParaRPr lang="en-US" sz="5400" dirty="0">
              <a:effectLst/>
              <a:latin typeface="Calibri" panose="020F0502020204030204" pitchFamily="34" charset="0"/>
              <a:ea typeface="Calibri" panose="020F0502020204030204" pitchFamily="34" charset="0"/>
            </a:endParaRPr>
          </a:p>
        </p:txBody>
      </p:sp>
      <p:pic>
        <p:nvPicPr>
          <p:cNvPr id="2" name="Google Shape;6;p24" descr="Google Shape;6;p24">
            <a:extLst>
              <a:ext uri="{FF2B5EF4-FFF2-40B4-BE49-F238E27FC236}">
                <a16:creationId xmlns:a16="http://schemas.microsoft.com/office/drawing/2014/main" id="{706FF355-E3F7-492E-A42D-6046B3946153}"/>
              </a:ext>
            </a:extLst>
          </p:cNvPr>
          <p:cNvPicPr>
            <a:picLocks noChangeAspect="1"/>
          </p:cNvPicPr>
          <p:nvPr/>
        </p:nvPicPr>
        <p:blipFill>
          <a:blip r:embed="rId3"/>
          <a:stretch>
            <a:fillRect/>
          </a:stretch>
        </p:blipFill>
        <p:spPr>
          <a:xfrm rot="16200000" flipH="1">
            <a:off x="-4756144" y="4756149"/>
            <a:ext cx="9753597" cy="241308"/>
          </a:xfrm>
          <a:prstGeom prst="rect">
            <a:avLst/>
          </a:prstGeom>
          <a:ln w="12700">
            <a:miter lim="400000"/>
          </a:ln>
        </p:spPr>
      </p:pic>
      <p:sp>
        <p:nvSpPr>
          <p:cNvPr id="4" name="object 4">
            <a:extLst>
              <a:ext uri="{FF2B5EF4-FFF2-40B4-BE49-F238E27FC236}">
                <a16:creationId xmlns:a16="http://schemas.microsoft.com/office/drawing/2014/main" id="{38AB3C69-4FF9-4385-B631-2B65A1D71D46}"/>
              </a:ext>
            </a:extLst>
          </p:cNvPr>
          <p:cNvSpPr/>
          <p:nvPr/>
        </p:nvSpPr>
        <p:spPr>
          <a:xfrm>
            <a:off x="1023705" y="7673795"/>
            <a:ext cx="7137841" cy="1067287"/>
          </a:xfrm>
          <a:prstGeom prst="rect">
            <a:avLst/>
          </a:prstGeom>
          <a:blipFill>
            <a:blip r:embed="rId4" cstate="print"/>
            <a:stretch>
              <a:fillRect/>
            </a:stretch>
          </a:blipFill>
        </p:spPr>
        <p:txBody>
          <a:bodyPr wrap="square" lIns="0" tIns="0" rIns="0" bIns="0" rtlCol="0"/>
          <a:lstStyle/>
          <a:p>
            <a:endParaRPr sz="2560" dirty="0"/>
          </a:p>
        </p:txBody>
      </p:sp>
      <p:sp>
        <p:nvSpPr>
          <p:cNvPr id="6" name="object 6">
            <a:extLst>
              <a:ext uri="{FF2B5EF4-FFF2-40B4-BE49-F238E27FC236}">
                <a16:creationId xmlns:a16="http://schemas.microsoft.com/office/drawing/2014/main" id="{E48A7353-46C1-4412-97BD-7BF5BFD35A4A}"/>
              </a:ext>
            </a:extLst>
          </p:cNvPr>
          <p:cNvSpPr/>
          <p:nvPr/>
        </p:nvSpPr>
        <p:spPr>
          <a:xfrm>
            <a:off x="9193684" y="7673795"/>
            <a:ext cx="2628352" cy="883588"/>
          </a:xfrm>
          <a:prstGeom prst="rect">
            <a:avLst/>
          </a:prstGeom>
          <a:blipFill>
            <a:blip r:embed="rId5" cstate="print"/>
            <a:stretch>
              <a:fillRect/>
            </a:stretch>
          </a:blipFill>
        </p:spPr>
        <p:txBody>
          <a:bodyPr wrap="square" lIns="0" tIns="0" rIns="0" bIns="0" rtlCol="0"/>
          <a:lstStyle/>
          <a:p>
            <a:endParaRPr sz="2560" dirty="0"/>
          </a:p>
        </p:txBody>
      </p:sp>
    </p:spTree>
    <p:extLst>
      <p:ext uri="{BB962C8B-B14F-4D97-AF65-F5344CB8AC3E}">
        <p14:creationId xmlns:p14="http://schemas.microsoft.com/office/powerpoint/2010/main" val="4555762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4">
            <a:extLst>
              <a:ext uri="{FF2B5EF4-FFF2-40B4-BE49-F238E27FC236}">
                <a16:creationId xmlns:a16="http://schemas.microsoft.com/office/drawing/2014/main" id="{0182ABF0-1B1A-42ED-9568-25260B8210E9}"/>
              </a:ext>
            </a:extLst>
          </p:cNvPr>
          <p:cNvSpPr/>
          <p:nvPr/>
        </p:nvSpPr>
        <p:spPr>
          <a:xfrm>
            <a:off x="1226905" y="1234895"/>
            <a:ext cx="7137841" cy="1067287"/>
          </a:xfrm>
          <a:prstGeom prst="rect">
            <a:avLst/>
          </a:prstGeom>
          <a:blipFill>
            <a:blip r:embed="rId3" cstate="print"/>
            <a:stretch>
              <a:fillRect/>
            </a:stretch>
          </a:blipFill>
        </p:spPr>
        <p:txBody>
          <a:bodyPr wrap="square" lIns="0" tIns="0" rIns="0" bIns="0" rtlCol="0"/>
          <a:lstStyle/>
          <a:p>
            <a:endParaRPr sz="2560" dirty="0"/>
          </a:p>
        </p:txBody>
      </p:sp>
      <p:sp>
        <p:nvSpPr>
          <p:cNvPr id="3" name="object 6">
            <a:extLst>
              <a:ext uri="{FF2B5EF4-FFF2-40B4-BE49-F238E27FC236}">
                <a16:creationId xmlns:a16="http://schemas.microsoft.com/office/drawing/2014/main" id="{8D16CD88-50FE-48F5-B4FB-F206EE21983E}"/>
              </a:ext>
            </a:extLst>
          </p:cNvPr>
          <p:cNvSpPr/>
          <p:nvPr/>
        </p:nvSpPr>
        <p:spPr>
          <a:xfrm>
            <a:off x="849364" y="7065798"/>
            <a:ext cx="2628352" cy="883588"/>
          </a:xfrm>
          <a:prstGeom prst="rect">
            <a:avLst/>
          </a:prstGeom>
          <a:blipFill>
            <a:blip r:embed="rId4" cstate="print"/>
            <a:stretch>
              <a:fillRect/>
            </a:stretch>
          </a:blipFill>
        </p:spPr>
        <p:txBody>
          <a:bodyPr wrap="square" lIns="0" tIns="0" rIns="0" bIns="0" rtlCol="0"/>
          <a:lstStyle/>
          <a:p>
            <a:endParaRPr sz="2560" dirty="0"/>
          </a:p>
        </p:txBody>
      </p:sp>
      <p:sp>
        <p:nvSpPr>
          <p:cNvPr id="5" name="TextBox 4">
            <a:extLst>
              <a:ext uri="{FF2B5EF4-FFF2-40B4-BE49-F238E27FC236}">
                <a16:creationId xmlns:a16="http://schemas.microsoft.com/office/drawing/2014/main" id="{4C494CD2-F674-4938-B706-CF323F802547}"/>
              </a:ext>
            </a:extLst>
          </p:cNvPr>
          <p:cNvSpPr txBox="1"/>
          <p:nvPr/>
        </p:nvSpPr>
        <p:spPr>
          <a:xfrm>
            <a:off x="1459518" y="3981389"/>
            <a:ext cx="10308546" cy="8863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6" tIns="48766" rIns="48766" bIns="48766" numCol="1" spcCol="38100" rtlCol="0" anchor="t">
            <a:spAutoFit/>
          </a:bodyPr>
          <a:lstStyle/>
          <a:p>
            <a:pPr defTabSz="487695"/>
            <a:r>
              <a:rPr lang="en-US" sz="5120" dirty="0">
                <a:latin typeface="Arial" panose="020B0604020202020204" pitchFamily="34" charset="0"/>
                <a:ea typeface="+mn-ea"/>
                <a:cs typeface="Arial" panose="020B0604020202020204" pitchFamily="34" charset="0"/>
                <a:sym typeface="Calibri"/>
              </a:rPr>
              <a:t>Thank you for joining us today!</a:t>
            </a:r>
          </a:p>
        </p:txBody>
      </p:sp>
      <p:pic>
        <p:nvPicPr>
          <p:cNvPr id="6" name="Picture 5" descr="A picture containing drawing&#10;&#10;Description automatically generated">
            <a:extLst>
              <a:ext uri="{FF2B5EF4-FFF2-40B4-BE49-F238E27FC236}">
                <a16:creationId xmlns:a16="http://schemas.microsoft.com/office/drawing/2014/main" id="{58730CC2-40CA-4318-BC80-CE17CFBB91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01987" y="8186219"/>
            <a:ext cx="2513710" cy="855408"/>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342E5A11-284C-497E-A497-DF489273C3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94623" y="8319773"/>
            <a:ext cx="4355846" cy="588300"/>
          </a:xfrm>
          <a:prstGeom prst="rect">
            <a:avLst/>
          </a:prstGeom>
        </p:spPr>
      </p:pic>
      <p:pic>
        <p:nvPicPr>
          <p:cNvPr id="10" name="Picture 9" descr="A close up of a logo&#10;&#10;Description automatically generated">
            <a:extLst>
              <a:ext uri="{FF2B5EF4-FFF2-40B4-BE49-F238E27FC236}">
                <a16:creationId xmlns:a16="http://schemas.microsoft.com/office/drawing/2014/main" id="{6EBDDB2C-5D15-400C-8613-F4B1161BFD4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49296" y="7065798"/>
            <a:ext cx="3648122" cy="883588"/>
          </a:xfrm>
          <a:prstGeom prst="rect">
            <a:avLst/>
          </a:prstGeom>
        </p:spPr>
      </p:pic>
      <p:pic>
        <p:nvPicPr>
          <p:cNvPr id="12" name="Picture 11" descr="A picture containing drawing&#10;&#10;Description automatically generated">
            <a:extLst>
              <a:ext uri="{FF2B5EF4-FFF2-40B4-BE49-F238E27FC236}">
                <a16:creationId xmlns:a16="http://schemas.microsoft.com/office/drawing/2014/main" id="{FBDE2D46-8432-4552-A8C0-BFDA25E7C2F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77338" y="6963100"/>
            <a:ext cx="1901662" cy="986286"/>
          </a:xfrm>
          <a:prstGeom prst="rect">
            <a:avLst/>
          </a:prstGeom>
        </p:spPr>
      </p:pic>
      <p:pic>
        <p:nvPicPr>
          <p:cNvPr id="14" name="Picture 13" descr="A picture containing wheel&#10;&#10;Description automatically generated">
            <a:extLst>
              <a:ext uri="{FF2B5EF4-FFF2-40B4-BE49-F238E27FC236}">
                <a16:creationId xmlns:a16="http://schemas.microsoft.com/office/drawing/2014/main" id="{0464FBEA-864D-4316-8566-E1C62D1AE15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357176" y="6882935"/>
            <a:ext cx="2114224" cy="1249314"/>
          </a:xfrm>
          <a:prstGeom prst="rect">
            <a:avLst/>
          </a:prstGeom>
        </p:spPr>
      </p:pic>
    </p:spTree>
    <p:extLst>
      <p:ext uri="{BB962C8B-B14F-4D97-AF65-F5344CB8AC3E}">
        <p14:creationId xmlns:p14="http://schemas.microsoft.com/office/powerpoint/2010/main" val="1161837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Title 1"/>
          <p:cNvSpPr txBox="1">
            <a:spLocks noGrp="1"/>
          </p:cNvSpPr>
          <p:nvPr>
            <p:ph type="title"/>
          </p:nvPr>
        </p:nvSpPr>
        <p:spPr>
          <a:xfrm>
            <a:off x="1234020" y="353909"/>
            <a:ext cx="9678071" cy="1413934"/>
          </a:xfrm>
          <a:prstGeom prst="rect">
            <a:avLst/>
          </a:prstGeom>
        </p:spPr>
        <p:txBody>
          <a:bodyPr>
            <a:normAutofit/>
          </a:bodyPr>
          <a:lstStyle/>
          <a:p>
            <a:pPr algn="ctr"/>
            <a:r>
              <a:rPr sz="5120" b="1" dirty="0">
                <a:solidFill>
                  <a:srgbClr val="CC4927"/>
                </a:solidFill>
                <a:latin typeface="Arial" panose="020B0604020202020204" pitchFamily="34" charset="0"/>
                <a:cs typeface="Arial" panose="020B0604020202020204" pitchFamily="34" charset="0"/>
              </a:rPr>
              <a:t>Housekeeping Items</a:t>
            </a:r>
          </a:p>
        </p:txBody>
      </p:sp>
      <p:sp>
        <p:nvSpPr>
          <p:cNvPr id="139" name="Content Placeholder 3"/>
          <p:cNvSpPr txBox="1">
            <a:spLocks noGrp="1"/>
          </p:cNvSpPr>
          <p:nvPr>
            <p:ph type="body" idx="4294967295"/>
          </p:nvPr>
        </p:nvSpPr>
        <p:spPr>
          <a:xfrm>
            <a:off x="662520" y="1767843"/>
            <a:ext cx="12141200" cy="6927854"/>
          </a:xfrm>
          <a:prstGeom prst="rect">
            <a:avLst/>
          </a:prstGeom>
        </p:spPr>
        <p:txBody>
          <a:bodyPr>
            <a:normAutofit fontScale="85000" lnSpcReduction="20000"/>
          </a:bodyPr>
          <a:lstStyle/>
          <a:p>
            <a:pPr marL="235922" indent="-235922" defTabSz="838835">
              <a:lnSpc>
                <a:spcPct val="170000"/>
              </a:lnSpc>
              <a:spcBef>
                <a:spcPts val="0"/>
              </a:spcBef>
              <a:buClr>
                <a:srgbClr val="000000"/>
              </a:buClr>
              <a:buSzPts val="1800"/>
              <a:defRPr sz="1800"/>
            </a:pPr>
            <a:r>
              <a:rPr sz="2400" dirty="0"/>
              <a:t>We have made every attempt to make today’s presentation secure. If we need to end today’s presentation </a:t>
            </a:r>
            <a:r>
              <a:rPr lang="en-US" sz="2400" dirty="0"/>
              <a:t>unexpectedly,</a:t>
            </a:r>
            <a:r>
              <a:rPr sz="2400" dirty="0"/>
              <a:t> we will follow-up with you using your registration information.</a:t>
            </a:r>
            <a:br>
              <a:rPr lang="en-US" sz="2400" dirty="0"/>
            </a:br>
            <a:endParaRPr sz="2400" dirty="0"/>
          </a:p>
          <a:p>
            <a:pPr marL="235922" indent="-235922" defTabSz="838835">
              <a:spcBef>
                <a:spcPts val="0"/>
              </a:spcBef>
              <a:buClr>
                <a:srgbClr val="000000"/>
              </a:buClr>
              <a:buSzPts val="1800"/>
              <a:defRPr sz="1800"/>
            </a:pPr>
            <a:r>
              <a:rPr sz="2400" dirty="0"/>
              <a:t>All attendees are </a:t>
            </a:r>
            <a:r>
              <a:rPr lang="en-US" sz="2400" dirty="0"/>
              <a:t>muted,</a:t>
            </a:r>
            <a:r>
              <a:rPr sz="2400" dirty="0"/>
              <a:t> </a:t>
            </a:r>
            <a:r>
              <a:rPr lang="en-US" sz="2400" dirty="0"/>
              <a:t>and attendees cannot share video during this session.</a:t>
            </a:r>
            <a:endParaRPr sz="2400" dirty="0"/>
          </a:p>
          <a:p>
            <a:pPr marL="0" indent="0" defTabSz="838835">
              <a:spcBef>
                <a:spcPts val="0"/>
              </a:spcBef>
              <a:buSzTx/>
              <a:buNone/>
              <a:defRPr sz="1800"/>
            </a:pPr>
            <a:endParaRPr sz="2400" dirty="0"/>
          </a:p>
          <a:p>
            <a:pPr marL="235922" indent="-235922" defTabSz="838835">
              <a:spcBef>
                <a:spcPts val="0"/>
              </a:spcBef>
              <a:buClr>
                <a:srgbClr val="000000"/>
              </a:buClr>
              <a:buSzPts val="1800"/>
              <a:defRPr sz="1800"/>
            </a:pPr>
            <a:r>
              <a:rPr sz="2400" dirty="0"/>
              <a:t>Remember to ask questions using </a:t>
            </a:r>
            <a:r>
              <a:rPr lang="en-US" sz="2400" dirty="0"/>
              <a:t>the Q&amp;A feature. </a:t>
            </a:r>
            <a:br>
              <a:rPr lang="en-US" sz="2400" dirty="0"/>
            </a:br>
            <a:endParaRPr sz="2400" dirty="0"/>
          </a:p>
          <a:p>
            <a:pPr marL="235922" indent="-235922" defTabSz="838835">
              <a:spcBef>
                <a:spcPts val="0"/>
              </a:spcBef>
              <a:buClr>
                <a:srgbClr val="000000"/>
              </a:buClr>
              <a:buSzPts val="1800"/>
              <a:defRPr sz="1800"/>
            </a:pPr>
            <a:r>
              <a:rPr sz="2400" dirty="0"/>
              <a:t>Slides and resources for today’s session can be accessed on our program website</a:t>
            </a:r>
            <a:r>
              <a:rPr lang="en-US" sz="2400" dirty="0"/>
              <a:t>.</a:t>
            </a:r>
            <a:endParaRPr sz="2400" dirty="0"/>
          </a:p>
          <a:p>
            <a:pPr marL="0" indent="0" defTabSz="838835">
              <a:spcBef>
                <a:spcPts val="0"/>
              </a:spcBef>
              <a:buSzTx/>
              <a:buNone/>
              <a:defRPr sz="1800"/>
            </a:pPr>
            <a:endParaRPr sz="2400" dirty="0"/>
          </a:p>
          <a:p>
            <a:pPr marL="235922" indent="-235922" defTabSz="838835">
              <a:spcBef>
                <a:spcPts val="853"/>
              </a:spcBef>
              <a:buClr>
                <a:srgbClr val="000000"/>
              </a:buClr>
              <a:buSzPts val="1800"/>
              <a:defRPr sz="1800"/>
            </a:pPr>
            <a:r>
              <a:rPr sz="2400" dirty="0"/>
              <a:t>Certificates of attendance are available for today’s session</a:t>
            </a:r>
            <a:r>
              <a:rPr lang="en-US" sz="2400" dirty="0"/>
              <a:t>.  </a:t>
            </a:r>
            <a:br>
              <a:rPr lang="en-US" sz="2400" dirty="0"/>
            </a:br>
            <a:endParaRPr lang="en-US" sz="2400" dirty="0"/>
          </a:p>
          <a:p>
            <a:pPr marL="235922" indent="-235922" defTabSz="838835">
              <a:lnSpc>
                <a:spcPct val="170000"/>
              </a:lnSpc>
              <a:spcBef>
                <a:spcPts val="853"/>
              </a:spcBef>
              <a:buClr>
                <a:srgbClr val="000000"/>
              </a:buClr>
              <a:buSzPts val="1800"/>
              <a:defRPr sz="1800"/>
            </a:pPr>
            <a:r>
              <a:rPr lang="en-US" sz="2400" dirty="0"/>
              <a:t>Instructions on how to obtain a Certificate of Attendance will be posted in the chat box and </a:t>
            </a:r>
            <a:br>
              <a:rPr lang="en-US" sz="2400" dirty="0"/>
            </a:br>
            <a:r>
              <a:rPr lang="en-US" sz="2400" dirty="0"/>
              <a:t>in a follow-up email.</a:t>
            </a:r>
            <a:br>
              <a:rPr lang="en-US" sz="2400" dirty="0"/>
            </a:br>
            <a:endParaRPr lang="en-US" sz="2400" dirty="0"/>
          </a:p>
          <a:p>
            <a:pPr marL="262136" indent="-262136" defTabSz="838835">
              <a:spcBef>
                <a:spcPts val="853"/>
              </a:spcBef>
              <a:buClr>
                <a:srgbClr val="000000"/>
              </a:buClr>
              <a:buSzPts val="1800"/>
              <a:defRPr sz="1800"/>
            </a:pPr>
            <a:r>
              <a:rPr lang="en-US" sz="2400" dirty="0"/>
              <a:t>Follow us on social media:</a:t>
            </a:r>
          </a:p>
          <a:p>
            <a:pPr marL="0" indent="0">
              <a:buNone/>
            </a:pPr>
            <a:r>
              <a:rPr lang="en-US" sz="1920" dirty="0"/>
              <a:t>	@MPMHTTC                                           @MountainPlainsMHTTC</a:t>
            </a:r>
            <a:br>
              <a:rPr lang="en-US" sz="1920" dirty="0"/>
            </a:br>
            <a:r>
              <a:rPr lang="en-US" sz="1920" dirty="0"/>
              <a:t>	</a:t>
            </a:r>
            <a:br>
              <a:rPr lang="en-US" sz="1920" dirty="0"/>
            </a:br>
            <a:r>
              <a:rPr lang="en-US" sz="1920" dirty="0"/>
              <a:t> 	</a:t>
            </a:r>
          </a:p>
        </p:txBody>
      </p:sp>
      <p:pic>
        <p:nvPicPr>
          <p:cNvPr id="2" name="Picture 1" descr="A picture containing ax, tool&#10;&#10;Description automatically generated">
            <a:extLst>
              <a:ext uri="{FF2B5EF4-FFF2-40B4-BE49-F238E27FC236}">
                <a16:creationId xmlns:a16="http://schemas.microsoft.com/office/drawing/2014/main" id="{34625F97-2204-41A4-89A1-EC3808C1D8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4120" y="7667890"/>
            <a:ext cx="571500" cy="464597"/>
          </a:xfrm>
          <a:prstGeom prst="rect">
            <a:avLst/>
          </a:prstGeom>
        </p:spPr>
      </p:pic>
      <p:pic>
        <p:nvPicPr>
          <p:cNvPr id="3" name="Picture 2" descr="A picture containing drawing&#10;&#10;Description automatically generated">
            <a:extLst>
              <a:ext uri="{FF2B5EF4-FFF2-40B4-BE49-F238E27FC236}">
                <a16:creationId xmlns:a16="http://schemas.microsoft.com/office/drawing/2014/main" id="{98B99BA7-EAE3-43F1-8F34-91129298B7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02063" y="7560925"/>
            <a:ext cx="571564" cy="571562"/>
          </a:xfrm>
          <a:prstGeom prst="rect">
            <a:avLst/>
          </a:prstGeom>
        </p:spPr>
      </p:pic>
      <p:pic>
        <p:nvPicPr>
          <p:cNvPr id="4" name="Google Shape;6;p24" descr="Google Shape;6;p24">
            <a:extLst>
              <a:ext uri="{FF2B5EF4-FFF2-40B4-BE49-F238E27FC236}">
                <a16:creationId xmlns:a16="http://schemas.microsoft.com/office/drawing/2014/main" id="{88240350-2EB2-4FA6-A41D-5D987808CF4B}"/>
              </a:ext>
            </a:extLst>
          </p:cNvPr>
          <p:cNvPicPr>
            <a:picLocks noChangeAspect="1"/>
          </p:cNvPicPr>
          <p:nvPr/>
        </p:nvPicPr>
        <p:blipFill>
          <a:blip r:embed="rId4"/>
          <a:stretch>
            <a:fillRect/>
          </a:stretch>
        </p:blipFill>
        <p:spPr>
          <a:xfrm rot="16200000" flipH="1">
            <a:off x="-4756147" y="4756150"/>
            <a:ext cx="9753597" cy="241308"/>
          </a:xfrm>
          <a:prstGeom prst="rect">
            <a:avLst/>
          </a:prstGeom>
          <a:ln w="12700">
            <a:miter lim="400000"/>
          </a:ln>
        </p:spPr>
      </p:pic>
    </p:spTree>
    <p:extLst>
      <p:ext uri="{BB962C8B-B14F-4D97-AF65-F5344CB8AC3E}">
        <p14:creationId xmlns:p14="http://schemas.microsoft.com/office/powerpoint/2010/main" val="452989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Title 1"/>
          <p:cNvSpPr txBox="1">
            <a:spLocks noGrp="1"/>
          </p:cNvSpPr>
          <p:nvPr>
            <p:ph type="title"/>
          </p:nvPr>
        </p:nvSpPr>
        <p:spPr>
          <a:xfrm>
            <a:off x="1336917" y="535740"/>
            <a:ext cx="10358994" cy="1413934"/>
          </a:xfrm>
          <a:prstGeom prst="rect">
            <a:avLst/>
          </a:prstGeom>
        </p:spPr>
        <p:txBody>
          <a:bodyPr>
            <a:normAutofit/>
          </a:bodyPr>
          <a:lstStyle/>
          <a:p>
            <a:r>
              <a:rPr lang="en-US" sz="5120" b="1" dirty="0">
                <a:solidFill>
                  <a:srgbClr val="CC4927"/>
                </a:solidFill>
                <a:latin typeface="Arial" panose="020B0604020202020204" pitchFamily="34" charset="0"/>
                <a:cs typeface="Arial" panose="020B0604020202020204" pitchFamily="34" charset="0"/>
              </a:rPr>
              <a:t>Evaluation Information</a:t>
            </a:r>
          </a:p>
        </p:txBody>
      </p:sp>
      <p:sp>
        <p:nvSpPr>
          <p:cNvPr id="142" name="Content Placeholder 3"/>
          <p:cNvSpPr txBox="1">
            <a:spLocks noGrp="1"/>
          </p:cNvSpPr>
          <p:nvPr>
            <p:ph type="body" sz="half" idx="4294967295"/>
          </p:nvPr>
        </p:nvSpPr>
        <p:spPr>
          <a:xfrm>
            <a:off x="1463041" y="2362201"/>
            <a:ext cx="10358995" cy="2930458"/>
          </a:xfrm>
          <a:prstGeom prst="rect">
            <a:avLst/>
          </a:prstGeom>
        </p:spPr>
        <p:txBody>
          <a:bodyPr>
            <a:normAutofit lnSpcReduction="10000"/>
          </a:bodyPr>
          <a:lstStyle/>
          <a:p>
            <a:pPr marL="0" indent="0">
              <a:buSzTx/>
              <a:buNone/>
            </a:pPr>
            <a:r>
              <a:rPr dirty="0"/>
              <a:t>The</a:t>
            </a:r>
            <a:r>
              <a:rPr lang="en-US" dirty="0"/>
              <a:t> </a:t>
            </a:r>
            <a:r>
              <a:rPr dirty="0"/>
              <a:t>MHTTC is funded through SAMHSA to provide this training. As part of receiving this funding we are required to submit data related to the quality of this event.</a:t>
            </a:r>
          </a:p>
          <a:p>
            <a:pPr marL="0" indent="0">
              <a:buSzTx/>
              <a:buNone/>
            </a:pPr>
            <a:r>
              <a:rPr dirty="0"/>
              <a:t>At the end of today’s training please take a moment to complete a </a:t>
            </a:r>
            <a:r>
              <a:rPr b="1" u="sng" dirty="0"/>
              <a:t>brief</a:t>
            </a:r>
            <a:r>
              <a:rPr dirty="0"/>
              <a:t> survey about today’s training.</a:t>
            </a:r>
          </a:p>
        </p:txBody>
      </p:sp>
      <p:sp>
        <p:nvSpPr>
          <p:cNvPr id="3" name="TextBox 2">
            <a:extLst>
              <a:ext uri="{FF2B5EF4-FFF2-40B4-BE49-F238E27FC236}">
                <a16:creationId xmlns:a16="http://schemas.microsoft.com/office/drawing/2014/main" id="{CB7584BA-88F4-40C7-A64D-8080005578AD}"/>
              </a:ext>
            </a:extLst>
          </p:cNvPr>
          <p:cNvSpPr txBox="1"/>
          <p:nvPr/>
        </p:nvSpPr>
        <p:spPr>
          <a:xfrm>
            <a:off x="1336917" y="5609005"/>
            <a:ext cx="10552386" cy="9294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6" tIns="48766" rIns="48766" bIns="48766" numCol="1" spcCol="38100" rtlCol="0" anchor="t">
            <a:spAutoFit/>
          </a:bodyPr>
          <a:lstStyle/>
          <a:p>
            <a:pPr marL="0" marR="0">
              <a:spcBef>
                <a:spcPts val="0"/>
              </a:spcBef>
              <a:spcAft>
                <a:spcPts val="0"/>
              </a:spcAft>
            </a:pPr>
            <a:r>
              <a:rPr lang="en-US" sz="5400" u="none" strike="noStrike" dirty="0">
                <a:solidFill>
                  <a:srgbClr val="0066CC"/>
                </a:solidFill>
                <a:effectLst/>
                <a:latin typeface="Arial" panose="020B0604020202020204" pitchFamily="34" charset="0"/>
                <a:ea typeface="Calibri" panose="020F0502020204030204" pitchFamily="34" charset="0"/>
                <a:hlinkClick r:id="rId2"/>
              </a:rPr>
              <a:t>https://ttc-gpra.org/P?s=945555</a:t>
            </a:r>
            <a:endParaRPr lang="en-US" sz="5400" dirty="0">
              <a:effectLst/>
              <a:latin typeface="Calibri" panose="020F0502020204030204" pitchFamily="34" charset="0"/>
              <a:ea typeface="Calibri" panose="020F0502020204030204" pitchFamily="34" charset="0"/>
            </a:endParaRPr>
          </a:p>
        </p:txBody>
      </p:sp>
      <p:pic>
        <p:nvPicPr>
          <p:cNvPr id="2" name="Google Shape;6;p24" descr="Google Shape;6;p24">
            <a:extLst>
              <a:ext uri="{FF2B5EF4-FFF2-40B4-BE49-F238E27FC236}">
                <a16:creationId xmlns:a16="http://schemas.microsoft.com/office/drawing/2014/main" id="{706FF355-E3F7-492E-A42D-6046B3946153}"/>
              </a:ext>
            </a:extLst>
          </p:cNvPr>
          <p:cNvPicPr>
            <a:picLocks noChangeAspect="1"/>
          </p:cNvPicPr>
          <p:nvPr/>
        </p:nvPicPr>
        <p:blipFill>
          <a:blip r:embed="rId3"/>
          <a:stretch>
            <a:fillRect/>
          </a:stretch>
        </p:blipFill>
        <p:spPr>
          <a:xfrm rot="16200000" flipH="1">
            <a:off x="-4756144" y="4756149"/>
            <a:ext cx="9753597" cy="241308"/>
          </a:xfrm>
          <a:prstGeom prst="rect">
            <a:avLst/>
          </a:prstGeom>
          <a:ln w="12700">
            <a:miter lim="400000"/>
          </a:ln>
        </p:spPr>
      </p:pic>
      <p:sp>
        <p:nvSpPr>
          <p:cNvPr id="4" name="object 4">
            <a:extLst>
              <a:ext uri="{FF2B5EF4-FFF2-40B4-BE49-F238E27FC236}">
                <a16:creationId xmlns:a16="http://schemas.microsoft.com/office/drawing/2014/main" id="{38AB3C69-4FF9-4385-B631-2B65A1D71D46}"/>
              </a:ext>
            </a:extLst>
          </p:cNvPr>
          <p:cNvSpPr/>
          <p:nvPr/>
        </p:nvSpPr>
        <p:spPr>
          <a:xfrm>
            <a:off x="1023705" y="7673795"/>
            <a:ext cx="7137841" cy="1067287"/>
          </a:xfrm>
          <a:prstGeom prst="rect">
            <a:avLst/>
          </a:prstGeom>
          <a:blipFill>
            <a:blip r:embed="rId4" cstate="print"/>
            <a:stretch>
              <a:fillRect/>
            </a:stretch>
          </a:blipFill>
        </p:spPr>
        <p:txBody>
          <a:bodyPr wrap="square" lIns="0" tIns="0" rIns="0" bIns="0" rtlCol="0"/>
          <a:lstStyle/>
          <a:p>
            <a:endParaRPr sz="2560" dirty="0"/>
          </a:p>
        </p:txBody>
      </p:sp>
      <p:sp>
        <p:nvSpPr>
          <p:cNvPr id="6" name="object 6">
            <a:extLst>
              <a:ext uri="{FF2B5EF4-FFF2-40B4-BE49-F238E27FC236}">
                <a16:creationId xmlns:a16="http://schemas.microsoft.com/office/drawing/2014/main" id="{E48A7353-46C1-4412-97BD-7BF5BFD35A4A}"/>
              </a:ext>
            </a:extLst>
          </p:cNvPr>
          <p:cNvSpPr/>
          <p:nvPr/>
        </p:nvSpPr>
        <p:spPr>
          <a:xfrm>
            <a:off x="9193684" y="7673795"/>
            <a:ext cx="2628352" cy="883588"/>
          </a:xfrm>
          <a:prstGeom prst="rect">
            <a:avLst/>
          </a:prstGeom>
          <a:blipFill>
            <a:blip r:embed="rId5" cstate="print"/>
            <a:stretch>
              <a:fillRect/>
            </a:stretch>
          </a:blipFill>
        </p:spPr>
        <p:txBody>
          <a:bodyPr wrap="square" lIns="0" tIns="0" rIns="0" bIns="0" rtlCol="0"/>
          <a:lstStyle/>
          <a:p>
            <a:endParaRPr sz="2560" dirty="0"/>
          </a:p>
        </p:txBody>
      </p:sp>
    </p:spTree>
    <p:extLst>
      <p:ext uri="{BB962C8B-B14F-4D97-AF65-F5344CB8AC3E}">
        <p14:creationId xmlns:p14="http://schemas.microsoft.com/office/powerpoint/2010/main" val="277086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Google Shape;164;p22"/>
          <p:cNvSpPr txBox="1"/>
          <p:nvPr/>
        </p:nvSpPr>
        <p:spPr>
          <a:xfrm>
            <a:off x="2122601" y="480890"/>
            <a:ext cx="8412481" cy="886352"/>
          </a:xfrm>
          <a:prstGeom prst="rect">
            <a:avLst/>
          </a:prstGeom>
          <a:ln w="12700">
            <a:miter lim="400000"/>
          </a:ln>
          <a:extLst>
            <a:ext uri="{C572A759-6A51-4108-AA02-DFA0A04FC94B}">
              <ma14:wrappingTextBoxFlag xmlns="" xmlns:ma14="http://schemas.microsoft.com/office/mac/drawingml/2011/main" val="1"/>
            </a:ext>
          </a:extLst>
        </p:spPr>
        <p:txBody>
          <a:bodyPr lIns="48746" tIns="48746" rIns="48746" bIns="48746" anchor="b">
            <a:spAutoFit/>
          </a:bodyPr>
          <a:lstStyle>
            <a:lvl1pPr algn="ctr" defTabSz="914400">
              <a:lnSpc>
                <a:spcPct val="90000"/>
              </a:lnSpc>
              <a:defRPr sz="4500">
                <a:latin typeface="Arial"/>
                <a:ea typeface="Arial"/>
                <a:cs typeface="Arial"/>
                <a:sym typeface="Arial"/>
              </a:defRPr>
            </a:lvl1pPr>
          </a:lstStyle>
          <a:p>
            <a:pPr defTabSz="584200">
              <a:lnSpc>
                <a:spcPct val="100000"/>
              </a:lnSpc>
            </a:pPr>
            <a:r>
              <a:rPr sz="5120" dirty="0">
                <a:solidFill>
                  <a:schemeClr val="tx1"/>
                </a:solidFill>
                <a:latin typeface="Arial" panose="020B0604020202020204" pitchFamily="34" charset="0"/>
                <a:ea typeface="+mn-ea"/>
                <a:cs typeface="Arial" panose="020B0604020202020204" pitchFamily="34" charset="0"/>
                <a:sym typeface="Helvetica Neue Medium"/>
              </a:rPr>
              <a:t>Disclaimer</a:t>
            </a:r>
          </a:p>
        </p:txBody>
      </p:sp>
      <p:sp>
        <p:nvSpPr>
          <p:cNvPr id="145" name="Google Shape;165;p22"/>
          <p:cNvSpPr txBox="1"/>
          <p:nvPr/>
        </p:nvSpPr>
        <p:spPr>
          <a:xfrm>
            <a:off x="863600" y="1825268"/>
            <a:ext cx="11277600" cy="9629258"/>
          </a:xfrm>
          <a:prstGeom prst="rect">
            <a:avLst/>
          </a:prstGeom>
          <a:ln w="12700">
            <a:miter lim="400000"/>
          </a:ln>
          <a:extLst>
            <a:ext uri="{C572A759-6A51-4108-AA02-DFA0A04FC94B}">
              <ma14:wrappingTextBoxFlag xmlns="" xmlns:ma14="http://schemas.microsoft.com/office/mac/drawingml/2011/main" val="1"/>
            </a:ext>
          </a:extLst>
        </p:spPr>
        <p:txBody>
          <a:bodyPr wrap="square" lIns="48746" tIns="48746" rIns="48746" bIns="48746">
            <a:spAutoFit/>
          </a:bodyPr>
          <a:lstStyle/>
          <a:p>
            <a:pPr algn="l" defTabSz="975390">
              <a:defRPr sz="1700">
                <a:latin typeface="Arial"/>
                <a:ea typeface="Arial"/>
                <a:cs typeface="Arial"/>
                <a:sym typeface="Arial"/>
              </a:defRPr>
            </a:pPr>
            <a:r>
              <a:rPr sz="2500" b="0" kern="1200" dirty="0">
                <a:solidFill>
                  <a:schemeClr val="tx1">
                    <a:lumMod val="75000"/>
                    <a:lumOff val="25000"/>
                  </a:schemeClr>
                </a:solidFill>
                <a:latin typeface="+mn-lt"/>
                <a:ea typeface="+mn-ea"/>
                <a:cs typeface="+mn-cs"/>
              </a:rPr>
              <a:t>This presentation was prepared by the Mountain Plains Mental Health Technology Transfer under a cooperative agreement from the Substance Abuse and Mental Health Services Administration (SAMHSA). All material appearing in this presentation, except that taken directly from copyrighted sources, is in the public domain and may be reproduced or copied without permission from SAMHSA or the authors. Citation of the source is appreciated. Do not reproduce or distribute this presentation for a fee without specific, written authorization from the Mountain Plains MHTTC. For more information on obtaining copies of this presentation please email </a:t>
            </a:r>
            <a:r>
              <a:rPr lang="en-US" sz="2500" b="0" kern="1200" dirty="0">
                <a:solidFill>
                  <a:schemeClr val="tx1">
                    <a:lumMod val="75000"/>
                    <a:lumOff val="25000"/>
                  </a:schemeClr>
                </a:solidFill>
                <a:latin typeface="+mn-lt"/>
                <a:ea typeface="+mn-ea"/>
                <a:cs typeface="+mn-cs"/>
              </a:rPr>
              <a:t>gberry@wiche.edu.</a:t>
            </a:r>
            <a:endParaRPr sz="2500" b="0" kern="1200" dirty="0">
              <a:solidFill>
                <a:schemeClr val="tx1">
                  <a:lumMod val="75000"/>
                  <a:lumOff val="25000"/>
                </a:schemeClr>
              </a:solidFill>
              <a:latin typeface="+mn-lt"/>
              <a:ea typeface="+mn-ea"/>
              <a:cs typeface="+mn-cs"/>
            </a:endParaRPr>
          </a:p>
          <a:p>
            <a:pPr algn="l" defTabSz="975390">
              <a:spcBef>
                <a:spcPts val="747"/>
              </a:spcBef>
              <a:defRPr sz="1700">
                <a:latin typeface="Arial"/>
                <a:ea typeface="Arial"/>
                <a:cs typeface="Arial"/>
                <a:sym typeface="Arial"/>
              </a:defRPr>
            </a:pPr>
            <a:endParaRPr sz="2500" b="0" kern="1200" dirty="0">
              <a:solidFill>
                <a:schemeClr val="tx1">
                  <a:lumMod val="75000"/>
                  <a:lumOff val="25000"/>
                </a:schemeClr>
              </a:solidFill>
              <a:latin typeface="+mn-lt"/>
              <a:ea typeface="+mn-ea"/>
              <a:cs typeface="+mn-cs"/>
            </a:endParaRPr>
          </a:p>
          <a:p>
            <a:pPr algn="l" defTabSz="975390">
              <a:spcBef>
                <a:spcPts val="747"/>
              </a:spcBef>
              <a:defRPr sz="1700">
                <a:latin typeface="Arial"/>
                <a:ea typeface="Arial"/>
                <a:cs typeface="Arial"/>
                <a:sym typeface="Arial"/>
              </a:defRPr>
            </a:pPr>
            <a:r>
              <a:rPr sz="2500" b="0" kern="1200" dirty="0">
                <a:solidFill>
                  <a:schemeClr val="tx1">
                    <a:lumMod val="75000"/>
                    <a:lumOff val="25000"/>
                  </a:schemeClr>
                </a:solidFill>
                <a:latin typeface="+mn-lt"/>
                <a:ea typeface="+mn-ea"/>
                <a:cs typeface="+mn-cs"/>
              </a:rPr>
              <a:t>At the time of this presentation, Elinore F. McCance-Katz served as SAMHSA Assistant Secretary. The opinions expressed herein are the views of </a:t>
            </a:r>
            <a:r>
              <a:rPr lang="en-US" sz="2500" b="0" kern="1200" dirty="0">
                <a:solidFill>
                  <a:schemeClr val="tx1">
                    <a:lumMod val="75000"/>
                    <a:lumOff val="25000"/>
                  </a:schemeClr>
                </a:solidFill>
                <a:latin typeface="+mn-lt"/>
                <a:ea typeface="+mn-ea"/>
                <a:cs typeface="+mn-cs"/>
              </a:rPr>
              <a:t>Shawnda Schroeder, Justine </a:t>
            </a:r>
            <a:r>
              <a:rPr lang="en-US" sz="2500" b="0" kern="1200" dirty="0" err="1">
                <a:solidFill>
                  <a:schemeClr val="tx1">
                    <a:lumMod val="75000"/>
                    <a:lumOff val="25000"/>
                  </a:schemeClr>
                </a:solidFill>
                <a:latin typeface="+mn-lt"/>
                <a:ea typeface="+mn-ea"/>
                <a:cs typeface="+mn-cs"/>
              </a:rPr>
              <a:t>Ashokar</a:t>
            </a:r>
            <a:r>
              <a:rPr lang="en-US" sz="2500" b="0" kern="1200" dirty="0">
                <a:solidFill>
                  <a:schemeClr val="tx1">
                    <a:lumMod val="75000"/>
                    <a:lumOff val="25000"/>
                  </a:schemeClr>
                </a:solidFill>
                <a:latin typeface="+mn-lt"/>
                <a:ea typeface="+mn-ea"/>
                <a:cs typeface="+mn-cs"/>
              </a:rPr>
              <a:t>, Liz Gerdeman, Kate Kerkmans, Rebecca Quinn, and Rebeccah Wolfkiel, </a:t>
            </a:r>
            <a:r>
              <a:rPr sz="2500" b="0" kern="1200" dirty="0">
                <a:solidFill>
                  <a:schemeClr val="tx1">
                    <a:lumMod val="75000"/>
                    <a:lumOff val="25000"/>
                  </a:schemeClr>
                </a:solidFill>
                <a:latin typeface="+mn-lt"/>
                <a:ea typeface="+mn-ea"/>
                <a:cs typeface="+mn-cs"/>
              </a:rPr>
              <a:t>and do not reflect the official position of the Department of Health and Human Services (DHHS), or SAMHSA. No official support or endorsement of DHHS, SAMHSA, for the opinions described in this presentation is intended or should be inferred</a:t>
            </a:r>
            <a:r>
              <a:rPr b="0" dirty="0">
                <a:latin typeface="+mj-lt"/>
                <a:ea typeface="Cambria" panose="02040503050406030204" pitchFamily="18" charset="0"/>
              </a:rPr>
              <a:t>. </a:t>
            </a:r>
            <a:endParaRPr lang="en-US" b="0" dirty="0">
              <a:latin typeface="+mj-lt"/>
              <a:ea typeface="Cambria" panose="02040503050406030204" pitchFamily="18" charset="0"/>
            </a:endParaRPr>
          </a:p>
          <a:p>
            <a:pPr algn="l" defTabSz="975390">
              <a:spcBef>
                <a:spcPts val="747"/>
              </a:spcBef>
              <a:defRPr sz="1700">
                <a:latin typeface="Arial"/>
                <a:ea typeface="Arial"/>
                <a:cs typeface="Arial"/>
                <a:sym typeface="Arial"/>
              </a:defRPr>
            </a:pPr>
            <a:endParaRPr lang="en-US" b="0" dirty="0">
              <a:latin typeface="+mj-lt"/>
              <a:ea typeface="Cambria" panose="02040503050406030204" pitchFamily="18" charset="0"/>
            </a:endParaRPr>
          </a:p>
          <a:p>
            <a:pPr algn="l" defTabSz="975390">
              <a:spcBef>
                <a:spcPts val="747"/>
              </a:spcBef>
              <a:defRPr sz="1700">
                <a:latin typeface="Arial"/>
                <a:ea typeface="Arial"/>
                <a:cs typeface="Arial"/>
                <a:sym typeface="Arial"/>
              </a:defRPr>
            </a:pPr>
            <a:endParaRPr lang="en-US" b="0" dirty="0">
              <a:latin typeface="+mj-lt"/>
              <a:ea typeface="Cambria" panose="02040503050406030204" pitchFamily="18" charset="0"/>
            </a:endParaRPr>
          </a:p>
          <a:p>
            <a:pPr algn="l" defTabSz="975390">
              <a:spcBef>
                <a:spcPts val="747"/>
              </a:spcBef>
              <a:defRPr sz="1700">
                <a:latin typeface="Arial"/>
                <a:ea typeface="Arial"/>
                <a:cs typeface="Arial"/>
                <a:sym typeface="Arial"/>
              </a:defRPr>
            </a:pPr>
            <a:endParaRPr lang="en-US" b="0" dirty="0">
              <a:latin typeface="+mj-lt"/>
              <a:ea typeface="Cambria" panose="02040503050406030204" pitchFamily="18" charset="0"/>
            </a:endParaRPr>
          </a:p>
          <a:p>
            <a:pPr algn="l" defTabSz="975390">
              <a:spcBef>
                <a:spcPts val="747"/>
              </a:spcBef>
              <a:defRPr sz="1700">
                <a:latin typeface="Arial"/>
                <a:ea typeface="Arial"/>
                <a:cs typeface="Arial"/>
                <a:sym typeface="Arial"/>
              </a:defRPr>
            </a:pPr>
            <a:endParaRPr lang="en-US" b="0" dirty="0">
              <a:latin typeface="+mj-lt"/>
              <a:ea typeface="Cambria" panose="02040503050406030204" pitchFamily="18" charset="0"/>
            </a:endParaRPr>
          </a:p>
          <a:p>
            <a:pPr algn="l" defTabSz="975390">
              <a:spcBef>
                <a:spcPts val="747"/>
              </a:spcBef>
              <a:defRPr sz="1700">
                <a:latin typeface="Arial"/>
                <a:ea typeface="Arial"/>
                <a:cs typeface="Arial"/>
                <a:sym typeface="Arial"/>
              </a:defRPr>
            </a:pPr>
            <a:endParaRPr lang="en-US" b="0" dirty="0">
              <a:latin typeface="+mj-lt"/>
              <a:ea typeface="Cambria" panose="02040503050406030204" pitchFamily="18" charset="0"/>
            </a:endParaRPr>
          </a:p>
          <a:p>
            <a:pPr algn="l" defTabSz="975390">
              <a:spcBef>
                <a:spcPts val="747"/>
              </a:spcBef>
              <a:defRPr sz="1700">
                <a:latin typeface="Arial"/>
                <a:ea typeface="Arial"/>
                <a:cs typeface="Arial"/>
                <a:sym typeface="Arial"/>
              </a:defRPr>
            </a:pPr>
            <a:endParaRPr lang="en-US" b="0" dirty="0">
              <a:latin typeface="+mj-lt"/>
              <a:ea typeface="Cambria" panose="02040503050406030204" pitchFamily="18" charset="0"/>
            </a:endParaRPr>
          </a:p>
          <a:p>
            <a:pPr algn="l" defTabSz="975390">
              <a:spcBef>
                <a:spcPts val="747"/>
              </a:spcBef>
              <a:defRPr sz="1700">
                <a:latin typeface="Arial"/>
                <a:ea typeface="Arial"/>
                <a:cs typeface="Arial"/>
                <a:sym typeface="Arial"/>
              </a:defRPr>
            </a:pPr>
            <a:endParaRPr lang="en-US" b="0" dirty="0">
              <a:latin typeface="+mj-lt"/>
              <a:ea typeface="Cambria" panose="02040503050406030204" pitchFamily="18" charset="0"/>
            </a:endParaRPr>
          </a:p>
          <a:p>
            <a:pPr algn="l" defTabSz="975390">
              <a:spcBef>
                <a:spcPts val="747"/>
              </a:spcBef>
              <a:defRPr sz="1700">
                <a:latin typeface="Arial"/>
                <a:ea typeface="Arial"/>
                <a:cs typeface="Arial"/>
                <a:sym typeface="Arial"/>
              </a:defRPr>
            </a:pPr>
            <a:endParaRPr b="0" dirty="0">
              <a:latin typeface="+mj-lt"/>
              <a:ea typeface="Cambria" panose="02040503050406030204" pitchFamily="18" charset="0"/>
            </a:endParaRPr>
          </a:p>
        </p:txBody>
      </p:sp>
    </p:spTree>
    <p:extLst>
      <p:ext uri="{BB962C8B-B14F-4D97-AF65-F5344CB8AC3E}">
        <p14:creationId xmlns:p14="http://schemas.microsoft.com/office/powerpoint/2010/main" val="392297956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Google Shape;164;p22"/>
          <p:cNvSpPr txBox="1"/>
          <p:nvPr/>
        </p:nvSpPr>
        <p:spPr>
          <a:xfrm>
            <a:off x="357538" y="780842"/>
            <a:ext cx="12344400" cy="569342"/>
          </a:xfrm>
          <a:prstGeom prst="rect">
            <a:avLst/>
          </a:prstGeom>
          <a:ln w="12700">
            <a:miter lim="400000"/>
          </a:ln>
          <a:extLst>
            <a:ext uri="{C572A759-6A51-4108-AA02-DFA0A04FC94B}">
              <ma14:wrappingTextBoxFlag xmlns:ma14="http://schemas.microsoft.com/office/mac/drawingml/2011/main" xmlns="" val="1"/>
            </a:ext>
          </a:extLst>
        </p:spPr>
        <p:txBody>
          <a:bodyPr wrap="square" lIns="48746" tIns="48746" rIns="48746" bIns="48746" anchor="b">
            <a:spAutoFit/>
          </a:bodyPr>
          <a:lstStyle>
            <a:lvl1pPr algn="ctr" defTabSz="914400">
              <a:lnSpc>
                <a:spcPct val="90000"/>
              </a:lnSpc>
              <a:defRPr sz="4500">
                <a:latin typeface="Arial"/>
                <a:ea typeface="Arial"/>
                <a:cs typeface="Arial"/>
                <a:sym typeface="Arial"/>
              </a:defRPr>
            </a:lvl1pPr>
          </a:lstStyle>
          <a:p>
            <a:r>
              <a:rPr lang="en-US" sz="3400" dirty="0">
                <a:latin typeface="Arial" panose="020B0604020202020204" pitchFamily="34" charset="0"/>
                <a:cs typeface="Arial" panose="020B0604020202020204" pitchFamily="34" charset="0"/>
              </a:rPr>
              <a:t>Mountain Plains Mental Health Technology Transfer Center</a:t>
            </a:r>
            <a:endParaRPr sz="3400" dirty="0">
              <a:latin typeface="Arial" panose="020B0604020202020204" pitchFamily="34" charset="0"/>
              <a:cs typeface="Arial" panose="020B0604020202020204" pitchFamily="34" charset="0"/>
            </a:endParaRPr>
          </a:p>
        </p:txBody>
      </p:sp>
      <p:pic>
        <p:nvPicPr>
          <p:cNvPr id="2" name="Picture 10" descr="Picture 10">
            <a:extLst>
              <a:ext uri="{FF2B5EF4-FFF2-40B4-BE49-F238E27FC236}">
                <a16:creationId xmlns:a16="http://schemas.microsoft.com/office/drawing/2014/main" id="{0C403E69-CC34-4DBC-856D-C9FE2DD0F369}"/>
              </a:ext>
            </a:extLst>
          </p:cNvPr>
          <p:cNvPicPr>
            <a:picLocks noChangeAspect="1"/>
          </p:cNvPicPr>
          <p:nvPr/>
        </p:nvPicPr>
        <p:blipFill>
          <a:blip r:embed="rId3"/>
          <a:stretch>
            <a:fillRect/>
          </a:stretch>
        </p:blipFill>
        <p:spPr>
          <a:xfrm>
            <a:off x="6908801" y="5238730"/>
            <a:ext cx="4454418" cy="4085830"/>
          </a:xfrm>
          <a:prstGeom prst="rect">
            <a:avLst/>
          </a:prstGeom>
          <a:ln w="12700">
            <a:miter lim="400000"/>
          </a:ln>
        </p:spPr>
      </p:pic>
      <p:sp>
        <p:nvSpPr>
          <p:cNvPr id="3" name="Title 1">
            <a:extLst>
              <a:ext uri="{FF2B5EF4-FFF2-40B4-BE49-F238E27FC236}">
                <a16:creationId xmlns:a16="http://schemas.microsoft.com/office/drawing/2014/main" id="{029433BD-D8A4-4BD1-A6F1-45FE37B2DAD4}"/>
              </a:ext>
            </a:extLst>
          </p:cNvPr>
          <p:cNvSpPr txBox="1">
            <a:spLocks/>
          </p:cNvSpPr>
          <p:nvPr/>
        </p:nvSpPr>
        <p:spPr>
          <a:xfrm>
            <a:off x="444500" y="2641023"/>
            <a:ext cx="11707463" cy="1411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975390" hangingPunct="0">
              <a:lnSpc>
                <a:spcPct val="100000"/>
              </a:lnSpc>
              <a:defRPr sz="1700">
                <a:latin typeface="Arial"/>
                <a:ea typeface="Arial"/>
                <a:cs typeface="Arial"/>
                <a:sym typeface="Arial"/>
              </a:defRPr>
            </a:pPr>
            <a:br>
              <a:rPr lang="en-US" sz="2400" b="0" dirty="0">
                <a:solidFill>
                  <a:schemeClr val="tx1">
                    <a:lumMod val="75000"/>
                    <a:lumOff val="25000"/>
                  </a:schemeClr>
                </a:solidFill>
                <a:latin typeface="+mn-lt"/>
                <a:ea typeface="+mn-ea"/>
                <a:cs typeface="+mn-cs"/>
              </a:rPr>
            </a:br>
            <a:r>
              <a:rPr lang="en-US" sz="2400" b="0" dirty="0">
                <a:solidFill>
                  <a:schemeClr val="tx1">
                    <a:lumMod val="75000"/>
                    <a:lumOff val="25000"/>
                  </a:schemeClr>
                </a:solidFill>
                <a:latin typeface="+mn-lt"/>
                <a:ea typeface="+mn-ea"/>
                <a:cs typeface="+mn-cs"/>
              </a:rPr>
              <a:t>The Mountain Plains Mental Health Technology Transfer Center (MHTTC) provides training and technical assistance to individuals who serve persons with mental health concerns throughout Region 8 (Colorado, Montana, North Dakota, South Dakota, and Utah).</a:t>
            </a:r>
            <a:br>
              <a:rPr lang="en-US" sz="2400" b="0" dirty="0">
                <a:solidFill>
                  <a:schemeClr val="tx1">
                    <a:lumMod val="75000"/>
                    <a:lumOff val="25000"/>
                  </a:schemeClr>
                </a:solidFill>
                <a:latin typeface="+mn-lt"/>
                <a:ea typeface="+mn-ea"/>
                <a:cs typeface="+mn-cs"/>
              </a:rPr>
            </a:br>
            <a:br>
              <a:rPr lang="en-US" sz="2400" b="0" dirty="0">
                <a:solidFill>
                  <a:schemeClr val="tx1">
                    <a:lumMod val="75000"/>
                    <a:lumOff val="25000"/>
                  </a:schemeClr>
                </a:solidFill>
                <a:latin typeface="+mn-lt"/>
                <a:ea typeface="+mn-ea"/>
                <a:cs typeface="+mn-cs"/>
              </a:rPr>
            </a:br>
            <a:r>
              <a:rPr lang="en-US" sz="2400" b="0" dirty="0">
                <a:solidFill>
                  <a:schemeClr val="tx1">
                    <a:lumMod val="75000"/>
                    <a:lumOff val="25000"/>
                  </a:schemeClr>
                </a:solidFill>
                <a:latin typeface="+mn-lt"/>
                <a:ea typeface="+mn-ea"/>
                <a:cs typeface="+mn-cs"/>
              </a:rPr>
              <a:t>We belong to the Technology Transfer Center (TTC) Network, a national network of training and technical assistance centers serving the needs of mental health, substance use and prevention providers. The work of the TTC Network is under a cooperative agreement by the Substance Abuse and Mental Health Service Administration (SAMHSA). </a:t>
            </a:r>
          </a:p>
        </p:txBody>
      </p:sp>
    </p:spTree>
    <p:extLst>
      <p:ext uri="{BB962C8B-B14F-4D97-AF65-F5344CB8AC3E}">
        <p14:creationId xmlns:p14="http://schemas.microsoft.com/office/powerpoint/2010/main" val="107456094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Coping and Conflict Management"/>
          <p:cNvSpPr txBox="1">
            <a:spLocks noGrp="1"/>
          </p:cNvSpPr>
          <p:nvPr>
            <p:ph type="subTitle" sz="quarter" idx="1"/>
          </p:nvPr>
        </p:nvSpPr>
        <p:spPr>
          <a:xfrm>
            <a:off x="317500" y="3451285"/>
            <a:ext cx="12687300" cy="4905315"/>
          </a:xfrm>
          <a:prstGeom prst="rect">
            <a:avLst/>
          </a:prstGeom>
        </p:spPr>
        <p:txBody>
          <a:bodyPr>
            <a:normAutofit fontScale="55000" lnSpcReduction="20000"/>
          </a:bodyPr>
          <a:lstStyle>
            <a:lvl1pPr>
              <a:defRPr>
                <a:solidFill>
                  <a:schemeClr val="accent5">
                    <a:lumOff val="-29866"/>
                  </a:schemeClr>
                </a:solidFill>
              </a:defRPr>
            </a:lvl1pPr>
          </a:lstStyle>
          <a:p>
            <a:r>
              <a:rPr lang="en-US" sz="4400" dirty="0">
                <a:solidFill>
                  <a:schemeClr val="tx1"/>
                </a:solidFill>
              </a:rPr>
              <a:t>Shawnda Schroeder, PhD, Mountain Plains Mental Health Technology Transfer Center</a:t>
            </a:r>
          </a:p>
          <a:p>
            <a:br>
              <a:rPr lang="en-US" sz="4400" dirty="0">
                <a:solidFill>
                  <a:schemeClr val="tx1"/>
                </a:solidFill>
              </a:rPr>
            </a:br>
            <a:r>
              <a:rPr lang="en-US" sz="4400" dirty="0">
                <a:solidFill>
                  <a:schemeClr val="tx1"/>
                </a:solidFill>
              </a:rPr>
              <a:t>Justine </a:t>
            </a:r>
            <a:r>
              <a:rPr lang="en-US" sz="4400" dirty="0" err="1">
                <a:solidFill>
                  <a:schemeClr val="tx1"/>
                </a:solidFill>
              </a:rPr>
              <a:t>Ashokar</a:t>
            </a:r>
            <a:r>
              <a:rPr lang="en-US" sz="4400" dirty="0">
                <a:solidFill>
                  <a:schemeClr val="tx1"/>
                </a:solidFill>
              </a:rPr>
              <a:t>, PhD, The Brain Injury Rehabilitation Center at Black Hills Works</a:t>
            </a:r>
          </a:p>
          <a:p>
            <a:endParaRPr lang="en-US" sz="4400" dirty="0">
              <a:solidFill>
                <a:schemeClr val="tx1"/>
              </a:solidFill>
            </a:endParaRPr>
          </a:p>
          <a:p>
            <a:r>
              <a:rPr lang="en-US" sz="4400" dirty="0">
                <a:solidFill>
                  <a:schemeClr val="tx1"/>
                </a:solidFill>
              </a:rPr>
              <a:t>Liz Gerdeman, MA, CBIST, MINDSOURCE Brain Injury Network</a:t>
            </a:r>
          </a:p>
          <a:p>
            <a:endParaRPr lang="en-US" sz="4400" dirty="0">
              <a:solidFill>
                <a:schemeClr val="tx1"/>
              </a:solidFill>
            </a:endParaRPr>
          </a:p>
          <a:p>
            <a:r>
              <a:rPr lang="en-US" sz="4400" dirty="0">
                <a:solidFill>
                  <a:schemeClr val="tx1"/>
                </a:solidFill>
              </a:rPr>
              <a:t>Kate Kerkmans, LCSW, CBIS, The Brain Injury Alliance of Colorado</a:t>
            </a:r>
            <a:br>
              <a:rPr lang="en-US" sz="4400" dirty="0">
                <a:solidFill>
                  <a:schemeClr val="tx1"/>
                </a:solidFill>
              </a:rPr>
            </a:br>
            <a:endParaRPr lang="en-US" sz="4400" dirty="0">
              <a:solidFill>
                <a:schemeClr val="tx1"/>
              </a:solidFill>
            </a:endParaRPr>
          </a:p>
          <a:p>
            <a:r>
              <a:rPr lang="en-US" sz="4400" dirty="0">
                <a:solidFill>
                  <a:schemeClr val="tx1"/>
                </a:solidFill>
              </a:rPr>
              <a:t>Rebecca Quinn, MSW, LMSW, North Dakota Traumatic Brain Injury Network</a:t>
            </a:r>
          </a:p>
          <a:p>
            <a:endParaRPr lang="en-US" sz="4400" dirty="0">
              <a:solidFill>
                <a:schemeClr val="tx1"/>
              </a:solidFill>
            </a:endParaRPr>
          </a:p>
          <a:p>
            <a:r>
              <a:rPr lang="en-US" sz="4400" dirty="0">
                <a:solidFill>
                  <a:schemeClr val="tx1"/>
                </a:solidFill>
              </a:rPr>
              <a:t>Rebeccah Wolfkiel, MPP, National Association of State Health Injury Administrators</a:t>
            </a:r>
          </a:p>
          <a:p>
            <a:endParaRPr lang="en-US" sz="4400" dirty="0">
              <a:solidFill>
                <a:schemeClr val="tx1"/>
              </a:solidFill>
            </a:endParaRPr>
          </a:p>
          <a:p>
            <a:r>
              <a:rPr lang="en-US" sz="4400" dirty="0">
                <a:solidFill>
                  <a:schemeClr val="tx1"/>
                </a:solidFill>
              </a:rPr>
              <a:t> </a:t>
            </a:r>
          </a:p>
          <a:p>
            <a:br>
              <a:rPr lang="en-US" sz="3200" dirty="0"/>
            </a:br>
            <a:endParaRPr lang="en-US" sz="3200" dirty="0"/>
          </a:p>
          <a:p>
            <a:br>
              <a:rPr lang="en-US" sz="3200" dirty="0"/>
            </a:br>
            <a:r>
              <a:rPr lang="en-US" sz="5100" dirty="0"/>
              <a:t>September 21, 2020</a:t>
            </a:r>
            <a:endParaRPr sz="5100" dirty="0"/>
          </a:p>
        </p:txBody>
      </p:sp>
      <p:sp>
        <p:nvSpPr>
          <p:cNvPr id="3" name="TextBox 2">
            <a:extLst>
              <a:ext uri="{FF2B5EF4-FFF2-40B4-BE49-F238E27FC236}">
                <a16:creationId xmlns:a16="http://schemas.microsoft.com/office/drawing/2014/main" id="{6F2B1F4F-D9CF-A347-8CDA-8FCF21B41E12}"/>
              </a:ext>
            </a:extLst>
          </p:cNvPr>
          <p:cNvSpPr txBox="1"/>
          <p:nvPr/>
        </p:nvSpPr>
        <p:spPr>
          <a:xfrm>
            <a:off x="5428914" y="8670428"/>
            <a:ext cx="7200899"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1600" dirty="0">
                <a:solidFill>
                  <a:srgbClr val="A20815"/>
                </a:solidFill>
              </a:rPr>
              <a:t>https://mhttcnetwork.org/centers/mountain-plains-mhttc/event/panel-discussion-how-states-are-addressing-tbi-and-mental</a:t>
            </a:r>
            <a:endParaRPr kumimoji="0" lang="x-none" sz="16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pic>
        <p:nvPicPr>
          <p:cNvPr id="10" name="Picture 9" descr="a picture of a globe with people.  The Mountain Plains MHTTC logo.&#10;&#10;Description automatically generated">
            <a:extLst>
              <a:ext uri="{FF2B5EF4-FFF2-40B4-BE49-F238E27FC236}">
                <a16:creationId xmlns:a16="http://schemas.microsoft.com/office/drawing/2014/main" id="{0EAF9750-3B82-44AA-9A01-91B583421B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981" y="8572431"/>
            <a:ext cx="4604258" cy="791030"/>
          </a:xfrm>
          <a:prstGeom prst="rect">
            <a:avLst/>
          </a:prstGeom>
        </p:spPr>
      </p:pic>
      <p:sp>
        <p:nvSpPr>
          <p:cNvPr id="2" name="TextBox 1">
            <a:extLst>
              <a:ext uri="{FF2B5EF4-FFF2-40B4-BE49-F238E27FC236}">
                <a16:creationId xmlns:a16="http://schemas.microsoft.com/office/drawing/2014/main" id="{468FD780-0CB0-4C11-968A-9FB0F956D40D}"/>
              </a:ext>
            </a:extLst>
          </p:cNvPr>
          <p:cNvSpPr txBox="1"/>
          <p:nvPr/>
        </p:nvSpPr>
        <p:spPr>
          <a:xfrm>
            <a:off x="4635081" y="831146"/>
            <a:ext cx="7734719" cy="14568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US" sz="4400" dirty="0">
                <a:solidFill>
                  <a:srgbClr val="CC4927"/>
                </a:solidFill>
                <a:latin typeface="Arial" panose="020B0604020202020204" pitchFamily="34" charset="0"/>
                <a:cs typeface="Arial" panose="020B0604020202020204" pitchFamily="34" charset="0"/>
              </a:rPr>
              <a:t>How States are Addressing </a:t>
            </a:r>
            <a:br>
              <a:rPr lang="en-US" sz="4400" dirty="0">
                <a:solidFill>
                  <a:srgbClr val="CC4927"/>
                </a:solidFill>
                <a:latin typeface="Arial" panose="020B0604020202020204" pitchFamily="34" charset="0"/>
                <a:cs typeface="Arial" panose="020B0604020202020204" pitchFamily="34" charset="0"/>
              </a:rPr>
            </a:br>
            <a:r>
              <a:rPr lang="en-US" sz="4400" dirty="0">
                <a:solidFill>
                  <a:srgbClr val="CC4927"/>
                </a:solidFill>
                <a:latin typeface="Arial" panose="020B0604020202020204" pitchFamily="34" charset="0"/>
                <a:cs typeface="Arial" panose="020B0604020202020204" pitchFamily="34" charset="0"/>
              </a:rPr>
              <a:t>TBI and Mental Health</a:t>
            </a:r>
          </a:p>
        </p:txBody>
      </p:sp>
      <p:pic>
        <p:nvPicPr>
          <p:cNvPr id="4" name="Google Shape;6;p24" descr="Google Shape;6;p24">
            <a:extLst>
              <a:ext uri="{FF2B5EF4-FFF2-40B4-BE49-F238E27FC236}">
                <a16:creationId xmlns:a16="http://schemas.microsoft.com/office/drawing/2014/main" id="{1C898E75-518F-4589-A51E-86B77A29D582}"/>
              </a:ext>
            </a:extLst>
          </p:cNvPr>
          <p:cNvPicPr>
            <a:picLocks noChangeAspect="1"/>
          </p:cNvPicPr>
          <p:nvPr/>
        </p:nvPicPr>
        <p:blipFill>
          <a:blip r:embed="rId4"/>
          <a:stretch>
            <a:fillRect/>
          </a:stretch>
        </p:blipFill>
        <p:spPr>
          <a:xfrm rot="16200000" flipH="1">
            <a:off x="-4756147" y="4756150"/>
            <a:ext cx="9753597" cy="241308"/>
          </a:xfrm>
          <a:prstGeom prst="rect">
            <a:avLst/>
          </a:prstGeom>
          <a:ln w="12700">
            <a:miter lim="400000"/>
          </a:ln>
        </p:spPr>
      </p:pic>
      <p:pic>
        <p:nvPicPr>
          <p:cNvPr id="6" name="Picture 5" descr="A picture containing sitting, box, pair, table&#10;&#10;Description automatically generated">
            <a:extLst>
              <a:ext uri="{FF2B5EF4-FFF2-40B4-BE49-F238E27FC236}">
                <a16:creationId xmlns:a16="http://schemas.microsoft.com/office/drawing/2014/main" id="{76EA254C-3E52-480F-A8BB-DA57B5300D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2981" y="279056"/>
            <a:ext cx="4102100" cy="2413000"/>
          </a:xfrm>
          <a:prstGeom prst="rect">
            <a:avLst/>
          </a:prstGeom>
        </p:spPr>
      </p:pic>
    </p:spTree>
    <p:extLst>
      <p:ext uri="{BB962C8B-B14F-4D97-AF65-F5344CB8AC3E}">
        <p14:creationId xmlns:p14="http://schemas.microsoft.com/office/powerpoint/2010/main" val="132109400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88E7B-D965-4403-844A-5CE710F0CC80}"/>
              </a:ext>
            </a:extLst>
          </p:cNvPr>
          <p:cNvSpPr>
            <a:spLocks noGrp="1"/>
          </p:cNvSpPr>
          <p:nvPr>
            <p:ph type="title"/>
          </p:nvPr>
        </p:nvSpPr>
        <p:spPr/>
        <p:txBody>
          <a:bodyPr/>
          <a:lstStyle/>
          <a:p>
            <a:pPr>
              <a:lnSpc>
                <a:spcPct val="90000"/>
              </a:lnSpc>
            </a:pPr>
            <a:r>
              <a:rPr lang="en-US" sz="6800" b="1" dirty="0">
                <a:latin typeface="Arial" panose="020B0604020202020204" pitchFamily="34" charset="0"/>
                <a:cs typeface="Arial" panose="020B0604020202020204" pitchFamily="34" charset="0"/>
              </a:rPr>
              <a:t>Justine </a:t>
            </a:r>
            <a:r>
              <a:rPr lang="en-US" sz="6800" b="1" dirty="0" err="1">
                <a:latin typeface="Arial" panose="020B0604020202020204" pitchFamily="34" charset="0"/>
                <a:cs typeface="Arial" panose="020B0604020202020204" pitchFamily="34" charset="0"/>
              </a:rPr>
              <a:t>Ashokar</a:t>
            </a:r>
            <a:r>
              <a:rPr lang="en-US" sz="6800" b="1" dirty="0">
                <a:latin typeface="Arial" panose="020B0604020202020204" pitchFamily="34" charset="0"/>
                <a:cs typeface="Arial" panose="020B0604020202020204" pitchFamily="34" charset="0"/>
              </a:rPr>
              <a:t>, PhD</a:t>
            </a:r>
          </a:p>
        </p:txBody>
      </p:sp>
      <p:pic>
        <p:nvPicPr>
          <p:cNvPr id="4" name="Picture 3" descr="A person smiling for the camera&#10;&#10;Description automatically generated">
            <a:extLst>
              <a:ext uri="{FF2B5EF4-FFF2-40B4-BE49-F238E27FC236}">
                <a16:creationId xmlns:a16="http://schemas.microsoft.com/office/drawing/2014/main" id="{0C7D55FF-C86E-45E2-AC7E-96BE61488A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8500" y="2607491"/>
            <a:ext cx="3124200" cy="4284618"/>
          </a:xfrm>
          <a:prstGeom prst="rect">
            <a:avLst/>
          </a:prstGeom>
        </p:spPr>
      </p:pic>
      <p:sp>
        <p:nvSpPr>
          <p:cNvPr id="6" name="TextBox 5">
            <a:extLst>
              <a:ext uri="{FF2B5EF4-FFF2-40B4-BE49-F238E27FC236}">
                <a16:creationId xmlns:a16="http://schemas.microsoft.com/office/drawing/2014/main" id="{CC60E929-7691-4AFE-A585-1E3037BC4625}"/>
              </a:ext>
            </a:extLst>
          </p:cNvPr>
          <p:cNvSpPr txBox="1"/>
          <p:nvPr/>
        </p:nvSpPr>
        <p:spPr>
          <a:xfrm>
            <a:off x="1968500" y="6892109"/>
            <a:ext cx="5642891" cy="1200329"/>
          </a:xfrm>
          <a:prstGeom prst="rect">
            <a:avLst/>
          </a:prstGeom>
          <a:noFill/>
        </p:spPr>
        <p:txBody>
          <a:bodyPr wrap="none" rtlCol="0">
            <a:spAutoFit/>
          </a:bodyPr>
          <a:lstStyle/>
          <a:p>
            <a:endParaRPr lang="en-US" sz="2400" dirty="0">
              <a:latin typeface="Cambria" panose="02040503050406030204" pitchFamily="18" charset="0"/>
            </a:endParaRPr>
          </a:p>
          <a:p>
            <a:pPr algn="l"/>
            <a:r>
              <a:rPr lang="en-US" sz="2400" dirty="0">
                <a:latin typeface="Cambria" panose="02040503050406030204" pitchFamily="18" charset="0"/>
              </a:rPr>
              <a:t>Director of Clinical Services</a:t>
            </a:r>
          </a:p>
          <a:p>
            <a:pPr algn="l"/>
            <a:r>
              <a:rPr lang="en-US" sz="2400" dirty="0">
                <a:latin typeface="Cambria" panose="02040503050406030204" pitchFamily="18" charset="0"/>
              </a:rPr>
              <a:t>The Brain Injury Rehabilitation Center</a:t>
            </a:r>
          </a:p>
        </p:txBody>
      </p:sp>
      <p:pic>
        <p:nvPicPr>
          <p:cNvPr id="8" name="Picture 7" descr="A picture containing wheel&#10;&#10;Description automatically generated">
            <a:extLst>
              <a:ext uri="{FF2B5EF4-FFF2-40B4-BE49-F238E27FC236}">
                <a16:creationId xmlns:a16="http://schemas.microsoft.com/office/drawing/2014/main" id="{48688BBA-1EAA-4499-AD88-A4A7F54098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99500" y="6297612"/>
            <a:ext cx="3352800" cy="1981200"/>
          </a:xfrm>
          <a:prstGeom prst="rect">
            <a:avLst/>
          </a:prstGeom>
        </p:spPr>
      </p:pic>
      <p:pic>
        <p:nvPicPr>
          <p:cNvPr id="10" name="Google Shape;6;p24" descr="Google Shape;6;p24">
            <a:extLst>
              <a:ext uri="{FF2B5EF4-FFF2-40B4-BE49-F238E27FC236}">
                <a16:creationId xmlns:a16="http://schemas.microsoft.com/office/drawing/2014/main" id="{25687B42-2370-4E1A-80CE-26001EFB064F}"/>
              </a:ext>
            </a:extLst>
          </p:cNvPr>
          <p:cNvPicPr>
            <a:picLocks noChangeAspect="1"/>
          </p:cNvPicPr>
          <p:nvPr/>
        </p:nvPicPr>
        <p:blipFill>
          <a:blip r:embed="rId5"/>
          <a:stretch>
            <a:fillRect/>
          </a:stretch>
        </p:blipFill>
        <p:spPr>
          <a:xfrm rot="16200000" flipH="1">
            <a:off x="-4756147" y="4756150"/>
            <a:ext cx="9753597" cy="241308"/>
          </a:xfrm>
          <a:prstGeom prst="rect">
            <a:avLst/>
          </a:prstGeom>
          <a:ln w="12700">
            <a:miter lim="400000"/>
          </a:ln>
        </p:spPr>
      </p:pic>
    </p:spTree>
    <p:extLst>
      <p:ext uri="{BB962C8B-B14F-4D97-AF65-F5344CB8AC3E}">
        <p14:creationId xmlns:p14="http://schemas.microsoft.com/office/powerpoint/2010/main" val="220549635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83733" y="2709333"/>
            <a:ext cx="10728960" cy="2492587"/>
          </a:xfrm>
        </p:spPr>
        <p:txBody>
          <a:bodyPr>
            <a:normAutofit/>
          </a:bodyPr>
          <a:lstStyle/>
          <a:p>
            <a:r>
              <a:rPr lang="en-US" dirty="0">
                <a:solidFill>
                  <a:schemeClr val="tx1"/>
                </a:solidFill>
              </a:rPr>
              <a:t>Liz </a:t>
            </a:r>
            <a:r>
              <a:rPr lang="en-US" dirty="0" err="1">
                <a:solidFill>
                  <a:schemeClr val="tx1"/>
                </a:solidFill>
              </a:rPr>
              <a:t>Gerdeman</a:t>
            </a:r>
            <a:r>
              <a:rPr lang="en-US" dirty="0">
                <a:solidFill>
                  <a:schemeClr val="tx1"/>
                </a:solidFill>
              </a:rPr>
              <a:t>, MA, CBIST</a:t>
            </a:r>
          </a:p>
          <a:p>
            <a:r>
              <a:rPr lang="en-US" dirty="0">
                <a:solidFill>
                  <a:schemeClr val="tx1"/>
                </a:solidFill>
              </a:rPr>
              <a:t>Director, MINDSOURCE – Brain Injury Network</a:t>
            </a:r>
            <a:br>
              <a:rPr lang="en-US" dirty="0">
                <a:solidFill>
                  <a:schemeClr val="tx1"/>
                </a:solidFill>
              </a:rPr>
            </a:br>
            <a:r>
              <a:rPr lang="en-US" dirty="0">
                <a:solidFill>
                  <a:schemeClr val="tx1"/>
                </a:solidFill>
              </a:rPr>
              <a:t>Colorado Department of Human Services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3734" y="758613"/>
            <a:ext cx="9628895" cy="130048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93547" y="6394027"/>
            <a:ext cx="2709333" cy="2709333"/>
          </a:xfrm>
          <a:prstGeom prst="rect">
            <a:avLst/>
          </a:prstGeom>
        </p:spPr>
      </p:pic>
      <p:pic>
        <p:nvPicPr>
          <p:cNvPr id="2" name="Google Shape;6;p24" descr="Google Shape;6;p24">
            <a:extLst>
              <a:ext uri="{FF2B5EF4-FFF2-40B4-BE49-F238E27FC236}">
                <a16:creationId xmlns:a16="http://schemas.microsoft.com/office/drawing/2014/main" id="{A1160F50-50E2-4A09-BD78-00153BE0732E}"/>
              </a:ext>
            </a:extLst>
          </p:cNvPr>
          <p:cNvPicPr>
            <a:picLocks noChangeAspect="1"/>
          </p:cNvPicPr>
          <p:nvPr/>
        </p:nvPicPr>
        <p:blipFill>
          <a:blip r:embed="rId4"/>
          <a:stretch>
            <a:fillRect/>
          </a:stretch>
        </p:blipFill>
        <p:spPr>
          <a:xfrm rot="16200000" flipH="1">
            <a:off x="-4756147" y="4756150"/>
            <a:ext cx="9753597" cy="241308"/>
          </a:xfrm>
          <a:prstGeom prst="rect">
            <a:avLst/>
          </a:prstGeom>
          <a:ln w="12700">
            <a:miter lim="400000"/>
          </a:ln>
        </p:spPr>
      </p:pic>
    </p:spTree>
    <p:extLst>
      <p:ext uri="{BB962C8B-B14F-4D97-AF65-F5344CB8AC3E}">
        <p14:creationId xmlns:p14="http://schemas.microsoft.com/office/powerpoint/2010/main" val="275080803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E0728-3A4B-4862-9874-880D69434DE9}"/>
              </a:ext>
            </a:extLst>
          </p:cNvPr>
          <p:cNvSpPr>
            <a:spLocks noGrp="1"/>
          </p:cNvSpPr>
          <p:nvPr>
            <p:ph type="ctrTitle"/>
          </p:nvPr>
        </p:nvSpPr>
        <p:spPr>
          <a:xfrm>
            <a:off x="809752" y="2637500"/>
            <a:ext cx="11688064" cy="2546773"/>
          </a:xfrm>
        </p:spPr>
        <p:txBody>
          <a:bodyPr>
            <a:normAutofit fontScale="90000"/>
          </a:bodyPr>
          <a:lstStyle/>
          <a:p>
            <a:br>
              <a:rPr lang="en-US" sz="7680" b="1" dirty="0"/>
            </a:br>
            <a:br>
              <a:rPr lang="en-US" sz="7680" b="1" dirty="0"/>
            </a:br>
            <a:br>
              <a:rPr lang="en-US" sz="7680" b="1" dirty="0"/>
            </a:br>
            <a:br>
              <a:rPr lang="en-US" sz="7680" b="1" dirty="0"/>
            </a:br>
            <a:br>
              <a:rPr lang="en-US" sz="7680" b="1" dirty="0"/>
            </a:br>
            <a:r>
              <a:rPr lang="en-US" sz="7680" b="1" dirty="0"/>
              <a:t>      </a:t>
            </a:r>
            <a:r>
              <a:rPr lang="en-US" sz="6000" b="1" dirty="0">
                <a:latin typeface="Arial" panose="020B0604020202020204" pitchFamily="34" charset="0"/>
                <a:cs typeface="Arial" panose="020B0604020202020204" pitchFamily="34" charset="0"/>
              </a:rPr>
              <a:t>Kate Kerkmans</a:t>
            </a:r>
            <a:r>
              <a:rPr lang="en-US" sz="6000" dirty="0">
                <a:latin typeface="Arial" panose="020B0604020202020204" pitchFamily="34" charset="0"/>
                <a:cs typeface="Arial" panose="020B0604020202020204" pitchFamily="34" charset="0"/>
              </a:rPr>
              <a:t>, </a:t>
            </a:r>
            <a:r>
              <a:rPr lang="en-US" sz="4693" dirty="0">
                <a:latin typeface="Arial" panose="020B0604020202020204" pitchFamily="34" charset="0"/>
                <a:cs typeface="Arial" panose="020B0604020202020204" pitchFamily="34" charset="0"/>
              </a:rPr>
              <a:t>LCSW, CBIS</a:t>
            </a:r>
            <a:endParaRPr lang="en-US" sz="4267"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EBBD3EDB-F810-4540-A0B2-A987F899E0F8}"/>
              </a:ext>
            </a:extLst>
          </p:cNvPr>
          <p:cNvSpPr>
            <a:spLocks noGrp="1"/>
          </p:cNvSpPr>
          <p:nvPr>
            <p:ph type="subTitle" idx="1"/>
          </p:nvPr>
        </p:nvSpPr>
        <p:spPr>
          <a:xfrm>
            <a:off x="3506348" y="5071551"/>
            <a:ext cx="7863200" cy="1094480"/>
          </a:xfrm>
        </p:spPr>
        <p:txBody>
          <a:bodyPr>
            <a:normAutofit/>
          </a:bodyPr>
          <a:lstStyle/>
          <a:p>
            <a:r>
              <a:rPr lang="en-US" sz="4000" dirty="0">
                <a:latin typeface="Arial" panose="020B0604020202020204" pitchFamily="34" charset="0"/>
                <a:cs typeface="Arial" panose="020B0604020202020204" pitchFamily="34" charset="0"/>
              </a:rPr>
              <a:t>Director of Client Programs</a:t>
            </a:r>
          </a:p>
        </p:txBody>
      </p:sp>
      <p:pic>
        <p:nvPicPr>
          <p:cNvPr id="4" name="Picture 3">
            <a:extLst>
              <a:ext uri="{FF2B5EF4-FFF2-40B4-BE49-F238E27FC236}">
                <a16:creationId xmlns:a16="http://schemas.microsoft.com/office/drawing/2014/main" id="{8D709BDF-5DF8-4226-AD8B-15761BD6AD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672"/>
            <a:ext cx="13004800" cy="1459979"/>
          </a:xfrm>
          <a:prstGeom prst="rect">
            <a:avLst/>
          </a:prstGeom>
        </p:spPr>
      </p:pic>
      <p:pic>
        <p:nvPicPr>
          <p:cNvPr id="5" name="Picture 4">
            <a:extLst>
              <a:ext uri="{FF2B5EF4-FFF2-40B4-BE49-F238E27FC236}">
                <a16:creationId xmlns:a16="http://schemas.microsoft.com/office/drawing/2014/main" id="{FE004F8F-34E8-42B5-AA9E-45951A44B7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7248" y="1615988"/>
            <a:ext cx="4290304" cy="1459979"/>
          </a:xfrm>
          <a:prstGeom prst="rect">
            <a:avLst/>
          </a:prstGeom>
        </p:spPr>
      </p:pic>
      <p:pic>
        <p:nvPicPr>
          <p:cNvPr id="7" name="Picture 6" descr="A person smiling for the camera&#10;&#10;Description automatically generated">
            <a:extLst>
              <a:ext uri="{FF2B5EF4-FFF2-40B4-BE49-F238E27FC236}">
                <a16:creationId xmlns:a16="http://schemas.microsoft.com/office/drawing/2014/main" id="{B78E36D8-8F63-4ED0-9F42-F01D78C77D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9300" y="3731980"/>
            <a:ext cx="2273462" cy="2289640"/>
          </a:xfrm>
          <a:prstGeom prst="rect">
            <a:avLst/>
          </a:prstGeom>
        </p:spPr>
      </p:pic>
      <p:pic>
        <p:nvPicPr>
          <p:cNvPr id="6" name="Google Shape;6;p24" descr="Google Shape;6;p24">
            <a:extLst>
              <a:ext uri="{FF2B5EF4-FFF2-40B4-BE49-F238E27FC236}">
                <a16:creationId xmlns:a16="http://schemas.microsoft.com/office/drawing/2014/main" id="{189E81B3-903E-4F03-ABF4-D40828035AE9}"/>
              </a:ext>
            </a:extLst>
          </p:cNvPr>
          <p:cNvPicPr>
            <a:picLocks noChangeAspect="1"/>
          </p:cNvPicPr>
          <p:nvPr/>
        </p:nvPicPr>
        <p:blipFill>
          <a:blip r:embed="rId5"/>
          <a:stretch>
            <a:fillRect/>
          </a:stretch>
        </p:blipFill>
        <p:spPr>
          <a:xfrm rot="16200000" flipH="1">
            <a:off x="-4756147" y="4756150"/>
            <a:ext cx="9753597" cy="241308"/>
          </a:xfrm>
          <a:prstGeom prst="rect">
            <a:avLst/>
          </a:prstGeom>
          <a:ln w="12700">
            <a:miter lim="400000"/>
          </a:ln>
        </p:spPr>
      </p:pic>
    </p:spTree>
    <p:extLst>
      <p:ext uri="{BB962C8B-B14F-4D97-AF65-F5344CB8AC3E}">
        <p14:creationId xmlns:p14="http://schemas.microsoft.com/office/powerpoint/2010/main" val="3651406015"/>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3065</TotalTime>
  <Words>989</Words>
  <Application>Microsoft Office PowerPoint</Application>
  <PresentationFormat>Custom</PresentationFormat>
  <Paragraphs>83</Paragraphs>
  <Slides>14</Slides>
  <Notes>7</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14</vt:i4>
      </vt:variant>
    </vt:vector>
  </HeadingPairs>
  <TitlesOfParts>
    <vt:vector size="27" baseType="lpstr">
      <vt:lpstr>AGaramond</vt:lpstr>
      <vt:lpstr>Arial</vt:lpstr>
      <vt:lpstr>Arial Narrow</vt:lpstr>
      <vt:lpstr>Calibri</vt:lpstr>
      <vt:lpstr>Cambria</vt:lpstr>
      <vt:lpstr>Courier New</vt:lpstr>
      <vt:lpstr>Gill Sans</vt:lpstr>
      <vt:lpstr>Helvetica Neue</vt:lpstr>
      <vt:lpstr>Helvetica Neue Light</vt:lpstr>
      <vt:lpstr>Helvetica Neue Medium</vt:lpstr>
      <vt:lpstr>Helvetica Neue Thin</vt:lpstr>
      <vt:lpstr>Palatino</vt:lpstr>
      <vt:lpstr>White</vt:lpstr>
      <vt:lpstr>PowerPoint Presentation</vt:lpstr>
      <vt:lpstr>Housekeeping Items</vt:lpstr>
      <vt:lpstr>Evaluation Information</vt:lpstr>
      <vt:lpstr>PowerPoint Presentation</vt:lpstr>
      <vt:lpstr>PowerPoint Presentation</vt:lpstr>
      <vt:lpstr>PowerPoint Presentation</vt:lpstr>
      <vt:lpstr>Justine Ashokar, PhD</vt:lpstr>
      <vt:lpstr>PowerPoint Presentation</vt:lpstr>
      <vt:lpstr>           Kate Kerkmans, LCSW, CBIS</vt:lpstr>
      <vt:lpstr>PowerPoint Presentation</vt:lpstr>
      <vt:lpstr>PowerPoint Presentation</vt:lpstr>
      <vt:lpstr>Resources</vt:lpstr>
      <vt:lpstr>Evaluation Information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Supporting College Students  in a COVID-19 World</dc:title>
  <dc:creator>Anne Marie Albano</dc:creator>
  <cp:lastModifiedBy>Genevieve Berry</cp:lastModifiedBy>
  <cp:revision>35</cp:revision>
  <dcterms:created xsi:type="dcterms:W3CDTF">2020-09-15T02:08:09Z</dcterms:created>
  <dcterms:modified xsi:type="dcterms:W3CDTF">2020-09-18T20:24:59Z</dcterms:modified>
</cp:coreProperties>
</file>