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66"/>
  </p:notesMasterIdLst>
  <p:sldIdLst>
    <p:sldId id="263" r:id="rId5"/>
    <p:sldId id="269" r:id="rId6"/>
    <p:sldId id="315" r:id="rId7"/>
    <p:sldId id="267" r:id="rId8"/>
    <p:sldId id="316" r:id="rId9"/>
    <p:sldId id="274" r:id="rId10"/>
    <p:sldId id="264" r:id="rId11"/>
    <p:sldId id="317" r:id="rId12"/>
    <p:sldId id="265" r:id="rId13"/>
    <p:sldId id="266" r:id="rId14"/>
    <p:sldId id="319" r:id="rId15"/>
    <p:sldId id="320" r:id="rId16"/>
    <p:sldId id="363" r:id="rId17"/>
    <p:sldId id="321" r:id="rId18"/>
    <p:sldId id="322" r:id="rId19"/>
    <p:sldId id="323" r:id="rId20"/>
    <p:sldId id="324" r:id="rId21"/>
    <p:sldId id="325" r:id="rId22"/>
    <p:sldId id="283" r:id="rId23"/>
    <p:sldId id="326" r:id="rId24"/>
    <p:sldId id="327" r:id="rId25"/>
    <p:sldId id="328" r:id="rId26"/>
    <p:sldId id="329" r:id="rId27"/>
    <p:sldId id="330" r:id="rId28"/>
    <p:sldId id="365" r:id="rId29"/>
    <p:sldId id="331" r:id="rId30"/>
    <p:sldId id="332" r:id="rId31"/>
    <p:sldId id="334" r:id="rId32"/>
    <p:sldId id="335" r:id="rId33"/>
    <p:sldId id="336" r:id="rId34"/>
    <p:sldId id="337" r:id="rId35"/>
    <p:sldId id="338" r:id="rId36"/>
    <p:sldId id="339" r:id="rId37"/>
    <p:sldId id="340" r:id="rId38"/>
    <p:sldId id="341" r:id="rId39"/>
    <p:sldId id="342" r:id="rId40"/>
    <p:sldId id="277" r:id="rId41"/>
    <p:sldId id="343" r:id="rId42"/>
    <p:sldId id="298"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67" r:id="rId57"/>
    <p:sldId id="357" r:id="rId58"/>
    <p:sldId id="358" r:id="rId59"/>
    <p:sldId id="359" r:id="rId60"/>
    <p:sldId id="360" r:id="rId61"/>
    <p:sldId id="361" r:id="rId62"/>
    <p:sldId id="364" r:id="rId63"/>
    <p:sldId id="362" r:id="rId64"/>
    <p:sldId id="314" r:id="rId65"/>
  </p:sldIdLst>
  <p:sldSz cx="9144000" cy="6858000" type="screen4x3"/>
  <p:notesSz cx="6858000" cy="91440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14" autoAdjust="0"/>
  </p:normalViewPr>
  <p:slideViewPr>
    <p:cSldViewPr snapToGrid="0">
      <p:cViewPr varScale="1">
        <p:scale>
          <a:sx n="93" d="100"/>
          <a:sy n="93" d="100"/>
        </p:scale>
        <p:origin x="1112" y="208"/>
      </p:cViewPr>
      <p:guideLst/>
    </p:cSldViewPr>
  </p:slideViewPr>
  <p:outlineViewPr>
    <p:cViewPr>
      <p:scale>
        <a:sx n="33" d="100"/>
        <a:sy n="33" d="100"/>
      </p:scale>
      <p:origin x="0" y="-2273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5/5/20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136814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Break out – dyads – total of 5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294616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188058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425087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13907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556715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317997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Break out  small groups – total of 10 minutes (4 groups total) </a:t>
            </a: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324866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293254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Break out – dyads – total of 5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1158617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194336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2944550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dirty="0"/>
          </a:p>
        </p:txBody>
      </p:sp>
    </p:spTree>
    <p:extLst>
      <p:ext uri="{BB962C8B-B14F-4D97-AF65-F5344CB8AC3E}">
        <p14:creationId xmlns:p14="http://schemas.microsoft.com/office/powerpoint/2010/main" val="233971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dirty="0"/>
          </a:p>
        </p:txBody>
      </p:sp>
    </p:spTree>
    <p:extLst>
      <p:ext uri="{BB962C8B-B14F-4D97-AF65-F5344CB8AC3E}">
        <p14:creationId xmlns:p14="http://schemas.microsoft.com/office/powerpoint/2010/main" val="1855484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dirty="0"/>
          </a:p>
        </p:txBody>
      </p:sp>
    </p:spTree>
    <p:extLst>
      <p:ext uri="{BB962C8B-B14F-4D97-AF65-F5344CB8AC3E}">
        <p14:creationId xmlns:p14="http://schemas.microsoft.com/office/powerpoint/2010/main" val="276276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dirty="0"/>
          </a:p>
        </p:txBody>
      </p:sp>
    </p:spTree>
    <p:extLst>
      <p:ext uri="{BB962C8B-B14F-4D97-AF65-F5344CB8AC3E}">
        <p14:creationId xmlns:p14="http://schemas.microsoft.com/office/powerpoint/2010/main" val="2844812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dirty="0"/>
          </a:p>
        </p:txBody>
      </p:sp>
    </p:spTree>
    <p:extLst>
      <p:ext uri="{BB962C8B-B14F-4D97-AF65-F5344CB8AC3E}">
        <p14:creationId xmlns:p14="http://schemas.microsoft.com/office/powerpoint/2010/main" val="315462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68946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dirty="0"/>
          </a:p>
        </p:txBody>
      </p:sp>
    </p:spTree>
    <p:extLst>
      <p:ext uri="{BB962C8B-B14F-4D97-AF65-F5344CB8AC3E}">
        <p14:creationId xmlns:p14="http://schemas.microsoft.com/office/powerpoint/2010/main" val="3872460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dirty="0"/>
          </a:p>
        </p:txBody>
      </p:sp>
    </p:spTree>
    <p:extLst>
      <p:ext uri="{BB962C8B-B14F-4D97-AF65-F5344CB8AC3E}">
        <p14:creationId xmlns:p14="http://schemas.microsoft.com/office/powerpoint/2010/main" val="378350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dirty="0"/>
          </a:p>
        </p:txBody>
      </p:sp>
    </p:spTree>
    <p:extLst>
      <p:ext uri="{BB962C8B-B14F-4D97-AF65-F5344CB8AC3E}">
        <p14:creationId xmlns:p14="http://schemas.microsoft.com/office/powerpoint/2010/main" val="332826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dirty="0"/>
          </a:p>
        </p:txBody>
      </p:sp>
    </p:spTree>
    <p:extLst>
      <p:ext uri="{BB962C8B-B14F-4D97-AF65-F5344CB8AC3E}">
        <p14:creationId xmlns:p14="http://schemas.microsoft.com/office/powerpoint/2010/main" val="81897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945029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dirty="0"/>
          </a:p>
        </p:txBody>
      </p:sp>
    </p:spTree>
    <p:extLst>
      <p:ext uri="{BB962C8B-B14F-4D97-AF65-F5344CB8AC3E}">
        <p14:creationId xmlns:p14="http://schemas.microsoft.com/office/powerpoint/2010/main" val="3450453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dirty="0"/>
          </a:p>
        </p:txBody>
      </p:sp>
    </p:spTree>
    <p:extLst>
      <p:ext uri="{BB962C8B-B14F-4D97-AF65-F5344CB8AC3E}">
        <p14:creationId xmlns:p14="http://schemas.microsoft.com/office/powerpoint/2010/main" val="1022980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dirty="0"/>
          </a:p>
        </p:txBody>
      </p:sp>
    </p:spTree>
    <p:extLst>
      <p:ext uri="{BB962C8B-B14F-4D97-AF65-F5344CB8AC3E}">
        <p14:creationId xmlns:p14="http://schemas.microsoft.com/office/powerpoint/2010/main" val="3279391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dirty="0"/>
          </a:p>
        </p:txBody>
      </p:sp>
    </p:spTree>
    <p:extLst>
      <p:ext uri="{BB962C8B-B14F-4D97-AF65-F5344CB8AC3E}">
        <p14:creationId xmlns:p14="http://schemas.microsoft.com/office/powerpoint/2010/main" val="1322246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dirty="0"/>
          </a:p>
        </p:txBody>
      </p:sp>
    </p:spTree>
    <p:extLst>
      <p:ext uri="{BB962C8B-B14F-4D97-AF65-F5344CB8AC3E}">
        <p14:creationId xmlns:p14="http://schemas.microsoft.com/office/powerpoint/2010/main" val="1204316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Small groups – 10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dirty="0"/>
          </a:p>
        </p:txBody>
      </p:sp>
    </p:spTree>
    <p:extLst>
      <p:ext uri="{BB962C8B-B14F-4D97-AF65-F5344CB8AC3E}">
        <p14:creationId xmlns:p14="http://schemas.microsoft.com/office/powerpoint/2010/main" val="1789014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dirty="0"/>
          </a:p>
        </p:txBody>
      </p:sp>
    </p:spTree>
    <p:extLst>
      <p:ext uri="{BB962C8B-B14F-4D97-AF65-F5344CB8AC3E}">
        <p14:creationId xmlns:p14="http://schemas.microsoft.com/office/powerpoint/2010/main" val="1717768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dirty="0"/>
          </a:p>
        </p:txBody>
      </p:sp>
    </p:spTree>
    <p:extLst>
      <p:ext uri="{BB962C8B-B14F-4D97-AF65-F5344CB8AC3E}">
        <p14:creationId xmlns:p14="http://schemas.microsoft.com/office/powerpoint/2010/main" val="2448224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dirty="0"/>
          </a:p>
        </p:txBody>
      </p:sp>
    </p:spTree>
    <p:extLst>
      <p:ext uri="{BB962C8B-B14F-4D97-AF65-F5344CB8AC3E}">
        <p14:creationId xmlns:p14="http://schemas.microsoft.com/office/powerpoint/2010/main" val="3433222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dirty="0"/>
          </a:p>
        </p:txBody>
      </p:sp>
    </p:spTree>
    <p:extLst>
      <p:ext uri="{BB962C8B-B14F-4D97-AF65-F5344CB8AC3E}">
        <p14:creationId xmlns:p14="http://schemas.microsoft.com/office/powerpoint/2010/main" val="361924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4023751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dirty="0"/>
          </a:p>
        </p:txBody>
      </p:sp>
    </p:spTree>
    <p:extLst>
      <p:ext uri="{BB962C8B-B14F-4D97-AF65-F5344CB8AC3E}">
        <p14:creationId xmlns:p14="http://schemas.microsoft.com/office/powerpoint/2010/main" val="3390129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2704563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dirty="0"/>
          </a:p>
        </p:txBody>
      </p:sp>
    </p:spTree>
    <p:extLst>
      <p:ext uri="{BB962C8B-B14F-4D97-AF65-F5344CB8AC3E}">
        <p14:creationId xmlns:p14="http://schemas.microsoft.com/office/powerpoint/2010/main" val="4222329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dirty="0"/>
          </a:p>
        </p:txBody>
      </p:sp>
    </p:spTree>
    <p:extLst>
      <p:ext uri="{BB962C8B-B14F-4D97-AF65-F5344CB8AC3E}">
        <p14:creationId xmlns:p14="http://schemas.microsoft.com/office/powerpoint/2010/main" val="788141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44</a:t>
            </a:fld>
            <a:endParaRPr lang="en-US" dirty="0"/>
          </a:p>
        </p:txBody>
      </p:sp>
    </p:spTree>
    <p:extLst>
      <p:ext uri="{BB962C8B-B14F-4D97-AF65-F5344CB8AC3E}">
        <p14:creationId xmlns:p14="http://schemas.microsoft.com/office/powerpoint/2010/main" val="2892261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45</a:t>
            </a:fld>
            <a:endParaRPr lang="en-US" dirty="0"/>
          </a:p>
        </p:txBody>
      </p:sp>
    </p:spTree>
    <p:extLst>
      <p:ext uri="{BB962C8B-B14F-4D97-AF65-F5344CB8AC3E}">
        <p14:creationId xmlns:p14="http://schemas.microsoft.com/office/powerpoint/2010/main" val="2498310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46</a:t>
            </a:fld>
            <a:endParaRPr lang="en-US" dirty="0"/>
          </a:p>
        </p:txBody>
      </p:sp>
    </p:spTree>
    <p:extLst>
      <p:ext uri="{BB962C8B-B14F-4D97-AF65-F5344CB8AC3E}">
        <p14:creationId xmlns:p14="http://schemas.microsoft.com/office/powerpoint/2010/main" val="51009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dirty="0"/>
          </a:p>
        </p:txBody>
      </p:sp>
    </p:spTree>
    <p:extLst>
      <p:ext uri="{BB962C8B-B14F-4D97-AF65-F5344CB8AC3E}">
        <p14:creationId xmlns:p14="http://schemas.microsoft.com/office/powerpoint/2010/main" val="3769774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48</a:t>
            </a:fld>
            <a:endParaRPr lang="en-US" dirty="0"/>
          </a:p>
        </p:txBody>
      </p:sp>
    </p:spTree>
    <p:extLst>
      <p:ext uri="{BB962C8B-B14F-4D97-AF65-F5344CB8AC3E}">
        <p14:creationId xmlns:p14="http://schemas.microsoft.com/office/powerpoint/2010/main" val="1427525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49</a:t>
            </a:fld>
            <a:endParaRPr lang="en-US" dirty="0"/>
          </a:p>
        </p:txBody>
      </p:sp>
    </p:spTree>
    <p:extLst>
      <p:ext uri="{BB962C8B-B14F-4D97-AF65-F5344CB8AC3E}">
        <p14:creationId xmlns:p14="http://schemas.microsoft.com/office/powerpoint/2010/main" val="246622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795826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50</a:t>
            </a:fld>
            <a:endParaRPr lang="en-US" dirty="0"/>
          </a:p>
        </p:txBody>
      </p:sp>
    </p:spTree>
    <p:extLst>
      <p:ext uri="{BB962C8B-B14F-4D97-AF65-F5344CB8AC3E}">
        <p14:creationId xmlns:p14="http://schemas.microsoft.com/office/powerpoint/2010/main" val="2659033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51</a:t>
            </a:fld>
            <a:endParaRPr lang="en-US" dirty="0"/>
          </a:p>
        </p:txBody>
      </p:sp>
    </p:spTree>
    <p:extLst>
      <p:ext uri="{BB962C8B-B14F-4D97-AF65-F5344CB8AC3E}">
        <p14:creationId xmlns:p14="http://schemas.microsoft.com/office/powerpoint/2010/main" val="22403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52</a:t>
            </a:fld>
            <a:endParaRPr lang="en-US" dirty="0"/>
          </a:p>
        </p:txBody>
      </p:sp>
    </p:spTree>
    <p:extLst>
      <p:ext uri="{BB962C8B-B14F-4D97-AF65-F5344CB8AC3E}">
        <p14:creationId xmlns:p14="http://schemas.microsoft.com/office/powerpoint/2010/main" val="1347924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53</a:t>
            </a:fld>
            <a:endParaRPr lang="en-US" dirty="0"/>
          </a:p>
        </p:txBody>
      </p:sp>
    </p:spTree>
    <p:extLst>
      <p:ext uri="{BB962C8B-B14F-4D97-AF65-F5344CB8AC3E}">
        <p14:creationId xmlns:p14="http://schemas.microsoft.com/office/powerpoint/2010/main" val="3249979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54</a:t>
            </a:fld>
            <a:endParaRPr lang="en-US" dirty="0"/>
          </a:p>
        </p:txBody>
      </p:sp>
    </p:spTree>
    <p:extLst>
      <p:ext uri="{BB962C8B-B14F-4D97-AF65-F5344CB8AC3E}">
        <p14:creationId xmlns:p14="http://schemas.microsoft.com/office/powerpoint/2010/main" val="3458522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55</a:t>
            </a:fld>
            <a:endParaRPr lang="en-US" dirty="0"/>
          </a:p>
        </p:txBody>
      </p:sp>
    </p:spTree>
    <p:extLst>
      <p:ext uri="{BB962C8B-B14F-4D97-AF65-F5344CB8AC3E}">
        <p14:creationId xmlns:p14="http://schemas.microsoft.com/office/powerpoint/2010/main" val="3894157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56</a:t>
            </a:fld>
            <a:endParaRPr lang="en-US" dirty="0"/>
          </a:p>
        </p:txBody>
      </p:sp>
    </p:spTree>
    <p:extLst>
      <p:ext uri="{BB962C8B-B14F-4D97-AF65-F5344CB8AC3E}">
        <p14:creationId xmlns:p14="http://schemas.microsoft.com/office/powerpoint/2010/main" val="1112285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57</a:t>
            </a:fld>
            <a:endParaRPr lang="en-US" dirty="0"/>
          </a:p>
        </p:txBody>
      </p:sp>
    </p:spTree>
    <p:extLst>
      <p:ext uri="{BB962C8B-B14F-4D97-AF65-F5344CB8AC3E}">
        <p14:creationId xmlns:p14="http://schemas.microsoft.com/office/powerpoint/2010/main" val="2764131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58</a:t>
            </a:fld>
            <a:endParaRPr lang="en-US" dirty="0"/>
          </a:p>
        </p:txBody>
      </p:sp>
    </p:spTree>
    <p:extLst>
      <p:ext uri="{BB962C8B-B14F-4D97-AF65-F5344CB8AC3E}">
        <p14:creationId xmlns:p14="http://schemas.microsoft.com/office/powerpoint/2010/main" val="3634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59</a:t>
            </a:fld>
            <a:endParaRPr lang="en-US" dirty="0"/>
          </a:p>
        </p:txBody>
      </p:sp>
    </p:spTree>
    <p:extLst>
      <p:ext uri="{BB962C8B-B14F-4D97-AF65-F5344CB8AC3E}">
        <p14:creationId xmlns:p14="http://schemas.microsoft.com/office/powerpoint/2010/main" val="174527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74921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60</a:t>
            </a:fld>
            <a:endParaRPr lang="en-US" dirty="0"/>
          </a:p>
        </p:txBody>
      </p:sp>
    </p:spTree>
    <p:extLst>
      <p:ext uri="{BB962C8B-B14F-4D97-AF65-F5344CB8AC3E}">
        <p14:creationId xmlns:p14="http://schemas.microsoft.com/office/powerpoint/2010/main" val="1753598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61</a:t>
            </a:fld>
            <a:endParaRPr lang="en-US" dirty="0"/>
          </a:p>
        </p:txBody>
      </p:sp>
    </p:spTree>
    <p:extLst>
      <p:ext uri="{BB962C8B-B14F-4D97-AF65-F5344CB8AC3E}">
        <p14:creationId xmlns:p14="http://schemas.microsoft.com/office/powerpoint/2010/main" val="274271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195238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58355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99354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92" y="5672451"/>
            <a:ext cx="1660043" cy="1185549"/>
          </a:xfrm>
          <a:prstGeom prst="rect">
            <a:avLst/>
          </a:prstGeom>
          <a:noFill/>
          <a:ln>
            <a:noFill/>
          </a:ln>
        </p:spPr>
      </p:pic>
    </p:spTree>
    <p:custDataLst>
      <p:tags r:id="rId1"/>
    </p:custDataLst>
    <p:extLst>
      <p:ext uri="{BB962C8B-B14F-4D97-AF65-F5344CB8AC3E}">
        <p14:creationId xmlns:p14="http://schemas.microsoft.com/office/powerpoint/2010/main" val="669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45156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5/5/20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7" r:id="rId13"/>
    <p:sldLayoutId id="2147483663" r:id="rId14"/>
    <p:sldLayoutId id="2147483655" r:id="rId15"/>
    <p:sldLayoutId id="21474836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illustrations/conversation-dialogue-interview-1262311/" TargetMode="External"/><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3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video" Target="https://www.youtube.com/embed/1Evwgu369Jw" TargetMode="Externa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3.jpg"/><Relationship Id="rId2" Type="http://schemas.openxmlformats.org/officeDocument/2006/relationships/slideLayout" Target="../slideLayouts/slideLayout13.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5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4.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5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6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6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tags" Target="../tags/tag6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6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video" Target="https://www.youtube.com/embed/H4r8Tg93oDs?feature=oembed" TargetMode="External"/><Relationship Id="rId1" Type="http://schemas.openxmlformats.org/officeDocument/2006/relationships/tags" Target="../tags/tag6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6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video" Target="https://www.youtube.com/embed/16dSeyLSOKw?ecver=1" TargetMode="Externa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974" y="1665909"/>
            <a:ext cx="7806052" cy="1760772"/>
          </a:xfrm>
        </p:spPr>
        <p:txBody>
          <a:bodyPr>
            <a:normAutofit/>
          </a:bodyPr>
          <a:lstStyle/>
          <a:p>
            <a:r>
              <a:rPr lang="en-US" sz="4000" b="1" dirty="0">
                <a:latin typeface="Arial" charset="0"/>
                <a:ea typeface="Arial" charset="0"/>
                <a:cs typeface="Arial" charset="0"/>
              </a:rPr>
              <a:t>Trauma-Responsive Practices in Schools</a:t>
            </a:r>
          </a:p>
        </p:txBody>
      </p:sp>
      <p:pic>
        <p:nvPicPr>
          <p:cNvPr id="6" name="Picture Placeholder 6" descr="Mountain Plains mental health technology transfer center (MHTTC) logo ">
            <a:extLst>
              <a:ext uri="{FF2B5EF4-FFF2-40B4-BE49-F238E27FC236}">
                <a16:creationId xmlns:a16="http://schemas.microsoft.com/office/drawing/2014/main" id="{F6E99ACB-9D82-4247-A4BE-7C6AF489E098}"/>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1" t="-4214" r="-971" b="-4214"/>
          <a:stretch/>
        </p:blipFill>
        <p:spPr>
          <a:xfrm>
            <a:off x="1552857" y="150440"/>
            <a:ext cx="6725439" cy="953970"/>
          </a:xfrm>
          <a:prstGeom prst="rect">
            <a:avLst/>
          </a:prstGeom>
        </p:spPr>
      </p:pic>
      <p:pic>
        <p:nvPicPr>
          <p:cNvPr id="8" name="Picture 7" descr="Resilient Futures logo with a purple Phoenix flower">
            <a:extLst>
              <a:ext uri="{FF2B5EF4-FFF2-40B4-BE49-F238E27FC236}">
                <a16:creationId xmlns:a16="http://schemas.microsoft.com/office/drawing/2014/main" id="{72BC971E-2B06-43B2-9D1E-47E4CF2D74D0}"/>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564" y="5447920"/>
            <a:ext cx="1799486" cy="1259640"/>
          </a:xfrm>
          <a:prstGeom prst="rect">
            <a:avLst/>
          </a:prstGeom>
        </p:spPr>
      </p:pic>
      <p:pic>
        <p:nvPicPr>
          <p:cNvPr id="7" name="Picture Placeholder 6" descr="MHTTC stacked color bars">
            <a:extLst>
              <a:ext uri="{FF2B5EF4-FFF2-40B4-BE49-F238E27FC236}">
                <a16:creationId xmlns:a16="http://schemas.microsoft.com/office/drawing/2014/main" id="{D219F5A6-E879-47BA-91BF-8C797AB8426F}"/>
              </a:ext>
              <a:ext uri="{C183D7F6-B498-43B3-948B-1728B52AA6E4}">
                <adec:decorative xmlns:adec="http://schemas.microsoft.com/office/drawing/2017/decorative" val="0"/>
              </a:ext>
            </a:extLst>
          </p:cNvPr>
          <p:cNvPicPr>
            <a:picLocks noGrp="1" noChangeAspect="1"/>
          </p:cNvPicPr>
          <p:nvPr>
            <p:ph type="pic" sz="quarter" idx="11"/>
          </p:nvPr>
        </p:nvPicPr>
        <p:blipFill>
          <a:blip r:embed="rId5"/>
          <a:srcRect l="3" r="3"/>
          <a:stretch>
            <a:fillRect/>
          </a:stretch>
        </p:blipFill>
        <p:spPr>
          <a:prstGeom prst="rect">
            <a:avLst/>
          </a:prstGeom>
        </p:spPr>
      </p:pic>
    </p:spTree>
    <p:extLst>
      <p:ext uri="{BB962C8B-B14F-4D97-AF65-F5344CB8AC3E}">
        <p14:creationId xmlns:p14="http://schemas.microsoft.com/office/powerpoint/2010/main" val="111846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Dyad Share</a:t>
            </a:r>
          </a:p>
        </p:txBody>
      </p:sp>
      <p:sp>
        <p:nvSpPr>
          <p:cNvPr id="3" name="Content Placeholder 2"/>
          <p:cNvSpPr>
            <a:spLocks noGrp="1"/>
          </p:cNvSpPr>
          <p:nvPr>
            <p:ph idx="1"/>
          </p:nvPr>
        </p:nvSpPr>
        <p:spPr>
          <a:xfrm>
            <a:off x="316937" y="2152185"/>
            <a:ext cx="8615189" cy="3772476"/>
          </a:xfrm>
        </p:spPr>
        <p:txBody>
          <a:bodyPr>
            <a:normAutofit/>
          </a:bodyPr>
          <a:lstStyle/>
          <a:p>
            <a:pPr marL="114300" lvl="0" indent="0" algn="ctr">
              <a:spcBef>
                <a:spcPts val="0"/>
              </a:spcBef>
              <a:spcAft>
                <a:spcPts val="1200"/>
              </a:spcAft>
              <a:buSzPts val="1800"/>
              <a:buNone/>
            </a:pPr>
            <a:r>
              <a:rPr lang="en-US" dirty="0"/>
              <a:t>What resonated with you in this video?</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83317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Cultural Humility </a:t>
            </a:r>
            <a:r>
              <a:rPr lang="en-US" dirty="0">
                <a:solidFill>
                  <a:schemeClr val="bg1"/>
                </a:solidFill>
              </a:rPr>
              <a:t>(2)</a:t>
            </a:r>
          </a:p>
        </p:txBody>
      </p:sp>
      <p:sp>
        <p:nvSpPr>
          <p:cNvPr id="3" name="Content Placeholder 2"/>
          <p:cNvSpPr>
            <a:spLocks noGrp="1"/>
          </p:cNvSpPr>
          <p:nvPr>
            <p:ph idx="1"/>
          </p:nvPr>
        </p:nvSpPr>
        <p:spPr>
          <a:xfrm>
            <a:off x="264405" y="2152186"/>
            <a:ext cx="8615189" cy="3772476"/>
          </a:xfrm>
        </p:spPr>
        <p:txBody>
          <a:bodyPr>
            <a:normAutofit/>
          </a:bodyPr>
          <a:lstStyle/>
          <a:p>
            <a:pPr marL="114300" lvl="0" indent="0" algn="ctr">
              <a:spcBef>
                <a:spcPts val="0"/>
              </a:spcBef>
              <a:spcAft>
                <a:spcPts val="1200"/>
              </a:spcAft>
              <a:buSzPts val="1800"/>
              <a:buNone/>
            </a:pPr>
            <a:r>
              <a:rPr lang="en-US" dirty="0"/>
              <a:t>“More than a concept,                                      Cultural Humility is a process of communal reflection to analyze the root causes of suffering and create a broader, more inclusive view of the world.”</a:t>
            </a:r>
          </a:p>
          <a:p>
            <a:pPr marL="114300" indent="0" algn="ctr">
              <a:spcBef>
                <a:spcPts val="0"/>
              </a:spcBef>
              <a:spcAft>
                <a:spcPts val="1200"/>
              </a:spcAft>
              <a:buSzPts val="1800"/>
              <a:buNone/>
            </a:pPr>
            <a:endParaRPr lang="en-US" sz="1600" dirty="0">
              <a:solidFill>
                <a:schemeClr val="dk1"/>
              </a:solidFill>
            </a:endParaRPr>
          </a:p>
          <a:p>
            <a:pPr marL="114300" indent="0" algn="ctr">
              <a:spcBef>
                <a:spcPts val="0"/>
              </a:spcBef>
              <a:spcAft>
                <a:spcPts val="1200"/>
              </a:spcAft>
              <a:buSzPts val="1800"/>
              <a:buNone/>
            </a:pPr>
            <a:r>
              <a:rPr lang="en-US" sz="1600" dirty="0">
                <a:solidFill>
                  <a:schemeClr val="dk1"/>
                </a:solidFill>
              </a:rPr>
              <a:t>-Tervalon &amp; Murray-Garcia, 1998</a:t>
            </a:r>
            <a:endParaRPr lang="en-US" sz="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38528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Cultural Humility </a:t>
            </a:r>
            <a:r>
              <a:rPr lang="en-US" dirty="0">
                <a:solidFill>
                  <a:schemeClr val="bg1"/>
                </a:solidFill>
              </a:rPr>
              <a:t>(3)</a:t>
            </a:r>
          </a:p>
        </p:txBody>
      </p:sp>
      <p:sp>
        <p:nvSpPr>
          <p:cNvPr id="3" name="Content Placeholder 2"/>
          <p:cNvSpPr>
            <a:spLocks noGrp="1"/>
          </p:cNvSpPr>
          <p:nvPr>
            <p:ph idx="1"/>
          </p:nvPr>
        </p:nvSpPr>
        <p:spPr>
          <a:xfrm>
            <a:off x="264405" y="2005430"/>
            <a:ext cx="8615189" cy="3772476"/>
          </a:xfrm>
        </p:spPr>
        <p:txBody>
          <a:bodyPr>
            <a:normAutofit/>
          </a:bodyPr>
          <a:lstStyle/>
          <a:p>
            <a:pPr marL="571500" indent="-457200">
              <a:lnSpc>
                <a:spcPct val="150000"/>
              </a:lnSpc>
              <a:spcBef>
                <a:spcPts val="0"/>
              </a:spcBef>
              <a:spcAft>
                <a:spcPts val="1200"/>
              </a:spcAft>
              <a:buSzPts val="1800"/>
            </a:pPr>
            <a:r>
              <a:rPr lang="en-US" dirty="0"/>
              <a:t>Lifelong learning and critical self-reflection</a:t>
            </a:r>
          </a:p>
          <a:p>
            <a:pPr marL="571500" indent="-457200">
              <a:lnSpc>
                <a:spcPct val="150000"/>
              </a:lnSpc>
              <a:spcBef>
                <a:spcPts val="0"/>
              </a:spcBef>
              <a:spcAft>
                <a:spcPts val="1200"/>
              </a:spcAft>
              <a:buSzPts val="1800"/>
            </a:pPr>
            <a:r>
              <a:rPr lang="en-US" dirty="0"/>
              <a:t>Recognizing and changing power imbalances</a:t>
            </a:r>
          </a:p>
          <a:p>
            <a:pPr marL="571500" indent="-457200">
              <a:lnSpc>
                <a:spcPct val="150000"/>
              </a:lnSpc>
              <a:spcBef>
                <a:spcPts val="0"/>
              </a:spcBef>
              <a:spcAft>
                <a:spcPts val="1200"/>
              </a:spcAft>
              <a:buSzPts val="1800"/>
            </a:pPr>
            <a:r>
              <a:rPr lang="en-US" dirty="0"/>
              <a:t>Developing institutional accountability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09732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2400" dirty="0"/>
              <a:t>Core Guiding Principle:</a:t>
            </a:r>
            <a:br>
              <a:rPr lang="en-US" sz="3200" dirty="0"/>
            </a:br>
            <a:r>
              <a:rPr lang="en-US" sz="3600" dirty="0"/>
              <a:t>Cultural Humility &amp; Equity </a:t>
            </a:r>
            <a:r>
              <a:rPr lang="en-US" sz="3600" dirty="0">
                <a:solidFill>
                  <a:schemeClr val="bg1"/>
                </a:solidFill>
              </a:rPr>
              <a:t>(2)</a:t>
            </a:r>
            <a:endParaRPr lang="en-US" sz="3200" dirty="0">
              <a:solidFill>
                <a:schemeClr val="bg1"/>
              </a:solidFill>
            </a:endParaRPr>
          </a:p>
        </p:txBody>
      </p:sp>
      <p:sp>
        <p:nvSpPr>
          <p:cNvPr id="6" name="TextBox 5">
            <a:extLst>
              <a:ext uri="{FF2B5EF4-FFF2-40B4-BE49-F238E27FC236}">
                <a16:creationId xmlns:a16="http://schemas.microsoft.com/office/drawing/2014/main" id="{DD712B07-E09D-4655-BDEB-EE23B6E636D1}"/>
              </a:ext>
            </a:extLst>
          </p:cNvPr>
          <p:cNvSpPr txBox="1"/>
          <p:nvPr/>
        </p:nvSpPr>
        <p:spPr>
          <a:xfrm>
            <a:off x="688622" y="1554247"/>
            <a:ext cx="7766756" cy="461665"/>
          </a:xfrm>
          <a:prstGeom prst="rect">
            <a:avLst/>
          </a:prstGeom>
          <a:noFill/>
        </p:spPr>
        <p:txBody>
          <a:bodyPr wrap="square" rtlCol="0">
            <a:spAutoFit/>
          </a:bodyPr>
          <a:lstStyle/>
          <a:p>
            <a:pPr algn="ctr"/>
            <a:r>
              <a:rPr lang="en-US" sz="2400" i="1" u="sng" dirty="0"/>
              <a:t>In response to the COVID-19 pandemic:</a:t>
            </a:r>
          </a:p>
        </p:txBody>
      </p:sp>
      <p:sp>
        <p:nvSpPr>
          <p:cNvPr id="3" name="Content Placeholder 2"/>
          <p:cNvSpPr>
            <a:spLocks noGrp="1"/>
          </p:cNvSpPr>
          <p:nvPr>
            <p:ph idx="1"/>
          </p:nvPr>
        </p:nvSpPr>
        <p:spPr>
          <a:xfrm>
            <a:off x="540570" y="2372004"/>
            <a:ext cx="8062859" cy="3434633"/>
          </a:xfrm>
        </p:spPr>
        <p:txBody>
          <a:bodyPr>
            <a:normAutofit/>
          </a:bodyPr>
          <a:lstStyle/>
          <a:p>
            <a:pPr marL="0" lvl="0" indent="0" algn="ctr" fontAlgn="base">
              <a:lnSpc>
                <a:spcPct val="100000"/>
              </a:lnSpc>
              <a:spcAft>
                <a:spcPts val="1200"/>
              </a:spcAft>
              <a:buNone/>
            </a:pPr>
            <a:r>
              <a:rPr lang="en-US" sz="2200" dirty="0"/>
              <a:t>We come from diverse cultural groups that may react to the outbreak differently. </a:t>
            </a:r>
          </a:p>
          <a:p>
            <a:pPr marL="0" lvl="0" indent="0" algn="ctr" fontAlgn="base">
              <a:lnSpc>
                <a:spcPct val="100000"/>
              </a:lnSpc>
              <a:spcAft>
                <a:spcPts val="1200"/>
              </a:spcAft>
              <a:buNone/>
            </a:pPr>
            <a:r>
              <a:rPr lang="en-US" sz="2200" dirty="0"/>
              <a:t>One cultural group may focus on the economics of the pandemic (e.g., buying lots of groceries).                        Another cultural group may focus on a religious perception of the pandemic (e.g., focusing on prayer during this time). </a:t>
            </a:r>
          </a:p>
          <a:p>
            <a:pPr marL="0" lvl="0" indent="0" algn="ctr" fontAlgn="base">
              <a:lnSpc>
                <a:spcPct val="100000"/>
              </a:lnSpc>
              <a:spcAft>
                <a:spcPts val="1200"/>
              </a:spcAft>
              <a:buNone/>
            </a:pPr>
            <a:r>
              <a:rPr lang="en-US" sz="2200" b="1" dirty="0"/>
              <a:t>All responses should be honored equally.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17957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The Power of Story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9" name="Picture 2" descr="A box filled with photographs">
            <a:extLst>
              <a:ext uri="{FF2B5EF4-FFF2-40B4-BE49-F238E27FC236}">
                <a16:creationId xmlns:a16="http://schemas.microsoft.com/office/drawing/2014/main" id="{BCCA5F95-A009-4C63-8351-8E82D30DA6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805" y="1384030"/>
            <a:ext cx="3246390" cy="4089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559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5" y="185162"/>
            <a:ext cx="8615190" cy="397560"/>
          </a:xfrm>
        </p:spPr>
        <p:txBody>
          <a:bodyPr>
            <a:normAutofit fontScale="90000"/>
          </a:bodyPr>
          <a:lstStyle/>
          <a:p>
            <a:pPr algn="ctr"/>
            <a:r>
              <a:rPr lang="en-US" sz="3200" dirty="0"/>
              <a:t>The Pair of ACEs</a:t>
            </a:r>
          </a:p>
        </p:txBody>
      </p:sp>
      <p:pic>
        <p:nvPicPr>
          <p:cNvPr id="8" name="Picture 7" descr="Pair of ACEs Tree.pdf">
            <a:extLst>
              <a:ext uri="{FF2B5EF4-FFF2-40B4-BE49-F238E27FC236}">
                <a16:creationId xmlns:a16="http://schemas.microsoft.com/office/drawing/2014/main" id="{7DE43D77-2F12-4445-A578-0391A67D80B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567" t="7956" r="4934"/>
          <a:stretch/>
        </p:blipFill>
        <p:spPr>
          <a:xfrm>
            <a:off x="13992" y="824089"/>
            <a:ext cx="9130008" cy="4681184"/>
          </a:xfrm>
          <a:prstGeom prst="rect">
            <a:avLst/>
          </a:prstGeom>
        </p:spPr>
      </p:pic>
      <p:sp>
        <p:nvSpPr>
          <p:cNvPr id="3" name="Rectangle 2">
            <a:extLst>
              <a:ext uri="{FF2B5EF4-FFF2-40B4-BE49-F238E27FC236}">
                <a16:creationId xmlns:a16="http://schemas.microsoft.com/office/drawing/2014/main" id="{C2FF4A1C-2648-4182-AA6A-E6816B1985B4}"/>
              </a:ext>
            </a:extLst>
          </p:cNvPr>
          <p:cNvSpPr/>
          <p:nvPr/>
        </p:nvSpPr>
        <p:spPr>
          <a:xfrm>
            <a:off x="1075267" y="5647663"/>
            <a:ext cx="6993466" cy="276999"/>
          </a:xfrm>
          <a:prstGeom prst="rect">
            <a:avLst/>
          </a:prstGeom>
        </p:spPr>
        <p:txBody>
          <a:bodyPr wrap="square">
            <a:spAutoFit/>
          </a:bodyPr>
          <a:lstStyle/>
          <a:p>
            <a:pPr algn="ctr"/>
            <a:r>
              <a:rPr lang="en-US" sz="1200" dirty="0"/>
              <a:t>Source: Miliken Institute of Public Health, George Washington University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74075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0" y="282947"/>
            <a:ext cx="7540978" cy="869992"/>
          </a:xfrm>
        </p:spPr>
        <p:txBody>
          <a:bodyPr>
            <a:normAutofit/>
          </a:bodyPr>
          <a:lstStyle/>
          <a:p>
            <a:pPr algn="ctr"/>
            <a:r>
              <a:rPr lang="en-US" sz="2800" b="1" dirty="0">
                <a:latin typeface="+mn-lt"/>
              </a:rPr>
              <a:t>What is in your community’s soil that creates adversity?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6" name="Picture 5" descr="illustration of a tree with leaves and deep roots">
            <a:extLst>
              <a:ext uri="{FF2B5EF4-FFF2-40B4-BE49-F238E27FC236}">
                <a16:creationId xmlns:a16="http://schemas.microsoft.com/office/drawing/2014/main" id="{E6F8026E-711B-4FD7-A469-66C9B2EE23E6}"/>
              </a:ext>
            </a:extLst>
          </p:cNvPr>
          <p:cNvPicPr>
            <a:picLocks noChangeAspect="1"/>
          </p:cNvPicPr>
          <p:nvPr/>
        </p:nvPicPr>
        <p:blipFill>
          <a:blip r:embed="rId7"/>
          <a:stretch>
            <a:fillRect/>
          </a:stretch>
        </p:blipFill>
        <p:spPr>
          <a:xfrm>
            <a:off x="190119" y="1168775"/>
            <a:ext cx="8763759" cy="4740051"/>
          </a:xfrm>
          <a:prstGeom prst="rect">
            <a:avLst/>
          </a:prstGeom>
        </p:spPr>
      </p:pic>
    </p:spTree>
    <p:custDataLst>
      <p:tags r:id="rId1"/>
    </p:custDataLst>
    <p:extLst>
      <p:ext uri="{BB962C8B-B14F-4D97-AF65-F5344CB8AC3E}">
        <p14:creationId xmlns:p14="http://schemas.microsoft.com/office/powerpoint/2010/main" val="76086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02870"/>
            <a:ext cx="8961120" cy="1303019"/>
          </a:xfrm>
        </p:spPr>
        <p:txBody>
          <a:bodyPr>
            <a:normAutofit/>
          </a:bodyPr>
          <a:lstStyle/>
          <a:p>
            <a:pPr algn="ctr"/>
            <a:r>
              <a:rPr lang="en-US" sz="2800" b="1" dirty="0">
                <a:latin typeface="+mn-lt"/>
              </a:rPr>
              <a:t>What strengths are in your community’s soil that can be fertilized to build well-being and resilience?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6" name="Picture 5" descr="illustration of a tree with leaves and deep roots">
            <a:extLst>
              <a:ext uri="{FF2B5EF4-FFF2-40B4-BE49-F238E27FC236}">
                <a16:creationId xmlns:a16="http://schemas.microsoft.com/office/drawing/2014/main" id="{E6F8026E-711B-4FD7-A469-66C9B2EE23E6}"/>
              </a:ext>
            </a:extLst>
          </p:cNvPr>
          <p:cNvPicPr>
            <a:picLocks noChangeAspect="1"/>
          </p:cNvPicPr>
          <p:nvPr/>
        </p:nvPicPr>
        <p:blipFill>
          <a:blip r:embed="rId7"/>
          <a:stretch>
            <a:fillRect/>
          </a:stretch>
        </p:blipFill>
        <p:spPr>
          <a:xfrm>
            <a:off x="190119" y="1168775"/>
            <a:ext cx="8763759" cy="4740051"/>
          </a:xfrm>
          <a:prstGeom prst="rect">
            <a:avLst/>
          </a:prstGeom>
        </p:spPr>
      </p:pic>
    </p:spTree>
    <p:custDataLst>
      <p:tags r:id="rId1"/>
    </p:custDataLst>
    <p:extLst>
      <p:ext uri="{BB962C8B-B14F-4D97-AF65-F5344CB8AC3E}">
        <p14:creationId xmlns:p14="http://schemas.microsoft.com/office/powerpoint/2010/main" val="232163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05" y="185162"/>
            <a:ext cx="8615190" cy="397560"/>
          </a:xfrm>
        </p:spPr>
        <p:txBody>
          <a:bodyPr>
            <a:normAutofit fontScale="90000"/>
          </a:bodyPr>
          <a:lstStyle/>
          <a:p>
            <a:pPr algn="ctr"/>
            <a:r>
              <a:rPr lang="en-US" sz="3200" dirty="0"/>
              <a:t>The Pair of ACEs</a:t>
            </a:r>
            <a:r>
              <a:rPr lang="en-US" sz="32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9" name="Picture 1" descr="page1image60671200">
            <a:extLst>
              <a:ext uri="{FF2B5EF4-FFF2-40B4-BE49-F238E27FC236}">
                <a16:creationId xmlns:a16="http://schemas.microsoft.com/office/drawing/2014/main" id="{266D466C-CC8C-41B9-ABD6-16C4AB3E70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168" t="12139" r="4593"/>
          <a:stretch/>
        </p:blipFill>
        <p:spPr bwMode="auto">
          <a:xfrm>
            <a:off x="39851" y="745067"/>
            <a:ext cx="9064297" cy="4978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475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321710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lstStyle/>
          <a:p>
            <a:r>
              <a:rPr lang="en-US" dirty="0"/>
              <a:t>Group Norms</a:t>
            </a:r>
          </a:p>
        </p:txBody>
      </p:sp>
      <p:pic>
        <p:nvPicPr>
          <p:cNvPr id="8" name="Shape 297" descr="A group of hands raised in the air">
            <a:extLst>
              <a:ext uri="{FF2B5EF4-FFF2-40B4-BE49-F238E27FC236}">
                <a16:creationId xmlns:a16="http://schemas.microsoft.com/office/drawing/2014/main" id="{5B4BD7D7-4D46-4FBF-81DA-2F5849BD8543}"/>
              </a:ext>
            </a:extLst>
          </p:cNvPr>
          <p:cNvPicPr preferRelativeResize="0"/>
          <p:nvPr/>
        </p:nvPicPr>
        <p:blipFill rotWithShape="1">
          <a:blip r:embed="rId4">
            <a:alphaModFix/>
          </a:blip>
          <a:srcRect/>
          <a:stretch/>
        </p:blipFill>
        <p:spPr>
          <a:xfrm>
            <a:off x="5671268" y="522673"/>
            <a:ext cx="2943922" cy="1374878"/>
          </a:xfrm>
          <a:prstGeom prst="rect">
            <a:avLst/>
          </a:prstGeom>
          <a:noFill/>
          <a:ln>
            <a:noFill/>
          </a:ln>
        </p:spPr>
      </p:pic>
      <p:sp>
        <p:nvSpPr>
          <p:cNvPr id="3" name="Content Placeholder 2"/>
          <p:cNvSpPr>
            <a:spLocks noGrp="1"/>
          </p:cNvSpPr>
          <p:nvPr>
            <p:ph idx="1"/>
          </p:nvPr>
        </p:nvSpPr>
        <p:spPr>
          <a:xfrm>
            <a:off x="628649" y="1728438"/>
            <a:ext cx="8303477" cy="4196223"/>
          </a:xfrm>
        </p:spPr>
        <p:txBody>
          <a:bodyPr>
            <a:normAutofit fontScale="62500" lnSpcReduction="20000"/>
          </a:bodyPr>
          <a:lstStyle/>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Share what feels comfortable </a:t>
            </a:r>
          </a:p>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Be mindful of the impact of our words or stories on others</a:t>
            </a:r>
          </a:p>
          <a:p>
            <a:pPr marL="457200" indent="-317500">
              <a:lnSpc>
                <a:spcPct val="150000"/>
              </a:lnSpc>
              <a:buClr>
                <a:srgbClr val="000000"/>
              </a:buClr>
              <a:buSzPct val="100000"/>
              <a:buFont typeface="Arial"/>
              <a:buChar char="●"/>
            </a:pPr>
            <a:r>
              <a:rPr lang="en-US" dirty="0">
                <a:solidFill>
                  <a:schemeClr val="dk1"/>
                </a:solidFill>
                <a:sym typeface="Palatino Linotype"/>
              </a:rPr>
              <a:t>Pay attention to yourself –  color, use fidgets, stretch, stand up</a:t>
            </a:r>
          </a:p>
          <a:p>
            <a:pPr marL="457200" indent="-317500">
              <a:lnSpc>
                <a:spcPct val="150000"/>
              </a:lnSpc>
              <a:buClr>
                <a:srgbClr val="000000"/>
              </a:buClr>
              <a:buSzPct val="100000"/>
              <a:buFont typeface="Arial"/>
              <a:buChar char="●"/>
            </a:pPr>
            <a:r>
              <a:rPr lang="en-US" dirty="0">
                <a:solidFill>
                  <a:schemeClr val="dk1"/>
                </a:solidFill>
                <a:sym typeface="Palatino Linotype"/>
              </a:rPr>
              <a:t>Take a break if needed  </a:t>
            </a:r>
          </a:p>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Feel free to reach out in chat with reflections or questions </a:t>
            </a:r>
          </a:p>
          <a:p>
            <a:pPr marL="457200" indent="-317500">
              <a:lnSpc>
                <a:spcPct val="150000"/>
              </a:lnSpc>
              <a:buClr>
                <a:srgbClr val="000000"/>
              </a:buClr>
              <a:buSzPct val="100000"/>
              <a:buFont typeface="Arial"/>
              <a:buChar char="●"/>
            </a:pPr>
            <a:r>
              <a:rPr lang="en-US" dirty="0">
                <a:solidFill>
                  <a:schemeClr val="dk1"/>
                </a:solidFill>
                <a:sym typeface="Palatino Linotype"/>
              </a:rPr>
              <a:t>Remember that w</a:t>
            </a:r>
            <a:r>
              <a:rPr lang="en-US" dirty="0"/>
              <a:t>e enter this space with varying levels of knowledge and understanding</a:t>
            </a:r>
          </a:p>
          <a:p>
            <a:pPr marL="457200" indent="-317500">
              <a:lnSpc>
                <a:spcPct val="150000"/>
              </a:lnSpc>
              <a:buClr>
                <a:srgbClr val="000000"/>
              </a:buClr>
              <a:buSzPct val="100000"/>
              <a:buFont typeface="Arial"/>
              <a:buChar char="●"/>
            </a:pPr>
            <a:r>
              <a:rPr lang="en-US" dirty="0"/>
              <a:t>Personal experiences influence how we internalize information</a:t>
            </a:r>
          </a:p>
          <a:p>
            <a:pPr marL="457200" indent="-317500">
              <a:lnSpc>
                <a:spcPct val="150000"/>
              </a:lnSpc>
              <a:buClr>
                <a:srgbClr val="000000"/>
              </a:buClr>
              <a:buSzPct val="100000"/>
              <a:buFont typeface="Arial"/>
              <a:buChar char="●"/>
            </a:pPr>
            <a:r>
              <a:rPr lang="en-US" dirty="0"/>
              <a:t>What else? </a:t>
            </a:r>
          </a:p>
        </p:txBody>
      </p:sp>
      <p:pic>
        <p:nvPicPr>
          <p:cNvPr id="7" name="Picture 6" descr="Resilient Futures logo ">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90512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Deficit Thinking Model</a:t>
            </a:r>
          </a:p>
        </p:txBody>
      </p:sp>
      <p:sp>
        <p:nvSpPr>
          <p:cNvPr id="3" name="Content Placeholder 2"/>
          <p:cNvSpPr>
            <a:spLocks noGrp="1"/>
          </p:cNvSpPr>
          <p:nvPr>
            <p:ph idx="1"/>
          </p:nvPr>
        </p:nvSpPr>
        <p:spPr>
          <a:xfrm>
            <a:off x="174094" y="1668225"/>
            <a:ext cx="8615189" cy="3772476"/>
          </a:xfrm>
        </p:spPr>
        <p:txBody>
          <a:bodyPr>
            <a:normAutofit/>
          </a:bodyPr>
          <a:lstStyle/>
          <a:p>
            <a:pPr marL="571500" indent="-457200">
              <a:lnSpc>
                <a:spcPct val="100000"/>
              </a:lnSpc>
              <a:spcBef>
                <a:spcPts val="0"/>
              </a:spcBef>
              <a:spcAft>
                <a:spcPts val="1200"/>
              </a:spcAft>
              <a:buSzPts val="1800"/>
            </a:pPr>
            <a:r>
              <a:rPr lang="en-US" dirty="0"/>
              <a:t>Belief that students fail in school because of their own deficiencies  </a:t>
            </a:r>
          </a:p>
          <a:p>
            <a:pPr marL="571500" indent="-457200">
              <a:lnSpc>
                <a:spcPct val="100000"/>
              </a:lnSpc>
              <a:spcBef>
                <a:spcPts val="0"/>
              </a:spcBef>
              <a:spcAft>
                <a:spcPts val="1200"/>
              </a:spcAft>
              <a:buSzPts val="1800"/>
            </a:pPr>
            <a:endParaRPr lang="en-US" dirty="0"/>
          </a:p>
          <a:p>
            <a:pPr marL="571500" indent="-457200">
              <a:lnSpc>
                <a:spcPct val="100000"/>
              </a:lnSpc>
              <a:spcBef>
                <a:spcPts val="0"/>
              </a:spcBef>
              <a:spcAft>
                <a:spcPts val="1200"/>
              </a:spcAft>
              <a:buSzPts val="1800"/>
            </a:pPr>
            <a:r>
              <a:rPr lang="en-US" dirty="0"/>
              <a:t>Often attributed to parents/caregivers that do not value education</a:t>
            </a:r>
          </a:p>
          <a:p>
            <a:pPr marL="114300" indent="0">
              <a:lnSpc>
                <a:spcPct val="100000"/>
              </a:lnSpc>
              <a:spcBef>
                <a:spcPts val="0"/>
              </a:spcBef>
              <a:spcAft>
                <a:spcPts val="1200"/>
              </a:spcAft>
              <a:buSzPts val="1800"/>
              <a:buNone/>
            </a:pPr>
            <a:endParaRPr lang="en-US" dirty="0"/>
          </a:p>
          <a:p>
            <a:pPr marL="114300" indent="0">
              <a:lnSpc>
                <a:spcPct val="100000"/>
              </a:lnSpc>
              <a:spcBef>
                <a:spcPts val="0"/>
              </a:spcBef>
              <a:spcAft>
                <a:spcPts val="1200"/>
              </a:spcAft>
              <a:buSzPts val="1800"/>
              <a:buNone/>
            </a:pPr>
            <a:r>
              <a:rPr lang="en-US" sz="1400" dirty="0"/>
              <a:t>							  (Garcia &amp; Guerra, 2004) </a:t>
            </a:r>
            <a:endParaRPr lang="en-US" sz="16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11366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Deficit Thinking Model </a:t>
            </a:r>
            <a:r>
              <a:rPr lang="en-US" dirty="0">
                <a:solidFill>
                  <a:schemeClr val="bg1"/>
                </a:solidFill>
              </a:rPr>
              <a:t>(2)</a:t>
            </a:r>
          </a:p>
        </p:txBody>
      </p:sp>
      <p:sp>
        <p:nvSpPr>
          <p:cNvPr id="3" name="Content Placeholder 2"/>
          <p:cNvSpPr>
            <a:spLocks noGrp="1"/>
          </p:cNvSpPr>
          <p:nvPr>
            <p:ph idx="1"/>
          </p:nvPr>
        </p:nvSpPr>
        <p:spPr>
          <a:xfrm>
            <a:off x="174094" y="1517519"/>
            <a:ext cx="8615189" cy="1496614"/>
          </a:xfrm>
        </p:spPr>
        <p:txBody>
          <a:bodyPr>
            <a:normAutofit/>
          </a:bodyPr>
          <a:lstStyle/>
          <a:p>
            <a:pPr marL="571500" indent="-457200">
              <a:lnSpc>
                <a:spcPct val="100000"/>
              </a:lnSpc>
              <a:spcBef>
                <a:spcPts val="0"/>
              </a:spcBef>
              <a:spcAft>
                <a:spcPts val="1200"/>
              </a:spcAft>
              <a:buSzPts val="1800"/>
            </a:pPr>
            <a:r>
              <a:rPr lang="en-US" dirty="0"/>
              <a:t>Belief doesn’t acknowledge unfair school policies or differential treatment</a:t>
            </a:r>
          </a:p>
          <a:p>
            <a:pPr marL="114300" indent="0">
              <a:lnSpc>
                <a:spcPct val="100000"/>
              </a:lnSpc>
              <a:spcBef>
                <a:spcPts val="0"/>
              </a:spcBef>
              <a:spcAft>
                <a:spcPts val="1200"/>
              </a:spcAft>
              <a:buSzPts val="1800"/>
              <a:buNone/>
            </a:pPr>
            <a:r>
              <a:rPr lang="en-US" sz="1400" dirty="0"/>
              <a:t>							  (Garcia &amp; Guerra, 2004) </a:t>
            </a:r>
            <a:endParaRPr lang="en-US" sz="1600" dirty="0"/>
          </a:p>
        </p:txBody>
      </p:sp>
      <p:pic>
        <p:nvPicPr>
          <p:cNvPr id="6" name="Picture 5" descr="rows of empty desks in a classroom">
            <a:extLst>
              <a:ext uri="{FF2B5EF4-FFF2-40B4-BE49-F238E27FC236}">
                <a16:creationId xmlns:a16="http://schemas.microsoft.com/office/drawing/2014/main" id="{EB387651-5BE7-4053-9E2B-22CF6D401343}"/>
              </a:ext>
            </a:extLst>
          </p:cNvPr>
          <p:cNvPicPr>
            <a:picLocks noChangeAspect="1"/>
          </p:cNvPicPr>
          <p:nvPr/>
        </p:nvPicPr>
        <p:blipFill>
          <a:blip r:embed="rId4"/>
          <a:stretch>
            <a:fillRect/>
          </a:stretch>
        </p:blipFill>
        <p:spPr>
          <a:xfrm>
            <a:off x="2531937" y="3129561"/>
            <a:ext cx="4080126" cy="2679673"/>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72565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The Power of Language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0" name="Picture 9" descr="Two intersecting dialogue boxes ">
            <a:extLst>
              <a:ext uri="{FF2B5EF4-FFF2-40B4-BE49-F238E27FC236}">
                <a16:creationId xmlns:a16="http://schemas.microsoft.com/office/drawing/2014/main" id="{CB5915E8-1621-4953-BA3E-E0EFCDA086B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688992" y="2083813"/>
            <a:ext cx="3766015" cy="3354107"/>
          </a:xfrm>
          <a:prstGeom prst="rect">
            <a:avLst/>
          </a:prstGeom>
        </p:spPr>
      </p:pic>
    </p:spTree>
    <p:custDataLst>
      <p:tags r:id="rId1"/>
    </p:custDataLst>
    <p:extLst>
      <p:ext uri="{BB962C8B-B14F-4D97-AF65-F5344CB8AC3E}">
        <p14:creationId xmlns:p14="http://schemas.microsoft.com/office/powerpoint/2010/main" val="153966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1402271"/>
          </a:xfrm>
        </p:spPr>
        <p:txBody>
          <a:bodyPr>
            <a:normAutofit/>
          </a:bodyPr>
          <a:lstStyle/>
          <a:p>
            <a:r>
              <a:rPr lang="en-US" dirty="0"/>
              <a:t>The Power of Language: </a:t>
            </a:r>
            <a:br>
              <a:rPr lang="en-US" dirty="0"/>
            </a:br>
            <a:r>
              <a:rPr lang="en-US" sz="3600" dirty="0"/>
              <a:t>Our Internal Dialogue</a:t>
            </a:r>
            <a:endParaRPr lang="en-US"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6" name="Picture 5" descr="light bulb inside a thought bubble">
            <a:extLst>
              <a:ext uri="{FF2B5EF4-FFF2-40B4-BE49-F238E27FC236}">
                <a16:creationId xmlns:a16="http://schemas.microsoft.com/office/drawing/2014/main" id="{201085BD-9A9B-4CA0-B9EE-676FAA401B3E}"/>
              </a:ext>
            </a:extLst>
          </p:cNvPr>
          <p:cNvPicPr>
            <a:picLocks noChangeAspect="1"/>
          </p:cNvPicPr>
          <p:nvPr/>
        </p:nvPicPr>
        <p:blipFill>
          <a:blip r:embed="rId7"/>
          <a:stretch>
            <a:fillRect/>
          </a:stretch>
        </p:blipFill>
        <p:spPr>
          <a:xfrm>
            <a:off x="2291769" y="2399893"/>
            <a:ext cx="4560461" cy="3048209"/>
          </a:xfrm>
          <a:prstGeom prst="rect">
            <a:avLst/>
          </a:prstGeom>
        </p:spPr>
      </p:pic>
    </p:spTree>
    <p:custDataLst>
      <p:tags r:id="rId1"/>
    </p:custDataLst>
    <p:extLst>
      <p:ext uri="{BB962C8B-B14F-4D97-AF65-F5344CB8AC3E}">
        <p14:creationId xmlns:p14="http://schemas.microsoft.com/office/powerpoint/2010/main" val="341178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72" y="169308"/>
            <a:ext cx="8615189" cy="847045"/>
          </a:xfrm>
        </p:spPr>
        <p:txBody>
          <a:bodyPr>
            <a:normAutofit fontScale="90000"/>
          </a:bodyPr>
          <a:lstStyle/>
          <a:p>
            <a:r>
              <a:rPr lang="en-US" dirty="0"/>
              <a:t>Classroom/School Application</a:t>
            </a:r>
          </a:p>
        </p:txBody>
      </p:sp>
      <p:sp>
        <p:nvSpPr>
          <p:cNvPr id="3" name="Content Placeholder 2"/>
          <p:cNvSpPr>
            <a:spLocks noGrp="1"/>
          </p:cNvSpPr>
          <p:nvPr>
            <p:ph idx="1"/>
          </p:nvPr>
        </p:nvSpPr>
        <p:spPr>
          <a:xfrm>
            <a:off x="174094" y="1517518"/>
            <a:ext cx="8615189" cy="3720525"/>
          </a:xfrm>
        </p:spPr>
        <p:txBody>
          <a:bodyPr>
            <a:normAutofit lnSpcReduction="10000"/>
          </a:bodyPr>
          <a:lstStyle/>
          <a:p>
            <a:pPr marL="571500" indent="-457200">
              <a:lnSpc>
                <a:spcPct val="100000"/>
              </a:lnSpc>
              <a:spcBef>
                <a:spcPts val="0"/>
              </a:spcBef>
              <a:spcAft>
                <a:spcPts val="2400"/>
              </a:spcAft>
              <a:buSzPts val="1800"/>
            </a:pPr>
            <a:r>
              <a:rPr lang="en-US" dirty="0"/>
              <a:t>Consistently engage in culturally responsive teaching practices</a:t>
            </a:r>
          </a:p>
          <a:p>
            <a:pPr marL="571500" indent="-457200">
              <a:lnSpc>
                <a:spcPct val="100000"/>
              </a:lnSpc>
              <a:spcBef>
                <a:spcPts val="0"/>
              </a:spcBef>
              <a:spcAft>
                <a:spcPts val="2400"/>
              </a:spcAft>
              <a:buSzPts val="1800"/>
            </a:pPr>
            <a:r>
              <a:rPr lang="en-US" dirty="0"/>
              <a:t>Know what pushes your buttons</a:t>
            </a:r>
          </a:p>
          <a:p>
            <a:pPr marL="571500" indent="-457200">
              <a:lnSpc>
                <a:spcPct val="100000"/>
              </a:lnSpc>
              <a:spcBef>
                <a:spcPts val="0"/>
              </a:spcBef>
              <a:spcAft>
                <a:spcPts val="2400"/>
              </a:spcAft>
              <a:buSzPts val="1800"/>
            </a:pPr>
            <a:r>
              <a:rPr lang="en-US" dirty="0"/>
              <a:t>Continually examine the role of bias</a:t>
            </a:r>
          </a:p>
          <a:p>
            <a:pPr marL="114300" indent="0">
              <a:lnSpc>
                <a:spcPct val="100000"/>
              </a:lnSpc>
              <a:spcBef>
                <a:spcPts val="0"/>
              </a:spcBef>
              <a:spcAft>
                <a:spcPts val="2400"/>
              </a:spcAft>
              <a:buSzPts val="1800"/>
              <a:buNone/>
            </a:pPr>
            <a:r>
              <a:rPr lang="en-US" dirty="0"/>
              <a:t>			a. Self-reflection </a:t>
            </a:r>
          </a:p>
          <a:p>
            <a:pPr marL="114300" indent="0">
              <a:lnSpc>
                <a:spcPct val="100000"/>
              </a:lnSpc>
              <a:spcBef>
                <a:spcPts val="0"/>
              </a:spcBef>
              <a:spcAft>
                <a:spcPts val="2400"/>
              </a:spcAft>
              <a:buSzPts val="1800"/>
              <a:buNone/>
            </a:pPr>
            <a:r>
              <a:rPr lang="en-US" dirty="0"/>
              <a:t>			b. Enlist an accountability partner</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45041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68456"/>
            <a:ext cx="7615239" cy="1718360"/>
          </a:xfrm>
        </p:spPr>
        <p:txBody>
          <a:bodyPr>
            <a:normAutofit fontScale="90000"/>
          </a:bodyPr>
          <a:lstStyle/>
          <a:p>
            <a:r>
              <a:rPr lang="en-US" dirty="0"/>
              <a:t>Critical Self-Reflection &amp; Lifelong Learning </a:t>
            </a:r>
            <a:br>
              <a:rPr lang="en-US" dirty="0"/>
            </a:br>
            <a:endParaRPr lang="en-US" dirty="0"/>
          </a:p>
        </p:txBody>
      </p:sp>
      <p:sp>
        <p:nvSpPr>
          <p:cNvPr id="3" name="Content Placeholder 2"/>
          <p:cNvSpPr>
            <a:spLocks noGrp="1"/>
          </p:cNvSpPr>
          <p:nvPr>
            <p:ph idx="1"/>
          </p:nvPr>
        </p:nvSpPr>
        <p:spPr>
          <a:xfrm>
            <a:off x="264405" y="2194187"/>
            <a:ext cx="8615189" cy="3115732"/>
          </a:xfrm>
        </p:spPr>
        <p:txBody>
          <a:bodyPr>
            <a:normAutofit lnSpcReduction="10000"/>
          </a:bodyPr>
          <a:lstStyle/>
          <a:p>
            <a:pPr marL="114300" indent="0" algn="ctr">
              <a:lnSpc>
                <a:spcPct val="100000"/>
              </a:lnSpc>
              <a:spcBef>
                <a:spcPts val="0"/>
              </a:spcBef>
              <a:spcAft>
                <a:spcPts val="2400"/>
              </a:spcAft>
              <a:buSzPts val="1800"/>
              <a:buNone/>
            </a:pPr>
            <a:r>
              <a:rPr lang="en-US" sz="3000" dirty="0"/>
              <a:t>Ongoing reflection is a </a:t>
            </a:r>
            <a:r>
              <a:rPr lang="en-US" sz="3000" b="1" i="1" dirty="0"/>
              <a:t>cornerstone</a:t>
            </a:r>
            <a:r>
              <a:rPr lang="en-US" sz="3000" dirty="0"/>
              <a:t> of learning.</a:t>
            </a:r>
            <a:r>
              <a:rPr lang="en-US" dirty="0"/>
              <a:t> </a:t>
            </a:r>
          </a:p>
          <a:p>
            <a:pPr marL="114300" indent="0" algn="ctr">
              <a:lnSpc>
                <a:spcPct val="100000"/>
              </a:lnSpc>
              <a:spcBef>
                <a:spcPts val="0"/>
              </a:spcBef>
              <a:spcAft>
                <a:spcPts val="2400"/>
              </a:spcAft>
              <a:buSzPts val="1800"/>
              <a:buNone/>
            </a:pPr>
            <a:endParaRPr lang="en-US" sz="2600" dirty="0"/>
          </a:p>
          <a:p>
            <a:pPr marL="114300" indent="0" algn="ctr">
              <a:lnSpc>
                <a:spcPct val="100000"/>
              </a:lnSpc>
              <a:spcBef>
                <a:spcPts val="0"/>
              </a:spcBef>
              <a:spcAft>
                <a:spcPts val="2400"/>
              </a:spcAft>
              <a:buSzPts val="1800"/>
              <a:buNone/>
            </a:pPr>
            <a:r>
              <a:rPr lang="en-US" sz="2600" dirty="0"/>
              <a:t>We know that when students, or any of us for that matter, are given time to reflect about what they’re doing or what they’re learning, they understand more fully why something is the way it is, not simply that it is.</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619682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0" y="268484"/>
            <a:ext cx="8247417" cy="847045"/>
          </a:xfrm>
        </p:spPr>
        <p:txBody>
          <a:bodyPr>
            <a:normAutofit/>
          </a:bodyPr>
          <a:lstStyle/>
          <a:p>
            <a:r>
              <a:rPr lang="en-US" dirty="0"/>
              <a:t>Activity: Journal </a:t>
            </a:r>
          </a:p>
        </p:txBody>
      </p:sp>
      <p:sp>
        <p:nvSpPr>
          <p:cNvPr id="3" name="Content Placeholder 2"/>
          <p:cNvSpPr>
            <a:spLocks noGrp="1"/>
          </p:cNvSpPr>
          <p:nvPr>
            <p:ph idx="1"/>
          </p:nvPr>
        </p:nvSpPr>
        <p:spPr>
          <a:xfrm>
            <a:off x="264405" y="2122311"/>
            <a:ext cx="8615189" cy="3115732"/>
          </a:xfrm>
        </p:spPr>
        <p:txBody>
          <a:bodyPr>
            <a:normAutofit/>
          </a:bodyPr>
          <a:lstStyle/>
          <a:p>
            <a:pPr marL="114300" indent="0" algn="ctr">
              <a:lnSpc>
                <a:spcPct val="100000"/>
              </a:lnSpc>
              <a:spcBef>
                <a:spcPts val="0"/>
              </a:spcBef>
              <a:spcAft>
                <a:spcPts val="2400"/>
              </a:spcAft>
              <a:buSzPts val="1800"/>
              <a:buNone/>
            </a:pPr>
            <a:r>
              <a:rPr lang="en-US" dirty="0"/>
              <a:t>What pushes your buttons in a </a:t>
            </a:r>
            <a:r>
              <a:rPr lang="en-US" i="1" dirty="0"/>
              <a:t>physical</a:t>
            </a:r>
            <a:r>
              <a:rPr lang="en-US" dirty="0"/>
              <a:t> classroom?</a:t>
            </a:r>
          </a:p>
          <a:p>
            <a:pPr marL="114300" indent="0" algn="ctr">
              <a:lnSpc>
                <a:spcPct val="100000"/>
              </a:lnSpc>
              <a:spcBef>
                <a:spcPts val="0"/>
              </a:spcBef>
              <a:spcAft>
                <a:spcPts val="2400"/>
              </a:spcAft>
              <a:buSzPts val="1800"/>
              <a:buNone/>
            </a:pPr>
            <a:endParaRPr lang="en-US" dirty="0"/>
          </a:p>
          <a:p>
            <a:pPr marL="114300" indent="0" algn="ctr">
              <a:lnSpc>
                <a:spcPct val="100000"/>
              </a:lnSpc>
              <a:spcBef>
                <a:spcPts val="0"/>
              </a:spcBef>
              <a:spcAft>
                <a:spcPts val="2400"/>
              </a:spcAft>
              <a:buSzPts val="1800"/>
              <a:buNone/>
            </a:pPr>
            <a:r>
              <a:rPr lang="en-US" dirty="0"/>
              <a:t>What pushes your buttons in a </a:t>
            </a:r>
            <a:r>
              <a:rPr lang="en-US" i="1" dirty="0"/>
              <a:t>virtual</a:t>
            </a:r>
            <a:r>
              <a:rPr lang="en-US" dirty="0"/>
              <a:t> classroom?</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25380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r>
              <a:rPr lang="en-US" sz="40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121891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34" y="99151"/>
            <a:ext cx="8403316" cy="1145918"/>
          </a:xfrm>
        </p:spPr>
        <p:txBody>
          <a:bodyPr>
            <a:normAutofit/>
          </a:bodyPr>
          <a:lstStyle/>
          <a:p>
            <a:r>
              <a:rPr lang="en-US" sz="2400" dirty="0"/>
              <a:t>Core Guiding Principle:</a:t>
            </a:r>
            <a:br>
              <a:rPr lang="en-US" sz="3200" dirty="0"/>
            </a:br>
            <a:r>
              <a:rPr lang="en-US" sz="3600" dirty="0"/>
              <a:t>Compassion &amp; Dependability</a:t>
            </a:r>
            <a:endParaRPr lang="en-US" sz="3200" dirty="0"/>
          </a:p>
        </p:txBody>
      </p:sp>
      <p:sp>
        <p:nvSpPr>
          <p:cNvPr id="3" name="Content Placeholder 2"/>
          <p:cNvSpPr>
            <a:spLocks noGrp="1"/>
          </p:cNvSpPr>
          <p:nvPr>
            <p:ph idx="1"/>
          </p:nvPr>
        </p:nvSpPr>
        <p:spPr>
          <a:xfrm>
            <a:off x="112888" y="2029981"/>
            <a:ext cx="5937956" cy="3173114"/>
          </a:xfrm>
        </p:spPr>
        <p:txBody>
          <a:bodyPr>
            <a:normAutofit/>
          </a:bodyPr>
          <a:lstStyle/>
          <a:p>
            <a:pPr marL="0" lvl="0" indent="0" algn="ctr" fontAlgn="base">
              <a:lnSpc>
                <a:spcPct val="100000"/>
              </a:lnSpc>
              <a:buNone/>
            </a:pPr>
            <a:r>
              <a:rPr lang="en-US" sz="2400" dirty="0"/>
              <a:t>Trauma can leave us feeling isolated or betrayed, making it difficult to trust others. </a:t>
            </a:r>
          </a:p>
          <a:p>
            <a:pPr marL="0" lvl="0" indent="0" algn="ctr" fontAlgn="base">
              <a:lnSpc>
                <a:spcPct val="100000"/>
              </a:lnSpc>
              <a:buNone/>
            </a:pPr>
            <a:endParaRPr lang="en-US" sz="2400" dirty="0"/>
          </a:p>
          <a:p>
            <a:pPr marL="0" lvl="0" indent="0" algn="ctr" fontAlgn="base">
              <a:lnSpc>
                <a:spcPct val="100000"/>
              </a:lnSpc>
              <a:buNone/>
            </a:pPr>
            <a:r>
              <a:rPr lang="en-US" sz="2400" dirty="0"/>
              <a:t>When we experience compassionate and dependable relationships, we re-establish trusting connections with others.</a:t>
            </a:r>
          </a:p>
        </p:txBody>
      </p:sp>
      <p:pic>
        <p:nvPicPr>
          <p:cNvPr id="6" name="Picture 5" descr="overlapped hands holding a single cherry blossom flower">
            <a:extLst>
              <a:ext uri="{FF2B5EF4-FFF2-40B4-BE49-F238E27FC236}">
                <a16:creationId xmlns:a16="http://schemas.microsoft.com/office/drawing/2014/main" id="{19DCE79F-32D0-4E28-A6E0-B46D28D526B8}"/>
              </a:ext>
            </a:extLst>
          </p:cNvPr>
          <p:cNvPicPr>
            <a:picLocks noChangeAspect="1"/>
          </p:cNvPicPr>
          <p:nvPr/>
        </p:nvPicPr>
        <p:blipFill rotWithShape="1">
          <a:blip r:embed="rId4"/>
          <a:srcRect l="10939" r="8037"/>
          <a:stretch/>
        </p:blipFill>
        <p:spPr>
          <a:xfrm>
            <a:off x="6143748" y="2029981"/>
            <a:ext cx="2887364" cy="2725120"/>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32474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2400" dirty="0"/>
              <a:t>Core Guiding Principle:</a:t>
            </a:r>
            <a:br>
              <a:rPr lang="en-US" sz="3200" dirty="0"/>
            </a:br>
            <a:r>
              <a:rPr lang="en-US" sz="3600" dirty="0"/>
              <a:t>Compassion &amp; Dependability </a:t>
            </a:r>
            <a:r>
              <a:rPr lang="en-US" sz="3600" dirty="0">
                <a:solidFill>
                  <a:schemeClr val="bg1"/>
                </a:solidFill>
              </a:rPr>
              <a:t>(2)</a:t>
            </a:r>
            <a:endParaRPr lang="en-US" sz="3200" dirty="0">
              <a:solidFill>
                <a:schemeClr val="bg1"/>
              </a:solidFill>
            </a:endParaRPr>
          </a:p>
        </p:txBody>
      </p:sp>
      <p:sp>
        <p:nvSpPr>
          <p:cNvPr id="6" name="TextBox 5">
            <a:extLst>
              <a:ext uri="{FF2B5EF4-FFF2-40B4-BE49-F238E27FC236}">
                <a16:creationId xmlns:a16="http://schemas.microsoft.com/office/drawing/2014/main" id="{DD712B07-E09D-4655-BDEB-EE23B6E636D1}"/>
              </a:ext>
            </a:extLst>
          </p:cNvPr>
          <p:cNvSpPr txBox="1"/>
          <p:nvPr/>
        </p:nvSpPr>
        <p:spPr>
          <a:xfrm>
            <a:off x="688622" y="1839745"/>
            <a:ext cx="7766756" cy="461665"/>
          </a:xfrm>
          <a:prstGeom prst="rect">
            <a:avLst/>
          </a:prstGeom>
          <a:noFill/>
        </p:spPr>
        <p:txBody>
          <a:bodyPr wrap="square" rtlCol="0">
            <a:spAutoFit/>
          </a:bodyPr>
          <a:lstStyle/>
          <a:p>
            <a:pPr algn="ctr"/>
            <a:r>
              <a:rPr lang="en-US" sz="2400" i="1" u="sng" dirty="0"/>
              <a:t>In response to the COVID-19 pandemic:</a:t>
            </a:r>
          </a:p>
        </p:txBody>
      </p:sp>
      <p:sp>
        <p:nvSpPr>
          <p:cNvPr id="3" name="Content Placeholder 2"/>
          <p:cNvSpPr>
            <a:spLocks noGrp="1"/>
          </p:cNvSpPr>
          <p:nvPr>
            <p:ph idx="1"/>
          </p:nvPr>
        </p:nvSpPr>
        <p:spPr>
          <a:xfrm>
            <a:off x="191911" y="2614208"/>
            <a:ext cx="8760178" cy="3007660"/>
          </a:xfrm>
        </p:spPr>
        <p:txBody>
          <a:bodyPr>
            <a:normAutofit/>
          </a:bodyPr>
          <a:lstStyle/>
          <a:p>
            <a:pPr marL="0" lvl="0" indent="0" algn="ctr" fontAlgn="base">
              <a:lnSpc>
                <a:spcPct val="100000"/>
              </a:lnSpc>
              <a:spcAft>
                <a:spcPts val="1200"/>
              </a:spcAft>
              <a:buNone/>
            </a:pPr>
            <a:r>
              <a:rPr lang="en-US" sz="2200" dirty="0"/>
              <a:t>The coronavirus outbreak can cause us to feel uncertainty and panic; social distancing can leave us feeling isolated and overwhelmed. </a:t>
            </a:r>
          </a:p>
          <a:p>
            <a:pPr marL="0" lvl="0" indent="0" algn="ctr" fontAlgn="base">
              <a:lnSpc>
                <a:spcPct val="100000"/>
              </a:lnSpc>
              <a:spcAft>
                <a:spcPts val="1200"/>
              </a:spcAft>
              <a:buNone/>
            </a:pPr>
            <a:r>
              <a:rPr lang="en-US" sz="2200" dirty="0"/>
              <a:t>These factors may make it difficult for us to feel like we can trust or depend on others. But without a sense of trust, we cannot feel compassion, and compassion is a key component to building connection and addressing trauma.</a:t>
            </a:r>
            <a:endParaRPr lang="en-US" sz="2200" b="1"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98524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F15F07-2E71-41F9-83F9-7D6E88BA5FBE}"/>
              </a:ext>
            </a:extLst>
          </p:cNvPr>
          <p:cNvSpPr>
            <a:spLocks noGrp="1"/>
          </p:cNvSpPr>
          <p:nvPr>
            <p:ph type="title"/>
          </p:nvPr>
        </p:nvSpPr>
        <p:spPr>
          <a:xfrm>
            <a:off x="0" y="-804956"/>
            <a:ext cx="9144000" cy="590468"/>
          </a:xfrm>
        </p:spPr>
        <p:txBody>
          <a:bodyPr>
            <a:normAutofit/>
          </a:bodyPr>
          <a:lstStyle/>
          <a:p>
            <a:r>
              <a:rPr lang="en-US" sz="3600" dirty="0"/>
              <a:t>Reflection</a:t>
            </a:r>
          </a:p>
        </p:txBody>
      </p:sp>
      <p:sp>
        <p:nvSpPr>
          <p:cNvPr id="3" name="Content Placeholder 2"/>
          <p:cNvSpPr>
            <a:spLocks noGrp="1"/>
          </p:cNvSpPr>
          <p:nvPr>
            <p:ph idx="1"/>
          </p:nvPr>
        </p:nvSpPr>
        <p:spPr>
          <a:xfrm>
            <a:off x="420261" y="1871752"/>
            <a:ext cx="8303477" cy="3114495"/>
          </a:xfrm>
        </p:spPr>
        <p:txBody>
          <a:bodyPr>
            <a:normAutofit/>
          </a:bodyPr>
          <a:lstStyle/>
          <a:p>
            <a:pPr marL="139700" indent="0" algn="ctr">
              <a:lnSpc>
                <a:spcPct val="150000"/>
              </a:lnSpc>
              <a:buClr>
                <a:srgbClr val="000000"/>
              </a:buClr>
              <a:buSzPct val="100000"/>
              <a:buNone/>
            </a:pPr>
            <a:r>
              <a:rPr lang="en-US" dirty="0">
                <a:solidFill>
                  <a:srgbClr val="000000"/>
                </a:solidFill>
                <a:cs typeface="Arial"/>
                <a:sym typeface="Arial"/>
              </a:rPr>
              <a:t>Share a reflection with the group of something that resonated with you from the training yesterday.</a:t>
            </a:r>
            <a:endParaRPr lang="en-US" dirty="0"/>
          </a:p>
        </p:txBody>
      </p:sp>
      <p:pic>
        <p:nvPicPr>
          <p:cNvPr id="7" name="Picture 6" descr="Resilient Futures logo ">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14842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0" y="268484"/>
            <a:ext cx="8247417" cy="847045"/>
          </a:xfrm>
        </p:spPr>
        <p:txBody>
          <a:bodyPr>
            <a:normAutofit/>
          </a:bodyPr>
          <a:lstStyle/>
          <a:p>
            <a:r>
              <a:rPr lang="en-US" dirty="0"/>
              <a:t>What is Compassion?</a:t>
            </a:r>
          </a:p>
        </p:txBody>
      </p:sp>
      <p:sp>
        <p:nvSpPr>
          <p:cNvPr id="3" name="Content Placeholder 2"/>
          <p:cNvSpPr>
            <a:spLocks noGrp="1"/>
          </p:cNvSpPr>
          <p:nvPr>
            <p:ph idx="1"/>
          </p:nvPr>
        </p:nvSpPr>
        <p:spPr>
          <a:xfrm>
            <a:off x="264403" y="1962229"/>
            <a:ext cx="8615189" cy="3115732"/>
          </a:xfrm>
        </p:spPr>
        <p:txBody>
          <a:bodyPr>
            <a:normAutofit/>
          </a:bodyPr>
          <a:lstStyle/>
          <a:p>
            <a:pPr marL="114300" indent="0" algn="ctr">
              <a:lnSpc>
                <a:spcPct val="100000"/>
              </a:lnSpc>
              <a:spcBef>
                <a:spcPts val="0"/>
              </a:spcBef>
              <a:spcAft>
                <a:spcPts val="3600"/>
              </a:spcAft>
              <a:buSzPts val="1800"/>
              <a:buNone/>
            </a:pPr>
            <a:r>
              <a:rPr lang="en-US" sz="2600" dirty="0"/>
              <a:t>In the classroom, it is the way you understand and interact with your students to build </a:t>
            </a:r>
            <a:r>
              <a:rPr lang="en-US" sz="2600" b="1" dirty="0"/>
              <a:t>strong connections</a:t>
            </a:r>
            <a:r>
              <a:rPr lang="en-US" sz="2600" dirty="0"/>
              <a:t>. </a:t>
            </a:r>
          </a:p>
          <a:p>
            <a:pPr marL="114300" indent="0" algn="ctr">
              <a:lnSpc>
                <a:spcPct val="100000"/>
              </a:lnSpc>
              <a:spcBef>
                <a:spcPts val="0"/>
              </a:spcBef>
              <a:spcAft>
                <a:spcPts val="3600"/>
              </a:spcAft>
              <a:buSzPts val="1800"/>
              <a:buNone/>
            </a:pPr>
            <a:r>
              <a:rPr lang="en-US" sz="2600" dirty="0"/>
              <a:t>Fostering strong connections with students, between students, and in the school community builds resilience and readiness to learn!</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075189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2" y="153039"/>
            <a:ext cx="8973168" cy="1266805"/>
          </a:xfrm>
        </p:spPr>
        <p:txBody>
          <a:bodyPr>
            <a:normAutofit/>
          </a:bodyPr>
          <a:lstStyle/>
          <a:p>
            <a:r>
              <a:rPr lang="en-US" sz="3400" dirty="0"/>
              <a:t>What do we know about attachment?</a:t>
            </a:r>
          </a:p>
        </p:txBody>
      </p:sp>
      <p:sp>
        <p:nvSpPr>
          <p:cNvPr id="3" name="Content Placeholder 2"/>
          <p:cNvSpPr>
            <a:spLocks noGrp="1"/>
          </p:cNvSpPr>
          <p:nvPr>
            <p:ph idx="1"/>
          </p:nvPr>
        </p:nvSpPr>
        <p:spPr>
          <a:xfrm>
            <a:off x="264405" y="1419844"/>
            <a:ext cx="8615189" cy="4425243"/>
          </a:xfrm>
        </p:spPr>
        <p:txBody>
          <a:bodyPr>
            <a:normAutofit fontScale="62500" lnSpcReduction="20000"/>
          </a:bodyPr>
          <a:lstStyle/>
          <a:p>
            <a:pPr marL="571500" indent="-457200">
              <a:lnSpc>
                <a:spcPct val="120000"/>
              </a:lnSpc>
              <a:spcBef>
                <a:spcPts val="0"/>
              </a:spcBef>
              <a:spcAft>
                <a:spcPts val="1800"/>
              </a:spcAft>
              <a:buSzPts val="1800"/>
            </a:pPr>
            <a:r>
              <a:rPr lang="en-US" altLang="en-US" sz="3600" dirty="0"/>
              <a:t>Close personal bond between infant and caregiver that endures across time</a:t>
            </a:r>
          </a:p>
          <a:p>
            <a:pPr marL="571500" indent="-457200">
              <a:lnSpc>
                <a:spcPct val="120000"/>
              </a:lnSpc>
              <a:spcBef>
                <a:spcPts val="0"/>
              </a:spcBef>
              <a:spcAft>
                <a:spcPts val="1800"/>
              </a:spcAft>
              <a:buSzPts val="1800"/>
            </a:pPr>
            <a:r>
              <a:rPr lang="en-US" altLang="en-US" sz="3600" dirty="0"/>
              <a:t>Involved in modulating the stress-response system and emotional regulatory system</a:t>
            </a:r>
          </a:p>
          <a:p>
            <a:pPr marL="571500" indent="-457200">
              <a:lnSpc>
                <a:spcPct val="120000"/>
              </a:lnSpc>
              <a:spcBef>
                <a:spcPts val="0"/>
              </a:spcBef>
              <a:spcAft>
                <a:spcPts val="1800"/>
              </a:spcAft>
              <a:buSzPts val="1800"/>
            </a:pPr>
            <a:r>
              <a:rPr lang="en-US" altLang="en-US" sz="3600" dirty="0"/>
              <a:t>Fosters exploration and mastery, feelings of self-confidence, empathy, language development, reasoning processing, and the ability to manage and resolve conflict</a:t>
            </a:r>
            <a:endParaRPr lang="en-US" altLang="en-US" sz="3600" i="1" dirty="0"/>
          </a:p>
          <a:p>
            <a:pPr marL="571500" indent="-457200">
              <a:lnSpc>
                <a:spcPct val="120000"/>
              </a:lnSpc>
              <a:spcBef>
                <a:spcPts val="0"/>
              </a:spcBef>
              <a:spcAft>
                <a:spcPts val="1800"/>
              </a:spcAft>
              <a:buSzPts val="1800"/>
            </a:pPr>
            <a:r>
              <a:rPr lang="en-US" altLang="en-US" sz="3600" dirty="0"/>
              <a:t>Forms our foundations for relationships: it shapes the expectations (template) of what to expect of ourselves, and how to perceive the world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25979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64" y="122205"/>
            <a:ext cx="8094132" cy="1266805"/>
          </a:xfrm>
        </p:spPr>
        <p:txBody>
          <a:bodyPr>
            <a:normAutofit/>
          </a:bodyPr>
          <a:lstStyle/>
          <a:p>
            <a:r>
              <a:rPr lang="en-US" sz="3600" dirty="0"/>
              <a:t>Attachment Difficulties </a:t>
            </a:r>
            <a:br>
              <a:rPr lang="en-US" sz="3600" dirty="0"/>
            </a:br>
            <a:r>
              <a:rPr lang="en-US" sz="2400" dirty="0"/>
              <a:t>Related to Trauma</a:t>
            </a:r>
            <a:endParaRPr lang="en-US" sz="3600" dirty="0"/>
          </a:p>
        </p:txBody>
      </p:sp>
      <p:sp>
        <p:nvSpPr>
          <p:cNvPr id="3" name="Content Placeholder 2"/>
          <p:cNvSpPr>
            <a:spLocks noGrp="1"/>
          </p:cNvSpPr>
          <p:nvPr>
            <p:ph idx="1"/>
          </p:nvPr>
        </p:nvSpPr>
        <p:spPr>
          <a:xfrm>
            <a:off x="925689" y="1625600"/>
            <a:ext cx="4825116" cy="4362407"/>
          </a:xfrm>
        </p:spPr>
        <p:txBody>
          <a:bodyPr>
            <a:normAutofit fontScale="55000" lnSpcReduction="20000"/>
          </a:bodyPr>
          <a:lstStyle/>
          <a:p>
            <a:pPr marL="571500" indent="-457200">
              <a:lnSpc>
                <a:spcPct val="120000"/>
              </a:lnSpc>
              <a:spcBef>
                <a:spcPts val="0"/>
              </a:spcBef>
              <a:spcAft>
                <a:spcPts val="1800"/>
              </a:spcAft>
              <a:buSzPts val="1800"/>
            </a:pPr>
            <a:r>
              <a:rPr lang="en-US" altLang="en-US" sz="3600" dirty="0"/>
              <a:t>Uncertainty about reliability and predictability of relationships</a:t>
            </a:r>
          </a:p>
          <a:p>
            <a:pPr marL="571500" indent="-457200">
              <a:lnSpc>
                <a:spcPct val="120000"/>
              </a:lnSpc>
              <a:spcBef>
                <a:spcPts val="0"/>
              </a:spcBef>
              <a:spcAft>
                <a:spcPts val="1800"/>
              </a:spcAft>
              <a:buSzPts val="1800"/>
            </a:pPr>
            <a:r>
              <a:rPr lang="en-US" altLang="en-US" sz="3600" dirty="0"/>
              <a:t>Interpersonal difficulties </a:t>
            </a:r>
          </a:p>
          <a:p>
            <a:pPr marL="571500" indent="-457200">
              <a:lnSpc>
                <a:spcPct val="120000"/>
              </a:lnSpc>
              <a:spcBef>
                <a:spcPts val="0"/>
              </a:spcBef>
              <a:spcAft>
                <a:spcPts val="1800"/>
              </a:spcAft>
              <a:buSzPts val="1800"/>
            </a:pPr>
            <a:r>
              <a:rPr lang="en-US" altLang="en-US" sz="3600" dirty="0"/>
              <a:t>Healthy boundaries</a:t>
            </a:r>
          </a:p>
          <a:p>
            <a:pPr marL="571500" indent="-457200">
              <a:lnSpc>
                <a:spcPct val="120000"/>
              </a:lnSpc>
              <a:spcBef>
                <a:spcPts val="0"/>
              </a:spcBef>
              <a:spcAft>
                <a:spcPts val="1800"/>
              </a:spcAft>
              <a:buSzPts val="1800"/>
            </a:pPr>
            <a:r>
              <a:rPr lang="en-US" altLang="en-US" sz="3600" dirty="0"/>
              <a:t>Distrust</a:t>
            </a:r>
          </a:p>
          <a:p>
            <a:pPr marL="571500" indent="-457200">
              <a:lnSpc>
                <a:spcPct val="120000"/>
              </a:lnSpc>
              <a:spcBef>
                <a:spcPts val="0"/>
              </a:spcBef>
              <a:spcAft>
                <a:spcPts val="1800"/>
              </a:spcAft>
              <a:buSzPts val="1800"/>
            </a:pPr>
            <a:r>
              <a:rPr lang="en-US" altLang="en-US" sz="3600" dirty="0"/>
              <a:t>Suspicion</a:t>
            </a:r>
          </a:p>
          <a:p>
            <a:pPr marL="571500" indent="-457200">
              <a:lnSpc>
                <a:spcPct val="120000"/>
              </a:lnSpc>
              <a:spcBef>
                <a:spcPts val="0"/>
              </a:spcBef>
              <a:spcAft>
                <a:spcPts val="1800"/>
              </a:spcAft>
              <a:buSzPts val="1800"/>
            </a:pPr>
            <a:r>
              <a:rPr lang="en-US" altLang="en-US" sz="3600" dirty="0"/>
              <a:t>Social isolation</a:t>
            </a:r>
          </a:p>
          <a:p>
            <a:pPr marL="571500" indent="-457200">
              <a:lnSpc>
                <a:spcPct val="120000"/>
              </a:lnSpc>
              <a:spcBef>
                <a:spcPts val="0"/>
              </a:spcBef>
              <a:spcAft>
                <a:spcPts val="1800"/>
              </a:spcAft>
              <a:buSzPts val="1800"/>
            </a:pPr>
            <a:r>
              <a:rPr lang="en-US" altLang="en-US" sz="3600" dirty="0"/>
              <a:t>Asking for help </a:t>
            </a:r>
          </a:p>
          <a:p>
            <a:pPr marL="114300" indent="0">
              <a:lnSpc>
                <a:spcPct val="120000"/>
              </a:lnSpc>
              <a:spcBef>
                <a:spcPts val="0"/>
              </a:spcBef>
              <a:spcAft>
                <a:spcPts val="1800"/>
              </a:spcAft>
              <a:buSzPts val="1800"/>
              <a:buNone/>
            </a:pPr>
            <a:r>
              <a:rPr lang="en-US" sz="2200" dirty="0"/>
              <a:t>           (NCTSN, 2003)</a:t>
            </a:r>
          </a:p>
        </p:txBody>
      </p:sp>
      <p:pic>
        <p:nvPicPr>
          <p:cNvPr id="8" name="Google Shape;872;p76" descr="young child sitting against the wall with head and arms resting on knees in sadness">
            <a:extLst>
              <a:ext uri="{FF2B5EF4-FFF2-40B4-BE49-F238E27FC236}">
                <a16:creationId xmlns:a16="http://schemas.microsoft.com/office/drawing/2014/main" id="{121A7049-256F-4F02-968E-746A62102A3E}"/>
              </a:ext>
            </a:extLst>
          </p:cNvPr>
          <p:cNvPicPr preferRelativeResize="0"/>
          <p:nvPr/>
        </p:nvPicPr>
        <p:blipFill rotWithShape="1">
          <a:blip r:embed="rId4">
            <a:alphaModFix/>
          </a:blip>
          <a:srcRect/>
          <a:stretch/>
        </p:blipFill>
        <p:spPr>
          <a:xfrm>
            <a:off x="6276622" y="1806222"/>
            <a:ext cx="2480784" cy="3522765"/>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37511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5" y="153039"/>
            <a:ext cx="8240888" cy="1266805"/>
          </a:xfrm>
        </p:spPr>
        <p:txBody>
          <a:bodyPr>
            <a:normAutofit/>
          </a:bodyPr>
          <a:lstStyle/>
          <a:p>
            <a:r>
              <a:rPr lang="en-US" sz="3400" dirty="0"/>
              <a:t>Complex Trauma Interferes with </a:t>
            </a:r>
            <a:br>
              <a:rPr lang="en-US" sz="3400" dirty="0"/>
            </a:br>
            <a:r>
              <a:rPr lang="en-US" sz="3400" dirty="0"/>
              <a:t>Co-regulation</a:t>
            </a:r>
          </a:p>
        </p:txBody>
      </p:sp>
      <p:pic>
        <p:nvPicPr>
          <p:cNvPr id="8" name="Picture 7" descr="silhouette of a child with tree roots sprouting down from the feet">
            <a:extLst>
              <a:ext uri="{FF2B5EF4-FFF2-40B4-BE49-F238E27FC236}">
                <a16:creationId xmlns:a16="http://schemas.microsoft.com/office/drawing/2014/main" id="{0D95D4F3-9A7F-4F4C-B585-745BBECDA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12" y="2102288"/>
            <a:ext cx="2536414" cy="3028553"/>
          </a:xfrm>
          <a:prstGeom prst="rect">
            <a:avLst/>
          </a:prstGeom>
        </p:spPr>
      </p:pic>
      <p:sp>
        <p:nvSpPr>
          <p:cNvPr id="3" name="Content Placeholder 2"/>
          <p:cNvSpPr>
            <a:spLocks noGrp="1"/>
          </p:cNvSpPr>
          <p:nvPr>
            <p:ph idx="1"/>
          </p:nvPr>
        </p:nvSpPr>
        <p:spPr>
          <a:xfrm>
            <a:off x="2728326" y="2122311"/>
            <a:ext cx="6333066" cy="3655044"/>
          </a:xfrm>
        </p:spPr>
        <p:txBody>
          <a:bodyPr>
            <a:normAutofit/>
          </a:bodyPr>
          <a:lstStyle/>
          <a:p>
            <a:pPr marL="571500" indent="-457200">
              <a:lnSpc>
                <a:spcPct val="120000"/>
              </a:lnSpc>
              <a:spcBef>
                <a:spcPts val="0"/>
              </a:spcBef>
              <a:spcAft>
                <a:spcPts val="1800"/>
              </a:spcAft>
              <a:buSzPts val="1800"/>
            </a:pPr>
            <a:r>
              <a:rPr lang="en-US" altLang="en-US" sz="2000" dirty="0"/>
              <a:t>If a child’s caregiver is a source of trauma or unavailable to provide co-regulation, the child’s development of emotional regulation skills can be derailed: a hallmark symptom of complex trauma</a:t>
            </a:r>
          </a:p>
          <a:p>
            <a:pPr marL="571500" indent="-457200">
              <a:lnSpc>
                <a:spcPct val="120000"/>
              </a:lnSpc>
              <a:spcBef>
                <a:spcPts val="0"/>
              </a:spcBef>
              <a:spcAft>
                <a:spcPts val="1800"/>
              </a:spcAft>
              <a:buSzPts val="1800"/>
            </a:pPr>
            <a:r>
              <a:rPr lang="en-US" altLang="en-US" sz="2000" dirty="0"/>
              <a:t>This can affect relationships into adulthood</a:t>
            </a:r>
          </a:p>
          <a:p>
            <a:pPr marL="571500" indent="-457200">
              <a:lnSpc>
                <a:spcPct val="120000"/>
              </a:lnSpc>
              <a:spcBef>
                <a:spcPts val="0"/>
              </a:spcBef>
              <a:spcAft>
                <a:spcPts val="1800"/>
              </a:spcAft>
              <a:buSzPts val="1800"/>
            </a:pPr>
            <a:r>
              <a:rPr lang="en-US" altLang="en-US" sz="2000" dirty="0"/>
              <a:t>Relationships are also where healing takes place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18802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847045"/>
          </a:xfrm>
        </p:spPr>
        <p:txBody>
          <a:bodyPr>
            <a:normAutofit/>
          </a:bodyPr>
          <a:lstStyle/>
          <a:p>
            <a:r>
              <a:rPr lang="en-US" dirty="0"/>
              <a:t>Connection &amp; Attunement</a:t>
            </a:r>
          </a:p>
        </p:txBody>
      </p:sp>
      <p:sp>
        <p:nvSpPr>
          <p:cNvPr id="3" name="Content Placeholder 2"/>
          <p:cNvSpPr>
            <a:spLocks noGrp="1"/>
          </p:cNvSpPr>
          <p:nvPr>
            <p:ph idx="1"/>
          </p:nvPr>
        </p:nvSpPr>
        <p:spPr>
          <a:xfrm>
            <a:off x="375748" y="1533752"/>
            <a:ext cx="5705698" cy="4210755"/>
          </a:xfrm>
        </p:spPr>
        <p:txBody>
          <a:bodyPr>
            <a:normAutofit fontScale="92500"/>
          </a:bodyPr>
          <a:lstStyle/>
          <a:p>
            <a:pPr marL="0" indent="0">
              <a:lnSpc>
                <a:spcPct val="120000"/>
              </a:lnSpc>
              <a:spcBef>
                <a:spcPts val="0"/>
              </a:spcBef>
              <a:buNone/>
            </a:pPr>
            <a:r>
              <a:rPr lang="en-US" sz="2400" b="1" dirty="0">
                <a:ea typeface="Arial"/>
                <a:cs typeface="Arial"/>
                <a:sym typeface="Arial"/>
              </a:rPr>
              <a:t>Connection</a:t>
            </a:r>
            <a:r>
              <a:rPr lang="en-US" sz="2400" dirty="0">
                <a:ea typeface="Arial"/>
                <a:cs typeface="Arial"/>
                <a:sym typeface="Arial"/>
              </a:rPr>
              <a:t>:</a:t>
            </a:r>
          </a:p>
          <a:p>
            <a:pPr marL="342900" indent="-266700">
              <a:lnSpc>
                <a:spcPct val="120000"/>
              </a:lnSpc>
              <a:spcBef>
                <a:spcPts val="0"/>
              </a:spcBef>
            </a:pPr>
            <a:r>
              <a:rPr lang="en-US" sz="2400" dirty="0">
                <a:ea typeface="Arial"/>
                <a:cs typeface="Arial"/>
                <a:sym typeface="Arial"/>
              </a:rPr>
              <a:t>Nurtures relationships</a:t>
            </a:r>
          </a:p>
          <a:p>
            <a:pPr marL="342900" indent="-266700">
              <a:lnSpc>
                <a:spcPct val="120000"/>
              </a:lnSpc>
              <a:spcBef>
                <a:spcPts val="0"/>
              </a:spcBef>
            </a:pPr>
            <a:r>
              <a:rPr lang="en-US" sz="2400" dirty="0">
                <a:ea typeface="Arial"/>
                <a:cs typeface="Arial"/>
                <a:sym typeface="Arial"/>
              </a:rPr>
              <a:t>Cultivates compassion</a:t>
            </a:r>
          </a:p>
          <a:p>
            <a:pPr marL="342900" indent="-266700">
              <a:lnSpc>
                <a:spcPct val="120000"/>
              </a:lnSpc>
              <a:spcBef>
                <a:spcPts val="0"/>
              </a:spcBef>
            </a:pPr>
            <a:r>
              <a:rPr lang="en-US" sz="2400" dirty="0">
                <a:ea typeface="Arial"/>
                <a:cs typeface="Arial"/>
                <a:sym typeface="Arial"/>
              </a:rPr>
              <a:t>Fosters empathy and attunement</a:t>
            </a:r>
          </a:p>
          <a:p>
            <a:pPr marL="0" indent="0">
              <a:lnSpc>
                <a:spcPct val="120000"/>
              </a:lnSpc>
              <a:spcBef>
                <a:spcPts val="0"/>
              </a:spcBef>
              <a:buNone/>
            </a:pPr>
            <a:endParaRPr lang="en-US" sz="2400" dirty="0"/>
          </a:p>
          <a:p>
            <a:pPr marL="0" indent="0">
              <a:lnSpc>
                <a:spcPct val="120000"/>
              </a:lnSpc>
              <a:spcBef>
                <a:spcPts val="0"/>
              </a:spcBef>
              <a:buNone/>
            </a:pPr>
            <a:r>
              <a:rPr lang="en-US" sz="2400" b="1" dirty="0"/>
              <a:t>Attunement</a:t>
            </a:r>
            <a:r>
              <a:rPr lang="en-US" sz="2400" dirty="0"/>
              <a:t>:</a:t>
            </a:r>
          </a:p>
          <a:p>
            <a:pPr marL="342900">
              <a:lnSpc>
                <a:spcPct val="120000"/>
              </a:lnSpc>
              <a:spcBef>
                <a:spcPts val="0"/>
              </a:spcBef>
            </a:pPr>
            <a:r>
              <a:rPr lang="en-US" sz="2400" dirty="0">
                <a:ea typeface="Arial"/>
                <a:cs typeface="Arial"/>
                <a:sym typeface="Arial"/>
              </a:rPr>
              <a:t>Attuned relationships prevent mismatch between “need and provision”</a:t>
            </a:r>
          </a:p>
          <a:p>
            <a:pPr marL="342900">
              <a:lnSpc>
                <a:spcPct val="120000"/>
              </a:lnSpc>
              <a:spcBef>
                <a:spcPts val="0"/>
              </a:spcBef>
            </a:pPr>
            <a:r>
              <a:rPr lang="en-US" sz="2400" dirty="0">
                <a:ea typeface="Arial"/>
                <a:cs typeface="Arial"/>
                <a:sym typeface="Arial"/>
              </a:rPr>
              <a:t>Attuned relationships help us to feel safe and calm down when we are stressed out</a:t>
            </a:r>
          </a:p>
        </p:txBody>
      </p:sp>
      <p:pic>
        <p:nvPicPr>
          <p:cNvPr id="8" name="Shape 826" descr="two hands holding">
            <a:extLst>
              <a:ext uri="{FF2B5EF4-FFF2-40B4-BE49-F238E27FC236}">
                <a16:creationId xmlns:a16="http://schemas.microsoft.com/office/drawing/2014/main" id="{CD0028FF-D1E8-4809-992C-F1816B13E73E}"/>
              </a:ext>
            </a:extLst>
          </p:cNvPr>
          <p:cNvPicPr preferRelativeResize="0"/>
          <p:nvPr/>
        </p:nvPicPr>
        <p:blipFill rotWithShape="1">
          <a:blip r:embed="rId4">
            <a:alphaModFix/>
          </a:blip>
          <a:srcRect/>
          <a:stretch/>
        </p:blipFill>
        <p:spPr>
          <a:xfrm>
            <a:off x="6090120" y="2398765"/>
            <a:ext cx="2861367" cy="2060470"/>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018497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56" y="284919"/>
            <a:ext cx="8793047" cy="847045"/>
          </a:xfrm>
        </p:spPr>
        <p:txBody>
          <a:bodyPr>
            <a:noAutofit/>
          </a:bodyPr>
          <a:lstStyle/>
          <a:p>
            <a:r>
              <a:rPr lang="en-US" sz="3800" dirty="0"/>
              <a:t>Connecting through Attunement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6" name="Rectangle 5">
            <a:extLst>
              <a:ext uri="{FF2B5EF4-FFF2-40B4-BE49-F238E27FC236}">
                <a16:creationId xmlns:a16="http://schemas.microsoft.com/office/drawing/2014/main" id="{D91CEA97-AC9A-4F8A-9184-CC2C0F6B67C8}"/>
              </a:ext>
            </a:extLst>
          </p:cNvPr>
          <p:cNvSpPr/>
          <p:nvPr/>
        </p:nvSpPr>
        <p:spPr>
          <a:xfrm>
            <a:off x="3668888" y="5649583"/>
            <a:ext cx="5475111" cy="276999"/>
          </a:xfrm>
          <a:prstGeom prst="rect">
            <a:avLst/>
          </a:prstGeom>
        </p:spPr>
        <p:txBody>
          <a:bodyPr wrap="square">
            <a:spAutoFit/>
          </a:bodyPr>
          <a:lstStyle/>
          <a:p>
            <a:pPr algn="r"/>
            <a:r>
              <a:rPr lang="en-US" sz="1200" dirty="0"/>
              <a:t>Adapted from UCSF HEARTS; Dorado, Martinez, McArthur, &amp; Leibovitz (2016)</a:t>
            </a:r>
          </a:p>
        </p:txBody>
      </p:sp>
      <p:pic>
        <p:nvPicPr>
          <p:cNvPr id="11" name="Picture 10" descr="1. Observe the behavior. What is their body language telling me? What is their voice telling me? What do I already know about this student or person? What part of their brain are they in? 2. Observe your own behavior. What is my body language doing? How am I sounding? What am I feeling? What part of my brain am I in? 3. Respond. Taking time to listen without assumption. By recognizing what they need. By co-regulating with them. By creating realistic limits. By asking for help if you can't do the first two. ">
            <a:extLst>
              <a:ext uri="{FF2B5EF4-FFF2-40B4-BE49-F238E27FC236}">
                <a16:creationId xmlns:a16="http://schemas.microsoft.com/office/drawing/2014/main" id="{7F26853C-85D5-4E9C-8F6E-DDD0966F88E7}"/>
              </a:ext>
            </a:extLst>
          </p:cNvPr>
          <p:cNvPicPr>
            <a:picLocks noChangeAspect="1"/>
          </p:cNvPicPr>
          <p:nvPr/>
        </p:nvPicPr>
        <p:blipFill>
          <a:blip r:embed="rId7"/>
          <a:stretch>
            <a:fillRect/>
          </a:stretch>
        </p:blipFill>
        <p:spPr>
          <a:xfrm>
            <a:off x="0" y="1341485"/>
            <a:ext cx="9144000" cy="4175030"/>
          </a:xfrm>
          <a:prstGeom prst="rect">
            <a:avLst/>
          </a:prstGeom>
        </p:spPr>
      </p:pic>
    </p:spTree>
    <p:custDataLst>
      <p:tags r:id="rId1"/>
    </p:custDataLst>
    <p:extLst>
      <p:ext uri="{BB962C8B-B14F-4D97-AF65-F5344CB8AC3E}">
        <p14:creationId xmlns:p14="http://schemas.microsoft.com/office/powerpoint/2010/main" val="328372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847045"/>
          </a:xfrm>
        </p:spPr>
        <p:txBody>
          <a:bodyPr>
            <a:normAutofit/>
          </a:bodyPr>
          <a:lstStyle/>
          <a:p>
            <a:r>
              <a:rPr lang="en-US" dirty="0"/>
              <a:t>Activity </a:t>
            </a:r>
            <a:r>
              <a:rPr lang="en-US" dirty="0">
                <a:solidFill>
                  <a:schemeClr val="bg1"/>
                </a:solidFill>
              </a:rPr>
              <a:t>(2)</a:t>
            </a:r>
          </a:p>
        </p:txBody>
      </p:sp>
      <p:sp>
        <p:nvSpPr>
          <p:cNvPr id="3" name="Content Placeholder 2"/>
          <p:cNvSpPr>
            <a:spLocks noGrp="1"/>
          </p:cNvSpPr>
          <p:nvPr>
            <p:ph idx="1"/>
          </p:nvPr>
        </p:nvSpPr>
        <p:spPr>
          <a:xfrm>
            <a:off x="375748" y="2144889"/>
            <a:ext cx="8418296" cy="2506134"/>
          </a:xfrm>
        </p:spPr>
        <p:txBody>
          <a:bodyPr>
            <a:normAutofit/>
          </a:bodyPr>
          <a:lstStyle/>
          <a:p>
            <a:pPr marL="0" indent="0" algn="ctr">
              <a:lnSpc>
                <a:spcPct val="120000"/>
              </a:lnSpc>
              <a:spcBef>
                <a:spcPts val="0"/>
              </a:spcBef>
              <a:buNone/>
            </a:pPr>
            <a:r>
              <a:rPr lang="en-US" dirty="0">
                <a:ea typeface="Arial"/>
                <a:cs typeface="Arial"/>
                <a:sym typeface="Arial"/>
              </a:rPr>
              <a:t>In small groups, read the vignette and answer the questions on the handout.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59873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C3C64-2AC6-4D2E-9497-DF5603FE55FA}"/>
              </a:ext>
            </a:extLst>
          </p:cNvPr>
          <p:cNvSpPr>
            <a:spLocks noGrp="1"/>
          </p:cNvSpPr>
          <p:nvPr>
            <p:ph type="title"/>
          </p:nvPr>
        </p:nvSpPr>
        <p:spPr>
          <a:xfrm>
            <a:off x="0" y="-940424"/>
            <a:ext cx="9144000" cy="940424"/>
          </a:xfrm>
        </p:spPr>
        <p:txBody>
          <a:bodyPr vert="horz" lIns="91440" tIns="45720" rIns="91440" bIns="45720" rtlCol="0" anchor="b">
            <a:normAutofit/>
          </a:bodyPr>
          <a:lstStyle/>
          <a:p>
            <a:r>
              <a:rPr lang="en-US" dirty="0"/>
              <a:t>Affective Tolerance</a:t>
            </a:r>
          </a:p>
        </p:txBody>
      </p:sp>
      <p:pic>
        <p:nvPicPr>
          <p:cNvPr id="6" name="Shape 245" descr="Window of Affective Tolerance with undulating graph. The lowest point of the graph is hypo-arousal, numbness, submission, desensitization, poor self-care or boundaries, shut down. The highest point of the graph is hyper-arousal, panic, impulsivity, survival responses, fight, flight, hypervigilance, anger, agitation, freeze. The midpoint of the graph is optimum arousal, feelings and responses are manageable and do not prevent thinking.">
            <a:extLst>
              <a:ext uri="{FF2B5EF4-FFF2-40B4-BE49-F238E27FC236}">
                <a16:creationId xmlns:a16="http://schemas.microsoft.com/office/drawing/2014/main" id="{32D0B0C5-D114-4824-AD26-311A87BD6B3A}"/>
              </a:ext>
            </a:extLst>
          </p:cNvPr>
          <p:cNvPicPr preferRelativeResize="0"/>
          <p:nvPr/>
        </p:nvPicPr>
        <p:blipFill rotWithShape="1">
          <a:blip r:embed="rId4">
            <a:alphaModFix/>
          </a:blip>
          <a:srcRect/>
          <a:stretch/>
        </p:blipFill>
        <p:spPr>
          <a:xfrm>
            <a:off x="237019" y="133813"/>
            <a:ext cx="8669961" cy="5790849"/>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875565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r>
              <a:rPr lang="en-US" sz="40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2833549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Fostering Resilience</a:t>
            </a:r>
            <a:endParaRPr lang="en-US" sz="6000" dirty="0"/>
          </a:p>
        </p:txBody>
      </p:sp>
      <p:grpSp>
        <p:nvGrpSpPr>
          <p:cNvPr id="9" name="Google Shape;208;p29" descr="Three consecutive circles labeled, &quot;connection,&quot; &quot;coping,&quot; and &quot;competence&quot;">
            <a:extLst>
              <a:ext uri="{FF2B5EF4-FFF2-40B4-BE49-F238E27FC236}">
                <a16:creationId xmlns:a16="http://schemas.microsoft.com/office/drawing/2014/main" id="{4FD4A53D-0A8F-470F-B875-9FE2F6F58100}"/>
              </a:ext>
            </a:extLst>
          </p:cNvPr>
          <p:cNvGrpSpPr/>
          <p:nvPr/>
        </p:nvGrpSpPr>
        <p:grpSpPr>
          <a:xfrm>
            <a:off x="267692" y="1496902"/>
            <a:ext cx="8037115" cy="3579893"/>
            <a:chOff x="50489" y="843985"/>
            <a:chExt cx="8282025" cy="3570600"/>
          </a:xfrm>
        </p:grpSpPr>
        <p:sp>
          <p:nvSpPr>
            <p:cNvPr id="10" name="Google Shape;209;p29">
              <a:extLst>
                <a:ext uri="{FF2B5EF4-FFF2-40B4-BE49-F238E27FC236}">
                  <a16:creationId xmlns:a16="http://schemas.microsoft.com/office/drawing/2014/main" id="{FE3B623B-7A40-4B23-9D05-91FDCB2B9FD2}"/>
                </a:ext>
              </a:extLst>
            </p:cNvPr>
            <p:cNvSpPr/>
            <p:nvPr/>
          </p:nvSpPr>
          <p:spPr>
            <a:xfrm>
              <a:off x="5801714" y="1363810"/>
              <a:ext cx="2530800" cy="2531400"/>
            </a:xfrm>
            <a:prstGeom prst="ellipse">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1" name="Google Shape;210;p29">
              <a:extLst>
                <a:ext uri="{FF2B5EF4-FFF2-40B4-BE49-F238E27FC236}">
                  <a16:creationId xmlns:a16="http://schemas.microsoft.com/office/drawing/2014/main" id="{904C6BBC-90C2-4CBE-AFE6-3FF14AE89381}"/>
                </a:ext>
              </a:extLst>
            </p:cNvPr>
            <p:cNvSpPr/>
            <p:nvPr/>
          </p:nvSpPr>
          <p:spPr>
            <a:xfrm>
              <a:off x="588574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2" name="Google Shape;211;p29">
              <a:extLst>
                <a:ext uri="{FF2B5EF4-FFF2-40B4-BE49-F238E27FC236}">
                  <a16:creationId xmlns:a16="http://schemas.microsoft.com/office/drawing/2014/main" id="{7B3C73F5-85D0-4456-96AF-B08D06752E89}"/>
                </a:ext>
              </a:extLst>
            </p:cNvPr>
            <p:cNvSpPr txBox="1"/>
            <p:nvPr/>
          </p:nvSpPr>
          <p:spPr>
            <a:xfrm>
              <a:off x="6223527" y="1785772"/>
              <a:ext cx="20250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Competence</a:t>
              </a:r>
              <a:endParaRPr sz="2600" dirty="0">
                <a:solidFill>
                  <a:srgbClr val="7030A0"/>
                </a:solidFill>
                <a:latin typeface="Palatino Linotype"/>
                <a:ea typeface="Palatino Linotype"/>
                <a:cs typeface="Palatino Linotype"/>
                <a:sym typeface="Palatino Linotype"/>
              </a:endParaRPr>
            </a:p>
          </p:txBody>
        </p:sp>
        <p:sp>
          <p:nvSpPr>
            <p:cNvPr id="13" name="Google Shape;212;p29">
              <a:extLst>
                <a:ext uri="{FF2B5EF4-FFF2-40B4-BE49-F238E27FC236}">
                  <a16:creationId xmlns:a16="http://schemas.microsoft.com/office/drawing/2014/main" id="{4363B5A3-3AEF-4314-87D8-BE464D783476}"/>
                </a:ext>
              </a:extLst>
            </p:cNvPr>
            <p:cNvSpPr/>
            <p:nvPr/>
          </p:nvSpPr>
          <p:spPr>
            <a:xfrm rot="2700000">
              <a:off x="3189056"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4" name="Google Shape;213;p29">
              <a:extLst>
                <a:ext uri="{FF2B5EF4-FFF2-40B4-BE49-F238E27FC236}">
                  <a16:creationId xmlns:a16="http://schemas.microsoft.com/office/drawing/2014/main" id="{407F67D1-3E15-415A-8D1F-5E3EE3985E34}"/>
                </a:ext>
              </a:extLst>
            </p:cNvPr>
            <p:cNvSpPr/>
            <p:nvPr/>
          </p:nvSpPr>
          <p:spPr>
            <a:xfrm>
              <a:off x="3270080"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5" name="Google Shape;214;p29">
              <a:extLst>
                <a:ext uri="{FF2B5EF4-FFF2-40B4-BE49-F238E27FC236}">
                  <a16:creationId xmlns:a16="http://schemas.microsoft.com/office/drawing/2014/main" id="{07C0451F-14B3-4E40-9E9B-1CE93399CD36}"/>
                </a:ext>
              </a:extLst>
            </p:cNvPr>
            <p:cNvSpPr txBox="1"/>
            <p:nvPr/>
          </p:nvSpPr>
          <p:spPr>
            <a:xfrm>
              <a:off x="3607851" y="1785764"/>
              <a:ext cx="1687200" cy="16875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Coping</a:t>
              </a:r>
              <a:endParaRPr sz="2600" dirty="0">
                <a:solidFill>
                  <a:srgbClr val="7030A0"/>
                </a:solidFill>
                <a:latin typeface="Palatino Linotype"/>
                <a:ea typeface="Palatino Linotype"/>
                <a:cs typeface="Palatino Linotype"/>
                <a:sym typeface="Palatino Linotype"/>
              </a:endParaRPr>
            </a:p>
          </p:txBody>
        </p:sp>
        <p:sp>
          <p:nvSpPr>
            <p:cNvPr id="16" name="Google Shape;215;p29">
              <a:extLst>
                <a:ext uri="{FF2B5EF4-FFF2-40B4-BE49-F238E27FC236}">
                  <a16:creationId xmlns:a16="http://schemas.microsoft.com/office/drawing/2014/main" id="{1FF58AF0-C8E8-4708-832D-AAFB519C6FFD}"/>
                </a:ext>
              </a:extLst>
            </p:cNvPr>
            <p:cNvSpPr/>
            <p:nvPr/>
          </p:nvSpPr>
          <p:spPr>
            <a:xfrm rot="2700000">
              <a:off x="573391"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7" name="Google Shape;216;p29">
              <a:extLst>
                <a:ext uri="{FF2B5EF4-FFF2-40B4-BE49-F238E27FC236}">
                  <a16:creationId xmlns:a16="http://schemas.microsoft.com/office/drawing/2014/main" id="{C2D527B8-1333-4794-97E6-D6DFEC90533F}"/>
                </a:ext>
              </a:extLst>
            </p:cNvPr>
            <p:cNvSpPr/>
            <p:nvPr/>
          </p:nvSpPr>
          <p:spPr>
            <a:xfrm>
              <a:off x="65441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8" name="Google Shape;217;p29">
              <a:extLst>
                <a:ext uri="{FF2B5EF4-FFF2-40B4-BE49-F238E27FC236}">
                  <a16:creationId xmlns:a16="http://schemas.microsoft.com/office/drawing/2014/main" id="{687192C6-A64B-4FA9-B192-B7E237D00FE7}"/>
                </a:ext>
              </a:extLst>
            </p:cNvPr>
            <p:cNvSpPr txBox="1"/>
            <p:nvPr/>
          </p:nvSpPr>
          <p:spPr>
            <a:xfrm>
              <a:off x="754451" y="1785772"/>
              <a:ext cx="19251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b="1" dirty="0">
                  <a:solidFill>
                    <a:srgbClr val="7030A0"/>
                  </a:solidFill>
                  <a:latin typeface="Palatino Linotype"/>
                  <a:ea typeface="Palatino Linotype"/>
                  <a:cs typeface="Palatino Linotype"/>
                  <a:sym typeface="Palatino Linotype"/>
                </a:rPr>
                <a:t>Connection</a:t>
              </a:r>
              <a:endParaRPr sz="2600" b="1" dirty="0">
                <a:solidFill>
                  <a:srgbClr val="7030A0"/>
                </a:solidFill>
                <a:latin typeface="Palatino Linotype"/>
                <a:ea typeface="Palatino Linotype"/>
                <a:cs typeface="Palatino Linotype"/>
                <a:sym typeface="Palatino Linotype"/>
              </a:endParaRPr>
            </a:p>
          </p:txBody>
        </p:sp>
      </p:grpSp>
      <p:sp>
        <p:nvSpPr>
          <p:cNvPr id="19" name="Google Shape;218;p29">
            <a:extLst>
              <a:ext uri="{FF2B5EF4-FFF2-40B4-BE49-F238E27FC236}">
                <a16:creationId xmlns:a16="http://schemas.microsoft.com/office/drawing/2014/main" id="{7869F19B-359B-4A51-8E7B-CD61AC4E093B}"/>
              </a:ext>
            </a:extLst>
          </p:cNvPr>
          <p:cNvSpPr txBox="1"/>
          <p:nvPr/>
        </p:nvSpPr>
        <p:spPr>
          <a:xfrm>
            <a:off x="5486400" y="5309906"/>
            <a:ext cx="3040788" cy="461255"/>
          </a:xfrm>
          <a:prstGeom prst="rect">
            <a:avLst/>
          </a:prstGeom>
          <a:noFill/>
          <a:ln>
            <a:noFill/>
          </a:ln>
        </p:spPr>
        <p:txBody>
          <a:bodyPr spcFirstLastPara="1" wrap="square" lIns="91425" tIns="45700" rIns="91425" bIns="45700" anchor="t" anchorCtr="0">
            <a:noAutofit/>
          </a:bodyPr>
          <a:lstStyle/>
          <a:p>
            <a:r>
              <a:rPr lang="en-US" sz="1200" dirty="0">
                <a:solidFill>
                  <a:schemeClr val="dk1"/>
                </a:solidFill>
                <a:ea typeface="Palatino Linotype"/>
                <a:cs typeface="Palatino Linotype"/>
                <a:sym typeface="Palatino Linotype"/>
              </a:rPr>
              <a:t>ARC Model, Blaustein &amp; Kinniburgh, 2010</a:t>
            </a:r>
            <a:endParaRPr sz="12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8603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Key Learning Points</a:t>
            </a:r>
          </a:p>
        </p:txBody>
      </p:sp>
      <p:sp>
        <p:nvSpPr>
          <p:cNvPr id="3" name="Content Placeholder 2"/>
          <p:cNvSpPr>
            <a:spLocks noGrp="1"/>
          </p:cNvSpPr>
          <p:nvPr>
            <p:ph idx="1"/>
          </p:nvPr>
        </p:nvSpPr>
        <p:spPr>
          <a:xfrm>
            <a:off x="264405" y="1080839"/>
            <a:ext cx="8777995" cy="4709179"/>
          </a:xfrm>
        </p:spPr>
        <p:txBody>
          <a:bodyPr>
            <a:normAutofit/>
          </a:bodyPr>
          <a:lstStyle/>
          <a:p>
            <a:pPr lvl="0" fontAlgn="base">
              <a:lnSpc>
                <a:spcPct val="100000"/>
              </a:lnSpc>
              <a:spcAft>
                <a:spcPts val="1200"/>
              </a:spcAft>
            </a:pPr>
            <a:r>
              <a:rPr lang="en-US" sz="2200" dirty="0"/>
              <a:t>Introduction to Cultural Humility as a main tenet of trauma-informed practices</a:t>
            </a:r>
          </a:p>
          <a:p>
            <a:pPr lvl="0" fontAlgn="base">
              <a:lnSpc>
                <a:spcPct val="100000"/>
              </a:lnSpc>
              <a:spcAft>
                <a:spcPts val="1200"/>
              </a:spcAft>
            </a:pPr>
            <a:r>
              <a:rPr lang="en-US" sz="2200" dirty="0"/>
              <a:t>Challenge deficit mindset when implementing trauma-informed practices</a:t>
            </a:r>
          </a:p>
          <a:p>
            <a:pPr lvl="0" fontAlgn="base">
              <a:lnSpc>
                <a:spcPct val="100000"/>
              </a:lnSpc>
              <a:spcAft>
                <a:spcPts val="1200"/>
              </a:spcAft>
            </a:pPr>
            <a:r>
              <a:rPr lang="en-US" sz="2200" dirty="0"/>
              <a:t>Discuss strategies for deepening relationships that are compassionate and attuned to engage trauma-affected youth</a:t>
            </a:r>
          </a:p>
          <a:p>
            <a:pPr lvl="0" fontAlgn="base">
              <a:lnSpc>
                <a:spcPct val="100000"/>
              </a:lnSpc>
              <a:spcAft>
                <a:spcPts val="1200"/>
              </a:spcAft>
            </a:pPr>
            <a:r>
              <a:rPr lang="en-US" sz="2200" dirty="0"/>
              <a:t>Learn practices to foster a trauma-informed classroom (virtually or in-person) and school environment</a:t>
            </a:r>
          </a:p>
          <a:p>
            <a:pPr lvl="0" fontAlgn="base">
              <a:lnSpc>
                <a:spcPct val="100000"/>
              </a:lnSpc>
              <a:spcAft>
                <a:spcPts val="1200"/>
              </a:spcAft>
            </a:pPr>
            <a:r>
              <a:rPr lang="en-US" sz="2200" dirty="0"/>
              <a:t>Discuss trauma-informed strategies for supporting youth when schools re-open</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472219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6238" y="1320800"/>
            <a:ext cx="8418512" cy="3330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chemeClr val="tx1"/>
                </a:solidFill>
                <a:effectLst/>
                <a:uLnTx/>
                <a:uFillTx/>
                <a:latin typeface="+mn-lt"/>
                <a:ea typeface="Arial"/>
                <a:cs typeface="Arial"/>
                <a:sym typeface="Arial"/>
              </a:rPr>
              <a:t>“When children have positive early experiences, they strengthen their developing biological systems and are more likely to thrive and become healthy adults.”</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Arial"/>
              <a:cs typeface="Arial"/>
              <a:sym typeface="Arial"/>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schemeClr val="tx1"/>
                </a:solidFill>
                <a:effectLst/>
                <a:uLnTx/>
                <a:uFillTx/>
                <a:latin typeface="+mn-lt"/>
                <a:ea typeface="Arial"/>
                <a:cs typeface="Arial"/>
                <a:sym typeface="Arial"/>
              </a:rPr>
              <a:t>-Center for the Developing Child at Harvard University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483639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61" y="173356"/>
            <a:ext cx="7584475" cy="847045"/>
          </a:xfrm>
        </p:spPr>
        <p:txBody>
          <a:bodyPr>
            <a:normAutofit fontScale="90000"/>
          </a:bodyPr>
          <a:lstStyle/>
          <a:p>
            <a:pPr algn="ctr"/>
            <a:r>
              <a:rPr lang="en-US" sz="4000" dirty="0"/>
              <a:t>Identifying Feelings in Others</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
        <p:nvSpPr>
          <p:cNvPr id="3" name="Rectangle 2">
            <a:extLst>
              <a:ext uri="{FF2B5EF4-FFF2-40B4-BE49-F238E27FC236}">
                <a16:creationId xmlns:a16="http://schemas.microsoft.com/office/drawing/2014/main" id="{FABB95BF-80A9-4FF4-B554-4E3F688BB8CB}"/>
              </a:ext>
            </a:extLst>
          </p:cNvPr>
          <p:cNvSpPr/>
          <p:nvPr/>
        </p:nvSpPr>
        <p:spPr>
          <a:xfrm>
            <a:off x="360353" y="5647663"/>
            <a:ext cx="8423293" cy="276999"/>
          </a:xfrm>
          <a:prstGeom prst="rect">
            <a:avLst/>
          </a:prstGeom>
        </p:spPr>
        <p:txBody>
          <a:bodyPr wrap="square">
            <a:spAutoFit/>
          </a:bodyPr>
          <a:lstStyle/>
          <a:p>
            <a:pPr algn="ctr"/>
            <a:r>
              <a:rPr lang="en-US" sz="1200" dirty="0"/>
              <a:t>Video Credit: The RSA (2013) </a:t>
            </a:r>
          </a:p>
        </p:txBody>
      </p:sp>
      <p:pic>
        <p:nvPicPr>
          <p:cNvPr id="10" name="Picture 4" descr="Identifying feelings in others video">
            <a:hlinkClick r:id="" action="ppaction://media"/>
            <a:extLst>
              <a:ext uri="{FF2B5EF4-FFF2-40B4-BE49-F238E27FC236}">
                <a16:creationId xmlns:a16="http://schemas.microsoft.com/office/drawing/2014/main" id="{B5EE06BD-BBB5-4E6C-8E69-3A3A010D4850}"/>
              </a:ext>
            </a:extLst>
          </p:cNvPr>
          <p:cNvPicPr>
            <a:picLocks noGrp="1" noRot="1" noChangeAspect="1"/>
          </p:cNvPicPr>
          <p:nvPr>
            <p:ph idx="1"/>
            <a:videoFile r:link="rId2"/>
          </p:nvPr>
        </p:nvPicPr>
        <p:blipFill>
          <a:blip r:embed="rId8"/>
          <a:stretch>
            <a:fillRect/>
          </a:stretch>
        </p:blipFill>
        <p:spPr>
          <a:xfrm>
            <a:off x="760218" y="1020401"/>
            <a:ext cx="7623560" cy="4581129"/>
          </a:xfrm>
          <a:prstGeom prst="rect">
            <a:avLst/>
          </a:prstGeom>
        </p:spPr>
      </p:pic>
    </p:spTree>
    <p:custDataLst>
      <p:tags r:id="rId1"/>
    </p:custDataLst>
    <p:extLst>
      <p:ext uri="{BB962C8B-B14F-4D97-AF65-F5344CB8AC3E}">
        <p14:creationId xmlns:p14="http://schemas.microsoft.com/office/powerpoint/2010/main" val="2696153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847045"/>
          </a:xfrm>
        </p:spPr>
        <p:txBody>
          <a:bodyPr>
            <a:normAutofit/>
          </a:bodyPr>
          <a:lstStyle/>
          <a:p>
            <a:r>
              <a:rPr lang="en-US" dirty="0"/>
              <a:t>Connection Circles</a:t>
            </a:r>
          </a:p>
        </p:txBody>
      </p:sp>
      <p:sp>
        <p:nvSpPr>
          <p:cNvPr id="3" name="Content Placeholder 2"/>
          <p:cNvSpPr>
            <a:spLocks noGrp="1"/>
          </p:cNvSpPr>
          <p:nvPr>
            <p:ph idx="1"/>
          </p:nvPr>
        </p:nvSpPr>
        <p:spPr>
          <a:xfrm>
            <a:off x="375748" y="1264357"/>
            <a:ext cx="8418296" cy="4560710"/>
          </a:xfrm>
        </p:spPr>
        <p:txBody>
          <a:bodyPr>
            <a:normAutofit fontScale="77500" lnSpcReduction="20000"/>
          </a:bodyPr>
          <a:lstStyle/>
          <a:p>
            <a:pPr marL="0" indent="0">
              <a:lnSpc>
                <a:spcPct val="120000"/>
              </a:lnSpc>
              <a:spcBef>
                <a:spcPts val="0"/>
              </a:spcBef>
              <a:buNone/>
            </a:pPr>
            <a:r>
              <a:rPr lang="en-US" sz="2400" i="1" dirty="0">
                <a:ea typeface="Arial"/>
                <a:cs typeface="Arial"/>
                <a:sym typeface="Arial"/>
              </a:rPr>
              <a:t>A relationship-building process to promote safety through predictability and sharing of experiences</a:t>
            </a:r>
          </a:p>
          <a:p>
            <a:pPr marL="0" indent="0">
              <a:lnSpc>
                <a:spcPct val="120000"/>
              </a:lnSpc>
              <a:spcBef>
                <a:spcPts val="0"/>
              </a:spcBef>
              <a:buNone/>
            </a:pPr>
            <a:r>
              <a:rPr lang="en-US" dirty="0">
                <a:ea typeface="Arial"/>
                <a:cs typeface="Arial"/>
                <a:sym typeface="Arial"/>
              </a:rPr>
              <a:t> </a:t>
            </a:r>
          </a:p>
          <a:p>
            <a:pPr marL="0" indent="0">
              <a:lnSpc>
                <a:spcPct val="170000"/>
              </a:lnSpc>
              <a:spcBef>
                <a:spcPts val="0"/>
              </a:spcBef>
              <a:buNone/>
            </a:pPr>
            <a:r>
              <a:rPr lang="en-US" b="1" dirty="0">
                <a:ea typeface="Arial"/>
                <a:cs typeface="Arial"/>
                <a:sym typeface="Arial"/>
              </a:rPr>
              <a:t>Connection Circle Leader: </a:t>
            </a:r>
          </a:p>
          <a:p>
            <a:pPr>
              <a:lnSpc>
                <a:spcPct val="170000"/>
              </a:lnSpc>
              <a:spcBef>
                <a:spcPts val="0"/>
              </a:spcBef>
            </a:pPr>
            <a:r>
              <a:rPr lang="en-US" dirty="0">
                <a:ea typeface="Arial"/>
                <a:cs typeface="Arial"/>
                <a:sym typeface="Arial"/>
              </a:rPr>
              <a:t>Introduce the circle </a:t>
            </a:r>
          </a:p>
          <a:p>
            <a:pPr>
              <a:lnSpc>
                <a:spcPct val="170000"/>
              </a:lnSpc>
              <a:spcBef>
                <a:spcPts val="0"/>
              </a:spcBef>
            </a:pPr>
            <a:r>
              <a:rPr lang="en-US" dirty="0">
                <a:ea typeface="Arial"/>
                <a:cs typeface="Arial"/>
                <a:sym typeface="Arial"/>
              </a:rPr>
              <a:t>Uphold co-created group norms </a:t>
            </a:r>
          </a:p>
          <a:p>
            <a:pPr>
              <a:lnSpc>
                <a:spcPct val="170000"/>
              </a:lnSpc>
              <a:spcBef>
                <a:spcPts val="0"/>
              </a:spcBef>
            </a:pPr>
            <a:r>
              <a:rPr lang="en-US" dirty="0">
                <a:ea typeface="Arial"/>
                <a:cs typeface="Arial"/>
                <a:sym typeface="Arial"/>
              </a:rPr>
              <a:t>Ask a question to the group </a:t>
            </a:r>
          </a:p>
          <a:p>
            <a:pPr>
              <a:lnSpc>
                <a:spcPct val="170000"/>
              </a:lnSpc>
              <a:spcBef>
                <a:spcPts val="0"/>
              </a:spcBef>
            </a:pPr>
            <a:r>
              <a:rPr lang="en-US" dirty="0">
                <a:ea typeface="Arial"/>
                <a:cs typeface="Arial"/>
                <a:sym typeface="Arial"/>
              </a:rPr>
              <a:t>Actively listen and model group norms</a:t>
            </a:r>
          </a:p>
          <a:p>
            <a:pPr>
              <a:lnSpc>
                <a:spcPct val="170000"/>
              </a:lnSpc>
              <a:spcBef>
                <a:spcPts val="0"/>
              </a:spcBef>
            </a:pPr>
            <a:r>
              <a:rPr lang="en-US" dirty="0">
                <a:ea typeface="Arial"/>
                <a:cs typeface="Arial"/>
                <a:sym typeface="Arial"/>
              </a:rPr>
              <a:t>Allow a pass – go back around </a:t>
            </a:r>
          </a:p>
          <a:p>
            <a:pPr>
              <a:lnSpc>
                <a:spcPct val="170000"/>
              </a:lnSpc>
              <a:spcBef>
                <a:spcPts val="0"/>
              </a:spcBef>
            </a:pPr>
            <a:r>
              <a:rPr lang="en-US" dirty="0">
                <a:ea typeface="Arial"/>
                <a:cs typeface="Arial"/>
                <a:sym typeface="Arial"/>
              </a:rPr>
              <a:t>Close circle and thank everyone for their participation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39861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a:bodyPr>
          <a:lstStyle/>
          <a:p>
            <a:r>
              <a:rPr lang="en-US" sz="2400" dirty="0"/>
              <a:t>Fostering Resilience:</a:t>
            </a:r>
            <a:br>
              <a:rPr lang="en-US" dirty="0"/>
            </a:br>
            <a:r>
              <a:rPr lang="en-US" dirty="0"/>
              <a:t>Connection</a:t>
            </a:r>
          </a:p>
        </p:txBody>
      </p:sp>
      <p:sp>
        <p:nvSpPr>
          <p:cNvPr id="3" name="Content Placeholder 2"/>
          <p:cNvSpPr>
            <a:spLocks noGrp="1"/>
          </p:cNvSpPr>
          <p:nvPr>
            <p:ph idx="1"/>
          </p:nvPr>
        </p:nvSpPr>
        <p:spPr>
          <a:xfrm>
            <a:off x="237066" y="2575970"/>
            <a:ext cx="4639734" cy="1706060"/>
          </a:xfrm>
        </p:spPr>
        <p:txBody>
          <a:bodyPr>
            <a:normAutofit fontScale="62500" lnSpcReduction="20000"/>
          </a:bodyPr>
          <a:lstStyle/>
          <a:p>
            <a:pPr marL="0" indent="0" algn="ctr">
              <a:lnSpc>
                <a:spcPct val="120000"/>
              </a:lnSpc>
              <a:spcBef>
                <a:spcPts val="0"/>
              </a:spcBef>
              <a:buNone/>
            </a:pPr>
            <a:r>
              <a:rPr lang="en-US" sz="5100" dirty="0">
                <a:ea typeface="Arial"/>
                <a:cs typeface="Arial"/>
                <a:sym typeface="Arial"/>
              </a:rPr>
              <a:t>Consistent, responsive, nurturing relationships with caring adults is </a:t>
            </a:r>
            <a:r>
              <a:rPr lang="en-US" sz="5100" i="1" dirty="0">
                <a:ea typeface="Arial"/>
                <a:cs typeface="Arial"/>
                <a:sym typeface="Arial"/>
              </a:rPr>
              <a:t>key</a:t>
            </a:r>
            <a:r>
              <a:rPr lang="en-US" sz="5100" dirty="0">
                <a:ea typeface="Arial"/>
                <a:cs typeface="Arial"/>
                <a:sym typeface="Arial"/>
              </a:rPr>
              <a:t>.</a:t>
            </a:r>
          </a:p>
          <a:p>
            <a:pPr marL="0" indent="0">
              <a:lnSpc>
                <a:spcPct val="120000"/>
              </a:lnSpc>
              <a:spcBef>
                <a:spcPts val="0"/>
              </a:spcBef>
              <a:buNone/>
            </a:pPr>
            <a:endParaRPr lang="en-US" dirty="0">
              <a:ea typeface="Arial"/>
              <a:cs typeface="Arial"/>
              <a:sym typeface="Arial"/>
            </a:endParaRPr>
          </a:p>
        </p:txBody>
      </p:sp>
      <p:pic>
        <p:nvPicPr>
          <p:cNvPr id="6" name="Picture 5" descr="Young child leaning sideways toward a caring woman">
            <a:extLst>
              <a:ext uri="{FF2B5EF4-FFF2-40B4-BE49-F238E27FC236}">
                <a16:creationId xmlns:a16="http://schemas.microsoft.com/office/drawing/2014/main" id="{39F0124F-868A-4007-8A7E-28FF4CCFAD55}"/>
              </a:ext>
            </a:extLst>
          </p:cNvPr>
          <p:cNvPicPr>
            <a:picLocks noChangeAspect="1"/>
          </p:cNvPicPr>
          <p:nvPr/>
        </p:nvPicPr>
        <p:blipFill>
          <a:blip r:embed="rId4"/>
          <a:stretch>
            <a:fillRect/>
          </a:stretch>
        </p:blipFill>
        <p:spPr>
          <a:xfrm>
            <a:off x="4955822" y="1722979"/>
            <a:ext cx="4064108" cy="3722487"/>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595726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a:bodyPr>
          <a:lstStyle/>
          <a:p>
            <a:r>
              <a:rPr lang="en-US" sz="2400" dirty="0"/>
              <a:t>Fostering Resilience:</a:t>
            </a:r>
            <a:br>
              <a:rPr lang="en-US" dirty="0"/>
            </a:br>
            <a:r>
              <a:rPr lang="en-US" dirty="0"/>
              <a:t>Connection </a:t>
            </a:r>
            <a:r>
              <a:rPr lang="en-US" dirty="0">
                <a:solidFill>
                  <a:schemeClr val="bg1"/>
                </a:solidFill>
              </a:rPr>
              <a:t>(2)</a:t>
            </a:r>
          </a:p>
        </p:txBody>
      </p:sp>
      <p:sp>
        <p:nvSpPr>
          <p:cNvPr id="3" name="Content Placeholder 2"/>
          <p:cNvSpPr>
            <a:spLocks noGrp="1"/>
          </p:cNvSpPr>
          <p:nvPr>
            <p:ph idx="1"/>
          </p:nvPr>
        </p:nvSpPr>
        <p:spPr>
          <a:xfrm>
            <a:off x="496711" y="1722940"/>
            <a:ext cx="8150578" cy="1706060"/>
          </a:xfrm>
        </p:spPr>
        <p:txBody>
          <a:bodyPr>
            <a:normAutofit/>
          </a:bodyPr>
          <a:lstStyle/>
          <a:p>
            <a:pPr marL="0" indent="0" algn="ctr">
              <a:lnSpc>
                <a:spcPct val="120000"/>
              </a:lnSpc>
              <a:spcBef>
                <a:spcPts val="0"/>
              </a:spcBef>
              <a:buNone/>
            </a:pPr>
            <a:r>
              <a:rPr lang="en-US" sz="2000" u="sng" dirty="0">
                <a:ea typeface="Arial"/>
                <a:cs typeface="Arial"/>
                <a:sym typeface="Arial"/>
              </a:rPr>
              <a:t>Relational Strategy:</a:t>
            </a:r>
          </a:p>
          <a:p>
            <a:pPr marL="0" indent="0" algn="ctr">
              <a:lnSpc>
                <a:spcPct val="120000"/>
              </a:lnSpc>
              <a:spcBef>
                <a:spcPts val="0"/>
              </a:spcBef>
              <a:buNone/>
            </a:pPr>
            <a:r>
              <a:rPr lang="en-US" dirty="0">
                <a:ea typeface="Arial"/>
                <a:cs typeface="Arial"/>
                <a:sym typeface="Arial"/>
              </a:rPr>
              <a:t>Listening first (dyadic listening)</a:t>
            </a:r>
          </a:p>
          <a:p>
            <a:pPr marL="0" indent="0">
              <a:lnSpc>
                <a:spcPct val="120000"/>
              </a:lnSpc>
              <a:spcBef>
                <a:spcPts val="0"/>
              </a:spcBef>
              <a:buNone/>
            </a:pPr>
            <a:endParaRPr lang="en-US" dirty="0">
              <a:ea typeface="Arial"/>
              <a:cs typeface="Arial"/>
              <a:sym typeface="Arial"/>
            </a:endParaRPr>
          </a:p>
        </p:txBody>
      </p:sp>
      <p:pic>
        <p:nvPicPr>
          <p:cNvPr id="8" name="Picture 7" descr="man listening to a paper cup attached to a string">
            <a:extLst>
              <a:ext uri="{FF2B5EF4-FFF2-40B4-BE49-F238E27FC236}">
                <a16:creationId xmlns:a16="http://schemas.microsoft.com/office/drawing/2014/main" id="{498D18DB-E7CB-4B11-9C2A-F44E454ABFDA}"/>
              </a:ext>
            </a:extLst>
          </p:cNvPr>
          <p:cNvPicPr>
            <a:picLocks noChangeAspect="1"/>
          </p:cNvPicPr>
          <p:nvPr/>
        </p:nvPicPr>
        <p:blipFill>
          <a:blip r:embed="rId4"/>
          <a:stretch>
            <a:fillRect/>
          </a:stretch>
        </p:blipFill>
        <p:spPr>
          <a:xfrm>
            <a:off x="2652889" y="3161532"/>
            <a:ext cx="3838222" cy="2603363"/>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56867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a:bodyPr>
          <a:lstStyle/>
          <a:p>
            <a:r>
              <a:rPr lang="en-US" sz="2400" dirty="0"/>
              <a:t>Fostering Resilience:</a:t>
            </a:r>
            <a:br>
              <a:rPr lang="en-US" dirty="0"/>
            </a:br>
            <a:r>
              <a:rPr lang="en-US" dirty="0"/>
              <a:t>Connection </a:t>
            </a:r>
            <a:r>
              <a:rPr lang="en-US" dirty="0">
                <a:solidFill>
                  <a:schemeClr val="bg1"/>
                </a:solidFill>
              </a:rPr>
              <a:t>(3)</a:t>
            </a:r>
          </a:p>
        </p:txBody>
      </p:sp>
      <p:sp>
        <p:nvSpPr>
          <p:cNvPr id="3" name="Content Placeholder 2"/>
          <p:cNvSpPr>
            <a:spLocks noGrp="1"/>
          </p:cNvSpPr>
          <p:nvPr>
            <p:ph idx="1"/>
          </p:nvPr>
        </p:nvSpPr>
        <p:spPr>
          <a:xfrm>
            <a:off x="496711" y="1722940"/>
            <a:ext cx="8150578" cy="1706060"/>
          </a:xfrm>
        </p:spPr>
        <p:txBody>
          <a:bodyPr>
            <a:normAutofit/>
          </a:bodyPr>
          <a:lstStyle/>
          <a:p>
            <a:pPr marL="0" indent="0" algn="ctr">
              <a:lnSpc>
                <a:spcPct val="120000"/>
              </a:lnSpc>
              <a:spcBef>
                <a:spcPts val="0"/>
              </a:spcBef>
              <a:buNone/>
            </a:pPr>
            <a:r>
              <a:rPr lang="en-US" sz="2000" u="sng" dirty="0">
                <a:ea typeface="Arial"/>
                <a:cs typeface="Arial"/>
                <a:sym typeface="Arial"/>
              </a:rPr>
              <a:t>Relational Strategy:</a:t>
            </a:r>
          </a:p>
          <a:p>
            <a:pPr marL="0" indent="0" algn="ctr">
              <a:lnSpc>
                <a:spcPct val="120000"/>
              </a:lnSpc>
              <a:spcBef>
                <a:spcPts val="0"/>
              </a:spcBef>
              <a:buNone/>
            </a:pPr>
            <a:r>
              <a:rPr lang="en-US" dirty="0">
                <a:ea typeface="Arial"/>
                <a:cs typeface="Arial"/>
                <a:sym typeface="Arial"/>
              </a:rPr>
              <a:t>Don’t take it personally</a:t>
            </a:r>
          </a:p>
          <a:p>
            <a:pPr marL="0" indent="0">
              <a:lnSpc>
                <a:spcPct val="120000"/>
              </a:lnSpc>
              <a:spcBef>
                <a:spcPts val="0"/>
              </a:spcBef>
              <a:buNone/>
            </a:pPr>
            <a:endParaRPr lang="en-US" dirty="0">
              <a:ea typeface="Arial"/>
              <a:cs typeface="Arial"/>
              <a:sym typeface="Arial"/>
            </a:endParaRPr>
          </a:p>
        </p:txBody>
      </p:sp>
      <p:pic>
        <p:nvPicPr>
          <p:cNvPr id="9" name="Picture 8" descr="young child walking away with a backpack on">
            <a:extLst>
              <a:ext uri="{FF2B5EF4-FFF2-40B4-BE49-F238E27FC236}">
                <a16:creationId xmlns:a16="http://schemas.microsoft.com/office/drawing/2014/main" id="{A3B76122-C087-4F5F-90FC-E1D029C53BE9}"/>
              </a:ext>
            </a:extLst>
          </p:cNvPr>
          <p:cNvPicPr>
            <a:picLocks noChangeAspect="1"/>
          </p:cNvPicPr>
          <p:nvPr/>
        </p:nvPicPr>
        <p:blipFill>
          <a:blip r:embed="rId4"/>
          <a:stretch>
            <a:fillRect/>
          </a:stretch>
        </p:blipFill>
        <p:spPr>
          <a:xfrm>
            <a:off x="2861880" y="3083086"/>
            <a:ext cx="3420239" cy="2685457"/>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916599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8" y="284919"/>
            <a:ext cx="8247417" cy="1171348"/>
          </a:xfrm>
        </p:spPr>
        <p:txBody>
          <a:bodyPr>
            <a:normAutofit/>
          </a:bodyPr>
          <a:lstStyle/>
          <a:p>
            <a:r>
              <a:rPr lang="en-US" sz="2400" dirty="0"/>
              <a:t>Fostering Resilience:</a:t>
            </a:r>
            <a:br>
              <a:rPr lang="en-US" dirty="0"/>
            </a:br>
            <a:r>
              <a:rPr lang="en-US" dirty="0"/>
              <a:t>Connection </a:t>
            </a:r>
            <a:r>
              <a:rPr lang="en-US" dirty="0">
                <a:solidFill>
                  <a:schemeClr val="bg1"/>
                </a:solidFill>
              </a:rPr>
              <a:t>(4)</a:t>
            </a:r>
          </a:p>
        </p:txBody>
      </p:sp>
      <p:sp>
        <p:nvSpPr>
          <p:cNvPr id="3" name="Content Placeholder 2"/>
          <p:cNvSpPr>
            <a:spLocks noGrp="1"/>
          </p:cNvSpPr>
          <p:nvPr>
            <p:ph idx="1"/>
          </p:nvPr>
        </p:nvSpPr>
        <p:spPr>
          <a:xfrm>
            <a:off x="496711" y="1722940"/>
            <a:ext cx="8150578" cy="1706060"/>
          </a:xfrm>
        </p:spPr>
        <p:txBody>
          <a:bodyPr>
            <a:normAutofit/>
          </a:bodyPr>
          <a:lstStyle/>
          <a:p>
            <a:pPr marL="0" indent="0" algn="ctr">
              <a:lnSpc>
                <a:spcPct val="120000"/>
              </a:lnSpc>
              <a:spcBef>
                <a:spcPts val="0"/>
              </a:spcBef>
              <a:buNone/>
            </a:pPr>
            <a:r>
              <a:rPr lang="en-US" sz="2000" u="sng" dirty="0">
                <a:ea typeface="Arial"/>
                <a:cs typeface="Arial"/>
                <a:sym typeface="Arial"/>
              </a:rPr>
              <a:t>Relational Strategy:</a:t>
            </a:r>
          </a:p>
          <a:p>
            <a:pPr marL="0" indent="0" algn="ctr">
              <a:lnSpc>
                <a:spcPct val="120000"/>
              </a:lnSpc>
              <a:spcBef>
                <a:spcPts val="0"/>
              </a:spcBef>
              <a:buNone/>
            </a:pPr>
            <a:r>
              <a:rPr lang="en-US" dirty="0">
                <a:ea typeface="Arial"/>
                <a:cs typeface="Arial"/>
                <a:sym typeface="Arial"/>
              </a:rPr>
              <a:t>Repair the relationship                                    </a:t>
            </a:r>
            <a:r>
              <a:rPr lang="en-US" sz="1800" dirty="0">
                <a:ea typeface="Arial"/>
                <a:cs typeface="Arial"/>
                <a:sym typeface="Arial"/>
              </a:rPr>
              <a:t>(apologize after a rupture, debrief)</a:t>
            </a:r>
          </a:p>
          <a:p>
            <a:pPr marL="0" indent="0">
              <a:lnSpc>
                <a:spcPct val="120000"/>
              </a:lnSpc>
              <a:spcBef>
                <a:spcPts val="0"/>
              </a:spcBef>
              <a:buNone/>
            </a:pPr>
            <a:endParaRPr lang="en-US" dirty="0">
              <a:ea typeface="Arial"/>
              <a:cs typeface="Arial"/>
              <a:sym typeface="Arial"/>
            </a:endParaRPr>
          </a:p>
        </p:txBody>
      </p:sp>
      <p:pic>
        <p:nvPicPr>
          <p:cNvPr id="6" name="Picture 5" descr="a paper note that reads &quot;sorry&quot; with a drawn smiley face">
            <a:extLst>
              <a:ext uri="{FF2B5EF4-FFF2-40B4-BE49-F238E27FC236}">
                <a16:creationId xmlns:a16="http://schemas.microsoft.com/office/drawing/2014/main" id="{3EA41628-BD19-4DA7-B2F5-83CBEEA79E2D}"/>
              </a:ext>
            </a:extLst>
          </p:cNvPr>
          <p:cNvPicPr>
            <a:picLocks noChangeAspect="1"/>
          </p:cNvPicPr>
          <p:nvPr/>
        </p:nvPicPr>
        <p:blipFill>
          <a:blip r:embed="rId4"/>
          <a:stretch>
            <a:fillRect/>
          </a:stretch>
        </p:blipFill>
        <p:spPr>
          <a:xfrm>
            <a:off x="2592644" y="3318866"/>
            <a:ext cx="3958711" cy="2662988"/>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544954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847045"/>
          </a:xfrm>
        </p:spPr>
        <p:txBody>
          <a:bodyPr>
            <a:noAutofit/>
          </a:bodyPr>
          <a:lstStyle/>
          <a:p>
            <a:r>
              <a:rPr lang="en-US" sz="3800" dirty="0"/>
              <a:t>Cultural Humility &amp; Connection</a:t>
            </a:r>
          </a:p>
        </p:txBody>
      </p:sp>
      <p:sp>
        <p:nvSpPr>
          <p:cNvPr id="3" name="Content Placeholder 2"/>
          <p:cNvSpPr>
            <a:spLocks noGrp="1"/>
          </p:cNvSpPr>
          <p:nvPr>
            <p:ph idx="1"/>
          </p:nvPr>
        </p:nvSpPr>
        <p:spPr>
          <a:xfrm>
            <a:off x="804726" y="1784714"/>
            <a:ext cx="8023185" cy="3725334"/>
          </a:xfrm>
        </p:spPr>
        <p:txBody>
          <a:bodyPr>
            <a:normAutofit/>
          </a:bodyPr>
          <a:lstStyle/>
          <a:p>
            <a:pPr>
              <a:lnSpc>
                <a:spcPct val="250000"/>
              </a:lnSpc>
              <a:spcBef>
                <a:spcPts val="0"/>
              </a:spcBef>
            </a:pPr>
            <a:r>
              <a:rPr lang="en-US" sz="2400" dirty="0">
                <a:ea typeface="Arial"/>
                <a:cs typeface="Arial"/>
                <a:sym typeface="Arial"/>
              </a:rPr>
              <a:t>Authentic connection requires a lens of cultural humility</a:t>
            </a:r>
          </a:p>
          <a:p>
            <a:pPr>
              <a:lnSpc>
                <a:spcPct val="250000"/>
              </a:lnSpc>
              <a:spcBef>
                <a:spcPts val="0"/>
              </a:spcBef>
            </a:pPr>
            <a:r>
              <a:rPr lang="en-US" sz="2400" dirty="0">
                <a:ea typeface="Arial"/>
                <a:cs typeface="Arial"/>
                <a:sym typeface="Arial"/>
              </a:rPr>
              <a:t>Being curious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866151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22" y="-635923"/>
            <a:ext cx="8681156" cy="403703"/>
          </a:xfrm>
        </p:spPr>
        <p:txBody>
          <a:bodyPr>
            <a:noAutofit/>
          </a:bodyPr>
          <a:lstStyle/>
          <a:p>
            <a:r>
              <a:rPr lang="en-US" sz="2000" dirty="0"/>
              <a:t>Quote from Dr. Bruce Perry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8" name="Picture 7" descr="A quote from Dr. Bruce Perry that reads: What works best is anything that increases the quality and number of relationships in a child's life. People, not programs, change people. Image from Mind and Heart Foundation.">
            <a:extLst>
              <a:ext uri="{FF2B5EF4-FFF2-40B4-BE49-F238E27FC236}">
                <a16:creationId xmlns:a16="http://schemas.microsoft.com/office/drawing/2014/main" id="{608A106F-078D-4090-B4BC-2343ED806BB7}"/>
              </a:ext>
            </a:extLst>
          </p:cNvPr>
          <p:cNvPicPr>
            <a:picLocks noChangeAspect="1"/>
          </p:cNvPicPr>
          <p:nvPr/>
        </p:nvPicPr>
        <p:blipFill>
          <a:blip r:embed="rId7"/>
          <a:stretch>
            <a:fillRect/>
          </a:stretch>
        </p:blipFill>
        <p:spPr>
          <a:xfrm>
            <a:off x="1722966" y="289940"/>
            <a:ext cx="5698067" cy="5698067"/>
          </a:xfrm>
          <a:prstGeom prst="rect">
            <a:avLst/>
          </a:prstGeom>
        </p:spPr>
      </p:pic>
    </p:spTree>
    <p:custDataLst>
      <p:tags r:id="rId1"/>
    </p:custDataLst>
    <p:extLst>
      <p:ext uri="{BB962C8B-B14F-4D97-AF65-F5344CB8AC3E}">
        <p14:creationId xmlns:p14="http://schemas.microsoft.com/office/powerpoint/2010/main" val="4205279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r>
              <a:rPr lang="en-US" sz="40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171688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Experience is Not Destiny</a:t>
            </a:r>
          </a:p>
        </p:txBody>
      </p:sp>
      <p:sp>
        <p:nvSpPr>
          <p:cNvPr id="3" name="Content Placeholder 2"/>
          <p:cNvSpPr>
            <a:spLocks noGrp="1"/>
          </p:cNvSpPr>
          <p:nvPr>
            <p:ph idx="1"/>
          </p:nvPr>
        </p:nvSpPr>
        <p:spPr>
          <a:xfrm>
            <a:off x="264405" y="1456916"/>
            <a:ext cx="8615189" cy="1990837"/>
          </a:xfrm>
        </p:spPr>
        <p:txBody>
          <a:bodyPr>
            <a:normAutofit/>
          </a:bodyPr>
          <a:lstStyle/>
          <a:p>
            <a:pPr marL="114300" lvl="0" indent="0" algn="ctr">
              <a:spcBef>
                <a:spcPts val="0"/>
              </a:spcBef>
              <a:spcAft>
                <a:spcPts val="1200"/>
              </a:spcAft>
              <a:buSzPts val="1800"/>
              <a:buNone/>
            </a:pPr>
            <a:r>
              <a:rPr lang="en-US" sz="3200" dirty="0"/>
              <a:t>“Trauma is not an excuse for behavior; </a:t>
            </a:r>
          </a:p>
          <a:p>
            <a:pPr marL="114300" lvl="0" indent="0" algn="ctr">
              <a:spcBef>
                <a:spcPts val="0"/>
              </a:spcBef>
              <a:spcAft>
                <a:spcPts val="1200"/>
              </a:spcAft>
              <a:buSzPts val="1800"/>
              <a:buNone/>
            </a:pPr>
            <a:r>
              <a:rPr lang="en-US" sz="3200" dirty="0"/>
              <a:t>it is an explanation for it.”</a:t>
            </a:r>
            <a:endParaRPr lang="en-US" sz="500" dirty="0"/>
          </a:p>
          <a:p>
            <a:pPr marL="114300" lvl="0" indent="0" algn="ctr">
              <a:spcBef>
                <a:spcPts val="0"/>
              </a:spcBef>
              <a:spcAft>
                <a:spcPts val="1200"/>
              </a:spcAft>
              <a:buSzPts val="1800"/>
              <a:buNone/>
            </a:pPr>
            <a:r>
              <a:rPr lang="en-US" sz="1600" dirty="0"/>
              <a:t>-Dr. Bruce Perry</a:t>
            </a:r>
            <a:endParaRPr lang="en-US" dirty="0"/>
          </a:p>
        </p:txBody>
      </p:sp>
      <p:pic>
        <p:nvPicPr>
          <p:cNvPr id="8" name="Picture 7" descr="Small sprout growing from a crack in concrete">
            <a:extLst>
              <a:ext uri="{FF2B5EF4-FFF2-40B4-BE49-F238E27FC236}">
                <a16:creationId xmlns:a16="http://schemas.microsoft.com/office/drawing/2014/main" id="{3A419FB5-F16E-415F-B668-CCD954FBF868}"/>
              </a:ext>
            </a:extLst>
          </p:cNvPr>
          <p:cNvPicPr>
            <a:picLocks noChangeAspect="1"/>
          </p:cNvPicPr>
          <p:nvPr/>
        </p:nvPicPr>
        <p:blipFill>
          <a:blip r:embed="rId4"/>
          <a:stretch>
            <a:fillRect/>
          </a:stretch>
        </p:blipFill>
        <p:spPr>
          <a:xfrm>
            <a:off x="2481613" y="3170761"/>
            <a:ext cx="4180771" cy="2753901"/>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4961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1122693"/>
          </a:xfrm>
        </p:spPr>
        <p:txBody>
          <a:bodyPr>
            <a:noAutofit/>
          </a:bodyPr>
          <a:lstStyle/>
          <a:p>
            <a:r>
              <a:rPr lang="en-US" sz="3800" dirty="0"/>
              <a:t>Understanding Grief and Increasing Wellness</a:t>
            </a:r>
          </a:p>
        </p:txBody>
      </p:sp>
      <p:sp>
        <p:nvSpPr>
          <p:cNvPr id="3" name="Content Placeholder 2"/>
          <p:cNvSpPr>
            <a:spLocks noGrp="1"/>
          </p:cNvSpPr>
          <p:nvPr>
            <p:ph idx="1"/>
          </p:nvPr>
        </p:nvSpPr>
        <p:spPr>
          <a:xfrm>
            <a:off x="804726" y="1535289"/>
            <a:ext cx="3428607" cy="4255911"/>
          </a:xfrm>
        </p:spPr>
        <p:txBody>
          <a:bodyPr>
            <a:normAutofit lnSpcReduction="10000"/>
          </a:bodyPr>
          <a:lstStyle/>
          <a:p>
            <a:pPr>
              <a:lnSpc>
                <a:spcPct val="200000"/>
              </a:lnSpc>
              <a:spcBef>
                <a:spcPts val="0"/>
              </a:spcBef>
            </a:pPr>
            <a:r>
              <a:rPr lang="en-US" sz="1800" dirty="0">
                <a:ea typeface="Arial"/>
                <a:cs typeface="Arial"/>
                <a:sym typeface="Arial"/>
              </a:rPr>
              <a:t>Grief is normal. </a:t>
            </a:r>
          </a:p>
          <a:p>
            <a:pPr>
              <a:lnSpc>
                <a:spcPct val="200000"/>
              </a:lnSpc>
              <a:spcBef>
                <a:spcPts val="0"/>
              </a:spcBef>
            </a:pPr>
            <a:r>
              <a:rPr lang="en-US" sz="1800" dirty="0">
                <a:ea typeface="Arial"/>
                <a:cs typeface="Arial"/>
                <a:sym typeface="Arial"/>
              </a:rPr>
              <a:t>Grief is healthy. </a:t>
            </a:r>
          </a:p>
          <a:p>
            <a:pPr>
              <a:lnSpc>
                <a:spcPct val="200000"/>
              </a:lnSpc>
              <a:spcBef>
                <a:spcPts val="0"/>
              </a:spcBef>
            </a:pPr>
            <a:r>
              <a:rPr lang="en-US" sz="1800" dirty="0">
                <a:ea typeface="Arial"/>
                <a:cs typeface="Arial"/>
                <a:sym typeface="Arial"/>
              </a:rPr>
              <a:t>Grief can be hard.</a:t>
            </a:r>
          </a:p>
          <a:p>
            <a:pPr>
              <a:lnSpc>
                <a:spcPct val="200000"/>
              </a:lnSpc>
              <a:spcBef>
                <a:spcPts val="0"/>
              </a:spcBef>
            </a:pPr>
            <a:r>
              <a:rPr lang="en-US" sz="1800" dirty="0">
                <a:ea typeface="Arial"/>
                <a:cs typeface="Arial"/>
                <a:sym typeface="Arial"/>
              </a:rPr>
              <a:t>Grief takes time.</a:t>
            </a:r>
          </a:p>
          <a:p>
            <a:pPr>
              <a:lnSpc>
                <a:spcPct val="200000"/>
              </a:lnSpc>
              <a:spcBef>
                <a:spcPts val="0"/>
              </a:spcBef>
            </a:pPr>
            <a:r>
              <a:rPr lang="en-US" sz="1800" dirty="0">
                <a:ea typeface="Arial"/>
                <a:cs typeface="Arial"/>
                <a:sym typeface="Arial"/>
              </a:rPr>
              <a:t>Grief has no time frame.</a:t>
            </a:r>
          </a:p>
          <a:p>
            <a:pPr>
              <a:lnSpc>
                <a:spcPct val="200000"/>
              </a:lnSpc>
              <a:spcBef>
                <a:spcPts val="0"/>
              </a:spcBef>
            </a:pPr>
            <a:r>
              <a:rPr lang="en-US" sz="1800" dirty="0">
                <a:ea typeface="Arial"/>
                <a:cs typeface="Arial"/>
                <a:sym typeface="Arial"/>
              </a:rPr>
              <a:t>Grief is unpredictable. </a:t>
            </a:r>
          </a:p>
          <a:p>
            <a:pPr>
              <a:lnSpc>
                <a:spcPct val="200000"/>
              </a:lnSpc>
              <a:spcBef>
                <a:spcPts val="0"/>
              </a:spcBef>
            </a:pPr>
            <a:r>
              <a:rPr lang="en-US" sz="1800" dirty="0">
                <a:ea typeface="Arial"/>
                <a:cs typeface="Arial"/>
                <a:sym typeface="Arial"/>
              </a:rPr>
              <a:t>Grief requires adjustments.</a:t>
            </a:r>
          </a:p>
          <a:p>
            <a:pPr>
              <a:lnSpc>
                <a:spcPct val="200000"/>
              </a:lnSpc>
              <a:spcBef>
                <a:spcPts val="0"/>
              </a:spcBef>
            </a:pPr>
            <a:r>
              <a:rPr lang="en-US" sz="1800" dirty="0">
                <a:ea typeface="Arial"/>
                <a:cs typeface="Arial"/>
                <a:sym typeface="Arial"/>
              </a:rPr>
              <a:t>Grief requires wellness. </a:t>
            </a:r>
          </a:p>
        </p:txBody>
      </p:sp>
      <p:pic>
        <p:nvPicPr>
          <p:cNvPr id="8" name="Picture 7" descr="clay human figurines posing the emotions of the stages of grief">
            <a:extLst>
              <a:ext uri="{FF2B5EF4-FFF2-40B4-BE49-F238E27FC236}">
                <a16:creationId xmlns:a16="http://schemas.microsoft.com/office/drawing/2014/main" id="{4226B1B0-A0C8-4F46-A9B6-8288CB773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946" y="1535290"/>
            <a:ext cx="4469042" cy="3725332"/>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11698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1122693"/>
          </a:xfrm>
        </p:spPr>
        <p:txBody>
          <a:bodyPr>
            <a:noAutofit/>
          </a:bodyPr>
          <a:lstStyle/>
          <a:p>
            <a:r>
              <a:rPr lang="en-US" sz="3800" dirty="0"/>
              <a:t>What is Grief?</a:t>
            </a:r>
          </a:p>
        </p:txBody>
      </p:sp>
      <p:sp>
        <p:nvSpPr>
          <p:cNvPr id="3" name="Content Placeholder 2"/>
          <p:cNvSpPr>
            <a:spLocks noGrp="1"/>
          </p:cNvSpPr>
          <p:nvPr>
            <p:ph idx="1"/>
          </p:nvPr>
        </p:nvSpPr>
        <p:spPr>
          <a:xfrm>
            <a:off x="970844" y="2016719"/>
            <a:ext cx="7202311" cy="3183467"/>
          </a:xfrm>
        </p:spPr>
        <p:txBody>
          <a:bodyPr>
            <a:normAutofit/>
          </a:bodyPr>
          <a:lstStyle/>
          <a:p>
            <a:pPr marL="0" indent="0" algn="ctr">
              <a:lnSpc>
                <a:spcPct val="150000"/>
              </a:lnSpc>
              <a:spcBef>
                <a:spcPts val="0"/>
              </a:spcBef>
              <a:buNone/>
            </a:pPr>
            <a:r>
              <a:rPr lang="en-US" sz="2400" dirty="0">
                <a:ea typeface="Arial"/>
                <a:cs typeface="Arial"/>
                <a:sym typeface="Arial"/>
              </a:rPr>
              <a:t>Grief is the psychological-emotional experience following a loss of any kind (death, relationship, status, job, house, game, income, future, etc.)  </a:t>
            </a:r>
          </a:p>
          <a:p>
            <a:pPr marL="0" indent="0" algn="ctr">
              <a:lnSpc>
                <a:spcPct val="200000"/>
              </a:lnSpc>
              <a:spcBef>
                <a:spcPts val="0"/>
              </a:spcBef>
              <a:buNone/>
            </a:pPr>
            <a:endParaRPr lang="en-US" sz="1400" dirty="0">
              <a:ea typeface="Arial"/>
              <a:cs typeface="Arial"/>
              <a:sym typeface="Arial"/>
            </a:endParaRPr>
          </a:p>
          <a:p>
            <a:pPr marL="0" indent="0" algn="ctr">
              <a:lnSpc>
                <a:spcPct val="200000"/>
              </a:lnSpc>
              <a:spcBef>
                <a:spcPts val="0"/>
              </a:spcBef>
              <a:buNone/>
            </a:pPr>
            <a:r>
              <a:rPr lang="en-US" sz="1400" dirty="0">
                <a:ea typeface="Arial"/>
                <a:cs typeface="Arial"/>
                <a:sym typeface="Arial"/>
              </a:rPr>
              <a:t>- Psychology Today (2012)</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58310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1122693"/>
          </a:xfrm>
        </p:spPr>
        <p:txBody>
          <a:bodyPr>
            <a:noAutofit/>
          </a:bodyPr>
          <a:lstStyle/>
          <a:p>
            <a:r>
              <a:rPr lang="en-US" sz="3800" dirty="0"/>
              <a:t>How might grief show up?</a:t>
            </a:r>
          </a:p>
        </p:txBody>
      </p:sp>
      <p:sp>
        <p:nvSpPr>
          <p:cNvPr id="3" name="Content Placeholder 2"/>
          <p:cNvSpPr>
            <a:spLocks noGrp="1"/>
          </p:cNvSpPr>
          <p:nvPr>
            <p:ph idx="1"/>
          </p:nvPr>
        </p:nvSpPr>
        <p:spPr>
          <a:xfrm>
            <a:off x="440267" y="1735541"/>
            <a:ext cx="4380089" cy="3897114"/>
          </a:xfrm>
        </p:spPr>
        <p:txBody>
          <a:bodyPr>
            <a:normAutofit/>
          </a:bodyPr>
          <a:lstStyle/>
          <a:p>
            <a:pPr>
              <a:lnSpc>
                <a:spcPct val="100000"/>
              </a:lnSpc>
            </a:pPr>
            <a:r>
              <a:rPr lang="en-US" sz="2400" b="1" dirty="0"/>
              <a:t>Physical:</a:t>
            </a:r>
            <a:r>
              <a:rPr lang="en-US" sz="2000" b="1" dirty="0"/>
              <a:t> </a:t>
            </a:r>
            <a:r>
              <a:rPr lang="en-US" sz="2000" dirty="0"/>
              <a:t>trouble sleeping, feeling shaky, becoming dizzy or lightheaded, lack of air, experiencing exhaustion, lack of appetite or increased appetite</a:t>
            </a:r>
          </a:p>
          <a:p>
            <a:pPr marL="0" indent="0">
              <a:lnSpc>
                <a:spcPct val="100000"/>
              </a:lnSpc>
              <a:buNone/>
            </a:pPr>
            <a:endParaRPr lang="en-US" sz="2000" dirty="0"/>
          </a:p>
          <a:p>
            <a:pPr>
              <a:lnSpc>
                <a:spcPct val="100000"/>
              </a:lnSpc>
            </a:pPr>
            <a:r>
              <a:rPr lang="en-US" sz="2400" b="1" dirty="0"/>
              <a:t>Emotional:</a:t>
            </a:r>
            <a:r>
              <a:rPr lang="en-US" sz="2000" b="1" dirty="0"/>
              <a:t> </a:t>
            </a:r>
            <a:r>
              <a:rPr lang="en-US" sz="2000" dirty="0"/>
              <a:t>feelings of guilt, anger, anxiety, or resentment, feeling helpless, being afraid, experiencing numbness </a:t>
            </a:r>
          </a:p>
        </p:txBody>
      </p:sp>
      <p:sp>
        <p:nvSpPr>
          <p:cNvPr id="8" name="Content Placeholder 5">
            <a:extLst>
              <a:ext uri="{FF2B5EF4-FFF2-40B4-BE49-F238E27FC236}">
                <a16:creationId xmlns:a16="http://schemas.microsoft.com/office/drawing/2014/main" id="{3713798D-D955-4FA1-920E-C127B1DAA9A9}"/>
              </a:ext>
            </a:extLst>
          </p:cNvPr>
          <p:cNvSpPr txBox="1">
            <a:spLocks/>
          </p:cNvSpPr>
          <p:nvPr/>
        </p:nvSpPr>
        <p:spPr>
          <a:xfrm>
            <a:off x="4820356" y="1735540"/>
            <a:ext cx="4020223" cy="4099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cs typeface="Arial" panose="020B0604020202020204" pitchFamily="34" charset="0"/>
              </a:rPr>
              <a:t>Behavioral:</a:t>
            </a:r>
            <a:r>
              <a:rPr lang="en-US" sz="2000" dirty="0">
                <a:cs typeface="Arial" panose="020B0604020202020204" pitchFamily="34" charset="0"/>
              </a:rPr>
              <a:t> sudden or continuous crying, being withdrawn, experiencing panic attacks, substance use </a:t>
            </a:r>
          </a:p>
          <a:p>
            <a:pPr marL="0" indent="0">
              <a:lnSpc>
                <a:spcPct val="100000"/>
              </a:lnSpc>
              <a:buFont typeface="Arial" panose="020B0604020202020204" pitchFamily="34" charset="0"/>
              <a:buNone/>
            </a:pPr>
            <a:endParaRPr lang="en-US" sz="2000" dirty="0">
              <a:cs typeface="Arial" panose="020B0604020202020204" pitchFamily="34" charset="0"/>
            </a:endParaRPr>
          </a:p>
          <a:p>
            <a:pPr>
              <a:lnSpc>
                <a:spcPct val="100000"/>
              </a:lnSpc>
            </a:pPr>
            <a:r>
              <a:rPr lang="en-US" sz="2400" b="1" dirty="0">
                <a:cs typeface="Arial" panose="020B0604020202020204" pitchFamily="34" charset="0"/>
              </a:rPr>
              <a:t>Cognitive:</a:t>
            </a:r>
            <a:r>
              <a:rPr lang="en-US" sz="2000" b="1" dirty="0">
                <a:cs typeface="Arial" panose="020B0604020202020204" pitchFamily="34" charset="0"/>
              </a:rPr>
              <a:t> </a:t>
            </a:r>
            <a:r>
              <a:rPr lang="en-US" sz="2000" dirty="0">
                <a:cs typeface="Arial" panose="020B0604020202020204" pitchFamily="34" charset="0"/>
              </a:rPr>
              <a:t>vivid or realistic dreams, feeling confused, lacking the ability to concentrate, lacking sustained attention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008543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0" y="268484"/>
            <a:ext cx="8247417" cy="847045"/>
          </a:xfrm>
        </p:spPr>
        <p:txBody>
          <a:bodyPr>
            <a:normAutofit/>
          </a:bodyPr>
          <a:lstStyle/>
          <a:p>
            <a:r>
              <a:rPr lang="en-US" dirty="0"/>
              <a:t>Activity: Journal </a:t>
            </a:r>
          </a:p>
        </p:txBody>
      </p:sp>
      <p:sp>
        <p:nvSpPr>
          <p:cNvPr id="3" name="Content Placeholder 2"/>
          <p:cNvSpPr>
            <a:spLocks noGrp="1"/>
          </p:cNvSpPr>
          <p:nvPr>
            <p:ph idx="1"/>
          </p:nvPr>
        </p:nvSpPr>
        <p:spPr>
          <a:xfrm>
            <a:off x="264405" y="2122311"/>
            <a:ext cx="8615189" cy="3115732"/>
          </a:xfrm>
        </p:spPr>
        <p:txBody>
          <a:bodyPr>
            <a:normAutofit/>
          </a:bodyPr>
          <a:lstStyle/>
          <a:p>
            <a:pPr marL="114300" indent="0" algn="ctr">
              <a:lnSpc>
                <a:spcPct val="100000"/>
              </a:lnSpc>
              <a:spcBef>
                <a:spcPts val="0"/>
              </a:spcBef>
              <a:spcAft>
                <a:spcPts val="2400"/>
              </a:spcAft>
              <a:buSzPts val="1800"/>
              <a:buNone/>
            </a:pPr>
            <a:r>
              <a:rPr lang="en-US" dirty="0"/>
              <a:t>How is grief showing up for you?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861103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1122693"/>
          </a:xfrm>
        </p:spPr>
        <p:txBody>
          <a:bodyPr>
            <a:noAutofit/>
          </a:bodyPr>
          <a:lstStyle/>
          <a:p>
            <a:r>
              <a:rPr lang="en-US" sz="2800" dirty="0"/>
              <a:t>The HEART of Trauma-Informed Teaching</a:t>
            </a:r>
          </a:p>
        </p:txBody>
      </p:sp>
      <p:sp>
        <p:nvSpPr>
          <p:cNvPr id="3" name="Content Placeholder 2"/>
          <p:cNvSpPr>
            <a:spLocks noGrp="1"/>
          </p:cNvSpPr>
          <p:nvPr>
            <p:ph idx="1"/>
          </p:nvPr>
        </p:nvSpPr>
        <p:spPr>
          <a:xfrm>
            <a:off x="169333" y="1873956"/>
            <a:ext cx="8760178" cy="3476977"/>
          </a:xfrm>
        </p:spPr>
        <p:txBody>
          <a:bodyPr>
            <a:normAutofit/>
          </a:bodyPr>
          <a:lstStyle/>
          <a:p>
            <a:pPr marL="0" indent="0" algn="ctr">
              <a:lnSpc>
                <a:spcPct val="150000"/>
              </a:lnSpc>
              <a:buNone/>
            </a:pPr>
            <a:r>
              <a:rPr lang="en-US" sz="2000" dirty="0"/>
              <a:t>“…children (and adults) absorb and learn through</a:t>
            </a:r>
            <a:r>
              <a:rPr lang="en-US" sz="2000" i="1" dirty="0"/>
              <a:t> </a:t>
            </a:r>
            <a:r>
              <a:rPr lang="en-US" sz="2000" b="1" i="1" dirty="0"/>
              <a:t>observation, mirroring, and modeling</a:t>
            </a:r>
            <a:r>
              <a:rPr lang="en-US" sz="2000" dirty="0"/>
              <a:t>. Educators who embody a trauma-informed, equity focused lens embody the qualities they wish to cultivate in youth – through their </a:t>
            </a:r>
            <a:r>
              <a:rPr lang="en-US" sz="2000" b="1" dirty="0"/>
              <a:t>curious listening, caring words, and un-reactive actions. </a:t>
            </a:r>
          </a:p>
          <a:p>
            <a:pPr marL="0" indent="0" algn="ctr">
              <a:lnSpc>
                <a:spcPct val="150000"/>
              </a:lnSpc>
              <a:buNone/>
            </a:pPr>
            <a:r>
              <a:rPr lang="en-US" sz="2000" dirty="0"/>
              <a:t>It’s not just what we teach, but </a:t>
            </a:r>
            <a:r>
              <a:rPr lang="en-US" sz="2000" i="1" dirty="0"/>
              <a:t>how</a:t>
            </a:r>
            <a:r>
              <a:rPr lang="en-US" sz="2000" dirty="0"/>
              <a:t> we teach it.”</a:t>
            </a:r>
          </a:p>
          <a:p>
            <a:pPr marL="0" indent="0" algn="ctr">
              <a:buNone/>
            </a:pPr>
            <a:endParaRPr lang="en-US" sz="2000" b="1" dirty="0"/>
          </a:p>
          <a:p>
            <a:pPr marL="0" indent="0" algn="ctr">
              <a:buNone/>
            </a:pPr>
            <a:r>
              <a:rPr lang="en-US" sz="2000" b="1" dirty="0"/>
              <a:t>And remember teaching and learning is FUN!!</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765234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84919"/>
            <a:ext cx="8681156" cy="882225"/>
          </a:xfrm>
        </p:spPr>
        <p:txBody>
          <a:bodyPr>
            <a:noAutofit/>
          </a:bodyPr>
          <a:lstStyle/>
          <a:p>
            <a:r>
              <a:rPr lang="en-US" sz="2800" dirty="0"/>
              <a:t>Elements of a Trauma-Informed Classroom</a:t>
            </a:r>
          </a:p>
        </p:txBody>
      </p:sp>
      <p:sp>
        <p:nvSpPr>
          <p:cNvPr id="3" name="Content Placeholder 2"/>
          <p:cNvSpPr>
            <a:spLocks noGrp="1"/>
          </p:cNvSpPr>
          <p:nvPr>
            <p:ph idx="1"/>
          </p:nvPr>
        </p:nvSpPr>
        <p:spPr>
          <a:xfrm>
            <a:off x="169333" y="1371599"/>
            <a:ext cx="4425246" cy="4343272"/>
          </a:xfrm>
        </p:spPr>
        <p:txBody>
          <a:bodyPr>
            <a:noAutofit/>
          </a:bodyPr>
          <a:lstStyle/>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Modeling </a:t>
            </a:r>
          </a:p>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Focus on creating safety </a:t>
            </a:r>
          </a:p>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Academic safety </a:t>
            </a:r>
          </a:p>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Curriculum and assignments relevant to diverse cultures and communities </a:t>
            </a:r>
          </a:p>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Schedules clearly displayed</a:t>
            </a:r>
          </a:p>
          <a:p>
            <a:pPr marL="223838" indent="-185738">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Student work displayed </a:t>
            </a:r>
          </a:p>
          <a:p>
            <a:pPr marL="223837" indent="-185737">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Classroom is not cluttered</a:t>
            </a:r>
          </a:p>
          <a:p>
            <a:pPr marL="223837" indent="-185737">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Classroom décor is inclusive of student culture</a:t>
            </a:r>
          </a:p>
          <a:p>
            <a:pPr marL="223837" indent="-185737">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Desks promote collaborative work</a:t>
            </a:r>
          </a:p>
          <a:p>
            <a:pPr marL="223837" indent="-185737">
              <a:lnSpc>
                <a:spcPct val="100000"/>
              </a:lnSpc>
              <a:spcBef>
                <a:spcPts val="600"/>
              </a:spcBef>
              <a:spcAft>
                <a:spcPts val="600"/>
              </a:spcAft>
              <a:buClr>
                <a:schemeClr val="dk1"/>
              </a:buClr>
              <a:buSzPct val="100000"/>
              <a:buFont typeface="Arial"/>
              <a:buChar char="•"/>
            </a:pPr>
            <a:r>
              <a:rPr lang="en-US" sz="1400" dirty="0">
                <a:solidFill>
                  <a:schemeClr val="dk1"/>
                </a:solidFill>
                <a:ea typeface="Palatino Linotype"/>
                <a:cs typeface="Palatino Linotype"/>
                <a:sym typeface="Palatino Linotype"/>
              </a:rPr>
              <a:t>Exits unobstructed </a:t>
            </a:r>
          </a:p>
          <a:p>
            <a:pPr marL="223837" indent="-185737">
              <a:lnSpc>
                <a:spcPct val="100000"/>
              </a:lnSpc>
              <a:spcBef>
                <a:spcPts val="600"/>
              </a:spcBef>
              <a:spcAft>
                <a:spcPts val="600"/>
              </a:spcAft>
              <a:buClr>
                <a:schemeClr val="dk1"/>
              </a:buClr>
              <a:buSzPct val="100000"/>
              <a:buFont typeface="Arial"/>
              <a:buChar char="•"/>
            </a:pPr>
            <a:r>
              <a:rPr lang="en-US" sz="1400" dirty="0"/>
              <a:t>Wellness/regulation space</a:t>
            </a:r>
          </a:p>
        </p:txBody>
      </p:sp>
      <p:sp>
        <p:nvSpPr>
          <p:cNvPr id="8" name="Shape 954">
            <a:extLst>
              <a:ext uri="{FF2B5EF4-FFF2-40B4-BE49-F238E27FC236}">
                <a16:creationId xmlns:a16="http://schemas.microsoft.com/office/drawing/2014/main" id="{E5232DD3-13B6-4BFA-A1E6-05BBE82CB113}"/>
              </a:ext>
            </a:extLst>
          </p:cNvPr>
          <p:cNvSpPr txBox="1">
            <a:spLocks/>
          </p:cNvSpPr>
          <p:nvPr/>
        </p:nvSpPr>
        <p:spPr>
          <a:xfrm>
            <a:off x="4594579" y="1371599"/>
            <a:ext cx="4278489" cy="434327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Open space (if possible) for connection circles, brain breaks</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Classroom norms created collaboratively with students</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Tone of voice used intentionally </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Classroom norms displayed and reviewed </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Routines and rituals are used daily (clapping, morning connection circles, transition rituals, end of day) </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SEL skills explicitly taught, practiced, and modeled </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Awareness of space-induced triggers (windows, doors, etc.)</a:t>
            </a:r>
          </a:p>
          <a:p>
            <a:pPr marL="323850" indent="-285750">
              <a:lnSpc>
                <a:spcPct val="100000"/>
              </a:lnSpc>
              <a:spcBef>
                <a:spcPts val="600"/>
              </a:spcBef>
              <a:spcAft>
                <a:spcPts val="600"/>
              </a:spcAft>
              <a:buClr>
                <a:schemeClr val="dk1"/>
              </a:buClr>
              <a:buSzPct val="100000"/>
            </a:pPr>
            <a:r>
              <a:rPr lang="en-US" sz="1400" dirty="0">
                <a:solidFill>
                  <a:schemeClr val="dk1"/>
                </a:solidFill>
                <a:ea typeface="Palatino Linotype"/>
                <a:cs typeface="Palatino Linotype"/>
                <a:sym typeface="Palatino Linotype"/>
              </a:rPr>
              <a:t>Avoid isolated desks as discipline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313069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92088" y="1839913"/>
            <a:ext cx="8759825" cy="2562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What are adaptations for a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0" u="none" strike="noStrike" kern="1200" cap="none" spc="0" normalizeH="0" baseline="0" noProof="0" dirty="0">
                <a:ln>
                  <a:noFill/>
                </a:ln>
                <a:solidFill>
                  <a:schemeClr val="tx1"/>
                </a:solidFill>
                <a:effectLst/>
                <a:uLnTx/>
                <a:uFillTx/>
                <a:latin typeface="+mn-lt"/>
                <a:ea typeface="+mn-ea"/>
                <a:cs typeface="+mn-cs"/>
              </a:rPr>
              <a:t>Virtual Trauma-Informed Classroom?</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68589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92088" y="130175"/>
            <a:ext cx="8759825" cy="1373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Thinking ahead: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Trauma-informed practices when school returns</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2" name="Picture 1" descr="1. We change the question. &quot;What's wrong with you?&quot; becomes &quot;what happened to you?&quot; and finally, &quot;what's right with you?&quot; 2. We understand all behavior has meaning. Recognize symptoms as survival skills. 3. We create a trauma sensitive culture. Safe, nonjudgmental, collaborative, relational, resilient">
            <a:extLst>
              <a:ext uri="{FF2B5EF4-FFF2-40B4-BE49-F238E27FC236}">
                <a16:creationId xmlns:a16="http://schemas.microsoft.com/office/drawing/2014/main" id="{E754D243-D776-42A9-88A1-8721C2D17579}"/>
              </a:ext>
            </a:extLst>
          </p:cNvPr>
          <p:cNvPicPr>
            <a:picLocks noChangeAspect="1"/>
          </p:cNvPicPr>
          <p:nvPr/>
        </p:nvPicPr>
        <p:blipFill rotWithShape="1">
          <a:blip r:embed="rId7"/>
          <a:srcRect l="3442" t="1375" r="2110" b="2888"/>
          <a:stretch/>
        </p:blipFill>
        <p:spPr>
          <a:xfrm>
            <a:off x="1" y="1591525"/>
            <a:ext cx="9143999" cy="4181487"/>
          </a:xfrm>
          <a:prstGeom prst="rect">
            <a:avLst/>
          </a:prstGeom>
        </p:spPr>
      </p:pic>
      <p:sp>
        <p:nvSpPr>
          <p:cNvPr id="6" name="TextBox 5">
            <a:extLst>
              <a:ext uri="{FF2B5EF4-FFF2-40B4-BE49-F238E27FC236}">
                <a16:creationId xmlns:a16="http://schemas.microsoft.com/office/drawing/2014/main" id="{E226F139-DAD2-1E42-B15E-434B8CA1CB0A}"/>
              </a:ext>
            </a:extLst>
          </p:cNvPr>
          <p:cNvSpPr txBox="1"/>
          <p:nvPr/>
        </p:nvSpPr>
        <p:spPr>
          <a:xfrm>
            <a:off x="2030278" y="6338807"/>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239162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Fostering Resilience</a:t>
            </a:r>
            <a:r>
              <a:rPr lang="en-US" sz="4000" dirty="0">
                <a:solidFill>
                  <a:schemeClr val="bg1"/>
                </a:solidFill>
              </a:rPr>
              <a:t>.</a:t>
            </a:r>
            <a:endParaRPr lang="en-US" sz="6000" dirty="0">
              <a:solidFill>
                <a:schemeClr val="bg1"/>
              </a:solidFill>
            </a:endParaRPr>
          </a:p>
        </p:txBody>
      </p:sp>
      <p:grpSp>
        <p:nvGrpSpPr>
          <p:cNvPr id="9" name="Google Shape;208;p29" descr="Three consecutive circles labeled, &quot;connection,&quot; &quot;coping,&quot; and &quot;competence&quot;">
            <a:extLst>
              <a:ext uri="{FF2B5EF4-FFF2-40B4-BE49-F238E27FC236}">
                <a16:creationId xmlns:a16="http://schemas.microsoft.com/office/drawing/2014/main" id="{4FD4A53D-0A8F-470F-B875-9FE2F6F58100}"/>
              </a:ext>
            </a:extLst>
          </p:cNvPr>
          <p:cNvGrpSpPr/>
          <p:nvPr/>
        </p:nvGrpSpPr>
        <p:grpSpPr>
          <a:xfrm>
            <a:off x="267692" y="1496902"/>
            <a:ext cx="8037115" cy="3579893"/>
            <a:chOff x="50489" y="843985"/>
            <a:chExt cx="8282025" cy="3570600"/>
          </a:xfrm>
        </p:grpSpPr>
        <p:sp>
          <p:nvSpPr>
            <p:cNvPr id="10" name="Google Shape;209;p29">
              <a:extLst>
                <a:ext uri="{FF2B5EF4-FFF2-40B4-BE49-F238E27FC236}">
                  <a16:creationId xmlns:a16="http://schemas.microsoft.com/office/drawing/2014/main" id="{FE3B623B-7A40-4B23-9D05-91FDCB2B9FD2}"/>
                </a:ext>
              </a:extLst>
            </p:cNvPr>
            <p:cNvSpPr/>
            <p:nvPr/>
          </p:nvSpPr>
          <p:spPr>
            <a:xfrm>
              <a:off x="5801714" y="1363810"/>
              <a:ext cx="2530800" cy="2531400"/>
            </a:xfrm>
            <a:prstGeom prst="ellipse">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1" name="Google Shape;210;p29">
              <a:extLst>
                <a:ext uri="{FF2B5EF4-FFF2-40B4-BE49-F238E27FC236}">
                  <a16:creationId xmlns:a16="http://schemas.microsoft.com/office/drawing/2014/main" id="{904C6BBC-90C2-4CBE-AFE6-3FF14AE89381}"/>
                </a:ext>
              </a:extLst>
            </p:cNvPr>
            <p:cNvSpPr/>
            <p:nvPr/>
          </p:nvSpPr>
          <p:spPr>
            <a:xfrm>
              <a:off x="588574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2" name="Google Shape;211;p29">
              <a:extLst>
                <a:ext uri="{FF2B5EF4-FFF2-40B4-BE49-F238E27FC236}">
                  <a16:creationId xmlns:a16="http://schemas.microsoft.com/office/drawing/2014/main" id="{7B3C73F5-85D0-4456-96AF-B08D06752E89}"/>
                </a:ext>
              </a:extLst>
            </p:cNvPr>
            <p:cNvSpPr txBox="1"/>
            <p:nvPr/>
          </p:nvSpPr>
          <p:spPr>
            <a:xfrm>
              <a:off x="6223527" y="1785772"/>
              <a:ext cx="20250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Competence</a:t>
              </a:r>
              <a:endParaRPr sz="2600" dirty="0">
                <a:solidFill>
                  <a:srgbClr val="7030A0"/>
                </a:solidFill>
                <a:latin typeface="Palatino Linotype"/>
                <a:ea typeface="Palatino Linotype"/>
                <a:cs typeface="Palatino Linotype"/>
                <a:sym typeface="Palatino Linotype"/>
              </a:endParaRPr>
            </a:p>
          </p:txBody>
        </p:sp>
        <p:sp>
          <p:nvSpPr>
            <p:cNvPr id="13" name="Google Shape;212;p29">
              <a:extLst>
                <a:ext uri="{FF2B5EF4-FFF2-40B4-BE49-F238E27FC236}">
                  <a16:creationId xmlns:a16="http://schemas.microsoft.com/office/drawing/2014/main" id="{4363B5A3-3AEF-4314-87D8-BE464D783476}"/>
                </a:ext>
              </a:extLst>
            </p:cNvPr>
            <p:cNvSpPr/>
            <p:nvPr/>
          </p:nvSpPr>
          <p:spPr>
            <a:xfrm rot="2700000">
              <a:off x="3189056"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4" name="Google Shape;213;p29">
              <a:extLst>
                <a:ext uri="{FF2B5EF4-FFF2-40B4-BE49-F238E27FC236}">
                  <a16:creationId xmlns:a16="http://schemas.microsoft.com/office/drawing/2014/main" id="{407F67D1-3E15-415A-8D1F-5E3EE3985E34}"/>
                </a:ext>
              </a:extLst>
            </p:cNvPr>
            <p:cNvSpPr/>
            <p:nvPr/>
          </p:nvSpPr>
          <p:spPr>
            <a:xfrm>
              <a:off x="3270080"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5" name="Google Shape;214;p29">
              <a:extLst>
                <a:ext uri="{FF2B5EF4-FFF2-40B4-BE49-F238E27FC236}">
                  <a16:creationId xmlns:a16="http://schemas.microsoft.com/office/drawing/2014/main" id="{07C0451F-14B3-4E40-9E9B-1CE93399CD36}"/>
                </a:ext>
              </a:extLst>
            </p:cNvPr>
            <p:cNvSpPr txBox="1"/>
            <p:nvPr/>
          </p:nvSpPr>
          <p:spPr>
            <a:xfrm>
              <a:off x="3607851" y="1785764"/>
              <a:ext cx="1687200" cy="16875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Coping</a:t>
              </a:r>
              <a:endParaRPr sz="2600" dirty="0">
                <a:solidFill>
                  <a:srgbClr val="7030A0"/>
                </a:solidFill>
                <a:latin typeface="Palatino Linotype"/>
                <a:ea typeface="Palatino Linotype"/>
                <a:cs typeface="Palatino Linotype"/>
                <a:sym typeface="Palatino Linotype"/>
              </a:endParaRPr>
            </a:p>
          </p:txBody>
        </p:sp>
        <p:sp>
          <p:nvSpPr>
            <p:cNvPr id="16" name="Google Shape;215;p29">
              <a:extLst>
                <a:ext uri="{FF2B5EF4-FFF2-40B4-BE49-F238E27FC236}">
                  <a16:creationId xmlns:a16="http://schemas.microsoft.com/office/drawing/2014/main" id="{1FF58AF0-C8E8-4708-832D-AAFB519C6FFD}"/>
                </a:ext>
              </a:extLst>
            </p:cNvPr>
            <p:cNvSpPr/>
            <p:nvPr/>
          </p:nvSpPr>
          <p:spPr>
            <a:xfrm rot="2700000">
              <a:off x="573391"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7" name="Google Shape;216;p29">
              <a:extLst>
                <a:ext uri="{FF2B5EF4-FFF2-40B4-BE49-F238E27FC236}">
                  <a16:creationId xmlns:a16="http://schemas.microsoft.com/office/drawing/2014/main" id="{C2D527B8-1333-4794-97E6-D6DFEC90533F}"/>
                </a:ext>
              </a:extLst>
            </p:cNvPr>
            <p:cNvSpPr/>
            <p:nvPr/>
          </p:nvSpPr>
          <p:spPr>
            <a:xfrm>
              <a:off x="65441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8" name="Google Shape;217;p29">
              <a:extLst>
                <a:ext uri="{FF2B5EF4-FFF2-40B4-BE49-F238E27FC236}">
                  <a16:creationId xmlns:a16="http://schemas.microsoft.com/office/drawing/2014/main" id="{687192C6-A64B-4FA9-B192-B7E237D00FE7}"/>
                </a:ext>
              </a:extLst>
            </p:cNvPr>
            <p:cNvSpPr txBox="1"/>
            <p:nvPr/>
          </p:nvSpPr>
          <p:spPr>
            <a:xfrm>
              <a:off x="754451" y="1785772"/>
              <a:ext cx="19251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b="1" dirty="0">
                  <a:solidFill>
                    <a:srgbClr val="7030A0"/>
                  </a:solidFill>
                  <a:latin typeface="Palatino Linotype"/>
                  <a:ea typeface="Palatino Linotype"/>
                  <a:cs typeface="Palatino Linotype"/>
                  <a:sym typeface="Palatino Linotype"/>
                </a:rPr>
                <a:t>Connection</a:t>
              </a:r>
              <a:endParaRPr sz="2600" b="1" dirty="0">
                <a:solidFill>
                  <a:srgbClr val="7030A0"/>
                </a:solidFill>
                <a:latin typeface="Palatino Linotype"/>
                <a:ea typeface="Palatino Linotype"/>
                <a:cs typeface="Palatino Linotype"/>
                <a:sym typeface="Palatino Linotype"/>
              </a:endParaRPr>
            </a:p>
          </p:txBody>
        </p:sp>
      </p:grpSp>
      <p:sp>
        <p:nvSpPr>
          <p:cNvPr id="19" name="Google Shape;218;p29">
            <a:extLst>
              <a:ext uri="{FF2B5EF4-FFF2-40B4-BE49-F238E27FC236}">
                <a16:creationId xmlns:a16="http://schemas.microsoft.com/office/drawing/2014/main" id="{7869F19B-359B-4A51-8E7B-CD61AC4E093B}"/>
              </a:ext>
            </a:extLst>
          </p:cNvPr>
          <p:cNvSpPr txBox="1"/>
          <p:nvPr/>
        </p:nvSpPr>
        <p:spPr>
          <a:xfrm>
            <a:off x="5486400" y="5309906"/>
            <a:ext cx="3040788" cy="461255"/>
          </a:xfrm>
          <a:prstGeom prst="rect">
            <a:avLst/>
          </a:prstGeom>
          <a:noFill/>
          <a:ln>
            <a:noFill/>
          </a:ln>
        </p:spPr>
        <p:txBody>
          <a:bodyPr spcFirstLastPara="1" wrap="square" lIns="91425" tIns="45700" rIns="91425" bIns="45700" anchor="t" anchorCtr="0">
            <a:noAutofit/>
          </a:bodyPr>
          <a:lstStyle/>
          <a:p>
            <a:r>
              <a:rPr lang="en-US" sz="1200" dirty="0">
                <a:solidFill>
                  <a:schemeClr val="dk1"/>
                </a:solidFill>
                <a:ea typeface="Palatino Linotype"/>
                <a:cs typeface="Palatino Linotype"/>
                <a:sym typeface="Palatino Linotype"/>
              </a:rPr>
              <a:t>ARC Model, Blaustein &amp; Kinniburgh, 2010</a:t>
            </a:r>
            <a:endParaRPr sz="12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563539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Trauma-Informed Leadership</a:t>
            </a:r>
            <a:endParaRPr lang="en-US" sz="6000" dirty="0">
              <a:solidFill>
                <a:schemeClr val="bg1"/>
              </a:solidFill>
            </a:endParaRPr>
          </a:p>
        </p:txBody>
      </p:sp>
      <p:sp>
        <p:nvSpPr>
          <p:cNvPr id="19" name="Google Shape;218;p29">
            <a:extLst>
              <a:ext uri="{FF2B5EF4-FFF2-40B4-BE49-F238E27FC236}">
                <a16:creationId xmlns:a16="http://schemas.microsoft.com/office/drawing/2014/main" id="{7869F19B-359B-4A51-8E7B-CD61AC4E093B}"/>
              </a:ext>
            </a:extLst>
          </p:cNvPr>
          <p:cNvSpPr txBox="1"/>
          <p:nvPr/>
        </p:nvSpPr>
        <p:spPr>
          <a:xfrm>
            <a:off x="5486400" y="5309906"/>
            <a:ext cx="3040788" cy="461255"/>
          </a:xfrm>
          <a:prstGeom prst="rect">
            <a:avLst/>
          </a:prstGeom>
          <a:noFill/>
          <a:ln>
            <a:noFill/>
          </a:ln>
        </p:spPr>
        <p:txBody>
          <a:bodyPr spcFirstLastPara="1" wrap="square" lIns="91425" tIns="45700" rIns="91425" bIns="45700" anchor="t" anchorCtr="0">
            <a:noAutofit/>
          </a:bodyPr>
          <a:lstStyle/>
          <a:p>
            <a:endParaRPr sz="12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
        <p:nvSpPr>
          <p:cNvPr id="3" name="TextBox 2">
            <a:extLst>
              <a:ext uri="{FF2B5EF4-FFF2-40B4-BE49-F238E27FC236}">
                <a16:creationId xmlns:a16="http://schemas.microsoft.com/office/drawing/2014/main" id="{A45ED161-44A7-45AC-9561-F749530938E3}"/>
              </a:ext>
            </a:extLst>
          </p:cNvPr>
          <p:cNvSpPr txBox="1"/>
          <p:nvPr/>
        </p:nvSpPr>
        <p:spPr>
          <a:xfrm>
            <a:off x="1485257" y="2297078"/>
            <a:ext cx="5768574" cy="2739211"/>
          </a:xfrm>
          <a:prstGeom prst="rect">
            <a:avLst/>
          </a:prstGeom>
          <a:noFill/>
        </p:spPr>
        <p:txBody>
          <a:bodyPr wrap="square" rtlCol="0">
            <a:spAutoFit/>
          </a:bodyPr>
          <a:lstStyle/>
          <a:p>
            <a:r>
              <a:rPr lang="en-US" sz="3600" dirty="0"/>
              <a:t>Leadership is taking responsibility for what matters to you. </a:t>
            </a:r>
          </a:p>
          <a:p>
            <a:endParaRPr lang="en-US" sz="3600" dirty="0"/>
          </a:p>
          <a:p>
            <a:r>
              <a:rPr lang="en-US" sz="2800" dirty="0"/>
              <a:t>- Passageworks Institute</a:t>
            </a:r>
          </a:p>
        </p:txBody>
      </p:sp>
    </p:spTree>
    <p:custDataLst>
      <p:tags r:id="rId1"/>
    </p:custDataLst>
    <p:extLst>
      <p:ext uri="{BB962C8B-B14F-4D97-AF65-F5344CB8AC3E}">
        <p14:creationId xmlns:p14="http://schemas.microsoft.com/office/powerpoint/2010/main" val="405384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2400" dirty="0"/>
              <a:t>Core Guiding Principle:</a:t>
            </a:r>
            <a:br>
              <a:rPr lang="en-US" sz="3200" dirty="0"/>
            </a:br>
            <a:r>
              <a:rPr lang="en-US" sz="3600" dirty="0"/>
              <a:t>Cultural Humility &amp; Equity</a:t>
            </a:r>
            <a:endParaRPr lang="en-US" sz="3200" dirty="0"/>
          </a:p>
        </p:txBody>
      </p:sp>
      <p:sp>
        <p:nvSpPr>
          <p:cNvPr id="3" name="Content Placeholder 2"/>
          <p:cNvSpPr>
            <a:spLocks noGrp="1"/>
          </p:cNvSpPr>
          <p:nvPr>
            <p:ph idx="1"/>
          </p:nvPr>
        </p:nvSpPr>
        <p:spPr>
          <a:xfrm>
            <a:off x="211897" y="1873019"/>
            <a:ext cx="5534147" cy="3781777"/>
          </a:xfrm>
        </p:spPr>
        <p:txBody>
          <a:bodyPr>
            <a:normAutofit/>
          </a:bodyPr>
          <a:lstStyle/>
          <a:p>
            <a:pPr marL="0" lvl="0" indent="0" algn="ctr" fontAlgn="base">
              <a:lnSpc>
                <a:spcPct val="100000"/>
              </a:lnSpc>
              <a:buNone/>
            </a:pPr>
            <a:r>
              <a:rPr lang="en-US" sz="2400" dirty="0"/>
              <a:t>We are from diverse social and cultural groups that may experience and react differently to stress and trauma.</a:t>
            </a:r>
          </a:p>
          <a:p>
            <a:pPr marL="0" lvl="0" indent="0" algn="ctr" fontAlgn="base">
              <a:lnSpc>
                <a:spcPct val="100000"/>
              </a:lnSpc>
              <a:buNone/>
            </a:pPr>
            <a:endParaRPr lang="en-US" sz="2400" dirty="0"/>
          </a:p>
          <a:p>
            <a:pPr marL="0" lvl="0" indent="0" algn="ctr" fontAlgn="base">
              <a:lnSpc>
                <a:spcPct val="100000"/>
              </a:lnSpc>
              <a:buNone/>
            </a:pPr>
            <a:r>
              <a:rPr lang="en-US" sz="2400" dirty="0"/>
              <a:t>When we are open to understanding these differences and respond with sensitivity, we increase understanding and equity is enhanced. </a:t>
            </a:r>
          </a:p>
        </p:txBody>
      </p:sp>
      <p:pic>
        <p:nvPicPr>
          <p:cNvPr id="9" name="Picture 8" descr="A globe between two human faces">
            <a:extLst>
              <a:ext uri="{FF2B5EF4-FFF2-40B4-BE49-F238E27FC236}">
                <a16:creationId xmlns:a16="http://schemas.microsoft.com/office/drawing/2014/main" id="{9B680B9E-A849-4906-B622-98BCDB9C4EFF}"/>
              </a:ext>
            </a:extLst>
          </p:cNvPr>
          <p:cNvPicPr>
            <a:picLocks noChangeAspect="1"/>
          </p:cNvPicPr>
          <p:nvPr/>
        </p:nvPicPr>
        <p:blipFill>
          <a:blip r:embed="rId4"/>
          <a:stretch>
            <a:fillRect/>
          </a:stretch>
        </p:blipFill>
        <p:spPr>
          <a:xfrm>
            <a:off x="5897609" y="1996540"/>
            <a:ext cx="3179953" cy="3111640"/>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63255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61" y="173356"/>
            <a:ext cx="7584475" cy="847045"/>
          </a:xfrm>
        </p:spPr>
        <p:txBody>
          <a:bodyPr>
            <a:normAutofit/>
          </a:bodyPr>
          <a:lstStyle/>
          <a:p>
            <a:pPr algn="ctr"/>
            <a:r>
              <a:rPr lang="en-US" sz="4000" dirty="0"/>
              <a:t>Panyee FC—Short Film</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
        <p:nvSpPr>
          <p:cNvPr id="3" name="Rectangle 2">
            <a:extLst>
              <a:ext uri="{FF2B5EF4-FFF2-40B4-BE49-F238E27FC236}">
                <a16:creationId xmlns:a16="http://schemas.microsoft.com/office/drawing/2014/main" id="{FABB95BF-80A9-4FF4-B554-4E3F688BB8CB}"/>
              </a:ext>
            </a:extLst>
          </p:cNvPr>
          <p:cNvSpPr/>
          <p:nvPr/>
        </p:nvSpPr>
        <p:spPr>
          <a:xfrm>
            <a:off x="360353" y="5647663"/>
            <a:ext cx="8490136" cy="276999"/>
          </a:xfrm>
          <a:prstGeom prst="rect">
            <a:avLst/>
          </a:prstGeom>
        </p:spPr>
        <p:txBody>
          <a:bodyPr wrap="square">
            <a:spAutoFit/>
          </a:bodyPr>
          <a:lstStyle/>
          <a:p>
            <a:pPr algn="ctr"/>
            <a:r>
              <a:rPr lang="en-US" sz="1200" dirty="0"/>
              <a:t>Video Credit: Produced by Revolver Film (2011) for TMB Bank Public Company Ltd., Thailand, Read Aloud by Lora Hodges </a:t>
            </a:r>
          </a:p>
        </p:txBody>
      </p:sp>
      <p:pic>
        <p:nvPicPr>
          <p:cNvPr id="9" name="Online Media 8" title="Panyee FC Video with Subtitles Read Aloud">
            <a:hlinkClick r:id="" action="ppaction://media"/>
            <a:extLst>
              <a:ext uri="{FF2B5EF4-FFF2-40B4-BE49-F238E27FC236}">
                <a16:creationId xmlns:a16="http://schemas.microsoft.com/office/drawing/2014/main" id="{E4C8869B-5F51-428F-A33A-96033FF35F9A}"/>
              </a:ext>
            </a:extLst>
          </p:cNvPr>
          <p:cNvPicPr>
            <a:picLocks noGrp="1" noRot="1" noChangeAspect="1"/>
          </p:cNvPicPr>
          <p:nvPr>
            <p:ph idx="1"/>
            <a:videoFile r:link="rId2"/>
          </p:nvPr>
        </p:nvPicPr>
        <p:blipFill>
          <a:blip r:embed="rId8"/>
          <a:stretch>
            <a:fillRect/>
          </a:stretch>
        </p:blipFill>
        <p:spPr>
          <a:xfrm>
            <a:off x="464079" y="962560"/>
            <a:ext cx="8215841" cy="4621758"/>
          </a:xfrm>
          <a:prstGeom prst="rect">
            <a:avLst/>
          </a:prstGeom>
        </p:spPr>
      </p:pic>
    </p:spTree>
    <p:custDataLst>
      <p:tags r:id="rId1"/>
    </p:custDataLst>
    <p:extLst>
      <p:ext uri="{BB962C8B-B14F-4D97-AF65-F5344CB8AC3E}">
        <p14:creationId xmlns:p14="http://schemas.microsoft.com/office/powerpoint/2010/main" val="40964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848996" y="2004278"/>
            <a:ext cx="5446006" cy="37366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Megan Brennan, PsyD</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megan.brennan@resilientfutures.us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a:t>
            </a:r>
            <a:endParaRPr kumimoji="0" lang="en-US" sz="11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a:p>
            <a:pPr lvl="0" algn="ctr">
              <a:lnSpc>
                <a:spcPct val="100000"/>
              </a:lnSpc>
              <a:spcBef>
                <a:spcPts val="1000"/>
              </a:spcBef>
              <a:defRPr/>
            </a:pPr>
            <a:r>
              <a:rPr lang="en-US" sz="2400" b="1" dirty="0">
                <a:latin typeface="+mn-lt"/>
                <a:ea typeface="ＭＳ Ｐゴシック" charset="0"/>
                <a:cs typeface="ＭＳ Ｐゴシック" charset="0"/>
              </a:rPr>
              <a:t>Laura McArthur, PhD </a:t>
            </a:r>
            <a:r>
              <a:rPr lang="en-US" sz="2400" dirty="0" err="1">
                <a:latin typeface="+mn-lt"/>
                <a:ea typeface="ＭＳ Ｐゴシック" charset="0"/>
                <a:cs typeface="ＭＳ Ｐゴシック" charset="0"/>
              </a:rPr>
              <a:t>laura.mcarthur</a:t>
            </a: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@resilientfutures.us</a:t>
            </a:r>
            <a:b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br>
            <a:b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br>
            <a:endPar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a:p>
            <a:pPr lvl="0" algn="ctr">
              <a:lnSpc>
                <a:spcPct val="150000"/>
              </a:lnSpc>
              <a:spcBef>
                <a:spcPts val="1000"/>
              </a:spcBef>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Visit us at </a:t>
            </a:r>
            <a:r>
              <a:rPr lang="en-US" sz="2400" b="1" i="1" dirty="0">
                <a:latin typeface="+mn-lt"/>
              </a:rPr>
              <a:t>resilientfutures.us</a:t>
            </a:r>
            <a:endParaRPr kumimoji="0" lang="en-US" sz="2400" b="1" i="1"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676" y="83997"/>
            <a:ext cx="2140647" cy="149845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24010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589" y="173356"/>
            <a:ext cx="6596819" cy="847045"/>
          </a:xfrm>
        </p:spPr>
        <p:txBody>
          <a:bodyPr>
            <a:normAutofit/>
          </a:bodyPr>
          <a:lstStyle/>
          <a:p>
            <a:pPr algn="ctr"/>
            <a:r>
              <a:rPr lang="en-US" sz="4000" dirty="0"/>
              <a:t>Cultural Humility</a:t>
            </a:r>
          </a:p>
        </p:txBody>
      </p:sp>
      <p:pic>
        <p:nvPicPr>
          <p:cNvPr id="8" name="Online Media 6" descr="Cultural humility video">
            <a:hlinkClick r:id="" action="ppaction://media"/>
            <a:extLst>
              <a:ext uri="{FF2B5EF4-FFF2-40B4-BE49-F238E27FC236}">
                <a16:creationId xmlns:a16="http://schemas.microsoft.com/office/drawing/2014/main" id="{398A7CB6-8489-40D9-B3A0-183C643F3983}"/>
              </a:ext>
            </a:extLst>
          </p:cNvPr>
          <p:cNvPicPr>
            <a:picLocks noGrp="1" noRot="1" noChangeAspect="1"/>
          </p:cNvPicPr>
          <p:nvPr>
            <p:ph idx="1"/>
            <a:videoFile r:link="rId2"/>
          </p:nvPr>
        </p:nvPicPr>
        <p:blipFill>
          <a:blip r:embed="rId5"/>
          <a:stretch>
            <a:fillRect/>
          </a:stretch>
        </p:blipFill>
        <p:spPr>
          <a:xfrm>
            <a:off x="285936" y="1020401"/>
            <a:ext cx="8572128" cy="4567321"/>
          </a:xfrm>
          <a:prstGeom prst="rect">
            <a:avLst/>
          </a:prstGeom>
        </p:spPr>
      </p:pic>
      <p:sp>
        <p:nvSpPr>
          <p:cNvPr id="3" name="Rectangle 2">
            <a:extLst>
              <a:ext uri="{FF2B5EF4-FFF2-40B4-BE49-F238E27FC236}">
                <a16:creationId xmlns:a16="http://schemas.microsoft.com/office/drawing/2014/main" id="{FABB95BF-80A9-4FF4-B554-4E3F688BB8CB}"/>
              </a:ext>
            </a:extLst>
          </p:cNvPr>
          <p:cNvSpPr/>
          <p:nvPr/>
        </p:nvSpPr>
        <p:spPr>
          <a:xfrm>
            <a:off x="360353" y="5647663"/>
            <a:ext cx="8423293" cy="276999"/>
          </a:xfrm>
          <a:prstGeom prst="rect">
            <a:avLst/>
          </a:prstGeom>
        </p:spPr>
        <p:txBody>
          <a:bodyPr wrap="square">
            <a:spAutoFit/>
          </a:bodyPr>
          <a:lstStyle/>
          <a:p>
            <a:pPr algn="ctr"/>
            <a:r>
              <a:rPr lang="en-US" sz="1200" dirty="0"/>
              <a:t>Video Credit: Vivian Chavez (2012), edited by W. B. Jordan (2015)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7"/>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07753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27" y="86293"/>
            <a:ext cx="8813440" cy="847045"/>
          </a:xfrm>
        </p:spPr>
        <p:txBody>
          <a:bodyPr>
            <a:noAutofit/>
          </a:bodyPr>
          <a:lstStyle/>
          <a:p>
            <a:pPr algn="ctr"/>
            <a:r>
              <a:rPr lang="en-US" sz="3600" dirty="0"/>
              <a:t>Cultural Humility Video Response</a:t>
            </a:r>
          </a:p>
        </p:txBody>
      </p:sp>
      <p:sp>
        <p:nvSpPr>
          <p:cNvPr id="11" name="Rectangle 10">
            <a:extLst>
              <a:ext uri="{FF2B5EF4-FFF2-40B4-BE49-F238E27FC236}">
                <a16:creationId xmlns:a16="http://schemas.microsoft.com/office/drawing/2014/main" id="{D03A3872-438D-4BBC-8DDF-7B21BD99A77D}"/>
              </a:ext>
            </a:extLst>
          </p:cNvPr>
          <p:cNvSpPr/>
          <p:nvPr/>
        </p:nvSpPr>
        <p:spPr>
          <a:xfrm>
            <a:off x="700618" y="1480038"/>
            <a:ext cx="7734658" cy="461665"/>
          </a:xfrm>
          <a:prstGeom prst="rect">
            <a:avLst/>
          </a:prstGeom>
        </p:spPr>
        <p:txBody>
          <a:bodyPr wrap="square">
            <a:spAutoFit/>
          </a:bodyPr>
          <a:lstStyle/>
          <a:p>
            <a:pPr algn="ctr"/>
            <a:r>
              <a:rPr lang="en-US" sz="2400" dirty="0"/>
              <a:t>Reflect and journal about the following questions:  </a:t>
            </a:r>
          </a:p>
        </p:txBody>
      </p:sp>
      <p:pic>
        <p:nvPicPr>
          <p:cNvPr id="3" name="Picture 2" descr="a field of young cattails with a sunset backdrop">
            <a:extLst>
              <a:ext uri="{FF2B5EF4-FFF2-40B4-BE49-F238E27FC236}">
                <a16:creationId xmlns:a16="http://schemas.microsoft.com/office/drawing/2014/main" id="{5770944B-A0DD-471A-9968-45DFD4A48CAF}"/>
              </a:ext>
            </a:extLst>
          </p:cNvPr>
          <p:cNvPicPr>
            <a:picLocks noChangeAspect="1"/>
          </p:cNvPicPr>
          <p:nvPr/>
        </p:nvPicPr>
        <p:blipFill>
          <a:blip r:embed="rId4"/>
          <a:stretch>
            <a:fillRect/>
          </a:stretch>
        </p:blipFill>
        <p:spPr>
          <a:xfrm>
            <a:off x="161227" y="2539759"/>
            <a:ext cx="3525741" cy="2634358"/>
          </a:xfrm>
          <a:prstGeom prst="rect">
            <a:avLst/>
          </a:prstGeom>
        </p:spPr>
      </p:pic>
      <p:sp>
        <p:nvSpPr>
          <p:cNvPr id="9" name="Rectangle 8">
            <a:extLst>
              <a:ext uri="{FF2B5EF4-FFF2-40B4-BE49-F238E27FC236}">
                <a16:creationId xmlns:a16="http://schemas.microsoft.com/office/drawing/2014/main" id="{55757552-42E2-4534-A525-97CFB93A095E}"/>
              </a:ext>
            </a:extLst>
          </p:cNvPr>
          <p:cNvSpPr/>
          <p:nvPr/>
        </p:nvSpPr>
        <p:spPr>
          <a:xfrm>
            <a:off x="3695074" y="2241776"/>
            <a:ext cx="5279593" cy="2932341"/>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b="1" dirty="0"/>
              <a:t>Head</a:t>
            </a:r>
            <a:r>
              <a:rPr lang="en-US" sz="2400" dirty="0"/>
              <a:t> – What did I learn?</a:t>
            </a:r>
          </a:p>
          <a:p>
            <a:pPr marL="342900" indent="-342900">
              <a:lnSpc>
                <a:spcPct val="200000"/>
              </a:lnSpc>
              <a:buFont typeface="Arial" panose="020B0604020202020204" pitchFamily="34" charset="0"/>
              <a:buChar char="•"/>
            </a:pPr>
            <a:r>
              <a:rPr lang="en-US" sz="2400" b="1" dirty="0"/>
              <a:t>Heart</a:t>
            </a:r>
            <a:r>
              <a:rPr lang="en-US" sz="2400" dirty="0"/>
              <a:t> – What am I feeling?</a:t>
            </a:r>
          </a:p>
          <a:p>
            <a:pPr marL="342900" indent="-342900">
              <a:lnSpc>
                <a:spcPct val="200000"/>
              </a:lnSpc>
              <a:buFont typeface="Arial" panose="020B0604020202020204" pitchFamily="34" charset="0"/>
              <a:buChar char="•"/>
            </a:pPr>
            <a:r>
              <a:rPr lang="en-US" sz="2400" b="1" dirty="0"/>
              <a:t>Feet</a:t>
            </a:r>
            <a:r>
              <a:rPr lang="en-US" sz="2400" dirty="0"/>
              <a:t> – What am I taking away?</a:t>
            </a:r>
          </a:p>
          <a:p>
            <a:pPr marL="342900" indent="-342900">
              <a:lnSpc>
                <a:spcPct val="200000"/>
              </a:lnSpc>
              <a:buFont typeface="Arial" panose="020B0604020202020204" pitchFamily="34" charset="0"/>
              <a:buChar char="•"/>
            </a:pPr>
            <a:r>
              <a:rPr lang="en-US" sz="2400" b="1" dirty="0"/>
              <a:t>Hand</a:t>
            </a:r>
            <a:r>
              <a:rPr lang="en-US" sz="2400" dirty="0"/>
              <a:t> – What would I do different?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0927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fontScale="90000"/>
          </a:bodyPr>
          <a:lstStyle/>
          <a:p>
            <a:r>
              <a:rPr lang="en-US" dirty="0"/>
              <a:t>Dyadic Listening Guidelines</a:t>
            </a:r>
          </a:p>
        </p:txBody>
      </p:sp>
      <p:sp>
        <p:nvSpPr>
          <p:cNvPr id="3" name="Content Placeholder 2"/>
          <p:cNvSpPr>
            <a:spLocks noGrp="1"/>
          </p:cNvSpPr>
          <p:nvPr>
            <p:ph idx="1"/>
          </p:nvPr>
        </p:nvSpPr>
        <p:spPr>
          <a:xfrm>
            <a:off x="316937" y="1405054"/>
            <a:ext cx="8615189" cy="4519607"/>
          </a:xfrm>
        </p:spPr>
        <p:txBody>
          <a:bodyPr>
            <a:normAutofit/>
          </a:bodyPr>
          <a:lstStyle/>
          <a:p>
            <a:pPr marL="457200" lvl="0" indent="-342900">
              <a:lnSpc>
                <a:spcPct val="100000"/>
              </a:lnSpc>
              <a:spcBef>
                <a:spcPts val="0"/>
              </a:spcBef>
              <a:spcAft>
                <a:spcPts val="1800"/>
              </a:spcAft>
              <a:buSzPts val="1800"/>
              <a:buAutoNum type="arabicPeriod"/>
            </a:pPr>
            <a:r>
              <a:rPr lang="en-US" dirty="0"/>
              <a:t>The listener does not speak to interpret, paraphrase, analyze, give advice, or break in with a personal story.</a:t>
            </a:r>
          </a:p>
          <a:p>
            <a:pPr marL="457200" lvl="0" indent="-342900">
              <a:lnSpc>
                <a:spcPct val="100000"/>
              </a:lnSpc>
              <a:spcBef>
                <a:spcPts val="0"/>
              </a:spcBef>
              <a:spcAft>
                <a:spcPts val="1800"/>
              </a:spcAft>
              <a:buSzPts val="1800"/>
              <a:buAutoNum type="arabicPeriod"/>
            </a:pPr>
            <a:r>
              <a:rPr lang="en-US" dirty="0"/>
              <a:t>Confidentiality is maintained.</a:t>
            </a:r>
          </a:p>
          <a:p>
            <a:pPr marL="457200" lvl="0" indent="-342900">
              <a:lnSpc>
                <a:spcPct val="100000"/>
              </a:lnSpc>
              <a:spcBef>
                <a:spcPts val="0"/>
              </a:spcBef>
              <a:spcAft>
                <a:spcPts val="1800"/>
              </a:spcAft>
              <a:buSzPts val="1800"/>
              <a:buAutoNum type="arabicPeriod"/>
            </a:pPr>
            <a:r>
              <a:rPr lang="en-US" dirty="0"/>
              <a:t>The talker is not to criticize or complain about the listener or mutual acquaintances.</a:t>
            </a:r>
          </a:p>
          <a:p>
            <a:pPr marL="457200" lvl="0" indent="-342900">
              <a:lnSpc>
                <a:spcPct val="100000"/>
              </a:lnSpc>
              <a:spcBef>
                <a:spcPts val="0"/>
              </a:spcBef>
              <a:spcAft>
                <a:spcPts val="1800"/>
              </a:spcAft>
              <a:buSzPts val="1800"/>
              <a:buAutoNum type="arabicPeriod"/>
            </a:pPr>
            <a:r>
              <a:rPr lang="en-US" dirty="0"/>
              <a:t>Honor silence.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7448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A5B59BF1E8A41B6497A500912AC25" ma:contentTypeVersion="7" ma:contentTypeDescription="Create a new document." ma:contentTypeScope="" ma:versionID="641328ad23f4cebd6f3e9a062bce7250">
  <xsd:schema xmlns:xsd="http://www.w3.org/2001/XMLSchema" xmlns:xs="http://www.w3.org/2001/XMLSchema" xmlns:p="http://schemas.microsoft.com/office/2006/metadata/properties" xmlns:ns3="5991af12-7f51-4d10-bca8-858414073027" xmlns:ns4="c47aa5b7-ff76-444d-901b-481ebfabd2c5" targetNamespace="http://schemas.microsoft.com/office/2006/metadata/properties" ma:root="true" ma:fieldsID="3e63fa5c7904e74b5d6a63832073db26" ns3:_="" ns4:_="">
    <xsd:import namespace="5991af12-7f51-4d10-bca8-858414073027"/>
    <xsd:import namespace="c47aa5b7-ff76-444d-901b-481ebfabd2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1af12-7f51-4d10-bca8-858414073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7aa5b7-ff76-444d-901b-481ebfabd2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6A871A-92A1-4701-92B6-01D8DFCCA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1af12-7f51-4d10-bca8-858414073027"/>
    <ds:schemaRef ds:uri="c47aa5b7-ff76-444d-901b-481ebfabd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BEAAFA-DEB4-4CA0-972B-DDD0B6569288}">
  <ds:schemaRefs>
    <ds:schemaRef ds:uri="http://schemas.microsoft.com/sharepoint/v3/contenttype/forms"/>
  </ds:schemaRefs>
</ds:datastoreItem>
</file>

<file path=customXml/itemProps3.xml><?xml version="1.0" encoding="utf-8"?>
<ds:datastoreItem xmlns:ds="http://schemas.openxmlformats.org/officeDocument/2006/customXml" ds:itemID="{54EEFE5A-A054-4954-8050-72C652A79D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6163</TotalTime>
  <Words>1954</Words>
  <Application>Microsoft Macintosh PowerPoint</Application>
  <PresentationFormat>On-screen Show (4:3)</PresentationFormat>
  <Paragraphs>298</Paragraphs>
  <Slides>61</Slides>
  <Notes>61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Black</vt:lpstr>
      <vt:lpstr>Calibri</vt:lpstr>
      <vt:lpstr>Palatino Linotype</vt:lpstr>
      <vt:lpstr>Office Theme</vt:lpstr>
      <vt:lpstr>Trauma-Responsive Practices in Schools</vt:lpstr>
      <vt:lpstr>Group Norms</vt:lpstr>
      <vt:lpstr>Reflection</vt:lpstr>
      <vt:lpstr>Key Learning Points</vt:lpstr>
      <vt:lpstr>Experience is Not Destiny</vt:lpstr>
      <vt:lpstr>Core Guiding Principle: Cultural Humility &amp; Equity</vt:lpstr>
      <vt:lpstr>Cultural Humility</vt:lpstr>
      <vt:lpstr>Cultural Humility Video Response</vt:lpstr>
      <vt:lpstr>Dyadic Listening Guidelines</vt:lpstr>
      <vt:lpstr>Dyad Share</vt:lpstr>
      <vt:lpstr>Cultural Humility (2)</vt:lpstr>
      <vt:lpstr>Cultural Humility (3)</vt:lpstr>
      <vt:lpstr>Core Guiding Principle: Cultural Humility &amp; Equity (2)</vt:lpstr>
      <vt:lpstr>The Power of Story</vt:lpstr>
      <vt:lpstr>The Pair of ACEs</vt:lpstr>
      <vt:lpstr>What is in your community’s soil that creates adversity?</vt:lpstr>
      <vt:lpstr>What strengths are in your community’s soil that can be fertilized to build well-being and resilience?</vt:lpstr>
      <vt:lpstr>The Pair of ACEs.</vt:lpstr>
      <vt:lpstr>Let’s Take a Break</vt:lpstr>
      <vt:lpstr>Deficit Thinking Model</vt:lpstr>
      <vt:lpstr>Deficit Thinking Model (2)</vt:lpstr>
      <vt:lpstr>The Power of Language</vt:lpstr>
      <vt:lpstr>The Power of Language:  Our Internal Dialogue</vt:lpstr>
      <vt:lpstr>Classroom/School Application</vt:lpstr>
      <vt:lpstr>Critical Self-Reflection &amp; Lifelong Learning  </vt:lpstr>
      <vt:lpstr>Activity: Journal </vt:lpstr>
      <vt:lpstr>Let’s Take a Break.</vt:lpstr>
      <vt:lpstr>Core Guiding Principle: Compassion &amp; Dependability</vt:lpstr>
      <vt:lpstr>Core Guiding Principle: Compassion &amp; Dependability (2)</vt:lpstr>
      <vt:lpstr>What is Compassion?</vt:lpstr>
      <vt:lpstr>What do we know about attachment?</vt:lpstr>
      <vt:lpstr>Attachment Difficulties  Related to Trauma</vt:lpstr>
      <vt:lpstr>Complex Trauma Interferes with  Co-regulation</vt:lpstr>
      <vt:lpstr>Connection &amp; Attunement</vt:lpstr>
      <vt:lpstr>Connecting through Attunement</vt:lpstr>
      <vt:lpstr>Activity (2)</vt:lpstr>
      <vt:lpstr>Affective Tolerance</vt:lpstr>
      <vt:lpstr>Let’s Take a Break..</vt:lpstr>
      <vt:lpstr>Fostering Resilience</vt:lpstr>
      <vt:lpstr>“When children have positive early experiences, they strengthen their developing biological systems and are more likely to thrive and become healthy adults.”  -Center for the Developing Child at Harvard University</vt:lpstr>
      <vt:lpstr>Identifying Feelings in Others</vt:lpstr>
      <vt:lpstr>Connection Circles</vt:lpstr>
      <vt:lpstr>Fostering Resilience: Connection</vt:lpstr>
      <vt:lpstr>Fostering Resilience: Connection (2)</vt:lpstr>
      <vt:lpstr>Fostering Resilience: Connection (3)</vt:lpstr>
      <vt:lpstr>Fostering Resilience: Connection (4)</vt:lpstr>
      <vt:lpstr>Cultural Humility &amp; Connection</vt:lpstr>
      <vt:lpstr>Quote from Dr. Bruce Perry</vt:lpstr>
      <vt:lpstr>Let’s Take a Break…</vt:lpstr>
      <vt:lpstr>Understanding Grief and Increasing Wellness</vt:lpstr>
      <vt:lpstr>What is Grief?</vt:lpstr>
      <vt:lpstr>How might grief show up?</vt:lpstr>
      <vt:lpstr>Activity: Journal </vt:lpstr>
      <vt:lpstr>The HEART of Trauma-Informed Teaching</vt:lpstr>
      <vt:lpstr>Elements of a Trauma-Informed Classroom</vt:lpstr>
      <vt:lpstr>What are adaptations for a  Virtual Trauma-Informed Classroom?</vt:lpstr>
      <vt:lpstr>Thinking ahead: Trauma-informed practices when school returns</vt:lpstr>
      <vt:lpstr>Fostering Resilience.</vt:lpstr>
      <vt:lpstr>Trauma-Informed Leadership</vt:lpstr>
      <vt:lpstr>Panyee FC—Short Film</vt:lpstr>
      <vt:lpstr>Megan Brennan, PsyD megan.brennan@resilientfutures.us   Laura McArthur, PhD laura.mcarthur@resilientfutures.us   Visit us at resilientfutures.us</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Megan Brennan</cp:lastModifiedBy>
  <cp:revision>91</cp:revision>
  <dcterms:created xsi:type="dcterms:W3CDTF">2017-10-19T14:29:41Z</dcterms:created>
  <dcterms:modified xsi:type="dcterms:W3CDTF">2020-05-05T23:53:36Z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y fmtid="{D5CDD505-2E9C-101B-9397-08002B2CF9AE}" pid="4" name="ContentTypeId">
    <vt:lpwstr>0x0101006E7A5B59BF1E8A41B6497A500912AC25</vt:lpwstr>
  </property>
</Properties>
</file>