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media/image14.jpg" ContentType="image/jpeg"/>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media/image15.jpg" ContentType="image/jpeg"/>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media/image18.jpg" ContentType="image/jpeg"/>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notesSlides/notesSlide22.xml" ContentType="application/vnd.openxmlformats-officedocument.presentationml.notesSlide+xml"/>
  <Override PartName="/ppt/tags/tag29.xml" ContentType="application/vnd.openxmlformats-officedocument.presentationml.tags+xml"/>
  <Override PartName="/ppt/notesSlides/notesSlide23.xml" ContentType="application/vnd.openxmlformats-officedocument.presentationml.notesSlide+xml"/>
  <Override PartName="/ppt/tags/tag30.xml" ContentType="application/vnd.openxmlformats-officedocument.presentationml.tags+xml"/>
  <Override PartName="/ppt/notesSlides/notesSlide24.xml" ContentType="application/vnd.openxmlformats-officedocument.presentationml.notesSlide+xml"/>
  <Override PartName="/ppt/tags/tag31.xml" ContentType="application/vnd.openxmlformats-officedocument.presentationml.tags+xml"/>
  <Override PartName="/ppt/notesSlides/notesSlide25.xml" ContentType="application/vnd.openxmlformats-officedocument.presentationml.notesSlide+xml"/>
  <Override PartName="/ppt/media/image24.jpg" ContentType="image/jpeg"/>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notesSlides/notesSlide27.xml" ContentType="application/vnd.openxmlformats-officedocument.presentationml.notesSlide+xml"/>
  <Override PartName="/ppt/tags/tag34.xml" ContentType="application/vnd.openxmlformats-officedocument.presentationml.tags+xml"/>
  <Override PartName="/ppt/notesSlides/notesSlide28.xml" ContentType="application/vnd.openxmlformats-officedocument.presentationml.notesSlide+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tags/tag38.xml" ContentType="application/vnd.openxmlformats-officedocument.presentationml.tags+xml"/>
  <Override PartName="/ppt/notesSlides/notesSlide32.xml" ContentType="application/vnd.openxmlformats-officedocument.presentationml.notesSlide+xml"/>
  <Override PartName="/ppt/media/image29.jpg" ContentType="image/jpeg"/>
  <Override PartName="/ppt/tags/tag39.xml" ContentType="application/vnd.openxmlformats-officedocument.presentationml.tags+xml"/>
  <Override PartName="/ppt/notesSlides/notesSlide33.xml" ContentType="application/vnd.openxmlformats-officedocument.presentationml.notesSlide+xml"/>
  <Override PartName="/ppt/tags/tag40.xml" ContentType="application/vnd.openxmlformats-officedocument.presentationml.tags+xml"/>
  <Override PartName="/ppt/notesSlides/notesSlide34.xml" ContentType="application/vnd.openxmlformats-officedocument.presentationml.notesSlide+xml"/>
  <Override PartName="/ppt/tags/tag41.xml" ContentType="application/vnd.openxmlformats-officedocument.presentationml.tags+xml"/>
  <Override PartName="/ppt/notesSlides/notesSlide35.xml" ContentType="application/vnd.openxmlformats-officedocument.presentationml.notesSlide+xml"/>
  <Override PartName="/ppt/tags/tag42.xml" ContentType="application/vnd.openxmlformats-officedocument.presentationml.tags+xml"/>
  <Override PartName="/ppt/notesSlides/notesSlide36.xml" ContentType="application/vnd.openxmlformats-officedocument.presentationml.notesSlide+xml"/>
  <Override PartName="/ppt/tags/tag43.xml" ContentType="application/vnd.openxmlformats-officedocument.presentationml.tags+xml"/>
  <Override PartName="/ppt/notesSlides/notesSlide37.xml" ContentType="application/vnd.openxmlformats-officedocument.presentationml.notesSlide+xml"/>
  <Override PartName="/ppt/tags/tag44.xml" ContentType="application/vnd.openxmlformats-officedocument.presentationml.tags+xml"/>
  <Override PartName="/ppt/notesSlides/notesSlide38.xml" ContentType="application/vnd.openxmlformats-officedocument.presentationml.notesSlide+xml"/>
  <Override PartName="/ppt/tags/tag45.xml" ContentType="application/vnd.openxmlformats-officedocument.presentationml.tags+xml"/>
  <Override PartName="/ppt/notesSlides/notesSlide39.xml" ContentType="application/vnd.openxmlformats-officedocument.presentationml.notesSlide+xml"/>
  <Override PartName="/ppt/tags/tag46.xml" ContentType="application/vnd.openxmlformats-officedocument.presentationml.tags+xml"/>
  <Override PartName="/ppt/notesSlides/notesSlide40.xml" ContentType="application/vnd.openxmlformats-officedocument.presentationml.notesSlide+xml"/>
  <Override PartName="/ppt/tags/tag47.xml" ContentType="application/vnd.openxmlformats-officedocument.presentationml.tags+xml"/>
  <Override PartName="/ppt/notesSlides/notesSlide41.xml" ContentType="application/vnd.openxmlformats-officedocument.presentationml.notesSlide+xml"/>
  <Override PartName="/ppt/tags/tag48.xml" ContentType="application/vnd.openxmlformats-officedocument.presentationml.tags+xml"/>
  <Override PartName="/ppt/notesSlides/notesSlide42.xml" ContentType="application/vnd.openxmlformats-officedocument.presentationml.notesSlide+xml"/>
  <Override PartName="/ppt/tags/tag49.xml" ContentType="application/vnd.openxmlformats-officedocument.presentationml.tags+xml"/>
  <Override PartName="/ppt/notesSlides/notesSlide43.xml" ContentType="application/vnd.openxmlformats-officedocument.presentationml.notesSlide+xml"/>
  <Override PartName="/ppt/tags/tag50.xml" ContentType="application/vnd.openxmlformats-officedocument.presentationml.tags+xml"/>
  <Override PartName="/ppt/notesSlides/notesSlide44.xml" ContentType="application/vnd.openxmlformats-officedocument.presentationml.notesSlide+xml"/>
  <Override PartName="/ppt/tags/tag51.xml" ContentType="application/vnd.openxmlformats-officedocument.presentationml.tags+xml"/>
  <Override PartName="/ppt/notesSlides/notesSlide45.xml" ContentType="application/vnd.openxmlformats-officedocument.presentationml.notesSlide+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notesSlides/notesSlide47.xml" ContentType="application/vnd.openxmlformats-officedocument.presentationml.notesSlide+xml"/>
  <Override PartName="/ppt/tags/tag54.xml" ContentType="application/vnd.openxmlformats-officedocument.presentationml.tags+xml"/>
  <Override PartName="/ppt/notesSlides/notesSlide48.xml" ContentType="application/vnd.openxmlformats-officedocument.presentationml.notesSlide+xml"/>
  <Override PartName="/ppt/tags/tag55.xml" ContentType="application/vnd.openxmlformats-officedocument.presentationml.tags+xml"/>
  <Override PartName="/ppt/notesSlides/notesSlide49.xml" ContentType="application/vnd.openxmlformats-officedocument.presentationml.notesSlide+xml"/>
  <Override PartName="/ppt/tags/tag56.xml" ContentType="application/vnd.openxmlformats-officedocument.presentationml.tags+xml"/>
  <Override PartName="/ppt/notesSlides/notesSlide50.xml" ContentType="application/vnd.openxmlformats-officedocument.presentationml.notesSlide+xml"/>
  <Override PartName="/ppt/media/image35.jpg" ContentType="image/jpeg"/>
  <Override PartName="/ppt/tags/tag57.xml" ContentType="application/vnd.openxmlformats-officedocument.presentationml.tags+xml"/>
  <Override PartName="/ppt/notesSlides/notesSlide51.xml" ContentType="application/vnd.openxmlformats-officedocument.presentationml.notesSlide+xml"/>
  <Override PartName="/ppt/tags/tag58.xml" ContentType="application/vnd.openxmlformats-officedocument.presentationml.tags+xml"/>
  <Override PartName="/ppt/notesSlides/notesSlide52.xml" ContentType="application/vnd.openxmlformats-officedocument.presentationml.notesSlide+xml"/>
  <Override PartName="/ppt/tags/tag59.xml" ContentType="application/vnd.openxmlformats-officedocument.presentationml.tags+xml"/>
  <Override PartName="/ppt/notesSlides/notesSlide53.xml" ContentType="application/vnd.openxmlformats-officedocument.presentationml.notesSlide+xml"/>
  <Override PartName="/ppt/tags/tag60.xml" ContentType="application/vnd.openxmlformats-officedocument.presentationml.tags+xml"/>
  <Override PartName="/ppt/notesSlides/notesSlide54.xml" ContentType="application/vnd.openxmlformats-officedocument.presentationml.notesSlide+xml"/>
  <Override PartName="/ppt/tags/tag61.xml" ContentType="application/vnd.openxmlformats-officedocument.presentationml.tags+xml"/>
  <Override PartName="/ppt/notesSlides/notesSlide55.xml" ContentType="application/vnd.openxmlformats-officedocument.presentationml.notesSlide+xml"/>
  <Override PartName="/ppt/tags/tag62.xml" ContentType="application/vnd.openxmlformats-officedocument.presentationml.tags+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61"/>
  </p:notesMasterIdLst>
  <p:sldIdLst>
    <p:sldId id="263" r:id="rId5"/>
    <p:sldId id="261" r:id="rId6"/>
    <p:sldId id="269" r:id="rId7"/>
    <p:sldId id="264" r:id="rId8"/>
    <p:sldId id="265" r:id="rId9"/>
    <p:sldId id="266" r:id="rId10"/>
    <p:sldId id="317" r:id="rId11"/>
    <p:sldId id="270" r:id="rId12"/>
    <p:sldId id="267" r:id="rId13"/>
    <p:sldId id="268" r:id="rId14"/>
    <p:sldId id="271" r:id="rId15"/>
    <p:sldId id="272" r:id="rId16"/>
    <p:sldId id="273" r:id="rId17"/>
    <p:sldId id="274" r:id="rId18"/>
    <p:sldId id="275" r:id="rId19"/>
    <p:sldId id="276" r:id="rId20"/>
    <p:sldId id="277" r:id="rId21"/>
    <p:sldId id="278" r:id="rId22"/>
    <p:sldId id="279" r:id="rId23"/>
    <p:sldId id="280" r:id="rId24"/>
    <p:sldId id="281" r:id="rId25"/>
    <p:sldId id="318" r:id="rId26"/>
    <p:sldId id="282" r:id="rId27"/>
    <p:sldId id="315" r:id="rId28"/>
    <p:sldId id="283" r:id="rId29"/>
    <p:sldId id="284" r:id="rId30"/>
    <p:sldId id="312" r:id="rId31"/>
    <p:sldId id="311" r:id="rId32"/>
    <p:sldId id="286" r:id="rId33"/>
    <p:sldId id="287" r:id="rId34"/>
    <p:sldId id="319" r:id="rId35"/>
    <p:sldId id="288" r:id="rId36"/>
    <p:sldId id="313" r:id="rId37"/>
    <p:sldId id="289" r:id="rId38"/>
    <p:sldId id="290" r:id="rId39"/>
    <p:sldId id="291" r:id="rId40"/>
    <p:sldId id="292" r:id="rId41"/>
    <p:sldId id="293" r:id="rId42"/>
    <p:sldId id="294" r:id="rId43"/>
    <p:sldId id="310"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6" r:id="rId59"/>
    <p:sldId id="314" r:id="rId60"/>
  </p:sldIdLst>
  <p:sldSz cx="9144000" cy="6858000" type="screen4x3"/>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38" autoAdjust="0"/>
    <p:restoredTop sz="95220" autoAdjust="0"/>
  </p:normalViewPr>
  <p:slideViewPr>
    <p:cSldViewPr snapToGrid="0">
      <p:cViewPr varScale="1">
        <p:scale>
          <a:sx n="109" d="100"/>
          <a:sy n="109" d="100"/>
        </p:scale>
        <p:origin x="2080"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5/4/20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136814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3807497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289508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965155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2515981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749217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dirty="0"/>
          </a:p>
        </p:txBody>
      </p:sp>
    </p:spTree>
    <p:extLst>
      <p:ext uri="{BB962C8B-B14F-4D97-AF65-F5344CB8AC3E}">
        <p14:creationId xmlns:p14="http://schemas.microsoft.com/office/powerpoint/2010/main" val="156831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dirty="0"/>
          </a:p>
        </p:txBody>
      </p:sp>
    </p:spTree>
    <p:extLst>
      <p:ext uri="{BB962C8B-B14F-4D97-AF65-F5344CB8AC3E}">
        <p14:creationId xmlns:p14="http://schemas.microsoft.com/office/powerpoint/2010/main" val="2963010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dirty="0"/>
          </a:p>
        </p:txBody>
      </p:sp>
    </p:spTree>
    <p:extLst>
      <p:ext uri="{BB962C8B-B14F-4D97-AF65-F5344CB8AC3E}">
        <p14:creationId xmlns:p14="http://schemas.microsoft.com/office/powerpoint/2010/main" val="2448224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dirty="0"/>
          </a:p>
        </p:txBody>
      </p:sp>
    </p:spTree>
    <p:extLst>
      <p:ext uri="{BB962C8B-B14F-4D97-AF65-F5344CB8AC3E}">
        <p14:creationId xmlns:p14="http://schemas.microsoft.com/office/powerpoint/2010/main" val="262476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Ask participants to add other traumatic experiences in the chat that aren’t included on this slide </a:t>
            </a:r>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dirty="0"/>
          </a:p>
        </p:txBody>
      </p:sp>
    </p:spTree>
    <p:extLst>
      <p:ext uri="{BB962C8B-B14F-4D97-AF65-F5344CB8AC3E}">
        <p14:creationId xmlns:p14="http://schemas.microsoft.com/office/powerpoint/2010/main" val="355849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2371055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dirty="0"/>
          </a:p>
        </p:txBody>
      </p:sp>
    </p:spTree>
    <p:extLst>
      <p:ext uri="{BB962C8B-B14F-4D97-AF65-F5344CB8AC3E}">
        <p14:creationId xmlns:p14="http://schemas.microsoft.com/office/powerpoint/2010/main" val="301724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dirty="0"/>
          </a:p>
        </p:txBody>
      </p:sp>
    </p:spTree>
    <p:extLst>
      <p:ext uri="{BB962C8B-B14F-4D97-AF65-F5344CB8AC3E}">
        <p14:creationId xmlns:p14="http://schemas.microsoft.com/office/powerpoint/2010/main" val="2538006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JaShawn </a:t>
            </a:r>
          </a:p>
          <a:p>
            <a:endParaRPr lang="en-US" sz="1400" dirty="0">
              <a:latin typeface="Arial" panose="020B0604020202020204" pitchFamily="34" charset="0"/>
              <a:cs typeface="Arial" panose="020B0604020202020204" pitchFamily="34" charset="0"/>
            </a:endParaRPr>
          </a:p>
          <a:p>
            <a:r>
              <a:rPr lang="en-US" sz="1200" b="0" i="0" u="none" strike="noStrike" kern="1200" dirty="0">
                <a:solidFill>
                  <a:schemeClr val="tx1"/>
                </a:solidFill>
                <a:effectLst/>
                <a:latin typeface="+mn-lt"/>
                <a:ea typeface="+mn-ea"/>
                <a:cs typeface="+mn-cs"/>
              </a:rPr>
              <a:t>The original ACE Study was conducted at Kaiser Permanente from 1995 to 1997 with two waves of data collection. Over 17,000 Health Maintenance Organization members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200" b="1" i="0" u="none" strike="noStrike" kern="1200" dirty="0">
                <a:solidFill>
                  <a:schemeClr val="tx1"/>
                </a:solidFill>
                <a:effectLst/>
                <a:latin typeface="+mn-lt"/>
                <a:ea typeface="+mn-ea"/>
                <a:cs typeface="+mn-cs"/>
              </a:rPr>
              <a:t>ACEs are common. </a:t>
            </a:r>
            <a:r>
              <a:rPr lang="en-US" sz="1200" b="0" i="0" u="none" strike="noStrike" kern="1200" dirty="0">
                <a:solidFill>
                  <a:schemeClr val="tx1"/>
                </a:solidFill>
                <a:effectLst/>
                <a:latin typeface="+mn-lt"/>
                <a:ea typeface="+mn-ea"/>
                <a:cs typeface="+mn-cs"/>
              </a:rPr>
              <a:t>About 61% of adults surveyed across 25 states reported that they had experienced at least one type of ACE, and nearly 1 in 6 reported they had experienced four or more types of ACEs.</a:t>
            </a:r>
          </a:p>
          <a:p>
            <a:r>
              <a:rPr lang="en-US" sz="1200" b="1" i="0" u="none" strike="noStrike" kern="1200" dirty="0">
                <a:solidFill>
                  <a:schemeClr val="tx1"/>
                </a:solidFill>
                <a:effectLst/>
                <a:latin typeface="+mn-lt"/>
                <a:ea typeface="+mn-ea"/>
                <a:cs typeface="+mn-cs"/>
              </a:rPr>
              <a:t>Preventing ACEs could potentially reduce a large number of health conditions. </a:t>
            </a:r>
            <a:r>
              <a:rPr lang="en-US" sz="1200" b="0" i="0" u="none" strike="noStrike" kern="1200" dirty="0">
                <a:solidFill>
                  <a:schemeClr val="tx1"/>
                </a:solidFill>
                <a:effectLst/>
                <a:latin typeface="+mn-lt"/>
                <a:ea typeface="+mn-ea"/>
                <a:cs typeface="+mn-cs"/>
              </a:rPr>
              <a:t>For example, up to 1.9 million cases of heart disease and 21 million cases of depression could have been potentially avoided by preventing ACEs.</a:t>
            </a:r>
          </a:p>
          <a:p>
            <a:r>
              <a:rPr lang="en-US" sz="1200" b="1" i="0" u="none" strike="noStrike" kern="1200" dirty="0">
                <a:solidFill>
                  <a:schemeClr val="tx1"/>
                </a:solidFill>
                <a:effectLst/>
                <a:latin typeface="+mn-lt"/>
                <a:ea typeface="+mn-ea"/>
                <a:cs typeface="+mn-cs"/>
              </a:rPr>
              <a:t>Some children are at greater risk than others. </a:t>
            </a:r>
            <a:r>
              <a:rPr lang="en-US" sz="1200" b="0" i="0" u="none" strike="noStrike" kern="1200" dirty="0">
                <a:solidFill>
                  <a:schemeClr val="tx1"/>
                </a:solidFill>
                <a:effectLst/>
                <a:latin typeface="+mn-lt"/>
                <a:ea typeface="+mn-ea"/>
                <a:cs typeface="+mn-cs"/>
              </a:rPr>
              <a:t>Women and several racial/ethnic minority groups were at greater risk for having experienced 4 or more types of ACEs.</a:t>
            </a:r>
          </a:p>
          <a:p>
            <a:r>
              <a:rPr lang="en-US" sz="1200" b="1" i="0" u="none" strike="noStrike" kern="1200" dirty="0">
                <a:solidFill>
                  <a:schemeClr val="tx1"/>
                </a:solidFill>
                <a:effectLst/>
                <a:latin typeface="+mn-lt"/>
                <a:ea typeface="+mn-ea"/>
                <a:cs typeface="+mn-cs"/>
              </a:rPr>
              <a:t>ACEs are costly.</a:t>
            </a:r>
            <a:r>
              <a:rPr lang="en-US" sz="1200" b="0" i="0" u="none" strike="noStrike" kern="1200" dirty="0">
                <a:solidFill>
                  <a:schemeClr val="tx1"/>
                </a:solidFill>
                <a:effectLst/>
                <a:latin typeface="+mn-lt"/>
                <a:ea typeface="+mn-ea"/>
                <a:cs typeface="+mn-cs"/>
              </a:rPr>
              <a:t> The economic and social costs to families, communities, and society totals hundreds of billions of dollars each year.</a:t>
            </a:r>
          </a:p>
          <a:p>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is a layout for text</a:t>
            </a:r>
            <a:r>
              <a:rPr lang="en-US" sz="14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133418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dirty="0"/>
          </a:p>
        </p:txBody>
      </p:sp>
    </p:spTree>
    <p:extLst>
      <p:ext uri="{BB962C8B-B14F-4D97-AF65-F5344CB8AC3E}">
        <p14:creationId xmlns:p14="http://schemas.microsoft.com/office/powerpoint/2010/main" val="1217868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JaShawn </a:t>
            </a:r>
          </a:p>
          <a:p>
            <a:endParaRPr lang="en-US" sz="1400" dirty="0">
              <a:latin typeface="Arial" panose="020B0604020202020204" pitchFamily="34" charset="0"/>
              <a:cs typeface="Arial" panose="020B0604020202020204" pitchFamily="34" charset="0"/>
            </a:endParaRPr>
          </a:p>
          <a:p>
            <a:r>
              <a:rPr lang="en-US" sz="1400" dirty="0"/>
              <a:t>Not traumatic for everyone </a:t>
            </a:r>
          </a:p>
          <a:p>
            <a:r>
              <a:rPr lang="en-US" sz="1400" dirty="0"/>
              <a:t>What could be traumatic about it?</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is a layout for text</a:t>
            </a:r>
            <a:r>
              <a:rPr lang="en-US" sz="14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24</a:t>
            </a:fld>
            <a:endParaRPr lang="en-US"/>
          </a:p>
        </p:txBody>
      </p:sp>
    </p:spTree>
    <p:extLst>
      <p:ext uri="{BB962C8B-B14F-4D97-AF65-F5344CB8AC3E}">
        <p14:creationId xmlns:p14="http://schemas.microsoft.com/office/powerpoint/2010/main" val="1918851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25</a:t>
            </a:fld>
            <a:endParaRPr lang="en-US" dirty="0"/>
          </a:p>
        </p:txBody>
      </p:sp>
    </p:spTree>
    <p:extLst>
      <p:ext uri="{BB962C8B-B14F-4D97-AF65-F5344CB8AC3E}">
        <p14:creationId xmlns:p14="http://schemas.microsoft.com/office/powerpoint/2010/main" val="1943360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26</a:t>
            </a:fld>
            <a:endParaRPr lang="en-US" dirty="0"/>
          </a:p>
        </p:txBody>
      </p:sp>
    </p:spTree>
    <p:extLst>
      <p:ext uri="{BB962C8B-B14F-4D97-AF65-F5344CB8AC3E}">
        <p14:creationId xmlns:p14="http://schemas.microsoft.com/office/powerpoint/2010/main" val="3991340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27</a:t>
            </a:fld>
            <a:endParaRPr lang="en-US" dirty="0"/>
          </a:p>
        </p:txBody>
      </p:sp>
    </p:spTree>
    <p:extLst>
      <p:ext uri="{BB962C8B-B14F-4D97-AF65-F5344CB8AC3E}">
        <p14:creationId xmlns:p14="http://schemas.microsoft.com/office/powerpoint/2010/main" val="1148690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28</a:t>
            </a:fld>
            <a:endParaRPr lang="en-US" dirty="0"/>
          </a:p>
        </p:txBody>
      </p:sp>
    </p:spTree>
    <p:extLst>
      <p:ext uri="{BB962C8B-B14F-4D97-AF65-F5344CB8AC3E}">
        <p14:creationId xmlns:p14="http://schemas.microsoft.com/office/powerpoint/2010/main" val="3261523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29</a:t>
            </a:fld>
            <a:endParaRPr lang="en-US" dirty="0"/>
          </a:p>
        </p:txBody>
      </p:sp>
    </p:spTree>
    <p:extLst>
      <p:ext uri="{BB962C8B-B14F-4D97-AF65-F5344CB8AC3E}">
        <p14:creationId xmlns:p14="http://schemas.microsoft.com/office/powerpoint/2010/main" val="173978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dirty="0"/>
          </a:p>
        </p:txBody>
      </p:sp>
    </p:spTree>
    <p:extLst>
      <p:ext uri="{BB962C8B-B14F-4D97-AF65-F5344CB8AC3E}">
        <p14:creationId xmlns:p14="http://schemas.microsoft.com/office/powerpoint/2010/main" val="2944550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30</a:t>
            </a:fld>
            <a:endParaRPr lang="en-US" dirty="0"/>
          </a:p>
        </p:txBody>
      </p:sp>
    </p:spTree>
    <p:extLst>
      <p:ext uri="{BB962C8B-B14F-4D97-AF65-F5344CB8AC3E}">
        <p14:creationId xmlns:p14="http://schemas.microsoft.com/office/powerpoint/2010/main" val="748014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JaShawn </a:t>
            </a:r>
          </a:p>
          <a:p>
            <a:endParaRPr lang="en-US" sz="1400" dirty="0">
              <a:latin typeface="Arial" panose="020B0604020202020204" pitchFamily="34" charset="0"/>
              <a:cs typeface="Arial" panose="020B0604020202020204" pitchFamily="34" charset="0"/>
            </a:endParaRPr>
          </a:p>
          <a:p>
            <a:r>
              <a:rPr lang="en-US" sz="1200" b="0" i="0" u="none" strike="noStrike" kern="1200" dirty="0">
                <a:solidFill>
                  <a:schemeClr val="tx1"/>
                </a:solidFill>
                <a:effectLst/>
                <a:latin typeface="+mn-lt"/>
                <a:ea typeface="+mn-ea"/>
                <a:cs typeface="+mn-cs"/>
              </a:rPr>
              <a:t>The original ACE Study was conducted at Kaiser Permanente from 1995 to 1997 with two waves of data collection. Over 17,000 Health Maintenance Organization members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200" b="1" i="0" u="none" strike="noStrike" kern="1200" dirty="0">
                <a:solidFill>
                  <a:schemeClr val="tx1"/>
                </a:solidFill>
                <a:effectLst/>
                <a:latin typeface="+mn-lt"/>
                <a:ea typeface="+mn-ea"/>
                <a:cs typeface="+mn-cs"/>
              </a:rPr>
              <a:t>ACEs are common. </a:t>
            </a:r>
            <a:r>
              <a:rPr lang="en-US" sz="1200" b="0" i="0" u="none" strike="noStrike" kern="1200" dirty="0">
                <a:solidFill>
                  <a:schemeClr val="tx1"/>
                </a:solidFill>
                <a:effectLst/>
                <a:latin typeface="+mn-lt"/>
                <a:ea typeface="+mn-ea"/>
                <a:cs typeface="+mn-cs"/>
              </a:rPr>
              <a:t>About 61% of adults surveyed across 25 states reported that they had experienced at least one type of ACE, and nearly 1 in 6 reported they had experienced four or more types of ACEs.</a:t>
            </a:r>
          </a:p>
          <a:p>
            <a:r>
              <a:rPr lang="en-US" sz="1200" b="1" i="0" u="none" strike="noStrike" kern="1200" dirty="0">
                <a:solidFill>
                  <a:schemeClr val="tx1"/>
                </a:solidFill>
                <a:effectLst/>
                <a:latin typeface="+mn-lt"/>
                <a:ea typeface="+mn-ea"/>
                <a:cs typeface="+mn-cs"/>
              </a:rPr>
              <a:t>Preventing ACEs could potentially reduce a large number of health conditions. </a:t>
            </a:r>
            <a:r>
              <a:rPr lang="en-US" sz="1200" b="0" i="0" u="none" strike="noStrike" kern="1200" dirty="0">
                <a:solidFill>
                  <a:schemeClr val="tx1"/>
                </a:solidFill>
                <a:effectLst/>
                <a:latin typeface="+mn-lt"/>
                <a:ea typeface="+mn-ea"/>
                <a:cs typeface="+mn-cs"/>
              </a:rPr>
              <a:t>For example, up to 1.9 million cases of heart disease and 21 million cases of depression could have been potentially avoided by preventing ACEs.</a:t>
            </a:r>
          </a:p>
          <a:p>
            <a:r>
              <a:rPr lang="en-US" sz="1200" b="1" i="0" u="none" strike="noStrike" kern="1200" dirty="0">
                <a:solidFill>
                  <a:schemeClr val="tx1"/>
                </a:solidFill>
                <a:effectLst/>
                <a:latin typeface="+mn-lt"/>
                <a:ea typeface="+mn-ea"/>
                <a:cs typeface="+mn-cs"/>
              </a:rPr>
              <a:t>Some children are at greater risk than others. </a:t>
            </a:r>
            <a:r>
              <a:rPr lang="en-US" sz="1200" b="0" i="0" u="none" strike="noStrike" kern="1200" dirty="0">
                <a:solidFill>
                  <a:schemeClr val="tx1"/>
                </a:solidFill>
                <a:effectLst/>
                <a:latin typeface="+mn-lt"/>
                <a:ea typeface="+mn-ea"/>
                <a:cs typeface="+mn-cs"/>
              </a:rPr>
              <a:t>Women and several racial/ethnic minority groups were at greater risk for having experienced 4 or more types of ACEs.</a:t>
            </a:r>
          </a:p>
          <a:p>
            <a:r>
              <a:rPr lang="en-US" sz="1200" b="1" i="0" u="none" strike="noStrike" kern="1200" dirty="0">
                <a:solidFill>
                  <a:schemeClr val="tx1"/>
                </a:solidFill>
                <a:effectLst/>
                <a:latin typeface="+mn-lt"/>
                <a:ea typeface="+mn-ea"/>
                <a:cs typeface="+mn-cs"/>
              </a:rPr>
              <a:t>ACEs are costly.</a:t>
            </a:r>
            <a:r>
              <a:rPr lang="en-US" sz="1200" b="0" i="0" u="none" strike="noStrike" kern="1200" dirty="0">
                <a:solidFill>
                  <a:schemeClr val="tx1"/>
                </a:solidFill>
                <a:effectLst/>
                <a:latin typeface="+mn-lt"/>
                <a:ea typeface="+mn-ea"/>
                <a:cs typeface="+mn-cs"/>
              </a:rPr>
              <a:t> The economic and social costs to families, communities, and society totals hundreds of billions of dollars each year.</a:t>
            </a:r>
          </a:p>
          <a:p>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is a layout for text</a:t>
            </a:r>
            <a:r>
              <a:rPr lang="en-US" sz="14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31</a:t>
            </a:fld>
            <a:endParaRPr lang="en-US"/>
          </a:p>
        </p:txBody>
      </p:sp>
    </p:spTree>
    <p:extLst>
      <p:ext uri="{BB962C8B-B14F-4D97-AF65-F5344CB8AC3E}">
        <p14:creationId xmlns:p14="http://schemas.microsoft.com/office/powerpoint/2010/main" val="1975392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32</a:t>
            </a:fld>
            <a:endParaRPr lang="en-US" dirty="0"/>
          </a:p>
        </p:txBody>
      </p:sp>
    </p:spTree>
    <p:extLst>
      <p:ext uri="{BB962C8B-B14F-4D97-AF65-F5344CB8AC3E}">
        <p14:creationId xmlns:p14="http://schemas.microsoft.com/office/powerpoint/2010/main" val="847076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Give handouts </a:t>
            </a:r>
          </a:p>
        </p:txBody>
      </p:sp>
      <p:sp>
        <p:nvSpPr>
          <p:cNvPr id="4" name="Slide Number Placeholder 3"/>
          <p:cNvSpPr>
            <a:spLocks noGrp="1"/>
          </p:cNvSpPr>
          <p:nvPr>
            <p:ph type="sldNum" sz="quarter" idx="10"/>
          </p:nvPr>
        </p:nvSpPr>
        <p:spPr/>
        <p:txBody>
          <a:bodyPr/>
          <a:lstStyle/>
          <a:p>
            <a:fld id="{75407F5E-1248-0D41-AA81-B50EA45314DF}" type="slidenum">
              <a:rPr lang="en-US" smtClean="0"/>
              <a:t>33</a:t>
            </a:fld>
            <a:endParaRPr lang="en-US" dirty="0"/>
          </a:p>
        </p:txBody>
      </p:sp>
    </p:spTree>
    <p:extLst>
      <p:ext uri="{BB962C8B-B14F-4D97-AF65-F5344CB8AC3E}">
        <p14:creationId xmlns:p14="http://schemas.microsoft.com/office/powerpoint/2010/main" val="57241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Divide into groups of elementary, secondary, other – 7 minutes total.  We will ask the groups to have a note taker that they record their conversation in a google doc – we will ask each group to share out when we return to the larger group.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34</a:t>
            </a:fld>
            <a:endParaRPr lang="en-US" dirty="0"/>
          </a:p>
        </p:txBody>
      </p:sp>
    </p:spTree>
    <p:extLst>
      <p:ext uri="{BB962C8B-B14F-4D97-AF65-F5344CB8AC3E}">
        <p14:creationId xmlns:p14="http://schemas.microsoft.com/office/powerpoint/2010/main" val="1893987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35</a:t>
            </a:fld>
            <a:endParaRPr lang="en-US" dirty="0"/>
          </a:p>
        </p:txBody>
      </p:sp>
    </p:spTree>
    <p:extLst>
      <p:ext uri="{BB962C8B-B14F-4D97-AF65-F5344CB8AC3E}">
        <p14:creationId xmlns:p14="http://schemas.microsoft.com/office/powerpoint/2010/main" val="3285993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Write in your journal for 3 minutes </a:t>
            </a:r>
          </a:p>
        </p:txBody>
      </p:sp>
      <p:sp>
        <p:nvSpPr>
          <p:cNvPr id="4" name="Slide Number Placeholder 3"/>
          <p:cNvSpPr>
            <a:spLocks noGrp="1"/>
          </p:cNvSpPr>
          <p:nvPr>
            <p:ph type="sldNum" sz="quarter" idx="10"/>
          </p:nvPr>
        </p:nvSpPr>
        <p:spPr/>
        <p:txBody>
          <a:bodyPr/>
          <a:lstStyle/>
          <a:p>
            <a:fld id="{75407F5E-1248-0D41-AA81-B50EA45314DF}" type="slidenum">
              <a:rPr lang="en-US" smtClean="0"/>
              <a:t>36</a:t>
            </a:fld>
            <a:endParaRPr lang="en-US" dirty="0"/>
          </a:p>
        </p:txBody>
      </p:sp>
    </p:spTree>
    <p:extLst>
      <p:ext uri="{BB962C8B-B14F-4D97-AF65-F5344CB8AC3E}">
        <p14:creationId xmlns:p14="http://schemas.microsoft.com/office/powerpoint/2010/main" val="1448272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37</a:t>
            </a:fld>
            <a:endParaRPr lang="en-US" dirty="0"/>
          </a:p>
        </p:txBody>
      </p:sp>
    </p:spTree>
    <p:extLst>
      <p:ext uri="{BB962C8B-B14F-4D97-AF65-F5344CB8AC3E}">
        <p14:creationId xmlns:p14="http://schemas.microsoft.com/office/powerpoint/2010/main" val="3844200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38</a:t>
            </a:fld>
            <a:endParaRPr lang="en-US" dirty="0"/>
          </a:p>
        </p:txBody>
      </p:sp>
    </p:spTree>
    <p:extLst>
      <p:ext uri="{BB962C8B-B14F-4D97-AF65-F5344CB8AC3E}">
        <p14:creationId xmlns:p14="http://schemas.microsoft.com/office/powerpoint/2010/main" val="1983246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39</a:t>
            </a:fld>
            <a:endParaRPr lang="en-US" dirty="0"/>
          </a:p>
        </p:txBody>
      </p:sp>
    </p:spTree>
    <p:extLst>
      <p:ext uri="{BB962C8B-B14F-4D97-AF65-F5344CB8AC3E}">
        <p14:creationId xmlns:p14="http://schemas.microsoft.com/office/powerpoint/2010/main" val="199148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dirty="0"/>
          </a:p>
        </p:txBody>
      </p:sp>
    </p:spTree>
    <p:extLst>
      <p:ext uri="{BB962C8B-B14F-4D97-AF65-F5344CB8AC3E}">
        <p14:creationId xmlns:p14="http://schemas.microsoft.com/office/powerpoint/2010/main" val="1952384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40</a:t>
            </a:fld>
            <a:endParaRPr lang="en-US" dirty="0"/>
          </a:p>
        </p:txBody>
      </p:sp>
    </p:spTree>
    <p:extLst>
      <p:ext uri="{BB962C8B-B14F-4D97-AF65-F5344CB8AC3E}">
        <p14:creationId xmlns:p14="http://schemas.microsoft.com/office/powerpoint/2010/main" val="3057938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dirty="0"/>
          </a:p>
        </p:txBody>
      </p:sp>
    </p:spTree>
    <p:extLst>
      <p:ext uri="{BB962C8B-B14F-4D97-AF65-F5344CB8AC3E}">
        <p14:creationId xmlns:p14="http://schemas.microsoft.com/office/powerpoint/2010/main" val="39089760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42</a:t>
            </a:fld>
            <a:endParaRPr lang="en-US" dirty="0"/>
          </a:p>
        </p:txBody>
      </p:sp>
    </p:spTree>
    <p:extLst>
      <p:ext uri="{BB962C8B-B14F-4D97-AF65-F5344CB8AC3E}">
        <p14:creationId xmlns:p14="http://schemas.microsoft.com/office/powerpoint/2010/main" val="1281832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43</a:t>
            </a:fld>
            <a:endParaRPr lang="en-US" dirty="0"/>
          </a:p>
        </p:txBody>
      </p:sp>
    </p:spTree>
    <p:extLst>
      <p:ext uri="{BB962C8B-B14F-4D97-AF65-F5344CB8AC3E}">
        <p14:creationId xmlns:p14="http://schemas.microsoft.com/office/powerpoint/2010/main" val="36192436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44</a:t>
            </a:fld>
            <a:endParaRPr lang="en-US" dirty="0"/>
          </a:p>
        </p:txBody>
      </p:sp>
    </p:spTree>
    <p:extLst>
      <p:ext uri="{BB962C8B-B14F-4D97-AF65-F5344CB8AC3E}">
        <p14:creationId xmlns:p14="http://schemas.microsoft.com/office/powerpoint/2010/main" val="24024521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45</a:t>
            </a:fld>
            <a:endParaRPr lang="en-US" dirty="0"/>
          </a:p>
        </p:txBody>
      </p:sp>
    </p:spTree>
    <p:extLst>
      <p:ext uri="{BB962C8B-B14F-4D97-AF65-F5344CB8AC3E}">
        <p14:creationId xmlns:p14="http://schemas.microsoft.com/office/powerpoint/2010/main" val="327687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46</a:t>
            </a:fld>
            <a:endParaRPr lang="en-US" dirty="0"/>
          </a:p>
        </p:txBody>
      </p:sp>
    </p:spTree>
    <p:extLst>
      <p:ext uri="{BB962C8B-B14F-4D97-AF65-F5344CB8AC3E}">
        <p14:creationId xmlns:p14="http://schemas.microsoft.com/office/powerpoint/2010/main" val="29180419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47</a:t>
            </a:fld>
            <a:endParaRPr lang="en-US" dirty="0"/>
          </a:p>
        </p:txBody>
      </p:sp>
    </p:spTree>
    <p:extLst>
      <p:ext uri="{BB962C8B-B14F-4D97-AF65-F5344CB8AC3E}">
        <p14:creationId xmlns:p14="http://schemas.microsoft.com/office/powerpoint/2010/main" val="7925305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48</a:t>
            </a:fld>
            <a:endParaRPr lang="en-US" dirty="0"/>
          </a:p>
        </p:txBody>
      </p:sp>
    </p:spTree>
    <p:extLst>
      <p:ext uri="{BB962C8B-B14F-4D97-AF65-F5344CB8AC3E}">
        <p14:creationId xmlns:p14="http://schemas.microsoft.com/office/powerpoint/2010/main" val="2666166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49</a:t>
            </a:fld>
            <a:endParaRPr lang="en-US" dirty="0"/>
          </a:p>
        </p:txBody>
      </p:sp>
    </p:spTree>
    <p:extLst>
      <p:ext uri="{BB962C8B-B14F-4D97-AF65-F5344CB8AC3E}">
        <p14:creationId xmlns:p14="http://schemas.microsoft.com/office/powerpoint/2010/main" val="82152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dirty="0"/>
          </a:p>
        </p:txBody>
      </p:sp>
    </p:spTree>
    <p:extLst>
      <p:ext uri="{BB962C8B-B14F-4D97-AF65-F5344CB8AC3E}">
        <p14:creationId xmlns:p14="http://schemas.microsoft.com/office/powerpoint/2010/main" val="9935462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50</a:t>
            </a:fld>
            <a:endParaRPr lang="en-US" dirty="0"/>
          </a:p>
        </p:txBody>
      </p:sp>
    </p:spTree>
    <p:extLst>
      <p:ext uri="{BB962C8B-B14F-4D97-AF65-F5344CB8AC3E}">
        <p14:creationId xmlns:p14="http://schemas.microsoft.com/office/powerpoint/2010/main" val="1892719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51</a:t>
            </a:fld>
            <a:endParaRPr lang="en-US" dirty="0"/>
          </a:p>
        </p:txBody>
      </p:sp>
    </p:spTree>
    <p:extLst>
      <p:ext uri="{BB962C8B-B14F-4D97-AF65-F5344CB8AC3E}">
        <p14:creationId xmlns:p14="http://schemas.microsoft.com/office/powerpoint/2010/main" val="6497494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52</a:t>
            </a:fld>
            <a:endParaRPr lang="en-US" dirty="0"/>
          </a:p>
        </p:txBody>
      </p:sp>
    </p:spTree>
    <p:extLst>
      <p:ext uri="{BB962C8B-B14F-4D97-AF65-F5344CB8AC3E}">
        <p14:creationId xmlns:p14="http://schemas.microsoft.com/office/powerpoint/2010/main" val="26566336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Break out in dyads – share for 2 minutes each.  Total time 5 minutes </a:t>
            </a:r>
          </a:p>
        </p:txBody>
      </p:sp>
      <p:sp>
        <p:nvSpPr>
          <p:cNvPr id="4" name="Slide Number Placeholder 3"/>
          <p:cNvSpPr>
            <a:spLocks noGrp="1"/>
          </p:cNvSpPr>
          <p:nvPr>
            <p:ph type="sldNum" sz="quarter" idx="10"/>
          </p:nvPr>
        </p:nvSpPr>
        <p:spPr/>
        <p:txBody>
          <a:bodyPr/>
          <a:lstStyle/>
          <a:p>
            <a:fld id="{75407F5E-1248-0D41-AA81-B50EA45314DF}" type="slidenum">
              <a:rPr lang="en-US" smtClean="0"/>
              <a:t>53</a:t>
            </a:fld>
            <a:endParaRPr lang="en-US" dirty="0"/>
          </a:p>
        </p:txBody>
      </p:sp>
    </p:spTree>
    <p:extLst>
      <p:ext uri="{BB962C8B-B14F-4D97-AF65-F5344CB8AC3E}">
        <p14:creationId xmlns:p14="http://schemas.microsoft.com/office/powerpoint/2010/main" val="1501407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54</a:t>
            </a:fld>
            <a:endParaRPr lang="en-US" dirty="0"/>
          </a:p>
        </p:txBody>
      </p:sp>
    </p:spTree>
    <p:extLst>
      <p:ext uri="{BB962C8B-B14F-4D97-AF65-F5344CB8AC3E}">
        <p14:creationId xmlns:p14="http://schemas.microsoft.com/office/powerpoint/2010/main" val="1592654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JaShawn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This is a layout for text</a:t>
            </a:r>
            <a:r>
              <a:rPr lang="en-US" sz="1400" baseline="0" dirty="0">
                <a:latin typeface="Arial" panose="020B0604020202020204" pitchFamily="34" charset="0"/>
                <a:cs typeface="Arial" panose="020B0604020202020204" pitchFamily="34" charset="0"/>
              </a:rPr>
              <a:t> plus picture.  You do not want text or pictures that belong inside the box to exceed the box size.  That means you may have to adjust the size of the box or the font size (nothing lower than 12 points).  Remember to add alt text to any icon or picture.</a:t>
            </a:r>
          </a:p>
          <a:p>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additional slide layouts available. Select “Layout” from the “Home” tab. (If “Layout” is grayed out, you will need to place your cursor in an open area outside the slide to activate it.)</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55</a:t>
            </a:fld>
            <a:endParaRPr lang="en-US"/>
          </a:p>
        </p:txBody>
      </p:sp>
    </p:spTree>
    <p:extLst>
      <p:ext uri="{BB962C8B-B14F-4D97-AF65-F5344CB8AC3E}">
        <p14:creationId xmlns:p14="http://schemas.microsoft.com/office/powerpoint/2010/main" val="939648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56</a:t>
            </a:fld>
            <a:endParaRPr lang="en-US" dirty="0"/>
          </a:p>
        </p:txBody>
      </p:sp>
    </p:spTree>
    <p:extLst>
      <p:ext uri="{BB962C8B-B14F-4D97-AF65-F5344CB8AC3E}">
        <p14:creationId xmlns:p14="http://schemas.microsoft.com/office/powerpoint/2010/main" val="274271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Break out – dyads – total of 5 minutes </a:t>
            </a: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dirty="0"/>
          </a:p>
        </p:txBody>
      </p:sp>
    </p:spTree>
    <p:extLst>
      <p:ext uri="{BB962C8B-B14F-4D97-AF65-F5344CB8AC3E}">
        <p14:creationId xmlns:p14="http://schemas.microsoft.com/office/powerpoint/2010/main" val="294616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Laura</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If someone else is looking over your presentation,</a:t>
            </a:r>
            <a:r>
              <a:rPr lang="en-US" sz="1400" baseline="0" dirty="0">
                <a:latin typeface="Arial" panose="020B0604020202020204" pitchFamily="34" charset="0"/>
                <a:cs typeface="Arial" panose="020B0604020202020204" pitchFamily="34" charset="0"/>
              </a:rPr>
              <a:t> make sure they do not rearrange, add, or delete anything on your slide.  This will mess up the template and reading order.  Have them use the comment feature found under the Review tab.</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You can locate the accessibility checker by selecting “File,” “Check for Issues,” “Check Accessibility.”  On a Mac, you can find this under “Tools,” “Check Accessibility” or under “Review,” “Check Accessibility.”</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dirty="0"/>
          </a:p>
        </p:txBody>
      </p:sp>
    </p:spTree>
    <p:extLst>
      <p:ext uri="{BB962C8B-B14F-4D97-AF65-F5344CB8AC3E}">
        <p14:creationId xmlns:p14="http://schemas.microsoft.com/office/powerpoint/2010/main" val="553303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dirty="0"/>
          </a:p>
        </p:txBody>
      </p:sp>
    </p:spTree>
    <p:extLst>
      <p:ext uri="{BB962C8B-B14F-4D97-AF65-F5344CB8AC3E}">
        <p14:creationId xmlns:p14="http://schemas.microsoft.com/office/powerpoint/2010/main" val="2018373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402375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92" y="5672451"/>
            <a:ext cx="1660043" cy="1185549"/>
          </a:xfrm>
          <a:prstGeom prst="rect">
            <a:avLst/>
          </a:prstGeom>
          <a:noFill/>
          <a:ln>
            <a:noFill/>
          </a:ln>
        </p:spPr>
      </p:pic>
    </p:spTree>
    <p:custDataLst>
      <p:tags r:id="rId1"/>
    </p:custDataLst>
    <p:extLst>
      <p:ext uri="{BB962C8B-B14F-4D97-AF65-F5344CB8AC3E}">
        <p14:creationId xmlns:p14="http://schemas.microsoft.com/office/powerpoint/2010/main" val="669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9144000" cy="940424"/>
          </a:xfrm>
        </p:spPr>
        <p:txBody>
          <a:bodyPr/>
          <a:lstStyle/>
          <a:p>
            <a:r>
              <a:rPr lang="en-US" dirty="0"/>
              <a:t>Click to edit Master title style</a:t>
            </a:r>
          </a:p>
        </p:txBody>
      </p:sp>
      <p:sp>
        <p:nvSpPr>
          <p:cNvPr id="3" name="Content Placeholder 2"/>
          <p:cNvSpPr>
            <a:spLocks noGrp="1"/>
          </p:cNvSpPr>
          <p:nvPr>
            <p:ph idx="1"/>
          </p:nvPr>
        </p:nvSpPr>
        <p:spPr>
          <a:xfrm>
            <a:off x="628650" y="1335279"/>
            <a:ext cx="78867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noChangeAspect="1"/>
          </p:cNvSpPr>
          <p:nvPr>
            <p:ph type="pic" sz="quarter" idx="10" hasCustomPrompt="1"/>
          </p:nvPr>
        </p:nvSpPr>
        <p:spPr>
          <a:xfrm>
            <a:off x="628650" y="5959908"/>
            <a:ext cx="3335338" cy="788987"/>
          </a:xfrm>
        </p:spPr>
        <p:txBody>
          <a:bodyPr>
            <a:noAutofit/>
          </a:bodyPr>
          <a:lstStyle>
            <a:lvl1pPr>
              <a:defRPr sz="1500" baseline="0"/>
            </a:lvl1pPr>
          </a:lstStyle>
          <a:p>
            <a:r>
              <a:rPr lang="en-US" dirty="0"/>
              <a:t>If second slide, put your logo on actual slide here (Master) with alt text.</a:t>
            </a:r>
          </a:p>
        </p:txBody>
      </p:sp>
      <p:sp>
        <p:nvSpPr>
          <p:cNvPr id="7" name="Picture Placeholder 6"/>
          <p:cNvSpPr>
            <a:spLocks noGrp="1" noChangeAspect="1"/>
          </p:cNvSpPr>
          <p:nvPr>
            <p:ph type="pic" sz="quarter" idx="11" hasCustomPrompt="1"/>
          </p:nvPr>
        </p:nvSpPr>
        <p:spPr>
          <a:xfrm>
            <a:off x="5580064" y="5923396"/>
            <a:ext cx="3563937" cy="862012"/>
          </a:xfrm>
        </p:spPr>
        <p:txBody>
          <a:bodyPr>
            <a:noAutofit/>
          </a:bodyPr>
          <a:lstStyle>
            <a:lvl1pPr>
              <a:defRPr sz="1500" baseline="0"/>
            </a:lvl1pPr>
          </a:lstStyle>
          <a:p>
            <a:r>
              <a:rPr lang="en-US" dirty="0"/>
              <a:t>If this is your second slide, put the MHTTC stacked bars here (Master) with alt text.</a:t>
            </a:r>
          </a:p>
        </p:txBody>
      </p:sp>
    </p:spTree>
    <p:custDataLst>
      <p:tags r:id="rId1"/>
    </p:custDataLst>
    <p:extLst>
      <p:ext uri="{BB962C8B-B14F-4D97-AF65-F5344CB8AC3E}">
        <p14:creationId xmlns:p14="http://schemas.microsoft.com/office/powerpoint/2010/main" val="45156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730"/>
          </a:xfrm>
        </p:spPr>
        <p:txBody>
          <a:bodyPr/>
          <a:lstStyle/>
          <a:p>
            <a:r>
              <a:rPr lang="en-US" dirty="0"/>
              <a:t>Click to edit Master title style</a:t>
            </a:r>
          </a:p>
        </p:txBody>
      </p:sp>
      <p:sp>
        <p:nvSpPr>
          <p:cNvPr id="3" name="Text Placeholder 2"/>
          <p:cNvSpPr>
            <a:spLocks noGrp="1"/>
          </p:cNvSpPr>
          <p:nvPr>
            <p:ph type="body" idx="1"/>
          </p:nvPr>
        </p:nvSpPr>
        <p:spPr>
          <a:xfrm>
            <a:off x="630075" y="1360457"/>
            <a:ext cx="386810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075" y="2184369"/>
            <a:ext cx="3868108"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385" y="1360457"/>
            <a:ext cx="388715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385" y="2184369"/>
            <a:ext cx="388715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630075" y="5953673"/>
            <a:ext cx="3927475" cy="706437"/>
          </a:xfrm>
        </p:spPr>
        <p:txBody>
          <a:bodyPr/>
          <a:lstStyle>
            <a:lvl1pPr>
              <a:defRPr baseline="0"/>
            </a:lvl1pPr>
          </a:lstStyle>
          <a:p>
            <a:r>
              <a:rPr lang="en-US" dirty="0"/>
              <a:t>Your logo on Master slide</a:t>
            </a:r>
          </a:p>
        </p:txBody>
      </p:sp>
      <p:pic>
        <p:nvPicPr>
          <p:cNvPr id="11" name="Picture 10"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48018" y="0"/>
            <a:ext cx="8475260" cy="1166884"/>
          </a:xfrm>
        </p:spPr>
        <p:txBody>
          <a:bodyPr/>
          <a:lstStyle/>
          <a:p>
            <a:r>
              <a:rPr lang="en-US" dirty="0"/>
              <a:t>Click to edit Master title style</a:t>
            </a:r>
          </a:p>
        </p:txBody>
      </p:sp>
      <p:sp>
        <p:nvSpPr>
          <p:cNvPr id="7" name="Content Placeholder 6"/>
          <p:cNvSpPr>
            <a:spLocks noGrp="1"/>
          </p:cNvSpPr>
          <p:nvPr>
            <p:ph sz="quarter" idx="10"/>
          </p:nvPr>
        </p:nvSpPr>
        <p:spPr>
          <a:xfrm>
            <a:off x="2852452" y="4500111"/>
            <a:ext cx="3330178"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348018" y="1321929"/>
            <a:ext cx="3439979" cy="31781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2"/>
          </p:nvPr>
        </p:nvSpPr>
        <p:spPr>
          <a:xfrm>
            <a:off x="5247085" y="1321928"/>
            <a:ext cx="3576193"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378800" y="5800299"/>
            <a:ext cx="2428013" cy="436728"/>
          </a:xfrm>
        </p:spPr>
        <p:txBody>
          <a:bodyPr/>
          <a:lstStyle>
            <a:lvl1pPr>
              <a:defRPr baseline="0"/>
            </a:lvl1pPr>
          </a:lstStyle>
          <a:p>
            <a:r>
              <a:rPr lang="en-US" dirty="0"/>
              <a:t>Your logo on Master slide</a:t>
            </a:r>
          </a:p>
        </p:txBody>
      </p:sp>
      <p:pic>
        <p:nvPicPr>
          <p:cNvPr id="12" name="Picture 11"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10"/>
            <a:ext cx="9143999" cy="1041248"/>
          </a:xfrm>
        </p:spPr>
        <p:txBody>
          <a:bodyPr anchor="b">
            <a:normAutofit/>
          </a:bodyPr>
          <a:lstStyle>
            <a:lvl1pPr>
              <a:defRPr sz="3300"/>
            </a:lvl1pPr>
          </a:lstStyle>
          <a:p>
            <a:r>
              <a:rPr lang="en-US" dirty="0"/>
              <a:t>Click to edit Master title style</a:t>
            </a:r>
          </a:p>
        </p:txBody>
      </p:sp>
      <p:sp>
        <p:nvSpPr>
          <p:cNvPr id="11" name="Text Placeholder 10"/>
          <p:cNvSpPr>
            <a:spLocks noGrp="1"/>
          </p:cNvSpPr>
          <p:nvPr>
            <p:ph type="body" sz="quarter" idx="11"/>
          </p:nvPr>
        </p:nvSpPr>
        <p:spPr>
          <a:xfrm>
            <a:off x="563148" y="3526025"/>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563148" y="1668650"/>
            <a:ext cx="3092054"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5801916" y="1668643"/>
            <a:ext cx="2677716" cy="1392918"/>
          </a:xfrm>
        </p:spPr>
        <p:txBody>
          <a:bodyPr/>
          <a:lstStyle/>
          <a:p>
            <a:endParaRPr lang="en-US" dirty="0"/>
          </a:p>
        </p:txBody>
      </p:sp>
      <p:sp>
        <p:nvSpPr>
          <p:cNvPr id="17" name="Picture Placeholder 16"/>
          <p:cNvSpPr>
            <a:spLocks noGrp="1" noChangeAspect="1"/>
          </p:cNvSpPr>
          <p:nvPr>
            <p:ph type="pic" sz="quarter" idx="14"/>
          </p:nvPr>
        </p:nvSpPr>
        <p:spPr>
          <a:xfrm>
            <a:off x="5801916" y="3526018"/>
            <a:ext cx="2681478" cy="1389888"/>
          </a:xfrm>
        </p:spPr>
        <p:txBody>
          <a:bodyPr/>
          <a:lstStyle/>
          <a:p>
            <a:endParaRPr lang="en-US" dirty="0"/>
          </a:p>
        </p:txBody>
      </p:sp>
      <p:sp>
        <p:nvSpPr>
          <p:cNvPr id="8" name="Picture Placeholder 7"/>
          <p:cNvSpPr>
            <a:spLocks noGrp="1" noChangeAspect="1"/>
          </p:cNvSpPr>
          <p:nvPr>
            <p:ph type="pic" sz="quarter" idx="15" hasCustomPrompt="1"/>
          </p:nvPr>
        </p:nvSpPr>
        <p:spPr>
          <a:xfrm>
            <a:off x="563148" y="5769428"/>
            <a:ext cx="3927475"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0991"/>
            <a:ext cx="2487302" cy="1658201"/>
          </a:xfrm>
          <a:prstGeom prst="rect">
            <a:avLst/>
          </a:prstGeom>
          <a:noFill/>
          <a:ln>
            <a:noFill/>
          </a:ln>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628649" y="1713490"/>
            <a:ext cx="3745458"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5246763" y="1713490"/>
            <a:ext cx="3570685" cy="3454400"/>
          </a:xfrm>
        </p:spPr>
        <p:txBody>
          <a:bodyPr/>
          <a:lstStyle/>
          <a:p>
            <a:endParaRPr lang="en-US"/>
          </a:p>
        </p:txBody>
      </p:sp>
      <p:sp>
        <p:nvSpPr>
          <p:cNvPr id="5" name="Picture Placeholder 7"/>
          <p:cNvSpPr>
            <a:spLocks noGrp="1" noChangeAspect="1"/>
          </p:cNvSpPr>
          <p:nvPr>
            <p:ph type="pic" sz="quarter" idx="12" hasCustomPrompt="1"/>
          </p:nvPr>
        </p:nvSpPr>
        <p:spPr>
          <a:xfrm>
            <a:off x="628649" y="5936776"/>
            <a:ext cx="3736238" cy="743805"/>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6698" y="5547814"/>
            <a:ext cx="2487302" cy="1658201"/>
          </a:xfrm>
          <a:prstGeom prst="rect">
            <a:avLst/>
          </a:prstGeom>
          <a:noFill/>
          <a:ln>
            <a:noFill/>
          </a:ln>
        </p:spPr>
      </p:pic>
    </p:spTree>
    <p:custDataLst>
      <p:tags r:id="rId1"/>
    </p:custDataLst>
    <p:extLst>
      <p:ext uri="{BB962C8B-B14F-4D97-AF65-F5344CB8AC3E}">
        <p14:creationId xmlns:p14="http://schemas.microsoft.com/office/powerpoint/2010/main" val="3103006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5/4/20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5/4/20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5/4/20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9496501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5" r:id="rId12"/>
    <p:sldLayoutId id="2147483697" r:id="rId13"/>
    <p:sldLayoutId id="2147483663" r:id="rId14"/>
    <p:sldLayoutId id="2147483655" r:id="rId15"/>
    <p:sldLayoutId id="2147483657" r:id="rId16"/>
    <p:sldLayoutId id="214748369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video" Target="https://www.youtube.com/embed/dF20FaQzYUI?feature=oembed" TargetMode="External"/><Relationship Id="rId1" Type="http://schemas.openxmlformats.org/officeDocument/2006/relationships/tags" Target="../tags/tag16.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3.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29.xml"/><Relationship Id="rId6" Type="http://schemas.openxmlformats.org/officeDocument/2006/relationships/image" Target="../media/image6.jpeg"/><Relationship Id="rId5" Type="http://schemas.openxmlformats.org/officeDocument/2006/relationships/image" Target="../media/image23.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30.xml"/><Relationship Id="rId5" Type="http://schemas.openxmlformats.org/officeDocument/2006/relationships/image" Target="../media/image20.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4.jpg"/><Relationship Id="rId2" Type="http://schemas.openxmlformats.org/officeDocument/2006/relationships/slideLayout" Target="../slideLayouts/slideLayout13.xml"/><Relationship Id="rId1" Type="http://schemas.openxmlformats.org/officeDocument/2006/relationships/tags" Target="../tags/tag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video" Target="https://www.youtube.com/embed/VNNsN9IJkws?feature=oembed" TargetMode="External"/><Relationship Id="rId1" Type="http://schemas.openxmlformats.org/officeDocument/2006/relationships/tags" Target="../tags/tag33.xml"/><Relationship Id="rId6" Type="http://schemas.openxmlformats.org/officeDocument/2006/relationships/image" Target="../media/image6.jpeg"/><Relationship Id="rId5" Type="http://schemas.openxmlformats.org/officeDocument/2006/relationships/image" Target="../media/image26.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8.xml"/><Relationship Id="rId7" Type="http://schemas.openxmlformats.org/officeDocument/2006/relationships/image" Target="../media/image7.pn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6.jpe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3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38.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3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4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4.jpg"/><Relationship Id="rId2" Type="http://schemas.openxmlformats.org/officeDocument/2006/relationships/slideLayout" Target="../slideLayouts/slideLayout13.xml"/><Relationship Id="rId1" Type="http://schemas.openxmlformats.org/officeDocument/2006/relationships/tags" Target="../tags/tag4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4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4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4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5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7" Type="http://schemas.openxmlformats.org/officeDocument/2006/relationships/image" Target="../media/image24.jpg"/><Relationship Id="rId2" Type="http://schemas.openxmlformats.org/officeDocument/2006/relationships/slideLayout" Target="../slideLayouts/slideLayout13.xml"/><Relationship Id="rId1" Type="http://schemas.openxmlformats.org/officeDocument/2006/relationships/tags" Target="../tags/tag5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3.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5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5.jp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5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3.xml"/><Relationship Id="rId1" Type="http://schemas.openxmlformats.org/officeDocument/2006/relationships/tags" Target="../tags/tag5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6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7.xml"/><Relationship Id="rId1" Type="http://schemas.openxmlformats.org/officeDocument/2006/relationships/tags" Target="../tags/tag61.xml"/><Relationship Id="rId5" Type="http://schemas.openxmlformats.org/officeDocument/2006/relationships/image" Target="../media/image11.pn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6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974" y="1665909"/>
            <a:ext cx="7806052" cy="1760772"/>
          </a:xfrm>
        </p:spPr>
        <p:txBody>
          <a:bodyPr>
            <a:normAutofit/>
          </a:bodyPr>
          <a:lstStyle/>
          <a:p>
            <a:r>
              <a:rPr lang="en-US" sz="4000" b="1" dirty="0">
                <a:latin typeface="Arial" charset="0"/>
                <a:ea typeface="Arial" charset="0"/>
                <a:cs typeface="Arial" charset="0"/>
              </a:rPr>
              <a:t>Trauma-Responsive Practices in Schools</a:t>
            </a:r>
          </a:p>
        </p:txBody>
      </p:sp>
      <p:pic>
        <p:nvPicPr>
          <p:cNvPr id="6" name="Picture Placeholder 6" descr="Mountain Plains mental health technology transfer center (MHTTC) logo ">
            <a:extLst>
              <a:ext uri="{FF2B5EF4-FFF2-40B4-BE49-F238E27FC236}">
                <a16:creationId xmlns:a16="http://schemas.microsoft.com/office/drawing/2014/main" id="{F6E99ACB-9D82-4247-A4BE-7C6AF489E098}"/>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1" t="-4214" r="-971" b="-4214"/>
          <a:stretch/>
        </p:blipFill>
        <p:spPr>
          <a:xfrm>
            <a:off x="1552857" y="150440"/>
            <a:ext cx="6725439" cy="953970"/>
          </a:xfrm>
          <a:prstGeom prst="rect">
            <a:avLst/>
          </a:prstGeom>
        </p:spPr>
      </p:pic>
      <p:pic>
        <p:nvPicPr>
          <p:cNvPr id="8" name="Picture 7" descr="Resilient Futures logo with a purple Phoenix flower">
            <a:extLst>
              <a:ext uri="{FF2B5EF4-FFF2-40B4-BE49-F238E27FC236}">
                <a16:creationId xmlns:a16="http://schemas.microsoft.com/office/drawing/2014/main" id="{72BC971E-2B06-43B2-9D1E-47E4CF2D74D0}"/>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8564" y="5447920"/>
            <a:ext cx="1799486" cy="1259640"/>
          </a:xfrm>
          <a:prstGeom prst="rect">
            <a:avLst/>
          </a:prstGeom>
        </p:spPr>
      </p:pic>
      <p:pic>
        <p:nvPicPr>
          <p:cNvPr id="7" name="Picture Placeholder 6" descr="MHTTC stacked color bars">
            <a:extLst>
              <a:ext uri="{FF2B5EF4-FFF2-40B4-BE49-F238E27FC236}">
                <a16:creationId xmlns:a16="http://schemas.microsoft.com/office/drawing/2014/main" id="{D219F5A6-E879-47BA-91BF-8C797AB8426F}"/>
              </a:ext>
              <a:ext uri="{C183D7F6-B498-43B3-948B-1728B52AA6E4}">
                <adec:decorative xmlns:adec="http://schemas.microsoft.com/office/drawing/2017/decorative" val="0"/>
              </a:ext>
            </a:extLst>
          </p:cNvPr>
          <p:cNvPicPr>
            <a:picLocks noGrp="1" noChangeAspect="1"/>
          </p:cNvPicPr>
          <p:nvPr>
            <p:ph type="pic" sz="quarter" idx="11"/>
          </p:nvPr>
        </p:nvPicPr>
        <p:blipFill>
          <a:blip r:embed="rId5"/>
          <a:srcRect l="3" r="3"/>
          <a:stretch>
            <a:fillRect/>
          </a:stretch>
        </p:blipFill>
        <p:spPr>
          <a:prstGeom prst="rect">
            <a:avLst/>
          </a:prstGeom>
        </p:spPr>
      </p:pic>
    </p:spTree>
    <p:extLst>
      <p:ext uri="{BB962C8B-B14F-4D97-AF65-F5344CB8AC3E}">
        <p14:creationId xmlns:p14="http://schemas.microsoft.com/office/powerpoint/2010/main" val="1118462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0E8524-D169-4901-9F34-5C7B10963825}"/>
              </a:ext>
            </a:extLst>
          </p:cNvPr>
          <p:cNvSpPr txBox="1">
            <a:spLocks noGrp="1"/>
          </p:cNvSpPr>
          <p:nvPr>
            <p:ph type="title" idx="4294967295"/>
          </p:nvPr>
        </p:nvSpPr>
        <p:spPr>
          <a:xfrm>
            <a:off x="307056" y="153427"/>
            <a:ext cx="8649914"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“Every child needs one person who is            crazy about them.”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												            </a:t>
            </a:r>
            <a:r>
              <a:rPr kumimoji="0" lang="en-US" sz="1400" b="0" i="0" u="none" strike="noStrike" kern="1200" cap="none" spc="0" normalizeH="0" baseline="0" noProof="0" dirty="0">
                <a:ln>
                  <a:noFill/>
                </a:ln>
                <a:solidFill>
                  <a:schemeClr val="tx1"/>
                </a:solidFill>
                <a:effectLst/>
                <a:uLnTx/>
                <a:uFillTx/>
                <a:latin typeface="+mn-lt"/>
                <a:ea typeface="+mn-ea"/>
                <a:cs typeface="+mn-cs"/>
              </a:rPr>
              <a:t>-Urie Bronfenbrenner, 1977</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The &quot;life-changing&quot; story Oprah reports this week" descr="A video from 60 Minutes, featuring Oprah Winfrey.">
            <a:hlinkClick r:id="" action="ppaction://media"/>
            <a:extLst>
              <a:ext uri="{FF2B5EF4-FFF2-40B4-BE49-F238E27FC236}">
                <a16:creationId xmlns:a16="http://schemas.microsoft.com/office/drawing/2014/main" id="{D16DD627-1B49-4AC8-A337-A68B39631E79}"/>
              </a:ext>
            </a:extLst>
          </p:cNvPr>
          <p:cNvPicPr>
            <a:picLocks noGrp="1" noRot="1" noChangeAspect="1"/>
          </p:cNvPicPr>
          <p:nvPr>
            <p:ph idx="1"/>
            <a:videoFile r:link="rId2"/>
          </p:nvPr>
        </p:nvPicPr>
        <p:blipFill>
          <a:blip r:embed="rId5"/>
          <a:stretch>
            <a:fillRect/>
          </a:stretch>
        </p:blipFill>
        <p:spPr>
          <a:xfrm>
            <a:off x="809887" y="1414491"/>
            <a:ext cx="7524225" cy="4232376"/>
          </a:xfrm>
          <a:prstGeom prst="rect">
            <a:avLst/>
          </a:prstGeom>
        </p:spPr>
      </p:pic>
      <p:sp>
        <p:nvSpPr>
          <p:cNvPr id="2" name="TextBox 1">
            <a:extLst>
              <a:ext uri="{FF2B5EF4-FFF2-40B4-BE49-F238E27FC236}">
                <a16:creationId xmlns:a16="http://schemas.microsoft.com/office/drawing/2014/main" id="{8A599F4D-B334-4B41-978D-300147496216}"/>
              </a:ext>
            </a:extLst>
          </p:cNvPr>
          <p:cNvSpPr txBox="1"/>
          <p:nvPr/>
        </p:nvSpPr>
        <p:spPr>
          <a:xfrm>
            <a:off x="1905885" y="5646867"/>
            <a:ext cx="5332228" cy="277795"/>
          </a:xfrm>
          <a:prstGeom prst="rect">
            <a:avLst/>
          </a:prstGeom>
          <a:noFill/>
        </p:spPr>
        <p:txBody>
          <a:bodyPr wrap="square" rtlCol="0">
            <a:spAutoFit/>
          </a:bodyPr>
          <a:lstStyle/>
          <a:p>
            <a:pPr algn="ctr"/>
            <a:r>
              <a:rPr lang="en-US" sz="1200" dirty="0"/>
              <a:t>Video Source: 60 Minutes (https://www.cbsnews.com/60-minutes/)</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7"/>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6038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Change the Paradigm</a:t>
            </a:r>
          </a:p>
        </p:txBody>
      </p:sp>
      <p:sp>
        <p:nvSpPr>
          <p:cNvPr id="3" name="Content Placeholder 2"/>
          <p:cNvSpPr>
            <a:spLocks noGrp="1"/>
          </p:cNvSpPr>
          <p:nvPr>
            <p:ph idx="1"/>
          </p:nvPr>
        </p:nvSpPr>
        <p:spPr>
          <a:xfrm>
            <a:off x="316937" y="2280213"/>
            <a:ext cx="8615189" cy="3644447"/>
          </a:xfrm>
        </p:spPr>
        <p:txBody>
          <a:bodyPr>
            <a:normAutofit/>
          </a:bodyPr>
          <a:lstStyle/>
          <a:p>
            <a:pPr marL="0" lvl="0" indent="0" algn="ctr" fontAlgn="base">
              <a:lnSpc>
                <a:spcPct val="100000"/>
              </a:lnSpc>
              <a:buNone/>
            </a:pPr>
            <a:r>
              <a:rPr lang="en-US" sz="3600" b="1" dirty="0"/>
              <a:t>"What is wrong with you?" </a:t>
            </a:r>
          </a:p>
          <a:p>
            <a:pPr marL="0" lvl="0" indent="0" algn="ctr" fontAlgn="base">
              <a:lnSpc>
                <a:spcPct val="100000"/>
              </a:lnSpc>
              <a:buNone/>
            </a:pPr>
            <a:r>
              <a:rPr lang="en-US" dirty="0"/>
              <a:t>to </a:t>
            </a:r>
          </a:p>
          <a:p>
            <a:pPr marL="0" lvl="0" indent="0" algn="ctr" fontAlgn="base">
              <a:lnSpc>
                <a:spcPct val="100000"/>
              </a:lnSpc>
              <a:buNone/>
            </a:pPr>
            <a:r>
              <a:rPr lang="en-US" sz="3600" b="1" dirty="0"/>
              <a:t>"What has happened to you?"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81797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475007"/>
          </a:xfrm>
        </p:spPr>
        <p:txBody>
          <a:bodyPr>
            <a:normAutofit/>
          </a:bodyPr>
          <a:lstStyle/>
          <a:p>
            <a:r>
              <a:rPr lang="en-US" dirty="0"/>
              <a:t>HEARTS</a:t>
            </a:r>
            <a:br>
              <a:rPr lang="en-US" dirty="0"/>
            </a:br>
            <a:r>
              <a:rPr lang="en-US" sz="2000" dirty="0"/>
              <a:t>Healthy Environments &amp; Response to Trauma in Schools</a:t>
            </a:r>
            <a:endParaRPr lang="en-US" dirty="0"/>
          </a:p>
        </p:txBody>
      </p:sp>
      <p:sp>
        <p:nvSpPr>
          <p:cNvPr id="3" name="Content Placeholder 2"/>
          <p:cNvSpPr>
            <a:spLocks noGrp="1"/>
          </p:cNvSpPr>
          <p:nvPr>
            <p:ph idx="1"/>
          </p:nvPr>
        </p:nvSpPr>
        <p:spPr>
          <a:xfrm>
            <a:off x="316938" y="1574158"/>
            <a:ext cx="6492566" cy="3290074"/>
          </a:xfrm>
        </p:spPr>
        <p:txBody>
          <a:bodyPr>
            <a:normAutofit/>
          </a:bodyPr>
          <a:lstStyle/>
          <a:p>
            <a:r>
              <a:rPr lang="en-US" b="1" dirty="0">
                <a:ea typeface="Copperplate" charset="0"/>
                <a:cs typeface="Copperplate" charset="0"/>
              </a:rPr>
              <a:t>Core Guiding Principles: </a:t>
            </a:r>
            <a:endParaRPr lang="en-US" altLang="en-US" b="1" i="1" dirty="0">
              <a:solidFill>
                <a:srgbClr val="7030A0"/>
              </a:solidFill>
            </a:endParaRPr>
          </a:p>
          <a:p>
            <a:pPr marL="457200" indent="-457200"/>
            <a:r>
              <a:rPr lang="en-US" altLang="en-US" sz="2400" dirty="0"/>
              <a:t>Understanding Trauma and Stress </a:t>
            </a:r>
          </a:p>
          <a:p>
            <a:pPr marL="457200" indent="-457200"/>
            <a:r>
              <a:rPr lang="en-US" altLang="en-US" sz="2400" dirty="0"/>
              <a:t>Compassion and Dependability  </a:t>
            </a:r>
          </a:p>
          <a:p>
            <a:pPr marL="457200" indent="-457200"/>
            <a:r>
              <a:rPr lang="en-US" altLang="en-US" sz="2400" dirty="0"/>
              <a:t>Cultural Humility and Responsiveness</a:t>
            </a:r>
          </a:p>
          <a:p>
            <a:pPr marL="457200" indent="-457200"/>
            <a:r>
              <a:rPr lang="en-US" altLang="en-US" sz="2400" dirty="0"/>
              <a:t>Resilience and Social-Emotional Learning</a:t>
            </a:r>
          </a:p>
          <a:p>
            <a:pPr marL="457200" indent="-457200"/>
            <a:r>
              <a:rPr lang="en-US" altLang="en-US" sz="2400" dirty="0"/>
              <a:t>Safety and Predictability</a:t>
            </a:r>
          </a:p>
          <a:p>
            <a:pPr marL="457200" indent="-457200"/>
            <a:r>
              <a:rPr lang="en-US" altLang="en-US" sz="2400" dirty="0"/>
              <a:t>Empowerment and Collaboration</a:t>
            </a:r>
          </a:p>
        </p:txBody>
      </p:sp>
      <p:pic>
        <p:nvPicPr>
          <p:cNvPr id="8" name="Google Shape;106;p19" descr="UCSF HEARTS logo">
            <a:extLst>
              <a:ext uri="{FF2B5EF4-FFF2-40B4-BE49-F238E27FC236}">
                <a16:creationId xmlns:a16="http://schemas.microsoft.com/office/drawing/2014/main" id="{ACA471E9-8407-446A-B4CE-B136274A1373}"/>
              </a:ext>
            </a:extLst>
          </p:cNvPr>
          <p:cNvPicPr preferRelativeResize="0"/>
          <p:nvPr/>
        </p:nvPicPr>
        <p:blipFill>
          <a:blip r:embed="rId4">
            <a:alphaModFix/>
          </a:blip>
          <a:stretch>
            <a:fillRect/>
          </a:stretch>
        </p:blipFill>
        <p:spPr>
          <a:xfrm>
            <a:off x="7098384" y="1806067"/>
            <a:ext cx="1296869" cy="1112608"/>
          </a:xfrm>
          <a:prstGeom prst="rect">
            <a:avLst/>
          </a:prstGeom>
          <a:noFill/>
          <a:ln>
            <a:noFill/>
          </a:ln>
        </p:spPr>
      </p:pic>
      <p:sp>
        <p:nvSpPr>
          <p:cNvPr id="9" name="Rectangle 8">
            <a:extLst>
              <a:ext uri="{FF2B5EF4-FFF2-40B4-BE49-F238E27FC236}">
                <a16:creationId xmlns:a16="http://schemas.microsoft.com/office/drawing/2014/main" id="{47E68DB8-DD11-4C43-8F9E-E4876ACF0A5C}"/>
              </a:ext>
            </a:extLst>
          </p:cNvPr>
          <p:cNvSpPr/>
          <p:nvPr/>
        </p:nvSpPr>
        <p:spPr>
          <a:xfrm>
            <a:off x="285925" y="5190315"/>
            <a:ext cx="8858074" cy="646331"/>
          </a:xfrm>
          <a:prstGeom prst="rect">
            <a:avLst/>
          </a:prstGeom>
        </p:spPr>
        <p:txBody>
          <a:bodyPr wrap="square">
            <a:spAutoFit/>
          </a:bodyPr>
          <a:lstStyle/>
          <a:p>
            <a:r>
              <a:rPr lang="en-US" sz="1200" dirty="0"/>
              <a:t>UCSF HEARTS; Dorado, J., Martinez, M., McArthur, L., &amp; Leibovitz, T. (2016). Healthy Environments and Response to Trauma in Schools (HEARTS): A whole-school, multi-level, prevention and intervention program for creating trauma-informed, safe and supportive schools. School Mental Health, 8, 163-176.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173339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3200" dirty="0"/>
              <a:t>A Trauma-Informed School System</a:t>
            </a:r>
          </a:p>
        </p:txBody>
      </p:sp>
      <p:sp>
        <p:nvSpPr>
          <p:cNvPr id="3" name="Content Placeholder 2"/>
          <p:cNvSpPr>
            <a:spLocks noGrp="1"/>
          </p:cNvSpPr>
          <p:nvPr>
            <p:ph idx="1"/>
          </p:nvPr>
        </p:nvSpPr>
        <p:spPr>
          <a:xfrm>
            <a:off x="301083" y="1349298"/>
            <a:ext cx="8631043" cy="4537342"/>
          </a:xfrm>
        </p:spPr>
        <p:txBody>
          <a:bodyPr>
            <a:normAutofit/>
          </a:bodyPr>
          <a:lstStyle/>
          <a:p>
            <a:r>
              <a:rPr lang="en-US" sz="2400" b="1" dirty="0"/>
              <a:t>REALIZES</a:t>
            </a:r>
            <a:r>
              <a:rPr lang="en-US" sz="2400" dirty="0"/>
              <a:t> the widespread impact of trauma and understands potential paths for healing and resilience</a:t>
            </a:r>
          </a:p>
          <a:p>
            <a:r>
              <a:rPr lang="en-US" sz="2400" b="1" dirty="0"/>
              <a:t>RECOGNIZES</a:t>
            </a:r>
            <a:r>
              <a:rPr lang="en-US" sz="2400" dirty="0"/>
              <a:t> how trauma and chronic stress show up in leadership, staff, students, families, and others in the school community</a:t>
            </a:r>
          </a:p>
          <a:p>
            <a:r>
              <a:rPr lang="en-US" sz="2400" b="1" dirty="0"/>
              <a:t>RESPONDS</a:t>
            </a:r>
            <a:r>
              <a:rPr lang="en-US" sz="2400" dirty="0"/>
              <a:t> by fully integrating knowledge about trauma into policies, procedures, practices, and the overall school culture</a:t>
            </a:r>
          </a:p>
          <a:p>
            <a:r>
              <a:rPr lang="en-US" sz="2400" b="1" dirty="0"/>
              <a:t>RESISTS</a:t>
            </a:r>
            <a:r>
              <a:rPr lang="en-US" sz="2400" dirty="0"/>
              <a:t> re-traumatization</a:t>
            </a:r>
          </a:p>
          <a:p>
            <a:pPr marL="0" indent="0">
              <a:buNone/>
            </a:pPr>
            <a:r>
              <a:rPr lang="en-US" sz="2000" dirty="0"/>
              <a:t>Implementing trauma-informed principles represents a paradigm shift.</a:t>
            </a:r>
          </a:p>
          <a:p>
            <a:pPr marL="0" indent="0">
              <a:buNone/>
            </a:pPr>
            <a:endParaRPr lang="en-US" sz="1200" dirty="0"/>
          </a:p>
          <a:p>
            <a:pPr marL="0" indent="0">
              <a:buNone/>
            </a:pPr>
            <a:r>
              <a:rPr lang="en-US" sz="1200" dirty="0"/>
              <a:t>Adapted from SAMHSA’s Concept of Trauma and Guidance for a Trauma-Informed Approach, 2014.</a:t>
            </a:r>
            <a:endParaRPr lang="en-US" altLang="en-US" sz="1200" dirty="0"/>
          </a:p>
          <a:p>
            <a:pPr marL="0" lvl="0" indent="0" algn="ctr" fontAlgn="base">
              <a:lnSpc>
                <a:spcPct val="100000"/>
              </a:lnSpc>
              <a:buNone/>
            </a:pPr>
            <a:endParaRPr lang="en-US" sz="3600" b="1"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38941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2400" dirty="0"/>
              <a:t>Core Guiding Principle:</a:t>
            </a:r>
            <a:br>
              <a:rPr lang="en-US" sz="3200" dirty="0"/>
            </a:br>
            <a:r>
              <a:rPr lang="en-US" sz="3600" dirty="0"/>
              <a:t>Understanding Trauma &amp; Stress</a:t>
            </a:r>
            <a:endParaRPr lang="en-US" sz="3200" dirty="0"/>
          </a:p>
        </p:txBody>
      </p:sp>
      <p:sp>
        <p:nvSpPr>
          <p:cNvPr id="3" name="Content Placeholder 2"/>
          <p:cNvSpPr>
            <a:spLocks noGrp="1"/>
          </p:cNvSpPr>
          <p:nvPr>
            <p:ph idx="1"/>
          </p:nvPr>
        </p:nvSpPr>
        <p:spPr>
          <a:xfrm>
            <a:off x="426813" y="2018370"/>
            <a:ext cx="5185317" cy="3868269"/>
          </a:xfrm>
        </p:spPr>
        <p:txBody>
          <a:bodyPr>
            <a:normAutofit/>
          </a:bodyPr>
          <a:lstStyle/>
          <a:p>
            <a:pPr marL="0" lvl="0" indent="0" fontAlgn="base">
              <a:lnSpc>
                <a:spcPct val="100000"/>
              </a:lnSpc>
              <a:buNone/>
            </a:pPr>
            <a:r>
              <a:rPr lang="en-US" dirty="0"/>
              <a:t>Without understanding trauma we are more likely to misinterpret trauma-related behaviors. </a:t>
            </a:r>
          </a:p>
          <a:p>
            <a:pPr marL="0" lvl="0" indent="0" fontAlgn="base">
              <a:lnSpc>
                <a:spcPct val="100000"/>
              </a:lnSpc>
              <a:buNone/>
            </a:pPr>
            <a:r>
              <a:rPr lang="en-US" dirty="0"/>
              <a:t>When we understand trauma and stress, we increase our ability to act compassionately.</a:t>
            </a:r>
          </a:p>
        </p:txBody>
      </p:sp>
      <p:pic>
        <p:nvPicPr>
          <p:cNvPr id="8" name="Shape 604" descr="Six hands collectively holding a pile of soil with a planted sprout">
            <a:extLst>
              <a:ext uri="{FF2B5EF4-FFF2-40B4-BE49-F238E27FC236}">
                <a16:creationId xmlns:a16="http://schemas.microsoft.com/office/drawing/2014/main" id="{718B3B2F-A133-479C-B6F9-030D035AFB16}"/>
              </a:ext>
            </a:extLst>
          </p:cNvPr>
          <p:cNvPicPr preferRelativeResize="0"/>
          <p:nvPr/>
        </p:nvPicPr>
        <p:blipFill rotWithShape="1">
          <a:blip r:embed="rId4">
            <a:alphaModFix/>
          </a:blip>
          <a:srcRect/>
          <a:stretch/>
        </p:blipFill>
        <p:spPr>
          <a:xfrm>
            <a:off x="5948482" y="2297333"/>
            <a:ext cx="2983644" cy="2575065"/>
          </a:xfrm>
          <a:prstGeom prst="rect">
            <a:avLst/>
          </a:prstGeom>
          <a:noFill/>
          <a:ln>
            <a:noFill/>
          </a:ln>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63255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962847"/>
          </a:xfrm>
        </p:spPr>
        <p:txBody>
          <a:bodyPr>
            <a:normAutofit/>
          </a:bodyPr>
          <a:lstStyle/>
          <a:p>
            <a:r>
              <a:rPr lang="en-US" sz="4000" dirty="0"/>
              <a:t>Stress and Toxic Stress</a:t>
            </a:r>
            <a:endParaRPr lang="en-US" sz="4800" dirty="0"/>
          </a:p>
        </p:txBody>
      </p:sp>
      <p:pic>
        <p:nvPicPr>
          <p:cNvPr id="2050" name="Picture 2" descr="Green hexagon for positive stress labeled &quot;meeting new people&quot; with a child standing on top. Orange hexagon for tolerable stress labeled &quot;death in the family&quot; with a child being pulled up with rope by two adults. Red hexagons for toxic stress labeled &quot;parental addiction,&quot; &quot;abuse,&quot; and &quot;neglect&quot; with a child crying beside the hexagons.">
            <a:extLst>
              <a:ext uri="{FF2B5EF4-FFF2-40B4-BE49-F238E27FC236}">
                <a16:creationId xmlns:a16="http://schemas.microsoft.com/office/drawing/2014/main" id="{4BE28CA4-75FE-4F0C-91EB-1ED8CB2095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99" y="1126172"/>
            <a:ext cx="8013937" cy="41739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Citation for image source">
            <a:extLst>
              <a:ext uri="{FF2B5EF4-FFF2-40B4-BE49-F238E27FC236}">
                <a16:creationId xmlns:a16="http://schemas.microsoft.com/office/drawing/2014/main" id="{7C2298D8-269C-4718-8871-1989064082C7}"/>
              </a:ext>
            </a:extLst>
          </p:cNvPr>
          <p:cNvSpPr txBox="1"/>
          <p:nvPr/>
        </p:nvSpPr>
        <p:spPr>
          <a:xfrm>
            <a:off x="275556" y="5416859"/>
            <a:ext cx="8909822" cy="461665"/>
          </a:xfrm>
          <a:prstGeom prst="rect">
            <a:avLst/>
          </a:prstGeom>
          <a:noFill/>
        </p:spPr>
        <p:txBody>
          <a:bodyPr wrap="square" rtlCol="0">
            <a:spAutoFit/>
          </a:bodyPr>
          <a:lstStyle/>
          <a:p>
            <a:r>
              <a:rPr lang="en-US" sz="1200" dirty="0"/>
              <a:t>Image Source: https://www.childrens.health.qld.gov.au/wp-content/uploads/PDF/dream-big/Dream-Big-Act-Big-for-Kids-Issue-1-ACEs-Toxic-Stress.pdf</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24826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907850"/>
          </a:xfrm>
        </p:spPr>
        <p:txBody>
          <a:bodyPr>
            <a:normAutofit/>
          </a:bodyPr>
          <a:lstStyle/>
          <a:p>
            <a:r>
              <a:rPr lang="en-US" sz="4000" dirty="0"/>
              <a:t>Stress Response</a:t>
            </a:r>
            <a:endParaRPr lang="en-US" sz="48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3" name="Picture 2" descr="Cartoon image of a person shaking and sweating, surrounded by arrows pointing to various parts of the body with the following descriptions: mind racing, possible sleep disturbance, feeling breathless, breathing fast and shallow, nausea, lack of appetite, restless, jelly-like legs, dizzy, disoriented, lightheaded, vision strange, blurry, difficulty in swallowing, heart racing, palpitations, trembling, sweating or shivering, wanting to run?">
            <a:extLst>
              <a:ext uri="{FF2B5EF4-FFF2-40B4-BE49-F238E27FC236}">
                <a16:creationId xmlns:a16="http://schemas.microsoft.com/office/drawing/2014/main" id="{94BF23F5-F8B6-4391-AD62-6F624CF7F00C}"/>
              </a:ext>
            </a:extLst>
          </p:cNvPr>
          <p:cNvPicPr>
            <a:picLocks noChangeAspect="1"/>
          </p:cNvPicPr>
          <p:nvPr/>
        </p:nvPicPr>
        <p:blipFill>
          <a:blip r:embed="rId7"/>
          <a:stretch>
            <a:fillRect/>
          </a:stretch>
        </p:blipFill>
        <p:spPr>
          <a:xfrm>
            <a:off x="1043198" y="952415"/>
            <a:ext cx="7374539" cy="4963489"/>
          </a:xfrm>
          <a:prstGeom prst="rect">
            <a:avLst/>
          </a:prstGeom>
        </p:spPr>
      </p:pic>
    </p:spTree>
    <p:custDataLst>
      <p:tags r:id="rId1"/>
    </p:custDataLst>
    <p:extLst>
      <p:ext uri="{BB962C8B-B14F-4D97-AF65-F5344CB8AC3E}">
        <p14:creationId xmlns:p14="http://schemas.microsoft.com/office/powerpoint/2010/main" val="326641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BC3C64-2AC6-4D2E-9497-DF5603FE55FA}"/>
              </a:ext>
            </a:extLst>
          </p:cNvPr>
          <p:cNvSpPr>
            <a:spLocks noGrp="1"/>
          </p:cNvSpPr>
          <p:nvPr>
            <p:ph type="title"/>
          </p:nvPr>
        </p:nvSpPr>
        <p:spPr>
          <a:xfrm>
            <a:off x="0" y="-940424"/>
            <a:ext cx="9144000" cy="940424"/>
          </a:xfrm>
        </p:spPr>
        <p:txBody>
          <a:bodyPr vert="horz" lIns="91440" tIns="45720" rIns="91440" bIns="45720" rtlCol="0" anchor="b">
            <a:normAutofit/>
          </a:bodyPr>
          <a:lstStyle/>
          <a:p>
            <a:r>
              <a:rPr lang="en-US" dirty="0"/>
              <a:t>Affective Tolerance</a:t>
            </a:r>
          </a:p>
        </p:txBody>
      </p:sp>
      <p:pic>
        <p:nvPicPr>
          <p:cNvPr id="6" name="Shape 245" descr="Window of Affective Tolerance with undulating graph. The lowest point of the graph is hypo-arousal, numbness, submission, desensitization, poor self-care or boundaries, shut down. The highest point of the graph is hyper-arousal, panic, impulsivity, survival responses, fight, flight, hypervigilance, anger, agitation, freeze. The midpoint of the graph is optimum arousal, feelings and responses are manageable and do not prevent thinking.">
            <a:extLst>
              <a:ext uri="{FF2B5EF4-FFF2-40B4-BE49-F238E27FC236}">
                <a16:creationId xmlns:a16="http://schemas.microsoft.com/office/drawing/2014/main" id="{32D0B0C5-D114-4824-AD26-311A87BD6B3A}"/>
              </a:ext>
            </a:extLst>
          </p:cNvPr>
          <p:cNvPicPr preferRelativeResize="0"/>
          <p:nvPr/>
        </p:nvPicPr>
        <p:blipFill rotWithShape="1">
          <a:blip r:embed="rId4">
            <a:alphaModFix/>
          </a:blip>
          <a:srcRect/>
          <a:stretch/>
        </p:blipFill>
        <p:spPr>
          <a:xfrm>
            <a:off x="338572" y="133813"/>
            <a:ext cx="8466856" cy="5593381"/>
          </a:xfrm>
          <a:prstGeom prst="rect">
            <a:avLst/>
          </a:prstGeom>
          <a:noFill/>
          <a:ln>
            <a:noFill/>
          </a:ln>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87556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020980-5B14-47E1-92AD-DCCA60846A61}"/>
              </a:ext>
            </a:extLst>
          </p:cNvPr>
          <p:cNvSpPr>
            <a:spLocks noGrp="1"/>
          </p:cNvSpPr>
          <p:nvPr>
            <p:ph type="title"/>
          </p:nvPr>
        </p:nvSpPr>
        <p:spPr>
          <a:xfrm>
            <a:off x="0" y="-940424"/>
            <a:ext cx="9144000" cy="940424"/>
          </a:xfrm>
        </p:spPr>
        <p:txBody>
          <a:bodyPr vert="horz" lIns="91440" tIns="45720" rIns="91440" bIns="45720" rtlCol="0" anchor="b">
            <a:normAutofit/>
          </a:bodyPr>
          <a:lstStyle/>
          <a:p>
            <a:r>
              <a:rPr lang="en-US" dirty="0"/>
              <a:t>Traumatization</a:t>
            </a:r>
          </a:p>
        </p:txBody>
      </p:sp>
      <p:sp>
        <p:nvSpPr>
          <p:cNvPr id="3" name="Content Placeholder 2"/>
          <p:cNvSpPr>
            <a:spLocks noGrp="1"/>
          </p:cNvSpPr>
          <p:nvPr>
            <p:ph idx="1"/>
          </p:nvPr>
        </p:nvSpPr>
        <p:spPr>
          <a:xfrm>
            <a:off x="264405" y="1521930"/>
            <a:ext cx="8615189" cy="3644447"/>
          </a:xfrm>
        </p:spPr>
        <p:txBody>
          <a:bodyPr>
            <a:normAutofit/>
          </a:bodyPr>
          <a:lstStyle/>
          <a:p>
            <a:pPr marL="0" lvl="0" indent="0" algn="ctr" fontAlgn="base">
              <a:lnSpc>
                <a:spcPct val="100000"/>
              </a:lnSpc>
              <a:buNone/>
            </a:pPr>
            <a:r>
              <a:rPr lang="en-US" sz="3200" dirty="0"/>
              <a:t>“Traumatization occurs when                        both internal and external resources are inadequate to cope with an external threat, either real or perceived.”  </a:t>
            </a:r>
            <a:endParaRPr lang="en-US" sz="3600" dirty="0"/>
          </a:p>
          <a:p>
            <a:pPr marL="0" lvl="0" indent="0" algn="ctr" fontAlgn="base">
              <a:lnSpc>
                <a:spcPct val="100000"/>
              </a:lnSpc>
              <a:buNone/>
            </a:pPr>
            <a:r>
              <a:rPr lang="en-US" sz="3600" dirty="0"/>
              <a:t>					</a:t>
            </a:r>
            <a:r>
              <a:rPr lang="en-US" sz="3200" dirty="0"/>
              <a:t>-</a:t>
            </a:r>
            <a:r>
              <a:rPr lang="en-US" sz="2000" dirty="0"/>
              <a:t>Bessel Van Der Kolk, 1989</a:t>
            </a:r>
          </a:p>
          <a:p>
            <a:pPr marL="0" lvl="0" indent="0" algn="ctr" fontAlgn="base">
              <a:lnSpc>
                <a:spcPct val="100000"/>
              </a:lnSpc>
              <a:buNone/>
            </a:pPr>
            <a:endParaRPr lang="en-US" sz="3600" b="1"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8235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fontScale="90000"/>
          </a:bodyPr>
          <a:lstStyle/>
          <a:p>
            <a:r>
              <a:rPr lang="en-US" sz="4000" dirty="0"/>
              <a:t>Where does trauma stem from?</a:t>
            </a:r>
            <a:endParaRPr lang="en-US" sz="48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3" name="Picture 2" descr="A standing child with roots growing from the feet with the following words surrounding the child: grief and loss, medical interventions, abuse, chronic poverty, immigrant and refugee experience, abandonment, accidents, neglect, war, family addiction, mental illness, natural disasters, cultural, racial, witnessing acts of violence, intergenerational trauma.">
            <a:extLst>
              <a:ext uri="{FF2B5EF4-FFF2-40B4-BE49-F238E27FC236}">
                <a16:creationId xmlns:a16="http://schemas.microsoft.com/office/drawing/2014/main" id="{2F0F5400-A84F-4286-8408-22983C7CB0F3}"/>
              </a:ext>
            </a:extLst>
          </p:cNvPr>
          <p:cNvPicPr>
            <a:picLocks noChangeAspect="1"/>
          </p:cNvPicPr>
          <p:nvPr/>
        </p:nvPicPr>
        <p:blipFill>
          <a:blip r:embed="rId7"/>
          <a:stretch>
            <a:fillRect/>
          </a:stretch>
        </p:blipFill>
        <p:spPr>
          <a:xfrm>
            <a:off x="0" y="1335205"/>
            <a:ext cx="9144000" cy="4387943"/>
          </a:xfrm>
          <a:prstGeom prst="rect">
            <a:avLst/>
          </a:prstGeom>
        </p:spPr>
      </p:pic>
    </p:spTree>
    <p:custDataLst>
      <p:tags r:id="rId1"/>
    </p:custDataLst>
    <p:extLst>
      <p:ext uri="{BB962C8B-B14F-4D97-AF65-F5344CB8AC3E}">
        <p14:creationId xmlns:p14="http://schemas.microsoft.com/office/powerpoint/2010/main" val="370976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lstStyle/>
          <a:p>
            <a:r>
              <a:rPr lang="en-US" dirty="0"/>
              <a:t>Virtual Logistics</a:t>
            </a:r>
          </a:p>
        </p:txBody>
      </p:sp>
      <p:sp>
        <p:nvSpPr>
          <p:cNvPr id="3" name="Content Placeholder 2"/>
          <p:cNvSpPr>
            <a:spLocks noGrp="1"/>
          </p:cNvSpPr>
          <p:nvPr>
            <p:ph idx="1"/>
          </p:nvPr>
        </p:nvSpPr>
        <p:spPr>
          <a:xfrm>
            <a:off x="628649" y="1728438"/>
            <a:ext cx="8303477" cy="4196223"/>
          </a:xfrm>
        </p:spPr>
        <p:txBody>
          <a:bodyPr>
            <a:normAutofit/>
          </a:bodyPr>
          <a:lstStyle/>
          <a:p>
            <a:pPr marL="457200" indent="-317500">
              <a:lnSpc>
                <a:spcPct val="150000"/>
              </a:lnSpc>
              <a:buClr>
                <a:srgbClr val="000000"/>
              </a:buClr>
              <a:buSzPct val="100000"/>
              <a:buFont typeface="Arial"/>
              <a:buChar char="●"/>
            </a:pPr>
            <a:r>
              <a:rPr lang="en-US" dirty="0">
                <a:solidFill>
                  <a:srgbClr val="000000"/>
                </a:solidFill>
                <a:ea typeface="Arial"/>
                <a:cs typeface="Arial"/>
                <a:sym typeface="Arial"/>
              </a:rPr>
              <a:t>Recording</a:t>
            </a:r>
          </a:p>
          <a:p>
            <a:pPr marL="457200" indent="-317500">
              <a:lnSpc>
                <a:spcPct val="150000"/>
              </a:lnSpc>
              <a:buClr>
                <a:srgbClr val="000000"/>
              </a:buClr>
              <a:buSzPct val="100000"/>
              <a:buFont typeface="Arial"/>
              <a:buChar char="●"/>
            </a:pPr>
            <a:r>
              <a:rPr lang="en-US" dirty="0">
                <a:solidFill>
                  <a:srgbClr val="000000"/>
                </a:solidFill>
                <a:cs typeface="Arial"/>
                <a:sym typeface="Arial"/>
              </a:rPr>
              <a:t>Mute audio when not talking</a:t>
            </a:r>
          </a:p>
          <a:p>
            <a:pPr marL="457200" indent="-317500">
              <a:lnSpc>
                <a:spcPct val="150000"/>
              </a:lnSpc>
              <a:buClr>
                <a:srgbClr val="000000"/>
              </a:buClr>
              <a:buSzPct val="100000"/>
              <a:buFont typeface="Arial"/>
              <a:buChar char="●"/>
            </a:pPr>
            <a:r>
              <a:rPr lang="en-US" dirty="0">
                <a:solidFill>
                  <a:srgbClr val="000000"/>
                </a:solidFill>
                <a:cs typeface="Arial"/>
                <a:sym typeface="Arial"/>
              </a:rPr>
              <a:t>Chat moderation—please post questions or comments in the chat box</a:t>
            </a:r>
            <a:endParaRPr lang="en-US"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50102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Types of Trauma</a:t>
            </a:r>
          </a:p>
        </p:txBody>
      </p:sp>
      <p:sp>
        <p:nvSpPr>
          <p:cNvPr id="3" name="Content Placeholder 2"/>
          <p:cNvSpPr>
            <a:spLocks noGrp="1"/>
          </p:cNvSpPr>
          <p:nvPr>
            <p:ph idx="1"/>
          </p:nvPr>
        </p:nvSpPr>
        <p:spPr>
          <a:xfrm>
            <a:off x="3624146" y="1572322"/>
            <a:ext cx="5274527" cy="4314318"/>
          </a:xfrm>
        </p:spPr>
        <p:txBody>
          <a:bodyPr>
            <a:normAutofit/>
          </a:bodyPr>
          <a:lstStyle/>
          <a:p>
            <a:pPr>
              <a:lnSpc>
                <a:spcPct val="200000"/>
              </a:lnSpc>
            </a:pPr>
            <a:r>
              <a:rPr lang="en-US" b="1" dirty="0"/>
              <a:t>ACUTE</a:t>
            </a:r>
          </a:p>
          <a:p>
            <a:pPr>
              <a:lnSpc>
                <a:spcPct val="200000"/>
              </a:lnSpc>
            </a:pPr>
            <a:r>
              <a:rPr lang="en-US" b="1" dirty="0"/>
              <a:t>CHRONIC</a:t>
            </a:r>
          </a:p>
          <a:p>
            <a:pPr>
              <a:lnSpc>
                <a:spcPct val="200000"/>
              </a:lnSpc>
            </a:pPr>
            <a:r>
              <a:rPr lang="en-US" b="1" dirty="0"/>
              <a:t>COMPLEX</a:t>
            </a:r>
            <a:endParaRPr lang="en-US" sz="4000" b="1"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150506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Complex Trauma</a:t>
            </a:r>
          </a:p>
        </p:txBody>
      </p:sp>
      <p:sp>
        <p:nvSpPr>
          <p:cNvPr id="3" name="Content Placeholder 2"/>
          <p:cNvSpPr>
            <a:spLocks noGrp="1"/>
          </p:cNvSpPr>
          <p:nvPr>
            <p:ph idx="1"/>
          </p:nvPr>
        </p:nvSpPr>
        <p:spPr>
          <a:xfrm>
            <a:off x="256478" y="1839950"/>
            <a:ext cx="8642195" cy="4046689"/>
          </a:xfrm>
        </p:spPr>
        <p:txBody>
          <a:bodyPr>
            <a:normAutofit/>
          </a:bodyPr>
          <a:lstStyle/>
          <a:p>
            <a:pPr marL="0" indent="0" algn="ctr">
              <a:lnSpc>
                <a:spcPct val="110000"/>
              </a:lnSpc>
              <a:buNone/>
            </a:pPr>
            <a:r>
              <a:rPr lang="en-US" dirty="0"/>
              <a:t>Children’s experiences of multiple traumatic events, often that occur within the caregiving system – the social environment that is supposed to be the source of safety and stability in a child’s life.</a:t>
            </a:r>
          </a:p>
          <a:p>
            <a:pPr marL="0" indent="0">
              <a:lnSpc>
                <a:spcPct val="110000"/>
              </a:lnSpc>
              <a:buNone/>
            </a:pPr>
            <a:endParaRPr lang="en-US" sz="1800" dirty="0"/>
          </a:p>
          <a:p>
            <a:pPr marL="0" indent="0">
              <a:lnSpc>
                <a:spcPct val="110000"/>
              </a:lnSpc>
              <a:buNone/>
            </a:pPr>
            <a:r>
              <a:rPr lang="en-US" sz="1800" dirty="0"/>
              <a:t>                                         -National Child Traumatic Stress Network [NCTSN]</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654227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F17F16-7614-4DD2-B63F-7352BFABF332}"/>
              </a:ext>
            </a:extLst>
          </p:cNvPr>
          <p:cNvPicPr>
            <a:picLocks noChangeAspect="1"/>
          </p:cNvPicPr>
          <p:nvPr/>
        </p:nvPicPr>
        <p:blipFill>
          <a:blip r:embed="rId4"/>
          <a:stretch>
            <a:fillRect/>
          </a:stretch>
        </p:blipFill>
        <p:spPr>
          <a:xfrm>
            <a:off x="2954560" y="5935484"/>
            <a:ext cx="3570686" cy="820458"/>
          </a:xfrm>
          <a:prstGeom prst="rect">
            <a:avLst/>
          </a:prstGeom>
        </p:spPr>
      </p:pic>
      <p:pic>
        <p:nvPicPr>
          <p:cNvPr id="7" name="Picture Placeholder 4" descr="A close up of a sign&#10;&#10;Description automatically generated">
            <a:extLst>
              <a:ext uri="{FF2B5EF4-FFF2-40B4-BE49-F238E27FC236}">
                <a16:creationId xmlns:a16="http://schemas.microsoft.com/office/drawing/2014/main" id="{630FC952-98AA-4806-BC79-CAA947ADAD4D}"/>
              </a:ext>
            </a:extLst>
          </p:cNvPr>
          <p:cNvPicPr>
            <a:picLocks noChangeAspect="1"/>
          </p:cNvPicPr>
          <p:nvPr/>
        </p:nvPicPr>
        <p:blipFill rotWithShape="1">
          <a:blip r:embed="rId5">
            <a:extLst>
              <a:ext uri="{28A0092B-C50C-407E-A947-70E740481C1C}">
                <a14:useLocalDpi xmlns:a14="http://schemas.microsoft.com/office/drawing/2010/main" val="0"/>
              </a:ext>
            </a:extLst>
          </a:blip>
          <a:srcRect t="-22857" r="-6313" b="-15773"/>
          <a:stretch/>
        </p:blipFill>
        <p:spPr>
          <a:xfrm>
            <a:off x="0" y="5870304"/>
            <a:ext cx="2705155" cy="1033735"/>
          </a:xfrm>
          <a:prstGeom prst="rect">
            <a:avLst/>
          </a:prstGeom>
        </p:spPr>
      </p:pic>
      <p:pic>
        <p:nvPicPr>
          <p:cNvPr id="6" name="Picture 5">
            <a:extLst>
              <a:ext uri="{FF2B5EF4-FFF2-40B4-BE49-F238E27FC236}">
                <a16:creationId xmlns:a16="http://schemas.microsoft.com/office/drawing/2014/main" id="{92698360-D018-4DEA-B83A-FD407931E157}"/>
              </a:ext>
            </a:extLst>
          </p:cNvPr>
          <p:cNvPicPr>
            <a:picLocks noChangeAspect="1"/>
          </p:cNvPicPr>
          <p:nvPr/>
        </p:nvPicPr>
        <p:blipFill rotWithShape="1">
          <a:blip r:embed="rId6"/>
          <a:srcRect t="10006" r="3863"/>
          <a:stretch/>
        </p:blipFill>
        <p:spPr>
          <a:xfrm>
            <a:off x="457200" y="326571"/>
            <a:ext cx="7903029" cy="5280480"/>
          </a:xfrm>
          <a:prstGeom prst="rect">
            <a:avLst/>
          </a:prstGeom>
        </p:spPr>
      </p:pic>
    </p:spTree>
    <p:custDataLst>
      <p:tags r:id="rId1"/>
    </p:custDataLst>
    <p:extLst>
      <p:ext uri="{BB962C8B-B14F-4D97-AF65-F5344CB8AC3E}">
        <p14:creationId xmlns:p14="http://schemas.microsoft.com/office/powerpoint/2010/main" val="1747659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The ACES Study</a:t>
            </a:r>
          </a:p>
        </p:txBody>
      </p:sp>
      <p:pic>
        <p:nvPicPr>
          <p:cNvPr id="9" name="Shape 190" descr="ACES can have lasting effects on...health (obesity, diabetes, depression, suicide attempts, STDs, heart disease, cancer, stroke, COPD, broken bones), behaviors (smoking, alcoholism, drug use), and life potential (graduation rates, academic achievement, lost time from work). ACEs have been found to have a graded dose-response relationship with 40+ outcomes to date. Graph showing increasing risk for negative health and well-being outcomes as number of ACEs increases. ">
            <a:extLst>
              <a:ext uri="{FF2B5EF4-FFF2-40B4-BE49-F238E27FC236}">
                <a16:creationId xmlns:a16="http://schemas.microsoft.com/office/drawing/2014/main" id="{ADE5B426-C73E-4D7D-AC37-8410C722C56A}"/>
              </a:ext>
            </a:extLst>
          </p:cNvPr>
          <p:cNvPicPr preferRelativeResize="0"/>
          <p:nvPr/>
        </p:nvPicPr>
        <p:blipFill rotWithShape="1">
          <a:blip r:embed="rId4">
            <a:alphaModFix/>
          </a:blip>
          <a:srcRect l="4113" t="5822" r="3700"/>
          <a:stretch/>
        </p:blipFill>
        <p:spPr>
          <a:xfrm>
            <a:off x="104776" y="1679030"/>
            <a:ext cx="5792833" cy="3700294"/>
          </a:xfrm>
          <a:prstGeom prst="rect">
            <a:avLst/>
          </a:prstGeom>
          <a:noFill/>
          <a:ln>
            <a:noFill/>
          </a:ln>
        </p:spPr>
      </p:pic>
      <p:pic>
        <p:nvPicPr>
          <p:cNvPr id="10" name="Shape 191" descr="How common are ACES? Pie graph showing 36% of people have zero ACEs. 26% have one. 16% have two. 9.5% have three. 12.5% have four or more. ">
            <a:extLst>
              <a:ext uri="{FF2B5EF4-FFF2-40B4-BE49-F238E27FC236}">
                <a16:creationId xmlns:a16="http://schemas.microsoft.com/office/drawing/2014/main" id="{98CB59E2-4479-4DE3-94F7-DFCB98C15A2C}"/>
              </a:ext>
            </a:extLst>
          </p:cNvPr>
          <p:cNvPicPr preferRelativeResize="0"/>
          <p:nvPr/>
        </p:nvPicPr>
        <p:blipFill rotWithShape="1">
          <a:blip r:embed="rId5">
            <a:alphaModFix/>
          </a:blip>
          <a:srcRect t="6617" b="5465"/>
          <a:stretch/>
        </p:blipFill>
        <p:spPr>
          <a:xfrm>
            <a:off x="5897609" y="1885950"/>
            <a:ext cx="3167334" cy="3056536"/>
          </a:xfrm>
          <a:prstGeom prst="rect">
            <a:avLst/>
          </a:prstGeom>
          <a:noFill/>
          <a:ln>
            <a:noFill/>
          </a:ln>
        </p:spPr>
      </p:pic>
      <p:sp>
        <p:nvSpPr>
          <p:cNvPr id="11" name="Shape 189">
            <a:extLst>
              <a:ext uri="{FF2B5EF4-FFF2-40B4-BE49-F238E27FC236}">
                <a16:creationId xmlns:a16="http://schemas.microsoft.com/office/drawing/2014/main" id="{97F666AC-9B48-4B25-A778-295A662257CA}"/>
              </a:ext>
            </a:extLst>
          </p:cNvPr>
          <p:cNvSpPr txBox="1">
            <a:spLocks/>
          </p:cNvSpPr>
          <p:nvPr/>
        </p:nvSpPr>
        <p:spPr>
          <a:xfrm>
            <a:off x="5610769" y="5407946"/>
            <a:ext cx="3533230" cy="325461"/>
          </a:xfrm>
          <a:prstGeom prst="rect">
            <a:avLst/>
          </a:prstGeom>
          <a:noFill/>
          <a:ln>
            <a:noFill/>
          </a:ln>
        </p:spPr>
        <p:txBody>
          <a:bodyPr spcFirstLastPara="1" vert="horz" wrap="square" lIns="91433" tIns="45700" rIns="91433"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buClr>
                <a:schemeClr val="dk1"/>
              </a:buClr>
              <a:buSzPts val="800"/>
              <a:buNone/>
            </a:pPr>
            <a:r>
              <a:rPr lang="en-US" sz="1200" dirty="0"/>
              <a:t>Source: Center for Disease Control &amp; Prevention</a:t>
            </a:r>
            <a:endParaRPr lang="en-US" sz="1600" dirty="0">
              <a:latin typeface="Arial" panose="020B0604020202020204" pitchFamily="34" charset="0"/>
              <a:cs typeface="Arial" panose="020B0604020202020204" pitchFamily="34"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7"/>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482037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Trauma and Stress during COVID-19</a:t>
            </a:r>
          </a:p>
        </p:txBody>
      </p:sp>
      <p:sp>
        <p:nvSpPr>
          <p:cNvPr id="3" name="Content Placeholder 2"/>
          <p:cNvSpPr>
            <a:spLocks noGrp="1"/>
          </p:cNvSpPr>
          <p:nvPr>
            <p:ph sz="quarter" idx="10"/>
          </p:nvPr>
        </p:nvSpPr>
        <p:spPr>
          <a:xfrm>
            <a:off x="672532" y="1949042"/>
            <a:ext cx="7977740" cy="3606655"/>
          </a:xfrm>
        </p:spPr>
        <p:txBody>
          <a:bodyPr>
            <a:normAutofit fontScale="92500" lnSpcReduction="20000"/>
          </a:bodyPr>
          <a:lstStyle/>
          <a:p>
            <a:pPr marL="0" lvl="0" indent="0">
              <a:lnSpc>
                <a:spcPct val="100000"/>
              </a:lnSpc>
              <a:spcBef>
                <a:spcPts val="0"/>
              </a:spcBef>
              <a:buClr>
                <a:srgbClr val="000000"/>
              </a:buClr>
              <a:buSzPts val="2400"/>
              <a:buNone/>
            </a:pPr>
            <a:endParaRPr lang="en-US" dirty="0">
              <a:solidFill>
                <a:srgbClr val="000000"/>
              </a:solidFill>
              <a:latin typeface="Calibri"/>
              <a:ea typeface="Calibri"/>
              <a:cs typeface="Calibri"/>
              <a:sym typeface="Calibri"/>
            </a:endParaRPr>
          </a:p>
          <a:p>
            <a:pPr marL="0" lvl="0" indent="0">
              <a:lnSpc>
                <a:spcPct val="100000"/>
              </a:lnSpc>
              <a:spcBef>
                <a:spcPts val="0"/>
              </a:spcBef>
              <a:buClr>
                <a:srgbClr val="000000"/>
              </a:buClr>
              <a:buSzPts val="2400"/>
              <a:buNone/>
            </a:pPr>
            <a:r>
              <a:rPr lang="en-US" dirty="0">
                <a:solidFill>
                  <a:srgbClr val="000000"/>
                </a:solidFill>
                <a:latin typeface="Calibri"/>
                <a:ea typeface="Calibri"/>
                <a:cs typeface="Calibri"/>
                <a:sym typeface="Calibri"/>
              </a:rPr>
              <a:t>The novel coronavirus (which causes COVID-19) can affect anyone in any country. People respond to this rapidly spreading pandemic in a variety of ways that includes reacting with no fear, having reasonable amounts of fear, and being extremely fearful. As with any trauma, fear results in a stress response that can include panic, sweating, diminished executive function, and difficulty following instructions. Times of great stress may also worsen effects of previous traumas. </a:t>
            </a:r>
          </a:p>
          <a:p>
            <a:pPr marL="0" lvl="0" indent="0">
              <a:lnSpc>
                <a:spcPct val="100000"/>
              </a:lnSpc>
              <a:spcBef>
                <a:spcPts val="0"/>
              </a:spcBef>
              <a:buClr>
                <a:srgbClr val="000000"/>
              </a:buClr>
              <a:buSzPts val="2400"/>
              <a:buNone/>
            </a:pPr>
            <a:r>
              <a:rPr lang="en-US" dirty="0">
                <a:solidFill>
                  <a:srgbClr val="000000"/>
                </a:solidFill>
                <a:latin typeface="Calibri"/>
                <a:cs typeface="Calibri"/>
                <a:sym typeface="Calibri"/>
              </a:rPr>
              <a:t>					- Resilient Futures 2020</a:t>
            </a:r>
            <a:endParaRPr lang="en-US" dirty="0"/>
          </a:p>
        </p:txBody>
      </p:sp>
      <p:pic>
        <p:nvPicPr>
          <p:cNvPr id="4" name="Picture 3">
            <a:extLst>
              <a:ext uri="{FF2B5EF4-FFF2-40B4-BE49-F238E27FC236}">
                <a16:creationId xmlns:a16="http://schemas.microsoft.com/office/drawing/2014/main" id="{37F17F16-7614-4DD2-B63F-7352BFABF332}"/>
              </a:ext>
            </a:extLst>
          </p:cNvPr>
          <p:cNvPicPr>
            <a:picLocks noChangeAspect="1"/>
          </p:cNvPicPr>
          <p:nvPr/>
        </p:nvPicPr>
        <p:blipFill>
          <a:blip r:embed="rId4"/>
          <a:stretch>
            <a:fillRect/>
          </a:stretch>
        </p:blipFill>
        <p:spPr>
          <a:xfrm>
            <a:off x="2954560" y="5935484"/>
            <a:ext cx="3570686" cy="820458"/>
          </a:xfrm>
          <a:prstGeom prst="rect">
            <a:avLst/>
          </a:prstGeom>
        </p:spPr>
      </p:pic>
      <p:pic>
        <p:nvPicPr>
          <p:cNvPr id="7" name="Picture Placeholder 4" descr="A close up of a sign&#10;&#10;Description automatically generated">
            <a:extLst>
              <a:ext uri="{FF2B5EF4-FFF2-40B4-BE49-F238E27FC236}">
                <a16:creationId xmlns:a16="http://schemas.microsoft.com/office/drawing/2014/main" id="{34402504-5566-438D-9A7A-C9A6EC4D8110}"/>
              </a:ext>
            </a:extLst>
          </p:cNvPr>
          <p:cNvPicPr>
            <a:picLocks noChangeAspect="1"/>
          </p:cNvPicPr>
          <p:nvPr/>
        </p:nvPicPr>
        <p:blipFill rotWithShape="1">
          <a:blip r:embed="rId5">
            <a:extLst>
              <a:ext uri="{28A0092B-C50C-407E-A947-70E740481C1C}">
                <a14:useLocalDpi xmlns:a14="http://schemas.microsoft.com/office/drawing/2010/main" val="0"/>
              </a:ext>
            </a:extLst>
          </a:blip>
          <a:srcRect t="-22857" r="-6313" b="-15773"/>
          <a:stretch/>
        </p:blipFill>
        <p:spPr>
          <a:xfrm>
            <a:off x="0" y="5824265"/>
            <a:ext cx="2705155" cy="1033735"/>
          </a:xfrm>
          <a:prstGeom prst="rect">
            <a:avLst/>
          </a:prstGeom>
        </p:spPr>
      </p:pic>
      <p:sp>
        <p:nvSpPr>
          <p:cNvPr id="8" name="Content Placeholder 2">
            <a:extLst>
              <a:ext uri="{FF2B5EF4-FFF2-40B4-BE49-F238E27FC236}">
                <a16:creationId xmlns:a16="http://schemas.microsoft.com/office/drawing/2014/main" id="{428EA5C7-1CD5-43B1-89F9-0D481E9BA43C}"/>
              </a:ext>
            </a:extLst>
          </p:cNvPr>
          <p:cNvSpPr txBox="1">
            <a:spLocks/>
          </p:cNvSpPr>
          <p:nvPr/>
        </p:nvSpPr>
        <p:spPr>
          <a:xfrm>
            <a:off x="4904814" y="1723686"/>
            <a:ext cx="3745458" cy="345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000000"/>
              </a:buClr>
              <a:buSzPts val="2400"/>
              <a:buNone/>
            </a:pPr>
            <a:endParaRPr lang="en-US" dirty="0">
              <a:solidFill>
                <a:srgbClr val="000000"/>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25544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Let’s Take a Break</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2" name="Content Placeholder 5" descr="Dandelion flower placed on top of several smooth rocks ">
            <a:extLst>
              <a:ext uri="{FF2B5EF4-FFF2-40B4-BE49-F238E27FC236}">
                <a16:creationId xmlns:a16="http://schemas.microsoft.com/office/drawing/2014/main" id="{0C422E4D-18A4-48C7-95FD-CD4D39FB385E}"/>
              </a:ext>
            </a:extLst>
          </p:cNvPr>
          <p:cNvPicPr>
            <a:picLocks noChangeAspect="1"/>
          </p:cNvPicPr>
          <p:nvPr/>
        </p:nvPicPr>
        <p:blipFill>
          <a:blip r:embed="rId7"/>
          <a:stretch>
            <a:fillRect/>
          </a:stretch>
        </p:blipFill>
        <p:spPr>
          <a:xfrm>
            <a:off x="1430435" y="1648089"/>
            <a:ext cx="6283129" cy="3561822"/>
          </a:xfrm>
          <a:prstGeom prst="rect">
            <a:avLst/>
          </a:prstGeom>
        </p:spPr>
      </p:pic>
    </p:spTree>
    <p:custDataLst>
      <p:tags r:id="rId1"/>
    </p:custDataLst>
    <p:extLst>
      <p:ext uri="{BB962C8B-B14F-4D97-AF65-F5344CB8AC3E}">
        <p14:creationId xmlns:p14="http://schemas.microsoft.com/office/powerpoint/2010/main" val="3217106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fontScale="90000"/>
          </a:bodyPr>
          <a:lstStyle/>
          <a:p>
            <a:r>
              <a:rPr lang="en-US" sz="4000" dirty="0"/>
              <a:t>Trauma &amp; the Developing Brain</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8" name="Shape 336" descr="illustration of a child's brain">
            <a:extLst>
              <a:ext uri="{FF2B5EF4-FFF2-40B4-BE49-F238E27FC236}">
                <a16:creationId xmlns:a16="http://schemas.microsoft.com/office/drawing/2014/main" id="{3EDA6415-CF12-48A3-900B-483A9C11B247}"/>
              </a:ext>
            </a:extLst>
          </p:cNvPr>
          <p:cNvPicPr preferRelativeResize="0"/>
          <p:nvPr/>
        </p:nvPicPr>
        <p:blipFill rotWithShape="1">
          <a:blip r:embed="rId7">
            <a:alphaModFix/>
          </a:blip>
          <a:srcRect/>
          <a:stretch/>
        </p:blipFill>
        <p:spPr>
          <a:xfrm>
            <a:off x="1358585" y="1668512"/>
            <a:ext cx="6426829" cy="3520976"/>
          </a:xfrm>
          <a:prstGeom prst="rect">
            <a:avLst/>
          </a:prstGeom>
          <a:noFill/>
          <a:ln>
            <a:noFill/>
          </a:ln>
        </p:spPr>
      </p:pic>
    </p:spTree>
    <p:custDataLst>
      <p:tags r:id="rId1"/>
    </p:custDataLst>
    <p:extLst>
      <p:ext uri="{BB962C8B-B14F-4D97-AF65-F5344CB8AC3E}">
        <p14:creationId xmlns:p14="http://schemas.microsoft.com/office/powerpoint/2010/main" val="319812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087274-9C86-4D02-B8FC-37D0D1C03220}"/>
              </a:ext>
            </a:extLst>
          </p:cNvPr>
          <p:cNvSpPr>
            <a:spLocks noGrp="1"/>
          </p:cNvSpPr>
          <p:nvPr>
            <p:ph type="title"/>
          </p:nvPr>
        </p:nvSpPr>
        <p:spPr/>
        <p:txBody>
          <a:bodyPr>
            <a:noAutofit/>
          </a:bodyPr>
          <a:lstStyle/>
          <a:p>
            <a:pPr algn="ctr"/>
            <a:r>
              <a:rPr lang="en-US" sz="3200" b="1" dirty="0">
                <a:latin typeface="+mn-lt"/>
              </a:rPr>
              <a:t>“Experiences Build Brain Architecture”</a:t>
            </a:r>
            <a:endParaRPr lang="en-US" sz="3200" dirty="0">
              <a:latin typeface="+mn-lt"/>
            </a:endParaRPr>
          </a:p>
        </p:txBody>
      </p:sp>
      <p:pic>
        <p:nvPicPr>
          <p:cNvPr id="9" name="Online Media 8" title="1. Experiences Build Brain Architecture">
            <a:hlinkClick r:id="" action="ppaction://media"/>
            <a:extLst>
              <a:ext uri="{FF2B5EF4-FFF2-40B4-BE49-F238E27FC236}">
                <a16:creationId xmlns:a16="http://schemas.microsoft.com/office/drawing/2014/main" id="{70874668-3993-4E63-A371-5B559BA84EA6}"/>
              </a:ext>
            </a:extLst>
          </p:cNvPr>
          <p:cNvPicPr>
            <a:picLocks noRot="1" noChangeAspect="1"/>
          </p:cNvPicPr>
          <p:nvPr>
            <a:videoFile r:link="rId2"/>
          </p:nvPr>
        </p:nvPicPr>
        <p:blipFill>
          <a:blip r:embed="rId5"/>
          <a:stretch>
            <a:fillRect/>
          </a:stretch>
        </p:blipFill>
        <p:spPr>
          <a:xfrm>
            <a:off x="485958" y="1017997"/>
            <a:ext cx="8172083" cy="4596797"/>
          </a:xfrm>
          <a:prstGeom prst="rect">
            <a:avLst/>
          </a:prstGeom>
        </p:spPr>
      </p:pic>
      <p:sp>
        <p:nvSpPr>
          <p:cNvPr id="8" name="TextBox 7">
            <a:extLst>
              <a:ext uri="{FF2B5EF4-FFF2-40B4-BE49-F238E27FC236}">
                <a16:creationId xmlns:a16="http://schemas.microsoft.com/office/drawing/2014/main" id="{5CCA3BFA-59EA-4B28-981A-2D475CEF3659}"/>
              </a:ext>
            </a:extLst>
          </p:cNvPr>
          <p:cNvSpPr txBox="1"/>
          <p:nvPr/>
        </p:nvSpPr>
        <p:spPr>
          <a:xfrm>
            <a:off x="891029" y="5647663"/>
            <a:ext cx="7361940" cy="276999"/>
          </a:xfrm>
          <a:prstGeom prst="rect">
            <a:avLst/>
          </a:prstGeom>
          <a:noFill/>
        </p:spPr>
        <p:txBody>
          <a:bodyPr wrap="square" rtlCol="0">
            <a:spAutoFit/>
          </a:bodyPr>
          <a:lstStyle/>
          <a:p>
            <a:pPr algn="ctr"/>
            <a:r>
              <a:rPr lang="en-US" sz="1200" dirty="0"/>
              <a:t>Video Source: Center on the Developing Child at Harvard University (http://developingchild.harvard.edu)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7"/>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9172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C756-62E6-403F-BA97-574521396FF1}"/>
              </a:ext>
            </a:extLst>
          </p:cNvPr>
          <p:cNvSpPr>
            <a:spLocks noGrp="1"/>
          </p:cNvSpPr>
          <p:nvPr>
            <p:ph type="title" idx="4294967295"/>
          </p:nvPr>
        </p:nvSpPr>
        <p:spPr>
          <a:xfrm>
            <a:off x="318977" y="287079"/>
            <a:ext cx="4455041"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n-ea"/>
                <a:cs typeface="+mn-cs"/>
              </a:rPr>
              <a:t>Survival Brain</a:t>
            </a:r>
          </a:p>
        </p:txBody>
      </p:sp>
      <p:pic>
        <p:nvPicPr>
          <p:cNvPr id="6" name="Picture 5" descr="Illustration of lateral cross-section of the brain with the front area labeled &quot;prefrontal cortex,&quot; the inner middle area labeled &quot;limbic system,&quot; and the bottom labeled &quot;brainstem&quot;">
            <a:extLst>
              <a:ext uri="{FF2B5EF4-FFF2-40B4-BE49-F238E27FC236}">
                <a16:creationId xmlns:a16="http://schemas.microsoft.com/office/drawing/2014/main" id="{F47B46A9-54E4-4FA3-8BE8-57CA69258C38}"/>
              </a:ext>
            </a:extLst>
          </p:cNvPr>
          <p:cNvPicPr>
            <a:picLocks noChangeAspect="1"/>
          </p:cNvPicPr>
          <p:nvPr/>
        </p:nvPicPr>
        <p:blipFill rotWithShape="1">
          <a:blip r:embed="rId4"/>
          <a:srcRect t="6941" b="2295"/>
          <a:stretch/>
        </p:blipFill>
        <p:spPr>
          <a:xfrm>
            <a:off x="1168484" y="1329071"/>
            <a:ext cx="7136401" cy="4012932"/>
          </a:xfrm>
          <a:prstGeom prst="rect">
            <a:avLst/>
          </a:prstGeom>
        </p:spPr>
      </p:pic>
      <p:pic>
        <p:nvPicPr>
          <p:cNvPr id="8" name="Picture 7" descr="Conscious Discipline logo">
            <a:extLst>
              <a:ext uri="{FF2B5EF4-FFF2-40B4-BE49-F238E27FC236}">
                <a16:creationId xmlns:a16="http://schemas.microsoft.com/office/drawing/2014/main" id="{5359C610-57FC-426A-9E9B-5D700A4BB514}"/>
              </a:ext>
            </a:extLst>
          </p:cNvPr>
          <p:cNvPicPr>
            <a:picLocks noChangeAspect="1"/>
          </p:cNvPicPr>
          <p:nvPr/>
        </p:nvPicPr>
        <p:blipFill>
          <a:blip r:embed="rId5"/>
          <a:stretch>
            <a:fillRect/>
          </a:stretch>
        </p:blipFill>
        <p:spPr>
          <a:xfrm>
            <a:off x="6953694" y="5466012"/>
            <a:ext cx="1365694" cy="321562"/>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7"/>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481713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654" y="2283082"/>
            <a:ext cx="6009150" cy="1145918"/>
          </a:xfrm>
        </p:spPr>
        <p:txBody>
          <a:bodyPr>
            <a:normAutofit fontScale="90000"/>
          </a:bodyPr>
          <a:lstStyle/>
          <a:p>
            <a:pPr algn="ctr"/>
            <a:r>
              <a:rPr lang="en-US" sz="4000" dirty="0">
                <a:latin typeface="+mn-lt"/>
              </a:rPr>
              <a:t>What does this mean for our current context?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69449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lstStyle/>
          <a:p>
            <a:r>
              <a:rPr lang="en-US" dirty="0"/>
              <a:t>Group Norms</a:t>
            </a:r>
          </a:p>
        </p:txBody>
      </p:sp>
      <p:pic>
        <p:nvPicPr>
          <p:cNvPr id="8" name="Shape 297" descr="A group of hands raised in the air">
            <a:extLst>
              <a:ext uri="{FF2B5EF4-FFF2-40B4-BE49-F238E27FC236}">
                <a16:creationId xmlns:a16="http://schemas.microsoft.com/office/drawing/2014/main" id="{5B4BD7D7-4D46-4FBF-81DA-2F5849BD8543}"/>
              </a:ext>
            </a:extLst>
          </p:cNvPr>
          <p:cNvPicPr preferRelativeResize="0"/>
          <p:nvPr/>
        </p:nvPicPr>
        <p:blipFill rotWithShape="1">
          <a:blip r:embed="rId4">
            <a:alphaModFix/>
          </a:blip>
          <a:srcRect/>
          <a:stretch/>
        </p:blipFill>
        <p:spPr>
          <a:xfrm>
            <a:off x="5671268" y="522673"/>
            <a:ext cx="2943922" cy="1374878"/>
          </a:xfrm>
          <a:prstGeom prst="rect">
            <a:avLst/>
          </a:prstGeom>
          <a:noFill/>
          <a:ln>
            <a:noFill/>
          </a:ln>
        </p:spPr>
      </p:pic>
      <p:sp>
        <p:nvSpPr>
          <p:cNvPr id="3" name="Content Placeholder 2"/>
          <p:cNvSpPr>
            <a:spLocks noGrp="1"/>
          </p:cNvSpPr>
          <p:nvPr>
            <p:ph idx="1"/>
          </p:nvPr>
        </p:nvSpPr>
        <p:spPr>
          <a:xfrm>
            <a:off x="628649" y="1728438"/>
            <a:ext cx="8303477" cy="4196223"/>
          </a:xfrm>
        </p:spPr>
        <p:txBody>
          <a:bodyPr>
            <a:normAutofit fontScale="62500" lnSpcReduction="20000"/>
          </a:bodyPr>
          <a:lstStyle/>
          <a:p>
            <a:pPr marL="457200" indent="-317500">
              <a:lnSpc>
                <a:spcPct val="150000"/>
              </a:lnSpc>
              <a:buClr>
                <a:srgbClr val="000000"/>
              </a:buClr>
              <a:buSzPct val="100000"/>
              <a:buFont typeface="Arial"/>
              <a:buChar char="●"/>
            </a:pPr>
            <a:r>
              <a:rPr lang="en-US" dirty="0">
                <a:solidFill>
                  <a:srgbClr val="000000"/>
                </a:solidFill>
                <a:ea typeface="Arial"/>
                <a:cs typeface="Arial"/>
                <a:sym typeface="Arial"/>
              </a:rPr>
              <a:t>Share what feels comfortable </a:t>
            </a:r>
          </a:p>
          <a:p>
            <a:pPr marL="457200" indent="-317500">
              <a:lnSpc>
                <a:spcPct val="150000"/>
              </a:lnSpc>
              <a:buClr>
                <a:srgbClr val="000000"/>
              </a:buClr>
              <a:buSzPct val="100000"/>
              <a:buFont typeface="Arial"/>
              <a:buChar char="●"/>
            </a:pPr>
            <a:r>
              <a:rPr lang="en-US" dirty="0">
                <a:solidFill>
                  <a:srgbClr val="000000"/>
                </a:solidFill>
                <a:ea typeface="Arial"/>
                <a:cs typeface="Arial"/>
                <a:sym typeface="Arial"/>
              </a:rPr>
              <a:t>Be mindful of the impact of our words or stories on others</a:t>
            </a:r>
          </a:p>
          <a:p>
            <a:pPr marL="457200" indent="-317500">
              <a:lnSpc>
                <a:spcPct val="150000"/>
              </a:lnSpc>
              <a:buClr>
                <a:srgbClr val="000000"/>
              </a:buClr>
              <a:buSzPct val="100000"/>
              <a:buFont typeface="Arial"/>
              <a:buChar char="●"/>
            </a:pPr>
            <a:r>
              <a:rPr lang="en-US" dirty="0">
                <a:solidFill>
                  <a:schemeClr val="dk1"/>
                </a:solidFill>
                <a:sym typeface="Palatino Linotype"/>
              </a:rPr>
              <a:t>Pay attention to yourself –  color, use fidgets, stretch, stand up</a:t>
            </a:r>
          </a:p>
          <a:p>
            <a:pPr marL="457200" indent="-317500">
              <a:lnSpc>
                <a:spcPct val="150000"/>
              </a:lnSpc>
              <a:buClr>
                <a:srgbClr val="000000"/>
              </a:buClr>
              <a:buSzPct val="100000"/>
              <a:buFont typeface="Arial"/>
              <a:buChar char="●"/>
            </a:pPr>
            <a:r>
              <a:rPr lang="en-US" dirty="0">
                <a:solidFill>
                  <a:schemeClr val="dk1"/>
                </a:solidFill>
                <a:sym typeface="Palatino Linotype"/>
              </a:rPr>
              <a:t>Take a break if needed  </a:t>
            </a:r>
          </a:p>
          <a:p>
            <a:pPr marL="457200" indent="-317500">
              <a:lnSpc>
                <a:spcPct val="150000"/>
              </a:lnSpc>
              <a:buClr>
                <a:srgbClr val="000000"/>
              </a:buClr>
              <a:buSzPct val="100000"/>
              <a:buFont typeface="Arial"/>
              <a:buChar char="●"/>
            </a:pPr>
            <a:r>
              <a:rPr lang="en-US" dirty="0">
                <a:solidFill>
                  <a:srgbClr val="000000"/>
                </a:solidFill>
                <a:ea typeface="Arial"/>
                <a:cs typeface="Arial"/>
                <a:sym typeface="Arial"/>
              </a:rPr>
              <a:t>Feel free to reach out in chat with reflections or questions </a:t>
            </a:r>
          </a:p>
          <a:p>
            <a:pPr marL="457200" indent="-317500">
              <a:lnSpc>
                <a:spcPct val="150000"/>
              </a:lnSpc>
              <a:buClr>
                <a:srgbClr val="000000"/>
              </a:buClr>
              <a:buSzPct val="100000"/>
              <a:buFont typeface="Arial"/>
              <a:buChar char="●"/>
            </a:pPr>
            <a:r>
              <a:rPr lang="en-US" dirty="0">
                <a:solidFill>
                  <a:schemeClr val="dk1"/>
                </a:solidFill>
                <a:sym typeface="Palatino Linotype"/>
              </a:rPr>
              <a:t>Remember that w</a:t>
            </a:r>
            <a:r>
              <a:rPr lang="en-US" dirty="0"/>
              <a:t>e enter this space with varying levels of knowledge and understanding</a:t>
            </a:r>
          </a:p>
          <a:p>
            <a:pPr marL="457200" indent="-317500">
              <a:lnSpc>
                <a:spcPct val="150000"/>
              </a:lnSpc>
              <a:buClr>
                <a:srgbClr val="000000"/>
              </a:buClr>
              <a:buSzPct val="100000"/>
              <a:buFont typeface="Arial"/>
              <a:buChar char="●"/>
            </a:pPr>
            <a:r>
              <a:rPr lang="en-US" dirty="0"/>
              <a:t>Personal experiences influence how we internalize information</a:t>
            </a:r>
          </a:p>
          <a:p>
            <a:pPr marL="457200" indent="-317500">
              <a:lnSpc>
                <a:spcPct val="150000"/>
              </a:lnSpc>
              <a:buClr>
                <a:srgbClr val="000000"/>
              </a:buClr>
              <a:buSzPct val="100000"/>
              <a:buFont typeface="Arial"/>
              <a:buChar char="●"/>
            </a:pPr>
            <a:r>
              <a:rPr lang="en-US" dirty="0"/>
              <a:t>Anything else? </a:t>
            </a:r>
          </a:p>
          <a:p>
            <a:pPr marL="139700" indent="0">
              <a:lnSpc>
                <a:spcPct val="150000"/>
              </a:lnSpc>
              <a:buClr>
                <a:srgbClr val="000000"/>
              </a:buClr>
              <a:buSzPct val="100000"/>
              <a:buNone/>
            </a:pPr>
            <a:endParaRPr lang="en-US" dirty="0"/>
          </a:p>
        </p:txBody>
      </p:sp>
      <p:pic>
        <p:nvPicPr>
          <p:cNvPr id="7" name="Picture 6" descr="Resilient Futures logo ">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905121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10" y="480060"/>
            <a:ext cx="8332470" cy="5120640"/>
          </a:xfrm>
        </p:spPr>
        <p:txBody>
          <a:bodyPr>
            <a:normAutofit/>
          </a:bodyPr>
          <a:lstStyle/>
          <a:p>
            <a:pPr algn="ctr"/>
            <a:r>
              <a:rPr lang="en-US" sz="3200" dirty="0">
                <a:latin typeface="+mn-lt"/>
              </a:rPr>
              <a:t>Often, student behaviors that are noted as “difficult” or ”disruptive” are a </a:t>
            </a:r>
            <a:r>
              <a:rPr lang="en-US" sz="3200" b="1" i="1" dirty="0">
                <a:latin typeface="+mn-lt"/>
              </a:rPr>
              <a:t>direct result </a:t>
            </a:r>
            <a:r>
              <a:rPr lang="en-US" sz="3200" dirty="0">
                <a:latin typeface="+mn-lt"/>
              </a:rPr>
              <a:t>of coping with adverse experiences.</a:t>
            </a:r>
            <a:br>
              <a:rPr lang="en-US" sz="3200" dirty="0">
                <a:latin typeface="+mn-lt"/>
              </a:rPr>
            </a:br>
            <a:r>
              <a:rPr lang="en-US" sz="3200" dirty="0">
                <a:latin typeface="+mn-lt"/>
              </a:rPr>
              <a:t>				</a:t>
            </a:r>
            <a:br>
              <a:rPr lang="en-US" sz="3200" dirty="0">
                <a:latin typeface="+mn-lt"/>
              </a:rPr>
            </a:br>
            <a:br>
              <a:rPr lang="en-US" sz="3200" dirty="0">
                <a:latin typeface="+mn-lt"/>
              </a:rPr>
            </a:br>
            <a:r>
              <a:rPr lang="en-US" sz="3200" dirty="0">
                <a:latin typeface="+mn-lt"/>
              </a:rPr>
              <a:t>Look for the </a:t>
            </a:r>
            <a:r>
              <a:rPr lang="en-US" sz="3200" b="1" i="1" dirty="0">
                <a:latin typeface="+mn-lt"/>
              </a:rPr>
              <a:t>resilience</a:t>
            </a:r>
            <a:r>
              <a:rPr lang="en-US" sz="3200" dirty="0">
                <a:latin typeface="+mn-lt"/>
              </a:rPr>
              <a:t> in the behavior. </a:t>
            </a:r>
            <a:br>
              <a:rPr lang="en-US" sz="4000" dirty="0">
                <a:latin typeface="+mn-lt"/>
              </a:rPr>
            </a:br>
            <a:endParaRPr lang="en-US" sz="4000" dirty="0">
              <a:latin typeface="+mn-lt"/>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357751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F17F16-7614-4DD2-B63F-7352BFABF332}"/>
              </a:ext>
            </a:extLst>
          </p:cNvPr>
          <p:cNvPicPr>
            <a:picLocks noChangeAspect="1"/>
          </p:cNvPicPr>
          <p:nvPr/>
        </p:nvPicPr>
        <p:blipFill>
          <a:blip r:embed="rId4"/>
          <a:stretch>
            <a:fillRect/>
          </a:stretch>
        </p:blipFill>
        <p:spPr>
          <a:xfrm>
            <a:off x="2954560" y="5935484"/>
            <a:ext cx="3570686" cy="820458"/>
          </a:xfrm>
          <a:prstGeom prst="rect">
            <a:avLst/>
          </a:prstGeom>
        </p:spPr>
      </p:pic>
      <p:pic>
        <p:nvPicPr>
          <p:cNvPr id="7" name="Picture Placeholder 4" descr="A close up of a sign&#10;&#10;Description automatically generated">
            <a:extLst>
              <a:ext uri="{FF2B5EF4-FFF2-40B4-BE49-F238E27FC236}">
                <a16:creationId xmlns:a16="http://schemas.microsoft.com/office/drawing/2014/main" id="{630FC952-98AA-4806-BC79-CAA947ADAD4D}"/>
              </a:ext>
            </a:extLst>
          </p:cNvPr>
          <p:cNvPicPr>
            <a:picLocks noChangeAspect="1"/>
          </p:cNvPicPr>
          <p:nvPr/>
        </p:nvPicPr>
        <p:blipFill rotWithShape="1">
          <a:blip r:embed="rId5">
            <a:extLst>
              <a:ext uri="{28A0092B-C50C-407E-A947-70E740481C1C}">
                <a14:useLocalDpi xmlns:a14="http://schemas.microsoft.com/office/drawing/2010/main" val="0"/>
              </a:ext>
            </a:extLst>
          </a:blip>
          <a:srcRect t="-22857" r="-6313" b="-15773"/>
          <a:stretch/>
        </p:blipFill>
        <p:spPr>
          <a:xfrm>
            <a:off x="0" y="5870304"/>
            <a:ext cx="2705155" cy="1033735"/>
          </a:xfrm>
          <a:prstGeom prst="rect">
            <a:avLst/>
          </a:prstGeom>
        </p:spPr>
      </p:pic>
      <p:pic>
        <p:nvPicPr>
          <p:cNvPr id="6" name="Picture 5">
            <a:extLst>
              <a:ext uri="{FF2B5EF4-FFF2-40B4-BE49-F238E27FC236}">
                <a16:creationId xmlns:a16="http://schemas.microsoft.com/office/drawing/2014/main" id="{92698360-D018-4DEA-B83A-FD407931E157}"/>
              </a:ext>
            </a:extLst>
          </p:cNvPr>
          <p:cNvPicPr>
            <a:picLocks noChangeAspect="1"/>
          </p:cNvPicPr>
          <p:nvPr/>
        </p:nvPicPr>
        <p:blipFill rotWithShape="1">
          <a:blip r:embed="rId6"/>
          <a:srcRect t="10006" r="3863"/>
          <a:stretch/>
        </p:blipFill>
        <p:spPr>
          <a:xfrm>
            <a:off x="457200" y="326571"/>
            <a:ext cx="7903029" cy="5280480"/>
          </a:xfrm>
          <a:prstGeom prst="rect">
            <a:avLst/>
          </a:prstGeom>
        </p:spPr>
      </p:pic>
    </p:spTree>
    <p:custDataLst>
      <p:tags r:id="rId1"/>
    </p:custDataLst>
    <p:extLst>
      <p:ext uri="{BB962C8B-B14F-4D97-AF65-F5344CB8AC3E}">
        <p14:creationId xmlns:p14="http://schemas.microsoft.com/office/powerpoint/2010/main" val="1010577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3200" dirty="0"/>
              <a:t>Unaddressed Trauma and </a:t>
            </a:r>
            <a:br>
              <a:rPr lang="en-US" sz="3200" dirty="0"/>
            </a:br>
            <a:r>
              <a:rPr lang="en-US" sz="3200" dirty="0"/>
              <a:t>School Performance</a:t>
            </a:r>
          </a:p>
        </p:txBody>
      </p:sp>
      <p:pic>
        <p:nvPicPr>
          <p:cNvPr id="8" name="Shape 377" descr="Young student sitting against a wall with their hands over their faces in frustration, next to a backpack">
            <a:extLst>
              <a:ext uri="{FF2B5EF4-FFF2-40B4-BE49-F238E27FC236}">
                <a16:creationId xmlns:a16="http://schemas.microsoft.com/office/drawing/2014/main" id="{22BCC68B-DF85-4F8A-9301-817AE07F8A1A}"/>
              </a:ext>
            </a:extLst>
          </p:cNvPr>
          <p:cNvPicPr preferRelativeResize="0"/>
          <p:nvPr/>
        </p:nvPicPr>
        <p:blipFill rotWithShape="1">
          <a:blip r:embed="rId4">
            <a:alphaModFix/>
          </a:blip>
          <a:srcRect l="32041" r="9884"/>
          <a:stretch/>
        </p:blipFill>
        <p:spPr>
          <a:xfrm>
            <a:off x="320529" y="1772979"/>
            <a:ext cx="2636096" cy="3165844"/>
          </a:xfrm>
          <a:prstGeom prst="rect">
            <a:avLst/>
          </a:prstGeom>
          <a:noFill/>
          <a:ln>
            <a:noFill/>
          </a:ln>
        </p:spPr>
      </p:pic>
      <p:sp>
        <p:nvSpPr>
          <p:cNvPr id="3" name="Content Placeholder 2"/>
          <p:cNvSpPr>
            <a:spLocks noGrp="1"/>
          </p:cNvSpPr>
          <p:nvPr>
            <p:ph idx="1"/>
          </p:nvPr>
        </p:nvSpPr>
        <p:spPr>
          <a:xfrm>
            <a:off x="3166110" y="1714500"/>
            <a:ext cx="5732563" cy="4172139"/>
          </a:xfrm>
        </p:spPr>
        <p:txBody>
          <a:bodyPr>
            <a:normAutofit/>
          </a:bodyPr>
          <a:lstStyle/>
          <a:p>
            <a:pPr>
              <a:lnSpc>
                <a:spcPct val="100000"/>
              </a:lnSpc>
              <a:spcAft>
                <a:spcPts val="1800"/>
              </a:spcAft>
            </a:pPr>
            <a:r>
              <a:rPr lang="en-US" sz="2400" dirty="0"/>
              <a:t>Problems with attention skills, abstract reasoning, long-term memory for verbal information, and reading ability </a:t>
            </a:r>
            <a:r>
              <a:rPr lang="en-US" sz="1200" dirty="0"/>
              <a:t>(Perfect, Turley, Carlson, Yohanna, &amp; St. Gilles, 2016) </a:t>
            </a:r>
          </a:p>
          <a:p>
            <a:pPr>
              <a:lnSpc>
                <a:spcPct val="100000"/>
              </a:lnSpc>
              <a:spcAft>
                <a:spcPts val="1800"/>
              </a:spcAft>
            </a:pPr>
            <a:r>
              <a:rPr lang="en-US" sz="2400" dirty="0"/>
              <a:t>Difficulties in self-regulation            </a:t>
            </a:r>
            <a:r>
              <a:rPr lang="en-US" sz="1200" dirty="0"/>
              <a:t>(Wolpow, Johnson, Hertel, &amp; Kincaid, 2009)</a:t>
            </a:r>
          </a:p>
          <a:p>
            <a:pPr>
              <a:lnSpc>
                <a:spcPct val="100000"/>
              </a:lnSpc>
              <a:spcAft>
                <a:spcPts val="1800"/>
              </a:spcAft>
            </a:pPr>
            <a:r>
              <a:rPr lang="en-US" sz="2400" dirty="0"/>
              <a:t>More days of school absence          </a:t>
            </a:r>
            <a:r>
              <a:rPr lang="en-US" sz="1200" dirty="0"/>
              <a:t>(Perfect, Turley, Carlson, Yohanna, &amp; St. Gilles, 2016)</a:t>
            </a:r>
            <a:endParaRPr lang="en-US" sz="24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745052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3200" dirty="0"/>
              <a:t>Developmental Responses to Trauma</a:t>
            </a:r>
          </a:p>
        </p:txBody>
      </p:sp>
      <p:sp>
        <p:nvSpPr>
          <p:cNvPr id="3" name="Content Placeholder 2"/>
          <p:cNvSpPr>
            <a:spLocks noGrp="1"/>
          </p:cNvSpPr>
          <p:nvPr>
            <p:ph idx="1"/>
          </p:nvPr>
        </p:nvSpPr>
        <p:spPr>
          <a:xfrm>
            <a:off x="2989752" y="1875570"/>
            <a:ext cx="4347105" cy="1590261"/>
          </a:xfrm>
        </p:spPr>
        <p:txBody>
          <a:bodyPr>
            <a:normAutofit/>
          </a:bodyPr>
          <a:lstStyle/>
          <a:p>
            <a:pPr>
              <a:lnSpc>
                <a:spcPct val="200000"/>
              </a:lnSpc>
            </a:pPr>
            <a:r>
              <a:rPr lang="en-US" sz="2400" dirty="0"/>
              <a:t>Elementary-Aged Children </a:t>
            </a:r>
          </a:p>
          <a:p>
            <a:pPr>
              <a:lnSpc>
                <a:spcPct val="200000"/>
              </a:lnSpc>
            </a:pPr>
            <a:r>
              <a:rPr lang="en-US" sz="2400" dirty="0"/>
              <a:t>Adolescents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4078112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59" y="99151"/>
            <a:ext cx="8778239" cy="1122693"/>
          </a:xfrm>
        </p:spPr>
        <p:txBody>
          <a:bodyPr>
            <a:normAutofit/>
          </a:bodyPr>
          <a:lstStyle/>
          <a:p>
            <a:r>
              <a:rPr lang="en-US" sz="3200" dirty="0"/>
              <a:t>Developmental Responses to Trauma</a:t>
            </a:r>
            <a:r>
              <a:rPr lang="en-US" sz="3200" dirty="0">
                <a:solidFill>
                  <a:schemeClr val="bg1"/>
                </a:solidFill>
              </a:rPr>
              <a:t>.</a:t>
            </a:r>
          </a:p>
        </p:txBody>
      </p:sp>
      <p:sp>
        <p:nvSpPr>
          <p:cNvPr id="3" name="Content Placeholder 2"/>
          <p:cNvSpPr>
            <a:spLocks noGrp="1"/>
          </p:cNvSpPr>
          <p:nvPr>
            <p:ph idx="1"/>
          </p:nvPr>
        </p:nvSpPr>
        <p:spPr>
          <a:xfrm>
            <a:off x="365760" y="1920240"/>
            <a:ext cx="8532913" cy="3966399"/>
          </a:xfrm>
        </p:spPr>
        <p:txBody>
          <a:bodyPr>
            <a:normAutofit/>
          </a:bodyPr>
          <a:lstStyle/>
          <a:p>
            <a:pPr marL="0" indent="0">
              <a:buNone/>
            </a:pPr>
            <a:r>
              <a:rPr lang="en-US" sz="2400" dirty="0"/>
              <a:t>Divide into groups—discussion question: </a:t>
            </a:r>
          </a:p>
          <a:p>
            <a:pPr marL="0" indent="0">
              <a:buNone/>
            </a:pPr>
            <a:endParaRPr lang="en-US" sz="2400" dirty="0"/>
          </a:p>
          <a:p>
            <a:pPr marL="0" indent="0">
              <a:buNone/>
            </a:pPr>
            <a:r>
              <a:rPr lang="en-US" dirty="0"/>
              <a:t>Where are spaces, as an educator or in interactions with kids and families, in which you can support these different developmental needs? </a:t>
            </a:r>
          </a:p>
          <a:p>
            <a:pPr marL="0" indent="0">
              <a:lnSpc>
                <a:spcPct val="110000"/>
              </a:lnSpc>
              <a:buNone/>
            </a:pPr>
            <a:endParaRPr lang="en-US" sz="24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876664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Let’s Take a Break</a:t>
            </a:r>
            <a:r>
              <a:rPr lang="en-US" sz="4000" dirty="0">
                <a:solidFill>
                  <a:schemeClr val="bg1"/>
                </a:solidFill>
              </a:rPr>
              <a: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2" name="Content Placeholder 5" descr="Dandelion flower placed on top of several smooth rocks">
            <a:extLst>
              <a:ext uri="{FF2B5EF4-FFF2-40B4-BE49-F238E27FC236}">
                <a16:creationId xmlns:a16="http://schemas.microsoft.com/office/drawing/2014/main" id="{0C422E4D-18A4-48C7-95FD-CD4D39FB385E}"/>
              </a:ext>
            </a:extLst>
          </p:cNvPr>
          <p:cNvPicPr>
            <a:picLocks noChangeAspect="1"/>
          </p:cNvPicPr>
          <p:nvPr/>
        </p:nvPicPr>
        <p:blipFill>
          <a:blip r:embed="rId7"/>
          <a:stretch>
            <a:fillRect/>
          </a:stretch>
        </p:blipFill>
        <p:spPr>
          <a:xfrm>
            <a:off x="1430435" y="1648089"/>
            <a:ext cx="6283129" cy="3561822"/>
          </a:xfrm>
          <a:prstGeom prst="rect">
            <a:avLst/>
          </a:prstGeom>
        </p:spPr>
      </p:pic>
    </p:spTree>
    <p:custDataLst>
      <p:tags r:id="rId1"/>
    </p:custDataLst>
    <p:extLst>
      <p:ext uri="{BB962C8B-B14F-4D97-AF65-F5344CB8AC3E}">
        <p14:creationId xmlns:p14="http://schemas.microsoft.com/office/powerpoint/2010/main" val="311599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Journal Activity</a:t>
            </a:r>
          </a:p>
        </p:txBody>
      </p:sp>
      <p:sp>
        <p:nvSpPr>
          <p:cNvPr id="3" name="Content Placeholder 2"/>
          <p:cNvSpPr>
            <a:spLocks noGrp="1"/>
          </p:cNvSpPr>
          <p:nvPr>
            <p:ph idx="1"/>
          </p:nvPr>
        </p:nvSpPr>
        <p:spPr>
          <a:xfrm>
            <a:off x="248393" y="1451611"/>
            <a:ext cx="8647213" cy="695270"/>
          </a:xfrm>
        </p:spPr>
        <p:txBody>
          <a:bodyPr>
            <a:normAutofit/>
          </a:bodyPr>
          <a:lstStyle/>
          <a:p>
            <a:pPr marL="0" indent="0" algn="ctr">
              <a:buNone/>
            </a:pPr>
            <a:r>
              <a:rPr lang="en-US" dirty="0"/>
              <a:t>What makes you feel safe?</a:t>
            </a:r>
            <a:endParaRPr lang="en-US" sz="3200" dirty="0"/>
          </a:p>
          <a:p>
            <a:pPr marL="0" indent="0">
              <a:lnSpc>
                <a:spcPct val="110000"/>
              </a:lnSpc>
              <a:buNone/>
            </a:pPr>
            <a:endParaRPr lang="en-US" sz="2400" dirty="0"/>
          </a:p>
        </p:txBody>
      </p:sp>
      <p:pic>
        <p:nvPicPr>
          <p:cNvPr id="8" name="Picture 7" descr="field of cattails with a sunset background">
            <a:extLst>
              <a:ext uri="{FF2B5EF4-FFF2-40B4-BE49-F238E27FC236}">
                <a16:creationId xmlns:a16="http://schemas.microsoft.com/office/drawing/2014/main" id="{F36B79C1-AC7B-46FA-BC0D-AF6DE62E4FB7}"/>
              </a:ext>
            </a:extLst>
          </p:cNvPr>
          <p:cNvPicPr>
            <a:picLocks noChangeAspect="1"/>
          </p:cNvPicPr>
          <p:nvPr/>
        </p:nvPicPr>
        <p:blipFill>
          <a:blip r:embed="rId4"/>
          <a:stretch>
            <a:fillRect/>
          </a:stretch>
        </p:blipFill>
        <p:spPr>
          <a:xfrm>
            <a:off x="1909476" y="2180193"/>
            <a:ext cx="5325045" cy="3473089"/>
          </a:xfrm>
          <a:prstGeom prst="rect">
            <a:avLst/>
          </a:prstGeom>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10004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2400" dirty="0"/>
              <a:t>Core Guiding Principle: </a:t>
            </a:r>
            <a:br>
              <a:rPr lang="en-US" sz="4000" dirty="0"/>
            </a:br>
            <a:r>
              <a:rPr lang="en-US" sz="3600" dirty="0"/>
              <a:t>Safety and Predictability </a:t>
            </a:r>
            <a:endParaRPr lang="en-US" sz="4000" dirty="0"/>
          </a:p>
        </p:txBody>
      </p:sp>
      <p:sp>
        <p:nvSpPr>
          <p:cNvPr id="3" name="Content Placeholder 2"/>
          <p:cNvSpPr>
            <a:spLocks noGrp="1"/>
          </p:cNvSpPr>
          <p:nvPr>
            <p:ph idx="1"/>
          </p:nvPr>
        </p:nvSpPr>
        <p:spPr>
          <a:xfrm>
            <a:off x="248393" y="1954530"/>
            <a:ext cx="5889517" cy="3406139"/>
          </a:xfrm>
        </p:spPr>
        <p:txBody>
          <a:bodyPr>
            <a:normAutofit/>
          </a:bodyPr>
          <a:lstStyle/>
          <a:p>
            <a:pPr marL="0" indent="0">
              <a:lnSpc>
                <a:spcPct val="110000"/>
              </a:lnSpc>
              <a:buNone/>
            </a:pPr>
            <a:r>
              <a:rPr lang="en-US" sz="2400" dirty="0"/>
              <a:t>Trauma unpredictably violates physical, social, and emotional safety. </a:t>
            </a:r>
          </a:p>
          <a:p>
            <a:pPr marL="0" indent="0">
              <a:lnSpc>
                <a:spcPct val="110000"/>
              </a:lnSpc>
              <a:buNone/>
            </a:pPr>
            <a:endParaRPr lang="en-US" sz="2400" dirty="0"/>
          </a:p>
          <a:p>
            <a:pPr marL="0" indent="0">
              <a:lnSpc>
                <a:spcPct val="110000"/>
              </a:lnSpc>
              <a:buNone/>
            </a:pPr>
            <a:r>
              <a:rPr lang="en-US" sz="2400" dirty="0"/>
              <a:t>Increasing stability in the daily lives of our students can minimize stress reactions, increasing a focus on learning and emotional well-being.</a:t>
            </a:r>
          </a:p>
        </p:txBody>
      </p:sp>
      <p:pic>
        <p:nvPicPr>
          <p:cNvPr id="9" name="Picture 1" descr="bright orange sign labeled &quot;safety first&quot;">
            <a:extLst>
              <a:ext uri="{FF2B5EF4-FFF2-40B4-BE49-F238E27FC236}">
                <a16:creationId xmlns:a16="http://schemas.microsoft.com/office/drawing/2014/main" id="{AD156439-0BAA-45F1-A288-15C784FD48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5090" y="2240280"/>
            <a:ext cx="2377440" cy="237744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882778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Types of Safety</a:t>
            </a:r>
            <a:endParaRPr lang="en-US" sz="6000" dirty="0"/>
          </a:p>
        </p:txBody>
      </p:sp>
      <p:sp>
        <p:nvSpPr>
          <p:cNvPr id="3" name="Content Placeholder 2"/>
          <p:cNvSpPr>
            <a:spLocks noGrp="1"/>
          </p:cNvSpPr>
          <p:nvPr>
            <p:ph idx="1"/>
          </p:nvPr>
        </p:nvSpPr>
        <p:spPr>
          <a:xfrm>
            <a:off x="2541641" y="1513261"/>
            <a:ext cx="5889517" cy="4389120"/>
          </a:xfrm>
        </p:spPr>
        <p:txBody>
          <a:bodyPr>
            <a:normAutofit/>
          </a:bodyPr>
          <a:lstStyle/>
          <a:p>
            <a:pPr>
              <a:lnSpc>
                <a:spcPct val="150000"/>
              </a:lnSpc>
            </a:pPr>
            <a:r>
              <a:rPr lang="en-US" b="1" dirty="0"/>
              <a:t>Physical Safety </a:t>
            </a:r>
          </a:p>
          <a:p>
            <a:pPr>
              <a:lnSpc>
                <a:spcPct val="150000"/>
              </a:lnSpc>
            </a:pPr>
            <a:r>
              <a:rPr lang="en-US" b="1" dirty="0"/>
              <a:t>Social Safety </a:t>
            </a:r>
          </a:p>
          <a:p>
            <a:pPr>
              <a:lnSpc>
                <a:spcPct val="150000"/>
              </a:lnSpc>
            </a:pPr>
            <a:r>
              <a:rPr lang="en-US" b="1" dirty="0"/>
              <a:t>Emotional Safety </a:t>
            </a:r>
          </a:p>
          <a:p>
            <a:pPr>
              <a:lnSpc>
                <a:spcPct val="150000"/>
              </a:lnSpc>
            </a:pPr>
            <a:r>
              <a:rPr lang="en-US" b="1" dirty="0"/>
              <a:t>Safety through Predictability </a:t>
            </a:r>
          </a:p>
          <a:p>
            <a:pPr>
              <a:lnSpc>
                <a:spcPct val="150000"/>
              </a:lnSpc>
            </a:pPr>
            <a:r>
              <a:rPr lang="en-US" b="1" dirty="0"/>
              <a:t>Academic Safety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908333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Academic Safety</a:t>
            </a:r>
            <a:endParaRPr lang="en-US" sz="6000" dirty="0"/>
          </a:p>
        </p:txBody>
      </p:sp>
      <p:sp>
        <p:nvSpPr>
          <p:cNvPr id="3" name="Content Placeholder 2"/>
          <p:cNvSpPr>
            <a:spLocks noGrp="1"/>
          </p:cNvSpPr>
          <p:nvPr>
            <p:ph idx="1"/>
          </p:nvPr>
        </p:nvSpPr>
        <p:spPr>
          <a:xfrm>
            <a:off x="375740" y="1254227"/>
            <a:ext cx="4349874" cy="4561781"/>
          </a:xfrm>
        </p:spPr>
        <p:txBody>
          <a:bodyPr>
            <a:noAutofit/>
          </a:bodyPr>
          <a:lstStyle/>
          <a:p>
            <a:pPr>
              <a:lnSpc>
                <a:spcPct val="100000"/>
              </a:lnSpc>
            </a:pPr>
            <a:r>
              <a:rPr lang="en-US" sz="2400" dirty="0"/>
              <a:t>Connection before content </a:t>
            </a:r>
          </a:p>
          <a:p>
            <a:pPr>
              <a:lnSpc>
                <a:spcPct val="100000"/>
              </a:lnSpc>
            </a:pPr>
            <a:r>
              <a:rPr lang="en-US" sz="2400" dirty="0"/>
              <a:t>Clear expectations</a:t>
            </a:r>
          </a:p>
          <a:p>
            <a:pPr>
              <a:lnSpc>
                <a:spcPct val="100000"/>
              </a:lnSpc>
            </a:pPr>
            <a:r>
              <a:rPr lang="en-US" sz="2400" dirty="0"/>
              <a:t>Simple, clear communication</a:t>
            </a:r>
          </a:p>
          <a:p>
            <a:pPr>
              <a:lnSpc>
                <a:spcPct val="100000"/>
              </a:lnSpc>
            </a:pPr>
            <a:r>
              <a:rPr lang="en-US" sz="2400" dirty="0"/>
              <a:t>Instructions both verbally and written</a:t>
            </a:r>
          </a:p>
          <a:p>
            <a:pPr>
              <a:lnSpc>
                <a:spcPct val="100000"/>
              </a:lnSpc>
            </a:pPr>
            <a:r>
              <a:rPr lang="en-US" sz="2400" dirty="0"/>
              <a:t>Transparency </a:t>
            </a:r>
          </a:p>
          <a:p>
            <a:pPr>
              <a:lnSpc>
                <a:spcPct val="100000"/>
              </a:lnSpc>
            </a:pPr>
            <a:r>
              <a:rPr lang="en-US" sz="2400" dirty="0"/>
              <a:t>Model taking risks for learning </a:t>
            </a:r>
          </a:p>
          <a:p>
            <a:pPr>
              <a:lnSpc>
                <a:spcPct val="100000"/>
              </a:lnSpc>
            </a:pPr>
            <a:r>
              <a:rPr lang="en-US" sz="2400" dirty="0"/>
              <a:t>Multiple opportunities to ask questions</a:t>
            </a:r>
          </a:p>
        </p:txBody>
      </p:sp>
      <p:sp>
        <p:nvSpPr>
          <p:cNvPr id="8" name="Content Placeholder 2">
            <a:extLst>
              <a:ext uri="{FF2B5EF4-FFF2-40B4-BE49-F238E27FC236}">
                <a16:creationId xmlns:a16="http://schemas.microsoft.com/office/drawing/2014/main" id="{C01941F1-99A4-4079-9751-2ABEF86B7CB9}"/>
              </a:ext>
            </a:extLst>
          </p:cNvPr>
          <p:cNvSpPr txBox="1">
            <a:spLocks/>
          </p:cNvSpPr>
          <p:nvPr/>
        </p:nvSpPr>
        <p:spPr>
          <a:xfrm>
            <a:off x="4863883" y="1254228"/>
            <a:ext cx="4280116" cy="41471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dirty="0"/>
              <a:t>Equitable responses to students</a:t>
            </a:r>
          </a:p>
          <a:p>
            <a:pPr>
              <a:lnSpc>
                <a:spcPct val="100000"/>
              </a:lnSpc>
            </a:pPr>
            <a:r>
              <a:rPr lang="en-US" sz="2400" dirty="0"/>
              <a:t>Maintaining high expectations </a:t>
            </a:r>
          </a:p>
          <a:p>
            <a:pPr>
              <a:lnSpc>
                <a:spcPct val="100000"/>
              </a:lnSpc>
            </a:pPr>
            <a:r>
              <a:rPr lang="en-US" sz="2400" dirty="0"/>
              <a:t>Quality, not quantity </a:t>
            </a:r>
          </a:p>
          <a:p>
            <a:pPr>
              <a:lnSpc>
                <a:spcPct val="100000"/>
              </a:lnSpc>
            </a:pPr>
            <a:r>
              <a:rPr lang="en-US" sz="2400" dirty="0"/>
              <a:t>Voice/Choice </a:t>
            </a:r>
          </a:p>
          <a:p>
            <a:pPr>
              <a:lnSpc>
                <a:spcPct val="100000"/>
              </a:lnSpc>
            </a:pPr>
            <a:r>
              <a:rPr lang="en-US" sz="2400" dirty="0"/>
              <a:t>Giving multiple opportunities for demonstrating learning   </a:t>
            </a:r>
          </a:p>
          <a:p>
            <a:pPr>
              <a:lnSpc>
                <a:spcPct val="100000"/>
              </a:lnSpc>
            </a:pPr>
            <a:r>
              <a:rPr lang="en-US" sz="2400" dirty="0"/>
              <a:t>Compassionate grading </a:t>
            </a:r>
          </a:p>
          <a:p>
            <a:pPr>
              <a:lnSpc>
                <a:spcPct val="100000"/>
              </a:lnSpc>
            </a:pPr>
            <a:endParaRPr lang="en-US" sz="24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740" y="5947645"/>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19927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27" y="86293"/>
            <a:ext cx="6596819" cy="847045"/>
          </a:xfrm>
        </p:spPr>
        <p:txBody>
          <a:bodyPr/>
          <a:lstStyle/>
          <a:p>
            <a:pPr algn="ctr"/>
            <a:r>
              <a:rPr lang="en-US" dirty="0"/>
              <a:t>The Power of Story</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026" name="Picture 2" descr="A box filled with photographs">
            <a:extLst>
              <a:ext uri="{FF2B5EF4-FFF2-40B4-BE49-F238E27FC236}">
                <a16:creationId xmlns:a16="http://schemas.microsoft.com/office/drawing/2014/main" id="{2CB11D87-FD15-48A0-9ADA-CF29B8CB23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805" y="1384030"/>
            <a:ext cx="3246390" cy="40899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7535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288925" y="1614488"/>
            <a:ext cx="8566150" cy="3629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chemeClr val="tx1"/>
                </a:solidFill>
                <a:effectLst/>
                <a:uLnTx/>
                <a:uFillTx/>
                <a:latin typeface="+mn-lt"/>
                <a:ea typeface="+mn-ea"/>
                <a:cs typeface="+mn-cs"/>
              </a:rPr>
              <a:t>Looking ahead:</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Creating safety when school resumes</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859291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fontScale="90000"/>
          </a:bodyPr>
          <a:lstStyle/>
          <a:p>
            <a:r>
              <a:rPr lang="en-US" sz="4000" dirty="0"/>
              <a:t>Creating Safety &amp; Predictability</a:t>
            </a:r>
            <a:endParaRPr lang="en-US" sz="6000" dirty="0"/>
          </a:p>
        </p:txBody>
      </p:sp>
      <p:sp>
        <p:nvSpPr>
          <p:cNvPr id="3" name="Content Placeholder 2"/>
          <p:cNvSpPr>
            <a:spLocks noGrp="1"/>
          </p:cNvSpPr>
          <p:nvPr>
            <p:ph idx="1"/>
          </p:nvPr>
        </p:nvSpPr>
        <p:spPr>
          <a:xfrm>
            <a:off x="257174" y="1446027"/>
            <a:ext cx="8674951" cy="4369981"/>
          </a:xfrm>
        </p:spPr>
        <p:txBody>
          <a:bodyPr>
            <a:noAutofit/>
          </a:bodyPr>
          <a:lstStyle/>
          <a:p>
            <a:pPr marL="0" indent="0">
              <a:lnSpc>
                <a:spcPct val="100000"/>
              </a:lnSpc>
              <a:buNone/>
            </a:pPr>
            <a:r>
              <a:rPr lang="en-US" sz="2400" dirty="0"/>
              <a:t>Safety is created through both the individual and the collective.  </a:t>
            </a:r>
          </a:p>
          <a:p>
            <a:pPr marL="0" indent="0">
              <a:lnSpc>
                <a:spcPct val="100000"/>
              </a:lnSpc>
              <a:buNone/>
            </a:pPr>
            <a:endParaRPr lang="en-US" sz="2400" dirty="0"/>
          </a:p>
          <a:p>
            <a:pPr marL="0" indent="0">
              <a:lnSpc>
                <a:spcPct val="100000"/>
              </a:lnSpc>
              <a:buNone/>
            </a:pPr>
            <a:r>
              <a:rPr lang="en-US" sz="2400" dirty="0"/>
              <a:t>What are current systems/structures that can be used to increase the individual and collective safety of students, teachers, families, and the school community?  </a:t>
            </a:r>
          </a:p>
          <a:p>
            <a:pPr marL="0" indent="0">
              <a:lnSpc>
                <a:spcPct val="100000"/>
              </a:lnSpc>
              <a:buNone/>
            </a:pPr>
            <a:r>
              <a:rPr lang="en-US" sz="2400" dirty="0"/>
              <a:t>Considerations include physical, social, emotional, and academic safety.  </a:t>
            </a:r>
          </a:p>
          <a:p>
            <a:pPr marL="0" indent="0">
              <a:lnSpc>
                <a:spcPct val="100000"/>
              </a:lnSpc>
              <a:buNone/>
            </a:pPr>
            <a:endParaRPr lang="en-US" sz="2400" dirty="0"/>
          </a:p>
          <a:p>
            <a:pPr marL="0" indent="0">
              <a:lnSpc>
                <a:spcPct val="100000"/>
              </a:lnSpc>
              <a:buNone/>
            </a:pPr>
            <a:r>
              <a:rPr lang="en-US" sz="2400" dirty="0"/>
              <a:t>How would you measure success?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702595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What is Resilience?</a:t>
            </a:r>
            <a:endParaRPr lang="en-US" sz="6000" dirty="0"/>
          </a:p>
        </p:txBody>
      </p:sp>
      <p:sp>
        <p:nvSpPr>
          <p:cNvPr id="3" name="Content Placeholder 2"/>
          <p:cNvSpPr>
            <a:spLocks noGrp="1"/>
          </p:cNvSpPr>
          <p:nvPr>
            <p:ph idx="1"/>
          </p:nvPr>
        </p:nvSpPr>
        <p:spPr>
          <a:xfrm>
            <a:off x="397402" y="1783080"/>
            <a:ext cx="8220818" cy="3762440"/>
          </a:xfrm>
        </p:spPr>
        <p:txBody>
          <a:bodyPr>
            <a:noAutofit/>
          </a:bodyPr>
          <a:lstStyle/>
          <a:p>
            <a:pPr marL="0" indent="0" algn="ctr">
              <a:lnSpc>
                <a:spcPct val="150000"/>
              </a:lnSpc>
              <a:buNone/>
            </a:pPr>
            <a:r>
              <a:rPr lang="en-US" sz="2400" dirty="0">
                <a:cs typeface="Arial" panose="020B0604020202020204" pitchFamily="34" charset="0"/>
              </a:rPr>
              <a:t>“</a:t>
            </a:r>
            <a:r>
              <a:rPr lang="en-US" sz="2400" dirty="0">
                <a:solidFill>
                  <a:schemeClr val="dk1"/>
                </a:solidFill>
                <a:ea typeface="Palatino Linotype"/>
                <a:cs typeface="Arial" panose="020B0604020202020204" pitchFamily="34" charset="0"/>
                <a:sym typeface="Palatino Linotype"/>
              </a:rPr>
              <a:t>the capacity to grow and thrive with strength and tenacity in the face of trauma and oppression                                 for individuals and communities</a:t>
            </a:r>
            <a:r>
              <a:rPr lang="en-US" sz="2400" dirty="0">
                <a:cs typeface="Arial" panose="020B0604020202020204" pitchFamily="34" charset="0"/>
              </a:rPr>
              <a:t>” </a:t>
            </a:r>
          </a:p>
          <a:p>
            <a:pPr marL="0" indent="0">
              <a:lnSpc>
                <a:spcPct val="150000"/>
              </a:lnSpc>
              <a:buNone/>
            </a:pPr>
            <a:r>
              <a:rPr lang="en-US" sz="2400" dirty="0">
                <a:cs typeface="Arial" panose="020B0604020202020204" pitchFamily="34" charset="0"/>
              </a:rPr>
              <a:t>						       </a:t>
            </a:r>
            <a:r>
              <a:rPr lang="en-US" sz="1400" dirty="0">
                <a:cs typeface="Arial" panose="020B0604020202020204" pitchFamily="34" charset="0"/>
              </a:rPr>
              <a:t>-Resilient Futures, 2018</a:t>
            </a:r>
            <a:r>
              <a:rPr lang="en-US" sz="1400" dirty="0">
                <a:solidFill>
                  <a:schemeClr val="dk1"/>
                </a:solidFill>
                <a:ea typeface="Palatino Linotype"/>
                <a:cs typeface="Arial" panose="020B0604020202020204" pitchFamily="34" charset="0"/>
                <a:sym typeface="Palatino Linotype"/>
              </a:rPr>
              <a:t> </a:t>
            </a:r>
            <a:endParaRPr lang="en-US" sz="1400" dirty="0">
              <a:cs typeface="Arial" panose="020B0604020202020204" pitchFamily="34" charset="0"/>
            </a:endParaRPr>
          </a:p>
          <a:p>
            <a:pPr>
              <a:lnSpc>
                <a:spcPct val="150000"/>
              </a:lnSpc>
            </a:pPr>
            <a:endParaRPr lang="en-US" sz="24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4216586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Fostering Resilience</a:t>
            </a:r>
            <a:endParaRPr lang="en-US" sz="6000" dirty="0"/>
          </a:p>
        </p:txBody>
      </p:sp>
      <p:grpSp>
        <p:nvGrpSpPr>
          <p:cNvPr id="9" name="Google Shape;208;p29" descr="Three consecutive circles labeled, &quot;connection,&quot; &quot;coping,&quot; and &quot;competence&quot;">
            <a:extLst>
              <a:ext uri="{FF2B5EF4-FFF2-40B4-BE49-F238E27FC236}">
                <a16:creationId xmlns:a16="http://schemas.microsoft.com/office/drawing/2014/main" id="{4FD4A53D-0A8F-470F-B875-9FE2F6F58100}"/>
              </a:ext>
            </a:extLst>
          </p:cNvPr>
          <p:cNvGrpSpPr/>
          <p:nvPr/>
        </p:nvGrpSpPr>
        <p:grpSpPr>
          <a:xfrm>
            <a:off x="267692" y="1496902"/>
            <a:ext cx="8037115" cy="3579893"/>
            <a:chOff x="50489" y="843985"/>
            <a:chExt cx="8282025" cy="3570600"/>
          </a:xfrm>
        </p:grpSpPr>
        <p:sp>
          <p:nvSpPr>
            <p:cNvPr id="10" name="Google Shape;209;p29">
              <a:extLst>
                <a:ext uri="{FF2B5EF4-FFF2-40B4-BE49-F238E27FC236}">
                  <a16:creationId xmlns:a16="http://schemas.microsoft.com/office/drawing/2014/main" id="{FE3B623B-7A40-4B23-9D05-91FDCB2B9FD2}"/>
                </a:ext>
              </a:extLst>
            </p:cNvPr>
            <p:cNvSpPr/>
            <p:nvPr/>
          </p:nvSpPr>
          <p:spPr>
            <a:xfrm>
              <a:off x="5801714" y="1363810"/>
              <a:ext cx="2530800" cy="2531400"/>
            </a:xfrm>
            <a:prstGeom prst="ellipse">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1" name="Google Shape;210;p29">
              <a:extLst>
                <a:ext uri="{FF2B5EF4-FFF2-40B4-BE49-F238E27FC236}">
                  <a16:creationId xmlns:a16="http://schemas.microsoft.com/office/drawing/2014/main" id="{904C6BBC-90C2-4CBE-AFE6-3FF14AE89381}"/>
                </a:ext>
              </a:extLst>
            </p:cNvPr>
            <p:cNvSpPr/>
            <p:nvPr/>
          </p:nvSpPr>
          <p:spPr>
            <a:xfrm>
              <a:off x="5885745"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2" name="Google Shape;211;p29">
              <a:extLst>
                <a:ext uri="{FF2B5EF4-FFF2-40B4-BE49-F238E27FC236}">
                  <a16:creationId xmlns:a16="http://schemas.microsoft.com/office/drawing/2014/main" id="{7B3C73F5-85D0-4456-96AF-B08D06752E89}"/>
                </a:ext>
              </a:extLst>
            </p:cNvPr>
            <p:cNvSpPr txBox="1"/>
            <p:nvPr/>
          </p:nvSpPr>
          <p:spPr>
            <a:xfrm>
              <a:off x="6223527" y="1785772"/>
              <a:ext cx="2025000" cy="16872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dirty="0">
                  <a:solidFill>
                    <a:srgbClr val="7030A0"/>
                  </a:solidFill>
                  <a:latin typeface="Palatino Linotype"/>
                  <a:ea typeface="Palatino Linotype"/>
                  <a:cs typeface="Palatino Linotype"/>
                  <a:sym typeface="Palatino Linotype"/>
                </a:rPr>
                <a:t>Competence</a:t>
              </a:r>
              <a:endParaRPr sz="2600" dirty="0">
                <a:solidFill>
                  <a:srgbClr val="7030A0"/>
                </a:solidFill>
                <a:latin typeface="Palatino Linotype"/>
                <a:ea typeface="Palatino Linotype"/>
                <a:cs typeface="Palatino Linotype"/>
                <a:sym typeface="Palatino Linotype"/>
              </a:endParaRPr>
            </a:p>
          </p:txBody>
        </p:sp>
        <p:sp>
          <p:nvSpPr>
            <p:cNvPr id="13" name="Google Shape;212;p29">
              <a:extLst>
                <a:ext uri="{FF2B5EF4-FFF2-40B4-BE49-F238E27FC236}">
                  <a16:creationId xmlns:a16="http://schemas.microsoft.com/office/drawing/2014/main" id="{4363B5A3-3AEF-4314-87D8-BE464D783476}"/>
                </a:ext>
              </a:extLst>
            </p:cNvPr>
            <p:cNvSpPr/>
            <p:nvPr/>
          </p:nvSpPr>
          <p:spPr>
            <a:xfrm rot="2700000">
              <a:off x="3189056" y="1366887"/>
              <a:ext cx="2524795" cy="2524795"/>
            </a:xfrm>
            <a:prstGeom prst="teardrop">
              <a:avLst>
                <a:gd name="adj" fmla="val 100000"/>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4" name="Google Shape;213;p29">
              <a:extLst>
                <a:ext uri="{FF2B5EF4-FFF2-40B4-BE49-F238E27FC236}">
                  <a16:creationId xmlns:a16="http://schemas.microsoft.com/office/drawing/2014/main" id="{407F67D1-3E15-415A-8D1F-5E3EE3985E34}"/>
                </a:ext>
              </a:extLst>
            </p:cNvPr>
            <p:cNvSpPr/>
            <p:nvPr/>
          </p:nvSpPr>
          <p:spPr>
            <a:xfrm>
              <a:off x="3270080"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5" name="Google Shape;214;p29">
              <a:extLst>
                <a:ext uri="{FF2B5EF4-FFF2-40B4-BE49-F238E27FC236}">
                  <a16:creationId xmlns:a16="http://schemas.microsoft.com/office/drawing/2014/main" id="{07C0451F-14B3-4E40-9E9B-1CE93399CD36}"/>
                </a:ext>
              </a:extLst>
            </p:cNvPr>
            <p:cNvSpPr txBox="1"/>
            <p:nvPr/>
          </p:nvSpPr>
          <p:spPr>
            <a:xfrm>
              <a:off x="3607851" y="1785764"/>
              <a:ext cx="1687200" cy="16875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dirty="0">
                  <a:solidFill>
                    <a:srgbClr val="7030A0"/>
                  </a:solidFill>
                  <a:latin typeface="Palatino Linotype"/>
                  <a:ea typeface="Palatino Linotype"/>
                  <a:cs typeface="Palatino Linotype"/>
                  <a:sym typeface="Palatino Linotype"/>
                </a:rPr>
                <a:t>Coping</a:t>
              </a:r>
              <a:endParaRPr sz="2600" dirty="0">
                <a:solidFill>
                  <a:srgbClr val="7030A0"/>
                </a:solidFill>
                <a:latin typeface="Palatino Linotype"/>
                <a:ea typeface="Palatino Linotype"/>
                <a:cs typeface="Palatino Linotype"/>
                <a:sym typeface="Palatino Linotype"/>
              </a:endParaRPr>
            </a:p>
          </p:txBody>
        </p:sp>
        <p:sp>
          <p:nvSpPr>
            <p:cNvPr id="16" name="Google Shape;215;p29">
              <a:extLst>
                <a:ext uri="{FF2B5EF4-FFF2-40B4-BE49-F238E27FC236}">
                  <a16:creationId xmlns:a16="http://schemas.microsoft.com/office/drawing/2014/main" id="{1FF58AF0-C8E8-4708-832D-AAFB519C6FFD}"/>
                </a:ext>
              </a:extLst>
            </p:cNvPr>
            <p:cNvSpPr/>
            <p:nvPr/>
          </p:nvSpPr>
          <p:spPr>
            <a:xfrm rot="2700000">
              <a:off x="573391" y="1366887"/>
              <a:ext cx="2524795" cy="2524795"/>
            </a:xfrm>
            <a:prstGeom prst="teardrop">
              <a:avLst>
                <a:gd name="adj" fmla="val 100000"/>
              </a:avLst>
            </a:prstGeom>
            <a:solidFill>
              <a:srgbClr val="05CABF"/>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7" name="Google Shape;216;p29">
              <a:extLst>
                <a:ext uri="{FF2B5EF4-FFF2-40B4-BE49-F238E27FC236}">
                  <a16:creationId xmlns:a16="http://schemas.microsoft.com/office/drawing/2014/main" id="{C2D527B8-1333-4794-97E6-D6DFEC90533F}"/>
                </a:ext>
              </a:extLst>
            </p:cNvPr>
            <p:cNvSpPr/>
            <p:nvPr/>
          </p:nvSpPr>
          <p:spPr>
            <a:xfrm>
              <a:off x="654415" y="1448201"/>
              <a:ext cx="2362800" cy="2362500"/>
            </a:xfrm>
            <a:prstGeom prst="ellipse">
              <a:avLst/>
            </a:prstGeom>
            <a:solidFill>
              <a:schemeClr val="lt1">
                <a:alpha val="89800"/>
              </a:schemeClr>
            </a:solidFill>
            <a:ln w="12700" cap="flat" cmpd="sng">
              <a:solidFill>
                <a:srgbClr val="05CABF"/>
              </a:solidFill>
              <a:prstDash val="solid"/>
              <a:round/>
              <a:headEnd type="none" w="sm" len="sm"/>
              <a:tailEnd type="none" w="sm" len="sm"/>
            </a:ln>
          </p:spPr>
          <p:txBody>
            <a:bodyPr spcFirstLastPara="1" wrap="square" lIns="91425" tIns="91425" rIns="91425" bIns="91425" anchor="ctr" anchorCtr="0">
              <a:noAutofit/>
            </a:bodyPr>
            <a:lstStyle/>
            <a:p>
              <a:endParaRPr dirty="0">
                <a:solidFill>
                  <a:srgbClr val="7030A0"/>
                </a:solidFill>
              </a:endParaRPr>
            </a:p>
          </p:txBody>
        </p:sp>
        <p:sp>
          <p:nvSpPr>
            <p:cNvPr id="18" name="Google Shape;217;p29">
              <a:extLst>
                <a:ext uri="{FF2B5EF4-FFF2-40B4-BE49-F238E27FC236}">
                  <a16:creationId xmlns:a16="http://schemas.microsoft.com/office/drawing/2014/main" id="{687192C6-A64B-4FA9-B192-B7E237D00FE7}"/>
                </a:ext>
              </a:extLst>
            </p:cNvPr>
            <p:cNvSpPr txBox="1"/>
            <p:nvPr/>
          </p:nvSpPr>
          <p:spPr>
            <a:xfrm>
              <a:off x="754451" y="1785772"/>
              <a:ext cx="1925100" cy="1687200"/>
            </a:xfrm>
            <a:prstGeom prst="rect">
              <a:avLst/>
            </a:prstGeom>
            <a:noFill/>
            <a:ln>
              <a:noFill/>
            </a:ln>
          </p:spPr>
          <p:txBody>
            <a:bodyPr spcFirstLastPara="1" wrap="square" lIns="33000" tIns="33000" rIns="33000" bIns="33000" anchor="ctr" anchorCtr="0">
              <a:noAutofit/>
            </a:bodyPr>
            <a:lstStyle/>
            <a:p>
              <a:pPr algn="ctr">
                <a:lnSpc>
                  <a:spcPct val="90000"/>
                </a:lnSpc>
              </a:pPr>
              <a:r>
                <a:rPr lang="en-US" sz="2600" b="1" dirty="0">
                  <a:solidFill>
                    <a:srgbClr val="7030A0"/>
                  </a:solidFill>
                  <a:latin typeface="Palatino Linotype"/>
                  <a:ea typeface="Palatino Linotype"/>
                  <a:cs typeface="Palatino Linotype"/>
                  <a:sym typeface="Palatino Linotype"/>
                </a:rPr>
                <a:t>Connection</a:t>
              </a:r>
              <a:endParaRPr sz="2600" b="1" dirty="0">
                <a:solidFill>
                  <a:srgbClr val="7030A0"/>
                </a:solidFill>
                <a:latin typeface="Palatino Linotype"/>
                <a:ea typeface="Palatino Linotype"/>
                <a:cs typeface="Palatino Linotype"/>
                <a:sym typeface="Palatino Linotype"/>
              </a:endParaRPr>
            </a:p>
          </p:txBody>
        </p:sp>
      </p:grpSp>
      <p:sp>
        <p:nvSpPr>
          <p:cNvPr id="19" name="Google Shape;218;p29">
            <a:extLst>
              <a:ext uri="{FF2B5EF4-FFF2-40B4-BE49-F238E27FC236}">
                <a16:creationId xmlns:a16="http://schemas.microsoft.com/office/drawing/2014/main" id="{7869F19B-359B-4A51-8E7B-CD61AC4E093B}"/>
              </a:ext>
            </a:extLst>
          </p:cNvPr>
          <p:cNvSpPr txBox="1"/>
          <p:nvPr/>
        </p:nvSpPr>
        <p:spPr>
          <a:xfrm>
            <a:off x="5486400" y="5309906"/>
            <a:ext cx="3040788" cy="461255"/>
          </a:xfrm>
          <a:prstGeom prst="rect">
            <a:avLst/>
          </a:prstGeom>
          <a:noFill/>
          <a:ln>
            <a:noFill/>
          </a:ln>
        </p:spPr>
        <p:txBody>
          <a:bodyPr spcFirstLastPara="1" wrap="square" lIns="91425" tIns="45700" rIns="91425" bIns="45700" anchor="t" anchorCtr="0">
            <a:noAutofit/>
          </a:bodyPr>
          <a:lstStyle/>
          <a:p>
            <a:r>
              <a:rPr lang="en-US" sz="1200" dirty="0">
                <a:solidFill>
                  <a:schemeClr val="dk1"/>
                </a:solidFill>
                <a:ea typeface="Palatino Linotype"/>
                <a:cs typeface="Palatino Linotype"/>
                <a:sym typeface="Palatino Linotype"/>
              </a:rPr>
              <a:t>ARC Model, Blaustein &amp; Kinniburgh, 2010</a:t>
            </a:r>
            <a:endParaRPr sz="1200"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86037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3200" dirty="0"/>
              <a:t>The Power of Story:</a:t>
            </a:r>
            <a:br>
              <a:rPr lang="en-US" sz="4000" dirty="0"/>
            </a:br>
            <a:r>
              <a:rPr lang="en-US" sz="4000" dirty="0"/>
              <a:t>Transgenerational Resilience</a:t>
            </a:r>
            <a:endParaRPr lang="en-US" sz="6000" dirty="0"/>
          </a:p>
        </p:txBody>
      </p:sp>
      <p:sp>
        <p:nvSpPr>
          <p:cNvPr id="3" name="Content Placeholder 2"/>
          <p:cNvSpPr>
            <a:spLocks noGrp="1"/>
          </p:cNvSpPr>
          <p:nvPr>
            <p:ph idx="1"/>
          </p:nvPr>
        </p:nvSpPr>
        <p:spPr>
          <a:xfrm>
            <a:off x="367955" y="1922279"/>
            <a:ext cx="8408089" cy="3388517"/>
          </a:xfrm>
        </p:spPr>
        <p:txBody>
          <a:bodyPr>
            <a:noAutofit/>
          </a:bodyPr>
          <a:lstStyle/>
          <a:p>
            <a:pPr marL="0" indent="0" algn="ctr">
              <a:lnSpc>
                <a:spcPct val="150000"/>
              </a:lnSpc>
              <a:buNone/>
            </a:pPr>
            <a:r>
              <a:rPr lang="en-US" sz="2400" dirty="0"/>
              <a:t>Research from Emory University on                                  trans-generational healing suggests that                       actively reflecting on your family stories and histories </a:t>
            </a:r>
            <a:r>
              <a:rPr lang="en-US" sz="2400" b="1" i="1" dirty="0"/>
              <a:t>enhances emotional health </a:t>
            </a:r>
            <a:r>
              <a:rPr lang="en-US" sz="2400" dirty="0"/>
              <a:t>and </a:t>
            </a:r>
            <a:r>
              <a:rPr lang="en-US" sz="2400" b="1" i="1" dirty="0"/>
              <a:t>facilitates resilience      </a:t>
            </a:r>
            <a:r>
              <a:rPr lang="en-US" sz="2400" dirty="0"/>
              <a:t>in both adults and children.</a:t>
            </a:r>
            <a:endParaRPr lang="en-US" sz="2400" dirty="0">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6846232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3200" dirty="0"/>
              <a:t>Relationships are Central to Healing</a:t>
            </a:r>
            <a:endParaRPr lang="en-US" sz="6000" dirty="0"/>
          </a:p>
        </p:txBody>
      </p:sp>
      <p:sp>
        <p:nvSpPr>
          <p:cNvPr id="3" name="Content Placeholder 2"/>
          <p:cNvSpPr>
            <a:spLocks noGrp="1"/>
          </p:cNvSpPr>
          <p:nvPr>
            <p:ph idx="1"/>
          </p:nvPr>
        </p:nvSpPr>
        <p:spPr>
          <a:xfrm>
            <a:off x="365760" y="1834918"/>
            <a:ext cx="5246370" cy="3388517"/>
          </a:xfrm>
        </p:spPr>
        <p:txBody>
          <a:bodyPr>
            <a:noAutofit/>
          </a:bodyPr>
          <a:lstStyle/>
          <a:p>
            <a:pPr marL="0" indent="0" algn="ctr">
              <a:lnSpc>
                <a:spcPct val="150000"/>
              </a:lnSpc>
              <a:buNone/>
            </a:pPr>
            <a:r>
              <a:rPr lang="en-US" b="1" dirty="0">
                <a:ea typeface="ＭＳ Ｐゴシック" charset="0"/>
                <a:cs typeface="ＭＳ Ｐゴシック" charset="0"/>
              </a:rPr>
              <a:t>Prioritize connection.  </a:t>
            </a:r>
          </a:p>
          <a:p>
            <a:pPr marL="0" indent="0" algn="ctr">
              <a:lnSpc>
                <a:spcPct val="150000"/>
              </a:lnSpc>
              <a:buNone/>
            </a:pPr>
            <a:endParaRPr lang="en-US" sz="2400" dirty="0">
              <a:ea typeface="ＭＳ Ｐゴシック" charset="0"/>
              <a:cs typeface="ＭＳ Ｐゴシック" charset="0"/>
            </a:endParaRPr>
          </a:p>
          <a:p>
            <a:pPr marL="0" indent="0" algn="ctr">
              <a:lnSpc>
                <a:spcPct val="150000"/>
              </a:lnSpc>
              <a:buNone/>
            </a:pPr>
            <a:r>
              <a:rPr lang="en-US" sz="2400" dirty="0">
                <a:ea typeface="ＭＳ Ｐゴシック" charset="0"/>
                <a:cs typeface="ＭＳ Ｐゴシック" charset="0"/>
              </a:rPr>
              <a:t>Every positive, attuned interaction with a trustworthy adult can help to rewire the brain.</a:t>
            </a:r>
          </a:p>
          <a:p>
            <a:pPr marL="0" indent="0" algn="ctr">
              <a:lnSpc>
                <a:spcPct val="150000"/>
              </a:lnSpc>
              <a:buNone/>
            </a:pPr>
            <a:endParaRPr lang="en-US" sz="2400" dirty="0">
              <a:ea typeface="ＭＳ Ｐゴシック" charset="0"/>
              <a:cs typeface="ＭＳ Ｐゴシック" charset="0"/>
            </a:endParaRPr>
          </a:p>
        </p:txBody>
      </p:sp>
      <p:pic>
        <p:nvPicPr>
          <p:cNvPr id="8" name="Picture 2" descr="Cross section of a heart-shaped tree trunk">
            <a:extLst>
              <a:ext uri="{FF2B5EF4-FFF2-40B4-BE49-F238E27FC236}">
                <a16:creationId xmlns:a16="http://schemas.microsoft.com/office/drawing/2014/main" id="{07F2AAFB-F160-4816-B209-1682667B11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2245" y="2148840"/>
            <a:ext cx="2890312" cy="272296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40724305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403316" cy="1145918"/>
          </a:xfrm>
        </p:spPr>
        <p:txBody>
          <a:bodyPr>
            <a:normAutofit/>
          </a:bodyPr>
          <a:lstStyle/>
          <a:p>
            <a:r>
              <a:rPr lang="en-US" sz="4000" dirty="0"/>
              <a:t>Let’s Take a Break</a:t>
            </a:r>
            <a:r>
              <a:rPr lang="en-US" sz="4000" dirty="0">
                <a:solidFill>
                  <a:schemeClr val="bg1"/>
                </a:solidFill>
              </a:rPr>
              <a: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pic>
        <p:nvPicPr>
          <p:cNvPr id="12" name="Content Placeholder 5" descr="Dandelion flower placed on top of several smooth rocks">
            <a:extLst>
              <a:ext uri="{FF2B5EF4-FFF2-40B4-BE49-F238E27FC236}">
                <a16:creationId xmlns:a16="http://schemas.microsoft.com/office/drawing/2014/main" id="{0C422E4D-18A4-48C7-95FD-CD4D39FB385E}"/>
              </a:ext>
            </a:extLst>
          </p:cNvPr>
          <p:cNvPicPr>
            <a:picLocks noChangeAspect="1"/>
          </p:cNvPicPr>
          <p:nvPr/>
        </p:nvPicPr>
        <p:blipFill>
          <a:blip r:embed="rId7"/>
          <a:stretch>
            <a:fillRect/>
          </a:stretch>
        </p:blipFill>
        <p:spPr>
          <a:xfrm>
            <a:off x="1430435" y="1648089"/>
            <a:ext cx="6283129" cy="3561822"/>
          </a:xfrm>
          <a:prstGeom prst="rect">
            <a:avLst/>
          </a:prstGeom>
        </p:spPr>
      </p:pic>
    </p:spTree>
    <p:custDataLst>
      <p:tags r:id="rId1"/>
    </p:custDataLst>
    <p:extLst>
      <p:ext uri="{BB962C8B-B14F-4D97-AF65-F5344CB8AC3E}">
        <p14:creationId xmlns:p14="http://schemas.microsoft.com/office/powerpoint/2010/main" val="1343128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Increasing Our Capacity</a:t>
            </a:r>
          </a:p>
        </p:txBody>
      </p:sp>
      <p:pic>
        <p:nvPicPr>
          <p:cNvPr id="9" name="Picture 8" descr="close-up view of a vibrant butterfly ">
            <a:extLst>
              <a:ext uri="{FF2B5EF4-FFF2-40B4-BE49-F238E27FC236}">
                <a16:creationId xmlns:a16="http://schemas.microsoft.com/office/drawing/2014/main" id="{509FAFF0-6962-4A5E-889F-97591B7B9DA3}"/>
              </a:ext>
            </a:extLst>
          </p:cNvPr>
          <p:cNvPicPr>
            <a:picLocks noChangeAspect="1"/>
          </p:cNvPicPr>
          <p:nvPr/>
        </p:nvPicPr>
        <p:blipFill>
          <a:blip r:embed="rId4"/>
          <a:stretch>
            <a:fillRect/>
          </a:stretch>
        </p:blipFill>
        <p:spPr>
          <a:xfrm>
            <a:off x="2503170" y="1478704"/>
            <a:ext cx="4137660" cy="2575872"/>
          </a:xfrm>
          <a:prstGeom prst="rect">
            <a:avLst/>
          </a:prstGeom>
        </p:spPr>
      </p:pic>
      <p:sp>
        <p:nvSpPr>
          <p:cNvPr id="3" name="Content Placeholder 2"/>
          <p:cNvSpPr>
            <a:spLocks noGrp="1"/>
          </p:cNvSpPr>
          <p:nvPr>
            <p:ph idx="1"/>
          </p:nvPr>
        </p:nvSpPr>
        <p:spPr>
          <a:xfrm>
            <a:off x="365760" y="4288212"/>
            <a:ext cx="8389620" cy="1303020"/>
          </a:xfrm>
        </p:spPr>
        <p:txBody>
          <a:bodyPr>
            <a:noAutofit/>
          </a:bodyPr>
          <a:lstStyle/>
          <a:p>
            <a:pPr marL="0" indent="0" algn="ctr">
              <a:lnSpc>
                <a:spcPct val="150000"/>
              </a:lnSpc>
              <a:buNone/>
            </a:pPr>
            <a:r>
              <a:rPr lang="en-US" sz="2400" b="1" dirty="0">
                <a:ea typeface="ＭＳ Ｐゴシック" charset="0"/>
                <a:cs typeface="ＭＳ Ｐゴシック" charset="0"/>
              </a:rPr>
              <a:t>Self-care</a:t>
            </a:r>
            <a:r>
              <a:rPr lang="en-US" sz="2400" dirty="0">
                <a:ea typeface="ＭＳ Ｐゴシック" charset="0"/>
                <a:cs typeface="ＭＳ Ｐゴシック" charset="0"/>
              </a:rPr>
              <a:t> refers to activities and practices that can help you to reduce your stress and enhance your overall well-being.</a:t>
            </a:r>
          </a:p>
          <a:p>
            <a:pPr marL="0" indent="0" algn="ctr">
              <a:lnSpc>
                <a:spcPct val="150000"/>
              </a:lnSpc>
              <a:buNone/>
            </a:pPr>
            <a:endParaRPr lang="en-US" sz="2400" dirty="0">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593005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Sustained Individual Wellness</a:t>
            </a:r>
          </a:p>
        </p:txBody>
      </p:sp>
      <p:pic>
        <p:nvPicPr>
          <p:cNvPr id="8" name="Picture 7" descr="two lotus flowers floating on calm water">
            <a:extLst>
              <a:ext uri="{FF2B5EF4-FFF2-40B4-BE49-F238E27FC236}">
                <a16:creationId xmlns:a16="http://schemas.microsoft.com/office/drawing/2014/main" id="{0F753076-9590-4837-9E13-02C727881728}"/>
              </a:ext>
            </a:extLst>
          </p:cNvPr>
          <p:cNvPicPr>
            <a:picLocks noChangeAspect="1"/>
          </p:cNvPicPr>
          <p:nvPr/>
        </p:nvPicPr>
        <p:blipFill>
          <a:blip r:embed="rId4"/>
          <a:stretch>
            <a:fillRect/>
          </a:stretch>
        </p:blipFill>
        <p:spPr>
          <a:xfrm>
            <a:off x="211874" y="1655022"/>
            <a:ext cx="3934073" cy="2621377"/>
          </a:xfrm>
          <a:prstGeom prst="rect">
            <a:avLst/>
          </a:prstGeom>
        </p:spPr>
      </p:pic>
      <p:sp>
        <p:nvSpPr>
          <p:cNvPr id="6" name="Rectangle 5">
            <a:extLst>
              <a:ext uri="{FF2B5EF4-FFF2-40B4-BE49-F238E27FC236}">
                <a16:creationId xmlns:a16="http://schemas.microsoft.com/office/drawing/2014/main" id="{BC411C79-3863-48EA-AF56-C31C1C8B2E8E}"/>
              </a:ext>
            </a:extLst>
          </p:cNvPr>
          <p:cNvSpPr/>
          <p:nvPr/>
        </p:nvSpPr>
        <p:spPr>
          <a:xfrm>
            <a:off x="4253023" y="1918923"/>
            <a:ext cx="4679103" cy="2554545"/>
          </a:xfrm>
          <a:prstGeom prst="rect">
            <a:avLst/>
          </a:prstGeom>
        </p:spPr>
        <p:txBody>
          <a:bodyPr wrap="square">
            <a:spAutoFit/>
          </a:bodyPr>
          <a:lstStyle/>
          <a:p>
            <a:pPr algn="ctr"/>
            <a:r>
              <a:rPr lang="en-US" sz="2800" dirty="0"/>
              <a:t>"a conscious, self-directed and evolving process of achieving full potential" </a:t>
            </a:r>
          </a:p>
          <a:p>
            <a:pPr algn="ctr"/>
            <a:endParaRPr lang="en-US" sz="2400" dirty="0"/>
          </a:p>
          <a:p>
            <a:pPr algn="ctr"/>
            <a:r>
              <a:rPr lang="en-US" sz="1600" dirty="0"/>
              <a:t>-The National Wellness Institute</a:t>
            </a:r>
          </a:p>
          <a:p>
            <a:endParaRPr lang="en-US" dirty="0"/>
          </a:p>
          <a:p>
            <a:endParaRPr lang="en-US" dirty="0"/>
          </a:p>
        </p:txBody>
      </p:sp>
      <p:sp>
        <p:nvSpPr>
          <p:cNvPr id="10" name="Rectangle 9">
            <a:extLst>
              <a:ext uri="{FF2B5EF4-FFF2-40B4-BE49-F238E27FC236}">
                <a16:creationId xmlns:a16="http://schemas.microsoft.com/office/drawing/2014/main" id="{368BD41A-66EC-47EA-A6EA-3C0A4B01B09C}"/>
              </a:ext>
            </a:extLst>
          </p:cNvPr>
          <p:cNvSpPr/>
          <p:nvPr/>
        </p:nvSpPr>
        <p:spPr>
          <a:xfrm>
            <a:off x="528810" y="4670537"/>
            <a:ext cx="8083562" cy="523220"/>
          </a:xfrm>
          <a:prstGeom prst="rect">
            <a:avLst/>
          </a:prstGeom>
        </p:spPr>
        <p:txBody>
          <a:bodyPr wrap="square">
            <a:spAutoFit/>
          </a:bodyPr>
          <a:lstStyle/>
          <a:p>
            <a:pPr algn="ctr"/>
            <a:r>
              <a:rPr lang="en-US" sz="2800" dirty="0"/>
              <a:t>A focus on your </a:t>
            </a:r>
            <a:r>
              <a:rPr lang="en-US" sz="2800" b="1" i="1" dirty="0"/>
              <a:t>internal &amp; external </a:t>
            </a:r>
            <a:r>
              <a:rPr lang="en-US" sz="2800" dirty="0"/>
              <a:t>environment</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269804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14300" y="1954213"/>
            <a:ext cx="8836025" cy="3511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In order to continue to give at our highest capacity,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we must actively engage in periods of recovery.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49802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fontScale="90000"/>
          </a:bodyPr>
          <a:lstStyle/>
          <a:p>
            <a:r>
              <a:rPr lang="en-US" dirty="0"/>
              <a:t>Dyadic Listening Guidelines</a:t>
            </a:r>
          </a:p>
        </p:txBody>
      </p:sp>
      <p:sp>
        <p:nvSpPr>
          <p:cNvPr id="3" name="Content Placeholder 2"/>
          <p:cNvSpPr>
            <a:spLocks noGrp="1"/>
          </p:cNvSpPr>
          <p:nvPr>
            <p:ph idx="1"/>
          </p:nvPr>
        </p:nvSpPr>
        <p:spPr>
          <a:xfrm>
            <a:off x="316937" y="1405054"/>
            <a:ext cx="8615189" cy="4519607"/>
          </a:xfrm>
        </p:spPr>
        <p:txBody>
          <a:bodyPr>
            <a:normAutofit/>
          </a:bodyPr>
          <a:lstStyle/>
          <a:p>
            <a:pPr marL="457200" lvl="0" indent="-342900">
              <a:spcBef>
                <a:spcPts val="0"/>
              </a:spcBef>
              <a:spcAft>
                <a:spcPts val="1200"/>
              </a:spcAft>
              <a:buSzPts val="1800"/>
              <a:buAutoNum type="arabicPeriod"/>
            </a:pPr>
            <a:r>
              <a:rPr lang="en-US" dirty="0"/>
              <a:t>The listener does not speak to interpret, paraphrase, analyze, give advice, or break in with a personal story.</a:t>
            </a:r>
          </a:p>
          <a:p>
            <a:pPr marL="457200" lvl="0" indent="-342900">
              <a:spcBef>
                <a:spcPts val="0"/>
              </a:spcBef>
              <a:spcAft>
                <a:spcPts val="1200"/>
              </a:spcAft>
              <a:buSzPts val="1800"/>
              <a:buAutoNum type="arabicPeriod"/>
            </a:pPr>
            <a:r>
              <a:rPr lang="en-US" dirty="0"/>
              <a:t>Confidentiality is maintained.</a:t>
            </a:r>
          </a:p>
          <a:p>
            <a:pPr marL="457200" lvl="0" indent="-342900">
              <a:spcBef>
                <a:spcPts val="0"/>
              </a:spcBef>
              <a:spcAft>
                <a:spcPts val="1200"/>
              </a:spcAft>
              <a:buSzPts val="1800"/>
              <a:buAutoNum type="arabicPeriod"/>
            </a:pPr>
            <a:r>
              <a:rPr lang="en-US" dirty="0"/>
              <a:t>The talker is not to criticize or complain about the listener or mutual acquaintances.</a:t>
            </a:r>
          </a:p>
          <a:p>
            <a:pPr marL="457200" lvl="0" indent="-342900">
              <a:spcBef>
                <a:spcPts val="0"/>
              </a:spcBef>
              <a:spcAft>
                <a:spcPts val="1200"/>
              </a:spcAft>
              <a:buSzPts val="1800"/>
              <a:buAutoNum type="arabicPeriod"/>
            </a:pPr>
            <a:r>
              <a:rPr lang="en-US" dirty="0"/>
              <a:t>Honor silence.</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37448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Vicarious Resilience</a:t>
            </a:r>
          </a:p>
        </p:txBody>
      </p:sp>
      <p:sp>
        <p:nvSpPr>
          <p:cNvPr id="3" name="Content Placeholder 2"/>
          <p:cNvSpPr>
            <a:spLocks noGrp="1"/>
          </p:cNvSpPr>
          <p:nvPr>
            <p:ph idx="1"/>
          </p:nvPr>
        </p:nvSpPr>
        <p:spPr>
          <a:xfrm>
            <a:off x="171450" y="2071194"/>
            <a:ext cx="5314950" cy="3210534"/>
          </a:xfrm>
        </p:spPr>
        <p:txBody>
          <a:bodyPr>
            <a:noAutofit/>
          </a:bodyPr>
          <a:lstStyle/>
          <a:p>
            <a:pPr marL="0" indent="0" algn="ctr">
              <a:lnSpc>
                <a:spcPct val="100000"/>
              </a:lnSpc>
              <a:buNone/>
            </a:pPr>
            <a:r>
              <a:rPr lang="en-US" dirty="0">
                <a:ea typeface="ＭＳ Ｐゴシック" charset="0"/>
                <a:cs typeface="ＭＳ Ｐゴシック" charset="0"/>
              </a:rPr>
              <a:t>“Vicarious resilience is the positive effects on helping professionals who witness the healing, recovery, and resilience of persons who have survived severe trauma in their lives.” </a:t>
            </a:r>
          </a:p>
          <a:p>
            <a:pPr marL="0" indent="0" algn="ctr">
              <a:lnSpc>
                <a:spcPct val="150000"/>
              </a:lnSpc>
              <a:buNone/>
            </a:pPr>
            <a:r>
              <a:rPr lang="en-US" sz="1400" dirty="0">
                <a:ea typeface="ＭＳ Ｐゴシック" charset="0"/>
                <a:cs typeface="ＭＳ Ｐゴシック" charset="0"/>
              </a:rPr>
              <a:t>-Hernandez, Gangsei, &amp; Engstrom (2007)</a:t>
            </a:r>
          </a:p>
        </p:txBody>
      </p:sp>
      <p:pic>
        <p:nvPicPr>
          <p:cNvPr id="8" name="Shape 568" descr="A quote from Anne Frank that reads: &quot;I don't think of all the misery, but of the beauty that still remains.&quot;">
            <a:extLst>
              <a:ext uri="{FF2B5EF4-FFF2-40B4-BE49-F238E27FC236}">
                <a16:creationId xmlns:a16="http://schemas.microsoft.com/office/drawing/2014/main" id="{98E7D70C-4AC6-4669-A305-3A2B0ADEDAB7}"/>
              </a:ext>
            </a:extLst>
          </p:cNvPr>
          <p:cNvPicPr preferRelativeResize="0"/>
          <p:nvPr/>
        </p:nvPicPr>
        <p:blipFill>
          <a:blip r:embed="rId4">
            <a:alphaModFix/>
          </a:blip>
          <a:stretch>
            <a:fillRect/>
          </a:stretch>
        </p:blipFill>
        <p:spPr>
          <a:xfrm>
            <a:off x="5486400" y="2004583"/>
            <a:ext cx="3551470" cy="3398632"/>
          </a:xfrm>
          <a:prstGeom prst="rect">
            <a:avLst/>
          </a:prstGeom>
          <a:noFill/>
          <a:ln>
            <a:noFill/>
          </a:ln>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930734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Vicarious Resilience </a:t>
            </a:r>
            <a:r>
              <a:rPr lang="en-US" sz="1800" dirty="0">
                <a:solidFill>
                  <a:schemeClr val="bg1"/>
                </a:solidFill>
              </a:rPr>
              <a:t>(continued)</a:t>
            </a:r>
            <a:endParaRPr lang="en-US" sz="4000" dirty="0">
              <a:solidFill>
                <a:schemeClr val="bg1"/>
              </a:solidFill>
            </a:endParaRPr>
          </a:p>
        </p:txBody>
      </p:sp>
      <p:sp>
        <p:nvSpPr>
          <p:cNvPr id="6" name="TextBox 5">
            <a:extLst>
              <a:ext uri="{FF2B5EF4-FFF2-40B4-BE49-F238E27FC236}">
                <a16:creationId xmlns:a16="http://schemas.microsoft.com/office/drawing/2014/main" id="{D49B3C2B-5CCF-4D6F-A5B9-C2500517583F}"/>
              </a:ext>
            </a:extLst>
          </p:cNvPr>
          <p:cNvSpPr txBox="1"/>
          <p:nvPr/>
        </p:nvSpPr>
        <p:spPr>
          <a:xfrm>
            <a:off x="297181" y="1228098"/>
            <a:ext cx="8526780" cy="923330"/>
          </a:xfrm>
          <a:prstGeom prst="rect">
            <a:avLst/>
          </a:prstGeom>
          <a:noFill/>
        </p:spPr>
        <p:txBody>
          <a:bodyPr wrap="square" rtlCol="0">
            <a:spAutoFit/>
          </a:bodyPr>
          <a:lstStyle/>
          <a:p>
            <a:r>
              <a:rPr lang="en-US" dirty="0"/>
              <a:t>Results in positive transformation and empowerment in ‘us’ through empathic engagement with the stories of others </a:t>
            </a:r>
          </a:p>
          <a:p>
            <a:endParaRPr lang="en-US" dirty="0"/>
          </a:p>
        </p:txBody>
      </p:sp>
      <p:sp>
        <p:nvSpPr>
          <p:cNvPr id="3" name="Content Placeholder 2"/>
          <p:cNvSpPr>
            <a:spLocks noGrp="1"/>
          </p:cNvSpPr>
          <p:nvPr>
            <p:ph idx="1"/>
          </p:nvPr>
        </p:nvSpPr>
        <p:spPr>
          <a:xfrm>
            <a:off x="106130" y="2134456"/>
            <a:ext cx="5226770" cy="3739572"/>
          </a:xfrm>
        </p:spPr>
        <p:txBody>
          <a:bodyPr>
            <a:noAutofit/>
          </a:bodyPr>
          <a:lstStyle/>
          <a:p>
            <a:pPr>
              <a:lnSpc>
                <a:spcPct val="100000"/>
              </a:lnSpc>
            </a:pPr>
            <a:r>
              <a:rPr lang="en-US" sz="2000" dirty="0">
                <a:ea typeface="ＭＳ Ｐゴシック" charset="0"/>
                <a:cs typeface="ＭＳ Ｐゴシック" charset="0"/>
              </a:rPr>
              <a:t>Increased </a:t>
            </a:r>
            <a:r>
              <a:rPr lang="en-US" sz="2000" b="1" i="1" dirty="0">
                <a:ea typeface="ＭＳ Ｐゴシック" charset="0"/>
                <a:cs typeface="ＭＳ Ｐゴシック" charset="0"/>
              </a:rPr>
              <a:t>hopefulness</a:t>
            </a:r>
            <a:r>
              <a:rPr lang="en-US" sz="2000" dirty="0">
                <a:ea typeface="ＭＳ Ｐゴシック" charset="0"/>
                <a:cs typeface="ＭＳ Ｐゴシック" charset="0"/>
              </a:rPr>
              <a:t> and </a:t>
            </a:r>
            <a:r>
              <a:rPr lang="en-US" sz="2000" b="1" i="1" dirty="0">
                <a:ea typeface="ＭＳ Ｐゴシック" charset="0"/>
                <a:cs typeface="ＭＳ Ｐゴシック" charset="0"/>
              </a:rPr>
              <a:t>compassion</a:t>
            </a:r>
            <a:r>
              <a:rPr lang="en-US" sz="2000" dirty="0">
                <a:ea typeface="ＭＳ Ｐゴシック" charset="0"/>
                <a:cs typeface="ＭＳ Ｐゴシック" charset="0"/>
              </a:rPr>
              <a:t> </a:t>
            </a:r>
          </a:p>
          <a:p>
            <a:pPr>
              <a:lnSpc>
                <a:spcPct val="100000"/>
              </a:lnSpc>
            </a:pPr>
            <a:r>
              <a:rPr lang="en-US" sz="2000" dirty="0">
                <a:ea typeface="ＭＳ Ｐゴシック" charset="0"/>
                <a:cs typeface="ＭＳ Ｐゴシック" charset="0"/>
              </a:rPr>
              <a:t>Balanced self-awareness and perspective </a:t>
            </a:r>
          </a:p>
          <a:p>
            <a:pPr>
              <a:lnSpc>
                <a:spcPct val="100000"/>
              </a:lnSpc>
            </a:pPr>
            <a:r>
              <a:rPr lang="en-US" sz="2000" dirty="0">
                <a:ea typeface="ＭＳ Ｐゴシック" charset="0"/>
                <a:cs typeface="ＭＳ Ｐゴシック" charset="0"/>
              </a:rPr>
              <a:t>Increased </a:t>
            </a:r>
            <a:r>
              <a:rPr lang="en-US" sz="2000" b="1" i="1" dirty="0">
                <a:ea typeface="ＭＳ Ｐゴシック" charset="0"/>
                <a:cs typeface="ＭＳ Ｐゴシック" charset="0"/>
              </a:rPr>
              <a:t>racial and cultural consciousness </a:t>
            </a:r>
          </a:p>
          <a:p>
            <a:pPr>
              <a:lnSpc>
                <a:spcPct val="100000"/>
              </a:lnSpc>
            </a:pPr>
            <a:r>
              <a:rPr lang="en-US" sz="2000" dirty="0">
                <a:ea typeface="ＭＳ Ｐゴシック" charset="0"/>
                <a:cs typeface="ＭＳ Ｐゴシック" charset="0"/>
              </a:rPr>
              <a:t>Increased awareness of relative privilege, marginalization, and oppression </a:t>
            </a:r>
          </a:p>
          <a:p>
            <a:pPr>
              <a:lnSpc>
                <a:spcPct val="100000"/>
              </a:lnSpc>
            </a:pPr>
            <a:r>
              <a:rPr lang="en-US" sz="2000" dirty="0">
                <a:ea typeface="ＭＳ Ｐゴシック" charset="0"/>
                <a:cs typeface="ＭＳ Ｐゴシック" charset="0"/>
              </a:rPr>
              <a:t>Profound belief in the adaptability and strength of others</a:t>
            </a:r>
          </a:p>
          <a:p>
            <a:pPr marL="0" indent="0" algn="ctr">
              <a:lnSpc>
                <a:spcPct val="100000"/>
              </a:lnSpc>
              <a:buNone/>
            </a:pPr>
            <a:endParaRPr lang="en-US" sz="1400" dirty="0">
              <a:ea typeface="ＭＳ Ｐゴシック" charset="0"/>
              <a:cs typeface="ＭＳ Ｐゴシック" charset="0"/>
            </a:endParaRPr>
          </a:p>
        </p:txBody>
      </p:sp>
      <p:pic>
        <p:nvPicPr>
          <p:cNvPr id="8" name="Shape 568" descr="A quote from Anne Frank that reads: &quot;I don't think of all the misery, but of the beauty that still remains.&quot;">
            <a:extLst>
              <a:ext uri="{FF2B5EF4-FFF2-40B4-BE49-F238E27FC236}">
                <a16:creationId xmlns:a16="http://schemas.microsoft.com/office/drawing/2014/main" id="{98E7D70C-4AC6-4669-A305-3A2B0ADEDAB7}"/>
              </a:ext>
            </a:extLst>
          </p:cNvPr>
          <p:cNvPicPr preferRelativeResize="0"/>
          <p:nvPr/>
        </p:nvPicPr>
        <p:blipFill>
          <a:blip r:embed="rId4">
            <a:alphaModFix/>
          </a:blip>
          <a:stretch>
            <a:fillRect/>
          </a:stretch>
        </p:blipFill>
        <p:spPr>
          <a:xfrm>
            <a:off x="5486400" y="2020478"/>
            <a:ext cx="3551470" cy="3398632"/>
          </a:xfrm>
          <a:prstGeom prst="rect">
            <a:avLst/>
          </a:prstGeom>
          <a:noFill/>
          <a:ln>
            <a:noFill/>
          </a:ln>
        </p:spPr>
      </p:pic>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1041291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14300" y="1382713"/>
            <a:ext cx="8836025" cy="408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Research shows that by </a:t>
            </a:r>
            <a:r>
              <a:rPr kumimoji="0" lang="en-US" sz="2400" b="1" i="1"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simply talking </a:t>
            </a: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about the concept of vicarious resilience and letting people know that it exists will raise the likelihood of people having the experience.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					Hernandez, Gangsei, &amp; Engstrom (2007) </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770410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99151"/>
            <a:ext cx="8566366" cy="1145918"/>
          </a:xfrm>
        </p:spPr>
        <p:txBody>
          <a:bodyPr>
            <a:normAutofit/>
          </a:bodyPr>
          <a:lstStyle/>
          <a:p>
            <a:r>
              <a:rPr lang="en-US" sz="4000" dirty="0"/>
              <a:t>Pair Reflection </a:t>
            </a:r>
          </a:p>
        </p:txBody>
      </p:sp>
      <p:sp>
        <p:nvSpPr>
          <p:cNvPr id="3" name="Content Placeholder 2"/>
          <p:cNvSpPr>
            <a:spLocks noGrp="1"/>
          </p:cNvSpPr>
          <p:nvPr>
            <p:ph idx="1"/>
          </p:nvPr>
        </p:nvSpPr>
        <p:spPr>
          <a:xfrm>
            <a:off x="228600" y="1794510"/>
            <a:ext cx="8703526" cy="3796722"/>
          </a:xfrm>
        </p:spPr>
        <p:txBody>
          <a:bodyPr>
            <a:noAutofit/>
          </a:bodyPr>
          <a:lstStyle/>
          <a:p>
            <a:pPr marL="0" indent="0" algn="ctr">
              <a:lnSpc>
                <a:spcPct val="150000"/>
              </a:lnSpc>
              <a:buNone/>
            </a:pPr>
            <a:r>
              <a:rPr lang="en-US" sz="2400" dirty="0">
                <a:ea typeface="ＭＳ Ｐゴシック" charset="0"/>
                <a:cs typeface="ＭＳ Ｐゴシック" charset="0"/>
              </a:rPr>
              <a:t>Through the lens of vicarious resilience, think about someone you know that has overcome significant challenges.  </a:t>
            </a:r>
          </a:p>
          <a:p>
            <a:pPr marL="0" indent="0" algn="ctr">
              <a:lnSpc>
                <a:spcPct val="150000"/>
              </a:lnSpc>
              <a:buNone/>
            </a:pPr>
            <a:endParaRPr lang="en-US" sz="2400" dirty="0">
              <a:ea typeface="ＭＳ Ｐゴシック" charset="0"/>
              <a:cs typeface="ＭＳ Ｐゴシック" charset="0"/>
            </a:endParaRPr>
          </a:p>
          <a:p>
            <a:pPr marL="0" indent="0" algn="ctr">
              <a:lnSpc>
                <a:spcPct val="150000"/>
              </a:lnSpc>
              <a:buNone/>
            </a:pPr>
            <a:r>
              <a:rPr lang="en-US" sz="2400" b="1" dirty="0">
                <a:ea typeface="ＭＳ Ｐゴシック" charset="0"/>
                <a:cs typeface="ＭＳ Ｐゴシック" charset="0"/>
              </a:rPr>
              <a:t>How has witnessing their growth changed your life? </a:t>
            </a:r>
          </a:p>
          <a:p>
            <a:pPr marL="0" indent="0" algn="ctr">
              <a:lnSpc>
                <a:spcPct val="150000"/>
              </a:lnSpc>
              <a:buNone/>
            </a:pPr>
            <a:endParaRPr lang="en-US" sz="2400" dirty="0">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35819659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14300" y="1382713"/>
            <a:ext cx="8836025" cy="408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“…the aim is to </a:t>
            </a:r>
            <a:r>
              <a:rPr kumimoji="0" lang="en-US" sz="2800" b="1" i="1"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increase teaching and learning time</a:t>
            </a:r>
            <a:r>
              <a:rPr kumimoji="0" lang="en-US" sz="28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 and </a:t>
            </a:r>
            <a:r>
              <a:rPr kumimoji="0" lang="en-US" sz="2800" b="1" i="1"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reduce time spent on discipline</a:t>
            </a:r>
            <a:r>
              <a:rPr kumimoji="0" lang="en-US" sz="28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 The ultimate goal is to help all traumatized students become </a:t>
            </a:r>
            <a:r>
              <a:rPr kumimoji="0" lang="en-US" sz="2800" b="1" i="1"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successful members </a:t>
            </a:r>
            <a:r>
              <a:rPr kumimoji="0" lang="en-US" sz="28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in their school communities.”</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						</a:t>
            </a:r>
            <a:r>
              <a:rPr kumimoji="0" lang="en-US" sz="18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(Cole et al., 2005, p. 6)</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27640327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Journaling Activity</a:t>
            </a:r>
          </a:p>
        </p:txBody>
      </p:sp>
      <p:sp>
        <p:nvSpPr>
          <p:cNvPr id="3" name="Content Placeholder 2"/>
          <p:cNvSpPr>
            <a:spLocks noGrp="1"/>
          </p:cNvSpPr>
          <p:nvPr>
            <p:ph sz="quarter" idx="10"/>
          </p:nvPr>
        </p:nvSpPr>
        <p:spPr>
          <a:xfrm>
            <a:off x="628651" y="2278248"/>
            <a:ext cx="7886699" cy="2921281"/>
          </a:xfrm>
        </p:spPr>
        <p:txBody>
          <a:bodyPr>
            <a:normAutofit fontScale="32500" lnSpcReduction="20000"/>
          </a:bodyPr>
          <a:lstStyle/>
          <a:p>
            <a:pPr marL="0" indent="0">
              <a:spcBef>
                <a:spcPts val="1350"/>
              </a:spcBef>
              <a:buNone/>
            </a:pPr>
            <a:r>
              <a:rPr lang="en-US" sz="8600" b="1" dirty="0"/>
              <a:t>Journal: </a:t>
            </a:r>
          </a:p>
          <a:p>
            <a:pPr marL="0" indent="0">
              <a:spcBef>
                <a:spcPts val="1350"/>
              </a:spcBef>
              <a:buNone/>
            </a:pPr>
            <a:r>
              <a:rPr lang="en-US" sz="8600" dirty="0"/>
              <a:t>Identify 2-3 ways you will implement understanding trauma and stress within your role.</a:t>
            </a:r>
          </a:p>
          <a:p>
            <a:pPr marL="0" indent="0">
              <a:spcBef>
                <a:spcPts val="1350"/>
              </a:spcBef>
              <a:buNone/>
            </a:pPr>
            <a:endParaRPr lang="en-US" sz="8600" dirty="0"/>
          </a:p>
          <a:p>
            <a:pPr marL="0" indent="0">
              <a:spcBef>
                <a:spcPts val="1350"/>
              </a:spcBef>
              <a:buNone/>
            </a:pPr>
            <a:r>
              <a:rPr lang="en-US" sz="8600" dirty="0"/>
              <a:t>Identify 2-3 ways to implement the 4 r’s (realize, recognize, respond and resist)</a:t>
            </a:r>
          </a:p>
          <a:p>
            <a:pPr marL="0" indent="0">
              <a:spcBef>
                <a:spcPts val="1350"/>
              </a:spcBef>
              <a:buNone/>
            </a:pPr>
            <a:endParaRPr lang="en-US" dirty="0"/>
          </a:p>
        </p:txBody>
      </p:sp>
      <p:pic>
        <p:nvPicPr>
          <p:cNvPr id="4" name="Picture 3">
            <a:extLst>
              <a:ext uri="{FF2B5EF4-FFF2-40B4-BE49-F238E27FC236}">
                <a16:creationId xmlns:a16="http://schemas.microsoft.com/office/drawing/2014/main" id="{37F17F16-7614-4DD2-B63F-7352BFABF332}"/>
              </a:ext>
            </a:extLst>
          </p:cNvPr>
          <p:cNvPicPr>
            <a:picLocks noChangeAspect="1"/>
          </p:cNvPicPr>
          <p:nvPr/>
        </p:nvPicPr>
        <p:blipFill>
          <a:blip r:embed="rId4"/>
          <a:stretch>
            <a:fillRect/>
          </a:stretch>
        </p:blipFill>
        <p:spPr>
          <a:xfrm>
            <a:off x="2954560" y="5935484"/>
            <a:ext cx="3570686" cy="820458"/>
          </a:xfrm>
          <a:prstGeom prst="rect">
            <a:avLst/>
          </a:prstGeom>
        </p:spPr>
      </p:pic>
      <p:pic>
        <p:nvPicPr>
          <p:cNvPr id="5" name="Picture 4">
            <a:extLst>
              <a:ext uri="{FF2B5EF4-FFF2-40B4-BE49-F238E27FC236}">
                <a16:creationId xmlns:a16="http://schemas.microsoft.com/office/drawing/2014/main" id="{CA011B9D-0447-42FE-BA5C-775296B9CF23}"/>
              </a:ext>
            </a:extLst>
          </p:cNvPr>
          <p:cNvPicPr>
            <a:picLocks noChangeAspect="1"/>
          </p:cNvPicPr>
          <p:nvPr/>
        </p:nvPicPr>
        <p:blipFill>
          <a:blip r:embed="rId5"/>
          <a:stretch>
            <a:fillRect/>
          </a:stretch>
        </p:blipFill>
        <p:spPr>
          <a:xfrm>
            <a:off x="247701" y="5773270"/>
            <a:ext cx="2566505" cy="982671"/>
          </a:xfrm>
          <a:prstGeom prst="rect">
            <a:avLst/>
          </a:prstGeom>
        </p:spPr>
      </p:pic>
    </p:spTree>
    <p:custDataLst>
      <p:tags r:id="rId1"/>
    </p:custDataLst>
    <p:extLst>
      <p:ext uri="{BB962C8B-B14F-4D97-AF65-F5344CB8AC3E}">
        <p14:creationId xmlns:p14="http://schemas.microsoft.com/office/powerpoint/2010/main" val="1764959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1925638" y="2360613"/>
            <a:ext cx="5292725" cy="32242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Megan Brennan, PsyD</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megan.brennan@resilientfutures.us</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 </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Eleonora “Ellie” Cahill, PhD</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rPr>
              <a:t>eleonora.cahill@resilientfutures.us</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ＭＳ Ｐゴシック" charset="0"/>
              <a:cs typeface="ＭＳ Ｐゴシック" charset="0"/>
            </a:endParaRP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1676" y="266553"/>
            <a:ext cx="2140647" cy="149845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240108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Dyadic Listening Prompt</a:t>
            </a:r>
          </a:p>
        </p:txBody>
      </p:sp>
      <p:sp>
        <p:nvSpPr>
          <p:cNvPr id="3" name="Content Placeholder 2"/>
          <p:cNvSpPr>
            <a:spLocks noGrp="1"/>
          </p:cNvSpPr>
          <p:nvPr>
            <p:ph idx="1"/>
          </p:nvPr>
        </p:nvSpPr>
        <p:spPr>
          <a:xfrm>
            <a:off x="316937" y="2152185"/>
            <a:ext cx="8615189" cy="3772476"/>
          </a:xfrm>
        </p:spPr>
        <p:txBody>
          <a:bodyPr>
            <a:normAutofit/>
          </a:bodyPr>
          <a:lstStyle/>
          <a:p>
            <a:pPr marL="114300" lvl="0" indent="0" algn="ctr">
              <a:spcBef>
                <a:spcPts val="0"/>
              </a:spcBef>
              <a:spcAft>
                <a:spcPts val="1200"/>
              </a:spcAft>
              <a:buSzPts val="1800"/>
              <a:buNone/>
            </a:pPr>
            <a:r>
              <a:rPr lang="en-US" dirty="0"/>
              <a:t>Please share your reflection about why           trauma-informed practices are important for your classroom, school, or community.</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83317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lstStyle/>
          <a:p>
            <a:pPr algn="ctr"/>
            <a:r>
              <a:rPr lang="en-US" dirty="0"/>
              <a:t>Resilient Futures</a:t>
            </a:r>
          </a:p>
        </p:txBody>
      </p:sp>
      <p:sp>
        <p:nvSpPr>
          <p:cNvPr id="3" name="Content Placeholder 2"/>
          <p:cNvSpPr>
            <a:spLocks noGrp="1"/>
          </p:cNvSpPr>
          <p:nvPr>
            <p:ph idx="1"/>
          </p:nvPr>
        </p:nvSpPr>
        <p:spPr>
          <a:xfrm>
            <a:off x="528810" y="1883573"/>
            <a:ext cx="7886700" cy="1902981"/>
          </a:xfrm>
        </p:spPr>
        <p:txBody>
          <a:bodyPr>
            <a:normAutofit/>
          </a:bodyPr>
          <a:lstStyle/>
          <a:p>
            <a:pPr marL="0" lvl="0" indent="0">
              <a:buNone/>
            </a:pPr>
            <a:r>
              <a:rPr lang="en-US" i="1" u="sng" dirty="0">
                <a:latin typeface="Calibri" panose="020F0502020204030204" pitchFamily="34" charset="0"/>
                <a:cs typeface="Calibri" panose="020F0502020204030204" pitchFamily="34" charset="0"/>
              </a:rPr>
              <a:t>Our Mission</a:t>
            </a:r>
            <a:r>
              <a:rPr lang="en-US" i="1" dirty="0">
                <a:latin typeface="Calibri" panose="020F0502020204030204" pitchFamily="34" charset="0"/>
                <a:cs typeface="Calibri" panose="020F0502020204030204" pitchFamily="34" charset="0"/>
              </a:rPr>
              <a:t>:</a:t>
            </a:r>
          </a:p>
          <a:p>
            <a:pPr marL="0" lvl="0" indent="0">
              <a:buNone/>
            </a:pPr>
            <a:r>
              <a:rPr lang="en-US" i="1" dirty="0">
                <a:latin typeface="Calibri" panose="020F0502020204030204" pitchFamily="34" charset="0"/>
                <a:cs typeface="Calibri" panose="020F0502020204030204" pitchFamily="34" charset="0"/>
              </a:rPr>
              <a:t>To foster equitable, safe and resilient communities for all youth.</a:t>
            </a:r>
            <a:endParaRPr lang="en-US" i="1" dirty="0">
              <a:solidFill>
                <a:schemeClr val="dk1"/>
              </a:solidFill>
              <a:latin typeface="Calibri" panose="020F0502020204030204" pitchFamily="34" charset="0"/>
              <a:ea typeface="Calibri"/>
              <a:cs typeface="Calibri" panose="020F0502020204030204" pitchFamily="34" charset="0"/>
              <a:sym typeface="Calibri"/>
            </a:endParaRPr>
          </a:p>
        </p:txBody>
      </p:sp>
      <p:pic>
        <p:nvPicPr>
          <p:cNvPr id="4" name="Picture 3">
            <a:extLst>
              <a:ext uri="{FF2B5EF4-FFF2-40B4-BE49-F238E27FC236}">
                <a16:creationId xmlns:a16="http://schemas.microsoft.com/office/drawing/2014/main" id="{3E7AB9B3-FEBB-4C93-81BA-06F82263415E}"/>
              </a:ext>
            </a:extLst>
          </p:cNvPr>
          <p:cNvPicPr>
            <a:picLocks noChangeAspect="1"/>
          </p:cNvPicPr>
          <p:nvPr/>
        </p:nvPicPr>
        <p:blipFill>
          <a:blip r:embed="rId4"/>
          <a:stretch>
            <a:fillRect/>
          </a:stretch>
        </p:blipFill>
        <p:spPr>
          <a:xfrm>
            <a:off x="2445613" y="6162730"/>
            <a:ext cx="3040787" cy="695269"/>
          </a:xfrm>
          <a:prstGeom prst="rect">
            <a:avLst/>
          </a:prstGeom>
        </p:spPr>
      </p:pic>
      <p:pic>
        <p:nvPicPr>
          <p:cNvPr id="5" name="Picture 4">
            <a:extLst>
              <a:ext uri="{FF2B5EF4-FFF2-40B4-BE49-F238E27FC236}">
                <a16:creationId xmlns:a16="http://schemas.microsoft.com/office/drawing/2014/main" id="{7A3A8622-B52F-4CC0-B11F-A19FF32146A7}"/>
              </a:ext>
            </a:extLst>
          </p:cNvPr>
          <p:cNvPicPr>
            <a:picLocks noChangeAspect="1"/>
          </p:cNvPicPr>
          <p:nvPr/>
        </p:nvPicPr>
        <p:blipFill>
          <a:blip r:embed="rId5"/>
          <a:stretch>
            <a:fillRect/>
          </a:stretch>
        </p:blipFill>
        <p:spPr>
          <a:xfrm>
            <a:off x="5897609" y="5924662"/>
            <a:ext cx="3246390" cy="1122693"/>
          </a:xfrm>
          <a:prstGeom prst="rect">
            <a:avLst/>
          </a:prstGeom>
        </p:spPr>
      </p:pic>
      <p:pic>
        <p:nvPicPr>
          <p:cNvPr id="6" name="Picture 5">
            <a:extLst>
              <a:ext uri="{FF2B5EF4-FFF2-40B4-BE49-F238E27FC236}">
                <a16:creationId xmlns:a16="http://schemas.microsoft.com/office/drawing/2014/main" id="{554D0EDC-FF3F-4B30-AE3E-D347EA4B6E37}"/>
              </a:ext>
            </a:extLst>
          </p:cNvPr>
          <p:cNvPicPr>
            <a:picLocks noChangeAspect="1"/>
          </p:cNvPicPr>
          <p:nvPr/>
        </p:nvPicPr>
        <p:blipFill>
          <a:blip r:embed="rId6"/>
          <a:stretch>
            <a:fillRect/>
          </a:stretch>
        </p:blipFill>
        <p:spPr>
          <a:xfrm>
            <a:off x="87788" y="5832241"/>
            <a:ext cx="2357825" cy="1025758"/>
          </a:xfrm>
          <a:prstGeom prst="rect">
            <a:avLst/>
          </a:prstGeom>
        </p:spPr>
      </p:pic>
    </p:spTree>
    <p:custDataLst>
      <p:tags r:id="rId1"/>
    </p:custDataLst>
    <p:extLst>
      <p:ext uri="{BB962C8B-B14F-4D97-AF65-F5344CB8AC3E}">
        <p14:creationId xmlns:p14="http://schemas.microsoft.com/office/powerpoint/2010/main" val="57213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108578"/>
            <a:ext cx="8615190" cy="1814965"/>
          </a:xfrm>
        </p:spPr>
        <p:txBody>
          <a:bodyPr>
            <a:normAutofit/>
          </a:bodyPr>
          <a:lstStyle/>
          <a:p>
            <a:r>
              <a:rPr lang="en-US" dirty="0"/>
              <a:t>Fostering Resilience:</a:t>
            </a:r>
            <a:br>
              <a:rPr lang="en-US" dirty="0"/>
            </a:br>
            <a:r>
              <a:rPr lang="en-US" sz="2800" dirty="0"/>
              <a:t>Emotional Expression through </a:t>
            </a:r>
            <a:r>
              <a:rPr lang="en-US" sz="2800" i="1" dirty="0"/>
              <a:t>Storytelling</a:t>
            </a:r>
            <a:endParaRPr lang="en-US" i="1" dirty="0"/>
          </a:p>
        </p:txBody>
      </p:sp>
      <p:sp>
        <p:nvSpPr>
          <p:cNvPr id="3" name="Content Placeholder 2"/>
          <p:cNvSpPr>
            <a:spLocks noGrp="1"/>
          </p:cNvSpPr>
          <p:nvPr>
            <p:ph idx="1"/>
          </p:nvPr>
        </p:nvSpPr>
        <p:spPr>
          <a:xfrm>
            <a:off x="528811" y="2314938"/>
            <a:ext cx="4957590" cy="3609724"/>
          </a:xfrm>
        </p:spPr>
        <p:txBody>
          <a:bodyPr>
            <a:normAutofit/>
          </a:bodyPr>
          <a:lstStyle/>
          <a:p>
            <a:r>
              <a:rPr lang="en-US" sz="2400" dirty="0"/>
              <a:t>Sharing our stories allows us to </a:t>
            </a:r>
            <a:r>
              <a:rPr lang="en-US" sz="2400" b="1" i="1" dirty="0"/>
              <a:t>be seen and heard</a:t>
            </a:r>
          </a:p>
          <a:p>
            <a:r>
              <a:rPr lang="en-US" sz="2400" dirty="0"/>
              <a:t>Sharing our stories allows us to </a:t>
            </a:r>
            <a:r>
              <a:rPr lang="en-US" sz="2400" b="1" i="1" dirty="0"/>
              <a:t>identify</a:t>
            </a:r>
            <a:r>
              <a:rPr lang="en-US" sz="2400" dirty="0"/>
              <a:t> and </a:t>
            </a:r>
            <a:r>
              <a:rPr lang="en-US" sz="2400" b="1" i="1" dirty="0"/>
              <a:t>understand</a:t>
            </a:r>
            <a:r>
              <a:rPr lang="en-US" sz="2400" dirty="0"/>
              <a:t> our emotions</a:t>
            </a:r>
          </a:p>
          <a:p>
            <a:r>
              <a:rPr lang="en-US" sz="2400" dirty="0"/>
              <a:t>Sharing our stories allows us </a:t>
            </a:r>
            <a:r>
              <a:rPr lang="en-US" sz="2400" b="1" i="1" dirty="0"/>
              <a:t>to matter</a:t>
            </a:r>
          </a:p>
          <a:p>
            <a:pPr marL="114300" lvl="0" indent="0" algn="ctr">
              <a:spcBef>
                <a:spcPts val="0"/>
              </a:spcBef>
              <a:spcAft>
                <a:spcPts val="1200"/>
              </a:spcAft>
              <a:buSzPts val="1800"/>
              <a:buNone/>
            </a:pPr>
            <a:endParaRPr lang="en-US" dirty="0"/>
          </a:p>
        </p:txBody>
      </p:sp>
      <p:sp>
        <p:nvSpPr>
          <p:cNvPr id="8" name="object 8" descr="A quote from Brene Brown that reads: &quot;If we share our story with someone who responds with empathy and understanding, shame can't survive.&quot;">
            <a:extLst>
              <a:ext uri="{FF2B5EF4-FFF2-40B4-BE49-F238E27FC236}">
                <a16:creationId xmlns:a16="http://schemas.microsoft.com/office/drawing/2014/main" id="{8E69005C-3289-49AD-A7E3-079A6F17BF2F}"/>
              </a:ext>
            </a:extLst>
          </p:cNvPr>
          <p:cNvSpPr/>
          <p:nvPr/>
        </p:nvSpPr>
        <p:spPr>
          <a:xfrm>
            <a:off x="5897609" y="2058838"/>
            <a:ext cx="3055684" cy="3071403"/>
          </a:xfrm>
          <a:prstGeom prst="rect">
            <a:avLst/>
          </a:prstGeom>
          <a:blipFill>
            <a:blip r:embed="rId4" cstate="print"/>
            <a:stretch>
              <a:fillRect/>
            </a:stretch>
          </a:blipFill>
        </p:spPr>
        <p:txBody>
          <a:bodyPr wrap="square" lIns="0" tIns="0" rIns="0" bIns="0" rtlCol="0"/>
          <a:lstStyle/>
          <a:p>
            <a:endParaRPr dirty="0"/>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6"/>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75323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10" y="99151"/>
            <a:ext cx="8615190" cy="847045"/>
          </a:xfrm>
        </p:spPr>
        <p:txBody>
          <a:bodyPr>
            <a:normAutofit/>
          </a:bodyPr>
          <a:lstStyle/>
          <a:p>
            <a:r>
              <a:rPr lang="en-US" dirty="0"/>
              <a:t>Key Learning Points</a:t>
            </a:r>
          </a:p>
        </p:txBody>
      </p:sp>
      <p:sp>
        <p:nvSpPr>
          <p:cNvPr id="3" name="Content Placeholder 2"/>
          <p:cNvSpPr>
            <a:spLocks noGrp="1"/>
          </p:cNvSpPr>
          <p:nvPr>
            <p:ph idx="1"/>
          </p:nvPr>
        </p:nvSpPr>
        <p:spPr>
          <a:xfrm>
            <a:off x="316937" y="1215482"/>
            <a:ext cx="8615189" cy="4709179"/>
          </a:xfrm>
        </p:spPr>
        <p:txBody>
          <a:bodyPr>
            <a:normAutofit/>
          </a:bodyPr>
          <a:lstStyle/>
          <a:p>
            <a:pPr lvl="0" fontAlgn="base">
              <a:lnSpc>
                <a:spcPct val="100000"/>
              </a:lnSpc>
            </a:pPr>
            <a:r>
              <a:rPr lang="en-US" sz="2400" dirty="0"/>
              <a:t>Understand the types of trauma and a trauma response. </a:t>
            </a:r>
          </a:p>
          <a:p>
            <a:pPr lvl="0" fontAlgn="base">
              <a:lnSpc>
                <a:spcPct val="100000"/>
              </a:lnSpc>
            </a:pPr>
            <a:r>
              <a:rPr lang="en-US" sz="2400" dirty="0"/>
              <a:t>Be familiar with the effect of trauma on brain development and the central nervous system.</a:t>
            </a:r>
          </a:p>
          <a:p>
            <a:pPr lvl="0" fontAlgn="base">
              <a:lnSpc>
                <a:spcPct val="100000"/>
              </a:lnSpc>
            </a:pPr>
            <a:r>
              <a:rPr lang="en-US" sz="2400" dirty="0"/>
              <a:t>Identify how trauma can impact learning, self-regulation, and subsequent behavior. </a:t>
            </a:r>
          </a:p>
          <a:p>
            <a:pPr lvl="0" fontAlgn="base">
              <a:lnSpc>
                <a:spcPct val="100000"/>
              </a:lnSpc>
            </a:pPr>
            <a:r>
              <a:rPr lang="en-US" sz="2400" dirty="0"/>
              <a:t>Learn strategies to foster resilience. </a:t>
            </a:r>
          </a:p>
          <a:p>
            <a:pPr lvl="0">
              <a:lnSpc>
                <a:spcPct val="100000"/>
              </a:lnSpc>
            </a:pPr>
            <a:r>
              <a:rPr lang="en-US" sz="2400" dirty="0"/>
              <a:t>Discuss the importance of safety and predictability as both an individualized and collective approach to healing trauma.</a:t>
            </a:r>
          </a:p>
          <a:p>
            <a:pPr lvl="0">
              <a:lnSpc>
                <a:spcPct val="100000"/>
              </a:lnSpc>
            </a:pPr>
            <a:r>
              <a:rPr lang="en-US" sz="2400" dirty="0"/>
              <a:t>Explore and support the need for sustained individual wellness practices. </a:t>
            </a:r>
          </a:p>
        </p:txBody>
      </p:sp>
      <p:pic>
        <p:nvPicPr>
          <p:cNvPr id="7" name="Picture 6" descr="Resilient Futures logo">
            <a:extLst>
              <a:ext uri="{FF2B5EF4-FFF2-40B4-BE49-F238E27FC236}">
                <a16:creationId xmlns:a16="http://schemas.microsoft.com/office/drawing/2014/main" id="{0B3FA460-E916-4FE2-9507-10DF0B907D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10" y="5988007"/>
            <a:ext cx="1242846" cy="869992"/>
          </a:xfrm>
          <a:prstGeom prst="rect">
            <a:avLst/>
          </a:prstGeom>
        </p:spPr>
      </p:pic>
      <p:pic>
        <p:nvPicPr>
          <p:cNvPr id="4" name="Picture 3" descr="Mountain Plains mental health technology transfer center (MHTTC) logo ">
            <a:extLst>
              <a:ext uri="{FF2B5EF4-FFF2-40B4-BE49-F238E27FC236}">
                <a16:creationId xmlns:a16="http://schemas.microsoft.com/office/drawing/2014/main" id="{3E7AB9B3-FEBB-4C93-81BA-06F82263415E}"/>
              </a:ext>
            </a:extLst>
          </p:cNvPr>
          <p:cNvPicPr>
            <a:picLocks noChangeAspect="1"/>
          </p:cNvPicPr>
          <p:nvPr/>
        </p:nvPicPr>
        <p:blipFill>
          <a:blip r:embed="rId5"/>
          <a:stretch>
            <a:fillRect/>
          </a:stretch>
        </p:blipFill>
        <p:spPr>
          <a:xfrm>
            <a:off x="2445613" y="6162730"/>
            <a:ext cx="3040787" cy="695269"/>
          </a:xfrm>
          <a:prstGeom prst="rect">
            <a:avLst/>
          </a:prstGeom>
        </p:spPr>
      </p:pic>
      <p:pic>
        <p:nvPicPr>
          <p:cNvPr id="5" name="Picture 4" descr="MHTTC stacked color bars">
            <a:extLst>
              <a:ext uri="{FF2B5EF4-FFF2-40B4-BE49-F238E27FC236}">
                <a16:creationId xmlns:a16="http://schemas.microsoft.com/office/drawing/2014/main" id="{7A3A8622-B52F-4CC0-B11F-A19FF32146A7}"/>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5897609" y="5924662"/>
            <a:ext cx="3246390" cy="1122693"/>
          </a:xfrm>
          <a:prstGeom prst="rect">
            <a:avLst/>
          </a:prstGeom>
        </p:spPr>
      </p:pic>
    </p:spTree>
    <p:custDataLst>
      <p:tags r:id="rId1"/>
    </p:custDataLst>
    <p:extLst>
      <p:ext uri="{BB962C8B-B14F-4D97-AF65-F5344CB8AC3E}">
        <p14:creationId xmlns:p14="http://schemas.microsoft.com/office/powerpoint/2010/main" val="14722191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7A5B59BF1E8A41B6497A500912AC25" ma:contentTypeVersion="7" ma:contentTypeDescription="Create a new document." ma:contentTypeScope="" ma:versionID="641328ad23f4cebd6f3e9a062bce7250">
  <xsd:schema xmlns:xsd="http://www.w3.org/2001/XMLSchema" xmlns:xs="http://www.w3.org/2001/XMLSchema" xmlns:p="http://schemas.microsoft.com/office/2006/metadata/properties" xmlns:ns3="5991af12-7f51-4d10-bca8-858414073027" xmlns:ns4="c47aa5b7-ff76-444d-901b-481ebfabd2c5" targetNamespace="http://schemas.microsoft.com/office/2006/metadata/properties" ma:root="true" ma:fieldsID="3e63fa5c7904e74b5d6a63832073db26" ns3:_="" ns4:_="">
    <xsd:import namespace="5991af12-7f51-4d10-bca8-858414073027"/>
    <xsd:import namespace="c47aa5b7-ff76-444d-901b-481ebfabd2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1af12-7f51-4d10-bca8-8584140730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7aa5b7-ff76-444d-901b-481ebfabd2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6A871A-92A1-4701-92B6-01D8DFCCA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1af12-7f51-4d10-bca8-858414073027"/>
    <ds:schemaRef ds:uri="c47aa5b7-ff76-444d-901b-481ebfabd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EEFE5A-A054-4954-8050-72C652A79D43}">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9BEAAFA-DEB4-4CA0-972B-DDD0B65692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5563</TotalTime>
  <Words>2695</Words>
  <Application>Microsoft Macintosh PowerPoint</Application>
  <PresentationFormat>On-screen Show (4:3)</PresentationFormat>
  <Paragraphs>307</Paragraphs>
  <Slides>56</Slides>
  <Notes>56</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Arial Black</vt:lpstr>
      <vt:lpstr>Calibri</vt:lpstr>
      <vt:lpstr>Palatino Linotype</vt:lpstr>
      <vt:lpstr>Office Theme</vt:lpstr>
      <vt:lpstr>Trauma-Responsive Practices in Schools</vt:lpstr>
      <vt:lpstr>Virtual Logistics</vt:lpstr>
      <vt:lpstr>Group Norms</vt:lpstr>
      <vt:lpstr>The Power of Story</vt:lpstr>
      <vt:lpstr>Dyadic Listening Guidelines</vt:lpstr>
      <vt:lpstr>Dyadic Listening Prompt</vt:lpstr>
      <vt:lpstr>Resilient Futures</vt:lpstr>
      <vt:lpstr>Fostering Resilience: Emotional Expression through Storytelling</vt:lpstr>
      <vt:lpstr>Key Learning Points</vt:lpstr>
      <vt:lpstr>“Every child needs one person who is            crazy about them.”                          -Urie Bronfenbrenner, 1977 </vt:lpstr>
      <vt:lpstr>Change the Paradigm</vt:lpstr>
      <vt:lpstr>HEARTS Healthy Environments &amp; Response to Trauma in Schools</vt:lpstr>
      <vt:lpstr>A Trauma-Informed School System</vt:lpstr>
      <vt:lpstr>Core Guiding Principle: Understanding Trauma &amp; Stress</vt:lpstr>
      <vt:lpstr>Stress and Toxic Stress</vt:lpstr>
      <vt:lpstr>Stress Response</vt:lpstr>
      <vt:lpstr>Affective Tolerance</vt:lpstr>
      <vt:lpstr>Traumatization</vt:lpstr>
      <vt:lpstr>Where does trauma stem from?</vt:lpstr>
      <vt:lpstr>Types of Trauma</vt:lpstr>
      <vt:lpstr>Complex Trauma</vt:lpstr>
      <vt:lpstr>PowerPoint Presentation</vt:lpstr>
      <vt:lpstr>The ACES Study</vt:lpstr>
      <vt:lpstr>Trauma and Stress during COVID-19</vt:lpstr>
      <vt:lpstr>Let’s Take a Break</vt:lpstr>
      <vt:lpstr>Trauma &amp; the Developing Brain</vt:lpstr>
      <vt:lpstr>“Experiences Build Brain Architecture”</vt:lpstr>
      <vt:lpstr>Survival Brain</vt:lpstr>
      <vt:lpstr>What does this mean for our current context?</vt:lpstr>
      <vt:lpstr>Often, student behaviors that are noted as “difficult” or ”disruptive” are a direct result of coping with adverse experiences.       Look for the resilience in the behavior.  </vt:lpstr>
      <vt:lpstr>PowerPoint Presentation</vt:lpstr>
      <vt:lpstr>Unaddressed Trauma and  School Performance</vt:lpstr>
      <vt:lpstr>Developmental Responses to Trauma</vt:lpstr>
      <vt:lpstr>Developmental Responses to Trauma.</vt:lpstr>
      <vt:lpstr>Let’s Take a Break.</vt:lpstr>
      <vt:lpstr>Journal Activity</vt:lpstr>
      <vt:lpstr>Core Guiding Principle:  Safety and Predictability </vt:lpstr>
      <vt:lpstr>Types of Safety</vt:lpstr>
      <vt:lpstr>Academic Safety</vt:lpstr>
      <vt:lpstr>Looking ahead:  Creating safety when school resumes</vt:lpstr>
      <vt:lpstr>Creating Safety &amp; Predictability</vt:lpstr>
      <vt:lpstr>What is Resilience?</vt:lpstr>
      <vt:lpstr>Fostering Resilience</vt:lpstr>
      <vt:lpstr>The Power of Story: Transgenerational Resilience</vt:lpstr>
      <vt:lpstr>Relationships are Central to Healing</vt:lpstr>
      <vt:lpstr>Let’s Take a Break..</vt:lpstr>
      <vt:lpstr>Increasing Our Capacity</vt:lpstr>
      <vt:lpstr>Sustained Individual Wellness</vt:lpstr>
      <vt:lpstr>In order to continue to give at our highest capacity,  we must actively engage in periods of recovery.  </vt:lpstr>
      <vt:lpstr>Vicarious Resilience</vt:lpstr>
      <vt:lpstr>Vicarious Resilience (continued)</vt:lpstr>
      <vt:lpstr>Research shows that by simply talking about the concept of vicarious resilience and letting people know that it exists will raise the likelihood of people having the experience.                                                                                             Hernandez, Gangsei, &amp; Engstrom (2007)  </vt:lpstr>
      <vt:lpstr>Pair Reflection </vt:lpstr>
      <vt:lpstr>“…the aim is to increase teaching and learning time and reduce time spent on discipline. The ultimate goal is to help all traumatized students become successful members in their school communities.”       (Cole et al., 2005, p. 6) </vt:lpstr>
      <vt:lpstr>Journaling Activity</vt:lpstr>
      <vt:lpstr>Megan Brennan, PsyD megan.brennan@resilientfutures.us    Eleonora “Ellie” Cahill, PhD eleonora.cahill@resilientfutures.us </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Megan Brennan</cp:lastModifiedBy>
  <cp:revision>90</cp:revision>
  <dcterms:created xsi:type="dcterms:W3CDTF">2017-10-19T14:29:41Z</dcterms:created>
  <dcterms:modified xsi:type="dcterms:W3CDTF">2020-05-04T20:35:06Z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y fmtid="{D5CDD505-2E9C-101B-9397-08002B2CF9AE}" pid="4" name="ContentTypeId">
    <vt:lpwstr>0x0101006E7A5B59BF1E8A41B6497A500912AC25</vt:lpwstr>
  </property>
</Properties>
</file>