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60" r:id="rId3"/>
    <p:sldId id="350" r:id="rId4"/>
    <p:sldId id="329" r:id="rId5"/>
    <p:sldId id="349" r:id="rId6"/>
    <p:sldId id="328" r:id="rId7"/>
    <p:sldId id="345" r:id="rId8"/>
    <p:sldId id="330" r:id="rId9"/>
    <p:sldId id="346" r:id="rId10"/>
    <p:sldId id="351" r:id="rId11"/>
    <p:sldId id="352" r:id="rId12"/>
    <p:sldId id="335" r:id="rId13"/>
    <p:sldId id="333" r:id="rId14"/>
    <p:sldId id="334" r:id="rId15"/>
    <p:sldId id="360" r:id="rId16"/>
    <p:sldId id="353" r:id="rId17"/>
    <p:sldId id="336" r:id="rId18"/>
    <p:sldId id="355" r:id="rId19"/>
    <p:sldId id="339" r:id="rId20"/>
    <p:sldId id="359" r:id="rId21"/>
    <p:sldId id="347" r:id="rId22"/>
    <p:sldId id="361" r:id="rId23"/>
    <p:sldId id="358" r:id="rId24"/>
    <p:sldId id="337" r:id="rId25"/>
    <p:sldId id="356" r:id="rId26"/>
    <p:sldId id="338" r:id="rId27"/>
    <p:sldId id="340" r:id="rId28"/>
    <p:sldId id="313" r:id="rId29"/>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Thomasine" initials="HT" lastIdx="1" clrIdx="0">
    <p:extLst>
      <p:ext uri="{19B8F6BF-5375-455C-9EA6-DF929625EA0E}">
        <p15:presenceInfo xmlns:p15="http://schemas.microsoft.com/office/powerpoint/2012/main" userId="S-1-5-21-4034114971-991037361-2887744994-4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79D43-0C78-4DB2-B7C2-76AE76F2B5F1}" v="47" dt="2020-09-21T20:03:27.117"/>
    <p1510:client id="{AC99EF3F-2063-0D0D-AE2F-E742929B03B0}" v="243" dt="2020-09-21T19:51:00.915"/>
    <p1510:client id="{AEB064E5-3686-B803-CCF3-0F1BE4205592}" v="5" dt="2020-10-22T15:15:30.176"/>
    <p1510:client id="{E1EC4C43-9DF1-F96C-64E2-8F68D02694BE}" v="2" dt="2020-10-01T19:40:51.904"/>
    <p1510:client id="{EB2523DF-C271-C6CB-1A84-298D33C846D6}" v="3" dt="2020-11-10T17:49:46.0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78953" autoAdjust="0"/>
  </p:normalViewPr>
  <p:slideViewPr>
    <p:cSldViewPr snapToGrid="0">
      <p:cViewPr varScale="1">
        <p:scale>
          <a:sx n="87" d="100"/>
          <a:sy n="87" d="100"/>
        </p:scale>
        <p:origin x="654" y="90"/>
      </p:cViewPr>
      <p:guideLst>
        <p:guide pos="3840"/>
        <p:guide orient="horz" pos="2160"/>
      </p:guideLst>
    </p:cSldViewPr>
  </p:slideViewPr>
  <p:outlineViewPr>
    <p:cViewPr>
      <p:scale>
        <a:sx n="33" d="100"/>
        <a:sy n="33" d="100"/>
      </p:scale>
      <p:origin x="0" y="-4914"/>
    </p:cViewPr>
  </p:outlineViewPr>
  <p:notesTextViewPr>
    <p:cViewPr>
      <p:scale>
        <a:sx n="1" d="1"/>
        <a:sy n="1" d="1"/>
      </p:scale>
      <p:origin x="0" y="0"/>
    </p:cViewPr>
  </p:notesTextViewPr>
  <p:sorterViewPr>
    <p:cViewPr>
      <p:scale>
        <a:sx n="100" d="100"/>
        <a:sy n="100" d="100"/>
      </p:scale>
      <p:origin x="0" y="-4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David" userId="S::david.v.terry@ndus.edu::9f2742b5-5644-4b88-bd9d-4ca0aadb0134" providerId="AD" clId="Web-{0D4B4720-5239-FF96-CBE4-58A8F5E1CCEE}"/>
    <pc:docChg chg="modSld">
      <pc:chgData name="Terry, David" userId="S::david.v.terry@ndus.edu::9f2742b5-5644-4b88-bd9d-4ca0aadb0134" providerId="AD" clId="Web-{0D4B4720-5239-FF96-CBE4-58A8F5E1CCEE}" dt="2020-09-04T16:19:36.613" v="1"/>
      <pc:docMkLst>
        <pc:docMk/>
      </pc:docMkLst>
      <pc:sldChg chg="addSp delSp">
        <pc:chgData name="Terry, David" userId="S::david.v.terry@ndus.edu::9f2742b5-5644-4b88-bd9d-4ca0aadb0134" providerId="AD" clId="Web-{0D4B4720-5239-FF96-CBE4-58A8F5E1CCEE}" dt="2020-09-04T16:19:36.613" v="1"/>
        <pc:sldMkLst>
          <pc:docMk/>
          <pc:sldMk cId="0" sldId="256"/>
        </pc:sldMkLst>
        <pc:picChg chg="add del">
          <ac:chgData name="Terry, David" userId="S::david.v.terry@ndus.edu::9f2742b5-5644-4b88-bd9d-4ca0aadb0134" providerId="AD" clId="Web-{0D4B4720-5239-FF96-CBE4-58A8F5E1CCEE}" dt="2020-09-04T16:19:36.613" v="1"/>
          <ac:picMkLst>
            <pc:docMk/>
            <pc:sldMk cId="0" sldId="256"/>
            <ac:picMk id="130" creationId="{00000000-0000-0000-0000-000000000000}"/>
          </ac:picMkLst>
        </pc:picChg>
      </pc:sldChg>
    </pc:docChg>
  </pc:docChgLst>
  <pc:docChgLst>
    <pc:chgData name="Per Ostmo" userId="d8126da4-5047-410c-ac14-d3b1026ccd4a" providerId="ADAL" clId="{41A79D43-0C78-4DB2-B7C2-76AE76F2B5F1}"/>
    <pc:docChg chg="modSld">
      <pc:chgData name="Per Ostmo" userId="d8126da4-5047-410c-ac14-d3b1026ccd4a" providerId="ADAL" clId="{41A79D43-0C78-4DB2-B7C2-76AE76F2B5F1}" dt="2020-09-21T20:03:27.117" v="46" actId="20577"/>
      <pc:docMkLst>
        <pc:docMk/>
      </pc:docMkLst>
      <pc:sldChg chg="modSp">
        <pc:chgData name="Per Ostmo" userId="d8126da4-5047-410c-ac14-d3b1026ccd4a" providerId="ADAL" clId="{41A79D43-0C78-4DB2-B7C2-76AE76F2B5F1}" dt="2020-09-21T20:03:27.117" v="46" actId="20577"/>
        <pc:sldMkLst>
          <pc:docMk/>
          <pc:sldMk cId="0" sldId="258"/>
        </pc:sldMkLst>
        <pc:spChg chg="mod">
          <ac:chgData name="Per Ostmo" userId="d8126da4-5047-410c-ac14-d3b1026ccd4a" providerId="ADAL" clId="{41A79D43-0C78-4DB2-B7C2-76AE76F2B5F1}" dt="2020-09-21T20:03:27.117" v="46" actId="20577"/>
          <ac:spMkLst>
            <pc:docMk/>
            <pc:sldMk cId="0" sldId="258"/>
            <ac:spMk id="139" creationId="{00000000-0000-0000-0000-000000000000}"/>
          </ac:spMkLst>
        </pc:spChg>
      </pc:sldChg>
    </pc:docChg>
  </pc:docChgLst>
  <pc:docChgLst>
    <pc:chgData name="Terry, David" userId="S::david.v.terry@ndus.edu::9f2742b5-5644-4b88-bd9d-4ca0aadb0134" providerId="AD" clId="Web-{AC99EF3F-2063-0D0D-AE2F-E742929B03B0}"/>
    <pc:docChg chg="modSld sldOrd">
      <pc:chgData name="Terry, David" userId="S::david.v.terry@ndus.edu::9f2742b5-5644-4b88-bd9d-4ca0aadb0134" providerId="AD" clId="Web-{AC99EF3F-2063-0D0D-AE2F-E742929B03B0}" dt="2020-09-21T19:51:00.915" v="241"/>
      <pc:docMkLst>
        <pc:docMk/>
      </pc:docMkLst>
      <pc:sldChg chg="ord">
        <pc:chgData name="Terry, David" userId="S::david.v.terry@ndus.edu::9f2742b5-5644-4b88-bd9d-4ca0aadb0134" providerId="AD" clId="Web-{AC99EF3F-2063-0D0D-AE2F-E742929B03B0}" dt="2020-09-21T19:50:57.697" v="239"/>
        <pc:sldMkLst>
          <pc:docMk/>
          <pc:sldMk cId="0" sldId="259"/>
        </pc:sldMkLst>
      </pc:sldChg>
      <pc:sldChg chg="addSp delSp modSp ord">
        <pc:chgData name="Terry, David" userId="S::david.v.terry@ndus.edu::9f2742b5-5644-4b88-bd9d-4ca0aadb0134" providerId="AD" clId="Web-{AC99EF3F-2063-0D0D-AE2F-E742929B03B0}" dt="2020-09-21T19:50:44.962" v="237"/>
        <pc:sldMkLst>
          <pc:docMk/>
          <pc:sldMk cId="0" sldId="260"/>
        </pc:sldMkLst>
        <pc:spChg chg="add del mod">
          <ac:chgData name="Terry, David" userId="S::david.v.terry@ndus.edu::9f2742b5-5644-4b88-bd9d-4ca0aadb0134" providerId="AD" clId="Web-{AC99EF3F-2063-0D0D-AE2F-E742929B03B0}" dt="2020-09-21T19:42:39.890" v="26"/>
          <ac:spMkLst>
            <pc:docMk/>
            <pc:sldMk cId="0" sldId="260"/>
            <ac:spMk id="2" creationId="{30F7C596-DEEB-4264-B520-958B1BA4DBFC}"/>
          </ac:spMkLst>
        </pc:spChg>
        <pc:spChg chg="mod">
          <ac:chgData name="Terry, David" userId="S::david.v.terry@ndus.edu::9f2742b5-5644-4b88-bd9d-4ca0aadb0134" providerId="AD" clId="Web-{AC99EF3F-2063-0D0D-AE2F-E742929B03B0}" dt="2020-09-21T19:42:32.593" v="24" actId="14100"/>
          <ac:spMkLst>
            <pc:docMk/>
            <pc:sldMk cId="0" sldId="260"/>
            <ac:spMk id="144" creationId="{00000000-0000-0000-0000-000000000000}"/>
          </ac:spMkLst>
        </pc:spChg>
        <pc:spChg chg="mod">
          <ac:chgData name="Terry, David" userId="S::david.v.terry@ndus.edu::9f2742b5-5644-4b88-bd9d-4ca0aadb0134" providerId="AD" clId="Web-{AC99EF3F-2063-0D0D-AE2F-E742929B03B0}" dt="2020-09-21T19:50:44.790" v="235" actId="20577"/>
          <ac:spMkLst>
            <pc:docMk/>
            <pc:sldMk cId="0" sldId="260"/>
            <ac:spMk id="145" creationId="{00000000-0000-0000-0000-000000000000}"/>
          </ac:spMkLst>
        </pc:spChg>
      </pc:sldChg>
      <pc:sldChg chg="ord">
        <pc:chgData name="Terry, David" userId="S::david.v.terry@ndus.edu::9f2742b5-5644-4b88-bd9d-4ca0aadb0134" providerId="AD" clId="Web-{AC99EF3F-2063-0D0D-AE2F-E742929B03B0}" dt="2020-09-21T19:51:00.915" v="241"/>
        <pc:sldMkLst>
          <pc:docMk/>
          <pc:sldMk cId="0" sldId="261"/>
        </pc:sldMkLst>
      </pc:sldChg>
    </pc:docChg>
  </pc:docChgLst>
  <pc:docChgLst>
    <pc:chgData name="Terry, David" userId="S::david.v.terry@ndus.edu::9f2742b5-5644-4b88-bd9d-4ca0aadb0134" providerId="AD" clId="Web-{AEB064E5-3686-B803-CCF3-0F1BE4205592}"/>
    <pc:docChg chg="addSld modSld">
      <pc:chgData name="Terry, David" userId="S::david.v.terry@ndus.edu::9f2742b5-5644-4b88-bd9d-4ca0aadb0134" providerId="AD" clId="Web-{AEB064E5-3686-B803-CCF3-0F1BE4205592}" dt="2020-10-22T15:15:30.176" v="4"/>
      <pc:docMkLst>
        <pc:docMk/>
      </pc:docMkLst>
      <pc:sldChg chg="delSp new">
        <pc:chgData name="Terry, David" userId="S::david.v.terry@ndus.edu::9f2742b5-5644-4b88-bd9d-4ca0aadb0134" providerId="AD" clId="Web-{AEB064E5-3686-B803-CCF3-0F1BE4205592}" dt="2020-10-22T15:15:30.176" v="4"/>
        <pc:sldMkLst>
          <pc:docMk/>
          <pc:sldMk cId="3078506478" sldId="324"/>
        </pc:sldMkLst>
        <pc:spChg chg="del">
          <ac:chgData name="Terry, David" userId="S::david.v.terry@ndus.edu::9f2742b5-5644-4b88-bd9d-4ca0aadb0134" providerId="AD" clId="Web-{AEB064E5-3686-B803-CCF3-0F1BE4205592}" dt="2020-10-22T15:15:27.176" v="2"/>
          <ac:spMkLst>
            <pc:docMk/>
            <pc:sldMk cId="3078506478" sldId="324"/>
            <ac:spMk id="2" creationId="{0A207F75-B4A3-419E-A172-69E3ED90FF28}"/>
          </ac:spMkLst>
        </pc:spChg>
        <pc:spChg chg="del">
          <ac:chgData name="Terry, David" userId="S::david.v.terry@ndus.edu::9f2742b5-5644-4b88-bd9d-4ca0aadb0134" providerId="AD" clId="Web-{AEB064E5-3686-B803-CCF3-0F1BE4205592}" dt="2020-10-22T15:15:28.816" v="3"/>
          <ac:spMkLst>
            <pc:docMk/>
            <pc:sldMk cId="3078506478" sldId="324"/>
            <ac:spMk id="3" creationId="{138080C2-C5F8-4335-95FB-7A83FB1C28E3}"/>
          </ac:spMkLst>
        </pc:spChg>
        <pc:spChg chg="del">
          <ac:chgData name="Terry, David" userId="S::david.v.terry@ndus.edu::9f2742b5-5644-4b88-bd9d-4ca0aadb0134" providerId="AD" clId="Web-{AEB064E5-3686-B803-CCF3-0F1BE4205592}" dt="2020-10-22T15:15:25.676" v="1"/>
          <ac:spMkLst>
            <pc:docMk/>
            <pc:sldMk cId="3078506478" sldId="324"/>
            <ac:spMk id="4" creationId="{E6470C07-BEF5-4975-B5CE-A0D3FCF8B377}"/>
          </ac:spMkLst>
        </pc:spChg>
        <pc:spChg chg="del">
          <ac:chgData name="Terry, David" userId="S::david.v.terry@ndus.edu::9f2742b5-5644-4b88-bd9d-4ca0aadb0134" providerId="AD" clId="Web-{AEB064E5-3686-B803-CCF3-0F1BE4205592}" dt="2020-10-22T15:15:30.176" v="4"/>
          <ac:spMkLst>
            <pc:docMk/>
            <pc:sldMk cId="3078506478" sldId="324"/>
            <ac:spMk id="5" creationId="{45D76F43-8D84-4530-9273-62E3A7BBB9E6}"/>
          </ac:spMkLst>
        </pc:spChg>
      </pc:sldChg>
    </pc:docChg>
  </pc:docChgLst>
  <pc:docChgLst>
    <pc:chgData name="Terry, David" userId="S::david.v.terry@ndus.edu::9f2742b5-5644-4b88-bd9d-4ca0aadb0134" providerId="AD" clId="Web-{E1EC4C43-9DF1-F96C-64E2-8F68D02694BE}"/>
    <pc:docChg chg="sldOrd">
      <pc:chgData name="Terry, David" userId="S::david.v.terry@ndus.edu::9f2742b5-5644-4b88-bd9d-4ca0aadb0134" providerId="AD" clId="Web-{E1EC4C43-9DF1-F96C-64E2-8F68D02694BE}" dt="2020-10-01T19:40:51.904" v="1"/>
      <pc:docMkLst>
        <pc:docMk/>
      </pc:docMkLst>
      <pc:sldChg chg="ord">
        <pc:chgData name="Terry, David" userId="S::david.v.terry@ndus.edu::9f2742b5-5644-4b88-bd9d-4ca0aadb0134" providerId="AD" clId="Web-{E1EC4C43-9DF1-F96C-64E2-8F68D02694BE}" dt="2020-10-01T19:40:51.904" v="1"/>
        <pc:sldMkLst>
          <pc:docMk/>
          <pc:sldMk cId="0" sldId="260"/>
        </pc:sldMkLst>
      </pc:sldChg>
    </pc:docChg>
  </pc:docChgLst>
  <pc:docChgLst>
    <pc:chgData name="Schroeder, Shawnda" userId="S::shawnda.schroeder@ndus.edu::88d7a86b-54ef-4734-8a7f-160106be650d" providerId="AD" clId="Web-{EB2523DF-C271-C6CB-1A84-298D33C846D6}"/>
    <pc:docChg chg="modSld">
      <pc:chgData name="Schroeder, Shawnda" userId="S::shawnda.schroeder@ndus.edu::88d7a86b-54ef-4734-8a7f-160106be650d" providerId="AD" clId="Web-{EB2523DF-C271-C6CB-1A84-298D33C846D6}" dt="2020-11-10T17:49:46.045" v="2" actId="14100"/>
      <pc:docMkLst>
        <pc:docMk/>
      </pc:docMkLst>
      <pc:sldChg chg="modSp">
        <pc:chgData name="Schroeder, Shawnda" userId="S::shawnda.schroeder@ndus.edu::88d7a86b-54ef-4734-8a7f-160106be650d" providerId="AD" clId="Web-{EB2523DF-C271-C6CB-1A84-298D33C846D6}" dt="2020-11-10T17:49:46.045" v="2" actId="14100"/>
        <pc:sldMkLst>
          <pc:docMk/>
          <pc:sldMk cId="3078506478" sldId="324"/>
        </pc:sldMkLst>
        <pc:picChg chg="mod">
          <ac:chgData name="Schroeder, Shawnda" userId="S::shawnda.schroeder@ndus.edu::88d7a86b-54ef-4734-8a7f-160106be650d" providerId="AD" clId="Web-{EB2523DF-C271-C6CB-1A84-298D33C846D6}" dt="2020-11-10T17:49:46.045" v="2" actId="14100"/>
          <ac:picMkLst>
            <pc:docMk/>
            <pc:sldMk cId="3078506478" sldId="324"/>
            <ac:picMk id="2" creationId="{FA81D03D-0FFF-4FA7-9D88-918990F4AC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25" name="Shape 125"/>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963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709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492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233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2685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4406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Deficits</a:t>
            </a:r>
            <a:r>
              <a:rPr lang="en-US" baseline="0" dirty="0" smtClean="0"/>
              <a:t> focus on and work to find ways to strengthen the stereotypes of the Indigenous person. </a:t>
            </a:r>
            <a:endParaRPr lang="en-US" dirty="0"/>
          </a:p>
        </p:txBody>
      </p:sp>
    </p:spTree>
    <p:extLst>
      <p:ext uri="{BB962C8B-B14F-4D97-AF65-F5344CB8AC3E}">
        <p14:creationId xmlns:p14="http://schemas.microsoft.com/office/powerpoint/2010/main" val="286859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9358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915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535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164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406400" y="696913"/>
            <a:ext cx="6197600" cy="348615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dirty="0"/>
              <a:t>David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888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positive social skills and self-image</a:t>
            </a:r>
          </a:p>
          <a:p>
            <a:r>
              <a:rPr lang="en-US" dirty="0" smtClean="0"/>
              <a:t>Presence of positive adults</a:t>
            </a:r>
          </a:p>
          <a:p>
            <a:r>
              <a:rPr lang="en-US" dirty="0" smtClean="0"/>
              <a:t>Schools that address social and emotional needs of students</a:t>
            </a:r>
          </a:p>
          <a:p>
            <a:r>
              <a:rPr lang="en-US" dirty="0" smtClean="0"/>
              <a:t>Parental resilience</a:t>
            </a:r>
          </a:p>
          <a:p>
            <a:r>
              <a:rPr lang="en-US" dirty="0" smtClean="0"/>
              <a:t>Conflict resolution</a:t>
            </a:r>
          </a:p>
          <a:p>
            <a:r>
              <a:rPr lang="en-US" dirty="0" smtClean="0"/>
              <a:t>Community supports</a:t>
            </a:r>
          </a:p>
          <a:p>
            <a:r>
              <a:rPr lang="en-US" dirty="0" smtClean="0"/>
              <a:t>Positive coping skills</a:t>
            </a:r>
          </a:p>
          <a:p>
            <a:r>
              <a:rPr lang="en-US" dirty="0" smtClean="0"/>
              <a:t>Trusting relationships</a:t>
            </a:r>
          </a:p>
          <a:p>
            <a:r>
              <a:rPr lang="en-US" dirty="0" smtClean="0"/>
              <a:t>Strong cultural identity and pride </a:t>
            </a:r>
          </a:p>
          <a:p>
            <a:r>
              <a:rPr lang="en-US" dirty="0" smtClean="0"/>
              <a:t>Safe environments</a:t>
            </a:r>
          </a:p>
          <a:p>
            <a:r>
              <a:rPr lang="en-US" dirty="0" smtClean="0"/>
              <a:t>Concrete support to address needs</a:t>
            </a:r>
          </a:p>
          <a:p>
            <a:endParaRPr lang="en-US" dirty="0"/>
          </a:p>
        </p:txBody>
      </p:sp>
    </p:spTree>
    <p:extLst>
      <p:ext uri="{BB962C8B-B14F-4D97-AF65-F5344CB8AC3E}">
        <p14:creationId xmlns:p14="http://schemas.microsoft.com/office/powerpoint/2010/main" val="2632082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provides various activities that can strengthen protective factors. These, in turn, contribute to developing a positive Indigenous identity and resilience. </a:t>
            </a:r>
            <a:r>
              <a:rPr lang="en-US" baseline="0" dirty="0" smtClean="0"/>
              <a:t> A growing body of research shows that a</a:t>
            </a:r>
            <a:r>
              <a:rPr lang="en-US" dirty="0" smtClean="0"/>
              <a:t> positive ethnic identity seems to provide minority adolescents with increased</a:t>
            </a:r>
            <a:r>
              <a:rPr lang="en-US" baseline="0" dirty="0" smtClean="0"/>
              <a:t> </a:t>
            </a:r>
            <a:r>
              <a:rPr lang="en-US" dirty="0" smtClean="0"/>
              <a:t>self-esteem contributing</a:t>
            </a:r>
            <a:r>
              <a:rPr lang="en-US" baseline="0" dirty="0" smtClean="0"/>
              <a:t> to healthier </a:t>
            </a:r>
            <a:r>
              <a:rPr lang="en-US" dirty="0" smtClean="0"/>
              <a:t>coping skills that make them more likely to use active strategies to confront hardship. A strong sense of cultural identity has also been correlated with higher levels of psychological health for Indigenous youth. Psychological well-being encourages individuals to more meaningfully engage with larger societal issues.</a:t>
            </a:r>
            <a:endParaRPr lang="en-US" dirty="0"/>
          </a:p>
        </p:txBody>
      </p:sp>
    </p:spTree>
    <p:extLst>
      <p:ext uri="{BB962C8B-B14F-4D97-AF65-F5344CB8AC3E}">
        <p14:creationId xmlns:p14="http://schemas.microsoft.com/office/powerpoint/2010/main" val="19019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374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397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821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Indigenous people are strong, and</a:t>
            </a:r>
            <a:r>
              <a:rPr lang="en-US" baseline="0" dirty="0" smtClean="0"/>
              <a:t> resilient people. We have faced considerable adversity yet our culture are resurging and becoming stronger.  Our prime barrier is that many in the general public don’t like the visual reminder of what was done and how it was done to a generous people so often we are invisible. Again a prime example is the term ‘something else” </a:t>
            </a:r>
            <a:endParaRPr lang="en-US" dirty="0"/>
          </a:p>
        </p:txBody>
      </p:sp>
    </p:spTree>
    <p:extLst>
      <p:ext uri="{BB962C8B-B14F-4D97-AF65-F5344CB8AC3E}">
        <p14:creationId xmlns:p14="http://schemas.microsoft.com/office/powerpoint/2010/main" val="3192549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close again with the beautiful artwork by mark Wagner.  Pay your respects to Indigenous people by educating yourself on their history and perseverance. </a:t>
            </a:r>
            <a:endParaRPr lang="en-US" dirty="0"/>
          </a:p>
        </p:txBody>
      </p:sp>
    </p:spTree>
    <p:extLst>
      <p:ext uri="{BB962C8B-B14F-4D97-AF65-F5344CB8AC3E}">
        <p14:creationId xmlns:p14="http://schemas.microsoft.com/office/powerpoint/2010/main" val="2867128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249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894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622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963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574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a:t>
            </a:r>
            <a:r>
              <a:rPr lang="en-US" baseline="0" dirty="0" smtClean="0"/>
              <a:t> see any child smiling or happy? </a:t>
            </a:r>
            <a:endParaRPr lang="en-US" dirty="0"/>
          </a:p>
        </p:txBody>
      </p:sp>
    </p:spTree>
    <p:extLst>
      <p:ext uri="{BB962C8B-B14F-4D97-AF65-F5344CB8AC3E}">
        <p14:creationId xmlns:p14="http://schemas.microsoft.com/office/powerpoint/2010/main" val="227634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130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303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dirty="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23" name="Body Level One…"/>
          <p:cNvSpPr txBox="1">
            <a:spLocks noGrp="1"/>
          </p:cNvSpPr>
          <p:nvPr>
            <p:ph type="body" sz="quarter" idx="1"/>
          </p:nvPr>
        </p:nvSpPr>
        <p:spPr>
          <a:xfrm>
            <a:off x="838200" y="4791740"/>
            <a:ext cx="10515600" cy="15553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Rectangle 7"/>
          <p:cNvSpPr/>
          <p:nvPr/>
        </p:nvSpPr>
        <p:spPr>
          <a:xfrm>
            <a:off x="311888" y="2291317"/>
            <a:ext cx="11880113" cy="2275367"/>
          </a:xfrm>
          <a:prstGeom prst="rect">
            <a:avLst/>
          </a:prstGeom>
          <a:solidFill>
            <a:srgbClr val="CC4927"/>
          </a:solidFill>
          <a:ln w="12700">
            <a:miter lim="400000"/>
          </a:ln>
        </p:spPr>
        <p:txBody>
          <a:bodyPr lIns="45718" tIns="45718" rIns="45718" bIns="45718" anchor="ctr"/>
          <a:lstStyle/>
          <a:p>
            <a:pPr algn="ctr">
              <a:defRPr>
                <a:solidFill>
                  <a:srgbClr val="FFFFFF"/>
                </a:solidFill>
              </a:defRPr>
            </a:pPr>
            <a:endParaRPr sz="1800" dirty="0"/>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8"/>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8" r:id="rId5"/>
    <p:sldLayoutId id="2147483660"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david.v.terry@und.ed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mhttcnetwork.org/sites/default/files/2020-11/MHTTC-FPromoting%20Positive%20School%20Mental%20Health%20Among%20Indigenous%20Youth-%20Strengthening%20Resilience.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2667000" y="2460813"/>
            <a:ext cx="7422116" cy="2971801"/>
          </a:xfrm>
          <a:prstGeom prst="rect">
            <a:avLst/>
          </a:prstGeom>
        </p:spPr>
        <p:txBody>
          <a:bodyPr/>
          <a:lstStyle/>
          <a:p>
            <a:endParaRPr lang="en-US" dirty="0" smtClean="0"/>
          </a:p>
          <a:p>
            <a:endParaRPr lang="en-US" dirty="0"/>
          </a:p>
          <a:p>
            <a:r>
              <a:rPr lang="en-US" dirty="0" smtClean="0"/>
              <a:t>Professor LaVonne Fox, PhD, ORT/L</a:t>
            </a:r>
          </a:p>
          <a:p>
            <a:r>
              <a:rPr lang="en-US" dirty="0" smtClean="0"/>
              <a:t>Professor Sarah Nielsen, PhD, OTR/L</a:t>
            </a:r>
          </a:p>
          <a:p>
            <a:r>
              <a:rPr lang="en-US" dirty="0" smtClean="0"/>
              <a:t>Professor Thomasine Heitkamp, Project PI and LCSW  </a:t>
            </a:r>
            <a:endParaRPr dirty="0"/>
          </a:p>
        </p:txBody>
      </p:sp>
      <p:sp>
        <p:nvSpPr>
          <p:cNvPr id="133" name="Title 1"/>
          <p:cNvSpPr txBox="1">
            <a:spLocks noGrp="1"/>
          </p:cNvSpPr>
          <p:nvPr>
            <p:ph type="ctrTitle"/>
          </p:nvPr>
        </p:nvSpPr>
        <p:spPr>
          <a:xfrm>
            <a:off x="2316717" y="206810"/>
            <a:ext cx="7772401" cy="1850958"/>
          </a:xfrm>
          <a:prstGeom prst="rect">
            <a:avLst/>
          </a:prstGeom>
        </p:spPr>
        <p:txBody>
          <a:bodyPr/>
          <a:lstStyle>
            <a:lvl1pPr defTabSz="822958">
              <a:defRPr sz="3200" b="1"/>
            </a:lvl1pPr>
          </a:lstStyle>
          <a:p>
            <a:r>
              <a:rPr lang="en-US" dirty="0" smtClean="0"/>
              <a:t>Strengthening Resilience:  Promoting Positive School Mental Health Among Indigenous Youth</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177"/>
            <a:ext cx="10515600" cy="1137424"/>
          </a:xfrm>
        </p:spPr>
        <p:txBody>
          <a:bodyPr>
            <a:normAutofit fontScale="90000"/>
          </a:bodyPr>
          <a:lstStyle/>
          <a:p>
            <a:r>
              <a:rPr lang="en-US" dirty="0" smtClean="0"/>
              <a:t/>
            </a:r>
            <a:br>
              <a:rPr lang="en-US" dirty="0" smtClean="0"/>
            </a:br>
            <a:r>
              <a:rPr lang="en-US" dirty="0" smtClean="0"/>
              <a:t>Social and Health Inequities Persist  </a:t>
            </a:r>
            <a:endParaRPr lang="en-US" dirty="0"/>
          </a:p>
        </p:txBody>
      </p:sp>
      <p:sp>
        <p:nvSpPr>
          <p:cNvPr id="3" name="Text Placeholder 2"/>
          <p:cNvSpPr>
            <a:spLocks noGrp="1"/>
          </p:cNvSpPr>
          <p:nvPr>
            <p:ph type="body" idx="1"/>
          </p:nvPr>
        </p:nvSpPr>
        <p:spPr>
          <a:xfrm>
            <a:off x="838200" y="1825624"/>
            <a:ext cx="10515600" cy="4865107"/>
          </a:xfrm>
        </p:spPr>
        <p:txBody>
          <a:bodyPr>
            <a:normAutofit/>
          </a:bodyPr>
          <a:lstStyle/>
          <a:p>
            <a:r>
              <a:rPr lang="en-US" sz="2400" dirty="0"/>
              <a:t>In 2017, suicide was the second leading cause of death of Indigenous Americans between the ages of 10 and </a:t>
            </a:r>
            <a:r>
              <a:rPr lang="en-US" sz="2400" dirty="0" smtClean="0"/>
              <a:t>34.</a:t>
            </a:r>
          </a:p>
          <a:p>
            <a:r>
              <a:rPr lang="en-US" sz="2400" dirty="0" smtClean="0"/>
              <a:t>Violent </a:t>
            </a:r>
            <a:r>
              <a:rPr lang="en-US" sz="2400" dirty="0"/>
              <a:t>deaths, unintentional injuries, homicide, and suicide account for 75% of all mortality in the second decade of life for American </a:t>
            </a:r>
            <a:r>
              <a:rPr lang="en-US" sz="2400" dirty="0" smtClean="0"/>
              <a:t>Indian/Alaska.</a:t>
            </a:r>
            <a:endParaRPr lang="en-US" sz="2400" dirty="0"/>
          </a:p>
          <a:p>
            <a:r>
              <a:rPr lang="en-US" sz="2400" dirty="0" smtClean="0"/>
              <a:t>Adolescent </a:t>
            </a:r>
            <a:r>
              <a:rPr lang="en-US" sz="2400" dirty="0"/>
              <a:t>Indigenous females, ages 15-19, have a death rate that is three times higher than non-Hispanic white females in the same age </a:t>
            </a:r>
            <a:r>
              <a:rPr lang="en-US" sz="2400" dirty="0" smtClean="0"/>
              <a:t>groups.</a:t>
            </a:r>
          </a:p>
          <a:p>
            <a:r>
              <a:rPr lang="en-US" sz="2400" dirty="0" smtClean="0"/>
              <a:t>The </a:t>
            </a:r>
            <a:r>
              <a:rPr lang="en-US" sz="2400" dirty="0"/>
              <a:t>overall death rate from suicide is about 20% higher for Indigenous Americans as compared to the non-Hispanic white </a:t>
            </a:r>
            <a:r>
              <a:rPr lang="en-US" sz="2400" dirty="0" smtClean="0"/>
              <a:t>population. </a:t>
            </a:r>
          </a:p>
          <a:p>
            <a:r>
              <a:rPr lang="en-US" sz="2400" dirty="0"/>
              <a:t>Indigenous youth are 2% of the population but 8% of the </a:t>
            </a:r>
            <a:r>
              <a:rPr lang="en-US" sz="2400" dirty="0" smtClean="0"/>
              <a:t>homeless.</a:t>
            </a:r>
          </a:p>
          <a:p>
            <a:r>
              <a:rPr lang="en-US" sz="2400" dirty="0" smtClean="0"/>
              <a:t>70% of this population with suffer a mental health disorder in their lifetime. </a:t>
            </a:r>
          </a:p>
          <a:p>
            <a:r>
              <a:rPr lang="en-US" sz="2400" dirty="0" smtClean="0"/>
              <a:t>More </a:t>
            </a:r>
            <a:r>
              <a:rPr lang="en-US" sz="2400" dirty="0"/>
              <a:t>than 50% of </a:t>
            </a:r>
            <a:r>
              <a:rPr lang="en-US" sz="2400" dirty="0" smtClean="0"/>
              <a:t>indigenous youth live in poverty stricken neighborhoods </a:t>
            </a:r>
            <a:r>
              <a:rPr lang="en-US" sz="2400" dirty="0"/>
              <a:t>and 62% living in low-income households today</a:t>
            </a:r>
          </a:p>
          <a:p>
            <a:endParaRPr lang="en-US" sz="2400" dirty="0" smtClean="0"/>
          </a:p>
          <a:p>
            <a:endParaRPr lang="en-US" sz="2400" dirty="0" smtClean="0"/>
          </a:p>
        </p:txBody>
      </p:sp>
    </p:spTree>
    <p:extLst>
      <p:ext uri="{BB962C8B-B14F-4D97-AF65-F5344CB8AC3E}">
        <p14:creationId xmlns:p14="http://schemas.microsoft.com/office/powerpoint/2010/main" val="14340861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Forced Changes in Traditional Ways of Child Rearing and Family Structure Contribute to:</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Poor emotional and physical health</a:t>
            </a:r>
          </a:p>
          <a:p>
            <a:r>
              <a:rPr lang="en-US" dirty="0" smtClean="0"/>
              <a:t>Suicidal ideation</a:t>
            </a:r>
          </a:p>
          <a:p>
            <a:r>
              <a:rPr lang="en-US" dirty="0" smtClean="0"/>
              <a:t>Being fearful, overwhelmed, and helpless</a:t>
            </a:r>
          </a:p>
          <a:p>
            <a:r>
              <a:rPr lang="en-US" dirty="0" smtClean="0"/>
              <a:t>Feeling anxious and isolated</a:t>
            </a:r>
          </a:p>
          <a:p>
            <a:r>
              <a:rPr lang="en-US" dirty="0" smtClean="0"/>
              <a:t>Classroom behaviors that cause concerns: </a:t>
            </a:r>
          </a:p>
          <a:p>
            <a:pPr lvl="1"/>
            <a:r>
              <a:rPr lang="en-US" dirty="0" smtClean="0"/>
              <a:t>Being disrespectful</a:t>
            </a:r>
          </a:p>
          <a:p>
            <a:pPr lvl="1"/>
            <a:r>
              <a:rPr lang="en-US" dirty="0" smtClean="0"/>
              <a:t>Cheating to avoid failure </a:t>
            </a:r>
          </a:p>
          <a:p>
            <a:pPr lvl="1"/>
            <a:r>
              <a:rPr lang="en-US" dirty="0" smtClean="0"/>
              <a:t>Demonstrating arrogance</a:t>
            </a:r>
          </a:p>
          <a:p>
            <a:pPr lvl="1"/>
            <a:r>
              <a:rPr lang="en-US" dirty="0" smtClean="0"/>
              <a:t>Rebellious behaviors</a:t>
            </a:r>
          </a:p>
          <a:p>
            <a:pPr lvl="1"/>
            <a:r>
              <a:rPr lang="en-US" dirty="0" smtClean="0"/>
              <a:t>Manipulating others</a:t>
            </a:r>
            <a:endParaRPr lang="en-US" dirty="0"/>
          </a:p>
        </p:txBody>
      </p:sp>
    </p:spTree>
    <p:extLst>
      <p:ext uri="{BB962C8B-B14F-4D97-AF65-F5344CB8AC3E}">
        <p14:creationId xmlns:p14="http://schemas.microsoft.com/office/powerpoint/2010/main" val="16943872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76" y="0"/>
            <a:ext cx="10504508" cy="6779941"/>
          </a:xfrm>
          <a:prstGeom prst="rect">
            <a:avLst/>
          </a:prstGeom>
        </p:spPr>
      </p:pic>
    </p:spTree>
    <p:extLst>
      <p:ext uri="{BB962C8B-B14F-4D97-AF65-F5344CB8AC3E}">
        <p14:creationId xmlns:p14="http://schemas.microsoft.com/office/powerpoint/2010/main" val="37031982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Fictionist Case Scenario </a:t>
            </a:r>
            <a:endParaRPr lang="en-US" dirty="0"/>
          </a:p>
        </p:txBody>
      </p:sp>
      <p:sp>
        <p:nvSpPr>
          <p:cNvPr id="3" name="Text Placeholder 2"/>
          <p:cNvSpPr>
            <a:spLocks noGrp="1"/>
          </p:cNvSpPr>
          <p:nvPr>
            <p:ph type="body" idx="1"/>
          </p:nvPr>
        </p:nvSpPr>
        <p:spPr>
          <a:xfrm>
            <a:off x="838200" y="1690689"/>
            <a:ext cx="10515600" cy="4790793"/>
          </a:xfrm>
        </p:spPr>
        <p:txBody>
          <a:bodyPr>
            <a:normAutofit fontScale="92500" lnSpcReduction="10000"/>
          </a:bodyPr>
          <a:lstStyle/>
          <a:p>
            <a:r>
              <a:rPr lang="en-US" dirty="0" smtClean="0"/>
              <a:t>Carli is a 14 year old Indigenous female residing on a reservation with a total population of 300 people. During the course of the last two years, Carlie and her siblings have attended a Native American boarding school that is located more than 300 miles from their home. This is the same boarding school where her mother and father met.</a:t>
            </a:r>
          </a:p>
          <a:p>
            <a:r>
              <a:rPr lang="en-US" dirty="0" smtClean="0"/>
              <a:t>Carli has experienced psychological and physical abuse, including bulling by classmates. Recently, peers passed a note that Carli tried to hook up with many boys. As a result, she has been in physical altercations with several girls. </a:t>
            </a:r>
          </a:p>
          <a:p>
            <a:r>
              <a:rPr lang="en-US" dirty="0" smtClean="0"/>
              <a:t>Overwhelmed, embarrassed and frustrated, she recently attempted suicide by cutting her </a:t>
            </a:r>
            <a:r>
              <a:rPr lang="en-US" dirty="0" smtClean="0"/>
              <a:t>wrists </a:t>
            </a:r>
            <a:r>
              <a:rPr lang="en-US" dirty="0" smtClean="0"/>
              <a:t>in the dormitory of the boarding school. Following that incident, Carli and her siblings returned to their home community to reside with their parents. They will not be returning to the boarding school. </a:t>
            </a:r>
            <a:endParaRPr lang="en-US" dirty="0"/>
          </a:p>
        </p:txBody>
      </p:sp>
    </p:spTree>
    <p:extLst>
      <p:ext uri="{BB962C8B-B14F-4D97-AF65-F5344CB8AC3E}">
        <p14:creationId xmlns:p14="http://schemas.microsoft.com/office/powerpoint/2010/main" val="401507793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Carli</a:t>
            </a:r>
            <a:r>
              <a:rPr lang="en-US" sz="9600" dirty="0" smtClean="0"/>
              <a:t> </a:t>
            </a:r>
            <a:endParaRPr lang="en-US" sz="9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605" y="1690688"/>
            <a:ext cx="8184996" cy="4974643"/>
          </a:xfrm>
          <a:prstGeom prst="rect">
            <a:avLst/>
          </a:prstGeom>
        </p:spPr>
      </p:pic>
    </p:spTree>
    <p:extLst>
      <p:ext uri="{BB962C8B-B14F-4D97-AF65-F5344CB8AC3E}">
        <p14:creationId xmlns:p14="http://schemas.microsoft.com/office/powerpoint/2010/main" val="30609225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because humans are not linear</a:t>
            </a:r>
            <a:endParaRPr lang="en-US" dirty="0"/>
          </a:p>
        </p:txBody>
      </p:sp>
      <p:pic>
        <p:nvPicPr>
          <p:cNvPr id="4" name="Picture 3"/>
          <p:cNvPicPr>
            <a:picLocks noChangeAspect="1"/>
          </p:cNvPicPr>
          <p:nvPr/>
        </p:nvPicPr>
        <p:blipFill>
          <a:blip r:embed="rId3"/>
          <a:stretch>
            <a:fillRect/>
          </a:stretch>
        </p:blipFill>
        <p:spPr>
          <a:xfrm>
            <a:off x="5378178" y="1825625"/>
            <a:ext cx="6667500" cy="3752850"/>
          </a:xfrm>
          <a:prstGeom prst="rect">
            <a:avLst/>
          </a:prstGeom>
        </p:spPr>
      </p:pic>
      <p:sp>
        <p:nvSpPr>
          <p:cNvPr id="3" name="Text Placeholder 2"/>
          <p:cNvSpPr>
            <a:spLocks noGrp="1"/>
          </p:cNvSpPr>
          <p:nvPr>
            <p:ph type="body" idx="1"/>
          </p:nvPr>
        </p:nvSpPr>
        <p:spPr>
          <a:xfrm>
            <a:off x="656617" y="1825625"/>
            <a:ext cx="5439383" cy="4351338"/>
          </a:xfrm>
        </p:spPr>
        <p:txBody>
          <a:bodyPr/>
          <a:lstStyle/>
          <a:p>
            <a:r>
              <a:rPr lang="en-US" dirty="0" smtClean="0"/>
              <a:t>No deficit approach – that always seems to identify us as absent of, lack of or failure Always less than or something else. </a:t>
            </a:r>
          </a:p>
          <a:p>
            <a:r>
              <a:rPr lang="en-US" dirty="0" smtClean="0"/>
              <a:t>Strength based cultural approach – necessary to correct existing negative stereotypes.  Most commonly used, accepted and successful. </a:t>
            </a:r>
            <a:endParaRPr lang="en-US" dirty="0"/>
          </a:p>
        </p:txBody>
      </p:sp>
    </p:spTree>
    <p:extLst>
      <p:ext uri="{BB962C8B-B14F-4D97-AF65-F5344CB8AC3E}">
        <p14:creationId xmlns:p14="http://schemas.microsoft.com/office/powerpoint/2010/main" val="16786843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Teachings </a:t>
            </a:r>
            <a:endParaRPr lang="en-US" dirty="0"/>
          </a:p>
        </p:txBody>
      </p:sp>
      <p:sp>
        <p:nvSpPr>
          <p:cNvPr id="3" name="Text Placeholder 2"/>
          <p:cNvSpPr>
            <a:spLocks noGrp="1"/>
          </p:cNvSpPr>
          <p:nvPr>
            <p:ph type="body" idx="1"/>
          </p:nvPr>
        </p:nvSpPr>
        <p:spPr/>
        <p:txBody>
          <a:bodyPr/>
          <a:lstStyle/>
          <a:p>
            <a:r>
              <a:rPr lang="en-US" dirty="0" smtClean="0"/>
              <a:t>A set of guiding values</a:t>
            </a:r>
          </a:p>
          <a:p>
            <a:r>
              <a:rPr lang="en-US" dirty="0" smtClean="0"/>
              <a:t>Teaching on how to treat others and ourselves</a:t>
            </a:r>
          </a:p>
          <a:p>
            <a:r>
              <a:rPr lang="en-US" dirty="0" smtClean="0"/>
              <a:t>Provides core values</a:t>
            </a:r>
          </a:p>
          <a:p>
            <a:r>
              <a:rPr lang="en-US" dirty="0" smtClean="0"/>
              <a:t>Sacred teaching that can be modified for the needs of each tribe</a:t>
            </a:r>
          </a:p>
          <a:p>
            <a:r>
              <a:rPr lang="en-US" dirty="0" smtClean="0"/>
              <a:t>Guides behavioral in the class</a:t>
            </a:r>
          </a:p>
          <a:p>
            <a:r>
              <a:rPr lang="en-US" dirty="0" smtClean="0"/>
              <a:t>Build a curriculum that supports positive </a:t>
            </a:r>
            <a:r>
              <a:rPr lang="en-US" dirty="0" smtClean="0"/>
              <a:t>identity </a:t>
            </a:r>
            <a:endParaRPr lang="en-US" dirty="0"/>
          </a:p>
        </p:txBody>
      </p:sp>
    </p:spTree>
    <p:extLst>
      <p:ext uri="{BB962C8B-B14F-4D97-AF65-F5344CB8AC3E}">
        <p14:creationId xmlns:p14="http://schemas.microsoft.com/office/powerpoint/2010/main" val="318151358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374" r="26753"/>
          <a:stretch/>
        </p:blipFill>
        <p:spPr>
          <a:xfrm>
            <a:off x="7010400" y="1051699"/>
            <a:ext cx="5181600" cy="4876800"/>
          </a:xfrm>
          <a:prstGeom prst="rect">
            <a:avLst/>
          </a:prstGeom>
        </p:spPr>
      </p:pic>
      <p:sp>
        <p:nvSpPr>
          <p:cNvPr id="3" name="TextBox 2"/>
          <p:cNvSpPr txBox="1"/>
          <p:nvPr/>
        </p:nvSpPr>
        <p:spPr>
          <a:xfrm>
            <a:off x="505838" y="466928"/>
            <a:ext cx="5864482"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200" dirty="0" smtClean="0"/>
              <a:t>St</a:t>
            </a:r>
            <a:r>
              <a:rPr kumimoji="0" lang="en-US" sz="3200" b="0" i="0" u="none" strike="noStrike" cap="none" spc="0" normalizeH="0" baseline="0" dirty="0" smtClean="0">
                <a:ln>
                  <a:noFill/>
                </a:ln>
                <a:solidFill>
                  <a:srgbClr val="000000"/>
                </a:solidFill>
                <a:effectLst/>
                <a:uFillTx/>
                <a:sym typeface="Calibri"/>
              </a:rPr>
              <a:t>rength </a:t>
            </a:r>
            <a:r>
              <a:rPr kumimoji="0" lang="en-US" sz="3200" b="0" i="0" u="none" strike="noStrike" cap="none" spc="0" normalizeH="0" baseline="0" dirty="0" smtClean="0">
                <a:ln>
                  <a:noFill/>
                </a:ln>
                <a:solidFill>
                  <a:srgbClr val="000000"/>
                </a:solidFill>
                <a:effectLst/>
                <a:uFillTx/>
                <a:sym typeface="Calibri"/>
              </a:rPr>
              <a:t>Based:  Seven </a:t>
            </a:r>
            <a:r>
              <a:rPr kumimoji="0" lang="en-US" sz="3200" b="0" i="0" u="none" strike="noStrike" cap="none" spc="0" normalizeH="0" baseline="0" dirty="0" smtClean="0">
                <a:ln>
                  <a:noFill/>
                </a:ln>
                <a:solidFill>
                  <a:srgbClr val="000000"/>
                </a:solidFill>
                <a:effectLst/>
                <a:uFillTx/>
                <a:sym typeface="Calibri"/>
              </a:rPr>
              <a:t>Teachings</a:t>
            </a:r>
            <a:endParaRPr kumimoji="0" lang="en-US" sz="3200" b="0" i="0" u="none" strike="noStrike" cap="none" spc="0" normalizeH="0" baseline="0" dirty="0">
              <a:ln>
                <a:noFill/>
              </a:ln>
              <a:solidFill>
                <a:srgbClr val="000000"/>
              </a:solidFill>
              <a:effectLst/>
              <a:uFillTx/>
              <a:sym typeface="Calibri"/>
            </a:endParaRPr>
          </a:p>
        </p:txBody>
      </p:sp>
      <p:pic>
        <p:nvPicPr>
          <p:cNvPr id="4" name="Picture 3"/>
          <p:cNvPicPr>
            <a:picLocks noChangeAspect="1"/>
          </p:cNvPicPr>
          <p:nvPr/>
        </p:nvPicPr>
        <p:blipFill>
          <a:blip r:embed="rId4"/>
          <a:stretch>
            <a:fillRect/>
          </a:stretch>
        </p:blipFill>
        <p:spPr>
          <a:xfrm>
            <a:off x="505838" y="1645310"/>
            <a:ext cx="6750995" cy="4499287"/>
          </a:xfrm>
          <a:prstGeom prst="rect">
            <a:avLst/>
          </a:prstGeom>
        </p:spPr>
      </p:pic>
    </p:spTree>
    <p:extLst>
      <p:ext uri="{BB962C8B-B14F-4D97-AF65-F5344CB8AC3E}">
        <p14:creationId xmlns:p14="http://schemas.microsoft.com/office/powerpoint/2010/main" val="316902166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Model Dos and Don’t</a:t>
            </a:r>
            <a:endParaRPr lang="en-US" dirty="0"/>
          </a:p>
        </p:txBody>
      </p:sp>
      <p:sp>
        <p:nvSpPr>
          <p:cNvPr id="3" name="Text Placeholder 2"/>
          <p:cNvSpPr>
            <a:spLocks noGrp="1"/>
          </p:cNvSpPr>
          <p:nvPr>
            <p:ph type="body" idx="1"/>
          </p:nvPr>
        </p:nvSpPr>
        <p:spPr>
          <a:xfrm>
            <a:off x="838200" y="1825625"/>
            <a:ext cx="4589834" cy="4351338"/>
          </a:xfrm>
        </p:spPr>
        <p:txBody>
          <a:bodyPr>
            <a:normAutofit fontScale="85000" lnSpcReduction="20000"/>
          </a:bodyPr>
          <a:lstStyle/>
          <a:p>
            <a:r>
              <a:rPr lang="en-US" dirty="0" smtClean="0"/>
              <a:t>Don’t </a:t>
            </a:r>
            <a:r>
              <a:rPr lang="en-US" dirty="0"/>
              <a:t>misinterpret; seek to </a:t>
            </a:r>
            <a:r>
              <a:rPr lang="en-US" dirty="0" smtClean="0"/>
              <a:t>understand</a:t>
            </a:r>
          </a:p>
          <a:p>
            <a:r>
              <a:rPr lang="en-US" dirty="0" smtClean="0"/>
              <a:t>Keep </a:t>
            </a:r>
            <a:r>
              <a:rPr lang="en-US" dirty="0"/>
              <a:t>promises and </a:t>
            </a:r>
            <a:r>
              <a:rPr lang="en-US" dirty="0" smtClean="0"/>
              <a:t>appointments</a:t>
            </a:r>
          </a:p>
          <a:p>
            <a:r>
              <a:rPr lang="en-US" dirty="0" smtClean="0"/>
              <a:t>Help </a:t>
            </a:r>
            <a:r>
              <a:rPr lang="en-US" dirty="0"/>
              <a:t>students create a system to keep them </a:t>
            </a:r>
            <a:r>
              <a:rPr lang="en-US" dirty="0" smtClean="0"/>
              <a:t>organized</a:t>
            </a:r>
          </a:p>
          <a:p>
            <a:r>
              <a:rPr lang="en-US" dirty="0" smtClean="0"/>
              <a:t>Don’t </a:t>
            </a:r>
            <a:r>
              <a:rPr lang="en-US" dirty="0"/>
              <a:t>embarrass the </a:t>
            </a:r>
            <a:r>
              <a:rPr lang="en-US" dirty="0" smtClean="0"/>
              <a:t>student</a:t>
            </a:r>
          </a:p>
          <a:p>
            <a:r>
              <a:rPr lang="en-US" dirty="0" smtClean="0"/>
              <a:t>Keep </a:t>
            </a:r>
            <a:r>
              <a:rPr lang="en-US" dirty="0"/>
              <a:t>your mood stable and </a:t>
            </a:r>
            <a:r>
              <a:rPr lang="en-US" dirty="0" smtClean="0"/>
              <a:t>consistent </a:t>
            </a:r>
          </a:p>
          <a:p>
            <a:r>
              <a:rPr lang="en-US" dirty="0" smtClean="0"/>
              <a:t>Don’t </a:t>
            </a:r>
            <a:r>
              <a:rPr lang="en-US" dirty="0"/>
              <a:t>require all students to read from the front or out loud to </a:t>
            </a:r>
            <a:r>
              <a:rPr lang="en-US" dirty="0" smtClean="0"/>
              <a:t>everyone</a:t>
            </a:r>
          </a:p>
          <a:p>
            <a:r>
              <a:rPr lang="en-US" dirty="0" smtClean="0"/>
              <a:t>Get </a:t>
            </a:r>
            <a:r>
              <a:rPr lang="en-US" dirty="0"/>
              <a:t>to know the </a:t>
            </a:r>
            <a:r>
              <a:rPr lang="en-US" dirty="0" smtClean="0"/>
              <a:t>community</a:t>
            </a:r>
          </a:p>
        </p:txBody>
      </p:sp>
      <p:sp>
        <p:nvSpPr>
          <p:cNvPr id="4" name="Text Placeholder 2"/>
          <p:cNvSpPr txBox="1">
            <a:spLocks/>
          </p:cNvSpPr>
          <p:nvPr/>
        </p:nvSpPr>
        <p:spPr>
          <a:xfrm>
            <a:off x="5799306" y="1688765"/>
            <a:ext cx="5554493"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fontScale="9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hangingPunct="1"/>
            <a:r>
              <a:rPr lang="en-US" dirty="0" smtClean="0"/>
              <a:t>Help them learn to set realistic goals</a:t>
            </a:r>
          </a:p>
          <a:p>
            <a:pPr hangingPunct="1"/>
            <a:r>
              <a:rPr lang="en-US" dirty="0" smtClean="0"/>
              <a:t>Do not display poor work as an example</a:t>
            </a:r>
          </a:p>
          <a:p>
            <a:pPr hangingPunct="1"/>
            <a:r>
              <a:rPr lang="en-US" dirty="0" smtClean="0"/>
              <a:t>Learn what the family’s ideas, experiences, and values are regarding education </a:t>
            </a:r>
          </a:p>
          <a:p>
            <a:pPr hangingPunct="1"/>
            <a:r>
              <a:rPr lang="en-US" dirty="0" smtClean="0"/>
              <a:t>Do not post grades publicly</a:t>
            </a:r>
          </a:p>
          <a:p>
            <a:pPr hangingPunct="1"/>
            <a:r>
              <a:rPr lang="en-US" dirty="0" smtClean="0"/>
              <a:t>Engage with the family/parents and share successes as well as concerns</a:t>
            </a:r>
          </a:p>
          <a:p>
            <a:pPr hangingPunct="1"/>
            <a:r>
              <a:rPr lang="en-US" dirty="0" smtClean="0"/>
              <a:t>Do not judge.</a:t>
            </a:r>
            <a:endParaRPr lang="en-US" dirty="0"/>
          </a:p>
        </p:txBody>
      </p:sp>
    </p:spTree>
    <p:extLst>
      <p:ext uri="{BB962C8B-B14F-4D97-AF65-F5344CB8AC3E}">
        <p14:creationId xmlns:p14="http://schemas.microsoft.com/office/powerpoint/2010/main" val="301443675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56" y="365991"/>
            <a:ext cx="10058400" cy="6492009"/>
          </a:xfrm>
          <a:prstGeom prst="rect">
            <a:avLst/>
          </a:prstGeom>
        </p:spPr>
      </p:pic>
    </p:spTree>
    <p:extLst>
      <p:ext uri="{BB962C8B-B14F-4D97-AF65-F5344CB8AC3E}">
        <p14:creationId xmlns:p14="http://schemas.microsoft.com/office/powerpoint/2010/main" val="314068275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18734" y="124637"/>
            <a:ext cx="11220450" cy="71553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dirty="0"/>
              <a:t>Disclaimer</a:t>
            </a:r>
            <a:r>
              <a:rPr lang="en-US" dirty="0"/>
              <a:t> and Funding Statement</a:t>
            </a:r>
            <a:endParaRPr dirty="0"/>
          </a:p>
        </p:txBody>
      </p:sp>
      <p:sp>
        <p:nvSpPr>
          <p:cNvPr id="145" name="Google Shape;165;p22"/>
          <p:cNvSpPr txBox="1"/>
          <p:nvPr/>
        </p:nvSpPr>
        <p:spPr>
          <a:xfrm>
            <a:off x="1989937" y="962429"/>
            <a:ext cx="8299447" cy="5324492"/>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t">
            <a:spAutoFit/>
          </a:bodyPr>
          <a:lstStyle/>
          <a:p>
            <a:pPr>
              <a:defRPr sz="1700"/>
            </a:pPr>
            <a:r>
              <a:rPr lang="en-US" dirty="0" smtClean="0"/>
              <a:t>This Brown-Bag was prepared for the College of Nursing and Professional Disciplines</a:t>
            </a:r>
            <a:r>
              <a:rPr lang="en-US" dirty="0" smtClean="0">
                <a:solidFill>
                  <a:srgbClr val="0070C0"/>
                </a:solidFill>
              </a:rPr>
              <a:t> </a:t>
            </a:r>
            <a:r>
              <a:rPr lang="en-US" dirty="0" smtClean="0"/>
              <a:t>under a cooperative agreement from the Substance Abuse and Mental Health Services Administration (SAMHSA). All materials appearing in the Strengthening Resilience:  Promoting Positive Mental Health Among Indigenous Youth, except that taken directly from copyrighted sources, are in the public domain and may be reproduced or copied without permission from SAMHSA or the authors. Citation of the source is appreciated. Do not reproduce or distribute this content for a fee without specific, written authorization from the Mountain Plains Mental Health Technology Transfer Center. For more information on obtaining copies of Strengthening Resilience:  Promotion Positive Mental Health Among Indigenous Youth  please email David Terry at </a:t>
            </a:r>
            <a:r>
              <a:rPr lang="en-US" dirty="0" smtClean="0">
                <a:hlinkClick r:id="rId3"/>
              </a:rPr>
              <a:t>david.v.terry@und.edu</a:t>
            </a:r>
            <a:r>
              <a:rPr lang="en-US" dirty="0" smtClean="0"/>
              <a:t> </a:t>
            </a:r>
            <a:endParaRPr lang="en-US" dirty="0"/>
          </a:p>
          <a:p>
            <a:pPr>
              <a:defRPr sz="1700"/>
            </a:pPr>
            <a:endParaRPr lang="en-US" dirty="0" smtClean="0"/>
          </a:p>
          <a:p>
            <a:pPr>
              <a:defRPr sz="1700"/>
            </a:pPr>
            <a:r>
              <a:rPr lang="en-US" dirty="0" smtClean="0"/>
              <a:t>At </a:t>
            </a:r>
            <a:r>
              <a:rPr lang="en-US" dirty="0"/>
              <a:t>the time of </a:t>
            </a:r>
            <a:r>
              <a:rPr lang="en-US" dirty="0" smtClean="0"/>
              <a:t>this presentation, </a:t>
            </a:r>
            <a:r>
              <a:rPr lang="en-US" dirty="0"/>
              <a:t>Elinore F. McCance-Katz served as SAMHSA Assistant Secretary. The opinions expressed herein are the views of </a:t>
            </a:r>
            <a:r>
              <a:rPr lang="en-US" dirty="0" smtClean="0"/>
              <a:t>LaVonne Fox, Sarah Nielsen and Thomasine Heitkamp and </a:t>
            </a:r>
            <a:r>
              <a:rPr lang="en-US" dirty="0"/>
              <a:t>do not reflect the official position of the Department of Health and Human Services (DHHS), or SAMHSA. No official support or endorsement of DHHS, SAMHSA, for the opinions described in </a:t>
            </a:r>
            <a:r>
              <a:rPr lang="en-US" dirty="0" smtClean="0"/>
              <a:t>this session is </a:t>
            </a:r>
            <a:r>
              <a:rPr lang="en-US" dirty="0"/>
              <a:t>intended or should be inferred. </a:t>
            </a:r>
          </a:p>
          <a:p>
            <a:pPr>
              <a:defRPr sz="1700"/>
            </a:pPr>
            <a:endParaRPr lang="en-US" dirty="0"/>
          </a:p>
          <a:p>
            <a:pPr>
              <a:defRPr sz="1700"/>
            </a:pPr>
            <a:r>
              <a:rPr lang="en-US" dirty="0"/>
              <a:t>The work of the Mountain Plains MHTTC is supported by grant </a:t>
            </a:r>
            <a:r>
              <a:rPr lang="en-US" dirty="0">
                <a:ea typeface="+mn-lt"/>
                <a:cs typeface="+mn-lt"/>
              </a:rPr>
              <a:t>H79SM081792</a:t>
            </a:r>
            <a:r>
              <a:rPr lang="en-US" dirty="0"/>
              <a:t> from the Department of Health and Human Services, Substance Abuse and Mental Health Services Administration.</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456565"/>
            <a:ext cx="4892041" cy="1325564"/>
          </a:xfrm>
        </p:spPr>
        <p:txBody>
          <a:bodyPr>
            <a:normAutofit fontScale="90000"/>
          </a:bodyPr>
          <a:lstStyle/>
          <a:p>
            <a:r>
              <a:rPr lang="en-US" dirty="0" smtClean="0"/>
              <a:t>Strength Based: Circle of Courage Model </a:t>
            </a:r>
            <a:endParaRPr lang="en-US" dirty="0"/>
          </a:p>
        </p:txBody>
      </p:sp>
      <p:pic>
        <p:nvPicPr>
          <p:cNvPr id="4" name="Picture 3" descr="Moving from faith-based concerns to demarginalising youth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81002"/>
            <a:ext cx="6339840" cy="6368567"/>
          </a:xfrm>
          <a:prstGeom prst="rect">
            <a:avLst/>
          </a:prstGeom>
        </p:spPr>
      </p:pic>
    </p:spTree>
    <p:extLst>
      <p:ext uri="{BB962C8B-B14F-4D97-AF65-F5344CB8AC3E}">
        <p14:creationId xmlns:p14="http://schemas.microsoft.com/office/powerpoint/2010/main" val="419387208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268" y="250318"/>
            <a:ext cx="10515600" cy="780814"/>
          </a:xfrm>
        </p:spPr>
        <p:txBody>
          <a:bodyPr/>
          <a:lstStyle/>
          <a:p>
            <a:r>
              <a:rPr lang="en-US" dirty="0" smtClean="0"/>
              <a:t>Building Protective Factors</a:t>
            </a:r>
            <a:endParaRPr lang="en-US" dirty="0"/>
          </a:p>
        </p:txBody>
      </p:sp>
      <p:sp>
        <p:nvSpPr>
          <p:cNvPr id="3" name="Text Placeholder 2"/>
          <p:cNvSpPr>
            <a:spLocks noGrp="1"/>
          </p:cNvSpPr>
          <p:nvPr>
            <p:ph type="body" idx="1"/>
          </p:nvPr>
        </p:nvSpPr>
        <p:spPr>
          <a:xfrm>
            <a:off x="838199" y="1284052"/>
            <a:ext cx="5445869" cy="5261714"/>
          </a:xfrm>
        </p:spPr>
        <p:txBody>
          <a:bodyPr>
            <a:normAutofit/>
          </a:bodyPr>
          <a:lstStyle/>
          <a:p>
            <a:r>
              <a:rPr lang="en-US" sz="2400" dirty="0" smtClean="0">
                <a:latin typeface="Proxima Nova"/>
              </a:rPr>
              <a:t>Building </a:t>
            </a:r>
            <a:r>
              <a:rPr lang="en-US" sz="2400" dirty="0">
                <a:latin typeface="Proxima Nova"/>
              </a:rPr>
              <a:t>positive social skills</a:t>
            </a:r>
          </a:p>
          <a:p>
            <a:r>
              <a:rPr lang="en-US" sz="2400" dirty="0">
                <a:latin typeface="Proxima Nova"/>
              </a:rPr>
              <a:t>Building positive self-image </a:t>
            </a:r>
          </a:p>
          <a:p>
            <a:r>
              <a:rPr lang="en-US" sz="2400" dirty="0">
                <a:latin typeface="Proxima Nova"/>
              </a:rPr>
              <a:t>Presence of positive adults </a:t>
            </a:r>
          </a:p>
          <a:p>
            <a:r>
              <a:rPr lang="en-US" sz="2400" dirty="0" smtClean="0">
                <a:latin typeface="Proxima Nova"/>
              </a:rPr>
              <a:t>Schools </a:t>
            </a:r>
            <a:r>
              <a:rPr lang="en-US" sz="2400" dirty="0">
                <a:latin typeface="Proxima Nova"/>
              </a:rPr>
              <a:t>that address social and emotional needs as well as academics </a:t>
            </a:r>
          </a:p>
          <a:p>
            <a:r>
              <a:rPr lang="en-US" sz="2400" dirty="0">
                <a:latin typeface="Proxima Nova"/>
              </a:rPr>
              <a:t>Safe environments </a:t>
            </a:r>
          </a:p>
          <a:p>
            <a:r>
              <a:rPr lang="en-US" sz="2400" dirty="0">
                <a:latin typeface="Proxima Nova"/>
              </a:rPr>
              <a:t>Parental resilience </a:t>
            </a:r>
          </a:p>
          <a:p>
            <a:r>
              <a:rPr lang="en-US" sz="2400" dirty="0" smtClean="0">
                <a:latin typeface="Proxima Nova"/>
              </a:rPr>
              <a:t>Social connections </a:t>
            </a:r>
          </a:p>
          <a:p>
            <a:r>
              <a:rPr lang="en-US" sz="2400" dirty="0" smtClean="0">
                <a:latin typeface="Proxima Nova"/>
              </a:rPr>
              <a:t>Conflict resolution skills</a:t>
            </a:r>
          </a:p>
          <a:p>
            <a:r>
              <a:rPr lang="en-US" sz="2400" dirty="0" smtClean="0">
                <a:latin typeface="Proxima Nova"/>
              </a:rPr>
              <a:t>Concrete </a:t>
            </a:r>
            <a:r>
              <a:rPr lang="en-US" sz="2400" dirty="0">
                <a:latin typeface="Proxima Nova"/>
              </a:rPr>
              <a:t>support in times of need</a:t>
            </a:r>
          </a:p>
          <a:p>
            <a:endParaRPr lang="en-US" dirty="0"/>
          </a:p>
        </p:txBody>
      </p:sp>
      <p:sp>
        <p:nvSpPr>
          <p:cNvPr id="8" name="Text Placeholder 2"/>
          <p:cNvSpPr txBox="1">
            <a:spLocks/>
          </p:cNvSpPr>
          <p:nvPr/>
        </p:nvSpPr>
        <p:spPr>
          <a:xfrm>
            <a:off x="838200" y="1690688"/>
            <a:ext cx="5134583" cy="48550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hangingPunct="1"/>
            <a:endParaRPr lang="en-US" dirty="0"/>
          </a:p>
        </p:txBody>
      </p:sp>
      <p:sp>
        <p:nvSpPr>
          <p:cNvPr id="9" name="TextBox 8"/>
          <p:cNvSpPr txBox="1"/>
          <p:nvPr/>
        </p:nvSpPr>
        <p:spPr>
          <a:xfrm>
            <a:off x="6128426" y="1167321"/>
            <a:ext cx="5700408" cy="424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92100" indent="-292100">
              <a:spcBef>
                <a:spcPts val="600"/>
              </a:spcBef>
              <a:tabLst>
                <a:tab pos="0" algn="l"/>
              </a:tabLst>
            </a:pPr>
            <a:r>
              <a:rPr lang="en-US" sz="2500" dirty="0" smtClean="0">
                <a:latin typeface="Proxima Nova"/>
              </a:rPr>
              <a:t>•Emotional regulation</a:t>
            </a:r>
          </a:p>
          <a:p>
            <a:pPr marL="292100" indent="-292100">
              <a:spcBef>
                <a:spcPts val="600"/>
              </a:spcBef>
              <a:tabLst>
                <a:tab pos="0" algn="l"/>
              </a:tabLst>
            </a:pPr>
            <a:r>
              <a:rPr lang="en-US" sz="2500" dirty="0" smtClean="0">
                <a:latin typeface="Proxima Nova"/>
              </a:rPr>
              <a:t>•Community support</a:t>
            </a:r>
          </a:p>
          <a:p>
            <a:pPr marL="292100" indent="-292100">
              <a:spcBef>
                <a:spcPts val="600"/>
              </a:spcBef>
              <a:tabLst>
                <a:tab pos="0" algn="l"/>
              </a:tabLst>
            </a:pPr>
            <a:r>
              <a:rPr lang="en-US" sz="2500" dirty="0" smtClean="0">
                <a:latin typeface="Proxima Nova"/>
              </a:rPr>
              <a:t>• Access </a:t>
            </a:r>
            <a:r>
              <a:rPr lang="en-US" sz="2500" dirty="0">
                <a:latin typeface="Proxima Nova"/>
              </a:rPr>
              <a:t>to mental health services</a:t>
            </a:r>
          </a:p>
          <a:p>
            <a:pPr marL="292100" indent="-292100">
              <a:spcBef>
                <a:spcPts val="600"/>
              </a:spcBef>
              <a:tabLst>
                <a:tab pos="0" algn="l"/>
              </a:tabLst>
            </a:pPr>
            <a:r>
              <a:rPr lang="en-US" sz="2500" dirty="0" smtClean="0">
                <a:latin typeface="Proxima Nova"/>
              </a:rPr>
              <a:t>•Connection </a:t>
            </a:r>
            <a:r>
              <a:rPr lang="en-US" sz="2500" dirty="0">
                <a:latin typeface="Proxima Nova"/>
              </a:rPr>
              <a:t>to school</a:t>
            </a:r>
          </a:p>
          <a:p>
            <a:pPr marL="292100" indent="-292100">
              <a:spcBef>
                <a:spcPts val="600"/>
              </a:spcBef>
              <a:tabLst>
                <a:tab pos="0" algn="l"/>
              </a:tabLst>
            </a:pPr>
            <a:r>
              <a:rPr lang="en-US" sz="2500" dirty="0" smtClean="0">
                <a:latin typeface="Proxima Nova"/>
              </a:rPr>
              <a:t>•Feeling </a:t>
            </a:r>
            <a:r>
              <a:rPr lang="en-US" sz="2500" dirty="0">
                <a:latin typeface="Proxima Nova"/>
              </a:rPr>
              <a:t>of control over one’s life</a:t>
            </a:r>
          </a:p>
          <a:p>
            <a:pPr marL="292100" indent="-292100">
              <a:spcBef>
                <a:spcPts val="600"/>
              </a:spcBef>
              <a:tabLst>
                <a:tab pos="0" algn="l"/>
              </a:tabLst>
            </a:pPr>
            <a:r>
              <a:rPr lang="en-US" sz="2500" dirty="0" smtClean="0">
                <a:latin typeface="Proxima Nova"/>
              </a:rPr>
              <a:t>•Trusting </a:t>
            </a:r>
            <a:r>
              <a:rPr lang="en-US" sz="2500" dirty="0">
                <a:latin typeface="Proxima Nova"/>
              </a:rPr>
              <a:t>relationships</a:t>
            </a:r>
          </a:p>
          <a:p>
            <a:pPr marL="292100" indent="-292100">
              <a:spcBef>
                <a:spcPts val="600"/>
              </a:spcBef>
              <a:tabLst>
                <a:tab pos="0" algn="l"/>
              </a:tabLst>
            </a:pPr>
            <a:r>
              <a:rPr lang="en-US" sz="2500" dirty="0" smtClean="0">
                <a:latin typeface="Proxima Nova"/>
              </a:rPr>
              <a:t>•Tolerance </a:t>
            </a:r>
            <a:r>
              <a:rPr lang="en-US" sz="2500" dirty="0">
                <a:latin typeface="Proxima Nova"/>
              </a:rPr>
              <a:t>for delayed gratification</a:t>
            </a:r>
          </a:p>
          <a:p>
            <a:pPr marL="292100" indent="-292100">
              <a:spcBef>
                <a:spcPts val="600"/>
              </a:spcBef>
              <a:tabLst>
                <a:tab pos="0" algn="l"/>
              </a:tabLst>
            </a:pPr>
            <a:r>
              <a:rPr lang="en-US" sz="2500" dirty="0" smtClean="0">
                <a:latin typeface="Proxima Nova"/>
              </a:rPr>
              <a:t>•Positive </a:t>
            </a:r>
            <a:r>
              <a:rPr lang="en-US" sz="2500" dirty="0">
                <a:latin typeface="Proxima Nova"/>
              </a:rPr>
              <a:t>coping skills</a:t>
            </a:r>
          </a:p>
          <a:p>
            <a:pPr marL="292100" indent="-292100">
              <a:spcBef>
                <a:spcPts val="600"/>
              </a:spcBef>
              <a:tabLst>
                <a:tab pos="0" algn="l"/>
              </a:tabLst>
            </a:pPr>
            <a:r>
              <a:rPr lang="en-US" sz="2500" dirty="0" smtClean="0">
                <a:latin typeface="Proxima Nova"/>
              </a:rPr>
              <a:t>•Strong </a:t>
            </a:r>
            <a:r>
              <a:rPr lang="en-US" sz="2500" dirty="0">
                <a:latin typeface="Proxima Nova"/>
              </a:rPr>
              <a:t>cultural identity and pride</a:t>
            </a:r>
            <a:endParaRPr kumimoji="0" lang="en-US" sz="2500" b="0" i="0" u="none" strike="noStrike" cap="none" spc="0" normalizeH="0" baseline="0" dirty="0">
              <a:ln>
                <a:noFill/>
              </a:ln>
              <a:solidFill>
                <a:srgbClr val="000000"/>
              </a:solidFill>
              <a:effectLst/>
              <a:uFillTx/>
              <a:latin typeface="Proxima Nova"/>
              <a:sym typeface="Calibri"/>
            </a:endParaRPr>
          </a:p>
        </p:txBody>
      </p:sp>
    </p:spTree>
    <p:extLst>
      <p:ext uri="{BB962C8B-B14F-4D97-AF65-F5344CB8AC3E}">
        <p14:creationId xmlns:p14="http://schemas.microsoft.com/office/powerpoint/2010/main" val="169183490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88356" y="1825625"/>
            <a:ext cx="2365443" cy="4351338"/>
          </a:xfrm>
        </p:spPr>
        <p:txBody>
          <a:bodyPr/>
          <a:lstStyle/>
          <a:p>
            <a:r>
              <a:rPr lang="en-US" dirty="0"/>
              <a:t>Positive Indigenous Identity </a:t>
            </a:r>
          </a:p>
        </p:txBody>
      </p:sp>
      <p:pic>
        <p:nvPicPr>
          <p:cNvPr id="6" name="Picture 5"/>
          <p:cNvPicPr>
            <a:picLocks noChangeAspect="1"/>
          </p:cNvPicPr>
          <p:nvPr/>
        </p:nvPicPr>
        <p:blipFill>
          <a:blip r:embed="rId3"/>
          <a:stretch>
            <a:fillRect/>
          </a:stretch>
        </p:blipFill>
        <p:spPr>
          <a:xfrm>
            <a:off x="-1070043" y="-233464"/>
            <a:ext cx="11747584" cy="7237379"/>
          </a:xfrm>
          <a:prstGeom prst="rect">
            <a:avLst/>
          </a:prstGeom>
        </p:spPr>
      </p:pic>
      <p:sp>
        <p:nvSpPr>
          <p:cNvPr id="8" name="TextBox 7"/>
          <p:cNvSpPr txBox="1"/>
          <p:nvPr/>
        </p:nvSpPr>
        <p:spPr>
          <a:xfrm>
            <a:off x="2042809" y="1358697"/>
            <a:ext cx="2568102"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Calibri"/>
              </a:rPr>
              <a:t>SPIRITUAL</a:t>
            </a:r>
          </a:p>
          <a:p>
            <a:pPr marL="0" marR="0" indent="0" algn="l" defTabSz="457200" rtl="0" fontAlgn="auto" latinLnBrk="0" hangingPunct="0">
              <a:lnSpc>
                <a:spcPct val="100000"/>
              </a:lnSpc>
              <a:spcBef>
                <a:spcPts val="0"/>
              </a:spcBef>
              <a:spcAft>
                <a:spcPts val="0"/>
              </a:spcAft>
              <a:buClrTx/>
              <a:buSzTx/>
              <a:buFontTx/>
              <a:buNone/>
              <a:tabLst/>
            </a:pPr>
            <a:r>
              <a:rPr lang="en-US" dirty="0" smtClean="0"/>
              <a:t>Proud to be Indigenous. Respect all things Always, especially yourself. Try to do your best. Pray every day</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TextBox 8"/>
          <p:cNvSpPr txBox="1"/>
          <p:nvPr/>
        </p:nvSpPr>
        <p:spPr>
          <a:xfrm>
            <a:off x="5155660" y="1358697"/>
            <a:ext cx="1887166"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Calibri"/>
              </a:rPr>
              <a:t>PHYSICAL</a:t>
            </a:r>
          </a:p>
          <a:p>
            <a:pPr marL="0" marR="0" indent="0" algn="l" defTabSz="457200" rtl="0" fontAlgn="auto" latinLnBrk="0" hangingPunct="0">
              <a:lnSpc>
                <a:spcPct val="100000"/>
              </a:lnSpc>
              <a:spcBef>
                <a:spcPts val="0"/>
              </a:spcBef>
              <a:spcAft>
                <a:spcPts val="0"/>
              </a:spcAft>
              <a:buClrTx/>
              <a:buSzTx/>
              <a:buFontTx/>
              <a:buNone/>
              <a:tabLst/>
            </a:pPr>
            <a:r>
              <a:rPr lang="en-US" dirty="0" smtClean="0"/>
              <a:t>Take care of your body, body image and body acceptance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TextBox 9"/>
          <p:cNvSpPr txBox="1"/>
          <p:nvPr/>
        </p:nvSpPr>
        <p:spPr>
          <a:xfrm>
            <a:off x="2042809" y="3579779"/>
            <a:ext cx="2568102"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chemeClr val="bg1"/>
                </a:solidFill>
                <a:effectLst/>
                <a:uFillTx/>
                <a:latin typeface="+mn-lt"/>
                <a:ea typeface="+mn-ea"/>
                <a:cs typeface="+mn-cs"/>
                <a:sym typeface="Calibri"/>
              </a:rPr>
              <a:t>EMOTIONAL</a:t>
            </a:r>
          </a:p>
          <a:p>
            <a:pPr marL="0" marR="0" indent="0" algn="l" defTabSz="457200" rtl="0" fontAlgn="auto" latinLnBrk="0" hangingPunct="0">
              <a:lnSpc>
                <a:spcPct val="100000"/>
              </a:lnSpc>
              <a:spcBef>
                <a:spcPts val="0"/>
              </a:spcBef>
              <a:spcAft>
                <a:spcPts val="0"/>
              </a:spcAft>
              <a:buClrTx/>
              <a:buSzTx/>
              <a:buFontTx/>
              <a:buNone/>
              <a:tabLst/>
            </a:pPr>
            <a:r>
              <a:rPr lang="en-US" dirty="0" smtClean="0">
                <a:solidFill>
                  <a:schemeClr val="bg1"/>
                </a:solidFill>
              </a:rPr>
              <a:t>Be yourself, good attitude, control anger, share problems. Healthy relationships, set health personal boundaries </a:t>
            </a:r>
            <a:endParaRPr kumimoji="0" 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11" name="TextBox 10"/>
          <p:cNvSpPr txBox="1"/>
          <p:nvPr/>
        </p:nvSpPr>
        <p:spPr>
          <a:xfrm>
            <a:off x="5097292" y="3579779"/>
            <a:ext cx="2393004"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chemeClr val="bg1"/>
                </a:solidFill>
                <a:effectLst/>
                <a:uFillTx/>
                <a:latin typeface="+mn-lt"/>
                <a:ea typeface="+mn-ea"/>
                <a:cs typeface="+mn-cs"/>
                <a:sym typeface="Calibri"/>
              </a:rPr>
              <a:t>Mind/Cognitive</a:t>
            </a:r>
          </a:p>
          <a:p>
            <a:pPr marL="0" marR="0" indent="0" algn="l" defTabSz="457200" rtl="0" fontAlgn="auto" latinLnBrk="0" hangingPunct="0">
              <a:lnSpc>
                <a:spcPct val="100000"/>
              </a:lnSpc>
              <a:spcBef>
                <a:spcPts val="0"/>
              </a:spcBef>
              <a:spcAft>
                <a:spcPts val="0"/>
              </a:spcAft>
              <a:buClrTx/>
              <a:buSzTx/>
              <a:buFontTx/>
              <a:buNone/>
              <a:tabLst/>
            </a:pPr>
            <a:r>
              <a:rPr lang="en-US" dirty="0" smtClean="0">
                <a:solidFill>
                  <a:schemeClr val="bg1"/>
                </a:solidFill>
              </a:rPr>
              <a:t>Don’t give into peer pressure. Good decision-making skills; Learn from mistakes. Think about your future: vision. Be creative. Learn</a:t>
            </a:r>
            <a:endParaRPr kumimoji="0" lang="en-US" sz="1800" b="0" i="0" u="none" strike="noStrike" cap="none" spc="0" normalizeH="0" baseline="0" dirty="0">
              <a:ln>
                <a:noFill/>
              </a:ln>
              <a:solidFill>
                <a:schemeClr val="bg1"/>
              </a:solidFill>
              <a:effectLst/>
              <a:uFillTx/>
              <a:sym typeface="Calibri"/>
            </a:endParaRPr>
          </a:p>
        </p:txBody>
      </p:sp>
    </p:spTree>
    <p:extLst>
      <p:ext uri="{BB962C8B-B14F-4D97-AF65-F5344CB8AC3E}">
        <p14:creationId xmlns:p14="http://schemas.microsoft.com/office/powerpoint/2010/main" val="369667621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Outcome of Case of Carli </a:t>
            </a:r>
            <a:br>
              <a:rPr lang="en-US" dirty="0" smtClean="0"/>
            </a:br>
            <a:r>
              <a:rPr lang="en-US" dirty="0" smtClean="0"/>
              <a:t>and Circle of Courage</a:t>
            </a:r>
            <a:endParaRPr lang="en-US" dirty="0"/>
          </a:p>
        </p:txBody>
      </p:sp>
      <p:sp>
        <p:nvSpPr>
          <p:cNvPr id="5" name="Text Placeholder 4"/>
          <p:cNvSpPr>
            <a:spLocks noGrp="1"/>
          </p:cNvSpPr>
          <p:nvPr>
            <p:ph type="body" idx="1"/>
          </p:nvPr>
        </p:nvSpPr>
        <p:spPr>
          <a:xfrm>
            <a:off x="838200" y="1825625"/>
            <a:ext cx="4998396" cy="4828094"/>
          </a:xfrm>
        </p:spPr>
        <p:txBody>
          <a:bodyPr>
            <a:normAutofit lnSpcReduction="10000"/>
          </a:bodyPr>
          <a:lstStyle/>
          <a:p>
            <a:r>
              <a:rPr lang="en-US" dirty="0" smtClean="0"/>
              <a:t>Carli worked with the school counselor and accessed telehealth through the IHS with a psychiatrist and counselor. </a:t>
            </a:r>
          </a:p>
          <a:p>
            <a:r>
              <a:rPr lang="en-US" dirty="0" smtClean="0"/>
              <a:t>She and her counselor developed a plan, based on the 7 Teachings and the Circle of Courage. </a:t>
            </a:r>
          </a:p>
          <a:p>
            <a:r>
              <a:rPr lang="en-US" dirty="0" smtClean="0"/>
              <a:t>She was placed on a 504 plan to decrease obstacles and risk factors affecting her learning.</a:t>
            </a:r>
            <a:endParaRPr lang="en-US" dirty="0"/>
          </a:p>
        </p:txBody>
      </p:sp>
      <p:sp>
        <p:nvSpPr>
          <p:cNvPr id="7" name="TextBox 6"/>
          <p:cNvSpPr txBox="1"/>
          <p:nvPr/>
        </p:nvSpPr>
        <p:spPr>
          <a:xfrm>
            <a:off x="5972783" y="1825625"/>
            <a:ext cx="5766933" cy="48320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Calibri"/>
              </a:rPr>
              <a:t>After 3 months Carli was developing a more positive identity. She became more active in</a:t>
            </a:r>
            <a:r>
              <a:rPr kumimoji="0" lang="en-US" sz="28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Calibri"/>
              </a:rPr>
              <a:t> the</a:t>
            </a:r>
            <a:r>
              <a:rPr kumimoji="0" lang="en-US"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Calibri"/>
              </a:rPr>
              <a:t> community</a:t>
            </a:r>
            <a:r>
              <a:rPr kumimoji="0" lang="en-US" sz="28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Calibri"/>
              </a:rPr>
              <a:t> with her family,</a:t>
            </a:r>
            <a:r>
              <a:rPr kumimoji="0" lang="en-US"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Calibri"/>
              </a:rPr>
              <a:t> working to develop positive images of Indigenous people in the community and school.</a:t>
            </a:r>
            <a:r>
              <a:rPr kumimoji="0" lang="en-US" sz="28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Calibri"/>
              </a:rPr>
              <a:t> </a:t>
            </a:r>
            <a:r>
              <a:rPr kumimoji="0" lang="en-US"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Calibri"/>
              </a:rPr>
              <a:t> </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latin typeface="Arial" panose="020B0604020202020204" pitchFamily="34" charset="0"/>
                <a:cs typeface="Arial" panose="020B0604020202020204" pitchFamily="34" charset="0"/>
              </a:rPr>
              <a:t>Carli’s father also began therapy for additions related to PTSD since his discharge from the military. </a:t>
            </a:r>
            <a:endParaRPr kumimoji="0" lang="en-US"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93151274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990600"/>
            <a:ext cx="9753600" cy="4876800"/>
          </a:xfrm>
          <a:prstGeom prst="rect">
            <a:avLst/>
          </a:prstGeom>
        </p:spPr>
      </p:pic>
    </p:spTree>
    <p:extLst>
      <p:ext uri="{BB962C8B-B14F-4D97-AF65-F5344CB8AC3E}">
        <p14:creationId xmlns:p14="http://schemas.microsoft.com/office/powerpoint/2010/main" val="5520761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and Access to this Document</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hlinkClick r:id="rId3"/>
              </a:rPr>
              <a:t>building capacity to serve indigenous youth</a:t>
            </a:r>
            <a:r>
              <a:rPr lang="en-US" dirty="0" smtClean="0"/>
              <a:t> is on the MHTTC web page for all to use and you to share far and wide</a:t>
            </a:r>
          </a:p>
          <a:p>
            <a:r>
              <a:rPr lang="en-US" dirty="0" smtClean="0"/>
              <a:t>All resources are in the public domain. Authors provides hyperlinks to the following: </a:t>
            </a:r>
          </a:p>
          <a:p>
            <a:pPr lvl="1"/>
            <a:r>
              <a:rPr lang="en-US" dirty="0" smtClean="0"/>
              <a:t>102 Current and Historical References</a:t>
            </a:r>
          </a:p>
          <a:p>
            <a:pPr lvl="1"/>
            <a:r>
              <a:rPr lang="en-US" dirty="0" smtClean="0"/>
              <a:t>Eight Additional Resources with Models to Serve Indigenous Youth in the Schools including an Explanation</a:t>
            </a:r>
          </a:p>
          <a:p>
            <a:pPr lvl="1"/>
            <a:r>
              <a:rPr lang="en-US" dirty="0" smtClean="0"/>
              <a:t>Four Promising Practices for Indigenous Youth and Additional Models Including an Explanation</a:t>
            </a:r>
          </a:p>
          <a:p>
            <a:pPr lvl="1"/>
            <a:r>
              <a:rPr lang="en-US" dirty="0" smtClean="0"/>
              <a:t>Eight SAMHSA Responses and Rational for Examination</a:t>
            </a:r>
          </a:p>
          <a:p>
            <a:pPr lvl="1"/>
            <a:r>
              <a:rPr lang="en-US" dirty="0" smtClean="0"/>
              <a:t>MHTTC Resources that Support this Content </a:t>
            </a:r>
            <a:endParaRPr lang="en-US" dirty="0"/>
          </a:p>
        </p:txBody>
      </p:sp>
    </p:spTree>
    <p:extLst>
      <p:ext uri="{BB962C8B-B14F-4D97-AF65-F5344CB8AC3E}">
        <p14:creationId xmlns:p14="http://schemas.microsoft.com/office/powerpoint/2010/main" val="129220413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 y="152400"/>
            <a:ext cx="10058400" cy="6705600"/>
          </a:xfrm>
          <a:prstGeom prst="rect">
            <a:avLst/>
          </a:prstGeom>
        </p:spPr>
      </p:pic>
    </p:spTree>
    <p:extLst>
      <p:ext uri="{BB962C8B-B14F-4D97-AF65-F5344CB8AC3E}">
        <p14:creationId xmlns:p14="http://schemas.microsoft.com/office/powerpoint/2010/main" val="14081852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09" y="289932"/>
            <a:ext cx="8184995" cy="6568068"/>
          </a:xfrm>
          <a:prstGeom prst="rect">
            <a:avLst/>
          </a:prstGeom>
        </p:spPr>
      </p:pic>
    </p:spTree>
    <p:extLst>
      <p:ext uri="{BB962C8B-B14F-4D97-AF65-F5344CB8AC3E}">
        <p14:creationId xmlns:p14="http://schemas.microsoft.com/office/powerpoint/2010/main" val="203345592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hank you for joining!"/>
          <p:cNvSpPr txBox="1"/>
          <p:nvPr/>
        </p:nvSpPr>
        <p:spPr>
          <a:xfrm>
            <a:off x="3110500" y="2627628"/>
            <a:ext cx="6018631" cy="7694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400" b="1">
                <a:solidFill>
                  <a:srgbClr val="FFFFFF"/>
                </a:solidFill>
                <a:latin typeface="Arial"/>
                <a:ea typeface="Arial"/>
                <a:cs typeface="Arial"/>
                <a:sym typeface="Arial"/>
              </a:defRPr>
            </a:lvl1pPr>
          </a:lstStyle>
          <a:p>
            <a:r>
              <a:rPr dirty="0">
                <a:solidFill>
                  <a:schemeClr val="tx1"/>
                </a:solidFill>
              </a:rPr>
              <a:t>Thank you for joining!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Document</a:t>
            </a:r>
            <a:endParaRPr lang="en-US" dirty="0"/>
          </a:p>
        </p:txBody>
      </p:sp>
      <p:sp>
        <p:nvSpPr>
          <p:cNvPr id="3" name="Text Placeholder 2"/>
          <p:cNvSpPr>
            <a:spLocks noGrp="1"/>
          </p:cNvSpPr>
          <p:nvPr>
            <p:ph type="body" idx="1"/>
          </p:nvPr>
        </p:nvSpPr>
        <p:spPr/>
        <p:txBody>
          <a:bodyPr>
            <a:normAutofit/>
          </a:bodyPr>
          <a:lstStyle/>
          <a:p>
            <a:r>
              <a:rPr lang="en-US" dirty="0"/>
              <a:t>Provide tools for K-12 </a:t>
            </a:r>
            <a:r>
              <a:rPr lang="en-US" dirty="0" smtClean="0"/>
              <a:t>educators</a:t>
            </a:r>
            <a:r>
              <a:rPr lang="en-US" dirty="0"/>
              <a:t>, </a:t>
            </a:r>
            <a:r>
              <a:rPr lang="en-US" dirty="0" smtClean="0"/>
              <a:t>administrators</a:t>
            </a:r>
            <a:r>
              <a:rPr lang="en-US" dirty="0"/>
              <a:t>, and </a:t>
            </a:r>
            <a:r>
              <a:rPr lang="en-US" dirty="0" smtClean="0"/>
              <a:t>mental health treatment providers </a:t>
            </a:r>
            <a:r>
              <a:rPr lang="en-US" dirty="0"/>
              <a:t>to better address the learning and behavioral health needs of Indigenous youth in a holistic manner. </a:t>
            </a:r>
            <a:endParaRPr lang="en-US" dirty="0" smtClean="0"/>
          </a:p>
          <a:p>
            <a:pPr lvl="1"/>
            <a:r>
              <a:rPr lang="en-US" dirty="0" smtClean="0"/>
              <a:t>Addresses the role of trauma in addressing the larger cultural context and limited access to resources.</a:t>
            </a:r>
          </a:p>
          <a:p>
            <a:pPr lvl="1"/>
            <a:r>
              <a:rPr lang="en-US" dirty="0"/>
              <a:t>Use of a fictitious case scenario allows the authors to focus on resilience and culturally responsive practices. </a:t>
            </a:r>
          </a:p>
          <a:p>
            <a:pPr lvl="1"/>
            <a:r>
              <a:rPr lang="en-US" dirty="0" smtClean="0"/>
              <a:t>Discusses incorporation of the Seven Teaching and the Circle of Courage into traditional teaching in k-12 curriculum.   </a:t>
            </a:r>
            <a:endParaRPr lang="en-US" dirty="0"/>
          </a:p>
          <a:p>
            <a:endParaRPr lang="en-US" dirty="0"/>
          </a:p>
        </p:txBody>
      </p:sp>
    </p:spTree>
    <p:extLst>
      <p:ext uri="{BB962C8B-B14F-4D97-AF65-F5344CB8AC3E}">
        <p14:creationId xmlns:p14="http://schemas.microsoft.com/office/powerpoint/2010/main" val="13179826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Matters  </a:t>
            </a:r>
            <a:endParaRPr lang="en-US" dirty="0"/>
          </a:p>
        </p:txBody>
      </p:sp>
      <p:sp>
        <p:nvSpPr>
          <p:cNvPr id="3" name="Text Placeholder 2"/>
          <p:cNvSpPr>
            <a:spLocks noGrp="1"/>
          </p:cNvSpPr>
          <p:nvPr>
            <p:ph type="body" idx="1"/>
          </p:nvPr>
        </p:nvSpPr>
        <p:spPr/>
        <p:txBody>
          <a:bodyPr/>
          <a:lstStyle/>
          <a:p>
            <a:r>
              <a:rPr lang="en-US" dirty="0" smtClean="0"/>
              <a:t>This document primarily uses </a:t>
            </a:r>
            <a:r>
              <a:rPr lang="en-US" dirty="0"/>
              <a:t>the term Indigenous when addressing all Indigenous groups collectively. </a:t>
            </a:r>
            <a:endParaRPr lang="en-US" dirty="0" smtClean="0"/>
          </a:p>
          <a:p>
            <a:r>
              <a:rPr lang="en-US" dirty="0" smtClean="0"/>
              <a:t>Indigenous </a:t>
            </a:r>
            <a:r>
              <a:rPr lang="en-US" dirty="0"/>
              <a:t>comes from the Latin word indigena, which means “sprung from the land; native</a:t>
            </a:r>
            <a:r>
              <a:rPr lang="en-US" dirty="0" smtClean="0"/>
              <a:t>.”</a:t>
            </a:r>
          </a:p>
          <a:p>
            <a:r>
              <a:rPr lang="en-US" dirty="0" smtClean="0"/>
              <a:t>When </a:t>
            </a:r>
            <a:r>
              <a:rPr lang="en-US" dirty="0"/>
              <a:t>possible, it is best to use the tribal nation's specific name and acknowledge the territory each nation currently resides on or was their ancestral lands</a:t>
            </a:r>
            <a:r>
              <a:rPr lang="en-US" dirty="0" smtClean="0"/>
              <a:t>. </a:t>
            </a:r>
            <a:endParaRPr lang="en-US" dirty="0"/>
          </a:p>
        </p:txBody>
      </p:sp>
    </p:spTree>
    <p:extLst>
      <p:ext uri="{BB962C8B-B14F-4D97-AF65-F5344CB8AC3E}">
        <p14:creationId xmlns:p14="http://schemas.microsoft.com/office/powerpoint/2010/main" val="111369305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a:t>
            </a:r>
            <a:r>
              <a:rPr lang="en-US" dirty="0"/>
              <a:t>Acknowledgement Statement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771" y="1446849"/>
            <a:ext cx="7850458" cy="5167311"/>
          </a:xfrm>
          <a:prstGeom prst="rect">
            <a:avLst/>
          </a:prstGeom>
        </p:spPr>
      </p:pic>
    </p:spTree>
    <p:extLst>
      <p:ext uri="{BB962C8B-B14F-4D97-AF65-F5344CB8AC3E}">
        <p14:creationId xmlns:p14="http://schemas.microsoft.com/office/powerpoint/2010/main" val="302480672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r>
              <a:rPr lang="en-US" dirty="0" smtClean="0"/>
              <a:t>Historical Barriers to Addressing the Mental Health and Educational Needs of Indigenous Youth</a:t>
            </a:r>
            <a:endParaRPr lang="en-US" dirty="0"/>
          </a:p>
        </p:txBody>
      </p:sp>
      <p:sp>
        <p:nvSpPr>
          <p:cNvPr id="3" name="Text Placeholder 2"/>
          <p:cNvSpPr>
            <a:spLocks noGrp="1"/>
          </p:cNvSpPr>
          <p:nvPr>
            <p:ph type="body" idx="1"/>
          </p:nvPr>
        </p:nvSpPr>
        <p:spPr>
          <a:xfrm>
            <a:off x="838200" y="2057399"/>
            <a:ext cx="10515600" cy="4119563"/>
          </a:xfrm>
        </p:spPr>
        <p:txBody>
          <a:bodyPr>
            <a:normAutofit/>
          </a:bodyPr>
          <a:lstStyle/>
          <a:p>
            <a:r>
              <a:rPr lang="en-US" dirty="0" smtClean="0"/>
              <a:t>Larger Historical Content – The Scar of Racial Hatred</a:t>
            </a:r>
          </a:p>
          <a:p>
            <a:r>
              <a:rPr lang="en-US" dirty="0" smtClean="0"/>
              <a:t>Boarding Schools – Strategy for cultural genocide </a:t>
            </a:r>
          </a:p>
          <a:p>
            <a:r>
              <a:rPr lang="en-US" dirty="0" smtClean="0"/>
              <a:t>Historical and Intergenerational Trauma  </a:t>
            </a:r>
            <a:endParaRPr lang="en-US" dirty="0"/>
          </a:p>
          <a:p>
            <a:pPr lvl="1"/>
            <a:r>
              <a:rPr lang="en-US" dirty="0" smtClean="0"/>
              <a:t>Impacts Self-Identity (loss of land, </a:t>
            </a:r>
          </a:p>
          <a:p>
            <a:pPr marL="457200" lvl="1" indent="0">
              <a:buNone/>
            </a:pPr>
            <a:r>
              <a:rPr lang="en-US" dirty="0" smtClean="0"/>
              <a:t>family, self-respect, identity, and trust)</a:t>
            </a:r>
          </a:p>
          <a:p>
            <a:r>
              <a:rPr lang="en-US" dirty="0" smtClean="0"/>
              <a:t>Use of Micro-aggressions – </a:t>
            </a:r>
            <a:endParaRPr lang="en-US" dirty="0"/>
          </a:p>
          <a:p>
            <a:pPr lvl="1"/>
            <a:r>
              <a:rPr lang="en-US" dirty="0" smtClean="0"/>
              <a:t>Harmful Communication that Is </a:t>
            </a:r>
            <a:endParaRPr lang="en-US" dirty="0"/>
          </a:p>
          <a:p>
            <a:pPr marL="457200" lvl="1" indent="0">
              <a:buNone/>
            </a:pPr>
            <a:r>
              <a:rPr lang="en-US" dirty="0"/>
              <a:t>b</a:t>
            </a:r>
            <a:r>
              <a:rPr lang="en-US" dirty="0" smtClean="0"/>
              <a:t>oth Intended or Unintended </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7551174" y="3200519"/>
            <a:ext cx="4474619" cy="3657481"/>
          </a:xfrm>
          <a:prstGeom prst="rect">
            <a:avLst/>
          </a:prstGeom>
        </p:spPr>
      </p:pic>
    </p:spTree>
    <p:extLst>
      <p:ext uri="{BB962C8B-B14F-4D97-AF65-F5344CB8AC3E}">
        <p14:creationId xmlns:p14="http://schemas.microsoft.com/office/powerpoint/2010/main" val="211929082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Carlisle Boarding School</a:t>
            </a:r>
            <a:endParaRPr lang="en-US" dirty="0"/>
          </a:p>
        </p:txBody>
      </p:sp>
      <p:pic>
        <p:nvPicPr>
          <p:cNvPr id="3" name="Picture 2" descr="Children and Youth in History | Carlisle Indian Schoo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61" y="1483112"/>
            <a:ext cx="10169912" cy="5140712"/>
          </a:xfrm>
          <a:prstGeom prst="rect">
            <a:avLst/>
          </a:prstGeom>
        </p:spPr>
      </p:pic>
    </p:spTree>
    <p:extLst>
      <p:ext uri="{BB962C8B-B14F-4D97-AF65-F5344CB8AC3E}">
        <p14:creationId xmlns:p14="http://schemas.microsoft.com/office/powerpoint/2010/main" val="351839297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Care – Untreated Trauma</a:t>
            </a:r>
            <a:endParaRPr lang="en-US" dirty="0"/>
          </a:p>
        </p:txBody>
      </p:sp>
      <p:sp>
        <p:nvSpPr>
          <p:cNvPr id="3" name="Text Placeholder 2"/>
          <p:cNvSpPr>
            <a:spLocks noGrp="1"/>
          </p:cNvSpPr>
          <p:nvPr>
            <p:ph type="body" idx="1"/>
          </p:nvPr>
        </p:nvSpPr>
        <p:spPr/>
        <p:txBody>
          <a:bodyPr>
            <a:normAutofit lnSpcReduction="10000"/>
          </a:bodyPr>
          <a:lstStyle/>
          <a:p>
            <a:r>
              <a:rPr lang="en-US" dirty="0" smtClean="0"/>
              <a:t>Access – Limited Access of Behavioral Health Providers and greater limitations in access to care by Indigenous Members</a:t>
            </a:r>
          </a:p>
          <a:p>
            <a:r>
              <a:rPr lang="en-US" dirty="0" smtClean="0"/>
              <a:t>Rationing Funding – Indian Health Services with Long-Standing History of Underfunding</a:t>
            </a:r>
            <a:endParaRPr lang="en-US" dirty="0"/>
          </a:p>
          <a:p>
            <a:r>
              <a:rPr lang="en-US" dirty="0" smtClean="0"/>
              <a:t>Stigma – Lack of Awareness Among Providers of What is Culturally Appropriate Mental Health Care</a:t>
            </a:r>
          </a:p>
          <a:p>
            <a:r>
              <a:rPr lang="en-US" dirty="0" smtClean="0"/>
              <a:t>Staffing – Lack of Access to Primary Care Providers with a 25% Providers Vacancy Rate in an Already Underfunded IHS System</a:t>
            </a:r>
          </a:p>
          <a:p>
            <a:r>
              <a:rPr lang="en-US" dirty="0" smtClean="0"/>
              <a:t>Cultural Evidence Based Practices – Historically these Practices have Not Been Culturally Appropriate for Indigenous Persons.   </a:t>
            </a:r>
            <a:endParaRPr lang="en-US" dirty="0"/>
          </a:p>
        </p:txBody>
      </p:sp>
    </p:spTree>
    <p:extLst>
      <p:ext uri="{BB962C8B-B14F-4D97-AF65-F5344CB8AC3E}">
        <p14:creationId xmlns:p14="http://schemas.microsoft.com/office/powerpoint/2010/main" val="58731402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Untreated Trauma: A Slow </a:t>
            </a:r>
            <a:r>
              <a:rPr lang="en-US" dirty="0"/>
              <a:t>Erosion of Beads on </a:t>
            </a:r>
            <a:r>
              <a:rPr lang="en-US" dirty="0" smtClean="0"/>
              <a:t>a Beautiful Art </a:t>
            </a:r>
            <a:r>
              <a:rPr lang="en-US" dirty="0"/>
              <a:t>Piece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278" y="1690689"/>
            <a:ext cx="7259444" cy="5089293"/>
          </a:xfrm>
          <a:prstGeom prst="rect">
            <a:avLst/>
          </a:prstGeom>
        </p:spPr>
      </p:pic>
    </p:spTree>
    <p:extLst>
      <p:ext uri="{BB962C8B-B14F-4D97-AF65-F5344CB8AC3E}">
        <p14:creationId xmlns:p14="http://schemas.microsoft.com/office/powerpoint/2010/main" val="109355148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1734</TotalTime>
  <Words>1798</Words>
  <Application>Microsoft Office PowerPoint</Application>
  <PresentationFormat>Widescreen</PresentationFormat>
  <Paragraphs>149</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Proxima Nova</vt:lpstr>
      <vt:lpstr>Office Theme</vt:lpstr>
      <vt:lpstr>Strengthening Resilience:  Promoting Positive School Mental Health Among Indigenous Youth</vt:lpstr>
      <vt:lpstr>PowerPoint Presentation</vt:lpstr>
      <vt:lpstr>Purpose of Document</vt:lpstr>
      <vt:lpstr>Language Matters  </vt:lpstr>
      <vt:lpstr>Territorial Acknowledgement Statement</vt:lpstr>
      <vt:lpstr>Historical Barriers to Addressing the Mental Health and Educational Needs of Indigenous Youth</vt:lpstr>
      <vt:lpstr>Carlisle Boarding School</vt:lpstr>
      <vt:lpstr>Barriers to Care – Untreated Trauma</vt:lpstr>
      <vt:lpstr>Untreated Trauma: A Slow Erosion of Beads on a Beautiful Art Piece</vt:lpstr>
      <vt:lpstr> Social and Health Inequities Persist  </vt:lpstr>
      <vt:lpstr>Forced Changes in Traditional Ways of Child Rearing and Family Structure Contribute to:</vt:lpstr>
      <vt:lpstr>PowerPoint Presentation</vt:lpstr>
      <vt:lpstr>Fictionist Case Scenario </vt:lpstr>
      <vt:lpstr>Carli </vt:lpstr>
      <vt:lpstr>Non-linear because humans are not linear</vt:lpstr>
      <vt:lpstr>The Seven Teachings </vt:lpstr>
      <vt:lpstr>PowerPoint Presentation</vt:lpstr>
      <vt:lpstr>Using the Model Dos and Don’t</vt:lpstr>
      <vt:lpstr>PowerPoint Presentation</vt:lpstr>
      <vt:lpstr>Strength Based: Circle of Courage Model </vt:lpstr>
      <vt:lpstr>Building Protective Factors</vt:lpstr>
      <vt:lpstr>PowerPoint Presentation</vt:lpstr>
      <vt:lpstr>Outcome of Case of Carli  and Circle of Courage</vt:lpstr>
      <vt:lpstr>PowerPoint Presentation</vt:lpstr>
      <vt:lpstr>Rational and Access to this Document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Terry</dc:creator>
  <cp:lastModifiedBy>Terry, David</cp:lastModifiedBy>
  <cp:revision>62</cp:revision>
  <cp:lastPrinted>2020-11-17T17:13:36Z</cp:lastPrinted>
  <dcterms:modified xsi:type="dcterms:W3CDTF">2020-11-18T14:59:13Z</dcterms:modified>
</cp:coreProperties>
</file>