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4" r:id="rId2"/>
  </p:sldMasterIdLst>
  <p:notesMasterIdLst>
    <p:notesMasterId r:id="rId17"/>
  </p:notesMasterIdLst>
  <p:sldIdLst>
    <p:sldId id="256" r:id="rId3"/>
    <p:sldId id="257" r:id="rId4"/>
    <p:sldId id="261" r:id="rId5"/>
    <p:sldId id="324" r:id="rId6"/>
    <p:sldId id="260" r:id="rId7"/>
    <p:sldId id="311" r:id="rId8"/>
    <p:sldId id="323" r:id="rId9"/>
    <p:sldId id="325" r:id="rId10"/>
    <p:sldId id="326" r:id="rId11"/>
    <p:sldId id="327" r:id="rId12"/>
    <p:sldId id="328" r:id="rId13"/>
    <p:sldId id="329" r:id="rId14"/>
    <p:sldId id="330" r:id="rId15"/>
    <p:sldId id="331" r:id="rId1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B3E"/>
    <a:srgbClr val="CD4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93" d="100"/>
          <a:sy n="93" d="100"/>
        </p:scale>
        <p:origin x="102" y="15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1143000" y="685800"/>
            <a:ext cx="4572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t>David will cover to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1143000" y="685800"/>
            <a:ext cx="4572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t>David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143000" y="2601117"/>
            <a:ext cx="6858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Rectangle 7"/>
          <p:cNvSpPr/>
          <p:nvPr/>
        </p:nvSpPr>
        <p:spPr>
          <a:xfrm>
            <a:off x="233916" y="2"/>
            <a:ext cx="8910085" cy="2275367"/>
          </a:xfrm>
          <a:prstGeom prst="rect">
            <a:avLst/>
          </a:prstGeom>
          <a:solidFill>
            <a:srgbClr val="00467F"/>
          </a:solidFill>
          <a:ln w="12700">
            <a:miter lim="400000"/>
          </a:ln>
        </p:spPr>
        <p:txBody>
          <a:bodyPr lIns="45718" tIns="45718" rIns="45718" bIns="45718" anchor="ctr"/>
          <a:lstStyle/>
          <a:p>
            <a:pPr algn="ctr">
              <a:defRPr>
                <a:solidFill>
                  <a:srgbClr val="FFFFFF"/>
                </a:solidFill>
              </a:defRPr>
            </a:pPr>
            <a:endParaRPr sz="1800"/>
          </a:p>
        </p:txBody>
      </p:sp>
      <p:sp>
        <p:nvSpPr>
          <p:cNvPr id="14" name="Title Text"/>
          <p:cNvSpPr txBox="1">
            <a:spLocks noGrp="1"/>
          </p:cNvSpPr>
          <p:nvPr>
            <p:ph type="title"/>
          </p:nvPr>
        </p:nvSpPr>
        <p:spPr>
          <a:xfrm>
            <a:off x="614917" y="180752"/>
            <a:ext cx="7772401" cy="1913864"/>
          </a:xfrm>
          <a:prstGeom prst="rect">
            <a:avLst/>
          </a:prstGeom>
        </p:spPr>
        <p:txBody>
          <a:bodyPr anchor="b"/>
          <a:lstStyle>
            <a:lvl1pPr algn="ctr">
              <a:defRPr sz="6000">
                <a:solidFill>
                  <a:srgbClr val="FFFFFF"/>
                </a:solidFill>
              </a:defRPr>
            </a:lvl1p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628650" y="400566"/>
            <a:ext cx="7886700" cy="1325566"/>
          </a:xfrm>
          <a:prstGeom prst="rect">
            <a:avLst/>
          </a:prstGeom>
        </p:spPr>
        <p:txBody>
          <a:bodyPr/>
          <a:lstStyle/>
          <a:p>
            <a:r>
              <a:t>Title Text</a:t>
            </a:r>
          </a:p>
        </p:txBody>
      </p:sp>
      <p:sp>
        <p:nvSpPr>
          <p:cNvPr id="23" name="Body Level One…"/>
          <p:cNvSpPr txBox="1">
            <a:spLocks noGrp="1"/>
          </p:cNvSpPr>
          <p:nvPr>
            <p:ph type="body" sz="quarter" idx="1"/>
          </p:nvPr>
        </p:nvSpPr>
        <p:spPr>
          <a:xfrm>
            <a:off x="628650" y="4791740"/>
            <a:ext cx="7886700" cy="155534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Rectangle 7"/>
          <p:cNvSpPr/>
          <p:nvPr/>
        </p:nvSpPr>
        <p:spPr>
          <a:xfrm>
            <a:off x="233916" y="2291318"/>
            <a:ext cx="8910085" cy="2275367"/>
          </a:xfrm>
          <a:prstGeom prst="rect">
            <a:avLst/>
          </a:prstGeom>
          <a:solidFill>
            <a:srgbClr val="CC4927"/>
          </a:solidFill>
          <a:ln w="12700">
            <a:miter lim="400000"/>
          </a:ln>
        </p:spPr>
        <p:txBody>
          <a:bodyPr lIns="34289" tIns="34289" rIns="34289" bIns="34289" anchor="ctr"/>
          <a:lstStyle/>
          <a:p>
            <a:pPr algn="ctr">
              <a:defRPr>
                <a:solidFill>
                  <a:srgbClr val="FFFFFF"/>
                </a:solidFill>
              </a:defRPr>
            </a:pPr>
            <a:endParaRPr sz="1350"/>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731758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32" name="Title Text"/>
          <p:cNvSpPr txBox="1">
            <a:spLocks noGrp="1"/>
          </p:cNvSpPr>
          <p:nvPr>
            <p:ph type="title"/>
          </p:nvPr>
        </p:nvSpPr>
        <p:spPr>
          <a:xfrm>
            <a:off x="628650" y="400566"/>
            <a:ext cx="7886700" cy="1325566"/>
          </a:xfrm>
          <a:prstGeom prst="rect">
            <a:avLst/>
          </a:prstGeom>
        </p:spPr>
        <p:txBody>
          <a:bodyPr/>
          <a:lstStyle/>
          <a:p>
            <a:r>
              <a:t>Title Text</a:t>
            </a:r>
          </a:p>
        </p:txBody>
      </p:sp>
      <p:sp>
        <p:nvSpPr>
          <p:cNvPr id="33" name="Body Level One…"/>
          <p:cNvSpPr txBox="1">
            <a:spLocks noGrp="1"/>
          </p:cNvSpPr>
          <p:nvPr>
            <p:ph type="body" sz="quarter" idx="1"/>
          </p:nvPr>
        </p:nvSpPr>
        <p:spPr>
          <a:xfrm>
            <a:off x="628650" y="2607080"/>
            <a:ext cx="7886700" cy="155534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Rectangle 7"/>
          <p:cNvSpPr/>
          <p:nvPr/>
        </p:nvSpPr>
        <p:spPr>
          <a:xfrm>
            <a:off x="233917" y="4582635"/>
            <a:ext cx="8910085" cy="2275371"/>
          </a:xfrm>
          <a:prstGeom prst="rect">
            <a:avLst/>
          </a:prstGeom>
          <a:solidFill>
            <a:srgbClr val="94A545"/>
          </a:solidFill>
          <a:ln w="12700">
            <a:miter lim="400000"/>
          </a:ln>
        </p:spPr>
        <p:txBody>
          <a:bodyPr lIns="34289" tIns="34289" rIns="34289" bIns="34289" anchor="ctr"/>
          <a:lstStyle/>
          <a:p>
            <a:pPr algn="ctr">
              <a:defRPr>
                <a:solidFill>
                  <a:srgbClr val="FFFFFF"/>
                </a:solidFill>
              </a:defRPr>
            </a:pPr>
            <a:endParaRPr sz="1350"/>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1378572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2" name="Title Text"/>
          <p:cNvSpPr txBox="1">
            <a:spLocks noGrp="1"/>
          </p:cNvSpPr>
          <p:nvPr>
            <p:ph type="title"/>
          </p:nvPr>
        </p:nvSpPr>
        <p:spPr>
          <a:xfrm>
            <a:off x="623888" y="1709741"/>
            <a:ext cx="7886701" cy="2852737"/>
          </a:xfrm>
          <a:prstGeom prst="rect">
            <a:avLst/>
          </a:prstGeom>
        </p:spPr>
        <p:txBody>
          <a:bodyPr anchor="b"/>
          <a:lstStyle>
            <a:lvl1pPr>
              <a:defRPr sz="4500"/>
            </a:lvl1pPr>
          </a:lstStyle>
          <a:p>
            <a:r>
              <a:t>Title Text</a:t>
            </a:r>
          </a:p>
        </p:txBody>
      </p:sp>
      <p:sp>
        <p:nvSpPr>
          <p:cNvPr id="43" name="Body Level One…"/>
          <p:cNvSpPr txBox="1">
            <a:spLocks noGrp="1"/>
          </p:cNvSpPr>
          <p:nvPr>
            <p:ph type="body" sz="quarter" idx="1"/>
          </p:nvPr>
        </p:nvSpPr>
        <p:spPr>
          <a:xfrm>
            <a:off x="623888" y="4589466"/>
            <a:ext cx="7886701" cy="1500191"/>
          </a:xfrm>
          <a:prstGeom prst="rect">
            <a:avLst/>
          </a:prstGeom>
        </p:spPr>
        <p:txBody>
          <a:bodyPr/>
          <a:lstStyle>
            <a:lvl1pPr marL="0" indent="0">
              <a:buSzTx/>
              <a:buFontTx/>
              <a:buNone/>
              <a:defRPr sz="1800"/>
            </a:lvl1pPr>
            <a:lvl2pPr marL="0" indent="0">
              <a:buSzTx/>
              <a:buFontTx/>
              <a:buNone/>
              <a:defRPr sz="1800"/>
            </a:lvl2pPr>
            <a:lvl3pPr marL="0" indent="0">
              <a:buSzTx/>
              <a:buFontTx/>
              <a:buNone/>
              <a:defRPr sz="1800"/>
            </a:lvl3pPr>
            <a:lvl4pPr marL="0" indent="0">
              <a:buSzTx/>
              <a:buFontTx/>
              <a:buNone/>
              <a:defRPr sz="1800"/>
            </a:lvl4pPr>
            <a:lvl5pPr marL="0" indent="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6821252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4605495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629842" y="365125"/>
            <a:ext cx="7886701" cy="1325564"/>
          </a:xfrm>
          <a:prstGeom prst="rect">
            <a:avLst/>
          </a:prstGeom>
        </p:spPr>
        <p:txBody>
          <a:bodyPr/>
          <a:lstStyle/>
          <a:p>
            <a:r>
              <a:t>Title Text</a:t>
            </a:r>
          </a:p>
        </p:txBody>
      </p:sp>
      <p:sp>
        <p:nvSpPr>
          <p:cNvPr id="70" name="Body Level One…"/>
          <p:cNvSpPr txBox="1">
            <a:spLocks noGrp="1"/>
          </p:cNvSpPr>
          <p:nvPr>
            <p:ph type="body" sz="quarter" idx="1"/>
          </p:nvPr>
        </p:nvSpPr>
        <p:spPr>
          <a:xfrm>
            <a:off x="629842" y="1681163"/>
            <a:ext cx="3868343" cy="823916"/>
          </a:xfrm>
          <a:prstGeom prst="rect">
            <a:avLst/>
          </a:prstGeom>
        </p:spPr>
        <p:txBody>
          <a:bodyPr anchor="b"/>
          <a:lstStyle>
            <a:lvl1pPr marL="0" indent="0">
              <a:buSzTx/>
              <a:buFontTx/>
              <a:buNone/>
              <a:defRPr sz="1800" b="1"/>
            </a:lvl1pPr>
            <a:lvl2pPr marL="0" indent="0">
              <a:buSzTx/>
              <a:buFontTx/>
              <a:buNone/>
              <a:defRPr sz="1800" b="1"/>
            </a:lvl2pPr>
            <a:lvl3pPr marL="0" indent="0">
              <a:buSzTx/>
              <a:buFontTx/>
              <a:buNone/>
              <a:defRPr sz="1800" b="1"/>
            </a:lvl3pPr>
            <a:lvl4pPr marL="0" indent="0">
              <a:buSzTx/>
              <a:buFontTx/>
              <a:buNone/>
              <a:defRPr sz="1800" b="1"/>
            </a:lvl4pPr>
            <a:lvl5pPr marL="0" indent="0">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13"/>
          </p:nvPr>
        </p:nvSpPr>
        <p:spPr>
          <a:xfrm>
            <a:off x="4629148" y="1681163"/>
            <a:ext cx="3887396" cy="823914"/>
          </a:xfrm>
          <a:prstGeom prst="rect">
            <a:avLst/>
          </a:prstGeom>
        </p:spPr>
        <p:txBody>
          <a:bodyPr anchor="b"/>
          <a:lstStyle/>
          <a:p>
            <a:endParaRPr/>
          </a:p>
        </p:txBody>
      </p:sp>
      <p:sp>
        <p:nvSpPr>
          <p:cNvPr id="72" name="Slide Number"/>
          <p:cNvSpPr txBox="1">
            <a:spLocks noGrp="1"/>
          </p:cNvSpPr>
          <p:nvPr>
            <p:ph type="sldNum" sz="quarter" idx="2"/>
          </p:nvPr>
        </p:nvSpPr>
        <p:spPr>
          <a:xfrm>
            <a:off x="8288372" y="6423501"/>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356012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80" name="Slide Number"/>
          <p:cNvSpPr txBox="1">
            <a:spLocks noGrp="1"/>
          </p:cNvSpPr>
          <p:nvPr>
            <p:ph type="sldNum" sz="quarter" idx="2"/>
          </p:nvPr>
        </p:nvSpPr>
        <p:spPr>
          <a:xfrm>
            <a:off x="8288372" y="6423501"/>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4448190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37355" y="3337357"/>
            <a:ext cx="6858001" cy="183293"/>
          </a:xfrm>
          <a:prstGeom prst="rect">
            <a:avLst/>
          </a:prstGeom>
          <a:ln w="12700">
            <a:miter lim="400000"/>
          </a:ln>
        </p:spPr>
      </p:pic>
      <p:sp>
        <p:nvSpPr>
          <p:cNvPr id="95" name="Title Text"/>
          <p:cNvSpPr txBox="1">
            <a:spLocks noGrp="1"/>
          </p:cNvSpPr>
          <p:nvPr>
            <p:ph type="title"/>
          </p:nvPr>
        </p:nvSpPr>
        <p:spPr>
          <a:xfrm>
            <a:off x="685800" y="1195102"/>
            <a:ext cx="7772400" cy="2387601"/>
          </a:xfrm>
          <a:prstGeom prst="rect">
            <a:avLst/>
          </a:prstGeom>
        </p:spPr>
        <p:txBody>
          <a:bodyPr lIns="45699" tIns="45699" rIns="45699" bIns="45699" anchor="b"/>
          <a:lstStyle>
            <a:lvl1pPr algn="ctr">
              <a:defRPr sz="3375"/>
            </a:lvl1pPr>
          </a:lstStyle>
          <a:p>
            <a:r>
              <a:t>Title Text</a:t>
            </a:r>
          </a:p>
        </p:txBody>
      </p:sp>
      <p:sp>
        <p:nvSpPr>
          <p:cNvPr id="96" name="Body Level One…"/>
          <p:cNvSpPr txBox="1">
            <a:spLocks noGrp="1"/>
          </p:cNvSpPr>
          <p:nvPr>
            <p:ph type="body" sz="quarter" idx="1"/>
          </p:nvPr>
        </p:nvSpPr>
        <p:spPr>
          <a:xfrm>
            <a:off x="1143000" y="3716913"/>
            <a:ext cx="6858000" cy="969964"/>
          </a:xfrm>
          <a:prstGeom prst="rect">
            <a:avLst/>
          </a:prstGeom>
        </p:spPr>
        <p:txBody>
          <a:bodyPr lIns="45699" tIns="45699" rIns="45699" bIns="45699"/>
          <a:lstStyle>
            <a:lvl1pPr marL="152400" indent="-114300" algn="ctr">
              <a:spcBef>
                <a:spcPts val="525"/>
              </a:spcBef>
              <a:buSzTx/>
              <a:buFontTx/>
              <a:buNone/>
              <a:defRPr sz="1350"/>
            </a:lvl1pPr>
            <a:lvl2pPr marL="152400" indent="38100" algn="ctr">
              <a:spcBef>
                <a:spcPts val="525"/>
              </a:spcBef>
              <a:buSzTx/>
              <a:buFontTx/>
              <a:buNone/>
              <a:defRPr sz="1350"/>
            </a:lvl2pPr>
            <a:lvl3pPr marL="152400" indent="38100" algn="ctr">
              <a:spcBef>
                <a:spcPts val="525"/>
              </a:spcBef>
              <a:buSzTx/>
              <a:buFontTx/>
              <a:buNone/>
              <a:defRPr sz="1350"/>
            </a:lvl3pPr>
            <a:lvl4pPr marL="152400" indent="38100" algn="ctr">
              <a:spcBef>
                <a:spcPts val="525"/>
              </a:spcBef>
              <a:buSzTx/>
              <a:buFontTx/>
              <a:buNone/>
              <a:defRPr sz="1350"/>
            </a:lvl4pPr>
            <a:lvl5pPr marL="152400" indent="38100" algn="ctr">
              <a:spcBef>
                <a:spcPts val="525"/>
              </a:spcBef>
              <a:buSzTx/>
              <a:buFontTx/>
              <a:buNone/>
              <a:defRPr sz="135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1611313" y="4"/>
            <a:ext cx="6618290" cy="1090613"/>
          </a:xfrm>
          <a:prstGeom prst="rect">
            <a:avLst/>
          </a:prstGeom>
        </p:spPr>
        <p:txBody>
          <a:bodyPr lIns="91439" tIns="45719" rIns="91439" bIns="45719">
            <a:noAutofit/>
          </a:bodyPr>
          <a:lstStyle/>
          <a:p>
            <a:endParaRPr/>
          </a:p>
        </p:txBody>
      </p:sp>
      <p:sp>
        <p:nvSpPr>
          <p:cNvPr id="98" name="Google Shape;19;p2"/>
          <p:cNvSpPr>
            <a:spLocks noGrp="1"/>
          </p:cNvSpPr>
          <p:nvPr>
            <p:ph type="pic" sz="quarter" idx="14"/>
          </p:nvPr>
        </p:nvSpPr>
        <p:spPr>
          <a:xfrm>
            <a:off x="4718050" y="4718050"/>
            <a:ext cx="4425950" cy="2139950"/>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xfrm>
            <a:off x="6326306" y="6240981"/>
            <a:ext cx="226894" cy="230742"/>
          </a:xfrm>
          <a:prstGeom prst="rect">
            <a:avLst/>
          </a:prstGeom>
        </p:spPr>
        <p:txBody>
          <a:bodyPr lIns="45675" tIns="45675" rIns="45675" bIns="45675"/>
          <a:lstStyle>
            <a:lvl1pPr defTabSz="685800"/>
          </a:lstStyle>
          <a:p>
            <a:fld id="{86CB4B4D-7CA3-9044-876B-883B54F8677D}" type="slidenum">
              <a:t>‹#›</a:t>
            </a:fld>
            <a:endParaRPr/>
          </a:p>
        </p:txBody>
      </p:sp>
    </p:spTree>
    <p:extLst>
      <p:ext uri="{BB962C8B-B14F-4D97-AF65-F5344CB8AC3E}">
        <p14:creationId xmlns:p14="http://schemas.microsoft.com/office/powerpoint/2010/main" val="245311890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pic>
        <p:nvPicPr>
          <p:cNvPr id="117" name="Google Shape;6;p24" descr="Google Shape;6;p24"/>
          <p:cNvPicPr>
            <a:picLocks noChangeAspect="1"/>
          </p:cNvPicPr>
          <p:nvPr/>
        </p:nvPicPr>
        <p:blipFill>
          <a:blip r:embed="rId2"/>
          <a:stretch>
            <a:fillRect/>
          </a:stretch>
        </p:blipFill>
        <p:spPr>
          <a:xfrm rot="16200000" flipH="1">
            <a:off x="-3337355" y="3337357"/>
            <a:ext cx="6858001" cy="183293"/>
          </a:xfrm>
          <a:prstGeom prst="rect">
            <a:avLst/>
          </a:prstGeom>
          <a:ln w="12700">
            <a:miter lim="400000"/>
          </a:ln>
        </p:spPr>
      </p:pic>
      <p:sp>
        <p:nvSpPr>
          <p:cNvPr id="118" name="Slide Number"/>
          <p:cNvSpPr txBox="1">
            <a:spLocks noGrp="1"/>
          </p:cNvSpPr>
          <p:nvPr>
            <p:ph type="sldNum" sz="quarter" idx="2"/>
          </p:nvPr>
        </p:nvSpPr>
        <p:spPr>
          <a:xfrm>
            <a:off x="8288460" y="6423544"/>
            <a:ext cx="226894" cy="230742"/>
          </a:xfrm>
          <a:prstGeom prst="rect">
            <a:avLst/>
          </a:prstGeom>
        </p:spPr>
        <p:txBody>
          <a:bodyPr lIns="45675" tIns="45675" rIns="45675" bIns="45675"/>
          <a:lstStyle>
            <a:lvl1pPr defTabSz="685800"/>
          </a:lstStyle>
          <a:p>
            <a:fld id="{86CB4B4D-7CA3-9044-876B-883B54F8677D}" type="slidenum">
              <a:t>‹#›</a:t>
            </a:fld>
            <a:endParaRPr/>
          </a:p>
        </p:txBody>
      </p:sp>
    </p:spTree>
    <p:extLst>
      <p:ext uri="{BB962C8B-B14F-4D97-AF65-F5344CB8AC3E}">
        <p14:creationId xmlns:p14="http://schemas.microsoft.com/office/powerpoint/2010/main" val="37803169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628650" y="400566"/>
            <a:ext cx="7886700" cy="1325566"/>
          </a:xfrm>
          <a:prstGeom prst="rect">
            <a:avLst/>
          </a:prstGeom>
        </p:spPr>
        <p:txBody>
          <a:bodyPr/>
          <a:lstStyle/>
          <a:p>
            <a:r>
              <a:t>Title Text</a:t>
            </a:r>
          </a:p>
        </p:txBody>
      </p:sp>
      <p:sp>
        <p:nvSpPr>
          <p:cNvPr id="23" name="Body Level One…"/>
          <p:cNvSpPr txBox="1">
            <a:spLocks noGrp="1"/>
          </p:cNvSpPr>
          <p:nvPr>
            <p:ph type="body" sz="quarter" idx="1"/>
          </p:nvPr>
        </p:nvSpPr>
        <p:spPr>
          <a:xfrm>
            <a:off x="628650" y="4791740"/>
            <a:ext cx="7886700" cy="155534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Rectangle 7"/>
          <p:cNvSpPr/>
          <p:nvPr/>
        </p:nvSpPr>
        <p:spPr>
          <a:xfrm>
            <a:off x="233916" y="2291318"/>
            <a:ext cx="8910085" cy="2275367"/>
          </a:xfrm>
          <a:prstGeom prst="rect">
            <a:avLst/>
          </a:prstGeom>
          <a:solidFill>
            <a:srgbClr val="CC4927"/>
          </a:solidFill>
          <a:ln w="12700">
            <a:miter lim="400000"/>
          </a:ln>
        </p:spPr>
        <p:txBody>
          <a:bodyPr lIns="45718" tIns="45718" rIns="45718" bIns="45718" anchor="ctr"/>
          <a:lstStyle/>
          <a:p>
            <a:pPr algn="ctr">
              <a:defRPr>
                <a:solidFill>
                  <a:srgbClr val="FFFFFF"/>
                </a:solidFill>
              </a:defRPr>
            </a:pPr>
            <a:endParaRPr sz="1800"/>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32" name="Title Text"/>
          <p:cNvSpPr txBox="1">
            <a:spLocks noGrp="1"/>
          </p:cNvSpPr>
          <p:nvPr>
            <p:ph type="title"/>
          </p:nvPr>
        </p:nvSpPr>
        <p:spPr>
          <a:xfrm>
            <a:off x="628650" y="400566"/>
            <a:ext cx="7886700" cy="1325566"/>
          </a:xfrm>
          <a:prstGeom prst="rect">
            <a:avLst/>
          </a:prstGeom>
        </p:spPr>
        <p:txBody>
          <a:bodyPr/>
          <a:lstStyle/>
          <a:p>
            <a:r>
              <a:t>Title Text</a:t>
            </a:r>
          </a:p>
        </p:txBody>
      </p:sp>
      <p:sp>
        <p:nvSpPr>
          <p:cNvPr id="33" name="Body Level One…"/>
          <p:cNvSpPr txBox="1">
            <a:spLocks noGrp="1"/>
          </p:cNvSpPr>
          <p:nvPr>
            <p:ph type="body" sz="quarter" idx="1"/>
          </p:nvPr>
        </p:nvSpPr>
        <p:spPr>
          <a:xfrm>
            <a:off x="628650" y="2607080"/>
            <a:ext cx="7886700" cy="155534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Rectangle 7"/>
          <p:cNvSpPr/>
          <p:nvPr/>
        </p:nvSpPr>
        <p:spPr>
          <a:xfrm>
            <a:off x="233917" y="4582635"/>
            <a:ext cx="8910085" cy="2275371"/>
          </a:xfrm>
          <a:prstGeom prst="rect">
            <a:avLst/>
          </a:prstGeom>
          <a:solidFill>
            <a:srgbClr val="94A545"/>
          </a:solidFill>
          <a:ln w="12700">
            <a:miter lim="400000"/>
          </a:ln>
        </p:spPr>
        <p:txBody>
          <a:bodyPr lIns="45718" tIns="45718" rIns="45718" bIns="45718" anchor="ctr"/>
          <a:lstStyle/>
          <a:p>
            <a:pPr algn="ctr">
              <a:defRPr>
                <a:solidFill>
                  <a:srgbClr val="FFFFFF"/>
                </a:solidFill>
              </a:defRPr>
            </a:pPr>
            <a:endParaRPr sz="1800"/>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2" name="Title Text"/>
          <p:cNvSpPr txBox="1">
            <a:spLocks noGrp="1"/>
          </p:cNvSpPr>
          <p:nvPr>
            <p:ph type="title"/>
          </p:nvPr>
        </p:nvSpPr>
        <p:spPr>
          <a:xfrm>
            <a:off x="623888" y="1709741"/>
            <a:ext cx="7886701" cy="2852737"/>
          </a:xfrm>
          <a:prstGeom prst="rect">
            <a:avLst/>
          </a:prstGeom>
        </p:spPr>
        <p:txBody>
          <a:bodyPr anchor="b"/>
          <a:lstStyle>
            <a:lvl1pPr>
              <a:defRPr sz="6000"/>
            </a:lvl1pPr>
          </a:lstStyle>
          <a:p>
            <a:r>
              <a:t>Title Text</a:t>
            </a:r>
          </a:p>
        </p:txBody>
      </p:sp>
      <p:sp>
        <p:nvSpPr>
          <p:cNvPr id="43" name="Body Level One…"/>
          <p:cNvSpPr txBox="1">
            <a:spLocks noGrp="1"/>
          </p:cNvSpPr>
          <p:nvPr>
            <p:ph type="body" sz="quarter" idx="1"/>
          </p:nvPr>
        </p:nvSpPr>
        <p:spPr>
          <a:xfrm>
            <a:off x="623888" y="4589466"/>
            <a:ext cx="7886701" cy="1500191"/>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629842" y="365125"/>
            <a:ext cx="7886701" cy="1325564"/>
          </a:xfrm>
          <a:prstGeom prst="rect">
            <a:avLst/>
          </a:prstGeom>
        </p:spPr>
        <p:txBody>
          <a:bodyPr/>
          <a:lstStyle/>
          <a:p>
            <a:r>
              <a:t>Title Text</a:t>
            </a:r>
          </a:p>
        </p:txBody>
      </p:sp>
      <p:sp>
        <p:nvSpPr>
          <p:cNvPr id="70" name="Body Level One…"/>
          <p:cNvSpPr txBox="1">
            <a:spLocks noGrp="1"/>
          </p:cNvSpPr>
          <p:nvPr>
            <p:ph type="body" sz="quarter" idx="1"/>
          </p:nvPr>
        </p:nvSpPr>
        <p:spPr>
          <a:xfrm>
            <a:off x="629842" y="1681163"/>
            <a:ext cx="3868343" cy="823916"/>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13"/>
          </p:nvPr>
        </p:nvSpPr>
        <p:spPr>
          <a:xfrm>
            <a:off x="4629148" y="1681163"/>
            <a:ext cx="3887396" cy="823914"/>
          </a:xfrm>
          <a:prstGeom prst="rect">
            <a:avLst/>
          </a:prstGeom>
        </p:spPr>
        <p:txBody>
          <a:bodyPr anchor="b"/>
          <a:lstStyle/>
          <a:p>
            <a:endParaRPr/>
          </a:p>
        </p:txBody>
      </p:sp>
      <p:sp>
        <p:nvSpPr>
          <p:cNvPr id="72" name="Slide Number"/>
          <p:cNvSpPr txBox="1">
            <a:spLocks noGrp="1"/>
          </p:cNvSpPr>
          <p:nvPr>
            <p:ph type="sldNum" sz="quarter" idx="2"/>
          </p:nvPr>
        </p:nvSpPr>
        <p:spPr>
          <a:xfrm>
            <a:off x="8240282" y="6400418"/>
            <a:ext cx="275071" cy="27699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80" name="Slide Number"/>
          <p:cNvSpPr txBox="1">
            <a:spLocks noGrp="1"/>
          </p:cNvSpPr>
          <p:nvPr>
            <p:ph type="sldNum" sz="quarter" idx="2"/>
          </p:nvPr>
        </p:nvSpPr>
        <p:spPr>
          <a:xfrm>
            <a:off x="8240282" y="6400418"/>
            <a:ext cx="275071" cy="27699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37355" y="3337357"/>
            <a:ext cx="6858001" cy="183293"/>
          </a:xfrm>
          <a:prstGeom prst="rect">
            <a:avLst/>
          </a:prstGeom>
          <a:ln w="12700">
            <a:miter lim="400000"/>
          </a:ln>
        </p:spPr>
      </p:pic>
      <p:sp>
        <p:nvSpPr>
          <p:cNvPr id="95" name="Title Text"/>
          <p:cNvSpPr txBox="1">
            <a:spLocks noGrp="1"/>
          </p:cNvSpPr>
          <p:nvPr>
            <p:ph type="title"/>
          </p:nvPr>
        </p:nvSpPr>
        <p:spPr>
          <a:xfrm>
            <a:off x="685800" y="1195102"/>
            <a:ext cx="7772400" cy="2387601"/>
          </a:xfrm>
          <a:prstGeom prst="rect">
            <a:avLst/>
          </a:prstGeom>
        </p:spPr>
        <p:txBody>
          <a:bodyPr lIns="45699" tIns="45699" rIns="45699" bIns="45699" anchor="b"/>
          <a:lstStyle>
            <a:lvl1pPr algn="ctr">
              <a:defRPr sz="4500"/>
            </a:lvl1pPr>
          </a:lstStyle>
          <a:p>
            <a:r>
              <a:t>Title Text</a:t>
            </a:r>
          </a:p>
        </p:txBody>
      </p:sp>
      <p:sp>
        <p:nvSpPr>
          <p:cNvPr id="96" name="Body Level One…"/>
          <p:cNvSpPr txBox="1">
            <a:spLocks noGrp="1"/>
          </p:cNvSpPr>
          <p:nvPr>
            <p:ph type="body" sz="quarter" idx="1"/>
          </p:nvPr>
        </p:nvSpPr>
        <p:spPr>
          <a:xfrm>
            <a:off x="1143000" y="3716913"/>
            <a:ext cx="6858000" cy="969964"/>
          </a:xfrm>
          <a:prstGeom prst="rect">
            <a:avLst/>
          </a:prstGeom>
        </p:spPr>
        <p:txBody>
          <a:bodyPr lIns="45699" tIns="45699" rIns="45699" bIns="45699"/>
          <a:lstStyle>
            <a:lvl1pPr marL="203200" indent="-152400" algn="ctr">
              <a:spcBef>
                <a:spcPts val="700"/>
              </a:spcBef>
              <a:buSzTx/>
              <a:buFontTx/>
              <a:buNone/>
              <a:defRPr sz="1800"/>
            </a:lvl1pPr>
            <a:lvl2pPr marL="203200" indent="50800" algn="ctr">
              <a:spcBef>
                <a:spcPts val="700"/>
              </a:spcBef>
              <a:buSzTx/>
              <a:buFontTx/>
              <a:buNone/>
              <a:defRPr sz="1800"/>
            </a:lvl2pPr>
            <a:lvl3pPr marL="203200" indent="50800" algn="ctr">
              <a:spcBef>
                <a:spcPts val="700"/>
              </a:spcBef>
              <a:buSzTx/>
              <a:buFontTx/>
              <a:buNone/>
              <a:defRPr sz="1800"/>
            </a:lvl3pPr>
            <a:lvl4pPr marL="203200" indent="50800" algn="ctr">
              <a:spcBef>
                <a:spcPts val="700"/>
              </a:spcBef>
              <a:buSzTx/>
              <a:buFontTx/>
              <a:buNone/>
              <a:defRPr sz="1800"/>
            </a:lvl4pPr>
            <a:lvl5pPr marL="203200" indent="50800" algn="ctr">
              <a:spcBef>
                <a:spcPts val="7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1611313" y="4"/>
            <a:ext cx="6618290" cy="1090613"/>
          </a:xfrm>
          <a:prstGeom prst="rect">
            <a:avLst/>
          </a:prstGeom>
        </p:spPr>
        <p:txBody>
          <a:bodyPr lIns="91439" tIns="45719" rIns="91439" bIns="45719">
            <a:noAutofit/>
          </a:bodyPr>
          <a:lstStyle/>
          <a:p>
            <a:endParaRPr/>
          </a:p>
        </p:txBody>
      </p:sp>
      <p:sp>
        <p:nvSpPr>
          <p:cNvPr id="98" name="Google Shape;19;p2"/>
          <p:cNvSpPr>
            <a:spLocks noGrp="1"/>
          </p:cNvSpPr>
          <p:nvPr>
            <p:ph type="pic" sz="quarter" idx="14"/>
          </p:nvPr>
        </p:nvSpPr>
        <p:spPr>
          <a:xfrm>
            <a:off x="4718050" y="4718050"/>
            <a:ext cx="4425950" cy="2139950"/>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xfrm>
            <a:off x="6278216" y="6217898"/>
            <a:ext cx="274984" cy="276908"/>
          </a:xfrm>
          <a:prstGeom prst="rect">
            <a:avLst/>
          </a:prstGeom>
        </p:spPr>
        <p:txBody>
          <a:bodyPr lIns="45675" tIns="45675" rIns="45675" bIns="45675"/>
          <a:lstStyle>
            <a:lvl1pPr defTabSz="914400"/>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143000" y="2601117"/>
            <a:ext cx="6858000" cy="1655766"/>
          </a:xfrm>
          <a:prstGeom prst="rect">
            <a:avLst/>
          </a:prstGeom>
        </p:spPr>
        <p:txBody>
          <a:bodyPr/>
          <a:lstStyle>
            <a:lvl1pPr marL="0" indent="0" algn="ctr">
              <a:buSzTx/>
              <a:buFontTx/>
              <a:buNone/>
              <a:defRPr sz="1800"/>
            </a:lvl1pPr>
            <a:lvl2pPr marL="0" indent="0" algn="ctr">
              <a:buSzTx/>
              <a:buFontTx/>
              <a:buNone/>
              <a:defRPr sz="1800"/>
            </a:lvl2pPr>
            <a:lvl3pPr marL="0" indent="0" algn="ctr">
              <a:buSzTx/>
              <a:buFontTx/>
              <a:buNone/>
              <a:defRPr sz="1800"/>
            </a:lvl3pPr>
            <a:lvl4pPr marL="0" indent="0" algn="ctr">
              <a:buSzTx/>
              <a:buFontTx/>
              <a:buNone/>
              <a:defRPr sz="1800"/>
            </a:lvl4pPr>
            <a:lvl5pPr marL="0" indent="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3" name="Rectangle 7"/>
          <p:cNvSpPr/>
          <p:nvPr/>
        </p:nvSpPr>
        <p:spPr>
          <a:xfrm>
            <a:off x="233916" y="2"/>
            <a:ext cx="8910085" cy="2275367"/>
          </a:xfrm>
          <a:prstGeom prst="rect">
            <a:avLst/>
          </a:prstGeom>
          <a:solidFill>
            <a:srgbClr val="00467F"/>
          </a:solidFill>
          <a:ln w="12700">
            <a:miter lim="400000"/>
          </a:ln>
        </p:spPr>
        <p:txBody>
          <a:bodyPr lIns="34289" tIns="34289" rIns="34289" bIns="34289" anchor="ctr"/>
          <a:lstStyle/>
          <a:p>
            <a:pPr algn="ctr">
              <a:defRPr>
                <a:solidFill>
                  <a:srgbClr val="FFFFFF"/>
                </a:solidFill>
              </a:defRPr>
            </a:pPr>
            <a:endParaRPr sz="1350"/>
          </a:p>
        </p:txBody>
      </p:sp>
      <p:sp>
        <p:nvSpPr>
          <p:cNvPr id="14" name="Title Text"/>
          <p:cNvSpPr txBox="1">
            <a:spLocks noGrp="1"/>
          </p:cNvSpPr>
          <p:nvPr>
            <p:ph type="title"/>
          </p:nvPr>
        </p:nvSpPr>
        <p:spPr>
          <a:xfrm>
            <a:off x="614917" y="180752"/>
            <a:ext cx="7772401" cy="1913864"/>
          </a:xfrm>
          <a:prstGeom prst="rect">
            <a:avLst/>
          </a:prstGeom>
        </p:spPr>
        <p:txBody>
          <a:bodyPr anchor="b"/>
          <a:lstStyle>
            <a:lvl1pPr algn="ctr">
              <a:defRPr sz="4500">
                <a:solidFill>
                  <a:srgbClr val="FFFFFF"/>
                </a:solidFill>
              </a:defRPr>
            </a:lvl1p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76315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0"/>
          <a:stretch>
            <a:fillRect/>
          </a:stretch>
        </p:blipFill>
        <p:spPr>
          <a:xfrm rot="5400000" flipV="1">
            <a:off x="-3337355" y="3337358"/>
            <a:ext cx="6858001" cy="183291"/>
          </a:xfrm>
          <a:prstGeom prst="rect">
            <a:avLst/>
          </a:prstGeom>
          <a:ln w="12700">
            <a:miter lim="400000"/>
          </a:ln>
        </p:spPr>
      </p:pic>
      <p:sp>
        <p:nvSpPr>
          <p:cNvPr id="3" name="Title Text"/>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278131" y="6217855"/>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8"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1"/>
          <a:stretch>
            <a:fillRect/>
          </a:stretch>
        </p:blipFill>
        <p:spPr>
          <a:xfrm rot="5400000" flipV="1">
            <a:off x="-3337355" y="3337358"/>
            <a:ext cx="6858001" cy="183291"/>
          </a:xfrm>
          <a:prstGeom prst="rect">
            <a:avLst/>
          </a:prstGeom>
          <a:ln w="12700">
            <a:miter lim="400000"/>
          </a:ln>
        </p:spPr>
      </p:pic>
      <p:sp>
        <p:nvSpPr>
          <p:cNvPr id="3" name="Title Text"/>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326221" y="6240938"/>
            <a:ext cx="226981" cy="230828"/>
          </a:xfrm>
          <a:prstGeom prst="rect">
            <a:avLst/>
          </a:prstGeom>
          <a:ln w="12700">
            <a:miter lim="400000"/>
          </a:ln>
        </p:spPr>
        <p:txBody>
          <a:bodyPr wrap="none" lIns="45718" tIns="45718" rIns="45718" bIns="45718" anchor="ctr">
            <a:spAutoFit/>
          </a:bodyPr>
          <a:lstStyle>
            <a:lvl1pPr algn="r">
              <a:defRPr sz="9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2823011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Arial"/>
          <a:ea typeface="Arial"/>
          <a:cs typeface="Arial"/>
          <a:sym typeface="Arial"/>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Arial"/>
          <a:ea typeface="Arial"/>
          <a:cs typeface="Arial"/>
          <a:sym typeface="Arial"/>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Arial"/>
          <a:ea typeface="Arial"/>
          <a:cs typeface="Arial"/>
          <a:sym typeface="Arial"/>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Arial"/>
          <a:ea typeface="Arial"/>
          <a:cs typeface="Arial"/>
          <a:sym typeface="Arial"/>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Arial"/>
          <a:ea typeface="Arial"/>
          <a:cs typeface="Arial"/>
          <a:sym typeface="Arial"/>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Arial"/>
          <a:ea typeface="Arial"/>
          <a:cs typeface="Arial"/>
          <a:sym typeface="Arial"/>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Arial"/>
          <a:ea typeface="Arial"/>
          <a:cs typeface="Arial"/>
          <a:sym typeface="Arial"/>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Arial"/>
          <a:ea typeface="Arial"/>
          <a:cs typeface="Arial"/>
          <a:sym typeface="Arial"/>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Arial"/>
          <a:ea typeface="Arial"/>
          <a:cs typeface="Arial"/>
          <a:sym typeface="Arial"/>
        </a:defRPr>
      </a:lvl9pPr>
    </p:bodyStyle>
    <p:otherStyle>
      <a:lvl1pPr marL="0" marR="0" indent="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mhttcnetwork.org/centers/global-mhttc/racial-equity-cultural-diversity"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mailto:swinfield@wiche.edu"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Google Shape;135;p19"/>
          <p:cNvSpPr txBox="1"/>
          <p:nvPr/>
        </p:nvSpPr>
        <p:spPr>
          <a:xfrm>
            <a:off x="3706001" y="3756741"/>
            <a:ext cx="5294283" cy="646288"/>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spAutoFit/>
          </a:bodyPr>
          <a:lstStyle/>
          <a:p>
            <a:pPr marL="342900" indent="-342900" defTabSz="914400">
              <a:lnSpc>
                <a:spcPct val="90000"/>
              </a:lnSpc>
              <a:buClr>
                <a:srgbClr val="000000"/>
              </a:buClr>
              <a:buSzPts val="2000"/>
              <a:buFont typeface="Arial"/>
              <a:buChar char="•"/>
              <a:defRPr sz="2000">
                <a:latin typeface="Arial"/>
                <a:ea typeface="Arial"/>
                <a:cs typeface="Arial"/>
                <a:sym typeface="Arial"/>
              </a:defRPr>
            </a:pPr>
            <a:r>
              <a:rPr sz="2000"/>
              <a:t>All attendees are muted</a:t>
            </a:r>
            <a:endParaRPr sz="2800"/>
          </a:p>
          <a:p>
            <a:pPr marL="342900" indent="-342900" defTabSz="914400">
              <a:lnSpc>
                <a:spcPct val="90000"/>
              </a:lnSpc>
              <a:buClr>
                <a:srgbClr val="000000"/>
              </a:buClr>
              <a:buSzPts val="2000"/>
              <a:buFont typeface="Arial"/>
              <a:buChar char="•"/>
              <a:defRPr sz="2000">
                <a:latin typeface="Arial"/>
                <a:ea typeface="Arial"/>
                <a:cs typeface="Arial"/>
                <a:sym typeface="Arial"/>
              </a:defRPr>
            </a:pPr>
            <a:r>
              <a:rPr sz="2000"/>
              <a:t>Today’s session will be recorded</a:t>
            </a:r>
          </a:p>
        </p:txBody>
      </p:sp>
      <p:sp>
        <p:nvSpPr>
          <p:cNvPr id="129" name="Google Shape;133;p19"/>
          <p:cNvSpPr txBox="1"/>
          <p:nvPr/>
        </p:nvSpPr>
        <p:spPr>
          <a:xfrm>
            <a:off x="3439494" y="613660"/>
            <a:ext cx="2193022" cy="497799"/>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b">
            <a:spAutoFit/>
          </a:bodyPr>
          <a:lstStyle>
            <a:lvl1pPr>
              <a:lnSpc>
                <a:spcPct val="90000"/>
              </a:lnSpc>
              <a:defRPr sz="2800" b="1">
                <a:latin typeface="Arial Narrow"/>
                <a:ea typeface="Arial Narrow"/>
                <a:cs typeface="Arial Narrow"/>
                <a:sym typeface="Arial Narrow"/>
              </a:defRPr>
            </a:lvl1pPr>
          </a:lstStyle>
          <a:p>
            <a:r>
              <a:t>Please Note:</a:t>
            </a:r>
          </a:p>
        </p:txBody>
      </p:sp>
      <p:sp>
        <p:nvSpPr>
          <p:cNvPr id="6" name="object 4">
            <a:extLst>
              <a:ext uri="{FF2B5EF4-FFF2-40B4-BE49-F238E27FC236}">
                <a16:creationId xmlns:a16="http://schemas.microsoft.com/office/drawing/2014/main" id="{0182ABF0-1B1A-42ED-9568-25260B8210E9}"/>
              </a:ext>
            </a:extLst>
          </p:cNvPr>
          <p:cNvSpPr/>
          <p:nvPr/>
        </p:nvSpPr>
        <p:spPr>
          <a:xfrm>
            <a:off x="375571" y="280034"/>
            <a:ext cx="7137841" cy="1067287"/>
          </a:xfrm>
          <a:prstGeom prst="rect">
            <a:avLst/>
          </a:prstGeom>
          <a:blipFill>
            <a:blip r:embed="rId2" cstate="print"/>
            <a:stretch>
              <a:fillRect/>
            </a:stretch>
          </a:blipFill>
        </p:spPr>
        <p:txBody>
          <a:bodyPr wrap="square" lIns="0" tIns="0" rIns="0" bIns="0" rtlCol="0"/>
          <a:lstStyle/>
          <a:p>
            <a:endParaRPr sz="2560"/>
          </a:p>
        </p:txBody>
      </p:sp>
      <p:sp>
        <p:nvSpPr>
          <p:cNvPr id="7" name="TextBox 6">
            <a:extLst>
              <a:ext uri="{FF2B5EF4-FFF2-40B4-BE49-F238E27FC236}">
                <a16:creationId xmlns:a16="http://schemas.microsoft.com/office/drawing/2014/main" id="{4C494CD2-F674-4938-B706-CF323F802547}"/>
              </a:ext>
            </a:extLst>
          </p:cNvPr>
          <p:cNvSpPr txBox="1"/>
          <p:nvPr/>
        </p:nvSpPr>
        <p:spPr>
          <a:xfrm>
            <a:off x="226030" y="2210759"/>
            <a:ext cx="9942391" cy="8371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6" tIns="48766" rIns="48766" bIns="48766" numCol="1" spcCol="38100" rtlCol="0" anchor="t">
            <a:spAutoFit/>
          </a:bodyPr>
          <a:lstStyle/>
          <a:p>
            <a:pPr defTabSz="487695"/>
            <a:r>
              <a:rPr lang="en-US" sz="4800" dirty="0">
                <a:latin typeface="+mj-lt"/>
              </a:rPr>
              <a:t>Thank you for joining us today!</a:t>
            </a:r>
          </a:p>
        </p:txBody>
      </p:sp>
      <p:sp>
        <p:nvSpPr>
          <p:cNvPr id="8" name="Google Shape;133;p19"/>
          <p:cNvSpPr txBox="1"/>
          <p:nvPr/>
        </p:nvSpPr>
        <p:spPr>
          <a:xfrm>
            <a:off x="488036" y="3823812"/>
            <a:ext cx="2951458" cy="512147"/>
          </a:xfrm>
          <a:prstGeom prst="rect">
            <a:avLst/>
          </a:prstGeom>
          <a:ln w="12700">
            <a:miter lim="400000"/>
          </a:ln>
          <a:extLst>
            <a:ext uri="{C572A759-6A51-4108-AA02-DFA0A04FC94B}">
              <ma14:wrappingTextBoxFlag xmlns:ma14="http://schemas.microsoft.com/office/mac/drawingml/2011/main" xmlns="" val="1"/>
            </a:ext>
          </a:extLst>
        </p:spPr>
        <p:txBody>
          <a:bodyPr wrap="square" lIns="48746" tIns="48746" rIns="48746" bIns="48746" anchor="b">
            <a:spAutoFit/>
          </a:bodyPr>
          <a:lstStyle>
            <a:lvl1pPr>
              <a:lnSpc>
                <a:spcPct val="90000"/>
              </a:lnSpc>
              <a:defRPr sz="2800" b="1">
                <a:latin typeface="Arial Narrow"/>
                <a:ea typeface="Arial Narrow"/>
                <a:cs typeface="Arial Narrow"/>
                <a:sym typeface="Arial Narrow"/>
              </a:defRPr>
            </a:lvl1pPr>
          </a:lstStyle>
          <a:p>
            <a:r>
              <a:rPr sz="2987">
                <a:latin typeface="+mj-lt"/>
              </a:rPr>
              <a:t>Please Note</a:t>
            </a:r>
            <a:r>
              <a:rPr sz="2987"/>
              <a:t>:</a:t>
            </a:r>
          </a:p>
        </p:txBody>
      </p:sp>
      <p:sp>
        <p:nvSpPr>
          <p:cNvPr id="9" name="object 6">
            <a:extLst>
              <a:ext uri="{FF2B5EF4-FFF2-40B4-BE49-F238E27FC236}">
                <a16:creationId xmlns:a16="http://schemas.microsoft.com/office/drawing/2014/main" id="{8D16CD88-50FE-48F5-B4FB-F206EE21983E}"/>
              </a:ext>
            </a:extLst>
          </p:cNvPr>
          <p:cNvSpPr/>
          <p:nvPr/>
        </p:nvSpPr>
        <p:spPr>
          <a:xfrm>
            <a:off x="3221829" y="5443019"/>
            <a:ext cx="2628352" cy="883588"/>
          </a:xfrm>
          <a:prstGeom prst="rect">
            <a:avLst/>
          </a:prstGeom>
          <a:blipFill>
            <a:blip r:embed="rId3" cstate="print"/>
            <a:stretch>
              <a:fillRect/>
            </a:stretch>
          </a:blipFill>
        </p:spPr>
        <p:txBody>
          <a:bodyPr wrap="square" lIns="0" tIns="0" rIns="0" bIns="0" rtlCol="0"/>
          <a:lstStyle/>
          <a:p>
            <a:endParaRPr sz="256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628650" y="110217"/>
            <a:ext cx="7886700" cy="1186771"/>
          </a:xfrm>
          <a:prstGeom prst="rect">
            <a:avLst/>
          </a:prstGeom>
        </p:spPr>
        <p:txBody>
          <a:bodyPr>
            <a:normAutofit/>
          </a:bodyPr>
          <a:lstStyle/>
          <a:p>
            <a:pPr algn="ctr"/>
            <a:r>
              <a:rPr lang="en-US" altLang="en-US" sz="3600" b="1" dirty="0">
                <a:solidFill>
                  <a:schemeClr val="accent1">
                    <a:lumMod val="75000"/>
                  </a:schemeClr>
                </a:solidFill>
                <a:latin typeface="Arial Black" panose="020B0A04020102020204" pitchFamily="34" charset="0"/>
              </a:rPr>
              <a:t>The Importance of Rituals &amp; Routines</a:t>
            </a:r>
            <a:r>
              <a:rPr sz="3600" dirty="0">
                <a:latin typeface="Arial Black" panose="020B0A04020102020204" pitchFamily="34" charset="0"/>
              </a:rPr>
              <a:t> </a:t>
            </a:r>
          </a:p>
        </p:txBody>
      </p:sp>
      <p:sp>
        <p:nvSpPr>
          <p:cNvPr id="502" name="Body"/>
          <p:cNvSpPr txBox="1">
            <a:spLocks noGrp="1"/>
          </p:cNvSpPr>
          <p:nvPr>
            <p:ph type="body" idx="1"/>
          </p:nvPr>
        </p:nvSpPr>
        <p:spPr>
          <a:xfrm>
            <a:off x="482348" y="1732009"/>
            <a:ext cx="8261747" cy="4478088"/>
          </a:xfrm>
          <a:prstGeom prst="rect">
            <a:avLst/>
          </a:prstGeom>
        </p:spPr>
        <p:txBody>
          <a:bodyPr>
            <a:normAutofit lnSpcReduction="10000"/>
          </a:bodyPr>
          <a:lstStyle/>
          <a:p>
            <a:pPr eaLnBrk="1" hangingPunct="1">
              <a:lnSpc>
                <a:spcPct val="120000"/>
              </a:lnSpc>
              <a:spcBef>
                <a:spcPts val="0"/>
              </a:spcBef>
            </a:pPr>
            <a:r>
              <a:rPr lang="en-US" altLang="en-US" sz="2400" dirty="0">
                <a:solidFill>
                  <a:schemeClr val="accent1">
                    <a:lumMod val="75000"/>
                  </a:schemeClr>
                </a:solidFill>
                <a:effectLst/>
              </a:rPr>
              <a:t>Routines</a:t>
            </a:r>
            <a:r>
              <a:rPr lang="en-US" altLang="en-US" sz="2400" dirty="0">
                <a:solidFill>
                  <a:schemeClr val="accent1">
                    <a:lumMod val="75000"/>
                  </a:schemeClr>
                </a:solidFill>
              </a:rPr>
              <a:t> make home</a:t>
            </a:r>
            <a:r>
              <a:rPr lang="en-US" altLang="en-US" sz="2400" dirty="0">
                <a:solidFill>
                  <a:schemeClr val="accent1">
                    <a:lumMod val="75000"/>
                  </a:schemeClr>
                </a:solidFill>
                <a:effectLst/>
              </a:rPr>
              <a:t> predictable. This is especially helpful for those experiencing trauma or stress!</a:t>
            </a:r>
            <a:endParaRPr lang="en-US" altLang="en-US" sz="2400" dirty="0">
              <a:solidFill>
                <a:srgbClr val="00467F"/>
              </a:solidFill>
              <a:effectLst/>
            </a:endParaRPr>
          </a:p>
          <a:p>
            <a:pPr eaLnBrk="1" hangingPunct="1">
              <a:lnSpc>
                <a:spcPct val="120000"/>
              </a:lnSpc>
              <a:spcBef>
                <a:spcPts val="0"/>
              </a:spcBef>
            </a:pPr>
            <a:r>
              <a:rPr lang="en-US" altLang="en-US" sz="2400" dirty="0">
                <a:solidFill>
                  <a:srgbClr val="00467F"/>
                </a:solidFill>
                <a:effectLst/>
              </a:rPr>
              <a:t>Predictable routines &amp; rules help children understand expectations &amp; reduce behavior problems.</a:t>
            </a:r>
          </a:p>
          <a:p>
            <a:pPr eaLnBrk="1" hangingPunct="1">
              <a:lnSpc>
                <a:spcPct val="120000"/>
              </a:lnSpc>
              <a:spcBef>
                <a:spcPts val="0"/>
              </a:spcBef>
            </a:pPr>
            <a:r>
              <a:rPr lang="en-US" altLang="en-US" sz="2400" dirty="0">
                <a:solidFill>
                  <a:srgbClr val="00467F"/>
                </a:solidFill>
              </a:rPr>
              <a:t>Rituals (or traditions) help people feel safe, special, and powerful.</a:t>
            </a:r>
            <a:endParaRPr lang="en-US" altLang="en-US" sz="2400" dirty="0">
              <a:solidFill>
                <a:schemeClr val="accent1">
                  <a:lumMod val="75000"/>
                </a:schemeClr>
              </a:solidFill>
              <a:effectLst/>
            </a:endParaRPr>
          </a:p>
          <a:p>
            <a:pPr eaLnBrk="1" hangingPunct="1">
              <a:lnSpc>
                <a:spcPct val="120000"/>
              </a:lnSpc>
              <a:spcBef>
                <a:spcPts val="0"/>
              </a:spcBef>
            </a:pPr>
            <a:r>
              <a:rPr lang="en-US" altLang="en-US" sz="2400" dirty="0">
                <a:solidFill>
                  <a:srgbClr val="00467F"/>
                </a:solidFill>
              </a:rPr>
              <a:t>Families can participate in community rituals and also create their own.</a:t>
            </a:r>
          </a:p>
          <a:p>
            <a:pPr eaLnBrk="1" hangingPunct="1">
              <a:lnSpc>
                <a:spcPct val="120000"/>
              </a:lnSpc>
              <a:spcBef>
                <a:spcPts val="0"/>
              </a:spcBef>
            </a:pPr>
            <a:r>
              <a:rPr lang="en-US" altLang="en-US" sz="2400" dirty="0">
                <a:solidFill>
                  <a:srgbClr val="00467F"/>
                </a:solidFill>
                <a:effectLst/>
              </a:rPr>
              <a:t>Ask children and families what rituals and routines they like.</a:t>
            </a:r>
          </a:p>
          <a:p>
            <a:pPr marL="182880" indent="-182880" defTabSz="833932">
              <a:lnSpc>
                <a:spcPct val="100000"/>
              </a:lnSpc>
              <a:spcBef>
                <a:spcPts val="300"/>
              </a:spcBef>
              <a:buFontTx/>
              <a:defRPr sz="1824"/>
            </a:pPr>
            <a:endParaRPr dirty="0"/>
          </a:p>
        </p:txBody>
      </p:sp>
      <p:sp>
        <p:nvSpPr>
          <p:cNvPr id="5" name="TextBox 4">
            <a:extLst>
              <a:ext uri="{FF2B5EF4-FFF2-40B4-BE49-F238E27FC236}">
                <a16:creationId xmlns:a16="http://schemas.microsoft.com/office/drawing/2014/main" id="{DE496682-E723-470F-9849-3D725B4FABEE}"/>
              </a:ext>
            </a:extLst>
          </p:cNvPr>
          <p:cNvSpPr txBox="1"/>
          <p:nvPr/>
        </p:nvSpPr>
        <p:spPr>
          <a:xfrm>
            <a:off x="1078209" y="6210097"/>
            <a:ext cx="7063373"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rPr>
              <a:t>Brennan, M. &amp; McArthur, L. (2020). Trauma Responsive practices in schools. Resilient Futures. [PowerPoint slides].</a:t>
            </a:r>
          </a:p>
        </p:txBody>
      </p:sp>
    </p:spTree>
    <p:extLst>
      <p:ext uri="{BB962C8B-B14F-4D97-AF65-F5344CB8AC3E}">
        <p14:creationId xmlns:p14="http://schemas.microsoft.com/office/powerpoint/2010/main" val="307689481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628650" y="-28575"/>
            <a:ext cx="7886700" cy="1325564"/>
          </a:xfrm>
          <a:prstGeom prst="rect">
            <a:avLst/>
          </a:prstGeom>
        </p:spPr>
        <p:txBody>
          <a:bodyPr>
            <a:normAutofit/>
          </a:bodyPr>
          <a:lstStyle/>
          <a:p>
            <a:pPr algn="ctr"/>
            <a:r>
              <a:rPr lang="en-US" altLang="en-US" sz="3600" b="1" dirty="0">
                <a:solidFill>
                  <a:schemeClr val="accent1">
                    <a:lumMod val="75000"/>
                  </a:schemeClr>
                </a:solidFill>
                <a:latin typeface="Arial Black" panose="020B0A04020102020204" pitchFamily="34" charset="0"/>
              </a:rPr>
              <a:t>Choice Making</a:t>
            </a:r>
            <a:r>
              <a:rPr sz="3600" dirty="0">
                <a:latin typeface="Arial Black" panose="020B0A04020102020204" pitchFamily="34" charset="0"/>
              </a:rPr>
              <a:t> </a:t>
            </a:r>
          </a:p>
        </p:txBody>
      </p:sp>
      <p:sp>
        <p:nvSpPr>
          <p:cNvPr id="502" name="Body"/>
          <p:cNvSpPr txBox="1">
            <a:spLocks noGrp="1"/>
          </p:cNvSpPr>
          <p:nvPr>
            <p:ph type="body" idx="1"/>
          </p:nvPr>
        </p:nvSpPr>
        <p:spPr>
          <a:xfrm>
            <a:off x="628652" y="1444626"/>
            <a:ext cx="8261747" cy="4796337"/>
          </a:xfrm>
          <a:prstGeom prst="rect">
            <a:avLst/>
          </a:prstGeom>
        </p:spPr>
        <p:txBody>
          <a:bodyPr/>
          <a:lstStyle/>
          <a:p>
            <a:pPr eaLnBrk="1" hangingPunct="1">
              <a:lnSpc>
                <a:spcPct val="90000"/>
              </a:lnSpc>
              <a:defRPr/>
            </a:pPr>
            <a:r>
              <a:rPr lang="en-US" altLang="en-US" sz="2400" dirty="0">
                <a:solidFill>
                  <a:schemeClr val="accent1">
                    <a:lumMod val="75000"/>
                  </a:schemeClr>
                </a:solidFill>
                <a:effectLst/>
              </a:rPr>
              <a:t>Choice-making allows children of all ages to feel that they have some control over their environment. </a:t>
            </a:r>
          </a:p>
          <a:p>
            <a:pPr marL="0" indent="0" eaLnBrk="1" hangingPunct="1">
              <a:lnSpc>
                <a:spcPct val="90000"/>
              </a:lnSpc>
              <a:buNone/>
              <a:defRPr/>
            </a:pPr>
            <a:endParaRPr lang="en-US" altLang="en-US" sz="2400" dirty="0">
              <a:solidFill>
                <a:schemeClr val="accent1">
                  <a:lumMod val="75000"/>
                </a:schemeClr>
              </a:solidFill>
              <a:effectLst/>
            </a:endParaRPr>
          </a:p>
          <a:p>
            <a:pPr eaLnBrk="1" hangingPunct="1">
              <a:lnSpc>
                <a:spcPct val="90000"/>
              </a:lnSpc>
              <a:defRPr/>
            </a:pPr>
            <a:r>
              <a:rPr lang="en-US" altLang="en-US" sz="2400" dirty="0">
                <a:solidFill>
                  <a:schemeClr val="accent1">
                    <a:lumMod val="75000"/>
                  </a:schemeClr>
                </a:solidFill>
                <a:effectLst/>
              </a:rPr>
              <a:t>Structured choices (</a:t>
            </a:r>
            <a:r>
              <a:rPr lang="en-US" altLang="en-US" sz="2400" dirty="0" err="1">
                <a:solidFill>
                  <a:schemeClr val="accent1">
                    <a:lumMod val="75000"/>
                  </a:schemeClr>
                </a:solidFill>
                <a:effectLst/>
              </a:rPr>
              <a:t>e.g</a:t>
            </a:r>
            <a:r>
              <a:rPr lang="en-US" altLang="en-US" sz="2400" dirty="0">
                <a:solidFill>
                  <a:schemeClr val="accent1">
                    <a:lumMod val="75000"/>
                  </a:schemeClr>
                </a:solidFill>
                <a:effectLst/>
              </a:rPr>
              <a:t>, “Would you rather finish this now or ____?”) to empower &amp; eliminate power struggles. Virtual adaptations?</a:t>
            </a:r>
          </a:p>
          <a:p>
            <a:pPr eaLnBrk="1" hangingPunct="1">
              <a:lnSpc>
                <a:spcPct val="90000"/>
              </a:lnSpc>
              <a:defRPr/>
            </a:pPr>
            <a:endParaRPr lang="en-US" altLang="en-US" sz="2400" dirty="0">
              <a:solidFill>
                <a:schemeClr val="accent1">
                  <a:lumMod val="75000"/>
                </a:schemeClr>
              </a:solidFill>
            </a:endParaRPr>
          </a:p>
          <a:p>
            <a:pPr eaLnBrk="1" hangingPunct="1">
              <a:lnSpc>
                <a:spcPct val="90000"/>
              </a:lnSpc>
              <a:defRPr/>
            </a:pPr>
            <a:r>
              <a:rPr lang="en-US" altLang="en-US" sz="2400" dirty="0">
                <a:solidFill>
                  <a:schemeClr val="accent1">
                    <a:lumMod val="75000"/>
                  </a:schemeClr>
                </a:solidFill>
              </a:rPr>
              <a:t>Maximize the choices that kids have- which chores to do, which hobbies to enjoy, when to finish a task, two choices for dinner, two choices for what to wear (for younger children).</a:t>
            </a:r>
          </a:p>
          <a:p>
            <a:pPr marL="182880" indent="-182880" defTabSz="833932">
              <a:lnSpc>
                <a:spcPct val="100000"/>
              </a:lnSpc>
              <a:spcBef>
                <a:spcPts val="300"/>
              </a:spcBef>
              <a:buFontTx/>
              <a:defRPr sz="1824"/>
            </a:pPr>
            <a:endParaRPr dirty="0"/>
          </a:p>
        </p:txBody>
      </p:sp>
      <p:sp>
        <p:nvSpPr>
          <p:cNvPr id="5" name="TextBox 4">
            <a:extLst>
              <a:ext uri="{FF2B5EF4-FFF2-40B4-BE49-F238E27FC236}">
                <a16:creationId xmlns:a16="http://schemas.microsoft.com/office/drawing/2014/main" id="{C70E054F-EA8B-45C5-8410-2B56A2639A34}"/>
              </a:ext>
            </a:extLst>
          </p:cNvPr>
          <p:cNvSpPr txBox="1"/>
          <p:nvPr/>
        </p:nvSpPr>
        <p:spPr>
          <a:xfrm>
            <a:off x="1195871" y="6206734"/>
            <a:ext cx="7644959"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rPr>
              <a:t>Brennan, M. &amp; McArthur, L. (2020). Trauma Responsive practices in schools. Resilient Futures. [PowerPoint slides].</a:t>
            </a:r>
          </a:p>
        </p:txBody>
      </p:sp>
    </p:spTree>
    <p:extLst>
      <p:ext uri="{BB962C8B-B14F-4D97-AF65-F5344CB8AC3E}">
        <p14:creationId xmlns:p14="http://schemas.microsoft.com/office/powerpoint/2010/main" val="19863827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628650" y="-28575"/>
            <a:ext cx="7886700" cy="1325564"/>
          </a:xfrm>
          <a:prstGeom prst="rect">
            <a:avLst/>
          </a:prstGeom>
        </p:spPr>
        <p:txBody>
          <a:bodyPr>
            <a:normAutofit/>
          </a:bodyPr>
          <a:lstStyle/>
          <a:p>
            <a:pPr algn="ctr"/>
            <a:r>
              <a:rPr lang="en-US" sz="3600" dirty="0">
                <a:solidFill>
                  <a:schemeClr val="accent1">
                    <a:lumMod val="75000"/>
                  </a:schemeClr>
                </a:solidFill>
                <a:latin typeface="Arial Black" panose="020B0A04020102020204" pitchFamily="34" charset="0"/>
              </a:rPr>
              <a:t>Community Support</a:t>
            </a:r>
            <a:endParaRPr sz="3600" dirty="0">
              <a:latin typeface="Arial Black" panose="020B0A04020102020204" pitchFamily="34" charset="0"/>
            </a:endParaRPr>
          </a:p>
        </p:txBody>
      </p:sp>
      <p:sp>
        <p:nvSpPr>
          <p:cNvPr id="502" name="Body"/>
          <p:cNvSpPr txBox="1">
            <a:spLocks noGrp="1"/>
          </p:cNvSpPr>
          <p:nvPr>
            <p:ph type="body" idx="1"/>
          </p:nvPr>
        </p:nvSpPr>
        <p:spPr>
          <a:xfrm>
            <a:off x="628652" y="1444626"/>
            <a:ext cx="8261747" cy="4796337"/>
          </a:xfrm>
          <a:prstGeom prst="rect">
            <a:avLst/>
          </a:prstGeom>
        </p:spPr>
        <p:txBody>
          <a:bodyPr/>
          <a:lstStyle/>
          <a:p>
            <a:pPr marL="0" lvl="0" indent="0" algn="ctr" fontAlgn="base">
              <a:lnSpc>
                <a:spcPct val="110000"/>
              </a:lnSpc>
              <a:buNone/>
            </a:pPr>
            <a:endParaRPr lang="en-US" dirty="0">
              <a:solidFill>
                <a:schemeClr val="accent1">
                  <a:lumMod val="75000"/>
                </a:schemeClr>
              </a:solidFill>
            </a:endParaRPr>
          </a:p>
          <a:p>
            <a:pPr marL="0" lvl="0" indent="0" fontAlgn="base">
              <a:lnSpc>
                <a:spcPct val="110000"/>
              </a:lnSpc>
              <a:buNone/>
            </a:pPr>
            <a:r>
              <a:rPr lang="en-US" sz="3600" dirty="0">
                <a:solidFill>
                  <a:schemeClr val="accent1">
                    <a:lumMod val="75000"/>
                  </a:schemeClr>
                </a:solidFill>
              </a:rPr>
              <a:t>1</a:t>
            </a:r>
            <a:r>
              <a:rPr lang="en-US" sz="3200" dirty="0">
                <a:solidFill>
                  <a:schemeClr val="accent1">
                    <a:lumMod val="75000"/>
                  </a:schemeClr>
                </a:solidFill>
              </a:rPr>
              <a:t>. Find ways to connect families to the community</a:t>
            </a:r>
          </a:p>
          <a:p>
            <a:pPr marL="0" lvl="0" indent="0" fontAlgn="base">
              <a:lnSpc>
                <a:spcPct val="110000"/>
              </a:lnSpc>
              <a:buNone/>
            </a:pPr>
            <a:r>
              <a:rPr lang="en-US" sz="3200" dirty="0">
                <a:solidFill>
                  <a:schemeClr val="accent1">
                    <a:lumMod val="75000"/>
                  </a:schemeClr>
                </a:solidFill>
              </a:rPr>
              <a:t>2. Community traditions, activities</a:t>
            </a:r>
          </a:p>
          <a:p>
            <a:pPr marL="0" lvl="0" indent="0" fontAlgn="base">
              <a:lnSpc>
                <a:spcPct val="110000"/>
              </a:lnSpc>
              <a:buNone/>
            </a:pPr>
            <a:r>
              <a:rPr lang="en-US" sz="3200" dirty="0">
                <a:solidFill>
                  <a:schemeClr val="accent1">
                    <a:lumMod val="75000"/>
                  </a:schemeClr>
                </a:solidFill>
              </a:rPr>
              <a:t>3. Giving back- helping others</a:t>
            </a:r>
          </a:p>
          <a:p>
            <a:pPr marL="0" lvl="0" indent="0" fontAlgn="base">
              <a:lnSpc>
                <a:spcPct val="110000"/>
              </a:lnSpc>
              <a:buNone/>
            </a:pPr>
            <a:r>
              <a:rPr lang="en-US" sz="3200" dirty="0">
                <a:solidFill>
                  <a:schemeClr val="accent1">
                    <a:lumMod val="75000"/>
                  </a:schemeClr>
                </a:solidFill>
              </a:rPr>
              <a:t>4. What are some ways that families can become more involved in the community?</a:t>
            </a:r>
          </a:p>
          <a:p>
            <a:pPr marL="182880" indent="-182880" defTabSz="833932">
              <a:lnSpc>
                <a:spcPct val="100000"/>
              </a:lnSpc>
              <a:spcBef>
                <a:spcPts val="300"/>
              </a:spcBef>
              <a:buFontTx/>
              <a:defRPr sz="1824"/>
            </a:pPr>
            <a:endParaRPr dirty="0"/>
          </a:p>
        </p:txBody>
      </p:sp>
    </p:spTree>
    <p:extLst>
      <p:ext uri="{BB962C8B-B14F-4D97-AF65-F5344CB8AC3E}">
        <p14:creationId xmlns:p14="http://schemas.microsoft.com/office/powerpoint/2010/main" val="36767678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628650" y="-28575"/>
            <a:ext cx="7886700" cy="1325564"/>
          </a:xfrm>
          <a:prstGeom prst="rect">
            <a:avLst/>
          </a:prstGeom>
        </p:spPr>
        <p:txBody>
          <a:bodyPr>
            <a:normAutofit/>
          </a:bodyPr>
          <a:lstStyle/>
          <a:p>
            <a:pPr algn="ctr"/>
            <a:r>
              <a:rPr lang="en-US" sz="3600" dirty="0">
                <a:solidFill>
                  <a:schemeClr val="accent1">
                    <a:lumMod val="75000"/>
                  </a:schemeClr>
                </a:solidFill>
                <a:latin typeface="Arial Black" panose="020B0A04020102020204" pitchFamily="34" charset="0"/>
              </a:rPr>
              <a:t>How to Use this Info</a:t>
            </a:r>
            <a:endParaRPr sz="3600" dirty="0">
              <a:latin typeface="Arial Black" panose="020B0A04020102020204" pitchFamily="34" charset="0"/>
            </a:endParaRPr>
          </a:p>
        </p:txBody>
      </p:sp>
      <p:sp>
        <p:nvSpPr>
          <p:cNvPr id="502" name="Body"/>
          <p:cNvSpPr txBox="1">
            <a:spLocks noGrp="1"/>
          </p:cNvSpPr>
          <p:nvPr>
            <p:ph type="body" idx="1"/>
          </p:nvPr>
        </p:nvSpPr>
        <p:spPr>
          <a:xfrm>
            <a:off x="628652" y="1444626"/>
            <a:ext cx="8261747" cy="4796337"/>
          </a:xfrm>
          <a:prstGeom prst="rect">
            <a:avLst/>
          </a:prstGeom>
        </p:spPr>
        <p:txBody>
          <a:bodyPr/>
          <a:lstStyle/>
          <a:p>
            <a:pPr>
              <a:buFont typeface="Wingdings" panose="05000000000000000000" pitchFamily="2" charset="2"/>
              <a:buChar char="ü"/>
            </a:pPr>
            <a:r>
              <a:rPr lang="en-US" dirty="0">
                <a:solidFill>
                  <a:schemeClr val="accent1">
                    <a:lumMod val="75000"/>
                  </a:schemeClr>
                </a:solidFill>
              </a:rPr>
              <a:t>Virtual back to school nights, parent teacher conferences</a:t>
            </a:r>
          </a:p>
          <a:p>
            <a:pPr>
              <a:buFont typeface="Wingdings" panose="05000000000000000000" pitchFamily="2" charset="2"/>
              <a:buChar char="ü"/>
            </a:pPr>
            <a:endParaRPr lang="en-US" dirty="0">
              <a:solidFill>
                <a:schemeClr val="accent1">
                  <a:lumMod val="75000"/>
                </a:schemeClr>
              </a:solidFill>
            </a:endParaRPr>
          </a:p>
          <a:p>
            <a:pPr>
              <a:buFont typeface="Wingdings" panose="05000000000000000000" pitchFamily="2" charset="2"/>
              <a:buChar char="ü"/>
            </a:pPr>
            <a:r>
              <a:rPr lang="en-US" dirty="0">
                <a:solidFill>
                  <a:schemeClr val="accent1">
                    <a:lumMod val="75000"/>
                  </a:schemeClr>
                </a:solidFill>
              </a:rPr>
              <a:t>Create a handout</a:t>
            </a:r>
          </a:p>
          <a:p>
            <a:pPr>
              <a:buFont typeface="Wingdings" panose="05000000000000000000" pitchFamily="2" charset="2"/>
              <a:buChar char="ü"/>
            </a:pPr>
            <a:endParaRPr lang="en-US" dirty="0">
              <a:solidFill>
                <a:schemeClr val="accent1">
                  <a:lumMod val="75000"/>
                </a:schemeClr>
              </a:solidFill>
            </a:endParaRPr>
          </a:p>
          <a:p>
            <a:pPr>
              <a:buFont typeface="Wingdings" panose="05000000000000000000" pitchFamily="2" charset="2"/>
              <a:buChar char="ü"/>
            </a:pPr>
            <a:r>
              <a:rPr lang="en-US" dirty="0">
                <a:solidFill>
                  <a:schemeClr val="accent1">
                    <a:lumMod val="75000"/>
                  </a:schemeClr>
                </a:solidFill>
              </a:rPr>
              <a:t>Newsletter or weekly email themes</a:t>
            </a:r>
          </a:p>
          <a:p>
            <a:pPr>
              <a:buFont typeface="Wingdings" panose="05000000000000000000" pitchFamily="2" charset="2"/>
              <a:buChar char="ü"/>
            </a:pPr>
            <a:endParaRPr lang="en-US" dirty="0">
              <a:solidFill>
                <a:schemeClr val="accent1">
                  <a:lumMod val="75000"/>
                </a:schemeClr>
              </a:solidFill>
            </a:endParaRPr>
          </a:p>
          <a:p>
            <a:pPr>
              <a:buFont typeface="Wingdings" panose="05000000000000000000" pitchFamily="2" charset="2"/>
              <a:buChar char="ü"/>
            </a:pPr>
            <a:r>
              <a:rPr lang="en-US" dirty="0">
                <a:solidFill>
                  <a:schemeClr val="accent1">
                    <a:lumMod val="75000"/>
                  </a:schemeClr>
                </a:solidFill>
              </a:rPr>
              <a:t>Individually with parents, families </a:t>
            </a:r>
          </a:p>
          <a:p>
            <a:pPr marL="182880" indent="-182880" defTabSz="833932">
              <a:lnSpc>
                <a:spcPct val="100000"/>
              </a:lnSpc>
              <a:spcBef>
                <a:spcPts val="300"/>
              </a:spcBef>
              <a:buFontTx/>
              <a:defRPr sz="1824"/>
            </a:pPr>
            <a:endParaRPr sz="2400" dirty="0"/>
          </a:p>
        </p:txBody>
      </p:sp>
    </p:spTree>
    <p:extLst>
      <p:ext uri="{BB962C8B-B14F-4D97-AF65-F5344CB8AC3E}">
        <p14:creationId xmlns:p14="http://schemas.microsoft.com/office/powerpoint/2010/main" val="29120484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628650" y="-28575"/>
            <a:ext cx="7886700" cy="1325564"/>
          </a:xfrm>
          <a:prstGeom prst="rect">
            <a:avLst/>
          </a:prstGeom>
        </p:spPr>
        <p:txBody>
          <a:bodyPr>
            <a:normAutofit/>
          </a:bodyPr>
          <a:lstStyle/>
          <a:p>
            <a:pPr algn="ctr"/>
            <a:r>
              <a:rPr lang="en-US" sz="3600" dirty="0">
                <a:solidFill>
                  <a:schemeClr val="accent1">
                    <a:lumMod val="75000"/>
                  </a:schemeClr>
                </a:solidFill>
                <a:latin typeface="Arial Black" panose="020B0A04020102020204" pitchFamily="34" charset="0"/>
              </a:rPr>
              <a:t>Thank you for joining us today!</a:t>
            </a:r>
          </a:p>
        </p:txBody>
      </p:sp>
      <p:sp>
        <p:nvSpPr>
          <p:cNvPr id="502" name="Body"/>
          <p:cNvSpPr txBox="1">
            <a:spLocks noGrp="1"/>
          </p:cNvSpPr>
          <p:nvPr>
            <p:ph type="body" idx="1"/>
          </p:nvPr>
        </p:nvSpPr>
        <p:spPr>
          <a:xfrm>
            <a:off x="628650" y="1208321"/>
            <a:ext cx="8261747" cy="4796337"/>
          </a:xfrm>
          <a:prstGeom prst="rect">
            <a:avLst/>
          </a:prstGeom>
        </p:spPr>
        <p:txBody>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accent1">
                    <a:lumMod val="75000"/>
                  </a:schemeClr>
                </a:solidFill>
                <a:effectLst/>
                <a:uFillTx/>
                <a:latin typeface="+mn-lt"/>
                <a:ea typeface="+mn-ea"/>
                <a:cs typeface="+mn-cs"/>
                <a:sym typeface="Calibri"/>
              </a:rPr>
              <a:t>                                                                       </a:t>
            </a:r>
            <a:r>
              <a:rPr kumimoji="0" lang="en-US" b="0" i="0" u="none" strike="noStrike" cap="none" spc="0" normalizeH="0" baseline="0" dirty="0">
                <a:ln>
                  <a:noFill/>
                </a:ln>
                <a:solidFill>
                  <a:schemeClr val="accent1">
                    <a:lumMod val="75000"/>
                  </a:schemeClr>
                </a:solidFill>
                <a:effectLst/>
                <a:uFillTx/>
                <a:latin typeface="+mn-lt"/>
                <a:ea typeface="+mn-ea"/>
                <a:cs typeface="+mn-cs"/>
                <a:sym typeface="Calibri"/>
              </a:rPr>
              <a:t>Contact information: </a:t>
            </a:r>
            <a:endParaRPr kumimoji="0" lang="en-US" sz="2000" b="0" i="0" u="none" strike="noStrike" cap="none" spc="0" normalizeH="0" baseline="0" dirty="0">
              <a:ln>
                <a:noFill/>
              </a:ln>
              <a:solidFill>
                <a:schemeClr val="accent1">
                  <a:lumMod val="75000"/>
                </a:schemeClr>
              </a:solidFill>
              <a:effectLst/>
              <a:uFillTx/>
              <a:latin typeface="+mn-lt"/>
              <a:ea typeface="+mn-ea"/>
              <a:cs typeface="+mn-cs"/>
              <a:sym typeface="Calibri"/>
            </a:endParaRPr>
          </a:p>
          <a:p>
            <a:pPr marL="0" marR="0" indent="0" algn="ctr" defTabSz="4572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accent1">
                  <a:lumMod val="75000"/>
                </a:schemeClr>
              </a:solidFill>
              <a:effectLst/>
              <a:uFillTx/>
              <a:latin typeface="+mn-lt"/>
              <a:ea typeface="+mn-ea"/>
              <a:cs typeface="+mn-cs"/>
              <a:sym typeface="Calibri"/>
            </a:endParaRPr>
          </a:p>
          <a:p>
            <a:pPr marL="0" marR="0" indent="0" algn="ctr" defTabSz="457200" rtl="0" fontAlgn="auto" latinLnBrk="0" hangingPunct="0">
              <a:lnSpc>
                <a:spcPct val="100000"/>
              </a:lnSpc>
              <a:spcBef>
                <a:spcPts val="0"/>
              </a:spcBef>
              <a:spcAft>
                <a:spcPts val="0"/>
              </a:spcAft>
              <a:buClrTx/>
              <a:buSzTx/>
              <a:buFontTx/>
              <a:buNone/>
              <a:tabLst/>
            </a:pPr>
            <a:r>
              <a:rPr lang="en-US" sz="2000" dirty="0">
                <a:solidFill>
                  <a:schemeClr val="accent1">
                    <a:lumMod val="75000"/>
                  </a:schemeClr>
                </a:solidFill>
              </a:rPr>
              <a:t>                                                      Stefanie Winfield</a:t>
            </a:r>
          </a:p>
          <a:p>
            <a:pPr marL="2870200" lvl="6" indent="0" algn="ctr" defTabSz="457200" hangingPunct="0">
              <a:lnSpc>
                <a:spcPct val="100000"/>
              </a:lnSpc>
              <a:spcBef>
                <a:spcPts val="0"/>
              </a:spcBef>
              <a:buSzTx/>
              <a:buNone/>
            </a:pPr>
            <a:r>
              <a:rPr lang="en-US" sz="2000" dirty="0">
                <a:solidFill>
                  <a:schemeClr val="accent1">
                    <a:lumMod val="75000"/>
                  </a:schemeClr>
                </a:solidFill>
              </a:rPr>
              <a:t>                </a:t>
            </a:r>
            <a:r>
              <a:rPr lang="en-US" sz="2000" dirty="0" err="1">
                <a:solidFill>
                  <a:schemeClr val="accent1">
                    <a:lumMod val="75000"/>
                  </a:schemeClr>
                </a:solidFill>
              </a:rPr>
              <a:t>swinfield</a:t>
            </a:r>
            <a:r>
              <a:rPr lang="en-US" sz="2000" dirty="0">
                <a:solidFill>
                  <a:schemeClr val="accent1">
                    <a:lumMod val="75000"/>
                  </a:schemeClr>
                </a:solidFill>
              </a:rPr>
              <a:t> @wiche.edu    </a:t>
            </a:r>
          </a:p>
          <a:p>
            <a:pPr marL="0" marR="0" indent="0" algn="ctr" defTabSz="457200" rtl="0" fontAlgn="auto" latinLnBrk="0" hangingPunct="0">
              <a:lnSpc>
                <a:spcPct val="100000"/>
              </a:lnSpc>
              <a:spcBef>
                <a:spcPts val="0"/>
              </a:spcBef>
              <a:spcAft>
                <a:spcPts val="0"/>
              </a:spcAft>
              <a:buClrTx/>
              <a:buSzTx/>
              <a:buFontTx/>
              <a:buNone/>
              <a:tabLst/>
            </a:pPr>
            <a:endParaRPr lang="en-US" sz="1800" dirty="0">
              <a:solidFill>
                <a:srgbClr val="000000"/>
              </a:solidFill>
              <a:latin typeface="+mn-lt"/>
              <a:cs typeface="+mn-cs"/>
              <a:sym typeface="Calibri"/>
            </a:endParaRPr>
          </a:p>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1">
                    <a:lumMod val="75000"/>
                  </a:schemeClr>
                </a:solidFill>
                <a:effectLst/>
                <a:uFillTx/>
                <a:latin typeface="+mn-lt"/>
                <a:ea typeface="+mn-ea"/>
                <a:cs typeface="+mn-cs"/>
                <a:sym typeface="Calibri"/>
              </a:rPr>
              <a:t>                                                                      </a:t>
            </a:r>
            <a:r>
              <a:rPr kumimoji="0" lang="en-US" sz="2000" b="0" i="0" u="none" strike="noStrike" cap="none" spc="0" normalizeH="0" baseline="0" dirty="0">
                <a:ln>
                  <a:noFill/>
                </a:ln>
                <a:solidFill>
                  <a:schemeClr val="accent1">
                    <a:lumMod val="75000"/>
                  </a:schemeClr>
                </a:solidFill>
                <a:effectLst/>
                <a:uFillTx/>
                <a:latin typeface="Arial" panose="020B0604020202020204" pitchFamily="34" charset="0"/>
                <a:ea typeface="+mn-ea"/>
                <a:cs typeface="Arial" panose="020B0604020202020204" pitchFamily="34" charset="0"/>
                <a:sym typeface="Calibri"/>
              </a:rPr>
              <a:t>Liza Tupa</a:t>
            </a:r>
          </a:p>
          <a:p>
            <a:pPr marL="2413000" lvl="5" indent="0" algn="ctr" defTabSz="457200" hangingPunct="0">
              <a:lnSpc>
                <a:spcPct val="100000"/>
              </a:lnSpc>
              <a:spcBef>
                <a:spcPts val="0"/>
              </a:spcBef>
              <a:buSzTx/>
              <a:buNone/>
            </a:pPr>
            <a:r>
              <a:rPr lang="en-US" sz="2000" dirty="0">
                <a:solidFill>
                  <a:schemeClr val="accent1">
                    <a:lumMod val="75000"/>
                  </a:schemeClr>
                </a:solidFill>
                <a:latin typeface="Arial" panose="020B0604020202020204" pitchFamily="34" charset="0"/>
                <a:ea typeface="+mn-ea"/>
                <a:cs typeface="Arial" panose="020B0604020202020204" pitchFamily="34" charset="0"/>
                <a:sym typeface="Calibri"/>
              </a:rPr>
              <a:t>                  ltupa@wiche.edu</a:t>
            </a:r>
            <a:endParaRPr kumimoji="0" lang="en-US" sz="2000" b="0" i="0" u="none" strike="noStrike" cap="none" spc="0" normalizeH="0" baseline="0" dirty="0">
              <a:ln>
                <a:noFill/>
              </a:ln>
              <a:solidFill>
                <a:schemeClr val="accent1">
                  <a:lumMod val="75000"/>
                </a:schemeClr>
              </a:solidFill>
              <a:effectLst/>
              <a:uFillTx/>
              <a:latin typeface="Arial" panose="020B0604020202020204" pitchFamily="34" charset="0"/>
              <a:ea typeface="+mn-ea"/>
              <a:cs typeface="Arial" panose="020B0604020202020204" pitchFamily="34" charset="0"/>
              <a:sym typeface="Calibri"/>
            </a:endParaRPr>
          </a:p>
          <a:p>
            <a:pPr marL="182880" indent="-182880" defTabSz="833932">
              <a:lnSpc>
                <a:spcPct val="100000"/>
              </a:lnSpc>
              <a:spcBef>
                <a:spcPts val="300"/>
              </a:spcBef>
              <a:buFontTx/>
              <a:defRPr sz="1824"/>
            </a:pPr>
            <a:endParaRPr dirty="0"/>
          </a:p>
        </p:txBody>
      </p:sp>
      <p:pic>
        <p:nvPicPr>
          <p:cNvPr id="4" name="Picture 3" descr="Child hands on a globe">
            <a:extLst>
              <a:ext uri="{FF2B5EF4-FFF2-40B4-BE49-F238E27FC236}">
                <a16:creationId xmlns:a16="http://schemas.microsoft.com/office/drawing/2014/main" id="{8EAA82D5-190D-4080-B45F-4C02B6FAE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603" y="3116367"/>
            <a:ext cx="5372295" cy="3580656"/>
          </a:xfrm>
          <a:prstGeom prst="rect">
            <a:avLst/>
          </a:prstGeom>
          <a:effectLst>
            <a:softEdge rad="457200"/>
          </a:effectLst>
        </p:spPr>
      </p:pic>
    </p:spTree>
    <p:extLst>
      <p:ext uri="{BB962C8B-B14F-4D97-AF65-F5344CB8AC3E}">
        <p14:creationId xmlns:p14="http://schemas.microsoft.com/office/powerpoint/2010/main" val="27670662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txBox="1">
            <a:spLocks noGrp="1"/>
          </p:cNvSpPr>
          <p:nvPr>
            <p:ph type="ctrTitle"/>
          </p:nvPr>
        </p:nvSpPr>
        <p:spPr>
          <a:xfrm>
            <a:off x="792718" y="206810"/>
            <a:ext cx="7772401" cy="1850958"/>
          </a:xfrm>
          <a:prstGeom prst="rect">
            <a:avLst/>
          </a:prstGeom>
        </p:spPr>
        <p:txBody>
          <a:bodyPr/>
          <a:lstStyle>
            <a:lvl1pPr defTabSz="822958">
              <a:defRPr sz="3200" b="1"/>
            </a:lvl1pPr>
          </a:lstStyle>
          <a:p>
            <a:r>
              <a:rPr lang="en-US" dirty="0"/>
              <a:t>Supporting Families to Support Students</a:t>
            </a:r>
            <a:endParaRPr dirty="0"/>
          </a:p>
        </p:txBody>
      </p:sp>
      <p:sp>
        <p:nvSpPr>
          <p:cNvPr id="5" name="TextBox 4">
            <a:extLst>
              <a:ext uri="{FF2B5EF4-FFF2-40B4-BE49-F238E27FC236}">
                <a16:creationId xmlns:a16="http://schemas.microsoft.com/office/drawing/2014/main" id="{0376FCA1-C7A5-4290-A843-03A2C2142B66}"/>
              </a:ext>
            </a:extLst>
          </p:cNvPr>
          <p:cNvSpPr txBox="1"/>
          <p:nvPr/>
        </p:nvSpPr>
        <p:spPr>
          <a:xfrm>
            <a:off x="-432874" y="3061947"/>
            <a:ext cx="6097712"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914400" fontAlgn="base" hangingPunct="1">
              <a:spcBef>
                <a:spcPct val="0"/>
              </a:spcBef>
              <a:spcAft>
                <a:spcPct val="0"/>
              </a:spcAft>
              <a:defRPr/>
            </a:pPr>
            <a:r>
              <a:rPr lang="en-US" sz="2000" b="1" kern="1200" dirty="0">
                <a:solidFill>
                  <a:srgbClr val="4F81BD">
                    <a:lumMod val="75000"/>
                  </a:srgbClr>
                </a:solidFill>
                <a:latin typeface="Calibri" pitchFamily="34" charset="0"/>
                <a:cs typeface="Arial" charset="0"/>
              </a:rPr>
              <a:t>School Mental Health Professionals </a:t>
            </a:r>
          </a:p>
          <a:p>
            <a:pPr algn="ctr" defTabSz="914400" fontAlgn="base" hangingPunct="1">
              <a:spcBef>
                <a:spcPct val="0"/>
              </a:spcBef>
              <a:spcAft>
                <a:spcPct val="0"/>
              </a:spcAft>
              <a:defRPr/>
            </a:pPr>
            <a:r>
              <a:rPr lang="en-US" sz="2000" b="1" kern="1200" dirty="0">
                <a:solidFill>
                  <a:srgbClr val="4F81BD">
                    <a:lumMod val="75000"/>
                  </a:srgbClr>
                </a:solidFill>
                <a:latin typeface="Calibri" pitchFamily="34" charset="0"/>
                <a:cs typeface="Arial" charset="0"/>
              </a:rPr>
              <a:t>Learning Series</a:t>
            </a:r>
          </a:p>
          <a:p>
            <a:pPr algn="ctr" defTabSz="914400" fontAlgn="base" hangingPunct="1">
              <a:spcBef>
                <a:spcPct val="0"/>
              </a:spcBef>
              <a:spcAft>
                <a:spcPct val="0"/>
              </a:spcAft>
              <a:defRPr/>
            </a:pPr>
            <a:endParaRPr lang="en-US" sz="2000" kern="1200" dirty="0">
              <a:solidFill>
                <a:srgbClr val="4F81BD">
                  <a:lumMod val="75000"/>
                </a:srgbClr>
              </a:solidFill>
              <a:latin typeface="Calibri" pitchFamily="34" charset="0"/>
              <a:cs typeface="Arial" charset="0"/>
            </a:endParaRPr>
          </a:p>
          <a:p>
            <a:pPr algn="ctr" defTabSz="914400" fontAlgn="base" hangingPunct="1">
              <a:spcBef>
                <a:spcPct val="0"/>
              </a:spcBef>
              <a:spcAft>
                <a:spcPct val="0"/>
              </a:spcAft>
              <a:defRPr/>
            </a:pPr>
            <a:r>
              <a:rPr lang="en-US" sz="2000" kern="1200" dirty="0">
                <a:solidFill>
                  <a:srgbClr val="4F81BD">
                    <a:lumMod val="75000"/>
                  </a:srgbClr>
                </a:solidFill>
                <a:latin typeface="Calibri" pitchFamily="34" charset="0"/>
                <a:cs typeface="Arial" charset="0"/>
              </a:rPr>
              <a:t>10/26/2020</a:t>
            </a:r>
          </a:p>
          <a:p>
            <a:pPr algn="ctr" defTabSz="914400" fontAlgn="base" hangingPunct="1">
              <a:spcBef>
                <a:spcPct val="0"/>
              </a:spcBef>
              <a:spcAft>
                <a:spcPct val="0"/>
              </a:spcAft>
              <a:defRPr/>
            </a:pPr>
            <a:endParaRPr lang="en-US" sz="2000" kern="1200" dirty="0">
              <a:solidFill>
                <a:srgbClr val="4F81BD">
                  <a:lumMod val="75000"/>
                </a:srgbClr>
              </a:solidFill>
              <a:latin typeface="Calibri" pitchFamily="34" charset="0"/>
              <a:cs typeface="Arial" charset="0"/>
            </a:endParaRPr>
          </a:p>
          <a:p>
            <a:pPr algn="ctr" defTabSz="914400" fontAlgn="base" hangingPunct="1">
              <a:spcBef>
                <a:spcPct val="0"/>
              </a:spcBef>
              <a:spcAft>
                <a:spcPct val="0"/>
              </a:spcAft>
              <a:defRPr/>
            </a:pPr>
            <a:r>
              <a:rPr lang="en-US" sz="2000" kern="1200" dirty="0">
                <a:solidFill>
                  <a:srgbClr val="4F81BD">
                    <a:lumMod val="75000"/>
                  </a:srgbClr>
                </a:solidFill>
                <a:latin typeface="Calibri" pitchFamily="34" charset="0"/>
                <a:cs typeface="Arial" charset="0"/>
              </a:rPr>
              <a:t>Liza Tupa, PhD</a:t>
            </a:r>
          </a:p>
          <a:p>
            <a:pPr algn="ctr" defTabSz="914400" fontAlgn="base" hangingPunct="1">
              <a:spcBef>
                <a:spcPct val="0"/>
              </a:spcBef>
              <a:spcAft>
                <a:spcPct val="0"/>
              </a:spcAft>
              <a:defRPr/>
            </a:pPr>
            <a:r>
              <a:rPr lang="en-US" sz="2000" kern="1200" dirty="0">
                <a:solidFill>
                  <a:srgbClr val="4F81BD">
                    <a:lumMod val="75000"/>
                  </a:srgbClr>
                </a:solidFill>
                <a:latin typeface="Calibri" pitchFamily="34" charset="0"/>
                <a:cs typeface="Arial" charset="0"/>
              </a:rPr>
              <a:t>WICHE Behavioral Health Program</a:t>
            </a:r>
          </a:p>
          <a:p>
            <a:pPr algn="ctr" defTabSz="914400" fontAlgn="base" hangingPunct="1">
              <a:spcBef>
                <a:spcPct val="0"/>
              </a:spcBef>
              <a:spcAft>
                <a:spcPct val="0"/>
              </a:spcAft>
              <a:defRPr/>
            </a:pPr>
            <a:r>
              <a:rPr lang="en-US" sz="2000" kern="1200" dirty="0">
                <a:solidFill>
                  <a:srgbClr val="4F81BD">
                    <a:lumMod val="75000"/>
                  </a:srgbClr>
                </a:solidFill>
                <a:latin typeface="Calibri" pitchFamily="34" charset="0"/>
                <a:cs typeface="Arial" charset="0"/>
              </a:rPr>
              <a:t>Mountain Plains MHTTC</a:t>
            </a:r>
          </a:p>
        </p:txBody>
      </p:sp>
      <p:pic>
        <p:nvPicPr>
          <p:cNvPr id="6" name="Picture 5" descr="People running happily in snow">
            <a:extLst>
              <a:ext uri="{FF2B5EF4-FFF2-40B4-BE49-F238E27FC236}">
                <a16:creationId xmlns:a16="http://schemas.microsoft.com/office/drawing/2014/main" id="{7C2654A2-84F1-4A2E-AEFA-9860FBFD0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6490" y="3441246"/>
            <a:ext cx="4038600" cy="2695686"/>
          </a:xfrm>
          <a:prstGeom prst="rect">
            <a:avLst/>
          </a:prstGeom>
          <a:effectLst>
            <a:softEdge rad="139700"/>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891576" y="172662"/>
            <a:ext cx="10998679" cy="757088"/>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b">
            <a:spAutoFit/>
          </a:bodyPr>
          <a:lstStyle>
            <a:lvl1pPr algn="ctr" defTabSz="914400">
              <a:lnSpc>
                <a:spcPct val="90000"/>
              </a:lnSpc>
              <a:defRPr sz="3200">
                <a:latin typeface="Arial"/>
                <a:ea typeface="Arial"/>
                <a:cs typeface="Arial"/>
                <a:sym typeface="Arial"/>
              </a:defRPr>
            </a:lvl1pPr>
          </a:lstStyle>
          <a:p>
            <a:r>
              <a:rPr lang="en-US" sz="2400" b="1" dirty="0"/>
              <a:t>The Mountain Plains Mental Health </a:t>
            </a:r>
          </a:p>
          <a:p>
            <a:r>
              <a:rPr lang="en-US" sz="2400" b="1" dirty="0"/>
              <a:t>Technology Transfer Center</a:t>
            </a:r>
            <a:endParaRPr sz="2400" b="1" dirty="0"/>
          </a:p>
        </p:txBody>
      </p:sp>
      <p:pic>
        <p:nvPicPr>
          <p:cNvPr id="152" name="Picture 10" descr="Picture 10"/>
          <p:cNvPicPr>
            <a:picLocks noChangeAspect="1"/>
          </p:cNvPicPr>
          <p:nvPr/>
        </p:nvPicPr>
        <p:blipFill>
          <a:blip r:embed="rId3"/>
          <a:stretch>
            <a:fillRect/>
          </a:stretch>
        </p:blipFill>
        <p:spPr>
          <a:xfrm>
            <a:off x="5815173" y="1725452"/>
            <a:ext cx="3099674" cy="2733533"/>
          </a:xfrm>
          <a:prstGeom prst="rect">
            <a:avLst/>
          </a:prstGeom>
          <a:ln w="12700">
            <a:miter lim="400000"/>
          </a:ln>
        </p:spPr>
      </p:pic>
      <p:sp>
        <p:nvSpPr>
          <p:cNvPr id="2" name="Rectangle 1"/>
          <p:cNvSpPr/>
          <p:nvPr/>
        </p:nvSpPr>
        <p:spPr>
          <a:xfrm>
            <a:off x="493285" y="1391955"/>
            <a:ext cx="5136953" cy="4016484"/>
          </a:xfrm>
          <a:prstGeom prst="rect">
            <a:avLst/>
          </a:prstGeom>
        </p:spPr>
        <p:txBody>
          <a:bodyPr wrap="square">
            <a:spAutoFit/>
          </a:bodyPr>
          <a:lstStyle/>
          <a:p>
            <a:pPr defTabSz="975390">
              <a:defRPr sz="1700">
                <a:latin typeface="Arial"/>
                <a:ea typeface="Arial"/>
                <a:cs typeface="Arial"/>
                <a:sym typeface="Arial"/>
              </a:defRPr>
            </a:pPr>
            <a:r>
              <a:rPr lang="en-US" dirty="0">
                <a:solidFill>
                  <a:schemeClr val="tx1"/>
                </a:solidFill>
              </a:rPr>
              <a:t>The Mountain Plains Mental Health Technology Transfer Center (Mountain Plains MHTTC) provides training and technical assistance to individuals who serve persons with mental health concerns throughout Region 8 (Colorado, Montana, North Dakota, South Dakota, Utah and Wyoming).</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We belong to the Technology Transfer Center (TTC) Network, a national network of training and technical assistance centers serving the needs of mental health, substance use and prevention providers. The work of the TTC Network is under a cooperative agreement by the Substance Abuse and Mental Health Service Administration (SAMHSA).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FA81D03D-0FFF-4FA7-9D88-918990F4ACAD}"/>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1479935" y="336935"/>
            <a:ext cx="6184131" cy="6184131"/>
          </a:xfrm>
          <a:prstGeom prst="rect">
            <a:avLst/>
          </a:prstGeom>
        </p:spPr>
      </p:pic>
    </p:spTree>
    <p:extLst>
      <p:ext uri="{BB962C8B-B14F-4D97-AF65-F5344CB8AC3E}">
        <p14:creationId xmlns:p14="http://schemas.microsoft.com/office/powerpoint/2010/main" val="30785064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280147" y="621956"/>
            <a:ext cx="8415338" cy="536653"/>
          </a:xfrm>
          <a:prstGeom prst="rect">
            <a:avLst/>
          </a:prstGeom>
          <a:ln w="12700">
            <a:miter lim="400000"/>
          </a:ln>
          <a:extLst>
            <a:ext uri="{C572A759-6A51-4108-AA02-DFA0A04FC94B}">
              <ma14:wrappingTextBoxFlag xmlns="" xmlns:ma14="http://schemas.microsoft.com/office/mac/drawingml/2011/main" val="1"/>
            </a:ext>
          </a:extLst>
        </p:spPr>
        <p:txBody>
          <a:bodyPr wrap="square" lIns="34274" tIns="34274" rIns="34274" bIns="34274" anchor="b">
            <a:spAutoFit/>
          </a:bodyPr>
          <a:lstStyle>
            <a:lvl1pPr algn="ctr" defTabSz="914400">
              <a:lnSpc>
                <a:spcPct val="90000"/>
              </a:lnSpc>
              <a:defRPr sz="4500">
                <a:latin typeface="Arial"/>
                <a:ea typeface="Arial"/>
                <a:cs typeface="Arial"/>
                <a:sym typeface="Arial"/>
              </a:defRPr>
            </a:lvl1pPr>
          </a:lstStyle>
          <a:p>
            <a:pPr defTabSz="685800"/>
            <a:r>
              <a:rPr sz="3375" dirty="0"/>
              <a:t>Disclaimer</a:t>
            </a:r>
            <a:r>
              <a:rPr lang="en-US" sz="3375" dirty="0"/>
              <a:t> and Funding Statement</a:t>
            </a:r>
            <a:endParaRPr sz="3375" dirty="0"/>
          </a:p>
        </p:txBody>
      </p:sp>
      <p:sp>
        <p:nvSpPr>
          <p:cNvPr id="145" name="Google Shape;165;p22"/>
          <p:cNvSpPr txBox="1"/>
          <p:nvPr/>
        </p:nvSpPr>
        <p:spPr>
          <a:xfrm>
            <a:off x="801385" y="1628523"/>
            <a:ext cx="7695344" cy="3290612"/>
          </a:xfrm>
          <a:prstGeom prst="rect">
            <a:avLst/>
          </a:prstGeom>
          <a:ln w="12700">
            <a:miter lim="400000"/>
          </a:ln>
          <a:extLst>
            <a:ext uri="{C572A759-6A51-4108-AA02-DFA0A04FC94B}">
              <ma14:wrappingTextBoxFlag xmlns="" xmlns:ma14="http://schemas.microsoft.com/office/mac/drawingml/2011/main" val="1"/>
            </a:ext>
          </a:extLst>
        </p:spPr>
        <p:txBody>
          <a:bodyPr wrap="square" lIns="34274" tIns="34274" rIns="34274" bIns="34274" anchor="t">
            <a:spAutoFit/>
          </a:bodyPr>
          <a:lstStyle/>
          <a:p>
            <a:pPr defTabSz="914400" fontAlgn="base" hangingPunct="1">
              <a:spcBef>
                <a:spcPct val="0"/>
              </a:spcBef>
              <a:spcAft>
                <a:spcPct val="0"/>
              </a:spcAft>
              <a:buClr>
                <a:srgbClr val="CC4927"/>
              </a:buClr>
              <a:defRPr sz="1700"/>
            </a:pPr>
            <a:r>
              <a:rPr lang="en-US" sz="1400" kern="1200" dirty="0">
                <a:solidFill>
                  <a:prstClr val="black"/>
                </a:solidFill>
                <a:latin typeface="Calibri" pitchFamily="34" charset="0"/>
                <a:cs typeface="Arial" charset="0"/>
              </a:rPr>
              <a:t>This presentation was prepared for the Mountain Plains Mental Health Technology Transfer Center (Mountain Plains MHTTC)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a:t>
            </a:r>
            <a:r>
              <a:rPr lang="en-US" sz="1400" kern="1200" dirty="0" smtClean="0">
                <a:solidFill>
                  <a:prstClr val="black"/>
                </a:solidFill>
                <a:latin typeface="Calibri" pitchFamily="34" charset="0"/>
                <a:cs typeface="Arial" charset="0"/>
              </a:rPr>
              <a:t>or </a:t>
            </a:r>
            <a:r>
              <a:rPr lang="en-US" sz="1400" kern="1200" dirty="0">
                <a:solidFill>
                  <a:prstClr val="black"/>
                </a:solidFill>
                <a:latin typeface="Calibri" pitchFamily="34" charset="0"/>
                <a:cs typeface="Arial" charset="0"/>
              </a:rPr>
              <a:t>the authors. Citation of the source is appreciated. Do not reproduce or distribute this presentation for a fee without specific, written authorization from the Mountain Plains MHTTC. For more information on obtaining copies of this presentation please email </a:t>
            </a:r>
            <a:r>
              <a:rPr lang="en-US" sz="1400" u="sng" kern="1200" dirty="0">
                <a:solidFill>
                  <a:prstClr val="black"/>
                </a:solidFill>
                <a:uFill>
                  <a:solidFill>
                    <a:srgbClr val="0563C1"/>
                  </a:solidFill>
                </a:uFill>
                <a:latin typeface="Calibri" pitchFamily="34" charset="0"/>
                <a:cs typeface="Arial" charset="0"/>
                <a:hlinkClick r:id="rId3"/>
              </a:rPr>
              <a:t>swinfield@wiche.edu</a:t>
            </a:r>
            <a:r>
              <a:rPr lang="en-US" sz="1400" u="sng" kern="1200" dirty="0">
                <a:solidFill>
                  <a:prstClr val="black"/>
                </a:solidFill>
                <a:uFill>
                  <a:solidFill>
                    <a:srgbClr val="0563C1"/>
                  </a:solidFill>
                </a:uFill>
                <a:latin typeface="Calibri" pitchFamily="34" charset="0"/>
                <a:cs typeface="Arial" charset="0"/>
              </a:rPr>
              <a:t> </a:t>
            </a:r>
          </a:p>
          <a:p>
            <a:pPr defTabSz="914400" fontAlgn="base" hangingPunct="1">
              <a:spcBef>
                <a:spcPts val="750"/>
              </a:spcBef>
              <a:spcAft>
                <a:spcPct val="0"/>
              </a:spcAft>
              <a:buClr>
                <a:srgbClr val="CC4927"/>
              </a:buClr>
              <a:defRPr sz="1700"/>
            </a:pPr>
            <a:r>
              <a:rPr lang="en-US" sz="1400" kern="1200" dirty="0">
                <a:solidFill>
                  <a:prstClr val="black"/>
                </a:solidFill>
                <a:latin typeface="Calibri" pitchFamily="34" charset="0"/>
                <a:cs typeface="Arial" charset="0"/>
              </a:rPr>
              <a:t/>
            </a:r>
            <a:br>
              <a:rPr lang="en-US" sz="1400" kern="1200" dirty="0">
                <a:solidFill>
                  <a:prstClr val="black"/>
                </a:solidFill>
                <a:latin typeface="Calibri" pitchFamily="34" charset="0"/>
                <a:cs typeface="Arial" charset="0"/>
              </a:rPr>
            </a:br>
            <a:r>
              <a:rPr lang="en-US" sz="1400" kern="1200" dirty="0">
                <a:solidFill>
                  <a:prstClr val="black"/>
                </a:solidFill>
                <a:latin typeface="Calibri" pitchFamily="34" charset="0"/>
                <a:cs typeface="Arial" charset="0"/>
              </a:rPr>
              <a:t>At the time of this presentation, Elinore F. McCance-Katz served as SAMHSA Assistant Secretary. The opinions expressed herein are the views of Liza Tupa, PhD and do not reflect the official position of the Department of Health and Human Services (DHHS), or SAMHSA. No official support or endorsement of DHHS, SAMHSA, for the opinions described in this presentation is intended or should be inferred. </a:t>
            </a:r>
          </a:p>
          <a:p>
            <a:pPr defTabSz="914400" fontAlgn="base" hangingPunct="1">
              <a:spcBef>
                <a:spcPts val="750"/>
              </a:spcBef>
              <a:spcAft>
                <a:spcPct val="0"/>
              </a:spcAft>
              <a:buClr>
                <a:srgbClr val="CC4927"/>
              </a:buClr>
              <a:defRPr sz="1700"/>
            </a:pPr>
            <a:r>
              <a:rPr lang="en-US" sz="1400" kern="1200" dirty="0">
                <a:latin typeface="Calibri" panose="020F0502020204030204" pitchFamily="34" charset="0"/>
                <a:cs typeface="Arial" charset="0"/>
              </a:rPr>
              <a:t>The work of the Mountain Plains MHTTC is supported by grant H79SM081792 from the Department of Health and Human Services, Substance Abuse and Mental Health Services Administration.</a:t>
            </a:r>
            <a:endParaRPr lang="en-US" sz="1400" kern="1200" dirty="0">
              <a:solidFill>
                <a:prstClr val="black"/>
              </a:solidFill>
              <a:latin typeface="Calibri" pitchFamily="34" charset="0"/>
              <a:cs typeface="Arial"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173513" y="314325"/>
            <a:ext cx="9397429" cy="1325564"/>
          </a:xfrm>
          <a:prstGeom prst="rect">
            <a:avLst/>
          </a:prstGeom>
        </p:spPr>
        <p:txBody>
          <a:bodyPr>
            <a:normAutofit/>
          </a:bodyPr>
          <a:lstStyle/>
          <a:p>
            <a:pPr algn="ctr"/>
            <a:r>
              <a:rPr lang="en-US" sz="3200" b="1" dirty="0">
                <a:solidFill>
                  <a:schemeClr val="accent1">
                    <a:lumMod val="75000"/>
                  </a:schemeClr>
                </a:solidFill>
                <a:latin typeface="Arial Black" panose="020B0A04020102020204" pitchFamily="34" charset="0"/>
              </a:rPr>
              <a:t>Family Support = Powerful Medicine</a:t>
            </a:r>
            <a:endParaRPr sz="3200" b="1" dirty="0">
              <a:latin typeface="Arial Black" panose="020B0A04020102020204" pitchFamily="34" charset="0"/>
            </a:endParaRPr>
          </a:p>
        </p:txBody>
      </p:sp>
      <p:sp>
        <p:nvSpPr>
          <p:cNvPr id="502" name="Body"/>
          <p:cNvSpPr txBox="1">
            <a:spLocks noGrp="1"/>
          </p:cNvSpPr>
          <p:nvPr>
            <p:ph type="body" idx="1"/>
          </p:nvPr>
        </p:nvSpPr>
        <p:spPr>
          <a:xfrm>
            <a:off x="669926" y="2010301"/>
            <a:ext cx="8261747" cy="4796337"/>
          </a:xfrm>
          <a:prstGeom prst="rect">
            <a:avLst/>
          </a:prstGeom>
        </p:spPr>
        <p:txBody>
          <a:bodyPr>
            <a:normAutofit lnSpcReduction="10000"/>
          </a:bodyPr>
          <a:lstStyle/>
          <a:p>
            <a:pPr marL="0" indent="0" defTabSz="833932">
              <a:lnSpc>
                <a:spcPct val="100000"/>
              </a:lnSpc>
              <a:spcBef>
                <a:spcPts val="300"/>
              </a:spcBef>
              <a:buNone/>
              <a:defRPr sz="1824"/>
            </a:pPr>
            <a:endParaRPr lang="en-US" sz="3600" b="1" dirty="0">
              <a:solidFill>
                <a:schemeClr val="accent1">
                  <a:lumMod val="75000"/>
                </a:schemeClr>
              </a:solidFill>
            </a:endParaRPr>
          </a:p>
          <a:p>
            <a:pPr marL="0" indent="0" defTabSz="833932">
              <a:lnSpc>
                <a:spcPct val="100000"/>
              </a:lnSpc>
              <a:spcBef>
                <a:spcPts val="300"/>
              </a:spcBef>
              <a:buNone/>
              <a:defRPr sz="1824"/>
            </a:pPr>
            <a:endParaRPr lang="en-US" sz="3600" b="1" dirty="0">
              <a:solidFill>
                <a:schemeClr val="accent1">
                  <a:lumMod val="75000"/>
                </a:schemeClr>
              </a:solidFill>
            </a:endParaRPr>
          </a:p>
          <a:p>
            <a:pPr marL="0" indent="0" defTabSz="833932">
              <a:lnSpc>
                <a:spcPct val="100000"/>
              </a:lnSpc>
              <a:spcBef>
                <a:spcPts val="300"/>
              </a:spcBef>
              <a:buNone/>
              <a:defRPr sz="1824"/>
            </a:pPr>
            <a:r>
              <a:rPr lang="en-US" sz="3600" b="1" dirty="0">
                <a:solidFill>
                  <a:schemeClr val="accent1">
                    <a:lumMod val="75000"/>
                  </a:schemeClr>
                </a:solidFill>
              </a:rPr>
              <a:t>Families and loved ones have the most power to help children heal</a:t>
            </a:r>
          </a:p>
          <a:p>
            <a:pPr marL="0" indent="0" defTabSz="833932">
              <a:lnSpc>
                <a:spcPct val="100000"/>
              </a:lnSpc>
              <a:spcBef>
                <a:spcPts val="300"/>
              </a:spcBef>
              <a:buNone/>
              <a:defRPr sz="1824"/>
            </a:pPr>
            <a:endParaRPr lang="en-US" sz="3600" b="1" dirty="0">
              <a:solidFill>
                <a:schemeClr val="accent1">
                  <a:lumMod val="75000"/>
                </a:schemeClr>
              </a:solidFill>
            </a:endParaRPr>
          </a:p>
          <a:p>
            <a:pPr marL="0" indent="0" defTabSz="833932">
              <a:lnSpc>
                <a:spcPct val="100000"/>
              </a:lnSpc>
              <a:spcBef>
                <a:spcPts val="300"/>
              </a:spcBef>
              <a:buNone/>
              <a:defRPr sz="1824"/>
            </a:pPr>
            <a:endParaRPr lang="en-US" sz="3600" b="1" dirty="0">
              <a:solidFill>
                <a:schemeClr val="accent1">
                  <a:lumMod val="75000"/>
                </a:schemeClr>
              </a:solidFill>
            </a:endParaRPr>
          </a:p>
          <a:p>
            <a:pPr marL="0" indent="0" defTabSz="833932">
              <a:lnSpc>
                <a:spcPct val="100000"/>
              </a:lnSpc>
              <a:spcBef>
                <a:spcPts val="300"/>
              </a:spcBef>
              <a:buNone/>
              <a:defRPr sz="1824"/>
            </a:pPr>
            <a:endParaRPr lang="en-US" sz="3600" b="1" dirty="0">
              <a:solidFill>
                <a:schemeClr val="accent1">
                  <a:lumMod val="75000"/>
                </a:schemeClr>
              </a:solidFill>
            </a:endParaRPr>
          </a:p>
          <a:p>
            <a:pPr marL="0" indent="0" defTabSz="833932">
              <a:lnSpc>
                <a:spcPct val="100000"/>
              </a:lnSpc>
              <a:spcBef>
                <a:spcPts val="300"/>
              </a:spcBef>
              <a:buNone/>
              <a:defRPr sz="1824"/>
            </a:pPr>
            <a:endParaRPr lang="en-US" sz="3600" b="1" dirty="0">
              <a:solidFill>
                <a:schemeClr val="accent1">
                  <a:lumMod val="75000"/>
                </a:schemeClr>
              </a:solidFill>
            </a:endParaRPr>
          </a:p>
          <a:p>
            <a:pPr marL="0" indent="0" defTabSz="833932">
              <a:lnSpc>
                <a:spcPct val="100000"/>
              </a:lnSpc>
              <a:spcBef>
                <a:spcPts val="300"/>
              </a:spcBef>
              <a:buNone/>
              <a:defRPr sz="1824"/>
            </a:pPr>
            <a:r>
              <a:rPr kumimoji="0" lang="en-US" sz="1600" b="0" i="0" u="none" strike="noStrike" kern="1200" cap="none" spc="0" normalizeH="0" baseline="0" noProof="0" dirty="0">
                <a:ln>
                  <a:noFill/>
                </a:ln>
                <a:solidFill>
                  <a:srgbClr val="00467F"/>
                </a:solidFill>
                <a:effectLst/>
                <a:uLnTx/>
                <a:uFillTx/>
                <a:latin typeface="Calibri" pitchFamily="34" charset="0"/>
                <a:ea typeface="+mn-ea"/>
                <a:cs typeface="Arial" charset="0"/>
              </a:rPr>
              <a:t>From the Indian Country Child Treatment Center http://www.icctc.org/</a:t>
            </a:r>
          </a:p>
          <a:p>
            <a:pPr marL="182880" indent="-182880" defTabSz="833932">
              <a:lnSpc>
                <a:spcPct val="100000"/>
              </a:lnSpc>
              <a:spcBef>
                <a:spcPts val="300"/>
              </a:spcBef>
              <a:buFontTx/>
              <a:defRPr sz="1824"/>
            </a:pP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628650" y="-28575"/>
            <a:ext cx="7886700" cy="1325564"/>
          </a:xfrm>
          <a:prstGeom prst="rect">
            <a:avLst/>
          </a:prstGeom>
        </p:spPr>
        <p:txBody>
          <a:bodyPr>
            <a:normAutofit/>
          </a:bodyPr>
          <a:lstStyle/>
          <a:p>
            <a:pPr algn="ctr"/>
            <a:r>
              <a:rPr lang="en-US" sz="3600" b="1" dirty="0">
                <a:solidFill>
                  <a:schemeClr val="accent1">
                    <a:lumMod val="75000"/>
                  </a:schemeClr>
                </a:solidFill>
                <a:latin typeface="Arial Black" panose="020B0A04020102020204" pitchFamily="34" charset="0"/>
              </a:rPr>
              <a:t>How Can Families Build Children’s Confidence?</a:t>
            </a:r>
            <a:r>
              <a:rPr sz="3600" b="1" dirty="0">
                <a:latin typeface="Arial Black" panose="020B0A04020102020204" pitchFamily="34" charset="0"/>
              </a:rPr>
              <a:t> </a:t>
            </a:r>
          </a:p>
        </p:txBody>
      </p:sp>
      <p:sp>
        <p:nvSpPr>
          <p:cNvPr id="502" name="Body"/>
          <p:cNvSpPr txBox="1">
            <a:spLocks noGrp="1"/>
          </p:cNvSpPr>
          <p:nvPr>
            <p:ph type="body" idx="1"/>
          </p:nvPr>
        </p:nvSpPr>
        <p:spPr>
          <a:xfrm>
            <a:off x="628652" y="1444626"/>
            <a:ext cx="8261747" cy="4796337"/>
          </a:xfrm>
          <a:prstGeom prst="rect">
            <a:avLst/>
          </a:prstGeom>
        </p:spPr>
        <p:txBody>
          <a:bodyPr/>
          <a:lstStyle/>
          <a:p>
            <a:pPr marL="0" indent="0">
              <a:buNone/>
            </a:pPr>
            <a:r>
              <a:rPr lang="en-US" dirty="0">
                <a:solidFill>
                  <a:srgbClr val="00467F"/>
                </a:solidFill>
                <a:latin typeface="Arial" panose="020B0604020202020204" pitchFamily="34" charset="0"/>
                <a:cs typeface="Arial" panose="020B0604020202020204" pitchFamily="34" charset="0"/>
              </a:rPr>
              <a:t>Talking to your kids helps you learn about each other, makes kids feel important</a:t>
            </a:r>
          </a:p>
          <a:p>
            <a:endParaRPr lang="en-US" dirty="0">
              <a:solidFill>
                <a:srgbClr val="00467F"/>
              </a:solidFill>
              <a:latin typeface="Arial" panose="020B0604020202020204" pitchFamily="34" charset="0"/>
              <a:cs typeface="Arial" panose="020B0604020202020204" pitchFamily="34" charset="0"/>
            </a:endParaRPr>
          </a:p>
          <a:p>
            <a:pPr marL="0" indent="0">
              <a:buNone/>
            </a:pPr>
            <a:r>
              <a:rPr lang="en-US" b="1" dirty="0">
                <a:solidFill>
                  <a:srgbClr val="00467F"/>
                </a:solidFill>
                <a:latin typeface="Arial" panose="020B0604020202020204" pitchFamily="34" charset="0"/>
                <a:cs typeface="Arial" panose="020B0604020202020204" pitchFamily="34" charset="0"/>
              </a:rPr>
              <a:t>Conversation Starters</a:t>
            </a:r>
            <a:r>
              <a:rPr lang="en-US" sz="2400" b="1" dirty="0">
                <a:solidFill>
                  <a:srgbClr val="00467F"/>
                </a:solidFill>
                <a:latin typeface="Arial" panose="020B0604020202020204" pitchFamily="34" charset="0"/>
                <a:cs typeface="Arial" panose="020B0604020202020204" pitchFamily="34" charset="0"/>
              </a:rPr>
              <a:t>:</a:t>
            </a:r>
          </a:p>
          <a:p>
            <a:pPr marL="457200" indent="-457200">
              <a:buFont typeface="Wingdings" panose="05000000000000000000" pitchFamily="2" charset="2"/>
              <a:buChar char="Ø"/>
            </a:pPr>
            <a:r>
              <a:rPr lang="en-US" sz="2400" dirty="0">
                <a:solidFill>
                  <a:srgbClr val="00467F"/>
                </a:solidFill>
                <a:latin typeface="Arial" panose="020B0604020202020204" pitchFamily="34" charset="0"/>
                <a:cs typeface="Arial" panose="020B0604020202020204" pitchFamily="34" charset="0"/>
              </a:rPr>
              <a:t>What was the best part of your day? What was the worst art of your day? What was the funniest part of your day?</a:t>
            </a:r>
          </a:p>
          <a:p>
            <a:pPr marL="457200" indent="-457200">
              <a:buFont typeface="Wingdings" panose="05000000000000000000" pitchFamily="2" charset="2"/>
              <a:buChar char="Ø"/>
            </a:pPr>
            <a:r>
              <a:rPr lang="en-US" sz="2400" dirty="0">
                <a:solidFill>
                  <a:srgbClr val="00467F"/>
                </a:solidFill>
                <a:latin typeface="Arial" panose="020B0604020202020204" pitchFamily="34" charset="0"/>
                <a:cs typeface="Arial" panose="020B0604020202020204" pitchFamily="34" charset="0"/>
              </a:rPr>
              <a:t>How have you been feeling?</a:t>
            </a:r>
          </a:p>
          <a:p>
            <a:pPr marL="457200" indent="-457200">
              <a:buFont typeface="Wingdings" panose="05000000000000000000" pitchFamily="2" charset="2"/>
              <a:buChar char="Ø"/>
            </a:pPr>
            <a:r>
              <a:rPr lang="en-US" sz="2400" dirty="0">
                <a:solidFill>
                  <a:srgbClr val="00467F"/>
                </a:solidFill>
                <a:latin typeface="Arial" panose="020B0604020202020204" pitchFamily="34" charset="0"/>
                <a:cs typeface="Arial" panose="020B0604020202020204" pitchFamily="34" charset="0"/>
              </a:rPr>
              <a:t>How is school going?</a:t>
            </a:r>
          </a:p>
          <a:p>
            <a:pPr marL="457200" indent="-457200">
              <a:buFont typeface="Wingdings" panose="05000000000000000000" pitchFamily="2" charset="2"/>
              <a:buChar char="Ø"/>
            </a:pPr>
            <a:r>
              <a:rPr lang="en-US" sz="2400" dirty="0">
                <a:solidFill>
                  <a:srgbClr val="00467F"/>
                </a:solidFill>
                <a:latin typeface="Arial" panose="020B0604020202020204" pitchFamily="34" charset="0"/>
                <a:cs typeface="Arial" panose="020B0604020202020204" pitchFamily="34" charset="0"/>
              </a:rPr>
              <a:t>What is your favorite thing about our community?</a:t>
            </a:r>
          </a:p>
          <a:p>
            <a:pPr marL="182880" indent="-182880" defTabSz="833932">
              <a:lnSpc>
                <a:spcPct val="100000"/>
              </a:lnSpc>
              <a:spcBef>
                <a:spcPts val="300"/>
              </a:spcBef>
              <a:buFontTx/>
              <a:defRPr sz="1824"/>
            </a:pPr>
            <a:endParaRPr dirty="0"/>
          </a:p>
        </p:txBody>
      </p:sp>
    </p:spTree>
    <p:extLst>
      <p:ext uri="{BB962C8B-B14F-4D97-AF65-F5344CB8AC3E}">
        <p14:creationId xmlns:p14="http://schemas.microsoft.com/office/powerpoint/2010/main" val="10775773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628650" y="-28575"/>
            <a:ext cx="7886700" cy="1325564"/>
          </a:xfrm>
          <a:prstGeom prst="rect">
            <a:avLst/>
          </a:prstGeom>
        </p:spPr>
        <p:txBody>
          <a:bodyPr>
            <a:normAutofit/>
          </a:bodyPr>
          <a:lstStyle/>
          <a:p>
            <a:r>
              <a:rPr lang="en-US" sz="3600" dirty="0">
                <a:solidFill>
                  <a:srgbClr val="00467F"/>
                </a:solidFill>
                <a:latin typeface="Arial Black" panose="020B0A04020102020204" pitchFamily="34" charset="0"/>
                <a:cs typeface="Arial" panose="020B0604020202020204" pitchFamily="34" charset="0"/>
              </a:rPr>
              <a:t>The Importance of Safety</a:t>
            </a:r>
            <a:r>
              <a:rPr sz="3600" dirty="0">
                <a:latin typeface="Arial Black" panose="020B0A04020102020204" pitchFamily="34" charset="0"/>
              </a:rPr>
              <a:t> </a:t>
            </a:r>
          </a:p>
        </p:txBody>
      </p:sp>
      <p:sp>
        <p:nvSpPr>
          <p:cNvPr id="502" name="Body"/>
          <p:cNvSpPr txBox="1">
            <a:spLocks noGrp="1"/>
          </p:cNvSpPr>
          <p:nvPr>
            <p:ph type="body" idx="1"/>
          </p:nvPr>
        </p:nvSpPr>
        <p:spPr>
          <a:xfrm>
            <a:off x="628652" y="1444626"/>
            <a:ext cx="8261747" cy="4796337"/>
          </a:xfrm>
          <a:prstGeom prst="rect">
            <a:avLst/>
          </a:prstGeom>
        </p:spPr>
        <p:txBody>
          <a:bodyPr/>
          <a:lstStyle/>
          <a:p>
            <a:pPr marL="0" marR="0" lvl="0" indent="0" algn="l" defTabSz="914400" rtl="0" eaLnBrk="1" fontAlgn="base" latinLnBrk="0" hangingPunct="1">
              <a:lnSpc>
                <a:spcPct val="11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467F"/>
                </a:solidFill>
                <a:effectLst/>
                <a:uLnTx/>
                <a:uFillTx/>
              </a:rPr>
              <a:t>Safety &amp; Stability: Increasing stability in the daily lives of our students can minimize stress reactions, increasing a focus on learning and emotional well-being.</a:t>
            </a:r>
          </a:p>
          <a:p>
            <a:pPr marL="0" marR="0" lvl="0" indent="0" algn="l" defTabSz="914400" rtl="0" eaLnBrk="1" fontAlgn="base" latinLnBrk="0" hangingPunct="1">
              <a:lnSpc>
                <a:spcPct val="110000"/>
              </a:lnSpc>
              <a:spcBef>
                <a:spcPct val="20000"/>
              </a:spcBef>
              <a:spcAft>
                <a:spcPct val="0"/>
              </a:spcAft>
              <a:buClrTx/>
              <a:buSzTx/>
              <a:buFont typeface="Arial" charset="0"/>
              <a:buNone/>
              <a:tabLst/>
              <a:defRPr/>
            </a:pPr>
            <a:endParaRPr lang="en-US" sz="2000" dirty="0">
              <a:solidFill>
                <a:srgbClr val="00467F"/>
              </a:solidFill>
            </a:endParaRPr>
          </a:p>
          <a:p>
            <a:pPr>
              <a:lnSpc>
                <a:spcPct val="100000"/>
              </a:lnSpc>
              <a:buFont typeface="Arial" panose="020B0604020202020204" pitchFamily="34" charset="0"/>
              <a:buChar char="•"/>
            </a:pPr>
            <a:r>
              <a:rPr lang="en-US" sz="2400" dirty="0">
                <a:solidFill>
                  <a:srgbClr val="00467F"/>
                </a:solidFill>
              </a:rPr>
              <a:t>Safety is created through both the individual and the collective (child &gt; family &gt; community)</a:t>
            </a:r>
          </a:p>
          <a:p>
            <a:pPr>
              <a:lnSpc>
                <a:spcPct val="100000"/>
              </a:lnSpc>
              <a:buFont typeface="Arial" panose="020B0604020202020204" pitchFamily="34" charset="0"/>
              <a:buChar char="•"/>
            </a:pPr>
            <a:r>
              <a:rPr lang="en-US" sz="2400" dirty="0">
                <a:solidFill>
                  <a:srgbClr val="00467F"/>
                </a:solidFill>
              </a:rPr>
              <a:t>Considerations include physical, social, and emotional safety</a:t>
            </a:r>
          </a:p>
          <a:p>
            <a:pPr>
              <a:lnSpc>
                <a:spcPct val="100000"/>
              </a:lnSpc>
              <a:buFont typeface="Arial" panose="020B0604020202020204" pitchFamily="34" charset="0"/>
              <a:buChar char="•"/>
            </a:pPr>
            <a:r>
              <a:rPr lang="en-US" sz="2400" dirty="0">
                <a:solidFill>
                  <a:srgbClr val="00467F"/>
                </a:solidFill>
              </a:rPr>
              <a:t>Predictability helps people of all ages feel safe</a:t>
            </a:r>
          </a:p>
          <a:p>
            <a:pPr marL="182880" indent="-182880" defTabSz="833932">
              <a:lnSpc>
                <a:spcPct val="100000"/>
              </a:lnSpc>
              <a:spcBef>
                <a:spcPts val="300"/>
              </a:spcBef>
              <a:buFontTx/>
              <a:defRPr sz="1824"/>
            </a:pPr>
            <a:endParaRPr dirty="0"/>
          </a:p>
        </p:txBody>
      </p:sp>
      <p:sp>
        <p:nvSpPr>
          <p:cNvPr id="2" name="TextBox 1">
            <a:extLst>
              <a:ext uri="{FF2B5EF4-FFF2-40B4-BE49-F238E27FC236}">
                <a16:creationId xmlns:a16="http://schemas.microsoft.com/office/drawing/2014/main" id="{F3D92CFE-D148-48FD-8BEE-27892E49F8C0}"/>
              </a:ext>
            </a:extLst>
          </p:cNvPr>
          <p:cNvSpPr txBox="1"/>
          <p:nvPr/>
        </p:nvSpPr>
        <p:spPr>
          <a:xfrm>
            <a:off x="732945" y="6165171"/>
            <a:ext cx="8053160"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Brennan, M. </a:t>
            </a:r>
            <a:r>
              <a:rPr lang="en-US" sz="1400" dirty="0"/>
              <a:t>&amp;</a:t>
            </a:r>
            <a:r>
              <a:rPr kumimoji="0" lang="en-US" sz="1400" b="0" i="0" u="none" strike="noStrike" cap="none" spc="0" normalizeH="0" baseline="0" dirty="0">
                <a:ln>
                  <a:noFill/>
                </a:ln>
                <a:solidFill>
                  <a:srgbClr val="000000"/>
                </a:solidFill>
                <a:effectLst/>
                <a:uFillTx/>
                <a:latin typeface="+mn-lt"/>
                <a:ea typeface="+mn-ea"/>
                <a:cs typeface="+mn-cs"/>
                <a:sym typeface="Calibri"/>
              </a:rPr>
              <a:t> McArthur, L. (2020). Trauma Responsive practices in schools. Resilient Futures. [PowerPoint slides].</a:t>
            </a:r>
          </a:p>
        </p:txBody>
      </p:sp>
    </p:spTree>
    <p:extLst>
      <p:ext uri="{BB962C8B-B14F-4D97-AF65-F5344CB8AC3E}">
        <p14:creationId xmlns:p14="http://schemas.microsoft.com/office/powerpoint/2010/main" val="39728392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628650" y="-28575"/>
            <a:ext cx="7886700" cy="1325564"/>
          </a:xfrm>
          <a:prstGeom prst="rect">
            <a:avLst/>
          </a:prstGeom>
        </p:spPr>
        <p:txBody>
          <a:bodyPr>
            <a:normAutofit/>
          </a:bodyPr>
          <a:lstStyle/>
          <a:p>
            <a:pPr algn="ctr"/>
            <a:r>
              <a:rPr lang="en-US" sz="3600" dirty="0">
                <a:solidFill>
                  <a:srgbClr val="00467F"/>
                </a:solidFill>
                <a:latin typeface="Arial Black" panose="020B0A04020102020204" pitchFamily="34" charset="0"/>
                <a:cs typeface="Arial" panose="020B0604020202020204" pitchFamily="34" charset="0"/>
              </a:rPr>
              <a:t>Safety and Predictability</a:t>
            </a:r>
            <a:r>
              <a:rPr sz="3600" dirty="0">
                <a:latin typeface="Arial Black" panose="020B0A04020102020204" pitchFamily="34" charset="0"/>
              </a:rPr>
              <a:t> </a:t>
            </a:r>
          </a:p>
        </p:txBody>
      </p:sp>
      <p:sp>
        <p:nvSpPr>
          <p:cNvPr id="502" name="Body"/>
          <p:cNvSpPr txBox="1">
            <a:spLocks noGrp="1"/>
          </p:cNvSpPr>
          <p:nvPr>
            <p:ph type="body" idx="1"/>
          </p:nvPr>
        </p:nvSpPr>
        <p:spPr>
          <a:xfrm>
            <a:off x="553866" y="1089061"/>
            <a:ext cx="8336534" cy="5116145"/>
          </a:xfrm>
          <a:prstGeom prst="rect">
            <a:avLst/>
          </a:prstGeom>
        </p:spPr>
        <p:txBody>
          <a:bodyPr>
            <a:normAutofit lnSpcReduction="10000"/>
          </a:bodyPr>
          <a:lstStyle/>
          <a:p>
            <a:pPr marL="0" indent="0">
              <a:lnSpc>
                <a:spcPct val="100000"/>
              </a:lnSpc>
              <a:buNone/>
            </a:pPr>
            <a:r>
              <a:rPr lang="en-US" sz="3200" dirty="0">
                <a:solidFill>
                  <a:srgbClr val="00467F"/>
                </a:solidFill>
              </a:rPr>
              <a:t>Predictability helps people of all ages feel safe</a:t>
            </a:r>
          </a:p>
          <a:p>
            <a:pPr>
              <a:lnSpc>
                <a:spcPct val="100000"/>
              </a:lnSpc>
              <a:buFont typeface="Wingdings" panose="05000000000000000000" pitchFamily="2" charset="2"/>
              <a:buChar char="ü"/>
            </a:pPr>
            <a:r>
              <a:rPr lang="en-US" sz="2400" dirty="0">
                <a:solidFill>
                  <a:srgbClr val="00467F"/>
                </a:solidFill>
              </a:rPr>
              <a:t>When will my adults be home?</a:t>
            </a:r>
          </a:p>
          <a:p>
            <a:pPr>
              <a:lnSpc>
                <a:spcPct val="100000"/>
              </a:lnSpc>
              <a:buFont typeface="Wingdings" panose="05000000000000000000" pitchFamily="2" charset="2"/>
              <a:buChar char="ü"/>
            </a:pPr>
            <a:r>
              <a:rPr lang="en-US" sz="2400" dirty="0">
                <a:solidFill>
                  <a:srgbClr val="00467F"/>
                </a:solidFill>
              </a:rPr>
              <a:t>How can I get ahold of my adults if I need them?</a:t>
            </a:r>
          </a:p>
          <a:p>
            <a:pPr>
              <a:lnSpc>
                <a:spcPct val="100000"/>
              </a:lnSpc>
              <a:buFont typeface="Wingdings" panose="05000000000000000000" pitchFamily="2" charset="2"/>
              <a:buChar char="ü"/>
            </a:pPr>
            <a:r>
              <a:rPr lang="en-US" sz="2400" dirty="0">
                <a:solidFill>
                  <a:srgbClr val="00467F"/>
                </a:solidFill>
              </a:rPr>
              <a:t>Will there be food at home?</a:t>
            </a:r>
          </a:p>
          <a:p>
            <a:pPr>
              <a:lnSpc>
                <a:spcPct val="100000"/>
              </a:lnSpc>
              <a:buFont typeface="Wingdings" panose="05000000000000000000" pitchFamily="2" charset="2"/>
              <a:buChar char="ü"/>
            </a:pPr>
            <a:r>
              <a:rPr lang="en-US" sz="2400" dirty="0">
                <a:solidFill>
                  <a:srgbClr val="00467F"/>
                </a:solidFill>
              </a:rPr>
              <a:t>Who will be there to say good morning/goodnight to me?</a:t>
            </a:r>
          </a:p>
          <a:p>
            <a:pPr>
              <a:lnSpc>
                <a:spcPct val="100000"/>
              </a:lnSpc>
              <a:buFont typeface="Wingdings" panose="05000000000000000000" pitchFamily="2" charset="2"/>
              <a:buChar char="ü"/>
            </a:pPr>
            <a:r>
              <a:rPr lang="en-US" sz="2400" dirty="0">
                <a:solidFill>
                  <a:srgbClr val="00467F"/>
                </a:solidFill>
              </a:rPr>
              <a:t>Will my adults be happy to see me?</a:t>
            </a:r>
          </a:p>
          <a:p>
            <a:pPr>
              <a:lnSpc>
                <a:spcPct val="100000"/>
              </a:lnSpc>
              <a:buFont typeface="Wingdings" panose="05000000000000000000" pitchFamily="2" charset="2"/>
              <a:buChar char="ü"/>
            </a:pPr>
            <a:r>
              <a:rPr lang="en-US" sz="2400" dirty="0">
                <a:solidFill>
                  <a:srgbClr val="00467F"/>
                </a:solidFill>
              </a:rPr>
              <a:t>What will happen if I break a rule?</a:t>
            </a:r>
          </a:p>
          <a:p>
            <a:pPr marL="0" indent="0">
              <a:lnSpc>
                <a:spcPct val="100000"/>
              </a:lnSpc>
              <a:buNone/>
            </a:pPr>
            <a:r>
              <a:rPr lang="en-US" dirty="0">
                <a:solidFill>
                  <a:srgbClr val="00467F"/>
                </a:solidFill>
              </a:rPr>
              <a:t>No family is perfect, but communicating often about these issues/questions help kids of all ages feel safe</a:t>
            </a:r>
          </a:p>
          <a:p>
            <a:pPr marL="182880" indent="-182880" defTabSz="833932">
              <a:lnSpc>
                <a:spcPct val="100000"/>
              </a:lnSpc>
              <a:spcBef>
                <a:spcPts val="300"/>
              </a:spcBef>
              <a:buFontTx/>
              <a:defRPr sz="1824"/>
            </a:pPr>
            <a:endParaRPr dirty="0"/>
          </a:p>
        </p:txBody>
      </p:sp>
      <p:sp>
        <p:nvSpPr>
          <p:cNvPr id="2" name="TextBox 1">
            <a:extLst>
              <a:ext uri="{FF2B5EF4-FFF2-40B4-BE49-F238E27FC236}">
                <a16:creationId xmlns:a16="http://schemas.microsoft.com/office/drawing/2014/main" id="{69F40504-EB98-4964-A458-C97574D56CBB}"/>
              </a:ext>
            </a:extLst>
          </p:cNvPr>
          <p:cNvSpPr txBox="1"/>
          <p:nvPr/>
        </p:nvSpPr>
        <p:spPr>
          <a:xfrm>
            <a:off x="732945" y="6165171"/>
            <a:ext cx="8053160"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Brennan, M. &amp; McArthur, L. (2020). Trauma Responsive practices in schools. Resilient Futures. [PowerPoint slides].</a:t>
            </a:r>
          </a:p>
        </p:txBody>
      </p:sp>
    </p:spTree>
    <p:extLst>
      <p:ext uri="{BB962C8B-B14F-4D97-AF65-F5344CB8AC3E}">
        <p14:creationId xmlns:p14="http://schemas.microsoft.com/office/powerpoint/2010/main" val="1226572634"/>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1008</TotalTime>
  <Words>977</Words>
  <Application>Microsoft Office PowerPoint</Application>
  <PresentationFormat>On-screen Show (4:3)</PresentationFormat>
  <Paragraphs>93</Paragraphs>
  <Slides>14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Black</vt:lpstr>
      <vt:lpstr>Arial Narrow</vt:lpstr>
      <vt:lpstr>Calibri</vt:lpstr>
      <vt:lpstr>Helvetica</vt:lpstr>
      <vt:lpstr>Wingdings</vt:lpstr>
      <vt:lpstr>Office Theme</vt:lpstr>
      <vt:lpstr>2_Office Theme</vt:lpstr>
      <vt:lpstr>PowerPoint Presentation</vt:lpstr>
      <vt:lpstr>Supporting Families to Support Students</vt:lpstr>
      <vt:lpstr>PowerPoint Presentation</vt:lpstr>
      <vt:lpstr>PowerPoint Presentation</vt:lpstr>
      <vt:lpstr>PowerPoint Presentation</vt:lpstr>
      <vt:lpstr>Family Support = Powerful Medicine</vt:lpstr>
      <vt:lpstr>How Can Families Build Children’s Confidence? </vt:lpstr>
      <vt:lpstr>The Importance of Safety </vt:lpstr>
      <vt:lpstr>Safety and Predictability </vt:lpstr>
      <vt:lpstr>The Importance of Rituals &amp; Routines </vt:lpstr>
      <vt:lpstr>Choice Making </vt:lpstr>
      <vt:lpstr>Community Support</vt:lpstr>
      <vt:lpstr>How to Use this Info</vt:lpstr>
      <vt:lpstr>Thank you for joining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Terry</dc:creator>
  <cp:lastModifiedBy>Schroeder, Shawnda</cp:lastModifiedBy>
  <cp:revision>17</cp:revision>
  <dcterms:modified xsi:type="dcterms:W3CDTF">2020-11-12T22:02:15Z</dcterms:modified>
</cp:coreProperties>
</file>