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60" r:id="rId3"/>
    <p:sldId id="261" r:id="rId4"/>
    <p:sldId id="324" r:id="rId5"/>
    <p:sldId id="325" r:id="rId6"/>
    <p:sldId id="340" r:id="rId7"/>
    <p:sldId id="343" r:id="rId8"/>
    <p:sldId id="341" r:id="rId9"/>
    <p:sldId id="342" r:id="rId10"/>
    <p:sldId id="344" r:id="rId11"/>
    <p:sldId id="338" r:id="rId12"/>
    <p:sldId id="339" r:id="rId13"/>
    <p:sldId id="333" r:id="rId14"/>
    <p:sldId id="336" r:id="rId15"/>
    <p:sldId id="337" r:id="rId16"/>
    <p:sldId id="335" r:id="rId17"/>
    <p:sldId id="334" r:id="rId18"/>
    <p:sldId id="311" r:id="rId19"/>
    <p:sldId id="330" r:id="rId20"/>
    <p:sldId id="329" r:id="rId21"/>
    <p:sldId id="327" r:id="rId22"/>
    <p:sldId id="328" r:id="rId23"/>
    <p:sldId id="323" r:id="rId24"/>
    <p:sldId id="313"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B3E"/>
    <a:srgbClr val="CD4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BE4EF9-2700-EBDC-8B1E-A09DB8FF4E35}" v="8" dt="2020-12-17T20:48:57.237"/>
    <p1510:client id="{41A79D43-0C78-4DB2-B7C2-76AE76F2B5F1}" v="47" dt="2020-09-21T20:03:27.117"/>
    <p1510:client id="{5C7534AC-9B91-8A79-1C88-633C7AF66733}" v="6" dt="2020-12-17T20:40:32.864"/>
    <p1510:client id="{93072DF9-1AA7-2F9E-52EA-254A3C911BDE}" v="6" dt="2020-12-17T20:41:31.393"/>
    <p1510:client id="{AC99EF3F-2063-0D0D-AE2F-E742929B03B0}" v="243" dt="2020-09-21T19:51:00.915"/>
    <p1510:client id="{AEB064E5-3686-B803-CCF3-0F1BE4205592}" v="5" dt="2020-10-22T15:15:30.176"/>
    <p1510:client id="{E1EC4C43-9DF1-F96C-64E2-8F68D02694BE}" v="2" dt="2020-10-01T19:40:51.904"/>
    <p1510:client id="{EB2523DF-C271-C6CB-1A84-298D33C846D6}" v="3" dt="2020-11-10T17:49:46.04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6" d="100"/>
          <a:sy n="156" d="100"/>
        </p:scale>
        <p:origin x="444"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tmo, Per" userId="S::per.ostmo@ndus.edu::d8126da4-5047-410c-ac14-d3b1026ccd4a" providerId="AD" clId="Web-{0DBE4EF9-2700-EBDC-8B1E-A09DB8FF4E35}"/>
    <pc:docChg chg="delSld modSld sldOrd">
      <pc:chgData name="Ostmo, Per" userId="S::per.ostmo@ndus.edu::d8126da4-5047-410c-ac14-d3b1026ccd4a" providerId="AD" clId="Web-{0DBE4EF9-2700-EBDC-8B1E-A09DB8FF4E35}" dt="2020-12-17T20:48:57.237" v="7" actId="14100"/>
      <pc:docMkLst>
        <pc:docMk/>
      </pc:docMkLst>
      <pc:sldChg chg="ord">
        <pc:chgData name="Ostmo, Per" userId="S::per.ostmo@ndus.edu::d8126da4-5047-410c-ac14-d3b1026ccd4a" providerId="AD" clId="Web-{0DBE4EF9-2700-EBDC-8B1E-A09DB8FF4E35}" dt="2020-12-17T20:44:00.047" v="0"/>
        <pc:sldMkLst>
          <pc:docMk/>
          <pc:sldMk cId="0" sldId="260"/>
        </pc:sldMkLst>
      </pc:sldChg>
      <pc:sldChg chg="del">
        <pc:chgData name="Ostmo, Per" userId="S::per.ostmo@ndus.edu::d8126da4-5047-410c-ac14-d3b1026ccd4a" providerId="AD" clId="Web-{0DBE4EF9-2700-EBDC-8B1E-A09DB8FF4E35}" dt="2020-12-17T20:45:05.582" v="1"/>
        <pc:sldMkLst>
          <pc:docMk/>
          <pc:sldMk cId="0" sldId="263"/>
        </pc:sldMkLst>
      </pc:sldChg>
      <pc:sldChg chg="modSp">
        <pc:chgData name="Ostmo, Per" userId="S::per.ostmo@ndus.edu::d8126da4-5047-410c-ac14-d3b1026ccd4a" providerId="AD" clId="Web-{0DBE4EF9-2700-EBDC-8B1E-A09DB8FF4E35}" dt="2020-12-17T20:48:57.237" v="7" actId="14100"/>
        <pc:sldMkLst>
          <pc:docMk/>
          <pc:sldMk cId="237291593" sldId="336"/>
        </pc:sldMkLst>
        <pc:picChg chg="mod">
          <ac:chgData name="Ostmo, Per" userId="S::per.ostmo@ndus.edu::d8126da4-5047-410c-ac14-d3b1026ccd4a" providerId="AD" clId="Web-{0DBE4EF9-2700-EBDC-8B1E-A09DB8FF4E35}" dt="2020-12-17T20:48:57.237" v="7" actId="14100"/>
          <ac:picMkLst>
            <pc:docMk/>
            <pc:sldMk cId="237291593" sldId="336"/>
            <ac:picMk id="6" creationId="{9C6FE7F0-0A69-4452-901B-43ED01AA250A}"/>
          </ac:picMkLst>
        </pc:picChg>
      </pc:sldChg>
      <pc:sldChg chg="modSp">
        <pc:chgData name="Ostmo, Per" userId="S::per.ostmo@ndus.edu::d8126da4-5047-410c-ac14-d3b1026ccd4a" providerId="AD" clId="Web-{0DBE4EF9-2700-EBDC-8B1E-A09DB8FF4E35}" dt="2020-12-17T20:47:34.998" v="3" actId="14100"/>
        <pc:sldMkLst>
          <pc:docMk/>
          <pc:sldMk cId="1044237789" sldId="337"/>
        </pc:sldMkLst>
        <pc:picChg chg="mod">
          <ac:chgData name="Ostmo, Per" userId="S::per.ostmo@ndus.edu::d8126da4-5047-410c-ac14-d3b1026ccd4a" providerId="AD" clId="Web-{0DBE4EF9-2700-EBDC-8B1E-A09DB8FF4E35}" dt="2020-12-17T20:47:34.998" v="3" actId="14100"/>
          <ac:picMkLst>
            <pc:docMk/>
            <pc:sldMk cId="1044237789" sldId="337"/>
            <ac:picMk id="4" creationId="{FA4205AB-FA34-4F12-ADCB-957FCEB6689A}"/>
          </ac:picMkLst>
        </pc:picChg>
      </pc:sldChg>
    </pc:docChg>
  </pc:docChgLst>
  <pc:docChgLst>
    <pc:chgData name="Ostmo, Per" userId="S::per.ostmo@ndus.edu::d8126da4-5047-410c-ac14-d3b1026ccd4a" providerId="AD" clId="Web-{93072DF9-1AA7-2F9E-52EA-254A3C911BDE}"/>
    <pc:docChg chg="delSld modSld">
      <pc:chgData name="Ostmo, Per" userId="S::per.ostmo@ndus.edu::d8126da4-5047-410c-ac14-d3b1026ccd4a" providerId="AD" clId="Web-{93072DF9-1AA7-2F9E-52EA-254A3C911BDE}" dt="2020-12-17T20:41:31.393" v="5"/>
      <pc:docMkLst>
        <pc:docMk/>
      </pc:docMkLst>
      <pc:sldChg chg="delSp modSp del">
        <pc:chgData name="Ostmo, Per" userId="S::per.ostmo@ndus.edu::d8126da4-5047-410c-ac14-d3b1026ccd4a" providerId="AD" clId="Web-{93072DF9-1AA7-2F9E-52EA-254A3C911BDE}" dt="2020-12-17T20:41:31.393" v="5"/>
        <pc:sldMkLst>
          <pc:docMk/>
          <pc:sldMk cId="0" sldId="256"/>
        </pc:sldMkLst>
        <pc:spChg chg="del mod">
          <ac:chgData name="Ostmo, Per" userId="S::per.ostmo@ndus.edu::d8126da4-5047-410c-ac14-d3b1026ccd4a" providerId="AD" clId="Web-{93072DF9-1AA7-2F9E-52EA-254A3C911BDE}" dt="2020-12-17T20:41:09.893" v="1"/>
          <ac:spMkLst>
            <pc:docMk/>
            <pc:sldMk cId="0" sldId="256"/>
            <ac:spMk id="9" creationId="{8D16CD88-50FE-48F5-B4FB-F206EE21983E}"/>
          </ac:spMkLst>
        </pc:spChg>
      </pc:sldChg>
      <pc:sldChg chg="addSp modSp">
        <pc:chgData name="Ostmo, Per" userId="S::per.ostmo@ndus.edu::d8126da4-5047-410c-ac14-d3b1026ccd4a" providerId="AD" clId="Web-{93072DF9-1AA7-2F9E-52EA-254A3C911BDE}" dt="2020-12-17T20:41:23.049" v="4" actId="1076"/>
        <pc:sldMkLst>
          <pc:docMk/>
          <pc:sldMk cId="0" sldId="257"/>
        </pc:sldMkLst>
        <pc:spChg chg="mod">
          <ac:chgData name="Ostmo, Per" userId="S::per.ostmo@ndus.edu::d8126da4-5047-410c-ac14-d3b1026ccd4a" providerId="AD" clId="Web-{93072DF9-1AA7-2F9E-52EA-254A3C911BDE}" dt="2020-12-17T20:41:23.049" v="4" actId="1076"/>
          <ac:spMkLst>
            <pc:docMk/>
            <pc:sldMk cId="0" sldId="257"/>
            <ac:spMk id="4" creationId="{4B741247-F8CC-4B43-8187-438C5864C928}"/>
          </ac:spMkLst>
        </pc:spChg>
        <pc:spChg chg="add mod">
          <ac:chgData name="Ostmo, Per" userId="S::per.ostmo@ndus.edu::d8126da4-5047-410c-ac14-d3b1026ccd4a" providerId="AD" clId="Web-{93072DF9-1AA7-2F9E-52EA-254A3C911BDE}" dt="2020-12-17T20:41:18.205" v="3" actId="1076"/>
          <ac:spMkLst>
            <pc:docMk/>
            <pc:sldMk cId="0" sldId="257"/>
            <ac:spMk id="5" creationId="{3BE9C61E-5946-4BB1-8535-E9D3B9AF385E}"/>
          </ac:spMkLst>
        </pc:spChg>
      </pc:sldChg>
    </pc:docChg>
  </pc:docChgLst>
  <pc:docChgLst>
    <pc:chgData name="Ostmo, Per" userId="S::per.ostmo@ndus.edu::d8126da4-5047-410c-ac14-d3b1026ccd4a" providerId="AD" clId="Web-{5C7534AC-9B91-8A79-1C88-633C7AF66733}"/>
    <pc:docChg chg="modSld">
      <pc:chgData name="Ostmo, Per" userId="S::per.ostmo@ndus.edu::d8126da4-5047-410c-ac14-d3b1026ccd4a" providerId="AD" clId="Web-{5C7534AC-9B91-8A79-1C88-633C7AF66733}" dt="2020-12-17T20:40:32.864" v="5" actId="1076"/>
      <pc:docMkLst>
        <pc:docMk/>
      </pc:docMkLst>
      <pc:sldChg chg="delSp modSp">
        <pc:chgData name="Ostmo, Per" userId="S::per.ostmo@ndus.edu::d8126da4-5047-410c-ac14-d3b1026ccd4a" providerId="AD" clId="Web-{5C7534AC-9B91-8A79-1C88-633C7AF66733}" dt="2020-12-17T20:40:23.942" v="1"/>
        <pc:sldMkLst>
          <pc:docMk/>
          <pc:sldMk cId="0" sldId="256"/>
        </pc:sldMkLst>
        <pc:spChg chg="del mod">
          <ac:chgData name="Ostmo, Per" userId="S::per.ostmo@ndus.edu::d8126da4-5047-410c-ac14-d3b1026ccd4a" providerId="AD" clId="Web-{5C7534AC-9B91-8A79-1C88-633C7AF66733}" dt="2020-12-17T20:40:23.942" v="1"/>
          <ac:spMkLst>
            <pc:docMk/>
            <pc:sldMk cId="0" sldId="256"/>
            <ac:spMk id="6" creationId="{0182ABF0-1B1A-42ED-9568-25260B8210E9}"/>
          </ac:spMkLst>
        </pc:spChg>
      </pc:sldChg>
      <pc:sldChg chg="addSp delSp modSp">
        <pc:chgData name="Ostmo, Per" userId="S::per.ostmo@ndus.edu::d8126da4-5047-410c-ac14-d3b1026ccd4a" providerId="AD" clId="Web-{5C7534AC-9B91-8A79-1C88-633C7AF66733}" dt="2020-12-17T20:40:32.864" v="5" actId="1076"/>
        <pc:sldMkLst>
          <pc:docMk/>
          <pc:sldMk cId="0" sldId="257"/>
        </pc:sldMkLst>
        <pc:spChg chg="add mod">
          <ac:chgData name="Ostmo, Per" userId="S::per.ostmo@ndus.edu::d8126da4-5047-410c-ac14-d3b1026ccd4a" providerId="AD" clId="Web-{5C7534AC-9B91-8A79-1C88-633C7AF66733}" dt="2020-12-17T20:40:32.864" v="5" actId="1076"/>
          <ac:spMkLst>
            <pc:docMk/>
            <pc:sldMk cId="0" sldId="257"/>
            <ac:spMk id="4" creationId="{4B741247-F8CC-4B43-8187-438C5864C928}"/>
          </ac:spMkLst>
        </pc:spChg>
        <pc:spChg chg="add del">
          <ac:chgData name="Ostmo, Per" userId="S::per.ostmo@ndus.edu::d8126da4-5047-410c-ac14-d3b1026ccd4a" providerId="AD" clId="Web-{5C7534AC-9B91-8A79-1C88-633C7AF66733}" dt="2020-12-17T20:40:30.130" v="4"/>
          <ac:spMkLst>
            <pc:docMk/>
            <pc:sldMk cId="0" sldId="257"/>
            <ac:spMk id="5" creationId="{4B741247-F8CC-4B43-8187-438C5864C928}"/>
          </ac:spMkLst>
        </pc:spChg>
      </pc:sldChg>
    </pc:docChg>
  </pc:docChgLst>
  <pc:docChgLst>
    <pc:chgData name="Ostmo, Per" userId="S::per.ostmo@ndus.edu::d8126da4-5047-410c-ac14-d3b1026ccd4a" providerId="AD" clId="Web-{8A231D8C-46DB-1CFD-FB92-C854D0142114}"/>
    <pc:docChg chg="modSld">
      <pc:chgData name="Ostmo, Per" userId="S::per.ostmo@ndus.edu::d8126da4-5047-410c-ac14-d3b1026ccd4a" providerId="AD" clId="Web-{8A231D8C-46DB-1CFD-FB92-C854D0142114}" dt="2020-12-17T20:42:39.826" v="1"/>
      <pc:docMkLst>
        <pc:docMk/>
      </pc:docMkLst>
      <pc:sldChg chg="modNotes">
        <pc:chgData name="Ostmo, Per" userId="S::per.ostmo@ndus.edu::d8126da4-5047-410c-ac14-d3b1026ccd4a" providerId="AD" clId="Web-{8A231D8C-46DB-1CFD-FB92-C854D0142114}" dt="2020-12-17T20:42:39.826" v="1"/>
        <pc:sldMkLst>
          <pc:docMk/>
          <pc:sldMk cId="0" sldId="260"/>
        </pc:sldMkLst>
      </pc:sldChg>
      <pc:sldChg chg="modNotes">
        <pc:chgData name="Ostmo, Per" userId="S::per.ostmo@ndus.edu::d8126da4-5047-410c-ac14-d3b1026ccd4a" providerId="AD" clId="Web-{8A231D8C-46DB-1CFD-FB92-C854D0142114}" dt="2020-12-17T20:42:32.513" v="0"/>
        <pc:sldMkLst>
          <pc:docMk/>
          <pc:sldMk cId="0"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endParaRPr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4" name="Shape 154"/>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endParaRPr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524000" y="2601117"/>
            <a:ext cx="9144000" cy="1655766"/>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Rectangle 7"/>
          <p:cNvSpPr/>
          <p:nvPr/>
        </p:nvSpPr>
        <p:spPr>
          <a:xfrm>
            <a:off x="311888" y="1"/>
            <a:ext cx="11880113" cy="2275367"/>
          </a:xfrm>
          <a:prstGeom prst="rect">
            <a:avLst/>
          </a:prstGeom>
          <a:solidFill>
            <a:srgbClr val="00467F"/>
          </a:solidFill>
          <a:ln w="12700">
            <a:miter lim="400000"/>
          </a:ln>
        </p:spPr>
        <p:txBody>
          <a:bodyPr lIns="45718" tIns="45718" rIns="45718" bIns="45718" anchor="ctr"/>
          <a:lstStyle/>
          <a:p>
            <a:pPr algn="ctr">
              <a:defRPr>
                <a:solidFill>
                  <a:srgbClr val="FFFFFF"/>
                </a:solidFill>
              </a:defRPr>
            </a:pPr>
            <a:endParaRPr sz="1800" dirty="0"/>
          </a:p>
        </p:txBody>
      </p:sp>
      <p:sp>
        <p:nvSpPr>
          <p:cNvPr id="14" name="Title Text"/>
          <p:cNvSpPr txBox="1">
            <a:spLocks noGrp="1"/>
          </p:cNvSpPr>
          <p:nvPr>
            <p:ph type="title"/>
          </p:nvPr>
        </p:nvSpPr>
        <p:spPr>
          <a:xfrm>
            <a:off x="819889" y="180752"/>
            <a:ext cx="10363201" cy="1913864"/>
          </a:xfrm>
          <a:prstGeom prst="rect">
            <a:avLst/>
          </a:prstGeom>
        </p:spPr>
        <p:txBody>
          <a:bodyPr anchor="b"/>
          <a:lstStyle>
            <a:lvl1pPr algn="ctr">
              <a:defRPr sz="6000">
                <a:solidFill>
                  <a:srgbClr val="FFFFFF"/>
                </a:solidFill>
              </a:defRPr>
            </a:lvl1pPr>
          </a:lstStyle>
          <a:p>
            <a:r>
              <a:t>Title Text</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838200" y="400566"/>
            <a:ext cx="10515600" cy="1325566"/>
          </a:xfrm>
          <a:prstGeom prst="rect">
            <a:avLst/>
          </a:prstGeom>
        </p:spPr>
        <p:txBody>
          <a:bodyPr/>
          <a:lstStyle/>
          <a:p>
            <a:r>
              <a:t>Title Text</a:t>
            </a:r>
          </a:p>
        </p:txBody>
      </p:sp>
      <p:sp>
        <p:nvSpPr>
          <p:cNvPr id="23" name="Body Level One…"/>
          <p:cNvSpPr txBox="1">
            <a:spLocks noGrp="1"/>
          </p:cNvSpPr>
          <p:nvPr>
            <p:ph type="body" sz="quarter" idx="1"/>
          </p:nvPr>
        </p:nvSpPr>
        <p:spPr>
          <a:xfrm>
            <a:off x="838200" y="4791740"/>
            <a:ext cx="10515600" cy="155534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Rectangle 7"/>
          <p:cNvSpPr/>
          <p:nvPr/>
        </p:nvSpPr>
        <p:spPr>
          <a:xfrm>
            <a:off x="311888" y="2291317"/>
            <a:ext cx="11880113" cy="2275367"/>
          </a:xfrm>
          <a:prstGeom prst="rect">
            <a:avLst/>
          </a:prstGeom>
          <a:solidFill>
            <a:srgbClr val="CC4927"/>
          </a:solidFill>
          <a:ln w="12700">
            <a:miter lim="400000"/>
          </a:ln>
        </p:spPr>
        <p:txBody>
          <a:bodyPr lIns="45718" tIns="45718" rIns="45718" bIns="45718" anchor="ctr"/>
          <a:lstStyle/>
          <a:p>
            <a:pPr algn="ctr">
              <a:defRPr>
                <a:solidFill>
                  <a:srgbClr val="FFFFFF"/>
                </a:solidFill>
              </a:defRPr>
            </a:pPr>
            <a:endParaRPr sz="1800" dirty="0"/>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32" name="Title Text"/>
          <p:cNvSpPr txBox="1">
            <a:spLocks noGrp="1"/>
          </p:cNvSpPr>
          <p:nvPr>
            <p:ph type="title"/>
          </p:nvPr>
        </p:nvSpPr>
        <p:spPr>
          <a:xfrm>
            <a:off x="838200" y="400566"/>
            <a:ext cx="10515600" cy="1325566"/>
          </a:xfrm>
          <a:prstGeom prst="rect">
            <a:avLst/>
          </a:prstGeom>
        </p:spPr>
        <p:txBody>
          <a:bodyPr/>
          <a:lstStyle/>
          <a:p>
            <a:r>
              <a:t>Title Text</a:t>
            </a:r>
          </a:p>
        </p:txBody>
      </p:sp>
      <p:sp>
        <p:nvSpPr>
          <p:cNvPr id="33" name="Body Level One…"/>
          <p:cNvSpPr txBox="1">
            <a:spLocks noGrp="1"/>
          </p:cNvSpPr>
          <p:nvPr>
            <p:ph type="body" sz="quarter" idx="1"/>
          </p:nvPr>
        </p:nvSpPr>
        <p:spPr>
          <a:xfrm>
            <a:off x="838200" y="2607080"/>
            <a:ext cx="10515600" cy="155534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Rectangle 7"/>
          <p:cNvSpPr/>
          <p:nvPr/>
        </p:nvSpPr>
        <p:spPr>
          <a:xfrm>
            <a:off x="311889" y="4582634"/>
            <a:ext cx="11880113" cy="2275371"/>
          </a:xfrm>
          <a:prstGeom prst="rect">
            <a:avLst/>
          </a:prstGeom>
          <a:solidFill>
            <a:srgbClr val="94A545"/>
          </a:solidFill>
          <a:ln w="12700">
            <a:miter lim="400000"/>
          </a:ln>
        </p:spPr>
        <p:txBody>
          <a:bodyPr lIns="45718" tIns="45718" rIns="45718" bIns="45718" anchor="ctr"/>
          <a:lstStyle/>
          <a:p>
            <a:pPr algn="ctr">
              <a:defRPr>
                <a:solidFill>
                  <a:srgbClr val="FFFFFF"/>
                </a:solidFill>
              </a:defRPr>
            </a:pPr>
            <a:endParaRPr sz="1800" dirty="0"/>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2" name="Title Text"/>
          <p:cNvSpPr txBox="1">
            <a:spLocks noGrp="1"/>
          </p:cNvSpPr>
          <p:nvPr>
            <p:ph type="title"/>
          </p:nvPr>
        </p:nvSpPr>
        <p:spPr>
          <a:xfrm>
            <a:off x="831850" y="1709740"/>
            <a:ext cx="10515601" cy="2852737"/>
          </a:xfrm>
          <a:prstGeom prst="rect">
            <a:avLst/>
          </a:prstGeom>
        </p:spPr>
        <p:txBody>
          <a:bodyPr anchor="b"/>
          <a:lstStyle>
            <a:lvl1pPr>
              <a:defRPr sz="6000"/>
            </a:lvl1pPr>
          </a:lstStyle>
          <a:p>
            <a:r>
              <a:t>Title Text</a:t>
            </a:r>
          </a:p>
        </p:txBody>
      </p:sp>
      <p:sp>
        <p:nvSpPr>
          <p:cNvPr id="43" name="Body Level One…"/>
          <p:cNvSpPr txBox="1">
            <a:spLocks noGrp="1"/>
          </p:cNvSpPr>
          <p:nvPr>
            <p:ph type="body" sz="quarter" idx="1"/>
          </p:nvPr>
        </p:nvSpPr>
        <p:spPr>
          <a:xfrm>
            <a:off x="831850" y="4589465"/>
            <a:ext cx="10515601" cy="1500191"/>
          </a:xfrm>
          <a:prstGeom prst="rect">
            <a:avLst/>
          </a:prstGeom>
        </p:spPr>
        <p:txBody>
          <a:bodyPr/>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le Text"/>
          <p:cNvSpPr txBox="1">
            <a:spLocks noGrp="1"/>
          </p:cNvSpPr>
          <p:nvPr>
            <p:ph type="title"/>
          </p:nvPr>
        </p:nvSpPr>
        <p:spPr>
          <a:xfrm>
            <a:off x="839789" y="365125"/>
            <a:ext cx="10515601" cy="1325564"/>
          </a:xfrm>
          <a:prstGeom prst="rect">
            <a:avLst/>
          </a:prstGeom>
        </p:spPr>
        <p:txBody>
          <a:bodyPr/>
          <a:lstStyle/>
          <a:p>
            <a:r>
              <a:t>Title Text</a:t>
            </a:r>
          </a:p>
        </p:txBody>
      </p:sp>
      <p:sp>
        <p:nvSpPr>
          <p:cNvPr id="70" name="Body Level One…"/>
          <p:cNvSpPr txBox="1">
            <a:spLocks noGrp="1"/>
          </p:cNvSpPr>
          <p:nvPr>
            <p:ph type="body" sz="quarter" idx="1"/>
          </p:nvPr>
        </p:nvSpPr>
        <p:spPr>
          <a:xfrm>
            <a:off x="839789" y="1681163"/>
            <a:ext cx="5157791" cy="823916"/>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1" name="Text Placeholder 4"/>
          <p:cNvSpPr>
            <a:spLocks noGrp="1"/>
          </p:cNvSpPr>
          <p:nvPr>
            <p:ph type="body" sz="quarter" idx="13"/>
          </p:nvPr>
        </p:nvSpPr>
        <p:spPr>
          <a:xfrm>
            <a:off x="6172197" y="1681163"/>
            <a:ext cx="5183195" cy="823914"/>
          </a:xfrm>
          <a:prstGeom prst="rect">
            <a:avLst/>
          </a:prstGeom>
        </p:spPr>
        <p:txBody>
          <a:bodyPr anchor="b"/>
          <a:lstStyle/>
          <a:p>
            <a:endParaRPr/>
          </a:p>
        </p:txBody>
      </p:sp>
      <p:sp>
        <p:nvSpPr>
          <p:cNvPr id="72" name="Slide Number"/>
          <p:cNvSpPr txBox="1">
            <a:spLocks noGrp="1"/>
          </p:cNvSpPr>
          <p:nvPr>
            <p:ph type="sldNum" sz="quarter" idx="2"/>
          </p:nvPr>
        </p:nvSpPr>
        <p:spPr>
          <a:xfrm>
            <a:off x="11078732" y="6400417"/>
            <a:ext cx="275071" cy="27699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Title Text"/>
          <p:cNvSpPr txBox="1">
            <a:spLocks noGrp="1"/>
          </p:cNvSpPr>
          <p:nvPr>
            <p:ph type="title"/>
          </p:nvPr>
        </p:nvSpPr>
        <p:spPr>
          <a:prstGeom prst="rect">
            <a:avLst/>
          </a:prstGeom>
        </p:spPr>
        <p:txBody>
          <a:bodyPr/>
          <a:lstStyle/>
          <a:p>
            <a:r>
              <a:t>Title Text</a:t>
            </a:r>
          </a:p>
        </p:txBody>
      </p:sp>
      <p:sp>
        <p:nvSpPr>
          <p:cNvPr id="80" name="Slide Number"/>
          <p:cNvSpPr txBox="1">
            <a:spLocks noGrp="1"/>
          </p:cNvSpPr>
          <p:nvPr>
            <p:ph type="sldNum" sz="quarter" idx="2"/>
          </p:nvPr>
        </p:nvSpPr>
        <p:spPr>
          <a:xfrm>
            <a:off x="11078732" y="6400417"/>
            <a:ext cx="275071" cy="27699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94" name="Google Shape;6;p24" descr="Google Shape;6;p24"/>
          <p:cNvPicPr>
            <a:picLocks noChangeAspect="1"/>
          </p:cNvPicPr>
          <p:nvPr/>
        </p:nvPicPr>
        <p:blipFill>
          <a:blip r:embed="rId2"/>
          <a:stretch>
            <a:fillRect/>
          </a:stretch>
        </p:blipFill>
        <p:spPr>
          <a:xfrm rot="16200000" flipH="1">
            <a:off x="-3306807" y="3306808"/>
            <a:ext cx="6858001" cy="244391"/>
          </a:xfrm>
          <a:prstGeom prst="rect">
            <a:avLst/>
          </a:prstGeom>
          <a:ln w="12700">
            <a:miter lim="400000"/>
          </a:ln>
        </p:spPr>
      </p:pic>
      <p:sp>
        <p:nvSpPr>
          <p:cNvPr id="95" name="Title Text"/>
          <p:cNvSpPr txBox="1">
            <a:spLocks noGrp="1"/>
          </p:cNvSpPr>
          <p:nvPr>
            <p:ph type="title"/>
          </p:nvPr>
        </p:nvSpPr>
        <p:spPr>
          <a:xfrm>
            <a:off x="914400" y="1195101"/>
            <a:ext cx="10363200" cy="2387601"/>
          </a:xfrm>
          <a:prstGeom prst="rect">
            <a:avLst/>
          </a:prstGeom>
        </p:spPr>
        <p:txBody>
          <a:bodyPr lIns="45699" tIns="45699" rIns="45699" bIns="45699" anchor="b"/>
          <a:lstStyle>
            <a:lvl1pPr algn="ctr">
              <a:defRPr sz="4500"/>
            </a:lvl1pPr>
          </a:lstStyle>
          <a:p>
            <a:r>
              <a:t>Title Text</a:t>
            </a:r>
          </a:p>
        </p:txBody>
      </p:sp>
      <p:sp>
        <p:nvSpPr>
          <p:cNvPr id="96" name="Body Level One…"/>
          <p:cNvSpPr txBox="1">
            <a:spLocks noGrp="1"/>
          </p:cNvSpPr>
          <p:nvPr>
            <p:ph type="body" sz="quarter" idx="1"/>
          </p:nvPr>
        </p:nvSpPr>
        <p:spPr>
          <a:xfrm>
            <a:off x="1524000" y="3716913"/>
            <a:ext cx="9144000" cy="969964"/>
          </a:xfrm>
          <a:prstGeom prst="rect">
            <a:avLst/>
          </a:prstGeom>
        </p:spPr>
        <p:txBody>
          <a:bodyPr lIns="45699" tIns="45699" rIns="45699" bIns="45699"/>
          <a:lstStyle>
            <a:lvl1pPr marL="203200" indent="-152400" algn="ctr">
              <a:spcBef>
                <a:spcPts val="700"/>
              </a:spcBef>
              <a:buSzTx/>
              <a:buFontTx/>
              <a:buNone/>
              <a:defRPr sz="1800"/>
            </a:lvl1pPr>
            <a:lvl2pPr marL="203200" indent="50800" algn="ctr">
              <a:spcBef>
                <a:spcPts val="700"/>
              </a:spcBef>
              <a:buSzTx/>
              <a:buFontTx/>
              <a:buNone/>
              <a:defRPr sz="1800"/>
            </a:lvl2pPr>
            <a:lvl3pPr marL="203200" indent="50800" algn="ctr">
              <a:spcBef>
                <a:spcPts val="700"/>
              </a:spcBef>
              <a:buSzTx/>
              <a:buFontTx/>
              <a:buNone/>
              <a:defRPr sz="1800"/>
            </a:lvl3pPr>
            <a:lvl4pPr marL="203200" indent="50800" algn="ctr">
              <a:spcBef>
                <a:spcPts val="700"/>
              </a:spcBef>
              <a:buSzTx/>
              <a:buFontTx/>
              <a:buNone/>
              <a:defRPr sz="1800"/>
            </a:lvl4pPr>
            <a:lvl5pPr marL="203200" indent="50800" algn="ctr">
              <a:spcBef>
                <a:spcPts val="700"/>
              </a:spcBef>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97" name="Google Shape;18;p2"/>
          <p:cNvSpPr>
            <a:spLocks noGrp="1"/>
          </p:cNvSpPr>
          <p:nvPr>
            <p:ph type="pic" sz="quarter" idx="13"/>
          </p:nvPr>
        </p:nvSpPr>
        <p:spPr>
          <a:xfrm>
            <a:off x="2148416" y="3"/>
            <a:ext cx="8824387" cy="1090613"/>
          </a:xfrm>
          <a:prstGeom prst="rect">
            <a:avLst/>
          </a:prstGeom>
        </p:spPr>
        <p:txBody>
          <a:bodyPr lIns="91439" tIns="45719" rIns="91439" bIns="45719">
            <a:noAutofit/>
          </a:bodyPr>
          <a:lstStyle/>
          <a:p>
            <a:endParaRPr dirty="0"/>
          </a:p>
        </p:txBody>
      </p:sp>
      <p:sp>
        <p:nvSpPr>
          <p:cNvPr id="98" name="Google Shape;19;p2"/>
          <p:cNvSpPr>
            <a:spLocks noGrp="1"/>
          </p:cNvSpPr>
          <p:nvPr>
            <p:ph type="pic" sz="quarter" idx="14"/>
          </p:nvPr>
        </p:nvSpPr>
        <p:spPr>
          <a:xfrm>
            <a:off x="6290733" y="4718050"/>
            <a:ext cx="5901267" cy="2139950"/>
          </a:xfrm>
          <a:prstGeom prst="rect">
            <a:avLst/>
          </a:prstGeom>
        </p:spPr>
        <p:txBody>
          <a:bodyPr lIns="91439" tIns="45719" rIns="91439" bIns="45719">
            <a:noAutofit/>
          </a:bodyPr>
          <a:lstStyle/>
          <a:p>
            <a:endParaRPr dirty="0"/>
          </a:p>
        </p:txBody>
      </p:sp>
      <p:sp>
        <p:nvSpPr>
          <p:cNvPr id="99" name="Slide Number"/>
          <p:cNvSpPr txBox="1">
            <a:spLocks noGrp="1"/>
          </p:cNvSpPr>
          <p:nvPr>
            <p:ph type="sldNum" sz="quarter" idx="2"/>
          </p:nvPr>
        </p:nvSpPr>
        <p:spPr>
          <a:xfrm>
            <a:off x="8462616" y="6217898"/>
            <a:ext cx="274984" cy="276908"/>
          </a:xfrm>
          <a:prstGeom prst="rect">
            <a:avLst/>
          </a:prstGeom>
        </p:spPr>
        <p:txBody>
          <a:bodyPr lIns="45675" tIns="45675" rIns="45675" bIns="45675"/>
          <a:lstStyle>
            <a:lvl1pPr defTabSz="914400"/>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pic>
        <p:nvPicPr>
          <p:cNvPr id="117" name="Google Shape;6;p24" descr="Google Shape;6;p24"/>
          <p:cNvPicPr>
            <a:picLocks noChangeAspect="1"/>
          </p:cNvPicPr>
          <p:nvPr/>
        </p:nvPicPr>
        <p:blipFill>
          <a:blip r:embed="rId2"/>
          <a:stretch>
            <a:fillRect/>
          </a:stretch>
        </p:blipFill>
        <p:spPr>
          <a:xfrm rot="16200000" flipH="1">
            <a:off x="-3306807" y="3306808"/>
            <a:ext cx="6858001" cy="244391"/>
          </a:xfrm>
          <a:prstGeom prst="rect">
            <a:avLst/>
          </a:prstGeom>
          <a:ln w="12700">
            <a:miter lim="400000"/>
          </a:ln>
        </p:spPr>
      </p:pic>
      <p:sp>
        <p:nvSpPr>
          <p:cNvPr id="118" name="Slide Number"/>
          <p:cNvSpPr txBox="1">
            <a:spLocks noGrp="1"/>
          </p:cNvSpPr>
          <p:nvPr>
            <p:ph type="sldNum" sz="quarter" idx="2"/>
          </p:nvPr>
        </p:nvSpPr>
        <p:spPr>
          <a:xfrm>
            <a:off x="11078821" y="6400461"/>
            <a:ext cx="274984" cy="276908"/>
          </a:xfrm>
          <a:prstGeom prst="rect">
            <a:avLst/>
          </a:prstGeom>
        </p:spPr>
        <p:txBody>
          <a:bodyPr lIns="45675" tIns="45675" rIns="45675" bIns="45675"/>
          <a:lstStyle>
            <a:lvl1pPr defTabSz="914400"/>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11"/>
          <a:stretch>
            <a:fillRect/>
          </a:stretch>
        </p:blipFill>
        <p:spPr>
          <a:xfrm rot="5400000" flipV="1">
            <a:off x="-3306807" y="3306809"/>
            <a:ext cx="6858001" cy="244388"/>
          </a:xfrm>
          <a:prstGeom prst="rect">
            <a:avLst/>
          </a:prstGeom>
          <a:ln w="12700">
            <a:miter lim="400000"/>
          </a:ln>
        </p:spPr>
      </p:pic>
      <p:sp>
        <p:nvSpPr>
          <p:cNvPr id="3" name="Title Text"/>
          <p:cNvSpPr txBox="1">
            <a:spLocks noGrp="1"/>
          </p:cNvSpPr>
          <p:nvPr>
            <p:ph type="title"/>
          </p:nvPr>
        </p:nvSpPr>
        <p:spPr>
          <a:xfrm>
            <a:off x="838200" y="365125"/>
            <a:ext cx="10515600" cy="132556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62531" y="6217854"/>
            <a:ext cx="275071" cy="276995"/>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8" r:id="rId8"/>
    <p:sldLayoutId id="2147483660"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www.educateautism.com/free-materials-and-downloads.html/category/token-boards.html" TargetMode="External"/><Relationship Id="rId2" Type="http://schemas.openxmlformats.org/officeDocument/2006/relationships/hyperlink" Target="https://www.thetokenboard.com/" TargetMode="Externa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www.pbisworld.com/tier-2/reward-system/"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mailto:ebriely@wiche.edu"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mhttcnetwork.org/centers/global-mhttc/racial-equity-cultural-diversity"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ubtitle 2"/>
          <p:cNvSpPr txBox="1">
            <a:spLocks noGrp="1"/>
          </p:cNvSpPr>
          <p:nvPr>
            <p:ph type="subTitle" sz="half" idx="1"/>
          </p:nvPr>
        </p:nvSpPr>
        <p:spPr>
          <a:xfrm>
            <a:off x="2667000" y="2460813"/>
            <a:ext cx="7422116" cy="2971801"/>
          </a:xfrm>
          <a:prstGeom prst="rect">
            <a:avLst/>
          </a:prstGeom>
        </p:spPr>
        <p:txBody>
          <a:bodyPr/>
          <a:lstStyle/>
          <a:p>
            <a:pPr>
              <a:lnSpc>
                <a:spcPct val="100000"/>
              </a:lnSpc>
            </a:pPr>
            <a:r>
              <a:rPr lang="en-US" sz="2400" b="1" dirty="0">
                <a:latin typeface="Arial"/>
              </a:rPr>
              <a:t>Erin Briley, M.S., NCSP</a:t>
            </a:r>
          </a:p>
          <a:p>
            <a:pPr>
              <a:lnSpc>
                <a:spcPct val="100000"/>
              </a:lnSpc>
            </a:pPr>
            <a:r>
              <a:rPr lang="en-US" sz="2400" b="1" dirty="0">
                <a:latin typeface="Arial"/>
              </a:rPr>
              <a:t>Technical Trainer</a:t>
            </a:r>
          </a:p>
          <a:p>
            <a:pPr>
              <a:lnSpc>
                <a:spcPct val="100000"/>
              </a:lnSpc>
            </a:pPr>
            <a:r>
              <a:rPr lang="en-US" sz="2400" dirty="0">
                <a:latin typeface="Arial"/>
              </a:rPr>
              <a:t>Mountain Plains Mental Health Technology Transfer Center (MHTTC)</a:t>
            </a:r>
          </a:p>
          <a:p>
            <a:pPr>
              <a:lnSpc>
                <a:spcPct val="100000"/>
              </a:lnSpc>
            </a:pPr>
            <a:endParaRPr lang="en-US" dirty="0"/>
          </a:p>
          <a:p>
            <a:pPr>
              <a:lnSpc>
                <a:spcPct val="100000"/>
              </a:lnSpc>
            </a:pPr>
            <a:r>
              <a:rPr lang="en-US" sz="1600" dirty="0"/>
              <a:t>December 7, 2020</a:t>
            </a:r>
            <a:endParaRPr lang="en-US" sz="1600" dirty="0">
              <a:latin typeface="Arial"/>
            </a:endParaRPr>
          </a:p>
        </p:txBody>
      </p:sp>
      <p:sp>
        <p:nvSpPr>
          <p:cNvPr id="133" name="Title 1"/>
          <p:cNvSpPr txBox="1">
            <a:spLocks noGrp="1"/>
          </p:cNvSpPr>
          <p:nvPr>
            <p:ph type="ctrTitle"/>
          </p:nvPr>
        </p:nvSpPr>
        <p:spPr>
          <a:xfrm>
            <a:off x="2316717" y="206810"/>
            <a:ext cx="7772401" cy="1850958"/>
          </a:xfrm>
          <a:prstGeom prst="rect">
            <a:avLst/>
          </a:prstGeom>
        </p:spPr>
        <p:txBody>
          <a:bodyPr/>
          <a:lstStyle>
            <a:lvl1pPr defTabSz="822958">
              <a:defRPr sz="3200" b="1"/>
            </a:lvl1pPr>
          </a:lstStyle>
          <a:p>
            <a:r>
              <a:rPr lang="en-US" dirty="0"/>
              <a:t>Strategies for Managing Behaviors in the Classroom Remotely</a:t>
            </a:r>
            <a:endParaRPr dirty="0"/>
          </a:p>
        </p:txBody>
      </p:sp>
      <p:sp>
        <p:nvSpPr>
          <p:cNvPr id="4" name="object 4">
            <a:extLst>
              <a:ext uri="{FF2B5EF4-FFF2-40B4-BE49-F238E27FC236}">
                <a16:creationId xmlns:a16="http://schemas.microsoft.com/office/drawing/2014/main" id="{4B741247-F8CC-4B43-8187-438C5864C928}"/>
              </a:ext>
            </a:extLst>
          </p:cNvPr>
          <p:cNvSpPr/>
          <p:nvPr/>
        </p:nvSpPr>
        <p:spPr>
          <a:xfrm>
            <a:off x="521825" y="5522924"/>
            <a:ext cx="7137841" cy="1067287"/>
          </a:xfrm>
          <a:prstGeom prst="rect">
            <a:avLst/>
          </a:prstGeom>
          <a:blipFill>
            <a:blip r:embed="rId2" cstate="print"/>
            <a:stretch>
              <a:fillRect/>
            </a:stretch>
          </a:blipFill>
        </p:spPr>
        <p:txBody>
          <a:bodyPr wrap="square" lIns="0" tIns="0" rIns="0" bIns="0" rtlCol="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sz="2560" dirty="0"/>
          </a:p>
        </p:txBody>
      </p:sp>
      <p:sp>
        <p:nvSpPr>
          <p:cNvPr id="5" name="object 6">
            <a:extLst>
              <a:ext uri="{FF2B5EF4-FFF2-40B4-BE49-F238E27FC236}">
                <a16:creationId xmlns:a16="http://schemas.microsoft.com/office/drawing/2014/main" id="{3BE9C61E-5946-4BB1-8535-E9D3B9AF385E}"/>
              </a:ext>
            </a:extLst>
          </p:cNvPr>
          <p:cNvSpPr/>
          <p:nvPr/>
        </p:nvSpPr>
        <p:spPr>
          <a:xfrm>
            <a:off x="8780521" y="5618865"/>
            <a:ext cx="2628352" cy="883588"/>
          </a:xfrm>
          <a:prstGeom prst="rect">
            <a:avLst/>
          </a:prstGeom>
          <a:blipFill>
            <a:blip r:embed="rId3" cstate="print"/>
            <a:stretch>
              <a:fillRect/>
            </a:stretch>
          </a:blipFill>
        </p:spPr>
        <p:txBody>
          <a:bodyPr wrap="square" lIns="0" tIns="0" rIns="0" bIns="0" rtlCol="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endParaRPr sz="256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99A81-DC5F-48D9-8826-44F5DD6072E4}"/>
              </a:ext>
            </a:extLst>
          </p:cNvPr>
          <p:cNvSpPr>
            <a:spLocks noGrp="1"/>
          </p:cNvSpPr>
          <p:nvPr>
            <p:ph type="title"/>
          </p:nvPr>
        </p:nvSpPr>
        <p:spPr/>
        <p:txBody>
          <a:bodyPr/>
          <a:lstStyle/>
          <a:p>
            <a:r>
              <a:rPr lang="en-US" dirty="0"/>
              <a:t>Behavioral Response</a:t>
            </a:r>
          </a:p>
        </p:txBody>
      </p:sp>
    </p:spTree>
    <p:extLst>
      <p:ext uri="{BB962C8B-B14F-4D97-AF65-F5344CB8AC3E}">
        <p14:creationId xmlns:p14="http://schemas.microsoft.com/office/powerpoint/2010/main" val="194271598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BA6E-1106-4CE5-A211-B56C967AD979}"/>
              </a:ext>
            </a:extLst>
          </p:cNvPr>
          <p:cNvSpPr>
            <a:spLocks noGrp="1"/>
          </p:cNvSpPr>
          <p:nvPr>
            <p:ph type="title"/>
          </p:nvPr>
        </p:nvSpPr>
        <p:spPr/>
        <p:txBody>
          <a:bodyPr/>
          <a:lstStyle/>
          <a:p>
            <a:r>
              <a:rPr lang="en-US" altLang="en-US" sz="4400" b="1" dirty="0"/>
              <a:t>How to Use Rewards</a:t>
            </a:r>
            <a:endParaRPr lang="en-US" dirty="0"/>
          </a:p>
        </p:txBody>
      </p:sp>
      <p:sp>
        <p:nvSpPr>
          <p:cNvPr id="3" name="Text Placeholder 2">
            <a:extLst>
              <a:ext uri="{FF2B5EF4-FFF2-40B4-BE49-F238E27FC236}">
                <a16:creationId xmlns:a16="http://schemas.microsoft.com/office/drawing/2014/main" id="{862537AC-D9B0-4CCF-A2D1-B0D2B821E96E}"/>
              </a:ext>
            </a:extLst>
          </p:cNvPr>
          <p:cNvSpPr>
            <a:spLocks noGrp="1"/>
          </p:cNvSpPr>
          <p:nvPr>
            <p:ph type="body" idx="1"/>
          </p:nvPr>
        </p:nvSpPr>
        <p:spPr/>
        <p:txBody>
          <a:bodyPr>
            <a:normAutofit fontScale="92500" lnSpcReduction="10000"/>
          </a:bodyPr>
          <a:lstStyle/>
          <a:p>
            <a:pPr lvl="1">
              <a:buClr>
                <a:schemeClr val="hlink"/>
              </a:buClr>
              <a:buFont typeface="Wingdings" panose="05000000000000000000" pitchFamily="2" charset="2"/>
              <a:buChar char="ü"/>
              <a:defRPr/>
            </a:pPr>
            <a:r>
              <a:rPr lang="en-US" altLang="en-US" sz="2200" dirty="0"/>
              <a:t>Use rewards and incentives more than punishments </a:t>
            </a:r>
            <a:r>
              <a:rPr lang="en-US" altLang="en-US" sz="2400" i="1" dirty="0">
                <a:solidFill>
                  <a:srgbClr val="FF0000"/>
                </a:solidFill>
              </a:rPr>
              <a:t>(punitive approaches can lead to negative behaviors so it’s best to avoid using)</a:t>
            </a:r>
            <a:endParaRPr lang="en-US" altLang="en-US" sz="2400" dirty="0"/>
          </a:p>
          <a:p>
            <a:pPr lvl="1" eaLnBrk="1" hangingPunct="1">
              <a:lnSpc>
                <a:spcPct val="90000"/>
              </a:lnSpc>
              <a:buClr>
                <a:schemeClr val="hlink"/>
              </a:buClr>
              <a:buFont typeface="Wingdings" panose="05000000000000000000" pitchFamily="2" charset="2"/>
              <a:buChar char="ü"/>
              <a:defRPr/>
            </a:pPr>
            <a:endParaRPr lang="en-US" altLang="en-US" sz="2200" dirty="0"/>
          </a:p>
          <a:p>
            <a:pPr lvl="1" eaLnBrk="1" hangingPunct="1">
              <a:lnSpc>
                <a:spcPct val="90000"/>
              </a:lnSpc>
              <a:buClr>
                <a:schemeClr val="hlink"/>
              </a:buClr>
              <a:buFont typeface="Wingdings" panose="05000000000000000000" pitchFamily="2" charset="2"/>
              <a:buChar char="ü"/>
              <a:defRPr/>
            </a:pPr>
            <a:r>
              <a:rPr lang="en-US" altLang="en-US" sz="2200" dirty="0"/>
              <a:t>Use natural rewards/incentives before tangible ones</a:t>
            </a:r>
          </a:p>
          <a:p>
            <a:pPr eaLnBrk="1" hangingPunct="1">
              <a:lnSpc>
                <a:spcPct val="90000"/>
              </a:lnSpc>
              <a:buFont typeface="Wingdings" panose="05000000000000000000" pitchFamily="2" charset="2"/>
              <a:buNone/>
              <a:defRPr/>
            </a:pPr>
            <a:r>
              <a:rPr lang="en-US" altLang="en-US" sz="2200" dirty="0"/>
              <a:t>	      - Increase feedback &amp; celebrations</a:t>
            </a:r>
          </a:p>
          <a:p>
            <a:pPr eaLnBrk="1" hangingPunct="1">
              <a:lnSpc>
                <a:spcPct val="90000"/>
              </a:lnSpc>
              <a:buFont typeface="Wingdings" panose="05000000000000000000" pitchFamily="2" charset="2"/>
              <a:buNone/>
              <a:defRPr/>
            </a:pPr>
            <a:r>
              <a:rPr lang="en-US" altLang="en-US" sz="2200" dirty="0"/>
              <a:t>	      - Provide more acknowledgments, choice, control, &amp; novelty</a:t>
            </a:r>
          </a:p>
          <a:p>
            <a:pPr eaLnBrk="1" hangingPunct="1">
              <a:lnSpc>
                <a:spcPct val="90000"/>
              </a:lnSpc>
              <a:buFont typeface="Wingdings" panose="05000000000000000000" pitchFamily="2" charset="2"/>
              <a:buNone/>
              <a:defRPr/>
            </a:pPr>
            <a:r>
              <a:rPr lang="en-US" altLang="en-US" sz="2200" dirty="0"/>
              <a:t>            </a:t>
            </a:r>
          </a:p>
          <a:p>
            <a:pPr lvl="1" eaLnBrk="1" hangingPunct="1">
              <a:lnSpc>
                <a:spcPct val="90000"/>
              </a:lnSpc>
              <a:buClr>
                <a:schemeClr val="hlink"/>
              </a:buClr>
              <a:buFont typeface="Wingdings" panose="05000000000000000000" pitchFamily="2" charset="2"/>
              <a:buChar char="ü"/>
              <a:defRPr/>
            </a:pPr>
            <a:r>
              <a:rPr lang="en-US" altLang="en-US" sz="2200" dirty="0"/>
              <a:t>Reward good behavior and selectively ignore inappropriate behavior</a:t>
            </a:r>
          </a:p>
          <a:p>
            <a:pPr lvl="1" eaLnBrk="1" hangingPunct="1">
              <a:lnSpc>
                <a:spcPct val="90000"/>
              </a:lnSpc>
              <a:buClr>
                <a:schemeClr val="hlink"/>
              </a:buClr>
              <a:buFont typeface="Wingdings" panose="05000000000000000000" pitchFamily="2" charset="2"/>
              <a:buChar char="ü"/>
              <a:defRPr/>
            </a:pPr>
            <a:endParaRPr lang="en-US" altLang="en-US" sz="2200" dirty="0"/>
          </a:p>
          <a:p>
            <a:pPr lvl="1" eaLnBrk="1" hangingPunct="1">
              <a:lnSpc>
                <a:spcPct val="90000"/>
              </a:lnSpc>
              <a:buClr>
                <a:schemeClr val="hlink"/>
              </a:buClr>
              <a:buFont typeface="Wingdings" panose="05000000000000000000" pitchFamily="2" charset="2"/>
              <a:buChar char="ü"/>
              <a:defRPr/>
            </a:pPr>
            <a:r>
              <a:rPr lang="en-US" altLang="en-US" sz="2200" dirty="0"/>
              <a:t>Consistently follow-through &amp; reinforce immediately.</a:t>
            </a:r>
          </a:p>
          <a:p>
            <a:pPr lvl="1" eaLnBrk="1" hangingPunct="1">
              <a:lnSpc>
                <a:spcPct val="90000"/>
              </a:lnSpc>
              <a:buClr>
                <a:schemeClr val="hlink"/>
              </a:buClr>
              <a:buFont typeface="Wingdings" panose="05000000000000000000" pitchFamily="2" charset="2"/>
              <a:buChar char="ü"/>
              <a:defRPr/>
            </a:pPr>
            <a:endParaRPr lang="en-US" altLang="en-US" sz="2200" dirty="0"/>
          </a:p>
          <a:p>
            <a:pPr lvl="1" eaLnBrk="1" hangingPunct="1">
              <a:lnSpc>
                <a:spcPct val="90000"/>
              </a:lnSpc>
              <a:buClr>
                <a:schemeClr val="hlink"/>
              </a:buClr>
              <a:buFont typeface="Wingdings" panose="05000000000000000000" pitchFamily="2" charset="2"/>
              <a:buChar char="ü"/>
              <a:defRPr/>
            </a:pPr>
            <a:r>
              <a:rPr lang="en-US" altLang="en-US" sz="2200" dirty="0"/>
              <a:t>AVOID: providing incentives prior to expectations </a:t>
            </a:r>
          </a:p>
          <a:p>
            <a:pPr marL="0" indent="0">
              <a:buNone/>
            </a:pPr>
            <a:endParaRPr lang="en-US" dirty="0"/>
          </a:p>
        </p:txBody>
      </p:sp>
    </p:spTree>
    <p:extLst>
      <p:ext uri="{BB962C8B-B14F-4D97-AF65-F5344CB8AC3E}">
        <p14:creationId xmlns:p14="http://schemas.microsoft.com/office/powerpoint/2010/main" val="108729004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53435-E5DB-4B8B-9414-21E1499B1E0A}"/>
              </a:ext>
            </a:extLst>
          </p:cNvPr>
          <p:cNvSpPr>
            <a:spLocks noGrp="1"/>
          </p:cNvSpPr>
          <p:nvPr>
            <p:ph type="title"/>
          </p:nvPr>
        </p:nvSpPr>
        <p:spPr/>
        <p:txBody>
          <a:bodyPr/>
          <a:lstStyle/>
          <a:p>
            <a:r>
              <a:rPr lang="en-US" altLang="en-US" sz="4400" b="1" dirty="0"/>
              <a:t>Token Systems</a:t>
            </a:r>
            <a:endParaRPr lang="en-US" dirty="0"/>
          </a:p>
        </p:txBody>
      </p:sp>
      <p:sp>
        <p:nvSpPr>
          <p:cNvPr id="3" name="Text Placeholder 2">
            <a:extLst>
              <a:ext uri="{FF2B5EF4-FFF2-40B4-BE49-F238E27FC236}">
                <a16:creationId xmlns:a16="http://schemas.microsoft.com/office/drawing/2014/main" id="{2C5EA54A-9CC5-4CF8-B2C1-AE23228357F7}"/>
              </a:ext>
            </a:extLst>
          </p:cNvPr>
          <p:cNvSpPr>
            <a:spLocks noGrp="1"/>
          </p:cNvSpPr>
          <p:nvPr>
            <p:ph type="body" idx="1"/>
          </p:nvPr>
        </p:nvSpPr>
        <p:spPr>
          <a:xfrm>
            <a:off x="838199" y="1607127"/>
            <a:ext cx="10725727" cy="4569836"/>
          </a:xfrm>
        </p:spPr>
        <p:txBody>
          <a:bodyPr>
            <a:noAutofit/>
          </a:bodyPr>
          <a:lstStyle/>
          <a:p>
            <a:pPr>
              <a:lnSpc>
                <a:spcPct val="90000"/>
              </a:lnSpc>
              <a:defRPr/>
            </a:pPr>
            <a:r>
              <a:rPr lang="en-US" altLang="en-US" sz="1900" dirty="0"/>
              <a:t>Points (stickers, tickets) earned for goals for specified time periods, accumulated, &amp; exchanged for specified reward.</a:t>
            </a:r>
          </a:p>
          <a:p>
            <a:pPr>
              <a:lnSpc>
                <a:spcPct val="90000"/>
              </a:lnSpc>
              <a:defRPr/>
            </a:pPr>
            <a:r>
              <a:rPr lang="en-US" altLang="en-US" sz="1900" dirty="0"/>
              <a:t>Best for no more than 3-4 behaviors. Pictures used for younger kids or those that with developmental disabilities.</a:t>
            </a:r>
          </a:p>
          <a:p>
            <a:pPr>
              <a:lnSpc>
                <a:spcPct val="90000"/>
              </a:lnSpc>
              <a:defRPr/>
            </a:pPr>
            <a:r>
              <a:rPr lang="en-US" altLang="en-US" sz="1900" dirty="0"/>
              <a:t>Know the student’s baseline so you can create a challenging yet achievable goal. Consider their frustration level &amp; allow room for error. No one is perfect. Do not expect 100% success unless related to physical aggression. I recommend aiming for 75-80% success to obtain incentives, but have made it as low as 50% for some students.</a:t>
            </a:r>
          </a:p>
          <a:p>
            <a:pPr>
              <a:lnSpc>
                <a:spcPct val="90000"/>
              </a:lnSpc>
              <a:defRPr/>
            </a:pPr>
            <a:r>
              <a:rPr lang="en-US" altLang="en-US" sz="1900" dirty="0"/>
              <a:t>Consider how frequently reinforcer should be earned. At end of each assignment, class, day?</a:t>
            </a:r>
          </a:p>
          <a:p>
            <a:pPr>
              <a:lnSpc>
                <a:spcPct val="90000"/>
              </a:lnSpc>
              <a:defRPr/>
            </a:pPr>
            <a:r>
              <a:rPr lang="en-US" altLang="en-US" sz="1900" dirty="0"/>
              <a:t>Give token (point) as soon as child shows appropriate behavior. Pair with specific feedback.</a:t>
            </a:r>
          </a:p>
          <a:p>
            <a:pPr>
              <a:lnSpc>
                <a:spcPct val="90000"/>
              </a:lnSpc>
              <a:defRPr/>
            </a:pPr>
            <a:r>
              <a:rPr lang="en-US" altLang="en-US" sz="1900" dirty="0"/>
              <a:t>For virtual learning, consider involving parents to help with rewards or provide rewards within your control (e.g., homework passes).</a:t>
            </a:r>
          </a:p>
          <a:p>
            <a:pPr>
              <a:lnSpc>
                <a:spcPct val="90000"/>
              </a:lnSpc>
              <a:defRPr/>
            </a:pPr>
            <a:r>
              <a:rPr lang="en-US" altLang="en-US" sz="1900" dirty="0"/>
              <a:t>Fines due to inappropriate behavior (response cost) should be avoided. But if you do, consult with specialist for this. Kids shouldn’t lose more points than they earn. </a:t>
            </a:r>
          </a:p>
        </p:txBody>
      </p:sp>
    </p:spTree>
    <p:extLst>
      <p:ext uri="{BB962C8B-B14F-4D97-AF65-F5344CB8AC3E}">
        <p14:creationId xmlns:p14="http://schemas.microsoft.com/office/powerpoint/2010/main" val="375738249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6765-B901-463F-BC4E-ECB8E2616B23}"/>
              </a:ext>
            </a:extLst>
          </p:cNvPr>
          <p:cNvSpPr>
            <a:spLocks noGrp="1"/>
          </p:cNvSpPr>
          <p:nvPr>
            <p:ph type="title"/>
          </p:nvPr>
        </p:nvSpPr>
        <p:spPr/>
        <p:txBody>
          <a:bodyPr/>
          <a:lstStyle/>
          <a:p>
            <a:r>
              <a:rPr lang="en-US" b="1" dirty="0"/>
              <a:t>Token Boards</a:t>
            </a:r>
            <a:endParaRPr lang="en-US" dirty="0"/>
          </a:p>
        </p:txBody>
      </p:sp>
      <p:sp>
        <p:nvSpPr>
          <p:cNvPr id="3" name="Text Placeholder 2">
            <a:extLst>
              <a:ext uri="{FF2B5EF4-FFF2-40B4-BE49-F238E27FC236}">
                <a16:creationId xmlns:a16="http://schemas.microsoft.com/office/drawing/2014/main" id="{0FCADC6C-D42F-4B79-BBEE-C907AB96FE86}"/>
              </a:ext>
            </a:extLst>
          </p:cNvPr>
          <p:cNvSpPr>
            <a:spLocks noGrp="1"/>
          </p:cNvSpPr>
          <p:nvPr>
            <p:ph type="body" idx="1"/>
          </p:nvPr>
        </p:nvSpPr>
        <p:spPr/>
        <p:txBody>
          <a:bodyPr>
            <a:normAutofit fontScale="625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800" dirty="0"/>
              <a:t>Or, have students color in 1 section of a picture each time they complete a task/problem. When the entire picture is colored in, they earn their incentive.</a:t>
            </a:r>
            <a:endParaRPr lang="en-US" sz="800" dirty="0"/>
          </a:p>
          <a:p>
            <a:pPr marL="0"/>
            <a:endParaRPr lang="en-US" sz="100" dirty="0"/>
          </a:p>
          <a:p>
            <a:pPr marL="0"/>
            <a:endParaRPr lang="en-US" sz="100" dirty="0"/>
          </a:p>
          <a:p>
            <a:pPr marL="0"/>
            <a:endParaRPr lang="en-US" sz="2800" dirty="0"/>
          </a:p>
          <a:p>
            <a:pPr marL="0"/>
            <a:r>
              <a:rPr lang="en-US" sz="2800" dirty="0"/>
              <a:t>Virtual token boards: </a:t>
            </a:r>
            <a:r>
              <a:rPr lang="en-US" sz="2800" dirty="0">
                <a:hlinkClick r:id="rId2"/>
              </a:rPr>
              <a:t>https://www.thetokenboard.com/</a:t>
            </a:r>
            <a:endParaRPr lang="en-US" sz="2800" dirty="0"/>
          </a:p>
          <a:p>
            <a:pPr marL="0"/>
            <a:r>
              <a:rPr lang="en-US" sz="2800" dirty="0"/>
              <a:t>Downloadable boards: </a:t>
            </a:r>
            <a:r>
              <a:rPr lang="en-US" sz="2800" dirty="0">
                <a:hlinkClick r:id="rId3"/>
              </a:rPr>
              <a:t>http://www.educateautism.com/free-materials-and-downloads.html/category/token-boards.html</a:t>
            </a:r>
            <a:r>
              <a:rPr lang="en-US" sz="2800" dirty="0"/>
              <a:t> </a:t>
            </a:r>
          </a:p>
          <a:p>
            <a:pPr marL="0" indent="0">
              <a:buNone/>
            </a:pPr>
            <a:endParaRPr lang="en-US" dirty="0"/>
          </a:p>
        </p:txBody>
      </p:sp>
      <p:pic>
        <p:nvPicPr>
          <p:cNvPr id="4" name="Picture 3">
            <a:extLst>
              <a:ext uri="{FF2B5EF4-FFF2-40B4-BE49-F238E27FC236}">
                <a16:creationId xmlns:a16="http://schemas.microsoft.com/office/drawing/2014/main" id="{6845F630-5CA7-4238-8685-7690CFE9DB07}"/>
              </a:ext>
            </a:extLst>
          </p:cNvPr>
          <p:cNvPicPr>
            <a:picLocks noChangeAspect="1"/>
          </p:cNvPicPr>
          <p:nvPr/>
        </p:nvPicPr>
        <p:blipFill>
          <a:blip r:embed="rId4"/>
          <a:stretch>
            <a:fillRect/>
          </a:stretch>
        </p:blipFill>
        <p:spPr>
          <a:xfrm>
            <a:off x="995218" y="1940743"/>
            <a:ext cx="5686425" cy="1885950"/>
          </a:xfrm>
          <a:prstGeom prst="rect">
            <a:avLst/>
          </a:prstGeom>
        </p:spPr>
      </p:pic>
      <p:sp>
        <p:nvSpPr>
          <p:cNvPr id="5" name="TextBox 4">
            <a:extLst>
              <a:ext uri="{FF2B5EF4-FFF2-40B4-BE49-F238E27FC236}">
                <a16:creationId xmlns:a16="http://schemas.microsoft.com/office/drawing/2014/main" id="{9BC1A735-A444-4465-B394-A2A480B49CF8}"/>
              </a:ext>
            </a:extLst>
          </p:cNvPr>
          <p:cNvSpPr txBox="1"/>
          <p:nvPr/>
        </p:nvSpPr>
        <p:spPr>
          <a:xfrm>
            <a:off x="6681643" y="2995283"/>
            <a:ext cx="3128790" cy="307777"/>
          </a:xfrm>
          <a:prstGeom prst="rect">
            <a:avLst/>
          </a:prstGeom>
          <a:noFill/>
        </p:spPr>
        <p:txBody>
          <a:bodyPr wrap="square" rtlCol="0">
            <a:spAutoFit/>
          </a:bodyPr>
          <a:lstStyle/>
          <a:p>
            <a:r>
              <a:rPr lang="en-US" sz="1400" dirty="0"/>
              <a:t>Created by Erin Briley, M.S., NCSP</a:t>
            </a:r>
          </a:p>
        </p:txBody>
      </p:sp>
    </p:spTree>
    <p:extLst>
      <p:ext uri="{BB962C8B-B14F-4D97-AF65-F5344CB8AC3E}">
        <p14:creationId xmlns:p14="http://schemas.microsoft.com/office/powerpoint/2010/main" val="138697728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A678E-93AA-425B-8D43-DA4C06A2BAED}"/>
              </a:ext>
            </a:extLst>
          </p:cNvPr>
          <p:cNvSpPr>
            <a:spLocks noGrp="1"/>
          </p:cNvSpPr>
          <p:nvPr>
            <p:ph type="title"/>
          </p:nvPr>
        </p:nvSpPr>
        <p:spPr/>
        <p:txBody>
          <a:bodyPr/>
          <a:lstStyle/>
          <a:p>
            <a:r>
              <a:rPr lang="en-US" sz="4400" b="1" dirty="0"/>
              <a:t>Token Economy Example #1</a:t>
            </a:r>
            <a:endParaRPr lang="en-US" dirty="0"/>
          </a:p>
        </p:txBody>
      </p:sp>
      <p:pic>
        <p:nvPicPr>
          <p:cNvPr id="6" name="Content Placeholder 7" descr="Table&#10;&#10;Description automatically generated">
            <a:extLst>
              <a:ext uri="{FF2B5EF4-FFF2-40B4-BE49-F238E27FC236}">
                <a16:creationId xmlns:a16="http://schemas.microsoft.com/office/drawing/2014/main" id="{9C6FE7F0-0A69-4452-901B-43ED01AA2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46" y="1367968"/>
            <a:ext cx="9953613" cy="5124907"/>
          </a:xfrm>
          <a:prstGeom prst="rect">
            <a:avLst/>
          </a:prstGeom>
          <a:ln w="12700">
            <a:miter lim="400000"/>
          </a:ln>
        </p:spPr>
      </p:pic>
      <p:sp>
        <p:nvSpPr>
          <p:cNvPr id="7" name="TextBox 6">
            <a:extLst>
              <a:ext uri="{FF2B5EF4-FFF2-40B4-BE49-F238E27FC236}">
                <a16:creationId xmlns:a16="http://schemas.microsoft.com/office/drawing/2014/main" id="{DA06EFFF-AF3B-4664-B276-9307CF6A2FBC}"/>
              </a:ext>
            </a:extLst>
          </p:cNvPr>
          <p:cNvSpPr txBox="1"/>
          <p:nvPr/>
        </p:nvSpPr>
        <p:spPr>
          <a:xfrm>
            <a:off x="10875459" y="5739237"/>
            <a:ext cx="1220989" cy="753638"/>
          </a:xfrm>
          <a:prstGeom prst="rect">
            <a:avLst/>
          </a:prstGeom>
          <a:noFill/>
        </p:spPr>
        <p:txBody>
          <a:bodyPr wrap="square" rtlCol="0">
            <a:spAutoFit/>
          </a:bodyPr>
          <a:lstStyle/>
          <a:p>
            <a:r>
              <a:rPr lang="en-US" sz="1400" dirty="0"/>
              <a:t>Created by Erin Briley, M.S., NCSP</a:t>
            </a:r>
          </a:p>
        </p:txBody>
      </p:sp>
    </p:spTree>
    <p:extLst>
      <p:ext uri="{BB962C8B-B14F-4D97-AF65-F5344CB8AC3E}">
        <p14:creationId xmlns:p14="http://schemas.microsoft.com/office/powerpoint/2010/main" val="23729159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CF1E-5DAB-40EC-BE88-A970C8AFAD3D}"/>
              </a:ext>
            </a:extLst>
          </p:cNvPr>
          <p:cNvSpPr>
            <a:spLocks noGrp="1"/>
          </p:cNvSpPr>
          <p:nvPr>
            <p:ph type="title"/>
          </p:nvPr>
        </p:nvSpPr>
        <p:spPr>
          <a:xfrm>
            <a:off x="838200" y="365125"/>
            <a:ext cx="10836564" cy="1325564"/>
          </a:xfrm>
        </p:spPr>
        <p:txBody>
          <a:bodyPr>
            <a:normAutofit/>
          </a:bodyPr>
          <a:lstStyle/>
          <a:p>
            <a:r>
              <a:rPr lang="en-US" sz="4100" b="1" dirty="0"/>
              <a:t>Token Economy #1 (Example of directions)</a:t>
            </a:r>
            <a:endParaRPr lang="en-US" sz="4100" dirty="0"/>
          </a:p>
        </p:txBody>
      </p:sp>
      <p:pic>
        <p:nvPicPr>
          <p:cNvPr id="4" name="Content Placeholder 7" descr="Table&#10;&#10;Description automatically generated">
            <a:extLst>
              <a:ext uri="{FF2B5EF4-FFF2-40B4-BE49-F238E27FC236}">
                <a16:creationId xmlns:a16="http://schemas.microsoft.com/office/drawing/2014/main" id="{FA4205AB-FA34-4F12-ADCB-957FCEB66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582" y="1339797"/>
            <a:ext cx="9531927" cy="5245306"/>
          </a:xfrm>
          <a:prstGeom prst="rect">
            <a:avLst/>
          </a:prstGeom>
          <a:ln w="12700">
            <a:miter lim="400000"/>
          </a:ln>
        </p:spPr>
      </p:pic>
      <p:sp>
        <p:nvSpPr>
          <p:cNvPr id="5" name="TextBox 4">
            <a:extLst>
              <a:ext uri="{FF2B5EF4-FFF2-40B4-BE49-F238E27FC236}">
                <a16:creationId xmlns:a16="http://schemas.microsoft.com/office/drawing/2014/main" id="{F9BB4068-730D-497E-BDBA-1D67E52CA401}"/>
              </a:ext>
            </a:extLst>
          </p:cNvPr>
          <p:cNvSpPr txBox="1"/>
          <p:nvPr/>
        </p:nvSpPr>
        <p:spPr>
          <a:xfrm>
            <a:off x="10492509" y="5969655"/>
            <a:ext cx="1693048" cy="523220"/>
          </a:xfrm>
          <a:prstGeom prst="rect">
            <a:avLst/>
          </a:prstGeom>
          <a:noFill/>
        </p:spPr>
        <p:txBody>
          <a:bodyPr wrap="square" rtlCol="0">
            <a:spAutoFit/>
          </a:bodyPr>
          <a:lstStyle/>
          <a:p>
            <a:r>
              <a:rPr lang="en-US" sz="1400" dirty="0"/>
              <a:t>Created by Erin Briley, M.S., NCSP</a:t>
            </a:r>
          </a:p>
        </p:txBody>
      </p:sp>
    </p:spTree>
    <p:extLst>
      <p:ext uri="{BB962C8B-B14F-4D97-AF65-F5344CB8AC3E}">
        <p14:creationId xmlns:p14="http://schemas.microsoft.com/office/powerpoint/2010/main" val="104423778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CD024-0EDD-4BAD-8246-CFB2056BB78E}"/>
              </a:ext>
            </a:extLst>
          </p:cNvPr>
          <p:cNvSpPr>
            <a:spLocks noGrp="1"/>
          </p:cNvSpPr>
          <p:nvPr>
            <p:ph type="title"/>
          </p:nvPr>
        </p:nvSpPr>
        <p:spPr/>
        <p:txBody>
          <a:bodyPr/>
          <a:lstStyle/>
          <a:p>
            <a:r>
              <a:rPr lang="en-US" dirty="0"/>
              <a:t>Token Economy Example #2</a:t>
            </a:r>
          </a:p>
        </p:txBody>
      </p:sp>
      <p:pic>
        <p:nvPicPr>
          <p:cNvPr id="4" name="Content Placeholder 16" descr="Timeline&#10;&#10;Description automatically generated">
            <a:extLst>
              <a:ext uri="{FF2B5EF4-FFF2-40B4-BE49-F238E27FC236}">
                <a16:creationId xmlns:a16="http://schemas.microsoft.com/office/drawing/2014/main" id="{A9B5408A-8DC5-478A-B8E6-B522FC96C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358" y="1758739"/>
            <a:ext cx="9573208" cy="5013953"/>
          </a:xfrm>
          <a:prstGeom prst="rect">
            <a:avLst/>
          </a:prstGeom>
          <a:ln w="12700">
            <a:miter lim="400000"/>
          </a:ln>
        </p:spPr>
      </p:pic>
      <p:sp>
        <p:nvSpPr>
          <p:cNvPr id="5" name="TextBox 4">
            <a:extLst>
              <a:ext uri="{FF2B5EF4-FFF2-40B4-BE49-F238E27FC236}">
                <a16:creationId xmlns:a16="http://schemas.microsoft.com/office/drawing/2014/main" id="{57BF1704-4B85-4B75-B9F8-7D195D138D3F}"/>
              </a:ext>
            </a:extLst>
          </p:cNvPr>
          <p:cNvSpPr txBox="1"/>
          <p:nvPr/>
        </p:nvSpPr>
        <p:spPr>
          <a:xfrm>
            <a:off x="10668566" y="6034028"/>
            <a:ext cx="1379988" cy="738664"/>
          </a:xfrm>
          <a:prstGeom prst="rect">
            <a:avLst/>
          </a:prstGeom>
          <a:noFill/>
        </p:spPr>
        <p:txBody>
          <a:bodyPr wrap="square" rtlCol="0">
            <a:spAutoFit/>
          </a:bodyPr>
          <a:lstStyle/>
          <a:p>
            <a:r>
              <a:rPr lang="en-US" sz="1400" dirty="0"/>
              <a:t>Created by Erin Briley, M.S., NCSP</a:t>
            </a:r>
          </a:p>
        </p:txBody>
      </p:sp>
    </p:spTree>
    <p:extLst>
      <p:ext uri="{BB962C8B-B14F-4D97-AF65-F5344CB8AC3E}">
        <p14:creationId xmlns:p14="http://schemas.microsoft.com/office/powerpoint/2010/main" val="340936229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DE553-F2AC-4EAD-9152-D58EB90B09DE}"/>
              </a:ext>
            </a:extLst>
          </p:cNvPr>
          <p:cNvSpPr>
            <a:spLocks noGrp="1"/>
          </p:cNvSpPr>
          <p:nvPr>
            <p:ph type="title"/>
          </p:nvPr>
        </p:nvSpPr>
        <p:spPr>
          <a:xfrm>
            <a:off x="847435" y="235815"/>
            <a:ext cx="10818091" cy="1325564"/>
          </a:xfrm>
        </p:spPr>
        <p:txBody>
          <a:bodyPr>
            <a:normAutofit/>
          </a:bodyPr>
          <a:lstStyle/>
          <a:p>
            <a:r>
              <a:rPr lang="en-US" sz="4100" b="1" dirty="0"/>
              <a:t>Token Economy #2 (Example of Directions)</a:t>
            </a:r>
            <a:endParaRPr lang="en-US" sz="4100" dirty="0"/>
          </a:p>
        </p:txBody>
      </p:sp>
      <p:pic>
        <p:nvPicPr>
          <p:cNvPr id="4" name="Content Placeholder 19" descr="Table&#10;&#10;Description automatically generated">
            <a:extLst>
              <a:ext uri="{FF2B5EF4-FFF2-40B4-BE49-F238E27FC236}">
                <a16:creationId xmlns:a16="http://schemas.microsoft.com/office/drawing/2014/main" id="{B8C6992E-E059-453E-B5FF-4304D203E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277" y="1394692"/>
            <a:ext cx="9698621" cy="5124602"/>
          </a:xfrm>
          <a:prstGeom prst="rect">
            <a:avLst/>
          </a:prstGeom>
          <a:ln w="12700">
            <a:miter lim="400000"/>
          </a:ln>
        </p:spPr>
      </p:pic>
      <p:sp>
        <p:nvSpPr>
          <p:cNvPr id="5" name="TextBox 4">
            <a:extLst>
              <a:ext uri="{FF2B5EF4-FFF2-40B4-BE49-F238E27FC236}">
                <a16:creationId xmlns:a16="http://schemas.microsoft.com/office/drawing/2014/main" id="{F7A66923-E729-49C8-AC31-C61EB5A8378C}"/>
              </a:ext>
            </a:extLst>
          </p:cNvPr>
          <p:cNvSpPr txBox="1"/>
          <p:nvPr/>
        </p:nvSpPr>
        <p:spPr>
          <a:xfrm>
            <a:off x="1001277" y="6519294"/>
            <a:ext cx="3128790" cy="307777"/>
          </a:xfrm>
          <a:prstGeom prst="rect">
            <a:avLst/>
          </a:prstGeom>
          <a:noFill/>
        </p:spPr>
        <p:txBody>
          <a:bodyPr wrap="square" rtlCol="0">
            <a:spAutoFit/>
          </a:bodyPr>
          <a:lstStyle/>
          <a:p>
            <a:r>
              <a:rPr lang="en-US" sz="1400" dirty="0"/>
              <a:t>Created by Erin Briley, M.S., NCSP</a:t>
            </a:r>
          </a:p>
        </p:txBody>
      </p:sp>
    </p:spTree>
    <p:extLst>
      <p:ext uri="{BB962C8B-B14F-4D97-AF65-F5344CB8AC3E}">
        <p14:creationId xmlns:p14="http://schemas.microsoft.com/office/powerpoint/2010/main" val="204295862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Resources"/>
          <p:cNvSpPr txBox="1">
            <a:spLocks noGrp="1"/>
          </p:cNvSpPr>
          <p:nvPr>
            <p:ph type="title"/>
          </p:nvPr>
        </p:nvSpPr>
        <p:spPr>
          <a:xfrm>
            <a:off x="2152649" y="-28575"/>
            <a:ext cx="8570769" cy="1325564"/>
          </a:xfrm>
          <a:prstGeom prst="rect">
            <a:avLst/>
          </a:prstGeom>
        </p:spPr>
        <p:txBody>
          <a:bodyPr/>
          <a:lstStyle/>
          <a:p>
            <a:r>
              <a:rPr lang="en-US" b="1" dirty="0"/>
              <a:t>Reinforcer Menu Types #1 &amp; #2</a:t>
            </a:r>
            <a:endParaRPr dirty="0"/>
          </a:p>
        </p:txBody>
      </p:sp>
      <p:sp>
        <p:nvSpPr>
          <p:cNvPr id="502" name="Body"/>
          <p:cNvSpPr txBox="1">
            <a:spLocks noGrp="1"/>
          </p:cNvSpPr>
          <p:nvPr>
            <p:ph type="body" idx="1"/>
          </p:nvPr>
        </p:nvSpPr>
        <p:spPr>
          <a:xfrm>
            <a:off x="2152651" y="1444625"/>
            <a:ext cx="8261747" cy="4796337"/>
          </a:xfrm>
          <a:prstGeom prst="rect">
            <a:avLst/>
          </a:prstGeom>
        </p:spPr>
        <p:txBody>
          <a:bodyPr>
            <a:normAutofit fontScale="77500" lnSpcReduction="20000"/>
          </a:bodyPr>
          <a:lstStyle/>
          <a:p>
            <a:pPr marL="0" indent="0">
              <a:buNone/>
            </a:pPr>
            <a:r>
              <a:rPr lang="en-US" dirty="0"/>
              <a:t>1. Choose from a list of preapproved incentives as long as student meets set points</a:t>
            </a:r>
          </a:p>
          <a:p>
            <a:pPr marL="0" indent="0">
              <a:buNone/>
            </a:pPr>
            <a:r>
              <a:rPr lang="en-US" dirty="0"/>
              <a:t>2. Have student select several/or one item in advance to work towards</a:t>
            </a:r>
          </a:p>
          <a:p>
            <a:pPr marL="0" indent="0">
              <a:buNone/>
            </a:pPr>
            <a:endParaRPr lang="en-US" dirty="0"/>
          </a:p>
          <a:p>
            <a:pPr marL="0" marR="0" indent="0" algn="ctr">
              <a:spcBef>
                <a:spcPts val="0"/>
              </a:spcBef>
              <a:spcAft>
                <a:spcPts val="0"/>
              </a:spcAft>
              <a:buNone/>
            </a:pPr>
            <a:r>
              <a:rPr lang="en-US" sz="2800" b="1" u="sng" dirty="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Class Reinforcement Menu</a:t>
            </a:r>
            <a:endParaRPr lang="en-US" sz="2800" dirty="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sz="2800" b="1" u="sng" dirty="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Miss X’s Third Grade Class</a:t>
            </a:r>
            <a:endParaRPr lang="en-US" sz="2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None/>
            </a:pPr>
            <a:r>
              <a:rPr lang="en-US" sz="2800" dirty="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 10 minutes extra recess </a:t>
            </a:r>
            <a:endParaRPr lang="en-US" sz="2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None/>
            </a:pPr>
            <a:r>
              <a:rPr lang="en-US" sz="2800" dirty="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 15 minutes free time in the computer lab </a:t>
            </a:r>
            <a:endParaRPr lang="en-US" sz="2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None/>
            </a:pPr>
            <a:r>
              <a:rPr lang="en-US" sz="2800" dirty="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 Free assignment coupon </a:t>
            </a:r>
            <a:endParaRPr lang="en-US" sz="2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None/>
            </a:pPr>
            <a:r>
              <a:rPr lang="en-US" sz="2800" dirty="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 Eat lunch with Miss X</a:t>
            </a:r>
            <a:endParaRPr lang="en-US" sz="2800" dirty="0">
              <a:latin typeface="Times New Roman" panose="02020603050405020304" pitchFamily="18" charset="0"/>
              <a:ea typeface="Times New Roman" panose="02020603050405020304" pitchFamily="18" charset="0"/>
            </a:endParaRPr>
          </a:p>
          <a:p>
            <a:pPr marL="0" marR="0" lvl="0" indent="0">
              <a:spcBef>
                <a:spcPts val="0"/>
              </a:spcBef>
              <a:spcAft>
                <a:spcPts val="0"/>
              </a:spcAft>
              <a:buNone/>
            </a:pPr>
            <a:r>
              <a:rPr lang="en-US" sz="2800" dirty="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 Treasure box </a:t>
            </a:r>
            <a:endParaRPr lang="en-US" sz="2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None/>
            </a:pPr>
            <a:r>
              <a:rPr lang="en-US" sz="2800" dirty="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 Choose a friend to sit by for one day </a:t>
            </a:r>
            <a:endParaRPr lang="en-US" sz="2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None/>
            </a:pPr>
            <a:r>
              <a:rPr lang="en-US" sz="2800" dirty="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 Read a book to the Kindergarten class </a:t>
            </a:r>
            <a:endParaRPr lang="en-US" sz="2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None/>
            </a:pPr>
            <a:r>
              <a:rPr lang="en-US" sz="2800" dirty="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 Help the P.E. teacher for one class period </a:t>
            </a:r>
            <a:endParaRPr lang="en-US" sz="2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None/>
            </a:pPr>
            <a:r>
              <a:rPr lang="en-US" sz="2800" dirty="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 Phone call home </a:t>
            </a:r>
            <a:endParaRPr lang="en-US" sz="2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None/>
            </a:pPr>
            <a:r>
              <a:rPr lang="en-US" sz="2800" dirty="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 Help (principal) in the office for 1 hour </a:t>
            </a:r>
            <a:endParaRPr lang="en-US" sz="2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None/>
            </a:pPr>
            <a:r>
              <a:rPr lang="en-US" sz="2800" dirty="0">
                <a:solidFill>
                  <a:srgbClr val="000000"/>
                </a:solidFill>
                <a:effectLst/>
                <a:latin typeface="Comic Sans MS" panose="030F0702030302020204" pitchFamily="66" charset="0"/>
                <a:ea typeface="Times New Roman" panose="02020603050405020304" pitchFamily="18" charset="0"/>
                <a:cs typeface="Comic Sans MS" panose="030F0702030302020204" pitchFamily="66" charset="0"/>
              </a:rPr>
              <a:t>• Smelly sticker </a:t>
            </a:r>
          </a:p>
          <a:p>
            <a:pPr marL="0" indent="0">
              <a:buNone/>
            </a:pPr>
            <a:endParaRPr lang="en-US" dirty="0"/>
          </a:p>
          <a:p>
            <a:pPr marL="0" indent="0" defTabSz="833932">
              <a:lnSpc>
                <a:spcPct val="100000"/>
              </a:lnSpc>
              <a:spcBef>
                <a:spcPts val="300"/>
              </a:spcBef>
              <a:buNone/>
              <a:defRPr sz="1824"/>
            </a:pPr>
            <a:endParaRPr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F641-F67E-4504-BA75-6E51ABE0FCEE}"/>
              </a:ext>
            </a:extLst>
          </p:cNvPr>
          <p:cNvSpPr>
            <a:spLocks noGrp="1"/>
          </p:cNvSpPr>
          <p:nvPr>
            <p:ph type="title"/>
          </p:nvPr>
        </p:nvSpPr>
        <p:spPr/>
        <p:txBody>
          <a:bodyPr/>
          <a:lstStyle/>
          <a:p>
            <a:r>
              <a:rPr lang="en-US" b="1" dirty="0"/>
              <a:t>Reinforcement Menu Type #3</a:t>
            </a:r>
            <a:endParaRPr lang="en-US" dirty="0"/>
          </a:p>
        </p:txBody>
      </p:sp>
      <p:sp>
        <p:nvSpPr>
          <p:cNvPr id="3" name="Text Placeholder 2">
            <a:extLst>
              <a:ext uri="{FF2B5EF4-FFF2-40B4-BE49-F238E27FC236}">
                <a16:creationId xmlns:a16="http://schemas.microsoft.com/office/drawing/2014/main" id="{E1D39D8E-4185-42BD-A5E5-8A6186158DAB}"/>
              </a:ext>
            </a:extLst>
          </p:cNvPr>
          <p:cNvSpPr>
            <a:spLocks noGrp="1"/>
          </p:cNvSpPr>
          <p:nvPr>
            <p:ph type="body" idx="1"/>
          </p:nvPr>
        </p:nvSpPr>
        <p:spPr/>
        <p:txBody>
          <a:bodyPr>
            <a:normAutofit/>
          </a:bodyPr>
          <a:lstStyle/>
          <a:p>
            <a:r>
              <a:rPr lang="en-US" dirty="0"/>
              <a:t>Incentives are valued at different amounts, so the child can decide to save up for a high valued incentive (e.g., virtual lunch date with counselor) or turn in less points for a lower valued incentive (e.g., 5 minutes of free time to listen to music on iPod)</a:t>
            </a:r>
          </a:p>
          <a:p>
            <a:endParaRPr lang="en-US" dirty="0"/>
          </a:p>
          <a:p>
            <a:pPr marL="0" marR="0" indent="0" algn="ctr">
              <a:lnSpc>
                <a:spcPct val="107000"/>
              </a:lnSpc>
              <a:spcBef>
                <a:spcPts val="0"/>
              </a:spcBef>
              <a:spcAft>
                <a:spcPts val="800"/>
              </a:spcAft>
              <a:buNone/>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Sample Reinforcer Menu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u="sng" dirty="0">
                <a:effectLst/>
                <a:latin typeface="Calibri" panose="020F0502020204030204" pitchFamily="34" charset="0"/>
                <a:ea typeface="Calibri" panose="020F0502020204030204" pitchFamily="34" charset="0"/>
                <a:cs typeface="Times New Roman" panose="02020603050405020304" pitchFamily="18" charset="0"/>
              </a:rPr>
              <a:t>5 Points	</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u="sng" dirty="0">
                <a:effectLst/>
                <a:latin typeface="Calibri" panose="020F0502020204030204" pitchFamily="34" charset="0"/>
                <a:ea typeface="Calibri" panose="020F0502020204030204" pitchFamily="34" charset="0"/>
                <a:cs typeface="Times New Roman" panose="02020603050405020304" pitchFamily="18" charset="0"/>
              </a:rPr>
              <a:t>10 points</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u="sng" dirty="0">
                <a:effectLst/>
                <a:latin typeface="Calibri" panose="020F0502020204030204" pitchFamily="34" charset="0"/>
                <a:ea typeface="Calibri" panose="020F0502020204030204" pitchFamily="34" charset="0"/>
                <a:cs typeface="Times New Roman" panose="02020603050405020304" pitchFamily="18" charset="0"/>
              </a:rPr>
              <a:t>20 points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F</a:t>
            </a:r>
            <a:r>
              <a:rPr lang="en-US" sz="2800" dirty="0">
                <a:effectLst/>
                <a:latin typeface="Calibri" panose="020F0502020204030204" pitchFamily="34" charset="0"/>
                <a:ea typeface="Calibri" panose="020F0502020204030204" pitchFamily="34" charset="0"/>
                <a:cs typeface="Times New Roman" panose="02020603050405020304" pitchFamily="18" charset="0"/>
              </a:rPr>
              <a:t>ree time for iPod		Homework Pass		Virtual lunch with 									counselor &amp; 	friend</a:t>
            </a:r>
          </a:p>
          <a:p>
            <a:endParaRPr lang="en-US" dirty="0"/>
          </a:p>
        </p:txBody>
      </p:sp>
    </p:spTree>
    <p:extLst>
      <p:ext uri="{BB962C8B-B14F-4D97-AF65-F5344CB8AC3E}">
        <p14:creationId xmlns:p14="http://schemas.microsoft.com/office/powerpoint/2010/main" val="382642864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Google Shape;164;p22"/>
          <p:cNvSpPr txBox="1"/>
          <p:nvPr/>
        </p:nvSpPr>
        <p:spPr>
          <a:xfrm>
            <a:off x="318734" y="124637"/>
            <a:ext cx="11220450" cy="715538"/>
          </a:xfrm>
          <a:prstGeom prst="rect">
            <a:avLst/>
          </a:prstGeom>
          <a:ln w="12700">
            <a:miter lim="400000"/>
          </a:ln>
          <a:extLst>
            <a:ext uri="{C572A759-6A51-4108-AA02-DFA0A04FC94B}">
              <ma14:wrappingTextBoxFlag xmlns="" xmlns:ma14="http://schemas.microsoft.com/office/mac/drawingml/2011/main" val="1"/>
            </a:ext>
          </a:extLst>
        </p:spPr>
        <p:txBody>
          <a:bodyPr wrap="square" lIns="45699" tIns="45699" rIns="45699" bIns="45699" anchor="b">
            <a:spAutoFit/>
          </a:bodyPr>
          <a:lstStyle>
            <a:lvl1pPr algn="ctr" defTabSz="914400">
              <a:lnSpc>
                <a:spcPct val="90000"/>
              </a:lnSpc>
              <a:defRPr sz="4500">
                <a:latin typeface="Arial"/>
                <a:ea typeface="Arial"/>
                <a:cs typeface="Arial"/>
                <a:sym typeface="Arial"/>
              </a:defRPr>
            </a:lvl1pPr>
          </a:lstStyle>
          <a:p>
            <a:r>
              <a:rPr dirty="0"/>
              <a:t>Disclaimer</a:t>
            </a:r>
            <a:r>
              <a:rPr lang="en-US" dirty="0"/>
              <a:t> and Funding Statement</a:t>
            </a:r>
            <a:endParaRPr dirty="0"/>
          </a:p>
        </p:txBody>
      </p:sp>
      <p:sp>
        <p:nvSpPr>
          <p:cNvPr id="145" name="Google Shape;165;p22"/>
          <p:cNvSpPr txBox="1"/>
          <p:nvPr/>
        </p:nvSpPr>
        <p:spPr>
          <a:xfrm>
            <a:off x="1989937" y="962429"/>
            <a:ext cx="8299447" cy="4801272"/>
          </a:xfrm>
          <a:prstGeom prst="rect">
            <a:avLst/>
          </a:prstGeom>
          <a:ln w="12700">
            <a:miter lim="400000"/>
          </a:ln>
          <a:extLst>
            <a:ext uri="{C572A759-6A51-4108-AA02-DFA0A04FC94B}">
              <ma14:wrappingTextBoxFlag xmlns="" xmlns:ma14="http://schemas.microsoft.com/office/mac/drawingml/2011/main" val="1"/>
            </a:ext>
          </a:extLst>
        </p:spPr>
        <p:txBody>
          <a:bodyPr lIns="45699" tIns="45699" rIns="45699" bIns="45699" anchor="t">
            <a:spAutoFit/>
          </a:bodyPr>
          <a:lstStyle/>
          <a:p>
            <a:pPr>
              <a:defRPr sz="1700"/>
            </a:pPr>
            <a:r>
              <a:rPr lang="en-US" dirty="0">
                <a:solidFill>
                  <a:schemeClr val="tx1"/>
                </a:solidFill>
              </a:rPr>
              <a:t>This presentation was prepared for the Mountain Plains MHTTC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MHTTC. For more information on obtaining copies of this presentation please email </a:t>
            </a:r>
            <a:r>
              <a:rPr lang="en-US" u="sng" dirty="0">
                <a:solidFill>
                  <a:schemeClr val="tx1"/>
                </a:solidFill>
                <a:uFill>
                  <a:solidFill>
                    <a:srgbClr val="0563C1"/>
                  </a:solidFill>
                </a:uFill>
              </a:rPr>
              <a:t>Swinfield@wiche.edu</a:t>
            </a:r>
            <a:r>
              <a:rPr lang="en-US" dirty="0">
                <a:solidFill>
                  <a:schemeClr val="tx1"/>
                </a:solidFill>
              </a:rPr>
              <a:t>. </a:t>
            </a:r>
          </a:p>
          <a:p>
            <a:pPr>
              <a:defRPr sz="1700"/>
            </a:pPr>
            <a:endParaRPr lang="en-US" dirty="0">
              <a:solidFill>
                <a:schemeClr val="tx1"/>
              </a:solidFill>
            </a:endParaRPr>
          </a:p>
          <a:p>
            <a:pPr>
              <a:defRPr sz="1700"/>
            </a:pPr>
            <a:r>
              <a:rPr lang="en-US" dirty="0">
                <a:solidFill>
                  <a:schemeClr val="tx1"/>
                </a:solidFill>
              </a:rPr>
              <a:t>At the time of this presentation, Elinore F. McCance-Katz served as SAMHSA Assistant Secretary. The opinions expressed herein are the views of Erin Briley and do not reflect the official position of the Department of Health and Human Services (DHHS), or SAMHSA. No official support or endorsement of DHHS, SAMHSA, for the opinions described in this presentation is intended or should be inferred. </a:t>
            </a:r>
          </a:p>
          <a:p>
            <a:pPr>
              <a:defRPr sz="1700"/>
            </a:pPr>
            <a:endParaRPr lang="en-US" dirty="0">
              <a:solidFill>
                <a:schemeClr val="tx1"/>
              </a:solidFill>
            </a:endParaRPr>
          </a:p>
          <a:p>
            <a:pPr>
              <a:defRPr sz="1700"/>
            </a:pPr>
            <a:r>
              <a:rPr lang="en-US" dirty="0">
                <a:solidFill>
                  <a:schemeClr val="tx1"/>
                </a:solidFill>
              </a:rPr>
              <a:t>The work of the Mountain Plains MHTTC is supported by grant </a:t>
            </a:r>
            <a:r>
              <a:rPr lang="en-US" dirty="0">
                <a:solidFill>
                  <a:schemeClr val="tx1"/>
                </a:solidFill>
                <a:ea typeface="+mn-lt"/>
                <a:cs typeface="+mn-lt"/>
              </a:rPr>
              <a:t>H79SM081792</a:t>
            </a:r>
            <a:r>
              <a:rPr lang="en-US" dirty="0">
                <a:solidFill>
                  <a:schemeClr val="tx1"/>
                </a:solidFill>
              </a:rPr>
              <a:t> from the Department of Health and Human Services, Substance Abuse and Mental Health Services Administration.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6" descr="Graphical user interface, text, application&#10;&#10;Description automatically generated">
            <a:extLst>
              <a:ext uri="{FF2B5EF4-FFF2-40B4-BE49-F238E27FC236}">
                <a16:creationId xmlns:a16="http://schemas.microsoft.com/office/drawing/2014/main" id="{21A77F22-748D-4285-A336-CD0DA43D6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689" y="214489"/>
            <a:ext cx="10600267" cy="6643511"/>
          </a:xfrm>
          <a:prstGeom prst="rect">
            <a:avLst/>
          </a:prstGeom>
          <a:ln w="12700">
            <a:miter lim="400000"/>
          </a:ln>
          <a:extLst>
            <a:ext uri="{C572A759-6A51-4108-AA02-DFA0A04FC94B}">
              <ma14:wrappingTextBoxFlag xmlns="" xmlns:ma14="http://schemas.microsoft.com/office/mac/drawingml/2011/main" val="1"/>
            </a:ext>
          </a:extLst>
        </p:spPr>
      </p:pic>
    </p:spTree>
    <p:extLst>
      <p:ext uri="{BB962C8B-B14F-4D97-AF65-F5344CB8AC3E}">
        <p14:creationId xmlns:p14="http://schemas.microsoft.com/office/powerpoint/2010/main" val="236150199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F4309-05AC-4444-B644-0D4995ACC037}"/>
              </a:ext>
            </a:extLst>
          </p:cNvPr>
          <p:cNvSpPr>
            <a:spLocks noGrp="1"/>
          </p:cNvSpPr>
          <p:nvPr>
            <p:ph type="title"/>
          </p:nvPr>
        </p:nvSpPr>
        <p:spPr/>
        <p:txBody>
          <a:bodyPr/>
          <a:lstStyle/>
          <a:p>
            <a:r>
              <a:rPr lang="en-US" b="1" dirty="0"/>
              <a:t>Other Incentives</a:t>
            </a:r>
            <a:endParaRPr lang="en-US" dirty="0"/>
          </a:p>
        </p:txBody>
      </p:sp>
      <p:sp>
        <p:nvSpPr>
          <p:cNvPr id="3" name="Text Placeholder 2">
            <a:extLst>
              <a:ext uri="{FF2B5EF4-FFF2-40B4-BE49-F238E27FC236}">
                <a16:creationId xmlns:a16="http://schemas.microsoft.com/office/drawing/2014/main" id="{9B86A2FD-F71D-4C9A-9105-E0B11761F8C0}"/>
              </a:ext>
            </a:extLst>
          </p:cNvPr>
          <p:cNvSpPr>
            <a:spLocks noGrp="1"/>
          </p:cNvSpPr>
          <p:nvPr>
            <p:ph type="body" idx="1"/>
          </p:nvPr>
        </p:nvSpPr>
        <p:spPr/>
        <p:txBody>
          <a:bodyPr>
            <a:normAutofit fontScale="92500" lnSpcReduction="10000"/>
          </a:bodyPr>
          <a:lstStyle/>
          <a:p>
            <a:pPr marL="0" indent="0">
              <a:buNone/>
            </a:pPr>
            <a:r>
              <a:rPr lang="en-US" sz="2800" dirty="0"/>
              <a:t>Student/Teacher Game (a class wide incentive system)</a:t>
            </a:r>
            <a:endParaRPr lang="en-US" sz="2800" dirty="0">
              <a:highlight>
                <a:srgbClr val="FFFF00"/>
              </a:highlight>
            </a:endParaRPr>
          </a:p>
          <a:p>
            <a:pPr>
              <a:buFontTx/>
              <a:buChar char="-"/>
            </a:pPr>
            <a:r>
              <a:rPr lang="en-US" sz="2800" dirty="0"/>
              <a:t>Catch students demonstrating target behavior(s) to earn a point for the entire class. Class must earn set # of points to earn reward during designated time period.</a:t>
            </a:r>
          </a:p>
          <a:p>
            <a:pPr marL="0" indent="0">
              <a:buNone/>
            </a:pPr>
            <a:endParaRPr lang="en-US" sz="2800" dirty="0"/>
          </a:p>
          <a:p>
            <a:pPr marL="0" indent="0">
              <a:buNone/>
            </a:pPr>
            <a:r>
              <a:rPr lang="en-US" sz="2800" dirty="0"/>
              <a:t>Behavior Bucks</a:t>
            </a:r>
          </a:p>
          <a:p>
            <a:pPr>
              <a:buFontTx/>
              <a:buChar char="-"/>
            </a:pPr>
            <a:r>
              <a:rPr lang="en-US" sz="2800" dirty="0"/>
              <a:t>Provide students bucks for demonstrating target behavior(s) randomly that they can spend for incentives at class store/homework/virtual dance party.</a:t>
            </a:r>
            <a:endParaRPr lang="en-US" sz="2800" i="1" dirty="0"/>
          </a:p>
          <a:p>
            <a:pPr marL="0" indent="0">
              <a:buNone/>
            </a:pPr>
            <a:r>
              <a:rPr lang="en-US" sz="2800" i="1" dirty="0"/>
              <a:t>    Tip:</a:t>
            </a:r>
            <a:r>
              <a:rPr lang="en-US" sz="2800" dirty="0"/>
              <a:t> PBIS World has a template that can be customized </a:t>
            </a:r>
          </a:p>
          <a:p>
            <a:pPr marL="0" indent="0">
              <a:buNone/>
            </a:pPr>
            <a:r>
              <a:rPr lang="en-US" sz="2800" dirty="0"/>
              <a:t>	</a:t>
            </a:r>
            <a:r>
              <a:rPr lang="en-US" sz="1800" dirty="0">
                <a:hlinkClick r:id="rId2"/>
              </a:rPr>
              <a:t>https://www.pbisworld.com/tier-2/reward-system/</a:t>
            </a:r>
            <a:endParaRPr lang="en-US" sz="2800" dirty="0"/>
          </a:p>
          <a:p>
            <a:pPr marL="0" indent="0">
              <a:buNone/>
            </a:pPr>
            <a:endParaRPr lang="en-US" dirty="0"/>
          </a:p>
        </p:txBody>
      </p:sp>
    </p:spTree>
    <p:extLst>
      <p:ext uri="{BB962C8B-B14F-4D97-AF65-F5344CB8AC3E}">
        <p14:creationId xmlns:p14="http://schemas.microsoft.com/office/powerpoint/2010/main" val="345912751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A3E95-D720-4386-8723-4ADD51327D24}"/>
              </a:ext>
            </a:extLst>
          </p:cNvPr>
          <p:cNvSpPr>
            <a:spLocks noGrp="1"/>
          </p:cNvSpPr>
          <p:nvPr>
            <p:ph type="title"/>
          </p:nvPr>
        </p:nvSpPr>
        <p:spPr/>
        <p:txBody>
          <a:bodyPr/>
          <a:lstStyle/>
          <a:p>
            <a:r>
              <a:rPr lang="en-US" b="1" dirty="0"/>
              <a:t>Reinforcers for Remote Learning</a:t>
            </a:r>
            <a:endParaRPr lang="en-US" dirty="0"/>
          </a:p>
        </p:txBody>
      </p:sp>
      <p:grpSp>
        <p:nvGrpSpPr>
          <p:cNvPr id="4" name="Group 3">
            <a:extLst>
              <a:ext uri="{FF2B5EF4-FFF2-40B4-BE49-F238E27FC236}">
                <a16:creationId xmlns:a16="http://schemas.microsoft.com/office/drawing/2014/main" id="{BE8F6299-3B91-43DF-A1BD-70D40EFF0858}"/>
              </a:ext>
            </a:extLst>
          </p:cNvPr>
          <p:cNvGrpSpPr/>
          <p:nvPr/>
        </p:nvGrpSpPr>
        <p:grpSpPr>
          <a:xfrm>
            <a:off x="817385" y="1479300"/>
            <a:ext cx="3562350" cy="3037209"/>
            <a:chOff x="-19180" y="0"/>
            <a:chExt cx="3586628" cy="1377410"/>
          </a:xfrm>
        </p:grpSpPr>
        <p:sp>
          <p:nvSpPr>
            <p:cNvPr id="5" name="Rectangle 4">
              <a:extLst>
                <a:ext uri="{FF2B5EF4-FFF2-40B4-BE49-F238E27FC236}">
                  <a16:creationId xmlns:a16="http://schemas.microsoft.com/office/drawing/2014/main" id="{D51B6FE4-45D7-436A-843A-F8DA7FF98510}"/>
                </a:ext>
              </a:extLst>
            </p:cNvPr>
            <p:cNvSpPr/>
            <p:nvPr/>
          </p:nvSpPr>
          <p:spPr>
            <a:xfrm>
              <a:off x="0" y="0"/>
              <a:ext cx="3567448" cy="164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Privileges</a:t>
              </a:r>
              <a:endParaRPr lang="en-US" sz="1100" dirty="0">
                <a:effectLst/>
                <a:ea typeface="Calibri" panose="020F0502020204030204" pitchFamily="34" charset="0"/>
                <a:cs typeface="Times New Roman" panose="02020603050405020304" pitchFamily="18" charset="0"/>
              </a:endParaRPr>
            </a:p>
          </p:txBody>
        </p:sp>
        <p:sp>
          <p:nvSpPr>
            <p:cNvPr id="6" name="Text Box 17">
              <a:extLst>
                <a:ext uri="{FF2B5EF4-FFF2-40B4-BE49-F238E27FC236}">
                  <a16:creationId xmlns:a16="http://schemas.microsoft.com/office/drawing/2014/main" id="{C997CB7B-8200-40BD-83F8-CEC9401B3238}"/>
                </a:ext>
              </a:extLst>
            </p:cNvPr>
            <p:cNvSpPr txBox="1"/>
            <p:nvPr/>
          </p:nvSpPr>
          <p:spPr>
            <a:xfrm>
              <a:off x="-19180" y="144725"/>
              <a:ext cx="3567448" cy="12326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1440" rIns="91440" bIns="0" numCol="1" spcCol="0" rtlCol="0" fromWordArt="0" anchor="t" anchorCtr="0" forceAA="0" compatLnSpc="1">
              <a:prstTxWarp prst="textNoShape">
                <a:avLst/>
              </a:prstTxWarp>
              <a:noAutofit/>
            </a:bodyPr>
            <a:lstStyle/>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homework pass</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extra points</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do only odd problems for math</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display of student’s ARTWORK/picture as teacher’s virtual class background</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student selection of virtual class background</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student monitor of chat box</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selection of class virtual fieldtrip</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selection of class theme</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wearing special outfits</a:t>
              </a:r>
              <a:endParaRPr lang="en-US" sz="1100" dirty="0">
                <a:effectLst/>
                <a:ea typeface="Calibri" panose="020F0502020204030204" pitchFamily="34"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A574AB91-6B36-4FDF-90E1-493F663A081C}"/>
              </a:ext>
            </a:extLst>
          </p:cNvPr>
          <p:cNvGrpSpPr/>
          <p:nvPr/>
        </p:nvGrpSpPr>
        <p:grpSpPr>
          <a:xfrm>
            <a:off x="4640442" y="1479300"/>
            <a:ext cx="3171825" cy="3285489"/>
            <a:chOff x="0" y="1"/>
            <a:chExt cx="3617644" cy="1716644"/>
          </a:xfrm>
        </p:grpSpPr>
        <p:sp>
          <p:nvSpPr>
            <p:cNvPr id="9" name="Rectangle 8">
              <a:extLst>
                <a:ext uri="{FF2B5EF4-FFF2-40B4-BE49-F238E27FC236}">
                  <a16:creationId xmlns:a16="http://schemas.microsoft.com/office/drawing/2014/main" id="{3280959F-FC7E-4AA8-8797-9C7A5B11F5B1}"/>
                </a:ext>
              </a:extLst>
            </p:cNvPr>
            <p:cNvSpPr/>
            <p:nvPr/>
          </p:nvSpPr>
          <p:spPr>
            <a:xfrm>
              <a:off x="0" y="1"/>
              <a:ext cx="3567449" cy="2288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Activities</a:t>
              </a:r>
              <a:endParaRPr lang="en-US" sz="1100" dirty="0">
                <a:effectLst/>
                <a:ea typeface="Calibri" panose="020F0502020204030204" pitchFamily="34" charset="0"/>
                <a:cs typeface="Times New Roman" panose="02020603050405020304" pitchFamily="18" charset="0"/>
              </a:endParaRPr>
            </a:p>
          </p:txBody>
        </p:sp>
        <p:sp>
          <p:nvSpPr>
            <p:cNvPr id="10" name="Text Box 11">
              <a:extLst>
                <a:ext uri="{FF2B5EF4-FFF2-40B4-BE49-F238E27FC236}">
                  <a16:creationId xmlns:a16="http://schemas.microsoft.com/office/drawing/2014/main" id="{CFE230FE-9907-44C6-8935-E5C62E8FB2B1}"/>
                </a:ext>
              </a:extLst>
            </p:cNvPr>
            <p:cNvSpPr txBox="1"/>
            <p:nvPr/>
          </p:nvSpPr>
          <p:spPr>
            <a:xfrm>
              <a:off x="71923" y="341257"/>
              <a:ext cx="3545721" cy="1375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1440" rIns="91440" bIns="0" numCol="1" spcCol="0" rtlCol="0" fromWordArt="0" anchor="t" anchorCtr="0" forceAA="0" compatLnSpc="1">
              <a:prstTxWarp prst="textNoShape">
                <a:avLst/>
              </a:prstTxWarp>
              <a:noAutofit/>
            </a:bodyPr>
            <a:lstStyle/>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free time</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drawing, reading, board games, Games on tablet/Phone</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listen to music on headphones</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Lunch date with you &amp; selected friend (zoom, etc.)</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virtual talent shows</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telling class favorite jokes</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decorating things</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Extra break time</a:t>
              </a:r>
              <a:endParaRPr lang="en-US" sz="1100" dirty="0">
                <a:effectLst/>
                <a:ea typeface="Calibri" panose="020F0502020204030204" pitchFamily="34"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D5D71F91-C079-41A0-984C-370DE22E876B}"/>
              </a:ext>
            </a:extLst>
          </p:cNvPr>
          <p:cNvGrpSpPr/>
          <p:nvPr/>
        </p:nvGrpSpPr>
        <p:grpSpPr>
          <a:xfrm>
            <a:off x="836435" y="4516509"/>
            <a:ext cx="2990850" cy="1803464"/>
            <a:chOff x="0" y="-165047"/>
            <a:chExt cx="3567448" cy="1514140"/>
          </a:xfrm>
        </p:grpSpPr>
        <p:sp>
          <p:nvSpPr>
            <p:cNvPr id="12" name="Rectangle 11">
              <a:extLst>
                <a:ext uri="{FF2B5EF4-FFF2-40B4-BE49-F238E27FC236}">
                  <a16:creationId xmlns:a16="http://schemas.microsoft.com/office/drawing/2014/main" id="{3214FCF8-43DB-4EC9-8C49-02C07EBC87F6}"/>
                </a:ext>
              </a:extLst>
            </p:cNvPr>
            <p:cNvSpPr/>
            <p:nvPr/>
          </p:nvSpPr>
          <p:spPr>
            <a:xfrm>
              <a:off x="0" y="-165047"/>
              <a:ext cx="3567448" cy="2415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Verbal</a:t>
              </a:r>
              <a:endParaRPr lang="en-US" sz="1100" dirty="0">
                <a:effectLst/>
                <a:ea typeface="Calibri" panose="020F0502020204030204" pitchFamily="34" charset="0"/>
                <a:cs typeface="Times New Roman" panose="02020603050405020304" pitchFamily="18" charset="0"/>
              </a:endParaRPr>
            </a:p>
          </p:txBody>
        </p:sp>
        <p:sp>
          <p:nvSpPr>
            <p:cNvPr id="13" name="Text Box 4">
              <a:extLst>
                <a:ext uri="{FF2B5EF4-FFF2-40B4-BE49-F238E27FC236}">
                  <a16:creationId xmlns:a16="http://schemas.microsoft.com/office/drawing/2014/main" id="{1C242A3B-FF02-4735-B100-BD6E2117E175}"/>
                </a:ext>
              </a:extLst>
            </p:cNvPr>
            <p:cNvSpPr txBox="1"/>
            <p:nvPr/>
          </p:nvSpPr>
          <p:spPr>
            <a:xfrm>
              <a:off x="0" y="252680"/>
              <a:ext cx="3567448" cy="10964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1440" rIns="91440" bIns="0" numCol="1" spcCol="0" rtlCol="0" fromWordArt="0" anchor="t" anchorCtr="0" forceAA="0" compatLnSpc="1">
              <a:prstTxWarp prst="textNoShape">
                <a:avLst/>
              </a:prstTxWarp>
              <a:noAutofit/>
            </a:bodyPr>
            <a:lstStyle/>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Specific Praise (privately/in front of others)</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peer-recognition</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Personalized video messages from teacher/Avatar</a:t>
              </a:r>
              <a:endParaRPr lang="en-US" sz="1100" dirty="0">
                <a:effectLst/>
                <a:ea typeface="Calibri" panose="020F0502020204030204" pitchFamily="34"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9263D937-EB1E-410D-800C-8375F40FDE82}"/>
              </a:ext>
            </a:extLst>
          </p:cNvPr>
          <p:cNvGrpSpPr/>
          <p:nvPr/>
        </p:nvGrpSpPr>
        <p:grpSpPr>
          <a:xfrm>
            <a:off x="8060922" y="1479300"/>
            <a:ext cx="3419475" cy="2428240"/>
            <a:chOff x="0" y="-39022"/>
            <a:chExt cx="3669375" cy="1388115"/>
          </a:xfrm>
        </p:grpSpPr>
        <p:sp>
          <p:nvSpPr>
            <p:cNvPr id="15" name="Rectangle 14">
              <a:extLst>
                <a:ext uri="{FF2B5EF4-FFF2-40B4-BE49-F238E27FC236}">
                  <a16:creationId xmlns:a16="http://schemas.microsoft.com/office/drawing/2014/main" id="{FC3E1923-A771-497B-A27D-4D127AACF489}"/>
                </a:ext>
              </a:extLst>
            </p:cNvPr>
            <p:cNvSpPr/>
            <p:nvPr/>
          </p:nvSpPr>
          <p:spPr>
            <a:xfrm>
              <a:off x="101927" y="-39022"/>
              <a:ext cx="3567448" cy="221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iPad/iOS Sensory Apps that double as  brain breaks</a:t>
              </a:r>
              <a:endParaRPr lang="en-US" sz="1100" dirty="0">
                <a:effectLst/>
                <a:ea typeface="Calibri" panose="020F0502020204030204" pitchFamily="34" charset="0"/>
                <a:cs typeface="Times New Roman" panose="02020603050405020304" pitchFamily="18" charset="0"/>
              </a:endParaRPr>
            </a:p>
          </p:txBody>
        </p:sp>
        <p:sp>
          <p:nvSpPr>
            <p:cNvPr id="16" name="Text Box 20">
              <a:extLst>
                <a:ext uri="{FF2B5EF4-FFF2-40B4-BE49-F238E27FC236}">
                  <a16:creationId xmlns:a16="http://schemas.microsoft.com/office/drawing/2014/main" id="{DE871E34-A327-4EC7-ACF6-A868D41F8F4D}"/>
                </a:ext>
              </a:extLst>
            </p:cNvPr>
            <p:cNvSpPr txBox="1"/>
            <p:nvPr/>
          </p:nvSpPr>
          <p:spPr>
            <a:xfrm>
              <a:off x="0" y="252680"/>
              <a:ext cx="3567448" cy="10964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1440" rIns="91440" bIns="0" numCol="1" spcCol="0" rtlCol="0" fromWordArt="0" anchor="t" anchorCtr="0" forceAA="0" compatLnSpc="1">
              <a:prstTxWarp prst="textNoShape">
                <a:avLst/>
              </a:prstTxWarp>
              <a:noAutofit/>
            </a:bodyPr>
            <a:lstStyle/>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go noodle </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bubble pop</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pocket pond</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fluidity HD</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Super Slime simulator </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calm down yoga (https://www.youtube.com/watch?v=rWP4Xl4IDYA&amp;app=desktop)</a:t>
              </a:r>
              <a:endParaRPr lang="en-US" sz="1100" dirty="0">
                <a:effectLst/>
                <a:ea typeface="Calibri" panose="020F0502020204030204" pitchFamily="34"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7B9FA90C-4B86-470B-8F5A-74EC78C4426F}"/>
              </a:ext>
            </a:extLst>
          </p:cNvPr>
          <p:cNvGrpSpPr/>
          <p:nvPr/>
        </p:nvGrpSpPr>
        <p:grpSpPr>
          <a:xfrm>
            <a:off x="4444033" y="4516509"/>
            <a:ext cx="3324225" cy="1885948"/>
            <a:chOff x="0" y="0"/>
            <a:chExt cx="3567448" cy="1349093"/>
          </a:xfrm>
        </p:grpSpPr>
        <p:sp>
          <p:nvSpPr>
            <p:cNvPr id="18" name="Rectangle 17">
              <a:extLst>
                <a:ext uri="{FF2B5EF4-FFF2-40B4-BE49-F238E27FC236}">
                  <a16:creationId xmlns:a16="http://schemas.microsoft.com/office/drawing/2014/main" id="{408C8925-4787-4E4E-9EBE-72A61015F8DC}"/>
                </a:ext>
              </a:extLst>
            </p:cNvPr>
            <p:cNvSpPr/>
            <p:nvPr/>
          </p:nvSpPr>
          <p:spPr>
            <a:xfrm>
              <a:off x="0" y="0"/>
              <a:ext cx="3567448" cy="270605"/>
            </a:xfrm>
            <a:prstGeom prst="rect">
              <a:avLst/>
            </a:prstGeom>
            <a:solidFill>
              <a:srgbClr val="4472C4"/>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iPad/iOS Educational Game Apps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23">
              <a:extLst>
                <a:ext uri="{FF2B5EF4-FFF2-40B4-BE49-F238E27FC236}">
                  <a16:creationId xmlns:a16="http://schemas.microsoft.com/office/drawing/2014/main" id="{00DF7180-9CA8-49AC-9256-2763F061F203}"/>
                </a:ext>
              </a:extLst>
            </p:cNvPr>
            <p:cNvSpPr txBox="1"/>
            <p:nvPr/>
          </p:nvSpPr>
          <p:spPr>
            <a:xfrm>
              <a:off x="0" y="252680"/>
              <a:ext cx="3567448" cy="1096413"/>
            </a:xfrm>
            <a:prstGeom prst="rect">
              <a:avLst/>
            </a:prstGeom>
            <a:noFill/>
            <a:ln w="6350">
              <a:noFill/>
            </a:ln>
            <a:effectLst/>
          </p:spPr>
          <p:txBody>
            <a:bodyPr rot="0" spcFirstLastPara="0" vert="horz" wrap="square" lIns="91440" tIns="91440" rIns="91440" bIns="0" numCol="1" spcCol="0" rtlCol="0" fromWordArt="0" anchor="t" anchorCtr="0" forceAA="0" compatLnSpc="1">
              <a:prstTxWarp prst="textNoShape">
                <a:avLst/>
              </a:prstTxWarp>
              <a:noAutofit/>
            </a:bodyPr>
            <a:lstStyle/>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pbs kids games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300" cap="all"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candy crush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185C2299-17BC-44E9-9A73-D8BCA2B6A943}"/>
              </a:ext>
            </a:extLst>
          </p:cNvPr>
          <p:cNvGrpSpPr/>
          <p:nvPr/>
        </p:nvGrpSpPr>
        <p:grpSpPr>
          <a:xfrm>
            <a:off x="8155084" y="4516509"/>
            <a:ext cx="3019425" cy="1885948"/>
            <a:chOff x="0" y="0"/>
            <a:chExt cx="3567448" cy="1349093"/>
          </a:xfrm>
        </p:grpSpPr>
        <p:sp>
          <p:nvSpPr>
            <p:cNvPr id="21" name="Rectangle 20">
              <a:extLst>
                <a:ext uri="{FF2B5EF4-FFF2-40B4-BE49-F238E27FC236}">
                  <a16:creationId xmlns:a16="http://schemas.microsoft.com/office/drawing/2014/main" id="{8F6D8E7D-52AC-448E-A6CE-D4C8A71A9302}"/>
                </a:ext>
              </a:extLst>
            </p:cNvPr>
            <p:cNvSpPr/>
            <p:nvPr/>
          </p:nvSpPr>
          <p:spPr>
            <a:xfrm>
              <a:off x="0" y="0"/>
              <a:ext cx="3567448" cy="2706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Tangibles</a:t>
              </a:r>
              <a:endParaRPr lang="en-US" sz="1100" dirty="0">
                <a:effectLst/>
                <a:ea typeface="Calibri" panose="020F0502020204030204" pitchFamily="34" charset="0"/>
                <a:cs typeface="Times New Roman" panose="02020603050405020304" pitchFamily="18" charset="0"/>
              </a:endParaRPr>
            </a:p>
          </p:txBody>
        </p:sp>
        <p:sp>
          <p:nvSpPr>
            <p:cNvPr id="22" name="Text Box 14">
              <a:extLst>
                <a:ext uri="{FF2B5EF4-FFF2-40B4-BE49-F238E27FC236}">
                  <a16:creationId xmlns:a16="http://schemas.microsoft.com/office/drawing/2014/main" id="{8475471F-4A75-425A-8761-64871D903329}"/>
                </a:ext>
              </a:extLst>
            </p:cNvPr>
            <p:cNvSpPr txBox="1"/>
            <p:nvPr/>
          </p:nvSpPr>
          <p:spPr>
            <a:xfrm>
              <a:off x="0" y="252680"/>
              <a:ext cx="3567448" cy="10964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1440" rIns="91440" bIns="0" numCol="1" spcCol="0" rtlCol="0" fromWordArt="0" anchor="t" anchorCtr="0" forceAA="0" compatLnSpc="1">
              <a:prstTxWarp prst="textNoShape">
                <a:avLst/>
              </a:prstTxWarp>
              <a:noAutofit/>
            </a:bodyPr>
            <a:lstStyle/>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certificates</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teacher avatar messages</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300" cap="all" dirty="0">
                  <a:solidFill>
                    <a:srgbClr val="4472C4"/>
                  </a:solidFill>
                  <a:effectLst/>
                  <a:ea typeface="Calibri" panose="020F0502020204030204" pitchFamily="34" charset="0"/>
                  <a:cs typeface="Times New Roman" panose="02020603050405020304" pitchFamily="18" charset="0"/>
                </a:rPr>
                <a:t>badges/awards</a:t>
              </a:r>
              <a:endParaRPr lang="en-US" sz="1100" dirty="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60610324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Resources"/>
          <p:cNvSpPr txBox="1">
            <a:spLocks noGrp="1"/>
          </p:cNvSpPr>
          <p:nvPr>
            <p:ph type="title"/>
          </p:nvPr>
        </p:nvSpPr>
        <p:spPr>
          <a:xfrm>
            <a:off x="2152650" y="-28575"/>
            <a:ext cx="7886700" cy="1325564"/>
          </a:xfrm>
          <a:prstGeom prst="rect">
            <a:avLst/>
          </a:prstGeom>
        </p:spPr>
        <p:txBody>
          <a:bodyPr/>
          <a:lstStyle/>
          <a:p>
            <a:r>
              <a:rPr dirty="0"/>
              <a:t>Resources </a:t>
            </a:r>
          </a:p>
        </p:txBody>
      </p:sp>
      <p:sp>
        <p:nvSpPr>
          <p:cNvPr id="502" name="Body"/>
          <p:cNvSpPr txBox="1">
            <a:spLocks noGrp="1"/>
          </p:cNvSpPr>
          <p:nvPr>
            <p:ph type="body" idx="1"/>
          </p:nvPr>
        </p:nvSpPr>
        <p:spPr>
          <a:xfrm>
            <a:off x="2152651" y="1444625"/>
            <a:ext cx="8261747" cy="4796337"/>
          </a:xfrm>
          <a:prstGeom prst="rect">
            <a:avLst/>
          </a:prstGeom>
        </p:spPr>
        <p:txBody>
          <a:bodyPr/>
          <a:lstStyle/>
          <a:p>
            <a:pPr>
              <a:lnSpc>
                <a:spcPct val="50000"/>
              </a:lnSpc>
              <a:buFont typeface="Wingdings" panose="05000000000000000000" pitchFamily="2" charset="2"/>
              <a:buChar char="ü"/>
            </a:pPr>
            <a:r>
              <a:rPr lang="en-US" dirty="0"/>
              <a:t>Behavioradvisor.com</a:t>
            </a:r>
          </a:p>
          <a:p>
            <a:pPr>
              <a:lnSpc>
                <a:spcPct val="50000"/>
              </a:lnSpc>
              <a:buFont typeface="Wingdings" panose="05000000000000000000" pitchFamily="2" charset="2"/>
              <a:buChar char="ü"/>
            </a:pPr>
            <a:endParaRPr lang="en-US" dirty="0"/>
          </a:p>
          <a:p>
            <a:pPr>
              <a:lnSpc>
                <a:spcPct val="50000"/>
              </a:lnSpc>
              <a:buFont typeface="Wingdings" panose="05000000000000000000" pitchFamily="2" charset="2"/>
              <a:buChar char="ü"/>
            </a:pPr>
            <a:r>
              <a:rPr lang="en-US" dirty="0"/>
              <a:t> Interventioncentral.org</a:t>
            </a:r>
          </a:p>
          <a:p>
            <a:pPr>
              <a:lnSpc>
                <a:spcPct val="50000"/>
              </a:lnSpc>
              <a:buFont typeface="Wingdings" panose="05000000000000000000" pitchFamily="2" charset="2"/>
              <a:buChar char="ü"/>
            </a:pPr>
            <a:endParaRPr lang="en-US" dirty="0"/>
          </a:p>
          <a:p>
            <a:pPr>
              <a:lnSpc>
                <a:spcPct val="50000"/>
              </a:lnSpc>
              <a:buFont typeface="Wingdings" panose="05000000000000000000" pitchFamily="2" charset="2"/>
              <a:buChar char="ü"/>
            </a:pPr>
            <a:r>
              <a:rPr lang="en-US" dirty="0"/>
              <a:t> pent.ca.gov</a:t>
            </a:r>
          </a:p>
          <a:p>
            <a:pPr>
              <a:lnSpc>
                <a:spcPct val="50000"/>
              </a:lnSpc>
              <a:buFont typeface="Wingdings" panose="05000000000000000000" pitchFamily="2" charset="2"/>
              <a:buChar char="ü"/>
            </a:pPr>
            <a:endParaRPr lang="en-US" dirty="0"/>
          </a:p>
          <a:p>
            <a:pPr>
              <a:lnSpc>
                <a:spcPct val="50000"/>
              </a:lnSpc>
              <a:buFont typeface="Wingdings" panose="05000000000000000000" pitchFamily="2" charset="2"/>
              <a:buChar char="ü"/>
            </a:pPr>
            <a:r>
              <a:rPr lang="en-US" dirty="0"/>
              <a:t> pbis.org</a:t>
            </a:r>
          </a:p>
          <a:p>
            <a:pPr marL="0" indent="0">
              <a:lnSpc>
                <a:spcPct val="50000"/>
              </a:lnSpc>
              <a:buNone/>
            </a:pPr>
            <a:endParaRPr lang="en-US" dirty="0"/>
          </a:p>
          <a:p>
            <a:pPr>
              <a:lnSpc>
                <a:spcPct val="50000"/>
              </a:lnSpc>
              <a:buFont typeface="Wingdings" panose="05000000000000000000" pitchFamily="2" charset="2"/>
              <a:buChar char="ü"/>
            </a:pPr>
            <a:r>
              <a:rPr lang="en-US" dirty="0"/>
              <a:t> Pbisworld.com</a:t>
            </a:r>
          </a:p>
          <a:p>
            <a:pPr marL="0" indent="0">
              <a:lnSpc>
                <a:spcPct val="50000"/>
              </a:lnSpc>
              <a:buNone/>
            </a:pPr>
            <a:endParaRPr lang="en-US" dirty="0"/>
          </a:p>
          <a:p>
            <a:pPr>
              <a:lnSpc>
                <a:spcPct val="50000"/>
              </a:lnSpc>
              <a:buFont typeface="Wingdings" panose="05000000000000000000" pitchFamily="2" charset="2"/>
              <a:buChar char="ü"/>
            </a:pPr>
            <a:r>
              <a:rPr lang="en-US" dirty="0"/>
              <a:t>Boom learning (for virtual token economies)</a:t>
            </a:r>
          </a:p>
          <a:p>
            <a:pPr marL="0" indent="0">
              <a:lnSpc>
                <a:spcPct val="50000"/>
              </a:lnSpc>
              <a:buNone/>
            </a:pPr>
            <a:endParaRPr lang="en-US" dirty="0"/>
          </a:p>
          <a:p>
            <a:pPr>
              <a:lnSpc>
                <a:spcPct val="50000"/>
              </a:lnSpc>
              <a:buFont typeface="Wingdings" panose="05000000000000000000" pitchFamily="2" charset="2"/>
              <a:buChar char="ü"/>
            </a:pPr>
            <a:r>
              <a:rPr lang="en-US" dirty="0"/>
              <a:t>Google Slides (for virtual token economies)</a:t>
            </a:r>
          </a:p>
          <a:p>
            <a:pPr marL="0" indent="0" defTabSz="833932">
              <a:lnSpc>
                <a:spcPct val="100000"/>
              </a:lnSpc>
              <a:spcBef>
                <a:spcPts val="300"/>
              </a:spcBef>
              <a:buNone/>
              <a:defRPr sz="1824"/>
            </a:pPr>
            <a:endParaRPr dirty="0"/>
          </a:p>
        </p:txBody>
      </p:sp>
    </p:spTree>
    <p:extLst>
      <p:ext uri="{BB962C8B-B14F-4D97-AF65-F5344CB8AC3E}">
        <p14:creationId xmlns:p14="http://schemas.microsoft.com/office/powerpoint/2010/main" val="107757731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hank you for joining!"/>
          <p:cNvSpPr txBox="1"/>
          <p:nvPr/>
        </p:nvSpPr>
        <p:spPr>
          <a:xfrm>
            <a:off x="3086684" y="1603010"/>
            <a:ext cx="6018631" cy="298542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4400" b="1">
                <a:solidFill>
                  <a:srgbClr val="FFFFFF"/>
                </a:solidFill>
                <a:latin typeface="Arial"/>
                <a:ea typeface="Arial"/>
                <a:cs typeface="Arial"/>
                <a:sym typeface="Arial"/>
              </a:defRPr>
            </a:lvl1pPr>
          </a:lstStyle>
          <a:p>
            <a:r>
              <a:rPr dirty="0">
                <a:solidFill>
                  <a:schemeClr val="tx1"/>
                </a:solidFill>
              </a:rPr>
              <a:t>Thank you for joining!</a:t>
            </a:r>
            <a:endParaRPr lang="en-US" dirty="0">
              <a:solidFill>
                <a:schemeClr val="tx1"/>
              </a:solidFill>
            </a:endParaRPr>
          </a:p>
          <a:p>
            <a:pPr algn="ctr"/>
            <a:endParaRPr lang="en-US" sz="3600" b="0" dirty="0">
              <a:solidFill>
                <a:schemeClr val="tx1"/>
              </a:solidFill>
              <a:hlinkClick r:id="rId2">
                <a:extLst>
                  <a:ext uri="{A12FA001-AC4F-418D-AE19-62706E023703}">
                    <ahyp:hlinkClr xmlns:ahyp="http://schemas.microsoft.com/office/drawing/2018/hyperlinkcolor" val="tx"/>
                  </a:ext>
                </a:extLst>
              </a:hlinkClick>
            </a:endParaRPr>
          </a:p>
          <a:p>
            <a:pPr algn="ctr"/>
            <a:r>
              <a:rPr lang="en-US" sz="3600" b="0" dirty="0">
                <a:solidFill>
                  <a:schemeClr val="tx1"/>
                </a:solidFill>
                <a:hlinkClick r:id="rId2">
                  <a:extLst>
                    <a:ext uri="{A12FA001-AC4F-418D-AE19-62706E023703}">
                      <ahyp:hlinkClr xmlns:ahyp="http://schemas.microsoft.com/office/drawing/2018/hyperlinkcolor" val="tx"/>
                    </a:ext>
                  </a:extLst>
                </a:hlinkClick>
              </a:rPr>
              <a:t>ebriely@wiche.edu</a:t>
            </a:r>
            <a:endParaRPr lang="en-US" sz="3600" b="0" dirty="0">
              <a:solidFill>
                <a:schemeClr val="tx1"/>
              </a:solidFill>
            </a:endParaRPr>
          </a:p>
          <a:p>
            <a:pPr algn="ctr"/>
            <a:endParaRPr lang="en-US" sz="3600" b="0" dirty="0">
              <a:solidFill>
                <a:schemeClr val="tx1"/>
              </a:solidFill>
            </a:endParaRPr>
          </a:p>
          <a:p>
            <a:pPr algn="ctr"/>
            <a:r>
              <a:rPr lang="en-US" sz="3600" b="0" dirty="0">
                <a:solidFill>
                  <a:schemeClr val="tx1"/>
                </a:solidFill>
              </a:rPr>
              <a:t>swinfield@wiche.edu</a:t>
            </a:r>
            <a:endParaRPr sz="3600" b="0" dirty="0">
              <a:solidFill>
                <a:schemeClr val="tx1"/>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
          <p:cNvSpPr txBox="1"/>
          <p:nvPr/>
        </p:nvSpPr>
        <p:spPr>
          <a:xfrm>
            <a:off x="603849" y="155169"/>
            <a:ext cx="10998679" cy="978687"/>
          </a:xfrm>
          <a:prstGeom prst="rect">
            <a:avLst/>
          </a:prstGeom>
          <a:ln w="12700">
            <a:miter lim="400000"/>
          </a:ln>
          <a:extLst>
            <a:ext uri="{C572A759-6A51-4108-AA02-DFA0A04FC94B}">
              <ma14:wrappingTextBoxFlag xmlns="" xmlns:ma14="http://schemas.microsoft.com/office/mac/drawingml/2011/main" val="1"/>
            </a:ext>
          </a:extLst>
        </p:spPr>
        <p:txBody>
          <a:bodyPr wrap="square" lIns="45699" tIns="45699" rIns="45699" bIns="45699" anchor="b">
            <a:spAutoFit/>
          </a:bodyPr>
          <a:lstStyle>
            <a:lvl1pPr algn="ctr" defTabSz="914400">
              <a:lnSpc>
                <a:spcPct val="90000"/>
              </a:lnSpc>
              <a:defRPr sz="3200">
                <a:latin typeface="Arial"/>
                <a:ea typeface="Arial"/>
                <a:cs typeface="Arial"/>
                <a:sym typeface="Arial"/>
              </a:defRPr>
            </a:lvl1pPr>
          </a:lstStyle>
          <a:p>
            <a:r>
              <a:rPr lang="en-US" dirty="0"/>
              <a:t>The Mountain Plains Mental Health Technology Transfer Center</a:t>
            </a:r>
            <a:endParaRPr dirty="0"/>
          </a:p>
        </p:txBody>
      </p:sp>
      <p:pic>
        <p:nvPicPr>
          <p:cNvPr id="152" name="Picture 10" descr="Picture 10"/>
          <p:cNvPicPr>
            <a:picLocks noChangeAspect="1"/>
          </p:cNvPicPr>
          <p:nvPr/>
        </p:nvPicPr>
        <p:blipFill>
          <a:blip r:embed="rId3"/>
          <a:stretch>
            <a:fillRect/>
          </a:stretch>
        </p:blipFill>
        <p:spPr>
          <a:xfrm>
            <a:off x="7476226" y="1483959"/>
            <a:ext cx="4609626" cy="4228193"/>
          </a:xfrm>
          <a:prstGeom prst="rect">
            <a:avLst/>
          </a:prstGeom>
          <a:ln w="12700">
            <a:miter lim="400000"/>
          </a:ln>
        </p:spPr>
      </p:pic>
      <p:sp>
        <p:nvSpPr>
          <p:cNvPr id="2" name="Rectangle 1"/>
          <p:cNvSpPr/>
          <p:nvPr/>
        </p:nvSpPr>
        <p:spPr>
          <a:xfrm>
            <a:off x="388189" y="1483959"/>
            <a:ext cx="7088037" cy="4093428"/>
          </a:xfrm>
          <a:prstGeom prst="rect">
            <a:avLst/>
          </a:prstGeom>
        </p:spPr>
        <p:txBody>
          <a:bodyPr wrap="square">
            <a:spAutoFit/>
          </a:bodyPr>
          <a:lstStyle/>
          <a:p>
            <a:pPr defTabSz="975390">
              <a:defRPr sz="1700">
                <a:latin typeface="Arial"/>
                <a:ea typeface="Arial"/>
                <a:cs typeface="Arial"/>
                <a:sym typeface="Arial"/>
              </a:defRPr>
            </a:pPr>
            <a:r>
              <a:rPr lang="en-US" sz="2000" dirty="0">
                <a:solidFill>
                  <a:schemeClr val="tx1"/>
                </a:solidFill>
              </a:rPr>
              <a:t>The Mountain Plains Mental Health Technology Transfer Center (Mountain Plains MHTTC) provides training and technical assistance to individuals who serve persons with mental health concerns throughout Region 8 (Colorado, Montana, North Dakota, South Dakota, Utah and Wyoming).</a:t>
            </a:r>
            <a:br>
              <a:rPr lang="en-US" sz="2000" dirty="0">
                <a:solidFill>
                  <a:schemeClr val="tx1"/>
                </a:solidFill>
              </a:rPr>
            </a:br>
            <a:br>
              <a:rPr lang="en-US" sz="2000" dirty="0">
                <a:solidFill>
                  <a:schemeClr val="tx1"/>
                </a:solidFill>
              </a:rPr>
            </a:br>
            <a:r>
              <a:rPr lang="en-US" sz="2000" dirty="0">
                <a:solidFill>
                  <a:schemeClr val="tx1"/>
                </a:solidFill>
              </a:rPr>
              <a:t>We belong to the Technology Transfer Center (TTC) Network, a national network of training and technical assistance centers serving the needs of mental health, substance use and prevention providers. The work of the TTC Network is under a cooperative agreement by the Substance Abuse and Mental Health Service Administration (SAMHSA).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FA81D03D-0FFF-4FA7-9D88-918990F4ACAD}"/>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3003934" y="195823"/>
            <a:ext cx="6579241" cy="6579241"/>
          </a:xfrm>
          <a:prstGeom prst="rect">
            <a:avLst/>
          </a:prstGeom>
        </p:spPr>
      </p:pic>
    </p:spTree>
    <p:extLst>
      <p:ext uri="{BB962C8B-B14F-4D97-AF65-F5344CB8AC3E}">
        <p14:creationId xmlns:p14="http://schemas.microsoft.com/office/powerpoint/2010/main" val="307850647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99A81-DC5F-48D9-8826-44F5DD6072E4}"/>
              </a:ext>
            </a:extLst>
          </p:cNvPr>
          <p:cNvSpPr>
            <a:spLocks noGrp="1"/>
          </p:cNvSpPr>
          <p:nvPr>
            <p:ph type="title"/>
          </p:nvPr>
        </p:nvSpPr>
        <p:spPr/>
        <p:txBody>
          <a:bodyPr/>
          <a:lstStyle/>
          <a:p>
            <a:r>
              <a:rPr lang="en-US" dirty="0"/>
              <a:t>Prevention Methods</a:t>
            </a:r>
          </a:p>
        </p:txBody>
      </p:sp>
    </p:spTree>
    <p:extLst>
      <p:ext uri="{BB962C8B-B14F-4D97-AF65-F5344CB8AC3E}">
        <p14:creationId xmlns:p14="http://schemas.microsoft.com/office/powerpoint/2010/main" val="249630413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304D6-4565-4E42-AF92-44DBC4405786}"/>
              </a:ext>
            </a:extLst>
          </p:cNvPr>
          <p:cNvSpPr>
            <a:spLocks noGrp="1"/>
          </p:cNvSpPr>
          <p:nvPr>
            <p:ph type="title"/>
          </p:nvPr>
        </p:nvSpPr>
        <p:spPr/>
        <p:txBody>
          <a:bodyPr/>
          <a:lstStyle/>
          <a:p>
            <a:r>
              <a:rPr lang="en-US" sz="4400" b="1" dirty="0"/>
              <a:t>General Rules of Thumb</a:t>
            </a:r>
            <a:endParaRPr lang="en-US" dirty="0"/>
          </a:p>
        </p:txBody>
      </p:sp>
      <p:sp>
        <p:nvSpPr>
          <p:cNvPr id="3" name="Text Placeholder 2">
            <a:extLst>
              <a:ext uri="{FF2B5EF4-FFF2-40B4-BE49-F238E27FC236}">
                <a16:creationId xmlns:a16="http://schemas.microsoft.com/office/drawing/2014/main" id="{F53AD83A-B7EF-49D7-AE70-12217560C28E}"/>
              </a:ext>
            </a:extLst>
          </p:cNvPr>
          <p:cNvSpPr>
            <a:spLocks noGrp="1"/>
          </p:cNvSpPr>
          <p:nvPr>
            <p:ph type="body" idx="1"/>
          </p:nvPr>
        </p:nvSpPr>
        <p:spPr/>
        <p:txBody>
          <a:bodyPr>
            <a:normAutofit fontScale="77500" lnSpcReduction="20000"/>
          </a:bodyPr>
          <a:lstStyle/>
          <a:p>
            <a:pPr lvl="1"/>
            <a:r>
              <a:rPr lang="en-US" sz="2800" dirty="0"/>
              <a:t>Connect with each student weekly through video chats, phone calls, etc. Connect more frequently with those presenting with emotional needs prior to pandemic or currently.</a:t>
            </a:r>
          </a:p>
          <a:p>
            <a:pPr lvl="1"/>
            <a:r>
              <a:rPr lang="en-US" sz="2800" dirty="0"/>
              <a:t>Establish set office hours for communication with families</a:t>
            </a:r>
          </a:p>
          <a:p>
            <a:pPr lvl="1"/>
            <a:r>
              <a:rPr lang="en-US" sz="2800" dirty="0"/>
              <a:t>Keep a routine &amp; have families create predictable routines for learning and play/breaks</a:t>
            </a:r>
          </a:p>
          <a:p>
            <a:pPr lvl="1"/>
            <a:r>
              <a:rPr lang="en-US" sz="2800" dirty="0"/>
              <a:t>Set clear expectations for virtual classroom expectations and share with families. Consider sharing video clips of students engaged in appropriate virtual learning behavior.</a:t>
            </a:r>
          </a:p>
          <a:p>
            <a:pPr lvl="1"/>
            <a:r>
              <a:rPr lang="en-US" sz="2800" dirty="0"/>
              <a:t>Identify and clearly define problematic behaviors with student &amp; families</a:t>
            </a:r>
          </a:p>
          <a:p>
            <a:pPr lvl="1"/>
            <a:r>
              <a:rPr lang="en-US" sz="2800" dirty="0"/>
              <a:t>Reinforce expectations. Use a token economy to do so if necessary</a:t>
            </a:r>
          </a:p>
          <a:p>
            <a:pPr lvl="1"/>
            <a:r>
              <a:rPr lang="en-US" sz="2800" dirty="0"/>
              <a:t>Provide behavioral feedback to students not meeting expectations. If necessary, share concerns with parents and request support.</a:t>
            </a:r>
          </a:p>
          <a:p>
            <a:pPr lvl="1"/>
            <a:r>
              <a:rPr lang="en-US" sz="2800" dirty="0"/>
              <a:t>Provide lots of movement breaks! Chunk tasks if necessary</a:t>
            </a:r>
          </a:p>
          <a:p>
            <a:endParaRPr lang="en-US" dirty="0"/>
          </a:p>
        </p:txBody>
      </p:sp>
    </p:spTree>
    <p:extLst>
      <p:ext uri="{BB962C8B-B14F-4D97-AF65-F5344CB8AC3E}">
        <p14:creationId xmlns:p14="http://schemas.microsoft.com/office/powerpoint/2010/main" val="5680322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6DA1-62C3-4EF5-A3B3-F94FAF31D97A}"/>
              </a:ext>
            </a:extLst>
          </p:cNvPr>
          <p:cNvSpPr>
            <a:spLocks noGrp="1"/>
          </p:cNvSpPr>
          <p:nvPr>
            <p:ph type="title"/>
          </p:nvPr>
        </p:nvSpPr>
        <p:spPr/>
        <p:txBody>
          <a:bodyPr/>
          <a:lstStyle/>
          <a:p>
            <a:r>
              <a:rPr lang="en-US" sz="4400" b="1" dirty="0"/>
              <a:t>Setting Virtual Classroom Expectations. Ideas..</a:t>
            </a:r>
            <a:endParaRPr lang="en-US" dirty="0"/>
          </a:p>
        </p:txBody>
      </p:sp>
      <p:sp>
        <p:nvSpPr>
          <p:cNvPr id="3" name="Text Placeholder 2">
            <a:extLst>
              <a:ext uri="{FF2B5EF4-FFF2-40B4-BE49-F238E27FC236}">
                <a16:creationId xmlns:a16="http://schemas.microsoft.com/office/drawing/2014/main" id="{6B771EF3-BD5D-470B-B636-1B61185011EE}"/>
              </a:ext>
            </a:extLst>
          </p:cNvPr>
          <p:cNvSpPr>
            <a:spLocks noGrp="1"/>
          </p:cNvSpPr>
          <p:nvPr>
            <p:ph type="body" idx="1"/>
          </p:nvPr>
        </p:nvSpPr>
        <p:spPr/>
        <p:txBody>
          <a:bodyPr>
            <a:normAutofit fontScale="92500" lnSpcReduction="20000"/>
          </a:bodyPr>
          <a:lstStyle/>
          <a:p>
            <a:r>
              <a:rPr lang="en-US" dirty="0"/>
              <a:t>On-time log in</a:t>
            </a:r>
          </a:p>
          <a:p>
            <a:pPr marL="0" indent="0">
              <a:buNone/>
            </a:pPr>
            <a:endParaRPr lang="en-US" dirty="0"/>
          </a:p>
          <a:p>
            <a:r>
              <a:rPr lang="en-US" dirty="0"/>
              <a:t>Logging study times</a:t>
            </a:r>
          </a:p>
          <a:p>
            <a:pPr marL="0" indent="0">
              <a:buNone/>
            </a:pPr>
            <a:endParaRPr lang="en-US" dirty="0"/>
          </a:p>
          <a:p>
            <a:r>
              <a:rPr lang="en-US" dirty="0"/>
              <a:t>Appropriate participation in virtual classroom (make sure they know what this looks like! E.g., appropriately dressed, music/TV off, sitting nicely at a desk/table, appropriate words in chat, etc.)</a:t>
            </a:r>
          </a:p>
          <a:p>
            <a:pPr marL="0" indent="0">
              <a:buNone/>
            </a:pPr>
            <a:endParaRPr lang="en-US" dirty="0"/>
          </a:p>
          <a:p>
            <a:r>
              <a:rPr lang="en-US" dirty="0"/>
              <a:t>Appropriate home workspace</a:t>
            </a:r>
          </a:p>
          <a:p>
            <a:pPr marL="0" indent="0">
              <a:buNone/>
            </a:pPr>
            <a:endParaRPr lang="en-US" dirty="0"/>
          </a:p>
          <a:p>
            <a:r>
              <a:rPr lang="en-US" dirty="0"/>
              <a:t>Checking in at designated times</a:t>
            </a:r>
          </a:p>
        </p:txBody>
      </p:sp>
    </p:spTree>
    <p:extLst>
      <p:ext uri="{BB962C8B-B14F-4D97-AF65-F5344CB8AC3E}">
        <p14:creationId xmlns:p14="http://schemas.microsoft.com/office/powerpoint/2010/main" val="348646874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43FE6-960D-4063-BD61-A4601DEBB7E8}"/>
              </a:ext>
            </a:extLst>
          </p:cNvPr>
          <p:cNvSpPr>
            <a:spLocks noGrp="1"/>
          </p:cNvSpPr>
          <p:nvPr>
            <p:ph type="title"/>
          </p:nvPr>
        </p:nvSpPr>
        <p:spPr/>
        <p:txBody>
          <a:bodyPr/>
          <a:lstStyle/>
          <a:p>
            <a:r>
              <a:rPr lang="en-US" sz="4400" b="1" dirty="0"/>
              <a:t>Check-In</a:t>
            </a:r>
            <a:r>
              <a:rPr lang="en-US" b="1" dirty="0"/>
              <a:t> Ideas</a:t>
            </a:r>
            <a:endParaRPr lang="en-US" dirty="0"/>
          </a:p>
        </p:txBody>
      </p:sp>
      <p:sp>
        <p:nvSpPr>
          <p:cNvPr id="3" name="Text Placeholder 2">
            <a:extLst>
              <a:ext uri="{FF2B5EF4-FFF2-40B4-BE49-F238E27FC236}">
                <a16:creationId xmlns:a16="http://schemas.microsoft.com/office/drawing/2014/main" id="{51F0D0C5-CBAD-49CB-983C-8EA77BC3B74D}"/>
              </a:ext>
            </a:extLst>
          </p:cNvPr>
          <p:cNvSpPr>
            <a:spLocks noGrp="1"/>
          </p:cNvSpPr>
          <p:nvPr>
            <p:ph type="body" idx="1"/>
          </p:nvPr>
        </p:nvSpPr>
        <p:spPr>
          <a:xfrm>
            <a:off x="838200" y="1825625"/>
            <a:ext cx="7936345" cy="4351338"/>
          </a:xfrm>
        </p:spPr>
        <p:txBody>
          <a:bodyPr>
            <a:normAutofit fontScale="70000" lnSpcReduction="20000"/>
          </a:bodyPr>
          <a:lstStyle/>
          <a:p>
            <a:r>
              <a:rPr lang="en-US" dirty="0"/>
              <a:t>Visual thermometers help to identify emotions, their intensity, self-regulate, &amp; promote empathy for others.</a:t>
            </a:r>
          </a:p>
          <a:p>
            <a:r>
              <a:rPr lang="en-US" dirty="0"/>
              <a:t>Teacher or student can initiate check-ins.</a:t>
            </a:r>
          </a:p>
          <a:p>
            <a:r>
              <a:rPr lang="en-US" dirty="0"/>
              <a:t>Recommended check-in at beginning of each class &amp; periodically throughout or when needed.</a:t>
            </a:r>
          </a:p>
          <a:p>
            <a:endParaRPr lang="en-US" dirty="0"/>
          </a:p>
          <a:p>
            <a:pPr marL="514350" indent="-514350">
              <a:buAutoNum type="arabicPeriod"/>
            </a:pPr>
            <a:r>
              <a:rPr lang="en-US" dirty="0"/>
              <a:t>Traffic Light System</a:t>
            </a:r>
          </a:p>
          <a:p>
            <a:pPr lvl="1"/>
            <a:r>
              <a:rPr lang="en-US" dirty="0"/>
              <a:t>Provide child 3 colored cards (red, yellow, green) &amp; define what colors represent.</a:t>
            </a:r>
          </a:p>
          <a:p>
            <a:pPr lvl="1"/>
            <a:r>
              <a:rPr lang="en-US" dirty="0"/>
              <a:t>E.g., </a:t>
            </a:r>
            <a:r>
              <a:rPr lang="en-US" i="1" dirty="0"/>
              <a:t>(Green = I am doing good; Yellow = I am getting frustrated; Red = I am getting too angry).</a:t>
            </a:r>
            <a:endParaRPr lang="en-US" dirty="0"/>
          </a:p>
          <a:p>
            <a:pPr lvl="1"/>
            <a:r>
              <a:rPr lang="en-US" dirty="0"/>
              <a:t>Goal: address </a:t>
            </a:r>
            <a:r>
              <a:rPr lang="en-US" u="sng" dirty="0"/>
              <a:t>before</a:t>
            </a:r>
            <a:r>
              <a:rPr lang="en-US" dirty="0"/>
              <a:t> student is red (e.g., provide “time away” as a means to self-regulate, taking a brief walk, etc.).</a:t>
            </a:r>
          </a:p>
          <a:p>
            <a:pPr lvl="1"/>
            <a:r>
              <a:rPr lang="en-US" dirty="0"/>
              <a:t>Can pair each color with pre-identified coping skills to implement.</a:t>
            </a:r>
          </a:p>
          <a:p>
            <a:endParaRPr lang="en-US" dirty="0"/>
          </a:p>
        </p:txBody>
      </p:sp>
      <p:pic>
        <p:nvPicPr>
          <p:cNvPr id="4" name="Picture 3" descr="A picture containing food, drawing&#10;&#10;Description automatically generated">
            <a:extLst>
              <a:ext uri="{FF2B5EF4-FFF2-40B4-BE49-F238E27FC236}">
                <a16:creationId xmlns:a16="http://schemas.microsoft.com/office/drawing/2014/main" id="{ED050AF2-15D4-4E78-B2E0-1A30C6AB5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8158" y="748146"/>
            <a:ext cx="3643151" cy="3161952"/>
          </a:xfrm>
          <a:prstGeom prst="rect">
            <a:avLst/>
          </a:prstGeom>
        </p:spPr>
      </p:pic>
      <p:sp>
        <p:nvSpPr>
          <p:cNvPr id="5" name="TextBox 4">
            <a:extLst>
              <a:ext uri="{FF2B5EF4-FFF2-40B4-BE49-F238E27FC236}">
                <a16:creationId xmlns:a16="http://schemas.microsoft.com/office/drawing/2014/main" id="{EEF26EC1-BD71-4655-929B-8A90F89D2EA9}"/>
              </a:ext>
            </a:extLst>
          </p:cNvPr>
          <p:cNvSpPr txBox="1"/>
          <p:nvPr/>
        </p:nvSpPr>
        <p:spPr>
          <a:xfrm>
            <a:off x="8846901" y="4031509"/>
            <a:ext cx="3033268" cy="523220"/>
          </a:xfrm>
          <a:prstGeom prst="rect">
            <a:avLst/>
          </a:prstGeom>
          <a:noFill/>
        </p:spPr>
        <p:txBody>
          <a:bodyPr wrap="square" rtlCol="0">
            <a:spAutoFit/>
          </a:bodyPr>
          <a:lstStyle/>
          <a:p>
            <a:r>
              <a:rPr lang="en-US" sz="1400" dirty="0"/>
              <a:t>Image retrieved from teacherspayteachers.com</a:t>
            </a:r>
          </a:p>
        </p:txBody>
      </p:sp>
    </p:spTree>
    <p:extLst>
      <p:ext uri="{BB962C8B-B14F-4D97-AF65-F5344CB8AC3E}">
        <p14:creationId xmlns:p14="http://schemas.microsoft.com/office/powerpoint/2010/main" val="287460292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2684-9130-48A7-809D-1B3194C2DE61}"/>
              </a:ext>
            </a:extLst>
          </p:cNvPr>
          <p:cNvSpPr>
            <a:spLocks noGrp="1"/>
          </p:cNvSpPr>
          <p:nvPr>
            <p:ph type="title"/>
          </p:nvPr>
        </p:nvSpPr>
        <p:spPr/>
        <p:txBody>
          <a:bodyPr/>
          <a:lstStyle/>
          <a:p>
            <a:r>
              <a:rPr lang="en-US" sz="4400" b="1" dirty="0"/>
              <a:t>Check-In</a:t>
            </a:r>
            <a:r>
              <a:rPr lang="en-US" b="1" dirty="0"/>
              <a:t> Ideas</a:t>
            </a:r>
            <a:endParaRPr lang="en-US" dirty="0"/>
          </a:p>
        </p:txBody>
      </p:sp>
      <p:sp>
        <p:nvSpPr>
          <p:cNvPr id="3" name="Text Placeholder 2">
            <a:extLst>
              <a:ext uri="{FF2B5EF4-FFF2-40B4-BE49-F238E27FC236}">
                <a16:creationId xmlns:a16="http://schemas.microsoft.com/office/drawing/2014/main" id="{7AA73219-7562-40A2-AADE-C19F8D64629D}"/>
              </a:ext>
            </a:extLst>
          </p:cNvPr>
          <p:cNvSpPr>
            <a:spLocks noGrp="1"/>
          </p:cNvSpPr>
          <p:nvPr>
            <p:ph type="body" idx="1"/>
          </p:nvPr>
        </p:nvSpPr>
        <p:spPr/>
        <p:txBody>
          <a:bodyPr>
            <a:normAutofit fontScale="55000" lnSpcReduction="20000"/>
          </a:bodyPr>
          <a:lstStyle/>
          <a:p>
            <a:pPr marL="0" indent="0">
              <a:buNone/>
            </a:pPr>
            <a:r>
              <a:rPr lang="en-US" sz="2800" dirty="0"/>
              <a:t>2. Emotions Thermometer</a:t>
            </a:r>
          </a:p>
          <a:p>
            <a:pPr>
              <a:buFontTx/>
              <a:buChar char="-"/>
            </a:pPr>
            <a:r>
              <a:rPr lang="en-US" sz="2800" dirty="0"/>
              <a:t>Numbers</a:t>
            </a:r>
          </a:p>
          <a:p>
            <a:pPr>
              <a:buFontTx/>
              <a:buChar char="-"/>
            </a:pPr>
            <a:r>
              <a:rPr lang="en-US" sz="2800" dirty="0"/>
              <a:t>Faces (mood emojis)</a:t>
            </a:r>
          </a:p>
          <a:p>
            <a:pPr>
              <a:buFontTx/>
              <a:buChar char="-"/>
            </a:pPr>
            <a:endParaRPr lang="en-US" sz="2800" dirty="0"/>
          </a:p>
          <a:p>
            <a:pPr marL="0" indent="0">
              <a:buNone/>
            </a:pPr>
            <a:r>
              <a:rPr lang="en-US" sz="2800" dirty="0"/>
              <a:t>3. Peer check-ins</a:t>
            </a:r>
          </a:p>
          <a:p>
            <a:pPr>
              <a:buFontTx/>
              <a:buChar char="-"/>
            </a:pPr>
            <a:r>
              <a:rPr lang="en-US" sz="2800" dirty="0"/>
              <a:t>Peers check-in with 1 assigned classmate daily</a:t>
            </a:r>
          </a:p>
          <a:p>
            <a:pPr>
              <a:buFontTx/>
              <a:buChar char="-"/>
            </a:pPr>
            <a:endParaRPr lang="en-US" sz="2800" dirty="0"/>
          </a:p>
          <a:p>
            <a:pPr marL="0" indent="0">
              <a:buNone/>
            </a:pPr>
            <a:r>
              <a:rPr lang="en-US" sz="2800" dirty="0"/>
              <a:t>4. (Virtual) Check-In/Check-Out</a:t>
            </a:r>
          </a:p>
          <a:p>
            <a:pPr>
              <a:buFontTx/>
              <a:buChar char="-"/>
            </a:pPr>
            <a:r>
              <a:rPr lang="en-US" sz="2800" dirty="0"/>
              <a:t>Check in and out with designated point person at beginning &amp; end of each day </a:t>
            </a:r>
          </a:p>
          <a:p>
            <a:pPr marL="0" indent="0">
              <a:buNone/>
            </a:pPr>
            <a:r>
              <a:rPr lang="en-US" dirty="0"/>
              <a:t>     </a:t>
            </a:r>
            <a:r>
              <a:rPr lang="en-US" sz="2800" dirty="0"/>
              <a:t>(fade frequency as appropriate)</a:t>
            </a:r>
          </a:p>
          <a:p>
            <a:pPr>
              <a:buFontTx/>
              <a:buChar char="-"/>
            </a:pPr>
            <a:r>
              <a:rPr lang="en-US" sz="2800" dirty="0"/>
              <a:t>Couple with specific behavioral feedback and daily behavioral report card/token economy</a:t>
            </a:r>
          </a:p>
          <a:p>
            <a:pPr>
              <a:buFontTx/>
              <a:buChar char="-"/>
            </a:pPr>
            <a:endParaRPr lang="en-US" sz="2800" dirty="0"/>
          </a:p>
          <a:p>
            <a:pPr>
              <a:buFontTx/>
              <a:buChar char="-"/>
            </a:pPr>
            <a:endParaRPr lang="en-US" sz="2800" dirty="0"/>
          </a:p>
          <a:p>
            <a:pPr>
              <a:buFontTx/>
              <a:buChar char="-"/>
            </a:pPr>
            <a:endParaRPr lang="en-US" sz="2800" dirty="0"/>
          </a:p>
          <a:p>
            <a:pPr marL="0" indent="0">
              <a:buNone/>
            </a:pPr>
            <a:r>
              <a:rPr lang="en-US" sz="2800" dirty="0"/>
              <a:t>Note: Zones of Regulation is an </a:t>
            </a:r>
            <a:r>
              <a:rPr lang="en-US" sz="2800" u="sng" dirty="0"/>
              <a:t>excellent</a:t>
            </a:r>
            <a:r>
              <a:rPr lang="en-US" sz="2800" dirty="0"/>
              <a:t> curriculum for emotional and behavioral regulation!</a:t>
            </a:r>
          </a:p>
          <a:p>
            <a:pPr marL="0" indent="0">
              <a:buNone/>
            </a:pPr>
            <a:endParaRPr lang="en-US" dirty="0"/>
          </a:p>
        </p:txBody>
      </p:sp>
      <p:pic>
        <p:nvPicPr>
          <p:cNvPr id="4" name="Picture 4" descr="therm">
            <a:extLst>
              <a:ext uri="{FF2B5EF4-FFF2-40B4-BE49-F238E27FC236}">
                <a16:creationId xmlns:a16="http://schemas.microsoft.com/office/drawing/2014/main" id="{3782E518-DB97-43CE-8354-619F97812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6184" y="1027907"/>
            <a:ext cx="923925"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AA4DAA4E-633D-44B5-9A8D-E8E094499E90}"/>
              </a:ext>
            </a:extLst>
          </p:cNvPr>
          <p:cNvSpPr txBox="1">
            <a:spLocks/>
          </p:cNvSpPr>
          <p:nvPr/>
        </p:nvSpPr>
        <p:spPr>
          <a:xfrm>
            <a:off x="9068509" y="4020343"/>
            <a:ext cx="2743200" cy="634784"/>
          </a:xfrm>
          <a:prstGeom prst="rect">
            <a:avLst/>
          </a:prstGeom>
          <a:ln w="12700">
            <a:miter lim="400000"/>
          </a:ln>
        </p:spPr>
        <p:txBody>
          <a:bodyPr wrap="none" lIns="45718" tIns="45718" rIns="45718" bIns="45718" anchor="ctr">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l"/>
            <a:r>
              <a:rPr lang="en-US" dirty="0"/>
              <a:t>Image retrieved from: </a:t>
            </a:r>
          </a:p>
          <a:p>
            <a:r>
              <a:rPr lang="en-US" dirty="0"/>
              <a:t>gooddayswithkids.com/tags/zones-of-regulation</a:t>
            </a:r>
          </a:p>
        </p:txBody>
      </p:sp>
    </p:spTree>
    <p:extLst>
      <p:ext uri="{BB962C8B-B14F-4D97-AF65-F5344CB8AC3E}">
        <p14:creationId xmlns:p14="http://schemas.microsoft.com/office/powerpoint/2010/main" val="3634413166"/>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276</TotalTime>
  <Words>1805</Words>
  <Application>Microsoft Office PowerPoint</Application>
  <PresentationFormat>Widescreen</PresentationFormat>
  <Paragraphs>208</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Strategies for Managing Behaviors in the Classroom Remotely</vt:lpstr>
      <vt:lpstr>PowerPoint Presentation</vt:lpstr>
      <vt:lpstr>PowerPoint Presentation</vt:lpstr>
      <vt:lpstr>PowerPoint Presentation</vt:lpstr>
      <vt:lpstr>Prevention Methods</vt:lpstr>
      <vt:lpstr>General Rules of Thumb</vt:lpstr>
      <vt:lpstr>Setting Virtual Classroom Expectations. Ideas..</vt:lpstr>
      <vt:lpstr>Check-In Ideas</vt:lpstr>
      <vt:lpstr>Check-In Ideas</vt:lpstr>
      <vt:lpstr>Behavioral Response</vt:lpstr>
      <vt:lpstr>How to Use Rewards</vt:lpstr>
      <vt:lpstr>Token Systems</vt:lpstr>
      <vt:lpstr>Token Boards</vt:lpstr>
      <vt:lpstr>Token Economy Example #1</vt:lpstr>
      <vt:lpstr>Token Economy #1 (Example of directions)</vt:lpstr>
      <vt:lpstr>Token Economy Example #2</vt:lpstr>
      <vt:lpstr>Token Economy #2 (Example of Directions)</vt:lpstr>
      <vt:lpstr>Reinforcer Menu Types #1 &amp; #2</vt:lpstr>
      <vt:lpstr>Reinforcement Menu Type #3</vt:lpstr>
      <vt:lpstr>PowerPoint Presentation</vt:lpstr>
      <vt:lpstr>Other Incentives</vt:lpstr>
      <vt:lpstr>Reinforcers for Remote Learning</vt:lpstr>
      <vt:lpstr>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Terry</dc:creator>
  <cp:lastModifiedBy>Stefanie Winfield</cp:lastModifiedBy>
  <cp:revision>36</cp:revision>
  <dcterms:modified xsi:type="dcterms:W3CDTF">2020-12-17T20:49:04Z</dcterms:modified>
</cp:coreProperties>
</file>