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1" r:id="rId3"/>
  </p:sldMasterIdLst>
  <p:notesMasterIdLst>
    <p:notesMasterId r:id="rId34"/>
  </p:notesMasterIdLst>
  <p:handoutMasterIdLst>
    <p:handoutMasterId r:id="rId35"/>
  </p:handoutMasterIdLst>
  <p:sldIdLst>
    <p:sldId id="258" r:id="rId4"/>
    <p:sldId id="348" r:id="rId5"/>
    <p:sldId id="349" r:id="rId6"/>
    <p:sldId id="257" r:id="rId7"/>
    <p:sldId id="319" r:id="rId8"/>
    <p:sldId id="336" r:id="rId9"/>
    <p:sldId id="337" r:id="rId10"/>
    <p:sldId id="259" r:id="rId11"/>
    <p:sldId id="260" r:id="rId12"/>
    <p:sldId id="344" r:id="rId13"/>
    <p:sldId id="320" r:id="rId14"/>
    <p:sldId id="338" r:id="rId15"/>
    <p:sldId id="345" r:id="rId16"/>
    <p:sldId id="346" r:id="rId17"/>
    <p:sldId id="340" r:id="rId18"/>
    <p:sldId id="328" r:id="rId19"/>
    <p:sldId id="329" r:id="rId20"/>
    <p:sldId id="347" r:id="rId21"/>
    <p:sldId id="330" r:id="rId22"/>
    <p:sldId id="331" r:id="rId23"/>
    <p:sldId id="333" r:id="rId24"/>
    <p:sldId id="335" r:id="rId25"/>
    <p:sldId id="299" r:id="rId26"/>
    <p:sldId id="325" r:id="rId27"/>
    <p:sldId id="306" r:id="rId28"/>
    <p:sldId id="326" r:id="rId29"/>
    <p:sldId id="314" r:id="rId30"/>
    <p:sldId id="278" r:id="rId31"/>
    <p:sldId id="261" r:id="rId32"/>
    <p:sldId id="303"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5AAFAE-D64A-4F78-A0E0-B0C56B201F0F}" v="219" dt="2020-12-01T03:20:10.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08" d="100"/>
          <a:sy n="108" d="100"/>
        </p:scale>
        <p:origin x="678" y="10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4141093-67EB-1243-A0B1-8C9093530FC3}" type="datetimeFigureOut">
              <a:rPr lang="en-US" smtClean="0"/>
              <a:t>12/4/2020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27B7718-AE5A-934A-8DD4-202CE01BBB67}" type="slidenum">
              <a:rPr lang="en-US" smtClean="0"/>
              <a:t>‹#›</a:t>
            </a:fld>
            <a:endParaRPr lang="en-US" dirty="0"/>
          </a:p>
        </p:txBody>
      </p:sp>
    </p:spTree>
    <p:extLst>
      <p:ext uri="{BB962C8B-B14F-4D97-AF65-F5344CB8AC3E}">
        <p14:creationId xmlns:p14="http://schemas.microsoft.com/office/powerpoint/2010/main" val="226152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7CF13D-1732-B449-BAF5-B31EFE06E853}" type="datetimeFigureOut">
              <a:rPr lang="en-US" smtClean="0"/>
              <a:t>12/4/2020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C28608E-8FFB-9643-A05C-A20714045938}" type="slidenum">
              <a:rPr lang="en-US" smtClean="0"/>
              <a:t>‹#›</a:t>
            </a:fld>
            <a:endParaRPr lang="en-US" dirty="0"/>
          </a:p>
        </p:txBody>
      </p:sp>
    </p:spTree>
    <p:extLst>
      <p:ext uri="{BB962C8B-B14F-4D97-AF65-F5344CB8AC3E}">
        <p14:creationId xmlns:p14="http://schemas.microsoft.com/office/powerpoint/2010/main" val="25734128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r>
              <a:t>David will cover to here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578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896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7203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0070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9123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75238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4276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81899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008914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2424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r>
              <a:t>David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161234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96179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5278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8608E-8FFB-9643-A05C-A20714045938}" type="slidenum">
              <a:rPr lang="en-US" smtClean="0"/>
              <a:t>28</a:t>
            </a:fld>
            <a:endParaRPr lang="en-US" dirty="0"/>
          </a:p>
        </p:txBody>
      </p:sp>
    </p:spTree>
    <p:extLst>
      <p:ext uri="{BB962C8B-B14F-4D97-AF65-F5344CB8AC3E}">
        <p14:creationId xmlns:p14="http://schemas.microsoft.com/office/powerpoint/2010/main" val="1534466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BDAD35-7434-4E1E-BE96-50328EED27F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42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41978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157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018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edced8be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edced8b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163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i="1" dirty="0"/>
              <a:t>Presenter to populate</a:t>
            </a:r>
          </a:p>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6957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5158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EDD3EA-F8B1-47F4-B3DE-6E2875FD536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570768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89399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372470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3994262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6727600"/>
            <a:ext cx="12192000"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1" name="Google Shape;21;p4"/>
          <p:cNvSpPr txBox="1">
            <a:spLocks noGrp="1"/>
          </p:cNvSpPr>
          <p:nvPr>
            <p:ph type="title"/>
          </p:nvPr>
        </p:nvSpPr>
        <p:spPr>
          <a:xfrm>
            <a:off x="415600" y="593367"/>
            <a:ext cx="11360800" cy="817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62133"/>
            <a:ext cx="11360800" cy="4529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29551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clusi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1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Body Level One…"/>
          <p:cNvSpPr txBox="1">
            <a:spLocks noGrp="1"/>
          </p:cNvSpPr>
          <p:nvPr>
            <p:ph type="body" sz="quarter" idx="1"/>
          </p:nvPr>
        </p:nvSpPr>
        <p:spPr>
          <a:xfrm>
            <a:off x="1524000" y="2601117"/>
            <a:ext cx="9144000" cy="1655766"/>
          </a:xfrm>
          <a:prstGeom prst="rect">
            <a:avLst/>
          </a:prstGeom>
        </p:spPr>
        <p:txBody>
          <a:bodyPr/>
          <a:lstStyle>
            <a:lvl1pPr marL="0" indent="0" algn="ctr">
              <a:buSzTx/>
              <a:buFontTx/>
              <a:buNone/>
              <a:defRPr sz="1800"/>
            </a:lvl1pPr>
            <a:lvl2pPr marL="0" indent="0" algn="ctr">
              <a:buSzTx/>
              <a:buFontTx/>
              <a:buNone/>
              <a:defRPr sz="1800"/>
            </a:lvl2pPr>
            <a:lvl3pPr marL="0" indent="0" algn="ctr">
              <a:buSzTx/>
              <a:buFontTx/>
              <a:buNone/>
              <a:defRPr sz="1800"/>
            </a:lvl3pPr>
            <a:lvl4pPr marL="0" indent="0" algn="ctr">
              <a:buSzTx/>
              <a:buFontTx/>
              <a:buNone/>
              <a:defRPr sz="1800"/>
            </a:lvl4pPr>
            <a:lvl5pPr marL="0" indent="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 name="Rectangle 7"/>
          <p:cNvSpPr/>
          <p:nvPr/>
        </p:nvSpPr>
        <p:spPr>
          <a:xfrm>
            <a:off x="311890" y="5"/>
            <a:ext cx="11880113" cy="2275367"/>
          </a:xfrm>
          <a:prstGeom prst="rect">
            <a:avLst/>
          </a:prstGeom>
          <a:solidFill>
            <a:srgbClr val="00467F"/>
          </a:solidFill>
          <a:ln w="12700">
            <a:miter lim="400000"/>
          </a:ln>
        </p:spPr>
        <p:txBody>
          <a:bodyPr lIns="34289" tIns="34289" rIns="34289" bIns="34289" anchor="ctr"/>
          <a:lstStyle/>
          <a:p>
            <a:pPr algn="ctr">
              <a:defRPr>
                <a:solidFill>
                  <a:srgbClr val="FFFFFF"/>
                </a:solidFill>
              </a:defRPr>
            </a:pPr>
            <a:endParaRPr sz="1350"/>
          </a:p>
        </p:txBody>
      </p:sp>
      <p:sp>
        <p:nvSpPr>
          <p:cNvPr id="14" name="Title Text"/>
          <p:cNvSpPr txBox="1">
            <a:spLocks noGrp="1"/>
          </p:cNvSpPr>
          <p:nvPr>
            <p:ph type="title"/>
          </p:nvPr>
        </p:nvSpPr>
        <p:spPr>
          <a:xfrm>
            <a:off x="819892" y="180752"/>
            <a:ext cx="10363201" cy="1913864"/>
          </a:xfrm>
          <a:prstGeom prst="rect">
            <a:avLst/>
          </a:prstGeom>
        </p:spPr>
        <p:txBody>
          <a:bodyPr anchor="b"/>
          <a:lstStyle>
            <a:lvl1pPr algn="ctr">
              <a:defRPr sz="4500">
                <a:solidFill>
                  <a:srgbClr val="FFFFFF"/>
                </a:solidFill>
              </a:defRPr>
            </a:lvl1pPr>
          </a:lstStyle>
          <a:p>
            <a:r>
              <a:t>Title Text</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67798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400566"/>
            <a:ext cx="10515600" cy="1325566"/>
          </a:xfrm>
          <a:prstGeom prst="rect">
            <a:avLst/>
          </a:prstGeom>
        </p:spPr>
        <p:txBody>
          <a:bodyPr/>
          <a:lstStyle/>
          <a:p>
            <a:r>
              <a:t>Title Text</a:t>
            </a:r>
          </a:p>
        </p:txBody>
      </p:sp>
      <p:sp>
        <p:nvSpPr>
          <p:cNvPr id="23" name="Body Level One…"/>
          <p:cNvSpPr txBox="1">
            <a:spLocks noGrp="1"/>
          </p:cNvSpPr>
          <p:nvPr>
            <p:ph type="body" sz="quarter" idx="1"/>
          </p:nvPr>
        </p:nvSpPr>
        <p:spPr>
          <a:xfrm>
            <a:off x="838200" y="4791740"/>
            <a:ext cx="10515600" cy="15553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Rectangle 7"/>
          <p:cNvSpPr/>
          <p:nvPr/>
        </p:nvSpPr>
        <p:spPr>
          <a:xfrm>
            <a:off x="311890" y="2291320"/>
            <a:ext cx="11880113" cy="2275367"/>
          </a:xfrm>
          <a:prstGeom prst="rect">
            <a:avLst/>
          </a:prstGeom>
          <a:solidFill>
            <a:srgbClr val="CC4927"/>
          </a:solidFill>
          <a:ln w="12700">
            <a:miter lim="400000"/>
          </a:ln>
        </p:spPr>
        <p:txBody>
          <a:bodyPr lIns="34289" tIns="34289" rIns="34289" bIns="34289" anchor="ctr"/>
          <a:lstStyle/>
          <a:p>
            <a:pPr algn="ctr">
              <a:defRPr>
                <a:solidFill>
                  <a:srgbClr val="FFFFFF"/>
                </a:solidFill>
              </a:defRPr>
            </a:pPr>
            <a:endParaRPr sz="1350"/>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328477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8200" y="400566"/>
            <a:ext cx="10515600" cy="1325566"/>
          </a:xfrm>
          <a:prstGeom prst="rect">
            <a:avLst/>
          </a:prstGeom>
        </p:spPr>
        <p:txBody>
          <a:bodyPr/>
          <a:lstStyle/>
          <a:p>
            <a:r>
              <a:t>Title Text</a:t>
            </a:r>
          </a:p>
        </p:txBody>
      </p:sp>
      <p:sp>
        <p:nvSpPr>
          <p:cNvPr id="33" name="Body Level One…"/>
          <p:cNvSpPr txBox="1">
            <a:spLocks noGrp="1"/>
          </p:cNvSpPr>
          <p:nvPr>
            <p:ph type="body" sz="quarter" idx="1"/>
          </p:nvPr>
        </p:nvSpPr>
        <p:spPr>
          <a:xfrm>
            <a:off x="838200" y="2607080"/>
            <a:ext cx="10515600" cy="15553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Rectangle 7"/>
          <p:cNvSpPr/>
          <p:nvPr/>
        </p:nvSpPr>
        <p:spPr>
          <a:xfrm>
            <a:off x="311892" y="4582638"/>
            <a:ext cx="11880113" cy="2275371"/>
          </a:xfrm>
          <a:prstGeom prst="rect">
            <a:avLst/>
          </a:prstGeom>
          <a:solidFill>
            <a:srgbClr val="94A545"/>
          </a:solidFill>
          <a:ln w="12700">
            <a:miter lim="400000"/>
          </a:ln>
        </p:spPr>
        <p:txBody>
          <a:bodyPr lIns="34289" tIns="34289" rIns="34289" bIns="34289" anchor="ctr"/>
          <a:lstStyle/>
          <a:p>
            <a:pPr algn="ctr">
              <a:defRPr>
                <a:solidFill>
                  <a:srgbClr val="FFFFFF"/>
                </a:solidFill>
              </a:defRPr>
            </a:pPr>
            <a:endParaRPr sz="1350"/>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050970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1853" y="1709744"/>
            <a:ext cx="10515601" cy="2852737"/>
          </a:xfrm>
          <a:prstGeom prst="rect">
            <a:avLst/>
          </a:prstGeom>
        </p:spPr>
        <p:txBody>
          <a:bodyPr anchor="b"/>
          <a:lstStyle>
            <a:lvl1pPr>
              <a:defRPr sz="4500"/>
            </a:lvl1pPr>
          </a:lstStyle>
          <a:p>
            <a:r>
              <a:t>Title Text</a:t>
            </a:r>
          </a:p>
        </p:txBody>
      </p:sp>
      <p:sp>
        <p:nvSpPr>
          <p:cNvPr id="43" name="Body Level One…"/>
          <p:cNvSpPr txBox="1">
            <a:spLocks noGrp="1"/>
          </p:cNvSpPr>
          <p:nvPr>
            <p:ph type="body" sz="quarter" idx="1"/>
          </p:nvPr>
        </p:nvSpPr>
        <p:spPr>
          <a:xfrm>
            <a:off x="831853" y="4589469"/>
            <a:ext cx="10515601" cy="1500191"/>
          </a:xfrm>
          <a:prstGeom prst="rect">
            <a:avLst/>
          </a:prstGeom>
        </p:spPr>
        <p:txBody>
          <a:bodyPr/>
          <a:lstStyle>
            <a:lvl1pPr marL="0" indent="0">
              <a:buSzTx/>
              <a:buFontTx/>
              <a:buNone/>
              <a:defRPr sz="1800"/>
            </a:lvl1pPr>
            <a:lvl2pPr marL="0" indent="0">
              <a:buSzTx/>
              <a:buFontTx/>
              <a:buNone/>
              <a:defRPr sz="1800"/>
            </a:lvl2pPr>
            <a:lvl3pPr marL="0" indent="0">
              <a:buSzTx/>
              <a:buFontTx/>
              <a:buNone/>
              <a:defRPr sz="1800"/>
            </a:lvl3pPr>
            <a:lvl4pPr marL="0" indent="0">
              <a:buSzTx/>
              <a:buFontTx/>
              <a:buNone/>
              <a:defRPr sz="1800"/>
            </a:lvl4pPr>
            <a:lvl5pPr marL="0" indent="0">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4300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30948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839792" y="365125"/>
            <a:ext cx="10515601" cy="1325564"/>
          </a:xfrm>
          <a:prstGeom prst="rect">
            <a:avLst/>
          </a:prstGeom>
        </p:spPr>
        <p:txBody>
          <a:bodyPr/>
          <a:lstStyle/>
          <a:p>
            <a:r>
              <a:t>Title Text</a:t>
            </a:r>
          </a:p>
        </p:txBody>
      </p:sp>
      <p:sp>
        <p:nvSpPr>
          <p:cNvPr id="70" name="Body Level One…"/>
          <p:cNvSpPr txBox="1">
            <a:spLocks noGrp="1"/>
          </p:cNvSpPr>
          <p:nvPr>
            <p:ph type="body" sz="quarter" idx="1"/>
          </p:nvPr>
        </p:nvSpPr>
        <p:spPr>
          <a:xfrm>
            <a:off x="839791" y="1681163"/>
            <a:ext cx="5157791" cy="823916"/>
          </a:xfrm>
          <a:prstGeom prst="rect">
            <a:avLst/>
          </a:prstGeom>
        </p:spPr>
        <p:txBody>
          <a:bodyPr anchor="b"/>
          <a:lstStyle>
            <a:lvl1pPr marL="0" indent="0">
              <a:buSzTx/>
              <a:buFontTx/>
              <a:buNone/>
              <a:defRPr sz="1800" b="1"/>
            </a:lvl1pPr>
            <a:lvl2pPr marL="0" indent="0">
              <a:buSzTx/>
              <a:buFontTx/>
              <a:buNone/>
              <a:defRPr sz="1800" b="1"/>
            </a:lvl2pPr>
            <a:lvl3pPr marL="0" indent="0">
              <a:buSzTx/>
              <a:buFontTx/>
              <a:buNone/>
              <a:defRPr sz="1800" b="1"/>
            </a:lvl3pPr>
            <a:lvl4pPr marL="0" indent="0">
              <a:buSzTx/>
              <a:buFontTx/>
              <a:buNone/>
              <a:defRPr sz="1800" b="1"/>
            </a:lvl4pPr>
            <a:lvl5pPr marL="0" indent="0">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13"/>
          </p:nvPr>
        </p:nvSpPr>
        <p:spPr>
          <a:xfrm>
            <a:off x="6172197" y="1681163"/>
            <a:ext cx="5183195" cy="823914"/>
          </a:xfrm>
          <a:prstGeom prst="rect">
            <a:avLst/>
          </a:prstGeom>
        </p:spPr>
        <p:txBody>
          <a:bodyPr anchor="b"/>
          <a:lstStyle/>
          <a:p>
            <a:endParaRPr/>
          </a:p>
        </p:txBody>
      </p:sp>
      <p:sp>
        <p:nvSpPr>
          <p:cNvPr id="72" name="Slide Number"/>
          <p:cNvSpPr txBox="1">
            <a:spLocks noGrp="1"/>
          </p:cNvSpPr>
          <p:nvPr>
            <p:ph type="sldNum" sz="quarter" idx="2"/>
          </p:nvPr>
        </p:nvSpPr>
        <p:spPr>
          <a:xfrm>
            <a:off x="11126825" y="6423503"/>
            <a:ext cx="226981" cy="23082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6432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601876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prstGeom prst="rect">
            <a:avLst/>
          </a:prstGeom>
        </p:spPr>
        <p:txBody>
          <a:bodyPr/>
          <a:lstStyle/>
          <a:p>
            <a:r>
              <a:t>Title Text</a:t>
            </a:r>
          </a:p>
        </p:txBody>
      </p:sp>
      <p:sp>
        <p:nvSpPr>
          <p:cNvPr id="80" name="Slide Number"/>
          <p:cNvSpPr txBox="1">
            <a:spLocks noGrp="1"/>
          </p:cNvSpPr>
          <p:nvPr>
            <p:ph type="sldNum" sz="quarter" idx="2"/>
          </p:nvPr>
        </p:nvSpPr>
        <p:spPr>
          <a:xfrm>
            <a:off x="11126825" y="6423503"/>
            <a:ext cx="226981" cy="23082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272013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306805" y="3306808"/>
            <a:ext cx="6858001" cy="244391"/>
          </a:xfrm>
          <a:prstGeom prst="rect">
            <a:avLst/>
          </a:prstGeom>
          <a:ln w="12700">
            <a:miter lim="400000"/>
          </a:ln>
        </p:spPr>
      </p:pic>
      <p:sp>
        <p:nvSpPr>
          <p:cNvPr id="95" name="Title Text"/>
          <p:cNvSpPr txBox="1">
            <a:spLocks noGrp="1"/>
          </p:cNvSpPr>
          <p:nvPr>
            <p:ph type="title"/>
          </p:nvPr>
        </p:nvSpPr>
        <p:spPr>
          <a:xfrm>
            <a:off x="914400" y="1195105"/>
            <a:ext cx="10363200" cy="2387601"/>
          </a:xfrm>
          <a:prstGeom prst="rect">
            <a:avLst/>
          </a:prstGeom>
        </p:spPr>
        <p:txBody>
          <a:bodyPr lIns="45699" tIns="45699" rIns="45699" bIns="45699" anchor="b"/>
          <a:lstStyle>
            <a:lvl1pPr algn="ctr">
              <a:defRPr sz="3375"/>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152400" indent="-114300" algn="ctr">
              <a:spcBef>
                <a:spcPts val="525"/>
              </a:spcBef>
              <a:buSzTx/>
              <a:buFontTx/>
              <a:buNone/>
              <a:defRPr sz="1350"/>
            </a:lvl1pPr>
            <a:lvl2pPr marL="152400" indent="38100" algn="ctr">
              <a:spcBef>
                <a:spcPts val="525"/>
              </a:spcBef>
              <a:buSzTx/>
              <a:buFontTx/>
              <a:buNone/>
              <a:defRPr sz="1350"/>
            </a:lvl2pPr>
            <a:lvl3pPr marL="152400" indent="38100" algn="ctr">
              <a:spcBef>
                <a:spcPts val="525"/>
              </a:spcBef>
              <a:buSzTx/>
              <a:buFontTx/>
              <a:buNone/>
              <a:defRPr sz="1350"/>
            </a:lvl3pPr>
            <a:lvl4pPr marL="152400" indent="38100" algn="ctr">
              <a:spcBef>
                <a:spcPts val="525"/>
              </a:spcBef>
              <a:buSzTx/>
              <a:buFontTx/>
              <a:buNone/>
              <a:defRPr sz="1350"/>
            </a:lvl4pPr>
            <a:lvl5pPr marL="152400" indent="38100" algn="ctr">
              <a:spcBef>
                <a:spcPts val="525"/>
              </a:spcBef>
              <a:buSzTx/>
              <a:buFontTx/>
              <a:buNone/>
              <a:defRPr sz="1350"/>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7" y="7"/>
            <a:ext cx="8824387" cy="1090613"/>
          </a:xfrm>
          <a:prstGeom prst="rect">
            <a:avLst/>
          </a:prstGeom>
        </p:spPr>
        <p:txBody>
          <a:bodyPr lIns="91439" tIns="45719" rIns="91439" bIns="45719">
            <a:noAutofit/>
          </a:bodyPr>
          <a:lstStyle/>
          <a:p>
            <a:endParaRPr/>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xfrm>
            <a:off x="8510706" y="6240981"/>
            <a:ext cx="226894" cy="230742"/>
          </a:xfrm>
          <a:prstGeom prst="rect">
            <a:avLst/>
          </a:prstGeom>
        </p:spPr>
        <p:txBody>
          <a:bodyPr lIns="45675" tIns="45675" rIns="45675" bIns="45675"/>
          <a:lstStyle>
            <a:lvl1pPr defTabSz="685800"/>
          </a:lstStyle>
          <a:p>
            <a:fld id="{86CB4B4D-7CA3-9044-876B-883B54F8677D}" type="slidenum">
              <a:t>‹#›</a:t>
            </a:fld>
            <a:endParaRPr/>
          </a:p>
        </p:txBody>
      </p:sp>
    </p:spTree>
    <p:extLst>
      <p:ext uri="{BB962C8B-B14F-4D97-AF65-F5344CB8AC3E}">
        <p14:creationId xmlns:p14="http://schemas.microsoft.com/office/powerpoint/2010/main" val="403175236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Body Level One…"/>
          <p:cNvSpPr txBox="1">
            <a:spLocks noGrp="1"/>
          </p:cNvSpPr>
          <p:nvPr>
            <p:ph type="body" sz="quarter" idx="1"/>
          </p:nvPr>
        </p:nvSpPr>
        <p:spPr>
          <a:xfrm>
            <a:off x="1524000" y="2601117"/>
            <a:ext cx="9144000" cy="1655766"/>
          </a:xfrm>
          <a:prstGeom prst="rect">
            <a:avLst/>
          </a:prstGeom>
        </p:spPr>
        <p:txBody>
          <a:bodyPr/>
          <a:lstStyle>
            <a:lvl1pPr marL="0" indent="0" algn="ctr">
              <a:buSzTx/>
              <a:buFontTx/>
              <a:buNone/>
              <a:defRPr sz="1350"/>
            </a:lvl1pPr>
            <a:lvl2pPr marL="0" indent="0" algn="ctr">
              <a:buSzTx/>
              <a:buFontTx/>
              <a:buNone/>
              <a:defRPr sz="1350"/>
            </a:lvl2pPr>
            <a:lvl3pPr marL="0" indent="0" algn="ctr">
              <a:buSzTx/>
              <a:buFontTx/>
              <a:buNone/>
              <a:defRPr sz="1350"/>
            </a:lvl3pPr>
            <a:lvl4pPr marL="0" indent="0" algn="ctr">
              <a:buSzTx/>
              <a:buFontTx/>
              <a:buNone/>
              <a:defRPr sz="1350"/>
            </a:lvl4pPr>
            <a:lvl5pPr marL="0" indent="0" algn="ctr">
              <a:buSzTx/>
              <a:buFontTx/>
              <a:buNone/>
              <a:defRPr sz="1350"/>
            </a:lvl5pPr>
          </a:lstStyle>
          <a:p>
            <a:r>
              <a:t>Body Level One</a:t>
            </a:r>
          </a:p>
          <a:p>
            <a:pPr lvl="1"/>
            <a:r>
              <a:t>Body Level Two</a:t>
            </a:r>
          </a:p>
          <a:p>
            <a:pPr lvl="2"/>
            <a:r>
              <a:t>Body Level Three</a:t>
            </a:r>
          </a:p>
          <a:p>
            <a:pPr lvl="3"/>
            <a:r>
              <a:t>Body Level Four</a:t>
            </a:r>
          </a:p>
          <a:p>
            <a:pPr lvl="4"/>
            <a:r>
              <a:t>Body Level Five</a:t>
            </a:r>
          </a:p>
        </p:txBody>
      </p:sp>
      <p:sp>
        <p:nvSpPr>
          <p:cNvPr id="13" name="Rectangle 7"/>
          <p:cNvSpPr/>
          <p:nvPr/>
        </p:nvSpPr>
        <p:spPr>
          <a:xfrm>
            <a:off x="311890" y="5"/>
            <a:ext cx="11880113" cy="2275367"/>
          </a:xfrm>
          <a:prstGeom prst="rect">
            <a:avLst/>
          </a:prstGeom>
          <a:solidFill>
            <a:srgbClr val="00467F"/>
          </a:solidFill>
          <a:ln w="12700">
            <a:miter lim="400000"/>
          </a:ln>
        </p:spPr>
        <p:txBody>
          <a:bodyPr lIns="25717" tIns="25717" rIns="25717" bIns="25717" anchor="ctr"/>
          <a:lstStyle/>
          <a:p>
            <a:pPr algn="ctr">
              <a:defRPr>
                <a:solidFill>
                  <a:srgbClr val="FFFFFF"/>
                </a:solidFill>
              </a:defRPr>
            </a:pPr>
            <a:endParaRPr sz="1013"/>
          </a:p>
        </p:txBody>
      </p:sp>
      <p:sp>
        <p:nvSpPr>
          <p:cNvPr id="14" name="Title Text"/>
          <p:cNvSpPr txBox="1">
            <a:spLocks noGrp="1"/>
          </p:cNvSpPr>
          <p:nvPr>
            <p:ph type="title"/>
          </p:nvPr>
        </p:nvSpPr>
        <p:spPr>
          <a:xfrm>
            <a:off x="819892" y="180752"/>
            <a:ext cx="10363201" cy="1913864"/>
          </a:xfrm>
          <a:prstGeom prst="rect">
            <a:avLst/>
          </a:prstGeom>
        </p:spPr>
        <p:txBody>
          <a:bodyPr anchor="b"/>
          <a:lstStyle>
            <a:lvl1pPr algn="ctr">
              <a:defRPr sz="3375">
                <a:solidFill>
                  <a:srgbClr val="FFFFFF"/>
                </a:solidFill>
              </a:defRPr>
            </a:lvl1pPr>
          </a:lstStyle>
          <a:p>
            <a:r>
              <a:t>Title Text</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617963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400566"/>
            <a:ext cx="10515600" cy="1325566"/>
          </a:xfrm>
          <a:prstGeom prst="rect">
            <a:avLst/>
          </a:prstGeom>
        </p:spPr>
        <p:txBody>
          <a:bodyPr/>
          <a:lstStyle/>
          <a:p>
            <a:r>
              <a:t>Title Text</a:t>
            </a:r>
          </a:p>
        </p:txBody>
      </p:sp>
      <p:sp>
        <p:nvSpPr>
          <p:cNvPr id="23" name="Body Level One…"/>
          <p:cNvSpPr txBox="1">
            <a:spLocks noGrp="1"/>
          </p:cNvSpPr>
          <p:nvPr>
            <p:ph type="body" sz="quarter" idx="1"/>
          </p:nvPr>
        </p:nvSpPr>
        <p:spPr>
          <a:xfrm>
            <a:off x="838200" y="4791740"/>
            <a:ext cx="10515600" cy="15553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Rectangle 7"/>
          <p:cNvSpPr/>
          <p:nvPr/>
        </p:nvSpPr>
        <p:spPr>
          <a:xfrm>
            <a:off x="311890" y="2291320"/>
            <a:ext cx="11880113" cy="2275367"/>
          </a:xfrm>
          <a:prstGeom prst="rect">
            <a:avLst/>
          </a:prstGeom>
          <a:solidFill>
            <a:srgbClr val="CC4927"/>
          </a:solidFill>
          <a:ln w="12700">
            <a:miter lim="400000"/>
          </a:ln>
        </p:spPr>
        <p:txBody>
          <a:bodyPr lIns="25717" tIns="25717" rIns="25717" bIns="25717" anchor="ctr"/>
          <a:lstStyle/>
          <a:p>
            <a:pPr algn="ctr">
              <a:defRPr>
                <a:solidFill>
                  <a:srgbClr val="FFFFFF"/>
                </a:solidFill>
              </a:defRPr>
            </a:pPr>
            <a:endParaRPr sz="1013"/>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322072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8200" y="400566"/>
            <a:ext cx="10515600" cy="1325566"/>
          </a:xfrm>
          <a:prstGeom prst="rect">
            <a:avLst/>
          </a:prstGeom>
        </p:spPr>
        <p:txBody>
          <a:bodyPr/>
          <a:lstStyle/>
          <a:p>
            <a:r>
              <a:t>Title Text</a:t>
            </a:r>
          </a:p>
        </p:txBody>
      </p:sp>
      <p:sp>
        <p:nvSpPr>
          <p:cNvPr id="33" name="Body Level One…"/>
          <p:cNvSpPr txBox="1">
            <a:spLocks noGrp="1"/>
          </p:cNvSpPr>
          <p:nvPr>
            <p:ph type="body" sz="quarter" idx="1"/>
          </p:nvPr>
        </p:nvSpPr>
        <p:spPr>
          <a:xfrm>
            <a:off x="838200" y="2607080"/>
            <a:ext cx="10515600" cy="15553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Rectangle 7"/>
          <p:cNvSpPr/>
          <p:nvPr/>
        </p:nvSpPr>
        <p:spPr>
          <a:xfrm>
            <a:off x="311892" y="4582638"/>
            <a:ext cx="11880113" cy="2275371"/>
          </a:xfrm>
          <a:prstGeom prst="rect">
            <a:avLst/>
          </a:prstGeom>
          <a:solidFill>
            <a:srgbClr val="94A545"/>
          </a:solidFill>
          <a:ln w="12700">
            <a:miter lim="400000"/>
          </a:ln>
        </p:spPr>
        <p:txBody>
          <a:bodyPr lIns="25717" tIns="25717" rIns="25717" bIns="25717" anchor="ctr"/>
          <a:lstStyle/>
          <a:p>
            <a:pPr algn="ctr">
              <a:defRPr>
                <a:solidFill>
                  <a:srgbClr val="FFFFFF"/>
                </a:solidFill>
              </a:defRPr>
            </a:pPr>
            <a:endParaRPr sz="1013"/>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936050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1853" y="1709744"/>
            <a:ext cx="10515601" cy="2852737"/>
          </a:xfrm>
          <a:prstGeom prst="rect">
            <a:avLst/>
          </a:prstGeom>
        </p:spPr>
        <p:txBody>
          <a:bodyPr anchor="b"/>
          <a:lstStyle>
            <a:lvl1pPr>
              <a:defRPr sz="3375"/>
            </a:lvl1pPr>
          </a:lstStyle>
          <a:p>
            <a:r>
              <a:t>Title Text</a:t>
            </a:r>
          </a:p>
        </p:txBody>
      </p:sp>
      <p:sp>
        <p:nvSpPr>
          <p:cNvPr id="43" name="Body Level One…"/>
          <p:cNvSpPr txBox="1">
            <a:spLocks noGrp="1"/>
          </p:cNvSpPr>
          <p:nvPr>
            <p:ph type="body" sz="quarter" idx="1"/>
          </p:nvPr>
        </p:nvSpPr>
        <p:spPr>
          <a:xfrm>
            <a:off x="831853" y="4589469"/>
            <a:ext cx="10515601" cy="1500191"/>
          </a:xfrm>
          <a:prstGeom prst="rect">
            <a:avLst/>
          </a:prstGeom>
        </p:spPr>
        <p:txBody>
          <a:bodyPr/>
          <a:lstStyle>
            <a:lvl1pPr marL="0" indent="0">
              <a:buSzTx/>
              <a:buFontTx/>
              <a:buNone/>
              <a:defRPr sz="1350"/>
            </a:lvl1pPr>
            <a:lvl2pPr marL="0" indent="0">
              <a:buSzTx/>
              <a:buFontTx/>
              <a:buNone/>
              <a:defRPr sz="1350"/>
            </a:lvl2pPr>
            <a:lvl3pPr marL="0" indent="0">
              <a:buSzTx/>
              <a:buFontTx/>
              <a:buNone/>
              <a:defRPr sz="1350"/>
            </a:lvl3pPr>
            <a:lvl4pPr marL="0" indent="0">
              <a:buSzTx/>
              <a:buFontTx/>
              <a:buNone/>
              <a:defRPr sz="1350"/>
            </a:lvl4pPr>
            <a:lvl5pPr marL="0" indent="0">
              <a:buSzTx/>
              <a:buFontTx/>
              <a:buNone/>
              <a:defRPr sz="135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2432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399895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839792" y="365125"/>
            <a:ext cx="10515601" cy="1325564"/>
          </a:xfrm>
          <a:prstGeom prst="rect">
            <a:avLst/>
          </a:prstGeom>
        </p:spPr>
        <p:txBody>
          <a:bodyPr/>
          <a:lstStyle/>
          <a:p>
            <a:r>
              <a:t>Title Text</a:t>
            </a:r>
          </a:p>
        </p:txBody>
      </p:sp>
      <p:sp>
        <p:nvSpPr>
          <p:cNvPr id="70" name="Body Level One…"/>
          <p:cNvSpPr txBox="1">
            <a:spLocks noGrp="1"/>
          </p:cNvSpPr>
          <p:nvPr>
            <p:ph type="body" sz="quarter" idx="1"/>
          </p:nvPr>
        </p:nvSpPr>
        <p:spPr>
          <a:xfrm>
            <a:off x="839791" y="1681163"/>
            <a:ext cx="5157791" cy="823916"/>
          </a:xfrm>
          <a:prstGeom prst="rect">
            <a:avLst/>
          </a:prstGeom>
        </p:spPr>
        <p:txBody>
          <a:bodyPr anchor="b"/>
          <a:lstStyle>
            <a:lvl1pPr marL="0" indent="0">
              <a:buSzTx/>
              <a:buFontTx/>
              <a:buNone/>
              <a:defRPr sz="1350" b="1"/>
            </a:lvl1pPr>
            <a:lvl2pPr marL="0" indent="0">
              <a:buSzTx/>
              <a:buFontTx/>
              <a:buNone/>
              <a:defRPr sz="1350" b="1"/>
            </a:lvl2pPr>
            <a:lvl3pPr marL="0" indent="0">
              <a:buSzTx/>
              <a:buFontTx/>
              <a:buNone/>
              <a:defRPr sz="1350" b="1"/>
            </a:lvl3pPr>
            <a:lvl4pPr marL="0" indent="0">
              <a:buSzTx/>
              <a:buFontTx/>
              <a:buNone/>
              <a:defRPr sz="1350" b="1"/>
            </a:lvl4pPr>
            <a:lvl5pPr marL="0" indent="0">
              <a:buSzTx/>
              <a:buFontTx/>
              <a:buNone/>
              <a:defRPr sz="1350" b="1"/>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13"/>
          </p:nvPr>
        </p:nvSpPr>
        <p:spPr>
          <a:xfrm>
            <a:off x="6172197" y="1681163"/>
            <a:ext cx="5183195" cy="823914"/>
          </a:xfrm>
          <a:prstGeom prst="rect">
            <a:avLst/>
          </a:prstGeom>
        </p:spPr>
        <p:txBody>
          <a:bodyPr anchor="b"/>
          <a:lstStyle/>
          <a:p>
            <a:endParaRPr/>
          </a:p>
        </p:txBody>
      </p:sp>
      <p:sp>
        <p:nvSpPr>
          <p:cNvPr id="72" name="Slide Number"/>
          <p:cNvSpPr txBox="1">
            <a:spLocks noGrp="1"/>
          </p:cNvSpPr>
          <p:nvPr>
            <p:ph type="sldNum" sz="quarter" idx="2"/>
          </p:nvPr>
        </p:nvSpPr>
        <p:spPr>
          <a:xfrm>
            <a:off x="11160488" y="6440813"/>
            <a:ext cx="193318" cy="19620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316092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prstGeom prst="rect">
            <a:avLst/>
          </a:prstGeom>
        </p:spPr>
        <p:txBody>
          <a:bodyPr/>
          <a:lstStyle/>
          <a:p>
            <a:r>
              <a:t>Title Text</a:t>
            </a:r>
          </a:p>
        </p:txBody>
      </p:sp>
      <p:sp>
        <p:nvSpPr>
          <p:cNvPr id="80" name="Slide Number"/>
          <p:cNvSpPr txBox="1">
            <a:spLocks noGrp="1"/>
          </p:cNvSpPr>
          <p:nvPr>
            <p:ph type="sldNum" sz="quarter" idx="2"/>
          </p:nvPr>
        </p:nvSpPr>
        <p:spPr>
          <a:xfrm>
            <a:off x="11160488" y="6440813"/>
            <a:ext cx="193318" cy="19620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291474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306805" y="3306808"/>
            <a:ext cx="6858001" cy="244391"/>
          </a:xfrm>
          <a:prstGeom prst="rect">
            <a:avLst/>
          </a:prstGeom>
          <a:ln w="12700">
            <a:miter lim="400000"/>
          </a:ln>
        </p:spPr>
      </p:pic>
      <p:sp>
        <p:nvSpPr>
          <p:cNvPr id="95" name="Title Text"/>
          <p:cNvSpPr txBox="1">
            <a:spLocks noGrp="1"/>
          </p:cNvSpPr>
          <p:nvPr>
            <p:ph type="title"/>
          </p:nvPr>
        </p:nvSpPr>
        <p:spPr>
          <a:xfrm>
            <a:off x="914400" y="1195105"/>
            <a:ext cx="10363200" cy="2387601"/>
          </a:xfrm>
          <a:prstGeom prst="rect">
            <a:avLst/>
          </a:prstGeom>
        </p:spPr>
        <p:txBody>
          <a:bodyPr lIns="45699" tIns="45699" rIns="45699" bIns="45699" anchor="b"/>
          <a:lstStyle>
            <a:lvl1pPr algn="ctr">
              <a:defRPr sz="2531"/>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114300" indent="-85725" algn="ctr">
              <a:spcBef>
                <a:spcPts val="394"/>
              </a:spcBef>
              <a:buSzTx/>
              <a:buFontTx/>
              <a:buNone/>
              <a:defRPr sz="1013"/>
            </a:lvl1pPr>
            <a:lvl2pPr marL="114300" indent="28575" algn="ctr">
              <a:spcBef>
                <a:spcPts val="394"/>
              </a:spcBef>
              <a:buSzTx/>
              <a:buFontTx/>
              <a:buNone/>
              <a:defRPr sz="1013"/>
            </a:lvl2pPr>
            <a:lvl3pPr marL="114300" indent="28575" algn="ctr">
              <a:spcBef>
                <a:spcPts val="394"/>
              </a:spcBef>
              <a:buSzTx/>
              <a:buFontTx/>
              <a:buNone/>
              <a:defRPr sz="1013"/>
            </a:lvl3pPr>
            <a:lvl4pPr marL="114300" indent="28575" algn="ctr">
              <a:spcBef>
                <a:spcPts val="394"/>
              </a:spcBef>
              <a:buSzTx/>
              <a:buFontTx/>
              <a:buNone/>
              <a:defRPr sz="1013"/>
            </a:lvl4pPr>
            <a:lvl5pPr marL="114300" indent="28575" algn="ctr">
              <a:spcBef>
                <a:spcPts val="394"/>
              </a:spcBef>
              <a:buSzTx/>
              <a:buFontTx/>
              <a:buNone/>
              <a:defRPr sz="1013"/>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7" y="7"/>
            <a:ext cx="8824387" cy="1090613"/>
          </a:xfrm>
          <a:prstGeom prst="rect">
            <a:avLst/>
          </a:prstGeom>
        </p:spPr>
        <p:txBody>
          <a:bodyPr lIns="91439" tIns="45719" rIns="91439" bIns="45719">
            <a:noAutofit/>
          </a:bodyPr>
          <a:lstStyle/>
          <a:p>
            <a:endParaRPr/>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xfrm>
            <a:off x="8544369" y="6258294"/>
            <a:ext cx="193231" cy="196117"/>
          </a:xfrm>
          <a:prstGeom prst="rect">
            <a:avLst/>
          </a:prstGeom>
        </p:spPr>
        <p:txBody>
          <a:bodyPr lIns="45675" tIns="45675" rIns="45675" bIns="45675"/>
          <a:lstStyle>
            <a:lvl1pPr defTabSz="514350"/>
          </a:lstStyle>
          <a:p>
            <a:fld id="{86CB4B4D-7CA3-9044-876B-883B54F8677D}" type="slidenum">
              <a:t>‹#›</a:t>
            </a:fld>
            <a:endParaRPr/>
          </a:p>
        </p:txBody>
      </p:sp>
    </p:spTree>
    <p:extLst>
      <p:ext uri="{BB962C8B-B14F-4D97-AF65-F5344CB8AC3E}">
        <p14:creationId xmlns:p14="http://schemas.microsoft.com/office/powerpoint/2010/main" val="128140991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2024029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117" name="Google Shape;6;p24" descr="Google Shape;6;p24"/>
          <p:cNvPicPr>
            <a:picLocks noChangeAspect="1"/>
          </p:cNvPicPr>
          <p:nvPr/>
        </p:nvPicPr>
        <p:blipFill>
          <a:blip r:embed="rId2"/>
          <a:stretch>
            <a:fillRect/>
          </a:stretch>
        </p:blipFill>
        <p:spPr>
          <a:xfrm rot="16200000" flipH="1">
            <a:off x="-3306805" y="3306808"/>
            <a:ext cx="6858001" cy="244391"/>
          </a:xfrm>
          <a:prstGeom prst="rect">
            <a:avLst/>
          </a:prstGeom>
          <a:ln w="12700">
            <a:miter lim="400000"/>
          </a:ln>
        </p:spPr>
      </p:pic>
      <p:sp>
        <p:nvSpPr>
          <p:cNvPr id="118" name="Slide Number"/>
          <p:cNvSpPr txBox="1">
            <a:spLocks noGrp="1"/>
          </p:cNvSpPr>
          <p:nvPr>
            <p:ph type="sldNum" sz="quarter" idx="2"/>
          </p:nvPr>
        </p:nvSpPr>
        <p:spPr>
          <a:xfrm>
            <a:off x="11160575" y="6440857"/>
            <a:ext cx="193231" cy="196117"/>
          </a:xfrm>
          <a:prstGeom prst="rect">
            <a:avLst/>
          </a:prstGeom>
        </p:spPr>
        <p:txBody>
          <a:bodyPr lIns="45675" tIns="45675" rIns="45675" bIns="45675"/>
          <a:lstStyle>
            <a:lvl1pPr defTabSz="514350"/>
          </a:lstStyle>
          <a:p>
            <a:fld id="{86CB4B4D-7CA3-9044-876B-883B54F8677D}" type="slidenum">
              <a:t>‹#›</a:t>
            </a:fld>
            <a:endParaRPr/>
          </a:p>
        </p:txBody>
      </p:sp>
    </p:spTree>
    <p:extLst>
      <p:ext uri="{BB962C8B-B14F-4D97-AF65-F5344CB8AC3E}">
        <p14:creationId xmlns:p14="http://schemas.microsoft.com/office/powerpoint/2010/main" val="123010048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111304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180046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13863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4070084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406782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E51DC-9F8A-1844-864F-CDC83BAEE7E2}" type="datetimeFigureOut">
              <a:rPr lang="en-US" smtClean="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AF543A-9B98-2F47-BD11-BF11685C9983}" type="slidenum">
              <a:rPr lang="en-US" smtClean="0"/>
              <a:t>‹#›</a:t>
            </a:fld>
            <a:endParaRPr lang="en-US" dirty="0"/>
          </a:p>
        </p:txBody>
      </p:sp>
    </p:spTree>
    <p:extLst>
      <p:ext uri="{BB962C8B-B14F-4D97-AF65-F5344CB8AC3E}">
        <p14:creationId xmlns:p14="http://schemas.microsoft.com/office/powerpoint/2010/main" val="102180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E51DC-9F8A-1844-864F-CDC83BAEE7E2}" type="datetimeFigureOut">
              <a:rPr lang="en-US" smtClean="0"/>
              <a:t>12/4/2020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F543A-9B98-2F47-BD11-BF11685C9983}" type="slidenum">
              <a:rPr lang="en-US" smtClean="0"/>
              <a:t>‹#›</a:t>
            </a:fld>
            <a:endParaRPr lang="en-US" dirty="0"/>
          </a:p>
        </p:txBody>
      </p:sp>
    </p:spTree>
    <p:extLst>
      <p:ext uri="{BB962C8B-B14F-4D97-AF65-F5344CB8AC3E}">
        <p14:creationId xmlns:p14="http://schemas.microsoft.com/office/powerpoint/2010/main" val="1494920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0"/>
          <a:stretch>
            <a:fillRect/>
          </a:stretch>
        </p:blipFill>
        <p:spPr>
          <a:xfrm rot="5400000" flipV="1">
            <a:off x="-3306805" y="3306810"/>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510624" y="6240940"/>
            <a:ext cx="226981" cy="230828"/>
          </a:xfrm>
          <a:prstGeom prst="rect">
            <a:avLst/>
          </a:prstGeom>
          <a:ln w="12700">
            <a:miter lim="400000"/>
          </a:ln>
        </p:spPr>
        <p:txBody>
          <a:bodyPr wrap="none" lIns="45718" tIns="45718" rIns="45718" bIns="45718"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2006534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Arial"/>
          <a:ea typeface="Arial"/>
          <a:cs typeface="Arial"/>
          <a:sym typeface="Arial"/>
        </a:defRPr>
      </a:lvl9pPr>
    </p:titleStyle>
    <p:bodyStyle>
      <a:lvl1pPr marL="171450" marR="0" indent="-17145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Arial"/>
          <a:ea typeface="Arial"/>
          <a:cs typeface="Arial"/>
          <a:sym typeface="Arial"/>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1"/>
          <a:stretch>
            <a:fillRect/>
          </a:stretch>
        </p:blipFill>
        <p:spPr>
          <a:xfrm rot="5400000" flipV="1">
            <a:off x="-3306805" y="3306810"/>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544287" y="6258250"/>
            <a:ext cx="193318" cy="196204"/>
          </a:xfrm>
          <a:prstGeom prst="rect">
            <a:avLst/>
          </a:prstGeom>
          <a:ln w="12700">
            <a:miter lim="400000"/>
          </a:ln>
        </p:spPr>
        <p:txBody>
          <a:bodyPr wrap="none" lIns="45718" tIns="45718" rIns="45718" bIns="45718" anchor="ctr">
            <a:spAutoFit/>
          </a:bodyPr>
          <a:lstStyle>
            <a:lvl1pPr algn="r">
              <a:defRPr sz="675">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4090764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ransition spd="med"/>
  <p:txStyles>
    <p:titleStyle>
      <a:lvl1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1pPr>
      <a:lvl2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2pPr>
      <a:lvl3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3pPr>
      <a:lvl4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4pPr>
      <a:lvl5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5pPr>
      <a:lvl6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6pPr>
      <a:lvl7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7pPr>
      <a:lvl8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8pPr>
      <a:lvl9pPr marL="0" marR="0" indent="0" algn="l" defTabSz="514350" rtl="0" latinLnBrk="0">
        <a:lnSpc>
          <a:spcPct val="90000"/>
        </a:lnSpc>
        <a:spcBef>
          <a:spcPts val="0"/>
        </a:spcBef>
        <a:spcAft>
          <a:spcPts val="0"/>
        </a:spcAft>
        <a:buClrTx/>
        <a:buSzTx/>
        <a:buFontTx/>
        <a:buNone/>
        <a:tabLst/>
        <a:defRPr sz="2475" b="0" i="0" u="none" strike="noStrike" cap="none" spc="0" baseline="0">
          <a:ln>
            <a:noFill/>
          </a:ln>
          <a:solidFill>
            <a:srgbClr val="000000"/>
          </a:solidFill>
          <a:uFillTx/>
          <a:latin typeface="Arial"/>
          <a:ea typeface="Arial"/>
          <a:cs typeface="Arial"/>
          <a:sym typeface="Arial"/>
        </a:defRPr>
      </a:lvl9pPr>
    </p:titleStyle>
    <p:bodyStyle>
      <a:lvl1pPr marL="128588" marR="0" indent="-128588"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1pPr>
      <a:lvl2pPr marL="407194" marR="0" indent="-150019"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2pPr>
      <a:lvl3pPr marL="694372" marR="0" indent="-180022"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3pPr>
      <a:lvl4pPr marL="971550" marR="0" indent="-200025"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4pPr>
      <a:lvl5pPr marL="1228725" marR="0" indent="-200025"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5pPr>
      <a:lvl6pPr marL="1485900" marR="0" indent="-200025"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6pPr>
      <a:lvl7pPr marL="1743075" marR="0" indent="-200025"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7pPr>
      <a:lvl8pPr marL="2000250" marR="0" indent="-200025"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8pPr>
      <a:lvl9pPr marL="2257425" marR="0" indent="-200025" algn="l" defTabSz="514350" rtl="0" latinLnBrk="0">
        <a:lnSpc>
          <a:spcPct val="90000"/>
        </a:lnSpc>
        <a:spcBef>
          <a:spcPts val="563"/>
        </a:spcBef>
        <a:spcAft>
          <a:spcPts val="0"/>
        </a:spcAft>
        <a:buClrTx/>
        <a:buSzPct val="100000"/>
        <a:buFont typeface="Arial"/>
        <a:buChar char="•"/>
        <a:tabLst/>
        <a:defRPr sz="1575" b="0" i="0" u="none" strike="noStrike" cap="none" spc="0" baseline="0">
          <a:ln>
            <a:noFill/>
          </a:ln>
          <a:solidFill>
            <a:srgbClr val="000000"/>
          </a:solidFill>
          <a:uFillTx/>
          <a:latin typeface="Arial"/>
          <a:ea typeface="Arial"/>
          <a:cs typeface="Arial"/>
          <a:sym typeface="Arial"/>
        </a:defRPr>
      </a:lvl9pPr>
    </p:bodyStyle>
    <p:otherStyle>
      <a:lvl1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1pPr>
      <a:lvl2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2pPr>
      <a:lvl3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3pPr>
      <a:lvl4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4pPr>
      <a:lvl5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5pPr>
      <a:lvl6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6pPr>
      <a:lvl7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7pPr>
      <a:lvl8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8pPr>
      <a:lvl9pPr marL="0" marR="0" indent="0" algn="r" defTabSz="257175"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openbooksopendoors.com/2012/05/06/lets-end-the-reading-wars-5-2/" TargetMode="Externa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hyperlink" Target="https://sites.ed.gov/idea/"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creativecommons.org/licenses/by-sa/3.0/" TargetMode="External"/><Relationship Id="rId5" Type="http://schemas.openxmlformats.org/officeDocument/2006/relationships/hyperlink" Target="https://effectivechildtherapy.org/homepage/young-girl-talking-with-counselor-at-home/" TargetMode="Externa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hyperlink" Target="https://www.parents.com/kids/education/these-hilarious-cartoons-showcase-the-reality-of-distance-learning-at-hom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peoplematters.in/article/infographics/learning-by-doing-and-learning-while-earning-17781" TargetMode="Externa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flickr.com/photos/115327016@N06/15188764081/" TargetMode="Externa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new-educ.com/%D8%A7%D9%84%D8%AA%D8%B9%D9%84%D9%91%D9%85-%D8%A7%D9%84%D8%AA%D8%B4%D8%A7%D8%B1%D9%83%D9%8A-%D8%A7%D9%84%D8%AD%D8%A7%D8%B3%D9%88%D8%A8%D9%8A-%D9%88%D8%A7%D9%84%D8%AA%D9%82%D9%88%D9%8A%D9%85" TargetMode="Externa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techsavvyscience.blogspot.com/2017/04/this-year-i-decided-that-i-didnt-want.html"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www.facebook.com/Rise-N-Shine-Paediatric-Occupational-Therapy-Services-26374693741634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5.xml.rels><?xml version="1.0" encoding="UTF-8" standalone="yes"?>
<Relationships xmlns="http://schemas.openxmlformats.org/package/2006/relationships"><Relationship Id="rId3" Type="http://schemas.openxmlformats.org/officeDocument/2006/relationships/hyperlink" Target="https://www.teacherspayteachers.com/Product/May-the-Fun-Be-with-You-Star-Wars-Inspired-Tic-Tac-Toe-Board-Game-4566413"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pbisrewards.com/blog/pbis-incentives-distance-learnin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pbisrewards.com/blog/pbis-incentives-distance-learning/" TargetMode="External"/><Relationship Id="rId7"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l.ead.me/bbTE3n?fbclid=IwAR3LDl4YK2N0YLV2dW-aoHxgkEhNlaIrjF3FQ_6QDMPbcfY8JJrgXGBh-3g" TargetMode="External"/><Relationship Id="rId5" Type="http://schemas.openxmlformats.org/officeDocument/2006/relationships/hyperlink" Target="https://learningworksforkids.com/apps/choiceworks/" TargetMode="External"/><Relationship Id="rId4" Type="http://schemas.openxmlformats.org/officeDocument/2006/relationships/hyperlink" Target="http://www.uwyo.edu/wind/watr/loans.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file/d/1t51xS7Tf9M139U6_ovobIBNxnE28jpEB/view" TargetMode="External"/><Relationship Id="rId2" Type="http://schemas.openxmlformats.org/officeDocument/2006/relationships/hyperlink" Target="https://www2.ed.gov/policy/speced/guid/idea/memosdcltrs/qa-provision-of-services-idea-part-b-09-28-2020.pdf"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n2y.com/unique-learning-syste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swinfield@wiche.edu"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http://rackell24lumberio.blogspot.com/2014/01/happy-29th.html" TargetMode="External"/><Relationship Id="rId5" Type="http://schemas.openxmlformats.org/officeDocument/2006/relationships/image" Target="../media/image41.jpg"/><Relationship Id="rId4" Type="http://schemas.openxmlformats.org/officeDocument/2006/relationships/hyperlink" Target="mailto:rfreedma@uwyo.edu"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3.png"/><Relationship Id="rId7" Type="http://schemas.openxmlformats.org/officeDocument/2006/relationships/hyperlink" Target="https://askleo.com/the_first_eight_things_to_do_with_your_new_computer/"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hyperlink" Target="mailto:rfreedma@uwyo.edu"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https://www.uidaho.edu/"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hyperlink" Target="https://boardmakeronline.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ctrTitle"/>
          </p:nvPr>
        </p:nvSpPr>
        <p:spPr>
          <a:xfrm>
            <a:off x="3261541" y="318248"/>
            <a:ext cx="5829301" cy="1388219"/>
          </a:xfrm>
          <a:prstGeom prst="rect">
            <a:avLst/>
          </a:prstGeom>
        </p:spPr>
        <p:txBody>
          <a:bodyPr/>
          <a:lstStyle>
            <a:lvl1pPr defTabSz="822958">
              <a:defRPr sz="3200" b="1"/>
            </a:lvl1pPr>
          </a:lstStyle>
          <a:p>
            <a:r>
              <a:rPr lang="en-US" dirty="0"/>
              <a:t>Distance Learning Strategies for Students with Disabilities</a:t>
            </a:r>
            <a:endParaRPr dirty="0"/>
          </a:p>
        </p:txBody>
      </p:sp>
      <p:sp>
        <p:nvSpPr>
          <p:cNvPr id="5" name="TextBox 4">
            <a:extLst>
              <a:ext uri="{FF2B5EF4-FFF2-40B4-BE49-F238E27FC236}">
                <a16:creationId xmlns:a16="http://schemas.microsoft.com/office/drawing/2014/main" id="{0376FCA1-C7A5-4290-A843-03A2C2142B66}"/>
              </a:ext>
            </a:extLst>
          </p:cNvPr>
          <p:cNvSpPr txBox="1"/>
          <p:nvPr/>
        </p:nvSpPr>
        <p:spPr>
          <a:xfrm>
            <a:off x="3809358" y="2794117"/>
            <a:ext cx="4573284" cy="2277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85800" fontAlgn="base">
              <a:spcBef>
                <a:spcPct val="0"/>
              </a:spcBef>
              <a:spcAft>
                <a:spcPct val="0"/>
              </a:spcAft>
              <a:defRPr/>
            </a:pPr>
            <a:endParaRPr lang="en-US" sz="1500" dirty="0">
              <a:solidFill>
                <a:srgbClr val="4F81BD">
                  <a:lumMod val="75000"/>
                </a:srgbClr>
              </a:solidFill>
              <a:latin typeface="Calibri" pitchFamily="34" charset="0"/>
              <a:cs typeface="Arial" charset="0"/>
              <a:sym typeface="Calibri"/>
            </a:endParaRPr>
          </a:p>
          <a:p>
            <a:pPr algn="ctr" defTabSz="685800" fontAlgn="base">
              <a:spcBef>
                <a:spcPct val="0"/>
              </a:spcBef>
              <a:spcAft>
                <a:spcPct val="0"/>
              </a:spcAft>
              <a:defRPr/>
            </a:pPr>
            <a:r>
              <a:rPr lang="en-US" dirty="0">
                <a:solidFill>
                  <a:srgbClr val="4F81BD">
                    <a:lumMod val="75000"/>
                  </a:srgbClr>
                </a:solidFill>
                <a:latin typeface="Calibri" pitchFamily="34" charset="0"/>
                <a:cs typeface="Arial" charset="0"/>
                <a:sym typeface="Calibri"/>
              </a:rPr>
              <a:t>12/1/2020</a:t>
            </a:r>
          </a:p>
          <a:p>
            <a:pPr algn="ctr" defTabSz="685800" fontAlgn="base">
              <a:spcBef>
                <a:spcPct val="0"/>
              </a:spcBef>
              <a:spcAft>
                <a:spcPct val="0"/>
              </a:spcAft>
              <a:defRPr/>
            </a:pPr>
            <a:endParaRPr lang="en-US" sz="1500" dirty="0">
              <a:solidFill>
                <a:srgbClr val="4F81BD">
                  <a:lumMod val="75000"/>
                </a:srgbClr>
              </a:solidFill>
              <a:latin typeface="Calibri" pitchFamily="34" charset="0"/>
              <a:cs typeface="Arial" charset="0"/>
              <a:sym typeface="Calibri"/>
            </a:endParaRPr>
          </a:p>
          <a:p>
            <a:pPr algn="ctr"/>
            <a:r>
              <a:rPr lang="en-US" sz="1600" b="1" dirty="0">
                <a:solidFill>
                  <a:srgbClr val="002060"/>
                </a:solidFill>
              </a:rPr>
              <a:t>Rachel Freedman, MA, MS, BCBA, LABA</a:t>
            </a:r>
          </a:p>
          <a:p>
            <a:pPr algn="ctr"/>
            <a:r>
              <a:rPr lang="en-US" sz="1600" b="1" dirty="0"/>
              <a:t>Wyoming Institute for Disabilities (WIND)</a:t>
            </a:r>
          </a:p>
          <a:p>
            <a:pPr algn="ctr"/>
            <a:r>
              <a:rPr lang="en-US" sz="1600" b="1" dirty="0"/>
              <a:t>College of Health Sciences</a:t>
            </a:r>
          </a:p>
          <a:p>
            <a:pPr algn="ctr"/>
            <a:r>
              <a:rPr lang="en-US" sz="1600" b="1" dirty="0"/>
              <a:t>University of Wyoming</a:t>
            </a:r>
          </a:p>
          <a:p>
            <a:pPr algn="ctr" defTabSz="685800" fontAlgn="base">
              <a:spcBef>
                <a:spcPct val="0"/>
              </a:spcBef>
              <a:spcAft>
                <a:spcPct val="0"/>
              </a:spcAft>
              <a:defRPr/>
            </a:pPr>
            <a:endParaRPr lang="en-US" sz="1500" dirty="0">
              <a:solidFill>
                <a:srgbClr val="4F81BD">
                  <a:lumMod val="75000"/>
                </a:srgbClr>
              </a:solidFill>
              <a:latin typeface="Calibri" pitchFamily="34" charset="0"/>
              <a:cs typeface="Arial" charset="0"/>
              <a:sym typeface="Calibri"/>
            </a:endParaRPr>
          </a:p>
          <a:p>
            <a:pPr algn="ctr" defTabSz="685800" fontAlgn="base">
              <a:spcBef>
                <a:spcPct val="0"/>
              </a:spcBef>
              <a:spcAft>
                <a:spcPct val="0"/>
              </a:spcAft>
              <a:defRPr/>
            </a:pPr>
            <a:r>
              <a:rPr lang="en-US" sz="1500" dirty="0">
                <a:solidFill>
                  <a:srgbClr val="4F81BD">
                    <a:lumMod val="75000"/>
                  </a:srgbClr>
                </a:solidFill>
                <a:latin typeface="Calibri" pitchFamily="34" charset="0"/>
                <a:cs typeface="Arial" charset="0"/>
                <a:sym typeface="Calibri"/>
              </a:rPr>
              <a:t>Mountain Plains MHTTC</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0254"/>
            <a:ext cx="8229600" cy="682624"/>
          </a:xfrm>
        </p:spPr>
        <p:txBody>
          <a:bodyPr>
            <a:normAutofit fontScale="90000"/>
          </a:bodyPr>
          <a:lstStyle/>
          <a:p>
            <a:r>
              <a:rPr lang="en-US" b="1" u="sng" dirty="0">
                <a:solidFill>
                  <a:srgbClr val="7030A0"/>
                </a:solidFill>
              </a:rPr>
              <a:t>Session Agenda</a:t>
            </a:r>
          </a:p>
        </p:txBody>
      </p:sp>
      <p:sp>
        <p:nvSpPr>
          <p:cNvPr id="3" name="Content Placeholder 2"/>
          <p:cNvSpPr>
            <a:spLocks noGrp="1"/>
          </p:cNvSpPr>
          <p:nvPr>
            <p:ph idx="1"/>
          </p:nvPr>
        </p:nvSpPr>
        <p:spPr>
          <a:xfrm>
            <a:off x="1933592" y="955498"/>
            <a:ext cx="8229600" cy="5750102"/>
          </a:xfrm>
        </p:spPr>
        <p:txBody>
          <a:bodyPr>
            <a:normAutofit fontScale="85000" lnSpcReduction="10000"/>
          </a:bodyPr>
          <a:lstStyle/>
          <a:p>
            <a:pPr>
              <a:buFont typeface="Wingdings" panose="05000000000000000000" pitchFamily="2" charset="2"/>
              <a:buChar char="ü"/>
            </a:pPr>
            <a:r>
              <a:rPr lang="en-US" sz="3000" b="1" dirty="0"/>
              <a:t>Mini-Review of Individualized Education Programs (IEP) implementation during COVID-19</a:t>
            </a:r>
          </a:p>
          <a:p>
            <a:pPr marL="0" indent="0">
              <a:buNone/>
            </a:pPr>
            <a:r>
              <a:rPr lang="en-US" sz="3000" b="1" dirty="0"/>
              <a:t> </a:t>
            </a:r>
          </a:p>
          <a:p>
            <a:pPr>
              <a:buFont typeface="Wingdings" panose="05000000000000000000" pitchFamily="2" charset="2"/>
              <a:buChar char="ü"/>
            </a:pPr>
            <a:r>
              <a:rPr lang="en-US" sz="3000" b="1" dirty="0"/>
              <a:t>Key Components of Successful Distance Learning Sessions for Students with Disabilities</a:t>
            </a:r>
          </a:p>
          <a:p>
            <a:pPr marL="0" indent="0">
              <a:buNone/>
            </a:pPr>
            <a:r>
              <a:rPr lang="en-US" sz="3000" b="1" dirty="0"/>
              <a:t> </a:t>
            </a:r>
          </a:p>
          <a:p>
            <a:pPr>
              <a:buFont typeface="Wingdings" panose="05000000000000000000" pitchFamily="2" charset="2"/>
              <a:buChar char="ü"/>
            </a:pPr>
            <a:r>
              <a:rPr lang="en-US" sz="3000" b="1" dirty="0"/>
              <a:t> Online Resources</a:t>
            </a:r>
          </a:p>
          <a:p>
            <a:pPr marL="0" indent="0">
              <a:buNone/>
            </a:pPr>
            <a:endParaRPr lang="en-US" sz="3000" b="1" dirty="0"/>
          </a:p>
          <a:p>
            <a:pPr>
              <a:buFont typeface="Wingdings" panose="05000000000000000000" pitchFamily="2" charset="2"/>
              <a:buChar char="ü"/>
            </a:pPr>
            <a:r>
              <a:rPr lang="en-US" sz="3000" b="1" dirty="0"/>
              <a:t> Questions/Discussion</a:t>
            </a:r>
          </a:p>
          <a:p>
            <a:pPr marL="0" indent="0">
              <a:buNone/>
            </a:pPr>
            <a:endParaRPr lang="en-US" sz="2800" dirty="0">
              <a:solidFill>
                <a:srgbClr val="00B050"/>
              </a:solidFill>
            </a:endParaRPr>
          </a:p>
          <a:p>
            <a:pPr marL="0" indent="0" algn="ctr">
              <a:buNone/>
            </a:pPr>
            <a:r>
              <a:rPr lang="en-US" sz="3500" b="1" dirty="0">
                <a:solidFill>
                  <a:srgbClr val="00B050"/>
                </a:solidFill>
              </a:rPr>
              <a:t>***Food for thought… </a:t>
            </a:r>
          </a:p>
          <a:p>
            <a:pPr marL="0" indent="0" algn="ctr">
              <a:buNone/>
            </a:pPr>
            <a:r>
              <a:rPr lang="en-US" sz="3500" b="1" dirty="0">
                <a:solidFill>
                  <a:srgbClr val="00B050"/>
                </a:solidFill>
              </a:rPr>
              <a:t>Why do you think I included this Session Agenda </a:t>
            </a:r>
          </a:p>
          <a:p>
            <a:pPr marL="0" indent="0" algn="ctr">
              <a:buNone/>
            </a:pPr>
            <a:r>
              <a:rPr lang="en-US" sz="3500" b="1" dirty="0">
                <a:solidFill>
                  <a:srgbClr val="00B050"/>
                </a:solidFill>
              </a:rPr>
              <a:t>in the presentation?</a:t>
            </a:r>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spTree>
    <p:extLst>
      <p:ext uri="{BB962C8B-B14F-4D97-AF65-F5344CB8AC3E}">
        <p14:creationId xmlns:p14="http://schemas.microsoft.com/office/powerpoint/2010/main" val="617652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p:cNvSpPr>
          <p:nvPr>
            <p:ph type="body" idx="1"/>
          </p:nvPr>
        </p:nvSpPr>
        <p:spPr>
          <a:xfrm>
            <a:off x="1776852" y="780833"/>
            <a:ext cx="8743501" cy="6105423"/>
          </a:xfrm>
          <a:prstGeom prst="rect">
            <a:avLst/>
          </a:prstGeom>
          <a:ln w="19050" cap="flat" cmpd="sng">
            <a:noFill/>
            <a:prstDash val="solid"/>
            <a:round/>
            <a:headEnd type="none" w="sm" len="sm"/>
            <a:tailEnd type="none" w="sm" len="sm"/>
          </a:ln>
        </p:spPr>
        <p:txBody>
          <a:bodyPr spcFirstLastPara="1" vert="horz" wrap="square" lIns="91425" tIns="91425" rIns="91425" bIns="91425" rtlCol="0" anchor="t" anchorCtr="0">
            <a:noAutofit/>
          </a:bodyPr>
          <a:lstStyle/>
          <a:p>
            <a:pPr marL="0" indent="0">
              <a:buNone/>
            </a:pPr>
            <a:r>
              <a:rPr lang="en" sz="2000" b="1" i="1" dirty="0">
                <a:solidFill>
                  <a:srgbClr val="7030A0"/>
                </a:solidFill>
                <a:latin typeface="+mj-lt"/>
                <a:ea typeface="Arial"/>
                <a:cs typeface="Calibri" panose="020F0502020204030204" pitchFamily="34" charset="0"/>
                <a:sym typeface="Arial"/>
              </a:rPr>
              <a:t>Each Local Education Agency/School District must develop an                          Individualized Education Program (IEP) for each student who requires specialized instruction to make effective progress in school due to 1 or more of the following disabilities:</a:t>
            </a:r>
          </a:p>
          <a:p>
            <a:pPr marL="0" indent="0">
              <a:buNone/>
            </a:pPr>
            <a:endParaRPr lang="en" sz="900" b="1" dirty="0">
              <a:solidFill>
                <a:srgbClr val="00B050"/>
              </a:solidFill>
              <a:latin typeface="+mj-lt"/>
              <a:ea typeface="Arial"/>
              <a:cs typeface="Calibri" panose="020F0502020204030204" pitchFamily="34" charset="0"/>
              <a:sym typeface="Arial"/>
            </a:endParaRP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Autism</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Deaf-blindness</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Hearing impairment</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Intellectual disability</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Multiple disabilities</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Orthopedic impairment</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Other health impairment </a:t>
            </a:r>
            <a:r>
              <a:rPr lang="en-US" sz="2200" b="1" dirty="0">
                <a:solidFill>
                  <a:srgbClr val="002060"/>
                </a:solidFill>
                <a:latin typeface="+mj-lt"/>
                <a:ea typeface="Calibri" panose="020F0502020204030204" pitchFamily="34" charset="0"/>
                <a:cs typeface="Times New Roman" panose="02020603050405020304" pitchFamily="18" charset="0"/>
              </a:rPr>
              <a:t>(including ADHD)</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Serious emotional disturbance</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Specific learning disability</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Speech or language impairment</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Traumatic brain injury</a:t>
            </a:r>
          </a:p>
          <a:p>
            <a:pPr marL="685800" lvl="1" indent="-228600">
              <a:lnSpc>
                <a:spcPct val="107000"/>
              </a:lnSpc>
              <a:spcBef>
                <a:spcPts val="0"/>
              </a:spcBef>
              <a:buFont typeface="Arial" panose="020B0604020202020204" pitchFamily="34" charset="0"/>
              <a:buChar char="●"/>
              <a:tabLst>
                <a:tab pos="1828800" algn="l"/>
              </a:tabLst>
            </a:pPr>
            <a:r>
              <a:rPr lang="en-US" sz="2200" b="1" i="1" dirty="0">
                <a:latin typeface="+mj-lt"/>
                <a:ea typeface="Calibri" panose="020F0502020204030204" pitchFamily="34" charset="0"/>
                <a:cs typeface="Times New Roman" panose="02020603050405020304" pitchFamily="18" charset="0"/>
              </a:rPr>
              <a:t>Visual impairment</a:t>
            </a:r>
          </a:p>
          <a:p>
            <a:pPr marL="914400" lvl="2" indent="0">
              <a:lnSpc>
                <a:spcPct val="107000"/>
              </a:lnSpc>
              <a:spcBef>
                <a:spcPts val="0"/>
              </a:spcBef>
              <a:buNone/>
              <a:tabLst>
                <a:tab pos="1828800" algn="l"/>
              </a:tabLst>
            </a:pPr>
            <a:endParaRPr lang="en" sz="800" b="1" dirty="0">
              <a:solidFill>
                <a:srgbClr val="0D136A"/>
              </a:solidFill>
              <a:latin typeface="+mj-lt"/>
              <a:ea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079" y="104144"/>
            <a:ext cx="1045314" cy="64008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1974592" y="208048"/>
            <a:ext cx="8229600" cy="689905"/>
          </a:xfrm>
          <a:prstGeom prst="rect">
            <a:avLst/>
          </a:prstGeom>
          <a:noFill/>
        </p:spPr>
        <p:txBody>
          <a:bodyPr spcFirstLastPara="1" vert="horz" wrap="square" lIns="91425" tIns="91425" rIns="91425" bIns="91425" rtlCol="0" anchor="t" anchorCtr="0">
            <a:normAutofit lnSpcReduction="10000"/>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600" b="1" u="sng" dirty="0">
                <a:solidFill>
                  <a:srgbClr val="002060"/>
                </a:solidFill>
              </a:rPr>
              <a:t>IEP Development</a:t>
            </a:r>
          </a:p>
        </p:txBody>
      </p:sp>
      <p:pic>
        <p:nvPicPr>
          <p:cNvPr id="3" name="Picture 2" descr="A child sitting at a table&#10;&#10;Description automatically generated">
            <a:extLst>
              <a:ext uri="{FF2B5EF4-FFF2-40B4-BE49-F238E27FC236}">
                <a16:creationId xmlns:a16="http://schemas.microsoft.com/office/drawing/2014/main" id="{FDCFEF3F-DB23-49CB-8E95-CB23CED37A9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818464" y="2128021"/>
            <a:ext cx="2891928" cy="1920240"/>
          </a:xfrm>
          <a:prstGeom prst="rect">
            <a:avLst/>
          </a:prstGeom>
        </p:spPr>
      </p:pic>
    </p:spTree>
    <p:extLst>
      <p:ext uri="{BB962C8B-B14F-4D97-AF65-F5344CB8AC3E}">
        <p14:creationId xmlns:p14="http://schemas.microsoft.com/office/powerpoint/2010/main" val="3843045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noChangeAspect="1"/>
          </p:cNvSpPr>
          <p:nvPr>
            <p:ph type="body" idx="1"/>
          </p:nvPr>
        </p:nvSpPr>
        <p:spPr>
          <a:xfrm>
            <a:off x="1725482" y="1017140"/>
            <a:ext cx="8584392" cy="5689136"/>
          </a:xfrm>
          <a:prstGeom prst="rect">
            <a:avLst/>
          </a:prstGeom>
          <a:ln w="19050" cap="flat" cmpd="sng">
            <a:noFill/>
            <a:prstDash val="solid"/>
            <a:round/>
            <a:headEnd type="none" w="sm" len="sm"/>
            <a:tailEnd type="none" w="sm" len="sm"/>
          </a:ln>
        </p:spPr>
        <p:txBody>
          <a:bodyPr spcFirstLastPara="1" vert="horz" wrap="square" lIns="91425" tIns="91425" rIns="91425" bIns="91425" rtlCol="0" anchor="t" anchorCtr="0">
            <a:noAutofit/>
          </a:bodyPr>
          <a:lstStyle/>
          <a:p>
            <a:pPr marL="285750" indent="0" algn="ctr">
              <a:buNone/>
            </a:pPr>
            <a:r>
              <a:rPr lang="en" sz="2800" dirty="0">
                <a:latin typeface="+mj-lt"/>
                <a:ea typeface="Arial"/>
                <a:cs typeface="Calibri" panose="020F0502020204030204" pitchFamily="34" charset="0"/>
                <a:sym typeface="Arial"/>
              </a:rPr>
              <a:t>***Federal statute= IDEA                                                     </a:t>
            </a:r>
            <a:r>
              <a:rPr lang="en" sz="2400" dirty="0">
                <a:latin typeface="+mj-lt"/>
                <a:ea typeface="Arial"/>
                <a:cs typeface="Calibri" panose="020F0502020204030204" pitchFamily="34" charset="0"/>
                <a:sym typeface="Arial"/>
              </a:rPr>
              <a:t>(</a:t>
            </a:r>
            <a:r>
              <a:rPr lang="en" sz="2400" dirty="0">
                <a:solidFill>
                  <a:srgbClr val="7030A0"/>
                </a:solidFill>
                <a:latin typeface="+mj-lt"/>
                <a:ea typeface="Arial"/>
                <a:cs typeface="Calibri" panose="020F0502020204030204" pitchFamily="34" charset="0"/>
                <a:sym typeface="Arial"/>
                <a:hlinkClick r:id="rId3">
                  <a:extLst>
                    <a:ext uri="{A12FA001-AC4F-418D-AE19-62706E023703}">
                      <ahyp:hlinkClr xmlns:ahyp="http://schemas.microsoft.com/office/drawing/2018/hyperlinkcolor" val="tx"/>
                    </a:ext>
                  </a:extLst>
                </a:hlinkClick>
              </a:rPr>
              <a:t>Individuals with Disabilities Education Act</a:t>
            </a:r>
            <a:r>
              <a:rPr lang="en" sz="2400" dirty="0">
                <a:latin typeface="+mj-lt"/>
                <a:ea typeface="Arial"/>
                <a:cs typeface="Calibri" panose="020F0502020204030204" pitchFamily="34" charset="0"/>
                <a:sym typeface="Arial"/>
              </a:rPr>
              <a:t>):</a:t>
            </a:r>
          </a:p>
          <a:p>
            <a:pPr marL="285750" indent="0" algn="ctr">
              <a:buNone/>
            </a:pPr>
            <a:endParaRPr lang="en-US" sz="2000" dirty="0">
              <a:latin typeface="+mj-lt"/>
              <a:ea typeface="Arial"/>
              <a:cs typeface="Calibri" panose="020F0502020204030204" pitchFamily="34" charset="0"/>
              <a:sym typeface="Arial"/>
            </a:endParaRPr>
          </a:p>
          <a:p>
            <a:pPr marL="571500" indent="-285750"/>
            <a:r>
              <a:rPr lang="en-US" sz="2800" b="1" i="1" dirty="0">
                <a:latin typeface="+mj-lt"/>
                <a:ea typeface="Arial"/>
                <a:cs typeface="Calibri" panose="020F0502020204030204" pitchFamily="34" charset="0"/>
                <a:sym typeface="Arial"/>
              </a:rPr>
              <a:t>IDEA Part B applies to students ages 3-21</a:t>
            </a:r>
          </a:p>
          <a:p>
            <a:pPr marL="571500" indent="-285750"/>
            <a:r>
              <a:rPr lang="en-US" sz="2800" b="1" i="1" dirty="0">
                <a:latin typeface="+mj-lt"/>
                <a:ea typeface="Arial"/>
                <a:cs typeface="Calibri" panose="020F0502020204030204" pitchFamily="34" charset="0"/>
                <a:sym typeface="Arial"/>
              </a:rPr>
              <a:t>IDEA Part C applies to children from birth to age 3</a:t>
            </a:r>
            <a:r>
              <a:rPr lang="en" sz="2800" b="1" i="1" dirty="0">
                <a:latin typeface="+mj-lt"/>
                <a:ea typeface="Arial"/>
                <a:cs typeface="Calibri" panose="020F0502020204030204" pitchFamily="34" charset="0"/>
                <a:sym typeface="Arial"/>
              </a:rPr>
              <a:t> </a:t>
            </a:r>
          </a:p>
          <a:p>
            <a:pPr marL="571500" indent="-285750"/>
            <a:r>
              <a:rPr lang="en" sz="2800" b="1" i="1" dirty="0">
                <a:latin typeface="+mj-lt"/>
                <a:ea typeface="Arial"/>
                <a:cs typeface="Calibri" panose="020F0502020204030204" pitchFamily="34" charset="0"/>
                <a:sym typeface="Arial"/>
              </a:rPr>
              <a:t>IEPs are developed based on IDEA Part B &amp; include:</a:t>
            </a:r>
          </a:p>
          <a:p>
            <a:pPr marL="285750" indent="0">
              <a:buNone/>
            </a:pPr>
            <a:endParaRPr lang="en" sz="1600" b="1" i="1" dirty="0">
              <a:latin typeface="+mj-lt"/>
              <a:ea typeface="Arial"/>
              <a:cs typeface="Calibri" panose="020F0502020204030204" pitchFamily="34" charset="0"/>
              <a:sym typeface="Arial"/>
            </a:endParaRPr>
          </a:p>
          <a:p>
            <a:pPr marL="285750" indent="0">
              <a:buNone/>
            </a:pPr>
            <a:r>
              <a:rPr lang="en" sz="2800" b="1" u="sng" dirty="0">
                <a:solidFill>
                  <a:srgbClr val="002060"/>
                </a:solidFill>
                <a:latin typeface="+mj-lt"/>
                <a:ea typeface="Arial"/>
                <a:cs typeface="Calibri" panose="020F0502020204030204" pitchFamily="34" charset="0"/>
                <a:sym typeface="Arial"/>
              </a:rPr>
              <a:t> Accommodations</a:t>
            </a:r>
            <a:r>
              <a:rPr lang="en" sz="2800" dirty="0">
                <a:solidFill>
                  <a:srgbClr val="002060"/>
                </a:solidFill>
                <a:latin typeface="+mj-lt"/>
                <a:ea typeface="Arial"/>
                <a:cs typeface="Calibri" panose="020F0502020204030204" pitchFamily="34" charset="0"/>
                <a:sym typeface="Arial"/>
              </a:rPr>
              <a:t>                                                                                </a:t>
            </a:r>
            <a:r>
              <a:rPr lang="en" sz="2400" dirty="0">
                <a:latin typeface="+mj-lt"/>
                <a:ea typeface="Arial"/>
                <a:cs typeface="Calibri" panose="020F0502020204030204" pitchFamily="34" charset="0"/>
                <a:sym typeface="Arial"/>
              </a:rPr>
              <a:t>(accessible materials, assistive technology devices/equipment, visual supports, positive reinforcement systems)</a:t>
            </a:r>
          </a:p>
          <a:p>
            <a:pPr marL="285750" indent="0"/>
            <a:endParaRPr lang="en" sz="900" dirty="0">
              <a:solidFill>
                <a:srgbClr val="0D136A"/>
              </a:solidFill>
              <a:latin typeface="+mj-lt"/>
              <a:ea typeface="Arial"/>
              <a:cs typeface="Calibri" panose="020F0502020204030204" pitchFamily="34" charset="0"/>
              <a:sym typeface="Arial"/>
            </a:endParaRPr>
          </a:p>
          <a:p>
            <a:pPr marL="342900" indent="0">
              <a:buNone/>
            </a:pPr>
            <a:r>
              <a:rPr lang="en" sz="2800" b="1" u="sng" dirty="0">
                <a:solidFill>
                  <a:srgbClr val="002060"/>
                </a:solidFill>
                <a:latin typeface="+mj-lt"/>
                <a:ea typeface="Arial"/>
                <a:cs typeface="Calibri" panose="020F0502020204030204" pitchFamily="34" charset="0"/>
                <a:sym typeface="Arial"/>
              </a:rPr>
              <a:t>Modifications</a:t>
            </a:r>
            <a:r>
              <a:rPr lang="en" sz="2800" dirty="0">
                <a:solidFill>
                  <a:srgbClr val="002060"/>
                </a:solidFill>
                <a:latin typeface="+mj-lt"/>
                <a:ea typeface="Arial"/>
                <a:cs typeface="Calibri" panose="020F0502020204030204" pitchFamily="34" charset="0"/>
                <a:sym typeface="Arial"/>
              </a:rPr>
              <a:t>  </a:t>
            </a:r>
          </a:p>
          <a:p>
            <a:pPr marL="342900" indent="0">
              <a:buNone/>
            </a:pPr>
            <a:r>
              <a:rPr lang="en" sz="2400" dirty="0">
                <a:latin typeface="+mj-lt"/>
                <a:ea typeface="Arial"/>
                <a:cs typeface="Calibri" panose="020F0502020204030204" pitchFamily="34" charset="0"/>
                <a:sym typeface="Arial"/>
              </a:rPr>
              <a:t>(extended curriculum standards; teaching a student to read a recipe instead of a Shakespeare play; teaching money skills in place of Algebra 1 Course)</a:t>
            </a: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406" y="63693"/>
            <a:ext cx="1045314" cy="64008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1844249" y="400952"/>
            <a:ext cx="8229600" cy="700179"/>
          </a:xfrm>
          <a:prstGeom prst="rect">
            <a:avLst/>
          </a:prstGeom>
          <a:noFill/>
        </p:spPr>
        <p:txBody>
          <a:bodyPr spcFirstLastPara="1" vert="horz" wrap="square" lIns="91425" tIns="91425" rIns="91425" bIns="91425" rtlCol="0" anchor="t" anchorCtr="0">
            <a:normAutofit/>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u="sng" dirty="0">
                <a:solidFill>
                  <a:srgbClr val="002060"/>
                </a:solidFill>
              </a:rPr>
              <a:t>IEP Services + COVID-19</a:t>
            </a:r>
          </a:p>
        </p:txBody>
      </p:sp>
    </p:spTree>
    <p:extLst>
      <p:ext uri="{BB962C8B-B14F-4D97-AF65-F5344CB8AC3E}">
        <p14:creationId xmlns:p14="http://schemas.microsoft.com/office/powerpoint/2010/main" val="1831118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noChangeAspect="1"/>
          </p:cNvSpPr>
          <p:nvPr>
            <p:ph type="body" idx="1"/>
          </p:nvPr>
        </p:nvSpPr>
        <p:spPr>
          <a:xfrm>
            <a:off x="1725482" y="663157"/>
            <a:ext cx="8584392" cy="6131150"/>
          </a:xfrm>
          <a:prstGeom prst="rect">
            <a:avLst/>
          </a:prstGeom>
          <a:ln w="19050" cap="flat" cmpd="sng">
            <a:noFill/>
            <a:prstDash val="solid"/>
            <a:round/>
            <a:headEnd type="none" w="sm" len="sm"/>
            <a:tailEnd type="none" w="sm" len="sm"/>
          </a:ln>
        </p:spPr>
        <p:txBody>
          <a:bodyPr spcFirstLastPara="1" vert="horz" wrap="square" lIns="91425" tIns="91425" rIns="91425" bIns="91425" rtlCol="0" anchor="t" anchorCtr="0">
            <a:noAutofit/>
          </a:bodyPr>
          <a:lstStyle/>
          <a:p>
            <a:pPr marL="342900" indent="0"/>
            <a:endParaRPr lang="en" sz="1100" dirty="0">
              <a:solidFill>
                <a:srgbClr val="0D136A"/>
              </a:solidFill>
              <a:latin typeface="+mj-lt"/>
              <a:ea typeface="Arial"/>
              <a:cs typeface="Calibri" panose="020F0502020204030204" pitchFamily="34" charset="0"/>
              <a:sym typeface="Arial"/>
            </a:endParaRPr>
          </a:p>
          <a:p>
            <a:pPr marL="342900" indent="0">
              <a:buNone/>
            </a:pPr>
            <a:r>
              <a:rPr lang="en" sz="2400" b="1" u="sng" dirty="0">
                <a:solidFill>
                  <a:srgbClr val="002060"/>
                </a:solidFill>
                <a:latin typeface="+mj-lt"/>
                <a:ea typeface="Arial"/>
                <a:cs typeface="Calibri" panose="020F0502020204030204" pitchFamily="34" charset="0"/>
                <a:sym typeface="Arial"/>
              </a:rPr>
              <a:t>Specialized Instruction</a:t>
            </a:r>
            <a:r>
              <a:rPr lang="en" sz="2400" b="1" dirty="0">
                <a:solidFill>
                  <a:srgbClr val="002060"/>
                </a:solidFill>
                <a:latin typeface="+mj-lt"/>
                <a:ea typeface="Arial"/>
                <a:cs typeface="Calibri" panose="020F0502020204030204" pitchFamily="34" charset="0"/>
                <a:sym typeface="Arial"/>
              </a:rPr>
              <a:t>                                                                                        </a:t>
            </a:r>
            <a:r>
              <a:rPr lang="en" sz="2000" dirty="0">
                <a:latin typeface="+mj-lt"/>
                <a:ea typeface="Arial"/>
                <a:cs typeface="Calibri" panose="020F0502020204030204" pitchFamily="34" charset="0"/>
                <a:sym typeface="Arial"/>
              </a:rPr>
              <a:t>(1:1 or small group teaching in content areas to achieve IEP Goals- reading, writing, math, daily living skills, vocational skills)</a:t>
            </a:r>
          </a:p>
          <a:p>
            <a:pPr marL="342900" indent="0"/>
            <a:endParaRPr lang="en" sz="1200" dirty="0">
              <a:solidFill>
                <a:srgbClr val="0D136A"/>
              </a:solidFill>
              <a:latin typeface="+mj-lt"/>
              <a:ea typeface="Arial"/>
              <a:cs typeface="Calibri" panose="020F0502020204030204" pitchFamily="34" charset="0"/>
              <a:sym typeface="Arial"/>
            </a:endParaRPr>
          </a:p>
          <a:p>
            <a:pPr marL="342900" indent="0">
              <a:buNone/>
            </a:pPr>
            <a:r>
              <a:rPr lang="en" sz="2400" b="1" u="sng" dirty="0">
                <a:solidFill>
                  <a:srgbClr val="002060"/>
                </a:solidFill>
                <a:latin typeface="+mj-lt"/>
                <a:ea typeface="Arial"/>
                <a:cs typeface="Calibri" panose="020F0502020204030204" pitchFamily="34" charset="0"/>
                <a:sym typeface="Arial"/>
              </a:rPr>
              <a:t>Related Services</a:t>
            </a:r>
            <a:r>
              <a:rPr lang="en" sz="2400" dirty="0">
                <a:solidFill>
                  <a:srgbClr val="002060"/>
                </a:solidFill>
                <a:latin typeface="+mj-lt"/>
                <a:ea typeface="Arial"/>
                <a:cs typeface="Calibri" panose="020F0502020204030204" pitchFamily="34" charset="0"/>
                <a:sym typeface="Arial"/>
              </a:rPr>
              <a:t>                                                                                                  </a:t>
            </a:r>
            <a:r>
              <a:rPr lang="en" sz="2000" dirty="0">
                <a:latin typeface="+mj-lt"/>
                <a:ea typeface="Arial"/>
                <a:cs typeface="Calibri" panose="020F0502020204030204" pitchFamily="34" charset="0"/>
                <a:sym typeface="Arial"/>
              </a:rPr>
              <a:t>(Speech &amp; Language Therapy, Occupational/Physical Therapy,                         Adaptive Physical Education, Vision/Orientation &amp; Mobility,                                                   Behavioral Consultation, Counseling, Social Skills Groups)</a:t>
            </a:r>
          </a:p>
          <a:p>
            <a:pPr marL="0" indent="0">
              <a:buNone/>
            </a:pPr>
            <a:endParaRPr lang="en" sz="2400" b="1" dirty="0">
              <a:solidFill>
                <a:srgbClr val="002060"/>
              </a:solidFill>
              <a:latin typeface="+mj-lt"/>
              <a:ea typeface="Arial"/>
              <a:cs typeface="Calibri" panose="020F0502020204030204" pitchFamily="34" charset="0"/>
              <a:sym typeface="Arial"/>
            </a:endParaRPr>
          </a:p>
          <a:p>
            <a:pPr marL="0" indent="0">
              <a:buNone/>
            </a:pPr>
            <a:endParaRPr lang="en" sz="2400" b="1" dirty="0">
              <a:solidFill>
                <a:srgbClr val="002060"/>
              </a:solidFill>
              <a:latin typeface="+mj-lt"/>
              <a:ea typeface="Arial"/>
              <a:cs typeface="Calibri" panose="020F0502020204030204" pitchFamily="34" charset="0"/>
              <a:sym typeface="Arial"/>
            </a:endParaRPr>
          </a:p>
          <a:p>
            <a:pPr marL="0" indent="0">
              <a:buNone/>
            </a:pPr>
            <a:endParaRPr lang="en" sz="2400" b="1" dirty="0">
              <a:solidFill>
                <a:srgbClr val="002060"/>
              </a:solidFill>
              <a:latin typeface="+mj-lt"/>
              <a:ea typeface="Arial"/>
              <a:cs typeface="Calibri" panose="020F0502020204030204" pitchFamily="34" charset="0"/>
              <a:sym typeface="Arial"/>
            </a:endParaRPr>
          </a:p>
          <a:p>
            <a:pPr marL="0" indent="0">
              <a:buNone/>
            </a:pPr>
            <a:endParaRPr lang="en" sz="2400" b="1" dirty="0">
              <a:solidFill>
                <a:srgbClr val="002060"/>
              </a:solidFill>
              <a:latin typeface="+mj-lt"/>
              <a:ea typeface="Arial"/>
              <a:cs typeface="Calibri" panose="020F0502020204030204" pitchFamily="34" charset="0"/>
              <a:sym typeface="Arial"/>
            </a:endParaRPr>
          </a:p>
          <a:p>
            <a:pPr marL="0" indent="0">
              <a:buNone/>
            </a:pPr>
            <a:endParaRPr lang="en" sz="2400" b="1" dirty="0">
              <a:solidFill>
                <a:srgbClr val="002060"/>
              </a:solidFill>
              <a:latin typeface="+mj-lt"/>
              <a:ea typeface="Arial"/>
              <a:cs typeface="Calibri" panose="020F0502020204030204" pitchFamily="34" charset="0"/>
              <a:sym typeface="Arial"/>
            </a:endParaRPr>
          </a:p>
          <a:p>
            <a:pPr marL="0" indent="0">
              <a:buNone/>
            </a:pPr>
            <a:endParaRPr lang="en" sz="2400" b="1" dirty="0">
              <a:solidFill>
                <a:srgbClr val="FF0000"/>
              </a:solidFill>
              <a:latin typeface="+mj-lt"/>
              <a:ea typeface="Arial"/>
              <a:cs typeface="Calibri" panose="020F0502020204030204" pitchFamily="34" charset="0"/>
              <a:sym typeface="Arial"/>
            </a:endParaRPr>
          </a:p>
          <a:p>
            <a:pPr marL="0" indent="0" algn="ctr">
              <a:buNone/>
            </a:pPr>
            <a:r>
              <a:rPr lang="en-US" sz="2400" b="1" dirty="0">
                <a:solidFill>
                  <a:srgbClr val="00B050"/>
                </a:solidFill>
              </a:rPr>
              <a:t>***Food for thought… </a:t>
            </a:r>
          </a:p>
          <a:p>
            <a:pPr marL="0" indent="0" algn="ctr">
              <a:buNone/>
            </a:pPr>
            <a:r>
              <a:rPr lang="en-US" sz="2400" b="1" dirty="0">
                <a:solidFill>
                  <a:srgbClr val="00B050"/>
                </a:solidFill>
              </a:rPr>
              <a:t>How has COVID-19 impacted the related services that you are providing to support students’ mental health needs?</a:t>
            </a:r>
          </a:p>
          <a:p>
            <a:pPr marL="0" indent="0">
              <a:buNone/>
            </a:pPr>
            <a:r>
              <a:rPr lang="en" sz="2400" b="1" dirty="0">
                <a:solidFill>
                  <a:srgbClr val="FF0000"/>
                </a:solidFill>
                <a:latin typeface="+mj-lt"/>
                <a:ea typeface="Arial"/>
                <a:cs typeface="Calibri" panose="020F0502020204030204" pitchFamily="34" charset="0"/>
                <a:sym typeface="Arial"/>
              </a:rPr>
              <a:t> </a:t>
            </a:r>
          </a:p>
          <a:p>
            <a:pPr marL="0" indent="0">
              <a:buNone/>
            </a:pPr>
            <a:endParaRPr lang="en" sz="2400" b="1" dirty="0">
              <a:solidFill>
                <a:srgbClr val="FF0000"/>
              </a:solidFill>
              <a:latin typeface="+mj-lt"/>
              <a:ea typeface="Arial"/>
              <a:cs typeface="Calibri" panose="020F0502020204030204" pitchFamily="34" charset="0"/>
              <a:sym typeface="Arial"/>
            </a:endParaRPr>
          </a:p>
          <a:p>
            <a:pPr marL="0" indent="0">
              <a:buNone/>
            </a:pPr>
            <a:endParaRPr lang="en" sz="2400" b="1" dirty="0">
              <a:solidFill>
                <a:srgbClr val="FF0000"/>
              </a:solidFill>
              <a:latin typeface="+mj-lt"/>
              <a:ea typeface="Arial"/>
              <a:cs typeface="Calibri" panose="020F0502020204030204" pitchFamily="34" charset="0"/>
              <a:sym typeface="Arial"/>
            </a:endParaRPr>
          </a:p>
          <a:p>
            <a:pPr marL="1257300" lvl="2"/>
            <a:endParaRPr lang="en" sz="1800" dirty="0">
              <a:solidFill>
                <a:srgbClr val="0D136A"/>
              </a:solidFill>
              <a:latin typeface="+mj-lt"/>
              <a:ea typeface="Arial"/>
              <a:cs typeface="Calibri" panose="020F0502020204030204" pitchFamily="34" charset="0"/>
              <a:sym typeface="Arial"/>
            </a:endParaRP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406" y="63693"/>
            <a:ext cx="1045314" cy="64008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1813427" y="257113"/>
            <a:ext cx="8229600" cy="700179"/>
          </a:xfrm>
          <a:prstGeom prst="rect">
            <a:avLst/>
          </a:prstGeom>
          <a:noFill/>
        </p:spPr>
        <p:txBody>
          <a:bodyPr spcFirstLastPara="1" vert="horz" wrap="square" lIns="91425" tIns="91425" rIns="91425" bIns="91425" rtlCol="0" anchor="t" anchorCtr="0">
            <a:normAutofit/>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u="sng" dirty="0"/>
              <a:t>IEP Services + COVID-19</a:t>
            </a:r>
          </a:p>
        </p:txBody>
      </p:sp>
      <p:pic>
        <p:nvPicPr>
          <p:cNvPr id="3" name="Picture 2" descr="A person sitting next to a window&#10;&#10;Description automatically generated">
            <a:extLst>
              <a:ext uri="{FF2B5EF4-FFF2-40B4-BE49-F238E27FC236}">
                <a16:creationId xmlns:a16="http://schemas.microsoft.com/office/drawing/2014/main" id="{ED85ABFA-E3C3-43F6-9979-3E2B8A78E3F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03184" y="3431934"/>
            <a:ext cx="3318603" cy="2074127"/>
          </a:xfrm>
          <a:prstGeom prst="rect">
            <a:avLst/>
          </a:prstGeom>
        </p:spPr>
      </p:pic>
      <p:sp>
        <p:nvSpPr>
          <p:cNvPr id="4" name="TextBox 3">
            <a:extLst>
              <a:ext uri="{FF2B5EF4-FFF2-40B4-BE49-F238E27FC236}">
                <a16:creationId xmlns:a16="http://schemas.microsoft.com/office/drawing/2014/main" id="{58A0563B-DE9C-4CF1-82F7-9B63C8C304B3}"/>
              </a:ext>
            </a:extLst>
          </p:cNvPr>
          <p:cNvSpPr txBox="1">
            <a:spLocks noChangeAspect="1"/>
          </p:cNvSpPr>
          <p:nvPr/>
        </p:nvSpPr>
        <p:spPr>
          <a:xfrm>
            <a:off x="6459208" y="9144001"/>
            <a:ext cx="3730752" cy="230832"/>
          </a:xfrm>
          <a:prstGeom prst="rect">
            <a:avLst/>
          </a:prstGeom>
          <a:noFill/>
        </p:spPr>
        <p:txBody>
          <a:bodyPr wrap="square" rtlCol="0">
            <a:spAutoFit/>
          </a:bodyPr>
          <a:lstStyle/>
          <a:p>
            <a:r>
              <a:rPr lang="en-US" sz="900" dirty="0">
                <a:hlinkClick r:id="rId5" tooltip="https://effectivechildtherapy.org/homepage/young-girl-talking-with-counselor-at-home/"/>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53035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noChangeAspect="1"/>
          </p:cNvSpPr>
          <p:nvPr>
            <p:ph type="body" idx="1"/>
          </p:nvPr>
        </p:nvSpPr>
        <p:spPr>
          <a:xfrm>
            <a:off x="1725482" y="945226"/>
            <a:ext cx="8740499" cy="5623052"/>
          </a:xfrm>
          <a:prstGeom prst="rect">
            <a:avLst/>
          </a:prstGeom>
          <a:ln w="19050" cap="flat" cmpd="sng">
            <a:noFill/>
            <a:prstDash val="solid"/>
            <a:round/>
            <a:headEnd type="none" w="sm" len="sm"/>
            <a:tailEnd type="none" w="sm" len="sm"/>
          </a:ln>
        </p:spPr>
        <p:txBody>
          <a:bodyPr spcFirstLastPara="1" vert="horz" wrap="square" lIns="91425" tIns="91425" rIns="91425" bIns="91425" rtlCol="0" anchor="t" anchorCtr="0">
            <a:noAutofit/>
          </a:bodyPr>
          <a:lstStyle/>
          <a:p>
            <a:pPr indent="-457200"/>
            <a:r>
              <a:rPr lang="en" sz="2400" b="1" dirty="0">
                <a:latin typeface="+mj-lt"/>
                <a:ea typeface="Arial"/>
                <a:cs typeface="Calibri" panose="020F0502020204030204" pitchFamily="34" charset="0"/>
                <a:sym typeface="Arial"/>
              </a:rPr>
              <a:t>IDEA Part B </a:t>
            </a:r>
            <a:r>
              <a:rPr lang="en" sz="2400" b="1" u="sng" dirty="0">
                <a:latin typeface="+mj-lt"/>
                <a:ea typeface="Arial"/>
                <a:cs typeface="Calibri" panose="020F0502020204030204" pitchFamily="34" charset="0"/>
                <a:sym typeface="Arial"/>
              </a:rPr>
              <a:t>has not changed </a:t>
            </a:r>
            <a:r>
              <a:rPr lang="en" sz="2400" b="1" dirty="0">
                <a:latin typeface="+mj-lt"/>
                <a:ea typeface="Arial"/>
                <a:cs typeface="Calibri" panose="020F0502020204030204" pitchFamily="34" charset="0"/>
                <a:sym typeface="Arial"/>
              </a:rPr>
              <a:t>due to COVID-19.</a:t>
            </a:r>
          </a:p>
          <a:p>
            <a:pPr indent="-457200"/>
            <a:r>
              <a:rPr lang="en" sz="2400" b="1" dirty="0">
                <a:latin typeface="+mj-lt"/>
                <a:ea typeface="Arial"/>
                <a:cs typeface="Calibri" panose="020F0502020204030204" pitchFamily="34" charset="0"/>
                <a:sym typeface="Arial"/>
              </a:rPr>
              <a:t>Accommodations, modifications, specialized instruction, &amp; related services must be provided to students per their current IEPs </a:t>
            </a:r>
            <a:r>
              <a:rPr lang="en" sz="2000" b="1" dirty="0">
                <a:solidFill>
                  <a:srgbClr val="7030A0"/>
                </a:solidFill>
                <a:latin typeface="+mj-lt"/>
                <a:ea typeface="Arial"/>
                <a:cs typeface="Calibri" panose="020F0502020204030204" pitchFamily="34" charset="0"/>
                <a:sym typeface="Arial"/>
              </a:rPr>
              <a:t>(even during distance learning!)</a:t>
            </a:r>
            <a:r>
              <a:rPr lang="en" sz="2800" b="1" dirty="0">
                <a:latin typeface="+mj-lt"/>
                <a:ea typeface="Arial"/>
                <a:cs typeface="Calibri" panose="020F0502020204030204" pitchFamily="34" charset="0"/>
                <a:sym typeface="Arial"/>
              </a:rPr>
              <a:t>…</a:t>
            </a:r>
          </a:p>
          <a:p>
            <a:pPr marL="0" indent="0" algn="ctr">
              <a:buNone/>
            </a:pPr>
            <a:endParaRPr lang="en" sz="2800" b="1" dirty="0">
              <a:latin typeface="+mj-lt"/>
              <a:ea typeface="Arial"/>
              <a:cs typeface="Calibri" panose="020F0502020204030204" pitchFamily="34" charset="0"/>
              <a:sym typeface="Arial"/>
            </a:endParaRPr>
          </a:p>
          <a:p>
            <a:pPr marL="0" indent="0" algn="ctr">
              <a:buNone/>
            </a:pPr>
            <a:endParaRPr lang="en" sz="1000" b="1" dirty="0">
              <a:solidFill>
                <a:srgbClr val="FF0000"/>
              </a:solidFill>
              <a:latin typeface="+mj-lt"/>
              <a:ea typeface="Arial"/>
              <a:cs typeface="Calibri" panose="020F0502020204030204" pitchFamily="34" charset="0"/>
              <a:sym typeface="Arial"/>
            </a:endParaRPr>
          </a:p>
          <a:p>
            <a:pPr marL="285750" indent="-285750"/>
            <a:endParaRPr lang="en-US" sz="2000" b="1" i="1" dirty="0">
              <a:solidFill>
                <a:srgbClr val="7030A0"/>
              </a:solidFill>
              <a:latin typeface="+mj-lt"/>
            </a:endParaRPr>
          </a:p>
          <a:p>
            <a:pPr marL="285750" indent="-285750"/>
            <a:endParaRPr lang="en-US" sz="1800" b="1" i="1" dirty="0">
              <a:solidFill>
                <a:srgbClr val="7030A0"/>
              </a:solidFill>
              <a:latin typeface="+mj-lt"/>
            </a:endParaRPr>
          </a:p>
          <a:p>
            <a:pPr marL="0" indent="0">
              <a:buNone/>
            </a:pPr>
            <a:endParaRPr lang="en-US" sz="1800" b="1" i="1" dirty="0">
              <a:solidFill>
                <a:srgbClr val="7030A0"/>
              </a:solidFill>
              <a:latin typeface="+mj-lt"/>
            </a:endParaRPr>
          </a:p>
          <a:p>
            <a:pPr marL="0" indent="0">
              <a:buNone/>
            </a:pPr>
            <a:endParaRPr lang="en-US" sz="1600" b="1" i="1" dirty="0">
              <a:solidFill>
                <a:srgbClr val="7030A0"/>
              </a:solidFill>
              <a:latin typeface="+mj-lt"/>
            </a:endParaRPr>
          </a:p>
          <a:p>
            <a:pPr marL="342900" algn="ctr">
              <a:buFont typeface="Wingdings" panose="05000000000000000000" pitchFamily="2" charset="2"/>
              <a:buChar char="à"/>
            </a:pPr>
            <a:r>
              <a:rPr lang="en-US" sz="2400" b="1" i="1" dirty="0">
                <a:solidFill>
                  <a:srgbClr val="00B050"/>
                </a:solidFill>
                <a:latin typeface="+mj-lt"/>
              </a:rPr>
              <a:t>How has COVID-19 impacted your opportunities to support students with disabilities or students who are struggling with mental health challenges?</a:t>
            </a:r>
            <a:endParaRPr lang="en-US" sz="1800" b="1" i="1" dirty="0">
              <a:solidFill>
                <a:srgbClr val="00B050"/>
              </a:solidFill>
              <a:latin typeface="+mj-lt"/>
            </a:endParaRPr>
          </a:p>
          <a:p>
            <a:pPr marL="0" indent="0" algn="ctr">
              <a:buNone/>
            </a:pPr>
            <a:endParaRPr lang="en-US" sz="1200" b="1" i="1" dirty="0">
              <a:solidFill>
                <a:srgbClr val="00B050"/>
              </a:solidFill>
              <a:latin typeface="+mj-lt"/>
              <a:ea typeface="Arial"/>
              <a:cs typeface="Calibri" panose="020F0502020204030204" pitchFamily="34" charset="0"/>
              <a:sym typeface="Arial"/>
            </a:endParaRPr>
          </a:p>
          <a:p>
            <a:pPr marL="285750" indent="-285750" algn="ctr">
              <a:buFont typeface="Wingdings" panose="05000000000000000000" pitchFamily="2" charset="2"/>
              <a:buChar char="à"/>
            </a:pPr>
            <a:r>
              <a:rPr lang="en-US" sz="2400" b="1" i="1" dirty="0">
                <a:solidFill>
                  <a:srgbClr val="00B050"/>
                </a:solidFill>
                <a:latin typeface="+mj-lt"/>
                <a:ea typeface="Arial"/>
                <a:cs typeface="Calibri" panose="020F0502020204030204" pitchFamily="34" charset="0"/>
                <a:sym typeface="Arial"/>
              </a:rPr>
              <a:t>What are the impacts of COVID-19 on mental health…                     For students? For teachers? For mental health service providers?</a:t>
            </a:r>
            <a:endParaRPr lang="en" sz="2000" dirty="0">
              <a:solidFill>
                <a:srgbClr val="00B050"/>
              </a:solidFill>
              <a:latin typeface="+mj-lt"/>
              <a:ea typeface="Arial"/>
              <a:cs typeface="Calibri" panose="020F0502020204030204" pitchFamily="34" charset="0"/>
              <a:sym typeface="Arial"/>
            </a:endParaRPr>
          </a:p>
          <a:p>
            <a:pPr marL="285750" indent="-285750" algn="ctr">
              <a:buFont typeface="Wingdings" panose="05000000000000000000" pitchFamily="2" charset="2"/>
              <a:buChar char="à"/>
            </a:pPr>
            <a:endParaRPr lang="en" sz="1800" dirty="0">
              <a:solidFill>
                <a:srgbClr val="0D136A"/>
              </a:solidFill>
              <a:latin typeface="+mj-lt"/>
              <a:ea typeface="Arial"/>
              <a:cs typeface="Calibri" panose="020F0502020204030204" pitchFamily="34" charset="0"/>
              <a:sym typeface="Arial"/>
            </a:endParaRP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406" y="63693"/>
            <a:ext cx="1045314" cy="64008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1813427" y="224496"/>
            <a:ext cx="8229600" cy="700179"/>
          </a:xfrm>
          <a:prstGeom prst="rect">
            <a:avLst/>
          </a:prstGeom>
          <a:noFill/>
        </p:spPr>
        <p:txBody>
          <a:bodyPr spcFirstLastPara="1" vert="horz" wrap="square" lIns="91425" tIns="91425" rIns="91425" bIns="91425" rtlCol="0" anchor="t" anchorCtr="0">
            <a:normAutofit/>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u="sng" dirty="0">
                <a:solidFill>
                  <a:srgbClr val="002060"/>
                </a:solidFill>
              </a:rPr>
              <a:t>IEP Services + COVID-19</a:t>
            </a:r>
          </a:p>
        </p:txBody>
      </p:sp>
      <p:pic>
        <p:nvPicPr>
          <p:cNvPr id="2054" name="Picture 6" descr="right click and select copy">
            <a:extLst>
              <a:ext uri="{FF2B5EF4-FFF2-40B4-BE49-F238E27FC236}">
                <a16:creationId xmlns:a16="http://schemas.microsoft.com/office/drawing/2014/main" id="{10F5B397-1DA4-48DE-A998-6EDDACB07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518" y="2710174"/>
            <a:ext cx="1387412" cy="1371600"/>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38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p:cNvSpPr>
          <p:nvPr>
            <p:ph type="body" idx="1"/>
          </p:nvPr>
        </p:nvSpPr>
        <p:spPr>
          <a:xfrm>
            <a:off x="1949277" y="993856"/>
            <a:ext cx="8584392" cy="5481210"/>
          </a:xfrm>
          <a:prstGeom prst="rect">
            <a:avLst/>
          </a:prstGeom>
          <a:ln w="19050" cap="flat" cmpd="sng">
            <a:noFill/>
            <a:prstDash val="solid"/>
            <a:round/>
            <a:headEnd type="none" w="sm" len="sm"/>
            <a:tailEnd type="none" w="sm" len="sm"/>
          </a:ln>
        </p:spPr>
        <p:txBody>
          <a:bodyPr spcFirstLastPara="1" vert="horz" wrap="square" lIns="91425" tIns="91425" rIns="91425" bIns="91425" rtlCol="0" anchor="t" anchorCtr="0">
            <a:noAutofit/>
          </a:bodyPr>
          <a:lstStyle/>
          <a:p>
            <a:pPr marL="0" indent="0">
              <a:buNone/>
            </a:pPr>
            <a:r>
              <a:rPr lang="en" sz="2600" b="1" i="1" u="sng" dirty="0">
                <a:solidFill>
                  <a:srgbClr val="00B050"/>
                </a:solidFill>
                <a:latin typeface="Calibri" panose="020F0502020204030204" pitchFamily="34" charset="0"/>
                <a:ea typeface="Arial"/>
                <a:cs typeface="Calibri" panose="020F0502020204030204" pitchFamily="34" charset="0"/>
                <a:sym typeface="Arial"/>
              </a:rPr>
              <a:t>Synchronous sessions </a:t>
            </a:r>
            <a:r>
              <a:rPr lang="en" sz="2600" dirty="0">
                <a:solidFill>
                  <a:srgbClr val="00B050"/>
                </a:solidFill>
                <a:latin typeface="Calibri" panose="020F0502020204030204" pitchFamily="34" charset="0"/>
                <a:ea typeface="Arial"/>
                <a:cs typeface="Calibri" panose="020F0502020204030204" pitchFamily="34" charset="0"/>
                <a:sym typeface="Arial"/>
              </a:rPr>
              <a:t>(e.g., Zoom, Google Meet)</a:t>
            </a:r>
          </a:p>
          <a:p>
            <a:pPr marL="800100" lvl="1"/>
            <a:r>
              <a:rPr lang="en" sz="2200" dirty="0">
                <a:solidFill>
                  <a:srgbClr val="0D136A"/>
                </a:solidFill>
                <a:latin typeface="Calibri" panose="020F0502020204030204" pitchFamily="34" charset="0"/>
                <a:ea typeface="Arial"/>
                <a:cs typeface="Calibri" panose="020F0502020204030204" pitchFamily="34" charset="0"/>
                <a:sym typeface="Arial"/>
              </a:rPr>
              <a:t>Morning Meeting; Academic Lessons</a:t>
            </a:r>
          </a:p>
          <a:p>
            <a:pPr marL="800100" lvl="1"/>
            <a:r>
              <a:rPr lang="en" sz="2200" dirty="0">
                <a:solidFill>
                  <a:srgbClr val="0D136A"/>
                </a:solidFill>
                <a:latin typeface="Calibri" panose="020F0502020204030204" pitchFamily="34" charset="0"/>
                <a:ea typeface="Arial"/>
                <a:cs typeface="Calibri" panose="020F0502020204030204" pitchFamily="34" charset="0"/>
                <a:sym typeface="Arial"/>
              </a:rPr>
              <a:t>Teletherapy sessions (SLP; OT/PT; Counseling; Social Skills Group)</a:t>
            </a:r>
            <a:endParaRPr lang="en" sz="1200" b="1" i="1" dirty="0">
              <a:solidFill>
                <a:srgbClr val="0D136A"/>
              </a:solidFill>
              <a:latin typeface="Calibri" panose="020F0502020204030204" pitchFamily="34" charset="0"/>
              <a:ea typeface="Arial"/>
              <a:cs typeface="Calibri" panose="020F0502020204030204" pitchFamily="34" charset="0"/>
              <a:sym typeface="Arial"/>
            </a:endParaRPr>
          </a:p>
          <a:p>
            <a:pPr marL="0" indent="0">
              <a:buNone/>
            </a:pPr>
            <a:endParaRPr lang="en" sz="1200" b="1" i="1" dirty="0">
              <a:solidFill>
                <a:srgbClr val="7030A0"/>
              </a:solidFill>
              <a:latin typeface="Calibri" panose="020F0502020204030204" pitchFamily="34" charset="0"/>
              <a:ea typeface="Arial"/>
              <a:cs typeface="Calibri" panose="020F0502020204030204" pitchFamily="34" charset="0"/>
              <a:sym typeface="Arial"/>
            </a:endParaRPr>
          </a:p>
          <a:p>
            <a:pPr marL="0" indent="0">
              <a:buNone/>
            </a:pPr>
            <a:r>
              <a:rPr lang="en" sz="2600" b="1" i="1" u="sng" dirty="0">
                <a:solidFill>
                  <a:srgbClr val="7030A0"/>
                </a:solidFill>
                <a:latin typeface="Calibri" panose="020F0502020204030204" pitchFamily="34" charset="0"/>
                <a:ea typeface="Arial"/>
                <a:cs typeface="Calibri" panose="020F0502020204030204" pitchFamily="34" charset="0"/>
                <a:sym typeface="Arial"/>
              </a:rPr>
              <a:t>Asynchronous lessons</a:t>
            </a:r>
          </a:p>
          <a:p>
            <a:pPr marL="800100" lvl="1"/>
            <a:r>
              <a:rPr lang="en" sz="2200" dirty="0">
                <a:solidFill>
                  <a:srgbClr val="0D136A"/>
                </a:solidFill>
                <a:latin typeface="Calibri" panose="020F0502020204030204" pitchFamily="34" charset="0"/>
                <a:ea typeface="Arial"/>
                <a:cs typeface="Calibri" panose="020F0502020204030204" pitchFamily="34" charset="0"/>
                <a:sym typeface="Arial"/>
              </a:rPr>
              <a:t>Uploaded or shared by teacher (materials + instructions)</a:t>
            </a:r>
          </a:p>
          <a:p>
            <a:pPr marL="800100" lvl="1"/>
            <a:r>
              <a:rPr lang="en" sz="2200" dirty="0">
                <a:solidFill>
                  <a:srgbClr val="0D136A"/>
                </a:solidFill>
                <a:latin typeface="Calibri" panose="020F0502020204030204" pitchFamily="34" charset="0"/>
                <a:ea typeface="Arial"/>
                <a:cs typeface="Calibri" panose="020F0502020204030204" pitchFamily="34" charset="0"/>
                <a:sym typeface="Arial"/>
              </a:rPr>
              <a:t>Completed &amp; submitted by students later</a:t>
            </a:r>
          </a:p>
          <a:p>
            <a:pPr marL="800100" lvl="1"/>
            <a:endParaRPr lang="en" sz="100" dirty="0">
              <a:solidFill>
                <a:srgbClr val="0D136A"/>
              </a:solidFill>
              <a:latin typeface="Calibri" panose="020F0502020204030204" pitchFamily="34" charset="0"/>
              <a:ea typeface="Arial"/>
              <a:cs typeface="Calibri" panose="020F0502020204030204" pitchFamily="34" charset="0"/>
              <a:sym typeface="Arial"/>
            </a:endParaRPr>
          </a:p>
          <a:p>
            <a:pPr marL="0" indent="0" algn="ctr">
              <a:buNone/>
            </a:pPr>
            <a:endParaRPr lang="en" sz="200" dirty="0">
              <a:solidFill>
                <a:srgbClr val="0D136A"/>
              </a:solidFill>
              <a:latin typeface="Calibri" panose="020F0502020204030204" pitchFamily="34" charset="0"/>
              <a:ea typeface="Arial"/>
              <a:cs typeface="Calibri" panose="020F0502020204030204" pitchFamily="34" charset="0"/>
              <a:sym typeface="Arial"/>
            </a:endParaRPr>
          </a:p>
          <a:p>
            <a:pPr marL="0" indent="0">
              <a:buNone/>
            </a:pPr>
            <a:r>
              <a:rPr lang="en" sz="2400" b="1" i="1" dirty="0">
                <a:latin typeface="Calibri" panose="020F0502020204030204" pitchFamily="34" charset="0"/>
                <a:ea typeface="Arial"/>
                <a:cs typeface="Calibri" panose="020F0502020204030204" pitchFamily="34" charset="0"/>
                <a:sym typeface="Arial"/>
              </a:rPr>
              <a:t>Must include accomodations + modifications +                     specialized Instruction + related Services </a:t>
            </a:r>
          </a:p>
          <a:p>
            <a:pPr marL="0" indent="0">
              <a:buNone/>
            </a:pPr>
            <a:r>
              <a:rPr lang="en-US" sz="2400" b="1" i="1" dirty="0">
                <a:latin typeface="Calibri" panose="020F0502020204030204" pitchFamily="34" charset="0"/>
                <a:ea typeface="Arial"/>
                <a:cs typeface="Calibri" panose="020F0502020204030204" pitchFamily="34" charset="0"/>
                <a:sym typeface="Arial"/>
              </a:rPr>
              <a:t>per student’s</a:t>
            </a:r>
            <a:r>
              <a:rPr lang="en" sz="2400" b="1" i="1" dirty="0">
                <a:latin typeface="Calibri" panose="020F0502020204030204" pitchFamily="34" charset="0"/>
                <a:ea typeface="Arial"/>
                <a:cs typeface="Calibri" panose="020F0502020204030204" pitchFamily="34" charset="0"/>
                <a:sym typeface="Arial"/>
              </a:rPr>
              <a:t> current IEP!</a:t>
            </a: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515" y="99485"/>
            <a:ext cx="1493305" cy="91440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1813427" y="171357"/>
            <a:ext cx="8229600" cy="952968"/>
          </a:xfrm>
          <a:prstGeom prst="rect">
            <a:avLst/>
          </a:prstGeom>
          <a:noFill/>
        </p:spPr>
        <p:txBody>
          <a:bodyPr spcFirstLastPara="1" vert="horz" wrap="square" lIns="91425" tIns="91425" rIns="91425" bIns="91425" rtlCol="0" anchor="t" anchorCtr="0">
            <a:normAutofit/>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u="sng" dirty="0"/>
              <a:t>Remote Learning Sessions</a:t>
            </a:r>
          </a:p>
        </p:txBody>
      </p:sp>
      <p:sp>
        <p:nvSpPr>
          <p:cNvPr id="9" name="TextBox 8">
            <a:extLst>
              <a:ext uri="{FF2B5EF4-FFF2-40B4-BE49-F238E27FC236}">
                <a16:creationId xmlns:a16="http://schemas.microsoft.com/office/drawing/2014/main" id="{2B3A2DAF-3790-41F5-B6A3-92FEB1807D97}"/>
              </a:ext>
            </a:extLst>
          </p:cNvPr>
          <p:cNvSpPr txBox="1"/>
          <p:nvPr/>
        </p:nvSpPr>
        <p:spPr>
          <a:xfrm>
            <a:off x="2126513" y="5827658"/>
            <a:ext cx="6077652" cy="646331"/>
          </a:xfrm>
          <a:prstGeom prst="rect">
            <a:avLst/>
          </a:prstGeom>
          <a:noFill/>
        </p:spPr>
        <p:txBody>
          <a:bodyPr wrap="square">
            <a:spAutoFit/>
          </a:bodyPr>
          <a:lstStyle/>
          <a:p>
            <a:r>
              <a:rPr lang="en-US" dirty="0">
                <a:hlinkClick r:id="rId4"/>
              </a:rPr>
              <a:t>https://www.parents.com/kids/education/these-hilarious-cartoons-showcase-the-reality-of-distance-learning-at-home/</a:t>
            </a:r>
            <a:r>
              <a:rPr lang="en-US" dirty="0"/>
              <a:t> </a:t>
            </a:r>
          </a:p>
        </p:txBody>
      </p:sp>
      <p:pic>
        <p:nvPicPr>
          <p:cNvPr id="3074" name="Picture 2" descr="These Hilarious Cartoons Showcase the Reality of Distance Learning at Home">
            <a:extLst>
              <a:ext uri="{FF2B5EF4-FFF2-40B4-BE49-F238E27FC236}">
                <a16:creationId xmlns:a16="http://schemas.microsoft.com/office/drawing/2014/main" id="{FC01590E-8E7A-453F-872E-6210E4A9D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7230" y="3985975"/>
            <a:ext cx="235077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2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Components</a:t>
            </a:r>
          </a:p>
        </p:txBody>
      </p:sp>
      <p:sp>
        <p:nvSpPr>
          <p:cNvPr id="3" name="Content Placeholder 2"/>
          <p:cNvSpPr>
            <a:spLocks noGrp="1"/>
          </p:cNvSpPr>
          <p:nvPr>
            <p:ph idx="1"/>
          </p:nvPr>
        </p:nvSpPr>
        <p:spPr>
          <a:xfrm>
            <a:off x="1981200" y="1368975"/>
            <a:ext cx="8229600" cy="5288818"/>
          </a:xfrm>
        </p:spPr>
        <p:txBody>
          <a:bodyPr>
            <a:normAutofit lnSpcReduction="10000"/>
          </a:bodyPr>
          <a:lstStyle/>
          <a:p>
            <a:pPr marL="0" indent="0">
              <a:buNone/>
            </a:pPr>
            <a:r>
              <a:rPr lang="en-US" dirty="0"/>
              <a:t>Successful distance learning sessions are more likely to occur when educators/clinicians plan for each of the following session components:</a:t>
            </a:r>
          </a:p>
          <a:p>
            <a:pPr marL="0" indent="0">
              <a:buNone/>
            </a:pPr>
            <a:endParaRPr lang="en-US" sz="1600" dirty="0"/>
          </a:p>
          <a:p>
            <a:pPr marL="0" indent="0">
              <a:buNone/>
            </a:pPr>
            <a:endParaRPr lang="en-US" sz="1500" dirty="0"/>
          </a:p>
          <a:p>
            <a:pPr lvl="1">
              <a:buFont typeface="Wingdings" panose="05000000000000000000" pitchFamily="2" charset="2"/>
              <a:buChar char="ü"/>
            </a:pPr>
            <a:r>
              <a:rPr lang="en-US" sz="3600" dirty="0">
                <a:solidFill>
                  <a:srgbClr val="002060"/>
                </a:solidFill>
              </a:rPr>
              <a:t>Environment</a:t>
            </a:r>
          </a:p>
          <a:p>
            <a:pPr lvl="1">
              <a:buFont typeface="Wingdings" panose="05000000000000000000" pitchFamily="2" charset="2"/>
              <a:buChar char="ü"/>
            </a:pPr>
            <a:r>
              <a:rPr lang="en-US" sz="3600" dirty="0">
                <a:solidFill>
                  <a:srgbClr val="00B050"/>
                </a:solidFill>
              </a:rPr>
              <a:t>Materials</a:t>
            </a:r>
          </a:p>
          <a:p>
            <a:pPr lvl="1">
              <a:buFont typeface="Wingdings" panose="05000000000000000000" pitchFamily="2" charset="2"/>
              <a:buChar char="ü"/>
            </a:pPr>
            <a:r>
              <a:rPr lang="en-US" sz="3600" dirty="0">
                <a:solidFill>
                  <a:srgbClr val="7030A0"/>
                </a:solidFill>
              </a:rPr>
              <a:t>Structure</a:t>
            </a:r>
          </a:p>
          <a:p>
            <a:pPr lvl="1">
              <a:buFont typeface="Wingdings" panose="05000000000000000000" pitchFamily="2" charset="2"/>
              <a:buChar char="ü"/>
            </a:pPr>
            <a:r>
              <a:rPr lang="en-US" sz="3600" dirty="0">
                <a:solidFill>
                  <a:srgbClr val="002060"/>
                </a:solidFill>
              </a:rPr>
              <a:t>Positive Reinforcement</a:t>
            </a:r>
          </a:p>
          <a:p>
            <a:pPr lvl="1">
              <a:buFont typeface="Wingdings" panose="05000000000000000000" pitchFamily="2" charset="2"/>
              <a:buChar char="ü"/>
            </a:pPr>
            <a:r>
              <a:rPr lang="en-US" sz="3600" dirty="0">
                <a:solidFill>
                  <a:srgbClr val="00B050"/>
                </a:solidFill>
              </a:rPr>
              <a:t>Follow-Through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F10C1D5-67E4-4BF2-8CA8-50CDF846696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36088" y="2802271"/>
            <a:ext cx="3413760" cy="1920240"/>
          </a:xfrm>
          <a:prstGeom prst="rect">
            <a:avLst/>
          </a:prstGeom>
        </p:spPr>
      </p:pic>
    </p:spTree>
    <p:extLst>
      <p:ext uri="{BB962C8B-B14F-4D97-AF65-F5344CB8AC3E}">
        <p14:creationId xmlns:p14="http://schemas.microsoft.com/office/powerpoint/2010/main" val="356383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8488"/>
            <a:ext cx="8229600" cy="770370"/>
          </a:xfrm>
        </p:spPr>
        <p:txBody>
          <a:bodyPr/>
          <a:lstStyle/>
          <a:p>
            <a:r>
              <a:rPr lang="en-US" b="1" dirty="0"/>
              <a:t>ENVIRONMENT</a:t>
            </a:r>
          </a:p>
        </p:txBody>
      </p:sp>
      <p:sp>
        <p:nvSpPr>
          <p:cNvPr id="3" name="Content Placeholder 2"/>
          <p:cNvSpPr>
            <a:spLocks noGrp="1"/>
          </p:cNvSpPr>
          <p:nvPr>
            <p:ph idx="1"/>
          </p:nvPr>
        </p:nvSpPr>
        <p:spPr>
          <a:xfrm>
            <a:off x="1609052" y="2289391"/>
            <a:ext cx="8846288" cy="4343400"/>
          </a:xfrm>
        </p:spPr>
        <p:txBody>
          <a:bodyPr>
            <a:noAutofit/>
          </a:bodyPr>
          <a:lstStyle/>
          <a:p>
            <a:pPr marL="0" indent="0">
              <a:buNone/>
            </a:pPr>
            <a:endParaRPr lang="en-US" sz="1400" u="sng" dirty="0">
              <a:solidFill>
                <a:srgbClr val="002060"/>
              </a:solidFill>
            </a:endParaRPr>
          </a:p>
          <a:p>
            <a:pPr marL="0" indent="0" algn="ctr">
              <a:buNone/>
            </a:pPr>
            <a:r>
              <a:rPr lang="en-US" sz="2800" b="1" i="1" u="sng" dirty="0">
                <a:solidFill>
                  <a:srgbClr val="002060"/>
                </a:solidFill>
              </a:rPr>
              <a:t>Educator’s/Clinician’s Setup</a:t>
            </a:r>
          </a:p>
          <a:p>
            <a:pPr lvl="1"/>
            <a:r>
              <a:rPr lang="en-US" dirty="0"/>
              <a:t>Internet connectivity</a:t>
            </a:r>
          </a:p>
          <a:p>
            <a:pPr lvl="1"/>
            <a:r>
              <a:rPr lang="en-US" dirty="0"/>
              <a:t>Device w/ audio/video, microphone</a:t>
            </a:r>
          </a:p>
          <a:p>
            <a:pPr lvl="1"/>
            <a:r>
              <a:rPr lang="en-US" dirty="0"/>
              <a:t>Software apps/platforms/websites</a:t>
            </a:r>
          </a:p>
          <a:p>
            <a:pPr lvl="1"/>
            <a:r>
              <a:rPr lang="en-US" dirty="0"/>
              <a:t>Minimal distractions </a:t>
            </a:r>
            <a:r>
              <a:rPr lang="en-US" dirty="0">
                <a:solidFill>
                  <a:srgbClr val="7030A0"/>
                </a:solidFill>
              </a:rPr>
              <a:t>(auditory, visual)</a:t>
            </a:r>
          </a:p>
          <a:p>
            <a:pPr lvl="1"/>
            <a:r>
              <a:rPr lang="en-US" dirty="0"/>
              <a:t>Access to curriculum resources &amp; materials</a:t>
            </a:r>
          </a:p>
          <a:p>
            <a:pPr lvl="1"/>
            <a:r>
              <a:rPr lang="en-US" dirty="0"/>
              <a:t>Tools </a:t>
            </a:r>
            <a:r>
              <a:rPr lang="en-US" dirty="0">
                <a:solidFill>
                  <a:srgbClr val="7030A0"/>
                </a:solidFill>
              </a:rPr>
              <a:t>(visual, time management, progress monitoring)</a:t>
            </a:r>
          </a:p>
          <a:p>
            <a:pPr lvl="1"/>
            <a:r>
              <a:rPr lang="en-US" dirty="0"/>
              <a:t>Confidential location/area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13" name="Picture 12" descr="A person sitting at a desk using a computer&#10;&#10;Description automatically generated">
            <a:extLst>
              <a:ext uri="{FF2B5EF4-FFF2-40B4-BE49-F238E27FC236}">
                <a16:creationId xmlns:a16="http://schemas.microsoft.com/office/drawing/2014/main" id="{84579CE0-1E00-47DD-99DC-19679363123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284599" y="842511"/>
            <a:ext cx="1737360" cy="1737360"/>
          </a:xfrm>
          <a:prstGeom prst="rect">
            <a:avLst/>
          </a:prstGeom>
        </p:spPr>
      </p:pic>
    </p:spTree>
    <p:extLst>
      <p:ext uri="{BB962C8B-B14F-4D97-AF65-F5344CB8AC3E}">
        <p14:creationId xmlns:p14="http://schemas.microsoft.com/office/powerpoint/2010/main" val="329857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2272"/>
            <a:ext cx="8229600" cy="770370"/>
          </a:xfrm>
        </p:spPr>
        <p:txBody>
          <a:bodyPr/>
          <a:lstStyle/>
          <a:p>
            <a:r>
              <a:rPr lang="en-US" b="1" dirty="0"/>
              <a:t>ENVIRONMENT</a:t>
            </a:r>
          </a:p>
        </p:txBody>
      </p:sp>
      <p:sp>
        <p:nvSpPr>
          <p:cNvPr id="3" name="Content Placeholder 2"/>
          <p:cNvSpPr>
            <a:spLocks noGrp="1"/>
          </p:cNvSpPr>
          <p:nvPr>
            <p:ph idx="1"/>
          </p:nvPr>
        </p:nvSpPr>
        <p:spPr>
          <a:xfrm>
            <a:off x="1659811" y="1132642"/>
            <a:ext cx="8229600" cy="5525980"/>
          </a:xfrm>
        </p:spPr>
        <p:txBody>
          <a:bodyPr>
            <a:noAutofit/>
          </a:bodyPr>
          <a:lstStyle/>
          <a:p>
            <a:pPr marL="0" indent="0" algn="ctr">
              <a:buNone/>
            </a:pPr>
            <a:r>
              <a:rPr lang="en-US" sz="2800" b="1" i="1" u="sng" dirty="0">
                <a:solidFill>
                  <a:srgbClr val="002060"/>
                </a:solidFill>
              </a:rPr>
              <a:t>Student’s Setup</a:t>
            </a:r>
          </a:p>
          <a:p>
            <a:pPr lvl="1"/>
            <a:r>
              <a:rPr lang="en-US" sz="2400" b="1" dirty="0"/>
              <a:t>Internet connectivity</a:t>
            </a:r>
          </a:p>
          <a:p>
            <a:pPr lvl="1"/>
            <a:r>
              <a:rPr lang="en-US" sz="2400" b="1" dirty="0"/>
              <a:t>Device w/ audio/video, microphone</a:t>
            </a:r>
          </a:p>
          <a:p>
            <a:pPr lvl="1"/>
            <a:r>
              <a:rPr lang="en-US" sz="2400" b="1" dirty="0"/>
              <a:t>Software apps/platforms/websites</a:t>
            </a:r>
          </a:p>
          <a:p>
            <a:pPr lvl="1"/>
            <a:r>
              <a:rPr lang="en-US" sz="2400" b="1" dirty="0"/>
              <a:t>Minimal distractions</a:t>
            </a:r>
            <a:r>
              <a:rPr lang="en-US" sz="2400" dirty="0"/>
              <a:t> (auditory, visual)</a:t>
            </a:r>
          </a:p>
          <a:p>
            <a:pPr lvl="1"/>
            <a:r>
              <a:rPr lang="en-US" sz="2400" b="1" dirty="0"/>
              <a:t>Access to curriculum resources &amp; materials</a:t>
            </a:r>
          </a:p>
          <a:p>
            <a:pPr lvl="1"/>
            <a:r>
              <a:rPr lang="en-US" sz="2400" b="1" dirty="0"/>
              <a:t>E-Helper</a:t>
            </a:r>
            <a:r>
              <a:rPr lang="en-US" sz="2400" dirty="0"/>
              <a:t> </a:t>
            </a:r>
            <a:r>
              <a:rPr lang="en-US" sz="2400" i="1" dirty="0">
                <a:solidFill>
                  <a:srgbClr val="7030A0"/>
                </a:solidFill>
              </a:rPr>
              <a:t>(parent, caregiver, older sibling, etc. to help connect to software apps/platforms, login to websites, set up equipment, organize materials, etc.)</a:t>
            </a:r>
          </a:p>
          <a:p>
            <a:pPr lvl="1"/>
            <a:endParaRPr lang="en-US" sz="800" dirty="0"/>
          </a:p>
          <a:p>
            <a:pPr marL="457200" lvl="1" indent="0">
              <a:buNone/>
            </a:pPr>
            <a:r>
              <a:rPr lang="en-US" sz="2400" b="1" dirty="0">
                <a:solidFill>
                  <a:srgbClr val="00B050"/>
                </a:solidFill>
              </a:rPr>
              <a:t>***Food for thought: What are some barriers to ensuring that students have the appropriate setup to access distance learning sessions?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6" name="Picture 5" descr="A person sitting at a table using a computer&#10;&#10;Description automatically generated">
            <a:extLst>
              <a:ext uri="{FF2B5EF4-FFF2-40B4-BE49-F238E27FC236}">
                <a16:creationId xmlns:a16="http://schemas.microsoft.com/office/drawing/2014/main" id="{D21625E6-838F-494D-AF9A-0E7E210A756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78624" y="1568301"/>
            <a:ext cx="3291840" cy="1645920"/>
          </a:xfrm>
          <a:prstGeom prst="rect">
            <a:avLst/>
          </a:prstGeom>
        </p:spPr>
      </p:pic>
    </p:spTree>
    <p:extLst>
      <p:ext uri="{BB962C8B-B14F-4D97-AF65-F5344CB8AC3E}">
        <p14:creationId xmlns:p14="http://schemas.microsoft.com/office/powerpoint/2010/main" val="137613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8150"/>
            <a:ext cx="8229600" cy="1143000"/>
          </a:xfrm>
        </p:spPr>
        <p:txBody>
          <a:bodyPr/>
          <a:lstStyle/>
          <a:p>
            <a:r>
              <a:rPr lang="en-US" b="1" dirty="0"/>
              <a:t>MATERIALS</a:t>
            </a:r>
          </a:p>
        </p:txBody>
      </p:sp>
      <p:sp>
        <p:nvSpPr>
          <p:cNvPr id="3" name="Content Placeholder 2"/>
          <p:cNvSpPr>
            <a:spLocks noGrp="1"/>
          </p:cNvSpPr>
          <p:nvPr>
            <p:ph idx="1"/>
          </p:nvPr>
        </p:nvSpPr>
        <p:spPr>
          <a:xfrm>
            <a:off x="1981200" y="967560"/>
            <a:ext cx="8229600" cy="5677791"/>
          </a:xfrm>
        </p:spPr>
        <p:txBody>
          <a:bodyPr>
            <a:normAutofit fontScale="25000" lnSpcReduction="20000"/>
          </a:bodyPr>
          <a:lstStyle/>
          <a:p>
            <a:r>
              <a:rPr lang="en-US" sz="9600" b="1" dirty="0">
                <a:solidFill>
                  <a:srgbClr val="7030A0"/>
                </a:solidFill>
              </a:rPr>
              <a:t>Visual supports                                                                                           </a:t>
            </a:r>
            <a:r>
              <a:rPr lang="en-US" sz="9600" dirty="0"/>
              <a:t>(schedule, First/Then board, checklists, token boards,                  points sheets, etc.- on screen or hard copies)</a:t>
            </a:r>
          </a:p>
          <a:p>
            <a:endParaRPr lang="en-US" sz="7200" b="1" dirty="0">
              <a:solidFill>
                <a:srgbClr val="7030A0"/>
              </a:solidFill>
            </a:endParaRPr>
          </a:p>
          <a:p>
            <a:r>
              <a:rPr lang="en-US" sz="9600" b="1" dirty="0">
                <a:solidFill>
                  <a:srgbClr val="7030A0"/>
                </a:solidFill>
              </a:rPr>
              <a:t>Time management tools </a:t>
            </a:r>
          </a:p>
          <a:p>
            <a:pPr marL="0" indent="0">
              <a:buNone/>
            </a:pPr>
            <a:r>
              <a:rPr lang="en-US" sz="9600" b="1" dirty="0">
                <a:solidFill>
                  <a:srgbClr val="7030A0"/>
                </a:solidFill>
              </a:rPr>
              <a:t>     </a:t>
            </a:r>
            <a:r>
              <a:rPr lang="en-US" sz="9600" dirty="0"/>
              <a:t>(timer, watch, clock, etc.- can be high-tech or low-tech)</a:t>
            </a:r>
          </a:p>
          <a:p>
            <a:pPr marL="0" indent="0">
              <a:buNone/>
            </a:pPr>
            <a:endParaRPr lang="en-US" sz="7200" dirty="0"/>
          </a:p>
          <a:p>
            <a:r>
              <a:rPr lang="en-US" sz="9600" b="1" dirty="0">
                <a:solidFill>
                  <a:srgbClr val="7030A0"/>
                </a:solidFill>
              </a:rPr>
              <a:t>On-screen materials </a:t>
            </a:r>
          </a:p>
          <a:p>
            <a:pPr marL="0" indent="0">
              <a:buNone/>
            </a:pPr>
            <a:r>
              <a:rPr lang="en-US" sz="9600" dirty="0"/>
              <a:t>     (Jamboard, Padlet, Google Classroom site, discussion board,    </a:t>
            </a:r>
          </a:p>
          <a:p>
            <a:pPr marL="0" indent="0">
              <a:buNone/>
            </a:pPr>
            <a:r>
              <a:rPr lang="en-US" sz="9600" dirty="0"/>
              <a:t>      digital textbooks, digital worksheets or graphic organizers)</a:t>
            </a:r>
          </a:p>
          <a:p>
            <a:pPr marL="0" indent="0">
              <a:buNone/>
            </a:pPr>
            <a:endParaRPr lang="en-US" sz="8000" dirty="0">
              <a:solidFill>
                <a:srgbClr val="7030A0"/>
              </a:solidFill>
            </a:endParaRPr>
          </a:p>
          <a:p>
            <a:r>
              <a:rPr lang="en-US" sz="9600" b="1" dirty="0">
                <a:solidFill>
                  <a:srgbClr val="7030A0"/>
                </a:solidFill>
              </a:rPr>
              <a:t>Physical materials</a:t>
            </a:r>
          </a:p>
          <a:p>
            <a:pPr marL="0" indent="0">
              <a:buNone/>
            </a:pPr>
            <a:r>
              <a:rPr lang="en-US" sz="9600" b="1" dirty="0">
                <a:solidFill>
                  <a:srgbClr val="7030A0"/>
                </a:solidFill>
              </a:rPr>
              <a:t>     </a:t>
            </a:r>
            <a:r>
              <a:rPr lang="en-US" sz="9600" dirty="0"/>
              <a:t>(school supplies, textbooks, etc.)</a:t>
            </a:r>
          </a:p>
          <a:p>
            <a:pPr marL="0" indent="0">
              <a:buNone/>
            </a:pPr>
            <a:endParaRPr lang="en-US" sz="8000" dirty="0"/>
          </a:p>
          <a:p>
            <a:r>
              <a:rPr lang="en-US" sz="9600" b="1" dirty="0">
                <a:solidFill>
                  <a:srgbClr val="7030A0"/>
                </a:solidFill>
              </a:rPr>
              <a:t>Reinforcers</a:t>
            </a:r>
            <a:r>
              <a:rPr lang="en-US" sz="9600" dirty="0">
                <a:solidFill>
                  <a:srgbClr val="7030A0"/>
                </a:solidFill>
              </a:rPr>
              <a:t>                                                                                              </a:t>
            </a:r>
            <a:r>
              <a:rPr lang="en-US" sz="9600" dirty="0"/>
              <a:t>(rewards students can earn)</a:t>
            </a:r>
          </a:p>
          <a:p>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7" name="Picture 6" descr="Logo, company name&#10;&#10;Description automatically generated">
            <a:extLst>
              <a:ext uri="{FF2B5EF4-FFF2-40B4-BE49-F238E27FC236}">
                <a16:creationId xmlns:a16="http://schemas.microsoft.com/office/drawing/2014/main" id="{CB65E7CC-8AA1-4A07-ADD9-327B3F3B8B2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164211" y="4359350"/>
            <a:ext cx="2286000" cy="2286000"/>
          </a:xfrm>
          <a:prstGeom prst="rect">
            <a:avLst/>
          </a:prstGeom>
        </p:spPr>
      </p:pic>
    </p:spTree>
    <p:extLst>
      <p:ext uri="{BB962C8B-B14F-4D97-AF65-F5344CB8AC3E}">
        <p14:creationId xmlns:p14="http://schemas.microsoft.com/office/powerpoint/2010/main" val="1915621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p:cNvSpPr txBox="1"/>
          <p:nvPr/>
        </p:nvSpPr>
        <p:spPr>
          <a:xfrm>
            <a:off x="1998320" y="986749"/>
            <a:ext cx="8249009" cy="567815"/>
          </a:xfrm>
          <a:prstGeom prst="rect">
            <a:avLst/>
          </a:prstGeom>
          <a:ln w="12700">
            <a:miter lim="400000"/>
          </a:ln>
          <a:extLst>
            <a:ext uri="{C572A759-6A51-4108-AA02-DFA0A04FC94B}">
              <ma14:wrappingTextBoxFlag xmlns="" xmlns:ma14="http://schemas.microsoft.com/office/mac/drawingml/2011/main" val="1"/>
            </a:ext>
          </a:extLst>
        </p:spPr>
        <p:txBody>
          <a:bodyPr wrap="square" lIns="34274" tIns="34274" rIns="34274" bIns="34274" anchor="b">
            <a:spAutoFit/>
          </a:bodyPr>
          <a:lstStyle>
            <a:lvl1pPr algn="ctr" defTabSz="914400">
              <a:lnSpc>
                <a:spcPct val="90000"/>
              </a:lnSpc>
              <a:defRPr sz="3200">
                <a:latin typeface="Arial"/>
                <a:ea typeface="Arial"/>
                <a:cs typeface="Arial"/>
                <a:sym typeface="Arial"/>
              </a:defRPr>
            </a:lvl1pPr>
          </a:lstStyle>
          <a:p>
            <a:pPr defTabSz="685800" hangingPunct="0"/>
            <a:r>
              <a:rPr lang="en-US" sz="1800" b="1" kern="0" dirty="0">
                <a:solidFill>
                  <a:srgbClr val="000000"/>
                </a:solidFill>
              </a:rPr>
              <a:t>The Mountain Plains Mental Health </a:t>
            </a:r>
          </a:p>
          <a:p>
            <a:pPr defTabSz="685800" hangingPunct="0"/>
            <a:r>
              <a:rPr lang="en-US" sz="1800" b="1" kern="0" dirty="0">
                <a:solidFill>
                  <a:srgbClr val="000000"/>
                </a:solidFill>
              </a:rPr>
              <a:t>Technology Transfer Center</a:t>
            </a:r>
            <a:endParaRPr sz="1800" b="1" kern="0" dirty="0">
              <a:solidFill>
                <a:srgbClr val="000000"/>
              </a:solidFill>
            </a:endParaRPr>
          </a:p>
        </p:txBody>
      </p:sp>
      <p:pic>
        <p:nvPicPr>
          <p:cNvPr id="152" name="Picture 10" descr="Picture 10"/>
          <p:cNvPicPr>
            <a:picLocks noChangeAspect="1"/>
          </p:cNvPicPr>
          <p:nvPr/>
        </p:nvPicPr>
        <p:blipFill>
          <a:blip r:embed="rId3"/>
          <a:stretch>
            <a:fillRect/>
          </a:stretch>
        </p:blipFill>
        <p:spPr>
          <a:xfrm>
            <a:off x="7028380" y="2151340"/>
            <a:ext cx="2324756" cy="2050150"/>
          </a:xfrm>
          <a:prstGeom prst="rect">
            <a:avLst/>
          </a:prstGeom>
          <a:ln w="12700">
            <a:miter lim="400000"/>
          </a:ln>
        </p:spPr>
      </p:pic>
      <p:sp>
        <p:nvSpPr>
          <p:cNvPr id="2" name="Rectangle 1"/>
          <p:cNvSpPr/>
          <p:nvPr/>
        </p:nvSpPr>
        <p:spPr>
          <a:xfrm>
            <a:off x="3036966" y="1901216"/>
            <a:ext cx="3852715" cy="3231654"/>
          </a:xfrm>
          <a:prstGeom prst="rect">
            <a:avLst/>
          </a:prstGeom>
        </p:spPr>
        <p:txBody>
          <a:bodyPr wrap="square">
            <a:spAutoFit/>
          </a:bodyPr>
          <a:lstStyle/>
          <a:p>
            <a:pPr defTabSz="731543" hangingPunct="0">
              <a:defRPr sz="1700">
                <a:latin typeface="Arial"/>
                <a:ea typeface="Arial"/>
                <a:cs typeface="Arial"/>
                <a:sym typeface="Arial"/>
              </a:defRPr>
            </a:pPr>
            <a:r>
              <a:rPr lang="en-US" sz="1275" kern="0" dirty="0">
                <a:solidFill>
                  <a:srgbClr val="000000"/>
                </a:solidFill>
                <a:latin typeface="Arial"/>
                <a:cs typeface="Arial"/>
                <a:sym typeface="Arial"/>
              </a:rPr>
              <a:t>The Mountain Plains Mental Health Technology Transfer Center (Mountain Plains MHTTC) provides training and technical assistance to individuals who serve persons with mental health concerns throughout Region 8 (Colorado, Montana, North Dakota, South Dakota, Utah and Wyoming).</a:t>
            </a:r>
            <a:br>
              <a:rPr lang="en-US" sz="1275" kern="0" dirty="0">
                <a:solidFill>
                  <a:srgbClr val="000000"/>
                </a:solidFill>
                <a:latin typeface="Arial"/>
                <a:cs typeface="Arial"/>
                <a:sym typeface="Arial"/>
              </a:rPr>
            </a:br>
            <a:br>
              <a:rPr lang="en-US" sz="1275" kern="0" dirty="0">
                <a:solidFill>
                  <a:srgbClr val="000000"/>
                </a:solidFill>
                <a:latin typeface="Arial"/>
                <a:cs typeface="Arial"/>
                <a:sym typeface="Arial"/>
              </a:rPr>
            </a:br>
            <a:r>
              <a:rPr lang="en-US" sz="1275" kern="0" dirty="0">
                <a:solidFill>
                  <a:srgbClr val="000000"/>
                </a:solidFill>
                <a:latin typeface="Arial"/>
                <a:cs typeface="Arial"/>
                <a:sym typeface="Arial"/>
              </a:rPr>
              <a:t>We belong to the Technology Transfer Center (TTC) Network, a national network of training and technical assistance centers serving the needs of mental health, substance use and prevention providers. The work of the TTC Network is under a cooperative agreement by the Substance Abuse and Mental Health Service Administration (SAMHSA).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351" y="-166746"/>
            <a:ext cx="8229600" cy="1143000"/>
          </a:xfrm>
        </p:spPr>
        <p:txBody>
          <a:bodyPr/>
          <a:lstStyle/>
          <a:p>
            <a:r>
              <a:rPr lang="en-US" b="1" dirty="0"/>
              <a:t>STRUCTURE</a:t>
            </a:r>
          </a:p>
        </p:txBody>
      </p:sp>
      <p:sp>
        <p:nvSpPr>
          <p:cNvPr id="3" name="Content Placeholder 2"/>
          <p:cNvSpPr>
            <a:spLocks noGrp="1"/>
          </p:cNvSpPr>
          <p:nvPr>
            <p:ph idx="1"/>
          </p:nvPr>
        </p:nvSpPr>
        <p:spPr>
          <a:xfrm>
            <a:off x="1981200" y="861236"/>
            <a:ext cx="8229600" cy="5679595"/>
          </a:xfrm>
        </p:spPr>
        <p:txBody>
          <a:bodyPr>
            <a:normAutofit fontScale="70000" lnSpcReduction="20000"/>
          </a:bodyPr>
          <a:lstStyle/>
          <a:p>
            <a:r>
              <a:rPr lang="en-US" sz="4500" dirty="0"/>
              <a:t>Make distance learning sessions PREDICTABLE!</a:t>
            </a:r>
          </a:p>
          <a:p>
            <a:r>
              <a:rPr lang="en-US" sz="4500" dirty="0">
                <a:solidFill>
                  <a:srgbClr val="7030A0"/>
                </a:solidFill>
              </a:rPr>
              <a:t>Establish consistent routines.</a:t>
            </a:r>
          </a:p>
          <a:p>
            <a:r>
              <a:rPr lang="en-US" sz="4500" dirty="0">
                <a:solidFill>
                  <a:srgbClr val="002060"/>
                </a:solidFill>
              </a:rPr>
              <a:t>Start with a check-in </a:t>
            </a:r>
            <a:r>
              <a:rPr lang="en-US" sz="4000" b="1" i="1" dirty="0"/>
              <a:t>(make sure students have materials; ask how they are doing; build rapport).</a:t>
            </a:r>
          </a:p>
          <a:p>
            <a:r>
              <a:rPr lang="en-US" sz="4500" dirty="0"/>
              <a:t>Go over schedule/agenda for session.</a:t>
            </a:r>
          </a:p>
          <a:p>
            <a:r>
              <a:rPr lang="en-US" sz="4500" dirty="0">
                <a:solidFill>
                  <a:srgbClr val="7030A0"/>
                </a:solidFill>
              </a:rPr>
              <a:t>Encourage students to choose their reinforcers (rewards) for participating in the session.</a:t>
            </a:r>
          </a:p>
          <a:p>
            <a:r>
              <a:rPr lang="en-US" sz="4500" dirty="0">
                <a:solidFill>
                  <a:srgbClr val="002060"/>
                </a:solidFill>
              </a:rPr>
              <a:t>Provide instruction/start interactive activities.</a:t>
            </a:r>
          </a:p>
          <a:p>
            <a:r>
              <a:rPr lang="en-US" sz="4500" dirty="0"/>
              <a:t>End with a wrap-up to promote follow-through.</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7" name="Picture 6" descr="A picture containing graphical user interface, application&#10;&#10;Description automatically generated">
            <a:extLst>
              <a:ext uri="{FF2B5EF4-FFF2-40B4-BE49-F238E27FC236}">
                <a16:creationId xmlns:a16="http://schemas.microsoft.com/office/drawing/2014/main" id="{9D3BF9D4-3BE8-4434-A37B-CDE263350032}"/>
              </a:ext>
            </a:extLst>
          </p:cNvPr>
          <p:cNvPicPr>
            <a:picLocks noChangeAspect="1"/>
          </p:cNvPicPr>
          <p:nvPr/>
        </p:nvPicPr>
        <p:blipFill>
          <a:blip r:embed="rId4"/>
          <a:stretch>
            <a:fillRect/>
          </a:stretch>
        </p:blipFill>
        <p:spPr>
          <a:xfrm rot="16200000">
            <a:off x="5089001" y="4553393"/>
            <a:ext cx="1979980" cy="2560320"/>
          </a:xfrm>
          <a:prstGeom prst="rect">
            <a:avLst/>
          </a:prstGeom>
        </p:spPr>
      </p:pic>
    </p:spTree>
    <p:extLst>
      <p:ext uri="{BB962C8B-B14F-4D97-AF65-F5344CB8AC3E}">
        <p14:creationId xmlns:p14="http://schemas.microsoft.com/office/powerpoint/2010/main" val="2063310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840" y="252200"/>
            <a:ext cx="8229600" cy="1143000"/>
          </a:xfrm>
        </p:spPr>
        <p:txBody>
          <a:bodyPr/>
          <a:lstStyle/>
          <a:p>
            <a:r>
              <a:rPr lang="en-US" b="1" dirty="0"/>
              <a:t>POSITIVE REINFORCEMENT</a:t>
            </a:r>
          </a:p>
        </p:txBody>
      </p:sp>
      <p:sp>
        <p:nvSpPr>
          <p:cNvPr id="3" name="Content Placeholder 2"/>
          <p:cNvSpPr>
            <a:spLocks noGrp="1"/>
          </p:cNvSpPr>
          <p:nvPr>
            <p:ph idx="1"/>
          </p:nvPr>
        </p:nvSpPr>
        <p:spPr>
          <a:xfrm>
            <a:off x="1981200" y="1294544"/>
            <a:ext cx="8229600" cy="5288818"/>
          </a:xfrm>
        </p:spPr>
        <p:txBody>
          <a:bodyPr>
            <a:normAutofit/>
          </a:bodyPr>
          <a:lstStyle/>
          <a:p>
            <a:r>
              <a:rPr lang="en-US" dirty="0">
                <a:solidFill>
                  <a:srgbClr val="7030A0"/>
                </a:solidFill>
              </a:rPr>
              <a:t>At the start of the session, each student should review the reinforcement plan:</a:t>
            </a:r>
          </a:p>
          <a:p>
            <a:pPr lvl="1"/>
            <a:r>
              <a:rPr lang="en-US" dirty="0"/>
              <a:t>What am I working for?</a:t>
            </a:r>
          </a:p>
          <a:p>
            <a:pPr lvl="1"/>
            <a:r>
              <a:rPr lang="en-US" dirty="0"/>
              <a:t>What do I need to do to earn it?</a:t>
            </a:r>
          </a:p>
          <a:p>
            <a:pPr lvl="1"/>
            <a:r>
              <a:rPr lang="en-US" dirty="0"/>
              <a:t>How &amp; when will I receive the reward?</a:t>
            </a:r>
            <a:endParaRPr lang="en-US" dirty="0">
              <a:solidFill>
                <a:srgbClr val="7030A0"/>
              </a:solidFill>
            </a:endParaRPr>
          </a:p>
          <a:p>
            <a:r>
              <a:rPr lang="en-US" dirty="0">
                <a:solidFill>
                  <a:srgbClr val="7030A0"/>
                </a:solidFill>
              </a:rPr>
              <a:t>Types &amp; schedules of reinforcement…</a:t>
            </a:r>
          </a:p>
          <a:p>
            <a:pPr lvl="1"/>
            <a:r>
              <a:rPr lang="en-US" dirty="0"/>
              <a:t>First/Then Boards</a:t>
            </a:r>
          </a:p>
          <a:p>
            <a:pPr lvl="1"/>
            <a:r>
              <a:rPr lang="en-US" dirty="0"/>
              <a:t>Token Boards</a:t>
            </a:r>
          </a:p>
          <a:p>
            <a:pPr lvl="1"/>
            <a:r>
              <a:rPr lang="en-US" dirty="0"/>
              <a:t>Points Sheets</a:t>
            </a:r>
          </a:p>
          <a:p>
            <a:pPr lvl="1"/>
            <a:r>
              <a:rPr lang="en-US" dirty="0"/>
              <a:t>Verbal Contract</a:t>
            </a: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7" name="Picture 6" descr="A picture containing indoor, sitting, table, pair&#10;&#10;Description automatically generated">
            <a:extLst>
              <a:ext uri="{FF2B5EF4-FFF2-40B4-BE49-F238E27FC236}">
                <a16:creationId xmlns:a16="http://schemas.microsoft.com/office/drawing/2014/main" id="{F67BFAB6-83CA-41B5-BC34-EB21ABAA9D96}"/>
              </a:ext>
            </a:extLst>
          </p:cNvPr>
          <p:cNvPicPr>
            <a:picLocks noChangeAspect="1"/>
          </p:cNvPicPr>
          <p:nvPr/>
        </p:nvPicPr>
        <p:blipFill>
          <a:blip r:embed="rId4"/>
          <a:stretch>
            <a:fillRect/>
          </a:stretch>
        </p:blipFill>
        <p:spPr>
          <a:xfrm>
            <a:off x="5850011" y="4577467"/>
            <a:ext cx="2379748" cy="2286000"/>
          </a:xfrm>
          <a:prstGeom prst="rect">
            <a:avLst/>
          </a:prstGeom>
        </p:spPr>
      </p:pic>
      <p:pic>
        <p:nvPicPr>
          <p:cNvPr id="8" name="Picture 7" descr="A picture containing indoor, sink, filled, table&#10;&#10;Description automatically generated">
            <a:extLst>
              <a:ext uri="{FF2B5EF4-FFF2-40B4-BE49-F238E27FC236}">
                <a16:creationId xmlns:a16="http://schemas.microsoft.com/office/drawing/2014/main" id="{AE0D4264-571B-44F5-8206-CC999BE70E37}"/>
              </a:ext>
            </a:extLst>
          </p:cNvPr>
          <p:cNvPicPr>
            <a:picLocks noChangeAspect="1"/>
          </p:cNvPicPr>
          <p:nvPr/>
        </p:nvPicPr>
        <p:blipFill>
          <a:blip r:embed="rId5"/>
          <a:stretch>
            <a:fillRect/>
          </a:stretch>
        </p:blipFill>
        <p:spPr>
          <a:xfrm>
            <a:off x="8230109" y="4574838"/>
            <a:ext cx="2440004" cy="2286000"/>
          </a:xfrm>
          <a:prstGeom prst="rect">
            <a:avLst/>
          </a:prstGeom>
        </p:spPr>
      </p:pic>
    </p:spTree>
    <p:extLst>
      <p:ext uri="{BB962C8B-B14F-4D97-AF65-F5344CB8AC3E}">
        <p14:creationId xmlns:p14="http://schemas.microsoft.com/office/powerpoint/2010/main" val="1585212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1351"/>
            <a:ext cx="8229600" cy="1143000"/>
          </a:xfrm>
        </p:spPr>
        <p:txBody>
          <a:bodyPr/>
          <a:lstStyle/>
          <a:p>
            <a:r>
              <a:rPr lang="en-US" b="1" dirty="0"/>
              <a:t>FOLLOW-THROUGH</a:t>
            </a:r>
          </a:p>
        </p:txBody>
      </p:sp>
      <p:sp>
        <p:nvSpPr>
          <p:cNvPr id="3" name="Content Placeholder 2"/>
          <p:cNvSpPr>
            <a:spLocks noGrp="1"/>
          </p:cNvSpPr>
          <p:nvPr>
            <p:ph idx="1"/>
          </p:nvPr>
        </p:nvSpPr>
        <p:spPr>
          <a:xfrm>
            <a:off x="1981200" y="1294544"/>
            <a:ext cx="8229600" cy="5288818"/>
          </a:xfrm>
        </p:spPr>
        <p:txBody>
          <a:bodyPr>
            <a:normAutofit fontScale="92500" lnSpcReduction="10000"/>
          </a:bodyPr>
          <a:lstStyle/>
          <a:p>
            <a:r>
              <a:rPr lang="en-US" sz="3500" dirty="0">
                <a:solidFill>
                  <a:srgbClr val="7030A0"/>
                </a:solidFill>
              </a:rPr>
              <a:t>Lesson summary</a:t>
            </a:r>
          </a:p>
          <a:p>
            <a:pPr lvl="1"/>
            <a:r>
              <a:rPr lang="en-US" sz="3000" dirty="0">
                <a:solidFill>
                  <a:srgbClr val="002060"/>
                </a:solidFill>
              </a:rPr>
              <a:t>What did we do?</a:t>
            </a:r>
          </a:p>
          <a:p>
            <a:pPr lvl="1"/>
            <a:r>
              <a:rPr lang="en-US" sz="3000" dirty="0">
                <a:solidFill>
                  <a:srgbClr val="002060"/>
                </a:solidFill>
              </a:rPr>
              <a:t>How did we do it?</a:t>
            </a:r>
          </a:p>
          <a:p>
            <a:pPr lvl="1"/>
            <a:r>
              <a:rPr lang="en-US" sz="3000" dirty="0">
                <a:solidFill>
                  <a:srgbClr val="002060"/>
                </a:solidFill>
              </a:rPr>
              <a:t>What did we learn?</a:t>
            </a:r>
          </a:p>
          <a:p>
            <a:pPr marL="457200" lvl="1" indent="0">
              <a:buNone/>
            </a:pPr>
            <a:endParaRPr lang="en-US" sz="1700" dirty="0">
              <a:solidFill>
                <a:srgbClr val="7030A0"/>
              </a:solidFill>
            </a:endParaRPr>
          </a:p>
          <a:p>
            <a:pPr marL="514350" indent="-457200"/>
            <a:r>
              <a:rPr lang="en-US" sz="3500" dirty="0">
                <a:solidFill>
                  <a:srgbClr val="7030A0"/>
                </a:solidFill>
              </a:rPr>
              <a:t>What’s next?</a:t>
            </a:r>
          </a:p>
          <a:p>
            <a:pPr marL="914400" lvl="1" indent="-457200"/>
            <a:r>
              <a:rPr lang="en-US" sz="3000" dirty="0">
                <a:solidFill>
                  <a:srgbClr val="002060"/>
                </a:solidFill>
              </a:rPr>
              <a:t>When will the student(s) meet with you again?</a:t>
            </a:r>
          </a:p>
          <a:p>
            <a:pPr marL="914400" lvl="1" indent="-457200"/>
            <a:r>
              <a:rPr lang="en-US" sz="3000" dirty="0">
                <a:solidFill>
                  <a:srgbClr val="002060"/>
                </a:solidFill>
              </a:rPr>
              <a:t>What do students need to work on?</a:t>
            </a:r>
          </a:p>
          <a:p>
            <a:pPr marL="914400" lvl="1" indent="-457200"/>
            <a:r>
              <a:rPr lang="en-US" sz="3000" dirty="0">
                <a:solidFill>
                  <a:srgbClr val="002060"/>
                </a:solidFill>
              </a:rPr>
              <a:t>How can students get help? </a:t>
            </a:r>
            <a:r>
              <a:rPr lang="en-US" sz="3000" dirty="0">
                <a:solidFill>
                  <a:srgbClr val="7030A0"/>
                </a:solidFill>
              </a:rPr>
              <a:t>(virtual office hours, crisis hotlines, other resources)</a:t>
            </a:r>
          </a:p>
          <a:p>
            <a:pPr marL="914400" lvl="1" indent="-457200"/>
            <a:r>
              <a:rPr lang="en-US" sz="3000" dirty="0">
                <a:solidFill>
                  <a:srgbClr val="002060"/>
                </a:solidFill>
              </a:rPr>
              <a:t>How will you maintain rapport/connection?</a:t>
            </a:r>
          </a:p>
          <a:p>
            <a:pPr marL="457200" lvl="1" indent="0">
              <a:buNone/>
            </a:pPr>
            <a:endParaRPr lang="en-US" dirty="0">
              <a:solidFill>
                <a:srgbClr val="7030A0"/>
              </a:solidFill>
            </a:endParaRPr>
          </a:p>
          <a:p>
            <a:pPr marL="0" indent="0">
              <a:buNone/>
            </a:pPr>
            <a:endParaRPr lang="en-US"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5" name="Picture 2" descr="right click and select copy">
            <a:extLst>
              <a:ext uri="{FF2B5EF4-FFF2-40B4-BE49-F238E27FC236}">
                <a16:creationId xmlns:a16="http://schemas.microsoft.com/office/drawing/2014/main" id="{C7BAD3C1-BC71-470D-9DD5-DE340C2FB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794" y="1417638"/>
            <a:ext cx="2312352" cy="22860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422" y="95492"/>
            <a:ext cx="8229600" cy="847236"/>
          </a:xfrm>
        </p:spPr>
        <p:txBody>
          <a:bodyPr/>
          <a:lstStyle/>
          <a:p>
            <a:r>
              <a:rPr lang="en-US" b="1" dirty="0"/>
              <a:t>Student-Specific Materials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896" y="18650"/>
            <a:ext cx="1097280" cy="671300"/>
          </a:xfrm>
          <a:prstGeom prst="rect">
            <a:avLst/>
          </a:prstGeom>
        </p:spPr>
      </p:pic>
      <p:pic>
        <p:nvPicPr>
          <p:cNvPr id="19" name="Content Placeholder 18" descr="Graphical user interface, application&#10;&#10;Description automatically generated">
            <a:extLst>
              <a:ext uri="{FF2B5EF4-FFF2-40B4-BE49-F238E27FC236}">
                <a16:creationId xmlns:a16="http://schemas.microsoft.com/office/drawing/2014/main" id="{D480F5EE-9095-4746-B86F-CC6CF2AF28D2}"/>
              </a:ext>
            </a:extLst>
          </p:cNvPr>
          <p:cNvPicPr>
            <a:picLocks noGrp="1" noChangeAspect="1"/>
          </p:cNvPicPr>
          <p:nvPr>
            <p:ph idx="1"/>
          </p:nvPr>
        </p:nvPicPr>
        <p:blipFill>
          <a:blip r:embed="rId3"/>
          <a:stretch>
            <a:fillRect/>
          </a:stretch>
        </p:blipFill>
        <p:spPr>
          <a:xfrm>
            <a:off x="4835286" y="1027792"/>
            <a:ext cx="3770140" cy="5486400"/>
          </a:xfrm>
          <a:prstGeom prst="rect">
            <a:avLst/>
          </a:prstGeom>
        </p:spPr>
      </p:pic>
      <p:sp>
        <p:nvSpPr>
          <p:cNvPr id="20" name="TextBox 19">
            <a:extLst>
              <a:ext uri="{FF2B5EF4-FFF2-40B4-BE49-F238E27FC236}">
                <a16:creationId xmlns:a16="http://schemas.microsoft.com/office/drawing/2014/main" id="{D1D49FB1-82F1-4D86-8879-6D60288E4886}"/>
              </a:ext>
            </a:extLst>
          </p:cNvPr>
          <p:cNvSpPr txBox="1"/>
          <p:nvPr/>
        </p:nvSpPr>
        <p:spPr>
          <a:xfrm>
            <a:off x="1973508" y="2321005"/>
            <a:ext cx="2644567" cy="2215991"/>
          </a:xfrm>
          <a:prstGeom prst="rect">
            <a:avLst/>
          </a:prstGeom>
          <a:noFill/>
        </p:spPr>
        <p:txBody>
          <a:bodyPr wrap="square">
            <a:spAutoFit/>
          </a:bodyPr>
          <a:lstStyle/>
          <a:p>
            <a:pPr algn="ctr"/>
            <a:r>
              <a:rPr lang="en-US" sz="2800" b="1" dirty="0">
                <a:solidFill>
                  <a:srgbClr val="7030A0"/>
                </a:solidFill>
              </a:rPr>
              <a:t>Choiceworks App</a:t>
            </a:r>
          </a:p>
          <a:p>
            <a:pPr algn="ctr"/>
            <a:r>
              <a:rPr lang="en-US" sz="2800" dirty="0"/>
              <a:t> </a:t>
            </a:r>
            <a:r>
              <a:rPr lang="en-US" dirty="0"/>
              <a:t>(photo from </a:t>
            </a:r>
          </a:p>
          <a:p>
            <a:pPr algn="ctr"/>
            <a:r>
              <a:rPr lang="en-US" u="sng" dirty="0">
                <a:latin typeface="inherit"/>
                <a:hlinkClick r:id="rId4"/>
              </a:rPr>
              <a:t>Rise 'N' Shine Paediatric Occupational Therapy Services</a:t>
            </a:r>
            <a:r>
              <a:rPr lang="en-US" u="sng" dirty="0">
                <a:latin typeface="inherit"/>
              </a:rPr>
              <a:t>)</a:t>
            </a:r>
            <a:endParaRPr lang="en-US" sz="2800" dirty="0"/>
          </a:p>
        </p:txBody>
      </p:sp>
    </p:spTree>
    <p:extLst>
      <p:ext uri="{BB962C8B-B14F-4D97-AF65-F5344CB8AC3E}">
        <p14:creationId xmlns:p14="http://schemas.microsoft.com/office/powerpoint/2010/main" val="337293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515" y="228077"/>
            <a:ext cx="1493305" cy="91440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1813427" y="214221"/>
            <a:ext cx="8229600" cy="952968"/>
          </a:xfrm>
          <a:prstGeom prst="rect">
            <a:avLst/>
          </a:prstGeom>
          <a:noFill/>
        </p:spPr>
        <p:txBody>
          <a:bodyPr spcFirstLastPara="1" vert="horz" wrap="square" lIns="91425" tIns="91425" rIns="91425" bIns="91425" rtlCol="0" anchor="t" anchorCtr="0">
            <a:normAutofit fontScale="77500" lnSpcReduction="20000"/>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t>Student-Specific Materials: </a:t>
            </a:r>
          </a:p>
          <a:p>
            <a:r>
              <a:rPr lang="en-US" sz="4000" b="1" dirty="0"/>
              <a:t>FIRST/THEN BOARD</a:t>
            </a:r>
            <a:endParaRPr lang="en-US" sz="4000" dirty="0">
              <a:solidFill>
                <a:schemeClr val="accent1"/>
              </a:solidFill>
            </a:endParaRPr>
          </a:p>
        </p:txBody>
      </p:sp>
      <p:pic>
        <p:nvPicPr>
          <p:cNvPr id="2" name="Picture 1">
            <a:extLst>
              <a:ext uri="{FF2B5EF4-FFF2-40B4-BE49-F238E27FC236}">
                <a16:creationId xmlns:a16="http://schemas.microsoft.com/office/drawing/2014/main" id="{348E44D5-8919-9D47-BCCF-EC2D78AD810E}"/>
              </a:ext>
            </a:extLst>
          </p:cNvPr>
          <p:cNvPicPr>
            <a:picLocks noChangeAspect="1"/>
          </p:cNvPicPr>
          <p:nvPr/>
        </p:nvPicPr>
        <p:blipFill>
          <a:blip r:embed="rId4"/>
          <a:stretch>
            <a:fillRect/>
          </a:stretch>
        </p:blipFill>
        <p:spPr>
          <a:xfrm>
            <a:off x="2976976" y="1256428"/>
            <a:ext cx="5913250" cy="4572000"/>
          </a:xfrm>
          <a:prstGeom prst="rect">
            <a:avLst/>
          </a:prstGeom>
        </p:spPr>
      </p:pic>
      <p:sp>
        <p:nvSpPr>
          <p:cNvPr id="3" name="TextBox 2">
            <a:extLst>
              <a:ext uri="{FF2B5EF4-FFF2-40B4-BE49-F238E27FC236}">
                <a16:creationId xmlns:a16="http://schemas.microsoft.com/office/drawing/2014/main" id="{44E12612-6693-D544-B642-31B845B5F50C}"/>
              </a:ext>
            </a:extLst>
          </p:cNvPr>
          <p:cNvSpPr txBox="1"/>
          <p:nvPr/>
        </p:nvSpPr>
        <p:spPr>
          <a:xfrm>
            <a:off x="3609977" y="4659358"/>
            <a:ext cx="1843088" cy="400110"/>
          </a:xfrm>
          <a:prstGeom prst="rect">
            <a:avLst/>
          </a:prstGeom>
          <a:noFill/>
        </p:spPr>
        <p:txBody>
          <a:bodyPr wrap="square" rtlCol="0">
            <a:spAutoFit/>
          </a:bodyPr>
          <a:lstStyle/>
          <a:p>
            <a:r>
              <a:rPr lang="en-US" sz="2000" dirty="0">
                <a:solidFill>
                  <a:srgbClr val="FF0000"/>
                </a:solidFill>
              </a:rPr>
              <a:t>Math Problems</a:t>
            </a:r>
          </a:p>
        </p:txBody>
      </p:sp>
      <p:sp>
        <p:nvSpPr>
          <p:cNvPr id="4" name="TextBox 3">
            <a:extLst>
              <a:ext uri="{FF2B5EF4-FFF2-40B4-BE49-F238E27FC236}">
                <a16:creationId xmlns:a16="http://schemas.microsoft.com/office/drawing/2014/main" id="{21D81D04-5B13-9942-BD0C-74D99FF84682}"/>
              </a:ext>
            </a:extLst>
          </p:cNvPr>
          <p:cNvSpPr txBox="1"/>
          <p:nvPr/>
        </p:nvSpPr>
        <p:spPr>
          <a:xfrm>
            <a:off x="6520281" y="4650149"/>
            <a:ext cx="1414463" cy="400110"/>
          </a:xfrm>
          <a:prstGeom prst="rect">
            <a:avLst/>
          </a:prstGeom>
          <a:noFill/>
        </p:spPr>
        <p:txBody>
          <a:bodyPr wrap="square" rtlCol="0">
            <a:spAutoFit/>
          </a:bodyPr>
          <a:lstStyle/>
          <a:p>
            <a:pPr algn="ctr"/>
            <a:r>
              <a:rPr lang="en-US" sz="2000" dirty="0">
                <a:solidFill>
                  <a:srgbClr val="00B050"/>
                </a:solidFill>
              </a:rPr>
              <a:t>Outside</a:t>
            </a:r>
          </a:p>
        </p:txBody>
      </p:sp>
      <p:sp>
        <p:nvSpPr>
          <p:cNvPr id="6" name="TextBox 5">
            <a:extLst>
              <a:ext uri="{FF2B5EF4-FFF2-40B4-BE49-F238E27FC236}">
                <a16:creationId xmlns:a16="http://schemas.microsoft.com/office/drawing/2014/main" id="{556A3A6E-4016-9342-B278-73C6812D3020}"/>
              </a:ext>
            </a:extLst>
          </p:cNvPr>
          <p:cNvSpPr txBox="1"/>
          <p:nvPr/>
        </p:nvSpPr>
        <p:spPr>
          <a:xfrm>
            <a:off x="1813427" y="5540767"/>
            <a:ext cx="8320630" cy="1169551"/>
          </a:xfrm>
          <a:prstGeom prst="rect">
            <a:avLst/>
          </a:prstGeom>
          <a:noFill/>
        </p:spPr>
        <p:txBody>
          <a:bodyPr wrap="square" rtlCol="0">
            <a:spAutoFit/>
          </a:bodyPr>
          <a:lstStyle/>
          <a:p>
            <a:pPr algn="ctr"/>
            <a:endParaRPr lang="en-US" sz="2000" dirty="0">
              <a:solidFill>
                <a:srgbClr val="7030A0"/>
              </a:solidFill>
            </a:endParaRPr>
          </a:p>
          <a:p>
            <a:pPr marL="342900" indent="-342900">
              <a:buFont typeface="Arial" panose="020B0604020202020204" pitchFamily="34" charset="0"/>
              <a:buChar char="•"/>
            </a:pPr>
            <a:r>
              <a:rPr lang="en-US" sz="2600" dirty="0"/>
              <a:t>Be specific! </a:t>
            </a:r>
            <a:r>
              <a:rPr lang="en-US" b="1" dirty="0">
                <a:solidFill>
                  <a:srgbClr val="00B050"/>
                </a:solidFill>
              </a:rPr>
              <a:t>(How many math problems? How much time outside? Where?)</a:t>
            </a:r>
          </a:p>
          <a:p>
            <a:pPr marL="342900" indent="-342900">
              <a:buFont typeface="Arial" panose="020B0604020202020204" pitchFamily="34" charset="0"/>
              <a:buChar char="•"/>
            </a:pPr>
            <a:r>
              <a:rPr lang="en-US" sz="2400" dirty="0"/>
              <a:t>For students w/ advanced language, pictures can be faded out.</a:t>
            </a:r>
          </a:p>
        </p:txBody>
      </p:sp>
      <p:pic>
        <p:nvPicPr>
          <p:cNvPr id="9" name="Picture 8">
            <a:extLst>
              <a:ext uri="{FF2B5EF4-FFF2-40B4-BE49-F238E27FC236}">
                <a16:creationId xmlns:a16="http://schemas.microsoft.com/office/drawing/2014/main" id="{E041DC6D-4E88-0347-B8B8-20971C734739}"/>
              </a:ext>
            </a:extLst>
          </p:cNvPr>
          <p:cNvPicPr>
            <a:picLocks noChangeAspect="1"/>
          </p:cNvPicPr>
          <p:nvPr/>
        </p:nvPicPr>
        <p:blipFill>
          <a:blip r:embed="rId5"/>
          <a:stretch>
            <a:fillRect/>
          </a:stretch>
        </p:blipFill>
        <p:spPr>
          <a:xfrm>
            <a:off x="3544097" y="2604474"/>
            <a:ext cx="2032000" cy="1968500"/>
          </a:xfrm>
          <a:prstGeom prst="rect">
            <a:avLst/>
          </a:prstGeom>
        </p:spPr>
      </p:pic>
      <p:pic>
        <p:nvPicPr>
          <p:cNvPr id="10" name="Picture 9">
            <a:extLst>
              <a:ext uri="{FF2B5EF4-FFF2-40B4-BE49-F238E27FC236}">
                <a16:creationId xmlns:a16="http://schemas.microsoft.com/office/drawing/2014/main" id="{F5ABF662-EC05-3746-BE35-5631BCB3E158}"/>
              </a:ext>
            </a:extLst>
          </p:cNvPr>
          <p:cNvPicPr>
            <a:picLocks noChangeAspect="1"/>
          </p:cNvPicPr>
          <p:nvPr/>
        </p:nvPicPr>
        <p:blipFill rotWithShape="1">
          <a:blip r:embed="rId6"/>
          <a:srcRect l="7917" t="3805" r="4370"/>
          <a:stretch/>
        </p:blipFill>
        <p:spPr>
          <a:xfrm>
            <a:off x="6267451" y="2711898"/>
            <a:ext cx="1971675" cy="1869171"/>
          </a:xfrm>
          <a:prstGeom prst="rect">
            <a:avLst/>
          </a:prstGeom>
        </p:spPr>
      </p:pic>
    </p:spTree>
    <p:extLst>
      <p:ext uri="{BB962C8B-B14F-4D97-AF65-F5344CB8AC3E}">
        <p14:creationId xmlns:p14="http://schemas.microsoft.com/office/powerpoint/2010/main" val="979750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Student-Specific Materials: </a:t>
            </a:r>
            <a:br>
              <a:rPr lang="en-US" b="1" dirty="0"/>
            </a:br>
            <a:r>
              <a:rPr lang="en-US" b="1" dirty="0"/>
              <a:t>VIRTUAL REWARDS</a:t>
            </a:r>
            <a:endParaRPr lang="en-US" dirty="0"/>
          </a:p>
        </p:txBody>
      </p:sp>
      <p:sp>
        <p:nvSpPr>
          <p:cNvPr id="7" name="TextBox 6"/>
          <p:cNvSpPr txBox="1"/>
          <p:nvPr/>
        </p:nvSpPr>
        <p:spPr>
          <a:xfrm>
            <a:off x="2626537" y="4335108"/>
            <a:ext cx="2323531" cy="369332"/>
          </a:xfrm>
          <a:prstGeom prst="rect">
            <a:avLst/>
          </a:prstGeom>
          <a:noFill/>
        </p:spPr>
        <p:txBody>
          <a:bodyPr wrap="square" rtlCol="0">
            <a:spAutoFit/>
          </a:bodyPr>
          <a:lstStyle/>
          <a:p>
            <a:pPr algn="ctr"/>
            <a:r>
              <a:rPr lang="en-US" dirty="0"/>
              <a:t>Video Clips</a:t>
            </a:r>
          </a:p>
        </p:txBody>
      </p:sp>
      <p:sp>
        <p:nvSpPr>
          <p:cNvPr id="19" name="TextBox 18">
            <a:extLst>
              <a:ext uri="{FF2B5EF4-FFF2-40B4-BE49-F238E27FC236}">
                <a16:creationId xmlns:a16="http://schemas.microsoft.com/office/drawing/2014/main" id="{4AD0E221-EF5F-4C3A-B786-8E5842C7B615}"/>
              </a:ext>
            </a:extLst>
          </p:cNvPr>
          <p:cNvSpPr txBox="1"/>
          <p:nvPr/>
        </p:nvSpPr>
        <p:spPr>
          <a:xfrm>
            <a:off x="7946882" y="4927398"/>
            <a:ext cx="2845743" cy="369332"/>
          </a:xfrm>
          <a:prstGeom prst="rect">
            <a:avLst/>
          </a:prstGeom>
          <a:noFill/>
        </p:spPr>
        <p:txBody>
          <a:bodyPr wrap="square" rtlCol="0">
            <a:spAutoFit/>
          </a:bodyPr>
          <a:lstStyle/>
          <a:p>
            <a:r>
              <a:rPr lang="en-US" dirty="0"/>
              <a:t>Songs/Karaoke/Dance Party</a:t>
            </a:r>
          </a:p>
        </p:txBody>
      </p:sp>
      <p:sp>
        <p:nvSpPr>
          <p:cNvPr id="21" name="TextBox 20">
            <a:extLst>
              <a:ext uri="{FF2B5EF4-FFF2-40B4-BE49-F238E27FC236}">
                <a16:creationId xmlns:a16="http://schemas.microsoft.com/office/drawing/2014/main" id="{A501DF3E-5BCE-4DDF-975A-74A95DE2BCCA}"/>
              </a:ext>
            </a:extLst>
          </p:cNvPr>
          <p:cNvSpPr txBox="1"/>
          <p:nvPr/>
        </p:nvSpPr>
        <p:spPr>
          <a:xfrm>
            <a:off x="6380904" y="4847003"/>
            <a:ext cx="1309474" cy="338554"/>
          </a:xfrm>
          <a:prstGeom prst="rect">
            <a:avLst/>
          </a:prstGeom>
          <a:noFill/>
        </p:spPr>
        <p:txBody>
          <a:bodyPr wrap="square" rtlCol="0">
            <a:spAutoFit/>
          </a:bodyPr>
          <a:lstStyle/>
          <a:p>
            <a:pPr algn="ctr"/>
            <a:r>
              <a:rPr lang="en-US" sz="1600" dirty="0"/>
              <a:t>Games</a:t>
            </a:r>
          </a:p>
        </p:txBody>
      </p:sp>
      <p:sp>
        <p:nvSpPr>
          <p:cNvPr id="23" name="TextBox 22">
            <a:extLst>
              <a:ext uri="{FF2B5EF4-FFF2-40B4-BE49-F238E27FC236}">
                <a16:creationId xmlns:a16="http://schemas.microsoft.com/office/drawing/2014/main" id="{DDD33E4E-E6E5-4346-8057-7255F8CDFD3C}"/>
              </a:ext>
            </a:extLst>
          </p:cNvPr>
          <p:cNvSpPr txBox="1"/>
          <p:nvPr/>
        </p:nvSpPr>
        <p:spPr>
          <a:xfrm>
            <a:off x="1734620" y="6422082"/>
            <a:ext cx="2666144" cy="369332"/>
          </a:xfrm>
          <a:prstGeom prst="rect">
            <a:avLst/>
          </a:prstGeom>
          <a:noFill/>
        </p:spPr>
        <p:txBody>
          <a:bodyPr wrap="square" rtlCol="0">
            <a:spAutoFit/>
          </a:bodyPr>
          <a:lstStyle/>
          <a:p>
            <a:r>
              <a:rPr lang="en-US" dirty="0"/>
              <a:t>Online Books/Read-Alouds</a:t>
            </a:r>
          </a:p>
        </p:txBody>
      </p:sp>
      <p:sp>
        <p:nvSpPr>
          <p:cNvPr id="31" name="TextBox 30">
            <a:extLst>
              <a:ext uri="{FF2B5EF4-FFF2-40B4-BE49-F238E27FC236}">
                <a16:creationId xmlns:a16="http://schemas.microsoft.com/office/drawing/2014/main" id="{9B5A4361-4DCB-44A0-B536-A54259371A4F}"/>
              </a:ext>
            </a:extLst>
          </p:cNvPr>
          <p:cNvSpPr txBox="1"/>
          <p:nvPr/>
        </p:nvSpPr>
        <p:spPr>
          <a:xfrm>
            <a:off x="4844442" y="5487401"/>
            <a:ext cx="5597526" cy="830997"/>
          </a:xfrm>
          <a:prstGeom prst="rect">
            <a:avLst/>
          </a:prstGeom>
          <a:noFill/>
        </p:spPr>
        <p:txBody>
          <a:bodyPr wrap="square" rtlCol="0">
            <a:spAutoFit/>
          </a:bodyPr>
          <a:lstStyle/>
          <a:p>
            <a:pPr algn="ctr"/>
            <a:r>
              <a:rPr lang="en-US" sz="2400" b="1" dirty="0">
                <a:solidFill>
                  <a:srgbClr val="00B050"/>
                </a:solidFill>
                <a:sym typeface="Wingdings" panose="05000000000000000000" pitchFamily="2" charset="2"/>
              </a:rPr>
              <a:t></a:t>
            </a:r>
            <a:r>
              <a:rPr lang="en-US" sz="2400" b="1" dirty="0">
                <a:solidFill>
                  <a:srgbClr val="7030A0"/>
                </a:solidFill>
                <a:sym typeface="Wingdings" panose="05000000000000000000" pitchFamily="2" charset="2"/>
              </a:rPr>
              <a:t> </a:t>
            </a:r>
            <a:r>
              <a:rPr lang="en-US" sz="2400" b="1" dirty="0">
                <a:solidFill>
                  <a:srgbClr val="00B050"/>
                </a:solidFill>
                <a:sym typeface="Wingdings" panose="05000000000000000000" pitchFamily="2" charset="2"/>
              </a:rPr>
              <a:t>Tell us about some</a:t>
            </a:r>
            <a:r>
              <a:rPr lang="en-US" sz="2400" b="1" dirty="0">
                <a:solidFill>
                  <a:srgbClr val="00B050"/>
                </a:solidFill>
              </a:rPr>
              <a:t> Virtual Rewards that </a:t>
            </a:r>
            <a:r>
              <a:rPr lang="en-US" sz="2400" b="1" u="sng" dirty="0">
                <a:solidFill>
                  <a:srgbClr val="00B050"/>
                </a:solidFill>
              </a:rPr>
              <a:t>YOUR</a:t>
            </a:r>
            <a:r>
              <a:rPr lang="en-US" sz="2400" b="1" dirty="0">
                <a:solidFill>
                  <a:srgbClr val="00B050"/>
                </a:solidFill>
              </a:rPr>
              <a:t> students would enjoy!</a:t>
            </a:r>
          </a:p>
        </p:txBody>
      </p:sp>
      <p:pic>
        <p:nvPicPr>
          <p:cNvPr id="33" name="Picture 32" descr="A picture containing text&#10;&#10;Description automatically generated">
            <a:extLst>
              <a:ext uri="{FF2B5EF4-FFF2-40B4-BE49-F238E27FC236}">
                <a16:creationId xmlns:a16="http://schemas.microsoft.com/office/drawing/2014/main" id="{55B0F471-CEBF-4A65-BA7F-D0F62B1CA383}"/>
              </a:ext>
            </a:extLst>
          </p:cNvPr>
          <p:cNvPicPr>
            <a:picLocks noChangeAspect="1"/>
          </p:cNvPicPr>
          <p:nvPr/>
        </p:nvPicPr>
        <p:blipFill>
          <a:blip r:embed="rId2"/>
          <a:stretch>
            <a:fillRect/>
          </a:stretch>
        </p:blipFill>
        <p:spPr>
          <a:xfrm>
            <a:off x="6124402" y="2561796"/>
            <a:ext cx="1719741" cy="2286000"/>
          </a:xfrm>
          <a:prstGeom prst="rect">
            <a:avLst/>
          </a:prstGeom>
        </p:spPr>
      </p:pic>
      <p:sp>
        <p:nvSpPr>
          <p:cNvPr id="35" name="TextBox 34">
            <a:extLst>
              <a:ext uri="{FF2B5EF4-FFF2-40B4-BE49-F238E27FC236}">
                <a16:creationId xmlns:a16="http://schemas.microsoft.com/office/drawing/2014/main" id="{AE80A02F-F852-48F8-AD63-ABF1CB9B470A}"/>
              </a:ext>
            </a:extLst>
          </p:cNvPr>
          <p:cNvSpPr txBox="1"/>
          <p:nvPr/>
        </p:nvSpPr>
        <p:spPr>
          <a:xfrm>
            <a:off x="8695363" y="1254745"/>
            <a:ext cx="1833120" cy="1785104"/>
          </a:xfrm>
          <a:prstGeom prst="rect">
            <a:avLst/>
          </a:prstGeom>
          <a:noFill/>
          <a:ln w="19050">
            <a:solidFill>
              <a:srgbClr val="00B0F0"/>
            </a:solidFill>
          </a:ln>
        </p:spPr>
        <p:txBody>
          <a:bodyPr wrap="square">
            <a:spAutoFit/>
          </a:bodyPr>
          <a:lstStyle/>
          <a:p>
            <a:r>
              <a:rPr lang="en-US" sz="1100" dirty="0"/>
              <a:t>Star Wars Tic Tac Toe from Teachers Pay Teachers: Teaching with a Louisiana Twist, </a:t>
            </a:r>
            <a:r>
              <a:rPr lang="en-US" sz="1100" dirty="0">
                <a:hlinkClick r:id="rId3"/>
              </a:rPr>
              <a:t>https://www.teacherspayteachers.com/Product/May-the-Fun-Be-with-You-Star-Wars-Inspired-Tic-Tac-Toe-Board-Game-4566413</a:t>
            </a:r>
            <a:r>
              <a:rPr lang="en-US" sz="1100" dirty="0"/>
              <a:t> ($1.99 for digital download)</a:t>
            </a:r>
          </a:p>
        </p:txBody>
      </p:sp>
      <p:cxnSp>
        <p:nvCxnSpPr>
          <p:cNvPr id="37" name="Straight Arrow Connector 36">
            <a:extLst>
              <a:ext uri="{FF2B5EF4-FFF2-40B4-BE49-F238E27FC236}">
                <a16:creationId xmlns:a16="http://schemas.microsoft.com/office/drawing/2014/main" id="{ABE29D8C-E23A-4949-B7FB-E39871B5A0ED}"/>
              </a:ext>
            </a:extLst>
          </p:cNvPr>
          <p:cNvCxnSpPr>
            <a:cxnSpLocks/>
          </p:cNvCxnSpPr>
          <p:nvPr/>
        </p:nvCxnSpPr>
        <p:spPr>
          <a:xfrm flipH="1">
            <a:off x="7934570" y="2200619"/>
            <a:ext cx="688872" cy="531666"/>
          </a:xfrm>
          <a:prstGeom prst="straightConnector1">
            <a:avLst/>
          </a:prstGeom>
          <a:ln w="28575">
            <a:solidFill>
              <a:srgbClr val="7030A0"/>
            </a:solidFill>
            <a:tailEnd type="triangle"/>
          </a:ln>
          <a:scene3d>
            <a:camera prst="orthographicFront"/>
            <a:lightRig rig="threePt" dir="t"/>
          </a:scene3d>
          <a:sp3d>
            <a:bevelT prst="relaxedInset"/>
          </a:sp3d>
        </p:spPr>
        <p:style>
          <a:lnRef idx="2">
            <a:schemeClr val="accent1"/>
          </a:lnRef>
          <a:fillRef idx="0">
            <a:schemeClr val="accent1"/>
          </a:fillRef>
          <a:effectRef idx="1">
            <a:schemeClr val="accent1"/>
          </a:effectRef>
          <a:fontRef idx="minor">
            <a:schemeClr val="tx1"/>
          </a:fontRef>
        </p:style>
      </p:cxnSp>
      <p:pic>
        <p:nvPicPr>
          <p:cNvPr id="40" name="Picture 39" descr="A picture containing graphical user interface&#10;&#10;Description automatically generated">
            <a:extLst>
              <a:ext uri="{FF2B5EF4-FFF2-40B4-BE49-F238E27FC236}">
                <a16:creationId xmlns:a16="http://schemas.microsoft.com/office/drawing/2014/main" id="{34B04A26-4D32-4429-9057-8AAE8DC28C6C}"/>
              </a:ext>
            </a:extLst>
          </p:cNvPr>
          <p:cNvPicPr>
            <a:picLocks noChangeAspect="1"/>
          </p:cNvPicPr>
          <p:nvPr/>
        </p:nvPicPr>
        <p:blipFill>
          <a:blip r:embed="rId4"/>
          <a:stretch>
            <a:fillRect/>
          </a:stretch>
        </p:blipFill>
        <p:spPr>
          <a:xfrm>
            <a:off x="1704614" y="5050482"/>
            <a:ext cx="3057027" cy="1371600"/>
          </a:xfrm>
          <a:prstGeom prst="rect">
            <a:avLst/>
          </a:prstGeom>
        </p:spPr>
      </p:pic>
      <p:pic>
        <p:nvPicPr>
          <p:cNvPr id="1026" name="Picture 2" descr=" ">
            <a:extLst>
              <a:ext uri="{FF2B5EF4-FFF2-40B4-BE49-F238E27FC236}">
                <a16:creationId xmlns:a16="http://schemas.microsoft.com/office/drawing/2014/main" id="{401ACA3E-8554-415F-98EA-D884ED024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470" y="3463819"/>
            <a:ext cx="231892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website&#10;&#10;Description automatically generated">
            <a:extLst>
              <a:ext uri="{FF2B5EF4-FFF2-40B4-BE49-F238E27FC236}">
                <a16:creationId xmlns:a16="http://schemas.microsoft.com/office/drawing/2014/main" id="{69F1F842-64EC-485C-9FBB-091779CB864E}"/>
              </a:ext>
            </a:extLst>
          </p:cNvPr>
          <p:cNvPicPr>
            <a:picLocks noChangeAspect="1"/>
          </p:cNvPicPr>
          <p:nvPr/>
        </p:nvPicPr>
        <p:blipFill>
          <a:blip r:embed="rId6"/>
          <a:stretch>
            <a:fillRect/>
          </a:stretch>
        </p:blipFill>
        <p:spPr>
          <a:xfrm>
            <a:off x="1534382" y="1506907"/>
            <a:ext cx="4404195" cy="2743200"/>
          </a:xfrm>
          <a:prstGeom prst="rect">
            <a:avLst/>
          </a:prstGeom>
        </p:spPr>
      </p:pic>
    </p:spTree>
    <p:extLst>
      <p:ext uri="{BB962C8B-B14F-4D97-AF65-F5344CB8AC3E}">
        <p14:creationId xmlns:p14="http://schemas.microsoft.com/office/powerpoint/2010/main" val="2509566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1E1BE431-95BF-4D97-B092-660E3673A011}"/>
              </a:ext>
            </a:extLst>
          </p:cNvPr>
          <p:cNvSpPr>
            <a:spLocks noGrp="1"/>
          </p:cNvSpPr>
          <p:nvPr>
            <p:ph idx="1"/>
          </p:nvPr>
        </p:nvSpPr>
        <p:spPr>
          <a:xfrm>
            <a:off x="1385777" y="1254642"/>
            <a:ext cx="8452876" cy="5114260"/>
          </a:xfrm>
        </p:spPr>
        <p:txBody>
          <a:bodyPr>
            <a:normAutofit/>
          </a:bodyPr>
          <a:lstStyle/>
          <a:p>
            <a:pPr marL="457200" lvl="1" indent="0">
              <a:buNone/>
            </a:pPr>
            <a:r>
              <a:rPr lang="en-US" sz="2400" dirty="0">
                <a:hlinkClick r:id="rId2"/>
              </a:rPr>
              <a:t>https://www.pbisrewards.com/blog/pbis-incentives-distance-learning/</a:t>
            </a:r>
            <a:r>
              <a:rPr lang="en-US" sz="2400" dirty="0"/>
              <a:t> </a:t>
            </a:r>
          </a:p>
          <a:p>
            <a:pPr marL="457200" lvl="1" indent="0">
              <a:buNone/>
            </a:pPr>
            <a:r>
              <a:rPr lang="en-US" dirty="0">
                <a:solidFill>
                  <a:srgbClr val="002060"/>
                </a:solidFill>
              </a:rPr>
              <a:t>*List of free or low-cost interactive rewards, such as…</a:t>
            </a:r>
          </a:p>
          <a:p>
            <a:pPr lvl="2"/>
            <a:r>
              <a:rPr lang="en-US" sz="2800" b="1" i="1" dirty="0">
                <a:solidFill>
                  <a:srgbClr val="7030A0"/>
                </a:solidFill>
              </a:rPr>
              <a:t>Class DJ during Digital Dance Party</a:t>
            </a:r>
          </a:p>
          <a:p>
            <a:pPr lvl="2"/>
            <a:r>
              <a:rPr lang="en-US" sz="2800" b="1" i="1" dirty="0">
                <a:solidFill>
                  <a:srgbClr val="7030A0"/>
                </a:solidFill>
              </a:rPr>
              <a:t>Choose virtual field trip</a:t>
            </a:r>
          </a:p>
          <a:p>
            <a:pPr lvl="2"/>
            <a:r>
              <a:rPr lang="en-US" sz="2800" b="1" i="1" dirty="0">
                <a:solidFill>
                  <a:srgbClr val="7030A0"/>
                </a:solidFill>
              </a:rPr>
              <a:t>Introduce family pet to class</a:t>
            </a:r>
          </a:p>
          <a:p>
            <a:pPr lvl="2"/>
            <a:r>
              <a:rPr lang="en-US" sz="2800" b="1" i="1" dirty="0">
                <a:solidFill>
                  <a:srgbClr val="7030A0"/>
                </a:solidFill>
              </a:rPr>
              <a:t>Read aloud to younger students</a:t>
            </a:r>
          </a:p>
          <a:p>
            <a:pPr lvl="2"/>
            <a:r>
              <a:rPr lang="en-US" sz="2800" b="1" i="1" dirty="0">
                <a:solidFill>
                  <a:srgbClr val="7030A0"/>
                </a:solidFill>
              </a:rPr>
              <a:t>Virtual Scavenger Hunt</a:t>
            </a:r>
          </a:p>
          <a:p>
            <a:pPr lvl="2"/>
            <a:endParaRPr lang="en-US" sz="2700" dirty="0">
              <a:solidFill>
                <a:srgbClr val="002060"/>
              </a:solidFill>
            </a:endParaRPr>
          </a:p>
          <a:p>
            <a:pPr marL="457200" lvl="1" indent="0">
              <a:buNone/>
            </a:pPr>
            <a:endParaRPr lang="en-US" dirty="0">
              <a:solidFill>
                <a:srgbClr val="7030A0"/>
              </a:solidFill>
            </a:endParaRPr>
          </a:p>
          <a:p>
            <a:pPr marL="0" indent="0">
              <a:buNone/>
            </a:pPr>
            <a:endParaRPr lang="en-US" dirty="0">
              <a:solidFill>
                <a:srgbClr val="7030A0"/>
              </a:solidFill>
            </a:endParaRPr>
          </a:p>
        </p:txBody>
      </p:sp>
      <p:pic>
        <p:nvPicPr>
          <p:cNvPr id="6" name="Picture 5" descr="A picture containing computer&#10;&#10;Description automatically generated">
            <a:extLst>
              <a:ext uri="{FF2B5EF4-FFF2-40B4-BE49-F238E27FC236}">
                <a16:creationId xmlns:a16="http://schemas.microsoft.com/office/drawing/2014/main" id="{FE4C567E-8D93-4ADA-A83E-99A000DAB786}"/>
              </a:ext>
            </a:extLst>
          </p:cNvPr>
          <p:cNvPicPr>
            <a:picLocks noChangeAspect="1"/>
          </p:cNvPicPr>
          <p:nvPr/>
        </p:nvPicPr>
        <p:blipFill>
          <a:blip r:embed="rId3"/>
          <a:stretch>
            <a:fillRect/>
          </a:stretch>
        </p:blipFill>
        <p:spPr>
          <a:xfrm>
            <a:off x="6609956" y="4754895"/>
            <a:ext cx="4068686" cy="2103120"/>
          </a:xfrm>
          <a:prstGeom prst="rect">
            <a:avLst/>
          </a:prstGeom>
        </p:spPr>
      </p:pic>
      <p:sp>
        <p:nvSpPr>
          <p:cNvPr id="9" name="Title 8">
            <a:extLst>
              <a:ext uri="{FF2B5EF4-FFF2-40B4-BE49-F238E27FC236}">
                <a16:creationId xmlns:a16="http://schemas.microsoft.com/office/drawing/2014/main" id="{40B3D71C-F406-4D20-87C4-CD90B2CB2F70}"/>
              </a:ext>
            </a:extLst>
          </p:cNvPr>
          <p:cNvSpPr>
            <a:spLocks noGrp="1"/>
          </p:cNvSpPr>
          <p:nvPr>
            <p:ph type="title"/>
          </p:nvPr>
        </p:nvSpPr>
        <p:spPr/>
        <p:txBody>
          <a:bodyPr/>
          <a:lstStyle/>
          <a:p>
            <a:r>
              <a:rPr lang="en-US" b="1" u="sng" dirty="0"/>
              <a:t>PBIS Virtual Rewards</a:t>
            </a:r>
          </a:p>
        </p:txBody>
      </p:sp>
    </p:spTree>
    <p:extLst>
      <p:ext uri="{BB962C8B-B14F-4D97-AF65-F5344CB8AC3E}">
        <p14:creationId xmlns:p14="http://schemas.microsoft.com/office/powerpoint/2010/main" val="1634493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196" y="258392"/>
            <a:ext cx="8229600" cy="1143000"/>
          </a:xfrm>
        </p:spPr>
        <p:txBody>
          <a:bodyPr>
            <a:normAutofit fontScale="90000"/>
          </a:bodyPr>
          <a:lstStyle/>
          <a:p>
            <a:r>
              <a:rPr lang="en-US" b="1" dirty="0"/>
              <a:t>Student-Specific Materials: </a:t>
            </a:r>
            <a:br>
              <a:rPr lang="en-US" b="1" dirty="0"/>
            </a:br>
            <a:r>
              <a:rPr lang="en-US" b="1" dirty="0"/>
              <a:t>TANGIBLE REWARDS</a:t>
            </a:r>
            <a:endParaRPr lang="en-US" dirty="0"/>
          </a:p>
        </p:txBody>
      </p:sp>
      <p:pic>
        <p:nvPicPr>
          <p:cNvPr id="5" name="Picture 4" descr="A close up&#10;&#10;Description automatically generated">
            <a:extLst>
              <a:ext uri="{FF2B5EF4-FFF2-40B4-BE49-F238E27FC236}">
                <a16:creationId xmlns:a16="http://schemas.microsoft.com/office/drawing/2014/main" id="{910ADA25-61EC-4EBF-AB9F-1E23823DE21B}"/>
              </a:ext>
            </a:extLst>
          </p:cNvPr>
          <p:cNvPicPr>
            <a:picLocks noChangeAspect="1"/>
          </p:cNvPicPr>
          <p:nvPr/>
        </p:nvPicPr>
        <p:blipFill>
          <a:blip r:embed="rId2"/>
          <a:stretch>
            <a:fillRect/>
          </a:stretch>
        </p:blipFill>
        <p:spPr>
          <a:xfrm>
            <a:off x="2004636" y="1810274"/>
            <a:ext cx="4091364" cy="2468880"/>
          </a:xfrm>
          <a:prstGeom prst="rect">
            <a:avLst/>
          </a:prstGeom>
        </p:spPr>
      </p:pic>
      <p:pic>
        <p:nvPicPr>
          <p:cNvPr id="10" name="Picture 9" descr="A close up of a toy&#10;&#10;Description automatically generated">
            <a:extLst>
              <a:ext uri="{FF2B5EF4-FFF2-40B4-BE49-F238E27FC236}">
                <a16:creationId xmlns:a16="http://schemas.microsoft.com/office/drawing/2014/main" id="{86E6D897-7893-468E-A72A-BE9E83113854}"/>
              </a:ext>
            </a:extLst>
          </p:cNvPr>
          <p:cNvPicPr>
            <a:picLocks noChangeAspect="1"/>
          </p:cNvPicPr>
          <p:nvPr/>
        </p:nvPicPr>
        <p:blipFill>
          <a:blip r:embed="rId3"/>
          <a:stretch>
            <a:fillRect/>
          </a:stretch>
        </p:blipFill>
        <p:spPr>
          <a:xfrm>
            <a:off x="8077854" y="1682392"/>
            <a:ext cx="1389745" cy="1280160"/>
          </a:xfrm>
          <a:prstGeom prst="rect">
            <a:avLst/>
          </a:prstGeom>
        </p:spPr>
      </p:pic>
      <p:pic>
        <p:nvPicPr>
          <p:cNvPr id="12" name="Picture 11" descr="Calendar, map&#10;&#10;Description automatically generated">
            <a:extLst>
              <a:ext uri="{FF2B5EF4-FFF2-40B4-BE49-F238E27FC236}">
                <a16:creationId xmlns:a16="http://schemas.microsoft.com/office/drawing/2014/main" id="{B5058674-81FF-4BE0-8502-B0B107899900}"/>
              </a:ext>
            </a:extLst>
          </p:cNvPr>
          <p:cNvPicPr>
            <a:picLocks noChangeAspect="1"/>
          </p:cNvPicPr>
          <p:nvPr/>
        </p:nvPicPr>
        <p:blipFill>
          <a:blip r:embed="rId4"/>
          <a:stretch>
            <a:fillRect/>
          </a:stretch>
        </p:blipFill>
        <p:spPr>
          <a:xfrm>
            <a:off x="8762093" y="4569870"/>
            <a:ext cx="1900425" cy="2286000"/>
          </a:xfrm>
          <a:prstGeom prst="rect">
            <a:avLst/>
          </a:prstGeom>
        </p:spPr>
      </p:pic>
      <p:pic>
        <p:nvPicPr>
          <p:cNvPr id="14" name="Picture 13" descr="A picture containing indoor, doll, toy, bear&#10;&#10;Description automatically generated">
            <a:extLst>
              <a:ext uri="{FF2B5EF4-FFF2-40B4-BE49-F238E27FC236}">
                <a16:creationId xmlns:a16="http://schemas.microsoft.com/office/drawing/2014/main" id="{E1902865-9AEF-4411-8F68-23703F9F1FA1}"/>
              </a:ext>
            </a:extLst>
          </p:cNvPr>
          <p:cNvPicPr>
            <a:picLocks noChangeAspect="1"/>
          </p:cNvPicPr>
          <p:nvPr/>
        </p:nvPicPr>
        <p:blipFill>
          <a:blip r:embed="rId5"/>
          <a:stretch>
            <a:fillRect/>
          </a:stretch>
        </p:blipFill>
        <p:spPr>
          <a:xfrm>
            <a:off x="6704957" y="4770808"/>
            <a:ext cx="1534532" cy="1828800"/>
          </a:xfrm>
          <a:prstGeom prst="rect">
            <a:avLst/>
          </a:prstGeom>
        </p:spPr>
      </p:pic>
      <p:pic>
        <p:nvPicPr>
          <p:cNvPr id="9" name="Picture 8" descr="A close up of a toy&#10;&#10;Description automatically generated">
            <a:extLst>
              <a:ext uri="{FF2B5EF4-FFF2-40B4-BE49-F238E27FC236}">
                <a16:creationId xmlns:a16="http://schemas.microsoft.com/office/drawing/2014/main" id="{A2F82A07-4998-41A5-9BF8-4B52A815293E}"/>
              </a:ext>
            </a:extLst>
          </p:cNvPr>
          <p:cNvPicPr>
            <a:picLocks noChangeAspect="1"/>
          </p:cNvPicPr>
          <p:nvPr/>
        </p:nvPicPr>
        <p:blipFill>
          <a:blip r:embed="rId6"/>
          <a:stretch>
            <a:fillRect/>
          </a:stretch>
        </p:blipFill>
        <p:spPr>
          <a:xfrm>
            <a:off x="8077853" y="2957046"/>
            <a:ext cx="1143086" cy="1188720"/>
          </a:xfrm>
          <a:prstGeom prst="rect">
            <a:avLst/>
          </a:prstGeom>
        </p:spPr>
      </p:pic>
      <p:pic>
        <p:nvPicPr>
          <p:cNvPr id="13" name="Picture 12" descr="A close up of a toy&#10;&#10;Description automatically generated">
            <a:extLst>
              <a:ext uri="{FF2B5EF4-FFF2-40B4-BE49-F238E27FC236}">
                <a16:creationId xmlns:a16="http://schemas.microsoft.com/office/drawing/2014/main" id="{1FDD9771-37DF-47F4-8394-07EC7A385558}"/>
              </a:ext>
            </a:extLst>
          </p:cNvPr>
          <p:cNvPicPr>
            <a:picLocks noChangeAspect="1"/>
          </p:cNvPicPr>
          <p:nvPr/>
        </p:nvPicPr>
        <p:blipFill>
          <a:blip r:embed="rId7"/>
          <a:stretch>
            <a:fillRect/>
          </a:stretch>
        </p:blipFill>
        <p:spPr>
          <a:xfrm>
            <a:off x="6864023" y="1600200"/>
            <a:ext cx="1216400" cy="1371600"/>
          </a:xfrm>
          <a:prstGeom prst="rect">
            <a:avLst/>
          </a:prstGeom>
        </p:spPr>
      </p:pic>
      <p:pic>
        <p:nvPicPr>
          <p:cNvPr id="17" name="Picture 16" descr="A picture containing toy, small, little, indoor&#10;&#10;Description automatically generated">
            <a:extLst>
              <a:ext uri="{FF2B5EF4-FFF2-40B4-BE49-F238E27FC236}">
                <a16:creationId xmlns:a16="http://schemas.microsoft.com/office/drawing/2014/main" id="{196C3A86-6B38-41EF-A633-DD5EFB90B073}"/>
              </a:ext>
            </a:extLst>
          </p:cNvPr>
          <p:cNvPicPr>
            <a:picLocks noChangeAspect="1"/>
          </p:cNvPicPr>
          <p:nvPr/>
        </p:nvPicPr>
        <p:blipFill>
          <a:blip r:embed="rId8"/>
          <a:stretch>
            <a:fillRect/>
          </a:stretch>
        </p:blipFill>
        <p:spPr>
          <a:xfrm>
            <a:off x="6779289" y="2932754"/>
            <a:ext cx="1303829" cy="1188720"/>
          </a:xfrm>
          <a:prstGeom prst="rect">
            <a:avLst/>
          </a:prstGeom>
        </p:spPr>
      </p:pic>
      <p:sp>
        <p:nvSpPr>
          <p:cNvPr id="21" name="TextBox 20">
            <a:extLst>
              <a:ext uri="{FF2B5EF4-FFF2-40B4-BE49-F238E27FC236}">
                <a16:creationId xmlns:a16="http://schemas.microsoft.com/office/drawing/2014/main" id="{8C6E6425-7447-41B0-AA88-4688D97C1AEB}"/>
              </a:ext>
            </a:extLst>
          </p:cNvPr>
          <p:cNvSpPr txBox="1"/>
          <p:nvPr/>
        </p:nvSpPr>
        <p:spPr>
          <a:xfrm>
            <a:off x="1704754" y="4595843"/>
            <a:ext cx="4982966" cy="1384995"/>
          </a:xfrm>
          <a:prstGeom prst="rect">
            <a:avLst/>
          </a:prstGeom>
          <a:noFill/>
        </p:spPr>
        <p:txBody>
          <a:bodyPr wrap="square">
            <a:spAutoFit/>
          </a:bodyPr>
          <a:lstStyle/>
          <a:p>
            <a:pPr algn="ctr"/>
            <a:r>
              <a:rPr lang="en-US" sz="2800" b="1" dirty="0">
                <a:solidFill>
                  <a:srgbClr val="7030A0"/>
                </a:solidFill>
                <a:sym typeface="Wingdings" panose="05000000000000000000" pitchFamily="2" charset="2"/>
              </a:rPr>
              <a:t>*Make sure these specific items are </a:t>
            </a:r>
            <a:r>
              <a:rPr lang="en-US" sz="2800" b="1" u="sng" dirty="0">
                <a:solidFill>
                  <a:srgbClr val="7030A0"/>
                </a:solidFill>
                <a:sym typeface="Wingdings" panose="05000000000000000000" pitchFamily="2" charset="2"/>
              </a:rPr>
              <a:t>ONLY</a:t>
            </a:r>
            <a:r>
              <a:rPr lang="en-US" sz="2800" b="1" dirty="0">
                <a:solidFill>
                  <a:srgbClr val="7030A0"/>
                </a:solidFill>
                <a:sym typeface="Wingdings" panose="05000000000000000000" pitchFamily="2" charset="2"/>
              </a:rPr>
              <a:t> available when the student earns a reward!</a:t>
            </a:r>
            <a:endParaRPr lang="en-US" b="1" dirty="0">
              <a:solidFill>
                <a:srgbClr val="7030A0"/>
              </a:solidFill>
            </a:endParaRPr>
          </a:p>
        </p:txBody>
      </p:sp>
    </p:spTree>
    <p:extLst>
      <p:ext uri="{BB962C8B-B14F-4D97-AF65-F5344CB8AC3E}">
        <p14:creationId xmlns:p14="http://schemas.microsoft.com/office/powerpoint/2010/main" val="3092819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973" y="109904"/>
            <a:ext cx="8229600" cy="1143000"/>
          </a:xfrm>
        </p:spPr>
        <p:txBody>
          <a:bodyPr/>
          <a:lstStyle/>
          <a:p>
            <a:r>
              <a:rPr lang="en-US" u="sng" dirty="0"/>
              <a:t>References/Resources </a:t>
            </a:r>
          </a:p>
        </p:txBody>
      </p:sp>
      <p:sp>
        <p:nvSpPr>
          <p:cNvPr id="3" name="Content Placeholder 2"/>
          <p:cNvSpPr>
            <a:spLocks noGrp="1"/>
          </p:cNvSpPr>
          <p:nvPr>
            <p:ph idx="1"/>
          </p:nvPr>
        </p:nvSpPr>
        <p:spPr>
          <a:xfrm>
            <a:off x="2011973" y="1125309"/>
            <a:ext cx="8229600" cy="5304845"/>
          </a:xfrm>
        </p:spPr>
        <p:txBody>
          <a:bodyPr>
            <a:normAutofit/>
          </a:bodyPr>
          <a:lstStyle/>
          <a:p>
            <a:r>
              <a:rPr lang="en-US" sz="2400" dirty="0"/>
              <a:t>PBIS Incentives for Distance Learning: </a:t>
            </a:r>
            <a:r>
              <a:rPr lang="en-US" sz="2400" dirty="0">
                <a:hlinkClick r:id="rId3"/>
              </a:rPr>
              <a:t>https://www.pbisrewards.com/blog/pbis-incentives-distance-learning/</a:t>
            </a:r>
            <a:endParaRPr lang="en-US" sz="2400" dirty="0">
              <a:hlinkClick r:id="rId4"/>
            </a:endParaRPr>
          </a:p>
          <a:p>
            <a:pPr marL="0" indent="0">
              <a:buNone/>
            </a:pPr>
            <a:endParaRPr lang="en-US" sz="1600" dirty="0">
              <a:hlinkClick r:id="rId4"/>
            </a:endParaRPr>
          </a:p>
          <a:p>
            <a:r>
              <a:rPr lang="en-US" sz="2400" dirty="0"/>
              <a:t>Choiceworks Visual Schedule App: </a:t>
            </a:r>
            <a:r>
              <a:rPr lang="en-US" sz="2400" dirty="0">
                <a:hlinkClick r:id="rId5"/>
              </a:rPr>
              <a:t>https://learningworksforkids.com/apps/choiceworks/</a:t>
            </a:r>
            <a:endParaRPr lang="en-US" sz="2400" dirty="0"/>
          </a:p>
          <a:p>
            <a:pPr marL="0" indent="0">
              <a:buNone/>
            </a:pPr>
            <a:endParaRPr lang="en-US" sz="1600" dirty="0"/>
          </a:p>
          <a:p>
            <a:r>
              <a:rPr lang="en-US" sz="2400" dirty="0"/>
              <a:t>Easter Seals School Closure Tool Kit: </a:t>
            </a:r>
            <a:r>
              <a:rPr lang="en-US" sz="2400" dirty="0">
                <a:hlinkClick r:id="rId6"/>
              </a:rPr>
              <a:t>https://l.ead.me/bbTE3n?fbclid=IwAR3LDl4YK2N0YLV2dW-aoHxgkEhNlaIrjF3FQ_6QDMPbcfY8JJrgXGBh-3g</a:t>
            </a:r>
            <a:endParaRPr lang="en-US" sz="2400"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F81C28B4-C153-458D-86FA-2F3232728F2B}"/>
              </a:ext>
            </a:extLst>
          </p:cNvPr>
          <p:cNvPicPr>
            <a:picLocks noChangeAspect="1"/>
          </p:cNvPicPr>
          <p:nvPr/>
        </p:nvPicPr>
        <p:blipFill>
          <a:blip r:embed="rId8"/>
          <a:stretch>
            <a:fillRect/>
          </a:stretch>
        </p:blipFill>
        <p:spPr>
          <a:xfrm>
            <a:off x="8787310" y="4548189"/>
            <a:ext cx="1681317" cy="2194560"/>
          </a:xfrm>
          <a:prstGeom prst="rect">
            <a:avLst/>
          </a:prstGeom>
          <a:ln w="28575">
            <a:solidFill>
              <a:srgbClr val="7030A0"/>
            </a:solidFill>
          </a:ln>
        </p:spPr>
      </p:pic>
    </p:spTree>
    <p:extLst>
      <p:ext uri="{BB962C8B-B14F-4D97-AF65-F5344CB8AC3E}">
        <p14:creationId xmlns:p14="http://schemas.microsoft.com/office/powerpoint/2010/main" val="248851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165" y="166942"/>
            <a:ext cx="8229600" cy="1143000"/>
          </a:xfrm>
        </p:spPr>
        <p:txBody>
          <a:bodyPr>
            <a:normAutofit/>
          </a:bodyPr>
          <a:lstStyle/>
          <a:p>
            <a:r>
              <a:rPr lang="en-US" sz="4000" u="sng" dirty="0"/>
              <a:t>Additional Online Resources</a:t>
            </a:r>
          </a:p>
        </p:txBody>
      </p:sp>
      <p:sp>
        <p:nvSpPr>
          <p:cNvPr id="3" name="Content Placeholder 2"/>
          <p:cNvSpPr>
            <a:spLocks noGrp="1"/>
          </p:cNvSpPr>
          <p:nvPr>
            <p:ph idx="1"/>
          </p:nvPr>
        </p:nvSpPr>
        <p:spPr>
          <a:xfrm>
            <a:off x="1981200" y="1105790"/>
            <a:ext cx="8229600" cy="5475768"/>
          </a:xfrm>
        </p:spPr>
        <p:txBody>
          <a:bodyPr>
            <a:normAutofit fontScale="25000" lnSpcReduction="20000"/>
          </a:bodyPr>
          <a:lstStyle/>
          <a:p>
            <a:pPr marL="0" indent="0">
              <a:buClr>
                <a:schemeClr val="accent1"/>
              </a:buClr>
              <a:buNone/>
            </a:pPr>
            <a:endParaRPr lang="en-US" sz="7200" dirty="0">
              <a:hlinkClick r:id="rId2"/>
            </a:endParaRPr>
          </a:p>
          <a:p>
            <a:pPr>
              <a:buClr>
                <a:schemeClr val="accent1"/>
              </a:buClr>
              <a:buFont typeface="Wingdings" panose="05000000000000000000" pitchFamily="2" charset="2"/>
              <a:buChar char="Ø"/>
            </a:pPr>
            <a:r>
              <a:rPr lang="en-US" sz="11200" dirty="0"/>
              <a:t>Office of Special Education Programs IEP Guidance September 2020: </a:t>
            </a:r>
            <a:r>
              <a:rPr lang="en-US" sz="11200" dirty="0">
                <a:hlinkClick r:id="rId2"/>
              </a:rPr>
              <a:t>https://www2.ed.gov/policy/speced/guid/idea/memosdcltrs/qa-provision-of-services-idea-part-b-09-28-2020.pdf</a:t>
            </a:r>
            <a:r>
              <a:rPr lang="en-US" sz="11200" dirty="0"/>
              <a:t> </a:t>
            </a:r>
          </a:p>
          <a:p>
            <a:pPr>
              <a:buClr>
                <a:schemeClr val="accent1"/>
              </a:buClr>
              <a:buFont typeface="Wingdings" panose="05000000000000000000" pitchFamily="2" charset="2"/>
              <a:buChar char="Ø"/>
            </a:pPr>
            <a:endParaRPr lang="en-US" sz="7200" dirty="0">
              <a:hlinkClick r:id="rId3"/>
            </a:endParaRPr>
          </a:p>
          <a:p>
            <a:pPr>
              <a:buClr>
                <a:schemeClr val="accent1"/>
              </a:buClr>
              <a:buFont typeface="Wingdings" panose="05000000000000000000" pitchFamily="2" charset="2"/>
              <a:buChar char="Ø"/>
            </a:pPr>
            <a:r>
              <a:rPr lang="en-US" sz="11200" dirty="0"/>
              <a:t>Yale Child Study Center’s Guide to Coping During the COVID-19 Pandemic for Families of Children with Autism Spectrum Disorder: </a:t>
            </a:r>
            <a:r>
              <a:rPr lang="en-US" sz="11200" dirty="0">
                <a:hlinkClick r:id="rId3"/>
              </a:rPr>
              <a:t>https://drive.google.com/file/d/1t51xS7Tf9M139U6_ovobIBNxnE28jpEB/view</a:t>
            </a:r>
            <a:r>
              <a:rPr lang="en-US" sz="11200" dirty="0"/>
              <a:t> </a:t>
            </a:r>
          </a:p>
          <a:p>
            <a:pPr>
              <a:buClr>
                <a:schemeClr val="accent1"/>
              </a:buClr>
              <a:buFont typeface="Wingdings" panose="05000000000000000000" pitchFamily="2" charset="2"/>
              <a:buChar char="Ø"/>
            </a:pPr>
            <a:endParaRPr lang="en-US" sz="8000" dirty="0">
              <a:hlinkClick r:id="rId4"/>
            </a:endParaRPr>
          </a:p>
          <a:p>
            <a:pPr>
              <a:buClr>
                <a:schemeClr val="accent1"/>
              </a:buClr>
              <a:buFont typeface="Wingdings" panose="05000000000000000000" pitchFamily="2" charset="2"/>
              <a:buChar char="Ø"/>
            </a:pPr>
            <a:r>
              <a:rPr lang="en-US" sz="11200" dirty="0"/>
              <a:t>Unique Learning System: </a:t>
            </a:r>
            <a:r>
              <a:rPr lang="en-US" sz="11200" dirty="0">
                <a:hlinkClick r:id="rId4"/>
              </a:rPr>
              <a:t>https://www.n2y.com/unique-learning-system/</a:t>
            </a:r>
            <a:r>
              <a:rPr lang="en-US" sz="11200" dirty="0"/>
              <a:t> </a:t>
            </a:r>
          </a:p>
          <a:p>
            <a:pPr marL="0" indent="0">
              <a:buClr>
                <a:schemeClr val="accent1"/>
              </a:buClr>
              <a:buNone/>
            </a:pPr>
            <a:endParaRPr lang="en-US" dirty="0"/>
          </a:p>
          <a:p>
            <a:pPr>
              <a:buClr>
                <a:schemeClr val="accent1"/>
              </a:buClr>
            </a:pPr>
            <a:endParaRPr lang="en-US" sz="20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515" y="228077"/>
            <a:ext cx="1493305" cy="914400"/>
          </a:xfrm>
          <a:prstGeom prst="rect">
            <a:avLst/>
          </a:prstGeom>
        </p:spPr>
      </p:pic>
    </p:spTree>
    <p:extLst>
      <p:ext uri="{BB962C8B-B14F-4D97-AF65-F5344CB8AC3E}">
        <p14:creationId xmlns:p14="http://schemas.microsoft.com/office/powerpoint/2010/main" val="1462111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2998041" y="429898"/>
            <a:ext cx="6311504" cy="402459"/>
          </a:xfrm>
          <a:prstGeom prst="rect">
            <a:avLst/>
          </a:prstGeom>
          <a:ln w="12700">
            <a:miter lim="400000"/>
          </a:ln>
          <a:extLst>
            <a:ext uri="{C572A759-6A51-4108-AA02-DFA0A04FC94B}">
              <ma14:wrappingTextBoxFlag xmlns:ma14="http://schemas.microsoft.com/office/mac/drawingml/2011/main" xmlns="" val="1"/>
            </a:ext>
          </a:extLst>
        </p:spPr>
        <p:txBody>
          <a:bodyPr wrap="square" lIns="25706" tIns="25706" rIns="25706" bIns="25706" anchor="b">
            <a:spAutoFit/>
          </a:bodyPr>
          <a:lstStyle>
            <a:lvl1pPr algn="ctr" defTabSz="914400">
              <a:lnSpc>
                <a:spcPct val="90000"/>
              </a:lnSpc>
              <a:defRPr sz="4500">
                <a:latin typeface="Arial"/>
                <a:ea typeface="Arial"/>
                <a:cs typeface="Arial"/>
                <a:sym typeface="Arial"/>
              </a:defRPr>
            </a:lvl1pPr>
          </a:lstStyle>
          <a:p>
            <a:pPr defTabSz="514350" hangingPunct="0"/>
            <a:r>
              <a:rPr sz="2531" kern="0" dirty="0">
                <a:solidFill>
                  <a:srgbClr val="000000"/>
                </a:solidFill>
              </a:rPr>
              <a:t>Disclaimer</a:t>
            </a:r>
            <a:r>
              <a:rPr lang="en-US" sz="2531" kern="0" dirty="0">
                <a:solidFill>
                  <a:srgbClr val="000000"/>
                </a:solidFill>
              </a:rPr>
              <a:t> and Funding Statement</a:t>
            </a:r>
            <a:endParaRPr sz="2531" kern="0" dirty="0">
              <a:solidFill>
                <a:srgbClr val="000000"/>
              </a:solidFill>
            </a:endParaRPr>
          </a:p>
        </p:txBody>
      </p:sp>
      <p:sp>
        <p:nvSpPr>
          <p:cNvPr id="145" name="Google Shape;165;p22"/>
          <p:cNvSpPr txBox="1"/>
          <p:nvPr/>
        </p:nvSpPr>
        <p:spPr>
          <a:xfrm>
            <a:off x="2561690" y="1110108"/>
            <a:ext cx="7459642" cy="4637785"/>
          </a:xfrm>
          <a:prstGeom prst="rect">
            <a:avLst/>
          </a:prstGeom>
          <a:ln w="12700">
            <a:miter lim="400000"/>
          </a:ln>
          <a:extLst>
            <a:ext uri="{C572A759-6A51-4108-AA02-DFA0A04FC94B}">
              <ma14:wrappingTextBoxFlag xmlns:ma14="http://schemas.microsoft.com/office/mac/drawingml/2011/main" xmlns="" val="1"/>
            </a:ext>
          </a:extLst>
        </p:spPr>
        <p:txBody>
          <a:bodyPr wrap="square" lIns="25706" tIns="25706" rIns="25706" bIns="25706" anchor="t">
            <a:spAutoFit/>
          </a:bodyPr>
          <a:lstStyle/>
          <a:p>
            <a:pPr defTabSz="685800" fontAlgn="base">
              <a:spcBef>
                <a:spcPct val="0"/>
              </a:spcBef>
              <a:spcAft>
                <a:spcPct val="0"/>
              </a:spcAft>
              <a:buClr>
                <a:srgbClr val="CC4927"/>
              </a:buClr>
              <a:defRPr sz="1700"/>
            </a:pPr>
            <a:r>
              <a:rPr lang="en-US" sz="1600" dirty="0">
                <a:solidFill>
                  <a:prstClr val="black"/>
                </a:solidFill>
                <a:latin typeface="Calibri" pitchFamily="34" charset="0"/>
                <a:cs typeface="Arial" charset="0"/>
                <a:sym typeface="Calibri"/>
              </a:rPr>
              <a:t>This presentation was prepared for the Mountain Plains Mental Health Technology Transfer Center (Mountain Plains MHTTC)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Mountain Plains MHTTC. For more information on obtaining copies of this presentation please email </a:t>
            </a:r>
            <a:r>
              <a:rPr lang="en-US" sz="1600" u="sng" dirty="0">
                <a:solidFill>
                  <a:prstClr val="black"/>
                </a:solidFill>
                <a:uFill>
                  <a:solidFill>
                    <a:srgbClr val="0563C1"/>
                  </a:solidFill>
                </a:uFill>
                <a:latin typeface="Calibri" pitchFamily="34" charset="0"/>
                <a:cs typeface="Arial" charset="0"/>
                <a:sym typeface="Calibri"/>
                <a:hlinkClick r:id="rId3"/>
              </a:rPr>
              <a:t>swinfield@wiche.edu</a:t>
            </a:r>
            <a:r>
              <a:rPr lang="en-US" sz="1600" u="sng" dirty="0">
                <a:solidFill>
                  <a:prstClr val="black"/>
                </a:solidFill>
                <a:uFill>
                  <a:solidFill>
                    <a:srgbClr val="0563C1"/>
                  </a:solidFill>
                </a:uFill>
                <a:latin typeface="Calibri" pitchFamily="34" charset="0"/>
                <a:cs typeface="Arial" charset="0"/>
                <a:sym typeface="Calibri"/>
              </a:rPr>
              <a:t> </a:t>
            </a:r>
          </a:p>
          <a:p>
            <a:pPr defTabSz="685800" fontAlgn="base">
              <a:spcBef>
                <a:spcPts val="563"/>
              </a:spcBef>
              <a:spcAft>
                <a:spcPct val="0"/>
              </a:spcAft>
              <a:buClr>
                <a:srgbClr val="CC4927"/>
              </a:buClr>
              <a:defRPr sz="1700"/>
            </a:pPr>
            <a:br>
              <a:rPr lang="en-US" sz="1600" dirty="0">
                <a:solidFill>
                  <a:prstClr val="black"/>
                </a:solidFill>
                <a:latin typeface="Calibri" pitchFamily="34" charset="0"/>
                <a:cs typeface="Arial" charset="0"/>
                <a:sym typeface="Calibri"/>
              </a:rPr>
            </a:br>
            <a:r>
              <a:rPr lang="en-US" sz="1600" dirty="0">
                <a:solidFill>
                  <a:prstClr val="black"/>
                </a:solidFill>
                <a:latin typeface="Calibri" pitchFamily="34" charset="0"/>
                <a:cs typeface="Arial" charset="0"/>
                <a:sym typeface="Calibri"/>
              </a:rPr>
              <a:t>At the time of this presentation, Elinore F. McCance-Katz served as SAMHSA Assistant Secretary. The opinions expressed herein are the views of Rachel freedman and do not reflect the official position of the Department of Health and Human Services (DHHS), or SAMHSA. No official support or endorsement of DHHS, SAMHSA, for the opinions described in this presentation is intended or should be inferred. </a:t>
            </a:r>
          </a:p>
          <a:p>
            <a:pPr defTabSz="685800" fontAlgn="base">
              <a:spcBef>
                <a:spcPts val="563"/>
              </a:spcBef>
              <a:spcAft>
                <a:spcPct val="0"/>
              </a:spcAft>
              <a:buClr>
                <a:srgbClr val="CC4927"/>
              </a:buClr>
              <a:defRPr sz="1700"/>
            </a:pPr>
            <a:r>
              <a:rPr lang="en-US" sz="1600" dirty="0">
                <a:solidFill>
                  <a:srgbClr val="000000"/>
                </a:solidFill>
                <a:latin typeface="Calibri" panose="020F0502020204030204" pitchFamily="34" charset="0"/>
                <a:cs typeface="Arial" charset="0"/>
                <a:sym typeface="Calibri"/>
              </a:rPr>
              <a:t>The work of the Mountain Plains MHTTC is supported by grant H79SM081792 from the Department of Health and Human Services, Substance Abuse and Mental Health Services Administration.</a:t>
            </a:r>
            <a:endParaRPr lang="en-US" sz="1600" dirty="0">
              <a:solidFill>
                <a:prstClr val="black"/>
              </a:solidFill>
              <a:latin typeface="Calibri" pitchFamily="34" charset="0"/>
              <a:cs typeface="Arial" charset="0"/>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ck, drawing, guitar&#10;&#10;Description automatically generated">
            <a:extLst>
              <a:ext uri="{FF2B5EF4-FFF2-40B4-BE49-F238E27FC236}">
                <a16:creationId xmlns:a16="http://schemas.microsoft.com/office/drawing/2014/main" id="{B4D57744-762D-4F2D-B16E-805CF3727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513" y="294902"/>
            <a:ext cx="4969239" cy="1508760"/>
          </a:xfrm>
          <a:prstGeom prst="rect">
            <a:avLst/>
          </a:prstGeom>
        </p:spPr>
      </p:pic>
      <p:sp>
        <p:nvSpPr>
          <p:cNvPr id="5" name="TextBox 4">
            <a:extLst>
              <a:ext uri="{FF2B5EF4-FFF2-40B4-BE49-F238E27FC236}">
                <a16:creationId xmlns:a16="http://schemas.microsoft.com/office/drawing/2014/main" id="{298088B9-1953-40AB-9B8E-6BA9E14AB00B}"/>
              </a:ext>
            </a:extLst>
          </p:cNvPr>
          <p:cNvSpPr txBox="1"/>
          <p:nvPr/>
        </p:nvSpPr>
        <p:spPr>
          <a:xfrm>
            <a:off x="1896141" y="1925928"/>
            <a:ext cx="8404857" cy="2923877"/>
          </a:xfrm>
          <a:prstGeom prst="rect">
            <a:avLst/>
          </a:prstGeom>
          <a:noFill/>
        </p:spPr>
        <p:txBody>
          <a:bodyPr wrap="square" rtlCol="0">
            <a:spAutoFit/>
          </a:bodyPr>
          <a:lstStyle/>
          <a:p>
            <a:pPr algn="ctr"/>
            <a:endParaRPr lang="en-US" sz="100" dirty="0">
              <a:latin typeface="Verdana" panose="020B0604030504040204" pitchFamily="34" charset="0"/>
              <a:ea typeface="Verdana" panose="020B0604030504040204" pitchFamily="34" charset="0"/>
            </a:endParaRPr>
          </a:p>
          <a:p>
            <a:pPr algn="ctr"/>
            <a:endParaRPr lang="en-US" sz="1100" dirty="0">
              <a:solidFill>
                <a:srgbClr val="002060"/>
              </a:solidFill>
              <a:latin typeface="+mj-lt"/>
              <a:ea typeface="Verdana" panose="020B0604030504040204" pitchFamily="34" charset="0"/>
            </a:endParaRPr>
          </a:p>
          <a:p>
            <a:pPr marL="257175" indent="-257175">
              <a:buFont typeface="Arial" panose="020B0604020202020204" pitchFamily="34" charset="0"/>
              <a:buChar char="•"/>
            </a:pPr>
            <a:r>
              <a:rPr lang="en-US" sz="3200" dirty="0">
                <a:solidFill>
                  <a:srgbClr val="002060"/>
                </a:solidFill>
                <a:latin typeface="+mj-lt"/>
                <a:ea typeface="Verdana" panose="020B0604030504040204" pitchFamily="34" charset="0"/>
              </a:rPr>
              <a:t>Please ask any questions or share any comments that you may have!</a:t>
            </a:r>
          </a:p>
          <a:p>
            <a:pPr marL="257175" indent="-257175">
              <a:buFont typeface="Arial" panose="020B0604020202020204" pitchFamily="34" charset="0"/>
              <a:buChar char="•"/>
            </a:pPr>
            <a:endParaRPr lang="en-US" sz="1200" dirty="0">
              <a:solidFill>
                <a:srgbClr val="002060"/>
              </a:solidFill>
              <a:latin typeface="+mj-lt"/>
              <a:ea typeface="Verdana" panose="020B0604030504040204" pitchFamily="34" charset="0"/>
            </a:endParaRPr>
          </a:p>
          <a:p>
            <a:pPr marL="257175" indent="-257175">
              <a:buFont typeface="Arial" panose="020B0604020202020204" pitchFamily="34" charset="0"/>
              <a:buChar char="•"/>
            </a:pPr>
            <a:r>
              <a:rPr lang="en-US" sz="3200" dirty="0">
                <a:solidFill>
                  <a:srgbClr val="002060"/>
                </a:solidFill>
                <a:latin typeface="+mj-lt"/>
                <a:ea typeface="Verdana" panose="020B0604030504040204" pitchFamily="34" charset="0"/>
              </a:rPr>
              <a:t>Contact Rachel Freedman at </a:t>
            </a:r>
            <a:r>
              <a:rPr lang="en-US" sz="3200" dirty="0">
                <a:solidFill>
                  <a:srgbClr val="0070C0"/>
                </a:solidFill>
                <a:latin typeface="+mj-lt"/>
                <a:ea typeface="Verdana" panose="020B0604030504040204" pitchFamily="34" charset="0"/>
                <a:hlinkClick r:id="rId4"/>
              </a:rPr>
              <a:t>rfreedma@uwyo.edu </a:t>
            </a:r>
            <a:r>
              <a:rPr lang="en-US" sz="3200" dirty="0">
                <a:solidFill>
                  <a:srgbClr val="002060"/>
                </a:solidFill>
                <a:latin typeface="+mj-lt"/>
                <a:ea typeface="Verdana" panose="020B0604030504040204" pitchFamily="34" charset="0"/>
              </a:rPr>
              <a:t>for additional information or resources.</a:t>
            </a:r>
          </a:p>
        </p:txBody>
      </p:sp>
      <p:pic>
        <p:nvPicPr>
          <p:cNvPr id="9" name="Picture 8" descr="A picture of the words &quot;Thank You!&quot; surrounded by flowers.">
            <a:extLst>
              <a:ext uri="{FF2B5EF4-FFF2-40B4-BE49-F238E27FC236}">
                <a16:creationId xmlns:a16="http://schemas.microsoft.com/office/drawing/2014/main" id="{42C59CD6-1A4B-4A42-8235-453A1849757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78814" y="4459978"/>
            <a:ext cx="3084949" cy="2103120"/>
          </a:xfrm>
          <a:prstGeom prst="rect">
            <a:avLst/>
          </a:prstGeom>
        </p:spPr>
      </p:pic>
    </p:spTree>
    <p:extLst>
      <p:ext uri="{BB962C8B-B14F-4D97-AF65-F5344CB8AC3E}">
        <p14:creationId xmlns:p14="http://schemas.microsoft.com/office/powerpoint/2010/main" val="300989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ndba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5375"/>
            <a:ext cx="9215542" cy="6883649"/>
          </a:xfrm>
          <a:prstGeom prst="rect">
            <a:avLst/>
          </a:prstGeom>
          <a:solidFill>
            <a:srgbClr val="EEECE1"/>
          </a:solid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4685" y="119105"/>
            <a:ext cx="1585670" cy="970090"/>
          </a:xfrm>
          <a:prstGeom prst="rect">
            <a:avLst/>
          </a:prstGeom>
        </p:spPr>
      </p:pic>
      <p:sp>
        <p:nvSpPr>
          <p:cNvPr id="3" name="TextBox 2"/>
          <p:cNvSpPr txBox="1"/>
          <p:nvPr/>
        </p:nvSpPr>
        <p:spPr>
          <a:xfrm>
            <a:off x="2837744" y="993988"/>
            <a:ext cx="6436698" cy="1323439"/>
          </a:xfrm>
          <a:prstGeom prst="rect">
            <a:avLst/>
          </a:prstGeom>
          <a:noFill/>
        </p:spPr>
        <p:txBody>
          <a:bodyPr wrap="none" rtlCol="0">
            <a:spAutoFit/>
          </a:bodyPr>
          <a:lstStyle/>
          <a:p>
            <a:pPr algn="ctr"/>
            <a:r>
              <a:rPr lang="en-US" sz="4000" b="1" dirty="0"/>
              <a:t>Distance Learning Strategies</a:t>
            </a:r>
          </a:p>
          <a:p>
            <a:pPr algn="ctr"/>
            <a:r>
              <a:rPr lang="en-US" sz="4000" b="1" dirty="0"/>
              <a:t>for Students with Disabilities </a:t>
            </a:r>
          </a:p>
        </p:txBody>
      </p:sp>
      <p:sp>
        <p:nvSpPr>
          <p:cNvPr id="7" name="TextBox 6"/>
          <p:cNvSpPr txBox="1"/>
          <p:nvPr/>
        </p:nvSpPr>
        <p:spPr>
          <a:xfrm>
            <a:off x="3609658" y="4041270"/>
            <a:ext cx="5568594" cy="1631216"/>
          </a:xfrm>
          <a:prstGeom prst="rect">
            <a:avLst/>
          </a:prstGeom>
          <a:noFill/>
        </p:spPr>
        <p:txBody>
          <a:bodyPr wrap="square" rtlCol="0">
            <a:spAutoFit/>
          </a:bodyPr>
          <a:lstStyle/>
          <a:p>
            <a:pPr algn="ctr"/>
            <a:r>
              <a:rPr lang="en-US" sz="2000" b="1" dirty="0">
                <a:solidFill>
                  <a:srgbClr val="002060"/>
                </a:solidFill>
              </a:rPr>
              <a:t>Rachel Freedman, MA, MS, BCBA, LABA</a:t>
            </a:r>
          </a:p>
          <a:p>
            <a:pPr algn="ctr"/>
            <a:r>
              <a:rPr lang="en-US" sz="2000" b="1" dirty="0"/>
              <a:t>Wyoming Institute for Disabilities (WIND)</a:t>
            </a:r>
          </a:p>
          <a:p>
            <a:pPr algn="ctr"/>
            <a:r>
              <a:rPr lang="en-US" sz="2000" b="1" dirty="0"/>
              <a:t>College of Health Sciences</a:t>
            </a:r>
          </a:p>
          <a:p>
            <a:pPr algn="ctr"/>
            <a:r>
              <a:rPr lang="en-US" sz="2000" b="1" dirty="0"/>
              <a:t>University of Wyoming</a:t>
            </a:r>
          </a:p>
          <a:p>
            <a:pPr algn="ctr"/>
            <a:r>
              <a:rPr lang="en-US" sz="2000" b="1" dirty="0">
                <a:hlinkClick r:id="rId5"/>
              </a:rPr>
              <a:t>rfreedma@uwyo.edu</a:t>
            </a:r>
            <a:endParaRPr lang="en-US" sz="2000" b="1" dirty="0"/>
          </a:p>
        </p:txBody>
      </p:sp>
      <p:pic>
        <p:nvPicPr>
          <p:cNvPr id="9" name="Picture 8" descr="A desktop computer sitting on top of a desk&#10;&#10;Description automatically generated">
            <a:extLst>
              <a:ext uri="{FF2B5EF4-FFF2-40B4-BE49-F238E27FC236}">
                <a16:creationId xmlns:a16="http://schemas.microsoft.com/office/drawing/2014/main" id="{726A6247-E198-4B73-B884-F4A594DB8BE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356262" y="2440267"/>
            <a:ext cx="2011680" cy="1342365"/>
          </a:xfrm>
          <a:prstGeom prst="rect">
            <a:avLst/>
          </a:prstGeom>
          <a:ln w="28575">
            <a:solidFill>
              <a:srgbClr val="FF33CC"/>
            </a:solidFill>
          </a:ln>
        </p:spPr>
      </p:pic>
      <p:sp>
        <p:nvSpPr>
          <p:cNvPr id="10" name="TextBox 9">
            <a:extLst>
              <a:ext uri="{FF2B5EF4-FFF2-40B4-BE49-F238E27FC236}">
                <a16:creationId xmlns:a16="http://schemas.microsoft.com/office/drawing/2014/main" id="{24322CDB-63DC-47D6-9FEC-C71412CDE4A8}"/>
              </a:ext>
            </a:extLst>
          </p:cNvPr>
          <p:cNvSpPr txBox="1">
            <a:spLocks noChangeAspect="1"/>
          </p:cNvSpPr>
          <p:nvPr/>
        </p:nvSpPr>
        <p:spPr>
          <a:xfrm>
            <a:off x="5592566" y="8767957"/>
            <a:ext cx="2286000" cy="369332"/>
          </a:xfrm>
          <a:prstGeom prst="rect">
            <a:avLst/>
          </a:prstGeom>
          <a:noFill/>
        </p:spPr>
        <p:txBody>
          <a:bodyPr wrap="square" rtlCol="0">
            <a:spAutoFit/>
          </a:bodyPr>
          <a:lstStyle/>
          <a:p>
            <a:r>
              <a:rPr lang="en-US" sz="900" dirty="0">
                <a:hlinkClick r:id="rId7" tooltip="https://askleo.com/the_first_eight_things_to_do_with_your_new_computer/"/>
              </a:rPr>
              <a:t>This Photo</a:t>
            </a:r>
            <a:r>
              <a:rPr lang="en-US" sz="900" dirty="0"/>
              <a:t> by Unknown Author is licensed under </a:t>
            </a:r>
            <a:r>
              <a:rPr lang="en-US" sz="900" dirty="0">
                <a:hlinkClick r:id="rId8" tooltip="https://creativecommons.org/licenses/by-nc-nd/3.0/"/>
              </a:rPr>
              <a:t>CC BY-NC-ND</a:t>
            </a:r>
            <a:endParaRPr lang="en-US" sz="900" dirty="0"/>
          </a:p>
        </p:txBody>
      </p:sp>
    </p:spTree>
    <p:extLst>
      <p:ext uri="{BB962C8B-B14F-4D97-AF65-F5344CB8AC3E}">
        <p14:creationId xmlns:p14="http://schemas.microsoft.com/office/powerpoint/2010/main" val="4277126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p:cNvSpPr>
          <p:nvPr>
            <p:ph type="body" idx="1"/>
          </p:nvPr>
        </p:nvSpPr>
        <p:spPr>
          <a:xfrm>
            <a:off x="3804981" y="1443515"/>
            <a:ext cx="6577979" cy="5029203"/>
          </a:xfrm>
          <a:prstGeom prst="rect">
            <a:avLst/>
          </a:prstGeom>
          <a:ln w="22225" cap="flat" cmpd="sng">
            <a:noFill/>
            <a:prstDash val="solid"/>
            <a:round/>
            <a:headEnd type="none" w="sm" len="sm"/>
            <a:tailEnd type="none" w="sm" len="sm"/>
          </a:ln>
        </p:spPr>
        <p:txBody>
          <a:bodyPr spcFirstLastPara="1" vert="horz" wrap="square" lIns="91425" tIns="91425" rIns="91425" bIns="91425" rtlCol="0" anchor="t" anchorCtr="0">
            <a:noAutofit/>
          </a:bodyPr>
          <a:lstStyle/>
          <a:p>
            <a:pPr marL="285750" indent="-285750">
              <a:spcBef>
                <a:spcPts val="600"/>
              </a:spcBef>
            </a:pPr>
            <a:r>
              <a:rPr lang="en" sz="2400" b="1" dirty="0">
                <a:solidFill>
                  <a:srgbClr val="000099"/>
                </a:solidFill>
                <a:latin typeface="Arial" panose="020B0604020202020204" pitchFamily="34" charset="0"/>
                <a:ea typeface="Arial"/>
                <a:cs typeface="Arial" panose="020B0604020202020204" pitchFamily="34" charset="0"/>
                <a:sym typeface="Arial"/>
              </a:rPr>
              <a:t>Lifelong personal connections to individuals w/ autism &amp; Down syndrome</a:t>
            </a:r>
          </a:p>
          <a:p>
            <a:pPr marL="285750" indent="-285750">
              <a:spcBef>
                <a:spcPts val="600"/>
              </a:spcBef>
            </a:pPr>
            <a:r>
              <a:rPr lang="en" sz="2400" b="1" dirty="0">
                <a:latin typeface="Arial" panose="020B0604020202020204" pitchFamily="34" charset="0"/>
                <a:ea typeface="Arial"/>
                <a:cs typeface="Arial" panose="020B0604020202020204" pitchFamily="34" charset="0"/>
                <a:sym typeface="Arial"/>
              </a:rPr>
              <a:t>Started professional Applied Behavior Analysis (ABA) training in 2007</a:t>
            </a:r>
          </a:p>
          <a:p>
            <a:pPr marL="285750" indent="-285750">
              <a:spcBef>
                <a:spcPts val="600"/>
              </a:spcBef>
            </a:pPr>
            <a:r>
              <a:rPr lang="en" sz="2400" b="1" dirty="0">
                <a:solidFill>
                  <a:srgbClr val="7030A0"/>
                </a:solidFill>
                <a:latin typeface="Arial" panose="020B0604020202020204" pitchFamily="34" charset="0"/>
                <a:ea typeface="Arial"/>
                <a:cs typeface="Arial" panose="020B0604020202020204" pitchFamily="34" charset="0"/>
                <a:sym typeface="Arial"/>
              </a:rPr>
              <a:t>Board-Certified Behavior Analyst </a:t>
            </a:r>
            <a:r>
              <a:rPr lang="en" sz="1600" b="1" dirty="0">
                <a:latin typeface="Arial" panose="020B0604020202020204" pitchFamily="34" charset="0"/>
                <a:ea typeface="Arial"/>
                <a:cs typeface="Arial" panose="020B0604020202020204" pitchFamily="34" charset="0"/>
                <a:sym typeface="Arial"/>
              </a:rPr>
              <a:t>(since 2011)</a:t>
            </a:r>
            <a:endParaRPr lang="en" sz="1800" b="1" dirty="0">
              <a:latin typeface="Arial" panose="020B0604020202020204" pitchFamily="34" charset="0"/>
              <a:ea typeface="Arial"/>
              <a:cs typeface="Arial" panose="020B0604020202020204" pitchFamily="34" charset="0"/>
              <a:sym typeface="Arial"/>
            </a:endParaRPr>
          </a:p>
          <a:p>
            <a:pPr marL="285750" indent="-285750">
              <a:spcBef>
                <a:spcPts val="600"/>
              </a:spcBef>
            </a:pPr>
            <a:r>
              <a:rPr lang="en" sz="2400" b="1" dirty="0">
                <a:solidFill>
                  <a:srgbClr val="000099"/>
                </a:solidFill>
                <a:latin typeface="Arial" panose="020B0604020202020204" pitchFamily="34" charset="0"/>
                <a:ea typeface="Arial"/>
                <a:cs typeface="Arial" panose="020B0604020202020204" pitchFamily="34" charset="0"/>
                <a:sym typeface="Arial"/>
              </a:rPr>
              <a:t>Licensed Special Education Administrator </a:t>
            </a:r>
            <a:r>
              <a:rPr lang="en" sz="2400" b="1" dirty="0">
                <a:solidFill>
                  <a:srgbClr val="7030A0"/>
                </a:solidFill>
                <a:latin typeface="Arial" panose="020B0604020202020204" pitchFamily="34" charset="0"/>
                <a:ea typeface="Arial"/>
                <a:cs typeface="Arial" panose="020B0604020202020204" pitchFamily="34" charset="0"/>
                <a:sym typeface="Arial"/>
              </a:rPr>
              <a:t> </a:t>
            </a:r>
            <a:r>
              <a:rPr lang="en" sz="1800" b="1" dirty="0">
                <a:latin typeface="Arial" panose="020B0604020202020204" pitchFamily="34" charset="0"/>
                <a:ea typeface="Arial"/>
                <a:cs typeface="Arial" panose="020B0604020202020204" pitchFamily="34" charset="0"/>
                <a:sym typeface="Arial"/>
              </a:rPr>
              <a:t>(Massachusetts)</a:t>
            </a:r>
          </a:p>
          <a:p>
            <a:pPr marL="285750" indent="-285750">
              <a:spcBef>
                <a:spcPts val="600"/>
              </a:spcBef>
            </a:pPr>
            <a:r>
              <a:rPr lang="en" sz="2400" b="1" dirty="0">
                <a:latin typeface="Arial" panose="020B0604020202020204" pitchFamily="34" charset="0"/>
                <a:ea typeface="Arial"/>
                <a:cs typeface="Arial" panose="020B0604020202020204" pitchFamily="34" charset="0"/>
                <a:sym typeface="Arial"/>
              </a:rPr>
              <a:t>Enrolled in PhD program in                         Special Education w/ emphasis in                    Autism Spectrum Disorder                                        </a:t>
            </a:r>
            <a:r>
              <a:rPr lang="en" sz="2400" b="1" dirty="0">
                <a:solidFill>
                  <a:srgbClr val="002060"/>
                </a:solidFill>
                <a:latin typeface="Arial" panose="020B0604020202020204" pitchFamily="34" charset="0"/>
                <a:ea typeface="Arial"/>
                <a:cs typeface="Arial" panose="020B0604020202020204" pitchFamily="34" charset="0"/>
                <a:sym typeface="Arial"/>
              </a:rPr>
              <a:t>@ </a:t>
            </a:r>
            <a:r>
              <a:rPr lang="en" sz="2400" b="1" u="sng" dirty="0">
                <a:solidFill>
                  <a:srgbClr val="002060"/>
                </a:solidFill>
                <a:latin typeface="Arial" panose="020B0604020202020204" pitchFamily="34" charset="0"/>
                <a:ea typeface="Arial"/>
                <a:cs typeface="Arial" panose="020B0604020202020204" pitchFamily="34" charset="0"/>
                <a:sym typeface="Arial"/>
                <a:hlinkClick r:id="rId3"/>
              </a:rPr>
              <a:t>University of Idaho</a:t>
            </a:r>
            <a:endParaRPr lang="en" sz="2400" b="1" u="sng" dirty="0">
              <a:solidFill>
                <a:srgbClr val="002060"/>
              </a:solidFill>
              <a:latin typeface="Arial" panose="020B0604020202020204" pitchFamily="34" charset="0"/>
              <a:ea typeface="Arial"/>
              <a:cs typeface="Arial" panose="020B0604020202020204" pitchFamily="34" charset="0"/>
              <a:sym typeface="Arial"/>
            </a:endParaRP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9744" y="200346"/>
            <a:ext cx="1493305" cy="91440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2047981" y="391247"/>
            <a:ext cx="6801346" cy="1006034"/>
          </a:xfrm>
          <a:prstGeom prst="rect">
            <a:avLst/>
          </a:prstGeom>
          <a:noFill/>
        </p:spPr>
        <p:txBody>
          <a:bodyPr spcFirstLastPara="1" vert="horz" wrap="square" lIns="91425" tIns="91425" rIns="91425" bIns="91425" rtlCol="0" anchor="t" anchorCtr="0">
            <a:normAutofit fontScale="92500" lnSpcReduction="20000"/>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900" dirty="0"/>
              <a:t>Presenter Information:</a:t>
            </a:r>
          </a:p>
          <a:p>
            <a:r>
              <a:rPr lang="en-US" sz="3000" b="1" u="sng" dirty="0"/>
              <a:t>Rachel Freedman, MA, MS, BCBA, LABA</a:t>
            </a:r>
            <a:endParaRPr lang="en-US" sz="2400" b="1" u="sng" dirty="0"/>
          </a:p>
        </p:txBody>
      </p:sp>
      <p:pic>
        <p:nvPicPr>
          <p:cNvPr id="3" name="Picture 2" descr="Rachel Freedman's professional headshot.">
            <a:extLst>
              <a:ext uri="{FF2B5EF4-FFF2-40B4-BE49-F238E27FC236}">
                <a16:creationId xmlns:a16="http://schemas.microsoft.com/office/drawing/2014/main" id="{4CC30C33-C55C-465E-895D-341AB842B43D}"/>
              </a:ext>
            </a:extLst>
          </p:cNvPr>
          <p:cNvPicPr>
            <a:picLocks noChangeAspect="1"/>
          </p:cNvPicPr>
          <p:nvPr/>
        </p:nvPicPr>
        <p:blipFill>
          <a:blip r:embed="rId5"/>
          <a:stretch>
            <a:fillRect/>
          </a:stretch>
        </p:blipFill>
        <p:spPr>
          <a:xfrm>
            <a:off x="1855517" y="2240195"/>
            <a:ext cx="1828800" cy="2194560"/>
          </a:xfrm>
          <a:prstGeom prst="rect">
            <a:avLst/>
          </a:prstGeom>
        </p:spPr>
      </p:pic>
    </p:spTree>
    <p:extLst>
      <p:ext uri="{BB962C8B-B14F-4D97-AF65-F5344CB8AC3E}">
        <p14:creationId xmlns:p14="http://schemas.microsoft.com/office/powerpoint/2010/main" val="992851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p:cNvSpPr>
          <p:nvPr>
            <p:ph type="body" idx="1"/>
          </p:nvPr>
        </p:nvSpPr>
        <p:spPr>
          <a:xfrm>
            <a:off x="1883597" y="811659"/>
            <a:ext cx="8528080" cy="5630809"/>
          </a:xfrm>
          <a:prstGeom prst="rect">
            <a:avLst/>
          </a:prstGeom>
          <a:ln w="22225" cap="flat" cmpd="sng">
            <a:noFill/>
            <a:prstDash val="solid"/>
            <a:round/>
            <a:headEnd type="none" w="sm" len="sm"/>
            <a:tailEnd type="none" w="sm" len="sm"/>
          </a:ln>
        </p:spPr>
        <p:txBody>
          <a:bodyPr spcFirstLastPara="1" vert="horz" wrap="square" lIns="91425" tIns="91425" rIns="91425" bIns="91425" rtlCol="0" anchor="t" anchorCtr="0">
            <a:noAutofit/>
          </a:bodyPr>
          <a:lstStyle/>
          <a:p>
            <a:pPr marL="285750" indent="-285750">
              <a:spcBef>
                <a:spcPts val="600"/>
              </a:spcBef>
            </a:pPr>
            <a:r>
              <a:rPr lang="en-US" sz="2400" b="1" dirty="0">
                <a:solidFill>
                  <a:srgbClr val="000099"/>
                </a:solidFill>
                <a:latin typeface="Arial" panose="020B0604020202020204" pitchFamily="34" charset="0"/>
                <a:cs typeface="Arial" panose="020B0604020202020204" pitchFamily="34" charset="0"/>
              </a:rPr>
              <a:t>Experience across multiple states…</a:t>
            </a:r>
            <a:endParaRPr lang="en-US" sz="1800" b="1" dirty="0">
              <a:solidFill>
                <a:srgbClr val="000099"/>
              </a:solidFill>
              <a:latin typeface="Arial" panose="020B0604020202020204" pitchFamily="34" charset="0"/>
              <a:cs typeface="Arial" panose="020B0604020202020204" pitchFamily="34" charset="0"/>
            </a:endParaRPr>
          </a:p>
          <a:p>
            <a:pPr marL="742950" lvl="1" indent="-285750">
              <a:spcBef>
                <a:spcPts val="600"/>
              </a:spcBef>
            </a:pPr>
            <a:r>
              <a:rPr lang="en-US" sz="2400" b="1" i="1" dirty="0">
                <a:latin typeface="Arial" panose="020B0604020202020204" pitchFamily="34" charset="0"/>
                <a:cs typeface="Arial" panose="020B0604020202020204" pitchFamily="34" charset="0"/>
              </a:rPr>
              <a:t>Wisconsin</a:t>
            </a:r>
          </a:p>
          <a:p>
            <a:pPr marL="742950" lvl="1" indent="-285750">
              <a:spcBef>
                <a:spcPts val="600"/>
              </a:spcBef>
            </a:pPr>
            <a:r>
              <a:rPr lang="en-US" sz="2400" b="1" i="1" dirty="0">
                <a:latin typeface="Arial" panose="020B0604020202020204" pitchFamily="34" charset="0"/>
                <a:cs typeface="Arial" panose="020B0604020202020204" pitchFamily="34" charset="0"/>
              </a:rPr>
              <a:t>Massachusetts</a:t>
            </a:r>
          </a:p>
          <a:p>
            <a:pPr marL="742950" lvl="1" indent="-285750">
              <a:spcBef>
                <a:spcPts val="600"/>
              </a:spcBef>
            </a:pPr>
            <a:r>
              <a:rPr lang="en-US" sz="2400" b="1" i="1" dirty="0">
                <a:latin typeface="Arial" panose="020B0604020202020204" pitchFamily="34" charset="0"/>
                <a:cs typeface="Arial" panose="020B0604020202020204" pitchFamily="34" charset="0"/>
              </a:rPr>
              <a:t>Virginia</a:t>
            </a:r>
          </a:p>
          <a:p>
            <a:pPr marL="742950" lvl="1" indent="-285750">
              <a:spcBef>
                <a:spcPts val="600"/>
              </a:spcBef>
            </a:pPr>
            <a:r>
              <a:rPr lang="en-US" sz="2400" b="1" i="1" dirty="0">
                <a:latin typeface="Arial" panose="020B0604020202020204" pitchFamily="34" charset="0"/>
                <a:cs typeface="Arial" panose="020B0604020202020204" pitchFamily="34" charset="0"/>
              </a:rPr>
              <a:t>Idaho</a:t>
            </a:r>
          </a:p>
          <a:p>
            <a:pPr marL="742950" lvl="1" indent="-285750">
              <a:spcBef>
                <a:spcPts val="600"/>
              </a:spcBef>
            </a:pPr>
            <a:r>
              <a:rPr lang="en-US" sz="2400" b="1" i="1" dirty="0">
                <a:latin typeface="Arial" panose="020B0604020202020204" pitchFamily="34" charset="0"/>
                <a:cs typeface="Arial" panose="020B0604020202020204" pitchFamily="34" charset="0"/>
              </a:rPr>
              <a:t>Wyoming</a:t>
            </a:r>
          </a:p>
          <a:p>
            <a:pPr marL="457200" lvl="1" indent="0">
              <a:spcBef>
                <a:spcPts val="600"/>
              </a:spcBef>
              <a:buNone/>
            </a:pPr>
            <a:endParaRPr lang="en-US" sz="700" b="1" i="1" dirty="0">
              <a:solidFill>
                <a:srgbClr val="7030A0"/>
              </a:solidFill>
              <a:latin typeface="Arial" panose="020B0604020202020204" pitchFamily="34" charset="0"/>
              <a:cs typeface="Arial" panose="020B0604020202020204" pitchFamily="34" charset="0"/>
            </a:endParaRPr>
          </a:p>
          <a:p>
            <a:pPr marL="457200" lvl="1" indent="0">
              <a:spcBef>
                <a:spcPts val="600"/>
              </a:spcBef>
              <a:buNone/>
            </a:pPr>
            <a:endParaRPr lang="en-US" sz="700" b="1" i="1" dirty="0">
              <a:solidFill>
                <a:srgbClr val="7030A0"/>
              </a:solidFill>
              <a:latin typeface="Arial" panose="020B0604020202020204" pitchFamily="34" charset="0"/>
              <a:cs typeface="Arial" panose="020B0604020202020204" pitchFamily="34" charset="0"/>
            </a:endParaRPr>
          </a:p>
          <a:p>
            <a:pPr marL="457200" lvl="1" indent="0">
              <a:spcBef>
                <a:spcPts val="600"/>
              </a:spcBef>
              <a:buNone/>
            </a:pPr>
            <a:endParaRPr lang="en-US" sz="700" b="1" i="1" dirty="0">
              <a:solidFill>
                <a:srgbClr val="7030A0"/>
              </a:solidFill>
              <a:latin typeface="Arial" panose="020B0604020202020204" pitchFamily="34" charset="0"/>
              <a:cs typeface="Arial" panose="020B0604020202020204" pitchFamily="34" charset="0"/>
            </a:endParaRPr>
          </a:p>
          <a:p>
            <a:pPr marL="285750" indent="-285750">
              <a:spcBef>
                <a:spcPts val="600"/>
              </a:spcBef>
            </a:pPr>
            <a:r>
              <a:rPr lang="en-US" sz="2400" b="1" dirty="0">
                <a:solidFill>
                  <a:srgbClr val="000099"/>
                </a:solidFill>
                <a:latin typeface="Arial" panose="020B0604020202020204" pitchFamily="34" charset="0"/>
                <a:cs typeface="Arial" panose="020B0604020202020204" pitchFamily="34" charset="0"/>
              </a:rPr>
              <a:t>… and multiple systems of care!</a:t>
            </a:r>
          </a:p>
          <a:p>
            <a:pPr marL="742950" lvl="1" indent="-285750">
              <a:spcBef>
                <a:spcPts val="600"/>
              </a:spcBef>
            </a:pPr>
            <a:r>
              <a:rPr lang="en-US" sz="2400" b="1" i="1" dirty="0">
                <a:solidFill>
                  <a:srgbClr val="7030A0"/>
                </a:solidFill>
                <a:latin typeface="Arial" panose="020B0604020202020204" pitchFamily="34" charset="0"/>
                <a:cs typeface="Arial" panose="020B0604020202020204" pitchFamily="34" charset="0"/>
              </a:rPr>
              <a:t>Early Intervention</a:t>
            </a:r>
          </a:p>
          <a:p>
            <a:pPr marL="742950" lvl="1" indent="-285750">
              <a:spcBef>
                <a:spcPts val="600"/>
              </a:spcBef>
            </a:pPr>
            <a:r>
              <a:rPr lang="en-US" sz="2400" b="1" i="1" dirty="0">
                <a:solidFill>
                  <a:srgbClr val="7030A0"/>
                </a:solidFill>
                <a:latin typeface="Arial" panose="020B0604020202020204" pitchFamily="34" charset="0"/>
                <a:cs typeface="Arial" panose="020B0604020202020204" pitchFamily="34" charset="0"/>
              </a:rPr>
              <a:t>Preschool/Head Start/Early Childhood Centers</a:t>
            </a:r>
          </a:p>
          <a:p>
            <a:pPr marL="742950" lvl="1" indent="-285750">
              <a:spcBef>
                <a:spcPts val="600"/>
              </a:spcBef>
            </a:pPr>
            <a:r>
              <a:rPr lang="en-US" sz="2400" b="1" i="1" dirty="0">
                <a:solidFill>
                  <a:srgbClr val="7030A0"/>
                </a:solidFill>
                <a:latin typeface="Arial" panose="020B0604020202020204" pitchFamily="34" charset="0"/>
                <a:cs typeface="Arial" panose="020B0604020202020204" pitchFamily="34" charset="0"/>
              </a:rPr>
              <a:t>K-12 schools/districts</a:t>
            </a:r>
          </a:p>
          <a:p>
            <a:pPr marL="742950" lvl="1" indent="-285750">
              <a:spcBef>
                <a:spcPts val="600"/>
              </a:spcBef>
            </a:pPr>
            <a:r>
              <a:rPr lang="en-US" sz="2400" b="1" i="1" dirty="0">
                <a:solidFill>
                  <a:srgbClr val="7030A0"/>
                </a:solidFill>
                <a:latin typeface="Arial" panose="020B0604020202020204" pitchFamily="34" charset="0"/>
                <a:cs typeface="Arial" panose="020B0604020202020204" pitchFamily="34" charset="0"/>
              </a:rPr>
              <a:t>Medicaid/Health Insurance</a:t>
            </a:r>
          </a:p>
          <a:p>
            <a:pPr marL="742950" lvl="1" indent="-285750">
              <a:spcBef>
                <a:spcPts val="600"/>
              </a:spcBef>
            </a:pPr>
            <a:endParaRPr lang="en" sz="1800" b="1" u="sng" dirty="0">
              <a:solidFill>
                <a:srgbClr val="002060"/>
              </a:solidFill>
              <a:latin typeface="Arial" panose="020B0604020202020204" pitchFamily="34" charset="0"/>
              <a:ea typeface="Arial"/>
              <a:cs typeface="Arial" panose="020B0604020202020204" pitchFamily="34" charset="0"/>
              <a:sym typeface="Arial"/>
            </a:endParaRPr>
          </a:p>
          <a:p>
            <a:pPr marL="285750" indent="-285750">
              <a:spcBef>
                <a:spcPts val="600"/>
              </a:spcBef>
            </a:pPr>
            <a:endParaRPr lang="en" sz="1800" b="1" u="sng" dirty="0">
              <a:solidFill>
                <a:srgbClr val="002060"/>
              </a:solidFill>
              <a:latin typeface="Arial" panose="020B0604020202020204" pitchFamily="34" charset="0"/>
              <a:ea typeface="Arial"/>
              <a:cs typeface="Arial" panose="020B0604020202020204" pitchFamily="34" charset="0"/>
              <a:sym typeface="Arial"/>
            </a:endParaRPr>
          </a:p>
          <a:p>
            <a:pPr marL="285750" indent="-285750">
              <a:spcBef>
                <a:spcPts val="600"/>
              </a:spcBef>
            </a:pPr>
            <a:endParaRPr lang="en" sz="400" dirty="0">
              <a:solidFill>
                <a:srgbClr val="002060"/>
              </a:solidFill>
              <a:latin typeface="Arial" panose="020B0604020202020204" pitchFamily="34" charset="0"/>
              <a:ea typeface="Arial"/>
              <a:cs typeface="Arial" panose="020B0604020202020204" pitchFamily="34" charset="0"/>
              <a:sym typeface="Arial"/>
            </a:endParaRP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632" y="254082"/>
            <a:ext cx="1493305" cy="914400"/>
          </a:xfrm>
          <a:prstGeom prst="rect">
            <a:avLst/>
          </a:prstGeom>
        </p:spPr>
      </p:pic>
      <p:sp>
        <p:nvSpPr>
          <p:cNvPr id="8" name="Title 1">
            <a:extLst>
              <a:ext uri="{FF2B5EF4-FFF2-40B4-BE49-F238E27FC236}">
                <a16:creationId xmlns:a16="http://schemas.microsoft.com/office/drawing/2014/main" id="{48A845AA-329F-4D4A-91B2-CC17B419AEA0}"/>
              </a:ext>
            </a:extLst>
          </p:cNvPr>
          <p:cNvSpPr txBox="1">
            <a:spLocks/>
          </p:cNvSpPr>
          <p:nvPr/>
        </p:nvSpPr>
        <p:spPr>
          <a:xfrm>
            <a:off x="2141715" y="333342"/>
            <a:ext cx="6348012" cy="591331"/>
          </a:xfrm>
          <a:prstGeom prst="rect">
            <a:avLst/>
          </a:prstGeom>
          <a:noFill/>
        </p:spPr>
        <p:txBody>
          <a:bodyPr spcFirstLastPara="1" vert="horz" wrap="square" lIns="91425" tIns="91425" rIns="91425" bIns="91425" rtlCol="0" anchor="t" anchorCtr="0">
            <a:normAutofit lnSpcReduction="10000"/>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800" b="1" u="sng" dirty="0"/>
              <a:t>Rachel Freedman, MA, MS, BCBA, LABA</a:t>
            </a:r>
          </a:p>
        </p:txBody>
      </p:sp>
      <p:pic>
        <p:nvPicPr>
          <p:cNvPr id="3" name="Picture 2" descr="A person standing next to a body of water&#10;&#10;Description automatically generated">
            <a:extLst>
              <a:ext uri="{FF2B5EF4-FFF2-40B4-BE49-F238E27FC236}">
                <a16:creationId xmlns:a16="http://schemas.microsoft.com/office/drawing/2014/main" id="{BDA7DF58-3102-4938-92F0-41EAE4F6547B}"/>
              </a:ext>
            </a:extLst>
          </p:cNvPr>
          <p:cNvPicPr>
            <a:picLocks noChangeAspect="1"/>
          </p:cNvPicPr>
          <p:nvPr/>
        </p:nvPicPr>
        <p:blipFill rotWithShape="1">
          <a:blip r:embed="rId4"/>
          <a:srcRect b="14419"/>
          <a:stretch/>
        </p:blipFill>
        <p:spPr>
          <a:xfrm rot="10800000">
            <a:off x="5243321" y="1572611"/>
            <a:ext cx="3704020" cy="2377440"/>
          </a:xfrm>
          <a:prstGeom prst="rect">
            <a:avLst/>
          </a:prstGeom>
        </p:spPr>
      </p:pic>
    </p:spTree>
    <p:extLst>
      <p:ext uri="{BB962C8B-B14F-4D97-AF65-F5344CB8AC3E}">
        <p14:creationId xmlns:p14="http://schemas.microsoft.com/office/powerpoint/2010/main" val="411376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p:cNvSpPr>
          <p:nvPr>
            <p:ph type="body" idx="1"/>
          </p:nvPr>
        </p:nvSpPr>
        <p:spPr>
          <a:xfrm>
            <a:off x="1873323" y="811659"/>
            <a:ext cx="8528080" cy="5774645"/>
          </a:xfrm>
          <a:prstGeom prst="rect">
            <a:avLst/>
          </a:prstGeom>
          <a:ln w="22225" cap="flat" cmpd="sng">
            <a:noFill/>
            <a:prstDash val="solid"/>
            <a:round/>
            <a:headEnd type="none" w="sm" len="sm"/>
            <a:tailEnd type="none" w="sm" len="sm"/>
          </a:ln>
        </p:spPr>
        <p:txBody>
          <a:bodyPr spcFirstLastPara="1" vert="horz" wrap="square" lIns="91425" tIns="91425" rIns="91425" bIns="91425" rtlCol="0" anchor="t" anchorCtr="0">
            <a:noAutofit/>
          </a:bodyPr>
          <a:lstStyle/>
          <a:p>
            <a:pPr marL="285750" indent="-285750">
              <a:spcBef>
                <a:spcPts val="600"/>
              </a:spcBef>
            </a:pPr>
            <a:r>
              <a:rPr lang="en-US" sz="2400" b="1" i="1" dirty="0">
                <a:solidFill>
                  <a:srgbClr val="000099"/>
                </a:solidFill>
                <a:latin typeface="Arial" panose="020B0604020202020204" pitchFamily="34" charset="0"/>
                <a:cs typeface="Arial" panose="020B0604020202020204" pitchFamily="34" charset="0"/>
              </a:rPr>
              <a:t>Interdisciplinary approach to supporting families</a:t>
            </a:r>
          </a:p>
          <a:p>
            <a:pPr marL="285750" indent="-285750">
              <a:spcBef>
                <a:spcPts val="600"/>
              </a:spcBef>
            </a:pPr>
            <a:r>
              <a:rPr lang="en-US" sz="2400" b="1" i="1" dirty="0">
                <a:solidFill>
                  <a:srgbClr val="000099"/>
                </a:solidFill>
                <a:latin typeface="Arial" panose="020B0604020202020204" pitchFamily="34" charset="0"/>
                <a:cs typeface="Arial" panose="020B0604020202020204" pitchFamily="34" charset="0"/>
              </a:rPr>
              <a:t>URLEND (Utah Regional Leadership Education in Neurodevelopmental Disabilities) training</a:t>
            </a:r>
          </a:p>
          <a:p>
            <a:pPr marL="285750" indent="-285750">
              <a:spcBef>
                <a:spcPts val="600"/>
              </a:spcBef>
            </a:pPr>
            <a:r>
              <a:rPr lang="en-US" sz="2400" b="1" i="1" dirty="0">
                <a:solidFill>
                  <a:srgbClr val="000099"/>
                </a:solidFill>
                <a:latin typeface="Arial" panose="020B0604020202020204" pitchFamily="34" charset="0"/>
                <a:cs typeface="Arial" panose="020B0604020202020204" pitchFamily="34" charset="0"/>
              </a:rPr>
              <a:t>Consultation to school districts &amp; families to promote functional skills for learners with…</a:t>
            </a:r>
          </a:p>
          <a:p>
            <a:pPr marL="1200150" lvl="2" indent="-285750">
              <a:spcBef>
                <a:spcPts val="600"/>
              </a:spcBef>
            </a:pPr>
            <a:r>
              <a:rPr lang="en-US" sz="2000" b="1" i="1" dirty="0">
                <a:solidFill>
                  <a:srgbClr val="00B050"/>
                </a:solidFill>
                <a:latin typeface="Arial" panose="020B0604020202020204" pitchFamily="34" charset="0"/>
                <a:cs typeface="Arial" panose="020B0604020202020204" pitchFamily="34" charset="0"/>
              </a:rPr>
              <a:t>Autism Spectrum Disorder</a:t>
            </a:r>
          </a:p>
          <a:p>
            <a:pPr marL="1200150" lvl="2" indent="-285750">
              <a:spcBef>
                <a:spcPts val="600"/>
              </a:spcBef>
            </a:pPr>
            <a:r>
              <a:rPr lang="en-US" sz="2000" b="1" i="1" dirty="0">
                <a:solidFill>
                  <a:srgbClr val="7030A0"/>
                </a:solidFill>
                <a:latin typeface="Arial" panose="020B0604020202020204" pitchFamily="34" charset="0"/>
                <a:cs typeface="Arial" panose="020B0604020202020204" pitchFamily="34" charset="0"/>
              </a:rPr>
              <a:t>Intellectual/Developmental Disabilities </a:t>
            </a:r>
          </a:p>
          <a:p>
            <a:pPr marL="1200150" lvl="2" indent="-285750">
              <a:spcBef>
                <a:spcPts val="600"/>
              </a:spcBef>
            </a:pPr>
            <a:r>
              <a:rPr lang="en-US" sz="2000" b="1" i="1" dirty="0">
                <a:latin typeface="Arial" panose="020B0604020202020204" pitchFamily="34" charset="0"/>
                <a:cs typeface="Arial" panose="020B0604020202020204" pitchFamily="34" charset="0"/>
              </a:rPr>
              <a:t>Emotional Disabilities</a:t>
            </a:r>
            <a:endParaRPr lang="en-US" sz="2000" b="1" dirty="0">
              <a:latin typeface="Arial" panose="020B0604020202020204" pitchFamily="34" charset="0"/>
              <a:ea typeface="Arial"/>
              <a:cs typeface="Arial" panose="020B0604020202020204" pitchFamily="34" charset="0"/>
              <a:sym typeface="Arial"/>
            </a:endParaRPr>
          </a:p>
          <a:p>
            <a:pPr marL="285750" indent="-285750">
              <a:spcBef>
                <a:spcPts val="600"/>
              </a:spcBef>
            </a:pPr>
            <a:r>
              <a:rPr lang="en" sz="2400" b="1" i="1" dirty="0">
                <a:solidFill>
                  <a:srgbClr val="000099"/>
                </a:solidFill>
                <a:latin typeface="Arial" panose="020B0604020202020204" pitchFamily="34" charset="0"/>
                <a:ea typeface="Arial"/>
                <a:cs typeface="Arial" panose="020B0604020202020204" pitchFamily="34" charset="0"/>
                <a:sym typeface="Arial"/>
              </a:rPr>
              <a:t>Successor guardian for adult w/ autism &amp;                  intellectual impairment</a:t>
            </a:r>
            <a:endParaRPr lang="en" sz="2400" b="1" u="sng" dirty="0">
              <a:solidFill>
                <a:srgbClr val="002060"/>
              </a:solidFill>
              <a:latin typeface="Arial" panose="020B0604020202020204" pitchFamily="34" charset="0"/>
              <a:ea typeface="Arial"/>
              <a:cs typeface="Arial" panose="020B0604020202020204" pitchFamily="34" charset="0"/>
              <a:sym typeface="Arial"/>
            </a:endParaRPr>
          </a:p>
          <a:p>
            <a:pPr marL="285750" indent="-285750">
              <a:spcBef>
                <a:spcPts val="600"/>
              </a:spcBef>
            </a:pPr>
            <a:endParaRPr lang="en" sz="400" dirty="0">
              <a:solidFill>
                <a:srgbClr val="002060"/>
              </a:solidFill>
              <a:latin typeface="Arial" panose="020B0604020202020204" pitchFamily="34" charset="0"/>
              <a:ea typeface="Arial"/>
              <a:cs typeface="Arial" panose="020B0604020202020204" pitchFamily="34" charset="0"/>
              <a:sym typeface="Arial"/>
            </a:endParaRPr>
          </a:p>
        </p:txBody>
      </p:sp>
      <p:pic>
        <p:nvPicPr>
          <p:cNvPr id="7" name="Picture 6">
            <a:extLst>
              <a:ext uri="{FF2B5EF4-FFF2-40B4-BE49-F238E27FC236}">
                <a16:creationId xmlns:a16="http://schemas.microsoft.com/office/drawing/2014/main" id="{95898C4A-67D4-0245-B672-8D078A7C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030" y="69150"/>
            <a:ext cx="1343975" cy="822960"/>
          </a:xfrm>
          <a:prstGeom prst="rect">
            <a:avLst/>
          </a:prstGeom>
        </p:spPr>
      </p:pic>
      <p:pic>
        <p:nvPicPr>
          <p:cNvPr id="3" name="Picture 2" descr="Text&#10;&#10;Description automatically generated">
            <a:extLst>
              <a:ext uri="{FF2B5EF4-FFF2-40B4-BE49-F238E27FC236}">
                <a16:creationId xmlns:a16="http://schemas.microsoft.com/office/drawing/2014/main" id="{7625D8A5-A073-4AC4-94CC-E5DDBA27CDB1}"/>
              </a:ext>
            </a:extLst>
          </p:cNvPr>
          <p:cNvPicPr>
            <a:picLocks noChangeAspect="1"/>
          </p:cNvPicPr>
          <p:nvPr/>
        </p:nvPicPr>
        <p:blipFill>
          <a:blip r:embed="rId4"/>
          <a:stretch>
            <a:fillRect/>
          </a:stretch>
        </p:blipFill>
        <p:spPr>
          <a:xfrm>
            <a:off x="6693913" y="4614073"/>
            <a:ext cx="3741579" cy="2011680"/>
          </a:xfrm>
          <a:prstGeom prst="rect">
            <a:avLst/>
          </a:prstGeom>
        </p:spPr>
      </p:pic>
      <p:sp>
        <p:nvSpPr>
          <p:cNvPr id="4" name="Title 1">
            <a:extLst>
              <a:ext uri="{FF2B5EF4-FFF2-40B4-BE49-F238E27FC236}">
                <a16:creationId xmlns:a16="http://schemas.microsoft.com/office/drawing/2014/main" id="{06E9ABED-64A1-47AD-A174-2E18132C29D4}"/>
              </a:ext>
            </a:extLst>
          </p:cNvPr>
          <p:cNvSpPr txBox="1">
            <a:spLocks/>
          </p:cNvSpPr>
          <p:nvPr/>
        </p:nvSpPr>
        <p:spPr>
          <a:xfrm>
            <a:off x="2141715" y="220328"/>
            <a:ext cx="6348012" cy="591331"/>
          </a:xfrm>
          <a:prstGeom prst="rect">
            <a:avLst/>
          </a:prstGeom>
          <a:noFill/>
        </p:spPr>
        <p:txBody>
          <a:bodyPr spcFirstLastPara="1" vert="horz" wrap="square" lIns="91425" tIns="91425" rIns="91425" bIns="91425" rtlCol="0" anchor="t" anchorCtr="0">
            <a:normAutofit lnSpcReduction="10000"/>
          </a:bodyPr>
          <a:lstStyle>
            <a:lvl1pPr lvl="0" algn="ctr" defTabSz="457200" rtl="0" eaLnBrk="1" latinLnBrk="0" hangingPunct="1">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800" b="1" u="sng" dirty="0"/>
              <a:t>Rachel Freedman, MA, MS, BCBA, LABA</a:t>
            </a:r>
          </a:p>
        </p:txBody>
      </p:sp>
    </p:spTree>
    <p:extLst>
      <p:ext uri="{BB962C8B-B14F-4D97-AF65-F5344CB8AC3E}">
        <p14:creationId xmlns:p14="http://schemas.microsoft.com/office/powerpoint/2010/main" val="2235008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Disclosures</a:t>
            </a:r>
          </a:p>
        </p:txBody>
      </p:sp>
      <p:sp>
        <p:nvSpPr>
          <p:cNvPr id="3" name="Content Placeholder 2"/>
          <p:cNvSpPr>
            <a:spLocks noGrp="1"/>
          </p:cNvSpPr>
          <p:nvPr>
            <p:ph idx="1"/>
          </p:nvPr>
        </p:nvSpPr>
        <p:spPr>
          <a:xfrm>
            <a:off x="1981200" y="1692667"/>
            <a:ext cx="8229600" cy="4525963"/>
          </a:xfrm>
        </p:spPr>
        <p:txBody>
          <a:bodyPr/>
          <a:lstStyle/>
          <a:p>
            <a:pPr algn="ctr"/>
            <a:r>
              <a:rPr lang="en-US" dirty="0"/>
              <a:t>Picture symbols generated using </a:t>
            </a:r>
          </a:p>
          <a:p>
            <a:pPr marL="0" indent="0" algn="ctr">
              <a:buNone/>
            </a:pPr>
            <a:r>
              <a:rPr lang="en-US" i="1" dirty="0">
                <a:solidFill>
                  <a:schemeClr val="accent1"/>
                </a:solidFill>
                <a:hlinkClick r:id="rId3"/>
              </a:rPr>
              <a:t>Board Maker Online</a:t>
            </a:r>
            <a:r>
              <a:rPr lang="en-US" dirty="0"/>
              <a:t>.</a:t>
            </a:r>
          </a:p>
          <a:p>
            <a:pPr marL="0" indent="0" algn="ctr">
              <a:buNone/>
            </a:pPr>
            <a:endParaRPr lang="en-US" altLang="en-US" dirty="0"/>
          </a:p>
          <a:p>
            <a:pPr algn="ctr"/>
            <a:r>
              <a:rPr lang="en-US" dirty="0"/>
              <a:t>No additional disclosures at this time.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spTree>
    <p:extLst>
      <p:ext uri="{BB962C8B-B14F-4D97-AF65-F5344CB8AC3E}">
        <p14:creationId xmlns:p14="http://schemas.microsoft.com/office/powerpoint/2010/main" val="3732774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062"/>
            <a:ext cx="8229600" cy="1143000"/>
          </a:xfrm>
        </p:spPr>
        <p:txBody>
          <a:bodyPr/>
          <a:lstStyle/>
          <a:p>
            <a:r>
              <a:rPr lang="en-US" b="1" u="sng" dirty="0">
                <a:solidFill>
                  <a:srgbClr val="7030A0"/>
                </a:solidFill>
              </a:rPr>
              <a:t>Learning Objectives</a:t>
            </a:r>
          </a:p>
        </p:txBody>
      </p:sp>
      <p:sp>
        <p:nvSpPr>
          <p:cNvPr id="3" name="Content Placeholder 2"/>
          <p:cNvSpPr>
            <a:spLocks noGrp="1"/>
          </p:cNvSpPr>
          <p:nvPr>
            <p:ph idx="1"/>
          </p:nvPr>
        </p:nvSpPr>
        <p:spPr>
          <a:xfrm>
            <a:off x="1933592" y="1088259"/>
            <a:ext cx="8229600" cy="4525963"/>
          </a:xfrm>
        </p:spPr>
        <p:txBody>
          <a:bodyPr>
            <a:normAutofit/>
          </a:bodyPr>
          <a:lstStyle/>
          <a:p>
            <a:pPr>
              <a:buFont typeface="Wingdings" panose="05000000000000000000" pitchFamily="2" charset="2"/>
              <a:buChar char="ü"/>
            </a:pPr>
            <a:r>
              <a:rPr lang="en-US" dirty="0"/>
              <a:t> Be able to list the key components of successful distance learning sessions.</a:t>
            </a:r>
          </a:p>
          <a:p>
            <a:pPr>
              <a:buFont typeface="Wingdings" panose="05000000000000000000" pitchFamily="2" charset="2"/>
              <a:buChar char="ü"/>
            </a:pPr>
            <a:r>
              <a:rPr lang="en-US" dirty="0"/>
              <a:t> Be able to identify 3-5 different reinforcers for 2 different students with disabilities that could be delivered virtually.</a:t>
            </a:r>
          </a:p>
          <a:p>
            <a:pPr>
              <a:buFont typeface="Wingdings" panose="05000000000000000000" pitchFamily="2" charset="2"/>
              <a:buChar char="ü"/>
            </a:pPr>
            <a:r>
              <a:rPr lang="en-US" dirty="0"/>
              <a:t> Be able to identify online resources for providing Positive Behavioral Interventions and Supports during distance learning.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80" y="152400"/>
            <a:ext cx="1097280" cy="671300"/>
          </a:xfrm>
          <a:prstGeom prst="rect">
            <a:avLst/>
          </a:prstGeom>
        </p:spPr>
      </p:pic>
      <p:pic>
        <p:nvPicPr>
          <p:cNvPr id="5" name="Picture 4">
            <a:extLst>
              <a:ext uri="{FF2B5EF4-FFF2-40B4-BE49-F238E27FC236}">
                <a16:creationId xmlns:a16="http://schemas.microsoft.com/office/drawing/2014/main" id="{2D52291F-8504-4185-9BE5-A03D20650BA2}"/>
              </a:ext>
            </a:extLst>
          </p:cNvPr>
          <p:cNvPicPr>
            <a:picLocks noChangeAspect="1"/>
          </p:cNvPicPr>
          <p:nvPr/>
        </p:nvPicPr>
        <p:blipFill rotWithShape="1">
          <a:blip r:embed="rId4"/>
          <a:srcRect l="2594"/>
          <a:stretch/>
        </p:blipFill>
        <p:spPr>
          <a:xfrm>
            <a:off x="8827855" y="5038523"/>
            <a:ext cx="1713848" cy="1737360"/>
          </a:xfrm>
          <a:prstGeom prst="rect">
            <a:avLst/>
          </a:prstGeom>
        </p:spPr>
      </p:pic>
    </p:spTree>
    <p:extLst>
      <p:ext uri="{BB962C8B-B14F-4D97-AF65-F5344CB8AC3E}">
        <p14:creationId xmlns:p14="http://schemas.microsoft.com/office/powerpoint/2010/main" val="2291798532"/>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20870</TotalTime>
  <Words>1969</Words>
  <Application>Microsoft Office PowerPoint</Application>
  <PresentationFormat>Widescreen</PresentationFormat>
  <Paragraphs>284</Paragraphs>
  <Slides>30</Slides>
  <Notes>24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inherit</vt:lpstr>
      <vt:lpstr>Verdana</vt:lpstr>
      <vt:lpstr>Wingdings</vt:lpstr>
      <vt:lpstr>Office Theme</vt:lpstr>
      <vt:lpstr>1_Office Theme</vt:lpstr>
      <vt:lpstr>2_Office Theme</vt:lpstr>
      <vt:lpstr>Distance Learning Strategies for Students with Disabilities</vt:lpstr>
      <vt:lpstr>PowerPoint Presentation</vt:lpstr>
      <vt:lpstr>PowerPoint Presentation</vt:lpstr>
      <vt:lpstr>PowerPoint Presentation</vt:lpstr>
      <vt:lpstr>PowerPoint Presentation</vt:lpstr>
      <vt:lpstr>PowerPoint Presentation</vt:lpstr>
      <vt:lpstr>PowerPoint Presentation</vt:lpstr>
      <vt:lpstr>Disclosures</vt:lpstr>
      <vt:lpstr>Learning Objectives</vt:lpstr>
      <vt:lpstr>Session Agenda</vt:lpstr>
      <vt:lpstr>PowerPoint Presentation</vt:lpstr>
      <vt:lpstr>PowerPoint Presentation</vt:lpstr>
      <vt:lpstr>PowerPoint Presentation</vt:lpstr>
      <vt:lpstr>PowerPoint Presentation</vt:lpstr>
      <vt:lpstr>PowerPoint Presentation</vt:lpstr>
      <vt:lpstr>Key Components</vt:lpstr>
      <vt:lpstr>ENVIRONMENT</vt:lpstr>
      <vt:lpstr>ENVIRONMENT</vt:lpstr>
      <vt:lpstr>MATERIALS</vt:lpstr>
      <vt:lpstr>STRUCTURE</vt:lpstr>
      <vt:lpstr>POSITIVE REINFORCEMENT</vt:lpstr>
      <vt:lpstr>FOLLOW-THROUGH</vt:lpstr>
      <vt:lpstr>Student-Specific Materials</vt:lpstr>
      <vt:lpstr>PowerPoint Presentation</vt:lpstr>
      <vt:lpstr>Student-Specific Materials:  VIRTUAL REWARDS</vt:lpstr>
      <vt:lpstr>PBIS Virtual Rewards</vt:lpstr>
      <vt:lpstr>Student-Specific Materials:  TANGIBLE REWARDS</vt:lpstr>
      <vt:lpstr>References/Resources </vt:lpstr>
      <vt:lpstr>Additional Online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Wendy Kay Alameda</dc:creator>
  <cp:lastModifiedBy>Ostmo, Per</cp:lastModifiedBy>
  <cp:revision>112</cp:revision>
  <cp:lastPrinted>2020-10-06T18:12:24Z</cp:lastPrinted>
  <dcterms:created xsi:type="dcterms:W3CDTF">2016-01-13T15:11:57Z</dcterms:created>
  <dcterms:modified xsi:type="dcterms:W3CDTF">2020-12-04T20:44:29Z</dcterms:modified>
</cp:coreProperties>
</file>