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63.xml" ContentType="application/vnd.openxmlformats-officedocument.presentationml.notesSlide+xml"/>
  <Override PartName="/ppt/tags/tag31.xml" ContentType="application/vnd.openxmlformats-officedocument.presentationml.tags+xml"/>
  <Override PartName="/ppt/notesSlides/notesSlide64.xml" ContentType="application/vnd.openxmlformats-officedocument.presentationml.notesSlide+xml"/>
  <Override PartName="/ppt/tags/tag32.xml" ContentType="application/vnd.openxmlformats-officedocument.presentationml.tags+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02" r:id="rId5"/>
  </p:sldMasterIdLst>
  <p:notesMasterIdLst>
    <p:notesMasterId r:id="rId83"/>
  </p:notesMasterIdLst>
  <p:sldIdLst>
    <p:sldId id="272" r:id="rId6"/>
    <p:sldId id="275" r:id="rId7"/>
    <p:sldId id="277" r:id="rId8"/>
    <p:sldId id="284" r:id="rId9"/>
    <p:sldId id="274" r:id="rId10"/>
    <p:sldId id="276" r:id="rId11"/>
    <p:sldId id="279" r:id="rId12"/>
    <p:sldId id="292" r:id="rId13"/>
    <p:sldId id="283" r:id="rId14"/>
    <p:sldId id="282" r:id="rId15"/>
    <p:sldId id="291" r:id="rId16"/>
    <p:sldId id="2265" r:id="rId17"/>
    <p:sldId id="2393" r:id="rId18"/>
    <p:sldId id="2308" r:id="rId19"/>
    <p:sldId id="2395" r:id="rId20"/>
    <p:sldId id="2325" r:id="rId21"/>
    <p:sldId id="2403" r:id="rId22"/>
    <p:sldId id="2400" r:id="rId23"/>
    <p:sldId id="432" r:id="rId24"/>
    <p:sldId id="2011" r:id="rId25"/>
    <p:sldId id="526" r:id="rId26"/>
    <p:sldId id="2360" r:id="rId27"/>
    <p:sldId id="2355" r:id="rId28"/>
    <p:sldId id="2401" r:id="rId29"/>
    <p:sldId id="2390" r:id="rId30"/>
    <p:sldId id="2398" r:id="rId31"/>
    <p:sldId id="2307" r:id="rId32"/>
    <p:sldId id="2312" r:id="rId33"/>
    <p:sldId id="2103" r:id="rId34"/>
    <p:sldId id="2394" r:id="rId35"/>
    <p:sldId id="2173" r:id="rId36"/>
    <p:sldId id="2053" r:id="rId37"/>
    <p:sldId id="2003" r:id="rId38"/>
    <p:sldId id="2153" r:id="rId39"/>
    <p:sldId id="2402" r:id="rId40"/>
    <p:sldId id="2099" r:id="rId41"/>
    <p:sldId id="2100" r:id="rId42"/>
    <p:sldId id="2105" r:id="rId43"/>
    <p:sldId id="2352" r:id="rId44"/>
    <p:sldId id="2106" r:id="rId45"/>
    <p:sldId id="2110" r:id="rId46"/>
    <p:sldId id="2391" r:id="rId47"/>
    <p:sldId id="2112" r:id="rId48"/>
    <p:sldId id="2177" r:id="rId49"/>
    <p:sldId id="598" r:id="rId50"/>
    <p:sldId id="581" r:id="rId51"/>
    <p:sldId id="589" r:id="rId52"/>
    <p:sldId id="590" r:id="rId53"/>
    <p:sldId id="591" r:id="rId54"/>
    <p:sldId id="2252" r:id="rId55"/>
    <p:sldId id="2255" r:id="rId56"/>
    <p:sldId id="2404" r:id="rId57"/>
    <p:sldId id="2405" r:id="rId58"/>
    <p:sldId id="2287" r:id="rId59"/>
    <p:sldId id="2269" r:id="rId60"/>
    <p:sldId id="2283" r:id="rId61"/>
    <p:sldId id="2281" r:id="rId62"/>
    <p:sldId id="2271" r:id="rId63"/>
    <p:sldId id="2288" r:id="rId64"/>
    <p:sldId id="2289" r:id="rId65"/>
    <p:sldId id="2274" r:id="rId66"/>
    <p:sldId id="2284" r:id="rId67"/>
    <p:sldId id="2277" r:id="rId68"/>
    <p:sldId id="2211" r:id="rId69"/>
    <p:sldId id="1922" r:id="rId70"/>
    <p:sldId id="2313" r:id="rId71"/>
    <p:sldId id="2314" r:id="rId72"/>
    <p:sldId id="1954" r:id="rId73"/>
    <p:sldId id="2322" r:id="rId74"/>
    <p:sldId id="1955" r:id="rId75"/>
    <p:sldId id="2244" r:id="rId76"/>
    <p:sldId id="2399" r:id="rId77"/>
    <p:sldId id="1995" r:id="rId78"/>
    <p:sldId id="280" r:id="rId79"/>
    <p:sldId id="281" r:id="rId80"/>
    <p:sldId id="288" r:id="rId81"/>
    <p:sldId id="290" r:id="rId82"/>
  </p:sldIdLst>
  <p:sldSz cx="12192000" cy="6858000"/>
  <p:notesSz cx="6858000" cy="9144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slide deck" id="{60B4D04A-BBE4-42E3-8184-586CC9AB8294}">
          <p14:sldIdLst>
            <p14:sldId id="272"/>
            <p14:sldId id="275"/>
            <p14:sldId id="277"/>
            <p14:sldId id="284"/>
            <p14:sldId id="274"/>
            <p14:sldId id="276"/>
            <p14:sldId id="279"/>
            <p14:sldId id="292"/>
            <p14:sldId id="283"/>
            <p14:sldId id="282"/>
            <p14:sldId id="291"/>
            <p14:sldId id="2265"/>
            <p14:sldId id="2393"/>
            <p14:sldId id="2308"/>
            <p14:sldId id="2395"/>
            <p14:sldId id="2325"/>
            <p14:sldId id="2403"/>
            <p14:sldId id="2400"/>
            <p14:sldId id="432"/>
            <p14:sldId id="2011"/>
            <p14:sldId id="526"/>
            <p14:sldId id="2360"/>
            <p14:sldId id="2355"/>
            <p14:sldId id="2401"/>
            <p14:sldId id="2390"/>
            <p14:sldId id="2398"/>
            <p14:sldId id="2307"/>
            <p14:sldId id="2312"/>
            <p14:sldId id="2103"/>
            <p14:sldId id="2394"/>
            <p14:sldId id="2173"/>
            <p14:sldId id="2053"/>
            <p14:sldId id="2003"/>
            <p14:sldId id="2153"/>
            <p14:sldId id="2402"/>
            <p14:sldId id="2099"/>
            <p14:sldId id="2100"/>
            <p14:sldId id="2105"/>
            <p14:sldId id="2352"/>
            <p14:sldId id="2106"/>
            <p14:sldId id="2110"/>
            <p14:sldId id="2391"/>
            <p14:sldId id="2112"/>
            <p14:sldId id="2177"/>
            <p14:sldId id="598"/>
            <p14:sldId id="581"/>
            <p14:sldId id="589"/>
            <p14:sldId id="590"/>
            <p14:sldId id="591"/>
            <p14:sldId id="2252"/>
            <p14:sldId id="2255"/>
            <p14:sldId id="2404"/>
            <p14:sldId id="2405"/>
            <p14:sldId id="2287"/>
            <p14:sldId id="2269"/>
            <p14:sldId id="2283"/>
            <p14:sldId id="2281"/>
            <p14:sldId id="2271"/>
            <p14:sldId id="2288"/>
            <p14:sldId id="2289"/>
            <p14:sldId id="2274"/>
            <p14:sldId id="2284"/>
            <p14:sldId id="2277"/>
            <p14:sldId id="2211"/>
            <p14:sldId id="1922"/>
            <p14:sldId id="2313"/>
            <p14:sldId id="2314"/>
            <p14:sldId id="1954"/>
            <p14:sldId id="2322"/>
            <p14:sldId id="1955"/>
            <p14:sldId id="2244"/>
            <p14:sldId id="2399"/>
            <p14:sldId id="1995"/>
            <p14:sldId id="280"/>
            <p14:sldId id="281"/>
            <p14:sldId id="288"/>
            <p14:sldId id="290"/>
          </p14:sldIdLst>
        </p14:section>
        <p14:section name="Hidden (draft slides)" id="{19053F37-BCFD-4C33-A955-C2075ECBD1F1}">
          <p14:sldIdLst/>
        </p14:section>
      </p14:sectionLst>
    </p:ext>
    <p:ext uri="{EFAFB233-063F-42B5-8137-9DF3F51BA10A}">
      <p15:sldGuideLst xmlns:p15="http://schemas.microsoft.com/office/powerpoint/2012/main">
        <p15:guide id="1" orient="horz" pos="2208"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919195"/>
    <a:srgbClr val="94A545"/>
    <a:srgbClr val="6A4A62"/>
    <a:srgbClr val="00467F"/>
    <a:srgbClr val="6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CC98C-AB84-F3FA-6A6F-C29E73020F0A}" v="2" dt="2021-01-20T22:29:36.477"/>
    <p1510:client id="{47A06124-064A-70ED-AB58-976D1EC32522}" v="69" dt="2021-02-10T18:24:45.524"/>
    <p1510:client id="{50FA3D11-C322-49E1-9BC4-F0A343F108EA}" v="10" dt="2021-02-04T21:52:38.335"/>
    <p1510:client id="{69161156-A1A5-6CAC-1341-59D3BC28480E}" v="2" dt="2021-02-10T18:15:45.092"/>
    <p1510:client id="{74FE3202-F999-839E-D5CA-37F44D28DB13}" v="10" dt="2021-01-26T23:42:40.971"/>
    <p1510:client id="{974FF4CA-B5C3-2DF8-8382-FC3FD03115E2}" v="109" dt="2021-01-21T20:02:53.305"/>
    <p1510:client id="{B21B0922-B06B-2CEC-AAC1-C5357BDB288C}" v="5" dt="2021-02-08T15:42:43.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08"/>
        <p:guide pos="386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Ritchie" userId="S::ritchie1@uw.edu::73aefa93-de8e-44d8-829c-e7e68f8144c0" providerId="AD" clId="Web-{47A06124-064A-70ED-AB58-976D1EC32522}"/>
    <pc:docChg chg="modSld">
      <pc:chgData name="Rebecca Ritchie" userId="S::ritchie1@uw.edu::73aefa93-de8e-44d8-829c-e7e68f8144c0" providerId="AD" clId="Web-{47A06124-064A-70ED-AB58-976D1EC32522}" dt="2021-02-10T18:24:45.524" v="56" actId="1076"/>
      <pc:docMkLst>
        <pc:docMk/>
      </pc:docMkLst>
      <pc:sldChg chg="modSp">
        <pc:chgData name="Rebecca Ritchie" userId="S::ritchie1@uw.edu::73aefa93-de8e-44d8-829c-e7e68f8144c0" providerId="AD" clId="Web-{47A06124-064A-70ED-AB58-976D1EC32522}" dt="2021-02-10T18:15:48.402" v="11" actId="20577"/>
        <pc:sldMkLst>
          <pc:docMk/>
          <pc:sldMk cId="4172722016" sldId="291"/>
        </pc:sldMkLst>
        <pc:spChg chg="mod">
          <ac:chgData name="Rebecca Ritchie" userId="S::ritchie1@uw.edu::73aefa93-de8e-44d8-829c-e7e68f8144c0" providerId="AD" clId="Web-{47A06124-064A-70ED-AB58-976D1EC32522}" dt="2021-02-10T18:15:48.402" v="11" actId="20577"/>
          <ac:spMkLst>
            <pc:docMk/>
            <pc:sldMk cId="4172722016" sldId="291"/>
            <ac:spMk id="8" creationId="{820566A2-3D67-4980-8533-7B3A7EEEDA9E}"/>
          </ac:spMkLst>
        </pc:spChg>
      </pc:sldChg>
      <pc:sldChg chg="modSp">
        <pc:chgData name="Rebecca Ritchie" userId="S::ritchie1@uw.edu::73aefa93-de8e-44d8-829c-e7e68f8144c0" providerId="AD" clId="Web-{47A06124-064A-70ED-AB58-976D1EC32522}" dt="2021-02-10T18:17:12.136" v="15" actId="14100"/>
        <pc:sldMkLst>
          <pc:docMk/>
          <pc:sldMk cId="3452136766" sldId="2011"/>
        </pc:sldMkLst>
        <pc:spChg chg="mod">
          <ac:chgData name="Rebecca Ritchie" userId="S::ritchie1@uw.edu::73aefa93-de8e-44d8-829c-e7e68f8144c0" providerId="AD" clId="Web-{47A06124-064A-70ED-AB58-976D1EC32522}" dt="2021-02-10T18:17:12.136" v="15" actId="14100"/>
          <ac:spMkLst>
            <pc:docMk/>
            <pc:sldMk cId="3452136766" sldId="2011"/>
            <ac:spMk id="8" creationId="{61FE5A47-B422-3C4F-B21B-9CF07FF7FE6A}"/>
          </ac:spMkLst>
        </pc:spChg>
      </pc:sldChg>
      <pc:sldChg chg="modSp">
        <pc:chgData name="Rebecca Ritchie" userId="S::ritchie1@uw.edu::73aefa93-de8e-44d8-829c-e7e68f8144c0" providerId="AD" clId="Web-{47A06124-064A-70ED-AB58-976D1EC32522}" dt="2021-02-10T18:21:02.869" v="23" actId="1076"/>
        <pc:sldMkLst>
          <pc:docMk/>
          <pc:sldMk cId="2156345260" sldId="2252"/>
        </pc:sldMkLst>
        <pc:spChg chg="mod">
          <ac:chgData name="Rebecca Ritchie" userId="S::ritchie1@uw.edu::73aefa93-de8e-44d8-829c-e7e68f8144c0" providerId="AD" clId="Web-{47A06124-064A-70ED-AB58-976D1EC32522}" dt="2021-02-10T18:21:02.869" v="23" actId="1076"/>
          <ac:spMkLst>
            <pc:docMk/>
            <pc:sldMk cId="2156345260" sldId="2252"/>
            <ac:spMk id="6" creationId="{35991D3D-D887-CD47-B7C6-9AFCF89ADEDF}"/>
          </ac:spMkLst>
        </pc:spChg>
      </pc:sldChg>
      <pc:sldChg chg="modSp">
        <pc:chgData name="Rebecca Ritchie" userId="S::ritchie1@uw.edu::73aefa93-de8e-44d8-829c-e7e68f8144c0" providerId="AD" clId="Web-{47A06124-064A-70ED-AB58-976D1EC32522}" dt="2021-02-10T18:16:19.605" v="12" actId="20577"/>
        <pc:sldMkLst>
          <pc:docMk/>
          <pc:sldMk cId="3872609879" sldId="2265"/>
        </pc:sldMkLst>
        <pc:spChg chg="mod">
          <ac:chgData name="Rebecca Ritchie" userId="S::ritchie1@uw.edu::73aefa93-de8e-44d8-829c-e7e68f8144c0" providerId="AD" clId="Web-{47A06124-064A-70ED-AB58-976D1EC32522}" dt="2021-02-10T18:16:19.605" v="12" actId="20577"/>
          <ac:spMkLst>
            <pc:docMk/>
            <pc:sldMk cId="3872609879" sldId="2265"/>
            <ac:spMk id="12" creationId="{C4A3956C-BA37-CD43-97E8-2C78DFB5FF8F}"/>
          </ac:spMkLst>
        </pc:spChg>
      </pc:sldChg>
      <pc:sldChg chg="modSp">
        <pc:chgData name="Rebecca Ritchie" userId="S::ritchie1@uw.edu::73aefa93-de8e-44d8-829c-e7e68f8144c0" providerId="AD" clId="Web-{47A06124-064A-70ED-AB58-976D1EC32522}" dt="2021-02-10T18:22:42.993" v="28" actId="1076"/>
        <pc:sldMkLst>
          <pc:docMk/>
          <pc:sldMk cId="333811436" sldId="2271"/>
        </pc:sldMkLst>
        <pc:spChg chg="mod">
          <ac:chgData name="Rebecca Ritchie" userId="S::ritchie1@uw.edu::73aefa93-de8e-44d8-829c-e7e68f8144c0" providerId="AD" clId="Web-{47A06124-064A-70ED-AB58-976D1EC32522}" dt="2021-02-10T18:22:31.821" v="25" actId="14100"/>
          <ac:spMkLst>
            <pc:docMk/>
            <pc:sldMk cId="333811436" sldId="2271"/>
            <ac:spMk id="2" creationId="{548CF15B-CFA1-F74E-BDBA-002C05B636F6}"/>
          </ac:spMkLst>
        </pc:spChg>
        <pc:picChg chg="mod">
          <ac:chgData name="Rebecca Ritchie" userId="S::ritchie1@uw.edu::73aefa93-de8e-44d8-829c-e7e68f8144c0" providerId="AD" clId="Web-{47A06124-064A-70ED-AB58-976D1EC32522}" dt="2021-02-10T18:22:42.993" v="28" actId="1076"/>
          <ac:picMkLst>
            <pc:docMk/>
            <pc:sldMk cId="333811436" sldId="2271"/>
            <ac:picMk id="7" creationId="{9A145A54-9F1A-D348-B4D1-08745B7886A7}"/>
          </ac:picMkLst>
        </pc:picChg>
      </pc:sldChg>
      <pc:sldChg chg="modSp">
        <pc:chgData name="Rebecca Ritchie" userId="S::ritchie1@uw.edu::73aefa93-de8e-44d8-829c-e7e68f8144c0" providerId="AD" clId="Web-{47A06124-064A-70ED-AB58-976D1EC32522}" dt="2021-02-10T18:23:13.290" v="40" actId="1076"/>
        <pc:sldMkLst>
          <pc:docMk/>
          <pc:sldMk cId="769871862" sldId="2274"/>
        </pc:sldMkLst>
        <pc:spChg chg="mod">
          <ac:chgData name="Rebecca Ritchie" userId="S::ritchie1@uw.edu::73aefa93-de8e-44d8-829c-e7e68f8144c0" providerId="AD" clId="Web-{47A06124-064A-70ED-AB58-976D1EC32522}" dt="2021-02-10T18:23:13.290" v="40" actId="1076"/>
          <ac:spMkLst>
            <pc:docMk/>
            <pc:sldMk cId="769871862" sldId="2274"/>
            <ac:spMk id="4" creationId="{D74A5E67-25E1-2D41-BFDC-A3C1460A1E7F}"/>
          </ac:spMkLst>
        </pc:spChg>
      </pc:sldChg>
      <pc:sldChg chg="modSp">
        <pc:chgData name="Rebecca Ritchie" userId="S::ritchie1@uw.edu::73aefa93-de8e-44d8-829c-e7e68f8144c0" providerId="AD" clId="Web-{47A06124-064A-70ED-AB58-976D1EC32522}" dt="2021-02-10T18:24:00.727" v="50" actId="1076"/>
        <pc:sldMkLst>
          <pc:docMk/>
          <pc:sldMk cId="1055694597" sldId="2277"/>
        </pc:sldMkLst>
        <pc:spChg chg="mod">
          <ac:chgData name="Rebecca Ritchie" userId="S::ritchie1@uw.edu::73aefa93-de8e-44d8-829c-e7e68f8144c0" providerId="AD" clId="Web-{47A06124-064A-70ED-AB58-976D1EC32522}" dt="2021-02-10T18:24:00.727" v="50" actId="1076"/>
          <ac:spMkLst>
            <pc:docMk/>
            <pc:sldMk cId="1055694597" sldId="2277"/>
            <ac:spMk id="6" creationId="{65B97477-3929-3E40-8D4B-B6D60A8DD7D0}"/>
          </ac:spMkLst>
        </pc:spChg>
      </pc:sldChg>
      <pc:sldChg chg="modSp">
        <pc:chgData name="Rebecca Ritchie" userId="S::ritchie1@uw.edu::73aefa93-de8e-44d8-829c-e7e68f8144c0" providerId="AD" clId="Web-{47A06124-064A-70ED-AB58-976D1EC32522}" dt="2021-02-10T18:23:37.837" v="46" actId="1076"/>
        <pc:sldMkLst>
          <pc:docMk/>
          <pc:sldMk cId="2350091807" sldId="2284"/>
        </pc:sldMkLst>
        <pc:spChg chg="mod">
          <ac:chgData name="Rebecca Ritchie" userId="S::ritchie1@uw.edu::73aefa93-de8e-44d8-829c-e7e68f8144c0" providerId="AD" clId="Web-{47A06124-064A-70ED-AB58-976D1EC32522}" dt="2021-02-10T18:23:37.837" v="46" actId="1076"/>
          <ac:spMkLst>
            <pc:docMk/>
            <pc:sldMk cId="2350091807" sldId="2284"/>
            <ac:spMk id="4" creationId="{D74A5E67-25E1-2D41-BFDC-A3C1460A1E7F}"/>
          </ac:spMkLst>
        </pc:spChg>
      </pc:sldChg>
      <pc:sldChg chg="modSp">
        <pc:chgData name="Rebecca Ritchie" userId="S::ritchie1@uw.edu::73aefa93-de8e-44d8-829c-e7e68f8144c0" providerId="AD" clId="Web-{47A06124-064A-70ED-AB58-976D1EC32522}" dt="2021-02-10T18:24:45.524" v="56" actId="1076"/>
        <pc:sldMkLst>
          <pc:docMk/>
          <pc:sldMk cId="778473774" sldId="2314"/>
        </pc:sldMkLst>
        <pc:spChg chg="mod">
          <ac:chgData name="Rebecca Ritchie" userId="S::ritchie1@uw.edu::73aefa93-de8e-44d8-829c-e7e68f8144c0" providerId="AD" clId="Web-{47A06124-064A-70ED-AB58-976D1EC32522}" dt="2021-02-10T18:24:40.118" v="54" actId="1076"/>
          <ac:spMkLst>
            <pc:docMk/>
            <pc:sldMk cId="778473774" sldId="2314"/>
            <ac:spMk id="6" creationId="{0DCC8981-F768-C747-8F92-19B30F36B6EA}"/>
          </ac:spMkLst>
        </pc:spChg>
        <pc:picChg chg="mod">
          <ac:chgData name="Rebecca Ritchie" userId="S::ritchie1@uw.edu::73aefa93-de8e-44d8-829c-e7e68f8144c0" providerId="AD" clId="Web-{47A06124-064A-70ED-AB58-976D1EC32522}" dt="2021-02-10T18:24:45.524" v="56" actId="1076"/>
          <ac:picMkLst>
            <pc:docMk/>
            <pc:sldMk cId="778473774" sldId="2314"/>
            <ac:picMk id="3" creationId="{17B22272-7DC6-A141-8E21-B1700F4BB156}"/>
          </ac:picMkLst>
        </pc:picChg>
      </pc:sldChg>
      <pc:sldChg chg="modSp">
        <pc:chgData name="Rebecca Ritchie" userId="S::ritchie1@uw.edu::73aefa93-de8e-44d8-829c-e7e68f8144c0" providerId="AD" clId="Web-{47A06124-064A-70ED-AB58-976D1EC32522}" dt="2021-02-10T18:19:40.291" v="18" actId="1076"/>
        <pc:sldMkLst>
          <pc:docMk/>
          <pc:sldMk cId="314753927" sldId="2391"/>
        </pc:sldMkLst>
        <pc:spChg chg="mod">
          <ac:chgData name="Rebecca Ritchie" userId="S::ritchie1@uw.edu::73aefa93-de8e-44d8-829c-e7e68f8144c0" providerId="AD" clId="Web-{47A06124-064A-70ED-AB58-976D1EC32522}" dt="2021-02-10T18:19:40.291" v="18" actId="1076"/>
          <ac:spMkLst>
            <pc:docMk/>
            <pc:sldMk cId="314753927" sldId="2391"/>
            <ac:spMk id="4" creationId="{10089FDE-FD38-D84B-90C7-5E1FE754A5E8}"/>
          </ac:spMkLst>
        </pc:spChg>
      </pc:sldChg>
    </pc:docChg>
  </pc:docChgLst>
  <pc:docChgLst>
    <pc:chgData name="doucet" userId="S::doucet@uw.edu::92cbd894-a72b-43fb-bc3b-d75dc9394b9c" providerId="AD" clId="Web-{69161156-A1A5-6CAC-1341-59D3BC28480E}"/>
    <pc:docChg chg="modSld">
      <pc:chgData name="doucet" userId="S::doucet@uw.edu::92cbd894-a72b-43fb-bc3b-d75dc9394b9c" providerId="AD" clId="Web-{69161156-A1A5-6CAC-1341-59D3BC28480E}" dt="2021-02-10T18:15:45.092" v="1" actId="1076"/>
      <pc:docMkLst>
        <pc:docMk/>
      </pc:docMkLst>
      <pc:sldChg chg="modSp">
        <pc:chgData name="doucet" userId="S::doucet@uw.edu::92cbd894-a72b-43fb-bc3b-d75dc9394b9c" providerId="AD" clId="Web-{69161156-A1A5-6CAC-1341-59D3BC28480E}" dt="2021-02-10T18:15:45.092" v="1" actId="1076"/>
        <pc:sldMkLst>
          <pc:docMk/>
          <pc:sldMk cId="233222597" sldId="2360"/>
        </pc:sldMkLst>
        <pc:picChg chg="mod">
          <ac:chgData name="doucet" userId="S::doucet@uw.edu::92cbd894-a72b-43fb-bc3b-d75dc9394b9c" providerId="AD" clId="Web-{69161156-A1A5-6CAC-1341-59D3BC28480E}" dt="2021-02-10T18:15:45.092" v="1" actId="1076"/>
          <ac:picMkLst>
            <pc:docMk/>
            <pc:sldMk cId="233222597" sldId="2360"/>
            <ac:picMk id="2" creationId="{2B6F5623-CBD9-AF47-B224-1105F1BC2C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apa.org/news/press/releases/stress/2012/gender.aspx" TargetMode="External"/><Relationship Id="rId3" Type="http://schemas.openxmlformats.org/officeDocument/2006/relationships/hyperlink" Target="https://en.wikipedia.org/wiki/Feminist" TargetMode="External"/><Relationship Id="rId7" Type="http://schemas.openxmlformats.org/officeDocument/2006/relationships/hyperlink" Target="https://en.wikipedia.org/wiki/Audre_Lorde#cite_note-1"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Civil_rights" TargetMode="External"/><Relationship Id="rId5" Type="http://schemas.openxmlformats.org/officeDocument/2006/relationships/hyperlink" Target="https://en.wikipedia.org/wiki/Librarian" TargetMode="External"/><Relationship Id="rId4" Type="http://schemas.openxmlformats.org/officeDocument/2006/relationships/hyperlink" Target="https://en.wikipedia.org/wiki/Womanism" TargetMode="External"/><Relationship Id="rId9" Type="http://schemas.openxmlformats.org/officeDocument/2006/relationships/hyperlink" Target="http://thinkprogress.org/health/2014/02/03/3239101/racism-public-health-issu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everyone, we'll be starting in just a few minutes, letting everyone get logged in.  Please note the details on the slide in case those answer some of your questions.</a:t>
            </a:r>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332514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SAMHSA sponsors this work but does not reflect any official position on this content.</a:t>
            </a:r>
          </a:p>
          <a:p>
            <a:endParaRPr lang="en-US">
              <a:cs typeface="Calibri"/>
            </a:endParaRPr>
          </a:p>
          <a:p>
            <a:r>
              <a:rPr lang="en-US" b="1"/>
              <a:t>Now the important part:</a:t>
            </a:r>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10</a:t>
            </a:fld>
            <a:endParaRPr lang="en-US"/>
          </a:p>
        </p:txBody>
      </p:sp>
    </p:spTree>
    <p:extLst>
      <p:ext uri="{BB962C8B-B14F-4D97-AF65-F5344CB8AC3E}">
        <p14:creationId xmlns:p14="http://schemas.microsoft.com/office/powerpoint/2010/main" val="18408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very happy to introduce our presenter.  REVIEW BIO/DESCRIPTION</a:t>
            </a:r>
          </a:p>
          <a:p>
            <a:endParaRPr lang="en-US" b="1"/>
          </a:p>
          <a:p>
            <a:r>
              <a:rPr lang="en-US" b="1"/>
              <a:t>Now I’ll turn it over to our presenter.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11</a:t>
            </a:fld>
            <a:endParaRPr lang="en-US"/>
          </a:p>
        </p:txBody>
      </p:sp>
    </p:spTree>
    <p:extLst>
      <p:ext uri="{BB962C8B-B14F-4D97-AF65-F5344CB8AC3E}">
        <p14:creationId xmlns:p14="http://schemas.microsoft.com/office/powerpoint/2010/main" val="139049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a:effectLst/>
                <a:latin typeface="Helvetica Neue"/>
                <a:ea typeface="Helvetica Neue"/>
                <a:cs typeface="Helvetica Neue"/>
                <a:sym typeface="Helvetica Neue"/>
              </a:rPr>
              <a:t>Welcome. Thank you for making the effort to be here today. C</a:t>
            </a:r>
          </a:p>
        </p:txBody>
      </p:sp>
    </p:spTree>
    <p:extLst>
      <p:ext uri="{BB962C8B-B14F-4D97-AF65-F5344CB8AC3E}">
        <p14:creationId xmlns:p14="http://schemas.microsoft.com/office/powerpoint/2010/main" val="179742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4326" y="331269"/>
            <a:ext cx="6609347" cy="7567061"/>
          </a:xfrm>
        </p:spPr>
        <p:txBody>
          <a:bodyPr/>
          <a:lstStyle/>
          <a:p>
            <a:r>
              <a:rPr lang="en-US"/>
              <a:t>Doctoral level psychology student &amp; 2</a:t>
            </a:r>
            <a:r>
              <a:rPr lang="en-US" baseline="30000"/>
              <a:t>nd</a:t>
            </a:r>
            <a:r>
              <a:rPr lang="en-US"/>
              <a:t> year medical students</a:t>
            </a:r>
          </a:p>
        </p:txBody>
      </p:sp>
    </p:spTree>
    <p:extLst>
      <p:ext uri="{BB962C8B-B14F-4D97-AF65-F5344CB8AC3E}">
        <p14:creationId xmlns:p14="http://schemas.microsoft.com/office/powerpoint/2010/main" val="28278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99">
                <a:effectLst/>
                <a:latin typeface="Helvetica Neue"/>
                <a:ea typeface="Helvetica Neue"/>
                <a:cs typeface="Helvetica Neue"/>
                <a:sym typeface="Helvetica Neue"/>
              </a:rPr>
              <a:t>What’s being exposed, uncovered, becoming more apparent... “uncovering”</a:t>
            </a:r>
          </a:p>
          <a:p>
            <a:endParaRPr lang="en-US"/>
          </a:p>
        </p:txBody>
      </p:sp>
    </p:spTree>
    <p:extLst>
      <p:ext uri="{BB962C8B-B14F-4D97-AF65-F5344CB8AC3E}">
        <p14:creationId xmlns:p14="http://schemas.microsoft.com/office/powerpoint/2010/main" val="3721203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a:effectLst/>
                <a:latin typeface="Helvetica Neue"/>
                <a:ea typeface="Helvetica Neue"/>
                <a:cs typeface="Helvetica Neue"/>
                <a:sym typeface="Helvetica Neue"/>
              </a:rPr>
              <a:t>Lifetime exposure to potentially traumatic events is estimated to affect approximately 90 percent of the U.S. adult population (Kilpatrick et al., 2013). </a:t>
            </a:r>
            <a:endParaRPr lang="en-US"/>
          </a:p>
        </p:txBody>
      </p:sp>
    </p:spTree>
    <p:extLst>
      <p:ext uri="{BB962C8B-B14F-4D97-AF65-F5344CB8AC3E}">
        <p14:creationId xmlns:p14="http://schemas.microsoft.com/office/powerpoint/2010/main" val="403707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rPr lang="en-US"/>
              <a:t>Results in </a:t>
            </a:r>
            <a:r>
              <a:t>sense of “otherness,” isolation, differentness, disembodiment, not belonging, bad/good, lacking worth…</a:t>
            </a:r>
            <a:endParaRPr lang="en-US"/>
          </a:p>
          <a:p>
            <a:r>
              <a:rPr lang="en-US"/>
              <a:t>Common in people experiencing complex traumatic stress</a:t>
            </a:r>
          </a:p>
          <a:p>
            <a:endParaRPr lang="en-US"/>
          </a:p>
          <a:p>
            <a:r>
              <a:rPr lang="en-US"/>
              <a:t>your own experience? see in others?</a:t>
            </a:r>
            <a:endParaRPr/>
          </a:p>
        </p:txBody>
      </p:sp>
    </p:spTree>
    <p:extLst>
      <p:ext uri="{BB962C8B-B14F-4D97-AF65-F5344CB8AC3E}">
        <p14:creationId xmlns:p14="http://schemas.microsoft.com/office/powerpoint/2010/main" val="208711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what specific ways does the body respond to stress? ("body keeps the score")</a:t>
            </a:r>
          </a:p>
        </p:txBody>
      </p:sp>
    </p:spTree>
    <p:extLst>
      <p:ext uri="{BB962C8B-B14F-4D97-AF65-F5344CB8AC3E}">
        <p14:creationId xmlns:p14="http://schemas.microsoft.com/office/powerpoint/2010/main" val="344213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43970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thoughts?</a:t>
            </a:r>
          </a:p>
        </p:txBody>
      </p:sp>
    </p:spTree>
    <p:extLst>
      <p:ext uri="{BB962C8B-B14F-4D97-AF65-F5344CB8AC3E}">
        <p14:creationId xmlns:p14="http://schemas.microsoft.com/office/powerpoint/2010/main" val="343576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HOST: On behalf of the Northwest Mental Health Technology Center, welcome to today’s webinar TITLE/DESCRIPTION OF WEBINAR with PRESENTER NAME/AFFILIATION.</a:t>
            </a:r>
          </a:p>
          <a:p>
            <a:endParaRPr lang="en-US"/>
          </a:p>
          <a:p>
            <a:r>
              <a:rPr lang="en-US"/>
              <a:t>We’re grateful so many of you could join us to learn more about this important topic.  We look forward to sharing information and tips and guidance, and to having an exchange of information with all of you.</a:t>
            </a:r>
          </a:p>
          <a:p>
            <a:endParaRPr lang="en-US"/>
          </a:p>
          <a:p>
            <a:r>
              <a:rPr lang="en-US"/>
              <a:t>My name is (HOST NAME), (HOST ROLE) the Northwest MHTTC {any other HOST ROLE}</a:t>
            </a:r>
          </a:p>
          <a:p>
            <a:endParaRPr lang="en-US"/>
          </a:p>
          <a:p>
            <a:r>
              <a:rPr lang="en-US" b="1"/>
              <a:t>First, a little introduction to the MHTTC:</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2435097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20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3291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1187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200">
                <a:effectLst/>
                <a:latin typeface="Helvetica Neue"/>
                <a:ea typeface="Helvetica Neue"/>
                <a:cs typeface="Helvetica Neue"/>
                <a:sym typeface="Helvetica Neue"/>
              </a:rPr>
              <a:t>Read Pema Chodron piece</a:t>
            </a:r>
          </a:p>
        </p:txBody>
      </p:sp>
    </p:spTree>
    <p:extLst>
      <p:ext uri="{BB962C8B-B14F-4D97-AF65-F5344CB8AC3E}">
        <p14:creationId xmlns:p14="http://schemas.microsoft.com/office/powerpoint/2010/main" val="2228757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200">
                <a:effectLst/>
                <a:latin typeface="Helvetica Neue"/>
                <a:ea typeface="Helvetica Neue"/>
                <a:cs typeface="Helvetica Neue"/>
                <a:sym typeface="Helvetica Neue"/>
              </a:rPr>
              <a:t>Read Pema Chodron piece</a:t>
            </a:r>
          </a:p>
        </p:txBody>
      </p:sp>
    </p:spTree>
    <p:extLst>
      <p:ext uri="{BB962C8B-B14F-4D97-AF65-F5344CB8AC3E}">
        <p14:creationId xmlns:p14="http://schemas.microsoft.com/office/powerpoint/2010/main" val="26483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b="1">
                <a:solidFill>
                  <a:schemeClr val="tx1"/>
                </a:solidFill>
              </a:rPr>
              <a:t>Selfish</a:t>
            </a:r>
            <a:r>
              <a:rPr lang="en-US" sz="2400">
                <a:solidFill>
                  <a:schemeClr val="tx1"/>
                </a:solidFill>
              </a:rPr>
              <a:t>: lacking consideration for others; concerned chiefly with one's own personal profit or pleasure.</a:t>
            </a:r>
          </a:p>
          <a:p>
            <a:pPr algn="l"/>
            <a:endParaRPr lang="en-US" sz="2200" b="1" i="0">
              <a:effectLst/>
              <a:latin typeface="Helvetica Neue"/>
              <a:ea typeface="Helvetica Neue"/>
              <a:cs typeface="Helvetica Neue"/>
              <a:sym typeface="Helvetica Neue"/>
            </a:endParaRPr>
          </a:p>
          <a:p>
            <a:pPr algn="l"/>
            <a:r>
              <a:rPr lang="en-US" sz="2200" b="1" i="0">
                <a:effectLst/>
                <a:latin typeface="Helvetica Neue"/>
                <a:ea typeface="Helvetica Neue"/>
                <a:cs typeface="Helvetica Neue"/>
                <a:sym typeface="Helvetica Neue"/>
              </a:rPr>
              <a:t>Audre</a:t>
            </a:r>
            <a:r>
              <a:rPr lang="en-US" sz="2200" b="0" i="0">
                <a:effectLst/>
                <a:latin typeface="Helvetica Neue"/>
                <a:ea typeface="Helvetica Neue"/>
                <a:cs typeface="Helvetica Neue"/>
                <a:sym typeface="Helvetica Neue"/>
              </a:rPr>
              <a:t> </a:t>
            </a:r>
            <a:r>
              <a:rPr lang="en-US" sz="2200" b="1" i="0">
                <a:effectLst/>
                <a:latin typeface="Helvetica Neue"/>
                <a:ea typeface="Helvetica Neue"/>
                <a:cs typeface="Helvetica Neue"/>
                <a:sym typeface="Helvetica Neue"/>
              </a:rPr>
              <a:t>Lorde</a:t>
            </a:r>
            <a:r>
              <a:rPr lang="en-US" sz="2200" b="0" i="0">
                <a:effectLst/>
                <a:latin typeface="Helvetica Neue"/>
                <a:ea typeface="Helvetica Neue"/>
                <a:cs typeface="Helvetica Neue"/>
                <a:sym typeface="Helvetica Neue"/>
              </a:rPr>
              <a:t> - (1934-1992) American writer, </a:t>
            </a:r>
            <a:r>
              <a:rPr lang="en-US" sz="2200" b="0" i="0" u="none" strike="noStrike">
                <a:effectLst/>
                <a:latin typeface="Helvetica Neue"/>
                <a:ea typeface="Helvetica Neue"/>
                <a:cs typeface="Helvetica Neue"/>
                <a:sym typeface="Helvetica Neue"/>
                <a:hlinkClick r:id="rId3" tooltip="Feminist"/>
              </a:rPr>
              <a:t>feminist</a:t>
            </a:r>
            <a:r>
              <a:rPr lang="en-US" sz="2200" b="0" i="0">
                <a:effectLst/>
                <a:latin typeface="Helvetica Neue"/>
                <a:ea typeface="Helvetica Neue"/>
                <a:cs typeface="Helvetica Neue"/>
                <a:sym typeface="Helvetica Neue"/>
              </a:rPr>
              <a:t>, </a:t>
            </a:r>
            <a:r>
              <a:rPr lang="en-US" sz="2200" b="0" i="0" u="none" strike="noStrike">
                <a:effectLst/>
                <a:latin typeface="Helvetica Neue"/>
                <a:ea typeface="Helvetica Neue"/>
                <a:cs typeface="Helvetica Neue"/>
                <a:sym typeface="Helvetica Neue"/>
                <a:hlinkClick r:id="rId4" tooltip="Womanism"/>
              </a:rPr>
              <a:t>womanist</a:t>
            </a:r>
            <a:r>
              <a:rPr lang="en-US" sz="2200" b="0" i="0">
                <a:effectLst/>
                <a:latin typeface="Helvetica Neue"/>
                <a:ea typeface="Helvetica Neue"/>
                <a:cs typeface="Helvetica Neue"/>
                <a:sym typeface="Helvetica Neue"/>
              </a:rPr>
              <a:t>, </a:t>
            </a:r>
            <a:r>
              <a:rPr lang="en-US" sz="2200" b="0" i="0" u="none" strike="noStrike">
                <a:effectLst/>
                <a:latin typeface="Helvetica Neue"/>
                <a:ea typeface="Helvetica Neue"/>
                <a:cs typeface="Helvetica Neue"/>
                <a:sym typeface="Helvetica Neue"/>
                <a:hlinkClick r:id="rId5" tooltip="Librarian"/>
              </a:rPr>
              <a:t>librarian</a:t>
            </a:r>
            <a:r>
              <a:rPr lang="en-US" sz="2200" b="0" i="0">
                <a:effectLst/>
                <a:latin typeface="Helvetica Neue"/>
                <a:ea typeface="Helvetica Neue"/>
                <a:cs typeface="Helvetica Neue"/>
                <a:sym typeface="Helvetica Neue"/>
              </a:rPr>
              <a:t>, and </a:t>
            </a:r>
            <a:r>
              <a:rPr lang="en-US" sz="2200" b="0" i="0" u="none" strike="noStrike">
                <a:effectLst/>
                <a:latin typeface="Helvetica Neue"/>
                <a:ea typeface="Helvetica Neue"/>
                <a:cs typeface="Helvetica Neue"/>
                <a:sym typeface="Helvetica Neue"/>
                <a:hlinkClick r:id="rId6" tooltip="Civil rights"/>
              </a:rPr>
              <a:t>civil rights</a:t>
            </a:r>
            <a:r>
              <a:rPr lang="en-US" sz="2200" b="0" i="0">
                <a:effectLst/>
                <a:latin typeface="Helvetica Neue"/>
                <a:ea typeface="Helvetica Neue"/>
                <a:cs typeface="Helvetica Neue"/>
                <a:sym typeface="Helvetica Neue"/>
              </a:rPr>
              <a:t> activist. She was a self-described “black, lesbian, mother, warrior, poet,” who dedicated both her life and her creative talent to confronting and addressing injustices of racism, sexism, classism, and homophobia.</a:t>
            </a:r>
            <a:r>
              <a:rPr lang="en-US" sz="2200" b="0" i="0" u="none" strike="noStrike" baseline="30000">
                <a:effectLst/>
                <a:latin typeface="Helvetica Neue"/>
                <a:ea typeface="Helvetica Neue"/>
                <a:cs typeface="Helvetica Neue"/>
                <a:sym typeface="Helvetica Neue"/>
                <a:hlinkClick r:id="rId7"/>
              </a:rPr>
              <a:t>[</a:t>
            </a:r>
            <a:endParaRPr lang="en-US" sz="1800">
              <a:solidFill>
                <a:schemeClr val="tx1"/>
              </a:solidFill>
            </a:endParaRPr>
          </a:p>
          <a:p>
            <a:pPr eaLnBrk="1">
              <a:defRPr/>
            </a:pPr>
            <a:endParaRPr lang="en-US" sz="2200" b="0" i="0">
              <a:effectLst/>
              <a:latin typeface="Helvetica Neue"/>
              <a:ea typeface="Helvetica Neue"/>
              <a:cs typeface="Helvetica Neue"/>
              <a:sym typeface="Helvetica Neue"/>
            </a:endParaRPr>
          </a:p>
          <a:p>
            <a:pPr eaLnBrk="1">
              <a:defRPr/>
            </a:pPr>
            <a:r>
              <a:rPr lang="en-US" sz="2200" b="0" i="0">
                <a:effectLst/>
                <a:latin typeface="Helvetica Neue"/>
                <a:ea typeface="Helvetica Neue"/>
                <a:cs typeface="Helvetica Neue"/>
                <a:sym typeface="Helvetica Neue"/>
              </a:rPr>
              <a:t>Self-care can be such a buzzword these days, but what’s often not discussed are the race, gender, and class dynamics behind the concept. When we’re expected to take care of others emotionally and physically, taking time, energy, and resources for ourselves can feel shameful. In the United States, </a:t>
            </a:r>
            <a:r>
              <a:rPr lang="en-US" sz="2200" b="0" i="0" u="sng">
                <a:effectLst/>
                <a:latin typeface="Helvetica Neue"/>
                <a:ea typeface="Helvetica Neue"/>
                <a:cs typeface="Helvetica Neue"/>
                <a:sym typeface="Helvetica Neue"/>
                <a:hlinkClick r:id="rId8"/>
              </a:rPr>
              <a:t>women report higher rates of stress</a:t>
            </a:r>
            <a:r>
              <a:rPr lang="en-US" sz="2200" b="0" i="0">
                <a:effectLst/>
                <a:latin typeface="Helvetica Neue"/>
                <a:ea typeface="Helvetica Neue"/>
                <a:cs typeface="Helvetica Neue"/>
                <a:sym typeface="Helvetica Neue"/>
              </a:rPr>
              <a:t> in their lives than men and </a:t>
            </a:r>
            <a:r>
              <a:rPr lang="en-US" sz="2200" b="0" i="0" u="sng">
                <a:effectLst/>
                <a:latin typeface="Helvetica Neue"/>
                <a:ea typeface="Helvetica Neue"/>
                <a:cs typeface="Helvetica Neue"/>
                <a:sym typeface="Helvetica Neue"/>
                <a:hlinkClick r:id="rId9"/>
              </a:rPr>
              <a:t>people of color report higher rates of stress</a:t>
            </a:r>
            <a:r>
              <a:rPr lang="en-US" sz="2200" b="0" i="0">
                <a:effectLst/>
                <a:latin typeface="Helvetica Neue"/>
                <a:ea typeface="Helvetica Neue"/>
                <a:cs typeface="Helvetica Neue"/>
                <a:sym typeface="Helvetica Neue"/>
              </a:rPr>
              <a:t> than white people—there are a lot of factors for why, including the stress of racism and discrimination.</a:t>
            </a:r>
            <a:endParaRPr lang="en-US" sz="1800"/>
          </a:p>
        </p:txBody>
      </p:sp>
    </p:spTree>
    <p:extLst>
      <p:ext uri="{BB962C8B-B14F-4D97-AF65-F5344CB8AC3E}">
        <p14:creationId xmlns:p14="http://schemas.microsoft.com/office/powerpoint/2010/main" val="632735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253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654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p:spPr>
        <p:txBody>
          <a:bodyPr/>
          <a:lstStyle/>
          <a:p>
            <a:pPr>
              <a:defRPr/>
            </a:pPr>
            <a:endParaRPr/>
          </a:p>
        </p:txBody>
      </p:sp>
      <p:sp>
        <p:nvSpPr>
          <p:cNvPr id="236" name="Shape 236"/>
          <p:cNvSpPr>
            <a:spLocks noGrp="1"/>
          </p:cNvSpPr>
          <p:nvPr>
            <p:ph type="body" sz="quarter" idx="1"/>
          </p:nvPr>
        </p:nvSpPr>
        <p:spPr/>
        <p:txBody>
          <a:bodyPr/>
          <a:lstStyle>
            <a:lvl1pPr defTabSz="457200">
              <a:spcBef>
                <a:spcPts val="0"/>
              </a:spcBef>
              <a:defRPr>
                <a:uFillTx/>
                <a:latin typeface="Helvetica"/>
                <a:ea typeface="Helvetica"/>
                <a:cs typeface="Helvetica"/>
                <a:sym typeface="Helvetica"/>
              </a:defRPr>
            </a:lvl1pPr>
          </a:lstStyle>
          <a:p>
            <a:pPr>
              <a:defRPr sz="1800"/>
            </a:pPr>
            <a:endParaRPr lang="en-US" sz="1800"/>
          </a:p>
        </p:txBody>
      </p:sp>
    </p:spTree>
    <p:extLst>
      <p:ext uri="{BB962C8B-B14F-4D97-AF65-F5344CB8AC3E}">
        <p14:creationId xmlns:p14="http://schemas.microsoft.com/office/powerpoint/2010/main" val="2015632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p:spPr>
        <p:txBody>
          <a:bodyPr/>
          <a:lstStyle/>
          <a:p>
            <a:pPr>
              <a:defRPr/>
            </a:pPr>
            <a:endParaRPr/>
          </a:p>
        </p:txBody>
      </p:sp>
      <p:sp>
        <p:nvSpPr>
          <p:cNvPr id="236" name="Shape 236"/>
          <p:cNvSpPr>
            <a:spLocks noGrp="1"/>
          </p:cNvSpPr>
          <p:nvPr>
            <p:ph type="body" sz="quarter" idx="1"/>
          </p:nvPr>
        </p:nvSpPr>
        <p:spPr/>
        <p:txBody>
          <a:bodyPr/>
          <a:lstStyle>
            <a:lvl1pPr defTabSz="457200">
              <a:spcBef>
                <a:spcPts val="0"/>
              </a:spcBef>
              <a:defRPr>
                <a:uFillTx/>
                <a:latin typeface="Helvetica"/>
                <a:ea typeface="Helvetica"/>
                <a:cs typeface="Helvetica"/>
                <a:sym typeface="Helvetica"/>
              </a:defRPr>
            </a:lvl1pPr>
          </a:lstStyle>
          <a:p>
            <a:pPr>
              <a:defRPr sz="1800"/>
            </a:pPr>
            <a:endParaRPr lang="en-US" sz="1800"/>
          </a:p>
        </p:txBody>
      </p:sp>
    </p:spTree>
    <p:extLst>
      <p:ext uri="{BB962C8B-B14F-4D97-AF65-F5344CB8AC3E}">
        <p14:creationId xmlns:p14="http://schemas.microsoft.com/office/powerpoint/2010/main" val="425900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p:spPr>
        <p:txBody>
          <a:bodyPr/>
          <a:lstStyle/>
          <a:p>
            <a:pPr>
              <a:defRPr/>
            </a:pPr>
            <a:endParaRPr/>
          </a:p>
        </p:txBody>
      </p:sp>
      <p:sp>
        <p:nvSpPr>
          <p:cNvPr id="236" name="Shape 236"/>
          <p:cNvSpPr>
            <a:spLocks noGrp="1"/>
          </p:cNvSpPr>
          <p:nvPr>
            <p:ph type="body" sz="quarter" idx="1"/>
          </p:nvPr>
        </p:nvSpPr>
        <p:spPr/>
        <p:txBody>
          <a:bodyPr/>
          <a:lstStyle>
            <a:lvl1pPr defTabSz="457200">
              <a:spcBef>
                <a:spcPts val="0"/>
              </a:spcBef>
              <a:defRPr>
                <a:uFillTx/>
                <a:latin typeface="Helvetica"/>
                <a:ea typeface="Helvetica"/>
                <a:cs typeface="Helvetica"/>
                <a:sym typeface="Helvetica"/>
              </a:defRPr>
            </a:lvl1pPr>
          </a:lstStyle>
          <a:p>
            <a:pPr marL="0" marR="0" indent="0" algn="l" defTabSz="584200" rtl="0" fontAlgn="auto" latinLnBrk="0" hangingPunct="0">
              <a:lnSpc>
                <a:spcPct val="100000"/>
              </a:lnSpc>
              <a:spcBef>
                <a:spcPts val="0"/>
              </a:spcBef>
              <a:spcAft>
                <a:spcPts val="0"/>
              </a:spcAft>
              <a:buClrTx/>
              <a:buSzTx/>
              <a:buFontTx/>
              <a:buNone/>
              <a:tabLst/>
            </a:pPr>
            <a:r>
              <a:rPr kumimoji="0" lang="en-US" sz="4000" u="none" strike="noStrike" cap="none" spc="0" normalizeH="0" baseline="0">
                <a:ln>
                  <a:noFill/>
                </a:ln>
                <a:solidFill>
                  <a:srgbClr val="FFFFFF"/>
                </a:solidFill>
                <a:effectLst/>
                <a:uFillTx/>
                <a:latin typeface="Helvetica" pitchFamily="2" charset="0"/>
                <a:sym typeface="Helvetica Light"/>
              </a:rPr>
              <a:t>What Mindfulness Is NOT</a:t>
            </a:r>
            <a:endParaRPr lang="en-US" sz="2000">
              <a:solidFill>
                <a:srgbClr val="FFFFFF"/>
              </a:solidFill>
              <a:latin typeface="Helvetica Light" panose="020B0403020202020204" pitchFamily="34" charset="0"/>
            </a:endParaRPr>
          </a:p>
          <a:p>
            <a:pPr marR="0" algn="l" defTabSz="584200" rtl="0" fontAlgn="auto" latinLnBrk="0" hangingPunct="0">
              <a:lnSpc>
                <a:spcPct val="150000"/>
              </a:lnSpc>
              <a:spcBef>
                <a:spcPts val="0"/>
              </a:spcBef>
              <a:spcAft>
                <a:spcPts val="0"/>
              </a:spcAft>
              <a:buClrTx/>
              <a:buSzTx/>
              <a:tabLst/>
            </a:pPr>
            <a:r>
              <a:rPr kumimoji="0" lang="en-US" sz="3200" u="none" strike="noStrike" cap="none" spc="0" normalizeH="0" baseline="0">
                <a:ln>
                  <a:noFill/>
                </a:ln>
                <a:solidFill>
                  <a:srgbClr val="FFFFFF"/>
                </a:solidFill>
                <a:effectLst/>
                <a:uFillTx/>
                <a:latin typeface="Helvetica Light" panose="020B0403020202020204" pitchFamily="34" charset="0"/>
                <a:sym typeface="Helvetica Light"/>
              </a:rPr>
              <a:t>Having a blank mind; </a:t>
            </a:r>
            <a:r>
              <a:rPr lang="en-US" sz="3200">
                <a:solidFill>
                  <a:srgbClr val="FFFFFF"/>
                </a:solidFill>
                <a:latin typeface="Helvetica Light" panose="020B0403020202020204" pitchFamily="34" charset="0"/>
              </a:rPr>
              <a:t>Changing the experience; Escaping pain; </a:t>
            </a:r>
            <a:r>
              <a:rPr kumimoji="0" lang="en-US" sz="3200" u="none" strike="noStrike" cap="none" spc="0" normalizeH="0" baseline="0">
                <a:ln>
                  <a:noFill/>
                </a:ln>
                <a:solidFill>
                  <a:srgbClr val="FFFFFF"/>
                </a:solidFill>
                <a:effectLst/>
                <a:uFillTx/>
                <a:latin typeface="Helvetica Light" panose="020B0403020202020204" pitchFamily="34" charset="0"/>
                <a:sym typeface="Helvetica Light"/>
              </a:rPr>
              <a:t>Becoming</a:t>
            </a:r>
            <a:r>
              <a:rPr kumimoji="0" lang="en-US" sz="3200" u="none" strike="noStrike" cap="none" spc="0" normalizeH="0">
                <a:ln>
                  <a:noFill/>
                </a:ln>
                <a:solidFill>
                  <a:srgbClr val="FFFFFF"/>
                </a:solidFill>
                <a:effectLst/>
                <a:uFillTx/>
                <a:latin typeface="Helvetica Light" panose="020B0403020202020204" pitchFamily="34" charset="0"/>
                <a:sym typeface="Helvetica Light"/>
              </a:rPr>
              <a:t> emotionless; </a:t>
            </a:r>
            <a:r>
              <a:rPr lang="en-US" sz="3200" baseline="0">
                <a:solidFill>
                  <a:srgbClr val="FFFFFF"/>
                </a:solidFill>
                <a:latin typeface="Helvetica Light" panose="020B0403020202020204" pitchFamily="34" charset="0"/>
              </a:rPr>
              <a:t>Seeking</a:t>
            </a:r>
            <a:r>
              <a:rPr lang="en-US" sz="3200">
                <a:solidFill>
                  <a:srgbClr val="FFFFFF"/>
                </a:solidFill>
                <a:latin typeface="Helvetica Light" panose="020B0403020202020204" pitchFamily="34" charset="0"/>
              </a:rPr>
              <a:t> bliss; </a:t>
            </a:r>
            <a:r>
              <a:rPr kumimoji="0" lang="en-US" sz="3200" u="none" strike="noStrike" cap="none" spc="0" normalizeH="0" baseline="0">
                <a:ln>
                  <a:noFill/>
                </a:ln>
                <a:solidFill>
                  <a:srgbClr val="FFFFFF"/>
                </a:solidFill>
                <a:effectLst/>
                <a:uFillTx/>
                <a:latin typeface="Helvetica Light" panose="020B0403020202020204" pitchFamily="34" charset="0"/>
                <a:sym typeface="Helvetica Light"/>
              </a:rPr>
              <a:t>Withdrawing from life; </a:t>
            </a:r>
            <a:r>
              <a:rPr lang="en-US" sz="3200">
                <a:solidFill>
                  <a:srgbClr val="FFFFFF"/>
                </a:solidFill>
                <a:latin typeface="Helvetica Light" panose="020B0403020202020204" pitchFamily="34" charset="0"/>
              </a:rPr>
              <a:t>Relaxation</a:t>
            </a:r>
          </a:p>
          <a:p>
            <a:pPr lvl="4" algn="l"/>
            <a:r>
              <a:rPr kumimoji="0" lang="en-US" u="none" strike="noStrike" cap="none" spc="0" normalizeH="0" baseline="0">
                <a:ln>
                  <a:noFill/>
                </a:ln>
                <a:solidFill>
                  <a:srgbClr val="FFFFFF"/>
                </a:solidFill>
                <a:effectLst/>
                <a:uFillTx/>
                <a:latin typeface="Helvetica Light" panose="020B0403020202020204" pitchFamily="34" charset="0"/>
                <a:sym typeface="Helvetica Light"/>
              </a:rPr>
              <a:t>		</a:t>
            </a:r>
          </a:p>
          <a:p>
            <a:pPr>
              <a:defRPr sz="1800"/>
            </a:pPr>
            <a:endParaRPr lang="en-US" sz="1800"/>
          </a:p>
        </p:txBody>
      </p:sp>
    </p:spTree>
    <p:extLst>
      <p:ext uri="{BB962C8B-B14F-4D97-AF65-F5344CB8AC3E}">
        <p14:creationId xmlns:p14="http://schemas.microsoft.com/office/powerpoint/2010/main" val="199201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MHTTC Network is a nation-wide that is supported by the Substance Abuse and Mental Health Services Administration</a:t>
            </a:r>
            <a:r>
              <a:rPr lang="en-US"/>
              <a:t>.</a:t>
            </a:r>
          </a:p>
          <a:p>
            <a:endParaRPr lang="en-US">
              <a:cs typeface="Calibri"/>
            </a:endParaRPr>
          </a:p>
          <a:p>
            <a:r>
              <a:rPr lang="en-US"/>
              <a:t>Our </a:t>
            </a:r>
            <a:r>
              <a:rPr lang="en-US" sz="1200" b="0" i="0" kern="1200">
                <a:solidFill>
                  <a:schemeClr val="tx1"/>
                </a:solidFill>
                <a:effectLst/>
                <a:latin typeface="+mn-lt"/>
                <a:ea typeface="+mn-ea"/>
                <a:cs typeface="+mn-cs"/>
              </a:rPr>
              <a:t>purpose </a:t>
            </a:r>
            <a:r>
              <a:rPr lang="en-US"/>
              <a:t>includes </a:t>
            </a:r>
            <a:r>
              <a:rPr lang="en-US" sz="1200" b="0" i="0" kern="1200">
                <a:solidFill>
                  <a:schemeClr val="tx1"/>
                </a:solidFill>
                <a:effectLst/>
                <a:latin typeface="+mn-lt"/>
                <a:ea typeface="+mn-ea"/>
                <a:cs typeface="+mn-cs"/>
              </a:rPr>
              <a:t>disseminating and implementing evidence-based practices for mental health </a:t>
            </a:r>
            <a:r>
              <a:rPr lang="en-US"/>
              <a:t>issues </a:t>
            </a:r>
            <a:r>
              <a:rPr lang="en-US" sz="1200" b="0" i="0" kern="1200">
                <a:solidFill>
                  <a:schemeClr val="tx1"/>
                </a:solidFill>
                <a:effectLst/>
                <a:latin typeface="+mn-lt"/>
                <a:ea typeface="+mn-ea"/>
                <a:cs typeface="+mn-cs"/>
              </a:rPr>
              <a:t>into the workforce. </a:t>
            </a:r>
            <a:endParaRPr lang="en-US">
              <a:ea typeface="+mn-ea"/>
              <a:cs typeface="+mn-cs"/>
            </a:endParaRPr>
          </a:p>
          <a:p>
            <a:endParaRPr lang="en-US">
              <a:cs typeface="Calibri"/>
            </a:endParaRPr>
          </a:p>
          <a:p>
            <a:r>
              <a:rPr lang="en-US">
                <a:cs typeface="Calibri"/>
              </a:rPr>
              <a:t>The goals of the network include:</a:t>
            </a:r>
          </a:p>
          <a:p>
            <a:pPr marL="285750" indent="-285750">
              <a:buFont typeface="Arial"/>
              <a:buChar char="•"/>
            </a:pPr>
            <a:r>
              <a:rPr lang="en-US"/>
              <a:t>Support mental health related evidence-based practices</a:t>
            </a:r>
          </a:p>
          <a:p>
            <a:pPr marL="285750" indent="-285750">
              <a:buFont typeface="Arial"/>
              <a:buChar char="•"/>
            </a:pPr>
            <a:r>
              <a:rPr lang="en-US"/>
              <a:t>Heighten the awareness, knowledge, and skills of the workforce</a:t>
            </a:r>
          </a:p>
          <a:p>
            <a:pPr marL="285750" indent="-285750">
              <a:buFont typeface="Arial"/>
              <a:buChar char="•"/>
            </a:pPr>
            <a:r>
              <a:rPr lang="en-US"/>
              <a:t>Foster regional and national alliances</a:t>
            </a:r>
          </a:p>
          <a:p>
            <a:pPr marL="285750" indent="-285750">
              <a:buFont typeface="Arial"/>
              <a:buChar char="•"/>
            </a:pPr>
            <a:r>
              <a:rPr lang="en-US"/>
              <a:t>Provide and connect you to free training and technical assistance </a:t>
            </a:r>
          </a:p>
          <a:p>
            <a:endParaRPr lang="en-US">
              <a:cs typeface="Calibri"/>
            </a:endParaRPr>
          </a:p>
          <a:p>
            <a:r>
              <a:rPr lang="en-US" b="1"/>
              <a:t>Now about our Northwest MHTTC</a:t>
            </a:r>
            <a:endParaRPr lang="en-US"/>
          </a:p>
          <a:p>
            <a:endParaRPr lang="en-US" b="1">
              <a:cs typeface="Calibri"/>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2895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p:spPr>
        <p:txBody>
          <a:bodyPr/>
          <a:lstStyle/>
          <a:p>
            <a:pPr>
              <a:defRPr/>
            </a:pPr>
            <a:endParaRPr/>
          </a:p>
        </p:txBody>
      </p:sp>
      <p:sp>
        <p:nvSpPr>
          <p:cNvPr id="236" name="Shape 236"/>
          <p:cNvSpPr>
            <a:spLocks noGrp="1"/>
          </p:cNvSpPr>
          <p:nvPr>
            <p:ph type="body" sz="quarter" idx="1"/>
          </p:nvPr>
        </p:nvSpPr>
        <p:spPr/>
        <p:txBody>
          <a:bodyPr/>
          <a:lstStyle>
            <a:lvl1pPr defTabSz="457200">
              <a:spcBef>
                <a:spcPts val="0"/>
              </a:spcBef>
              <a:defRPr>
                <a:uFillTx/>
                <a:latin typeface="Helvetica"/>
                <a:ea typeface="Helvetica"/>
                <a:cs typeface="Helvetica"/>
                <a:sym typeface="Helvetica"/>
              </a:defRPr>
            </a:lvl1pPr>
          </a:lstStyle>
          <a:p>
            <a:pPr>
              <a:defRPr sz="1800"/>
            </a:pPr>
            <a:r>
              <a:rPr lang="en-US" sz="1800"/>
              <a:t>Activity adapted from DBT skills training by Marsha Linehan. About 1.5 minutes.</a:t>
            </a:r>
          </a:p>
          <a:p>
            <a:pPr>
              <a:defRPr sz="1800"/>
            </a:pPr>
            <a:endParaRPr lang="en-US" sz="1800"/>
          </a:p>
          <a:p>
            <a:pPr>
              <a:defRPr sz="1800"/>
            </a:pPr>
            <a:r>
              <a:rPr lang="en-US" sz="1800"/>
              <a:t>“Find a comfortable position. Staying in this position, I invite you to listen for your response after each statement. There will be about 5 seconds between each one."</a:t>
            </a:r>
          </a:p>
          <a:p>
            <a:pPr>
              <a:defRPr sz="1800"/>
            </a:pPr>
            <a:endParaRPr lang="en-US" sz="1800"/>
          </a:p>
          <a:p>
            <a:pPr>
              <a:defRPr sz="1800"/>
            </a:pPr>
            <a:r>
              <a:rPr lang="en-US" sz="1800"/>
              <a:t>Feel your hair touching your head. Feel your belly rising and falling as you breathe. Feel the space between your eyes. Feel the distance between your ears. Feel your breath touching the back of your eyes while you inhale. Notice your arms touching your body. Feel the bottoms of your feet. Imagine a beautiful day at the beach. Notice the position of your tongue in your mouth. Feel how one arm is more relaxed than the other. Notice any tightness in your left thigh. Imagine what it would feel like to float on a cloud. Imagine what it would feel to be stuck in molasses. Imagine floating in warm water. Feel your face getting soft. Imagine a beautiful flower.</a:t>
            </a:r>
          </a:p>
          <a:p>
            <a:pPr>
              <a:defRPr sz="1800"/>
            </a:pPr>
            <a:r>
              <a:rPr lang="en-US" sz="1800"/>
              <a:t>As we close, I invite you to simply notice your breathing -- how your body does what it needs to do.... Now I invite you to come back [Chime]</a:t>
            </a:r>
          </a:p>
        </p:txBody>
      </p:sp>
    </p:spTree>
    <p:extLst>
      <p:ext uri="{BB962C8B-B14F-4D97-AF65-F5344CB8AC3E}">
        <p14:creationId xmlns:p14="http://schemas.microsoft.com/office/powerpoint/2010/main" val="3080463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220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4181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770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River of resilience = activity focused on work-related distress</a:t>
            </a:r>
          </a:p>
          <a:p>
            <a:r>
              <a:rPr lang="en-US" sz="2200">
                <a:effectLst/>
                <a:latin typeface="Helvetica Neue"/>
                <a:ea typeface="Helvetica Neue"/>
                <a:cs typeface="Helvetica Neue"/>
                <a:sym typeface="Helvetica Neue"/>
              </a:rPr>
              <a:t>1. In the currents of your river, identify the core values and strengths that sustain you in this work.</a:t>
            </a:r>
          </a:p>
          <a:p>
            <a:r>
              <a:rPr lang="en-US" sz="2200">
                <a:effectLst/>
                <a:latin typeface="Helvetica Neue"/>
                <a:ea typeface="Helvetica Neue"/>
                <a:cs typeface="Helvetica Neue"/>
                <a:sym typeface="Helvetica Neue"/>
              </a:rPr>
              <a:t>2. Add streams flowing into the river naming others who have inspired and supported you.</a:t>
            </a:r>
          </a:p>
          <a:p>
            <a:r>
              <a:rPr lang="en-US" sz="2200">
                <a:effectLst/>
                <a:latin typeface="Helvetica Neue"/>
                <a:ea typeface="Helvetica Neue"/>
                <a:cs typeface="Helvetica Neue"/>
                <a:sym typeface="Helvetica Neue"/>
              </a:rPr>
              <a:t>3. Include rapids representing life events that have both challenged </a:t>
            </a:r>
            <a:r>
              <a:rPr lang="en-US" sz="2200" i="1">
                <a:effectLst/>
                <a:latin typeface="Helvetica Neue"/>
                <a:ea typeface="Helvetica Neue"/>
                <a:cs typeface="Helvetica Neue"/>
                <a:sym typeface="Helvetica Neue"/>
              </a:rPr>
              <a:t>and</a:t>
            </a:r>
            <a:r>
              <a:rPr lang="en-US" sz="2200">
                <a:effectLst/>
                <a:latin typeface="Helvetica Neue"/>
                <a:ea typeface="Helvetica Neue"/>
                <a:cs typeface="Helvetica Neue"/>
                <a:sym typeface="Helvetica Neue"/>
              </a:rPr>
              <a:t> strengthened you.</a:t>
            </a:r>
          </a:p>
          <a:p>
            <a:r>
              <a:rPr lang="en-US" sz="2200">
                <a:effectLst/>
                <a:latin typeface="Helvetica Neue"/>
                <a:ea typeface="Helvetica Neue"/>
                <a:cs typeface="Helvetica Neue"/>
                <a:sym typeface="Helvetica Neue"/>
              </a:rPr>
              <a:t>4. Create a signpost briefly describing your personal mission or purpose related to your work.</a:t>
            </a:r>
          </a:p>
          <a:p>
            <a:endParaRPr lang="en-US"/>
          </a:p>
        </p:txBody>
      </p:sp>
    </p:spTree>
    <p:extLst>
      <p:ext uri="{BB962C8B-B14F-4D97-AF65-F5344CB8AC3E}">
        <p14:creationId xmlns:p14="http://schemas.microsoft.com/office/powerpoint/2010/main" val="1704581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What can you draw upon to continue to be a healing presence in your work – for self and others?</a:t>
            </a:r>
          </a:p>
        </p:txBody>
      </p:sp>
    </p:spTree>
    <p:extLst>
      <p:ext uri="{BB962C8B-B14F-4D97-AF65-F5344CB8AC3E}">
        <p14:creationId xmlns:p14="http://schemas.microsoft.com/office/powerpoint/2010/main" val="3921195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t>80,000 interviews - ongoing research</a:t>
            </a:r>
          </a:p>
        </p:txBody>
      </p:sp>
    </p:spTree>
    <p:extLst>
      <p:ext uri="{BB962C8B-B14F-4D97-AF65-F5344CB8AC3E}">
        <p14:creationId xmlns:p14="http://schemas.microsoft.com/office/powerpoint/2010/main" val="253764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t>1. What am I expected to do, produce, make happen? Process outcomes? Numerical outcomes?</a:t>
            </a:r>
          </a:p>
          <a:p>
            <a:endParaRPr lang="en-US" sz="2800"/>
          </a:p>
          <a:p>
            <a:r>
              <a:rPr lang="en-US" sz="2800"/>
              <a:t>2. Keys, laptop, cellphone, forms, resource lists, bus tickets, communications, safety, resources, keys, transportation, paper, access codes, sense of safety, escort to vehicle, privacy, lighting, </a:t>
            </a:r>
          </a:p>
        </p:txBody>
      </p:sp>
    </p:spTree>
    <p:extLst>
      <p:ext uri="{BB962C8B-B14F-4D97-AF65-F5344CB8AC3E}">
        <p14:creationId xmlns:p14="http://schemas.microsoft.com/office/powerpoint/2010/main" val="1382380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3. "right fit" - matching talent with role - everybody different </a:t>
            </a:r>
          </a:p>
          <a:p>
            <a:r>
              <a:rPr lang="en-US" sz="3600"/>
              <a:t>4. Recognition, praise, affirmation - see strengths - focused on effort more than outcomes</a:t>
            </a:r>
          </a:p>
          <a:p>
            <a:r>
              <a:rPr lang="en-US" sz="3600"/>
              <a:t>5. Know the person as a person (not just an employee) - what makes them tick, passions (superheroes), what inspires, what do for fun, what challenges/concerns</a:t>
            </a:r>
          </a:p>
          <a:p>
            <a:r>
              <a:rPr lang="en-US" sz="3600"/>
              <a:t>6. Ways to grow, develop, enhance skills, "change lanes," take more leadership</a:t>
            </a:r>
          </a:p>
        </p:txBody>
      </p:sp>
    </p:spTree>
    <p:extLst>
      <p:ext uri="{BB962C8B-B14F-4D97-AF65-F5344CB8AC3E}">
        <p14:creationId xmlns:p14="http://schemas.microsoft.com/office/powerpoint/2010/main" val="2490373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Goals: </a:t>
            </a:r>
          </a:p>
        </p:txBody>
      </p:sp>
    </p:spTree>
    <p:extLst>
      <p:ext uri="{BB962C8B-B14F-4D97-AF65-F5344CB8AC3E}">
        <p14:creationId xmlns:p14="http://schemas.microsoft.com/office/powerpoint/2010/main" val="3168812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Goals: </a:t>
            </a:r>
          </a:p>
        </p:txBody>
      </p:sp>
    </p:spTree>
    <p:extLst>
      <p:ext uri="{BB962C8B-B14F-4D97-AF65-F5344CB8AC3E}">
        <p14:creationId xmlns:p14="http://schemas.microsoft.com/office/powerpoint/2010/main" val="273677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Northwest MHTTC is based at the University of Washington in the Department of Psychiatry and Behavioral Sciences. </a:t>
            </a:r>
          </a:p>
          <a:p>
            <a:endParaRPr lang="en-US"/>
          </a:p>
          <a:p>
            <a:r>
              <a:rPr lang="en-US"/>
              <a:t>We provide training and technical assistance (TA) in evidence-based practices to Region 10 (Alaska, Idaho, Oregon, and Washington).</a:t>
            </a:r>
          </a:p>
          <a:p>
            <a:pPr>
              <a:lnSpc>
                <a:spcPct val="120000"/>
              </a:lnSpc>
            </a:pPr>
            <a:endParaRPr lang="en-US" b="1">
              <a:solidFill>
                <a:schemeClr val="tx1">
                  <a:lumMod val="65000"/>
                  <a:lumOff val="35000"/>
                </a:schemeClr>
              </a:solidFill>
              <a:latin typeface="Arial"/>
              <a:cs typeface="Arial"/>
            </a:endParaRPr>
          </a:p>
          <a:p>
            <a:pPr fontAlgn="base">
              <a:lnSpc>
                <a:spcPct val="120000"/>
              </a:lnSpc>
            </a:pPr>
            <a:r>
              <a:rPr lang="en-US">
                <a:solidFill>
                  <a:schemeClr val="tx1">
                    <a:lumMod val="65000"/>
                    <a:lumOff val="35000"/>
                  </a:schemeClr>
                </a:solidFill>
                <a:latin typeface="Arial"/>
                <a:cs typeface="Arial"/>
              </a:rPr>
              <a:t>Our area of focus is evidence-based practices for serious mental health issues such as psychosis.  However, we provide training on a variety of topics including integrated care, suicide prevention, diversity/equity issues, school mental health, peer support, trauma-informed approaches and others.</a:t>
            </a:r>
          </a:p>
          <a:p>
            <a:pPr fontAlgn="base">
              <a:lnSpc>
                <a:spcPct val="120000"/>
              </a:lnSpc>
            </a:pPr>
            <a:endParaRPr lang="en-US" b="1">
              <a:solidFill>
                <a:schemeClr val="tx1">
                  <a:lumMod val="65000"/>
                  <a:lumOff val="35000"/>
                </a:schemeClr>
              </a:solidFill>
              <a:latin typeface="Arial"/>
              <a:cs typeface="Arial"/>
            </a:endParaRPr>
          </a:p>
          <a:p>
            <a:pPr marL="0" indent="0">
              <a:lnSpc>
                <a:spcPct val="120000"/>
              </a:lnSpc>
              <a:buNone/>
            </a:pPr>
            <a:r>
              <a:rPr lang="en-US" b="1">
                <a:solidFill>
                  <a:schemeClr val="tx1">
                    <a:lumMod val="65000"/>
                    <a:lumOff val="35000"/>
                  </a:schemeClr>
                </a:solidFill>
                <a:latin typeface="Arial"/>
                <a:cs typeface="Arial"/>
              </a:rPr>
              <a:t>Our target workforce includes: </a:t>
            </a:r>
            <a:r>
              <a:rPr lang="en-US">
                <a:solidFill>
                  <a:schemeClr val="tx1">
                    <a:lumMod val="65000"/>
                    <a:lumOff val="35000"/>
                  </a:schemeClr>
                </a:solidFill>
                <a:latin typeface="Arial"/>
                <a:cs typeface="Arial"/>
              </a:rPr>
              <a:t>​</a:t>
            </a:r>
            <a:endParaRPr lang="en-US">
              <a:latin typeface="Arial"/>
              <a:cs typeface="Arial"/>
            </a:endParaRPr>
          </a:p>
          <a:p>
            <a:pPr marL="0" indent="0" fontAlgn="base">
              <a:lnSpc>
                <a:spcPct val="120000"/>
              </a:lnSpc>
              <a:buNone/>
            </a:pPr>
            <a:r>
              <a:rPr lang="en-US">
                <a:solidFill>
                  <a:schemeClr val="tx1">
                    <a:lumMod val="65000"/>
                    <a:lumOff val="35000"/>
                  </a:schemeClr>
                </a:solidFill>
                <a:latin typeface="Arial" panose="020B0604020202020204" pitchFamily="34" charset="0"/>
                <a:cs typeface="Arial" panose="020B0604020202020204" pitchFamily="34" charset="0"/>
              </a:rPr>
              <a:t>Behavioral health and primary care providers, school and social service staff, and others whose work has the potential to improve behavioral health outcomes for individuals with or at risk of developing serious mental illnesses.​</a:t>
            </a:r>
          </a:p>
          <a:p>
            <a:pPr>
              <a:lnSpc>
                <a:spcPct val="120000"/>
              </a:lnSpc>
            </a:pPr>
            <a:endParaRPr lang="en-US">
              <a:solidFill>
                <a:srgbClr val="595959"/>
              </a:solidFill>
              <a:latin typeface="Arial"/>
              <a:cs typeface="Arial"/>
            </a:endParaRPr>
          </a:p>
          <a:p>
            <a:pPr>
              <a:lnSpc>
                <a:spcPct val="120000"/>
              </a:lnSpc>
            </a:pPr>
            <a:r>
              <a:rPr lang="en-US">
                <a:solidFill>
                  <a:srgbClr val="595959"/>
                </a:solidFill>
                <a:latin typeface="Arial"/>
                <a:cs typeface="Arial"/>
              </a:rPr>
              <a:t>How do we fulfill our mission?</a:t>
            </a:r>
          </a:p>
          <a:p>
            <a:pPr marL="171450" indent="-171450">
              <a:lnSpc>
                <a:spcPct val="120000"/>
              </a:lnSpc>
              <a:buFont typeface="Arial"/>
              <a:buChar char="•"/>
            </a:pPr>
            <a:r>
              <a:rPr lang="en-US">
                <a:solidFill>
                  <a:srgbClr val="595959"/>
                </a:solidFill>
                <a:latin typeface="Arial"/>
                <a:cs typeface="Arial"/>
              </a:rPr>
              <a:t>Live events like this webinar that we also record &amp; post</a:t>
            </a:r>
          </a:p>
          <a:p>
            <a:pPr marL="171450" indent="-171450">
              <a:lnSpc>
                <a:spcPct val="120000"/>
              </a:lnSpc>
              <a:buFont typeface="Arial"/>
              <a:buChar char="•"/>
            </a:pPr>
            <a:r>
              <a:rPr lang="en-US">
                <a:solidFill>
                  <a:srgbClr val="595959"/>
                </a:solidFill>
                <a:latin typeface="Arial"/>
                <a:cs typeface="Arial"/>
              </a:rPr>
              <a:t>Virtual learning communities</a:t>
            </a:r>
          </a:p>
          <a:p>
            <a:pPr marL="171450" indent="-171450">
              <a:lnSpc>
                <a:spcPct val="120000"/>
              </a:lnSpc>
              <a:buFont typeface="Arial"/>
              <a:buChar char="•"/>
            </a:pPr>
            <a:r>
              <a:rPr lang="en-US">
                <a:solidFill>
                  <a:srgbClr val="595959"/>
                </a:solidFill>
                <a:latin typeface="Arial"/>
                <a:cs typeface="Arial"/>
              </a:rPr>
              <a:t>Free, self-paced online courses</a:t>
            </a:r>
          </a:p>
          <a:p>
            <a:pPr marL="171450" indent="-171450">
              <a:lnSpc>
                <a:spcPct val="120000"/>
              </a:lnSpc>
              <a:buFont typeface="Arial"/>
              <a:buChar char="•"/>
            </a:pPr>
            <a:r>
              <a:rPr lang="en-US">
                <a:solidFill>
                  <a:srgbClr val="595959"/>
                </a:solidFill>
                <a:latin typeface="Arial"/>
                <a:cs typeface="Arial"/>
              </a:rPr>
              <a:t>Newsletters and our Resource Library on our website</a:t>
            </a:r>
          </a:p>
          <a:p>
            <a:pPr marL="171450" indent="-171450">
              <a:lnSpc>
                <a:spcPct val="120000"/>
              </a:lnSpc>
              <a:buFont typeface="Arial"/>
              <a:buChar char="•"/>
            </a:pPr>
            <a:r>
              <a:rPr lang="en-US">
                <a:solidFill>
                  <a:srgbClr val="595959"/>
                </a:solidFill>
                <a:latin typeface="Arial"/>
                <a:cs typeface="Arial"/>
              </a:rPr>
              <a:t>Connection to other training centers &amp; events</a:t>
            </a:r>
          </a:p>
          <a:p>
            <a:endParaRPr lang="en-US">
              <a:solidFill>
                <a:srgbClr val="000000"/>
              </a:solidFill>
              <a:latin typeface="Calibri" panose="020F0502020204030204"/>
              <a:cs typeface="Calibri" panose="020F0502020204030204"/>
            </a:endParaRPr>
          </a:p>
          <a:p>
            <a:r>
              <a:rPr lang="en-US"/>
              <a:t>To find out more about our goals, training opportunities and resources, you can visit our website and sign up for our newsletter.</a:t>
            </a:r>
          </a:p>
          <a:p>
            <a:endParaRPr lang="en-US">
              <a:cs typeface="Calibri"/>
            </a:endParaRPr>
          </a:p>
          <a:p>
            <a:r>
              <a:rPr lang="en-US" b="1"/>
              <a:t>Next, we would like to talk about language.</a:t>
            </a:r>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1215480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6681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1916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6759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5923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6706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6554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1533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1295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2737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283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It is our intention to always be mindful of using language that promotes recovery and culturally-appropriate terminology. </a:t>
            </a:r>
            <a:endParaRPr lang="en-US"/>
          </a:p>
          <a:p>
            <a:endParaRPr lang="en-US"/>
          </a:p>
          <a:p>
            <a:r>
              <a:rPr lang="en-US" sz="1200" b="0" i="0" u="none" strike="noStrike" kern="1200">
                <a:solidFill>
                  <a:schemeClr val="tx1"/>
                </a:solidFill>
                <a:effectLst/>
                <a:latin typeface="+mn-lt"/>
                <a:ea typeface="+mn-ea"/>
                <a:cs typeface="+mn-cs"/>
              </a:rPr>
              <a:t>We encourage all clinicians to use </a:t>
            </a:r>
            <a:r>
              <a:rPr lang="en-US"/>
              <a:t>language that demonstrates</a:t>
            </a:r>
            <a:r>
              <a:rPr lang="en-US" sz="1200" b="0" i="0" u="none" strike="noStrike" kern="1200">
                <a:solidFill>
                  <a:schemeClr val="tx1"/>
                </a:solidFill>
                <a:effectLst/>
                <a:latin typeface="+mn-lt"/>
                <a:ea typeface="+mn-ea"/>
                <a:cs typeface="+mn-cs"/>
              </a:rPr>
              <a:t> respect for a person’s dignity and worth. </a:t>
            </a:r>
            <a:endParaRPr lang="en-US"/>
          </a:p>
          <a:p>
            <a:endParaRPr lang="en-US"/>
          </a:p>
          <a:p>
            <a:r>
              <a:rPr lang="en-US" sz="1200" b="0" i="0" u="none" strike="noStrike" kern="1200">
                <a:solidFill>
                  <a:schemeClr val="tx1"/>
                </a:solidFill>
                <a:effectLst/>
                <a:latin typeface="+mn-lt"/>
                <a:ea typeface="+mn-ea"/>
                <a:cs typeface="+mn-cs"/>
              </a:rPr>
              <a:t>It is consistent with recovery-oriented practices and promotes treatment environments that foster respect, human dignity, and hope.</a:t>
            </a:r>
            <a:r>
              <a:rPr lang="en-US" sz="1200" b="0" i="0" kern="1200">
                <a:solidFill>
                  <a:schemeClr val="tx1"/>
                </a:solidFill>
                <a:effectLst/>
                <a:latin typeface="+mn-lt"/>
                <a:ea typeface="+mn-ea"/>
                <a:cs typeface="+mn-cs"/>
              </a:rPr>
              <a:t>​</a:t>
            </a:r>
          </a:p>
          <a:p>
            <a:endParaRPr lang="en-US">
              <a:cs typeface="Calibri"/>
            </a:endParaRPr>
          </a:p>
          <a:p>
            <a:r>
              <a:rPr lang="en-US" b="1"/>
              <a:t>We want to next review the logistics regarding communication during the session.</a:t>
            </a:r>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5</a:t>
            </a:fld>
            <a:endParaRPr lang="en-US"/>
          </a:p>
        </p:txBody>
      </p:sp>
    </p:spTree>
    <p:extLst>
      <p:ext uri="{BB962C8B-B14F-4D97-AF65-F5344CB8AC3E}">
        <p14:creationId xmlns:p14="http://schemas.microsoft.com/office/powerpoint/2010/main" val="587663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428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4853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2120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6680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Recovery happens.</a:t>
            </a:r>
          </a:p>
        </p:txBody>
      </p:sp>
    </p:spTree>
    <p:extLst>
      <p:ext uri="{BB962C8B-B14F-4D97-AF65-F5344CB8AC3E}">
        <p14:creationId xmlns:p14="http://schemas.microsoft.com/office/powerpoint/2010/main" val="1098925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2747369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1851037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669533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544531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130943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We have made every attempt to make today’s presentation secure. If we need to end the presentation unexpectedly, we will follow-up using your registration information.</a:t>
            </a:r>
            <a:r>
              <a:rPr lang="en-US" sz="1200" b="0" i="0" kern="1200">
                <a:solidFill>
                  <a:schemeClr val="tx1"/>
                </a:solidFill>
                <a:effectLst/>
                <a:latin typeface="+mn-lt"/>
                <a:ea typeface="+mn-ea"/>
                <a:cs typeface="+mn-cs"/>
              </a:rPr>
              <a:t>​</a:t>
            </a:r>
          </a:p>
          <a:p>
            <a:pPr marL="171450" indent="-171450" fontAlgn="base">
              <a:buFont typeface="Arial" panose="020B0604020202020204" pitchFamily="34" charset="0"/>
              <a:buChar char="•"/>
            </a:pPr>
            <a:r>
              <a:rPr lang="en-US"/>
              <a:t>Due to the large audience, all</a:t>
            </a:r>
            <a:r>
              <a:rPr lang="en-US" sz="1200" b="0" i="0" u="none" strike="noStrike" kern="1200">
                <a:solidFill>
                  <a:schemeClr val="tx1"/>
                </a:solidFill>
                <a:effectLst/>
                <a:latin typeface="+mn-lt"/>
                <a:ea typeface="+mn-ea"/>
                <a:cs typeface="+mn-cs"/>
              </a:rPr>
              <a:t> attendees are muted and not appearing on video.</a:t>
            </a:r>
            <a:r>
              <a:rPr lang="en-US" sz="1200" b="0" i="0" kern="1200">
                <a:solidFill>
                  <a:schemeClr val="tx1"/>
                </a:solidFill>
                <a:effectLst/>
                <a:latin typeface="+mn-lt"/>
                <a:ea typeface="+mn-ea"/>
                <a:cs typeface="+mn-cs"/>
              </a:rPr>
              <a:t>​</a:t>
            </a:r>
            <a:r>
              <a:rPr lang="en-US"/>
              <a:t>  Chat is only visible to our team.</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The presentation is being recorded.  The recording and the slides will be made available on our website in a few weeks, which you’ll be notified of by email.</a:t>
            </a:r>
          </a:p>
          <a:p>
            <a:pPr marL="171450" indent="-171450">
              <a:buFont typeface="Arial" panose="020B0604020202020204" pitchFamily="34" charset="0"/>
              <a:buChar char="•"/>
            </a:pPr>
            <a:r>
              <a:rPr lang="en-US"/>
              <a:t>We ask you to be mindful to avoid disclosing identifying details about persons receiving services if you share a question or scenario.</a:t>
            </a: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You will receive an email </a:t>
            </a:r>
            <a:r>
              <a:rPr lang="en-US"/>
              <a:t>within 2 weeks </a:t>
            </a:r>
            <a:r>
              <a:rPr lang="en-US" sz="1200" b="0" i="0" u="none" strike="noStrike" kern="1200">
                <a:solidFill>
                  <a:schemeClr val="tx1"/>
                </a:solidFill>
                <a:effectLst/>
                <a:latin typeface="+mn-lt"/>
                <a:ea typeface="+mn-ea"/>
                <a:cs typeface="+mn-cs"/>
              </a:rPr>
              <a:t>on how to access a certificate of attendance</a:t>
            </a:r>
            <a:r>
              <a:rPr lang="en-US" sz="1200" b="0" i="0" kern="1200">
                <a:solidFill>
                  <a:schemeClr val="tx1"/>
                </a:solidFill>
                <a:effectLst/>
                <a:latin typeface="+mn-lt"/>
                <a:ea typeface="+mn-ea"/>
                <a:cs typeface="+mn-cs"/>
              </a:rPr>
              <a:t>​</a:t>
            </a:r>
            <a:r>
              <a:rPr lang="en-US"/>
              <a:t> if you desire that—but there are NOT formal CEUs available</a:t>
            </a:r>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6</a:t>
            </a:fld>
            <a:endParaRPr lang="en-US"/>
          </a:p>
        </p:txBody>
      </p:sp>
    </p:spTree>
    <p:extLst>
      <p:ext uri="{BB962C8B-B14F-4D97-AF65-F5344CB8AC3E}">
        <p14:creationId xmlns:p14="http://schemas.microsoft.com/office/powerpoint/2010/main" val="26340095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endParaRPr lang="en-US" sz="1800"/>
          </a:p>
        </p:txBody>
      </p:sp>
    </p:spTree>
    <p:extLst>
      <p:ext uri="{BB962C8B-B14F-4D97-AF65-F5344CB8AC3E}">
        <p14:creationId xmlns:p14="http://schemas.microsoft.com/office/powerpoint/2010/main" val="33039344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7772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7364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reminder, you’ll see the link to our evaluation survey in the chat which helps the presenters hear your input and us plan for future sessions.</a:t>
            </a:r>
          </a:p>
        </p:txBody>
      </p:sp>
      <p:sp>
        <p:nvSpPr>
          <p:cNvPr id="4" name="Slide Number Placeholder 3"/>
          <p:cNvSpPr>
            <a:spLocks noGrp="1"/>
          </p:cNvSpPr>
          <p:nvPr>
            <p:ph type="sldNum" sz="quarter" idx="5"/>
          </p:nvPr>
        </p:nvSpPr>
        <p:spPr/>
        <p:txBody>
          <a:bodyPr/>
          <a:lstStyle/>
          <a:p>
            <a:fld id="{75407F5E-1248-0D41-AA81-B50EA45314DF}" type="slidenum">
              <a:rPr lang="en-US" smtClean="0"/>
              <a:t>75</a:t>
            </a:fld>
            <a:endParaRPr lang="en-US"/>
          </a:p>
        </p:txBody>
      </p:sp>
    </p:spTree>
    <p:extLst>
      <p:ext uri="{BB962C8B-B14F-4D97-AF65-F5344CB8AC3E}">
        <p14:creationId xmlns:p14="http://schemas.microsoft.com/office/powerpoint/2010/main" val="1103626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out more about us and register for additional resources and training opportunities at our website at </a:t>
            </a:r>
            <a:r>
              <a:rPr lang="en-US" b="1"/>
              <a:t>www.mhttcnetwork.org BACKSLASH northwest</a:t>
            </a:r>
            <a:r>
              <a:rPr lang="en-US"/>
              <a:t>.  </a:t>
            </a:r>
          </a:p>
          <a:p>
            <a:endParaRPr lang="en-US"/>
          </a:p>
          <a:p>
            <a:r>
              <a:rPr lang="en-US"/>
              <a:t>You can sign up to receive our newsletter, email us with any questions or find us on social media.</a:t>
            </a:r>
          </a:p>
        </p:txBody>
      </p:sp>
      <p:sp>
        <p:nvSpPr>
          <p:cNvPr id="4" name="Slide Number Placeholder 3"/>
          <p:cNvSpPr>
            <a:spLocks noGrp="1"/>
          </p:cNvSpPr>
          <p:nvPr>
            <p:ph type="sldNum" sz="quarter" idx="5"/>
          </p:nvPr>
        </p:nvSpPr>
        <p:spPr/>
        <p:txBody>
          <a:bodyPr/>
          <a:lstStyle/>
          <a:p>
            <a:fld id="{75407F5E-1248-0D41-AA81-B50EA45314DF}" type="slidenum">
              <a:rPr lang="en-US" smtClean="0"/>
              <a:t>76</a:t>
            </a:fld>
            <a:endParaRPr lang="en-US"/>
          </a:p>
        </p:txBody>
      </p:sp>
    </p:spTree>
    <p:extLst>
      <p:ext uri="{BB962C8B-B14F-4D97-AF65-F5344CB8AC3E}">
        <p14:creationId xmlns:p14="http://schemas.microsoft.com/office/powerpoint/2010/main" val="2969200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once again thank our presenter(s), [presenter name]. </a:t>
            </a:r>
          </a:p>
          <a:p>
            <a:endParaRPr lang="en-US"/>
          </a:p>
          <a:p>
            <a:r>
              <a:rPr lang="en-US"/>
              <a:t>Thank you to everyone for taking the time to learn more about this important topic. We hope to see you again soon!</a:t>
            </a:r>
          </a:p>
        </p:txBody>
      </p:sp>
      <p:sp>
        <p:nvSpPr>
          <p:cNvPr id="4" name="Slide Number Placeholder 3"/>
          <p:cNvSpPr>
            <a:spLocks noGrp="1"/>
          </p:cNvSpPr>
          <p:nvPr>
            <p:ph type="sldNum" sz="quarter" idx="5"/>
          </p:nvPr>
        </p:nvSpPr>
        <p:spPr/>
        <p:txBody>
          <a:bodyPr/>
          <a:lstStyle/>
          <a:p>
            <a:fld id="{75407F5E-1248-0D41-AA81-B50EA45314DF}" type="slidenum">
              <a:rPr lang="en-US" smtClean="0"/>
              <a:t>77</a:t>
            </a:fld>
            <a:endParaRPr lang="en-US"/>
          </a:p>
        </p:txBody>
      </p:sp>
    </p:spTree>
    <p:extLst>
      <p:ext uri="{BB962C8B-B14F-4D97-AF65-F5344CB8AC3E}">
        <p14:creationId xmlns:p14="http://schemas.microsoft.com/office/powerpoint/2010/main" val="278195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your feedback is crucial to our work, so we would appreciate your response to a very short survey that just takes a few minutes after the session.  </a:t>
            </a:r>
            <a:endParaRPr lang="en-US">
              <a:latin typeface="Arial"/>
              <a:cs typeface="Arial"/>
            </a:endParaRPr>
          </a:p>
          <a:p>
            <a:endParaRPr lang="en-US"/>
          </a:p>
          <a:p>
            <a:r>
              <a:rPr lang="en-US"/>
              <a:t>Our team will share that link by the chat box today and by email reminder via Zoom tomorrow.  </a:t>
            </a:r>
            <a:endParaRPr lang="en-US">
              <a:latin typeface="Arial"/>
              <a:cs typeface="Arial"/>
            </a:endParaRPr>
          </a:p>
          <a:p>
            <a:endParaRPr lang="en-US"/>
          </a:p>
          <a:p>
            <a:r>
              <a:rPr lang="en-US"/>
              <a:t>We are required by SAMHSA to conduct this survey, but we really appreciate your feedback about this session &amp; to plan future sessions.  And your participation helps to keep free training coming!</a:t>
            </a:r>
            <a:endParaRPr lang="en-US">
              <a:latin typeface="Arial"/>
              <a:cs typeface="Arial"/>
            </a:endParaRPr>
          </a:p>
          <a:p>
            <a:endParaRPr lang="en-US" b="1">
              <a:latin typeface="Arial"/>
              <a:cs typeface="Arial"/>
            </a:endParaRPr>
          </a:p>
          <a:p>
            <a:endParaRPr lang="en-US" b="1" i="0">
              <a:latin typeface="Arial"/>
              <a:ea typeface="Malgun Gothic Semilight"/>
              <a:cs typeface="Arial"/>
            </a:endParaRPr>
          </a:p>
          <a:p>
            <a:r>
              <a:rPr lang="en-US" sz="1050">
                <a:latin typeface="Malgun Gothic Semilight"/>
                <a:cs typeface="Segoe UI"/>
              </a:rPr>
              <a:t>​</a:t>
            </a:r>
            <a:endParaRPr lang="en-US" sz="1050">
              <a:latin typeface="Malgun Gothic Semilight"/>
              <a:ea typeface="Malgun Gothic Semilight"/>
              <a:cs typeface="Segoe UI"/>
            </a:endParaRPr>
          </a:p>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7</a:t>
            </a:fld>
            <a:endParaRPr lang="en-US"/>
          </a:p>
        </p:txBody>
      </p:sp>
    </p:spTree>
    <p:extLst>
      <p:ext uri="{BB962C8B-B14F-4D97-AF65-F5344CB8AC3E}">
        <p14:creationId xmlns:p14="http://schemas.microsoft.com/office/powerpoint/2010/main" val="61630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monitoring the Q&amp;A box to facilitate answering as many questions as possible at the end of the presentation. </a:t>
            </a:r>
          </a:p>
          <a:p>
            <a:endParaRPr lang="en-US"/>
          </a:p>
          <a:p>
            <a:r>
              <a:rPr lang="en-US"/>
              <a:t>If you have any questions, please type them in the Q&amp;A box at any point throughout the presentation.  Please avoid putting content questions in the chat as we can't copy them into the Q&amp;A.</a:t>
            </a:r>
            <a:endParaRPr lang="en-US">
              <a:cs typeface="Calibri"/>
            </a:endParaRPr>
          </a:p>
          <a:p>
            <a:endParaRPr lang="en-US">
              <a:cs typeface="Calibri"/>
            </a:endParaRPr>
          </a:p>
          <a:p>
            <a:r>
              <a:rPr lang="en-US">
                <a:cs typeface="Calibri"/>
              </a:rPr>
              <a:t>Our team will moderate &amp; share questions with the presenter.  W</a:t>
            </a:r>
            <a:r>
              <a:rPr lang="en-US"/>
              <a:t>e might provide a short, written response during the webinar, or field live as time allows, but we will do our best to get an answer to you.</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4839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Things posted in the chat are only seen by our training team, not between attendees.</a:t>
            </a:r>
            <a:endParaRPr lang="en-US">
              <a:cs typeface="Calibri" panose="020F0502020204030204"/>
            </a:endParaRPr>
          </a:p>
          <a:p>
            <a:endParaRPr lang="en-US"/>
          </a:p>
          <a:p>
            <a:r>
              <a:rPr lang="en-US"/>
              <a:t>If you are experiencing any technical issues, please use the chat and our MHTTC staff will assist.  </a:t>
            </a:r>
            <a:endParaRPr lang="en-US">
              <a:cs typeface="Calibri"/>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317501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CCA2-39AA-4D09-BDE5-61521679B7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6B378-1FB1-455A-8BFC-FF0BBCEB9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4CF315-4EE2-40A6-828A-8FF656BCC701}"/>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2BADBE47-8E80-45EB-BC53-FD46E9109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2E8ED-EC33-4A37-80DE-0D9E51A73AA9}"/>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3196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AA0F-021B-4E43-BFB5-8700D96287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F146B-C5B7-4D9E-A63B-5A20C187E5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E105C-9DFE-4104-B6F9-5BC73DBCDCFD}"/>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372EC2EF-A59D-4936-B390-55630547A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553FE-1BB2-4718-BF20-263AAADB3161}"/>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184202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66389C-F64E-4E1B-9CFE-DCFA11822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E1839-1551-4527-87A6-D0EFF2FEB6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434D-682B-4FE9-B654-AFD92E3AC224}"/>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74BA0569-2B93-46B3-885A-12CE4B2C2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5079D-5401-48FF-8685-4BAA0A289A8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9641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58700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12192000" cy="940424"/>
          </a:xfrm>
        </p:spPr>
        <p:txBody>
          <a:bodyPr/>
          <a:lstStyle/>
          <a:p>
            <a:r>
              <a:rPr lang="en-US"/>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noChangeAspect="1"/>
          </p:cNvSpPr>
          <p:nvPr>
            <p:ph type="pic" sz="quarter" idx="10" hasCustomPrompt="1"/>
          </p:nvPr>
        </p:nvSpPr>
        <p:spPr>
          <a:xfrm>
            <a:off x="0" y="5995989"/>
            <a:ext cx="4447117" cy="788987"/>
          </a:xfrm>
        </p:spPr>
        <p:txBody>
          <a:bodyPr>
            <a:noAutofit/>
          </a:bodyPr>
          <a:lstStyle>
            <a:lvl1pPr>
              <a:defRPr sz="2000" baseline="0"/>
            </a:lvl1pPr>
          </a:lstStyle>
          <a:p>
            <a:r>
              <a:rPr lang="en-US"/>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5" y="5923396"/>
            <a:ext cx="4751916" cy="862012"/>
          </a:xfrm>
        </p:spPr>
        <p:txBody>
          <a:bodyPr>
            <a:noAutofit/>
          </a:bodyPr>
          <a:lstStyle>
            <a:lvl1pPr>
              <a:defRPr sz="2000" baseline="0"/>
            </a:lvl1pPr>
          </a:lstStyle>
          <a:p>
            <a:r>
              <a:rPr lang="en-US"/>
              <a:t>If this is your second slide, put the MHTTC stacked bars here (Master) with alt text.</a:t>
            </a:r>
          </a:p>
        </p:txBody>
      </p:sp>
    </p:spTree>
    <p:custDataLst>
      <p:tags r:id="rId1"/>
    </p:custDataLst>
    <p:extLst>
      <p:ext uri="{BB962C8B-B14F-4D97-AF65-F5344CB8AC3E}">
        <p14:creationId xmlns:p14="http://schemas.microsoft.com/office/powerpoint/2010/main" val="333048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a:t>Add MHTTC Stacked bars here on actual first slide (not in Master).  Don’t forget to add alt text.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1392" y="5685990"/>
            <a:ext cx="1641085" cy="1172009"/>
          </a:xfrm>
          <a:prstGeom prst="rect">
            <a:avLst/>
          </a:prstGeom>
        </p:spPr>
      </p:pic>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7"/>
          <p:cNvSpPr>
            <a:spLocks noGrp="1" noChangeAspect="1"/>
          </p:cNvSpPr>
          <p:nvPr>
            <p:ph type="pic" sz="quarter" idx="10" hasCustomPrompt="1"/>
          </p:nvPr>
        </p:nvSpPr>
        <p:spPr>
          <a:xfrm>
            <a:off x="152401" y="6151564"/>
            <a:ext cx="5236633" cy="706437"/>
          </a:xfrm>
        </p:spPr>
        <p:txBody>
          <a:bodyPr/>
          <a:lstStyle>
            <a:lvl1pPr>
              <a:defRPr baseline="0"/>
            </a:lvl1pPr>
          </a:lstStyle>
          <a:p>
            <a:r>
              <a:rPr lang="en-US"/>
              <a:t>Your logo on Master slide</a:t>
            </a:r>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081816"/>
          </a:xfrm>
        </p:spPr>
        <p:txBody>
          <a:bodyPr/>
          <a:lstStyle/>
          <a:p>
            <a:r>
              <a:rPr lang="en-US"/>
              <a:t>Click to edit Master title style</a:t>
            </a:r>
          </a:p>
        </p:txBody>
      </p:sp>
      <p:sp>
        <p:nvSpPr>
          <p:cNvPr id="7" name="Content Placeholder 6"/>
          <p:cNvSpPr>
            <a:spLocks noGrp="1"/>
          </p:cNvSpPr>
          <p:nvPr>
            <p:ph sz="quarter" idx="10"/>
          </p:nvPr>
        </p:nvSpPr>
        <p:spPr>
          <a:xfrm>
            <a:off x="3716340" y="5004952"/>
            <a:ext cx="4440237" cy="465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276228" y="1710896"/>
            <a:ext cx="4919889" cy="317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3" y="1710890"/>
            <a:ext cx="4919472" cy="3182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p:cNvSpPr>
            <a:spLocks noGrp="1" noChangeAspect="1"/>
          </p:cNvSpPr>
          <p:nvPr>
            <p:ph type="pic" sz="quarter" idx="13" hasCustomPrompt="1"/>
          </p:nvPr>
        </p:nvSpPr>
        <p:spPr>
          <a:xfrm>
            <a:off x="152401" y="6151564"/>
            <a:ext cx="5236633" cy="706437"/>
          </a:xfrm>
        </p:spPr>
        <p:txBody>
          <a:bodyPr/>
          <a:lstStyle>
            <a:lvl1pPr>
              <a:defRPr baseline="0"/>
            </a:lvl1pPr>
          </a:lstStyle>
          <a:p>
            <a:r>
              <a:rPr lang="en-US"/>
              <a:t>Your logo on Master slide</a:t>
            </a:r>
          </a:p>
        </p:txBody>
      </p:sp>
      <p:pic>
        <p:nvPicPr>
          <p:cNvPr id="10" name="Picture 9"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E789D32-94A8-4EFC-876B-BD12FB0BD637}"/>
              </a:ext>
            </a:extLst>
          </p:cNvPr>
          <p:cNvSpPr>
            <a:spLocks noGrp="1"/>
          </p:cNvSpPr>
          <p:nvPr>
            <p:ph type="body" sz="quarter" idx="11"/>
          </p:nvPr>
        </p:nvSpPr>
        <p:spPr>
          <a:xfrm>
            <a:off x="139700" y="88900"/>
            <a:ext cx="4183063" cy="30758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BEBD61E5-EF1F-4B8F-84D0-30B646181E0D}"/>
              </a:ext>
            </a:extLst>
          </p:cNvPr>
          <p:cNvSpPr>
            <a:spLocks noGrp="1"/>
          </p:cNvSpPr>
          <p:nvPr>
            <p:ph type="body" sz="quarter" idx="12"/>
          </p:nvPr>
        </p:nvSpPr>
        <p:spPr>
          <a:xfrm>
            <a:off x="139699" y="3309937"/>
            <a:ext cx="4183063" cy="345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909C15F-90CF-44D7-ACD1-FD729BEC3CD1}"/>
              </a:ext>
            </a:extLst>
          </p:cNvPr>
          <p:cNvSpPr>
            <a:spLocks noGrp="1"/>
          </p:cNvSpPr>
          <p:nvPr>
            <p:ph sz="quarter" idx="14"/>
          </p:nvPr>
        </p:nvSpPr>
        <p:spPr>
          <a:xfrm>
            <a:off x="4412767" y="88900"/>
            <a:ext cx="3469172" cy="245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a:extLst>
              <a:ext uri="{FF2B5EF4-FFF2-40B4-BE49-F238E27FC236}">
                <a16:creationId xmlns:a16="http://schemas.microsoft.com/office/drawing/2014/main" id="{52D6E4B0-C0A6-4C25-A2EA-691414B7C993}"/>
              </a:ext>
            </a:extLst>
          </p:cNvPr>
          <p:cNvSpPr>
            <a:spLocks noGrp="1"/>
          </p:cNvSpPr>
          <p:nvPr>
            <p:ph sz="quarter" idx="15"/>
          </p:nvPr>
        </p:nvSpPr>
        <p:spPr>
          <a:xfrm>
            <a:off x="4412767" y="2725420"/>
            <a:ext cx="3469172" cy="4043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F5D23EB4-D22C-4DCD-A26C-3966715C40B8}"/>
              </a:ext>
            </a:extLst>
          </p:cNvPr>
          <p:cNvSpPr>
            <a:spLocks noGrp="1"/>
          </p:cNvSpPr>
          <p:nvPr>
            <p:ph sz="quarter" idx="16"/>
          </p:nvPr>
        </p:nvSpPr>
        <p:spPr>
          <a:xfrm>
            <a:off x="8359927" y="88900"/>
            <a:ext cx="3469172" cy="245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3">
            <a:extLst>
              <a:ext uri="{FF2B5EF4-FFF2-40B4-BE49-F238E27FC236}">
                <a16:creationId xmlns:a16="http://schemas.microsoft.com/office/drawing/2014/main" id="{F522E9E4-4903-4F2B-8884-C15DB3DA6F7B}"/>
              </a:ext>
            </a:extLst>
          </p:cNvPr>
          <p:cNvSpPr>
            <a:spLocks noGrp="1"/>
          </p:cNvSpPr>
          <p:nvPr>
            <p:ph sz="quarter" idx="17"/>
          </p:nvPr>
        </p:nvSpPr>
        <p:spPr>
          <a:xfrm>
            <a:off x="8138160" y="2725420"/>
            <a:ext cx="3914140" cy="4043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67239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4A6A-50E8-4DDA-BB76-5674393FEB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210825-7CB9-4EDA-A3F4-25019F545446}"/>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4" name="Footer Placeholder 3">
            <a:extLst>
              <a:ext uri="{FF2B5EF4-FFF2-40B4-BE49-F238E27FC236}">
                <a16:creationId xmlns:a16="http://schemas.microsoft.com/office/drawing/2014/main" id="{82EFEBA5-F869-4F4E-80F0-DB916BE1F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595AB-A093-4B2B-8937-2B61AFC14447}"/>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6657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2311-CFEB-42C0-8601-B0AEF0FA85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5BFFD-80B6-48D8-B8D7-0E84C29F1FF8}"/>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4" name="Footer Placeholder 3">
            <a:extLst>
              <a:ext uri="{FF2B5EF4-FFF2-40B4-BE49-F238E27FC236}">
                <a16:creationId xmlns:a16="http://schemas.microsoft.com/office/drawing/2014/main" id="{03860DEA-575B-4B05-BDCF-29C1C1AF11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DB9721-9D99-46C2-8A8F-F7BAFA399BF9}"/>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1960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6227-C329-4B90-9835-9ACB58D67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EECEE-A7CB-43E9-A488-2A27FEB865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72735-449F-4920-8106-38EC55EDA179}"/>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55C5B84D-5FAB-40AC-BE98-C5575BCDF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45410-E0BE-4440-82CC-CDE56709183B}"/>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162508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09"/>
            <a:ext cx="12191999" cy="887693"/>
          </a:xfrm>
        </p:spPr>
        <p:txBody>
          <a:bodyPr anchor="b">
            <a:normAutofit/>
          </a:bodyPr>
          <a:lstStyle>
            <a:lvl1pPr>
              <a:defRPr sz="4400"/>
            </a:lvl1pPr>
          </a:lstStyle>
          <a:p>
            <a:r>
              <a:rPr lang="en-US"/>
              <a:t>Click to edit Master title style</a:t>
            </a:r>
          </a:p>
        </p:txBody>
      </p:sp>
      <p:sp>
        <p:nvSpPr>
          <p:cNvPr id="11" name="Text Placeholder 10"/>
          <p:cNvSpPr>
            <a:spLocks noGrp="1"/>
          </p:cNvSpPr>
          <p:nvPr>
            <p:ph type="body" sz="quarter" idx="11"/>
          </p:nvPr>
        </p:nvSpPr>
        <p:spPr>
          <a:xfrm>
            <a:off x="377825" y="3526024"/>
            <a:ext cx="4122739" cy="139382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12"/>
          <p:cNvSpPr>
            <a:spLocks noGrp="1"/>
          </p:cNvSpPr>
          <p:nvPr>
            <p:ph sz="quarter" idx="12"/>
          </p:nvPr>
        </p:nvSpPr>
        <p:spPr>
          <a:xfrm>
            <a:off x="377825" y="1668649"/>
            <a:ext cx="4122739" cy="139382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152401" y="6151564"/>
            <a:ext cx="5236633" cy="706437"/>
          </a:xfrm>
        </p:spPr>
        <p:txBody>
          <a:bodyPr/>
          <a:lstStyle>
            <a:lvl1pPr>
              <a:defRPr baseline="0"/>
            </a:lvl1pPr>
          </a:lstStyle>
          <a:p>
            <a:r>
              <a:rPr lang="en-US"/>
              <a:t>Your logo on Master slide</a:t>
            </a:r>
          </a:p>
        </p:txBody>
      </p:sp>
      <p:pic>
        <p:nvPicPr>
          <p:cNvPr id="9" name="Picture 8"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CAFC-91AD-476A-A1A9-A258302D4A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9528C-5E1A-4DC8-BA41-B817E95A5DD0}"/>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4" name="Footer Placeholder 3">
            <a:extLst>
              <a:ext uri="{FF2B5EF4-FFF2-40B4-BE49-F238E27FC236}">
                <a16:creationId xmlns:a16="http://schemas.microsoft.com/office/drawing/2014/main" id="{EC043FFC-C831-4001-B7C5-D29A59208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BD572-14E4-4EB3-9255-E438E58A79CB}"/>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7" name="Content Placeholder 6">
            <a:extLst>
              <a:ext uri="{FF2B5EF4-FFF2-40B4-BE49-F238E27FC236}">
                <a16:creationId xmlns:a16="http://schemas.microsoft.com/office/drawing/2014/main" id="{479B761D-9014-4C65-8574-F2CEBE6F39DA}"/>
              </a:ext>
            </a:extLst>
          </p:cNvPr>
          <p:cNvSpPr>
            <a:spLocks noGrp="1"/>
          </p:cNvSpPr>
          <p:nvPr>
            <p:ph sz="quarter" idx="13"/>
          </p:nvPr>
        </p:nvSpPr>
        <p:spPr>
          <a:xfrm>
            <a:off x="838200" y="1808164"/>
            <a:ext cx="2670313" cy="42845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91506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er copy 12">
    <p:spTree>
      <p:nvGrpSpPr>
        <p:cNvPr id="1" name=""/>
        <p:cNvGrpSpPr/>
        <p:nvPr/>
      </p:nvGrpSpPr>
      <p:grpSpPr>
        <a:xfrm>
          <a:off x="0" y="0"/>
          <a:ext cx="0" cy="0"/>
          <a:chOff x="0" y="0"/>
          <a:chExt cx="0" cy="0"/>
        </a:xfrm>
      </p:grpSpPr>
      <p:sp>
        <p:nvSpPr>
          <p:cNvPr id="38" name="Shape 38"/>
          <p:cNvSpPr>
            <a:spLocks noGrp="1"/>
          </p:cNvSpPr>
          <p:nvPr>
            <p:ph type="title"/>
          </p:nvPr>
        </p:nvSpPr>
        <p:spPr>
          <a:xfrm>
            <a:off x="968375" y="1922860"/>
            <a:ext cx="9810751" cy="2321719"/>
          </a:xfrm>
          <a:prstGeom prst="rect">
            <a:avLst/>
          </a:prstGeom>
        </p:spPr>
        <p:txBody>
          <a:bodyPr lIns="0" tIns="0" rIns="0" bIns="0" anchor="t">
            <a:normAutofit/>
          </a:bodyPr>
          <a:lstStyle>
            <a:lvl1pPr algn="l" defTabSz="410751">
              <a:defRPr sz="5625" b="0">
                <a:solidFill>
                  <a:srgbClr val="FFFFFF"/>
                </a:solidFill>
                <a:uFillTx/>
                <a:latin typeface="+mn-lt"/>
                <a:ea typeface="+mn-ea"/>
                <a:cs typeface="+mn-cs"/>
                <a:sym typeface="Helvetica Light"/>
              </a:defRPr>
            </a:lvl1p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72937634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8" name="Shape 118"/>
          <p:cNvSpPr>
            <a:spLocks noGrp="1"/>
          </p:cNvSpPr>
          <p:nvPr>
            <p:ph type="body" sz="quarter" idx="13"/>
          </p:nvPr>
        </p:nvSpPr>
        <p:spPr>
          <a:xfrm>
            <a:off x="1190625" y="4473774"/>
            <a:ext cx="9810750" cy="369053"/>
          </a:xfrm>
          <a:prstGeom prst="rect">
            <a:avLst/>
          </a:prstGeom>
        </p:spPr>
        <p:txBody>
          <a:bodyPr anchor="t">
            <a:spAutoFit/>
          </a:bodyPr>
          <a:lstStyle>
            <a:lvl1pPr marL="0" indent="0" algn="ctr">
              <a:spcBef>
                <a:spcPts val="0"/>
              </a:spcBef>
              <a:buSzTx/>
              <a:buNone/>
              <a:defRPr sz="1687"/>
            </a:lvl1pPr>
          </a:lstStyle>
          <a:p>
            <a:r>
              <a:t>–Johnny Appleseed</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62167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xfrm>
            <a:off x="1190625" y="1151930"/>
            <a:ext cx="9810750" cy="2321719"/>
          </a:xfrm>
          <a:prstGeom prst="rect">
            <a:avLst/>
          </a:prstGeom>
        </p:spPr>
        <p:txBody>
          <a:bodyPr anchor="b"/>
          <a:lstStyle/>
          <a:p>
            <a:r>
              <a:t>Title Text</a:t>
            </a:r>
          </a:p>
        </p:txBody>
      </p:sp>
      <p:sp>
        <p:nvSpPr>
          <p:cNvPr id="13" name="Shape 13"/>
          <p:cNvSpPr>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12232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r>
              <a:t>Title Text</a:t>
            </a:r>
          </a:p>
        </p:txBody>
      </p:sp>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572705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130046" tIns="65023" rIns="130046" bIns="65023"/>
          <a:lstStyle/>
          <a:p>
            <a:fld id="{8C8CEF2F-26AC-C243-85AC-39CF684D7945}" type="datetimeFigureOut">
              <a:rPr lang="en-US" smtClean="0"/>
              <a:pPr/>
              <a:t>2/10/2021</a:t>
            </a:fld>
            <a:endParaRPr lang="en-US"/>
          </a:p>
        </p:txBody>
      </p:sp>
      <p:sp>
        <p:nvSpPr>
          <p:cNvPr id="5" name="Footer Placeholder 4"/>
          <p:cNvSpPr>
            <a:spLocks noGrp="1"/>
          </p:cNvSpPr>
          <p:nvPr>
            <p:ph type="ftr" sz="quarter" idx="11"/>
          </p:nvPr>
        </p:nvSpPr>
        <p:spPr>
          <a:xfrm>
            <a:off x="4165601" y="6356351"/>
            <a:ext cx="3860800" cy="365125"/>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30046" tIns="65023" rIns="130046" bIns="65023"/>
          <a:lstStyle/>
          <a:p>
            <a:fld id="{9BADC240-2E56-B445-8DC1-50B486ADF9AB}" type="slidenum">
              <a:rPr lang="en-US" smtClean="0"/>
              <a:pPr/>
              <a:t>‹#›</a:t>
            </a:fld>
            <a:endParaRPr lang="en-US"/>
          </a:p>
        </p:txBody>
      </p:sp>
    </p:spTree>
    <p:extLst>
      <p:ext uri="{BB962C8B-B14F-4D97-AF65-F5344CB8AC3E}">
        <p14:creationId xmlns:p14="http://schemas.microsoft.com/office/powerpoint/2010/main" val="3508738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7082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664E-B690-47A2-AB5B-D865689E0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2FCDEA-7A68-4AC5-BE8D-60CD5D899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53621B-DDC4-4362-9B60-8795064DE34A}"/>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71E7C8E9-8AAB-457D-9F7D-B8F7221FB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AC811-C96E-4C0B-B5E6-5CBF661074F9}"/>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8719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B029-6910-4B62-8114-8A0C113DCF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C7696-2741-4831-A02A-DFD4E0728B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BFBCF8-10A0-4E51-BB8C-B6E491CD40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BBD8AD-70C3-4151-8341-14D89FE79160}"/>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6" name="Footer Placeholder 5">
            <a:extLst>
              <a:ext uri="{FF2B5EF4-FFF2-40B4-BE49-F238E27FC236}">
                <a16:creationId xmlns:a16="http://schemas.microsoft.com/office/drawing/2014/main" id="{1B867AEF-A8BA-48EC-88BA-9BE23A1F2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88BE2-0BFD-46D6-92F7-54809F592E2F}"/>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229919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401C-20B3-4747-8DB2-334EEA8029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BB0A91-6CFB-4F92-A066-34A544CC5E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1AFBFC-0D23-4731-9C80-0221B888D0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FBB19-265C-4BAB-9255-13FD85657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08A568-E942-4E55-8DFD-3684F7F8E1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FDECF7-C8CF-4CF0-BBF3-09415DF14AAB}"/>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8" name="Footer Placeholder 7">
            <a:extLst>
              <a:ext uri="{FF2B5EF4-FFF2-40B4-BE49-F238E27FC236}">
                <a16:creationId xmlns:a16="http://schemas.microsoft.com/office/drawing/2014/main" id="{5786C7CE-A82B-4AA8-AA85-0B0A8628C7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7708D4-786D-4A60-B237-E819B3A20100}"/>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351501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401E-12C8-4719-8ED2-B565B17665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865C93-B141-4C2C-9BC1-D94AD8C460A1}"/>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4" name="Footer Placeholder 3">
            <a:extLst>
              <a:ext uri="{FF2B5EF4-FFF2-40B4-BE49-F238E27FC236}">
                <a16:creationId xmlns:a16="http://schemas.microsoft.com/office/drawing/2014/main" id="{55C969A1-A85C-4F02-8E9E-D784B5AC3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E31BDE-8B7E-4426-B0CF-99D4E7090A8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1261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CE-2EB8-4CDD-85E4-C8EC60DE4236}"/>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3" name="Footer Placeholder 2">
            <a:extLst>
              <a:ext uri="{FF2B5EF4-FFF2-40B4-BE49-F238E27FC236}">
                <a16:creationId xmlns:a16="http://schemas.microsoft.com/office/drawing/2014/main" id="{828A49B2-D376-4039-B3F3-E0FEB53A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CB48EC-7B91-4B7D-B557-6E21F10CE997}"/>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32887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93E6-8200-4BE3-A4FE-D22198281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A77E9F-1612-4AF5-B65F-1079E4678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94B22D-9B2D-45D1-A79B-60ADA96D2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037BD2-4CCC-4597-9C53-5B0391378D9C}"/>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6" name="Footer Placeholder 5">
            <a:extLst>
              <a:ext uri="{FF2B5EF4-FFF2-40B4-BE49-F238E27FC236}">
                <a16:creationId xmlns:a16="http://schemas.microsoft.com/office/drawing/2014/main" id="{A12E701A-2388-43CA-B3E5-55B880D6F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A53C0-3EA2-425D-8A1A-C4ABE1A83E30}"/>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66746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7274-DA25-473A-9C64-532BC35BD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78AA73-B10E-4BB7-9762-BDEE9B0F4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EDF65-9B24-4EF5-8095-D756C323D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B6B72E-84DD-4A6F-937D-53BC765AF5D8}"/>
              </a:ext>
            </a:extLst>
          </p:cNvPr>
          <p:cNvSpPr>
            <a:spLocks noGrp="1"/>
          </p:cNvSpPr>
          <p:nvPr>
            <p:ph type="dt" sz="half" idx="10"/>
          </p:nvPr>
        </p:nvSpPr>
        <p:spPr/>
        <p:txBody>
          <a:bodyPr/>
          <a:lstStyle/>
          <a:p>
            <a:fld id="{C764DE79-268F-4C1A-8933-263129D2AF90}" type="datetimeFigureOut">
              <a:rPr lang="en-US" smtClean="0"/>
              <a:t>2/10/2021</a:t>
            </a:fld>
            <a:endParaRPr lang="en-US"/>
          </a:p>
        </p:txBody>
      </p:sp>
      <p:sp>
        <p:nvSpPr>
          <p:cNvPr id="6" name="Footer Placeholder 5">
            <a:extLst>
              <a:ext uri="{FF2B5EF4-FFF2-40B4-BE49-F238E27FC236}">
                <a16:creationId xmlns:a16="http://schemas.microsoft.com/office/drawing/2014/main" id="{C981C431-241C-4283-B592-F2C1CECE6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FF3AF-EB5E-4D4C-9DEE-675F9C258948}"/>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246623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14440-EFFE-4281-926E-F109AB9C6A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0F14-7B7B-4FE0-A9F1-0E26EB795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DAB34-9FF5-410F-89C2-5C53492AF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2/10/2021</a:t>
            </a:fld>
            <a:endParaRPr lang="en-US"/>
          </a:p>
        </p:txBody>
      </p:sp>
      <p:sp>
        <p:nvSpPr>
          <p:cNvPr id="5" name="Footer Placeholder 4">
            <a:extLst>
              <a:ext uri="{FF2B5EF4-FFF2-40B4-BE49-F238E27FC236}">
                <a16:creationId xmlns:a16="http://schemas.microsoft.com/office/drawing/2014/main" id="{3F4BC448-C82A-4C39-B893-9C563E2A2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92D1DA-8AA6-4040-8F5D-1684B56AB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custDataLst>
      <p:tags r:id="rId23"/>
    </p:custDataLst>
    <p:extLst>
      <p:ext uri="{BB962C8B-B14F-4D97-AF65-F5344CB8AC3E}">
        <p14:creationId xmlns:p14="http://schemas.microsoft.com/office/powerpoint/2010/main" val="22936758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 id="2147483681" r:id="rId14"/>
    <p:sldLayoutId id="2147483663" r:id="rId15"/>
    <p:sldLayoutId id="2147483655" r:id="rId16"/>
    <p:sldLayoutId id="2147483699" r:id="rId17"/>
    <p:sldLayoutId id="2147483701" r:id="rId18"/>
    <p:sldLayoutId id="2147483700" r:id="rId19"/>
    <p:sldLayoutId id="2147483657" r:id="rId20"/>
    <p:sldLayoutId id="214748369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alpha val="91000"/>
          </a:srgbClr>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00567" y="-1"/>
            <a:ext cx="11565468" cy="1143001"/>
          </a:xfrm>
          <a:prstGeom prst="rect">
            <a:avLst/>
          </a:prstGeom>
          <a:ln w="12700">
            <a:miter lim="400000"/>
          </a:ln>
          <a:extLst>
            <a:ext uri="{C572A759-6A51-4108-AA02-DFA0A04FC94B}">
              <ma14:wrappingTextBoxFlag xmlns:ma14="http://schemas.microsoft.com/office/mac/drawingml/2011/main" xmlns="" val="1"/>
            </a:ext>
          </a:extLst>
        </p:spPr>
        <p:txBody>
          <a:bodyPr lIns="54186" tIns="54186" rIns="54186" bIns="54186" anchor="ctr"/>
          <a:lstStyle/>
          <a:p>
            <a:pPr lvl="0">
              <a:defRPr sz="1800" b="0">
                <a:solidFill>
                  <a:srgbClr val="000000"/>
                </a:solidFill>
                <a:uFillTx/>
              </a:defRPr>
            </a:pPr>
            <a:r>
              <a:rPr sz="3094" b="1">
                <a:solidFill>
                  <a:srgbClr val="FFFFF9"/>
                </a:solidFill>
                <a:uFill>
                  <a:solidFill>
                    <a:srgbClr val="FFFFF9"/>
                  </a:solidFill>
                </a:uFill>
              </a:rPr>
              <a:t>Title Text</a:t>
            </a:r>
          </a:p>
        </p:txBody>
      </p:sp>
      <p:sp>
        <p:nvSpPr>
          <p:cNvPr id="3" name="Shape 3"/>
          <p:cNvSpPr>
            <a:spLocks noGrp="1"/>
          </p:cNvSpPr>
          <p:nvPr>
            <p:ph type="body" idx="1"/>
          </p:nvPr>
        </p:nvSpPr>
        <p:spPr>
          <a:xfrm>
            <a:off x="609599" y="1290637"/>
            <a:ext cx="10972802" cy="5567363"/>
          </a:xfrm>
          <a:prstGeom prst="rect">
            <a:avLst/>
          </a:prstGeom>
          <a:ln w="12700">
            <a:miter lim="400000"/>
          </a:ln>
          <a:extLst>
            <a:ext uri="{C572A759-6A51-4108-AA02-DFA0A04FC94B}">
              <ma14:wrappingTextBoxFlag xmlns:ma14="http://schemas.microsoft.com/office/mac/drawingml/2011/main" xmlns="" val="1"/>
            </a:ext>
          </a:extLst>
        </p:spPr>
        <p:txBody>
          <a:bodyPr lIns="54186" tIns="54186" rIns="54186" bIns="54186"/>
          <a:lstStyle>
            <a:lvl2pPr marL="857250" indent="-400050">
              <a:spcBef>
                <a:spcPts val="400"/>
              </a:spcBef>
              <a:buChar char="–"/>
              <a:defRPr sz="2800"/>
            </a:lvl2pPr>
            <a:lvl3pPr marL="1219200" indent="-304800">
              <a:spcBef>
                <a:spcPts val="400"/>
              </a:spcBef>
              <a:buChar char="•"/>
              <a:defRPr sz="2400"/>
            </a:lvl3pPr>
            <a:lvl4pPr marL="1685925" indent="-314325">
              <a:spcBef>
                <a:spcPts val="300"/>
              </a:spcBef>
              <a:buChar char="–"/>
              <a:defRPr sz="2200"/>
            </a:lvl4pPr>
            <a:lvl5pPr marL="2122714" indent="-293914">
              <a:spcBef>
                <a:spcPts val="300"/>
              </a:spcBef>
              <a:buChar char="»"/>
              <a:defRPr sz="1800"/>
            </a:lvl5pPr>
          </a:lstStyle>
          <a:p>
            <a:pPr lvl="0">
              <a:defRPr sz="1800">
                <a:solidFill>
                  <a:srgbClr val="000000"/>
                </a:solidFill>
                <a:uFillTx/>
              </a:defRPr>
            </a:pPr>
            <a:r>
              <a:rPr sz="2391">
                <a:solidFill>
                  <a:srgbClr val="FFFFFB"/>
                </a:solidFill>
                <a:uFill>
                  <a:solidFill>
                    <a:srgbClr val="FFFFFB"/>
                  </a:solidFill>
                </a:uFill>
              </a:rPr>
              <a:t>Body Level One</a:t>
            </a:r>
          </a:p>
          <a:p>
            <a:pPr lvl="1">
              <a:defRPr sz="1800">
                <a:solidFill>
                  <a:srgbClr val="000000"/>
                </a:solidFill>
                <a:uFillTx/>
              </a:defRPr>
            </a:pPr>
            <a:r>
              <a:rPr sz="1969">
                <a:solidFill>
                  <a:srgbClr val="FFFFFB"/>
                </a:solidFill>
                <a:uFill>
                  <a:solidFill>
                    <a:srgbClr val="FFFFFB"/>
                  </a:solidFill>
                </a:uFill>
              </a:rPr>
              <a:t>Body Level Two</a:t>
            </a:r>
          </a:p>
          <a:p>
            <a:pPr lvl="2">
              <a:defRPr sz="1800">
                <a:solidFill>
                  <a:srgbClr val="000000"/>
                </a:solidFill>
                <a:uFillTx/>
              </a:defRPr>
            </a:pPr>
            <a:r>
              <a:rPr sz="1687">
                <a:solidFill>
                  <a:srgbClr val="FFFFFB"/>
                </a:solidFill>
                <a:uFill>
                  <a:solidFill>
                    <a:srgbClr val="FFFFFB"/>
                  </a:solidFill>
                </a:uFill>
              </a:rPr>
              <a:t>Body Level Three</a:t>
            </a:r>
          </a:p>
          <a:p>
            <a:pPr lvl="3">
              <a:defRPr sz="1800">
                <a:solidFill>
                  <a:srgbClr val="000000"/>
                </a:solidFill>
                <a:uFillTx/>
              </a:defRPr>
            </a:pPr>
            <a:r>
              <a:rPr sz="1547">
                <a:solidFill>
                  <a:srgbClr val="FFFFFB"/>
                </a:solidFill>
                <a:uFill>
                  <a:solidFill>
                    <a:srgbClr val="FFFFFB"/>
                  </a:solidFill>
                </a:uFill>
              </a:rPr>
              <a:t>Body Level Four</a:t>
            </a:r>
          </a:p>
          <a:p>
            <a:pPr lvl="4">
              <a:defRPr>
                <a:solidFill>
                  <a:srgbClr val="000000"/>
                </a:solidFill>
                <a:uFillTx/>
              </a:defRPr>
            </a:pPr>
            <a:r>
              <a:rPr>
                <a:solidFill>
                  <a:srgbClr val="FFFFFB"/>
                </a:solidFill>
                <a:uFill>
                  <a:solidFill>
                    <a:srgbClr val="FFFFFB"/>
                  </a:solidFill>
                </a:uFill>
              </a:rPr>
              <a:t>Body Level Five</a:t>
            </a:r>
          </a:p>
        </p:txBody>
      </p:sp>
    </p:spTree>
    <p:extLst>
      <p:ext uri="{BB962C8B-B14F-4D97-AF65-F5344CB8AC3E}">
        <p14:creationId xmlns:p14="http://schemas.microsoft.com/office/powerpoint/2010/main" val="23274736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ransition spd="med"/>
  <p:txStyles>
    <p:titleStyle>
      <a:lvl1pPr algn="ctr">
        <a:defRPr sz="3094" b="1">
          <a:solidFill>
            <a:srgbClr val="FFFFF9"/>
          </a:solidFill>
          <a:uFill>
            <a:solidFill>
              <a:srgbClr val="FFFFF9"/>
            </a:solidFill>
          </a:uFill>
          <a:latin typeface="Arial"/>
          <a:ea typeface="Arial"/>
          <a:cs typeface="Arial"/>
          <a:sym typeface="Arial"/>
        </a:defRPr>
      </a:lvl1pPr>
      <a:lvl2pPr indent="160729" algn="ctr">
        <a:defRPr sz="3094" b="1">
          <a:solidFill>
            <a:srgbClr val="FFFFF9"/>
          </a:solidFill>
          <a:uFill>
            <a:solidFill>
              <a:srgbClr val="FFFFF9"/>
            </a:solidFill>
          </a:uFill>
          <a:latin typeface="Arial"/>
          <a:ea typeface="Arial"/>
          <a:cs typeface="Arial"/>
          <a:sym typeface="Arial"/>
        </a:defRPr>
      </a:lvl2pPr>
      <a:lvl3pPr indent="321457" algn="ctr">
        <a:defRPr sz="3094" b="1">
          <a:solidFill>
            <a:srgbClr val="FFFFF9"/>
          </a:solidFill>
          <a:uFill>
            <a:solidFill>
              <a:srgbClr val="FFFFF9"/>
            </a:solidFill>
          </a:uFill>
          <a:latin typeface="Arial"/>
          <a:ea typeface="Arial"/>
          <a:cs typeface="Arial"/>
          <a:sym typeface="Arial"/>
        </a:defRPr>
      </a:lvl3pPr>
      <a:lvl4pPr indent="482186" algn="ctr">
        <a:defRPr sz="3094" b="1">
          <a:solidFill>
            <a:srgbClr val="FFFFF9"/>
          </a:solidFill>
          <a:uFill>
            <a:solidFill>
              <a:srgbClr val="FFFFF9"/>
            </a:solidFill>
          </a:uFill>
          <a:latin typeface="Arial"/>
          <a:ea typeface="Arial"/>
          <a:cs typeface="Arial"/>
          <a:sym typeface="Arial"/>
        </a:defRPr>
      </a:lvl4pPr>
      <a:lvl5pPr indent="642915" algn="ctr">
        <a:defRPr sz="3094" b="1">
          <a:solidFill>
            <a:srgbClr val="FFFFF9"/>
          </a:solidFill>
          <a:uFill>
            <a:solidFill>
              <a:srgbClr val="FFFFF9"/>
            </a:solidFill>
          </a:uFill>
          <a:latin typeface="Arial"/>
          <a:ea typeface="Arial"/>
          <a:cs typeface="Arial"/>
          <a:sym typeface="Arial"/>
        </a:defRPr>
      </a:lvl5pPr>
      <a:lvl6pPr indent="803643" algn="ctr">
        <a:defRPr sz="3094" b="1">
          <a:solidFill>
            <a:srgbClr val="FFFFF9"/>
          </a:solidFill>
          <a:uFill>
            <a:solidFill>
              <a:srgbClr val="FFFFF9"/>
            </a:solidFill>
          </a:uFill>
          <a:latin typeface="Arial"/>
          <a:ea typeface="Arial"/>
          <a:cs typeface="Arial"/>
          <a:sym typeface="Arial"/>
        </a:defRPr>
      </a:lvl6pPr>
      <a:lvl7pPr indent="964372" algn="ctr">
        <a:defRPr sz="3094" b="1">
          <a:solidFill>
            <a:srgbClr val="FFFFF9"/>
          </a:solidFill>
          <a:uFill>
            <a:solidFill>
              <a:srgbClr val="FFFFF9"/>
            </a:solidFill>
          </a:uFill>
          <a:latin typeface="Arial"/>
          <a:ea typeface="Arial"/>
          <a:cs typeface="Arial"/>
          <a:sym typeface="Arial"/>
        </a:defRPr>
      </a:lvl7pPr>
      <a:lvl8pPr indent="1125101" algn="ctr">
        <a:defRPr sz="3094" b="1">
          <a:solidFill>
            <a:srgbClr val="FFFFF9"/>
          </a:solidFill>
          <a:uFill>
            <a:solidFill>
              <a:srgbClr val="FFFFF9"/>
            </a:solidFill>
          </a:uFill>
          <a:latin typeface="Arial"/>
          <a:ea typeface="Arial"/>
          <a:cs typeface="Arial"/>
          <a:sym typeface="Arial"/>
        </a:defRPr>
      </a:lvl8pPr>
      <a:lvl9pPr indent="1285829" algn="ctr">
        <a:defRPr sz="3094" b="1">
          <a:solidFill>
            <a:srgbClr val="FFFFF9"/>
          </a:solidFill>
          <a:uFill>
            <a:solidFill>
              <a:srgbClr val="FFFFF9"/>
            </a:solidFill>
          </a:uFill>
          <a:latin typeface="Arial"/>
          <a:ea typeface="Arial"/>
          <a:cs typeface="Arial"/>
          <a:sym typeface="Arial"/>
        </a:defRPr>
      </a:lvl9pPr>
    </p:titleStyle>
    <p:bodyStyle>
      <a:lvl1pPr marL="341548" indent="-341548">
        <a:spcBef>
          <a:spcPts val="352"/>
        </a:spcBef>
        <a:buClr>
          <a:srgbClr val="FFFFFB"/>
        </a:buClr>
        <a:buSzPct val="100000"/>
        <a:buChar char="●"/>
        <a:defRPr sz="2391">
          <a:solidFill>
            <a:srgbClr val="FFFFFB"/>
          </a:solidFill>
          <a:uFill>
            <a:solidFill>
              <a:srgbClr val="FFFFFB"/>
            </a:solidFill>
          </a:uFill>
          <a:latin typeface="Arial"/>
          <a:ea typeface="Arial"/>
          <a:cs typeface="Arial"/>
          <a:sym typeface="Arial"/>
        </a:defRPr>
      </a:lvl1pPr>
      <a:lvl2pPr marL="663006" indent="-341548">
        <a:spcBef>
          <a:spcPts val="352"/>
        </a:spcBef>
        <a:buClr>
          <a:srgbClr val="FFFFFB"/>
        </a:buClr>
        <a:buSzPct val="100000"/>
        <a:buChar char="●"/>
        <a:defRPr sz="2391">
          <a:solidFill>
            <a:srgbClr val="FFFFFB"/>
          </a:solidFill>
          <a:uFill>
            <a:solidFill>
              <a:srgbClr val="FFFFFB"/>
            </a:solidFill>
          </a:uFill>
          <a:latin typeface="Arial"/>
          <a:ea typeface="Arial"/>
          <a:cs typeface="Arial"/>
          <a:sym typeface="Arial"/>
        </a:defRPr>
      </a:lvl2pPr>
      <a:lvl3pPr marL="946513" indent="-303599">
        <a:spcBef>
          <a:spcPts val="352"/>
        </a:spcBef>
        <a:buClr>
          <a:srgbClr val="FFFFFB"/>
        </a:buClr>
        <a:buSzPct val="100000"/>
        <a:buChar char="●"/>
        <a:defRPr sz="2391">
          <a:solidFill>
            <a:srgbClr val="FFFFFB"/>
          </a:solidFill>
          <a:uFill>
            <a:solidFill>
              <a:srgbClr val="FFFFFB"/>
            </a:solidFill>
          </a:uFill>
          <a:latin typeface="Arial"/>
          <a:ea typeface="Arial"/>
          <a:cs typeface="Arial"/>
          <a:sym typeface="Arial"/>
        </a:defRPr>
      </a:lvl3pPr>
      <a:lvl4pPr marL="1305920" indent="-341548">
        <a:spcBef>
          <a:spcPts val="352"/>
        </a:spcBef>
        <a:buClr>
          <a:srgbClr val="FFFFFB"/>
        </a:buClr>
        <a:buSzPct val="100000"/>
        <a:buChar char="●"/>
        <a:defRPr sz="2391">
          <a:solidFill>
            <a:srgbClr val="FFFFFB"/>
          </a:solidFill>
          <a:uFill>
            <a:solidFill>
              <a:srgbClr val="FFFFFB"/>
            </a:solidFill>
          </a:uFill>
          <a:latin typeface="Arial"/>
          <a:ea typeface="Arial"/>
          <a:cs typeface="Arial"/>
          <a:sym typeface="Arial"/>
        </a:defRPr>
      </a:lvl4pPr>
      <a:lvl5pPr marL="1676170" indent="-390341">
        <a:spcBef>
          <a:spcPts val="352"/>
        </a:spcBef>
        <a:buClr>
          <a:srgbClr val="FFFFFB"/>
        </a:buClr>
        <a:buSzPct val="100000"/>
        <a:buChar char="●"/>
        <a:defRPr sz="2391">
          <a:solidFill>
            <a:srgbClr val="FFFFFB"/>
          </a:solidFill>
          <a:uFill>
            <a:solidFill>
              <a:srgbClr val="FFFFFB"/>
            </a:solidFill>
          </a:uFill>
          <a:latin typeface="Arial"/>
          <a:ea typeface="Arial"/>
          <a:cs typeface="Arial"/>
          <a:sym typeface="Arial"/>
        </a:defRPr>
      </a:lvl5pPr>
      <a:lvl6pPr marL="2699221" indent="-975852">
        <a:spcBef>
          <a:spcPts val="352"/>
        </a:spcBef>
        <a:buClr>
          <a:srgbClr val="FFFFFB"/>
        </a:buClr>
        <a:buSzPct val="171000"/>
        <a:buChar char="●"/>
        <a:defRPr sz="2391">
          <a:solidFill>
            <a:srgbClr val="FFFFFB"/>
          </a:solidFill>
          <a:uFill>
            <a:solidFill>
              <a:srgbClr val="FFFFFB"/>
            </a:solidFill>
          </a:uFill>
          <a:latin typeface="Arial"/>
          <a:ea typeface="Arial"/>
          <a:cs typeface="Arial"/>
          <a:sym typeface="Arial"/>
        </a:defRPr>
      </a:lvl6pPr>
      <a:lvl7pPr marL="2949243" indent="-975852">
        <a:spcBef>
          <a:spcPts val="352"/>
        </a:spcBef>
        <a:buClr>
          <a:srgbClr val="FFFFFB"/>
        </a:buClr>
        <a:buSzPct val="171000"/>
        <a:buChar char="●"/>
        <a:defRPr sz="2391">
          <a:solidFill>
            <a:srgbClr val="FFFFFB"/>
          </a:solidFill>
          <a:uFill>
            <a:solidFill>
              <a:srgbClr val="FFFFFB"/>
            </a:solidFill>
          </a:uFill>
          <a:latin typeface="Arial"/>
          <a:ea typeface="Arial"/>
          <a:cs typeface="Arial"/>
          <a:sym typeface="Arial"/>
        </a:defRPr>
      </a:lvl7pPr>
      <a:lvl8pPr marL="3199265" indent="-975852">
        <a:spcBef>
          <a:spcPts val="352"/>
        </a:spcBef>
        <a:buClr>
          <a:srgbClr val="FFFFFB"/>
        </a:buClr>
        <a:buSzPct val="171000"/>
        <a:buChar char="●"/>
        <a:defRPr sz="2391">
          <a:solidFill>
            <a:srgbClr val="FFFFFB"/>
          </a:solidFill>
          <a:uFill>
            <a:solidFill>
              <a:srgbClr val="FFFFFB"/>
            </a:solidFill>
          </a:uFill>
          <a:latin typeface="Arial"/>
          <a:ea typeface="Arial"/>
          <a:cs typeface="Arial"/>
          <a:sym typeface="Arial"/>
        </a:defRPr>
      </a:lvl8pPr>
      <a:lvl9pPr marL="3449288" indent="-975852">
        <a:spcBef>
          <a:spcPts val="352"/>
        </a:spcBef>
        <a:buClr>
          <a:srgbClr val="FFFFFB"/>
        </a:buClr>
        <a:buSzPct val="171000"/>
        <a:buChar char="●"/>
        <a:defRPr sz="2391">
          <a:solidFill>
            <a:srgbClr val="FFFFFB"/>
          </a:solidFill>
          <a:uFill>
            <a:solidFill>
              <a:srgbClr val="FFFFFB"/>
            </a:solidFill>
          </a:uFill>
          <a:latin typeface="Arial"/>
          <a:ea typeface="Arial"/>
          <a:cs typeface="Arial"/>
          <a:sym typeface="Arial"/>
        </a:defRPr>
      </a:lvl9pPr>
    </p:bodyStyle>
    <p:otherStyle>
      <a:lvl1pPr algn="r">
        <a:defRPr sz="1125">
          <a:solidFill>
            <a:schemeClr val="tx1"/>
          </a:solidFill>
          <a:uFill>
            <a:solidFill>
              <a:srgbClr val="FFFEE0"/>
            </a:solidFill>
          </a:uFill>
          <a:latin typeface="+mn-lt"/>
          <a:ea typeface="+mn-ea"/>
          <a:cs typeface="+mn-cs"/>
          <a:sym typeface="Arial"/>
        </a:defRPr>
      </a:lvl1pPr>
      <a:lvl2pPr algn="r">
        <a:defRPr sz="1125">
          <a:solidFill>
            <a:schemeClr val="tx1"/>
          </a:solidFill>
          <a:uFill>
            <a:solidFill>
              <a:srgbClr val="FFFEE0"/>
            </a:solidFill>
          </a:uFill>
          <a:latin typeface="+mn-lt"/>
          <a:ea typeface="+mn-ea"/>
          <a:cs typeface="+mn-cs"/>
          <a:sym typeface="Arial"/>
        </a:defRPr>
      </a:lvl2pPr>
      <a:lvl3pPr algn="r">
        <a:defRPr sz="1125">
          <a:solidFill>
            <a:schemeClr val="tx1"/>
          </a:solidFill>
          <a:uFill>
            <a:solidFill>
              <a:srgbClr val="FFFEE0"/>
            </a:solidFill>
          </a:uFill>
          <a:latin typeface="+mn-lt"/>
          <a:ea typeface="+mn-ea"/>
          <a:cs typeface="+mn-cs"/>
          <a:sym typeface="Arial"/>
        </a:defRPr>
      </a:lvl3pPr>
      <a:lvl4pPr algn="r">
        <a:defRPr sz="1125">
          <a:solidFill>
            <a:schemeClr val="tx1"/>
          </a:solidFill>
          <a:uFill>
            <a:solidFill>
              <a:srgbClr val="FFFEE0"/>
            </a:solidFill>
          </a:uFill>
          <a:latin typeface="+mn-lt"/>
          <a:ea typeface="+mn-ea"/>
          <a:cs typeface="+mn-cs"/>
          <a:sym typeface="Arial"/>
        </a:defRPr>
      </a:lvl4pPr>
      <a:lvl5pPr algn="r">
        <a:defRPr sz="1125">
          <a:solidFill>
            <a:schemeClr val="tx1"/>
          </a:solidFill>
          <a:uFill>
            <a:solidFill>
              <a:srgbClr val="FFFEE0"/>
            </a:solidFill>
          </a:uFill>
          <a:latin typeface="+mn-lt"/>
          <a:ea typeface="+mn-ea"/>
          <a:cs typeface="+mn-cs"/>
          <a:sym typeface="Arial"/>
        </a:defRPr>
      </a:lvl5pPr>
      <a:lvl6pPr algn="r">
        <a:defRPr sz="1125">
          <a:solidFill>
            <a:schemeClr val="tx1"/>
          </a:solidFill>
          <a:uFill>
            <a:solidFill>
              <a:srgbClr val="FFFEE0"/>
            </a:solidFill>
          </a:uFill>
          <a:latin typeface="+mn-lt"/>
          <a:ea typeface="+mn-ea"/>
          <a:cs typeface="+mn-cs"/>
          <a:sym typeface="Arial"/>
        </a:defRPr>
      </a:lvl6pPr>
      <a:lvl7pPr algn="r">
        <a:defRPr sz="1125">
          <a:solidFill>
            <a:schemeClr val="tx1"/>
          </a:solidFill>
          <a:uFill>
            <a:solidFill>
              <a:srgbClr val="FFFEE0"/>
            </a:solidFill>
          </a:uFill>
          <a:latin typeface="+mn-lt"/>
          <a:ea typeface="+mn-ea"/>
          <a:cs typeface="+mn-cs"/>
          <a:sym typeface="Arial"/>
        </a:defRPr>
      </a:lvl7pPr>
      <a:lvl8pPr algn="r">
        <a:defRPr sz="1125">
          <a:solidFill>
            <a:schemeClr val="tx1"/>
          </a:solidFill>
          <a:uFill>
            <a:solidFill>
              <a:srgbClr val="FFFEE0"/>
            </a:solidFill>
          </a:uFill>
          <a:latin typeface="+mn-lt"/>
          <a:ea typeface="+mn-ea"/>
          <a:cs typeface="+mn-cs"/>
          <a:sym typeface="Arial"/>
        </a:defRPr>
      </a:lvl8pPr>
      <a:lvl9pPr algn="r">
        <a:defRPr sz="1125">
          <a:solidFill>
            <a:schemeClr val="tx1"/>
          </a:solidFill>
          <a:uFill>
            <a:solidFill>
              <a:srgbClr val="FFFEE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4.tif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8.png"/><Relationship Id="rId7"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40.tiff"/><Relationship Id="rId5" Type="http://schemas.openxmlformats.org/officeDocument/2006/relationships/image" Target="../media/image39.tiff"/><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earch?bih=740&amp;biw=1352&amp;hl=en&amp;q=how+to+pronounce+selfish&amp;stick=H4sIAAAAAAAAAOMIfcRoyS3w8sc9YSmDSWtOXmPU4uINKMrPK81LzkwsyczPExLmYglJLcoV4pbi5GIvTs1JyyzOsGJRYkrN41nEKpGRX65Qkq9QANSSD9STqgBVAQBNLrkNWQAAAA&amp;pron_lang=en&amp;pron_country=us&amp;sa=X&amp;ved=2ahUKEwiGkMTyyOToAhXQup4KHdiaBE4Q3eEDMAB6BAgFEAQ"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5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hyperlink" Target="http://www.mhttcnetwork.org/northwest"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hyperlink" Target="https://mhcc.org.au/wp-content/upload/2019/08/Recovery-Oriented-Language-Guide_2019ed_v1_20190809-Web.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microsoft.com/office/2007/relationships/hdphoto" Target="../media/hdphoto11.wdp"/></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microsoft.com/office/2007/relationships/hdphoto" Target="../media/hdphoto11.wdp"/></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microsoft.com/office/2007/relationships/hdphoto" Target="../media/hdphoto12.wdp"/></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microsoft.com/office/2007/relationships/hdphoto" Target="../media/hdphoto14.wdp"/></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microsoft.com/office/2007/relationships/hdphoto" Target="../media/hdphoto15.wdp"/></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microsoft.com/office/2007/relationships/hdphoto" Target="../media/hdphoto16.wdp"/></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microsoft.com/office/2007/relationships/hdphoto" Target="../media/hdphoto17.wdp"/></Relationships>
</file>

<file path=ppt/slides/_rels/slide6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21.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64.xml"/><Relationship Id="rId7" Type="http://schemas.openxmlformats.org/officeDocument/2006/relationships/hyperlink" Target="http://www.mhttcnetwork.org/northwest" TargetMode="Externa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12.png"/><Relationship Id="rId11" Type="http://schemas.openxmlformats.org/officeDocument/2006/relationships/hyperlink" Target="https://bit.ly/NWMHTTCNewsletter" TargetMode="External"/><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7.png"/><Relationship Id="rId9" Type="http://schemas.openxmlformats.org/officeDocument/2006/relationships/hyperlink" Target="mailto:northwest@mhttcnetwork.org"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D52CED-0F5E-4C98-8AD5-0314C1378B4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975"/>
          <a:stretch/>
        </p:blipFill>
        <p:spPr>
          <a:xfrm>
            <a:off x="5077408" y="-23665"/>
            <a:ext cx="7114592" cy="6881665"/>
          </a:xfrm>
          <a:prstGeom prst="rect">
            <a:avLst/>
          </a:prstGeom>
        </p:spPr>
      </p:pic>
      <p:pic>
        <p:nvPicPr>
          <p:cNvPr id="5" name="Picture 4" descr="Logo University of Washington, School of Medicine, Department of Psychiatry and Behavioral Sciences">
            <a:extLst>
              <a:ext uri="{FF2B5EF4-FFF2-40B4-BE49-F238E27FC236}">
                <a16:creationId xmlns:a16="http://schemas.microsoft.com/office/drawing/2014/main" id="{F1CBE7F6-918E-4878-B48C-A7195F06D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19" y="6119344"/>
            <a:ext cx="2027165" cy="675722"/>
          </a:xfrm>
          <a:prstGeom prst="rect">
            <a:avLst/>
          </a:prstGeom>
        </p:spPr>
      </p:pic>
      <p:pic>
        <p:nvPicPr>
          <p:cNvPr id="7" name="Picture 6" descr="logo Substance Abuse and Mental Health Services Association">
            <a:extLst>
              <a:ext uri="{FF2B5EF4-FFF2-40B4-BE49-F238E27FC236}">
                <a16:creationId xmlns:a16="http://schemas.microsoft.com/office/drawing/2014/main" id="{3ACF0FFC-48B7-445D-BD6A-71F5C92C69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611" b="21152"/>
          <a:stretch/>
        </p:blipFill>
        <p:spPr>
          <a:xfrm>
            <a:off x="3871533" y="6292163"/>
            <a:ext cx="1154986" cy="502903"/>
          </a:xfrm>
          <a:prstGeom prst="rect">
            <a:avLst/>
          </a:prstGeom>
        </p:spPr>
      </p:pic>
      <p:pic>
        <p:nvPicPr>
          <p:cNvPr id="20" name="Picture 19" descr="Logo Northwest Mental Health Technology Center">
            <a:extLst>
              <a:ext uri="{FF2B5EF4-FFF2-40B4-BE49-F238E27FC236}">
                <a16:creationId xmlns:a16="http://schemas.microsoft.com/office/drawing/2014/main" id="{5FCE8025-D65C-4CDC-AD67-3366FD5FF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171" y="825761"/>
            <a:ext cx="2824630" cy="1001944"/>
          </a:xfrm>
          <a:prstGeom prst="rect">
            <a:avLst/>
          </a:prstGeom>
        </p:spPr>
      </p:pic>
      <p:sp>
        <p:nvSpPr>
          <p:cNvPr id="4" name="TextBox 3" descr="Welcome to the webinar, we will begin soon.">
            <a:extLst>
              <a:ext uri="{FF2B5EF4-FFF2-40B4-BE49-F238E27FC236}">
                <a16:creationId xmlns:a16="http://schemas.microsoft.com/office/drawing/2014/main" id="{F05E573C-D197-4C6F-B906-9EBDA600DEB3}"/>
              </a:ext>
            </a:extLst>
          </p:cNvPr>
          <p:cNvSpPr txBox="1"/>
          <p:nvPr/>
        </p:nvSpPr>
        <p:spPr>
          <a:xfrm>
            <a:off x="386644" y="2513471"/>
            <a:ext cx="4481690" cy="3262432"/>
          </a:xfrm>
          <a:prstGeom prst="rect">
            <a:avLst/>
          </a:prstGeom>
          <a:noFill/>
        </p:spPr>
        <p:txBody>
          <a:bodyPr wrap="square" lIns="91440" tIns="45720" rIns="91440" bIns="45720" rtlCol="0" anchor="t">
            <a:spAutoFit/>
          </a:bodyPr>
          <a:lstStyle/>
          <a:p>
            <a:pPr algn="ctr"/>
            <a:r>
              <a:rPr lang="en-US" sz="2400">
                <a:solidFill>
                  <a:schemeClr val="tx1">
                    <a:lumMod val="65000"/>
                    <a:lumOff val="35000"/>
                  </a:schemeClr>
                </a:solidFill>
                <a:latin typeface="Arial" panose="020B0604020202020204" pitchFamily="34" charset="0"/>
                <a:cs typeface="Arial" panose="020B0604020202020204" pitchFamily="34" charset="0"/>
              </a:rPr>
              <a:t>Welcome to </a:t>
            </a:r>
          </a:p>
          <a:p>
            <a:pPr algn="ctr">
              <a:lnSpc>
                <a:spcPct val="150000"/>
              </a:lnSpc>
            </a:pPr>
            <a:r>
              <a:rPr lang="en-US" sz="2400" b="1">
                <a:solidFill>
                  <a:schemeClr val="tx1">
                    <a:lumMod val="65000"/>
                    <a:lumOff val="35000"/>
                  </a:schemeClr>
                </a:solidFill>
                <a:latin typeface="Arial"/>
                <a:cs typeface="Arial"/>
              </a:rPr>
              <a:t>Supporting Staff Resilience &amp; Recovery During Hard Times</a:t>
            </a:r>
          </a:p>
          <a:p>
            <a:pPr algn="ctr">
              <a:lnSpc>
                <a:spcPct val="150000"/>
              </a:lnSpc>
            </a:pPr>
            <a:r>
              <a:rPr lang="en-US" sz="2000">
                <a:solidFill>
                  <a:schemeClr val="tx1">
                    <a:lumMod val="65000"/>
                    <a:lumOff val="35000"/>
                  </a:schemeClr>
                </a:solidFill>
                <a:latin typeface="Arial" panose="020B0604020202020204" pitchFamily="34" charset="0"/>
                <a:cs typeface="Arial" panose="020B0604020202020204" pitchFamily="34" charset="0"/>
              </a:rPr>
              <a:t>Presented by</a:t>
            </a:r>
          </a:p>
          <a:p>
            <a:pPr algn="ctr"/>
            <a:r>
              <a:rPr lang="en-US" sz="2000" b="1">
                <a:solidFill>
                  <a:schemeClr val="tx1">
                    <a:lumMod val="65000"/>
                    <a:lumOff val="35000"/>
                  </a:schemeClr>
                </a:solidFill>
                <a:latin typeface="Arial" panose="020B0604020202020204" pitchFamily="34" charset="0"/>
                <a:cs typeface="Arial" panose="020B0604020202020204" pitchFamily="34" charset="0"/>
              </a:rPr>
              <a:t>Ken Kraybill, MSW, Senior Trainer</a:t>
            </a:r>
            <a:endParaRPr lang="en-US" sz="2000" b="1">
              <a:latin typeface="Arial" panose="020B0604020202020204" pitchFamily="34" charset="0"/>
              <a:cs typeface="Arial" panose="020B0604020202020204" pitchFamily="34" charset="0"/>
            </a:endParaRPr>
          </a:p>
          <a:p>
            <a:pPr algn="ctr"/>
            <a:endParaRPr lang="en-US" sz="2000" b="1">
              <a:solidFill>
                <a:srgbClr val="CC4927"/>
              </a:solidFill>
              <a:latin typeface="Segoe Print" panose="02000600000000000000" pitchFamily="2" charset="0"/>
              <a:cs typeface="Arial" panose="020B0604020202020204" pitchFamily="34" charset="0"/>
            </a:endParaRPr>
          </a:p>
          <a:p>
            <a:pPr algn="ctr"/>
            <a:r>
              <a:rPr lang="en-US" sz="2000" b="1">
                <a:solidFill>
                  <a:srgbClr val="CC4927"/>
                </a:solidFill>
                <a:latin typeface="Segoe Print" panose="02000600000000000000" pitchFamily="2" charset="0"/>
                <a:cs typeface="Arial" panose="020B0604020202020204" pitchFamily="34" charset="0"/>
              </a:rPr>
              <a:t>We will begin soon!</a:t>
            </a:r>
          </a:p>
          <a:p>
            <a:pPr algn="ctr"/>
            <a:endParaRPr lang="en-US" sz="2000" b="1">
              <a:latin typeface="Arial" panose="020B0604020202020204" pitchFamily="34" charset="0"/>
              <a:cs typeface="Arial" panose="020B0604020202020204" pitchFamily="34" charset="0"/>
            </a:endParaRPr>
          </a:p>
        </p:txBody>
      </p:sp>
      <p:sp>
        <p:nvSpPr>
          <p:cNvPr id="11" name="Rectangle: Rounded Corners 10" descr="This webinar is being recorded and will be posted to our website within a few weeks.&#10;Participants are muted with video off.&#10;Take note of the toolbox at the bottom of your screen.&#10;Use Q&amp;A feature to ask questions, which are answered at the end of the presentation.&#10;Chat only goes to MHTTC staff.  Please don’t ask questions here unless it you are having technical issues.&#10;Certificates of attendance will be available for those who attend.&#10;We are not able to offer CEUs for this webinar. &#10;">
            <a:extLst>
              <a:ext uri="{FF2B5EF4-FFF2-40B4-BE49-F238E27FC236}">
                <a16:creationId xmlns:a16="http://schemas.microsoft.com/office/drawing/2014/main" id="{6E018E92-3C25-477B-8AA5-3BE1FDA12EF2}"/>
              </a:ext>
            </a:extLst>
          </p:cNvPr>
          <p:cNvSpPr/>
          <p:nvPr/>
        </p:nvSpPr>
        <p:spPr>
          <a:xfrm>
            <a:off x="5736283" y="1193627"/>
            <a:ext cx="3933750" cy="5212080"/>
          </a:xfrm>
          <a:prstGeom prst="roundRect">
            <a:avLst/>
          </a:prstGeom>
          <a:solidFill>
            <a:schemeClr val="bg2">
              <a:alpha val="82000"/>
            </a:schemeClr>
          </a:solidFill>
          <a:ln w="31750">
            <a:solidFill>
              <a:schemeClr val="bg2">
                <a:alpha val="7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182880" rIns="182880" bIns="182880" rtlCol="0" anchor="ctr" anchorCtr="0">
            <a:spAutoFit/>
          </a:bodyPr>
          <a:lstStyle/>
          <a:p>
            <a:pPr marL="285750" indent="-285750">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This </a:t>
            </a:r>
            <a:r>
              <a:rPr lang="en-US" sz="1600" b="1">
                <a:solidFill>
                  <a:schemeClr val="tx1">
                    <a:lumMod val="65000"/>
                    <a:lumOff val="35000"/>
                  </a:schemeClr>
                </a:solidFill>
                <a:latin typeface="Arial" panose="020B0604020202020204" pitchFamily="34" charset="0"/>
                <a:cs typeface="Arial" panose="020B0604020202020204" pitchFamily="34" charset="0"/>
              </a:rPr>
              <a:t>webinar is being recorded </a:t>
            </a:r>
            <a:r>
              <a:rPr lang="en-US" sz="1600">
                <a:solidFill>
                  <a:schemeClr val="tx1">
                    <a:lumMod val="65000"/>
                    <a:lumOff val="35000"/>
                  </a:schemeClr>
                </a:solidFill>
                <a:latin typeface="Arial" panose="020B0604020202020204" pitchFamily="34" charset="0"/>
                <a:cs typeface="Arial" panose="020B0604020202020204" pitchFamily="34" charset="0"/>
              </a:rPr>
              <a:t>and will be posted to our website within a few weeks.</a:t>
            </a:r>
          </a:p>
          <a:p>
            <a:pPr marL="285750" indent="-285750">
              <a:buFont typeface="Arial" panose="020B0604020202020204" pitchFamily="34" charset="0"/>
              <a:buChar char="•"/>
            </a:pPr>
            <a:r>
              <a:rPr lang="en-US" sz="1600" b="1">
                <a:solidFill>
                  <a:schemeClr val="tx1">
                    <a:lumMod val="65000"/>
                    <a:lumOff val="35000"/>
                  </a:schemeClr>
                </a:solidFill>
                <a:latin typeface="Arial" panose="020B0604020202020204" pitchFamily="34" charset="0"/>
                <a:cs typeface="Arial" panose="020B0604020202020204" pitchFamily="34" charset="0"/>
              </a:rPr>
              <a:t>Participants are muted </a:t>
            </a:r>
            <a:r>
              <a:rPr lang="en-US" sz="1600">
                <a:solidFill>
                  <a:schemeClr val="tx1">
                    <a:lumMod val="65000"/>
                    <a:lumOff val="35000"/>
                  </a:schemeClr>
                </a:solidFill>
                <a:latin typeface="Arial" panose="020B0604020202020204" pitchFamily="34" charset="0"/>
                <a:cs typeface="Arial" panose="020B0604020202020204" pitchFamily="34" charset="0"/>
              </a:rPr>
              <a:t>with video off.</a:t>
            </a:r>
          </a:p>
          <a:p>
            <a:pPr marL="285750" indent="-285750">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Take note of the </a:t>
            </a:r>
            <a:r>
              <a:rPr lang="en-US" sz="1600" b="1" i="1">
                <a:solidFill>
                  <a:schemeClr val="tx1">
                    <a:lumMod val="65000"/>
                    <a:lumOff val="35000"/>
                  </a:schemeClr>
                </a:solidFill>
                <a:latin typeface="Arial" panose="020B0604020202020204" pitchFamily="34" charset="0"/>
                <a:cs typeface="Arial" panose="020B0604020202020204" pitchFamily="34" charset="0"/>
              </a:rPr>
              <a:t>toolbox</a:t>
            </a:r>
            <a:r>
              <a:rPr lang="en-US" sz="1600">
                <a:solidFill>
                  <a:schemeClr val="tx1">
                    <a:lumMod val="65000"/>
                    <a:lumOff val="35000"/>
                  </a:schemeClr>
                </a:solidFill>
                <a:latin typeface="Arial" panose="020B0604020202020204" pitchFamily="34" charset="0"/>
                <a:cs typeface="Arial" panose="020B0604020202020204" pitchFamily="34" charset="0"/>
              </a:rPr>
              <a:t> at the bottom of your screen.</a:t>
            </a:r>
          </a:p>
          <a:p>
            <a:pPr marL="285750" indent="-285750">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Use </a:t>
            </a:r>
            <a:r>
              <a:rPr lang="en-US" sz="1600" i="1">
                <a:solidFill>
                  <a:schemeClr val="tx1">
                    <a:lumMod val="65000"/>
                    <a:lumOff val="35000"/>
                  </a:schemeClr>
                </a:solidFill>
                <a:latin typeface="Arial" panose="020B0604020202020204" pitchFamily="34" charset="0"/>
                <a:cs typeface="Arial" panose="020B0604020202020204" pitchFamily="34" charset="0"/>
              </a:rPr>
              <a:t>Q&amp;A</a:t>
            </a:r>
            <a:r>
              <a:rPr lang="en-US" sz="1600">
                <a:solidFill>
                  <a:schemeClr val="tx1">
                    <a:lumMod val="65000"/>
                    <a:lumOff val="35000"/>
                  </a:schemeClr>
                </a:solidFill>
                <a:latin typeface="Arial" panose="020B0604020202020204" pitchFamily="34" charset="0"/>
                <a:cs typeface="Arial" panose="020B0604020202020204" pitchFamily="34" charset="0"/>
              </a:rPr>
              <a:t> feature to ask questions, which are answered at the end of the presentation.</a:t>
            </a:r>
          </a:p>
          <a:p>
            <a:pPr marL="285750" indent="-285750">
              <a:buFont typeface="Arial" panose="020B0604020202020204" pitchFamily="34" charset="0"/>
              <a:buChar char="•"/>
            </a:pPr>
            <a:r>
              <a:rPr lang="en-US" sz="1600" b="1">
                <a:solidFill>
                  <a:schemeClr val="tx1">
                    <a:lumMod val="65000"/>
                    <a:lumOff val="35000"/>
                  </a:schemeClr>
                </a:solidFill>
                <a:latin typeface="Arial" panose="020B0604020202020204" pitchFamily="34" charset="0"/>
                <a:cs typeface="Arial" panose="020B0604020202020204" pitchFamily="34" charset="0"/>
              </a:rPr>
              <a:t>Chat</a:t>
            </a:r>
            <a:r>
              <a:rPr lang="en-US" sz="1600">
                <a:solidFill>
                  <a:schemeClr val="tx1">
                    <a:lumMod val="65000"/>
                    <a:lumOff val="35000"/>
                  </a:schemeClr>
                </a:solidFill>
                <a:latin typeface="Arial" panose="020B0604020202020204" pitchFamily="34" charset="0"/>
                <a:cs typeface="Arial" panose="020B0604020202020204" pitchFamily="34" charset="0"/>
              </a:rPr>
              <a:t> only goes to MHTTC staff.  Please don’t ask questions here unless it you are having technical issues.</a:t>
            </a:r>
          </a:p>
          <a:p>
            <a:pPr marL="285750" indent="-285750">
              <a:buFont typeface="Arial" panose="020B0604020202020204" pitchFamily="34" charset="0"/>
              <a:buChar char="•"/>
            </a:pPr>
            <a:r>
              <a:rPr lang="en-US" sz="1600" b="1">
                <a:solidFill>
                  <a:schemeClr val="tx1">
                    <a:lumMod val="65000"/>
                    <a:lumOff val="35000"/>
                  </a:schemeClr>
                </a:solidFill>
                <a:latin typeface="Arial" panose="020B0604020202020204" pitchFamily="34" charset="0"/>
                <a:cs typeface="Arial" panose="020B0604020202020204" pitchFamily="34" charset="0"/>
              </a:rPr>
              <a:t>Certificates of attendance </a:t>
            </a:r>
            <a:r>
              <a:rPr lang="en-US" sz="1600">
                <a:solidFill>
                  <a:schemeClr val="tx1">
                    <a:lumMod val="65000"/>
                    <a:lumOff val="35000"/>
                  </a:schemeClr>
                </a:solidFill>
                <a:latin typeface="Arial" panose="020B0604020202020204" pitchFamily="34" charset="0"/>
                <a:cs typeface="Arial" panose="020B0604020202020204" pitchFamily="34" charset="0"/>
              </a:rPr>
              <a:t>will be available for those who attend.</a:t>
            </a:r>
          </a:p>
          <a:p>
            <a:pPr marL="285750" indent="-285750">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We are </a:t>
            </a:r>
            <a:r>
              <a:rPr lang="en-US" sz="1600" b="1">
                <a:solidFill>
                  <a:schemeClr val="tx1">
                    <a:lumMod val="65000"/>
                    <a:lumOff val="35000"/>
                  </a:schemeClr>
                </a:solidFill>
                <a:latin typeface="Arial" panose="020B0604020202020204" pitchFamily="34" charset="0"/>
                <a:cs typeface="Arial" panose="020B0604020202020204" pitchFamily="34" charset="0"/>
              </a:rPr>
              <a:t>not able to offer CEUs </a:t>
            </a:r>
            <a:r>
              <a:rPr lang="en-US" sz="1600">
                <a:solidFill>
                  <a:schemeClr val="tx1">
                    <a:lumMod val="65000"/>
                    <a:lumOff val="35000"/>
                  </a:schemeClr>
                </a:solidFill>
                <a:latin typeface="Arial" panose="020B0604020202020204" pitchFamily="34" charset="0"/>
                <a:cs typeface="Arial" panose="020B0604020202020204" pitchFamily="34" charset="0"/>
              </a:rPr>
              <a:t>for this webinar.</a:t>
            </a:r>
            <a:r>
              <a:rPr lang="en-US" sz="1600">
                <a:solidFill>
                  <a:schemeClr val="tx1">
                    <a:lumMod val="65000"/>
                    <a:lumOff val="35000"/>
                  </a:schemeClr>
                </a:solidFill>
              </a:rPr>
              <a:t> </a:t>
            </a:r>
          </a:p>
        </p:txBody>
      </p:sp>
    </p:spTree>
    <p:custDataLst>
      <p:tags r:id="rId1"/>
    </p:custDataLst>
    <p:extLst>
      <p:ext uri="{BB962C8B-B14F-4D97-AF65-F5344CB8AC3E}">
        <p14:creationId xmlns:p14="http://schemas.microsoft.com/office/powerpoint/2010/main" val="222131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8B859F-28E4-40CB-9253-14206B6F7007}"/>
              </a:ext>
            </a:extLst>
          </p:cNvPr>
          <p:cNvSpPr>
            <a:spLocks noGrp="1"/>
          </p:cNvSpPr>
          <p:nvPr>
            <p:ph type="title"/>
          </p:nvPr>
        </p:nvSpPr>
        <p:spPr>
          <a:xfrm>
            <a:off x="2366731" y="1720692"/>
            <a:ext cx="7057685" cy="940424"/>
          </a:xfrm>
        </p:spPr>
        <p:txBody>
          <a:bodyPr>
            <a:normAutofit/>
          </a:bodyPr>
          <a:lstStyle/>
          <a:p>
            <a:r>
              <a:rPr lang="en-US">
                <a:solidFill>
                  <a:srgbClr val="CC4927"/>
                </a:solidFill>
                <a:latin typeface="Arial" panose="020B0604020202020204" pitchFamily="34" charset="0"/>
                <a:cs typeface="Arial" panose="020B0604020202020204" pitchFamily="34" charset="0"/>
              </a:rPr>
              <a:t>SUPPORT &amp; DISCLAIMER</a:t>
            </a:r>
          </a:p>
        </p:txBody>
      </p:sp>
      <p:sp>
        <p:nvSpPr>
          <p:cNvPr id="9" name="Content Placeholder 8">
            <a:extLst>
              <a:ext uri="{FF2B5EF4-FFF2-40B4-BE49-F238E27FC236}">
                <a16:creationId xmlns:a16="http://schemas.microsoft.com/office/drawing/2014/main" id="{318AF469-B390-4B24-9334-EF49FB734BE8}"/>
              </a:ext>
            </a:extLst>
          </p:cNvPr>
          <p:cNvSpPr>
            <a:spLocks noGrp="1"/>
          </p:cNvSpPr>
          <p:nvPr>
            <p:ph idx="1"/>
          </p:nvPr>
        </p:nvSpPr>
        <p:spPr>
          <a:xfrm>
            <a:off x="1614878" y="2920239"/>
            <a:ext cx="8962244" cy="2493009"/>
          </a:xfrm>
        </p:spPr>
        <p:txBody>
          <a:bodyPr/>
          <a:lstStyle/>
          <a:p>
            <a:pPr fontAlgn="base">
              <a:lnSpc>
                <a:spcPct val="100000"/>
              </a:lnSpc>
            </a:pPr>
            <a:r>
              <a:rPr lang="en-US" sz="2400">
                <a:solidFill>
                  <a:schemeClr val="tx1">
                    <a:lumMod val="75000"/>
                    <a:lumOff val="25000"/>
                  </a:schemeClr>
                </a:solidFill>
                <a:latin typeface="Arial" panose="020B0604020202020204" pitchFamily="34" charset="0"/>
                <a:cs typeface="Arial" panose="020B0604020202020204" pitchFamily="34" charset="0"/>
              </a:rPr>
              <a:t>This work is supported by grant SM 081721 from the Department of Health and Human Services, Substance Abuse and Mental Health Services Administration.​</a:t>
            </a:r>
          </a:p>
          <a:p>
            <a:pPr fontAlgn="base">
              <a:lnSpc>
                <a:spcPct val="100000"/>
              </a:lnSpc>
            </a:pPr>
            <a:r>
              <a:rPr lang="en-US" sz="2400">
                <a:solidFill>
                  <a:schemeClr val="tx1">
                    <a:lumMod val="75000"/>
                    <a:lumOff val="25000"/>
                  </a:schemeClr>
                </a:solidFill>
                <a:latin typeface="Arial" panose="020B0604020202020204" pitchFamily="34" charset="0"/>
                <a:cs typeface="Arial" panose="020B0604020202020204" pitchFamily="34" charset="0"/>
              </a:rPr>
              <a:t>The opinions expressed herein are the view of our presenter(s) and do not reflect the official position of the Department of Health and Human Services (DHHS), SAMHSA. </a:t>
            </a:r>
          </a:p>
        </p:txBody>
      </p:sp>
      <p:pic>
        <p:nvPicPr>
          <p:cNvPr id="21" name="Picture 20" descr="logo SAMHSA">
            <a:extLst>
              <a:ext uri="{FF2B5EF4-FFF2-40B4-BE49-F238E27FC236}">
                <a16:creationId xmlns:a16="http://schemas.microsoft.com/office/drawing/2014/main" id="{F9C295D1-5814-41F0-BF87-ED7DB8A206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8872" y="5797357"/>
            <a:ext cx="1655864" cy="1182563"/>
          </a:xfrm>
          <a:prstGeom prst="rect">
            <a:avLst/>
          </a:prstGeom>
        </p:spPr>
      </p:pic>
      <p:pic>
        <p:nvPicPr>
          <p:cNvPr id="25" name="Picture 24" descr="logo Northwest MHTTC">
            <a:extLst>
              <a:ext uri="{FF2B5EF4-FFF2-40B4-BE49-F238E27FC236}">
                <a16:creationId xmlns:a16="http://schemas.microsoft.com/office/drawing/2014/main" id="{8CCEE673-4381-4F4E-A9A5-3E3E84160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34" y="239321"/>
            <a:ext cx="2895765" cy="1027177"/>
          </a:xfrm>
          <a:prstGeom prst="rect">
            <a:avLst/>
          </a:prstGeom>
        </p:spPr>
      </p:pic>
    </p:spTree>
    <p:custDataLst>
      <p:tags r:id="rId1"/>
    </p:custDataLst>
    <p:extLst>
      <p:ext uri="{BB962C8B-B14F-4D97-AF65-F5344CB8AC3E}">
        <p14:creationId xmlns:p14="http://schemas.microsoft.com/office/powerpoint/2010/main" val="1698944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80400-ED83-4FF0-91E4-79DA51FA54AA}"/>
              </a:ext>
            </a:extLst>
          </p:cNvPr>
          <p:cNvSpPr>
            <a:spLocks noGrp="1"/>
          </p:cNvSpPr>
          <p:nvPr>
            <p:ph type="title"/>
          </p:nvPr>
        </p:nvSpPr>
        <p:spPr>
          <a:xfrm>
            <a:off x="2657475" y="330200"/>
            <a:ext cx="6381749" cy="963613"/>
          </a:xfrm>
        </p:spPr>
        <p:txBody>
          <a:bodyPr/>
          <a:lstStyle/>
          <a:p>
            <a:r>
              <a:rPr lang="en-US">
                <a:solidFill>
                  <a:srgbClr val="CC4927"/>
                </a:solidFill>
                <a:latin typeface="Arial" panose="020B0604020202020204" pitchFamily="34" charset="0"/>
                <a:cs typeface="Arial" panose="020B0604020202020204" pitchFamily="34" charset="0"/>
              </a:rPr>
              <a:t>TODAY’S PRESENTER</a:t>
            </a:r>
          </a:p>
        </p:txBody>
      </p:sp>
      <p:pic>
        <p:nvPicPr>
          <p:cNvPr id="3" name="Content Placeholder 2" descr="A person with a beard&#10;&#10;Description automatically generated with medium confidence">
            <a:extLst>
              <a:ext uri="{FF2B5EF4-FFF2-40B4-BE49-F238E27FC236}">
                <a16:creationId xmlns:a16="http://schemas.microsoft.com/office/drawing/2014/main" id="{AD09168B-0880-4B57-8360-4324928406D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138237" y="1810544"/>
            <a:ext cx="3038475" cy="4343400"/>
          </a:xfrm>
        </p:spPr>
      </p:pic>
      <p:sp>
        <p:nvSpPr>
          <p:cNvPr id="8" name="Content Placeholder 7">
            <a:extLst>
              <a:ext uri="{FF2B5EF4-FFF2-40B4-BE49-F238E27FC236}">
                <a16:creationId xmlns:a16="http://schemas.microsoft.com/office/drawing/2014/main" id="{820566A2-3D67-4980-8533-7B3A7EEEDA9E}"/>
              </a:ext>
            </a:extLst>
          </p:cNvPr>
          <p:cNvSpPr>
            <a:spLocks noGrp="1"/>
          </p:cNvSpPr>
          <p:nvPr>
            <p:ph sz="half" idx="2"/>
          </p:nvPr>
        </p:nvSpPr>
        <p:spPr>
          <a:xfrm>
            <a:off x="4831466" y="1471613"/>
            <a:ext cx="6888865" cy="5021262"/>
          </a:xfrm>
        </p:spPr>
        <p:txBody>
          <a:bodyPr vert="horz" lIns="91440" tIns="45720" rIns="91440" bIns="45720" rtlCol="0" anchor="t">
            <a:noAutofit/>
          </a:bodyPr>
          <a:lstStyle/>
          <a:p>
            <a:pPr marL="0" indent="0">
              <a:lnSpc>
                <a:spcPct val="150000"/>
              </a:lnSpc>
              <a:buNone/>
            </a:pPr>
            <a:r>
              <a:rPr lang="en-US" sz="2200">
                <a:solidFill>
                  <a:schemeClr val="tx1">
                    <a:lumMod val="65000"/>
                    <a:lumOff val="35000"/>
                  </a:schemeClr>
                </a:solidFill>
                <a:latin typeface="Arial"/>
                <a:cs typeface="Arial"/>
              </a:rPr>
              <a:t>Ken Kraybill, MSW, Senior Trainer, has worked in healthcare, behavioral health, homelessness, and housing for more than 35 years. Ken has 18 years of experience working as a behavioral health practitioner in homeless services. For the past two decades, he has been developing curricula and facilitating in-person and online training nationally on topics including motivational interviewing, trauma-informed care, outreach and engagement, case management, critical time intervention, and supervision. </a:t>
            </a:r>
            <a:endParaRPr lang="en-US" sz="2200">
              <a:solidFill>
                <a:schemeClr val="tx1">
                  <a:lumMod val="65000"/>
                  <a:lumOff val="35000"/>
                </a:schemeClr>
              </a:solidFill>
              <a:cs typeface="Calibri" panose="020F0502020204030204"/>
            </a:endParaRPr>
          </a:p>
        </p:txBody>
      </p:sp>
    </p:spTree>
    <p:custDataLst>
      <p:tags r:id="rId1"/>
    </p:custDataLst>
    <p:extLst>
      <p:ext uri="{BB962C8B-B14F-4D97-AF65-F5344CB8AC3E}">
        <p14:creationId xmlns:p14="http://schemas.microsoft.com/office/powerpoint/2010/main" val="417272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hape 178">
            <a:extLst>
              <a:ext uri="{FF2B5EF4-FFF2-40B4-BE49-F238E27FC236}">
                <a16:creationId xmlns:a16="http://schemas.microsoft.com/office/drawing/2014/main" id="{6B0F97C7-79A0-3C43-BE06-2A74B59A3A2B}"/>
              </a:ext>
            </a:extLst>
          </p:cNvPr>
          <p:cNvSpPr/>
          <p:nvPr/>
        </p:nvSpPr>
        <p:spPr>
          <a:xfrm>
            <a:off x="2184811" y="637107"/>
            <a:ext cx="6848017" cy="2300759"/>
          </a:xfrm>
          <a:prstGeom prst="rect">
            <a:avLst/>
          </a:prstGeom>
          <a:ln w="12700">
            <a:miter lim="400000"/>
          </a:ln>
          <a:effectLst>
            <a:outerShdw blurRad="63500" dist="25400" dir="2700000" rotWithShape="0">
              <a:srgbClr val="000000">
                <a:alpha val="88639"/>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hangingPunct="0">
              <a:defRPr sz="9200" b="1">
                <a:solidFill>
                  <a:srgbClr val="FFFFFF"/>
                </a:solidFill>
                <a:latin typeface="Helvetica"/>
                <a:ea typeface="Helvetica"/>
                <a:cs typeface="Helvetica"/>
                <a:sym typeface="Helvetica"/>
              </a:defRPr>
            </a:pPr>
            <a:r>
              <a:rPr lang="en-US" sz="4640" b="1" kern="0">
                <a:solidFill>
                  <a:srgbClr val="FFFFFF"/>
                </a:solidFill>
                <a:latin typeface="Corbel" panose="020B0503020204020204" pitchFamily="34" charset="0"/>
                <a:cs typeface="Helvetica"/>
                <a:sym typeface="Helvetica"/>
              </a:rPr>
              <a:t>Supporting Staff Resilience and Recovery During Hard Times </a:t>
            </a:r>
            <a:endParaRPr lang="en-US" sz="4640" b="1" kern="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sym typeface="Helvetica"/>
            </a:endParaRPr>
          </a:p>
          <a:p>
            <a:pPr defTabSz="321457" hangingPunct="0">
              <a:defRPr sz="9200" b="1">
                <a:solidFill>
                  <a:srgbClr val="FFFFFF"/>
                </a:solidFill>
                <a:latin typeface="Helvetica"/>
                <a:ea typeface="Helvetica"/>
                <a:cs typeface="Helvetica"/>
                <a:sym typeface="Helvetica"/>
              </a:defRPr>
            </a:pPr>
            <a:endParaRPr lang="en-US" sz="562" b="1" kern="0">
              <a:solidFill>
                <a:srgbClr val="FFFFFF"/>
              </a:solidFill>
              <a:latin typeface="Helvetica"/>
              <a:cs typeface="Helvetica"/>
              <a:sym typeface="Helvetica"/>
            </a:endParaRPr>
          </a:p>
        </p:txBody>
      </p:sp>
      <p:sp>
        <p:nvSpPr>
          <p:cNvPr id="5" name="Rectangle 4">
            <a:extLst>
              <a:ext uri="{FF2B5EF4-FFF2-40B4-BE49-F238E27FC236}">
                <a16:creationId xmlns:a16="http://schemas.microsoft.com/office/drawing/2014/main" id="{E1C095DE-80EB-0347-A761-1E9BD3FA74F6}"/>
              </a:ext>
            </a:extLst>
          </p:cNvPr>
          <p:cNvSpPr/>
          <p:nvPr/>
        </p:nvSpPr>
        <p:spPr>
          <a:xfrm>
            <a:off x="2184811" y="3915001"/>
            <a:ext cx="2725457" cy="611578"/>
          </a:xfrm>
          <a:prstGeom prst="rect">
            <a:avLst/>
          </a:prstGeom>
        </p:spPr>
        <p:txBody>
          <a:bodyPr wrap="square">
            <a:spAutoFit/>
          </a:bodyPr>
          <a:lstStyle/>
          <a:p>
            <a:pPr defTabSz="410751" hangingPunct="0"/>
            <a:r>
              <a:rPr lang="en-US" sz="1687" i="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Northwest MHTTC</a:t>
            </a:r>
          </a:p>
          <a:p>
            <a:pPr defTabSz="410751" hangingPunct="0"/>
            <a:r>
              <a:rPr lang="en-US" sz="1687" i="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February 10, 2021</a:t>
            </a:r>
          </a:p>
        </p:txBody>
      </p:sp>
      <p:pic>
        <p:nvPicPr>
          <p:cNvPr id="8" name="Picture 7">
            <a:extLst>
              <a:ext uri="{FF2B5EF4-FFF2-40B4-BE49-F238E27FC236}">
                <a16:creationId xmlns:a16="http://schemas.microsoft.com/office/drawing/2014/main" id="{B8DCA723-5045-3643-B274-DF8294196A72}"/>
              </a:ext>
            </a:extLst>
          </p:cNvPr>
          <p:cNvPicPr/>
          <p:nvPr/>
        </p:nvPicPr>
        <p:blipFill>
          <a:blip r:embed="rId3"/>
          <a:stretch>
            <a:fillRect/>
          </a:stretch>
        </p:blipFill>
        <p:spPr>
          <a:xfrm>
            <a:off x="2079264" y="5558702"/>
            <a:ext cx="7773699" cy="931888"/>
          </a:xfrm>
          <a:prstGeom prst="rect">
            <a:avLst/>
          </a:prstGeom>
          <a:effectLst>
            <a:outerShdw blurRad="127000" dist="76200" dir="2700000" rotWithShape="0">
              <a:srgbClr val="000000">
                <a:alpha val="75000"/>
              </a:srgbClr>
            </a:outerShdw>
          </a:effectLst>
        </p:spPr>
      </p:pic>
      <p:pic>
        <p:nvPicPr>
          <p:cNvPr id="11" name="Picture 10" descr="A close up of a logo&#10;&#10;Description automatically generated">
            <a:extLst>
              <a:ext uri="{FF2B5EF4-FFF2-40B4-BE49-F238E27FC236}">
                <a16:creationId xmlns:a16="http://schemas.microsoft.com/office/drawing/2014/main" id="{60CF4ABE-E13C-444F-9BCC-A437D80187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3178" y="5735754"/>
            <a:ext cx="1404806" cy="577784"/>
          </a:xfrm>
          <a:prstGeom prst="rect">
            <a:avLst/>
          </a:prstGeom>
        </p:spPr>
      </p:pic>
      <p:sp>
        <p:nvSpPr>
          <p:cNvPr id="12" name="Shape 24">
            <a:extLst>
              <a:ext uri="{FF2B5EF4-FFF2-40B4-BE49-F238E27FC236}">
                <a16:creationId xmlns:a16="http://schemas.microsoft.com/office/drawing/2014/main" id="{C4A3956C-BA37-CD43-97E8-2C78DFB5FF8F}"/>
              </a:ext>
            </a:extLst>
          </p:cNvPr>
          <p:cNvSpPr/>
          <p:nvPr/>
        </p:nvSpPr>
        <p:spPr>
          <a:xfrm>
            <a:off x="4266521" y="5801507"/>
            <a:ext cx="5172559" cy="446276"/>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ctr">
            <a:spAutoFit/>
          </a:bodyPr>
          <a:lstStyle>
            <a:lvl1pPr marL="40639" marR="40639" algn="r" defTabSz="914400">
              <a:defRPr sz="3200" b="1">
                <a:solidFill>
                  <a:srgbClr val="7A7A7A"/>
                </a:solidFill>
                <a:uFill>
                  <a:solidFill>
                    <a:srgbClr val="7A7A7A"/>
                  </a:solidFill>
                </a:uFill>
                <a:latin typeface="+mn-lt"/>
                <a:ea typeface="+mn-ea"/>
                <a:cs typeface="+mn-cs"/>
                <a:sym typeface="Arial"/>
              </a:defRPr>
            </a:lvl1pPr>
          </a:lstStyle>
          <a:p>
            <a:pPr marL="27940" marR="27940" defTabSz="642915" hangingPunct="0">
              <a:defRPr sz="1800" b="0">
                <a:solidFill>
                  <a:srgbClr val="000000"/>
                </a:solidFill>
                <a:uFillTx/>
              </a:defRPr>
            </a:pPr>
            <a:r>
              <a:rPr lang="en-US" sz="2400" b="0" kern="0">
                <a:solidFill>
                  <a:srgbClr val="000000"/>
                </a:solidFill>
                <a:uFillTx/>
                <a:latin typeface="Corbel"/>
              </a:rPr>
              <a:t>ken kraybill</a:t>
            </a:r>
          </a:p>
        </p:txBody>
      </p:sp>
      <p:pic>
        <p:nvPicPr>
          <p:cNvPr id="13" name="pasted-image.pdf">
            <a:extLst>
              <a:ext uri="{FF2B5EF4-FFF2-40B4-BE49-F238E27FC236}">
                <a16:creationId xmlns:a16="http://schemas.microsoft.com/office/drawing/2014/main" id="{DCCFD6F0-9EF7-1F4E-9D8B-6701AA3FF19F}"/>
              </a:ext>
            </a:extLst>
          </p:cNvPr>
          <p:cNvPicPr/>
          <p:nvPr/>
        </p:nvPicPr>
        <p:blipFill>
          <a:blip r:embed="rId5" cstate="email">
            <a:extLst>
              <a:ext uri="{28A0092B-C50C-407E-A947-70E740481C1C}">
                <a14:useLocalDpi xmlns:a14="http://schemas.microsoft.com/office/drawing/2010/main"/>
              </a:ext>
            </a:extLst>
          </a:blip>
          <a:srcRect/>
          <a:stretch/>
        </p:blipFill>
        <p:spPr>
          <a:xfrm>
            <a:off x="5530638" y="3138559"/>
            <a:ext cx="3502190" cy="2153744"/>
          </a:xfrm>
          <a:prstGeom prst="rect">
            <a:avLst/>
          </a:prstGeom>
          <a:ln w="12700">
            <a:miter lim="400000"/>
          </a:ln>
          <a:effectLst>
            <a:softEdge rad="38100"/>
          </a:effectLst>
        </p:spPr>
      </p:pic>
    </p:spTree>
    <p:extLst>
      <p:ext uri="{BB962C8B-B14F-4D97-AF65-F5344CB8AC3E}">
        <p14:creationId xmlns:p14="http://schemas.microsoft.com/office/powerpoint/2010/main" val="38726098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DAF13-DE9C-6F4A-BCBA-807B0A34C1EC}"/>
              </a:ext>
            </a:extLst>
          </p:cNvPr>
          <p:cNvSpPr/>
          <p:nvPr/>
        </p:nvSpPr>
        <p:spPr>
          <a:xfrm>
            <a:off x="2213335" y="742769"/>
            <a:ext cx="7765328" cy="1131079"/>
          </a:xfrm>
          <a:prstGeom prst="rect">
            <a:avLst/>
          </a:prstGeom>
        </p:spPr>
        <p:txBody>
          <a:bodyPr wrap="square">
            <a:spAutoFit/>
          </a:bodyPr>
          <a:lstStyle/>
          <a:p>
            <a:pPr algn="ctr" defTabSz="410751" hangingPunct="0"/>
            <a:r>
              <a:rPr lang="en-US" sz="6750" b="1" kern="0">
                <a:solidFill>
                  <a:srgbClr val="FFFFFF"/>
                </a:solidFill>
                <a:effectLst>
                  <a:outerShdw blurRad="50800" dist="38100" dir="2700000" algn="tl" rotWithShape="0">
                    <a:prstClr val="black">
                      <a:alpha val="40000"/>
                    </a:prstClr>
                  </a:outerShdw>
                </a:effectLst>
                <a:latin typeface="Segoe Print" panose="02000800000000000000" pitchFamily="2" charset="0"/>
                <a:ea typeface="MS Mincho" panose="02020609040205080304" pitchFamily="49" charset="-128"/>
                <a:cs typeface="Phosphate Inline" panose="02000506050000020004" pitchFamily="2" charset="77"/>
                <a:sym typeface="Helvetica Light"/>
              </a:rPr>
              <a:t>Welcome!</a:t>
            </a:r>
            <a:endParaRPr lang="en-US" sz="5625" b="1" kern="0">
              <a:solidFill>
                <a:srgbClr val="FFFFFF"/>
              </a:solidFill>
              <a:effectLst>
                <a:outerShdw blurRad="50800" dist="38100" dir="2700000" algn="tl" rotWithShape="0">
                  <a:prstClr val="black">
                    <a:alpha val="40000"/>
                  </a:prstClr>
                </a:outerShdw>
              </a:effectLst>
              <a:latin typeface="Corbel" panose="020B0503020204020204" pitchFamily="34" charset="0"/>
              <a:ea typeface="MS Mincho" panose="02020609040205080304" pitchFamily="49" charset="-128"/>
              <a:sym typeface="Helvetica Light"/>
            </a:endParaRPr>
          </a:p>
        </p:txBody>
      </p:sp>
      <p:pic>
        <p:nvPicPr>
          <p:cNvPr id="6" name="Picture 5">
            <a:extLst>
              <a:ext uri="{FF2B5EF4-FFF2-40B4-BE49-F238E27FC236}">
                <a16:creationId xmlns:a16="http://schemas.microsoft.com/office/drawing/2014/main" id="{F7F122C5-EBE9-3E49-8269-3D09B9C548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6661" y="2112603"/>
            <a:ext cx="5278679" cy="3909111"/>
          </a:xfrm>
          <a:prstGeom prst="rect">
            <a:avLst/>
          </a:prstGeom>
        </p:spPr>
      </p:pic>
    </p:spTree>
    <p:extLst>
      <p:ext uri="{BB962C8B-B14F-4D97-AF65-F5344CB8AC3E}">
        <p14:creationId xmlns:p14="http://schemas.microsoft.com/office/powerpoint/2010/main" val="41096485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149-B6C2-344C-BAAF-7509FDC7EAA4}"/>
              </a:ext>
            </a:extLst>
          </p:cNvPr>
          <p:cNvSpPr>
            <a:spLocks noGrp="1"/>
          </p:cNvSpPr>
          <p:nvPr>
            <p:ph type="title"/>
          </p:nvPr>
        </p:nvSpPr>
        <p:spPr>
          <a:xfrm>
            <a:off x="2265977" y="3661737"/>
            <a:ext cx="8259148" cy="2618505"/>
          </a:xfrm>
        </p:spPr>
        <p:txBody>
          <a:bodyPr anchor="t"/>
          <a:lstStyle/>
          <a:p>
            <a:pPr algn="l">
              <a:spcBef>
                <a:spcPts val="2109"/>
              </a:spcBef>
              <a:spcAft>
                <a:spcPts val="422"/>
              </a:spcAft>
            </a:pPr>
            <a:r>
              <a:rPr lang="en-US">
                <a:solidFill>
                  <a:srgbClr val="1CFFD8"/>
                </a:solidFill>
                <a:latin typeface="Corbel" panose="020B0503020204020204" pitchFamily="34" charset="0"/>
              </a:rPr>
              <a:t>Learning Objectives </a:t>
            </a:r>
            <a:br>
              <a:rPr lang="en-US" sz="3375">
                <a:solidFill>
                  <a:srgbClr val="1CFFD8"/>
                </a:solidFill>
                <a:latin typeface="Corbel" panose="020B0503020204020204" pitchFamily="34" charset="0"/>
              </a:rPr>
            </a:br>
            <a:r>
              <a:rPr lang="en-US" sz="1969" b="0" i="1">
                <a:latin typeface="Corbel" panose="020B0503020204020204" pitchFamily="34" charset="0"/>
              </a:rPr>
              <a:t>Participants will be able to:</a:t>
            </a:r>
            <a:br>
              <a:rPr lang="en-US" sz="1969" b="0" i="1">
                <a:latin typeface="Corbel" panose="020B0503020204020204" pitchFamily="34" charset="0"/>
              </a:rPr>
            </a:br>
            <a:r>
              <a:rPr lang="en-US" sz="1969" b="0" i="1">
                <a:latin typeface="Corbel" panose="020B0503020204020204" pitchFamily="34" charset="0"/>
              </a:rPr>
              <a:t>-  </a:t>
            </a:r>
            <a:r>
              <a:rPr lang="en-US" sz="1969" b="0">
                <a:latin typeface="Corbel" panose="020B0503020204020204" pitchFamily="34" charset="0"/>
              </a:rPr>
              <a:t>Name two personal practices to stay grounded and focused</a:t>
            </a:r>
            <a:br>
              <a:rPr lang="en-US" sz="1969" b="0">
                <a:latin typeface="Corbel" panose="020B0503020204020204" pitchFamily="34" charset="0"/>
              </a:rPr>
            </a:br>
            <a:r>
              <a:rPr lang="en-US" sz="1969" b="0">
                <a:latin typeface="Corbel" panose="020B0503020204020204" pitchFamily="34" charset="0"/>
              </a:rPr>
              <a:t>-  Describe three challenges/learning opportunities staff are currently </a:t>
            </a:r>
            <a:br>
              <a:rPr lang="en-US" sz="1969" b="0">
                <a:latin typeface="Corbel" panose="020B0503020204020204" pitchFamily="34" charset="0"/>
              </a:rPr>
            </a:br>
            <a:r>
              <a:rPr lang="en-US" sz="1969" b="0">
                <a:latin typeface="Corbel" panose="020B0503020204020204" pitchFamily="34" charset="0"/>
              </a:rPr>
              <a:t>    experiencing </a:t>
            </a:r>
            <a:br>
              <a:rPr lang="en-US" sz="1969" b="0">
                <a:latin typeface="Corbel" panose="020B0503020204020204" pitchFamily="34" charset="0"/>
              </a:rPr>
            </a:br>
            <a:r>
              <a:rPr lang="en-US" sz="1969" b="0">
                <a:latin typeface="Corbel" panose="020B0503020204020204" pitchFamily="34" charset="0"/>
              </a:rPr>
              <a:t>-  Name two guiding principles for best supporting staff</a:t>
            </a:r>
            <a:br>
              <a:rPr lang="en-US" sz="1969" b="0">
                <a:latin typeface="Corbel" panose="020B0503020204020204" pitchFamily="34" charset="0"/>
              </a:rPr>
            </a:br>
            <a:r>
              <a:rPr lang="en-US" sz="1969" b="0">
                <a:latin typeface="Corbel" panose="020B0503020204020204" pitchFamily="34" charset="0"/>
              </a:rPr>
              <a:t>-  Identify three specific practices to employ to help staff adapt and thrive</a:t>
            </a:r>
            <a:br>
              <a:rPr lang="en-US" sz="1969" b="0">
                <a:latin typeface="Corbel" panose="020B0503020204020204" pitchFamily="34" charset="0"/>
              </a:rPr>
            </a:br>
            <a:endParaRPr lang="en-US" sz="1969" b="0">
              <a:latin typeface="Corbel" panose="020B0503020204020204" pitchFamily="34" charset="0"/>
            </a:endParaRPr>
          </a:p>
        </p:txBody>
      </p:sp>
      <p:sp>
        <p:nvSpPr>
          <p:cNvPr id="4" name="Rectangle 3">
            <a:extLst>
              <a:ext uri="{FF2B5EF4-FFF2-40B4-BE49-F238E27FC236}">
                <a16:creationId xmlns:a16="http://schemas.microsoft.com/office/drawing/2014/main" id="{407251DA-E27D-E248-BD5E-26483CA18DA9}"/>
              </a:ext>
            </a:extLst>
          </p:cNvPr>
          <p:cNvSpPr/>
          <p:nvPr/>
        </p:nvSpPr>
        <p:spPr>
          <a:xfrm>
            <a:off x="2265977" y="567140"/>
            <a:ext cx="7216810" cy="3079241"/>
          </a:xfrm>
          <a:prstGeom prst="rect">
            <a:avLst/>
          </a:prstGeom>
        </p:spPr>
        <p:txBody>
          <a:bodyPr wrap="square">
            <a:spAutoFit/>
          </a:bodyPr>
          <a:lstStyle/>
          <a:p>
            <a:pPr defTabSz="410751" hangingPunct="0"/>
            <a:r>
              <a:rPr lang="en-US" sz="3094" b="1" kern="0">
                <a:solidFill>
                  <a:srgbClr val="1CFFD8"/>
                </a:solidFill>
                <a:latin typeface="Corbel" panose="020B0503020204020204" pitchFamily="34" charset="0"/>
                <a:ea typeface="Times New Roman" panose="02020603050405020304" pitchFamily="18" charset="0"/>
                <a:cs typeface="Times New Roman" panose="02020603050405020304" pitchFamily="18" charset="0"/>
                <a:sym typeface="Helvetica Light"/>
              </a:rPr>
              <a:t>Description</a:t>
            </a:r>
          </a:p>
          <a:p>
            <a:pPr defTabSz="410751" hangingPunct="0"/>
            <a:endParaRPr lang="en-US" sz="562" b="1"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endParaRPr>
          </a:p>
          <a:p>
            <a:pPr defTabSz="410751" hangingPunct="0"/>
            <a:r>
              <a:rPr lang="en-US" sz="1969" kern="0">
                <a:solidFill>
                  <a:srgbClr val="FFFFFF"/>
                </a:solidFill>
                <a:latin typeface="Corbel" panose="020B0503020204020204" pitchFamily="34" charset="0"/>
                <a:sym typeface="Helvetica Light"/>
              </a:rPr>
              <a:t>As agency leaders, directors, and supervisors, how do we stay grounded and focused during these hard times? How do we bring forth our humanity and strengths to support employees? What challenges/learning opportunities are staff experiencing? What do they need? How do we listen and respond well? Join us in identifying principles and practices to help staff adapt and thrive in this extraordinary period of our lives.</a:t>
            </a:r>
          </a:p>
          <a:p>
            <a:pPr defTabSz="410751" hangingPunct="0"/>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 </a:t>
            </a:r>
            <a:endParaRPr lang="en-US" sz="1969" kern="0">
              <a:solidFill>
                <a:srgbClr val="FFFFFF"/>
              </a:solidFill>
              <a:latin typeface="Corbel" panose="020B0503020204020204" pitchFamily="34" charset="0"/>
              <a:ea typeface="Calibri" panose="020F0502020204030204" pitchFamily="34" charset="0"/>
              <a:cs typeface="Times New Roman" panose="02020603050405020304" pitchFamily="18" charset="0"/>
              <a:sym typeface="Helvetica Light"/>
            </a:endParaRPr>
          </a:p>
        </p:txBody>
      </p:sp>
    </p:spTree>
    <p:extLst>
      <p:ext uri="{BB962C8B-B14F-4D97-AF65-F5344CB8AC3E}">
        <p14:creationId xmlns:p14="http://schemas.microsoft.com/office/powerpoint/2010/main" val="6763214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B62F1E-4A99-CB4F-89B7-5D85F4078281}"/>
              </a:ext>
            </a:extLst>
          </p:cNvPr>
          <p:cNvSpPr txBox="1"/>
          <p:nvPr/>
        </p:nvSpPr>
        <p:spPr>
          <a:xfrm>
            <a:off x="4836948" y="3219809"/>
            <a:ext cx="2518104" cy="418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buClr>
                <a:srgbClr val="FFFFFF"/>
              </a:buClr>
            </a:pPr>
            <a:r>
              <a:rPr lang="en-US" sz="2250" b="1" kern="0">
                <a:solidFill>
                  <a:srgbClr val="1CFFD8"/>
                </a:solidFill>
                <a:latin typeface="Corbel" panose="020B0503020204020204" pitchFamily="34" charset="0"/>
                <a:sym typeface="Helvetica Light"/>
              </a:rPr>
              <a:t>This work...</a:t>
            </a:r>
          </a:p>
        </p:txBody>
      </p:sp>
      <p:sp>
        <p:nvSpPr>
          <p:cNvPr id="2" name="TextBox 1">
            <a:extLst>
              <a:ext uri="{FF2B5EF4-FFF2-40B4-BE49-F238E27FC236}">
                <a16:creationId xmlns:a16="http://schemas.microsoft.com/office/drawing/2014/main" id="{4E27979C-0EBD-5948-9AAC-E755910FFA2F}"/>
              </a:ext>
            </a:extLst>
          </p:cNvPr>
          <p:cNvSpPr txBox="1"/>
          <p:nvPr/>
        </p:nvSpPr>
        <p:spPr>
          <a:xfrm>
            <a:off x="2672234" y="1413639"/>
            <a:ext cx="1239123"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exhilarating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exhausting </a:t>
            </a:r>
            <a:endParaRPr lang="en-US" sz="1406" kern="0">
              <a:solidFill>
                <a:srgbClr val="000000"/>
              </a:solidFill>
              <a:latin typeface="Helvetica Light"/>
              <a:sym typeface="Helvetica Light"/>
            </a:endParaRPr>
          </a:p>
        </p:txBody>
      </p:sp>
      <p:sp>
        <p:nvSpPr>
          <p:cNvPr id="3" name="TextBox 2">
            <a:extLst>
              <a:ext uri="{FF2B5EF4-FFF2-40B4-BE49-F238E27FC236}">
                <a16:creationId xmlns:a16="http://schemas.microsoft.com/office/drawing/2014/main" id="{2DA37742-BE00-C847-9FA2-95DAA7155B22}"/>
              </a:ext>
            </a:extLst>
          </p:cNvPr>
          <p:cNvSpPr txBox="1"/>
          <p:nvPr/>
        </p:nvSpPr>
        <p:spPr>
          <a:xfrm>
            <a:off x="2627565" y="3681339"/>
            <a:ext cx="2564806" cy="72115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drives me up a wall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opens doors I never imagined</a:t>
            </a:r>
            <a:br>
              <a:rPr lang="en-US" sz="1406" kern="0">
                <a:solidFill>
                  <a:srgbClr val="FFFFFF"/>
                </a:solidFill>
                <a:latin typeface="Corbel" panose="020B0503020204020204" pitchFamily="34" charset="0"/>
                <a:sym typeface="Helvetica Light"/>
              </a:rPr>
            </a:br>
            <a:endParaRPr lang="en-US" sz="1406" kern="0">
              <a:solidFill>
                <a:srgbClr val="000000"/>
              </a:solidFill>
              <a:latin typeface="Helvetica Light"/>
              <a:sym typeface="Helvetica Light"/>
            </a:endParaRPr>
          </a:p>
        </p:txBody>
      </p:sp>
      <p:sp>
        <p:nvSpPr>
          <p:cNvPr id="4" name="TextBox 3">
            <a:extLst>
              <a:ext uri="{FF2B5EF4-FFF2-40B4-BE49-F238E27FC236}">
                <a16:creationId xmlns:a16="http://schemas.microsoft.com/office/drawing/2014/main" id="{DE586D42-07DB-004B-B4CF-93D5A6DC1E5B}"/>
              </a:ext>
            </a:extLst>
          </p:cNvPr>
          <p:cNvSpPr txBox="1"/>
          <p:nvPr/>
        </p:nvSpPr>
        <p:spPr>
          <a:xfrm>
            <a:off x="6411927" y="4229932"/>
            <a:ext cx="3145093"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lays bare a wide range of emotions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yet</a:t>
            </a:r>
            <a:r>
              <a:rPr lang="en-US" sz="1406" kern="0">
                <a:solidFill>
                  <a:srgbClr val="FFFFFF"/>
                </a:solidFill>
                <a:latin typeface="Corbel" panose="020B0503020204020204" pitchFamily="34" charset="0"/>
                <a:sym typeface="Helvetica Light"/>
              </a:rPr>
              <a:t> leaves me feeling numb beyond belief</a:t>
            </a:r>
            <a:endParaRPr lang="en-US" sz="1406" kern="0">
              <a:solidFill>
                <a:srgbClr val="000000"/>
              </a:solidFill>
              <a:latin typeface="Helvetica Light"/>
              <a:sym typeface="Helvetica Light"/>
            </a:endParaRPr>
          </a:p>
        </p:txBody>
      </p:sp>
      <p:sp>
        <p:nvSpPr>
          <p:cNvPr id="7" name="TextBox 6">
            <a:extLst>
              <a:ext uri="{FF2B5EF4-FFF2-40B4-BE49-F238E27FC236}">
                <a16:creationId xmlns:a16="http://schemas.microsoft.com/office/drawing/2014/main" id="{79D737F1-5100-6A43-BEE7-676233A9BBE7}"/>
              </a:ext>
            </a:extLst>
          </p:cNvPr>
          <p:cNvSpPr txBox="1"/>
          <p:nvPr/>
        </p:nvSpPr>
        <p:spPr>
          <a:xfrm>
            <a:off x="5827762" y="1297938"/>
            <a:ext cx="3241273" cy="548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687" kern="0">
                <a:solidFill>
                  <a:srgbClr val="FFFFFF"/>
                </a:solidFill>
                <a:latin typeface="Corbel" panose="020B0503020204020204" pitchFamily="34" charset="0"/>
                <a:sym typeface="Helvetica Light"/>
              </a:rPr>
              <a:t> </a:t>
            </a:r>
            <a:r>
              <a:rPr lang="en-US" sz="1406" kern="0">
                <a:solidFill>
                  <a:srgbClr val="FFFFFF"/>
                </a:solidFill>
                <a:latin typeface="Corbel" panose="020B0503020204020204" pitchFamily="34" charset="0"/>
                <a:sym typeface="Helvetica Light"/>
              </a:rPr>
              <a:t>provides tremendous satisfaction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leaves me feeling profoundly helpless  </a:t>
            </a:r>
            <a:endParaRPr lang="en-US" sz="1406" kern="0">
              <a:solidFill>
                <a:srgbClr val="000000"/>
              </a:solidFill>
              <a:latin typeface="Helvetica Light"/>
              <a:sym typeface="Helvetica Light"/>
            </a:endParaRPr>
          </a:p>
        </p:txBody>
      </p:sp>
      <p:sp>
        <p:nvSpPr>
          <p:cNvPr id="8" name="Rectangle 7">
            <a:extLst>
              <a:ext uri="{FF2B5EF4-FFF2-40B4-BE49-F238E27FC236}">
                <a16:creationId xmlns:a16="http://schemas.microsoft.com/office/drawing/2014/main" id="{E215720B-ADB8-4C48-9AFB-8F89BBD83873}"/>
              </a:ext>
            </a:extLst>
          </p:cNvPr>
          <p:cNvSpPr/>
          <p:nvPr/>
        </p:nvSpPr>
        <p:spPr>
          <a:xfrm>
            <a:off x="2291954" y="5664972"/>
            <a:ext cx="4572000" cy="525016"/>
          </a:xfrm>
          <a:prstGeom prst="rect">
            <a:avLst/>
          </a:prstGeom>
        </p:spPr>
        <p:txBody>
          <a:bodyPr>
            <a:spAutoFit/>
          </a:bodyPr>
          <a:lstStyle/>
          <a:p>
            <a:pPr algn="ctr" defTabSz="410751" hangingPunct="0"/>
            <a:r>
              <a:rPr lang="en-US" sz="1406" kern="0">
                <a:solidFill>
                  <a:srgbClr val="FFFFFF"/>
                </a:solidFill>
                <a:latin typeface="Corbel" panose="020B0503020204020204" pitchFamily="34" charset="0"/>
                <a:sym typeface="Helvetica Light"/>
              </a:rPr>
              <a:t>evokes genuine empathy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provokes a fearsome intolerance within me </a:t>
            </a:r>
            <a:endParaRPr lang="en-US" sz="1406" kern="0">
              <a:solidFill>
                <a:srgbClr val="000000"/>
              </a:solidFill>
              <a:latin typeface="Helvetica Light"/>
              <a:sym typeface="Helvetica Light"/>
            </a:endParaRPr>
          </a:p>
        </p:txBody>
      </p:sp>
      <p:sp>
        <p:nvSpPr>
          <p:cNvPr id="9" name="Rectangle 8">
            <a:extLst>
              <a:ext uri="{FF2B5EF4-FFF2-40B4-BE49-F238E27FC236}">
                <a16:creationId xmlns:a16="http://schemas.microsoft.com/office/drawing/2014/main" id="{13E6199E-5EEA-0648-B78F-B95B285AF665}"/>
              </a:ext>
            </a:extLst>
          </p:cNvPr>
          <p:cNvSpPr/>
          <p:nvPr/>
        </p:nvSpPr>
        <p:spPr>
          <a:xfrm>
            <a:off x="6356338" y="2084316"/>
            <a:ext cx="4572000" cy="525016"/>
          </a:xfrm>
          <a:prstGeom prst="rect">
            <a:avLst/>
          </a:prstGeom>
        </p:spPr>
        <p:txBody>
          <a:bodyPr>
            <a:spAutoFit/>
          </a:bodyPr>
          <a:lstStyle/>
          <a:p>
            <a:pPr algn="ctr" defTabSz="410751" latinLnBrk="1" hangingPunct="0">
              <a:spcBef>
                <a:spcPts val="422"/>
              </a:spcBef>
            </a:pPr>
            <a:r>
              <a:rPr lang="en-US" sz="1406" kern="0">
                <a:solidFill>
                  <a:srgbClr val="FFFFFF"/>
                </a:solidFill>
                <a:latin typeface="Corbel" panose="020B0503020204020204" pitchFamily="34" charset="0"/>
                <a:sym typeface="Helvetica Light"/>
              </a:rPr>
              <a:t>puts me in touch with deep suffering</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 and </a:t>
            </a:r>
            <a:r>
              <a:rPr lang="en-US" sz="1406" kern="0">
                <a:solidFill>
                  <a:srgbClr val="FFFFFF"/>
                </a:solidFill>
                <a:latin typeface="Corbel" panose="020B0503020204020204" pitchFamily="34" charset="0"/>
                <a:sym typeface="Helvetica Light"/>
              </a:rPr>
              <a:t>points me toward greater wholeness </a:t>
            </a:r>
          </a:p>
        </p:txBody>
      </p:sp>
      <p:sp>
        <p:nvSpPr>
          <p:cNvPr id="10" name="TextBox 9">
            <a:extLst>
              <a:ext uri="{FF2B5EF4-FFF2-40B4-BE49-F238E27FC236}">
                <a16:creationId xmlns:a16="http://schemas.microsoft.com/office/drawing/2014/main" id="{013AA8D8-55B0-434A-9998-F6641697EDAB}"/>
              </a:ext>
            </a:extLst>
          </p:cNvPr>
          <p:cNvSpPr txBox="1"/>
          <p:nvPr/>
        </p:nvSpPr>
        <p:spPr>
          <a:xfrm>
            <a:off x="3355664" y="637459"/>
            <a:ext cx="2444580"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renews my hope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leaves me grasping for faith</a:t>
            </a:r>
            <a:endParaRPr lang="en-US" sz="1406" kern="0">
              <a:solidFill>
                <a:srgbClr val="000000"/>
              </a:solidFill>
              <a:latin typeface="Helvetica Light"/>
              <a:sym typeface="Helvetica Light"/>
            </a:endParaRPr>
          </a:p>
        </p:txBody>
      </p:sp>
      <p:sp>
        <p:nvSpPr>
          <p:cNvPr id="11" name="TextBox 10">
            <a:extLst>
              <a:ext uri="{FF2B5EF4-FFF2-40B4-BE49-F238E27FC236}">
                <a16:creationId xmlns:a16="http://schemas.microsoft.com/office/drawing/2014/main" id="{D47858F0-0ECD-FC45-9B2F-21F28BCEB88F}"/>
              </a:ext>
            </a:extLst>
          </p:cNvPr>
          <p:cNvSpPr txBox="1"/>
          <p:nvPr/>
        </p:nvSpPr>
        <p:spPr>
          <a:xfrm>
            <a:off x="7356191" y="3398053"/>
            <a:ext cx="2422138"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enables me to envision a future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but</a:t>
            </a:r>
            <a:r>
              <a:rPr lang="en-US" sz="1406" kern="0">
                <a:solidFill>
                  <a:srgbClr val="FFFFFF"/>
                </a:solidFill>
                <a:latin typeface="Corbel" panose="020B0503020204020204" pitchFamily="34" charset="0"/>
                <a:sym typeface="Helvetica Light"/>
              </a:rPr>
              <a:t> with no ability to control it</a:t>
            </a:r>
            <a:endParaRPr lang="en-US" sz="1406" kern="0">
              <a:solidFill>
                <a:srgbClr val="000000"/>
              </a:solidFill>
              <a:latin typeface="Helvetica Light"/>
              <a:sym typeface="Helvetica Light"/>
            </a:endParaRPr>
          </a:p>
        </p:txBody>
      </p:sp>
      <p:sp>
        <p:nvSpPr>
          <p:cNvPr id="12" name="TextBox 11">
            <a:extLst>
              <a:ext uri="{FF2B5EF4-FFF2-40B4-BE49-F238E27FC236}">
                <a16:creationId xmlns:a16="http://schemas.microsoft.com/office/drawing/2014/main" id="{0E4C012B-0764-FF4C-88E4-F13C2703BA6D}"/>
              </a:ext>
            </a:extLst>
          </p:cNvPr>
          <p:cNvSpPr txBox="1"/>
          <p:nvPr/>
        </p:nvSpPr>
        <p:spPr>
          <a:xfrm>
            <a:off x="2076871" y="4778577"/>
            <a:ext cx="2333973"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breaks me apart emotionally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breaks me open spiritually</a:t>
            </a:r>
            <a:endParaRPr lang="en-US" sz="1406" kern="0">
              <a:solidFill>
                <a:srgbClr val="000000"/>
              </a:solidFill>
              <a:latin typeface="Helvetica Light"/>
              <a:sym typeface="Helvetica Light"/>
            </a:endParaRPr>
          </a:p>
        </p:txBody>
      </p:sp>
      <p:sp>
        <p:nvSpPr>
          <p:cNvPr id="13" name="TextBox 12">
            <a:extLst>
              <a:ext uri="{FF2B5EF4-FFF2-40B4-BE49-F238E27FC236}">
                <a16:creationId xmlns:a16="http://schemas.microsoft.com/office/drawing/2014/main" id="{4CDDAA9E-6723-264F-8418-1838CF4360B8}"/>
              </a:ext>
            </a:extLst>
          </p:cNvPr>
          <p:cNvSpPr txBox="1"/>
          <p:nvPr/>
        </p:nvSpPr>
        <p:spPr>
          <a:xfrm>
            <a:off x="7450315" y="5388776"/>
            <a:ext cx="1543693" cy="72115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leaves me wounded</a:t>
            </a:r>
            <a:br>
              <a:rPr lang="en-US" sz="1406" kern="0">
                <a:solidFill>
                  <a:srgbClr val="FFFFFF"/>
                </a:solidFill>
                <a:latin typeface="Corbel" panose="020B0503020204020204" pitchFamily="34" charset="0"/>
                <a:sym typeface="Helvetica Light"/>
              </a:rPr>
            </a:br>
            <a:r>
              <a:rPr lang="en-US" sz="1406" kern="0">
                <a:solidFill>
                  <a:srgbClr val="FFFFFF"/>
                </a:solidFill>
                <a:latin typeface="Corbel" panose="020B0503020204020204" pitchFamily="34" charset="0"/>
                <a:sym typeface="Helvetica Light"/>
              </a:rPr>
              <a:t> </a:t>
            </a: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heals me</a:t>
            </a:r>
            <a:br>
              <a:rPr lang="en-US" sz="1406" kern="0">
                <a:solidFill>
                  <a:srgbClr val="FFFFFF"/>
                </a:solidFill>
                <a:latin typeface="Corbel" panose="020B0503020204020204" pitchFamily="34" charset="0"/>
                <a:sym typeface="Helvetica Light"/>
              </a:rPr>
            </a:br>
            <a:endParaRPr lang="en-US" sz="1406" kern="0">
              <a:solidFill>
                <a:srgbClr val="000000"/>
              </a:solidFill>
              <a:latin typeface="Helvetica Light"/>
              <a:sym typeface="Helvetica Light"/>
            </a:endParaRPr>
          </a:p>
        </p:txBody>
      </p:sp>
      <p:sp>
        <p:nvSpPr>
          <p:cNvPr id="14" name="TextBox 13">
            <a:extLst>
              <a:ext uri="{FF2B5EF4-FFF2-40B4-BE49-F238E27FC236}">
                <a16:creationId xmlns:a16="http://schemas.microsoft.com/office/drawing/2014/main" id="{4E71E747-A59D-4A42-ADFD-865907E58D0E}"/>
              </a:ext>
            </a:extLst>
          </p:cNvPr>
          <p:cNvSpPr txBox="1"/>
          <p:nvPr/>
        </p:nvSpPr>
        <p:spPr>
          <a:xfrm>
            <a:off x="9194519" y="6382648"/>
            <a:ext cx="678072" cy="223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984" i="1" kern="0">
                <a:solidFill>
                  <a:srgbClr val="FFFFFF"/>
                </a:solidFill>
                <a:latin typeface="Corbel" panose="020B0503020204020204" pitchFamily="34" charset="0"/>
                <a:sym typeface="Helvetica Light"/>
              </a:rPr>
              <a:t>Ken Kraybill</a:t>
            </a:r>
          </a:p>
        </p:txBody>
      </p:sp>
      <p:sp>
        <p:nvSpPr>
          <p:cNvPr id="15" name="TextBox 14">
            <a:extLst>
              <a:ext uri="{FF2B5EF4-FFF2-40B4-BE49-F238E27FC236}">
                <a16:creationId xmlns:a16="http://schemas.microsoft.com/office/drawing/2014/main" id="{037AB5FA-72FD-0D4F-B4A5-35A03596CA41}"/>
              </a:ext>
            </a:extLst>
          </p:cNvPr>
          <p:cNvSpPr txBox="1"/>
          <p:nvPr/>
        </p:nvSpPr>
        <p:spPr>
          <a:xfrm>
            <a:off x="1898825" y="2389277"/>
            <a:ext cx="3294173" cy="5048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1406" kern="0">
                <a:solidFill>
                  <a:srgbClr val="FFFFFF"/>
                </a:solidFill>
                <a:latin typeface="Corbel" panose="020B0503020204020204" pitchFamily="34" charset="0"/>
                <a:sym typeface="Helvetica Light"/>
              </a:rPr>
              <a:t>brings me face to face with many poverties </a:t>
            </a:r>
            <a:br>
              <a:rPr lang="en-US" sz="1406" kern="0">
                <a:solidFill>
                  <a:srgbClr val="FFFFFF"/>
                </a:solidFill>
                <a:latin typeface="Corbel" panose="020B0503020204020204" pitchFamily="34" charset="0"/>
                <a:sym typeface="Helvetica Light"/>
              </a:rPr>
            </a:br>
            <a:r>
              <a:rPr lang="en-US" sz="1406" i="1" kern="0">
                <a:solidFill>
                  <a:srgbClr val="FFFFFF"/>
                </a:solidFill>
                <a:latin typeface="Corbel" panose="020B0503020204020204" pitchFamily="34" charset="0"/>
                <a:sym typeface="Helvetica Light"/>
              </a:rPr>
              <a:t>and</a:t>
            </a:r>
            <a:r>
              <a:rPr lang="en-US" sz="1406" kern="0">
                <a:solidFill>
                  <a:srgbClr val="FFFFFF"/>
                </a:solidFill>
                <a:latin typeface="Corbel" panose="020B0503020204020204" pitchFamily="34" charset="0"/>
                <a:sym typeface="Helvetica Light"/>
              </a:rPr>
              <a:t> enriches me encounter by encounter</a:t>
            </a:r>
            <a:endParaRPr lang="en-US" sz="1406" kern="0">
              <a:solidFill>
                <a:srgbClr val="000000"/>
              </a:solidFill>
              <a:latin typeface="Helvetica Light"/>
              <a:sym typeface="Helvetica Light"/>
            </a:endParaRPr>
          </a:p>
        </p:txBody>
      </p:sp>
    </p:spTree>
    <p:extLst>
      <p:ext uri="{BB962C8B-B14F-4D97-AF65-F5344CB8AC3E}">
        <p14:creationId xmlns:p14="http://schemas.microsoft.com/office/powerpoint/2010/main" val="1841871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A9038B-8513-4F40-87E0-66034C0120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0309" y="141061"/>
            <a:ext cx="7826870" cy="5391992"/>
          </a:xfrm>
          <a:prstGeom prst="rect">
            <a:avLst/>
          </a:prstGeom>
          <a:effectLst>
            <a:softEdge rad="38100"/>
          </a:effectLst>
        </p:spPr>
      </p:pic>
      <p:sp>
        <p:nvSpPr>
          <p:cNvPr id="4" name="TextBox 3">
            <a:extLst>
              <a:ext uri="{FF2B5EF4-FFF2-40B4-BE49-F238E27FC236}">
                <a16:creationId xmlns:a16="http://schemas.microsoft.com/office/drawing/2014/main" id="{D63E5D52-9A1E-3B4A-B607-ACE19E18A050}"/>
              </a:ext>
            </a:extLst>
          </p:cNvPr>
          <p:cNvSpPr txBox="1"/>
          <p:nvPr/>
        </p:nvSpPr>
        <p:spPr>
          <a:xfrm>
            <a:off x="3608461" y="5581126"/>
            <a:ext cx="5535170" cy="223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latinLnBrk="1" hangingPunct="0"/>
            <a:r>
              <a:rPr lang="en-US" sz="984" kern="0">
                <a:solidFill>
                  <a:srgbClr val="DCDEE0"/>
                </a:solidFill>
                <a:latin typeface="Corbel" panose="020B0503020204020204" pitchFamily="34" charset="0"/>
                <a:sym typeface="Helvetica Light"/>
              </a:rPr>
              <a:t> "Death on a Pale Horse," artist’s depiction of the Four Horsemen of the Apocalypse, Benjamin West, 1797</a:t>
            </a:r>
            <a:endParaRPr lang="en-US" sz="984" kern="0">
              <a:solidFill>
                <a:srgbClr val="DCDEE0"/>
              </a:solidFill>
              <a:latin typeface="Corbel" panose="020B0503020204020204" pitchFamily="34" charset="0"/>
              <a:sym typeface="Helvetica"/>
            </a:endParaRPr>
          </a:p>
        </p:txBody>
      </p:sp>
      <p:sp>
        <p:nvSpPr>
          <p:cNvPr id="5" name="TextBox 4">
            <a:extLst>
              <a:ext uri="{FF2B5EF4-FFF2-40B4-BE49-F238E27FC236}">
                <a16:creationId xmlns:a16="http://schemas.microsoft.com/office/drawing/2014/main" id="{91D53643-0599-344E-B24E-63860A8AAD23}"/>
              </a:ext>
            </a:extLst>
          </p:cNvPr>
          <p:cNvSpPr txBox="1"/>
          <p:nvPr/>
        </p:nvSpPr>
        <p:spPr>
          <a:xfrm>
            <a:off x="4788897" y="5957615"/>
            <a:ext cx="2609690" cy="6456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30" hangingPunct="0"/>
            <a:r>
              <a:rPr lang="en-US" sz="2250" kern="0">
                <a:solidFill>
                  <a:srgbClr val="FFFFFF"/>
                </a:solidFill>
                <a:latin typeface="Corbel" panose="020B0503020204020204" pitchFamily="34" charset="0"/>
                <a:sym typeface="Helvetica Light"/>
              </a:rPr>
              <a:t>Apocalypse</a:t>
            </a:r>
          </a:p>
          <a:p>
            <a:pPr algn="ctr" defTabSz="410751" hangingPunct="0"/>
            <a:r>
              <a:rPr lang="en-US" sz="1477" i="1" kern="0">
                <a:solidFill>
                  <a:srgbClr val="FFFFFF"/>
                </a:solidFill>
                <a:latin typeface="Corbel" panose="020B0503020204020204" pitchFamily="34" charset="0"/>
                <a:sym typeface="Helvetica Light"/>
              </a:rPr>
              <a:t>“unveiling, uncovering, revealing”</a:t>
            </a:r>
          </a:p>
        </p:txBody>
      </p:sp>
    </p:spTree>
    <p:extLst>
      <p:ext uri="{BB962C8B-B14F-4D97-AF65-F5344CB8AC3E}">
        <p14:creationId xmlns:p14="http://schemas.microsoft.com/office/powerpoint/2010/main" val="38937415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eiss Infinity 28&quot; High Rectangular Wall Mirror">
            <a:extLst>
              <a:ext uri="{FF2B5EF4-FFF2-40B4-BE49-F238E27FC236}">
                <a16:creationId xmlns:a16="http://schemas.microsoft.com/office/drawing/2014/main" id="{9BBAC2B7-D6CF-AD49-A5ED-1636CE967B7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 b="-811"/>
          <a:stretch/>
        </p:blipFill>
        <p:spPr bwMode="auto">
          <a:xfrm>
            <a:off x="4196632" y="1083799"/>
            <a:ext cx="3798737" cy="502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1251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 name="Shape 291"/>
          <p:cNvSpPr/>
          <p:nvPr/>
        </p:nvSpPr>
        <p:spPr>
          <a:xfrm>
            <a:off x="2191955" y="814917"/>
            <a:ext cx="5151146" cy="1846789"/>
          </a:xfrm>
          <a:prstGeom prst="rect">
            <a:avLst/>
          </a:prstGeom>
          <a:ln w="12700">
            <a:miter lim="400000"/>
          </a:ln>
          <a:effectLst>
            <a:outerShdw blurRad="63500" dist="25400" dir="2700000" rotWithShape="0">
              <a:srgbClr val="000000">
                <a:alpha val="4939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321457" hangingPunct="0">
              <a:defRPr sz="4200">
                <a:solidFill>
                  <a:srgbClr val="FFFFFF"/>
                </a:solidFill>
                <a:latin typeface="Helvetica"/>
                <a:ea typeface="Helvetica"/>
                <a:cs typeface="Helvetica"/>
                <a:sym typeface="Helvetica"/>
              </a:defRPr>
            </a:pPr>
            <a:r>
              <a:rPr sz="2391" kern="0">
                <a:solidFill>
                  <a:srgbClr val="FFFFFF"/>
                </a:solidFill>
                <a:latin typeface="Corbel" panose="020B0503020204020204" pitchFamily="34" charset="0"/>
                <a:cs typeface="Helvetica"/>
                <a:sym typeface="Helvetica"/>
              </a:rPr>
              <a:t>Overwhelming demands placed upon the physiological system that result in a profound felt sense of vulnerability and/or loss of control.</a:t>
            </a:r>
          </a:p>
          <a:p>
            <a:pPr defTabSz="321457" hangingPunct="0">
              <a:defRPr sz="3000" i="1">
                <a:solidFill>
                  <a:srgbClr val="FFFFFF"/>
                </a:solidFill>
                <a:latin typeface="Helvetica"/>
                <a:ea typeface="Helvetica"/>
                <a:cs typeface="Helvetica"/>
                <a:sym typeface="Helvetica"/>
              </a:defRPr>
            </a:pPr>
            <a:endParaRPr lang="en-US" sz="703" i="1" kern="0">
              <a:solidFill>
                <a:srgbClr val="FFFFFF"/>
              </a:solidFill>
              <a:latin typeface="Corbel" panose="020B0503020204020204" pitchFamily="34" charset="0"/>
              <a:cs typeface="Helvetica"/>
              <a:sym typeface="Helvetica"/>
            </a:endParaRPr>
          </a:p>
          <a:p>
            <a:pPr defTabSz="321457" hangingPunct="0">
              <a:defRPr sz="3000" i="1">
                <a:solidFill>
                  <a:srgbClr val="FFFFFF"/>
                </a:solidFill>
                <a:latin typeface="Helvetica"/>
                <a:ea typeface="Helvetica"/>
                <a:cs typeface="Helvetica"/>
                <a:sym typeface="Helvetica"/>
              </a:defRPr>
            </a:pPr>
            <a:r>
              <a:rPr sz="1266" i="1" kern="0">
                <a:solidFill>
                  <a:srgbClr val="FFFFFF"/>
                </a:solidFill>
                <a:latin typeface="Corbel" panose="020B0503020204020204" pitchFamily="34" charset="0"/>
                <a:cs typeface="Helvetica"/>
                <a:sym typeface="Helvetica"/>
              </a:rPr>
              <a:t>Robert D. Macy</a:t>
            </a:r>
          </a:p>
        </p:txBody>
      </p:sp>
      <p:sp>
        <p:nvSpPr>
          <p:cNvPr id="292" name="Shape 292"/>
          <p:cNvSpPr/>
          <p:nvPr/>
        </p:nvSpPr>
        <p:spPr>
          <a:xfrm>
            <a:off x="4705660" y="2825972"/>
            <a:ext cx="2636940" cy="991746"/>
          </a:xfrm>
          <a:prstGeom prst="rect">
            <a:avLst/>
          </a:prstGeom>
          <a:ln w="12700">
            <a:miter lim="400000"/>
          </a:ln>
          <a:effectLst>
            <a:outerShdw blurRad="63500" dist="25400" dir="2700000" rotWithShape="0">
              <a:srgbClr val="000000">
                <a:alpha val="49390"/>
              </a:srgbClr>
            </a:outerShdw>
          </a:effectLst>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defRPr sz="8500" b="1">
                <a:solidFill>
                  <a:srgbClr val="FFFFFF"/>
                </a:solidFill>
                <a:latin typeface="Helvetica"/>
                <a:ea typeface="Helvetica"/>
                <a:cs typeface="Helvetica"/>
                <a:sym typeface="Helvetica"/>
              </a:defRPr>
            </a:lvl1pPr>
          </a:lstStyle>
          <a:p>
            <a:pPr defTabSz="321457" hangingPunct="0"/>
            <a:r>
              <a:rPr sz="5976" kern="0">
                <a:latin typeface="Corbel" panose="020B0503020204020204" pitchFamily="34" charset="0"/>
              </a:rPr>
              <a:t>Trauma</a:t>
            </a:r>
          </a:p>
        </p:txBody>
      </p:sp>
      <p:sp>
        <p:nvSpPr>
          <p:cNvPr id="293" name="Shape 293"/>
          <p:cNvSpPr/>
          <p:nvPr/>
        </p:nvSpPr>
        <p:spPr>
          <a:xfrm>
            <a:off x="5220424" y="4014444"/>
            <a:ext cx="4696490" cy="1846789"/>
          </a:xfrm>
          <a:prstGeom prst="rect">
            <a:avLst/>
          </a:prstGeom>
          <a:ln w="12700">
            <a:miter lim="400000"/>
          </a:ln>
          <a:effectLst>
            <a:outerShdw blurRad="63500" dist="25400" dir="2700000" rotWithShape="0">
              <a:srgbClr val="000000">
                <a:alpha val="4939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r" defTabSz="321457" hangingPunct="0">
              <a:defRPr sz="4200">
                <a:solidFill>
                  <a:srgbClr val="FFFFFF"/>
                </a:solidFill>
                <a:latin typeface="Helvetica"/>
                <a:ea typeface="Helvetica"/>
                <a:cs typeface="Helvetica"/>
                <a:sym typeface="Helvetica"/>
              </a:defRPr>
            </a:pPr>
            <a:r>
              <a:rPr sz="2391" kern="0">
                <a:solidFill>
                  <a:srgbClr val="FFFFFF"/>
                </a:solidFill>
                <a:latin typeface="Corbel" panose="020B0503020204020204" pitchFamily="34" charset="0"/>
                <a:cs typeface="Helvetica"/>
                <a:sym typeface="Helvetica"/>
              </a:rPr>
              <a:t>“Traumatic events overwhelm the ordinary systems of care that give people a sense of control, connection, and meaning.”</a:t>
            </a:r>
            <a:endParaRPr lang="en-US" sz="2391" kern="0">
              <a:solidFill>
                <a:srgbClr val="FFFFFF"/>
              </a:solidFill>
              <a:latin typeface="Corbel" panose="020B0503020204020204" pitchFamily="34" charset="0"/>
              <a:cs typeface="Helvetica"/>
              <a:sym typeface="Helvetica"/>
            </a:endParaRPr>
          </a:p>
          <a:p>
            <a:pPr algn="r" defTabSz="321457" hangingPunct="0">
              <a:defRPr sz="4200">
                <a:solidFill>
                  <a:srgbClr val="FFFFFF"/>
                </a:solidFill>
                <a:latin typeface="Helvetica"/>
                <a:ea typeface="Helvetica"/>
                <a:cs typeface="Helvetica"/>
                <a:sym typeface="Helvetica"/>
              </a:defRPr>
            </a:pPr>
            <a:endParaRPr sz="703" kern="0">
              <a:solidFill>
                <a:srgbClr val="FFFFFF"/>
              </a:solidFill>
              <a:latin typeface="Corbel" panose="020B0503020204020204" pitchFamily="34" charset="0"/>
              <a:cs typeface="Helvetica"/>
              <a:sym typeface="Helvetica"/>
            </a:endParaRPr>
          </a:p>
          <a:p>
            <a:pPr algn="r" defTabSz="321457" hangingPunct="0">
              <a:defRPr sz="3000" i="1">
                <a:solidFill>
                  <a:srgbClr val="FFFFFF"/>
                </a:solidFill>
                <a:latin typeface="Helvetica"/>
                <a:ea typeface="Helvetica"/>
                <a:cs typeface="Helvetica"/>
                <a:sym typeface="Helvetica"/>
              </a:defRPr>
            </a:pPr>
            <a:r>
              <a:rPr sz="1266" i="1" kern="0">
                <a:solidFill>
                  <a:srgbClr val="FFFFFF"/>
                </a:solidFill>
                <a:latin typeface="Corbel" panose="020B0503020204020204" pitchFamily="34" charset="0"/>
                <a:cs typeface="Helvetica"/>
                <a:sym typeface="Helvetica"/>
              </a:rPr>
              <a:t>Judith Herman</a:t>
            </a:r>
          </a:p>
        </p:txBody>
      </p:sp>
      <p:pic>
        <p:nvPicPr>
          <p:cNvPr id="6" name="Picture 5">
            <a:extLst>
              <a:ext uri="{FF2B5EF4-FFF2-40B4-BE49-F238E27FC236}">
                <a16:creationId xmlns:a16="http://schemas.microsoft.com/office/drawing/2014/main" id="{789425EF-00A5-A04D-B2A5-76D7F5BFF80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a:stretch/>
        </p:blipFill>
        <p:spPr>
          <a:xfrm>
            <a:off x="2191955" y="3321845"/>
            <a:ext cx="2190006" cy="2733238"/>
          </a:xfrm>
          <a:prstGeom prst="rect">
            <a:avLst/>
          </a:prstGeom>
          <a:effectLst>
            <a:outerShdw blurRad="50800" dist="50800" dir="5400000" algn="ctr" rotWithShape="0">
              <a:schemeClr val="tx1">
                <a:alpha val="24000"/>
              </a:schemeClr>
            </a:outerShdw>
            <a:softEdge rad="38100"/>
          </a:effectLst>
        </p:spPr>
      </p:pic>
      <p:pic>
        <p:nvPicPr>
          <p:cNvPr id="7" name="Picture 6">
            <a:extLst>
              <a:ext uri="{FF2B5EF4-FFF2-40B4-BE49-F238E27FC236}">
                <a16:creationId xmlns:a16="http://schemas.microsoft.com/office/drawing/2014/main" id="{94DC4DCF-E7E1-BA48-B94A-6D04E348D7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747"/>
          <a:stretch/>
        </p:blipFill>
        <p:spPr>
          <a:xfrm>
            <a:off x="7666801" y="1457918"/>
            <a:ext cx="2201066" cy="1846659"/>
          </a:xfrm>
          <a:prstGeom prst="rect">
            <a:avLst/>
          </a:prstGeom>
          <a:effectLst>
            <a:softEdge rad="38100"/>
          </a:effectLst>
        </p:spPr>
      </p:pic>
    </p:spTree>
    <p:extLst>
      <p:ext uri="{BB962C8B-B14F-4D97-AF65-F5344CB8AC3E}">
        <p14:creationId xmlns:p14="http://schemas.microsoft.com/office/powerpoint/2010/main" val="6482719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64FD1-8533-824A-9F82-D10528999B3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805119" y="1309315"/>
            <a:ext cx="3094137" cy="4239369"/>
          </a:xfrm>
          <a:prstGeom prst="rect">
            <a:avLst/>
          </a:prstGeom>
          <a:effectLst>
            <a:softEdge rad="38100"/>
          </a:effectLst>
        </p:spPr>
      </p:pic>
      <p:sp>
        <p:nvSpPr>
          <p:cNvPr id="295" name="Shape 295"/>
          <p:cNvSpPr/>
          <p:nvPr/>
        </p:nvSpPr>
        <p:spPr>
          <a:xfrm>
            <a:off x="2292745" y="2018710"/>
            <a:ext cx="4214021" cy="2820580"/>
          </a:xfrm>
          <a:prstGeom prst="rect">
            <a:avLst/>
          </a:prstGeom>
          <a:ln w="12700">
            <a:miter lim="400000"/>
          </a:ln>
          <a:effectLst>
            <a:outerShdw blurRad="63500" dist="25400" dir="2700000" rotWithShape="0">
              <a:srgbClr val="000000">
                <a:alpha val="4939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ctr" defTabSz="321457" hangingPunct="0">
              <a:defRPr sz="5200">
                <a:solidFill>
                  <a:srgbClr val="FFFFFF"/>
                </a:solidFill>
                <a:latin typeface="Helvetica"/>
                <a:ea typeface="Helvetica"/>
                <a:cs typeface="Helvetica"/>
                <a:sym typeface="Helvetica"/>
              </a:defRPr>
            </a:pPr>
            <a:r>
              <a:rPr sz="2250" kern="0">
                <a:solidFill>
                  <a:srgbClr val="FFFFFF"/>
                </a:solidFill>
                <a:latin typeface="Corbel" panose="020B0503020204020204" pitchFamily="34" charset="0"/>
                <a:cs typeface="Helvetica"/>
                <a:sym typeface="Helvetica"/>
              </a:rPr>
              <a:t>“In short, trauma is about loss of connection — to ourselves, to our bodies, to our families, to others, and to the world around us… It is often hard to recognize, because it doesn’t happen all at once. It can happen slowly, over time…”</a:t>
            </a:r>
          </a:p>
          <a:p>
            <a:pPr algn="ctr" defTabSz="321457" hangingPunct="0">
              <a:defRPr sz="3300">
                <a:solidFill>
                  <a:srgbClr val="FFFFFF"/>
                </a:solidFill>
                <a:latin typeface="Helvetica"/>
                <a:ea typeface="Helvetica"/>
                <a:cs typeface="Helvetica"/>
                <a:sym typeface="Helvetica"/>
              </a:defRPr>
            </a:pPr>
            <a:r>
              <a:rPr sz="844" kern="0">
                <a:solidFill>
                  <a:srgbClr val="FFFFFF"/>
                </a:solidFill>
                <a:latin typeface="Corbel" panose="020B0503020204020204" pitchFamily="34" charset="0"/>
                <a:cs typeface="Helvetica"/>
                <a:sym typeface="Helvetica"/>
              </a:rPr>
              <a:t>        </a:t>
            </a:r>
          </a:p>
          <a:p>
            <a:pPr algn="ctr" defTabSz="321457" hangingPunct="0">
              <a:defRPr sz="3300">
                <a:solidFill>
                  <a:srgbClr val="FFFFFF"/>
                </a:solidFill>
                <a:latin typeface="Helvetica"/>
                <a:ea typeface="Helvetica"/>
                <a:cs typeface="Helvetica"/>
                <a:sym typeface="Helvetica"/>
              </a:defRPr>
            </a:pPr>
            <a:r>
              <a:rPr sz="1266" kern="0">
                <a:solidFill>
                  <a:srgbClr val="FFFFFF"/>
                </a:solidFill>
                <a:latin typeface="Corbel" panose="020B0503020204020204" pitchFamily="34" charset="0"/>
                <a:cs typeface="Helvetica"/>
                <a:sym typeface="Helvetica"/>
              </a:rPr>
              <a:t>Peter Levine</a:t>
            </a:r>
          </a:p>
        </p:txBody>
      </p:sp>
    </p:spTree>
    <p:extLst>
      <p:ext uri="{BB962C8B-B14F-4D97-AF65-F5344CB8AC3E}">
        <p14:creationId xmlns:p14="http://schemas.microsoft.com/office/powerpoint/2010/main" val="125577429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F5B129-260A-4B37-B3D3-82F29F4403FD}"/>
              </a:ext>
            </a:extLst>
          </p:cNvPr>
          <p:cNvSpPr>
            <a:spLocks noGrp="1"/>
          </p:cNvSpPr>
          <p:nvPr>
            <p:ph type="ctrTitle"/>
          </p:nvPr>
        </p:nvSpPr>
        <p:spPr>
          <a:xfrm>
            <a:off x="914400" y="2359378"/>
            <a:ext cx="10363200" cy="1223322"/>
          </a:xfrm>
        </p:spPr>
        <p:txBody>
          <a:bodyPr>
            <a:noAutofit/>
          </a:bodyPr>
          <a:lstStyle/>
          <a:p>
            <a:r>
              <a:rPr lang="en-US" sz="4400">
                <a:solidFill>
                  <a:srgbClr val="CC4927"/>
                </a:solidFill>
                <a:latin typeface="Arial" panose="020B0604020202020204" pitchFamily="34" charset="0"/>
                <a:cs typeface="Arial" panose="020B0604020202020204" pitchFamily="34" charset="0"/>
              </a:rPr>
              <a:t>Provider Well-Being with C4 Innovations</a:t>
            </a:r>
          </a:p>
        </p:txBody>
      </p:sp>
      <p:sp>
        <p:nvSpPr>
          <p:cNvPr id="9" name="Subtitle 8">
            <a:extLst>
              <a:ext uri="{FF2B5EF4-FFF2-40B4-BE49-F238E27FC236}">
                <a16:creationId xmlns:a16="http://schemas.microsoft.com/office/drawing/2014/main" id="{3DCE0285-7428-4338-8C1B-E07CE1AFA7F4}"/>
              </a:ext>
            </a:extLst>
          </p:cNvPr>
          <p:cNvSpPr>
            <a:spLocks noGrp="1"/>
          </p:cNvSpPr>
          <p:nvPr>
            <p:ph type="subTitle" idx="1"/>
          </p:nvPr>
        </p:nvSpPr>
        <p:spPr>
          <a:xfrm>
            <a:off x="1524000" y="3716915"/>
            <a:ext cx="9144000" cy="554408"/>
          </a:xfrm>
        </p:spPr>
        <p:txBody>
          <a:bodyPr/>
          <a:lstStyle/>
          <a:p>
            <a:r>
              <a:rPr lang="en-US">
                <a:solidFill>
                  <a:schemeClr val="tx1">
                    <a:lumMod val="65000"/>
                    <a:lumOff val="35000"/>
                  </a:schemeClr>
                </a:solidFill>
                <a:latin typeface="Arial" panose="020B0604020202020204" pitchFamily="34" charset="0"/>
                <a:cs typeface="Arial" panose="020B0604020202020204" pitchFamily="34" charset="0"/>
              </a:rPr>
              <a:t>Supporting Staff Resilience &amp; Recovery During Hard Times</a:t>
            </a:r>
          </a:p>
        </p:txBody>
      </p:sp>
      <p:pic>
        <p:nvPicPr>
          <p:cNvPr id="32" name="Picture 31" descr="logo Northwest MHTTC">
            <a:extLst>
              <a:ext uri="{FF2B5EF4-FFF2-40B4-BE49-F238E27FC236}">
                <a16:creationId xmlns:a16="http://schemas.microsoft.com/office/drawing/2014/main" id="{A132EB9E-0DFA-43FF-8B03-DF8D500A0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55" y="237668"/>
            <a:ext cx="3616839" cy="1433087"/>
          </a:xfrm>
          <a:prstGeom prst="rect">
            <a:avLst/>
          </a:prstGeom>
        </p:spPr>
      </p:pic>
      <p:sp>
        <p:nvSpPr>
          <p:cNvPr id="33" name="Subtitle 8">
            <a:extLst>
              <a:ext uri="{FF2B5EF4-FFF2-40B4-BE49-F238E27FC236}">
                <a16:creationId xmlns:a16="http://schemas.microsoft.com/office/drawing/2014/main" id="{27C56E01-67FA-44F7-A898-7F07FE782312}"/>
              </a:ext>
            </a:extLst>
          </p:cNvPr>
          <p:cNvSpPr txBox="1">
            <a:spLocks/>
          </p:cNvSpPr>
          <p:nvPr/>
        </p:nvSpPr>
        <p:spPr>
          <a:xfrm>
            <a:off x="1524000" y="4636959"/>
            <a:ext cx="9144000" cy="5544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chemeClr val="tx1">
                    <a:lumMod val="65000"/>
                    <a:lumOff val="35000"/>
                  </a:schemeClr>
                </a:solidFill>
                <a:latin typeface="Arial" panose="020B0604020202020204" pitchFamily="34" charset="0"/>
                <a:cs typeface="Arial" panose="020B0604020202020204" pitchFamily="34" charset="0"/>
              </a:rPr>
              <a:t>PRESENTED</a:t>
            </a:r>
            <a:r>
              <a:rPr lang="en-US"/>
              <a:t> </a:t>
            </a:r>
            <a:r>
              <a:rPr lang="en-US">
                <a:solidFill>
                  <a:schemeClr val="tx1">
                    <a:lumMod val="65000"/>
                    <a:lumOff val="35000"/>
                  </a:schemeClr>
                </a:solidFill>
                <a:latin typeface="Arial" panose="020B0604020202020204" pitchFamily="34" charset="0"/>
                <a:cs typeface="Arial" panose="020B0604020202020204" pitchFamily="34" charset="0"/>
              </a:rPr>
              <a:t>BY</a:t>
            </a:r>
          </a:p>
        </p:txBody>
      </p:sp>
      <p:sp>
        <p:nvSpPr>
          <p:cNvPr id="34" name="Title 7">
            <a:extLst>
              <a:ext uri="{FF2B5EF4-FFF2-40B4-BE49-F238E27FC236}">
                <a16:creationId xmlns:a16="http://schemas.microsoft.com/office/drawing/2014/main" id="{5346A217-1F4A-4C10-B043-1D42D8113A08}"/>
              </a:ext>
            </a:extLst>
          </p:cNvPr>
          <p:cNvSpPr txBox="1">
            <a:spLocks/>
          </p:cNvSpPr>
          <p:nvPr/>
        </p:nvSpPr>
        <p:spPr>
          <a:xfrm>
            <a:off x="914400" y="5060291"/>
            <a:ext cx="10363200" cy="84666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a:solidFill>
                <a:schemeClr val="tx1">
                  <a:lumMod val="65000"/>
                  <a:lumOff val="35000"/>
                </a:schemeClr>
              </a:solidFill>
              <a:latin typeface="Arial" panose="020B0604020202020204" pitchFamily="34" charset="0"/>
              <a:cs typeface="Arial" panose="020B0604020202020204" pitchFamily="34" charset="0"/>
            </a:endParaRPr>
          </a:p>
          <a:p>
            <a:r>
              <a:rPr lang="en-US" sz="4000">
                <a:solidFill>
                  <a:schemeClr val="tx1">
                    <a:lumMod val="65000"/>
                    <a:lumOff val="35000"/>
                  </a:schemeClr>
                </a:solidFill>
                <a:latin typeface="Arial" panose="020B0604020202020204" pitchFamily="34" charset="0"/>
                <a:cs typeface="Arial" panose="020B0604020202020204" pitchFamily="34" charset="0"/>
              </a:rPr>
              <a:t>Ken Kraybill, MSW, Senior Trainer</a:t>
            </a:r>
          </a:p>
        </p:txBody>
      </p:sp>
    </p:spTree>
    <p:custDataLst>
      <p:tags r:id="rId1"/>
    </p:custDataLst>
    <p:extLst>
      <p:ext uri="{BB962C8B-B14F-4D97-AF65-F5344CB8AC3E}">
        <p14:creationId xmlns:p14="http://schemas.microsoft.com/office/powerpoint/2010/main" val="320718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A858E52-0A13-644F-B596-D66689B1151F}"/>
              </a:ext>
            </a:extLst>
          </p:cNvPr>
          <p:cNvSpPr>
            <a:spLocks noChangeArrowheads="1"/>
          </p:cNvSpPr>
          <p:nvPr/>
        </p:nvSpPr>
        <p:spPr bwMode="auto">
          <a:xfrm>
            <a:off x="8024813" y="321469"/>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t" anchorCtr="0" compatLnSpc="1">
            <a:prstTxWarp prst="textNoShape">
              <a:avLst/>
            </a:prstTxWarp>
          </a:bodyPr>
          <a:lstStyle/>
          <a:p>
            <a:pPr algn="ctr" defTabSz="410751" hangingPunct="0"/>
            <a:endParaRPr lang="en-US" sz="2531" kern="0">
              <a:solidFill>
                <a:srgbClr val="000000"/>
              </a:solidFill>
              <a:latin typeface="Helvetica Light"/>
              <a:sym typeface="Helvetica Light"/>
            </a:endParaRPr>
          </a:p>
        </p:txBody>
      </p:sp>
      <p:pic>
        <p:nvPicPr>
          <p:cNvPr id="6" name="Picture 5">
            <a:extLst>
              <a:ext uri="{FF2B5EF4-FFF2-40B4-BE49-F238E27FC236}">
                <a16:creationId xmlns:a16="http://schemas.microsoft.com/office/drawing/2014/main" id="{A2CF1BFF-FF59-2E44-8BA5-D636ABCB8817}"/>
              </a:ext>
            </a:extLst>
          </p:cNvPr>
          <p:cNvPicPr>
            <a:picLocks noChangeAspect="1"/>
          </p:cNvPicPr>
          <p:nvPr/>
        </p:nvPicPr>
        <p:blipFill>
          <a:blip r:embed="rId3"/>
          <a:stretch>
            <a:fillRect/>
          </a:stretch>
        </p:blipFill>
        <p:spPr>
          <a:xfrm>
            <a:off x="2116752" y="1071952"/>
            <a:ext cx="5185081" cy="5327364"/>
          </a:xfrm>
          <a:prstGeom prst="rect">
            <a:avLst/>
          </a:prstGeom>
        </p:spPr>
      </p:pic>
      <p:sp useBgFill="1">
        <p:nvSpPr>
          <p:cNvPr id="7" name="Title 2">
            <a:extLst>
              <a:ext uri="{FF2B5EF4-FFF2-40B4-BE49-F238E27FC236}">
                <a16:creationId xmlns:a16="http://schemas.microsoft.com/office/drawing/2014/main" id="{112743D3-07AE-3C47-A953-1AA8F4F9245C}"/>
              </a:ext>
            </a:extLst>
          </p:cNvPr>
          <p:cNvSpPr>
            <a:spLocks noGrp="1"/>
          </p:cNvSpPr>
          <p:nvPr>
            <p:ph type="title"/>
          </p:nvPr>
        </p:nvSpPr>
        <p:spPr>
          <a:xfrm>
            <a:off x="2285982" y="327115"/>
            <a:ext cx="4846622" cy="744836"/>
          </a:xfrm>
        </p:spPr>
        <p:txBody>
          <a:bodyPr>
            <a:normAutofit fontScale="90000"/>
          </a:bodyPr>
          <a:lstStyle/>
          <a:p>
            <a:pPr algn="l"/>
            <a:r>
              <a:rPr lang="en-US" sz="3375">
                <a:solidFill>
                  <a:schemeClr val="tx1"/>
                </a:solidFill>
                <a:latin typeface="Helvetica" pitchFamily="2" charset="0"/>
              </a:rPr>
              <a:t>Human Stress Response</a:t>
            </a:r>
          </a:p>
        </p:txBody>
      </p:sp>
      <p:sp>
        <p:nvSpPr>
          <p:cNvPr id="8" name="TextBox 7">
            <a:extLst>
              <a:ext uri="{FF2B5EF4-FFF2-40B4-BE49-F238E27FC236}">
                <a16:creationId xmlns:a16="http://schemas.microsoft.com/office/drawing/2014/main" id="{61FE5A47-B422-3C4F-B21B-9CF07FF7FE6A}"/>
              </a:ext>
            </a:extLst>
          </p:cNvPr>
          <p:cNvSpPr txBox="1"/>
          <p:nvPr/>
        </p:nvSpPr>
        <p:spPr>
          <a:xfrm>
            <a:off x="7813053" y="1843321"/>
            <a:ext cx="3393771" cy="2377574"/>
          </a:xfrm>
          <a:prstGeom prst="rect">
            <a:avLst/>
          </a:prstGeom>
          <a:noFill/>
        </p:spPr>
        <p:txBody>
          <a:bodyPr wrap="square" lIns="91440" tIns="45720" rIns="91440" bIns="45720" rtlCol="0" anchor="t">
            <a:spAutoFit/>
          </a:bodyPr>
          <a:lstStyle/>
          <a:p>
            <a:pPr algn="ctr" defTabSz="410751" hangingPunct="0"/>
            <a:r>
              <a:rPr lang="en-US" sz="2250" kern="0">
                <a:solidFill>
                  <a:srgbClr val="000000"/>
                </a:solidFill>
                <a:latin typeface="Helvetica Light"/>
                <a:sym typeface="Helvetica Light"/>
              </a:rPr>
              <a:t>The physiologic stress response is due to massive amounts of cortisol and adrenaline being released.</a:t>
            </a:r>
          </a:p>
          <a:p>
            <a:pPr algn="ctr" defTabSz="410751" hangingPunct="0"/>
            <a:endParaRPr lang="en-US" sz="3600" kern="0">
              <a:solidFill>
                <a:srgbClr val="000000"/>
              </a:solidFill>
              <a:latin typeface="Helvetica Light"/>
              <a:sym typeface="Helvetica Light"/>
            </a:endParaRPr>
          </a:p>
        </p:txBody>
      </p:sp>
    </p:spTree>
    <p:extLst>
      <p:ext uri="{BB962C8B-B14F-4D97-AF65-F5344CB8AC3E}">
        <p14:creationId xmlns:p14="http://schemas.microsoft.com/office/powerpoint/2010/main" val="3452136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p:nvPr/>
        </p:nvSpPr>
        <p:spPr>
          <a:xfrm>
            <a:off x="2057501" y="671946"/>
            <a:ext cx="7809000" cy="721416"/>
          </a:xfrm>
          <a:prstGeom prst="rect">
            <a:avLst/>
          </a:prstGeom>
          <a:ln w="12700">
            <a:miter lim="400000"/>
          </a:ln>
          <a:effectLst>
            <a:outerShdw blurRad="63500" dist="25400" dir="2700000" rotWithShape="0">
              <a:srgbClr val="000000">
                <a:alpha val="49390"/>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57200">
              <a:defRPr sz="6350" b="1">
                <a:solidFill>
                  <a:srgbClr val="FFFFFF"/>
                </a:solidFill>
                <a:latin typeface="Helvetica"/>
                <a:ea typeface="Helvetica"/>
                <a:cs typeface="Helvetica"/>
                <a:sym typeface="Helvetica"/>
              </a:defRPr>
            </a:lvl1pPr>
          </a:lstStyle>
          <a:p>
            <a:pPr algn="ctr" defTabSz="321457" hangingPunct="0"/>
            <a:r>
              <a:rPr lang="en-US" sz="4219" kern="0">
                <a:latin typeface="Corbel" panose="020B0503020204020204" pitchFamily="34" charset="0"/>
              </a:rPr>
              <a:t>How the brain tries to protects us</a:t>
            </a:r>
            <a:endParaRPr sz="4219" kern="0">
              <a:latin typeface="Corbel" panose="020B0503020204020204" pitchFamily="34" charset="0"/>
            </a:endParaRPr>
          </a:p>
        </p:txBody>
      </p:sp>
      <p:pic>
        <p:nvPicPr>
          <p:cNvPr id="3" name="Picture 2">
            <a:extLst>
              <a:ext uri="{FF2B5EF4-FFF2-40B4-BE49-F238E27FC236}">
                <a16:creationId xmlns:a16="http://schemas.microsoft.com/office/drawing/2014/main" id="{7A76691C-AFBE-744D-ACF8-C2B7A8DC60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9804" y="1779857"/>
            <a:ext cx="6232390" cy="4154926"/>
          </a:xfrm>
          <a:prstGeom prst="rect">
            <a:avLst/>
          </a:prstGeom>
        </p:spPr>
      </p:pic>
    </p:spTree>
    <p:extLst>
      <p:ext uri="{BB962C8B-B14F-4D97-AF65-F5344CB8AC3E}">
        <p14:creationId xmlns:p14="http://schemas.microsoft.com/office/powerpoint/2010/main" val="71257897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672208-F0E7-B447-AFAA-7E8BC5A445C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66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1990767" y="162088"/>
            <a:ext cx="3251062" cy="2500016"/>
          </a:xfrm>
          <a:prstGeom prst="rect">
            <a:avLst/>
          </a:prstGeom>
          <a:effectLst>
            <a:softEdge rad="38100"/>
          </a:effectLst>
        </p:spPr>
      </p:pic>
      <p:pic>
        <p:nvPicPr>
          <p:cNvPr id="4" name="Picture 3">
            <a:extLst>
              <a:ext uri="{FF2B5EF4-FFF2-40B4-BE49-F238E27FC236}">
                <a16:creationId xmlns:a16="http://schemas.microsoft.com/office/drawing/2014/main" id="{61565E16-534A-F444-8DA9-5488E516C8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2216" y="3799975"/>
            <a:ext cx="3705784" cy="2472720"/>
          </a:xfrm>
          <a:prstGeom prst="rect">
            <a:avLst/>
          </a:prstGeom>
          <a:effectLst>
            <a:softEdge rad="38100"/>
          </a:effectLst>
        </p:spPr>
      </p:pic>
      <p:pic>
        <p:nvPicPr>
          <p:cNvPr id="7" name="Picture 6">
            <a:extLst>
              <a:ext uri="{FF2B5EF4-FFF2-40B4-BE49-F238E27FC236}">
                <a16:creationId xmlns:a16="http://schemas.microsoft.com/office/drawing/2014/main" id="{426D6D89-189F-8944-9BAE-ECE7A5CABA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9815" y="1278536"/>
            <a:ext cx="3451287" cy="3637148"/>
          </a:xfrm>
          <a:prstGeom prst="rect">
            <a:avLst/>
          </a:prstGeom>
          <a:effectLst>
            <a:softEdge rad="38100"/>
          </a:effectLst>
        </p:spPr>
      </p:pic>
      <p:pic>
        <p:nvPicPr>
          <p:cNvPr id="2" name="Picture 1">
            <a:extLst>
              <a:ext uri="{FF2B5EF4-FFF2-40B4-BE49-F238E27FC236}">
                <a16:creationId xmlns:a16="http://schemas.microsoft.com/office/drawing/2014/main" id="{2B6F5623-CBD9-AF47-B224-1105F1BC2C4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747"/>
          <a:stretch/>
        </p:blipFill>
        <p:spPr>
          <a:xfrm>
            <a:off x="3935629" y="4616261"/>
            <a:ext cx="2612401" cy="2191763"/>
          </a:xfrm>
          <a:prstGeom prst="rect">
            <a:avLst/>
          </a:prstGeom>
          <a:effectLst>
            <a:softEdge rad="38100"/>
          </a:effectLst>
        </p:spPr>
      </p:pic>
      <p:pic>
        <p:nvPicPr>
          <p:cNvPr id="5" name="Picture 4">
            <a:extLst>
              <a:ext uri="{FF2B5EF4-FFF2-40B4-BE49-F238E27FC236}">
                <a16:creationId xmlns:a16="http://schemas.microsoft.com/office/drawing/2014/main" id="{0789134B-8A9C-C143-955D-849F8391D6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12908" y="60872"/>
            <a:ext cx="3251062" cy="2649743"/>
          </a:xfrm>
          <a:prstGeom prst="rect">
            <a:avLst/>
          </a:prstGeom>
        </p:spPr>
      </p:pic>
      <p:pic>
        <p:nvPicPr>
          <p:cNvPr id="8" name="Picture 7">
            <a:extLst>
              <a:ext uri="{FF2B5EF4-FFF2-40B4-BE49-F238E27FC236}">
                <a16:creationId xmlns:a16="http://schemas.microsoft.com/office/drawing/2014/main" id="{E0CCB11D-D343-A74C-AD9C-0E8A7CEB203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a:ext>
            </a:extLst>
          </a:blip>
          <a:stretch>
            <a:fillRect/>
          </a:stretch>
        </p:blipFill>
        <p:spPr>
          <a:xfrm>
            <a:off x="684567" y="3287069"/>
            <a:ext cx="3251062" cy="3257230"/>
          </a:xfrm>
          <a:prstGeom prst="rect">
            <a:avLst/>
          </a:prstGeom>
          <a:effectLst>
            <a:outerShdw blurRad="50800" dist="50800" dir="5400000" algn="ctr" rotWithShape="0">
              <a:schemeClr val="tx1">
                <a:alpha val="24000"/>
              </a:schemeClr>
            </a:outerShdw>
            <a:softEdge rad="38100"/>
          </a:effectLst>
        </p:spPr>
      </p:pic>
    </p:spTree>
    <p:extLst>
      <p:ext uri="{BB962C8B-B14F-4D97-AF65-F5344CB8AC3E}">
        <p14:creationId xmlns:p14="http://schemas.microsoft.com/office/powerpoint/2010/main" val="23322259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3AD409-E893-BF45-ACAD-C5A7E0BCC4D7}"/>
              </a:ext>
            </a:extLst>
          </p:cNvPr>
          <p:cNvSpPr txBox="1"/>
          <p:nvPr/>
        </p:nvSpPr>
        <p:spPr>
          <a:xfrm>
            <a:off x="2820403" y="461397"/>
            <a:ext cx="6357100" cy="1543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3797" kern="0">
                <a:solidFill>
                  <a:srgbClr val="FFFFFF"/>
                </a:solidFill>
                <a:latin typeface="Corbel" panose="020B0503020204020204" pitchFamily="34" charset="0"/>
                <a:sym typeface="Helvetica Light"/>
              </a:rPr>
              <a:t>Naming what we’re experiencing</a:t>
            </a:r>
          </a:p>
          <a:p>
            <a:pPr algn="ctr" defTabSz="410751" hangingPunct="0"/>
            <a:r>
              <a:rPr lang="en-US" sz="1969" kern="0">
                <a:solidFill>
                  <a:srgbClr val="FFFFFF"/>
                </a:solidFill>
                <a:latin typeface="Corbel" panose="020B0503020204020204" pitchFamily="34" charset="0"/>
                <a:sym typeface="Helvetica Light"/>
              </a:rPr>
              <a:t> (individually and collectively)</a:t>
            </a:r>
          </a:p>
        </p:txBody>
      </p:sp>
      <p:pic>
        <p:nvPicPr>
          <p:cNvPr id="3" name="Picture 2">
            <a:extLst>
              <a:ext uri="{FF2B5EF4-FFF2-40B4-BE49-F238E27FC236}">
                <a16:creationId xmlns:a16="http://schemas.microsoft.com/office/drawing/2014/main" id="{DA2106AC-11B0-C344-BB50-19A7EC4A1AE4}"/>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030392" y="2256697"/>
            <a:ext cx="4131216" cy="4139841"/>
          </a:xfrm>
          <a:prstGeom prst="rect">
            <a:avLst/>
          </a:prstGeom>
          <a:effectLst>
            <a:softEdge rad="38100"/>
          </a:effectLst>
        </p:spPr>
      </p:pic>
    </p:spTree>
    <p:extLst>
      <p:ext uri="{BB962C8B-B14F-4D97-AF65-F5344CB8AC3E}">
        <p14:creationId xmlns:p14="http://schemas.microsoft.com/office/powerpoint/2010/main" val="974652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06BF6-0581-4D4B-8A17-C9E8E57A3AED}"/>
              </a:ext>
            </a:extLst>
          </p:cNvPr>
          <p:cNvSpPr txBox="1"/>
          <p:nvPr/>
        </p:nvSpPr>
        <p:spPr>
          <a:xfrm>
            <a:off x="5690396" y="2787030"/>
            <a:ext cx="4025892" cy="1283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828" kern="0">
                <a:solidFill>
                  <a:srgbClr val="FFFFFF"/>
                </a:solidFill>
                <a:latin typeface="Corbel" panose="020B0503020204020204" pitchFamily="34" charset="0"/>
                <a:sym typeface="Helvetica Light"/>
              </a:rPr>
              <a:t>What do you do in times of despair?” Archbishop Desmond Tutu was asked. “You show your humanity.”</a:t>
            </a:r>
          </a:p>
          <a:p>
            <a:pPr algn="ctr" defTabSz="410751" hangingPunct="0"/>
            <a:endParaRPr lang="en-US" sz="1266" kern="0">
              <a:solidFill>
                <a:srgbClr val="FFFFFF"/>
              </a:solidFill>
              <a:latin typeface="Corbel" panose="020B0503020204020204" pitchFamily="34" charset="0"/>
              <a:sym typeface="Helvetica Light"/>
            </a:endParaRPr>
          </a:p>
          <a:p>
            <a:pPr algn="ctr" defTabSz="410751" hangingPunct="0"/>
            <a:r>
              <a:rPr lang="en-US" sz="1125" i="1" kern="0">
                <a:solidFill>
                  <a:srgbClr val="FFFFFF"/>
                </a:solidFill>
                <a:latin typeface="Corbel" panose="020B0503020204020204" pitchFamily="34" charset="0"/>
                <a:sym typeface="Helvetica Light"/>
              </a:rPr>
              <a:t>Laura van </a:t>
            </a:r>
            <a:r>
              <a:rPr lang="en-US" sz="1125" i="1" kern="0" err="1">
                <a:solidFill>
                  <a:srgbClr val="FFFFFF"/>
                </a:solidFill>
                <a:latin typeface="Corbel" panose="020B0503020204020204" pitchFamily="34" charset="0"/>
                <a:sym typeface="Helvetica Light"/>
              </a:rPr>
              <a:t>Dernoot</a:t>
            </a:r>
            <a:r>
              <a:rPr lang="en-US" sz="1125" i="1" kern="0">
                <a:solidFill>
                  <a:srgbClr val="FFFFFF"/>
                </a:solidFill>
                <a:latin typeface="Corbel" panose="020B0503020204020204" pitchFamily="34" charset="0"/>
                <a:sym typeface="Helvetica Light"/>
              </a:rPr>
              <a:t> Lipsky, The Age of Overwhelm</a:t>
            </a:r>
          </a:p>
        </p:txBody>
      </p:sp>
      <p:pic>
        <p:nvPicPr>
          <p:cNvPr id="4" name="Picture 3">
            <a:extLst>
              <a:ext uri="{FF2B5EF4-FFF2-40B4-BE49-F238E27FC236}">
                <a16:creationId xmlns:a16="http://schemas.microsoft.com/office/drawing/2014/main" id="{0D361823-5793-B341-BA4B-45D66898A76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a:xfrm>
            <a:off x="1392490" y="738503"/>
            <a:ext cx="3346197" cy="5380992"/>
          </a:xfrm>
          <a:prstGeom prst="rect">
            <a:avLst/>
          </a:prstGeom>
          <a:effectLst>
            <a:outerShdw blurRad="50800" dist="50800" dir="5400000" algn="ctr" rotWithShape="0">
              <a:schemeClr val="tx1">
                <a:alpha val="24000"/>
              </a:schemeClr>
            </a:outerShdw>
          </a:effectLst>
        </p:spPr>
      </p:pic>
    </p:spTree>
    <p:extLst>
      <p:ext uri="{BB962C8B-B14F-4D97-AF65-F5344CB8AC3E}">
        <p14:creationId xmlns:p14="http://schemas.microsoft.com/office/powerpoint/2010/main" val="36112263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E10DC-1DB2-8546-B3B6-00F0C7F448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8331" y="1627863"/>
            <a:ext cx="7455339" cy="3337803"/>
          </a:xfrm>
          <a:prstGeom prst="rect">
            <a:avLst/>
          </a:prstGeom>
        </p:spPr>
      </p:pic>
    </p:spTree>
    <p:extLst>
      <p:ext uri="{BB962C8B-B14F-4D97-AF65-F5344CB8AC3E}">
        <p14:creationId xmlns:p14="http://schemas.microsoft.com/office/powerpoint/2010/main" val="38137215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06BF6-0581-4D4B-8A17-C9E8E57A3AED}"/>
              </a:ext>
            </a:extLst>
          </p:cNvPr>
          <p:cNvSpPr txBox="1"/>
          <p:nvPr/>
        </p:nvSpPr>
        <p:spPr>
          <a:xfrm>
            <a:off x="7146330" y="2351238"/>
            <a:ext cx="2270373" cy="130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687" kern="0">
                <a:solidFill>
                  <a:srgbClr val="FFFFFF"/>
                </a:solidFill>
                <a:latin typeface="Corbel" panose="020B0503020204020204" pitchFamily="34" charset="0"/>
                <a:sym typeface="Helvetica Light"/>
              </a:rPr>
              <a:t>Leadership is the sum total of hundreds of thousands of small words and tiny actions.</a:t>
            </a:r>
          </a:p>
          <a:p>
            <a:pPr defTabSz="410751" hangingPunct="0"/>
            <a:r>
              <a:rPr lang="en-US" sz="1266" kern="0">
                <a:solidFill>
                  <a:srgbClr val="FFFFFF"/>
                </a:solidFill>
                <a:latin typeface="Corbel" panose="020B0503020204020204" pitchFamily="34" charset="0"/>
                <a:sym typeface="Helvetica Light"/>
              </a:rPr>
              <a:t>- Charles S. Lauer</a:t>
            </a:r>
          </a:p>
        </p:txBody>
      </p:sp>
      <p:sp>
        <p:nvSpPr>
          <p:cNvPr id="2" name="TextBox 1">
            <a:extLst>
              <a:ext uri="{FF2B5EF4-FFF2-40B4-BE49-F238E27FC236}">
                <a16:creationId xmlns:a16="http://schemas.microsoft.com/office/drawing/2014/main" id="{2CADFD68-EB36-3740-9243-6465DD3B6753}"/>
              </a:ext>
            </a:extLst>
          </p:cNvPr>
          <p:cNvSpPr txBox="1"/>
          <p:nvPr/>
        </p:nvSpPr>
        <p:spPr>
          <a:xfrm>
            <a:off x="7149360" y="4152588"/>
            <a:ext cx="1751018" cy="20410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687" kern="0">
                <a:solidFill>
                  <a:srgbClr val="FFFFFF"/>
                </a:solidFill>
                <a:latin typeface="Corbel" panose="020B0503020204020204" pitchFamily="34" charset="0"/>
                <a:sym typeface="Helvetica Light"/>
              </a:rPr>
              <a:t>"Leaders are more powerful role models when they learn than when they teach.”</a:t>
            </a:r>
          </a:p>
          <a:p>
            <a:pPr defTabSz="410751" hangingPunct="0"/>
            <a:endParaRPr lang="en-US" sz="562" kern="0">
              <a:solidFill>
                <a:srgbClr val="FFFFFF"/>
              </a:solidFill>
              <a:latin typeface="Corbel" panose="020B0503020204020204" pitchFamily="34" charset="0"/>
              <a:sym typeface="Helvetica Light"/>
            </a:endParaRPr>
          </a:p>
          <a:p>
            <a:pPr algn="ctr" defTabSz="410751" hangingPunct="0"/>
            <a:r>
              <a:rPr lang="en-US" sz="1266" kern="0">
                <a:solidFill>
                  <a:srgbClr val="FFFFFF"/>
                </a:solidFill>
                <a:latin typeface="Corbel" panose="020B0503020204020204" pitchFamily="34" charset="0"/>
                <a:sym typeface="Helvetica Light"/>
              </a:rPr>
              <a:t>- </a:t>
            </a:r>
            <a:r>
              <a:rPr lang="en-US" sz="1266" kern="0" err="1">
                <a:solidFill>
                  <a:srgbClr val="FFFFFF"/>
                </a:solidFill>
                <a:latin typeface="Corbel" panose="020B0503020204020204" pitchFamily="34" charset="0"/>
                <a:sym typeface="Helvetica Light"/>
              </a:rPr>
              <a:t>Rosabeth</a:t>
            </a:r>
            <a:r>
              <a:rPr lang="en-US" sz="1266" kern="0">
                <a:solidFill>
                  <a:srgbClr val="FFFFFF"/>
                </a:solidFill>
                <a:latin typeface="Corbel" panose="020B0503020204020204" pitchFamily="34" charset="0"/>
                <a:sym typeface="Helvetica Light"/>
              </a:rPr>
              <a:t> Moss Kantor</a:t>
            </a:r>
          </a:p>
          <a:p>
            <a:pPr algn="ctr" defTabSz="410751" latinLnBrk="1" hangingPunct="0"/>
            <a:endParaRPr lang="en-US" sz="2531" kern="0">
              <a:solidFill>
                <a:srgbClr val="000000"/>
              </a:solidFill>
              <a:latin typeface="Helvetica Light"/>
              <a:sym typeface="Helvetica Light"/>
            </a:endParaRPr>
          </a:p>
        </p:txBody>
      </p:sp>
      <p:sp>
        <p:nvSpPr>
          <p:cNvPr id="3" name="TextBox 2">
            <a:extLst>
              <a:ext uri="{FF2B5EF4-FFF2-40B4-BE49-F238E27FC236}">
                <a16:creationId xmlns:a16="http://schemas.microsoft.com/office/drawing/2014/main" id="{740FF4DC-D145-1A4E-A96C-CED37774FDB0}"/>
              </a:ext>
            </a:extLst>
          </p:cNvPr>
          <p:cNvSpPr txBox="1"/>
          <p:nvPr/>
        </p:nvSpPr>
        <p:spPr>
          <a:xfrm>
            <a:off x="2017313" y="5214101"/>
            <a:ext cx="4647106" cy="10458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kern="0">
                <a:solidFill>
                  <a:srgbClr val="000000"/>
                </a:solidFill>
                <a:latin typeface="Helvetica Light"/>
                <a:sym typeface="Helvetica Light"/>
              </a:rPr>
              <a:t>"</a:t>
            </a:r>
            <a:r>
              <a:rPr lang="en-US" sz="1687" kern="0">
                <a:solidFill>
                  <a:srgbClr val="FFFFFF"/>
                </a:solidFill>
                <a:latin typeface="Corbel" panose="020B0503020204020204" pitchFamily="34" charset="0"/>
                <a:sym typeface="Helvetica Light"/>
              </a:rPr>
              <a:t>Above all, leadership is a position of servanthood.”</a:t>
            </a:r>
          </a:p>
          <a:p>
            <a:pPr algn="ctr" defTabSz="410751" hangingPunct="0"/>
            <a:r>
              <a:rPr lang="en-US" sz="1266" kern="0">
                <a:solidFill>
                  <a:srgbClr val="FFFFFF"/>
                </a:solidFill>
                <a:latin typeface="Corbel" panose="020B0503020204020204" pitchFamily="34" charset="0"/>
                <a:sym typeface="Helvetica Light"/>
              </a:rPr>
              <a:t>- Max De </a:t>
            </a:r>
            <a:r>
              <a:rPr lang="en-US" sz="1266" kern="0" err="1">
                <a:solidFill>
                  <a:srgbClr val="FFFFFF"/>
                </a:solidFill>
                <a:latin typeface="Corbel" panose="020B0503020204020204" pitchFamily="34" charset="0"/>
                <a:sym typeface="Helvetica Light"/>
              </a:rPr>
              <a:t>Pree</a:t>
            </a:r>
            <a:endParaRPr lang="en-US" sz="1266" kern="0">
              <a:solidFill>
                <a:srgbClr val="FFFFFF"/>
              </a:solidFill>
              <a:latin typeface="Corbel" panose="020B0503020204020204" pitchFamily="34" charset="0"/>
              <a:sym typeface="Helvetica Light"/>
            </a:endParaRPr>
          </a:p>
          <a:p>
            <a:pPr algn="ctr" defTabSz="410751" latinLnBrk="1" hangingPunct="0"/>
            <a:endParaRPr lang="en-US" sz="2531" kern="0">
              <a:solidFill>
                <a:srgbClr val="000000"/>
              </a:solidFill>
              <a:latin typeface="Helvetica Light"/>
              <a:sym typeface="Helvetica Light"/>
            </a:endParaRPr>
          </a:p>
        </p:txBody>
      </p:sp>
      <p:pic>
        <p:nvPicPr>
          <p:cNvPr id="6" name="Picture 5">
            <a:extLst>
              <a:ext uri="{FF2B5EF4-FFF2-40B4-BE49-F238E27FC236}">
                <a16:creationId xmlns:a16="http://schemas.microsoft.com/office/drawing/2014/main" id="{A908E2AD-521D-7C4D-A7E3-B657DF0906A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2137743" y="2252186"/>
            <a:ext cx="4020505" cy="2449763"/>
          </a:xfrm>
          <a:prstGeom prst="rect">
            <a:avLst/>
          </a:prstGeom>
          <a:effectLst>
            <a:softEdge rad="38100"/>
          </a:effectLst>
        </p:spPr>
      </p:pic>
      <p:sp>
        <p:nvSpPr>
          <p:cNvPr id="7" name="TextBox 6">
            <a:extLst>
              <a:ext uri="{FF2B5EF4-FFF2-40B4-BE49-F238E27FC236}">
                <a16:creationId xmlns:a16="http://schemas.microsoft.com/office/drawing/2014/main" id="{E2C712D6-3E89-E344-AE19-608D647DDA87}"/>
              </a:ext>
            </a:extLst>
          </p:cNvPr>
          <p:cNvSpPr txBox="1"/>
          <p:nvPr/>
        </p:nvSpPr>
        <p:spPr>
          <a:xfrm>
            <a:off x="2137743" y="1069293"/>
            <a:ext cx="6762635" cy="7861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4640" b="1" kern="0">
                <a:solidFill>
                  <a:srgbClr val="FFFFFF"/>
                </a:solidFill>
                <a:latin typeface="Corbel" panose="020B0503020204020204" pitchFamily="34" charset="0"/>
                <a:sym typeface="Helvetica Light"/>
              </a:rPr>
              <a:t>Leadership in Hard Times</a:t>
            </a:r>
            <a:endParaRPr lang="en-US" sz="4640" b="1" kern="0">
              <a:solidFill>
                <a:srgbClr val="FFFFFF"/>
              </a:solidFill>
              <a:latin typeface="Helvetica Light"/>
              <a:sym typeface="Helvetica Light"/>
            </a:endParaRPr>
          </a:p>
        </p:txBody>
      </p:sp>
    </p:spTree>
    <p:extLst>
      <p:ext uri="{BB962C8B-B14F-4D97-AF65-F5344CB8AC3E}">
        <p14:creationId xmlns:p14="http://schemas.microsoft.com/office/powerpoint/2010/main" val="17596644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53663-4522-254E-BF04-F7540746AE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8924" y="1902024"/>
            <a:ext cx="6694152" cy="3053953"/>
          </a:xfrm>
          <a:prstGeom prst="rect">
            <a:avLst/>
          </a:prstGeom>
        </p:spPr>
      </p:pic>
    </p:spTree>
    <p:extLst>
      <p:ext uri="{BB962C8B-B14F-4D97-AF65-F5344CB8AC3E}">
        <p14:creationId xmlns:p14="http://schemas.microsoft.com/office/powerpoint/2010/main" val="16816228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6490A-9297-DB40-A452-61E3A3E42EEF}"/>
              </a:ext>
            </a:extLst>
          </p:cNvPr>
          <p:cNvSpPr>
            <a:spLocks noGrp="1"/>
          </p:cNvSpPr>
          <p:nvPr>
            <p:ph type="body" sz="quarter" idx="1"/>
          </p:nvPr>
        </p:nvSpPr>
        <p:spPr>
          <a:xfrm>
            <a:off x="2714084" y="2869373"/>
            <a:ext cx="6763833" cy="1119255"/>
          </a:xfrm>
        </p:spPr>
        <p:txBody>
          <a:bodyPr/>
          <a:lstStyle/>
          <a:p>
            <a:r>
              <a:rPr lang="en-US" sz="3375" b="1">
                <a:latin typeface="Corbel" panose="020B0503020204020204" pitchFamily="34" charset="0"/>
              </a:rPr>
              <a:t>Your challenges in supporting staff in these extraordinary times?</a:t>
            </a:r>
          </a:p>
        </p:txBody>
      </p:sp>
    </p:spTree>
    <p:extLst>
      <p:ext uri="{BB962C8B-B14F-4D97-AF65-F5344CB8AC3E}">
        <p14:creationId xmlns:p14="http://schemas.microsoft.com/office/powerpoint/2010/main" val="141537869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hape 180">
            <a:extLst>
              <a:ext uri="{FF2B5EF4-FFF2-40B4-BE49-F238E27FC236}">
                <a16:creationId xmlns:a16="http://schemas.microsoft.com/office/drawing/2014/main" id="{6D2B14D8-DCEB-FD47-9D78-54E80F8B7C86}"/>
              </a:ext>
            </a:extLst>
          </p:cNvPr>
          <p:cNvSpPr/>
          <p:nvPr/>
        </p:nvSpPr>
        <p:spPr>
          <a:xfrm>
            <a:off x="2678611" y="560123"/>
            <a:ext cx="6834776" cy="1370696"/>
          </a:xfrm>
          <a:prstGeom prst="rect">
            <a:avLst/>
          </a:prstGeom>
          <a:ln w="12700">
            <a:miter lim="400000"/>
          </a:ln>
          <a:effectLst>
            <a:outerShdw blurRad="50800" dist="25400" dir="2700000" rotWithShape="0">
              <a:srgbClr val="000000">
                <a:alpha val="65034"/>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600">
                <a:solidFill>
                  <a:srgbClr val="FFFFFF"/>
                </a:solidFill>
              </a:defRPr>
            </a:lvl1pPr>
          </a:lstStyle>
          <a:p>
            <a:pPr algn="ctr" defTabSz="410751" hangingPunct="0"/>
            <a:r>
              <a:rPr lang="en-US" sz="4219" b="1" kern="0">
                <a:solidFill>
                  <a:srgbClr val="FFFFFF">
                    <a:lumMod val="95000"/>
                  </a:srgbClr>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Leading and supporting others...</a:t>
            </a:r>
          </a:p>
        </p:txBody>
      </p:sp>
      <p:sp>
        <p:nvSpPr>
          <p:cNvPr id="5" name="Shape 180">
            <a:extLst>
              <a:ext uri="{FF2B5EF4-FFF2-40B4-BE49-F238E27FC236}">
                <a16:creationId xmlns:a16="http://schemas.microsoft.com/office/drawing/2014/main" id="{C42D2584-C29F-AC4F-AD37-A989384E6CAB}"/>
              </a:ext>
            </a:extLst>
          </p:cNvPr>
          <p:cNvSpPr/>
          <p:nvPr/>
        </p:nvSpPr>
        <p:spPr>
          <a:xfrm>
            <a:off x="2915510" y="5501551"/>
            <a:ext cx="6360978" cy="678007"/>
          </a:xfrm>
          <a:prstGeom prst="rect">
            <a:avLst/>
          </a:prstGeom>
          <a:ln w="12700">
            <a:miter lim="400000"/>
          </a:ln>
          <a:effectLst>
            <a:outerShdw blurRad="50800" dist="25400" dir="2700000" rotWithShape="0">
              <a:srgbClr val="000000">
                <a:alpha val="65034"/>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600">
                <a:solidFill>
                  <a:srgbClr val="FFFFFF"/>
                </a:solidFill>
              </a:defRPr>
            </a:lvl1pPr>
          </a:lstStyle>
          <a:p>
            <a:pPr algn="ctr" defTabSz="410751" hangingPunct="0"/>
            <a:r>
              <a:rPr lang="en-US" sz="2250" kern="0">
                <a:solidFill>
                  <a:srgbClr val="FFFFFF">
                    <a:lumMod val="95000"/>
                  </a:srgbClr>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It starts with loving-kindness for oneself.</a:t>
            </a:r>
          </a:p>
          <a:p>
            <a:pPr algn="ctr" defTabSz="410751" hangingPunct="0"/>
            <a:endParaRPr lang="en-US" sz="562" kern="0">
              <a:solidFill>
                <a:srgbClr val="FFFFFF">
                  <a:lumMod val="95000"/>
                </a:srgbClr>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endParaRPr>
          </a:p>
          <a:p>
            <a:pPr algn="ctr" defTabSz="410751" hangingPunct="0"/>
            <a:r>
              <a:rPr lang="en-US" sz="1125" kern="0">
                <a:solidFill>
                  <a:srgbClr val="FFFFFF">
                    <a:lumMod val="95000"/>
                  </a:srgbClr>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 </a:t>
            </a:r>
            <a:r>
              <a:rPr lang="en-US" sz="1125" kern="0">
                <a:latin typeface="Corbel" panose="020B0503020204020204" pitchFamily="34" charset="0"/>
                <a:sym typeface="Helvetica Light"/>
              </a:rPr>
              <a:t>Pema </a:t>
            </a:r>
            <a:r>
              <a:rPr lang="en-US" sz="1125" kern="0" err="1">
                <a:latin typeface="Corbel" panose="020B0503020204020204" pitchFamily="34" charset="0"/>
                <a:sym typeface="Helvetica Light"/>
              </a:rPr>
              <a:t>Chödrön</a:t>
            </a:r>
            <a:r>
              <a:rPr lang="en-US" sz="1125" kern="0">
                <a:solidFill>
                  <a:srgbClr val="FFFFFF">
                    <a:lumMod val="95000"/>
                  </a:srgbClr>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a:t>
            </a:r>
          </a:p>
        </p:txBody>
      </p:sp>
      <p:pic>
        <p:nvPicPr>
          <p:cNvPr id="7" name="Picture 6">
            <a:extLst>
              <a:ext uri="{FF2B5EF4-FFF2-40B4-BE49-F238E27FC236}">
                <a16:creationId xmlns:a16="http://schemas.microsoft.com/office/drawing/2014/main" id="{DD40EFFF-8299-404C-8B26-0887E690CE76}"/>
              </a:ext>
            </a:extLst>
          </p:cNvPr>
          <p:cNvPicPr>
            <a:picLocks noChangeAspect="1"/>
          </p:cNvPicPr>
          <p:nvPr/>
        </p:nvPicPr>
        <p:blipFill>
          <a:blip r:embed="rId3"/>
          <a:stretch>
            <a:fillRect/>
          </a:stretch>
        </p:blipFill>
        <p:spPr>
          <a:xfrm>
            <a:off x="4769768" y="2061627"/>
            <a:ext cx="2652462" cy="3309021"/>
          </a:xfrm>
          <a:prstGeom prst="rect">
            <a:avLst/>
          </a:prstGeom>
          <a:effectLst>
            <a:softEdge rad="38100"/>
          </a:effectLst>
        </p:spPr>
      </p:pic>
    </p:spTree>
    <p:extLst>
      <p:ext uri="{BB962C8B-B14F-4D97-AF65-F5344CB8AC3E}">
        <p14:creationId xmlns:p14="http://schemas.microsoft.com/office/powerpoint/2010/main" val="9467570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ap of national MHTTC network.">
            <a:extLst>
              <a:ext uri="{FF2B5EF4-FFF2-40B4-BE49-F238E27FC236}">
                <a16:creationId xmlns:a16="http://schemas.microsoft.com/office/drawing/2014/main" id="{871AD48D-2C0C-457F-BD90-D13D5480B4B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304544" y="164078"/>
            <a:ext cx="9329928" cy="6529843"/>
          </a:xfrm>
        </p:spPr>
      </p:pic>
    </p:spTree>
    <p:custDataLst>
      <p:tags r:id="rId1"/>
    </p:custDataLst>
    <p:extLst>
      <p:ext uri="{BB962C8B-B14F-4D97-AF65-F5344CB8AC3E}">
        <p14:creationId xmlns:p14="http://schemas.microsoft.com/office/powerpoint/2010/main" val="1674288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hape 180">
            <a:extLst>
              <a:ext uri="{FF2B5EF4-FFF2-40B4-BE49-F238E27FC236}">
                <a16:creationId xmlns:a16="http://schemas.microsoft.com/office/drawing/2014/main" id="{6D2B14D8-DCEB-FD47-9D78-54E80F8B7C86}"/>
              </a:ext>
            </a:extLst>
          </p:cNvPr>
          <p:cNvSpPr/>
          <p:nvPr/>
        </p:nvSpPr>
        <p:spPr>
          <a:xfrm>
            <a:off x="3030884" y="750239"/>
            <a:ext cx="6482503" cy="1997856"/>
          </a:xfrm>
          <a:prstGeom prst="rect">
            <a:avLst/>
          </a:prstGeom>
          <a:ln w="12700">
            <a:miter lim="400000"/>
          </a:ln>
          <a:effectLst>
            <a:outerShdw blurRad="50800" dist="25400" dir="2700000" rotWithShape="0">
              <a:srgbClr val="000000">
                <a:alpha val="65034"/>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600">
                <a:solidFill>
                  <a:srgbClr val="FFFFFF"/>
                </a:solidFill>
              </a:defRPr>
            </a:lvl1pPr>
          </a:lstStyle>
          <a:p>
            <a:pPr algn="ctr" defTabSz="410751" hangingPunct="0"/>
            <a:r>
              <a:rPr lang="en-US" sz="2109" kern="0">
                <a:latin typeface="Corbel" panose="020B0503020204020204" pitchFamily="34" charset="0"/>
                <a:sym typeface="Helvetica Light"/>
              </a:rPr>
              <a:t>“Self-care is never a selfish act - it is simply good stewardship of the only gift I have, the gift I was put on earth to offer others. Anytime we can listen to true self and give the care it requires, we do it not only for ourselves, but for the many others whose lives we touch.”</a:t>
            </a:r>
          </a:p>
          <a:p>
            <a:pPr algn="ctr" defTabSz="410751" hangingPunct="0"/>
            <a:br>
              <a:rPr lang="en-US" sz="562" kern="0">
                <a:latin typeface="Corbel" panose="020B0503020204020204" pitchFamily="34" charset="0"/>
                <a:sym typeface="Helvetica Light"/>
              </a:rPr>
            </a:br>
            <a:r>
              <a:rPr lang="en-US" sz="1406" kern="0">
                <a:latin typeface="Corbel" panose="020B0503020204020204" pitchFamily="34" charset="0"/>
                <a:sym typeface="Helvetica Light"/>
              </a:rPr>
              <a:t> Parker Palmer</a:t>
            </a:r>
            <a:endParaRPr lang="en-US" sz="1406" kern="0">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endParaRPr>
          </a:p>
        </p:txBody>
      </p:sp>
      <p:pic>
        <p:nvPicPr>
          <p:cNvPr id="1028" name="Picture 4" descr="Image result for parker palmer">
            <a:extLst>
              <a:ext uri="{FF2B5EF4-FFF2-40B4-BE49-F238E27FC236}">
                <a16:creationId xmlns:a16="http://schemas.microsoft.com/office/drawing/2014/main" id="{FF9FB24E-E0F3-3B4A-BA04-43EF45F55B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7561" y="3081327"/>
            <a:ext cx="2489150" cy="288593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211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2C36C7-AB73-E44E-A78C-519C17FF1062}"/>
              </a:ext>
            </a:extLst>
          </p:cNvPr>
          <p:cNvSpPr txBox="1"/>
          <p:nvPr/>
        </p:nvSpPr>
        <p:spPr>
          <a:xfrm>
            <a:off x="3654421" y="4504377"/>
            <a:ext cx="4761065" cy="1543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250" kern="0">
                <a:solidFill>
                  <a:srgbClr val="FFFFFF"/>
                </a:solidFill>
                <a:latin typeface="Corbel" panose="020B0503020204020204" pitchFamily="34" charset="0"/>
                <a:sym typeface="Helvetica Light"/>
              </a:rPr>
              <a:t>”Caring for myself is not self-indulgent, it is self-preservation, and that is an act of political warfare.” </a:t>
            </a:r>
          </a:p>
          <a:p>
            <a:pPr algn="ctr" defTabSz="410751" hangingPunct="0"/>
            <a:endParaRPr lang="en-US" sz="1406" b="1" kern="0">
              <a:solidFill>
                <a:srgbClr val="FFFFFF"/>
              </a:solidFill>
              <a:latin typeface="Corbel" panose="020B0503020204020204" pitchFamily="34" charset="0"/>
              <a:sym typeface="Helvetica Light"/>
            </a:endParaRPr>
          </a:p>
          <a:p>
            <a:pPr algn="ctr" defTabSz="410751" hangingPunct="0"/>
            <a:r>
              <a:rPr lang="en-US" sz="1406" b="1" kern="0">
                <a:solidFill>
                  <a:srgbClr val="FFFFFF"/>
                </a:solidFill>
                <a:latin typeface="Corbel" panose="020B0503020204020204" pitchFamily="34" charset="0"/>
                <a:sym typeface="Helvetica Light"/>
              </a:rPr>
              <a:t> Audre Lorde</a:t>
            </a:r>
            <a:endParaRPr lang="en-US" sz="1406" kern="0">
              <a:solidFill>
                <a:srgbClr val="FFFFFF"/>
              </a:solidFill>
              <a:latin typeface="Corbel" panose="020B0503020204020204" pitchFamily="34" charset="0"/>
              <a:sym typeface="Helvetica Light"/>
            </a:endParaRPr>
          </a:p>
        </p:txBody>
      </p:sp>
      <p:sp>
        <p:nvSpPr>
          <p:cNvPr id="3" name="AutoShape 2">
            <a:hlinkClick r:id="rId3"/>
            <a:extLst>
              <a:ext uri="{FF2B5EF4-FFF2-40B4-BE49-F238E27FC236}">
                <a16:creationId xmlns:a16="http://schemas.microsoft.com/office/drawing/2014/main" id="{EA61E79D-7D93-394D-AE99-0A0EE1812AE0}"/>
              </a:ext>
            </a:extLst>
          </p:cNvPr>
          <p:cNvSpPr>
            <a:spLocks noChangeAspect="1" noChangeArrowheads="1"/>
          </p:cNvSpPr>
          <p:nvPr/>
        </p:nvSpPr>
        <p:spPr bwMode="auto">
          <a:xfrm>
            <a:off x="2996586" y="408349"/>
            <a:ext cx="285750" cy="285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pPr algn="ctr" defTabSz="410751" hangingPunct="0"/>
            <a:endParaRPr lang="en-US" sz="2531" kern="0">
              <a:solidFill>
                <a:srgbClr val="000000"/>
              </a:solidFill>
              <a:latin typeface="Helvetica Light"/>
              <a:sym typeface="Helvetica Light"/>
            </a:endParaRPr>
          </a:p>
        </p:txBody>
      </p:sp>
      <p:pic>
        <p:nvPicPr>
          <p:cNvPr id="7" name="Picture 6">
            <a:extLst>
              <a:ext uri="{FF2B5EF4-FFF2-40B4-BE49-F238E27FC236}">
                <a16:creationId xmlns:a16="http://schemas.microsoft.com/office/drawing/2014/main" id="{6188A95A-83BC-C74A-B075-61393A1018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0249" y="1236952"/>
            <a:ext cx="3791499" cy="2935354"/>
          </a:xfrm>
          <a:prstGeom prst="rect">
            <a:avLst/>
          </a:prstGeom>
          <a:effectLst>
            <a:softEdge rad="38100"/>
          </a:effectLst>
        </p:spPr>
      </p:pic>
    </p:spTree>
    <p:extLst>
      <p:ext uri="{BB962C8B-B14F-4D97-AF65-F5344CB8AC3E}">
        <p14:creationId xmlns:p14="http://schemas.microsoft.com/office/powerpoint/2010/main" val="3451164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983F2-4DE8-324C-8A79-0243726D68C3}"/>
              </a:ext>
            </a:extLst>
          </p:cNvPr>
          <p:cNvSpPr>
            <a:spLocks noGrp="1"/>
          </p:cNvSpPr>
          <p:nvPr>
            <p:ph type="body" sz="quarter" idx="13"/>
          </p:nvPr>
        </p:nvSpPr>
        <p:spPr>
          <a:xfrm>
            <a:off x="2416969" y="3098602"/>
            <a:ext cx="7358063" cy="585586"/>
          </a:xfrm>
        </p:spPr>
        <p:txBody>
          <a:bodyPr/>
          <a:lstStyle/>
          <a:p>
            <a:r>
              <a:rPr lang="en-US" sz="3094">
                <a:solidFill>
                  <a:schemeClr val="bg1"/>
                </a:solidFill>
                <a:latin typeface="Corbel" panose="020B0503020204020204" pitchFamily="34" charset="0"/>
              </a:rPr>
              <a:t>What nobody tells you about self-care</a:t>
            </a:r>
          </a:p>
        </p:txBody>
      </p:sp>
    </p:spTree>
    <p:extLst>
      <p:ext uri="{BB962C8B-B14F-4D97-AF65-F5344CB8AC3E}">
        <p14:creationId xmlns:p14="http://schemas.microsoft.com/office/powerpoint/2010/main" val="30755030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EC49C-11C9-D44F-BA0C-A48F564FE0B2}"/>
              </a:ext>
            </a:extLst>
          </p:cNvPr>
          <p:cNvPicPr>
            <a:picLocks noChangeAspect="1"/>
          </p:cNvPicPr>
          <p:nvPr/>
        </p:nvPicPr>
        <p:blipFill>
          <a:blip r:embed="rId3" cstate="email">
            <a:alphaModFix amt="90000"/>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tretch>
            <a:fillRect/>
          </a:stretch>
        </p:blipFill>
        <p:spPr>
          <a:xfrm>
            <a:off x="2333253" y="460552"/>
            <a:ext cx="3762747" cy="2210115"/>
          </a:xfrm>
          <a:prstGeom prst="rect">
            <a:avLst/>
          </a:prstGeom>
          <a:effectLst>
            <a:softEdge rad="38100"/>
          </a:effectLst>
        </p:spPr>
      </p:pic>
      <p:sp>
        <p:nvSpPr>
          <p:cNvPr id="2" name="Text Placeholder 1">
            <a:extLst>
              <a:ext uri="{FF2B5EF4-FFF2-40B4-BE49-F238E27FC236}">
                <a16:creationId xmlns:a16="http://schemas.microsoft.com/office/drawing/2014/main" id="{CB4983F2-4DE8-324C-8A79-0243726D68C3}"/>
              </a:ext>
            </a:extLst>
          </p:cNvPr>
          <p:cNvSpPr>
            <a:spLocks noGrp="1"/>
          </p:cNvSpPr>
          <p:nvPr>
            <p:ph type="body" sz="quarter" idx="13"/>
          </p:nvPr>
        </p:nvSpPr>
        <p:spPr>
          <a:xfrm>
            <a:off x="4999881" y="2157932"/>
            <a:ext cx="5240610" cy="4631630"/>
          </a:xfrm>
        </p:spPr>
        <p:txBody>
          <a:bodyPr/>
          <a:lstStyle/>
          <a:p>
            <a:pPr lvl="0" algn="l"/>
            <a:r>
              <a:rPr lang="en-US" sz="2109">
                <a:solidFill>
                  <a:schemeClr val="bg1"/>
                </a:solidFill>
                <a:latin typeface="Corbel" panose="020B0503020204020204" pitchFamily="34" charset="0"/>
              </a:rPr>
              <a:t>“What social workers and other people don’t often tell you is that self-care can be completely terrible. Self-care includes a lot of adult-</a:t>
            </a:r>
            <a:r>
              <a:rPr lang="en-US" sz="2109" err="1">
                <a:solidFill>
                  <a:schemeClr val="bg1"/>
                </a:solidFill>
                <a:latin typeface="Corbel" panose="020B0503020204020204" pitchFamily="34" charset="0"/>
              </a:rPr>
              <a:t>ing</a:t>
            </a:r>
            <a:r>
              <a:rPr lang="en-US" sz="2109">
                <a:solidFill>
                  <a:schemeClr val="bg1"/>
                </a:solidFill>
                <a:latin typeface="Corbel" panose="020B0503020204020204" pitchFamily="34" charset="0"/>
              </a:rPr>
              <a:t>, and activities you want to put off indefinitely. </a:t>
            </a:r>
          </a:p>
          <a:p>
            <a:pPr lvl="0" algn="l"/>
            <a:endParaRPr lang="en-US" sz="1406">
              <a:solidFill>
                <a:schemeClr val="bg1"/>
              </a:solidFill>
              <a:latin typeface="Corbel" panose="020B0503020204020204" pitchFamily="34" charset="0"/>
            </a:endParaRPr>
          </a:p>
          <a:p>
            <a:pPr lvl="0" algn="l"/>
            <a:r>
              <a:rPr lang="en-US" sz="2109">
                <a:solidFill>
                  <a:schemeClr val="bg1"/>
                </a:solidFill>
                <a:latin typeface="Corbel" panose="020B0503020204020204" pitchFamily="34" charset="0"/>
              </a:rPr>
              <a:t>Self-care sometimes means making tough decisions which you fear others will judge. </a:t>
            </a:r>
          </a:p>
          <a:p>
            <a:pPr lvl="0" algn="l"/>
            <a:endParaRPr lang="en-US" sz="1406">
              <a:solidFill>
                <a:schemeClr val="bg1"/>
              </a:solidFill>
              <a:latin typeface="Corbel" panose="020B0503020204020204" pitchFamily="34" charset="0"/>
            </a:endParaRPr>
          </a:p>
          <a:p>
            <a:pPr lvl="0" algn="l"/>
            <a:r>
              <a:rPr lang="en-US" sz="2109">
                <a:solidFill>
                  <a:schemeClr val="bg1"/>
                </a:solidFill>
                <a:latin typeface="Corbel" panose="020B0503020204020204" pitchFamily="34" charset="0"/>
              </a:rPr>
              <a:t>Self-care involves asking for help; it involves vulnerability; it involves being painfully honest with yourself and your loved ones about what you need.”</a:t>
            </a:r>
          </a:p>
          <a:p>
            <a:pPr lvl="0" algn="l"/>
            <a:endParaRPr lang="en-US" sz="562">
              <a:solidFill>
                <a:schemeClr val="bg1"/>
              </a:solidFill>
              <a:latin typeface="Corbel" panose="020B0503020204020204" pitchFamily="34" charset="0"/>
            </a:endParaRPr>
          </a:p>
          <a:p>
            <a:pPr lvl="0" algn="l"/>
            <a:r>
              <a:rPr lang="en-US" sz="1406">
                <a:solidFill>
                  <a:schemeClr val="bg1"/>
                </a:solidFill>
                <a:latin typeface="Corbel" panose="020B0503020204020204" pitchFamily="34" charset="0"/>
              </a:rPr>
              <a:t>					</a:t>
            </a:r>
            <a:r>
              <a:rPr lang="en-US" sz="1406" err="1">
                <a:solidFill>
                  <a:schemeClr val="bg1"/>
                </a:solidFill>
                <a:latin typeface="Corbel" panose="020B0503020204020204" pitchFamily="34" charset="0"/>
              </a:rPr>
              <a:t>Mawiyah</a:t>
            </a:r>
            <a:r>
              <a:rPr lang="en-US" sz="1406">
                <a:solidFill>
                  <a:schemeClr val="bg1"/>
                </a:solidFill>
                <a:latin typeface="Corbel" panose="020B0503020204020204" pitchFamily="34" charset="0"/>
              </a:rPr>
              <a:t> Patten</a:t>
            </a:r>
          </a:p>
        </p:txBody>
      </p:sp>
    </p:spTree>
    <p:extLst>
      <p:ext uri="{BB962C8B-B14F-4D97-AF65-F5344CB8AC3E}">
        <p14:creationId xmlns:p14="http://schemas.microsoft.com/office/powerpoint/2010/main" val="2965079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A27F05-5DCE-7244-9F54-80CA44BBD872}"/>
              </a:ext>
            </a:extLst>
          </p:cNvPr>
          <p:cNvPicPr>
            <a:picLocks noChangeAspect="1"/>
          </p:cNvPicPr>
          <p:nvPr/>
        </p:nvPicPr>
        <p:blipFill>
          <a:blip r:embed="rId3"/>
          <a:stretch>
            <a:fillRect/>
          </a:stretch>
        </p:blipFill>
        <p:spPr>
          <a:xfrm>
            <a:off x="5088590" y="1141930"/>
            <a:ext cx="2536121" cy="2971650"/>
          </a:xfrm>
          <a:prstGeom prst="rect">
            <a:avLst/>
          </a:prstGeom>
          <a:effectLst>
            <a:softEdge rad="0"/>
          </a:effectLst>
        </p:spPr>
      </p:pic>
      <p:sp>
        <p:nvSpPr>
          <p:cNvPr id="2" name="Rectangle 1">
            <a:extLst>
              <a:ext uri="{FF2B5EF4-FFF2-40B4-BE49-F238E27FC236}">
                <a16:creationId xmlns:a16="http://schemas.microsoft.com/office/drawing/2014/main" id="{A5A5D2C7-54DD-0E47-AD46-A7EC35BE47C7}"/>
              </a:ext>
            </a:extLst>
          </p:cNvPr>
          <p:cNvSpPr/>
          <p:nvPr/>
        </p:nvSpPr>
        <p:spPr>
          <a:xfrm>
            <a:off x="3293311" y="4482559"/>
            <a:ext cx="6126680" cy="1260730"/>
          </a:xfrm>
          <a:prstGeom prst="rect">
            <a:avLst/>
          </a:prstGeom>
        </p:spPr>
        <p:txBody>
          <a:bodyPr wrap="square">
            <a:spAutoFit/>
          </a:bodyPr>
          <a:lstStyle/>
          <a:p>
            <a:pPr algn="ctr" defTabSz="410751" hangingPunct="0"/>
            <a:r>
              <a:rPr lang="en-US" sz="2531" kern="0">
                <a:solidFill>
                  <a:srgbClr val="FFFFFF"/>
                </a:solidFill>
                <a:latin typeface="Corbel" panose="020B0503020204020204" pitchFamily="34" charset="0"/>
                <a:sym typeface="Helvetica Light"/>
              </a:rPr>
              <a:t>an intentional way of living by which our values, attitudes, and actions are integrated into our day-to-day routines </a:t>
            </a:r>
          </a:p>
        </p:txBody>
      </p:sp>
    </p:spTree>
    <p:extLst>
      <p:ext uri="{BB962C8B-B14F-4D97-AF65-F5344CB8AC3E}">
        <p14:creationId xmlns:p14="http://schemas.microsoft.com/office/powerpoint/2010/main" val="12926353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C9C5E76-0EF2-1446-9730-AD1F22578E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1039" y="593824"/>
            <a:ext cx="5089922" cy="5670352"/>
          </a:xfrm>
          <a:prstGeom prst="rect">
            <a:avLst/>
          </a:prstGeom>
        </p:spPr>
      </p:pic>
    </p:spTree>
    <p:extLst>
      <p:ext uri="{BB962C8B-B14F-4D97-AF65-F5344CB8AC3E}">
        <p14:creationId xmlns:p14="http://schemas.microsoft.com/office/powerpoint/2010/main" val="147533841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067687" y="2598100"/>
            <a:ext cx="6003963" cy="6131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3516" kern="0">
                <a:solidFill>
                  <a:srgbClr val="FFFFFF"/>
                </a:solidFill>
                <a:latin typeface="Corbel" panose="020B0503020204020204" pitchFamily="34" charset="0"/>
                <a:sym typeface="Helvetica Light"/>
              </a:rPr>
              <a:t>mindfulness</a:t>
            </a:r>
          </a:p>
        </p:txBody>
      </p:sp>
      <p:pic>
        <p:nvPicPr>
          <p:cNvPr id="5" name="Picture 4" descr="A tree in a forest&#10;&#10;Description automatically generated">
            <a:extLst>
              <a:ext uri="{FF2B5EF4-FFF2-40B4-BE49-F238E27FC236}">
                <a16:creationId xmlns:a16="http://schemas.microsoft.com/office/drawing/2014/main" id="{56E1E8B9-696A-8D4D-8103-86A66E6F73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924" y="1068693"/>
            <a:ext cx="3241078" cy="4321437"/>
          </a:xfrm>
          <a:prstGeom prst="rect">
            <a:avLst/>
          </a:prstGeom>
          <a:noFill/>
        </p:spPr>
      </p:pic>
      <p:sp>
        <p:nvSpPr>
          <p:cNvPr id="6" name="Rectangle 5">
            <a:extLst>
              <a:ext uri="{FF2B5EF4-FFF2-40B4-BE49-F238E27FC236}">
                <a16:creationId xmlns:a16="http://schemas.microsoft.com/office/drawing/2014/main" id="{7D053A8D-6B55-F049-B003-3C884BE5ABD0}"/>
              </a:ext>
            </a:extLst>
          </p:cNvPr>
          <p:cNvSpPr/>
          <p:nvPr/>
        </p:nvSpPr>
        <p:spPr>
          <a:xfrm>
            <a:off x="1524000" y="5599005"/>
            <a:ext cx="5994670" cy="546816"/>
          </a:xfrm>
          <a:prstGeom prst="rect">
            <a:avLst/>
          </a:prstGeom>
        </p:spPr>
        <p:txBody>
          <a:bodyPr wrap="square">
            <a:spAutoFit/>
          </a:bodyPr>
          <a:lstStyle/>
          <a:p>
            <a:pPr algn="ctr" defTabSz="410751" hangingPunct="0"/>
            <a:r>
              <a:rPr lang="en-US" sz="1969"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be here now</a:t>
            </a:r>
          </a:p>
          <a:p>
            <a:pPr algn="ctr" defTabSz="410751" hangingPunct="0"/>
            <a:r>
              <a:rPr lang="en-US" sz="984"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Ram </a:t>
            </a:r>
            <a:r>
              <a:rPr lang="en-US" sz="984" kern="0" err="1">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Dass</a:t>
            </a:r>
            <a:endParaRPr lang="en-US" sz="984"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endParaRPr>
          </a:p>
        </p:txBody>
      </p:sp>
    </p:spTree>
    <p:extLst>
      <p:ext uri="{BB962C8B-B14F-4D97-AF65-F5344CB8AC3E}">
        <p14:creationId xmlns:p14="http://schemas.microsoft.com/office/powerpoint/2010/main" val="544709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52354" y="732394"/>
            <a:ext cx="5852741" cy="1001428"/>
          </a:xfrm>
          <a:prstGeom prst="rect">
            <a:avLst/>
          </a:prstGeom>
        </p:spPr>
        <p:txBody>
          <a:bodyPr wrap="square">
            <a:spAutoFit/>
          </a:bodyPr>
          <a:lstStyle/>
          <a:p>
            <a:pPr defTabSz="410751" hangingPunct="0"/>
            <a:r>
              <a:rPr lang="en-US" sz="1969"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“Mindfulness is not so much what you choose to focus on, but the quality of the awareness that you bring to each moment...”</a:t>
            </a:r>
          </a:p>
        </p:txBody>
      </p:sp>
      <p:sp>
        <p:nvSpPr>
          <p:cNvPr id="5" name="Rectangle 4">
            <a:extLst>
              <a:ext uri="{FF2B5EF4-FFF2-40B4-BE49-F238E27FC236}">
                <a16:creationId xmlns:a16="http://schemas.microsoft.com/office/drawing/2014/main" id="{5D99F647-BE59-FD44-9D96-144941D253E3}"/>
              </a:ext>
            </a:extLst>
          </p:cNvPr>
          <p:cNvSpPr/>
          <p:nvPr/>
        </p:nvSpPr>
        <p:spPr>
          <a:xfrm>
            <a:off x="4574217" y="4718971"/>
            <a:ext cx="5505565" cy="1434175"/>
          </a:xfrm>
          <a:prstGeom prst="rect">
            <a:avLst/>
          </a:prstGeom>
        </p:spPr>
        <p:txBody>
          <a:bodyPr wrap="square">
            <a:spAutoFit/>
          </a:bodyPr>
          <a:lstStyle/>
          <a:p>
            <a:pPr algn="r" defTabSz="410751" hangingPunct="0"/>
            <a:r>
              <a:rPr lang="en-US" sz="1969"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a:t>
            </a:r>
            <a:r>
              <a:rPr lang="is-IS" sz="1969"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…it is about paying attention in a particular way: on purpose, in the present moment, and nonjudgmentally.”</a:t>
            </a:r>
            <a:endParaRPr lang="en-US" sz="1969"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endParaRPr>
          </a:p>
          <a:p>
            <a:pPr algn="r" defTabSz="410751" hangingPunct="0"/>
            <a:endParaRPr lang="en-US" sz="1687"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endParaRPr>
          </a:p>
          <a:p>
            <a:pPr algn="r" defTabSz="410751" hangingPunct="0"/>
            <a:r>
              <a:rPr lang="en-US" sz="1125" kern="0">
                <a:solidFill>
                  <a:srgbClr val="FFFFFF"/>
                </a:solidFill>
                <a:latin typeface="Corbel" panose="020B0503020204020204" pitchFamily="34" charset="0"/>
                <a:ea typeface="Helvetica Neue" panose="02000503000000020004" pitchFamily="2" charset="0"/>
                <a:cs typeface="Helvetica Neue" panose="02000503000000020004" pitchFamily="2" charset="0"/>
                <a:sym typeface="Helvetica Light"/>
              </a:rPr>
              <a:t>Jon Kabat-Zinn</a:t>
            </a:r>
          </a:p>
        </p:txBody>
      </p:sp>
      <p:pic>
        <p:nvPicPr>
          <p:cNvPr id="6" name="Picture 5" descr="A close up of a large rock&#10;&#10;Description automatically generated">
            <a:extLst>
              <a:ext uri="{FF2B5EF4-FFF2-40B4-BE49-F238E27FC236}">
                <a16:creationId xmlns:a16="http://schemas.microsoft.com/office/drawing/2014/main" id="{CDBADDFF-EE51-E64A-9F91-3EDF2FC649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7336" y="1924250"/>
            <a:ext cx="4737331" cy="2576689"/>
          </a:xfrm>
          <a:prstGeom prst="rect">
            <a:avLst/>
          </a:prstGeom>
          <a:effectLst>
            <a:softEdge rad="38100"/>
          </a:effectLst>
        </p:spPr>
      </p:pic>
    </p:spTree>
    <p:extLst>
      <p:ext uri="{BB962C8B-B14F-4D97-AF65-F5344CB8AC3E}">
        <p14:creationId xmlns:p14="http://schemas.microsoft.com/office/powerpoint/2010/main" val="14043490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662935-4997-A84B-A46C-312641AD8C51}"/>
              </a:ext>
            </a:extLst>
          </p:cNvPr>
          <p:cNvSpPr txBox="1"/>
          <p:nvPr/>
        </p:nvSpPr>
        <p:spPr>
          <a:xfrm>
            <a:off x="3645569" y="4739297"/>
            <a:ext cx="4900862" cy="1543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828" kern="0">
                <a:solidFill>
                  <a:srgbClr val="FFFFFF"/>
                </a:solidFill>
                <a:latin typeface="Corbel" panose="020B0503020204020204" pitchFamily="34" charset="0"/>
                <a:sym typeface="Helvetica Light"/>
              </a:rPr>
              <a:t>“Mindfulness shows us what is happening in our bodies, our emotions, our minds, and in the world. Through mindfulness, we avoid harming </a:t>
            </a:r>
          </a:p>
          <a:p>
            <a:pPr algn="ctr" defTabSz="410751" hangingPunct="0"/>
            <a:r>
              <a:rPr lang="en-US" sz="1828" kern="0">
                <a:solidFill>
                  <a:srgbClr val="FFFFFF"/>
                </a:solidFill>
                <a:latin typeface="Corbel" panose="020B0503020204020204" pitchFamily="34" charset="0"/>
                <a:sym typeface="Helvetica Light"/>
              </a:rPr>
              <a:t>ourselves and others.”</a:t>
            </a:r>
            <a:r>
              <a:rPr lang="en-US" sz="1828" kern="0">
                <a:solidFill>
                  <a:srgbClr val="000000"/>
                </a:solidFill>
                <a:latin typeface="Corbel" panose="020B0503020204020204" pitchFamily="34" charset="0"/>
                <a:sym typeface="Helvetica Light"/>
              </a:rPr>
              <a:t> </a:t>
            </a:r>
          </a:p>
          <a:p>
            <a:pPr algn="ctr" defTabSz="410751" hangingPunct="0"/>
            <a:endParaRPr lang="en-US" sz="1125" i="1" kern="0">
              <a:solidFill>
                <a:srgbClr val="FFFFFF"/>
              </a:solidFill>
              <a:latin typeface="Corbel" panose="020B0503020204020204" pitchFamily="34" charset="0"/>
              <a:sym typeface="Helvetica Light"/>
            </a:endParaRPr>
          </a:p>
          <a:p>
            <a:pPr algn="ctr" defTabSz="410751" hangingPunct="0"/>
            <a:r>
              <a:rPr lang="en-US" sz="1125" i="1" kern="0">
                <a:solidFill>
                  <a:srgbClr val="FFFFFF"/>
                </a:solidFill>
                <a:latin typeface="Corbel" panose="020B0503020204020204" pitchFamily="34" charset="0"/>
                <a:sym typeface="Helvetica Light"/>
              </a:rPr>
              <a:t>Thich Nhat Han</a:t>
            </a:r>
            <a:endParaRPr lang="en-US" sz="1125" kern="0">
              <a:solidFill>
                <a:srgbClr val="FFFFFF"/>
              </a:solidFill>
              <a:latin typeface="Corbel" panose="020B0503020204020204" pitchFamily="34" charset="0"/>
              <a:sym typeface="Helvetica Light"/>
            </a:endParaRPr>
          </a:p>
        </p:txBody>
      </p:sp>
      <p:pic>
        <p:nvPicPr>
          <p:cNvPr id="9" name="pasted-image.jpg">
            <a:extLst>
              <a:ext uri="{FF2B5EF4-FFF2-40B4-BE49-F238E27FC236}">
                <a16:creationId xmlns:a16="http://schemas.microsoft.com/office/drawing/2014/main" id="{FBE7A6E8-989F-EA4F-943C-0F5C59BEA84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344887" y="784405"/>
            <a:ext cx="5502222" cy="3694588"/>
          </a:xfrm>
          <a:prstGeom prst="rect">
            <a:avLst/>
          </a:prstGeom>
          <a:ln w="12700">
            <a:miter lim="400000"/>
          </a:ln>
          <a:effectLst>
            <a:softEdge rad="38100"/>
          </a:effectLst>
        </p:spPr>
      </p:pic>
    </p:spTree>
    <p:extLst>
      <p:ext uri="{BB962C8B-B14F-4D97-AF65-F5344CB8AC3E}">
        <p14:creationId xmlns:p14="http://schemas.microsoft.com/office/powerpoint/2010/main" val="20001168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D89B6-DA10-3944-A012-E3535F553CC0}"/>
              </a:ext>
            </a:extLst>
          </p:cNvPr>
          <p:cNvSpPr txBox="1"/>
          <p:nvPr/>
        </p:nvSpPr>
        <p:spPr>
          <a:xfrm>
            <a:off x="3619360" y="1695784"/>
            <a:ext cx="4953280" cy="591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3375" b="1" kern="0">
                <a:solidFill>
                  <a:srgbClr val="FFFFFF"/>
                </a:solidFill>
                <a:latin typeface="Corbel" panose="020B0503020204020204" pitchFamily="34" charset="0"/>
                <a:sym typeface="Helvetica Light"/>
              </a:rPr>
              <a:t>What mindfulness in  NOT</a:t>
            </a:r>
          </a:p>
        </p:txBody>
      </p:sp>
      <p:sp>
        <p:nvSpPr>
          <p:cNvPr id="3" name="TextBox 2">
            <a:extLst>
              <a:ext uri="{FF2B5EF4-FFF2-40B4-BE49-F238E27FC236}">
                <a16:creationId xmlns:a16="http://schemas.microsoft.com/office/drawing/2014/main" id="{4445DD77-EA41-ED48-A43D-712729C81CA8}"/>
              </a:ext>
            </a:extLst>
          </p:cNvPr>
          <p:cNvSpPr txBox="1"/>
          <p:nvPr/>
        </p:nvSpPr>
        <p:spPr>
          <a:xfrm>
            <a:off x="1724340" y="2586034"/>
            <a:ext cx="8743321" cy="29418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spcBef>
                <a:spcPts val="422"/>
              </a:spcBef>
            </a:pPr>
            <a:r>
              <a:rPr lang="en-US" sz="1969" kern="0">
                <a:solidFill>
                  <a:srgbClr val="FFFFFF"/>
                </a:solidFill>
                <a:latin typeface="Corbel" panose="020B0503020204020204" pitchFamily="34" charset="0"/>
                <a:sym typeface="Helvetica Light"/>
              </a:rPr>
              <a:t>Having a blank mind</a:t>
            </a:r>
          </a:p>
          <a:p>
            <a:pPr algn="ctr" defTabSz="410751" hangingPunct="0">
              <a:spcBef>
                <a:spcPts val="422"/>
              </a:spcBef>
            </a:pPr>
            <a:r>
              <a:rPr lang="en-US" sz="1969" kern="0">
                <a:solidFill>
                  <a:srgbClr val="FFFFFF"/>
                </a:solidFill>
                <a:latin typeface="Corbel" panose="020B0503020204020204" pitchFamily="34" charset="0"/>
                <a:sym typeface="Helvetica Light"/>
              </a:rPr>
              <a:t>Changing the experience</a:t>
            </a:r>
          </a:p>
          <a:p>
            <a:pPr algn="ctr" defTabSz="410751" hangingPunct="0">
              <a:spcBef>
                <a:spcPts val="422"/>
              </a:spcBef>
            </a:pPr>
            <a:r>
              <a:rPr lang="en-US" sz="1969" kern="0">
                <a:solidFill>
                  <a:srgbClr val="FFFFFF"/>
                </a:solidFill>
                <a:latin typeface="Corbel" panose="020B0503020204020204" pitchFamily="34" charset="0"/>
                <a:sym typeface="Helvetica Light"/>
              </a:rPr>
              <a:t>Escaping pain</a:t>
            </a:r>
          </a:p>
          <a:p>
            <a:pPr algn="ctr" defTabSz="410751" hangingPunct="0">
              <a:spcBef>
                <a:spcPts val="422"/>
              </a:spcBef>
            </a:pPr>
            <a:r>
              <a:rPr lang="en-US" sz="1969" kern="0">
                <a:solidFill>
                  <a:srgbClr val="FFFFFF"/>
                </a:solidFill>
                <a:latin typeface="Corbel" panose="020B0503020204020204" pitchFamily="34" charset="0"/>
                <a:sym typeface="Helvetica Light"/>
              </a:rPr>
              <a:t> Becoming emotionless</a:t>
            </a:r>
          </a:p>
          <a:p>
            <a:pPr algn="ctr" defTabSz="410751" hangingPunct="0">
              <a:spcBef>
                <a:spcPts val="422"/>
              </a:spcBef>
            </a:pPr>
            <a:r>
              <a:rPr lang="en-US" sz="1969" kern="0">
                <a:solidFill>
                  <a:srgbClr val="FFFFFF"/>
                </a:solidFill>
                <a:latin typeface="Corbel" panose="020B0503020204020204" pitchFamily="34" charset="0"/>
                <a:sym typeface="Helvetica Light"/>
              </a:rPr>
              <a:t>Seeking bliss</a:t>
            </a:r>
          </a:p>
          <a:p>
            <a:pPr algn="ctr" defTabSz="410751" hangingPunct="0">
              <a:spcBef>
                <a:spcPts val="422"/>
              </a:spcBef>
            </a:pPr>
            <a:r>
              <a:rPr lang="en-US" sz="1969" kern="0">
                <a:solidFill>
                  <a:srgbClr val="FFFFFF"/>
                </a:solidFill>
                <a:latin typeface="Corbel" panose="020B0503020204020204" pitchFamily="34" charset="0"/>
                <a:sym typeface="Helvetica Light"/>
              </a:rPr>
              <a:t>Withdrawing from life</a:t>
            </a:r>
          </a:p>
          <a:p>
            <a:pPr algn="ctr" defTabSz="410751" hangingPunct="0">
              <a:spcBef>
                <a:spcPts val="422"/>
              </a:spcBef>
            </a:pPr>
            <a:r>
              <a:rPr lang="en-US" sz="1969" kern="0">
                <a:solidFill>
                  <a:srgbClr val="FFFFFF"/>
                </a:solidFill>
                <a:latin typeface="Corbel" panose="020B0503020204020204" pitchFamily="34" charset="0"/>
                <a:sym typeface="Helvetica Light"/>
              </a:rPr>
              <a:t> Relaxation</a:t>
            </a:r>
          </a:p>
          <a:p>
            <a:pPr algn="ctr" defTabSz="410751" hangingPunct="0"/>
            <a:endParaRPr lang="en-US" sz="2531" kern="0">
              <a:solidFill>
                <a:srgbClr val="000000"/>
              </a:solidFill>
              <a:latin typeface="Helvetica Light"/>
              <a:sym typeface="Helvetica Light"/>
            </a:endParaRPr>
          </a:p>
        </p:txBody>
      </p:sp>
    </p:spTree>
    <p:extLst>
      <p:ext uri="{BB962C8B-B14F-4D97-AF65-F5344CB8AC3E}">
        <p14:creationId xmlns:p14="http://schemas.microsoft.com/office/powerpoint/2010/main" val="3073048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EFD5-49C1-4A7A-96EA-A13273E39D13}"/>
              </a:ext>
            </a:extLst>
          </p:cNvPr>
          <p:cNvSpPr>
            <a:spLocks noGrp="1"/>
          </p:cNvSpPr>
          <p:nvPr>
            <p:ph type="title"/>
          </p:nvPr>
        </p:nvSpPr>
        <p:spPr>
          <a:xfrm>
            <a:off x="2553321" y="427673"/>
            <a:ext cx="7632372" cy="855733"/>
          </a:xfrm>
        </p:spPr>
        <p:txBody>
          <a:bodyPr>
            <a:noAutofit/>
          </a:bodyPr>
          <a:lstStyle/>
          <a:p>
            <a:r>
              <a:rPr lang="en-US" sz="3600">
                <a:solidFill>
                  <a:schemeClr val="tx1">
                    <a:lumMod val="65000"/>
                    <a:lumOff val="35000"/>
                  </a:schemeClr>
                </a:solidFill>
                <a:latin typeface="Arial"/>
                <a:cs typeface="Arial"/>
              </a:rPr>
              <a:t>ABOUT THE NORTHWEST MHTTC</a:t>
            </a:r>
          </a:p>
        </p:txBody>
      </p:sp>
      <p:sp>
        <p:nvSpPr>
          <p:cNvPr id="3" name="Content Placeholder 2">
            <a:extLst>
              <a:ext uri="{FF2B5EF4-FFF2-40B4-BE49-F238E27FC236}">
                <a16:creationId xmlns:a16="http://schemas.microsoft.com/office/drawing/2014/main" id="{5DCC29B8-BFE4-4EE2-9525-093E175F91F3}"/>
              </a:ext>
            </a:extLst>
          </p:cNvPr>
          <p:cNvSpPr>
            <a:spLocks noGrp="1"/>
          </p:cNvSpPr>
          <p:nvPr>
            <p:ph sz="half" idx="1"/>
          </p:nvPr>
        </p:nvSpPr>
        <p:spPr>
          <a:xfrm>
            <a:off x="2383264" y="1338975"/>
            <a:ext cx="8119015" cy="434661"/>
          </a:xfrm>
        </p:spPr>
        <p:txBody>
          <a:bodyPr>
            <a:noAutofit/>
          </a:bodyPr>
          <a:lstStyle/>
          <a:p>
            <a:pPr marL="0" indent="0" fontAlgn="base">
              <a:lnSpc>
                <a:spcPct val="100000"/>
              </a:lnSpc>
              <a:buNone/>
            </a:pPr>
            <a:r>
              <a:rPr lang="en-US" sz="2000" b="1">
                <a:solidFill>
                  <a:srgbClr val="CC4927"/>
                </a:solidFill>
                <a:latin typeface="Arial" panose="020B0604020202020204" pitchFamily="34" charset="0"/>
                <a:cs typeface="Arial" panose="020B0604020202020204" pitchFamily="34" charset="0"/>
              </a:rPr>
              <a:t>PROUDLY SERVING</a:t>
            </a:r>
            <a:r>
              <a:rPr lang="en-US" sz="2000">
                <a:solidFill>
                  <a:srgbClr val="CC4927"/>
                </a:solidFill>
                <a:latin typeface="Arial" panose="020B0604020202020204" pitchFamily="34" charset="0"/>
                <a:cs typeface="Arial" panose="020B0604020202020204" pitchFamily="34" charset="0"/>
              </a:rPr>
              <a:t>​  </a:t>
            </a:r>
            <a:r>
              <a:rPr lang="en-US" sz="2000">
                <a:solidFill>
                  <a:schemeClr val="tx1">
                    <a:lumMod val="65000"/>
                    <a:lumOff val="35000"/>
                  </a:schemeClr>
                </a:solidFill>
                <a:latin typeface="Arial" panose="020B0604020202020204" pitchFamily="34" charset="0"/>
                <a:cs typeface="Arial" panose="020B0604020202020204" pitchFamily="34" charset="0"/>
              </a:rPr>
              <a:t>ALASKA, IDAHO, OREGON &amp; WASHINGTON</a:t>
            </a:r>
          </a:p>
        </p:txBody>
      </p:sp>
      <p:pic>
        <p:nvPicPr>
          <p:cNvPr id="6" name="Content Placeholder 5" descr="Map of Region 10, Northwest MHTTC">
            <a:extLst>
              <a:ext uri="{FF2B5EF4-FFF2-40B4-BE49-F238E27FC236}">
                <a16:creationId xmlns:a16="http://schemas.microsoft.com/office/drawing/2014/main" id="{4BEC3F31-A96C-476F-9E38-17B5E3E9F77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24127" y="2224523"/>
            <a:ext cx="4043961" cy="4185520"/>
          </a:xfrm>
        </p:spPr>
      </p:pic>
      <p:pic>
        <p:nvPicPr>
          <p:cNvPr id="11" name="Picture 10" descr="logo MHTTC">
            <a:extLst>
              <a:ext uri="{FF2B5EF4-FFF2-40B4-BE49-F238E27FC236}">
                <a16:creationId xmlns:a16="http://schemas.microsoft.com/office/drawing/2014/main" id="{07242713-FE0A-4AF1-97AC-D44211118B4F}"/>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771" y="377421"/>
            <a:ext cx="938786" cy="902210"/>
          </a:xfrm>
          <a:prstGeom prst="rect">
            <a:avLst/>
          </a:prstGeom>
        </p:spPr>
      </p:pic>
      <p:sp>
        <p:nvSpPr>
          <p:cNvPr id="12" name="TextBox 11">
            <a:extLst>
              <a:ext uri="{FF2B5EF4-FFF2-40B4-BE49-F238E27FC236}">
                <a16:creationId xmlns:a16="http://schemas.microsoft.com/office/drawing/2014/main" id="{5F0BD423-1E09-492D-BF6B-198B8475C505}"/>
              </a:ext>
            </a:extLst>
          </p:cNvPr>
          <p:cNvSpPr txBox="1"/>
          <p:nvPr/>
        </p:nvSpPr>
        <p:spPr>
          <a:xfrm>
            <a:off x="1949946" y="3660007"/>
            <a:ext cx="3586162" cy="523220"/>
          </a:xfrm>
          <a:prstGeom prst="rect">
            <a:avLst/>
          </a:prstGeom>
          <a:noFill/>
        </p:spPr>
        <p:txBody>
          <a:bodyPr wrap="square" rtlCol="0">
            <a:spAutoFit/>
          </a:bodyPr>
          <a:lstStyle/>
          <a:p>
            <a:r>
              <a:rPr lang="en-US" sz="2800">
                <a:solidFill>
                  <a:schemeClr val="tx1">
                    <a:lumMod val="65000"/>
                    <a:lumOff val="35000"/>
                  </a:schemeClr>
                </a:solidFill>
                <a:latin typeface="Arial" panose="020B0604020202020204" pitchFamily="34" charset="0"/>
                <a:cs typeface="Arial" panose="020B0604020202020204" pitchFamily="34" charset="0"/>
              </a:rPr>
              <a:t>OUR WORKFORCE</a:t>
            </a:r>
          </a:p>
        </p:txBody>
      </p:sp>
      <p:sp>
        <p:nvSpPr>
          <p:cNvPr id="13" name="TextBox 12">
            <a:extLst>
              <a:ext uri="{FF2B5EF4-FFF2-40B4-BE49-F238E27FC236}">
                <a16:creationId xmlns:a16="http://schemas.microsoft.com/office/drawing/2014/main" id="{B901B3B0-85FD-4C27-8B45-2201874D0889}"/>
              </a:ext>
            </a:extLst>
          </p:cNvPr>
          <p:cNvSpPr txBox="1"/>
          <p:nvPr/>
        </p:nvSpPr>
        <p:spPr>
          <a:xfrm>
            <a:off x="1185863" y="2963736"/>
            <a:ext cx="5957888" cy="523220"/>
          </a:xfrm>
          <a:prstGeom prst="rect">
            <a:avLst/>
          </a:prstGeom>
          <a:noFill/>
        </p:spPr>
        <p:txBody>
          <a:bodyPr wrap="square" rtlCol="0">
            <a:spAutoFit/>
          </a:bodyPr>
          <a:lstStyle/>
          <a:p>
            <a:r>
              <a:rPr lang="en-US" sz="2800">
                <a:solidFill>
                  <a:schemeClr val="tx1">
                    <a:lumMod val="65000"/>
                    <a:lumOff val="35000"/>
                  </a:schemeClr>
                </a:solidFill>
                <a:latin typeface="Arial" panose="020B0604020202020204" pitchFamily="34" charset="0"/>
                <a:cs typeface="Arial" panose="020B0604020202020204" pitchFamily="34" charset="0"/>
              </a:rPr>
              <a:t>EVIDENCE-BASED PRACTICES </a:t>
            </a:r>
          </a:p>
        </p:txBody>
      </p:sp>
      <p:sp>
        <p:nvSpPr>
          <p:cNvPr id="10" name="Rectangle 9">
            <a:extLst>
              <a:ext uri="{FF2B5EF4-FFF2-40B4-BE49-F238E27FC236}">
                <a16:creationId xmlns:a16="http://schemas.microsoft.com/office/drawing/2014/main" id="{9B930BF6-CB40-4424-89A2-810125985B01}"/>
              </a:ext>
            </a:extLst>
          </p:cNvPr>
          <p:cNvSpPr/>
          <p:nvPr/>
        </p:nvSpPr>
        <p:spPr>
          <a:xfrm>
            <a:off x="2496654" y="2332194"/>
            <a:ext cx="3018775" cy="369332"/>
          </a:xfrm>
          <a:prstGeom prst="rect">
            <a:avLst/>
          </a:prstGeom>
        </p:spPr>
        <p:txBody>
          <a:bodyPr wrap="none">
            <a:spAutoFit/>
          </a:bodyPr>
          <a:lstStyle/>
          <a:p>
            <a:r>
              <a:rPr lang="en-US">
                <a:solidFill>
                  <a:schemeClr val="tx1">
                    <a:lumMod val="65000"/>
                    <a:lumOff val="3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mhttcnetwork.org/northwest</a:t>
            </a:r>
            <a:endParaRPr lang="en-US">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Picture 14" descr="icon world wide web">
            <a:extLst>
              <a:ext uri="{FF2B5EF4-FFF2-40B4-BE49-F238E27FC236}">
                <a16:creationId xmlns:a16="http://schemas.microsoft.com/office/drawing/2014/main" id="{809E25E1-F7AB-4365-9DF7-BD20296980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46" y="2240635"/>
            <a:ext cx="552451" cy="552451"/>
          </a:xfrm>
          <a:prstGeom prst="rect">
            <a:avLst/>
          </a:prstGeom>
        </p:spPr>
      </p:pic>
      <p:sp>
        <p:nvSpPr>
          <p:cNvPr id="16" name="TextBox 15">
            <a:extLst>
              <a:ext uri="{FF2B5EF4-FFF2-40B4-BE49-F238E27FC236}">
                <a16:creationId xmlns:a16="http://schemas.microsoft.com/office/drawing/2014/main" id="{20A03AB0-EECB-4E82-9EF9-CDBC21B2F338}"/>
              </a:ext>
            </a:extLst>
          </p:cNvPr>
          <p:cNvSpPr txBox="1"/>
          <p:nvPr/>
        </p:nvSpPr>
        <p:spPr>
          <a:xfrm>
            <a:off x="1409481" y="4356278"/>
            <a:ext cx="4800819" cy="1384995"/>
          </a:xfrm>
          <a:prstGeom prst="rect">
            <a:avLst/>
          </a:prstGeom>
          <a:noFill/>
        </p:spPr>
        <p:txBody>
          <a:bodyPr wrap="square" rtlCol="0">
            <a:spAutoFit/>
          </a:bodyPr>
          <a:lstStyle/>
          <a:p>
            <a:pPr algn="ctr"/>
            <a:r>
              <a:rPr lang="en-US" sz="2800">
                <a:solidFill>
                  <a:schemeClr val="tx1">
                    <a:lumMod val="65000"/>
                    <a:lumOff val="35000"/>
                  </a:schemeClr>
                </a:solidFill>
                <a:latin typeface="Arial" panose="020B0604020202020204" pitchFamily="34" charset="0"/>
                <a:cs typeface="Arial" panose="020B0604020202020204" pitchFamily="34" charset="0"/>
              </a:rPr>
              <a:t>TRAINING, </a:t>
            </a:r>
          </a:p>
          <a:p>
            <a:pPr algn="ctr"/>
            <a:r>
              <a:rPr lang="en-US" sz="2800">
                <a:solidFill>
                  <a:schemeClr val="tx1">
                    <a:lumMod val="65000"/>
                    <a:lumOff val="35000"/>
                  </a:schemeClr>
                </a:solidFill>
                <a:latin typeface="Arial" panose="020B0604020202020204" pitchFamily="34" charset="0"/>
                <a:cs typeface="Arial" panose="020B0604020202020204" pitchFamily="34" charset="0"/>
              </a:rPr>
              <a:t>ONLINE COURSES &amp; RESOURCES</a:t>
            </a:r>
          </a:p>
        </p:txBody>
      </p:sp>
      <p:pic>
        <p:nvPicPr>
          <p:cNvPr id="4" name="Picture 4" descr="A picture containing shape&#10;&#10;Description automatically generated">
            <a:extLst>
              <a:ext uri="{FF2B5EF4-FFF2-40B4-BE49-F238E27FC236}">
                <a16:creationId xmlns:a16="http://schemas.microsoft.com/office/drawing/2014/main" id="{68BCD9EF-8837-46BE-919F-93FD5A6FDA0F}"/>
              </a:ext>
            </a:extLst>
          </p:cNvPr>
          <p:cNvPicPr>
            <a:picLocks noChangeAspect="1"/>
          </p:cNvPicPr>
          <p:nvPr/>
        </p:nvPicPr>
        <p:blipFill>
          <a:blip r:embed="rId8"/>
          <a:stretch>
            <a:fillRect/>
          </a:stretch>
        </p:blipFill>
        <p:spPr>
          <a:xfrm>
            <a:off x="375335" y="5889511"/>
            <a:ext cx="2352114" cy="783851"/>
          </a:xfrm>
          <a:prstGeom prst="rect">
            <a:avLst/>
          </a:prstGeom>
        </p:spPr>
      </p:pic>
    </p:spTree>
    <p:custDataLst>
      <p:tags r:id="rId1"/>
    </p:custDataLst>
    <p:extLst>
      <p:ext uri="{BB962C8B-B14F-4D97-AF65-F5344CB8AC3E}">
        <p14:creationId xmlns:p14="http://schemas.microsoft.com/office/powerpoint/2010/main" val="694247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69387-BECF-BF42-8940-6DCFBE350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307" y="901206"/>
            <a:ext cx="5706795" cy="3747478"/>
          </a:xfrm>
          <a:prstGeom prst="rect">
            <a:avLst/>
          </a:prstGeom>
          <a:effectLst>
            <a:softEdge rad="63500"/>
          </a:effectLst>
        </p:spPr>
      </p:pic>
      <p:sp>
        <p:nvSpPr>
          <p:cNvPr id="5" name="TextBox 4">
            <a:extLst>
              <a:ext uri="{FF2B5EF4-FFF2-40B4-BE49-F238E27FC236}">
                <a16:creationId xmlns:a16="http://schemas.microsoft.com/office/drawing/2014/main" id="{8B662935-4997-A84B-A46C-312641AD8C51}"/>
              </a:ext>
            </a:extLst>
          </p:cNvPr>
          <p:cNvSpPr txBox="1"/>
          <p:nvPr/>
        </p:nvSpPr>
        <p:spPr>
          <a:xfrm>
            <a:off x="3200899" y="3960132"/>
            <a:ext cx="5790204"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2531" kern="0">
                <a:solidFill>
                  <a:srgbClr val="FFFFFF"/>
                </a:solidFill>
                <a:latin typeface="Corbel" panose="020B0503020204020204" pitchFamily="34" charset="0"/>
                <a:sym typeface="Helvetica Light"/>
              </a:rPr>
              <a:t>grounding activity</a:t>
            </a:r>
            <a:endParaRPr lang="en-US" sz="1125" kern="0">
              <a:solidFill>
                <a:srgbClr val="FFFFFF"/>
              </a:solidFill>
              <a:latin typeface="Corbel" panose="020B0503020204020204" pitchFamily="34" charset="0"/>
              <a:sym typeface="Helvetica Light"/>
            </a:endParaRPr>
          </a:p>
        </p:txBody>
      </p:sp>
      <p:sp>
        <p:nvSpPr>
          <p:cNvPr id="6" name="TextBox 5">
            <a:extLst>
              <a:ext uri="{FF2B5EF4-FFF2-40B4-BE49-F238E27FC236}">
                <a16:creationId xmlns:a16="http://schemas.microsoft.com/office/drawing/2014/main" id="{95887B41-933C-9D44-B6C6-A9BDE99752B0}"/>
              </a:ext>
            </a:extLst>
          </p:cNvPr>
          <p:cNvSpPr txBox="1"/>
          <p:nvPr/>
        </p:nvSpPr>
        <p:spPr>
          <a:xfrm>
            <a:off x="3080750" y="5133350"/>
            <a:ext cx="6030498" cy="613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687" kern="0">
                <a:solidFill>
                  <a:srgbClr val="FFFFFF"/>
                </a:solidFill>
                <a:latin typeface="Corbel" panose="020B0503020204020204" pitchFamily="34" charset="0"/>
                <a:sym typeface="Helvetica Light"/>
              </a:rPr>
              <a:t>“You can’t know what you want until you know what you’re doing.”</a:t>
            </a:r>
          </a:p>
          <a:p>
            <a:pPr algn="ctr" defTabSz="410751" hangingPunct="0"/>
            <a:endParaRPr lang="en-US" sz="844" i="1" kern="0">
              <a:solidFill>
                <a:srgbClr val="FFFFFF"/>
              </a:solidFill>
              <a:latin typeface="Corbel" panose="020B0503020204020204" pitchFamily="34" charset="0"/>
              <a:sym typeface="Helvetica Light"/>
            </a:endParaRPr>
          </a:p>
          <a:p>
            <a:pPr algn="ctr" defTabSz="410751" hangingPunct="0"/>
            <a:r>
              <a:rPr lang="en-US" sz="984" i="1" kern="0">
                <a:solidFill>
                  <a:srgbClr val="FFFFFF"/>
                </a:solidFill>
                <a:latin typeface="Corbel" panose="020B0503020204020204" pitchFamily="34" charset="0"/>
                <a:sym typeface="Helvetica Light"/>
              </a:rPr>
              <a:t>Moshe Feldenkrais, body therapist</a:t>
            </a:r>
          </a:p>
        </p:txBody>
      </p:sp>
    </p:spTree>
    <p:extLst>
      <p:ext uri="{BB962C8B-B14F-4D97-AF65-F5344CB8AC3E}">
        <p14:creationId xmlns:p14="http://schemas.microsoft.com/office/powerpoint/2010/main" val="3490925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hape 180">
            <a:extLst>
              <a:ext uri="{FF2B5EF4-FFF2-40B4-BE49-F238E27FC236}">
                <a16:creationId xmlns:a16="http://schemas.microsoft.com/office/drawing/2014/main" id="{6D2B14D8-DCEB-FD47-9D78-54E80F8B7C86}"/>
              </a:ext>
            </a:extLst>
          </p:cNvPr>
          <p:cNvSpPr/>
          <p:nvPr/>
        </p:nvSpPr>
        <p:spPr>
          <a:xfrm>
            <a:off x="3253241" y="4890161"/>
            <a:ext cx="5980176" cy="1110690"/>
          </a:xfrm>
          <a:prstGeom prst="rect">
            <a:avLst/>
          </a:prstGeom>
          <a:ln w="12700">
            <a:miter lim="400000"/>
          </a:ln>
          <a:effectLst>
            <a:outerShdw blurRad="50800" dist="25400" dir="2700000" rotWithShape="0">
              <a:srgbClr val="000000">
                <a:alpha val="65034"/>
              </a:srgbClr>
            </a:outerShdw>
          </a:effectLst>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600">
                <a:solidFill>
                  <a:srgbClr val="FFFFFF"/>
                </a:solidFill>
              </a:defRPr>
            </a:lvl1pPr>
          </a:lstStyle>
          <a:p>
            <a:pPr algn="ctr" defTabSz="410751" hangingPunct="0"/>
            <a:r>
              <a:rPr lang="en-US" sz="2531" kern="0">
                <a:solidFill>
                  <a:srgbClr val="DCDEE0"/>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What brings you to this work? </a:t>
            </a:r>
          </a:p>
          <a:p>
            <a:pPr algn="ctr" defTabSz="410751" hangingPunct="0"/>
            <a:endParaRPr lang="en-US" sz="1687" kern="0">
              <a:solidFill>
                <a:srgbClr val="DCDEE0"/>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endParaRPr>
          </a:p>
          <a:p>
            <a:pPr algn="ctr" defTabSz="410751" hangingPunct="0"/>
            <a:r>
              <a:rPr lang="en-US" sz="2531" kern="0">
                <a:solidFill>
                  <a:srgbClr val="DCDEE0"/>
                </a:solidFill>
                <a:effectLst>
                  <a:outerShdw blurRad="50800" dist="38100" dir="2700000" algn="tl" rotWithShape="0">
                    <a:prstClr val="black">
                      <a:alpha val="40000"/>
                    </a:prstClr>
                  </a:outerShdw>
                </a:effectLst>
                <a:latin typeface="Corbel" panose="020B0503020204020204" pitchFamily="34" charset="0"/>
                <a:ea typeface="Helvetica Neue" panose="02000503000000020004" pitchFamily="2" charset="0"/>
                <a:cs typeface="Helvetica Neue" panose="02000503000000020004" pitchFamily="2" charset="0"/>
                <a:sym typeface="Helvetica Light"/>
              </a:rPr>
              <a:t>What do you bring to this work?</a:t>
            </a:r>
          </a:p>
        </p:txBody>
      </p:sp>
      <p:pic>
        <p:nvPicPr>
          <p:cNvPr id="3" name="Picture 5">
            <a:extLst>
              <a:ext uri="{FF2B5EF4-FFF2-40B4-BE49-F238E27FC236}">
                <a16:creationId xmlns:a16="http://schemas.microsoft.com/office/drawing/2014/main" id="{1E0E1893-A28E-6244-83D9-BB145E7E242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88379" y="1822883"/>
            <a:ext cx="3415243" cy="271472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B67432EE-9C9F-9C4E-8B1F-557EAEB23C2D}"/>
              </a:ext>
            </a:extLst>
          </p:cNvPr>
          <p:cNvSpPr>
            <a:spLocks noChangeArrowheads="1"/>
          </p:cNvSpPr>
          <p:nvPr/>
        </p:nvSpPr>
        <p:spPr bwMode="auto">
          <a:xfrm>
            <a:off x="4256553" y="723792"/>
            <a:ext cx="3678893" cy="71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pPr algn="ctr" defTabSz="642915" eaLnBrk="0" fontAlgn="base" hangingPunct="0">
              <a:spcBef>
                <a:spcPct val="0"/>
              </a:spcBef>
              <a:spcAft>
                <a:spcPct val="0"/>
              </a:spcAft>
            </a:pPr>
            <a:r>
              <a:rPr lang="en-US" altLang="en-US" sz="4219" b="1" kern="0">
                <a:solidFill>
                  <a:srgbClr val="FFFFFF"/>
                </a:solidFill>
                <a:latin typeface="Corbel" panose="020B0503020204020204" pitchFamily="34" charset="0"/>
                <a:cs typeface="Calibri" panose="020F0502020204030204" pitchFamily="34" charset="0"/>
                <a:sym typeface="Helvetica Light"/>
              </a:rPr>
              <a:t>Self-awareness</a:t>
            </a:r>
            <a:endParaRPr lang="en-US" altLang="en-US" sz="4219" kern="0">
              <a:solidFill>
                <a:srgbClr val="FFFFFF"/>
              </a:solidFill>
              <a:latin typeface="Corbel" panose="020B050302020402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4012582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69292AF-E970-2C40-8D6C-6DF5B11A52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1499" y="1349711"/>
            <a:ext cx="5712766" cy="454098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0089FDE-FD38-D84B-90C7-5E1FE754A5E8}"/>
              </a:ext>
            </a:extLst>
          </p:cNvPr>
          <p:cNvSpPr txBox="1"/>
          <p:nvPr/>
        </p:nvSpPr>
        <p:spPr>
          <a:xfrm>
            <a:off x="1070350" y="5275814"/>
            <a:ext cx="3289448" cy="584775"/>
          </a:xfrm>
          <a:prstGeom prst="rect">
            <a:avLst/>
          </a:prstGeom>
          <a:noFill/>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defTabSz="410751" eaLnBrk="1" hangingPunct="1">
              <a:defRPr/>
            </a:pPr>
            <a:r>
              <a:rPr lang="en-US" altLang="en-US" sz="3200" kern="0">
                <a:solidFill>
                  <a:srgbClr val="FFFFFF"/>
                </a:solidFill>
                <a:effectLst>
                  <a:outerShdw blurRad="50800" dist="38100" dir="2700000" algn="tl" rotWithShape="0">
                    <a:prstClr val="black">
                      <a:alpha val="40000"/>
                    </a:prstClr>
                  </a:outerShdw>
                </a:effectLst>
                <a:latin typeface="Corbel" panose="020B0503020204020204" pitchFamily="34" charset="0"/>
                <a:ea typeface="Lucida Grande" charset="0"/>
                <a:cs typeface="Lucida Grande" charset="0"/>
              </a:rPr>
              <a:t>river of resilience</a:t>
            </a:r>
          </a:p>
        </p:txBody>
      </p:sp>
    </p:spTree>
    <p:extLst>
      <p:ext uri="{BB962C8B-B14F-4D97-AF65-F5344CB8AC3E}">
        <p14:creationId xmlns:p14="http://schemas.microsoft.com/office/powerpoint/2010/main" val="31475392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D68AF15-7B27-0748-A4D0-B052DB43B51F}"/>
              </a:ext>
            </a:extLst>
          </p:cNvPr>
          <p:cNvSpPr>
            <a:spLocks noChangeArrowheads="1"/>
          </p:cNvSpPr>
          <p:nvPr/>
        </p:nvSpPr>
        <p:spPr bwMode="auto">
          <a:xfrm>
            <a:off x="4232317" y="402306"/>
            <a:ext cx="3685305" cy="64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prstTxWarp prst="textNoShape">
              <a:avLst/>
            </a:prstTxWarp>
            <a:spAutoFit/>
          </a:bodyPr>
          <a:lstStyle/>
          <a:p>
            <a:pPr algn="ctr" defTabSz="642915" eaLnBrk="0" fontAlgn="base" hangingPunct="0">
              <a:spcBef>
                <a:spcPct val="0"/>
              </a:spcBef>
              <a:spcAft>
                <a:spcPct val="0"/>
              </a:spcAft>
            </a:pPr>
            <a:r>
              <a:rPr lang="en-US" altLang="en-US" sz="3797" b="1" kern="0">
                <a:solidFill>
                  <a:srgbClr val="FFFFFF"/>
                </a:solidFill>
                <a:latin typeface="Corbel" panose="020B0503020204020204" pitchFamily="34" charset="0"/>
                <a:ea typeface="Times New Roman" panose="02020603050405020304" pitchFamily="18" charset="0"/>
                <a:cs typeface="Calibri" panose="020F0502020204030204" pitchFamily="34" charset="0"/>
                <a:sym typeface="Helvetica Light"/>
              </a:rPr>
              <a:t>river of resilience</a:t>
            </a:r>
            <a:endParaRPr lang="en-US" altLang="en-US" sz="3797" kern="0">
              <a:solidFill>
                <a:srgbClr val="FFFFFF"/>
              </a:solidFill>
              <a:latin typeface="Corbel" panose="020B0503020204020204" pitchFamily="34" charset="0"/>
              <a:cs typeface="Calibri" panose="020F0502020204030204" pitchFamily="34" charset="0"/>
              <a:sym typeface="Helvetica Light"/>
            </a:endParaRPr>
          </a:p>
        </p:txBody>
      </p:sp>
      <p:sp>
        <p:nvSpPr>
          <p:cNvPr id="4" name="Rectangle 4">
            <a:extLst>
              <a:ext uri="{FF2B5EF4-FFF2-40B4-BE49-F238E27FC236}">
                <a16:creationId xmlns:a16="http://schemas.microsoft.com/office/drawing/2014/main" id="{AA858E52-0A13-644F-B596-D66689B1151F}"/>
              </a:ext>
            </a:extLst>
          </p:cNvPr>
          <p:cNvSpPr>
            <a:spLocks noChangeArrowheads="1"/>
          </p:cNvSpPr>
          <p:nvPr/>
        </p:nvSpPr>
        <p:spPr bwMode="auto">
          <a:xfrm>
            <a:off x="8024813" y="321469"/>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t" anchorCtr="0" compatLnSpc="1">
            <a:prstTxWarp prst="textNoShape">
              <a:avLst/>
            </a:prstTxWarp>
          </a:bodyPr>
          <a:lstStyle/>
          <a:p>
            <a:pPr algn="ctr" defTabSz="410751" hangingPunct="0"/>
            <a:endParaRPr lang="en-US" sz="2531" kern="0">
              <a:solidFill>
                <a:srgbClr val="000000"/>
              </a:solidFill>
              <a:latin typeface="Helvetica Light"/>
              <a:sym typeface="Helvetica Light"/>
            </a:endParaRPr>
          </a:p>
        </p:txBody>
      </p:sp>
      <p:sp>
        <p:nvSpPr>
          <p:cNvPr id="5" name="Rectangle 5">
            <a:extLst>
              <a:ext uri="{FF2B5EF4-FFF2-40B4-BE49-F238E27FC236}">
                <a16:creationId xmlns:a16="http://schemas.microsoft.com/office/drawing/2014/main" id="{7F6137E3-7018-A54D-B099-6CA27DA07A73}"/>
              </a:ext>
            </a:extLst>
          </p:cNvPr>
          <p:cNvSpPr>
            <a:spLocks noChangeArrowheads="1"/>
          </p:cNvSpPr>
          <p:nvPr/>
        </p:nvSpPr>
        <p:spPr bwMode="auto">
          <a:xfrm>
            <a:off x="2395670" y="3428793"/>
            <a:ext cx="7400661" cy="294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prstTxWarp prst="textNoShape">
              <a:avLst/>
            </a:prstTxWarp>
            <a:spAutoFit/>
          </a:bodyPr>
          <a:lstStyle/>
          <a:p>
            <a:pPr defTabSz="642915" eaLnBrk="0" fontAlgn="base" hangingPunct="0">
              <a:spcBef>
                <a:spcPct val="0"/>
              </a:spcBef>
              <a:spcAft>
                <a:spcPct val="0"/>
              </a:spcAft>
            </a:pPr>
            <a:r>
              <a:rPr lang="en-US" altLang="en-US" sz="1969" kern="0">
                <a:solidFill>
                  <a:srgbClr val="DCDEE0"/>
                </a:solidFill>
                <a:latin typeface="Corbel" panose="020B0503020204020204" pitchFamily="34" charset="0"/>
                <a:ea typeface="Times New Roman" panose="02020603050405020304" pitchFamily="18" charset="0"/>
                <a:cs typeface="Calibri" panose="020F0502020204030204" pitchFamily="34" charset="0"/>
                <a:sym typeface="Helvetica Light"/>
              </a:rPr>
              <a:t>1. Please draw a river. In the river currents, identify the core values and strengths you bring to this work.</a:t>
            </a:r>
          </a:p>
          <a:p>
            <a:pPr defTabSz="642915" eaLnBrk="0" fontAlgn="base" hangingPunct="0">
              <a:spcBef>
                <a:spcPct val="0"/>
              </a:spcBef>
              <a:spcAft>
                <a:spcPct val="0"/>
              </a:spcAft>
            </a:pPr>
            <a:endParaRPr lang="en-US" altLang="en-US" sz="984" kern="0">
              <a:solidFill>
                <a:srgbClr val="DCDEE0"/>
              </a:solidFill>
              <a:latin typeface="Corbel" panose="020B0503020204020204" pitchFamily="34" charset="0"/>
              <a:cs typeface="Calibri" panose="020F0502020204030204" pitchFamily="34" charset="0"/>
              <a:sym typeface="Helvetica Light"/>
            </a:endParaRPr>
          </a:p>
          <a:p>
            <a:pPr defTabSz="642915" eaLnBrk="0" fontAlgn="base" hangingPunct="0">
              <a:spcBef>
                <a:spcPct val="0"/>
              </a:spcBef>
              <a:spcAft>
                <a:spcPct val="0"/>
              </a:spcAft>
            </a:pPr>
            <a:r>
              <a:rPr lang="en-US" altLang="en-US" sz="1969" kern="0">
                <a:solidFill>
                  <a:srgbClr val="DCDEE0"/>
                </a:solidFill>
                <a:latin typeface="Corbel" panose="020B0503020204020204" pitchFamily="34" charset="0"/>
                <a:ea typeface="Times New Roman" panose="02020603050405020304" pitchFamily="18" charset="0"/>
                <a:cs typeface="Calibri" panose="020F0502020204030204" pitchFamily="34" charset="0"/>
                <a:sym typeface="Helvetica Light"/>
              </a:rPr>
              <a:t>2. Add streams flowing into the river naming significant people in your life who have inspired you. </a:t>
            </a:r>
          </a:p>
          <a:p>
            <a:pPr defTabSz="642915" eaLnBrk="0" fontAlgn="base" hangingPunct="0">
              <a:spcBef>
                <a:spcPct val="0"/>
              </a:spcBef>
              <a:spcAft>
                <a:spcPct val="0"/>
              </a:spcAft>
            </a:pPr>
            <a:endParaRPr lang="en-US" altLang="en-US" sz="984" kern="0">
              <a:solidFill>
                <a:srgbClr val="DCDEE0"/>
              </a:solidFill>
              <a:latin typeface="Corbel" panose="020B0503020204020204" pitchFamily="34" charset="0"/>
              <a:cs typeface="Calibri" panose="020F0502020204030204" pitchFamily="34" charset="0"/>
              <a:sym typeface="Helvetica Light"/>
            </a:endParaRPr>
          </a:p>
          <a:p>
            <a:pPr defTabSz="642915" eaLnBrk="0" fontAlgn="base" hangingPunct="0">
              <a:spcBef>
                <a:spcPct val="0"/>
              </a:spcBef>
              <a:spcAft>
                <a:spcPct val="0"/>
              </a:spcAft>
            </a:pPr>
            <a:r>
              <a:rPr lang="en-US" altLang="en-US" sz="1969" kern="0">
                <a:solidFill>
                  <a:srgbClr val="DCDEE0"/>
                </a:solidFill>
                <a:latin typeface="Corbel" panose="020B0503020204020204" pitchFamily="34" charset="0"/>
                <a:ea typeface="Times New Roman" panose="02020603050405020304" pitchFamily="18" charset="0"/>
                <a:cs typeface="Calibri" panose="020F0502020204030204" pitchFamily="34" charset="0"/>
                <a:sym typeface="Helvetica Light"/>
              </a:rPr>
              <a:t>3. Place rocks or waterfalls in the river representing life events that have challenged and strengthened you.</a:t>
            </a:r>
          </a:p>
          <a:p>
            <a:pPr defTabSz="642915" eaLnBrk="0" fontAlgn="base" hangingPunct="0">
              <a:spcBef>
                <a:spcPct val="0"/>
              </a:spcBef>
              <a:spcAft>
                <a:spcPct val="0"/>
              </a:spcAft>
            </a:pPr>
            <a:endParaRPr lang="en-US" altLang="en-US" sz="984" kern="0">
              <a:solidFill>
                <a:srgbClr val="DCDEE0"/>
              </a:solidFill>
              <a:latin typeface="Corbel" panose="020B0503020204020204" pitchFamily="34" charset="0"/>
              <a:cs typeface="Calibri" panose="020F0502020204030204" pitchFamily="34" charset="0"/>
              <a:sym typeface="Helvetica Light"/>
            </a:endParaRPr>
          </a:p>
          <a:p>
            <a:pPr defTabSz="642915" eaLnBrk="0" fontAlgn="base" hangingPunct="0">
              <a:spcBef>
                <a:spcPct val="0"/>
              </a:spcBef>
              <a:spcAft>
                <a:spcPct val="0"/>
              </a:spcAft>
            </a:pPr>
            <a:r>
              <a:rPr lang="en-US" altLang="en-US" sz="1969" kern="0">
                <a:solidFill>
                  <a:srgbClr val="DCDEE0"/>
                </a:solidFill>
                <a:latin typeface="Corbel" panose="020B0503020204020204" pitchFamily="34" charset="0"/>
                <a:ea typeface="Times New Roman" panose="02020603050405020304" pitchFamily="18" charset="0"/>
                <a:cs typeface="Calibri" panose="020F0502020204030204" pitchFamily="34" charset="0"/>
                <a:sym typeface="Helvetica Light"/>
              </a:rPr>
              <a:t>4. Draw a signpost by the river with your personal mission statement related to your work.</a:t>
            </a:r>
            <a:endParaRPr lang="en-US" altLang="en-US" sz="1969" kern="0">
              <a:solidFill>
                <a:srgbClr val="DCDEE0"/>
              </a:solidFill>
              <a:latin typeface="Corbel" panose="020B0503020204020204" pitchFamily="34" charset="0"/>
              <a:cs typeface="Calibri" panose="020F0502020204030204" pitchFamily="34" charset="0"/>
              <a:sym typeface="Helvetica Light"/>
            </a:endParaRPr>
          </a:p>
        </p:txBody>
      </p:sp>
      <p:pic>
        <p:nvPicPr>
          <p:cNvPr id="6" name="Picture 5">
            <a:extLst>
              <a:ext uri="{FF2B5EF4-FFF2-40B4-BE49-F238E27FC236}">
                <a16:creationId xmlns:a16="http://schemas.microsoft.com/office/drawing/2014/main" id="{A469E484-52BB-FD4F-8263-1718F7C392D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282" y="1277243"/>
            <a:ext cx="2617436" cy="192605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60769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1E87C-1E01-7F43-93C4-93B1F95DAFB5}"/>
              </a:ext>
            </a:extLst>
          </p:cNvPr>
          <p:cNvSpPr txBox="1"/>
          <p:nvPr/>
        </p:nvSpPr>
        <p:spPr>
          <a:xfrm>
            <a:off x="1839039" y="1899780"/>
            <a:ext cx="2412460" cy="3467872"/>
          </a:xfrm>
          <a:prstGeom prst="rect">
            <a:avLst/>
          </a:prstGeom>
          <a:noFill/>
        </p:spPr>
        <p:txBody>
          <a:bodyPr wrap="square">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defTabSz="410751" eaLnBrk="1" hangingPunct="1">
              <a:defRPr/>
            </a:pPr>
            <a:r>
              <a:rPr lang="en-US" altLang="en-US" sz="1828" kern="0">
                <a:solidFill>
                  <a:srgbClr val="FFFFFF"/>
                </a:solidFill>
                <a:latin typeface="Corbel" panose="020B0503020204020204" pitchFamily="34" charset="0"/>
                <a:ea typeface="Lucida Grande" charset="0"/>
                <a:cs typeface="Lucida Grande" charset="0"/>
              </a:rPr>
              <a:t>Your core values?</a:t>
            </a:r>
          </a:p>
          <a:p>
            <a:pPr defTabSz="410751" eaLnBrk="1" hangingPunct="1">
              <a:defRPr/>
            </a:pPr>
            <a:endParaRPr lang="en-US" altLang="en-US" sz="1828" kern="0">
              <a:solidFill>
                <a:srgbClr val="FFFFFF"/>
              </a:solidFill>
              <a:latin typeface="Corbel" panose="020B0503020204020204" pitchFamily="34" charset="0"/>
              <a:ea typeface="Lucida Grande" charset="0"/>
              <a:cs typeface="Lucida Grande" charset="0"/>
            </a:endParaRPr>
          </a:p>
          <a:p>
            <a:pPr defTabSz="410751" eaLnBrk="1" hangingPunct="1">
              <a:defRPr/>
            </a:pPr>
            <a:r>
              <a:rPr lang="en-US" altLang="en-US" sz="1828" kern="0">
                <a:solidFill>
                  <a:srgbClr val="FFFFFF"/>
                </a:solidFill>
                <a:latin typeface="Corbel" panose="020B0503020204020204" pitchFamily="34" charset="0"/>
                <a:ea typeface="Lucida Grande" charset="0"/>
                <a:cs typeface="Lucida Grande" charset="0"/>
              </a:rPr>
              <a:t>Your  strengths?</a:t>
            </a:r>
          </a:p>
          <a:p>
            <a:pPr defTabSz="410751" eaLnBrk="1" hangingPunct="1">
              <a:defRPr/>
            </a:pPr>
            <a:endParaRPr lang="en-US" altLang="en-US" sz="1828" kern="0">
              <a:solidFill>
                <a:srgbClr val="FFFFFF"/>
              </a:solidFill>
              <a:latin typeface="Corbel" panose="020B0503020204020204" pitchFamily="34" charset="0"/>
              <a:ea typeface="Lucida Grande" charset="0"/>
              <a:cs typeface="Lucida Grande" charset="0"/>
            </a:endParaRPr>
          </a:p>
          <a:p>
            <a:pPr defTabSz="410751" eaLnBrk="1" hangingPunct="1">
              <a:defRPr/>
            </a:pPr>
            <a:r>
              <a:rPr lang="en-US" altLang="en-US" sz="1828" kern="0">
                <a:solidFill>
                  <a:srgbClr val="FFFFFF"/>
                </a:solidFill>
                <a:latin typeface="Corbel" panose="020B0503020204020204" pitchFamily="34" charset="0"/>
                <a:ea typeface="Lucida Grande" charset="0"/>
                <a:cs typeface="Lucida Grande" charset="0"/>
              </a:rPr>
              <a:t>Significant people who have inspired you?</a:t>
            </a:r>
          </a:p>
          <a:p>
            <a:pPr defTabSz="410751" eaLnBrk="1" hangingPunct="1">
              <a:defRPr/>
            </a:pPr>
            <a:endParaRPr lang="en-US" altLang="en-US" sz="1828" kern="0">
              <a:solidFill>
                <a:srgbClr val="FFFFFF"/>
              </a:solidFill>
              <a:latin typeface="Corbel" panose="020B0503020204020204" pitchFamily="34" charset="0"/>
              <a:ea typeface="Lucida Grande" charset="0"/>
              <a:cs typeface="Lucida Grande" charset="0"/>
            </a:endParaRPr>
          </a:p>
          <a:p>
            <a:pPr defTabSz="410751" eaLnBrk="1" hangingPunct="1">
              <a:defRPr/>
            </a:pPr>
            <a:r>
              <a:rPr lang="en-US" altLang="en-US" sz="1828" kern="0">
                <a:solidFill>
                  <a:srgbClr val="FFFFFF"/>
                </a:solidFill>
                <a:latin typeface="Corbel" panose="020B0503020204020204" pitchFamily="34" charset="0"/>
                <a:ea typeface="Lucida Grande" charset="0"/>
                <a:cs typeface="Lucida Grande" charset="0"/>
              </a:rPr>
              <a:t>Challenges that have strengthened you?</a:t>
            </a:r>
            <a:endParaRPr lang="en-US" altLang="en-US" sz="1828" i="1" kern="0">
              <a:solidFill>
                <a:srgbClr val="FFFFFF"/>
              </a:solidFill>
              <a:latin typeface="Corbel" panose="020B0503020204020204" pitchFamily="34" charset="0"/>
              <a:ea typeface="Lucida Grande" charset="0"/>
              <a:cs typeface="Lucida Grande" charset="0"/>
            </a:endParaRPr>
          </a:p>
          <a:p>
            <a:pPr defTabSz="410751" eaLnBrk="1" hangingPunct="1">
              <a:defRPr/>
            </a:pPr>
            <a:endParaRPr lang="en-US" altLang="en-US" sz="1828" kern="0">
              <a:solidFill>
                <a:srgbClr val="FFFFFF"/>
              </a:solidFill>
              <a:latin typeface="Corbel" panose="020B0503020204020204" pitchFamily="34" charset="0"/>
              <a:ea typeface="Lucida Grande" charset="0"/>
              <a:cs typeface="Lucida Grande" charset="0"/>
            </a:endParaRPr>
          </a:p>
          <a:p>
            <a:pPr defTabSz="410751" eaLnBrk="1" hangingPunct="1">
              <a:defRPr/>
            </a:pPr>
            <a:r>
              <a:rPr lang="en-US" altLang="en-US" sz="1828" kern="0">
                <a:solidFill>
                  <a:srgbClr val="FFFFFF"/>
                </a:solidFill>
                <a:latin typeface="Corbel" panose="020B0503020204020204" pitchFamily="34" charset="0"/>
                <a:ea typeface="Lucida Grande" charset="0"/>
                <a:cs typeface="Lucida Grande" charset="0"/>
              </a:rPr>
              <a:t>Your purpose, calling, mission?</a:t>
            </a:r>
          </a:p>
        </p:txBody>
      </p:sp>
      <p:pic>
        <p:nvPicPr>
          <p:cNvPr id="4" name="Picture 5">
            <a:extLst>
              <a:ext uri="{FF2B5EF4-FFF2-40B4-BE49-F238E27FC236}">
                <a16:creationId xmlns:a16="http://schemas.microsoft.com/office/drawing/2014/main" id="{D2E6DB6F-357C-2345-9569-919D12A5FB2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51499" y="1349711"/>
            <a:ext cx="5712766" cy="4540987"/>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7085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DFB365-70B7-FC4E-95DF-D671F1A1B8B6}"/>
              </a:ext>
            </a:extLst>
          </p:cNvPr>
          <p:cNvPicPr>
            <a:picLocks noChangeAspect="1"/>
          </p:cNvPicPr>
          <p:nvPr/>
        </p:nvPicPr>
        <p:blipFill>
          <a:blip r:embed="rId3"/>
          <a:stretch>
            <a:fillRect/>
          </a:stretch>
        </p:blipFill>
        <p:spPr>
          <a:xfrm>
            <a:off x="5026778" y="2458489"/>
            <a:ext cx="2138445" cy="2997791"/>
          </a:xfrm>
          <a:prstGeom prst="rect">
            <a:avLst/>
          </a:prstGeom>
        </p:spPr>
      </p:pic>
      <p:sp>
        <p:nvSpPr>
          <p:cNvPr id="10" name="Title 1">
            <a:extLst>
              <a:ext uri="{FF2B5EF4-FFF2-40B4-BE49-F238E27FC236}">
                <a16:creationId xmlns:a16="http://schemas.microsoft.com/office/drawing/2014/main" id="{3179EBE3-3838-1E44-8534-6A1C5D94827F}"/>
              </a:ext>
            </a:extLst>
          </p:cNvPr>
          <p:cNvSpPr>
            <a:spLocks noGrp="1"/>
          </p:cNvSpPr>
          <p:nvPr>
            <p:ph type="title"/>
          </p:nvPr>
        </p:nvSpPr>
        <p:spPr>
          <a:xfrm>
            <a:off x="2080054" y="1144217"/>
            <a:ext cx="7524107" cy="975052"/>
          </a:xfrm>
        </p:spPr>
        <p:txBody>
          <a:bodyPr wrap="square" anchor="t">
            <a:spAutoFit/>
          </a:bodyPr>
          <a:lstStyle/>
          <a:p>
            <a:r>
              <a:rPr lang="en-US" sz="5625">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t>What staff need</a:t>
            </a:r>
            <a:endParaRPr lang="en-US" sz="5625" b="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endParaRPr>
          </a:p>
        </p:txBody>
      </p:sp>
    </p:spTree>
    <p:extLst>
      <p:ext uri="{BB962C8B-B14F-4D97-AF65-F5344CB8AC3E}">
        <p14:creationId xmlns:p14="http://schemas.microsoft.com/office/powerpoint/2010/main" val="338381624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530934" y="439523"/>
            <a:ext cx="7130133" cy="974924"/>
          </a:xfrm>
        </p:spPr>
        <p:txBody>
          <a:bodyPr anchor="t">
            <a:spAutoFit/>
          </a:bodyPr>
          <a:lstStyle/>
          <a:p>
            <a:r>
              <a:rPr lang="en-US" sz="464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t>What staff need</a:t>
            </a:r>
            <a:br>
              <a:rPr lang="en-US" sz="562">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br>
            <a:endParaRPr lang="en-US" sz="984" b="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endParaRPr>
          </a:p>
        </p:txBody>
      </p:sp>
      <p:sp>
        <p:nvSpPr>
          <p:cNvPr id="5" name="Rectangle 4">
            <a:extLst>
              <a:ext uri="{FF2B5EF4-FFF2-40B4-BE49-F238E27FC236}">
                <a16:creationId xmlns:a16="http://schemas.microsoft.com/office/drawing/2014/main" id="{22C7ADD7-20B4-6F4F-84EE-EEBA668080A9}"/>
              </a:ext>
            </a:extLst>
          </p:cNvPr>
          <p:cNvSpPr/>
          <p:nvPr/>
        </p:nvSpPr>
        <p:spPr>
          <a:xfrm>
            <a:off x="2219094" y="4414257"/>
            <a:ext cx="6677314" cy="525080"/>
          </a:xfrm>
          <a:prstGeom prst="rect">
            <a:avLst/>
          </a:prstGeom>
        </p:spPr>
        <p:txBody>
          <a:bodyPr wrap="square">
            <a:spAutoFit/>
          </a:bodyPr>
          <a:lstStyle/>
          <a:p>
            <a:pPr defTabSz="410751" hangingPunct="0"/>
            <a:r>
              <a:rPr lang="en-US" sz="2812" i="1" kern="0">
                <a:solidFill>
                  <a:srgbClr val="FFFFFF"/>
                </a:solidFill>
                <a:latin typeface="Corbel" panose="020B0503020204020204" pitchFamily="34" charset="0"/>
                <a:sym typeface="Helvetica Light"/>
              </a:rPr>
              <a:t>Key question: What do I get?</a:t>
            </a:r>
          </a:p>
        </p:txBody>
      </p:sp>
      <p:sp>
        <p:nvSpPr>
          <p:cNvPr id="7" name="TextBox 6">
            <a:extLst>
              <a:ext uri="{FF2B5EF4-FFF2-40B4-BE49-F238E27FC236}">
                <a16:creationId xmlns:a16="http://schemas.microsoft.com/office/drawing/2014/main" id="{6A77A35B-7D71-DA4B-927F-D59A99FDB8AA}"/>
              </a:ext>
            </a:extLst>
          </p:cNvPr>
          <p:cNvSpPr txBox="1"/>
          <p:nvPr/>
        </p:nvSpPr>
        <p:spPr>
          <a:xfrm>
            <a:off x="2219094" y="5134344"/>
            <a:ext cx="8262197" cy="12842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969" kern="0">
                <a:solidFill>
                  <a:srgbClr val="FFFFFF"/>
                </a:solidFill>
                <a:latin typeface="Corbel" panose="020B0503020204020204" pitchFamily="34" charset="0"/>
                <a:sym typeface="Helvetica Light"/>
              </a:rPr>
              <a:t>1. Do I know what is expected of me at work? </a:t>
            </a:r>
          </a:p>
          <a:p>
            <a:pPr marL="522368" indent="-522368" defTabSz="410751" hangingPunct="0">
              <a:buFont typeface="+mj-lt"/>
              <a:buAutoNum type="arabicPeriod"/>
            </a:pPr>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2. Do I have the materials and equipment I need to do my work right?</a:t>
            </a:r>
          </a:p>
          <a:p>
            <a:pPr marL="522368" indent="-522368" defTabSz="410751" hangingPunct="0">
              <a:buFont typeface="+mj-lt"/>
              <a:buAutoNum type="arabicPeriod"/>
            </a:pPr>
            <a:endParaRPr lang="en-US" sz="1969" kern="0">
              <a:solidFill>
                <a:srgbClr val="FFFFFF"/>
              </a:solidFill>
              <a:latin typeface="Helvetica Light"/>
              <a:sym typeface="Helvetica Light"/>
            </a:endParaRPr>
          </a:p>
        </p:txBody>
      </p:sp>
      <p:pic>
        <p:nvPicPr>
          <p:cNvPr id="8" name="Picture 7" descr="A blurry image of a person&#10;&#10;Description automatically generated">
            <a:extLst>
              <a:ext uri="{FF2B5EF4-FFF2-40B4-BE49-F238E27FC236}">
                <a16:creationId xmlns:a16="http://schemas.microsoft.com/office/drawing/2014/main" id="{807BA19A-B1F6-3148-9339-4CD48B422B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007" y="1382088"/>
            <a:ext cx="3385984" cy="2539489"/>
          </a:xfrm>
          <a:prstGeom prst="rect">
            <a:avLst/>
          </a:prstGeom>
          <a:effectLst>
            <a:softEdge rad="38100"/>
          </a:effectLst>
        </p:spPr>
      </p:pic>
      <p:sp>
        <p:nvSpPr>
          <p:cNvPr id="9" name="TextBox 8">
            <a:extLst>
              <a:ext uri="{FF2B5EF4-FFF2-40B4-BE49-F238E27FC236}">
                <a16:creationId xmlns:a16="http://schemas.microsoft.com/office/drawing/2014/main" id="{21B7E7BB-A804-EC46-9BA7-7EECE8F5128C}"/>
              </a:ext>
            </a:extLst>
          </p:cNvPr>
          <p:cNvSpPr txBox="1"/>
          <p:nvPr/>
        </p:nvSpPr>
        <p:spPr>
          <a:xfrm>
            <a:off x="5232069" y="3953501"/>
            <a:ext cx="1726435" cy="1586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defTabSz="410751" latinLnBrk="1" hangingPunct="0"/>
            <a:r>
              <a:rPr lang="en-US" sz="562" kern="0">
                <a:solidFill>
                  <a:srgbClr val="DCDEE0"/>
                </a:solidFill>
                <a:latin typeface="Corbel" panose="020B0503020204020204" pitchFamily="34" charset="0"/>
                <a:sym typeface="Helvetica Light"/>
              </a:rPr>
              <a:t>Contemporary Women Artists from Aboriginal Australia</a:t>
            </a:r>
          </a:p>
        </p:txBody>
      </p:sp>
    </p:spTree>
    <p:extLst>
      <p:ext uri="{BB962C8B-B14F-4D97-AF65-F5344CB8AC3E}">
        <p14:creationId xmlns:p14="http://schemas.microsoft.com/office/powerpoint/2010/main" val="37254931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7ADD7-20B4-6F4F-84EE-EEBA668080A9}"/>
              </a:ext>
            </a:extLst>
          </p:cNvPr>
          <p:cNvSpPr/>
          <p:nvPr/>
        </p:nvSpPr>
        <p:spPr>
          <a:xfrm>
            <a:off x="2058358" y="1462273"/>
            <a:ext cx="6677314" cy="525080"/>
          </a:xfrm>
          <a:prstGeom prst="rect">
            <a:avLst/>
          </a:prstGeom>
        </p:spPr>
        <p:txBody>
          <a:bodyPr wrap="square">
            <a:spAutoFit/>
          </a:bodyPr>
          <a:lstStyle/>
          <a:p>
            <a:pPr defTabSz="410751" hangingPunct="0"/>
            <a:r>
              <a:rPr lang="en-US" sz="2812" i="1" kern="0">
                <a:solidFill>
                  <a:srgbClr val="FFFFFF"/>
                </a:solidFill>
                <a:latin typeface="Corbel" panose="020B0503020204020204" pitchFamily="34" charset="0"/>
                <a:sym typeface="Helvetica Light"/>
              </a:rPr>
              <a:t>Key question: What do I give?</a:t>
            </a:r>
          </a:p>
        </p:txBody>
      </p:sp>
      <p:sp>
        <p:nvSpPr>
          <p:cNvPr id="8" name="TextBox 7">
            <a:extLst>
              <a:ext uri="{FF2B5EF4-FFF2-40B4-BE49-F238E27FC236}">
                <a16:creationId xmlns:a16="http://schemas.microsoft.com/office/drawing/2014/main" id="{76893D04-7C89-7642-B741-24FE03C6294F}"/>
              </a:ext>
            </a:extLst>
          </p:cNvPr>
          <p:cNvSpPr txBox="1"/>
          <p:nvPr/>
        </p:nvSpPr>
        <p:spPr>
          <a:xfrm>
            <a:off x="2058359" y="2571789"/>
            <a:ext cx="6932013" cy="305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969" kern="0">
                <a:solidFill>
                  <a:srgbClr val="FFFFFF"/>
                </a:solidFill>
                <a:latin typeface="Corbel" panose="020B0503020204020204" pitchFamily="34" charset="0"/>
                <a:sym typeface="Helvetica Light"/>
              </a:rPr>
              <a:t>3. At work, do I have the opportunity to do </a:t>
            </a:r>
          </a:p>
          <a:p>
            <a:pPr defTabSz="410751" hangingPunct="0"/>
            <a:r>
              <a:rPr lang="en-US" sz="1969" kern="0">
                <a:solidFill>
                  <a:srgbClr val="FFFFFF"/>
                </a:solidFill>
                <a:latin typeface="Corbel" panose="020B0503020204020204" pitchFamily="34" charset="0"/>
                <a:sym typeface="Helvetica Light"/>
              </a:rPr>
              <a:t>what I do best every day?</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4. In the last seven days, have I received </a:t>
            </a:r>
          </a:p>
          <a:p>
            <a:pPr defTabSz="410751" hangingPunct="0"/>
            <a:r>
              <a:rPr lang="en-US" sz="1969" kern="0">
                <a:solidFill>
                  <a:srgbClr val="FFFFFF"/>
                </a:solidFill>
                <a:latin typeface="Corbel" panose="020B0503020204020204" pitchFamily="34" charset="0"/>
                <a:sym typeface="Helvetica Light"/>
              </a:rPr>
              <a:t>recognition or praise for doing good work?</a:t>
            </a:r>
          </a:p>
          <a:p>
            <a:pPr marL="522368" indent="-522368" defTabSz="410751" hangingPunct="0">
              <a:buFont typeface="+mj-lt"/>
              <a:buAutoNum type="arabicPeriod" startAt="4"/>
            </a:pPr>
            <a:endParaRPr lang="en-US" sz="1828"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5. Does my supervisor, or someone at work, seem to care about me as a person?</a:t>
            </a:r>
          </a:p>
          <a:p>
            <a:pPr marL="522368" indent="-522368" defTabSz="410751" hangingPunct="0">
              <a:buFont typeface="+mj-lt"/>
              <a:buAutoNum type="arabicPeriod" startAt="4"/>
            </a:pPr>
            <a:endParaRPr lang="en-US" sz="1828"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6. Is there someone at work who encourages my development?</a:t>
            </a:r>
          </a:p>
        </p:txBody>
      </p:sp>
      <p:sp>
        <p:nvSpPr>
          <p:cNvPr id="12" name="Title 1">
            <a:extLst>
              <a:ext uri="{FF2B5EF4-FFF2-40B4-BE49-F238E27FC236}">
                <a16:creationId xmlns:a16="http://schemas.microsoft.com/office/drawing/2014/main" id="{7BF8679A-C889-0F4C-8F5C-D8F08A7DE05B}"/>
              </a:ext>
            </a:extLst>
          </p:cNvPr>
          <p:cNvSpPr>
            <a:spLocks noGrp="1"/>
          </p:cNvSpPr>
          <p:nvPr>
            <p:ph type="title"/>
          </p:nvPr>
        </p:nvSpPr>
        <p:spPr>
          <a:xfrm>
            <a:off x="2058360" y="439523"/>
            <a:ext cx="7130133" cy="823472"/>
          </a:xfrm>
        </p:spPr>
        <p:txBody>
          <a:bodyPr anchor="t">
            <a:spAutoFit/>
          </a:bodyPr>
          <a:lstStyle/>
          <a:p>
            <a:pPr algn="l"/>
            <a:r>
              <a:rPr lang="en-US" sz="464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t>What staff need</a:t>
            </a:r>
            <a:endParaRPr lang="en-US" sz="984" b="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endParaRPr>
          </a:p>
        </p:txBody>
      </p:sp>
      <p:pic>
        <p:nvPicPr>
          <p:cNvPr id="14" name="Picture 13" descr="A picture containing building, holding, woman, tiled&#10;&#10;Description automatically generated">
            <a:extLst>
              <a:ext uri="{FF2B5EF4-FFF2-40B4-BE49-F238E27FC236}">
                <a16:creationId xmlns:a16="http://schemas.microsoft.com/office/drawing/2014/main" id="{D5C3C3A8-46D4-6A41-A738-51F7F27D6E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5668" y="736745"/>
            <a:ext cx="3017972" cy="3234035"/>
          </a:xfrm>
          <a:prstGeom prst="rect">
            <a:avLst/>
          </a:prstGeom>
          <a:effectLst>
            <a:softEdge rad="38100"/>
          </a:effectLst>
        </p:spPr>
      </p:pic>
    </p:spTree>
    <p:extLst>
      <p:ext uri="{BB962C8B-B14F-4D97-AF65-F5344CB8AC3E}">
        <p14:creationId xmlns:p14="http://schemas.microsoft.com/office/powerpoint/2010/main" val="5657828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7ADD7-20B4-6F4F-84EE-EEBA668080A9}"/>
              </a:ext>
            </a:extLst>
          </p:cNvPr>
          <p:cNvSpPr/>
          <p:nvPr/>
        </p:nvSpPr>
        <p:spPr>
          <a:xfrm>
            <a:off x="2058360" y="3957905"/>
            <a:ext cx="6677314" cy="525080"/>
          </a:xfrm>
          <a:prstGeom prst="rect">
            <a:avLst/>
          </a:prstGeom>
        </p:spPr>
        <p:txBody>
          <a:bodyPr wrap="square">
            <a:spAutoFit/>
          </a:bodyPr>
          <a:lstStyle/>
          <a:p>
            <a:pPr defTabSz="410751" hangingPunct="0"/>
            <a:r>
              <a:rPr lang="en-US" sz="2812" i="1" kern="0">
                <a:solidFill>
                  <a:srgbClr val="FFFFFF"/>
                </a:solidFill>
                <a:latin typeface="Corbel" panose="020B0503020204020204" pitchFamily="34" charset="0"/>
                <a:sym typeface="Helvetica Light"/>
              </a:rPr>
              <a:t>Key question: Do I belong here?</a:t>
            </a:r>
          </a:p>
        </p:txBody>
      </p:sp>
      <p:sp>
        <p:nvSpPr>
          <p:cNvPr id="8" name="TextBox 7">
            <a:extLst>
              <a:ext uri="{FF2B5EF4-FFF2-40B4-BE49-F238E27FC236}">
                <a16:creationId xmlns:a16="http://schemas.microsoft.com/office/drawing/2014/main" id="{76893D04-7C89-7642-B741-24FE03C6294F}"/>
              </a:ext>
            </a:extLst>
          </p:cNvPr>
          <p:cNvSpPr txBox="1"/>
          <p:nvPr/>
        </p:nvSpPr>
        <p:spPr>
          <a:xfrm>
            <a:off x="2058360" y="4722504"/>
            <a:ext cx="6873834" cy="1868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969" kern="0">
                <a:solidFill>
                  <a:srgbClr val="FFFFFF"/>
                </a:solidFill>
                <a:latin typeface="Corbel" panose="020B0503020204020204" pitchFamily="34" charset="0"/>
                <a:sym typeface="Helvetica Light"/>
              </a:rPr>
              <a:t>7. At work, do my opinions count?</a:t>
            </a:r>
          </a:p>
          <a:p>
            <a:pPr marL="522368" indent="-522368" defTabSz="410751" hangingPunct="0">
              <a:buFont typeface="+mj-lt"/>
              <a:buAutoNum type="arabicPeriod" startAt="4"/>
            </a:pPr>
            <a:endParaRPr lang="en-US" sz="1828"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8. Does the mission/purpose of my company make me feel my job is important? </a:t>
            </a:r>
          </a:p>
          <a:p>
            <a:pPr defTabSz="410751" hangingPunct="0"/>
            <a:endParaRPr lang="en-US" sz="1969" kern="0">
              <a:solidFill>
                <a:srgbClr val="FFFFFF"/>
              </a:solidFill>
              <a:latin typeface="Helvetica Light"/>
              <a:sym typeface="Helvetica Light"/>
            </a:endParaRPr>
          </a:p>
          <a:p>
            <a:pPr defTabSz="410751" hangingPunct="0"/>
            <a:endParaRPr lang="en-US" sz="1969" kern="0">
              <a:solidFill>
                <a:srgbClr val="FFFFFF"/>
              </a:solidFill>
              <a:latin typeface="Helvetica Light"/>
              <a:sym typeface="Helvetica Light"/>
            </a:endParaRPr>
          </a:p>
        </p:txBody>
      </p:sp>
      <p:sp>
        <p:nvSpPr>
          <p:cNvPr id="10" name="Title 1">
            <a:extLst>
              <a:ext uri="{FF2B5EF4-FFF2-40B4-BE49-F238E27FC236}">
                <a16:creationId xmlns:a16="http://schemas.microsoft.com/office/drawing/2014/main" id="{DE7240B3-4439-994F-9DD3-A8DC541245A7}"/>
              </a:ext>
            </a:extLst>
          </p:cNvPr>
          <p:cNvSpPr>
            <a:spLocks noGrp="1"/>
          </p:cNvSpPr>
          <p:nvPr>
            <p:ph type="title"/>
          </p:nvPr>
        </p:nvSpPr>
        <p:spPr>
          <a:xfrm>
            <a:off x="2058360" y="439523"/>
            <a:ext cx="7130133" cy="823472"/>
          </a:xfrm>
        </p:spPr>
        <p:txBody>
          <a:bodyPr anchor="t">
            <a:spAutoFit/>
          </a:bodyPr>
          <a:lstStyle/>
          <a:p>
            <a:pPr algn="l"/>
            <a:r>
              <a:rPr lang="en-US" sz="464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t>What staff need</a:t>
            </a:r>
            <a:endParaRPr lang="en-US" sz="984" b="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endParaRPr>
          </a:p>
        </p:txBody>
      </p:sp>
      <p:pic>
        <p:nvPicPr>
          <p:cNvPr id="14" name="Picture 13" descr="A close up of a net&#10;&#10;Description automatically generated">
            <a:extLst>
              <a:ext uri="{FF2B5EF4-FFF2-40B4-BE49-F238E27FC236}">
                <a16:creationId xmlns:a16="http://schemas.microsoft.com/office/drawing/2014/main" id="{C7BEBD2A-52DC-0349-9339-0197D1AE64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8359" y="1373737"/>
            <a:ext cx="3469388" cy="2317158"/>
          </a:xfrm>
          <a:prstGeom prst="rect">
            <a:avLst/>
          </a:prstGeom>
        </p:spPr>
      </p:pic>
    </p:spTree>
    <p:extLst>
      <p:ext uri="{BB962C8B-B14F-4D97-AF65-F5344CB8AC3E}">
        <p14:creationId xmlns:p14="http://schemas.microsoft.com/office/powerpoint/2010/main" val="1984431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893D04-7C89-7642-B741-24FE03C6294F}"/>
              </a:ext>
            </a:extLst>
          </p:cNvPr>
          <p:cNvSpPr txBox="1"/>
          <p:nvPr/>
        </p:nvSpPr>
        <p:spPr>
          <a:xfrm>
            <a:off x="2058360" y="2191322"/>
            <a:ext cx="5310527" cy="3405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969" kern="0">
                <a:solidFill>
                  <a:srgbClr val="FFFFFF"/>
                </a:solidFill>
                <a:latin typeface="Corbel" panose="020B0503020204020204" pitchFamily="34" charset="0"/>
                <a:sym typeface="Helvetica Light"/>
              </a:rPr>
              <a:t> 9. Are my co-workers committed to doing quality work?</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10. Do I have a best friend at work?</a:t>
            </a:r>
          </a:p>
          <a:p>
            <a:pPr marL="522368" indent="-522368" defTabSz="410751" hangingPunct="0">
              <a:buFont typeface="+mj-lt"/>
              <a:buAutoNum type="arabicPeriod" startAt="4"/>
            </a:pPr>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11. In the last six months, has someone at work talked about me about my progress?</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12. This last year, have I had opportunities at work to learn and grow?</a:t>
            </a:r>
          </a:p>
          <a:p>
            <a:pPr defTabSz="410751" hangingPunct="0"/>
            <a:endParaRPr lang="en-US" sz="1969" kern="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F4B5DF53-B214-624E-A358-296FF0ED5C64}"/>
              </a:ext>
            </a:extLst>
          </p:cNvPr>
          <p:cNvSpPr>
            <a:spLocks noGrp="1"/>
          </p:cNvSpPr>
          <p:nvPr>
            <p:ph type="title"/>
          </p:nvPr>
        </p:nvSpPr>
        <p:spPr>
          <a:xfrm>
            <a:off x="2058360" y="439523"/>
            <a:ext cx="7130133" cy="823472"/>
          </a:xfrm>
        </p:spPr>
        <p:txBody>
          <a:bodyPr anchor="t">
            <a:spAutoFit/>
          </a:bodyPr>
          <a:lstStyle/>
          <a:p>
            <a:pPr algn="l"/>
            <a:r>
              <a:rPr lang="en-US" sz="464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rPr>
              <a:t>What staff need</a:t>
            </a:r>
            <a:endParaRPr lang="en-US" sz="984" b="0">
              <a:solidFill>
                <a:srgbClr val="FFFFFF"/>
              </a:solidFill>
              <a:effectLst>
                <a:outerShdw blurRad="50800" dist="38100" dir="2700000" algn="tl" rotWithShape="0">
                  <a:prstClr val="black">
                    <a:alpha val="40000"/>
                  </a:prstClr>
                </a:outerShdw>
              </a:effectLst>
              <a:latin typeface="Corbel" panose="020B0503020204020204" pitchFamily="34" charset="0"/>
              <a:cs typeface="Helvetica"/>
            </a:endParaRPr>
          </a:p>
        </p:txBody>
      </p:sp>
      <p:sp>
        <p:nvSpPr>
          <p:cNvPr id="12" name="Rectangle 11">
            <a:extLst>
              <a:ext uri="{FF2B5EF4-FFF2-40B4-BE49-F238E27FC236}">
                <a16:creationId xmlns:a16="http://schemas.microsoft.com/office/drawing/2014/main" id="{5C8BD745-568F-E548-83E8-6FDF66D18D04}"/>
              </a:ext>
            </a:extLst>
          </p:cNvPr>
          <p:cNvSpPr/>
          <p:nvPr/>
        </p:nvSpPr>
        <p:spPr>
          <a:xfrm>
            <a:off x="2061791" y="1462273"/>
            <a:ext cx="6677314" cy="525080"/>
          </a:xfrm>
          <a:prstGeom prst="rect">
            <a:avLst/>
          </a:prstGeom>
        </p:spPr>
        <p:txBody>
          <a:bodyPr wrap="square">
            <a:spAutoFit/>
          </a:bodyPr>
          <a:lstStyle/>
          <a:p>
            <a:pPr defTabSz="410751" hangingPunct="0"/>
            <a:r>
              <a:rPr lang="en-US" sz="2812" i="1" kern="0">
                <a:solidFill>
                  <a:srgbClr val="FFFFFF"/>
                </a:solidFill>
                <a:latin typeface="Corbel" panose="020B0503020204020204" pitchFamily="34" charset="0"/>
                <a:sym typeface="Helvetica Light"/>
              </a:rPr>
              <a:t>Key question: How can we all grow?</a:t>
            </a:r>
          </a:p>
        </p:txBody>
      </p:sp>
      <p:pic>
        <p:nvPicPr>
          <p:cNvPr id="14" name="Picture 13" descr="A picture containing indoor, clothing, orange, red&#10;&#10;Description automatically generated">
            <a:extLst>
              <a:ext uri="{FF2B5EF4-FFF2-40B4-BE49-F238E27FC236}">
                <a16:creationId xmlns:a16="http://schemas.microsoft.com/office/drawing/2014/main" id="{D1C426AC-6C5E-6F40-9C5F-715B571F55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5743" y="572043"/>
            <a:ext cx="2615201" cy="5028752"/>
          </a:xfrm>
          <a:prstGeom prst="rect">
            <a:avLst/>
          </a:prstGeom>
        </p:spPr>
      </p:pic>
    </p:spTree>
    <p:extLst>
      <p:ext uri="{BB962C8B-B14F-4D97-AF65-F5344CB8AC3E}">
        <p14:creationId xmlns:p14="http://schemas.microsoft.com/office/powerpoint/2010/main" val="2159654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Text STRENGTHS-BASED &#10;&amp; HOPEFUL">
            <a:extLst>
              <a:ext uri="{FF2B5EF4-FFF2-40B4-BE49-F238E27FC236}">
                <a16:creationId xmlns:a16="http://schemas.microsoft.com/office/drawing/2014/main" id="{48FFCBCB-F01F-4BB5-8805-B176DA50CB80}"/>
              </a:ext>
            </a:extLst>
          </p:cNvPr>
          <p:cNvSpPr>
            <a:spLocks noGrp="1"/>
          </p:cNvSpPr>
          <p:nvPr>
            <p:ph type="body" sz="quarter" idx="11"/>
          </p:nvPr>
        </p:nvSpPr>
        <p:spPr>
          <a:xfrm>
            <a:off x="137452" y="2211185"/>
            <a:ext cx="3859368" cy="1116890"/>
          </a:xfrm>
          <a:solidFill>
            <a:srgbClr val="6A4A62">
              <a:alpha val="82000"/>
            </a:srgbClr>
          </a:solidFill>
          <a:ln>
            <a:solidFill>
              <a:srgbClr val="7030A0"/>
            </a:solidFill>
          </a:ln>
        </p:spPr>
        <p:txBody>
          <a:bodyPr lIns="274320" tIns="274320" rIns="274320" bIns="182880">
            <a:normAutofit fontScale="85000" lnSpcReduction="20000"/>
          </a:bodyPr>
          <a:lstStyle/>
          <a:p>
            <a:pPr marL="0" indent="0" algn="dist">
              <a:buNone/>
            </a:pPr>
            <a:r>
              <a:rPr lang="en-US">
                <a:solidFill>
                  <a:schemeClr val="bg1">
                    <a:lumMod val="95000"/>
                  </a:schemeClr>
                </a:solidFill>
                <a:latin typeface="Arial" panose="020B0604020202020204" pitchFamily="34" charset="0"/>
                <a:cs typeface="Arial" panose="020B0604020202020204" pitchFamily="34" charset="0"/>
              </a:rPr>
              <a:t>STRENGTHS-BASED </a:t>
            </a:r>
          </a:p>
          <a:p>
            <a:pPr marL="0" indent="0" algn="dist">
              <a:buNone/>
            </a:pPr>
            <a:r>
              <a:rPr lang="en-US">
                <a:solidFill>
                  <a:schemeClr val="bg1">
                    <a:lumMod val="95000"/>
                  </a:schemeClr>
                </a:solidFill>
                <a:latin typeface="Arial" panose="020B0604020202020204" pitchFamily="34" charset="0"/>
                <a:cs typeface="Arial" panose="020B0604020202020204" pitchFamily="34" charset="0"/>
              </a:rPr>
              <a:t>&amp; </a:t>
            </a:r>
            <a:r>
              <a:rPr lang="en-US" b="1">
                <a:solidFill>
                  <a:schemeClr val="bg1">
                    <a:lumMod val="95000"/>
                  </a:schemeClr>
                </a:solidFill>
                <a:latin typeface="Arial" panose="020B0604020202020204" pitchFamily="34" charset="0"/>
                <a:cs typeface="Arial" panose="020B0604020202020204" pitchFamily="34" charset="0"/>
              </a:rPr>
              <a:t>HOPEFUL</a:t>
            </a:r>
            <a:r>
              <a:rPr lang="en-US">
                <a:solidFill>
                  <a:schemeClr val="bg1">
                    <a:lumMod val="95000"/>
                  </a:schemeClr>
                </a:solidFill>
                <a:latin typeface="Arial" panose="020B0604020202020204" pitchFamily="34" charset="0"/>
                <a:cs typeface="Arial" panose="020B0604020202020204" pitchFamily="34" charset="0"/>
              </a:rPr>
              <a:t>.</a:t>
            </a:r>
          </a:p>
        </p:txBody>
      </p:sp>
      <p:sp>
        <p:nvSpPr>
          <p:cNvPr id="3" name="Text Placeholder 2" descr="We use affirming, respectful and recovery-orientated language.  &#10;">
            <a:extLst>
              <a:ext uri="{FF2B5EF4-FFF2-40B4-BE49-F238E27FC236}">
                <a16:creationId xmlns:a16="http://schemas.microsoft.com/office/drawing/2014/main" id="{5B15F827-D73C-4347-A160-624E6CE08D52}"/>
              </a:ext>
            </a:extLst>
          </p:cNvPr>
          <p:cNvSpPr>
            <a:spLocks noGrp="1"/>
          </p:cNvSpPr>
          <p:nvPr>
            <p:ph type="body" sz="quarter" idx="12"/>
          </p:nvPr>
        </p:nvSpPr>
        <p:spPr>
          <a:xfrm>
            <a:off x="845368" y="1359889"/>
            <a:ext cx="7081928" cy="386092"/>
          </a:xfrm>
        </p:spPr>
        <p:txBody>
          <a:bodyPr vert="horz" lIns="91440" tIns="45720" rIns="91440" bIns="45720" rtlCol="0" anchor="t">
            <a:normAutofit lnSpcReduction="10000"/>
          </a:bodyPr>
          <a:lstStyle/>
          <a:p>
            <a:pPr marL="0" indent="0">
              <a:lnSpc>
                <a:spcPct val="100000"/>
              </a:lnSpc>
              <a:buNone/>
            </a:pPr>
            <a:r>
              <a:rPr lang="en-US" sz="1800">
                <a:solidFill>
                  <a:schemeClr val="tx1">
                    <a:lumMod val="65000"/>
                    <a:lumOff val="35000"/>
                  </a:schemeClr>
                </a:solidFill>
                <a:latin typeface="Arial"/>
                <a:cs typeface="Arial"/>
              </a:rPr>
              <a:t>We use affirming, respectful and recovery-oriented language</a:t>
            </a:r>
            <a:r>
              <a:rPr lang="en-US" sz="2000">
                <a:solidFill>
                  <a:schemeClr val="tx1">
                    <a:lumMod val="65000"/>
                    <a:lumOff val="35000"/>
                  </a:schemeClr>
                </a:solidFill>
                <a:latin typeface="Arial"/>
                <a:cs typeface="Arial"/>
              </a:rPr>
              <a:t>.  </a:t>
            </a:r>
            <a:endParaRPr lang="en-US" sz="200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Content Placeholder 4" descr="text INVITING TO INDIVIDUALS  PARTICIPATING IN THEIR OWN JOURNEYS.&#10;">
            <a:extLst>
              <a:ext uri="{FF2B5EF4-FFF2-40B4-BE49-F238E27FC236}">
                <a16:creationId xmlns:a16="http://schemas.microsoft.com/office/drawing/2014/main" id="{C02615C4-2B6F-4AFA-9E5C-8800A27EE485}"/>
              </a:ext>
            </a:extLst>
          </p:cNvPr>
          <p:cNvSpPr>
            <a:spLocks noGrp="1"/>
          </p:cNvSpPr>
          <p:nvPr>
            <p:ph sz="quarter" idx="15"/>
          </p:nvPr>
        </p:nvSpPr>
        <p:spPr>
          <a:xfrm>
            <a:off x="8278758" y="804830"/>
            <a:ext cx="3775789" cy="2303953"/>
          </a:xfrm>
          <a:solidFill>
            <a:srgbClr val="6A4A62">
              <a:alpha val="82000"/>
            </a:srgbClr>
          </a:solidFill>
        </p:spPr>
        <p:txBody>
          <a:bodyPr lIns="274320" tIns="182880" rIns="274320" bIns="91440">
            <a:noAutofit/>
          </a:bodyPr>
          <a:lstStyle/>
          <a:p>
            <a:pPr marL="0" indent="0" algn="dist">
              <a:buNone/>
            </a:pPr>
            <a:r>
              <a:rPr lang="en-US" b="1">
                <a:solidFill>
                  <a:schemeClr val="bg1">
                    <a:lumMod val="95000"/>
                  </a:schemeClr>
                </a:solidFill>
                <a:latin typeface="Arial" panose="020B0604020202020204" pitchFamily="34" charset="0"/>
                <a:cs typeface="Arial" panose="020B0604020202020204" pitchFamily="34" charset="0"/>
              </a:rPr>
              <a:t>INVITING</a:t>
            </a:r>
            <a:r>
              <a:rPr lang="en-US">
                <a:solidFill>
                  <a:schemeClr val="bg1">
                    <a:lumMod val="95000"/>
                  </a:schemeClr>
                </a:solidFill>
                <a:latin typeface="Arial" panose="020B0604020202020204" pitchFamily="34" charset="0"/>
                <a:cs typeface="Arial" panose="020B0604020202020204" pitchFamily="34" charset="0"/>
              </a:rPr>
              <a:t> TO INDIVIDUALS  PARTICIPATING IN THEIR </a:t>
            </a:r>
            <a:r>
              <a:rPr lang="en-US" b="1">
                <a:solidFill>
                  <a:schemeClr val="bg1">
                    <a:lumMod val="95000"/>
                  </a:schemeClr>
                </a:solidFill>
                <a:latin typeface="Arial" panose="020B0604020202020204" pitchFamily="34" charset="0"/>
                <a:cs typeface="Arial" panose="020B0604020202020204" pitchFamily="34" charset="0"/>
              </a:rPr>
              <a:t>OWN</a:t>
            </a:r>
            <a:r>
              <a:rPr lang="en-US">
                <a:solidFill>
                  <a:schemeClr val="bg1">
                    <a:lumMod val="95000"/>
                  </a:schemeClr>
                </a:solidFill>
                <a:latin typeface="Arial" panose="020B0604020202020204" pitchFamily="34" charset="0"/>
                <a:cs typeface="Arial" panose="020B0604020202020204" pitchFamily="34" charset="0"/>
              </a:rPr>
              <a:t> </a:t>
            </a:r>
            <a:r>
              <a:rPr lang="en-US" b="1">
                <a:solidFill>
                  <a:schemeClr val="bg1">
                    <a:lumMod val="95000"/>
                  </a:schemeClr>
                </a:solidFill>
                <a:latin typeface="Arial" panose="020B0604020202020204" pitchFamily="34" charset="0"/>
                <a:cs typeface="Arial" panose="020B0604020202020204" pitchFamily="34" charset="0"/>
              </a:rPr>
              <a:t>JOURNEYS</a:t>
            </a:r>
            <a:r>
              <a:rPr lang="en-US">
                <a:solidFill>
                  <a:schemeClr val="bg1">
                    <a:lumMod val="95000"/>
                  </a:schemeClr>
                </a:solidFill>
                <a:latin typeface="Arial" panose="020B0604020202020204" pitchFamily="34" charset="0"/>
                <a:cs typeface="Arial" panose="020B0604020202020204" pitchFamily="34" charset="0"/>
              </a:rPr>
              <a:t>.</a:t>
            </a:r>
          </a:p>
        </p:txBody>
      </p:sp>
      <p:sp>
        <p:nvSpPr>
          <p:cNvPr id="6" name="Content Placeholder 5" descr="text HEALING-CENTERED/ TRAUMA-RESPONSIVE.&#10;">
            <a:extLst>
              <a:ext uri="{FF2B5EF4-FFF2-40B4-BE49-F238E27FC236}">
                <a16:creationId xmlns:a16="http://schemas.microsoft.com/office/drawing/2014/main" id="{8D8E3255-1D8A-4963-AF45-8989A9215316}"/>
              </a:ext>
            </a:extLst>
          </p:cNvPr>
          <p:cNvSpPr>
            <a:spLocks noGrp="1"/>
          </p:cNvSpPr>
          <p:nvPr>
            <p:ph sz="quarter" idx="16"/>
          </p:nvPr>
        </p:nvSpPr>
        <p:spPr>
          <a:xfrm>
            <a:off x="4107020" y="2206259"/>
            <a:ext cx="4067254" cy="1181063"/>
          </a:xfrm>
          <a:solidFill>
            <a:schemeClr val="tx1">
              <a:lumMod val="65000"/>
              <a:lumOff val="35000"/>
              <a:alpha val="65000"/>
            </a:schemeClr>
          </a:solidFill>
        </p:spPr>
        <p:txBody>
          <a:bodyPr lIns="274320" tIns="274320" rIns="274320" bIns="182880">
            <a:normAutofit fontScale="77500" lnSpcReduction="20000"/>
          </a:bodyPr>
          <a:lstStyle/>
          <a:p>
            <a:pPr marL="0" indent="0" algn="dist">
              <a:lnSpc>
                <a:spcPct val="120000"/>
              </a:lnSpc>
              <a:spcAft>
                <a:spcPts val="1000"/>
              </a:spcAft>
              <a:buNone/>
            </a:pPr>
            <a:r>
              <a:rPr lang="en-US" b="1">
                <a:solidFill>
                  <a:schemeClr val="bg1">
                    <a:lumMod val="95000"/>
                  </a:schemeClr>
                </a:solidFill>
                <a:latin typeface="Arial" panose="020B0604020202020204" pitchFamily="34" charset="0"/>
                <a:cs typeface="Arial" panose="020B0604020202020204" pitchFamily="34" charset="0"/>
              </a:rPr>
              <a:t>HEALING-CENTERED</a:t>
            </a:r>
            <a:r>
              <a:rPr lang="en-US">
                <a:solidFill>
                  <a:schemeClr val="bg1">
                    <a:lumMod val="95000"/>
                  </a:schemeClr>
                </a:solidFill>
                <a:latin typeface="Arial" panose="020B0604020202020204" pitchFamily="34" charset="0"/>
                <a:cs typeface="Arial" panose="020B0604020202020204" pitchFamily="34" charset="0"/>
              </a:rPr>
              <a:t>/ TRAUMA-RESPONSIVE.</a:t>
            </a:r>
          </a:p>
        </p:txBody>
      </p:sp>
      <p:sp>
        <p:nvSpPr>
          <p:cNvPr id="7" name="Content Placeholder 6" descr="text RESPECTFUL, CLEAR &amp; UNDERSTANDABLE.&#10;">
            <a:extLst>
              <a:ext uri="{FF2B5EF4-FFF2-40B4-BE49-F238E27FC236}">
                <a16:creationId xmlns:a16="http://schemas.microsoft.com/office/drawing/2014/main" id="{317D6A89-F1F4-4B7B-95A7-5CE0264609A5}"/>
              </a:ext>
            </a:extLst>
          </p:cNvPr>
          <p:cNvSpPr>
            <a:spLocks noGrp="1"/>
          </p:cNvSpPr>
          <p:nvPr>
            <p:ph sz="quarter" idx="17"/>
          </p:nvPr>
        </p:nvSpPr>
        <p:spPr>
          <a:xfrm>
            <a:off x="8278759" y="3203536"/>
            <a:ext cx="3788189" cy="1316575"/>
          </a:xfrm>
          <a:solidFill>
            <a:srgbClr val="CC4927"/>
          </a:solidFill>
        </p:spPr>
        <p:txBody>
          <a:bodyPr lIns="274320" tIns="182880" rIns="274320" bIns="91440">
            <a:normAutofit fontScale="92500" lnSpcReduction="10000"/>
          </a:bodyPr>
          <a:lstStyle/>
          <a:p>
            <a:pPr marL="0" indent="0" algn="dist">
              <a:buNone/>
            </a:pPr>
            <a:r>
              <a:rPr lang="en-US" b="1">
                <a:solidFill>
                  <a:schemeClr val="bg1">
                    <a:lumMod val="95000"/>
                  </a:schemeClr>
                </a:solidFill>
                <a:latin typeface="Arial" panose="020B0604020202020204" pitchFamily="34" charset="0"/>
                <a:cs typeface="Arial" panose="020B0604020202020204" pitchFamily="34" charset="0"/>
              </a:rPr>
              <a:t>RESPECTFUL</a:t>
            </a:r>
            <a:r>
              <a:rPr lang="en-US">
                <a:solidFill>
                  <a:schemeClr val="bg1">
                    <a:lumMod val="95000"/>
                  </a:schemeClr>
                </a:solidFill>
                <a:latin typeface="Arial" panose="020B0604020202020204" pitchFamily="34" charset="0"/>
                <a:cs typeface="Arial" panose="020B0604020202020204" pitchFamily="34" charset="0"/>
              </a:rPr>
              <a:t>, CLEAR &amp; UNDERSTANDABLE.</a:t>
            </a:r>
          </a:p>
        </p:txBody>
      </p:sp>
      <p:sp>
        <p:nvSpPr>
          <p:cNvPr id="10" name="Content Placeholder 5" descr="text INCLUSIVE &amp; ACCEPTING OF DIVERSE CULTURES, GENDERS, PERSPECTIVES, &amp; EXPERIENCES. &#10;">
            <a:extLst>
              <a:ext uri="{FF2B5EF4-FFF2-40B4-BE49-F238E27FC236}">
                <a16:creationId xmlns:a16="http://schemas.microsoft.com/office/drawing/2014/main" id="{F81DCA2D-6743-40F7-9EFA-58D3D192B754}"/>
              </a:ext>
            </a:extLst>
          </p:cNvPr>
          <p:cNvSpPr txBox="1">
            <a:spLocks/>
          </p:cNvSpPr>
          <p:nvPr/>
        </p:nvSpPr>
        <p:spPr>
          <a:xfrm>
            <a:off x="137452" y="3437309"/>
            <a:ext cx="3867359" cy="2999825"/>
          </a:xfrm>
          <a:prstGeom prst="rect">
            <a:avLst/>
          </a:prstGeom>
          <a:solidFill>
            <a:srgbClr val="CC4927"/>
          </a:solidFill>
        </p:spPr>
        <p:txBody>
          <a:bodyPr vert="horz" lIns="274320" tIns="274320" rIns="27432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lnSpc>
                <a:spcPct val="110000"/>
              </a:lnSpc>
              <a:buFont typeface="Arial" panose="020B0604020202020204" pitchFamily="34" charset="0"/>
              <a:buNone/>
            </a:pPr>
            <a:r>
              <a:rPr lang="en-US" b="1">
                <a:solidFill>
                  <a:schemeClr val="bg1">
                    <a:lumMod val="95000"/>
                  </a:schemeClr>
                </a:solidFill>
                <a:latin typeface="Arial" panose="020B0604020202020204" pitchFamily="34" charset="0"/>
                <a:cs typeface="Arial" panose="020B0604020202020204" pitchFamily="34" charset="0"/>
              </a:rPr>
              <a:t>INCLUSIVE</a:t>
            </a:r>
            <a:r>
              <a:rPr lang="en-US">
                <a:solidFill>
                  <a:schemeClr val="bg1">
                    <a:lumMod val="95000"/>
                  </a:schemeClr>
                </a:solidFill>
                <a:latin typeface="Arial" panose="020B0604020202020204" pitchFamily="34" charset="0"/>
                <a:cs typeface="Arial" panose="020B0604020202020204" pitchFamily="34" charset="0"/>
              </a:rPr>
              <a:t> &amp; </a:t>
            </a:r>
            <a:r>
              <a:rPr lang="en-US" b="1">
                <a:solidFill>
                  <a:schemeClr val="bg1">
                    <a:lumMod val="95000"/>
                  </a:schemeClr>
                </a:solidFill>
                <a:latin typeface="Arial" panose="020B0604020202020204" pitchFamily="34" charset="0"/>
                <a:cs typeface="Arial" panose="020B0604020202020204" pitchFamily="34" charset="0"/>
              </a:rPr>
              <a:t>ACCEPTING</a:t>
            </a:r>
            <a:r>
              <a:rPr lang="en-US">
                <a:solidFill>
                  <a:schemeClr val="bg1">
                    <a:lumMod val="95000"/>
                  </a:schemeClr>
                </a:solidFill>
                <a:latin typeface="Arial" panose="020B0604020202020204" pitchFamily="34" charset="0"/>
                <a:cs typeface="Arial" panose="020B0604020202020204" pitchFamily="34" charset="0"/>
              </a:rPr>
              <a:t> OF </a:t>
            </a:r>
            <a:r>
              <a:rPr lang="en-US" b="1">
                <a:solidFill>
                  <a:schemeClr val="bg1">
                    <a:lumMod val="95000"/>
                  </a:schemeClr>
                </a:solidFill>
                <a:latin typeface="Arial" panose="020B0604020202020204" pitchFamily="34" charset="0"/>
                <a:cs typeface="Arial" panose="020B0604020202020204" pitchFamily="34" charset="0"/>
              </a:rPr>
              <a:t>DIVERSE </a:t>
            </a:r>
            <a:r>
              <a:rPr lang="en-US">
                <a:solidFill>
                  <a:schemeClr val="bg1">
                    <a:lumMod val="95000"/>
                  </a:schemeClr>
                </a:solidFill>
                <a:latin typeface="Arial" panose="020B0604020202020204" pitchFamily="34" charset="0"/>
                <a:cs typeface="Arial" panose="020B0604020202020204" pitchFamily="34" charset="0"/>
              </a:rPr>
              <a:t>CULTURES, GENDERS, PERSPECTIVES, &amp; EXPERIENCES. </a:t>
            </a:r>
          </a:p>
        </p:txBody>
      </p:sp>
      <p:sp>
        <p:nvSpPr>
          <p:cNvPr id="11" name="Content Placeholder 4" descr="NON-JUDGMENTAL &amp; AVOIDING ASSUMPTIONS.&#10;">
            <a:extLst>
              <a:ext uri="{FF2B5EF4-FFF2-40B4-BE49-F238E27FC236}">
                <a16:creationId xmlns:a16="http://schemas.microsoft.com/office/drawing/2014/main" id="{BAFB567E-B2A8-4333-B8BA-A06823C76D3E}"/>
              </a:ext>
            </a:extLst>
          </p:cNvPr>
          <p:cNvSpPr txBox="1">
            <a:spLocks/>
          </p:cNvSpPr>
          <p:nvPr/>
        </p:nvSpPr>
        <p:spPr>
          <a:xfrm>
            <a:off x="4094613" y="4890715"/>
            <a:ext cx="4079661" cy="1549915"/>
          </a:xfrm>
          <a:prstGeom prst="rect">
            <a:avLst/>
          </a:prstGeom>
          <a:solidFill>
            <a:srgbClr val="CC4927"/>
          </a:solidFill>
        </p:spPr>
        <p:txBody>
          <a:bodyPr vert="horz" lIns="274320" tIns="182880" rIns="27432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Font typeface="Arial" panose="020B0604020202020204" pitchFamily="34" charset="0"/>
              <a:buNone/>
            </a:pPr>
            <a:r>
              <a:rPr lang="en-US" b="1">
                <a:solidFill>
                  <a:schemeClr val="bg1">
                    <a:lumMod val="95000"/>
                  </a:schemeClr>
                </a:solidFill>
                <a:latin typeface="Arial" panose="020B0604020202020204" pitchFamily="34" charset="0"/>
                <a:cs typeface="Arial" panose="020B0604020202020204" pitchFamily="34" charset="0"/>
              </a:rPr>
              <a:t>NON-JUDGMENTAL </a:t>
            </a:r>
            <a:r>
              <a:rPr lang="en-US">
                <a:solidFill>
                  <a:schemeClr val="bg1">
                    <a:lumMod val="95000"/>
                  </a:schemeClr>
                </a:solidFill>
                <a:latin typeface="Arial" panose="020B0604020202020204" pitchFamily="34" charset="0"/>
                <a:cs typeface="Arial" panose="020B0604020202020204" pitchFamily="34" charset="0"/>
              </a:rPr>
              <a:t>&amp; AVOIDING ASSUMPTIONS.</a:t>
            </a:r>
          </a:p>
        </p:txBody>
      </p:sp>
      <p:sp>
        <p:nvSpPr>
          <p:cNvPr id="12" name="Content Placeholder 4">
            <a:extLst>
              <a:ext uri="{FF2B5EF4-FFF2-40B4-BE49-F238E27FC236}">
                <a16:creationId xmlns:a16="http://schemas.microsoft.com/office/drawing/2014/main" id="{09F5ABDB-027F-4857-AA7B-ED50E939BDBC}"/>
              </a:ext>
            </a:extLst>
          </p:cNvPr>
          <p:cNvSpPr txBox="1">
            <a:spLocks/>
          </p:cNvSpPr>
          <p:nvPr/>
        </p:nvSpPr>
        <p:spPr>
          <a:xfrm>
            <a:off x="16313" y="6602022"/>
            <a:ext cx="8002829" cy="297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a:t>Adapted from: </a:t>
            </a:r>
            <a:r>
              <a:rPr lang="en-US" sz="1000">
                <a:hlinkClick r:id="rId4"/>
              </a:rPr>
              <a:t>https://mhcc.org.au/wp-content/upload/2019/08/Recovery-Oriented-Language-Guide_2019ed_v1_20190809-Web.pdf</a:t>
            </a:r>
            <a:endParaRPr lang="en-US" sz="1000"/>
          </a:p>
        </p:txBody>
      </p:sp>
      <p:sp>
        <p:nvSpPr>
          <p:cNvPr id="13" name="Content Placeholder 4" descr="text CONSISTENT WITH OUR ACTIONS, POLICIES, &amp; PRODUCTS.&#10;">
            <a:extLst>
              <a:ext uri="{FF2B5EF4-FFF2-40B4-BE49-F238E27FC236}">
                <a16:creationId xmlns:a16="http://schemas.microsoft.com/office/drawing/2014/main" id="{5AB2D027-D89F-4BD1-A7CB-26BDDC1FFE3D}"/>
              </a:ext>
            </a:extLst>
          </p:cNvPr>
          <p:cNvSpPr txBox="1">
            <a:spLocks/>
          </p:cNvSpPr>
          <p:nvPr/>
        </p:nvSpPr>
        <p:spPr>
          <a:xfrm>
            <a:off x="8278758" y="4614863"/>
            <a:ext cx="3796973" cy="1822272"/>
          </a:xfrm>
          <a:prstGeom prst="rect">
            <a:avLst/>
          </a:prstGeom>
          <a:solidFill>
            <a:schemeClr val="tx1">
              <a:lumMod val="65000"/>
              <a:lumOff val="35000"/>
              <a:alpha val="65000"/>
            </a:schemeClr>
          </a:solidFill>
        </p:spPr>
        <p:txBody>
          <a:bodyPr vert="horz" lIns="274320" tIns="182880" rIns="274320" bIns="18288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lnSpc>
                <a:spcPct val="120000"/>
              </a:lnSpc>
              <a:buFont typeface="Arial" panose="020B0604020202020204" pitchFamily="34" charset="0"/>
              <a:buNone/>
            </a:pPr>
            <a:r>
              <a:rPr lang="en-US" b="1">
                <a:solidFill>
                  <a:schemeClr val="bg1">
                    <a:lumMod val="95000"/>
                  </a:schemeClr>
                </a:solidFill>
                <a:latin typeface="Arial" panose="020B0604020202020204" pitchFamily="34" charset="0"/>
                <a:cs typeface="Arial" panose="020B0604020202020204" pitchFamily="34" charset="0"/>
              </a:rPr>
              <a:t>CONSISTENT</a:t>
            </a:r>
            <a:r>
              <a:rPr lang="en-US">
                <a:solidFill>
                  <a:schemeClr val="bg1">
                    <a:lumMod val="95000"/>
                  </a:schemeClr>
                </a:solidFill>
                <a:latin typeface="Arial" panose="020B0604020202020204" pitchFamily="34" charset="0"/>
                <a:cs typeface="Arial" panose="020B0604020202020204" pitchFamily="34" charset="0"/>
              </a:rPr>
              <a:t> WITH OUR </a:t>
            </a:r>
            <a:r>
              <a:rPr lang="en-US" b="1">
                <a:solidFill>
                  <a:schemeClr val="bg1">
                    <a:lumMod val="95000"/>
                  </a:schemeClr>
                </a:solidFill>
                <a:latin typeface="Arial" panose="020B0604020202020204" pitchFamily="34" charset="0"/>
                <a:cs typeface="Arial" panose="020B0604020202020204" pitchFamily="34" charset="0"/>
              </a:rPr>
              <a:t>ACTIONS</a:t>
            </a:r>
            <a:r>
              <a:rPr lang="en-US">
                <a:solidFill>
                  <a:schemeClr val="bg1">
                    <a:lumMod val="95000"/>
                  </a:schemeClr>
                </a:solidFill>
                <a:latin typeface="Arial" panose="020B0604020202020204" pitchFamily="34" charset="0"/>
                <a:cs typeface="Arial" panose="020B0604020202020204" pitchFamily="34" charset="0"/>
              </a:rPr>
              <a:t>, </a:t>
            </a:r>
            <a:r>
              <a:rPr lang="en-US" b="1">
                <a:solidFill>
                  <a:schemeClr val="bg1">
                    <a:lumMod val="95000"/>
                  </a:schemeClr>
                </a:solidFill>
                <a:latin typeface="Arial" panose="020B0604020202020204" pitchFamily="34" charset="0"/>
                <a:cs typeface="Arial" panose="020B0604020202020204" pitchFamily="34" charset="0"/>
              </a:rPr>
              <a:t>POLICIES</a:t>
            </a:r>
            <a:r>
              <a:rPr lang="en-US">
                <a:solidFill>
                  <a:schemeClr val="bg1">
                    <a:lumMod val="95000"/>
                  </a:schemeClr>
                </a:solidFill>
                <a:latin typeface="Arial" panose="020B0604020202020204" pitchFamily="34" charset="0"/>
                <a:cs typeface="Arial" panose="020B0604020202020204" pitchFamily="34" charset="0"/>
              </a:rPr>
              <a:t>, &amp; </a:t>
            </a:r>
            <a:r>
              <a:rPr lang="en-US" b="1">
                <a:solidFill>
                  <a:schemeClr val="bg1">
                    <a:lumMod val="95000"/>
                  </a:schemeClr>
                </a:solidFill>
                <a:latin typeface="Arial" panose="020B0604020202020204" pitchFamily="34" charset="0"/>
                <a:cs typeface="Arial" panose="020B0604020202020204" pitchFamily="34" charset="0"/>
              </a:rPr>
              <a:t>PRODUCTS</a:t>
            </a:r>
            <a:r>
              <a:rPr lang="en-US">
                <a:solidFill>
                  <a:schemeClr val="bg1">
                    <a:lumMod val="95000"/>
                  </a:schemeClr>
                </a:solidFill>
                <a:latin typeface="Arial" panose="020B0604020202020204" pitchFamily="34" charset="0"/>
                <a:cs typeface="Arial" panose="020B0604020202020204" pitchFamily="34" charset="0"/>
              </a:rPr>
              <a:t>.</a:t>
            </a:r>
          </a:p>
        </p:txBody>
      </p:sp>
      <p:sp>
        <p:nvSpPr>
          <p:cNvPr id="14" name="Content Placeholder 4" descr="text PERSON-FIRST &amp; &#10;FREE OF LABELS">
            <a:extLst>
              <a:ext uri="{FF2B5EF4-FFF2-40B4-BE49-F238E27FC236}">
                <a16:creationId xmlns:a16="http://schemas.microsoft.com/office/drawing/2014/main" id="{F86C0D3A-D997-49A0-8BAE-B1FE7B50BD32}"/>
              </a:ext>
            </a:extLst>
          </p:cNvPr>
          <p:cNvSpPr txBox="1">
            <a:spLocks/>
          </p:cNvSpPr>
          <p:nvPr/>
        </p:nvSpPr>
        <p:spPr>
          <a:xfrm>
            <a:off x="4094613" y="3480732"/>
            <a:ext cx="4081938" cy="1316574"/>
          </a:xfrm>
          <a:prstGeom prst="rect">
            <a:avLst/>
          </a:prstGeom>
          <a:solidFill>
            <a:srgbClr val="6A4A62">
              <a:alpha val="82000"/>
            </a:srgbClr>
          </a:solidFill>
        </p:spPr>
        <p:txBody>
          <a:bodyPr vert="horz" lIns="274320" tIns="182880" rIns="27432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Font typeface="Arial" panose="020B0604020202020204" pitchFamily="34" charset="0"/>
              <a:buNone/>
            </a:pPr>
            <a:r>
              <a:rPr lang="en-US">
                <a:solidFill>
                  <a:schemeClr val="bg1">
                    <a:lumMod val="95000"/>
                  </a:schemeClr>
                </a:solidFill>
                <a:latin typeface="Arial" panose="020B0604020202020204" pitchFamily="34" charset="0"/>
                <a:cs typeface="Arial" panose="020B0604020202020204" pitchFamily="34" charset="0"/>
              </a:rPr>
              <a:t>PERSON-FIRST &amp; </a:t>
            </a:r>
          </a:p>
          <a:p>
            <a:pPr marL="0" indent="0" algn="dist">
              <a:buFont typeface="Arial" panose="020B0604020202020204" pitchFamily="34" charset="0"/>
              <a:buNone/>
            </a:pPr>
            <a:r>
              <a:rPr lang="en-US" b="1">
                <a:solidFill>
                  <a:schemeClr val="bg1">
                    <a:lumMod val="95000"/>
                  </a:schemeClr>
                </a:solidFill>
                <a:latin typeface="Arial" panose="020B0604020202020204" pitchFamily="34" charset="0"/>
                <a:cs typeface="Arial" panose="020B0604020202020204" pitchFamily="34" charset="0"/>
              </a:rPr>
              <a:t>FREE OF LABELS</a:t>
            </a:r>
            <a:r>
              <a:rPr lang="en-US">
                <a:solidFill>
                  <a:schemeClr val="bg2"/>
                </a:solidFill>
                <a:latin typeface="Arial" panose="020B0604020202020204" pitchFamily="34" charset="0"/>
                <a:cs typeface="Arial" panose="020B0604020202020204" pitchFamily="34" charset="0"/>
              </a:rPr>
              <a:t>.</a:t>
            </a:r>
          </a:p>
        </p:txBody>
      </p:sp>
      <p:sp>
        <p:nvSpPr>
          <p:cNvPr id="25" name="Text Placeholder 2" descr="THAT LANGUAGE IS:">
            <a:extLst>
              <a:ext uri="{FF2B5EF4-FFF2-40B4-BE49-F238E27FC236}">
                <a16:creationId xmlns:a16="http://schemas.microsoft.com/office/drawing/2014/main" id="{9CE0537B-B3CB-479E-BB98-07B69E8891B9}"/>
              </a:ext>
            </a:extLst>
          </p:cNvPr>
          <p:cNvSpPr txBox="1">
            <a:spLocks/>
          </p:cNvSpPr>
          <p:nvPr/>
        </p:nvSpPr>
        <p:spPr>
          <a:xfrm>
            <a:off x="870803" y="1820168"/>
            <a:ext cx="3178259" cy="38609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solidFill>
                  <a:schemeClr val="tx1">
                    <a:lumMod val="65000"/>
                    <a:lumOff val="35000"/>
                  </a:schemeClr>
                </a:solidFill>
                <a:latin typeface="Arial" panose="020B0604020202020204" pitchFamily="34" charset="0"/>
                <a:cs typeface="Arial" panose="020B0604020202020204" pitchFamily="34" charset="0"/>
              </a:rPr>
              <a:t>THAT LANGUAGE IS:</a:t>
            </a:r>
          </a:p>
        </p:txBody>
      </p:sp>
      <p:pic>
        <p:nvPicPr>
          <p:cNvPr id="26" name="Content Placeholder 25" descr="logo Northwest MHTTC">
            <a:extLst>
              <a:ext uri="{FF2B5EF4-FFF2-40B4-BE49-F238E27FC236}">
                <a16:creationId xmlns:a16="http://schemas.microsoft.com/office/drawing/2014/main" id="{D0367881-4DB8-4FE4-8A84-C42568237828}"/>
              </a:ext>
            </a:extLst>
          </p:cNvPr>
          <p:cNvPicPr>
            <a:picLocks noGrp="1" noChangeAspect="1"/>
          </p:cNvPicPr>
          <p:nvPr>
            <p:ph sz="quarter" idx="14"/>
          </p:nvPr>
        </p:nvPicPr>
        <p:blipFill>
          <a:blip r:embed="rId5" cstate="print">
            <a:extLst>
              <a:ext uri="{28A0092B-C50C-407E-A947-70E740481C1C}">
                <a14:useLocalDpi xmlns:a14="http://schemas.microsoft.com/office/drawing/2010/main" val="0"/>
              </a:ext>
            </a:extLst>
          </a:blip>
          <a:stretch>
            <a:fillRect/>
          </a:stretch>
        </p:blipFill>
        <p:spPr>
          <a:xfrm>
            <a:off x="137452" y="113237"/>
            <a:ext cx="7438381" cy="1116889"/>
          </a:xfrm>
        </p:spPr>
      </p:pic>
    </p:spTree>
    <p:custDataLst>
      <p:tags r:id="rId1"/>
    </p:custDataLst>
    <p:extLst>
      <p:ext uri="{BB962C8B-B14F-4D97-AF65-F5344CB8AC3E}">
        <p14:creationId xmlns:p14="http://schemas.microsoft.com/office/powerpoint/2010/main" val="1133552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CF15B-CFA1-F74E-BDBA-002C05B636F6}"/>
              </a:ext>
            </a:extLst>
          </p:cNvPr>
          <p:cNvSpPr/>
          <p:nvPr/>
        </p:nvSpPr>
        <p:spPr>
          <a:xfrm>
            <a:off x="2459914" y="2127014"/>
            <a:ext cx="7904476" cy="2017860"/>
          </a:xfrm>
          <a:prstGeom prst="rect">
            <a:avLst/>
          </a:prstGeom>
        </p:spPr>
        <p:txBody>
          <a:bodyPr wrap="square">
            <a:spAutoFit/>
          </a:bodyPr>
          <a:lstStyle/>
          <a:p>
            <a:pPr marL="522368" indent="-522368" defTabSz="410751" hangingPunct="0">
              <a:spcBef>
                <a:spcPts val="844"/>
              </a:spcBef>
              <a:buFont typeface="+mj-lt"/>
              <a:buAutoNum type="arabicPeriod"/>
            </a:pPr>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Acknowledge, affirm, create safe and supportive spaces</a:t>
            </a:r>
          </a:p>
          <a:p>
            <a:pPr defTabSz="410751" hangingPunct="0">
              <a:spcBef>
                <a:spcPts val="844"/>
              </a:spcBef>
            </a:pPr>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2.	 Share your own vulnerability</a:t>
            </a:r>
          </a:p>
          <a:p>
            <a:pPr marL="522368" indent="-522368" defTabSz="410751" hangingPunct="0">
              <a:spcBef>
                <a:spcPts val="844"/>
              </a:spcBef>
              <a:buFontTx/>
              <a:buAutoNum type="arabicPeriod" startAt="3"/>
            </a:pPr>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Promote flexibility and gentleness with ourselves and others</a:t>
            </a:r>
            <a:r>
              <a:rPr lang="en-US" sz="1969" kern="0">
                <a:solidFill>
                  <a:srgbClr val="FFFFFF"/>
                </a:solidFill>
                <a:latin typeface="Corbel" panose="020B0503020204020204" pitchFamily="34" charset="0"/>
                <a:sym typeface="Helvetica Light"/>
              </a:rPr>
              <a:t> </a:t>
            </a:r>
          </a:p>
          <a:p>
            <a:pPr defTabSz="410751" hangingPunct="0">
              <a:spcBef>
                <a:spcPts val="844"/>
              </a:spcBef>
            </a:pPr>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4. 	 Hold the long view, while examining what </a:t>
            </a:r>
          </a:p>
          <a:p>
            <a:pPr defTabSz="410751" hangingPunct="0">
              <a:spcBef>
                <a:spcPts val="844"/>
              </a:spcBef>
            </a:pPr>
            <a:r>
              <a:rPr lang="en-US" sz="1969"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	 should change</a:t>
            </a:r>
            <a:r>
              <a:rPr lang="en-US" sz="1969" kern="0">
                <a:solidFill>
                  <a:srgbClr val="FFFFFF"/>
                </a:solidFill>
                <a:latin typeface="Corbel" panose="020B0503020204020204" pitchFamily="34" charset="0"/>
                <a:sym typeface="Helvetica Light"/>
              </a:rPr>
              <a:t> </a:t>
            </a:r>
          </a:p>
        </p:txBody>
      </p:sp>
      <p:sp>
        <p:nvSpPr>
          <p:cNvPr id="6" name="TextBox 5">
            <a:extLst>
              <a:ext uri="{FF2B5EF4-FFF2-40B4-BE49-F238E27FC236}">
                <a16:creationId xmlns:a16="http://schemas.microsoft.com/office/drawing/2014/main" id="{35991D3D-D887-CD47-B7C6-9AFCF89ADEDF}"/>
              </a:ext>
            </a:extLst>
          </p:cNvPr>
          <p:cNvSpPr txBox="1"/>
          <p:nvPr/>
        </p:nvSpPr>
        <p:spPr>
          <a:xfrm>
            <a:off x="1707560" y="775679"/>
            <a:ext cx="9527945" cy="6492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3750" b="1" kern="0">
                <a:solidFill>
                  <a:srgbClr val="FFFFFF"/>
                </a:solidFill>
                <a:latin typeface="Corbel"/>
                <a:sym typeface="Helvetica Light"/>
              </a:rPr>
              <a:t>Principles for Leading and Supporting Teams</a:t>
            </a:r>
            <a:endParaRPr lang="en-US" sz="3750">
              <a:latin typeface="Corbel"/>
            </a:endParaRPr>
          </a:p>
        </p:txBody>
      </p:sp>
      <p:pic>
        <p:nvPicPr>
          <p:cNvPr id="4" name="Picture 3" descr="A close up of a large rock&#10;&#10;Description automatically generated">
            <a:extLst>
              <a:ext uri="{FF2B5EF4-FFF2-40B4-BE49-F238E27FC236}">
                <a16:creationId xmlns:a16="http://schemas.microsoft.com/office/drawing/2014/main" id="{66133E34-BAAB-F94C-80BC-55C62CD1A9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6280" y="4139584"/>
            <a:ext cx="3255277" cy="2170184"/>
          </a:xfrm>
          <a:prstGeom prst="rect">
            <a:avLst/>
          </a:prstGeom>
          <a:effectLst>
            <a:softEdge rad="38100"/>
          </a:effectLst>
        </p:spPr>
      </p:pic>
    </p:spTree>
    <p:extLst>
      <p:ext uri="{BB962C8B-B14F-4D97-AF65-F5344CB8AC3E}">
        <p14:creationId xmlns:p14="http://schemas.microsoft.com/office/powerpoint/2010/main" val="215634526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tree with a sunset in the background&#10;&#10;Description automatically generated">
            <a:extLst>
              <a:ext uri="{FF2B5EF4-FFF2-40B4-BE49-F238E27FC236}">
                <a16:creationId xmlns:a16="http://schemas.microsoft.com/office/drawing/2014/main" id="{14A09B76-D680-A24A-8474-15CBF6F8BC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24000" y="-1"/>
            <a:ext cx="9144001" cy="6858001"/>
          </a:xfrm>
          <a:prstGeom prst="rect">
            <a:avLst/>
          </a:prstGeom>
        </p:spPr>
      </p:pic>
      <p:sp>
        <p:nvSpPr>
          <p:cNvPr id="2" name="Rectangle 1">
            <a:extLst>
              <a:ext uri="{FF2B5EF4-FFF2-40B4-BE49-F238E27FC236}">
                <a16:creationId xmlns:a16="http://schemas.microsoft.com/office/drawing/2014/main" id="{548CF15B-CFA1-F74E-BDBA-002C05B636F6}"/>
              </a:ext>
            </a:extLst>
          </p:cNvPr>
          <p:cNvSpPr/>
          <p:nvPr/>
        </p:nvSpPr>
        <p:spPr>
          <a:xfrm>
            <a:off x="2284979" y="497916"/>
            <a:ext cx="6892220" cy="5242974"/>
          </a:xfrm>
          <a:prstGeom prst="rect">
            <a:avLst/>
          </a:prstGeom>
        </p:spPr>
        <p:txBody>
          <a:bodyPr wrap="square">
            <a:spAutoFit/>
          </a:bodyPr>
          <a:lstStyle/>
          <a:p>
            <a:pPr defTabSz="410751" hangingPunct="0"/>
            <a:r>
              <a:rPr lang="en-US" sz="2812" b="1" kern="0">
                <a:solidFill>
                  <a:srgbClr val="FFD04A"/>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1. Acknowledge, affirm, create safe and supportive spaces</a:t>
            </a:r>
          </a:p>
          <a:p>
            <a:pPr defTabSz="410751" hangingPunct="0"/>
            <a:endParaRPr lang="en-US" sz="2531" b="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Recognize the neurobiological effect of collective trauma, and its impact on concentration, productivity</a:t>
            </a:r>
          </a:p>
          <a:p>
            <a:pPr defTabSz="410751" hangingPunct="0"/>
            <a:endParaRPr lang="en-US" sz="1406"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Assume staff need support, whether or not they express it, or identify as being in recovery</a:t>
            </a:r>
          </a:p>
          <a:p>
            <a:pPr defTabSz="410751" hangingPunct="0"/>
            <a:endParaRPr lang="en-US" sz="1406"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Create space in an ongoing way to connect, support, share, and talk about mental health</a:t>
            </a:r>
          </a:p>
          <a:p>
            <a:pPr defTabSz="410751" hangingPunct="0"/>
            <a:endParaRPr lang="en-US" sz="1406"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Promote employee support resources and benefits</a:t>
            </a:r>
          </a:p>
          <a:p>
            <a:pPr defTabSz="410751" hangingPunct="0"/>
            <a:endParaRPr lang="en-US" sz="1406"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Set the tone and be a model – for openness, compassion, generosity, and self-care</a:t>
            </a:r>
          </a:p>
          <a:p>
            <a:pPr defTabSz="410751" hangingPunct="0"/>
            <a:endParaRPr lang="en-US" sz="1969" kern="0">
              <a:solidFill>
                <a:srgbClr val="FFFFFF"/>
              </a:solidFill>
              <a:latin typeface="Helvetica Light"/>
              <a:sym typeface="Helvetica Light"/>
            </a:endParaRPr>
          </a:p>
        </p:txBody>
      </p:sp>
    </p:spTree>
    <p:extLst>
      <p:ext uri="{BB962C8B-B14F-4D97-AF65-F5344CB8AC3E}">
        <p14:creationId xmlns:p14="http://schemas.microsoft.com/office/powerpoint/2010/main" val="26144863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tree with a sunset in the background&#10;&#10;Description automatically generated">
            <a:extLst>
              <a:ext uri="{FF2B5EF4-FFF2-40B4-BE49-F238E27FC236}">
                <a16:creationId xmlns:a16="http://schemas.microsoft.com/office/drawing/2014/main" id="{14A09B76-D680-A24A-8474-15CBF6F8BC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24000" y="-1"/>
            <a:ext cx="9144001" cy="6858001"/>
          </a:xfrm>
          <a:prstGeom prst="rect">
            <a:avLst/>
          </a:prstGeom>
        </p:spPr>
      </p:pic>
      <p:sp>
        <p:nvSpPr>
          <p:cNvPr id="2" name="Rectangle 1">
            <a:extLst>
              <a:ext uri="{FF2B5EF4-FFF2-40B4-BE49-F238E27FC236}">
                <a16:creationId xmlns:a16="http://schemas.microsoft.com/office/drawing/2014/main" id="{548CF15B-CFA1-F74E-BDBA-002C05B636F6}"/>
              </a:ext>
            </a:extLst>
          </p:cNvPr>
          <p:cNvSpPr/>
          <p:nvPr/>
        </p:nvSpPr>
        <p:spPr>
          <a:xfrm>
            <a:off x="2284979" y="497916"/>
            <a:ext cx="6892220" cy="4377609"/>
          </a:xfrm>
          <a:prstGeom prst="rect">
            <a:avLst/>
          </a:prstGeom>
        </p:spPr>
        <p:txBody>
          <a:bodyPr wrap="square">
            <a:spAutoFit/>
          </a:bodyPr>
          <a:lstStyle/>
          <a:p>
            <a:pPr defTabSz="410751" hangingPunct="0"/>
            <a:r>
              <a:rPr lang="en-US" sz="2812" b="1" kern="0">
                <a:solidFill>
                  <a:srgbClr val="FFD04A"/>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1. Acknowledge, affirm, create safe and supportive spaces</a:t>
            </a:r>
          </a:p>
          <a:p>
            <a:pPr defTabSz="410751" hangingPunct="0"/>
            <a:endParaRPr lang="en-US" sz="2531" b="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Encourage people to make the most of weekends or other designated time off </a:t>
            </a:r>
          </a:p>
          <a:p>
            <a:pP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Communicate regularly, frequently, balance reality and uncertainty with confidence, security, and hope</a:t>
            </a:r>
          </a:p>
          <a:p>
            <a:pP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Be careful not to only acknowledge/lift up those staff who are going “above and beyond” right now; many are just trying to keep their heads above water and that is enough</a:t>
            </a:r>
          </a:p>
          <a:p>
            <a:pPr defTabSz="410751" hangingPunct="0"/>
            <a:endParaRPr lang="en-US" sz="1969" kern="0">
              <a:solidFill>
                <a:srgbClr val="FFFFFF"/>
              </a:solidFill>
              <a:latin typeface="Helvetica Light"/>
              <a:sym typeface="Helvetica Light"/>
            </a:endParaRPr>
          </a:p>
        </p:txBody>
      </p:sp>
    </p:spTree>
    <p:extLst>
      <p:ext uri="{BB962C8B-B14F-4D97-AF65-F5344CB8AC3E}">
        <p14:creationId xmlns:p14="http://schemas.microsoft.com/office/powerpoint/2010/main" val="167447138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tree with a sunset in the background&#10;&#10;Description automatically generated">
            <a:extLst>
              <a:ext uri="{FF2B5EF4-FFF2-40B4-BE49-F238E27FC236}">
                <a16:creationId xmlns:a16="http://schemas.microsoft.com/office/drawing/2014/main" id="{14A09B76-D680-A24A-8474-15CBF6F8BC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24000" y="-1"/>
            <a:ext cx="9144001" cy="6858001"/>
          </a:xfrm>
          <a:prstGeom prst="rect">
            <a:avLst/>
          </a:prstGeom>
        </p:spPr>
      </p:pic>
      <p:sp>
        <p:nvSpPr>
          <p:cNvPr id="2" name="Rectangle 1">
            <a:extLst>
              <a:ext uri="{FF2B5EF4-FFF2-40B4-BE49-F238E27FC236}">
                <a16:creationId xmlns:a16="http://schemas.microsoft.com/office/drawing/2014/main" id="{548CF15B-CFA1-F74E-BDBA-002C05B636F6}"/>
              </a:ext>
            </a:extLst>
          </p:cNvPr>
          <p:cNvSpPr/>
          <p:nvPr/>
        </p:nvSpPr>
        <p:spPr>
          <a:xfrm>
            <a:off x="2284979" y="497916"/>
            <a:ext cx="6892220" cy="4377609"/>
          </a:xfrm>
          <a:prstGeom prst="rect">
            <a:avLst/>
          </a:prstGeom>
        </p:spPr>
        <p:txBody>
          <a:bodyPr wrap="square">
            <a:spAutoFit/>
          </a:bodyPr>
          <a:lstStyle/>
          <a:p>
            <a:pPr defTabSz="410751" hangingPunct="0"/>
            <a:r>
              <a:rPr lang="en-US" sz="2812" b="1" kern="0">
                <a:solidFill>
                  <a:srgbClr val="FFD04A"/>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1. Acknowledge, affirm, create safe and supportive spaces</a:t>
            </a:r>
          </a:p>
          <a:p>
            <a:pPr defTabSz="410751" hangingPunct="0"/>
            <a:endParaRPr lang="en-US" sz="2531" b="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Encourage people to make the most of weekends or other designated time off </a:t>
            </a:r>
          </a:p>
          <a:p>
            <a:pP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Communicate regularly, frequently, balance reality and uncertainty with confidence, security, and hope</a:t>
            </a:r>
          </a:p>
          <a:p>
            <a:pP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Be careful not to only acknowledge/lift up those staff who are going “above and beyond” right now; many are just trying to keep their heads above water and that is enough</a:t>
            </a:r>
          </a:p>
          <a:p>
            <a:pPr defTabSz="410751" hangingPunct="0"/>
            <a:endParaRPr lang="en-US" sz="1969" kern="0">
              <a:solidFill>
                <a:srgbClr val="FFFFFF"/>
              </a:solidFill>
              <a:latin typeface="Helvetica Light"/>
              <a:sym typeface="Helvetica Light"/>
            </a:endParaRPr>
          </a:p>
        </p:txBody>
      </p:sp>
    </p:spTree>
    <p:extLst>
      <p:ext uri="{BB962C8B-B14F-4D97-AF65-F5344CB8AC3E}">
        <p14:creationId xmlns:p14="http://schemas.microsoft.com/office/powerpoint/2010/main" val="205437318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tree with a sunset in the background&#10;&#10;Description automatically generated">
            <a:extLst>
              <a:ext uri="{FF2B5EF4-FFF2-40B4-BE49-F238E27FC236}">
                <a16:creationId xmlns:a16="http://schemas.microsoft.com/office/drawing/2014/main" id="{227AAD50-C4A1-5C45-A503-338BAE71B5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524000" y="-1"/>
            <a:ext cx="9144001" cy="6858001"/>
          </a:xfrm>
          <a:prstGeom prst="rect">
            <a:avLst/>
          </a:prstGeom>
        </p:spPr>
      </p:pic>
      <p:sp>
        <p:nvSpPr>
          <p:cNvPr id="5" name="Rectangle 4">
            <a:extLst>
              <a:ext uri="{FF2B5EF4-FFF2-40B4-BE49-F238E27FC236}">
                <a16:creationId xmlns:a16="http://schemas.microsoft.com/office/drawing/2014/main" id="{0794C00E-BA4D-D040-87E9-1204BCBAC239}"/>
              </a:ext>
            </a:extLst>
          </p:cNvPr>
          <p:cNvSpPr/>
          <p:nvPr/>
        </p:nvSpPr>
        <p:spPr>
          <a:xfrm>
            <a:off x="2692663" y="848219"/>
            <a:ext cx="6836946" cy="4311886"/>
          </a:xfrm>
          <a:prstGeom prst="rect">
            <a:avLst/>
          </a:prstGeom>
        </p:spPr>
        <p:txBody>
          <a:bodyPr wrap="square">
            <a:spAutoFit/>
          </a:bodyPr>
          <a:lstStyle/>
          <a:p>
            <a:pPr algn="ctr" defTabSz="410751" hangingPunct="0"/>
            <a:r>
              <a:rPr lang="en-US" sz="3797" b="1" kern="0">
                <a:solidFill>
                  <a:srgbClr val="FFD04A"/>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Your thoughts?</a:t>
            </a:r>
          </a:p>
          <a:p>
            <a:pPr defTabSz="410751" hangingPunct="0"/>
            <a:endParaRPr lang="en-US" sz="253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How do we  support staff as we all process this trauma?</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How do we create space while maintaining a focus on productivity?</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How do we support staff in participating in actions for racial justice? </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With staff worries about lay-offs, how do we keep them focused on their work every day?</a:t>
            </a:r>
          </a:p>
        </p:txBody>
      </p:sp>
    </p:spTree>
    <p:extLst>
      <p:ext uri="{BB962C8B-B14F-4D97-AF65-F5344CB8AC3E}">
        <p14:creationId xmlns:p14="http://schemas.microsoft.com/office/powerpoint/2010/main" val="3991793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CF15B-CFA1-F74E-BDBA-002C05B636F6}"/>
              </a:ext>
            </a:extLst>
          </p:cNvPr>
          <p:cNvSpPr/>
          <p:nvPr/>
        </p:nvSpPr>
        <p:spPr>
          <a:xfrm>
            <a:off x="2285650" y="630490"/>
            <a:ext cx="7620701" cy="4701928"/>
          </a:xfrm>
          <a:prstGeom prst="rect">
            <a:avLst/>
          </a:prstGeom>
        </p:spPr>
        <p:txBody>
          <a:bodyPr wrap="square">
            <a:spAutoFit/>
          </a:bodyPr>
          <a:lstStyle/>
          <a:p>
            <a:pPr defTabSz="410751" hangingPunct="0"/>
            <a:r>
              <a:rPr lang="en-US" sz="3094"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2. Share your own vulnerability</a:t>
            </a:r>
          </a:p>
          <a:p>
            <a:pPr defTabSz="410751" hangingPunct="0"/>
            <a:endParaRPr lang="en-US" sz="2391" b="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Demonstrate compassionate, authentic leadership</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Share your own challenges and how you are managing</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Be transparent and open, especially about unknowns</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Provide updates and corrections to information as new info is available, acknowledge the rapidly changing landscape</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endParaRPr lang="en-US" sz="2250" kern="0">
              <a:solidFill>
                <a:srgbClr val="FFFFFF"/>
              </a:solidFill>
              <a:latin typeface="Corbel" panose="020B0503020204020204" pitchFamily="34" charset="0"/>
              <a:sym typeface="Helvetica Light"/>
            </a:endParaRPr>
          </a:p>
          <a:p>
            <a:pPr defTabSz="410751" hangingPunct="0"/>
            <a:endParaRPr lang="en-US" sz="1969" kern="0">
              <a:solidFill>
                <a:srgbClr val="FFFFFF"/>
              </a:solidFill>
              <a:latin typeface="Helvetica Light"/>
              <a:sym typeface="Helvetica Light"/>
            </a:endParaRPr>
          </a:p>
        </p:txBody>
      </p:sp>
      <p:pic>
        <p:nvPicPr>
          <p:cNvPr id="4" name="pasted-image.pdf">
            <a:extLst>
              <a:ext uri="{FF2B5EF4-FFF2-40B4-BE49-F238E27FC236}">
                <a16:creationId xmlns:a16="http://schemas.microsoft.com/office/drawing/2014/main" id="{CED02953-2960-C249-8BC0-AC6DC6895A00}"/>
              </a:ext>
            </a:extLst>
          </p:cNvPr>
          <p:cNvPicPr/>
          <p:nvPr/>
        </p:nvPicPr>
        <p:blipFill>
          <a:blip r:embed="rId3" cstate="email">
            <a:extLst>
              <a:ext uri="{28A0092B-C50C-407E-A947-70E740481C1C}">
                <a14:useLocalDpi xmlns:a14="http://schemas.microsoft.com/office/drawing/2010/main"/>
              </a:ext>
            </a:extLst>
          </a:blip>
          <a:srcRect/>
          <a:stretch/>
        </p:blipFill>
        <p:spPr>
          <a:xfrm>
            <a:off x="4757996" y="4559348"/>
            <a:ext cx="2676009" cy="1668162"/>
          </a:xfrm>
          <a:prstGeom prst="rect">
            <a:avLst/>
          </a:prstGeom>
          <a:ln w="12700">
            <a:miter lim="400000"/>
          </a:ln>
          <a:effectLst>
            <a:softEdge rad="38100"/>
          </a:effectLst>
        </p:spPr>
      </p:pic>
    </p:spTree>
    <p:extLst>
      <p:ext uri="{BB962C8B-B14F-4D97-AF65-F5344CB8AC3E}">
        <p14:creationId xmlns:p14="http://schemas.microsoft.com/office/powerpoint/2010/main" val="799503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CF15B-CFA1-F74E-BDBA-002C05B636F6}"/>
              </a:ext>
            </a:extLst>
          </p:cNvPr>
          <p:cNvSpPr/>
          <p:nvPr/>
        </p:nvSpPr>
        <p:spPr>
          <a:xfrm>
            <a:off x="2285650" y="856388"/>
            <a:ext cx="7833216" cy="5048177"/>
          </a:xfrm>
          <a:prstGeom prst="rect">
            <a:avLst/>
          </a:prstGeom>
        </p:spPr>
        <p:txBody>
          <a:bodyPr wrap="square">
            <a:spAutoFit/>
          </a:bodyPr>
          <a:lstStyle/>
          <a:p>
            <a:pPr defTabSz="410751" hangingPunct="0"/>
            <a:r>
              <a:rPr lang="en-US" sz="3094"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2. Share your own vulnerability</a:t>
            </a:r>
          </a:p>
          <a:p>
            <a:pPr defTabSz="410751" hangingPunct="0"/>
            <a:endParaRPr lang="en-US" sz="2391" b="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Acknowledge that we are all affected</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“We are all peers in this”</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Yet… </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It is important to acknowledge </a:t>
            </a: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the privilege that many of us have </a:t>
            </a:r>
          </a:p>
          <a:p>
            <a:pP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even while affected</a:t>
            </a:r>
          </a:p>
          <a:p>
            <a:pP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endParaRPr lang="en-US" sz="2250" kern="0">
              <a:solidFill>
                <a:srgbClr val="FFFFFF"/>
              </a:solidFill>
              <a:latin typeface="Corbel" panose="020B0503020204020204" pitchFamily="34" charset="0"/>
              <a:sym typeface="Helvetica Light"/>
            </a:endParaRPr>
          </a:p>
          <a:p>
            <a:pPr defTabSz="410751" hangingPunct="0"/>
            <a:endParaRPr lang="en-US" sz="1969" kern="0">
              <a:solidFill>
                <a:srgbClr val="FFFFFF"/>
              </a:solidFill>
              <a:latin typeface="Helvetica Light"/>
              <a:sym typeface="Helvetica Light"/>
            </a:endParaRPr>
          </a:p>
        </p:txBody>
      </p:sp>
      <p:pic>
        <p:nvPicPr>
          <p:cNvPr id="5" name="pasted-image.pdf">
            <a:extLst>
              <a:ext uri="{FF2B5EF4-FFF2-40B4-BE49-F238E27FC236}">
                <a16:creationId xmlns:a16="http://schemas.microsoft.com/office/drawing/2014/main" id="{D19CE4B0-63CA-554D-ABE3-59EDA0C60AEA}"/>
              </a:ext>
            </a:extLst>
          </p:cNvPr>
          <p:cNvPicPr/>
          <p:nvPr/>
        </p:nvPicPr>
        <p:blipFill>
          <a:blip r:embed="rId3" cstate="email">
            <a:extLst>
              <a:ext uri="{28A0092B-C50C-407E-A947-70E740481C1C}">
                <a14:useLocalDpi xmlns:a14="http://schemas.microsoft.com/office/drawing/2010/main"/>
              </a:ext>
            </a:extLst>
          </a:blip>
          <a:srcRect/>
          <a:stretch/>
        </p:blipFill>
        <p:spPr>
          <a:xfrm>
            <a:off x="6987206" y="2318296"/>
            <a:ext cx="2919145" cy="2096787"/>
          </a:xfrm>
          <a:prstGeom prst="rect">
            <a:avLst/>
          </a:prstGeom>
          <a:ln w="12700">
            <a:miter lim="400000"/>
          </a:ln>
          <a:effectLst>
            <a:softEdge rad="38100"/>
          </a:effectLst>
        </p:spPr>
      </p:pic>
    </p:spTree>
    <p:extLst>
      <p:ext uri="{BB962C8B-B14F-4D97-AF65-F5344CB8AC3E}">
        <p14:creationId xmlns:p14="http://schemas.microsoft.com/office/powerpoint/2010/main" val="1165717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FA8C2C-AC28-6A47-88E5-45E11D35DC0A}"/>
              </a:ext>
            </a:extLst>
          </p:cNvPr>
          <p:cNvSpPr/>
          <p:nvPr/>
        </p:nvSpPr>
        <p:spPr>
          <a:xfrm>
            <a:off x="2517519" y="3179134"/>
            <a:ext cx="7156960" cy="3468385"/>
          </a:xfrm>
          <a:prstGeom prst="rect">
            <a:avLst/>
          </a:prstGeom>
        </p:spPr>
        <p:txBody>
          <a:bodyPr wrap="square">
            <a:spAutoFit/>
          </a:bodyPr>
          <a:lstStyle/>
          <a:p>
            <a:pPr algn="ctr" defTabSz="410751" hangingPunct="0"/>
            <a:r>
              <a:rPr lang="en-US" sz="3797" b="1"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Your thoughts?</a:t>
            </a:r>
          </a:p>
          <a:p>
            <a:pPr algn="ctr" defTabSz="410751" hangingPunct="0"/>
            <a:endParaRPr lang="en-US" sz="3797" b="1"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endParaRPr>
          </a:p>
          <a:p>
            <a:pPr algn="ct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Why is showing vulnerability a strength?</a:t>
            </a:r>
          </a:p>
          <a:p>
            <a:pPr algn="ctr" defTabSz="410751" hangingPunct="0"/>
            <a:endPar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endParaRPr>
          </a:p>
          <a:p>
            <a:pPr algn="ctr" defTabSz="410751" hangingPunct="0"/>
            <a:r>
              <a:rPr lang="en-US" sz="2250"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What does it look like?</a:t>
            </a:r>
          </a:p>
          <a:p>
            <a:pPr defTabSz="410751" hangingPunct="0"/>
            <a:endParaRPr lang="en-US" sz="3797" b="1"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endParaRPr>
          </a:p>
          <a:p>
            <a:pPr defTabSz="410751" hangingPunct="0"/>
            <a:endParaRPr lang="en-US" sz="3797" b="1"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endParaRPr>
          </a:p>
        </p:txBody>
      </p:sp>
      <p:pic>
        <p:nvPicPr>
          <p:cNvPr id="4" name="pasted-image.pdf">
            <a:extLst>
              <a:ext uri="{FF2B5EF4-FFF2-40B4-BE49-F238E27FC236}">
                <a16:creationId xmlns:a16="http://schemas.microsoft.com/office/drawing/2014/main" id="{233F8698-4CB9-E843-AC38-05ECEA85021E}"/>
              </a:ext>
            </a:extLst>
          </p:cNvPr>
          <p:cNvPicPr/>
          <p:nvPr/>
        </p:nvPicPr>
        <p:blipFill>
          <a:blip r:embed="rId3" cstate="email">
            <a:extLst>
              <a:ext uri="{28A0092B-C50C-407E-A947-70E740481C1C}">
                <a14:useLocalDpi xmlns:a14="http://schemas.microsoft.com/office/drawing/2010/main"/>
              </a:ext>
            </a:extLst>
          </a:blip>
          <a:srcRect/>
          <a:stretch/>
        </p:blipFill>
        <p:spPr>
          <a:xfrm>
            <a:off x="4599725" y="642077"/>
            <a:ext cx="2992546" cy="2120817"/>
          </a:xfrm>
          <a:prstGeom prst="rect">
            <a:avLst/>
          </a:prstGeom>
          <a:ln w="12700">
            <a:miter lim="400000"/>
          </a:ln>
          <a:effectLst>
            <a:softEdge rad="38100"/>
          </a:effectLst>
        </p:spPr>
      </p:pic>
    </p:spTree>
    <p:extLst>
      <p:ext uri="{BB962C8B-B14F-4D97-AF65-F5344CB8AC3E}">
        <p14:creationId xmlns:p14="http://schemas.microsoft.com/office/powerpoint/2010/main" val="131911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CF15B-CFA1-F74E-BDBA-002C05B636F6}"/>
              </a:ext>
            </a:extLst>
          </p:cNvPr>
          <p:cNvSpPr/>
          <p:nvPr/>
        </p:nvSpPr>
        <p:spPr>
          <a:xfrm>
            <a:off x="4095750" y="951157"/>
            <a:ext cx="7053957" cy="4982903"/>
          </a:xfrm>
          <a:prstGeom prst="rect">
            <a:avLst/>
          </a:prstGeom>
        </p:spPr>
        <p:txBody>
          <a:bodyPr wrap="square">
            <a:spAutoFit/>
          </a:bodyPr>
          <a:lstStyle/>
          <a:p>
            <a:pPr algn="r" defTabSz="410751" hangingPunct="0"/>
            <a:r>
              <a:rPr lang="en-US" sz="3094"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3. Promote flexibility and gentleness with ourselves and others</a:t>
            </a:r>
          </a:p>
          <a:p>
            <a:pPr algn="r" defTabSz="410751" hangingPunct="0"/>
            <a:endParaRPr lang="en-US" sz="239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Support staff to work alternative schedules and manage family and household responsibilities</a:t>
            </a:r>
          </a:p>
          <a:p>
            <a:pPr algn="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Encourage remote work when possible</a:t>
            </a:r>
          </a:p>
          <a:p>
            <a:pPr algn="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Implement flexible sick leave policies and practices</a:t>
            </a:r>
          </a:p>
          <a:p>
            <a:pPr algn="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Seek ways to equip staff to be productive at home (e.g., set up virtual phone/meeting systems, survey staff about home office needs, ship equipment) </a:t>
            </a:r>
          </a:p>
          <a:p>
            <a:pPr algn="r" defTabSz="410751" hangingPunct="0"/>
            <a:endParaRPr lang="en-US" sz="2109" kern="0">
              <a:solidFill>
                <a:srgbClr val="FFFFFF"/>
              </a:solidFill>
              <a:latin typeface="Helvetica Light" panose="020B0403020202020204" pitchFamily="34" charset="0"/>
              <a:sym typeface="Helvetica Light"/>
            </a:endParaRPr>
          </a:p>
        </p:txBody>
      </p:sp>
      <p:pic>
        <p:nvPicPr>
          <p:cNvPr id="7" name="Picture 6" descr="A picture containing outdoor&#10;&#10;Description automatically generated">
            <a:extLst>
              <a:ext uri="{FF2B5EF4-FFF2-40B4-BE49-F238E27FC236}">
                <a16:creationId xmlns:a16="http://schemas.microsoft.com/office/drawing/2014/main" id="{9A145A54-9F1A-D348-B4D1-08745B7886A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148395" y="1856051"/>
            <a:ext cx="3359468" cy="2519602"/>
          </a:xfrm>
          <a:prstGeom prst="rect">
            <a:avLst/>
          </a:prstGeom>
          <a:effectLst>
            <a:softEdge rad="38100"/>
          </a:effectLst>
        </p:spPr>
      </p:pic>
    </p:spTree>
    <p:extLst>
      <p:ext uri="{BB962C8B-B14F-4D97-AF65-F5344CB8AC3E}">
        <p14:creationId xmlns:p14="http://schemas.microsoft.com/office/powerpoint/2010/main" val="3338114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CF15B-CFA1-F74E-BDBA-002C05B636F6}"/>
              </a:ext>
            </a:extLst>
          </p:cNvPr>
          <p:cNvSpPr/>
          <p:nvPr/>
        </p:nvSpPr>
        <p:spPr>
          <a:xfrm>
            <a:off x="2381783" y="2317183"/>
            <a:ext cx="7708925" cy="4333750"/>
          </a:xfrm>
          <a:prstGeom prst="rect">
            <a:avLst/>
          </a:prstGeom>
        </p:spPr>
        <p:txBody>
          <a:bodyPr wrap="square">
            <a:spAutoFit/>
          </a:bodyPr>
          <a:lstStyle/>
          <a:p>
            <a:pPr defTabSz="410751" hangingPunct="0"/>
            <a:r>
              <a:rPr lang="en-US" sz="3094"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3. Promote flexibility and gentleness with ourselves and others</a:t>
            </a:r>
          </a:p>
          <a:p>
            <a:pPr algn="r" defTabSz="410751" hangingPunct="0"/>
            <a:endParaRPr lang="en-US" sz="2391" kern="0">
              <a:solidFill>
                <a:srgbClr val="FFFFFF"/>
              </a:solidFill>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Continuously evaluate priorities and reset expectations</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Allow extra space and frequency for supervision and support</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Encourage use of  EAP, mental health counseling resources</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Use a person-centered approach to support employees, in balance with adherence to current protocols</a:t>
            </a:r>
          </a:p>
          <a:p>
            <a:pPr algn="r" defTabSz="410751" hangingPunct="0"/>
            <a:endParaRPr lang="en-US" sz="2109" kern="0">
              <a:solidFill>
                <a:srgbClr val="FFFFFF"/>
              </a:solidFill>
              <a:latin typeface="Helvetica Light" panose="020B0403020202020204" pitchFamily="34" charset="0"/>
              <a:sym typeface="Helvetica Light"/>
            </a:endParaRPr>
          </a:p>
        </p:txBody>
      </p:sp>
      <p:pic>
        <p:nvPicPr>
          <p:cNvPr id="6" name="Picture 5" descr="A picture containing outdoor&#10;&#10;Description automatically generated">
            <a:extLst>
              <a:ext uri="{FF2B5EF4-FFF2-40B4-BE49-F238E27FC236}">
                <a16:creationId xmlns:a16="http://schemas.microsoft.com/office/drawing/2014/main" id="{FCDB0F69-AF2A-744B-8C22-ABBE7BFEE30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4802089" y="234350"/>
            <a:ext cx="2587823" cy="1940868"/>
          </a:xfrm>
          <a:prstGeom prst="rect">
            <a:avLst/>
          </a:prstGeom>
          <a:effectLst>
            <a:softEdge rad="38100"/>
          </a:effectLst>
        </p:spPr>
      </p:pic>
    </p:spTree>
    <p:extLst>
      <p:ext uri="{BB962C8B-B14F-4D97-AF65-F5344CB8AC3E}">
        <p14:creationId xmlns:p14="http://schemas.microsoft.com/office/powerpoint/2010/main" val="3719608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D62B0A-D5A9-40E9-AA20-9FA7FC0B9ADC}"/>
              </a:ext>
            </a:extLst>
          </p:cNvPr>
          <p:cNvSpPr>
            <a:spLocks noGrp="1"/>
          </p:cNvSpPr>
          <p:nvPr>
            <p:ph type="title"/>
          </p:nvPr>
        </p:nvSpPr>
        <p:spPr>
          <a:xfrm>
            <a:off x="3744848" y="1664434"/>
            <a:ext cx="4702304" cy="865364"/>
          </a:xfrm>
        </p:spPr>
        <p:txBody>
          <a:bodyPr/>
          <a:lstStyle/>
          <a:p>
            <a:r>
              <a:rPr lang="en-US">
                <a:solidFill>
                  <a:schemeClr val="tx1">
                    <a:lumMod val="65000"/>
                    <a:lumOff val="35000"/>
                  </a:schemeClr>
                </a:solidFill>
                <a:latin typeface="Arial" panose="020B0604020202020204" pitchFamily="34" charset="0"/>
                <a:cs typeface="Arial" panose="020B0604020202020204" pitchFamily="34" charset="0"/>
              </a:rPr>
              <a:t>HOUSEKEEPING</a:t>
            </a:r>
          </a:p>
        </p:txBody>
      </p:sp>
      <p:pic>
        <p:nvPicPr>
          <p:cNvPr id="22" name="Content Placeholder 21" descr="icon muted microphone ">
            <a:extLst>
              <a:ext uri="{FF2B5EF4-FFF2-40B4-BE49-F238E27FC236}">
                <a16:creationId xmlns:a16="http://schemas.microsoft.com/office/drawing/2014/main" id="{C3C884E4-C9C6-41DC-AAAD-4E7DAF25541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flipH="1">
            <a:off x="2558534" y="3502433"/>
            <a:ext cx="1027983" cy="1027983"/>
          </a:xfrm>
        </p:spPr>
      </p:pic>
      <p:pic>
        <p:nvPicPr>
          <p:cNvPr id="12" name="Picture 11" descr="icon video off">
            <a:extLst>
              <a:ext uri="{FF2B5EF4-FFF2-40B4-BE49-F238E27FC236}">
                <a16:creationId xmlns:a16="http://schemas.microsoft.com/office/drawing/2014/main" id="{26D77D4F-D1DD-4A14-894E-AA6E89B52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830" y="3406901"/>
            <a:ext cx="1219048" cy="1219048"/>
          </a:xfrm>
          <a:prstGeom prst="rect">
            <a:avLst/>
          </a:prstGeom>
        </p:spPr>
      </p:pic>
      <p:pic>
        <p:nvPicPr>
          <p:cNvPr id="18" name="Content Placeholder 17" descr="icon computer security">
            <a:extLst>
              <a:ext uri="{FF2B5EF4-FFF2-40B4-BE49-F238E27FC236}">
                <a16:creationId xmlns:a16="http://schemas.microsoft.com/office/drawing/2014/main" id="{89666437-AE00-469F-8DA5-D7AB99D963D3}"/>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526230" y="3313604"/>
            <a:ext cx="1219048" cy="1219048"/>
          </a:xfrm>
        </p:spPr>
      </p:pic>
      <p:pic>
        <p:nvPicPr>
          <p:cNvPr id="32" name="Picture 31" descr="icon powerpoint slides">
            <a:extLst>
              <a:ext uri="{FF2B5EF4-FFF2-40B4-BE49-F238E27FC236}">
                <a16:creationId xmlns:a16="http://schemas.microsoft.com/office/drawing/2014/main" id="{5C40D595-FD39-4FAA-AC25-03FB0981A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3647" y="3570047"/>
            <a:ext cx="1162660" cy="1162660"/>
          </a:xfrm>
          <a:prstGeom prst="rect">
            <a:avLst/>
          </a:prstGeom>
        </p:spPr>
      </p:pic>
      <p:pic>
        <p:nvPicPr>
          <p:cNvPr id="39" name="Picture 38" descr="logo Northwest MHTTC">
            <a:extLst>
              <a:ext uri="{FF2B5EF4-FFF2-40B4-BE49-F238E27FC236}">
                <a16:creationId xmlns:a16="http://schemas.microsoft.com/office/drawing/2014/main" id="{82262E53-06CE-4F88-898E-C3831611B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793" y="224499"/>
            <a:ext cx="2898038" cy="1027983"/>
          </a:xfrm>
          <a:prstGeom prst="rect">
            <a:avLst/>
          </a:prstGeom>
        </p:spPr>
      </p:pic>
      <p:sp>
        <p:nvSpPr>
          <p:cNvPr id="40" name="Rectangle: Rounded Corners 39" descr="rectangle shape">
            <a:extLst>
              <a:ext uri="{FF2B5EF4-FFF2-40B4-BE49-F238E27FC236}">
                <a16:creationId xmlns:a16="http://schemas.microsoft.com/office/drawing/2014/main" id="{E13F8B98-D5B5-4730-9326-1A944F8B1A5B}"/>
              </a:ext>
            </a:extLst>
          </p:cNvPr>
          <p:cNvSpPr/>
          <p:nvPr/>
        </p:nvSpPr>
        <p:spPr>
          <a:xfrm>
            <a:off x="248793" y="2866052"/>
            <a:ext cx="1752106" cy="2876017"/>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descr="Rectangle shape">
            <a:extLst>
              <a:ext uri="{FF2B5EF4-FFF2-40B4-BE49-F238E27FC236}">
                <a16:creationId xmlns:a16="http://schemas.microsoft.com/office/drawing/2014/main" id="{6A8CFA46-BD38-49C7-AC2B-B93250F42CC4}"/>
              </a:ext>
            </a:extLst>
          </p:cNvPr>
          <p:cNvSpPr/>
          <p:nvPr/>
        </p:nvSpPr>
        <p:spPr>
          <a:xfrm>
            <a:off x="2201561" y="2861227"/>
            <a:ext cx="1752106" cy="2880842"/>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descr="Rectangle shape">
            <a:extLst>
              <a:ext uri="{FF2B5EF4-FFF2-40B4-BE49-F238E27FC236}">
                <a16:creationId xmlns:a16="http://schemas.microsoft.com/office/drawing/2014/main" id="{D52AE3C0-F447-46E4-8F83-B2FAF6163B15}"/>
              </a:ext>
            </a:extLst>
          </p:cNvPr>
          <p:cNvSpPr/>
          <p:nvPr/>
        </p:nvSpPr>
        <p:spPr>
          <a:xfrm>
            <a:off x="4154329" y="2861227"/>
            <a:ext cx="1743393" cy="2892262"/>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descr="rectangle shape">
            <a:extLst>
              <a:ext uri="{FF2B5EF4-FFF2-40B4-BE49-F238E27FC236}">
                <a16:creationId xmlns:a16="http://schemas.microsoft.com/office/drawing/2014/main" id="{EB08296D-1EB0-4AB1-948A-C9645FD3B1FF}"/>
              </a:ext>
            </a:extLst>
          </p:cNvPr>
          <p:cNvSpPr/>
          <p:nvPr/>
        </p:nvSpPr>
        <p:spPr>
          <a:xfrm>
            <a:off x="6098384" y="2904249"/>
            <a:ext cx="1777666" cy="2849240"/>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descr="rectangle shape">
            <a:extLst>
              <a:ext uri="{FF2B5EF4-FFF2-40B4-BE49-F238E27FC236}">
                <a16:creationId xmlns:a16="http://schemas.microsoft.com/office/drawing/2014/main" id="{DBC85FFB-597F-432D-BDC3-829F7E4F5154}"/>
              </a:ext>
            </a:extLst>
          </p:cNvPr>
          <p:cNvSpPr/>
          <p:nvPr/>
        </p:nvSpPr>
        <p:spPr>
          <a:xfrm>
            <a:off x="8076712" y="2872647"/>
            <a:ext cx="1795010" cy="2880842"/>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descr="rectangle shape">
            <a:extLst>
              <a:ext uri="{FF2B5EF4-FFF2-40B4-BE49-F238E27FC236}">
                <a16:creationId xmlns:a16="http://schemas.microsoft.com/office/drawing/2014/main" id="{D0E53176-B2F9-4EC8-A7B8-550F409E5EDE}"/>
              </a:ext>
            </a:extLst>
          </p:cNvPr>
          <p:cNvSpPr/>
          <p:nvPr/>
        </p:nvSpPr>
        <p:spPr>
          <a:xfrm>
            <a:off x="10072384" y="2850666"/>
            <a:ext cx="1851957" cy="2924804"/>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certificate icon">
            <a:extLst>
              <a:ext uri="{FF2B5EF4-FFF2-40B4-BE49-F238E27FC236}">
                <a16:creationId xmlns:a16="http://schemas.microsoft.com/office/drawing/2014/main" id="{5FB72ABD-C188-4C90-AF32-B7B4ACCD5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9599" y="3450707"/>
            <a:ext cx="1219048" cy="1219048"/>
          </a:xfrm>
          <a:prstGeom prst="rect">
            <a:avLst/>
          </a:prstGeom>
        </p:spPr>
      </p:pic>
      <p:sp>
        <p:nvSpPr>
          <p:cNvPr id="53" name="TextBox 52">
            <a:extLst>
              <a:ext uri="{FF2B5EF4-FFF2-40B4-BE49-F238E27FC236}">
                <a16:creationId xmlns:a16="http://schemas.microsoft.com/office/drawing/2014/main" id="{E67F4099-F2E5-41C0-9F56-85BD90E7B5CA}"/>
              </a:ext>
            </a:extLst>
          </p:cNvPr>
          <p:cNvSpPr txBox="1"/>
          <p:nvPr/>
        </p:nvSpPr>
        <p:spPr>
          <a:xfrm>
            <a:off x="508252" y="4855817"/>
            <a:ext cx="1219048" cy="369332"/>
          </a:xfrm>
          <a:prstGeom prst="rect">
            <a:avLst/>
          </a:prstGeom>
          <a:noFill/>
        </p:spPr>
        <p:txBody>
          <a:bodyPr wrap="square" lIns="91440" tIns="45720" rIns="91440" bIns="45720" rtlCol="0" anchor="t">
            <a:spAutoFit/>
          </a:bodyPr>
          <a:lstStyle/>
          <a:p>
            <a:pPr algn="ctr"/>
            <a:r>
              <a:rPr lang="en-US">
                <a:solidFill>
                  <a:schemeClr val="tx1">
                    <a:lumMod val="65000"/>
                    <a:lumOff val="35000"/>
                  </a:schemeClr>
                </a:solidFill>
                <a:latin typeface="Arial"/>
                <a:cs typeface="Arial"/>
              </a:rPr>
              <a:t>SECURE</a:t>
            </a:r>
          </a:p>
        </p:txBody>
      </p:sp>
      <p:sp>
        <p:nvSpPr>
          <p:cNvPr id="54" name="TextBox 53">
            <a:extLst>
              <a:ext uri="{FF2B5EF4-FFF2-40B4-BE49-F238E27FC236}">
                <a16:creationId xmlns:a16="http://schemas.microsoft.com/office/drawing/2014/main" id="{96849625-8A90-47E5-82BA-AA309792E93B}"/>
              </a:ext>
            </a:extLst>
          </p:cNvPr>
          <p:cNvSpPr txBox="1"/>
          <p:nvPr/>
        </p:nvSpPr>
        <p:spPr>
          <a:xfrm>
            <a:off x="2458359" y="4871206"/>
            <a:ext cx="1219048" cy="369332"/>
          </a:xfrm>
          <a:prstGeom prst="rect">
            <a:avLst/>
          </a:prstGeom>
          <a:noFill/>
        </p:spPr>
        <p:txBody>
          <a:bodyPr wrap="square" rtlCol="0">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MUTED</a:t>
            </a:r>
          </a:p>
        </p:txBody>
      </p:sp>
      <p:sp>
        <p:nvSpPr>
          <p:cNvPr id="56" name="TextBox 55">
            <a:extLst>
              <a:ext uri="{FF2B5EF4-FFF2-40B4-BE49-F238E27FC236}">
                <a16:creationId xmlns:a16="http://schemas.microsoft.com/office/drawing/2014/main" id="{9737A23A-A05F-4091-9DE8-41561B981D87}"/>
              </a:ext>
            </a:extLst>
          </p:cNvPr>
          <p:cNvSpPr txBox="1"/>
          <p:nvPr/>
        </p:nvSpPr>
        <p:spPr>
          <a:xfrm>
            <a:off x="4407751" y="4732707"/>
            <a:ext cx="1219048" cy="646331"/>
          </a:xfrm>
          <a:prstGeom prst="rect">
            <a:avLst/>
          </a:prstGeom>
          <a:noFill/>
        </p:spPr>
        <p:txBody>
          <a:bodyPr wrap="square" rtlCol="0">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VIDEO OFF</a:t>
            </a:r>
          </a:p>
        </p:txBody>
      </p:sp>
      <p:sp>
        <p:nvSpPr>
          <p:cNvPr id="57" name="TextBox 56">
            <a:extLst>
              <a:ext uri="{FF2B5EF4-FFF2-40B4-BE49-F238E27FC236}">
                <a16:creationId xmlns:a16="http://schemas.microsoft.com/office/drawing/2014/main" id="{A52B4969-32A3-4799-9877-6B761A2320F6}"/>
              </a:ext>
            </a:extLst>
          </p:cNvPr>
          <p:cNvSpPr txBox="1"/>
          <p:nvPr/>
        </p:nvSpPr>
        <p:spPr>
          <a:xfrm>
            <a:off x="6093617" y="4871207"/>
            <a:ext cx="1811673" cy="369332"/>
          </a:xfrm>
          <a:prstGeom prst="rect">
            <a:avLst/>
          </a:prstGeom>
          <a:noFill/>
        </p:spPr>
        <p:txBody>
          <a:bodyPr wrap="square" rtlCol="0">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RECORDING</a:t>
            </a:r>
          </a:p>
        </p:txBody>
      </p:sp>
      <p:sp>
        <p:nvSpPr>
          <p:cNvPr id="58" name="TextBox 57">
            <a:extLst>
              <a:ext uri="{FF2B5EF4-FFF2-40B4-BE49-F238E27FC236}">
                <a16:creationId xmlns:a16="http://schemas.microsoft.com/office/drawing/2014/main" id="{11F16519-77CE-415F-A739-2F8B563FFF9D}"/>
              </a:ext>
            </a:extLst>
          </p:cNvPr>
          <p:cNvSpPr txBox="1"/>
          <p:nvPr/>
        </p:nvSpPr>
        <p:spPr>
          <a:xfrm>
            <a:off x="8335453" y="4871207"/>
            <a:ext cx="1219048" cy="369332"/>
          </a:xfrm>
          <a:prstGeom prst="rect">
            <a:avLst/>
          </a:prstGeom>
          <a:noFill/>
        </p:spPr>
        <p:txBody>
          <a:bodyPr wrap="square" rtlCol="0">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SLIDES</a:t>
            </a:r>
          </a:p>
        </p:txBody>
      </p:sp>
      <p:sp>
        <p:nvSpPr>
          <p:cNvPr id="59" name="TextBox 58">
            <a:extLst>
              <a:ext uri="{FF2B5EF4-FFF2-40B4-BE49-F238E27FC236}">
                <a16:creationId xmlns:a16="http://schemas.microsoft.com/office/drawing/2014/main" id="{74C4F1A3-316F-46C6-9F74-B0C2E1FF25AA}"/>
              </a:ext>
            </a:extLst>
          </p:cNvPr>
          <p:cNvSpPr txBox="1"/>
          <p:nvPr/>
        </p:nvSpPr>
        <p:spPr>
          <a:xfrm>
            <a:off x="10043144" y="4871207"/>
            <a:ext cx="1910436" cy="369332"/>
          </a:xfrm>
          <a:prstGeom prst="rect">
            <a:avLst/>
          </a:prstGeom>
          <a:noFill/>
        </p:spPr>
        <p:txBody>
          <a:bodyPr wrap="square" rtlCol="0">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CERTIFICATE</a:t>
            </a:r>
          </a:p>
        </p:txBody>
      </p:sp>
      <p:pic>
        <p:nvPicPr>
          <p:cNvPr id="61" name="Picture 60" descr="icon recording">
            <a:extLst>
              <a:ext uri="{FF2B5EF4-FFF2-40B4-BE49-F238E27FC236}">
                <a16:creationId xmlns:a16="http://schemas.microsoft.com/office/drawing/2014/main" id="{84B1F63C-33D0-4297-A8F9-27528206A8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9021" y="3470987"/>
            <a:ext cx="1219048" cy="1219048"/>
          </a:xfrm>
          <a:prstGeom prst="rect">
            <a:avLst/>
          </a:prstGeom>
        </p:spPr>
      </p:pic>
    </p:spTree>
    <p:custDataLst>
      <p:tags r:id="rId1"/>
    </p:custDataLst>
    <p:extLst>
      <p:ext uri="{BB962C8B-B14F-4D97-AF65-F5344CB8AC3E}">
        <p14:creationId xmlns:p14="http://schemas.microsoft.com/office/powerpoint/2010/main" val="2395683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14BE723C-DCD3-3E45-BE74-33D6485C32E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2095720" y="3244283"/>
            <a:ext cx="4156670" cy="3117502"/>
          </a:xfrm>
          <a:prstGeom prst="rect">
            <a:avLst/>
          </a:prstGeom>
          <a:effectLst>
            <a:softEdge rad="38100"/>
          </a:effectLst>
        </p:spPr>
      </p:pic>
      <p:sp>
        <p:nvSpPr>
          <p:cNvPr id="5" name="Rectangle 4">
            <a:extLst>
              <a:ext uri="{FF2B5EF4-FFF2-40B4-BE49-F238E27FC236}">
                <a16:creationId xmlns:a16="http://schemas.microsoft.com/office/drawing/2014/main" id="{2C5CEE26-6CE6-F04E-8FAE-7AFDF1BF05BF}"/>
              </a:ext>
            </a:extLst>
          </p:cNvPr>
          <p:cNvSpPr/>
          <p:nvPr/>
        </p:nvSpPr>
        <p:spPr>
          <a:xfrm>
            <a:off x="3546562" y="334811"/>
            <a:ext cx="6410704" cy="3793411"/>
          </a:xfrm>
          <a:prstGeom prst="rect">
            <a:avLst/>
          </a:prstGeom>
        </p:spPr>
        <p:txBody>
          <a:bodyPr wrap="square">
            <a:spAutoFit/>
          </a:bodyPr>
          <a:lstStyle/>
          <a:p>
            <a:pPr algn="r" defTabSz="410751" hangingPunct="0"/>
            <a:r>
              <a:rPr lang="en-US" sz="3797" b="1"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Your thoughts?</a:t>
            </a:r>
          </a:p>
          <a:p>
            <a:pPr algn="r" defTabSz="410751" hangingPunct="0"/>
            <a:endParaRPr lang="en-US" sz="2531"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What are the benefits of being more flexible and gentle?</a:t>
            </a:r>
          </a:p>
          <a:p>
            <a:pPr algn="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  How do we balance flexibility with productivity, especially in these times?</a:t>
            </a:r>
          </a:p>
          <a:p>
            <a:pPr algn="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r>
              <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How can we be intentional about continuing to be more  flexible  and gentle  in the future?</a:t>
            </a:r>
          </a:p>
          <a:p>
            <a:pPr algn="r" defTabSz="410751" hangingPunct="0"/>
            <a:endParaRPr lang="en-US" sz="196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algn="r" defTabSz="410751" hangingPunct="0"/>
            <a:endParaRPr lang="en-US" sz="1969" kern="0">
              <a:solidFill>
                <a:srgbClr val="FFFFFF"/>
              </a:solidFill>
              <a:latin typeface="Helvetica Light" panose="020B0403020202020204" pitchFamily="34" charset="0"/>
              <a:sym typeface="Helvetica Light"/>
            </a:endParaRPr>
          </a:p>
        </p:txBody>
      </p:sp>
    </p:spTree>
    <p:extLst>
      <p:ext uri="{BB962C8B-B14F-4D97-AF65-F5344CB8AC3E}">
        <p14:creationId xmlns:p14="http://schemas.microsoft.com/office/powerpoint/2010/main" val="1796267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CA4D59-BF8E-6B4B-AAAC-063C8B98D7B2}"/>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491683" y="706181"/>
            <a:ext cx="5208634" cy="2833558"/>
          </a:xfrm>
          <a:prstGeom prst="rect">
            <a:avLst/>
          </a:prstGeom>
          <a:effectLst>
            <a:softEdge rad="63500"/>
          </a:effectLst>
        </p:spPr>
      </p:pic>
      <p:sp>
        <p:nvSpPr>
          <p:cNvPr id="4" name="Rectangle 3">
            <a:extLst>
              <a:ext uri="{FF2B5EF4-FFF2-40B4-BE49-F238E27FC236}">
                <a16:creationId xmlns:a16="http://schemas.microsoft.com/office/drawing/2014/main" id="{D74A5E67-25E1-2D41-BFDC-A3C1460A1E7F}"/>
              </a:ext>
            </a:extLst>
          </p:cNvPr>
          <p:cNvSpPr/>
          <p:nvPr/>
        </p:nvSpPr>
        <p:spPr>
          <a:xfrm>
            <a:off x="1484842" y="3542929"/>
            <a:ext cx="9231959" cy="2774157"/>
          </a:xfrm>
          <a:prstGeom prst="rect">
            <a:avLst/>
          </a:prstGeom>
        </p:spPr>
        <p:txBody>
          <a:bodyPr wrap="square" lIns="91440" tIns="45720" rIns="91440" bIns="45720" anchor="t">
            <a:spAutoFit/>
          </a:bodyPr>
          <a:lstStyle/>
          <a:p>
            <a:pPr defTabSz="410751" hangingPunct="0"/>
            <a:r>
              <a:rPr lang="en-US" sz="2812"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4. Hold the long view, while examining what should change</a:t>
            </a:r>
            <a:endParaRPr lang="en-US" sz="2812"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Things will continue to change week to week, expect that and navigate around it</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rPr>
              <a:t>And...</a:t>
            </a: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2100" kern="0">
                <a:solidFill>
                  <a:srgbClr val="FFFFFF"/>
                </a:solidFill>
                <a:effectLst>
                  <a:outerShdw blurRad="50800" dist="38100" dir="2700000" algn="tl" rotWithShape="0">
                    <a:prstClr val="black">
                      <a:alpha val="40000"/>
                    </a:prstClr>
                  </a:outerShdw>
                </a:effectLst>
                <a:latin typeface="Corbel"/>
                <a:sym typeface="Helvetica Light"/>
              </a:rPr>
              <a:t>This too shall pass.</a:t>
            </a:r>
            <a:endParaRPr lang="en-US" sz="2100" kern="0">
              <a:solidFill>
                <a:srgbClr val="FFFFFF"/>
              </a:solidFill>
              <a:effectLst>
                <a:outerShdw blurRad="50800" dist="38100" dir="2700000" algn="tl" rotWithShape="0">
                  <a:prstClr val="black">
                    <a:alpha val="40000"/>
                  </a:prstClr>
                </a:outerShdw>
              </a:effectLst>
              <a:latin typeface="Corbel"/>
            </a:endParaRPr>
          </a:p>
          <a:p>
            <a:pPr defTabSz="410751" hangingPunct="0"/>
            <a:endParaRPr lang="en-US" sz="1969" kern="0">
              <a:solidFill>
                <a:srgbClr val="FFFFFF"/>
              </a:solidFill>
              <a:latin typeface="Helvetica Light"/>
            </a:endParaRPr>
          </a:p>
        </p:txBody>
      </p:sp>
    </p:spTree>
    <p:extLst>
      <p:ext uri="{BB962C8B-B14F-4D97-AF65-F5344CB8AC3E}">
        <p14:creationId xmlns:p14="http://schemas.microsoft.com/office/powerpoint/2010/main" val="7698718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CA4D59-BF8E-6B4B-AAAC-063C8B98D7B2}"/>
              </a:ext>
            </a:extLst>
          </p:cNvPr>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491683" y="706181"/>
            <a:ext cx="5208634" cy="2833558"/>
          </a:xfrm>
          <a:prstGeom prst="rect">
            <a:avLst/>
          </a:prstGeom>
          <a:effectLst>
            <a:softEdge rad="63500"/>
          </a:effectLst>
        </p:spPr>
      </p:pic>
      <p:sp>
        <p:nvSpPr>
          <p:cNvPr id="4" name="Rectangle 3">
            <a:extLst>
              <a:ext uri="{FF2B5EF4-FFF2-40B4-BE49-F238E27FC236}">
                <a16:creationId xmlns:a16="http://schemas.microsoft.com/office/drawing/2014/main" id="{D74A5E67-25E1-2D41-BFDC-A3C1460A1E7F}"/>
              </a:ext>
            </a:extLst>
          </p:cNvPr>
          <p:cNvSpPr/>
          <p:nvPr/>
        </p:nvSpPr>
        <p:spPr>
          <a:xfrm>
            <a:off x="1504134" y="2848448"/>
            <a:ext cx="9540617" cy="3568093"/>
          </a:xfrm>
          <a:prstGeom prst="rect">
            <a:avLst/>
          </a:prstGeom>
        </p:spPr>
        <p:txBody>
          <a:bodyPr wrap="square" lIns="91440" tIns="45720" rIns="91440" bIns="45720" anchor="t">
            <a:spAutoFit/>
          </a:bodyPr>
          <a:lstStyle/>
          <a:p>
            <a:pPr defTabSz="410751" hangingPunct="0"/>
            <a:r>
              <a:rPr lang="en-US" sz="2812" kern="0">
                <a:solidFill>
                  <a:srgbClr val="FFFFFF"/>
                </a:solidFill>
                <a:effectLst>
                  <a:outerShdw blurRad="50800" dist="38100" dir="2700000" algn="tl" rotWithShape="0">
                    <a:prstClr val="black">
                      <a:alpha val="40000"/>
                    </a:prstClr>
                  </a:outerShdw>
                </a:effectLst>
                <a:latin typeface="Corbel" panose="020B0503020204020204" pitchFamily="34" charset="0"/>
                <a:ea typeface="Times New Roman" panose="02020603050405020304" pitchFamily="18" charset="0"/>
                <a:cs typeface="Times New Roman" panose="02020603050405020304" pitchFamily="18" charset="0"/>
                <a:sym typeface="Helvetica Light"/>
              </a:rPr>
              <a:t>4. Hold the long view, while examining what should change</a:t>
            </a:r>
            <a:endParaRPr lang="en-US" sz="2812"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endParaRPr lang="en-US" sz="2109" kern="0">
              <a:solidFill>
                <a:srgbClr val="FFFFFF"/>
              </a:solidFill>
              <a:effectLst>
                <a:outerShdw blurRad="50800" dist="38100" dir="2700000" algn="tl" rotWithShape="0">
                  <a:prstClr val="black">
                    <a:alpha val="40000"/>
                  </a:prstClr>
                </a:outerShdw>
              </a:effectLst>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Your organization might look different as a result of COVID-19 but chances are you will still exist and have important work to do over the long term</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Yet… </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50" kern="0">
                <a:solidFill>
                  <a:srgbClr val="FFFFFF"/>
                </a:solidFill>
                <a:latin typeface="Corbel"/>
                <a:sym typeface="Helvetica Light"/>
              </a:rPr>
              <a:t>It is important to examine whether going back to “normal” is good for everyone – use this time to examine policies, practices, programs for with a lens of equity, efficiency, innovation, renewal.</a:t>
            </a:r>
            <a:endParaRPr lang="en-US" sz="1950" kern="0">
              <a:solidFill>
                <a:srgbClr val="FFFFFF"/>
              </a:solidFill>
              <a:latin typeface="Corbel"/>
            </a:endParaRPr>
          </a:p>
          <a:p>
            <a:pPr defTabSz="410751" hangingPunct="0"/>
            <a:endParaRPr lang="en-US" sz="1969" kern="0">
              <a:solidFill>
                <a:srgbClr val="FFFFFF"/>
              </a:solidFill>
              <a:latin typeface="Helvetica Light"/>
            </a:endParaRPr>
          </a:p>
        </p:txBody>
      </p:sp>
    </p:spTree>
    <p:extLst>
      <p:ext uri="{BB962C8B-B14F-4D97-AF65-F5344CB8AC3E}">
        <p14:creationId xmlns:p14="http://schemas.microsoft.com/office/powerpoint/2010/main" val="2350091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0FF9C-9378-2C4E-9F79-D9B1E7F164A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491683" y="706181"/>
            <a:ext cx="5208634" cy="2833558"/>
          </a:xfrm>
          <a:prstGeom prst="rect">
            <a:avLst/>
          </a:prstGeom>
          <a:effectLst>
            <a:softEdge rad="63500"/>
          </a:effectLst>
        </p:spPr>
      </p:pic>
      <p:sp>
        <p:nvSpPr>
          <p:cNvPr id="6" name="Rectangle 5">
            <a:extLst>
              <a:ext uri="{FF2B5EF4-FFF2-40B4-BE49-F238E27FC236}">
                <a16:creationId xmlns:a16="http://schemas.microsoft.com/office/drawing/2014/main" id="{65B97477-3929-3E40-8D4B-B6D60A8DD7D0}"/>
              </a:ext>
            </a:extLst>
          </p:cNvPr>
          <p:cNvSpPr/>
          <p:nvPr/>
        </p:nvSpPr>
        <p:spPr>
          <a:xfrm>
            <a:off x="1498449" y="2518428"/>
            <a:ext cx="9533010" cy="3425490"/>
          </a:xfrm>
          <a:prstGeom prst="rect">
            <a:avLst/>
          </a:prstGeom>
        </p:spPr>
        <p:txBody>
          <a:bodyPr wrap="square">
            <a:spAutoFit/>
          </a:bodyPr>
          <a:lstStyle/>
          <a:p>
            <a:pPr algn="ctr" defTabSz="410751" hangingPunct="0"/>
            <a:r>
              <a:rPr lang="en-US" sz="3797" b="1" kern="0">
                <a:solidFill>
                  <a:srgbClr val="FFFFFF"/>
                </a:solidFill>
                <a:latin typeface="Corbel" panose="020B0503020204020204" pitchFamily="34" charset="0"/>
                <a:ea typeface="Times New Roman" panose="02020603050405020304" pitchFamily="18" charset="0"/>
                <a:cs typeface="Times New Roman" panose="02020603050405020304" pitchFamily="18" charset="0"/>
                <a:sym typeface="Helvetica Light"/>
              </a:rPr>
              <a:t>Your thoughts?</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What steps can we be taking to plan for life beyond COVID-19?</a:t>
            </a:r>
          </a:p>
          <a:p>
            <a:pPr defTabSz="410751" hangingPunct="0"/>
            <a:endParaRPr lang="en-US" sz="1969" kern="0">
              <a:solidFill>
                <a:srgbClr val="FFFFFF"/>
              </a:solidFill>
              <a:latin typeface="Corbel" panose="020B0503020204020204" pitchFamily="34" charset="0"/>
              <a:sym typeface="Helvetica Light"/>
            </a:endParaRPr>
          </a:p>
          <a:p>
            <a:pPr defTabSz="410751" hangingPunct="0"/>
            <a:r>
              <a:rPr lang="en-US" sz="1969" kern="0">
                <a:solidFill>
                  <a:srgbClr val="FFFFFF"/>
                </a:solidFill>
                <a:latin typeface="Corbel" panose="020B0503020204020204" pitchFamily="34" charset="0"/>
                <a:sym typeface="Helvetica Light"/>
              </a:rPr>
              <a:t>What are some things our agencies can do right now to counteract dominant, white culture tendencies?</a:t>
            </a:r>
          </a:p>
          <a:p>
            <a:pPr defTabSz="410751" hangingPunct="0"/>
            <a:r>
              <a:rPr lang="en-US" sz="1969" kern="0">
                <a:solidFill>
                  <a:srgbClr val="FFFFFF"/>
                </a:solidFill>
                <a:latin typeface="Corbel" panose="020B0503020204020204" pitchFamily="34" charset="0"/>
                <a:sym typeface="Helvetica Light"/>
              </a:rPr>
              <a:t> </a:t>
            </a:r>
          </a:p>
          <a:p>
            <a:pPr defTabSz="410751" hangingPunct="0"/>
            <a:r>
              <a:rPr lang="en-US" sz="1969" kern="0">
                <a:solidFill>
                  <a:srgbClr val="FFFFFF"/>
                </a:solidFill>
                <a:latin typeface="Corbel" panose="020B0503020204020204" pitchFamily="34" charset="0"/>
                <a:sym typeface="Helvetica Light"/>
              </a:rPr>
              <a:t>How can we use this time to examine and make changes to organizational structures and processes that reinforce inequities? </a:t>
            </a:r>
          </a:p>
          <a:p>
            <a:pPr defTabSz="410751" hangingPunct="0"/>
            <a:r>
              <a:rPr lang="en-US" sz="2109" kern="0">
                <a:solidFill>
                  <a:srgbClr val="FFFFFF"/>
                </a:solidFill>
                <a:latin typeface="Corbel" panose="020B0503020204020204" pitchFamily="34" charset="0"/>
                <a:sym typeface="Helvetica Light"/>
              </a:rPr>
              <a:t> </a:t>
            </a:r>
          </a:p>
        </p:txBody>
      </p:sp>
    </p:spTree>
    <p:extLst>
      <p:ext uri="{BB962C8B-B14F-4D97-AF65-F5344CB8AC3E}">
        <p14:creationId xmlns:p14="http://schemas.microsoft.com/office/powerpoint/2010/main" val="10556945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D429A0-C76E-3143-853C-FA0ADF63F448}"/>
              </a:ext>
            </a:extLst>
          </p:cNvPr>
          <p:cNvSpPr txBox="1">
            <a:spLocks/>
          </p:cNvSpPr>
          <p:nvPr/>
        </p:nvSpPr>
        <p:spPr>
          <a:xfrm>
            <a:off x="2004059" y="5452283"/>
            <a:ext cx="8183880" cy="640081"/>
          </a:xfrm>
          <a:prstGeom prst="rect">
            <a:avLst/>
          </a:prstGeom>
        </p:spPr>
        <p:txBody>
          <a:bodyPr vert="horz" lIns="64294" tIns="32147" rIns="64294" bIns="32147" rtlCol="0" anchor="ct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defTabSz="642915">
              <a:lnSpc>
                <a:spcPct val="90000"/>
              </a:lnSpc>
              <a:spcBef>
                <a:spcPct val="0"/>
              </a:spcBef>
            </a:pPr>
            <a:r>
              <a:rPr lang="en-US" sz="4219">
                <a:solidFill>
                  <a:srgbClr val="FFFFFF"/>
                </a:solidFill>
                <a:latin typeface="Corbel" panose="020B0503020204020204" pitchFamily="34" charset="0"/>
                <a:ea typeface="+mj-ea"/>
                <a:cs typeface="+mj-cs"/>
              </a:rPr>
              <a:t>Promoting healthy teams</a:t>
            </a:r>
          </a:p>
        </p:txBody>
      </p:sp>
      <p:pic>
        <p:nvPicPr>
          <p:cNvPr id="2" name="Picture 1">
            <a:extLst>
              <a:ext uri="{FF2B5EF4-FFF2-40B4-BE49-F238E27FC236}">
                <a16:creationId xmlns:a16="http://schemas.microsoft.com/office/drawing/2014/main" id="{7E2820D7-FC9C-684C-AFC9-AD006DBA87F0}"/>
              </a:ext>
            </a:extLst>
          </p:cNvPr>
          <p:cNvPicPr>
            <a:picLocks noChangeAspect="1"/>
          </p:cNvPicPr>
          <p:nvPr/>
        </p:nvPicPr>
        <p:blipFill>
          <a:blip r:embed="rId3"/>
          <a:stretch>
            <a:fillRect/>
          </a:stretch>
        </p:blipFill>
        <p:spPr>
          <a:xfrm>
            <a:off x="2335855" y="902431"/>
            <a:ext cx="7520288" cy="4297307"/>
          </a:xfrm>
          <a:prstGeom prst="rect">
            <a:avLst/>
          </a:prstGeom>
        </p:spPr>
      </p:pic>
    </p:spTree>
    <p:extLst>
      <p:ext uri="{BB962C8B-B14F-4D97-AF65-F5344CB8AC3E}">
        <p14:creationId xmlns:p14="http://schemas.microsoft.com/office/powerpoint/2010/main" val="3842646808"/>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2468559" y="1393948"/>
            <a:ext cx="6922967" cy="1810752"/>
          </a:xfrm>
          <a:prstGeom prst="rect">
            <a:avLst/>
          </a:prstGeom>
        </p:spPr>
        <p:txBody>
          <a:bodyPr wrap="square">
            <a:spAutoFit/>
          </a:bodyPr>
          <a:lstStyle/>
          <a:p>
            <a:pPr marL="321457" indent="-321457" defTabSz="410751" hangingPunct="0">
              <a:spcBef>
                <a:spcPts val="1266"/>
              </a:spcBef>
              <a:buFont typeface="Arial" panose="020B0604020202020204" pitchFamily="34" charset="0"/>
              <a:buChar char="•"/>
            </a:pPr>
            <a:r>
              <a:rPr lang="en-US" sz="2250" kern="0">
                <a:solidFill>
                  <a:srgbClr val="FFFFFF"/>
                </a:solidFill>
                <a:latin typeface="Corbel" panose="020B0503020204020204" pitchFamily="34" charset="0"/>
                <a:ea typeface="Helvetica" charset="0"/>
                <a:cs typeface="Helvetica" charset="0"/>
                <a:sym typeface="Helvetica Light"/>
              </a:rPr>
              <a:t>Develop expectation of secondary trauma</a:t>
            </a:r>
          </a:p>
          <a:p>
            <a:pPr marL="321457" indent="-321457" defTabSz="410751" hangingPunct="0">
              <a:spcBef>
                <a:spcPts val="1266"/>
              </a:spcBef>
              <a:buFont typeface="Arial" panose="020B0604020202020204" pitchFamily="34" charset="0"/>
              <a:buChar char="•"/>
            </a:pPr>
            <a:r>
              <a:rPr lang="en-US" sz="2250" kern="0">
                <a:solidFill>
                  <a:srgbClr val="FFFFFF"/>
                </a:solidFill>
                <a:latin typeface="Corbel" panose="020B0503020204020204" pitchFamily="34" charset="0"/>
                <a:cs typeface="Helvetica" charset="0"/>
                <a:sym typeface="Helvetica Light"/>
              </a:rPr>
              <a:t>Address self-care and team-care in team meetings</a:t>
            </a:r>
          </a:p>
          <a:p>
            <a:pPr marL="321457" indent="-321457" defTabSz="410751" hangingPunct="0">
              <a:spcBef>
                <a:spcPts val="1266"/>
              </a:spcBef>
              <a:buFont typeface="Arial" panose="020B0604020202020204" pitchFamily="34" charset="0"/>
              <a:buChar char="•"/>
            </a:pPr>
            <a:r>
              <a:rPr lang="en-US" sz="2250" kern="0">
                <a:solidFill>
                  <a:srgbClr val="FFFFFF"/>
                </a:solidFill>
                <a:latin typeface="Corbel" panose="020B0503020204020204" pitchFamily="34" charset="0"/>
                <a:ea typeface="Times" pitchFamily="2" charset="0"/>
                <a:cs typeface="Times New Roman" panose="02020603050405020304" pitchFamily="18" charset="0"/>
                <a:sym typeface="Helvetica Light"/>
              </a:rPr>
              <a:t>Encourage team members to use vacation/comp days in a timely manner</a:t>
            </a:r>
            <a:endParaRPr lang="en-US" sz="2250" kern="0">
              <a:solidFill>
                <a:srgbClr val="FFFFFF"/>
              </a:solidFill>
              <a:latin typeface="Corbel" panose="020B0503020204020204" pitchFamily="34" charset="0"/>
              <a:cs typeface="Helvetica" charset="0"/>
              <a:sym typeface="Helvetica Light"/>
            </a:endParaRPr>
          </a:p>
        </p:txBody>
      </p:sp>
      <p:sp>
        <p:nvSpPr>
          <p:cNvPr id="10" name="TextBox 9">
            <a:extLst>
              <a:ext uri="{FF2B5EF4-FFF2-40B4-BE49-F238E27FC236}">
                <a16:creationId xmlns:a16="http://schemas.microsoft.com/office/drawing/2014/main" id="{251E117A-AF56-F14A-AC29-060067DB113F}"/>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defRPr/>
            </a:pPr>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5" name="Picture 4">
            <a:extLst>
              <a:ext uri="{FF2B5EF4-FFF2-40B4-BE49-F238E27FC236}">
                <a16:creationId xmlns:a16="http://schemas.microsoft.com/office/drawing/2014/main" id="{ECC95A45-C048-0344-B1A5-F77C02FB8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8022" y="3689528"/>
            <a:ext cx="5835956" cy="2330759"/>
          </a:xfrm>
          <a:prstGeom prst="rect">
            <a:avLst/>
          </a:prstGeom>
        </p:spPr>
      </p:pic>
    </p:spTree>
    <p:extLst>
      <p:ext uri="{BB962C8B-B14F-4D97-AF65-F5344CB8AC3E}">
        <p14:creationId xmlns:p14="http://schemas.microsoft.com/office/powerpoint/2010/main" val="38577004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2468559" y="1393948"/>
            <a:ext cx="6922967" cy="2693814"/>
          </a:xfrm>
          <a:prstGeom prst="rect">
            <a:avLst/>
          </a:prstGeom>
        </p:spPr>
        <p:txBody>
          <a:bodyPr wrap="square">
            <a:spAutoFit/>
          </a:bodyPr>
          <a:lstStyle/>
          <a:p>
            <a:pPr marL="321457" indent="-321457" defTabSz="410751">
              <a:spcBef>
                <a:spcPts val="844"/>
              </a:spcBef>
              <a:buFont typeface="Arial" panose="020B0604020202020204" pitchFamily="34" charset="0"/>
              <a:buChar char="•"/>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Hold virtual or social-distancing team retreats</a:t>
            </a:r>
          </a:p>
          <a:p>
            <a:pPr marL="321457" indent="-321457" defTabSz="410751">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Offer flexible work schedules</a:t>
            </a:r>
          </a:p>
          <a:p>
            <a:pPr marL="321457" indent="-321457" defTabSz="410751">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Develop practices/rituals to celebrate successes and accomplishments</a:t>
            </a:r>
          </a:p>
          <a:p>
            <a:pPr marL="321457" indent="-321457" defTabSz="410751">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Plan virtual or social-distancing lunches, picnics, parties, yoga practice, etc.</a:t>
            </a:r>
          </a:p>
          <a:p>
            <a:pPr defTabSz="410751">
              <a:tabLst>
                <a:tab pos="321457" algn="l"/>
              </a:tabLst>
              <a:defRPr/>
            </a:pPr>
            <a:endParaRPr lang="en-US" sz="2250" kern="0">
              <a:solidFill>
                <a:srgbClr val="FFFFFF"/>
              </a:solidFill>
              <a:latin typeface="Helvetica Light" panose="020B0403020202020204" pitchFamily="34" charset="0"/>
              <a:sym typeface="Helvetica Light"/>
            </a:endParaRPr>
          </a:p>
        </p:txBody>
      </p:sp>
      <p:sp>
        <p:nvSpPr>
          <p:cNvPr id="10" name="TextBox 9">
            <a:extLst>
              <a:ext uri="{FF2B5EF4-FFF2-40B4-BE49-F238E27FC236}">
                <a16:creationId xmlns:a16="http://schemas.microsoft.com/office/drawing/2014/main" id="{251E117A-AF56-F14A-AC29-060067DB113F}"/>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defRPr/>
            </a:pPr>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2" name="Picture 1">
            <a:extLst>
              <a:ext uri="{FF2B5EF4-FFF2-40B4-BE49-F238E27FC236}">
                <a16:creationId xmlns:a16="http://schemas.microsoft.com/office/drawing/2014/main" id="{030A7157-60D9-0D46-8AF7-65CEAF730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7141" y="4077375"/>
            <a:ext cx="3425800" cy="1924158"/>
          </a:xfrm>
          <a:prstGeom prst="rect">
            <a:avLst/>
          </a:prstGeom>
        </p:spPr>
      </p:pic>
    </p:spTree>
    <p:extLst>
      <p:ext uri="{BB962C8B-B14F-4D97-AF65-F5344CB8AC3E}">
        <p14:creationId xmlns:p14="http://schemas.microsoft.com/office/powerpoint/2010/main" val="226411184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1822306" y="1439626"/>
            <a:ext cx="9575498" cy="2237023"/>
          </a:xfrm>
          <a:prstGeom prst="rect">
            <a:avLst/>
          </a:prstGeom>
        </p:spPr>
        <p:txBody>
          <a:bodyPr wrap="square">
            <a:spAutoFit/>
          </a:bodyPr>
          <a:lstStyle/>
          <a:p>
            <a:pPr marL="401822" indent="-401822" defTabSz="410751" hangingPunct="0">
              <a:spcBef>
                <a:spcPts val="1266"/>
              </a:spcBef>
              <a:buFont typeface="Arial" panose="020B0604020202020204" pitchFamily="34" charset="0"/>
              <a:buChar char="•"/>
            </a:pPr>
            <a:r>
              <a:rPr lang="en-US" sz="2109" kern="0">
                <a:solidFill>
                  <a:srgbClr val="FFFFFF"/>
                </a:solidFill>
                <a:latin typeface="Corbel" panose="020B0503020204020204" pitchFamily="34" charset="0"/>
                <a:sym typeface="Helvetica Light"/>
              </a:rPr>
              <a:t>Ensure ample opportunities for staff to provide input into practices and policies. </a:t>
            </a:r>
          </a:p>
          <a:p>
            <a:pPr marL="401822" indent="-401822" defTabSz="410751" hangingPunct="0">
              <a:spcBef>
                <a:spcPts val="1266"/>
              </a:spcBef>
              <a:buFont typeface="Arial" panose="020B0604020202020204" pitchFamily="34" charset="0"/>
              <a:buChar char="•"/>
            </a:pPr>
            <a:r>
              <a:rPr lang="en-US" sz="2109" kern="0">
                <a:solidFill>
                  <a:srgbClr val="FFFFFF"/>
                </a:solidFill>
                <a:latin typeface="Corbel" panose="020B0503020204020204" pitchFamily="34" charset="0"/>
                <a:sym typeface="Helvetica Light"/>
              </a:rPr>
              <a:t>Staff members have formal channels for addressing problems/grievances.</a:t>
            </a:r>
          </a:p>
          <a:p>
            <a:pPr marL="401822" indent="-401822" defTabSz="410751" hangingPunct="0">
              <a:spcBef>
                <a:spcPts val="1266"/>
              </a:spcBef>
              <a:buFont typeface="Arial" panose="020B0604020202020204" pitchFamily="34" charset="0"/>
              <a:buChar char="•"/>
            </a:pPr>
            <a:r>
              <a:rPr lang="en-US" sz="2109" kern="0">
                <a:solidFill>
                  <a:srgbClr val="FFFFFF"/>
                </a:solidFill>
                <a:latin typeface="Corbel" panose="020B0503020204020204" pitchFamily="34" charset="0"/>
                <a:ea typeface="Helvetica" charset="0"/>
                <a:cs typeface="Helvetica" charset="0"/>
                <a:sym typeface="Helvetica Light"/>
              </a:rPr>
              <a:t>Diversify caseloads</a:t>
            </a:r>
          </a:p>
          <a:p>
            <a:pPr marL="401822" indent="-401822" defTabSz="410751" hangingPunct="0">
              <a:spcBef>
                <a:spcPts val="1266"/>
              </a:spcBef>
              <a:buFont typeface="Arial" panose="020B0604020202020204" pitchFamily="34" charset="0"/>
              <a:buChar char="•"/>
            </a:pPr>
            <a:r>
              <a:rPr lang="en-US" sz="2109" kern="0">
                <a:solidFill>
                  <a:srgbClr val="FFFFFF"/>
                </a:solidFill>
                <a:latin typeface="Corbel" panose="020B0503020204020204" pitchFamily="34" charset="0"/>
                <a:ea typeface="Helvetica" charset="0"/>
                <a:cs typeface="Helvetica" charset="0"/>
                <a:sym typeface="Helvetica Light"/>
              </a:rPr>
              <a:t>Provide opportunities for participating in social change activities</a:t>
            </a:r>
          </a:p>
          <a:p>
            <a:pPr defTabSz="410751">
              <a:tabLst>
                <a:tab pos="321457" algn="l"/>
              </a:tabLst>
              <a:defRPr/>
            </a:pPr>
            <a:endParaRPr lang="en-US" sz="2250" kern="0">
              <a:solidFill>
                <a:srgbClr val="FFFFFF"/>
              </a:solidFill>
              <a:latin typeface="Helvetica Light" panose="020B0403020202020204" pitchFamily="34" charset="0"/>
              <a:sym typeface="Helvetica Light"/>
            </a:endParaRPr>
          </a:p>
        </p:txBody>
      </p:sp>
      <p:sp>
        <p:nvSpPr>
          <p:cNvPr id="10" name="TextBox 9">
            <a:extLst>
              <a:ext uri="{FF2B5EF4-FFF2-40B4-BE49-F238E27FC236}">
                <a16:creationId xmlns:a16="http://schemas.microsoft.com/office/drawing/2014/main" id="{251E117A-AF56-F14A-AC29-060067DB113F}"/>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defRPr/>
            </a:pPr>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3" name="Picture 2">
            <a:extLst>
              <a:ext uri="{FF2B5EF4-FFF2-40B4-BE49-F238E27FC236}">
                <a16:creationId xmlns:a16="http://schemas.microsoft.com/office/drawing/2014/main" id="{17B22272-7DC6-A141-8E21-B1700F4BB1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4520" y="3792290"/>
            <a:ext cx="4196929" cy="2403069"/>
          </a:xfrm>
          <a:prstGeom prst="rect">
            <a:avLst/>
          </a:prstGeom>
        </p:spPr>
      </p:pic>
    </p:spTree>
    <p:extLst>
      <p:ext uri="{BB962C8B-B14F-4D97-AF65-F5344CB8AC3E}">
        <p14:creationId xmlns:p14="http://schemas.microsoft.com/office/powerpoint/2010/main" val="77847377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2106255" y="1345320"/>
            <a:ext cx="7979490" cy="2774734"/>
          </a:xfrm>
          <a:prstGeom prst="rect">
            <a:avLst/>
          </a:prstGeom>
        </p:spPr>
        <p:txBody>
          <a:bodyPr wrap="square">
            <a:spAutoFit/>
          </a:bodyPr>
          <a:lstStyle/>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Institute a staff recognition program</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Encourage individuals to “go home” early if they’ve had an unusually tough day</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Provide access to wellness programs as able</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Have an “open door” policy and be as available as possible</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Allow for an “administrative day” for staff to take work home or put up a “do not disturb” sign to catch up on paperwork</a:t>
            </a:r>
          </a:p>
        </p:txBody>
      </p:sp>
      <p:sp>
        <p:nvSpPr>
          <p:cNvPr id="7" name="TextBox 6">
            <a:extLst>
              <a:ext uri="{FF2B5EF4-FFF2-40B4-BE49-F238E27FC236}">
                <a16:creationId xmlns:a16="http://schemas.microsoft.com/office/drawing/2014/main" id="{2F1F3BFE-930C-9246-8708-847293C8EC40}"/>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3" name="Picture 2">
            <a:extLst>
              <a:ext uri="{FF2B5EF4-FFF2-40B4-BE49-F238E27FC236}">
                <a16:creationId xmlns:a16="http://schemas.microsoft.com/office/drawing/2014/main" id="{11BDF468-F6E7-C447-9EF1-DF8293861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8043" y="4463567"/>
            <a:ext cx="4455914" cy="1928813"/>
          </a:xfrm>
          <a:prstGeom prst="rect">
            <a:avLst/>
          </a:prstGeom>
        </p:spPr>
      </p:pic>
    </p:spTree>
    <p:extLst>
      <p:ext uri="{BB962C8B-B14F-4D97-AF65-F5344CB8AC3E}">
        <p14:creationId xmlns:p14="http://schemas.microsoft.com/office/powerpoint/2010/main" val="371704112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2160704" y="3254502"/>
            <a:ext cx="7538675" cy="2022990"/>
          </a:xfrm>
          <a:prstGeom prst="rect">
            <a:avLst/>
          </a:prstGeom>
        </p:spPr>
        <p:txBody>
          <a:bodyPr wrap="square">
            <a:spAutoFit/>
          </a:bodyPr>
          <a:lstStyle/>
          <a:p>
            <a:pPr marL="321457" indent="-321457" defTabSz="410751" hangingPunct="0">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Develop a buddy system to pair newer staff with senior staff </a:t>
            </a:r>
          </a:p>
          <a:p>
            <a:pPr marL="321457" indent="-321457" defTabSz="410751" hangingPunct="0">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cs typeface="Helvetica" charset="0"/>
                <a:sym typeface="Helvetica Light"/>
              </a:rPr>
              <a:t>Equip supervisors to provide trauma-informed supervision </a:t>
            </a:r>
          </a:p>
          <a:p>
            <a:pPr marL="321457" indent="-321457" defTabSz="410751" hangingPunct="0">
              <a:spcBef>
                <a:spcPts val="844"/>
              </a:spcBef>
              <a:buFont typeface="Arial" panose="020B0604020202020204" pitchFamily="34" charset="0"/>
              <a:buChar char="•"/>
              <a:tabLst>
                <a:tab pos="321457" algn="l"/>
              </a:tabLst>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Ensure supervisors are providing supervision on a regularly scheduled 1:1 basis</a:t>
            </a:r>
          </a:p>
          <a:p>
            <a:pPr marL="321457" indent="-321457" defTabSz="410751" hangingPunct="0">
              <a:spcBef>
                <a:spcPts val="844"/>
              </a:spcBef>
              <a:buFont typeface="Arial" panose="020B0604020202020204" pitchFamily="34" charset="0"/>
              <a:buChar char="•"/>
              <a:defRP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Provide opportunities for staff development</a:t>
            </a:r>
            <a:endParaRPr lang="en-US" sz="2109" kern="0">
              <a:solidFill>
                <a:srgbClr val="FFFFFF"/>
              </a:solidFill>
              <a:latin typeface="Corbel" panose="020B0503020204020204" pitchFamily="34" charset="0"/>
              <a:sym typeface="Helvetica Light"/>
            </a:endParaRPr>
          </a:p>
        </p:txBody>
      </p:sp>
      <p:sp>
        <p:nvSpPr>
          <p:cNvPr id="5" name="TextBox 4">
            <a:extLst>
              <a:ext uri="{FF2B5EF4-FFF2-40B4-BE49-F238E27FC236}">
                <a16:creationId xmlns:a16="http://schemas.microsoft.com/office/drawing/2014/main" id="{B5D89016-B4E4-2048-A359-E91C4648ED6B}"/>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defRPr/>
            </a:pPr>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2" name="Picture 1">
            <a:extLst>
              <a:ext uri="{FF2B5EF4-FFF2-40B4-BE49-F238E27FC236}">
                <a16:creationId xmlns:a16="http://schemas.microsoft.com/office/drawing/2014/main" id="{0B991D5C-6459-0A43-90B9-C45F45C72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957" y="1360290"/>
            <a:ext cx="3069387" cy="1594486"/>
          </a:xfrm>
          <a:prstGeom prst="rect">
            <a:avLst/>
          </a:prstGeom>
        </p:spPr>
      </p:pic>
    </p:spTree>
    <p:extLst>
      <p:ext uri="{BB962C8B-B14F-4D97-AF65-F5344CB8AC3E}">
        <p14:creationId xmlns:p14="http://schemas.microsoft.com/office/powerpoint/2010/main" val="41533860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8B859F-28E4-40CB-9253-14206B6F7007}"/>
              </a:ext>
            </a:extLst>
          </p:cNvPr>
          <p:cNvSpPr>
            <a:spLocks noGrp="1"/>
          </p:cNvSpPr>
          <p:nvPr>
            <p:ph type="title"/>
          </p:nvPr>
        </p:nvSpPr>
        <p:spPr>
          <a:xfrm>
            <a:off x="4213654" y="1575410"/>
            <a:ext cx="3764689" cy="940424"/>
          </a:xfrm>
        </p:spPr>
        <p:txBody>
          <a:bodyPr>
            <a:normAutofit/>
          </a:bodyPr>
          <a:lstStyle/>
          <a:p>
            <a:r>
              <a:rPr lang="en-US">
                <a:solidFill>
                  <a:schemeClr val="tx1">
                    <a:lumMod val="65000"/>
                    <a:lumOff val="35000"/>
                  </a:schemeClr>
                </a:solidFill>
                <a:latin typeface="Arial" panose="020B0604020202020204" pitchFamily="34" charset="0"/>
                <a:cs typeface="Arial" panose="020B0604020202020204" pitchFamily="34" charset="0"/>
              </a:rPr>
              <a:t>EVALUATION</a:t>
            </a:r>
          </a:p>
        </p:txBody>
      </p:sp>
      <p:pic>
        <p:nvPicPr>
          <p:cNvPr id="25" name="Picture 24" descr="logo Northwest MHTTC ">
            <a:extLst>
              <a:ext uri="{FF2B5EF4-FFF2-40B4-BE49-F238E27FC236}">
                <a16:creationId xmlns:a16="http://schemas.microsoft.com/office/drawing/2014/main" id="{8CCEE673-4381-4F4E-A9A5-3E3E84160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34" y="239321"/>
            <a:ext cx="2895765" cy="1027177"/>
          </a:xfrm>
          <a:prstGeom prst="rect">
            <a:avLst/>
          </a:prstGeom>
        </p:spPr>
      </p:pic>
      <p:pic>
        <p:nvPicPr>
          <p:cNvPr id="49" name="Content Placeholder 48" descr="icon evaluation">
            <a:extLst>
              <a:ext uri="{FF2B5EF4-FFF2-40B4-BE49-F238E27FC236}">
                <a16:creationId xmlns:a16="http://schemas.microsoft.com/office/drawing/2014/main" id="{A939B9A3-385D-4421-BA2C-CF7651B0143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63457" y="2817506"/>
            <a:ext cx="2465084" cy="2465084"/>
          </a:xfrm>
        </p:spPr>
      </p:pic>
    </p:spTree>
    <p:custDataLst>
      <p:tags r:id="rId1"/>
    </p:custDataLst>
    <p:extLst>
      <p:ext uri="{BB962C8B-B14F-4D97-AF65-F5344CB8AC3E}">
        <p14:creationId xmlns:p14="http://schemas.microsoft.com/office/powerpoint/2010/main" val="1395832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CC8981-F768-C747-8F92-19B30F36B6EA}"/>
              </a:ext>
            </a:extLst>
          </p:cNvPr>
          <p:cNvSpPr/>
          <p:nvPr/>
        </p:nvSpPr>
        <p:spPr>
          <a:xfrm>
            <a:off x="2160704" y="3254502"/>
            <a:ext cx="7538675" cy="2022990"/>
          </a:xfrm>
          <a:prstGeom prst="rect">
            <a:avLst/>
          </a:prstGeom>
        </p:spPr>
        <p:txBody>
          <a:bodyPr wrap="square">
            <a:spAutoFit/>
          </a:bodyPr>
          <a:lstStyle/>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Develop a buddy system to pair newer staff with senior staff </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cs typeface="Helvetica" charset="0"/>
                <a:sym typeface="Helvetica Light"/>
              </a:rPr>
              <a:t>Equip supervisors to provide trauma-informed supervision </a:t>
            </a:r>
          </a:p>
          <a:p>
            <a:pPr marL="321457" indent="-321457" defTabSz="410751" hangingPunct="0">
              <a:spcBef>
                <a:spcPts val="844"/>
              </a:spcBef>
              <a:buFont typeface="Arial" panose="020B0604020202020204" pitchFamily="34" charset="0"/>
              <a:buChar char="•"/>
              <a:tabLst>
                <a:tab pos="321457" algn="l"/>
              </a:tabLst>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Ensure supervisors are providing supervision on a regularly scheduled 1:1 basis</a:t>
            </a:r>
          </a:p>
          <a:p>
            <a:pPr marL="321457" indent="-321457" defTabSz="410751" hangingPunct="0">
              <a:spcBef>
                <a:spcPts val="844"/>
              </a:spcBef>
              <a:buFont typeface="Arial" panose="020B0604020202020204" pitchFamily="34" charset="0"/>
              <a:buChar char="•"/>
            </a:pPr>
            <a:r>
              <a:rPr lang="en-US" sz="2109" kern="0">
                <a:solidFill>
                  <a:srgbClr val="FFFFFF"/>
                </a:solidFill>
                <a:latin typeface="Corbel" panose="020B0503020204020204" pitchFamily="34" charset="0"/>
                <a:ea typeface="Times" pitchFamily="2" charset="0"/>
                <a:cs typeface="Times New Roman" panose="02020603050405020304" pitchFamily="18" charset="0"/>
                <a:sym typeface="Helvetica Light"/>
              </a:rPr>
              <a:t>Provide opportunities for staff development</a:t>
            </a:r>
            <a:endParaRPr lang="en-US" sz="2109" kern="0">
              <a:solidFill>
                <a:srgbClr val="FFFFFF"/>
              </a:solidFill>
              <a:latin typeface="Corbel" panose="020B0503020204020204" pitchFamily="34" charset="0"/>
              <a:sym typeface="Helvetica Light"/>
            </a:endParaRPr>
          </a:p>
        </p:txBody>
      </p:sp>
      <p:sp>
        <p:nvSpPr>
          <p:cNvPr id="5" name="TextBox 4">
            <a:extLst>
              <a:ext uri="{FF2B5EF4-FFF2-40B4-BE49-F238E27FC236}">
                <a16:creationId xmlns:a16="http://schemas.microsoft.com/office/drawing/2014/main" id="{B5D89016-B4E4-2048-A359-E91C4648ED6B}"/>
              </a:ext>
            </a:extLst>
          </p:cNvPr>
          <p:cNvSpPr txBox="1"/>
          <p:nvPr/>
        </p:nvSpPr>
        <p:spPr>
          <a:xfrm>
            <a:off x="2468559" y="465619"/>
            <a:ext cx="6922967" cy="5915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sz="3375" b="1" kern="0">
                <a:solidFill>
                  <a:srgbClr val="FFFFFF"/>
                </a:solidFill>
                <a:latin typeface="Corbel" panose="020B0503020204020204" pitchFamily="34" charset="0"/>
                <a:ea typeface="Times" pitchFamily="2" charset="0"/>
                <a:cs typeface="Times New Roman" panose="02020603050405020304" pitchFamily="18" charset="0"/>
                <a:sym typeface="Helvetica Light"/>
              </a:rPr>
              <a:t>Strategies to Support Teams</a:t>
            </a:r>
          </a:p>
        </p:txBody>
      </p:sp>
      <p:pic>
        <p:nvPicPr>
          <p:cNvPr id="2" name="Picture 1">
            <a:extLst>
              <a:ext uri="{FF2B5EF4-FFF2-40B4-BE49-F238E27FC236}">
                <a16:creationId xmlns:a16="http://schemas.microsoft.com/office/drawing/2014/main" id="{0B991D5C-6459-0A43-90B9-C45F45C72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957" y="1360290"/>
            <a:ext cx="3069387" cy="1594486"/>
          </a:xfrm>
          <a:prstGeom prst="rect">
            <a:avLst/>
          </a:prstGeom>
        </p:spPr>
      </p:pic>
    </p:spTree>
    <p:extLst>
      <p:ext uri="{BB962C8B-B14F-4D97-AF65-F5344CB8AC3E}">
        <p14:creationId xmlns:p14="http://schemas.microsoft.com/office/powerpoint/2010/main" val="5129893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DA942-D61C-CA42-9659-E9BAE64D65EB}"/>
              </a:ext>
            </a:extLst>
          </p:cNvPr>
          <p:cNvSpPr txBox="1"/>
          <p:nvPr/>
        </p:nvSpPr>
        <p:spPr>
          <a:xfrm>
            <a:off x="4045766" y="577047"/>
            <a:ext cx="4100468" cy="656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latinLnBrk="1" hangingPunct="0"/>
            <a:r>
              <a:rPr lang="en-US" sz="3797" kern="0">
                <a:solidFill>
                  <a:srgbClr val="FFFFFF"/>
                </a:solidFill>
                <a:effectLst>
                  <a:outerShdw blurRad="50800" dist="38100" dir="2700000" algn="tl" rotWithShape="0">
                    <a:prstClr val="black">
                      <a:alpha val="40000"/>
                    </a:prstClr>
                  </a:outerShdw>
                </a:effectLst>
                <a:latin typeface="Helvetica" pitchFamily="2" charset="0"/>
                <a:sym typeface="Helvetica Light"/>
              </a:rPr>
              <a:t>Next steps</a:t>
            </a:r>
          </a:p>
        </p:txBody>
      </p:sp>
      <p:pic>
        <p:nvPicPr>
          <p:cNvPr id="4" name="Picture 1" descr="page2image1792640">
            <a:extLst>
              <a:ext uri="{FF2B5EF4-FFF2-40B4-BE49-F238E27FC236}">
                <a16:creationId xmlns:a16="http://schemas.microsoft.com/office/drawing/2014/main" id="{51DFBCAD-244C-0E4B-B644-6E78CEA1BA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6030" y="1487438"/>
            <a:ext cx="6694085" cy="3784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FED195-A887-0044-B727-7D19F18B2FAA}"/>
              </a:ext>
            </a:extLst>
          </p:cNvPr>
          <p:cNvSpPr txBox="1"/>
          <p:nvPr/>
        </p:nvSpPr>
        <p:spPr>
          <a:xfrm>
            <a:off x="3475212" y="5525980"/>
            <a:ext cx="4975722" cy="4616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latinLnBrk="1" hangingPunct="0"/>
            <a:r>
              <a:rPr lang="en-US" sz="2531" kern="0">
                <a:solidFill>
                  <a:srgbClr val="FFFFFF"/>
                </a:solidFill>
                <a:latin typeface="Corbel" panose="020B0503020204020204" pitchFamily="34" charset="0"/>
                <a:sym typeface="Helvetica Light"/>
              </a:rPr>
              <a:t>One thing you might do differently...</a:t>
            </a:r>
          </a:p>
        </p:txBody>
      </p:sp>
    </p:spTree>
    <p:extLst>
      <p:ext uri="{BB962C8B-B14F-4D97-AF65-F5344CB8AC3E}">
        <p14:creationId xmlns:p14="http://schemas.microsoft.com/office/powerpoint/2010/main" val="238928409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9306DC-A561-0D4A-B7D0-4CEBC75AC1CE}"/>
              </a:ext>
            </a:extLst>
          </p:cNvPr>
          <p:cNvSpPr/>
          <p:nvPr/>
        </p:nvSpPr>
        <p:spPr>
          <a:xfrm>
            <a:off x="3005461" y="1108027"/>
            <a:ext cx="5642982" cy="3133422"/>
          </a:xfrm>
          <a:prstGeom prst="rect">
            <a:avLst/>
          </a:prstGeom>
        </p:spPr>
        <p:txBody>
          <a:bodyPr wrap="square">
            <a:spAutoFit/>
          </a:bodyPr>
          <a:lstStyle/>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What</a:t>
            </a:r>
            <a:r>
              <a:rPr lang="en-US" sz="2391" b="1" kern="0">
                <a:solidFill>
                  <a:srgbClr val="25F1D4"/>
                </a:solidFill>
                <a:latin typeface="Corbel" panose="020B0503020204020204" pitchFamily="34" charset="0"/>
                <a:ea typeface="Corbel"/>
                <a:cs typeface="Corbel"/>
                <a:sym typeface="Corbel"/>
              </a:rPr>
              <a:t> </a:t>
            </a:r>
            <a:r>
              <a:rPr lang="en-US" sz="2391" kern="0">
                <a:solidFill>
                  <a:srgbClr val="FFFFFF"/>
                </a:solidFill>
                <a:latin typeface="Corbel" panose="020B0503020204020204" pitchFamily="34" charset="0"/>
                <a:ea typeface="Corbel"/>
                <a:cs typeface="Corbel"/>
                <a:sym typeface="Corbel"/>
              </a:rPr>
              <a:t>would be some benefits? </a:t>
            </a:r>
          </a:p>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What</a:t>
            </a:r>
            <a:r>
              <a:rPr lang="en-US" sz="2391" b="1" i="1" kern="0">
                <a:solidFill>
                  <a:srgbClr val="C5F1C8"/>
                </a:solidFill>
                <a:latin typeface="Corbel" panose="020B0503020204020204" pitchFamily="34" charset="0"/>
                <a:ea typeface="Corbel"/>
                <a:cs typeface="Corbel"/>
                <a:sym typeface="Corbel"/>
              </a:rPr>
              <a:t> </a:t>
            </a:r>
            <a:r>
              <a:rPr lang="en-US" sz="2391" kern="0">
                <a:solidFill>
                  <a:srgbClr val="FFFFFF"/>
                </a:solidFill>
                <a:latin typeface="Corbel" panose="020B0503020204020204" pitchFamily="34" charset="0"/>
                <a:ea typeface="Corbel"/>
                <a:cs typeface="Corbel"/>
                <a:sym typeface="Corbel"/>
              </a:rPr>
              <a:t>might be at stake if you do nothing?</a:t>
            </a:r>
            <a:endParaRPr lang="en-US" sz="2391" kern="0">
              <a:solidFill>
                <a:srgbClr val="FFFFFF"/>
              </a:solidFill>
              <a:latin typeface="Corbel" panose="020B0503020204020204" pitchFamily="34" charset="0"/>
              <a:sym typeface="Helvetica Light"/>
            </a:endParaRPr>
          </a:p>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How</a:t>
            </a:r>
            <a:r>
              <a:rPr lang="en-US" sz="2391" kern="0">
                <a:solidFill>
                  <a:srgbClr val="FFFFFF"/>
                </a:solidFill>
                <a:latin typeface="Corbel" panose="020B0503020204020204" pitchFamily="34" charset="0"/>
                <a:ea typeface="Corbel"/>
                <a:cs typeface="Corbel"/>
                <a:sym typeface="Corbel"/>
              </a:rPr>
              <a:t> might you go about it?  </a:t>
            </a:r>
            <a:endParaRPr lang="en-US" sz="2391" kern="0">
              <a:solidFill>
                <a:srgbClr val="FFFFFF"/>
              </a:solidFill>
              <a:latin typeface="Corbel" panose="020B0503020204020204" pitchFamily="34" charset="0"/>
              <a:sym typeface="Helvetica Light"/>
            </a:endParaRPr>
          </a:p>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What</a:t>
            </a:r>
            <a:r>
              <a:rPr lang="en-US" sz="2391" kern="0">
                <a:solidFill>
                  <a:srgbClr val="FFFFFF"/>
                </a:solidFill>
                <a:latin typeface="Corbel" panose="020B0503020204020204" pitchFamily="34" charset="0"/>
                <a:ea typeface="Corbel"/>
                <a:cs typeface="Corbel"/>
                <a:sym typeface="Corbel"/>
              </a:rPr>
              <a:t> are your three best reasons to do it?</a:t>
            </a:r>
            <a:endParaRPr lang="en-US" sz="2391" kern="0">
              <a:solidFill>
                <a:srgbClr val="FFFFFF"/>
              </a:solidFill>
              <a:latin typeface="Corbel" panose="020B0503020204020204" pitchFamily="34" charset="0"/>
              <a:sym typeface="Helvetica Light"/>
            </a:endParaRPr>
          </a:p>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Who</a:t>
            </a:r>
            <a:r>
              <a:rPr lang="en-US" sz="2391" kern="0">
                <a:solidFill>
                  <a:srgbClr val="25F1D4"/>
                </a:solidFill>
                <a:latin typeface="Corbel" panose="020B0503020204020204" pitchFamily="34" charset="0"/>
                <a:ea typeface="Corbel"/>
                <a:cs typeface="Corbel"/>
                <a:sym typeface="Corbel"/>
              </a:rPr>
              <a:t> </a:t>
            </a:r>
            <a:r>
              <a:rPr lang="en-US" sz="2391" kern="0">
                <a:solidFill>
                  <a:srgbClr val="FFFFFF"/>
                </a:solidFill>
                <a:latin typeface="Corbel" panose="020B0503020204020204" pitchFamily="34" charset="0"/>
                <a:ea typeface="Corbel"/>
                <a:cs typeface="Corbel"/>
                <a:sym typeface="Corbel"/>
              </a:rPr>
              <a:t>could support you?</a:t>
            </a:r>
            <a:endParaRPr lang="en-US" sz="2391" kern="0">
              <a:solidFill>
                <a:srgbClr val="FFFFFF"/>
              </a:solidFill>
              <a:latin typeface="Corbel" panose="020B0503020204020204" pitchFamily="34" charset="0"/>
              <a:sym typeface="Helvetica Light"/>
            </a:endParaRPr>
          </a:p>
          <a:p>
            <a:pPr defTabSz="410751" hangingPunct="0">
              <a:spcBef>
                <a:spcPts val="1266"/>
              </a:spcBef>
              <a:buClr>
                <a:srgbClr val="725BD7"/>
              </a:buClr>
              <a:buSzPts val="2100"/>
            </a:pPr>
            <a:r>
              <a:rPr lang="en-US" sz="2391" b="1" i="1" kern="0">
                <a:solidFill>
                  <a:srgbClr val="25F1D4"/>
                </a:solidFill>
                <a:latin typeface="Corbel" panose="020B0503020204020204" pitchFamily="34" charset="0"/>
                <a:ea typeface="Corbel"/>
                <a:cs typeface="Corbel"/>
                <a:sym typeface="Corbel"/>
              </a:rPr>
              <a:t>What</a:t>
            </a:r>
            <a:r>
              <a:rPr lang="en-US" sz="2391" kern="0">
                <a:solidFill>
                  <a:srgbClr val="C5F1C8"/>
                </a:solidFill>
                <a:latin typeface="Corbel" panose="020B0503020204020204" pitchFamily="34" charset="0"/>
                <a:ea typeface="Corbel"/>
                <a:cs typeface="Corbel"/>
                <a:sym typeface="Corbel"/>
              </a:rPr>
              <a:t> </a:t>
            </a:r>
            <a:r>
              <a:rPr lang="en-US" sz="2391" kern="0">
                <a:solidFill>
                  <a:srgbClr val="FFFFFF"/>
                </a:solidFill>
                <a:latin typeface="Corbel" panose="020B0503020204020204" pitchFamily="34" charset="0"/>
                <a:ea typeface="Corbel"/>
                <a:cs typeface="Corbel"/>
                <a:sym typeface="Corbel"/>
              </a:rPr>
              <a:t>next step(s) could you take?</a:t>
            </a:r>
            <a:endParaRPr lang="en-US" sz="2391" kern="0">
              <a:solidFill>
                <a:srgbClr val="FFFFFF"/>
              </a:solidFill>
              <a:latin typeface="Corbel" panose="020B0503020204020204" pitchFamily="34" charset="0"/>
              <a:sym typeface="Helvetica Light"/>
            </a:endParaRPr>
          </a:p>
        </p:txBody>
      </p:sp>
      <p:pic>
        <p:nvPicPr>
          <p:cNvPr id="4" name="Picture 1" descr="page2image1792640">
            <a:extLst>
              <a:ext uri="{FF2B5EF4-FFF2-40B4-BE49-F238E27FC236}">
                <a16:creationId xmlns:a16="http://schemas.microsoft.com/office/drawing/2014/main" id="{B035EECE-BE4D-DA4C-BBF7-6154D36C44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68264" y="4609262"/>
            <a:ext cx="2717376" cy="153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08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545" name="Shape 545"/>
          <p:cNvSpPr/>
          <p:nvPr/>
        </p:nvSpPr>
        <p:spPr>
          <a:xfrm>
            <a:off x="3127744" y="1912741"/>
            <a:ext cx="5936513" cy="93775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defTabSz="457200">
              <a:defRPr sz="6000">
                <a:latin typeface="Helvetica"/>
                <a:ea typeface="Helvetica"/>
                <a:cs typeface="Helvetica"/>
                <a:sym typeface="Helvetica"/>
              </a:defRPr>
            </a:lvl1pPr>
          </a:lstStyle>
          <a:p>
            <a:pPr algn="ctr" defTabSz="321457" hangingPunct="0">
              <a:defRPr>
                <a:latin typeface="+mn-lt"/>
                <a:ea typeface="+mn-ea"/>
                <a:cs typeface="+mn-cs"/>
                <a:sym typeface="Helvetica Light"/>
              </a:defRPr>
            </a:pPr>
            <a:r>
              <a:rPr sz="5625" b="1" kern="0">
                <a:solidFill>
                  <a:srgbClr val="000000"/>
                </a:solidFill>
                <a:latin typeface="Corbel" panose="020B0503020204020204" pitchFamily="34" charset="0"/>
                <a:sym typeface="Helvetica Light"/>
              </a:rPr>
              <a:t>Thank you</a:t>
            </a:r>
            <a:r>
              <a:rPr lang="en-US" sz="5625" b="1" kern="0">
                <a:solidFill>
                  <a:srgbClr val="000000"/>
                </a:solidFill>
                <a:latin typeface="Corbel" panose="020B0503020204020204" pitchFamily="34" charset="0"/>
                <a:sym typeface="Helvetica Light"/>
              </a:rPr>
              <a:t>!</a:t>
            </a:r>
            <a:endParaRPr sz="5625" b="1" kern="0">
              <a:solidFill>
                <a:srgbClr val="000000"/>
              </a:solidFill>
              <a:latin typeface="Corbel" panose="020B0503020204020204" pitchFamily="34" charset="0"/>
              <a:sym typeface="Helvetica Light"/>
            </a:endParaRPr>
          </a:p>
        </p:txBody>
      </p:sp>
      <p:sp>
        <p:nvSpPr>
          <p:cNvPr id="2" name="TextBox 1">
            <a:extLst>
              <a:ext uri="{FF2B5EF4-FFF2-40B4-BE49-F238E27FC236}">
                <a16:creationId xmlns:a16="http://schemas.microsoft.com/office/drawing/2014/main" id="{CFB55643-15F9-2049-9EF3-6EF92CED6C4B}"/>
              </a:ext>
            </a:extLst>
          </p:cNvPr>
          <p:cNvSpPr txBox="1"/>
          <p:nvPr/>
        </p:nvSpPr>
        <p:spPr>
          <a:xfrm>
            <a:off x="4912983" y="3495279"/>
            <a:ext cx="2366033" cy="1024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defRPr/>
            </a:pPr>
            <a:r>
              <a:rPr lang="en-US" sz="1547" kern="0">
                <a:solidFill>
                  <a:srgbClr val="000000"/>
                </a:solidFill>
                <a:latin typeface="Corbel" panose="020B0503020204020204" pitchFamily="34" charset="0"/>
                <a:sym typeface="Helvetica Light"/>
              </a:rPr>
              <a:t>Ken Kraybill</a:t>
            </a:r>
          </a:p>
          <a:p>
            <a:pPr algn="ctr" defTabSz="410751" hangingPunct="0">
              <a:defRPr/>
            </a:pPr>
            <a:r>
              <a:rPr lang="en-US" sz="1547" kern="0">
                <a:solidFill>
                  <a:srgbClr val="000000"/>
                </a:solidFill>
                <a:latin typeface="Corbel" panose="020B0503020204020204" pitchFamily="34" charset="0"/>
                <a:sym typeface="Helvetica Light"/>
              </a:rPr>
              <a:t>kkraybill@c4innovates.com</a:t>
            </a:r>
          </a:p>
          <a:p>
            <a:pPr algn="ctr" defTabSz="410751" hangingPunct="0">
              <a:defRPr/>
            </a:pPr>
            <a:endParaRPr lang="en-US" sz="1547" kern="0">
              <a:solidFill>
                <a:srgbClr val="000000"/>
              </a:solidFill>
              <a:latin typeface="Helvetica Light"/>
              <a:sym typeface="Helvetica Light"/>
            </a:endParaRPr>
          </a:p>
          <a:p>
            <a:pPr algn="ctr" defTabSz="410751" hangingPunct="0">
              <a:defRPr/>
            </a:pPr>
            <a:endParaRPr lang="en-US" sz="1547" kern="0">
              <a:solidFill>
                <a:srgbClr val="000000"/>
              </a:solidFill>
              <a:latin typeface="Helvetica Light"/>
              <a:sym typeface="Helvetica Light"/>
            </a:endParaRPr>
          </a:p>
        </p:txBody>
      </p:sp>
      <p:pic>
        <p:nvPicPr>
          <p:cNvPr id="5" name="Picture 4" descr="A close up of a logo&#10;&#10;Description automatically generated">
            <a:extLst>
              <a:ext uri="{FF2B5EF4-FFF2-40B4-BE49-F238E27FC236}">
                <a16:creationId xmlns:a16="http://schemas.microsoft.com/office/drawing/2014/main" id="{6EEFA323-71F6-AE4F-94A8-A6F0158FF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0436" y="5073252"/>
            <a:ext cx="2628410" cy="1081041"/>
          </a:xfrm>
          <a:prstGeom prst="rect">
            <a:avLst/>
          </a:prstGeom>
        </p:spPr>
      </p:pic>
    </p:spTree>
    <p:extLst>
      <p:ext uri="{BB962C8B-B14F-4D97-AF65-F5344CB8AC3E}">
        <p14:creationId xmlns:p14="http://schemas.microsoft.com/office/powerpoint/2010/main" val="1462092131"/>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BBDF-C582-41BF-A08B-7E24D956D03F}"/>
              </a:ext>
            </a:extLst>
          </p:cNvPr>
          <p:cNvSpPr>
            <a:spLocks noGrp="1"/>
          </p:cNvSpPr>
          <p:nvPr>
            <p:ph type="title"/>
          </p:nvPr>
        </p:nvSpPr>
        <p:spPr>
          <a:xfrm>
            <a:off x="2659339" y="2237298"/>
            <a:ext cx="7120128" cy="940424"/>
          </a:xfrm>
        </p:spPr>
        <p:txBody>
          <a:bodyPr>
            <a:normAutofit fontScale="90000"/>
          </a:bodyPr>
          <a:lstStyle/>
          <a:p>
            <a:r>
              <a:rPr lang="en-US">
                <a:solidFill>
                  <a:schemeClr val="tx1">
                    <a:lumMod val="65000"/>
                    <a:lumOff val="35000"/>
                  </a:schemeClr>
                </a:solidFill>
                <a:latin typeface="Arial" panose="020B0604020202020204" pitchFamily="34" charset="0"/>
                <a:cs typeface="Arial" panose="020B0604020202020204" pitchFamily="34" charset="0"/>
              </a:rPr>
              <a:t>QUESTIONS &amp; DISCUSSION</a:t>
            </a:r>
          </a:p>
        </p:txBody>
      </p:sp>
      <p:pic>
        <p:nvPicPr>
          <p:cNvPr id="15" name="Picture 14" descr="logo Northwest MHTTC">
            <a:extLst>
              <a:ext uri="{FF2B5EF4-FFF2-40B4-BE49-F238E27FC236}">
                <a16:creationId xmlns:a16="http://schemas.microsoft.com/office/drawing/2014/main" id="{4778FDBB-E442-4E06-8600-E90EC24D0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228599"/>
            <a:ext cx="2895766" cy="1027177"/>
          </a:xfrm>
          <a:prstGeom prst="rect">
            <a:avLst/>
          </a:prstGeom>
        </p:spPr>
      </p:pic>
      <p:pic>
        <p:nvPicPr>
          <p:cNvPr id="27" name="Content Placeholder 26">
            <a:extLst>
              <a:ext uri="{FF2B5EF4-FFF2-40B4-BE49-F238E27FC236}">
                <a16:creationId xmlns:a16="http://schemas.microsoft.com/office/drawing/2014/main" id="{581486D5-9A80-440F-A5F8-6E376829FF1D}"/>
              </a:ext>
              <a:ext uri="{C183D7F6-B498-43B3-948B-1728B52AA6E4}">
                <adec:decorative xmlns:adec="http://schemas.microsoft.com/office/drawing/2017/decorative" val="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54956" y="3429000"/>
            <a:ext cx="2682088" cy="2682088"/>
          </a:xfrm>
        </p:spPr>
      </p:pic>
    </p:spTree>
    <p:custDataLst>
      <p:tags r:id="rId1"/>
    </p:custDataLst>
    <p:extLst>
      <p:ext uri="{BB962C8B-B14F-4D97-AF65-F5344CB8AC3E}">
        <p14:creationId xmlns:p14="http://schemas.microsoft.com/office/powerpoint/2010/main" val="2262388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1071-2D55-4AF0-BAC9-BABA5F8C6D63}"/>
              </a:ext>
            </a:extLst>
          </p:cNvPr>
          <p:cNvSpPr>
            <a:spLocks noGrp="1"/>
          </p:cNvSpPr>
          <p:nvPr>
            <p:ph type="title"/>
          </p:nvPr>
        </p:nvSpPr>
        <p:spPr>
          <a:xfrm>
            <a:off x="2162598" y="1956882"/>
            <a:ext cx="8375904" cy="940424"/>
          </a:xfrm>
        </p:spPr>
        <p:txBody>
          <a:bodyPr>
            <a:normAutofit fontScale="90000"/>
          </a:bodyPr>
          <a:lstStyle/>
          <a:p>
            <a:r>
              <a:rPr lang="en-US">
                <a:solidFill>
                  <a:srgbClr val="CC4927"/>
                </a:solidFill>
                <a:latin typeface="Arial" panose="020B0604020202020204" pitchFamily="34" charset="0"/>
                <a:cs typeface="Arial" panose="020B0604020202020204" pitchFamily="34" charset="0"/>
              </a:rPr>
              <a:t>YOUR FEEDBACK IS IMPORTANT</a:t>
            </a:r>
          </a:p>
        </p:txBody>
      </p:sp>
      <p:pic>
        <p:nvPicPr>
          <p:cNvPr id="7" name="Content Placeholder 6" descr="icon evaluation">
            <a:extLst>
              <a:ext uri="{FF2B5EF4-FFF2-40B4-BE49-F238E27FC236}">
                <a16:creationId xmlns:a16="http://schemas.microsoft.com/office/drawing/2014/main" id="{B09A9CB4-2F37-4B10-B8DC-CE52C71B433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07584" y="4308424"/>
            <a:ext cx="1776832" cy="1776832"/>
          </a:xfrm>
        </p:spPr>
      </p:pic>
      <p:pic>
        <p:nvPicPr>
          <p:cNvPr id="9" name="Picture 8" descr="logo Northwest MHTTC">
            <a:extLst>
              <a:ext uri="{FF2B5EF4-FFF2-40B4-BE49-F238E27FC236}">
                <a16:creationId xmlns:a16="http://schemas.microsoft.com/office/drawing/2014/main" id="{16C84C4B-747B-4312-BE50-6A8911B4D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710" y="278777"/>
            <a:ext cx="2895768" cy="1027178"/>
          </a:xfrm>
          <a:prstGeom prst="rect">
            <a:avLst/>
          </a:prstGeom>
        </p:spPr>
      </p:pic>
      <p:sp>
        <p:nvSpPr>
          <p:cNvPr id="10" name="TextBox 9">
            <a:extLst>
              <a:ext uri="{FF2B5EF4-FFF2-40B4-BE49-F238E27FC236}">
                <a16:creationId xmlns:a16="http://schemas.microsoft.com/office/drawing/2014/main" id="{C02038DA-74CD-4D06-9CD8-79BAB66BD794}"/>
              </a:ext>
            </a:extLst>
          </p:cNvPr>
          <p:cNvSpPr txBox="1"/>
          <p:nvPr/>
        </p:nvSpPr>
        <p:spPr>
          <a:xfrm>
            <a:off x="2013246" y="3025621"/>
            <a:ext cx="8928607" cy="1045223"/>
          </a:xfrm>
          <a:prstGeom prst="rect">
            <a:avLst/>
          </a:prstGeom>
          <a:noFill/>
        </p:spPr>
        <p:txBody>
          <a:bodyPr wrap="square" lIns="91440" tIns="45720" rIns="91440" bIns="45720" rtlCol="0" anchor="t">
            <a:spAutoFit/>
          </a:bodyPr>
          <a:lstStyle/>
          <a:p>
            <a:pPr algn="ctr">
              <a:lnSpc>
                <a:spcPct val="150000"/>
              </a:lnSpc>
            </a:pPr>
            <a:r>
              <a:rPr lang="en-US" sz="2200">
                <a:solidFill>
                  <a:schemeClr val="tx1">
                    <a:lumMod val="65000"/>
                    <a:lumOff val="35000"/>
                  </a:schemeClr>
                </a:solidFill>
                <a:latin typeface="Arial" panose="020B0604020202020204" pitchFamily="34" charset="0"/>
                <a:cs typeface="Arial" panose="020B0604020202020204" pitchFamily="34" charset="0"/>
              </a:rPr>
              <a:t>Post-event surveys are </a:t>
            </a:r>
            <a:r>
              <a:rPr lang="en-US" sz="2200" b="1">
                <a:solidFill>
                  <a:schemeClr val="tx1">
                    <a:lumMod val="65000"/>
                    <a:lumOff val="35000"/>
                  </a:schemeClr>
                </a:solidFill>
                <a:latin typeface="Arial" panose="020B0604020202020204" pitchFamily="34" charset="0"/>
                <a:cs typeface="Arial" panose="020B0604020202020204" pitchFamily="34" charset="0"/>
              </a:rPr>
              <a:t>critical</a:t>
            </a:r>
            <a:r>
              <a:rPr lang="en-US" sz="2200">
                <a:solidFill>
                  <a:schemeClr val="tx1">
                    <a:lumMod val="65000"/>
                    <a:lumOff val="35000"/>
                  </a:schemeClr>
                </a:solidFill>
                <a:latin typeface="Arial" panose="020B0604020202020204" pitchFamily="34" charset="0"/>
                <a:cs typeface="Arial" panose="020B0604020202020204" pitchFamily="34" charset="0"/>
              </a:rPr>
              <a:t> to our work!​</a:t>
            </a:r>
          </a:p>
          <a:p>
            <a:pPr algn="ctr">
              <a:lnSpc>
                <a:spcPct val="150000"/>
              </a:lnSpc>
            </a:pPr>
            <a:r>
              <a:rPr lang="en-US" sz="2200">
                <a:solidFill>
                  <a:schemeClr val="tx1">
                    <a:lumMod val="65000"/>
                    <a:lumOff val="35000"/>
                  </a:schemeClr>
                </a:solidFill>
                <a:latin typeface="Arial"/>
                <a:cs typeface="Arial"/>
              </a:rPr>
              <a:t>Your feedback helps us to improve and develop future programming.</a:t>
            </a:r>
            <a:r>
              <a:rPr lang="en-US" sz="2000" b="1">
                <a:latin typeface="Arial"/>
                <a:cs typeface="Arial"/>
              </a:rPr>
              <a:t> </a:t>
            </a:r>
            <a:r>
              <a:rPr lang="en-US" sz="2000" b="1" i="1">
                <a:latin typeface="Arial"/>
                <a:cs typeface="Arial"/>
              </a:rPr>
              <a:t> </a:t>
            </a:r>
            <a:r>
              <a:rPr lang="en-US" b="1" i="1"/>
              <a:t> </a:t>
            </a:r>
            <a:endParaRPr lang="en-US"/>
          </a:p>
        </p:txBody>
      </p:sp>
    </p:spTree>
    <p:custDataLst>
      <p:tags r:id="rId1"/>
    </p:custDataLst>
    <p:extLst>
      <p:ext uri="{BB962C8B-B14F-4D97-AF65-F5344CB8AC3E}">
        <p14:creationId xmlns:p14="http://schemas.microsoft.com/office/powerpoint/2010/main" val="18751552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1071-2D55-4AF0-BAC9-BABA5F8C6D63}"/>
              </a:ext>
            </a:extLst>
          </p:cNvPr>
          <p:cNvSpPr>
            <a:spLocks noGrp="1"/>
          </p:cNvSpPr>
          <p:nvPr>
            <p:ph type="title"/>
          </p:nvPr>
        </p:nvSpPr>
        <p:spPr>
          <a:xfrm>
            <a:off x="3639426" y="1235298"/>
            <a:ext cx="4913147" cy="940424"/>
          </a:xfrm>
        </p:spPr>
        <p:txBody>
          <a:bodyPr>
            <a:normAutofit/>
          </a:bodyPr>
          <a:lstStyle/>
          <a:p>
            <a:r>
              <a:rPr lang="en-US">
                <a:solidFill>
                  <a:schemeClr val="tx1">
                    <a:lumMod val="65000"/>
                    <a:lumOff val="35000"/>
                  </a:schemeClr>
                </a:solidFill>
                <a:latin typeface="Arial" panose="020B0604020202020204" pitchFamily="34" charset="0"/>
                <a:cs typeface="Arial" panose="020B0604020202020204" pitchFamily="34" charset="0"/>
              </a:rPr>
              <a:t>LET’S CONNECT!</a:t>
            </a:r>
          </a:p>
        </p:txBody>
      </p:sp>
      <p:pic>
        <p:nvPicPr>
          <p:cNvPr id="9" name="Northwest MHTTC logo" descr="logo Northwest MHTTC">
            <a:extLst>
              <a:ext uri="{FF2B5EF4-FFF2-40B4-BE49-F238E27FC236}">
                <a16:creationId xmlns:a16="http://schemas.microsoft.com/office/drawing/2014/main" id="{16C84C4B-747B-4312-BE50-6A8911B4D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6" y="243449"/>
            <a:ext cx="2895768" cy="1027177"/>
          </a:xfrm>
          <a:prstGeom prst="rect">
            <a:avLst/>
          </a:prstGeom>
        </p:spPr>
      </p:pic>
      <p:pic>
        <p:nvPicPr>
          <p:cNvPr id="6" name="Content Placeholder 5">
            <a:extLst>
              <a:ext uri="{FF2B5EF4-FFF2-40B4-BE49-F238E27FC236}">
                <a16:creationId xmlns:a16="http://schemas.microsoft.com/office/drawing/2014/main" id="{979EE8BC-42DE-4410-8CEE-0CEC686AF164}"/>
              </a:ext>
              <a:ext uri="{C183D7F6-B498-43B3-948B-1728B52AA6E4}">
                <adec:decorative xmlns:adec="http://schemas.microsoft.com/office/drawing/2017/decorative" val="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6050" y="4682279"/>
            <a:ext cx="1304468" cy="1304468"/>
          </a:xfrm>
        </p:spPr>
      </p:pic>
      <p:grpSp>
        <p:nvGrpSpPr>
          <p:cNvPr id="3" name="Group 2" descr="Northwest MHTTC url and web icon">
            <a:extLst>
              <a:ext uri="{FF2B5EF4-FFF2-40B4-BE49-F238E27FC236}">
                <a16:creationId xmlns:a16="http://schemas.microsoft.com/office/drawing/2014/main" id="{F7E53916-FAFD-4128-AE1F-355C2B13DD6C}"/>
              </a:ext>
            </a:extLst>
          </p:cNvPr>
          <p:cNvGrpSpPr/>
          <p:nvPr/>
        </p:nvGrpSpPr>
        <p:grpSpPr>
          <a:xfrm>
            <a:off x="2162534" y="2386614"/>
            <a:ext cx="3673417" cy="1819659"/>
            <a:chOff x="2162534" y="2386614"/>
            <a:chExt cx="3673417" cy="1819659"/>
          </a:xfrm>
        </p:grpSpPr>
        <p:pic>
          <p:nvPicPr>
            <p:cNvPr id="13" name="Picture 12" descr="icon world wide web">
              <a:extLst>
                <a:ext uri="{FF2B5EF4-FFF2-40B4-BE49-F238E27FC236}">
                  <a16:creationId xmlns:a16="http://schemas.microsoft.com/office/drawing/2014/main" id="{680662A7-A0BE-441F-A31D-EBFAC64D9F81}"/>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903" y="2386614"/>
              <a:ext cx="1219048" cy="1219048"/>
            </a:xfrm>
            <a:prstGeom prst="rect">
              <a:avLst/>
            </a:prstGeom>
          </p:spPr>
        </p:pic>
        <p:sp>
          <p:nvSpPr>
            <p:cNvPr id="14" name="TextBox 13">
              <a:extLst>
                <a:ext uri="{FF2B5EF4-FFF2-40B4-BE49-F238E27FC236}">
                  <a16:creationId xmlns:a16="http://schemas.microsoft.com/office/drawing/2014/main" id="{CCA8345E-B5A2-4E5E-B5B6-245865F518FE}"/>
                </a:ext>
              </a:extLst>
            </p:cNvPr>
            <p:cNvSpPr txBox="1"/>
            <p:nvPr/>
          </p:nvSpPr>
          <p:spPr>
            <a:xfrm>
              <a:off x="2162534" y="3775386"/>
              <a:ext cx="3655168" cy="430887"/>
            </a:xfrm>
            <a:prstGeom prst="rect">
              <a:avLst/>
            </a:prstGeom>
            <a:noFill/>
          </p:spPr>
          <p:txBody>
            <a:bodyPr wrap="none" lIns="91440" tIns="45720" rIns="91440" bIns="45720" rtlCol="0" anchor="t">
              <a:spAutoFit/>
            </a:bodyPr>
            <a:lstStyle/>
            <a:p>
              <a:r>
                <a:rPr lang="en-US" sz="2200">
                  <a:solidFill>
                    <a:schemeClr val="tx1">
                      <a:lumMod val="50000"/>
                      <a:lumOff val="50000"/>
                    </a:schemeClr>
                  </a:solidFill>
                  <a:latin typeface="Arial"/>
                  <a:cs typeface="Arial"/>
                  <a:hlinkClick r:id="rId7">
                    <a:extLst>
                      <a:ext uri="{A12FA001-AC4F-418D-AE19-62706E023703}">
                        <ahyp:hlinkClr xmlns:ahyp="http://schemas.microsoft.com/office/drawing/2018/hyperlinkcolor" val="tx"/>
                      </a:ext>
                    </a:extLst>
                  </a:hlinkClick>
                </a:rPr>
                <a:t>mhttcnetwork.org/northwest</a:t>
              </a:r>
              <a:endParaRPr lang="en-US" sz="2200">
                <a:solidFill>
                  <a:schemeClr val="tx1">
                    <a:lumMod val="50000"/>
                    <a:lumOff val="50000"/>
                  </a:schemeClr>
                </a:solidFill>
                <a:latin typeface="Arial"/>
                <a:cs typeface="Arial"/>
              </a:endParaRPr>
            </a:p>
          </p:txBody>
        </p:sp>
      </p:grpSp>
      <p:grpSp>
        <p:nvGrpSpPr>
          <p:cNvPr id="5" name="Group 4" descr="Northwest email address">
            <a:extLst>
              <a:ext uri="{FF2B5EF4-FFF2-40B4-BE49-F238E27FC236}">
                <a16:creationId xmlns:a16="http://schemas.microsoft.com/office/drawing/2014/main" id="{2D91E0CE-4B7D-4824-8FEE-9DC93A5F485B}"/>
              </a:ext>
            </a:extLst>
          </p:cNvPr>
          <p:cNvGrpSpPr/>
          <p:nvPr/>
        </p:nvGrpSpPr>
        <p:grpSpPr>
          <a:xfrm>
            <a:off x="2058339" y="4682279"/>
            <a:ext cx="3863558" cy="1862974"/>
            <a:chOff x="2058339" y="4682279"/>
            <a:chExt cx="3863558" cy="1862974"/>
          </a:xfrm>
        </p:grpSpPr>
        <p:pic>
          <p:nvPicPr>
            <p:cNvPr id="11" name="Picture 10">
              <a:extLst>
                <a:ext uri="{FF2B5EF4-FFF2-40B4-BE49-F238E27FC236}">
                  <a16:creationId xmlns:a16="http://schemas.microsoft.com/office/drawing/2014/main" id="{ED62116A-1FD0-43A2-B151-D3772FCE87F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4210" y="4682279"/>
              <a:ext cx="1413492" cy="1304468"/>
            </a:xfrm>
            <a:prstGeom prst="rect">
              <a:avLst/>
            </a:prstGeom>
          </p:spPr>
        </p:pic>
        <p:sp>
          <p:nvSpPr>
            <p:cNvPr id="15" name="TextBox 14">
              <a:extLst>
                <a:ext uri="{FF2B5EF4-FFF2-40B4-BE49-F238E27FC236}">
                  <a16:creationId xmlns:a16="http://schemas.microsoft.com/office/drawing/2014/main" id="{220F5D4C-7A1C-4933-BD7F-EA4189C18AD6}"/>
                </a:ext>
              </a:extLst>
            </p:cNvPr>
            <p:cNvSpPr txBox="1"/>
            <p:nvPr/>
          </p:nvSpPr>
          <p:spPr>
            <a:xfrm>
              <a:off x="2058339" y="6114366"/>
              <a:ext cx="3863558" cy="430887"/>
            </a:xfrm>
            <a:prstGeom prst="rect">
              <a:avLst/>
            </a:prstGeom>
            <a:noFill/>
          </p:spPr>
          <p:txBody>
            <a:bodyPr wrap="none" rtlCol="0">
              <a:spAutoFit/>
            </a:bodyPr>
            <a:lstStyle/>
            <a:p>
              <a:r>
                <a:rPr lang="en-US" sz="2200">
                  <a:solidFill>
                    <a:schemeClr val="tx1">
                      <a:lumMod val="65000"/>
                      <a:lumOff val="35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northwest@mhttcnetwork.org</a:t>
              </a:r>
              <a:endParaRPr lang="en-US" sz="220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9A3AC7AF-5DC5-4076-8CC2-912422B89C87}"/>
              </a:ext>
            </a:extLst>
          </p:cNvPr>
          <p:cNvSpPr txBox="1"/>
          <p:nvPr/>
        </p:nvSpPr>
        <p:spPr>
          <a:xfrm>
            <a:off x="6294599" y="6114366"/>
            <a:ext cx="2731838" cy="430887"/>
          </a:xfrm>
          <a:prstGeom prst="rect">
            <a:avLst/>
          </a:prstGeom>
          <a:noFill/>
        </p:spPr>
        <p:txBody>
          <a:bodyPr wrap="none" rtlCol="0">
            <a:spAutoFit/>
          </a:bodyPr>
          <a:lstStyle/>
          <a:p>
            <a:r>
              <a:rPr lang="en-US" sz="2200">
                <a:solidFill>
                  <a:schemeClr val="tx1">
                    <a:lumMod val="65000"/>
                    <a:lumOff val="35000"/>
                  </a:schemeClr>
                </a:solidFill>
                <a:latin typeface="Arial" panose="020B0604020202020204" pitchFamily="34" charset="0"/>
                <a:cs typeface="Arial" panose="020B0604020202020204" pitchFamily="34" charset="0"/>
              </a:rPr>
              <a:t>@</a:t>
            </a:r>
            <a:r>
              <a:rPr lang="en-US" sz="2200" err="1">
                <a:solidFill>
                  <a:schemeClr val="tx1">
                    <a:lumMod val="65000"/>
                    <a:lumOff val="35000"/>
                  </a:schemeClr>
                </a:solidFill>
                <a:latin typeface="Arial" panose="020B0604020202020204" pitchFamily="34" charset="0"/>
                <a:cs typeface="Arial" panose="020B0604020202020204" pitchFamily="34" charset="0"/>
              </a:rPr>
              <a:t>NorthwestMHTTC</a:t>
            </a:r>
            <a:endParaRPr lang="en-US" sz="2200">
              <a:latin typeface="Arial" panose="020B0604020202020204" pitchFamily="34" charset="0"/>
              <a:cs typeface="Arial" panose="020B0604020202020204" pitchFamily="34" charset="0"/>
            </a:endParaRPr>
          </a:p>
        </p:txBody>
      </p:sp>
      <p:grpSp>
        <p:nvGrpSpPr>
          <p:cNvPr id="4" name="Group 3" descr="Northwest newsletter url">
            <a:extLst>
              <a:ext uri="{FF2B5EF4-FFF2-40B4-BE49-F238E27FC236}">
                <a16:creationId xmlns:a16="http://schemas.microsoft.com/office/drawing/2014/main" id="{A5F92641-5B3C-4B3E-9B30-409948F1BBA8}"/>
              </a:ext>
            </a:extLst>
          </p:cNvPr>
          <p:cNvGrpSpPr/>
          <p:nvPr/>
        </p:nvGrpSpPr>
        <p:grpSpPr>
          <a:xfrm>
            <a:off x="6356050" y="2343299"/>
            <a:ext cx="4483920" cy="1856069"/>
            <a:chOff x="6356050" y="2343299"/>
            <a:chExt cx="4483920" cy="1856069"/>
          </a:xfrm>
        </p:grpSpPr>
        <p:pic>
          <p:nvPicPr>
            <p:cNvPr id="20" name="Picture 19">
              <a:extLst>
                <a:ext uri="{FF2B5EF4-FFF2-40B4-BE49-F238E27FC236}">
                  <a16:creationId xmlns:a16="http://schemas.microsoft.com/office/drawing/2014/main" id="{FA5757A5-304C-49AB-A286-ABDA72FC8D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6050" y="2343299"/>
              <a:ext cx="1304468" cy="1304468"/>
            </a:xfrm>
            <a:prstGeom prst="rect">
              <a:avLst/>
            </a:prstGeom>
          </p:spPr>
        </p:pic>
        <p:sp>
          <p:nvSpPr>
            <p:cNvPr id="21" name="TextBox 20">
              <a:extLst>
                <a:ext uri="{FF2B5EF4-FFF2-40B4-BE49-F238E27FC236}">
                  <a16:creationId xmlns:a16="http://schemas.microsoft.com/office/drawing/2014/main" id="{DE2B1C79-750F-4FC3-B5F5-7B844152DAD0}"/>
                </a:ext>
              </a:extLst>
            </p:cNvPr>
            <p:cNvSpPr txBox="1"/>
            <p:nvPr/>
          </p:nvSpPr>
          <p:spPr>
            <a:xfrm>
              <a:off x="6356050" y="3768481"/>
              <a:ext cx="4483920" cy="430887"/>
            </a:xfrm>
            <a:prstGeom prst="rect">
              <a:avLst/>
            </a:prstGeom>
            <a:noFill/>
          </p:spPr>
          <p:txBody>
            <a:bodyPr wrap="none" rtlCol="0">
              <a:spAutoFit/>
            </a:bodyPr>
            <a:lstStyle/>
            <a:p>
              <a:r>
                <a:rPr lang="en-US" sz="2200">
                  <a:solidFill>
                    <a:schemeClr val="tx1">
                      <a:lumMod val="65000"/>
                      <a:lumOff val="35000"/>
                    </a:schemeClr>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https://bit.ly/NWMHTTCNewsletter</a:t>
              </a:r>
              <a:endParaRPr lang="en-US" sz="2200">
                <a:solidFill>
                  <a:schemeClr val="tx1">
                    <a:lumMod val="65000"/>
                    <a:lumOff val="35000"/>
                  </a:schemeClr>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383431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rthwest MHTTC Center image of Diablo Lake, Washington.">
            <a:extLst>
              <a:ext uri="{FF2B5EF4-FFF2-40B4-BE49-F238E27FC236}">
                <a16:creationId xmlns:a16="http://schemas.microsoft.com/office/drawing/2014/main" id="{3DD52CED-0F5E-4C98-8AD5-0314C1378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34"/>
          <a:stretch/>
        </p:blipFill>
        <p:spPr>
          <a:xfrm>
            <a:off x="0" y="-1372729"/>
            <a:ext cx="12192000" cy="8230729"/>
          </a:xfrm>
          <a:prstGeom prst="rect">
            <a:avLst/>
          </a:prstGeom>
          <a:effectLst/>
        </p:spPr>
      </p:pic>
      <p:sp>
        <p:nvSpPr>
          <p:cNvPr id="4" name="TextBox 3" descr="Thanks for joining us!">
            <a:extLst>
              <a:ext uri="{FF2B5EF4-FFF2-40B4-BE49-F238E27FC236}">
                <a16:creationId xmlns:a16="http://schemas.microsoft.com/office/drawing/2014/main" id="{F05E573C-D197-4C6F-B906-9EBDA600DEB3}"/>
              </a:ext>
            </a:extLst>
          </p:cNvPr>
          <p:cNvSpPr txBox="1"/>
          <p:nvPr/>
        </p:nvSpPr>
        <p:spPr>
          <a:xfrm>
            <a:off x="400506" y="654998"/>
            <a:ext cx="8915041" cy="1446550"/>
          </a:xfrm>
          <a:prstGeom prst="rect">
            <a:avLst/>
          </a:prstGeom>
          <a:solidFill>
            <a:schemeClr val="bg1">
              <a:alpha val="48000"/>
            </a:schemeClr>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4400">
                <a:solidFill>
                  <a:schemeClr val="bg1"/>
                </a:solidFill>
                <a:latin typeface="Arial"/>
                <a:cs typeface="Arial"/>
              </a:rPr>
              <a:t>     THANKS FOR JOINING US!</a:t>
            </a:r>
            <a:endParaRPr lang="en-US">
              <a:solidFill>
                <a:schemeClr val="bg1"/>
              </a:solidFill>
              <a:latin typeface="Arial"/>
              <a:cs typeface="Arial"/>
            </a:endParaRPr>
          </a:p>
          <a:p>
            <a:pPr algn="ctr"/>
            <a:r>
              <a:rPr lang="en-US" sz="4400">
                <a:solidFill>
                  <a:schemeClr val="bg1"/>
                </a:solidFill>
                <a:latin typeface="Arial"/>
                <a:cs typeface="Arial"/>
              </a:rPr>
              <a:t>See you next time.</a:t>
            </a:r>
            <a:endParaRPr lang="en-US" sz="4400">
              <a:solidFill>
                <a:schemeClr val="bg1"/>
              </a:solidFill>
              <a:latin typeface="Arial" panose="020B0604020202020204" pitchFamily="34" charset="0"/>
              <a:cs typeface="Arial" panose="020B0604020202020204" pitchFamily="34" charset="0"/>
            </a:endParaRPr>
          </a:p>
        </p:txBody>
      </p:sp>
      <p:pic>
        <p:nvPicPr>
          <p:cNvPr id="5" name="Picture 6" descr=".png">
            <a:extLst>
              <a:ext uri="{FF2B5EF4-FFF2-40B4-BE49-F238E27FC236}">
                <a16:creationId xmlns:a16="http://schemas.microsoft.com/office/drawing/2014/main" id="{964AD8A3-E538-481D-BA6F-444045171DC0}"/>
              </a:ext>
            </a:extLst>
          </p:cNvPr>
          <p:cNvPicPr>
            <a:picLocks noChangeAspect="1"/>
          </p:cNvPicPr>
          <p:nvPr/>
        </p:nvPicPr>
        <p:blipFill>
          <a:blip r:embed="rId5"/>
          <a:stretch>
            <a:fillRect/>
          </a:stretch>
        </p:blipFill>
        <p:spPr>
          <a:xfrm>
            <a:off x="551856" y="846293"/>
            <a:ext cx="1000237" cy="963661"/>
          </a:xfrm>
          <a:prstGeom prst="rect">
            <a:avLst/>
          </a:prstGeom>
        </p:spPr>
      </p:pic>
    </p:spTree>
    <p:custDataLst>
      <p:tags r:id="rId1"/>
    </p:custDataLst>
    <p:extLst>
      <p:ext uri="{BB962C8B-B14F-4D97-AF65-F5344CB8AC3E}">
        <p14:creationId xmlns:p14="http://schemas.microsoft.com/office/powerpoint/2010/main" val="140132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8B859F-28E4-40CB-9253-14206B6F7007}"/>
              </a:ext>
            </a:extLst>
          </p:cNvPr>
          <p:cNvSpPr>
            <a:spLocks noGrp="1"/>
          </p:cNvSpPr>
          <p:nvPr>
            <p:ph type="title"/>
          </p:nvPr>
        </p:nvSpPr>
        <p:spPr>
          <a:xfrm>
            <a:off x="3460024" y="2058353"/>
            <a:ext cx="5277252" cy="940424"/>
          </a:xfrm>
        </p:spPr>
        <p:txBody>
          <a:bodyPr>
            <a:normAutofit fontScale="90000"/>
          </a:bodyPr>
          <a:lstStyle/>
          <a:p>
            <a:r>
              <a:rPr lang="en-US">
                <a:solidFill>
                  <a:srgbClr val="CC4927"/>
                </a:solidFill>
                <a:latin typeface="Arial" panose="020B0604020202020204" pitchFamily="34" charset="0"/>
                <a:cs typeface="Arial" panose="020B0604020202020204" pitchFamily="34" charset="0"/>
              </a:rPr>
              <a:t>ASKING QUESTIONS</a:t>
            </a:r>
          </a:p>
        </p:txBody>
      </p:sp>
      <p:pic>
        <p:nvPicPr>
          <p:cNvPr id="25" name="Picture 24" descr="logo Northwest MHTTC">
            <a:extLst>
              <a:ext uri="{FF2B5EF4-FFF2-40B4-BE49-F238E27FC236}">
                <a16:creationId xmlns:a16="http://schemas.microsoft.com/office/drawing/2014/main" id="{8CCEE673-4381-4F4E-A9A5-3E3E84160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34" y="239321"/>
            <a:ext cx="2895765" cy="1027177"/>
          </a:xfrm>
          <a:prstGeom prst="rect">
            <a:avLst/>
          </a:prstGeom>
        </p:spPr>
      </p:pic>
      <p:pic>
        <p:nvPicPr>
          <p:cNvPr id="35" name="Content Placeholder 34" descr="screenshot of zoom participant tool bar">
            <a:extLst>
              <a:ext uri="{FF2B5EF4-FFF2-40B4-BE49-F238E27FC236}">
                <a16:creationId xmlns:a16="http://schemas.microsoft.com/office/drawing/2014/main" id="{BDA3C594-1F6D-4BEE-90BF-29F8DE6F69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74991" y="5963692"/>
            <a:ext cx="8849960" cy="590632"/>
          </a:xfrm>
        </p:spPr>
      </p:pic>
      <p:pic>
        <p:nvPicPr>
          <p:cNvPr id="38" name="Picture 37" descr="icon question and answer">
            <a:extLst>
              <a:ext uri="{FF2B5EF4-FFF2-40B4-BE49-F238E27FC236}">
                <a16:creationId xmlns:a16="http://schemas.microsoft.com/office/drawing/2014/main" id="{E6AF456D-8B4B-4915-B63D-F3EF1D4F2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848" y="3166336"/>
            <a:ext cx="1219048" cy="1219048"/>
          </a:xfrm>
          <a:prstGeom prst="rect">
            <a:avLst/>
          </a:prstGeom>
        </p:spPr>
      </p:pic>
      <p:sp>
        <p:nvSpPr>
          <p:cNvPr id="41" name="TextBox 40">
            <a:extLst>
              <a:ext uri="{FF2B5EF4-FFF2-40B4-BE49-F238E27FC236}">
                <a16:creationId xmlns:a16="http://schemas.microsoft.com/office/drawing/2014/main" id="{4A1FBF55-33B9-48A5-8AF4-9E0192E7BB0C}"/>
              </a:ext>
            </a:extLst>
          </p:cNvPr>
          <p:cNvSpPr txBox="1"/>
          <p:nvPr/>
        </p:nvSpPr>
        <p:spPr>
          <a:xfrm>
            <a:off x="5480848" y="4493504"/>
            <a:ext cx="1219048"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Q&amp;A BOX</a:t>
            </a:r>
          </a:p>
        </p:txBody>
      </p:sp>
    </p:spTree>
    <p:custDataLst>
      <p:tags r:id="rId1"/>
    </p:custDataLst>
    <p:extLst>
      <p:ext uri="{BB962C8B-B14F-4D97-AF65-F5344CB8AC3E}">
        <p14:creationId xmlns:p14="http://schemas.microsoft.com/office/powerpoint/2010/main" val="100719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8B859F-28E4-40CB-9253-14206B6F7007}"/>
              </a:ext>
            </a:extLst>
          </p:cNvPr>
          <p:cNvSpPr>
            <a:spLocks noGrp="1"/>
          </p:cNvSpPr>
          <p:nvPr>
            <p:ph type="title"/>
          </p:nvPr>
        </p:nvSpPr>
        <p:spPr>
          <a:xfrm>
            <a:off x="4292325" y="1903572"/>
            <a:ext cx="3607349" cy="940424"/>
          </a:xfrm>
        </p:spPr>
        <p:txBody>
          <a:bodyPr>
            <a:normAutofit/>
          </a:bodyPr>
          <a:lstStyle/>
          <a:p>
            <a:r>
              <a:rPr lang="en-US">
                <a:solidFill>
                  <a:srgbClr val="CC4927"/>
                </a:solidFill>
                <a:latin typeface="Arial" panose="020B0604020202020204" pitchFamily="34" charset="0"/>
                <a:cs typeface="Arial" panose="020B0604020202020204" pitchFamily="34" charset="0"/>
              </a:rPr>
              <a:t>USING CHAT</a:t>
            </a:r>
          </a:p>
        </p:txBody>
      </p:sp>
      <p:pic>
        <p:nvPicPr>
          <p:cNvPr id="3" name="Content Placeholder 2" descr="icon chat">
            <a:extLst>
              <a:ext uri="{FF2B5EF4-FFF2-40B4-BE49-F238E27FC236}">
                <a16:creationId xmlns:a16="http://schemas.microsoft.com/office/drawing/2014/main" id="{9E1C8A36-B0EE-41A2-82C2-977CAB9825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88940" y="3040456"/>
            <a:ext cx="1219048" cy="1219048"/>
          </a:xfrm>
        </p:spPr>
      </p:pic>
      <p:pic>
        <p:nvPicPr>
          <p:cNvPr id="25" name="Picture 24" descr="logo NWMHTTC">
            <a:extLst>
              <a:ext uri="{FF2B5EF4-FFF2-40B4-BE49-F238E27FC236}">
                <a16:creationId xmlns:a16="http://schemas.microsoft.com/office/drawing/2014/main" id="{8CCEE673-4381-4F4E-A9A5-3E3E84160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34" y="239321"/>
            <a:ext cx="2895765" cy="1027177"/>
          </a:xfrm>
          <a:prstGeom prst="rect">
            <a:avLst/>
          </a:prstGeom>
        </p:spPr>
      </p:pic>
      <p:pic>
        <p:nvPicPr>
          <p:cNvPr id="5" name="Picture 4" descr="screenshot zoom participant tool bar">
            <a:extLst>
              <a:ext uri="{FF2B5EF4-FFF2-40B4-BE49-F238E27FC236}">
                <a16:creationId xmlns:a16="http://schemas.microsoft.com/office/drawing/2014/main" id="{1079F88B-259A-419E-97BB-A9F6DE9A3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4016" y="6028047"/>
            <a:ext cx="8849960" cy="590632"/>
          </a:xfrm>
          <a:prstGeom prst="rect">
            <a:avLst/>
          </a:prstGeom>
        </p:spPr>
      </p:pic>
    </p:spTree>
    <p:custDataLst>
      <p:tags r:id="rId1"/>
    </p:custDataLst>
    <p:extLst>
      <p:ext uri="{BB962C8B-B14F-4D97-AF65-F5344CB8AC3E}">
        <p14:creationId xmlns:p14="http://schemas.microsoft.com/office/powerpoint/2010/main" val="3380962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DFfUi83"/>
  <p:tag name="ARTICULATE_PROJECT_OPEN" val="0"/>
  <p:tag name="ARTICULATE_SLIDE_THUMBNAIL_REFRESH" val="1"/>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F265974F145B4F9832CE911DDDD774" ma:contentTypeVersion="11" ma:contentTypeDescription="Create a new document." ma:contentTypeScope="" ma:versionID="3f4b01e818fcad271ee17c4e060147cc">
  <xsd:schema xmlns:xsd="http://www.w3.org/2001/XMLSchema" xmlns:xs="http://www.w3.org/2001/XMLSchema" xmlns:p="http://schemas.microsoft.com/office/2006/metadata/properties" xmlns:ns2="21e44aab-2184-4875-b33a-0da834bff2a0" xmlns:ns3="f2faeb8c-3105-4042-98f7-53c337207add" targetNamespace="http://schemas.microsoft.com/office/2006/metadata/properties" ma:root="true" ma:fieldsID="9c1c911f9404f7345afb52d2033350c3" ns2:_="" ns3:_="">
    <xsd:import namespace="21e44aab-2184-4875-b33a-0da834bff2a0"/>
    <xsd:import namespace="f2faeb8c-3105-4042-98f7-53c337207a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44aab-2184-4875-b33a-0da834bff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faeb8c-3105-4042-98f7-53c337207a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2faeb8c-3105-4042-98f7-53c337207add">
      <UserInfo>
        <DisplayName>Maria Monroe-DeVita</DisplayName>
        <AccountId>13</AccountId>
        <AccountType/>
      </UserInfo>
    </SharedWithUsers>
  </documentManagement>
</p:properties>
</file>

<file path=customXml/itemProps1.xml><?xml version="1.0" encoding="utf-8"?>
<ds:datastoreItem xmlns:ds="http://schemas.openxmlformats.org/officeDocument/2006/customXml" ds:itemID="{FB02C3F0-1850-4C34-8907-617AC0AD80FD}">
  <ds:schemaRefs>
    <ds:schemaRef ds:uri="http://schemas.microsoft.com/sharepoint/v3/contenttype/forms"/>
  </ds:schemaRefs>
</ds:datastoreItem>
</file>

<file path=customXml/itemProps2.xml><?xml version="1.0" encoding="utf-8"?>
<ds:datastoreItem xmlns:ds="http://schemas.openxmlformats.org/officeDocument/2006/customXml" ds:itemID="{8ED2F9CD-0308-43E6-99FA-88C660D094BC}">
  <ds:schemaRefs>
    <ds:schemaRef ds:uri="21e44aab-2184-4875-b33a-0da834bff2a0"/>
    <ds:schemaRef ds:uri="f2faeb8c-3105-4042-98f7-53c337207a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22AE99-912B-43C9-BD75-CA9308900B2F}">
  <ds:schemaRefs>
    <ds:schemaRef ds:uri="21e44aab-2184-4875-b33a-0da834bff2a0"/>
    <ds:schemaRef ds:uri="f2faeb8c-3105-4042-98f7-53c337207a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77</Slides>
  <Notes>65</Notes>
  <HiddenSlides>0</HiddenSlide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Office Theme</vt:lpstr>
      <vt:lpstr>1_White</vt:lpstr>
      <vt:lpstr>PowerPoint Presentation</vt:lpstr>
      <vt:lpstr>Provider Well-Being with C4 Innovations</vt:lpstr>
      <vt:lpstr>PowerPoint Presentation</vt:lpstr>
      <vt:lpstr>ABOUT THE NORTHWEST MHTTC</vt:lpstr>
      <vt:lpstr>PowerPoint Presentation</vt:lpstr>
      <vt:lpstr>HOUSEKEEPING</vt:lpstr>
      <vt:lpstr>EVALUATION</vt:lpstr>
      <vt:lpstr>ASKING QUESTIONS</vt:lpstr>
      <vt:lpstr>USING CHAT</vt:lpstr>
      <vt:lpstr>SUPPORT &amp; DISCLAIMER</vt:lpstr>
      <vt:lpstr>TODAY’S PRESENTER</vt:lpstr>
      <vt:lpstr>PowerPoint Presentation</vt:lpstr>
      <vt:lpstr>PowerPoint Presentation</vt:lpstr>
      <vt:lpstr>Learning Objectives  Participants will be able to: -  Name two personal practices to stay grounded and focused -  Describe three challenges/learning opportunities staff are currently      experiencing  -  Name two guiding principles for best supporting staff -  Identify three specific practices to employ to help staff adapt and thrive </vt:lpstr>
      <vt:lpstr>PowerPoint Presentation</vt:lpstr>
      <vt:lpstr>PowerPoint Presentation</vt:lpstr>
      <vt:lpstr>PowerPoint Presentation</vt:lpstr>
      <vt:lpstr>PowerPoint Presentation</vt:lpstr>
      <vt:lpstr>PowerPoint Presentation</vt:lpstr>
      <vt:lpstr>Human Stress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staff need</vt:lpstr>
      <vt:lpstr>What staff need </vt:lpstr>
      <vt:lpstr>What staff need</vt:lpstr>
      <vt:lpstr>What staff need</vt:lpstr>
      <vt:lpstr>What staff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DISCUSSION</vt:lpstr>
      <vt:lpstr>YOUR FEEDBACK IS IMPORTANT</vt:lpstr>
      <vt:lpstr>LET’S CONNECT!</vt:lpstr>
      <vt:lpstr>PowerPoint Presentation</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Kendra L</dc:creator>
  <cp:revision>1</cp:revision>
  <dcterms:created xsi:type="dcterms:W3CDTF">2017-10-19T14:29:41Z</dcterms:created>
  <dcterms:modified xsi:type="dcterms:W3CDTF">2021-02-10T18:24:58Z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y fmtid="{D5CDD505-2E9C-101B-9397-08002B2CF9AE}" pid="4" name="ContentTypeId">
    <vt:lpwstr>0x01010057F265974F145B4F9832CE911DDDD774</vt:lpwstr>
  </property>
</Properties>
</file>