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Montserrat"/>
      <p:regular r:id="rId35"/>
      <p:bold r:id="rId36"/>
      <p:italic r:id="rId37"/>
      <p:boldItalic r:id="rId38"/>
    </p:embeddedFont>
    <p:embeddedFont>
      <p:font typeface="Average"/>
      <p:regular r:id="rId39"/>
    </p:embeddedFont>
    <p:embeddedFont>
      <p:font typeface="Oswald"/>
      <p:regular r:id="rId40"/>
      <p:bold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2" roundtripDataSignature="AMtx7mgpuq2se8GBri7aFTXAJlGFLplV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swald-regular.fntdata"/><Relationship Id="rId20" Type="http://schemas.openxmlformats.org/officeDocument/2006/relationships/slide" Target="slides/slide15.xml"/><Relationship Id="rId42" Type="http://customschemas.google.com/relationships/presentationmetadata" Target="metadata"/><Relationship Id="rId41" Type="http://schemas.openxmlformats.org/officeDocument/2006/relationships/font" Target="fonts/Oswald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Montserrat-regular.fnt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Montserrat-italic.fntdata"/><Relationship Id="rId14" Type="http://schemas.openxmlformats.org/officeDocument/2006/relationships/slide" Target="slides/slide9.xml"/><Relationship Id="rId36" Type="http://schemas.openxmlformats.org/officeDocument/2006/relationships/font" Target="fonts/Montserrat-bold.fntdata"/><Relationship Id="rId17" Type="http://schemas.openxmlformats.org/officeDocument/2006/relationships/slide" Target="slides/slide12.xml"/><Relationship Id="rId39" Type="http://schemas.openxmlformats.org/officeDocument/2006/relationships/font" Target="fonts/Average-regular.fntdata"/><Relationship Id="rId16" Type="http://schemas.openxmlformats.org/officeDocument/2006/relationships/slide" Target="slides/slide11.xml"/><Relationship Id="rId38" Type="http://schemas.openxmlformats.org/officeDocument/2006/relationships/font" Target="fonts/Montserrat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lambdalegal.org/map/x-markers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f57528677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gf57528677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MURAL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Youtube video: Voice of transgender adolescents (1:47 - 3:01)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https://www.youtube.com/watch?v=CHN3YhMi-5A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f1b36114a9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gf1b36114a9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https://www.lambdalegal.org/map/x-markers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Updated summer 2020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f57528677f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f57528677f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Youtube video: LGBTIQ people talk about their experiences accessing healthcare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https://www.youtube.com/watch?v=Q5-7t_qBw14&amp;t=158s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f1b36114a9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gf1b36114a9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f1b36114a9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gf1b36114a9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f1b36114a9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gf1b36114a9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https://www.paloaltou.edu/sites/default/files/Gender%20Minority%20Stress%20and%20Resilience%20Measure.pdf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f1b36114a9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gf1b36114a9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MURAL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f57528677f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gf57528677f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f57528677f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gf57528677f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MURAL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f1b36114a9_0_92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" name="Google Shape;11;gf1b36114a9_0_92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gf1b36114a9_0_9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f1b36114a9_0_8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4" name="Google Shape;44;gf1b36114a9_0_8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gf1b36114a9_0_5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47" name="Google Shape;47;gf1b36114a9_0_5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gf1b36114a9_0_5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gf1b36114a9_0_5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" name="Google Shape;50;gf1b36114a9_0_5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1" name="Google Shape;51;gf1b36114a9_0_5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2" name="Google Shape;52;gf1b36114a9_0_5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f1b36114a9_0_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5" name="Google Shape;55;gf1b36114a9_0_6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6" name="Google Shape;56;gf1b36114a9_0_6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7" name="Google Shape;57;gf1b36114a9_0_6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f1b36114a9_0_82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" name="Google Shape;15;gf1b36114a9_0_82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gf1b36114a9_0_82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gf1b36114a9_0_82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" name="Google Shape;18;gf1b36114a9_0_82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" name="Google Shape;19;gf1b36114a9_0_8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f1b36114a9_0_60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2" name="Google Shape;22;gf1b36114a9_0_6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f1b36114a9_0_9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f1b36114a9_0_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" name="Google Shape;27;gf1b36114a9_0_7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f1b36114a9_0_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gf1b36114a9_0_6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" name="Google Shape;31;gf1b36114a9_0_6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Image with Text">
  <p:cSld name="ONE_COLUMN_TEXT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f1b36114a9_0_9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ontserrat"/>
              <a:buChar char="●"/>
              <a:defRPr b="0" i="0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gf1b36114a9_0_9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f1b36114a9_0_7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gf1b36114a9_0_7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gf1b36114a9_0_7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f1b36114a9_0_79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gf1b36114a9_0_7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f1b36114a9_0_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gf1b36114a9_0_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b="0" i="0" sz="18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gf1b36114a9_0_4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Relationship Id="rId4" Type="http://schemas.openxmlformats.org/officeDocument/2006/relationships/image" Target="../media/image18.png"/><Relationship Id="rId5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f57528677f_0_6"/>
          <p:cNvSpPr txBox="1"/>
          <p:nvPr>
            <p:ph type="title"/>
          </p:nvPr>
        </p:nvSpPr>
        <p:spPr>
          <a:xfrm>
            <a:off x="311700" y="432075"/>
            <a:ext cx="8520600" cy="263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</a:pPr>
            <a:r>
              <a:rPr lang="en" sz="7000"/>
              <a:t>Transgender Mental Health</a:t>
            </a:r>
            <a:endParaRPr sz="7000"/>
          </a:p>
        </p:txBody>
      </p:sp>
      <p:sp>
        <p:nvSpPr>
          <p:cNvPr id="63" name="Google Shape;63;gf57528677f_0_6"/>
          <p:cNvSpPr txBox="1"/>
          <p:nvPr>
            <p:ph idx="1" type="body"/>
          </p:nvPr>
        </p:nvSpPr>
        <p:spPr>
          <a:xfrm>
            <a:off x="311700" y="306967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" sz="4500">
                <a:solidFill>
                  <a:schemeClr val="dk1"/>
                </a:solidFill>
              </a:rPr>
              <a:t>Co-Conspiratorship</a:t>
            </a:r>
            <a:endParaRPr sz="4500">
              <a:solidFill>
                <a:schemeClr val="dk1"/>
              </a:solidFill>
            </a:endParaRPr>
          </a:p>
        </p:txBody>
      </p:sp>
      <p:pic>
        <p:nvPicPr>
          <p:cNvPr id="64" name="Google Shape;64;gf57528677f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8306" y="3500851"/>
            <a:ext cx="1519652" cy="151892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f57528677f_0_6"/>
          <p:cNvSpPr txBox="1"/>
          <p:nvPr>
            <p:ph idx="1" type="body"/>
          </p:nvPr>
        </p:nvSpPr>
        <p:spPr>
          <a:xfrm>
            <a:off x="2278650" y="4157575"/>
            <a:ext cx="4586700" cy="8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12">
                <a:solidFill>
                  <a:schemeClr val="dk1"/>
                </a:solidFill>
              </a:rPr>
              <a:t>Ryan Kim Tieu</a:t>
            </a:r>
            <a:endParaRPr sz="1712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88"/>
              <a:buNone/>
            </a:pPr>
            <a:r>
              <a:rPr lang="en" sz="1712">
                <a:solidFill>
                  <a:schemeClr val="dk1"/>
                </a:solidFill>
              </a:rPr>
              <a:t>ryanktieu@gmail.com</a:t>
            </a:r>
            <a:endParaRPr sz="1712">
              <a:solidFill>
                <a:schemeClr val="dk1"/>
              </a:solidFill>
            </a:endParaRPr>
          </a:p>
        </p:txBody>
      </p:sp>
      <p:pic>
        <p:nvPicPr>
          <p:cNvPr id="66" name="Google Shape;66;gf57528677f_0_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450" y="3871652"/>
            <a:ext cx="1731175" cy="114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 txBox="1"/>
          <p:nvPr>
            <p:ph type="title"/>
          </p:nvPr>
        </p:nvSpPr>
        <p:spPr>
          <a:xfrm>
            <a:off x="645900" y="658450"/>
            <a:ext cx="78522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What if I mess up?</a:t>
            </a:r>
            <a:endParaRPr/>
          </a:p>
        </p:txBody>
      </p:sp>
      <p:pic>
        <p:nvPicPr>
          <p:cNvPr id="117" name="Google Shape;11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64524" y="2017650"/>
            <a:ext cx="3214952" cy="237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8"/>
          <p:cNvSpPr txBox="1"/>
          <p:nvPr/>
        </p:nvSpPr>
        <p:spPr>
          <a:xfrm>
            <a:off x="3069125" y="3008450"/>
            <a:ext cx="1237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F2B502"/>
                </a:solidFill>
                <a:latin typeface="Arial"/>
                <a:ea typeface="Arial"/>
                <a:cs typeface="Arial"/>
                <a:sym typeface="Arial"/>
              </a:rPr>
              <a:t>DO BETTER</a:t>
            </a:r>
            <a:endParaRPr b="1" i="0" sz="1600" u="none" cap="none" strike="noStrike">
              <a:solidFill>
                <a:srgbClr val="F2B50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8"/>
          <p:cNvSpPr txBox="1"/>
          <p:nvPr/>
        </p:nvSpPr>
        <p:spPr>
          <a:xfrm>
            <a:off x="4165875" y="4568200"/>
            <a:ext cx="201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Credit: Stephen Wade Jr.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Gender is a racial construct; race is a gendered construct</a:t>
            </a:r>
            <a:endParaRPr/>
          </a:p>
        </p:txBody>
      </p:sp>
      <p:pic>
        <p:nvPicPr>
          <p:cNvPr id="125" name="Google Shape;12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117100"/>
            <a:ext cx="2846123" cy="382097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3"/>
          <p:cNvSpPr txBox="1"/>
          <p:nvPr/>
        </p:nvSpPr>
        <p:spPr>
          <a:xfrm>
            <a:off x="3282125" y="4568775"/>
            <a:ext cx="201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Credit: Alok Vaid-Menon</a:t>
            </a:r>
            <a:endParaRPr b="0" i="0" sz="1200" u="none" cap="none" strike="noStrike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27" name="Google Shape;127;p13"/>
          <p:cNvSpPr txBox="1"/>
          <p:nvPr/>
        </p:nvSpPr>
        <p:spPr>
          <a:xfrm>
            <a:off x="3694275" y="1182450"/>
            <a:ext cx="5138100" cy="29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“‘Gender’ and ‘race’ don’t exist in isolation from one another: they were co-developed as categories and remain co-evolving.”</a:t>
            </a:r>
            <a:endParaRPr b="0" i="0" sz="1800" u="none" cap="none" strike="noStrike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Sex binary is a 19th century colonial invention</a:t>
            </a:r>
            <a:endParaRPr b="0" i="0" sz="1800" u="none" cap="none" strike="noStrike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Visual difference between male and female seen as desirable</a:t>
            </a:r>
            <a:endParaRPr b="0" i="0" sz="1800" u="none" cap="none" strike="noStrike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3" name="Google Shape;13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"/>
              <a:t>What is transition?</a:t>
            </a:r>
            <a:endParaRPr/>
          </a:p>
        </p:txBody>
      </p:sp>
      <p:pic>
        <p:nvPicPr>
          <p:cNvPr id="134" name="Google Shape;13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46300" y="1412275"/>
            <a:ext cx="3251399" cy="26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91375" y="1639289"/>
            <a:ext cx="2228376" cy="222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1647" y="925775"/>
            <a:ext cx="2550975" cy="365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2007" y="0"/>
            <a:ext cx="365998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/>
          <p:nvPr>
            <p:ph type="title"/>
          </p:nvPr>
        </p:nvSpPr>
        <p:spPr>
          <a:xfrm>
            <a:off x="645900" y="571050"/>
            <a:ext cx="78522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Medical Transition</a:t>
            </a:r>
            <a:endParaRPr/>
          </a:p>
        </p:txBody>
      </p:sp>
      <p:sp>
        <p:nvSpPr>
          <p:cNvPr id="147" name="Google Shape;147;p16"/>
          <p:cNvSpPr txBox="1"/>
          <p:nvPr/>
        </p:nvSpPr>
        <p:spPr>
          <a:xfrm>
            <a:off x="4572000" y="1432050"/>
            <a:ext cx="4260300" cy="32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ts val="1800"/>
              <a:buFont typeface="Average"/>
              <a:buChar char="●"/>
            </a:pPr>
            <a:r>
              <a:rPr b="0" i="0" lang="en" sz="1800" u="none" cap="none" strike="noStrike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Hormones (partially reversible)</a:t>
            </a:r>
            <a:endParaRPr b="0" i="0" sz="1800" u="none" cap="none" strike="noStrike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ts val="1400"/>
              <a:buFont typeface="Average"/>
              <a:buChar char="○"/>
            </a:pPr>
            <a:r>
              <a:rPr b="0" i="0" lang="en" u="none" cap="none" strike="noStrike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Blockers (fully reversible)</a:t>
            </a:r>
            <a:endParaRPr b="0" i="0" u="none" cap="none" strike="noStrike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ts val="1800"/>
              <a:buFont typeface="Average"/>
              <a:buChar char="●"/>
            </a:pPr>
            <a:r>
              <a:rPr b="0" i="0" lang="en" sz="1800" u="none" cap="none" strike="noStrike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Fertility options</a:t>
            </a:r>
            <a:endParaRPr b="0" i="0" sz="1800" u="none" cap="none" strike="noStrike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ts val="1400"/>
              <a:buFont typeface="Average"/>
              <a:buChar char="○"/>
            </a:pPr>
            <a:r>
              <a:rPr b="0" i="0" lang="en" sz="1400" u="none" cap="none" strike="noStrike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Cryopreservation (not typically covered by insurance)</a:t>
            </a:r>
            <a:endParaRPr b="0" i="0" sz="1400" u="none" cap="none" strike="noStrike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ts val="1800"/>
              <a:buFont typeface="Average"/>
              <a:buChar char="●"/>
            </a:pPr>
            <a:r>
              <a:rPr b="0" i="0" lang="en" sz="1800" u="none" cap="none" strike="noStrike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Surgery (irreversible)</a:t>
            </a:r>
            <a:endParaRPr b="0" i="0" sz="1800" u="none" cap="none" strike="noStrike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ts val="1400"/>
              <a:buFont typeface="Average"/>
              <a:buChar char="○"/>
            </a:pPr>
            <a:r>
              <a:rPr b="0" i="0" lang="en" sz="1400" u="none" cap="none" strike="noStrike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Top </a:t>
            </a:r>
            <a:endParaRPr b="0" i="0" sz="1400" u="none" cap="none" strike="noStrike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ts val="1400"/>
              <a:buFont typeface="Average"/>
              <a:buChar char="○"/>
            </a:pPr>
            <a:r>
              <a:rPr b="0" i="0" lang="en" sz="1400" u="none" cap="none" strike="noStrike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Bottom</a:t>
            </a:r>
            <a:endParaRPr b="0" i="0" sz="1400" u="none" cap="none" strike="noStrike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ts val="1400"/>
              <a:buFont typeface="Average"/>
              <a:buChar char="○"/>
            </a:pPr>
            <a:r>
              <a:rPr b="0" i="0" lang="en" sz="1400" u="none" cap="none" strike="noStrike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-ectomy &amp; -plasty (greek/latin)</a:t>
            </a:r>
            <a:endParaRPr b="0" i="0" sz="1400" u="none" cap="none" strike="noStrike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ts val="1400"/>
              <a:buFont typeface="Average"/>
              <a:buChar char="○"/>
            </a:pPr>
            <a:r>
              <a:rPr b="0" i="0" lang="en" sz="1400" u="none" cap="none" strike="noStrike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Recovery</a:t>
            </a:r>
            <a:endParaRPr b="0" i="0" sz="1400" u="none" cap="none" strike="noStrike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ts val="1400"/>
              <a:buFont typeface="Average"/>
              <a:buChar char="○"/>
            </a:pPr>
            <a:r>
              <a:rPr b="0" i="0" lang="en" sz="1400" u="none" cap="none" strike="noStrike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Benefits &amp; risks</a:t>
            </a:r>
            <a:endParaRPr b="0" i="0" sz="1400" u="none" cap="none" strike="noStrike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48" name="Google Shape;14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753975"/>
            <a:ext cx="3933000" cy="2561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" sz="3600"/>
              <a:t>Social &amp; Legal Transition</a:t>
            </a:r>
            <a:endParaRPr sz="3600"/>
          </a:p>
        </p:txBody>
      </p:sp>
      <p:pic>
        <p:nvPicPr>
          <p:cNvPr id="154" name="Google Shape;15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2150" y="1665250"/>
            <a:ext cx="2712790" cy="266475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7"/>
          <p:cNvSpPr txBox="1"/>
          <p:nvPr/>
        </p:nvSpPr>
        <p:spPr>
          <a:xfrm>
            <a:off x="311700" y="1152475"/>
            <a:ext cx="3918900" cy="36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ts val="1800"/>
              <a:buFont typeface="Average"/>
              <a:buChar char="●"/>
            </a:pPr>
            <a:r>
              <a:rPr b="0" i="0" lang="en" sz="1800" u="none" cap="none" strike="noStrike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Names</a:t>
            </a:r>
            <a:endParaRPr b="0" i="0" sz="1800" u="none" cap="none" strike="noStrike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ts val="1800"/>
              <a:buFont typeface="Average"/>
              <a:buChar char="●"/>
            </a:pPr>
            <a:r>
              <a:rPr b="0" i="0" lang="en" sz="1800" u="none" cap="none" strike="noStrike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Pronouns </a:t>
            </a:r>
            <a:endParaRPr b="0" i="0" sz="1800" u="none" cap="none" strike="noStrike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ts val="1800"/>
              <a:buFont typeface="Average"/>
              <a:buChar char="●"/>
            </a:pPr>
            <a:r>
              <a:rPr b="0" i="0" lang="en" sz="1800" u="none" cap="none" strike="noStrike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Restrooms </a:t>
            </a:r>
            <a:endParaRPr b="0" i="0" sz="1800" u="none" cap="none" strike="noStrike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ts val="1800"/>
              <a:buFont typeface="Average"/>
              <a:buChar char="●"/>
            </a:pPr>
            <a:r>
              <a:rPr b="0" i="0" lang="en" sz="1800" u="none" cap="none" strike="noStrike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Navigating public spaces</a:t>
            </a:r>
            <a:endParaRPr b="0" i="0" sz="1800" u="none" cap="none" strike="noStrike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ts val="1800"/>
              <a:buFont typeface="Average"/>
              <a:buChar char="●"/>
            </a:pPr>
            <a:r>
              <a:rPr b="0" i="0" lang="en" sz="1800" u="none" cap="none" strike="noStrike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Familial roles</a:t>
            </a:r>
            <a:endParaRPr b="0" i="0" sz="1800" u="none" cap="none" strike="noStrike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ts val="1800"/>
              <a:buFont typeface="Average"/>
              <a:buChar char="●"/>
            </a:pPr>
            <a:r>
              <a:rPr b="0" i="0" lang="en" sz="1800" u="none" cap="none" strike="noStrike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Community transition</a:t>
            </a:r>
            <a:endParaRPr b="0" i="0" sz="1800" u="none" cap="none" strike="noStrike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ts val="1800"/>
              <a:buFont typeface="Average"/>
              <a:buChar char="●"/>
            </a:pPr>
            <a:r>
              <a:rPr b="0" i="0" lang="en" sz="1800" u="none" cap="none" strike="noStrike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Physical appearance</a:t>
            </a:r>
            <a:endParaRPr b="0" i="0" sz="1800" u="none" cap="none" strike="noStrike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ts val="1400"/>
              <a:buFont typeface="Average"/>
              <a:buChar char="○"/>
            </a:pPr>
            <a:r>
              <a:rPr b="0" i="0" lang="en" sz="1400" u="none" cap="none" strike="noStrike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Gender expression</a:t>
            </a:r>
            <a:endParaRPr b="0" i="0" sz="1400" u="none" cap="none" strike="noStrike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ts val="1800"/>
              <a:buFont typeface="Average"/>
              <a:buChar char="●"/>
            </a:pPr>
            <a:r>
              <a:rPr b="0" i="0" lang="en" sz="1800" u="none" cap="none" strike="noStrike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Employment </a:t>
            </a:r>
            <a:endParaRPr b="0" i="0" sz="1800" u="none" cap="none" strike="noStrike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f1b36114a9_0_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736641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f1b36114a9_0_1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91700" y="4143848"/>
            <a:ext cx="5052299" cy="99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" name="Google Shape;167;p18"/>
          <p:cNvSpPr txBox="1"/>
          <p:nvPr>
            <p:ph type="title"/>
          </p:nvPr>
        </p:nvSpPr>
        <p:spPr>
          <a:xfrm>
            <a:off x="3861000" y="152400"/>
            <a:ext cx="5283000" cy="98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"/>
              <a:t>Pathology of Transness</a:t>
            </a:r>
            <a:endParaRPr/>
          </a:p>
        </p:txBody>
      </p:sp>
      <p:pic>
        <p:nvPicPr>
          <p:cNvPr id="168" name="Google Shape;16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750" y="152400"/>
            <a:ext cx="2972854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77363" y="1460611"/>
            <a:ext cx="3828425" cy="23396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pic>
        <p:nvPicPr>
          <p:cNvPr id="170" name="Google Shape;170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10300" y="4266600"/>
            <a:ext cx="5162549" cy="5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"/>
          <p:cNvSpPr txBox="1"/>
          <p:nvPr>
            <p:ph type="title"/>
          </p:nvPr>
        </p:nvSpPr>
        <p:spPr>
          <a:xfrm>
            <a:off x="285200" y="1716613"/>
            <a:ext cx="4045200" cy="171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Trans Activism &amp; Resistance</a:t>
            </a:r>
            <a:endParaRPr/>
          </a:p>
        </p:txBody>
      </p:sp>
      <p:pic>
        <p:nvPicPr>
          <p:cNvPr id="176" name="Google Shape;17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9875" y="1153763"/>
            <a:ext cx="4321475" cy="283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2" name="Google Shape;182;p19"/>
          <p:cNvSpPr txBox="1"/>
          <p:nvPr>
            <p:ph type="title"/>
          </p:nvPr>
        </p:nvSpPr>
        <p:spPr>
          <a:xfrm>
            <a:off x="6641550" y="445025"/>
            <a:ext cx="2190600" cy="9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" sz="3200"/>
              <a:t>Iterations of </a:t>
            </a:r>
            <a:endParaRPr sz="3200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" sz="3200"/>
              <a:t>the DSM</a:t>
            </a:r>
            <a:endParaRPr sz="3200"/>
          </a:p>
        </p:txBody>
      </p:sp>
      <p:pic>
        <p:nvPicPr>
          <p:cNvPr id="183" name="Google Shape;18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36" y="453963"/>
            <a:ext cx="6306874" cy="423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Learning Objectives</a:t>
            </a:r>
            <a:endParaRPr/>
          </a:p>
        </p:txBody>
      </p:sp>
      <p:sp>
        <p:nvSpPr>
          <p:cNvPr id="72" name="Google Shape;72;p2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sp>
        <p:nvSpPr>
          <p:cNvPr id="73" name="Google Shape;73;p2"/>
          <p:cNvSpPr txBox="1"/>
          <p:nvPr>
            <p:ph idx="2" type="body"/>
          </p:nvPr>
        </p:nvSpPr>
        <p:spPr>
          <a:xfrm>
            <a:off x="4572000" y="241975"/>
            <a:ext cx="4496400" cy="478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067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50"/>
              <a:buAutoNum type="arabicPeriod"/>
            </a:pPr>
            <a:r>
              <a:rPr lang="en" sz="1450"/>
              <a:t>Develop </a:t>
            </a:r>
            <a:r>
              <a:rPr b="1" lang="en" sz="1450"/>
              <a:t>historical context </a:t>
            </a:r>
            <a:r>
              <a:rPr lang="en" sz="1450"/>
              <a:t>and evolution of transgender care, diagnoses, and pathology.</a:t>
            </a:r>
            <a:endParaRPr sz="1450"/>
          </a:p>
          <a:p>
            <a:pPr indent="-320675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50"/>
              <a:buAutoNum type="arabicPeriod"/>
            </a:pPr>
            <a:r>
              <a:rPr lang="en" sz="1450"/>
              <a:t>Identify strategies for establishing </a:t>
            </a:r>
            <a:r>
              <a:rPr b="1" lang="en" sz="1450"/>
              <a:t>trust</a:t>
            </a:r>
            <a:r>
              <a:rPr lang="en" sz="1450"/>
              <a:t>, rapport, and mitigating medical mistrust.</a:t>
            </a:r>
            <a:endParaRPr sz="1450"/>
          </a:p>
          <a:p>
            <a:pPr indent="-320675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50"/>
              <a:buAutoNum type="arabicPeriod"/>
            </a:pPr>
            <a:r>
              <a:rPr lang="en" sz="1450"/>
              <a:t>Address the role of mental health clinicians as allies and </a:t>
            </a:r>
            <a:r>
              <a:rPr b="1" lang="en" sz="1450"/>
              <a:t>co-conspirators</a:t>
            </a:r>
            <a:r>
              <a:rPr lang="en" sz="1450"/>
              <a:t> in advocating for equity.</a:t>
            </a:r>
            <a:endParaRPr sz="1450"/>
          </a:p>
          <a:p>
            <a:pPr indent="-320675" lvl="0" marL="4572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1450"/>
              <a:buAutoNum type="arabicPeriod"/>
            </a:pPr>
            <a:r>
              <a:rPr lang="en" sz="1450"/>
              <a:t>Develop awareness and knowledge of </a:t>
            </a:r>
            <a:r>
              <a:rPr b="1" lang="en" sz="1450"/>
              <a:t>diversity</a:t>
            </a:r>
            <a:r>
              <a:rPr lang="en" sz="1450"/>
              <a:t> of transgender experiences and identities.</a:t>
            </a:r>
            <a:endParaRPr sz="145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/>
          <p:cNvSpPr txBox="1"/>
          <p:nvPr>
            <p:ph type="title"/>
          </p:nvPr>
        </p:nvSpPr>
        <p:spPr>
          <a:xfrm>
            <a:off x="490250" y="450150"/>
            <a:ext cx="78384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500">
                <a:solidFill>
                  <a:schemeClr val="lt1"/>
                </a:solidFill>
              </a:rPr>
              <a:t>A marked incongruence between one’s experienced gender and assigned gender, of at least 6 months duration, as manifested by two of the following</a:t>
            </a:r>
            <a:endParaRPr sz="3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1"/>
          <p:cNvSpPr txBox="1"/>
          <p:nvPr>
            <p:ph type="title"/>
          </p:nvPr>
        </p:nvSpPr>
        <p:spPr>
          <a:xfrm>
            <a:off x="436050" y="259300"/>
            <a:ext cx="82719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Char char="●"/>
            </a:pPr>
            <a:r>
              <a:rPr lang="en" sz="3300">
                <a:solidFill>
                  <a:schemeClr val="lt1"/>
                </a:solidFill>
              </a:rPr>
              <a:t>A strong desire to be rid of one’s primary and/or secondary sex characteristics</a:t>
            </a:r>
            <a:endParaRPr sz="3300">
              <a:solidFill>
                <a:schemeClr val="lt1"/>
              </a:solidFill>
            </a:endParaRPr>
          </a:p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Char char="●"/>
            </a:pPr>
            <a:r>
              <a:rPr lang="en" sz="3300">
                <a:solidFill>
                  <a:schemeClr val="lt1"/>
                </a:solidFill>
              </a:rPr>
              <a:t>A strong desire to be of the other gender</a:t>
            </a:r>
            <a:endParaRPr sz="3300">
              <a:solidFill>
                <a:schemeClr val="lt1"/>
              </a:solidFill>
            </a:endParaRPr>
          </a:p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Char char="●"/>
            </a:pPr>
            <a:r>
              <a:rPr lang="en" sz="3300">
                <a:solidFill>
                  <a:schemeClr val="lt1"/>
                </a:solidFill>
              </a:rPr>
              <a:t>A strong conviction that one has typical feelings and reactions of the other gender</a:t>
            </a:r>
            <a:endParaRPr sz="3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9" name="Google Shape;19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t/>
            </a:r>
            <a:endParaRPr/>
          </a:p>
        </p:txBody>
      </p:sp>
      <p:pic>
        <p:nvPicPr>
          <p:cNvPr id="200" name="Google Shape;20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0774" y="1"/>
            <a:ext cx="552245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f57528677f_0_29"/>
          <p:cNvSpPr txBox="1"/>
          <p:nvPr>
            <p:ph idx="1" type="body"/>
          </p:nvPr>
        </p:nvSpPr>
        <p:spPr>
          <a:xfrm>
            <a:off x="180900" y="1121075"/>
            <a:ext cx="8782200" cy="37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50%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 of American Indian and Alaska Native respondents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34% 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of Black respondents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26%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 of Asian and Native Hawaiian/Pacific Islander respondents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Who saw a healthcare provider in the past year reported: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Having at least one negative experience related to being transgender;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Being verbally harassed;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Being physically or sexually assaulted;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Having to teach the provider about transgender people in order to get appropriate care.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Google Shape;206;gf57528677f_0_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2015 US Transgender Survey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f1b36114a9_0_101"/>
          <p:cNvSpPr txBox="1"/>
          <p:nvPr>
            <p:ph type="title"/>
          </p:nvPr>
        </p:nvSpPr>
        <p:spPr>
          <a:xfrm>
            <a:off x="490250" y="526350"/>
            <a:ext cx="58785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Gender Minority Stress and Resilience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f1b36114a9_0_105"/>
          <p:cNvSpPr txBox="1"/>
          <p:nvPr>
            <p:ph idx="1" type="body"/>
          </p:nvPr>
        </p:nvSpPr>
        <p:spPr>
          <a:xfrm>
            <a:off x="887563" y="4401675"/>
            <a:ext cx="73689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475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10526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Testa, R. J., Habarth, J., Peta, J., Balsam, K., &amp; Bockting, W. (2015). Development of the Gender Minority Stress and Resilience Measure. Psychology of Sexual Orientation and Gender Diversity, 2(1), 65–77. https://doi.org/10.1037/sgd0000081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7" name="Google Shape;217;gf1b36114a9_0_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8938" y="169050"/>
            <a:ext cx="7446129" cy="406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f1b36114a9_0_1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00"/>
              <a:t>GMSR Measure</a:t>
            </a:r>
            <a:endParaRPr sz="3200"/>
          </a:p>
        </p:txBody>
      </p:sp>
      <p:sp>
        <p:nvSpPr>
          <p:cNvPr id="223" name="Google Shape;223;gf1b36114a9_0_117"/>
          <p:cNvSpPr txBox="1"/>
          <p:nvPr>
            <p:ph idx="1" type="body"/>
          </p:nvPr>
        </p:nvSpPr>
        <p:spPr>
          <a:xfrm>
            <a:off x="355350" y="1315950"/>
            <a:ext cx="4338000" cy="18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AutoNum type="arabicPeriod"/>
            </a:pPr>
            <a:r>
              <a:rPr lang="en" sz="2500">
                <a:solidFill>
                  <a:schemeClr val="dk1"/>
                </a:solidFill>
              </a:rPr>
              <a:t>Discrimination	</a:t>
            </a:r>
            <a:endParaRPr sz="2500">
              <a:solidFill>
                <a:schemeClr val="dk1"/>
              </a:solidFill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AutoNum type="arabicPeriod"/>
            </a:pPr>
            <a:r>
              <a:rPr lang="en" sz="2500">
                <a:solidFill>
                  <a:schemeClr val="dk1"/>
                </a:solidFill>
              </a:rPr>
              <a:t>Non-Affirmation</a:t>
            </a:r>
            <a:endParaRPr sz="2500">
              <a:solidFill>
                <a:schemeClr val="dk1"/>
              </a:solidFill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AutoNum type="arabicPeriod"/>
            </a:pPr>
            <a:r>
              <a:rPr lang="en" sz="2500">
                <a:solidFill>
                  <a:schemeClr val="dk1"/>
                </a:solidFill>
              </a:rPr>
              <a:t>Rejection							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2500">
              <a:solidFill>
                <a:schemeClr val="dk1"/>
              </a:solidFill>
            </a:endParaRPr>
          </a:p>
        </p:txBody>
      </p:sp>
      <p:pic>
        <p:nvPicPr>
          <p:cNvPr id="224" name="Google Shape;224;gf1b36114a9_0_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449871"/>
            <a:ext cx="9144002" cy="1175807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f1b36114a9_0_117"/>
          <p:cNvSpPr txBox="1"/>
          <p:nvPr/>
        </p:nvSpPr>
        <p:spPr>
          <a:xfrm>
            <a:off x="4838675" y="1315950"/>
            <a:ext cx="4053900" cy="17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5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4. </a:t>
            </a:r>
            <a:r>
              <a:rPr lang="en" sz="25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Internalized Transphobia</a:t>
            </a:r>
            <a:endParaRPr sz="25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5. Victimization</a:t>
            </a:r>
            <a:endParaRPr sz="25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5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6. Pride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f1b36114a9_0_149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Lessons Learned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Resource Guide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4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Q&amp;A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/>
          <p:nvPr>
            <p:ph type="title"/>
          </p:nvPr>
        </p:nvSpPr>
        <p:spPr>
          <a:xfrm>
            <a:off x="249275" y="1005975"/>
            <a:ext cx="4045200" cy="17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Today’s Roadmap </a:t>
            </a:r>
            <a:endParaRPr/>
          </a:p>
        </p:txBody>
      </p:sp>
      <p:sp>
        <p:nvSpPr>
          <p:cNvPr id="79" name="Google Shape;79;p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/>
              <a:t>Intros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/>
              <a:t>Gender Basics &amp; History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/>
              <a:t>Transition-Related Care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/>
              <a:t>DSM, Diagnoses, &amp; Pathology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/>
              <a:t>Tools, Resources, Q&amp;A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f57528677f_0_14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Pre-Assessment Review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f57528677f_0_24"/>
          <p:cNvSpPr txBox="1"/>
          <p:nvPr/>
        </p:nvSpPr>
        <p:spPr>
          <a:xfrm>
            <a:off x="612175" y="438225"/>
            <a:ext cx="8025000" cy="41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Approximately 60 responses:</a:t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b="0" i="0" lang="en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Gender &amp; Sexuality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0" i="0" lang="en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88% understand difference between sex and gender, pronouns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0" i="0" lang="en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54% are moderately to extremely familiar with the history of gender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0" i="0" lang="en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81% are moderately to extremely familiar with the gender unicorn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b="0" i="0" lang="en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Privilege &amp; Power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0" i="0" lang="en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White privilege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0" i="0" lang="en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Cisgender privilege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0" i="0" lang="en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Education, ability, heterosexual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b="0" i="0" lang="en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Areas of Improvement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0" i="0" lang="en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Supporting Black trans people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0" i="0" lang="en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Disrupting systems of oppression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The Gender Binary &amp; Gender VS “Biological Sex”</a:t>
            </a:r>
            <a:endParaRPr/>
          </a:p>
        </p:txBody>
      </p:sp>
      <p:pic>
        <p:nvPicPr>
          <p:cNvPr id="95" name="Google Shape;9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8375" y="1567525"/>
            <a:ext cx="4348175" cy="2454150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5450" y="717450"/>
            <a:ext cx="4913100" cy="37086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fadeDir="5400012" kx="0" rotWithShape="0" algn="bl" stA="54000" stPos="0" sy="-100000" ky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4500" y="623888"/>
            <a:ext cx="5715000" cy="3895725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7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“What are your pronouns?”</a:t>
            </a:r>
            <a:endParaRPr/>
          </a:p>
        </p:txBody>
      </p:sp>
      <p:pic>
        <p:nvPicPr>
          <p:cNvPr id="111" name="Google Shape;111;p7"/>
          <p:cNvPicPr preferRelativeResize="0"/>
          <p:nvPr/>
        </p:nvPicPr>
        <p:blipFill rotWithShape="1">
          <a:blip r:embed="rId3">
            <a:alphaModFix/>
          </a:blip>
          <a:srcRect b="0" l="7795" r="7558" t="0"/>
          <a:stretch/>
        </p:blipFill>
        <p:spPr>
          <a:xfrm>
            <a:off x="4946000" y="252875"/>
            <a:ext cx="3833349" cy="4528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