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82" r:id="rId3"/>
    <p:sldId id="259" r:id="rId4"/>
    <p:sldId id="260" r:id="rId5"/>
    <p:sldId id="264" r:id="rId6"/>
    <p:sldId id="265" r:id="rId7"/>
    <p:sldId id="307" r:id="rId8"/>
    <p:sldId id="271" r:id="rId9"/>
    <p:sldId id="267" r:id="rId10"/>
    <p:sldId id="287" r:id="rId11"/>
    <p:sldId id="288" r:id="rId12"/>
    <p:sldId id="309" r:id="rId13"/>
    <p:sldId id="308" r:id="rId14"/>
    <p:sldId id="289" r:id="rId15"/>
    <p:sldId id="291" r:id="rId16"/>
    <p:sldId id="305" r:id="rId17"/>
    <p:sldId id="263" r:id="rId18"/>
    <p:sldId id="312" r:id="rId19"/>
    <p:sldId id="290" r:id="rId20"/>
    <p:sldId id="301" r:id="rId21"/>
    <p:sldId id="300" r:id="rId22"/>
    <p:sldId id="302" r:id="rId23"/>
    <p:sldId id="310" r:id="rId24"/>
    <p:sldId id="283" r:id="rId25"/>
    <p:sldId id="311" r:id="rId26"/>
    <p:sldId id="294" r:id="rId27"/>
    <p:sldId id="295"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90816-5E56-4253-A3EB-151AD5AD4C33}"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28322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90816-5E56-4253-A3EB-151AD5AD4C33}"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177973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90816-5E56-4253-A3EB-151AD5AD4C33}"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343267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90816-5E56-4253-A3EB-151AD5AD4C33}"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271172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90816-5E56-4253-A3EB-151AD5AD4C33}"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134644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90816-5E56-4253-A3EB-151AD5AD4C33}"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127097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90816-5E56-4253-A3EB-151AD5AD4C33}"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162614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90816-5E56-4253-A3EB-151AD5AD4C33}"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62547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90816-5E56-4253-A3EB-151AD5AD4C33}"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354193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90816-5E56-4253-A3EB-151AD5AD4C33}"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63311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90816-5E56-4253-A3EB-151AD5AD4C33}"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3BC52-2170-44D0-AA68-ABEEBF482651}" type="slidenum">
              <a:rPr lang="en-US" smtClean="0"/>
              <a:t>‹#›</a:t>
            </a:fld>
            <a:endParaRPr lang="en-US"/>
          </a:p>
        </p:txBody>
      </p:sp>
    </p:spTree>
    <p:extLst>
      <p:ext uri="{BB962C8B-B14F-4D97-AF65-F5344CB8AC3E}">
        <p14:creationId xmlns:p14="http://schemas.microsoft.com/office/powerpoint/2010/main" val="222749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90816-5E56-4253-A3EB-151AD5AD4C33}" type="datetimeFigureOut">
              <a:rPr lang="en-US" smtClean="0"/>
              <a:t>10/6/2021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3BC52-2170-44D0-AA68-ABEEBF482651}" type="slidenum">
              <a:rPr lang="en-US" smtClean="0"/>
              <a:t>‹#›</a:t>
            </a:fld>
            <a:endParaRPr lang="en-US"/>
          </a:p>
        </p:txBody>
      </p:sp>
    </p:spTree>
    <p:extLst>
      <p:ext uri="{BB962C8B-B14F-4D97-AF65-F5344CB8AC3E}">
        <p14:creationId xmlns:p14="http://schemas.microsoft.com/office/powerpoint/2010/main" val="140449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338" name="Picture 2" descr="C:\Users\redem_000\AppData\Local\Microsoft\Windows\INetCache\IE\QQBGZCOV\2017-02-06-21-41-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346" y="982376"/>
            <a:ext cx="8662949" cy="1107996"/>
          </a:xfrm>
          <a:prstGeom prst="rect">
            <a:avLst/>
          </a:prstGeom>
          <a:noFill/>
        </p:spPr>
        <p:txBody>
          <a:bodyPr wrap="none" rtlCol="0">
            <a:spAutoFit/>
          </a:bodyPr>
          <a:lstStyle/>
          <a:p>
            <a:r>
              <a:rPr lang="en-US" sz="6600" dirty="0" err="1" smtClean="0">
                <a:solidFill>
                  <a:schemeClr val="bg1"/>
                </a:solidFill>
                <a:latin typeface="Arial" panose="020B0604020202020204" pitchFamily="34" charset="0"/>
                <a:cs typeface="Arial" panose="020B0604020202020204" pitchFamily="34" charset="0"/>
              </a:rPr>
              <a:t>Safe,Sane</a:t>
            </a:r>
            <a:r>
              <a:rPr lang="en-US" sz="6600" dirty="0" smtClean="0">
                <a:solidFill>
                  <a:schemeClr val="bg1"/>
                </a:solidFill>
                <a:latin typeface="Arial" panose="020B0604020202020204" pitchFamily="34" charset="0"/>
                <a:cs typeface="Arial" panose="020B0604020202020204" pitchFamily="34" charset="0"/>
              </a:rPr>
              <a:t> and Stable</a:t>
            </a:r>
            <a:endParaRPr lang="en-US" sz="6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581400" y="4832866"/>
            <a:ext cx="704039" cy="369332"/>
          </a:xfrm>
          <a:prstGeom prst="rect">
            <a:avLst/>
          </a:prstGeom>
          <a:noFill/>
        </p:spPr>
        <p:txBody>
          <a:bodyPr wrap="none" rtlCol="0">
            <a:spAutoFit/>
          </a:bodyPr>
          <a:lstStyle/>
          <a:p>
            <a:r>
              <a:rPr lang="en-US" dirty="0" smtClean="0"/>
              <a:t>times</a:t>
            </a:r>
            <a:endParaRPr lang="en-US" dirty="0"/>
          </a:p>
        </p:txBody>
      </p:sp>
      <p:sp>
        <p:nvSpPr>
          <p:cNvPr id="11" name="TextBox 10"/>
          <p:cNvSpPr txBox="1"/>
          <p:nvPr/>
        </p:nvSpPr>
        <p:spPr>
          <a:xfrm>
            <a:off x="1524000" y="2667000"/>
            <a:ext cx="6513386" cy="1015663"/>
          </a:xfrm>
          <a:prstGeom prst="rect">
            <a:avLst/>
          </a:prstGeom>
          <a:noFill/>
        </p:spPr>
        <p:txBody>
          <a:bodyPr wrap="none" rtlCol="0">
            <a:spAutoFit/>
          </a:bodyPr>
          <a:lstStyle/>
          <a:p>
            <a:r>
              <a:rPr lang="en-US" sz="6000" dirty="0" smtClean="0">
                <a:solidFill>
                  <a:srgbClr val="FFFF00"/>
                </a:solidFill>
                <a:latin typeface="Arial" panose="020B0604020202020204" pitchFamily="34" charset="0"/>
                <a:cs typeface="Arial" panose="020B0604020202020204" pitchFamily="34" charset="0"/>
              </a:rPr>
              <a:t>In Turbulent Times</a:t>
            </a:r>
            <a:endParaRPr lang="en-US" sz="6000"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a:xfrm>
            <a:off x="7318250" y="6293507"/>
            <a:ext cx="1713931" cy="400110"/>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Demirel</a:t>
            </a:r>
            <a:r>
              <a:rPr lang="en-US" sz="1000" dirty="0" smtClean="0">
                <a:latin typeface="Arial" panose="020B0604020202020204" pitchFamily="34" charset="0"/>
                <a:cs typeface="Arial" panose="020B0604020202020204" pitchFamily="34" charset="0"/>
              </a:rPr>
              <a:t> 2021</a:t>
            </a:r>
          </a:p>
          <a:p>
            <a:r>
              <a:rPr lang="en-US" sz="1000" dirty="0" smtClean="0">
                <a:latin typeface="Arial" panose="020B0604020202020204" pitchFamily="34" charset="0"/>
                <a:cs typeface="Arial" panose="020B0604020202020204" pitchFamily="34" charset="0"/>
              </a:rPr>
              <a:t>www.traumaprograms.com</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62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Amygdala – The Smoke Alarm</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6400800" cy="4525963"/>
          </a:xfrm>
        </p:spPr>
        <p:txBody>
          <a:bodyPr>
            <a:normAutofit/>
          </a:bodyPr>
          <a:lstStyle/>
          <a:p>
            <a:r>
              <a:rPr lang="en-US" sz="2800" dirty="0" smtClean="0">
                <a:latin typeface="Arial" panose="020B0604020202020204" pitchFamily="34" charset="0"/>
                <a:cs typeface="Arial" panose="020B0604020202020204" pitchFamily="34" charset="0"/>
              </a:rPr>
              <a:t>When a threat is detected it sends an </a:t>
            </a:r>
            <a:r>
              <a:rPr lang="en-US" sz="2800" b="1" dirty="0" smtClean="0">
                <a:latin typeface="Arial" panose="020B0604020202020204" pitchFamily="34" charset="0"/>
                <a:cs typeface="Arial" panose="020B0604020202020204" pitchFamily="34" charset="0"/>
              </a:rPr>
              <a:t>instant</a:t>
            </a:r>
            <a:r>
              <a:rPr lang="en-US" sz="2800" dirty="0" smtClean="0">
                <a:latin typeface="Arial" panose="020B0604020202020204" pitchFamily="34" charset="0"/>
                <a:cs typeface="Arial" panose="020B0604020202020204" pitchFamily="34" charset="0"/>
              </a:rPr>
              <a:t> message to engage stress hormones from the </a:t>
            </a:r>
            <a:r>
              <a:rPr lang="en-US" sz="2800" b="1" dirty="0" smtClean="0">
                <a:latin typeface="Arial" panose="020B0604020202020204" pitchFamily="34" charset="0"/>
                <a:cs typeface="Arial" panose="020B0604020202020204" pitchFamily="34" charset="0"/>
              </a:rPr>
              <a:t>adrenals</a:t>
            </a:r>
            <a:r>
              <a:rPr lang="en-US" sz="2800" dirty="0" smtClean="0">
                <a:latin typeface="Arial" panose="020B0604020202020204" pitchFamily="34" charset="0"/>
                <a:cs typeface="Arial" panose="020B0604020202020204" pitchFamily="34" charset="0"/>
              </a:rPr>
              <a:t> for a whole body response</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response in our bodies is instantaneous and we may not even be aware of it until our body is in motion to </a:t>
            </a:r>
            <a:r>
              <a:rPr lang="en-US" sz="2800" b="1" dirty="0" smtClean="0">
                <a:latin typeface="Arial" panose="020B0604020202020204" pitchFamily="34" charset="0"/>
                <a:cs typeface="Arial" panose="020B0604020202020204" pitchFamily="34" charset="0"/>
              </a:rPr>
              <a:t>run or fight</a:t>
            </a:r>
          </a:p>
          <a:p>
            <a:endParaRPr lang="en-US" dirty="0">
              <a:latin typeface="Arial" panose="020B0604020202020204" pitchFamily="34" charset="0"/>
              <a:cs typeface="Arial" panose="020B0604020202020204" pitchFamily="34" charset="0"/>
            </a:endParaRPr>
          </a:p>
        </p:txBody>
      </p:sp>
      <p:pic>
        <p:nvPicPr>
          <p:cNvPr id="15362" name="Picture 2" descr="C:\Users\redem_000\AppData\Local\Microsoft\Windows\INetCache\IE\NBMTZ00O\20150311_sls-booster-test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343" y="2057400"/>
            <a:ext cx="2154693" cy="3017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87876" y="6304002"/>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159723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C00000"/>
                </a:solidFill>
                <a:latin typeface="Arial" panose="020B0604020202020204" pitchFamily="34" charset="0"/>
                <a:cs typeface="Arial" panose="020B0604020202020204" pitchFamily="34" charset="0"/>
              </a:rPr>
              <a:t>Medial Pre-Frontal Cortex (MPFC) </a:t>
            </a:r>
            <a:br>
              <a:rPr lang="en-US" sz="4000" dirty="0" smtClean="0">
                <a:solidFill>
                  <a:srgbClr val="C00000"/>
                </a:solidFill>
                <a:latin typeface="Arial" panose="020B0604020202020204" pitchFamily="34" charset="0"/>
                <a:cs typeface="Arial" panose="020B0604020202020204" pitchFamily="34" charset="0"/>
              </a:rPr>
            </a:br>
            <a:r>
              <a:rPr lang="en-US" sz="4000" dirty="0" smtClean="0">
                <a:solidFill>
                  <a:srgbClr val="C00000"/>
                </a:solidFill>
                <a:latin typeface="Arial" panose="020B0604020202020204" pitchFamily="34" charset="0"/>
                <a:cs typeface="Arial" panose="020B0604020202020204" pitchFamily="34" charset="0"/>
              </a:rPr>
              <a:t>The Watchtower</a:t>
            </a:r>
            <a:endParaRPr lang="en-US" sz="40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6019800" cy="4525963"/>
          </a:xfrm>
        </p:spPr>
        <p:txBody>
          <a:bodyPr>
            <a:noAutofit/>
          </a:bodyPr>
          <a:lstStyle/>
          <a:p>
            <a:r>
              <a:rPr lang="en-US" sz="2800" dirty="0" smtClean="0">
                <a:latin typeface="Arial" panose="020B0604020202020204" pitchFamily="34" charset="0"/>
                <a:cs typeface="Arial" panose="020B0604020202020204" pitchFamily="34" charset="0"/>
              </a:rPr>
              <a:t>Controls the stress response, regulates emotions</a:t>
            </a: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rational choices and assesses emotional responses of </a:t>
            </a:r>
            <a:r>
              <a:rPr lang="en-US" sz="2800" dirty="0" smtClean="0">
                <a:latin typeface="Arial" panose="020B0604020202020204" pitchFamily="34" charset="0"/>
                <a:cs typeface="Arial" panose="020B0604020202020204" pitchFamily="34" charset="0"/>
              </a:rPr>
              <a:t>others</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Disrupted by chronic stress and substance use </a:t>
            </a:r>
            <a:r>
              <a:rPr lang="en-US" sz="2800" dirty="0" smtClean="0">
                <a:latin typeface="Arial" panose="020B0604020202020204" pitchFamily="34" charset="0"/>
                <a:cs typeface="Arial" panose="020B0604020202020204" pitchFamily="34" charset="0"/>
              </a:rPr>
              <a:t>disorder so we may not assess danger accurately</a:t>
            </a:r>
            <a:endParaRPr lang="en-US" sz="2800" dirty="0" smtClean="0">
              <a:latin typeface="Arial" panose="020B0604020202020204" pitchFamily="34" charset="0"/>
              <a:cs typeface="Arial" panose="020B0604020202020204" pitchFamily="34" charset="0"/>
            </a:endParaRPr>
          </a:p>
        </p:txBody>
      </p:sp>
      <p:pic>
        <p:nvPicPr>
          <p:cNvPr id="16391" name="Picture 7" descr="C:\Users\redem_000\AppData\Local\Microsoft\Windows\INetCache\IE\VB5V783V\Land_Mil_Tower_Smal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320" y="2133600"/>
            <a:ext cx="2651760" cy="2651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149" y="6324600"/>
            <a:ext cx="1713931" cy="67710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307093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Thalamus – The Gate Keeper</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1600200"/>
            <a:ext cx="5943601" cy="4525963"/>
          </a:xfrm>
        </p:spPr>
        <p:txBody>
          <a:bodyPr>
            <a:normAutofit/>
          </a:bodyPr>
          <a:lstStyle/>
          <a:p>
            <a:r>
              <a:rPr lang="en-US" sz="2800" dirty="0" smtClean="0">
                <a:latin typeface="Arial" panose="020B0604020202020204" pitchFamily="34" charset="0"/>
                <a:cs typeface="Arial" panose="020B0604020202020204" pitchFamily="34" charset="0"/>
              </a:rPr>
              <a:t>Collects and filters sensory information </a:t>
            </a:r>
          </a:p>
          <a:p>
            <a:r>
              <a:rPr lang="en-US" sz="2800" dirty="0" smtClean="0">
                <a:latin typeface="Arial" panose="020B0604020202020204" pitchFamily="34" charset="0"/>
                <a:cs typeface="Arial" panose="020B0604020202020204" pitchFamily="34" charset="0"/>
              </a:rPr>
              <a:t>Tells us which information can be ignored or which is important for our safety</a:t>
            </a:r>
          </a:p>
          <a:p>
            <a:r>
              <a:rPr lang="en-US" sz="2800" dirty="0" smtClean="0">
                <a:latin typeface="Arial" panose="020B0604020202020204" pitchFamily="34" charset="0"/>
                <a:cs typeface="Arial" panose="020B0604020202020204" pitchFamily="34" charset="0"/>
              </a:rPr>
              <a:t>In PTSD the “floodgates are wide open”, there is sensory overload and the thalamus cannot discern safe from not safe</a:t>
            </a:r>
            <a:endParaRPr lang="en-US" sz="2800" dirty="0">
              <a:latin typeface="Arial" panose="020B0604020202020204" pitchFamily="34" charset="0"/>
              <a:cs typeface="Arial" panose="020B0604020202020204" pitchFamily="34" charset="0"/>
            </a:endParaRPr>
          </a:p>
        </p:txBody>
      </p:sp>
      <p:pic>
        <p:nvPicPr>
          <p:cNvPr id="19458" name="Picture 2" descr="C:\Users\redem_000\AppData\Local\Microsoft\Windows\INetCache\IE\NBMTZ00O\church_litch_ga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905000"/>
            <a:ext cx="2191266" cy="3291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36969" y="6296165"/>
            <a:ext cx="1713931" cy="67710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2174949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Arial" panose="020B0604020202020204" pitchFamily="34" charset="0"/>
                <a:cs typeface="Arial" panose="020B0604020202020204" pitchFamily="34" charset="0"/>
              </a:rPr>
              <a:t>Sympathetic NS Auricular Soothing </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600200"/>
            <a:ext cx="6019800" cy="4525963"/>
          </a:xfrm>
        </p:spPr>
        <p:txBody>
          <a:bodyPr>
            <a:noAutofit/>
          </a:bodyPr>
          <a:lstStyle/>
          <a:p>
            <a:r>
              <a:rPr lang="en-US" sz="2800" dirty="0" smtClean="0">
                <a:latin typeface="Arial" panose="020B0604020202020204" pitchFamily="34" charset="0"/>
                <a:cs typeface="Arial" panose="020B0604020202020204" pitchFamily="34" charset="0"/>
              </a:rPr>
              <a:t>Sit down or lay down and relax somewhere quiet</a:t>
            </a:r>
          </a:p>
          <a:p>
            <a:r>
              <a:rPr lang="en-US" sz="2800" dirty="0" smtClean="0">
                <a:latin typeface="Arial" panose="020B0604020202020204" pitchFamily="34" charset="0"/>
                <a:cs typeface="Arial" panose="020B0604020202020204" pitchFamily="34" charset="0"/>
              </a:rPr>
              <a:t>Find the </a:t>
            </a:r>
            <a:r>
              <a:rPr lang="en-US" sz="2800" b="1" dirty="0" smtClean="0">
                <a:latin typeface="Arial" panose="020B0604020202020204" pitchFamily="34" charset="0"/>
                <a:cs typeface="Arial" panose="020B0604020202020204" pitchFamily="34" charset="0"/>
              </a:rPr>
              <a:t>concha</a:t>
            </a:r>
            <a:r>
              <a:rPr lang="en-US" sz="2800" dirty="0" smtClean="0">
                <a:latin typeface="Arial" panose="020B0604020202020204" pitchFamily="34" charset="0"/>
                <a:cs typeface="Arial" panose="020B0604020202020204" pitchFamily="34" charset="0"/>
              </a:rPr>
              <a:t> spot on your ear, just above the ear canal</a:t>
            </a:r>
          </a:p>
          <a:p>
            <a:r>
              <a:rPr lang="en-US" sz="2800" dirty="0">
                <a:latin typeface="Arial" panose="020B0604020202020204" pitchFamily="34" charset="0"/>
                <a:cs typeface="Arial" panose="020B0604020202020204" pitchFamily="34" charset="0"/>
              </a:rPr>
              <a:t>G</a:t>
            </a:r>
            <a:r>
              <a:rPr lang="en-US" sz="2800" dirty="0" smtClean="0">
                <a:latin typeface="Arial" panose="020B0604020202020204" pitchFamily="34" charset="0"/>
                <a:cs typeface="Arial" panose="020B0604020202020204" pitchFamily="34" charset="0"/>
              </a:rPr>
              <a:t>ently massage tiny circles with your finger tip</a:t>
            </a:r>
          </a:p>
          <a:p>
            <a:r>
              <a:rPr lang="en-US" sz="2800" dirty="0">
                <a:latin typeface="Arial" panose="020B0604020202020204" pitchFamily="34" charset="0"/>
                <a:cs typeface="Arial" panose="020B0604020202020204" pitchFamily="34" charset="0"/>
              </a:rPr>
              <a:t>T</a:t>
            </a:r>
            <a:r>
              <a:rPr lang="en-US" sz="2800" dirty="0" smtClean="0">
                <a:latin typeface="Arial" panose="020B0604020202020204" pitchFamily="34" charset="0"/>
                <a:cs typeface="Arial" panose="020B0604020202020204" pitchFamily="34" charset="0"/>
              </a:rPr>
              <a:t>ake your time, breath and let your nervous system unwind</a:t>
            </a:r>
          </a:p>
          <a:p>
            <a:r>
              <a:rPr lang="en-US" sz="2800" dirty="0" smtClean="0">
                <a:latin typeface="Arial" panose="020B0604020202020204" pitchFamily="34" charset="0"/>
                <a:cs typeface="Arial" panose="020B0604020202020204" pitchFamily="34" charset="0"/>
              </a:rPr>
              <a:t>Massaging and pulling on your ears feels good and can be done any time throughout the day</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362200"/>
            <a:ext cx="3011608" cy="2468880"/>
          </a:xfrm>
          <a:prstGeom prst="rect">
            <a:avLst/>
          </a:prstGeom>
          <a:ln>
            <a:noFill/>
          </a:ln>
          <a:effectLst>
            <a:softEdge rad="112500"/>
          </a:effectLst>
        </p:spPr>
      </p:pic>
      <p:sp>
        <p:nvSpPr>
          <p:cNvPr id="5" name="TextBox 4"/>
          <p:cNvSpPr txBox="1"/>
          <p:nvPr/>
        </p:nvSpPr>
        <p:spPr>
          <a:xfrm>
            <a:off x="7241277" y="6281057"/>
            <a:ext cx="1713931" cy="954107"/>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a:p>
            <a:endParaRPr lang="en-US" dirty="0"/>
          </a:p>
        </p:txBody>
      </p:sp>
    </p:spTree>
    <p:extLst>
      <p:ext uri="{BB962C8B-B14F-4D97-AF65-F5344CB8AC3E}">
        <p14:creationId xmlns:p14="http://schemas.microsoft.com/office/powerpoint/2010/main" val="196289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dirty="0" smtClean="0">
                <a:solidFill>
                  <a:srgbClr val="C00000"/>
                </a:solidFill>
                <a:latin typeface="Arial" panose="020B0604020202020204" pitchFamily="34" charset="0"/>
                <a:cs typeface="Arial" panose="020B0604020202020204" pitchFamily="34" charset="0"/>
              </a:rPr>
              <a:t>When Our Nervous System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Gets Disrupted</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sz="2800"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supple, </a:t>
            </a:r>
            <a:r>
              <a:rPr lang="en-US" sz="2800" b="1" dirty="0" smtClean="0">
                <a:latin typeface="Arial" panose="020B0604020202020204" pitchFamily="34" charset="0"/>
                <a:cs typeface="Arial" panose="020B0604020202020204" pitchFamily="34" charset="0"/>
              </a:rPr>
              <a:t>well regulated</a:t>
            </a:r>
            <a:r>
              <a:rPr lang="en-US" sz="2800" dirty="0" smtClean="0">
                <a:latin typeface="Arial" panose="020B0604020202020204" pitchFamily="34" charset="0"/>
                <a:cs typeface="Arial" panose="020B0604020202020204" pitchFamily="34" charset="0"/>
              </a:rPr>
              <a:t> nervous system, which can relax and return to normal after a stressful episode is able to accurately discern when something is a threat or not</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 </a:t>
            </a:r>
            <a:r>
              <a:rPr lang="en-US" sz="2800" b="1" dirty="0" smtClean="0">
                <a:latin typeface="Arial" panose="020B0604020202020204" pitchFamily="34" charset="0"/>
                <a:cs typeface="Arial" panose="020B0604020202020204" pitchFamily="34" charset="0"/>
              </a:rPr>
              <a:t>chronically stressed</a:t>
            </a:r>
            <a:r>
              <a:rPr lang="en-US" sz="2800" dirty="0" smtClean="0">
                <a:latin typeface="Arial" panose="020B0604020202020204" pitchFamily="34" charset="0"/>
                <a:cs typeface="Arial" panose="020B0604020202020204" pitchFamily="34" charset="0"/>
              </a:rPr>
              <a:t> nervous system (</a:t>
            </a:r>
            <a:r>
              <a:rPr lang="en-US" sz="2800" dirty="0" err="1" smtClean="0">
                <a:latin typeface="Arial" panose="020B0604020202020204" pitchFamily="34" charset="0"/>
                <a:cs typeface="Arial" panose="020B0604020202020204" pitchFamily="34" charset="0"/>
              </a:rPr>
              <a:t>mpfc</a:t>
            </a:r>
            <a:r>
              <a:rPr lang="en-US" sz="2800" dirty="0" smtClean="0">
                <a:latin typeface="Arial" panose="020B0604020202020204" pitchFamily="34" charset="0"/>
                <a:cs typeface="Arial" panose="020B0604020202020204" pitchFamily="34" charset="0"/>
              </a:rPr>
              <a:t>) will demonstrate, to varying degrees, impulse control, lack of emotional regulation, memory loss and irrational behavior, which makes deep relationships difficult</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315200" y="6324600"/>
            <a:ext cx="1713931" cy="707886"/>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a:p>
            <a:endParaRPr lang="en-US" sz="1000" dirty="0"/>
          </a:p>
        </p:txBody>
      </p:sp>
    </p:spTree>
    <p:extLst>
      <p:ext uri="{BB962C8B-B14F-4D97-AF65-F5344CB8AC3E}">
        <p14:creationId xmlns:p14="http://schemas.microsoft.com/office/powerpoint/2010/main" val="79224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dirty="0" smtClean="0">
                <a:solidFill>
                  <a:srgbClr val="C00000"/>
                </a:solidFill>
                <a:latin typeface="Arial" panose="020B0604020202020204" pitchFamily="34" charset="0"/>
                <a:cs typeface="Arial" panose="020B0604020202020204" pitchFamily="34" charset="0"/>
              </a:rPr>
              <a:t>MPFC and Substance Use d/o</a:t>
            </a:r>
            <a:br>
              <a:rPr lang="en-US" dirty="0" smtClean="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Disruption of the following functions are associated with long term substance use disorder:</a:t>
            </a:r>
          </a:p>
          <a:p>
            <a:r>
              <a:rPr lang="en-US" sz="2800" dirty="0" smtClean="0">
                <a:latin typeface="Arial" panose="020B0604020202020204" pitchFamily="34" charset="0"/>
                <a:cs typeface="Arial" panose="020B0604020202020204" pitchFamily="34" charset="0"/>
              </a:rPr>
              <a:t>Response inhibition </a:t>
            </a:r>
          </a:p>
          <a:p>
            <a:r>
              <a:rPr lang="en-US" sz="2800" dirty="0" smtClean="0">
                <a:latin typeface="Arial" panose="020B0604020202020204" pitchFamily="34" charset="0"/>
                <a:cs typeface="Arial" panose="020B0604020202020204" pitchFamily="34" charset="0"/>
              </a:rPr>
              <a:t>Emotional regulation</a:t>
            </a:r>
          </a:p>
          <a:p>
            <a:r>
              <a:rPr lang="en-US" sz="2800" dirty="0" smtClean="0">
                <a:latin typeface="Arial" panose="020B0604020202020204" pitchFamily="34" charset="0"/>
                <a:cs typeface="Arial" panose="020B0604020202020204" pitchFamily="34" charset="0"/>
              </a:rPr>
              <a:t>Motivation</a:t>
            </a:r>
          </a:p>
          <a:p>
            <a:r>
              <a:rPr lang="en-US" sz="2800" dirty="0" smtClean="0">
                <a:latin typeface="Arial" panose="020B0604020202020204" pitchFamily="34" charset="0"/>
                <a:cs typeface="Arial" panose="020B0604020202020204" pitchFamily="34" charset="0"/>
              </a:rPr>
              <a:t>Awareness</a:t>
            </a:r>
          </a:p>
          <a:p>
            <a:r>
              <a:rPr lang="en-US" sz="2800" dirty="0" smtClean="0">
                <a:latin typeface="Arial" panose="020B0604020202020204" pitchFamily="34" charset="0"/>
                <a:cs typeface="Arial" panose="020B0604020202020204" pitchFamily="34" charset="0"/>
              </a:rPr>
              <a:t>Memory</a:t>
            </a:r>
          </a:p>
          <a:p>
            <a:r>
              <a:rPr lang="en-US" sz="2800" dirty="0" smtClean="0">
                <a:latin typeface="Arial" panose="020B0604020202020204" pitchFamily="34" charset="0"/>
                <a:cs typeface="Arial" panose="020B0604020202020204" pitchFamily="34" charset="0"/>
              </a:rPr>
              <a:t>Decision making</a:t>
            </a:r>
            <a:endParaRPr lang="en-US" sz="2800" dirty="0">
              <a:latin typeface="Arial" panose="020B0604020202020204" pitchFamily="34" charset="0"/>
              <a:cs typeface="Arial" panose="020B0604020202020204" pitchFamily="34" charset="0"/>
            </a:endParaRPr>
          </a:p>
        </p:txBody>
      </p:sp>
      <p:pic>
        <p:nvPicPr>
          <p:cNvPr id="20482" name="Picture 2" descr="C:\Users\redem_000\AppData\Local\Microsoft\Windows\INetCache\IE\OP4VTC3D\helpingha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00400"/>
            <a:ext cx="4117365"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6276201"/>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364754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Experience Shapes The Brain</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638800" cy="4525963"/>
          </a:xfrm>
        </p:spPr>
        <p:txBody>
          <a:bodyPr>
            <a:normAutofit fontScale="85000" lnSpcReduction="10000"/>
          </a:bodyPr>
          <a:lstStyle/>
          <a:p>
            <a:r>
              <a:rPr lang="en-US" dirty="0" smtClean="0">
                <a:latin typeface="Arial" panose="020B0604020202020204" pitchFamily="34" charset="0"/>
                <a:cs typeface="Arial" panose="020B0604020202020204" pitchFamily="34" charset="0"/>
              </a:rPr>
              <a:t>The experience of trauma alters our perception of risk vs safety</a:t>
            </a:r>
          </a:p>
          <a:p>
            <a:r>
              <a:rPr lang="en-US" dirty="0" smtClean="0">
                <a:latin typeface="Arial" panose="020B0604020202020204" pitchFamily="34" charset="0"/>
                <a:cs typeface="Arial" panose="020B0604020202020204" pitchFamily="34" charset="0"/>
              </a:rPr>
              <a:t>Healing helps us recover the capacity to experience safety, relaxation and reciprocity</a:t>
            </a:r>
          </a:p>
          <a:p>
            <a:r>
              <a:rPr lang="en-US" dirty="0" smtClean="0">
                <a:latin typeface="Arial" panose="020B0604020202020204" pitchFamily="34" charset="0"/>
                <a:cs typeface="Arial" panose="020B0604020202020204" pitchFamily="34" charset="0"/>
              </a:rPr>
              <a:t>Experience shapes our brains and our entire nervous systems </a:t>
            </a:r>
          </a:p>
          <a:p>
            <a:r>
              <a:rPr lang="en-US" dirty="0" smtClean="0">
                <a:latin typeface="Arial" panose="020B0604020202020204" pitchFamily="34" charset="0"/>
                <a:cs typeface="Arial" panose="020B0604020202020204" pitchFamily="34" charset="0"/>
              </a:rPr>
              <a:t>As we heal, we learn new ways of responding and </a:t>
            </a:r>
            <a:r>
              <a:rPr lang="en-US" dirty="0" smtClean="0">
                <a:latin typeface="Arial" panose="020B0604020202020204" pitchFamily="34" charset="0"/>
                <a:cs typeface="Arial" panose="020B0604020202020204" pitchFamily="34" charset="0"/>
              </a:rPr>
              <a:t>we can </a:t>
            </a:r>
            <a:r>
              <a:rPr lang="en-US" dirty="0" smtClean="0">
                <a:latin typeface="Arial" panose="020B0604020202020204" pitchFamily="34" charset="0"/>
                <a:cs typeface="Arial" panose="020B0604020202020204" pitchFamily="34" charset="0"/>
              </a:rPr>
              <a:t>test them to see how they work</a:t>
            </a:r>
            <a:endParaRPr lang="en-US" dirty="0">
              <a:latin typeface="Arial" panose="020B0604020202020204" pitchFamily="34" charset="0"/>
              <a:cs typeface="Arial" panose="020B0604020202020204" pitchFamily="34" charset="0"/>
            </a:endParaRPr>
          </a:p>
        </p:txBody>
      </p:sp>
      <p:pic>
        <p:nvPicPr>
          <p:cNvPr id="18435" name="Picture 3" descr="C:\Users\redem_000\AppData\Local\Microsoft\Windows\INetCache\IE\VB5V783V\pexels-photo-52561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752600"/>
            <a:ext cx="2621280" cy="3931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47857" y="6304002"/>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1512554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68362"/>
          </a:xfrm>
        </p:spPr>
        <p:txBody>
          <a:bodyPr>
            <a:normAutofit fontScale="90000"/>
          </a:bodyPr>
          <a:lstStyle/>
          <a:p>
            <a:pPr algn="l"/>
            <a:r>
              <a:rPr lang="en-US" dirty="0" smtClean="0">
                <a:solidFill>
                  <a:srgbClr val="C00000"/>
                </a:solidFill>
                <a:latin typeface="Arial" panose="020B0604020202020204" pitchFamily="34" charset="0"/>
                <a:cs typeface="Arial" panose="020B0604020202020204" pitchFamily="34" charset="0"/>
              </a:rPr>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    </a:t>
            </a:r>
            <a:r>
              <a:rPr lang="en-US" dirty="0" err="1" smtClean="0">
                <a:solidFill>
                  <a:srgbClr val="C00000"/>
                </a:solidFill>
                <a:latin typeface="Arial" panose="020B0604020202020204" pitchFamily="34" charset="0"/>
                <a:cs typeface="Arial" panose="020B0604020202020204" pitchFamily="34" charset="0"/>
              </a:rPr>
              <a:t>Vagus</a:t>
            </a:r>
            <a:r>
              <a:rPr lang="en-US" dirty="0" smtClean="0">
                <a:solidFill>
                  <a:srgbClr val="C00000"/>
                </a:solidFill>
                <a:latin typeface="Arial" panose="020B0604020202020204" pitchFamily="34" charset="0"/>
                <a:cs typeface="Arial" panose="020B0604020202020204" pitchFamily="34" charset="0"/>
              </a:rPr>
              <a:t> Baby…</a:t>
            </a:r>
            <a:r>
              <a:rPr lang="en-US" dirty="0">
                <a:solidFill>
                  <a:srgbClr val="C00000"/>
                </a:solidFill>
                <a:latin typeface="Arial" panose="020B0604020202020204" pitchFamily="34" charset="0"/>
                <a:cs typeface="Arial" panose="020B0604020202020204" pitchFamily="34" charset="0"/>
              </a:rPr>
              <a:t/>
            </a:r>
            <a:br>
              <a:rPr lang="en-US" dirty="0">
                <a:solidFill>
                  <a:srgbClr val="C00000"/>
                </a:solidFill>
                <a:latin typeface="Arial" panose="020B0604020202020204" pitchFamily="34" charset="0"/>
                <a:cs typeface="Arial" panose="020B0604020202020204" pitchFamily="34" charset="0"/>
              </a:rPr>
            </a:br>
            <a:r>
              <a:rPr lang="en-US" sz="3600" dirty="0" smtClean="0">
                <a:solidFill>
                  <a:srgbClr val="C00000"/>
                </a:solidFill>
                <a:latin typeface="Arial" panose="020B0604020202020204" pitchFamily="34" charset="0"/>
                <a:cs typeface="Arial" panose="020B0604020202020204" pitchFamily="34" charset="0"/>
              </a:rPr>
              <a:t/>
            </a:r>
            <a:br>
              <a:rPr lang="en-US" sz="3600" dirty="0" smtClean="0">
                <a:solidFill>
                  <a:srgbClr val="C00000"/>
                </a:solidFill>
                <a:latin typeface="Arial" panose="020B0604020202020204" pitchFamily="34" charset="0"/>
                <a:cs typeface="Arial" panose="020B0604020202020204" pitchFamily="34" charset="0"/>
              </a:rPr>
            </a:b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371600"/>
            <a:ext cx="8305800" cy="5181600"/>
          </a:xfrm>
        </p:spPr>
        <p:txBody>
          <a:bodyPr>
            <a:noAutofit/>
          </a:bodyPr>
          <a:lstStyle/>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Longest cranial nerve #10</a:t>
            </a:r>
          </a:p>
          <a:p>
            <a:r>
              <a:rPr lang="en-US" sz="2800" dirty="0" smtClean="0">
                <a:latin typeface="Arial" panose="020B0604020202020204" pitchFamily="34" charset="0"/>
                <a:cs typeface="Arial" panose="020B0604020202020204" pitchFamily="34" charset="0"/>
              </a:rPr>
              <a:t>Communication </a:t>
            </a:r>
            <a:r>
              <a:rPr lang="en-US" sz="2800" dirty="0">
                <a:latin typeface="Arial" panose="020B0604020202020204" pitchFamily="34" charset="0"/>
                <a:cs typeface="Arial" panose="020B0604020202020204" pitchFamily="34" charset="0"/>
              </a:rPr>
              <a:t>between the brain and the </a:t>
            </a:r>
            <a:r>
              <a:rPr lang="en-US" sz="2800" dirty="0" smtClean="0">
                <a:latin typeface="Arial" panose="020B0604020202020204" pitchFamily="34" charset="0"/>
                <a:cs typeface="Arial" panose="020B0604020202020204" pitchFamily="34" charset="0"/>
              </a:rPr>
              <a:t>gut</a:t>
            </a:r>
          </a:p>
          <a:p>
            <a:r>
              <a:rPr lang="en-US" sz="2800" dirty="0" smtClean="0">
                <a:latin typeface="Arial" panose="020B0604020202020204" pitchFamily="34" charset="0"/>
                <a:cs typeface="Arial" panose="020B0604020202020204" pitchFamily="34" charset="0"/>
              </a:rPr>
              <a:t>Relaxation </a:t>
            </a:r>
            <a:r>
              <a:rPr lang="en-US" sz="2800" dirty="0">
                <a:latin typeface="Arial" panose="020B0604020202020204" pitchFamily="34" charset="0"/>
                <a:cs typeface="Arial" panose="020B0604020202020204" pitchFamily="34" charset="0"/>
              </a:rPr>
              <a:t>with deep </a:t>
            </a:r>
            <a:r>
              <a:rPr lang="en-US" sz="2800" dirty="0" smtClean="0">
                <a:latin typeface="Arial" panose="020B0604020202020204" pitchFamily="34" charset="0"/>
                <a:cs typeface="Arial" panose="020B0604020202020204" pitchFamily="34" charset="0"/>
              </a:rPr>
              <a:t>breathing</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Decreasing </a:t>
            </a:r>
            <a:r>
              <a:rPr lang="en-US" sz="2800" dirty="0" smtClean="0">
                <a:latin typeface="Arial" panose="020B0604020202020204" pitchFamily="34" charset="0"/>
                <a:cs typeface="Arial" panose="020B0604020202020204" pitchFamily="34" charset="0"/>
              </a:rPr>
              <a:t>inflammation</a:t>
            </a:r>
          </a:p>
          <a:p>
            <a:r>
              <a:rPr lang="en-US" sz="2800" dirty="0" smtClean="0">
                <a:latin typeface="Arial" panose="020B0604020202020204" pitchFamily="34" charset="0"/>
                <a:cs typeface="Arial" panose="020B0604020202020204" pitchFamily="34" charset="0"/>
              </a:rPr>
              <a:t>Lowering </a:t>
            </a:r>
            <a:r>
              <a:rPr lang="en-US" sz="2800" dirty="0">
                <a:latin typeface="Arial" panose="020B0604020202020204" pitchFamily="34" charset="0"/>
                <a:cs typeface="Arial" panose="020B0604020202020204" pitchFamily="34" charset="0"/>
              </a:rPr>
              <a:t>heart rate and blood </a:t>
            </a:r>
            <a:r>
              <a:rPr lang="en-US" sz="2800" dirty="0" smtClean="0">
                <a:latin typeface="Arial" panose="020B0604020202020204" pitchFamily="34" charset="0"/>
                <a:cs typeface="Arial" panose="020B0604020202020204" pitchFamily="34" charset="0"/>
              </a:rPr>
              <a:t>pressure</a:t>
            </a:r>
          </a:p>
          <a:p>
            <a:r>
              <a:rPr lang="en-US" sz="2800" dirty="0" smtClean="0">
                <a:latin typeface="Arial" panose="020B0604020202020204" pitchFamily="34" charset="0"/>
                <a:cs typeface="Arial" panose="020B0604020202020204" pitchFamily="34" charset="0"/>
              </a:rPr>
              <a:t>Fear management</a:t>
            </a:r>
          </a:p>
          <a:p>
            <a:endParaRPr lang="en-US" sz="2800" dirty="0">
              <a:latin typeface="Arial" panose="020B0604020202020204" pitchFamily="34" charset="0"/>
              <a:cs typeface="Arial" panose="020B0604020202020204" pitchFamily="34" charset="0"/>
            </a:endParaRPr>
          </a:p>
          <a:p>
            <a:pPr marL="0" indent="0" algn="ctr">
              <a:buNone/>
            </a:pPr>
            <a:r>
              <a:rPr lang="en-US" sz="2600" dirty="0" smtClean="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H</a:t>
            </a:r>
            <a:r>
              <a:rPr lang="en-US" sz="2600" i="1" dirty="0" smtClean="0">
                <a:latin typeface="Arial" panose="020B0604020202020204" pitchFamily="34" charset="0"/>
                <a:cs typeface="Arial" panose="020B0604020202020204" pitchFamily="34" charset="0"/>
              </a:rPr>
              <a:t>elps us recover </a:t>
            </a:r>
            <a:r>
              <a:rPr lang="en-US" sz="2600" i="1" dirty="0">
                <a:latin typeface="Arial" panose="020B0604020202020204" pitchFamily="34" charset="0"/>
                <a:cs typeface="Arial" panose="020B0604020202020204" pitchFamily="34" charset="0"/>
              </a:rPr>
              <a:t>from stressful and scary </a:t>
            </a:r>
            <a:r>
              <a:rPr lang="en-US" sz="2600" i="1" dirty="0" smtClean="0">
                <a:latin typeface="Arial" panose="020B0604020202020204" pitchFamily="34" charset="0"/>
                <a:cs typeface="Arial" panose="020B0604020202020204" pitchFamily="34" charset="0"/>
              </a:rPr>
              <a:t>situations</a:t>
            </a:r>
            <a:endParaRPr lang="en-US" sz="26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083" name="Picture 11" descr="C:\Users\redem_000\AppData\Local\Microsoft\Windows\INetCache\IE\VB5V783V\iStock-1175748283-1030x687-1-1024x6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0"/>
            <a:ext cx="30480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77669" y="6257092"/>
            <a:ext cx="1713931" cy="67710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4208518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Arial" panose="020B0604020202020204" pitchFamily="34" charset="0"/>
                <a:cs typeface="Arial" panose="020B0604020202020204" pitchFamily="34" charset="0"/>
              </a:rPr>
              <a:t>The Healing </a:t>
            </a:r>
            <a:r>
              <a:rPr lang="en-US" dirty="0" err="1" smtClean="0">
                <a:solidFill>
                  <a:srgbClr val="C00000"/>
                </a:solidFill>
                <a:latin typeface="Arial" panose="020B0604020202020204" pitchFamily="34" charset="0"/>
                <a:cs typeface="Arial" panose="020B0604020202020204" pitchFamily="34" charset="0"/>
              </a:rPr>
              <a:t>Vagus</a:t>
            </a:r>
            <a:r>
              <a:rPr lang="en-US" dirty="0" smtClean="0">
                <a:solidFill>
                  <a:srgbClr val="C00000"/>
                </a:solidFill>
                <a:latin typeface="Arial" panose="020B0604020202020204" pitchFamily="34" charset="0"/>
                <a:cs typeface="Arial" panose="020B0604020202020204" pitchFamily="34" charset="0"/>
              </a:rPr>
              <a:t> Nerve Pathway</a:t>
            </a:r>
            <a:endParaRPr lang="en-US" dirty="0">
              <a:solidFill>
                <a:srgbClr val="C0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143000"/>
            <a:ext cx="4622285" cy="5334000"/>
          </a:xfrm>
        </p:spPr>
      </p:pic>
    </p:spTree>
    <p:extLst>
      <p:ext uri="{BB962C8B-B14F-4D97-AF65-F5344CB8AC3E}">
        <p14:creationId xmlns:p14="http://schemas.microsoft.com/office/powerpoint/2010/main" val="1741585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C00000"/>
                </a:solidFill>
                <a:latin typeface="Arial" panose="020B0604020202020204" pitchFamily="34" charset="0"/>
                <a:cs typeface="Arial" panose="020B0604020202020204" pitchFamily="34" charset="0"/>
              </a:rPr>
              <a:t>Healing From The “Bottom Up</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 and Top Down”</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1582"/>
            <a:ext cx="6324600" cy="4525963"/>
          </a:xfrm>
        </p:spPr>
        <p:txBody>
          <a:bodyPr>
            <a:noAutofit/>
          </a:bodyPr>
          <a:lstStyle/>
          <a:p>
            <a:r>
              <a:rPr lang="en-US" sz="2800" dirty="0" smtClean="0">
                <a:latin typeface="Arial" panose="020B0604020202020204" pitchFamily="34" charset="0"/>
                <a:cs typeface="Arial" panose="020B0604020202020204" pitchFamily="34" charset="0"/>
              </a:rPr>
              <a:t>Engaging the </a:t>
            </a:r>
            <a:r>
              <a:rPr lang="en-US" sz="2800" b="1" dirty="0" smtClean="0">
                <a:latin typeface="Arial" panose="020B0604020202020204" pitchFamily="34" charset="0"/>
                <a:cs typeface="Arial" panose="020B0604020202020204" pitchFamily="34" charset="0"/>
              </a:rPr>
              <a:t>body</a:t>
            </a:r>
            <a:r>
              <a:rPr lang="en-US" sz="2800" dirty="0" smtClean="0">
                <a:latin typeface="Arial" panose="020B0604020202020204" pitchFamily="34" charset="0"/>
                <a:cs typeface="Arial" panose="020B0604020202020204" pitchFamily="34" charset="0"/>
              </a:rPr>
              <a:t> in healing allows physiological manifestations of stress to reset from the “bottom up”</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Examining </a:t>
            </a:r>
            <a:r>
              <a:rPr lang="en-US" sz="2800" b="1" dirty="0" smtClean="0">
                <a:latin typeface="Arial" panose="020B0604020202020204" pitchFamily="34" charset="0"/>
                <a:cs typeface="Arial" panose="020B0604020202020204" pitchFamily="34" charset="0"/>
              </a:rPr>
              <a:t>thoughts, beliefs and behaviors</a:t>
            </a:r>
            <a:r>
              <a:rPr lang="en-US" sz="2800" dirty="0" smtClean="0">
                <a:latin typeface="Arial" panose="020B0604020202020204" pitchFamily="34" charset="0"/>
                <a:cs typeface="Arial" panose="020B0604020202020204" pitchFamily="34" charset="0"/>
              </a:rPr>
              <a:t> allows mental and emotional patterns to shift, which also impacts physiological manifestations of stress response </a:t>
            </a:r>
            <a:endParaRPr lang="en-US" sz="2800" dirty="0">
              <a:latin typeface="Arial" panose="020B0604020202020204" pitchFamily="34" charset="0"/>
              <a:cs typeface="Arial" panose="020B0604020202020204" pitchFamily="34" charset="0"/>
            </a:endParaRPr>
          </a:p>
        </p:txBody>
      </p:sp>
      <p:pic>
        <p:nvPicPr>
          <p:cNvPr id="22530" name="Picture 2" descr="C:\Users\redem_000\AppData\Local\Microsoft\Windows\INetCache\IE\NBMTZ00O\arrow-306811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2344" y="1981200"/>
            <a:ext cx="2581656" cy="2560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3572" y="6347545"/>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175932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ctr">
              <a:buNone/>
            </a:pPr>
            <a:endParaRPr lang="en-US" sz="4000" dirty="0" smtClean="0">
              <a:latin typeface="Arial" panose="020B0604020202020204" pitchFamily="34" charset="0"/>
              <a:cs typeface="Arial" panose="020B0604020202020204" pitchFamily="34" charset="0"/>
            </a:endParaRPr>
          </a:p>
          <a:p>
            <a:pPr marL="0" indent="0" algn="ctr">
              <a:buNone/>
            </a:pPr>
            <a:endParaRPr lang="en-US" sz="4000" dirty="0" smtClean="0">
              <a:latin typeface="Arial" panose="020B0604020202020204" pitchFamily="34" charset="0"/>
              <a:cs typeface="Arial" panose="020B0604020202020204" pitchFamily="34" charset="0"/>
            </a:endParaRPr>
          </a:p>
          <a:p>
            <a:pPr marL="0" indent="0" algn="ctr">
              <a:buNone/>
            </a:pPr>
            <a:endParaRPr lang="en-US" sz="4000" dirty="0" smtClean="0">
              <a:latin typeface="Arial" panose="020B0604020202020204" pitchFamily="34" charset="0"/>
              <a:cs typeface="Arial" panose="020B0604020202020204" pitchFamily="34" charset="0"/>
            </a:endParaRPr>
          </a:p>
          <a:p>
            <a:pPr marL="0" indent="0" algn="ctr">
              <a:buNone/>
            </a:pPr>
            <a:r>
              <a:rPr lang="en-US" i="1" dirty="0" smtClean="0">
                <a:latin typeface="Arial" panose="020B0604020202020204" pitchFamily="34" charset="0"/>
                <a:cs typeface="Arial" panose="020B0604020202020204" pitchFamily="34" charset="0"/>
              </a:rPr>
              <a:t>    </a:t>
            </a:r>
          </a:p>
          <a:p>
            <a:pPr marL="0" indent="0" algn="ctr">
              <a:buNone/>
            </a:pPr>
            <a:endParaRPr lang="en-US" sz="3000" i="1" dirty="0" smtClean="0">
              <a:latin typeface="Arial" panose="020B0604020202020204" pitchFamily="34" charset="0"/>
              <a:cs typeface="Arial" panose="020B0604020202020204" pitchFamily="34" charset="0"/>
            </a:endParaRPr>
          </a:p>
          <a:p>
            <a:pPr marL="0" indent="0" algn="ctr">
              <a:buNone/>
            </a:pPr>
            <a:r>
              <a:rPr lang="en-US" sz="2200" i="1" dirty="0" smtClean="0">
                <a:latin typeface="Arial" panose="020B0604020202020204" pitchFamily="34" charset="0"/>
                <a:cs typeface="Arial" panose="020B0604020202020204" pitchFamily="34" charset="0"/>
              </a:rPr>
              <a:t>                </a:t>
            </a:r>
          </a:p>
          <a:p>
            <a:pPr marL="0" indent="0" algn="ctr">
              <a:buNone/>
            </a:pPr>
            <a:r>
              <a:rPr lang="en-US" sz="2200" i="1" dirty="0" smtClean="0">
                <a:latin typeface="Arial" panose="020B0604020202020204" pitchFamily="34" charset="0"/>
                <a:cs typeface="Arial" panose="020B0604020202020204" pitchFamily="34" charset="0"/>
              </a:rPr>
              <a:t>                                                                    </a:t>
            </a:r>
          </a:p>
        </p:txBody>
      </p:sp>
      <p:pic>
        <p:nvPicPr>
          <p:cNvPr id="21506" name="Picture 2" descr="C:\Users\redem_000\AppData\Local\Microsoft\Windows\INetCache\IE\NBMTZ00O\orange-background-1362482487Gm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612844"/>
            <a:ext cx="8229600" cy="5632311"/>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The longest journey you will ever make is the journey from your head to your heart</a:t>
            </a:r>
            <a:r>
              <a:rPr lang="en-US" sz="3200" dirty="0" smtClean="0">
                <a:latin typeface="Arial" panose="020B0604020202020204" pitchFamily="34" charset="0"/>
                <a:cs typeface="Arial" panose="020B0604020202020204" pitchFamily="34" charset="0"/>
              </a:rPr>
              <a:t>”</a:t>
            </a:r>
          </a:p>
          <a:p>
            <a:r>
              <a:rPr lang="en-US" sz="2800" i="1" dirty="0" smtClean="0">
                <a:latin typeface="Arial" panose="020B0604020202020204" pitchFamily="34" charset="0"/>
                <a:cs typeface="Arial" panose="020B0604020202020204" pitchFamily="34" charset="0"/>
              </a:rPr>
              <a:t>Chief Phil Lane,</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Ihanktonwan</a:t>
            </a:r>
            <a:r>
              <a:rPr lang="en-US" sz="2800" i="1" dirty="0">
                <a:latin typeface="Arial" panose="020B0604020202020204" pitchFamily="34" charset="0"/>
                <a:cs typeface="Arial" panose="020B0604020202020204" pitchFamily="34" charset="0"/>
              </a:rPr>
              <a:t> Dakota and Chickasaw Nations</a:t>
            </a:r>
            <a:r>
              <a:rPr lang="en-US" sz="2800" i="1" dirty="0" smtClean="0">
                <a:latin typeface="Arial" panose="020B0604020202020204" pitchFamily="34" charset="0"/>
                <a:cs typeface="Arial" panose="020B0604020202020204" pitchFamily="34" charset="0"/>
              </a:rPr>
              <a:t>,</a:t>
            </a:r>
          </a:p>
          <a:p>
            <a:endParaRPr lang="en-US" sz="3200"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To heal a nation, we must first heal the individuals, the families and the communities</a:t>
            </a:r>
            <a:r>
              <a:rPr lang="en-US" sz="3600" dirty="0" smtClean="0">
                <a:latin typeface="Arial" panose="020B0604020202020204" pitchFamily="34" charset="0"/>
                <a:cs typeface="Arial" panose="020B0604020202020204" pitchFamily="34" charset="0"/>
              </a:rPr>
              <a:t>.”</a:t>
            </a:r>
            <a:r>
              <a:rPr lang="de-DE" sz="3600" dirty="0">
                <a:latin typeface="Arial" panose="020B0604020202020204" pitchFamily="34" charset="0"/>
                <a:cs typeface="Arial" panose="020B0604020202020204" pitchFamily="34" charset="0"/>
              </a:rPr>
              <a:t> </a:t>
            </a:r>
            <a:endParaRPr lang="de-DE" sz="3200" dirty="0" smtClean="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Art Solomon</a:t>
            </a:r>
            <a:r>
              <a:rPr lang="de-DE" sz="2800" i="1" dirty="0">
                <a:latin typeface="Arial" panose="020B0604020202020204" pitchFamily="34" charset="0"/>
                <a:cs typeface="Arial" panose="020B0604020202020204" pitchFamily="34" charset="0"/>
              </a:rPr>
              <a:t>,</a:t>
            </a:r>
            <a:r>
              <a:rPr lang="de-DE" sz="2800" i="1" dirty="0" smtClean="0">
                <a:latin typeface="Arial" panose="020B0604020202020204" pitchFamily="34" charset="0"/>
                <a:cs typeface="Arial" panose="020B0604020202020204" pitchFamily="34" charset="0"/>
              </a:rPr>
              <a:t> </a:t>
            </a:r>
            <a:r>
              <a:rPr lang="de-DE" sz="2800" i="1" dirty="0">
                <a:latin typeface="Arial" panose="020B0604020202020204" pitchFamily="34" charset="0"/>
                <a:cs typeface="Arial" panose="020B0604020202020204" pitchFamily="34" charset="0"/>
              </a:rPr>
              <a:t>Anishinaabe elder</a:t>
            </a:r>
            <a:endParaRPr lang="en-US" sz="2800" i="1"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12" name="TextBox 11"/>
          <p:cNvSpPr txBox="1"/>
          <p:nvPr/>
        </p:nvSpPr>
        <p:spPr>
          <a:xfrm>
            <a:off x="7462726" y="6285452"/>
            <a:ext cx="1713931" cy="677108"/>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4063300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Arial" panose="020B0604020202020204" pitchFamily="34" charset="0"/>
                <a:cs typeface="Arial" panose="020B0604020202020204" pitchFamily="34" charset="0"/>
              </a:rPr>
              <a:t>Top Down – Observing The Mind</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6477000" cy="4525963"/>
          </a:xfrm>
        </p:spPr>
        <p:txBody>
          <a:bodyPr>
            <a:normAutofit fontScale="92500" lnSpcReduction="20000"/>
          </a:bodyPr>
          <a:lstStyle/>
          <a:p>
            <a:r>
              <a:rPr lang="en-US" sz="3000" dirty="0" smtClean="0">
                <a:latin typeface="Arial" panose="020B0604020202020204" pitchFamily="34" charset="0"/>
                <a:cs typeface="Arial" panose="020B0604020202020204" pitchFamily="34" charset="0"/>
              </a:rPr>
              <a:t>Thoughts affect emotions and emotions affect our nervous system</a:t>
            </a:r>
          </a:p>
          <a:p>
            <a:pPr marL="0" indent="0">
              <a:buNone/>
            </a:pPr>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Our pre frontal cortex is disrupted in stress and trauma</a:t>
            </a:r>
          </a:p>
          <a:p>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Taking time each day to examine what we think and feel brings a fresh perspective and helps our brains change old habits</a:t>
            </a:r>
          </a:p>
          <a:p>
            <a:pPr marL="0" indent="0">
              <a:buNone/>
            </a:pPr>
            <a:r>
              <a:rPr lang="en-US" dirty="0" smtClean="0"/>
              <a:t> </a:t>
            </a:r>
            <a:endParaRPr lang="en-US" dirty="0"/>
          </a:p>
        </p:txBody>
      </p:sp>
      <p:pic>
        <p:nvPicPr>
          <p:cNvPr id="23554" name="Picture 2" descr="C:\Users\redem_000\AppData\Local\Microsoft\Windows\INetCache\IE\OP4VTC3D\puzzle-head-1024x102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209800"/>
            <a:ext cx="2194560" cy="2499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95086" y="6273692"/>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3767387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Arial" panose="020B0604020202020204" pitchFamily="34" charset="0"/>
                <a:cs typeface="Arial" panose="020B0604020202020204" pitchFamily="34" charset="0"/>
              </a:rPr>
              <a:t>Bottom Up – Engaging The Body</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6172200" cy="4525963"/>
          </a:xfrm>
        </p:spPr>
        <p:txBody>
          <a:bodyPr>
            <a:noAutofit/>
          </a:bodyPr>
          <a:lstStyle/>
          <a:p>
            <a:r>
              <a:rPr lang="en-US" sz="2800" dirty="0" smtClean="0">
                <a:latin typeface="Arial" panose="020B0604020202020204" pitchFamily="34" charset="0"/>
                <a:cs typeface="Arial" panose="020B0604020202020204" pitchFamily="34" charset="0"/>
              </a:rPr>
              <a:t>Because our nervous systems tell our body how to respond, working directly with our bodies helps to change our disrupted nervous systems</a:t>
            </a:r>
          </a:p>
          <a:p>
            <a:r>
              <a:rPr lang="en-US" sz="2800" dirty="0" smtClean="0">
                <a:latin typeface="Arial" panose="020B0604020202020204" pitchFamily="34" charset="0"/>
                <a:cs typeface="Arial" panose="020B0604020202020204" pitchFamily="34" charset="0"/>
              </a:rPr>
              <a:t>The stress response affects physical things like breath, heart rate, circulation, smell, vision and taste, so any thing we do to enliven and calm these senses helps us heal</a:t>
            </a:r>
            <a:endParaRPr lang="en-US" sz="2800" dirty="0">
              <a:latin typeface="Arial" panose="020B0604020202020204" pitchFamily="34" charset="0"/>
              <a:cs typeface="Arial" panose="020B0604020202020204" pitchFamily="34" charset="0"/>
            </a:endParaRPr>
          </a:p>
        </p:txBody>
      </p:sp>
      <p:pic>
        <p:nvPicPr>
          <p:cNvPr id="24579" name="Picture 3" descr="C:\Users\redem_000\AppData\Local\Microsoft\Windows\INetCache\IE\QQBGZCOV\Breathing-Meditation-Techniqu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531" y="1981200"/>
            <a:ext cx="2879469"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9000" y="6248400"/>
            <a:ext cx="1713931" cy="67710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3727772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Tuning Our Voices Together</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Settle in your seat, take a few deep breaths and close your eyes</a:t>
            </a:r>
          </a:p>
          <a:p>
            <a:r>
              <a:rPr lang="en-US" sz="2800" dirty="0" smtClean="0">
                <a:latin typeface="Arial" panose="020B0604020202020204" pitchFamily="34" charset="0"/>
                <a:cs typeface="Arial" panose="020B0604020202020204" pitchFamily="34" charset="0"/>
              </a:rPr>
              <a:t>Inhale through your nose, allowing the breath to move deep into your belly</a:t>
            </a:r>
          </a:p>
          <a:p>
            <a:r>
              <a:rPr lang="en-US" sz="2800" dirty="0" smtClean="0">
                <a:latin typeface="Arial" panose="020B0604020202020204" pitchFamily="34" charset="0"/>
                <a:cs typeface="Arial" panose="020B0604020202020204" pitchFamily="34" charset="0"/>
              </a:rPr>
              <a:t>Exhale with mouth closed while making a low, buzzing humming sound that vibrates your mouth (kind of like you are blowing in a bottle)</a:t>
            </a:r>
          </a:p>
          <a:p>
            <a:r>
              <a:rPr lang="en-US" sz="2800" dirty="0" smtClean="0">
                <a:latin typeface="Arial" panose="020B0604020202020204" pitchFamily="34" charset="0"/>
                <a:cs typeface="Arial" panose="020B0604020202020204" pitchFamily="34" charset="0"/>
              </a:rPr>
              <a:t>Repeat five times, feeling the vibration of the humming through your body</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326085" y="6324600"/>
            <a:ext cx="1713931" cy="954107"/>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a:p>
            <a:endParaRPr lang="en-US" dirty="0"/>
          </a:p>
        </p:txBody>
      </p:sp>
    </p:spTree>
    <p:extLst>
      <p:ext uri="{BB962C8B-B14F-4D97-AF65-F5344CB8AC3E}">
        <p14:creationId xmlns:p14="http://schemas.microsoft.com/office/powerpoint/2010/main" val="734422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Meditation – </a:t>
            </a:r>
            <a:r>
              <a:rPr lang="en-US" sz="4000" dirty="0" smtClean="0">
                <a:solidFill>
                  <a:srgbClr val="C00000"/>
                </a:solidFill>
                <a:latin typeface="Arial" panose="020B0604020202020204" pitchFamily="34" charset="0"/>
                <a:cs typeface="Arial" panose="020B0604020202020204" pitchFamily="34" charset="0"/>
              </a:rPr>
              <a:t>Lightness</a:t>
            </a:r>
            <a:endParaRPr lang="en-US" sz="40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334000" cy="4525963"/>
          </a:xfrm>
        </p:spPr>
        <p:txBody>
          <a:bodyPr>
            <a:noAutofit/>
          </a:bodyPr>
          <a:lstStyle/>
          <a:p>
            <a:r>
              <a:rPr lang="en-US" sz="2800" dirty="0" smtClean="0">
                <a:latin typeface="Arial" panose="020B0604020202020204" pitchFamily="34" charset="0"/>
                <a:cs typeface="Arial" panose="020B0604020202020204" pitchFamily="34" charset="0"/>
              </a:rPr>
              <a:t>One of the most important ways we can heal is to simply sit and be still</a:t>
            </a:r>
          </a:p>
          <a:p>
            <a:r>
              <a:rPr lang="en-US" sz="2800" dirty="0" smtClean="0">
                <a:latin typeface="Arial" panose="020B0604020202020204" pitchFamily="34" charset="0"/>
                <a:cs typeface="Arial" panose="020B0604020202020204" pitchFamily="34" charset="0"/>
              </a:rPr>
              <a:t>Taking time each day just for you can be revelatory</a:t>
            </a:r>
          </a:p>
          <a:p>
            <a:r>
              <a:rPr lang="en-US" sz="2800" dirty="0" smtClean="0">
                <a:latin typeface="Arial" panose="020B0604020202020204" pitchFamily="34" charset="0"/>
                <a:cs typeface="Arial" panose="020B0604020202020204" pitchFamily="34" charset="0"/>
              </a:rPr>
              <a:t>If we can allow our practice to be the lightest, most gentle thing we do in a day it becomes a soothing refuge in the chaos</a:t>
            </a:r>
            <a:endParaRPr lang="en-US" sz="2800" dirty="0">
              <a:latin typeface="Arial" panose="020B0604020202020204" pitchFamily="34" charset="0"/>
              <a:cs typeface="Arial" panose="020B0604020202020204" pitchFamily="34" charset="0"/>
            </a:endParaRPr>
          </a:p>
        </p:txBody>
      </p:sp>
      <p:pic>
        <p:nvPicPr>
          <p:cNvPr id="25605" name="Picture 5" descr="C:\Users\redem_000\AppData\Local\Microsoft\Windows\INetCache\IE\OP4VTC3D\pexels-erick-anero-3693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114" y="1861456"/>
            <a:ext cx="3200400" cy="3396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71657" y="6276201"/>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446501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00000"/>
                </a:solidFill>
                <a:latin typeface="Arial" panose="020B0604020202020204" pitchFamily="34" charset="0"/>
                <a:cs typeface="Arial" panose="020B0604020202020204" pitchFamily="34" charset="0"/>
              </a:rPr>
              <a:t>Toning the </a:t>
            </a:r>
            <a:r>
              <a:rPr lang="en-US" sz="4800" dirty="0" err="1" smtClean="0">
                <a:solidFill>
                  <a:srgbClr val="C00000"/>
                </a:solidFill>
                <a:latin typeface="Arial" panose="020B0604020202020204" pitchFamily="34" charset="0"/>
                <a:cs typeface="Arial" panose="020B0604020202020204" pitchFamily="34" charset="0"/>
              </a:rPr>
              <a:t>Vagus</a:t>
            </a:r>
            <a:r>
              <a:rPr lang="en-US" sz="4800" dirty="0" smtClean="0">
                <a:solidFill>
                  <a:srgbClr val="C00000"/>
                </a:solidFill>
                <a:latin typeface="Arial" panose="020B0604020202020204" pitchFamily="34" charset="0"/>
                <a:cs typeface="Arial" panose="020B0604020202020204" pitchFamily="34" charset="0"/>
              </a:rPr>
              <a:t> Nerve</a:t>
            </a:r>
            <a:endParaRPr lang="en-US" sz="4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Vagal </a:t>
            </a:r>
            <a:r>
              <a:rPr lang="en-US" sz="2800" dirty="0">
                <a:latin typeface="Arial" panose="020B0604020202020204" pitchFamily="34" charset="0"/>
                <a:cs typeface="Arial" panose="020B0604020202020204" pitchFamily="34" charset="0"/>
              </a:rPr>
              <a:t>tone improves the function of </a:t>
            </a:r>
            <a:r>
              <a:rPr lang="en-US" sz="2800" dirty="0" smtClean="0">
                <a:latin typeface="Arial" panose="020B0604020202020204" pitchFamily="34" charset="0"/>
                <a:cs typeface="Arial" panose="020B0604020202020204" pitchFamily="34" charset="0"/>
              </a:rPr>
              <a:t>blood </a:t>
            </a:r>
            <a:r>
              <a:rPr lang="en-US" sz="2800" dirty="0">
                <a:latin typeface="Arial" panose="020B0604020202020204" pitchFamily="34" charset="0"/>
                <a:cs typeface="Arial" panose="020B0604020202020204" pitchFamily="34" charset="0"/>
              </a:rPr>
              <a:t>sugar regulation, reduced risk of </a:t>
            </a:r>
            <a:r>
              <a:rPr lang="en-US" sz="2800" dirty="0" smtClean="0">
                <a:latin typeface="Arial" panose="020B0604020202020204" pitchFamily="34" charset="0"/>
                <a:cs typeface="Arial" panose="020B0604020202020204" pitchFamily="34" charset="0"/>
              </a:rPr>
              <a:t>stroke, </a:t>
            </a:r>
            <a:r>
              <a:rPr lang="en-US" sz="2800" dirty="0">
                <a:latin typeface="Arial" panose="020B0604020202020204" pitchFamily="34" charset="0"/>
                <a:cs typeface="Arial" panose="020B0604020202020204" pitchFamily="34" charset="0"/>
              </a:rPr>
              <a:t>cardiovascular disease, </a:t>
            </a:r>
            <a:r>
              <a:rPr lang="en-US" sz="2800" dirty="0" smtClean="0">
                <a:latin typeface="Arial" panose="020B0604020202020204" pitchFamily="34" charset="0"/>
                <a:cs typeface="Arial" panose="020B0604020202020204" pitchFamily="34" charset="0"/>
              </a:rPr>
              <a:t>lowers </a:t>
            </a:r>
            <a:r>
              <a:rPr lang="en-US" sz="2800" dirty="0">
                <a:latin typeface="Arial" panose="020B0604020202020204" pitchFamily="34" charset="0"/>
                <a:cs typeface="Arial" panose="020B0604020202020204" pitchFamily="34" charset="0"/>
              </a:rPr>
              <a:t>blood pressure, </a:t>
            </a:r>
            <a:r>
              <a:rPr lang="en-US" sz="2800" dirty="0" smtClean="0">
                <a:latin typeface="Arial" panose="020B0604020202020204" pitchFamily="34" charset="0"/>
                <a:cs typeface="Arial" panose="020B0604020202020204" pitchFamily="34" charset="0"/>
              </a:rPr>
              <a:t>improves </a:t>
            </a:r>
            <a:r>
              <a:rPr lang="en-US" sz="2800" dirty="0">
                <a:latin typeface="Arial" panose="020B0604020202020204" pitchFamily="34" charset="0"/>
                <a:cs typeface="Arial" panose="020B0604020202020204" pitchFamily="34" charset="0"/>
              </a:rPr>
              <a:t>digestion via better production of stomach basic and digestive enzymes, and </a:t>
            </a:r>
            <a:r>
              <a:rPr lang="en-US" sz="2800" dirty="0" smtClean="0">
                <a:latin typeface="Arial" panose="020B0604020202020204" pitchFamily="34" charset="0"/>
                <a:cs typeface="Arial" panose="020B0604020202020204" pitchFamily="34" charset="0"/>
              </a:rPr>
              <a:t>reduces migraines</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Higher </a:t>
            </a:r>
            <a:r>
              <a:rPr lang="en-US" sz="2800" dirty="0">
                <a:latin typeface="Arial" panose="020B0604020202020204" pitchFamily="34" charset="0"/>
                <a:cs typeface="Arial" panose="020B0604020202020204" pitchFamily="34" charset="0"/>
              </a:rPr>
              <a:t>vagal tone is also associated with better mood, less anxiety and more stress </a:t>
            </a:r>
            <a:r>
              <a:rPr lang="en-US" sz="2800" dirty="0" smtClean="0">
                <a:latin typeface="Arial" panose="020B0604020202020204" pitchFamily="34" charset="0"/>
                <a:cs typeface="Arial" panose="020B0604020202020204" pitchFamily="34" charset="0"/>
              </a:rPr>
              <a:t>resilience </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323080" y="6324600"/>
            <a:ext cx="1713931" cy="954107"/>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a:p>
            <a:endParaRPr lang="en-US" dirty="0"/>
          </a:p>
        </p:txBody>
      </p:sp>
    </p:spTree>
    <p:extLst>
      <p:ext uri="{BB962C8B-B14F-4D97-AF65-F5344CB8AC3E}">
        <p14:creationId xmlns:p14="http://schemas.microsoft.com/office/powerpoint/2010/main" val="2858816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solidFill>
                  <a:srgbClr val="C00000"/>
                </a:solidFill>
                <a:latin typeface="Arial" panose="020B0604020202020204" pitchFamily="34" charset="0"/>
                <a:cs typeface="Arial" panose="020B0604020202020204" pitchFamily="34" charset="0"/>
              </a:rPr>
              <a:t>Breathe,Hum,Sing,Splash</a:t>
            </a:r>
            <a:r>
              <a:rPr lang="en-US" dirty="0" smtClean="0">
                <a:solidFill>
                  <a:srgbClr val="C00000"/>
                </a:solidFill>
                <a:latin typeface="Arial" panose="020B0604020202020204" pitchFamily="34" charset="0"/>
                <a:cs typeface="Arial" panose="020B0604020202020204" pitchFamily="34" charset="0"/>
              </a:rPr>
              <a:t>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Sit and Eat Your Yogurt </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525963"/>
          </a:xfrm>
        </p:spPr>
        <p:txBody>
          <a:bodyPr>
            <a:normAutofit lnSpcReduction="10000"/>
          </a:bodyPr>
          <a:lstStyle/>
          <a:p>
            <a:pPr marL="514350" indent="-514350">
              <a:buFont typeface="+mj-lt"/>
              <a:buAutoNum type="arabicPeriod"/>
            </a:pPr>
            <a:r>
              <a:rPr lang="en-US" sz="2800" dirty="0" smtClean="0">
                <a:latin typeface="Arial" panose="020B0604020202020204" pitchFamily="34" charset="0"/>
                <a:cs typeface="Arial" panose="020B0604020202020204" pitchFamily="34" charset="0"/>
              </a:rPr>
              <a:t> Slow</a:t>
            </a:r>
            <a:r>
              <a:rPr lang="en-US" sz="2800" dirty="0">
                <a:latin typeface="Arial" panose="020B0604020202020204" pitchFamily="34" charset="0"/>
                <a:cs typeface="Arial" panose="020B0604020202020204" pitchFamily="34" charset="0"/>
              </a:rPr>
              <a:t>, rhythmic, diaphragmatic </a:t>
            </a:r>
            <a:r>
              <a:rPr lang="en-US" sz="2800" dirty="0" smtClean="0">
                <a:latin typeface="Arial" panose="020B0604020202020204" pitchFamily="34" charset="0"/>
                <a:cs typeface="Arial" panose="020B0604020202020204" pitchFamily="34" charset="0"/>
              </a:rPr>
              <a:t>breathing </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 Humming</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 Singing</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Washing your face with cold </a:t>
            </a:r>
            <a:r>
              <a:rPr lang="en-US" sz="2800" dirty="0" smtClean="0">
                <a:latin typeface="Arial" panose="020B0604020202020204" pitchFamily="34" charset="0"/>
                <a:cs typeface="Arial" panose="020B0604020202020204" pitchFamily="34" charset="0"/>
              </a:rPr>
              <a:t>water </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 Meditation</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Balancing the gut </a:t>
            </a:r>
            <a:r>
              <a:rPr lang="en-US" sz="2800" dirty="0" smtClean="0">
                <a:latin typeface="Arial" panose="020B0604020202020204" pitchFamily="34" charset="0"/>
                <a:cs typeface="Arial" panose="020B0604020202020204" pitchFamily="34" charset="0"/>
              </a:rPr>
              <a:t>microbiome</a:t>
            </a:r>
          </a:p>
          <a:p>
            <a:pPr marL="0" indent="0">
              <a:buNone/>
            </a:pPr>
            <a:r>
              <a:rPr lang="en-US" sz="2800" dirty="0" smtClean="0">
                <a:latin typeface="Arial" panose="020B0604020202020204" pitchFamily="34" charset="0"/>
                <a:cs typeface="Arial" panose="020B0604020202020204" pitchFamily="34" charset="0"/>
              </a:rPr>
              <a:t> </a:t>
            </a:r>
          </a:p>
          <a:p>
            <a:pPr marL="0" indent="0" algn="ctr">
              <a:buNone/>
            </a:pPr>
            <a:r>
              <a:rPr lang="en-US" sz="2800" i="1" dirty="0" smtClean="0">
                <a:latin typeface="Arial" panose="020B0604020202020204" pitchFamily="34" charset="0"/>
                <a:cs typeface="Arial" panose="020B0604020202020204" pitchFamily="34" charset="0"/>
              </a:rPr>
              <a:t>All of these activities tone the </a:t>
            </a:r>
            <a:r>
              <a:rPr lang="en-US" sz="2800" i="1" dirty="0" err="1" smtClean="0">
                <a:latin typeface="Arial" panose="020B0604020202020204" pitchFamily="34" charset="0"/>
                <a:cs typeface="Arial" panose="020B0604020202020204" pitchFamily="34" charset="0"/>
              </a:rPr>
              <a:t>vagus</a:t>
            </a:r>
            <a:r>
              <a:rPr lang="en-US" sz="2800" i="1" dirty="0" smtClean="0">
                <a:latin typeface="Arial" panose="020B0604020202020204" pitchFamily="34" charset="0"/>
                <a:cs typeface="Arial" panose="020B0604020202020204" pitchFamily="34" charset="0"/>
              </a:rPr>
              <a:t> nerve and help the nervous system to heal </a:t>
            </a:r>
          </a:p>
        </p:txBody>
      </p:sp>
      <p:sp>
        <p:nvSpPr>
          <p:cNvPr id="4" name="TextBox 3"/>
          <p:cNvSpPr txBox="1"/>
          <p:nvPr/>
        </p:nvSpPr>
        <p:spPr>
          <a:xfrm>
            <a:off x="7304314" y="6248400"/>
            <a:ext cx="1713931" cy="954107"/>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a:p>
            <a:endParaRPr lang="en-US" dirty="0"/>
          </a:p>
        </p:txBody>
      </p:sp>
    </p:spTree>
    <p:extLst>
      <p:ext uri="{BB962C8B-B14F-4D97-AF65-F5344CB8AC3E}">
        <p14:creationId xmlns:p14="http://schemas.microsoft.com/office/powerpoint/2010/main" val="205059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EMDR For Healing Trauma</a:t>
            </a:r>
            <a:endParaRPr lang="en-US" dirty="0">
              <a:solidFill>
                <a:srgbClr val="C00000"/>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marL="0" indent="0">
              <a:buNone/>
            </a:pP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Psychotherapuetic</a:t>
            </a:r>
            <a:r>
              <a:rPr lang="en-US" sz="2800" dirty="0" smtClean="0">
                <a:latin typeface="Arial" panose="020B0604020202020204" pitchFamily="34" charset="0"/>
                <a:cs typeface="Arial" panose="020B0604020202020204" pitchFamily="34" charset="0"/>
              </a:rPr>
              <a:t> method developed by American psychologist, Francine Shapiro in mid 1980s for use with complex trauma and </a:t>
            </a:r>
            <a:r>
              <a:rPr lang="en-US" sz="2800" dirty="0" err="1" smtClean="0">
                <a:latin typeface="Arial" panose="020B0604020202020204" pitchFamily="34" charset="0"/>
                <a:cs typeface="Arial" panose="020B0604020202020204" pitchFamily="34" charset="0"/>
              </a:rPr>
              <a:t>ptsd</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26629" name="Picture 5" descr="C:\Users\redem_000\AppData\Local\Microsoft\Windows\INetCache\IE\OP4VTC3D\emd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352800"/>
            <a:ext cx="4854926" cy="2834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97411" y="6304002"/>
            <a:ext cx="1713931" cy="55399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p:txBody>
      </p:sp>
    </p:spTree>
    <p:extLst>
      <p:ext uri="{BB962C8B-B14F-4D97-AF65-F5344CB8AC3E}">
        <p14:creationId xmlns:p14="http://schemas.microsoft.com/office/powerpoint/2010/main" val="3692009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(Little Birds)Exercise</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Arial" panose="020B0604020202020204" pitchFamily="34" charset="0"/>
                <a:cs typeface="Arial" panose="020B0604020202020204" pitchFamily="34" charset="0"/>
              </a:rPr>
              <a:t>Sit quietly with spine straight and both hands palm up in your lap, eyes closed</a:t>
            </a:r>
          </a:p>
          <a:p>
            <a:r>
              <a:rPr lang="en-US" dirty="0" smtClean="0">
                <a:latin typeface="Arial" panose="020B0604020202020204" pitchFamily="34" charset="0"/>
                <a:cs typeface="Arial" panose="020B0604020202020204" pitchFamily="34" charset="0"/>
              </a:rPr>
              <a:t>Think of a negative belief you have about yourself and let that sit in the palm of your right hand. Think of the opposite of the negative belief and let it sit in your left hand</a:t>
            </a:r>
          </a:p>
          <a:p>
            <a:r>
              <a:rPr lang="en-US" dirty="0" smtClean="0">
                <a:latin typeface="Arial" panose="020B0604020202020204" pitchFamily="34" charset="0"/>
                <a:cs typeface="Arial" panose="020B0604020202020204" pitchFamily="34" charset="0"/>
              </a:rPr>
              <a:t>Gently close your fingers around each belief in your hands, like you are holding a tiny bird there</a:t>
            </a:r>
          </a:p>
          <a:p>
            <a:r>
              <a:rPr lang="en-US" dirty="0" smtClean="0">
                <a:latin typeface="Arial" panose="020B0604020202020204" pitchFamily="34" charset="0"/>
                <a:cs typeface="Arial" panose="020B0604020202020204" pitchFamily="34" charset="0"/>
              </a:rPr>
              <a:t>With eyes closed, begin rolling your eyes back and forth between each hand, feeling the belief and then letting it go</a:t>
            </a:r>
          </a:p>
          <a:p>
            <a:r>
              <a:rPr lang="en-US" dirty="0" smtClean="0">
                <a:latin typeface="Arial" panose="020B0604020202020204" pitchFamily="34" charset="0"/>
                <a:cs typeface="Arial" panose="020B0604020202020204" pitchFamily="34" charset="0"/>
              </a:rPr>
              <a:t>Keep breathing and take your time, doing as many cycles as you need to, then stop moving your eyes and open your right hand, let the bird fly away. Now open your left hand, let the bird fly away. </a:t>
            </a:r>
          </a:p>
          <a:p>
            <a:r>
              <a:rPr lang="en-US" dirty="0" smtClean="0">
                <a:latin typeface="Arial" panose="020B0604020202020204" pitchFamily="34" charset="0"/>
                <a:cs typeface="Arial" panose="020B0604020202020204" pitchFamily="34" charset="0"/>
              </a:rPr>
              <a:t>Take a few more deep breaths and let yourself settle before opening your eyes</a:t>
            </a:r>
          </a:p>
          <a:p>
            <a:r>
              <a:rPr lang="en-US" dirty="0" smtClean="0">
                <a:latin typeface="Arial" panose="020B0604020202020204" pitchFamily="34" charset="0"/>
                <a:cs typeface="Arial" panose="020B0604020202020204" pitchFamily="34" charset="0"/>
              </a:rPr>
              <a:t>It’s good to reflect afterwards and maybe write down your thoughts</a:t>
            </a:r>
          </a:p>
          <a:p>
            <a:endParaRPr lang="en-US" dirty="0" smtClean="0"/>
          </a:p>
          <a:p>
            <a:endParaRPr lang="en-US" dirty="0" smtClean="0"/>
          </a:p>
        </p:txBody>
      </p:sp>
      <p:pic>
        <p:nvPicPr>
          <p:cNvPr id="27650" name="Picture 2" descr="C:\Users\redem_000\AppData\Local\Microsoft\Windows\INetCache\IE\VB5V783V\8172646496_f7e7a712a3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52400"/>
            <a:ext cx="1600200" cy="128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1" name="Picture 3" descr="C:\Users\redem_000\AppData\Local\Microsoft\Windows\INetCache\IE\VB5V783V\8172646496_f7e7a712a3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2400"/>
            <a:ext cx="1600200" cy="128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39000" y="6248399"/>
            <a:ext cx="1713931" cy="954107"/>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a:p>
            <a:endParaRPr lang="en-US" dirty="0"/>
          </a:p>
        </p:txBody>
      </p:sp>
    </p:spTree>
    <p:extLst>
      <p:ext uri="{BB962C8B-B14F-4D97-AF65-F5344CB8AC3E}">
        <p14:creationId xmlns:p14="http://schemas.microsoft.com/office/powerpoint/2010/main" val="1271438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00000"/>
                </a:solidFill>
                <a:latin typeface="Arial" panose="020B0604020202020204" pitchFamily="34" charset="0"/>
                <a:cs typeface="Arial" panose="020B0604020202020204" pitchFamily="34" charset="0"/>
              </a:rPr>
              <a:t>Integrate (into great) You</a:t>
            </a:r>
            <a:endParaRPr lang="en-US" sz="4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Arial" panose="020B0604020202020204" pitchFamily="34" charset="0"/>
                <a:cs typeface="Arial" panose="020B0604020202020204" pitchFamily="34" charset="0"/>
              </a:rPr>
              <a:t>Integration means bringing all the parts of us together in a unified whole – observing, trying new things, allowing change in ourselves and others</a:t>
            </a:r>
          </a:p>
          <a:p>
            <a:pPr marL="0" indent="0">
              <a:buNone/>
            </a:pPr>
            <a:r>
              <a:rPr lang="en-US" sz="2800" dirty="0" smtClean="0">
                <a:latin typeface="Arial" panose="020B0604020202020204" pitchFamily="34" charset="0"/>
                <a:cs typeface="Arial" panose="020B0604020202020204" pitchFamily="34" charset="0"/>
              </a:rPr>
              <a:t> </a:t>
            </a:r>
          </a:p>
          <a:p>
            <a:pPr marL="0" indent="0">
              <a:buNone/>
            </a:pPr>
            <a:r>
              <a:rPr lang="en-US" sz="2800" dirty="0" smtClean="0">
                <a:latin typeface="Arial" panose="020B0604020202020204" pitchFamily="34" charset="0"/>
                <a:cs typeface="Arial" panose="020B0604020202020204" pitchFamily="34" charset="0"/>
              </a:rPr>
              <a:t>We integrate when we attend to ourselves by observing, inquiring, noticing, engaging, connecting and continuing to give ourselves time to heal </a:t>
            </a:r>
          </a:p>
        </p:txBody>
      </p:sp>
      <p:pic>
        <p:nvPicPr>
          <p:cNvPr id="28674" name="Picture 2" descr="C:\Users\redem_000\AppData\Local\Microsoft\Windows\INetCache\IE\VB5V783V\29920284633_716b2975e6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953000"/>
            <a:ext cx="2951662" cy="1554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5201" y="6289582"/>
            <a:ext cx="1713931" cy="707886"/>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a:p>
            <a:endParaRPr lang="en-US" sz="1000" dirty="0"/>
          </a:p>
        </p:txBody>
      </p:sp>
    </p:spTree>
    <p:extLst>
      <p:ext uri="{BB962C8B-B14F-4D97-AF65-F5344CB8AC3E}">
        <p14:creationId xmlns:p14="http://schemas.microsoft.com/office/powerpoint/2010/main" val="1443943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Arial" panose="020B0604020202020204" pitchFamily="34" charset="0"/>
                <a:cs typeface="Arial" panose="020B0604020202020204" pitchFamily="34" charset="0"/>
              </a:rPr>
              <a:t>What </a:t>
            </a:r>
            <a:r>
              <a:rPr lang="en-US" dirty="0">
                <a:solidFill>
                  <a:srgbClr val="C00000"/>
                </a:solidFill>
                <a:latin typeface="Arial" panose="020B0604020202020204" pitchFamily="34" charset="0"/>
                <a:cs typeface="Arial" panose="020B0604020202020204" pitchFamily="34" charset="0"/>
              </a:rPr>
              <a:t>T</a:t>
            </a:r>
            <a:r>
              <a:rPr lang="en-US" dirty="0" smtClean="0">
                <a:solidFill>
                  <a:srgbClr val="C00000"/>
                </a:solidFill>
                <a:latin typeface="Arial" panose="020B0604020202020204" pitchFamily="34" charset="0"/>
                <a:cs typeface="Arial" panose="020B0604020202020204" pitchFamily="34" charset="0"/>
              </a:rPr>
              <a:t>he Bleep Is Going On?</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US" sz="3600" dirty="0" smtClean="0">
                <a:latin typeface="Arial" panose="020B0604020202020204" pitchFamily="34" charset="0"/>
                <a:cs typeface="Arial" panose="020B0604020202020204" pitchFamily="34" charset="0"/>
              </a:rPr>
              <a:t>Polarity  </a:t>
            </a:r>
          </a:p>
          <a:p>
            <a:r>
              <a:rPr lang="en-US" sz="3600" dirty="0" smtClean="0">
                <a:latin typeface="Arial" panose="020B0604020202020204" pitchFamily="34" charset="0"/>
                <a:cs typeface="Arial" panose="020B0604020202020204" pitchFamily="34" charset="0"/>
              </a:rPr>
              <a:t>Rigidity  </a:t>
            </a:r>
          </a:p>
          <a:p>
            <a:r>
              <a:rPr lang="en-US" sz="3600" dirty="0" smtClean="0">
                <a:latin typeface="Arial" panose="020B0604020202020204" pitchFamily="34" charset="0"/>
                <a:cs typeface="Arial" panose="020B0604020202020204" pitchFamily="34" charset="0"/>
              </a:rPr>
              <a:t>Politics  </a:t>
            </a:r>
          </a:p>
          <a:p>
            <a:r>
              <a:rPr lang="en-US" sz="3600" dirty="0" smtClean="0">
                <a:latin typeface="Arial" panose="020B0604020202020204" pitchFamily="34" charset="0"/>
                <a:cs typeface="Arial" panose="020B0604020202020204" pitchFamily="34" charset="0"/>
              </a:rPr>
              <a:t>Rage </a:t>
            </a:r>
          </a:p>
          <a:p>
            <a:r>
              <a:rPr lang="en-US" sz="3600" dirty="0" smtClean="0">
                <a:latin typeface="Arial" panose="020B0604020202020204" pitchFamily="34" charset="0"/>
                <a:cs typeface="Arial" panose="020B0604020202020204" pitchFamily="34" charset="0"/>
              </a:rPr>
              <a:t>Cynicism</a:t>
            </a:r>
          </a:p>
          <a:p>
            <a:r>
              <a:rPr lang="en-US" sz="3600" dirty="0" smtClean="0">
                <a:latin typeface="Arial" panose="020B0604020202020204" pitchFamily="34" charset="0"/>
                <a:cs typeface="Arial" panose="020B0604020202020204" pitchFamily="34" charset="0"/>
              </a:rPr>
              <a:t>Violence</a:t>
            </a:r>
          </a:p>
          <a:p>
            <a:endParaRPr lang="en-US" sz="3600" dirty="0" smtClean="0">
              <a:latin typeface="Arial" panose="020B0604020202020204" pitchFamily="34" charset="0"/>
              <a:cs typeface="Arial" panose="020B0604020202020204" pitchFamily="34" charset="0"/>
            </a:endParaRPr>
          </a:p>
          <a:p>
            <a:pPr marL="0" indent="0" algn="ctr">
              <a:buNone/>
            </a:pPr>
            <a:r>
              <a:rPr lang="en-US" sz="4300" dirty="0" smtClean="0">
                <a:solidFill>
                  <a:srgbClr val="C00000"/>
                </a:solidFill>
                <a:latin typeface="Arial" panose="020B0604020202020204" pitchFamily="34" charset="0"/>
                <a:cs typeface="Arial" panose="020B0604020202020204" pitchFamily="34" charset="0"/>
              </a:rPr>
              <a:t>  </a:t>
            </a:r>
          </a:p>
          <a:p>
            <a:pPr marL="0" indent="0" algn="ctr">
              <a:buNone/>
            </a:pPr>
            <a:r>
              <a:rPr lang="en-US" sz="4300" dirty="0" smtClean="0">
                <a:solidFill>
                  <a:srgbClr val="C00000"/>
                </a:solidFill>
              </a:rPr>
              <a:t> </a:t>
            </a:r>
            <a:r>
              <a:rPr lang="en-US" sz="4300" i="1" dirty="0" smtClean="0">
                <a:solidFill>
                  <a:srgbClr val="C00000"/>
                </a:solidFill>
                <a:latin typeface="Arial" panose="020B0604020202020204" pitchFamily="34" charset="0"/>
                <a:cs typeface="Arial" panose="020B0604020202020204" pitchFamily="34" charset="0"/>
              </a:rPr>
              <a:t>What now and what can we do?</a:t>
            </a:r>
            <a:r>
              <a:rPr lang="en-US" sz="4300" i="1" dirty="0" smtClean="0">
                <a:latin typeface="Arial" panose="020B0604020202020204" pitchFamily="34" charset="0"/>
                <a:cs typeface="Arial" panose="020B0604020202020204" pitchFamily="34" charset="0"/>
              </a:rPr>
              <a:t> </a:t>
            </a:r>
            <a:endParaRPr lang="en-US" sz="4300" i="1" dirty="0">
              <a:latin typeface="Arial" panose="020B0604020202020204" pitchFamily="34" charset="0"/>
              <a:cs typeface="Arial" panose="020B0604020202020204" pitchFamily="34" charset="0"/>
            </a:endParaRPr>
          </a:p>
        </p:txBody>
      </p:sp>
      <p:pic>
        <p:nvPicPr>
          <p:cNvPr id="2051" name="Picture 3" descr="C:\Users\redem_000\AppData\Local\Microsoft\Windows\INetCache\IE\OP4VTC3D\404754201_7903db7bed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676400"/>
            <a:ext cx="3429000" cy="29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1483" y="6324600"/>
            <a:ext cx="1713931" cy="830997"/>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40446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Let’s Start By Breathing</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267200"/>
          </a:xfrm>
        </p:spPr>
        <p:txBody>
          <a:bodyPr>
            <a:normAutofit fontScale="85000" lnSpcReduction="10000"/>
          </a:bodyPr>
          <a:lstStyle/>
          <a:p>
            <a:pPr marL="0" indent="0">
              <a:buNone/>
            </a:pPr>
            <a:r>
              <a:rPr lang="en-US" sz="3300" i="1" dirty="0" smtClean="0">
                <a:solidFill>
                  <a:srgbClr val="00B050"/>
                </a:solidFill>
                <a:latin typeface="Arial" panose="020B0604020202020204" pitchFamily="34" charset="0"/>
                <a:cs typeface="Arial" panose="020B0604020202020204" pitchFamily="34" charset="0"/>
              </a:rPr>
              <a:t>Exhaling longer than inhaling allows our </a:t>
            </a:r>
            <a:r>
              <a:rPr lang="en-US" sz="3300" i="1" dirty="0" err="1" smtClean="0">
                <a:solidFill>
                  <a:srgbClr val="00B050"/>
                </a:solidFill>
                <a:latin typeface="Arial" panose="020B0604020202020204" pitchFamily="34" charset="0"/>
                <a:cs typeface="Arial" panose="020B0604020202020204" pitchFamily="34" charset="0"/>
              </a:rPr>
              <a:t>vagus</a:t>
            </a:r>
            <a:r>
              <a:rPr lang="en-US" sz="3300" i="1" dirty="0" smtClean="0">
                <a:solidFill>
                  <a:srgbClr val="00B050"/>
                </a:solidFill>
                <a:latin typeface="Arial" panose="020B0604020202020204" pitchFamily="34" charset="0"/>
                <a:cs typeface="Arial" panose="020B0604020202020204" pitchFamily="34" charset="0"/>
              </a:rPr>
              <a:t> nerve to up-regulate the parasympathetic (rest and digest) part of our nervous system</a:t>
            </a:r>
          </a:p>
          <a:p>
            <a:pPr marL="0" indent="0" algn="ctr">
              <a:buNone/>
            </a:pPr>
            <a:endParaRPr lang="en-US" i="1" dirty="0" smtClean="0">
              <a:solidFill>
                <a:srgbClr val="00B050"/>
              </a:solidFill>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S</a:t>
            </a:r>
            <a:r>
              <a:rPr lang="en-US" sz="3300" dirty="0" smtClean="0">
                <a:latin typeface="Arial" panose="020B0604020202020204" pitchFamily="34" charset="0"/>
                <a:cs typeface="Arial" panose="020B0604020202020204" pitchFamily="34" charset="0"/>
              </a:rPr>
              <a:t>it or lie down if possible, close </a:t>
            </a:r>
            <a:r>
              <a:rPr lang="en-US" sz="3300" dirty="0">
                <a:latin typeface="Arial" panose="020B0604020202020204" pitchFamily="34" charset="0"/>
                <a:cs typeface="Arial" panose="020B0604020202020204" pitchFamily="34" charset="0"/>
              </a:rPr>
              <a:t>your eyes</a:t>
            </a:r>
            <a:endParaRPr lang="en-US"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Breathe slowly through the nose for </a:t>
            </a:r>
            <a:r>
              <a:rPr lang="en-US" sz="3300" b="1" dirty="0" smtClean="0">
                <a:latin typeface="Arial" panose="020B0604020202020204" pitchFamily="34" charset="0"/>
                <a:cs typeface="Arial" panose="020B0604020202020204" pitchFamily="34" charset="0"/>
              </a:rPr>
              <a:t>six counts </a:t>
            </a:r>
          </a:p>
          <a:p>
            <a:r>
              <a:rPr lang="en-US" sz="3300" dirty="0" smtClean="0">
                <a:latin typeface="Arial" panose="020B0604020202020204" pitchFamily="34" charset="0"/>
                <a:cs typeface="Arial" panose="020B0604020202020204" pitchFamily="34" charset="0"/>
              </a:rPr>
              <a:t>Hold gently for </a:t>
            </a:r>
            <a:r>
              <a:rPr lang="en-US" sz="3300" b="1" dirty="0" smtClean="0">
                <a:latin typeface="Arial" panose="020B0604020202020204" pitchFamily="34" charset="0"/>
                <a:cs typeface="Arial" panose="020B0604020202020204" pitchFamily="34" charset="0"/>
              </a:rPr>
              <a:t>one count</a:t>
            </a:r>
          </a:p>
          <a:p>
            <a:r>
              <a:rPr lang="en-US" sz="3300" dirty="0" smtClean="0">
                <a:latin typeface="Arial" panose="020B0604020202020204" pitchFamily="34" charset="0"/>
                <a:cs typeface="Arial" panose="020B0604020202020204" pitchFamily="34" charset="0"/>
              </a:rPr>
              <a:t>Exhale slowly through the nose for </a:t>
            </a:r>
            <a:r>
              <a:rPr lang="en-US" sz="3300" b="1" dirty="0" smtClean="0">
                <a:latin typeface="Arial" panose="020B0604020202020204" pitchFamily="34" charset="0"/>
                <a:cs typeface="Arial" panose="020B0604020202020204" pitchFamily="34" charset="0"/>
              </a:rPr>
              <a:t>eight counts </a:t>
            </a:r>
          </a:p>
          <a:p>
            <a:r>
              <a:rPr lang="en-US" sz="3300" dirty="0" smtClean="0">
                <a:latin typeface="Arial" panose="020B0604020202020204" pitchFamily="34" charset="0"/>
                <a:cs typeface="Arial" panose="020B0604020202020204" pitchFamily="34" charset="0"/>
              </a:rPr>
              <a:t>Repeat three to five rounds  </a:t>
            </a:r>
          </a:p>
          <a:p>
            <a:endParaRPr lang="en-US" sz="3300" dirty="0" smtClean="0">
              <a:latin typeface="Arial" panose="020B0604020202020204" pitchFamily="34" charset="0"/>
              <a:cs typeface="Arial" panose="020B0604020202020204" pitchFamily="34" charset="0"/>
            </a:endParaRPr>
          </a:p>
          <a:p>
            <a:endParaRPr lang="en-US" dirty="0" smtClean="0"/>
          </a:p>
          <a:p>
            <a:endParaRPr lang="en-US" dirty="0"/>
          </a:p>
          <a:p>
            <a:pPr marL="0" indent="0">
              <a:buNone/>
            </a:pPr>
            <a:endParaRPr lang="en-US" dirty="0"/>
          </a:p>
        </p:txBody>
      </p:sp>
      <p:sp>
        <p:nvSpPr>
          <p:cNvPr id="4" name="TextBox 3"/>
          <p:cNvSpPr txBox="1"/>
          <p:nvPr/>
        </p:nvSpPr>
        <p:spPr>
          <a:xfrm>
            <a:off x="7315200" y="6224435"/>
            <a:ext cx="1713931" cy="677108"/>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3585805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5515" y="1840468"/>
            <a:ext cx="8301285"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
        <p:nvSpPr>
          <p:cNvPr id="19" name="TextBox 18"/>
          <p:cNvSpPr txBox="1"/>
          <p:nvPr/>
        </p:nvSpPr>
        <p:spPr>
          <a:xfrm>
            <a:off x="1371600" y="457200"/>
            <a:ext cx="6692858" cy="830997"/>
          </a:xfrm>
          <a:prstGeom prst="rect">
            <a:avLst/>
          </a:prstGeom>
          <a:noFill/>
        </p:spPr>
        <p:txBody>
          <a:bodyPr wrap="none" rtlCol="0">
            <a:spAutoFit/>
          </a:bodyPr>
          <a:lstStyle/>
          <a:p>
            <a:r>
              <a:rPr lang="en-US" sz="4800" dirty="0" smtClean="0">
                <a:solidFill>
                  <a:srgbClr val="C00000"/>
                </a:solidFill>
                <a:latin typeface="Arial" panose="020B0604020202020204" pitchFamily="34" charset="0"/>
                <a:cs typeface="Arial" panose="020B0604020202020204" pitchFamily="34" charset="0"/>
              </a:rPr>
              <a:t>Dealing But Not Feeling</a:t>
            </a:r>
            <a:endParaRPr lang="en-US" sz="48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78818" y="1589314"/>
            <a:ext cx="5036181" cy="707886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we are constantly busy strong emotions can be suppressed</a:t>
            </a: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When we stop, slow down, without the usual distractions, feelings arise</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Keeping busy may become a habit to avoid feelings </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8202" name="Picture 10" descr="C:\Users\redem_000\AppData\Local\Microsoft\Windows\INetCache\IE\OP4VTC3D\busy-street-32242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999" y="1371600"/>
            <a:ext cx="3097358" cy="4663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74564" y="6335486"/>
            <a:ext cx="1713931" cy="677108"/>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205347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4800" dirty="0" smtClean="0">
                <a:solidFill>
                  <a:srgbClr val="C00000"/>
                </a:solidFill>
                <a:latin typeface="Arial" panose="020B0604020202020204" pitchFamily="34" charset="0"/>
                <a:cs typeface="Arial" panose="020B0604020202020204" pitchFamily="34" charset="0"/>
              </a:rPr>
              <a:t/>
            </a:r>
            <a:br>
              <a:rPr lang="en-US" sz="4800" dirty="0" smtClean="0">
                <a:solidFill>
                  <a:srgbClr val="C00000"/>
                </a:solidFill>
                <a:latin typeface="Arial" panose="020B0604020202020204" pitchFamily="34" charset="0"/>
                <a:cs typeface="Arial" panose="020B0604020202020204" pitchFamily="34" charset="0"/>
              </a:rPr>
            </a:br>
            <a:r>
              <a:rPr lang="en-US" sz="4900" dirty="0" smtClean="0">
                <a:solidFill>
                  <a:srgbClr val="C00000"/>
                </a:solidFill>
                <a:latin typeface="Arial" panose="020B0604020202020204" pitchFamily="34" charset="0"/>
                <a:cs typeface="Arial" panose="020B0604020202020204" pitchFamily="34" charset="0"/>
              </a:rPr>
              <a:t>Fight, Flee, Collapse</a:t>
            </a:r>
            <a:br>
              <a:rPr lang="en-US" sz="4900" dirty="0" smtClean="0">
                <a:solidFill>
                  <a:srgbClr val="C00000"/>
                </a:solidFill>
                <a:latin typeface="Arial" panose="020B0604020202020204" pitchFamily="34" charset="0"/>
                <a:cs typeface="Arial" panose="020B0604020202020204" pitchFamily="34" charset="0"/>
              </a:rPr>
            </a:br>
            <a:endParaRPr lang="en-US" sz="49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068763"/>
          </a:xfrm>
        </p:spPr>
        <p:txBody>
          <a:bodyPr>
            <a:normAutofit/>
          </a:bodyPr>
          <a:lstStyle/>
          <a:p>
            <a:r>
              <a:rPr lang="en-US" sz="2800" dirty="0" smtClean="0">
                <a:latin typeface="Arial" panose="020B0604020202020204" pitchFamily="34" charset="0"/>
                <a:cs typeface="Arial" panose="020B0604020202020204" pitchFamily="34" charset="0"/>
              </a:rPr>
              <a:t>When we are traumatized we try to run or fight and if neither of those things are possible, we freeze or collapse</a:t>
            </a: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We can also feel </a:t>
            </a:r>
            <a:r>
              <a:rPr lang="en-US" sz="2800" dirty="0" err="1" smtClean="0">
                <a:latin typeface="Arial" panose="020B0604020202020204" pitchFamily="34" charset="0"/>
                <a:cs typeface="Arial" panose="020B0604020202020204" pitchFamily="34" charset="0"/>
              </a:rPr>
              <a:t>stree</a:t>
            </a:r>
            <a:r>
              <a:rPr lang="en-US" sz="2800" dirty="0" smtClean="0">
                <a:latin typeface="Arial" panose="020B0604020202020204" pitchFamily="34" charset="0"/>
                <a:cs typeface="Arial" panose="020B0604020202020204" pitchFamily="34" charset="0"/>
              </a:rPr>
              <a:t> about something which happened in the past or we are projecting what we fear may happen in the future</a:t>
            </a:r>
            <a:endParaRPr lang="en-US" sz="2800" dirty="0">
              <a:latin typeface="Arial" panose="020B0604020202020204" pitchFamily="34" charset="0"/>
              <a:cs typeface="Arial" panose="020B0604020202020204" pitchFamily="34" charset="0"/>
            </a:endParaRPr>
          </a:p>
        </p:txBody>
      </p:sp>
      <p:pic>
        <p:nvPicPr>
          <p:cNvPr id="6146" name="Picture 2" descr="C:\Users\redem_000\AppData\Local\Microsoft\Windows\INetCache\IE\QQBGZCOV\exhaus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274595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70473" y="6324600"/>
            <a:ext cx="1713931" cy="830997"/>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a:p>
            <a:endParaRPr lang="en-US" dirty="0"/>
          </a:p>
        </p:txBody>
      </p:sp>
    </p:spTree>
    <p:extLst>
      <p:ext uri="{BB962C8B-B14F-4D97-AF65-F5344CB8AC3E}">
        <p14:creationId xmlns:p14="http://schemas.microsoft.com/office/powerpoint/2010/main" val="1378795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anose="020B0604020202020204" pitchFamily="34" charset="0"/>
                <a:cs typeface="Arial" panose="020B0604020202020204" pitchFamily="34" charset="0"/>
              </a:rPr>
              <a:t>Defend Or Relax?</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6324600" cy="4525963"/>
          </a:xfrm>
        </p:spPr>
        <p:txBody>
          <a:bodyPr>
            <a:normAutofit/>
          </a:bodyPr>
          <a:lstStyle/>
          <a:p>
            <a:r>
              <a:rPr lang="en-US" sz="2800" dirty="0" smtClean="0">
                <a:latin typeface="Arial" panose="020B0604020202020204" pitchFamily="34" charset="0"/>
                <a:cs typeface="Arial" panose="020B0604020202020204" pitchFamily="34" charset="0"/>
              </a:rPr>
              <a:t>Brain chemistry is set in motion when we are very young and our brains are forming as we are nurtured and cared </a:t>
            </a:r>
            <a:r>
              <a:rPr lang="en-US" sz="2800" dirty="0" smtClean="0">
                <a:latin typeface="Arial" panose="020B0604020202020204" pitchFamily="34" charset="0"/>
                <a:cs typeface="Arial" panose="020B0604020202020204" pitchFamily="34" charset="0"/>
              </a:rPr>
              <a:t>for</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Chronic </a:t>
            </a:r>
            <a:r>
              <a:rPr lang="en-US" sz="2800" dirty="0" smtClean="0">
                <a:latin typeface="Arial" panose="020B0604020202020204" pitchFamily="34" charset="0"/>
                <a:cs typeface="Arial" panose="020B0604020202020204" pitchFamily="34" charset="0"/>
              </a:rPr>
              <a:t>stress makes us hypervigilant and we may feel unable to relax, or feel numb and unable to experience pleasure</a:t>
            </a:r>
          </a:p>
        </p:txBody>
      </p:sp>
      <p:pic>
        <p:nvPicPr>
          <p:cNvPr id="17411" name="Picture 3" descr="C:\Users\redem_000\AppData\Local\Microsoft\Windows\INetCache\IE\OP4VTC3D\image-20160222-25898-1xihdl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680" y="1981200"/>
            <a:ext cx="2594539"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91399" y="6400800"/>
            <a:ext cx="1713931" cy="677108"/>
          </a:xfrm>
          <a:prstGeom prst="rect">
            <a:avLst/>
          </a:prstGeom>
          <a:noFill/>
        </p:spPr>
        <p:txBody>
          <a:bodyPr wrap="none" rtlCol="0">
            <a:spAutoFit/>
          </a:bodyPr>
          <a:lstStyle/>
          <a:p>
            <a:r>
              <a:rPr lang="en-US" sz="1000" dirty="0" err="1" smtClean="0">
                <a:latin typeface="Arial" panose="020B0604020202020204" pitchFamily="34" charset="0"/>
                <a:cs typeface="Arial" panose="020B0604020202020204" pitchFamily="34" charset="0"/>
              </a:rPr>
              <a:t>S.Rebekah</a:t>
            </a:r>
            <a:r>
              <a:rPr lang="en-US" sz="1000" dirty="0" smtClean="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11828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Arial" panose="020B0604020202020204" pitchFamily="34" charset="0"/>
                <a:cs typeface="Arial" panose="020B0604020202020204" pitchFamily="34" charset="0"/>
              </a:rPr>
              <a:t>Observing Thoughts, Emotions, Body Sensations</a:t>
            </a:r>
            <a:endParaRPr lang="en-US"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181600" cy="4525963"/>
          </a:xfrm>
        </p:spPr>
        <p:txBody>
          <a:bodyPr>
            <a:normAutofit fontScale="92500" lnSpcReduction="20000"/>
          </a:bodyPr>
          <a:lstStyle/>
          <a:p>
            <a:r>
              <a:rPr lang="en-US" sz="2800" dirty="0" smtClean="0">
                <a:latin typeface="Arial" panose="020B0604020202020204" pitchFamily="34" charset="0"/>
                <a:cs typeface="Arial" panose="020B0604020202020204" pitchFamily="34" charset="0"/>
              </a:rPr>
              <a:t>Observation is the first step in healing</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It takes courage and resolve to become aware of what we think, feel and sense in our bodies</a:t>
            </a: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Noticing and being conscious of what we think and feel is how we track what’s changing or what‘s not</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350525" y="6324600"/>
            <a:ext cx="1713931" cy="707886"/>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sz="1000" dirty="0"/>
          </a:p>
          <a:p>
            <a:endParaRPr lang="en-US" sz="1000" dirty="0"/>
          </a:p>
        </p:txBody>
      </p:sp>
      <p:pic>
        <p:nvPicPr>
          <p:cNvPr id="11269" name="Picture 5" descr="C:\Users\redem_000\AppData\Local\Microsoft\Windows\INetCache\IE\NBMTZ00O\bean-sprout-macr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767" y="2329542"/>
            <a:ext cx="3431689" cy="2623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5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00000"/>
                </a:solidFill>
                <a:latin typeface="Arial" panose="020B0604020202020204" pitchFamily="34" charset="0"/>
                <a:cs typeface="Arial" panose="020B0604020202020204" pitchFamily="34" charset="0"/>
              </a:rPr>
              <a:t>Smoke Alarm/Watchtower</a:t>
            </a:r>
            <a:endParaRPr lang="en-US" sz="4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The </a:t>
            </a:r>
            <a:r>
              <a:rPr lang="en-US" sz="2800" b="1" dirty="0" smtClean="0">
                <a:latin typeface="Arial" panose="020B0604020202020204" pitchFamily="34" charset="0"/>
                <a:cs typeface="Arial" panose="020B0604020202020204" pitchFamily="34" charset="0"/>
              </a:rPr>
              <a:t>amygdala</a:t>
            </a:r>
            <a:r>
              <a:rPr lang="en-US" sz="2800" dirty="0" smtClean="0">
                <a:latin typeface="Arial" panose="020B0604020202020204" pitchFamily="34" charset="0"/>
                <a:cs typeface="Arial" panose="020B0604020202020204" pitchFamily="34" charset="0"/>
              </a:rPr>
              <a:t> is the </a:t>
            </a:r>
            <a:r>
              <a:rPr lang="en-US" sz="2800" b="1" dirty="0" smtClean="0">
                <a:latin typeface="Arial" panose="020B0604020202020204" pitchFamily="34" charset="0"/>
                <a:cs typeface="Arial" panose="020B0604020202020204" pitchFamily="34" charset="0"/>
              </a:rPr>
              <a:t>smoke alarm </a:t>
            </a:r>
            <a:r>
              <a:rPr lang="en-US" sz="2800" dirty="0" smtClean="0">
                <a:latin typeface="Arial" panose="020B0604020202020204" pitchFamily="34" charset="0"/>
                <a:cs typeface="Arial" panose="020B0604020202020204" pitchFamily="34" charset="0"/>
              </a:rPr>
              <a:t>of our brains, telling us when there is danger, along the </a:t>
            </a:r>
            <a:r>
              <a:rPr lang="en-US" sz="2800" b="1" dirty="0" smtClean="0">
                <a:latin typeface="Arial" panose="020B0604020202020204" pitchFamily="34" charset="0"/>
                <a:cs typeface="Arial" panose="020B0604020202020204" pitchFamily="34" charset="0"/>
              </a:rPr>
              <a:t>hippocampus</a:t>
            </a:r>
            <a:r>
              <a:rPr lang="en-US" sz="2800" dirty="0" smtClean="0">
                <a:latin typeface="Arial" panose="020B0604020202020204" pitchFamily="34" charset="0"/>
                <a:cs typeface="Arial" panose="020B0604020202020204" pitchFamily="34" charset="0"/>
              </a:rPr>
              <a:t>. It is an unconscious, limbic function, which happens automatically</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a:t>
            </a:r>
            <a:r>
              <a:rPr lang="en-US" sz="2800" b="1" dirty="0" smtClean="0">
                <a:latin typeface="Arial" panose="020B0604020202020204" pitchFamily="34" charset="0"/>
                <a:cs typeface="Arial" panose="020B0604020202020204" pitchFamily="34" charset="0"/>
              </a:rPr>
              <a:t>medial prefrontal cortex </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mpfc</a:t>
            </a:r>
            <a:r>
              <a:rPr lang="en-US" sz="2800" dirty="0" smtClean="0">
                <a:latin typeface="Arial" panose="020B0604020202020204" pitchFamily="34" charset="0"/>
                <a:cs typeface="Arial" panose="020B0604020202020204" pitchFamily="34" charset="0"/>
              </a:rPr>
              <a:t>) is the </a:t>
            </a:r>
            <a:r>
              <a:rPr lang="en-US" sz="2800" b="1" dirty="0" smtClean="0">
                <a:latin typeface="Arial" panose="020B0604020202020204" pitchFamily="34" charset="0"/>
                <a:cs typeface="Arial" panose="020B0604020202020204" pitchFamily="34" charset="0"/>
              </a:rPr>
              <a:t>watchtower</a:t>
            </a:r>
            <a:r>
              <a:rPr lang="en-US" sz="2800" dirty="0" smtClean="0">
                <a:latin typeface="Arial" panose="020B0604020202020204" pitchFamily="34" charset="0"/>
                <a:cs typeface="Arial" panose="020B0604020202020204" pitchFamily="34" charset="0"/>
              </a:rPr>
              <a:t>, located right above our eyes. It regulates decisions, emotions and our responses to stimuli</a:t>
            </a:r>
          </a:p>
          <a:p>
            <a:pPr marL="0" indent="0">
              <a:buNone/>
            </a:pPr>
            <a:endParaRPr lang="en-US" dirty="0"/>
          </a:p>
        </p:txBody>
      </p:sp>
      <p:sp>
        <p:nvSpPr>
          <p:cNvPr id="4" name="TextBox 3"/>
          <p:cNvSpPr txBox="1"/>
          <p:nvPr/>
        </p:nvSpPr>
        <p:spPr>
          <a:xfrm>
            <a:off x="7315200" y="6324600"/>
            <a:ext cx="1713931" cy="677108"/>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S.Rebekah</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Demirel</a:t>
            </a:r>
            <a:r>
              <a:rPr lang="en-US" sz="1000" dirty="0">
                <a:latin typeface="Arial" panose="020B0604020202020204" pitchFamily="34" charset="0"/>
                <a:cs typeface="Arial" panose="020B0604020202020204" pitchFamily="34" charset="0"/>
              </a:rPr>
              <a:t> 2021</a:t>
            </a:r>
          </a:p>
          <a:p>
            <a:r>
              <a:rPr lang="en-US" sz="1000" dirty="0">
                <a:latin typeface="Arial" panose="020B0604020202020204" pitchFamily="34" charset="0"/>
                <a:cs typeface="Arial" panose="020B0604020202020204" pitchFamily="34" charset="0"/>
              </a:rPr>
              <a:t>www.traumaprograms.com</a:t>
            </a:r>
          </a:p>
          <a:p>
            <a:endParaRPr lang="en-US" dirty="0"/>
          </a:p>
        </p:txBody>
      </p:sp>
    </p:spTree>
    <p:extLst>
      <p:ext uri="{BB962C8B-B14F-4D97-AF65-F5344CB8AC3E}">
        <p14:creationId xmlns:p14="http://schemas.microsoft.com/office/powerpoint/2010/main" val="3642220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11846</TotalTime>
  <Words>1527</Words>
  <Application>Microsoft Office PowerPoint</Application>
  <PresentationFormat>On-screen Show (4:3)</PresentationFormat>
  <Paragraphs>214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What The Bleep Is Going On?</vt:lpstr>
      <vt:lpstr>Let’s Start By Breathing</vt:lpstr>
      <vt:lpstr>PowerPoint Presentation</vt:lpstr>
      <vt:lpstr> Fight, Flee, Collapse </vt:lpstr>
      <vt:lpstr>Defend Or Relax?</vt:lpstr>
      <vt:lpstr>Observing Thoughts, Emotions, Body Sensations</vt:lpstr>
      <vt:lpstr>Smoke Alarm/Watchtower</vt:lpstr>
      <vt:lpstr>Amygdala – The Smoke Alarm</vt:lpstr>
      <vt:lpstr>Medial Pre-Frontal Cortex (MPFC)  The Watchtower</vt:lpstr>
      <vt:lpstr>Thalamus – The Gate Keeper</vt:lpstr>
      <vt:lpstr>Sympathetic NS Auricular Soothing </vt:lpstr>
      <vt:lpstr>When Our Nervous System  Gets Disrupted</vt:lpstr>
      <vt:lpstr>MPFC and Substance Use d/o </vt:lpstr>
      <vt:lpstr>Experience Shapes The Brain</vt:lpstr>
      <vt:lpstr>     Vagus Baby…  </vt:lpstr>
      <vt:lpstr>The Healing Vagus Nerve Pathway</vt:lpstr>
      <vt:lpstr>Healing From The “Bottom Up  and Top Down”</vt:lpstr>
      <vt:lpstr>Top Down – Observing The Mind</vt:lpstr>
      <vt:lpstr>Bottom Up – Engaging The Body</vt:lpstr>
      <vt:lpstr>Tuning Our Voices Together</vt:lpstr>
      <vt:lpstr>Meditation – Lightness</vt:lpstr>
      <vt:lpstr>Toning the Vagus Nerve</vt:lpstr>
      <vt:lpstr>Breathe,Hum,Sing,Splash  Sit and Eat Your Yogurt </vt:lpstr>
      <vt:lpstr>EMDR For Healing Trauma</vt:lpstr>
      <vt:lpstr>(Little Birds)Exercise</vt:lpstr>
      <vt:lpstr>Integrate (into great)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 Demirel</dc:creator>
  <cp:lastModifiedBy>Rebekah Demirel</cp:lastModifiedBy>
  <cp:revision>127</cp:revision>
  <dcterms:created xsi:type="dcterms:W3CDTF">2021-09-22T18:21:01Z</dcterms:created>
  <dcterms:modified xsi:type="dcterms:W3CDTF">2021-10-06T20:48:32Z</dcterms:modified>
</cp:coreProperties>
</file>