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6.xml" ContentType="application/vnd.openxmlformats-officedocument.presentationml.tags+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0" r:id="rId2"/>
    <p:sldId id="1758" r:id="rId3"/>
    <p:sldId id="1764" r:id="rId4"/>
    <p:sldId id="263" r:id="rId5"/>
    <p:sldId id="265" r:id="rId6"/>
    <p:sldId id="267" r:id="rId7"/>
    <p:sldId id="280" r:id="rId8"/>
    <p:sldId id="321" r:id="rId9"/>
    <p:sldId id="1848" r:id="rId10"/>
    <p:sldId id="4336" r:id="rId11"/>
    <p:sldId id="1760" r:id="rId12"/>
    <p:sldId id="1761" r:id="rId13"/>
    <p:sldId id="1739" r:id="rId14"/>
    <p:sldId id="1762" r:id="rId15"/>
    <p:sldId id="1763" r:id="rId16"/>
    <p:sldId id="1706" r:id="rId17"/>
    <p:sldId id="1853" r:id="rId18"/>
    <p:sldId id="1753" r:id="rId19"/>
    <p:sldId id="1717" r:id="rId20"/>
    <p:sldId id="1745" r:id="rId21"/>
    <p:sldId id="1535" r:id="rId22"/>
    <p:sldId id="1718" r:id="rId23"/>
    <p:sldId id="1855" r:id="rId24"/>
    <p:sldId id="1730" r:id="rId25"/>
    <p:sldId id="1735" r:id="rId26"/>
    <p:sldId id="1856" r:id="rId27"/>
    <p:sldId id="1858" r:id="rId28"/>
    <p:sldId id="1740" r:id="rId29"/>
    <p:sldId id="1737" r:id="rId30"/>
    <p:sldId id="1712" r:id="rId31"/>
    <p:sldId id="342" r:id="rId32"/>
    <p:sldId id="1859" r:id="rId33"/>
    <p:sldId id="1860" r:id="rId34"/>
    <p:sldId id="1861" r:id="rId35"/>
    <p:sldId id="1862" r:id="rId36"/>
    <p:sldId id="307" r:id="rId37"/>
    <p:sldId id="306" r:id="rId38"/>
    <p:sldId id="4337" r:id="rId39"/>
    <p:sldId id="1765" r:id="rId40"/>
    <p:sldId id="1759" r:id="rId4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A4A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74FB88-E2F3-4A50-AC60-ACE78C2E0743}" v="654" dt="2019-08-13T23:38:10.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2" autoAdjust="0"/>
    <p:restoredTop sz="86420" autoAdjust="0"/>
  </p:normalViewPr>
  <p:slideViewPr>
    <p:cSldViewPr snapToGrid="0">
      <p:cViewPr>
        <p:scale>
          <a:sx n="60" d="100"/>
          <a:sy n="60" d="100"/>
        </p:scale>
        <p:origin x="144" y="123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0" d="100"/>
          <a:sy n="50" d="100"/>
        </p:scale>
        <p:origin x="281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mie Hill" userId="dcde062a6bc42d38" providerId="LiveId" clId="{B174FB88-E2F3-4A50-AC60-ACE78C2E0743}"/>
    <pc:docChg chg="undo custSel modSld">
      <pc:chgData name="Sammie Hill" userId="dcde062a6bc42d38" providerId="LiveId" clId="{B174FB88-E2F3-4A50-AC60-ACE78C2E0743}" dt="2019-08-13T23:38:10.526" v="2001" actId="14430"/>
      <pc:docMkLst>
        <pc:docMk/>
      </pc:docMkLst>
      <pc:sldChg chg="delSp modSp">
        <pc:chgData name="Sammie Hill" userId="dcde062a6bc42d38" providerId="LiveId" clId="{B174FB88-E2F3-4A50-AC60-ACE78C2E0743}" dt="2019-08-13T23:19:38.926" v="406" actId="962"/>
        <pc:sldMkLst>
          <pc:docMk/>
          <pc:sldMk cId="701033876" sldId="260"/>
        </pc:sldMkLst>
        <pc:spChg chg="mod topLvl">
          <ac:chgData name="Sammie Hill" userId="dcde062a6bc42d38" providerId="LiveId" clId="{B174FB88-E2F3-4A50-AC60-ACE78C2E0743}" dt="2019-08-13T23:18:53.519" v="10" actId="13244"/>
          <ac:spMkLst>
            <pc:docMk/>
            <pc:sldMk cId="701033876" sldId="260"/>
            <ac:spMk id="11" creationId="{00000000-0000-0000-0000-000000000000}"/>
          </ac:spMkLst>
        </pc:spChg>
        <pc:spChg chg="mod">
          <ac:chgData name="Sammie Hill" userId="dcde062a6bc42d38" providerId="LiveId" clId="{B174FB88-E2F3-4A50-AC60-ACE78C2E0743}" dt="2019-08-13T23:18:46.421" v="8" actId="13244"/>
          <ac:spMkLst>
            <pc:docMk/>
            <pc:sldMk cId="701033876" sldId="260"/>
            <ac:spMk id="15" creationId="{00000000-0000-0000-0000-000000000000}"/>
          </ac:spMkLst>
        </pc:spChg>
        <pc:grpChg chg="del mod">
          <ac:chgData name="Sammie Hill" userId="dcde062a6bc42d38" providerId="LiveId" clId="{B174FB88-E2F3-4A50-AC60-ACE78C2E0743}" dt="2019-08-13T23:18:36.484" v="6" actId="165"/>
          <ac:grpSpMkLst>
            <pc:docMk/>
            <pc:sldMk cId="701033876" sldId="260"/>
            <ac:grpSpMk id="10" creationId="{00000000-0000-0000-0000-000000000000}"/>
          </ac:grpSpMkLst>
        </pc:grpChg>
        <pc:picChg chg="mod">
          <ac:chgData name="Sammie Hill" userId="dcde062a6bc42d38" providerId="LiveId" clId="{B174FB88-E2F3-4A50-AC60-ACE78C2E0743}" dt="2019-08-13T23:18:42.169" v="7" actId="13244"/>
          <ac:picMkLst>
            <pc:docMk/>
            <pc:sldMk cId="701033876" sldId="260"/>
            <ac:picMk id="7" creationId="{00000000-0000-0000-0000-000000000000}"/>
          </ac:picMkLst>
        </pc:picChg>
        <pc:picChg chg="del mod">
          <ac:chgData name="Sammie Hill" userId="dcde062a6bc42d38" providerId="LiveId" clId="{B174FB88-E2F3-4A50-AC60-ACE78C2E0743}" dt="2019-08-13T23:18:27.656" v="3" actId="478"/>
          <ac:picMkLst>
            <pc:docMk/>
            <pc:sldMk cId="701033876" sldId="260"/>
            <ac:picMk id="12" creationId="{64E953A8-AAD2-4F64-8B3E-AC12C065DF8A}"/>
          </ac:picMkLst>
        </pc:picChg>
        <pc:picChg chg="mod topLvl">
          <ac:chgData name="Sammie Hill" userId="dcde062a6bc42d38" providerId="LiveId" clId="{B174FB88-E2F3-4A50-AC60-ACE78C2E0743}" dt="2019-08-13T23:19:23.266" v="286" actId="962"/>
          <ac:picMkLst>
            <pc:docMk/>
            <pc:sldMk cId="701033876" sldId="260"/>
            <ac:picMk id="13" creationId="{00000000-0000-0000-0000-000000000000}"/>
          </ac:picMkLst>
        </pc:picChg>
        <pc:picChg chg="mod topLvl">
          <ac:chgData name="Sammie Hill" userId="dcde062a6bc42d38" providerId="LiveId" clId="{B174FB88-E2F3-4A50-AC60-ACE78C2E0743}" dt="2019-08-13T23:19:38.926" v="406" actId="962"/>
          <ac:picMkLst>
            <pc:docMk/>
            <pc:sldMk cId="701033876" sldId="260"/>
            <ac:picMk id="14" creationId="{00000000-0000-0000-0000-000000000000}"/>
          </ac:picMkLst>
        </pc:picChg>
      </pc:sldChg>
      <pc:sldChg chg="modSp">
        <pc:chgData name="Sammie Hill" userId="dcde062a6bc42d38" providerId="LiveId" clId="{B174FB88-E2F3-4A50-AC60-ACE78C2E0743}" dt="2019-08-13T23:21:36.454" v="417" actId="962"/>
        <pc:sldMkLst>
          <pc:docMk/>
          <pc:sldMk cId="2253203622" sldId="263"/>
        </pc:sldMkLst>
        <pc:spChg chg="mod">
          <ac:chgData name="Sammie Hill" userId="dcde062a6bc42d38" providerId="LiveId" clId="{B174FB88-E2F3-4A50-AC60-ACE78C2E0743}" dt="2019-08-13T23:21:34.688" v="416" actId="962"/>
          <ac:spMkLst>
            <pc:docMk/>
            <pc:sldMk cId="2253203622" sldId="263"/>
            <ac:spMk id="10" creationId="{00000000-0000-0000-0000-000000000000}"/>
          </ac:spMkLst>
        </pc:spChg>
        <pc:cxnChg chg="mod">
          <ac:chgData name="Sammie Hill" userId="dcde062a6bc42d38" providerId="LiveId" clId="{B174FB88-E2F3-4A50-AC60-ACE78C2E0743}" dt="2019-08-13T23:21:36.454" v="417" actId="962"/>
          <ac:cxnSpMkLst>
            <pc:docMk/>
            <pc:sldMk cId="2253203622" sldId="263"/>
            <ac:cxnSpMk id="12" creationId="{00000000-0000-0000-0000-000000000000}"/>
          </ac:cxnSpMkLst>
        </pc:cxnChg>
      </pc:sldChg>
      <pc:sldChg chg="addSp modSp">
        <pc:chgData name="Sammie Hill" userId="dcde062a6bc42d38" providerId="LiveId" clId="{B174FB88-E2F3-4A50-AC60-ACE78C2E0743}" dt="2019-08-13T23:34:02.028" v="1709" actId="14430"/>
        <pc:sldMkLst>
          <pc:docMk/>
          <pc:sldMk cId="2210155292" sldId="265"/>
        </pc:sldMkLst>
        <pc:spChg chg="add mod">
          <ac:chgData name="Sammie Hill" userId="dcde062a6bc42d38" providerId="LiveId" clId="{B174FB88-E2F3-4A50-AC60-ACE78C2E0743}" dt="2019-08-13T23:34:02.028" v="1709" actId="14430"/>
          <ac:spMkLst>
            <pc:docMk/>
            <pc:sldMk cId="2210155292" sldId="265"/>
            <ac:spMk id="2" creationId="{6AF11DE5-6894-4EB2-80CD-97BA366FD483}"/>
          </ac:spMkLst>
        </pc:spChg>
        <pc:spChg chg="mod">
          <ac:chgData name="Sammie Hill" userId="dcde062a6bc42d38" providerId="LiveId" clId="{B174FB88-E2F3-4A50-AC60-ACE78C2E0743}" dt="2019-08-13T23:21:44.846" v="419" actId="962"/>
          <ac:spMkLst>
            <pc:docMk/>
            <pc:sldMk cId="2210155292" sldId="265"/>
            <ac:spMk id="8" creationId="{00000000-0000-0000-0000-000000000000}"/>
          </ac:spMkLst>
        </pc:spChg>
        <pc:cxnChg chg="mod">
          <ac:chgData name="Sammie Hill" userId="dcde062a6bc42d38" providerId="LiveId" clId="{B174FB88-E2F3-4A50-AC60-ACE78C2E0743}" dt="2019-08-13T23:21:42.360" v="418" actId="962"/>
          <ac:cxnSpMkLst>
            <pc:docMk/>
            <pc:sldMk cId="2210155292" sldId="265"/>
            <ac:cxnSpMk id="5" creationId="{00000000-0000-0000-0000-000000000000}"/>
          </ac:cxnSpMkLst>
        </pc:cxnChg>
      </pc:sldChg>
      <pc:sldChg chg="addSp modSp">
        <pc:chgData name="Sammie Hill" userId="dcde062a6bc42d38" providerId="LiveId" clId="{B174FB88-E2F3-4A50-AC60-ACE78C2E0743}" dt="2019-08-13T23:34:11.309" v="1711" actId="14430"/>
        <pc:sldMkLst>
          <pc:docMk/>
          <pc:sldMk cId="360184951" sldId="267"/>
        </pc:sldMkLst>
        <pc:spChg chg="add mod">
          <ac:chgData name="Sammie Hill" userId="dcde062a6bc42d38" providerId="LiveId" clId="{B174FB88-E2F3-4A50-AC60-ACE78C2E0743}" dt="2019-08-13T23:34:11.309" v="1711" actId="14430"/>
          <ac:spMkLst>
            <pc:docMk/>
            <pc:sldMk cId="360184951" sldId="267"/>
            <ac:spMk id="2" creationId="{FD1F7F99-C091-4EA3-9187-4834C8538B38}"/>
          </ac:spMkLst>
        </pc:spChg>
        <pc:spChg chg="mod">
          <ac:chgData name="Sammie Hill" userId="dcde062a6bc42d38" providerId="LiveId" clId="{B174FB88-E2F3-4A50-AC60-ACE78C2E0743}" dt="2019-08-13T23:22:02.014" v="481" actId="962"/>
          <ac:spMkLst>
            <pc:docMk/>
            <pc:sldMk cId="360184951" sldId="267"/>
            <ac:spMk id="10" creationId="{00000000-0000-0000-0000-000000000000}"/>
          </ac:spMkLst>
        </pc:spChg>
        <pc:grpChg chg="mod">
          <ac:chgData name="Sammie Hill" userId="dcde062a6bc42d38" providerId="LiveId" clId="{B174FB88-E2F3-4A50-AC60-ACE78C2E0743}" dt="2019-08-13T23:21:57.667" v="480" actId="13244"/>
          <ac:grpSpMkLst>
            <pc:docMk/>
            <pc:sldMk cId="360184951" sldId="267"/>
            <ac:grpSpMk id="7" creationId="{086C0499-27A2-AE4C-8B79-3A4DA4DCFCD7}"/>
          </ac:grpSpMkLst>
        </pc:grpChg>
        <pc:cxnChg chg="mod">
          <ac:chgData name="Sammie Hill" userId="dcde062a6bc42d38" providerId="LiveId" clId="{B174FB88-E2F3-4A50-AC60-ACE78C2E0743}" dt="2019-08-13T23:22:04.252" v="482" actId="962"/>
          <ac:cxnSpMkLst>
            <pc:docMk/>
            <pc:sldMk cId="360184951" sldId="267"/>
            <ac:cxnSpMk id="12" creationId="{00000000-0000-0000-0000-000000000000}"/>
          </ac:cxnSpMkLst>
        </pc:cxnChg>
      </pc:sldChg>
      <pc:sldChg chg="addSp modSp">
        <pc:chgData name="Sammie Hill" userId="dcde062a6bc42d38" providerId="LiveId" clId="{B174FB88-E2F3-4A50-AC60-ACE78C2E0743}" dt="2019-08-13T23:34:23.047" v="1729" actId="14430"/>
        <pc:sldMkLst>
          <pc:docMk/>
          <pc:sldMk cId="4082985380" sldId="280"/>
        </pc:sldMkLst>
        <pc:spChg chg="add mod">
          <ac:chgData name="Sammie Hill" userId="dcde062a6bc42d38" providerId="LiveId" clId="{B174FB88-E2F3-4A50-AC60-ACE78C2E0743}" dt="2019-08-13T23:34:23.047" v="1729" actId="14430"/>
          <ac:spMkLst>
            <pc:docMk/>
            <pc:sldMk cId="4082985380" sldId="280"/>
            <ac:spMk id="2" creationId="{7B6400A0-6227-4A4E-B9A5-48F1EABBDE27}"/>
          </ac:spMkLst>
        </pc:spChg>
        <pc:spChg chg="mod">
          <ac:chgData name="Sammie Hill" userId="dcde062a6bc42d38" providerId="LiveId" clId="{B174FB88-E2F3-4A50-AC60-ACE78C2E0743}" dt="2019-08-13T23:22:17.977" v="486" actId="962"/>
          <ac:spMkLst>
            <pc:docMk/>
            <pc:sldMk cId="4082985380" sldId="280"/>
            <ac:spMk id="11" creationId="{00000000-0000-0000-0000-000000000000}"/>
          </ac:spMkLst>
        </pc:spChg>
        <pc:grpChg chg="mod">
          <ac:chgData name="Sammie Hill" userId="dcde062a6bc42d38" providerId="LiveId" clId="{B174FB88-E2F3-4A50-AC60-ACE78C2E0743}" dt="2019-08-13T23:22:13.485" v="485" actId="13244"/>
          <ac:grpSpMkLst>
            <pc:docMk/>
            <pc:sldMk cId="4082985380" sldId="280"/>
            <ac:grpSpMk id="8" creationId="{6182AAD1-4C01-DB4B-A813-C430CF6D1BF4}"/>
          </ac:grpSpMkLst>
        </pc:grpChg>
        <pc:picChg chg="mod">
          <ac:chgData name="Sammie Hill" userId="dcde062a6bc42d38" providerId="LiveId" clId="{B174FB88-E2F3-4A50-AC60-ACE78C2E0743}" dt="2019-08-13T23:22:19.619" v="487" actId="962"/>
          <ac:picMkLst>
            <pc:docMk/>
            <pc:sldMk cId="4082985380" sldId="280"/>
            <ac:picMk id="12" creationId="{00000000-0000-0000-0000-000000000000}"/>
          </ac:picMkLst>
        </pc:picChg>
        <pc:cxnChg chg="mod">
          <ac:chgData name="Sammie Hill" userId="dcde062a6bc42d38" providerId="LiveId" clId="{B174FB88-E2F3-4A50-AC60-ACE78C2E0743}" dt="2019-08-13T23:22:21.307" v="488" actId="962"/>
          <ac:cxnSpMkLst>
            <pc:docMk/>
            <pc:sldMk cId="4082985380" sldId="280"/>
            <ac:cxnSpMk id="13" creationId="{00000000-0000-0000-0000-000000000000}"/>
          </ac:cxnSpMkLst>
        </pc:cxnChg>
      </pc:sldChg>
      <pc:sldChg chg="addSp delSp modSp">
        <pc:chgData name="Sammie Hill" userId="dcde062a6bc42d38" providerId="LiveId" clId="{B174FB88-E2F3-4A50-AC60-ACE78C2E0743}" dt="2019-08-13T23:37:15.998" v="1963" actId="14430"/>
        <pc:sldMkLst>
          <pc:docMk/>
          <pc:sldMk cId="4016424455" sldId="306"/>
        </pc:sldMkLst>
        <pc:spChg chg="del">
          <ac:chgData name="Sammie Hill" userId="dcde062a6bc42d38" providerId="LiveId" clId="{B174FB88-E2F3-4A50-AC60-ACE78C2E0743}" dt="2019-08-13T23:32:32.069" v="1672" actId="478"/>
          <ac:spMkLst>
            <pc:docMk/>
            <pc:sldMk cId="4016424455" sldId="306"/>
            <ac:spMk id="3" creationId="{D2F19800-6CF5-46B2-9CFD-78FD121283D0}"/>
          </ac:spMkLst>
        </pc:spChg>
        <pc:spChg chg="add del mod">
          <ac:chgData name="Sammie Hill" userId="dcde062a6bc42d38" providerId="LiveId" clId="{B174FB88-E2F3-4A50-AC60-ACE78C2E0743}" dt="2019-08-13T23:32:34.565" v="1673" actId="478"/>
          <ac:spMkLst>
            <pc:docMk/>
            <pc:sldMk cId="4016424455" sldId="306"/>
            <ac:spMk id="5" creationId="{35BE9806-C979-495D-AA3F-6C91A03B093B}"/>
          </ac:spMkLst>
        </pc:spChg>
        <pc:spChg chg="add mod">
          <ac:chgData name="Sammie Hill" userId="dcde062a6bc42d38" providerId="LiveId" clId="{B174FB88-E2F3-4A50-AC60-ACE78C2E0743}" dt="2019-08-13T23:37:15.998" v="1963" actId="14430"/>
          <ac:spMkLst>
            <pc:docMk/>
            <pc:sldMk cId="4016424455" sldId="306"/>
            <ac:spMk id="7" creationId="{80626F3F-B32A-4B69-BFE0-B2551E49B181}"/>
          </ac:spMkLst>
        </pc:spChg>
        <pc:picChg chg="mod">
          <ac:chgData name="Sammie Hill" userId="dcde062a6bc42d38" providerId="LiveId" clId="{B174FB88-E2F3-4A50-AC60-ACE78C2E0743}" dt="2019-08-13T23:32:38.757" v="1674" actId="962"/>
          <ac:picMkLst>
            <pc:docMk/>
            <pc:sldMk cId="4016424455" sldId="306"/>
            <ac:picMk id="8" creationId="{00000000-0000-0000-0000-000000000000}"/>
          </ac:picMkLst>
        </pc:picChg>
        <pc:cxnChg chg="mod">
          <ac:chgData name="Sammie Hill" userId="dcde062a6bc42d38" providerId="LiveId" clId="{B174FB88-E2F3-4A50-AC60-ACE78C2E0743}" dt="2019-08-13T23:32:28.193" v="1671" actId="962"/>
          <ac:cxnSpMkLst>
            <pc:docMk/>
            <pc:sldMk cId="4016424455" sldId="306"/>
            <ac:cxnSpMk id="10" creationId="{00000000-0000-0000-0000-000000000000}"/>
          </ac:cxnSpMkLst>
        </pc:cxnChg>
      </pc:sldChg>
      <pc:sldChg chg="addSp modSp">
        <pc:chgData name="Sammie Hill" userId="dcde062a6bc42d38" providerId="LiveId" clId="{B174FB88-E2F3-4A50-AC60-ACE78C2E0743}" dt="2019-08-13T23:37:07.380" v="1953" actId="14430"/>
        <pc:sldMkLst>
          <pc:docMk/>
          <pc:sldMk cId="3849683149" sldId="307"/>
        </pc:sldMkLst>
        <pc:spChg chg="add mod">
          <ac:chgData name="Sammie Hill" userId="dcde062a6bc42d38" providerId="LiveId" clId="{B174FB88-E2F3-4A50-AC60-ACE78C2E0743}" dt="2019-08-13T23:37:07.380" v="1953" actId="14430"/>
          <ac:spMkLst>
            <pc:docMk/>
            <pc:sldMk cId="3849683149" sldId="307"/>
            <ac:spMk id="2" creationId="{D7162FA4-726E-47CB-8CF9-A8892F3E9875}"/>
          </ac:spMkLst>
        </pc:spChg>
        <pc:spChg chg="mod">
          <ac:chgData name="Sammie Hill" userId="dcde062a6bc42d38" providerId="LiveId" clId="{B174FB88-E2F3-4A50-AC60-ACE78C2E0743}" dt="2019-08-13T23:32:18.736" v="1669"/>
          <ac:spMkLst>
            <pc:docMk/>
            <pc:sldMk cId="3849683149" sldId="307"/>
            <ac:spMk id="4" creationId="{00000000-0000-0000-0000-000000000000}"/>
          </ac:spMkLst>
        </pc:spChg>
        <pc:spChg chg="mod">
          <ac:chgData name="Sammie Hill" userId="dcde062a6bc42d38" providerId="LiveId" clId="{B174FB88-E2F3-4A50-AC60-ACE78C2E0743}" dt="2019-08-13T23:32:18.736" v="1669"/>
          <ac:spMkLst>
            <pc:docMk/>
            <pc:sldMk cId="3849683149" sldId="307"/>
            <ac:spMk id="6" creationId="{734E2AFF-3529-48E3-80D6-185F6D46AFF0}"/>
          </ac:spMkLst>
        </pc:spChg>
        <pc:spChg chg="mod">
          <ac:chgData name="Sammie Hill" userId="dcde062a6bc42d38" providerId="LiveId" clId="{B174FB88-E2F3-4A50-AC60-ACE78C2E0743}" dt="2019-08-13T23:32:18.736" v="1669"/>
          <ac:spMkLst>
            <pc:docMk/>
            <pc:sldMk cId="3849683149" sldId="307"/>
            <ac:spMk id="7" creationId="{00000000-0000-0000-0000-000000000000}"/>
          </ac:spMkLst>
        </pc:spChg>
        <pc:spChg chg="mod">
          <ac:chgData name="Sammie Hill" userId="dcde062a6bc42d38" providerId="LiveId" clId="{B174FB88-E2F3-4A50-AC60-ACE78C2E0743}" dt="2019-08-13T23:32:18.736" v="1669"/>
          <ac:spMkLst>
            <pc:docMk/>
            <pc:sldMk cId="3849683149" sldId="307"/>
            <ac:spMk id="9" creationId="{00000000-0000-0000-0000-000000000000}"/>
          </ac:spMkLst>
        </pc:spChg>
        <pc:grpChg chg="mod">
          <ac:chgData name="Sammie Hill" userId="dcde062a6bc42d38" providerId="LiveId" clId="{B174FB88-E2F3-4A50-AC60-ACE78C2E0743}" dt="2019-08-13T23:32:15.053" v="1666"/>
          <ac:grpSpMkLst>
            <pc:docMk/>
            <pc:sldMk cId="3849683149" sldId="307"/>
            <ac:grpSpMk id="1" creationId="{00000000-0000-0000-0000-000000000000}"/>
          </ac:grpSpMkLst>
        </pc:grpChg>
        <pc:picChg chg="mod">
          <ac:chgData name="Sammie Hill" userId="dcde062a6bc42d38" providerId="LiveId" clId="{B174FB88-E2F3-4A50-AC60-ACE78C2E0743}" dt="2019-08-13T23:32:21.341" v="1670" actId="962"/>
          <ac:picMkLst>
            <pc:docMk/>
            <pc:sldMk cId="3849683149" sldId="307"/>
            <ac:picMk id="10" creationId="{00000000-0000-0000-0000-000000000000}"/>
          </ac:picMkLst>
        </pc:picChg>
        <pc:cxnChg chg="mod">
          <ac:chgData name="Sammie Hill" userId="dcde062a6bc42d38" providerId="LiveId" clId="{B174FB88-E2F3-4A50-AC60-ACE78C2E0743}" dt="2019-08-13T23:32:18.736" v="1669"/>
          <ac:cxnSpMkLst>
            <pc:docMk/>
            <pc:sldMk cId="3849683149" sldId="307"/>
            <ac:cxnSpMk id="8" creationId="{00000000-0000-0000-0000-000000000000}"/>
          </ac:cxnSpMkLst>
        </pc:cxnChg>
      </pc:sldChg>
      <pc:sldChg chg="modSp">
        <pc:chgData name="Sammie Hill" userId="dcde062a6bc42d38" providerId="LiveId" clId="{B174FB88-E2F3-4A50-AC60-ACE78C2E0743}" dt="2019-08-13T23:22:39.161" v="492" actId="962"/>
        <pc:sldMkLst>
          <pc:docMk/>
          <pc:sldMk cId="3357572154" sldId="321"/>
        </pc:sldMkLst>
        <pc:spChg chg="mod">
          <ac:chgData name="Sammie Hill" userId="dcde062a6bc42d38" providerId="LiveId" clId="{B174FB88-E2F3-4A50-AC60-ACE78C2E0743}" dt="2019-08-13T23:22:28.811" v="489" actId="962"/>
          <ac:spMkLst>
            <pc:docMk/>
            <pc:sldMk cId="3357572154" sldId="321"/>
            <ac:spMk id="4" creationId="{00000000-0000-0000-0000-000000000000}"/>
          </ac:spMkLst>
        </pc:spChg>
        <pc:picChg chg="mod">
          <ac:chgData name="Sammie Hill" userId="dcde062a6bc42d38" providerId="LiveId" clId="{B174FB88-E2F3-4A50-AC60-ACE78C2E0743}" dt="2019-08-13T23:22:30.836" v="490" actId="962"/>
          <ac:picMkLst>
            <pc:docMk/>
            <pc:sldMk cId="3357572154" sldId="321"/>
            <ac:picMk id="5" creationId="{00000000-0000-0000-0000-000000000000}"/>
          </ac:picMkLst>
        </pc:picChg>
        <pc:picChg chg="mod">
          <ac:chgData name="Sammie Hill" userId="dcde062a6bc42d38" providerId="LiveId" clId="{B174FB88-E2F3-4A50-AC60-ACE78C2E0743}" dt="2019-08-13T23:22:39.161" v="492" actId="962"/>
          <ac:picMkLst>
            <pc:docMk/>
            <pc:sldMk cId="3357572154" sldId="321"/>
            <ac:picMk id="7" creationId="{00000000-0000-0000-0000-000000000000}"/>
          </ac:picMkLst>
        </pc:picChg>
        <pc:cxnChg chg="mod">
          <ac:chgData name="Sammie Hill" userId="dcde062a6bc42d38" providerId="LiveId" clId="{B174FB88-E2F3-4A50-AC60-ACE78C2E0743}" dt="2019-08-13T23:22:33.626" v="491" actId="962"/>
          <ac:cxnSpMkLst>
            <pc:docMk/>
            <pc:sldMk cId="3357572154" sldId="321"/>
            <ac:cxnSpMk id="6" creationId="{00000000-0000-0000-0000-000000000000}"/>
          </ac:cxnSpMkLst>
        </pc:cxnChg>
      </pc:sldChg>
      <pc:sldChg chg="modSp">
        <pc:chgData name="Sammie Hill" userId="dcde062a6bc42d38" providerId="LiveId" clId="{B174FB88-E2F3-4A50-AC60-ACE78C2E0743}" dt="2019-08-13T23:30:31.182" v="1425" actId="962"/>
        <pc:sldMkLst>
          <pc:docMk/>
          <pc:sldMk cId="3318002889" sldId="342"/>
        </pc:sldMkLst>
        <pc:spChg chg="mod">
          <ac:chgData name="Sammie Hill" userId="dcde062a6bc42d38" providerId="LiveId" clId="{B174FB88-E2F3-4A50-AC60-ACE78C2E0743}" dt="2019-08-13T23:30:24.961" v="1423" actId="962"/>
          <ac:spMkLst>
            <pc:docMk/>
            <pc:sldMk cId="3318002889" sldId="342"/>
            <ac:spMk id="4" creationId="{00000000-0000-0000-0000-000000000000}"/>
          </ac:spMkLst>
        </pc:spChg>
        <pc:picChg chg="mod">
          <ac:chgData name="Sammie Hill" userId="dcde062a6bc42d38" providerId="LiveId" clId="{B174FB88-E2F3-4A50-AC60-ACE78C2E0743}" dt="2019-08-13T23:30:27.190" v="1424" actId="962"/>
          <ac:picMkLst>
            <pc:docMk/>
            <pc:sldMk cId="3318002889" sldId="342"/>
            <ac:picMk id="5" creationId="{00000000-0000-0000-0000-000000000000}"/>
          </ac:picMkLst>
        </pc:picChg>
        <pc:picChg chg="mod">
          <ac:chgData name="Sammie Hill" userId="dcde062a6bc42d38" providerId="LiveId" clId="{B174FB88-E2F3-4A50-AC60-ACE78C2E0743}" dt="2019-08-13T23:30:31.182" v="1425" actId="962"/>
          <ac:picMkLst>
            <pc:docMk/>
            <pc:sldMk cId="3318002889" sldId="342"/>
            <ac:picMk id="6" creationId="{00000000-0000-0000-0000-000000000000}"/>
          </ac:picMkLst>
        </pc:picChg>
      </pc:sldChg>
      <pc:sldChg chg="modSp">
        <pc:chgData name="Sammie Hill" userId="dcde062a6bc42d38" providerId="LiveId" clId="{B174FB88-E2F3-4A50-AC60-ACE78C2E0743}" dt="2019-08-13T23:27:40.994" v="1226" actId="962"/>
        <pc:sldMkLst>
          <pc:docMk/>
          <pc:sldMk cId="64366035" sldId="1535"/>
        </pc:sldMkLst>
        <pc:spChg chg="mod">
          <ac:chgData name="Sammie Hill" userId="dcde062a6bc42d38" providerId="LiveId" clId="{B174FB88-E2F3-4A50-AC60-ACE78C2E0743}" dt="2019-08-13T23:27:39.397" v="1225" actId="962"/>
          <ac:spMkLst>
            <pc:docMk/>
            <pc:sldMk cId="64366035" sldId="1535"/>
            <ac:spMk id="11" creationId="{00000000-0000-0000-0000-000000000000}"/>
          </ac:spMkLst>
        </pc:spChg>
        <pc:grpChg chg="mod">
          <ac:chgData name="Sammie Hill" userId="dcde062a6bc42d38" providerId="LiveId" clId="{B174FB88-E2F3-4A50-AC60-ACE78C2E0743}" dt="2019-08-13T23:27:34.253" v="1224" actId="13244"/>
          <ac:grpSpMkLst>
            <pc:docMk/>
            <pc:sldMk cId="64366035" sldId="1535"/>
            <ac:grpSpMk id="8" creationId="{C0E5038F-AD8D-334C-9E7A-B4B9E648E06E}"/>
          </ac:grpSpMkLst>
        </pc:grpChg>
        <pc:cxnChg chg="mod">
          <ac:chgData name="Sammie Hill" userId="dcde062a6bc42d38" providerId="LiveId" clId="{B174FB88-E2F3-4A50-AC60-ACE78C2E0743}" dt="2019-08-13T23:27:40.994" v="1226" actId="962"/>
          <ac:cxnSpMkLst>
            <pc:docMk/>
            <pc:sldMk cId="64366035" sldId="1535"/>
            <ac:cxnSpMk id="12" creationId="{00000000-0000-0000-0000-000000000000}"/>
          </ac:cxnSpMkLst>
        </pc:cxnChg>
      </pc:sldChg>
      <pc:sldChg chg="addSp modSp">
        <pc:chgData name="Sammie Hill" userId="dcde062a6bc42d38" providerId="LiveId" clId="{B174FB88-E2F3-4A50-AC60-ACE78C2E0743}" dt="2019-08-13T23:35:34.895" v="1831" actId="14430"/>
        <pc:sldMkLst>
          <pc:docMk/>
          <pc:sldMk cId="3227960804" sldId="1706"/>
        </pc:sldMkLst>
        <pc:spChg chg="add mod">
          <ac:chgData name="Sammie Hill" userId="dcde062a6bc42d38" providerId="LiveId" clId="{B174FB88-E2F3-4A50-AC60-ACE78C2E0743}" dt="2019-08-13T23:35:34.895" v="1831" actId="14430"/>
          <ac:spMkLst>
            <pc:docMk/>
            <pc:sldMk cId="3227960804" sldId="1706"/>
            <ac:spMk id="2" creationId="{F54733BB-333D-44C6-8B0E-CD5CF43F4A9A}"/>
          </ac:spMkLst>
        </pc:spChg>
        <pc:spChg chg="mod">
          <ac:chgData name="Sammie Hill" userId="dcde062a6bc42d38" providerId="LiveId" clId="{B174FB88-E2F3-4A50-AC60-ACE78C2E0743}" dt="2019-08-13T23:26:21.762" v="1062" actId="962"/>
          <ac:spMkLst>
            <pc:docMk/>
            <pc:sldMk cId="3227960804" sldId="1706"/>
            <ac:spMk id="10" creationId="{00000000-0000-0000-0000-000000000000}"/>
          </ac:spMkLst>
        </pc:spChg>
        <pc:grpChg chg="mod">
          <ac:chgData name="Sammie Hill" userId="dcde062a6bc42d38" providerId="LiveId" clId="{B174FB88-E2F3-4A50-AC60-ACE78C2E0743}" dt="2019-08-13T23:26:17.529" v="1061" actId="13244"/>
          <ac:grpSpMkLst>
            <pc:docMk/>
            <pc:sldMk cId="3227960804" sldId="1706"/>
            <ac:grpSpMk id="11" creationId="{82DC4002-4C2D-B14C-95E6-A13A9C92D57C}"/>
          </ac:grpSpMkLst>
        </pc:grpChg>
        <pc:cxnChg chg="mod">
          <ac:chgData name="Sammie Hill" userId="dcde062a6bc42d38" providerId="LiveId" clId="{B174FB88-E2F3-4A50-AC60-ACE78C2E0743}" dt="2019-08-13T23:26:23.033" v="1063" actId="962"/>
          <ac:cxnSpMkLst>
            <pc:docMk/>
            <pc:sldMk cId="3227960804" sldId="1706"/>
            <ac:cxnSpMk id="14" creationId="{00000000-0000-0000-0000-000000000000}"/>
          </ac:cxnSpMkLst>
        </pc:cxnChg>
      </pc:sldChg>
      <pc:sldChg chg="modSp">
        <pc:chgData name="Sammie Hill" userId="dcde062a6bc42d38" providerId="LiveId" clId="{B174FB88-E2F3-4A50-AC60-ACE78C2E0743}" dt="2019-08-13T23:30:19.303" v="1422" actId="962"/>
        <pc:sldMkLst>
          <pc:docMk/>
          <pc:sldMk cId="1494087078" sldId="1712"/>
        </pc:sldMkLst>
        <pc:spChg chg="mod">
          <ac:chgData name="Sammie Hill" userId="dcde062a6bc42d38" providerId="LiveId" clId="{B174FB88-E2F3-4A50-AC60-ACE78C2E0743}" dt="2019-08-13T23:30:16.221" v="1420" actId="962"/>
          <ac:spMkLst>
            <pc:docMk/>
            <pc:sldMk cId="1494087078" sldId="1712"/>
            <ac:spMk id="9" creationId="{00000000-0000-0000-0000-000000000000}"/>
          </ac:spMkLst>
        </pc:spChg>
        <pc:picChg chg="mod">
          <ac:chgData name="Sammie Hill" userId="dcde062a6bc42d38" providerId="LiveId" clId="{B174FB88-E2F3-4A50-AC60-ACE78C2E0743}" dt="2019-08-13T23:30:17.751" v="1421" actId="962"/>
          <ac:picMkLst>
            <pc:docMk/>
            <pc:sldMk cId="1494087078" sldId="1712"/>
            <ac:picMk id="3" creationId="{00000000-0000-0000-0000-000000000000}"/>
          </ac:picMkLst>
        </pc:picChg>
        <pc:cxnChg chg="mod">
          <ac:chgData name="Sammie Hill" userId="dcde062a6bc42d38" providerId="LiveId" clId="{B174FB88-E2F3-4A50-AC60-ACE78C2E0743}" dt="2019-08-13T23:30:19.303" v="1422" actId="962"/>
          <ac:cxnSpMkLst>
            <pc:docMk/>
            <pc:sldMk cId="1494087078" sldId="1712"/>
            <ac:cxnSpMk id="7" creationId="{00000000-0000-0000-0000-000000000000}"/>
          </ac:cxnSpMkLst>
        </pc:cxnChg>
      </pc:sldChg>
      <pc:sldChg chg="addSp modSp">
        <pc:chgData name="Sammie Hill" userId="dcde062a6bc42d38" providerId="LiveId" clId="{B174FB88-E2F3-4A50-AC60-ACE78C2E0743}" dt="2019-08-13T23:35:54.819" v="1861" actId="14430"/>
        <pc:sldMkLst>
          <pc:docMk/>
          <pc:sldMk cId="202531347" sldId="1717"/>
        </pc:sldMkLst>
        <pc:spChg chg="mod">
          <ac:chgData name="Sammie Hill" userId="dcde062a6bc42d38" providerId="LiveId" clId="{B174FB88-E2F3-4A50-AC60-ACE78C2E0743}" dt="2019-08-13T23:27:10.800" v="1186" actId="962"/>
          <ac:spMkLst>
            <pc:docMk/>
            <pc:sldMk cId="202531347" sldId="1717"/>
            <ac:spMk id="2" creationId="{00000000-0000-0000-0000-000000000000}"/>
          </ac:spMkLst>
        </pc:spChg>
        <pc:spChg chg="add mod">
          <ac:chgData name="Sammie Hill" userId="dcde062a6bc42d38" providerId="LiveId" clId="{B174FB88-E2F3-4A50-AC60-ACE78C2E0743}" dt="2019-08-13T23:35:54.819" v="1861" actId="14430"/>
          <ac:spMkLst>
            <pc:docMk/>
            <pc:sldMk cId="202531347" sldId="1717"/>
            <ac:spMk id="3" creationId="{234DE93F-6B54-4F23-BC5B-FE247AFE2E74}"/>
          </ac:spMkLst>
        </pc:spChg>
        <pc:spChg chg="mod">
          <ac:chgData name="Sammie Hill" userId="dcde062a6bc42d38" providerId="LiveId" clId="{B174FB88-E2F3-4A50-AC60-ACE78C2E0743}" dt="2019-08-13T23:27:07.066" v="1184" actId="962"/>
          <ac:spMkLst>
            <pc:docMk/>
            <pc:sldMk cId="202531347" sldId="1717"/>
            <ac:spMk id="14" creationId="{00000000-0000-0000-0000-000000000000}"/>
          </ac:spMkLst>
        </pc:spChg>
        <pc:spChg chg="mod">
          <ac:chgData name="Sammie Hill" userId="dcde062a6bc42d38" providerId="LiveId" clId="{B174FB88-E2F3-4A50-AC60-ACE78C2E0743}" dt="2019-08-13T23:27:15.172" v="1188" actId="13244"/>
          <ac:spMkLst>
            <pc:docMk/>
            <pc:sldMk cId="202531347" sldId="1717"/>
            <ac:spMk id="23" creationId="{00000000-0000-0000-0000-000000000000}"/>
          </ac:spMkLst>
        </pc:spChg>
        <pc:grpChg chg="mod">
          <ac:chgData name="Sammie Hill" userId="dcde062a6bc42d38" providerId="LiveId" clId="{B174FB88-E2F3-4A50-AC60-ACE78C2E0743}" dt="2019-08-13T23:27:02.629" v="1183" actId="13244"/>
          <ac:grpSpMkLst>
            <pc:docMk/>
            <pc:sldMk cId="202531347" sldId="1717"/>
            <ac:grpSpMk id="11" creationId="{2AA1F31A-4293-0241-AA78-CA93B0680E31}"/>
          </ac:grpSpMkLst>
        </pc:grpChg>
        <pc:picChg chg="mod">
          <ac:chgData name="Sammie Hill" userId="dcde062a6bc42d38" providerId="LiveId" clId="{B174FB88-E2F3-4A50-AC60-ACE78C2E0743}" dt="2019-08-13T23:27:09.158" v="1185" actId="962"/>
          <ac:picMkLst>
            <pc:docMk/>
            <pc:sldMk cId="202531347" sldId="1717"/>
            <ac:picMk id="16" creationId="{00000000-0000-0000-0000-000000000000}"/>
          </ac:picMkLst>
        </pc:picChg>
        <pc:cxnChg chg="mod">
          <ac:chgData name="Sammie Hill" userId="dcde062a6bc42d38" providerId="LiveId" clId="{B174FB88-E2F3-4A50-AC60-ACE78C2E0743}" dt="2019-08-13T23:27:12.500" v="1187" actId="962"/>
          <ac:cxnSpMkLst>
            <pc:docMk/>
            <pc:sldMk cId="202531347" sldId="1717"/>
            <ac:cxnSpMk id="15" creationId="{00000000-0000-0000-0000-000000000000}"/>
          </ac:cxnSpMkLst>
        </pc:cxnChg>
      </pc:sldChg>
      <pc:sldChg chg="addSp modSp">
        <pc:chgData name="Sammie Hill" userId="dcde062a6bc42d38" providerId="LiveId" clId="{B174FB88-E2F3-4A50-AC60-ACE78C2E0743}" dt="2019-08-13T23:36:06.294" v="1879" actId="14430"/>
        <pc:sldMkLst>
          <pc:docMk/>
          <pc:sldMk cId="2418579155" sldId="1718"/>
        </pc:sldMkLst>
        <pc:spChg chg="add mod">
          <ac:chgData name="Sammie Hill" userId="dcde062a6bc42d38" providerId="LiveId" clId="{B174FB88-E2F3-4A50-AC60-ACE78C2E0743}" dt="2019-08-13T23:36:06.294" v="1879" actId="14430"/>
          <ac:spMkLst>
            <pc:docMk/>
            <pc:sldMk cId="2418579155" sldId="1718"/>
            <ac:spMk id="2" creationId="{3B09F054-545D-4063-B86A-7977204F3139}"/>
          </ac:spMkLst>
        </pc:spChg>
        <pc:spChg chg="mod">
          <ac:chgData name="Sammie Hill" userId="dcde062a6bc42d38" providerId="LiveId" clId="{B174FB88-E2F3-4A50-AC60-ACE78C2E0743}" dt="2019-08-13T23:28:03.899" v="1230" actId="962"/>
          <ac:spMkLst>
            <pc:docMk/>
            <pc:sldMk cId="2418579155" sldId="1718"/>
            <ac:spMk id="11" creationId="{00000000-0000-0000-0000-000000000000}"/>
          </ac:spMkLst>
        </pc:spChg>
        <pc:grpChg chg="mod">
          <ac:chgData name="Sammie Hill" userId="dcde062a6bc42d38" providerId="LiveId" clId="{B174FB88-E2F3-4A50-AC60-ACE78C2E0743}" dt="2019-08-13T23:27:52.702" v="1229" actId="13244"/>
          <ac:grpSpMkLst>
            <pc:docMk/>
            <pc:sldMk cId="2418579155" sldId="1718"/>
            <ac:grpSpMk id="8" creationId="{CBB05616-EF54-9D46-903E-AD4F85118C0B}"/>
          </ac:grpSpMkLst>
        </pc:grpChg>
        <pc:picChg chg="mod">
          <ac:chgData name="Sammie Hill" userId="dcde062a6bc42d38" providerId="LiveId" clId="{B174FB88-E2F3-4A50-AC60-ACE78C2E0743}" dt="2019-08-13T23:28:05.598" v="1231" actId="962"/>
          <ac:picMkLst>
            <pc:docMk/>
            <pc:sldMk cId="2418579155" sldId="1718"/>
            <ac:picMk id="12" creationId="{00000000-0000-0000-0000-000000000000}"/>
          </ac:picMkLst>
        </pc:picChg>
        <pc:cxnChg chg="mod">
          <ac:chgData name="Sammie Hill" userId="dcde062a6bc42d38" providerId="LiveId" clId="{B174FB88-E2F3-4A50-AC60-ACE78C2E0743}" dt="2019-08-13T23:28:07.364" v="1232" actId="962"/>
          <ac:cxnSpMkLst>
            <pc:docMk/>
            <pc:sldMk cId="2418579155" sldId="1718"/>
            <ac:cxnSpMk id="13" creationId="{00000000-0000-0000-0000-000000000000}"/>
          </ac:cxnSpMkLst>
        </pc:cxnChg>
      </pc:sldChg>
      <pc:sldChg chg="addSp modSp">
        <pc:chgData name="Sammie Hill" userId="dcde062a6bc42d38" providerId="LiveId" clId="{B174FB88-E2F3-4A50-AC60-ACE78C2E0743}" dt="2019-08-13T23:36:22.203" v="1906" actId="14429"/>
        <pc:sldMkLst>
          <pc:docMk/>
          <pc:sldMk cId="2801651728" sldId="1730"/>
        </pc:sldMkLst>
        <pc:spChg chg="add mod">
          <ac:chgData name="Sammie Hill" userId="dcde062a6bc42d38" providerId="LiveId" clId="{B174FB88-E2F3-4A50-AC60-ACE78C2E0743}" dt="2019-08-13T23:36:20.097" v="1903" actId="14430"/>
          <ac:spMkLst>
            <pc:docMk/>
            <pc:sldMk cId="2801651728" sldId="1730"/>
            <ac:spMk id="2" creationId="{2A34F31D-73BA-46B8-8DAA-8F1BA78244F7}"/>
          </ac:spMkLst>
        </pc:spChg>
        <pc:spChg chg="mod">
          <ac:chgData name="Sammie Hill" userId="dcde062a6bc42d38" providerId="LiveId" clId="{B174FB88-E2F3-4A50-AC60-ACE78C2E0743}" dt="2019-08-13T23:28:36.192" v="1293" actId="962"/>
          <ac:spMkLst>
            <pc:docMk/>
            <pc:sldMk cId="2801651728" sldId="1730"/>
            <ac:spMk id="13" creationId="{00000000-0000-0000-0000-000000000000}"/>
          </ac:spMkLst>
        </pc:spChg>
        <pc:grpChg chg="mod">
          <ac:chgData name="Sammie Hill" userId="dcde062a6bc42d38" providerId="LiveId" clId="{B174FB88-E2F3-4A50-AC60-ACE78C2E0743}" dt="2019-08-13T23:28:32.190" v="1292" actId="13244"/>
          <ac:grpSpMkLst>
            <pc:docMk/>
            <pc:sldMk cId="2801651728" sldId="1730"/>
            <ac:grpSpMk id="7" creationId="{457AE95C-0796-6445-A726-296B83502423}"/>
          </ac:grpSpMkLst>
        </pc:grpChg>
        <pc:picChg chg="mod">
          <ac:chgData name="Sammie Hill" userId="dcde062a6bc42d38" providerId="LiveId" clId="{B174FB88-E2F3-4A50-AC60-ACE78C2E0743}" dt="2019-08-13T23:36:22.203" v="1906" actId="14429"/>
          <ac:picMkLst>
            <pc:docMk/>
            <pc:sldMk cId="2801651728" sldId="1730"/>
            <ac:picMk id="14" creationId="{00000000-0000-0000-0000-000000000000}"/>
          </ac:picMkLst>
        </pc:picChg>
        <pc:cxnChg chg="mod">
          <ac:chgData name="Sammie Hill" userId="dcde062a6bc42d38" providerId="LiveId" clId="{B174FB88-E2F3-4A50-AC60-ACE78C2E0743}" dt="2019-08-13T23:36:21.773" v="1905" actId="14429"/>
          <ac:cxnSpMkLst>
            <pc:docMk/>
            <pc:sldMk cId="2801651728" sldId="1730"/>
            <ac:cxnSpMk id="11" creationId="{00000000-0000-0000-0000-000000000000}"/>
          </ac:cxnSpMkLst>
        </pc:cxnChg>
      </pc:sldChg>
      <pc:sldChg chg="addSp modSp">
        <pc:chgData name="Sammie Hill" userId="dcde062a6bc42d38" providerId="LiveId" clId="{B174FB88-E2F3-4A50-AC60-ACE78C2E0743}" dt="2019-08-13T23:36:29.570" v="1918" actId="14430"/>
        <pc:sldMkLst>
          <pc:docMk/>
          <pc:sldMk cId="665114291" sldId="1735"/>
        </pc:sldMkLst>
        <pc:spChg chg="add mod">
          <ac:chgData name="Sammie Hill" userId="dcde062a6bc42d38" providerId="LiveId" clId="{B174FB88-E2F3-4A50-AC60-ACE78C2E0743}" dt="2019-08-13T23:36:29.570" v="1918" actId="14430"/>
          <ac:spMkLst>
            <pc:docMk/>
            <pc:sldMk cId="665114291" sldId="1735"/>
            <ac:spMk id="2" creationId="{BE097E35-4BE0-4531-AC99-BD12E36C02FF}"/>
          </ac:spMkLst>
        </pc:spChg>
        <pc:spChg chg="mod">
          <ac:chgData name="Sammie Hill" userId="dcde062a6bc42d38" providerId="LiveId" clId="{B174FB88-E2F3-4A50-AC60-ACE78C2E0743}" dt="2019-08-13T23:28:46.987" v="1297" actId="962"/>
          <ac:spMkLst>
            <pc:docMk/>
            <pc:sldMk cId="665114291" sldId="1735"/>
            <ac:spMk id="7" creationId="{00000000-0000-0000-0000-000000000000}"/>
          </ac:spMkLst>
        </pc:spChg>
        <pc:spChg chg="mod">
          <ac:chgData name="Sammie Hill" userId="dcde062a6bc42d38" providerId="LiveId" clId="{B174FB88-E2F3-4A50-AC60-ACE78C2E0743}" dt="2019-08-13T23:28:49.990" v="1299" actId="962"/>
          <ac:spMkLst>
            <pc:docMk/>
            <pc:sldMk cId="665114291" sldId="1735"/>
            <ac:spMk id="11" creationId="{00000000-0000-0000-0000-000000000000}"/>
          </ac:spMkLst>
        </pc:spChg>
        <pc:cxnChg chg="mod">
          <ac:chgData name="Sammie Hill" userId="dcde062a6bc42d38" providerId="LiveId" clId="{B174FB88-E2F3-4A50-AC60-ACE78C2E0743}" dt="2019-08-13T23:28:48.471" v="1298" actId="962"/>
          <ac:cxnSpMkLst>
            <pc:docMk/>
            <pc:sldMk cId="665114291" sldId="1735"/>
            <ac:cxnSpMk id="9" creationId="{00000000-0000-0000-0000-000000000000}"/>
          </ac:cxnSpMkLst>
        </pc:cxnChg>
      </pc:sldChg>
      <pc:sldChg chg="addSp modSp">
        <pc:chgData name="Sammie Hill" userId="dcde062a6bc42d38" providerId="LiveId" clId="{B174FB88-E2F3-4A50-AC60-ACE78C2E0743}" dt="2019-08-13T23:36:42.687" v="1930" actId="14430"/>
        <pc:sldMkLst>
          <pc:docMk/>
          <pc:sldMk cId="1773219266" sldId="1737"/>
        </pc:sldMkLst>
        <pc:spChg chg="add mod">
          <ac:chgData name="Sammie Hill" userId="dcde062a6bc42d38" providerId="LiveId" clId="{B174FB88-E2F3-4A50-AC60-ACE78C2E0743}" dt="2019-08-13T23:36:42.687" v="1930" actId="14430"/>
          <ac:spMkLst>
            <pc:docMk/>
            <pc:sldMk cId="1773219266" sldId="1737"/>
            <ac:spMk id="2" creationId="{66930B3F-866B-449E-BCEE-42F74FB177F8}"/>
          </ac:spMkLst>
        </pc:spChg>
        <pc:spChg chg="mod">
          <ac:chgData name="Sammie Hill" userId="dcde062a6bc42d38" providerId="LiveId" clId="{B174FB88-E2F3-4A50-AC60-ACE78C2E0743}" dt="2019-08-13T23:30:09.055" v="1418" actId="962"/>
          <ac:spMkLst>
            <pc:docMk/>
            <pc:sldMk cId="1773219266" sldId="1737"/>
            <ac:spMk id="7" creationId="{00000000-0000-0000-0000-000000000000}"/>
          </ac:spMkLst>
        </pc:spChg>
        <pc:spChg chg="mod">
          <ac:chgData name="Sammie Hill" userId="dcde062a6bc42d38" providerId="LiveId" clId="{B174FB88-E2F3-4A50-AC60-ACE78C2E0743}" dt="2019-08-13T23:30:04.499" v="1417" actId="962"/>
          <ac:spMkLst>
            <pc:docMk/>
            <pc:sldMk cId="1773219266" sldId="1737"/>
            <ac:spMk id="11" creationId="{00000000-0000-0000-0000-000000000000}"/>
          </ac:spMkLst>
        </pc:spChg>
        <pc:cxnChg chg="mod">
          <ac:chgData name="Sammie Hill" userId="dcde062a6bc42d38" providerId="LiveId" clId="{B174FB88-E2F3-4A50-AC60-ACE78C2E0743}" dt="2019-08-13T23:30:10.775" v="1419" actId="962"/>
          <ac:cxnSpMkLst>
            <pc:docMk/>
            <pc:sldMk cId="1773219266" sldId="1737"/>
            <ac:cxnSpMk id="9" creationId="{00000000-0000-0000-0000-000000000000}"/>
          </ac:cxnSpMkLst>
        </pc:cxnChg>
      </pc:sldChg>
      <pc:sldChg chg="addSp modSp">
        <pc:chgData name="Sammie Hill" userId="dcde062a6bc42d38" providerId="LiveId" clId="{B174FB88-E2F3-4A50-AC60-ACE78C2E0743}" dt="2019-08-13T23:35:03.913" v="1807" actId="14430"/>
        <pc:sldMkLst>
          <pc:docMk/>
          <pc:sldMk cId="151595677" sldId="1739"/>
        </pc:sldMkLst>
        <pc:spChg chg="add mod">
          <ac:chgData name="Sammie Hill" userId="dcde062a6bc42d38" providerId="LiveId" clId="{B174FB88-E2F3-4A50-AC60-ACE78C2E0743}" dt="2019-08-13T23:35:03.913" v="1807" actId="14430"/>
          <ac:spMkLst>
            <pc:docMk/>
            <pc:sldMk cId="151595677" sldId="1739"/>
            <ac:spMk id="2" creationId="{677F40EE-4142-492F-81BD-DFA375A09047}"/>
          </ac:spMkLst>
        </pc:spChg>
        <pc:spChg chg="mod">
          <ac:chgData name="Sammie Hill" userId="dcde062a6bc42d38" providerId="LiveId" clId="{B174FB88-E2F3-4A50-AC60-ACE78C2E0743}" dt="2019-08-13T23:24:18.633" v="570" actId="962"/>
          <ac:spMkLst>
            <pc:docMk/>
            <pc:sldMk cId="151595677" sldId="1739"/>
            <ac:spMk id="6" creationId="{00000000-0000-0000-0000-000000000000}"/>
          </ac:spMkLst>
        </pc:spChg>
        <pc:spChg chg="mod">
          <ac:chgData name="Sammie Hill" userId="dcde062a6bc42d38" providerId="LiveId" clId="{B174FB88-E2F3-4A50-AC60-ACE78C2E0743}" dt="2019-08-13T23:24:14.376" v="569" actId="13244"/>
          <ac:spMkLst>
            <pc:docMk/>
            <pc:sldMk cId="151595677" sldId="1739"/>
            <ac:spMk id="11" creationId="{00000000-0000-0000-0000-000000000000}"/>
          </ac:spMkLst>
        </pc:spChg>
      </pc:sldChg>
      <pc:sldChg chg="modSp">
        <pc:chgData name="Sammie Hill" userId="dcde062a6bc42d38" providerId="LiveId" clId="{B174FB88-E2F3-4A50-AC60-ACE78C2E0743}" dt="2019-08-13T23:29:58.423" v="1416" actId="962"/>
        <pc:sldMkLst>
          <pc:docMk/>
          <pc:sldMk cId="1173387936" sldId="1740"/>
        </pc:sldMkLst>
        <pc:spChg chg="mod">
          <ac:chgData name="Sammie Hill" userId="dcde062a6bc42d38" providerId="LiveId" clId="{B174FB88-E2F3-4A50-AC60-ACE78C2E0743}" dt="2019-08-13T23:29:46.843" v="1414" actId="13244"/>
          <ac:spMkLst>
            <pc:docMk/>
            <pc:sldMk cId="1173387936" sldId="1740"/>
            <ac:spMk id="8" creationId="{00000000-0000-0000-0000-000000000000}"/>
          </ac:spMkLst>
        </pc:spChg>
        <pc:spChg chg="mod">
          <ac:chgData name="Sammie Hill" userId="dcde062a6bc42d38" providerId="LiveId" clId="{B174FB88-E2F3-4A50-AC60-ACE78C2E0743}" dt="2019-08-13T23:29:58.423" v="1416" actId="962"/>
          <ac:spMkLst>
            <pc:docMk/>
            <pc:sldMk cId="1173387936" sldId="1740"/>
            <ac:spMk id="9" creationId="{00000000-0000-0000-0000-000000000000}"/>
          </ac:spMkLst>
        </pc:spChg>
        <pc:picChg chg="mod">
          <ac:chgData name="Sammie Hill" userId="dcde062a6bc42d38" providerId="LiveId" clId="{B174FB88-E2F3-4A50-AC60-ACE78C2E0743}" dt="2019-08-13T23:29:42.603" v="1412" actId="13244"/>
          <ac:picMkLst>
            <pc:docMk/>
            <pc:sldMk cId="1173387936" sldId="1740"/>
            <ac:picMk id="3" creationId="{00000000-0000-0000-0000-000000000000}"/>
          </ac:picMkLst>
        </pc:picChg>
        <pc:cxnChg chg="mod">
          <ac:chgData name="Sammie Hill" userId="dcde062a6bc42d38" providerId="LiveId" clId="{B174FB88-E2F3-4A50-AC60-ACE78C2E0743}" dt="2019-08-13T23:29:54.002" v="1415" actId="962"/>
          <ac:cxnSpMkLst>
            <pc:docMk/>
            <pc:sldMk cId="1173387936" sldId="1740"/>
            <ac:cxnSpMk id="7" creationId="{00000000-0000-0000-0000-000000000000}"/>
          </ac:cxnSpMkLst>
        </pc:cxnChg>
      </pc:sldChg>
      <pc:sldChg chg="modSp">
        <pc:chgData name="Sammie Hill" userId="dcde062a6bc42d38" providerId="LiveId" clId="{B174FB88-E2F3-4A50-AC60-ACE78C2E0743}" dt="2019-08-13T23:27:25.515" v="1191" actId="962"/>
        <pc:sldMkLst>
          <pc:docMk/>
          <pc:sldMk cId="836767932" sldId="1745"/>
        </pc:sldMkLst>
        <pc:spChg chg="mod">
          <ac:chgData name="Sammie Hill" userId="dcde062a6bc42d38" providerId="LiveId" clId="{B174FB88-E2F3-4A50-AC60-ACE78C2E0743}" dt="2019-08-13T23:27:21.353" v="1189" actId="962"/>
          <ac:spMkLst>
            <pc:docMk/>
            <pc:sldMk cId="836767932" sldId="1745"/>
            <ac:spMk id="9" creationId="{00000000-0000-0000-0000-000000000000}"/>
          </ac:spMkLst>
        </pc:spChg>
        <pc:picChg chg="mod">
          <ac:chgData name="Sammie Hill" userId="dcde062a6bc42d38" providerId="LiveId" clId="{B174FB88-E2F3-4A50-AC60-ACE78C2E0743}" dt="2019-08-13T23:27:22.758" v="1190" actId="962"/>
          <ac:picMkLst>
            <pc:docMk/>
            <pc:sldMk cId="836767932" sldId="1745"/>
            <ac:picMk id="3" creationId="{00000000-0000-0000-0000-000000000000}"/>
          </ac:picMkLst>
        </pc:picChg>
        <pc:cxnChg chg="mod">
          <ac:chgData name="Sammie Hill" userId="dcde062a6bc42d38" providerId="LiveId" clId="{B174FB88-E2F3-4A50-AC60-ACE78C2E0743}" dt="2019-08-13T23:27:25.515" v="1191" actId="962"/>
          <ac:cxnSpMkLst>
            <pc:docMk/>
            <pc:sldMk cId="836767932" sldId="1745"/>
            <ac:cxnSpMk id="7" creationId="{00000000-0000-0000-0000-000000000000}"/>
          </ac:cxnSpMkLst>
        </pc:cxnChg>
      </pc:sldChg>
      <pc:sldChg chg="addSp modSp">
        <pc:chgData name="Sammie Hill" userId="dcde062a6bc42d38" providerId="LiveId" clId="{B174FB88-E2F3-4A50-AC60-ACE78C2E0743}" dt="2019-08-13T23:35:46.338" v="1843" actId="14430"/>
        <pc:sldMkLst>
          <pc:docMk/>
          <pc:sldMk cId="4135545632" sldId="1753"/>
        </pc:sldMkLst>
        <pc:spChg chg="add mod">
          <ac:chgData name="Sammie Hill" userId="dcde062a6bc42d38" providerId="LiveId" clId="{B174FB88-E2F3-4A50-AC60-ACE78C2E0743}" dt="2019-08-13T23:35:46.338" v="1843" actId="14430"/>
          <ac:spMkLst>
            <pc:docMk/>
            <pc:sldMk cId="4135545632" sldId="1753"/>
            <ac:spMk id="2" creationId="{82A12B13-C08D-4EA2-93D8-BECA4A37804B}"/>
          </ac:spMkLst>
        </pc:spChg>
        <pc:spChg chg="mod">
          <ac:chgData name="Sammie Hill" userId="dcde062a6bc42d38" providerId="LiveId" clId="{B174FB88-E2F3-4A50-AC60-ACE78C2E0743}" dt="2019-08-13T23:26:48.784" v="1121" actId="962"/>
          <ac:spMkLst>
            <pc:docMk/>
            <pc:sldMk cId="4135545632" sldId="1753"/>
            <ac:spMk id="7" creationId="{00000000-0000-0000-0000-000000000000}"/>
          </ac:spMkLst>
        </pc:spChg>
        <pc:spChg chg="mod">
          <ac:chgData name="Sammie Hill" userId="dcde062a6bc42d38" providerId="LiveId" clId="{B174FB88-E2F3-4A50-AC60-ACE78C2E0743}" dt="2019-08-13T23:26:44.587" v="1120" actId="13244"/>
          <ac:spMkLst>
            <pc:docMk/>
            <pc:sldMk cId="4135545632" sldId="1753"/>
            <ac:spMk id="11" creationId="{00000000-0000-0000-0000-000000000000}"/>
          </ac:spMkLst>
        </pc:spChg>
        <pc:cxnChg chg="mod">
          <ac:chgData name="Sammie Hill" userId="dcde062a6bc42d38" providerId="LiveId" clId="{B174FB88-E2F3-4A50-AC60-ACE78C2E0743}" dt="2019-08-13T23:26:50.100" v="1122" actId="962"/>
          <ac:cxnSpMkLst>
            <pc:docMk/>
            <pc:sldMk cId="4135545632" sldId="1753"/>
            <ac:cxnSpMk id="9" creationId="{00000000-0000-0000-0000-000000000000}"/>
          </ac:cxnSpMkLst>
        </pc:cxnChg>
      </pc:sldChg>
      <pc:sldChg chg="addSp modSp">
        <pc:chgData name="Sammie Hill" userId="dcde062a6bc42d38" providerId="LiveId" clId="{B174FB88-E2F3-4A50-AC60-ACE78C2E0743}" dt="2019-08-13T23:33:44.883" v="1694" actId="14430"/>
        <pc:sldMkLst>
          <pc:docMk/>
          <pc:sldMk cId="944854304" sldId="1758"/>
        </pc:sldMkLst>
        <pc:spChg chg="add mod">
          <ac:chgData name="Sammie Hill" userId="dcde062a6bc42d38" providerId="LiveId" clId="{B174FB88-E2F3-4A50-AC60-ACE78C2E0743}" dt="2019-08-13T23:33:44.883" v="1694" actId="14430"/>
          <ac:spMkLst>
            <pc:docMk/>
            <pc:sldMk cId="944854304" sldId="1758"/>
            <ac:spMk id="2" creationId="{999F0D53-1136-48F9-B392-A02BD5AFE08B}"/>
          </ac:spMkLst>
        </pc:spChg>
        <pc:spChg chg="mod">
          <ac:chgData name="Sammie Hill" userId="dcde062a6bc42d38" providerId="LiveId" clId="{B174FB88-E2F3-4A50-AC60-ACE78C2E0743}" dt="2019-08-13T23:21:17.866" v="411" actId="13244"/>
          <ac:spMkLst>
            <pc:docMk/>
            <pc:sldMk cId="944854304" sldId="1758"/>
            <ac:spMk id="8" creationId="{00000000-0000-0000-0000-000000000000}"/>
          </ac:spMkLst>
        </pc:spChg>
        <pc:spChg chg="mod">
          <ac:chgData name="Sammie Hill" userId="dcde062a6bc42d38" providerId="LiveId" clId="{B174FB88-E2F3-4A50-AC60-ACE78C2E0743}" dt="2019-08-13T23:21:20.289" v="412" actId="962"/>
          <ac:spMkLst>
            <pc:docMk/>
            <pc:sldMk cId="944854304" sldId="1758"/>
            <ac:spMk id="9" creationId="{00000000-0000-0000-0000-000000000000}"/>
          </ac:spMkLst>
        </pc:spChg>
        <pc:grpChg chg="mod">
          <ac:chgData name="Sammie Hill" userId="dcde062a6bc42d38" providerId="LiveId" clId="{B174FB88-E2F3-4A50-AC60-ACE78C2E0743}" dt="2019-08-13T23:21:15.799" v="410" actId="962"/>
          <ac:grpSpMkLst>
            <pc:docMk/>
            <pc:sldMk cId="944854304" sldId="1758"/>
            <ac:grpSpMk id="4" creationId="{00000000-0000-0000-0000-000000000000}"/>
          </ac:grpSpMkLst>
        </pc:grpChg>
        <pc:picChg chg="mod">
          <ac:chgData name="Sammie Hill" userId="dcde062a6bc42d38" providerId="LiveId" clId="{B174FB88-E2F3-4A50-AC60-ACE78C2E0743}" dt="2019-08-13T23:21:13.332" v="409" actId="13244"/>
          <ac:picMkLst>
            <pc:docMk/>
            <pc:sldMk cId="944854304" sldId="1758"/>
            <ac:picMk id="3" creationId="{00000000-0000-0000-0000-000000000000}"/>
          </ac:picMkLst>
        </pc:picChg>
      </pc:sldChg>
      <pc:sldChg chg="addSp delSp modSp">
        <pc:chgData name="Sammie Hill" userId="dcde062a6bc42d38" providerId="LiveId" clId="{B174FB88-E2F3-4A50-AC60-ACE78C2E0743}" dt="2019-08-13T23:38:10.526" v="2001" actId="14430"/>
        <pc:sldMkLst>
          <pc:docMk/>
          <pc:sldMk cId="3309618054" sldId="1759"/>
        </pc:sldMkLst>
        <pc:spChg chg="add del mod">
          <ac:chgData name="Sammie Hill" userId="dcde062a6bc42d38" providerId="LiveId" clId="{B174FB88-E2F3-4A50-AC60-ACE78C2E0743}" dt="2019-08-13T23:37:51.205" v="1979" actId="478"/>
          <ac:spMkLst>
            <pc:docMk/>
            <pc:sldMk cId="3309618054" sldId="1759"/>
            <ac:spMk id="2" creationId="{DF56E196-7D68-487D-AF04-CEFA104BF66A}"/>
          </ac:spMkLst>
        </pc:spChg>
        <pc:spChg chg="add mod">
          <ac:chgData name="Sammie Hill" userId="dcde062a6bc42d38" providerId="LiveId" clId="{B174FB88-E2F3-4A50-AC60-ACE78C2E0743}" dt="2019-08-13T23:37:59.629" v="1983" actId="403"/>
          <ac:spMkLst>
            <pc:docMk/>
            <pc:sldMk cId="3309618054" sldId="1759"/>
            <ac:spMk id="3" creationId="{40AE4CB4-D47E-4B6A-89B7-D058F619AA8D}"/>
          </ac:spMkLst>
        </pc:spChg>
        <pc:spChg chg="add mod">
          <ac:chgData name="Sammie Hill" userId="dcde062a6bc42d38" providerId="LiveId" clId="{B174FB88-E2F3-4A50-AC60-ACE78C2E0743}" dt="2019-08-13T23:38:10.526" v="2001" actId="14430"/>
          <ac:spMkLst>
            <pc:docMk/>
            <pc:sldMk cId="3309618054" sldId="1759"/>
            <ac:spMk id="4" creationId="{0AE188D8-A8B3-45B3-AB7D-581797E657F5}"/>
          </ac:spMkLst>
        </pc:spChg>
        <pc:spChg chg="mod">
          <ac:chgData name="Sammie Hill" userId="dcde062a6bc42d38" providerId="LiveId" clId="{B174FB88-E2F3-4A50-AC60-ACE78C2E0743}" dt="2019-08-13T23:33:01.005" v="1681" actId="13244"/>
          <ac:spMkLst>
            <pc:docMk/>
            <pc:sldMk cId="3309618054" sldId="1759"/>
            <ac:spMk id="15" creationId="{CFCD2D63-5D7A-41F6-9630-687AEA57BE77}"/>
          </ac:spMkLst>
        </pc:spChg>
        <pc:spChg chg="del mod">
          <ac:chgData name="Sammie Hill" userId="dcde062a6bc42d38" providerId="LiveId" clId="{B174FB88-E2F3-4A50-AC60-ACE78C2E0743}" dt="2019-08-13T23:37:49.853" v="1978" actId="478"/>
          <ac:spMkLst>
            <pc:docMk/>
            <pc:sldMk cId="3309618054" sldId="1759"/>
            <ac:spMk id="16" creationId="{86E98CBF-BE93-4E45-888D-8BFCF61A4531}"/>
          </ac:spMkLst>
        </pc:spChg>
        <pc:spChg chg="mod">
          <ac:chgData name="Sammie Hill" userId="dcde062a6bc42d38" providerId="LiveId" clId="{B174FB88-E2F3-4A50-AC60-ACE78C2E0743}" dt="2019-08-13T23:33:06.297" v="1683" actId="962"/>
          <ac:spMkLst>
            <pc:docMk/>
            <pc:sldMk cId="3309618054" sldId="1759"/>
            <ac:spMk id="17" creationId="{00000000-0000-0000-0000-000000000000}"/>
          </ac:spMkLst>
        </pc:spChg>
        <pc:grpChg chg="mod">
          <ac:chgData name="Sammie Hill" userId="dcde062a6bc42d38" providerId="LiveId" clId="{B174FB88-E2F3-4A50-AC60-ACE78C2E0743}" dt="2019-08-13T23:32:58.994" v="1680" actId="962"/>
          <ac:grpSpMkLst>
            <pc:docMk/>
            <pc:sldMk cId="3309618054" sldId="1759"/>
            <ac:grpSpMk id="10" creationId="{00000000-0000-0000-0000-000000000000}"/>
          </ac:grpSpMkLst>
        </pc:grpChg>
        <pc:picChg chg="mod">
          <ac:chgData name="Sammie Hill" userId="dcde062a6bc42d38" providerId="LiveId" clId="{B174FB88-E2F3-4A50-AC60-ACE78C2E0743}" dt="2019-08-13T23:32:52.875" v="1677" actId="962"/>
          <ac:picMkLst>
            <pc:docMk/>
            <pc:sldMk cId="3309618054" sldId="1759"/>
            <ac:picMk id="7" creationId="{00000000-0000-0000-0000-000000000000}"/>
          </ac:picMkLst>
        </pc:picChg>
        <pc:picChg chg="mod">
          <ac:chgData name="Sammie Hill" userId="dcde062a6bc42d38" providerId="LiveId" clId="{B174FB88-E2F3-4A50-AC60-ACE78C2E0743}" dt="2019-08-13T23:32:55.091" v="1678" actId="962"/>
          <ac:picMkLst>
            <pc:docMk/>
            <pc:sldMk cId="3309618054" sldId="1759"/>
            <ac:picMk id="9" creationId="{1C9B832F-AF1E-4514-A364-23EA7916B597}"/>
          </ac:picMkLst>
        </pc:picChg>
        <pc:picChg chg="mod">
          <ac:chgData name="Sammie Hill" userId="dcde062a6bc42d38" providerId="LiveId" clId="{B174FB88-E2F3-4A50-AC60-ACE78C2E0743}" dt="2019-08-13T23:32:56.688" v="1679" actId="962"/>
          <ac:picMkLst>
            <pc:docMk/>
            <pc:sldMk cId="3309618054" sldId="1759"/>
            <ac:picMk id="12" creationId="{64E953A8-AAD2-4F64-8B3E-AC12C065DF8A}"/>
          </ac:picMkLst>
        </pc:picChg>
      </pc:sldChg>
      <pc:sldChg chg="addSp modSp">
        <pc:chgData name="Sammie Hill" userId="dcde062a6bc42d38" providerId="LiveId" clId="{B174FB88-E2F3-4A50-AC60-ACE78C2E0743}" dt="2019-08-13T23:34:50.785" v="1781" actId="14430"/>
        <pc:sldMkLst>
          <pc:docMk/>
          <pc:sldMk cId="1956166702" sldId="1760"/>
        </pc:sldMkLst>
        <pc:spChg chg="mod">
          <ac:chgData name="Sammie Hill" userId="dcde062a6bc42d38" providerId="LiveId" clId="{B174FB88-E2F3-4A50-AC60-ACE78C2E0743}" dt="2019-08-13T23:23:47.481" v="560" actId="962"/>
          <ac:spMkLst>
            <pc:docMk/>
            <pc:sldMk cId="1956166702" sldId="1760"/>
            <ac:spMk id="6" creationId="{00000000-0000-0000-0000-000000000000}"/>
          </ac:spMkLst>
        </pc:spChg>
        <pc:spChg chg="add mod">
          <ac:chgData name="Sammie Hill" userId="dcde062a6bc42d38" providerId="LiveId" clId="{B174FB88-E2F3-4A50-AC60-ACE78C2E0743}" dt="2019-08-13T23:34:50.785" v="1781" actId="14430"/>
          <ac:spMkLst>
            <pc:docMk/>
            <pc:sldMk cId="1956166702" sldId="1760"/>
            <ac:spMk id="8" creationId="{E0DCC7DC-8C76-4384-B1BF-3445EE95B054}"/>
          </ac:spMkLst>
        </pc:spChg>
        <pc:picChg chg="mod">
          <ac:chgData name="Sammie Hill" userId="dcde062a6bc42d38" providerId="LiveId" clId="{B174FB88-E2F3-4A50-AC60-ACE78C2E0743}" dt="2019-08-13T23:23:40.124" v="557" actId="962"/>
          <ac:picMkLst>
            <pc:docMk/>
            <pc:sldMk cId="1956166702" sldId="1760"/>
            <ac:picMk id="2" creationId="{187C73F1-1B72-5642-BB47-3F56ABFFA154}"/>
          </ac:picMkLst>
        </pc:picChg>
        <pc:picChg chg="mod">
          <ac:chgData name="Sammie Hill" userId="dcde062a6bc42d38" providerId="LiveId" clId="{B174FB88-E2F3-4A50-AC60-ACE78C2E0743}" dt="2019-08-13T23:23:49.866" v="561" actId="962"/>
          <ac:picMkLst>
            <pc:docMk/>
            <pc:sldMk cId="1956166702" sldId="1760"/>
            <ac:picMk id="7" creationId="{00000000-0000-0000-0000-000000000000}"/>
          </ac:picMkLst>
        </pc:picChg>
        <pc:cxnChg chg="mod">
          <ac:chgData name="Sammie Hill" userId="dcde062a6bc42d38" providerId="LiveId" clId="{B174FB88-E2F3-4A50-AC60-ACE78C2E0743}" dt="2019-08-13T23:23:43.157" v="559" actId="13244"/>
          <ac:cxnSpMkLst>
            <pc:docMk/>
            <pc:sldMk cId="1956166702" sldId="1760"/>
            <ac:cxnSpMk id="3" creationId="{00000000-0000-0000-0000-000000000000}"/>
          </ac:cxnSpMkLst>
        </pc:cxnChg>
      </pc:sldChg>
      <pc:sldChg chg="addSp modSp">
        <pc:chgData name="Sammie Hill" userId="dcde062a6bc42d38" providerId="LiveId" clId="{B174FB88-E2F3-4A50-AC60-ACE78C2E0743}" dt="2019-08-13T23:34:57.590" v="1795" actId="14430"/>
        <pc:sldMkLst>
          <pc:docMk/>
          <pc:sldMk cId="2477266225" sldId="1761"/>
        </pc:sldMkLst>
        <pc:spChg chg="mod">
          <ac:chgData name="Sammie Hill" userId="dcde062a6bc42d38" providerId="LiveId" clId="{B174FB88-E2F3-4A50-AC60-ACE78C2E0743}" dt="2019-08-13T23:24:05.898" v="567" actId="962"/>
          <ac:spMkLst>
            <pc:docMk/>
            <pc:sldMk cId="2477266225" sldId="1761"/>
            <ac:spMk id="7" creationId="{00000000-0000-0000-0000-000000000000}"/>
          </ac:spMkLst>
        </pc:spChg>
        <pc:spChg chg="add mod">
          <ac:chgData name="Sammie Hill" userId="dcde062a6bc42d38" providerId="LiveId" clId="{B174FB88-E2F3-4A50-AC60-ACE78C2E0743}" dt="2019-08-13T23:34:57.590" v="1795" actId="14430"/>
          <ac:spMkLst>
            <pc:docMk/>
            <pc:sldMk cId="2477266225" sldId="1761"/>
            <ac:spMk id="8" creationId="{F5C96291-0472-4AB8-AE1B-82210F79BC13}"/>
          </ac:spMkLst>
        </pc:spChg>
        <pc:picChg chg="mod">
          <ac:chgData name="Sammie Hill" userId="dcde062a6bc42d38" providerId="LiveId" clId="{B174FB88-E2F3-4A50-AC60-ACE78C2E0743}" dt="2019-08-13T23:23:55.502" v="563" actId="962"/>
          <ac:picMkLst>
            <pc:docMk/>
            <pc:sldMk cId="2477266225" sldId="1761"/>
            <ac:picMk id="2" creationId="{187C73F1-1B72-5642-BB47-3F56ABFFA154}"/>
          </ac:picMkLst>
        </pc:picChg>
        <pc:picChg chg="mod">
          <ac:chgData name="Sammie Hill" userId="dcde062a6bc42d38" providerId="LiveId" clId="{B174FB88-E2F3-4A50-AC60-ACE78C2E0743}" dt="2019-08-13T23:24:03.737" v="566" actId="962"/>
          <ac:picMkLst>
            <pc:docMk/>
            <pc:sldMk cId="2477266225" sldId="1761"/>
            <ac:picMk id="6" creationId="{00000000-0000-0000-0000-000000000000}"/>
          </ac:picMkLst>
        </pc:picChg>
        <pc:cxnChg chg="mod">
          <ac:chgData name="Sammie Hill" userId="dcde062a6bc42d38" providerId="LiveId" clId="{B174FB88-E2F3-4A50-AC60-ACE78C2E0743}" dt="2019-08-13T23:23:59.549" v="565" actId="13244"/>
          <ac:cxnSpMkLst>
            <pc:docMk/>
            <pc:sldMk cId="2477266225" sldId="1761"/>
            <ac:cxnSpMk id="3" creationId="{00000000-0000-0000-0000-000000000000}"/>
          </ac:cxnSpMkLst>
        </pc:cxnChg>
      </pc:sldChg>
      <pc:sldChg chg="addSp modSp">
        <pc:chgData name="Sammie Hill" userId="dcde062a6bc42d38" providerId="LiveId" clId="{B174FB88-E2F3-4A50-AC60-ACE78C2E0743}" dt="2019-08-13T23:35:12.767" v="1809" actId="14430"/>
        <pc:sldMkLst>
          <pc:docMk/>
          <pc:sldMk cId="1977911514" sldId="1762"/>
        </pc:sldMkLst>
        <pc:spChg chg="mod">
          <ac:chgData name="Sammie Hill" userId="dcde062a6bc42d38" providerId="LiveId" clId="{B174FB88-E2F3-4A50-AC60-ACE78C2E0743}" dt="2019-08-13T23:24:33.032" v="606" actId="962"/>
          <ac:spMkLst>
            <pc:docMk/>
            <pc:sldMk cId="1977911514" sldId="1762"/>
            <ac:spMk id="8" creationId="{00000000-0000-0000-0000-000000000000}"/>
          </ac:spMkLst>
        </pc:spChg>
        <pc:spChg chg="mod">
          <ac:chgData name="Sammie Hill" userId="dcde062a6bc42d38" providerId="LiveId" clId="{B174FB88-E2F3-4A50-AC60-ACE78C2E0743}" dt="2019-08-13T23:25:34.948" v="924" actId="13244"/>
          <ac:spMkLst>
            <pc:docMk/>
            <pc:sldMk cId="1977911514" sldId="1762"/>
            <ac:spMk id="10" creationId="{03C5A96A-E38C-407F-8021-62A3052FF111}"/>
          </ac:spMkLst>
        </pc:spChg>
        <pc:spChg chg="add mod">
          <ac:chgData name="Sammie Hill" userId="dcde062a6bc42d38" providerId="LiveId" clId="{B174FB88-E2F3-4A50-AC60-ACE78C2E0743}" dt="2019-08-13T23:35:12.767" v="1809" actId="14430"/>
          <ac:spMkLst>
            <pc:docMk/>
            <pc:sldMk cId="1977911514" sldId="1762"/>
            <ac:spMk id="11" creationId="{4A894865-8BD5-4CB4-93F0-5FA9CE587E2B}"/>
          </ac:spMkLst>
        </pc:spChg>
        <pc:grpChg chg="mod">
          <ac:chgData name="Sammie Hill" userId="dcde062a6bc42d38" providerId="LiveId" clId="{B174FB88-E2F3-4A50-AC60-ACE78C2E0743}" dt="2019-08-13T23:24:26.674" v="604" actId="962"/>
          <ac:grpSpMkLst>
            <pc:docMk/>
            <pc:sldMk cId="1977911514" sldId="1762"/>
            <ac:grpSpMk id="2" creationId="{00000000-0000-0000-0000-000000000000}"/>
          </ac:grpSpMkLst>
        </pc:grpChg>
        <pc:picChg chg="mod">
          <ac:chgData name="Sammie Hill" userId="dcde062a6bc42d38" providerId="LiveId" clId="{B174FB88-E2F3-4A50-AC60-ACE78C2E0743}" dt="2019-08-13T23:25:26.473" v="923" actId="962"/>
          <ac:picMkLst>
            <pc:docMk/>
            <pc:sldMk cId="1977911514" sldId="1762"/>
            <ac:picMk id="9" creationId="{00000000-0000-0000-0000-000000000000}"/>
          </ac:picMkLst>
        </pc:picChg>
        <pc:cxnChg chg="mod">
          <ac:chgData name="Sammie Hill" userId="dcde062a6bc42d38" providerId="LiveId" clId="{B174FB88-E2F3-4A50-AC60-ACE78C2E0743}" dt="2019-08-13T23:24:31.682" v="605" actId="962"/>
          <ac:cxnSpMkLst>
            <pc:docMk/>
            <pc:sldMk cId="1977911514" sldId="1762"/>
            <ac:cxnSpMk id="7" creationId="{00000000-0000-0000-0000-000000000000}"/>
          </ac:cxnSpMkLst>
        </pc:cxnChg>
      </pc:sldChg>
      <pc:sldChg chg="addSp modSp">
        <pc:chgData name="Sammie Hill" userId="dcde062a6bc42d38" providerId="LiveId" clId="{B174FB88-E2F3-4A50-AC60-ACE78C2E0743}" dt="2019-08-13T23:35:23.600" v="1811" actId="14430"/>
        <pc:sldMkLst>
          <pc:docMk/>
          <pc:sldMk cId="2319543981" sldId="1763"/>
        </pc:sldMkLst>
        <pc:spChg chg="mod">
          <ac:chgData name="Sammie Hill" userId="dcde062a6bc42d38" providerId="LiveId" clId="{B174FB88-E2F3-4A50-AC60-ACE78C2E0743}" dt="2019-08-13T23:26:02.389" v="1011" actId="962"/>
          <ac:spMkLst>
            <pc:docMk/>
            <pc:sldMk cId="2319543981" sldId="1763"/>
            <ac:spMk id="8" creationId="{00000000-0000-0000-0000-000000000000}"/>
          </ac:spMkLst>
        </pc:spChg>
        <pc:spChg chg="add mod">
          <ac:chgData name="Sammie Hill" userId="dcde062a6bc42d38" providerId="LiveId" clId="{B174FB88-E2F3-4A50-AC60-ACE78C2E0743}" dt="2019-08-13T23:35:23.600" v="1811" actId="14430"/>
          <ac:spMkLst>
            <pc:docMk/>
            <pc:sldMk cId="2319543981" sldId="1763"/>
            <ac:spMk id="11" creationId="{43A3328C-F815-4199-9FB9-27EA2C46258A}"/>
          </ac:spMkLst>
        </pc:spChg>
        <pc:grpChg chg="mod">
          <ac:chgData name="Sammie Hill" userId="dcde062a6bc42d38" providerId="LiveId" clId="{B174FB88-E2F3-4A50-AC60-ACE78C2E0743}" dt="2019-08-13T23:25:45.838" v="957" actId="13244"/>
          <ac:grpSpMkLst>
            <pc:docMk/>
            <pc:sldMk cId="2319543981" sldId="1763"/>
            <ac:grpSpMk id="4" creationId="{3264B589-985A-D04F-AD40-C898B8787CA7}"/>
          </ac:grpSpMkLst>
        </pc:grpChg>
        <pc:picChg chg="mod">
          <ac:chgData name="Sammie Hill" userId="dcde062a6bc42d38" providerId="LiveId" clId="{B174FB88-E2F3-4A50-AC60-ACE78C2E0743}" dt="2019-08-13T23:26:00.565" v="1010" actId="13244"/>
          <ac:picMkLst>
            <pc:docMk/>
            <pc:sldMk cId="2319543981" sldId="1763"/>
            <ac:picMk id="3" creationId="{00000000-0000-0000-0000-000000000000}"/>
          </ac:picMkLst>
        </pc:picChg>
        <pc:cxnChg chg="mod">
          <ac:chgData name="Sammie Hill" userId="dcde062a6bc42d38" providerId="LiveId" clId="{B174FB88-E2F3-4A50-AC60-ACE78C2E0743}" dt="2019-08-13T23:26:04.212" v="1012" actId="962"/>
          <ac:cxnSpMkLst>
            <pc:docMk/>
            <pc:sldMk cId="2319543981" sldId="1763"/>
            <ac:cxnSpMk id="9" creationId="{00000000-0000-0000-0000-000000000000}"/>
          </ac:cxnSpMkLst>
        </pc:cxnChg>
      </pc:sldChg>
      <pc:sldChg chg="addSp modSp">
        <pc:chgData name="Sammie Hill" userId="dcde062a6bc42d38" providerId="LiveId" clId="{B174FB88-E2F3-4A50-AC60-ACE78C2E0743}" dt="2019-08-13T23:33:52.904" v="1707" actId="14430"/>
        <pc:sldMkLst>
          <pc:docMk/>
          <pc:sldMk cId="3835269009" sldId="1764"/>
        </pc:sldMkLst>
        <pc:spChg chg="add mod">
          <ac:chgData name="Sammie Hill" userId="dcde062a6bc42d38" providerId="LiveId" clId="{B174FB88-E2F3-4A50-AC60-ACE78C2E0743}" dt="2019-08-13T23:33:52.904" v="1707" actId="14430"/>
          <ac:spMkLst>
            <pc:docMk/>
            <pc:sldMk cId="3835269009" sldId="1764"/>
            <ac:spMk id="2" creationId="{77F3B472-D232-4A6E-93DB-DDA97A209E35}"/>
          </ac:spMkLst>
        </pc:spChg>
        <pc:spChg chg="mod">
          <ac:chgData name="Sammie Hill" userId="dcde062a6bc42d38" providerId="LiveId" clId="{B174FB88-E2F3-4A50-AC60-ACE78C2E0743}" dt="2019-08-13T23:21:25.485" v="414" actId="13244"/>
          <ac:spMkLst>
            <pc:docMk/>
            <pc:sldMk cId="3835269009" sldId="1764"/>
            <ac:spMk id="8" creationId="{00000000-0000-0000-0000-000000000000}"/>
          </ac:spMkLst>
        </pc:spChg>
        <pc:spChg chg="mod">
          <ac:chgData name="Sammie Hill" userId="dcde062a6bc42d38" providerId="LiveId" clId="{B174FB88-E2F3-4A50-AC60-ACE78C2E0743}" dt="2019-08-13T23:21:27.364" v="415" actId="962"/>
          <ac:spMkLst>
            <pc:docMk/>
            <pc:sldMk cId="3835269009" sldId="1764"/>
            <ac:spMk id="10" creationId="{00000000-0000-0000-0000-000000000000}"/>
          </ac:spMkLst>
        </pc:spChg>
        <pc:grpChg chg="mod">
          <ac:chgData name="Sammie Hill" userId="dcde062a6bc42d38" providerId="LiveId" clId="{B174FB88-E2F3-4A50-AC60-ACE78C2E0743}" dt="2019-08-13T23:21:23.922" v="413" actId="962"/>
          <ac:grpSpMkLst>
            <pc:docMk/>
            <pc:sldMk cId="3835269009" sldId="1764"/>
            <ac:grpSpMk id="4" creationId="{00000000-0000-0000-0000-000000000000}"/>
          </ac:grpSpMkLst>
        </pc:grpChg>
      </pc:sldChg>
      <pc:sldChg chg="addSp modSp">
        <pc:chgData name="Sammie Hill" userId="dcde062a6bc42d38" providerId="LiveId" clId="{B174FB88-E2F3-4A50-AC60-ACE78C2E0743}" dt="2019-08-13T23:37:22.984" v="1974" actId="14430"/>
        <pc:sldMkLst>
          <pc:docMk/>
          <pc:sldMk cId="275530014" sldId="1765"/>
        </pc:sldMkLst>
        <pc:spChg chg="add mod">
          <ac:chgData name="Sammie Hill" userId="dcde062a6bc42d38" providerId="LiveId" clId="{B174FB88-E2F3-4A50-AC60-ACE78C2E0743}" dt="2019-08-13T23:37:22.984" v="1974" actId="14430"/>
          <ac:spMkLst>
            <pc:docMk/>
            <pc:sldMk cId="275530014" sldId="1765"/>
            <ac:spMk id="2" creationId="{486FE9C1-CD3E-4C44-B3B4-18E019B6F8A4}"/>
          </ac:spMkLst>
        </pc:spChg>
        <pc:picChg chg="mod">
          <ac:chgData name="Sammie Hill" userId="dcde062a6bc42d38" providerId="LiveId" clId="{B174FB88-E2F3-4A50-AC60-ACE78C2E0743}" dt="2019-08-13T23:32:47.385" v="1676" actId="962"/>
          <ac:picMkLst>
            <pc:docMk/>
            <pc:sldMk cId="275530014" sldId="1765"/>
            <ac:picMk id="8" creationId="{00000000-0000-0000-0000-000000000000}"/>
          </ac:picMkLst>
        </pc:picChg>
        <pc:cxnChg chg="mod">
          <ac:chgData name="Sammie Hill" userId="dcde062a6bc42d38" providerId="LiveId" clId="{B174FB88-E2F3-4A50-AC60-ACE78C2E0743}" dt="2019-08-13T23:32:44.403" v="1675" actId="962"/>
          <ac:cxnSpMkLst>
            <pc:docMk/>
            <pc:sldMk cId="275530014" sldId="1765"/>
            <ac:cxnSpMk id="10" creationId="{00000000-0000-0000-0000-000000000000}"/>
          </ac:cxnSpMkLst>
        </pc:cxnChg>
      </pc:sldChg>
      <pc:sldChg chg="addSp modSp">
        <pc:chgData name="Sammie Hill" userId="dcde062a6bc42d38" providerId="LiveId" clId="{B174FB88-E2F3-4A50-AC60-ACE78C2E0743}" dt="2019-08-13T23:34:41.413" v="1764" actId="14429"/>
        <pc:sldMkLst>
          <pc:docMk/>
          <pc:sldMk cId="3376299427" sldId="1848"/>
        </pc:sldMkLst>
        <pc:spChg chg="add mod">
          <ac:chgData name="Sammie Hill" userId="dcde062a6bc42d38" providerId="LiveId" clId="{B174FB88-E2F3-4A50-AC60-ACE78C2E0743}" dt="2019-08-13T23:34:37.330" v="1762" actId="14430"/>
          <ac:spMkLst>
            <pc:docMk/>
            <pc:sldMk cId="3376299427" sldId="1848"/>
            <ac:spMk id="2" creationId="{F32C9ABE-88F2-4345-9D5F-E3FF649917C2}"/>
          </ac:spMkLst>
        </pc:spChg>
        <pc:spChg chg="mod">
          <ac:chgData name="Sammie Hill" userId="dcde062a6bc42d38" providerId="LiveId" clId="{B174FB88-E2F3-4A50-AC60-ACE78C2E0743}" dt="2019-08-13T23:22:50.676" v="495" actId="13244"/>
          <ac:spMkLst>
            <pc:docMk/>
            <pc:sldMk cId="3376299427" sldId="1848"/>
            <ac:spMk id="4" creationId="{0A8D71AE-2978-46EC-97D2-8C7454E666F2}"/>
          </ac:spMkLst>
        </pc:spChg>
        <pc:spChg chg="mod">
          <ac:chgData name="Sammie Hill" userId="dcde062a6bc42d38" providerId="LiveId" clId="{B174FB88-E2F3-4A50-AC60-ACE78C2E0743}" dt="2019-08-13T23:34:41.413" v="1764" actId="14429"/>
          <ac:spMkLst>
            <pc:docMk/>
            <pc:sldMk cId="3376299427" sldId="1848"/>
            <ac:spMk id="10" creationId="{00000000-0000-0000-0000-000000000000}"/>
          </ac:spMkLst>
        </pc:spChg>
        <pc:grpChg chg="mod">
          <ac:chgData name="Sammie Hill" userId="dcde062a6bc42d38" providerId="LiveId" clId="{B174FB88-E2F3-4A50-AC60-ACE78C2E0743}" dt="2019-08-13T23:22:59.521" v="528" actId="13244"/>
          <ac:grpSpMkLst>
            <pc:docMk/>
            <pc:sldMk cId="3376299427" sldId="1848"/>
            <ac:grpSpMk id="15" creationId="{312E84AF-A4A4-B943-BCC1-88D04D77FE6E}"/>
          </ac:grpSpMkLst>
        </pc:grpChg>
        <pc:picChg chg="mod">
          <ac:chgData name="Sammie Hill" userId="dcde062a6bc42d38" providerId="LiveId" clId="{B174FB88-E2F3-4A50-AC60-ACE78C2E0743}" dt="2019-08-13T23:23:32.179" v="555" actId="13244"/>
          <ac:picMkLst>
            <pc:docMk/>
            <pc:sldMk cId="3376299427" sldId="1848"/>
            <ac:picMk id="18" creationId="{EB4B7599-AE29-43F8-9432-3927E421685A}"/>
          </ac:picMkLst>
        </pc:picChg>
        <pc:cxnChg chg="mod">
          <ac:chgData name="Sammie Hill" userId="dcde062a6bc42d38" providerId="LiveId" clId="{B174FB88-E2F3-4A50-AC60-ACE78C2E0743}" dt="2019-08-13T23:22:45.269" v="493" actId="962"/>
          <ac:cxnSpMkLst>
            <pc:docMk/>
            <pc:sldMk cId="3376299427" sldId="1848"/>
            <ac:cxnSpMk id="8" creationId="{00000000-0000-0000-0000-000000000000}"/>
          </ac:cxnSpMkLst>
        </pc:cxnChg>
      </pc:sldChg>
      <pc:sldChg chg="modSp">
        <pc:chgData name="Sammie Hill" userId="dcde062a6bc42d38" providerId="LiveId" clId="{B174FB88-E2F3-4A50-AC60-ACE78C2E0743}" dt="2019-08-13T23:26:37.962" v="1118" actId="962"/>
        <pc:sldMkLst>
          <pc:docMk/>
          <pc:sldMk cId="2418350641" sldId="1853"/>
        </pc:sldMkLst>
        <pc:spChg chg="mod">
          <ac:chgData name="Sammie Hill" userId="dcde062a6bc42d38" providerId="LiveId" clId="{B174FB88-E2F3-4A50-AC60-ACE78C2E0743}" dt="2019-08-13T23:26:36.461" v="1117" actId="962"/>
          <ac:spMkLst>
            <pc:docMk/>
            <pc:sldMk cId="2418350641" sldId="1853"/>
            <ac:spMk id="10" creationId="{00000000-0000-0000-0000-000000000000}"/>
          </ac:spMkLst>
        </pc:spChg>
        <pc:picChg chg="mod">
          <ac:chgData name="Sammie Hill" userId="dcde062a6bc42d38" providerId="LiveId" clId="{B174FB88-E2F3-4A50-AC60-ACE78C2E0743}" dt="2019-08-13T23:26:33.045" v="1116" actId="13244"/>
          <ac:picMkLst>
            <pc:docMk/>
            <pc:sldMk cId="2418350641" sldId="1853"/>
            <ac:picMk id="12" creationId="{FA546B4A-7098-BD4A-89FC-7F55E4FE20A4}"/>
          </ac:picMkLst>
        </pc:picChg>
        <pc:cxnChg chg="mod">
          <ac:chgData name="Sammie Hill" userId="dcde062a6bc42d38" providerId="LiveId" clId="{B174FB88-E2F3-4A50-AC60-ACE78C2E0743}" dt="2019-08-13T23:26:37.962" v="1118" actId="962"/>
          <ac:cxnSpMkLst>
            <pc:docMk/>
            <pc:sldMk cId="2418350641" sldId="1853"/>
            <ac:cxnSpMk id="11" creationId="{00000000-0000-0000-0000-000000000000}"/>
          </ac:cxnSpMkLst>
        </pc:cxnChg>
      </pc:sldChg>
      <pc:sldChg chg="modSp">
        <pc:chgData name="Sammie Hill" userId="dcde062a6bc42d38" providerId="LiveId" clId="{B174FB88-E2F3-4A50-AC60-ACE78C2E0743}" dt="2019-08-13T23:28:27.321" v="1289" actId="962"/>
        <pc:sldMkLst>
          <pc:docMk/>
          <pc:sldMk cId="1133744371" sldId="1855"/>
        </pc:sldMkLst>
        <pc:spChg chg="mod">
          <ac:chgData name="Sammie Hill" userId="dcde062a6bc42d38" providerId="LiveId" clId="{B174FB88-E2F3-4A50-AC60-ACE78C2E0743}" dt="2019-08-13T23:28:25.320" v="1288" actId="962"/>
          <ac:spMkLst>
            <pc:docMk/>
            <pc:sldMk cId="1133744371" sldId="1855"/>
            <ac:spMk id="10" creationId="{00000000-0000-0000-0000-000000000000}"/>
          </ac:spMkLst>
        </pc:spChg>
        <pc:picChg chg="mod">
          <ac:chgData name="Sammie Hill" userId="dcde062a6bc42d38" providerId="LiveId" clId="{B174FB88-E2F3-4A50-AC60-ACE78C2E0743}" dt="2019-08-13T23:28:21.648" v="1287" actId="13244"/>
          <ac:picMkLst>
            <pc:docMk/>
            <pc:sldMk cId="1133744371" sldId="1855"/>
            <ac:picMk id="12" creationId="{7866B674-8583-9D4D-9E4B-F1ECD4DED323}"/>
          </ac:picMkLst>
        </pc:picChg>
        <pc:cxnChg chg="mod">
          <ac:chgData name="Sammie Hill" userId="dcde062a6bc42d38" providerId="LiveId" clId="{B174FB88-E2F3-4A50-AC60-ACE78C2E0743}" dt="2019-08-13T23:28:27.321" v="1289" actId="962"/>
          <ac:cxnSpMkLst>
            <pc:docMk/>
            <pc:sldMk cId="1133744371" sldId="1855"/>
            <ac:cxnSpMk id="11" creationId="{00000000-0000-0000-0000-000000000000}"/>
          </ac:cxnSpMkLst>
        </pc:cxnChg>
      </pc:sldChg>
      <pc:sldChg chg="modSp">
        <pc:chgData name="Sammie Hill" userId="dcde062a6bc42d38" providerId="LiveId" clId="{B174FB88-E2F3-4A50-AC60-ACE78C2E0743}" dt="2019-08-13T23:29:12.243" v="1352" actId="962"/>
        <pc:sldMkLst>
          <pc:docMk/>
          <pc:sldMk cId="3459047677" sldId="1856"/>
        </pc:sldMkLst>
        <pc:spChg chg="mod">
          <ac:chgData name="Sammie Hill" userId="dcde062a6bc42d38" providerId="LiveId" clId="{B174FB88-E2F3-4A50-AC60-ACE78C2E0743}" dt="2019-08-13T23:29:10.555" v="1351" actId="962"/>
          <ac:spMkLst>
            <pc:docMk/>
            <pc:sldMk cId="3459047677" sldId="1856"/>
            <ac:spMk id="10" creationId="{00000000-0000-0000-0000-000000000000}"/>
          </ac:spMkLst>
        </pc:spChg>
        <pc:picChg chg="mod">
          <ac:chgData name="Sammie Hill" userId="dcde062a6bc42d38" providerId="LiveId" clId="{B174FB88-E2F3-4A50-AC60-ACE78C2E0743}" dt="2019-08-13T23:29:07.019" v="1350" actId="13244"/>
          <ac:picMkLst>
            <pc:docMk/>
            <pc:sldMk cId="3459047677" sldId="1856"/>
            <ac:picMk id="12" creationId="{1240EB63-47B9-1F44-A12F-ABF74403C6D3}"/>
          </ac:picMkLst>
        </pc:picChg>
        <pc:cxnChg chg="mod">
          <ac:chgData name="Sammie Hill" userId="dcde062a6bc42d38" providerId="LiveId" clId="{B174FB88-E2F3-4A50-AC60-ACE78C2E0743}" dt="2019-08-13T23:29:12.243" v="1352" actId="962"/>
          <ac:cxnSpMkLst>
            <pc:docMk/>
            <pc:sldMk cId="3459047677" sldId="1856"/>
            <ac:cxnSpMk id="11" creationId="{00000000-0000-0000-0000-000000000000}"/>
          </ac:cxnSpMkLst>
        </pc:cxnChg>
      </pc:sldChg>
      <pc:sldChg chg="modSp">
        <pc:chgData name="Sammie Hill" userId="dcde062a6bc42d38" providerId="LiveId" clId="{B174FB88-E2F3-4A50-AC60-ACE78C2E0743}" dt="2019-08-13T23:29:31.176" v="1409" actId="962"/>
        <pc:sldMkLst>
          <pc:docMk/>
          <pc:sldMk cId="1301003422" sldId="1858"/>
        </pc:sldMkLst>
        <pc:spChg chg="mod">
          <ac:chgData name="Sammie Hill" userId="dcde062a6bc42d38" providerId="LiveId" clId="{B174FB88-E2F3-4A50-AC60-ACE78C2E0743}" dt="2019-08-13T23:29:29.612" v="1408" actId="962"/>
          <ac:spMkLst>
            <pc:docMk/>
            <pc:sldMk cId="1301003422" sldId="1858"/>
            <ac:spMk id="10" creationId="{00000000-0000-0000-0000-000000000000}"/>
          </ac:spMkLst>
        </pc:spChg>
        <pc:picChg chg="mod">
          <ac:chgData name="Sammie Hill" userId="dcde062a6bc42d38" providerId="LiveId" clId="{B174FB88-E2F3-4A50-AC60-ACE78C2E0743}" dt="2019-08-13T23:29:25.899" v="1407" actId="13244"/>
          <ac:picMkLst>
            <pc:docMk/>
            <pc:sldMk cId="1301003422" sldId="1858"/>
            <ac:picMk id="13" creationId="{7827DDD6-C344-6142-9C44-F434E4164C02}"/>
          </ac:picMkLst>
        </pc:picChg>
        <pc:cxnChg chg="mod">
          <ac:chgData name="Sammie Hill" userId="dcde062a6bc42d38" providerId="LiveId" clId="{B174FB88-E2F3-4A50-AC60-ACE78C2E0743}" dt="2019-08-13T23:29:31.176" v="1409" actId="962"/>
          <ac:cxnSpMkLst>
            <pc:docMk/>
            <pc:sldMk cId="1301003422" sldId="1858"/>
            <ac:cxnSpMk id="11" creationId="{00000000-0000-0000-0000-000000000000}"/>
          </ac:cxnSpMkLst>
        </pc:cxnChg>
      </pc:sldChg>
      <pc:sldChg chg="modSp">
        <pc:chgData name="Sammie Hill" userId="dcde062a6bc42d38" providerId="LiveId" clId="{B174FB88-E2F3-4A50-AC60-ACE78C2E0743}" dt="2019-08-13T23:30:57.170" v="1525" actId="962"/>
        <pc:sldMkLst>
          <pc:docMk/>
          <pc:sldMk cId="3481864162" sldId="1859"/>
        </pc:sldMkLst>
        <pc:grpChg chg="mod">
          <ac:chgData name="Sammie Hill" userId="dcde062a6bc42d38" providerId="LiveId" clId="{B174FB88-E2F3-4A50-AC60-ACE78C2E0743}" dt="2019-08-13T23:30:41.901" v="1458" actId="13244"/>
          <ac:grpSpMkLst>
            <pc:docMk/>
            <pc:sldMk cId="3481864162" sldId="1859"/>
            <ac:grpSpMk id="9" creationId="{4D3067DF-C532-444A-A02A-E155AFDCC162}"/>
          </ac:grpSpMkLst>
        </pc:grpChg>
        <pc:picChg chg="mod">
          <ac:chgData name="Sammie Hill" userId="dcde062a6bc42d38" providerId="LiveId" clId="{B174FB88-E2F3-4A50-AC60-ACE78C2E0743}" dt="2019-08-13T23:30:54.753" v="1524" actId="962"/>
          <ac:picMkLst>
            <pc:docMk/>
            <pc:sldMk cId="3481864162" sldId="1859"/>
            <ac:picMk id="3" creationId="{00000000-0000-0000-0000-000000000000}"/>
          </ac:picMkLst>
        </pc:picChg>
        <pc:cxnChg chg="mod">
          <ac:chgData name="Sammie Hill" userId="dcde062a6bc42d38" providerId="LiveId" clId="{B174FB88-E2F3-4A50-AC60-ACE78C2E0743}" dt="2019-08-13T23:30:57.170" v="1525" actId="962"/>
          <ac:cxnSpMkLst>
            <pc:docMk/>
            <pc:sldMk cId="3481864162" sldId="1859"/>
            <ac:cxnSpMk id="8" creationId="{00000000-0000-0000-0000-000000000000}"/>
          </ac:cxnSpMkLst>
        </pc:cxnChg>
      </pc:sldChg>
      <pc:sldChg chg="modSp">
        <pc:chgData name="Sammie Hill" userId="dcde062a6bc42d38" providerId="LiveId" clId="{B174FB88-E2F3-4A50-AC60-ACE78C2E0743}" dt="2019-08-13T23:31:20.323" v="1562" actId="962"/>
        <pc:sldMkLst>
          <pc:docMk/>
          <pc:sldMk cId="349778716" sldId="1860"/>
        </pc:sldMkLst>
        <pc:grpChg chg="mod">
          <ac:chgData name="Sammie Hill" userId="dcde062a6bc42d38" providerId="LiveId" clId="{B174FB88-E2F3-4A50-AC60-ACE78C2E0743}" dt="2019-08-13T23:31:12.793" v="1559" actId="13244"/>
          <ac:grpSpMkLst>
            <pc:docMk/>
            <pc:sldMk cId="349778716" sldId="1860"/>
            <ac:grpSpMk id="10" creationId="{9F990D7A-05C2-7243-9470-20E85F7B1889}"/>
          </ac:grpSpMkLst>
        </pc:grpChg>
        <pc:picChg chg="mod">
          <ac:chgData name="Sammie Hill" userId="dcde062a6bc42d38" providerId="LiveId" clId="{B174FB88-E2F3-4A50-AC60-ACE78C2E0743}" dt="2019-08-13T23:31:17.548" v="1561" actId="962"/>
          <ac:picMkLst>
            <pc:docMk/>
            <pc:sldMk cId="349778716" sldId="1860"/>
            <ac:picMk id="3" creationId="{00000000-0000-0000-0000-000000000000}"/>
          </ac:picMkLst>
        </pc:picChg>
        <pc:cxnChg chg="mod">
          <ac:chgData name="Sammie Hill" userId="dcde062a6bc42d38" providerId="LiveId" clId="{B174FB88-E2F3-4A50-AC60-ACE78C2E0743}" dt="2019-08-13T23:31:20.323" v="1562" actId="962"/>
          <ac:cxnSpMkLst>
            <pc:docMk/>
            <pc:sldMk cId="349778716" sldId="1860"/>
            <ac:cxnSpMk id="8" creationId="{00000000-0000-0000-0000-000000000000}"/>
          </ac:cxnSpMkLst>
        </pc:cxnChg>
      </pc:sldChg>
      <pc:sldChg chg="modSp">
        <pc:chgData name="Sammie Hill" userId="dcde062a6bc42d38" providerId="LiveId" clId="{B174FB88-E2F3-4A50-AC60-ACE78C2E0743}" dt="2019-08-13T23:31:36.135" v="1598" actId="962"/>
        <pc:sldMkLst>
          <pc:docMk/>
          <pc:sldMk cId="3377861360" sldId="1861"/>
        </pc:sldMkLst>
        <pc:grpChg chg="mod">
          <ac:chgData name="Sammie Hill" userId="dcde062a6bc42d38" providerId="LiveId" clId="{B174FB88-E2F3-4A50-AC60-ACE78C2E0743}" dt="2019-08-13T23:31:30.917" v="1595" actId="13244"/>
          <ac:grpSpMkLst>
            <pc:docMk/>
            <pc:sldMk cId="3377861360" sldId="1861"/>
            <ac:grpSpMk id="10" creationId="{095218F4-C3C2-F142-90EC-598B7AD469FB}"/>
          </ac:grpSpMkLst>
        </pc:grpChg>
        <pc:picChg chg="mod">
          <ac:chgData name="Sammie Hill" userId="dcde062a6bc42d38" providerId="LiveId" clId="{B174FB88-E2F3-4A50-AC60-ACE78C2E0743}" dt="2019-08-13T23:31:36.135" v="1598" actId="962"/>
          <ac:picMkLst>
            <pc:docMk/>
            <pc:sldMk cId="3377861360" sldId="1861"/>
            <ac:picMk id="4" creationId="{00000000-0000-0000-0000-000000000000}"/>
          </ac:picMkLst>
        </pc:picChg>
        <pc:cxnChg chg="mod">
          <ac:chgData name="Sammie Hill" userId="dcde062a6bc42d38" providerId="LiveId" clId="{B174FB88-E2F3-4A50-AC60-ACE78C2E0743}" dt="2019-08-13T23:31:34.632" v="1596" actId="962"/>
          <ac:cxnSpMkLst>
            <pc:docMk/>
            <pc:sldMk cId="3377861360" sldId="1861"/>
            <ac:cxnSpMk id="8" creationId="{00000000-0000-0000-0000-000000000000}"/>
          </ac:cxnSpMkLst>
        </pc:cxnChg>
      </pc:sldChg>
      <pc:sldChg chg="addSp modSp">
        <pc:chgData name="Sammie Hill" userId="dcde062a6bc42d38" providerId="LiveId" clId="{B174FB88-E2F3-4A50-AC60-ACE78C2E0743}" dt="2019-08-13T23:36:57.064" v="1932" actId="14430"/>
        <pc:sldMkLst>
          <pc:docMk/>
          <pc:sldMk cId="1587628167" sldId="1862"/>
        </pc:sldMkLst>
        <pc:spChg chg="add mod">
          <ac:chgData name="Sammie Hill" userId="dcde062a6bc42d38" providerId="LiveId" clId="{B174FB88-E2F3-4A50-AC60-ACE78C2E0743}" dt="2019-08-13T23:36:57.064" v="1932" actId="14430"/>
          <ac:spMkLst>
            <pc:docMk/>
            <pc:sldMk cId="1587628167" sldId="1862"/>
            <ac:spMk id="3" creationId="{7055E3AB-AA8B-410A-B441-1E196E808F75}"/>
          </ac:spMkLst>
        </pc:spChg>
        <pc:spChg chg="mod">
          <ac:chgData name="Sammie Hill" userId="dcde062a6bc42d38" providerId="LiveId" clId="{B174FB88-E2F3-4A50-AC60-ACE78C2E0743}" dt="2019-08-13T23:32:00.450" v="1662" actId="962"/>
          <ac:spMkLst>
            <pc:docMk/>
            <pc:sldMk cId="1587628167" sldId="1862"/>
            <ac:spMk id="7" creationId="{00000000-0000-0000-0000-000000000000}"/>
          </ac:spMkLst>
        </pc:spChg>
        <pc:grpChg chg="mod">
          <ac:chgData name="Sammie Hill" userId="dcde062a6bc42d38" providerId="LiveId" clId="{B174FB88-E2F3-4A50-AC60-ACE78C2E0743}" dt="2019-08-13T23:31:44.777" v="1631" actId="13244"/>
          <ac:grpSpMkLst>
            <pc:docMk/>
            <pc:sldMk cId="1587628167" sldId="1862"/>
            <ac:grpSpMk id="10" creationId="{DB2FDAAF-A4D5-EB4E-B7A5-60C9687CEFE1}"/>
          </ac:grpSpMkLst>
        </pc:grpChg>
        <pc:picChg chg="mod">
          <ac:chgData name="Sammie Hill" userId="dcde062a6bc42d38" providerId="LiveId" clId="{B174FB88-E2F3-4A50-AC60-ACE78C2E0743}" dt="2019-08-13T23:31:57.588" v="1661" actId="962"/>
          <ac:picMkLst>
            <pc:docMk/>
            <pc:sldMk cId="1587628167" sldId="1862"/>
            <ac:picMk id="6" creationId="{00000000-0000-0000-0000-000000000000}"/>
          </ac:picMkLst>
        </pc:picChg>
        <pc:cxnChg chg="mod">
          <ac:chgData name="Sammie Hill" userId="dcde062a6bc42d38" providerId="LiveId" clId="{B174FB88-E2F3-4A50-AC60-ACE78C2E0743}" dt="2019-08-13T23:32:05.750" v="1663" actId="962"/>
          <ac:cxnSpMkLst>
            <pc:docMk/>
            <pc:sldMk cId="1587628167" sldId="1862"/>
            <ac:cxnSpMk id="9" creationId="{00000000-0000-0000-0000-000000000000}"/>
          </ac:cxnSpMkLst>
        </pc:cxnChg>
      </pc:sldChg>
    </pc:docChg>
  </pc:docChgLst>
  <pc:docChgLst>
    <pc:chgData name="Ricardo Canelo" userId="Lv6U0PTS7Sa61sgJkvatGVWxKcUdW7e2IMURll1fg0Y=" providerId="None" clId="Web-{14ADDEED-4B20-4CE0-93E1-83F2C8183AFA}"/>
    <pc:docChg chg="modSld">
      <pc:chgData name="Ricardo Canelo" userId="Lv6U0PTS7Sa61sgJkvatGVWxKcUdW7e2IMURll1fg0Y=" providerId="None" clId="Web-{14ADDEED-4B20-4CE0-93E1-83F2C8183AFA}" dt="2021-10-26T23:51:48.878" v="149"/>
      <pc:docMkLst>
        <pc:docMk/>
      </pc:docMkLst>
      <pc:sldChg chg="modNotes">
        <pc:chgData name="Ricardo Canelo" userId="Lv6U0PTS7Sa61sgJkvatGVWxKcUdW7e2IMURll1fg0Y=" providerId="None" clId="Web-{14ADDEED-4B20-4CE0-93E1-83F2C8183AFA}" dt="2021-10-26T23:49:23.796" v="32"/>
        <pc:sldMkLst>
          <pc:docMk/>
          <pc:sldMk cId="4082985380" sldId="280"/>
        </pc:sldMkLst>
      </pc:sldChg>
      <pc:sldChg chg="modNotes">
        <pc:chgData name="Ricardo Canelo" userId="Lv6U0PTS7Sa61sgJkvatGVWxKcUdW7e2IMURll1fg0Y=" providerId="None" clId="Web-{14ADDEED-4B20-4CE0-93E1-83F2C8183AFA}" dt="2021-10-26T23:49:53.984" v="51"/>
        <pc:sldMkLst>
          <pc:docMk/>
          <pc:sldMk cId="3227960804" sldId="1706"/>
        </pc:sldMkLst>
      </pc:sldChg>
      <pc:sldChg chg="modNotes">
        <pc:chgData name="Ricardo Canelo" userId="Lv6U0PTS7Sa61sgJkvatGVWxKcUdW7e2IMURll1fg0Y=" providerId="None" clId="Web-{14ADDEED-4B20-4CE0-93E1-83F2C8183AFA}" dt="2021-10-26T23:51:19.096" v="113"/>
        <pc:sldMkLst>
          <pc:docMk/>
          <pc:sldMk cId="202531347" sldId="1717"/>
        </pc:sldMkLst>
      </pc:sldChg>
      <pc:sldChg chg="modNotes">
        <pc:chgData name="Ricardo Canelo" userId="Lv6U0PTS7Sa61sgJkvatGVWxKcUdW7e2IMURll1fg0Y=" providerId="None" clId="Web-{14ADDEED-4B20-4CE0-93E1-83F2C8183AFA}" dt="2021-10-26T23:51:48.878" v="149"/>
        <pc:sldMkLst>
          <pc:docMk/>
          <pc:sldMk cId="2418579155" sldId="1718"/>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33CC3BB-3B0E-4E9E-9A00-BBE694B41284}" type="datetimeFigureOut">
              <a:rPr lang="en-US" smtClean="0"/>
              <a:t>10/26/2021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23C0F8D-0A95-4797-8237-31532B37B19B}" type="slidenum">
              <a:rPr lang="en-US" smtClean="0"/>
              <a:t>‹#›</a:t>
            </a:fld>
            <a:endParaRPr lang="en-US"/>
          </a:p>
        </p:txBody>
      </p:sp>
    </p:spTree>
    <p:extLst>
      <p:ext uri="{BB962C8B-B14F-4D97-AF65-F5344CB8AC3E}">
        <p14:creationId xmlns:p14="http://schemas.microsoft.com/office/powerpoint/2010/main" val="166788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healthinschools.org/issue-areas/school-based-mental-health/federal-education-funding-guide-for-sel-programs/#sthash.qKVopO4Q.dpb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Welcome to Module 7 of </a:t>
            </a:r>
            <a:r>
              <a:rPr lang="en-US" sz="1200" dirty="0">
                <a:latin typeface="+mn-lt"/>
              </a:rPr>
              <a:t>National School Mental Health </a:t>
            </a:r>
            <a:r>
              <a:rPr lang="en-US" sz="1200" dirty="0"/>
              <a:t>Best Practices: Implementation Guidance Modules for States, Districts, and Schools</a:t>
            </a:r>
            <a:r>
              <a:rPr lang="en-US" sz="1200" dirty="0">
                <a:latin typeface="+mn-lt"/>
              </a:rPr>
              <a:t> </a:t>
            </a:r>
            <a:r>
              <a:rPr lang="en-US" dirty="0"/>
              <a:t>– Funding and Sustainability.</a:t>
            </a:r>
          </a:p>
          <a:p>
            <a:endParaRPr lang="en-US" dirty="0"/>
          </a:p>
          <a:p>
            <a:r>
              <a:rPr lang="en-US" sz="1300" dirty="0"/>
              <a:t>Module content was developed by the National Center for School Mental Health in partnership with the Mental Health Technology Transfer Center (MHTTC) Network. </a:t>
            </a:r>
            <a:endParaRPr lang="en-US" dirty="0"/>
          </a:p>
          <a:p>
            <a:endParaRPr lang="en-US" dirty="0"/>
          </a:p>
        </p:txBody>
      </p:sp>
      <p:sp>
        <p:nvSpPr>
          <p:cNvPr id="4" name="Slide Number Placeholder 3"/>
          <p:cNvSpPr>
            <a:spLocks noGrp="1"/>
          </p:cNvSpPr>
          <p:nvPr>
            <p:ph type="sldNum" sz="quarter" idx="10"/>
          </p:nvPr>
        </p:nvSpPr>
        <p:spPr/>
        <p:txBody>
          <a:bodyPr/>
          <a:lstStyle/>
          <a:p>
            <a:pPr defTabSz="483306">
              <a:defRPr/>
            </a:pPr>
            <a:fld id="{75407F5E-1248-0D41-AA81-B50EA45314DF}" type="slidenum">
              <a:rPr lang="en-US">
                <a:solidFill>
                  <a:prstClr val="black"/>
                </a:solidFill>
                <a:latin typeface="Calibri" panose="020F0502020204030204"/>
              </a:rPr>
              <a:pPr defTabSz="483306">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530212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resource, </a:t>
            </a:r>
            <a:r>
              <a:rPr lang="en-US" b="0" i="1" dirty="0"/>
              <a:t>School Mental Health Funding and Sustainability Quality Guide, </a:t>
            </a:r>
            <a:r>
              <a:rPr lang="en-US" b="0" i="0" dirty="0"/>
              <a:t>was developed by the National Center for School Mental Health and covers best practices and practical tips from the field in school mental health funding and sustainability. It also includes a number of customizable funding resources, some of which are also featured as resources through out this module and included in your participant guide.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201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latin typeface="+mn-lt"/>
              </a:rPr>
              <a:t>This example illustrates how one large urban district was able to leverage funding from education, mental health, private foundations, and fee-for-services to collectively support community-partnered school mental health.  </a:t>
            </a:r>
          </a:p>
          <a:p>
            <a:pPr defTabSz="966612">
              <a:defRPr/>
            </a:pPr>
            <a:endParaRPr lang="en-US" sz="1200" dirty="0">
              <a:latin typeface="+mn-lt"/>
            </a:endParaRPr>
          </a:p>
          <a:p>
            <a:pPr defTabSz="966612">
              <a:defRPr/>
            </a:pPr>
            <a:r>
              <a:rPr lang="en-US" sz="1200" dirty="0">
                <a:latin typeface="+mn-lt"/>
              </a:rPr>
              <a:t>As part of this system, 55% of funds are secured through fee-for-services reimbursement, 35% through mental health and education funds at the district level, and 10% from foundations and other grants.  </a:t>
            </a:r>
          </a:p>
          <a:p>
            <a:endParaRPr lang="en-US" sz="1200" dirty="0">
              <a:latin typeface="+mn-lt"/>
            </a:endParaRPr>
          </a:p>
        </p:txBody>
      </p:sp>
      <p:sp>
        <p:nvSpPr>
          <p:cNvPr id="4" name="Slide Number Placeholder 3"/>
          <p:cNvSpPr>
            <a:spLocks noGrp="1"/>
          </p:cNvSpPr>
          <p:nvPr>
            <p:ph type="sldNum" sz="quarter" idx="10"/>
          </p:nvPr>
        </p:nvSpPr>
        <p:spPr/>
        <p:txBody>
          <a:bodyPr/>
          <a:lstStyle/>
          <a:p>
            <a:fld id="{1008A72D-3A49-4FC1-ADCD-F4954970C19B}" type="slidenum">
              <a:rPr lang="en-US" smtClean="0"/>
              <a:t>11</a:t>
            </a:fld>
            <a:endParaRPr lang="en-US"/>
          </a:p>
        </p:txBody>
      </p:sp>
    </p:spTree>
    <p:extLst>
      <p:ext uri="{BB962C8B-B14F-4D97-AF65-F5344CB8AC3E}">
        <p14:creationId xmlns:p14="http://schemas.microsoft.com/office/powerpoint/2010/main" val="294349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latin typeface="+mn-lt"/>
              </a:rPr>
              <a:t>This Pennsylvania state example illustrates how one state with a long history of success in advancing comprehensive school mental health at the state and district levels has used braided funding to help support its school mental health services and supports.  </a:t>
            </a:r>
          </a:p>
          <a:p>
            <a:pPr defTabSz="966612">
              <a:defRPr/>
            </a:pPr>
            <a:endParaRPr lang="en-US" sz="1200" dirty="0">
              <a:latin typeface="+mn-lt"/>
            </a:endParaRPr>
          </a:p>
          <a:p>
            <a:pPr defTabSz="966612">
              <a:defRPr/>
            </a:pPr>
            <a:r>
              <a:rPr lang="en-US" sz="1200" dirty="0">
                <a:latin typeface="+mn-lt"/>
              </a:rPr>
              <a:t>Funding to support their system has come from fee-for-service revenue, mental health and substance use allocations, education training funding, and drug and alcohol funding to counties to support prevention efforts.</a:t>
            </a:r>
          </a:p>
          <a:p>
            <a:endParaRPr lang="en-US" sz="1200" dirty="0">
              <a:latin typeface="+mn-lt"/>
            </a:endParaRPr>
          </a:p>
        </p:txBody>
      </p:sp>
      <p:sp>
        <p:nvSpPr>
          <p:cNvPr id="4" name="Slide Number Placeholder 3"/>
          <p:cNvSpPr>
            <a:spLocks noGrp="1"/>
          </p:cNvSpPr>
          <p:nvPr>
            <p:ph type="sldNum" sz="quarter" idx="10"/>
          </p:nvPr>
        </p:nvSpPr>
        <p:spPr/>
        <p:txBody>
          <a:bodyPr/>
          <a:lstStyle/>
          <a:p>
            <a:fld id="{1008A72D-3A49-4FC1-ADCD-F4954970C19B}" type="slidenum">
              <a:rPr lang="en-US" smtClean="0"/>
              <a:t>12</a:t>
            </a:fld>
            <a:endParaRPr lang="en-US"/>
          </a:p>
        </p:txBody>
      </p:sp>
    </p:spTree>
    <p:extLst>
      <p:ext uri="{BB962C8B-B14F-4D97-AF65-F5344CB8AC3E}">
        <p14:creationId xmlns:p14="http://schemas.microsoft.com/office/powerpoint/2010/main" val="4029224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34"/>
              </a:spcAft>
            </a:pPr>
            <a:r>
              <a:rPr lang="en-US" sz="1200" dirty="0">
                <a:solidFill>
                  <a:srgbClr val="6A4A62"/>
                </a:solidFill>
                <a:latin typeface="+mn-lt"/>
              </a:rPr>
              <a:t>Let’s take a few minutes to reflect.</a:t>
            </a:r>
          </a:p>
          <a:p>
            <a:pPr>
              <a:spcAft>
                <a:spcPts val="634"/>
              </a:spcAft>
            </a:pPr>
            <a:endParaRPr lang="en-US" sz="1200" dirty="0">
              <a:solidFill>
                <a:srgbClr val="6A4A62"/>
              </a:solidFill>
              <a:latin typeface="+mn-lt"/>
            </a:endParaRPr>
          </a:p>
          <a:p>
            <a:pPr>
              <a:spcAft>
                <a:spcPts val="634"/>
              </a:spcAft>
            </a:pPr>
            <a:r>
              <a:rPr lang="en-US" sz="1200" b="1" dirty="0">
                <a:solidFill>
                  <a:srgbClr val="6A4A62"/>
                </a:solidFill>
                <a:latin typeface="+mn-lt"/>
              </a:rPr>
              <a:t>Reflection:</a:t>
            </a:r>
          </a:p>
          <a:p>
            <a:pPr>
              <a:lnSpc>
                <a:spcPct val="120000"/>
              </a:lnSpc>
            </a:pPr>
            <a:r>
              <a:rPr lang="en-US" sz="1200" dirty="0">
                <a:latin typeface="+mn-lt"/>
              </a:rPr>
              <a:t>In your district, which funding sources are </a:t>
            </a:r>
            <a:r>
              <a:rPr lang="en-US" sz="1200" b="1" dirty="0">
                <a:latin typeface="+mn-lt"/>
              </a:rPr>
              <a:t>currently being accessed </a:t>
            </a:r>
            <a:r>
              <a:rPr lang="en-US" sz="1200" dirty="0">
                <a:latin typeface="+mn-lt"/>
              </a:rPr>
              <a:t>to support school mental health and which </a:t>
            </a:r>
            <a:r>
              <a:rPr lang="en-US" sz="1200" b="1" dirty="0">
                <a:latin typeface="+mn-lt"/>
              </a:rPr>
              <a:t>remain to be explored</a:t>
            </a:r>
            <a:r>
              <a:rPr lang="en-US" sz="1200" dirty="0">
                <a:latin typeface="+mn-lt"/>
              </a:rPr>
              <a:t>?</a:t>
            </a:r>
          </a:p>
          <a:p>
            <a:endParaRPr lang="en-US" sz="1200" dirty="0">
              <a:latin typeface="+mn-lt"/>
            </a:endParaRPr>
          </a:p>
          <a:p>
            <a:r>
              <a:rPr lang="en-US" sz="1200" b="1" dirty="0">
                <a:latin typeface="+mn-lt"/>
              </a:rPr>
              <a:t>Funding Sources to Consider </a:t>
            </a:r>
          </a:p>
          <a:p>
            <a:r>
              <a:rPr lang="en-US" sz="1200" b="1" dirty="0">
                <a:latin typeface="+mn-lt"/>
              </a:rPr>
              <a:t>     Federal Funding Sources:</a:t>
            </a:r>
          </a:p>
          <a:p>
            <a:pPr marL="845786" lvl="1" indent="-362480">
              <a:buFont typeface="Arial" panose="020B0604020202020204" pitchFamily="34" charset="0"/>
              <a:buChar char="•"/>
            </a:pPr>
            <a:r>
              <a:rPr lang="en-US" sz="1200" dirty="0">
                <a:latin typeface="+mn-lt"/>
              </a:rPr>
              <a:t>Public Insurance</a:t>
            </a:r>
          </a:p>
          <a:p>
            <a:pPr marL="845786" lvl="1" indent="-362480">
              <a:buFont typeface="Arial" panose="020B0604020202020204" pitchFamily="34" charset="0"/>
              <a:buChar char="•"/>
            </a:pPr>
            <a:r>
              <a:rPr lang="en-US" sz="1200" dirty="0">
                <a:latin typeface="+mn-lt"/>
              </a:rPr>
              <a:t>Entitlements</a:t>
            </a:r>
          </a:p>
          <a:p>
            <a:pPr marL="845786" lvl="1" indent="-362480">
              <a:buFont typeface="Arial" panose="020B0604020202020204" pitchFamily="34" charset="0"/>
              <a:buChar char="•"/>
            </a:pPr>
            <a:r>
              <a:rPr lang="en-US" sz="1200" dirty="0">
                <a:latin typeface="+mn-lt"/>
              </a:rPr>
              <a:t>Formula/block grants</a:t>
            </a:r>
          </a:p>
          <a:p>
            <a:pPr marL="845786" lvl="1" indent="-362480">
              <a:buFont typeface="Arial" panose="020B0604020202020204" pitchFamily="34" charset="0"/>
              <a:buChar char="•"/>
            </a:pPr>
            <a:r>
              <a:rPr lang="en-US" sz="1200" dirty="0">
                <a:latin typeface="+mn-lt"/>
              </a:rPr>
              <a:t>Categorical funding</a:t>
            </a:r>
          </a:p>
          <a:p>
            <a:pPr marL="845786" lvl="1" indent="-362480">
              <a:buFont typeface="Arial" panose="020B0604020202020204" pitchFamily="34" charset="0"/>
              <a:buChar char="•"/>
            </a:pPr>
            <a:r>
              <a:rPr lang="en-US" sz="1200" dirty="0">
                <a:latin typeface="+mn-lt"/>
              </a:rPr>
              <a:t>Discretionary grants</a:t>
            </a:r>
          </a:p>
          <a:p>
            <a:pPr marL="845786" lvl="1" indent="-362480">
              <a:buFont typeface="Arial" panose="020B0604020202020204" pitchFamily="34" charset="0"/>
              <a:buChar char="•"/>
            </a:pPr>
            <a:r>
              <a:rPr lang="en-US" sz="1200" dirty="0">
                <a:latin typeface="+mn-lt"/>
              </a:rPr>
              <a:t>Demonstration grants</a:t>
            </a:r>
          </a:p>
          <a:p>
            <a:pPr marL="845786" lvl="1" indent="-362480">
              <a:buFont typeface="Arial" panose="020B0604020202020204" pitchFamily="34" charset="0"/>
              <a:buChar char="•"/>
            </a:pPr>
            <a:r>
              <a:rPr lang="en-US" sz="1200" dirty="0">
                <a:latin typeface="+mn-lt"/>
              </a:rPr>
              <a:t>Research</a:t>
            </a:r>
          </a:p>
          <a:p>
            <a:r>
              <a:rPr lang="en-US" sz="1200" b="1" dirty="0">
                <a:latin typeface="+mn-lt"/>
              </a:rPr>
              <a:t>     Non-Federal Public Funds:</a:t>
            </a:r>
          </a:p>
          <a:p>
            <a:pPr marL="845786" lvl="1" indent="-362480">
              <a:buFont typeface="Arial" panose="020B0604020202020204" pitchFamily="34" charset="0"/>
              <a:buChar char="•"/>
            </a:pPr>
            <a:r>
              <a:rPr lang="en-US" sz="1200" dirty="0">
                <a:latin typeface="+mn-lt"/>
                <a:cs typeface="Arial" panose="020B0604020202020204" pitchFamily="34" charset="0"/>
              </a:rPr>
              <a:t>State</a:t>
            </a:r>
          </a:p>
          <a:p>
            <a:pPr marL="845786" lvl="1" indent="-362480">
              <a:buFont typeface="Arial" panose="020B0604020202020204" pitchFamily="34" charset="0"/>
              <a:buChar char="•"/>
            </a:pPr>
            <a:r>
              <a:rPr lang="en-US" sz="1200" dirty="0">
                <a:latin typeface="+mn-lt"/>
                <a:cs typeface="Arial" panose="020B0604020202020204" pitchFamily="34" charset="0"/>
              </a:rPr>
              <a:t>Tribal</a:t>
            </a:r>
          </a:p>
          <a:p>
            <a:pPr marL="845786" lvl="1" indent="-362480">
              <a:buFont typeface="Arial" panose="020B0604020202020204" pitchFamily="34" charset="0"/>
              <a:buChar char="•"/>
            </a:pPr>
            <a:r>
              <a:rPr lang="en-US" sz="1200" dirty="0">
                <a:latin typeface="+mn-lt"/>
                <a:cs typeface="Arial" panose="020B0604020202020204" pitchFamily="34" charset="0"/>
              </a:rPr>
              <a:t>Territory</a:t>
            </a:r>
          </a:p>
          <a:p>
            <a:pPr marL="845786" lvl="1" indent="-362480">
              <a:buFont typeface="Arial" panose="020B0604020202020204" pitchFamily="34" charset="0"/>
              <a:buChar char="•"/>
            </a:pPr>
            <a:r>
              <a:rPr lang="en-US" sz="1200" dirty="0">
                <a:latin typeface="+mn-lt"/>
                <a:cs typeface="Arial" panose="020B0604020202020204" pitchFamily="34" charset="0"/>
              </a:rPr>
              <a:t>County</a:t>
            </a:r>
          </a:p>
          <a:p>
            <a:pPr marL="845786" lvl="1" indent="-362480">
              <a:buFont typeface="Arial" panose="020B0604020202020204" pitchFamily="34" charset="0"/>
              <a:buChar char="•"/>
            </a:pPr>
            <a:r>
              <a:rPr lang="en-US" sz="1200" dirty="0">
                <a:latin typeface="+mn-lt"/>
                <a:cs typeface="Arial" panose="020B0604020202020204" pitchFamily="34" charset="0"/>
              </a:rPr>
              <a:t>Local</a:t>
            </a:r>
          </a:p>
          <a:p>
            <a:r>
              <a:rPr lang="en-US" sz="1200" b="1" dirty="0">
                <a:latin typeface="+mn-lt"/>
              </a:rPr>
              <a:t>     Private Funds:</a:t>
            </a:r>
          </a:p>
          <a:p>
            <a:pPr marL="785372" lvl="1" indent="-302066">
              <a:buFont typeface="Arial" panose="020B0604020202020204" pitchFamily="34" charset="0"/>
              <a:buChar char="•"/>
            </a:pPr>
            <a:r>
              <a:rPr lang="en-US" sz="1200" dirty="0">
                <a:solidFill>
                  <a:prstClr val="black"/>
                </a:solidFill>
                <a:latin typeface="+mn-lt"/>
                <a:cs typeface="Arial" panose="020B0604020202020204" pitchFamily="34" charset="0"/>
              </a:rPr>
              <a:t>Insurance coverage</a:t>
            </a:r>
          </a:p>
          <a:p>
            <a:pPr marL="785372" lvl="1" indent="-302066">
              <a:buFont typeface="Arial" panose="020B0604020202020204" pitchFamily="34" charset="0"/>
              <a:buChar char="•"/>
            </a:pPr>
            <a:r>
              <a:rPr lang="en-US" sz="1200" dirty="0">
                <a:solidFill>
                  <a:prstClr val="black"/>
                </a:solidFill>
                <a:latin typeface="+mn-lt"/>
                <a:cs typeface="Arial" panose="020B0604020202020204" pitchFamily="34" charset="0"/>
              </a:rPr>
              <a:t>Fees</a:t>
            </a:r>
          </a:p>
          <a:p>
            <a:pPr marL="785372" lvl="1" indent="-302066">
              <a:buFont typeface="Arial" panose="020B0604020202020204" pitchFamily="34" charset="0"/>
              <a:buChar char="•"/>
            </a:pPr>
            <a:r>
              <a:rPr lang="en-US" sz="1200" dirty="0">
                <a:solidFill>
                  <a:prstClr val="black"/>
                </a:solidFill>
                <a:latin typeface="+mn-lt"/>
                <a:cs typeface="Arial" panose="020B0604020202020204" pitchFamily="34" charset="0"/>
              </a:rPr>
              <a:t>Civic, Charity, Philanthropic</a:t>
            </a:r>
          </a:p>
          <a:p>
            <a:pPr marL="785372" lvl="1" indent="-302066">
              <a:buFont typeface="Arial" panose="020B0604020202020204" pitchFamily="34" charset="0"/>
              <a:buChar char="•"/>
            </a:pPr>
            <a:r>
              <a:rPr lang="en-US" sz="1200" dirty="0">
                <a:solidFill>
                  <a:prstClr val="black"/>
                </a:solidFill>
                <a:latin typeface="+mn-lt"/>
                <a:cs typeface="Arial" panose="020B0604020202020204" pitchFamily="34" charset="0"/>
              </a:rPr>
              <a:t>Business investments</a:t>
            </a:r>
          </a:p>
        </p:txBody>
      </p:sp>
      <p:sp>
        <p:nvSpPr>
          <p:cNvPr id="4" name="Slide Number Placeholder 3"/>
          <p:cNvSpPr>
            <a:spLocks noGrp="1"/>
          </p:cNvSpPr>
          <p:nvPr>
            <p:ph type="sldNum" sz="quarter" idx="10"/>
          </p:nvPr>
        </p:nvSpPr>
        <p:spPr/>
        <p:txBody>
          <a:bodyPr/>
          <a:lstStyle/>
          <a:p>
            <a:pPr defTabSz="483306">
              <a:defRPr/>
            </a:pPr>
            <a:fld id="{75407F5E-1248-0D41-AA81-B50EA45314DF}" type="slidenum">
              <a:rPr lang="en-US">
                <a:solidFill>
                  <a:prstClr val="black"/>
                </a:solidFill>
                <a:latin typeface="Calibri" panose="020F0502020204030204"/>
              </a:rPr>
              <a:pPr defTabSz="483306">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4199412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education funding has often been overlooked by school districts in search of sources of support for prevention. This guide developed by the Center for Health and Health Care in Schools at the George Washington University Milken School of Public Health is intended to help districts take advantage of those funds by identifying K-12 grant programs in the U.S. Department of Education (ED) that could be used to implement prevention efforts in elementary and secondary schools.</a:t>
            </a:r>
          </a:p>
          <a:p>
            <a:endParaRPr lang="en-US" dirty="0"/>
          </a:p>
          <a:p>
            <a:pPr defTabSz="966612">
              <a:defRPr/>
            </a:pPr>
            <a:r>
              <a:rPr lang="en-US" dirty="0">
                <a:hlinkClick r:id="rId3"/>
              </a:rPr>
              <a:t>http://healthinschools.org/issue-areas/school-based-mental-health/federal-education-funding-guide-for-sel-programs/#sthash.qKVopO4Q.dpbs</a:t>
            </a:r>
            <a:endParaRPr lang="en-US" dirty="0"/>
          </a:p>
          <a:p>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14</a:t>
            </a:fld>
            <a:endParaRPr lang="en-US"/>
          </a:p>
        </p:txBody>
      </p:sp>
    </p:spTree>
    <p:extLst>
      <p:ext uri="{BB962C8B-B14F-4D97-AF65-F5344CB8AC3E}">
        <p14:creationId xmlns:p14="http://schemas.microsoft.com/office/powerpoint/2010/main" val="2596969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t>This Issue Brief, designed by the Now Is the Time Technical Assistance Center, provides schools, districts, and education agencies with strategies to access and utilize these funds to support mental health services in schools.</a:t>
            </a:r>
          </a:p>
          <a:p>
            <a:pPr defTabSz="966612">
              <a:defRPr/>
            </a:pPr>
            <a:endParaRPr lang="en-US" sz="1200" dirty="0"/>
          </a:p>
          <a:p>
            <a:pPr defTabSz="966612">
              <a:defRPr/>
            </a:pPr>
            <a:r>
              <a:rPr lang="en-US" sz="1200" dirty="0"/>
              <a:t>http://www.fredla.org/wp-content/uploads/2015/09/Medicaid-for-School-Based-MH-Services.pdf </a:t>
            </a:r>
          </a:p>
          <a:p>
            <a:pPr defTabSz="966612">
              <a:defRPr/>
            </a:pPr>
            <a:endParaRPr lang="en-US" sz="1200" dirty="0"/>
          </a:p>
          <a:p>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15</a:t>
            </a:fld>
            <a:endParaRPr lang="en-US"/>
          </a:p>
        </p:txBody>
      </p:sp>
    </p:spTree>
    <p:extLst>
      <p:ext uri="{BB962C8B-B14F-4D97-AF65-F5344CB8AC3E}">
        <p14:creationId xmlns:p14="http://schemas.microsoft.com/office/powerpoint/2010/main" val="513146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1" dirty="0"/>
              <a:t>Consider:</a:t>
            </a:r>
            <a:r>
              <a:rPr lang="en-US" sz="1200" dirty="0"/>
              <a:t> </a:t>
            </a:r>
            <a:r>
              <a:rPr lang="en-US" sz="1200" dirty="0">
                <a:solidFill>
                  <a:srgbClr val="6A4A62"/>
                </a:solidFill>
              </a:rPr>
              <a:t>To what extent did your district/school </a:t>
            </a:r>
            <a:r>
              <a:rPr lang="en-US" sz="1200" b="1" dirty="0">
                <a:solidFill>
                  <a:srgbClr val="5E3E60"/>
                </a:solidFill>
              </a:rPr>
              <a:t>leverage funding and resources </a:t>
            </a:r>
            <a:r>
              <a:rPr lang="en-US" sz="1200" dirty="0">
                <a:solidFill>
                  <a:srgbClr val="5E3E60"/>
                </a:solidFill>
              </a:rPr>
              <a:t>to attract potential contributors</a:t>
            </a:r>
            <a:r>
              <a:rPr lang="en-US" sz="1200" dirty="0">
                <a:solidFill>
                  <a:srgbClr val="6A4A62"/>
                </a:solidFill>
              </a:rPr>
              <a:t>?</a:t>
            </a:r>
          </a:p>
          <a:p>
            <a:endParaRPr lang="en-US" sz="1200" dirty="0"/>
          </a:p>
          <a:p>
            <a:r>
              <a:rPr lang="en-US" sz="1200" dirty="0"/>
              <a:t>To adequately support a comprehensive school mental health system, it is beneficial to leverage resources to attract potential contributors.  </a:t>
            </a:r>
          </a:p>
          <a:p>
            <a:endParaRPr lang="en-US" sz="1200" b="1" dirty="0"/>
          </a:p>
          <a:p>
            <a:r>
              <a:rPr lang="en-US" sz="1200" b="1" dirty="0"/>
              <a:t>Best practices for this indicator include: </a:t>
            </a:r>
          </a:p>
          <a:p>
            <a:pPr marL="180975" indent="-180975">
              <a:buFont typeface="Arial" panose="020B0604020202020204" pitchFamily="34" charset="0"/>
              <a:buChar char="•"/>
            </a:pPr>
            <a:r>
              <a:rPr lang="en-US" dirty="0"/>
              <a:t>Establish and use a formal agreement that specifies contingent funding and/or non-financial resources</a:t>
            </a:r>
            <a:endParaRPr lang="en-US" dirty="0">
              <a:cs typeface="Calibri"/>
            </a:endParaRPr>
          </a:p>
          <a:p>
            <a:pPr marL="180975" indent="-180975">
              <a:buFont typeface="Arial" panose="020B0604020202020204" pitchFamily="34" charset="0"/>
              <a:buChar char="•"/>
            </a:pPr>
            <a:r>
              <a:rPr lang="en-US" dirty="0"/>
              <a:t>Regularly seek potential diverse partners who may have funding or non-financial resources that can be contributed to support the larger school mental health system</a:t>
            </a:r>
            <a:endParaRPr lang="en-US" dirty="0">
              <a:cs typeface="Calibri" panose="020F0502020204030204"/>
            </a:endParaRPr>
          </a:p>
          <a:p>
            <a:pPr marL="180975" indent="-180975">
              <a:buFont typeface="Arial" panose="020B0604020202020204" pitchFamily="34" charset="0"/>
              <a:buChar char="•"/>
            </a:pPr>
            <a:r>
              <a:rPr lang="en-US" dirty="0"/>
              <a:t>Foster relationships with diverse agencies and organizations in the community, that value cultural responsiveness, anti-racism, and equity, with a goal to create mutually beneficial opportunities that will support students and families</a:t>
            </a:r>
            <a:endParaRPr lang="en-US" dirty="0">
              <a:cs typeface="Calibri"/>
            </a:endParaRPr>
          </a:p>
          <a:p>
            <a:endParaRPr lang="en-US" sz="1200"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008A72D-3A49-4FC1-ADCD-F4954970C19B}" type="slidenum">
              <a:rPr lang="en-US" smtClean="0"/>
              <a:t>16</a:t>
            </a:fld>
            <a:endParaRPr lang="en-US"/>
          </a:p>
        </p:txBody>
      </p:sp>
    </p:spTree>
    <p:extLst>
      <p:ext uri="{BB962C8B-B14F-4D97-AF65-F5344CB8AC3E}">
        <p14:creationId xmlns:p14="http://schemas.microsoft.com/office/powerpoint/2010/main" val="1539104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Some helpful tips for leveraging funding resources include: </a:t>
            </a:r>
          </a:p>
          <a:p>
            <a:pPr marL="181240" indent="-181240">
              <a:buFont typeface="Arial" panose="020B0604020202020204" pitchFamily="34" charset="0"/>
              <a:buChar char="•"/>
            </a:pPr>
            <a:r>
              <a:rPr lang="en-US" sz="1200" dirty="0"/>
              <a:t>Conduct a comprehensive scan of existing funding opportunities available at the school, local, state, and federal levels.</a:t>
            </a:r>
          </a:p>
          <a:p>
            <a:pPr marL="181240" indent="-181240">
              <a:buFont typeface="Arial" panose="020B0604020202020204" pitchFamily="34" charset="0"/>
              <a:buChar char="•"/>
            </a:pPr>
            <a:r>
              <a:rPr lang="en-US" sz="1200" dirty="0"/>
              <a:t>Establish partnerships with outpatient hospital and community behavioral health programs and other agencies and organizations to expand available services to students and leverage existing funding resources and infrastructure. </a:t>
            </a:r>
          </a:p>
          <a:p>
            <a:pPr marL="181240" indent="-181240">
              <a:buFont typeface="Arial" panose="020B0604020202020204" pitchFamily="34" charset="0"/>
              <a:buChar char="•"/>
            </a:pPr>
            <a:r>
              <a:rPr lang="en-US" sz="1200" dirty="0"/>
              <a:t>Develop a Memorandum of Understanding (MOU) that clearly documents agreed-upon services (e.g., the local department of education agrees to commit funds to support x FTE in schools by a particular program in return for the local department of health providing professional development related to x school-based staff).</a:t>
            </a:r>
          </a:p>
          <a:p>
            <a:pPr marL="181240" indent="-181240">
              <a:buFont typeface="Arial" panose="020B0604020202020204" pitchFamily="34" charset="0"/>
              <a:buChar char="•"/>
            </a:pPr>
            <a:r>
              <a:rPr lang="en-US" sz="1200" dirty="0"/>
              <a:t>Think beyond dollars and consider exchanging services, such as professional development and training. For example, if one group is very skilled at providing training on a given evidence-based program or practice, instead of the school or the community partner having to purchase that, they can exchange that service as a way of sharing funding expenses.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8A72D-3A49-4FC1-ADCD-F4954970C19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674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34"/>
              </a:spcAft>
            </a:pPr>
            <a:r>
              <a:rPr lang="en-US" sz="1200" dirty="0">
                <a:solidFill>
                  <a:srgbClr val="6A4A62"/>
                </a:solidFill>
              </a:rPr>
              <a:t>Let’s take a few minutes to reflect.</a:t>
            </a:r>
          </a:p>
          <a:p>
            <a:pPr>
              <a:spcAft>
                <a:spcPts val="634"/>
              </a:spcAft>
            </a:pPr>
            <a:endParaRPr lang="en-US" sz="1200" dirty="0">
              <a:solidFill>
                <a:srgbClr val="6A4A62"/>
              </a:solidFill>
            </a:endParaRPr>
          </a:p>
          <a:p>
            <a:pPr>
              <a:spcAft>
                <a:spcPts val="634"/>
              </a:spcAft>
            </a:pPr>
            <a:r>
              <a:rPr lang="en-US" sz="1200" b="1" dirty="0">
                <a:solidFill>
                  <a:srgbClr val="6A4A62"/>
                </a:solidFill>
              </a:rPr>
              <a:t>Reflection:</a:t>
            </a:r>
          </a:p>
          <a:p>
            <a:r>
              <a:rPr lang="en-US" sz="1200" dirty="0">
                <a:solidFill>
                  <a:srgbClr val="6A4A62"/>
                </a:solidFill>
              </a:rPr>
              <a:t>What ideas does your district have to expand potential funding partners?</a:t>
            </a:r>
          </a:p>
          <a:p>
            <a:endParaRPr lang="en-US" sz="1200" dirty="0"/>
          </a:p>
          <a:p>
            <a:r>
              <a:rPr lang="en-US" sz="1200" b="1" dirty="0"/>
              <a:t>Reflection Considerations:</a:t>
            </a:r>
          </a:p>
          <a:p>
            <a:pPr marL="299650" indent="-299650">
              <a:buFont typeface="Arial" panose="020B0604020202020204" pitchFamily="34" charset="0"/>
              <a:buChar char="•"/>
            </a:pPr>
            <a:r>
              <a:rPr lang="en-US" sz="1200" dirty="0"/>
              <a:t>Identify three potential allies in your state or community who are likely to share some of the same aims as your </a:t>
            </a:r>
            <a:r>
              <a:rPr lang="en-US" sz="1200" dirty="0" err="1"/>
              <a:t>CSMHS</a:t>
            </a:r>
            <a:r>
              <a:rPr lang="en-US" sz="1200" dirty="0"/>
              <a:t> initiative.</a:t>
            </a:r>
          </a:p>
          <a:p>
            <a:pPr marL="299650" indent="-299650">
              <a:buFont typeface="Arial" panose="020B0604020202020204" pitchFamily="34" charset="0"/>
              <a:buChar char="•"/>
            </a:pPr>
            <a:r>
              <a:rPr lang="en-US" sz="1200" dirty="0"/>
              <a:t>Think of at least two potential “investors”  in the expansion and sustainability of your initiative who have not been engaged before.</a:t>
            </a:r>
          </a:p>
          <a:p>
            <a:pPr marL="483306" indent="-483306">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10"/>
          </p:nvPr>
        </p:nvSpPr>
        <p:spPr/>
        <p:txBody>
          <a:bodyPr/>
          <a:lstStyle/>
          <a:p>
            <a:pPr defTabSz="483306">
              <a:defRPr/>
            </a:pPr>
            <a:fld id="{75407F5E-1248-0D41-AA81-B50EA45314DF}" type="slidenum">
              <a:rPr lang="en-US">
                <a:solidFill>
                  <a:prstClr val="black"/>
                </a:solidFill>
                <a:latin typeface="Calibri" panose="020F0502020204030204"/>
              </a:rPr>
              <a:pPr defTabSz="483306">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705025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1" dirty="0"/>
              <a:t>Consider: </a:t>
            </a:r>
            <a:r>
              <a:rPr lang="en-US" sz="1200" dirty="0">
                <a:solidFill>
                  <a:srgbClr val="6A4A62"/>
                </a:solidFill>
              </a:rPr>
              <a:t>To what extent did your district/school </a:t>
            </a:r>
            <a:r>
              <a:rPr lang="en-US" sz="1200" dirty="0">
                <a:solidFill>
                  <a:srgbClr val="5E3E60"/>
                </a:solidFill>
              </a:rPr>
              <a:t>have </a:t>
            </a:r>
            <a:r>
              <a:rPr lang="en-US" sz="1200" b="1" dirty="0">
                <a:solidFill>
                  <a:srgbClr val="5E3E60"/>
                </a:solidFill>
              </a:rPr>
              <a:t>strategies in place to retain staff</a:t>
            </a:r>
            <a:r>
              <a:rPr lang="en-US" sz="1200" dirty="0">
                <a:solidFill>
                  <a:srgbClr val="6A4A62"/>
                </a:solidFill>
              </a:rPr>
              <a:t>?</a:t>
            </a:r>
          </a:p>
          <a:p>
            <a:endParaRPr lang="en-US" sz="1200" dirty="0"/>
          </a:p>
          <a:p>
            <a:r>
              <a:rPr lang="en-US" sz="1200" dirty="0"/>
              <a:t>Retention of staff is important for student, family, and school staff relationships and trust and is cost-effective. Hiring and training new staff is time-consuming and costly.  </a:t>
            </a:r>
          </a:p>
          <a:p>
            <a:endParaRPr lang="en-US" sz="1200" dirty="0"/>
          </a:p>
          <a:p>
            <a:r>
              <a:rPr lang="en-US" sz="1200" b="1" dirty="0"/>
              <a:t>Best practices for this indicator include:</a:t>
            </a:r>
          </a:p>
          <a:p>
            <a:pPr marL="180975" indent="-180975">
              <a:buFont typeface="Arial" panose="020B0604020202020204" pitchFamily="34" charset="0"/>
              <a:buChar char="•"/>
            </a:pPr>
            <a:r>
              <a:rPr lang="en-US" sz="1200" dirty="0"/>
              <a:t>Provide in-person and virtual ongoing professional development activities such as lectures, didactic presentations, and peer </a:t>
            </a:r>
            <a:r>
              <a:rPr lang="en-US" dirty="0"/>
              <a:t>consultation</a:t>
            </a:r>
            <a:endParaRPr lang="en-US" dirty="0">
              <a:cs typeface="Calibri"/>
            </a:endParaRPr>
          </a:p>
          <a:p>
            <a:pPr marL="180975" indent="-180975">
              <a:buFont typeface="Arial" panose="020B0604020202020204" pitchFamily="34" charset="0"/>
              <a:buChar char="•"/>
            </a:pPr>
            <a:r>
              <a:rPr lang="en-US" dirty="0"/>
              <a:t>Regularly recognize and celebrate accomplishments (e.g., monthly awards, recognition, sharing success stories with others) and personal milestones (e.g., birth of a child, birthdays)</a:t>
            </a:r>
            <a:endParaRPr lang="en-US" dirty="0">
              <a:cs typeface="Calibri"/>
            </a:endParaRPr>
          </a:p>
          <a:p>
            <a:pPr marL="180975" indent="-180975">
              <a:buFont typeface="Arial" panose="020B0604020202020204" pitchFamily="34" charset="0"/>
              <a:buChar char="•"/>
            </a:pPr>
            <a:r>
              <a:rPr lang="en-US" dirty="0"/>
              <a:t>Practice open, bidirectional communication and provide opportunities for staff to provide anonymous input if desired</a:t>
            </a:r>
            <a:endParaRPr lang="en-US" dirty="0">
              <a:cs typeface="Calibri"/>
            </a:endParaRPr>
          </a:p>
          <a:p>
            <a:pPr marL="180975" indent="-180975">
              <a:buFont typeface="Arial" panose="020B0604020202020204" pitchFamily="34" charset="0"/>
              <a:buChar char="•"/>
            </a:pPr>
            <a:r>
              <a:rPr lang="en-US" dirty="0"/>
              <a:t>Offer flexible work schedules</a:t>
            </a:r>
            <a:endParaRPr lang="en-US" dirty="0">
              <a:cs typeface="Calibri"/>
            </a:endParaRPr>
          </a:p>
          <a:p>
            <a:pPr marL="180975" indent="-180975">
              <a:buFont typeface="Arial" panose="020B0604020202020204" pitchFamily="34" charset="0"/>
              <a:buChar char="•"/>
            </a:pPr>
            <a:r>
              <a:rPr lang="en-US" dirty="0"/>
              <a:t>Recognize and address the impact on staff of secondary traumatic stress</a:t>
            </a:r>
            <a:endParaRPr lang="en-US" dirty="0">
              <a:cs typeface="Calibri"/>
            </a:endParaRPr>
          </a:p>
          <a:p>
            <a:pPr marL="180975" indent="-180975">
              <a:buFont typeface="Arial" panose="020B0604020202020204" pitchFamily="34" charset="0"/>
              <a:buChar char="•"/>
            </a:pPr>
            <a:r>
              <a:rPr lang="en-US" dirty="0"/>
              <a:t>Collaborate with staff to provide, monitor and evaluate staff wellness activities</a:t>
            </a:r>
            <a:endParaRPr lang="en-US" dirty="0">
              <a:cs typeface="Calibri"/>
            </a:endParaRPr>
          </a:p>
          <a:p>
            <a:pPr marL="180975" indent="-180975">
              <a:buFont typeface="Arial" panose="020B0604020202020204" pitchFamily="34" charset="0"/>
              <a:buChar char="•"/>
            </a:pPr>
            <a:r>
              <a:rPr lang="en-US" dirty="0"/>
              <a:t>Engage diverse staff to provide input on how to optimize staff retention across diverse groups and identities</a:t>
            </a:r>
            <a:endParaRPr lang="en-US" dirty="0">
              <a:cs typeface="Calibri"/>
            </a:endParaRPr>
          </a:p>
          <a:p>
            <a:pPr marL="180975" indent="-180975">
              <a:buFont typeface="Arial" panose="020B0604020202020204" pitchFamily="34" charset="0"/>
              <a:buChar char="•"/>
            </a:pPr>
            <a:r>
              <a:rPr lang="en-US" dirty="0"/>
              <a:t>Provide supervision and opportunities for peer support (e.g., new hire mentor and support group, supervision, buddy program)</a:t>
            </a:r>
            <a:endParaRPr lang="en-US" dirty="0">
              <a:cs typeface="Calibri"/>
            </a:endParaRPr>
          </a:p>
          <a:p>
            <a:pPr marL="180975" indent="-180975">
              <a:buFont typeface="Arial" panose="020B0604020202020204" pitchFamily="34" charset="0"/>
              <a:buChar char="•"/>
            </a:pPr>
            <a:r>
              <a:rPr lang="en-US" dirty="0"/>
              <a:t>Outline pathways and provide clear opportunities for career advancement</a:t>
            </a:r>
            <a:endParaRPr lang="en-US" dirty="0">
              <a:cs typeface="Calibri" panose="020F0502020204030204"/>
            </a:endParaRPr>
          </a:p>
          <a:p>
            <a:pPr marL="180975" indent="-180975">
              <a:buFont typeface="Arial" panose="020B0604020202020204" pitchFamily="34" charset="0"/>
              <a:buChar char="•"/>
            </a:pPr>
            <a:r>
              <a:rPr lang="en-US" dirty="0"/>
              <a:t>Provide incentive-based pay</a:t>
            </a:r>
            <a:endParaRPr lang="en-US" dirty="0">
              <a:cs typeface="Calibri"/>
            </a:endParaRPr>
          </a:p>
          <a:p>
            <a:pPr marL="180975" indent="-180975">
              <a:buFont typeface="Arial" panose="020B0604020202020204" pitchFamily="34" charset="0"/>
              <a:buChar char="•"/>
            </a:pPr>
            <a:r>
              <a:rPr lang="en-US" dirty="0"/>
              <a:t>Work to ensure salary is fair and equitable and that there are growth opportunities</a:t>
            </a:r>
            <a:endParaRPr lang="en-US" dirty="0">
              <a:cs typeface="Calibri"/>
            </a:endParaRPr>
          </a:p>
          <a:p>
            <a:pPr marL="180975" indent="-180975">
              <a:buFont typeface="Arial" panose="020B0604020202020204" pitchFamily="34" charset="0"/>
              <a:buChar char="•"/>
            </a:pPr>
            <a:r>
              <a:rPr lang="en-US" dirty="0"/>
              <a:t>Ensure all staff are aware of the district’s Employee Assistance Program and behavioral health coverage in insurance benefits</a:t>
            </a:r>
            <a:endParaRPr lang="en-US" dirty="0">
              <a:cs typeface="Calibri" panose="020F0502020204030204"/>
            </a:endParaRPr>
          </a:p>
          <a:p>
            <a:pPr marL="180975" indent="-180975">
              <a:buFont typeface="Arial" panose="020B0604020202020204" pitchFamily="34" charset="0"/>
              <a:buChar char="•"/>
            </a:pPr>
            <a:r>
              <a:rPr lang="en-US" dirty="0"/>
              <a:t>Ensure that all policies, procedures, and practices related to staff are culturally responsive, anti-racist and equitable</a:t>
            </a:r>
            <a:endParaRPr lang="en-US" dirty="0">
              <a:cs typeface="Calibri"/>
            </a:endParaRPr>
          </a:p>
        </p:txBody>
      </p:sp>
      <p:sp>
        <p:nvSpPr>
          <p:cNvPr id="4" name="Slide Number Placeholder 3"/>
          <p:cNvSpPr>
            <a:spLocks noGrp="1"/>
          </p:cNvSpPr>
          <p:nvPr>
            <p:ph type="sldNum" sz="quarter" idx="5"/>
          </p:nvPr>
        </p:nvSpPr>
        <p:spPr/>
        <p:txBody>
          <a:bodyPr/>
          <a:lstStyle/>
          <a:p>
            <a:fld id="{1008A72D-3A49-4FC1-ADCD-F4954970C19B}" type="slidenum">
              <a:rPr lang="en-US" smtClean="0"/>
              <a:t>19</a:t>
            </a:fld>
            <a:endParaRPr lang="en-US"/>
          </a:p>
        </p:txBody>
      </p:sp>
    </p:spTree>
    <p:extLst>
      <p:ext uri="{BB962C8B-B14F-4D97-AF65-F5344CB8AC3E}">
        <p14:creationId xmlns:p14="http://schemas.microsoft.com/office/powerpoint/2010/main" val="259412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Disclaimer</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3808109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example illustrates how one community-partnered school mental health program in an urban district in Maryland has been able to successfully retain staff for an average of over 6 years through: </a:t>
            </a:r>
          </a:p>
          <a:p>
            <a:pPr marL="181240" indent="-181240">
              <a:buFont typeface="Arial" panose="020B0604020202020204" pitchFamily="34" charset="0"/>
              <a:buChar char="•"/>
            </a:pPr>
            <a:endParaRPr lang="en-US" sz="1200" dirty="0"/>
          </a:p>
          <a:p>
            <a:pPr marL="181240" indent="-181240">
              <a:lnSpc>
                <a:spcPct val="120000"/>
              </a:lnSpc>
              <a:buFont typeface="Arial" panose="020B0604020202020204" pitchFamily="34" charset="0"/>
              <a:buChar char="•"/>
            </a:pPr>
            <a:r>
              <a:rPr lang="en-US" sz="1200" dirty="0"/>
              <a:t>Integrating federal loan forgiveness programs for providers in underserved settings</a:t>
            </a:r>
          </a:p>
          <a:p>
            <a:pPr marL="181240" indent="-181240">
              <a:lnSpc>
                <a:spcPct val="120000"/>
              </a:lnSpc>
              <a:buFont typeface="Arial" panose="020B0604020202020204" pitchFamily="34" charset="0"/>
              <a:buChar char="•"/>
            </a:pPr>
            <a:r>
              <a:rPr lang="en-US" sz="1200" dirty="0"/>
              <a:t>Offering ongoing high-quality professional development training opportunities through conference attendance, training in evidence-based practices and programs, case conferences</a:t>
            </a:r>
          </a:p>
          <a:p>
            <a:pPr marL="181240" indent="-181240">
              <a:lnSpc>
                <a:spcPct val="120000"/>
              </a:lnSpc>
              <a:buFont typeface="Arial" panose="020B0604020202020204" pitchFamily="34" charset="0"/>
              <a:buChar char="•"/>
            </a:pPr>
            <a:r>
              <a:rPr lang="en-US" sz="1200" dirty="0"/>
              <a:t>Opportunities for professional growth and leadership </a:t>
            </a:r>
          </a:p>
          <a:p>
            <a:pPr marL="181240" indent="-181240">
              <a:lnSpc>
                <a:spcPct val="120000"/>
              </a:lnSpc>
              <a:buFont typeface="Arial" panose="020B0604020202020204" pitchFamily="34" charset="0"/>
              <a:buChar char="•"/>
            </a:pPr>
            <a:r>
              <a:rPr lang="en-US" sz="1200" dirty="0"/>
              <a:t>Staff recognition as part of biweekly meetings (e.g., shout-outs)</a:t>
            </a:r>
          </a:p>
          <a:p>
            <a:pPr marL="181240" indent="-181240">
              <a:lnSpc>
                <a:spcPct val="120000"/>
              </a:lnSpc>
              <a:buFont typeface="Arial" panose="020B0604020202020204" pitchFamily="34" charset="0"/>
              <a:buChar char="•"/>
            </a:pPr>
            <a:r>
              <a:rPr lang="en-US" sz="1200" dirty="0"/>
              <a:t>Being flexible with schedules and ability to work part-time</a:t>
            </a:r>
          </a:p>
          <a:p>
            <a:pPr marL="181240" indent="-181240">
              <a:lnSpc>
                <a:spcPct val="120000"/>
              </a:lnSpc>
              <a:buFont typeface="Arial" panose="020B0604020202020204" pitchFamily="34" charset="0"/>
              <a:buChar char="•"/>
            </a:pPr>
            <a:r>
              <a:rPr lang="en-US" sz="1200" dirty="0"/>
              <a:t>Integrating staff wellness into meetings</a:t>
            </a:r>
          </a:p>
          <a:p>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20</a:t>
            </a:fld>
            <a:endParaRPr lang="en-US"/>
          </a:p>
        </p:txBody>
      </p:sp>
    </p:spTree>
    <p:extLst>
      <p:ext uri="{BB962C8B-B14F-4D97-AF65-F5344CB8AC3E}">
        <p14:creationId xmlns:p14="http://schemas.microsoft.com/office/powerpoint/2010/main" val="754630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Beyond just individual staff self-care, it is important to consider broader organizational factors that contribute to staff well-being and reduce burnout.  Using this assessment or one like it can inform action steps or quality improvement goals intended to improve staff retention.</a:t>
            </a:r>
          </a:p>
          <a:p>
            <a:endParaRPr lang="en-US" sz="1200" dirty="0"/>
          </a:p>
          <a:p>
            <a:r>
              <a:rPr lang="en-US" sz="1200" dirty="0"/>
              <a:t>The Organizational Self-Care Checklist considers five categories: </a:t>
            </a:r>
          </a:p>
          <a:p>
            <a:pPr marL="181240" indent="-181240">
              <a:buFont typeface="Arial" panose="020B0604020202020204" pitchFamily="34" charset="0"/>
              <a:buChar char="•"/>
            </a:pPr>
            <a:r>
              <a:rPr lang="en-US" sz="1200" dirty="0"/>
              <a:t>Training and Education</a:t>
            </a:r>
          </a:p>
          <a:p>
            <a:pPr marL="181240" indent="-181240">
              <a:buFont typeface="Arial" panose="020B0604020202020204" pitchFamily="34" charset="0"/>
              <a:buChar char="•"/>
            </a:pPr>
            <a:r>
              <a:rPr lang="en-US" sz="1200" dirty="0"/>
              <a:t>Support and Supervision</a:t>
            </a:r>
          </a:p>
          <a:p>
            <a:pPr marL="181240" indent="-181240">
              <a:buFont typeface="Arial" panose="020B0604020202020204" pitchFamily="34" charset="0"/>
              <a:buChar char="•"/>
            </a:pPr>
            <a:r>
              <a:rPr lang="en-US" sz="1200" dirty="0"/>
              <a:t>Employee Control and Input</a:t>
            </a:r>
          </a:p>
          <a:p>
            <a:pPr marL="181240" indent="-181240">
              <a:buFont typeface="Arial" panose="020B0604020202020204" pitchFamily="34" charset="0"/>
              <a:buChar char="•"/>
            </a:pPr>
            <a:r>
              <a:rPr lang="en-US" sz="1200" dirty="0"/>
              <a:t>Communication </a:t>
            </a:r>
          </a:p>
          <a:p>
            <a:pPr marL="181240" indent="-181240">
              <a:buFont typeface="Arial" panose="020B0604020202020204" pitchFamily="34" charset="0"/>
              <a:buChar char="•"/>
            </a:pPr>
            <a:r>
              <a:rPr lang="en-US" sz="1200" dirty="0"/>
              <a:t>Work Environment</a:t>
            </a:r>
          </a:p>
          <a:p>
            <a:endParaRPr lang="en-US" sz="1200" dirty="0"/>
          </a:p>
          <a:p>
            <a:r>
              <a:rPr lang="en-US" sz="1200" dirty="0"/>
              <a:t>Sample items included on the checklist are included on the slide.</a:t>
            </a:r>
          </a:p>
          <a:p>
            <a:endParaRPr lang="en-US" sz="1200" b="1" dirty="0"/>
          </a:p>
          <a:p>
            <a:endParaRPr lang="en-US" dirty="0"/>
          </a:p>
        </p:txBody>
      </p:sp>
      <p:sp>
        <p:nvSpPr>
          <p:cNvPr id="4" name="Slide Number Placeholder 3"/>
          <p:cNvSpPr>
            <a:spLocks noGrp="1"/>
          </p:cNvSpPr>
          <p:nvPr>
            <p:ph type="sldNum" sz="quarter" idx="5"/>
          </p:nvPr>
        </p:nvSpPr>
        <p:spPr/>
        <p:txBody>
          <a:bodyPr/>
          <a:lstStyle/>
          <a:p>
            <a:fld id="{1008A72D-3A49-4FC1-ADCD-F4954970C19B}" type="slidenum">
              <a:rPr lang="en-US" smtClean="0"/>
              <a:t>21</a:t>
            </a:fld>
            <a:endParaRPr lang="en-US"/>
          </a:p>
        </p:txBody>
      </p:sp>
    </p:spTree>
    <p:extLst>
      <p:ext uri="{BB962C8B-B14F-4D97-AF65-F5344CB8AC3E}">
        <p14:creationId xmlns:p14="http://schemas.microsoft.com/office/powerpoint/2010/main" val="2009950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1" dirty="0"/>
              <a:t>Consider:</a:t>
            </a:r>
            <a:r>
              <a:rPr lang="en-US" sz="1200" dirty="0"/>
              <a:t> </a:t>
            </a:r>
            <a:r>
              <a:rPr lang="en-US" sz="1200" dirty="0">
                <a:solidFill>
                  <a:srgbClr val="6A4A62"/>
                </a:solidFill>
              </a:rPr>
              <a:t>To what extent did your district/school </a:t>
            </a:r>
            <a:r>
              <a:rPr lang="en-US" sz="1200" b="1" dirty="0">
                <a:solidFill>
                  <a:srgbClr val="5E3E60"/>
                </a:solidFill>
              </a:rPr>
              <a:t>maximize the expertise and resources of all stakeholder groups </a:t>
            </a:r>
            <a:r>
              <a:rPr lang="en-US" sz="1200" dirty="0">
                <a:solidFill>
                  <a:srgbClr val="5E3E60"/>
                </a:solidFill>
              </a:rPr>
              <a:t>to support ongoing professional development activities?</a:t>
            </a:r>
          </a:p>
          <a:p>
            <a:endParaRPr lang="en-US" sz="1200" dirty="0"/>
          </a:p>
          <a:p>
            <a:r>
              <a:rPr lang="en-US" sz="1200" dirty="0"/>
              <a:t>Ongoing professional development is critical for staff to be able to perform at the highest levels of functioning.  </a:t>
            </a:r>
          </a:p>
          <a:p>
            <a:endParaRPr lang="en-US" sz="1200" dirty="0"/>
          </a:p>
          <a:p>
            <a:r>
              <a:rPr lang="en-US" sz="1200" dirty="0"/>
              <a:t>The expertise and resources of all stakeholder groups should be used to maximize professional development activities.  </a:t>
            </a:r>
          </a:p>
          <a:p>
            <a:endParaRPr lang="en-US" sz="1200" b="1" dirty="0"/>
          </a:p>
          <a:p>
            <a:r>
              <a:rPr lang="en-US" sz="1200" b="1" dirty="0"/>
              <a:t>Best practices for this indicator include: </a:t>
            </a:r>
          </a:p>
          <a:p>
            <a:pPr marL="180975" indent="-180975">
              <a:buFont typeface="Arial" panose="020B0604020202020204" pitchFamily="34" charset="0"/>
              <a:buChar char="•"/>
            </a:pPr>
            <a:r>
              <a:rPr lang="en-US"/>
              <a:t>Poll school staff members (e.g., teachers, nurses, school social worker/psychologist, guidance counselors, behavioral specialists, administrators), community providers and students, family members and caregivers about expertise in relevant mental health-related content, including expertise in cultural responsiveness, anti-racism and equity and trauma-informed and healing-centered approaches</a:t>
            </a:r>
          </a:p>
          <a:p>
            <a:pPr marL="180975" indent="-180975">
              <a:buFont typeface="Arial" panose="020B0604020202020204" pitchFamily="34" charset="0"/>
              <a:buChar char="•"/>
            </a:pPr>
            <a:r>
              <a:rPr lang="en-US"/>
              <a:t>Offer professional development activities that use the diverse knowledge and skills of family-school-community partners engaged in school mental health.</a:t>
            </a:r>
          </a:p>
          <a:p>
            <a:pPr marL="180975" indent="-180975">
              <a:buFont typeface="Arial" panose="020B0604020202020204" pitchFamily="34" charset="0"/>
              <a:buChar char="•"/>
            </a:pPr>
            <a:r>
              <a:rPr lang="en-US"/>
              <a:t>Have school mental health providers partner with community mental health providers to train school staff on the signs and symptoms of exposure to trauma, identifying and supporting students in the classroom and making referrals for mental health and trauma-related concerns</a:t>
            </a:r>
            <a:endParaRPr lang="en-US" dirty="0"/>
          </a:p>
          <a:p>
            <a:pPr marL="180975" indent="-180975">
              <a:buFont typeface="Arial" panose="020B0604020202020204" pitchFamily="34" charset="0"/>
              <a:buChar char="•"/>
            </a:pPr>
            <a:r>
              <a:rPr lang="en-US"/>
              <a:t>Have school psychologists, social workers and/or counselors to train community mental health providers on inclusive school language and policy</a:t>
            </a:r>
          </a:p>
          <a:p>
            <a:pPr marL="180975" indent="-180975">
              <a:buFont typeface="Arial" panose="020B0604020202020204" pitchFamily="34" charset="0"/>
              <a:buChar char="•"/>
            </a:pPr>
            <a:r>
              <a:rPr lang="en-US"/>
              <a:t>Have professionals with relevant expertise train educators and school-based clinicians on cultural responsiveness, anti-racism and equity practices for promoting positive mental health and well-being</a:t>
            </a:r>
          </a:p>
          <a:p>
            <a:pPr marL="180975" indent="-180975">
              <a:buFont typeface="Arial" panose="020B0604020202020204" pitchFamily="34" charset="0"/>
              <a:buChar char="•"/>
            </a:pPr>
            <a:r>
              <a:rPr lang="en-US"/>
              <a:t>Train school- and community-employed mental health providers on the same topics, at the same time (such as evidence-informed services or supports, policies or procedures related to Individualized Education Programs, etc.) to foster mutuality and collaboration</a:t>
            </a:r>
          </a:p>
          <a:p>
            <a:pPr marL="180975" indent="-180975">
              <a:buFont typeface="Arial" panose="020B0604020202020204" pitchFamily="34" charset="0"/>
              <a:buChar char="•"/>
            </a:pPr>
            <a:r>
              <a:rPr lang="en-US"/>
              <a:t>Engage youth and family leaders and advocates in professional development as learners and trainers, offering opportunities for school staff to hear youth and family perspectives and experiences</a:t>
            </a:r>
            <a:endParaRPr lang="en-US">
              <a:cs typeface="Calibri" panose="020F0502020204030204"/>
            </a:endParaRPr>
          </a:p>
          <a:p>
            <a:pPr marL="180975" indent="-180975">
              <a:buFont typeface="Arial" panose="020B0604020202020204" pitchFamily="34" charset="0"/>
              <a:buChar char="•"/>
            </a:pPr>
            <a:r>
              <a:rPr lang="en-US"/>
              <a:t>Use diverse professional development mechanisms (in-person and virtual lectures, presentations, consultation, coaching, mentoring and written resources)</a:t>
            </a:r>
          </a:p>
          <a:p>
            <a:pPr marL="181240" indent="-181240">
              <a:buFont typeface="Arial" panose="020B0604020202020204" pitchFamily="34" charset="0"/>
              <a:buChar char="•"/>
            </a:pPr>
            <a:endParaRPr lang="en-US" b="1" i="1"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008A72D-3A49-4FC1-ADCD-F4954970C19B}" type="slidenum">
              <a:rPr lang="en-US" smtClean="0"/>
              <a:t>22</a:t>
            </a:fld>
            <a:endParaRPr lang="en-US"/>
          </a:p>
        </p:txBody>
      </p:sp>
    </p:spTree>
    <p:extLst>
      <p:ext uri="{BB962C8B-B14F-4D97-AF65-F5344CB8AC3E}">
        <p14:creationId xmlns:p14="http://schemas.microsoft.com/office/powerpoint/2010/main" val="1786611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t>Examples of how training expertise of all partners may be maximized include: </a:t>
            </a:r>
          </a:p>
          <a:p>
            <a:pPr lvl="0"/>
            <a:endParaRPr lang="en-US" sz="1200" b="1" dirty="0"/>
          </a:p>
          <a:p>
            <a:pPr marL="181240" indent="-181240">
              <a:buFont typeface="Arial" panose="020B0604020202020204" pitchFamily="34" charset="0"/>
              <a:buChar char="•"/>
            </a:pPr>
            <a:r>
              <a:rPr lang="en-US" sz="1200" dirty="0"/>
              <a:t>Community mental health providers training teachers on identification of mental health problems</a:t>
            </a:r>
          </a:p>
          <a:p>
            <a:pPr marL="181240" indent="-181240">
              <a:buFont typeface="Arial" panose="020B0604020202020204" pitchFamily="34" charset="0"/>
              <a:buChar char="•"/>
            </a:pPr>
            <a:r>
              <a:rPr lang="en-US" sz="1200" dirty="0"/>
              <a:t>School psychologists training community mental health providers on school language and policies</a:t>
            </a:r>
          </a:p>
          <a:p>
            <a:pPr marL="181240" indent="-181240">
              <a:buFont typeface="Arial" panose="020B0604020202020204" pitchFamily="34" charset="0"/>
              <a:buChar char="•"/>
            </a:pPr>
            <a:r>
              <a:rPr lang="en-US" sz="1200" dirty="0"/>
              <a:t>Youth and family members training school-based mental health providers on effective ways to engage and support student mental health</a:t>
            </a:r>
          </a:p>
          <a:p>
            <a:pPr marL="181240" indent="-181240">
              <a:buFont typeface="Arial" panose="020B0604020202020204" pitchFamily="34" charset="0"/>
              <a:buChar char="•"/>
            </a:pPr>
            <a:r>
              <a:rPr lang="en-US" sz="1200" dirty="0"/>
              <a:t>Training school staff as trainers of an evidence-based mental health practice to train the larger community mental health workforce</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8A72D-3A49-4FC1-ADCD-F4954970C19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685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Consider: </a:t>
            </a:r>
            <a:r>
              <a:rPr lang="en-US" sz="1300" dirty="0">
                <a:solidFill>
                  <a:srgbClr val="684860"/>
                </a:solidFill>
              </a:rPr>
              <a:t>To what extent did your district/school have </a:t>
            </a:r>
            <a:r>
              <a:rPr lang="en-US" sz="1300" b="1" dirty="0">
                <a:solidFill>
                  <a:srgbClr val="684860"/>
                </a:solidFill>
              </a:rPr>
              <a:t>funding and resources to support: </a:t>
            </a:r>
          </a:p>
          <a:p>
            <a:r>
              <a:rPr lang="en-US" sz="1300" u="sng" dirty="0"/>
              <a:t>Tier 1</a:t>
            </a:r>
            <a:r>
              <a:rPr lang="en-US" sz="1300" dirty="0"/>
              <a:t> (mental health promotion) services?</a:t>
            </a:r>
          </a:p>
          <a:p>
            <a:r>
              <a:rPr lang="en-US" sz="1300" u="sng" dirty="0"/>
              <a:t>Tier 2</a:t>
            </a:r>
            <a:r>
              <a:rPr lang="en-US" sz="1300" dirty="0"/>
              <a:t> (early intervention) services?</a:t>
            </a:r>
          </a:p>
          <a:p>
            <a:pPr lvl="0"/>
            <a:r>
              <a:rPr lang="en-US" sz="1300" u="sng" dirty="0"/>
              <a:t>Tier 3</a:t>
            </a:r>
            <a:r>
              <a:rPr lang="en-US" sz="1300" dirty="0"/>
              <a:t> (treatment) services?</a:t>
            </a:r>
          </a:p>
          <a:p>
            <a:pPr lvl="0"/>
            <a:endParaRPr lang="en-US" sz="1300" b="1" dirty="0"/>
          </a:p>
          <a:p>
            <a:pPr lvl="0"/>
            <a:r>
              <a:rPr lang="en-US" sz="1300" dirty="0"/>
              <a:t>It is important to have funding for services and supports within each tier of a multitiered system of support.</a:t>
            </a:r>
          </a:p>
          <a:p>
            <a:pPr lvl="0"/>
            <a:endParaRPr lang="en-US" sz="1300" dirty="0"/>
          </a:p>
          <a:p>
            <a:pPr defTabSz="966612">
              <a:defRPr/>
            </a:pPr>
            <a:r>
              <a:rPr lang="en-US" sz="1200" b="1" dirty="0"/>
              <a:t>Consider: </a:t>
            </a:r>
            <a:r>
              <a:rPr lang="en-US" sz="1200" b="1" dirty="0">
                <a:solidFill>
                  <a:srgbClr val="684860"/>
                </a:solidFill>
              </a:rPr>
              <a:t>To what extent did your school maximize reimbursement opportunities for eligible services?</a:t>
            </a:r>
            <a:endParaRPr lang="en-US" sz="1200" dirty="0">
              <a:solidFill>
                <a:srgbClr val="684860"/>
              </a:solidFill>
            </a:endParaRPr>
          </a:p>
          <a:p>
            <a:pPr lvl="0"/>
            <a:endParaRPr lang="en-US" sz="1200" b="1" dirty="0"/>
          </a:p>
          <a:p>
            <a:pPr lvl="0"/>
            <a:r>
              <a:rPr lang="en-US" sz="1200" dirty="0"/>
              <a:t>Maximizing opportunities to be reimbursed for services is a necessary component in building a sustainable school mental health system.</a:t>
            </a:r>
          </a:p>
        </p:txBody>
      </p:sp>
      <p:sp>
        <p:nvSpPr>
          <p:cNvPr id="4" name="Slide Number Placeholder 3"/>
          <p:cNvSpPr>
            <a:spLocks noGrp="1"/>
          </p:cNvSpPr>
          <p:nvPr>
            <p:ph type="sldNum" sz="quarter" idx="5"/>
          </p:nvPr>
        </p:nvSpPr>
        <p:spPr/>
        <p:txBody>
          <a:bodyPr/>
          <a:lstStyle/>
          <a:p>
            <a:pPr defTabSz="966612">
              <a:defRPr/>
            </a:pPr>
            <a:fld id="{1008A72D-3A49-4FC1-ADCD-F4954970C19B}" type="slidenum">
              <a:rPr lang="en-US">
                <a:solidFill>
                  <a:prstClr val="black"/>
                </a:solidFill>
                <a:latin typeface="Calibri"/>
              </a:rPr>
              <a:pPr defTabSz="966612">
                <a:defRPr/>
              </a:pPr>
              <a:t>24</a:t>
            </a:fld>
            <a:endParaRPr lang="en-US">
              <a:solidFill>
                <a:prstClr val="black"/>
              </a:solidFill>
              <a:latin typeface="Calibri"/>
            </a:endParaRPr>
          </a:p>
        </p:txBody>
      </p:sp>
    </p:spTree>
    <p:extLst>
      <p:ext uri="{BB962C8B-B14F-4D97-AF65-F5344CB8AC3E}">
        <p14:creationId xmlns:p14="http://schemas.microsoft.com/office/powerpoint/2010/main" val="2458919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34"/>
              </a:spcAft>
            </a:pPr>
            <a:r>
              <a:rPr lang="en-US" sz="1200" dirty="0">
                <a:solidFill>
                  <a:srgbClr val="6A4A62"/>
                </a:solidFill>
                <a:latin typeface="+mn-lt"/>
              </a:rPr>
              <a:t>Let’s take a few minutes to reflect.</a:t>
            </a:r>
          </a:p>
          <a:p>
            <a:pPr>
              <a:spcAft>
                <a:spcPts val="634"/>
              </a:spcAft>
            </a:pPr>
            <a:endParaRPr lang="en-US" sz="1200" dirty="0">
              <a:solidFill>
                <a:srgbClr val="6A4A62"/>
              </a:solidFill>
              <a:latin typeface="+mn-lt"/>
            </a:endParaRPr>
          </a:p>
          <a:p>
            <a:pPr>
              <a:spcAft>
                <a:spcPts val="634"/>
              </a:spcAft>
            </a:pPr>
            <a:r>
              <a:rPr lang="en-US" sz="1200" b="1" dirty="0">
                <a:solidFill>
                  <a:srgbClr val="6A4A62"/>
                </a:solidFill>
                <a:latin typeface="+mn-lt"/>
              </a:rPr>
              <a:t>Reflection:</a:t>
            </a:r>
          </a:p>
          <a:p>
            <a:r>
              <a:rPr lang="en-US" sz="1200" dirty="0">
                <a:latin typeface="+mn-lt"/>
              </a:rPr>
              <a:t>Is your state optimizing Medicaid and private insurance to support school mental health?</a:t>
            </a:r>
          </a:p>
          <a:p>
            <a:endParaRPr lang="en-US" sz="1200" dirty="0">
              <a:latin typeface="+mn-lt"/>
            </a:endParaRPr>
          </a:p>
          <a:p>
            <a:r>
              <a:rPr lang="en-US" sz="1200" b="1" dirty="0">
                <a:latin typeface="+mn-lt"/>
              </a:rPr>
              <a:t>Questions to Consider:</a:t>
            </a:r>
          </a:p>
          <a:p>
            <a:pPr marL="171450" indent="-171450" defTabSz="966612">
              <a:buFont typeface="Arial" panose="020B0604020202020204" pitchFamily="34" charset="0"/>
              <a:buChar char="•"/>
              <a:defRPr/>
            </a:pPr>
            <a:r>
              <a:rPr lang="en-US" sz="1200" dirty="0">
                <a:solidFill>
                  <a:prstClr val="black"/>
                </a:solidFill>
                <a:latin typeface="+mn-lt"/>
              </a:rPr>
              <a:t>Who can bill for school-based services in your state?</a:t>
            </a:r>
          </a:p>
          <a:p>
            <a:pPr marL="171450" indent="-171450" defTabSz="966612">
              <a:buFont typeface="Arial" panose="020B0604020202020204" pitchFamily="34" charset="0"/>
              <a:buChar char="•"/>
              <a:defRPr/>
            </a:pPr>
            <a:r>
              <a:rPr lang="en-US" sz="1200" dirty="0">
                <a:solidFill>
                  <a:prstClr val="black"/>
                </a:solidFill>
                <a:latin typeface="+mn-lt"/>
              </a:rPr>
              <a:t>What services are billable?</a:t>
            </a:r>
          </a:p>
          <a:p>
            <a:pPr marL="171450" indent="-171450" defTabSz="966612">
              <a:buFont typeface="Arial" panose="020B0604020202020204" pitchFamily="34" charset="0"/>
              <a:buChar char="•"/>
              <a:defRPr/>
            </a:pPr>
            <a:r>
              <a:rPr lang="en-US" sz="1200" dirty="0">
                <a:solidFill>
                  <a:prstClr val="black"/>
                </a:solidFill>
                <a:latin typeface="+mn-lt"/>
              </a:rPr>
              <a:t>Are there services that are billable and are not being billed?</a:t>
            </a:r>
          </a:p>
          <a:p>
            <a:pPr marL="171450" indent="-171450" defTabSz="966612">
              <a:buFont typeface="Arial" panose="020B0604020202020204" pitchFamily="34" charset="0"/>
              <a:buChar char="•"/>
              <a:defRPr/>
            </a:pPr>
            <a:r>
              <a:rPr lang="en-US" sz="1200" dirty="0">
                <a:solidFill>
                  <a:prstClr val="black"/>
                </a:solidFill>
                <a:latin typeface="+mn-lt"/>
              </a:rPr>
              <a:t>Are there services that your state would like to consider adding to billable services?</a:t>
            </a:r>
          </a:p>
          <a:p>
            <a:pPr marL="171450" indent="-171450" defTabSz="966612">
              <a:buFont typeface="Arial" panose="020B0604020202020204" pitchFamily="34" charset="0"/>
              <a:buChar char="•"/>
              <a:defRPr/>
            </a:pPr>
            <a:r>
              <a:rPr lang="en-US" sz="1200" dirty="0">
                <a:solidFill>
                  <a:prstClr val="black"/>
                </a:solidFill>
                <a:latin typeface="+mn-lt"/>
              </a:rPr>
              <a:t>What other obstacles to reimbursement exist?</a:t>
            </a:r>
          </a:p>
          <a:p>
            <a:pPr defTabSz="966612">
              <a:defRPr/>
            </a:pPr>
            <a:endParaRPr lang="en-US" sz="1200" dirty="0">
              <a:solidFill>
                <a:prstClr val="black"/>
              </a:solidFill>
              <a:latin typeface="+mn-lt"/>
            </a:endParaRPr>
          </a:p>
          <a:p>
            <a:endParaRPr lang="en-US" dirty="0"/>
          </a:p>
        </p:txBody>
      </p:sp>
      <p:sp>
        <p:nvSpPr>
          <p:cNvPr id="4" name="Slide Number Placeholder 3"/>
          <p:cNvSpPr>
            <a:spLocks noGrp="1"/>
          </p:cNvSpPr>
          <p:nvPr>
            <p:ph type="sldNum" sz="quarter" idx="10"/>
          </p:nvPr>
        </p:nvSpPr>
        <p:spPr/>
        <p:txBody>
          <a:bodyPr/>
          <a:lstStyle/>
          <a:p>
            <a:pPr defTabSz="483306">
              <a:defRPr/>
            </a:pPr>
            <a:fld id="{75407F5E-1248-0D41-AA81-B50EA45314DF}" type="slidenum">
              <a:rPr lang="en-US">
                <a:solidFill>
                  <a:prstClr val="black"/>
                </a:solidFill>
                <a:latin typeface="Calibri" panose="020F0502020204030204"/>
              </a:rPr>
              <a:pPr defTabSz="483306">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4170438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mn-lt"/>
              </a:rPr>
              <a:t>Five dimensions can be explored within Medicaid to better support school mental health:</a:t>
            </a:r>
          </a:p>
          <a:p>
            <a:endParaRPr lang="en-US" altLang="en-US" sz="1200" dirty="0">
              <a:latin typeface="+mn-lt"/>
            </a:endParaRPr>
          </a:p>
          <a:p>
            <a:pPr marL="241653" indent="-241653">
              <a:spcBef>
                <a:spcPts val="632"/>
              </a:spcBef>
              <a:spcAft>
                <a:spcPts val="632"/>
              </a:spcAft>
              <a:buSzPct val="85000"/>
              <a:buFont typeface="Arial" panose="020B0604020202020204" pitchFamily="34" charset="0"/>
              <a:buChar char="•"/>
            </a:pPr>
            <a:r>
              <a:rPr lang="en-US" altLang="en-US" sz="1200" b="1" dirty="0">
                <a:latin typeface="+mn-lt"/>
              </a:rPr>
              <a:t>Maximize enrollment of eligible children </a:t>
            </a:r>
            <a:r>
              <a:rPr lang="en-US" altLang="en-US" sz="1200" b="0" dirty="0">
                <a:latin typeface="+mn-lt"/>
              </a:rPr>
              <a:t>by assisting with </a:t>
            </a:r>
            <a:r>
              <a:rPr lang="en-US" altLang="en-US" sz="1200" dirty="0">
                <a:latin typeface="+mn-lt"/>
              </a:rPr>
              <a:t>enrollment in Medicaid and the Children’s Health Insurance Program.  </a:t>
            </a:r>
          </a:p>
          <a:p>
            <a:pPr marL="241653" indent="-241653">
              <a:spcBef>
                <a:spcPts val="632"/>
              </a:spcBef>
              <a:spcAft>
                <a:spcPts val="632"/>
              </a:spcAft>
              <a:buFont typeface="Arial" panose="020B0604020202020204" pitchFamily="34" charset="0"/>
              <a:buChar char="•"/>
            </a:pPr>
            <a:r>
              <a:rPr lang="en-US" altLang="en-US" sz="1200" b="1" dirty="0">
                <a:latin typeface="+mn-lt"/>
              </a:rPr>
              <a:t>Expand covered services and supports </a:t>
            </a:r>
            <a:r>
              <a:rPr lang="en-US" altLang="en-US" sz="1200" b="0" dirty="0">
                <a:latin typeface="+mn-lt"/>
              </a:rPr>
              <a:t>to include, for example, teacher consultation, parent support, case management, and prevention approaches. </a:t>
            </a:r>
          </a:p>
          <a:p>
            <a:pPr marL="241653" indent="-241653">
              <a:spcBef>
                <a:spcPts val="632"/>
              </a:spcBef>
              <a:spcAft>
                <a:spcPts val="632"/>
              </a:spcAft>
              <a:buFont typeface="Arial" panose="020B0604020202020204" pitchFamily="34" charset="0"/>
              <a:buChar char="•"/>
            </a:pPr>
            <a:r>
              <a:rPr lang="en-US" altLang="en-US" sz="1200" b="1" dirty="0">
                <a:latin typeface="+mn-lt"/>
              </a:rPr>
              <a:t>Create new provider types </a:t>
            </a:r>
            <a:r>
              <a:rPr lang="en-US" altLang="en-US" sz="1200" b="0" dirty="0">
                <a:latin typeface="+mn-lt"/>
              </a:rPr>
              <a:t>to include, for example, parent support partners and graduate trainees.</a:t>
            </a:r>
          </a:p>
          <a:p>
            <a:pPr marL="241653" indent="-241653" defTabSz="966612">
              <a:spcBef>
                <a:spcPts val="632"/>
              </a:spcBef>
              <a:spcAft>
                <a:spcPts val="632"/>
              </a:spcAft>
              <a:buFont typeface="Arial" panose="020B0604020202020204" pitchFamily="34" charset="0"/>
              <a:buChar char="•"/>
              <a:defRPr/>
            </a:pPr>
            <a:r>
              <a:rPr lang="en-US" altLang="en-US" sz="1200" b="1" dirty="0">
                <a:latin typeface="+mn-lt"/>
              </a:rPr>
              <a:t>Use cross-system strategies </a:t>
            </a:r>
            <a:r>
              <a:rPr lang="en-US" altLang="en-US" sz="1200" b="0" dirty="0">
                <a:latin typeface="+mn-lt"/>
              </a:rPr>
              <a:t>to optimize funding. For example, school mental health can be supported with braided or blended funding or a case rate model using funds from multiple child-serving systems including education, mental health, </a:t>
            </a:r>
            <a:r>
              <a:rPr lang="en-US" altLang="en-US" sz="1200" dirty="0">
                <a:latin typeface="+mn-lt"/>
              </a:rPr>
              <a:t>child welfare, juvenile justice, and developmental disabilities.</a:t>
            </a:r>
            <a:endParaRPr lang="en-US" altLang="en-US" sz="1200" i="1" dirty="0">
              <a:latin typeface="+mn-lt"/>
            </a:endParaRPr>
          </a:p>
          <a:p>
            <a:pPr marL="241653" indent="-241653">
              <a:spcBef>
                <a:spcPts val="632"/>
              </a:spcBef>
              <a:spcAft>
                <a:spcPts val="632"/>
              </a:spcAft>
              <a:buFont typeface="Arial" panose="020B0604020202020204" pitchFamily="34" charset="0"/>
              <a:buChar char="•"/>
            </a:pPr>
            <a:r>
              <a:rPr lang="en-US" altLang="en-US" sz="1200" b="1" dirty="0">
                <a:latin typeface="+mn-lt"/>
              </a:rPr>
              <a:t>Improve reimbursement methods </a:t>
            </a:r>
            <a:r>
              <a:rPr lang="en-US" altLang="en-US" sz="1200" b="0" dirty="0">
                <a:latin typeface="+mn-lt"/>
              </a:rPr>
              <a:t>to include:</a:t>
            </a:r>
            <a:endParaRPr lang="en-US" altLang="en-US" sz="1200" b="1" dirty="0">
              <a:latin typeface="+mn-lt"/>
            </a:endParaRPr>
          </a:p>
          <a:p>
            <a:pPr marL="972010" indent="-483306">
              <a:spcBef>
                <a:spcPts val="1266"/>
              </a:spcBef>
              <a:spcAft>
                <a:spcPts val="632"/>
              </a:spcAft>
              <a:buSzPct val="85000"/>
              <a:buFont typeface="Arial" panose="020B0604020202020204" pitchFamily="34" charset="0"/>
              <a:buChar char="•"/>
            </a:pPr>
            <a:r>
              <a:rPr lang="en-US" altLang="en-US" sz="1200" dirty="0">
                <a:latin typeface="+mn-lt"/>
              </a:rPr>
              <a:t>Fee-for-Service</a:t>
            </a:r>
          </a:p>
          <a:p>
            <a:pPr marL="972010" indent="-483306">
              <a:spcBef>
                <a:spcPts val="1266"/>
              </a:spcBef>
              <a:spcAft>
                <a:spcPts val="632"/>
              </a:spcAft>
              <a:buSzPct val="85000"/>
              <a:buFont typeface="Arial" panose="020B0604020202020204" pitchFamily="34" charset="0"/>
              <a:buChar char="•"/>
            </a:pPr>
            <a:r>
              <a:rPr lang="en-US" altLang="en-US" sz="1200" dirty="0">
                <a:latin typeface="+mn-lt"/>
              </a:rPr>
              <a:t>Prepaid Capitation (“managed care”)</a:t>
            </a:r>
          </a:p>
          <a:p>
            <a:pPr marL="972010" indent="-483306">
              <a:spcBef>
                <a:spcPts val="1266"/>
              </a:spcBef>
              <a:spcAft>
                <a:spcPts val="632"/>
              </a:spcAft>
              <a:buSzPct val="85000"/>
              <a:buFont typeface="Arial" panose="020B0604020202020204" pitchFamily="34" charset="0"/>
              <a:buChar char="•"/>
            </a:pPr>
            <a:r>
              <a:rPr lang="en-US" altLang="en-US" sz="1200" dirty="0">
                <a:latin typeface="+mn-lt"/>
              </a:rPr>
              <a:t>Case Rate (“managed care”)</a:t>
            </a:r>
          </a:p>
          <a:p>
            <a:pPr marL="1929257" lvl="2" indent="-473941">
              <a:spcBef>
                <a:spcPts val="1266"/>
              </a:spcBef>
              <a:spcAft>
                <a:spcPts val="632"/>
              </a:spcAft>
              <a:buSzPct val="85000"/>
              <a:buFont typeface="Garamond" pitchFamily="18" charset="0"/>
              <a:buAutoNum type="alphaUcPeriod"/>
            </a:pPr>
            <a:endParaRPr lang="en-US" altLang="en-US" sz="1200" dirty="0">
              <a:latin typeface="+mn-lt"/>
            </a:endParaRPr>
          </a:p>
          <a:p>
            <a:pPr>
              <a:spcBef>
                <a:spcPts val="632"/>
              </a:spcBef>
              <a:spcAft>
                <a:spcPts val="632"/>
              </a:spcAft>
            </a:pPr>
            <a:r>
              <a:rPr lang="en-US" altLang="en-US" sz="1200" dirty="0">
                <a:latin typeface="+mn-lt"/>
              </a:rPr>
              <a:t>In a fee-for-service system, the state should review fee schedule for home- and community-based services on a regular basis to ensure adequacy of rates.  School-based services should be allowed and should be at reimbursement rates similar to home and community-based services.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8A72D-3A49-4FC1-ADCD-F4954970C19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833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Font typeface="Arial" panose="020B0604020202020204" pitchFamily="34" charset="0"/>
              <a:buChar char="•"/>
            </a:pPr>
            <a:r>
              <a:rPr lang="en-US" sz="1200" dirty="0">
                <a:latin typeface="+mn-lt"/>
              </a:rPr>
              <a:t>Early and Periodic Screening, Diagnostic, and Treatment (EPSDT) is the child health component of Medicaid.  Children under age 21 enrolled in Medicaid are entitled to prevention and treatment services.  Find out how well </a:t>
            </a:r>
            <a:r>
              <a:rPr lang="en-US" sz="1200" b="1" dirty="0">
                <a:latin typeface="+mn-lt"/>
              </a:rPr>
              <a:t>EPSDT </a:t>
            </a:r>
            <a:r>
              <a:rPr lang="en-US" sz="1200" dirty="0">
                <a:latin typeface="+mn-lt"/>
              </a:rPr>
              <a:t>is accessed in your state for universal screening/early identification of mental health risk.</a:t>
            </a:r>
          </a:p>
          <a:p>
            <a:pPr marL="241653" indent="-241653">
              <a:buFont typeface="Arial" panose="020B0604020202020204" pitchFamily="34" charset="0"/>
              <a:buChar char="•"/>
            </a:pPr>
            <a:r>
              <a:rPr lang="en-US" sz="1200" dirty="0">
                <a:latin typeface="+mn-lt"/>
              </a:rPr>
              <a:t>Take steps for your school/district to become a </a:t>
            </a:r>
            <a:r>
              <a:rPr lang="en-US" sz="1200" b="1" dirty="0">
                <a:latin typeface="+mn-lt"/>
              </a:rPr>
              <a:t>direct Medicaid provider.</a:t>
            </a:r>
          </a:p>
          <a:p>
            <a:pPr marL="241653" indent="-241653">
              <a:buFont typeface="Arial" panose="020B0604020202020204" pitchFamily="34" charset="0"/>
              <a:buChar char="•"/>
            </a:pPr>
            <a:r>
              <a:rPr lang="en-US" sz="1200" dirty="0">
                <a:latin typeface="+mn-lt"/>
              </a:rPr>
              <a:t>Make a plan to identify and </a:t>
            </a:r>
            <a:r>
              <a:rPr lang="en-US" sz="1200" b="1" dirty="0">
                <a:latin typeface="+mn-lt"/>
              </a:rPr>
              <a:t>continuously monitor</a:t>
            </a:r>
            <a:r>
              <a:rPr lang="en-US" sz="1200" dirty="0">
                <a:latin typeface="+mn-lt"/>
              </a:rPr>
              <a:t>:</a:t>
            </a:r>
          </a:p>
          <a:p>
            <a:pPr marL="664546" lvl="1" indent="-181240">
              <a:buFont typeface="Arial" panose="020B0604020202020204" pitchFamily="34" charset="0"/>
              <a:buChar char="•"/>
            </a:pPr>
            <a:r>
              <a:rPr lang="en-US" sz="1200" dirty="0">
                <a:latin typeface="+mn-lt"/>
              </a:rPr>
              <a:t>Your own state </a:t>
            </a:r>
            <a:r>
              <a:rPr lang="en-US" sz="1200" b="1" dirty="0">
                <a:latin typeface="+mn-lt"/>
              </a:rPr>
              <a:t>Medicaid plan and waivers</a:t>
            </a:r>
          </a:p>
          <a:p>
            <a:pPr marL="664546" lvl="1" indent="-181240">
              <a:buFont typeface="Arial" panose="020B0604020202020204" pitchFamily="34" charset="0"/>
              <a:buChar char="•"/>
            </a:pPr>
            <a:r>
              <a:rPr lang="en-US" sz="1200" dirty="0">
                <a:latin typeface="+mn-lt"/>
              </a:rPr>
              <a:t>What </a:t>
            </a:r>
            <a:r>
              <a:rPr lang="en-US" sz="1200" b="1" dirty="0">
                <a:latin typeface="+mn-lt"/>
              </a:rPr>
              <a:t>other states </a:t>
            </a:r>
            <a:r>
              <a:rPr lang="en-US" sz="1200" dirty="0">
                <a:latin typeface="+mn-lt"/>
              </a:rPr>
              <a:t>are requesting/receiving Center for Medicare and Medicaid Services (CMS) approval for</a:t>
            </a:r>
          </a:p>
          <a:p>
            <a:pPr marL="664546" lvl="1" indent="-181240">
              <a:buFont typeface="Arial" panose="020B0604020202020204" pitchFamily="34" charset="0"/>
              <a:buChar char="•"/>
            </a:pPr>
            <a:r>
              <a:rPr lang="en-US" sz="1200" b="1" dirty="0">
                <a:latin typeface="+mn-lt"/>
              </a:rPr>
              <a:t>Federal guidance </a:t>
            </a:r>
            <a:r>
              <a:rPr lang="en-US" sz="1200" b="0" dirty="0">
                <a:latin typeface="+mn-lt"/>
              </a:rPr>
              <a:t>to states </a:t>
            </a:r>
            <a:r>
              <a:rPr lang="en-US" sz="1200" dirty="0">
                <a:latin typeface="+mn-lt"/>
              </a:rPr>
              <a:t>about effective ways to use Medicaid coverage</a:t>
            </a:r>
          </a:p>
          <a:p>
            <a:pPr marL="664546" lvl="1" indent="-181240">
              <a:buFont typeface="Arial" panose="020B0604020202020204" pitchFamily="34" charset="0"/>
              <a:buChar char="•"/>
            </a:pPr>
            <a:r>
              <a:rPr lang="en-US" sz="1200" b="1" dirty="0">
                <a:latin typeface="+mn-lt"/>
              </a:rPr>
              <a:t>Public education/policy</a:t>
            </a:r>
            <a:r>
              <a:rPr lang="en-US" sz="1200" dirty="0">
                <a:latin typeface="+mn-lt"/>
              </a:rPr>
              <a:t> </a:t>
            </a:r>
            <a:r>
              <a:rPr lang="en-US" sz="1200" b="0" dirty="0">
                <a:latin typeface="+mn-lt"/>
              </a:rPr>
              <a:t>initiatives and useful websites/groups/resources including </a:t>
            </a:r>
            <a:r>
              <a:rPr lang="en-US" sz="1200" dirty="0">
                <a:latin typeface="+mn-lt"/>
              </a:rPr>
              <a:t>Kaiser Family Foundation and Center for Health Care Strategies Inc.</a:t>
            </a:r>
            <a:endParaRPr lang="en-US" sz="1200" b="1"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8A72D-3A49-4FC1-ADCD-F4954970C19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7575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fontAlgn="base" hangingPunct="0">
              <a:defRPr/>
            </a:pPr>
            <a:r>
              <a:rPr lang="en-US" sz="1200" dirty="0"/>
              <a:t>There are numerous innovations in states to fund school mental health services.  Examples from six states are highlighted below: </a:t>
            </a:r>
          </a:p>
          <a:p>
            <a:pPr defTabSz="966612" fontAlgn="base" hangingPunct="0">
              <a:defRPr/>
            </a:pPr>
            <a:r>
              <a:rPr lang="en-US" sz="1200" b="1" dirty="0"/>
              <a:t>Alabama</a:t>
            </a:r>
            <a:r>
              <a:rPr lang="en-US" sz="1200" dirty="0"/>
              <a:t> – Departments of Education and Mental Health developed cross-system funding to support school mental health programming.</a:t>
            </a:r>
          </a:p>
          <a:p>
            <a:pPr defTabSz="966612" fontAlgn="base" hangingPunct="0">
              <a:defRPr/>
            </a:pPr>
            <a:endParaRPr lang="en-US" sz="1200" b="1" dirty="0"/>
          </a:p>
          <a:p>
            <a:pPr defTabSz="966612" fontAlgn="base" hangingPunct="0">
              <a:defRPr/>
            </a:pPr>
            <a:r>
              <a:rPr lang="en-US" sz="1200" b="1" dirty="0"/>
              <a:t>Arkansas</a:t>
            </a:r>
            <a:r>
              <a:rPr lang="en-US" sz="1200" dirty="0"/>
              <a:t> – Department of Social Services changed the social work (SW) job description to provide care coordination services in the schools for all students with a Response to Intervention for Behavioral Health (RTI-BH) plan; and state-level partnership among the Departments of Education, Mental Health, and Juvenile Justice to provide shared funding for Tiers 2 and 3 services in the schools. </a:t>
            </a:r>
          </a:p>
          <a:p>
            <a:pPr defTabSz="966612" fontAlgn="base" hangingPunct="0">
              <a:defRPr/>
            </a:pPr>
            <a:endParaRPr lang="en-US" sz="1200" dirty="0"/>
          </a:p>
          <a:p>
            <a:pPr defTabSz="966612" fontAlgn="base" hangingPunct="0">
              <a:defRPr/>
            </a:pPr>
            <a:r>
              <a:rPr lang="en-US" sz="1200" b="1" dirty="0"/>
              <a:t>California</a:t>
            </a:r>
            <a:r>
              <a:rPr lang="en-US" sz="1200" dirty="0"/>
              <a:t> – “Mental Health Services Act” (MHSA) school mental health program funded through additional tax, and local ownership of school mental health program development to fit local needs.</a:t>
            </a:r>
            <a:endParaRPr lang="en-US" sz="1200" b="1" dirty="0"/>
          </a:p>
          <a:p>
            <a:pPr defTabSz="966612" fontAlgn="base" hangingPunct="0">
              <a:defRPr/>
            </a:pPr>
            <a:endParaRPr lang="en-US" sz="1200" dirty="0"/>
          </a:p>
          <a:p>
            <a:pPr defTabSz="966612" fontAlgn="base" hangingPunct="0">
              <a:defRPr/>
            </a:pPr>
            <a:r>
              <a:rPr lang="en-US" sz="1200" b="1" dirty="0"/>
              <a:t>Michigan</a:t>
            </a:r>
            <a:r>
              <a:rPr lang="en-US" sz="1200" dirty="0"/>
              <a:t> – IDEA Medicaid revised to include Tiers 2 &amp; 3 mental health counseling sessions by school professionals.</a:t>
            </a:r>
            <a:endParaRPr lang="en-US" sz="1200" b="1" dirty="0">
              <a:solidFill>
                <a:srgbClr val="C00000"/>
              </a:solidFill>
            </a:endParaRPr>
          </a:p>
          <a:p>
            <a:pPr fontAlgn="base" hangingPunct="0"/>
            <a:endParaRPr lang="en-US" sz="1200" b="1" dirty="0">
              <a:solidFill>
                <a:srgbClr val="C00000"/>
              </a:solidFill>
            </a:endParaRPr>
          </a:p>
          <a:p>
            <a:pPr fontAlgn="base" hangingPunct="0"/>
            <a:r>
              <a:rPr lang="en-US" sz="1200" b="1" dirty="0">
                <a:solidFill>
                  <a:srgbClr val="C00000"/>
                </a:solidFill>
              </a:rPr>
              <a:t>South Carolina</a:t>
            </a:r>
            <a:r>
              <a:rPr lang="en-US" sz="1200" dirty="0">
                <a:solidFill>
                  <a:srgbClr val="C00000"/>
                </a:solidFill>
              </a:rPr>
              <a:t> </a:t>
            </a:r>
            <a:r>
              <a:rPr lang="en-US" sz="1200" dirty="0">
                <a:solidFill>
                  <a:schemeClr val="bg2"/>
                </a:solidFill>
              </a:rPr>
              <a:t>– </a:t>
            </a:r>
            <a:r>
              <a:rPr lang="en-US" sz="1200" dirty="0"/>
              <a:t>Department of Education developed a Psychosocial Behavioral Health Rehab (PBHR) Medicaid Standard for School Social Workers, Psychologists, and Licensed Counselors for Tiers 2 and 3 treatment. The state developed a recurring line item in the state budget to ensure funding for rural communities to develop school mental health programs.</a:t>
            </a:r>
          </a:p>
          <a:p>
            <a:pPr fontAlgn="base" hangingPunct="0"/>
            <a:endParaRPr lang="en-US" sz="1200" dirty="0"/>
          </a:p>
          <a:p>
            <a:pPr defTabSz="966612" fontAlgn="base" hangingPunct="0">
              <a:defRPr/>
            </a:pPr>
            <a:r>
              <a:rPr lang="en-US" sz="1200" b="1" dirty="0"/>
              <a:t>Tennessee</a:t>
            </a:r>
            <a:r>
              <a:rPr lang="en-US" sz="1200" dirty="0"/>
              <a:t> – School mental health funding provided for case managers in schools for Tiers 2 and 3 services.</a:t>
            </a:r>
          </a:p>
          <a:p>
            <a:pPr fontAlgn="base" hangingPunct="0"/>
            <a:endParaRPr lang="en-US" sz="1200" dirty="0"/>
          </a:p>
          <a:p>
            <a:pPr fontAlgn="base" hangingPunct="0"/>
            <a:endParaRPr lang="en-US" sz="1200" dirty="0"/>
          </a:p>
          <a:p>
            <a:pPr fontAlgn="base" hangingPunct="0"/>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28</a:t>
            </a:fld>
            <a:endParaRPr lang="en-US"/>
          </a:p>
        </p:txBody>
      </p:sp>
    </p:spTree>
    <p:extLst>
      <p:ext uri="{BB962C8B-B14F-4D97-AF65-F5344CB8AC3E}">
        <p14:creationId xmlns:p14="http://schemas.microsoft.com/office/powerpoint/2010/main" val="1267375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34"/>
              </a:spcAft>
            </a:pPr>
            <a:r>
              <a:rPr lang="en-US" sz="1200" dirty="0">
                <a:solidFill>
                  <a:srgbClr val="6A4A62"/>
                </a:solidFill>
                <a:latin typeface="+mn-lt"/>
              </a:rPr>
              <a:t>Let’s take a few minutes to reflect.</a:t>
            </a:r>
          </a:p>
          <a:p>
            <a:pPr>
              <a:spcAft>
                <a:spcPts val="634"/>
              </a:spcAft>
            </a:pPr>
            <a:endParaRPr lang="en-US" sz="1200" dirty="0">
              <a:solidFill>
                <a:srgbClr val="6A4A62"/>
              </a:solidFill>
              <a:latin typeface="+mn-lt"/>
            </a:endParaRPr>
          </a:p>
          <a:p>
            <a:pPr>
              <a:spcAft>
                <a:spcPts val="634"/>
              </a:spcAft>
            </a:pPr>
            <a:r>
              <a:rPr lang="en-US" sz="1200" b="1" dirty="0">
                <a:solidFill>
                  <a:srgbClr val="6A4A62"/>
                </a:solidFill>
                <a:latin typeface="+mn-lt"/>
              </a:rPr>
              <a:t>Reflection:</a:t>
            </a:r>
          </a:p>
          <a:p>
            <a:r>
              <a:rPr lang="en-US" sz="1200" dirty="0">
                <a:latin typeface="+mn-lt"/>
              </a:rPr>
              <a:t>What policies are in place or should be in place to sustain school mental health in your state or district?</a:t>
            </a:r>
          </a:p>
          <a:p>
            <a:endParaRPr lang="en-US" sz="1200" dirty="0">
              <a:latin typeface="+mn-lt"/>
            </a:endParaRPr>
          </a:p>
          <a:p>
            <a:r>
              <a:rPr lang="en-US" sz="1200" b="1" dirty="0">
                <a:latin typeface="+mn-lt"/>
              </a:rPr>
              <a:t>Questions to Consider:</a:t>
            </a:r>
          </a:p>
          <a:p>
            <a:pPr defTabSz="966612">
              <a:defRPr/>
            </a:pPr>
            <a:r>
              <a:rPr lang="en-US" sz="1200" dirty="0">
                <a:solidFill>
                  <a:prstClr val="black"/>
                </a:solidFill>
                <a:latin typeface="+mn-lt"/>
              </a:rPr>
              <a:t>What policies are currently helping to support school mental health efforts?</a:t>
            </a:r>
          </a:p>
          <a:p>
            <a:pPr marL="0" lvl="1"/>
            <a:r>
              <a:rPr lang="en-US" sz="1200" dirty="0">
                <a:latin typeface="+mn-lt"/>
              </a:rPr>
              <a:t>What policies need to be in place?</a:t>
            </a:r>
          </a:p>
          <a:p>
            <a:pPr marL="0" lvl="1"/>
            <a:r>
              <a:rPr lang="en-US" sz="1200" dirty="0">
                <a:latin typeface="+mn-lt"/>
              </a:rPr>
              <a:t>Who are your advocates and policy champions?</a:t>
            </a:r>
          </a:p>
        </p:txBody>
      </p:sp>
      <p:sp>
        <p:nvSpPr>
          <p:cNvPr id="4" name="Slide Number Placeholder 3"/>
          <p:cNvSpPr>
            <a:spLocks noGrp="1"/>
          </p:cNvSpPr>
          <p:nvPr>
            <p:ph type="sldNum" sz="quarter" idx="10"/>
          </p:nvPr>
        </p:nvSpPr>
        <p:spPr/>
        <p:txBody>
          <a:bodyPr/>
          <a:lstStyle/>
          <a:p>
            <a:pPr defTabSz="483306">
              <a:defRPr/>
            </a:pPr>
            <a:fld id="{75407F5E-1248-0D41-AA81-B50EA45314DF}" type="slidenum">
              <a:rPr lang="en-US">
                <a:solidFill>
                  <a:prstClr val="black"/>
                </a:solidFill>
                <a:latin typeface="Calibri" panose="020F0502020204030204"/>
              </a:rPr>
              <a:pPr defTabSz="483306">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404585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Disclaimer</a:t>
            </a: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3</a:t>
            </a:fld>
            <a:endParaRPr lang="en-US"/>
          </a:p>
        </p:txBody>
      </p:sp>
    </p:spTree>
    <p:extLst>
      <p:ext uri="{BB962C8B-B14F-4D97-AF65-F5344CB8AC3E}">
        <p14:creationId xmlns:p14="http://schemas.microsoft.com/office/powerpoint/2010/main" val="1340855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t>Influencing policy related to supporting school mental health can be a heavy lift but can yield significant results.  Working with key knowledge leaders and advocates can help inform the most effective policy to influence school mental health in your state.  One exemplar for state policy to advance school mental health services and supports is the State of Nevada.</a:t>
            </a:r>
          </a:p>
          <a:p>
            <a:pPr defTabSz="966612">
              <a:defRPr/>
            </a:pPr>
            <a:endParaRPr lang="en-US" sz="1200" b="1" dirty="0"/>
          </a:p>
          <a:p>
            <a:pPr defTabSz="966612">
              <a:defRPr/>
            </a:pPr>
            <a:r>
              <a:rPr lang="en-US" sz="1200" b="1" dirty="0"/>
              <a:t>Nevada</a:t>
            </a:r>
            <a:r>
              <a:rPr lang="en-US" sz="1200" dirty="0"/>
              <a:t> – Governor’s Social Workers in Schools state-funded block grant provides a full-time social worker to address behavioral health issues based on school climate survey data. The 2015 Legislature passed SB 515, Section 23, which funded social workers and other licensed mental health workers. </a:t>
            </a:r>
          </a:p>
          <a:p>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30</a:t>
            </a:fld>
            <a:endParaRPr lang="en-US"/>
          </a:p>
        </p:txBody>
      </p:sp>
    </p:spTree>
    <p:extLst>
      <p:ext uri="{BB962C8B-B14F-4D97-AF65-F5344CB8AC3E}">
        <p14:creationId xmlns:p14="http://schemas.microsoft.com/office/powerpoint/2010/main" val="3830197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National Center for School Mental Health National Quality Initiative, virtual training sessions and resources were developed in collaboration with the American Institutes for Research to help districts to develop a strategic financing and sustainability plan. The 5-step process can help districts better understand and plan for sustainability of school mental health. The process is intended to be circular as part of a continuous improvement process.  </a:t>
            </a:r>
          </a:p>
          <a:p>
            <a:endParaRPr lang="en-US" dirty="0"/>
          </a:p>
          <a:p>
            <a:pPr marL="0" indent="0">
              <a:buFont typeface="+mj-lt"/>
              <a:buNone/>
            </a:pPr>
            <a:r>
              <a:rPr lang="en-US" dirty="0"/>
              <a:t>1. Clarify what you will need, by when. </a:t>
            </a:r>
          </a:p>
          <a:p>
            <a:pPr marL="0" indent="0">
              <a:buFont typeface="+mj-lt"/>
              <a:buNone/>
            </a:pPr>
            <a:r>
              <a:rPr lang="en-US" dirty="0"/>
              <a:t>2. Map current funding and resources.</a:t>
            </a:r>
          </a:p>
          <a:p>
            <a:pPr marL="0" indent="0">
              <a:buFont typeface="+mj-lt"/>
              <a:buNone/>
            </a:pPr>
            <a:r>
              <a:rPr lang="en-US" dirty="0"/>
              <a:t>3. Determine gaps in needs versus existing resources.</a:t>
            </a:r>
          </a:p>
          <a:p>
            <a:pPr marL="0" indent="0">
              <a:buFont typeface="+mj-lt"/>
              <a:buNone/>
            </a:pPr>
            <a:r>
              <a:rPr lang="en-US" dirty="0"/>
              <a:t>4. Select financing strategies and funding sources.</a:t>
            </a:r>
          </a:p>
          <a:p>
            <a:pPr marL="0" indent="0">
              <a:buFont typeface="+mj-lt"/>
              <a:buNone/>
            </a:pPr>
            <a:r>
              <a:rPr lang="en-US" dirty="0"/>
              <a:t>5. Make and execute a financing action plan.</a:t>
            </a:r>
          </a:p>
          <a:p>
            <a:pPr marL="543719" indent="-543719">
              <a:buFont typeface="Arial" panose="020B0604020202020204" pitchFamily="34" charset="0"/>
              <a:buChar char="•"/>
            </a:pPr>
            <a:endParaRPr lang="en-US" dirty="0"/>
          </a:p>
          <a:p>
            <a:r>
              <a:rPr lang="en-US" dirty="0"/>
              <a:t>Tools to support this strategic financing and sustainability plan are found on the next few slides and in the Resources section.</a:t>
            </a:r>
          </a:p>
          <a:p>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31</a:t>
            </a:fld>
            <a:endParaRPr lang="en-US"/>
          </a:p>
        </p:txBody>
      </p:sp>
    </p:spTree>
    <p:extLst>
      <p:ext uri="{BB962C8B-B14F-4D97-AF65-F5344CB8AC3E}">
        <p14:creationId xmlns:p14="http://schemas.microsoft.com/office/powerpoint/2010/main" val="2514010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3719"/>
            <a:r>
              <a:rPr lang="en-US" sz="1200" b="1" i="1" dirty="0">
                <a:latin typeface="+mn-lt"/>
              </a:rPr>
              <a:t>First – you need to clarify what you will need and by when.</a:t>
            </a:r>
          </a:p>
          <a:p>
            <a:pPr defTabSz="543719"/>
            <a:endParaRPr lang="en-US" sz="1200" b="1" i="1" dirty="0">
              <a:latin typeface="+mn-lt"/>
            </a:endParaRPr>
          </a:p>
          <a:p>
            <a:pPr defTabSz="543719"/>
            <a:r>
              <a:rPr lang="en-US" sz="1200" b="1" i="1" dirty="0">
                <a:latin typeface="+mn-lt"/>
              </a:rPr>
              <a:t>What will you need to pay for?</a:t>
            </a:r>
          </a:p>
          <a:p>
            <a:pPr marL="241653" indent="-241653" defTabSz="543719">
              <a:buFont typeface="Arial" panose="020B0604020202020204" pitchFamily="34" charset="0"/>
              <a:buChar char="•"/>
            </a:pPr>
            <a:r>
              <a:rPr lang="en-US" sz="1200" dirty="0">
                <a:latin typeface="+mn-lt"/>
              </a:rPr>
              <a:t>Services and supports:</a:t>
            </a:r>
          </a:p>
          <a:p>
            <a:pPr marL="724959" lvl="2" indent="-241653" defTabSz="543719">
              <a:buFont typeface="Arial" panose="020B0604020202020204" pitchFamily="34" charset="0"/>
              <a:buChar char="•"/>
            </a:pPr>
            <a:r>
              <a:rPr lang="en-US" sz="1200" dirty="0">
                <a:latin typeface="+mn-lt"/>
              </a:rPr>
              <a:t>Types?</a:t>
            </a:r>
          </a:p>
          <a:p>
            <a:pPr marL="724959" lvl="2" indent="-241653" defTabSz="543719">
              <a:buFont typeface="Arial" panose="020B0604020202020204" pitchFamily="34" charset="0"/>
              <a:buChar char="•"/>
            </a:pPr>
            <a:r>
              <a:rPr lang="en-US" sz="1200" dirty="0">
                <a:latin typeface="+mn-lt"/>
              </a:rPr>
              <a:t>How many students/families?</a:t>
            </a:r>
          </a:p>
          <a:p>
            <a:pPr marL="724959" lvl="2" indent="-241653" defTabSz="543719">
              <a:buFont typeface="Arial" panose="020B0604020202020204" pitchFamily="34" charset="0"/>
              <a:buChar char="•"/>
            </a:pPr>
            <a:r>
              <a:rPr lang="en-US" sz="1200" dirty="0">
                <a:latin typeface="+mn-lt"/>
              </a:rPr>
              <a:t>For how long?</a:t>
            </a:r>
          </a:p>
          <a:p>
            <a:pPr marL="241653" indent="-241653" defTabSz="543719">
              <a:buFont typeface="Arial" panose="020B0604020202020204" pitchFamily="34" charset="0"/>
              <a:buChar char="•"/>
            </a:pPr>
            <a:r>
              <a:rPr lang="en-US" sz="1200" dirty="0">
                <a:latin typeface="+mn-lt"/>
              </a:rPr>
              <a:t>Infrastructure needs</a:t>
            </a:r>
          </a:p>
          <a:p>
            <a:pPr marL="241653" indent="-241653" defTabSz="543719">
              <a:buFont typeface="Arial" panose="020B0604020202020204" pitchFamily="34" charset="0"/>
              <a:buChar char="•"/>
            </a:pPr>
            <a:r>
              <a:rPr lang="en-US" sz="1200" dirty="0">
                <a:latin typeface="+mn-lt"/>
              </a:rPr>
              <a:t>Supportive operations (e.g., continuous quality improvement [CQI], contracting)</a:t>
            </a:r>
          </a:p>
          <a:p>
            <a:pPr marL="241653" indent="-241653" defTabSz="543719">
              <a:buFont typeface="Arial" panose="020B0604020202020204" pitchFamily="34" charset="0"/>
              <a:buChar char="•"/>
            </a:pPr>
            <a:r>
              <a:rPr lang="en-US" sz="1200" dirty="0">
                <a:latin typeface="+mn-lt"/>
              </a:rPr>
              <a:t>Unique costs of ramping up</a:t>
            </a:r>
          </a:p>
          <a:p>
            <a:pPr marL="241653" indent="-241653" defTabSz="543719">
              <a:buFont typeface="Arial" panose="020B0604020202020204" pitchFamily="34" charset="0"/>
              <a:buChar char="•"/>
            </a:pPr>
            <a:r>
              <a:rPr lang="en-US" sz="1200" dirty="0">
                <a:latin typeface="+mn-lt"/>
              </a:rPr>
              <a:t>Other costs?</a:t>
            </a:r>
          </a:p>
          <a:p>
            <a:endParaRPr lang="en-US" sz="1200" dirty="0">
              <a:latin typeface="+mn-lt"/>
            </a:endParaRPr>
          </a:p>
          <a:p>
            <a:r>
              <a:rPr lang="en-US" sz="1200" dirty="0">
                <a:latin typeface="+mn-lt"/>
              </a:rPr>
              <a:t>This resource offers a guide for planning future costs in categories and over time.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8A72D-3A49-4FC1-ADCD-F4954970C19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485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latin typeface="+mn-lt"/>
              </a:rPr>
              <a:t>Next, we map current resources. </a:t>
            </a:r>
          </a:p>
          <a:p>
            <a:r>
              <a:rPr lang="en-US" sz="1200" b="1" i="1" dirty="0">
                <a:latin typeface="+mn-lt"/>
              </a:rPr>
              <a:t>What resources do we already have to work with?</a:t>
            </a:r>
          </a:p>
          <a:p>
            <a:endParaRPr lang="en-US" sz="1200" b="1" i="1" dirty="0">
              <a:latin typeface="+mn-lt"/>
            </a:endParaRPr>
          </a:p>
          <a:p>
            <a:pPr marL="171450" indent="-171450">
              <a:buFont typeface="Arial" panose="020B0604020202020204" pitchFamily="34" charset="0"/>
              <a:buChar char="•"/>
            </a:pPr>
            <a:r>
              <a:rPr lang="en-US" sz="1200" dirty="0">
                <a:latin typeface="+mn-lt"/>
              </a:rPr>
              <a:t>Grant funds</a:t>
            </a:r>
          </a:p>
          <a:p>
            <a:pPr marL="171450" indent="-171450">
              <a:buFont typeface="Arial" panose="020B0604020202020204" pitchFamily="34" charset="0"/>
              <a:buChar char="•"/>
            </a:pPr>
            <a:r>
              <a:rPr lang="en-US" sz="1200" dirty="0">
                <a:latin typeface="+mn-lt"/>
              </a:rPr>
              <a:t>Ongoing funding streams, amounts</a:t>
            </a:r>
          </a:p>
          <a:p>
            <a:pPr marL="171450" indent="-171450">
              <a:buFont typeface="Arial" panose="020B0604020202020204" pitchFamily="34" charset="0"/>
              <a:buChar char="•"/>
            </a:pPr>
            <a:r>
              <a:rPr lang="en-US" sz="1200" dirty="0">
                <a:latin typeface="+mn-lt"/>
              </a:rPr>
              <a:t>Matching resources that will remain available</a:t>
            </a:r>
          </a:p>
          <a:p>
            <a:pPr marL="171450" indent="-171450">
              <a:buFont typeface="Arial" panose="020B0604020202020204" pitchFamily="34" charset="0"/>
              <a:buChar char="•"/>
            </a:pPr>
            <a:r>
              <a:rPr lang="en-US" sz="1200" dirty="0">
                <a:latin typeface="+mn-lt"/>
              </a:rPr>
              <a:t>In-kind contributions</a:t>
            </a:r>
          </a:p>
          <a:p>
            <a:pPr marL="171450" indent="-171450">
              <a:buFont typeface="Arial" panose="020B0604020202020204" pitchFamily="34" charset="0"/>
              <a:buChar char="•"/>
            </a:pPr>
            <a:r>
              <a:rPr lang="en-US" sz="1200" dirty="0">
                <a:latin typeface="+mn-lt"/>
              </a:rPr>
              <a:t>Complementary spending by other systems</a:t>
            </a:r>
          </a:p>
          <a:p>
            <a:pPr marL="171450" indent="-171450">
              <a:buFont typeface="Arial" panose="020B0604020202020204" pitchFamily="34" charset="0"/>
              <a:buChar char="•"/>
            </a:pPr>
            <a:r>
              <a:rPr lang="en-US" sz="1200" dirty="0">
                <a:latin typeface="+mn-lt"/>
              </a:rPr>
              <a:t>Existing infrastructure components that will persist</a:t>
            </a:r>
          </a:p>
          <a:p>
            <a:pPr marL="171450" indent="-171450">
              <a:buFont typeface="Arial" panose="020B0604020202020204" pitchFamily="34" charset="0"/>
              <a:buChar char="•"/>
            </a:pPr>
            <a:r>
              <a:rPr lang="en-US" sz="1200" dirty="0">
                <a:latin typeface="+mn-lt"/>
              </a:rPr>
              <a:t>Existing operational spending that will persist</a:t>
            </a:r>
          </a:p>
          <a:p>
            <a:pPr marL="171450" indent="-171450">
              <a:buFont typeface="Arial" panose="020B0604020202020204" pitchFamily="34" charset="0"/>
              <a:buChar char="•"/>
            </a:pPr>
            <a:r>
              <a:rPr lang="en-US" sz="1200" i="1" dirty="0">
                <a:latin typeface="+mn-lt"/>
              </a:rPr>
              <a:t>What else?</a:t>
            </a:r>
          </a:p>
          <a:p>
            <a:endParaRPr lang="en-US" sz="1200" dirty="0">
              <a:latin typeface="+mn-lt"/>
            </a:endParaRPr>
          </a:p>
          <a:p>
            <a:r>
              <a:rPr lang="en-US" sz="1200" dirty="0">
                <a:latin typeface="+mn-lt"/>
              </a:rPr>
              <a:t>This resource helps to map current funding including source and amount of funds, funding restrictions, and time frame of funding availability.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8A72D-3A49-4FC1-ADCD-F4954970C19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7442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Next, we determine gaps between needs versus existing resources.</a:t>
            </a:r>
          </a:p>
          <a:p>
            <a:endParaRPr lang="en-US" sz="1200" b="1" i="1" dirty="0"/>
          </a:p>
          <a:p>
            <a:r>
              <a:rPr lang="en-US" sz="1200" b="1" i="1" dirty="0"/>
              <a:t>What is the gap between current spending and projected fiscal needs?</a:t>
            </a:r>
          </a:p>
          <a:p>
            <a:pPr marL="171450" indent="-171450">
              <a:buFont typeface="Arial" panose="020B0604020202020204" pitchFamily="34" charset="0"/>
              <a:buChar char="•"/>
            </a:pPr>
            <a:r>
              <a:rPr lang="en-US" sz="1200" dirty="0"/>
              <a:t>By services and supports</a:t>
            </a:r>
          </a:p>
          <a:p>
            <a:pPr marL="171450" indent="-171450">
              <a:buFont typeface="Arial" panose="020B0604020202020204" pitchFamily="34" charset="0"/>
              <a:buChar char="•"/>
            </a:pPr>
            <a:r>
              <a:rPr lang="en-US" sz="1200" dirty="0"/>
              <a:t>By subpopulations</a:t>
            </a:r>
          </a:p>
          <a:p>
            <a:pPr marL="171450" indent="-171450">
              <a:buFont typeface="Arial" panose="020B0604020202020204" pitchFamily="34" charset="0"/>
              <a:buChar char="•"/>
            </a:pPr>
            <a:r>
              <a:rPr lang="en-US" sz="1200" dirty="0"/>
              <a:t>By strategy or activity</a:t>
            </a:r>
          </a:p>
          <a:p>
            <a:pPr marL="171450" indent="-171450">
              <a:buFont typeface="Arial" panose="020B0604020202020204" pitchFamily="34" charset="0"/>
              <a:buChar char="•"/>
            </a:pPr>
            <a:r>
              <a:rPr lang="en-US" sz="1200" dirty="0"/>
              <a:t>By fiscal year</a:t>
            </a:r>
          </a:p>
          <a:p>
            <a:endParaRPr lang="en-US" sz="1200" dirty="0"/>
          </a:p>
          <a:p>
            <a:r>
              <a:rPr lang="en-US" sz="1200" dirty="0"/>
              <a:t>The Funding Gap Analysis Worksheet can be used to help teams assess the current costs of their school mental health system, available resources, and gaps in funding over multiple years.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8A72D-3A49-4FC1-ADCD-F4954970C19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122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solidFill>
                  <a:srgbClr val="684860"/>
                </a:solidFill>
              </a:rPr>
              <a:t>This document, </a:t>
            </a:r>
            <a:r>
              <a:rPr lang="en-US" sz="1200" i="1" dirty="0">
                <a:solidFill>
                  <a:srgbClr val="684860"/>
                </a:solidFill>
              </a:rPr>
              <a:t>Developing a Business Plan for Sustaining School Mental Health Services, </a:t>
            </a:r>
            <a:r>
              <a:rPr lang="en-US" sz="1200" dirty="0">
                <a:solidFill>
                  <a:srgbClr val="684860"/>
                </a:solidFill>
              </a:rPr>
              <a:t>was developed by the </a:t>
            </a:r>
            <a:r>
              <a:rPr lang="en-US" sz="1200" dirty="0"/>
              <a:t>Center for Health and Health Care in Schools at the George Washington University Milken School of Public Health to describe different models of financing school mental health services. </a:t>
            </a:r>
            <a:endParaRPr lang="en-US" sz="1200" i="1" dirty="0">
              <a:solidFill>
                <a:srgbClr val="684860"/>
              </a:solidFill>
            </a:endParaRPr>
          </a:p>
          <a:p>
            <a:pPr defTabSz="966612">
              <a:defRPr/>
            </a:pPr>
            <a:endParaRPr lang="en-US" sz="1200" dirty="0"/>
          </a:p>
          <a:p>
            <a:pPr defTabSz="966612">
              <a:defRPr/>
            </a:pPr>
            <a:r>
              <a:rPr lang="en-US" sz="1200" dirty="0"/>
              <a:t>Specifically, the document describes how three communities and their lead mental health agencies have worked with schools and other local and state agencies to develop sustainable programs.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8A72D-3A49-4FC1-ADCD-F4954970C19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3985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consider how this module and quality indicators fit with your understanding and implementation of school mental health funding and sustainability. </a:t>
            </a:r>
          </a:p>
          <a:p>
            <a:endParaRPr lang="en-US" dirty="0"/>
          </a:p>
          <a:p>
            <a:r>
              <a:rPr lang="en-US" dirty="0"/>
              <a:t>Please work together with your group to state a specific goal for your district and then consider 3 potential action steps that could reasonably be taken to move the goal forward.</a:t>
            </a:r>
          </a:p>
          <a:p>
            <a:endParaRPr lang="en-US" dirty="0"/>
          </a:p>
        </p:txBody>
      </p:sp>
      <p:sp>
        <p:nvSpPr>
          <p:cNvPr id="4" name="Slide Number Placeholder 3"/>
          <p:cNvSpPr>
            <a:spLocks noGrp="1"/>
          </p:cNvSpPr>
          <p:nvPr>
            <p:ph type="sldNum" sz="quarter" idx="10"/>
          </p:nvPr>
        </p:nvSpPr>
        <p:spPr/>
        <p:txBody>
          <a:bodyPr/>
          <a:lstStyle/>
          <a:p>
            <a:pPr defTabSz="966612">
              <a:defRPr/>
            </a:pPr>
            <a:fld id="{75407F5E-1248-0D41-AA81-B50EA45314DF}" type="slidenum">
              <a:rPr lang="en-US">
                <a:solidFill>
                  <a:prstClr val="black"/>
                </a:solidFill>
                <a:latin typeface="Calibri"/>
              </a:rPr>
              <a:pPr defTabSz="966612">
                <a:defRPr/>
              </a:pPr>
              <a:t>36</a:t>
            </a:fld>
            <a:endParaRPr lang="en-US">
              <a:solidFill>
                <a:prstClr val="black"/>
              </a:solidFill>
              <a:latin typeface="Calibri"/>
            </a:endParaRPr>
          </a:p>
        </p:txBody>
      </p:sp>
    </p:spTree>
    <p:extLst>
      <p:ext uri="{BB962C8B-B14F-4D97-AF65-F5344CB8AC3E}">
        <p14:creationId xmlns:p14="http://schemas.microsoft.com/office/powerpoint/2010/main" val="2545079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08A72D-3A49-4FC1-ADCD-F4954970C19B}" type="slidenum">
              <a:rPr lang="en-US" smtClean="0"/>
              <a:t>37</a:t>
            </a:fld>
            <a:endParaRPr lang="en-US"/>
          </a:p>
        </p:txBody>
      </p:sp>
    </p:spTree>
    <p:extLst>
      <p:ext uri="{BB962C8B-B14F-4D97-AF65-F5344CB8AC3E}">
        <p14:creationId xmlns:p14="http://schemas.microsoft.com/office/powerpoint/2010/main" val="2741059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08A72D-3A49-4FC1-ADCD-F4954970C19B}" type="slidenum">
              <a:rPr lang="en-US" smtClean="0"/>
              <a:t>38</a:t>
            </a:fld>
            <a:endParaRPr lang="en-US"/>
          </a:p>
        </p:txBody>
      </p:sp>
    </p:spTree>
    <p:extLst>
      <p:ext uri="{BB962C8B-B14F-4D97-AF65-F5344CB8AC3E}">
        <p14:creationId xmlns:p14="http://schemas.microsoft.com/office/powerpoint/2010/main" val="2436505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8A72D-3A49-4FC1-ADCD-F4954970C19B}" type="slidenum">
              <a:rPr lang="en-US" smtClean="0"/>
              <a:t>39</a:t>
            </a:fld>
            <a:endParaRPr lang="en-US"/>
          </a:p>
        </p:txBody>
      </p:sp>
    </p:spTree>
    <p:extLst>
      <p:ext uri="{BB962C8B-B14F-4D97-AF65-F5344CB8AC3E}">
        <p14:creationId xmlns:p14="http://schemas.microsoft.com/office/powerpoint/2010/main" val="400168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In this module, we will review the definition of school mental health funding and sustainability and opportunities to secure and leverage diverse funding sources and to sustain successful school mental health systems. </a:t>
            </a:r>
          </a:p>
          <a:p>
            <a:pPr defTabSz="966612">
              <a:defRPr/>
            </a:pPr>
            <a:endParaRPr lang="en-US" dirty="0"/>
          </a:p>
          <a:p>
            <a:pPr defTabSz="966612">
              <a:defRPr/>
            </a:pPr>
            <a:r>
              <a:rPr lang="en-US" dirty="0"/>
              <a:t>We will review quality indicators and best practices for the funding and sustainability domain, and then will engage in district strategic planning.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008A72D-3A49-4FC1-ADCD-F4954970C19B}" type="slidenum">
              <a:rPr lang="en-US" smtClean="0"/>
              <a:t>4</a:t>
            </a:fld>
            <a:endParaRPr lang="en-US"/>
          </a:p>
        </p:txBody>
      </p:sp>
    </p:spTree>
    <p:extLst>
      <p:ext uri="{BB962C8B-B14F-4D97-AF65-F5344CB8AC3E}">
        <p14:creationId xmlns:p14="http://schemas.microsoft.com/office/powerpoint/2010/main" val="2559141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a:defRPr/>
            </a:pPr>
            <a:fld id="{75407F5E-1248-0D41-AA81-B50EA45314DF}" type="slidenum">
              <a:rPr lang="en-US">
                <a:solidFill>
                  <a:prstClr val="black"/>
                </a:solidFill>
                <a:latin typeface="Calibri" panose="020F0502020204030204"/>
              </a:rPr>
              <a:pPr defTabSz="483306">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312077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rPr>
              <a:t>School mental health f</a:t>
            </a:r>
            <a:r>
              <a:rPr lang="en-US" sz="1200" dirty="0"/>
              <a:t>unding and sustainability refers to the strategies to optimize financial and nonfinancial assets needed to maintain and improve your school mental health system over time.</a:t>
            </a:r>
            <a:r>
              <a:rPr lang="en-US" sz="1200" b="0" dirty="0">
                <a:effectLst/>
              </a:rPr>
              <a:t> </a:t>
            </a:r>
            <a:endParaRPr lang="en-US" sz="1200" dirty="0"/>
          </a:p>
          <a:p>
            <a:endParaRPr lang="en-US" sz="1200" dirty="0"/>
          </a:p>
          <a:p>
            <a:r>
              <a:rPr lang="en-US" sz="1200" dirty="0"/>
              <a:t>Sustainability is always evolving, but the goal is to ensure that your operational structures and capacity are sound and that your system can grow and adapt to match the changing needs of your students, families, schools, communities, and other systems. </a:t>
            </a:r>
          </a:p>
          <a:p>
            <a:endParaRPr lang="en-US" sz="1200" dirty="0"/>
          </a:p>
          <a:p>
            <a:r>
              <a:rPr lang="en-US" sz="1200" dirty="0"/>
              <a:t>Funding is intended to cover the costs of the school mental health system.  It does not have to go directly to the school but could be a funding partnership with community or other partners to provide services to students and families in the school.</a:t>
            </a:r>
          </a:p>
          <a:p>
            <a:endParaRPr lang="en-US" dirty="0"/>
          </a:p>
        </p:txBody>
      </p:sp>
      <p:sp>
        <p:nvSpPr>
          <p:cNvPr id="4" name="Slide Number Placeholder 3"/>
          <p:cNvSpPr>
            <a:spLocks noGrp="1"/>
          </p:cNvSpPr>
          <p:nvPr>
            <p:ph type="sldNum" sz="quarter" idx="5"/>
          </p:nvPr>
        </p:nvSpPr>
        <p:spPr/>
        <p:txBody>
          <a:bodyPr/>
          <a:lstStyle/>
          <a:p>
            <a:fld id="{1008A72D-3A49-4FC1-ADCD-F4954970C19B}" type="slidenum">
              <a:rPr lang="en-US" smtClean="0"/>
              <a:t>5</a:t>
            </a:fld>
            <a:endParaRPr lang="en-US"/>
          </a:p>
        </p:txBody>
      </p:sp>
    </p:spTree>
    <p:extLst>
      <p:ext uri="{BB962C8B-B14F-4D97-AF65-F5344CB8AC3E}">
        <p14:creationId xmlns:p14="http://schemas.microsoft.com/office/powerpoint/2010/main" val="3319978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the quality indicators for the Funding and Sustainability domain.  </a:t>
            </a:r>
          </a:p>
          <a:p>
            <a:endParaRPr lang="en-US" dirty="0"/>
          </a:p>
          <a:p>
            <a:r>
              <a:rPr lang="en-US" dirty="0"/>
              <a:t>For each of these indicators we will discuss best practices, resources, and helpful tips. </a:t>
            </a:r>
          </a:p>
          <a:p>
            <a:pPr defTabSz="966612">
              <a:defRPr/>
            </a:pPr>
            <a:endParaRPr lang="en-US" dirty="0"/>
          </a:p>
        </p:txBody>
      </p:sp>
      <p:sp>
        <p:nvSpPr>
          <p:cNvPr id="4" name="Slide Number Placeholder 3"/>
          <p:cNvSpPr>
            <a:spLocks noGrp="1"/>
          </p:cNvSpPr>
          <p:nvPr>
            <p:ph type="sldNum" sz="quarter" idx="10"/>
          </p:nvPr>
        </p:nvSpPr>
        <p:spPr/>
        <p:txBody>
          <a:bodyPr/>
          <a:lstStyle/>
          <a:p>
            <a:fld id="{1008A72D-3A49-4FC1-ADCD-F4954970C19B}" type="slidenum">
              <a:rPr lang="en-US" smtClean="0"/>
              <a:t>6</a:t>
            </a:fld>
            <a:endParaRPr lang="en-US"/>
          </a:p>
        </p:txBody>
      </p:sp>
    </p:spTree>
    <p:extLst>
      <p:ext uri="{BB962C8B-B14F-4D97-AF65-F5344CB8AC3E}">
        <p14:creationId xmlns:p14="http://schemas.microsoft.com/office/powerpoint/2010/main" val="518696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1" dirty="0"/>
              <a:t>Consider:</a:t>
            </a:r>
            <a:r>
              <a:rPr lang="en-US" sz="1200" dirty="0"/>
              <a:t> </a:t>
            </a:r>
            <a:r>
              <a:rPr lang="en-US" sz="1200" dirty="0">
                <a:solidFill>
                  <a:srgbClr val="6A4A62"/>
                </a:solidFill>
              </a:rPr>
              <a:t>To what extent did your district/school </a:t>
            </a:r>
            <a:r>
              <a:rPr lang="en-US" sz="1200" b="1" dirty="0">
                <a:solidFill>
                  <a:srgbClr val="5E3E60"/>
                </a:solidFill>
              </a:rPr>
              <a:t>use multiple and diverse funding and resources </a:t>
            </a:r>
            <a:r>
              <a:rPr lang="en-US" sz="1200" dirty="0">
                <a:solidFill>
                  <a:srgbClr val="5E3E60"/>
                </a:solidFill>
              </a:rPr>
              <a:t>to support a full continuum of school mental health services and supports</a:t>
            </a:r>
            <a:r>
              <a:rPr lang="en-US" sz="1200" dirty="0">
                <a:solidFill>
                  <a:srgbClr val="6A4A62"/>
                </a:solidFill>
              </a:rPr>
              <a:t>?</a:t>
            </a:r>
          </a:p>
          <a:p>
            <a:endParaRPr lang="en-US" sz="1200" dirty="0"/>
          </a:p>
          <a:p>
            <a:r>
              <a:rPr lang="en-US" sz="1200" dirty="0"/>
              <a:t>Having multiple and diverse funding and resources to support a full continuum of school mental health services and supports is essential for building and sustaining high-quality school mental health systems.  </a:t>
            </a:r>
          </a:p>
          <a:p>
            <a:endParaRPr lang="en-US" sz="1200" dirty="0"/>
          </a:p>
          <a:p>
            <a:r>
              <a:rPr lang="en-US" sz="1200" b="1" dirty="0"/>
              <a:t>Best practices for this indicator include:</a:t>
            </a:r>
          </a:p>
          <a:p>
            <a:pPr marL="180975" indent="-180975">
              <a:buFont typeface="Arial" panose="020B0604020202020204" pitchFamily="34" charset="0"/>
              <a:buChar char="•"/>
            </a:pPr>
            <a:r>
              <a:rPr lang="en-US" dirty="0"/>
              <a:t>Use multiple and diverse funding sources from </a:t>
            </a:r>
            <a:r>
              <a:rPr lang="en-US" u="sng" dirty="0"/>
              <a:t>different levels</a:t>
            </a:r>
            <a:r>
              <a:rPr lang="en-US" dirty="0"/>
              <a:t> (e.g., school, local, district, state, and federal), </a:t>
            </a:r>
            <a:r>
              <a:rPr lang="en-US" u="sng" dirty="0"/>
              <a:t>types of funding</a:t>
            </a:r>
            <a:r>
              <a:rPr lang="en-US" dirty="0"/>
              <a:t> (e.g., grants, third party reimbursement, cost sharing, private foundation funding, block grants) and different systems (e.g., education, physical, mental, and public health, substance use, juvenile justice)</a:t>
            </a:r>
            <a:endParaRPr lang="en-US" dirty="0">
              <a:cs typeface="Calibri"/>
            </a:endParaRPr>
          </a:p>
          <a:p>
            <a:pPr marL="180975" indent="-180975">
              <a:buFont typeface="Arial" panose="020B0604020202020204" pitchFamily="34" charset="0"/>
              <a:buChar char="•"/>
            </a:pPr>
            <a:r>
              <a:rPr lang="en-US" dirty="0"/>
              <a:t>Ensure your funding and resources align to support a full continuum of services and supports</a:t>
            </a:r>
            <a:endParaRPr lang="en-US" dirty="0">
              <a:cs typeface="Calibri"/>
            </a:endParaRPr>
          </a:p>
          <a:p>
            <a:pPr marL="180975" indent="-180975">
              <a:buFont typeface="Arial" panose="020B0604020202020204" pitchFamily="34" charset="0"/>
              <a:buChar char="•"/>
            </a:pPr>
            <a:r>
              <a:rPr lang="en-US" dirty="0"/>
              <a:t>Intentionally seek out funding for programming and/or services, including addressing trauma, well-being, cultural-responsive, anti-racism, and equity, etc., that meet the needs of a diverse school community</a:t>
            </a:r>
            <a:endParaRPr lang="en-US" dirty="0">
              <a:cs typeface="Calibri"/>
            </a:endParaRPr>
          </a:p>
          <a:p>
            <a:pPr marL="180975" indent="-180975">
              <a:buFont typeface="Arial" panose="020B0604020202020204" pitchFamily="34" charset="0"/>
              <a:buChar char="•"/>
            </a:pPr>
            <a:r>
              <a:rPr lang="en-US" dirty="0"/>
              <a:t>Establish and use a process to develop and regularly evaluate and update your financing plan</a:t>
            </a:r>
            <a:endParaRPr lang="en-US" dirty="0">
              <a:cs typeface="Calibri" panose="020F0502020204030204"/>
            </a:endParaRPr>
          </a:p>
          <a:p>
            <a:pPr marL="180975" indent="-180975">
              <a:buFont typeface="Arial" panose="020B0604020202020204" pitchFamily="34" charset="0"/>
              <a:buChar char="•"/>
            </a:pPr>
            <a:r>
              <a:rPr lang="en-US" dirty="0"/>
              <a:t>Establish and use a process to regularly monitor new funding opportunities and local, state and federal policies that may affect funding for comprehensive school mental health systems</a:t>
            </a:r>
            <a:endParaRPr lang="en-US" dirty="0">
              <a:cs typeface="Calibri"/>
            </a:endParaRPr>
          </a:p>
        </p:txBody>
      </p:sp>
      <p:sp>
        <p:nvSpPr>
          <p:cNvPr id="4" name="Slide Number Placeholder 3"/>
          <p:cNvSpPr>
            <a:spLocks noGrp="1"/>
          </p:cNvSpPr>
          <p:nvPr>
            <p:ph type="sldNum" sz="quarter" idx="5"/>
          </p:nvPr>
        </p:nvSpPr>
        <p:spPr/>
        <p:txBody>
          <a:bodyPr/>
          <a:lstStyle/>
          <a:p>
            <a:fld id="{1008A72D-3A49-4FC1-ADCD-F4954970C19B}" type="slidenum">
              <a:rPr lang="en-US" smtClean="0"/>
              <a:t>7</a:t>
            </a:fld>
            <a:endParaRPr lang="en-US"/>
          </a:p>
        </p:txBody>
      </p:sp>
    </p:spTree>
    <p:extLst>
      <p:ext uri="{BB962C8B-B14F-4D97-AF65-F5344CB8AC3E}">
        <p14:creationId xmlns:p14="http://schemas.microsoft.com/office/powerpoint/2010/main" val="3517887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To maximize funding for your school mental health system, it is helpful to explore funding from diverse sources, all the way from school funding to federal funding, both public and private. </a:t>
            </a:r>
          </a:p>
          <a:p>
            <a:endParaRPr lang="en-US" sz="1200" dirty="0">
              <a:latin typeface="+mn-lt"/>
            </a:endParaRPr>
          </a:p>
          <a:p>
            <a:r>
              <a:rPr lang="en-US" sz="1200" dirty="0">
                <a:latin typeface="+mn-lt"/>
              </a:rPr>
              <a:t>Some examples of funding include: </a:t>
            </a:r>
          </a:p>
          <a:p>
            <a:pPr marL="241653" indent="-241653">
              <a:buFont typeface="Arial" panose="020B0604020202020204" pitchFamily="34" charset="0"/>
              <a:buChar char="•"/>
            </a:pPr>
            <a:r>
              <a:rPr lang="en-US" sz="1200" dirty="0">
                <a:latin typeface="+mn-lt"/>
              </a:rPr>
              <a:t>School (e.g., principal discretionary dollars, funding from PTA/PTO, private donations)</a:t>
            </a:r>
          </a:p>
          <a:p>
            <a:pPr marL="241653" indent="-241653">
              <a:buFont typeface="Arial" panose="020B0604020202020204" pitchFamily="34" charset="0"/>
              <a:buChar char="•"/>
            </a:pPr>
            <a:r>
              <a:rPr lang="en-US" sz="1200" dirty="0">
                <a:latin typeface="+mn-lt"/>
              </a:rPr>
              <a:t>Local  (e.g., general revenue, categorical revenue, taxes, community businesses)</a:t>
            </a:r>
          </a:p>
          <a:p>
            <a:pPr marL="241653" indent="-241653">
              <a:buFont typeface="Arial" panose="020B0604020202020204" pitchFamily="34" charset="0"/>
              <a:buChar char="•"/>
            </a:pPr>
            <a:r>
              <a:rPr lang="en-US" sz="1200" dirty="0">
                <a:latin typeface="+mn-lt"/>
              </a:rPr>
              <a:t>State (e.g., block grant programs to develop school behavioral health infrastructure, Children’s Health Insurance Program- health coverage for families with incomes too high to qualify for Medicaid but who cannot afford private coverage, state health initiatives, taxes)</a:t>
            </a:r>
          </a:p>
          <a:p>
            <a:pPr marL="241653" indent="-241653">
              <a:buFont typeface="Arial" panose="020B0604020202020204" pitchFamily="34" charset="0"/>
              <a:buChar char="•"/>
            </a:pPr>
            <a:r>
              <a:rPr lang="en-US" sz="1200" dirty="0">
                <a:latin typeface="+mn-lt"/>
              </a:rPr>
              <a:t>Federal funding (e.g., block grants, project grants, legislative earmarks, direct payments)</a:t>
            </a:r>
          </a:p>
          <a:p>
            <a:pPr marL="241653" indent="-241653" defTabSz="966612">
              <a:buFont typeface="Arial" panose="020B0604020202020204" pitchFamily="34" charset="0"/>
              <a:buChar char="•"/>
              <a:defRPr/>
            </a:pPr>
            <a:r>
              <a:rPr lang="en-US" sz="1200" dirty="0">
                <a:latin typeface="+mn-lt"/>
              </a:rPr>
              <a:t>Private foundations/donors (e.g., pilot projects, behavioral health prevention and/or promotion activities)</a:t>
            </a:r>
          </a:p>
        </p:txBody>
      </p:sp>
      <p:sp>
        <p:nvSpPr>
          <p:cNvPr id="4" name="Slide Number Placeholder 3"/>
          <p:cNvSpPr>
            <a:spLocks noGrp="1"/>
          </p:cNvSpPr>
          <p:nvPr>
            <p:ph type="sldNum" sz="quarter" idx="10"/>
          </p:nvPr>
        </p:nvSpPr>
        <p:spPr/>
        <p:txBody>
          <a:bodyPr/>
          <a:lstStyle/>
          <a:p>
            <a:fld id="{8FC8E015-27DE-4678-B313-F63BEB48C2D1}" type="slidenum">
              <a:rPr lang="en-US" smtClean="0"/>
              <a:t>8</a:t>
            </a:fld>
            <a:endParaRPr lang="en-US"/>
          </a:p>
        </p:txBody>
      </p:sp>
    </p:spTree>
    <p:extLst>
      <p:ext uri="{BB962C8B-B14F-4D97-AF65-F5344CB8AC3E}">
        <p14:creationId xmlns:p14="http://schemas.microsoft.com/office/powerpoint/2010/main" val="1400044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latin typeface="+mn-lt"/>
                <a:cs typeface="Times New Roman" pitchFamily="18" charset="0"/>
              </a:rPr>
              <a:t>Developing a financing plan can guide the team’s funding and sustainability efforts. </a:t>
            </a:r>
          </a:p>
          <a:p>
            <a:endParaRPr lang="en-US" sz="1200" b="0" i="0" dirty="0">
              <a:latin typeface="+mn-lt"/>
              <a:cs typeface="Times New Roman" pitchFamily="18" charset="0"/>
            </a:endParaRPr>
          </a:p>
          <a:p>
            <a:r>
              <a:rPr lang="en-US" sz="1200" b="0" i="0" dirty="0">
                <a:latin typeface="+mn-lt"/>
                <a:cs typeface="Times New Roman" pitchFamily="18" charset="0"/>
              </a:rPr>
              <a:t>This Self-Assessment and Planning Guide developed by the Research and Training Center for Children’s Mental Health offers practical strategies and tools to help a team to develop a comprehensive financing plan.  </a:t>
            </a:r>
            <a:br>
              <a:rPr lang="en-US" sz="1200" b="1" dirty="0">
                <a:latin typeface="+mn-lt"/>
                <a:cs typeface="Times New Roman" pitchFamily="18" charset="0"/>
              </a:rPr>
            </a:br>
            <a:endParaRPr lang="en-US" sz="1200" dirty="0">
              <a:latin typeface="+mn-lt"/>
            </a:endParaRPr>
          </a:p>
          <a:p>
            <a:r>
              <a:rPr lang="en-US" sz="1200" dirty="0">
                <a:latin typeface="+mn-lt"/>
              </a:rPr>
              <a:t>The </a:t>
            </a:r>
            <a:r>
              <a:rPr lang="en-US" sz="1200" b="1" dirty="0">
                <a:latin typeface="+mn-lt"/>
              </a:rPr>
              <a:t>Self-Assessment and Planning Guide: Developing a Comprehensive Financing Plan </a:t>
            </a:r>
            <a:r>
              <a:rPr lang="en-US" sz="1200" dirty="0">
                <a:latin typeface="+mn-lt"/>
              </a:rPr>
              <a:t>addresses seven important areas to assist systems/sites to develop comprehensive and strategic financing plans for building effective systems of care:</a:t>
            </a:r>
          </a:p>
          <a:p>
            <a:pPr marL="241653" indent="-241653">
              <a:lnSpc>
                <a:spcPct val="120000"/>
              </a:lnSpc>
              <a:buFont typeface="+mj-lt"/>
              <a:buAutoNum type="arabicPeriod"/>
            </a:pPr>
            <a:r>
              <a:rPr lang="en-US" sz="1200" dirty="0">
                <a:latin typeface="+mn-lt"/>
              </a:rPr>
              <a:t>Identification of current spending and utilization patterns across agencies</a:t>
            </a:r>
          </a:p>
          <a:p>
            <a:pPr marL="241653" indent="-241653">
              <a:lnSpc>
                <a:spcPct val="120000"/>
              </a:lnSpc>
              <a:buFont typeface="+mj-lt"/>
              <a:buAutoNum type="arabicPeriod"/>
            </a:pPr>
            <a:r>
              <a:rPr lang="en-US" sz="1200" dirty="0">
                <a:latin typeface="+mn-lt"/>
              </a:rPr>
              <a:t>Realignment of funding streams and structures</a:t>
            </a:r>
          </a:p>
          <a:p>
            <a:pPr marL="241653" indent="-241653">
              <a:lnSpc>
                <a:spcPct val="120000"/>
              </a:lnSpc>
              <a:buFont typeface="+mj-lt"/>
              <a:buAutoNum type="arabicPeriod"/>
            </a:pPr>
            <a:r>
              <a:rPr lang="en-US" sz="1200" dirty="0">
                <a:latin typeface="+mn-lt"/>
              </a:rPr>
              <a:t>Financing of appropriate services and supports</a:t>
            </a:r>
          </a:p>
          <a:p>
            <a:pPr marL="241653" indent="-241653">
              <a:lnSpc>
                <a:spcPct val="120000"/>
              </a:lnSpc>
              <a:buFont typeface="+mj-lt"/>
              <a:buAutoNum type="arabicPeriod"/>
            </a:pPr>
            <a:r>
              <a:rPr lang="en-US" sz="1200" dirty="0">
                <a:latin typeface="+mn-lt"/>
              </a:rPr>
              <a:t>Financing to support family and youth partnerships</a:t>
            </a:r>
          </a:p>
          <a:p>
            <a:pPr marL="241653" indent="-241653">
              <a:lnSpc>
                <a:spcPct val="120000"/>
              </a:lnSpc>
              <a:buFont typeface="+mj-lt"/>
              <a:buAutoNum type="arabicPeriod"/>
            </a:pPr>
            <a:r>
              <a:rPr lang="en-US" sz="1200" dirty="0">
                <a:latin typeface="+mn-lt"/>
              </a:rPr>
              <a:t>Financing to improve cultural/linguistic competence and reduce disproportionality in care</a:t>
            </a:r>
          </a:p>
          <a:p>
            <a:pPr marL="241653" indent="-241653">
              <a:lnSpc>
                <a:spcPct val="120000"/>
              </a:lnSpc>
              <a:buFont typeface="+mj-lt"/>
              <a:buAutoNum type="arabicPeriod"/>
            </a:pPr>
            <a:r>
              <a:rPr lang="en-US" sz="1200" dirty="0">
                <a:latin typeface="+mn-lt"/>
              </a:rPr>
              <a:t>Financing to improve the workforce and provider network for behavioral health services for children and families</a:t>
            </a:r>
          </a:p>
          <a:p>
            <a:pPr marL="241653" indent="-241653">
              <a:lnSpc>
                <a:spcPct val="120000"/>
              </a:lnSpc>
              <a:buFont typeface="+mj-lt"/>
              <a:buAutoNum type="arabicPeriod"/>
            </a:pPr>
            <a:r>
              <a:rPr lang="en-US" sz="1200" dirty="0">
                <a:latin typeface="+mn-lt"/>
              </a:rPr>
              <a:t>Financing for accountability</a:t>
            </a:r>
          </a:p>
          <a:p>
            <a:endParaRPr lang="en-US" sz="1200" dirty="0">
              <a:latin typeface="+mn-lt"/>
            </a:endParaRP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19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53F7-712C-45EC-A836-F34C0F49E4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F1B9B6-05B3-497B-B9FE-4D8F9D660F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6110C9-7A6B-4558-9F1F-8BE454ACCE69}"/>
              </a:ext>
            </a:extLst>
          </p:cNvPr>
          <p:cNvSpPr>
            <a:spLocks noGrp="1"/>
          </p:cNvSpPr>
          <p:nvPr>
            <p:ph type="dt" sz="half" idx="10"/>
          </p:nvPr>
        </p:nvSpPr>
        <p:spPr/>
        <p:txBody>
          <a:bodyPr/>
          <a:lstStyle/>
          <a:p>
            <a:fld id="{848D54ED-87A3-445A-950A-9F9EBAA5FD33}" type="datetimeFigureOut">
              <a:rPr lang="en-US" smtClean="0"/>
              <a:t>10/26/2021</a:t>
            </a:fld>
            <a:endParaRPr lang="en-US"/>
          </a:p>
        </p:txBody>
      </p:sp>
      <p:sp>
        <p:nvSpPr>
          <p:cNvPr id="5" name="Footer Placeholder 4">
            <a:extLst>
              <a:ext uri="{FF2B5EF4-FFF2-40B4-BE49-F238E27FC236}">
                <a16:creationId xmlns:a16="http://schemas.microsoft.com/office/drawing/2014/main" id="{0576590F-1791-4CB7-B750-62952C32DB2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37694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2E73-09BD-4387-82ED-CC08B1D078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6F4D52-8C21-47F5-9350-3F403AB921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3F1DA-2862-4BBB-B5EF-C8A220F71712}"/>
              </a:ext>
            </a:extLst>
          </p:cNvPr>
          <p:cNvSpPr>
            <a:spLocks noGrp="1"/>
          </p:cNvSpPr>
          <p:nvPr>
            <p:ph type="dt" sz="half" idx="10"/>
          </p:nvPr>
        </p:nvSpPr>
        <p:spPr/>
        <p:txBody>
          <a:bodyPr/>
          <a:lstStyle/>
          <a:p>
            <a:fld id="{848D54ED-87A3-445A-950A-9F9EBAA5FD33}" type="datetimeFigureOut">
              <a:rPr lang="en-US" smtClean="0"/>
              <a:t>10/26/2021</a:t>
            </a:fld>
            <a:endParaRPr lang="en-US"/>
          </a:p>
        </p:txBody>
      </p:sp>
      <p:sp>
        <p:nvSpPr>
          <p:cNvPr id="5" name="Footer Placeholder 4">
            <a:extLst>
              <a:ext uri="{FF2B5EF4-FFF2-40B4-BE49-F238E27FC236}">
                <a16:creationId xmlns:a16="http://schemas.microsoft.com/office/drawing/2014/main" id="{9AD17DE9-0537-473D-A84E-CA72024A886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61737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7DAB7-E846-4CBB-B586-0464806DE9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892140-04C3-4124-83E9-7DE4DC75096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45C75-1D92-4F50-B8A6-056414EC9C69}"/>
              </a:ext>
            </a:extLst>
          </p:cNvPr>
          <p:cNvSpPr>
            <a:spLocks noGrp="1"/>
          </p:cNvSpPr>
          <p:nvPr>
            <p:ph type="dt" sz="half" idx="10"/>
          </p:nvPr>
        </p:nvSpPr>
        <p:spPr/>
        <p:txBody>
          <a:bodyPr/>
          <a:lstStyle/>
          <a:p>
            <a:fld id="{848D54ED-87A3-445A-950A-9F9EBAA5FD33}" type="datetimeFigureOut">
              <a:rPr lang="en-US" smtClean="0"/>
              <a:t>10/26/2021</a:t>
            </a:fld>
            <a:endParaRPr lang="en-US"/>
          </a:p>
        </p:txBody>
      </p:sp>
      <p:sp>
        <p:nvSpPr>
          <p:cNvPr id="5" name="Footer Placeholder 4">
            <a:extLst>
              <a:ext uri="{FF2B5EF4-FFF2-40B4-BE49-F238E27FC236}">
                <a16:creationId xmlns:a16="http://schemas.microsoft.com/office/drawing/2014/main" id="{1AC08821-205C-477C-B6A3-F8FF589A31B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45930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2148419" y="3"/>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MHTTC Stacked bars here on actual first slide (not in Master).  Don’t forget to add alt text.</a:t>
            </a:r>
          </a:p>
        </p:txBody>
      </p:sp>
    </p:spTree>
    <p:custDataLst>
      <p:tags r:id="rId1"/>
    </p:custDataLst>
    <p:extLst>
      <p:ext uri="{BB962C8B-B14F-4D97-AF65-F5344CB8AC3E}">
        <p14:creationId xmlns:p14="http://schemas.microsoft.com/office/powerpoint/2010/main" val="2462925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64024" y="0"/>
            <a:ext cx="11109277" cy="1166884"/>
          </a:xfrm>
        </p:spPr>
        <p:txBody>
          <a:bodyPr/>
          <a:lstStyle>
            <a:lvl1pPr>
              <a:defRPr b="1">
                <a:solidFill>
                  <a:srgbClr val="6A4A6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8"/>
          <p:cNvSpPr>
            <a:spLocks noGrp="1"/>
          </p:cNvSpPr>
          <p:nvPr>
            <p:ph sz="quarter" idx="11"/>
          </p:nvPr>
        </p:nvSpPr>
        <p:spPr>
          <a:xfrm>
            <a:off x="464025" y="1321929"/>
            <a:ext cx="4586639" cy="3178182"/>
          </a:xfrm>
        </p:spPr>
        <p:txBody>
          <a:bodyPr/>
          <a:lstStyle>
            <a:lvl1pPr>
              <a:defRPr>
                <a:solidFill>
                  <a:srgbClr val="6A4A62"/>
                </a:solidFill>
              </a:defRPr>
            </a:lvl1pPr>
            <a:lvl2pPr>
              <a:defRPr>
                <a:solidFill>
                  <a:srgbClr val="6A4A62"/>
                </a:solidFill>
              </a:defRPr>
            </a:lvl2pPr>
            <a:lvl3pPr>
              <a:defRPr>
                <a:solidFill>
                  <a:srgbClr val="6A4A62"/>
                </a:solidFill>
              </a:defRPr>
            </a:lvl3pPr>
            <a:lvl4pPr>
              <a:defRPr>
                <a:solidFill>
                  <a:srgbClr val="6A4A62"/>
                </a:solidFill>
              </a:defRPr>
            </a:lvl4pPr>
            <a:lvl5pPr>
              <a:defRPr>
                <a:solidFill>
                  <a:srgbClr val="6A4A6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6996114" y="1321928"/>
            <a:ext cx="4768257" cy="3182112"/>
          </a:xfrm>
        </p:spPr>
        <p:txBody>
          <a:bodyPr/>
          <a:lstStyle>
            <a:lvl1pPr>
              <a:defRPr>
                <a:solidFill>
                  <a:srgbClr val="6A4A62"/>
                </a:solidFill>
              </a:defRPr>
            </a:lvl1pPr>
            <a:lvl2pPr>
              <a:defRPr>
                <a:solidFill>
                  <a:srgbClr val="6A4A62"/>
                </a:solidFill>
              </a:defRPr>
            </a:lvl2pPr>
            <a:lvl3pPr>
              <a:defRPr>
                <a:solidFill>
                  <a:srgbClr val="6A4A62"/>
                </a:solidFill>
              </a:defRPr>
            </a:lvl3pPr>
            <a:lvl4pPr>
              <a:defRPr>
                <a:solidFill>
                  <a:srgbClr val="6A4A62"/>
                </a:solidFill>
              </a:defRPr>
            </a:lvl4pPr>
            <a:lvl5pPr>
              <a:defRPr>
                <a:solidFill>
                  <a:srgbClr val="6A4A6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5"/>
          <p:cNvSpPr>
            <a:spLocks noGrp="1"/>
          </p:cNvSpPr>
          <p:nvPr>
            <p:ph type="ftr" sz="quarter" idx="13"/>
          </p:nvPr>
        </p:nvSpPr>
        <p:spPr>
          <a:xfrm>
            <a:off x="0" y="6492876"/>
            <a:ext cx="7242413" cy="365125"/>
          </a:xfrm>
          <a:ln>
            <a:noFill/>
          </a:ln>
        </p:spPr>
        <p:txBody>
          <a:bodyPr/>
          <a:lstStyle>
            <a:lvl1pPr>
              <a:defRPr sz="1400" b="0">
                <a:solidFill>
                  <a:srgbClr val="919195"/>
                </a:solidFill>
                <a:latin typeface="Arial" panose="020B0604020202020204" pitchFamily="34" charset="0"/>
                <a:cs typeface="Arial" panose="020B0604020202020204" pitchFamily="34" charset="0"/>
              </a:defRPr>
            </a:lvl1pPr>
          </a:lstStyle>
          <a:p>
            <a:r>
              <a:rPr lang="en-US" dirty="0"/>
              <a:t>National Learning Collaborative | School Mental Health Curriculum </a:t>
            </a:r>
          </a:p>
        </p:txBody>
      </p:sp>
      <p:pic>
        <p:nvPicPr>
          <p:cNvPr id="7" name="Picture 6"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586292788"/>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13" name="Content Placeholder 12"/>
          <p:cNvSpPr>
            <a:spLocks noGrp="1"/>
          </p:cNvSpPr>
          <p:nvPr>
            <p:ph sz="quarter" idx="12" hasCustomPrompt="1"/>
          </p:nvPr>
        </p:nvSpPr>
        <p:spPr>
          <a:xfrm>
            <a:off x="750864" y="1668651"/>
            <a:ext cx="4122739" cy="3408317"/>
          </a:xfrm>
        </p:spPr>
        <p:txBody>
          <a:bodyPr/>
          <a:lstStyle>
            <a:lvl1pPr>
              <a:defRPr/>
            </a:lvl1pPr>
          </a:lstStyle>
          <a:p>
            <a:pPr lvl="0"/>
            <a:r>
              <a:rPr lang="en-US" dirty="0"/>
              <a:t>Question</a:t>
            </a:r>
          </a:p>
          <a:p>
            <a:pPr lvl="1"/>
            <a:r>
              <a:rPr lang="en-US" dirty="0"/>
              <a:t>Second level</a:t>
            </a:r>
          </a:p>
          <a:p>
            <a:pPr lvl="2"/>
            <a:r>
              <a:rPr lang="en-US" dirty="0"/>
              <a:t>Third level</a:t>
            </a:r>
          </a:p>
          <a:p>
            <a:pPr lvl="3"/>
            <a:r>
              <a:rPr lang="en-US" dirty="0"/>
              <a:t>Fourth level</a:t>
            </a:r>
          </a:p>
        </p:txBody>
      </p:sp>
      <p:sp>
        <p:nvSpPr>
          <p:cNvPr id="12" name="Footer Placeholder 5"/>
          <p:cNvSpPr>
            <a:spLocks noGrp="1"/>
          </p:cNvSpPr>
          <p:nvPr>
            <p:ph type="ftr" sz="quarter" idx="15"/>
          </p:nvPr>
        </p:nvSpPr>
        <p:spPr>
          <a:xfrm>
            <a:off x="0" y="6492876"/>
            <a:ext cx="7242413" cy="365125"/>
          </a:xfrm>
          <a:ln>
            <a:noFill/>
          </a:ln>
        </p:spPr>
        <p:txBody>
          <a:bodyPr/>
          <a:lstStyle>
            <a:lvl1pPr>
              <a:defRPr sz="1400" b="0">
                <a:solidFill>
                  <a:srgbClr val="919195"/>
                </a:solidFill>
                <a:latin typeface="Arial" panose="020B0604020202020204" pitchFamily="34" charset="0"/>
                <a:cs typeface="Arial" panose="020B0604020202020204" pitchFamily="34" charset="0"/>
              </a:defRPr>
            </a:lvl1pPr>
          </a:lstStyle>
          <a:p>
            <a:r>
              <a:rPr lang="en-US" dirty="0"/>
              <a:t>National Learning Collaborative | School Mental Health Curriculum </a:t>
            </a:r>
          </a:p>
        </p:txBody>
      </p:sp>
      <p:sp>
        <p:nvSpPr>
          <p:cNvPr id="14" name="Content Placeholder 12"/>
          <p:cNvSpPr>
            <a:spLocks noGrp="1"/>
          </p:cNvSpPr>
          <p:nvPr>
            <p:ph sz="quarter" idx="16" hasCustomPrompt="1"/>
          </p:nvPr>
        </p:nvSpPr>
        <p:spPr>
          <a:xfrm>
            <a:off x="6814228" y="1668650"/>
            <a:ext cx="4122739" cy="3408317"/>
          </a:xfrm>
        </p:spPr>
        <p:txBody>
          <a:bodyPr/>
          <a:lstStyle>
            <a:lvl1pPr>
              <a:defRPr/>
            </a:lvl1pPr>
          </a:lstStyle>
          <a:p>
            <a:pPr lvl="0"/>
            <a:r>
              <a:rPr lang="en-US" dirty="0"/>
              <a:t>Answer</a:t>
            </a:r>
          </a:p>
          <a:p>
            <a:pPr lvl="1"/>
            <a:r>
              <a:rPr lang="en-US" dirty="0"/>
              <a:t>Second level</a:t>
            </a:r>
          </a:p>
          <a:p>
            <a:pPr lvl="2"/>
            <a:r>
              <a:rPr lang="en-US" dirty="0"/>
              <a:t>Third level</a:t>
            </a:r>
          </a:p>
          <a:p>
            <a:pPr lvl="3"/>
            <a:r>
              <a:rPr lang="en-US" dirty="0"/>
              <a:t>Fourth level</a:t>
            </a:r>
          </a:p>
        </p:txBody>
      </p:sp>
      <p:pic>
        <p:nvPicPr>
          <p:cNvPr id="6" name="Picture 5"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5086182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68448" y="155707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4697" y="155707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7">
            <a:extLst>
              <a:ext uri="{FF2B5EF4-FFF2-40B4-BE49-F238E27FC236}">
                <a16:creationId xmlns:a16="http://schemas.microsoft.com/office/drawing/2014/main" id="{492F2828-CA84-1D4B-958B-A7302562CC7F}"/>
              </a:ext>
            </a:extLst>
          </p:cNvPr>
          <p:cNvSpPr>
            <a:spLocks noGrp="1" noChangeAspect="1"/>
          </p:cNvSpPr>
          <p:nvPr>
            <p:ph type="pic" sz="quarter" idx="12" hasCustomPrompt="1"/>
          </p:nvPr>
        </p:nvSpPr>
        <p:spPr>
          <a:xfrm>
            <a:off x="152401" y="6492875"/>
            <a:ext cx="5236633" cy="365126"/>
          </a:xfrm>
        </p:spPr>
        <p:txBody>
          <a:bodyPr>
            <a:normAutofit/>
          </a:bodyPr>
          <a:lstStyle>
            <a:lvl1pPr marL="0" indent="0">
              <a:buNone/>
              <a:defRPr sz="1400" baseline="0"/>
            </a:lvl1pPr>
          </a:lstStyle>
          <a:p>
            <a:r>
              <a:rPr lang="en-US" dirty="0"/>
              <a:t>MHTTC-NCSMH National School Mental Health Curriculum</a:t>
            </a:r>
          </a:p>
        </p:txBody>
      </p:sp>
      <p:pic>
        <p:nvPicPr>
          <p:cNvPr id="8" name="Picture 7"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75081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1F4C-CE5C-4FBD-B042-70A978E77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B564C0-B89B-4B32-A354-4D2E6E0167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48E00-77E0-4B42-B378-12D0C3FCBBF9}"/>
              </a:ext>
            </a:extLst>
          </p:cNvPr>
          <p:cNvSpPr>
            <a:spLocks noGrp="1"/>
          </p:cNvSpPr>
          <p:nvPr>
            <p:ph type="dt" sz="half" idx="10"/>
          </p:nvPr>
        </p:nvSpPr>
        <p:spPr/>
        <p:txBody>
          <a:bodyPr/>
          <a:lstStyle/>
          <a:p>
            <a:fld id="{848D54ED-87A3-445A-950A-9F9EBAA5FD33}" type="datetimeFigureOut">
              <a:rPr lang="en-US" smtClean="0"/>
              <a:t>10/26/2021</a:t>
            </a:fld>
            <a:endParaRPr lang="en-US"/>
          </a:p>
        </p:txBody>
      </p:sp>
      <p:sp>
        <p:nvSpPr>
          <p:cNvPr id="5" name="Footer Placeholder 4">
            <a:extLst>
              <a:ext uri="{FF2B5EF4-FFF2-40B4-BE49-F238E27FC236}">
                <a16:creationId xmlns:a16="http://schemas.microsoft.com/office/drawing/2014/main" id="{6DE7244A-08AB-43D9-A527-896381C920A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0813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15AEF-DC21-40CD-A3C1-C9307E531D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2F9B78-3C0F-413B-85E3-BF7FF62972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1560DF-E770-4E71-A531-5C1277740F30}"/>
              </a:ext>
            </a:extLst>
          </p:cNvPr>
          <p:cNvSpPr>
            <a:spLocks noGrp="1"/>
          </p:cNvSpPr>
          <p:nvPr>
            <p:ph type="dt" sz="half" idx="10"/>
          </p:nvPr>
        </p:nvSpPr>
        <p:spPr/>
        <p:txBody>
          <a:bodyPr/>
          <a:lstStyle/>
          <a:p>
            <a:fld id="{848D54ED-87A3-445A-950A-9F9EBAA5FD33}" type="datetimeFigureOut">
              <a:rPr lang="en-US" smtClean="0"/>
              <a:t>10/26/2021</a:t>
            </a:fld>
            <a:endParaRPr lang="en-US"/>
          </a:p>
        </p:txBody>
      </p:sp>
      <p:sp>
        <p:nvSpPr>
          <p:cNvPr id="5" name="Footer Placeholder 4">
            <a:extLst>
              <a:ext uri="{FF2B5EF4-FFF2-40B4-BE49-F238E27FC236}">
                <a16:creationId xmlns:a16="http://schemas.microsoft.com/office/drawing/2014/main" id="{A89D6B98-38D4-4287-BCD5-4082A0F9BF8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28436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134AF-7E46-415F-862C-7A865F2DAC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F7BED1-CAF9-4624-8630-1327385A6B0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BA1BEE-9C93-407B-B085-BDD38620B9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B36A7B-7267-407B-8F5E-CA6763D3C81C}"/>
              </a:ext>
            </a:extLst>
          </p:cNvPr>
          <p:cNvSpPr>
            <a:spLocks noGrp="1"/>
          </p:cNvSpPr>
          <p:nvPr>
            <p:ph type="dt" sz="half" idx="10"/>
          </p:nvPr>
        </p:nvSpPr>
        <p:spPr/>
        <p:txBody>
          <a:bodyPr/>
          <a:lstStyle/>
          <a:p>
            <a:fld id="{848D54ED-87A3-445A-950A-9F9EBAA5FD33}" type="datetimeFigureOut">
              <a:rPr lang="en-US" smtClean="0"/>
              <a:t>10/26/2021</a:t>
            </a:fld>
            <a:endParaRPr lang="en-US"/>
          </a:p>
        </p:txBody>
      </p:sp>
      <p:sp>
        <p:nvSpPr>
          <p:cNvPr id="6" name="Footer Placeholder 5">
            <a:extLst>
              <a:ext uri="{FF2B5EF4-FFF2-40B4-BE49-F238E27FC236}">
                <a16:creationId xmlns:a16="http://schemas.microsoft.com/office/drawing/2014/main" id="{B8F574C5-CE9E-4445-9501-18A7F3BD52F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939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C6F8-FA85-4706-BA10-A496190171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145036-0F8D-4ED4-99F3-D1A453ABA5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B935565-0ED5-45E6-B69B-245C84883D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77D5A5-EA2B-4B1D-A47F-FA35917F43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E77B23-0DA2-41B7-973D-8B8FEF3CA2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8F308F-F586-4F34-9EA3-87E7DA097A75}"/>
              </a:ext>
            </a:extLst>
          </p:cNvPr>
          <p:cNvSpPr>
            <a:spLocks noGrp="1"/>
          </p:cNvSpPr>
          <p:nvPr>
            <p:ph type="dt" sz="half" idx="10"/>
          </p:nvPr>
        </p:nvSpPr>
        <p:spPr/>
        <p:txBody>
          <a:bodyPr/>
          <a:lstStyle/>
          <a:p>
            <a:fld id="{848D54ED-87A3-445A-950A-9F9EBAA5FD33}" type="datetimeFigureOut">
              <a:rPr lang="en-US" smtClean="0"/>
              <a:t>10/26/2021</a:t>
            </a:fld>
            <a:endParaRPr lang="en-US"/>
          </a:p>
        </p:txBody>
      </p:sp>
      <p:sp>
        <p:nvSpPr>
          <p:cNvPr id="8" name="Footer Placeholder 7">
            <a:extLst>
              <a:ext uri="{FF2B5EF4-FFF2-40B4-BE49-F238E27FC236}">
                <a16:creationId xmlns:a16="http://schemas.microsoft.com/office/drawing/2014/main" id="{85DD4789-DCD1-4694-A99D-F8DB2F1BDBC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439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755DB-EFC5-48D0-99C9-2808578E0A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7F8A66-3309-43DC-9623-673B6B11D046}"/>
              </a:ext>
            </a:extLst>
          </p:cNvPr>
          <p:cNvSpPr>
            <a:spLocks noGrp="1"/>
          </p:cNvSpPr>
          <p:nvPr>
            <p:ph type="dt" sz="half" idx="10"/>
          </p:nvPr>
        </p:nvSpPr>
        <p:spPr/>
        <p:txBody>
          <a:bodyPr/>
          <a:lstStyle/>
          <a:p>
            <a:fld id="{848D54ED-87A3-445A-950A-9F9EBAA5FD33}" type="datetimeFigureOut">
              <a:rPr lang="en-US" smtClean="0"/>
              <a:t>10/26/2021</a:t>
            </a:fld>
            <a:endParaRPr lang="en-US"/>
          </a:p>
        </p:txBody>
      </p:sp>
      <p:sp>
        <p:nvSpPr>
          <p:cNvPr id="4" name="Footer Placeholder 3">
            <a:extLst>
              <a:ext uri="{FF2B5EF4-FFF2-40B4-BE49-F238E27FC236}">
                <a16:creationId xmlns:a16="http://schemas.microsoft.com/office/drawing/2014/main" id="{77ADD0E0-3383-4AEC-B10A-8D3967D847E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11007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A224E-06BF-4ECC-9501-1B5A8D964A9C}"/>
              </a:ext>
            </a:extLst>
          </p:cNvPr>
          <p:cNvSpPr>
            <a:spLocks noGrp="1"/>
          </p:cNvSpPr>
          <p:nvPr>
            <p:ph type="dt" sz="half" idx="10"/>
          </p:nvPr>
        </p:nvSpPr>
        <p:spPr/>
        <p:txBody>
          <a:bodyPr/>
          <a:lstStyle/>
          <a:p>
            <a:fld id="{848D54ED-87A3-445A-950A-9F9EBAA5FD33}" type="datetimeFigureOut">
              <a:rPr lang="en-US" smtClean="0"/>
              <a:t>10/26/2021</a:t>
            </a:fld>
            <a:endParaRPr lang="en-US"/>
          </a:p>
        </p:txBody>
      </p:sp>
      <p:sp>
        <p:nvSpPr>
          <p:cNvPr id="3" name="Footer Placeholder 2">
            <a:extLst>
              <a:ext uri="{FF2B5EF4-FFF2-40B4-BE49-F238E27FC236}">
                <a16:creationId xmlns:a16="http://schemas.microsoft.com/office/drawing/2014/main" id="{47F272A7-88C7-4FB4-911A-D7A294EAF5A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13966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631A3-CA8A-4D20-AA30-D8BCA2689D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CD74A4-AF15-4BAD-9E69-E4EF889C1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8E6D37-170D-4212-B13E-AC20B4A7E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2BD601-E5BF-4983-BF25-F6225C3F76AB}"/>
              </a:ext>
            </a:extLst>
          </p:cNvPr>
          <p:cNvSpPr>
            <a:spLocks noGrp="1"/>
          </p:cNvSpPr>
          <p:nvPr>
            <p:ph type="dt" sz="half" idx="10"/>
          </p:nvPr>
        </p:nvSpPr>
        <p:spPr/>
        <p:txBody>
          <a:bodyPr/>
          <a:lstStyle/>
          <a:p>
            <a:fld id="{848D54ED-87A3-445A-950A-9F9EBAA5FD33}" type="datetimeFigureOut">
              <a:rPr lang="en-US" smtClean="0"/>
              <a:t>10/26/2021</a:t>
            </a:fld>
            <a:endParaRPr lang="en-US"/>
          </a:p>
        </p:txBody>
      </p:sp>
      <p:sp>
        <p:nvSpPr>
          <p:cNvPr id="6" name="Footer Placeholder 5">
            <a:extLst>
              <a:ext uri="{FF2B5EF4-FFF2-40B4-BE49-F238E27FC236}">
                <a16:creationId xmlns:a16="http://schemas.microsoft.com/office/drawing/2014/main" id="{926151A8-7AAB-4B5F-8B84-EDADA9F7DAE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39855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00B1B-19A4-41B6-B4D1-408C9D36AE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B866B4-C055-4C30-9BE8-F806DD7C97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655E7F-081C-4BD6-9AD9-ED4C9B8980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469B06-8F6D-47D4-A61E-0BE8BED8A20D}"/>
              </a:ext>
            </a:extLst>
          </p:cNvPr>
          <p:cNvSpPr>
            <a:spLocks noGrp="1"/>
          </p:cNvSpPr>
          <p:nvPr>
            <p:ph type="dt" sz="half" idx="10"/>
          </p:nvPr>
        </p:nvSpPr>
        <p:spPr/>
        <p:txBody>
          <a:bodyPr/>
          <a:lstStyle/>
          <a:p>
            <a:fld id="{848D54ED-87A3-445A-950A-9F9EBAA5FD33}" type="datetimeFigureOut">
              <a:rPr lang="en-US" smtClean="0"/>
              <a:t>10/26/2021</a:t>
            </a:fld>
            <a:endParaRPr lang="en-US"/>
          </a:p>
        </p:txBody>
      </p:sp>
      <p:sp>
        <p:nvSpPr>
          <p:cNvPr id="6" name="Footer Placeholder 5">
            <a:extLst>
              <a:ext uri="{FF2B5EF4-FFF2-40B4-BE49-F238E27FC236}">
                <a16:creationId xmlns:a16="http://schemas.microsoft.com/office/drawing/2014/main" id="{73C83645-F23C-4880-8409-818996B59B6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00558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2236B7-C5B0-46A0-829E-45A3D5CF1B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6DF01A-2FC5-4F10-90DE-69ACF393AB01}"/>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4FFD1-6545-472A-8626-93D8861051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D54ED-87A3-445A-950A-9F9EBAA5FD33}" type="datetimeFigureOut">
              <a:rPr lang="en-US" smtClean="0"/>
              <a:t>10/26/2021</a:t>
            </a:fld>
            <a:endParaRPr lang="en-US"/>
          </a:p>
        </p:txBody>
      </p:sp>
      <p:sp>
        <p:nvSpPr>
          <p:cNvPr id="5" name="Footer Placeholder 4">
            <a:extLst>
              <a:ext uri="{FF2B5EF4-FFF2-40B4-BE49-F238E27FC236}">
                <a16:creationId xmlns:a16="http://schemas.microsoft.com/office/drawing/2014/main" id="{59E2627E-4466-4452-A012-0694D3282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FC02082A-7CCD-4B76-AE92-1D74B6CB5002}"/>
              </a:ext>
            </a:extLst>
          </p:cNvPr>
          <p:cNvSpPr txBox="1">
            <a:spLocks/>
          </p:cNvSpPr>
          <p:nvPr userDrawn="1"/>
        </p:nvSpPr>
        <p:spPr>
          <a:xfrm>
            <a:off x="3484419"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DD2E9F-CFD1-47DC-8A70-1877FA0C3A1E}" type="slidenum">
              <a:rPr lang="en-US" smtClean="0"/>
              <a:pPr/>
              <a:t>‹#›</a:t>
            </a:fld>
            <a:endParaRPr lang="en-US" dirty="0"/>
          </a:p>
        </p:txBody>
      </p:sp>
    </p:spTree>
    <p:extLst>
      <p:ext uri="{BB962C8B-B14F-4D97-AF65-F5344CB8AC3E}">
        <p14:creationId xmlns:p14="http://schemas.microsoft.com/office/powerpoint/2010/main" val="512891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openxmlformats.org/officeDocument/2006/relationships/hyperlink" Target="http://www.unified-solutions.org/wp-content/uploads/2017/08/HANDOUT_Resiliency-Organizational-Self-Care-Checklist.pdf" TargetMode="External"/><Relationship Id="rId3" Type="http://schemas.openxmlformats.org/officeDocument/2006/relationships/image" Target="../media/image1.png"/><Relationship Id="rId7" Type="http://schemas.openxmlformats.org/officeDocument/2006/relationships/hyperlink" Target="http://healthinschools.org/issue-areas/school-based-mental-health/federal-education-funding-guide-for-sel-programs/#sthash.qKVopO4Q.pkuEOuXj.dpbs"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hyperlink" Target="https://www.insurekidsnow.gov/campaign/index.html" TargetMode="External"/><Relationship Id="rId5" Type="http://schemas.openxmlformats.org/officeDocument/2006/relationships/hyperlink" Target="https://hsrc.himmelfarb.gwu.edu/cgi/viewcontent.cgi?referer=https://www.google.com/&amp;httpsredir=1&amp;article=1065&amp;context=sphhs_prev_facpubs" TargetMode="External"/><Relationship Id="rId4" Type="http://schemas.openxmlformats.org/officeDocument/2006/relationships/hyperlink" Target="https://gucchd.georgetown.edu/products/FinancingAssessmentandPlanningGuide.pdf"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ww.fredla.org/wp-content/uploads/2015/09/Medicaid-for-School-Based-MH-Services.pdf" TargetMode="External"/><Relationship Id="rId3" Type="http://schemas.openxmlformats.org/officeDocument/2006/relationships/image" Target="../media/image1.png"/><Relationship Id="rId7" Type="http://schemas.openxmlformats.org/officeDocument/2006/relationships/hyperlink" Target="http://www.schoolmentalhealth.org/media/SOM/Microsites/NCSMH/Documents/QualityGuides/Funding-and-Sustainability-1.27.20.pdf"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hyperlink" Target="http://bit.ly/2H0KphM" TargetMode="External"/><Relationship Id="rId5" Type="http://schemas.openxmlformats.org/officeDocument/2006/relationships/hyperlink" Target="http://bit.ly/2TlZh0t" TargetMode="External"/><Relationship Id="rId4" Type="http://schemas.openxmlformats.org/officeDocument/2006/relationships/hyperlink" Target="http://bit.ly/2GYB4a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unified-solutions.org/wp-content/uploads/2017/08/HANDOUT_Resiliency-Organizational-Self-Care-Checklist.pdf"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fif"/></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102" y="3109776"/>
            <a:ext cx="8645611" cy="717580"/>
          </a:xfrm>
        </p:spPr>
        <p:txBody>
          <a:bodyPr>
            <a:noAutofit/>
          </a:bodyPr>
          <a:lstStyle/>
          <a:p>
            <a:r>
              <a:rPr lang="en-US" sz="3600" b="1" dirty="0">
                <a:solidFill>
                  <a:srgbClr val="684860"/>
                </a:solidFill>
                <a:latin typeface="Arial"/>
              </a:rPr>
              <a:t>Module 7: Funding and Sustainability</a:t>
            </a:r>
            <a:endParaRPr lang="en-US" sz="3600" dirty="0">
              <a:solidFill>
                <a:srgbClr val="684860"/>
              </a:solidFill>
            </a:endParaRPr>
          </a:p>
        </p:txBody>
      </p:sp>
      <p:sp>
        <p:nvSpPr>
          <p:cNvPr id="15" name="Subtitle 2"/>
          <p:cNvSpPr txBox="1">
            <a:spLocks/>
          </p:cNvSpPr>
          <p:nvPr/>
        </p:nvSpPr>
        <p:spPr>
          <a:xfrm>
            <a:off x="492146" y="3869122"/>
            <a:ext cx="7648244" cy="9699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spcBef>
                <a:spcPts val="0"/>
              </a:spcBef>
            </a:pPr>
            <a:r>
              <a:rPr lang="en-US" sz="2800" dirty="0">
                <a:latin typeface="Arial"/>
              </a:rPr>
              <a:t>National School Mental Health Best Practices:</a:t>
            </a:r>
          </a:p>
          <a:p>
            <a:pPr algn="l">
              <a:spcBef>
                <a:spcPts val="0"/>
              </a:spcBef>
            </a:pPr>
            <a:r>
              <a:rPr lang="en-US" sz="2800" dirty="0">
                <a:latin typeface="Arial"/>
              </a:rPr>
              <a:t>Implementation Guidance Modules</a:t>
            </a:r>
          </a:p>
          <a:p>
            <a:pPr algn="l">
              <a:spcBef>
                <a:spcPts val="0"/>
              </a:spcBef>
            </a:pPr>
            <a:r>
              <a:rPr lang="en-US" sz="2800" dirty="0">
                <a:latin typeface="Arial"/>
              </a:rPr>
              <a:t>for States, Districts, and Schools</a:t>
            </a:r>
          </a:p>
        </p:txBody>
      </p:sp>
      <p:sp>
        <p:nvSpPr>
          <p:cNvPr id="11" name="Rectangle: Single Corner Snipped 4">
            <a:extLst>
              <a:ext uri="{C183D7F6-B498-43B3-948B-1728B52AA6E4}">
                <adec:decorative xmlns:adec="http://schemas.microsoft.com/office/drawing/2017/decorative" val="1"/>
              </a:ext>
            </a:extLst>
          </p:cNvPr>
          <p:cNvSpPr/>
          <p:nvPr/>
        </p:nvSpPr>
        <p:spPr>
          <a:xfrm flipV="1">
            <a:off x="0" y="-15242"/>
            <a:ext cx="12192000" cy="1691642"/>
          </a:xfrm>
          <a:prstGeom prst="snip1Rect">
            <a:avLst>
              <a:gd name="adj" fmla="val 0"/>
            </a:avLst>
          </a:prstGeom>
          <a:solidFill>
            <a:srgbClr val="91919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pPr>
            <a:endParaRPr lang="en-US" dirty="0">
              <a:solidFill>
                <a:schemeClr val="bg1"/>
              </a:solidFill>
            </a:endParaRPr>
          </a:p>
        </p:txBody>
      </p:sp>
      <p:pic>
        <p:nvPicPr>
          <p:cNvPr id="13" name="Picture 2" descr="Logo: MHTTC Mental Health Technology Transfer Center Network &#10;Funded by Substance Abuse and Mental Health Services Administratio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47" y="218270"/>
            <a:ext cx="5299037" cy="12246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Logo: NCSMH &#10;National Center for School Mental Health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4318" y="93193"/>
            <a:ext cx="2483160" cy="1474770"/>
          </a:xfrm>
          <a:prstGeom prst="rect">
            <a:avLst/>
          </a:prstGeom>
        </p:spPr>
      </p:pic>
      <p:pic>
        <p:nvPicPr>
          <p:cNvPr id="7" name="Stacked color bar placeholder">
            <a:extLst>
              <a:ext uri="{C183D7F6-B498-43B3-948B-1728B52AA6E4}">
                <adec:decorative xmlns:adec="http://schemas.microsoft.com/office/drawing/2017/decorative" val="1"/>
              </a:ext>
            </a:extLst>
          </p:cNvPr>
          <p:cNvPicPr>
            <a:picLocks noGrp="1" noChangeAspect="1"/>
          </p:cNvPicPr>
          <p:nvPr>
            <p:ph type="pic" sz="quarter" idx="11"/>
          </p:nvPr>
        </p:nvPicPr>
        <p:blipFill>
          <a:blip r:embed="rId6">
            <a:extLst>
              <a:ext uri="{28A0092B-C50C-407E-A947-70E740481C1C}">
                <a14:useLocalDpi xmlns:a14="http://schemas.microsoft.com/office/drawing/2010/main" val="0"/>
              </a:ext>
            </a:extLst>
          </a:blip>
          <a:srcRect t="13737" b="13737"/>
          <a:stretch>
            <a:fillRect/>
          </a:stretch>
        </p:blipFill>
        <p:spPr>
          <a:xfrm>
            <a:off x="7766050" y="4924611"/>
            <a:ext cx="4425950" cy="2139950"/>
          </a:xfrm>
        </p:spPr>
      </p:pic>
    </p:spTree>
    <p:custDataLst>
      <p:tags r:id="rId1"/>
    </p:custDataLst>
    <p:extLst>
      <p:ext uri="{BB962C8B-B14F-4D97-AF65-F5344CB8AC3E}">
        <p14:creationId xmlns:p14="http://schemas.microsoft.com/office/powerpoint/2010/main" val="701033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593767" y="1769643"/>
            <a:ext cx="5706672" cy="1945107"/>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1498A"/>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1498A"/>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1498A"/>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1498A"/>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Provides guidance to advance school mental health quality and sustainability</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Includes:</a:t>
            </a:r>
          </a:p>
          <a:p>
            <a:pPr marL="417910" marR="0" lvl="1" indent="-160735" algn="l" defTabSz="514350" rtl="0" eaLnBrk="1" fontAlgn="auto" latinLnBrk="0" hangingPunct="1">
              <a:lnSpc>
                <a:spcPct val="100000"/>
              </a:lnSpc>
              <a:spcBef>
                <a:spcPts val="0"/>
              </a:spcBef>
              <a:spcAft>
                <a:spcPts val="0"/>
              </a:spcAft>
              <a:buClr>
                <a:srgbClr val="6A4A62"/>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Background</a:t>
            </a:r>
          </a:p>
          <a:p>
            <a:pPr marL="417910" marR="0" lvl="1" indent="-160735" algn="l" defTabSz="514350" rtl="0" eaLnBrk="1" fontAlgn="auto" latinLnBrk="0" hangingPunct="1">
              <a:lnSpc>
                <a:spcPct val="100000"/>
              </a:lnSpc>
              <a:spcBef>
                <a:spcPts val="0"/>
              </a:spcBef>
              <a:spcAft>
                <a:spcPts val="0"/>
              </a:spcAft>
              <a:buClr>
                <a:srgbClr val="6A4A62"/>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Best practices</a:t>
            </a:r>
          </a:p>
          <a:p>
            <a:pPr marL="417910" marR="0" lvl="1" indent="-160735" algn="l" defTabSz="514350" rtl="0" eaLnBrk="1" fontAlgn="auto" latinLnBrk="0" hangingPunct="1">
              <a:lnSpc>
                <a:spcPct val="100000"/>
              </a:lnSpc>
              <a:spcBef>
                <a:spcPts val="0"/>
              </a:spcBef>
              <a:spcAft>
                <a:spcPts val="0"/>
              </a:spcAft>
              <a:buClr>
                <a:srgbClr val="6A4A62"/>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Action steps</a:t>
            </a:r>
          </a:p>
          <a:p>
            <a:pPr marL="417910" marR="0" lvl="1" indent="-160735" algn="l" defTabSz="514350" rtl="0" eaLnBrk="1" fontAlgn="auto" latinLnBrk="0" hangingPunct="1">
              <a:lnSpc>
                <a:spcPct val="100000"/>
              </a:lnSpc>
              <a:spcBef>
                <a:spcPts val="0"/>
              </a:spcBef>
              <a:spcAft>
                <a:spcPts val="0"/>
              </a:spcAft>
              <a:buClr>
                <a:srgbClr val="6A4A62"/>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Examples from the field</a:t>
            </a:r>
          </a:p>
          <a:p>
            <a:pPr marL="417910" marR="0" lvl="1" indent="-160735" algn="l" defTabSz="514350" rtl="0" eaLnBrk="1" fontAlgn="auto" latinLnBrk="0" hangingPunct="1">
              <a:lnSpc>
                <a:spcPct val="100000"/>
              </a:lnSpc>
              <a:spcBef>
                <a:spcPts val="0"/>
              </a:spcBef>
              <a:spcAft>
                <a:spcPts val="0"/>
              </a:spcAft>
              <a:buClr>
                <a:srgbClr val="6A4A62"/>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Resources</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Text Placeholder 2"/>
          <p:cNvSpPr txBox="1">
            <a:spLocks/>
          </p:cNvSpPr>
          <p:nvPr/>
        </p:nvSpPr>
        <p:spPr>
          <a:xfrm>
            <a:off x="167047" y="468233"/>
            <a:ext cx="10841732" cy="8881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6A4A62"/>
                </a:solidFill>
                <a:effectLst/>
                <a:uLnTx/>
                <a:uFillTx/>
                <a:latin typeface="Arial" panose="020B0604020202020204" pitchFamily="34" charset="0"/>
                <a:ea typeface="+mn-ea"/>
                <a:cs typeface="Arial" panose="020B0604020202020204" pitchFamily="34" charset="0"/>
              </a:rPr>
              <a:t>School Mental Health Quality Guide:                      </a:t>
            </a:r>
            <a:r>
              <a:rPr lang="en-US" sz="4000" b="1" dirty="0">
                <a:solidFill>
                  <a:srgbClr val="6A4A62"/>
                </a:solidFill>
                <a:latin typeface="Arial" panose="020B0604020202020204" pitchFamily="34" charset="0"/>
                <a:cs typeface="Arial" panose="020B0604020202020204" pitchFamily="34" charset="0"/>
              </a:rPr>
              <a:t>Funding and Sustainability</a:t>
            </a:r>
            <a:endParaRPr kumimoji="0" lang="en-US" sz="4000" b="1" i="0" u="none" strike="noStrike" kern="1200" cap="none" spc="0" normalizeH="0" baseline="0" noProof="0" dirty="0">
              <a:ln>
                <a:noFill/>
              </a:ln>
              <a:solidFill>
                <a:srgbClr val="6A4A62"/>
              </a:solidFill>
              <a:effectLst/>
              <a:uLnTx/>
              <a:uFillTx/>
              <a:latin typeface="Arial" panose="020B0604020202020204" pitchFamily="34" charset="0"/>
              <a:ea typeface="+mn-ea"/>
              <a:cs typeface="Arial" panose="020B0604020202020204" pitchFamily="34" charset="0"/>
            </a:endParaRPr>
          </a:p>
        </p:txBody>
      </p:sp>
      <p:cxnSp>
        <p:nvCxnSpPr>
          <p:cNvPr id="5" name="Straight Connector 4">
            <a:extLst>
              <a:ext uri="{C183D7F6-B498-43B3-948B-1728B52AA6E4}">
                <adec:decorative xmlns:adec="http://schemas.microsoft.com/office/drawing/2017/decorative" val="1"/>
              </a:ext>
            </a:extLst>
          </p:cNvPr>
          <p:cNvCxnSpPr/>
          <p:nvPr/>
        </p:nvCxnSpPr>
        <p:spPr>
          <a:xfrm flipH="1">
            <a:off x="6300439" y="1769643"/>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grpSp>
        <p:nvGrpSpPr>
          <p:cNvPr id="7" name="Group 6" descr="Resources Heading "/>
          <p:cNvGrpSpPr/>
          <p:nvPr/>
        </p:nvGrpSpPr>
        <p:grpSpPr>
          <a:xfrm>
            <a:off x="9116703" y="0"/>
            <a:ext cx="3075297" cy="968992"/>
            <a:chOff x="6874681" y="0"/>
            <a:chExt cx="2269319" cy="682388"/>
          </a:xfrm>
          <a:solidFill>
            <a:srgbClr val="6A4A62"/>
          </a:solidFill>
        </p:grpSpPr>
        <p:sp>
          <p:nvSpPr>
            <p:cNvPr id="8" name="Rectangle 8"/>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extBox 8"/>
            <p:cNvSpPr txBox="1"/>
            <p:nvPr/>
          </p:nvSpPr>
          <p:spPr>
            <a:xfrm>
              <a:off x="7485287" y="147832"/>
              <a:ext cx="1457316" cy="346790"/>
            </a:xfrm>
            <a:prstGeom prst="rect">
              <a:avLst/>
            </a:prstGeom>
            <a:grp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Resources</a:t>
              </a:r>
            </a:p>
          </p:txBody>
        </p:sp>
      </p:grpSp>
      <p:pic>
        <p:nvPicPr>
          <p:cNvPr id="10" name="Picture 9" descr="MHTTC stacked color bars" title="MHTTC stacked color ba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0093" y="5177961"/>
            <a:ext cx="3236384" cy="2157590"/>
          </a:xfrm>
          <a:prstGeom prst="rect">
            <a:avLst/>
          </a:prstGeom>
        </p:spPr>
      </p:pic>
      <p:sp>
        <p:nvSpPr>
          <p:cNvPr id="12" name="Rectangle 11">
            <a:extLst>
              <a:ext uri="{FF2B5EF4-FFF2-40B4-BE49-F238E27FC236}">
                <a16:creationId xmlns:a16="http://schemas.microsoft.com/office/drawing/2014/main" id="{93BC9B6A-409A-42E5-B761-BC1359C28E0C}"/>
              </a:ext>
            </a:extLst>
          </p:cNvPr>
          <p:cNvSpPr/>
          <p:nvPr/>
        </p:nvSpPr>
        <p:spPr>
          <a:xfrm>
            <a:off x="10931624" y="5279599"/>
            <a:ext cx="1437762"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NCSMH, 2020</a:t>
            </a:r>
          </a:p>
        </p:txBody>
      </p:sp>
      <p:sp>
        <p:nvSpPr>
          <p:cNvPr id="6" name="Title 5" hidden="1">
            <a:extLst>
              <a:ext uri="{FF2B5EF4-FFF2-40B4-BE49-F238E27FC236}">
                <a16:creationId xmlns:a16="http://schemas.microsoft.com/office/drawing/2014/main" id="{58BFA6B8-4439-4A4A-BA5F-CD1C2C4E3826}"/>
              </a:ext>
            </a:extLst>
          </p:cNvPr>
          <p:cNvSpPr>
            <a:spLocks noGrp="1"/>
          </p:cNvSpPr>
          <p:nvPr>
            <p:ph type="title" idx="4294967295"/>
          </p:nvPr>
        </p:nvSpPr>
        <p:spPr/>
        <p:txBody>
          <a:bodyPr/>
          <a:lstStyle/>
          <a:p>
            <a:r>
              <a:rPr lang="en-US"/>
              <a:t>School Mental Health Teaming</a:t>
            </a:r>
            <a:r>
              <a:rPr lang="en-US" baseline="0"/>
              <a:t> Playbook</a:t>
            </a:r>
            <a:endParaRPr lang="en-US"/>
          </a:p>
        </p:txBody>
      </p:sp>
      <p:graphicFrame>
        <p:nvGraphicFramePr>
          <p:cNvPr id="13" name="Object 12">
            <a:extLst>
              <a:ext uri="{FF2B5EF4-FFF2-40B4-BE49-F238E27FC236}">
                <a16:creationId xmlns:a16="http://schemas.microsoft.com/office/drawing/2014/main" id="{686B923A-E273-4766-8C25-4DDB4718EB23}"/>
              </a:ext>
            </a:extLst>
          </p:cNvPr>
          <p:cNvGraphicFramePr>
            <a:graphicFrameLocks noChangeAspect="1"/>
          </p:cNvGraphicFramePr>
          <p:nvPr/>
        </p:nvGraphicFramePr>
        <p:xfrm>
          <a:off x="8043680" y="1885833"/>
          <a:ext cx="2826168" cy="3657834"/>
        </p:xfrm>
        <a:graphic>
          <a:graphicData uri="http://schemas.openxmlformats.org/presentationml/2006/ole">
            <mc:AlternateContent xmlns:mc="http://schemas.openxmlformats.org/markup-compatibility/2006">
              <mc:Choice xmlns:v="urn:schemas-microsoft-com:vml" Requires="v">
                <p:oleObj spid="_x0000_s3107" name="Acrobat Document" r:id="rId5" imgW="5829257" imgH="7543568" progId="AcroExch.Document.DC">
                  <p:embed/>
                </p:oleObj>
              </mc:Choice>
              <mc:Fallback>
                <p:oleObj name="Acrobat Document" r:id="rId5" imgW="5829257" imgH="7543568" progId="AcroExch.Document.DC">
                  <p:embed/>
                  <p:pic>
                    <p:nvPicPr>
                      <p:cNvPr id="13" name="Object 12">
                        <a:extLst>
                          <a:ext uri="{FF2B5EF4-FFF2-40B4-BE49-F238E27FC236}">
                            <a16:creationId xmlns:a16="http://schemas.microsoft.com/office/drawing/2014/main" id="{686B923A-E273-4766-8C25-4DDB4718EB23}"/>
                          </a:ext>
                        </a:extLst>
                      </p:cNvPr>
                      <p:cNvPicPr/>
                      <p:nvPr/>
                    </p:nvPicPr>
                    <p:blipFill>
                      <a:blip r:embed="rId6"/>
                      <a:stretch>
                        <a:fillRect/>
                      </a:stretch>
                    </p:blipFill>
                    <p:spPr>
                      <a:xfrm>
                        <a:off x="8043680" y="1885833"/>
                        <a:ext cx="2826168" cy="3657834"/>
                      </a:xfrm>
                      <a:prstGeom prst="rect">
                        <a:avLst/>
                      </a:prstGeom>
                    </p:spPr>
                  </p:pic>
                </p:oleObj>
              </mc:Fallback>
            </mc:AlternateContent>
          </a:graphicData>
        </a:graphic>
      </p:graphicFrame>
      <p:sp>
        <p:nvSpPr>
          <p:cNvPr id="14" name="Footer Placeholder 5">
            <a:extLst>
              <a:ext uri="{FF2B5EF4-FFF2-40B4-BE49-F238E27FC236}">
                <a16:creationId xmlns:a16="http://schemas.microsoft.com/office/drawing/2014/main" id="{571B7DDA-B2FB-7A4C-8BCE-5C0952BB3E88}"/>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312595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2AB823-E15C-DD4D-9F0B-08DFCA50C188}"/>
              </a:ext>
            </a:extLst>
          </p:cNvPr>
          <p:cNvSpPr txBox="1">
            <a:spLocks/>
          </p:cNvSpPr>
          <p:nvPr/>
        </p:nvSpPr>
        <p:spPr>
          <a:xfrm>
            <a:off x="4864004" y="545628"/>
            <a:ext cx="7661189" cy="1286160"/>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684860"/>
                </a:solidFill>
                <a:latin typeface="+mn-lt"/>
              </a:rPr>
              <a:t>District Example</a:t>
            </a:r>
          </a:p>
        </p:txBody>
      </p:sp>
      <p:sp>
        <p:nvSpPr>
          <p:cNvPr id="5" name="Content Placeholder 2">
            <a:extLst>
              <a:ext uri="{FF2B5EF4-FFF2-40B4-BE49-F238E27FC236}">
                <a16:creationId xmlns:a16="http://schemas.microsoft.com/office/drawing/2014/main" id="{E9131B16-98A9-8E4F-AA93-BB13359CD2E8}"/>
              </a:ext>
            </a:extLst>
          </p:cNvPr>
          <p:cNvSpPr txBox="1">
            <a:spLocks/>
          </p:cNvSpPr>
          <p:nvPr/>
        </p:nvSpPr>
        <p:spPr>
          <a:xfrm>
            <a:off x="4965432" y="1831788"/>
            <a:ext cx="6586489" cy="3785419"/>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dirty="0">
                <a:solidFill>
                  <a:schemeClr val="tx1"/>
                </a:solidFill>
              </a:rPr>
              <a:t>An urban district in Maryland has successfully built a blended funding model that pools and leverages funding from multiple sources to support community-partnered school mental health providers in most schools. </a:t>
            </a:r>
          </a:p>
          <a:p>
            <a:pPr lvl="1" algn="just"/>
            <a:r>
              <a:rPr lang="en-US" sz="2000" dirty="0"/>
              <a:t>~55% funding from fee-for-services (Medicaid, private insurance) reimbursement</a:t>
            </a:r>
          </a:p>
          <a:p>
            <a:pPr lvl="1" algn="just"/>
            <a:r>
              <a:rPr lang="en-US" sz="2000" dirty="0"/>
              <a:t>~35% funding from city taxes, school district funds, and specific line items in the municipal budget</a:t>
            </a:r>
          </a:p>
          <a:p>
            <a:pPr lvl="1" algn="just"/>
            <a:r>
              <a:rPr lang="en-US" sz="2000" dirty="0"/>
              <a:t>~10% funding from foundations and other grants</a:t>
            </a:r>
          </a:p>
          <a:p>
            <a:pPr algn="just"/>
            <a:endParaRPr lang="en-US" sz="2000" dirty="0">
              <a:solidFill>
                <a:schemeClr val="tx1"/>
              </a:solidFill>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pic>
        <p:nvPicPr>
          <p:cNvPr id="2" name="Picture 1">
            <a:extLst>
              <a:ext uri="{FF2B5EF4-FFF2-40B4-BE49-F238E27FC236}">
                <a16:creationId xmlns:a16="http://schemas.microsoft.com/office/drawing/2014/main" id="{187C73F1-1B72-5642-BB47-3F56ABFFA154}"/>
              </a:ext>
              <a:ext uri="{C183D7F6-B498-43B3-948B-1728B52AA6E4}">
                <adec:decorative xmlns:adec="http://schemas.microsoft.com/office/drawing/2017/decorative" val="1"/>
              </a:ext>
            </a:extLst>
          </p:cNvPr>
          <p:cNvPicPr>
            <a:picLocks noChangeAspect="1"/>
          </p:cNvPicPr>
          <p:nvPr/>
        </p:nvPicPr>
        <p:blipFill rotWithShape="1">
          <a:blip r:embed="rId4"/>
          <a:srcRect l="22945" r="23824" b="-2"/>
          <a:stretch/>
        </p:blipFill>
        <p:spPr>
          <a:xfrm>
            <a:off x="778496" y="1260622"/>
            <a:ext cx="3109031" cy="4356585"/>
          </a:xfrm>
          <a:prstGeom prst="rect">
            <a:avLst/>
          </a:prstGeom>
          <a:effectLst/>
        </p:spPr>
      </p:pic>
      <p:cxnSp>
        <p:nvCxnSpPr>
          <p:cNvPr id="3" name="Straight Connector 2">
            <a:extLst>
              <a:ext uri="{C183D7F6-B498-43B3-948B-1728B52AA6E4}">
                <adec:decorative xmlns:adec="http://schemas.microsoft.com/office/drawing/2017/decorative" val="1"/>
              </a:ext>
            </a:extLst>
          </p:cNvPr>
          <p:cNvCxnSpPr/>
          <p:nvPr/>
        </p:nvCxnSpPr>
        <p:spPr>
          <a:xfrm flipH="1">
            <a:off x="4604512" y="1831788"/>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8" name="Title 7" hidden="1">
            <a:extLst>
              <a:ext uri="{FF2B5EF4-FFF2-40B4-BE49-F238E27FC236}">
                <a16:creationId xmlns:a16="http://schemas.microsoft.com/office/drawing/2014/main" id="{E0DCC7DC-8C76-4384-B1BF-3445EE95B054}"/>
              </a:ext>
            </a:extLst>
          </p:cNvPr>
          <p:cNvSpPr>
            <a:spLocks noGrp="1"/>
          </p:cNvSpPr>
          <p:nvPr>
            <p:ph type="title" idx="4294967295"/>
          </p:nvPr>
        </p:nvSpPr>
        <p:spPr/>
        <p:txBody>
          <a:bodyPr/>
          <a:lstStyle/>
          <a:p>
            <a:r>
              <a:rPr lang="en-US" dirty="0"/>
              <a:t>District Example</a:t>
            </a:r>
          </a:p>
        </p:txBody>
      </p:sp>
      <p:sp>
        <p:nvSpPr>
          <p:cNvPr id="9" name="Footer Placeholder 5">
            <a:extLst>
              <a:ext uri="{FF2B5EF4-FFF2-40B4-BE49-F238E27FC236}">
                <a16:creationId xmlns:a16="http://schemas.microsoft.com/office/drawing/2014/main" id="{9D76B41F-077B-4D4A-A301-A66C6F6877B9}"/>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956166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2AB823-E15C-DD4D-9F0B-08DFCA50C188}"/>
              </a:ext>
            </a:extLst>
          </p:cNvPr>
          <p:cNvSpPr txBox="1">
            <a:spLocks/>
          </p:cNvSpPr>
          <p:nvPr/>
        </p:nvSpPr>
        <p:spPr>
          <a:xfrm>
            <a:off x="4866576" y="653150"/>
            <a:ext cx="7834184" cy="75113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684860"/>
                </a:solidFill>
                <a:latin typeface="+mn-lt"/>
              </a:rPr>
              <a:t>State Example</a:t>
            </a:r>
          </a:p>
        </p:txBody>
      </p:sp>
      <p:sp>
        <p:nvSpPr>
          <p:cNvPr id="5" name="Content Placeholder 2">
            <a:extLst>
              <a:ext uri="{FF2B5EF4-FFF2-40B4-BE49-F238E27FC236}">
                <a16:creationId xmlns:a16="http://schemas.microsoft.com/office/drawing/2014/main" id="{E9131B16-98A9-8E4F-AA93-BB13359CD2E8}"/>
              </a:ext>
            </a:extLst>
          </p:cNvPr>
          <p:cNvSpPr txBox="1">
            <a:spLocks/>
          </p:cNvSpPr>
          <p:nvPr/>
        </p:nvSpPr>
        <p:spPr>
          <a:xfrm>
            <a:off x="4866576" y="1571044"/>
            <a:ext cx="6586489" cy="4164738"/>
          </a:xfrm>
          <a:prstGeom prst="rect">
            <a:avLst/>
          </a:prstGeom>
        </p:spPr>
        <p:txBody>
          <a:bodyPr vert="horz" lIns="91440" tIns="45720" rIns="91440" bIns="45720" rtlCol="0" anchor="ctr">
            <a:normAutofit fontScale="47500" lnSpcReduction="20000"/>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spcBef>
                <a:spcPts val="1000"/>
              </a:spcBef>
            </a:pPr>
            <a:r>
              <a:rPr lang="en-US" sz="5100" b="1" dirty="0">
                <a:solidFill>
                  <a:schemeClr val="tx1"/>
                </a:solidFill>
              </a:rPr>
              <a:t>Pennsylvania </a:t>
            </a:r>
          </a:p>
          <a:p>
            <a:pPr marL="283464" lvl="1" indent="-283464">
              <a:lnSpc>
                <a:spcPct val="110000"/>
              </a:lnSpc>
              <a:spcBef>
                <a:spcPts val="1000"/>
              </a:spcBef>
              <a:buClr>
                <a:srgbClr val="684860"/>
              </a:buClr>
              <a:buFont typeface="Arial" panose="020B0604020202020204" pitchFamily="34" charset="0"/>
              <a:buChar char="•"/>
            </a:pPr>
            <a:r>
              <a:rPr lang="en-US" sz="4000" dirty="0"/>
              <a:t>Medicaid (including Behavioral Health Managed Care Organizations), CHIP, or private insurance for behavioral health treatment services</a:t>
            </a:r>
          </a:p>
          <a:p>
            <a:pPr marL="283464" lvl="1" indent="-283464">
              <a:lnSpc>
                <a:spcPct val="110000"/>
              </a:lnSpc>
              <a:spcBef>
                <a:spcPts val="1000"/>
              </a:spcBef>
              <a:buClr>
                <a:srgbClr val="684860"/>
              </a:buClr>
              <a:buFont typeface="Arial" panose="020B0604020202020204" pitchFamily="34" charset="0"/>
              <a:buChar char="•"/>
            </a:pPr>
            <a:r>
              <a:rPr lang="en-US" sz="4000" dirty="0"/>
              <a:t>Mental health and drug and alcohol allocations to counties to provide liaison services to Student Assistance Program (SAP) teams in all 500 school districts</a:t>
            </a:r>
          </a:p>
          <a:p>
            <a:pPr marL="283464" lvl="1" indent="-283464">
              <a:lnSpc>
                <a:spcPct val="110000"/>
              </a:lnSpc>
              <a:spcBef>
                <a:spcPts val="1000"/>
              </a:spcBef>
              <a:buClr>
                <a:srgbClr val="684860"/>
              </a:buClr>
              <a:buFont typeface="Arial" panose="020B0604020202020204" pitchFamily="34" charset="0"/>
              <a:buChar char="•"/>
            </a:pPr>
            <a:r>
              <a:rPr lang="en-US" sz="4000" dirty="0"/>
              <a:t>Education system for the training of SAP or Positive Behavior Support (PA PBS) team members or Youth Mental Health First Aid training</a:t>
            </a:r>
          </a:p>
          <a:p>
            <a:pPr marL="283464" lvl="1" indent="-283464">
              <a:lnSpc>
                <a:spcPct val="110000"/>
              </a:lnSpc>
              <a:spcBef>
                <a:spcPts val="1000"/>
              </a:spcBef>
              <a:buClr>
                <a:srgbClr val="684860"/>
              </a:buClr>
              <a:buFont typeface="Arial" panose="020B0604020202020204" pitchFamily="34" charset="0"/>
              <a:buChar char="•"/>
            </a:pPr>
            <a:r>
              <a:rPr lang="en-US" sz="4000" dirty="0"/>
              <a:t>Drug and alcohol funding to counties to provide evidence-based prevention services to schools</a:t>
            </a:r>
          </a:p>
          <a:p>
            <a:pPr marL="342900" indent="-342900">
              <a:lnSpc>
                <a:spcPct val="110000"/>
              </a:lnSpc>
              <a:spcBef>
                <a:spcPts val="1000"/>
              </a:spcBef>
              <a:buFont typeface="Arial" panose="020B0604020202020204" pitchFamily="34" charset="0"/>
              <a:buChar char="•"/>
            </a:pPr>
            <a:endParaRPr lang="en-US" sz="2500" dirty="0">
              <a:solidFill>
                <a:schemeClr val="tx1"/>
              </a:solidFill>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pic>
        <p:nvPicPr>
          <p:cNvPr id="2" name="Picture 1">
            <a:extLst>
              <a:ext uri="{FF2B5EF4-FFF2-40B4-BE49-F238E27FC236}">
                <a16:creationId xmlns:a16="http://schemas.microsoft.com/office/drawing/2014/main" id="{187C73F1-1B72-5642-BB47-3F56ABFFA154}"/>
              </a:ext>
              <a:ext uri="{C183D7F6-B498-43B3-948B-1728B52AA6E4}">
                <adec:decorative xmlns:adec="http://schemas.microsoft.com/office/drawing/2017/decorative" val="1"/>
              </a:ext>
            </a:extLst>
          </p:cNvPr>
          <p:cNvPicPr>
            <a:picLocks noChangeAspect="1"/>
          </p:cNvPicPr>
          <p:nvPr/>
        </p:nvPicPr>
        <p:blipFill rotWithShape="1">
          <a:blip r:embed="rId4"/>
          <a:srcRect l="22945" r="23824" b="-2"/>
          <a:stretch/>
        </p:blipFill>
        <p:spPr>
          <a:xfrm>
            <a:off x="778496" y="1260622"/>
            <a:ext cx="3109031" cy="4356585"/>
          </a:xfrm>
          <a:prstGeom prst="rect">
            <a:avLst/>
          </a:prstGeom>
          <a:effectLst/>
        </p:spPr>
      </p:pic>
      <p:cxnSp>
        <p:nvCxnSpPr>
          <p:cNvPr id="3" name="Straight Connector 2">
            <a:extLst>
              <a:ext uri="{C183D7F6-B498-43B3-948B-1728B52AA6E4}">
                <adec:decorative xmlns:adec="http://schemas.microsoft.com/office/drawing/2017/decorative" val="1"/>
              </a:ext>
            </a:extLst>
          </p:cNvPr>
          <p:cNvCxnSpPr/>
          <p:nvPr/>
        </p:nvCxnSpPr>
        <p:spPr>
          <a:xfrm flipH="1">
            <a:off x="4530372" y="1831788"/>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8" name="Title 7" hidden="1">
            <a:extLst>
              <a:ext uri="{FF2B5EF4-FFF2-40B4-BE49-F238E27FC236}">
                <a16:creationId xmlns:a16="http://schemas.microsoft.com/office/drawing/2014/main" id="{F5C96291-0472-4AB8-AE1B-82210F79BC13}"/>
              </a:ext>
            </a:extLst>
          </p:cNvPr>
          <p:cNvSpPr>
            <a:spLocks noGrp="1"/>
          </p:cNvSpPr>
          <p:nvPr>
            <p:ph type="title" idx="4294967295"/>
          </p:nvPr>
        </p:nvSpPr>
        <p:spPr/>
        <p:txBody>
          <a:bodyPr/>
          <a:lstStyle/>
          <a:p>
            <a:r>
              <a:rPr lang="en-US" dirty="0"/>
              <a:t>State Example</a:t>
            </a:r>
          </a:p>
        </p:txBody>
      </p:sp>
      <p:sp>
        <p:nvSpPr>
          <p:cNvPr id="9" name="Footer Placeholder 5">
            <a:extLst>
              <a:ext uri="{FF2B5EF4-FFF2-40B4-BE49-F238E27FC236}">
                <a16:creationId xmlns:a16="http://schemas.microsoft.com/office/drawing/2014/main" id="{E2DC64A7-3BAF-5948-BC6A-6091CCB77ADF}"/>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477266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4294967295"/>
          </p:nvPr>
        </p:nvSpPr>
        <p:spPr>
          <a:xfrm>
            <a:off x="1055153" y="2002268"/>
            <a:ext cx="3493827" cy="2358977"/>
          </a:xfrm>
          <a:prstGeom prst="rect">
            <a:avLst/>
          </a:prstGeom>
        </p:spPr>
        <p:txBody>
          <a:bodyPr>
            <a:normAutofit fontScale="62500" lnSpcReduction="20000"/>
          </a:bodyPr>
          <a:lstStyle/>
          <a:p>
            <a:pPr marL="0" indent="0">
              <a:lnSpc>
                <a:spcPct val="120000"/>
              </a:lnSpc>
              <a:spcAft>
                <a:spcPts val="600"/>
              </a:spcAft>
              <a:buNone/>
            </a:pPr>
            <a:r>
              <a:rPr lang="en-US" sz="4800" b="1" dirty="0">
                <a:solidFill>
                  <a:srgbClr val="6A4A62"/>
                </a:solidFill>
              </a:rPr>
              <a:t>Reflection:</a:t>
            </a:r>
          </a:p>
          <a:p>
            <a:pPr marL="0" indent="0">
              <a:lnSpc>
                <a:spcPct val="120000"/>
              </a:lnSpc>
              <a:buNone/>
            </a:pPr>
            <a:r>
              <a:rPr lang="en-US" sz="3200" dirty="0">
                <a:solidFill>
                  <a:srgbClr val="684860"/>
                </a:solidFill>
              </a:rPr>
              <a:t>In your district, which funding sources are </a:t>
            </a:r>
            <a:r>
              <a:rPr lang="en-US" sz="3200" b="1" dirty="0">
                <a:solidFill>
                  <a:srgbClr val="684860"/>
                </a:solidFill>
              </a:rPr>
              <a:t>currently being accessed </a:t>
            </a:r>
            <a:r>
              <a:rPr lang="en-US" sz="3200" dirty="0">
                <a:solidFill>
                  <a:srgbClr val="684860"/>
                </a:solidFill>
              </a:rPr>
              <a:t>to support school mental health, and which </a:t>
            </a:r>
            <a:r>
              <a:rPr lang="en-US" sz="3200" b="1" dirty="0">
                <a:solidFill>
                  <a:srgbClr val="684860"/>
                </a:solidFill>
              </a:rPr>
              <a:t>remain to be explored</a:t>
            </a:r>
            <a:r>
              <a:rPr lang="en-US" sz="3200" dirty="0">
                <a:solidFill>
                  <a:srgbClr val="684860"/>
                </a:solidFill>
              </a:rPr>
              <a:t>?</a:t>
            </a:r>
          </a:p>
        </p:txBody>
      </p:sp>
      <p:sp>
        <p:nvSpPr>
          <p:cNvPr id="12" name="TextBox 11"/>
          <p:cNvSpPr txBox="1"/>
          <p:nvPr/>
        </p:nvSpPr>
        <p:spPr>
          <a:xfrm>
            <a:off x="5536754" y="437094"/>
            <a:ext cx="3853180" cy="6032421"/>
          </a:xfrm>
          <a:prstGeom prst="rect">
            <a:avLst/>
          </a:prstGeom>
          <a:noFill/>
        </p:spPr>
        <p:txBody>
          <a:bodyPr wrap="square" rtlCol="0">
            <a:spAutoFit/>
          </a:bodyPr>
          <a:lstStyle/>
          <a:p>
            <a:pPr marL="57150" indent="0">
              <a:lnSpc>
                <a:spcPct val="120000"/>
              </a:lnSpc>
              <a:spcBef>
                <a:spcPts val="0"/>
              </a:spcBef>
              <a:buClr>
                <a:srgbClr val="6A4A62"/>
              </a:buClr>
              <a:buNone/>
            </a:pPr>
            <a:r>
              <a:rPr lang="en-US" sz="2000" b="1" dirty="0"/>
              <a:t>Federal Funding Sources</a:t>
            </a:r>
          </a:p>
          <a:p>
            <a:pPr marL="800100" lvl="1" indent="-342900">
              <a:buClr>
                <a:srgbClr val="684860"/>
              </a:buClr>
              <a:buFont typeface="Arial" panose="020B0604020202020204" pitchFamily="34" charset="0"/>
              <a:buChar char="•"/>
            </a:pPr>
            <a:r>
              <a:rPr lang="en-US" dirty="0"/>
              <a:t>Public insurance</a:t>
            </a:r>
          </a:p>
          <a:p>
            <a:pPr marL="800100" lvl="1" indent="-342900">
              <a:buClr>
                <a:srgbClr val="684860"/>
              </a:buClr>
              <a:buFont typeface="Arial" panose="020B0604020202020204" pitchFamily="34" charset="0"/>
              <a:buChar char="•"/>
            </a:pPr>
            <a:r>
              <a:rPr lang="en-US" dirty="0"/>
              <a:t>Entitlements</a:t>
            </a:r>
          </a:p>
          <a:p>
            <a:pPr marL="800100" lvl="1" indent="-342900">
              <a:buClr>
                <a:srgbClr val="684860"/>
              </a:buClr>
              <a:buFont typeface="Arial" panose="020B0604020202020204" pitchFamily="34" charset="0"/>
              <a:buChar char="•"/>
            </a:pPr>
            <a:r>
              <a:rPr lang="en-US" dirty="0"/>
              <a:t>Formula/block grants</a:t>
            </a:r>
          </a:p>
          <a:p>
            <a:pPr marL="800100" lvl="1" indent="-342900">
              <a:buClr>
                <a:srgbClr val="684860"/>
              </a:buClr>
              <a:buFont typeface="Arial" panose="020B0604020202020204" pitchFamily="34" charset="0"/>
              <a:buChar char="•"/>
            </a:pPr>
            <a:r>
              <a:rPr lang="en-US" dirty="0"/>
              <a:t>Categorical funding</a:t>
            </a:r>
          </a:p>
          <a:p>
            <a:pPr marL="800100" lvl="1" indent="-342900">
              <a:buClr>
                <a:srgbClr val="684860"/>
              </a:buClr>
              <a:buFont typeface="Arial" panose="020B0604020202020204" pitchFamily="34" charset="0"/>
              <a:buChar char="•"/>
            </a:pPr>
            <a:r>
              <a:rPr lang="en-US" dirty="0"/>
              <a:t>Discretionary grants</a:t>
            </a:r>
          </a:p>
          <a:p>
            <a:pPr marL="800100" lvl="1" indent="-342900">
              <a:buClr>
                <a:srgbClr val="684860"/>
              </a:buClr>
              <a:buFont typeface="Arial" panose="020B0604020202020204" pitchFamily="34" charset="0"/>
              <a:buChar char="•"/>
            </a:pPr>
            <a:r>
              <a:rPr lang="en-US" dirty="0"/>
              <a:t>Demonstration grants</a:t>
            </a:r>
          </a:p>
          <a:p>
            <a:pPr marL="800100" lvl="1" indent="-342900">
              <a:buClr>
                <a:srgbClr val="684860"/>
              </a:buClr>
              <a:buFont typeface="Arial" panose="020B0604020202020204" pitchFamily="34" charset="0"/>
              <a:buChar char="•"/>
            </a:pPr>
            <a:r>
              <a:rPr lang="en-US" dirty="0"/>
              <a:t>Research</a:t>
            </a:r>
          </a:p>
          <a:p>
            <a:pPr marL="800100" lvl="1" indent="-342900"/>
            <a:endParaRPr lang="en-US" sz="1600" dirty="0"/>
          </a:p>
          <a:p>
            <a:r>
              <a:rPr lang="en-US" sz="2000" b="1" dirty="0"/>
              <a:t>Non-Federal Public Funds</a:t>
            </a:r>
          </a:p>
          <a:p>
            <a:pPr marL="800100" lvl="1" indent="-342900">
              <a:buClr>
                <a:srgbClr val="684860"/>
              </a:buClr>
              <a:buFont typeface="Arial" panose="020B0604020202020204" pitchFamily="34" charset="0"/>
              <a:buChar char="•"/>
            </a:pPr>
            <a:r>
              <a:rPr lang="en-US" dirty="0">
                <a:cs typeface="Arial" panose="020B0604020202020204" pitchFamily="34" charset="0"/>
              </a:rPr>
              <a:t>State</a:t>
            </a:r>
          </a:p>
          <a:p>
            <a:pPr marL="800100" lvl="1" indent="-342900">
              <a:buClr>
                <a:srgbClr val="684860"/>
              </a:buClr>
              <a:buFont typeface="Arial" panose="020B0604020202020204" pitchFamily="34" charset="0"/>
              <a:buChar char="•"/>
            </a:pPr>
            <a:r>
              <a:rPr lang="en-US" dirty="0">
                <a:cs typeface="Arial" panose="020B0604020202020204" pitchFamily="34" charset="0"/>
              </a:rPr>
              <a:t>Tribal</a:t>
            </a:r>
          </a:p>
          <a:p>
            <a:pPr marL="800100" lvl="1" indent="-342900">
              <a:buClr>
                <a:srgbClr val="684860"/>
              </a:buClr>
              <a:buFont typeface="Arial" panose="020B0604020202020204" pitchFamily="34" charset="0"/>
              <a:buChar char="•"/>
            </a:pPr>
            <a:r>
              <a:rPr lang="en-US" dirty="0">
                <a:cs typeface="Arial" panose="020B0604020202020204" pitchFamily="34" charset="0"/>
              </a:rPr>
              <a:t>Territory</a:t>
            </a:r>
          </a:p>
          <a:p>
            <a:pPr marL="800100" lvl="1" indent="-342900">
              <a:buClr>
                <a:srgbClr val="684860"/>
              </a:buClr>
              <a:buFont typeface="Arial" panose="020B0604020202020204" pitchFamily="34" charset="0"/>
              <a:buChar char="•"/>
            </a:pPr>
            <a:r>
              <a:rPr lang="en-US" dirty="0">
                <a:cs typeface="Arial" panose="020B0604020202020204" pitchFamily="34" charset="0"/>
              </a:rPr>
              <a:t>County</a:t>
            </a:r>
          </a:p>
          <a:p>
            <a:pPr marL="800100" lvl="1" indent="-342900">
              <a:buClr>
                <a:srgbClr val="684860"/>
              </a:buClr>
              <a:buFont typeface="Arial" panose="020B0604020202020204" pitchFamily="34" charset="0"/>
              <a:buChar char="•"/>
            </a:pPr>
            <a:r>
              <a:rPr lang="en-US" dirty="0">
                <a:cs typeface="Arial" panose="020B0604020202020204" pitchFamily="34" charset="0"/>
              </a:rPr>
              <a:t>Local</a:t>
            </a:r>
          </a:p>
          <a:p>
            <a:pPr lvl="1"/>
            <a:endParaRPr lang="en-US" dirty="0">
              <a:cs typeface="Arial" panose="020B0604020202020204" pitchFamily="34" charset="0"/>
            </a:endParaRPr>
          </a:p>
          <a:p>
            <a:r>
              <a:rPr lang="en-US" sz="2000" b="1" dirty="0"/>
              <a:t>Private Funds</a:t>
            </a:r>
          </a:p>
          <a:p>
            <a:pPr marL="742950" lvl="1" indent="-285750">
              <a:buClr>
                <a:srgbClr val="684860"/>
              </a:buClr>
              <a:buFont typeface="Arial" panose="020B0604020202020204" pitchFamily="34" charset="0"/>
              <a:buChar char="•"/>
            </a:pPr>
            <a:r>
              <a:rPr lang="en-US" dirty="0">
                <a:solidFill>
                  <a:prstClr val="black"/>
                </a:solidFill>
                <a:cs typeface="Arial" panose="020B0604020202020204" pitchFamily="34" charset="0"/>
              </a:rPr>
              <a:t>Private insurance</a:t>
            </a:r>
          </a:p>
          <a:p>
            <a:pPr marL="742950" lvl="1" indent="-285750">
              <a:buClr>
                <a:srgbClr val="684860"/>
              </a:buClr>
              <a:buFont typeface="Arial" panose="020B0604020202020204" pitchFamily="34" charset="0"/>
              <a:buChar char="•"/>
            </a:pPr>
            <a:r>
              <a:rPr lang="en-US" dirty="0">
                <a:solidFill>
                  <a:prstClr val="black"/>
                </a:solidFill>
                <a:cs typeface="Arial" panose="020B0604020202020204" pitchFamily="34" charset="0"/>
              </a:rPr>
              <a:t>Fees</a:t>
            </a:r>
          </a:p>
          <a:p>
            <a:pPr marL="742950" lvl="1" indent="-285750">
              <a:buClr>
                <a:srgbClr val="684860"/>
              </a:buClr>
              <a:buFont typeface="Arial" panose="020B0604020202020204" pitchFamily="34" charset="0"/>
              <a:buChar char="•"/>
            </a:pPr>
            <a:r>
              <a:rPr lang="en-US" dirty="0">
                <a:solidFill>
                  <a:prstClr val="black"/>
                </a:solidFill>
                <a:cs typeface="Arial" panose="020B0604020202020204" pitchFamily="34" charset="0"/>
              </a:rPr>
              <a:t>Civic, charity, philanthropic</a:t>
            </a:r>
          </a:p>
          <a:p>
            <a:pPr marL="742950" lvl="1" indent="-285750">
              <a:buClr>
                <a:srgbClr val="684860"/>
              </a:buClr>
              <a:buFont typeface="Arial" panose="020B0604020202020204" pitchFamily="34" charset="0"/>
              <a:buChar char="•"/>
            </a:pPr>
            <a:r>
              <a:rPr lang="en-US" dirty="0">
                <a:solidFill>
                  <a:prstClr val="black"/>
                </a:solidFill>
                <a:cs typeface="Arial" panose="020B0604020202020204" pitchFamily="34" charset="0"/>
              </a:rPr>
              <a:t>Business investments</a:t>
            </a: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Rounded Rectangular Callout 10">
            <a:extLst>
              <a:ext uri="{C183D7F6-B498-43B3-948B-1728B52AA6E4}">
                <adec:decorative xmlns:adec="http://schemas.microsoft.com/office/drawing/2017/decorative" val="1"/>
              </a:ext>
            </a:extLst>
          </p:cNvPr>
          <p:cNvSpPr/>
          <p:nvPr/>
        </p:nvSpPr>
        <p:spPr>
          <a:xfrm>
            <a:off x="875477" y="1560315"/>
            <a:ext cx="3853181" cy="3242884"/>
          </a:xfrm>
          <a:prstGeom prst="wedgeRoundRectCallout">
            <a:avLst>
              <a:gd name="adj1" fmla="val -32363"/>
              <a:gd name="adj2" fmla="val 75748"/>
              <a:gd name="adj3" fmla="val 16667"/>
            </a:avLst>
          </a:prstGeom>
          <a:noFill/>
          <a:ln w="57150">
            <a:solidFill>
              <a:srgbClr val="6A4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hidden="1">
            <a:extLst>
              <a:ext uri="{FF2B5EF4-FFF2-40B4-BE49-F238E27FC236}">
                <a16:creationId xmlns:a16="http://schemas.microsoft.com/office/drawing/2014/main" id="{677F40EE-4142-492F-81BD-DFA375A09047}"/>
              </a:ext>
            </a:extLst>
          </p:cNvPr>
          <p:cNvSpPr>
            <a:spLocks noGrp="1"/>
          </p:cNvSpPr>
          <p:nvPr>
            <p:ph type="title" idx="4294967295"/>
          </p:nvPr>
        </p:nvSpPr>
        <p:spPr/>
        <p:txBody>
          <a:bodyPr/>
          <a:lstStyle/>
          <a:p>
            <a:r>
              <a:rPr lang="en-US" dirty="0"/>
              <a:t>Reflection </a:t>
            </a:r>
          </a:p>
        </p:txBody>
      </p:sp>
      <p:sp>
        <p:nvSpPr>
          <p:cNvPr id="7" name="Footer Placeholder 5">
            <a:extLst>
              <a:ext uri="{FF2B5EF4-FFF2-40B4-BE49-F238E27FC236}">
                <a16:creationId xmlns:a16="http://schemas.microsoft.com/office/drawing/2014/main" id="{1EC7B5F8-975E-2D44-B363-3A6AA4882E2B}"/>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51595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Resources header"/>
          <p:cNvGrpSpPr/>
          <p:nvPr/>
        </p:nvGrpSpPr>
        <p:grpSpPr>
          <a:xfrm>
            <a:off x="9922681" y="0"/>
            <a:ext cx="2269319" cy="682388"/>
            <a:chOff x="6848699" y="0"/>
            <a:chExt cx="2269319" cy="682388"/>
          </a:xfrm>
        </p:grpSpPr>
        <p:sp>
          <p:nvSpPr>
            <p:cNvPr id="3" name="Rectangle 8"/>
            <p:cNvSpPr/>
            <p:nvPr/>
          </p:nvSpPr>
          <p:spPr>
            <a:xfrm rot="10800000">
              <a:off x="6848699"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Arial" panose="020B0604020202020204"/>
              </a:endParaRPr>
            </a:p>
          </p:txBody>
        </p:sp>
        <p:sp>
          <p:nvSpPr>
            <p:cNvPr id="4" name="TextBox 3"/>
            <p:cNvSpPr txBox="1"/>
            <p:nvPr/>
          </p:nvSpPr>
          <p:spPr>
            <a:xfrm>
              <a:off x="7414792" y="141139"/>
              <a:ext cx="1457316" cy="400110"/>
            </a:xfrm>
            <a:prstGeom prst="rect">
              <a:avLst/>
            </a:prstGeom>
            <a:noFill/>
            <a:ln>
              <a:noFill/>
            </a:ln>
          </p:spPr>
          <p:txBody>
            <a:bodyPr wrap="square" rtlCol="0">
              <a:spAutoFit/>
            </a:bodyPr>
            <a:lstStyle/>
            <a:p>
              <a:pPr defTabSz="457200"/>
              <a:r>
                <a:rPr lang="en-US" sz="2000" dirty="0">
                  <a:solidFill>
                    <a:prstClr val="white"/>
                  </a:solidFill>
                  <a:latin typeface="Arial" panose="020B0604020202020204"/>
                </a:rPr>
                <a:t>Resources</a:t>
              </a:r>
            </a:p>
          </p:txBody>
        </p:sp>
      </p:grpSp>
      <p:sp>
        <p:nvSpPr>
          <p:cNvPr id="5" name="Text Placeholder 2"/>
          <p:cNvSpPr txBox="1">
            <a:spLocks/>
          </p:cNvSpPr>
          <p:nvPr/>
        </p:nvSpPr>
        <p:spPr>
          <a:xfrm>
            <a:off x="502974" y="341194"/>
            <a:ext cx="9173797" cy="13910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rgbClr val="684860"/>
                </a:solidFill>
              </a:rPr>
              <a:t>A Guide to Federal Education Programs That Can Fund K-12 Universal Prevention and Social and Emotional Learning Activities</a:t>
            </a:r>
          </a:p>
        </p:txBody>
      </p:sp>
      <p:sp>
        <p:nvSpPr>
          <p:cNvPr id="6" name="TextBox 5">
            <a:extLst>
              <a:ext uri="{FF2B5EF4-FFF2-40B4-BE49-F238E27FC236}">
                <a16:creationId xmlns:a16="http://schemas.microsoft.com/office/drawing/2014/main" id="{C1396F86-F89C-4A35-90A6-60BF80DAB2FA}"/>
              </a:ext>
            </a:extLst>
          </p:cNvPr>
          <p:cNvSpPr txBox="1"/>
          <p:nvPr/>
        </p:nvSpPr>
        <p:spPr>
          <a:xfrm>
            <a:off x="1034314" y="2362715"/>
            <a:ext cx="4255306" cy="2585323"/>
          </a:xfrm>
          <a:prstGeom prst="rect">
            <a:avLst/>
          </a:prstGeom>
          <a:noFill/>
        </p:spPr>
        <p:txBody>
          <a:bodyPr wrap="square" rtlCol="0">
            <a:spAutoFit/>
          </a:bodyPr>
          <a:lstStyle/>
          <a:p>
            <a:pPr algn="just"/>
            <a:r>
              <a:rPr lang="en-US" sz="2400" dirty="0"/>
              <a:t>The Guide aims to help districts be aware of and increase their use of federal education funds to implement prevention efforts in elementary and secondary schools.</a:t>
            </a:r>
          </a:p>
          <a:p>
            <a:pPr algn="just"/>
            <a:endParaRPr lang="en-US" dirty="0"/>
          </a:p>
        </p:txBody>
      </p:sp>
      <p:pic>
        <p:nvPicPr>
          <p:cNvPr id="9" name="Picture 8" descr="Thumbnail of A Guide to Federal Education Programs That Can Fund k-12 Universal Prevention and Social and Emotional Learning Activiti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2304" y="1425763"/>
            <a:ext cx="3749365" cy="4858933"/>
          </a:xfrm>
          <a:prstGeom prst="rect">
            <a:avLst/>
          </a:prstGeom>
        </p:spPr>
      </p:pic>
      <p:sp>
        <p:nvSpPr>
          <p:cNvPr id="10" name="TextBox 9">
            <a:extLst>
              <a:ext uri="{FF2B5EF4-FFF2-40B4-BE49-F238E27FC236}">
                <a16:creationId xmlns:a16="http://schemas.microsoft.com/office/drawing/2014/main" id="{03C5A96A-E38C-407F-8021-62A3052FF111}"/>
              </a:ext>
            </a:extLst>
          </p:cNvPr>
          <p:cNvSpPr txBox="1"/>
          <p:nvPr/>
        </p:nvSpPr>
        <p:spPr>
          <a:xfrm>
            <a:off x="6770080" y="6488668"/>
            <a:ext cx="5493812" cy="369332"/>
          </a:xfrm>
          <a:prstGeom prst="rect">
            <a:avLst/>
          </a:prstGeom>
          <a:noFill/>
        </p:spPr>
        <p:txBody>
          <a:bodyPr wrap="none" rtlCol="0">
            <a:spAutoFit/>
          </a:bodyPr>
          <a:lstStyle/>
          <a:p>
            <a:r>
              <a:rPr lang="en-US" dirty="0"/>
              <a:t>(Center for Health and Healthcare in Schools, 2014)</a:t>
            </a:r>
          </a:p>
        </p:txBody>
      </p:sp>
      <p:cxnSp>
        <p:nvCxnSpPr>
          <p:cNvPr id="7" name="Straight Connector 6">
            <a:extLst>
              <a:ext uri="{C183D7F6-B498-43B3-948B-1728B52AA6E4}">
                <adec:decorative xmlns:adec="http://schemas.microsoft.com/office/drawing/2017/decorative" val="1"/>
              </a:ext>
            </a:extLst>
          </p:cNvPr>
          <p:cNvCxnSpPr/>
          <p:nvPr/>
        </p:nvCxnSpPr>
        <p:spPr>
          <a:xfrm flipH="1">
            <a:off x="6459138" y="2152650"/>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11" name="Title 10" hidden="1">
            <a:extLst>
              <a:ext uri="{FF2B5EF4-FFF2-40B4-BE49-F238E27FC236}">
                <a16:creationId xmlns:a16="http://schemas.microsoft.com/office/drawing/2014/main" id="{4A894865-8BD5-4CB4-93F0-5FA9CE587E2B}"/>
              </a:ext>
            </a:extLst>
          </p:cNvPr>
          <p:cNvSpPr>
            <a:spLocks noGrp="1"/>
          </p:cNvSpPr>
          <p:nvPr>
            <p:ph type="title" idx="4294967295"/>
          </p:nvPr>
        </p:nvSpPr>
        <p:spPr/>
        <p:txBody>
          <a:bodyPr/>
          <a:lstStyle/>
          <a:p>
            <a:pPr rtl="0" eaLnBrk="1" latinLnBrk="0" hangingPunct="1"/>
            <a:r>
              <a:rPr lang="en-US" sz="3200" b="1" kern="1200" dirty="0">
                <a:solidFill>
                  <a:srgbClr val="684860"/>
                </a:solidFill>
                <a:effectLst/>
                <a:latin typeface="Calibri" panose="020F0502020204030204" pitchFamily="34" charset="0"/>
                <a:ea typeface="+mn-ea"/>
                <a:cs typeface="+mn-cs"/>
              </a:rPr>
              <a:t>Funding and Sustainability</a:t>
            </a:r>
            <a:endParaRPr lang="en-US" dirty="0">
              <a:effectLst/>
            </a:endParaRPr>
          </a:p>
          <a:p>
            <a:endParaRPr lang="en-US" dirty="0"/>
          </a:p>
        </p:txBody>
      </p:sp>
      <p:sp>
        <p:nvSpPr>
          <p:cNvPr id="12" name="Footer Placeholder 5">
            <a:extLst>
              <a:ext uri="{FF2B5EF4-FFF2-40B4-BE49-F238E27FC236}">
                <a16:creationId xmlns:a16="http://schemas.microsoft.com/office/drawing/2014/main" id="{07FE50BC-5939-4A45-83A3-0E88DFDC1D25}"/>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977911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Resources header">
            <a:extLst>
              <a:ext uri="{FF2B5EF4-FFF2-40B4-BE49-F238E27FC236}">
                <a16:creationId xmlns:a16="http://schemas.microsoft.com/office/drawing/2014/main" id="{3264B589-985A-D04F-AD40-C898B8787CA7}"/>
              </a:ext>
            </a:extLst>
          </p:cNvPr>
          <p:cNvGrpSpPr/>
          <p:nvPr/>
        </p:nvGrpSpPr>
        <p:grpSpPr>
          <a:xfrm>
            <a:off x="9922681" y="-4803"/>
            <a:ext cx="2269319" cy="682388"/>
            <a:chOff x="6874681" y="0"/>
            <a:chExt cx="2269319" cy="682388"/>
          </a:xfrm>
          <a:solidFill>
            <a:srgbClr val="6A4A62"/>
          </a:solidFill>
        </p:grpSpPr>
        <p:sp>
          <p:nvSpPr>
            <p:cNvPr id="5" name="Rectangle 8">
              <a:extLst>
                <a:ext uri="{FF2B5EF4-FFF2-40B4-BE49-F238E27FC236}">
                  <a16:creationId xmlns:a16="http://schemas.microsoft.com/office/drawing/2014/main" id="{ECC9E47D-1475-8E41-8F4F-161CF92B36FA}"/>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Arial" panose="020B0604020202020204"/>
              </a:endParaRPr>
            </a:p>
          </p:txBody>
        </p:sp>
        <p:sp>
          <p:nvSpPr>
            <p:cNvPr id="6" name="TextBox 5">
              <a:extLst>
                <a:ext uri="{FF2B5EF4-FFF2-40B4-BE49-F238E27FC236}">
                  <a16:creationId xmlns:a16="http://schemas.microsoft.com/office/drawing/2014/main" id="{F2FC8AAF-7C11-E34C-A2F2-FBC3CC3BD390}"/>
                </a:ext>
              </a:extLst>
            </p:cNvPr>
            <p:cNvSpPr txBox="1"/>
            <p:nvPr/>
          </p:nvSpPr>
          <p:spPr>
            <a:xfrm>
              <a:off x="7414792" y="141139"/>
              <a:ext cx="1457316" cy="400110"/>
            </a:xfrm>
            <a:prstGeom prst="rect">
              <a:avLst/>
            </a:prstGeom>
            <a:grpFill/>
            <a:ln>
              <a:noFill/>
            </a:ln>
          </p:spPr>
          <p:txBody>
            <a:bodyPr wrap="square" rtlCol="0">
              <a:spAutoFit/>
            </a:bodyPr>
            <a:lstStyle/>
            <a:p>
              <a:pPr defTabSz="457200"/>
              <a:r>
                <a:rPr lang="en-US" sz="2000" dirty="0">
                  <a:solidFill>
                    <a:prstClr val="white"/>
                  </a:solidFill>
                  <a:latin typeface="Arial" panose="020B0604020202020204"/>
                </a:rPr>
                <a:t>Resources</a:t>
              </a:r>
            </a:p>
          </p:txBody>
        </p:sp>
      </p:grpSp>
      <p:sp>
        <p:nvSpPr>
          <p:cNvPr id="2" name="Text Placeholder 2">
            <a:extLst>
              <a:ext uri="{FF2B5EF4-FFF2-40B4-BE49-F238E27FC236}">
                <a16:creationId xmlns:a16="http://schemas.microsoft.com/office/drawing/2014/main" id="{7C1B5B74-7A11-6B40-8AF4-69CE79F32D10}"/>
              </a:ext>
            </a:extLst>
          </p:cNvPr>
          <p:cNvSpPr txBox="1">
            <a:spLocks/>
          </p:cNvSpPr>
          <p:nvPr/>
        </p:nvSpPr>
        <p:spPr>
          <a:xfrm>
            <a:off x="245910" y="240034"/>
            <a:ext cx="9702753" cy="5000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684860"/>
                </a:solidFill>
              </a:rPr>
              <a:t>Accessing Medicaid Funds for School-Based Mental Health Services</a:t>
            </a:r>
            <a:endParaRPr lang="en-US" sz="3000" b="1" dirty="0">
              <a:solidFill>
                <a:srgbClr val="684860"/>
              </a:solidFill>
            </a:endParaRPr>
          </a:p>
        </p:txBody>
      </p:sp>
      <p:sp>
        <p:nvSpPr>
          <p:cNvPr id="7" name="Content Placeholder 1">
            <a:extLst>
              <a:ext uri="{FF2B5EF4-FFF2-40B4-BE49-F238E27FC236}">
                <a16:creationId xmlns:a16="http://schemas.microsoft.com/office/drawing/2014/main" id="{9C8FF187-B6C6-1243-AF68-D8914717552B}"/>
              </a:ext>
            </a:extLst>
          </p:cNvPr>
          <p:cNvSpPr txBox="1">
            <a:spLocks/>
          </p:cNvSpPr>
          <p:nvPr/>
        </p:nvSpPr>
        <p:spPr>
          <a:xfrm>
            <a:off x="1158713" y="2381337"/>
            <a:ext cx="3819232" cy="18432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800" dirty="0">
                <a:solidFill>
                  <a:schemeClr val="tx1"/>
                </a:solidFill>
              </a:rPr>
              <a:t>This Issue Brief provides strategies to access and utilize Medicaid funds for school mental health.</a:t>
            </a:r>
          </a:p>
        </p:txBody>
      </p:sp>
      <p:pic>
        <p:nvPicPr>
          <p:cNvPr id="3" name="Picture 2" descr="Thumbnail of Issue Brie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7861" y="1228117"/>
            <a:ext cx="4003589" cy="5140231"/>
          </a:xfrm>
          <a:prstGeom prst="rect">
            <a:avLst/>
          </a:prstGeom>
        </p:spPr>
      </p:pic>
      <p:cxnSp>
        <p:nvCxnSpPr>
          <p:cNvPr id="9" name="Straight Connector 8">
            <a:extLst>
              <a:ext uri="{C183D7F6-B498-43B3-948B-1728B52AA6E4}">
                <adec:decorative xmlns:adec="http://schemas.microsoft.com/office/drawing/2017/decorative" val="1"/>
              </a:ext>
            </a:extLst>
          </p:cNvPr>
          <p:cNvCxnSpPr/>
          <p:nvPr/>
        </p:nvCxnSpPr>
        <p:spPr>
          <a:xfrm flipH="1">
            <a:off x="6076079" y="1912328"/>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5D6F4CA-6327-41C3-9820-C12ABF9FBE45}"/>
              </a:ext>
            </a:extLst>
          </p:cNvPr>
          <p:cNvSpPr/>
          <p:nvPr/>
        </p:nvSpPr>
        <p:spPr>
          <a:xfrm>
            <a:off x="8554140" y="6487034"/>
            <a:ext cx="1706493" cy="369332"/>
          </a:xfrm>
          <a:prstGeom prst="rect">
            <a:avLst/>
          </a:prstGeom>
        </p:spPr>
        <p:txBody>
          <a:bodyPr wrap="none">
            <a:spAutoFit/>
          </a:bodyPr>
          <a:lstStyle/>
          <a:p>
            <a:r>
              <a:rPr lang="en-US" dirty="0"/>
              <a:t>(NITT-TA, n.d.)</a:t>
            </a:r>
          </a:p>
        </p:txBody>
      </p:sp>
      <p:sp>
        <p:nvSpPr>
          <p:cNvPr id="11" name="Title 10" hidden="1">
            <a:extLst>
              <a:ext uri="{FF2B5EF4-FFF2-40B4-BE49-F238E27FC236}">
                <a16:creationId xmlns:a16="http://schemas.microsoft.com/office/drawing/2014/main" id="{43A3328C-F815-4199-9FB9-27EA2C46258A}"/>
              </a:ext>
            </a:extLst>
          </p:cNvPr>
          <p:cNvSpPr>
            <a:spLocks noGrp="1"/>
          </p:cNvSpPr>
          <p:nvPr>
            <p:ph type="title" idx="4294967295"/>
          </p:nvPr>
        </p:nvSpPr>
        <p:spPr/>
        <p:txBody>
          <a:bodyPr/>
          <a:lstStyle/>
          <a:p>
            <a:pPr rtl="0" eaLnBrk="1" latinLnBrk="0" hangingPunct="1"/>
            <a:r>
              <a:rPr lang="en-US" sz="3200" b="1" kern="1200" dirty="0">
                <a:solidFill>
                  <a:srgbClr val="684860"/>
                </a:solidFill>
                <a:effectLst/>
                <a:latin typeface="Calibri" panose="020F0502020204030204" pitchFamily="34" charset="0"/>
                <a:ea typeface="+mn-ea"/>
                <a:cs typeface="+mn-cs"/>
              </a:rPr>
              <a:t>Accessing Medicaid Funds for School-Based Mental Health Services</a:t>
            </a:r>
            <a:endParaRPr lang="en-US" dirty="0">
              <a:effectLst/>
            </a:endParaRPr>
          </a:p>
          <a:p>
            <a:endParaRPr lang="en-US" dirty="0"/>
          </a:p>
        </p:txBody>
      </p:sp>
      <p:sp>
        <p:nvSpPr>
          <p:cNvPr id="12" name="Footer Placeholder 5">
            <a:extLst>
              <a:ext uri="{FF2B5EF4-FFF2-40B4-BE49-F238E27FC236}">
                <a16:creationId xmlns:a16="http://schemas.microsoft.com/office/drawing/2014/main" id="{FB6D7629-FA44-FE4C-941A-F9540CEEA5E8}"/>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319543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descr="Quality Indicator header">
            <a:extLst>
              <a:ext uri="{FF2B5EF4-FFF2-40B4-BE49-F238E27FC236}">
                <a16:creationId xmlns:a16="http://schemas.microsoft.com/office/drawing/2014/main" id="{82DC4002-4C2D-B14C-95E6-A13A9C92D57C}"/>
              </a:ext>
            </a:extLst>
          </p:cNvPr>
          <p:cNvGrpSpPr/>
          <p:nvPr/>
        </p:nvGrpSpPr>
        <p:grpSpPr>
          <a:xfrm>
            <a:off x="0" y="0"/>
            <a:ext cx="3761117" cy="959880"/>
            <a:chOff x="6874681" y="0"/>
            <a:chExt cx="2201980" cy="675971"/>
          </a:xfrm>
          <a:solidFill>
            <a:srgbClr val="6A4A62"/>
          </a:solidFill>
        </p:grpSpPr>
        <p:sp>
          <p:nvSpPr>
            <p:cNvPr id="12" name="Rectangle 8">
              <a:extLst>
                <a:ext uri="{FF2B5EF4-FFF2-40B4-BE49-F238E27FC236}">
                  <a16:creationId xmlns:a16="http://schemas.microsoft.com/office/drawing/2014/main" id="{302D0038-98F5-8644-9DB2-D23B00A77089}"/>
                </a:ext>
              </a:extLst>
            </p:cNvPr>
            <p:cNvSpPr/>
            <p:nvPr/>
          </p:nvSpPr>
          <p:spPr>
            <a:xfrm>
              <a:off x="6874681" y="0"/>
              <a:ext cx="2201980" cy="675971"/>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FDE7BE8-38EA-184A-89CF-BF728139ABA5}"/>
                </a:ext>
              </a:extLst>
            </p:cNvPr>
            <p:cNvSpPr txBox="1"/>
            <p:nvPr/>
          </p:nvSpPr>
          <p:spPr>
            <a:xfrm>
              <a:off x="6990530" y="164591"/>
              <a:ext cx="1552782" cy="346790"/>
            </a:xfrm>
            <a:prstGeom prst="rect">
              <a:avLst/>
            </a:prstGeom>
            <a:grpFill/>
            <a:ln>
              <a:noFill/>
            </a:ln>
          </p:spPr>
          <p:txBody>
            <a:bodyPr wrap="square" rtlCol="0">
              <a:spAutoFit/>
            </a:bodyPr>
            <a:lstStyle/>
            <a:p>
              <a:r>
                <a:rPr lang="en-US" sz="2600" dirty="0">
                  <a:solidFill>
                    <a:schemeClr val="bg1"/>
                  </a:solidFill>
                </a:rPr>
                <a:t>Quality Indicator </a:t>
              </a:r>
            </a:p>
          </p:txBody>
        </p:sp>
      </p:grpSp>
      <p:sp>
        <p:nvSpPr>
          <p:cNvPr id="17" name="Content Placeholder 3"/>
          <p:cNvSpPr txBox="1">
            <a:spLocks/>
          </p:cNvSpPr>
          <p:nvPr/>
        </p:nvSpPr>
        <p:spPr>
          <a:xfrm>
            <a:off x="1524001" y="1891345"/>
            <a:ext cx="3275463" cy="3227653"/>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6A4A62"/>
                </a:solidFill>
              </a:rPr>
              <a:t>To what extent did your district/school  </a:t>
            </a:r>
            <a:r>
              <a:rPr lang="en-US" sz="2800" b="1" dirty="0">
                <a:solidFill>
                  <a:srgbClr val="5E3E60"/>
                </a:solidFill>
              </a:rPr>
              <a:t>leverage funding and resources to attract potential contributors</a:t>
            </a:r>
            <a:r>
              <a:rPr lang="en-US" sz="2800" dirty="0">
                <a:solidFill>
                  <a:srgbClr val="6A4A62"/>
                </a:solidFill>
              </a:rPr>
              <a:t>?</a:t>
            </a:r>
          </a:p>
        </p:txBody>
      </p:sp>
      <p:sp>
        <p:nvSpPr>
          <p:cNvPr id="6" name="TextBox 5"/>
          <p:cNvSpPr txBox="1"/>
          <p:nvPr/>
        </p:nvSpPr>
        <p:spPr>
          <a:xfrm>
            <a:off x="5452656" y="1241067"/>
            <a:ext cx="3459708" cy="646331"/>
          </a:xfrm>
          <a:prstGeom prst="rect">
            <a:avLst/>
          </a:prstGeom>
          <a:noFill/>
        </p:spPr>
        <p:txBody>
          <a:bodyPr wrap="square" rtlCol="0">
            <a:spAutoFit/>
          </a:bodyPr>
          <a:lstStyle/>
          <a:p>
            <a:r>
              <a:rPr lang="en-US" sz="3600" b="1" dirty="0">
                <a:solidFill>
                  <a:srgbClr val="6A4A62"/>
                </a:solidFill>
              </a:rPr>
              <a:t>Best Practices</a:t>
            </a:r>
          </a:p>
        </p:txBody>
      </p:sp>
      <p:sp>
        <p:nvSpPr>
          <p:cNvPr id="23" name="TextBox 22"/>
          <p:cNvSpPr txBox="1"/>
          <p:nvPr/>
        </p:nvSpPr>
        <p:spPr>
          <a:xfrm>
            <a:off x="5452656" y="2295282"/>
            <a:ext cx="5213254" cy="2177006"/>
          </a:xfrm>
          <a:prstGeom prst="rect">
            <a:avLst/>
          </a:prstGeom>
          <a:noFill/>
        </p:spPr>
        <p:txBody>
          <a:bodyPr wrap="square" rtlCol="0">
            <a:spAutoFit/>
          </a:bodyPr>
          <a:lstStyle/>
          <a:p>
            <a:pPr marL="285750" lvl="0" indent="-285750">
              <a:lnSpc>
                <a:spcPct val="90000"/>
              </a:lnSpc>
              <a:spcBef>
                <a:spcPts val="1000"/>
              </a:spcBef>
              <a:buClr>
                <a:srgbClr val="684860"/>
              </a:buClr>
              <a:buFont typeface="Arial" panose="020B0604020202020204" pitchFamily="34" charset="0"/>
              <a:buChar char="•"/>
            </a:pPr>
            <a:r>
              <a:rPr lang="en-US" sz="2200" dirty="0"/>
              <a:t>Establish and use an agreement that specifies funding and resources.</a:t>
            </a:r>
          </a:p>
          <a:p>
            <a:pPr marL="285750" lvl="0" indent="-285750">
              <a:lnSpc>
                <a:spcPct val="90000"/>
              </a:lnSpc>
              <a:spcBef>
                <a:spcPts val="1000"/>
              </a:spcBef>
              <a:buClr>
                <a:srgbClr val="684860"/>
              </a:buClr>
              <a:buFont typeface="Arial" panose="020B0604020202020204" pitchFamily="34" charset="0"/>
              <a:buChar char="•"/>
            </a:pPr>
            <a:r>
              <a:rPr lang="en-US" sz="2200" dirty="0"/>
              <a:t>Regularly seek partners with funding or nonfinancial resources to contribute.</a:t>
            </a:r>
          </a:p>
          <a:p>
            <a:pPr marL="285750" lvl="0" indent="-285750">
              <a:lnSpc>
                <a:spcPct val="90000"/>
              </a:lnSpc>
              <a:spcBef>
                <a:spcPts val="1000"/>
              </a:spcBef>
              <a:buClr>
                <a:srgbClr val="684860"/>
              </a:buClr>
              <a:buFont typeface="Arial" panose="020B0604020202020204" pitchFamily="34" charset="0"/>
              <a:buChar char="•"/>
            </a:pPr>
            <a:r>
              <a:rPr lang="en-US" sz="2200" dirty="0"/>
              <a:t>Establish and foster relationships with diverse agencies and organizations. </a:t>
            </a:r>
          </a:p>
        </p:txBody>
      </p:sp>
      <p:cxnSp>
        <p:nvCxnSpPr>
          <p:cNvPr id="14" name="Straight Connector 13">
            <a:extLst>
              <a:ext uri="{C183D7F6-B498-43B3-948B-1728B52AA6E4}">
                <adec:decorative xmlns:adec="http://schemas.microsoft.com/office/drawing/2017/decorative" val="1"/>
              </a:ext>
            </a:extLst>
          </p:cNvPr>
          <p:cNvCxnSpPr/>
          <p:nvPr/>
        </p:nvCxnSpPr>
        <p:spPr>
          <a:xfrm flipH="1">
            <a:off x="5119236" y="1710680"/>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F54733BB-333D-44C6-8B0E-CD5CF43F4A9A}"/>
              </a:ext>
            </a:extLst>
          </p:cNvPr>
          <p:cNvSpPr>
            <a:spLocks noGrp="1"/>
          </p:cNvSpPr>
          <p:nvPr>
            <p:ph type="title"/>
          </p:nvPr>
        </p:nvSpPr>
        <p:spPr/>
        <p:txBody>
          <a:bodyPr/>
          <a:lstStyle/>
          <a:p>
            <a:r>
              <a:rPr lang="en-US" dirty="0"/>
              <a:t>Quality Indicator</a:t>
            </a:r>
          </a:p>
        </p:txBody>
      </p:sp>
      <p:sp>
        <p:nvSpPr>
          <p:cNvPr id="16" name="Footer Placeholder 5">
            <a:extLst>
              <a:ext uri="{FF2B5EF4-FFF2-40B4-BE49-F238E27FC236}">
                <a16:creationId xmlns:a16="http://schemas.microsoft.com/office/drawing/2014/main" id="{A53B9791-35E5-1D47-BCA2-91403E0E9ACE}"/>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227960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elpful Tips post-it note ">
            <a:extLst>
              <a:ext uri="{FF2B5EF4-FFF2-40B4-BE49-F238E27FC236}">
                <a16:creationId xmlns:a16="http://schemas.microsoft.com/office/drawing/2014/main" id="{FA546B4A-7098-BD4A-89FC-7F55E4FE20A4}"/>
              </a:ext>
            </a:extLst>
          </p:cNvPr>
          <p:cNvPicPr>
            <a:picLocks noChangeAspect="1"/>
          </p:cNvPicPr>
          <p:nvPr/>
        </p:nvPicPr>
        <p:blipFill rotWithShape="1">
          <a:blip r:embed="rId3">
            <a:duotone>
              <a:srgbClr val="6A4A62">
                <a:shade val="45000"/>
                <a:satMod val="135000"/>
              </a:srgbClr>
              <a:prstClr val="white"/>
            </a:duotone>
          </a:blip>
          <a:srcRect l="9774" t="5770" r="14762" b="8856"/>
          <a:stretch/>
        </p:blipFill>
        <p:spPr>
          <a:xfrm>
            <a:off x="866273" y="1461118"/>
            <a:ext cx="3205827" cy="3581511"/>
          </a:xfrm>
          <a:prstGeom prst="rect">
            <a:avLst/>
          </a:prstGeom>
          <a:effectLst/>
        </p:spPr>
      </p:pic>
      <p:sp>
        <p:nvSpPr>
          <p:cNvPr id="7" name="Title 1"/>
          <p:cNvSpPr>
            <a:spLocks noGrp="1"/>
          </p:cNvSpPr>
          <p:nvPr>
            <p:ph type="title"/>
          </p:nvPr>
        </p:nvSpPr>
        <p:spPr>
          <a:xfrm>
            <a:off x="5162947" y="622451"/>
            <a:ext cx="7010055" cy="597219"/>
          </a:xfrm>
        </p:spPr>
        <p:txBody>
          <a:bodyPr vert="horz" lIns="91440" tIns="45720" rIns="91440" bIns="45720" rtlCol="0" anchor="b">
            <a:noAutofit/>
          </a:bodyPr>
          <a:lstStyle/>
          <a:p>
            <a:r>
              <a:rPr lang="en-US" sz="2800" dirty="0"/>
              <a:t>Leveraging Funding Resources</a:t>
            </a:r>
            <a:endParaRPr lang="en-US" sz="2700" dirty="0"/>
          </a:p>
        </p:txBody>
      </p:sp>
      <p:sp>
        <p:nvSpPr>
          <p:cNvPr id="8" name="Content Placeholder 3">
            <a:extLst>
              <a:ext uri="{FF2B5EF4-FFF2-40B4-BE49-F238E27FC236}">
                <a16:creationId xmlns:a16="http://schemas.microsoft.com/office/drawing/2014/main" id="{9CA16F50-3AC3-6B47-AC9D-8A3F34E9E6D4}"/>
              </a:ext>
            </a:extLst>
          </p:cNvPr>
          <p:cNvSpPr>
            <a:spLocks noGrp="1"/>
          </p:cNvSpPr>
          <p:nvPr>
            <p:ph sz="half" idx="4294967295"/>
          </p:nvPr>
        </p:nvSpPr>
        <p:spPr>
          <a:xfrm>
            <a:off x="5292328" y="1348681"/>
            <a:ext cx="6238612" cy="4445718"/>
          </a:xfrm>
          <a:prstGeom prst="rect">
            <a:avLst/>
          </a:prstGeom>
        </p:spPr>
        <p:txBody>
          <a:bodyPr vert="horz" lIns="91440" tIns="45720" rIns="91440" bIns="45720" rtlCol="0">
            <a:normAutofit/>
          </a:bodyPr>
          <a:lstStyle/>
          <a:p>
            <a:pPr>
              <a:lnSpc>
                <a:spcPct val="100000"/>
              </a:lnSpc>
            </a:pPr>
            <a:r>
              <a:rPr lang="en-US" sz="2400" dirty="0"/>
              <a:t>Conduct a comprehensive scan of existing funding opportunities.</a:t>
            </a:r>
          </a:p>
          <a:p>
            <a:pPr>
              <a:lnSpc>
                <a:spcPct val="100000"/>
              </a:lnSpc>
            </a:pPr>
            <a:r>
              <a:rPr lang="en-US" sz="2400" dirty="0"/>
              <a:t>Establish partnerships with community mental health programs and other agencies and organizations to expand available services, resources, and infrastructure.</a:t>
            </a:r>
          </a:p>
          <a:p>
            <a:pPr>
              <a:lnSpc>
                <a:spcPct val="100000"/>
              </a:lnSpc>
            </a:pPr>
            <a:r>
              <a:rPr lang="en-US" sz="2400" dirty="0"/>
              <a:t>Develop an MOU that documents agreed-upon services.</a:t>
            </a:r>
          </a:p>
          <a:p>
            <a:pPr>
              <a:lnSpc>
                <a:spcPct val="100000"/>
              </a:lnSpc>
            </a:pPr>
            <a:r>
              <a:rPr lang="en-US" sz="2400" dirty="0"/>
              <a:t>Think beyond dollars and consider exchanging services, training, or resources. </a:t>
            </a:r>
          </a:p>
          <a:p>
            <a:pPr marL="0" indent="0">
              <a:lnSpc>
                <a:spcPct val="100000"/>
              </a:lnSpc>
              <a:buNone/>
            </a:pPr>
            <a:endParaRPr lang="en-US" sz="2000" dirty="0"/>
          </a:p>
        </p:txBody>
      </p:sp>
      <p:cxnSp>
        <p:nvCxnSpPr>
          <p:cNvPr id="11" name="Straight Connector 10">
            <a:extLst>
              <a:ext uri="{C183D7F6-B498-43B3-948B-1728B52AA6E4}">
                <adec:decorative xmlns:adec="http://schemas.microsoft.com/office/drawing/2017/decorative" val="1"/>
              </a:ext>
            </a:extLst>
          </p:cNvPr>
          <p:cNvCxnSpPr/>
          <p:nvPr/>
        </p:nvCxnSpPr>
        <p:spPr>
          <a:xfrm flipH="1">
            <a:off x="4852760" y="1586185"/>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9" name="Footer Placeholder 5">
            <a:extLst>
              <a:ext uri="{FF2B5EF4-FFF2-40B4-BE49-F238E27FC236}">
                <a16:creationId xmlns:a16="http://schemas.microsoft.com/office/drawing/2014/main" id="{25D27506-3713-1B48-9FBE-08D1CB812DAD}"/>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418350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4294967295"/>
          </p:nvPr>
        </p:nvSpPr>
        <p:spPr>
          <a:xfrm>
            <a:off x="1472718" y="1896095"/>
            <a:ext cx="3493827" cy="2336333"/>
          </a:xfrm>
          <a:prstGeom prst="rect">
            <a:avLst/>
          </a:prstGeom>
        </p:spPr>
        <p:txBody>
          <a:bodyPr>
            <a:normAutofit fontScale="77500" lnSpcReduction="20000"/>
          </a:bodyPr>
          <a:lstStyle/>
          <a:p>
            <a:pPr marL="0" indent="0">
              <a:lnSpc>
                <a:spcPct val="120000"/>
              </a:lnSpc>
              <a:spcAft>
                <a:spcPts val="600"/>
              </a:spcAft>
              <a:buNone/>
            </a:pPr>
            <a:r>
              <a:rPr lang="en-US" sz="4300" b="1" dirty="0">
                <a:solidFill>
                  <a:srgbClr val="6A4A62"/>
                </a:solidFill>
              </a:rPr>
              <a:t>Reflection:</a:t>
            </a:r>
          </a:p>
          <a:p>
            <a:pPr marL="0" indent="0">
              <a:lnSpc>
                <a:spcPct val="120000"/>
              </a:lnSpc>
              <a:buNone/>
            </a:pPr>
            <a:r>
              <a:rPr lang="en-US" sz="3200" dirty="0">
                <a:solidFill>
                  <a:srgbClr val="6A4A62"/>
                </a:solidFill>
              </a:rPr>
              <a:t>What ideas does your district have to expand potential funding partners?</a:t>
            </a:r>
            <a:endParaRPr lang="en-US" sz="3000" dirty="0">
              <a:solidFill>
                <a:srgbClr val="6A4A62"/>
              </a:solidFill>
            </a:endParaRPr>
          </a:p>
        </p:txBody>
      </p:sp>
      <p:sp>
        <p:nvSpPr>
          <p:cNvPr id="12" name="TextBox 11"/>
          <p:cNvSpPr txBox="1"/>
          <p:nvPr/>
        </p:nvSpPr>
        <p:spPr>
          <a:xfrm>
            <a:off x="6325597" y="1371490"/>
            <a:ext cx="5066852" cy="3053144"/>
          </a:xfrm>
          <a:prstGeom prst="rect">
            <a:avLst/>
          </a:prstGeom>
          <a:noFill/>
        </p:spPr>
        <p:txBody>
          <a:bodyPr wrap="square" rtlCol="0">
            <a:spAutoFit/>
          </a:bodyPr>
          <a:lstStyle/>
          <a:p>
            <a:pPr>
              <a:lnSpc>
                <a:spcPct val="90000"/>
              </a:lnSpc>
              <a:spcBef>
                <a:spcPts val="1000"/>
              </a:spcBef>
            </a:pPr>
            <a:r>
              <a:rPr lang="en-US" sz="3200" b="1" dirty="0">
                <a:solidFill>
                  <a:srgbClr val="684860"/>
                </a:solidFill>
              </a:rPr>
              <a:t>Considerations</a:t>
            </a:r>
          </a:p>
          <a:p>
            <a:pPr>
              <a:lnSpc>
                <a:spcPct val="90000"/>
              </a:lnSpc>
              <a:spcBef>
                <a:spcPts val="1000"/>
              </a:spcBef>
            </a:pPr>
            <a:endParaRPr lang="en-US" sz="1400" b="1" dirty="0">
              <a:solidFill>
                <a:srgbClr val="684860"/>
              </a:solidFill>
            </a:endParaRPr>
          </a:p>
          <a:p>
            <a:pPr marL="342900" indent="-342900">
              <a:lnSpc>
                <a:spcPct val="90000"/>
              </a:lnSpc>
              <a:spcBef>
                <a:spcPts val="1000"/>
              </a:spcBef>
              <a:buClr>
                <a:srgbClr val="684860"/>
              </a:buClr>
              <a:buFont typeface="Arial" panose="020B0604020202020204" pitchFamily="34" charset="0"/>
              <a:buChar char="•"/>
            </a:pPr>
            <a:r>
              <a:rPr lang="en-US" sz="2000" dirty="0"/>
              <a:t>Identify 3 potential allies in your state or community who are likely to share some of the same aims as your CSMHS initiative.</a:t>
            </a:r>
          </a:p>
          <a:p>
            <a:pPr marL="342900" indent="-342900">
              <a:lnSpc>
                <a:spcPct val="90000"/>
              </a:lnSpc>
              <a:spcBef>
                <a:spcPts val="1000"/>
              </a:spcBef>
              <a:buClr>
                <a:srgbClr val="684860"/>
              </a:buClr>
              <a:buFont typeface="Arial" panose="020B0604020202020204" pitchFamily="34" charset="0"/>
              <a:buChar char="•"/>
            </a:pPr>
            <a:r>
              <a:rPr lang="en-US" sz="2000" dirty="0"/>
              <a:t>Think of at least 2 potential “investors”  in the expansion and sustainability of your initiative who have not been engaged before.</a:t>
            </a:r>
          </a:p>
        </p:txBody>
      </p:sp>
      <p:cxnSp>
        <p:nvCxnSpPr>
          <p:cNvPr id="9" name="Straight Connector 8">
            <a:extLst>
              <a:ext uri="{C183D7F6-B498-43B3-948B-1728B52AA6E4}">
                <adec:decorative xmlns:adec="http://schemas.microsoft.com/office/drawing/2017/decorative" val="1"/>
              </a:ext>
            </a:extLst>
          </p:cNvPr>
          <p:cNvCxnSpPr/>
          <p:nvPr/>
        </p:nvCxnSpPr>
        <p:spPr>
          <a:xfrm flipH="1">
            <a:off x="6023269" y="1477598"/>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11" name="Rounded Rectangular Callout 10">
            <a:extLst>
              <a:ext uri="{C183D7F6-B498-43B3-948B-1728B52AA6E4}">
                <adec:decorative xmlns:adec="http://schemas.microsoft.com/office/drawing/2017/decorative" val="1"/>
              </a:ext>
            </a:extLst>
          </p:cNvPr>
          <p:cNvSpPr/>
          <p:nvPr/>
        </p:nvSpPr>
        <p:spPr>
          <a:xfrm>
            <a:off x="1173892" y="1442820"/>
            <a:ext cx="3972331" cy="3242884"/>
          </a:xfrm>
          <a:prstGeom prst="wedgeRoundRectCallout">
            <a:avLst>
              <a:gd name="adj1" fmla="val -34203"/>
              <a:gd name="adj2" fmla="val 76884"/>
              <a:gd name="adj3" fmla="val 16667"/>
            </a:avLst>
          </a:prstGeom>
          <a:noFill/>
          <a:ln w="57150">
            <a:solidFill>
              <a:srgbClr val="6A4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Arial" panose="020B0604020202020204"/>
            </a:endParaRPr>
          </a:p>
        </p:txBody>
      </p:sp>
      <p:sp>
        <p:nvSpPr>
          <p:cNvPr id="2" name="Title 1" hidden="1">
            <a:extLst>
              <a:ext uri="{FF2B5EF4-FFF2-40B4-BE49-F238E27FC236}">
                <a16:creationId xmlns:a16="http://schemas.microsoft.com/office/drawing/2014/main" id="{82A12B13-C08D-4EA2-93D8-BECA4A37804B}"/>
              </a:ext>
            </a:extLst>
          </p:cNvPr>
          <p:cNvSpPr>
            <a:spLocks noGrp="1"/>
          </p:cNvSpPr>
          <p:nvPr>
            <p:ph type="title" idx="4294967295"/>
          </p:nvPr>
        </p:nvSpPr>
        <p:spPr/>
        <p:txBody>
          <a:bodyPr/>
          <a:lstStyle/>
          <a:p>
            <a:r>
              <a:rPr lang="en-US" dirty="0"/>
              <a:t>Reflection </a:t>
            </a:r>
          </a:p>
        </p:txBody>
      </p:sp>
      <p:sp>
        <p:nvSpPr>
          <p:cNvPr id="10" name="Footer Placeholder 5">
            <a:extLst>
              <a:ext uri="{FF2B5EF4-FFF2-40B4-BE49-F238E27FC236}">
                <a16:creationId xmlns:a16="http://schemas.microsoft.com/office/drawing/2014/main" id="{810BA7A5-7ED6-6A4C-B677-967211C76798}"/>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4135545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descr="Quality Indicator header">
            <a:extLst>
              <a:ext uri="{FF2B5EF4-FFF2-40B4-BE49-F238E27FC236}">
                <a16:creationId xmlns:a16="http://schemas.microsoft.com/office/drawing/2014/main" id="{2AA1F31A-4293-0241-AA78-CA93B0680E31}"/>
              </a:ext>
            </a:extLst>
          </p:cNvPr>
          <p:cNvGrpSpPr/>
          <p:nvPr/>
        </p:nvGrpSpPr>
        <p:grpSpPr>
          <a:xfrm>
            <a:off x="0" y="0"/>
            <a:ext cx="3761117" cy="959880"/>
            <a:chOff x="6874681" y="0"/>
            <a:chExt cx="2201980" cy="675971"/>
          </a:xfrm>
          <a:solidFill>
            <a:srgbClr val="6A4A62"/>
          </a:solidFill>
        </p:grpSpPr>
        <p:sp>
          <p:nvSpPr>
            <p:cNvPr id="12" name="Rectangle 8">
              <a:extLst>
                <a:ext uri="{FF2B5EF4-FFF2-40B4-BE49-F238E27FC236}">
                  <a16:creationId xmlns:a16="http://schemas.microsoft.com/office/drawing/2014/main" id="{F77D7048-0DA4-424F-814F-C6D1481CFE02}"/>
                </a:ext>
              </a:extLst>
            </p:cNvPr>
            <p:cNvSpPr/>
            <p:nvPr/>
          </p:nvSpPr>
          <p:spPr>
            <a:xfrm>
              <a:off x="6874681" y="0"/>
              <a:ext cx="2201980" cy="675971"/>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4C28F87-FEE7-CD49-91E1-4928296A48BD}"/>
                </a:ext>
              </a:extLst>
            </p:cNvPr>
            <p:cNvSpPr txBox="1"/>
            <p:nvPr/>
          </p:nvSpPr>
          <p:spPr>
            <a:xfrm>
              <a:off x="6990530" y="164591"/>
              <a:ext cx="1552782" cy="346790"/>
            </a:xfrm>
            <a:prstGeom prst="rect">
              <a:avLst/>
            </a:prstGeom>
            <a:grpFill/>
            <a:ln>
              <a:noFill/>
            </a:ln>
          </p:spPr>
          <p:txBody>
            <a:bodyPr wrap="square" rtlCol="0">
              <a:spAutoFit/>
            </a:bodyPr>
            <a:lstStyle/>
            <a:p>
              <a:r>
                <a:rPr lang="en-US" sz="2600" dirty="0">
                  <a:solidFill>
                    <a:schemeClr val="bg1"/>
                  </a:solidFill>
                </a:rPr>
                <a:t>Quality Indicator </a:t>
              </a:r>
            </a:p>
          </p:txBody>
        </p:sp>
      </p:grpSp>
      <p:sp>
        <p:nvSpPr>
          <p:cNvPr id="17" name="Content Placeholder 3"/>
          <p:cNvSpPr txBox="1">
            <a:spLocks/>
          </p:cNvSpPr>
          <p:nvPr/>
        </p:nvSpPr>
        <p:spPr>
          <a:xfrm>
            <a:off x="1519597" y="1980122"/>
            <a:ext cx="3275463" cy="3227653"/>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6A4A62"/>
                </a:solidFill>
              </a:rPr>
              <a:t>To what extent did your district/school </a:t>
            </a:r>
            <a:r>
              <a:rPr lang="en-US" sz="2800" b="1" dirty="0">
                <a:solidFill>
                  <a:srgbClr val="5E3E60"/>
                </a:solidFill>
              </a:rPr>
              <a:t>have strategies in place to retain staff</a:t>
            </a:r>
            <a:r>
              <a:rPr lang="en-US" sz="2800" dirty="0">
                <a:solidFill>
                  <a:srgbClr val="6A4A62"/>
                </a:solidFill>
              </a:rPr>
              <a:t>?</a:t>
            </a:r>
          </a:p>
        </p:txBody>
      </p:sp>
      <p:sp>
        <p:nvSpPr>
          <p:cNvPr id="6" name="TextBox 5"/>
          <p:cNvSpPr txBox="1"/>
          <p:nvPr/>
        </p:nvSpPr>
        <p:spPr>
          <a:xfrm>
            <a:off x="5522960" y="660540"/>
            <a:ext cx="3459708" cy="646331"/>
          </a:xfrm>
          <a:prstGeom prst="rect">
            <a:avLst/>
          </a:prstGeom>
          <a:noFill/>
        </p:spPr>
        <p:txBody>
          <a:bodyPr wrap="square" rtlCol="0">
            <a:spAutoFit/>
          </a:bodyPr>
          <a:lstStyle/>
          <a:p>
            <a:r>
              <a:rPr lang="en-US" sz="3600" b="1" dirty="0">
                <a:solidFill>
                  <a:srgbClr val="6A4A62"/>
                </a:solidFill>
              </a:rPr>
              <a:t>Best Practices</a:t>
            </a:r>
          </a:p>
        </p:txBody>
      </p:sp>
      <p:sp>
        <p:nvSpPr>
          <p:cNvPr id="23" name="TextBox 22"/>
          <p:cNvSpPr txBox="1"/>
          <p:nvPr/>
        </p:nvSpPr>
        <p:spPr>
          <a:xfrm>
            <a:off x="5522960" y="1306871"/>
            <a:ext cx="5901102" cy="4736681"/>
          </a:xfrm>
          <a:prstGeom prst="rect">
            <a:avLst/>
          </a:prstGeom>
          <a:noFill/>
        </p:spPr>
        <p:txBody>
          <a:bodyPr wrap="square" rtlCol="0">
            <a:spAutoFit/>
          </a:bodyPr>
          <a:lstStyle/>
          <a:p>
            <a:pPr marL="285750" lvl="0" indent="-285750">
              <a:lnSpc>
                <a:spcPct val="90000"/>
              </a:lnSpc>
              <a:spcBef>
                <a:spcPts val="1000"/>
              </a:spcBef>
              <a:buClr>
                <a:srgbClr val="684860"/>
              </a:buClr>
              <a:buFont typeface="Arial" panose="020B0604020202020204" pitchFamily="34" charset="0"/>
              <a:buChar char="•"/>
            </a:pPr>
            <a:r>
              <a:rPr lang="en-US" dirty="0"/>
              <a:t>Provide ongoing professional development.</a:t>
            </a:r>
          </a:p>
          <a:p>
            <a:pPr marL="285750" lvl="0" indent="-285750">
              <a:lnSpc>
                <a:spcPct val="90000"/>
              </a:lnSpc>
              <a:spcBef>
                <a:spcPts val="1000"/>
              </a:spcBef>
              <a:buClr>
                <a:srgbClr val="684860"/>
              </a:buClr>
              <a:buFont typeface="Arial" panose="020B0604020202020204" pitchFamily="34" charset="0"/>
              <a:buChar char="•"/>
            </a:pPr>
            <a:r>
              <a:rPr lang="en-US" dirty="0"/>
              <a:t>Regularly recognize accomplishments and personal milestones.</a:t>
            </a:r>
          </a:p>
          <a:p>
            <a:pPr marL="285750" lvl="0" indent="-285750">
              <a:lnSpc>
                <a:spcPct val="90000"/>
              </a:lnSpc>
              <a:spcBef>
                <a:spcPts val="1000"/>
              </a:spcBef>
              <a:buClr>
                <a:srgbClr val="684860"/>
              </a:buClr>
              <a:buFont typeface="Arial" panose="020B0604020202020204" pitchFamily="34" charset="0"/>
              <a:buChar char="•"/>
            </a:pPr>
            <a:r>
              <a:rPr lang="en-US" dirty="0"/>
              <a:t>Practice open communication and provide opportunities for anonymous input.</a:t>
            </a:r>
          </a:p>
          <a:p>
            <a:pPr marL="285750" lvl="0" indent="-285750">
              <a:lnSpc>
                <a:spcPct val="90000"/>
              </a:lnSpc>
              <a:spcBef>
                <a:spcPts val="1000"/>
              </a:spcBef>
              <a:buClr>
                <a:srgbClr val="684860"/>
              </a:buClr>
              <a:buFont typeface="Arial" panose="020B0604020202020204" pitchFamily="34" charset="0"/>
              <a:buChar char="•"/>
            </a:pPr>
            <a:r>
              <a:rPr lang="en-US" dirty="0"/>
              <a:t>Offer flexible work schedules.</a:t>
            </a:r>
          </a:p>
          <a:p>
            <a:pPr marL="285750" lvl="0" indent="-285750">
              <a:lnSpc>
                <a:spcPct val="90000"/>
              </a:lnSpc>
              <a:spcBef>
                <a:spcPts val="1000"/>
              </a:spcBef>
              <a:buClr>
                <a:srgbClr val="684860"/>
              </a:buClr>
              <a:buFont typeface="Arial" panose="020B0604020202020204" pitchFamily="34" charset="0"/>
              <a:buChar char="•"/>
            </a:pPr>
            <a:r>
              <a:rPr lang="en-US" dirty="0"/>
              <a:t>Provide and evaluate staff wellness activities.</a:t>
            </a:r>
          </a:p>
          <a:p>
            <a:pPr marL="285750" lvl="0" indent="-285750">
              <a:lnSpc>
                <a:spcPct val="90000"/>
              </a:lnSpc>
              <a:spcBef>
                <a:spcPts val="1000"/>
              </a:spcBef>
              <a:buClr>
                <a:srgbClr val="684860"/>
              </a:buClr>
              <a:buFont typeface="Arial" panose="020B0604020202020204" pitchFamily="34" charset="0"/>
              <a:buChar char="•"/>
            </a:pPr>
            <a:r>
              <a:rPr lang="en-US" dirty="0"/>
              <a:t>Engage staff to provide input on how to optimize staff retention.</a:t>
            </a:r>
          </a:p>
          <a:p>
            <a:pPr marL="285750" lvl="0" indent="-285750">
              <a:lnSpc>
                <a:spcPct val="90000"/>
              </a:lnSpc>
              <a:spcBef>
                <a:spcPts val="1000"/>
              </a:spcBef>
              <a:buClr>
                <a:srgbClr val="684860"/>
              </a:buClr>
              <a:buFont typeface="Arial" panose="020B0604020202020204" pitchFamily="34" charset="0"/>
              <a:buChar char="•"/>
            </a:pPr>
            <a:r>
              <a:rPr lang="en-US" dirty="0"/>
              <a:t>Provide supervision and peer support.</a:t>
            </a:r>
          </a:p>
          <a:p>
            <a:pPr marL="285750" lvl="0" indent="-285750">
              <a:lnSpc>
                <a:spcPct val="90000"/>
              </a:lnSpc>
              <a:spcBef>
                <a:spcPts val="1000"/>
              </a:spcBef>
              <a:buClr>
                <a:srgbClr val="684860"/>
              </a:buClr>
              <a:buFont typeface="Arial" panose="020B0604020202020204" pitchFamily="34" charset="0"/>
              <a:buChar char="•"/>
            </a:pPr>
            <a:r>
              <a:rPr lang="en-US" dirty="0"/>
              <a:t>Provide opportunities for career advancement.</a:t>
            </a:r>
          </a:p>
          <a:p>
            <a:pPr marL="285750" lvl="0" indent="-285750">
              <a:lnSpc>
                <a:spcPct val="90000"/>
              </a:lnSpc>
              <a:spcBef>
                <a:spcPts val="1000"/>
              </a:spcBef>
              <a:buClr>
                <a:srgbClr val="684860"/>
              </a:buClr>
              <a:buFont typeface="Arial" panose="020B0604020202020204" pitchFamily="34" charset="0"/>
              <a:buChar char="•"/>
            </a:pPr>
            <a:r>
              <a:rPr lang="en-US" dirty="0"/>
              <a:t>Provide incentive-based pay.</a:t>
            </a:r>
          </a:p>
          <a:p>
            <a:pPr marL="285750" lvl="0" indent="-285750">
              <a:lnSpc>
                <a:spcPct val="90000"/>
              </a:lnSpc>
              <a:spcBef>
                <a:spcPts val="1000"/>
              </a:spcBef>
              <a:buClr>
                <a:srgbClr val="684860"/>
              </a:buClr>
              <a:buFont typeface="Arial" panose="020B0604020202020204" pitchFamily="34" charset="0"/>
              <a:buChar char="•"/>
            </a:pPr>
            <a:r>
              <a:rPr lang="en-US" dirty="0"/>
              <a:t>Ensure salary is fair and there are opportunities for growth.</a:t>
            </a:r>
          </a:p>
        </p:txBody>
      </p:sp>
      <p:pic>
        <p:nvPicPr>
          <p:cNvPr id="16" name="Picture 1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
        <p:nvSpPr>
          <p:cNvPr id="2" name="Rectangle 1">
            <a:extLst>
              <a:ext uri="{C183D7F6-B498-43B3-948B-1728B52AA6E4}">
                <adec:decorative xmlns:adec="http://schemas.microsoft.com/office/drawing/2017/decorative" val="1"/>
              </a:ext>
            </a:extLst>
          </p:cNvPr>
          <p:cNvSpPr/>
          <p:nvPr/>
        </p:nvSpPr>
        <p:spPr>
          <a:xfrm>
            <a:off x="8775865" y="5243400"/>
            <a:ext cx="3416135" cy="165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C183D7F6-B498-43B3-948B-1728B52AA6E4}">
                <adec:decorative xmlns:adec="http://schemas.microsoft.com/office/drawing/2017/decorative" val="1"/>
              </a:ext>
            </a:extLst>
          </p:cNvPr>
          <p:cNvCxnSpPr/>
          <p:nvPr/>
        </p:nvCxnSpPr>
        <p:spPr>
          <a:xfrm flipH="1">
            <a:off x="5152186" y="1838842"/>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3" name="Title 2" hidden="1">
            <a:extLst>
              <a:ext uri="{FF2B5EF4-FFF2-40B4-BE49-F238E27FC236}">
                <a16:creationId xmlns:a16="http://schemas.microsoft.com/office/drawing/2014/main" id="{234DE93F-6B54-4F23-BC5B-FE247AFE2E74}"/>
              </a:ext>
            </a:extLst>
          </p:cNvPr>
          <p:cNvSpPr>
            <a:spLocks noGrp="1"/>
          </p:cNvSpPr>
          <p:nvPr>
            <p:ph type="title"/>
          </p:nvPr>
        </p:nvSpPr>
        <p:spPr/>
        <p:txBody>
          <a:bodyPr/>
          <a:lstStyle/>
          <a:p>
            <a:r>
              <a:rPr lang="en-US" dirty="0"/>
              <a:t>Quality Indicator</a:t>
            </a:r>
          </a:p>
        </p:txBody>
      </p:sp>
      <p:sp>
        <p:nvSpPr>
          <p:cNvPr id="18" name="Footer Placeholder 5">
            <a:extLst>
              <a:ext uri="{FF2B5EF4-FFF2-40B4-BE49-F238E27FC236}">
                <a16:creationId xmlns:a16="http://schemas.microsoft.com/office/drawing/2014/main" id="{C7ADEEFE-CB81-7943-B93A-BE7A4EE9F94B}"/>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02531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24263" y="2597240"/>
            <a:ext cx="8738481" cy="2123658"/>
          </a:xfrm>
          <a:prstGeom prst="rect">
            <a:avLst/>
          </a:prstGeom>
        </p:spPr>
        <p:txBody>
          <a:bodyPr wrap="square">
            <a:spAutoFit/>
          </a:bodyPr>
          <a:lstStyle/>
          <a:p>
            <a:pPr algn="just"/>
            <a:r>
              <a:rPr lang="en-US" sz="2200" dirty="0">
                <a:latin typeface="Arial" panose="020B0604020202020204" pitchFamily="34" charset="0"/>
                <a:cs typeface="Arial" panose="020B0604020202020204" pitchFamily="34" charset="0"/>
              </a:rPr>
              <a:t>The opinions expressed herein are the views of the Mental Health Technology Transfer Center Network and the National Center for School Mental Health and do not reflect the official position of the Department of Health and Human Services (DHHS), SAMHSA. No official support or endorsement of DHHS, SAMHSA, for the opinions described in this document is intended or should be inferred. </a:t>
            </a:r>
          </a:p>
        </p:txBody>
      </p:sp>
      <p:grpSp>
        <p:nvGrpSpPr>
          <p:cNvPr id="4" name="Group 3">
            <a:extLst>
              <a:ext uri="{C183D7F6-B498-43B3-948B-1728B52AA6E4}">
                <adec:decorative xmlns:adec="http://schemas.microsoft.com/office/drawing/2017/decorative" val="1"/>
              </a:ext>
            </a:extLst>
          </p:cNvPr>
          <p:cNvGrpSpPr/>
          <p:nvPr/>
        </p:nvGrpSpPr>
        <p:grpSpPr>
          <a:xfrm>
            <a:off x="0" y="-15242"/>
            <a:ext cx="12192000" cy="1691642"/>
            <a:chOff x="0" y="-15242"/>
            <a:chExt cx="12192000" cy="1691642"/>
          </a:xfrm>
        </p:grpSpPr>
        <p:sp>
          <p:nvSpPr>
            <p:cNvPr id="5" name="Rectangle: Single Corner Snipped 4" descr="colored rectangle"/>
            <p:cNvSpPr/>
            <p:nvPr/>
          </p:nvSpPr>
          <p:spPr>
            <a:xfrm flipV="1">
              <a:off x="0" y="-15242"/>
              <a:ext cx="12192000" cy="1691642"/>
            </a:xfrm>
            <a:prstGeom prst="snip1Rect">
              <a:avLst>
                <a:gd name="adj" fmla="val 0"/>
              </a:avLst>
            </a:prstGeom>
            <a:solidFill>
              <a:srgbClr val="91919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pPr>
              <a:endParaRPr lang="en-US" dirty="0">
                <a:solidFill>
                  <a:schemeClr val="bg1"/>
                </a:solidFill>
              </a:endParaRPr>
            </a:p>
          </p:txBody>
        </p:sp>
        <p:pic>
          <p:nvPicPr>
            <p:cNvPr id="6" name="Picture 2" descr="https://dl.boxcloud.com/api/2.0/internal_files/358987105782/versions/379419394182/representations/png_paged_2048x2048/content/1.png?access_token=1!Jj6B2w3-voZD3yWSXhVbFkSloxHSTUZ9qyqKCjCFZkPho3mHZkiVm6EqQeT9XMthxNNeR3zu32yQohwvho1SfPar_oKgY7km1D8en9b4w3GgPu_2_Efv-CUNqQQKHQbrAg6GxfaJ9pPWfPN1CJJGANJE9TaEZunOsnFnx47hO0hyesT2OmsonIdBrGcgOdWHTM8Q25RSMsomu3vJaDkvEOiSscW5ajI5FAMfRI2_0KHCTmb-IOoVAm8fK9K_zDX0ai9Fg0XrHdfPGeSlBuA5BgQgWvsXRgsmPDK5ykw1wJgOMftjNbgp1Zz1vLBH0mkMiES7UlBdUgMirDcEvPB4XF0UJNmcqXHcPzfblKu-kZytXNJlpEnEAHbMOidpS2hM5bTxaFmg5l0i1hfDcwL92YvGwruvZZXC-IyfWR1GNkzACpdGDI6ynYBkKeOIwnV1EpHOWhwFo3lZc3FwOSPPs8rZvHxQmmUSascMlkRbBDLp2coCrYkQFlTi92r5UFWA3ZagbwqMU94GZaXmRN5cw9Sdsm2rscIIfCBGAgiodADCLEFgS5F8HxWsiXyI7W6k8g..&amp;box_client_name=box-content-preview&amp;box_client_version=1.6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47" y="218270"/>
              <a:ext cx="5299037" cy="12246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4318" y="93193"/>
              <a:ext cx="2483160" cy="1474770"/>
            </a:xfrm>
            <a:prstGeom prst="rect">
              <a:avLst/>
            </a:prstGeom>
          </p:spPr>
        </p:pic>
      </p:grpSp>
      <p:pic>
        <p:nvPicPr>
          <p:cNvPr id="3" name="Picture 2">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
        <p:nvSpPr>
          <p:cNvPr id="2" name="Title 1" hidden="1">
            <a:extLst>
              <a:ext uri="{FF2B5EF4-FFF2-40B4-BE49-F238E27FC236}">
                <a16:creationId xmlns:a16="http://schemas.microsoft.com/office/drawing/2014/main" id="{999F0D53-1136-48F9-B392-A02BD5AFE08B}"/>
              </a:ext>
            </a:extLst>
          </p:cNvPr>
          <p:cNvSpPr>
            <a:spLocks noGrp="1"/>
          </p:cNvSpPr>
          <p:nvPr>
            <p:ph type="title" idx="4294967295"/>
          </p:nvPr>
        </p:nvSpPr>
        <p:spPr/>
        <p:txBody>
          <a:bodyPr/>
          <a:lstStyle/>
          <a:p>
            <a:r>
              <a:rPr lang="en-US" dirty="0"/>
              <a:t>Disclaimer</a:t>
            </a:r>
          </a:p>
        </p:txBody>
      </p:sp>
      <p:sp>
        <p:nvSpPr>
          <p:cNvPr id="12" name="Footer Placeholder 5">
            <a:extLst>
              <a:ext uri="{FF2B5EF4-FFF2-40B4-BE49-F238E27FC236}">
                <a16:creationId xmlns:a16="http://schemas.microsoft.com/office/drawing/2014/main" id="{504C0064-8A8C-D942-A927-04EC329A1C50}"/>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944854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7360" y="693576"/>
            <a:ext cx="7242413" cy="950102"/>
          </a:xfrm>
        </p:spPr>
        <p:txBody>
          <a:bodyPr>
            <a:noAutofit/>
          </a:bodyPr>
          <a:lstStyle/>
          <a:p>
            <a:r>
              <a:rPr lang="en-US" sz="3600" dirty="0"/>
              <a:t>District Example</a:t>
            </a:r>
          </a:p>
        </p:txBody>
      </p:sp>
      <p:sp>
        <p:nvSpPr>
          <p:cNvPr id="6" name="Content Placeholder 2">
            <a:extLst>
              <a:ext uri="{FF2B5EF4-FFF2-40B4-BE49-F238E27FC236}">
                <a16:creationId xmlns:a16="http://schemas.microsoft.com/office/drawing/2014/main" id="{E9C2D3B3-8684-4EAB-BFA0-30D4A95FB287}"/>
              </a:ext>
            </a:extLst>
          </p:cNvPr>
          <p:cNvSpPr>
            <a:spLocks noGrp="1"/>
          </p:cNvSpPr>
          <p:nvPr>
            <p:ph sz="half" idx="4294967295"/>
          </p:nvPr>
        </p:nvSpPr>
        <p:spPr>
          <a:xfrm>
            <a:off x="5187360" y="1831401"/>
            <a:ext cx="6478038" cy="4005195"/>
          </a:xfrm>
          <a:prstGeom prst="rect">
            <a:avLst/>
          </a:prstGeom>
        </p:spPr>
        <p:txBody>
          <a:bodyPr vert="horz" lIns="91440" tIns="45720" rIns="91440" bIns="45720" rtlCol="0">
            <a:normAutofit fontScale="85000" lnSpcReduction="20000"/>
          </a:bodyPr>
          <a:lstStyle/>
          <a:p>
            <a:pPr marL="0" indent="0">
              <a:lnSpc>
                <a:spcPct val="110000"/>
              </a:lnSpc>
              <a:buNone/>
            </a:pPr>
            <a:r>
              <a:rPr lang="en-US" sz="2400" dirty="0"/>
              <a:t>A community-partnered school mental health program in an urban district in Maryland has successfully retained staff for an average of over 6 years by: </a:t>
            </a:r>
          </a:p>
          <a:p>
            <a:pPr>
              <a:lnSpc>
                <a:spcPct val="120000"/>
              </a:lnSpc>
              <a:spcBef>
                <a:spcPts val="0"/>
              </a:spcBef>
              <a:spcAft>
                <a:spcPts val="600"/>
              </a:spcAft>
              <a:buClr>
                <a:srgbClr val="684860"/>
              </a:buClr>
            </a:pPr>
            <a:r>
              <a:rPr lang="en-US" sz="2400" dirty="0"/>
              <a:t>Integrating federal loan forgiveness programs for staff</a:t>
            </a:r>
          </a:p>
          <a:p>
            <a:pPr>
              <a:lnSpc>
                <a:spcPct val="120000"/>
              </a:lnSpc>
              <a:spcBef>
                <a:spcPts val="0"/>
              </a:spcBef>
              <a:spcAft>
                <a:spcPts val="600"/>
              </a:spcAft>
              <a:buClr>
                <a:srgbClr val="684860"/>
              </a:buClr>
            </a:pPr>
            <a:r>
              <a:rPr lang="en-US" sz="2400" dirty="0"/>
              <a:t>Offering ongoing high-quality professional development training opportunities </a:t>
            </a:r>
          </a:p>
          <a:p>
            <a:pPr>
              <a:lnSpc>
                <a:spcPct val="120000"/>
              </a:lnSpc>
              <a:spcBef>
                <a:spcPts val="0"/>
              </a:spcBef>
              <a:spcAft>
                <a:spcPts val="600"/>
              </a:spcAft>
              <a:buClr>
                <a:srgbClr val="684860"/>
              </a:buClr>
            </a:pPr>
            <a:r>
              <a:rPr lang="en-US" sz="2400" dirty="0"/>
              <a:t>Providing opportunities for professional growth and leadership</a:t>
            </a:r>
          </a:p>
          <a:p>
            <a:pPr>
              <a:lnSpc>
                <a:spcPct val="120000"/>
              </a:lnSpc>
              <a:spcBef>
                <a:spcPts val="0"/>
              </a:spcBef>
              <a:spcAft>
                <a:spcPts val="600"/>
              </a:spcAft>
              <a:buClr>
                <a:srgbClr val="684860"/>
              </a:buClr>
            </a:pPr>
            <a:r>
              <a:rPr lang="en-US" sz="2400" dirty="0"/>
              <a:t>Including staff recognition and wellness as part of biweekly staff meetings</a:t>
            </a:r>
          </a:p>
          <a:p>
            <a:pPr>
              <a:lnSpc>
                <a:spcPct val="120000"/>
              </a:lnSpc>
              <a:spcBef>
                <a:spcPts val="0"/>
              </a:spcBef>
              <a:spcAft>
                <a:spcPts val="600"/>
              </a:spcAft>
              <a:buClr>
                <a:srgbClr val="684860"/>
              </a:buClr>
            </a:pPr>
            <a:r>
              <a:rPr lang="en-US" sz="2400" dirty="0"/>
              <a:t>Being flexible with schedules and ability to work part-time</a:t>
            </a:r>
          </a:p>
          <a:p>
            <a:pPr>
              <a:lnSpc>
                <a:spcPct val="120000"/>
              </a:lnSpc>
              <a:spcBef>
                <a:spcPts val="0"/>
              </a:spcBef>
            </a:pPr>
            <a:endParaRPr lang="en-US" sz="2400" dirty="0"/>
          </a:p>
          <a:p>
            <a:pPr marL="0" indent="0" algn="just">
              <a:lnSpc>
                <a:spcPct val="120000"/>
              </a:lnSpc>
              <a:spcBef>
                <a:spcPts val="0"/>
              </a:spcBef>
              <a:buNone/>
            </a:pPr>
            <a:endParaRPr lang="en-US" sz="2400" dirty="0"/>
          </a:p>
          <a:p>
            <a:pPr marL="0" indent="0" algn="just">
              <a:lnSpc>
                <a:spcPct val="120000"/>
              </a:lnSpc>
              <a:spcBef>
                <a:spcPts val="0"/>
              </a:spcBef>
              <a:buNone/>
            </a:pPr>
            <a:endParaRPr lang="en-US" sz="2200" i="1"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27" y="1276629"/>
            <a:ext cx="3029794" cy="4185899"/>
          </a:xfrm>
          <a:prstGeom prst="rect">
            <a:avLst/>
          </a:prstGeom>
        </p:spPr>
      </p:pic>
      <p:cxnSp>
        <p:nvCxnSpPr>
          <p:cNvPr id="7" name="Straight Connector 6">
            <a:extLst>
              <a:ext uri="{C183D7F6-B498-43B3-948B-1728B52AA6E4}">
                <adec:decorative xmlns:adec="http://schemas.microsoft.com/office/drawing/2017/decorative" val="1"/>
              </a:ext>
            </a:extLst>
          </p:cNvPr>
          <p:cNvCxnSpPr/>
          <p:nvPr/>
        </p:nvCxnSpPr>
        <p:spPr>
          <a:xfrm flipH="1">
            <a:off x="4736370" y="1831401"/>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8" name="Footer Placeholder 5">
            <a:extLst>
              <a:ext uri="{FF2B5EF4-FFF2-40B4-BE49-F238E27FC236}">
                <a16:creationId xmlns:a16="http://schemas.microsoft.com/office/drawing/2014/main" id="{4A1070A3-31ED-CC4B-86FE-2FD0E7A81AD8}"/>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836767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Resources header">
            <a:extLst>
              <a:ext uri="{FF2B5EF4-FFF2-40B4-BE49-F238E27FC236}">
                <a16:creationId xmlns:a16="http://schemas.microsoft.com/office/drawing/2014/main" id="{C0E5038F-AD8D-334C-9E7A-B4B9E648E06E}"/>
              </a:ext>
            </a:extLst>
          </p:cNvPr>
          <p:cNvGrpSpPr/>
          <p:nvPr/>
        </p:nvGrpSpPr>
        <p:grpSpPr>
          <a:xfrm>
            <a:off x="9922681" y="0"/>
            <a:ext cx="2269319" cy="682388"/>
            <a:chOff x="6874681" y="0"/>
            <a:chExt cx="2269319" cy="682388"/>
          </a:xfrm>
          <a:solidFill>
            <a:srgbClr val="6A4A62"/>
          </a:solidFill>
        </p:grpSpPr>
        <p:sp>
          <p:nvSpPr>
            <p:cNvPr id="9" name="Rectangle 8">
              <a:extLst>
                <a:ext uri="{FF2B5EF4-FFF2-40B4-BE49-F238E27FC236}">
                  <a16:creationId xmlns:a16="http://schemas.microsoft.com/office/drawing/2014/main" id="{9A1A6669-5A90-8B45-8C1D-409D46116B1C}"/>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Arial" panose="020B0604020202020204"/>
              </a:endParaRPr>
            </a:p>
          </p:txBody>
        </p:sp>
        <p:sp>
          <p:nvSpPr>
            <p:cNvPr id="10" name="TextBox 9">
              <a:extLst>
                <a:ext uri="{FF2B5EF4-FFF2-40B4-BE49-F238E27FC236}">
                  <a16:creationId xmlns:a16="http://schemas.microsoft.com/office/drawing/2014/main" id="{4B54BC0D-5FC2-E245-A894-0EFEC22FB2C9}"/>
                </a:ext>
              </a:extLst>
            </p:cNvPr>
            <p:cNvSpPr txBox="1"/>
            <p:nvPr/>
          </p:nvSpPr>
          <p:spPr>
            <a:xfrm>
              <a:off x="7414792" y="141139"/>
              <a:ext cx="1457316" cy="400110"/>
            </a:xfrm>
            <a:prstGeom prst="rect">
              <a:avLst/>
            </a:prstGeom>
            <a:grpFill/>
            <a:ln>
              <a:noFill/>
            </a:ln>
          </p:spPr>
          <p:txBody>
            <a:bodyPr wrap="square" rtlCol="0">
              <a:spAutoFit/>
            </a:bodyPr>
            <a:lstStyle/>
            <a:p>
              <a:pPr defTabSz="457200"/>
              <a:r>
                <a:rPr lang="en-US" sz="2000" dirty="0">
                  <a:solidFill>
                    <a:prstClr val="white"/>
                  </a:solidFill>
                  <a:latin typeface="Arial" panose="020B0604020202020204"/>
                </a:rPr>
                <a:t>Resources</a:t>
              </a:r>
            </a:p>
          </p:txBody>
        </p:sp>
      </p:grpSp>
      <p:sp>
        <p:nvSpPr>
          <p:cNvPr id="2" name="Title 1"/>
          <p:cNvSpPr>
            <a:spLocks noGrp="1"/>
          </p:cNvSpPr>
          <p:nvPr>
            <p:ph type="title"/>
          </p:nvPr>
        </p:nvSpPr>
        <p:spPr>
          <a:xfrm>
            <a:off x="306724" y="83717"/>
            <a:ext cx="9481123" cy="1325563"/>
          </a:xfrm>
        </p:spPr>
        <p:txBody>
          <a:bodyPr>
            <a:normAutofit/>
          </a:bodyPr>
          <a:lstStyle/>
          <a:p>
            <a:r>
              <a:rPr lang="en-US" sz="3200" b="1" dirty="0">
                <a:solidFill>
                  <a:srgbClr val="684860"/>
                </a:solidFill>
                <a:latin typeface="+mn-lt"/>
              </a:rPr>
              <a:t>Moving Beyond Self-Care: Organizational Factors </a:t>
            </a:r>
          </a:p>
        </p:txBody>
      </p:sp>
      <p:sp>
        <p:nvSpPr>
          <p:cNvPr id="6" name="Content Placeholder 5"/>
          <p:cNvSpPr>
            <a:spLocks noGrp="1"/>
          </p:cNvSpPr>
          <p:nvPr>
            <p:ph sz="half" idx="1"/>
          </p:nvPr>
        </p:nvSpPr>
        <p:spPr>
          <a:xfrm>
            <a:off x="306724" y="1643448"/>
            <a:ext cx="6476082" cy="4348163"/>
          </a:xfrm>
        </p:spPr>
        <p:txBody>
          <a:bodyPr>
            <a:normAutofit/>
          </a:bodyPr>
          <a:lstStyle/>
          <a:p>
            <a:pPr marL="0" indent="0">
              <a:spcAft>
                <a:spcPts val="1200"/>
              </a:spcAft>
              <a:buNone/>
            </a:pPr>
            <a:r>
              <a:rPr lang="en-US" sz="2600" b="1" dirty="0"/>
              <a:t>The Organizational Self-Care Checklist</a:t>
            </a:r>
            <a:r>
              <a:rPr lang="en-US" sz="2400" b="1" dirty="0"/>
              <a:t> </a:t>
            </a:r>
          </a:p>
          <a:p>
            <a:pPr>
              <a:spcAft>
                <a:spcPts val="600"/>
              </a:spcAft>
              <a:buClr>
                <a:srgbClr val="684860"/>
              </a:buClr>
            </a:pPr>
            <a:r>
              <a:rPr lang="en-US" sz="2600" dirty="0"/>
              <a:t>Training and Education</a:t>
            </a:r>
          </a:p>
          <a:p>
            <a:pPr>
              <a:spcAft>
                <a:spcPts val="600"/>
              </a:spcAft>
              <a:buClr>
                <a:srgbClr val="684860"/>
              </a:buClr>
            </a:pPr>
            <a:r>
              <a:rPr lang="en-US" sz="2600" dirty="0"/>
              <a:t>Support and Supervision</a:t>
            </a:r>
          </a:p>
          <a:p>
            <a:pPr>
              <a:spcAft>
                <a:spcPts val="600"/>
              </a:spcAft>
              <a:buClr>
                <a:srgbClr val="684860"/>
              </a:buClr>
            </a:pPr>
            <a:r>
              <a:rPr lang="en-US" sz="2600" dirty="0"/>
              <a:t>Employee Control and Input</a:t>
            </a:r>
          </a:p>
          <a:p>
            <a:pPr>
              <a:spcAft>
                <a:spcPts val="600"/>
              </a:spcAft>
              <a:buClr>
                <a:srgbClr val="684860"/>
              </a:buClr>
            </a:pPr>
            <a:r>
              <a:rPr lang="en-US" sz="2600" dirty="0"/>
              <a:t>Communication </a:t>
            </a:r>
          </a:p>
          <a:p>
            <a:pPr>
              <a:spcAft>
                <a:spcPts val="600"/>
              </a:spcAft>
              <a:buClr>
                <a:srgbClr val="684860"/>
              </a:buClr>
            </a:pPr>
            <a:r>
              <a:rPr lang="en-US" sz="2600" dirty="0"/>
              <a:t>Work Environment</a:t>
            </a:r>
          </a:p>
          <a:p>
            <a:endParaRPr lang="en-US" sz="1800" b="1" dirty="0"/>
          </a:p>
          <a:p>
            <a:endParaRPr lang="en-US" sz="1800" b="1" dirty="0"/>
          </a:p>
          <a:p>
            <a:endParaRPr lang="en-US" sz="1800" b="1" dirty="0"/>
          </a:p>
          <a:p>
            <a:endParaRPr lang="en-US" sz="1800" b="1" dirty="0"/>
          </a:p>
          <a:p>
            <a:endParaRPr lang="en-US" dirty="0"/>
          </a:p>
        </p:txBody>
      </p:sp>
      <p:cxnSp>
        <p:nvCxnSpPr>
          <p:cNvPr id="12" name="Straight Connector 11">
            <a:extLst>
              <a:ext uri="{C183D7F6-B498-43B3-948B-1728B52AA6E4}">
                <adec:decorative xmlns:adec="http://schemas.microsoft.com/office/drawing/2017/decorative" val="1"/>
              </a:ext>
            </a:extLst>
          </p:cNvPr>
          <p:cNvCxnSpPr/>
          <p:nvPr/>
        </p:nvCxnSpPr>
        <p:spPr>
          <a:xfrm flipH="1">
            <a:off x="6892726" y="2113370"/>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92E236D-0199-4404-B1B2-D5EA4CB3B9B8}"/>
              </a:ext>
            </a:extLst>
          </p:cNvPr>
          <p:cNvSpPr txBox="1"/>
          <p:nvPr/>
        </p:nvSpPr>
        <p:spPr>
          <a:xfrm>
            <a:off x="7281536" y="1349420"/>
            <a:ext cx="4664554" cy="5601533"/>
          </a:xfrm>
          <a:prstGeom prst="rect">
            <a:avLst/>
          </a:prstGeom>
          <a:noFill/>
        </p:spPr>
        <p:txBody>
          <a:bodyPr wrap="square" rtlCol="0">
            <a:spAutoFit/>
          </a:bodyPr>
          <a:lstStyle/>
          <a:p>
            <a:r>
              <a:rPr lang="en-US" sz="2400" b="1" dirty="0"/>
              <a:t>Sample Items Include:</a:t>
            </a:r>
          </a:p>
          <a:p>
            <a:endParaRPr lang="en-US" dirty="0"/>
          </a:p>
          <a:p>
            <a:pPr marL="342900" indent="-342900">
              <a:buFont typeface="Wingdings" panose="05000000000000000000" pitchFamily="2" charset="2"/>
              <a:buChar char="q"/>
            </a:pPr>
            <a:r>
              <a:rPr lang="en-US" sz="2000" dirty="0"/>
              <a:t>The organization provides all employees with staff management trainings.</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The work environment is well-lit.</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The organization offers an employee assistance program (EAP).</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The organization provides opportunities for staff to provide input into practices and policies.</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Staff members have regularly scheduled team meetings.</a:t>
            </a:r>
          </a:p>
          <a:p>
            <a:endParaRPr lang="en-US" dirty="0"/>
          </a:p>
          <a:p>
            <a:endParaRPr lang="en-US" dirty="0"/>
          </a:p>
        </p:txBody>
      </p:sp>
      <p:sp>
        <p:nvSpPr>
          <p:cNvPr id="3" name="TextBox 2">
            <a:extLst>
              <a:ext uri="{FF2B5EF4-FFF2-40B4-BE49-F238E27FC236}">
                <a16:creationId xmlns:a16="http://schemas.microsoft.com/office/drawing/2014/main" id="{E621E9E7-B9C6-4CEF-8FF7-A7E89CF15EE0}"/>
              </a:ext>
            </a:extLst>
          </p:cNvPr>
          <p:cNvSpPr txBox="1"/>
          <p:nvPr/>
        </p:nvSpPr>
        <p:spPr>
          <a:xfrm>
            <a:off x="0" y="6123543"/>
            <a:ext cx="4767072" cy="369332"/>
          </a:xfrm>
          <a:prstGeom prst="rect">
            <a:avLst/>
          </a:prstGeom>
          <a:noFill/>
        </p:spPr>
        <p:txBody>
          <a:bodyPr wrap="square" rtlCol="0">
            <a:spAutoFit/>
          </a:bodyPr>
          <a:lstStyle/>
          <a:p>
            <a:r>
              <a:rPr lang="en-US" dirty="0"/>
              <a:t>(Guarino et al., 2007)</a:t>
            </a:r>
          </a:p>
        </p:txBody>
      </p:sp>
      <p:sp>
        <p:nvSpPr>
          <p:cNvPr id="13" name="Footer Placeholder 5">
            <a:extLst>
              <a:ext uri="{FF2B5EF4-FFF2-40B4-BE49-F238E27FC236}">
                <a16:creationId xmlns:a16="http://schemas.microsoft.com/office/drawing/2014/main" id="{23897B6F-4C57-4B44-A94A-D4CCBE541DB3}"/>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643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Quality Indicator header">
            <a:extLst>
              <a:ext uri="{FF2B5EF4-FFF2-40B4-BE49-F238E27FC236}">
                <a16:creationId xmlns:a16="http://schemas.microsoft.com/office/drawing/2014/main" id="{CBB05616-EF54-9D46-903E-AD4F85118C0B}"/>
              </a:ext>
            </a:extLst>
          </p:cNvPr>
          <p:cNvGrpSpPr/>
          <p:nvPr/>
        </p:nvGrpSpPr>
        <p:grpSpPr>
          <a:xfrm>
            <a:off x="0" y="-6985"/>
            <a:ext cx="3761117" cy="959880"/>
            <a:chOff x="6874681" y="0"/>
            <a:chExt cx="2201980" cy="675971"/>
          </a:xfrm>
          <a:solidFill>
            <a:srgbClr val="6A4A62"/>
          </a:solidFill>
        </p:grpSpPr>
        <p:sp>
          <p:nvSpPr>
            <p:cNvPr id="9" name="Rectangle 8">
              <a:extLst>
                <a:ext uri="{FF2B5EF4-FFF2-40B4-BE49-F238E27FC236}">
                  <a16:creationId xmlns:a16="http://schemas.microsoft.com/office/drawing/2014/main" id="{93247CAB-C854-FE46-BE03-CFCAAD1CBC98}"/>
                </a:ext>
              </a:extLst>
            </p:cNvPr>
            <p:cNvSpPr/>
            <p:nvPr/>
          </p:nvSpPr>
          <p:spPr>
            <a:xfrm>
              <a:off x="6874681" y="0"/>
              <a:ext cx="2201980" cy="675971"/>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2CEFE5C-9DDF-A94B-9BA0-69A8BAA2A0DF}"/>
                </a:ext>
              </a:extLst>
            </p:cNvPr>
            <p:cNvSpPr txBox="1"/>
            <p:nvPr/>
          </p:nvSpPr>
          <p:spPr>
            <a:xfrm>
              <a:off x="6990530" y="164591"/>
              <a:ext cx="1552782" cy="346790"/>
            </a:xfrm>
            <a:prstGeom prst="rect">
              <a:avLst/>
            </a:prstGeom>
            <a:grpFill/>
            <a:ln>
              <a:noFill/>
            </a:ln>
          </p:spPr>
          <p:txBody>
            <a:bodyPr wrap="square" rtlCol="0">
              <a:spAutoFit/>
            </a:bodyPr>
            <a:lstStyle/>
            <a:p>
              <a:r>
                <a:rPr lang="en-US" sz="2600" dirty="0">
                  <a:solidFill>
                    <a:schemeClr val="bg1"/>
                  </a:solidFill>
                </a:rPr>
                <a:t>Quality Indicator </a:t>
              </a:r>
            </a:p>
          </p:txBody>
        </p:sp>
      </p:grpSp>
      <p:sp>
        <p:nvSpPr>
          <p:cNvPr id="17" name="Content Placeholder 3"/>
          <p:cNvSpPr txBox="1">
            <a:spLocks/>
          </p:cNvSpPr>
          <p:nvPr/>
        </p:nvSpPr>
        <p:spPr>
          <a:xfrm>
            <a:off x="679623" y="1891345"/>
            <a:ext cx="4119842" cy="3227653"/>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6A4A62"/>
                </a:solidFill>
              </a:rPr>
              <a:t>To what extent did your district/school </a:t>
            </a:r>
            <a:r>
              <a:rPr lang="en-US" sz="2400" b="1" dirty="0">
                <a:solidFill>
                  <a:srgbClr val="5E3E60"/>
                </a:solidFill>
              </a:rPr>
              <a:t>maximize the expertise and resources of all stakeholder groups </a:t>
            </a:r>
            <a:r>
              <a:rPr lang="en-US" sz="2400" dirty="0">
                <a:solidFill>
                  <a:srgbClr val="5E3E60"/>
                </a:solidFill>
              </a:rPr>
              <a:t>to support ongoing professional development activities?</a:t>
            </a:r>
          </a:p>
        </p:txBody>
      </p:sp>
      <p:sp>
        <p:nvSpPr>
          <p:cNvPr id="6" name="TextBox 5"/>
          <p:cNvSpPr txBox="1"/>
          <p:nvPr/>
        </p:nvSpPr>
        <p:spPr>
          <a:xfrm>
            <a:off x="5452655" y="1154681"/>
            <a:ext cx="3459708" cy="646331"/>
          </a:xfrm>
          <a:prstGeom prst="rect">
            <a:avLst/>
          </a:prstGeom>
          <a:noFill/>
        </p:spPr>
        <p:txBody>
          <a:bodyPr wrap="square" rtlCol="0">
            <a:spAutoFit/>
          </a:bodyPr>
          <a:lstStyle/>
          <a:p>
            <a:r>
              <a:rPr lang="en-US" sz="3600" b="1" dirty="0">
                <a:solidFill>
                  <a:srgbClr val="6A4A62"/>
                </a:solidFill>
              </a:rPr>
              <a:t>Best Practices</a:t>
            </a:r>
          </a:p>
        </p:txBody>
      </p:sp>
      <p:sp>
        <p:nvSpPr>
          <p:cNvPr id="23" name="TextBox 22"/>
          <p:cNvSpPr txBox="1"/>
          <p:nvPr/>
        </p:nvSpPr>
        <p:spPr>
          <a:xfrm>
            <a:off x="5452655" y="1920121"/>
            <a:ext cx="6379382" cy="2893100"/>
          </a:xfrm>
          <a:prstGeom prst="rect">
            <a:avLst/>
          </a:prstGeom>
          <a:noFill/>
        </p:spPr>
        <p:txBody>
          <a:bodyPr wrap="square" rtlCol="0">
            <a:spAutoFit/>
          </a:bodyPr>
          <a:lstStyle/>
          <a:p>
            <a:pPr marL="285750" lvl="0" indent="-285750">
              <a:lnSpc>
                <a:spcPct val="90000"/>
              </a:lnSpc>
              <a:spcBef>
                <a:spcPts val="1000"/>
              </a:spcBef>
              <a:buClr>
                <a:srgbClr val="684860"/>
              </a:buClr>
              <a:buFont typeface="Arial" panose="020B0604020202020204" pitchFamily="34" charset="0"/>
              <a:buChar char="•"/>
            </a:pPr>
            <a:r>
              <a:rPr lang="en-US" dirty="0"/>
              <a:t>Poll school staff members, community providers, students, and caregivers about expertise.</a:t>
            </a:r>
          </a:p>
          <a:p>
            <a:pPr marL="285750" lvl="0" indent="-285750">
              <a:lnSpc>
                <a:spcPct val="90000"/>
              </a:lnSpc>
              <a:spcBef>
                <a:spcPts val="1000"/>
              </a:spcBef>
              <a:buClr>
                <a:srgbClr val="684860"/>
              </a:buClr>
              <a:buFont typeface="Arial" panose="020B0604020202020204" pitchFamily="34" charset="0"/>
              <a:buChar char="•"/>
            </a:pPr>
            <a:r>
              <a:rPr lang="en-US" dirty="0"/>
              <a:t>Offer professional development activities that use the diverse knowledge and skills of stakeholder groups. </a:t>
            </a:r>
          </a:p>
          <a:p>
            <a:pPr marL="285750" lvl="0" indent="-285750">
              <a:lnSpc>
                <a:spcPct val="90000"/>
              </a:lnSpc>
              <a:spcBef>
                <a:spcPts val="1000"/>
              </a:spcBef>
              <a:buClr>
                <a:srgbClr val="684860"/>
              </a:buClr>
              <a:buFont typeface="Arial" panose="020B0604020202020204" pitchFamily="34" charset="0"/>
              <a:buChar char="•"/>
            </a:pPr>
            <a:r>
              <a:rPr lang="en-US" dirty="0"/>
              <a:t>Train school and community employed mental health providers together.</a:t>
            </a:r>
          </a:p>
          <a:p>
            <a:pPr marL="285750" lvl="0" indent="-285750">
              <a:lnSpc>
                <a:spcPct val="90000"/>
              </a:lnSpc>
              <a:spcBef>
                <a:spcPts val="1000"/>
              </a:spcBef>
              <a:buClr>
                <a:srgbClr val="684860"/>
              </a:buClr>
              <a:buFont typeface="Arial" panose="020B0604020202020204" pitchFamily="34" charset="0"/>
              <a:buChar char="•"/>
            </a:pPr>
            <a:r>
              <a:rPr lang="en-US" dirty="0"/>
              <a:t>Engage youth and family leaders and advocates in professional development as trainers and learners.</a:t>
            </a:r>
          </a:p>
          <a:p>
            <a:pPr marL="285750" lvl="0" indent="-285750">
              <a:lnSpc>
                <a:spcPct val="90000"/>
              </a:lnSpc>
              <a:spcBef>
                <a:spcPts val="1000"/>
              </a:spcBef>
              <a:buClr>
                <a:srgbClr val="684860"/>
              </a:buClr>
              <a:buFont typeface="Arial" panose="020B0604020202020204" pitchFamily="34" charset="0"/>
              <a:buChar char="•"/>
            </a:pPr>
            <a:r>
              <a:rPr lang="en-US" dirty="0"/>
              <a:t>Use diverse professional development mechanisms.</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cxnSp>
        <p:nvCxnSpPr>
          <p:cNvPr id="13" name="Straight Connector 12">
            <a:extLst>
              <a:ext uri="{C183D7F6-B498-43B3-948B-1728B52AA6E4}">
                <adec:decorative xmlns:adec="http://schemas.microsoft.com/office/drawing/2017/decorative" val="1"/>
              </a:ext>
            </a:extLst>
          </p:cNvPr>
          <p:cNvCxnSpPr/>
          <p:nvPr/>
        </p:nvCxnSpPr>
        <p:spPr>
          <a:xfrm flipH="1">
            <a:off x="5161350" y="1710680"/>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3B09F054-545D-4063-B86A-7977204F3139}"/>
              </a:ext>
            </a:extLst>
          </p:cNvPr>
          <p:cNvSpPr>
            <a:spLocks noGrp="1"/>
          </p:cNvSpPr>
          <p:nvPr>
            <p:ph type="title"/>
          </p:nvPr>
        </p:nvSpPr>
        <p:spPr/>
        <p:txBody>
          <a:bodyPr/>
          <a:lstStyle/>
          <a:p>
            <a:r>
              <a:rPr lang="en-US" dirty="0"/>
              <a:t>Quality Indicator</a:t>
            </a:r>
          </a:p>
        </p:txBody>
      </p:sp>
      <p:sp>
        <p:nvSpPr>
          <p:cNvPr id="14" name="Footer Placeholder 5">
            <a:extLst>
              <a:ext uri="{FF2B5EF4-FFF2-40B4-BE49-F238E27FC236}">
                <a16:creationId xmlns:a16="http://schemas.microsoft.com/office/drawing/2014/main" id="{4EDF68FF-1E73-BB4E-8F7F-55459A6EECEC}"/>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418579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elpful Tips post-it note">
            <a:extLst>
              <a:ext uri="{FF2B5EF4-FFF2-40B4-BE49-F238E27FC236}">
                <a16:creationId xmlns:a16="http://schemas.microsoft.com/office/drawing/2014/main" id="{7866B674-8583-9D4D-9E4B-F1ECD4DED323}"/>
              </a:ext>
            </a:extLst>
          </p:cNvPr>
          <p:cNvPicPr>
            <a:picLocks noChangeAspect="1"/>
          </p:cNvPicPr>
          <p:nvPr/>
        </p:nvPicPr>
        <p:blipFill rotWithShape="1">
          <a:blip r:embed="rId3">
            <a:duotone>
              <a:srgbClr val="6A4A62">
                <a:shade val="45000"/>
                <a:satMod val="135000"/>
              </a:srgbClr>
              <a:prstClr val="white"/>
            </a:duotone>
          </a:blip>
          <a:srcRect l="9774" t="5770" r="14762" b="8856"/>
          <a:stretch/>
        </p:blipFill>
        <p:spPr>
          <a:xfrm>
            <a:off x="866273" y="1461118"/>
            <a:ext cx="3205827" cy="3581511"/>
          </a:xfrm>
          <a:prstGeom prst="rect">
            <a:avLst/>
          </a:prstGeom>
          <a:effectLst/>
        </p:spPr>
      </p:pic>
      <p:sp>
        <p:nvSpPr>
          <p:cNvPr id="7" name="Title 1"/>
          <p:cNvSpPr>
            <a:spLocks noGrp="1"/>
          </p:cNvSpPr>
          <p:nvPr>
            <p:ph type="title"/>
          </p:nvPr>
        </p:nvSpPr>
        <p:spPr>
          <a:xfrm>
            <a:off x="5162947" y="859955"/>
            <a:ext cx="7010055" cy="597219"/>
          </a:xfrm>
        </p:spPr>
        <p:txBody>
          <a:bodyPr vert="horz" lIns="91440" tIns="45720" rIns="91440" bIns="45720" rtlCol="0" anchor="b">
            <a:noAutofit/>
          </a:bodyPr>
          <a:lstStyle/>
          <a:p>
            <a:r>
              <a:rPr lang="en-US" sz="2800" dirty="0"/>
              <a:t>Examples of Maximizing Expertise</a:t>
            </a:r>
            <a:endParaRPr lang="en-US" sz="2700" dirty="0"/>
          </a:p>
        </p:txBody>
      </p:sp>
      <p:sp>
        <p:nvSpPr>
          <p:cNvPr id="8" name="Content Placeholder 3">
            <a:extLst>
              <a:ext uri="{FF2B5EF4-FFF2-40B4-BE49-F238E27FC236}">
                <a16:creationId xmlns:a16="http://schemas.microsoft.com/office/drawing/2014/main" id="{9CA16F50-3AC3-6B47-AC9D-8A3F34E9E6D4}"/>
              </a:ext>
            </a:extLst>
          </p:cNvPr>
          <p:cNvSpPr>
            <a:spLocks noGrp="1"/>
          </p:cNvSpPr>
          <p:nvPr>
            <p:ph sz="half" idx="4294967295"/>
          </p:nvPr>
        </p:nvSpPr>
        <p:spPr>
          <a:xfrm>
            <a:off x="5162947" y="1741073"/>
            <a:ext cx="6353550" cy="4184004"/>
          </a:xfrm>
          <a:prstGeom prst="rect">
            <a:avLst/>
          </a:prstGeom>
        </p:spPr>
        <p:txBody>
          <a:bodyPr vert="horz" lIns="91440" tIns="45720" rIns="91440" bIns="45720" rtlCol="0">
            <a:normAutofit/>
          </a:bodyPr>
          <a:lstStyle/>
          <a:p>
            <a:pPr lvl="0">
              <a:spcAft>
                <a:spcPts val="600"/>
              </a:spcAft>
              <a:buClr>
                <a:srgbClr val="684860"/>
              </a:buClr>
            </a:pPr>
            <a:r>
              <a:rPr lang="en-US" sz="2000" dirty="0"/>
              <a:t>Community mental health providers training teachers on identification of mental health problems</a:t>
            </a:r>
          </a:p>
          <a:p>
            <a:pPr lvl="0">
              <a:spcAft>
                <a:spcPts val="600"/>
              </a:spcAft>
              <a:buClr>
                <a:srgbClr val="684860"/>
              </a:buClr>
            </a:pPr>
            <a:r>
              <a:rPr lang="en-US" sz="2000" dirty="0"/>
              <a:t>School psychologists training community mental health providers on school language and policy</a:t>
            </a:r>
          </a:p>
          <a:p>
            <a:pPr marL="171450" lvl="0" indent="-171450">
              <a:spcAft>
                <a:spcPts val="600"/>
              </a:spcAft>
              <a:buClr>
                <a:srgbClr val="684860"/>
              </a:buClr>
            </a:pPr>
            <a:r>
              <a:rPr lang="en-US" sz="2000" dirty="0"/>
              <a:t>Youth and family members training school-based mental health providers on effective ways to engage and support student mental health</a:t>
            </a:r>
          </a:p>
          <a:p>
            <a:pPr marL="171450" lvl="0" indent="-171450">
              <a:buClr>
                <a:srgbClr val="684860"/>
              </a:buClr>
            </a:pPr>
            <a:r>
              <a:rPr lang="en-US" sz="2000" dirty="0"/>
              <a:t>Training school staff as trainers of an evidence-based mental health practice to train the larger community mental health workforce</a:t>
            </a:r>
          </a:p>
          <a:p>
            <a:endParaRPr lang="en-US" sz="2000" dirty="0"/>
          </a:p>
        </p:txBody>
      </p:sp>
      <p:cxnSp>
        <p:nvCxnSpPr>
          <p:cNvPr id="11" name="Straight Connector 10">
            <a:extLst>
              <a:ext uri="{C183D7F6-B498-43B3-948B-1728B52AA6E4}">
                <adec:decorative xmlns:adec="http://schemas.microsoft.com/office/drawing/2017/decorative" val="1"/>
              </a:ext>
            </a:extLst>
          </p:cNvPr>
          <p:cNvCxnSpPr/>
          <p:nvPr/>
        </p:nvCxnSpPr>
        <p:spPr>
          <a:xfrm flipH="1">
            <a:off x="4847085" y="1741073"/>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9" name="Footer Placeholder 5">
            <a:extLst>
              <a:ext uri="{FF2B5EF4-FFF2-40B4-BE49-F238E27FC236}">
                <a16:creationId xmlns:a16="http://schemas.microsoft.com/office/drawing/2014/main" id="{7F433838-E646-434E-8781-2B941B07886A}"/>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133744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Quality Indicator header">
            <a:extLst>
              <a:ext uri="{FF2B5EF4-FFF2-40B4-BE49-F238E27FC236}">
                <a16:creationId xmlns:a16="http://schemas.microsoft.com/office/drawing/2014/main" id="{457AE95C-0796-6445-A726-296B83502423}"/>
              </a:ext>
            </a:extLst>
          </p:cNvPr>
          <p:cNvGrpSpPr/>
          <p:nvPr/>
        </p:nvGrpSpPr>
        <p:grpSpPr>
          <a:xfrm>
            <a:off x="35861" y="0"/>
            <a:ext cx="3761117" cy="959880"/>
            <a:chOff x="6874681" y="0"/>
            <a:chExt cx="2201980" cy="675971"/>
          </a:xfrm>
          <a:solidFill>
            <a:srgbClr val="6A4A62"/>
          </a:solidFill>
        </p:grpSpPr>
        <p:sp>
          <p:nvSpPr>
            <p:cNvPr id="8" name="Rectangle 8">
              <a:extLst>
                <a:ext uri="{FF2B5EF4-FFF2-40B4-BE49-F238E27FC236}">
                  <a16:creationId xmlns:a16="http://schemas.microsoft.com/office/drawing/2014/main" id="{2AEFEFF3-F1AD-3844-8339-F15A12229032}"/>
                </a:ext>
              </a:extLst>
            </p:cNvPr>
            <p:cNvSpPr/>
            <p:nvPr/>
          </p:nvSpPr>
          <p:spPr>
            <a:xfrm>
              <a:off x="6874681" y="0"/>
              <a:ext cx="2201980" cy="675971"/>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4E79223-6649-ED44-99F8-3CF91BE6BB96}"/>
                </a:ext>
              </a:extLst>
            </p:cNvPr>
            <p:cNvSpPr txBox="1"/>
            <p:nvPr/>
          </p:nvSpPr>
          <p:spPr>
            <a:xfrm>
              <a:off x="6990530" y="164591"/>
              <a:ext cx="1722501" cy="346790"/>
            </a:xfrm>
            <a:prstGeom prst="rect">
              <a:avLst/>
            </a:prstGeom>
            <a:grpFill/>
            <a:ln>
              <a:noFill/>
            </a:ln>
          </p:spPr>
          <p:txBody>
            <a:bodyPr wrap="square" rtlCol="0">
              <a:spAutoFit/>
            </a:bodyPr>
            <a:lstStyle/>
            <a:p>
              <a:r>
                <a:rPr lang="en-US" sz="2600" dirty="0">
                  <a:solidFill>
                    <a:schemeClr val="bg1"/>
                  </a:solidFill>
                </a:rPr>
                <a:t>Quality Indicators </a:t>
              </a:r>
            </a:p>
          </p:txBody>
        </p:sp>
      </p:grpSp>
      <p:sp>
        <p:nvSpPr>
          <p:cNvPr id="4" name="Text Placeholder 3"/>
          <p:cNvSpPr>
            <a:spLocks noGrp="1"/>
          </p:cNvSpPr>
          <p:nvPr>
            <p:ph type="body" sz="half" idx="2"/>
          </p:nvPr>
        </p:nvSpPr>
        <p:spPr>
          <a:xfrm>
            <a:off x="313644" y="2658590"/>
            <a:ext cx="4517848" cy="1821062"/>
          </a:xfrm>
        </p:spPr>
        <p:txBody>
          <a:bodyPr>
            <a:noAutofit/>
          </a:bodyPr>
          <a:lstStyle/>
          <a:p>
            <a:pPr algn="r"/>
            <a:r>
              <a:rPr lang="en-US" sz="3200" dirty="0">
                <a:solidFill>
                  <a:srgbClr val="684860"/>
                </a:solidFill>
              </a:rPr>
              <a:t>Funding and Resources for a Multitiered System of Support</a:t>
            </a:r>
          </a:p>
        </p:txBody>
      </p:sp>
      <p:sp>
        <p:nvSpPr>
          <p:cNvPr id="3" name="Content Placeholder 2"/>
          <p:cNvSpPr>
            <a:spLocks noGrp="1"/>
          </p:cNvSpPr>
          <p:nvPr>
            <p:ph idx="1"/>
          </p:nvPr>
        </p:nvSpPr>
        <p:spPr>
          <a:xfrm>
            <a:off x="5280674" y="1311688"/>
            <a:ext cx="6645628" cy="4934997"/>
          </a:xfrm>
        </p:spPr>
        <p:txBody>
          <a:bodyPr>
            <a:normAutofit/>
          </a:bodyPr>
          <a:lstStyle/>
          <a:p>
            <a:pPr lvl="0"/>
            <a:endParaRPr lang="en-US" sz="2400" dirty="0"/>
          </a:p>
          <a:p>
            <a:pPr marL="0" lvl="0" indent="0">
              <a:spcAft>
                <a:spcPts val="600"/>
              </a:spcAft>
              <a:buNone/>
            </a:pPr>
            <a:r>
              <a:rPr lang="en-US" sz="2400" b="1" dirty="0">
                <a:solidFill>
                  <a:srgbClr val="684860"/>
                </a:solidFill>
              </a:rPr>
              <a:t>To what extent did your district/school have funding and resources to support: </a:t>
            </a:r>
          </a:p>
          <a:p>
            <a:r>
              <a:rPr lang="en-US" sz="2400" u="sng" dirty="0"/>
              <a:t>Tier 1</a:t>
            </a:r>
            <a:r>
              <a:rPr lang="en-US" sz="2400" dirty="0"/>
              <a:t> (mental health promotion) services?</a:t>
            </a:r>
          </a:p>
          <a:p>
            <a:r>
              <a:rPr lang="en-US" sz="2400" u="sng" dirty="0"/>
              <a:t>Tier 2</a:t>
            </a:r>
            <a:r>
              <a:rPr lang="en-US" sz="2400" dirty="0"/>
              <a:t> (early intervention) services?</a:t>
            </a:r>
          </a:p>
          <a:p>
            <a:pPr lvl="0">
              <a:spcAft>
                <a:spcPts val="600"/>
              </a:spcAft>
            </a:pPr>
            <a:r>
              <a:rPr lang="en-US" sz="2400" u="sng" dirty="0"/>
              <a:t>Tier 3</a:t>
            </a:r>
            <a:r>
              <a:rPr lang="en-US" sz="2400" dirty="0"/>
              <a:t> (treatment) services?</a:t>
            </a:r>
          </a:p>
          <a:p>
            <a:pPr marL="0" lvl="0" indent="0">
              <a:buNone/>
            </a:pPr>
            <a:r>
              <a:rPr lang="en-US" sz="2400" b="1" dirty="0">
                <a:solidFill>
                  <a:srgbClr val="684860"/>
                </a:solidFill>
              </a:rPr>
              <a:t>To what extent did your school maximize reimbursement opportunities for eligible services?</a:t>
            </a:r>
            <a:endParaRPr lang="en-US" sz="2400" dirty="0">
              <a:solidFill>
                <a:srgbClr val="684860"/>
              </a:solidFill>
            </a:endParaRPr>
          </a:p>
        </p:txBody>
      </p:sp>
      <p:pic>
        <p:nvPicPr>
          <p:cNvPr id="14" name="Picture 1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cxnSp>
        <p:nvCxnSpPr>
          <p:cNvPr id="11" name="Straight Connector 10">
            <a:extLst>
              <a:ext uri="{C183D7F6-B498-43B3-948B-1728B52AA6E4}">
                <adec:decorative xmlns:adec="http://schemas.microsoft.com/office/drawing/2017/decorative" val="1"/>
              </a:ext>
            </a:extLst>
          </p:cNvPr>
          <p:cNvCxnSpPr/>
          <p:nvPr/>
        </p:nvCxnSpPr>
        <p:spPr>
          <a:xfrm flipH="1">
            <a:off x="5049259" y="1673075"/>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2A34F31D-73BA-46B8-8DAA-8F1BA78244F7}"/>
              </a:ext>
            </a:extLst>
          </p:cNvPr>
          <p:cNvSpPr>
            <a:spLocks noGrp="1"/>
          </p:cNvSpPr>
          <p:nvPr>
            <p:ph type="title"/>
          </p:nvPr>
        </p:nvSpPr>
        <p:spPr/>
        <p:txBody>
          <a:bodyPr/>
          <a:lstStyle/>
          <a:p>
            <a:r>
              <a:rPr lang="en-US" dirty="0"/>
              <a:t>Quality</a:t>
            </a:r>
            <a:r>
              <a:rPr lang="en-US" baseline="0" dirty="0"/>
              <a:t> Indicators</a:t>
            </a:r>
            <a:endParaRPr lang="en-US" dirty="0"/>
          </a:p>
        </p:txBody>
      </p:sp>
      <p:sp>
        <p:nvSpPr>
          <p:cNvPr id="12" name="Footer Placeholder 5">
            <a:extLst>
              <a:ext uri="{FF2B5EF4-FFF2-40B4-BE49-F238E27FC236}">
                <a16:creationId xmlns:a16="http://schemas.microsoft.com/office/drawing/2014/main" id="{DC7AAC87-DC8A-E646-91B7-0E076E886114}"/>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801651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4294967295"/>
          </p:nvPr>
        </p:nvSpPr>
        <p:spPr>
          <a:xfrm>
            <a:off x="1596285" y="2163614"/>
            <a:ext cx="3493827" cy="2036288"/>
          </a:xfrm>
          <a:prstGeom prst="rect">
            <a:avLst/>
          </a:prstGeom>
        </p:spPr>
        <p:txBody>
          <a:bodyPr>
            <a:normAutofit fontScale="77500" lnSpcReduction="20000"/>
          </a:bodyPr>
          <a:lstStyle/>
          <a:p>
            <a:pPr marL="0" indent="0">
              <a:spcAft>
                <a:spcPts val="600"/>
              </a:spcAft>
              <a:buNone/>
            </a:pPr>
            <a:r>
              <a:rPr lang="en-US" sz="4300" b="1" dirty="0">
                <a:solidFill>
                  <a:srgbClr val="6A4A62"/>
                </a:solidFill>
              </a:rPr>
              <a:t>Reflection:</a:t>
            </a:r>
          </a:p>
          <a:p>
            <a:pPr marL="0" indent="0">
              <a:lnSpc>
                <a:spcPct val="110000"/>
              </a:lnSpc>
              <a:buNone/>
            </a:pPr>
            <a:r>
              <a:rPr lang="en-US" sz="3200" dirty="0">
                <a:solidFill>
                  <a:srgbClr val="684860"/>
                </a:solidFill>
              </a:rPr>
              <a:t>Is your state optimizing Medicaid and private insurance to support school mental health?</a:t>
            </a:r>
          </a:p>
        </p:txBody>
      </p:sp>
      <p:sp>
        <p:nvSpPr>
          <p:cNvPr id="12" name="TextBox 11"/>
          <p:cNvSpPr txBox="1"/>
          <p:nvPr/>
        </p:nvSpPr>
        <p:spPr>
          <a:xfrm>
            <a:off x="6465909" y="1410319"/>
            <a:ext cx="5075302" cy="409599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84860"/>
                </a:solidFill>
                <a:effectLst/>
                <a:uLnTx/>
                <a:uFillTx/>
                <a:latin typeface="Arial" panose="020B0604020202020204"/>
                <a:ea typeface="+mn-ea"/>
                <a:cs typeface="+mn-cs"/>
              </a:rPr>
              <a:t>Questions to Consider</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050" dirty="0">
              <a:solidFill>
                <a:prstClr val="black"/>
              </a:solidFill>
              <a:latin typeface="Arial" panose="020B0604020202020204"/>
            </a:endParaRPr>
          </a:p>
          <a:p>
            <a:pPr marL="342900" marR="0" lvl="0" indent="-342900" defTabSz="914400" rtl="0" eaLnBrk="1" fontAlgn="auto" latinLnBrk="0" hangingPunct="1">
              <a:lnSpc>
                <a:spcPct val="90000"/>
              </a:lnSpc>
              <a:spcBef>
                <a:spcPts val="1000"/>
              </a:spcBef>
              <a:buClr>
                <a:srgbClr val="68486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Who can bill for school-based services in your state?</a:t>
            </a:r>
          </a:p>
          <a:p>
            <a:pPr marL="342900" marR="0" lvl="0" indent="-342900" defTabSz="914400" rtl="0" eaLnBrk="1" fontAlgn="auto" latinLnBrk="0" hangingPunct="1">
              <a:lnSpc>
                <a:spcPct val="90000"/>
              </a:lnSpc>
              <a:spcBef>
                <a:spcPts val="1000"/>
              </a:spcBef>
              <a:buClr>
                <a:srgbClr val="684860"/>
              </a:buClr>
              <a:buSzTx/>
              <a:buFont typeface="Arial" panose="020B0604020202020204" pitchFamily="34" charset="0"/>
              <a:buChar char="•"/>
              <a:tabLst/>
              <a:defRPr/>
            </a:pPr>
            <a:r>
              <a:rPr lang="en-US" sz="2000" dirty="0">
                <a:solidFill>
                  <a:prstClr val="black"/>
                </a:solidFill>
                <a:latin typeface="Arial" panose="020B0604020202020204"/>
              </a:rPr>
              <a:t>What services are billable?</a:t>
            </a:r>
          </a:p>
          <a:p>
            <a:pPr marL="342900" marR="0" lvl="0" indent="-342900" defTabSz="914400" rtl="0" eaLnBrk="1" fontAlgn="auto" latinLnBrk="0" hangingPunct="1">
              <a:lnSpc>
                <a:spcPct val="90000"/>
              </a:lnSpc>
              <a:spcBef>
                <a:spcPts val="1000"/>
              </a:spcBef>
              <a:buClr>
                <a:srgbClr val="684860"/>
              </a:buClr>
              <a:buSzTx/>
              <a:buFont typeface="Arial" panose="020B0604020202020204" pitchFamily="34" charset="0"/>
              <a:buChar char="•"/>
              <a:tabLst/>
              <a:defRPr/>
            </a:pPr>
            <a:r>
              <a:rPr lang="en-US" sz="2000" dirty="0">
                <a:solidFill>
                  <a:prstClr val="black"/>
                </a:solidFill>
                <a:latin typeface="Arial" panose="020B0604020202020204"/>
              </a:rPr>
              <a:t>Are there services that are billable and are not being billed?</a:t>
            </a:r>
          </a:p>
          <a:p>
            <a:pPr marL="342900" marR="0" lvl="0" indent="-342900" defTabSz="914400" rtl="0" eaLnBrk="1" fontAlgn="auto" latinLnBrk="0" hangingPunct="1">
              <a:lnSpc>
                <a:spcPct val="90000"/>
              </a:lnSpc>
              <a:spcBef>
                <a:spcPts val="1000"/>
              </a:spcBef>
              <a:buClr>
                <a:srgbClr val="684860"/>
              </a:buClr>
              <a:buSzTx/>
              <a:buFont typeface="Arial" panose="020B0604020202020204" pitchFamily="34" charset="0"/>
              <a:buChar char="•"/>
              <a:tabLst/>
              <a:defRPr/>
            </a:pPr>
            <a:r>
              <a:rPr lang="en-US" sz="2000" dirty="0">
                <a:solidFill>
                  <a:prstClr val="black"/>
                </a:solidFill>
                <a:latin typeface="Arial" panose="020B0604020202020204"/>
              </a:rPr>
              <a:t>Are there services that your state would like to consider adding to billable services?</a:t>
            </a:r>
          </a:p>
          <a:p>
            <a:pPr marL="342900" marR="0" lvl="0" indent="-342900" defTabSz="914400" rtl="0" eaLnBrk="1" fontAlgn="auto" latinLnBrk="0" hangingPunct="1">
              <a:lnSpc>
                <a:spcPct val="90000"/>
              </a:lnSpc>
              <a:spcBef>
                <a:spcPts val="1000"/>
              </a:spcBef>
              <a:buClr>
                <a:srgbClr val="684860"/>
              </a:buClr>
              <a:buSzTx/>
              <a:buFont typeface="Arial" panose="020B0604020202020204" pitchFamily="34" charset="0"/>
              <a:buChar char="•"/>
              <a:tabLst/>
              <a:defRPr/>
            </a:pPr>
            <a:r>
              <a:rPr lang="en-US" sz="2000" dirty="0">
                <a:solidFill>
                  <a:prstClr val="black"/>
                </a:solidFill>
                <a:latin typeface="Arial" panose="020B0604020202020204"/>
              </a:rPr>
              <a:t>What other obstacles to reimbursement exist?</a:t>
            </a:r>
          </a:p>
        </p:txBody>
      </p:sp>
      <p:cxnSp>
        <p:nvCxnSpPr>
          <p:cNvPr id="9" name="Straight Connector 8">
            <a:extLst>
              <a:ext uri="{C183D7F6-B498-43B3-948B-1728B52AA6E4}">
                <adec:decorative xmlns:adec="http://schemas.microsoft.com/office/drawing/2017/decorative" val="1"/>
              </a:ext>
            </a:extLst>
          </p:cNvPr>
          <p:cNvCxnSpPr/>
          <p:nvPr/>
        </p:nvCxnSpPr>
        <p:spPr>
          <a:xfrm flipH="1">
            <a:off x="5986199" y="1777657"/>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11" name="Rounded Rectangular Callout 10">
            <a:extLst>
              <a:ext uri="{C183D7F6-B498-43B3-948B-1728B52AA6E4}">
                <adec:decorative xmlns:adec="http://schemas.microsoft.com/office/drawing/2017/decorative" val="1"/>
              </a:ext>
            </a:extLst>
          </p:cNvPr>
          <p:cNvSpPr/>
          <p:nvPr/>
        </p:nvSpPr>
        <p:spPr>
          <a:xfrm>
            <a:off x="1416609" y="1560316"/>
            <a:ext cx="3853181" cy="3242884"/>
          </a:xfrm>
          <a:prstGeom prst="wedgeRoundRectCallout">
            <a:avLst>
              <a:gd name="adj1" fmla="val -27299"/>
              <a:gd name="adj2" fmla="val 73663"/>
              <a:gd name="adj3" fmla="val 16667"/>
            </a:avLst>
          </a:prstGeom>
          <a:noFill/>
          <a:ln w="57150">
            <a:solidFill>
              <a:srgbClr val="6A4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hidden="1">
            <a:extLst>
              <a:ext uri="{FF2B5EF4-FFF2-40B4-BE49-F238E27FC236}">
                <a16:creationId xmlns:a16="http://schemas.microsoft.com/office/drawing/2014/main" id="{BE097E35-4BE0-4531-AC99-BD12E36C02FF}"/>
              </a:ext>
            </a:extLst>
          </p:cNvPr>
          <p:cNvSpPr>
            <a:spLocks noGrp="1"/>
          </p:cNvSpPr>
          <p:nvPr>
            <p:ph type="title" idx="4294967295"/>
          </p:nvPr>
        </p:nvSpPr>
        <p:spPr/>
        <p:txBody>
          <a:bodyPr/>
          <a:lstStyle/>
          <a:p>
            <a:r>
              <a:rPr lang="en-US" dirty="0"/>
              <a:t>Reflection </a:t>
            </a:r>
          </a:p>
        </p:txBody>
      </p:sp>
      <p:sp>
        <p:nvSpPr>
          <p:cNvPr id="10" name="Footer Placeholder 5">
            <a:extLst>
              <a:ext uri="{FF2B5EF4-FFF2-40B4-BE49-F238E27FC236}">
                <a16:creationId xmlns:a16="http://schemas.microsoft.com/office/drawing/2014/main" id="{1DA3868B-118A-2C43-AC1D-7F05BC0965CD}"/>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665114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elpful Tips post-it note">
            <a:extLst>
              <a:ext uri="{FF2B5EF4-FFF2-40B4-BE49-F238E27FC236}">
                <a16:creationId xmlns:a16="http://schemas.microsoft.com/office/drawing/2014/main" id="{1240EB63-47B9-1F44-A12F-ABF74403C6D3}"/>
              </a:ext>
            </a:extLst>
          </p:cNvPr>
          <p:cNvPicPr>
            <a:picLocks noChangeAspect="1"/>
          </p:cNvPicPr>
          <p:nvPr/>
        </p:nvPicPr>
        <p:blipFill rotWithShape="1">
          <a:blip r:embed="rId3">
            <a:duotone>
              <a:srgbClr val="6A4A62">
                <a:shade val="45000"/>
                <a:satMod val="135000"/>
              </a:srgbClr>
              <a:prstClr val="white"/>
            </a:duotone>
          </a:blip>
          <a:srcRect l="9774" t="5770" r="14762" b="8856"/>
          <a:stretch/>
        </p:blipFill>
        <p:spPr>
          <a:xfrm>
            <a:off x="866273" y="1461118"/>
            <a:ext cx="3205827" cy="3581511"/>
          </a:xfrm>
          <a:prstGeom prst="rect">
            <a:avLst/>
          </a:prstGeom>
          <a:effectLst/>
        </p:spPr>
      </p:pic>
      <p:sp>
        <p:nvSpPr>
          <p:cNvPr id="7" name="Title 1"/>
          <p:cNvSpPr>
            <a:spLocks noGrp="1"/>
          </p:cNvSpPr>
          <p:nvPr>
            <p:ph type="title"/>
          </p:nvPr>
        </p:nvSpPr>
        <p:spPr>
          <a:xfrm>
            <a:off x="5304685" y="859955"/>
            <a:ext cx="7436632" cy="597219"/>
          </a:xfrm>
        </p:spPr>
        <p:txBody>
          <a:bodyPr vert="horz" lIns="91440" tIns="45720" rIns="91440" bIns="45720" rtlCol="0" anchor="b">
            <a:noAutofit/>
          </a:bodyPr>
          <a:lstStyle/>
          <a:p>
            <a:r>
              <a:rPr lang="en-US" altLang="en-US" sz="2800" dirty="0">
                <a:ea typeface="Arial Unicode MS" pitchFamily="34" charset="-128"/>
                <a:cs typeface="Arial Unicode MS" pitchFamily="34" charset="-128"/>
              </a:rPr>
              <a:t>5 Medicaid Dimensions to Support </a:t>
            </a:r>
            <a:br>
              <a:rPr lang="en-US" altLang="en-US" sz="2800" dirty="0">
                <a:ea typeface="Arial Unicode MS" pitchFamily="34" charset="-128"/>
                <a:cs typeface="Arial Unicode MS" pitchFamily="34" charset="-128"/>
              </a:rPr>
            </a:br>
            <a:r>
              <a:rPr lang="en-US" altLang="en-US" sz="2800" dirty="0">
                <a:ea typeface="Arial Unicode MS" pitchFamily="34" charset="-128"/>
                <a:cs typeface="Arial Unicode MS" pitchFamily="34" charset="-128"/>
              </a:rPr>
              <a:t>School Mental Health</a:t>
            </a:r>
            <a:endParaRPr lang="en-US" sz="2700" dirty="0"/>
          </a:p>
        </p:txBody>
      </p:sp>
      <p:sp>
        <p:nvSpPr>
          <p:cNvPr id="8" name="Content Placeholder 3">
            <a:extLst>
              <a:ext uri="{FF2B5EF4-FFF2-40B4-BE49-F238E27FC236}">
                <a16:creationId xmlns:a16="http://schemas.microsoft.com/office/drawing/2014/main" id="{9CA16F50-3AC3-6B47-AC9D-8A3F34E9E6D4}"/>
              </a:ext>
            </a:extLst>
          </p:cNvPr>
          <p:cNvSpPr>
            <a:spLocks noGrp="1"/>
          </p:cNvSpPr>
          <p:nvPr>
            <p:ph sz="half" idx="4294967295"/>
          </p:nvPr>
        </p:nvSpPr>
        <p:spPr>
          <a:xfrm>
            <a:off x="5304685" y="1741073"/>
            <a:ext cx="6014103" cy="4184004"/>
          </a:xfrm>
          <a:prstGeom prst="rect">
            <a:avLst/>
          </a:prstGeom>
        </p:spPr>
        <p:txBody>
          <a:bodyPr vert="horz" lIns="91440" tIns="45720" rIns="91440" bIns="45720" rtlCol="0">
            <a:normAutofit/>
          </a:bodyPr>
          <a:lstStyle/>
          <a:p>
            <a:pPr>
              <a:buClr>
                <a:srgbClr val="684860"/>
              </a:buClr>
              <a:buSzPct val="85000"/>
            </a:pPr>
            <a:r>
              <a:rPr lang="en-US" altLang="en-US" sz="2400" dirty="0"/>
              <a:t>Maximize enrollment of eligible children.</a:t>
            </a:r>
          </a:p>
          <a:p>
            <a:pPr>
              <a:buClr>
                <a:srgbClr val="684860"/>
              </a:buClr>
              <a:buSzPct val="85000"/>
            </a:pPr>
            <a:r>
              <a:rPr lang="en-US" altLang="en-US" sz="2400" dirty="0"/>
              <a:t>Expand services and supports.</a:t>
            </a:r>
          </a:p>
          <a:p>
            <a:pPr>
              <a:buClr>
                <a:srgbClr val="684860"/>
              </a:buClr>
              <a:buSzPct val="85000"/>
            </a:pPr>
            <a:r>
              <a:rPr lang="en-US" altLang="en-US" sz="2400" dirty="0"/>
              <a:t>Expand provider types.</a:t>
            </a:r>
          </a:p>
          <a:p>
            <a:pPr>
              <a:buClr>
                <a:srgbClr val="684860"/>
              </a:buClr>
              <a:buSzPct val="85000"/>
            </a:pPr>
            <a:r>
              <a:rPr lang="en-US" altLang="en-US" sz="2400" dirty="0"/>
              <a:t>Use cross-system strategies to optimize funding.</a:t>
            </a:r>
          </a:p>
          <a:p>
            <a:pPr lvl="1">
              <a:buClr>
                <a:srgbClr val="684860"/>
              </a:buClr>
              <a:buSzPct val="85000"/>
            </a:pPr>
            <a:r>
              <a:rPr lang="en-US" altLang="en-US" sz="2000" dirty="0"/>
              <a:t>Braided funding, case rate approaches</a:t>
            </a:r>
          </a:p>
          <a:p>
            <a:pPr>
              <a:buClr>
                <a:srgbClr val="684860"/>
              </a:buClr>
              <a:buSzPct val="85000"/>
            </a:pPr>
            <a:r>
              <a:rPr lang="en-US" altLang="en-US" sz="2400" dirty="0"/>
              <a:t>Improve reimbursement methods.</a:t>
            </a:r>
          </a:p>
          <a:p>
            <a:pPr lvl="1">
              <a:buClr>
                <a:srgbClr val="684860"/>
              </a:buClr>
              <a:buSzPct val="85000"/>
            </a:pPr>
            <a:r>
              <a:rPr lang="en-US" altLang="en-US" sz="2000" dirty="0"/>
              <a:t>Fee for service, prepaid capitation, case rate</a:t>
            </a:r>
          </a:p>
          <a:p>
            <a:pPr marL="0" indent="0">
              <a:buNone/>
            </a:pPr>
            <a:endParaRPr lang="en-US" sz="2000" dirty="0"/>
          </a:p>
        </p:txBody>
      </p:sp>
      <p:cxnSp>
        <p:nvCxnSpPr>
          <p:cNvPr id="11" name="Straight Connector 10">
            <a:extLst>
              <a:ext uri="{C183D7F6-B498-43B3-948B-1728B52AA6E4}">
                <adec:decorative xmlns:adec="http://schemas.microsoft.com/office/drawing/2017/decorative" val="1"/>
              </a:ext>
            </a:extLst>
          </p:cNvPr>
          <p:cNvCxnSpPr/>
          <p:nvPr/>
        </p:nvCxnSpPr>
        <p:spPr>
          <a:xfrm flipH="1">
            <a:off x="4736370" y="1831401"/>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9" name="Footer Placeholder 5">
            <a:extLst>
              <a:ext uri="{FF2B5EF4-FFF2-40B4-BE49-F238E27FC236}">
                <a16:creationId xmlns:a16="http://schemas.microsoft.com/office/drawing/2014/main" id="{62661F33-DCE5-C647-A4A6-86461AC63DC4}"/>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459047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elpful Tips post-it note">
            <a:extLst>
              <a:ext uri="{FF2B5EF4-FFF2-40B4-BE49-F238E27FC236}">
                <a16:creationId xmlns:a16="http://schemas.microsoft.com/office/drawing/2014/main" id="{7827DDD6-C344-6142-9C44-F434E4164C02}"/>
              </a:ext>
            </a:extLst>
          </p:cNvPr>
          <p:cNvPicPr>
            <a:picLocks noChangeAspect="1"/>
          </p:cNvPicPr>
          <p:nvPr/>
        </p:nvPicPr>
        <p:blipFill rotWithShape="1">
          <a:blip r:embed="rId3">
            <a:duotone>
              <a:srgbClr val="6A4A62">
                <a:shade val="45000"/>
                <a:satMod val="135000"/>
              </a:srgbClr>
              <a:prstClr val="white"/>
            </a:duotone>
          </a:blip>
          <a:srcRect l="9774" t="5770" r="14762" b="8856"/>
          <a:stretch/>
        </p:blipFill>
        <p:spPr>
          <a:xfrm>
            <a:off x="866273" y="1461118"/>
            <a:ext cx="3205827" cy="3581511"/>
          </a:xfrm>
          <a:prstGeom prst="rect">
            <a:avLst/>
          </a:prstGeom>
          <a:effectLst/>
        </p:spPr>
      </p:pic>
      <p:sp>
        <p:nvSpPr>
          <p:cNvPr id="7" name="Title 1"/>
          <p:cNvSpPr>
            <a:spLocks noGrp="1"/>
          </p:cNvSpPr>
          <p:nvPr>
            <p:ph type="title"/>
          </p:nvPr>
        </p:nvSpPr>
        <p:spPr>
          <a:xfrm>
            <a:off x="5162947" y="859955"/>
            <a:ext cx="7010055" cy="597219"/>
          </a:xfrm>
        </p:spPr>
        <p:txBody>
          <a:bodyPr vert="horz" lIns="91440" tIns="45720" rIns="91440" bIns="45720" rtlCol="0" anchor="b">
            <a:noAutofit/>
          </a:bodyPr>
          <a:lstStyle/>
          <a:p>
            <a:r>
              <a:rPr lang="en-US" altLang="en-US" sz="2800" dirty="0">
                <a:ea typeface="Arial Unicode MS" pitchFamily="34" charset="-128"/>
                <a:cs typeface="Arial Unicode MS" pitchFamily="34" charset="-128"/>
              </a:rPr>
              <a:t>Medicaid Strategies at the Local Level</a:t>
            </a:r>
            <a:endParaRPr lang="en-US" sz="2700" dirty="0"/>
          </a:p>
        </p:txBody>
      </p:sp>
      <p:sp>
        <p:nvSpPr>
          <p:cNvPr id="8" name="Content Placeholder 3">
            <a:extLst>
              <a:ext uri="{FF2B5EF4-FFF2-40B4-BE49-F238E27FC236}">
                <a16:creationId xmlns:a16="http://schemas.microsoft.com/office/drawing/2014/main" id="{9CA16F50-3AC3-6B47-AC9D-8A3F34E9E6D4}"/>
              </a:ext>
            </a:extLst>
          </p:cNvPr>
          <p:cNvSpPr>
            <a:spLocks noGrp="1"/>
          </p:cNvSpPr>
          <p:nvPr>
            <p:ph sz="half" idx="4294967295"/>
          </p:nvPr>
        </p:nvSpPr>
        <p:spPr>
          <a:xfrm>
            <a:off x="5162947" y="1610550"/>
            <a:ext cx="6252539" cy="4184004"/>
          </a:xfrm>
          <a:prstGeom prst="rect">
            <a:avLst/>
          </a:prstGeom>
        </p:spPr>
        <p:txBody>
          <a:bodyPr vert="horz" lIns="91440" tIns="45720" rIns="91440" bIns="45720" rtlCol="0">
            <a:normAutofit fontScale="77500" lnSpcReduction="20000"/>
          </a:bodyPr>
          <a:lstStyle/>
          <a:p>
            <a:pPr>
              <a:lnSpc>
                <a:spcPct val="110000"/>
              </a:lnSpc>
              <a:buClr>
                <a:srgbClr val="684860"/>
              </a:buClr>
            </a:pPr>
            <a:r>
              <a:rPr lang="en-US" sz="2700" dirty="0"/>
              <a:t>Access Early and Periodic Screening, Diagnostic and Treatment (EPSDT) for universal screening/early identification of mental health risk</a:t>
            </a:r>
          </a:p>
          <a:p>
            <a:pPr>
              <a:lnSpc>
                <a:spcPct val="110000"/>
              </a:lnSpc>
              <a:buClr>
                <a:srgbClr val="684860"/>
              </a:buClr>
            </a:pPr>
            <a:r>
              <a:rPr lang="en-US" sz="2700" dirty="0"/>
              <a:t>Take steps for your school/district to become a </a:t>
            </a:r>
            <a:r>
              <a:rPr lang="en-US" sz="2700" b="1" dirty="0"/>
              <a:t>direct Medicaid provider</a:t>
            </a:r>
          </a:p>
          <a:p>
            <a:pPr>
              <a:lnSpc>
                <a:spcPct val="110000"/>
              </a:lnSpc>
              <a:buClr>
                <a:srgbClr val="684860"/>
              </a:buClr>
            </a:pPr>
            <a:r>
              <a:rPr lang="en-US" sz="2700" dirty="0"/>
              <a:t>Make a plan to identify and </a:t>
            </a:r>
            <a:r>
              <a:rPr lang="en-US" sz="2700" b="1" dirty="0"/>
              <a:t>regularly monitor:</a:t>
            </a:r>
            <a:endParaRPr lang="en-US" sz="2700" dirty="0"/>
          </a:p>
          <a:p>
            <a:pPr lvl="1">
              <a:lnSpc>
                <a:spcPct val="110000"/>
              </a:lnSpc>
              <a:spcBef>
                <a:spcPts val="1000"/>
              </a:spcBef>
              <a:buClr>
                <a:srgbClr val="684860"/>
              </a:buClr>
            </a:pPr>
            <a:r>
              <a:rPr lang="en-US" dirty="0"/>
              <a:t>State </a:t>
            </a:r>
            <a:r>
              <a:rPr lang="en-US" b="1" dirty="0"/>
              <a:t>Medicaid plan and waivers</a:t>
            </a:r>
          </a:p>
          <a:p>
            <a:pPr lvl="1">
              <a:lnSpc>
                <a:spcPct val="110000"/>
              </a:lnSpc>
              <a:spcBef>
                <a:spcPts val="1000"/>
              </a:spcBef>
              <a:buClr>
                <a:srgbClr val="684860"/>
              </a:buClr>
            </a:pPr>
            <a:r>
              <a:rPr lang="en-US" dirty="0"/>
              <a:t>What </a:t>
            </a:r>
            <a:r>
              <a:rPr lang="en-US" b="1" dirty="0"/>
              <a:t>other states </a:t>
            </a:r>
            <a:r>
              <a:rPr lang="en-US" dirty="0"/>
              <a:t>are requesting/receiving CMS approval for</a:t>
            </a:r>
          </a:p>
          <a:p>
            <a:pPr lvl="1">
              <a:lnSpc>
                <a:spcPct val="110000"/>
              </a:lnSpc>
              <a:spcBef>
                <a:spcPts val="1000"/>
              </a:spcBef>
              <a:buClr>
                <a:srgbClr val="684860"/>
              </a:buClr>
            </a:pPr>
            <a:r>
              <a:rPr lang="en-US" b="1" dirty="0"/>
              <a:t>Federal guidance </a:t>
            </a:r>
            <a:r>
              <a:rPr lang="en-US" dirty="0"/>
              <a:t>about Medicaid coverage</a:t>
            </a:r>
          </a:p>
          <a:p>
            <a:pPr lvl="1">
              <a:lnSpc>
                <a:spcPct val="110000"/>
              </a:lnSpc>
              <a:spcBef>
                <a:spcPts val="1000"/>
              </a:spcBef>
              <a:buClr>
                <a:srgbClr val="684860"/>
              </a:buClr>
            </a:pPr>
            <a:r>
              <a:rPr lang="en-US" b="1" dirty="0"/>
              <a:t>Public education/policy </a:t>
            </a:r>
            <a:r>
              <a:rPr lang="en-US" dirty="0"/>
              <a:t>and related resources</a:t>
            </a:r>
          </a:p>
          <a:p>
            <a:pPr marL="0" indent="0">
              <a:buNone/>
            </a:pPr>
            <a:endParaRPr lang="en-US" sz="2000" dirty="0"/>
          </a:p>
        </p:txBody>
      </p:sp>
      <p:cxnSp>
        <p:nvCxnSpPr>
          <p:cNvPr id="11" name="Straight Connector 10">
            <a:extLst>
              <a:ext uri="{C183D7F6-B498-43B3-948B-1728B52AA6E4}">
                <adec:decorative xmlns:adec="http://schemas.microsoft.com/office/drawing/2017/decorative" val="1"/>
              </a:ext>
            </a:extLst>
          </p:cNvPr>
          <p:cNvCxnSpPr/>
          <p:nvPr/>
        </p:nvCxnSpPr>
        <p:spPr>
          <a:xfrm flipH="1">
            <a:off x="4736370" y="1831401"/>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9" name="Footer Placeholder 5">
            <a:extLst>
              <a:ext uri="{FF2B5EF4-FFF2-40B4-BE49-F238E27FC236}">
                <a16:creationId xmlns:a16="http://schemas.microsoft.com/office/drawing/2014/main" id="{92AEB36F-AFB4-134D-94B1-398F0CC42BDA}"/>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301003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433" y="465879"/>
            <a:ext cx="7952509" cy="950102"/>
          </a:xfrm>
        </p:spPr>
        <p:txBody>
          <a:bodyPr>
            <a:normAutofit/>
          </a:bodyPr>
          <a:lstStyle/>
          <a:p>
            <a:r>
              <a:rPr lang="en-US" sz="4000" dirty="0"/>
              <a:t>State Examples</a:t>
            </a:r>
          </a:p>
        </p:txBody>
      </p:sp>
      <p:sp>
        <p:nvSpPr>
          <p:cNvPr id="8" name="Rectangle 7">
            <a:extLst>
              <a:ext uri="{C183D7F6-B498-43B3-948B-1728B52AA6E4}">
                <adec:decorative xmlns:adec="http://schemas.microsoft.com/office/drawing/2017/decorative" val="1"/>
              </a:ext>
            </a:extLst>
          </p:cNvPr>
          <p:cNvSpPr/>
          <p:nvPr/>
        </p:nvSpPr>
        <p:spPr>
          <a:xfrm>
            <a:off x="8775865" y="5243400"/>
            <a:ext cx="3416135" cy="165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C183D7F6-B498-43B3-948B-1728B52AA6E4}">
                <adec:decorative xmlns:adec="http://schemas.microsoft.com/office/drawing/2017/decorative" val="1"/>
              </a:ext>
            </a:extLst>
          </p:cNvPr>
          <p:cNvCxnSpPr/>
          <p:nvPr/>
        </p:nvCxnSpPr>
        <p:spPr>
          <a:xfrm flipH="1">
            <a:off x="3994965" y="1892444"/>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E9C2D3B3-8684-4EAB-BFA0-30D4A95FB287}"/>
              </a:ext>
            </a:extLst>
          </p:cNvPr>
          <p:cNvSpPr>
            <a:spLocks noGrp="1"/>
          </p:cNvSpPr>
          <p:nvPr>
            <p:ph sz="half" idx="4294967295"/>
          </p:nvPr>
        </p:nvSpPr>
        <p:spPr>
          <a:xfrm>
            <a:off x="4250724" y="1680519"/>
            <a:ext cx="7290487" cy="4467630"/>
          </a:xfrm>
          <a:prstGeom prst="rect">
            <a:avLst/>
          </a:prstGeom>
        </p:spPr>
        <p:txBody>
          <a:bodyPr vert="horz" lIns="91440" tIns="45720" rIns="91440" bIns="45720" rtlCol="0">
            <a:noAutofit/>
          </a:bodyPr>
          <a:lstStyle/>
          <a:p>
            <a:pPr marL="342900" indent="-342900">
              <a:buClr>
                <a:srgbClr val="684860"/>
              </a:buClr>
              <a:buFont typeface="Wingdings 2" panose="05020102010507070707" pitchFamily="18" charset="2"/>
              <a:buChar char="ó"/>
            </a:pPr>
            <a:r>
              <a:rPr lang="en-US" sz="1600" b="1" dirty="0"/>
              <a:t>Alabama</a:t>
            </a:r>
            <a:r>
              <a:rPr lang="en-US" sz="1600" dirty="0"/>
              <a:t> – Departments of Education and Mental Health developed cross system funding to support school mental health programming.</a:t>
            </a:r>
          </a:p>
          <a:p>
            <a:pPr marL="342900" indent="-342900">
              <a:buClr>
                <a:srgbClr val="684860"/>
              </a:buClr>
              <a:buFont typeface="Wingdings 2" panose="05020102010507070707" pitchFamily="18" charset="2"/>
              <a:buChar char="ó"/>
            </a:pPr>
            <a:r>
              <a:rPr lang="en-US" sz="1600" b="1" dirty="0"/>
              <a:t>Arkansas</a:t>
            </a:r>
            <a:r>
              <a:rPr lang="en-US" sz="1600" dirty="0"/>
              <a:t> – Department of Social Services revised social work job description to provide care coordination services in the schools; state cross agency partnership to blend-braid funding for school mental health treatment. </a:t>
            </a:r>
          </a:p>
          <a:p>
            <a:pPr marL="342900" indent="-342900">
              <a:buClr>
                <a:srgbClr val="684860"/>
              </a:buClr>
              <a:buFont typeface="Wingdings 2" panose="05020102010507070707" pitchFamily="18" charset="2"/>
              <a:buChar char="ó"/>
            </a:pPr>
            <a:r>
              <a:rPr lang="en-US" sz="1600" b="1" dirty="0"/>
              <a:t>California</a:t>
            </a:r>
            <a:r>
              <a:rPr lang="en-US" sz="1600" dirty="0"/>
              <a:t> – Mental Health Services Act (MHSA) school mental health program funded through additional tax, and local ownership of school mental health program development to fit local needs.</a:t>
            </a:r>
            <a:endParaRPr lang="en-US" sz="1600" b="1" dirty="0"/>
          </a:p>
          <a:p>
            <a:pPr marL="342900" indent="-342900">
              <a:buClr>
                <a:srgbClr val="684860"/>
              </a:buClr>
              <a:buFont typeface="Wingdings 2" panose="05020102010507070707" pitchFamily="18" charset="2"/>
              <a:buChar char="ó"/>
            </a:pPr>
            <a:r>
              <a:rPr lang="en-US" sz="1600" b="1" dirty="0"/>
              <a:t>Michigan</a:t>
            </a:r>
            <a:r>
              <a:rPr lang="en-US" sz="1600" dirty="0"/>
              <a:t> – IDEA Medicaid revised to include Tier 2 &amp; 3 counseling sessions by school professionals.</a:t>
            </a:r>
          </a:p>
          <a:p>
            <a:pPr marL="342900" indent="-342900">
              <a:buClr>
                <a:srgbClr val="684860"/>
              </a:buClr>
              <a:buFont typeface="Wingdings 2" panose="05020102010507070707" pitchFamily="18" charset="2"/>
              <a:buChar char="ó"/>
            </a:pPr>
            <a:r>
              <a:rPr lang="en-US" sz="1600" b="1" dirty="0"/>
              <a:t>South Carolina</a:t>
            </a:r>
            <a:r>
              <a:rPr lang="en-US" sz="1600" dirty="0"/>
              <a:t> – Department of Education developed a Psychosocial Behavioral Health Rehab Medicaid Standard for Tiers 2 &amp; 3 counseling; Department of Mental Health provides state legislative reoccurring funds for rural school mental health.</a:t>
            </a:r>
          </a:p>
          <a:p>
            <a:pPr marL="342900" indent="-342900">
              <a:buClr>
                <a:srgbClr val="684860"/>
              </a:buClr>
              <a:buFont typeface="Wingdings 2" panose="05020102010507070707" pitchFamily="18" charset="2"/>
              <a:buChar char="ó"/>
            </a:pPr>
            <a:r>
              <a:rPr lang="en-US" sz="1600" b="1" dirty="0"/>
              <a:t>Tennessee</a:t>
            </a:r>
            <a:r>
              <a:rPr lang="en-US" sz="1600" dirty="0"/>
              <a:t> – School mental health funding for case managers in schools for Tier 2 &amp; 3 services.</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17" y="1680519"/>
            <a:ext cx="2773760" cy="3832168"/>
          </a:xfrm>
          <a:prstGeom prst="rect">
            <a:avLst/>
          </a:prstGeom>
        </p:spPr>
      </p:pic>
      <p:sp>
        <p:nvSpPr>
          <p:cNvPr id="10" name="Footer Placeholder 5">
            <a:extLst>
              <a:ext uri="{FF2B5EF4-FFF2-40B4-BE49-F238E27FC236}">
                <a16:creationId xmlns:a16="http://schemas.microsoft.com/office/drawing/2014/main" id="{4A64F637-7AB4-B84F-A995-3D98A59FEBE8}"/>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173387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a:extLst>
              <a:ext uri="{C183D7F6-B498-43B3-948B-1728B52AA6E4}">
                <adec:decorative xmlns:adec="http://schemas.microsoft.com/office/drawing/2017/decorative" val="1"/>
              </a:ext>
            </a:extLst>
          </p:cNvPr>
          <p:cNvSpPr/>
          <p:nvPr/>
        </p:nvSpPr>
        <p:spPr>
          <a:xfrm>
            <a:off x="1283747" y="1528852"/>
            <a:ext cx="3853181" cy="3242884"/>
          </a:xfrm>
          <a:prstGeom prst="wedgeRoundRectCallout">
            <a:avLst>
              <a:gd name="adj1" fmla="val -25696"/>
              <a:gd name="adj2" fmla="val 79220"/>
              <a:gd name="adj3" fmla="val 16667"/>
            </a:avLst>
          </a:prstGeom>
          <a:noFill/>
          <a:ln w="57150">
            <a:solidFill>
              <a:srgbClr val="6A4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Content Placeholder 2"/>
          <p:cNvSpPr>
            <a:spLocks noGrp="1"/>
          </p:cNvSpPr>
          <p:nvPr>
            <p:ph sz="half" idx="4294967295"/>
          </p:nvPr>
        </p:nvSpPr>
        <p:spPr>
          <a:xfrm>
            <a:off x="1463423" y="2090163"/>
            <a:ext cx="3493827" cy="2396307"/>
          </a:xfrm>
          <a:prstGeom prst="rect">
            <a:avLst/>
          </a:prstGeom>
        </p:spPr>
        <p:txBody>
          <a:bodyPr>
            <a:normAutofit fontScale="77500" lnSpcReduction="20000"/>
          </a:bodyPr>
          <a:lstStyle/>
          <a:p>
            <a:pPr marL="0" indent="0">
              <a:spcAft>
                <a:spcPts val="600"/>
              </a:spcAft>
              <a:buNone/>
            </a:pPr>
            <a:r>
              <a:rPr lang="en-US" sz="4300" b="1" dirty="0">
                <a:solidFill>
                  <a:srgbClr val="6A4A62"/>
                </a:solidFill>
                <a:latin typeface="Arial" panose="020B0604020202020204" pitchFamily="34" charset="0"/>
                <a:cs typeface="Arial" panose="020B0604020202020204" pitchFamily="34" charset="0"/>
              </a:rPr>
              <a:t>Reflection:</a:t>
            </a:r>
          </a:p>
          <a:p>
            <a:pPr marL="0" indent="0">
              <a:lnSpc>
                <a:spcPct val="110000"/>
              </a:lnSpc>
              <a:buNone/>
            </a:pPr>
            <a:r>
              <a:rPr lang="en-US" sz="3200" dirty="0">
                <a:solidFill>
                  <a:srgbClr val="684860"/>
                </a:solidFill>
                <a:latin typeface="Arial" panose="020B0604020202020204" pitchFamily="34" charset="0"/>
                <a:cs typeface="Arial" panose="020B0604020202020204" pitchFamily="34" charset="0"/>
              </a:rPr>
              <a:t>What policies are in place or should be in place to sustain school mental health in your state or district?</a:t>
            </a:r>
          </a:p>
        </p:txBody>
      </p:sp>
      <p:sp>
        <p:nvSpPr>
          <p:cNvPr id="12" name="TextBox 11"/>
          <p:cNvSpPr txBox="1"/>
          <p:nvPr/>
        </p:nvSpPr>
        <p:spPr>
          <a:xfrm>
            <a:off x="6460447" y="1791600"/>
            <a:ext cx="4791096" cy="320087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684860"/>
                </a:solidFill>
                <a:effectLst/>
                <a:uLnTx/>
                <a:uFillTx/>
                <a:latin typeface="Arial" panose="020B0604020202020204" pitchFamily="34" charset="0"/>
                <a:cs typeface="Arial" panose="020B0604020202020204" pitchFamily="34" charset="0"/>
              </a:rPr>
              <a:t>Questions to Consider</a:t>
            </a:r>
          </a:p>
          <a:p>
            <a:pPr marL="342900" marR="0" lvl="0" indent="-342900" defTabSz="914400" rtl="0" eaLnBrk="1" fontAlgn="auto" latinLnBrk="0" hangingPunct="1">
              <a:lnSpc>
                <a:spcPct val="90000"/>
              </a:lnSpc>
              <a:spcBef>
                <a:spcPts val="1000"/>
              </a:spcBef>
              <a:buClr>
                <a:srgbClr val="68486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policies are currently helping to</a:t>
            </a:r>
            <a:r>
              <a:rPr kumimoji="0" lang="en-US" sz="20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support school mental health efforts?</a:t>
            </a:r>
          </a:p>
          <a:p>
            <a:pPr marL="342900" marR="0" lvl="0" indent="-342900" defTabSz="914400" rtl="0" eaLnBrk="1" fontAlgn="auto" latinLnBrk="0" hangingPunct="1">
              <a:lnSpc>
                <a:spcPct val="90000"/>
              </a:lnSpc>
              <a:spcBef>
                <a:spcPts val="1000"/>
              </a:spcBef>
              <a:buClr>
                <a:srgbClr val="684860"/>
              </a:buClr>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rPr>
              <a:t>What policies need to be in place?</a:t>
            </a:r>
          </a:p>
          <a:p>
            <a:pPr marL="342900" marR="0" lvl="0" indent="-342900" defTabSz="914400" rtl="0" eaLnBrk="1" fontAlgn="auto" latinLnBrk="0" hangingPunct="1">
              <a:lnSpc>
                <a:spcPct val="90000"/>
              </a:lnSpc>
              <a:spcBef>
                <a:spcPts val="1000"/>
              </a:spcBef>
              <a:buClr>
                <a:srgbClr val="684860"/>
              </a:buClr>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rPr>
              <a:t>Who are your advocates and policy champions?</a:t>
            </a:r>
          </a:p>
          <a:p>
            <a:pPr marL="342900" marR="0" lvl="0" indent="-342900" algn="ctr" defTabSz="914400" rtl="0" eaLnBrk="1" fontAlgn="auto" latinLnBrk="0" hangingPunct="1">
              <a:lnSpc>
                <a:spcPct val="100000"/>
              </a:lnSpc>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9" name="Straight Connector 8">
            <a:extLst>
              <a:ext uri="{C183D7F6-B498-43B3-948B-1728B52AA6E4}">
                <adec:decorative xmlns:adec="http://schemas.microsoft.com/office/drawing/2017/decorative" val="1"/>
              </a:ext>
            </a:extLst>
          </p:cNvPr>
          <p:cNvCxnSpPr/>
          <p:nvPr/>
        </p:nvCxnSpPr>
        <p:spPr>
          <a:xfrm flipH="1">
            <a:off x="5978865" y="1584158"/>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66930B3F-866B-449E-BCEE-42F74FB177F8}"/>
              </a:ext>
            </a:extLst>
          </p:cNvPr>
          <p:cNvSpPr>
            <a:spLocks noGrp="1"/>
          </p:cNvSpPr>
          <p:nvPr>
            <p:ph type="title" idx="4294967295"/>
          </p:nvPr>
        </p:nvSpPr>
        <p:spPr/>
        <p:txBody>
          <a:bodyPr/>
          <a:lstStyle/>
          <a:p>
            <a:r>
              <a:rPr lang="en-US" dirty="0"/>
              <a:t>Reflection </a:t>
            </a:r>
          </a:p>
        </p:txBody>
      </p:sp>
      <p:sp>
        <p:nvSpPr>
          <p:cNvPr id="10" name="Footer Placeholder 5">
            <a:extLst>
              <a:ext uri="{FF2B5EF4-FFF2-40B4-BE49-F238E27FC236}">
                <a16:creationId xmlns:a16="http://schemas.microsoft.com/office/drawing/2014/main" id="{A44C7B73-152F-A746-ADE7-A67586A12305}"/>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773219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4211" y="1801475"/>
            <a:ext cx="10873946" cy="4770537"/>
          </a:xfrm>
          <a:prstGeom prst="rect">
            <a:avLst/>
          </a:prstGeom>
        </p:spPr>
        <p:txBody>
          <a:bodyPr wrap="square">
            <a:spAutoFit/>
          </a:bodyPr>
          <a:lstStyle/>
          <a:p>
            <a:r>
              <a:rPr lang="en-US" sz="1900" b="1" dirty="0">
                <a:latin typeface="Arial" panose="020B0604020202020204" pitchFamily="34" charset="0"/>
                <a:cs typeface="Arial" panose="020B0604020202020204" pitchFamily="34" charset="0"/>
              </a:rPr>
              <a:t>Public Domain Notice</a:t>
            </a:r>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All material appearing in this publication except that taken directly from copyrighted sources is in the public domain and may be reproduced or copied without permission from SAMHSA. </a:t>
            </a:r>
          </a:p>
          <a:p>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Do not reproduce or distribute this publication for a fee without specific, written authorization from the MHTTC NCO. </a:t>
            </a:r>
          </a:p>
          <a:p>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All material appearing in this publication should be appropriately cited using the recommended citation below. If content is removed, added, or adapted from the original material in this publication, these modifications should be clearly noted. </a:t>
            </a:r>
          </a:p>
          <a:p>
            <a:endParaRPr lang="en-US" sz="1900" dirty="0">
              <a:effectLst/>
              <a:latin typeface="Arial" panose="020B0604020202020204" pitchFamily="34" charset="0"/>
              <a:cs typeface="Arial" panose="020B0604020202020204" pitchFamily="34" charset="0"/>
            </a:endParaRPr>
          </a:p>
          <a:p>
            <a:r>
              <a:rPr lang="en-US" sz="1900" b="1" dirty="0">
                <a:latin typeface="Arial" panose="020B0604020202020204" pitchFamily="34" charset="0"/>
                <a:cs typeface="Arial" panose="020B0604020202020204" pitchFamily="34" charset="0"/>
              </a:rPr>
              <a:t>Recommended Citation</a:t>
            </a:r>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National Center for School Mental Health and MHTTC Network Coordinating Office. (2019). </a:t>
            </a:r>
            <a:r>
              <a:rPr lang="en-US" sz="1900" i="1" dirty="0">
                <a:latin typeface="Arial" panose="020B0604020202020204" pitchFamily="34" charset="0"/>
                <a:cs typeface="Arial" panose="020B0604020202020204" pitchFamily="34" charset="0"/>
              </a:rPr>
              <a:t>Trainer manual, National School Mental Health Best Practices: Implementation Guidance Modules for States, Districts, and Schools</a:t>
            </a:r>
            <a:r>
              <a:rPr lang="en-US" sz="1900" dirty="0">
                <a:latin typeface="Arial" panose="020B0604020202020204" pitchFamily="34" charset="0"/>
                <a:cs typeface="Arial" panose="020B0604020202020204" pitchFamily="34" charset="0"/>
              </a:rPr>
              <a:t>. Palo Alto, CA: MHTTC Network Coordinating Office. </a:t>
            </a:r>
          </a:p>
          <a:p>
            <a:endParaRPr lang="en-US" sz="1900" dirty="0">
              <a:effectLst/>
              <a:latin typeface="Arial" panose="020B0604020202020204" pitchFamily="34" charset="0"/>
              <a:cs typeface="Arial" panose="020B0604020202020204" pitchFamily="34" charset="0"/>
            </a:endParaRPr>
          </a:p>
        </p:txBody>
      </p:sp>
      <p:grpSp>
        <p:nvGrpSpPr>
          <p:cNvPr id="4" name="Group 3">
            <a:extLst>
              <a:ext uri="{C183D7F6-B498-43B3-948B-1728B52AA6E4}">
                <adec:decorative xmlns:adec="http://schemas.microsoft.com/office/drawing/2017/decorative" val="1"/>
              </a:ext>
            </a:extLst>
          </p:cNvPr>
          <p:cNvGrpSpPr/>
          <p:nvPr/>
        </p:nvGrpSpPr>
        <p:grpSpPr>
          <a:xfrm>
            <a:off x="0" y="-15242"/>
            <a:ext cx="12192000" cy="1691642"/>
            <a:chOff x="0" y="-15242"/>
            <a:chExt cx="12192000" cy="1691642"/>
          </a:xfrm>
        </p:grpSpPr>
        <p:sp>
          <p:nvSpPr>
            <p:cNvPr id="5" name="Rectangle: Single Corner Snipped 4" descr="colored rectangle"/>
            <p:cNvSpPr/>
            <p:nvPr/>
          </p:nvSpPr>
          <p:spPr>
            <a:xfrm flipV="1">
              <a:off x="0" y="-15242"/>
              <a:ext cx="12192000" cy="1691642"/>
            </a:xfrm>
            <a:prstGeom prst="snip1Rect">
              <a:avLst>
                <a:gd name="adj" fmla="val 0"/>
              </a:avLst>
            </a:prstGeom>
            <a:solidFill>
              <a:srgbClr val="91919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pPr>
              <a:endParaRPr lang="en-US" dirty="0">
                <a:solidFill>
                  <a:schemeClr val="bg1"/>
                </a:solidFill>
              </a:endParaRPr>
            </a:p>
          </p:txBody>
        </p:sp>
        <p:pic>
          <p:nvPicPr>
            <p:cNvPr id="6" name="Picture 2" descr="https://dl.boxcloud.com/api/2.0/internal_files/358987105782/versions/379419394182/representations/png_paged_2048x2048/content/1.png?access_token=1!Jj6B2w3-voZD3yWSXhVbFkSloxHSTUZ9qyqKCjCFZkPho3mHZkiVm6EqQeT9XMthxNNeR3zu32yQohwvho1SfPar_oKgY7km1D8en9b4w3GgPu_2_Efv-CUNqQQKHQbrAg6GxfaJ9pPWfPN1CJJGANJE9TaEZunOsnFnx47hO0hyesT2OmsonIdBrGcgOdWHTM8Q25RSMsomu3vJaDkvEOiSscW5ajI5FAMfRI2_0KHCTmb-IOoVAm8fK9K_zDX0ai9Fg0XrHdfPGeSlBuA5BgQgWvsXRgsmPDK5ykw1wJgOMftjNbgp1Zz1vLBH0mkMiES7UlBdUgMirDcEvPB4XF0UJNmcqXHcPzfblKu-kZytXNJlpEnEAHbMOidpS2hM5bTxaFmg5l0i1hfDcwL92YvGwruvZZXC-IyfWR1GNkzACpdGDI6ynYBkKeOIwnV1EpHOWhwFo3lZc3FwOSPPs8rZvHxQmmUSascMlkRbBDLp2coCrYkQFlTi92r5UFWA3ZagbwqMU94GZaXmRN5cw9Sdsm2rscIIfCBGAgiodADCLEFgS5F8HxWsiXyI7W6k8g..&amp;box_client_name=box-content-preview&amp;box_client_version=1.6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47" y="218270"/>
              <a:ext cx="5299037" cy="12246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4318" y="93193"/>
              <a:ext cx="2483160" cy="1474770"/>
            </a:xfrm>
            <a:prstGeom prst="rect">
              <a:avLst/>
            </a:prstGeom>
          </p:spPr>
        </p:pic>
      </p:grpSp>
      <p:sp>
        <p:nvSpPr>
          <p:cNvPr id="2" name="Title 1" hidden="1">
            <a:extLst>
              <a:ext uri="{FF2B5EF4-FFF2-40B4-BE49-F238E27FC236}">
                <a16:creationId xmlns:a16="http://schemas.microsoft.com/office/drawing/2014/main" id="{77F3B472-D232-4A6E-93DB-DDA97A209E35}"/>
              </a:ext>
            </a:extLst>
          </p:cNvPr>
          <p:cNvSpPr>
            <a:spLocks noGrp="1"/>
          </p:cNvSpPr>
          <p:nvPr>
            <p:ph type="title" idx="4294967295"/>
          </p:nvPr>
        </p:nvSpPr>
        <p:spPr/>
        <p:txBody>
          <a:bodyPr/>
          <a:lstStyle/>
          <a:p>
            <a:r>
              <a:rPr lang="en-US" dirty="0"/>
              <a:t>Disclaimer</a:t>
            </a:r>
          </a:p>
        </p:txBody>
      </p:sp>
      <p:sp>
        <p:nvSpPr>
          <p:cNvPr id="11" name="Footer Placeholder 5">
            <a:extLst>
              <a:ext uri="{FF2B5EF4-FFF2-40B4-BE49-F238E27FC236}">
                <a16:creationId xmlns:a16="http://schemas.microsoft.com/office/drawing/2014/main" id="{6585CB98-98B5-BE49-8E58-50527EA8EBE7}"/>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835269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4469" y="881299"/>
            <a:ext cx="7242413" cy="950102"/>
          </a:xfrm>
        </p:spPr>
        <p:txBody>
          <a:bodyPr>
            <a:noAutofit/>
          </a:bodyPr>
          <a:lstStyle/>
          <a:p>
            <a:r>
              <a:rPr lang="en-US" sz="3600" dirty="0"/>
              <a:t>State Example</a:t>
            </a:r>
          </a:p>
        </p:txBody>
      </p:sp>
      <p:sp>
        <p:nvSpPr>
          <p:cNvPr id="6" name="Content Placeholder 2">
            <a:extLst>
              <a:ext uri="{FF2B5EF4-FFF2-40B4-BE49-F238E27FC236}">
                <a16:creationId xmlns:a16="http://schemas.microsoft.com/office/drawing/2014/main" id="{E9C2D3B3-8684-4EAB-BFA0-30D4A95FB287}"/>
              </a:ext>
            </a:extLst>
          </p:cNvPr>
          <p:cNvSpPr>
            <a:spLocks noGrp="1"/>
          </p:cNvSpPr>
          <p:nvPr>
            <p:ph sz="half" idx="4294967295"/>
          </p:nvPr>
        </p:nvSpPr>
        <p:spPr>
          <a:xfrm>
            <a:off x="5284469" y="1831401"/>
            <a:ext cx="6516233" cy="3704449"/>
          </a:xfrm>
          <a:prstGeom prst="rect">
            <a:avLst/>
          </a:prstGeom>
        </p:spPr>
        <p:txBody>
          <a:bodyPr vert="horz" lIns="91440" tIns="45720" rIns="91440" bIns="45720" rtlCol="0">
            <a:normAutofit/>
          </a:bodyPr>
          <a:lstStyle/>
          <a:p>
            <a:pPr marL="0" indent="0">
              <a:lnSpc>
                <a:spcPct val="100000"/>
              </a:lnSpc>
              <a:spcBef>
                <a:spcPts val="0"/>
              </a:spcBef>
              <a:buNone/>
            </a:pPr>
            <a:r>
              <a:rPr lang="en-US" sz="2400" b="1" dirty="0"/>
              <a:t>Nevada</a:t>
            </a:r>
            <a:r>
              <a:rPr lang="en-US" sz="2400" dirty="0"/>
              <a:t> – Governor’s Social Workers in Schools state-funded block grant provides a full-time social worker to address behavioral health issues based on school climate survey data. The 2015 Legislature passed SB 515, Section 23, which funded social workers and other licensed mental health workers. </a:t>
            </a:r>
          </a:p>
          <a:p>
            <a:pPr marL="0" indent="0" algn="just">
              <a:lnSpc>
                <a:spcPct val="100000"/>
              </a:lnSpc>
              <a:spcBef>
                <a:spcPts val="0"/>
              </a:spcBef>
              <a:buNone/>
            </a:pPr>
            <a:endParaRPr lang="en-US" sz="2200" i="1"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982" y="1204808"/>
            <a:ext cx="3224273" cy="4454588"/>
          </a:xfrm>
          <a:prstGeom prst="rect">
            <a:avLst/>
          </a:prstGeom>
        </p:spPr>
      </p:pic>
      <p:cxnSp>
        <p:nvCxnSpPr>
          <p:cNvPr id="7" name="Straight Connector 6">
            <a:extLst>
              <a:ext uri="{C183D7F6-B498-43B3-948B-1728B52AA6E4}">
                <adec:decorative xmlns:adec="http://schemas.microsoft.com/office/drawing/2017/decorative" val="1"/>
              </a:ext>
            </a:extLst>
          </p:cNvPr>
          <p:cNvCxnSpPr/>
          <p:nvPr/>
        </p:nvCxnSpPr>
        <p:spPr>
          <a:xfrm flipH="1">
            <a:off x="4736370" y="1831401"/>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8" name="Footer Placeholder 5">
            <a:extLst>
              <a:ext uri="{FF2B5EF4-FFF2-40B4-BE49-F238E27FC236}">
                <a16:creationId xmlns:a16="http://schemas.microsoft.com/office/drawing/2014/main" id="{41BB700A-5A48-D040-B3B5-218EF1995369}"/>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494087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81" y="414433"/>
            <a:ext cx="11353800" cy="990600"/>
          </a:xfrm>
        </p:spPr>
        <p:txBody>
          <a:bodyPr>
            <a:noAutofit/>
          </a:bodyPr>
          <a:lstStyle/>
          <a:p>
            <a:r>
              <a:rPr lang="en-US" sz="3600" b="1" dirty="0">
                <a:solidFill>
                  <a:srgbClr val="684860"/>
                </a:solidFill>
                <a:latin typeface="Arial" panose="020B0604020202020204" pitchFamily="34" charset="0"/>
                <a:cs typeface="Arial" panose="020B0604020202020204" pitchFamily="34" charset="0"/>
              </a:rPr>
              <a:t>5-Step Process for Strategic </a:t>
            </a:r>
            <a:br>
              <a:rPr lang="en-US" sz="3600" b="1" dirty="0">
                <a:solidFill>
                  <a:srgbClr val="684860"/>
                </a:solidFill>
                <a:latin typeface="Arial" panose="020B0604020202020204" pitchFamily="34" charset="0"/>
                <a:cs typeface="Arial" panose="020B0604020202020204" pitchFamily="34" charset="0"/>
              </a:rPr>
            </a:br>
            <a:r>
              <a:rPr lang="en-US" sz="3600" b="1" dirty="0">
                <a:solidFill>
                  <a:srgbClr val="684860"/>
                </a:solidFill>
                <a:latin typeface="Arial" panose="020B0604020202020204" pitchFamily="34" charset="0"/>
                <a:cs typeface="Arial" panose="020B0604020202020204" pitchFamily="34" charset="0"/>
              </a:rPr>
              <a:t>School Mental Health Financing and Sustainability</a:t>
            </a:r>
          </a:p>
        </p:txBody>
      </p:sp>
      <p:sp>
        <p:nvSpPr>
          <p:cNvPr id="3" name="Content Placeholder 2"/>
          <p:cNvSpPr>
            <a:spLocks noGrp="1"/>
          </p:cNvSpPr>
          <p:nvPr>
            <p:ph sz="quarter" idx="1"/>
          </p:nvPr>
        </p:nvSpPr>
        <p:spPr>
          <a:xfrm>
            <a:off x="652849" y="1773285"/>
            <a:ext cx="5933302" cy="4351338"/>
          </a:xfrm>
        </p:spPr>
        <p:txBody>
          <a:bodyPr>
            <a:normAutofit/>
          </a:bodyPr>
          <a:lstStyle/>
          <a:p>
            <a:pPr marL="514350" indent="-514350">
              <a:spcAft>
                <a:spcPts val="600"/>
              </a:spcAft>
              <a:buClr>
                <a:srgbClr val="684860"/>
              </a:buClr>
              <a:buFont typeface="+mj-lt"/>
              <a:buAutoNum type="arabicPeriod"/>
            </a:pPr>
            <a:r>
              <a:rPr lang="en-US" sz="2600" dirty="0">
                <a:latin typeface="Arial" panose="020B0604020202020204" pitchFamily="34" charset="0"/>
                <a:cs typeface="Arial" panose="020B0604020202020204" pitchFamily="34" charset="0"/>
              </a:rPr>
              <a:t>Clarify what you will need, by when. </a:t>
            </a:r>
          </a:p>
          <a:p>
            <a:pPr marL="514350" indent="-514350">
              <a:spcAft>
                <a:spcPts val="600"/>
              </a:spcAft>
              <a:buClr>
                <a:srgbClr val="684860"/>
              </a:buClr>
              <a:buFont typeface="+mj-lt"/>
              <a:buAutoNum type="arabicPeriod"/>
            </a:pPr>
            <a:r>
              <a:rPr lang="en-US" sz="2600" dirty="0">
                <a:latin typeface="Arial" panose="020B0604020202020204" pitchFamily="34" charset="0"/>
                <a:cs typeface="Arial" panose="020B0604020202020204" pitchFamily="34" charset="0"/>
              </a:rPr>
              <a:t>Map current funding and resources.</a:t>
            </a:r>
          </a:p>
          <a:p>
            <a:pPr marL="514350" indent="-514350">
              <a:spcAft>
                <a:spcPts val="600"/>
              </a:spcAft>
              <a:buClr>
                <a:srgbClr val="684860"/>
              </a:buClr>
              <a:buFont typeface="+mj-lt"/>
              <a:buAutoNum type="arabicPeriod"/>
            </a:pPr>
            <a:r>
              <a:rPr lang="en-US" sz="2600" dirty="0">
                <a:latin typeface="Arial" panose="020B0604020202020204" pitchFamily="34" charset="0"/>
                <a:cs typeface="Arial" panose="020B0604020202020204" pitchFamily="34" charset="0"/>
              </a:rPr>
              <a:t>Determine gaps in needs versus existing resources.</a:t>
            </a:r>
          </a:p>
          <a:p>
            <a:pPr marL="514350" indent="-514350">
              <a:spcAft>
                <a:spcPts val="600"/>
              </a:spcAft>
              <a:buClr>
                <a:srgbClr val="684860"/>
              </a:buClr>
              <a:buFont typeface="+mj-lt"/>
              <a:buAutoNum type="arabicPeriod"/>
            </a:pPr>
            <a:r>
              <a:rPr lang="en-US" sz="2600" dirty="0">
                <a:latin typeface="Arial" panose="020B0604020202020204" pitchFamily="34" charset="0"/>
                <a:cs typeface="Arial" panose="020B0604020202020204" pitchFamily="34" charset="0"/>
              </a:rPr>
              <a:t>Select financing strategies and funding sources.</a:t>
            </a:r>
          </a:p>
          <a:p>
            <a:pPr marL="514350" indent="-514350">
              <a:spcAft>
                <a:spcPts val="600"/>
              </a:spcAft>
              <a:buClr>
                <a:srgbClr val="684860"/>
              </a:buClr>
              <a:buFont typeface="+mj-lt"/>
              <a:buAutoNum type="arabicPeriod"/>
            </a:pPr>
            <a:r>
              <a:rPr lang="en-US" sz="2600" dirty="0">
                <a:latin typeface="Arial" panose="020B0604020202020204" pitchFamily="34" charset="0"/>
                <a:cs typeface="Arial" panose="020B0604020202020204" pitchFamily="34" charset="0"/>
              </a:rPr>
              <a:t>Make and execute a financing action plan.</a:t>
            </a:r>
          </a:p>
          <a:p>
            <a:pPr marL="0" indent="0">
              <a:buNone/>
            </a:pPr>
            <a:endParaRPr lang="en-US" sz="2600" dirty="0">
              <a:latin typeface="Arial" panose="020B0604020202020204" pitchFamily="34" charset="0"/>
              <a:cs typeface="Arial" panose="020B0604020202020204" pitchFamily="34" charset="0"/>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264" t="3531" r="13215"/>
          <a:stretch/>
        </p:blipFill>
        <p:spPr>
          <a:xfrm>
            <a:off x="7454725" y="1873776"/>
            <a:ext cx="3985407" cy="3007144"/>
          </a:xfrm>
          <a:prstGeom prst="rect">
            <a:avLst/>
          </a:prstGeom>
        </p:spPr>
      </p:pic>
      <p:sp>
        <p:nvSpPr>
          <p:cNvPr id="7" name="Footer Placeholder 5">
            <a:extLst>
              <a:ext uri="{FF2B5EF4-FFF2-40B4-BE49-F238E27FC236}">
                <a16:creationId xmlns:a16="http://schemas.microsoft.com/office/drawing/2014/main" id="{6288BB61-BED9-5048-ADFC-7982276103E8}"/>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318002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Resources header">
            <a:extLst>
              <a:ext uri="{FF2B5EF4-FFF2-40B4-BE49-F238E27FC236}">
                <a16:creationId xmlns:a16="http://schemas.microsoft.com/office/drawing/2014/main" id="{4D3067DF-C532-444A-A02A-E155AFDCC162}"/>
              </a:ext>
            </a:extLst>
          </p:cNvPr>
          <p:cNvGrpSpPr/>
          <p:nvPr/>
        </p:nvGrpSpPr>
        <p:grpSpPr>
          <a:xfrm>
            <a:off x="9922681" y="0"/>
            <a:ext cx="2269319" cy="682388"/>
            <a:chOff x="6874681" y="0"/>
            <a:chExt cx="2269319" cy="682388"/>
          </a:xfrm>
        </p:grpSpPr>
        <p:sp>
          <p:nvSpPr>
            <p:cNvPr id="10" name="Rectangle 8">
              <a:extLst>
                <a:ext uri="{FF2B5EF4-FFF2-40B4-BE49-F238E27FC236}">
                  <a16:creationId xmlns:a16="http://schemas.microsoft.com/office/drawing/2014/main" id="{1ED79CCF-C450-6743-9DCF-CA1A5C1FD009}"/>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w="12700" cap="flat" cmpd="sng" algn="ctr">
              <a:solidFill>
                <a:srgbClr val="6A4A62">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23D1CAC8-7F4E-DC45-B67B-4DA4BA960CCC}"/>
                </a:ext>
              </a:extLst>
            </p:cNvPr>
            <p:cNvSpPr txBox="1"/>
            <p:nvPr/>
          </p:nvSpPr>
          <p:spPr>
            <a:xfrm>
              <a:off x="7414792" y="141139"/>
              <a:ext cx="145731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rPr>
                <a:t>Resources</a:t>
              </a:r>
            </a:p>
          </p:txBody>
        </p:sp>
      </p:grpSp>
      <p:sp>
        <p:nvSpPr>
          <p:cNvPr id="2" name="Title 1"/>
          <p:cNvSpPr>
            <a:spLocks noGrp="1"/>
          </p:cNvSpPr>
          <p:nvPr>
            <p:ph type="title"/>
          </p:nvPr>
        </p:nvSpPr>
        <p:spPr>
          <a:xfrm>
            <a:off x="407773" y="341194"/>
            <a:ext cx="9652101" cy="990600"/>
          </a:xfrm>
        </p:spPr>
        <p:txBody>
          <a:bodyPr>
            <a:noAutofit/>
          </a:bodyPr>
          <a:lstStyle/>
          <a:p>
            <a:r>
              <a:rPr lang="en-US" sz="3600" b="1" dirty="0">
                <a:solidFill>
                  <a:srgbClr val="684860"/>
                </a:solidFill>
                <a:latin typeface="+mn-lt"/>
                <a:cs typeface="Arial" pitchFamily="34" charset="0"/>
              </a:rPr>
              <a:t>Financing for What? Worksheet</a:t>
            </a:r>
            <a:br>
              <a:rPr lang="en-US" sz="3600" b="1" dirty="0">
                <a:solidFill>
                  <a:srgbClr val="684860"/>
                </a:solidFill>
                <a:latin typeface="+mn-lt"/>
              </a:rPr>
            </a:br>
            <a:endParaRPr lang="en-US" sz="3600" dirty="0">
              <a:solidFill>
                <a:srgbClr val="684860"/>
              </a:solidFill>
              <a:latin typeface="+mn-lt"/>
            </a:endParaRPr>
          </a:p>
        </p:txBody>
      </p:sp>
      <p:pic>
        <p:nvPicPr>
          <p:cNvPr id="3" name="Picture 2" descr="Screenshot of Financing worksheet"/>
          <p:cNvPicPr>
            <a:picLocks noChangeAspect="1"/>
          </p:cNvPicPr>
          <p:nvPr/>
        </p:nvPicPr>
        <p:blipFill rotWithShape="1">
          <a:blip r:embed="rId3">
            <a:extLst>
              <a:ext uri="{28A0092B-C50C-407E-A947-70E740481C1C}">
                <a14:useLocalDpi xmlns:a14="http://schemas.microsoft.com/office/drawing/2010/main" val="0"/>
              </a:ext>
            </a:extLst>
          </a:blip>
          <a:srcRect l="534" t="523" r="10960" b="-1"/>
          <a:stretch/>
        </p:blipFill>
        <p:spPr>
          <a:xfrm>
            <a:off x="1816442" y="1433384"/>
            <a:ext cx="8404069" cy="4964190"/>
          </a:xfrm>
          <a:prstGeom prst="rect">
            <a:avLst/>
          </a:prstGeom>
          <a:ln>
            <a:solidFill>
              <a:schemeClr val="bg1">
                <a:lumMod val="50000"/>
              </a:schemeClr>
            </a:solidFill>
          </a:ln>
        </p:spPr>
      </p:pic>
      <p:cxnSp>
        <p:nvCxnSpPr>
          <p:cNvPr id="8" name="Straight Connector 7">
            <a:extLst>
              <a:ext uri="{C183D7F6-B498-43B3-948B-1728B52AA6E4}">
                <adec:decorative xmlns:adec="http://schemas.microsoft.com/office/drawing/2017/decorative" val="1"/>
              </a:ext>
            </a:extLst>
          </p:cNvPr>
          <p:cNvCxnSpPr/>
          <p:nvPr/>
        </p:nvCxnSpPr>
        <p:spPr>
          <a:xfrm>
            <a:off x="519859" y="1032473"/>
            <a:ext cx="7512034" cy="1"/>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FB3017C-2FDA-4B20-BD67-B9FC4FD95A82}"/>
              </a:ext>
            </a:extLst>
          </p:cNvPr>
          <p:cNvSpPr txBox="1"/>
          <p:nvPr/>
        </p:nvSpPr>
        <p:spPr>
          <a:xfrm>
            <a:off x="0" y="6488668"/>
            <a:ext cx="19714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(NCSMH, 2018)</a:t>
            </a:r>
          </a:p>
        </p:txBody>
      </p:sp>
    </p:spTree>
    <p:extLst>
      <p:ext uri="{BB962C8B-B14F-4D97-AF65-F5344CB8AC3E}">
        <p14:creationId xmlns:p14="http://schemas.microsoft.com/office/powerpoint/2010/main" val="3481864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Resources header">
            <a:extLst>
              <a:ext uri="{FF2B5EF4-FFF2-40B4-BE49-F238E27FC236}">
                <a16:creationId xmlns:a16="http://schemas.microsoft.com/office/drawing/2014/main" id="{9F990D7A-05C2-7243-9470-20E85F7B1889}"/>
              </a:ext>
            </a:extLst>
          </p:cNvPr>
          <p:cNvGrpSpPr/>
          <p:nvPr/>
        </p:nvGrpSpPr>
        <p:grpSpPr>
          <a:xfrm>
            <a:off x="9922681" y="0"/>
            <a:ext cx="2269319" cy="682388"/>
            <a:chOff x="6874681" y="0"/>
            <a:chExt cx="2269319" cy="682388"/>
          </a:xfrm>
        </p:grpSpPr>
        <p:sp>
          <p:nvSpPr>
            <p:cNvPr id="11" name="Rectangle 8">
              <a:extLst>
                <a:ext uri="{FF2B5EF4-FFF2-40B4-BE49-F238E27FC236}">
                  <a16:creationId xmlns:a16="http://schemas.microsoft.com/office/drawing/2014/main" id="{1DB47F3E-6C25-AB4D-9F6B-B7841090FE6A}"/>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w="12700" cap="flat" cmpd="sng" algn="ctr">
              <a:solidFill>
                <a:srgbClr val="6A4A62">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351E8B30-2227-474C-80B8-6E41BD2DBCF6}"/>
                </a:ext>
              </a:extLst>
            </p:cNvPr>
            <p:cNvSpPr txBox="1"/>
            <p:nvPr/>
          </p:nvSpPr>
          <p:spPr>
            <a:xfrm>
              <a:off x="7414792" y="141139"/>
              <a:ext cx="145731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rPr>
                <a:t>Resources</a:t>
              </a:r>
            </a:p>
          </p:txBody>
        </p:sp>
      </p:grpSp>
      <p:sp>
        <p:nvSpPr>
          <p:cNvPr id="2" name="Title 1"/>
          <p:cNvSpPr>
            <a:spLocks noGrp="1"/>
          </p:cNvSpPr>
          <p:nvPr>
            <p:ph type="title"/>
          </p:nvPr>
        </p:nvSpPr>
        <p:spPr>
          <a:xfrm>
            <a:off x="539275" y="341194"/>
            <a:ext cx="10322616" cy="990600"/>
          </a:xfrm>
        </p:spPr>
        <p:txBody>
          <a:bodyPr>
            <a:noAutofit/>
          </a:bodyPr>
          <a:lstStyle/>
          <a:p>
            <a:r>
              <a:rPr lang="en-US" sz="3600" b="1" dirty="0">
                <a:solidFill>
                  <a:srgbClr val="684860"/>
                </a:solidFill>
                <a:latin typeface="+mn-lt"/>
              </a:rPr>
              <a:t>Funding Resource Mapping Worksheet</a:t>
            </a:r>
            <a:br>
              <a:rPr lang="en-US" sz="3600" b="1" dirty="0">
                <a:solidFill>
                  <a:srgbClr val="684860"/>
                </a:solidFill>
                <a:latin typeface="+mn-lt"/>
              </a:rPr>
            </a:br>
            <a:endParaRPr lang="en-US" sz="3600" dirty="0">
              <a:solidFill>
                <a:srgbClr val="684860"/>
              </a:solidFill>
              <a:latin typeface="+mn-lt"/>
            </a:endParaRPr>
          </a:p>
        </p:txBody>
      </p:sp>
      <p:pic>
        <p:nvPicPr>
          <p:cNvPr id="3" name="Picture 2" descr="Screenshot of Financing workshe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531" y="1486129"/>
            <a:ext cx="8334585" cy="4975530"/>
          </a:xfrm>
          <a:prstGeom prst="rect">
            <a:avLst/>
          </a:prstGeom>
        </p:spPr>
      </p:pic>
      <p:cxnSp>
        <p:nvCxnSpPr>
          <p:cNvPr id="8" name="Straight Connector 7">
            <a:extLst>
              <a:ext uri="{C183D7F6-B498-43B3-948B-1728B52AA6E4}">
                <adec:decorative xmlns:adec="http://schemas.microsoft.com/office/drawing/2017/decorative" val="1"/>
              </a:ext>
            </a:extLst>
          </p:cNvPr>
          <p:cNvCxnSpPr/>
          <p:nvPr/>
        </p:nvCxnSpPr>
        <p:spPr>
          <a:xfrm>
            <a:off x="631069" y="1044994"/>
            <a:ext cx="8562358" cy="0"/>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8514141-70BA-45E5-93A2-90C312AD3BF6}"/>
              </a:ext>
            </a:extLst>
          </p:cNvPr>
          <p:cNvSpPr txBox="1"/>
          <p:nvPr/>
        </p:nvSpPr>
        <p:spPr>
          <a:xfrm>
            <a:off x="0" y="6430613"/>
            <a:ext cx="19714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(NCSMH, 2018)</a:t>
            </a:r>
          </a:p>
        </p:txBody>
      </p:sp>
    </p:spTree>
    <p:extLst>
      <p:ext uri="{BB962C8B-B14F-4D97-AF65-F5344CB8AC3E}">
        <p14:creationId xmlns:p14="http://schemas.microsoft.com/office/powerpoint/2010/main" val="349778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Resources header">
            <a:extLst>
              <a:ext uri="{FF2B5EF4-FFF2-40B4-BE49-F238E27FC236}">
                <a16:creationId xmlns:a16="http://schemas.microsoft.com/office/drawing/2014/main" id="{095218F4-C3C2-F142-90EC-598B7AD469FB}"/>
              </a:ext>
            </a:extLst>
          </p:cNvPr>
          <p:cNvGrpSpPr/>
          <p:nvPr/>
        </p:nvGrpSpPr>
        <p:grpSpPr>
          <a:xfrm>
            <a:off x="9922681" y="0"/>
            <a:ext cx="2269319" cy="682388"/>
            <a:chOff x="6874681" y="0"/>
            <a:chExt cx="2269319" cy="682388"/>
          </a:xfrm>
        </p:grpSpPr>
        <p:sp>
          <p:nvSpPr>
            <p:cNvPr id="11" name="Rectangle 8">
              <a:extLst>
                <a:ext uri="{FF2B5EF4-FFF2-40B4-BE49-F238E27FC236}">
                  <a16:creationId xmlns:a16="http://schemas.microsoft.com/office/drawing/2014/main" id="{5E1C17D3-C316-1E44-A59E-D7EF1027EC83}"/>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w="12700" cap="flat" cmpd="sng" algn="ctr">
              <a:solidFill>
                <a:srgbClr val="6A4A62">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FC748A0-AFFA-5443-A674-4808CC2E620E}"/>
                </a:ext>
              </a:extLst>
            </p:cNvPr>
            <p:cNvSpPr txBox="1"/>
            <p:nvPr/>
          </p:nvSpPr>
          <p:spPr>
            <a:xfrm>
              <a:off x="7414792" y="141139"/>
              <a:ext cx="145731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rPr>
                <a:t>Resources</a:t>
              </a:r>
            </a:p>
          </p:txBody>
        </p:sp>
      </p:grpSp>
      <p:sp>
        <p:nvSpPr>
          <p:cNvPr id="2" name="Title 1"/>
          <p:cNvSpPr>
            <a:spLocks noGrp="1"/>
          </p:cNvSpPr>
          <p:nvPr>
            <p:ph type="title"/>
          </p:nvPr>
        </p:nvSpPr>
        <p:spPr>
          <a:xfrm>
            <a:off x="581642" y="388173"/>
            <a:ext cx="8925833" cy="990600"/>
          </a:xfrm>
        </p:spPr>
        <p:txBody>
          <a:bodyPr>
            <a:noAutofit/>
          </a:bodyPr>
          <a:lstStyle/>
          <a:p>
            <a:r>
              <a:rPr lang="en-US" sz="3600" b="1" dirty="0">
                <a:solidFill>
                  <a:srgbClr val="684860"/>
                </a:solidFill>
                <a:latin typeface="+mn-lt"/>
                <a:cs typeface="Arial" pitchFamily="34" charset="0"/>
              </a:rPr>
              <a:t>Funding Gap Analysis Worksheet</a:t>
            </a:r>
            <a:br>
              <a:rPr lang="en-US" sz="3600" b="1" dirty="0">
                <a:solidFill>
                  <a:srgbClr val="684860"/>
                </a:solidFill>
                <a:latin typeface="+mn-lt"/>
                <a:cs typeface="Arial" pitchFamily="34" charset="0"/>
              </a:rPr>
            </a:br>
            <a:endParaRPr lang="en-US" sz="3600" dirty="0">
              <a:solidFill>
                <a:srgbClr val="684860"/>
              </a:solidFill>
              <a:latin typeface="+mn-lt"/>
            </a:endParaRPr>
          </a:p>
        </p:txBody>
      </p:sp>
      <p:cxnSp>
        <p:nvCxnSpPr>
          <p:cNvPr id="8" name="Straight Connector 7">
            <a:extLst>
              <a:ext uri="{C183D7F6-B498-43B3-948B-1728B52AA6E4}">
                <adec:decorative xmlns:adec="http://schemas.microsoft.com/office/drawing/2017/decorative" val="1"/>
              </a:ext>
            </a:extLst>
          </p:cNvPr>
          <p:cNvCxnSpPr/>
          <p:nvPr/>
        </p:nvCxnSpPr>
        <p:spPr>
          <a:xfrm flipV="1">
            <a:off x="581642" y="1037969"/>
            <a:ext cx="7586174" cy="12355"/>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4" name="Picture 3" descr="Screenshot of Financing workshe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93" y="1700120"/>
            <a:ext cx="10708347" cy="4440703"/>
          </a:xfrm>
          <a:prstGeom prst="rect">
            <a:avLst/>
          </a:prstGeom>
        </p:spPr>
      </p:pic>
      <p:sp>
        <p:nvSpPr>
          <p:cNvPr id="9" name="TextBox 8">
            <a:extLst>
              <a:ext uri="{FF2B5EF4-FFF2-40B4-BE49-F238E27FC236}">
                <a16:creationId xmlns:a16="http://schemas.microsoft.com/office/drawing/2014/main" id="{7B0680DB-A3CA-469F-A9CB-3D82DD408B02}"/>
              </a:ext>
            </a:extLst>
          </p:cNvPr>
          <p:cNvSpPr txBox="1"/>
          <p:nvPr/>
        </p:nvSpPr>
        <p:spPr>
          <a:xfrm>
            <a:off x="0" y="6488668"/>
            <a:ext cx="19714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(NCSMH, 2018)</a:t>
            </a:r>
          </a:p>
        </p:txBody>
      </p:sp>
    </p:spTree>
    <p:extLst>
      <p:ext uri="{BB962C8B-B14F-4D97-AF65-F5344CB8AC3E}">
        <p14:creationId xmlns:p14="http://schemas.microsoft.com/office/powerpoint/2010/main" val="3377861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Resources header">
            <a:extLst>
              <a:ext uri="{FF2B5EF4-FFF2-40B4-BE49-F238E27FC236}">
                <a16:creationId xmlns:a16="http://schemas.microsoft.com/office/drawing/2014/main" id="{DB2FDAAF-A4D5-EB4E-B7A5-60C9687CEFE1}"/>
              </a:ext>
            </a:extLst>
          </p:cNvPr>
          <p:cNvGrpSpPr/>
          <p:nvPr/>
        </p:nvGrpSpPr>
        <p:grpSpPr>
          <a:xfrm>
            <a:off x="9922681" y="0"/>
            <a:ext cx="2269319" cy="682388"/>
            <a:chOff x="6874681" y="0"/>
            <a:chExt cx="2269319" cy="682388"/>
          </a:xfrm>
        </p:grpSpPr>
        <p:sp>
          <p:nvSpPr>
            <p:cNvPr id="11" name="Rectangle 8">
              <a:extLst>
                <a:ext uri="{FF2B5EF4-FFF2-40B4-BE49-F238E27FC236}">
                  <a16:creationId xmlns:a16="http://schemas.microsoft.com/office/drawing/2014/main" id="{86EB70D6-519B-6945-98FC-4AECA52D5B4F}"/>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w="12700" cap="flat" cmpd="sng" algn="ctr">
              <a:solidFill>
                <a:srgbClr val="6A4A62">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AA345DD9-58BB-E344-A8EE-31AA67927554}"/>
                </a:ext>
              </a:extLst>
            </p:cNvPr>
            <p:cNvSpPr txBox="1"/>
            <p:nvPr/>
          </p:nvSpPr>
          <p:spPr>
            <a:xfrm>
              <a:off x="7414792" y="141139"/>
              <a:ext cx="145731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rPr>
                <a:t>Resources</a:t>
              </a:r>
            </a:p>
          </p:txBody>
        </p:sp>
      </p:grpSp>
      <p:sp>
        <p:nvSpPr>
          <p:cNvPr id="2" name="Text Placeholder 2">
            <a:extLst>
              <a:ext uri="{FF2B5EF4-FFF2-40B4-BE49-F238E27FC236}">
                <a16:creationId xmlns:a16="http://schemas.microsoft.com/office/drawing/2014/main" id="{17004C3D-FF44-1E44-94B5-30180D0EA921}"/>
              </a:ext>
            </a:extLst>
          </p:cNvPr>
          <p:cNvSpPr txBox="1">
            <a:spLocks/>
          </p:cNvSpPr>
          <p:nvPr/>
        </p:nvSpPr>
        <p:spPr>
          <a:xfrm>
            <a:off x="245910" y="240034"/>
            <a:ext cx="9702753" cy="5000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684860"/>
                </a:solidFill>
                <a:effectLst/>
                <a:uLnTx/>
                <a:uFillTx/>
                <a:latin typeface="Arial" panose="020B0604020202020204" pitchFamily="34" charset="0"/>
                <a:cs typeface="Arial" panose="020B0604020202020204" pitchFamily="34" charset="0"/>
              </a:rPr>
              <a:t>Developing a Business Plan for Sustaining School Mental Health Services</a:t>
            </a:r>
            <a:endParaRPr kumimoji="0" lang="en-US" sz="3000" b="1" i="0" u="none" strike="noStrike" kern="1200" cap="none" spc="0" normalizeH="0" baseline="0" noProof="0" dirty="0">
              <a:ln>
                <a:noFill/>
              </a:ln>
              <a:solidFill>
                <a:srgbClr val="684860"/>
              </a:solidFill>
              <a:effectLst/>
              <a:uLnTx/>
              <a:uFillTx/>
              <a:latin typeface="Arial" panose="020B0604020202020204" pitchFamily="34" charset="0"/>
              <a:cs typeface="Arial" panose="020B0604020202020204" pitchFamily="34" charset="0"/>
            </a:endParaRPr>
          </a:p>
        </p:txBody>
      </p:sp>
      <p:pic>
        <p:nvPicPr>
          <p:cNvPr id="6" name="Picture 5" descr="Screenshot of Developing a Business Plan for Sustaining School Mental Health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184" y="1508592"/>
            <a:ext cx="3493581" cy="4464415"/>
          </a:xfrm>
          <a:prstGeom prst="rect">
            <a:avLst/>
          </a:prstGeom>
        </p:spPr>
      </p:pic>
      <p:sp>
        <p:nvSpPr>
          <p:cNvPr id="8" name="Content Placeholder 1">
            <a:extLst>
              <a:ext uri="{FF2B5EF4-FFF2-40B4-BE49-F238E27FC236}">
                <a16:creationId xmlns:a16="http://schemas.microsoft.com/office/drawing/2014/main" id="{633DD53B-35DB-7641-B875-13FC2E312829}"/>
              </a:ext>
            </a:extLst>
          </p:cNvPr>
          <p:cNvSpPr txBox="1">
            <a:spLocks/>
          </p:cNvSpPr>
          <p:nvPr/>
        </p:nvSpPr>
        <p:spPr>
          <a:xfrm>
            <a:off x="561454" y="2404176"/>
            <a:ext cx="6339860" cy="2667401"/>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document describes how 3 communities and their lead mental health agencies have worked with schools and other local and state agencies to develop sustainable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(Behrens, Lear, &amp; Price, 2012)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9" name="Straight Connector 8">
            <a:extLst>
              <a:ext uri="{C183D7F6-B498-43B3-948B-1728B52AA6E4}">
                <adec:decorative xmlns:adec="http://schemas.microsoft.com/office/drawing/2017/decorative" val="1"/>
              </a:ext>
            </a:extLst>
          </p:cNvPr>
          <p:cNvCxnSpPr/>
          <p:nvPr/>
        </p:nvCxnSpPr>
        <p:spPr>
          <a:xfrm flipH="1">
            <a:off x="7040768" y="1912328"/>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3" name="Title 2" hidden="1">
            <a:extLst>
              <a:ext uri="{FF2B5EF4-FFF2-40B4-BE49-F238E27FC236}">
                <a16:creationId xmlns:a16="http://schemas.microsoft.com/office/drawing/2014/main" id="{7055E3AB-AA8B-410A-B441-1E196E808F75}"/>
              </a:ext>
            </a:extLst>
          </p:cNvPr>
          <p:cNvSpPr>
            <a:spLocks noGrp="1"/>
          </p:cNvSpPr>
          <p:nvPr>
            <p:ph type="title" idx="4294967295"/>
          </p:nvPr>
        </p:nvSpPr>
        <p:spPr/>
        <p:txBody>
          <a:bodyPr/>
          <a:lstStyle/>
          <a:p>
            <a:pPr rtl="0" eaLnBrk="1" fontAlgn="auto" latinLnBrk="0" hangingPunct="1"/>
            <a:r>
              <a:rPr lang="en-US" sz="3200" b="1" i="0" kern="1200" spc="0" baseline="0" dirty="0">
                <a:ln>
                  <a:noFill/>
                </a:ln>
                <a:solidFill>
                  <a:srgbClr val="684860"/>
                </a:solidFill>
                <a:effectLst/>
                <a:latin typeface="Calibri" panose="020F0502020204030204" pitchFamily="34" charset="0"/>
                <a:ea typeface="+mn-ea"/>
                <a:cs typeface="+mn-cs"/>
              </a:rPr>
              <a:t>Developing a Business Plan for Sustaining School Mental Health Services</a:t>
            </a:r>
            <a:endParaRPr lang="en-US" dirty="0">
              <a:effectLst/>
            </a:endParaRPr>
          </a:p>
          <a:p>
            <a:endParaRPr lang="en-US" dirty="0"/>
          </a:p>
        </p:txBody>
      </p:sp>
      <p:sp>
        <p:nvSpPr>
          <p:cNvPr id="13" name="Footer Placeholder 5">
            <a:extLst>
              <a:ext uri="{FF2B5EF4-FFF2-40B4-BE49-F238E27FC236}">
                <a16:creationId xmlns:a16="http://schemas.microsoft.com/office/drawing/2014/main" id="{5E9B0C20-4C99-D543-83BF-389F178248AE}"/>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1587628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1224093" y="4236438"/>
            <a:ext cx="4793866" cy="1889070"/>
          </a:xfrm>
        </p:spPr>
        <p:txBody>
          <a:bodyPr>
            <a:normAutofit fontScale="40000" lnSpcReduction="20000"/>
          </a:bodyPr>
          <a:lstStyle/>
          <a:p>
            <a:pPr marL="0" indent="0" algn="ctr">
              <a:buNone/>
            </a:pPr>
            <a:r>
              <a:rPr lang="en-US" sz="7500" b="1" dirty="0">
                <a:solidFill>
                  <a:srgbClr val="6A4A62"/>
                </a:solidFill>
                <a:latin typeface="Arial" panose="020B0604020202020204" pitchFamily="34" charset="0"/>
                <a:cs typeface="Arial" panose="020B0604020202020204" pitchFamily="34" charset="0"/>
              </a:rPr>
              <a:t>Discussion</a:t>
            </a:r>
          </a:p>
          <a:p>
            <a:pPr marL="0" indent="0" algn="ctr">
              <a:lnSpc>
                <a:spcPct val="120000"/>
              </a:lnSpc>
              <a:spcBef>
                <a:spcPts val="0"/>
              </a:spcBef>
              <a:buNone/>
            </a:pPr>
            <a:r>
              <a:rPr lang="en-US" sz="5000" dirty="0">
                <a:latin typeface="Arial" panose="020B0604020202020204" pitchFamily="34" charset="0"/>
                <a:cs typeface="Arial" panose="020B0604020202020204" pitchFamily="34" charset="0"/>
              </a:rPr>
              <a:t>How does this content fit with your district understanding and policy/practice related to school mental health funding and sustainability?</a:t>
            </a:r>
          </a:p>
        </p:txBody>
      </p:sp>
      <p:sp>
        <p:nvSpPr>
          <p:cNvPr id="6" name="Title 3">
            <a:extLst>
              <a:ext uri="{FF2B5EF4-FFF2-40B4-BE49-F238E27FC236}">
                <a16:creationId xmlns:a16="http://schemas.microsoft.com/office/drawing/2014/main" id="{734E2AFF-3529-48E3-80D6-185F6D46AFF0}"/>
              </a:ext>
            </a:extLst>
          </p:cNvPr>
          <p:cNvSpPr txBox="1">
            <a:spLocks/>
          </p:cNvSpPr>
          <p:nvPr/>
        </p:nvSpPr>
        <p:spPr>
          <a:xfrm>
            <a:off x="7295635" y="1835259"/>
            <a:ext cx="3738949" cy="8085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6A4A62"/>
                </a:solidFill>
                <a:effectLst/>
                <a:uLnTx/>
                <a:uFillTx/>
                <a:latin typeface="Arial"/>
                <a:ea typeface="+mj-ea"/>
                <a:cs typeface="+mj-cs"/>
              </a:rPr>
              <a:t>Strategic Planning</a:t>
            </a:r>
          </a:p>
        </p:txBody>
      </p:sp>
      <p:sp>
        <p:nvSpPr>
          <p:cNvPr id="7" name="Content Placeholder 2"/>
          <p:cNvSpPr>
            <a:spLocks noGrp="1"/>
          </p:cNvSpPr>
          <p:nvPr>
            <p:ph sz="half" idx="4294967295"/>
          </p:nvPr>
        </p:nvSpPr>
        <p:spPr>
          <a:xfrm>
            <a:off x="7295635" y="2437502"/>
            <a:ext cx="4772798" cy="1851470"/>
          </a:xfrm>
          <a:prstGeom prst="rect">
            <a:avLst/>
          </a:prstGeom>
        </p:spPr>
        <p:txBody>
          <a:bodyPr vert="horz" lIns="91440" tIns="45720" rIns="91440" bIns="45720" rtlCol="0" anchor="ctr">
            <a:normAutofit/>
          </a:bodyPr>
          <a:lstStyle/>
          <a:p>
            <a:pPr>
              <a:buClr>
                <a:srgbClr val="6A4A62"/>
              </a:buClr>
            </a:pPr>
            <a:r>
              <a:rPr lang="en-US" sz="2000" dirty="0">
                <a:latin typeface="Arial" panose="020B0604020202020204" pitchFamily="34" charset="0"/>
                <a:cs typeface="Arial" panose="020B0604020202020204" pitchFamily="34" charset="0"/>
              </a:rPr>
              <a:t>State a specific goal for your district within this domain.</a:t>
            </a:r>
          </a:p>
          <a:p>
            <a:pPr>
              <a:buClr>
                <a:srgbClr val="6A4A62"/>
              </a:buClr>
            </a:pPr>
            <a:r>
              <a:rPr lang="en-US" sz="2000" dirty="0">
                <a:latin typeface="Arial" panose="020B0604020202020204" pitchFamily="34" charset="0"/>
                <a:cs typeface="Arial" panose="020B0604020202020204" pitchFamily="34" charset="0"/>
              </a:rPr>
              <a:t>List 3 potential action steps to move this goal forward.</a:t>
            </a:r>
          </a:p>
        </p:txBody>
      </p:sp>
      <p:cxnSp>
        <p:nvCxnSpPr>
          <p:cNvPr id="8" name="Straight Connector 7">
            <a:extLst>
              <a:ext uri="{C183D7F6-B498-43B3-948B-1728B52AA6E4}">
                <adec:decorative xmlns:adec="http://schemas.microsoft.com/office/drawing/2017/decorative" val="1"/>
              </a:ext>
            </a:extLst>
          </p:cNvPr>
          <p:cNvCxnSpPr/>
          <p:nvPr/>
        </p:nvCxnSpPr>
        <p:spPr>
          <a:xfrm flipH="1">
            <a:off x="6831735" y="1566358"/>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4093" y="1207813"/>
            <a:ext cx="4851306" cy="2871971"/>
          </a:xfrm>
          <a:prstGeom prst="rect">
            <a:avLst/>
          </a:prstGeom>
        </p:spPr>
      </p:pic>
      <p:sp>
        <p:nvSpPr>
          <p:cNvPr id="2" name="Title 1" hidden="1">
            <a:extLst>
              <a:ext uri="{FF2B5EF4-FFF2-40B4-BE49-F238E27FC236}">
                <a16:creationId xmlns:a16="http://schemas.microsoft.com/office/drawing/2014/main" id="{D7162FA4-726E-47CB-8CF9-A8892F3E9875}"/>
              </a:ext>
            </a:extLst>
          </p:cNvPr>
          <p:cNvSpPr>
            <a:spLocks noGrp="1"/>
          </p:cNvSpPr>
          <p:nvPr>
            <p:ph type="title" idx="4294967295"/>
          </p:nvPr>
        </p:nvSpPr>
        <p:spPr/>
        <p:txBody>
          <a:bodyPr/>
          <a:lstStyle/>
          <a:p>
            <a:r>
              <a:rPr lang="en-US" dirty="0"/>
              <a:t>Strategic</a:t>
            </a:r>
            <a:r>
              <a:rPr lang="en-US" baseline="0" dirty="0"/>
              <a:t> Planning</a:t>
            </a:r>
            <a:endParaRPr lang="en-US" dirty="0"/>
          </a:p>
        </p:txBody>
      </p:sp>
      <p:sp>
        <p:nvSpPr>
          <p:cNvPr id="11" name="Footer Placeholder 5">
            <a:extLst>
              <a:ext uri="{FF2B5EF4-FFF2-40B4-BE49-F238E27FC236}">
                <a16:creationId xmlns:a16="http://schemas.microsoft.com/office/drawing/2014/main" id="{8A32E8C0-C2FF-024A-9BED-5909E412F1E4}"/>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849683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4923" y="460827"/>
            <a:ext cx="4730314" cy="674188"/>
          </a:xfrm>
        </p:spPr>
        <p:txBody>
          <a:bodyPr>
            <a:noAutofit/>
          </a:bodyPr>
          <a:lstStyle/>
          <a:p>
            <a:r>
              <a:rPr lang="en-US" sz="3200" b="1" dirty="0">
                <a:solidFill>
                  <a:srgbClr val="6A4A62"/>
                </a:solidFill>
                <a:latin typeface="Arial" panose="020B0604020202020204" pitchFamily="34" charset="0"/>
                <a:cs typeface="Arial" panose="020B0604020202020204" pitchFamily="34" charset="0"/>
              </a:rPr>
              <a:t>Resources</a:t>
            </a:r>
          </a:p>
        </p:txBody>
      </p:sp>
      <p:cxnSp>
        <p:nvCxnSpPr>
          <p:cNvPr id="10" name="Straight Connector 9">
            <a:extLst>
              <a:ext uri="{C183D7F6-B498-43B3-948B-1728B52AA6E4}">
                <adec:decorative xmlns:adec="http://schemas.microsoft.com/office/drawing/2017/decorative" val="1"/>
              </a:ext>
            </a:extLst>
          </p:cNvPr>
          <p:cNvCxnSpPr/>
          <p:nvPr/>
        </p:nvCxnSpPr>
        <p:spPr>
          <a:xfrm>
            <a:off x="811367" y="1035128"/>
            <a:ext cx="7710985" cy="0"/>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
        <p:nvSpPr>
          <p:cNvPr id="6" name="Content Placeholder 2">
            <a:extLst>
              <a:ext uri="{FF2B5EF4-FFF2-40B4-BE49-F238E27FC236}">
                <a16:creationId xmlns:a16="http://schemas.microsoft.com/office/drawing/2014/main" id="{A66DDE0B-7DA3-4FB7-8E25-36A4642201C8}"/>
              </a:ext>
            </a:extLst>
          </p:cNvPr>
          <p:cNvSpPr txBox="1">
            <a:spLocks/>
          </p:cNvSpPr>
          <p:nvPr/>
        </p:nvSpPr>
        <p:spPr>
          <a:xfrm>
            <a:off x="811367" y="1373060"/>
            <a:ext cx="10093036" cy="487362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sz="1500" dirty="0">
                <a:latin typeface="Arial" panose="020B0604020202020204" pitchFamily="34" charset="0"/>
                <a:cs typeface="Arial" panose="020B0604020202020204" pitchFamily="34" charset="0"/>
              </a:rPr>
              <a:t>Armstrong, M. I., Pires, S. A., McCarthy, J., </a:t>
            </a:r>
            <a:r>
              <a:rPr lang="en-US" sz="1500" dirty="0" err="1">
                <a:latin typeface="Arial" panose="020B0604020202020204" pitchFamily="34" charset="0"/>
                <a:cs typeface="Arial" panose="020B0604020202020204" pitchFamily="34" charset="0"/>
              </a:rPr>
              <a:t>Stroul</a:t>
            </a:r>
            <a:r>
              <a:rPr lang="en-US" sz="1500" dirty="0">
                <a:latin typeface="Arial" panose="020B0604020202020204" pitchFamily="34" charset="0"/>
                <a:cs typeface="Arial" panose="020B0604020202020204" pitchFamily="34" charset="0"/>
              </a:rPr>
              <a:t>, B. A., Wood, G. M., &amp; </a:t>
            </a:r>
            <a:r>
              <a:rPr lang="en-US" sz="1500" dirty="0" err="1">
                <a:latin typeface="Arial" panose="020B0604020202020204" pitchFamily="34" charset="0"/>
                <a:cs typeface="Arial" panose="020B0604020202020204" pitchFamily="34" charset="0"/>
              </a:rPr>
              <a:t>Pizzigati</a:t>
            </a:r>
            <a:r>
              <a:rPr lang="en-US" sz="1500" dirty="0">
                <a:latin typeface="Arial" panose="020B0604020202020204" pitchFamily="34" charset="0"/>
                <a:cs typeface="Arial" panose="020B0604020202020204" pitchFamily="34" charset="0"/>
              </a:rPr>
              <a:t>, K., (2006). RTC Study 3: Financing structures and strategies to support effective systems of care—A self-assessment and planning guide: developing a comprehensive financing plan. Tampa, FL: University of South Florida, Louis de la </a:t>
            </a:r>
            <a:r>
              <a:rPr lang="en-US" sz="1500" dirty="0" err="1">
                <a:latin typeface="Arial" panose="020B0604020202020204" pitchFamily="34" charset="0"/>
                <a:cs typeface="Arial" panose="020B0604020202020204" pitchFamily="34" charset="0"/>
              </a:rPr>
              <a:t>Parte</a:t>
            </a:r>
            <a:r>
              <a:rPr lang="en-US" sz="1500" dirty="0">
                <a:latin typeface="Arial" panose="020B0604020202020204" pitchFamily="34" charset="0"/>
                <a:cs typeface="Arial" panose="020B0604020202020204" pitchFamily="34" charset="0"/>
              </a:rPr>
              <a:t> Florida Mental Health Institute (FMHI), Research and Training Center for Children’s Mental Health.  Retrieved from </a:t>
            </a:r>
            <a:r>
              <a:rPr lang="en-US" sz="1500" dirty="0">
                <a:latin typeface="Arial" panose="020B0604020202020204" pitchFamily="34" charset="0"/>
                <a:cs typeface="Arial" panose="020B0604020202020204" pitchFamily="34" charset="0"/>
                <a:hlinkClick r:id="rId4"/>
              </a:rPr>
              <a:t>https://gucchd.georgetown.edu/products/FinancingAssessmentandPlanningGuide.pdf</a:t>
            </a:r>
            <a:r>
              <a:rPr lang="en-US" sz="1500" dirty="0">
                <a:latin typeface="Arial" panose="020B0604020202020204" pitchFamily="34" charset="0"/>
                <a:cs typeface="Arial" panose="020B0604020202020204" pitchFamily="34" charset="0"/>
              </a:rPr>
              <a:t> </a:t>
            </a:r>
          </a:p>
          <a:p>
            <a:pPr marL="0" indent="0">
              <a:lnSpc>
                <a:spcPct val="120000"/>
              </a:lnSpc>
              <a:buNone/>
            </a:pPr>
            <a:r>
              <a:rPr lang="en-US" sz="1500" dirty="0">
                <a:latin typeface="Arial" panose="020B0604020202020204" pitchFamily="34" charset="0"/>
                <a:cs typeface="Arial" panose="020B0604020202020204" pitchFamily="34" charset="0"/>
              </a:rPr>
              <a:t>Behrens, D., Lear, J. G., Price, O. A. (2012). Developing a business plan for sustaining school mental health services: Three success stories. Center for Health and Health Care in Schools, The George Washington University.  Retrieved from </a:t>
            </a:r>
            <a:r>
              <a:rPr lang="en-US" sz="1500" dirty="0">
                <a:latin typeface="Arial" panose="020B0604020202020204" pitchFamily="34" charset="0"/>
                <a:cs typeface="Arial" panose="020B0604020202020204" pitchFamily="34" charset="0"/>
                <a:hlinkClick r:id="rId5"/>
              </a:rPr>
              <a:t>https://hsrc.himmelfarb.gwu.edu/cgi/viewcontent.cgi?referer=https://www.google.com/&amp;httpsredir=1&amp;article=1065&amp;context=sphhs_prev_facpubs</a:t>
            </a:r>
            <a:r>
              <a:rPr lang="en-US" sz="1500" dirty="0">
                <a:latin typeface="Arial" panose="020B0604020202020204" pitchFamily="34" charset="0"/>
                <a:cs typeface="Arial" panose="020B0604020202020204" pitchFamily="34" charset="0"/>
              </a:rPr>
              <a:t> </a:t>
            </a:r>
            <a:endParaRPr lang="en-US" sz="1500" dirty="0">
              <a:latin typeface="Arial" panose="020B0604020202020204" pitchFamily="34" charset="0"/>
              <a:cs typeface="Arial" panose="020B0604020202020204" pitchFamily="34" charset="0"/>
              <a:hlinkClick r:id="rId6"/>
            </a:endParaRPr>
          </a:p>
          <a:p>
            <a:pPr marL="0" indent="0">
              <a:lnSpc>
                <a:spcPct val="120000"/>
              </a:lnSpc>
              <a:buFont typeface="Arial" panose="020B0604020202020204" pitchFamily="34" charset="0"/>
              <a:buNone/>
            </a:pPr>
            <a:r>
              <a:rPr lang="en-US" sz="1500" dirty="0">
                <a:latin typeface="Arial" panose="020B0604020202020204" pitchFamily="34" charset="0"/>
                <a:cs typeface="Arial" panose="020B0604020202020204" pitchFamily="34" charset="0"/>
              </a:rPr>
              <a:t>The Center for Health and Health Care in Schools. (2014, May). Federal education funding guide for SEL programs. Retrieved from </a:t>
            </a:r>
            <a:r>
              <a:rPr lang="en-US" sz="1500" dirty="0">
                <a:latin typeface="Arial" panose="020B0604020202020204" pitchFamily="34" charset="0"/>
                <a:cs typeface="Arial" panose="020B0604020202020204" pitchFamily="34" charset="0"/>
                <a:hlinkClick r:id="rId7"/>
              </a:rPr>
              <a:t>http://healthinschools.org/issue-areas/school-based-mental-health/federal-education-funding-guide-for-sel-programs/#sthash.qKVopO4Q.pkuEOuXj.dpbs</a:t>
            </a:r>
            <a:endParaRPr lang="en-US" sz="1500" dirty="0">
              <a:latin typeface="Arial" panose="020B0604020202020204" pitchFamily="34" charset="0"/>
              <a:cs typeface="Arial" panose="020B0604020202020204" pitchFamily="34" charset="0"/>
            </a:endParaRPr>
          </a:p>
          <a:p>
            <a:pPr marL="0" indent="0">
              <a:lnSpc>
                <a:spcPct val="120000"/>
              </a:lnSpc>
              <a:buNone/>
            </a:pPr>
            <a:r>
              <a:rPr lang="en-US" sz="1500" dirty="0">
                <a:latin typeface="Arial" panose="020B0604020202020204" pitchFamily="34" charset="0"/>
                <a:cs typeface="Arial" panose="020B0604020202020204" pitchFamily="34" charset="0"/>
              </a:rPr>
              <a:t>Guarino, K., Soares, P., </a:t>
            </a:r>
            <a:r>
              <a:rPr lang="en-US" sz="1500" dirty="0" err="1">
                <a:latin typeface="Arial" panose="020B0604020202020204" pitchFamily="34" charset="0"/>
                <a:cs typeface="Arial" panose="020B0604020202020204" pitchFamily="34" charset="0"/>
              </a:rPr>
              <a:t>Konnath</a:t>
            </a:r>
            <a:r>
              <a:rPr lang="en-US" sz="1500" dirty="0">
                <a:latin typeface="Arial" panose="020B0604020202020204" pitchFamily="34" charset="0"/>
                <a:cs typeface="Arial" panose="020B0604020202020204" pitchFamily="34" charset="0"/>
              </a:rPr>
              <a:t>, K., </a:t>
            </a:r>
            <a:r>
              <a:rPr lang="en-US" sz="1500" dirty="0" err="1">
                <a:latin typeface="Arial" panose="020B0604020202020204" pitchFamily="34" charset="0"/>
                <a:cs typeface="Arial" panose="020B0604020202020204" pitchFamily="34" charset="0"/>
              </a:rPr>
              <a:t>Clervil</a:t>
            </a:r>
            <a:r>
              <a:rPr lang="en-US" sz="1500" dirty="0">
                <a:latin typeface="Arial" panose="020B0604020202020204" pitchFamily="34" charset="0"/>
                <a:cs typeface="Arial" panose="020B0604020202020204" pitchFamily="34" charset="0"/>
              </a:rPr>
              <a:t>, R., &amp; Bassuk, E. (2007). Trauma-informed organizational self- assessment for programs serving families experiencing homelessness. Rockville, MD: Center for Mental Health Services, Substance Abuse and Mental Health Services Administration, and the Daniels Fund, the National Child Traumatic Stress Network, and the WK Kellogg Foundation. Retrieved from </a:t>
            </a:r>
            <a:r>
              <a:rPr lang="en-US" sz="1500" dirty="0">
                <a:latin typeface="Arial" panose="020B0604020202020204" pitchFamily="34" charset="0"/>
                <a:cs typeface="Arial" panose="020B0604020202020204" pitchFamily="34" charset="0"/>
                <a:hlinkClick r:id="rId8"/>
              </a:rPr>
              <a:t>http://www.unified-solutions.org/wp-content/uploads/2017/08/HANDOUT_Resiliency-Organizational-Self-Care-Checklist.pdf</a:t>
            </a:r>
            <a:r>
              <a:rPr lang="en-US" sz="1500" dirty="0">
                <a:latin typeface="Arial" panose="020B0604020202020204" pitchFamily="34" charset="0"/>
                <a:cs typeface="Arial" panose="020B0604020202020204" pitchFamily="34" charset="0"/>
              </a:rPr>
              <a:t>   </a:t>
            </a:r>
          </a:p>
          <a:p>
            <a:pPr marL="0" indent="0">
              <a:lnSpc>
                <a:spcPct val="120000"/>
              </a:lnSpc>
              <a:buFont typeface="Arial" panose="020B0604020202020204" pitchFamily="34" charset="0"/>
              <a:buNone/>
            </a:pPr>
            <a:r>
              <a:rPr lang="en-US" sz="1500" dirty="0">
                <a:latin typeface="Arial" panose="020B0604020202020204" pitchFamily="34" charset="0"/>
                <a:cs typeface="Arial" panose="020B0604020202020204" pitchFamily="34" charset="0"/>
              </a:rPr>
              <a:t>  </a:t>
            </a:r>
          </a:p>
          <a:p>
            <a:pPr marL="0" indent="0">
              <a:lnSpc>
                <a:spcPct val="120000"/>
              </a:lnSpc>
              <a:buFont typeface="Arial" panose="020B0604020202020204" pitchFamily="34" charset="0"/>
              <a:buNone/>
            </a:pPr>
            <a:endParaRPr lang="en-US" sz="15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i="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7" name="Title 6" hidden="1">
            <a:extLst>
              <a:ext uri="{FF2B5EF4-FFF2-40B4-BE49-F238E27FC236}">
                <a16:creationId xmlns:a16="http://schemas.microsoft.com/office/drawing/2014/main" id="{80626F3F-B32A-4B69-BFE0-B2551E49B181}"/>
              </a:ext>
            </a:extLst>
          </p:cNvPr>
          <p:cNvSpPr>
            <a:spLocks noGrp="1"/>
          </p:cNvSpPr>
          <p:nvPr>
            <p:ph type="title"/>
          </p:nvPr>
        </p:nvSpPr>
        <p:spPr/>
        <p:txBody>
          <a:bodyPr/>
          <a:lstStyle/>
          <a:p>
            <a:r>
              <a:rPr lang="en-US" dirty="0"/>
              <a:t>Resources</a:t>
            </a:r>
          </a:p>
        </p:txBody>
      </p:sp>
      <p:sp>
        <p:nvSpPr>
          <p:cNvPr id="9" name="Footer Placeholder 5">
            <a:extLst>
              <a:ext uri="{FF2B5EF4-FFF2-40B4-BE49-F238E27FC236}">
                <a16:creationId xmlns:a16="http://schemas.microsoft.com/office/drawing/2014/main" id="{7FECF74B-9A52-C348-A779-FFB58D6AC9BC}"/>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4016424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4923" y="460827"/>
            <a:ext cx="4730314" cy="674188"/>
          </a:xfrm>
        </p:spPr>
        <p:txBody>
          <a:bodyPr>
            <a:noAutofit/>
          </a:bodyPr>
          <a:lstStyle/>
          <a:p>
            <a:r>
              <a:rPr lang="en-US" sz="3200" b="1" dirty="0">
                <a:solidFill>
                  <a:srgbClr val="6A4A62"/>
                </a:solidFill>
                <a:latin typeface="Arial" panose="020B0604020202020204" pitchFamily="34" charset="0"/>
                <a:cs typeface="Arial" panose="020B0604020202020204" pitchFamily="34" charset="0"/>
              </a:rPr>
              <a:t>Resources</a:t>
            </a:r>
          </a:p>
        </p:txBody>
      </p:sp>
      <p:cxnSp>
        <p:nvCxnSpPr>
          <p:cNvPr id="10" name="Straight Connector 9">
            <a:extLst>
              <a:ext uri="{C183D7F6-B498-43B3-948B-1728B52AA6E4}">
                <adec:decorative xmlns:adec="http://schemas.microsoft.com/office/drawing/2017/decorative" val="1"/>
              </a:ext>
            </a:extLst>
          </p:cNvPr>
          <p:cNvCxnSpPr/>
          <p:nvPr/>
        </p:nvCxnSpPr>
        <p:spPr>
          <a:xfrm>
            <a:off x="811367" y="1035128"/>
            <a:ext cx="7710985" cy="0"/>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
        <p:nvSpPr>
          <p:cNvPr id="6" name="Content Placeholder 2">
            <a:extLst>
              <a:ext uri="{FF2B5EF4-FFF2-40B4-BE49-F238E27FC236}">
                <a16:creationId xmlns:a16="http://schemas.microsoft.com/office/drawing/2014/main" id="{A66DDE0B-7DA3-4FB7-8E25-36A4642201C8}"/>
              </a:ext>
            </a:extLst>
          </p:cNvPr>
          <p:cNvSpPr txBox="1">
            <a:spLocks/>
          </p:cNvSpPr>
          <p:nvPr/>
        </p:nvSpPr>
        <p:spPr>
          <a:xfrm>
            <a:off x="811367" y="1373060"/>
            <a:ext cx="10093036" cy="487362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sz="1800" dirty="0">
                <a:latin typeface="Arial" panose="020B0604020202020204" pitchFamily="34" charset="0"/>
                <a:cs typeface="Arial" panose="020B0604020202020204" pitchFamily="34" charset="0"/>
              </a:rPr>
              <a:t>National Center for School Mental Health. (2018). Financing for what? worksheet. Retrieved from </a:t>
            </a:r>
            <a:r>
              <a:rPr lang="en-US" sz="1800" dirty="0">
                <a:latin typeface="Arial" panose="020B0604020202020204" pitchFamily="34" charset="0"/>
                <a:cs typeface="Arial" panose="020B0604020202020204" pitchFamily="34" charset="0"/>
                <a:hlinkClick r:id="rId4"/>
              </a:rPr>
              <a:t>http://bit.ly/2GYB4a0</a:t>
            </a:r>
            <a:r>
              <a:rPr lang="en-US" sz="1800" dirty="0">
                <a:latin typeface="Arial" panose="020B0604020202020204" pitchFamily="34" charset="0"/>
                <a:cs typeface="Arial" panose="020B0604020202020204" pitchFamily="34" charset="0"/>
              </a:rPr>
              <a:t> </a:t>
            </a:r>
          </a:p>
          <a:p>
            <a:pPr marL="0" indent="0">
              <a:lnSpc>
                <a:spcPct val="120000"/>
              </a:lnSpc>
              <a:buNone/>
            </a:pPr>
            <a:r>
              <a:rPr lang="en-US" sz="1800" dirty="0">
                <a:latin typeface="Arial" panose="020B0604020202020204" pitchFamily="34" charset="0"/>
                <a:cs typeface="Arial" panose="020B0604020202020204" pitchFamily="34" charset="0"/>
              </a:rPr>
              <a:t>National Center for School Mental Health. (2018). Sample funding gap analysis worksheet. Retrieved from </a:t>
            </a:r>
            <a:r>
              <a:rPr lang="en-US" sz="1800" dirty="0">
                <a:latin typeface="Arial" panose="020B0604020202020204" pitchFamily="34" charset="0"/>
                <a:cs typeface="Arial" panose="020B0604020202020204" pitchFamily="34" charset="0"/>
                <a:hlinkClick r:id="rId5"/>
              </a:rPr>
              <a:t>http://bit.ly/2TlZh0t</a:t>
            </a:r>
            <a:r>
              <a:rPr lang="en-US" sz="1800" dirty="0">
                <a:latin typeface="Arial" panose="020B0604020202020204" pitchFamily="34" charset="0"/>
                <a:cs typeface="Arial" panose="020B0604020202020204" pitchFamily="34" charset="0"/>
              </a:rPr>
              <a:t> </a:t>
            </a:r>
          </a:p>
          <a:p>
            <a:pPr marL="0" indent="0">
              <a:lnSpc>
                <a:spcPct val="120000"/>
              </a:lnSpc>
              <a:buNone/>
            </a:pPr>
            <a:r>
              <a:rPr lang="en-US" sz="1800" dirty="0">
                <a:latin typeface="Arial" panose="020B0604020202020204" pitchFamily="34" charset="0"/>
                <a:cs typeface="Arial" panose="020B0604020202020204" pitchFamily="34" charset="0"/>
              </a:rPr>
              <a:t>National Center for School Mental Health. (2018). Sample resource mapping worksheet. Retrieved from </a:t>
            </a:r>
            <a:r>
              <a:rPr lang="en-US" sz="1800" dirty="0">
                <a:latin typeface="Arial" panose="020B0604020202020204" pitchFamily="34" charset="0"/>
                <a:cs typeface="Arial" panose="020B0604020202020204" pitchFamily="34" charset="0"/>
                <a:hlinkClick r:id="rId6"/>
              </a:rPr>
              <a:t>http://bit.ly/2H0KphM</a:t>
            </a:r>
            <a:endParaRPr lang="en-US" sz="1800" dirty="0">
              <a:latin typeface="Arial" panose="020B0604020202020204" pitchFamily="34" charset="0"/>
              <a:cs typeface="Arial" panose="020B0604020202020204" pitchFamily="34" charset="0"/>
            </a:endParaRPr>
          </a:p>
          <a:p>
            <a:pPr marL="0" indent="0">
              <a:lnSpc>
                <a:spcPct val="120000"/>
              </a:lnSpc>
              <a:buNone/>
            </a:pPr>
            <a:r>
              <a:rPr lang="en-US" sz="1800" dirty="0">
                <a:latin typeface="Arial" panose="020B0604020202020204" pitchFamily="34" charset="0"/>
                <a:cs typeface="Arial" panose="020B0604020202020204" pitchFamily="34" charset="0"/>
              </a:rPr>
              <a:t>National Center for School Mental Health (NCSMH, 2020). </a:t>
            </a:r>
            <a:r>
              <a:rPr lang="en-US" sz="1800" i="1" dirty="0">
                <a:latin typeface="Arial" panose="020B0604020202020204" pitchFamily="34" charset="0"/>
                <a:cs typeface="Arial" panose="020B0604020202020204" pitchFamily="34" charset="0"/>
              </a:rPr>
              <a:t>School Mental Health Quality Guide: Funding and Sustainability</a:t>
            </a:r>
            <a:r>
              <a:rPr lang="en-US" sz="1800" dirty="0">
                <a:latin typeface="Arial" panose="020B0604020202020204" pitchFamily="34" charset="0"/>
                <a:cs typeface="Arial" panose="020B0604020202020204" pitchFamily="34" charset="0"/>
              </a:rPr>
              <a:t>. NCSMH, University of Maryland School of Medicine. Retrieved from </a:t>
            </a:r>
            <a:r>
              <a:rPr lang="en-US" sz="1800" dirty="0">
                <a:latin typeface="Arial" panose="020B0604020202020204" pitchFamily="34" charset="0"/>
                <a:cs typeface="Arial" panose="020B0604020202020204" pitchFamily="34" charset="0"/>
                <a:hlinkClick r:id="rId7"/>
              </a:rPr>
              <a:t>http://www.schoolmentalhealth.org/media/SOM/Microsites/NCSMH/Documents/QualityGuides/Funding-and-Sustainability-1.27.20.pdf</a:t>
            </a:r>
            <a:r>
              <a:rPr lang="en-US" sz="1800" dirty="0">
                <a:latin typeface="Arial" panose="020B0604020202020204" pitchFamily="34" charset="0"/>
                <a:cs typeface="Arial" panose="020B0604020202020204" pitchFamily="34" charset="0"/>
              </a:rPr>
              <a:t> </a:t>
            </a:r>
          </a:p>
          <a:p>
            <a:pPr marL="0" indent="0">
              <a:lnSpc>
                <a:spcPct val="120000"/>
              </a:lnSpc>
              <a:buNone/>
            </a:pPr>
            <a:r>
              <a:rPr lang="en-US" sz="1800" dirty="0">
                <a:latin typeface="Arial" panose="020B0604020202020204" pitchFamily="34" charset="0"/>
                <a:cs typeface="Arial" panose="020B0604020202020204" pitchFamily="34" charset="0"/>
              </a:rPr>
              <a:t>Now Is the Time Technical Assistance Center (NITT-TA). (n.d.). Issue Brief: Accessing Medicaid funds for school-based mental health services. Retrieved from </a:t>
            </a:r>
            <a:r>
              <a:rPr lang="en-US" sz="1800" dirty="0">
                <a:latin typeface="Arial" panose="020B0604020202020204" pitchFamily="34" charset="0"/>
                <a:cs typeface="Arial" panose="020B0604020202020204" pitchFamily="34" charset="0"/>
                <a:hlinkClick r:id="rId8"/>
              </a:rPr>
              <a:t>http://www.fredla.org/wp-content/uploads/2015/09/Medicaid-for-School-Based-MH-Services.pdf</a:t>
            </a:r>
            <a:r>
              <a:rPr lang="en-US" sz="1800" dirty="0">
                <a:latin typeface="Arial" panose="020B0604020202020204" pitchFamily="34" charset="0"/>
                <a:cs typeface="Arial" panose="020B0604020202020204" pitchFamily="34" charset="0"/>
              </a:rPr>
              <a:t> </a:t>
            </a:r>
          </a:p>
          <a:p>
            <a:pPr marL="0" indent="0">
              <a:lnSpc>
                <a:spcPct val="120000"/>
              </a:lnSpc>
              <a:buFont typeface="Arial" panose="020B0604020202020204" pitchFamily="34" charset="0"/>
              <a:buNone/>
            </a:pPr>
            <a:r>
              <a:rPr lang="en-US" sz="1500" dirty="0">
                <a:latin typeface="Arial" panose="020B0604020202020204" pitchFamily="34" charset="0"/>
                <a:cs typeface="Arial" panose="020B0604020202020204" pitchFamily="34" charset="0"/>
              </a:rPr>
              <a:t>  </a:t>
            </a:r>
          </a:p>
          <a:p>
            <a:pPr marL="0" indent="0">
              <a:lnSpc>
                <a:spcPct val="120000"/>
              </a:lnSpc>
              <a:buFont typeface="Arial" panose="020B0604020202020204" pitchFamily="34" charset="0"/>
              <a:buNone/>
            </a:pPr>
            <a:endParaRPr lang="en-US" sz="15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i="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7" name="Title 6" hidden="1">
            <a:extLst>
              <a:ext uri="{FF2B5EF4-FFF2-40B4-BE49-F238E27FC236}">
                <a16:creationId xmlns:a16="http://schemas.microsoft.com/office/drawing/2014/main" id="{80626F3F-B32A-4B69-BFE0-B2551E49B181}"/>
              </a:ext>
            </a:extLst>
          </p:cNvPr>
          <p:cNvSpPr>
            <a:spLocks noGrp="1"/>
          </p:cNvSpPr>
          <p:nvPr>
            <p:ph type="title"/>
          </p:nvPr>
        </p:nvSpPr>
        <p:spPr/>
        <p:txBody>
          <a:bodyPr/>
          <a:lstStyle/>
          <a:p>
            <a:r>
              <a:rPr lang="en-US" dirty="0"/>
              <a:t>Resources</a:t>
            </a:r>
          </a:p>
        </p:txBody>
      </p:sp>
      <p:sp>
        <p:nvSpPr>
          <p:cNvPr id="9" name="Footer Placeholder 5">
            <a:extLst>
              <a:ext uri="{FF2B5EF4-FFF2-40B4-BE49-F238E27FC236}">
                <a16:creationId xmlns:a16="http://schemas.microsoft.com/office/drawing/2014/main" id="{A3560EC8-C3ED-AF46-BCCF-F27145F92235}"/>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272420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4923" y="460827"/>
            <a:ext cx="4730314" cy="674188"/>
          </a:xfrm>
        </p:spPr>
        <p:txBody>
          <a:bodyPr>
            <a:noAutofit/>
          </a:bodyPr>
          <a:lstStyle/>
          <a:p>
            <a:r>
              <a:rPr lang="en-US" sz="3200" b="1" dirty="0">
                <a:solidFill>
                  <a:srgbClr val="6A4A62"/>
                </a:solidFill>
                <a:latin typeface="Arial" panose="020B0604020202020204" pitchFamily="34" charset="0"/>
                <a:cs typeface="Arial" panose="020B0604020202020204" pitchFamily="34" charset="0"/>
              </a:rPr>
              <a:t>References</a:t>
            </a:r>
          </a:p>
        </p:txBody>
      </p:sp>
      <p:cxnSp>
        <p:nvCxnSpPr>
          <p:cNvPr id="10" name="Straight Connector 9">
            <a:extLst>
              <a:ext uri="{C183D7F6-B498-43B3-948B-1728B52AA6E4}">
                <adec:decorative xmlns:adec="http://schemas.microsoft.com/office/drawing/2017/decorative" val="1"/>
              </a:ext>
            </a:extLst>
          </p:cNvPr>
          <p:cNvCxnSpPr/>
          <p:nvPr/>
        </p:nvCxnSpPr>
        <p:spPr>
          <a:xfrm>
            <a:off x="811367" y="1035128"/>
            <a:ext cx="7710985" cy="0"/>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F19800-6CF5-46B2-9CFD-78FD121283D0}"/>
              </a:ext>
            </a:extLst>
          </p:cNvPr>
          <p:cNvSpPr>
            <a:spLocks noGrp="1"/>
          </p:cNvSpPr>
          <p:nvPr>
            <p:ph idx="1"/>
          </p:nvPr>
        </p:nvSpPr>
        <p:spPr>
          <a:xfrm>
            <a:off x="684923" y="1517049"/>
            <a:ext cx="10093036" cy="4873625"/>
          </a:xfrm>
        </p:spPr>
        <p:txBody>
          <a:bodyPr>
            <a:normAutofit/>
          </a:bodyPr>
          <a:lstStyle/>
          <a:p>
            <a:pPr marL="0" indent="0">
              <a:lnSpc>
                <a:spcPct val="100000"/>
              </a:lnSpc>
              <a:buNone/>
            </a:pPr>
            <a:r>
              <a:rPr lang="en-US" sz="1800" dirty="0">
                <a:latin typeface="Arial" panose="020B0604020202020204" pitchFamily="34" charset="0"/>
                <a:cs typeface="Arial" panose="020B0604020202020204" pitchFamily="34" charset="0"/>
              </a:rPr>
              <a:t>Armstrong, M. I., Pires, S. A., McCarthy, J., </a:t>
            </a:r>
            <a:r>
              <a:rPr lang="en-US" sz="1800" dirty="0" err="1">
                <a:latin typeface="Arial" panose="020B0604020202020204" pitchFamily="34" charset="0"/>
                <a:cs typeface="Arial" panose="020B0604020202020204" pitchFamily="34" charset="0"/>
              </a:rPr>
              <a:t>Stroul</a:t>
            </a:r>
            <a:r>
              <a:rPr lang="en-US" sz="1800" dirty="0">
                <a:latin typeface="Arial" panose="020B0604020202020204" pitchFamily="34" charset="0"/>
                <a:cs typeface="Arial" panose="020B0604020202020204" pitchFamily="34" charset="0"/>
              </a:rPr>
              <a:t>, B. A., Wood, G. M., &amp; </a:t>
            </a:r>
            <a:r>
              <a:rPr lang="en-US" sz="1800" dirty="0" err="1">
                <a:latin typeface="Arial" panose="020B0604020202020204" pitchFamily="34" charset="0"/>
                <a:cs typeface="Arial" panose="020B0604020202020204" pitchFamily="34" charset="0"/>
              </a:rPr>
              <a:t>Pizzigati</a:t>
            </a:r>
            <a:r>
              <a:rPr lang="en-US" sz="1800" dirty="0">
                <a:latin typeface="Arial" panose="020B0604020202020204" pitchFamily="34" charset="0"/>
                <a:cs typeface="Arial" panose="020B0604020202020204" pitchFamily="34" charset="0"/>
              </a:rPr>
              <a:t>, K., (2006). </a:t>
            </a:r>
            <a:r>
              <a:rPr lang="en-US" sz="1800" i="1" dirty="0">
                <a:latin typeface="Arial" panose="020B0604020202020204" pitchFamily="34" charset="0"/>
                <a:cs typeface="Arial" panose="020B0604020202020204" pitchFamily="34" charset="0"/>
              </a:rPr>
              <a:t>RTC Study 3: Financing structures and strategies to support effective systems of care—A self-assessment and planning guide: developing a comprehensive financing plan. </a:t>
            </a:r>
            <a:r>
              <a:rPr lang="en-US" sz="1800" dirty="0">
                <a:latin typeface="Arial" panose="020B0604020202020204" pitchFamily="34" charset="0"/>
                <a:cs typeface="Arial" panose="020B0604020202020204" pitchFamily="34" charset="0"/>
              </a:rPr>
              <a:t>Tampa, FL: University of South Florida, Louis de la </a:t>
            </a:r>
            <a:r>
              <a:rPr lang="en-US" sz="1800" dirty="0" err="1">
                <a:latin typeface="Arial" panose="020B0604020202020204" pitchFamily="34" charset="0"/>
                <a:cs typeface="Arial" panose="020B0604020202020204" pitchFamily="34" charset="0"/>
              </a:rPr>
              <a:t>Parte</a:t>
            </a:r>
            <a:r>
              <a:rPr lang="en-US" sz="1800" dirty="0">
                <a:latin typeface="Arial" panose="020B0604020202020204" pitchFamily="34" charset="0"/>
                <a:cs typeface="Arial" panose="020B0604020202020204" pitchFamily="34" charset="0"/>
              </a:rPr>
              <a:t> Florida Mental Health Institute (FMHI), Research and Training Center for Children’s Mental Health. </a:t>
            </a:r>
          </a:p>
          <a:p>
            <a:pPr marL="0" indent="0">
              <a:lnSpc>
                <a:spcPct val="100000"/>
              </a:lnSpc>
              <a:buNone/>
            </a:pPr>
            <a:r>
              <a:rPr lang="en-US" sz="1800" dirty="0">
                <a:latin typeface="Arial" panose="020B0604020202020204" pitchFamily="34" charset="0"/>
                <a:cs typeface="Arial" panose="020B0604020202020204" pitchFamily="34" charset="0"/>
              </a:rPr>
              <a:t>Guarino, K., Soares, P., </a:t>
            </a:r>
            <a:r>
              <a:rPr lang="en-US" sz="1800" dirty="0" err="1">
                <a:latin typeface="Arial" panose="020B0604020202020204" pitchFamily="34" charset="0"/>
                <a:cs typeface="Arial" panose="020B0604020202020204" pitchFamily="34" charset="0"/>
              </a:rPr>
              <a:t>Konnath</a:t>
            </a:r>
            <a:r>
              <a:rPr lang="en-US" sz="1800" dirty="0">
                <a:latin typeface="Arial" panose="020B0604020202020204" pitchFamily="34" charset="0"/>
                <a:cs typeface="Arial" panose="020B0604020202020204" pitchFamily="34" charset="0"/>
              </a:rPr>
              <a:t>, K., </a:t>
            </a:r>
            <a:r>
              <a:rPr lang="en-US" sz="1800" dirty="0" err="1">
                <a:latin typeface="Arial" panose="020B0604020202020204" pitchFamily="34" charset="0"/>
                <a:cs typeface="Arial" panose="020B0604020202020204" pitchFamily="34" charset="0"/>
              </a:rPr>
              <a:t>Clervil</a:t>
            </a:r>
            <a:r>
              <a:rPr lang="en-US" sz="1800" dirty="0">
                <a:latin typeface="Arial" panose="020B0604020202020204" pitchFamily="34" charset="0"/>
                <a:cs typeface="Arial" panose="020B0604020202020204" pitchFamily="34" charset="0"/>
              </a:rPr>
              <a:t>, R., &amp; </a:t>
            </a:r>
            <a:r>
              <a:rPr lang="en-US" sz="1800" dirty="0" err="1">
                <a:latin typeface="Arial" panose="020B0604020202020204" pitchFamily="34" charset="0"/>
                <a:cs typeface="Arial" panose="020B0604020202020204" pitchFamily="34" charset="0"/>
              </a:rPr>
              <a:t>Bassuk</a:t>
            </a:r>
            <a:r>
              <a:rPr lang="en-US" sz="1800" dirty="0">
                <a:latin typeface="Arial" panose="020B0604020202020204" pitchFamily="34" charset="0"/>
                <a:cs typeface="Arial" panose="020B0604020202020204" pitchFamily="34" charset="0"/>
              </a:rPr>
              <a:t>, E. (2007). </a:t>
            </a:r>
            <a:r>
              <a:rPr lang="en-US" sz="1800" i="1" dirty="0">
                <a:latin typeface="Arial" panose="020B0604020202020204" pitchFamily="34" charset="0"/>
                <a:cs typeface="Arial" panose="020B0604020202020204" pitchFamily="34" charset="0"/>
              </a:rPr>
              <a:t>Trauma-informed organizational self- assessment for programs serving families experiencing homelessness. </a:t>
            </a:r>
            <a:r>
              <a:rPr lang="en-US" sz="1800" dirty="0">
                <a:latin typeface="Arial" panose="020B0604020202020204" pitchFamily="34" charset="0"/>
                <a:cs typeface="Arial" panose="020B0604020202020204" pitchFamily="34" charset="0"/>
              </a:rPr>
              <a:t>Rockville, MD: Center for Mental Health Services, Substance Abuse and Mental Health Services Administration, and the Daniels Fund, the National Child Traumatic Stress Network, and the WK Kellogg Foundation. Retrieved from </a:t>
            </a:r>
            <a:r>
              <a:rPr lang="en-US" sz="1800" dirty="0">
                <a:latin typeface="Arial" panose="020B0604020202020204" pitchFamily="34" charset="0"/>
                <a:cs typeface="Arial" panose="020B0604020202020204" pitchFamily="34" charset="0"/>
                <a:hlinkClick r:id="rId3"/>
              </a:rPr>
              <a:t>http://www.unified-solutions.org/wp-content/uploads/2017/08/HANDOUT_Resiliency-Organizational-Self-Care-Checklist.pdf</a:t>
            </a:r>
            <a:r>
              <a:rPr lang="en-US" sz="1800" dirty="0">
                <a:latin typeface="Arial" panose="020B0604020202020204" pitchFamily="34" charset="0"/>
                <a:cs typeface="Arial" panose="020B0604020202020204" pitchFamily="34" charset="0"/>
              </a:rPr>
              <a:t>  </a:t>
            </a:r>
          </a:p>
          <a:p>
            <a:pPr marL="0" indent="0">
              <a:buNone/>
            </a:pPr>
            <a:endParaRPr lang="en-US" sz="2000" i="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i="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
        <p:nvSpPr>
          <p:cNvPr id="2" name="Title 1" hidden="1">
            <a:extLst>
              <a:ext uri="{FF2B5EF4-FFF2-40B4-BE49-F238E27FC236}">
                <a16:creationId xmlns:a16="http://schemas.microsoft.com/office/drawing/2014/main" id="{486FE9C1-CD3E-4C44-B3B4-18E019B6F8A4}"/>
              </a:ext>
            </a:extLst>
          </p:cNvPr>
          <p:cNvSpPr>
            <a:spLocks noGrp="1"/>
          </p:cNvSpPr>
          <p:nvPr>
            <p:ph type="title"/>
          </p:nvPr>
        </p:nvSpPr>
        <p:spPr/>
        <p:txBody>
          <a:bodyPr/>
          <a:lstStyle/>
          <a:p>
            <a:r>
              <a:rPr lang="en-US" dirty="0"/>
              <a:t>References</a:t>
            </a:r>
          </a:p>
        </p:txBody>
      </p:sp>
      <p:sp>
        <p:nvSpPr>
          <p:cNvPr id="7" name="Footer Placeholder 5">
            <a:extLst>
              <a:ext uri="{FF2B5EF4-FFF2-40B4-BE49-F238E27FC236}">
                <a16:creationId xmlns:a16="http://schemas.microsoft.com/office/drawing/2014/main" id="{AE5CF72B-8A95-0E40-9F1D-1B428703DBF9}"/>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75530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0959" y="1039728"/>
            <a:ext cx="2262357" cy="893929"/>
          </a:xfrm>
        </p:spPr>
        <p:txBody>
          <a:bodyPr/>
          <a:lstStyle/>
          <a:p>
            <a:r>
              <a:rPr lang="en-US" dirty="0">
                <a:latin typeface="+mn-lt"/>
              </a:rPr>
              <a:t>Agenda</a:t>
            </a:r>
          </a:p>
        </p:txBody>
      </p:sp>
      <p:sp>
        <p:nvSpPr>
          <p:cNvPr id="5" name="Content Placeholder 4"/>
          <p:cNvSpPr>
            <a:spLocks noGrp="1"/>
          </p:cNvSpPr>
          <p:nvPr>
            <p:ph sz="quarter" idx="12"/>
          </p:nvPr>
        </p:nvSpPr>
        <p:spPr>
          <a:xfrm>
            <a:off x="6620958" y="2178143"/>
            <a:ext cx="4673117" cy="2727489"/>
          </a:xfrm>
        </p:spPr>
        <p:txBody>
          <a:bodyPr>
            <a:noAutofit/>
          </a:bodyPr>
          <a:lstStyle/>
          <a:p>
            <a:pPr>
              <a:buClr>
                <a:srgbClr val="6A4A62"/>
              </a:buClr>
            </a:pPr>
            <a:r>
              <a:rPr lang="en-US" sz="2600" dirty="0">
                <a:solidFill>
                  <a:schemeClr val="tx1"/>
                </a:solidFill>
              </a:rPr>
              <a:t>Definition</a:t>
            </a:r>
          </a:p>
          <a:p>
            <a:pPr>
              <a:buClr>
                <a:srgbClr val="6A4A62"/>
              </a:buClr>
            </a:pPr>
            <a:r>
              <a:rPr lang="en-US" sz="2600" dirty="0">
                <a:solidFill>
                  <a:schemeClr val="tx1"/>
                </a:solidFill>
              </a:rPr>
              <a:t>Value</a:t>
            </a:r>
          </a:p>
          <a:p>
            <a:pPr>
              <a:buClr>
                <a:srgbClr val="6A4A62"/>
              </a:buClr>
            </a:pPr>
            <a:r>
              <a:rPr lang="en-US" sz="2600" dirty="0">
                <a:solidFill>
                  <a:schemeClr val="tx1"/>
                </a:solidFill>
              </a:rPr>
              <a:t>Quality Indicators and Best Practices</a:t>
            </a:r>
          </a:p>
          <a:p>
            <a:pPr>
              <a:buClr>
                <a:srgbClr val="6A4A62"/>
              </a:buClr>
            </a:pPr>
            <a:r>
              <a:rPr lang="en-US" sz="2600" dirty="0">
                <a:solidFill>
                  <a:schemeClr val="tx1"/>
                </a:solidFill>
              </a:rPr>
              <a:t>Strategic Planning</a:t>
            </a:r>
          </a:p>
        </p:txBody>
      </p:sp>
      <p:pic>
        <p:nvPicPr>
          <p:cNvPr id="9" name="Graphic 8" descr="Checklist">
            <a:extLst>
              <a:ext uri="{FF2B5EF4-FFF2-40B4-BE49-F238E27FC236}">
                <a16:creationId xmlns:a16="http://schemas.microsoft.com/office/drawing/2014/main" id="{AD24D019-AF3D-4154-8A64-0ED9FD739524}"/>
              </a:ext>
            </a:extLst>
          </p:cNvPr>
          <p:cNvPicPr>
            <a:picLocks noGrp="1" noChangeAspect="1"/>
          </p:cNvPicPr>
          <p:nvPr>
            <p:ph sz="quarter" idx="11"/>
          </p:nvPr>
        </p:nvPicPr>
        <p:blipFill>
          <a:blip r:embed="rId3">
            <a:duotone>
              <a:prstClr val="black"/>
              <a:srgbClr val="6A4A62">
                <a:tint val="45000"/>
                <a:satMod val="400000"/>
              </a:srgbClr>
            </a:duotone>
            <a:extLst>
              <a:ext uri="{28A0092B-C50C-407E-A947-70E740481C1C}">
                <a14:useLocalDpi xmlns:a14="http://schemas.microsoft.com/office/drawing/2010/main" val="0"/>
              </a:ext>
            </a:extLst>
          </a:blip>
          <a:stretch>
            <a:fillRect/>
          </a:stretch>
        </p:blipFill>
        <p:spPr>
          <a:xfrm>
            <a:off x="931633" y="1356910"/>
            <a:ext cx="4096317" cy="4096317"/>
          </a:xfrm>
          <a:prstGeom prst="rect">
            <a:avLst/>
          </a:prstGeom>
          <a:noFill/>
        </p:spPr>
      </p:pic>
      <p:cxnSp>
        <p:nvCxnSpPr>
          <p:cNvPr id="12" name="Straight Connector 11">
            <a:extLst>
              <a:ext uri="{C183D7F6-B498-43B3-948B-1728B52AA6E4}">
                <adec:decorative xmlns:adec="http://schemas.microsoft.com/office/drawing/2017/decorative" val="1"/>
              </a:ext>
            </a:extLst>
          </p:cNvPr>
          <p:cNvCxnSpPr/>
          <p:nvPr/>
        </p:nvCxnSpPr>
        <p:spPr>
          <a:xfrm flipH="1">
            <a:off x="5689317" y="1700909"/>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7" name="Footer Placeholder 5">
            <a:extLst>
              <a:ext uri="{FF2B5EF4-FFF2-40B4-BE49-F238E27FC236}">
                <a16:creationId xmlns:a16="http://schemas.microsoft.com/office/drawing/2014/main" id="{6046FF5A-A890-0941-8D87-59C1481803C7}"/>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253203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FCD2D63-5D7A-41F6-9630-687AEA57BE77}"/>
              </a:ext>
            </a:extLst>
          </p:cNvPr>
          <p:cNvSpPr/>
          <p:nvPr/>
        </p:nvSpPr>
        <p:spPr>
          <a:xfrm>
            <a:off x="492147" y="1933950"/>
            <a:ext cx="5076967" cy="707886"/>
          </a:xfrm>
          <a:prstGeom prst="rect">
            <a:avLst/>
          </a:prstGeom>
        </p:spPr>
        <p:txBody>
          <a:bodyPr wrap="square">
            <a:spAutoFit/>
          </a:bodyPr>
          <a:lstStyle/>
          <a:p>
            <a:pPr algn="ctr" defTabSz="457200"/>
            <a:r>
              <a:rPr lang="en-US" sz="4000" b="1" dirty="0">
                <a:solidFill>
                  <a:srgbClr val="6A4A62"/>
                </a:solidFill>
                <a:latin typeface="Arial" panose="020B0604020202020204"/>
              </a:rPr>
              <a:t>Acknowledgments</a:t>
            </a:r>
          </a:p>
        </p:txBody>
      </p:sp>
      <p:pic>
        <p:nvPicPr>
          <p:cNvPr id="7" name="Stacked color bar placeholder">
            <a:extLst>
              <a:ext uri="{C183D7F6-B498-43B3-948B-1728B52AA6E4}">
                <adec:decorative xmlns:adec="http://schemas.microsoft.com/office/drawing/2017/decorative" val="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3737" b="13737"/>
          <a:stretch>
            <a:fillRect/>
          </a:stretch>
        </p:blipFill>
        <p:spPr>
          <a:xfrm>
            <a:off x="7766050" y="4924611"/>
            <a:ext cx="4425950" cy="2139950"/>
          </a:xfrm>
        </p:spPr>
      </p:pic>
      <p:pic>
        <p:nvPicPr>
          <p:cNvPr id="9" name="Picture 8">
            <a:extLst>
              <a:ext uri="{FF2B5EF4-FFF2-40B4-BE49-F238E27FC236}">
                <a16:creationId xmlns:a16="http://schemas.microsoft.com/office/drawing/2014/main" id="{1C9B832F-AF1E-4514-A364-23EA7916B59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7869" y="126039"/>
            <a:ext cx="2120537" cy="1336099"/>
          </a:xfrm>
          <a:prstGeom prst="rect">
            <a:avLst/>
          </a:prstGeom>
        </p:spPr>
      </p:pic>
      <p:pic>
        <p:nvPicPr>
          <p:cNvPr id="12" name="Picture 2">
            <a:extLst>
              <a:ext uri="{FF2B5EF4-FFF2-40B4-BE49-F238E27FC236}">
                <a16:creationId xmlns:a16="http://schemas.microsoft.com/office/drawing/2014/main" id="{64E953A8-AAD2-4F64-8B3E-AC12C065DF8A}"/>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594" y="256668"/>
            <a:ext cx="4410075" cy="101917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C183D7F6-B498-43B3-948B-1728B52AA6E4}">
                <adec:decorative xmlns:adec="http://schemas.microsoft.com/office/drawing/2017/decorative" val="1"/>
              </a:ext>
            </a:extLst>
          </p:cNvPr>
          <p:cNvGrpSpPr/>
          <p:nvPr/>
        </p:nvGrpSpPr>
        <p:grpSpPr>
          <a:xfrm>
            <a:off x="0" y="-15242"/>
            <a:ext cx="12192000" cy="1691642"/>
            <a:chOff x="0" y="-15242"/>
            <a:chExt cx="12192000" cy="1691642"/>
          </a:xfrm>
        </p:grpSpPr>
        <p:sp>
          <p:nvSpPr>
            <p:cNvPr id="11" name="Rectangle: Single Corner Snipped 4" descr="colored rectangle"/>
            <p:cNvSpPr/>
            <p:nvPr/>
          </p:nvSpPr>
          <p:spPr>
            <a:xfrm flipV="1">
              <a:off x="0" y="-15242"/>
              <a:ext cx="12192000" cy="1691642"/>
            </a:xfrm>
            <a:prstGeom prst="snip1Rect">
              <a:avLst>
                <a:gd name="adj" fmla="val 0"/>
              </a:avLst>
            </a:prstGeom>
            <a:solidFill>
              <a:srgbClr val="91919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pPr>
              <a:endParaRPr lang="en-US" dirty="0">
                <a:solidFill>
                  <a:schemeClr val="bg1"/>
                </a:solidFill>
              </a:endParaRPr>
            </a:p>
          </p:txBody>
        </p:sp>
        <p:pic>
          <p:nvPicPr>
            <p:cNvPr id="13" name="Picture 2" descr="https://dl.boxcloud.com/api/2.0/internal_files/358987105782/versions/379419394182/representations/png_paged_2048x2048/content/1.png?access_token=1!Jj6B2w3-voZD3yWSXhVbFkSloxHSTUZ9qyqKCjCFZkPho3mHZkiVm6EqQeT9XMthxNNeR3zu32yQohwvho1SfPar_oKgY7km1D8en9b4w3GgPu_2_Efv-CUNqQQKHQbrAg6GxfaJ9pPWfPN1CJJGANJE9TaEZunOsnFnx47hO0hyesT2OmsonIdBrGcgOdWHTM8Q25RSMsomu3vJaDkvEOiSscW5ajI5FAMfRI2_0KHCTmb-IOoVAm8fK9K_zDX0ai9Fg0XrHdfPGeSlBuA5BgQgWvsXRgsmPDK5ykw1wJgOMftjNbgp1Zz1vLBH0mkMiES7UlBdUgMirDcEvPB4XF0UJNmcqXHcPzfblKu-kZytXNJlpEnEAHbMOidpS2hM5bTxaFmg5l0i1hfDcwL92YvGwruvZZXC-IyfWR1GNkzACpdGDI6ynYBkKeOIwnV1EpHOWhwFo3lZc3FwOSPPs8rZvHxQmmUSascMlkRbBDLp2coCrYkQFlTi92r5UFWA3ZagbwqMU94GZaXmRN5cw9Sdsm2rscIIfCBGAgiodADCLEFgS5F8HxWsiXyI7W6k8g..&amp;box_client_name=box-content-preview&amp;box_client_version=1.6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147" y="218270"/>
              <a:ext cx="5299037" cy="12246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4318" y="93193"/>
              <a:ext cx="2483160" cy="1474770"/>
            </a:xfrm>
            <a:prstGeom prst="rect">
              <a:avLst/>
            </a:prstGeom>
          </p:spPr>
        </p:pic>
      </p:grpSp>
      <p:sp>
        <p:nvSpPr>
          <p:cNvPr id="3" name="TextBox 2">
            <a:extLst>
              <a:ext uri="{FF2B5EF4-FFF2-40B4-BE49-F238E27FC236}">
                <a16:creationId xmlns:a16="http://schemas.microsoft.com/office/drawing/2014/main" id="{40AE4CB4-D47E-4B6A-89B7-D058F619AA8D}"/>
              </a:ext>
            </a:extLst>
          </p:cNvPr>
          <p:cNvSpPr txBox="1"/>
          <p:nvPr/>
        </p:nvSpPr>
        <p:spPr>
          <a:xfrm>
            <a:off x="759854" y="2949262"/>
            <a:ext cx="10858552" cy="1938992"/>
          </a:xfrm>
          <a:prstGeom prst="rect">
            <a:avLst/>
          </a:prstGeom>
          <a:noFill/>
        </p:spPr>
        <p:txBody>
          <a:bodyPr wrap="square" rtlCol="0">
            <a:spAutoFit/>
          </a:bodyPr>
          <a:lstStyle/>
          <a:p>
            <a:r>
              <a:rPr lang="en-US" sz="2400" dirty="0"/>
              <a:t>This work is supported by grant SM081726 from the Department of Health and Human Services, Substance Abuse and Mental Health Services Administration. </a:t>
            </a:r>
            <a:br>
              <a:rPr lang="en-US" sz="2400" dirty="0"/>
            </a:br>
            <a:br>
              <a:rPr lang="en-US" sz="2400" dirty="0"/>
            </a:br>
            <a:r>
              <a:rPr lang="en-US" sz="2400" dirty="0"/>
              <a:t>Module content was developed by the National Center for School Mental Health in partnership with the MHTTC Network Coordinating Office. </a:t>
            </a:r>
          </a:p>
        </p:txBody>
      </p:sp>
      <p:sp>
        <p:nvSpPr>
          <p:cNvPr id="4" name="Title 3" hidden="1">
            <a:extLst>
              <a:ext uri="{FF2B5EF4-FFF2-40B4-BE49-F238E27FC236}">
                <a16:creationId xmlns:a16="http://schemas.microsoft.com/office/drawing/2014/main" id="{0AE188D8-A8B3-45B3-AB7D-581797E657F5}"/>
              </a:ext>
            </a:extLst>
          </p:cNvPr>
          <p:cNvSpPr>
            <a:spLocks noGrp="1"/>
          </p:cNvSpPr>
          <p:nvPr>
            <p:ph type="ctrTitle"/>
          </p:nvPr>
        </p:nvSpPr>
        <p:spPr/>
        <p:txBody>
          <a:bodyPr/>
          <a:lstStyle/>
          <a:p>
            <a:r>
              <a:rPr lang="en-US" dirty="0"/>
              <a:t>Acknowledgments</a:t>
            </a:r>
          </a:p>
        </p:txBody>
      </p:sp>
      <p:sp>
        <p:nvSpPr>
          <p:cNvPr id="16" name="Footer Placeholder 5">
            <a:extLst>
              <a:ext uri="{FF2B5EF4-FFF2-40B4-BE49-F238E27FC236}">
                <a16:creationId xmlns:a16="http://schemas.microsoft.com/office/drawing/2014/main" id="{55C815A5-45B5-3049-B51C-F3BD72A59AE1}"/>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custDataLst>
      <p:tags r:id="rId1"/>
    </p:custDataLst>
    <p:extLst>
      <p:ext uri="{BB962C8B-B14F-4D97-AF65-F5344CB8AC3E}">
        <p14:creationId xmlns:p14="http://schemas.microsoft.com/office/powerpoint/2010/main" val="3309618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902043" y="2181231"/>
            <a:ext cx="4933509" cy="2383153"/>
          </a:xfrm>
        </p:spPr>
        <p:txBody>
          <a:bodyPr>
            <a:normAutofit/>
          </a:bodyPr>
          <a:lstStyle/>
          <a:p>
            <a:pPr marL="0" indent="0" algn="r">
              <a:buNone/>
            </a:pPr>
            <a:r>
              <a:rPr lang="en-US" sz="4000" b="1" dirty="0">
                <a:solidFill>
                  <a:srgbClr val="6A4A62"/>
                </a:solidFill>
              </a:rPr>
              <a:t>What Do We Mean by School Mental Health Funding and  Sustainability?</a:t>
            </a:r>
          </a:p>
        </p:txBody>
      </p:sp>
      <p:sp>
        <p:nvSpPr>
          <p:cNvPr id="7" name="Content Placeholder 2"/>
          <p:cNvSpPr>
            <a:spLocks noGrp="1"/>
          </p:cNvSpPr>
          <p:nvPr>
            <p:ph sz="half" idx="4294967295"/>
          </p:nvPr>
        </p:nvSpPr>
        <p:spPr>
          <a:xfrm>
            <a:off x="6434059" y="2181231"/>
            <a:ext cx="5020654" cy="2552248"/>
          </a:xfrm>
          <a:prstGeom prst="rect">
            <a:avLst/>
          </a:prstGeom>
        </p:spPr>
        <p:txBody>
          <a:bodyPr vert="horz" lIns="91440" tIns="45720" rIns="91440" bIns="45720" rtlCol="0" anchor="ctr">
            <a:normAutofit/>
          </a:bodyPr>
          <a:lstStyle/>
          <a:p>
            <a:pPr marL="0" indent="0">
              <a:buNone/>
            </a:pPr>
            <a:r>
              <a:rPr lang="en-US" sz="2400" dirty="0"/>
              <a:t>Strategies to optimize financial and nonfinancial assets needed to maintain and improve your school mental health system over time.</a:t>
            </a:r>
          </a:p>
        </p:txBody>
      </p:sp>
      <p:cxnSp>
        <p:nvCxnSpPr>
          <p:cNvPr id="5" name="Straight Connector 4">
            <a:extLst>
              <a:ext uri="{C183D7F6-B498-43B3-948B-1728B52AA6E4}">
                <adec:decorative xmlns:adec="http://schemas.microsoft.com/office/drawing/2017/decorative" val="1"/>
              </a:ext>
            </a:extLst>
          </p:cNvPr>
          <p:cNvCxnSpPr/>
          <p:nvPr/>
        </p:nvCxnSpPr>
        <p:spPr>
          <a:xfrm flipH="1">
            <a:off x="6047663" y="1668649"/>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6AF11DE5-6894-4EB2-80CD-97BA366FD483}"/>
              </a:ext>
            </a:extLst>
          </p:cNvPr>
          <p:cNvSpPr>
            <a:spLocks noGrp="1"/>
          </p:cNvSpPr>
          <p:nvPr>
            <p:ph type="title" idx="4294967295"/>
          </p:nvPr>
        </p:nvSpPr>
        <p:spPr/>
        <p:txBody>
          <a:bodyPr/>
          <a:lstStyle/>
          <a:p>
            <a:pPr rtl="0" eaLnBrk="1" latinLnBrk="0" hangingPunct="1"/>
            <a:r>
              <a:rPr lang="en-US" sz="4000" b="1" kern="1200" dirty="0">
                <a:solidFill>
                  <a:srgbClr val="6A4A62"/>
                </a:solidFill>
                <a:effectLst/>
                <a:latin typeface="Calibri" panose="020F0502020204030204" pitchFamily="34" charset="0"/>
                <a:ea typeface="+mn-ea"/>
                <a:cs typeface="+mn-cs"/>
              </a:rPr>
              <a:t>What Do We Mean by School Mental Health Funding and  Sustainability?</a:t>
            </a:r>
            <a:endParaRPr lang="en-US" dirty="0">
              <a:effectLst/>
            </a:endParaRPr>
          </a:p>
          <a:p>
            <a:endParaRPr lang="en-US" dirty="0"/>
          </a:p>
        </p:txBody>
      </p:sp>
      <p:sp>
        <p:nvSpPr>
          <p:cNvPr id="9" name="Footer Placeholder 5">
            <a:extLst>
              <a:ext uri="{FF2B5EF4-FFF2-40B4-BE49-F238E27FC236}">
                <a16:creationId xmlns:a16="http://schemas.microsoft.com/office/drawing/2014/main" id="{3851A563-3857-7046-AB1F-D020B345FCD8}"/>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2210155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Quality Indicators header ">
            <a:extLst>
              <a:ext uri="{FF2B5EF4-FFF2-40B4-BE49-F238E27FC236}">
                <a16:creationId xmlns:a16="http://schemas.microsoft.com/office/drawing/2014/main" id="{086C0499-27A2-AE4C-8B79-3A4DA4DCFCD7}"/>
              </a:ext>
            </a:extLst>
          </p:cNvPr>
          <p:cNvGrpSpPr/>
          <p:nvPr/>
        </p:nvGrpSpPr>
        <p:grpSpPr>
          <a:xfrm>
            <a:off x="1" y="0"/>
            <a:ext cx="3546940" cy="959880"/>
            <a:chOff x="6874681" y="0"/>
            <a:chExt cx="2201980" cy="675971"/>
          </a:xfrm>
          <a:solidFill>
            <a:srgbClr val="6A4A62"/>
          </a:solidFill>
        </p:grpSpPr>
        <p:sp>
          <p:nvSpPr>
            <p:cNvPr id="8" name="Rectangle 8">
              <a:extLst>
                <a:ext uri="{FF2B5EF4-FFF2-40B4-BE49-F238E27FC236}">
                  <a16:creationId xmlns:a16="http://schemas.microsoft.com/office/drawing/2014/main" id="{2AF79B91-0E61-5446-9063-98C25B30DF8C}"/>
                </a:ext>
              </a:extLst>
            </p:cNvPr>
            <p:cNvSpPr/>
            <p:nvPr/>
          </p:nvSpPr>
          <p:spPr>
            <a:xfrm>
              <a:off x="6874681" y="0"/>
              <a:ext cx="2201980" cy="675971"/>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882E99-D18A-A24A-BE52-ABCB82582C56}"/>
                </a:ext>
              </a:extLst>
            </p:cNvPr>
            <p:cNvSpPr txBox="1"/>
            <p:nvPr/>
          </p:nvSpPr>
          <p:spPr>
            <a:xfrm>
              <a:off x="6990530" y="164591"/>
              <a:ext cx="1729175" cy="346790"/>
            </a:xfrm>
            <a:prstGeom prst="rect">
              <a:avLst/>
            </a:prstGeom>
            <a:grpFill/>
            <a:ln>
              <a:noFill/>
            </a:ln>
          </p:spPr>
          <p:txBody>
            <a:bodyPr wrap="square" rtlCol="0">
              <a:spAutoFit/>
            </a:bodyPr>
            <a:lstStyle/>
            <a:p>
              <a:r>
                <a:rPr lang="en-US" sz="2600" dirty="0">
                  <a:solidFill>
                    <a:schemeClr val="bg1"/>
                  </a:solidFill>
                </a:rPr>
                <a:t>Quality Indicators </a:t>
              </a:r>
            </a:p>
          </p:txBody>
        </p:sp>
      </p:grpSp>
      <p:sp>
        <p:nvSpPr>
          <p:cNvPr id="6" name="TextBox 5">
            <a:extLst>
              <a:ext uri="{FF2B5EF4-FFF2-40B4-BE49-F238E27FC236}">
                <a16:creationId xmlns:a16="http://schemas.microsoft.com/office/drawing/2014/main" id="{56E7AB2E-5FFA-4A6E-944C-85292EA30CFD}"/>
              </a:ext>
            </a:extLst>
          </p:cNvPr>
          <p:cNvSpPr txBox="1"/>
          <p:nvPr/>
        </p:nvSpPr>
        <p:spPr>
          <a:xfrm>
            <a:off x="512714" y="2665645"/>
            <a:ext cx="3034227" cy="1077218"/>
          </a:xfrm>
          <a:prstGeom prst="rect">
            <a:avLst/>
          </a:prstGeom>
          <a:noFill/>
        </p:spPr>
        <p:txBody>
          <a:bodyPr wrap="square" rtlCol="0">
            <a:spAutoFit/>
          </a:bodyPr>
          <a:lstStyle/>
          <a:p>
            <a:pPr algn="r"/>
            <a:r>
              <a:rPr lang="en-US" sz="3200" b="1" dirty="0">
                <a:solidFill>
                  <a:srgbClr val="684860"/>
                </a:solidFill>
              </a:rPr>
              <a:t>Funding and Sustainability</a:t>
            </a:r>
          </a:p>
        </p:txBody>
      </p:sp>
      <p:sp>
        <p:nvSpPr>
          <p:cNvPr id="3" name="Content Placeholder 2">
            <a:extLst>
              <a:ext uri="{FF2B5EF4-FFF2-40B4-BE49-F238E27FC236}">
                <a16:creationId xmlns:a16="http://schemas.microsoft.com/office/drawing/2014/main" id="{6F13C90E-6F41-48F6-B7F0-189F0367C16A}"/>
              </a:ext>
            </a:extLst>
          </p:cNvPr>
          <p:cNvSpPr>
            <a:spLocks noGrp="1"/>
          </p:cNvSpPr>
          <p:nvPr>
            <p:ph sz="half" idx="1"/>
          </p:nvPr>
        </p:nvSpPr>
        <p:spPr>
          <a:xfrm>
            <a:off x="4576793" y="910666"/>
            <a:ext cx="5937515" cy="5352342"/>
          </a:xfrm>
        </p:spPr>
        <p:txBody>
          <a:bodyPr>
            <a:normAutofit fontScale="62500" lnSpcReduction="20000"/>
          </a:bodyPr>
          <a:lstStyle/>
          <a:p>
            <a:pPr marL="0" lvl="0" indent="0">
              <a:lnSpc>
                <a:spcPct val="120000"/>
              </a:lnSpc>
              <a:spcBef>
                <a:spcPts val="0"/>
              </a:spcBef>
              <a:buNone/>
              <a:defRPr/>
            </a:pPr>
            <a:r>
              <a:rPr lang="en-US" sz="3400" b="1" dirty="0"/>
              <a:t>Used best practices to:</a:t>
            </a:r>
          </a:p>
          <a:p>
            <a:pPr lvl="0">
              <a:lnSpc>
                <a:spcPct val="120000"/>
              </a:lnSpc>
            </a:pPr>
            <a:r>
              <a:rPr lang="en-US" dirty="0"/>
              <a:t>Use multiple and diverse funding and resources to support the full continuum of school mental health .</a:t>
            </a:r>
          </a:p>
          <a:p>
            <a:pPr lvl="0">
              <a:lnSpc>
                <a:spcPct val="120000"/>
              </a:lnSpc>
            </a:pPr>
            <a:r>
              <a:rPr lang="en-US" dirty="0"/>
              <a:t>Leverage funding and resources to attract potential contributors.</a:t>
            </a:r>
          </a:p>
          <a:p>
            <a:pPr lvl="0">
              <a:lnSpc>
                <a:spcPct val="120000"/>
              </a:lnSpc>
            </a:pPr>
            <a:r>
              <a:rPr lang="en-US" dirty="0"/>
              <a:t>Have strategies in place to retain staff.</a:t>
            </a:r>
          </a:p>
          <a:p>
            <a:pPr lvl="0">
              <a:lnSpc>
                <a:spcPct val="120000"/>
              </a:lnSpc>
            </a:pPr>
            <a:r>
              <a:rPr lang="en-US" dirty="0"/>
              <a:t>Maximize expertise and resources of partners to support ongoing professional development. </a:t>
            </a:r>
            <a:endParaRPr lang="en-US" sz="3400" dirty="0"/>
          </a:p>
          <a:p>
            <a:pPr marL="0" lvl="0" indent="0">
              <a:lnSpc>
                <a:spcPct val="120000"/>
              </a:lnSpc>
              <a:buNone/>
            </a:pPr>
            <a:r>
              <a:rPr lang="en-US" sz="3400" b="1" dirty="0"/>
              <a:t>Had funding and resources to support: </a:t>
            </a:r>
          </a:p>
          <a:p>
            <a:pPr>
              <a:lnSpc>
                <a:spcPct val="120000"/>
              </a:lnSpc>
            </a:pPr>
            <a:r>
              <a:rPr lang="en-US" u="sng" dirty="0"/>
              <a:t>Tier 1</a:t>
            </a:r>
            <a:r>
              <a:rPr lang="en-US" dirty="0"/>
              <a:t> (mental health promotion) services</a:t>
            </a:r>
          </a:p>
          <a:p>
            <a:pPr>
              <a:lnSpc>
                <a:spcPct val="120000"/>
              </a:lnSpc>
            </a:pPr>
            <a:r>
              <a:rPr lang="en-US" u="sng" dirty="0"/>
              <a:t>Tier 2</a:t>
            </a:r>
            <a:r>
              <a:rPr lang="en-US" dirty="0"/>
              <a:t> (early intervention) services</a:t>
            </a:r>
          </a:p>
          <a:p>
            <a:pPr lvl="0">
              <a:lnSpc>
                <a:spcPct val="120000"/>
              </a:lnSpc>
            </a:pPr>
            <a:r>
              <a:rPr lang="en-US" u="sng" dirty="0"/>
              <a:t>Tier 3</a:t>
            </a:r>
            <a:r>
              <a:rPr lang="en-US" dirty="0"/>
              <a:t> (treatment) services</a:t>
            </a:r>
          </a:p>
          <a:p>
            <a:pPr marL="0" lvl="0" indent="0">
              <a:lnSpc>
                <a:spcPct val="120000"/>
              </a:lnSpc>
              <a:buNone/>
            </a:pPr>
            <a:r>
              <a:rPr lang="en-US" sz="3400" b="1" dirty="0"/>
              <a:t>Maximized reimbursement for eligible services</a:t>
            </a:r>
            <a:endParaRPr lang="en-US" dirty="0"/>
          </a:p>
          <a:p>
            <a:pPr marL="0" lvl="0" indent="0">
              <a:lnSpc>
                <a:spcPct val="100000"/>
              </a:lnSpc>
              <a:spcBef>
                <a:spcPts val="0"/>
              </a:spcBef>
              <a:buNone/>
              <a:defRPr/>
            </a:pPr>
            <a:endParaRPr lang="en-US" dirty="0"/>
          </a:p>
          <a:p>
            <a:pPr lvl="0"/>
            <a:endParaRPr lang="en-US" dirty="0"/>
          </a:p>
          <a:p>
            <a:endParaRPr lang="en-US" dirty="0"/>
          </a:p>
          <a:p>
            <a:endParaRPr lang="en-US" dirty="0"/>
          </a:p>
        </p:txBody>
      </p:sp>
      <p:cxnSp>
        <p:nvCxnSpPr>
          <p:cNvPr id="12" name="Straight Connector 11">
            <a:extLst>
              <a:ext uri="{C183D7F6-B498-43B3-948B-1728B52AA6E4}">
                <adec:decorative xmlns:adec="http://schemas.microsoft.com/office/drawing/2017/decorative" val="1"/>
              </a:ext>
            </a:extLst>
          </p:cNvPr>
          <p:cNvCxnSpPr/>
          <p:nvPr/>
        </p:nvCxnSpPr>
        <p:spPr>
          <a:xfrm flipH="1">
            <a:off x="4055043" y="1606865"/>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FD1F7F99-C091-4EA3-9187-4834C8538B38}"/>
              </a:ext>
            </a:extLst>
          </p:cNvPr>
          <p:cNvSpPr>
            <a:spLocks noGrp="1"/>
          </p:cNvSpPr>
          <p:nvPr>
            <p:ph type="title"/>
          </p:nvPr>
        </p:nvSpPr>
        <p:spPr/>
        <p:txBody>
          <a:bodyPr/>
          <a:lstStyle/>
          <a:p>
            <a:pPr rtl="0" eaLnBrk="1" latinLnBrk="0" hangingPunct="1"/>
            <a:r>
              <a:rPr lang="en-US" sz="3200" b="1" kern="1200" dirty="0">
                <a:solidFill>
                  <a:srgbClr val="684860"/>
                </a:solidFill>
                <a:effectLst/>
                <a:latin typeface="Calibri" panose="020F0502020204030204" pitchFamily="34" charset="0"/>
                <a:ea typeface="+mn-ea"/>
                <a:cs typeface="+mn-cs"/>
              </a:rPr>
              <a:t>Funding and Sustainability</a:t>
            </a:r>
            <a:endParaRPr lang="en-US" dirty="0">
              <a:effectLst/>
            </a:endParaRPr>
          </a:p>
          <a:p>
            <a:endParaRPr lang="en-US" dirty="0"/>
          </a:p>
        </p:txBody>
      </p:sp>
      <p:sp>
        <p:nvSpPr>
          <p:cNvPr id="11" name="Footer Placeholder 5">
            <a:extLst>
              <a:ext uri="{FF2B5EF4-FFF2-40B4-BE49-F238E27FC236}">
                <a16:creationId xmlns:a16="http://schemas.microsoft.com/office/drawing/2014/main" id="{B59E391E-B827-E643-BC5B-12EC7802F3E9}"/>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6018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Quality Indicators header ">
            <a:extLst>
              <a:ext uri="{FF2B5EF4-FFF2-40B4-BE49-F238E27FC236}">
                <a16:creationId xmlns:a16="http://schemas.microsoft.com/office/drawing/2014/main" id="{6182AAD1-4C01-DB4B-A813-C430CF6D1BF4}"/>
              </a:ext>
            </a:extLst>
          </p:cNvPr>
          <p:cNvGrpSpPr/>
          <p:nvPr/>
        </p:nvGrpSpPr>
        <p:grpSpPr>
          <a:xfrm>
            <a:off x="0" y="0"/>
            <a:ext cx="3761117" cy="959880"/>
            <a:chOff x="6874681" y="0"/>
            <a:chExt cx="2201980" cy="675971"/>
          </a:xfrm>
          <a:solidFill>
            <a:srgbClr val="6A4A62"/>
          </a:solidFill>
        </p:grpSpPr>
        <p:sp>
          <p:nvSpPr>
            <p:cNvPr id="9" name="Rectangle 8">
              <a:extLst>
                <a:ext uri="{FF2B5EF4-FFF2-40B4-BE49-F238E27FC236}">
                  <a16:creationId xmlns:a16="http://schemas.microsoft.com/office/drawing/2014/main" id="{4E11CCCA-75C4-1C42-9369-53016C068597}"/>
                </a:ext>
              </a:extLst>
            </p:cNvPr>
            <p:cNvSpPr/>
            <p:nvPr/>
          </p:nvSpPr>
          <p:spPr>
            <a:xfrm>
              <a:off x="6874681" y="0"/>
              <a:ext cx="2201980" cy="675971"/>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F38F97A-A812-EA42-ADA4-553925A6EF9B}"/>
                </a:ext>
              </a:extLst>
            </p:cNvPr>
            <p:cNvSpPr txBox="1"/>
            <p:nvPr/>
          </p:nvSpPr>
          <p:spPr>
            <a:xfrm>
              <a:off x="6990530" y="164591"/>
              <a:ext cx="1552782" cy="346790"/>
            </a:xfrm>
            <a:prstGeom prst="rect">
              <a:avLst/>
            </a:prstGeom>
            <a:grpFill/>
            <a:ln>
              <a:noFill/>
            </a:ln>
          </p:spPr>
          <p:txBody>
            <a:bodyPr wrap="square" rtlCol="0">
              <a:spAutoFit/>
            </a:bodyPr>
            <a:lstStyle/>
            <a:p>
              <a:r>
                <a:rPr lang="en-US" sz="2600" dirty="0">
                  <a:solidFill>
                    <a:schemeClr val="bg1"/>
                  </a:solidFill>
                </a:rPr>
                <a:t>Quality Indicator </a:t>
              </a:r>
            </a:p>
          </p:txBody>
        </p:sp>
      </p:grpSp>
      <p:sp>
        <p:nvSpPr>
          <p:cNvPr id="17" name="Content Placeholder 3"/>
          <p:cNvSpPr txBox="1">
            <a:spLocks/>
          </p:cNvSpPr>
          <p:nvPr/>
        </p:nvSpPr>
        <p:spPr>
          <a:xfrm>
            <a:off x="358347" y="1891345"/>
            <a:ext cx="4441118" cy="3227653"/>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6A4A62"/>
                </a:solidFill>
              </a:rPr>
              <a:t>To what extent did your district/school </a:t>
            </a:r>
            <a:r>
              <a:rPr lang="en-US" sz="2400" b="1" dirty="0">
                <a:solidFill>
                  <a:srgbClr val="5E3E60"/>
                </a:solidFill>
              </a:rPr>
              <a:t>use multiple and diverse funding and resources to support a full continuum </a:t>
            </a:r>
            <a:r>
              <a:rPr lang="en-US" sz="2400" dirty="0">
                <a:solidFill>
                  <a:srgbClr val="5E3E60"/>
                </a:solidFill>
              </a:rPr>
              <a:t>of school mental health services and supports</a:t>
            </a:r>
            <a:r>
              <a:rPr lang="en-US" sz="2400" dirty="0">
                <a:solidFill>
                  <a:srgbClr val="6A4A62"/>
                </a:solidFill>
              </a:rPr>
              <a:t>?</a:t>
            </a:r>
          </a:p>
        </p:txBody>
      </p:sp>
      <p:sp>
        <p:nvSpPr>
          <p:cNvPr id="6" name="TextBox 5"/>
          <p:cNvSpPr txBox="1"/>
          <p:nvPr/>
        </p:nvSpPr>
        <p:spPr>
          <a:xfrm>
            <a:off x="5446035" y="1113241"/>
            <a:ext cx="3459708" cy="646331"/>
          </a:xfrm>
          <a:prstGeom prst="rect">
            <a:avLst/>
          </a:prstGeom>
          <a:noFill/>
        </p:spPr>
        <p:txBody>
          <a:bodyPr wrap="square" rtlCol="0">
            <a:spAutoFit/>
          </a:bodyPr>
          <a:lstStyle/>
          <a:p>
            <a:r>
              <a:rPr lang="en-US" sz="3600" b="1" dirty="0">
                <a:solidFill>
                  <a:srgbClr val="6A4A62"/>
                </a:solidFill>
              </a:rPr>
              <a:t>Best Practices</a:t>
            </a:r>
          </a:p>
        </p:txBody>
      </p:sp>
      <p:sp>
        <p:nvSpPr>
          <p:cNvPr id="23" name="TextBox 22"/>
          <p:cNvSpPr txBox="1"/>
          <p:nvPr/>
        </p:nvSpPr>
        <p:spPr>
          <a:xfrm>
            <a:off x="5446035" y="1997791"/>
            <a:ext cx="5662690" cy="2959785"/>
          </a:xfrm>
          <a:prstGeom prst="rect">
            <a:avLst/>
          </a:prstGeom>
          <a:noFill/>
        </p:spPr>
        <p:txBody>
          <a:bodyPr wrap="square" rtlCol="0">
            <a:spAutoFit/>
          </a:bodyPr>
          <a:lstStyle/>
          <a:p>
            <a:pPr marL="285750" lvl="0" indent="-285750">
              <a:lnSpc>
                <a:spcPct val="90000"/>
              </a:lnSpc>
              <a:spcBef>
                <a:spcPts val="1000"/>
              </a:spcBef>
              <a:buClr>
                <a:srgbClr val="684860"/>
              </a:buClr>
              <a:buFont typeface="Arial" panose="020B0604020202020204" pitchFamily="34" charset="0"/>
              <a:buChar char="•"/>
            </a:pPr>
            <a:r>
              <a:rPr lang="en-US" sz="2200" dirty="0"/>
              <a:t>Use diverse funding – different levels, types, and systems.</a:t>
            </a:r>
          </a:p>
          <a:p>
            <a:pPr marL="285750" lvl="0" indent="-285750">
              <a:lnSpc>
                <a:spcPct val="90000"/>
              </a:lnSpc>
              <a:spcBef>
                <a:spcPts val="1000"/>
              </a:spcBef>
              <a:buClr>
                <a:srgbClr val="684860"/>
              </a:buClr>
              <a:buFont typeface="Arial" panose="020B0604020202020204" pitchFamily="34" charset="0"/>
              <a:buChar char="•"/>
            </a:pPr>
            <a:r>
              <a:rPr lang="en-US" sz="2200" dirty="0"/>
              <a:t>Ensure funding and resources align to support the full continuum of care.</a:t>
            </a:r>
          </a:p>
          <a:p>
            <a:pPr marL="285750" lvl="0" indent="-285750">
              <a:lnSpc>
                <a:spcPct val="90000"/>
              </a:lnSpc>
              <a:spcBef>
                <a:spcPts val="1000"/>
              </a:spcBef>
              <a:buClr>
                <a:srgbClr val="684860"/>
              </a:buClr>
              <a:buFont typeface="Arial" panose="020B0604020202020204" pitchFamily="34" charset="0"/>
              <a:buChar char="•"/>
            </a:pPr>
            <a:r>
              <a:rPr lang="en-US" sz="2200" dirty="0"/>
              <a:t>Establish and use the process to:</a:t>
            </a:r>
          </a:p>
          <a:p>
            <a:pPr marL="742950" lvl="1" indent="-285750">
              <a:lnSpc>
                <a:spcPct val="90000"/>
              </a:lnSpc>
              <a:spcBef>
                <a:spcPts val="1000"/>
              </a:spcBef>
              <a:buClr>
                <a:srgbClr val="684860"/>
              </a:buClr>
              <a:buFont typeface="Arial" panose="020B0604020202020204" pitchFamily="34" charset="0"/>
              <a:buChar char="•"/>
            </a:pPr>
            <a:r>
              <a:rPr lang="en-US" sz="2000" dirty="0"/>
              <a:t>Develop, evaluate, and update financing plan.</a:t>
            </a:r>
          </a:p>
          <a:p>
            <a:pPr marL="742950" lvl="1" indent="-285750">
              <a:lnSpc>
                <a:spcPct val="90000"/>
              </a:lnSpc>
              <a:spcBef>
                <a:spcPts val="1000"/>
              </a:spcBef>
              <a:buClr>
                <a:srgbClr val="684860"/>
              </a:buClr>
              <a:buFont typeface="Arial" panose="020B0604020202020204" pitchFamily="34" charset="0"/>
              <a:buChar char="•"/>
            </a:pPr>
            <a:r>
              <a:rPr lang="en-US" sz="2000" dirty="0"/>
              <a:t>Regularly monitor new funding opportunities and policies.</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cxnSp>
        <p:nvCxnSpPr>
          <p:cNvPr id="13" name="Straight Connector 12">
            <a:extLst>
              <a:ext uri="{C183D7F6-B498-43B3-948B-1728B52AA6E4}">
                <adec:decorative xmlns:adec="http://schemas.microsoft.com/office/drawing/2017/decorative" val="1"/>
              </a:ext>
            </a:extLst>
          </p:cNvPr>
          <p:cNvCxnSpPr/>
          <p:nvPr/>
        </p:nvCxnSpPr>
        <p:spPr>
          <a:xfrm flipH="1">
            <a:off x="5115926" y="1759572"/>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7B6400A0-6227-4A4E-B9A5-48F1EABBDE27}"/>
              </a:ext>
            </a:extLst>
          </p:cNvPr>
          <p:cNvSpPr>
            <a:spLocks noGrp="1"/>
          </p:cNvSpPr>
          <p:nvPr>
            <p:ph type="title"/>
          </p:nvPr>
        </p:nvSpPr>
        <p:spPr/>
        <p:txBody>
          <a:bodyPr/>
          <a:lstStyle/>
          <a:p>
            <a:r>
              <a:rPr lang="en-US" dirty="0"/>
              <a:t>Quality Indicator</a:t>
            </a:r>
          </a:p>
        </p:txBody>
      </p:sp>
      <p:sp>
        <p:nvSpPr>
          <p:cNvPr id="14" name="Footer Placeholder 5">
            <a:extLst>
              <a:ext uri="{FF2B5EF4-FFF2-40B4-BE49-F238E27FC236}">
                <a16:creationId xmlns:a16="http://schemas.microsoft.com/office/drawing/2014/main" id="{9461E08A-A0F5-FE46-AA18-2A6B98A93997}"/>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408298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639" y="573318"/>
            <a:ext cx="10174146" cy="650001"/>
          </a:xfrm>
        </p:spPr>
        <p:txBody>
          <a:bodyPr>
            <a:noAutofit/>
          </a:bodyPr>
          <a:lstStyle/>
          <a:p>
            <a:pPr lvl="0"/>
            <a:r>
              <a:rPr lang="en-US" sz="4000" b="1" dirty="0">
                <a:solidFill>
                  <a:srgbClr val="684860"/>
                </a:solidFill>
                <a:latin typeface="+mn-lt"/>
              </a:rPr>
              <a:t>Explore Diverse Funding Opportunities</a:t>
            </a:r>
            <a:br>
              <a:rPr lang="en-US" sz="4000" dirty="0">
                <a:solidFill>
                  <a:srgbClr val="684860"/>
                </a:solidFill>
                <a:latin typeface="+mn-lt"/>
              </a:rPr>
            </a:br>
            <a:endParaRPr lang="en-US" sz="4000" b="1" dirty="0">
              <a:solidFill>
                <a:srgbClr val="684860"/>
              </a:solidFill>
              <a:latin typeface="+mn-lt"/>
            </a:endParaRPr>
          </a:p>
        </p:txBody>
      </p:sp>
      <p:sp>
        <p:nvSpPr>
          <p:cNvPr id="3" name="Content Placeholder 2"/>
          <p:cNvSpPr>
            <a:spLocks noGrp="1"/>
          </p:cNvSpPr>
          <p:nvPr>
            <p:ph sz="quarter" idx="1"/>
          </p:nvPr>
        </p:nvSpPr>
        <p:spPr>
          <a:xfrm>
            <a:off x="723026" y="1472009"/>
            <a:ext cx="5430639" cy="5152120"/>
          </a:xfrm>
        </p:spPr>
        <p:txBody>
          <a:bodyPr>
            <a:normAutofit/>
          </a:bodyPr>
          <a:lstStyle/>
          <a:p>
            <a:pPr lvl="0">
              <a:spcAft>
                <a:spcPts val="600"/>
              </a:spcAft>
              <a:buClr>
                <a:srgbClr val="684860"/>
              </a:buClr>
            </a:pPr>
            <a:r>
              <a:rPr lang="en-US" dirty="0"/>
              <a:t>School</a:t>
            </a:r>
          </a:p>
          <a:p>
            <a:pPr lvl="0">
              <a:spcAft>
                <a:spcPts val="600"/>
              </a:spcAft>
              <a:buClr>
                <a:srgbClr val="684860"/>
              </a:buClr>
            </a:pPr>
            <a:r>
              <a:rPr lang="en-US" dirty="0"/>
              <a:t>Local/district/county</a:t>
            </a:r>
          </a:p>
          <a:p>
            <a:pPr lvl="0">
              <a:spcAft>
                <a:spcPts val="600"/>
              </a:spcAft>
              <a:buClr>
                <a:srgbClr val="684860"/>
              </a:buClr>
            </a:pPr>
            <a:r>
              <a:rPr lang="en-US" dirty="0"/>
              <a:t>Tribal</a:t>
            </a:r>
          </a:p>
          <a:p>
            <a:pPr lvl="0">
              <a:spcAft>
                <a:spcPts val="600"/>
              </a:spcAft>
              <a:buClr>
                <a:srgbClr val="684860"/>
              </a:buClr>
            </a:pPr>
            <a:r>
              <a:rPr lang="en-US" dirty="0"/>
              <a:t>Territory</a:t>
            </a:r>
          </a:p>
          <a:p>
            <a:pPr lvl="0">
              <a:spcAft>
                <a:spcPts val="600"/>
              </a:spcAft>
              <a:buClr>
                <a:srgbClr val="684860"/>
              </a:buClr>
            </a:pPr>
            <a:r>
              <a:rPr lang="en-US" dirty="0"/>
              <a:t>State</a:t>
            </a:r>
          </a:p>
          <a:p>
            <a:pPr lvl="0">
              <a:spcAft>
                <a:spcPts val="600"/>
              </a:spcAft>
              <a:buClr>
                <a:srgbClr val="684860"/>
              </a:buClr>
            </a:pPr>
            <a:r>
              <a:rPr lang="en-US" dirty="0"/>
              <a:t>Federal</a:t>
            </a:r>
          </a:p>
          <a:p>
            <a:pPr lvl="0">
              <a:spcAft>
                <a:spcPts val="600"/>
              </a:spcAft>
              <a:buClr>
                <a:srgbClr val="684860"/>
              </a:buClr>
            </a:pPr>
            <a:r>
              <a:rPr lang="en-US" dirty="0"/>
              <a:t>Private foundations, donors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cxnSp>
        <p:nvCxnSpPr>
          <p:cNvPr id="6" name="Straight Connector 5">
            <a:extLst>
              <a:ext uri="{C183D7F6-B498-43B3-948B-1728B52AA6E4}">
                <adec:decorative xmlns:adec="http://schemas.microsoft.com/office/drawing/2017/decorative" val="1"/>
              </a:ext>
            </a:extLst>
          </p:cNvPr>
          <p:cNvCxnSpPr/>
          <p:nvPr/>
        </p:nvCxnSpPr>
        <p:spPr>
          <a:xfrm flipV="1">
            <a:off x="723026" y="1058938"/>
            <a:ext cx="9631936" cy="10512"/>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pic>
        <p:nvPicPr>
          <p:cNvPr id="7"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652" y="1780654"/>
            <a:ext cx="4645236" cy="3100265"/>
          </a:xfrm>
          <a:prstGeom prst="rect">
            <a:avLst/>
          </a:prstGeom>
        </p:spPr>
      </p:pic>
      <p:sp>
        <p:nvSpPr>
          <p:cNvPr id="8" name="Footer Placeholder 5">
            <a:extLst>
              <a:ext uri="{FF2B5EF4-FFF2-40B4-BE49-F238E27FC236}">
                <a16:creationId xmlns:a16="http://schemas.microsoft.com/office/drawing/2014/main" id="{A05BA781-595F-1849-9975-FE6409AF8480}"/>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357572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descr="Resources header">
            <a:extLst>
              <a:ext uri="{FF2B5EF4-FFF2-40B4-BE49-F238E27FC236}">
                <a16:creationId xmlns:a16="http://schemas.microsoft.com/office/drawing/2014/main" id="{312E84AF-A4A4-B943-BCC1-88D04D77FE6E}"/>
              </a:ext>
            </a:extLst>
          </p:cNvPr>
          <p:cNvGrpSpPr/>
          <p:nvPr/>
        </p:nvGrpSpPr>
        <p:grpSpPr>
          <a:xfrm>
            <a:off x="9922681" y="0"/>
            <a:ext cx="2269319" cy="682388"/>
            <a:chOff x="6874681" y="0"/>
            <a:chExt cx="2269319" cy="682388"/>
          </a:xfrm>
        </p:grpSpPr>
        <p:sp>
          <p:nvSpPr>
            <p:cNvPr id="16" name="Rectangle 8">
              <a:extLst>
                <a:ext uri="{FF2B5EF4-FFF2-40B4-BE49-F238E27FC236}">
                  <a16:creationId xmlns:a16="http://schemas.microsoft.com/office/drawing/2014/main" id="{26A504FF-D5DF-E147-809C-3ED641EA82DE}"/>
                </a:ext>
              </a:extLst>
            </p:cNvPr>
            <p:cNvSpPr/>
            <p:nvPr/>
          </p:nvSpPr>
          <p:spPr>
            <a:xfrm rot="10800000">
              <a:off x="6874681" y="0"/>
              <a:ext cx="2269319" cy="682388"/>
            </a:xfrm>
            <a:custGeom>
              <a:avLst/>
              <a:gdLst>
                <a:gd name="connsiteX0" fmla="*/ 0 w 2320119"/>
                <a:gd name="connsiteY0" fmla="*/ 0 h 682388"/>
                <a:gd name="connsiteX1" fmla="*/ 2320119 w 2320119"/>
                <a:gd name="connsiteY1" fmla="*/ 0 h 682388"/>
                <a:gd name="connsiteX2" fmla="*/ 2320119 w 2320119"/>
                <a:gd name="connsiteY2" fmla="*/ 682388 h 682388"/>
                <a:gd name="connsiteX3" fmla="*/ 0 w 2320119"/>
                <a:gd name="connsiteY3" fmla="*/ 682388 h 682388"/>
                <a:gd name="connsiteX4" fmla="*/ 0 w 2320119"/>
                <a:gd name="connsiteY4" fmla="*/ 0 h 682388"/>
                <a:gd name="connsiteX0" fmla="*/ 0 w 2320119"/>
                <a:gd name="connsiteY0" fmla="*/ 0 h 682388"/>
                <a:gd name="connsiteX1" fmla="*/ 2320119 w 2320119"/>
                <a:gd name="connsiteY1" fmla="*/ 0 h 682388"/>
                <a:gd name="connsiteX2" fmla="*/ 2116919 w 2320119"/>
                <a:gd name="connsiteY2" fmla="*/ 669688 h 682388"/>
                <a:gd name="connsiteX3" fmla="*/ 0 w 2320119"/>
                <a:gd name="connsiteY3" fmla="*/ 682388 h 682388"/>
                <a:gd name="connsiteX4" fmla="*/ 0 w 2320119"/>
                <a:gd name="connsiteY4" fmla="*/ 0 h 682388"/>
                <a:gd name="connsiteX0" fmla="*/ 0 w 2320119"/>
                <a:gd name="connsiteY0" fmla="*/ 0 h 695088"/>
                <a:gd name="connsiteX1" fmla="*/ 2320119 w 2320119"/>
                <a:gd name="connsiteY1" fmla="*/ 0 h 695088"/>
                <a:gd name="connsiteX2" fmla="*/ 2129619 w 2320119"/>
                <a:gd name="connsiteY2" fmla="*/ 695088 h 695088"/>
                <a:gd name="connsiteX3" fmla="*/ 0 w 2320119"/>
                <a:gd name="connsiteY3" fmla="*/ 682388 h 695088"/>
                <a:gd name="connsiteX4" fmla="*/ 0 w 2320119"/>
                <a:gd name="connsiteY4" fmla="*/ 0 h 695088"/>
                <a:gd name="connsiteX0" fmla="*/ 0 w 2320119"/>
                <a:gd name="connsiteY0" fmla="*/ 0 h 682388"/>
                <a:gd name="connsiteX1" fmla="*/ 2320119 w 2320119"/>
                <a:gd name="connsiteY1" fmla="*/ 0 h 682388"/>
                <a:gd name="connsiteX2" fmla="*/ 2053419 w 2320119"/>
                <a:gd name="connsiteY2" fmla="*/ 682388 h 682388"/>
                <a:gd name="connsiteX3" fmla="*/ 0 w 2320119"/>
                <a:gd name="connsiteY3" fmla="*/ 682388 h 682388"/>
                <a:gd name="connsiteX4" fmla="*/ 0 w 2320119"/>
                <a:gd name="connsiteY4" fmla="*/ 0 h 682388"/>
                <a:gd name="connsiteX0" fmla="*/ 0 w 2269319"/>
                <a:gd name="connsiteY0" fmla="*/ 0 h 682388"/>
                <a:gd name="connsiteX1" fmla="*/ 2269319 w 2269319"/>
                <a:gd name="connsiteY1" fmla="*/ 0 h 682388"/>
                <a:gd name="connsiteX2" fmla="*/ 205341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84839 w 2269319"/>
                <a:gd name="connsiteY2" fmla="*/ 68238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3911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61979 w 2269319"/>
                <a:gd name="connsiteY2" fmla="*/ 65952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5054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73409 w 2269319"/>
                <a:gd name="connsiteY2" fmla="*/ 670958 h 682388"/>
                <a:gd name="connsiteX3" fmla="*/ 0 w 2269319"/>
                <a:gd name="connsiteY3" fmla="*/ 682388 h 682388"/>
                <a:gd name="connsiteX4" fmla="*/ 0 w 2269319"/>
                <a:gd name="connsiteY4" fmla="*/ 0 h 682388"/>
                <a:gd name="connsiteX0" fmla="*/ 0 w 2269319"/>
                <a:gd name="connsiteY0" fmla="*/ 0 h 682388"/>
                <a:gd name="connsiteX1" fmla="*/ 2269319 w 2269319"/>
                <a:gd name="connsiteY1" fmla="*/ 0 h 682388"/>
                <a:gd name="connsiteX2" fmla="*/ 1996269 w 2269319"/>
                <a:gd name="connsiteY2" fmla="*/ 682388 h 682388"/>
                <a:gd name="connsiteX3" fmla="*/ 0 w 2269319"/>
                <a:gd name="connsiteY3" fmla="*/ 682388 h 682388"/>
                <a:gd name="connsiteX4" fmla="*/ 0 w 2269319"/>
                <a:gd name="connsiteY4" fmla="*/ 0 h 68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19" h="682388">
                  <a:moveTo>
                    <a:pt x="0" y="0"/>
                  </a:moveTo>
                  <a:lnTo>
                    <a:pt x="2269319" y="0"/>
                  </a:lnTo>
                  <a:lnTo>
                    <a:pt x="1996269" y="682388"/>
                  </a:lnTo>
                  <a:lnTo>
                    <a:pt x="0" y="682388"/>
                  </a:lnTo>
                  <a:lnTo>
                    <a:pt x="0" y="0"/>
                  </a:lnTo>
                  <a:close/>
                </a:path>
              </a:pathLst>
            </a:custGeom>
            <a:solidFill>
              <a:srgbClr val="6A4A62"/>
            </a:solidFill>
            <a:ln w="12700" cap="flat" cmpd="sng" algn="ctr">
              <a:solidFill>
                <a:srgbClr val="6A4A62">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09638E1-0BE0-CE45-B6CA-F3FE6D8FA4D4}"/>
                </a:ext>
              </a:extLst>
            </p:cNvPr>
            <p:cNvSpPr txBox="1"/>
            <p:nvPr/>
          </p:nvSpPr>
          <p:spPr>
            <a:xfrm>
              <a:off x="7414792" y="141139"/>
              <a:ext cx="145731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rPr>
                <a:t>Resources</a:t>
              </a:r>
            </a:p>
          </p:txBody>
        </p:sp>
      </p:grpSp>
      <p:sp>
        <p:nvSpPr>
          <p:cNvPr id="3" name="Text Placeholder 2"/>
          <p:cNvSpPr>
            <a:spLocks noGrp="1"/>
          </p:cNvSpPr>
          <p:nvPr>
            <p:ph type="body" sz="quarter" idx="4294967295"/>
          </p:nvPr>
        </p:nvSpPr>
        <p:spPr>
          <a:xfrm>
            <a:off x="472131" y="405166"/>
            <a:ext cx="10190225" cy="500065"/>
          </a:xfrm>
        </p:spPr>
        <p:txBody>
          <a:bodyPr>
            <a:noAutofit/>
          </a:bodyPr>
          <a:lstStyle/>
          <a:p>
            <a:pPr marL="0" indent="0">
              <a:buNone/>
            </a:pPr>
            <a:r>
              <a:rPr lang="en-US" sz="3200" b="1" dirty="0">
                <a:solidFill>
                  <a:srgbClr val="5E3E60"/>
                </a:solidFill>
                <a:cs typeface="Arial" panose="020B0604020202020204" pitchFamily="34" charset="0"/>
              </a:rPr>
              <a:t>Self-Assessment/Planning Guide</a:t>
            </a:r>
            <a:endParaRPr lang="en-US" sz="3000" dirty="0">
              <a:solidFill>
                <a:srgbClr val="5E3E60"/>
              </a:solidFill>
            </a:endParaRPr>
          </a:p>
        </p:txBody>
      </p:sp>
      <p:pic>
        <p:nvPicPr>
          <p:cNvPr id="18" name="Content Placeholder 4" descr="Thumbnail USF Financing Guide 2006 ">
            <a:extLst>
              <a:ext uri="{FF2B5EF4-FFF2-40B4-BE49-F238E27FC236}">
                <a16:creationId xmlns:a16="http://schemas.microsoft.com/office/drawing/2014/main" id="{EB4B7599-AE29-43F8-9432-3927E421685A}"/>
              </a:ext>
            </a:extLst>
          </p:cNvPr>
          <p:cNvPicPr>
            <a:picLocks noChangeAspect="1"/>
          </p:cNvPicPr>
          <p:nvPr/>
        </p:nvPicPr>
        <p:blipFill>
          <a:blip r:embed="rId3" cstate="print">
            <a:duotone>
              <a:srgbClr val="6A4A62">
                <a:shade val="45000"/>
                <a:satMod val="135000"/>
              </a:srgbClr>
              <a:prstClr val="white"/>
            </a:duotone>
          </a:blip>
          <a:stretch>
            <a:fillRect/>
          </a:stretch>
        </p:blipFill>
        <p:spPr>
          <a:xfrm>
            <a:off x="7500265" y="1310572"/>
            <a:ext cx="4080933" cy="4067894"/>
          </a:xfrm>
          <a:prstGeom prst="rect">
            <a:avLst/>
          </a:prstGeom>
          <a:ln>
            <a:solidFill>
              <a:sysClr val="window" lastClr="FFFFFF">
                <a:lumMod val="50000"/>
              </a:sysClr>
            </a:solidFill>
          </a:ln>
        </p:spPr>
      </p:pic>
      <p:sp>
        <p:nvSpPr>
          <p:cNvPr id="12" name="Content Placeholder 11">
            <a:extLst>
              <a:ext uri="{FF2B5EF4-FFF2-40B4-BE49-F238E27FC236}">
                <a16:creationId xmlns:a16="http://schemas.microsoft.com/office/drawing/2014/main" id="{13903BAB-1F7B-4F51-B417-BB2C923C1A81}"/>
              </a:ext>
            </a:extLst>
          </p:cNvPr>
          <p:cNvSpPr>
            <a:spLocks noGrp="1"/>
          </p:cNvSpPr>
          <p:nvPr>
            <p:ph sz="quarter" idx="12"/>
          </p:nvPr>
        </p:nvSpPr>
        <p:spPr>
          <a:xfrm>
            <a:off x="472131" y="1135977"/>
            <a:ext cx="6422694" cy="5229197"/>
          </a:xfrm>
        </p:spPr>
        <p:txBody>
          <a:bodyPr>
            <a:normAutofit/>
          </a:bodyPr>
          <a:lstStyle/>
          <a:p>
            <a:pPr marL="0" indent="0">
              <a:buNone/>
            </a:pPr>
            <a:r>
              <a:rPr lang="en-US" sz="2400" b="1" dirty="0">
                <a:cs typeface="Arial" panose="020B0604020202020204" pitchFamily="34" charset="0"/>
              </a:rPr>
              <a:t>Core areas to assist sites in developing financing plans:</a:t>
            </a:r>
          </a:p>
          <a:p>
            <a:pPr marL="457200" indent="-457200">
              <a:buClr>
                <a:srgbClr val="684860"/>
              </a:buClr>
              <a:buFont typeface="+mj-lt"/>
              <a:buAutoNum type="arabicPeriod"/>
            </a:pPr>
            <a:r>
              <a:rPr lang="en-US" sz="2000" dirty="0"/>
              <a:t>Identification of </a:t>
            </a:r>
            <a:r>
              <a:rPr lang="en-US" sz="2000" b="1" dirty="0"/>
              <a:t>current spending and utilization patterns </a:t>
            </a:r>
            <a:r>
              <a:rPr lang="en-US" sz="2000" dirty="0"/>
              <a:t>across agencies</a:t>
            </a:r>
          </a:p>
          <a:p>
            <a:pPr marL="457200" indent="-457200">
              <a:buClr>
                <a:srgbClr val="684860"/>
              </a:buClr>
              <a:buFont typeface="+mj-lt"/>
              <a:buAutoNum type="arabicPeriod"/>
            </a:pPr>
            <a:r>
              <a:rPr lang="en-US" sz="2000" b="1" dirty="0"/>
              <a:t>Realignment</a:t>
            </a:r>
            <a:r>
              <a:rPr lang="en-US" sz="2000" dirty="0"/>
              <a:t> of funding streams and structures</a:t>
            </a:r>
          </a:p>
          <a:p>
            <a:pPr marL="457200" indent="-457200">
              <a:buClr>
                <a:srgbClr val="684860"/>
              </a:buClr>
              <a:buFont typeface="+mj-lt"/>
              <a:buAutoNum type="arabicPeriod"/>
            </a:pPr>
            <a:r>
              <a:rPr lang="en-US" sz="2000" dirty="0"/>
              <a:t>Financing of </a:t>
            </a:r>
            <a:r>
              <a:rPr lang="en-US" sz="2000" b="1" dirty="0"/>
              <a:t>appropriate services and supports</a:t>
            </a:r>
          </a:p>
          <a:p>
            <a:pPr marL="457200" indent="-457200">
              <a:buClr>
                <a:srgbClr val="684860"/>
              </a:buClr>
              <a:buFont typeface="+mj-lt"/>
              <a:buAutoNum type="arabicPeriod"/>
            </a:pPr>
            <a:r>
              <a:rPr lang="en-US" sz="2000" dirty="0"/>
              <a:t>Financing to support </a:t>
            </a:r>
            <a:r>
              <a:rPr lang="en-US" sz="2000" b="1" dirty="0"/>
              <a:t>family and youth partnerships</a:t>
            </a:r>
          </a:p>
          <a:p>
            <a:pPr marL="457200" indent="-457200">
              <a:buClr>
                <a:srgbClr val="684860"/>
              </a:buClr>
              <a:buFont typeface="+mj-lt"/>
              <a:buAutoNum type="arabicPeriod"/>
            </a:pPr>
            <a:r>
              <a:rPr lang="en-US" sz="2000" dirty="0"/>
              <a:t>Financing to improve </a:t>
            </a:r>
            <a:r>
              <a:rPr lang="en-US" sz="2000" b="1" dirty="0"/>
              <a:t>cultural/linguistic competence and reduce disproportionality </a:t>
            </a:r>
            <a:r>
              <a:rPr lang="en-US" sz="2000" dirty="0"/>
              <a:t>in care</a:t>
            </a:r>
          </a:p>
          <a:p>
            <a:pPr marL="457200" indent="-457200">
              <a:buClr>
                <a:srgbClr val="684860"/>
              </a:buClr>
              <a:buFont typeface="+mj-lt"/>
              <a:buAutoNum type="arabicPeriod"/>
            </a:pPr>
            <a:r>
              <a:rPr lang="en-US" sz="2000" dirty="0"/>
              <a:t>Financing to improve the </a:t>
            </a:r>
            <a:r>
              <a:rPr lang="en-US" sz="2000" b="1" dirty="0"/>
              <a:t>workforce and provider network</a:t>
            </a:r>
            <a:r>
              <a:rPr lang="en-US" sz="2000" dirty="0"/>
              <a:t> for behavioral health services for children and families</a:t>
            </a:r>
          </a:p>
          <a:p>
            <a:pPr marL="457200" indent="-457200">
              <a:buClr>
                <a:srgbClr val="684860"/>
              </a:buClr>
              <a:buFont typeface="+mj-lt"/>
              <a:buAutoNum type="arabicPeriod"/>
            </a:pPr>
            <a:r>
              <a:rPr lang="en-US" sz="2000" dirty="0"/>
              <a:t>Financing for </a:t>
            </a:r>
            <a:r>
              <a:rPr lang="en-US" sz="2000" b="1" dirty="0"/>
              <a:t>accountability</a:t>
            </a:r>
          </a:p>
        </p:txBody>
      </p:sp>
      <p:sp>
        <p:nvSpPr>
          <p:cNvPr id="4" name="TextBox 3">
            <a:extLst>
              <a:ext uri="{FF2B5EF4-FFF2-40B4-BE49-F238E27FC236}">
                <a16:creationId xmlns:a16="http://schemas.microsoft.com/office/drawing/2014/main" id="{0A8D71AE-2978-46EC-97D2-8C7454E666F2}"/>
              </a:ext>
            </a:extLst>
          </p:cNvPr>
          <p:cNvSpPr txBox="1"/>
          <p:nvPr/>
        </p:nvSpPr>
        <p:spPr>
          <a:xfrm>
            <a:off x="7061982" y="6488668"/>
            <a:ext cx="26084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(Armstrong et al., 2006)</a:t>
            </a:r>
          </a:p>
        </p:txBody>
      </p:sp>
      <p:cxnSp>
        <p:nvCxnSpPr>
          <p:cNvPr id="8" name="Straight Connector 7">
            <a:extLst>
              <a:ext uri="{C183D7F6-B498-43B3-948B-1728B52AA6E4}">
                <adec:decorative xmlns:adec="http://schemas.microsoft.com/office/drawing/2017/decorative" val="1"/>
              </a:ext>
            </a:extLst>
          </p:cNvPr>
          <p:cNvCxnSpPr/>
          <p:nvPr/>
        </p:nvCxnSpPr>
        <p:spPr>
          <a:xfrm flipH="1">
            <a:off x="6894825" y="1760083"/>
            <a:ext cx="13648" cy="3408318"/>
          </a:xfrm>
          <a:prstGeom prst="line">
            <a:avLst/>
          </a:prstGeom>
          <a:ln w="38100">
            <a:solidFill>
              <a:srgbClr val="919195"/>
            </a:solidFill>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F32C9ABE-88F2-4345-9D5F-E3FF649917C2}"/>
              </a:ext>
            </a:extLst>
          </p:cNvPr>
          <p:cNvSpPr>
            <a:spLocks noGrp="1"/>
          </p:cNvSpPr>
          <p:nvPr>
            <p:ph type="title" idx="4294967295"/>
          </p:nvPr>
        </p:nvSpPr>
        <p:spPr/>
        <p:txBody>
          <a:bodyPr/>
          <a:lstStyle/>
          <a:p>
            <a:r>
              <a:rPr lang="en-US" dirty="0"/>
              <a:t>Self-Assessment/Planning Guide</a:t>
            </a:r>
          </a:p>
        </p:txBody>
      </p:sp>
      <p:sp>
        <p:nvSpPr>
          <p:cNvPr id="13" name="Footer Placeholder 5">
            <a:extLst>
              <a:ext uri="{FF2B5EF4-FFF2-40B4-BE49-F238E27FC236}">
                <a16:creationId xmlns:a16="http://schemas.microsoft.com/office/drawing/2014/main" id="{CE403FA9-1394-2F4F-A535-C657C67F90DA}"/>
              </a:ext>
              <a:ext uri="{C183D7F6-B498-43B3-948B-1728B52AA6E4}">
                <adec:decorative xmlns:adec="http://schemas.microsoft.com/office/drawing/2017/decorative" val="1"/>
              </a:ext>
            </a:extLst>
          </p:cNvPr>
          <p:cNvSpPr txBox="1">
            <a:spLocks/>
          </p:cNvSpPr>
          <p:nvPr/>
        </p:nvSpPr>
        <p:spPr>
          <a:xfrm>
            <a:off x="0" y="6492875"/>
            <a:ext cx="3482187" cy="365125"/>
          </a:xfrm>
          <a:prstGeom prst="rect">
            <a:avLst/>
          </a:prstGeom>
          <a:ln>
            <a:noFill/>
          </a:ln>
        </p:spPr>
        <p:txBody>
          <a:bodyPr>
            <a:normAutofit fontScale="77500" lnSpcReduction="20000"/>
          </a:bodyPr>
          <a:lstStyle>
            <a:defPPr>
              <a:defRPr lang="en-US"/>
            </a:defPPr>
            <a:lvl1pPr marL="0" algn="l" defTabSz="457200" rtl="0" eaLnBrk="1" latinLnBrk="0" hangingPunct="1">
              <a:defRPr sz="1400" b="0" kern="1200">
                <a:solidFill>
                  <a:srgbClr val="CC4927"/>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19195"/>
                </a:solidFill>
              </a:rPr>
              <a:t>National School Mental Health Implementation Guidance Modules </a:t>
            </a:r>
          </a:p>
        </p:txBody>
      </p:sp>
    </p:spTree>
    <p:extLst>
      <p:ext uri="{BB962C8B-B14F-4D97-AF65-F5344CB8AC3E}">
        <p14:creationId xmlns:p14="http://schemas.microsoft.com/office/powerpoint/2010/main" val="33762994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6949</Words>
  <Application>Microsoft Office PowerPoint</Application>
  <PresentationFormat>Widescreen</PresentationFormat>
  <Paragraphs>673</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Module 7: Funding and Sustainability</vt:lpstr>
      <vt:lpstr>Disclaimer</vt:lpstr>
      <vt:lpstr>Disclaimer</vt:lpstr>
      <vt:lpstr>Agenda</vt:lpstr>
      <vt:lpstr>What Do We Mean by School Mental Health Funding and  Sustainability? </vt:lpstr>
      <vt:lpstr>Funding and Sustainability </vt:lpstr>
      <vt:lpstr>Quality Indicator</vt:lpstr>
      <vt:lpstr>Explore Diverse Funding Opportunities </vt:lpstr>
      <vt:lpstr>Self-Assessment/Planning Guide</vt:lpstr>
      <vt:lpstr>School Mental Health Teaming Playbook</vt:lpstr>
      <vt:lpstr>District Example</vt:lpstr>
      <vt:lpstr>State Example</vt:lpstr>
      <vt:lpstr>Reflection </vt:lpstr>
      <vt:lpstr>Funding and Sustainability </vt:lpstr>
      <vt:lpstr>Accessing Medicaid Funds for School-Based Mental Health Services </vt:lpstr>
      <vt:lpstr>Quality Indicator</vt:lpstr>
      <vt:lpstr>Leveraging Funding Resources</vt:lpstr>
      <vt:lpstr>Reflection </vt:lpstr>
      <vt:lpstr>Quality Indicator</vt:lpstr>
      <vt:lpstr>District Example</vt:lpstr>
      <vt:lpstr>Moving Beyond Self-Care: Organizational Factors </vt:lpstr>
      <vt:lpstr>Quality Indicator</vt:lpstr>
      <vt:lpstr>Examples of Maximizing Expertise</vt:lpstr>
      <vt:lpstr>Quality Indicators</vt:lpstr>
      <vt:lpstr>Reflection </vt:lpstr>
      <vt:lpstr>5 Medicaid Dimensions to Support  School Mental Health</vt:lpstr>
      <vt:lpstr>Medicaid Strategies at the Local Level</vt:lpstr>
      <vt:lpstr>State Examples</vt:lpstr>
      <vt:lpstr>Reflection </vt:lpstr>
      <vt:lpstr>State Example</vt:lpstr>
      <vt:lpstr>5-Step Process for Strategic  School Mental Health Financing and Sustainability</vt:lpstr>
      <vt:lpstr>Financing for What? Worksheet </vt:lpstr>
      <vt:lpstr>Funding Resource Mapping Worksheet </vt:lpstr>
      <vt:lpstr>Funding Gap Analysis Worksheet </vt:lpstr>
      <vt:lpstr>Developing a Business Plan for Sustaining School Mental Health Services </vt:lpstr>
      <vt:lpstr>Strategic Planning</vt:lpstr>
      <vt:lpstr>Resources</vt:lpstr>
      <vt:lpstr>Resources</vt:lpstr>
      <vt:lpstr>References</vt:lpstr>
      <vt:lpstr>Acknowledgments</vt:lpstr>
    </vt:vector>
  </TitlesOfParts>
  <Company>National Center for School Mental Health in partnership with the Mental Health Technology Transfer Center (MHTTC) Network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7 of the National School Mental Health Curriculum – Funding and Sustainability</dc:title>
  <dc:subject>Mental Health</dc:subject>
  <dc:creator>National Center for School Mental Health in partnership with the Mental Health Technology Transfer Center (MHTTC) Network</dc:creator>
  <cp:lastModifiedBy>Canelo, Ricardo</cp:lastModifiedBy>
  <cp:revision>55</cp:revision>
  <dcterms:created xsi:type="dcterms:W3CDTF">2019-03-06T20:55:27Z</dcterms:created>
  <dcterms:modified xsi:type="dcterms:W3CDTF">2021-10-26T23:51:50Z</dcterms:modified>
</cp:coreProperties>
</file>