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 id="2147483691" r:id="rId3"/>
    <p:sldMasterId id="2147483648" r:id="rId4"/>
  </p:sldMasterIdLst>
  <p:notesMasterIdLst>
    <p:notesMasterId r:id="rId29"/>
  </p:notesMasterIdLst>
  <p:sldIdLst>
    <p:sldId id="325" r:id="rId5"/>
    <p:sldId id="316" r:id="rId6"/>
    <p:sldId id="317" r:id="rId7"/>
    <p:sldId id="318" r:id="rId8"/>
    <p:sldId id="319" r:id="rId9"/>
    <p:sldId id="320" r:id="rId10"/>
    <p:sldId id="260" r:id="rId11"/>
    <p:sldId id="315" r:id="rId12"/>
    <p:sldId id="269" r:id="rId13"/>
    <p:sldId id="308" r:id="rId14"/>
    <p:sldId id="309" r:id="rId15"/>
    <p:sldId id="312" r:id="rId16"/>
    <p:sldId id="313" r:id="rId17"/>
    <p:sldId id="271" r:id="rId18"/>
    <p:sldId id="272" r:id="rId19"/>
    <p:sldId id="314" r:id="rId20"/>
    <p:sldId id="273" r:id="rId21"/>
    <p:sldId id="265" r:id="rId22"/>
    <p:sldId id="274" r:id="rId23"/>
    <p:sldId id="275" r:id="rId24"/>
    <p:sldId id="321" r:id="rId25"/>
    <p:sldId id="322" r:id="rId26"/>
    <p:sldId id="323" r:id="rId27"/>
    <p:sldId id="324"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jABqS9eg9qZHUc168lo70dO1ppQ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nevieve Berry" initials="" lastIdx="1" clrIdx="0"/>
  <p:cmAuthor id="1" name="Robinson, Lauren"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62"/>
    <a:srgbClr val="00467F"/>
    <a:srgbClr val="CC49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89D3A-A576-BA25-0502-8A3F0F71883C}" v="65" dt="2021-07-08T02:13:34.046"/>
    <p1510:client id="{27ADDAD6-1DD6-3627-4975-BAC7B588352D}" v="12" dt="2021-06-24T13:00:12.588"/>
    <p1510:client id="{280D0A25-5E15-2200-3DA2-BA570329F18D}" v="95" dt="2021-07-12T02:48:22.895"/>
    <p1510:client id="{8D8C15A4-A1EC-CD4A-C70A-ADF5E9681458}" v="9" dt="2021-07-07T02:15:27.089"/>
    <p1510:client id="{C2982026-A15F-B5F5-778A-D841350FB539}" v="17" dt="2021-08-30T23:34:48.994"/>
    <p1510:client id="{DD6EDDDF-CE31-CABA-283B-C0A2F2EBCEF4}" v="67" dt="2021-06-01T19:07:55.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8873" autoAdjust="0"/>
  </p:normalViewPr>
  <p:slideViewPr>
    <p:cSldViewPr snapToGrid="0">
      <p:cViewPr varScale="1">
        <p:scale>
          <a:sx n="40" d="100"/>
          <a:sy n="40" d="100"/>
        </p:scale>
        <p:origin x="1594"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5.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57" Type="http://customschemas.google.com/relationships/presentationmetadata" Target="metadata"/><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imh.nih.gov/health/topics/depression/index.s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doi.org/10.1176/appi.books.9780890425596.dsm04"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do.org/the-good-ol-days-are-back-the-revival-of-the-potosi-brewer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uraledu.org/articles.php?id=3127"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ruralhealthinfo.org/toolkits/substance-abus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uraledu.org/articles.php?id=3127"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ruralhealthinfo.org/toolkits/substance-abus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uralhealthinfo.org/toolkits/substance-abuse/1/public-health-based-approach"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uralhealthinfo.org/toolkits/substance-abuse/1/public-health-based-approach"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Speaker’s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Co-branding information.</a:t>
            </a:r>
          </a:p>
          <a:p>
            <a:endParaRPr lang="en-US" dirty="0"/>
          </a:p>
        </p:txBody>
      </p:sp>
    </p:spTree>
    <p:extLst>
      <p:ext uri="{BB962C8B-B14F-4D97-AF65-F5344CB8AC3E}">
        <p14:creationId xmlns:p14="http://schemas.microsoft.com/office/powerpoint/2010/main" val="103591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National Institute on Alcohol Abuse and Alcoholism. https://www.niaaa.nih.gov/alcohol-health/overview-alcohol-consumption/alcohol-use-disorders</a:t>
            </a:r>
          </a:p>
        </p:txBody>
      </p:sp>
    </p:spTree>
    <p:extLst>
      <p:ext uri="{BB962C8B-B14F-4D97-AF65-F5344CB8AC3E}">
        <p14:creationId xmlns:p14="http://schemas.microsoft.com/office/powerpoint/2010/main" val="345178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dirty="0">
                <a:latin typeface="Arial" panose="020B0604020202020204" pitchFamily="34" charset="0"/>
                <a:cs typeface="Arial" panose="020B0604020202020204" pitchFamily="34" charset="0"/>
              </a:rPr>
              <a:t>Speaker’s Notes:  </a:t>
            </a:r>
            <a:r>
              <a:rPr lang="en-US" sz="1800" dirty="0"/>
              <a:t>People often do not realize how much they are drinking in one sitting.    </a:t>
            </a:r>
            <a:br>
              <a:rPr lang="en-US" sz="1800" dirty="0"/>
            </a:br>
            <a:br>
              <a:rPr lang="en-US" sz="1800" dirty="0"/>
            </a:br>
            <a:r>
              <a:rPr lang="en-US" sz="1800" dirty="0"/>
              <a:t>This is a good place to discuss low-risk drinking parameters and helps bring awareness to standard drink sizes and use.</a:t>
            </a:r>
          </a:p>
          <a:p>
            <a:pPr marL="0" indent="0">
              <a:buNone/>
            </a:pPr>
            <a:r>
              <a:rPr lang="en-US" altLang="en-US" sz="1800" b="0" dirty="0">
                <a:latin typeface="Arial" panose="020B0604020202020204" pitchFamily="34" charset="0"/>
                <a:cs typeface="Arial" panose="020B0604020202020204" pitchFamily="34" charset="0"/>
              </a:rPr>
              <a:t>At-Risk Drinking (Heavy Drinking) in Adults: </a:t>
            </a:r>
          </a:p>
          <a:p>
            <a:pPr marL="0" indent="0">
              <a:buNone/>
            </a:pPr>
            <a:r>
              <a:rPr lang="en-US" altLang="en-US" b="0" dirty="0">
                <a:latin typeface="Arial" panose="020B0604020202020204" pitchFamily="34" charset="0"/>
                <a:cs typeface="Arial" panose="020B0604020202020204" pitchFamily="34" charset="0"/>
              </a:rPr>
              <a:t>Drinking more than the recommended daily, weekly, or episodic amount of alcohol</a:t>
            </a:r>
          </a:p>
          <a:p>
            <a:pPr marL="0" indent="0">
              <a:buNone/>
            </a:pPr>
            <a:r>
              <a:rPr lang="en-US" altLang="en-US" b="0" dirty="0">
                <a:solidFill>
                  <a:srgbClr val="FF0000"/>
                </a:solidFill>
                <a:latin typeface="Arial" panose="020B0604020202020204" pitchFamily="34" charset="0"/>
                <a:cs typeface="Arial" panose="020B0604020202020204" pitchFamily="34" charset="0"/>
              </a:rPr>
              <a:t>	Females: &gt;3 standard drinks in one sitting or more than 7 drinks per week</a:t>
            </a:r>
          </a:p>
          <a:p>
            <a:pPr marL="0" indent="0">
              <a:buNone/>
            </a:pPr>
            <a:r>
              <a:rPr lang="en-US" altLang="en-US" b="0" dirty="0">
                <a:solidFill>
                  <a:srgbClr val="FF0000"/>
                </a:solidFill>
                <a:latin typeface="Arial" panose="020B0604020202020204" pitchFamily="34" charset="0"/>
                <a:cs typeface="Arial" panose="020B0604020202020204" pitchFamily="34" charset="0"/>
              </a:rPr>
              <a:t>         	Males: &gt;4 standard drinks in one sitting or more than 14 drinks per week</a:t>
            </a:r>
          </a:p>
          <a:p>
            <a:r>
              <a:rPr lang="en-US" dirty="0"/>
              <a:t>Resources:</a:t>
            </a:r>
          </a:p>
          <a:p>
            <a:r>
              <a:rPr lang="en-US" dirty="0"/>
              <a:t>University of Missouri Kansas City:  SBIRT.  Alcohol Patient Education.    https://sbirt.care/education.aspx</a:t>
            </a:r>
          </a:p>
          <a:p>
            <a:r>
              <a:rPr lang="en-US" dirty="0"/>
              <a:t>*This infographic can be printed and distributed for education</a:t>
            </a:r>
          </a:p>
        </p:txBody>
      </p:sp>
    </p:spTree>
    <p:extLst>
      <p:ext uri="{BB962C8B-B14F-4D97-AF65-F5344CB8AC3E}">
        <p14:creationId xmlns:p14="http://schemas.microsoft.com/office/powerpoint/2010/main" val="622992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latin typeface="Arial" panose="020B0604020202020204" pitchFamily="34" charset="0"/>
                <a:cs typeface="Arial" panose="020B0604020202020204" pitchFamily="34" charset="0"/>
              </a:rPr>
              <a:t>Speaker’s Notes:  </a:t>
            </a:r>
            <a:br>
              <a:rPr lang="en-US" altLang="en-US" sz="1600" b="0" dirty="0">
                <a:latin typeface="Arial" panose="020B0604020202020204" pitchFamily="34" charset="0"/>
                <a:cs typeface="Arial" panose="020B0604020202020204" pitchFamily="34" charset="0"/>
              </a:rPr>
            </a:br>
            <a:br>
              <a:rPr lang="en-US" altLang="en-US" sz="1600" b="0" dirty="0">
                <a:latin typeface="Arial" panose="020B0604020202020204" pitchFamily="34" charset="0"/>
                <a:cs typeface="Arial" panose="020B0604020202020204" pitchFamily="34" charset="0"/>
              </a:rPr>
            </a:br>
            <a:r>
              <a:rPr lang="en-US" sz="1600" dirty="0"/>
              <a:t>People often do not realize how much they are drinking in one sitting.    This is a good place to discuss low-risk drinking parameters and helps bring awareness to standard drink sizes and use.</a:t>
            </a:r>
          </a:p>
          <a:p>
            <a:pPr marL="0" indent="0">
              <a:buNone/>
            </a:pPr>
            <a:br>
              <a:rPr lang="en-US" altLang="en-US" sz="1600" b="0" dirty="0">
                <a:latin typeface="Arial" panose="020B0604020202020204" pitchFamily="34" charset="0"/>
                <a:cs typeface="Arial" panose="020B0604020202020204" pitchFamily="34" charset="0"/>
              </a:rPr>
            </a:br>
            <a:r>
              <a:rPr lang="en-US" altLang="en-US" sz="1600" b="0" dirty="0">
                <a:latin typeface="Arial" panose="020B0604020202020204" pitchFamily="34" charset="0"/>
                <a:cs typeface="Arial" panose="020B0604020202020204" pitchFamily="34" charset="0"/>
              </a:rPr>
              <a:t>At-Risk Drinking (Heavy Drinking) in Adults: </a:t>
            </a:r>
          </a:p>
          <a:p>
            <a:pPr marL="0" indent="0">
              <a:buNone/>
            </a:pPr>
            <a:br>
              <a:rPr lang="en-US" altLang="en-US" b="0" dirty="0">
                <a:latin typeface="Arial" panose="020B0604020202020204" pitchFamily="34" charset="0"/>
                <a:cs typeface="Arial" panose="020B0604020202020204" pitchFamily="34" charset="0"/>
              </a:rPr>
            </a:br>
            <a:r>
              <a:rPr lang="en-US" altLang="en-US" b="0" dirty="0">
                <a:latin typeface="Arial" panose="020B0604020202020204" pitchFamily="34" charset="0"/>
                <a:cs typeface="Arial" panose="020B0604020202020204" pitchFamily="34" charset="0"/>
              </a:rPr>
              <a:t>Drinking more than the recommended daily, weekly, or episodic amount of alcohol</a:t>
            </a:r>
          </a:p>
          <a:p>
            <a:pPr marL="0" indent="0">
              <a:buNone/>
            </a:pPr>
            <a:r>
              <a:rPr lang="en-US" altLang="en-US" b="0" dirty="0">
                <a:solidFill>
                  <a:srgbClr val="FF0000"/>
                </a:solidFill>
                <a:latin typeface="Arial" panose="020B0604020202020204" pitchFamily="34" charset="0"/>
                <a:cs typeface="Arial" panose="020B0604020202020204" pitchFamily="34" charset="0"/>
              </a:rPr>
              <a:t>	Females: &gt;3 standard drinks in one sitting or more than 7 drinks per week</a:t>
            </a:r>
          </a:p>
          <a:p>
            <a:pPr marL="0" indent="0">
              <a:buNone/>
            </a:pPr>
            <a:r>
              <a:rPr lang="en-US" altLang="en-US" b="0" dirty="0">
                <a:solidFill>
                  <a:srgbClr val="FF0000"/>
                </a:solidFill>
                <a:latin typeface="Arial" panose="020B0604020202020204" pitchFamily="34" charset="0"/>
                <a:cs typeface="Arial" panose="020B0604020202020204" pitchFamily="34" charset="0"/>
              </a:rPr>
              <a:t>         	Males: &gt;4 standard drinks in one sitting or more than 14 drinks per week</a:t>
            </a:r>
          </a:p>
          <a:p>
            <a:r>
              <a:rPr lang="en-US" dirty="0"/>
              <a:t>Resources:</a:t>
            </a:r>
          </a:p>
          <a:p>
            <a:r>
              <a:rPr lang="en-US" dirty="0"/>
              <a:t>University of Missouri Kansas City:  SBIRT.  Alcohol Patient Education.    https://sbirt.care/education.aspx</a:t>
            </a:r>
          </a:p>
          <a:p>
            <a:r>
              <a:rPr lang="en-US" dirty="0"/>
              <a:t>*This infographic can be printed and distributed for education</a:t>
            </a:r>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13</a:t>
            </a:fld>
            <a:endParaRPr lang="en-US" dirty="0"/>
          </a:p>
        </p:txBody>
      </p:sp>
    </p:spTree>
    <p:extLst>
      <p:ext uri="{BB962C8B-B14F-4D97-AF65-F5344CB8AC3E}">
        <p14:creationId xmlns:p14="http://schemas.microsoft.com/office/powerpoint/2010/main" val="177225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Speaker’s Notes:  This slide provides information on common symptoms of depression.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Resources:</a:t>
            </a:r>
          </a:p>
          <a:p>
            <a:r>
              <a:rPr lang="en-US" sz="1200" kern="1200" dirty="0">
                <a:solidFill>
                  <a:schemeClr val="tx1"/>
                </a:solidFill>
                <a:effectLst/>
                <a:latin typeface="+mn-lt"/>
                <a:ea typeface="+mn-ea"/>
                <a:cs typeface="+mn-cs"/>
              </a:rPr>
              <a:t>“Depression.” </a:t>
            </a:r>
            <a:r>
              <a:rPr lang="en-US" sz="1200" i="1" kern="1200" dirty="0">
                <a:solidFill>
                  <a:schemeClr val="tx1"/>
                </a:solidFill>
                <a:effectLst/>
                <a:latin typeface="+mn-lt"/>
                <a:ea typeface="+mn-ea"/>
                <a:cs typeface="+mn-cs"/>
              </a:rPr>
              <a:t>National Institute on Mental Health, </a:t>
            </a:r>
            <a:r>
              <a:rPr lang="en-US" sz="1200" kern="1200" dirty="0">
                <a:solidFill>
                  <a:schemeClr val="tx1"/>
                </a:solidFill>
                <a:effectLst/>
                <a:latin typeface="+mn-lt"/>
                <a:ea typeface="+mn-ea"/>
                <a:cs typeface="+mn-cs"/>
              </a:rPr>
              <a:t>2018, </a:t>
            </a:r>
            <a:r>
              <a:rPr lang="en-US" sz="1200" u="sng" kern="1200" dirty="0">
                <a:solidFill>
                  <a:schemeClr val="tx1"/>
                </a:solidFill>
                <a:effectLst/>
                <a:latin typeface="+mn-lt"/>
                <a:ea typeface="+mn-ea"/>
                <a:cs typeface="+mn-cs"/>
                <a:hlinkClick r:id="rId3"/>
              </a:rPr>
              <a:t>www.nimh.nih.gov/health/topics/depression/index.shtml</a:t>
            </a:r>
            <a:r>
              <a:rPr lang="en-US" sz="1200" u="none" strike="noStrike"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55. “Diagnostic and Statistical Manual of Mental Disorders: Depressive Disorders.” </a:t>
            </a:r>
            <a:r>
              <a:rPr lang="en-US" sz="1200" i="1" kern="1200" dirty="0">
                <a:solidFill>
                  <a:schemeClr val="tx1"/>
                </a:solidFill>
                <a:effectLst/>
                <a:latin typeface="+mn-lt"/>
                <a:ea typeface="+mn-ea"/>
                <a:cs typeface="+mn-cs"/>
              </a:rPr>
              <a:t>American Psychiatric Association, </a:t>
            </a:r>
            <a:r>
              <a:rPr lang="en-US" sz="1200" kern="1200" dirty="0">
                <a:solidFill>
                  <a:schemeClr val="tx1"/>
                </a:solidFill>
                <a:effectLst/>
                <a:latin typeface="+mn-lt"/>
                <a:ea typeface="+mn-ea"/>
                <a:cs typeface="+mn-cs"/>
              </a:rPr>
              <a:t>ed. 5, 2013, </a:t>
            </a:r>
            <a:r>
              <a:rPr lang="en-US" sz="1200" u="none" strike="noStrike" kern="1200" dirty="0">
                <a:solidFill>
                  <a:schemeClr val="tx1"/>
                </a:solidFill>
                <a:effectLst/>
                <a:latin typeface="+mn-lt"/>
                <a:ea typeface="+mn-ea"/>
                <a:cs typeface="+mn-cs"/>
                <a:hlinkClick r:id="rId4"/>
              </a:rPr>
              <a:t>doi.org/10.1176/appi.books.9780890425596.dsm04</a:t>
            </a:r>
            <a:r>
              <a:rPr lang="en-US" sz="1200" u="none"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14</a:t>
            </a:fld>
            <a:endParaRPr lang="en-US" dirty="0"/>
          </a:p>
        </p:txBody>
      </p:sp>
    </p:spTree>
    <p:extLst>
      <p:ext uri="{BB962C8B-B14F-4D97-AF65-F5344CB8AC3E}">
        <p14:creationId xmlns:p14="http://schemas.microsoft.com/office/powerpoint/2010/main" val="3021266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stressor is “a chemical or biological agent, environmental condition, stimulus, or event that triggers stress” . Many resources interchange farm stress with financial concerns; however, while financial concern is very real, it is not the only contributing factor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Farm stress impacts the entire family. Farm women typically play a supportive role in helping husbands deal with their stress and frustration; often do not get same support in return.  Farm children often work on the farm and identify closely with rural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a:t>
            </a:r>
          </a:p>
          <a:p>
            <a:r>
              <a:rPr lang="en-US" sz="1200" b="0" kern="1200" dirty="0">
                <a:solidFill>
                  <a:schemeClr val="tx1"/>
                </a:solidFill>
                <a:effectLst/>
                <a:latin typeface="+mn-lt"/>
                <a:ea typeface="+mn-ea"/>
                <a:cs typeface="+mn-cs"/>
              </a:rPr>
              <a:t>Shogren, M., Landwehr, R., Terry, D., Roach-Moore, A., &amp; McLean, A. (2020, April).  Depression, alcohol and farm stress: Addressing co-occurring disorders in rural America. SAMHSA, Mountain Plains ATTC, Mountain Plains MHTTC.</a:t>
            </a:r>
          </a:p>
          <a:p>
            <a:r>
              <a:rPr lang="en-US" sz="1200" b="0" kern="1200" dirty="0">
                <a:solidFill>
                  <a:schemeClr val="tx1"/>
                </a:solidFill>
                <a:effectLst/>
                <a:latin typeface="+mn-lt"/>
                <a:ea typeface="+mn-ea"/>
                <a:cs typeface="+mn-cs"/>
              </a:rPr>
              <a:t>*This toolkit can </a:t>
            </a:r>
            <a:r>
              <a:rPr lang="en-US" sz="1200" kern="1200" dirty="0">
                <a:solidFill>
                  <a:schemeClr val="tx1"/>
                </a:solidFill>
                <a:effectLst/>
                <a:latin typeface="+mn-lt"/>
                <a:ea typeface="+mn-ea"/>
                <a:cs typeface="+mn-cs"/>
              </a:rPr>
              <a:t>be distributed during the Community discussion and offers additional information about CODs and farm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15</a:t>
            </a:fld>
            <a:endParaRPr lang="en-US" dirty="0"/>
          </a:p>
        </p:txBody>
      </p:sp>
    </p:spTree>
    <p:extLst>
      <p:ext uri="{BB962C8B-B14F-4D97-AF65-F5344CB8AC3E}">
        <p14:creationId xmlns:p14="http://schemas.microsoft.com/office/powerpoint/2010/main" val="133506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Referring to slide 16 and the stressors that are listed below, this slide give some examples about how the unique farm stress stressors impact CODs.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Typical Stressors: </a:t>
            </a:r>
            <a:r>
              <a:rPr lang="en-US" dirty="0"/>
              <a:t>Constant responsibilities, Location, Multi-generations, Stigma, Access to relevant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Extraordinary Stressors</a:t>
            </a:r>
            <a:r>
              <a:rPr lang="en-US" dirty="0"/>
              <a:t>:  Weather, market prices and tariffs, Debt and cash flow, Health-care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Farm Stress and the Family</a:t>
            </a:r>
            <a:r>
              <a:rPr lang="en-US" dirty="0"/>
              <a:t>:  Women are more likely than men to experience stress.  Children are not immune to farm stressors and the impact may be noted physically, emotionally, socially.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stressor is “a chemical or biological agent, environmental condition, stimulus, or event that triggers stress” . Many resources interchange farm stress with financial concerns; however, while financial concern is very real, it is not the only contributing factor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Farm stress impacts the entire family. Farm women typically play a supportive role in helping husbands deal with their stress and frustration; often do not get same support in return.  Farm children often work on the farm and identify closely with rural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a:t>
            </a:r>
          </a:p>
          <a:p>
            <a:r>
              <a:rPr lang="en-US" sz="1200" b="0" kern="1200" dirty="0">
                <a:solidFill>
                  <a:schemeClr val="tx1"/>
                </a:solidFill>
                <a:effectLst/>
                <a:latin typeface="+mn-lt"/>
                <a:ea typeface="+mn-ea"/>
                <a:cs typeface="+mn-cs"/>
              </a:rPr>
              <a:t>Shogren, M., Landwehr, R., Terry, D., Roach-Moore, A., &amp; McLean, A. (2020, April).  Depression, alcohol and farm stress: Addressing co-occurring disorders in rural America. SAMHSA, Mountain Plains ATTC, Mountain Plains MHTTC.</a:t>
            </a:r>
          </a:p>
          <a:p>
            <a:r>
              <a:rPr lang="en-US" sz="1200" b="0" kern="1200" dirty="0">
                <a:solidFill>
                  <a:schemeClr val="tx1"/>
                </a:solidFill>
                <a:effectLst/>
                <a:latin typeface="+mn-lt"/>
                <a:ea typeface="+mn-ea"/>
                <a:cs typeface="+mn-cs"/>
              </a:rPr>
              <a:t>*This toolkit can </a:t>
            </a:r>
            <a:r>
              <a:rPr lang="en-US" sz="1200" kern="1200" dirty="0">
                <a:solidFill>
                  <a:schemeClr val="tx1"/>
                </a:solidFill>
                <a:effectLst/>
                <a:latin typeface="+mn-lt"/>
                <a:ea typeface="+mn-ea"/>
                <a:cs typeface="+mn-cs"/>
              </a:rPr>
              <a:t>be distributed during the Community discussion and offers additional information about CODs and farm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16</a:t>
            </a:fld>
            <a:endParaRPr lang="en-US" dirty="0"/>
          </a:p>
        </p:txBody>
      </p:sp>
    </p:spTree>
    <p:extLst>
      <p:ext uri="{BB962C8B-B14F-4D97-AF65-F5344CB8AC3E}">
        <p14:creationId xmlns:p14="http://schemas.microsoft.com/office/powerpoint/2010/main" val="269189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Speaker’s Notes: Use this slide to start or frame the conversation about the community’s availability of healthcare services</a:t>
            </a:r>
          </a:p>
          <a:p>
            <a:endParaRPr lang="en-US" dirty="0"/>
          </a:p>
          <a:p>
            <a:r>
              <a:rPr lang="en-US" dirty="0"/>
              <a:t>Resources:</a:t>
            </a:r>
            <a:br>
              <a:rPr lang="en-US" dirty="0"/>
            </a:br>
            <a:endParaRPr lang="en-US" dirty="0"/>
          </a:p>
          <a:p>
            <a:r>
              <a:rPr lang="en-US" dirty="0"/>
              <a:t>Rural communities are diverse, and their culture is shaped by many factors including weather, primary options for employment, heritage, access to health and behavior healthcare, </a:t>
            </a:r>
            <a:br>
              <a:rPr lang="en-US" dirty="0"/>
            </a:br>
            <a:r>
              <a:rPr lang="en-US" dirty="0"/>
              <a:t>and proximity to urban areas to access goods and services.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seen one rural town you’ve seen one rural town.”  This adage reminds us that not all rural communities are the same and not all rural people are the same.</a:t>
            </a:r>
            <a:r>
              <a:rPr lang="en-US" baseline="30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Schwartz, Brett. “The Good Ol’ Days Are Back: The Revival of the Potosi Brewery.” </a:t>
            </a:r>
            <a:r>
              <a:rPr lang="en-US" sz="1200" i="1" kern="1200" dirty="0">
                <a:solidFill>
                  <a:schemeClr val="tx1"/>
                </a:solidFill>
                <a:effectLst/>
                <a:latin typeface="+mn-lt"/>
                <a:ea typeface="+mn-ea"/>
                <a:cs typeface="+mn-cs"/>
              </a:rPr>
              <a:t>National Association of Development Organizations, </a:t>
            </a:r>
            <a:r>
              <a:rPr lang="en-US" sz="1200" kern="1200" dirty="0">
                <a:solidFill>
                  <a:schemeClr val="tx1"/>
                </a:solidFill>
                <a:effectLst/>
                <a:latin typeface="+mn-lt"/>
                <a:ea typeface="+mn-ea"/>
                <a:cs typeface="+mn-cs"/>
              </a:rPr>
              <a:t>30 Nov. 2012,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hlinkClick r:id="rId3"/>
              </a:rPr>
              <a:t>www.nado.org/the-good-ol-days-are-back-the-revival-of-the-potosi-brewery/</a:t>
            </a:r>
            <a:r>
              <a:rPr lang="en-US" sz="1200" kern="1200" dirty="0">
                <a:solidFill>
                  <a:schemeClr val="tx1"/>
                </a:solidFill>
                <a:effectLst/>
                <a:latin typeface="+mn-lt"/>
                <a:ea typeface="+mn-ea"/>
                <a:cs typeface="+mn-cs"/>
              </a:rPr>
              <a:t>. </a:t>
            </a:r>
          </a:p>
          <a:p>
            <a:endParaRPr lang="en-US" dirty="0"/>
          </a:p>
          <a:p>
            <a:r>
              <a:rPr lang="en-US" dirty="0"/>
              <a:t> </a:t>
            </a:r>
            <a:r>
              <a:rPr lang="en-US" sz="1200" b="0" kern="1200" dirty="0">
                <a:solidFill>
                  <a:schemeClr val="tx1"/>
                </a:solidFill>
                <a:effectLst/>
                <a:latin typeface="+mn-lt"/>
                <a:ea typeface="+mn-ea"/>
                <a:cs typeface="+mn-cs"/>
              </a:rPr>
              <a:t>Shogren, M., Landwehr, R., Terry, D., Roach-Moore, A., &amp; McLean, A. (2020, April).  Depression, alcohol and farm stress: Addressing co-occurring disorders in rural America. SAMHSA, Mountain</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Plains ATTC, Mountain Plains MHTTC.</a:t>
            </a:r>
          </a:p>
          <a:p>
            <a:r>
              <a:rPr lang="en-US" sz="1200" b="0" kern="1200" dirty="0">
                <a:solidFill>
                  <a:schemeClr val="tx1"/>
                </a:solidFill>
                <a:effectLst/>
                <a:latin typeface="+mn-lt"/>
                <a:ea typeface="+mn-ea"/>
                <a:cs typeface="+mn-cs"/>
              </a:rPr>
              <a:t>*This toolkit can </a:t>
            </a:r>
            <a:r>
              <a:rPr lang="en-US" sz="1200" kern="1200" dirty="0">
                <a:solidFill>
                  <a:schemeClr val="tx1"/>
                </a:solidFill>
                <a:effectLst/>
                <a:latin typeface="+mn-lt"/>
                <a:ea typeface="+mn-ea"/>
                <a:cs typeface="+mn-cs"/>
              </a:rPr>
              <a:t>be distributed during the Community discussion and offers additional information about CODs and farm stress</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17</a:t>
            </a:fld>
            <a:endParaRPr lang="en-US" dirty="0"/>
          </a:p>
        </p:txBody>
      </p:sp>
    </p:spTree>
    <p:extLst>
      <p:ext uri="{BB962C8B-B14F-4D97-AF65-F5344CB8AC3E}">
        <p14:creationId xmlns:p14="http://schemas.microsoft.com/office/powerpoint/2010/main" val="28996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Speaker’s Notes:</a:t>
            </a:r>
            <a:br>
              <a:rPr lang="en-US" dirty="0"/>
            </a:br>
            <a:br>
              <a:rPr lang="en-US" dirty="0"/>
            </a:br>
            <a:r>
              <a:rPr lang="en-US" dirty="0"/>
              <a:t>We recommend that you start this portion of the presentation by listing your community strengths, resources, and assets.</a:t>
            </a:r>
          </a:p>
          <a:p>
            <a:pPr marL="0" lvl="0" indent="0" algn="l" rtl="0">
              <a:spcBef>
                <a:spcPts val="0"/>
              </a:spcBef>
              <a:spcAft>
                <a:spcPts val="0"/>
              </a:spcAft>
              <a:buNone/>
            </a:pPr>
            <a:endParaRPr dirty="0"/>
          </a:p>
          <a:p>
            <a:pPr marL="0" lvl="0" indent="0" algn="l" rtl="0">
              <a:spcBef>
                <a:spcPts val="0"/>
              </a:spcBef>
              <a:spcAft>
                <a:spcPts val="0"/>
              </a:spcAft>
              <a:buNone/>
            </a:pPr>
            <a:r>
              <a:rPr lang="en-US" dirty="0"/>
              <a:t>To develop a community response to co-occurring disorders such as alcohol use disorder or substance abuse (i.e., meth, heroin, opioid addiction) , we can begin by looking at our own community statistics and contributing environmental factors.</a:t>
            </a:r>
            <a:endParaRPr dirty="0"/>
          </a:p>
          <a:p>
            <a:pPr marL="0" lvl="0" indent="0" algn="l" rtl="0">
              <a:spcBef>
                <a:spcPts val="0"/>
              </a:spcBef>
              <a:spcAft>
                <a:spcPts val="0"/>
              </a:spcAft>
              <a:buNone/>
            </a:pPr>
            <a:r>
              <a:rPr lang="en-US" dirty="0"/>
              <a:t>This slide allows you to customize with local statistics and concerns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Your Community’s “Cultural Norm”  allows you to help community members consider the cultural norm or what is considered acceptable behavior especially in regards to alcohol, illicit drug use and mental illness in your local community.</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Applying one definition to “rural” is complicated by changing community demographics, urban sprawl, and diverse geographies.  Regardless of the definition, rural areas are commonly characterized by a combination of low population density (sparseness), isolation (distance from an urban center), and small size (total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Complicated…Why What’s Rural Matters.” </a:t>
            </a:r>
            <a:r>
              <a:rPr lang="en-US" sz="1200" i="1" kern="1200" dirty="0">
                <a:solidFill>
                  <a:schemeClr val="tx1"/>
                </a:solidFill>
                <a:effectLst/>
                <a:latin typeface="+mn-lt"/>
                <a:ea typeface="+mn-ea"/>
                <a:cs typeface="+mn-cs"/>
              </a:rPr>
              <a:t>The Rural School and Community Trust, </a:t>
            </a:r>
            <a:r>
              <a:rPr lang="en-US" sz="1200" kern="1200" dirty="0">
                <a:solidFill>
                  <a:schemeClr val="tx1"/>
                </a:solidFill>
                <a:effectLst/>
                <a:latin typeface="+mn-lt"/>
                <a:ea typeface="+mn-ea"/>
                <a:cs typeface="+mn-cs"/>
              </a:rPr>
              <a:t>21 Nov. 2013, </a:t>
            </a:r>
            <a:r>
              <a:rPr lang="en-US" sz="1200" u="none" strike="noStrike" kern="1200" dirty="0">
                <a:solidFill>
                  <a:schemeClr val="tx1"/>
                </a:solidFill>
                <a:effectLst/>
                <a:latin typeface="+mn-lt"/>
                <a:ea typeface="+mn-ea"/>
                <a:cs typeface="+mn-cs"/>
                <a:hlinkClick r:id="rId3"/>
              </a:rPr>
              <a:t>www.ruraledu.org/articles.php?id=3127</a:t>
            </a:r>
            <a:r>
              <a:rPr lang="en-US" sz="1200" kern="1200" dirty="0">
                <a:solidFill>
                  <a:schemeClr val="tx1"/>
                </a:solidFill>
                <a:effectLst/>
                <a:latin typeface="+mn-lt"/>
                <a:ea typeface="+mn-ea"/>
                <a:cs typeface="+mn-cs"/>
              </a:rPr>
              <a:t>  </a:t>
            </a:r>
            <a:endParaRPr lang="en-US" dirty="0"/>
          </a:p>
          <a:p>
            <a:endParaRPr lang="en-US" dirty="0"/>
          </a:p>
          <a:p>
            <a:endParaRPr lang="en-US" dirty="0"/>
          </a:p>
          <a:p>
            <a:r>
              <a:rPr lang="en-US" dirty="0"/>
              <a:t>Resources:</a:t>
            </a:r>
          </a:p>
          <a:p>
            <a:r>
              <a:rPr lang="en-US" dirty="0"/>
              <a:t>Rural Prevention and Treatment of Substance Use Disorders Toolkit. </a:t>
            </a:r>
            <a:r>
              <a:rPr lang="en-US" dirty="0">
                <a:hlinkClick r:id="rId4"/>
              </a:rPr>
              <a:t>https://www.ruralhealthinfo.org/toolkits/substance-abuse</a:t>
            </a:r>
            <a:r>
              <a:rPr lang="en-US" dirty="0"/>
              <a:t> </a:t>
            </a:r>
          </a:p>
          <a:p>
            <a:endParaRPr lang="en-US" dirty="0"/>
          </a:p>
          <a:p>
            <a:pPr marL="0" lvl="0" indent="0" algn="l" rtl="0">
              <a:spcBef>
                <a:spcPts val="0"/>
              </a:spcBef>
              <a:spcAft>
                <a:spcPts val="0"/>
              </a:spcAft>
              <a:buNone/>
            </a:pPr>
            <a:br>
              <a:rPr lang="en-US" dirty="0"/>
            </a:br>
            <a:br>
              <a:rPr lang="en-US" dirty="0"/>
            </a:br>
            <a:br>
              <a:rPr lang="en-US" dirty="0"/>
            </a:br>
            <a:endParaRPr dirty="0"/>
          </a:p>
        </p:txBody>
      </p:sp>
      <p:sp>
        <p:nvSpPr>
          <p:cNvPr id="292" name="Google Shape;29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Speaker’s Notes:</a:t>
            </a:r>
            <a:br>
              <a:rPr lang="en-US" dirty="0"/>
            </a:br>
            <a:br>
              <a:rPr lang="en-US" dirty="0"/>
            </a:br>
            <a:r>
              <a:rPr lang="en-US" dirty="0"/>
              <a:t>Additional questions – next steps.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Applying one definition to “rural” is complicated by changing community demographics, urban sprawl, and diverse geographies.  Regardless of the definition, rural areas are commonly characterized by a combination of low population density (sparseness), isolation (distance from an urban center), and small size (total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Complicated…Why What’s Rural Matters.” </a:t>
            </a:r>
            <a:r>
              <a:rPr lang="en-US" sz="1200" i="1" kern="1200" dirty="0">
                <a:solidFill>
                  <a:schemeClr val="tx1"/>
                </a:solidFill>
                <a:effectLst/>
                <a:latin typeface="+mn-lt"/>
                <a:ea typeface="+mn-ea"/>
                <a:cs typeface="+mn-cs"/>
              </a:rPr>
              <a:t>The Rural School and Community Trust, </a:t>
            </a:r>
            <a:r>
              <a:rPr lang="en-US" sz="1200" kern="1200" dirty="0">
                <a:solidFill>
                  <a:schemeClr val="tx1"/>
                </a:solidFill>
                <a:effectLst/>
                <a:latin typeface="+mn-lt"/>
                <a:ea typeface="+mn-ea"/>
                <a:cs typeface="+mn-cs"/>
              </a:rPr>
              <a:t>21 Nov. 2013, </a:t>
            </a:r>
            <a:r>
              <a:rPr lang="en-US" sz="1200" u="none" strike="noStrike" kern="1200" dirty="0">
                <a:solidFill>
                  <a:schemeClr val="tx1"/>
                </a:solidFill>
                <a:effectLst/>
                <a:latin typeface="+mn-lt"/>
                <a:ea typeface="+mn-ea"/>
                <a:cs typeface="+mn-cs"/>
                <a:hlinkClick r:id="rId3"/>
              </a:rPr>
              <a:t>www.ruraledu.org/articles.php?id=3127</a:t>
            </a:r>
            <a:r>
              <a:rPr lang="en-US" sz="1200" kern="1200" dirty="0">
                <a:solidFill>
                  <a:schemeClr val="tx1"/>
                </a:solidFill>
                <a:effectLst/>
                <a:latin typeface="+mn-lt"/>
                <a:ea typeface="+mn-ea"/>
                <a:cs typeface="+mn-cs"/>
              </a:rPr>
              <a:t>  </a:t>
            </a:r>
            <a:endParaRPr lang="en-US" dirty="0"/>
          </a:p>
          <a:p>
            <a:endParaRPr lang="en-US" dirty="0"/>
          </a:p>
          <a:p>
            <a:endParaRPr lang="en-US" dirty="0"/>
          </a:p>
          <a:p>
            <a:r>
              <a:rPr lang="en-US" dirty="0"/>
              <a:t>Resources:</a:t>
            </a:r>
          </a:p>
          <a:p>
            <a:r>
              <a:rPr lang="en-US" dirty="0"/>
              <a:t>Rural Prevention and Treatment of Substance Use Disorders Toolkit. </a:t>
            </a:r>
            <a:r>
              <a:rPr lang="en-US" dirty="0">
                <a:hlinkClick r:id="rId4"/>
              </a:rPr>
              <a:t>https://www.ruralhealthinfo.org/toolkits/substance-abuse</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19</a:t>
            </a:fld>
            <a:endParaRPr lang="en-US" dirty="0"/>
          </a:p>
        </p:txBody>
      </p:sp>
    </p:spTree>
    <p:extLst>
      <p:ext uri="{BB962C8B-B14F-4D97-AF65-F5344CB8AC3E}">
        <p14:creationId xmlns:p14="http://schemas.microsoft.com/office/powerpoint/2010/main" val="3327696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Speaker’s Notes: </a:t>
            </a:r>
          </a:p>
          <a:p>
            <a:r>
              <a:rPr lang="en-US" dirty="0"/>
              <a:t>This slide can be used to start a community conversation about alcohol concerns if you chose not to present on Co-Occurring Disorders and Alcohol Use</a:t>
            </a:r>
            <a:br>
              <a:rPr lang="en-US" dirty="0"/>
            </a:br>
            <a:r>
              <a:rPr lang="en-US" dirty="0"/>
              <a:t>Disorder at the same time. The resources below direct you to a toolkit to start this process</a:t>
            </a:r>
          </a:p>
          <a:p>
            <a:endParaRPr lang="en-US" dirty="0"/>
          </a:p>
          <a:p>
            <a:endParaRPr lang="en-US" dirty="0"/>
          </a:p>
          <a:p>
            <a:r>
              <a:rPr lang="en-US" dirty="0"/>
              <a:t>Resources:</a:t>
            </a:r>
          </a:p>
          <a:p>
            <a:r>
              <a:rPr lang="en-US" dirty="0"/>
              <a:t>A Public Health-Based Approach to Addressing Substance Use Disorders  </a:t>
            </a:r>
          </a:p>
          <a:p>
            <a:r>
              <a:rPr lang="en-US" dirty="0">
                <a:hlinkClick r:id="rId3"/>
              </a:rPr>
              <a:t>https://www.ruralhealthinfo.org/toolkits/substance-abuse/1/public-health-based-approach</a:t>
            </a:r>
            <a:endParaRPr lang="en-US" dirty="0"/>
          </a:p>
          <a:p>
            <a:r>
              <a:rPr lang="en-US" dirty="0"/>
              <a:t>https://www.ruralhealthinfo.org/rural-monitor/alcohol-elixir-poison/</a:t>
            </a:r>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20</a:t>
            </a:fld>
            <a:endParaRPr lang="en-US" dirty="0"/>
          </a:p>
        </p:txBody>
      </p:sp>
    </p:spTree>
    <p:extLst>
      <p:ext uri="{BB962C8B-B14F-4D97-AF65-F5344CB8AC3E}">
        <p14:creationId xmlns:p14="http://schemas.microsoft.com/office/powerpoint/2010/main" val="385958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This slide is optional and provides the presenter with the opportunity to list local behavioral healthcare providers and other resources.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9966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This slide provides the presenter with national resources related to Co-Occurring disorders.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1253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br>
              <a:rPr lang="en-US" dirty="0"/>
            </a:br>
            <a:br>
              <a:rPr lang="en-US" dirty="0"/>
            </a:br>
            <a:r>
              <a:rPr lang="en-US" dirty="0"/>
              <a:t>The Technology Transfer Centers (TTC) offer free technical assistance and training on a variety of mental health and addiction topics.  These are just a few of the resources that are free and available to the public. </a:t>
            </a:r>
            <a:br>
              <a:rPr lang="en-US" dirty="0"/>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6711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The Technology Transfer Centers offer free technical assistance and training on the topic presented here.  Please visit:______________(</a:t>
            </a:r>
            <a:r>
              <a:rPr lang="en-US" b="1" dirty="0"/>
              <a:t>insert </a:t>
            </a:r>
            <a:r>
              <a:rPr lang="en-US" b="1" dirty="0" err="1"/>
              <a:t>url</a:t>
            </a:r>
            <a:r>
              <a:rPr lang="en-US" b="1" dirty="0"/>
              <a:t> for farm stress grab-n-go–page</a:t>
            </a:r>
            <a:r>
              <a:rPr lang="en-US" dirty="0"/>
              <a:t>)</a:t>
            </a:r>
          </a:p>
          <a:p>
            <a:endParaRPr lang="en-US" dirty="0"/>
          </a:p>
          <a:p>
            <a:endParaRPr lang="en-US" dirty="0"/>
          </a:p>
        </p:txBody>
      </p:sp>
    </p:spTree>
    <p:extLst>
      <p:ext uri="{BB962C8B-B14F-4D97-AF65-F5344CB8AC3E}">
        <p14:creationId xmlns:p14="http://schemas.microsoft.com/office/powerpoint/2010/main" val="2516123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endParaRPr lang="en-US" dirty="0"/>
          </a:p>
        </p:txBody>
      </p:sp>
    </p:spTree>
    <p:extLst>
      <p:ext uri="{BB962C8B-B14F-4D97-AF65-F5344CB8AC3E}">
        <p14:creationId xmlns:p14="http://schemas.microsoft.com/office/powerpoint/2010/main" val="9399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Speaker’s Notes:</a:t>
            </a:r>
            <a:br>
              <a:rPr lang="en-US" dirty="0"/>
            </a:br>
            <a:br>
              <a:rPr lang="en-US" dirty="0"/>
            </a:br>
            <a:r>
              <a:rPr lang="en-US" dirty="0"/>
              <a:t>The words we use matter.  This is especially true when talking about Mental Health and Mental Illness issues.  Studies show that many people do not seek treatment due to the stigma attached to mental illness.  Experts agree that </a:t>
            </a:r>
            <a:r>
              <a:rPr lang="en-US" sz="1100" dirty="0">
                <a:solidFill>
                  <a:srgbClr val="00467F"/>
                </a:solidFill>
                <a:latin typeface="Arial"/>
                <a:ea typeface="Arial"/>
                <a:cs typeface="Arial"/>
                <a:sym typeface="Arial"/>
              </a:rPr>
              <a:t>the “single most important barrier to overcome in the community is the stigma and associated discrimination towards persons suffering from mental and behavioral disorders.”</a:t>
            </a:r>
            <a:endParaRPr lang="en-US" dirty="0"/>
          </a:p>
          <a:p>
            <a:endParaRPr lang="en-US" dirty="0"/>
          </a:p>
        </p:txBody>
      </p:sp>
    </p:spTree>
    <p:extLst>
      <p:ext uri="{BB962C8B-B14F-4D97-AF65-F5344CB8AC3E}">
        <p14:creationId xmlns:p14="http://schemas.microsoft.com/office/powerpoint/2010/main" val="286505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Speaker’s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presentations were designed to assist rural communities increase their awareness and understanding of the relationship between mental health and farm stress. </a:t>
            </a:r>
            <a:br>
              <a:rPr lang="en-US" dirty="0"/>
            </a:br>
            <a:r>
              <a:rPr lang="en-US" dirty="0"/>
              <a:t>Thru the creation of a common language about mental health, communities can identify their unique resources and implement next steps in determining community-wide solutions.</a:t>
            </a:r>
          </a:p>
          <a:p>
            <a:endParaRPr lang="en-US" dirty="0"/>
          </a:p>
        </p:txBody>
      </p:sp>
    </p:spTree>
    <p:extLst>
      <p:ext uri="{BB962C8B-B14F-4D97-AF65-F5344CB8AC3E}">
        <p14:creationId xmlns:p14="http://schemas.microsoft.com/office/powerpoint/2010/main" val="74409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Substance use disorders include misuse of alcohol, methamphetamines, prescription drugs and other illicit drugs</a:t>
            </a:r>
          </a:p>
          <a:p>
            <a:r>
              <a:rPr lang="en-US" dirty="0"/>
              <a:t>Mental illness includes diagnoses like depression, anxiety, bipolar disorder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Only 7.4% of people with COD currently receive treatment for both disorders</a:t>
            </a:r>
          </a:p>
          <a:p>
            <a:endParaRPr lang="en-US" dirty="0"/>
          </a:p>
          <a:p>
            <a:r>
              <a:rPr lang="en-US" dirty="0"/>
              <a:t>Resources:</a:t>
            </a:r>
          </a:p>
          <a:p>
            <a:r>
              <a:rPr lang="en-US" dirty="0"/>
              <a:t>SAMHSA.   https://www.samhsa.gov/medication-assisted-treatment/medications-counseling-related-conditions/co-occurring-disorders</a:t>
            </a:r>
          </a:p>
          <a:p>
            <a:endParaRPr lang="en-US" dirty="0"/>
          </a:p>
          <a:p>
            <a:r>
              <a:rPr lang="en-US" sz="1200" b="0" kern="1200" dirty="0">
                <a:solidFill>
                  <a:schemeClr val="tx1"/>
                </a:solidFill>
                <a:effectLst/>
                <a:latin typeface="+mn-lt"/>
                <a:ea typeface="+mn-ea"/>
                <a:cs typeface="+mn-cs"/>
              </a:rPr>
              <a:t>Shogren, M., Landwehr, R., Terry, D., Roach-Moore, A., &amp; McLean, A. (2020, April).  Depression, alcohol and farm stress: Addressing co-occurring disorders in rural America. SAMHSA, Mountain Plains ATTC, Mountain Plains MHTTC.</a:t>
            </a:r>
          </a:p>
          <a:p>
            <a:r>
              <a:rPr lang="en-US" sz="1200" b="0" kern="1200" dirty="0">
                <a:solidFill>
                  <a:schemeClr val="tx1"/>
                </a:solidFill>
                <a:effectLst/>
                <a:latin typeface="+mn-lt"/>
                <a:ea typeface="+mn-ea"/>
                <a:cs typeface="+mn-cs"/>
              </a:rPr>
              <a:t>*This toolkit can </a:t>
            </a:r>
            <a:r>
              <a:rPr lang="en-US" sz="1200" kern="1200" dirty="0">
                <a:solidFill>
                  <a:schemeClr val="tx1"/>
                </a:solidFill>
                <a:effectLst/>
                <a:latin typeface="+mn-lt"/>
                <a:ea typeface="+mn-ea"/>
                <a:cs typeface="+mn-cs"/>
              </a:rPr>
              <a:t>be distributed during the Community discussion and offers additional information about CODs and farm stress</a:t>
            </a:r>
          </a:p>
          <a:p>
            <a:endParaRPr lang="en-US" dirty="0"/>
          </a:p>
          <a:p>
            <a:pPr marL="0" lvl="0" indent="0" algn="l" rtl="0">
              <a:spcBef>
                <a:spcPts val="0"/>
              </a:spcBef>
              <a:spcAft>
                <a:spcPts val="0"/>
              </a:spcAft>
              <a:buNone/>
            </a:pPr>
            <a:endParaRPr dirty="0"/>
          </a:p>
        </p:txBody>
      </p:sp>
      <p:sp>
        <p:nvSpPr>
          <p:cNvPr id="239" name="Google Shape;2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 </a:t>
            </a:r>
            <a:br>
              <a:rPr lang="en-US" dirty="0"/>
            </a:br>
            <a:br>
              <a:rPr lang="en-US" dirty="0"/>
            </a:br>
            <a:r>
              <a:rPr lang="en-US" dirty="0"/>
              <a:t>Understanding the difference between risk factors and protective factors can help to educate a community about AUD and devise a more effective plan to address the problem. </a:t>
            </a:r>
            <a:br>
              <a:rPr lang="en-US" dirty="0"/>
            </a:br>
            <a:r>
              <a:rPr lang="en-US" dirty="0"/>
              <a:t>Many factors influence a person’s chance of developing a mental and/or substance use disorder. Effective prevention focuses on reducing those risk factors, and strengthening protective factors, that are most closely related to the problem being addressed. </a:t>
            </a:r>
          </a:p>
          <a:p>
            <a:endParaRPr lang="en-US" dirty="0"/>
          </a:p>
          <a:p>
            <a:r>
              <a:rPr lang="en-US" dirty="0"/>
              <a:t>SAMHSA’s National Survey on Drug Use and Health publishes information every year.  The annual report focuses on substance use and mental health in the United States and examines trends over time to study changes in society and emerging issues.  Information is collected through a comprehensive household interview survey. Approximately 67,500 persons in the United States are interviewed annually.</a:t>
            </a:r>
          </a:p>
          <a:p>
            <a:br>
              <a:rPr lang="en-US" dirty="0"/>
            </a:br>
            <a:r>
              <a:rPr lang="en-US" dirty="0"/>
              <a:t>Resource:</a:t>
            </a:r>
          </a:p>
          <a:p>
            <a:r>
              <a:rPr lang="en-US" dirty="0"/>
              <a:t>https://www.samhsa.gov/data/release/2019-national-survey-drug-use-and-health-nsduh-releases</a:t>
            </a:r>
          </a:p>
          <a:p>
            <a:pPr lvl="0"/>
            <a:r>
              <a:rPr lang="en-US" sz="1200" kern="1200" dirty="0">
                <a:solidFill>
                  <a:schemeClr val="tx1"/>
                </a:solidFill>
                <a:effectLst/>
                <a:latin typeface="+mn-lt"/>
                <a:ea typeface="+mn-ea"/>
                <a:cs typeface="+mn-cs"/>
              </a:rPr>
              <a:t>Slide ID: Nat19-4</a:t>
            </a:r>
          </a:p>
          <a:p>
            <a:pPr lvl="0"/>
            <a:r>
              <a:rPr lang="en-US" sz="1200" kern="1200" dirty="0">
                <a:solidFill>
                  <a:schemeClr val="tx1"/>
                </a:solidFill>
                <a:effectLst/>
                <a:latin typeface="+mn-lt"/>
                <a:ea typeface="+mn-ea"/>
                <a:cs typeface="+mn-cs"/>
              </a:rPr>
              <a:t>Source: 2019 DT 5.1, 8.1, 8.4, and 8.47</a:t>
            </a:r>
          </a:p>
          <a:p>
            <a:endParaRPr lang="en-US" dirty="0"/>
          </a:p>
          <a:p>
            <a:endParaRPr lang="en-US" dirty="0"/>
          </a:p>
          <a:p>
            <a:r>
              <a:rPr lang="en-US" dirty="0"/>
              <a:t>Resources: </a:t>
            </a:r>
            <a:br>
              <a:rPr lang="en-US" dirty="0"/>
            </a:br>
            <a:r>
              <a:rPr lang="en-US" dirty="0"/>
              <a:t>https://www.samhsa.gov/sites/default/files/20190718-samhsa-risk-protective-factors.pdf</a:t>
            </a:r>
            <a:br>
              <a:rPr lang="en-US" dirty="0"/>
            </a:br>
            <a:r>
              <a:rPr lang="en-US" dirty="0"/>
              <a:t>https://vertavahealthohio.com/alcohol/7-risk-factors/</a:t>
            </a:r>
          </a:p>
          <a:p>
            <a:endParaRPr lang="en-US" dirty="0"/>
          </a:p>
          <a:p>
            <a:r>
              <a:rPr lang="en-US" dirty="0"/>
              <a:t>A Public Health-Based Approach to Addressing Substance Use Disorders  </a:t>
            </a:r>
          </a:p>
          <a:p>
            <a:r>
              <a:rPr lang="en-US" dirty="0">
                <a:hlinkClick r:id="rId3"/>
              </a:rPr>
              <a:t>https://www.ruralhealthinfo.org/toolkits/substance-abuse/1/public-health-based-approach</a:t>
            </a:r>
            <a:endParaRPr lang="en-US" dirty="0"/>
          </a:p>
          <a:p>
            <a:r>
              <a:rPr lang="en-US" dirty="0"/>
              <a:t>https://www.ruralhealthinfo.org/rural-monitor/alcohol-elixir-poison/</a:t>
            </a:r>
          </a:p>
        </p:txBody>
      </p:sp>
      <p:sp>
        <p:nvSpPr>
          <p:cNvPr id="4" name="Slide Number Placeholder 3"/>
          <p:cNvSpPr>
            <a:spLocks noGrp="1"/>
          </p:cNvSpPr>
          <p:nvPr>
            <p:ph type="sldNum" sz="quarter" idx="5"/>
          </p:nvPr>
        </p:nvSpPr>
        <p:spPr/>
        <p:txBody>
          <a:bodyPr/>
          <a:lstStyle/>
          <a:p>
            <a:fld id="{1E4ABD2E-B9D2-4965-8B1C-844AF2D75314}" type="slidenum">
              <a:rPr lang="en-US" smtClean="0"/>
              <a:t>8</a:t>
            </a:fld>
            <a:endParaRPr lang="en-US" dirty="0"/>
          </a:p>
        </p:txBody>
      </p:sp>
    </p:spTree>
    <p:extLst>
      <p:ext uri="{BB962C8B-B14F-4D97-AF65-F5344CB8AC3E}">
        <p14:creationId xmlns:p14="http://schemas.microsoft.com/office/powerpoint/2010/main" val="3737223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Speaker’s Notes: This slide provides basic definitions of each disorder</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Resources: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Shogren, M., Landwehr, R., Terry, D., Roach-Moore, A., &amp; McLean, A. (2020, April).  Depression, alcohol and farm stress: Addressing co-occurring disorders in rural America. SAMHSA, </a:t>
            </a:r>
          </a:p>
          <a:p>
            <a:r>
              <a:rPr lang="en-US" sz="1200" b="0" kern="1200" dirty="0">
                <a:solidFill>
                  <a:schemeClr val="tx1"/>
                </a:solidFill>
                <a:effectLst/>
                <a:latin typeface="+mn-lt"/>
                <a:ea typeface="+mn-ea"/>
                <a:cs typeface="+mn-cs"/>
              </a:rPr>
              <a:t>Mountain Plains ATTC, Mountain Plains MHTTC.</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*This toolkit can </a:t>
            </a:r>
            <a:r>
              <a:rPr lang="en-US" sz="1200" kern="1200" dirty="0">
                <a:solidFill>
                  <a:schemeClr val="tx1"/>
                </a:solidFill>
                <a:effectLst/>
                <a:latin typeface="+mn-lt"/>
                <a:ea typeface="+mn-ea"/>
                <a:cs typeface="+mn-cs"/>
              </a:rPr>
              <a:t>be distributed during the Community discussion and offers additional information about CODs and farm stress</a:t>
            </a:r>
          </a:p>
          <a:p>
            <a:r>
              <a:rPr lang="en-US" dirty="0"/>
              <a:t>National Institute on Mental Health. https://www.nimh.nih.gov/health/topics/depression/index.shtml</a:t>
            </a:r>
          </a:p>
        </p:txBody>
      </p:sp>
      <p:sp>
        <p:nvSpPr>
          <p:cNvPr id="4" name="Slide Number Placeholder 3"/>
          <p:cNvSpPr>
            <a:spLocks noGrp="1"/>
          </p:cNvSpPr>
          <p:nvPr>
            <p:ph type="sldNum" sz="quarter" idx="5"/>
          </p:nvPr>
        </p:nvSpPr>
        <p:spPr/>
        <p:txBody>
          <a:bodyPr/>
          <a:lstStyle/>
          <a:p>
            <a:fld id="{1E4ABD2E-B9D2-4965-8B1C-844AF2D75314}" type="slidenum">
              <a:rPr lang="en-US" smtClean="0"/>
              <a:t>9</a:t>
            </a:fld>
            <a:endParaRPr lang="en-US" dirty="0"/>
          </a:p>
        </p:txBody>
      </p:sp>
    </p:spTree>
    <p:extLst>
      <p:ext uri="{BB962C8B-B14F-4D97-AF65-F5344CB8AC3E}">
        <p14:creationId xmlns:p14="http://schemas.microsoft.com/office/powerpoint/2010/main" val="851319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This is the toolkit referenced in resources for slide 8.</a:t>
            </a:r>
          </a:p>
        </p:txBody>
      </p:sp>
    </p:spTree>
    <p:extLst>
      <p:ext uri="{BB962C8B-B14F-4D97-AF65-F5344CB8AC3E}">
        <p14:creationId xmlns:p14="http://schemas.microsoft.com/office/powerpoint/2010/main" val="132736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7"/>
        <p:cNvGrpSpPr/>
        <p:nvPr/>
      </p:nvGrpSpPr>
      <p:grpSpPr>
        <a:xfrm>
          <a:off x="0" y="0"/>
          <a:ext cx="0" cy="0"/>
          <a:chOff x="0" y="0"/>
          <a:chExt cx="0" cy="0"/>
        </a:xfrm>
      </p:grpSpPr>
      <p:sp>
        <p:nvSpPr>
          <p:cNvPr id="108" name="Google Shape;108;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 name="Google Shape;110;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2" name="Google Shape;112;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8" name="Google Shape;118;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2" name="Google Shape;122;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6"/>
        <p:cNvGrpSpPr/>
        <p:nvPr/>
      </p:nvGrpSpPr>
      <p:grpSpPr>
        <a:xfrm>
          <a:off x="0" y="0"/>
          <a:ext cx="0" cy="0"/>
          <a:chOff x="0" y="0"/>
          <a:chExt cx="0" cy="0"/>
        </a:xfrm>
      </p:grpSpPr>
      <p:sp>
        <p:nvSpPr>
          <p:cNvPr id="127" name="Google Shape;127;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E518C3-5CAA-4D86-848F-D6C554E730B9}"/>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3" name="Footer Placeholder 2">
            <a:extLst>
              <a:ext uri="{FF2B5EF4-FFF2-40B4-BE49-F238E27FC236}">
                <a16:creationId xmlns:a16="http://schemas.microsoft.com/office/drawing/2014/main" id="{E2E2B7D4-4794-45FB-A7E8-255004DA97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788CA08-0EC3-4035-890A-3BCB1BD48E40}"/>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421508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2457-7D24-4063-A251-7620EF3F14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F4DEF5-8336-483B-8335-F4110317F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15AF0E-8BD5-4A3B-A13A-DA10CD02CE3B}"/>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ACDF8465-52ED-47A4-9B0D-1DF48232B1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1EB70-9349-4A3F-B31C-08C15C652D78}"/>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156337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BDEC6-7C7F-43F7-B36A-12335652FF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417614-4168-4AA4-A9D5-ACBF1DFC4ED6}"/>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4" name="Footer Placeholder 3">
            <a:extLst>
              <a:ext uri="{FF2B5EF4-FFF2-40B4-BE49-F238E27FC236}">
                <a16:creationId xmlns:a16="http://schemas.microsoft.com/office/drawing/2014/main" id="{49A2AEEE-5AA3-4E82-841A-ED8FE8F468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EC2AE9-8F85-4075-A7B7-2EB4EFA7DE81}"/>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3469089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4FB2F-CAD4-46F1-86F0-DF064353C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09DA5-B89A-48B0-A4DB-A6A149762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B1C7F-EEDB-4D4F-B1A4-802196A66EC1}"/>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23BDC4DC-7EEA-415B-8FCB-6FE579DC39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43BCD1-6E5D-4996-AB4F-E3182209A57D}"/>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922206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3F5A-419D-48BA-801E-B648BE77D1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7F4273-4BBA-47D0-8974-26BDCFB71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CB1648-B69A-4594-927A-4E13FF9586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8E778-F201-40ED-8A0A-D5BFCA2275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59F2D7-C368-4991-BC88-8341E0A4C3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C7C24C-DEFD-4747-B371-06900D07BCF4}"/>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8" name="Footer Placeholder 7">
            <a:extLst>
              <a:ext uri="{FF2B5EF4-FFF2-40B4-BE49-F238E27FC236}">
                <a16:creationId xmlns:a16="http://schemas.microsoft.com/office/drawing/2014/main" id="{1A1C0C60-3171-4551-B454-3C3D5F1E0E8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186910-5BF3-433F-86F2-C6C74B470555}"/>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2104405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E615-87BE-4AFA-B2CA-42336962BD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1C7A1-EC33-4072-B697-A35F6A9BFF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763712-004E-465E-A08F-028CD71B23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70368B-97FD-4A87-8DD3-89551C35AC62}"/>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6" name="Footer Placeholder 5">
            <a:extLst>
              <a:ext uri="{FF2B5EF4-FFF2-40B4-BE49-F238E27FC236}">
                <a16:creationId xmlns:a16="http://schemas.microsoft.com/office/drawing/2014/main" id="{98BAD08F-7C59-4EE7-9848-A24626B503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4F549A-A59C-4A45-A94C-B32AEF4681DE}"/>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2377429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D4CB1-1984-4CDD-B1CC-A4F8B1BDA7DB}"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C61D40-2528-4DFF-9958-219E48B0B77B}" type="slidenum">
              <a:rPr lang="en-US" smtClean="0"/>
              <a:t>‹#›</a:t>
            </a:fld>
            <a:endParaRPr lang="en-US"/>
          </a:p>
        </p:txBody>
      </p:sp>
    </p:spTree>
    <p:extLst>
      <p:ext uri="{BB962C8B-B14F-4D97-AF65-F5344CB8AC3E}">
        <p14:creationId xmlns:p14="http://schemas.microsoft.com/office/powerpoint/2010/main" val="2053414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Body Level One…"/>
          <p:cNvSpPr txBox="1">
            <a:spLocks noGrp="1"/>
          </p:cNvSpPr>
          <p:nvPr>
            <p:ph type="body" sz="quarter" idx="1"/>
          </p:nvPr>
        </p:nvSpPr>
        <p:spPr>
          <a:xfrm>
            <a:off x="1524000" y="2601117"/>
            <a:ext cx="9144000" cy="1655766"/>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Rectangle 7"/>
          <p:cNvSpPr/>
          <p:nvPr/>
        </p:nvSpPr>
        <p:spPr>
          <a:xfrm>
            <a:off x="311888" y="1"/>
            <a:ext cx="11880113" cy="2275367"/>
          </a:xfrm>
          <a:prstGeom prst="rect">
            <a:avLst/>
          </a:prstGeom>
          <a:solidFill>
            <a:srgbClr val="00467F"/>
          </a:solidFill>
          <a:ln w="12700">
            <a:miter lim="400000"/>
          </a:ln>
        </p:spPr>
        <p:txBody>
          <a:bodyPr lIns="45718" tIns="45718" rIns="45718" bIns="45718" anchor="ctr"/>
          <a:lstStyle/>
          <a:p>
            <a:pPr algn="ctr">
              <a:defRPr>
                <a:solidFill>
                  <a:srgbClr val="FFFFFF"/>
                </a:solidFill>
              </a:defRPr>
            </a:pPr>
            <a:endParaRPr sz="1800"/>
          </a:p>
        </p:txBody>
      </p:sp>
      <p:sp>
        <p:nvSpPr>
          <p:cNvPr id="14" name="Title Text"/>
          <p:cNvSpPr txBox="1">
            <a:spLocks noGrp="1"/>
          </p:cNvSpPr>
          <p:nvPr>
            <p:ph type="title"/>
          </p:nvPr>
        </p:nvSpPr>
        <p:spPr>
          <a:xfrm>
            <a:off x="819889" y="180752"/>
            <a:ext cx="10363201" cy="1913864"/>
          </a:xfrm>
          <a:prstGeom prst="rect">
            <a:avLst/>
          </a:prstGeom>
        </p:spPr>
        <p:txBody>
          <a:bodyPr anchor="b"/>
          <a:lstStyle>
            <a:lvl1pPr algn="ctr">
              <a:defRPr sz="6000">
                <a:solidFill>
                  <a:srgbClr val="FFFFFF"/>
                </a:solidFill>
              </a:defRPr>
            </a:lvl1pPr>
          </a:lstStyle>
          <a:p>
            <a:r>
              <a:t>Title Text</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D4CB1-1984-4CDD-B1CC-A4F8B1BDA7DB}"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61D40-2528-4DFF-9958-219E48B0B77B}" type="slidenum">
              <a:rPr lang="en-US" smtClean="0"/>
              <a:t>‹#›</a:t>
            </a:fld>
            <a:endParaRPr lang="en-US"/>
          </a:p>
        </p:txBody>
      </p:sp>
    </p:spTree>
    <p:extLst>
      <p:ext uri="{BB962C8B-B14F-4D97-AF65-F5344CB8AC3E}">
        <p14:creationId xmlns:p14="http://schemas.microsoft.com/office/powerpoint/2010/main" val="4096940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94" name="Google Shape;6;p24" descr="Google Shape;6;p24"/>
          <p:cNvPicPr>
            <a:picLocks noChangeAspect="1"/>
          </p:cNvPicPr>
          <p:nvPr/>
        </p:nvPicPr>
        <p:blipFill>
          <a:blip r:embed="rId2"/>
          <a:stretch>
            <a:fillRect/>
          </a:stretch>
        </p:blipFill>
        <p:spPr>
          <a:xfrm rot="16200000" flipH="1">
            <a:off x="-3306807" y="3306808"/>
            <a:ext cx="6858001" cy="244391"/>
          </a:xfrm>
          <a:prstGeom prst="rect">
            <a:avLst/>
          </a:prstGeom>
          <a:ln w="12700">
            <a:miter lim="400000"/>
          </a:ln>
        </p:spPr>
      </p:pic>
      <p:sp>
        <p:nvSpPr>
          <p:cNvPr id="95" name="Title Text"/>
          <p:cNvSpPr txBox="1">
            <a:spLocks noGrp="1"/>
          </p:cNvSpPr>
          <p:nvPr>
            <p:ph type="title"/>
          </p:nvPr>
        </p:nvSpPr>
        <p:spPr>
          <a:xfrm>
            <a:off x="914400" y="1195101"/>
            <a:ext cx="10363200" cy="2387601"/>
          </a:xfrm>
          <a:prstGeom prst="rect">
            <a:avLst/>
          </a:prstGeom>
        </p:spPr>
        <p:txBody>
          <a:bodyPr lIns="45699" tIns="45699" rIns="45699" bIns="45699" anchor="b"/>
          <a:lstStyle>
            <a:lvl1pPr algn="ctr">
              <a:defRPr sz="4500"/>
            </a:lvl1pPr>
          </a:lstStyle>
          <a:p>
            <a:r>
              <a:t>Title Text</a:t>
            </a:r>
          </a:p>
        </p:txBody>
      </p:sp>
      <p:sp>
        <p:nvSpPr>
          <p:cNvPr id="96" name="Body Level One…"/>
          <p:cNvSpPr txBox="1">
            <a:spLocks noGrp="1"/>
          </p:cNvSpPr>
          <p:nvPr>
            <p:ph type="body" sz="quarter" idx="1"/>
          </p:nvPr>
        </p:nvSpPr>
        <p:spPr>
          <a:xfrm>
            <a:off x="1524000" y="3716913"/>
            <a:ext cx="9144000" cy="969964"/>
          </a:xfrm>
          <a:prstGeom prst="rect">
            <a:avLst/>
          </a:prstGeom>
        </p:spPr>
        <p:txBody>
          <a:bodyPr lIns="45699" tIns="45699" rIns="45699" bIns="45699"/>
          <a:lstStyle>
            <a:lvl1pPr marL="203200" indent="-152400" algn="ctr">
              <a:spcBef>
                <a:spcPts val="700"/>
              </a:spcBef>
              <a:buSzTx/>
              <a:buFontTx/>
              <a:buNone/>
              <a:defRPr sz="1800"/>
            </a:lvl1pPr>
            <a:lvl2pPr marL="203200" indent="50800" algn="ctr">
              <a:spcBef>
                <a:spcPts val="700"/>
              </a:spcBef>
              <a:buSzTx/>
              <a:buFontTx/>
              <a:buNone/>
              <a:defRPr sz="1800"/>
            </a:lvl2pPr>
            <a:lvl3pPr marL="203200" indent="50800" algn="ctr">
              <a:spcBef>
                <a:spcPts val="700"/>
              </a:spcBef>
              <a:buSzTx/>
              <a:buFontTx/>
              <a:buNone/>
              <a:defRPr sz="1800"/>
            </a:lvl3pPr>
            <a:lvl4pPr marL="203200" indent="50800" algn="ctr">
              <a:spcBef>
                <a:spcPts val="700"/>
              </a:spcBef>
              <a:buSzTx/>
              <a:buFontTx/>
              <a:buNone/>
              <a:defRPr sz="1800"/>
            </a:lvl4pPr>
            <a:lvl5pPr marL="203200" indent="50800" algn="ctr">
              <a:spcBef>
                <a:spcPts val="70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97" name="Google Shape;18;p2"/>
          <p:cNvSpPr>
            <a:spLocks noGrp="1"/>
          </p:cNvSpPr>
          <p:nvPr>
            <p:ph type="pic" sz="quarter" idx="13"/>
          </p:nvPr>
        </p:nvSpPr>
        <p:spPr>
          <a:xfrm>
            <a:off x="2148416" y="3"/>
            <a:ext cx="8824387" cy="1090613"/>
          </a:xfrm>
          <a:prstGeom prst="rect">
            <a:avLst/>
          </a:prstGeom>
        </p:spPr>
        <p:txBody>
          <a:bodyPr lIns="91439" tIns="45719" rIns="91439" bIns="45719">
            <a:noAutofit/>
          </a:bodyPr>
          <a:lstStyle/>
          <a:p>
            <a:endParaRPr/>
          </a:p>
        </p:txBody>
      </p:sp>
      <p:sp>
        <p:nvSpPr>
          <p:cNvPr id="98" name="Google Shape;19;p2"/>
          <p:cNvSpPr>
            <a:spLocks noGrp="1"/>
          </p:cNvSpPr>
          <p:nvPr>
            <p:ph type="pic" sz="quarter" idx="14"/>
          </p:nvPr>
        </p:nvSpPr>
        <p:spPr>
          <a:xfrm>
            <a:off x="6290733" y="4718050"/>
            <a:ext cx="5901267" cy="213995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xfrm>
            <a:off x="8462616" y="6217898"/>
            <a:ext cx="274984" cy="276908"/>
          </a:xfrm>
          <a:prstGeom prst="rect">
            <a:avLst/>
          </a:prstGeom>
        </p:spPr>
        <p:txBody>
          <a:bodyPr lIns="45675" tIns="45675" rIns="45675" bIns="45675"/>
          <a:lstStyle>
            <a:lvl1pPr defTabSz="914400"/>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85" r:id="rId2"/>
    <p:sldLayoutId id="2147483686" r:id="rId3"/>
    <p:sldLayoutId id="2147483688" r:id="rId4"/>
    <p:sldLayoutId id="2147483690" r:id="rId5"/>
    <p:sldLayoutId id="2147483656" r:id="rId6"/>
    <p:sldLayoutId id="2147483657" r:id="rId7"/>
    <p:sldLayoutId id="2147483658"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B6E6D-EA48-454C-BEA3-1C8B0A89A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63BA2-1942-4078-B151-07629D887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EA58A-7F6A-4941-B922-FD91B5C43C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528D19EB-6D80-4639-98AF-C47F65552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3B5E34-A4CB-4477-B7EC-39A21E1F3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C76D0-A75C-41F4-9298-B9FF2AD8B31B}" type="slidenum">
              <a:rPr lang="en-US" smtClean="0"/>
              <a:t>‹#›</a:t>
            </a:fld>
            <a:endParaRPr lang="en-US" dirty="0"/>
          </a:p>
        </p:txBody>
      </p:sp>
    </p:spTree>
    <p:extLst>
      <p:ext uri="{BB962C8B-B14F-4D97-AF65-F5344CB8AC3E}">
        <p14:creationId xmlns:p14="http://schemas.microsoft.com/office/powerpoint/2010/main" val="1261011531"/>
      </p:ext>
    </p:extLst>
  </p:cSld>
  <p:clrMap bg1="lt1" tx1="dk1" bg2="lt2" tx2="dk2" accent1="accent1" accent2="accent2" accent3="accent3" accent4="accent4" accent5="accent5" accent6="accent6" hlink="hlink" folHlink="folHlink"/>
  <p:sldLayoutIdLst>
    <p:sldLayoutId id="2147483655" r:id="rId1"/>
    <p:sldLayoutId id="2147483695" r:id="rId2"/>
    <p:sldLayoutId id="2147483692" r:id="rId3"/>
    <p:sldLayoutId id="2147483650" r:id="rId4"/>
    <p:sldLayoutId id="2147483653" r:id="rId5"/>
    <p:sldLayoutId id="214748365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
          <a:stretch>
            <a:fillRect/>
          </a:stretch>
        </p:blipFill>
        <p:spPr>
          <a:xfrm rot="5400000" flipV="1">
            <a:off x="-3306807" y="3306809"/>
            <a:ext cx="6858001" cy="244388"/>
          </a:xfrm>
          <a:prstGeom prst="rect">
            <a:avLst/>
          </a:prstGeom>
          <a:ln w="12700">
            <a:miter lim="400000"/>
          </a:ln>
        </p:spPr>
      </p:pic>
      <p:sp>
        <p:nvSpPr>
          <p:cNvPr id="3" name="Title 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62531" y="6217854"/>
            <a:ext cx="275071" cy="276995"/>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9" r:id="rId1"/>
    <p:sldLayoutId id="2147483649" r:id="rId2"/>
    <p:sldLayoutId id="2147483660" r:id="rId3"/>
    <p:sldLayoutId id="2147483693" r:id="rId4"/>
    <p:sldLayoutId id="2147483654"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ountainplains@mhttcnetwork.org" TargetMode="External"/><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hyperlink" Target="https://mhttcnetwork.org/sites/default/files/2020-04/depression-alchohol-and-farm-stress_0.pdf" TargetMode="Externa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hyperlink" Target="https://mhttcnetwork.org/centers/mountain-plains-mhttc/product/depression-alcohol-and-farm-stress-addressing-co-occurring" TargetMode="External"/><Relationship Id="rId5" Type="http://schemas.openxmlformats.org/officeDocument/2006/relationships/image" Target="../media/image10.tmp"/><Relationship Id="rId4" Type="http://schemas.openxmlformats.org/officeDocument/2006/relationships/image" Target="../media/image9.tm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hyperlink" Target="https://sbirt.care/education.aspx" TargetMode="External"/><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8" Type="http://schemas.openxmlformats.org/officeDocument/2006/relationships/hyperlink" Target="https://www.cdc.gov/nchs/data/databriefs/db383-H.pdf" TargetMode="External"/><Relationship Id="rId3" Type="http://schemas.openxmlformats.org/officeDocument/2006/relationships/hyperlink" Target="https://www.niaaa.nih.gov/alcohol-health/overview-alcohol-consumption/alcohol-use-disorders" TargetMode="External"/><Relationship Id="rId7" Type="http://schemas.openxmlformats.org/officeDocument/2006/relationships/hyperlink" Target="https://www.ruralhealthinfo.org/rural-monitor/alcohol-use-disorder/"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hyperlink" Target="https://www.ruralhealthinfo.org/rural-monitor/alcohol-elixir-poison/" TargetMode="External"/><Relationship Id="rId5" Type="http://schemas.openxmlformats.org/officeDocument/2006/relationships/hyperlink" Target="https://www.ruralhealthinfo.org/toolkits/substance-abuse/1/public-health-based-approach" TargetMode="External"/><Relationship Id="rId4" Type="http://schemas.openxmlformats.org/officeDocument/2006/relationships/hyperlink" Target="https://www.niaaa.nih.gov/sites/default/files/publications/YouthGuide.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samhsa.gov/find-help/national-helpline" TargetMode="External"/><Relationship Id="rId7" Type="http://schemas.openxmlformats.org/officeDocument/2006/relationships/hyperlink" Target="https://sbirt.care/education.aspx" TargetMode="External"/><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hyperlink" Target="https://mhttcnetwork.org/centers/mountain-plains-mhttc/rural-mental-health-farm-stress" TargetMode="External"/><Relationship Id="rId5" Type="http://schemas.openxmlformats.org/officeDocument/2006/relationships/hyperlink" Target="https://www.samhsa.gov/medication-assisted-treatment/medications-counseling-related-conditions/co-occurring-disorders" TargetMode="External"/><Relationship Id="rId4" Type="http://schemas.openxmlformats.org/officeDocument/2006/relationships/hyperlink" Target="https://www.samhsa.gov/data/release/2019-national-survey-drug-use-and-health-nsduh-releases"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5.png"/><Relationship Id="rId7"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hyperlink" Target="mailto:midamerica@attcnetwork.org" TargetMode="External"/><Relationship Id="rId5" Type="http://schemas.openxmlformats.org/officeDocument/2006/relationships/hyperlink" Target="mailto:midamerica@mhttcnetwork.org" TargetMode="External"/><Relationship Id="rId4" Type="http://schemas.openxmlformats.org/officeDocument/2006/relationships/hyperlink" Target="mailto:mountainplains@mhttcnetwork.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hyperlink" Target="mailto:midamerica@mhttcnetwork.org" TargetMode="External"/><Relationship Id="rId3" Type="http://schemas.openxmlformats.org/officeDocument/2006/relationships/hyperlink" Target="https://www.thinglink.com/card/1382814558917230595" TargetMode="External"/><Relationship Id="rId7" Type="http://schemas.openxmlformats.org/officeDocument/2006/relationships/hyperlink" Target="mailto:mountainplains@mhttcnetwork.org" TargetMode="Externa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hyperlink" Target="https://attcnetwork.org/centers/mid-america-attc/home" TargetMode="External"/><Relationship Id="rId5" Type="http://schemas.openxmlformats.org/officeDocument/2006/relationships/hyperlink" Target="https://mhttcnetwork.org/centers/mid-america-mhttc/home" TargetMode="External"/><Relationship Id="rId4" Type="http://schemas.openxmlformats.org/officeDocument/2006/relationships/hyperlink" Target="https://mhttcnetwork.org/centers/mountain-plains-mhttc/home" TargetMode="External"/><Relationship Id="rId9" Type="http://schemas.openxmlformats.org/officeDocument/2006/relationships/hyperlink" Target="mailto:midamerica@attcnetwork.or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mhttcnetwork.org/centers/global-mhttc/racial-equity-cultural-diversity"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3729" y="576992"/>
            <a:ext cx="10363201" cy="1145128"/>
          </a:xfrm>
        </p:spPr>
        <p:txBody>
          <a:bodyPr/>
          <a:lstStyle/>
          <a:p>
            <a:r>
              <a:rPr lang="en-US" dirty="0"/>
              <a:t>Note to Presenter</a:t>
            </a:r>
          </a:p>
        </p:txBody>
      </p:sp>
      <p:sp>
        <p:nvSpPr>
          <p:cNvPr id="8" name="TextBox 7"/>
          <p:cNvSpPr txBox="1"/>
          <p:nvPr/>
        </p:nvSpPr>
        <p:spPr>
          <a:xfrm>
            <a:off x="8351520" y="5982479"/>
            <a:ext cx="3718560"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rgbClr val="6A4A62"/>
                </a:solidFill>
                <a:effectLst/>
                <a:uFillTx/>
                <a:latin typeface="Arial" panose="020B0604020202020204" pitchFamily="34" charset="0"/>
                <a:cs typeface="Arial" panose="020B0604020202020204" pitchFamily="34" charset="0"/>
                <a:sym typeface="Calibri"/>
              </a:rPr>
              <a:t>#TogetherWeFarm</a:t>
            </a:r>
          </a:p>
        </p:txBody>
      </p:sp>
      <p:sp>
        <p:nvSpPr>
          <p:cNvPr id="7" name="Text Placeholder 6">
            <a:extLst>
              <a:ext uri="{FF2B5EF4-FFF2-40B4-BE49-F238E27FC236}">
                <a16:creationId xmlns:a16="http://schemas.microsoft.com/office/drawing/2014/main" id="{BB2B8149-BFA3-4E0D-8097-5BAD4408BC51}"/>
              </a:ext>
            </a:extLst>
          </p:cNvPr>
          <p:cNvSpPr>
            <a:spLocks noGrp="1"/>
          </p:cNvSpPr>
          <p:nvPr>
            <p:ph type="body" sz="quarter" idx="1"/>
          </p:nvPr>
        </p:nvSpPr>
        <p:spPr>
          <a:xfrm>
            <a:off x="701702" y="2651776"/>
            <a:ext cx="11064240" cy="3906364"/>
          </a:xfrm>
        </p:spPr>
        <p:txBody>
          <a:bodyPr lIns="45718" tIns="45718" rIns="45718" bIns="45718" anchor="t">
            <a:normAutofit/>
          </a:bodyPr>
          <a:lstStyle/>
          <a:p>
            <a:pPr algn="l"/>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These materials were developed by the Mountain Plains MHTTC, Mid-America MHTTC, and the Mid-America ATTC for use by extension offices and other rural organizations to support community mental health efforts. Inserting local contact information and resources is encouraged; however, any co-branding efforts, such as adding organization logos, must adhere to TTC Network branding and style guidelines. For more information, please contact </a:t>
            </a: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mountainplains@mhttcnetwork.org</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pPr algn="l"/>
            <a:endParaRPr lang="en-US" dirty="0"/>
          </a:p>
        </p:txBody>
      </p:sp>
    </p:spTree>
    <p:extLst>
      <p:ext uri="{BB962C8B-B14F-4D97-AF65-F5344CB8AC3E}">
        <p14:creationId xmlns:p14="http://schemas.microsoft.com/office/powerpoint/2010/main" val="312015555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756" y="18054"/>
            <a:ext cx="4892401" cy="6316775"/>
          </a:xfrm>
          <a:prstGeom prst="rect">
            <a:avLst/>
          </a:prstGeom>
        </p:spPr>
      </p:pic>
      <p:pic>
        <p:nvPicPr>
          <p:cNvPr id="5" name="Picture 4" descr="Screen Clipping"/>
          <p:cNvPicPr>
            <a:picLocks noChangeAspect="1"/>
          </p:cNvPicPr>
          <p:nvPr/>
        </p:nvPicPr>
        <p:blipFill rotWithShape="1">
          <a:blip r:embed="rId5">
            <a:extLst>
              <a:ext uri="{28A0092B-C50C-407E-A947-70E740481C1C}">
                <a14:useLocalDpi xmlns:a14="http://schemas.microsoft.com/office/drawing/2010/main" val="0"/>
              </a:ext>
            </a:extLst>
          </a:blip>
          <a:srcRect b="2185"/>
          <a:stretch/>
        </p:blipFill>
        <p:spPr>
          <a:xfrm>
            <a:off x="6399080" y="58153"/>
            <a:ext cx="4861706" cy="6249019"/>
          </a:xfrm>
          <a:prstGeom prst="rect">
            <a:avLst/>
          </a:prstGeom>
        </p:spPr>
      </p:pic>
      <p:sp>
        <p:nvSpPr>
          <p:cNvPr id="6" name="TextBox 5"/>
          <p:cNvSpPr txBox="1"/>
          <p:nvPr/>
        </p:nvSpPr>
        <p:spPr>
          <a:xfrm>
            <a:off x="479945" y="6387154"/>
            <a:ext cx="11395881"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dirty="0">
                <a:hlinkClick r:id="rId6"/>
              </a:rPr>
              <a:t>https://mhttcnetwork.org/centers/mountain-plains-mhttc/product/depression-alcohol-and-farm-stress-addressing-co-occurring</a:t>
            </a:r>
            <a:r>
              <a:rPr lang="en-US" sz="1600" dirty="0"/>
              <a:t> </a:t>
            </a:r>
            <a:endParaRPr kumimoji="0" lang="en-US" sz="16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7289594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1"/>
          <p:cNvSpPr txBox="1"/>
          <p:nvPr/>
        </p:nvSpPr>
        <p:spPr>
          <a:xfrm>
            <a:off x="887104" y="377502"/>
            <a:ext cx="10039976" cy="784788"/>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nchor="b">
            <a:spAutoFit/>
          </a:bodyPr>
          <a:lstStyle>
            <a:lvl1pPr algn="ctr" defTabSz="914400">
              <a:lnSpc>
                <a:spcPct val="90000"/>
              </a:lnSpc>
              <a:defRPr sz="3200">
                <a:latin typeface="Arial"/>
                <a:ea typeface="Arial"/>
                <a:cs typeface="Arial"/>
                <a:sym typeface="Arial"/>
              </a:defRPr>
            </a:lvl1pPr>
          </a:lstStyle>
          <a:p>
            <a:pPr algn="l"/>
            <a:r>
              <a:rPr lang="en-US" sz="5000" dirty="0">
                <a:solidFill>
                  <a:srgbClr val="6A4A62"/>
                </a:solidFill>
                <a:latin typeface="Arial" panose="020B0604020202020204" pitchFamily="34" charset="0"/>
                <a:cs typeface="Arial" panose="020B0604020202020204" pitchFamily="34" charset="0"/>
              </a:rPr>
              <a:t>Symptoms of AUD</a:t>
            </a:r>
            <a:endParaRPr sz="5000" dirty="0">
              <a:latin typeface="Arial" panose="020B0604020202020204" pitchFamily="34" charset="0"/>
              <a:cs typeface="Arial" panose="020B0604020202020204" pitchFamily="34" charset="0"/>
            </a:endParaRPr>
          </a:p>
        </p:txBody>
      </p:sp>
      <p:sp>
        <p:nvSpPr>
          <p:cNvPr id="2" name="Rectangle 1"/>
          <p:cNvSpPr/>
          <p:nvPr/>
        </p:nvSpPr>
        <p:spPr>
          <a:xfrm>
            <a:off x="710252" y="1440585"/>
            <a:ext cx="10887388" cy="4355038"/>
          </a:xfrm>
          <a:prstGeom prst="rect">
            <a:avLst/>
          </a:prstGeom>
        </p:spPr>
        <p:txBody>
          <a:bodyPr wrap="square" lIns="91440" tIns="45720" rIns="91440" bIns="45720" anchor="t">
            <a:spAutoFit/>
          </a:bodyPr>
          <a:lstStyle/>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Drinking more or longer than you intended.</a:t>
            </a:r>
          </a:p>
          <a:p>
            <a:pPr marL="285750" indent="-285750">
              <a:spcBef>
                <a:spcPts val="600"/>
              </a:spcBef>
              <a:buFont typeface="Arial" panose="020B0604020202020204" pitchFamily="34" charset="0"/>
              <a:buChar char="•"/>
            </a:pPr>
            <a:r>
              <a:rPr lang="en-US" sz="2200" dirty="0"/>
              <a:t>A desire to cut down or stop drinking but cannot.</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Spending a lot of time drinking.</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Drinking often interferes with taking care of your home or family or causes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problems with your job.</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Giving up on activities that were once important or interesting to you.</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Gotten into situations while, or after, drinking that increased your chances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of getting hurt.</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Needing to drink much more than you once did to get the effect you want.</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Withdrawal symptoms like shakiness, restlessness, nausea, sweating, racing heart that occur when the effects of alcohol are wearing off.</a:t>
            </a:r>
          </a:p>
        </p:txBody>
      </p:sp>
      <p:sp>
        <p:nvSpPr>
          <p:cNvPr id="7" name="TextBox 6"/>
          <p:cNvSpPr txBox="1"/>
          <p:nvPr/>
        </p:nvSpPr>
        <p:spPr>
          <a:xfrm>
            <a:off x="8203842" y="6073918"/>
            <a:ext cx="3775442"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rgbClr val="6A4A62"/>
                </a:solidFill>
                <a:effectLst/>
                <a:uFillTx/>
                <a:latin typeface="Arial" panose="020B0604020202020204" pitchFamily="34" charset="0"/>
                <a:cs typeface="Arial" panose="020B0604020202020204" pitchFamily="34" charset="0"/>
                <a:sym typeface="Calibri"/>
              </a:rPr>
              <a:t>#</a:t>
            </a:r>
            <a:r>
              <a:rPr lang="en-US" sz="2500" dirty="0">
                <a:solidFill>
                  <a:srgbClr val="6A4A62"/>
                </a:solidFill>
                <a:latin typeface="Arial" panose="020B0604020202020204" pitchFamily="34" charset="0"/>
                <a:cs typeface="Arial" panose="020B0604020202020204" pitchFamily="34" charset="0"/>
              </a:rPr>
              <a:t>TogetherWeFarm</a:t>
            </a:r>
          </a:p>
        </p:txBody>
      </p:sp>
    </p:spTree>
    <p:extLst>
      <p:ext uri="{BB962C8B-B14F-4D97-AF65-F5344CB8AC3E}">
        <p14:creationId xmlns:p14="http://schemas.microsoft.com/office/powerpoint/2010/main" val="328406656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1"/>
          <p:cNvSpPr txBox="1"/>
          <p:nvPr/>
        </p:nvSpPr>
        <p:spPr>
          <a:xfrm>
            <a:off x="766864" y="187649"/>
            <a:ext cx="10104120" cy="784788"/>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nchor="b">
            <a:spAutoFit/>
          </a:bodyPr>
          <a:lstStyle>
            <a:lvl1pPr algn="ctr" defTabSz="914400">
              <a:lnSpc>
                <a:spcPct val="90000"/>
              </a:lnSpc>
              <a:defRPr sz="3200">
                <a:latin typeface="Arial"/>
                <a:ea typeface="Arial"/>
                <a:cs typeface="Arial"/>
                <a:sym typeface="Arial"/>
              </a:defRPr>
            </a:lvl1pPr>
          </a:lstStyle>
          <a:p>
            <a:pPr algn="l"/>
            <a:r>
              <a:rPr lang="en-US" sz="5000" dirty="0">
                <a:solidFill>
                  <a:srgbClr val="6A4A62"/>
                </a:solidFill>
              </a:rPr>
              <a:t>Low-Risk Drinking</a:t>
            </a:r>
            <a:endParaRPr sz="5000" dirty="0"/>
          </a:p>
        </p:txBody>
      </p:sp>
      <p:sp>
        <p:nvSpPr>
          <p:cNvPr id="7" name="TextBox 6"/>
          <p:cNvSpPr txBox="1"/>
          <p:nvPr/>
        </p:nvSpPr>
        <p:spPr>
          <a:xfrm>
            <a:off x="8637739" y="6241973"/>
            <a:ext cx="3718560"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rgbClr val="6A4A62"/>
                </a:solidFill>
                <a:effectLst/>
                <a:uFillTx/>
                <a:latin typeface="Arial" panose="020B0604020202020204" pitchFamily="34" charset="0"/>
                <a:cs typeface="Arial" panose="020B0604020202020204" pitchFamily="34" charset="0"/>
                <a:sym typeface="Calibri"/>
              </a:rPr>
              <a:t>#TogetherWeFarm</a:t>
            </a:r>
          </a:p>
        </p:txBody>
      </p:sp>
      <p:sp>
        <p:nvSpPr>
          <p:cNvPr id="4" name="Rectangle 3"/>
          <p:cNvSpPr/>
          <p:nvPr/>
        </p:nvSpPr>
        <p:spPr>
          <a:xfrm>
            <a:off x="813505" y="976450"/>
            <a:ext cx="10697135" cy="2015936"/>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500" dirty="0"/>
              <a:t>For people over 65: low-risk limits are 3 drinks a day or 7 drinks </a:t>
            </a:r>
            <a:br>
              <a:rPr lang="en-US" sz="2500" dirty="0"/>
            </a:br>
            <a:r>
              <a:rPr lang="en-US" sz="2500" dirty="0"/>
              <a:t>a week.</a:t>
            </a:r>
          </a:p>
          <a:p>
            <a:pPr marL="342900" indent="-342900">
              <a:buFont typeface="Arial" panose="020B0604020202020204" pitchFamily="34" charset="0"/>
              <a:buChar char="•"/>
            </a:pPr>
            <a:r>
              <a:rPr lang="en-US" sz="2500" dirty="0"/>
              <a:t>Women who are pregnant or may become pregnant should not drink.</a:t>
            </a:r>
          </a:p>
          <a:p>
            <a:endParaRPr lang="en-US" sz="2500" dirty="0"/>
          </a:p>
          <a:p>
            <a:r>
              <a:rPr lang="en-US" sz="2500" dirty="0"/>
              <a:t>For healthy adults ages 65 and under:</a:t>
            </a:r>
          </a:p>
        </p:txBody>
      </p:sp>
      <p:sp>
        <p:nvSpPr>
          <p:cNvPr id="3" name="Rectangle 2"/>
          <p:cNvSpPr/>
          <p:nvPr/>
        </p:nvSpPr>
        <p:spPr>
          <a:xfrm>
            <a:off x="4998478" y="6291453"/>
            <a:ext cx="2630848" cy="369332"/>
          </a:xfrm>
          <a:prstGeom prst="rect">
            <a:avLst/>
          </a:prstGeom>
        </p:spPr>
        <p:txBody>
          <a:bodyPr wrap="none">
            <a:spAutoFit/>
          </a:bodyPr>
          <a:lstStyle/>
          <a:p>
            <a:r>
              <a:rPr lang="en-US" dirty="0" err="1">
                <a:hlinkClick r:id="rId3"/>
              </a:rPr>
              <a:t>sbirt.care</a:t>
            </a:r>
            <a:r>
              <a:rPr lang="en-US" dirty="0">
                <a:hlinkClick r:id="rId3"/>
              </a:rPr>
              <a:t>/education.aspx</a:t>
            </a:r>
            <a:r>
              <a:rPr lang="en-US" dirty="0"/>
              <a:t> </a:t>
            </a:r>
          </a:p>
        </p:txBody>
      </p:sp>
      <p:grpSp>
        <p:nvGrpSpPr>
          <p:cNvPr id="8" name="Group 7">
            <a:extLst>
              <a:ext uri="{FF2B5EF4-FFF2-40B4-BE49-F238E27FC236}">
                <a16:creationId xmlns:a16="http://schemas.microsoft.com/office/drawing/2014/main" id="{C0084839-A6A2-4806-9F59-7C82A8C982DE}"/>
              </a:ext>
            </a:extLst>
          </p:cNvPr>
          <p:cNvGrpSpPr/>
          <p:nvPr/>
        </p:nvGrpSpPr>
        <p:grpSpPr>
          <a:xfrm>
            <a:off x="1008520" y="3182721"/>
            <a:ext cx="8964117" cy="3058975"/>
            <a:chOff x="1126761" y="2998790"/>
            <a:chExt cx="8964117" cy="3058975"/>
          </a:xfrm>
        </p:grpSpPr>
        <p:pic>
          <p:nvPicPr>
            <p:cNvPr id="12" name="Picture 11">
              <a:extLst>
                <a:ext uri="{FF2B5EF4-FFF2-40B4-BE49-F238E27FC236}">
                  <a16:creationId xmlns:a16="http://schemas.microsoft.com/office/drawing/2014/main" id="{9426C899-69EC-4A5C-818A-6298E42CCD1D}"/>
                </a:ext>
              </a:extLst>
            </p:cNvPr>
            <p:cNvPicPr>
              <a:picLocks noChangeAspect="1"/>
            </p:cNvPicPr>
            <p:nvPr/>
          </p:nvPicPr>
          <p:blipFill>
            <a:blip r:embed="rId4"/>
            <a:stretch>
              <a:fillRect/>
            </a:stretch>
          </p:blipFill>
          <p:spPr>
            <a:xfrm>
              <a:off x="3912433" y="3001281"/>
              <a:ext cx="6178445" cy="2841635"/>
            </a:xfrm>
            <a:prstGeom prst="rect">
              <a:avLst/>
            </a:prstGeom>
          </p:spPr>
        </p:pic>
        <p:pic>
          <p:nvPicPr>
            <p:cNvPr id="13" name="Picture 12" descr="A picture containing calendar&#10;&#10;Description automatically generated">
              <a:extLst>
                <a:ext uri="{FF2B5EF4-FFF2-40B4-BE49-F238E27FC236}">
                  <a16:creationId xmlns:a16="http://schemas.microsoft.com/office/drawing/2014/main" id="{65465D87-1626-44BF-AEA8-33E21FF435D5}"/>
                </a:ext>
              </a:extLst>
            </p:cNvPr>
            <p:cNvPicPr>
              <a:picLocks noChangeAspect="1"/>
            </p:cNvPicPr>
            <p:nvPr/>
          </p:nvPicPr>
          <p:blipFill>
            <a:blip r:embed="rId5"/>
            <a:stretch>
              <a:fillRect/>
            </a:stretch>
          </p:blipFill>
          <p:spPr>
            <a:xfrm>
              <a:off x="1126761" y="2998790"/>
              <a:ext cx="8964116" cy="3058975"/>
            </a:xfrm>
            <a:prstGeom prst="rect">
              <a:avLst/>
            </a:prstGeom>
          </p:spPr>
        </p:pic>
      </p:grpSp>
      <p:grpSp>
        <p:nvGrpSpPr>
          <p:cNvPr id="9" name="Group 8">
            <a:extLst>
              <a:ext uri="{FF2B5EF4-FFF2-40B4-BE49-F238E27FC236}">
                <a16:creationId xmlns:a16="http://schemas.microsoft.com/office/drawing/2014/main" id="{0A3FDC03-BEFD-48B0-9F0E-EDF0FAC0756D}"/>
              </a:ext>
            </a:extLst>
          </p:cNvPr>
          <p:cNvGrpSpPr/>
          <p:nvPr/>
        </p:nvGrpSpPr>
        <p:grpSpPr>
          <a:xfrm>
            <a:off x="5901429" y="3177436"/>
            <a:ext cx="3595308" cy="671310"/>
            <a:chOff x="5901429" y="3177436"/>
            <a:chExt cx="3595308" cy="671310"/>
          </a:xfrm>
        </p:grpSpPr>
        <p:sp>
          <p:nvSpPr>
            <p:cNvPr id="10" name="TextBox 5">
              <a:extLst>
                <a:ext uri="{FF2B5EF4-FFF2-40B4-BE49-F238E27FC236}">
                  <a16:creationId xmlns:a16="http://schemas.microsoft.com/office/drawing/2014/main" id="{53EBB342-6216-4B49-9799-A32F53F81EC7}"/>
                </a:ext>
              </a:extLst>
            </p:cNvPr>
            <p:cNvSpPr txBox="1"/>
            <p:nvPr/>
          </p:nvSpPr>
          <p:spPr>
            <a:xfrm>
              <a:off x="5901429" y="3186400"/>
              <a:ext cx="1294151"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US" sz="2000" b="1" kern="1200">
                  <a:solidFill>
                    <a:srgbClr val="FFFFFF"/>
                  </a:solidFill>
                  <a:latin typeface="Arial"/>
                  <a:cs typeface="Arial"/>
                </a:rPr>
                <a:t>MEN	</a:t>
              </a:r>
            </a:p>
          </p:txBody>
        </p:sp>
        <p:sp>
          <p:nvSpPr>
            <p:cNvPr id="11" name="TextBox 6">
              <a:extLst>
                <a:ext uri="{FF2B5EF4-FFF2-40B4-BE49-F238E27FC236}">
                  <a16:creationId xmlns:a16="http://schemas.microsoft.com/office/drawing/2014/main" id="{AF035752-A2DA-4218-896A-29A57832BC83}"/>
                </a:ext>
              </a:extLst>
            </p:cNvPr>
            <p:cNvSpPr txBox="1"/>
            <p:nvPr/>
          </p:nvSpPr>
          <p:spPr>
            <a:xfrm>
              <a:off x="7952750" y="3177436"/>
              <a:ext cx="1543987" cy="671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US" sz="2000" b="1">
                  <a:solidFill>
                    <a:srgbClr val="FFFFFF"/>
                  </a:solidFill>
                  <a:latin typeface="Arial"/>
                  <a:cs typeface="Arial"/>
                </a:rPr>
                <a:t>WOMEN</a:t>
              </a:r>
              <a:endParaRPr lang="en-US" sz="2000">
                <a:ea typeface="+mn-lt"/>
                <a:cs typeface="+mn-lt"/>
              </a:endParaRPr>
            </a:p>
            <a:p>
              <a:pPr marL="0" marR="0" indent="0" algn="ctr" defTabSz="457200">
                <a:lnSpc>
                  <a:spcPct val="100000"/>
                </a:lnSpc>
                <a:spcBef>
                  <a:spcPts val="0"/>
                </a:spcBef>
                <a:spcAft>
                  <a:spcPts val="0"/>
                </a:spcAft>
                <a:buClrTx/>
                <a:buSzTx/>
                <a:buFontTx/>
                <a:buNone/>
                <a:tabLst/>
              </a:pPr>
              <a:endParaRPr lang="en-US" sz="1800" b="0" i="0" u="none" strike="noStrike" cap="none" spc="0" normalizeH="0" baseline="0" dirty="0">
                <a:ln>
                  <a:noFill/>
                </a:ln>
                <a:solidFill>
                  <a:srgbClr val="000000"/>
                </a:solidFill>
                <a:effectLst/>
                <a:uFillTx/>
                <a:latin typeface="+mn-lt"/>
                <a:ea typeface="+mn-ea"/>
                <a:cs typeface="+mn-cs"/>
              </a:endParaRPr>
            </a:p>
          </p:txBody>
        </p:sp>
      </p:grpSp>
    </p:spTree>
    <p:extLst>
      <p:ext uri="{BB962C8B-B14F-4D97-AF65-F5344CB8AC3E}">
        <p14:creationId xmlns:p14="http://schemas.microsoft.com/office/powerpoint/2010/main" val="145608809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8739-0B86-4FCB-8EEC-301A9A9AB1CE}"/>
              </a:ext>
            </a:extLst>
          </p:cNvPr>
          <p:cNvSpPr>
            <a:spLocks noGrp="1"/>
          </p:cNvSpPr>
          <p:nvPr>
            <p:ph type="title"/>
          </p:nvPr>
        </p:nvSpPr>
        <p:spPr>
          <a:xfrm>
            <a:off x="437294" y="-23355"/>
            <a:ext cx="10482864" cy="1325563"/>
          </a:xfrm>
        </p:spPr>
        <p:txBody>
          <a:bodyPr>
            <a:normAutofit/>
          </a:bodyPr>
          <a:lstStyle/>
          <a:p>
            <a:r>
              <a:rPr lang="en-US" sz="4500" dirty="0">
                <a:solidFill>
                  <a:srgbClr val="6A4A62"/>
                </a:solidFill>
                <a:latin typeface="Arial" panose="020B0604020202020204" pitchFamily="34" charset="0"/>
                <a:cs typeface="Arial" panose="020B0604020202020204" pitchFamily="34" charset="0"/>
              </a:rPr>
              <a:t>How Much Alcohol Is Too Much?</a:t>
            </a:r>
          </a:p>
        </p:txBody>
      </p:sp>
      <p:sp>
        <p:nvSpPr>
          <p:cNvPr id="5" name="Content Placeholder 4">
            <a:extLst>
              <a:ext uri="{FF2B5EF4-FFF2-40B4-BE49-F238E27FC236}">
                <a16:creationId xmlns:a16="http://schemas.microsoft.com/office/drawing/2014/main" id="{E7F867C8-D9E2-43AA-8092-93EFB27EC3EB}"/>
              </a:ext>
            </a:extLst>
          </p:cNvPr>
          <p:cNvSpPr>
            <a:spLocks noGrp="1"/>
          </p:cNvSpPr>
          <p:nvPr>
            <p:ph sz="half" idx="1"/>
          </p:nvPr>
        </p:nvSpPr>
        <p:spPr/>
        <p:txBody>
          <a:bodyPr>
            <a:normAutofit/>
          </a:bodyPr>
          <a:lstStyle/>
          <a:p>
            <a:pPr marL="0" indent="0">
              <a:buNone/>
            </a:pPr>
            <a:endParaRPr lang="en-US" altLang="en-US" sz="3600" b="1" dirty="0">
              <a:latin typeface="Arial" panose="020B0604020202020204" pitchFamily="34" charset="0"/>
              <a:cs typeface="Arial" panose="020B0604020202020204" pitchFamily="34" charset="0"/>
            </a:endParaRPr>
          </a:p>
          <a:p>
            <a:pPr marL="0" indent="0">
              <a:buNone/>
            </a:pPr>
            <a:endParaRPr lang="en-US" altLang="en-US" sz="3600" b="1" dirty="0">
              <a:latin typeface="Arial" panose="020B0604020202020204" pitchFamily="34" charset="0"/>
              <a:cs typeface="Arial" panose="020B0604020202020204" pitchFamily="34" charset="0"/>
            </a:endParaRPr>
          </a:p>
          <a:p>
            <a:pPr marL="0" indent="0">
              <a:buNone/>
            </a:pPr>
            <a:endParaRPr lang="en-US" altLang="en-US" sz="3600" b="1" dirty="0">
              <a:latin typeface="Arial" panose="020B0604020202020204" pitchFamily="34" charset="0"/>
              <a:cs typeface="Arial" panose="020B0604020202020204" pitchFamily="34" charset="0"/>
            </a:endParaRPr>
          </a:p>
          <a:p>
            <a:pPr marL="0" indent="0">
              <a:buNone/>
            </a:pPr>
            <a:endParaRPr lang="en-US" altLang="en-US" sz="3600" b="1" dirty="0">
              <a:latin typeface="Arial" panose="020B0604020202020204" pitchFamily="34" charset="0"/>
              <a:cs typeface="Arial" panose="020B0604020202020204" pitchFamily="34" charset="0"/>
            </a:endParaRPr>
          </a:p>
          <a:p>
            <a:endParaRPr lang="en-US" dirty="0"/>
          </a:p>
        </p:txBody>
      </p:sp>
      <p:sp>
        <p:nvSpPr>
          <p:cNvPr id="7" name="TextBox 6">
            <a:extLst>
              <a:ext uri="{FF2B5EF4-FFF2-40B4-BE49-F238E27FC236}">
                <a16:creationId xmlns:a16="http://schemas.microsoft.com/office/drawing/2014/main" id="{D6EC1098-3CA8-4C01-88DF-759F1E87C669}"/>
              </a:ext>
            </a:extLst>
          </p:cNvPr>
          <p:cNvSpPr txBox="1"/>
          <p:nvPr/>
        </p:nvSpPr>
        <p:spPr>
          <a:xfrm>
            <a:off x="2246800" y="1329694"/>
            <a:ext cx="6477000" cy="584771"/>
          </a:xfrm>
          <a:prstGeom prst="rect">
            <a:avLst/>
          </a:prstGeom>
          <a:noFill/>
          <a:ln w="57150" cap="flat">
            <a:solidFill>
              <a:srgbClr val="6A4A6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3200" dirty="0">
                <a:solidFill>
                  <a:srgbClr val="00467F"/>
                </a:solidFill>
                <a:latin typeface="Arial" panose="020B0604020202020204" pitchFamily="34" charset="0"/>
                <a:cs typeface="Arial" panose="020B0604020202020204" pitchFamily="34" charset="0"/>
              </a:rPr>
              <a:t>What’s risky or harmful drinking?</a:t>
            </a:r>
          </a:p>
        </p:txBody>
      </p:sp>
      <p:sp>
        <p:nvSpPr>
          <p:cNvPr id="9" name="TextBox 8">
            <a:extLst>
              <a:ext uri="{FF2B5EF4-FFF2-40B4-BE49-F238E27FC236}">
                <a16:creationId xmlns:a16="http://schemas.microsoft.com/office/drawing/2014/main" id="{9BC5311B-A4D9-48B2-A88C-D67BBF931FB5}"/>
              </a:ext>
            </a:extLst>
          </p:cNvPr>
          <p:cNvSpPr txBox="1"/>
          <p:nvPr/>
        </p:nvSpPr>
        <p:spPr>
          <a:xfrm>
            <a:off x="838200" y="2276001"/>
            <a:ext cx="9980000" cy="3539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a:ln>
                  <a:noFill/>
                </a:ln>
                <a:solidFill>
                  <a:srgbClr val="00467F"/>
                </a:solidFill>
                <a:effectLst/>
                <a:uFillTx/>
                <a:latin typeface="Arial" panose="020B0604020202020204" pitchFamily="34" charset="0"/>
                <a:cs typeface="Arial" panose="020B0604020202020204" pitchFamily="34" charset="0"/>
                <a:sym typeface="Calibri"/>
              </a:rPr>
              <a:t>Risky alcohol use </a:t>
            </a:r>
            <a:r>
              <a:rPr kumimoji="0" lang="en-US" sz="2800" b="0" i="0" u="none" strike="noStrike" cap="none" spc="0" normalizeH="0" baseline="0" dirty="0">
                <a:ln>
                  <a:noFill/>
                </a:ln>
                <a:solidFill>
                  <a:srgbClr val="00467F"/>
                </a:solidFill>
                <a:effectLst/>
                <a:uFillTx/>
                <a:latin typeface="Arial" panose="020B0604020202020204" pitchFamily="34" charset="0"/>
                <a:cs typeface="Arial" panose="020B0604020202020204" pitchFamily="34" charset="0"/>
                <a:sym typeface="Calibri"/>
              </a:rPr>
              <a:t>is drinking more than single-day or weekly amounts shown above</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467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kumimoji="0" lang="en-US" sz="2800" b="1" i="0" u="none" strike="noStrike" cap="none" spc="0" normalizeH="0" baseline="0" dirty="0">
                <a:ln>
                  <a:noFill/>
                </a:ln>
                <a:solidFill>
                  <a:srgbClr val="00467F"/>
                </a:solidFill>
                <a:effectLst/>
                <a:uFillTx/>
                <a:latin typeface="Arial" panose="020B0604020202020204" pitchFamily="34" charset="0"/>
                <a:cs typeface="Arial" panose="020B0604020202020204" pitchFamily="34" charset="0"/>
                <a:sym typeface="Calibri"/>
              </a:rPr>
              <a:t>Harmful alcohol use </a:t>
            </a:r>
            <a:r>
              <a:rPr kumimoji="0" lang="en-US" sz="2800" b="0" i="0" u="none" strike="noStrike" cap="none" spc="0" normalizeH="0" baseline="0" dirty="0">
                <a:ln>
                  <a:noFill/>
                </a:ln>
                <a:solidFill>
                  <a:srgbClr val="00467F"/>
                </a:solidFill>
                <a:effectLst/>
                <a:uFillTx/>
                <a:latin typeface="Arial" panose="020B0604020202020204" pitchFamily="34" charset="0"/>
                <a:cs typeface="Arial" panose="020B0604020202020204" pitchFamily="34" charset="0"/>
                <a:sym typeface="Calibri"/>
              </a:rPr>
              <a:t>is drinking more than single-day or weekly amounts shown above, and having negative effects from drinking such as accidents, not being able to stop drinking, or not doing what you normally do (work, school, family) because of drinking.</a:t>
            </a:r>
          </a:p>
        </p:txBody>
      </p:sp>
      <p:sp>
        <p:nvSpPr>
          <p:cNvPr id="10" name="TextBox 9">
            <a:extLst>
              <a:ext uri="{FF2B5EF4-FFF2-40B4-BE49-F238E27FC236}">
                <a16:creationId xmlns:a16="http://schemas.microsoft.com/office/drawing/2014/main" id="{0B8C9FFF-E7BB-4906-B184-56843C785FDE}"/>
              </a:ext>
            </a:extLst>
          </p:cNvPr>
          <p:cNvSpPr txBox="1"/>
          <p:nvPr/>
        </p:nvSpPr>
        <p:spPr>
          <a:xfrm>
            <a:off x="8203842" y="6073918"/>
            <a:ext cx="3775442"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rgbClr val="6A4A62"/>
                </a:solidFill>
                <a:effectLst/>
                <a:uFillTx/>
                <a:latin typeface="Arial" panose="020B0604020202020204" pitchFamily="34" charset="0"/>
                <a:cs typeface="Arial" panose="020B0604020202020204" pitchFamily="34" charset="0"/>
                <a:sym typeface="Calibri"/>
              </a:rPr>
              <a:t>#</a:t>
            </a:r>
            <a:r>
              <a:rPr lang="en-US" sz="2500" dirty="0">
                <a:solidFill>
                  <a:srgbClr val="6A4A62"/>
                </a:solidFill>
                <a:latin typeface="Arial" panose="020B0604020202020204" pitchFamily="34" charset="0"/>
                <a:cs typeface="Arial" panose="020B0604020202020204" pitchFamily="34" charset="0"/>
              </a:rPr>
              <a:t>TogetherWeFarm</a:t>
            </a:r>
          </a:p>
        </p:txBody>
      </p:sp>
    </p:spTree>
    <p:extLst>
      <p:ext uri="{BB962C8B-B14F-4D97-AF65-F5344CB8AC3E}">
        <p14:creationId xmlns:p14="http://schemas.microsoft.com/office/powerpoint/2010/main" val="1871042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4714B0-6E6A-4D72-82F6-8D8E77E97487}"/>
              </a:ext>
            </a:extLst>
          </p:cNvPr>
          <p:cNvSpPr>
            <a:spLocks noGrp="1"/>
          </p:cNvSpPr>
          <p:nvPr>
            <p:ph type="title"/>
          </p:nvPr>
        </p:nvSpPr>
        <p:spPr>
          <a:xfrm>
            <a:off x="4990171" y="-78306"/>
            <a:ext cx="6586491" cy="1676603"/>
          </a:xfrm>
        </p:spPr>
        <p:txBody>
          <a:bodyPr>
            <a:normAutofit/>
          </a:bodyPr>
          <a:lstStyle/>
          <a:p>
            <a:r>
              <a:rPr lang="en-US" sz="5400" b="1">
                <a:latin typeface="Arial" panose="020B0604020202020204" pitchFamily="34" charset="0"/>
                <a:cs typeface="Arial" panose="020B0604020202020204" pitchFamily="34" charset="0"/>
              </a:rPr>
              <a:t>Depression</a:t>
            </a:r>
          </a:p>
        </p:txBody>
      </p:sp>
      <p:sp>
        <p:nvSpPr>
          <p:cNvPr id="6" name="Content Placeholder 5">
            <a:extLst>
              <a:ext uri="{FF2B5EF4-FFF2-40B4-BE49-F238E27FC236}">
                <a16:creationId xmlns:a16="http://schemas.microsoft.com/office/drawing/2014/main" id="{77419C58-2EF2-41D4-8B3E-A54C3E43A63B}"/>
              </a:ext>
            </a:extLst>
          </p:cNvPr>
          <p:cNvSpPr>
            <a:spLocks noGrp="1"/>
          </p:cNvSpPr>
          <p:nvPr>
            <p:ph idx="1"/>
          </p:nvPr>
        </p:nvSpPr>
        <p:spPr>
          <a:xfrm>
            <a:off x="5009964" y="1334985"/>
            <a:ext cx="6586489" cy="5447963"/>
          </a:xfrm>
        </p:spPr>
        <p:txBody>
          <a:bodyPr vert="horz" lIns="91440" tIns="45720" rIns="91440" bIns="45720" rtlCol="0" anchor="t">
            <a:normAutofit fontScale="32500" lnSpcReduction="20000"/>
          </a:bodyPr>
          <a:lstStyle/>
          <a:p>
            <a:pPr marL="0" indent="0">
              <a:buNone/>
            </a:pPr>
            <a:r>
              <a:rPr lang="en-US" sz="800" dirty="0">
                <a:latin typeface="Arial"/>
                <a:cs typeface="Arial"/>
              </a:rPr>
              <a:t>      </a:t>
            </a:r>
            <a:r>
              <a:rPr lang="en-US" sz="4000" b="1" dirty="0">
                <a:latin typeface="Arial"/>
                <a:cs typeface="Arial"/>
              </a:rPr>
              <a:t> Symptoms</a:t>
            </a:r>
            <a:br>
              <a:rPr lang="en-US" sz="4000" b="1" dirty="0">
                <a:latin typeface="Arial" panose="020B0604020202020204" pitchFamily="34" charset="0"/>
                <a:cs typeface="Arial" panose="020B0604020202020204" pitchFamily="34" charset="0"/>
              </a:rPr>
            </a:br>
            <a:endParaRPr lang="en-US" sz="4000">
              <a:latin typeface="Arial" panose="020B0604020202020204" pitchFamily="34" charset="0"/>
              <a:cs typeface="Arial" panose="020B0604020202020204" pitchFamily="34" charset="0"/>
            </a:endParaRPr>
          </a:p>
          <a:p>
            <a:pPr lvl="1"/>
            <a:r>
              <a:rPr lang="en-US" sz="4000" b="1" dirty="0">
                <a:latin typeface="Arial"/>
                <a:cs typeface="Arial"/>
              </a:rPr>
              <a:t>Depressed mood or irritable </a:t>
            </a:r>
            <a:r>
              <a:rPr lang="en-US" sz="4000" dirty="0">
                <a:latin typeface="Arial"/>
                <a:cs typeface="Arial"/>
              </a:rPr>
              <a:t>most of the day, nearly every day, </a:t>
            </a:r>
            <a:br>
              <a:rPr lang="en-US" sz="4000" dirty="0">
                <a:latin typeface="Arial" panose="020B0604020202020204" pitchFamily="34" charset="0"/>
                <a:cs typeface="Arial" panose="020B0604020202020204" pitchFamily="34" charset="0"/>
              </a:rPr>
            </a:br>
            <a:r>
              <a:rPr lang="en-US" sz="4000" dirty="0">
                <a:latin typeface="Arial"/>
                <a:cs typeface="Arial"/>
              </a:rPr>
              <a:t>as indicated  by either subjective report (e.g., feels sad or empty) </a:t>
            </a:r>
            <a:br>
              <a:rPr lang="en-US" sz="4000" dirty="0">
                <a:latin typeface="Arial" panose="020B0604020202020204" pitchFamily="34" charset="0"/>
                <a:cs typeface="Arial" panose="020B0604020202020204" pitchFamily="34" charset="0"/>
              </a:rPr>
            </a:br>
            <a:r>
              <a:rPr lang="en-US" sz="4000" dirty="0">
                <a:latin typeface="Arial"/>
                <a:cs typeface="Arial"/>
              </a:rPr>
              <a:t>or observation made by others (e.g., appears tearful) </a:t>
            </a:r>
            <a:br>
              <a:rPr lang="en-US" sz="4000" dirty="0">
                <a:latin typeface="Arial" panose="020B0604020202020204" pitchFamily="34" charset="0"/>
                <a:cs typeface="Arial" panose="020B0604020202020204" pitchFamily="34" charset="0"/>
              </a:rPr>
            </a:br>
            <a:endParaRPr lang="en-US" sz="4000">
              <a:latin typeface="Arial" panose="020B0604020202020204" pitchFamily="34" charset="0"/>
              <a:cs typeface="Arial" panose="020B0604020202020204" pitchFamily="34" charset="0"/>
            </a:endParaRPr>
          </a:p>
          <a:p>
            <a:pPr lvl="1"/>
            <a:r>
              <a:rPr lang="en-US" sz="4000" b="1" dirty="0">
                <a:latin typeface="Arial"/>
                <a:cs typeface="Arial"/>
              </a:rPr>
              <a:t>Decreased interest or pleasure </a:t>
            </a:r>
            <a:r>
              <a:rPr lang="en-US" sz="4000" dirty="0">
                <a:latin typeface="Arial"/>
                <a:cs typeface="Arial"/>
              </a:rPr>
              <a:t>in most activities, most of each day  </a:t>
            </a:r>
            <a:br>
              <a:rPr lang="en-US" sz="4000" dirty="0">
                <a:latin typeface="Arial"/>
                <a:cs typeface="Arial"/>
              </a:rPr>
            </a:br>
            <a:br>
              <a:rPr lang="en-US" sz="4000" dirty="0">
                <a:latin typeface="Arial" panose="020B0604020202020204" pitchFamily="34" charset="0"/>
                <a:cs typeface="Arial" panose="020B0604020202020204" pitchFamily="34" charset="0"/>
              </a:rPr>
            </a:br>
            <a:endParaRPr lang="en-US" sz="4000">
              <a:latin typeface="Arial" panose="020B0604020202020204" pitchFamily="34" charset="0"/>
              <a:cs typeface="Arial" panose="020B0604020202020204" pitchFamily="34" charset="0"/>
            </a:endParaRPr>
          </a:p>
          <a:p>
            <a:pPr lvl="1"/>
            <a:r>
              <a:rPr lang="en-US" sz="4000" b="1" dirty="0">
                <a:latin typeface="Arial"/>
                <a:cs typeface="Arial"/>
              </a:rPr>
              <a:t>Significant weight change or change </a:t>
            </a:r>
            <a:r>
              <a:rPr lang="en-US" sz="4000" dirty="0">
                <a:latin typeface="Arial"/>
                <a:cs typeface="Arial"/>
              </a:rPr>
              <a:t>in appetite </a:t>
            </a:r>
            <a:br>
              <a:rPr lang="en-US" sz="4000" dirty="0">
                <a:latin typeface="Arial" panose="020B0604020202020204" pitchFamily="34" charset="0"/>
                <a:cs typeface="Arial" panose="020B0604020202020204" pitchFamily="34" charset="0"/>
              </a:rPr>
            </a:br>
            <a:br>
              <a:rPr lang="en-US" sz="4000" b="1" dirty="0">
                <a:latin typeface="Arial" panose="020B0604020202020204" pitchFamily="34" charset="0"/>
                <a:cs typeface="Arial" panose="020B0604020202020204" pitchFamily="34" charset="0"/>
              </a:rPr>
            </a:br>
            <a:endParaRPr lang="en-US" sz="4000">
              <a:latin typeface="Arial" panose="020B0604020202020204" pitchFamily="34" charset="0"/>
              <a:cs typeface="Arial" panose="020B0604020202020204" pitchFamily="34" charset="0"/>
            </a:endParaRPr>
          </a:p>
          <a:p>
            <a:pPr lvl="1"/>
            <a:r>
              <a:rPr lang="en-US" sz="4000" b="1" dirty="0">
                <a:latin typeface="Arial"/>
                <a:cs typeface="Arial"/>
              </a:rPr>
              <a:t>Change in sleep: </a:t>
            </a:r>
            <a:r>
              <a:rPr lang="en-US" sz="4000" dirty="0">
                <a:latin typeface="Arial"/>
                <a:cs typeface="Arial"/>
              </a:rPr>
              <a:t>Insomnia or hypersomnia </a:t>
            </a:r>
            <a:br>
              <a:rPr lang="en-US" sz="4000" dirty="0">
                <a:latin typeface="Arial" panose="020B0604020202020204" pitchFamily="34" charset="0"/>
                <a:cs typeface="Arial" panose="020B0604020202020204" pitchFamily="34" charset="0"/>
              </a:rPr>
            </a:br>
            <a:br>
              <a:rPr lang="en-US" sz="4000" b="1" dirty="0">
                <a:latin typeface="Arial" panose="020B0604020202020204" pitchFamily="34" charset="0"/>
                <a:cs typeface="Arial" panose="020B0604020202020204" pitchFamily="34" charset="0"/>
              </a:rPr>
            </a:br>
            <a:endParaRPr lang="en-US" sz="4000" b="1">
              <a:latin typeface="Arial" panose="020B0604020202020204" pitchFamily="34" charset="0"/>
              <a:cs typeface="Arial" panose="020B0604020202020204" pitchFamily="34" charset="0"/>
            </a:endParaRPr>
          </a:p>
          <a:p>
            <a:pPr lvl="1"/>
            <a:r>
              <a:rPr lang="en-US" sz="4000" b="1" dirty="0">
                <a:latin typeface="Arial"/>
                <a:cs typeface="Arial"/>
              </a:rPr>
              <a:t>Change in activity</a:t>
            </a:r>
            <a:r>
              <a:rPr lang="en-US" sz="4000" dirty="0">
                <a:latin typeface="Arial"/>
                <a:cs typeface="Arial"/>
              </a:rPr>
              <a:t>: Psychomotor agitation or retardation </a:t>
            </a:r>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endParaRPr lang="en-US" sz="4000">
              <a:latin typeface="Arial" panose="020B0604020202020204" pitchFamily="34" charset="0"/>
              <a:cs typeface="Arial" panose="020B0604020202020204" pitchFamily="34" charset="0"/>
            </a:endParaRPr>
          </a:p>
          <a:p>
            <a:pPr lvl="1"/>
            <a:r>
              <a:rPr lang="en-US" sz="4000" b="1" dirty="0">
                <a:latin typeface="Arial"/>
                <a:cs typeface="Arial"/>
              </a:rPr>
              <a:t>Fatigue or loss of energy </a:t>
            </a:r>
            <a:br>
              <a:rPr lang="en-US" sz="4000" b="1" dirty="0">
                <a:latin typeface="Arial" panose="020B0604020202020204" pitchFamily="34" charset="0"/>
                <a:cs typeface="Arial" panose="020B0604020202020204" pitchFamily="34" charset="0"/>
              </a:rPr>
            </a:br>
            <a:br>
              <a:rPr lang="en-US" sz="4000" b="1" dirty="0">
                <a:latin typeface="Arial" panose="020B0604020202020204" pitchFamily="34" charset="0"/>
                <a:cs typeface="Arial" panose="020B0604020202020204" pitchFamily="34" charset="0"/>
              </a:rPr>
            </a:br>
            <a:endParaRPr lang="en-US" sz="4000" b="1" dirty="0">
              <a:latin typeface="Arial" panose="020B0604020202020204" pitchFamily="34" charset="0"/>
              <a:cs typeface="Arial" panose="020B0604020202020204" pitchFamily="34" charset="0"/>
            </a:endParaRPr>
          </a:p>
          <a:p>
            <a:pPr lvl="1"/>
            <a:r>
              <a:rPr lang="en-US" sz="4000" b="1" dirty="0">
                <a:latin typeface="Arial"/>
                <a:cs typeface="Arial"/>
              </a:rPr>
              <a:t>Guilt/worthlessness: </a:t>
            </a:r>
            <a:r>
              <a:rPr lang="en-US" sz="4000" dirty="0">
                <a:latin typeface="Arial"/>
                <a:cs typeface="Arial"/>
              </a:rPr>
              <a:t>Feelings of worthlessness or excessive </a:t>
            </a:r>
            <a:br>
              <a:rPr lang="en-US" sz="4000" dirty="0">
                <a:latin typeface="Arial" panose="020B0604020202020204" pitchFamily="34" charset="0"/>
                <a:cs typeface="Arial" panose="020B0604020202020204" pitchFamily="34" charset="0"/>
              </a:rPr>
            </a:br>
            <a:r>
              <a:rPr lang="en-US" sz="4000" dirty="0">
                <a:latin typeface="Arial"/>
                <a:cs typeface="Arial"/>
              </a:rPr>
              <a:t>or inappropriate guilt </a:t>
            </a:r>
            <a:br>
              <a:rPr lang="en-US" sz="4000" dirty="0">
                <a:latin typeface="Arial"/>
                <a:cs typeface="Arial"/>
              </a:rPr>
            </a:br>
            <a:br>
              <a:rPr lang="en-US" sz="4000"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a:p>
            <a:pPr lvl="1"/>
            <a:r>
              <a:rPr lang="en-US" sz="4000" b="1" dirty="0">
                <a:latin typeface="Arial"/>
                <a:cs typeface="Arial"/>
              </a:rPr>
              <a:t>Concentration: Diminished ability to think or concentrate, or more indecisiveness </a:t>
            </a:r>
            <a:br>
              <a:rPr lang="en-US" sz="4000" b="1"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endParaRPr lang="en-US" sz="4000">
              <a:latin typeface="Arial" panose="020B0604020202020204" pitchFamily="34" charset="0"/>
              <a:cs typeface="Arial" panose="020B0604020202020204" pitchFamily="34" charset="0"/>
            </a:endParaRPr>
          </a:p>
          <a:p>
            <a:pPr lvl="1"/>
            <a:r>
              <a:rPr lang="en-US" sz="4000" b="1" dirty="0">
                <a:latin typeface="Arial"/>
                <a:cs typeface="Arial"/>
              </a:rPr>
              <a:t>Suicidality:</a:t>
            </a:r>
            <a:r>
              <a:rPr lang="en-US" sz="4000" dirty="0">
                <a:latin typeface="Arial"/>
                <a:cs typeface="Arial"/>
              </a:rPr>
              <a:t> Thoughts of death or suicide or has suicide plan</a:t>
            </a:r>
          </a:p>
          <a:p>
            <a:pPr lvl="1"/>
            <a:endParaRPr lang="en-US" sz="4000" dirty="0">
              <a:latin typeface="Arial" panose="020B0604020202020204" pitchFamily="34" charset="0"/>
              <a:cs typeface="Arial" panose="020B0604020202020204" pitchFamily="34" charset="0"/>
            </a:endParaRPr>
          </a:p>
          <a:p>
            <a:pPr lvl="1"/>
            <a:endParaRPr lang="en-US" sz="4000" dirty="0">
              <a:latin typeface="Arial" panose="020B0604020202020204" pitchFamily="34" charset="0"/>
              <a:cs typeface="Arial" panose="020B0604020202020204" pitchFamily="34" charset="0"/>
            </a:endParaRPr>
          </a:p>
          <a:p>
            <a:pPr lvl="1"/>
            <a:endParaRPr lang="en-US" sz="4000" dirty="0">
              <a:latin typeface="Arial" panose="020B0604020202020204" pitchFamily="34" charset="0"/>
              <a:cs typeface="Arial" panose="020B0604020202020204" pitchFamily="34" charset="0"/>
            </a:endParaRPr>
          </a:p>
          <a:p>
            <a:pPr lvl="1"/>
            <a:endParaRPr lang="en-US" sz="4000" dirty="0">
              <a:latin typeface="Arial" panose="020B0604020202020204" pitchFamily="34" charset="0"/>
              <a:cs typeface="Arial" panose="020B0604020202020204" pitchFamily="34" charset="0"/>
            </a:endParaRPr>
          </a:p>
          <a:p>
            <a:pPr lvl="1"/>
            <a:endParaRPr lang="en-US" sz="4000" dirty="0">
              <a:latin typeface="Arial" panose="020B0604020202020204" pitchFamily="34" charset="0"/>
              <a:cs typeface="Arial" panose="020B0604020202020204" pitchFamily="34" charset="0"/>
            </a:endParaRPr>
          </a:p>
          <a:p>
            <a:pPr lvl="1"/>
            <a:endParaRPr lang="en-US" sz="4000" dirty="0">
              <a:latin typeface="Arial" panose="020B0604020202020204" pitchFamily="34" charset="0"/>
              <a:cs typeface="Arial" panose="020B0604020202020204" pitchFamily="34" charset="0"/>
            </a:endParaRPr>
          </a:p>
          <a:p>
            <a:endParaRPr lang="en-US" sz="800">
              <a:latin typeface="Arial" panose="020B0604020202020204" pitchFamily="34" charset="0"/>
              <a:cs typeface="Arial" panose="020B0604020202020204" pitchFamily="34" charset="0"/>
            </a:endParaRPr>
          </a:p>
        </p:txBody>
      </p:sp>
      <p:pic>
        <p:nvPicPr>
          <p:cNvPr id="18" name="Picture 17" descr="A picture containing person, person&#10;&#10;Description automatically generated">
            <a:extLst>
              <a:ext uri="{FF2B5EF4-FFF2-40B4-BE49-F238E27FC236}">
                <a16:creationId xmlns:a16="http://schemas.microsoft.com/office/drawing/2014/main" id="{FCD0F268-FE7A-4EBD-8F49-BD509AA789BF}"/>
              </a:ext>
            </a:extLst>
          </p:cNvPr>
          <p:cNvPicPr>
            <a:picLocks noChangeAspect="1"/>
          </p:cNvPicPr>
          <p:nvPr/>
        </p:nvPicPr>
        <p:blipFill rotWithShape="1">
          <a:blip r:embed="rId3">
            <a:extLst>
              <a:ext uri="{28A0092B-C50C-407E-A947-70E740481C1C}">
                <a14:useLocalDpi xmlns:a14="http://schemas.microsoft.com/office/drawing/2010/main" val="0"/>
              </a:ext>
            </a:extLst>
          </a:blip>
          <a:srcRect l="17868" r="37182"/>
          <a:stretch/>
        </p:blipFill>
        <p:spPr>
          <a:xfrm>
            <a:off x="20" y="10"/>
            <a:ext cx="4639713" cy="6857990"/>
          </a:xfrm>
          <a:prstGeom prst="rect">
            <a:avLst/>
          </a:prstGeom>
          <a:effectLst/>
        </p:spPr>
      </p:pic>
    </p:spTree>
    <p:extLst>
      <p:ext uri="{BB962C8B-B14F-4D97-AF65-F5344CB8AC3E}">
        <p14:creationId xmlns:p14="http://schemas.microsoft.com/office/powerpoint/2010/main" val="3218724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E5571-2817-4B52-86A0-36ADC36BE2F7}"/>
              </a:ext>
            </a:extLst>
          </p:cNvPr>
          <p:cNvSpPr>
            <a:spLocks noGrp="1"/>
          </p:cNvSpPr>
          <p:nvPr>
            <p:ph type="title"/>
          </p:nvPr>
        </p:nvSpPr>
        <p:spPr>
          <a:xfrm>
            <a:off x="838200" y="206831"/>
            <a:ext cx="10515600" cy="956779"/>
          </a:xfrm>
        </p:spPr>
        <p:txBody>
          <a:bodyPr/>
          <a:lstStyle/>
          <a:p>
            <a:r>
              <a:rPr lang="en-US" dirty="0">
                <a:solidFill>
                  <a:srgbClr val="6A4A62"/>
                </a:solidFill>
                <a:latin typeface="Arial" panose="020B0604020202020204" pitchFamily="34" charset="0"/>
                <a:cs typeface="Arial" panose="020B0604020202020204" pitchFamily="34" charset="0"/>
              </a:rPr>
              <a:t>Farm Stress Definition</a:t>
            </a:r>
          </a:p>
        </p:txBody>
      </p:sp>
      <p:sp>
        <p:nvSpPr>
          <p:cNvPr id="3" name="Content Placeholder 2">
            <a:extLst>
              <a:ext uri="{FF2B5EF4-FFF2-40B4-BE49-F238E27FC236}">
                <a16:creationId xmlns:a16="http://schemas.microsoft.com/office/drawing/2014/main" id="{AF048C14-30AD-4085-B4E9-C5934BEC59F1}"/>
              </a:ext>
            </a:extLst>
          </p:cNvPr>
          <p:cNvSpPr>
            <a:spLocks noGrp="1"/>
          </p:cNvSpPr>
          <p:nvPr>
            <p:ph idx="1"/>
          </p:nvPr>
        </p:nvSpPr>
        <p:spPr>
          <a:xfrm>
            <a:off x="838200" y="1163610"/>
            <a:ext cx="11114314" cy="5536096"/>
          </a:xfrm>
        </p:spPr>
        <p:txBody>
          <a:bodyPr>
            <a:normAutofit/>
          </a:bodyPr>
          <a:lstStyle/>
          <a:p>
            <a:pPr marL="0" indent="0">
              <a:buNone/>
            </a:pPr>
            <a:r>
              <a:rPr lang="en-US" b="1" dirty="0">
                <a:latin typeface="Arial" panose="020B0604020202020204" pitchFamily="34" charset="0"/>
                <a:cs typeface="Arial" panose="020B0604020202020204" pitchFamily="34" charset="0"/>
              </a:rPr>
              <a:t>“Farm Stress”</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The stress experienced by farmers, agricultural workers and their families as a result of the unique agricultural work environment</a:t>
            </a:r>
            <a:r>
              <a:rPr lang="en-US" baseline="30000" dirty="0">
                <a:latin typeface="Arial" panose="020B0604020202020204" pitchFamily="34" charset="0"/>
                <a:cs typeface="Arial" panose="020B0604020202020204" pitchFamily="34" charset="0"/>
              </a:rPr>
              <a:t> </a:t>
            </a:r>
          </a:p>
          <a:p>
            <a:pPr marL="457200" lvl="1" indent="0">
              <a:buNone/>
            </a:pPr>
            <a:endParaRPr lang="en-US" baseline="30000" dirty="0">
              <a:latin typeface="Arial" panose="020B0604020202020204" pitchFamily="34" charset="0"/>
              <a:cs typeface="Arial" panose="020B0604020202020204" pitchFamily="34" charset="0"/>
            </a:endParaRPr>
          </a:p>
          <a:p>
            <a:pPr lvl="1"/>
            <a:endParaRPr lang="en-US" baseline="30000" dirty="0">
              <a:latin typeface="Arial" panose="020B0604020202020204" pitchFamily="34" charset="0"/>
              <a:cs typeface="Arial" panose="020B0604020202020204" pitchFamily="34" charset="0"/>
            </a:endParaRPr>
          </a:p>
          <a:p>
            <a:pPr lvl="1"/>
            <a:endParaRPr lang="en-US" baseline="30000" dirty="0">
              <a:latin typeface="Arial" panose="020B0604020202020204" pitchFamily="34" charset="0"/>
              <a:cs typeface="Arial" panose="020B0604020202020204" pitchFamily="34" charset="0"/>
            </a:endParaRPr>
          </a:p>
          <a:p>
            <a:pPr lvl="1"/>
            <a:endParaRPr lang="en-US" baseline="30000" dirty="0">
              <a:latin typeface="Arial" panose="020B0604020202020204" pitchFamily="34" charset="0"/>
              <a:cs typeface="Arial" panose="020B0604020202020204" pitchFamily="34" charset="0"/>
            </a:endParaRPr>
          </a:p>
          <a:p>
            <a:pPr lvl="1"/>
            <a:endParaRPr lang="en-US" baseline="30000" dirty="0">
              <a:latin typeface="Arial" panose="020B0604020202020204" pitchFamily="34" charset="0"/>
              <a:cs typeface="Arial" panose="020B0604020202020204" pitchFamily="34" charset="0"/>
            </a:endParaRPr>
          </a:p>
          <a:p>
            <a:pPr lvl="1"/>
            <a:endParaRPr lang="en-US" baseline="30000" dirty="0">
              <a:latin typeface="Arial" panose="020B0604020202020204" pitchFamily="34" charset="0"/>
              <a:cs typeface="Arial" panose="020B0604020202020204" pitchFamily="34" charset="0"/>
            </a:endParaRPr>
          </a:p>
          <a:p>
            <a:pPr lvl="1"/>
            <a:endParaRPr lang="en-US" baseline="30000" dirty="0">
              <a:latin typeface="Arial" panose="020B0604020202020204" pitchFamily="34" charset="0"/>
              <a:cs typeface="Arial" panose="020B0604020202020204" pitchFamily="34" charset="0"/>
            </a:endParaRPr>
          </a:p>
          <a:p>
            <a:pPr lvl="1"/>
            <a:endParaRPr lang="en-US" baseline="30000" dirty="0">
              <a:latin typeface="Arial" panose="020B0604020202020204" pitchFamily="34" charset="0"/>
              <a:cs typeface="Arial" panose="020B0604020202020204" pitchFamily="34" charset="0"/>
            </a:endParaRPr>
          </a:p>
          <a:p>
            <a:pPr lvl="1"/>
            <a:endParaRPr lang="en-US" baseline="30000" dirty="0">
              <a:latin typeface="Arial" panose="020B0604020202020204" pitchFamily="34" charset="0"/>
              <a:cs typeface="Arial" panose="020B0604020202020204" pitchFamily="34" charset="0"/>
            </a:endParaRPr>
          </a:p>
          <a:p>
            <a:pPr lvl="1"/>
            <a:endParaRPr lang="en-US" baseline="30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800B6F-78AC-4132-9EC6-D352E1D0F65D}"/>
              </a:ext>
            </a:extLst>
          </p:cNvPr>
          <p:cNvSpPr txBox="1"/>
          <p:nvPr/>
        </p:nvSpPr>
        <p:spPr>
          <a:xfrm>
            <a:off x="1032737" y="3143159"/>
            <a:ext cx="2852531" cy="2062103"/>
          </a:xfrm>
          <a:prstGeom prst="rect">
            <a:avLst/>
          </a:prstGeom>
          <a:solidFill>
            <a:srgbClr val="6A4A62"/>
          </a:solidFill>
          <a:ln w="28575">
            <a:solidFill>
              <a:schemeClr val="tx1"/>
            </a:solidFill>
          </a:ln>
        </p:spPr>
        <p:txBody>
          <a:bodyPr wrap="square" rtlCol="0">
            <a:spAutoFit/>
          </a:bodyPr>
          <a:lstStyle/>
          <a:p>
            <a:r>
              <a:rPr lang="en-US" sz="1600" b="1" dirty="0">
                <a:solidFill>
                  <a:schemeClr val="bg1"/>
                </a:solidFill>
              </a:rPr>
              <a:t>Typical Stressors</a:t>
            </a:r>
            <a:br>
              <a:rPr lang="en-US" dirty="0">
                <a:solidFill>
                  <a:schemeClr val="bg1"/>
                </a:solidFill>
              </a:rPr>
            </a:br>
            <a:endParaRPr lang="en-US" dirty="0">
              <a:solidFill>
                <a:schemeClr val="bg1"/>
              </a:solidFill>
            </a:endParaRPr>
          </a:p>
          <a:p>
            <a:pPr lvl="1"/>
            <a:r>
              <a:rPr lang="en-US" dirty="0">
                <a:solidFill>
                  <a:schemeClr val="bg1"/>
                </a:solidFill>
              </a:rPr>
              <a:t>Constant responsibilities</a:t>
            </a:r>
          </a:p>
          <a:p>
            <a:pPr lvl="1"/>
            <a:r>
              <a:rPr lang="en-US" dirty="0">
                <a:solidFill>
                  <a:schemeClr val="bg1"/>
                </a:solidFill>
              </a:rPr>
              <a:t>Location</a:t>
            </a:r>
          </a:p>
          <a:p>
            <a:pPr lvl="1"/>
            <a:r>
              <a:rPr lang="en-US" dirty="0">
                <a:solidFill>
                  <a:schemeClr val="bg1"/>
                </a:solidFill>
              </a:rPr>
              <a:t>Multi-generations</a:t>
            </a:r>
          </a:p>
          <a:p>
            <a:pPr lvl="1"/>
            <a:r>
              <a:rPr lang="en-US" dirty="0">
                <a:solidFill>
                  <a:schemeClr val="bg1"/>
                </a:solidFill>
              </a:rPr>
              <a:t>Stigma</a:t>
            </a:r>
          </a:p>
          <a:p>
            <a:pPr lvl="1"/>
            <a:r>
              <a:rPr lang="en-US" dirty="0">
                <a:solidFill>
                  <a:schemeClr val="bg1"/>
                </a:solidFill>
              </a:rPr>
              <a:t>Access to relevant care</a:t>
            </a:r>
            <a:br>
              <a:rPr lang="en-US" dirty="0">
                <a:solidFill>
                  <a:schemeClr val="bg1"/>
                </a:solidFill>
              </a:rPr>
            </a:br>
            <a:br>
              <a:rPr lang="en-US" dirty="0">
                <a:solidFill>
                  <a:schemeClr val="bg1"/>
                </a:solidFill>
              </a:rPr>
            </a:br>
            <a:endParaRPr lang="en-US" dirty="0">
              <a:solidFill>
                <a:schemeClr val="bg1"/>
              </a:solidFill>
            </a:endParaRPr>
          </a:p>
        </p:txBody>
      </p:sp>
      <p:sp>
        <p:nvSpPr>
          <p:cNvPr id="5" name="TextBox 4">
            <a:extLst>
              <a:ext uri="{FF2B5EF4-FFF2-40B4-BE49-F238E27FC236}">
                <a16:creationId xmlns:a16="http://schemas.microsoft.com/office/drawing/2014/main" id="{154D2065-2FA4-4FED-9F8E-7171985E8173}"/>
              </a:ext>
            </a:extLst>
          </p:cNvPr>
          <p:cNvSpPr txBox="1"/>
          <p:nvPr/>
        </p:nvSpPr>
        <p:spPr>
          <a:xfrm>
            <a:off x="4296914" y="3116021"/>
            <a:ext cx="3087756" cy="2062103"/>
          </a:xfrm>
          <a:prstGeom prst="rect">
            <a:avLst/>
          </a:prstGeom>
          <a:solidFill>
            <a:srgbClr val="6A4A62"/>
          </a:solidFill>
          <a:ln w="28575">
            <a:solidFill>
              <a:schemeClr val="tx1"/>
            </a:solidFill>
          </a:ln>
        </p:spPr>
        <p:txBody>
          <a:bodyPr wrap="square" rtlCol="0">
            <a:spAutoFit/>
          </a:bodyPr>
          <a:lstStyle>
            <a:defPPr marR="0" lvl="0" algn="l" rtl="0">
              <a:lnSpc>
                <a:spcPct val="100000"/>
              </a:lnSpc>
              <a:spcBef>
                <a:spcPts val="0"/>
              </a:spcBef>
              <a:spcAft>
                <a:spcPts val="0"/>
              </a:spcAft>
            </a:defPPr>
          </a:lstStyle>
          <a:p>
            <a:r>
              <a:rPr lang="en-US" sz="1600" b="1" dirty="0">
                <a:solidFill>
                  <a:schemeClr val="bg1"/>
                </a:solidFill>
              </a:rPr>
              <a:t>Extraordinary Stressors</a:t>
            </a:r>
            <a:br>
              <a:rPr lang="en-US" dirty="0">
                <a:solidFill>
                  <a:schemeClr val="bg1"/>
                </a:solidFill>
              </a:rPr>
            </a:br>
            <a:endParaRPr lang="en-US" dirty="0">
              <a:solidFill>
                <a:schemeClr val="bg1"/>
              </a:solidFill>
            </a:endParaRPr>
          </a:p>
          <a:p>
            <a:pPr lvl="1"/>
            <a:r>
              <a:rPr lang="en-US" dirty="0">
                <a:solidFill>
                  <a:schemeClr val="bg1"/>
                </a:solidFill>
              </a:rPr>
              <a:t>Weather</a:t>
            </a:r>
          </a:p>
          <a:p>
            <a:pPr lvl="1"/>
            <a:r>
              <a:rPr lang="en-US" dirty="0">
                <a:solidFill>
                  <a:schemeClr val="bg1"/>
                </a:solidFill>
              </a:rPr>
              <a:t>Market prices and tariffs</a:t>
            </a:r>
          </a:p>
          <a:p>
            <a:pPr lvl="1"/>
            <a:r>
              <a:rPr lang="en-US" dirty="0">
                <a:solidFill>
                  <a:schemeClr val="bg1"/>
                </a:solidFill>
              </a:rPr>
              <a:t>Debt and cash flow</a:t>
            </a:r>
          </a:p>
          <a:p>
            <a:pPr lvl="1"/>
            <a:r>
              <a:rPr lang="en-US" dirty="0">
                <a:solidFill>
                  <a:schemeClr val="bg1"/>
                </a:solidFill>
              </a:rPr>
              <a:t>Health-care costs</a:t>
            </a:r>
          </a:p>
          <a:p>
            <a:pPr lvl="1"/>
            <a:endParaRPr lang="en-US" dirty="0">
              <a:solidFill>
                <a:schemeClr val="bg1"/>
              </a:solidFill>
            </a:endParaRPr>
          </a:p>
          <a:p>
            <a:pPr lvl="1"/>
            <a:endParaRPr lang="en-US" dirty="0">
              <a:solidFill>
                <a:schemeClr val="bg1"/>
              </a:solidFill>
            </a:endParaRPr>
          </a:p>
          <a:p>
            <a:pPr lvl="1"/>
            <a:endParaRPr lang="en-US" dirty="0"/>
          </a:p>
        </p:txBody>
      </p:sp>
      <p:sp>
        <p:nvSpPr>
          <p:cNvPr id="6" name="TextBox 5">
            <a:extLst>
              <a:ext uri="{FF2B5EF4-FFF2-40B4-BE49-F238E27FC236}">
                <a16:creationId xmlns:a16="http://schemas.microsoft.com/office/drawing/2014/main" id="{84A10211-56E6-48F4-A979-DE296C93A58F}"/>
              </a:ext>
            </a:extLst>
          </p:cNvPr>
          <p:cNvSpPr txBox="1"/>
          <p:nvPr/>
        </p:nvSpPr>
        <p:spPr>
          <a:xfrm>
            <a:off x="7796316" y="3143159"/>
            <a:ext cx="3293165" cy="2062103"/>
          </a:xfrm>
          <a:prstGeom prst="rect">
            <a:avLst/>
          </a:prstGeom>
          <a:solidFill>
            <a:srgbClr val="6A4A62"/>
          </a:solidFill>
          <a:ln w="28575">
            <a:solidFill>
              <a:schemeClr val="tx1"/>
            </a:solidFill>
          </a:ln>
        </p:spPr>
        <p:txBody>
          <a:bodyPr wrap="square" rtlCol="0">
            <a:spAutoFit/>
          </a:bodyPr>
          <a:lstStyle>
            <a:defPPr marR="0" lvl="0" algn="l" rtl="0">
              <a:lnSpc>
                <a:spcPct val="100000"/>
              </a:lnSpc>
              <a:spcBef>
                <a:spcPts val="0"/>
              </a:spcBef>
              <a:spcAft>
                <a:spcPts val="0"/>
              </a:spcAft>
              <a:defRPr/>
            </a:defPPr>
          </a:lstStyle>
          <a:p>
            <a:r>
              <a:rPr lang="en-US" sz="1600" b="1" dirty="0">
                <a:solidFill>
                  <a:schemeClr val="bg1"/>
                </a:solidFill>
              </a:rPr>
              <a:t>Farm Stress and the Family</a:t>
            </a:r>
            <a:br>
              <a:rPr lang="en-US" dirty="0">
                <a:solidFill>
                  <a:schemeClr val="bg1"/>
                </a:solidFill>
              </a:rPr>
            </a:br>
            <a:endParaRPr lang="en-US" dirty="0">
              <a:solidFill>
                <a:schemeClr val="bg1"/>
              </a:solidFill>
            </a:endParaRPr>
          </a:p>
          <a:p>
            <a:r>
              <a:rPr lang="en-US" dirty="0">
                <a:solidFill>
                  <a:schemeClr val="bg1"/>
                </a:solidFill>
              </a:rPr>
              <a:t>Women are more likely than men to experience stress</a:t>
            </a:r>
          </a:p>
          <a:p>
            <a:endParaRPr lang="en-US" dirty="0">
              <a:solidFill>
                <a:schemeClr val="bg1"/>
              </a:solidFill>
            </a:endParaRPr>
          </a:p>
          <a:p>
            <a:r>
              <a:rPr lang="en-US" dirty="0">
                <a:solidFill>
                  <a:schemeClr val="bg1"/>
                </a:solidFill>
              </a:rPr>
              <a:t>Children are not immune to farm stressors and the impact may be noted physically, emotionally, socially</a:t>
            </a:r>
            <a:br>
              <a:rPr lang="en-US" dirty="0">
                <a:solidFill>
                  <a:schemeClr val="bg1"/>
                </a:solidFill>
              </a:rPr>
            </a:br>
            <a:endParaRPr lang="en-US" dirty="0">
              <a:solidFill>
                <a:schemeClr val="bg1"/>
              </a:solidFill>
            </a:endParaRPr>
          </a:p>
        </p:txBody>
      </p:sp>
      <p:sp>
        <p:nvSpPr>
          <p:cNvPr id="7" name="TextBox 1">
            <a:extLst>
              <a:ext uri="{FF2B5EF4-FFF2-40B4-BE49-F238E27FC236}">
                <a16:creationId xmlns:a16="http://schemas.microsoft.com/office/drawing/2014/main" id="{F72E0401-0DD7-2746-8E73-7863769DDE09}"/>
              </a:ext>
            </a:extLst>
          </p:cNvPr>
          <p:cNvSpPr txBox="1"/>
          <p:nvPr/>
        </p:nvSpPr>
        <p:spPr>
          <a:xfrm>
            <a:off x="8369301" y="6335016"/>
            <a:ext cx="3499714"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6A4A62"/>
                </a:solidFill>
                <a:latin typeface="Arial"/>
                <a:cs typeface="Arial"/>
              </a:rPr>
              <a:t>#TogetherWeFarm</a:t>
            </a:r>
            <a:endParaRPr lang="en-US" sz="2500" dirty="0">
              <a:solidFill>
                <a:srgbClr val="6A4A62"/>
              </a:solidFill>
              <a:latin typeface="Arial" panose="020B0604020202020204" pitchFamily="34" charset="0"/>
              <a:cs typeface="Arial" panose="020B0604020202020204" pitchFamily="34" charset="0"/>
            </a:endParaRPr>
          </a:p>
        </p:txBody>
      </p:sp>
      <p:pic>
        <p:nvPicPr>
          <p:cNvPr id="8" name="Google Shape;6;p24" descr="Google Shape;6;p24">
            <a:extLst>
              <a:ext uri="{FF2B5EF4-FFF2-40B4-BE49-F238E27FC236}">
                <a16:creationId xmlns:a16="http://schemas.microsoft.com/office/drawing/2014/main" id="{FD022ACA-B6AD-4C37-ADE4-EAB781F6EB24}"/>
              </a:ext>
            </a:extLst>
          </p:cNvPr>
          <p:cNvPicPr>
            <a:picLocks noChangeAspect="1"/>
          </p:cNvPicPr>
          <p:nvPr/>
        </p:nvPicPr>
        <p:blipFill>
          <a:blip r:embed="rId3"/>
          <a:stretch>
            <a:fillRect/>
          </a:stretch>
        </p:blipFill>
        <p:spPr>
          <a:xfrm rot="16200000" flipH="1">
            <a:off x="-3306807" y="3306808"/>
            <a:ext cx="6858001" cy="244391"/>
          </a:xfrm>
          <a:prstGeom prst="rect">
            <a:avLst/>
          </a:prstGeom>
          <a:ln w="12700">
            <a:miter lim="400000"/>
          </a:ln>
        </p:spPr>
      </p:pic>
    </p:spTree>
    <p:extLst>
      <p:ext uri="{BB962C8B-B14F-4D97-AF65-F5344CB8AC3E}">
        <p14:creationId xmlns:p14="http://schemas.microsoft.com/office/powerpoint/2010/main" val="4182800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E5571-2817-4B52-86A0-36ADC36BE2F7}"/>
              </a:ext>
            </a:extLst>
          </p:cNvPr>
          <p:cNvSpPr>
            <a:spLocks noGrp="1"/>
          </p:cNvSpPr>
          <p:nvPr>
            <p:ph type="title"/>
          </p:nvPr>
        </p:nvSpPr>
        <p:spPr>
          <a:xfrm>
            <a:off x="838200" y="206831"/>
            <a:ext cx="10515600" cy="956779"/>
          </a:xfrm>
        </p:spPr>
        <p:txBody>
          <a:bodyPr/>
          <a:lstStyle/>
          <a:p>
            <a:r>
              <a:rPr lang="en-US" dirty="0">
                <a:solidFill>
                  <a:srgbClr val="6A4A62"/>
                </a:solidFill>
                <a:latin typeface="Arial" panose="020B0604020202020204" pitchFamily="34" charset="0"/>
                <a:cs typeface="Arial" panose="020B0604020202020204" pitchFamily="34" charset="0"/>
              </a:rPr>
              <a:t>How Does Farm Stress Impact CODs?</a:t>
            </a:r>
          </a:p>
        </p:txBody>
      </p:sp>
      <p:sp>
        <p:nvSpPr>
          <p:cNvPr id="3" name="Content Placeholder 2">
            <a:extLst>
              <a:ext uri="{FF2B5EF4-FFF2-40B4-BE49-F238E27FC236}">
                <a16:creationId xmlns:a16="http://schemas.microsoft.com/office/drawing/2014/main" id="{AF048C14-30AD-4085-B4E9-C5934BEC59F1}"/>
              </a:ext>
            </a:extLst>
          </p:cNvPr>
          <p:cNvSpPr>
            <a:spLocks noGrp="1"/>
          </p:cNvSpPr>
          <p:nvPr>
            <p:ph idx="1"/>
          </p:nvPr>
        </p:nvSpPr>
        <p:spPr>
          <a:xfrm>
            <a:off x="563139" y="685958"/>
            <a:ext cx="12437105" cy="6317672"/>
          </a:xfrm>
        </p:spPr>
        <p:txBody>
          <a:bodyPr vert="horz" lIns="91440" tIns="45720" rIns="91440" bIns="45720" rtlCol="0" anchor="t">
            <a:normAutofit/>
          </a:bodyPr>
          <a:lstStyle/>
          <a:p>
            <a:pPr marL="457200" lvl="1" indent="0">
              <a:buNone/>
            </a:pPr>
            <a:endParaRPr lang="en-US" sz="3600" baseline="30000" dirty="0">
              <a:latin typeface="Arial" panose="020B0604020202020204" pitchFamily="34" charset="0"/>
              <a:cs typeface="Arial" panose="020B0604020202020204" pitchFamily="34" charset="0"/>
            </a:endParaRPr>
          </a:p>
          <a:p>
            <a:pPr lvl="1"/>
            <a:endParaRPr lang="en-US" sz="3600" baseline="30000" dirty="0">
              <a:latin typeface="Arial" panose="020B0604020202020204" pitchFamily="34" charset="0"/>
              <a:cs typeface="Arial" panose="020B0604020202020204" pitchFamily="34" charset="0"/>
            </a:endParaRPr>
          </a:p>
          <a:p>
            <a:pPr lvl="1"/>
            <a:r>
              <a:rPr lang="en-US" sz="3600" baseline="30000" dirty="0">
                <a:latin typeface="Arial"/>
                <a:cs typeface="Arial"/>
              </a:rPr>
              <a:t>Increased stressors experienced by farm families may lead to use of alcohol </a:t>
            </a:r>
            <a:br>
              <a:rPr lang="en-US" sz="3600" baseline="30000" dirty="0">
                <a:latin typeface="Arial" panose="020B0604020202020204" pitchFamily="34" charset="0"/>
                <a:cs typeface="Arial" panose="020B0604020202020204" pitchFamily="34" charset="0"/>
              </a:rPr>
            </a:br>
            <a:r>
              <a:rPr lang="en-US" sz="3600" baseline="30000" dirty="0">
                <a:latin typeface="Arial"/>
                <a:cs typeface="Arial"/>
              </a:rPr>
              <a:t>to self-medicate with substance use.</a:t>
            </a:r>
            <a:br>
              <a:rPr lang="en-US" sz="3600" baseline="30000" dirty="0">
                <a:latin typeface="Arial" panose="020B0604020202020204" pitchFamily="34" charset="0"/>
                <a:cs typeface="Arial" panose="020B0604020202020204" pitchFamily="34" charset="0"/>
              </a:rPr>
            </a:br>
            <a:endParaRPr lang="en-US" sz="3600" baseline="30000" dirty="0">
              <a:latin typeface="Arial" panose="020B0604020202020204" pitchFamily="34" charset="0"/>
              <a:cs typeface="Arial" panose="020B0604020202020204" pitchFamily="34" charset="0"/>
            </a:endParaRPr>
          </a:p>
          <a:p>
            <a:pPr lvl="1">
              <a:lnSpc>
                <a:spcPct val="100000"/>
              </a:lnSpc>
            </a:pPr>
            <a:r>
              <a:rPr lang="en-US" sz="3600" baseline="30000" dirty="0">
                <a:latin typeface="Arial"/>
                <a:cs typeface="Arial"/>
              </a:rPr>
              <a:t>Increased stressors may lead to increased depression symptoms.</a:t>
            </a:r>
            <a:br>
              <a:rPr lang="en-US" sz="3600" baseline="30000" dirty="0">
                <a:latin typeface="Arial" panose="020B0604020202020204" pitchFamily="34" charset="0"/>
                <a:cs typeface="Arial" panose="020B0604020202020204" pitchFamily="34" charset="0"/>
              </a:rPr>
            </a:br>
            <a:endParaRPr lang="en-US" sz="3600" baseline="30000" dirty="0">
              <a:latin typeface="Arial" panose="020B0604020202020204" pitchFamily="34" charset="0"/>
              <a:cs typeface="Arial" panose="020B0604020202020204" pitchFamily="34" charset="0"/>
            </a:endParaRPr>
          </a:p>
          <a:p>
            <a:pPr lvl="1">
              <a:lnSpc>
                <a:spcPct val="100000"/>
              </a:lnSpc>
            </a:pPr>
            <a:r>
              <a:rPr lang="en-US" sz="3600" baseline="30000" dirty="0">
                <a:latin typeface="Arial"/>
                <a:cs typeface="Arial"/>
              </a:rPr>
              <a:t>Increased rates of suicidality have been seen in the past 15 years and </a:t>
            </a:r>
            <a:br>
              <a:rPr lang="en-US" sz="3600" baseline="30000" dirty="0">
                <a:latin typeface="Arial" panose="020B0604020202020204" pitchFamily="34" charset="0"/>
                <a:cs typeface="Arial" panose="020B0604020202020204" pitchFamily="34" charset="0"/>
              </a:rPr>
            </a:br>
            <a:r>
              <a:rPr lang="en-US" sz="3600" baseline="30000" dirty="0">
                <a:latin typeface="Arial"/>
                <a:cs typeface="Arial"/>
              </a:rPr>
              <a:t>is a major public health concern. </a:t>
            </a:r>
            <a:endParaRPr lang="en-US" sz="3600" baseline="300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p:txBody>
      </p:sp>
      <p:pic>
        <p:nvPicPr>
          <p:cNvPr id="10" name="Google Shape;6;p24" descr="Google Shape;6;p24">
            <a:extLst>
              <a:ext uri="{FF2B5EF4-FFF2-40B4-BE49-F238E27FC236}">
                <a16:creationId xmlns:a16="http://schemas.microsoft.com/office/drawing/2014/main" id="{2F1169B4-63DC-4937-A384-197B0A1129A5}"/>
              </a:ext>
            </a:extLst>
          </p:cNvPr>
          <p:cNvPicPr>
            <a:picLocks noChangeAspect="1"/>
          </p:cNvPicPr>
          <p:nvPr/>
        </p:nvPicPr>
        <p:blipFill>
          <a:blip r:embed="rId3"/>
          <a:stretch>
            <a:fillRect/>
          </a:stretch>
        </p:blipFill>
        <p:spPr>
          <a:xfrm rot="16200000" flipH="1">
            <a:off x="-3306807" y="3306808"/>
            <a:ext cx="6858001" cy="244391"/>
          </a:xfrm>
          <a:prstGeom prst="rect">
            <a:avLst/>
          </a:prstGeom>
          <a:ln w="12700">
            <a:miter lim="400000"/>
          </a:ln>
        </p:spPr>
      </p:pic>
      <p:sp>
        <p:nvSpPr>
          <p:cNvPr id="14" name="TextBox 1">
            <a:extLst>
              <a:ext uri="{FF2B5EF4-FFF2-40B4-BE49-F238E27FC236}">
                <a16:creationId xmlns:a16="http://schemas.microsoft.com/office/drawing/2014/main" id="{0D9A32D6-4310-4D34-B8CD-20B4EBCA0909}"/>
              </a:ext>
            </a:extLst>
          </p:cNvPr>
          <p:cNvSpPr txBox="1"/>
          <p:nvPr/>
        </p:nvSpPr>
        <p:spPr>
          <a:xfrm>
            <a:off x="8343901" y="6081016"/>
            <a:ext cx="3499714"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6A4A62"/>
                </a:solidFill>
                <a:latin typeface="Arial"/>
                <a:cs typeface="Arial"/>
              </a:rPr>
              <a:t>#TogetherWeFarm</a:t>
            </a:r>
            <a:endParaRPr lang="en-US" sz="2500" dirty="0">
              <a:solidFill>
                <a:srgbClr val="6A4A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1386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73C84-478B-423B-AA8F-B28557D38AF0}"/>
              </a:ext>
            </a:extLst>
          </p:cNvPr>
          <p:cNvSpPr>
            <a:spLocks noGrp="1"/>
          </p:cNvSpPr>
          <p:nvPr>
            <p:ph type="title"/>
          </p:nvPr>
        </p:nvSpPr>
        <p:spPr>
          <a:xfrm>
            <a:off x="574431" y="90981"/>
            <a:ext cx="11430000" cy="1039319"/>
          </a:xfrm>
        </p:spPr>
        <p:txBody>
          <a:bodyPr>
            <a:normAutofit/>
          </a:bodyPr>
          <a:lstStyle/>
          <a:p>
            <a:r>
              <a:rPr lang="en-US" sz="3600" dirty="0">
                <a:solidFill>
                  <a:srgbClr val="6A4A62"/>
                </a:solidFill>
                <a:latin typeface="Arial" panose="020B0604020202020204" pitchFamily="34" charset="0"/>
                <a:cs typeface="Arial" panose="020B0604020202020204" pitchFamily="34" charset="0"/>
              </a:rPr>
              <a:t>Co-Occurring Disorders in Our Rural Communities </a:t>
            </a:r>
          </a:p>
        </p:txBody>
      </p:sp>
      <p:sp>
        <p:nvSpPr>
          <p:cNvPr id="3" name="Content Placeholder 2">
            <a:extLst>
              <a:ext uri="{FF2B5EF4-FFF2-40B4-BE49-F238E27FC236}">
                <a16:creationId xmlns:a16="http://schemas.microsoft.com/office/drawing/2014/main" id="{2449E48C-951C-4AB5-AE60-1B201BAAC50B}"/>
              </a:ext>
            </a:extLst>
          </p:cNvPr>
          <p:cNvSpPr>
            <a:spLocks noGrp="1"/>
          </p:cNvSpPr>
          <p:nvPr>
            <p:ph idx="1"/>
          </p:nvPr>
        </p:nvSpPr>
        <p:spPr>
          <a:xfrm>
            <a:off x="574431" y="967014"/>
            <a:ext cx="11315509" cy="5461000"/>
          </a:xfrm>
        </p:spPr>
        <p:txBody>
          <a:bodyPr vert="horz" lIns="91440" tIns="45720" rIns="91440" bIns="45720" rtlCol="0" anchor="t">
            <a:normAutofit fontScale="92500"/>
          </a:bodyPr>
          <a:lstStyle/>
          <a:p>
            <a:pPr>
              <a:lnSpc>
                <a:spcPts val="3300"/>
              </a:lnSpc>
            </a:pPr>
            <a:r>
              <a:rPr lang="en-US" sz="2200" dirty="0">
                <a:latin typeface="Arial"/>
                <a:cs typeface="Arial"/>
              </a:rPr>
              <a:t>CODs are often thought of as “inner city problems” but rural communities are </a:t>
            </a:r>
            <a:r>
              <a:rPr lang="en-US" sz="2200">
                <a:latin typeface="Arial"/>
                <a:cs typeface="Arial"/>
              </a:rPr>
              <a:t>impacted everyday.</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Rural communities</a:t>
            </a:r>
          </a:p>
          <a:p>
            <a:pPr lvl="1">
              <a:lnSpc>
                <a:spcPts val="2600"/>
              </a:lnSpc>
            </a:pPr>
            <a:r>
              <a:rPr lang="en-US" sz="2200" dirty="0">
                <a:latin typeface="Arial"/>
                <a:cs typeface="Arial"/>
              </a:rPr>
              <a:t>Often have less availability of screening, treatment and recovery services for both AUDs, </a:t>
            </a:r>
            <a:r>
              <a:rPr lang="en-US" sz="2200">
                <a:latin typeface="Arial"/>
                <a:cs typeface="Arial"/>
              </a:rPr>
              <a:t>Depression, and other CODs. </a:t>
            </a:r>
            <a:br>
              <a:rPr lang="en-US" sz="2200" dirty="0">
                <a:latin typeface="Arial"/>
                <a:cs typeface="Arial"/>
              </a:rPr>
            </a:br>
            <a:endParaRPr lang="en-US" sz="220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Often experience healthcare professional workforce shortages.</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Have transportation obstacles to get to services.</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May experience limited acceptability of these disorders:</a:t>
            </a:r>
          </a:p>
          <a:p>
            <a:pPr lvl="2">
              <a:lnSpc>
                <a:spcPts val="2400"/>
              </a:lnSpc>
            </a:pPr>
            <a:r>
              <a:rPr lang="en-US" dirty="0">
                <a:latin typeface="Arial" panose="020B0604020202020204" pitchFamily="34" charset="0"/>
                <a:cs typeface="Arial" panose="020B0604020202020204" pitchFamily="34" charset="0"/>
              </a:rPr>
              <a:t>People may have self-stigma and be embarrassed to seek care.</a:t>
            </a:r>
          </a:p>
          <a:p>
            <a:pPr lvl="2">
              <a:lnSpc>
                <a:spcPts val="2400"/>
              </a:lnSpc>
            </a:pPr>
            <a:r>
              <a:rPr lang="en-US" dirty="0">
                <a:latin typeface="Arial" panose="020B0604020202020204" pitchFamily="34" charset="0"/>
                <a:cs typeface="Arial" panose="020B0604020202020204" pitchFamily="34" charset="0"/>
              </a:rPr>
              <a:t>“Goldfish Effect”:  People are very a</a:t>
            </a:r>
            <a:r>
              <a:rPr lang="en-US" sz="2000" dirty="0">
                <a:latin typeface="Arial" panose="020B0604020202020204" pitchFamily="34" charset="0"/>
                <a:cs typeface="Arial" panose="020B0604020202020204" pitchFamily="34" charset="0"/>
              </a:rPr>
              <a:t>ware of each other’s lives, illnesses, health events; community-wide gossip.  Our friends know our vehicles, we are often friends with clinic staff, we serve on committees/boards with our healthcare providers.</a:t>
            </a:r>
          </a:p>
          <a:p>
            <a:pPr lvl="2">
              <a:lnSpc>
                <a:spcPts val="2400"/>
              </a:lnSpc>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Google Shape;6;p24" descr="Google Shape;6;p24">
            <a:extLst>
              <a:ext uri="{FF2B5EF4-FFF2-40B4-BE49-F238E27FC236}">
                <a16:creationId xmlns:a16="http://schemas.microsoft.com/office/drawing/2014/main" id="{E9AA33D8-A68F-4B12-97DB-43D7E682FD77}"/>
              </a:ext>
            </a:extLst>
          </p:cNvPr>
          <p:cNvPicPr>
            <a:picLocks noChangeAspect="1"/>
          </p:cNvPicPr>
          <p:nvPr/>
        </p:nvPicPr>
        <p:blipFill>
          <a:blip r:embed="rId3"/>
          <a:stretch>
            <a:fillRect/>
          </a:stretch>
        </p:blipFill>
        <p:spPr>
          <a:xfrm rot="16200000" flipH="1">
            <a:off x="-3306807" y="3306808"/>
            <a:ext cx="6858001" cy="244391"/>
          </a:xfrm>
          <a:prstGeom prst="rect">
            <a:avLst/>
          </a:prstGeom>
          <a:ln w="12700">
            <a:miter lim="400000"/>
          </a:ln>
        </p:spPr>
      </p:pic>
    </p:spTree>
    <p:extLst>
      <p:ext uri="{BB962C8B-B14F-4D97-AF65-F5344CB8AC3E}">
        <p14:creationId xmlns:p14="http://schemas.microsoft.com/office/powerpoint/2010/main" val="2455005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5" name="Google Shape;295;p8" descr="A picture containing person, wall, indoor&#10;&#10;Description automatically generated"/>
          <p:cNvPicPr preferRelativeResize="0"/>
          <p:nvPr/>
        </p:nvPicPr>
        <p:blipFill rotWithShape="1">
          <a:blip r:embed="rId3">
            <a:alphaModFix/>
          </a:blip>
          <a:srcRect l="23298" t="7715" b="1375"/>
          <a:stretch/>
        </p:blipFill>
        <p:spPr>
          <a:xfrm>
            <a:off x="3523488" y="10"/>
            <a:ext cx="8668512" cy="6857990"/>
          </a:xfrm>
          <a:prstGeom prst="rect">
            <a:avLst/>
          </a:prstGeom>
          <a:noFill/>
          <a:ln>
            <a:noFill/>
          </a:ln>
        </p:spPr>
      </p:pic>
      <p:sp>
        <p:nvSpPr>
          <p:cNvPr id="296" name="Google Shape;296;p8"/>
          <p:cNvSpPr/>
          <p:nvPr/>
        </p:nvSpPr>
        <p:spPr>
          <a:xfrm>
            <a:off x="0" y="0"/>
            <a:ext cx="9756601" cy="68580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8"/>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8" name="Google Shape;298;p8"/>
          <p:cNvSpPr/>
          <p:nvPr/>
        </p:nvSpPr>
        <p:spPr>
          <a:xfrm>
            <a:off x="428244" y="2443480"/>
            <a:ext cx="3300984" cy="9144"/>
          </a:xfrm>
          <a:prstGeom prst="rect">
            <a:avLst/>
          </a:prstGeom>
          <a:solidFill>
            <a:srgbClr val="D5D5D5"/>
          </a:solidFill>
          <a:ln w="9525" cap="flat" cmpd="sng">
            <a:solidFill>
              <a:srgbClr val="D5D5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a:off x="229672" y="610672"/>
            <a:ext cx="3724140" cy="294067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 name="Google Shape;300;p8"/>
          <p:cNvSpPr txBox="1">
            <a:spLocks noGrp="1"/>
          </p:cNvSpPr>
          <p:nvPr>
            <p:ph type="title"/>
          </p:nvPr>
        </p:nvSpPr>
        <p:spPr>
          <a:xfrm>
            <a:off x="371094" y="359933"/>
            <a:ext cx="8883296" cy="62048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6A4A62"/>
              </a:buClr>
              <a:buSzPts val="3200"/>
              <a:buFont typeface="Arial"/>
              <a:buNone/>
            </a:pPr>
            <a:r>
              <a:rPr lang="en-US" sz="4000" kern="1200" dirty="0">
                <a:solidFill>
                  <a:srgbClr val="6A4A62"/>
                </a:solidFill>
                <a:ea typeface="+mj-ea"/>
              </a:rPr>
              <a:t>Starting the Community Conversation</a:t>
            </a:r>
            <a:endParaRPr sz="4000" kern="1200" dirty="0">
              <a:solidFill>
                <a:srgbClr val="6A4A62"/>
              </a:solidFill>
              <a:ea typeface="+mj-ea"/>
            </a:endParaRPr>
          </a:p>
        </p:txBody>
      </p:sp>
      <p:sp>
        <p:nvSpPr>
          <p:cNvPr id="301" name="Google Shape;301;p8"/>
          <p:cNvSpPr txBox="1">
            <a:spLocks noGrp="1"/>
          </p:cNvSpPr>
          <p:nvPr>
            <p:ph type="body" idx="1"/>
          </p:nvPr>
        </p:nvSpPr>
        <p:spPr>
          <a:xfrm>
            <a:off x="543215" y="1149549"/>
            <a:ext cx="6562991" cy="414700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dirty="0"/>
              <a:t>What are our community strengths?</a:t>
            </a:r>
            <a:br>
              <a:rPr lang="en-US" sz="2400" dirty="0"/>
            </a:br>
            <a:endParaRPr lang="en-US" sz="2400" dirty="0"/>
          </a:p>
          <a:p>
            <a:pPr marL="228600" lvl="0" indent="-228600" algn="l" rtl="0">
              <a:lnSpc>
                <a:spcPct val="90000"/>
              </a:lnSpc>
              <a:spcBef>
                <a:spcPts val="0"/>
              </a:spcBef>
              <a:spcAft>
                <a:spcPts val="0"/>
              </a:spcAft>
              <a:buClr>
                <a:schemeClr val="dk1"/>
              </a:buClr>
              <a:buSzPts val="2400"/>
              <a:buChar char="•"/>
            </a:pPr>
            <a:r>
              <a:rPr lang="en-US" sz="2400" dirty="0"/>
              <a:t>What resources and assets do we have to help support one another?</a:t>
            </a:r>
          </a:p>
          <a:p>
            <a:pPr marL="0" lvl="0" indent="0" algn="l" rtl="0">
              <a:lnSpc>
                <a:spcPct val="90000"/>
              </a:lnSpc>
              <a:spcBef>
                <a:spcPts val="0"/>
              </a:spcBef>
              <a:spcAft>
                <a:spcPts val="0"/>
              </a:spcAft>
              <a:buClr>
                <a:schemeClr val="dk1"/>
              </a:buClr>
              <a:buSzPts val="2400"/>
              <a:buNone/>
            </a:pPr>
            <a:endParaRPr lang="en-US" sz="2400" dirty="0"/>
          </a:p>
          <a:p>
            <a:pPr marL="228600" lvl="0" indent="-228600" algn="l" rtl="0">
              <a:lnSpc>
                <a:spcPct val="90000"/>
              </a:lnSpc>
              <a:spcBef>
                <a:spcPts val="1000"/>
              </a:spcBef>
              <a:spcAft>
                <a:spcPts val="0"/>
              </a:spcAft>
              <a:buClr>
                <a:schemeClr val="dk1"/>
              </a:buClr>
              <a:buSzPts val="2400"/>
              <a:buChar char="•"/>
            </a:pPr>
            <a:r>
              <a:rPr lang="en-US" sz="2400" dirty="0"/>
              <a:t>What is the “Cultural Norm” in your community?</a:t>
            </a:r>
            <a:endParaRPr sz="2400" dirty="0"/>
          </a:p>
          <a:p>
            <a:pPr marL="685800" lvl="1" indent="-228600" algn="l" rtl="0">
              <a:lnSpc>
                <a:spcPct val="90000"/>
              </a:lnSpc>
              <a:spcBef>
                <a:spcPts val="500"/>
              </a:spcBef>
              <a:spcAft>
                <a:spcPts val="0"/>
              </a:spcAft>
              <a:buClr>
                <a:schemeClr val="dk1"/>
              </a:buClr>
              <a:buSzPts val="2400"/>
              <a:buChar char="•"/>
            </a:pPr>
            <a:r>
              <a:rPr lang="en-US" dirty="0"/>
              <a:t>Is alcohol use readily accepted?</a:t>
            </a:r>
            <a:endParaRPr dirty="0"/>
          </a:p>
          <a:p>
            <a:pPr marL="685800" lvl="1" indent="-228600" algn="l" rtl="0">
              <a:lnSpc>
                <a:spcPct val="90000"/>
              </a:lnSpc>
              <a:spcBef>
                <a:spcPts val="500"/>
              </a:spcBef>
              <a:spcAft>
                <a:spcPts val="0"/>
              </a:spcAft>
              <a:buClr>
                <a:schemeClr val="dk1"/>
              </a:buClr>
              <a:buSzPts val="2400"/>
              <a:buChar char="•"/>
            </a:pPr>
            <a:r>
              <a:rPr lang="en-US" dirty="0"/>
              <a:t>Is illicit drug use a concern?</a:t>
            </a:r>
            <a:endParaRPr dirty="0"/>
          </a:p>
          <a:p>
            <a:pPr marL="685800" lvl="1" indent="-228600" algn="l" rtl="0">
              <a:lnSpc>
                <a:spcPct val="90000"/>
              </a:lnSpc>
              <a:spcBef>
                <a:spcPts val="500"/>
              </a:spcBef>
              <a:spcAft>
                <a:spcPts val="0"/>
              </a:spcAft>
              <a:buClr>
                <a:schemeClr val="dk1"/>
              </a:buClr>
              <a:buSzPts val="2400"/>
              <a:buChar char="•"/>
            </a:pPr>
            <a:r>
              <a:rPr lang="en-US" dirty="0"/>
              <a:t>Does your community openly address mental illness?</a:t>
            </a:r>
          </a:p>
          <a:p>
            <a:pPr marL="685800" lvl="1" indent="-228600" algn="l" rtl="0">
              <a:lnSpc>
                <a:spcPct val="90000"/>
              </a:lnSpc>
              <a:spcBef>
                <a:spcPts val="500"/>
              </a:spcBef>
              <a:spcAft>
                <a:spcPts val="0"/>
              </a:spcAft>
              <a:buClr>
                <a:schemeClr val="dk1"/>
              </a:buClr>
              <a:buSzPts val="2400"/>
              <a:buChar char="•"/>
            </a:pPr>
            <a:r>
              <a:rPr lang="en-US" dirty="0"/>
              <a:t>Does your community openly address depression?</a:t>
            </a:r>
            <a:endParaRPr dirty="0"/>
          </a:p>
        </p:txBody>
      </p:sp>
      <p:pic>
        <p:nvPicPr>
          <p:cNvPr id="10" name="Google Shape;6;p24" descr="Google Shape;6;p24">
            <a:extLst>
              <a:ext uri="{FF2B5EF4-FFF2-40B4-BE49-F238E27FC236}">
                <a16:creationId xmlns:a16="http://schemas.microsoft.com/office/drawing/2014/main" id="{C744441C-5D45-4D0F-9795-81AAA925818B}"/>
              </a:ext>
            </a:extLst>
          </p:cNvPr>
          <p:cNvPicPr>
            <a:picLocks noChangeAspect="1"/>
          </p:cNvPicPr>
          <p:nvPr/>
        </p:nvPicPr>
        <p:blipFill>
          <a:blip r:embed="rId4"/>
          <a:stretch>
            <a:fillRect/>
          </a:stretch>
        </p:blipFill>
        <p:spPr>
          <a:xfrm rot="16200000" flipH="1">
            <a:off x="-3306807" y="3306808"/>
            <a:ext cx="6858001" cy="244391"/>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965E-FAF9-4151-8E37-2C4658E408B2}"/>
              </a:ext>
            </a:extLst>
          </p:cNvPr>
          <p:cNvSpPr>
            <a:spLocks noGrp="1"/>
          </p:cNvSpPr>
          <p:nvPr>
            <p:ph type="title"/>
          </p:nvPr>
        </p:nvSpPr>
        <p:spPr/>
        <p:txBody>
          <a:bodyPr>
            <a:normAutofit/>
          </a:bodyPr>
          <a:lstStyle/>
          <a:p>
            <a:pPr>
              <a:spcBef>
                <a:spcPts val="0"/>
              </a:spcBef>
              <a:buClr>
                <a:srgbClr val="6A4A62"/>
              </a:buClr>
              <a:buSzPts val="3200"/>
            </a:pPr>
            <a:r>
              <a:rPr lang="en-US" dirty="0">
                <a:solidFill>
                  <a:srgbClr val="6A4A62"/>
                </a:solidFill>
                <a:latin typeface="Arial"/>
                <a:cs typeface="Arial"/>
                <a:sym typeface="Arial"/>
              </a:rPr>
              <a:t>The Community Conversation </a:t>
            </a:r>
          </a:p>
        </p:txBody>
      </p:sp>
      <p:sp>
        <p:nvSpPr>
          <p:cNvPr id="3" name="Content Placeholder 2">
            <a:extLst>
              <a:ext uri="{FF2B5EF4-FFF2-40B4-BE49-F238E27FC236}">
                <a16:creationId xmlns:a16="http://schemas.microsoft.com/office/drawing/2014/main" id="{065CDFDC-ED7C-404F-922B-3D940598AAAD}"/>
              </a:ext>
            </a:extLst>
          </p:cNvPr>
          <p:cNvSpPr>
            <a:spLocks noGrp="1"/>
          </p:cNvSpPr>
          <p:nvPr>
            <p:ph idx="1"/>
          </p:nvPr>
        </p:nvSpPr>
        <p:spPr>
          <a:xfrm>
            <a:off x="838200" y="1690688"/>
            <a:ext cx="10515600" cy="3576637"/>
          </a:xfrm>
          <a:ln w="57150">
            <a:solidFill>
              <a:srgbClr val="6A4A62"/>
            </a:solidFill>
          </a:ln>
        </p:spPr>
        <p:txBody>
          <a:bodyPr>
            <a:normAutofit/>
          </a:bodyPr>
          <a:lstStyle/>
          <a:p>
            <a:r>
              <a:rPr lang="en-US" dirty="0">
                <a:latin typeface="Arial" panose="020B0604020202020204" pitchFamily="34" charset="0"/>
                <a:cs typeface="Arial" panose="020B0604020202020204" pitchFamily="34" charset="0"/>
              </a:rPr>
              <a:t>Local Statistics and Concerns</a:t>
            </a: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Prevalence of SUDs and CODs in our community</a:t>
            </a:r>
          </a:p>
          <a:p>
            <a:pPr lvl="1"/>
            <a:r>
              <a:rPr lang="en-US" dirty="0">
                <a:latin typeface="Arial" panose="020B0604020202020204" pitchFamily="34" charset="0"/>
                <a:cs typeface="Arial" panose="020B0604020202020204" pitchFamily="34" charset="0"/>
              </a:rPr>
              <a:t>What are we most concerned about?</a:t>
            </a:r>
          </a:p>
          <a:p>
            <a:pPr marL="457200" lvl="1"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Additional Questions</a:t>
            </a:r>
          </a:p>
          <a:p>
            <a:r>
              <a:rPr lang="en-US" dirty="0">
                <a:latin typeface="Arial" panose="020B0604020202020204" pitchFamily="34" charset="0"/>
                <a:cs typeface="Arial" panose="020B0604020202020204" pitchFamily="34" charset="0"/>
              </a:rPr>
              <a:t>Next Steps</a:t>
            </a:r>
          </a:p>
          <a:p>
            <a:pPr marL="0" indent="0">
              <a:buNone/>
            </a:pPr>
            <a:endParaRPr lang="en-US" dirty="0">
              <a:highlight>
                <a:srgbClr val="FFFF00"/>
              </a:highlight>
              <a:latin typeface="Arial" panose="020B0604020202020204" pitchFamily="34" charset="0"/>
              <a:cs typeface="Arial" panose="020B0604020202020204" pitchFamily="34" charset="0"/>
            </a:endParaRPr>
          </a:p>
        </p:txBody>
      </p:sp>
      <p:pic>
        <p:nvPicPr>
          <p:cNvPr id="6" name="Google Shape;6;p24" descr="Google Shape;6;p24">
            <a:extLst>
              <a:ext uri="{FF2B5EF4-FFF2-40B4-BE49-F238E27FC236}">
                <a16:creationId xmlns:a16="http://schemas.microsoft.com/office/drawing/2014/main" id="{F81B475C-D7DC-4D3D-96F9-4B7E4BE49159}"/>
              </a:ext>
            </a:extLst>
          </p:cNvPr>
          <p:cNvPicPr>
            <a:picLocks noChangeAspect="1"/>
          </p:cNvPicPr>
          <p:nvPr/>
        </p:nvPicPr>
        <p:blipFill>
          <a:blip r:embed="rId3"/>
          <a:stretch>
            <a:fillRect/>
          </a:stretch>
        </p:blipFill>
        <p:spPr>
          <a:xfrm rot="16200000" flipH="1">
            <a:off x="-3306807" y="3306808"/>
            <a:ext cx="6858001" cy="244391"/>
          </a:xfrm>
          <a:prstGeom prst="rect">
            <a:avLst/>
          </a:prstGeom>
          <a:ln w="12700">
            <a:miter lim="400000"/>
          </a:ln>
        </p:spPr>
      </p:pic>
      <p:sp>
        <p:nvSpPr>
          <p:cNvPr id="7" name="TextBox 1">
            <a:extLst>
              <a:ext uri="{FF2B5EF4-FFF2-40B4-BE49-F238E27FC236}">
                <a16:creationId xmlns:a16="http://schemas.microsoft.com/office/drawing/2014/main" id="{E9995269-62FB-4A65-90EE-395AC802990E}"/>
              </a:ext>
            </a:extLst>
          </p:cNvPr>
          <p:cNvSpPr txBox="1"/>
          <p:nvPr/>
        </p:nvSpPr>
        <p:spPr>
          <a:xfrm>
            <a:off x="8343901" y="6254348"/>
            <a:ext cx="3499714"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6A4A62"/>
                </a:solidFill>
                <a:latin typeface="Arial"/>
                <a:cs typeface="Arial"/>
              </a:rPr>
              <a:t>#TogetherWeFarm</a:t>
            </a:r>
            <a:endParaRPr lang="en-US" sz="2500" dirty="0">
              <a:solidFill>
                <a:srgbClr val="6A4A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6622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
          <p:cNvSpPr txBox="1">
            <a:spLocks noGrp="1"/>
          </p:cNvSpPr>
          <p:nvPr>
            <p:ph type="ctrTitle"/>
          </p:nvPr>
        </p:nvSpPr>
        <p:spPr>
          <a:xfrm>
            <a:off x="573207" y="191068"/>
            <a:ext cx="11409528" cy="1635638"/>
          </a:xfrm>
          <a:prstGeom prst="rect">
            <a:avLst/>
          </a:prstGeom>
        </p:spPr>
        <p:txBody>
          <a:bodyPr>
            <a:normAutofit fontScale="90000"/>
          </a:bodyPr>
          <a:lstStyle>
            <a:lvl1pPr defTabSz="822958">
              <a:defRPr sz="3200" b="1"/>
            </a:lvl1pPr>
          </a:lstStyle>
          <a:p>
            <a:pPr>
              <a:lnSpc>
                <a:spcPct val="150000"/>
              </a:lnSpc>
            </a:pPr>
            <a:r>
              <a:rPr lang="en-US" sz="4000" b="0" dirty="0">
                <a:latin typeface="Arial" panose="020B0604020202020204" pitchFamily="34" charset="0"/>
                <a:cs typeface="Arial" panose="020B0604020202020204" pitchFamily="34" charset="0"/>
              </a:rPr>
              <a:t>Co-Occurring Disorders: A Community Conversation </a:t>
            </a:r>
            <a:br>
              <a:rPr lang="en-US" sz="3000" b="0" dirty="0">
                <a:latin typeface="Calibri Light" panose="020F0302020204030204" pitchFamily="34" charset="0"/>
                <a:cs typeface="Calibri Light" panose="020F0302020204030204" pitchFamily="34" charset="0"/>
              </a:rPr>
            </a:br>
            <a:r>
              <a:rPr lang="en-US" sz="2500" b="0" dirty="0">
                <a:latin typeface="Arial" panose="020B0604020202020204" pitchFamily="34" charset="0"/>
                <a:cs typeface="Arial" panose="020B0604020202020204" pitchFamily="34" charset="0"/>
              </a:rPr>
              <a:t>Farm Stress and Mental Health </a:t>
            </a:r>
            <a:endParaRPr sz="2500" b="0" dirty="0">
              <a:latin typeface="Arial" panose="020B0604020202020204" pitchFamily="34" charset="0"/>
              <a:cs typeface="Arial" panose="020B0604020202020204" pitchFamily="34" charset="0"/>
            </a:endParaRPr>
          </a:p>
        </p:txBody>
      </p:sp>
      <p:sp>
        <p:nvSpPr>
          <p:cNvPr id="6" name="object 6">
            <a:extLst>
              <a:ext uri="{FF2B5EF4-FFF2-40B4-BE49-F238E27FC236}">
                <a16:creationId xmlns:a16="http://schemas.microsoft.com/office/drawing/2014/main" id="{92935766-40F7-482D-9A2E-67ED636E9691}"/>
              </a:ext>
            </a:extLst>
          </p:cNvPr>
          <p:cNvSpPr/>
          <p:nvPr/>
        </p:nvSpPr>
        <p:spPr>
          <a:xfrm>
            <a:off x="3144025" y="5843814"/>
            <a:ext cx="1956633" cy="829854"/>
          </a:xfrm>
          <a:prstGeom prst="rect">
            <a:avLst/>
          </a:prstGeom>
          <a:blipFill>
            <a:blip r:embed="rId2" cstate="print"/>
            <a:stretch>
              <a:fillRect/>
            </a:stretch>
          </a:blipFill>
        </p:spPr>
        <p:txBody>
          <a:bodyPr wrap="square" lIns="0" tIns="0" rIns="0" bIns="0" rtlCol="0"/>
          <a:lstStyle/>
          <a:p>
            <a:endParaRPr sz="2560"/>
          </a:p>
        </p:txBody>
      </p:sp>
      <p:sp>
        <p:nvSpPr>
          <p:cNvPr id="7" name="TextBox 6"/>
          <p:cNvSpPr txBox="1"/>
          <p:nvPr/>
        </p:nvSpPr>
        <p:spPr>
          <a:xfrm>
            <a:off x="712699" y="2798209"/>
            <a:ext cx="4669353"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2800" dirty="0">
                <a:solidFill>
                  <a:srgbClr val="CD4928"/>
                </a:solidFill>
                <a:cs typeface="Calibri Light"/>
              </a:rPr>
              <a:t>Mental Health Supports for Farmers and their Communities </a:t>
            </a:r>
            <a:endParaRPr lang="en-US" sz="2800" dirty="0">
              <a:solidFill>
                <a:srgbClr val="CD4928"/>
              </a:solidFill>
              <a:cs typeface="Calibri Light" panose="020F0302020204030204" pitchFamily="34" charset="0"/>
            </a:endParaRPr>
          </a:p>
          <a:p>
            <a:endParaRPr lang="en-US" sz="600" dirty="0">
              <a:solidFill>
                <a:srgbClr val="CD4928"/>
              </a:solidFill>
              <a:cs typeface="Calibri Light" panose="020F0302020204030204" pitchFamily="34" charset="0"/>
            </a:endParaRPr>
          </a:p>
        </p:txBody>
      </p:sp>
      <p:pic>
        <p:nvPicPr>
          <p:cNvPr id="8" name="Google Shape;210;p1" descr="A house in a field&#10;&#10;Description automatically generated with low confidence"/>
          <p:cNvPicPr preferRelativeResize="0"/>
          <p:nvPr/>
        </p:nvPicPr>
        <p:blipFill rotWithShape="1">
          <a:blip r:embed="rId3">
            <a:alphaModFix amt="44000"/>
          </a:blip>
          <a:srcRect/>
          <a:stretch/>
        </p:blipFill>
        <p:spPr>
          <a:xfrm>
            <a:off x="5775960" y="2270760"/>
            <a:ext cx="6416040" cy="4587240"/>
          </a:xfrm>
          <a:prstGeom prst="rect">
            <a:avLst/>
          </a:prstGeom>
          <a:noFill/>
          <a:ln>
            <a:noFill/>
          </a:ln>
        </p:spPr>
      </p:pic>
      <p:pic>
        <p:nvPicPr>
          <p:cNvPr id="9" name="Google Shape;323;p11">
            <a:extLst>
              <a:ext uri="{FF2B5EF4-FFF2-40B4-BE49-F238E27FC236}">
                <a16:creationId xmlns:a16="http://schemas.microsoft.com/office/drawing/2014/main" id="{509912A5-14BF-4714-9C34-94EE749E83C4}"/>
              </a:ext>
            </a:extLst>
          </p:cNvPr>
          <p:cNvPicPr preferRelativeResize="0"/>
          <p:nvPr/>
        </p:nvPicPr>
        <p:blipFill rotWithShape="1">
          <a:blip r:embed="rId4">
            <a:alphaModFix/>
          </a:blip>
          <a:srcRect/>
          <a:stretch/>
        </p:blipFill>
        <p:spPr>
          <a:xfrm>
            <a:off x="818224" y="4800600"/>
            <a:ext cx="1956633" cy="830186"/>
          </a:xfrm>
          <a:prstGeom prst="rect">
            <a:avLst/>
          </a:prstGeom>
          <a:noFill/>
          <a:ln>
            <a:noFill/>
          </a:ln>
        </p:spPr>
      </p:pic>
      <p:pic>
        <p:nvPicPr>
          <p:cNvPr id="10" name="Google Shape;322;p11">
            <a:extLst>
              <a:ext uri="{FF2B5EF4-FFF2-40B4-BE49-F238E27FC236}">
                <a16:creationId xmlns:a16="http://schemas.microsoft.com/office/drawing/2014/main" id="{438AC48C-E9E6-4C44-A7DB-044C48FFCC2A}"/>
              </a:ext>
            </a:extLst>
          </p:cNvPr>
          <p:cNvPicPr preferRelativeResize="0">
            <a:picLocks/>
          </p:cNvPicPr>
          <p:nvPr/>
        </p:nvPicPr>
        <p:blipFill rotWithShape="1">
          <a:blip r:embed="rId5">
            <a:alphaModFix/>
          </a:blip>
          <a:srcRect/>
          <a:stretch/>
        </p:blipFill>
        <p:spPr>
          <a:xfrm>
            <a:off x="794803" y="5843814"/>
            <a:ext cx="1980054" cy="829854"/>
          </a:xfrm>
          <a:prstGeom prst="rect">
            <a:avLst/>
          </a:prstGeom>
          <a:noFill/>
          <a:ln>
            <a:noFill/>
          </a:ln>
        </p:spPr>
      </p:pic>
      <p:pic>
        <p:nvPicPr>
          <p:cNvPr id="11" name="Google Shape;324;p11">
            <a:extLst>
              <a:ext uri="{FF2B5EF4-FFF2-40B4-BE49-F238E27FC236}">
                <a16:creationId xmlns:a16="http://schemas.microsoft.com/office/drawing/2014/main" id="{7BEC6189-8F6B-4D69-ADD8-8D7078A35045}"/>
              </a:ext>
            </a:extLst>
          </p:cNvPr>
          <p:cNvPicPr preferRelativeResize="0"/>
          <p:nvPr/>
        </p:nvPicPr>
        <p:blipFill rotWithShape="1">
          <a:blip r:embed="rId6">
            <a:alphaModFix/>
          </a:blip>
          <a:srcRect/>
          <a:stretch/>
        </p:blipFill>
        <p:spPr>
          <a:xfrm>
            <a:off x="3215262" y="4843289"/>
            <a:ext cx="1822362" cy="744808"/>
          </a:xfrm>
          <a:prstGeom prst="rect">
            <a:avLst/>
          </a:prstGeom>
          <a:noFill/>
          <a:ln>
            <a:noFill/>
          </a:ln>
        </p:spPr>
      </p:pic>
      <p:sp>
        <p:nvSpPr>
          <p:cNvPr id="12" name="TextBox 11"/>
          <p:cNvSpPr txBox="1"/>
          <p:nvPr/>
        </p:nvSpPr>
        <p:spPr>
          <a:xfrm>
            <a:off x="8580120" y="2522999"/>
            <a:ext cx="3718560"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i="0" u="none" strike="noStrike" cap="none" spc="0" normalizeH="0" baseline="0" dirty="0">
                <a:ln>
                  <a:noFill/>
                </a:ln>
                <a:solidFill>
                  <a:srgbClr val="6A4A62"/>
                </a:solidFill>
                <a:effectLst/>
                <a:uFillTx/>
                <a:latin typeface="Arial" panose="020B0604020202020204" pitchFamily="34" charset="0"/>
                <a:cs typeface="Arial" panose="020B0604020202020204" pitchFamily="34" charset="0"/>
                <a:sym typeface="Calibri"/>
              </a:rPr>
              <a:t>#TogetherWeFarm</a:t>
            </a:r>
          </a:p>
        </p:txBody>
      </p:sp>
    </p:spTree>
    <p:extLst>
      <p:ext uri="{BB962C8B-B14F-4D97-AF65-F5344CB8AC3E}">
        <p14:creationId xmlns:p14="http://schemas.microsoft.com/office/powerpoint/2010/main" val="159639192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9F8FB9-B9AD-465C-9349-B5E22BE93F37}"/>
              </a:ext>
            </a:extLst>
          </p:cNvPr>
          <p:cNvSpPr>
            <a:spLocks noGrp="1"/>
          </p:cNvSpPr>
          <p:nvPr>
            <p:ph type="title"/>
          </p:nvPr>
        </p:nvSpPr>
        <p:spPr>
          <a:xfrm>
            <a:off x="804672" y="640080"/>
            <a:ext cx="3282696" cy="5257800"/>
          </a:xfrm>
        </p:spPr>
        <p:txBody>
          <a:bodyPr>
            <a:normAutofit/>
          </a:bodyPr>
          <a:lstStyle/>
          <a:p>
            <a:r>
              <a:rPr lang="en-US" sz="3700" b="1">
                <a:solidFill>
                  <a:schemeClr val="bg1"/>
                </a:solidFill>
                <a:latin typeface="Arial" panose="020B0604020202020204" pitchFamily="34" charset="0"/>
                <a:cs typeface="Arial" panose="020B0604020202020204" pitchFamily="34" charset="0"/>
              </a:rPr>
              <a:t>Starting the Community Conversation </a:t>
            </a:r>
          </a:p>
        </p:txBody>
      </p:sp>
      <p:sp>
        <p:nvSpPr>
          <p:cNvPr id="3" name="Content Placeholder 2">
            <a:extLst>
              <a:ext uri="{FF2B5EF4-FFF2-40B4-BE49-F238E27FC236}">
                <a16:creationId xmlns:a16="http://schemas.microsoft.com/office/drawing/2014/main" id="{22A30578-19F0-4112-843A-BB7DA1DD2EA4}"/>
              </a:ext>
            </a:extLst>
          </p:cNvPr>
          <p:cNvSpPr>
            <a:spLocks noGrp="1"/>
          </p:cNvSpPr>
          <p:nvPr>
            <p:ph idx="1"/>
          </p:nvPr>
        </p:nvSpPr>
        <p:spPr>
          <a:xfrm>
            <a:off x="5358383" y="640081"/>
            <a:ext cx="6420661" cy="5840980"/>
          </a:xfrm>
        </p:spPr>
        <p:txBody>
          <a:bodyPr anchor="ctr">
            <a:normAutofit/>
          </a:bodyPr>
          <a:lstStyle/>
          <a:p>
            <a:r>
              <a:rPr lang="en-US" sz="2000" b="1" dirty="0">
                <a:latin typeface="Arial" panose="020B0604020202020204" pitchFamily="34" charset="0"/>
                <a:cs typeface="Arial" panose="020B0604020202020204" pitchFamily="34" charset="0"/>
              </a:rPr>
              <a:t>Responding to the issues</a:t>
            </a:r>
          </a:p>
          <a:p>
            <a:pPr lvl="1"/>
            <a:r>
              <a:rPr lang="en-US" sz="2000" dirty="0">
                <a:latin typeface="Arial" panose="020B0604020202020204" pitchFamily="34" charset="0"/>
                <a:cs typeface="Arial" panose="020B0604020202020204" pitchFamily="34" charset="0"/>
              </a:rPr>
              <a:t>Define the problem in our community</a:t>
            </a:r>
          </a:p>
          <a:p>
            <a:pPr lvl="1"/>
            <a:r>
              <a:rPr lang="en-US" sz="2000" dirty="0">
                <a:latin typeface="Arial" panose="020B0604020202020204" pitchFamily="34" charset="0"/>
                <a:cs typeface="Arial" panose="020B0604020202020204" pitchFamily="34" charset="0"/>
              </a:rPr>
              <a:t>Identify risk and protective factors</a:t>
            </a:r>
          </a:p>
          <a:p>
            <a:pPr lvl="2"/>
            <a:r>
              <a:rPr lang="en-US" dirty="0">
                <a:latin typeface="Arial" panose="020B0604020202020204" pitchFamily="34" charset="0"/>
                <a:cs typeface="Arial" panose="020B0604020202020204" pitchFamily="34" charset="0"/>
              </a:rPr>
              <a:t>Harm Reduction Strategies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r>
              <a:rPr lang="en-US" sz="2000" b="1" dirty="0">
                <a:latin typeface="Arial" panose="020B0604020202020204" pitchFamily="34" charset="0"/>
                <a:cs typeface="Arial" panose="020B0604020202020204" pitchFamily="34" charset="0"/>
              </a:rPr>
              <a:t>How can we work across the public and private sectors to develop effective prevention and treatment interventions</a:t>
            </a:r>
          </a:p>
          <a:p>
            <a:pPr lvl="2"/>
            <a:r>
              <a:rPr lang="en-US" dirty="0">
                <a:latin typeface="Arial" panose="020B0604020202020204" pitchFamily="34" charset="0"/>
                <a:cs typeface="Arial" panose="020B0604020202020204" pitchFamily="34" charset="0"/>
              </a:rPr>
              <a:t>What do WE need?</a:t>
            </a:r>
          </a:p>
          <a:p>
            <a:pPr lvl="2"/>
            <a:r>
              <a:rPr lang="en-US" dirty="0">
                <a:latin typeface="Arial" panose="020B0604020202020204" pitchFamily="34" charset="0"/>
                <a:cs typeface="Arial" panose="020B0604020202020204" pitchFamily="34" charset="0"/>
              </a:rPr>
              <a:t>Who are our community providers?  </a:t>
            </a:r>
          </a:p>
          <a:p>
            <a:pPr lvl="2"/>
            <a:r>
              <a:rPr lang="en-US" dirty="0">
                <a:latin typeface="Arial" panose="020B0604020202020204" pitchFamily="34" charset="0"/>
                <a:cs typeface="Arial" panose="020B0604020202020204" pitchFamily="34" charset="0"/>
              </a:rPr>
              <a:t>What resources are available? </a:t>
            </a:r>
          </a:p>
          <a:p>
            <a:pPr lvl="2"/>
            <a:r>
              <a:rPr lang="en-US" dirty="0">
                <a:latin typeface="Arial" panose="020B0604020202020204" pitchFamily="34" charset="0"/>
                <a:cs typeface="Arial" panose="020B0604020202020204" pitchFamily="34" charset="0"/>
              </a:rPr>
              <a:t>Where are providers referring for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specialty services? </a:t>
            </a:r>
          </a:p>
          <a:p>
            <a:pPr lvl="2"/>
            <a:r>
              <a:rPr lang="en-US" dirty="0">
                <a:latin typeface="Arial" panose="020B0604020202020204" pitchFamily="34" charset="0"/>
                <a:cs typeface="Arial" panose="020B0604020202020204" pitchFamily="34" charset="0"/>
              </a:rPr>
              <a:t>Does our community have access to telehealth services?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r>
              <a:rPr lang="en-US" sz="2000" b="1" dirty="0">
                <a:latin typeface="Arial" panose="020B0604020202020204" pitchFamily="34" charset="0"/>
                <a:cs typeface="Arial" panose="020B0604020202020204" pitchFamily="34" charset="0"/>
              </a:rPr>
              <a:t>How will we know if we are making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 difference? </a:t>
            </a:r>
          </a:p>
          <a:p>
            <a:pPr lvl="1"/>
            <a:endParaRPr lang="en-US" sz="2000" dirty="0">
              <a:highlight>
                <a:srgbClr val="FFFF00"/>
              </a:highligh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4453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1C22-7837-4F65-A1DC-FB7FABAF5755}"/>
              </a:ext>
            </a:extLst>
          </p:cNvPr>
          <p:cNvSpPr txBox="1">
            <a:spLocks/>
          </p:cNvSpPr>
          <p:nvPr/>
        </p:nvSpPr>
        <p:spPr>
          <a:xfrm>
            <a:off x="445789" y="365379"/>
            <a:ext cx="10515600" cy="7623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dirty="0">
                <a:solidFill>
                  <a:srgbClr val="6A4A62"/>
                </a:solidFill>
                <a:latin typeface="Arial" panose="020B0604020202020204" pitchFamily="34" charset="0"/>
                <a:cs typeface="Arial" panose="020B0604020202020204" pitchFamily="34" charset="0"/>
              </a:rPr>
              <a:t>Local Resources</a:t>
            </a:r>
          </a:p>
        </p:txBody>
      </p:sp>
      <p:sp>
        <p:nvSpPr>
          <p:cNvPr id="3" name="Content Placeholder 2">
            <a:extLst>
              <a:ext uri="{FF2B5EF4-FFF2-40B4-BE49-F238E27FC236}">
                <a16:creationId xmlns:a16="http://schemas.microsoft.com/office/drawing/2014/main" id="{4FDBC7BA-1651-46E9-A0DA-C3147540ECE7}"/>
              </a:ext>
            </a:extLst>
          </p:cNvPr>
          <p:cNvSpPr txBox="1">
            <a:spLocks/>
          </p:cNvSpPr>
          <p:nvPr/>
        </p:nvSpPr>
        <p:spPr>
          <a:xfrm>
            <a:off x="607714" y="1370615"/>
            <a:ext cx="10976572"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latin typeface="Arial" panose="020B0604020202020204" pitchFamily="34" charset="0"/>
                <a:cs typeface="Arial" panose="020B0604020202020204" pitchFamily="34" charset="0"/>
              </a:rPr>
              <a:t>Use this slide for local resources</a:t>
            </a:r>
            <a:endParaRPr lang="en-US" dirty="0">
              <a:highlight>
                <a:srgbClr val="FFFF00"/>
              </a:highlight>
              <a:latin typeface="Arial" panose="020B0604020202020204" pitchFamily="34" charset="0"/>
              <a:cs typeface="Arial" panose="020B0604020202020204" pitchFamily="34" charset="0"/>
            </a:endParaRPr>
          </a:p>
        </p:txBody>
      </p:sp>
      <p:sp>
        <p:nvSpPr>
          <p:cNvPr id="4" name="TextBox 1">
            <a:extLst>
              <a:ext uri="{FF2B5EF4-FFF2-40B4-BE49-F238E27FC236}">
                <a16:creationId xmlns:a16="http://schemas.microsoft.com/office/drawing/2014/main" id="{86F9DAC3-4D87-AF4A-B7F5-F7099613C7F3}"/>
              </a:ext>
            </a:extLst>
          </p:cNvPr>
          <p:cNvSpPr txBox="1"/>
          <p:nvPr/>
        </p:nvSpPr>
        <p:spPr>
          <a:xfrm>
            <a:off x="8524569" y="6254094"/>
            <a:ext cx="3329698"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6A4A62"/>
                </a:solidFill>
                <a:latin typeface="Arial"/>
                <a:cs typeface="Arial"/>
              </a:rPr>
              <a:t>#TogetherWeFarm</a:t>
            </a:r>
            <a:endParaRPr lang="en-US" sz="2500" dirty="0">
              <a:solidFill>
                <a:srgbClr val="6A4A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578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1C22-7837-4F65-A1DC-FB7FABAF5755}"/>
              </a:ext>
            </a:extLst>
          </p:cNvPr>
          <p:cNvSpPr txBox="1">
            <a:spLocks/>
          </p:cNvSpPr>
          <p:nvPr/>
        </p:nvSpPr>
        <p:spPr>
          <a:xfrm>
            <a:off x="445789" y="289179"/>
            <a:ext cx="10515600" cy="8843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dirty="0">
                <a:solidFill>
                  <a:srgbClr val="6A4A62"/>
                </a:solidFill>
                <a:latin typeface="Arial" panose="020B0604020202020204" pitchFamily="34" charset="0"/>
                <a:cs typeface="Arial" panose="020B0604020202020204" pitchFamily="34" charset="0"/>
              </a:rPr>
              <a:t>National Resources</a:t>
            </a:r>
          </a:p>
        </p:txBody>
      </p:sp>
      <p:sp>
        <p:nvSpPr>
          <p:cNvPr id="3" name="Content Placeholder 2">
            <a:extLst>
              <a:ext uri="{FF2B5EF4-FFF2-40B4-BE49-F238E27FC236}">
                <a16:creationId xmlns:a16="http://schemas.microsoft.com/office/drawing/2014/main" id="{4FDBC7BA-1651-46E9-A0DA-C3147540ECE7}"/>
              </a:ext>
            </a:extLst>
          </p:cNvPr>
          <p:cNvSpPr txBox="1">
            <a:spLocks/>
          </p:cNvSpPr>
          <p:nvPr/>
        </p:nvSpPr>
        <p:spPr>
          <a:xfrm>
            <a:off x="445789" y="1173479"/>
            <a:ext cx="10976572" cy="5050339"/>
          </a:xfrm>
          <a:prstGeom prst="rect">
            <a:avLst/>
          </a:prstGeom>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4500" dirty="0">
                <a:latin typeface="Arial" panose="020B0604020202020204" pitchFamily="34" charset="0"/>
                <a:cs typeface="Arial" panose="020B0604020202020204" pitchFamily="34" charset="0"/>
              </a:rPr>
              <a:t>Understanding Alcohol Use Disorder, a brief overview of AUD. National Institute on Alcohol Abuse and Alcoholism. </a:t>
            </a:r>
            <a:r>
              <a:rPr lang="en-US" sz="4500" dirty="0">
                <a:latin typeface="Arial" panose="020B0604020202020204" pitchFamily="34" charset="0"/>
                <a:cs typeface="Arial" panose="020B0604020202020204" pitchFamily="34" charset="0"/>
                <a:hlinkClick r:id="rId3"/>
              </a:rPr>
              <a:t>https://www.niaaa.nih.gov/alcohol-health/overview-alcohol-consumption/alcohol-use-disorders</a:t>
            </a: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a:p>
            <a:pPr>
              <a:lnSpc>
                <a:spcPct val="120000"/>
              </a:lnSpc>
            </a:pPr>
            <a:r>
              <a:rPr lang="en-US" sz="4500" dirty="0">
                <a:latin typeface="Arial" panose="020B0604020202020204" pitchFamily="34" charset="0"/>
                <a:cs typeface="Arial" panose="020B0604020202020204" pitchFamily="34" charset="0"/>
              </a:rPr>
              <a:t>A Practitioner’s Guide: </a:t>
            </a:r>
            <a:r>
              <a:rPr lang="en-US" sz="4500" baseline="0" dirty="0">
                <a:latin typeface="Arial" panose="020B0604020202020204" pitchFamily="34" charset="0"/>
                <a:cs typeface="Arial" panose="020B0604020202020204" pitchFamily="34" charset="0"/>
              </a:rPr>
              <a:t>Alcohol Screening and Brief Intervention for youth: </a:t>
            </a:r>
            <a:r>
              <a:rPr lang="en-US" sz="4500" dirty="0">
                <a:latin typeface="Arial" panose="020B0604020202020204" pitchFamily="34" charset="0"/>
                <a:cs typeface="Arial" panose="020B0604020202020204" pitchFamily="34" charset="0"/>
              </a:rPr>
              <a:t>National Institute on Alcohol Abuse and Alcoholism (NIAA).</a:t>
            </a:r>
            <a:r>
              <a:rPr lang="en-US" sz="4500" baseline="0" dirty="0">
                <a:latin typeface="Arial" panose="020B0604020202020204" pitchFamily="34" charset="0"/>
                <a:cs typeface="Arial" panose="020B0604020202020204" pitchFamily="34" charset="0"/>
              </a:rPr>
              <a:t> </a:t>
            </a:r>
            <a:r>
              <a:rPr lang="en-US" sz="4500" dirty="0">
                <a:latin typeface="Arial" panose="020B0604020202020204" pitchFamily="34" charset="0"/>
                <a:cs typeface="Arial" panose="020B0604020202020204" pitchFamily="34" charset="0"/>
                <a:hlinkClick r:id="rId4"/>
              </a:rPr>
              <a:t>https://www.niaaa.nih.gov/sites/default/files/publications/YouthGuide.pdf </a:t>
            </a: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a:p>
            <a:pPr>
              <a:lnSpc>
                <a:spcPct val="120000"/>
              </a:lnSpc>
            </a:pPr>
            <a:r>
              <a:rPr lang="en-US" sz="4500" dirty="0">
                <a:latin typeface="Arial" panose="020B0604020202020204" pitchFamily="34" charset="0"/>
                <a:cs typeface="Arial" panose="020B0604020202020204" pitchFamily="34" charset="0"/>
              </a:rPr>
              <a:t>A Public Health-Based Approach / Toolkit for Addressing Substance Use Disorders in Rural Communities.  Rural Health Info. </a:t>
            </a:r>
            <a:r>
              <a:rPr lang="en-US" sz="4500" dirty="0">
                <a:latin typeface="Arial" panose="020B0604020202020204" pitchFamily="34" charset="0"/>
                <a:cs typeface="Arial" panose="020B0604020202020204" pitchFamily="34" charset="0"/>
                <a:hlinkClick r:id="rId5"/>
              </a:rPr>
              <a:t>https://www.ruralhealthinfo.org/toolkits/substance-abuse/1/public-health-based-approach</a:t>
            </a: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a:p>
            <a:pPr>
              <a:lnSpc>
                <a:spcPct val="120000"/>
              </a:lnSpc>
            </a:pPr>
            <a:r>
              <a:rPr lang="en-US" sz="4500" dirty="0">
                <a:latin typeface="Arial" panose="020B0604020202020204" pitchFamily="34" charset="0"/>
                <a:cs typeface="Arial" panose="020B0604020202020204" pitchFamily="34" charset="0"/>
              </a:rPr>
              <a:t>The Alcoholic Beverage:  An Elixir, and Yet a Poison? Rural Monitors news article. </a:t>
            </a:r>
            <a:r>
              <a:rPr lang="en-US" sz="4500" dirty="0">
                <a:latin typeface="Arial" panose="020B0604020202020204" pitchFamily="34" charset="0"/>
                <a:cs typeface="Arial" panose="020B0604020202020204" pitchFamily="34" charset="0"/>
                <a:hlinkClick r:id="rId6"/>
              </a:rPr>
              <a:t>https://www.ruralhealthinfo.org/rural-monitor/alcohol-elixir-poison/</a:t>
            </a: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a:p>
            <a:pPr>
              <a:lnSpc>
                <a:spcPct val="120000"/>
              </a:lnSpc>
            </a:pPr>
            <a:r>
              <a:rPr lang="en-US" sz="4500" dirty="0">
                <a:latin typeface="Arial" panose="020B0604020202020204" pitchFamily="34" charset="0"/>
                <a:cs typeface="Arial" panose="020B0604020202020204" pitchFamily="34" charset="0"/>
              </a:rPr>
              <a:t>Alcohol Use Disorder:  Addressing Stigma and Treatment Access in Rural America.  Rural Monitor news article. </a:t>
            </a:r>
            <a:r>
              <a:rPr lang="en-US" sz="4500" dirty="0">
                <a:latin typeface="Arial" panose="020B0604020202020204" pitchFamily="34" charset="0"/>
                <a:cs typeface="Arial" panose="020B0604020202020204" pitchFamily="34" charset="0"/>
                <a:hlinkClick r:id="rId7"/>
              </a:rPr>
              <a:t>https://www.ruralhealthinfo.org/rural-monitor/alcohol-use-disorder/</a:t>
            </a: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a:p>
            <a:pPr>
              <a:lnSpc>
                <a:spcPct val="120000"/>
              </a:lnSpc>
            </a:pPr>
            <a:r>
              <a:rPr lang="en-US" sz="4500" dirty="0">
                <a:latin typeface="Arial" panose="020B0604020202020204" pitchFamily="34" charset="0"/>
                <a:cs typeface="Arial" panose="020B0604020202020204" pitchFamily="34" charset="0"/>
              </a:rPr>
              <a:t>NCHS Data Brief. Rates of Alcohol-induced Deaths Among Adults Aged 25 and Over in Urban and Rural Areas:  United States, 2000-2018. Centers for Disease Control and Prevention. </a:t>
            </a:r>
            <a:r>
              <a:rPr lang="en-US" sz="4500" dirty="0">
                <a:latin typeface="Arial" panose="020B0604020202020204" pitchFamily="34" charset="0"/>
                <a:cs typeface="Arial" panose="020B0604020202020204" pitchFamily="34" charset="0"/>
                <a:hlinkClick r:id="rId8"/>
              </a:rPr>
              <a:t>https://www.cdc.gov/nchs/data/databriefs/db383-H.pdf</a:t>
            </a:r>
            <a:endParaRPr lang="en-US" sz="4500" dirty="0">
              <a:latin typeface="Arial" panose="020B0604020202020204" pitchFamily="34" charset="0"/>
              <a:cs typeface="Arial" panose="020B0604020202020204" pitchFamily="34" charset="0"/>
            </a:endParaRPr>
          </a:p>
          <a:p>
            <a:endParaRPr lang="en-US" sz="31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5" name="TextBox 1">
            <a:extLst>
              <a:ext uri="{FF2B5EF4-FFF2-40B4-BE49-F238E27FC236}">
                <a16:creationId xmlns:a16="http://schemas.microsoft.com/office/drawing/2014/main" id="{E25FDEF5-67F2-B74D-B3FD-6E8D00998E2B}"/>
              </a:ext>
            </a:extLst>
          </p:cNvPr>
          <p:cNvSpPr txBox="1"/>
          <p:nvPr/>
        </p:nvSpPr>
        <p:spPr>
          <a:xfrm>
            <a:off x="8362335" y="5962774"/>
            <a:ext cx="3502477"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6A4A62"/>
                </a:solidFill>
                <a:latin typeface="Arial"/>
                <a:cs typeface="Arial"/>
              </a:rPr>
              <a:t>#TogetherWeFarm</a:t>
            </a:r>
            <a:endParaRPr lang="en-US" sz="2500" dirty="0">
              <a:solidFill>
                <a:srgbClr val="6A4A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701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40B1-D3AF-427D-8FFB-A883C3DEC2B1}"/>
              </a:ext>
            </a:extLst>
          </p:cNvPr>
          <p:cNvSpPr>
            <a:spLocks noGrp="1"/>
          </p:cNvSpPr>
          <p:nvPr>
            <p:ph type="title"/>
          </p:nvPr>
        </p:nvSpPr>
        <p:spPr>
          <a:xfrm>
            <a:off x="838200" y="212725"/>
            <a:ext cx="10515600" cy="1325564"/>
          </a:xfrm>
        </p:spPr>
        <p:txBody>
          <a:bodyPr/>
          <a:lstStyle/>
          <a:p>
            <a:r>
              <a:rPr lang="en-US" dirty="0">
                <a:solidFill>
                  <a:srgbClr val="6A4A62"/>
                </a:solidFill>
                <a:latin typeface="Arial" panose="020B0604020202020204" pitchFamily="34" charset="0"/>
                <a:cs typeface="Arial" panose="020B0604020202020204" pitchFamily="34" charset="0"/>
              </a:rPr>
              <a:t>TTC Resources</a:t>
            </a:r>
          </a:p>
        </p:txBody>
      </p:sp>
      <p:sp>
        <p:nvSpPr>
          <p:cNvPr id="3" name="Content Placeholder 2">
            <a:extLst>
              <a:ext uri="{FF2B5EF4-FFF2-40B4-BE49-F238E27FC236}">
                <a16:creationId xmlns:a16="http://schemas.microsoft.com/office/drawing/2014/main" id="{C2A7E985-8D7F-4703-852C-58BD7E27F564}"/>
              </a:ext>
            </a:extLst>
          </p:cNvPr>
          <p:cNvSpPr>
            <a:spLocks noGrp="1"/>
          </p:cNvSpPr>
          <p:nvPr>
            <p:ph type="body" idx="1"/>
          </p:nvPr>
        </p:nvSpPr>
        <p:spPr>
          <a:xfrm>
            <a:off x="708659" y="1371600"/>
            <a:ext cx="11370269" cy="4621266"/>
          </a:xfrm>
        </p:spPr>
        <p:txBody>
          <a:bodyPr>
            <a:normAutofit fontScale="70000" lnSpcReduction="20000"/>
          </a:bodyPr>
          <a:lstStyle/>
          <a:p>
            <a:pPr>
              <a:lnSpc>
                <a:spcPct val="100000"/>
              </a:lnSpc>
            </a:pPr>
            <a:r>
              <a:rPr lang="en-US" sz="2300" dirty="0">
                <a:latin typeface="Arial" panose="020B0604020202020204" pitchFamily="34" charset="0"/>
                <a:cs typeface="Arial" panose="020B0604020202020204" pitchFamily="34" charset="0"/>
              </a:rPr>
              <a:t>SAMHSA National HELPLINE is a free, confidential, 24/7, 365-day-a-year treatment referral and information service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for individuals and families facing mental and/or substance use disorders. </a:t>
            </a:r>
            <a:br>
              <a:rPr lang="en-US" sz="23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hlinkClick r:id="rId3"/>
              </a:rPr>
              <a:t>https://www.samhsa.gov/find-help/national-helpline</a:t>
            </a:r>
            <a:endParaRPr lang="en-US" sz="2400" dirty="0">
              <a:latin typeface="Arial" panose="020B0604020202020204" pitchFamily="34" charset="0"/>
              <a:cs typeface="Arial" panose="020B0604020202020204" pitchFamily="34" charset="0"/>
            </a:endParaRPr>
          </a:p>
          <a:p>
            <a:pPr marL="457200" lvl="1" indent="0">
              <a:lnSpc>
                <a:spcPct val="100000"/>
              </a:lnSpc>
              <a:buNone/>
            </a:pPr>
            <a:r>
              <a:rPr lang="en-US" sz="2400" dirty="0">
                <a:latin typeface="Arial" panose="020B0604020202020204" pitchFamily="34" charset="0"/>
                <a:cs typeface="Arial" panose="020B0604020202020204" pitchFamily="34" charset="0"/>
              </a:rPr>
              <a:t>	1-800-662-HELP (4357)</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lvl="1" indent="-342900">
              <a:lnSpc>
                <a:spcPct val="100000"/>
              </a:lnSpc>
            </a:pPr>
            <a:r>
              <a:rPr lang="en-US" sz="2400" dirty="0">
                <a:latin typeface="Arial" panose="020B0604020202020204" pitchFamily="34" charset="0"/>
                <a:cs typeface="Arial" panose="020B0604020202020204" pitchFamily="34" charset="0"/>
              </a:rPr>
              <a:t>SAMHSA. 2019 National Survey of Drug Use and Health (NSDUH) Releases. </a:t>
            </a:r>
            <a:r>
              <a:rPr lang="en-US" sz="2400" dirty="0">
                <a:latin typeface="Arial" panose="020B0604020202020204" pitchFamily="34" charset="0"/>
                <a:cs typeface="Arial" panose="020B0604020202020204" pitchFamily="34" charset="0"/>
                <a:hlinkClick r:id="rId4"/>
              </a:rPr>
              <a:t>https://www.samhsa.gov/data/release/2019-national-survey-drug-use-and-health-nsduh-releases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285750" lvl="1" indent="-285750">
              <a:lnSpc>
                <a:spcPct val="100000"/>
              </a:lnSpc>
            </a:pPr>
            <a:r>
              <a:rPr lang="en-US" sz="2400" dirty="0">
                <a:latin typeface="Arial" panose="020B0604020202020204" pitchFamily="34" charset="0"/>
                <a:cs typeface="Arial" panose="020B0604020202020204" pitchFamily="34" charset="0"/>
              </a:rPr>
              <a:t>SAMHSA. Co-Occurring Disorders and Other Health Conditions.    </a:t>
            </a:r>
            <a:r>
              <a:rPr lang="en-US" sz="2400" dirty="0">
                <a:latin typeface="Arial" panose="020B0604020202020204" pitchFamily="34" charset="0"/>
                <a:cs typeface="Arial" panose="020B0604020202020204" pitchFamily="34" charset="0"/>
                <a:hlinkClick r:id="rId5"/>
              </a:rPr>
              <a:t>https://www.samhsa.gov/medication-assisted-treatment/medications-counseling-related-conditions/co-occurring-disorders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285750" lvl="1" indent="-285750">
              <a:lnSpc>
                <a:spcPct val="100000"/>
              </a:lnSpc>
            </a:pPr>
            <a:r>
              <a:rPr lang="en-US" sz="2400" b="0" kern="1200" dirty="0">
                <a:solidFill>
                  <a:schemeClr val="tx1"/>
                </a:solidFill>
                <a:effectLst/>
                <a:latin typeface="Arial" panose="020B0604020202020204" pitchFamily="34" charset="0"/>
                <a:cs typeface="Arial" panose="020B0604020202020204" pitchFamily="34" charset="0"/>
              </a:rPr>
              <a:t>Depression, alcohol and farm stress: Addressing co-occurring disorders in rural America:  </a:t>
            </a:r>
            <a:r>
              <a:rPr lang="en-US" sz="2400" b="0" kern="1200" dirty="0">
                <a:solidFill>
                  <a:schemeClr val="tx1"/>
                </a:solidFill>
                <a:effectLst/>
                <a:latin typeface="Arial" panose="020B0604020202020204" pitchFamily="34" charset="0"/>
                <a:cs typeface="Arial" panose="020B0604020202020204" pitchFamily="34" charset="0"/>
                <a:hlinkClick r:id="rId6"/>
              </a:rPr>
              <a:t>https://mhttcnetwork.org/centers/mountain-plains-mhttc/rural-mental-health-farm-stress</a:t>
            </a:r>
            <a:br>
              <a:rPr lang="en-US" sz="2400" b="0" kern="1200" dirty="0">
                <a:solidFill>
                  <a:schemeClr val="tx1"/>
                </a:solidFill>
                <a:effectLst/>
                <a:latin typeface="Arial" panose="020B0604020202020204" pitchFamily="34" charset="0"/>
                <a:cs typeface="Arial" panose="020B0604020202020204" pitchFamily="34" charset="0"/>
              </a:rPr>
            </a:br>
            <a:endParaRPr lang="en-US" sz="2400" b="0" kern="1200" dirty="0">
              <a:solidFill>
                <a:schemeClr val="tx1"/>
              </a:solidFill>
              <a:effectLst/>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University of Missouri Kansas City:  SBIRT. Alcohol Patient Education. </a:t>
            </a:r>
            <a:r>
              <a:rPr lang="en-US" sz="2400" dirty="0">
                <a:latin typeface="Arial" panose="020B0604020202020204" pitchFamily="34" charset="0"/>
                <a:cs typeface="Arial" panose="020B0604020202020204" pitchFamily="34" charset="0"/>
                <a:hlinkClick r:id="rId7"/>
              </a:rPr>
              <a:t>https://sbirt.care/education.aspx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*This infographic can be printed and distributed for education</a:t>
            </a:r>
          </a:p>
          <a:p>
            <a:pPr marL="285750" lvl="1" indent="-285750"/>
            <a:endParaRPr lang="en-US" dirty="0">
              <a:latin typeface="Arial" panose="020B0604020202020204" pitchFamily="34" charset="0"/>
              <a:cs typeface="Arial" panose="020B0604020202020204" pitchFamily="34" charset="0"/>
            </a:endParaRPr>
          </a:p>
        </p:txBody>
      </p:sp>
      <p:sp>
        <p:nvSpPr>
          <p:cNvPr id="5" name="TextBox 1">
            <a:extLst>
              <a:ext uri="{FF2B5EF4-FFF2-40B4-BE49-F238E27FC236}">
                <a16:creationId xmlns:a16="http://schemas.microsoft.com/office/drawing/2014/main" id="{5973921E-163B-0D4E-8EED-D0512533CD54}"/>
              </a:ext>
            </a:extLst>
          </p:cNvPr>
          <p:cNvSpPr txBox="1"/>
          <p:nvPr/>
        </p:nvSpPr>
        <p:spPr>
          <a:xfrm>
            <a:off x="8509820" y="6168221"/>
            <a:ext cx="3462433"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6A4A62"/>
                </a:solidFill>
                <a:latin typeface="Arial"/>
                <a:cs typeface="Arial"/>
              </a:rPr>
              <a:t>#TogetherWeFarm</a:t>
            </a:r>
            <a:endParaRPr lang="en-US" sz="2500" dirty="0">
              <a:solidFill>
                <a:srgbClr val="6A4A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19259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889" y="180752"/>
            <a:ext cx="10363201" cy="1402388"/>
          </a:xfrm>
        </p:spPr>
        <p:txBody>
          <a:bodyPr>
            <a:normAutofit/>
          </a:bodyPr>
          <a:lstStyle/>
          <a:p>
            <a:r>
              <a:rPr lang="en-US" sz="7500" dirty="0">
                <a:latin typeface="Arial" panose="020B0604020202020204" pitchFamily="34" charset="0"/>
                <a:cs typeface="Arial" panose="020B0604020202020204" pitchFamily="34" charset="0"/>
              </a:rPr>
              <a:t>Get in Touch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36" y="5334000"/>
            <a:ext cx="3178471" cy="1259394"/>
          </a:xfrm>
          <a:prstGeom prst="rect">
            <a:avLst/>
          </a:prstGeom>
        </p:spPr>
      </p:pic>
      <p:sp>
        <p:nvSpPr>
          <p:cNvPr id="7" name="Google Shape;321;p11"/>
          <p:cNvSpPr txBox="1">
            <a:spLocks/>
          </p:cNvSpPr>
          <p:nvPr/>
        </p:nvSpPr>
        <p:spPr>
          <a:xfrm>
            <a:off x="349615" y="2930457"/>
            <a:ext cx="11733628" cy="1822402"/>
          </a:xfrm>
          <a:prstGeom prst="rect">
            <a:avLst/>
          </a:prstGeom>
          <a:noFill/>
          <a:ln w="12700">
            <a:noFill/>
            <a:miter lim="400000"/>
          </a:ln>
          <a:extLst>
            <a:ext uri="{C572A759-6A51-4108-AA02-DFA0A04FC94B}">
              <ma14:wrappingTextBoxFlag xmlns="" xmlns:ma14="http://schemas.microsoft.com/office/mac/drawingml/2011/main" val="1"/>
            </a:ext>
          </a:extLst>
        </p:spPr>
        <p:txBody>
          <a:bodyPr spcFirstLastPara="1" wrap="square" lIns="91425" tIns="45700" rIns="91425" bIns="45700" anchor="ctr" anchorCtr="0">
            <a:normAutofit fontScale="90000" lnSpcReduction="10000"/>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lnSpc>
                <a:spcPct val="150000"/>
              </a:lnSpc>
              <a:buClr>
                <a:srgbClr val="CC4927"/>
              </a:buClr>
              <a:buSzPts val="2200"/>
              <a:buFont typeface="Arial"/>
              <a:buNone/>
            </a:pPr>
            <a:r>
              <a:rPr lang="en-US" sz="2200" b="1" dirty="0">
                <a:solidFill>
                  <a:srgbClr val="CC4927"/>
                </a:solidFill>
              </a:rPr>
              <a:t>mhttcnetwork.org/</a:t>
            </a:r>
            <a:r>
              <a:rPr lang="en-US" sz="2200" b="1" dirty="0" err="1">
                <a:solidFill>
                  <a:srgbClr val="CC4927"/>
                </a:solidFill>
              </a:rPr>
              <a:t>mountainplains</a:t>
            </a:r>
            <a:r>
              <a:rPr lang="en-US" sz="2200" dirty="0"/>
              <a:t> | </a:t>
            </a:r>
            <a:r>
              <a:rPr lang="en-US" sz="2200" b="1" dirty="0">
                <a:solidFill>
                  <a:srgbClr val="00467F"/>
                </a:solidFill>
                <a:hlinkClick r:id="rId4"/>
              </a:rPr>
              <a:t>mountainplains@mhttcnetwork.org</a:t>
            </a:r>
            <a:br>
              <a:rPr lang="en-US" sz="2200" b="1" dirty="0">
                <a:solidFill>
                  <a:srgbClr val="00467F"/>
                </a:solidFill>
              </a:rPr>
            </a:br>
            <a:r>
              <a:rPr lang="en-US" sz="2200" b="1" dirty="0">
                <a:solidFill>
                  <a:srgbClr val="CC4927"/>
                </a:solidFill>
              </a:rPr>
              <a:t>mhttcnetwork.org/</a:t>
            </a:r>
            <a:r>
              <a:rPr lang="en-US" sz="2200" b="1" dirty="0" err="1">
                <a:solidFill>
                  <a:srgbClr val="CC4927"/>
                </a:solidFill>
              </a:rPr>
              <a:t>midamerica</a:t>
            </a:r>
            <a:r>
              <a:rPr lang="en-US" sz="2200" dirty="0">
                <a:solidFill>
                  <a:srgbClr val="CC4927"/>
                </a:solidFill>
              </a:rPr>
              <a:t> </a:t>
            </a:r>
            <a:r>
              <a:rPr lang="en-US" sz="2200" dirty="0"/>
              <a:t>| </a:t>
            </a:r>
            <a:r>
              <a:rPr lang="en-US" sz="2200" b="1" dirty="0">
                <a:solidFill>
                  <a:srgbClr val="00467F"/>
                </a:solidFill>
                <a:hlinkClick r:id="rId5"/>
              </a:rPr>
              <a:t>midamerica@mhttcnetwork.org</a:t>
            </a:r>
            <a:br>
              <a:rPr lang="en-US" sz="2200" b="1" dirty="0"/>
            </a:br>
            <a:r>
              <a:rPr lang="en-US" sz="2200" b="1" dirty="0">
                <a:solidFill>
                  <a:srgbClr val="CC4927"/>
                </a:solidFill>
              </a:rPr>
              <a:t>attcnetwork.org/</a:t>
            </a:r>
            <a:r>
              <a:rPr lang="en-US" sz="2200" b="1" dirty="0" err="1">
                <a:solidFill>
                  <a:srgbClr val="CC4927"/>
                </a:solidFill>
              </a:rPr>
              <a:t>midamerica</a:t>
            </a:r>
            <a:r>
              <a:rPr lang="en-US" sz="2200" dirty="0"/>
              <a:t> | </a:t>
            </a:r>
            <a:r>
              <a:rPr lang="en-US" sz="2200" b="1" dirty="0">
                <a:solidFill>
                  <a:srgbClr val="00467F"/>
                </a:solidFill>
                <a:hlinkClick r:id="rId6"/>
              </a:rPr>
              <a:t>midamerica@attcnetwork.org</a:t>
            </a:r>
            <a:br>
              <a:rPr lang="en-US" sz="2200" b="1" dirty="0">
                <a:solidFill>
                  <a:srgbClr val="00467F"/>
                </a:solidFill>
              </a:rPr>
            </a:br>
            <a:endParaRPr lang="en-US" sz="2200" b="1" dirty="0">
              <a:solidFill>
                <a:srgbClr val="00467F"/>
              </a:solidFill>
            </a:endParaRPr>
          </a:p>
        </p:txBody>
      </p:sp>
      <p:pic>
        <p:nvPicPr>
          <p:cNvPr id="8" name="Google Shape;322;p11"/>
          <p:cNvPicPr preferRelativeResize="0">
            <a:picLocks noGrp="1"/>
          </p:cNvPicPr>
          <p:nvPr>
            <p:ph type="body" idx="1"/>
          </p:nvPr>
        </p:nvPicPr>
        <p:blipFill rotWithShape="1">
          <a:blip r:embed="rId7">
            <a:alphaModFix/>
          </a:blip>
          <a:srcRect/>
          <a:stretch/>
        </p:blipFill>
        <p:spPr>
          <a:xfrm>
            <a:off x="4625566" y="5334000"/>
            <a:ext cx="3181727" cy="1259394"/>
          </a:xfrm>
          <a:prstGeom prst="rect">
            <a:avLst/>
          </a:prstGeom>
          <a:noFill/>
          <a:ln>
            <a:noFill/>
          </a:ln>
        </p:spPr>
      </p:pic>
      <p:pic>
        <p:nvPicPr>
          <p:cNvPr id="9" name="Google Shape;324;p11"/>
          <p:cNvPicPr preferRelativeResize="0"/>
          <p:nvPr/>
        </p:nvPicPr>
        <p:blipFill rotWithShape="1">
          <a:blip r:embed="rId8">
            <a:alphaModFix/>
          </a:blip>
          <a:srcRect/>
          <a:stretch/>
        </p:blipFill>
        <p:spPr>
          <a:xfrm>
            <a:off x="8706652" y="5418996"/>
            <a:ext cx="2753828" cy="1089401"/>
          </a:xfrm>
          <a:prstGeom prst="rect">
            <a:avLst/>
          </a:prstGeom>
          <a:noFill/>
          <a:ln>
            <a:noFill/>
          </a:ln>
        </p:spPr>
      </p:pic>
    </p:spTree>
    <p:extLst>
      <p:ext uri="{BB962C8B-B14F-4D97-AF65-F5344CB8AC3E}">
        <p14:creationId xmlns:p14="http://schemas.microsoft.com/office/powerpoint/2010/main" val="307692363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64;p22"/>
          <p:cNvSpPr txBox="1"/>
          <p:nvPr/>
        </p:nvSpPr>
        <p:spPr>
          <a:xfrm>
            <a:off x="391306" y="429437"/>
            <a:ext cx="11220450" cy="715538"/>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nchor="b">
            <a:spAutoFit/>
          </a:bodyPr>
          <a:lstStyle>
            <a:lvl1pPr algn="ctr" defTabSz="914400">
              <a:lnSpc>
                <a:spcPct val="90000"/>
              </a:lnSpc>
              <a:defRPr sz="4500">
                <a:latin typeface="Arial"/>
                <a:ea typeface="Arial"/>
                <a:cs typeface="Arial"/>
                <a:sym typeface="Arial"/>
              </a:defRPr>
            </a:lvl1pPr>
          </a:lstStyle>
          <a:p>
            <a:r>
              <a:rPr dirty="0">
                <a:latin typeface="Arial" panose="020B0604020202020204" pitchFamily="34" charset="0"/>
                <a:cs typeface="Arial" panose="020B0604020202020204" pitchFamily="34" charset="0"/>
              </a:rPr>
              <a:t>Disclaimer</a:t>
            </a:r>
            <a:r>
              <a:rPr lang="en-US" dirty="0">
                <a:latin typeface="Arial" panose="020B0604020202020204" pitchFamily="34" charset="0"/>
                <a:cs typeface="Arial" panose="020B0604020202020204" pitchFamily="34" charset="0"/>
              </a:rPr>
              <a:t> and Funding Statement</a:t>
            </a:r>
            <a:endParaRPr dirty="0">
              <a:latin typeface="Arial" panose="020B0604020202020204" pitchFamily="34" charset="0"/>
              <a:cs typeface="Arial" panose="020B0604020202020204" pitchFamily="34" charset="0"/>
            </a:endParaRPr>
          </a:p>
        </p:txBody>
      </p:sp>
      <p:sp>
        <p:nvSpPr>
          <p:cNvPr id="2" name="TextBox 1"/>
          <p:cNvSpPr txBox="1"/>
          <p:nvPr/>
        </p:nvSpPr>
        <p:spPr>
          <a:xfrm>
            <a:off x="1284135" y="1468076"/>
            <a:ext cx="9906000" cy="4278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600" dirty="0"/>
              <a:t>These materials were prepared by the Mountain Plains Mental Health Technology Transfer Center, the Mid-America Mental Health Technology Center, and the Mid-America Addiction Technology Treatment Center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Mountain Plains MHTTC or the authors. Citation of the sources is appreciated. Do not reproduce or distribute this presentation for a fee. For more information on obtaining copies of this presentation please email gberry@wiche.edu. </a:t>
            </a:r>
          </a:p>
          <a:p>
            <a:endParaRPr lang="en-US" sz="1600" dirty="0"/>
          </a:p>
          <a:p>
            <a:r>
              <a:rPr lang="en-US" sz="1600" dirty="0"/>
              <a:t>At the time of this presentation, Miriam E. Delphin-</a:t>
            </a:r>
            <a:r>
              <a:rPr lang="en-US" sz="1600" dirty="0" err="1"/>
              <a:t>Rittmon</a:t>
            </a:r>
            <a:r>
              <a:rPr lang="en-US" sz="1600" dirty="0"/>
              <a:t>, Ph.D., serves as SAMHSA Assistant Secretary. The opinions expressed herein are the views of Mountain Plains MHTTC, Mid-America MHTTC, and </a:t>
            </a:r>
            <a:r>
              <a:rPr lang="en-US" sz="1600"/>
              <a:t>Mid-America ATTC and </a:t>
            </a:r>
            <a:r>
              <a:rPr lang="en-US" sz="1600" dirty="0"/>
              <a:t>do not reflect the official position of the Department of Health and Human Services (DHHS), or SAMHSA. No official support or endorsement of DHHS, or SAMHSA, for the opinions described in this presentation is intended or should be inferred. ​</a:t>
            </a:r>
          </a:p>
          <a:p>
            <a:r>
              <a:rPr lang="en-US" sz="1600" dirty="0"/>
              <a:t>​</a:t>
            </a:r>
          </a:p>
          <a:p>
            <a:r>
              <a:rPr lang="en-US" sz="1600" dirty="0"/>
              <a:t>The work of the Mountain Plains MHTTC, Mid-America MHTTC, and Mid-America ATTC is supported by grant H79SM081792 from the Department of Health and Human Services, Substance Abuse and Mental Health Services Administration.​</a:t>
            </a:r>
          </a:p>
        </p:txBody>
      </p:sp>
    </p:spTree>
    <p:extLst>
      <p:ext uri="{BB962C8B-B14F-4D97-AF65-F5344CB8AC3E}">
        <p14:creationId xmlns:p14="http://schemas.microsoft.com/office/powerpoint/2010/main" val="111580613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64;p22"/>
          <p:cNvSpPr txBox="1"/>
          <p:nvPr/>
        </p:nvSpPr>
        <p:spPr>
          <a:xfrm>
            <a:off x="883920" y="429437"/>
            <a:ext cx="10727836" cy="715538"/>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nchor="b">
            <a:spAutoFit/>
          </a:bodyPr>
          <a:lstStyle>
            <a:lvl1pPr algn="ctr" defTabSz="914400">
              <a:lnSpc>
                <a:spcPct val="90000"/>
              </a:lnSpc>
              <a:defRPr sz="4500">
                <a:latin typeface="Arial"/>
                <a:ea typeface="Arial"/>
                <a:cs typeface="Arial"/>
                <a:sym typeface="Arial"/>
              </a:defRPr>
            </a:lvl1pPr>
          </a:lstStyle>
          <a:p>
            <a:pPr algn="l"/>
            <a:r>
              <a:rPr lang="en-US" dirty="0">
                <a:latin typeface="Arial" panose="020B0604020202020204" pitchFamily="34" charset="0"/>
                <a:cs typeface="Arial" panose="020B0604020202020204" pitchFamily="34" charset="0"/>
              </a:rPr>
              <a:t>About the TTC Network</a:t>
            </a:r>
            <a:endParaRPr dirty="0">
              <a:latin typeface="Arial" panose="020B0604020202020204" pitchFamily="34" charset="0"/>
              <a:cs typeface="Arial" panose="020B0604020202020204" pitchFamily="34" charset="0"/>
            </a:endParaRPr>
          </a:p>
        </p:txBody>
      </p:sp>
      <p:sp>
        <p:nvSpPr>
          <p:cNvPr id="2" name="TextBox 1"/>
          <p:cNvSpPr txBox="1"/>
          <p:nvPr/>
        </p:nvSpPr>
        <p:spPr>
          <a:xfrm>
            <a:off x="883920" y="1343837"/>
            <a:ext cx="10256520" cy="3139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800" dirty="0">
                <a:latin typeface="Arial" panose="020B0604020202020204" pitchFamily="34" charset="0"/>
                <a:cs typeface="Arial" panose="020B0604020202020204" pitchFamily="34" charset="0"/>
              </a:rPr>
              <a:t>The Technology Transfer Center (TTC) Network is a national network of training and technical assistance centers serving the needs of mental health, substance use, and prevention providers. The work of the TTC Network is under a cooperative agreement by the Substance Abuse and Mental Health Services Administration (SAMHSA). For more information about the Technology Transfer Centers, please visit the </a:t>
            </a:r>
            <a:r>
              <a:rPr lang="en-US" sz="1800" dirty="0">
                <a:latin typeface="Arial" panose="020B0604020202020204" pitchFamily="34" charset="0"/>
                <a:cs typeface="Arial" panose="020B0604020202020204" pitchFamily="34" charset="0"/>
                <a:hlinkClick r:id="rId3"/>
              </a:rPr>
              <a:t>TTC Information Center </a:t>
            </a: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In response to mental health and substance use issues in farming communities in HHS Region 7 and 8 states, the </a:t>
            </a:r>
            <a:r>
              <a:rPr lang="en-US" sz="1800" dirty="0">
                <a:latin typeface="Arial" panose="020B0604020202020204" pitchFamily="34" charset="0"/>
                <a:cs typeface="Arial" panose="020B0604020202020204" pitchFamily="34" charset="0"/>
                <a:hlinkClick r:id="rId4"/>
              </a:rPr>
              <a:t>Mountain Plains Mental Health Technology Transfer Center (MHTTC)</a:t>
            </a:r>
            <a:r>
              <a:rPr lang="en-US" sz="1800" dirty="0">
                <a:latin typeface="Arial" panose="020B0604020202020204" pitchFamily="34" charset="0"/>
                <a:cs typeface="Arial" panose="020B0604020202020204" pitchFamily="34" charset="0"/>
              </a:rPr>
              <a:t>, the </a:t>
            </a:r>
            <a:r>
              <a:rPr lang="en-US" sz="1800" dirty="0">
                <a:latin typeface="Arial" panose="020B0604020202020204" pitchFamily="34" charset="0"/>
                <a:cs typeface="Arial" panose="020B0604020202020204" pitchFamily="34" charset="0"/>
                <a:hlinkClick r:id="rId5"/>
              </a:rPr>
              <a:t>Mid-America MHTTC</a:t>
            </a:r>
            <a:r>
              <a:rPr lang="en-US" sz="1800" dirty="0">
                <a:latin typeface="Arial" panose="020B0604020202020204" pitchFamily="34" charset="0"/>
                <a:cs typeface="Arial" panose="020B0604020202020204" pitchFamily="34" charset="0"/>
              </a:rPr>
              <a:t>, and the </a:t>
            </a:r>
            <a:r>
              <a:rPr lang="en-US" sz="1800" dirty="0">
                <a:latin typeface="Arial" panose="020B0604020202020204" pitchFamily="34" charset="0"/>
                <a:cs typeface="Arial" panose="020B0604020202020204" pitchFamily="34" charset="0"/>
                <a:hlinkClick r:id="rId6"/>
              </a:rPr>
              <a:t>Mid-America Addiction Technology Transfer Center (ATTC)</a:t>
            </a:r>
            <a:r>
              <a:rPr lang="en-US" sz="1800" dirty="0">
                <a:latin typeface="Arial" panose="020B0604020202020204" pitchFamily="34" charset="0"/>
                <a:cs typeface="Arial" panose="020B0604020202020204" pitchFamily="34" charset="0"/>
              </a:rPr>
              <a:t> collaborated to produce these materials. For technical assistance and training, please contact your regional TTC office at the email addresses below. </a:t>
            </a:r>
          </a:p>
        </p:txBody>
      </p:sp>
      <p:sp>
        <p:nvSpPr>
          <p:cNvPr id="4" name="Google Shape;321;p11">
            <a:extLst>
              <a:ext uri="{FF2B5EF4-FFF2-40B4-BE49-F238E27FC236}">
                <a16:creationId xmlns:a16="http://schemas.microsoft.com/office/drawing/2014/main" id="{5311848F-A62C-4C0F-B009-65FA43DDF0B2}"/>
              </a:ext>
            </a:extLst>
          </p:cNvPr>
          <p:cNvSpPr txBox="1">
            <a:spLocks/>
          </p:cNvSpPr>
          <p:nvPr/>
        </p:nvSpPr>
        <p:spPr>
          <a:xfrm>
            <a:off x="207802" y="5120640"/>
            <a:ext cx="11839417" cy="161450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Clr>
                <a:srgbClr val="CC4927"/>
              </a:buClr>
              <a:buSzPts val="2200"/>
            </a:pPr>
            <a:r>
              <a:rPr lang="nl-NL" sz="2200" b="1" dirty="0">
                <a:solidFill>
                  <a:srgbClr val="CC4927"/>
                </a:solidFill>
              </a:rPr>
              <a:t>mhttcnetwork.org/mountainplains</a:t>
            </a:r>
            <a:r>
              <a:rPr lang="nl-NL" sz="2200" dirty="0"/>
              <a:t> | </a:t>
            </a:r>
            <a:r>
              <a:rPr lang="nl-NL" sz="2200" b="1" dirty="0">
                <a:solidFill>
                  <a:srgbClr val="00467F"/>
                </a:solidFill>
                <a:hlinkClick r:id="rId7"/>
              </a:rPr>
              <a:t>mountainplains@mhttcnetwork.org</a:t>
            </a:r>
            <a:endParaRPr lang="nl-NL" sz="2200" b="1" dirty="0">
              <a:solidFill>
                <a:srgbClr val="00467F"/>
              </a:solidFill>
            </a:endParaRPr>
          </a:p>
          <a:p>
            <a:pPr algn="ctr">
              <a:lnSpc>
                <a:spcPct val="150000"/>
              </a:lnSpc>
              <a:buClr>
                <a:srgbClr val="CC4927"/>
              </a:buClr>
              <a:buSzPts val="2200"/>
            </a:pPr>
            <a:r>
              <a:rPr lang="nl-NL" sz="2200" b="1" dirty="0">
                <a:solidFill>
                  <a:srgbClr val="CC4927"/>
                </a:solidFill>
              </a:rPr>
              <a:t>mhttcnetwork.org/midamerica</a:t>
            </a:r>
            <a:r>
              <a:rPr lang="nl-NL" sz="2200" dirty="0">
                <a:solidFill>
                  <a:srgbClr val="CC4927"/>
                </a:solidFill>
              </a:rPr>
              <a:t> </a:t>
            </a:r>
            <a:r>
              <a:rPr lang="nl-NL" sz="2200" dirty="0"/>
              <a:t>| </a:t>
            </a:r>
            <a:r>
              <a:rPr lang="nl-NL" sz="2200" b="1" dirty="0">
                <a:solidFill>
                  <a:srgbClr val="00467F"/>
                </a:solidFill>
                <a:hlinkClick r:id="rId8"/>
              </a:rPr>
              <a:t>midamerica@mhttcnetwork.org</a:t>
            </a:r>
            <a:endParaRPr lang="nl-NL" sz="2200" b="1" dirty="0">
              <a:solidFill>
                <a:srgbClr val="00467F"/>
              </a:solidFill>
            </a:endParaRPr>
          </a:p>
          <a:p>
            <a:pPr algn="ctr">
              <a:lnSpc>
                <a:spcPct val="150000"/>
              </a:lnSpc>
              <a:buClr>
                <a:srgbClr val="CC4927"/>
              </a:buClr>
              <a:buSzPts val="2200"/>
            </a:pPr>
            <a:r>
              <a:rPr lang="nl-NL" sz="2200" b="1" dirty="0">
                <a:solidFill>
                  <a:srgbClr val="CC4927"/>
                </a:solidFill>
              </a:rPr>
              <a:t>attcnetwork.org/midamerica</a:t>
            </a:r>
            <a:r>
              <a:rPr lang="nl-NL" sz="2200" dirty="0"/>
              <a:t> | </a:t>
            </a:r>
            <a:r>
              <a:rPr lang="nl-NL" sz="2200" b="1" dirty="0">
                <a:solidFill>
                  <a:srgbClr val="00467F"/>
                </a:solidFill>
                <a:hlinkClick r:id="rId9"/>
              </a:rPr>
              <a:t>midamerica@attcnetwork.org</a:t>
            </a:r>
            <a:endParaRPr lang="nl-NL" sz="2200" b="1" dirty="0">
              <a:solidFill>
                <a:srgbClr val="00467F"/>
              </a:solidFill>
            </a:endParaRPr>
          </a:p>
          <a:p>
            <a:pPr algn="ctr">
              <a:lnSpc>
                <a:spcPct val="150000"/>
              </a:lnSpc>
              <a:buClr>
                <a:srgbClr val="CC4927"/>
              </a:buClr>
              <a:buSzPts val="2200"/>
            </a:pPr>
            <a:endParaRPr lang="nl-NL" sz="2200" b="1" dirty="0">
              <a:solidFill>
                <a:srgbClr val="00467F"/>
              </a:solidFill>
            </a:endParaRPr>
          </a:p>
        </p:txBody>
      </p:sp>
    </p:spTree>
    <p:extLst>
      <p:ext uri="{BB962C8B-B14F-4D97-AF65-F5344CB8AC3E}">
        <p14:creationId xmlns:p14="http://schemas.microsoft.com/office/powerpoint/2010/main" val="95372266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A81D03D-0FFF-4FA7-9D88-918990F4ACAD}"/>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2912494" y="-68576"/>
            <a:ext cx="6926579" cy="6926579"/>
          </a:xfrm>
          <a:prstGeom prst="rect">
            <a:avLst/>
          </a:prstGeom>
        </p:spPr>
      </p:pic>
      <p:sp>
        <p:nvSpPr>
          <p:cNvPr id="4" name="Title 2"/>
          <p:cNvSpPr>
            <a:spLocks noGrp="1"/>
          </p:cNvSpPr>
          <p:nvPr>
            <p:ph type="title"/>
          </p:nvPr>
        </p:nvSpPr>
        <p:spPr>
          <a:xfrm rot="16200000">
            <a:off x="-2766061" y="2766062"/>
            <a:ext cx="6858003" cy="1325878"/>
          </a:xfrm>
          <a:solidFill>
            <a:srgbClr val="00467F"/>
          </a:solidFill>
        </p:spPr>
        <p:txBody>
          <a:bodyPr>
            <a:noAutofit/>
          </a:bodyPr>
          <a:lstStyle/>
          <a:p>
            <a:r>
              <a:rPr lang="en-US" sz="5000" dirty="0">
                <a:solidFill>
                  <a:schemeClr val="bg1"/>
                </a:solidFill>
                <a:latin typeface="Arial" panose="020B0604020202020204" pitchFamily="34" charset="0"/>
                <a:cs typeface="Arial" panose="020B0604020202020204" pitchFamily="34" charset="0"/>
              </a:rPr>
              <a:t>Language Matters</a:t>
            </a:r>
            <a:br>
              <a:rPr lang="en-US" sz="5000" dirty="0">
                <a:solidFill>
                  <a:schemeClr val="bg1"/>
                </a:solidFill>
                <a:latin typeface="Calibri Light" panose="020F0302020204030204" pitchFamily="34" charset="0"/>
                <a:cs typeface="Calibri Light" panose="020F0302020204030204" pitchFamily="34" charset="0"/>
              </a:rPr>
            </a:br>
            <a:endParaRPr lang="en-US" sz="20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785064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
          </p:nvPr>
        </p:nvSpPr>
        <p:spPr>
          <a:xfrm>
            <a:off x="853440" y="2783997"/>
            <a:ext cx="11064240" cy="3906364"/>
          </a:xfrm>
        </p:spPr>
        <p:txBody>
          <a:bodyPr lIns="45718" tIns="45718" rIns="45718" bIns="45718" anchor="t">
            <a:normAutofit/>
          </a:bodyPr>
          <a:lstStyle/>
          <a:p>
            <a:pPr marL="342900" indent="-228600" algn="l">
              <a:spcAft>
                <a:spcPts val="600"/>
              </a:spcAft>
              <a:buFont typeface="Arial" panose="020B0604020202020204" pitchFamily="34" charset="0"/>
              <a:buChar char="•"/>
            </a:pPr>
            <a:r>
              <a:rPr lang="en-US" sz="3600" kern="1200" dirty="0">
                <a:solidFill>
                  <a:schemeClr val="tx1"/>
                </a:solidFill>
              </a:rPr>
              <a:t>Increase awareness and understanding about </a:t>
            </a:r>
            <a:br>
              <a:rPr lang="en-US" sz="3600" kern="1200" dirty="0">
                <a:solidFill>
                  <a:schemeClr val="tx1"/>
                </a:solidFill>
              </a:rPr>
            </a:br>
            <a:r>
              <a:rPr lang="en-US" sz="3600" kern="1200" dirty="0">
                <a:solidFill>
                  <a:schemeClr val="tx1"/>
                </a:solidFill>
              </a:rPr>
              <a:t>co-occurring disorders </a:t>
            </a:r>
          </a:p>
          <a:p>
            <a:pPr marL="342900" indent="-228600" algn="l">
              <a:spcAft>
                <a:spcPts val="600"/>
              </a:spcAft>
              <a:buFont typeface="Arial" panose="020B0604020202020204" pitchFamily="34" charset="0"/>
              <a:buChar char="•"/>
            </a:pPr>
            <a:r>
              <a:rPr lang="en-US" sz="3600" kern="1200" dirty="0">
                <a:solidFill>
                  <a:schemeClr val="tx1"/>
                </a:solidFill>
              </a:rPr>
              <a:t>Create a common language about mental health</a:t>
            </a:r>
          </a:p>
          <a:p>
            <a:pPr marL="342900" indent="-228600" algn="l">
              <a:spcAft>
                <a:spcPts val="600"/>
              </a:spcAft>
              <a:buFont typeface="Arial" panose="020B0604020202020204" pitchFamily="34" charset="0"/>
              <a:buChar char="•"/>
            </a:pPr>
            <a:r>
              <a:rPr lang="en-US" sz="3600" kern="1200" dirty="0">
                <a:solidFill>
                  <a:schemeClr val="tx1"/>
                </a:solidFill>
              </a:rPr>
              <a:t>Identify unique community assets and resources </a:t>
            </a:r>
          </a:p>
          <a:p>
            <a:pPr algn="l"/>
            <a:endParaRPr lang="en-US" dirty="0"/>
          </a:p>
        </p:txBody>
      </p:sp>
      <p:sp>
        <p:nvSpPr>
          <p:cNvPr id="6" name="Title 5"/>
          <p:cNvSpPr>
            <a:spLocks noGrp="1"/>
          </p:cNvSpPr>
          <p:nvPr>
            <p:ph type="title"/>
          </p:nvPr>
        </p:nvSpPr>
        <p:spPr>
          <a:xfrm>
            <a:off x="1063729" y="576992"/>
            <a:ext cx="10363201" cy="1145128"/>
          </a:xfrm>
        </p:spPr>
        <p:txBody>
          <a:bodyPr/>
          <a:lstStyle/>
          <a:p>
            <a:r>
              <a:rPr lang="en-US" dirty="0"/>
              <a:t>Presentation Objectives</a:t>
            </a:r>
          </a:p>
        </p:txBody>
      </p:sp>
      <p:sp>
        <p:nvSpPr>
          <p:cNvPr id="8" name="TextBox 7"/>
          <p:cNvSpPr txBox="1"/>
          <p:nvPr/>
        </p:nvSpPr>
        <p:spPr>
          <a:xfrm>
            <a:off x="8351520" y="5982479"/>
            <a:ext cx="3718560"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rgbClr val="6A4A62"/>
                </a:solidFill>
                <a:effectLst/>
                <a:uFillTx/>
                <a:latin typeface="Arial" panose="020B0604020202020204" pitchFamily="34" charset="0"/>
                <a:cs typeface="Arial" panose="020B0604020202020204" pitchFamily="34" charset="0"/>
                <a:sym typeface="Calibri"/>
              </a:rPr>
              <a:t>#TogetherWeFarm</a:t>
            </a:r>
          </a:p>
        </p:txBody>
      </p:sp>
    </p:spTree>
    <p:extLst>
      <p:ext uri="{BB962C8B-B14F-4D97-AF65-F5344CB8AC3E}">
        <p14:creationId xmlns:p14="http://schemas.microsoft.com/office/powerpoint/2010/main" val="89708723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p3"/>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3"/>
          <p:cNvSpPr/>
          <p:nvPr/>
        </p:nvSpPr>
        <p:spPr>
          <a:xfrm>
            <a:off x="0" y="0"/>
            <a:ext cx="12192000" cy="2347414"/>
          </a:xfrm>
          <a:custGeom>
            <a:avLst/>
            <a:gdLst/>
            <a:ahLst/>
            <a:cxnLst/>
            <a:rect l="l" t="t" r="r" b="b"/>
            <a:pathLst>
              <a:path w="12192000" h="2347414" extrusionOk="0">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4" name="Google Shape;244;p3"/>
          <p:cNvSpPr txBox="1"/>
          <p:nvPr/>
        </p:nvSpPr>
        <p:spPr>
          <a:xfrm>
            <a:off x="671209" y="3217457"/>
            <a:ext cx="10607100" cy="315466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Sometimes referred to as a “Dual Diagnosis”</a:t>
            </a:r>
            <a:endParaRPr dirty="0">
              <a:solidFill>
                <a:schemeClr val="dk1"/>
              </a:solidFill>
            </a:endParaRPr>
          </a:p>
          <a:p>
            <a:pPr marL="285750" marR="0" lvl="0" indent="-285750" algn="l" rtl="0">
              <a:spcBef>
                <a:spcPts val="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Mental illness may develop before the SUD or the addiction may appear first</a:t>
            </a:r>
            <a:r>
              <a:rPr lang="en-US" sz="2000" dirty="0">
                <a:solidFill>
                  <a:schemeClr val="dk1"/>
                </a:solidFill>
              </a:rPr>
              <a:t>.</a:t>
            </a:r>
            <a:endParaRPr dirty="0">
              <a:solidFill>
                <a:schemeClr val="dk1"/>
              </a:solidFill>
            </a:endParaRPr>
          </a:p>
          <a:p>
            <a:pPr marL="285750" marR="0" lvl="0" indent="-285750" algn="l" rtl="0">
              <a:spcBef>
                <a:spcPts val="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In most cases, a combination of issues contributes to the diagnoses, including:</a:t>
            </a:r>
            <a:endParaRPr dirty="0"/>
          </a:p>
          <a:p>
            <a:pPr marL="742950" marR="0" lvl="1" indent="-285750" algn="l" rtl="0">
              <a:lnSpc>
                <a:spcPts val="3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Biology</a:t>
            </a:r>
            <a:endParaRPr dirty="0"/>
          </a:p>
          <a:p>
            <a:pPr marL="742950" marR="0" lvl="1" indent="-285750" algn="l" rtl="0">
              <a:lnSpc>
                <a:spcPts val="3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Genetics</a:t>
            </a:r>
            <a:endParaRPr dirty="0"/>
          </a:p>
          <a:p>
            <a:pPr marL="742950" marR="0" lvl="1" indent="-285750" algn="l" rtl="0">
              <a:lnSpc>
                <a:spcPts val="3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Trauma</a:t>
            </a:r>
            <a:endParaRPr dirty="0"/>
          </a:p>
          <a:p>
            <a:pPr marL="742950" marR="0" lvl="1" indent="-285750" algn="l" rtl="0">
              <a:lnSpc>
                <a:spcPts val="3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Environment</a:t>
            </a:r>
            <a:endParaRPr dirty="0"/>
          </a:p>
          <a:p>
            <a:pPr marL="742950" marR="0" lvl="1" indent="-285750" algn="l" rtl="0">
              <a:lnSpc>
                <a:spcPts val="3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Life experiences</a:t>
            </a:r>
            <a:endParaRPr dirty="0"/>
          </a:p>
          <a:p>
            <a:pPr marL="0" marR="0" lvl="0" indent="0" algn="l" rtl="0">
              <a:spcBef>
                <a:spcPts val="0"/>
              </a:spcBef>
              <a:spcAft>
                <a:spcPts val="0"/>
              </a:spcAft>
              <a:buNone/>
            </a:pPr>
            <a:endParaRPr dirty="0"/>
          </a:p>
        </p:txBody>
      </p:sp>
      <p:pic>
        <p:nvPicPr>
          <p:cNvPr id="246" name="Google Shape;246;p3"/>
          <p:cNvPicPr preferRelativeResize="0"/>
          <p:nvPr/>
        </p:nvPicPr>
        <p:blipFill>
          <a:blip r:embed="rId3">
            <a:alphaModFix/>
          </a:blip>
          <a:stretch>
            <a:fillRect/>
          </a:stretch>
        </p:blipFill>
        <p:spPr>
          <a:xfrm>
            <a:off x="0" y="0"/>
            <a:ext cx="12192000" cy="2033195"/>
          </a:xfrm>
          <a:prstGeom prst="rect">
            <a:avLst/>
          </a:prstGeom>
          <a:noFill/>
          <a:ln>
            <a:noFill/>
          </a:ln>
        </p:spPr>
      </p:pic>
      <p:sp>
        <p:nvSpPr>
          <p:cNvPr id="247" name="Google Shape;247;p3"/>
          <p:cNvSpPr txBox="1">
            <a:spLocks noGrp="1"/>
          </p:cNvSpPr>
          <p:nvPr>
            <p:ph type="title"/>
          </p:nvPr>
        </p:nvSpPr>
        <p:spPr>
          <a:xfrm>
            <a:off x="1039876" y="267957"/>
            <a:ext cx="10515600" cy="1348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5400"/>
              <a:buFont typeface="Arial"/>
              <a:buNone/>
            </a:pPr>
            <a:r>
              <a:rPr lang="en-US" sz="5400" dirty="0">
                <a:solidFill>
                  <a:srgbClr val="FFFFFF"/>
                </a:solidFill>
              </a:rPr>
              <a:t>Co-Occurring Disorder Definition</a:t>
            </a:r>
            <a:endParaRPr dirty="0"/>
          </a:p>
        </p:txBody>
      </p:sp>
      <p:sp>
        <p:nvSpPr>
          <p:cNvPr id="2" name="Rectangle 1">
            <a:extLst>
              <a:ext uri="{FF2B5EF4-FFF2-40B4-BE49-F238E27FC236}">
                <a16:creationId xmlns:a16="http://schemas.microsoft.com/office/drawing/2014/main" id="{4FA03C95-B220-4937-82DC-21C67EE5341E}"/>
              </a:ext>
            </a:extLst>
          </p:cNvPr>
          <p:cNvSpPr/>
          <p:nvPr/>
        </p:nvSpPr>
        <p:spPr>
          <a:xfrm>
            <a:off x="365760" y="2033195"/>
            <a:ext cx="11189716" cy="314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43" name="Google Shape;243;p3"/>
          <p:cNvSpPr txBox="1">
            <a:spLocks noGrp="1"/>
          </p:cNvSpPr>
          <p:nvPr>
            <p:ph type="body" idx="1"/>
          </p:nvPr>
        </p:nvSpPr>
        <p:spPr>
          <a:xfrm>
            <a:off x="479442" y="2209171"/>
            <a:ext cx="10990634" cy="9095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600"/>
              <a:buNone/>
            </a:pPr>
            <a:r>
              <a:rPr lang="en-US" sz="2600" b="1" dirty="0"/>
              <a:t>Co-Occurring Disorder (COD):</a:t>
            </a:r>
            <a:r>
              <a:rPr lang="en-US" sz="2600" dirty="0"/>
              <a:t> The co-existence of both a mental illness and a substance use disorder (SUD)* </a:t>
            </a:r>
            <a:r>
              <a:rPr lang="en-US" sz="1400" dirty="0"/>
              <a:t>(SAMHSA 2020)</a:t>
            </a:r>
            <a:endParaRPr sz="1400" dirty="0"/>
          </a:p>
        </p:txBody>
      </p:sp>
      <p:sp>
        <p:nvSpPr>
          <p:cNvPr id="10" name="TextBox 1">
            <a:extLst>
              <a:ext uri="{FF2B5EF4-FFF2-40B4-BE49-F238E27FC236}">
                <a16:creationId xmlns:a16="http://schemas.microsoft.com/office/drawing/2014/main" id="{6F943D6F-1523-5041-AD6C-5D8BB16EE6FB}"/>
              </a:ext>
            </a:extLst>
          </p:cNvPr>
          <p:cNvSpPr txBox="1"/>
          <p:nvPr/>
        </p:nvSpPr>
        <p:spPr>
          <a:xfrm>
            <a:off x="9611589" y="6335016"/>
            <a:ext cx="2257425" cy="3783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6A4A62"/>
                </a:solidFill>
                <a:latin typeface="Arial"/>
                <a:cs typeface="Arial"/>
              </a:rPr>
              <a:t>#TogetherWeFarm</a:t>
            </a:r>
            <a:endParaRPr lang="en-US" dirty="0">
              <a:solidFill>
                <a:srgbClr val="6A4A62"/>
              </a:solidFill>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9E2C-0C60-48F7-BC9A-749DA8B0A409}"/>
              </a:ext>
            </a:extLst>
          </p:cNvPr>
          <p:cNvSpPr>
            <a:spLocks noGrp="1"/>
          </p:cNvSpPr>
          <p:nvPr>
            <p:ph type="title"/>
          </p:nvPr>
        </p:nvSpPr>
        <p:spPr/>
        <p:txBody>
          <a:bodyPr>
            <a:normAutofit/>
          </a:bodyPr>
          <a:lstStyle/>
          <a:p>
            <a:r>
              <a:rPr lang="en-US" sz="4500" dirty="0">
                <a:solidFill>
                  <a:srgbClr val="6A4A62"/>
                </a:solidFill>
                <a:latin typeface="Arial" panose="020B0604020202020204" pitchFamily="34" charset="0"/>
                <a:cs typeface="Arial" panose="020B0604020202020204" pitchFamily="34" charset="0"/>
              </a:rPr>
              <a:t>Protective Factors for CODs </a:t>
            </a:r>
          </a:p>
        </p:txBody>
      </p:sp>
      <p:sp>
        <p:nvSpPr>
          <p:cNvPr id="4" name="TextBox 1">
            <a:extLst>
              <a:ext uri="{FF2B5EF4-FFF2-40B4-BE49-F238E27FC236}">
                <a16:creationId xmlns:a16="http://schemas.microsoft.com/office/drawing/2014/main" id="{05B1EDD4-00AA-364C-89A5-AB94EBEE9CD6}"/>
              </a:ext>
            </a:extLst>
          </p:cNvPr>
          <p:cNvSpPr txBox="1"/>
          <p:nvPr/>
        </p:nvSpPr>
        <p:spPr>
          <a:xfrm>
            <a:off x="8362861" y="6015821"/>
            <a:ext cx="3463481"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6A4A62"/>
                </a:solidFill>
                <a:latin typeface="Arial"/>
                <a:cs typeface="Arial"/>
              </a:rPr>
              <a:t>#TogetherWeFarm</a:t>
            </a:r>
            <a:endParaRPr lang="en-US" sz="2500" dirty="0">
              <a:solidFill>
                <a:srgbClr val="6A4A62"/>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394FD7E4-9979-447E-B05F-4477534158AB}"/>
              </a:ext>
            </a:extLst>
          </p:cNvPr>
          <p:cNvSpPr txBox="1">
            <a:spLocks/>
          </p:cNvSpPr>
          <p:nvPr/>
        </p:nvSpPr>
        <p:spPr>
          <a:xfrm>
            <a:off x="1136373" y="1908246"/>
            <a:ext cx="10210767" cy="413695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9pPr>
          </a:lstStyle>
          <a:p>
            <a:pPr marL="579120" hangingPunct="1">
              <a:lnSpc>
                <a:spcPct val="150000"/>
              </a:lnSpc>
            </a:pPr>
            <a:r>
              <a:rPr lang="en-US" sz="4000" dirty="0"/>
              <a:t>Positive self-image</a:t>
            </a:r>
            <a:endParaRPr lang="en-US"/>
          </a:p>
          <a:p>
            <a:pPr marL="579120" hangingPunct="1">
              <a:lnSpc>
                <a:spcPct val="150000"/>
              </a:lnSpc>
            </a:pPr>
            <a:r>
              <a:rPr lang="en-US" sz="4000" dirty="0"/>
              <a:t>Self-control</a:t>
            </a:r>
          </a:p>
          <a:p>
            <a:pPr marL="579120" hangingPunct="1">
              <a:lnSpc>
                <a:spcPct val="150000"/>
              </a:lnSpc>
            </a:pPr>
            <a:r>
              <a:rPr lang="en-US" sz="4000" dirty="0"/>
              <a:t>Social competence</a:t>
            </a:r>
          </a:p>
          <a:p>
            <a:pPr marL="579120" hangingPunct="1">
              <a:lnSpc>
                <a:spcPct val="150000"/>
              </a:lnSpc>
            </a:pPr>
            <a:r>
              <a:rPr lang="en-US" sz="4000" dirty="0"/>
              <a:t>Strong social support</a:t>
            </a:r>
          </a:p>
          <a:p>
            <a:pPr hangingPunct="1"/>
            <a:endParaRPr lang="en-US" dirty="0">
              <a:latin typeface="Arial" panose="020B0604020202020204" pitchFamily="34" charset="0"/>
              <a:cs typeface="Arial" panose="020B0604020202020204" pitchFamily="34" charset="0"/>
            </a:endParaRPr>
          </a:p>
          <a:p>
            <a:pPr hangingPunct="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08020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2A3CE1-B392-4511-9A92-FAD551B0225C}"/>
              </a:ext>
            </a:extLst>
          </p:cNvPr>
          <p:cNvSpPr>
            <a:spLocks noGrp="1"/>
          </p:cNvSpPr>
          <p:nvPr>
            <p:ph sz="half" idx="1"/>
          </p:nvPr>
        </p:nvSpPr>
        <p:spPr>
          <a:xfrm>
            <a:off x="455107" y="2438400"/>
            <a:ext cx="5181600" cy="4072050"/>
          </a:xfrm>
          <a:ln w="38100">
            <a:solidFill>
              <a:srgbClr val="6A4A62"/>
            </a:solidFill>
          </a:ln>
        </p:spPr>
        <p:txBody>
          <a:bodyPr vert="horz" lIns="91440" tIns="45720" rIns="91440" bIns="45720" rtlCol="0" anchor="t">
            <a:normAutofit/>
          </a:bodyPr>
          <a:lstStyle/>
          <a:p>
            <a:endParaRPr lang="en-US" sz="1100" dirty="0">
              <a:latin typeface="Arial" panose="020B0604020202020204" pitchFamily="34" charset="0"/>
              <a:cs typeface="Arial" panose="020B0604020202020204" pitchFamily="34" charset="0"/>
            </a:endParaRPr>
          </a:p>
          <a:p>
            <a:pPr marL="0" indent="0">
              <a:buNone/>
            </a:pPr>
            <a:endParaRPr lang="en-US" sz="1100" dirty="0">
              <a:latin typeface="Arial" panose="020B0604020202020204" pitchFamily="34" charset="0"/>
              <a:cs typeface="Arial" panose="020B0604020202020204" pitchFamily="34" charset="0"/>
            </a:endParaRPr>
          </a:p>
          <a:p>
            <a:pPr>
              <a:lnSpc>
                <a:spcPts val="2500"/>
              </a:lnSpc>
            </a:pPr>
            <a:r>
              <a:rPr lang="en-US" sz="2400" dirty="0">
                <a:latin typeface="Arial" panose="020B0604020202020204" pitchFamily="34" charset="0"/>
                <a:cs typeface="Arial" panose="020B0604020202020204" pitchFamily="34" charset="0"/>
              </a:rPr>
              <a:t>AUD is a medical condition.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It is a chronic relapsing brain disorder characterized by an impaired ability to stop or control alcohol use despite adverse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social, occupational, or health consequences.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a:cs typeface="Arial"/>
              </a:rPr>
              <a:t>AUD can be mild, moderate, </a:t>
            </a:r>
            <a:br>
              <a:rPr lang="en-US" sz="2400" dirty="0">
                <a:latin typeface="Arial" panose="020B0604020202020204" pitchFamily="34" charset="0"/>
                <a:cs typeface="Arial" panose="020B0604020202020204" pitchFamily="34" charset="0"/>
              </a:rPr>
            </a:br>
            <a:r>
              <a:rPr lang="en-US" sz="2400" dirty="0">
                <a:latin typeface="Arial"/>
                <a:cs typeface="Arial"/>
              </a:rPr>
              <a:t>or severe.</a:t>
            </a:r>
          </a:p>
          <a:p>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0F32331-42FB-4046-A8CA-81CC31277F68}"/>
              </a:ext>
            </a:extLst>
          </p:cNvPr>
          <p:cNvSpPr>
            <a:spLocks noGrp="1"/>
          </p:cNvSpPr>
          <p:nvPr>
            <p:ph sz="half" idx="2"/>
          </p:nvPr>
        </p:nvSpPr>
        <p:spPr>
          <a:xfrm>
            <a:off x="6186994" y="2438400"/>
            <a:ext cx="5181599" cy="4072050"/>
          </a:xfrm>
          <a:ln w="38100">
            <a:solidFill>
              <a:srgbClr val="6A4A62"/>
            </a:solidFill>
          </a:ln>
        </p:spPr>
        <p:txBody>
          <a:bodyPr vert="horz" lIns="91440" tIns="45720" rIns="91440" bIns="45720" rtlCol="0" anchor="t">
            <a:normAutofit/>
          </a:bodyPr>
          <a:lstStyle/>
          <a:p>
            <a:r>
              <a:rPr lang="en-US" sz="2400" dirty="0">
                <a:latin typeface="Arial" panose="020B0604020202020204" pitchFamily="34" charset="0"/>
                <a:cs typeface="Arial" panose="020B0604020202020204" pitchFamily="34" charset="0"/>
              </a:rPr>
              <a:t>Depression is one of the most common mental health disorders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in the U.S.</a:t>
            </a:r>
          </a:p>
          <a:p>
            <a:r>
              <a:rPr lang="en-US" sz="2400" dirty="0">
                <a:latin typeface="Arial" panose="020B0604020202020204" pitchFamily="34" charset="0"/>
                <a:cs typeface="Arial" panose="020B0604020202020204" pitchFamily="34" charset="0"/>
              </a:rPr>
              <a:t>It can happen at any age.</a:t>
            </a:r>
          </a:p>
          <a:p>
            <a:r>
              <a:rPr lang="en-US" sz="2400" dirty="0">
                <a:latin typeface="Arial"/>
                <a:cs typeface="Arial"/>
              </a:rPr>
              <a:t>Depression is diagnosed when </a:t>
            </a:r>
            <a:br>
              <a:rPr lang="en-US" sz="2400" dirty="0">
                <a:latin typeface="Arial" panose="020B0604020202020204" pitchFamily="34" charset="0"/>
                <a:cs typeface="Arial" panose="020B0604020202020204" pitchFamily="34" charset="0"/>
              </a:rPr>
            </a:br>
            <a:r>
              <a:rPr lang="en-US" sz="2400" dirty="0">
                <a:latin typeface="Arial"/>
                <a:cs typeface="Arial"/>
              </a:rPr>
              <a:t>a depressed mood or a loss of interest or pleasure in daily activities occurs for mor than two weeks. The mood represents a change from the person’s baseline.</a:t>
            </a:r>
          </a:p>
        </p:txBody>
      </p:sp>
      <p:pic>
        <p:nvPicPr>
          <p:cNvPr id="5" name="Google Shape;246;p3">
            <a:extLst>
              <a:ext uri="{FF2B5EF4-FFF2-40B4-BE49-F238E27FC236}">
                <a16:creationId xmlns:a16="http://schemas.microsoft.com/office/drawing/2014/main" id="{128A5002-3620-40E6-8B9A-163DDC11F9F6}"/>
              </a:ext>
            </a:extLst>
          </p:cNvPr>
          <p:cNvPicPr preferRelativeResize="0"/>
          <p:nvPr/>
        </p:nvPicPr>
        <p:blipFill>
          <a:blip r:embed="rId3">
            <a:alphaModFix/>
          </a:blip>
          <a:stretch>
            <a:fillRect/>
          </a:stretch>
        </p:blipFill>
        <p:spPr>
          <a:xfrm>
            <a:off x="0" y="0"/>
            <a:ext cx="12192000" cy="1765299"/>
          </a:xfrm>
          <a:prstGeom prst="rect">
            <a:avLst/>
          </a:prstGeom>
          <a:noFill/>
          <a:ln>
            <a:noFill/>
          </a:ln>
        </p:spPr>
      </p:pic>
      <p:sp>
        <p:nvSpPr>
          <p:cNvPr id="6" name="Google Shape;247;p3">
            <a:extLst>
              <a:ext uri="{FF2B5EF4-FFF2-40B4-BE49-F238E27FC236}">
                <a16:creationId xmlns:a16="http://schemas.microsoft.com/office/drawing/2014/main" id="{68A7933E-E44D-40C9-B084-576620485BAC}"/>
              </a:ext>
            </a:extLst>
          </p:cNvPr>
          <p:cNvSpPr txBox="1">
            <a:spLocks/>
          </p:cNvSpPr>
          <p:nvPr/>
        </p:nvSpPr>
        <p:spPr>
          <a:xfrm>
            <a:off x="1405636" y="214169"/>
            <a:ext cx="10515600" cy="1348200"/>
          </a:xfrm>
          <a:prstGeom prst="rect">
            <a:avLst/>
          </a:prstGeom>
          <a:noFill/>
          <a:ln>
            <a:noFill/>
          </a:ln>
        </p:spPr>
        <p:txBody>
          <a:bodyPr spcFirstLastPara="1" vert="horz" wrap="square" lIns="91425" tIns="45700" rIns="91425" bIns="45700" rtlCol="0" anchor="ctr" anchorCtr="0">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FFFFFF"/>
              </a:buClr>
              <a:buSzPts val="5400"/>
              <a:buFont typeface="Arial"/>
              <a:buNone/>
            </a:pPr>
            <a:r>
              <a:rPr lang="en-US" sz="5400" dirty="0">
                <a:solidFill>
                  <a:srgbClr val="FFFFFF"/>
                </a:solidFill>
                <a:latin typeface="Arial" panose="020B0604020202020204" pitchFamily="34" charset="0"/>
                <a:cs typeface="Arial" panose="020B0604020202020204" pitchFamily="34" charset="0"/>
              </a:rPr>
              <a:t>Alcohol Use Disorder (AUD) and Depression:</a:t>
            </a:r>
            <a:br>
              <a:rPr lang="en-US" sz="5400" dirty="0">
                <a:solidFill>
                  <a:srgbClr val="FFFFFF"/>
                </a:solidFill>
                <a:latin typeface="Arial" panose="020B0604020202020204" pitchFamily="34" charset="0"/>
                <a:cs typeface="Arial" panose="020B0604020202020204" pitchFamily="34" charset="0"/>
              </a:rPr>
            </a:br>
            <a:r>
              <a:rPr lang="en-US" sz="1500" dirty="0">
                <a:solidFill>
                  <a:srgbClr val="FFFFFF"/>
                </a:solidFill>
                <a:latin typeface="Arial" panose="020B0604020202020204" pitchFamily="34" charset="0"/>
                <a:cs typeface="Arial" panose="020B0604020202020204" pitchFamily="34" charset="0"/>
              </a:rPr>
              <a:t>  </a:t>
            </a:r>
            <a:br>
              <a:rPr lang="en-US" sz="5400" dirty="0">
                <a:solidFill>
                  <a:srgbClr val="FFFFFF"/>
                </a:solidFill>
                <a:latin typeface="Arial" panose="020B0604020202020204" pitchFamily="34" charset="0"/>
                <a:cs typeface="Arial" panose="020B0604020202020204" pitchFamily="34" charset="0"/>
              </a:rPr>
            </a:br>
            <a:r>
              <a:rPr lang="en-US" sz="5400" dirty="0">
                <a:solidFill>
                  <a:srgbClr val="FFFFFF"/>
                </a:solidFill>
                <a:latin typeface="Arial" panose="020B0604020202020204" pitchFamily="34" charset="0"/>
                <a:cs typeface="Arial" panose="020B0604020202020204" pitchFamily="34" charset="0"/>
              </a:rPr>
              <a:t>A Frequently Co-Occurring Combination</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F06B67D-14E3-4F37-9CEA-DA8DFD0BEBE7}"/>
              </a:ext>
            </a:extLst>
          </p:cNvPr>
          <p:cNvSpPr txBox="1"/>
          <p:nvPr/>
        </p:nvSpPr>
        <p:spPr>
          <a:xfrm>
            <a:off x="455107" y="1848804"/>
            <a:ext cx="5181600" cy="646331"/>
          </a:xfrm>
          <a:prstGeom prst="rect">
            <a:avLst/>
          </a:prstGeom>
          <a:noFill/>
        </p:spPr>
        <p:txBody>
          <a:bodyPr wrap="square" rtlCol="0">
            <a:spAutoFit/>
          </a:bodyPr>
          <a:lstStyle/>
          <a:p>
            <a:pPr algn="ctr"/>
            <a:r>
              <a:rPr lang="en-US" sz="3600" b="1" dirty="0">
                <a:solidFill>
                  <a:srgbClr val="CC4927"/>
                </a:solidFill>
              </a:rPr>
              <a:t>AUD</a:t>
            </a:r>
          </a:p>
        </p:txBody>
      </p:sp>
      <p:sp>
        <p:nvSpPr>
          <p:cNvPr id="7" name="TextBox 6">
            <a:extLst>
              <a:ext uri="{FF2B5EF4-FFF2-40B4-BE49-F238E27FC236}">
                <a16:creationId xmlns:a16="http://schemas.microsoft.com/office/drawing/2014/main" id="{75FF1F76-CFC1-4D02-A182-FA36949F1C08}"/>
              </a:ext>
            </a:extLst>
          </p:cNvPr>
          <p:cNvSpPr txBox="1"/>
          <p:nvPr/>
        </p:nvSpPr>
        <p:spPr>
          <a:xfrm>
            <a:off x="6095999" y="1848804"/>
            <a:ext cx="5272593" cy="646331"/>
          </a:xfrm>
          <a:prstGeom prst="rect">
            <a:avLst/>
          </a:prstGeom>
          <a:noFill/>
        </p:spPr>
        <p:txBody>
          <a:bodyPr wrap="square" rtlCol="0">
            <a:spAutoFit/>
          </a:bodyPr>
          <a:lstStyle/>
          <a:p>
            <a:pPr algn="ctr"/>
            <a:r>
              <a:rPr lang="en-US" sz="3600" b="1" dirty="0">
                <a:solidFill>
                  <a:srgbClr val="CC4927"/>
                </a:solidFill>
              </a:rPr>
              <a:t>DEPRESSION</a:t>
            </a:r>
          </a:p>
        </p:txBody>
      </p:sp>
    </p:spTree>
    <p:extLst>
      <p:ext uri="{BB962C8B-B14F-4D97-AF65-F5344CB8AC3E}">
        <p14:creationId xmlns:p14="http://schemas.microsoft.com/office/powerpoint/2010/main" val="500764388"/>
      </p:ext>
    </p:extLst>
  </p:cSld>
  <p:clrMapOvr>
    <a:masterClrMapping/>
  </p:clrMapOvr>
</p:sld>
</file>

<file path=ppt/theme/theme1.xml><?xml version="1.0" encoding="utf-8"?>
<a:theme xmlns:a="http://schemas.openxmlformats.org/drawingml/2006/main" name="1_Office Theme">
  <a:themeElements>
    <a:clrScheme name="Custom 3">
      <a:dk1>
        <a:srgbClr val="000000"/>
      </a:dk1>
      <a:lt1>
        <a:srgbClr val="FFFFFF"/>
      </a:lt1>
      <a:dk2>
        <a:srgbClr val="44546A"/>
      </a:dk2>
      <a:lt2>
        <a:srgbClr val="E7E6E6"/>
      </a:lt2>
      <a:accent1>
        <a:srgbClr val="00457F"/>
      </a:accent1>
      <a:accent2>
        <a:srgbClr val="6F4863"/>
      </a:accent2>
      <a:accent3>
        <a:srgbClr val="A5A5A5"/>
      </a:accent3>
      <a:accent4>
        <a:srgbClr val="DD3B1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3385</TotalTime>
  <Words>4287</Words>
  <Application>Microsoft Office PowerPoint</Application>
  <PresentationFormat>Widescreen</PresentationFormat>
  <Paragraphs>355</Paragraphs>
  <Slides>24</Slides>
  <Notes>23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24</vt:i4>
      </vt:variant>
    </vt:vector>
  </HeadingPairs>
  <TitlesOfParts>
    <vt:vector size="31" baseType="lpstr">
      <vt:lpstr>Arial</vt:lpstr>
      <vt:lpstr>Calibri Light</vt:lpstr>
      <vt:lpstr>Calibri</vt:lpstr>
      <vt:lpstr>1_Office Theme</vt:lpstr>
      <vt:lpstr>Office Theme</vt:lpstr>
      <vt:lpstr>Office Theme</vt:lpstr>
      <vt:lpstr>Office Theme</vt:lpstr>
      <vt:lpstr>Note to Presenter</vt:lpstr>
      <vt:lpstr>Co-Occurring Disorders: A Community Conversation  Farm Stress and Mental Health </vt:lpstr>
      <vt:lpstr>PowerPoint Presentation</vt:lpstr>
      <vt:lpstr>PowerPoint Presentation</vt:lpstr>
      <vt:lpstr>Language Matters </vt:lpstr>
      <vt:lpstr>Presentation Objectives</vt:lpstr>
      <vt:lpstr>Co-Occurring Disorder Definition</vt:lpstr>
      <vt:lpstr>Protective Factors for CODs </vt:lpstr>
      <vt:lpstr>PowerPoint Presentation</vt:lpstr>
      <vt:lpstr>PowerPoint Presentation</vt:lpstr>
      <vt:lpstr>PowerPoint Presentation</vt:lpstr>
      <vt:lpstr>PowerPoint Presentation</vt:lpstr>
      <vt:lpstr>How Much Alcohol Is Too Much?</vt:lpstr>
      <vt:lpstr>Depression</vt:lpstr>
      <vt:lpstr>Farm Stress Definition</vt:lpstr>
      <vt:lpstr>How Does Farm Stress Impact CODs?</vt:lpstr>
      <vt:lpstr>Co-Occurring Disorders in Our Rural Communities </vt:lpstr>
      <vt:lpstr>Starting the Community Conversation</vt:lpstr>
      <vt:lpstr>The Community Conversation </vt:lpstr>
      <vt:lpstr>Starting the Community Conversation </vt:lpstr>
      <vt:lpstr>PowerPoint Presentation</vt:lpstr>
      <vt:lpstr>PowerPoint Presentation</vt:lpstr>
      <vt:lpstr>TTC Resources</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Robinson, Lauren</dc:creator>
  <cp:lastModifiedBy>Genevieve Berry</cp:lastModifiedBy>
  <cp:revision>173</cp:revision>
  <dcterms:created xsi:type="dcterms:W3CDTF">2021-01-21T21:35:33Z</dcterms:created>
  <dcterms:modified xsi:type="dcterms:W3CDTF">2021-08-30T23:55:19Z</dcterms:modified>
</cp:coreProperties>
</file>