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Lst>
  <p:notesMasterIdLst>
    <p:notesMasterId r:id="rId24"/>
  </p:notesMasterIdLst>
  <p:sldIdLst>
    <p:sldId id="256" r:id="rId5"/>
    <p:sldId id="261" r:id="rId6"/>
    <p:sldId id="257" r:id="rId7"/>
    <p:sldId id="272" r:id="rId8"/>
    <p:sldId id="258" r:id="rId9"/>
    <p:sldId id="276" r:id="rId10"/>
    <p:sldId id="259" r:id="rId11"/>
    <p:sldId id="263" r:id="rId12"/>
    <p:sldId id="265" r:id="rId13"/>
    <p:sldId id="260" r:id="rId14"/>
    <p:sldId id="262" r:id="rId15"/>
    <p:sldId id="266" r:id="rId16"/>
    <p:sldId id="267" r:id="rId17"/>
    <p:sldId id="268" r:id="rId18"/>
    <p:sldId id="264" r:id="rId19"/>
    <p:sldId id="270" r:id="rId20"/>
    <p:sldId id="277" r:id="rId21"/>
    <p:sldId id="278"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E0E17-3159-BEB7-2078-BC20D5E6E0FA}" v="10" dt="2022-11-08T17:51:54.922"/>
    <p1510:client id="{D580AFC8-345B-AE52-1BC8-F3323D478EBF}" v="1" dt="2022-11-08T22:12:55.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le Orsi" userId="S::gorsi@uw.edu::a9327dc5-0e06-40af-a2c0-72d50d189f2b" providerId="AD" clId="Web-{73AE0E17-3159-BEB7-2078-BC20D5E6E0FA}"/>
    <pc:docChg chg="modSld">
      <pc:chgData name="Gabrielle Orsi" userId="S::gorsi@uw.edu::a9327dc5-0e06-40af-a2c0-72d50d189f2b" providerId="AD" clId="Web-{73AE0E17-3159-BEB7-2078-BC20D5E6E0FA}" dt="2022-11-08T17:51:54.922" v="7" actId="1076"/>
      <pc:docMkLst>
        <pc:docMk/>
      </pc:docMkLst>
      <pc:sldChg chg="modSp">
        <pc:chgData name="Gabrielle Orsi" userId="S::gorsi@uw.edu::a9327dc5-0e06-40af-a2c0-72d50d189f2b" providerId="AD" clId="Web-{73AE0E17-3159-BEB7-2078-BC20D5E6E0FA}" dt="2022-11-08T17:50:36.092" v="1" actId="20577"/>
        <pc:sldMkLst>
          <pc:docMk/>
          <pc:sldMk cId="2234479477" sldId="261"/>
        </pc:sldMkLst>
        <pc:spChg chg="mod">
          <ac:chgData name="Gabrielle Orsi" userId="S::gorsi@uw.edu::a9327dc5-0e06-40af-a2c0-72d50d189f2b" providerId="AD" clId="Web-{73AE0E17-3159-BEB7-2078-BC20D5E6E0FA}" dt="2022-11-08T17:50:36.092" v="1" actId="20577"/>
          <ac:spMkLst>
            <pc:docMk/>
            <pc:sldMk cId="2234479477" sldId="261"/>
            <ac:spMk id="3" creationId="{DF606BB2-AC48-9B49-BD24-F8771B1C8725}"/>
          </ac:spMkLst>
        </pc:spChg>
      </pc:sldChg>
      <pc:sldChg chg="modSp">
        <pc:chgData name="Gabrielle Orsi" userId="S::gorsi@uw.edu::a9327dc5-0e06-40af-a2c0-72d50d189f2b" providerId="AD" clId="Web-{73AE0E17-3159-BEB7-2078-BC20D5E6E0FA}" dt="2022-11-08T17:51:54.922" v="7" actId="1076"/>
        <pc:sldMkLst>
          <pc:docMk/>
          <pc:sldMk cId="3938705214" sldId="269"/>
        </pc:sldMkLst>
        <pc:spChg chg="mod">
          <ac:chgData name="Gabrielle Orsi" userId="S::gorsi@uw.edu::a9327dc5-0e06-40af-a2c0-72d50d189f2b" providerId="AD" clId="Web-{73AE0E17-3159-BEB7-2078-BC20D5E6E0FA}" dt="2022-11-08T17:51:53.250" v="6" actId="1076"/>
          <ac:spMkLst>
            <pc:docMk/>
            <pc:sldMk cId="3938705214" sldId="269"/>
            <ac:spMk id="5" creationId="{958C9706-2412-B748-B919-D70928C0907F}"/>
          </ac:spMkLst>
        </pc:spChg>
        <pc:spChg chg="mod">
          <ac:chgData name="Gabrielle Orsi" userId="S::gorsi@uw.edu::a9327dc5-0e06-40af-a2c0-72d50d189f2b" providerId="AD" clId="Web-{73AE0E17-3159-BEB7-2078-BC20D5E6E0FA}" dt="2022-11-08T17:51:54.922" v="7" actId="1076"/>
          <ac:spMkLst>
            <pc:docMk/>
            <pc:sldMk cId="3938705214" sldId="269"/>
            <ac:spMk id="6" creationId="{2399EBC0-0E67-F040-B91D-FFAC88EF32EE}"/>
          </ac:spMkLst>
        </pc:spChg>
      </pc:sldChg>
    </pc:docChg>
  </pc:docChgLst>
  <pc:docChgLst>
    <pc:chgData name="Gabrielle Orsi" userId="S::gorsi@uw.edu::a9327dc5-0e06-40af-a2c0-72d50d189f2b" providerId="AD" clId="Web-{D580AFC8-345B-AE52-1BC8-F3323D478EBF}"/>
    <pc:docChg chg="modSld">
      <pc:chgData name="Gabrielle Orsi" userId="S::gorsi@uw.edu::a9327dc5-0e06-40af-a2c0-72d50d189f2b" providerId="AD" clId="Web-{D580AFC8-345B-AE52-1BC8-F3323D478EBF}" dt="2022-11-08T22:12:55.189" v="0" actId="20577"/>
      <pc:docMkLst>
        <pc:docMk/>
      </pc:docMkLst>
      <pc:sldChg chg="modSp">
        <pc:chgData name="Gabrielle Orsi" userId="S::gorsi@uw.edu::a9327dc5-0e06-40af-a2c0-72d50d189f2b" providerId="AD" clId="Web-{D580AFC8-345B-AE52-1BC8-F3323D478EBF}" dt="2022-11-08T22:12:55.189" v="0" actId="20577"/>
        <pc:sldMkLst>
          <pc:docMk/>
          <pc:sldMk cId="1093753694" sldId="256"/>
        </pc:sldMkLst>
        <pc:spChg chg="mod">
          <ac:chgData name="Gabrielle Orsi" userId="S::gorsi@uw.edu::a9327dc5-0e06-40af-a2c0-72d50d189f2b" providerId="AD" clId="Web-{D580AFC8-345B-AE52-1BC8-F3323D478EBF}" dt="2022-11-08T22:12:55.189" v="0" actId="20577"/>
          <ac:spMkLst>
            <pc:docMk/>
            <pc:sldMk cId="1093753694" sldId="256"/>
            <ac:spMk id="3" creationId="{384F165C-54C1-B942-BE55-9B275EAB5C6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C3BD8-F31D-4380-AD88-73FD3734290F}"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DA1C1ACD-D51B-4CE7-B73F-7718CCB9DF55}">
      <dgm:prSet/>
      <dgm:spPr/>
      <dgm:t>
        <a:bodyPr/>
        <a:lstStyle/>
        <a:p>
          <a:r>
            <a:rPr lang="en-US"/>
            <a:t>Individual character</a:t>
          </a:r>
        </a:p>
      </dgm:t>
    </dgm:pt>
    <dgm:pt modelId="{350AE334-94E4-4444-A5F8-A46B9B0D92C0}" type="parTrans" cxnId="{F5B7414C-D81C-4DF2-8C53-F51B73F3944A}">
      <dgm:prSet/>
      <dgm:spPr/>
      <dgm:t>
        <a:bodyPr/>
        <a:lstStyle/>
        <a:p>
          <a:endParaRPr lang="en-US"/>
        </a:p>
      </dgm:t>
    </dgm:pt>
    <dgm:pt modelId="{D2DCFBF9-611E-4C40-B77A-558C30FEF09A}" type="sibTrans" cxnId="{F5B7414C-D81C-4DF2-8C53-F51B73F3944A}">
      <dgm:prSet/>
      <dgm:spPr/>
      <dgm:t>
        <a:bodyPr/>
        <a:lstStyle/>
        <a:p>
          <a:endParaRPr lang="en-US"/>
        </a:p>
      </dgm:t>
    </dgm:pt>
    <dgm:pt modelId="{C794DCE8-BB58-4A99-A4E3-D330E11578A0}">
      <dgm:prSet/>
      <dgm:spPr/>
      <dgm:t>
        <a:bodyPr/>
        <a:lstStyle/>
        <a:p>
          <a:r>
            <a:rPr lang="en-US"/>
            <a:t>Relational character</a:t>
          </a:r>
        </a:p>
      </dgm:t>
    </dgm:pt>
    <dgm:pt modelId="{78A57466-A19A-477E-8270-C56AC875F914}" type="parTrans" cxnId="{98AC9E47-8FE5-4673-A413-4B2F88B0CEE6}">
      <dgm:prSet/>
      <dgm:spPr/>
      <dgm:t>
        <a:bodyPr/>
        <a:lstStyle/>
        <a:p>
          <a:endParaRPr lang="en-US"/>
        </a:p>
      </dgm:t>
    </dgm:pt>
    <dgm:pt modelId="{AF2993B0-D41D-4BF7-96CB-A15B7950B443}" type="sibTrans" cxnId="{98AC9E47-8FE5-4673-A413-4B2F88B0CEE6}">
      <dgm:prSet/>
      <dgm:spPr/>
      <dgm:t>
        <a:bodyPr/>
        <a:lstStyle/>
        <a:p>
          <a:endParaRPr lang="en-US"/>
        </a:p>
      </dgm:t>
    </dgm:pt>
    <dgm:pt modelId="{A57C7B52-658B-4B1A-919B-11B6F0A7DAEE}">
      <dgm:prSet/>
      <dgm:spPr/>
      <dgm:t>
        <a:bodyPr/>
        <a:lstStyle/>
        <a:p>
          <a:r>
            <a:rPr lang="en-US"/>
            <a:t>Systemic character</a:t>
          </a:r>
        </a:p>
      </dgm:t>
    </dgm:pt>
    <dgm:pt modelId="{CF64A2E9-092B-4BA8-836D-CAA48B9511F4}" type="parTrans" cxnId="{3D69D25A-25D5-47A2-A250-5562201C47D3}">
      <dgm:prSet/>
      <dgm:spPr/>
      <dgm:t>
        <a:bodyPr/>
        <a:lstStyle/>
        <a:p>
          <a:endParaRPr lang="en-US"/>
        </a:p>
      </dgm:t>
    </dgm:pt>
    <dgm:pt modelId="{74DB4D40-3796-4CB4-804C-35DC5C0E74C6}" type="sibTrans" cxnId="{3D69D25A-25D5-47A2-A250-5562201C47D3}">
      <dgm:prSet/>
      <dgm:spPr/>
      <dgm:t>
        <a:bodyPr/>
        <a:lstStyle/>
        <a:p>
          <a:endParaRPr lang="en-US"/>
        </a:p>
      </dgm:t>
    </dgm:pt>
    <dgm:pt modelId="{100EB084-A159-443F-94B7-E41B007CFC2C}">
      <dgm:prSet/>
      <dgm:spPr/>
      <dgm:t>
        <a:bodyPr/>
        <a:lstStyle/>
        <a:p>
          <a:r>
            <a:rPr lang="en-US"/>
            <a:t>Betrayals</a:t>
          </a:r>
        </a:p>
      </dgm:t>
    </dgm:pt>
    <dgm:pt modelId="{6EE48857-8233-4DC0-9137-4FD673483042}" type="parTrans" cxnId="{AB8E129F-9697-474F-B1CA-852955A242DC}">
      <dgm:prSet/>
      <dgm:spPr/>
      <dgm:t>
        <a:bodyPr/>
        <a:lstStyle/>
        <a:p>
          <a:endParaRPr lang="en-US"/>
        </a:p>
      </dgm:t>
    </dgm:pt>
    <dgm:pt modelId="{F31387B2-180B-4E35-9479-9581805EA42B}" type="sibTrans" cxnId="{AB8E129F-9697-474F-B1CA-852955A242DC}">
      <dgm:prSet/>
      <dgm:spPr/>
      <dgm:t>
        <a:bodyPr/>
        <a:lstStyle/>
        <a:p>
          <a:endParaRPr lang="en-US"/>
        </a:p>
      </dgm:t>
    </dgm:pt>
    <dgm:pt modelId="{3466F855-8B5A-4FB0-910D-D98A0E233EF9}">
      <dgm:prSet/>
      <dgm:spPr/>
      <dgm:t>
        <a:bodyPr/>
        <a:lstStyle/>
        <a:p>
          <a:r>
            <a:rPr lang="en-US"/>
            <a:t>No conflict</a:t>
          </a:r>
        </a:p>
      </dgm:t>
    </dgm:pt>
    <dgm:pt modelId="{292D52B1-128F-4EFD-818E-2B8CFB99E17C}" type="parTrans" cxnId="{0C4647A7-9214-48EB-95A6-D2F7BFA8A428}">
      <dgm:prSet/>
      <dgm:spPr/>
      <dgm:t>
        <a:bodyPr/>
        <a:lstStyle/>
        <a:p>
          <a:endParaRPr lang="en-US"/>
        </a:p>
      </dgm:t>
    </dgm:pt>
    <dgm:pt modelId="{64597408-1468-4620-95D5-F3580F0BD711}" type="sibTrans" cxnId="{0C4647A7-9214-48EB-95A6-D2F7BFA8A428}">
      <dgm:prSet/>
      <dgm:spPr/>
      <dgm:t>
        <a:bodyPr/>
        <a:lstStyle/>
        <a:p>
          <a:endParaRPr lang="en-US"/>
        </a:p>
      </dgm:t>
    </dgm:pt>
    <dgm:pt modelId="{7B42C620-4195-4099-A821-64A065EC902B}">
      <dgm:prSet/>
      <dgm:spPr/>
      <dgm:t>
        <a:bodyPr/>
        <a:lstStyle/>
        <a:p>
          <a:r>
            <a:rPr lang="en-US"/>
            <a:t>Transgressions</a:t>
          </a:r>
        </a:p>
      </dgm:t>
    </dgm:pt>
    <dgm:pt modelId="{B5FA1642-7470-4C4E-B5BB-BAB02AB65F4D}" type="parTrans" cxnId="{F782CB65-D30A-4E1C-ADDA-3329D66E2CC9}">
      <dgm:prSet/>
      <dgm:spPr/>
      <dgm:t>
        <a:bodyPr/>
        <a:lstStyle/>
        <a:p>
          <a:endParaRPr lang="en-US"/>
        </a:p>
      </dgm:t>
    </dgm:pt>
    <dgm:pt modelId="{EBCAAD24-339C-45EC-BB48-22EAAC522DD5}" type="sibTrans" cxnId="{F782CB65-D30A-4E1C-ADDA-3329D66E2CC9}">
      <dgm:prSet/>
      <dgm:spPr/>
      <dgm:t>
        <a:bodyPr/>
        <a:lstStyle/>
        <a:p>
          <a:endParaRPr lang="en-US"/>
        </a:p>
      </dgm:t>
    </dgm:pt>
    <dgm:pt modelId="{C224DB0F-DB78-4E67-B218-B82232D224FB}">
      <dgm:prSet/>
      <dgm:spPr/>
      <dgm:t>
        <a:bodyPr/>
        <a:lstStyle/>
        <a:p>
          <a:r>
            <a:rPr lang="en-US"/>
            <a:t>Personal struggles</a:t>
          </a:r>
        </a:p>
      </dgm:t>
    </dgm:pt>
    <dgm:pt modelId="{D889643B-5BC1-4973-A6B3-59A3632C0365}" type="parTrans" cxnId="{121C1AEB-F41F-48FC-9F91-254F1E0CD16E}">
      <dgm:prSet/>
      <dgm:spPr/>
      <dgm:t>
        <a:bodyPr/>
        <a:lstStyle/>
        <a:p>
          <a:endParaRPr lang="en-US"/>
        </a:p>
      </dgm:t>
    </dgm:pt>
    <dgm:pt modelId="{D2FFCB9C-0B7E-40C9-9E9C-B4194EA64CAD}" type="sibTrans" cxnId="{121C1AEB-F41F-48FC-9F91-254F1E0CD16E}">
      <dgm:prSet/>
      <dgm:spPr/>
      <dgm:t>
        <a:bodyPr/>
        <a:lstStyle/>
        <a:p>
          <a:endParaRPr lang="en-US"/>
        </a:p>
      </dgm:t>
    </dgm:pt>
    <dgm:pt modelId="{A6D2F2B0-5AD8-42E7-98F5-53DD16A66A29}">
      <dgm:prSet/>
      <dgm:spPr/>
      <dgm:t>
        <a:bodyPr/>
        <a:lstStyle/>
        <a:p>
          <a:r>
            <a:rPr lang="en-US"/>
            <a:t>Personal growth or continuity of military culture</a:t>
          </a:r>
        </a:p>
      </dgm:t>
    </dgm:pt>
    <dgm:pt modelId="{2CA23992-1195-4DD1-BDE3-5B3E1E1E432E}" type="parTrans" cxnId="{693CF8A5-3365-4DAD-B69D-9D5E98FAC698}">
      <dgm:prSet/>
      <dgm:spPr/>
      <dgm:t>
        <a:bodyPr/>
        <a:lstStyle/>
        <a:p>
          <a:endParaRPr lang="en-US"/>
        </a:p>
      </dgm:t>
    </dgm:pt>
    <dgm:pt modelId="{3053E18F-4C64-40C7-AF6F-C9C95B489E05}" type="sibTrans" cxnId="{693CF8A5-3365-4DAD-B69D-9D5E98FAC698}">
      <dgm:prSet/>
      <dgm:spPr/>
      <dgm:t>
        <a:bodyPr/>
        <a:lstStyle/>
        <a:p>
          <a:endParaRPr lang="en-US"/>
        </a:p>
      </dgm:t>
    </dgm:pt>
    <dgm:pt modelId="{233BF04E-F354-4AB5-950F-6FFF0A690C21}">
      <dgm:prSet/>
      <dgm:spPr/>
      <dgm:t>
        <a:bodyPr/>
        <a:lstStyle/>
        <a:p>
          <a:r>
            <a:rPr lang="en-US"/>
            <a:t>Limited help sources</a:t>
          </a:r>
        </a:p>
      </dgm:t>
    </dgm:pt>
    <dgm:pt modelId="{434A9817-3D4A-49D4-AB52-9C1EA5F43F3D}" type="parTrans" cxnId="{A780EE0D-608C-4033-BE14-26819454D002}">
      <dgm:prSet/>
      <dgm:spPr/>
      <dgm:t>
        <a:bodyPr/>
        <a:lstStyle/>
        <a:p>
          <a:endParaRPr lang="en-US"/>
        </a:p>
      </dgm:t>
    </dgm:pt>
    <dgm:pt modelId="{F42CEB9C-0693-4705-B884-670610301E5D}" type="sibTrans" cxnId="{A780EE0D-608C-4033-BE14-26819454D002}">
      <dgm:prSet/>
      <dgm:spPr/>
      <dgm:t>
        <a:bodyPr/>
        <a:lstStyle/>
        <a:p>
          <a:endParaRPr lang="en-US"/>
        </a:p>
      </dgm:t>
    </dgm:pt>
    <dgm:pt modelId="{ECD0C7D3-0623-5C40-A11D-613335956474}" type="pres">
      <dgm:prSet presAssocID="{468C3BD8-F31D-4380-AD88-73FD3734290F}" presName="diagram" presStyleCnt="0">
        <dgm:presLayoutVars>
          <dgm:dir/>
          <dgm:resizeHandles val="exact"/>
        </dgm:presLayoutVars>
      </dgm:prSet>
      <dgm:spPr/>
    </dgm:pt>
    <dgm:pt modelId="{8625095E-FE2A-7049-9E60-C0913E56DE9A}" type="pres">
      <dgm:prSet presAssocID="{DA1C1ACD-D51B-4CE7-B73F-7718CCB9DF55}" presName="node" presStyleLbl="node1" presStyleIdx="0" presStyleCnt="9">
        <dgm:presLayoutVars>
          <dgm:bulletEnabled val="1"/>
        </dgm:presLayoutVars>
      </dgm:prSet>
      <dgm:spPr/>
    </dgm:pt>
    <dgm:pt modelId="{9DBCB3B9-599C-3040-9A7D-333EAF2BB83F}" type="pres">
      <dgm:prSet presAssocID="{D2DCFBF9-611E-4C40-B77A-558C30FEF09A}" presName="sibTrans" presStyleCnt="0"/>
      <dgm:spPr/>
    </dgm:pt>
    <dgm:pt modelId="{B57CC748-3631-B341-90DA-EC7190E2949D}" type="pres">
      <dgm:prSet presAssocID="{C794DCE8-BB58-4A99-A4E3-D330E11578A0}" presName="node" presStyleLbl="node1" presStyleIdx="1" presStyleCnt="9">
        <dgm:presLayoutVars>
          <dgm:bulletEnabled val="1"/>
        </dgm:presLayoutVars>
      </dgm:prSet>
      <dgm:spPr/>
    </dgm:pt>
    <dgm:pt modelId="{6AD1C08A-E52B-7D4B-9F7B-B4C66E0472C8}" type="pres">
      <dgm:prSet presAssocID="{AF2993B0-D41D-4BF7-96CB-A15B7950B443}" presName="sibTrans" presStyleCnt="0"/>
      <dgm:spPr/>
    </dgm:pt>
    <dgm:pt modelId="{C89F7745-C359-6B47-B9A1-658C8A621237}" type="pres">
      <dgm:prSet presAssocID="{A57C7B52-658B-4B1A-919B-11B6F0A7DAEE}" presName="node" presStyleLbl="node1" presStyleIdx="2" presStyleCnt="9">
        <dgm:presLayoutVars>
          <dgm:bulletEnabled val="1"/>
        </dgm:presLayoutVars>
      </dgm:prSet>
      <dgm:spPr/>
    </dgm:pt>
    <dgm:pt modelId="{40EE98C5-AA1E-8F49-9381-F78209E3D651}" type="pres">
      <dgm:prSet presAssocID="{74DB4D40-3796-4CB4-804C-35DC5C0E74C6}" presName="sibTrans" presStyleCnt="0"/>
      <dgm:spPr/>
    </dgm:pt>
    <dgm:pt modelId="{486F4462-AFC5-8D4A-A271-634F12FA0AB4}" type="pres">
      <dgm:prSet presAssocID="{100EB084-A159-443F-94B7-E41B007CFC2C}" presName="node" presStyleLbl="node1" presStyleIdx="3" presStyleCnt="9">
        <dgm:presLayoutVars>
          <dgm:bulletEnabled val="1"/>
        </dgm:presLayoutVars>
      </dgm:prSet>
      <dgm:spPr/>
    </dgm:pt>
    <dgm:pt modelId="{470DF6ED-2AD1-F545-92A2-867C72068D8A}" type="pres">
      <dgm:prSet presAssocID="{F31387B2-180B-4E35-9479-9581805EA42B}" presName="sibTrans" presStyleCnt="0"/>
      <dgm:spPr/>
    </dgm:pt>
    <dgm:pt modelId="{12F9FBDE-5475-E140-83B0-4EEC0D5025F6}" type="pres">
      <dgm:prSet presAssocID="{3466F855-8B5A-4FB0-910D-D98A0E233EF9}" presName="node" presStyleLbl="node1" presStyleIdx="4" presStyleCnt="9">
        <dgm:presLayoutVars>
          <dgm:bulletEnabled val="1"/>
        </dgm:presLayoutVars>
      </dgm:prSet>
      <dgm:spPr/>
    </dgm:pt>
    <dgm:pt modelId="{F0D89245-1D9A-C54D-BE4A-65B459FE0993}" type="pres">
      <dgm:prSet presAssocID="{64597408-1468-4620-95D5-F3580F0BD711}" presName="sibTrans" presStyleCnt="0"/>
      <dgm:spPr/>
    </dgm:pt>
    <dgm:pt modelId="{0DE4F5E2-D384-954E-A405-BDC4EF6653D8}" type="pres">
      <dgm:prSet presAssocID="{7B42C620-4195-4099-A821-64A065EC902B}" presName="node" presStyleLbl="node1" presStyleIdx="5" presStyleCnt="9">
        <dgm:presLayoutVars>
          <dgm:bulletEnabled val="1"/>
        </dgm:presLayoutVars>
      </dgm:prSet>
      <dgm:spPr/>
    </dgm:pt>
    <dgm:pt modelId="{BCCF5B39-491B-6C4B-A6F3-27774B6965EF}" type="pres">
      <dgm:prSet presAssocID="{EBCAAD24-339C-45EC-BB48-22EAAC522DD5}" presName="sibTrans" presStyleCnt="0"/>
      <dgm:spPr/>
    </dgm:pt>
    <dgm:pt modelId="{211D1FC9-50AA-C543-8E72-395EC3CCFC63}" type="pres">
      <dgm:prSet presAssocID="{C224DB0F-DB78-4E67-B218-B82232D224FB}" presName="node" presStyleLbl="node1" presStyleIdx="6" presStyleCnt="9">
        <dgm:presLayoutVars>
          <dgm:bulletEnabled val="1"/>
        </dgm:presLayoutVars>
      </dgm:prSet>
      <dgm:spPr/>
    </dgm:pt>
    <dgm:pt modelId="{2278C15C-1C13-1E49-985D-30B3B50D0E6B}" type="pres">
      <dgm:prSet presAssocID="{D2FFCB9C-0B7E-40C9-9E9C-B4194EA64CAD}" presName="sibTrans" presStyleCnt="0"/>
      <dgm:spPr/>
    </dgm:pt>
    <dgm:pt modelId="{A2390B87-969E-E748-9972-B77A949F1FF3}" type="pres">
      <dgm:prSet presAssocID="{A6D2F2B0-5AD8-42E7-98F5-53DD16A66A29}" presName="node" presStyleLbl="node1" presStyleIdx="7" presStyleCnt="9">
        <dgm:presLayoutVars>
          <dgm:bulletEnabled val="1"/>
        </dgm:presLayoutVars>
      </dgm:prSet>
      <dgm:spPr/>
    </dgm:pt>
    <dgm:pt modelId="{ADCE6B7A-C06F-E04A-AB00-C37B0139C6D5}" type="pres">
      <dgm:prSet presAssocID="{3053E18F-4C64-40C7-AF6F-C9C95B489E05}" presName="sibTrans" presStyleCnt="0"/>
      <dgm:spPr/>
    </dgm:pt>
    <dgm:pt modelId="{4828CE4C-143C-D645-8F06-BC54A3477BAC}" type="pres">
      <dgm:prSet presAssocID="{233BF04E-F354-4AB5-950F-6FFF0A690C21}" presName="node" presStyleLbl="node1" presStyleIdx="8" presStyleCnt="9">
        <dgm:presLayoutVars>
          <dgm:bulletEnabled val="1"/>
        </dgm:presLayoutVars>
      </dgm:prSet>
      <dgm:spPr/>
    </dgm:pt>
  </dgm:ptLst>
  <dgm:cxnLst>
    <dgm:cxn modelId="{A780EE0D-608C-4033-BE14-26819454D002}" srcId="{468C3BD8-F31D-4380-AD88-73FD3734290F}" destId="{233BF04E-F354-4AB5-950F-6FFF0A690C21}" srcOrd="8" destOrd="0" parTransId="{434A9817-3D4A-49D4-AB52-9C1EA5F43F3D}" sibTransId="{F42CEB9C-0693-4705-B884-670610301E5D}"/>
    <dgm:cxn modelId="{C42E690F-16D8-0447-9DEC-00016791BD7C}" type="presOf" srcId="{100EB084-A159-443F-94B7-E41B007CFC2C}" destId="{486F4462-AFC5-8D4A-A271-634F12FA0AB4}" srcOrd="0" destOrd="0" presId="urn:microsoft.com/office/officeart/2005/8/layout/default"/>
    <dgm:cxn modelId="{9C79C313-D395-3E40-B3B9-D122A013FBE8}" type="presOf" srcId="{468C3BD8-F31D-4380-AD88-73FD3734290F}" destId="{ECD0C7D3-0623-5C40-A11D-613335956474}" srcOrd="0" destOrd="0" presId="urn:microsoft.com/office/officeart/2005/8/layout/default"/>
    <dgm:cxn modelId="{35DFFA19-677D-8744-90E1-AC0700CF9966}" type="presOf" srcId="{A6D2F2B0-5AD8-42E7-98F5-53DD16A66A29}" destId="{A2390B87-969E-E748-9972-B77A949F1FF3}" srcOrd="0" destOrd="0" presId="urn:microsoft.com/office/officeart/2005/8/layout/default"/>
    <dgm:cxn modelId="{78A99D2E-A7F8-F941-85E6-9865625D2E56}" type="presOf" srcId="{A57C7B52-658B-4B1A-919B-11B6F0A7DAEE}" destId="{C89F7745-C359-6B47-B9A1-658C8A621237}" srcOrd="0" destOrd="0" presId="urn:microsoft.com/office/officeart/2005/8/layout/default"/>
    <dgm:cxn modelId="{B0A83336-2DC3-7948-89DA-106F2AE4BDBF}" type="presOf" srcId="{DA1C1ACD-D51B-4CE7-B73F-7718CCB9DF55}" destId="{8625095E-FE2A-7049-9E60-C0913E56DE9A}" srcOrd="0" destOrd="0" presId="urn:microsoft.com/office/officeart/2005/8/layout/default"/>
    <dgm:cxn modelId="{ED3FEC5F-8116-FC40-A9CB-E80DDC0D900B}" type="presOf" srcId="{C224DB0F-DB78-4E67-B218-B82232D224FB}" destId="{211D1FC9-50AA-C543-8E72-395EC3CCFC63}" srcOrd="0" destOrd="0" presId="urn:microsoft.com/office/officeart/2005/8/layout/default"/>
    <dgm:cxn modelId="{F782CB65-D30A-4E1C-ADDA-3329D66E2CC9}" srcId="{468C3BD8-F31D-4380-AD88-73FD3734290F}" destId="{7B42C620-4195-4099-A821-64A065EC902B}" srcOrd="5" destOrd="0" parTransId="{B5FA1642-7470-4C4E-B5BB-BAB02AB65F4D}" sibTransId="{EBCAAD24-339C-45EC-BB48-22EAAC522DD5}"/>
    <dgm:cxn modelId="{98AC9E47-8FE5-4673-A413-4B2F88B0CEE6}" srcId="{468C3BD8-F31D-4380-AD88-73FD3734290F}" destId="{C794DCE8-BB58-4A99-A4E3-D330E11578A0}" srcOrd="1" destOrd="0" parTransId="{78A57466-A19A-477E-8270-C56AC875F914}" sibTransId="{AF2993B0-D41D-4BF7-96CB-A15B7950B443}"/>
    <dgm:cxn modelId="{F5B7414C-D81C-4DF2-8C53-F51B73F3944A}" srcId="{468C3BD8-F31D-4380-AD88-73FD3734290F}" destId="{DA1C1ACD-D51B-4CE7-B73F-7718CCB9DF55}" srcOrd="0" destOrd="0" parTransId="{350AE334-94E4-4444-A5F8-A46B9B0D92C0}" sibTransId="{D2DCFBF9-611E-4C40-B77A-558C30FEF09A}"/>
    <dgm:cxn modelId="{EEB28D70-8B11-904E-9A1C-9CEF87CAABD1}" type="presOf" srcId="{3466F855-8B5A-4FB0-910D-D98A0E233EF9}" destId="{12F9FBDE-5475-E140-83B0-4EEC0D5025F6}" srcOrd="0" destOrd="0" presId="urn:microsoft.com/office/officeart/2005/8/layout/default"/>
    <dgm:cxn modelId="{82960973-6069-914A-9B9F-05D1A110D046}" type="presOf" srcId="{C794DCE8-BB58-4A99-A4E3-D330E11578A0}" destId="{B57CC748-3631-B341-90DA-EC7190E2949D}" srcOrd="0" destOrd="0" presId="urn:microsoft.com/office/officeart/2005/8/layout/default"/>
    <dgm:cxn modelId="{3D69D25A-25D5-47A2-A250-5562201C47D3}" srcId="{468C3BD8-F31D-4380-AD88-73FD3734290F}" destId="{A57C7B52-658B-4B1A-919B-11B6F0A7DAEE}" srcOrd="2" destOrd="0" parTransId="{CF64A2E9-092B-4BA8-836D-CAA48B9511F4}" sibTransId="{74DB4D40-3796-4CB4-804C-35DC5C0E74C6}"/>
    <dgm:cxn modelId="{AB8E129F-9697-474F-B1CA-852955A242DC}" srcId="{468C3BD8-F31D-4380-AD88-73FD3734290F}" destId="{100EB084-A159-443F-94B7-E41B007CFC2C}" srcOrd="3" destOrd="0" parTransId="{6EE48857-8233-4DC0-9137-4FD673483042}" sibTransId="{F31387B2-180B-4E35-9479-9581805EA42B}"/>
    <dgm:cxn modelId="{693CF8A5-3365-4DAD-B69D-9D5E98FAC698}" srcId="{468C3BD8-F31D-4380-AD88-73FD3734290F}" destId="{A6D2F2B0-5AD8-42E7-98F5-53DD16A66A29}" srcOrd="7" destOrd="0" parTransId="{2CA23992-1195-4DD1-BDE3-5B3E1E1E432E}" sibTransId="{3053E18F-4C64-40C7-AF6F-C9C95B489E05}"/>
    <dgm:cxn modelId="{0C4647A7-9214-48EB-95A6-D2F7BFA8A428}" srcId="{468C3BD8-F31D-4380-AD88-73FD3734290F}" destId="{3466F855-8B5A-4FB0-910D-D98A0E233EF9}" srcOrd="4" destOrd="0" parTransId="{292D52B1-128F-4EFD-818E-2B8CFB99E17C}" sibTransId="{64597408-1468-4620-95D5-F3580F0BD711}"/>
    <dgm:cxn modelId="{A05437C0-4BD3-534D-96A6-09A026B5D72F}" type="presOf" srcId="{233BF04E-F354-4AB5-950F-6FFF0A690C21}" destId="{4828CE4C-143C-D645-8F06-BC54A3477BAC}" srcOrd="0" destOrd="0" presId="urn:microsoft.com/office/officeart/2005/8/layout/default"/>
    <dgm:cxn modelId="{1B6944CB-6DBF-7B46-9600-0DC08DFF8507}" type="presOf" srcId="{7B42C620-4195-4099-A821-64A065EC902B}" destId="{0DE4F5E2-D384-954E-A405-BDC4EF6653D8}" srcOrd="0" destOrd="0" presId="urn:microsoft.com/office/officeart/2005/8/layout/default"/>
    <dgm:cxn modelId="{121C1AEB-F41F-48FC-9F91-254F1E0CD16E}" srcId="{468C3BD8-F31D-4380-AD88-73FD3734290F}" destId="{C224DB0F-DB78-4E67-B218-B82232D224FB}" srcOrd="6" destOrd="0" parTransId="{D889643B-5BC1-4973-A6B3-59A3632C0365}" sibTransId="{D2FFCB9C-0B7E-40C9-9E9C-B4194EA64CAD}"/>
    <dgm:cxn modelId="{44E3182A-747C-034A-9AD6-E82E0170D8A2}" type="presParOf" srcId="{ECD0C7D3-0623-5C40-A11D-613335956474}" destId="{8625095E-FE2A-7049-9E60-C0913E56DE9A}" srcOrd="0" destOrd="0" presId="urn:microsoft.com/office/officeart/2005/8/layout/default"/>
    <dgm:cxn modelId="{67D5DC1A-EBA7-E345-8E1F-B211D25AAA23}" type="presParOf" srcId="{ECD0C7D3-0623-5C40-A11D-613335956474}" destId="{9DBCB3B9-599C-3040-9A7D-333EAF2BB83F}" srcOrd="1" destOrd="0" presId="urn:microsoft.com/office/officeart/2005/8/layout/default"/>
    <dgm:cxn modelId="{0F51DCFA-B860-E24D-9C7F-8E40A7CC6370}" type="presParOf" srcId="{ECD0C7D3-0623-5C40-A11D-613335956474}" destId="{B57CC748-3631-B341-90DA-EC7190E2949D}" srcOrd="2" destOrd="0" presId="urn:microsoft.com/office/officeart/2005/8/layout/default"/>
    <dgm:cxn modelId="{0595FB36-9588-AF41-8047-D131BD11E0BC}" type="presParOf" srcId="{ECD0C7D3-0623-5C40-A11D-613335956474}" destId="{6AD1C08A-E52B-7D4B-9F7B-B4C66E0472C8}" srcOrd="3" destOrd="0" presId="urn:microsoft.com/office/officeart/2005/8/layout/default"/>
    <dgm:cxn modelId="{CBBBBD06-1FB5-F44D-ADCE-2026345FE562}" type="presParOf" srcId="{ECD0C7D3-0623-5C40-A11D-613335956474}" destId="{C89F7745-C359-6B47-B9A1-658C8A621237}" srcOrd="4" destOrd="0" presId="urn:microsoft.com/office/officeart/2005/8/layout/default"/>
    <dgm:cxn modelId="{EDDABE00-78EF-6D4F-998B-0BB12107477F}" type="presParOf" srcId="{ECD0C7D3-0623-5C40-A11D-613335956474}" destId="{40EE98C5-AA1E-8F49-9381-F78209E3D651}" srcOrd="5" destOrd="0" presId="urn:microsoft.com/office/officeart/2005/8/layout/default"/>
    <dgm:cxn modelId="{8BE1242D-74C6-1B42-BB35-815A98EFCCC4}" type="presParOf" srcId="{ECD0C7D3-0623-5C40-A11D-613335956474}" destId="{486F4462-AFC5-8D4A-A271-634F12FA0AB4}" srcOrd="6" destOrd="0" presId="urn:microsoft.com/office/officeart/2005/8/layout/default"/>
    <dgm:cxn modelId="{71D538FF-3C1D-D74F-AEA2-8A98F74EDC56}" type="presParOf" srcId="{ECD0C7D3-0623-5C40-A11D-613335956474}" destId="{470DF6ED-2AD1-F545-92A2-867C72068D8A}" srcOrd="7" destOrd="0" presId="urn:microsoft.com/office/officeart/2005/8/layout/default"/>
    <dgm:cxn modelId="{705099F0-3B0E-F747-8881-B76C7B18E609}" type="presParOf" srcId="{ECD0C7D3-0623-5C40-A11D-613335956474}" destId="{12F9FBDE-5475-E140-83B0-4EEC0D5025F6}" srcOrd="8" destOrd="0" presId="urn:microsoft.com/office/officeart/2005/8/layout/default"/>
    <dgm:cxn modelId="{8C971CE5-3044-4C47-98E8-A0BB2DE2C8E4}" type="presParOf" srcId="{ECD0C7D3-0623-5C40-A11D-613335956474}" destId="{F0D89245-1D9A-C54D-BE4A-65B459FE0993}" srcOrd="9" destOrd="0" presId="urn:microsoft.com/office/officeart/2005/8/layout/default"/>
    <dgm:cxn modelId="{1D2CCBE8-7CF8-E24B-AF7F-CD148E958F5C}" type="presParOf" srcId="{ECD0C7D3-0623-5C40-A11D-613335956474}" destId="{0DE4F5E2-D384-954E-A405-BDC4EF6653D8}" srcOrd="10" destOrd="0" presId="urn:microsoft.com/office/officeart/2005/8/layout/default"/>
    <dgm:cxn modelId="{F735AC03-2AD2-3142-AD0B-29DA0BF5653C}" type="presParOf" srcId="{ECD0C7D3-0623-5C40-A11D-613335956474}" destId="{BCCF5B39-491B-6C4B-A6F3-27774B6965EF}" srcOrd="11" destOrd="0" presId="urn:microsoft.com/office/officeart/2005/8/layout/default"/>
    <dgm:cxn modelId="{6675B54A-94EF-4242-9DB3-E42E7A5CB72F}" type="presParOf" srcId="{ECD0C7D3-0623-5C40-A11D-613335956474}" destId="{211D1FC9-50AA-C543-8E72-395EC3CCFC63}" srcOrd="12" destOrd="0" presId="urn:microsoft.com/office/officeart/2005/8/layout/default"/>
    <dgm:cxn modelId="{0D719666-6FB8-D14B-AC73-188FA5813D59}" type="presParOf" srcId="{ECD0C7D3-0623-5C40-A11D-613335956474}" destId="{2278C15C-1C13-1E49-985D-30B3B50D0E6B}" srcOrd="13" destOrd="0" presId="urn:microsoft.com/office/officeart/2005/8/layout/default"/>
    <dgm:cxn modelId="{876FF233-73E6-A24C-A4D4-5819EE0A93B3}" type="presParOf" srcId="{ECD0C7D3-0623-5C40-A11D-613335956474}" destId="{A2390B87-969E-E748-9972-B77A949F1FF3}" srcOrd="14" destOrd="0" presId="urn:microsoft.com/office/officeart/2005/8/layout/default"/>
    <dgm:cxn modelId="{77D20A5C-A2CF-B940-A5AA-30CFB538E04F}" type="presParOf" srcId="{ECD0C7D3-0623-5C40-A11D-613335956474}" destId="{ADCE6B7A-C06F-E04A-AB00-C37B0139C6D5}" srcOrd="15" destOrd="0" presId="urn:microsoft.com/office/officeart/2005/8/layout/default"/>
    <dgm:cxn modelId="{25508F29-72FD-584C-A33C-D04FC0CCF3EF}" type="presParOf" srcId="{ECD0C7D3-0623-5C40-A11D-613335956474}" destId="{4828CE4C-143C-D645-8F06-BC54A3477BAC}"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58E578-9CF4-49B2-8EE5-9EAA15A340AF}" type="doc">
      <dgm:prSet loTypeId="urn:microsoft.com/office/officeart/2005/8/layout/cycle3" loCatId="cycle" qsTypeId="urn:microsoft.com/office/officeart/2005/8/quickstyle/simple1" qsCatId="simple" csTypeId="urn:microsoft.com/office/officeart/2005/8/colors/accent1_2" csCatId="accent1"/>
      <dgm:spPr/>
      <dgm:t>
        <a:bodyPr/>
        <a:lstStyle/>
        <a:p>
          <a:endParaRPr lang="en-US"/>
        </a:p>
      </dgm:t>
    </dgm:pt>
    <dgm:pt modelId="{900118D4-C48E-42D6-875A-661157D1C6B1}">
      <dgm:prSet/>
      <dgm:spPr/>
      <dgm:t>
        <a:bodyPr/>
        <a:lstStyle/>
        <a:p>
          <a:r>
            <a:rPr lang="en-US"/>
            <a:t>§ Period from 40 years of age to about 60 </a:t>
          </a:r>
        </a:p>
      </dgm:t>
    </dgm:pt>
    <dgm:pt modelId="{A155006B-C00D-4716-B6F6-AC20B0A0B5CF}" type="parTrans" cxnId="{63ABDDA6-553A-40FE-9FB1-7B1A89FCF814}">
      <dgm:prSet/>
      <dgm:spPr/>
      <dgm:t>
        <a:bodyPr/>
        <a:lstStyle/>
        <a:p>
          <a:endParaRPr lang="en-US"/>
        </a:p>
      </dgm:t>
    </dgm:pt>
    <dgm:pt modelId="{C8B1A6C4-9454-4870-A7F5-B210E8CC007F}" type="sibTrans" cxnId="{63ABDDA6-553A-40FE-9FB1-7B1A89FCF814}">
      <dgm:prSet/>
      <dgm:spPr/>
      <dgm:t>
        <a:bodyPr/>
        <a:lstStyle/>
        <a:p>
          <a:endParaRPr lang="en-US"/>
        </a:p>
      </dgm:t>
    </dgm:pt>
    <dgm:pt modelId="{11F42B3B-4CFB-4349-AFD6-ACF2BFBFA186}">
      <dgm:prSet/>
      <dgm:spPr/>
      <dgm:t>
        <a:bodyPr/>
        <a:lstStyle/>
        <a:p>
          <a:r>
            <a:rPr lang="en-US"/>
            <a:t>§ Middle adulthood is time of: </a:t>
          </a:r>
        </a:p>
      </dgm:t>
    </dgm:pt>
    <dgm:pt modelId="{047253BF-E230-4165-8464-E7DC2E30EB00}" type="parTrans" cxnId="{53555089-DDA2-4578-85DF-6583A797C720}">
      <dgm:prSet/>
      <dgm:spPr/>
      <dgm:t>
        <a:bodyPr/>
        <a:lstStyle/>
        <a:p>
          <a:endParaRPr lang="en-US"/>
        </a:p>
      </dgm:t>
    </dgm:pt>
    <dgm:pt modelId="{16D65665-6437-46DE-BDF9-8DE7ACE43E0E}" type="sibTrans" cxnId="{53555089-DDA2-4578-85DF-6583A797C720}">
      <dgm:prSet/>
      <dgm:spPr/>
      <dgm:t>
        <a:bodyPr/>
        <a:lstStyle/>
        <a:p>
          <a:endParaRPr lang="en-US"/>
        </a:p>
      </dgm:t>
    </dgm:pt>
    <dgm:pt modelId="{737273A2-DFE8-486D-8FD2-ED4A8BE65291}">
      <dgm:prSet/>
      <dgm:spPr/>
      <dgm:t>
        <a:bodyPr/>
        <a:lstStyle/>
        <a:p>
          <a:r>
            <a:rPr lang="en-US"/>
            <a:t>–  expanding personal and social involvement and </a:t>
          </a:r>
        </a:p>
      </dgm:t>
    </dgm:pt>
    <dgm:pt modelId="{2CC89457-0DFC-4D8D-ACD6-6EFFAB5F6BEF}" type="parTrans" cxnId="{A953E22F-697F-4F2B-8FC2-2EBF8106A57F}">
      <dgm:prSet/>
      <dgm:spPr/>
      <dgm:t>
        <a:bodyPr/>
        <a:lstStyle/>
        <a:p>
          <a:endParaRPr lang="en-US"/>
        </a:p>
      </dgm:t>
    </dgm:pt>
    <dgm:pt modelId="{12CD3C70-DA42-4479-98D9-E91FD5FF17ED}" type="sibTrans" cxnId="{A953E22F-697F-4F2B-8FC2-2EBF8106A57F}">
      <dgm:prSet/>
      <dgm:spPr/>
      <dgm:t>
        <a:bodyPr/>
        <a:lstStyle/>
        <a:p>
          <a:endParaRPr lang="en-US"/>
        </a:p>
      </dgm:t>
    </dgm:pt>
    <dgm:pt modelId="{80D0E0B8-19B5-4609-B2A4-5480A3BA4E8B}">
      <dgm:prSet/>
      <dgm:spPr/>
      <dgm:t>
        <a:bodyPr/>
        <a:lstStyle/>
        <a:p>
          <a:r>
            <a:rPr lang="en-US"/>
            <a:t>responsibility </a:t>
          </a:r>
        </a:p>
      </dgm:t>
    </dgm:pt>
    <dgm:pt modelId="{6B6C41AA-24A7-4CE7-8C42-E6FDD96AEA9B}" type="parTrans" cxnId="{06C865B8-14D7-49A3-AA7A-4BF120CE7BB1}">
      <dgm:prSet/>
      <dgm:spPr/>
      <dgm:t>
        <a:bodyPr/>
        <a:lstStyle/>
        <a:p>
          <a:endParaRPr lang="en-US"/>
        </a:p>
      </dgm:t>
    </dgm:pt>
    <dgm:pt modelId="{FBF29737-D797-49AB-9157-42EC6AF95AFD}" type="sibTrans" cxnId="{06C865B8-14D7-49A3-AA7A-4BF120CE7BB1}">
      <dgm:prSet/>
      <dgm:spPr/>
      <dgm:t>
        <a:bodyPr/>
        <a:lstStyle/>
        <a:p>
          <a:endParaRPr lang="en-US"/>
        </a:p>
      </dgm:t>
    </dgm:pt>
    <dgm:pt modelId="{340BE6F0-0582-4807-9383-06F68EC8AFA0}">
      <dgm:prSet/>
      <dgm:spPr/>
      <dgm:t>
        <a:bodyPr/>
        <a:lstStyle/>
        <a:p>
          <a:r>
            <a:rPr lang="en-US"/>
            <a:t>–  assisting next generation in becoming competent, mature individuals </a:t>
          </a:r>
        </a:p>
      </dgm:t>
    </dgm:pt>
    <dgm:pt modelId="{A41D7BC5-FF90-49C5-8AA6-0C914756C299}" type="parTrans" cxnId="{0B5216FB-5F74-47C0-99B1-9F4129EDC739}">
      <dgm:prSet/>
      <dgm:spPr/>
      <dgm:t>
        <a:bodyPr/>
        <a:lstStyle/>
        <a:p>
          <a:endParaRPr lang="en-US"/>
        </a:p>
      </dgm:t>
    </dgm:pt>
    <dgm:pt modelId="{5E5CA106-B65B-46D6-B1ED-A63CD0790A77}" type="sibTrans" cxnId="{0B5216FB-5F74-47C0-99B1-9F4129EDC739}">
      <dgm:prSet/>
      <dgm:spPr/>
      <dgm:t>
        <a:bodyPr/>
        <a:lstStyle/>
        <a:p>
          <a:endParaRPr lang="en-US"/>
        </a:p>
      </dgm:t>
    </dgm:pt>
    <dgm:pt modelId="{9D7AF53D-A788-46ED-A83B-637BDB8AB443}">
      <dgm:prSet/>
      <dgm:spPr/>
      <dgm:t>
        <a:bodyPr/>
        <a:lstStyle/>
        <a:p>
          <a:r>
            <a:rPr lang="en-US"/>
            <a:t>–  reaching and maintaining satisfaction in a career </a:t>
          </a:r>
        </a:p>
      </dgm:t>
    </dgm:pt>
    <dgm:pt modelId="{F7AC964B-1E52-428D-8106-C81876DB4A5E}" type="parTrans" cxnId="{FA1F2AEC-8707-458F-8C2C-38EF7B448728}">
      <dgm:prSet/>
      <dgm:spPr/>
      <dgm:t>
        <a:bodyPr/>
        <a:lstStyle/>
        <a:p>
          <a:endParaRPr lang="en-US"/>
        </a:p>
      </dgm:t>
    </dgm:pt>
    <dgm:pt modelId="{775CD1B4-CD99-44E0-AE08-647CD7894F01}" type="sibTrans" cxnId="{FA1F2AEC-8707-458F-8C2C-38EF7B448728}">
      <dgm:prSet/>
      <dgm:spPr/>
      <dgm:t>
        <a:bodyPr/>
        <a:lstStyle/>
        <a:p>
          <a:endParaRPr lang="en-US"/>
        </a:p>
      </dgm:t>
    </dgm:pt>
    <dgm:pt modelId="{B82DADBC-F66C-4D91-969F-56F2BCFA9EFF}">
      <dgm:prSet/>
      <dgm:spPr/>
      <dgm:t>
        <a:bodyPr/>
        <a:lstStyle/>
        <a:p>
          <a:r>
            <a:rPr lang="en-US"/>
            <a:t>–  A decline of physical skills </a:t>
          </a:r>
        </a:p>
      </dgm:t>
    </dgm:pt>
    <dgm:pt modelId="{82B49AD8-7E59-4419-B616-21AFC4517EA0}" type="parTrans" cxnId="{057808E7-CF96-42A8-9DD6-9821D03D49D9}">
      <dgm:prSet/>
      <dgm:spPr/>
      <dgm:t>
        <a:bodyPr/>
        <a:lstStyle/>
        <a:p>
          <a:endParaRPr lang="en-US"/>
        </a:p>
      </dgm:t>
    </dgm:pt>
    <dgm:pt modelId="{41EA7C87-0563-4F85-A6EA-1781EF5257C7}" type="sibTrans" cxnId="{057808E7-CF96-42A8-9DD6-9821D03D49D9}">
      <dgm:prSet/>
      <dgm:spPr/>
      <dgm:t>
        <a:bodyPr/>
        <a:lstStyle/>
        <a:p>
          <a:endParaRPr lang="en-US"/>
        </a:p>
      </dgm:t>
    </dgm:pt>
    <dgm:pt modelId="{F8A635F8-4590-4655-BA7D-7CE62D6F5984}">
      <dgm:prSet/>
      <dgm:spPr/>
      <dgm:t>
        <a:bodyPr/>
        <a:lstStyle/>
        <a:p>
          <a:r>
            <a:rPr lang="en-US"/>
            <a:t>–  Balancing work and relationships </a:t>
          </a:r>
        </a:p>
      </dgm:t>
    </dgm:pt>
    <dgm:pt modelId="{FBEC08E3-3EA0-48DA-86BE-E3AF39A9CF51}" type="parTrans" cxnId="{7C2A940E-6179-4E8B-A03A-A2B6EDBD245F}">
      <dgm:prSet/>
      <dgm:spPr/>
      <dgm:t>
        <a:bodyPr/>
        <a:lstStyle/>
        <a:p>
          <a:endParaRPr lang="en-US"/>
        </a:p>
      </dgm:t>
    </dgm:pt>
    <dgm:pt modelId="{D52C2405-4AED-4689-AE63-8AEAA1CC844B}" type="sibTrans" cxnId="{7C2A940E-6179-4E8B-A03A-A2B6EDBD245F}">
      <dgm:prSet/>
      <dgm:spPr/>
      <dgm:t>
        <a:bodyPr/>
        <a:lstStyle/>
        <a:p>
          <a:endParaRPr lang="en-US"/>
        </a:p>
      </dgm:t>
    </dgm:pt>
    <dgm:pt modelId="{5AFF5242-3053-489D-8E9D-EB23451291DE}">
      <dgm:prSet/>
      <dgm:spPr/>
      <dgm:t>
        <a:bodyPr/>
        <a:lstStyle/>
        <a:p>
          <a:r>
            <a:rPr lang="en-US"/>
            <a:t>–  A reassessment of life’s priorities </a:t>
          </a:r>
        </a:p>
      </dgm:t>
    </dgm:pt>
    <dgm:pt modelId="{E1A98A4E-9F37-46AE-91C9-92EEAA8EC03E}" type="parTrans" cxnId="{64421D70-FC53-4588-8863-5317280352F9}">
      <dgm:prSet/>
      <dgm:spPr/>
      <dgm:t>
        <a:bodyPr/>
        <a:lstStyle/>
        <a:p>
          <a:endParaRPr lang="en-US"/>
        </a:p>
      </dgm:t>
    </dgm:pt>
    <dgm:pt modelId="{AE4A0DB3-56A4-4B9B-AC97-69CDD95E6C7D}" type="sibTrans" cxnId="{64421D70-FC53-4588-8863-5317280352F9}">
      <dgm:prSet/>
      <dgm:spPr/>
      <dgm:t>
        <a:bodyPr/>
        <a:lstStyle/>
        <a:p>
          <a:endParaRPr lang="en-US"/>
        </a:p>
      </dgm:t>
    </dgm:pt>
    <dgm:pt modelId="{A9B45489-A752-4B41-83D5-E6F88764598A}" type="pres">
      <dgm:prSet presAssocID="{2458E578-9CF4-49B2-8EE5-9EAA15A340AF}" presName="Name0" presStyleCnt="0">
        <dgm:presLayoutVars>
          <dgm:dir/>
          <dgm:resizeHandles val="exact"/>
        </dgm:presLayoutVars>
      </dgm:prSet>
      <dgm:spPr/>
    </dgm:pt>
    <dgm:pt modelId="{295EFBA9-0C89-0A44-A73F-B0B85D2F0528}" type="pres">
      <dgm:prSet presAssocID="{2458E578-9CF4-49B2-8EE5-9EAA15A340AF}" presName="cycle" presStyleCnt="0"/>
      <dgm:spPr/>
    </dgm:pt>
    <dgm:pt modelId="{093F49C5-9D23-874D-ADAD-1F7038DBB65F}" type="pres">
      <dgm:prSet presAssocID="{900118D4-C48E-42D6-875A-661157D1C6B1}" presName="nodeFirstNode" presStyleLbl="node1" presStyleIdx="0" presStyleCnt="9">
        <dgm:presLayoutVars>
          <dgm:bulletEnabled val="1"/>
        </dgm:presLayoutVars>
      </dgm:prSet>
      <dgm:spPr/>
    </dgm:pt>
    <dgm:pt modelId="{DFE110C7-8B75-8147-9BC0-C463A777F637}" type="pres">
      <dgm:prSet presAssocID="{C8B1A6C4-9454-4870-A7F5-B210E8CC007F}" presName="sibTransFirstNode" presStyleLbl="bgShp" presStyleIdx="0" presStyleCnt="1"/>
      <dgm:spPr/>
    </dgm:pt>
    <dgm:pt modelId="{F163092A-1DF7-6545-A8BC-E579052D0D86}" type="pres">
      <dgm:prSet presAssocID="{11F42B3B-4CFB-4349-AFD6-ACF2BFBFA186}" presName="nodeFollowingNodes" presStyleLbl="node1" presStyleIdx="1" presStyleCnt="9">
        <dgm:presLayoutVars>
          <dgm:bulletEnabled val="1"/>
        </dgm:presLayoutVars>
      </dgm:prSet>
      <dgm:spPr/>
    </dgm:pt>
    <dgm:pt modelId="{483AA0EC-D3E5-9245-85C6-46988A8EB1C0}" type="pres">
      <dgm:prSet presAssocID="{737273A2-DFE8-486D-8FD2-ED4A8BE65291}" presName="nodeFollowingNodes" presStyleLbl="node1" presStyleIdx="2" presStyleCnt="9">
        <dgm:presLayoutVars>
          <dgm:bulletEnabled val="1"/>
        </dgm:presLayoutVars>
      </dgm:prSet>
      <dgm:spPr/>
    </dgm:pt>
    <dgm:pt modelId="{1673EF4D-2F5C-4849-BB87-F82BA68B013D}" type="pres">
      <dgm:prSet presAssocID="{80D0E0B8-19B5-4609-B2A4-5480A3BA4E8B}" presName="nodeFollowingNodes" presStyleLbl="node1" presStyleIdx="3" presStyleCnt="9">
        <dgm:presLayoutVars>
          <dgm:bulletEnabled val="1"/>
        </dgm:presLayoutVars>
      </dgm:prSet>
      <dgm:spPr/>
    </dgm:pt>
    <dgm:pt modelId="{C0AE5681-FBBE-FE46-B212-3C1DFB474BC7}" type="pres">
      <dgm:prSet presAssocID="{340BE6F0-0582-4807-9383-06F68EC8AFA0}" presName="nodeFollowingNodes" presStyleLbl="node1" presStyleIdx="4" presStyleCnt="9">
        <dgm:presLayoutVars>
          <dgm:bulletEnabled val="1"/>
        </dgm:presLayoutVars>
      </dgm:prSet>
      <dgm:spPr/>
    </dgm:pt>
    <dgm:pt modelId="{4F679B93-B77E-0147-A555-0F6F9A6BD475}" type="pres">
      <dgm:prSet presAssocID="{9D7AF53D-A788-46ED-A83B-637BDB8AB443}" presName="nodeFollowingNodes" presStyleLbl="node1" presStyleIdx="5" presStyleCnt="9">
        <dgm:presLayoutVars>
          <dgm:bulletEnabled val="1"/>
        </dgm:presLayoutVars>
      </dgm:prSet>
      <dgm:spPr/>
    </dgm:pt>
    <dgm:pt modelId="{5E55FB27-DE0F-3F4D-88DD-87F60184349C}" type="pres">
      <dgm:prSet presAssocID="{B82DADBC-F66C-4D91-969F-56F2BCFA9EFF}" presName="nodeFollowingNodes" presStyleLbl="node1" presStyleIdx="6" presStyleCnt="9">
        <dgm:presLayoutVars>
          <dgm:bulletEnabled val="1"/>
        </dgm:presLayoutVars>
      </dgm:prSet>
      <dgm:spPr/>
    </dgm:pt>
    <dgm:pt modelId="{5E14EBAC-C11A-0D4C-BB42-A064826C6F45}" type="pres">
      <dgm:prSet presAssocID="{F8A635F8-4590-4655-BA7D-7CE62D6F5984}" presName="nodeFollowingNodes" presStyleLbl="node1" presStyleIdx="7" presStyleCnt="9">
        <dgm:presLayoutVars>
          <dgm:bulletEnabled val="1"/>
        </dgm:presLayoutVars>
      </dgm:prSet>
      <dgm:spPr/>
    </dgm:pt>
    <dgm:pt modelId="{EC96E49E-D94A-E041-B731-1B9C88257524}" type="pres">
      <dgm:prSet presAssocID="{5AFF5242-3053-489D-8E9D-EB23451291DE}" presName="nodeFollowingNodes" presStyleLbl="node1" presStyleIdx="8" presStyleCnt="9">
        <dgm:presLayoutVars>
          <dgm:bulletEnabled val="1"/>
        </dgm:presLayoutVars>
      </dgm:prSet>
      <dgm:spPr/>
    </dgm:pt>
  </dgm:ptLst>
  <dgm:cxnLst>
    <dgm:cxn modelId="{2070F70C-6A8A-A849-8921-1F2B0542AB93}" type="presOf" srcId="{340BE6F0-0582-4807-9383-06F68EC8AFA0}" destId="{C0AE5681-FBBE-FE46-B212-3C1DFB474BC7}" srcOrd="0" destOrd="0" presId="urn:microsoft.com/office/officeart/2005/8/layout/cycle3"/>
    <dgm:cxn modelId="{7C2A940E-6179-4E8B-A03A-A2B6EDBD245F}" srcId="{2458E578-9CF4-49B2-8EE5-9EAA15A340AF}" destId="{F8A635F8-4590-4655-BA7D-7CE62D6F5984}" srcOrd="7" destOrd="0" parTransId="{FBEC08E3-3EA0-48DA-86BE-E3AF39A9CF51}" sibTransId="{D52C2405-4AED-4689-AE63-8AEAA1CC844B}"/>
    <dgm:cxn modelId="{C66F8216-0E74-BB46-9FF5-95F2B66C1972}" type="presOf" srcId="{2458E578-9CF4-49B2-8EE5-9EAA15A340AF}" destId="{A9B45489-A752-4B41-83D5-E6F88764598A}" srcOrd="0" destOrd="0" presId="urn:microsoft.com/office/officeart/2005/8/layout/cycle3"/>
    <dgm:cxn modelId="{E4144F19-C614-564E-BD24-AE5DFE1C7A89}" type="presOf" srcId="{F8A635F8-4590-4655-BA7D-7CE62D6F5984}" destId="{5E14EBAC-C11A-0D4C-BB42-A064826C6F45}" srcOrd="0" destOrd="0" presId="urn:microsoft.com/office/officeart/2005/8/layout/cycle3"/>
    <dgm:cxn modelId="{F4FE3225-8E1E-C74E-9DC4-019F333B635F}" type="presOf" srcId="{C8B1A6C4-9454-4870-A7F5-B210E8CC007F}" destId="{DFE110C7-8B75-8147-9BC0-C463A777F637}" srcOrd="0" destOrd="0" presId="urn:microsoft.com/office/officeart/2005/8/layout/cycle3"/>
    <dgm:cxn modelId="{A953E22F-697F-4F2B-8FC2-2EBF8106A57F}" srcId="{2458E578-9CF4-49B2-8EE5-9EAA15A340AF}" destId="{737273A2-DFE8-486D-8FD2-ED4A8BE65291}" srcOrd="2" destOrd="0" parTransId="{2CC89457-0DFC-4D8D-ACD6-6EFFAB5F6BEF}" sibTransId="{12CD3C70-DA42-4479-98D9-E91FD5FF17ED}"/>
    <dgm:cxn modelId="{A634C737-90DB-3544-A1B8-86503A9A66F9}" type="presOf" srcId="{B82DADBC-F66C-4D91-969F-56F2BCFA9EFF}" destId="{5E55FB27-DE0F-3F4D-88DD-87F60184349C}" srcOrd="0" destOrd="0" presId="urn:microsoft.com/office/officeart/2005/8/layout/cycle3"/>
    <dgm:cxn modelId="{3F02C74C-18D6-0442-A65B-684CB179D7F5}" type="presOf" srcId="{737273A2-DFE8-486D-8FD2-ED4A8BE65291}" destId="{483AA0EC-D3E5-9245-85C6-46988A8EB1C0}" srcOrd="0" destOrd="0" presId="urn:microsoft.com/office/officeart/2005/8/layout/cycle3"/>
    <dgm:cxn modelId="{64421D70-FC53-4588-8863-5317280352F9}" srcId="{2458E578-9CF4-49B2-8EE5-9EAA15A340AF}" destId="{5AFF5242-3053-489D-8E9D-EB23451291DE}" srcOrd="8" destOrd="0" parTransId="{E1A98A4E-9F37-46AE-91C9-92EEAA8EC03E}" sibTransId="{AE4A0DB3-56A4-4B9B-AC97-69CDD95E6C7D}"/>
    <dgm:cxn modelId="{53555089-DDA2-4578-85DF-6583A797C720}" srcId="{2458E578-9CF4-49B2-8EE5-9EAA15A340AF}" destId="{11F42B3B-4CFB-4349-AFD6-ACF2BFBFA186}" srcOrd="1" destOrd="0" parTransId="{047253BF-E230-4165-8464-E7DC2E30EB00}" sibTransId="{16D65665-6437-46DE-BDF9-8DE7ACE43E0E}"/>
    <dgm:cxn modelId="{63ABDDA6-553A-40FE-9FB1-7B1A89FCF814}" srcId="{2458E578-9CF4-49B2-8EE5-9EAA15A340AF}" destId="{900118D4-C48E-42D6-875A-661157D1C6B1}" srcOrd="0" destOrd="0" parTransId="{A155006B-C00D-4716-B6F6-AC20B0A0B5CF}" sibTransId="{C8B1A6C4-9454-4870-A7F5-B210E8CC007F}"/>
    <dgm:cxn modelId="{A566EFB1-41A9-A245-9E14-57D11658BF9C}" type="presOf" srcId="{11F42B3B-4CFB-4349-AFD6-ACF2BFBFA186}" destId="{F163092A-1DF7-6545-A8BC-E579052D0D86}" srcOrd="0" destOrd="0" presId="urn:microsoft.com/office/officeart/2005/8/layout/cycle3"/>
    <dgm:cxn modelId="{06C865B8-14D7-49A3-AA7A-4BF120CE7BB1}" srcId="{2458E578-9CF4-49B2-8EE5-9EAA15A340AF}" destId="{80D0E0B8-19B5-4609-B2A4-5480A3BA4E8B}" srcOrd="3" destOrd="0" parTransId="{6B6C41AA-24A7-4CE7-8C42-E6FDD96AEA9B}" sibTransId="{FBF29737-D797-49AB-9157-42EC6AF95AFD}"/>
    <dgm:cxn modelId="{3E4320B9-DEA9-B348-BF92-6411377EBD27}" type="presOf" srcId="{80D0E0B8-19B5-4609-B2A4-5480A3BA4E8B}" destId="{1673EF4D-2F5C-4849-BB87-F82BA68B013D}" srcOrd="0" destOrd="0" presId="urn:microsoft.com/office/officeart/2005/8/layout/cycle3"/>
    <dgm:cxn modelId="{7D575CB9-F21F-9948-B653-D6253A7D833F}" type="presOf" srcId="{5AFF5242-3053-489D-8E9D-EB23451291DE}" destId="{EC96E49E-D94A-E041-B731-1B9C88257524}" srcOrd="0" destOrd="0" presId="urn:microsoft.com/office/officeart/2005/8/layout/cycle3"/>
    <dgm:cxn modelId="{057808E7-CF96-42A8-9DD6-9821D03D49D9}" srcId="{2458E578-9CF4-49B2-8EE5-9EAA15A340AF}" destId="{B82DADBC-F66C-4D91-969F-56F2BCFA9EFF}" srcOrd="6" destOrd="0" parTransId="{82B49AD8-7E59-4419-B616-21AFC4517EA0}" sibTransId="{41EA7C87-0563-4F85-A6EA-1781EF5257C7}"/>
    <dgm:cxn modelId="{1935D6E9-32D6-DC40-8934-30F55FEB670C}" type="presOf" srcId="{900118D4-C48E-42D6-875A-661157D1C6B1}" destId="{093F49C5-9D23-874D-ADAD-1F7038DBB65F}" srcOrd="0" destOrd="0" presId="urn:microsoft.com/office/officeart/2005/8/layout/cycle3"/>
    <dgm:cxn modelId="{FA1F2AEC-8707-458F-8C2C-38EF7B448728}" srcId="{2458E578-9CF4-49B2-8EE5-9EAA15A340AF}" destId="{9D7AF53D-A788-46ED-A83B-637BDB8AB443}" srcOrd="5" destOrd="0" parTransId="{F7AC964B-1E52-428D-8106-C81876DB4A5E}" sibTransId="{775CD1B4-CD99-44E0-AE08-647CD7894F01}"/>
    <dgm:cxn modelId="{4686D3F9-A467-1643-BC37-CD2B865C2C67}" type="presOf" srcId="{9D7AF53D-A788-46ED-A83B-637BDB8AB443}" destId="{4F679B93-B77E-0147-A555-0F6F9A6BD475}" srcOrd="0" destOrd="0" presId="urn:microsoft.com/office/officeart/2005/8/layout/cycle3"/>
    <dgm:cxn modelId="{0B5216FB-5F74-47C0-99B1-9F4129EDC739}" srcId="{2458E578-9CF4-49B2-8EE5-9EAA15A340AF}" destId="{340BE6F0-0582-4807-9383-06F68EC8AFA0}" srcOrd="4" destOrd="0" parTransId="{A41D7BC5-FF90-49C5-8AA6-0C914756C299}" sibTransId="{5E5CA106-B65B-46D6-B1ED-A63CD0790A77}"/>
    <dgm:cxn modelId="{E4CA076D-3FDA-654A-A8B1-C9FE5237E280}" type="presParOf" srcId="{A9B45489-A752-4B41-83D5-E6F88764598A}" destId="{295EFBA9-0C89-0A44-A73F-B0B85D2F0528}" srcOrd="0" destOrd="0" presId="urn:microsoft.com/office/officeart/2005/8/layout/cycle3"/>
    <dgm:cxn modelId="{F69F3AD1-C9EF-4D45-9CFF-87938435DD50}" type="presParOf" srcId="{295EFBA9-0C89-0A44-A73F-B0B85D2F0528}" destId="{093F49C5-9D23-874D-ADAD-1F7038DBB65F}" srcOrd="0" destOrd="0" presId="urn:microsoft.com/office/officeart/2005/8/layout/cycle3"/>
    <dgm:cxn modelId="{BE2686C3-30F9-1740-A39D-92EFED4758DC}" type="presParOf" srcId="{295EFBA9-0C89-0A44-A73F-B0B85D2F0528}" destId="{DFE110C7-8B75-8147-9BC0-C463A777F637}" srcOrd="1" destOrd="0" presId="urn:microsoft.com/office/officeart/2005/8/layout/cycle3"/>
    <dgm:cxn modelId="{DF1DF469-6539-494B-9073-6E26BA6C085E}" type="presParOf" srcId="{295EFBA9-0C89-0A44-A73F-B0B85D2F0528}" destId="{F163092A-1DF7-6545-A8BC-E579052D0D86}" srcOrd="2" destOrd="0" presId="urn:microsoft.com/office/officeart/2005/8/layout/cycle3"/>
    <dgm:cxn modelId="{9BDC88B2-4C4F-9246-814A-D1348C3ABFBB}" type="presParOf" srcId="{295EFBA9-0C89-0A44-A73F-B0B85D2F0528}" destId="{483AA0EC-D3E5-9245-85C6-46988A8EB1C0}" srcOrd="3" destOrd="0" presId="urn:microsoft.com/office/officeart/2005/8/layout/cycle3"/>
    <dgm:cxn modelId="{FD98644C-EBCA-594B-81B2-43988E2F04CF}" type="presParOf" srcId="{295EFBA9-0C89-0A44-A73F-B0B85D2F0528}" destId="{1673EF4D-2F5C-4849-BB87-F82BA68B013D}" srcOrd="4" destOrd="0" presId="urn:microsoft.com/office/officeart/2005/8/layout/cycle3"/>
    <dgm:cxn modelId="{A2569CC6-FBDD-FC4F-9476-1A399D47B14B}" type="presParOf" srcId="{295EFBA9-0C89-0A44-A73F-B0B85D2F0528}" destId="{C0AE5681-FBBE-FE46-B212-3C1DFB474BC7}" srcOrd="5" destOrd="0" presId="urn:microsoft.com/office/officeart/2005/8/layout/cycle3"/>
    <dgm:cxn modelId="{284BCCBE-9264-5E4C-9AE7-F33B5B14CA42}" type="presParOf" srcId="{295EFBA9-0C89-0A44-A73F-B0B85D2F0528}" destId="{4F679B93-B77E-0147-A555-0F6F9A6BD475}" srcOrd="6" destOrd="0" presId="urn:microsoft.com/office/officeart/2005/8/layout/cycle3"/>
    <dgm:cxn modelId="{1AF7307F-4434-4340-BD51-88311F2A8508}" type="presParOf" srcId="{295EFBA9-0C89-0A44-A73F-B0B85D2F0528}" destId="{5E55FB27-DE0F-3F4D-88DD-87F60184349C}" srcOrd="7" destOrd="0" presId="urn:microsoft.com/office/officeart/2005/8/layout/cycle3"/>
    <dgm:cxn modelId="{1193FFBB-AAD7-E848-9E8D-7861DED62FB6}" type="presParOf" srcId="{295EFBA9-0C89-0A44-A73F-B0B85D2F0528}" destId="{5E14EBAC-C11A-0D4C-BB42-A064826C6F45}" srcOrd="8" destOrd="0" presId="urn:microsoft.com/office/officeart/2005/8/layout/cycle3"/>
    <dgm:cxn modelId="{A0D4084A-75DE-3647-BEDF-44226B25FD19}" type="presParOf" srcId="{295EFBA9-0C89-0A44-A73F-B0B85D2F0528}" destId="{EC96E49E-D94A-E041-B731-1B9C88257524}"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913426-0D23-41FD-94D7-EF506ADA151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EF401DC-EE22-4F56-AF63-058ED712FE15}">
      <dgm:prSet/>
      <dgm:spPr/>
      <dgm:t>
        <a:bodyPr/>
        <a:lstStyle/>
        <a:p>
          <a:r>
            <a:rPr lang="en-US"/>
            <a:t>Post Traumatic Stress Disorder (PTSD)</a:t>
          </a:r>
        </a:p>
      </dgm:t>
    </dgm:pt>
    <dgm:pt modelId="{587AEA9A-4524-4BF7-BAA7-D11E79221719}" type="parTrans" cxnId="{18F5FD7C-96BA-44BF-B180-62FA2E8475B8}">
      <dgm:prSet/>
      <dgm:spPr/>
      <dgm:t>
        <a:bodyPr/>
        <a:lstStyle/>
        <a:p>
          <a:endParaRPr lang="en-US"/>
        </a:p>
      </dgm:t>
    </dgm:pt>
    <dgm:pt modelId="{46F07BD4-0C96-43B3-B506-FFD20D77190F}" type="sibTrans" cxnId="{18F5FD7C-96BA-44BF-B180-62FA2E8475B8}">
      <dgm:prSet/>
      <dgm:spPr/>
      <dgm:t>
        <a:bodyPr/>
        <a:lstStyle/>
        <a:p>
          <a:endParaRPr lang="en-US"/>
        </a:p>
      </dgm:t>
    </dgm:pt>
    <dgm:pt modelId="{DA96B319-FF66-4A05-898B-C12CF3C6DD60}">
      <dgm:prSet/>
      <dgm:spPr/>
      <dgm:t>
        <a:bodyPr/>
        <a:lstStyle/>
        <a:p>
          <a:r>
            <a:rPr lang="en-US"/>
            <a:t>Military Sexual Trauma (MST)</a:t>
          </a:r>
        </a:p>
      </dgm:t>
    </dgm:pt>
    <dgm:pt modelId="{B0BDA042-E8BC-4376-A3F6-0DF4F94170DA}" type="parTrans" cxnId="{7A5000F9-E14A-46FE-8BB1-52737027D651}">
      <dgm:prSet/>
      <dgm:spPr/>
      <dgm:t>
        <a:bodyPr/>
        <a:lstStyle/>
        <a:p>
          <a:endParaRPr lang="en-US"/>
        </a:p>
      </dgm:t>
    </dgm:pt>
    <dgm:pt modelId="{97FF56A7-A417-41BD-B3FB-47B8CDDE077E}" type="sibTrans" cxnId="{7A5000F9-E14A-46FE-8BB1-52737027D651}">
      <dgm:prSet/>
      <dgm:spPr/>
      <dgm:t>
        <a:bodyPr/>
        <a:lstStyle/>
        <a:p>
          <a:endParaRPr lang="en-US"/>
        </a:p>
      </dgm:t>
    </dgm:pt>
    <dgm:pt modelId="{EFF79E63-3F1D-4136-8053-B969A50C1D30}">
      <dgm:prSet/>
      <dgm:spPr/>
      <dgm:t>
        <a:bodyPr/>
        <a:lstStyle/>
        <a:p>
          <a:r>
            <a:rPr lang="en-US"/>
            <a:t>Traumatic Brain Injury</a:t>
          </a:r>
        </a:p>
      </dgm:t>
    </dgm:pt>
    <dgm:pt modelId="{337BDECE-B62E-484C-88F5-31EED4685D95}" type="parTrans" cxnId="{E1B6E9B7-CFEE-4789-A771-FBC2DDFA803D}">
      <dgm:prSet/>
      <dgm:spPr/>
      <dgm:t>
        <a:bodyPr/>
        <a:lstStyle/>
        <a:p>
          <a:endParaRPr lang="en-US"/>
        </a:p>
      </dgm:t>
    </dgm:pt>
    <dgm:pt modelId="{65D28A37-E3C3-4193-803A-70B3B4B0E4FF}" type="sibTrans" cxnId="{E1B6E9B7-CFEE-4789-A771-FBC2DDFA803D}">
      <dgm:prSet/>
      <dgm:spPr/>
      <dgm:t>
        <a:bodyPr/>
        <a:lstStyle/>
        <a:p>
          <a:endParaRPr lang="en-US"/>
        </a:p>
      </dgm:t>
    </dgm:pt>
    <dgm:pt modelId="{5121EDED-FF45-45CE-AB7F-4274E1C27998}">
      <dgm:prSet/>
      <dgm:spPr/>
      <dgm:t>
        <a:bodyPr/>
        <a:lstStyle/>
        <a:p>
          <a:r>
            <a:rPr lang="en-US"/>
            <a:t>Substance Use Disorder (SUD)</a:t>
          </a:r>
        </a:p>
      </dgm:t>
    </dgm:pt>
    <dgm:pt modelId="{82E7ECEF-281F-45F5-A6A9-605C85556EBC}" type="parTrans" cxnId="{57A288B1-1EDA-407A-BCEE-3375EB42D94F}">
      <dgm:prSet/>
      <dgm:spPr/>
      <dgm:t>
        <a:bodyPr/>
        <a:lstStyle/>
        <a:p>
          <a:endParaRPr lang="en-US"/>
        </a:p>
      </dgm:t>
    </dgm:pt>
    <dgm:pt modelId="{C47F61DD-4FF0-4A20-B0CD-962121FCEECC}" type="sibTrans" cxnId="{57A288B1-1EDA-407A-BCEE-3375EB42D94F}">
      <dgm:prSet/>
      <dgm:spPr/>
      <dgm:t>
        <a:bodyPr/>
        <a:lstStyle/>
        <a:p>
          <a:endParaRPr lang="en-US"/>
        </a:p>
      </dgm:t>
    </dgm:pt>
    <dgm:pt modelId="{40341714-CE6E-6449-AA21-3BA578E9EEC0}" type="pres">
      <dgm:prSet presAssocID="{22913426-0D23-41FD-94D7-EF506ADA151E}" presName="linear" presStyleCnt="0">
        <dgm:presLayoutVars>
          <dgm:animLvl val="lvl"/>
          <dgm:resizeHandles val="exact"/>
        </dgm:presLayoutVars>
      </dgm:prSet>
      <dgm:spPr/>
    </dgm:pt>
    <dgm:pt modelId="{497EB8B3-6016-3A4C-9A1A-68708BD5ECA8}" type="pres">
      <dgm:prSet presAssocID="{EEF401DC-EE22-4F56-AF63-058ED712FE15}" presName="parentText" presStyleLbl="node1" presStyleIdx="0" presStyleCnt="4">
        <dgm:presLayoutVars>
          <dgm:chMax val="0"/>
          <dgm:bulletEnabled val="1"/>
        </dgm:presLayoutVars>
      </dgm:prSet>
      <dgm:spPr/>
    </dgm:pt>
    <dgm:pt modelId="{6AD9235F-48A4-FF45-9425-31F2A185D792}" type="pres">
      <dgm:prSet presAssocID="{46F07BD4-0C96-43B3-B506-FFD20D77190F}" presName="spacer" presStyleCnt="0"/>
      <dgm:spPr/>
    </dgm:pt>
    <dgm:pt modelId="{29CDF7B4-4EC6-754E-BC79-6918F21D9CA1}" type="pres">
      <dgm:prSet presAssocID="{DA96B319-FF66-4A05-898B-C12CF3C6DD60}" presName="parentText" presStyleLbl="node1" presStyleIdx="1" presStyleCnt="4">
        <dgm:presLayoutVars>
          <dgm:chMax val="0"/>
          <dgm:bulletEnabled val="1"/>
        </dgm:presLayoutVars>
      </dgm:prSet>
      <dgm:spPr/>
    </dgm:pt>
    <dgm:pt modelId="{85D5C724-8768-0740-AC90-B3B7EB05D9A4}" type="pres">
      <dgm:prSet presAssocID="{97FF56A7-A417-41BD-B3FB-47B8CDDE077E}" presName="spacer" presStyleCnt="0"/>
      <dgm:spPr/>
    </dgm:pt>
    <dgm:pt modelId="{7F3F93D9-0691-EB4C-AF0C-3593DFB06FC3}" type="pres">
      <dgm:prSet presAssocID="{EFF79E63-3F1D-4136-8053-B969A50C1D30}" presName="parentText" presStyleLbl="node1" presStyleIdx="2" presStyleCnt="4">
        <dgm:presLayoutVars>
          <dgm:chMax val="0"/>
          <dgm:bulletEnabled val="1"/>
        </dgm:presLayoutVars>
      </dgm:prSet>
      <dgm:spPr/>
    </dgm:pt>
    <dgm:pt modelId="{98C80338-7246-FA46-A95A-1DD0FCCDF12C}" type="pres">
      <dgm:prSet presAssocID="{65D28A37-E3C3-4193-803A-70B3B4B0E4FF}" presName="spacer" presStyleCnt="0"/>
      <dgm:spPr/>
    </dgm:pt>
    <dgm:pt modelId="{0E26D925-5106-4749-AFC2-CCA0123575CB}" type="pres">
      <dgm:prSet presAssocID="{5121EDED-FF45-45CE-AB7F-4274E1C27998}" presName="parentText" presStyleLbl="node1" presStyleIdx="3" presStyleCnt="4">
        <dgm:presLayoutVars>
          <dgm:chMax val="0"/>
          <dgm:bulletEnabled val="1"/>
        </dgm:presLayoutVars>
      </dgm:prSet>
      <dgm:spPr/>
    </dgm:pt>
  </dgm:ptLst>
  <dgm:cxnLst>
    <dgm:cxn modelId="{12F3340C-DFF2-FF40-9991-EBF7B965DB89}" type="presOf" srcId="{EEF401DC-EE22-4F56-AF63-058ED712FE15}" destId="{497EB8B3-6016-3A4C-9A1A-68708BD5ECA8}" srcOrd="0" destOrd="0" presId="urn:microsoft.com/office/officeart/2005/8/layout/vList2"/>
    <dgm:cxn modelId="{255B263D-E3A3-1643-A73F-8311C238BD94}" type="presOf" srcId="{DA96B319-FF66-4A05-898B-C12CF3C6DD60}" destId="{29CDF7B4-4EC6-754E-BC79-6918F21D9CA1}" srcOrd="0" destOrd="0" presId="urn:microsoft.com/office/officeart/2005/8/layout/vList2"/>
    <dgm:cxn modelId="{18F5FD7C-96BA-44BF-B180-62FA2E8475B8}" srcId="{22913426-0D23-41FD-94D7-EF506ADA151E}" destId="{EEF401DC-EE22-4F56-AF63-058ED712FE15}" srcOrd="0" destOrd="0" parTransId="{587AEA9A-4524-4BF7-BAA7-D11E79221719}" sibTransId="{46F07BD4-0C96-43B3-B506-FFD20D77190F}"/>
    <dgm:cxn modelId="{06E77DAA-6C5C-0A44-9488-4FF72056A6D2}" type="presOf" srcId="{5121EDED-FF45-45CE-AB7F-4274E1C27998}" destId="{0E26D925-5106-4749-AFC2-CCA0123575CB}" srcOrd="0" destOrd="0" presId="urn:microsoft.com/office/officeart/2005/8/layout/vList2"/>
    <dgm:cxn modelId="{57A288B1-1EDA-407A-BCEE-3375EB42D94F}" srcId="{22913426-0D23-41FD-94D7-EF506ADA151E}" destId="{5121EDED-FF45-45CE-AB7F-4274E1C27998}" srcOrd="3" destOrd="0" parTransId="{82E7ECEF-281F-45F5-A6A9-605C85556EBC}" sibTransId="{C47F61DD-4FF0-4A20-B0CD-962121FCEECC}"/>
    <dgm:cxn modelId="{2C656AB7-6DE6-B34D-9DFA-36C623111CFF}" type="presOf" srcId="{22913426-0D23-41FD-94D7-EF506ADA151E}" destId="{40341714-CE6E-6449-AA21-3BA578E9EEC0}" srcOrd="0" destOrd="0" presId="urn:microsoft.com/office/officeart/2005/8/layout/vList2"/>
    <dgm:cxn modelId="{E1B6E9B7-CFEE-4789-A771-FBC2DDFA803D}" srcId="{22913426-0D23-41FD-94D7-EF506ADA151E}" destId="{EFF79E63-3F1D-4136-8053-B969A50C1D30}" srcOrd="2" destOrd="0" parTransId="{337BDECE-B62E-484C-88F5-31EED4685D95}" sibTransId="{65D28A37-E3C3-4193-803A-70B3B4B0E4FF}"/>
    <dgm:cxn modelId="{FB43D1E9-32E2-7745-867D-4BF81F59F3F8}" type="presOf" srcId="{EFF79E63-3F1D-4136-8053-B969A50C1D30}" destId="{7F3F93D9-0691-EB4C-AF0C-3593DFB06FC3}" srcOrd="0" destOrd="0" presId="urn:microsoft.com/office/officeart/2005/8/layout/vList2"/>
    <dgm:cxn modelId="{7A5000F9-E14A-46FE-8BB1-52737027D651}" srcId="{22913426-0D23-41FD-94D7-EF506ADA151E}" destId="{DA96B319-FF66-4A05-898B-C12CF3C6DD60}" srcOrd="1" destOrd="0" parTransId="{B0BDA042-E8BC-4376-A3F6-0DF4F94170DA}" sibTransId="{97FF56A7-A417-41BD-B3FB-47B8CDDE077E}"/>
    <dgm:cxn modelId="{F09942F8-2FEC-3F4B-A8A3-AE4FEDC0659B}" type="presParOf" srcId="{40341714-CE6E-6449-AA21-3BA578E9EEC0}" destId="{497EB8B3-6016-3A4C-9A1A-68708BD5ECA8}" srcOrd="0" destOrd="0" presId="urn:microsoft.com/office/officeart/2005/8/layout/vList2"/>
    <dgm:cxn modelId="{95B0EA0E-D286-5A47-AA10-78E6928B258E}" type="presParOf" srcId="{40341714-CE6E-6449-AA21-3BA578E9EEC0}" destId="{6AD9235F-48A4-FF45-9425-31F2A185D792}" srcOrd="1" destOrd="0" presId="urn:microsoft.com/office/officeart/2005/8/layout/vList2"/>
    <dgm:cxn modelId="{335670CD-05FD-7943-A49C-200B9C9FCB3B}" type="presParOf" srcId="{40341714-CE6E-6449-AA21-3BA578E9EEC0}" destId="{29CDF7B4-4EC6-754E-BC79-6918F21D9CA1}" srcOrd="2" destOrd="0" presId="urn:microsoft.com/office/officeart/2005/8/layout/vList2"/>
    <dgm:cxn modelId="{04F19DF4-74E1-764F-9332-8EC818E3AA79}" type="presParOf" srcId="{40341714-CE6E-6449-AA21-3BA578E9EEC0}" destId="{85D5C724-8768-0740-AC90-B3B7EB05D9A4}" srcOrd="3" destOrd="0" presId="urn:microsoft.com/office/officeart/2005/8/layout/vList2"/>
    <dgm:cxn modelId="{4EB177C0-F845-F046-A83E-6700DD66BC8C}" type="presParOf" srcId="{40341714-CE6E-6449-AA21-3BA578E9EEC0}" destId="{7F3F93D9-0691-EB4C-AF0C-3593DFB06FC3}" srcOrd="4" destOrd="0" presId="urn:microsoft.com/office/officeart/2005/8/layout/vList2"/>
    <dgm:cxn modelId="{76C60A28-CA0D-5940-9CFC-D3BF8F5827C4}" type="presParOf" srcId="{40341714-CE6E-6449-AA21-3BA578E9EEC0}" destId="{98C80338-7246-FA46-A95A-1DD0FCCDF12C}" srcOrd="5" destOrd="0" presId="urn:microsoft.com/office/officeart/2005/8/layout/vList2"/>
    <dgm:cxn modelId="{2DC8E905-F36D-4E48-A387-855E56900229}" type="presParOf" srcId="{40341714-CE6E-6449-AA21-3BA578E9EEC0}" destId="{0E26D925-5106-4749-AFC2-CCA0123575C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5095E-FE2A-7049-9E60-C0913E56DE9A}">
      <dsp:nvSpPr>
        <dsp:cNvPr id="0" name=""/>
        <dsp:cNvSpPr/>
      </dsp:nvSpPr>
      <dsp:spPr>
        <a:xfrm>
          <a:off x="16837" y="507"/>
          <a:ext cx="1673218" cy="1003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Individual character</a:t>
          </a:r>
        </a:p>
      </dsp:txBody>
      <dsp:txXfrm>
        <a:off x="16837" y="507"/>
        <a:ext cx="1673218" cy="1003931"/>
      </dsp:txXfrm>
    </dsp:sp>
    <dsp:sp modelId="{B57CC748-3631-B341-90DA-EC7190E2949D}">
      <dsp:nvSpPr>
        <dsp:cNvPr id="0" name=""/>
        <dsp:cNvSpPr/>
      </dsp:nvSpPr>
      <dsp:spPr>
        <a:xfrm>
          <a:off x="1857378" y="507"/>
          <a:ext cx="1673218" cy="1003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Relational character</a:t>
          </a:r>
        </a:p>
      </dsp:txBody>
      <dsp:txXfrm>
        <a:off x="1857378" y="507"/>
        <a:ext cx="1673218" cy="1003931"/>
      </dsp:txXfrm>
    </dsp:sp>
    <dsp:sp modelId="{C89F7745-C359-6B47-B9A1-658C8A621237}">
      <dsp:nvSpPr>
        <dsp:cNvPr id="0" name=""/>
        <dsp:cNvSpPr/>
      </dsp:nvSpPr>
      <dsp:spPr>
        <a:xfrm>
          <a:off x="3697918" y="507"/>
          <a:ext cx="1673218" cy="1003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Systemic character</a:t>
          </a:r>
        </a:p>
      </dsp:txBody>
      <dsp:txXfrm>
        <a:off x="3697918" y="507"/>
        <a:ext cx="1673218" cy="1003931"/>
      </dsp:txXfrm>
    </dsp:sp>
    <dsp:sp modelId="{486F4462-AFC5-8D4A-A271-634F12FA0AB4}">
      <dsp:nvSpPr>
        <dsp:cNvPr id="0" name=""/>
        <dsp:cNvSpPr/>
      </dsp:nvSpPr>
      <dsp:spPr>
        <a:xfrm>
          <a:off x="16837" y="1171760"/>
          <a:ext cx="1673218" cy="1003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Betrayals</a:t>
          </a:r>
        </a:p>
      </dsp:txBody>
      <dsp:txXfrm>
        <a:off x="16837" y="1171760"/>
        <a:ext cx="1673218" cy="1003931"/>
      </dsp:txXfrm>
    </dsp:sp>
    <dsp:sp modelId="{12F9FBDE-5475-E140-83B0-4EEC0D5025F6}">
      <dsp:nvSpPr>
        <dsp:cNvPr id="0" name=""/>
        <dsp:cNvSpPr/>
      </dsp:nvSpPr>
      <dsp:spPr>
        <a:xfrm>
          <a:off x="1857378" y="1171760"/>
          <a:ext cx="1673218" cy="1003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No conflict</a:t>
          </a:r>
        </a:p>
      </dsp:txBody>
      <dsp:txXfrm>
        <a:off x="1857378" y="1171760"/>
        <a:ext cx="1673218" cy="1003931"/>
      </dsp:txXfrm>
    </dsp:sp>
    <dsp:sp modelId="{0DE4F5E2-D384-954E-A405-BDC4EF6653D8}">
      <dsp:nvSpPr>
        <dsp:cNvPr id="0" name=""/>
        <dsp:cNvSpPr/>
      </dsp:nvSpPr>
      <dsp:spPr>
        <a:xfrm>
          <a:off x="3697918" y="1171760"/>
          <a:ext cx="1673218" cy="1003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Transgressions</a:t>
          </a:r>
        </a:p>
      </dsp:txBody>
      <dsp:txXfrm>
        <a:off x="3697918" y="1171760"/>
        <a:ext cx="1673218" cy="1003931"/>
      </dsp:txXfrm>
    </dsp:sp>
    <dsp:sp modelId="{211D1FC9-50AA-C543-8E72-395EC3CCFC63}">
      <dsp:nvSpPr>
        <dsp:cNvPr id="0" name=""/>
        <dsp:cNvSpPr/>
      </dsp:nvSpPr>
      <dsp:spPr>
        <a:xfrm>
          <a:off x="16837" y="2343013"/>
          <a:ext cx="1673218" cy="1003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Personal struggles</a:t>
          </a:r>
        </a:p>
      </dsp:txBody>
      <dsp:txXfrm>
        <a:off x="16837" y="2343013"/>
        <a:ext cx="1673218" cy="1003931"/>
      </dsp:txXfrm>
    </dsp:sp>
    <dsp:sp modelId="{A2390B87-969E-E748-9972-B77A949F1FF3}">
      <dsp:nvSpPr>
        <dsp:cNvPr id="0" name=""/>
        <dsp:cNvSpPr/>
      </dsp:nvSpPr>
      <dsp:spPr>
        <a:xfrm>
          <a:off x="1857378" y="2343013"/>
          <a:ext cx="1673218" cy="1003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Personal growth or continuity of military culture</a:t>
          </a:r>
        </a:p>
      </dsp:txBody>
      <dsp:txXfrm>
        <a:off x="1857378" y="2343013"/>
        <a:ext cx="1673218" cy="1003931"/>
      </dsp:txXfrm>
    </dsp:sp>
    <dsp:sp modelId="{4828CE4C-143C-D645-8F06-BC54A3477BAC}">
      <dsp:nvSpPr>
        <dsp:cNvPr id="0" name=""/>
        <dsp:cNvSpPr/>
      </dsp:nvSpPr>
      <dsp:spPr>
        <a:xfrm>
          <a:off x="3697918" y="2343013"/>
          <a:ext cx="1673218" cy="1003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Limited help sources</a:t>
          </a:r>
        </a:p>
      </dsp:txBody>
      <dsp:txXfrm>
        <a:off x="3697918" y="2343013"/>
        <a:ext cx="1673218" cy="1003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110C7-8B75-8147-9BC0-C463A777F637}">
      <dsp:nvSpPr>
        <dsp:cNvPr id="0" name=""/>
        <dsp:cNvSpPr/>
      </dsp:nvSpPr>
      <dsp:spPr>
        <a:xfrm>
          <a:off x="231122" y="148565"/>
          <a:ext cx="5021106" cy="5021106"/>
        </a:xfrm>
        <a:prstGeom prst="circularArrow">
          <a:avLst>
            <a:gd name="adj1" fmla="val 5544"/>
            <a:gd name="adj2" fmla="val 330680"/>
            <a:gd name="adj3" fmla="val 14786262"/>
            <a:gd name="adj4" fmla="val 1679687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3F49C5-9D23-874D-ADAD-1F7038DBB65F}">
      <dsp:nvSpPr>
        <dsp:cNvPr id="0" name=""/>
        <dsp:cNvSpPr/>
      </dsp:nvSpPr>
      <dsp:spPr>
        <a:xfrm>
          <a:off x="2111813" y="208277"/>
          <a:ext cx="1259725" cy="629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 Period from 40 years of age to about 60 </a:t>
          </a:r>
        </a:p>
      </dsp:txBody>
      <dsp:txXfrm>
        <a:off x="2142560" y="239024"/>
        <a:ext cx="1198231" cy="568368"/>
      </dsp:txXfrm>
    </dsp:sp>
    <dsp:sp modelId="{F163092A-1DF7-6545-A8BC-E579052D0D86}">
      <dsp:nvSpPr>
        <dsp:cNvPr id="0" name=""/>
        <dsp:cNvSpPr/>
      </dsp:nvSpPr>
      <dsp:spPr>
        <a:xfrm>
          <a:off x="3488148" y="709222"/>
          <a:ext cx="1259725" cy="629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 Middle adulthood is time of: </a:t>
          </a:r>
        </a:p>
      </dsp:txBody>
      <dsp:txXfrm>
        <a:off x="3518895" y="739969"/>
        <a:ext cx="1198231" cy="568368"/>
      </dsp:txXfrm>
    </dsp:sp>
    <dsp:sp modelId="{483AA0EC-D3E5-9245-85C6-46988A8EB1C0}">
      <dsp:nvSpPr>
        <dsp:cNvPr id="0" name=""/>
        <dsp:cNvSpPr/>
      </dsp:nvSpPr>
      <dsp:spPr>
        <a:xfrm>
          <a:off x="4220480" y="1977659"/>
          <a:ext cx="1259725" cy="629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  expanding personal and social involvement and </a:t>
          </a:r>
        </a:p>
      </dsp:txBody>
      <dsp:txXfrm>
        <a:off x="4251227" y="2008406"/>
        <a:ext cx="1198231" cy="568368"/>
      </dsp:txXfrm>
    </dsp:sp>
    <dsp:sp modelId="{1673EF4D-2F5C-4849-BB87-F82BA68B013D}">
      <dsp:nvSpPr>
        <dsp:cNvPr id="0" name=""/>
        <dsp:cNvSpPr/>
      </dsp:nvSpPr>
      <dsp:spPr>
        <a:xfrm>
          <a:off x="3966144" y="3420072"/>
          <a:ext cx="1259725" cy="629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responsibility </a:t>
          </a:r>
        </a:p>
      </dsp:txBody>
      <dsp:txXfrm>
        <a:off x="3996891" y="3450819"/>
        <a:ext cx="1198231" cy="568368"/>
      </dsp:txXfrm>
    </dsp:sp>
    <dsp:sp modelId="{C0AE5681-FBBE-FE46-B212-3C1DFB474BC7}">
      <dsp:nvSpPr>
        <dsp:cNvPr id="0" name=""/>
        <dsp:cNvSpPr/>
      </dsp:nvSpPr>
      <dsp:spPr>
        <a:xfrm>
          <a:off x="2844145" y="4361541"/>
          <a:ext cx="1259725" cy="629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  assisting next generation in becoming competent, mature individuals </a:t>
          </a:r>
        </a:p>
      </dsp:txBody>
      <dsp:txXfrm>
        <a:off x="2874892" y="4392288"/>
        <a:ext cx="1198231" cy="568368"/>
      </dsp:txXfrm>
    </dsp:sp>
    <dsp:sp modelId="{4F679B93-B77E-0147-A555-0F6F9A6BD475}">
      <dsp:nvSpPr>
        <dsp:cNvPr id="0" name=""/>
        <dsp:cNvSpPr/>
      </dsp:nvSpPr>
      <dsp:spPr>
        <a:xfrm>
          <a:off x="1379480" y="4361541"/>
          <a:ext cx="1259725" cy="629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  reaching and maintaining satisfaction in a career </a:t>
          </a:r>
        </a:p>
      </dsp:txBody>
      <dsp:txXfrm>
        <a:off x="1410227" y="4392288"/>
        <a:ext cx="1198231" cy="568368"/>
      </dsp:txXfrm>
    </dsp:sp>
    <dsp:sp modelId="{5E55FB27-DE0F-3F4D-88DD-87F60184349C}">
      <dsp:nvSpPr>
        <dsp:cNvPr id="0" name=""/>
        <dsp:cNvSpPr/>
      </dsp:nvSpPr>
      <dsp:spPr>
        <a:xfrm>
          <a:off x="257482" y="3420072"/>
          <a:ext cx="1259725" cy="629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  A decline of physical skills </a:t>
          </a:r>
        </a:p>
      </dsp:txBody>
      <dsp:txXfrm>
        <a:off x="288229" y="3450819"/>
        <a:ext cx="1198231" cy="568368"/>
      </dsp:txXfrm>
    </dsp:sp>
    <dsp:sp modelId="{5E14EBAC-C11A-0D4C-BB42-A064826C6F45}">
      <dsp:nvSpPr>
        <dsp:cNvPr id="0" name=""/>
        <dsp:cNvSpPr/>
      </dsp:nvSpPr>
      <dsp:spPr>
        <a:xfrm>
          <a:off x="3146" y="1977659"/>
          <a:ext cx="1259725" cy="629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  Balancing work and relationships </a:t>
          </a:r>
        </a:p>
      </dsp:txBody>
      <dsp:txXfrm>
        <a:off x="33893" y="2008406"/>
        <a:ext cx="1198231" cy="568368"/>
      </dsp:txXfrm>
    </dsp:sp>
    <dsp:sp modelId="{EC96E49E-D94A-E041-B731-1B9C88257524}">
      <dsp:nvSpPr>
        <dsp:cNvPr id="0" name=""/>
        <dsp:cNvSpPr/>
      </dsp:nvSpPr>
      <dsp:spPr>
        <a:xfrm>
          <a:off x="735478" y="709222"/>
          <a:ext cx="1259725" cy="629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  A reassessment of life’s priorities </a:t>
          </a:r>
        </a:p>
      </dsp:txBody>
      <dsp:txXfrm>
        <a:off x="766225" y="739969"/>
        <a:ext cx="1198231" cy="568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EB8B3-6016-3A4C-9A1A-68708BD5ECA8}">
      <dsp:nvSpPr>
        <dsp:cNvPr id="0" name=""/>
        <dsp:cNvSpPr/>
      </dsp:nvSpPr>
      <dsp:spPr>
        <a:xfrm>
          <a:off x="0" y="26633"/>
          <a:ext cx="6245265" cy="1312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Post Traumatic Stress Disorder (PTSD)</a:t>
          </a:r>
        </a:p>
      </dsp:txBody>
      <dsp:txXfrm>
        <a:off x="64083" y="90716"/>
        <a:ext cx="6117099" cy="1184574"/>
      </dsp:txXfrm>
    </dsp:sp>
    <dsp:sp modelId="{29CDF7B4-4EC6-754E-BC79-6918F21D9CA1}">
      <dsp:nvSpPr>
        <dsp:cNvPr id="0" name=""/>
        <dsp:cNvSpPr/>
      </dsp:nvSpPr>
      <dsp:spPr>
        <a:xfrm>
          <a:off x="0" y="1434413"/>
          <a:ext cx="6245265" cy="13127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Military Sexual Trauma (MST)</a:t>
          </a:r>
        </a:p>
      </dsp:txBody>
      <dsp:txXfrm>
        <a:off x="64083" y="1498496"/>
        <a:ext cx="6117099" cy="1184574"/>
      </dsp:txXfrm>
    </dsp:sp>
    <dsp:sp modelId="{7F3F93D9-0691-EB4C-AF0C-3593DFB06FC3}">
      <dsp:nvSpPr>
        <dsp:cNvPr id="0" name=""/>
        <dsp:cNvSpPr/>
      </dsp:nvSpPr>
      <dsp:spPr>
        <a:xfrm>
          <a:off x="0" y="2842193"/>
          <a:ext cx="6245265" cy="13127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Traumatic Brain Injury</a:t>
          </a:r>
        </a:p>
      </dsp:txBody>
      <dsp:txXfrm>
        <a:off x="64083" y="2906276"/>
        <a:ext cx="6117099" cy="1184574"/>
      </dsp:txXfrm>
    </dsp:sp>
    <dsp:sp modelId="{0E26D925-5106-4749-AFC2-CCA0123575CB}">
      <dsp:nvSpPr>
        <dsp:cNvPr id="0" name=""/>
        <dsp:cNvSpPr/>
      </dsp:nvSpPr>
      <dsp:spPr>
        <a:xfrm>
          <a:off x="0" y="4249973"/>
          <a:ext cx="6245265" cy="13127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Substance Use Disorder (SUD)</a:t>
          </a:r>
        </a:p>
      </dsp:txBody>
      <dsp:txXfrm>
        <a:off x="64083" y="4314056"/>
        <a:ext cx="6117099" cy="118457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F15D8-EC94-9641-BE38-258D51525964}"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9C89A-F9C9-8C48-8D08-71822CF504A3}" type="slidenum">
              <a:rPr lang="en-US" smtClean="0"/>
              <a:t>‹#›</a:t>
            </a:fld>
            <a:endParaRPr lang="en-US"/>
          </a:p>
        </p:txBody>
      </p:sp>
    </p:spTree>
    <p:extLst>
      <p:ext uri="{BB962C8B-B14F-4D97-AF65-F5344CB8AC3E}">
        <p14:creationId xmlns:p14="http://schemas.microsoft.com/office/powerpoint/2010/main" val="36007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pencolleges.edu.au/careers/blog/self-disclosure-in-counsell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Express gratitude to UW for opportunity and thank </a:t>
            </a:r>
            <a:r>
              <a:rPr lang="en-US" b="0" i="0" u="none" strike="noStrike">
                <a:solidFill>
                  <a:srgbClr val="5E5E5E"/>
                </a:solidFill>
                <a:effectLst/>
                <a:latin typeface="Google Sans"/>
              </a:rPr>
              <a:t>Gabrielle Orsi, Christina Clayton, Kristen Hiatt</a:t>
            </a:r>
            <a:endParaRPr lang="en-US"/>
          </a:p>
          <a:p>
            <a:pPr marL="171450" indent="-171450">
              <a:buFont typeface="Arial" panose="020B0604020202020204" pitchFamily="34" charset="0"/>
              <a:buChar char="•"/>
            </a:pPr>
            <a:r>
              <a:rPr lang="en-US"/>
              <a:t>Introduce self (Credentials, Current Role, &amp; Veteran background, Social Services Background)</a:t>
            </a:r>
          </a:p>
        </p:txBody>
      </p:sp>
      <p:sp>
        <p:nvSpPr>
          <p:cNvPr id="4" name="Slide Number Placeholder 3"/>
          <p:cNvSpPr>
            <a:spLocks noGrp="1"/>
          </p:cNvSpPr>
          <p:nvPr>
            <p:ph type="sldNum" sz="quarter" idx="5"/>
          </p:nvPr>
        </p:nvSpPr>
        <p:spPr/>
        <p:txBody>
          <a:bodyPr/>
          <a:lstStyle/>
          <a:p>
            <a:fld id="{6A49C89A-F9C9-8C48-8D08-71822CF504A3}" type="slidenum">
              <a:rPr lang="en-US" smtClean="0"/>
              <a:t>1</a:t>
            </a:fld>
            <a:endParaRPr lang="en-US"/>
          </a:p>
        </p:txBody>
      </p:sp>
    </p:spTree>
    <p:extLst>
      <p:ext uri="{BB962C8B-B14F-4D97-AF65-F5344CB8AC3E}">
        <p14:creationId xmlns:p14="http://schemas.microsoft.com/office/powerpoint/2010/main" val="1041353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9C89A-F9C9-8C48-8D08-71822CF504A3}" type="slidenum">
              <a:rPr lang="en-US" smtClean="0"/>
              <a:t>12</a:t>
            </a:fld>
            <a:endParaRPr lang="en-US"/>
          </a:p>
        </p:txBody>
      </p:sp>
    </p:spTree>
    <p:extLst>
      <p:ext uri="{BB962C8B-B14F-4D97-AF65-F5344CB8AC3E}">
        <p14:creationId xmlns:p14="http://schemas.microsoft.com/office/powerpoint/2010/main" val="337047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9C89A-F9C9-8C48-8D08-71822CF504A3}" type="slidenum">
              <a:rPr lang="en-US" smtClean="0"/>
              <a:t>13</a:t>
            </a:fld>
            <a:endParaRPr lang="en-US"/>
          </a:p>
        </p:txBody>
      </p:sp>
    </p:spTree>
    <p:extLst>
      <p:ext uri="{BB962C8B-B14F-4D97-AF65-F5344CB8AC3E}">
        <p14:creationId xmlns:p14="http://schemas.microsoft.com/office/powerpoint/2010/main" val="3787443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now have more emphasis on  psychosocial development &amp; Milestones in Middle Adulthood</a:t>
            </a:r>
          </a:p>
        </p:txBody>
      </p:sp>
      <p:sp>
        <p:nvSpPr>
          <p:cNvPr id="4" name="Slide Number Placeholder 3"/>
          <p:cNvSpPr>
            <a:spLocks noGrp="1"/>
          </p:cNvSpPr>
          <p:nvPr>
            <p:ph type="sldNum" sz="quarter" idx="5"/>
          </p:nvPr>
        </p:nvSpPr>
        <p:spPr/>
        <p:txBody>
          <a:bodyPr/>
          <a:lstStyle/>
          <a:p>
            <a:fld id="{6A49C89A-F9C9-8C48-8D08-71822CF504A3}" type="slidenum">
              <a:rPr lang="en-US" smtClean="0"/>
              <a:t>14</a:t>
            </a:fld>
            <a:endParaRPr lang="en-US"/>
          </a:p>
        </p:txBody>
      </p:sp>
    </p:spTree>
    <p:extLst>
      <p:ext uri="{BB962C8B-B14F-4D97-AF65-F5344CB8AC3E}">
        <p14:creationId xmlns:p14="http://schemas.microsoft.com/office/powerpoint/2010/main" val="998794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designed for communication with audience. Examples of Identities. Veterans encompass every ID found in society. </a:t>
            </a:r>
          </a:p>
          <a:p>
            <a:endParaRPr lang="en-US"/>
          </a:p>
          <a:p>
            <a:pPr marL="228600" indent="-228600">
              <a:buAutoNum type="arabicPeriod"/>
            </a:pPr>
            <a:r>
              <a:rPr lang="en-US"/>
              <a:t>Unit/Branch of Service ID</a:t>
            </a:r>
          </a:p>
          <a:p>
            <a:pPr marL="228600" indent="-228600">
              <a:buAutoNum type="arabicPeriod"/>
            </a:pPr>
            <a:r>
              <a:rPr lang="en-US"/>
              <a:t>Gender</a:t>
            </a:r>
          </a:p>
          <a:p>
            <a:pPr marL="228600" indent="-228600">
              <a:buAutoNum type="arabicPeriod"/>
            </a:pPr>
            <a:r>
              <a:rPr lang="en-US"/>
              <a:t>Sexuality (LBTQIA+)</a:t>
            </a:r>
          </a:p>
          <a:p>
            <a:pPr marL="228600" indent="-228600">
              <a:buAutoNum type="arabicPeriod"/>
            </a:pPr>
            <a:r>
              <a:rPr lang="en-US"/>
              <a:t>Spirituality</a:t>
            </a:r>
          </a:p>
          <a:p>
            <a:pPr marL="228600" indent="-228600">
              <a:buAutoNum type="arabicPeriod"/>
            </a:pPr>
            <a:r>
              <a:rPr lang="en-US"/>
              <a:t>Family member (Parent, Child, Sibling)</a:t>
            </a:r>
          </a:p>
          <a:p>
            <a:pPr marL="228600" indent="-228600">
              <a:buAutoNum type="arabicPeriod"/>
            </a:pPr>
            <a:r>
              <a:rPr lang="en-US"/>
              <a:t>Cultural/Racial</a:t>
            </a:r>
          </a:p>
          <a:p>
            <a:pPr marL="228600" indent="-228600">
              <a:buAutoNum type="arabicPeriod"/>
            </a:pPr>
            <a:r>
              <a:rPr lang="en-US"/>
              <a:t>Political</a:t>
            </a:r>
          </a:p>
          <a:p>
            <a:pPr marL="228600" indent="-228600">
              <a:buAutoNum type="arabicPeriod"/>
            </a:pPr>
            <a:r>
              <a:rPr lang="en-US"/>
              <a:t>Nerd/Geek (pop-culture/social media ID</a:t>
            </a:r>
          </a:p>
          <a:p>
            <a:pPr marL="228600" indent="-228600">
              <a:buAutoNum type="arabicPeriod"/>
            </a:pPr>
            <a:r>
              <a:rPr lang="en-US" b="1"/>
              <a:t>THERE IS NO WRONG ANSWER, VETERANS OCCUPY ALL IDENTITIES</a:t>
            </a:r>
          </a:p>
          <a:p>
            <a:pPr marL="228600" indent="-228600">
              <a:buAutoNum type="arabicPeriod"/>
            </a:pPr>
            <a:endParaRPr lang="en-US"/>
          </a:p>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6A49C89A-F9C9-8C48-8D08-71822CF504A3}" type="slidenum">
              <a:rPr lang="en-US" smtClean="0"/>
              <a:t>15</a:t>
            </a:fld>
            <a:endParaRPr lang="en-US"/>
          </a:p>
        </p:txBody>
      </p:sp>
    </p:spTree>
    <p:extLst>
      <p:ext uri="{BB962C8B-B14F-4D97-AF65-F5344CB8AC3E}">
        <p14:creationId xmlns:p14="http://schemas.microsoft.com/office/powerpoint/2010/main" val="289961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with audience if they agree with the five suggestions of Therapeutic Rapport and what would they add for veterans?</a:t>
            </a:r>
          </a:p>
          <a:p>
            <a:endParaRPr lang="en-US"/>
          </a:p>
          <a:p>
            <a:pPr algn="l"/>
            <a:r>
              <a:rPr lang="en-US" sz="1200" b="0" i="0" u="none" strike="noStrike">
                <a:solidFill>
                  <a:srgbClr val="333333"/>
                </a:solidFill>
                <a:effectLst/>
                <a:latin typeface="Open Sans" panose="020B0606030504020204" pitchFamily="34" charset="0"/>
              </a:rPr>
              <a:t>1.    Be prepared</a:t>
            </a:r>
          </a:p>
          <a:p>
            <a:pPr algn="l"/>
            <a:r>
              <a:rPr lang="en-US" sz="1200" b="0" i="0" u="none" strike="noStrike">
                <a:solidFill>
                  <a:srgbClr val="666666"/>
                </a:solidFill>
                <a:effectLst/>
                <a:latin typeface="Open Sans" panose="020B0606030504020204" pitchFamily="34" charset="0"/>
              </a:rPr>
              <a:t>Read your client notes before each session. This might sound obvious, however, if you are seeing back to back clients, it can be easy to skip this very important step. Nothing destroys rapport than “forgetting” critical details. </a:t>
            </a:r>
          </a:p>
          <a:p>
            <a:pPr algn="l"/>
            <a:r>
              <a:rPr lang="en-US" sz="1200" b="0" i="0" u="none" strike="noStrike">
                <a:solidFill>
                  <a:srgbClr val="333333"/>
                </a:solidFill>
                <a:effectLst/>
                <a:latin typeface="Open Sans" panose="020B0606030504020204" pitchFamily="34" charset="0"/>
              </a:rPr>
              <a:t>2.    Listen without judgement</a:t>
            </a:r>
          </a:p>
          <a:p>
            <a:pPr algn="l"/>
            <a:r>
              <a:rPr lang="en-US" sz="1200" b="0" i="0" u="none" strike="noStrike">
                <a:solidFill>
                  <a:srgbClr val="666666"/>
                </a:solidFill>
                <a:effectLst/>
                <a:latin typeface="Open Sans" panose="020B0606030504020204" pitchFamily="34" charset="0"/>
              </a:rPr>
              <a:t>We all have morals and values. While these should always inform our practice, they should not interfere or intrude on the counselling process. </a:t>
            </a:r>
          </a:p>
          <a:p>
            <a:pPr algn="l"/>
            <a:r>
              <a:rPr lang="en-US" sz="1200" b="0" i="0" u="none" strike="noStrike">
                <a:solidFill>
                  <a:srgbClr val="333333"/>
                </a:solidFill>
                <a:effectLst/>
                <a:latin typeface="Open Sans" panose="020B0606030504020204" pitchFamily="34" charset="0"/>
              </a:rPr>
              <a:t>3.    Use </a:t>
            </a:r>
            <a:r>
              <a:rPr lang="en-US" sz="1200" b="0" i="0" u="none" strike="noStrike">
                <a:solidFill>
                  <a:srgbClr val="05A8BA"/>
                </a:solidFill>
                <a:effectLst/>
                <a:latin typeface="Open Sans" panose="020B0606030504020204" pitchFamily="34" charset="0"/>
                <a:hlinkClick r:id="rId3"/>
              </a:rPr>
              <a:t>disclosure</a:t>
            </a:r>
            <a:r>
              <a:rPr lang="en-US" sz="1200" b="0" i="0" u="none" strike="noStrike">
                <a:solidFill>
                  <a:srgbClr val="333333"/>
                </a:solidFill>
                <a:effectLst/>
                <a:latin typeface="Open Sans" panose="020B0606030504020204" pitchFamily="34" charset="0"/>
              </a:rPr>
              <a:t> with caution</a:t>
            </a:r>
          </a:p>
          <a:p>
            <a:pPr algn="l"/>
            <a:r>
              <a:rPr lang="en-US" sz="1200" b="0" i="0" u="none" strike="noStrike">
                <a:solidFill>
                  <a:srgbClr val="666666"/>
                </a:solidFill>
                <a:effectLst/>
                <a:latin typeface="Open Sans" panose="020B0606030504020204" pitchFamily="34" charset="0"/>
              </a:rPr>
              <a:t>This is a terrific way to develop rapport, particularly with difficult-to-engage clients. However, be careful. Maintaining professional boundaries is important, so keep it to the small stuff. </a:t>
            </a:r>
          </a:p>
          <a:p>
            <a:pPr algn="l"/>
            <a:r>
              <a:rPr lang="en-US" sz="1200" b="0" i="0" u="none" strike="noStrike">
                <a:solidFill>
                  <a:srgbClr val="333333"/>
                </a:solidFill>
                <a:effectLst/>
                <a:latin typeface="Open Sans" panose="020B0606030504020204" pitchFamily="34" charset="0"/>
              </a:rPr>
              <a:t>4.    Be aware of your limitations in knowledge and experience</a:t>
            </a:r>
          </a:p>
          <a:p>
            <a:pPr algn="l"/>
            <a:r>
              <a:rPr lang="en-US" sz="1200" b="0" i="0" u="none" strike="noStrike">
                <a:solidFill>
                  <a:srgbClr val="666666"/>
                </a:solidFill>
                <a:effectLst/>
                <a:latin typeface="Open Sans" panose="020B0606030504020204" pitchFamily="34" charset="0"/>
              </a:rPr>
              <a:t>This is important for new counsellors and therapists. It’s ok to be unsure, and when you are – be honest. Your client will respect this much more than if you try and practice skills you have not yet developed.  </a:t>
            </a:r>
          </a:p>
          <a:p>
            <a:pPr algn="l"/>
            <a:r>
              <a:rPr lang="en-US" sz="1200" b="0" i="0" u="none" strike="noStrike">
                <a:solidFill>
                  <a:srgbClr val="333333"/>
                </a:solidFill>
                <a:effectLst/>
                <a:latin typeface="Open Sans" panose="020B0606030504020204" pitchFamily="34" charset="0"/>
              </a:rPr>
              <a:t>5.    Use EMPATHY </a:t>
            </a:r>
          </a:p>
          <a:p>
            <a:pPr algn="l"/>
            <a:r>
              <a:rPr lang="en-US" sz="1200" b="0" i="0" u="none" strike="noStrike">
                <a:solidFill>
                  <a:srgbClr val="666666"/>
                </a:solidFill>
                <a:effectLst/>
                <a:latin typeface="Open Sans" panose="020B0606030504020204" pitchFamily="34" charset="0"/>
              </a:rPr>
              <a:t>Active listening not only creates a sense of trust during counselling but it leads to the development of empathy. This is by far the most powerful tool when it comes to developing rapport. Building a meaningful connection with your client will mean that you feel what they feel.</a:t>
            </a:r>
          </a:p>
          <a:p>
            <a:pPr algn="l"/>
            <a:r>
              <a:rPr lang="en-US" sz="1200" b="0" i="0" u="none" strike="noStrike">
                <a:solidFill>
                  <a:srgbClr val="666666"/>
                </a:solidFill>
                <a:effectLst/>
                <a:latin typeface="Open Sans" panose="020B0606030504020204" pitchFamily="34" charset="0"/>
              </a:rPr>
              <a:t>This may mean that you cry when they cry, or you feel anger when they feel anger. This gives powerful insight into what your client is feeling, which can be used to help them understand and process their emotions. </a:t>
            </a:r>
          </a:p>
          <a:p>
            <a:endParaRPr lang="en-US"/>
          </a:p>
        </p:txBody>
      </p:sp>
      <p:sp>
        <p:nvSpPr>
          <p:cNvPr id="4" name="Slide Number Placeholder 3"/>
          <p:cNvSpPr>
            <a:spLocks noGrp="1"/>
          </p:cNvSpPr>
          <p:nvPr>
            <p:ph type="sldNum" sz="quarter" idx="5"/>
          </p:nvPr>
        </p:nvSpPr>
        <p:spPr/>
        <p:txBody>
          <a:bodyPr/>
          <a:lstStyle/>
          <a:p>
            <a:fld id="{6A49C89A-F9C9-8C48-8D08-71822CF504A3}" type="slidenum">
              <a:rPr lang="en-US" smtClean="0"/>
              <a:t>16</a:t>
            </a:fld>
            <a:endParaRPr lang="en-US"/>
          </a:p>
        </p:txBody>
      </p:sp>
    </p:spTree>
    <p:extLst>
      <p:ext uri="{BB962C8B-B14F-4D97-AF65-F5344CB8AC3E}">
        <p14:creationId xmlns:p14="http://schemas.microsoft.com/office/powerpoint/2010/main" val="1024852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0df5dcad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0df5dcad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27000" marR="127000" lvl="0" indent="0" algn="l" rtl="0">
              <a:lnSpc>
                <a:spcPct val="115000"/>
              </a:lnSpc>
              <a:spcBef>
                <a:spcPts val="0"/>
              </a:spcBef>
              <a:spcAft>
                <a:spcPts val="0"/>
              </a:spcAft>
              <a:buClr>
                <a:schemeClr val="dk1"/>
              </a:buClr>
              <a:buSzPts val="1100"/>
              <a:buFont typeface="Arial"/>
              <a:buNone/>
            </a:pPr>
            <a:r>
              <a:rPr lang="en-US" sz="1000">
                <a:solidFill>
                  <a:srgbClr val="222222"/>
                </a:solidFill>
                <a:highlight>
                  <a:srgbClr val="FFFFFF"/>
                </a:highlight>
                <a:latin typeface="Courier New"/>
                <a:ea typeface="Courier New"/>
                <a:cs typeface="Courier New"/>
                <a:sym typeface="Courier New"/>
              </a:rPr>
              <a:t>Substance Abuse and Mental Health Services Administration (US); Office of the Surgeon General (US). Facing Addiction in America: The Surgeon General's Report on Alcohol, Drugs, and Health [Internet]. Washington (DC): US Department of Health and Human Services; 2016 Nov. CHAPTER 4, EARLY INTERVENTION, TREATMENT, AND MANAGEMENT OF SUBSTANCE USE DISORDERS. Available from: https://www.ncbi.nlm.nih.gov/books/NBK424859/</a:t>
            </a:r>
            <a:endParaRPr sz="1000">
              <a:solidFill>
                <a:srgbClr val="222222"/>
              </a:solidFill>
              <a:highlight>
                <a:srgbClr val="FFFFFF"/>
              </a:highlight>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sz="1000">
              <a:solidFill>
                <a:srgbClr val="222222"/>
              </a:solidFill>
              <a:highlight>
                <a:srgbClr val="FFFFFF"/>
              </a:highlight>
              <a:latin typeface="Courier New"/>
              <a:ea typeface="Courier New"/>
              <a:cs typeface="Courier New"/>
              <a:sym typeface="Courier New"/>
            </a:endParaRPr>
          </a:p>
        </p:txBody>
      </p:sp>
    </p:spTree>
    <p:extLst>
      <p:ext uri="{BB962C8B-B14F-4D97-AF65-F5344CB8AC3E}">
        <p14:creationId xmlns:p14="http://schemas.microsoft.com/office/powerpoint/2010/main" val="2951445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Engage Audience in conversations about what tools do the use, or wish the could use in Therapy (Intake Process, Modality of Choice, Views on Cultural iconography (Video Games, Pop-Culture, Social Media)</a:t>
            </a:r>
          </a:p>
        </p:txBody>
      </p:sp>
      <p:sp>
        <p:nvSpPr>
          <p:cNvPr id="4" name="Slide Number Placeholder 3"/>
          <p:cNvSpPr>
            <a:spLocks noGrp="1"/>
          </p:cNvSpPr>
          <p:nvPr>
            <p:ph type="sldNum" sz="quarter" idx="5"/>
          </p:nvPr>
        </p:nvSpPr>
        <p:spPr/>
        <p:txBody>
          <a:bodyPr/>
          <a:lstStyle/>
          <a:p>
            <a:fld id="{6A49C89A-F9C9-8C48-8D08-71822CF504A3}" type="slidenum">
              <a:rPr lang="en-US" smtClean="0"/>
              <a:t>18</a:t>
            </a:fld>
            <a:endParaRPr lang="en-US"/>
          </a:p>
        </p:txBody>
      </p:sp>
    </p:spTree>
    <p:extLst>
      <p:ext uri="{BB962C8B-B14F-4D97-AF65-F5344CB8AC3E}">
        <p14:creationId xmlns:p14="http://schemas.microsoft.com/office/powerpoint/2010/main" val="21670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9C89A-F9C9-8C48-8D08-71822CF504A3}" type="slidenum">
              <a:rPr lang="en-US" smtClean="0"/>
              <a:t>19</a:t>
            </a:fld>
            <a:endParaRPr lang="en-US"/>
          </a:p>
        </p:txBody>
      </p:sp>
    </p:spTree>
    <p:extLst>
      <p:ext uri="{BB962C8B-B14F-4D97-AF65-F5344CB8AC3E}">
        <p14:creationId xmlns:p14="http://schemas.microsoft.com/office/powerpoint/2010/main" val="233221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Tell audience that sometimes you will insert your perspective and experiences as a Black man</a:t>
            </a:r>
          </a:p>
        </p:txBody>
      </p:sp>
      <p:sp>
        <p:nvSpPr>
          <p:cNvPr id="4" name="Slide Number Placeholder 3"/>
          <p:cNvSpPr>
            <a:spLocks noGrp="1"/>
          </p:cNvSpPr>
          <p:nvPr>
            <p:ph type="sldNum" sz="quarter" idx="5"/>
          </p:nvPr>
        </p:nvSpPr>
        <p:spPr/>
        <p:txBody>
          <a:bodyPr/>
          <a:lstStyle/>
          <a:p>
            <a:fld id="{6A49C89A-F9C9-8C48-8D08-71822CF504A3}" type="slidenum">
              <a:rPr lang="en-US" smtClean="0"/>
              <a:t>3</a:t>
            </a:fld>
            <a:endParaRPr lang="en-US"/>
          </a:p>
        </p:txBody>
      </p:sp>
    </p:spTree>
    <p:extLst>
      <p:ext uri="{BB962C8B-B14F-4D97-AF65-F5344CB8AC3E}">
        <p14:creationId xmlns:p14="http://schemas.microsoft.com/office/powerpoint/2010/main" val="331849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f364549e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f364549e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Going to use my personal experience to narrate why the need for understanding our own identities were so important</a:t>
            </a:r>
            <a:endParaRPr/>
          </a:p>
        </p:txBody>
      </p:sp>
    </p:spTree>
    <p:extLst>
      <p:ext uri="{BB962C8B-B14F-4D97-AF65-F5344CB8AC3E}">
        <p14:creationId xmlns:p14="http://schemas.microsoft.com/office/powerpoint/2010/main" val="407831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9C89A-F9C9-8C48-8D08-71822CF504A3}" type="slidenum">
              <a:rPr lang="en-US" smtClean="0"/>
              <a:t>5</a:t>
            </a:fld>
            <a:endParaRPr lang="en-US"/>
          </a:p>
        </p:txBody>
      </p:sp>
    </p:spTree>
    <p:extLst>
      <p:ext uri="{BB962C8B-B14F-4D97-AF65-F5344CB8AC3E}">
        <p14:creationId xmlns:p14="http://schemas.microsoft.com/office/powerpoint/2010/main" val="177478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Clinicians should be aware that the determination process for which category a veteran is rated, placed, or approved for can be a stressful process. Veteran statuses determine VA benefit accessibility.</a:t>
            </a:r>
          </a:p>
        </p:txBody>
      </p:sp>
      <p:sp>
        <p:nvSpPr>
          <p:cNvPr id="4" name="Slide Number Placeholder 3"/>
          <p:cNvSpPr>
            <a:spLocks noGrp="1"/>
          </p:cNvSpPr>
          <p:nvPr>
            <p:ph type="sldNum" sz="quarter" idx="5"/>
          </p:nvPr>
        </p:nvSpPr>
        <p:spPr/>
        <p:txBody>
          <a:bodyPr/>
          <a:lstStyle/>
          <a:p>
            <a:fld id="{6A49C89A-F9C9-8C48-8D08-71822CF504A3}" type="slidenum">
              <a:rPr lang="en-US" smtClean="0"/>
              <a:t>7</a:t>
            </a:fld>
            <a:endParaRPr lang="en-US"/>
          </a:p>
        </p:txBody>
      </p:sp>
    </p:spTree>
    <p:extLst>
      <p:ext uri="{BB962C8B-B14F-4D97-AF65-F5344CB8AC3E}">
        <p14:creationId xmlns:p14="http://schemas.microsoft.com/office/powerpoint/2010/main" val="189545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C45605"/>
                </a:solidFill>
                <a:effectLst/>
                <a:latin typeface="ArialMT"/>
              </a:rPr>
              <a:t>2019 Cross-Sectional Survey Report </a:t>
            </a:r>
            <a:endParaRPr lang="en-US"/>
          </a:p>
          <a:p>
            <a:endParaRPr lang="en-US"/>
          </a:p>
          <a:p>
            <a:r>
              <a:rPr lang="en-US"/>
              <a:t>These are standard services provided by the VA. However, discovery and attunement to service member attunement is not a standard practice.</a:t>
            </a:r>
          </a:p>
        </p:txBody>
      </p:sp>
      <p:sp>
        <p:nvSpPr>
          <p:cNvPr id="4" name="Slide Number Placeholder 3"/>
          <p:cNvSpPr>
            <a:spLocks noGrp="1"/>
          </p:cNvSpPr>
          <p:nvPr>
            <p:ph type="sldNum" sz="quarter" idx="5"/>
          </p:nvPr>
        </p:nvSpPr>
        <p:spPr/>
        <p:txBody>
          <a:bodyPr/>
          <a:lstStyle/>
          <a:p>
            <a:fld id="{6A49C89A-F9C9-8C48-8D08-71822CF504A3}" type="slidenum">
              <a:rPr lang="en-US" smtClean="0"/>
              <a:t>8</a:t>
            </a:fld>
            <a:endParaRPr lang="en-US"/>
          </a:p>
        </p:txBody>
      </p:sp>
    </p:spTree>
    <p:extLst>
      <p:ext uri="{BB962C8B-B14F-4D97-AF65-F5344CB8AC3E}">
        <p14:creationId xmlns:p14="http://schemas.microsoft.com/office/powerpoint/2010/main" val="420255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9C89A-F9C9-8C48-8D08-71822CF504A3}" type="slidenum">
              <a:rPr lang="en-US" smtClean="0"/>
              <a:t>9</a:t>
            </a:fld>
            <a:endParaRPr lang="en-US"/>
          </a:p>
        </p:txBody>
      </p:sp>
    </p:spTree>
    <p:extLst>
      <p:ext uri="{BB962C8B-B14F-4D97-AF65-F5344CB8AC3E}">
        <p14:creationId xmlns:p14="http://schemas.microsoft.com/office/powerpoint/2010/main" val="222453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2019 edition of the Journal of Veteran Studies, Wesley H. McCormick et al. -Qualitative Analysis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Individual character - “Honor. Pride. A team, a unit, working together, having pride in your work. Always working hard.” Participants also discussed the themes of Courage/Confront Mortality (E = 10; e.g., acceptance of potential death in the line of duty and/or willingness to face exceptionally difficult, often life-threatening situations) and Mission First/Overcome Adversity (E = 6; e.g., persevering in the midst of suffering; prioritizing the mission over self)</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Relational character - A single theme,  Camaraderie, captured the essence of relational character within the military. “I was taught there is no race; everybody is related. Everybody’s your brother, because at that time, you don’t know who’s gonna save your life, so we are all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Systemic character - themes described organizational facets within military culture. Order, Structure, and Training was a common theme within this category. “Just the military way of doing things, from the uniform to the core values that each service has, their own traditions, the language, the heritage, and ways of doing things. ****Be mindful of Generational Differences*****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Betrayals - Three themes were identified that described how veterans might feel betrayed by their government, military leadership, and society during their military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 conflict - Three themes were identified that captured how veterans might not perceive any betrayals or transgressions from their military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Transgressions - The two themes of Internal Conflict of Killing and Incongruent Behavior with Values captured how veterans might perceive violations of values or beliefs while in the military.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Personal struggles - Nine themes captured how veterans can experience struggles as they reintegrate into society. The most prolific theme, Disparate from Civilian Culture, captured how civilian society possesses different values, character, and ways of living from the military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Personal growth or continuity of military culture - “I’ll always be a veteran. I’ll always live by their standards as much as I possibly can. It will never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Limited help sources - “I don't have anyone, outside of people I knew over there, that I can speak with because they won't understand what I just went through or they'll worry too much. So, you don’t want that burden to be put on them,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A49C89A-F9C9-8C48-8D08-71822CF504A3}" type="slidenum">
              <a:rPr lang="en-US" smtClean="0"/>
              <a:t>10</a:t>
            </a:fld>
            <a:endParaRPr lang="en-US"/>
          </a:p>
        </p:txBody>
      </p:sp>
    </p:spTree>
    <p:extLst>
      <p:ext uri="{BB962C8B-B14F-4D97-AF65-F5344CB8AC3E}">
        <p14:creationId xmlns:p14="http://schemas.microsoft.com/office/powerpoint/2010/main" val="205144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the Bias of the qualitative study, but if does provide insight to what current orgs are looking at when serving Veterans.</a:t>
            </a:r>
          </a:p>
        </p:txBody>
      </p:sp>
      <p:sp>
        <p:nvSpPr>
          <p:cNvPr id="4" name="Slide Number Placeholder 3"/>
          <p:cNvSpPr>
            <a:spLocks noGrp="1"/>
          </p:cNvSpPr>
          <p:nvPr>
            <p:ph type="sldNum" sz="quarter" idx="5"/>
          </p:nvPr>
        </p:nvSpPr>
        <p:spPr/>
        <p:txBody>
          <a:bodyPr/>
          <a:lstStyle/>
          <a:p>
            <a:fld id="{6A49C89A-F9C9-8C48-8D08-71822CF504A3}" type="slidenum">
              <a:rPr lang="en-US" smtClean="0"/>
              <a:t>11</a:t>
            </a:fld>
            <a:endParaRPr lang="en-US"/>
          </a:p>
        </p:txBody>
      </p:sp>
    </p:spTree>
    <p:extLst>
      <p:ext uri="{BB962C8B-B14F-4D97-AF65-F5344CB8AC3E}">
        <p14:creationId xmlns:p14="http://schemas.microsoft.com/office/powerpoint/2010/main" val="396691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11/8/2022</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9122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11/8/2022</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13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11/8/2022</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90193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11/8/2022</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57557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11/8/2022</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9187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11/8/2022</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59484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11/8/2022</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98788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11/8/2022</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35135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11/8/2022</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4329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11/8/2022</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4172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11/8/2022</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922789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11/8/2022</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281222479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opencolleges.edu.au/careers/blog/self-disclosure-in-counsellin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www.va.gov/health-car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978CD5-696C-47A1-9AEC-EEB8D7D44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4A08F-B130-3A43-9E8A-7B7A453A103A}"/>
              </a:ext>
            </a:extLst>
          </p:cNvPr>
          <p:cNvSpPr>
            <a:spLocks noGrp="1"/>
          </p:cNvSpPr>
          <p:nvPr>
            <p:ph type="ctrTitle"/>
          </p:nvPr>
        </p:nvSpPr>
        <p:spPr>
          <a:xfrm>
            <a:off x="609600" y="868964"/>
            <a:ext cx="5598097" cy="2819626"/>
          </a:xfrm>
        </p:spPr>
        <p:txBody>
          <a:bodyPr>
            <a:normAutofit/>
          </a:bodyPr>
          <a:lstStyle/>
          <a:p>
            <a:r>
              <a:rPr lang="en-US" b="0" i="0" u="none" strike="noStrike">
                <a:solidFill>
                  <a:srgbClr val="1F1F1F"/>
                </a:solidFill>
                <a:effectLst/>
                <a:latin typeface="Google Sans"/>
              </a:rPr>
              <a:t>Intersectionality of the Transitioning Veteran </a:t>
            </a:r>
            <a:endParaRPr lang="en-US"/>
          </a:p>
        </p:txBody>
      </p:sp>
      <p:sp>
        <p:nvSpPr>
          <p:cNvPr id="3" name="Subtitle 2">
            <a:extLst>
              <a:ext uri="{FF2B5EF4-FFF2-40B4-BE49-F238E27FC236}">
                <a16:creationId xmlns:a16="http://schemas.microsoft.com/office/drawing/2014/main" id="{384F165C-54C1-B942-BE55-9B275EAB5C66}"/>
              </a:ext>
            </a:extLst>
          </p:cNvPr>
          <p:cNvSpPr>
            <a:spLocks noGrp="1"/>
          </p:cNvSpPr>
          <p:nvPr>
            <p:ph type="subTitle" idx="1"/>
          </p:nvPr>
        </p:nvSpPr>
        <p:spPr>
          <a:xfrm>
            <a:off x="609600" y="3902206"/>
            <a:ext cx="5598097" cy="2240529"/>
          </a:xfrm>
        </p:spPr>
        <p:txBody>
          <a:bodyPr vert="horz" lIns="91440" tIns="45720" rIns="91440" bIns="45720" rtlCol="0" anchor="t">
            <a:normAutofit/>
          </a:bodyPr>
          <a:lstStyle/>
          <a:p>
            <a:pPr algn="ctr"/>
            <a:r>
              <a:rPr lang="en-US" b="1"/>
              <a:t>Presented by</a:t>
            </a:r>
          </a:p>
          <a:p>
            <a:pPr algn="ctr"/>
            <a:r>
              <a:rPr lang="en-US" b="1"/>
              <a:t>Ahmad H. Bennett MA, LMFTA, MHP</a:t>
            </a:r>
          </a:p>
          <a:p>
            <a:pPr algn="ctr"/>
            <a:r>
              <a:rPr lang="en-US" b="1"/>
              <a:t>Crossroads Family Therapy Services PLLC.</a:t>
            </a:r>
          </a:p>
          <a:p>
            <a:endParaRPr lang="en-US"/>
          </a:p>
        </p:txBody>
      </p:sp>
      <p:pic>
        <p:nvPicPr>
          <p:cNvPr id="4" name="Picture 3" descr="A colorful light bulb with business icons">
            <a:extLst>
              <a:ext uri="{FF2B5EF4-FFF2-40B4-BE49-F238E27FC236}">
                <a16:creationId xmlns:a16="http://schemas.microsoft.com/office/drawing/2014/main" id="{57C8E13E-3B55-3BAD-DDF3-56EEEA5E1F79}"/>
              </a:ext>
            </a:extLst>
          </p:cNvPr>
          <p:cNvPicPr>
            <a:picLocks noChangeAspect="1"/>
          </p:cNvPicPr>
          <p:nvPr/>
        </p:nvPicPr>
        <p:blipFill rotWithShape="1">
          <a:blip r:embed="rId3"/>
          <a:srcRect l="16681" r="24867" b="1"/>
          <a:stretch/>
        </p:blipFill>
        <p:spPr>
          <a:xfrm>
            <a:off x="6480316" y="1"/>
            <a:ext cx="5726654" cy="6857999"/>
          </a:xfrm>
          <a:custGeom>
            <a:avLst/>
            <a:gdLst/>
            <a:ahLst/>
            <a:cxnLst/>
            <a:rect l="l" t="t" r="r" b="b"/>
            <a:pathLst>
              <a:path w="5726654" h="6857999">
                <a:moveTo>
                  <a:pt x="615191" y="3536634"/>
                </a:moveTo>
                <a:cubicBezTo>
                  <a:pt x="896629" y="3536634"/>
                  <a:pt x="1124779" y="3764784"/>
                  <a:pt x="1124779" y="4046222"/>
                </a:cubicBezTo>
                <a:cubicBezTo>
                  <a:pt x="1124779" y="4327660"/>
                  <a:pt x="896629" y="4555810"/>
                  <a:pt x="615191" y="4555810"/>
                </a:cubicBezTo>
                <a:cubicBezTo>
                  <a:pt x="333753" y="4555810"/>
                  <a:pt x="105603" y="4327660"/>
                  <a:pt x="105603" y="4046222"/>
                </a:cubicBezTo>
                <a:cubicBezTo>
                  <a:pt x="105603" y="3764784"/>
                  <a:pt x="333753" y="3536634"/>
                  <a:pt x="615191" y="3536634"/>
                </a:cubicBezTo>
                <a:close/>
                <a:moveTo>
                  <a:pt x="1497781" y="0"/>
                </a:moveTo>
                <a:lnTo>
                  <a:pt x="5726654" y="0"/>
                </a:lnTo>
                <a:lnTo>
                  <a:pt x="5726654" y="6857999"/>
                </a:lnTo>
                <a:lnTo>
                  <a:pt x="311758" y="6857999"/>
                </a:lnTo>
                <a:lnTo>
                  <a:pt x="314131" y="6707669"/>
                </a:lnTo>
                <a:cubicBezTo>
                  <a:pt x="335133" y="6366408"/>
                  <a:pt x="433652" y="6019041"/>
                  <a:pt x="599703" y="5670857"/>
                </a:cubicBezTo>
                <a:cubicBezTo>
                  <a:pt x="770258" y="5311555"/>
                  <a:pt x="1010814" y="4986831"/>
                  <a:pt x="1211434" y="4641254"/>
                </a:cubicBezTo>
                <a:cubicBezTo>
                  <a:pt x="1493037" y="4154455"/>
                  <a:pt x="1511836" y="3622743"/>
                  <a:pt x="1053042" y="3164268"/>
                </a:cubicBezTo>
                <a:cubicBezTo>
                  <a:pt x="881978" y="2993263"/>
                  <a:pt x="700423" y="2805522"/>
                  <a:pt x="607049" y="2589404"/>
                </a:cubicBezTo>
                <a:cubicBezTo>
                  <a:pt x="366280" y="2032157"/>
                  <a:pt x="541126" y="1508060"/>
                  <a:pt x="1054916" y="1068098"/>
                </a:cubicBezTo>
                <a:cubicBezTo>
                  <a:pt x="1261028" y="891534"/>
                  <a:pt x="1489689" y="709487"/>
                  <a:pt x="1502878" y="419994"/>
                </a:cubicBezTo>
                <a:cubicBezTo>
                  <a:pt x="1506390" y="341909"/>
                  <a:pt x="1507263" y="263519"/>
                  <a:pt x="1505905" y="184995"/>
                </a:cubicBezTo>
                <a:close/>
                <a:moveTo>
                  <a:pt x="14544" y="0"/>
                </a:moveTo>
                <a:lnTo>
                  <a:pt x="879353" y="0"/>
                </a:lnTo>
                <a:lnTo>
                  <a:pt x="892054" y="78051"/>
                </a:lnTo>
                <a:cubicBezTo>
                  <a:pt x="904493" y="285270"/>
                  <a:pt x="770272" y="479620"/>
                  <a:pt x="561941" y="535442"/>
                </a:cubicBezTo>
                <a:cubicBezTo>
                  <a:pt x="323847" y="599239"/>
                  <a:pt x="79117" y="457944"/>
                  <a:pt x="15320" y="219851"/>
                </a:cubicBezTo>
                <a:cubicBezTo>
                  <a:pt x="-630" y="160328"/>
                  <a:pt x="-3761" y="100390"/>
                  <a:pt x="4235" y="42968"/>
                </a:cubicBezTo>
                <a:close/>
              </a:path>
            </a:pathLst>
          </a:custGeom>
        </p:spPr>
      </p:pic>
      <p:pic>
        <p:nvPicPr>
          <p:cNvPr id="6" name="Picture 5" descr="Logo, company name&#10;&#10;Description automatically generated">
            <a:extLst>
              <a:ext uri="{FF2B5EF4-FFF2-40B4-BE49-F238E27FC236}">
                <a16:creationId xmlns:a16="http://schemas.microsoft.com/office/drawing/2014/main" id="{CBC90042-27E0-1748-ABDC-30F052472960}"/>
              </a:ext>
            </a:extLst>
          </p:cNvPr>
          <p:cNvPicPr>
            <a:picLocks noChangeAspect="1"/>
          </p:cNvPicPr>
          <p:nvPr/>
        </p:nvPicPr>
        <p:blipFill>
          <a:blip r:embed="rId4"/>
          <a:stretch>
            <a:fillRect/>
          </a:stretch>
        </p:blipFill>
        <p:spPr>
          <a:xfrm>
            <a:off x="442372" y="5324667"/>
            <a:ext cx="1673600" cy="1328737"/>
          </a:xfrm>
          <a:prstGeom prst="rect">
            <a:avLst/>
          </a:prstGeom>
        </p:spPr>
      </p:pic>
    </p:spTree>
    <p:extLst>
      <p:ext uri="{BB962C8B-B14F-4D97-AF65-F5344CB8AC3E}">
        <p14:creationId xmlns:p14="http://schemas.microsoft.com/office/powerpoint/2010/main" val="109375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7AD2E-8028-3840-A57C-8CB810093D28}"/>
              </a:ext>
            </a:extLst>
          </p:cNvPr>
          <p:cNvSpPr>
            <a:spLocks noGrp="1"/>
          </p:cNvSpPr>
          <p:nvPr>
            <p:ph type="title"/>
          </p:nvPr>
        </p:nvSpPr>
        <p:spPr/>
        <p:txBody>
          <a:bodyPr>
            <a:normAutofit fontScale="90000"/>
          </a:bodyPr>
          <a:lstStyle/>
          <a:p>
            <a:pPr algn="ctr"/>
            <a:r>
              <a:rPr lang="en-US"/>
              <a:t>What is the meaning of transition (interpersonal themes)?</a:t>
            </a:r>
            <a:br>
              <a:rPr lang="en-US"/>
            </a:br>
            <a:endParaRPr lang="en-US"/>
          </a:p>
        </p:txBody>
      </p:sp>
      <p:sp>
        <p:nvSpPr>
          <p:cNvPr id="4" name="Text Placeholder 3">
            <a:extLst>
              <a:ext uri="{FF2B5EF4-FFF2-40B4-BE49-F238E27FC236}">
                <a16:creationId xmlns:a16="http://schemas.microsoft.com/office/drawing/2014/main" id="{B5D8B648-0A42-F145-B734-AB910514B7EB}"/>
              </a:ext>
            </a:extLst>
          </p:cNvPr>
          <p:cNvSpPr>
            <a:spLocks noGrp="1"/>
          </p:cNvSpPr>
          <p:nvPr>
            <p:ph type="body" idx="1"/>
          </p:nvPr>
        </p:nvSpPr>
        <p:spPr/>
        <p:txBody>
          <a:bodyPr/>
          <a:lstStyle/>
          <a:p>
            <a:r>
              <a:rPr lang="en-US"/>
              <a:t>Nine themes were identified</a:t>
            </a:r>
          </a:p>
        </p:txBody>
      </p:sp>
      <p:graphicFrame>
        <p:nvGraphicFramePr>
          <p:cNvPr id="9" name="Content Placeholder 4">
            <a:extLst>
              <a:ext uri="{FF2B5EF4-FFF2-40B4-BE49-F238E27FC236}">
                <a16:creationId xmlns:a16="http://schemas.microsoft.com/office/drawing/2014/main" id="{57B4F554-FF77-C365-EDE1-D62B4F307C36}"/>
              </a:ext>
            </a:extLst>
          </p:cNvPr>
          <p:cNvGraphicFramePr>
            <a:graphicFrameLocks noGrp="1"/>
          </p:cNvGraphicFramePr>
          <p:nvPr>
            <p:ph sz="half" idx="2"/>
          </p:nvPr>
        </p:nvGraphicFramePr>
        <p:xfrm>
          <a:off x="609600" y="2842211"/>
          <a:ext cx="5387975" cy="3347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8ED31AA5-76AE-2F46-8427-B77716DCF9E5}"/>
              </a:ext>
            </a:extLst>
          </p:cNvPr>
          <p:cNvSpPr>
            <a:spLocks noGrp="1"/>
          </p:cNvSpPr>
          <p:nvPr>
            <p:ph sz="quarter" idx="4"/>
          </p:nvPr>
        </p:nvSpPr>
        <p:spPr>
          <a:xfrm>
            <a:off x="9732500" y="6288477"/>
            <a:ext cx="2061710" cy="408795"/>
          </a:xfrm>
        </p:spPr>
        <p:txBody>
          <a:bodyPr>
            <a:normAutofit fontScale="85000" lnSpcReduction="10000"/>
          </a:bodyPr>
          <a:lstStyle/>
          <a:p>
            <a:r>
              <a:rPr lang="en-US"/>
              <a:t>(</a:t>
            </a:r>
            <a:r>
              <a:rPr lang="en-US" sz="1500"/>
              <a:t>McCormick et al., 2019)</a:t>
            </a:r>
          </a:p>
        </p:txBody>
      </p:sp>
    </p:spTree>
    <p:extLst>
      <p:ext uri="{BB962C8B-B14F-4D97-AF65-F5344CB8AC3E}">
        <p14:creationId xmlns:p14="http://schemas.microsoft.com/office/powerpoint/2010/main" val="4152197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9">
                                            <p:graphicEl>
                                              <a:dgm id="{8625095E-FE2A-7049-9E60-C0913E56DE9A}"/>
                                            </p:graphicEl>
                                          </p:spTgt>
                                        </p:tgtEl>
                                        <p:attrNameLst>
                                          <p:attrName>style.visibility</p:attrName>
                                        </p:attrNameLst>
                                      </p:cBhvr>
                                      <p:to>
                                        <p:strVal val="visible"/>
                                      </p:to>
                                    </p:set>
                                    <p:animEffect transition="in" filter="dissolve">
                                      <p:cBhvr>
                                        <p:cTn id="7" dur="500"/>
                                        <p:tgtEl>
                                          <p:spTgt spid="9">
                                            <p:graphicEl>
                                              <a:dgm id="{8625095E-FE2A-7049-9E60-C0913E56DE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9">
                                            <p:graphicEl>
                                              <a:dgm id="{B57CC748-3631-B341-90DA-EC7190E2949D}"/>
                                            </p:graphicEl>
                                          </p:spTgt>
                                        </p:tgtEl>
                                        <p:attrNameLst>
                                          <p:attrName>style.visibility</p:attrName>
                                        </p:attrNameLst>
                                      </p:cBhvr>
                                      <p:to>
                                        <p:strVal val="visible"/>
                                      </p:to>
                                    </p:set>
                                    <p:animEffect transition="in" filter="dissolve">
                                      <p:cBhvr>
                                        <p:cTn id="12" dur="500"/>
                                        <p:tgtEl>
                                          <p:spTgt spid="9">
                                            <p:graphicEl>
                                              <a:dgm id="{B57CC748-3631-B341-90DA-EC7190E2949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9">
                                            <p:graphicEl>
                                              <a:dgm id="{C89F7745-C359-6B47-B9A1-658C8A621237}"/>
                                            </p:graphicEl>
                                          </p:spTgt>
                                        </p:tgtEl>
                                        <p:attrNameLst>
                                          <p:attrName>style.visibility</p:attrName>
                                        </p:attrNameLst>
                                      </p:cBhvr>
                                      <p:to>
                                        <p:strVal val="visible"/>
                                      </p:to>
                                    </p:set>
                                    <p:animEffect transition="in" filter="dissolve">
                                      <p:cBhvr>
                                        <p:cTn id="17" dur="500"/>
                                        <p:tgtEl>
                                          <p:spTgt spid="9">
                                            <p:graphicEl>
                                              <a:dgm id="{C89F7745-C359-6B47-B9A1-658C8A62123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9">
                                            <p:graphicEl>
                                              <a:dgm id="{486F4462-AFC5-8D4A-A271-634F12FA0AB4}"/>
                                            </p:graphicEl>
                                          </p:spTgt>
                                        </p:tgtEl>
                                        <p:attrNameLst>
                                          <p:attrName>style.visibility</p:attrName>
                                        </p:attrNameLst>
                                      </p:cBhvr>
                                      <p:to>
                                        <p:strVal val="visible"/>
                                      </p:to>
                                    </p:set>
                                    <p:animEffect transition="in" filter="dissolve">
                                      <p:cBhvr>
                                        <p:cTn id="22" dur="500"/>
                                        <p:tgtEl>
                                          <p:spTgt spid="9">
                                            <p:graphicEl>
                                              <a:dgm id="{486F4462-AFC5-8D4A-A271-634F12FA0AB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1" nodeType="clickEffect">
                                  <p:stCondLst>
                                    <p:cond delay="0"/>
                                  </p:stCondLst>
                                  <p:childTnLst>
                                    <p:set>
                                      <p:cBhvr>
                                        <p:cTn id="26" dur="1" fill="hold">
                                          <p:stCondLst>
                                            <p:cond delay="0"/>
                                          </p:stCondLst>
                                        </p:cTn>
                                        <p:tgtEl>
                                          <p:spTgt spid="9">
                                            <p:graphicEl>
                                              <a:dgm id="{12F9FBDE-5475-E140-83B0-4EEC0D5025F6}"/>
                                            </p:graphicEl>
                                          </p:spTgt>
                                        </p:tgtEl>
                                        <p:attrNameLst>
                                          <p:attrName>style.visibility</p:attrName>
                                        </p:attrNameLst>
                                      </p:cBhvr>
                                      <p:to>
                                        <p:strVal val="visible"/>
                                      </p:to>
                                    </p:set>
                                    <p:animEffect transition="in" filter="dissolve">
                                      <p:cBhvr>
                                        <p:cTn id="27" dur="500"/>
                                        <p:tgtEl>
                                          <p:spTgt spid="9">
                                            <p:graphicEl>
                                              <a:dgm id="{12F9FBDE-5475-E140-83B0-4EEC0D5025F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1" nodeType="clickEffect">
                                  <p:stCondLst>
                                    <p:cond delay="0"/>
                                  </p:stCondLst>
                                  <p:childTnLst>
                                    <p:set>
                                      <p:cBhvr>
                                        <p:cTn id="31" dur="1" fill="hold">
                                          <p:stCondLst>
                                            <p:cond delay="0"/>
                                          </p:stCondLst>
                                        </p:cTn>
                                        <p:tgtEl>
                                          <p:spTgt spid="9">
                                            <p:graphicEl>
                                              <a:dgm id="{0DE4F5E2-D384-954E-A405-BDC4EF6653D8}"/>
                                            </p:graphicEl>
                                          </p:spTgt>
                                        </p:tgtEl>
                                        <p:attrNameLst>
                                          <p:attrName>style.visibility</p:attrName>
                                        </p:attrNameLst>
                                      </p:cBhvr>
                                      <p:to>
                                        <p:strVal val="visible"/>
                                      </p:to>
                                    </p:set>
                                    <p:animEffect transition="in" filter="dissolve">
                                      <p:cBhvr>
                                        <p:cTn id="32" dur="500"/>
                                        <p:tgtEl>
                                          <p:spTgt spid="9">
                                            <p:graphicEl>
                                              <a:dgm id="{0DE4F5E2-D384-954E-A405-BDC4EF6653D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1" nodeType="clickEffect">
                                  <p:stCondLst>
                                    <p:cond delay="0"/>
                                  </p:stCondLst>
                                  <p:childTnLst>
                                    <p:set>
                                      <p:cBhvr>
                                        <p:cTn id="36" dur="1" fill="hold">
                                          <p:stCondLst>
                                            <p:cond delay="0"/>
                                          </p:stCondLst>
                                        </p:cTn>
                                        <p:tgtEl>
                                          <p:spTgt spid="9">
                                            <p:graphicEl>
                                              <a:dgm id="{211D1FC9-50AA-C543-8E72-395EC3CCFC63}"/>
                                            </p:graphicEl>
                                          </p:spTgt>
                                        </p:tgtEl>
                                        <p:attrNameLst>
                                          <p:attrName>style.visibility</p:attrName>
                                        </p:attrNameLst>
                                      </p:cBhvr>
                                      <p:to>
                                        <p:strVal val="visible"/>
                                      </p:to>
                                    </p:set>
                                    <p:animEffect transition="in" filter="dissolve">
                                      <p:cBhvr>
                                        <p:cTn id="37" dur="500"/>
                                        <p:tgtEl>
                                          <p:spTgt spid="9">
                                            <p:graphicEl>
                                              <a:dgm id="{211D1FC9-50AA-C543-8E72-395EC3CCFC6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1" nodeType="clickEffect">
                                  <p:stCondLst>
                                    <p:cond delay="0"/>
                                  </p:stCondLst>
                                  <p:childTnLst>
                                    <p:set>
                                      <p:cBhvr>
                                        <p:cTn id="41" dur="1" fill="hold">
                                          <p:stCondLst>
                                            <p:cond delay="0"/>
                                          </p:stCondLst>
                                        </p:cTn>
                                        <p:tgtEl>
                                          <p:spTgt spid="9">
                                            <p:graphicEl>
                                              <a:dgm id="{A2390B87-969E-E748-9972-B77A949F1FF3}"/>
                                            </p:graphicEl>
                                          </p:spTgt>
                                        </p:tgtEl>
                                        <p:attrNameLst>
                                          <p:attrName>style.visibility</p:attrName>
                                        </p:attrNameLst>
                                      </p:cBhvr>
                                      <p:to>
                                        <p:strVal val="visible"/>
                                      </p:to>
                                    </p:set>
                                    <p:animEffect transition="in" filter="dissolve">
                                      <p:cBhvr>
                                        <p:cTn id="42" dur="500"/>
                                        <p:tgtEl>
                                          <p:spTgt spid="9">
                                            <p:graphicEl>
                                              <a:dgm id="{A2390B87-969E-E748-9972-B77A949F1FF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1" nodeType="clickEffect">
                                  <p:stCondLst>
                                    <p:cond delay="0"/>
                                  </p:stCondLst>
                                  <p:childTnLst>
                                    <p:set>
                                      <p:cBhvr>
                                        <p:cTn id="46" dur="1" fill="hold">
                                          <p:stCondLst>
                                            <p:cond delay="0"/>
                                          </p:stCondLst>
                                        </p:cTn>
                                        <p:tgtEl>
                                          <p:spTgt spid="9">
                                            <p:graphicEl>
                                              <a:dgm id="{4828CE4C-143C-D645-8F06-BC54A3477BAC}"/>
                                            </p:graphicEl>
                                          </p:spTgt>
                                        </p:tgtEl>
                                        <p:attrNameLst>
                                          <p:attrName>style.visibility</p:attrName>
                                        </p:attrNameLst>
                                      </p:cBhvr>
                                      <p:to>
                                        <p:strVal val="visible"/>
                                      </p:to>
                                    </p:set>
                                    <p:animEffect transition="in" filter="dissolve">
                                      <p:cBhvr>
                                        <p:cTn id="47" dur="500"/>
                                        <p:tgtEl>
                                          <p:spTgt spid="9">
                                            <p:graphicEl>
                                              <a:dgm id="{4828CE4C-143C-D645-8F06-BC54A3477BA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E93342E-6FFD-0546-A280-FC6F78C19776}"/>
              </a:ext>
            </a:extLst>
          </p:cNvPr>
          <p:cNvPicPr>
            <a:picLocks noGrp="1" noChangeAspect="1"/>
          </p:cNvPicPr>
          <p:nvPr>
            <p:ph sz="half" idx="2"/>
          </p:nvPr>
        </p:nvPicPr>
        <p:blipFill>
          <a:blip r:embed="rId3"/>
          <a:stretch>
            <a:fillRect/>
          </a:stretch>
        </p:blipFill>
        <p:spPr>
          <a:xfrm>
            <a:off x="154984" y="249388"/>
            <a:ext cx="5941016" cy="5497234"/>
          </a:xfrm>
          <a:prstGeom prst="rect">
            <a:avLst/>
          </a:prstGeom>
        </p:spPr>
      </p:pic>
      <p:pic>
        <p:nvPicPr>
          <p:cNvPr id="8" name="Picture 7">
            <a:extLst>
              <a:ext uri="{FF2B5EF4-FFF2-40B4-BE49-F238E27FC236}">
                <a16:creationId xmlns:a16="http://schemas.microsoft.com/office/drawing/2014/main" id="{CDD9CBF7-161A-6F4B-A886-6C8F32CD9E6B}"/>
              </a:ext>
            </a:extLst>
          </p:cNvPr>
          <p:cNvPicPr>
            <a:picLocks noChangeAspect="1"/>
          </p:cNvPicPr>
          <p:nvPr/>
        </p:nvPicPr>
        <p:blipFill>
          <a:blip r:embed="rId4"/>
          <a:stretch>
            <a:fillRect/>
          </a:stretch>
        </p:blipFill>
        <p:spPr>
          <a:xfrm>
            <a:off x="6246031" y="1435906"/>
            <a:ext cx="5945969" cy="1562099"/>
          </a:xfrm>
          <a:prstGeom prst="rect">
            <a:avLst/>
          </a:prstGeom>
        </p:spPr>
      </p:pic>
    </p:spTree>
    <p:extLst>
      <p:ext uri="{BB962C8B-B14F-4D97-AF65-F5344CB8AC3E}">
        <p14:creationId xmlns:p14="http://schemas.microsoft.com/office/powerpoint/2010/main" val="112364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FFE435-0754-492D-B815-BD114217D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EF79062-B5BB-45DF-810C-95A324A9D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2140699"/>
            <a:ext cx="12192000" cy="4717301"/>
          </a:xfrm>
          <a:custGeom>
            <a:avLst/>
            <a:gdLst>
              <a:gd name="connsiteX0" fmla="*/ 8930642 w 12192000"/>
              <a:gd name="connsiteY0" fmla="*/ 4273734 h 4717301"/>
              <a:gd name="connsiteX1" fmla="*/ 9143134 w 12192000"/>
              <a:gd name="connsiteY1" fmla="*/ 4396362 h 4717301"/>
              <a:gd name="connsiteX2" fmla="*/ 9043549 w 12192000"/>
              <a:gd name="connsiteY2" fmla="*/ 4693978 h 4717301"/>
              <a:gd name="connsiteX3" fmla="*/ 8745984 w 12192000"/>
              <a:gd name="connsiteY3" fmla="*/ 4594249 h 4717301"/>
              <a:gd name="connsiteX4" fmla="*/ 8845568 w 12192000"/>
              <a:gd name="connsiteY4" fmla="*/ 4296634 h 4717301"/>
              <a:gd name="connsiteX5" fmla="*/ 8930642 w 12192000"/>
              <a:gd name="connsiteY5" fmla="*/ 4273734 h 4717301"/>
              <a:gd name="connsiteX6" fmla="*/ 9842642 w 12192000"/>
              <a:gd name="connsiteY6" fmla="*/ 3718743 h 4717301"/>
              <a:gd name="connsiteX7" fmla="*/ 10272210 w 12192000"/>
              <a:gd name="connsiteY7" fmla="*/ 3966645 h 4717301"/>
              <a:gd name="connsiteX8" fmla="*/ 10070896 w 12192000"/>
              <a:gd name="connsiteY8" fmla="*/ 4568292 h 4717301"/>
              <a:gd name="connsiteX9" fmla="*/ 9469346 w 12192000"/>
              <a:gd name="connsiteY9" fmla="*/ 4366686 h 4717301"/>
              <a:gd name="connsiteX10" fmla="*/ 9670660 w 12192000"/>
              <a:gd name="connsiteY10" fmla="*/ 3765038 h 4717301"/>
              <a:gd name="connsiteX11" fmla="*/ 9842642 w 12192000"/>
              <a:gd name="connsiteY11" fmla="*/ 3718743 h 4717301"/>
              <a:gd name="connsiteX12" fmla="*/ 0 w 12192000"/>
              <a:gd name="connsiteY12" fmla="*/ 0 h 4717301"/>
              <a:gd name="connsiteX13" fmla="*/ 12192000 w 12192000"/>
              <a:gd name="connsiteY13" fmla="*/ 0 h 4717301"/>
              <a:gd name="connsiteX14" fmla="*/ 12192000 w 12192000"/>
              <a:gd name="connsiteY14" fmla="*/ 3369891 h 4717301"/>
              <a:gd name="connsiteX15" fmla="*/ 12124015 w 12192000"/>
              <a:gd name="connsiteY15" fmla="*/ 3410713 h 4717301"/>
              <a:gd name="connsiteX16" fmla="*/ 11077457 w 12192000"/>
              <a:gd name="connsiteY16" fmla="*/ 3501725 h 4717301"/>
              <a:gd name="connsiteX17" fmla="*/ 9867246 w 12192000"/>
              <a:gd name="connsiteY17" fmla="*/ 3351592 h 4717301"/>
              <a:gd name="connsiteX18" fmla="*/ 8994802 w 12192000"/>
              <a:gd name="connsiteY18" fmla="*/ 3878378 h 4717301"/>
              <a:gd name="connsiteX19" fmla="*/ 6994655 w 12192000"/>
              <a:gd name="connsiteY19" fmla="*/ 4335637 h 4717301"/>
              <a:gd name="connsiteX20" fmla="*/ 6287534 w 12192000"/>
              <a:gd name="connsiteY20" fmla="*/ 3714199 h 4717301"/>
              <a:gd name="connsiteX21" fmla="*/ 4392596 w 12192000"/>
              <a:gd name="connsiteY21" fmla="*/ 3392344 h 4717301"/>
              <a:gd name="connsiteX22" fmla="*/ 3014500 w 12192000"/>
              <a:gd name="connsiteY22" fmla="*/ 4100222 h 4717301"/>
              <a:gd name="connsiteX23" fmla="*/ 86414 w 12192000"/>
              <a:gd name="connsiteY23" fmla="*/ 3903305 h 4717301"/>
              <a:gd name="connsiteX24" fmla="*/ 0 w 12192000"/>
              <a:gd name="connsiteY24" fmla="*/ 3840566 h 471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C3C6EA9-43DF-8642-B823-65C4C7E5B4FD}"/>
              </a:ext>
            </a:extLst>
          </p:cNvPr>
          <p:cNvSpPr>
            <a:spLocks noGrp="1"/>
          </p:cNvSpPr>
          <p:nvPr>
            <p:ph type="title"/>
          </p:nvPr>
        </p:nvSpPr>
        <p:spPr>
          <a:xfrm>
            <a:off x="609600" y="669856"/>
            <a:ext cx="6658405" cy="1451174"/>
          </a:xfrm>
        </p:spPr>
        <p:txBody>
          <a:bodyPr vert="horz" lIns="91440" tIns="45720" rIns="91440" bIns="45720" rtlCol="0" anchor="ctr">
            <a:normAutofit/>
          </a:bodyPr>
          <a:lstStyle/>
          <a:p>
            <a:pPr algn="ctr">
              <a:lnSpc>
                <a:spcPct val="90000"/>
              </a:lnSpc>
            </a:pPr>
            <a:r>
              <a:rPr lang="en-US" sz="4600"/>
              <a:t>Cognitive Expectations</a:t>
            </a:r>
            <a:br>
              <a:rPr lang="en-US" sz="4600"/>
            </a:br>
            <a:r>
              <a:rPr lang="en-US" sz="4600"/>
              <a:t>(18-19)</a:t>
            </a:r>
          </a:p>
        </p:txBody>
      </p:sp>
      <p:pic>
        <p:nvPicPr>
          <p:cNvPr id="8" name="Picture 7">
            <a:extLst>
              <a:ext uri="{FF2B5EF4-FFF2-40B4-BE49-F238E27FC236}">
                <a16:creationId xmlns:a16="http://schemas.microsoft.com/office/drawing/2014/main" id="{1891C7AB-D3C2-7D47-8646-56A0E2159218}"/>
              </a:ext>
            </a:extLst>
          </p:cNvPr>
          <p:cNvPicPr>
            <a:picLocks noChangeAspect="1"/>
          </p:cNvPicPr>
          <p:nvPr/>
        </p:nvPicPr>
        <p:blipFill>
          <a:blip r:embed="rId3"/>
          <a:stretch>
            <a:fillRect/>
          </a:stretch>
        </p:blipFill>
        <p:spPr>
          <a:xfrm>
            <a:off x="4889237" y="2110698"/>
            <a:ext cx="7299715" cy="4777301"/>
          </a:xfrm>
          <a:prstGeom prst="rect">
            <a:avLst/>
          </a:prstGeom>
        </p:spPr>
      </p:pic>
      <p:sp>
        <p:nvSpPr>
          <p:cNvPr id="16" name="TextBox 15">
            <a:extLst>
              <a:ext uri="{FF2B5EF4-FFF2-40B4-BE49-F238E27FC236}">
                <a16:creationId xmlns:a16="http://schemas.microsoft.com/office/drawing/2014/main" id="{E52EF43E-0251-C941-840E-08F1F79B9FF1}"/>
              </a:ext>
            </a:extLst>
          </p:cNvPr>
          <p:cNvSpPr txBox="1"/>
          <p:nvPr/>
        </p:nvSpPr>
        <p:spPr>
          <a:xfrm>
            <a:off x="166607" y="6255700"/>
            <a:ext cx="1398722" cy="369332"/>
          </a:xfrm>
          <a:prstGeom prst="rect">
            <a:avLst/>
          </a:prstGeom>
          <a:noFill/>
        </p:spPr>
        <p:txBody>
          <a:bodyPr wrap="square">
            <a:spAutoFit/>
          </a:bodyPr>
          <a:lstStyle/>
          <a:p>
            <a:r>
              <a:rPr lang="en-US" sz="1800"/>
              <a:t>MSU, 2014</a:t>
            </a:r>
          </a:p>
        </p:txBody>
      </p:sp>
    </p:spTree>
    <p:extLst>
      <p:ext uri="{BB962C8B-B14F-4D97-AF65-F5344CB8AC3E}">
        <p14:creationId xmlns:p14="http://schemas.microsoft.com/office/powerpoint/2010/main" val="365686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03D3CC2-92C0-446B-91D6-D95EB3355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897C999-28FA-4C54-8B7D-F10AACDEF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8177" y="0"/>
            <a:ext cx="7360775" cy="6858000"/>
          </a:xfrm>
          <a:custGeom>
            <a:avLst/>
            <a:gdLst>
              <a:gd name="connsiteX0" fmla="*/ 615190 w 7360775"/>
              <a:gd name="connsiteY0" fmla="*/ 3536635 h 6858000"/>
              <a:gd name="connsiteX1" fmla="*/ 1124778 w 7360775"/>
              <a:gd name="connsiteY1" fmla="*/ 4046223 h 6858000"/>
              <a:gd name="connsiteX2" fmla="*/ 615190 w 7360775"/>
              <a:gd name="connsiteY2" fmla="*/ 4555811 h 6858000"/>
              <a:gd name="connsiteX3" fmla="*/ 105602 w 7360775"/>
              <a:gd name="connsiteY3" fmla="*/ 4046223 h 6858000"/>
              <a:gd name="connsiteX4" fmla="*/ 615190 w 7360775"/>
              <a:gd name="connsiteY4" fmla="*/ 3536635 h 6858000"/>
              <a:gd name="connsiteX5" fmla="*/ 1497780 w 7360775"/>
              <a:gd name="connsiteY5" fmla="*/ 0 h 6858000"/>
              <a:gd name="connsiteX6" fmla="*/ 1997377 w 7360775"/>
              <a:gd name="connsiteY6" fmla="*/ 0 h 6858000"/>
              <a:gd name="connsiteX7" fmla="*/ 5164844 w 7360775"/>
              <a:gd name="connsiteY7" fmla="*/ 0 h 6858000"/>
              <a:gd name="connsiteX8" fmla="*/ 5726653 w 7360775"/>
              <a:gd name="connsiteY8" fmla="*/ 0 h 6858000"/>
              <a:gd name="connsiteX9" fmla="*/ 7360775 w 7360775"/>
              <a:gd name="connsiteY9" fmla="*/ 0 h 6858000"/>
              <a:gd name="connsiteX10" fmla="*/ 7360775 w 7360775"/>
              <a:gd name="connsiteY10" fmla="*/ 6858000 h 6858000"/>
              <a:gd name="connsiteX11" fmla="*/ 5726653 w 7360775"/>
              <a:gd name="connsiteY11" fmla="*/ 6858000 h 6858000"/>
              <a:gd name="connsiteX12" fmla="*/ 1997377 w 7360775"/>
              <a:gd name="connsiteY12" fmla="*/ 6858000 h 6858000"/>
              <a:gd name="connsiteX13" fmla="*/ 311757 w 7360775"/>
              <a:gd name="connsiteY13" fmla="*/ 6858000 h 6858000"/>
              <a:gd name="connsiteX14" fmla="*/ 314130 w 7360775"/>
              <a:gd name="connsiteY14" fmla="*/ 6707670 h 6858000"/>
              <a:gd name="connsiteX15" fmla="*/ 599702 w 7360775"/>
              <a:gd name="connsiteY15" fmla="*/ 5670858 h 6858000"/>
              <a:gd name="connsiteX16" fmla="*/ 1211433 w 7360775"/>
              <a:gd name="connsiteY16" fmla="*/ 4641255 h 6858000"/>
              <a:gd name="connsiteX17" fmla="*/ 1053041 w 7360775"/>
              <a:gd name="connsiteY17" fmla="*/ 3164269 h 6858000"/>
              <a:gd name="connsiteX18" fmla="*/ 607048 w 7360775"/>
              <a:gd name="connsiteY18" fmla="*/ 2589405 h 6858000"/>
              <a:gd name="connsiteX19" fmla="*/ 1054915 w 7360775"/>
              <a:gd name="connsiteY19" fmla="*/ 1068099 h 6858000"/>
              <a:gd name="connsiteX20" fmla="*/ 1502877 w 7360775"/>
              <a:gd name="connsiteY20" fmla="*/ 419995 h 6858000"/>
              <a:gd name="connsiteX21" fmla="*/ 1505904 w 7360775"/>
              <a:gd name="connsiteY21" fmla="*/ 184996 h 6858000"/>
              <a:gd name="connsiteX22" fmla="*/ 14543 w 7360775"/>
              <a:gd name="connsiteY22" fmla="*/ 0 h 6858000"/>
              <a:gd name="connsiteX23" fmla="*/ 879351 w 7360775"/>
              <a:gd name="connsiteY23" fmla="*/ 0 h 6858000"/>
              <a:gd name="connsiteX24" fmla="*/ 892053 w 7360775"/>
              <a:gd name="connsiteY24" fmla="*/ 78052 h 6858000"/>
              <a:gd name="connsiteX25" fmla="*/ 561940 w 7360775"/>
              <a:gd name="connsiteY25" fmla="*/ 535443 h 6858000"/>
              <a:gd name="connsiteX26" fmla="*/ 15319 w 7360775"/>
              <a:gd name="connsiteY26" fmla="*/ 219852 h 6858000"/>
              <a:gd name="connsiteX27" fmla="*/ 4234 w 7360775"/>
              <a:gd name="connsiteY27" fmla="*/ 429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60775" h="6858000">
                <a:moveTo>
                  <a:pt x="615190" y="3536635"/>
                </a:moveTo>
                <a:cubicBezTo>
                  <a:pt x="896628" y="3536635"/>
                  <a:pt x="1124778" y="3764785"/>
                  <a:pt x="1124778" y="4046223"/>
                </a:cubicBezTo>
                <a:cubicBezTo>
                  <a:pt x="1124778" y="4327661"/>
                  <a:pt x="896628" y="4555811"/>
                  <a:pt x="615190" y="4555811"/>
                </a:cubicBezTo>
                <a:cubicBezTo>
                  <a:pt x="333752" y="4555811"/>
                  <a:pt x="105602" y="4327661"/>
                  <a:pt x="105602" y="4046223"/>
                </a:cubicBezTo>
                <a:cubicBezTo>
                  <a:pt x="105602" y="3764785"/>
                  <a:pt x="333752" y="3536635"/>
                  <a:pt x="615190" y="3536635"/>
                </a:cubicBezTo>
                <a:close/>
                <a:moveTo>
                  <a:pt x="1497780" y="0"/>
                </a:moveTo>
                <a:lnTo>
                  <a:pt x="1997377" y="0"/>
                </a:lnTo>
                <a:lnTo>
                  <a:pt x="5164844" y="0"/>
                </a:lnTo>
                <a:lnTo>
                  <a:pt x="5726653" y="0"/>
                </a:lnTo>
                <a:lnTo>
                  <a:pt x="7360775" y="0"/>
                </a:lnTo>
                <a:lnTo>
                  <a:pt x="7360775" y="6858000"/>
                </a:lnTo>
                <a:lnTo>
                  <a:pt x="5726653" y="6858000"/>
                </a:lnTo>
                <a:lnTo>
                  <a:pt x="1997377" y="6858000"/>
                </a:lnTo>
                <a:lnTo>
                  <a:pt x="311757" y="6858000"/>
                </a:lnTo>
                <a:lnTo>
                  <a:pt x="314130" y="6707670"/>
                </a:lnTo>
                <a:cubicBezTo>
                  <a:pt x="335132" y="6366409"/>
                  <a:pt x="433651" y="6019042"/>
                  <a:pt x="599702" y="5670858"/>
                </a:cubicBezTo>
                <a:cubicBezTo>
                  <a:pt x="770257" y="5311556"/>
                  <a:pt x="1010813" y="4986832"/>
                  <a:pt x="1211433" y="4641255"/>
                </a:cubicBezTo>
                <a:cubicBezTo>
                  <a:pt x="1493036" y="4154456"/>
                  <a:pt x="1511835" y="3622744"/>
                  <a:pt x="1053041" y="3164269"/>
                </a:cubicBezTo>
                <a:cubicBezTo>
                  <a:pt x="881977" y="2993264"/>
                  <a:pt x="700422" y="2805523"/>
                  <a:pt x="607048" y="2589405"/>
                </a:cubicBezTo>
                <a:cubicBezTo>
                  <a:pt x="366279" y="2032158"/>
                  <a:pt x="541125" y="1508061"/>
                  <a:pt x="1054915" y="1068099"/>
                </a:cubicBezTo>
                <a:cubicBezTo>
                  <a:pt x="1261027" y="891535"/>
                  <a:pt x="1489688" y="709488"/>
                  <a:pt x="1502877" y="419995"/>
                </a:cubicBezTo>
                <a:cubicBezTo>
                  <a:pt x="1506389" y="341910"/>
                  <a:pt x="1507262" y="263520"/>
                  <a:pt x="1505904" y="184996"/>
                </a:cubicBezTo>
                <a:close/>
                <a:moveTo>
                  <a:pt x="14543" y="0"/>
                </a:moveTo>
                <a:lnTo>
                  <a:pt x="879351" y="0"/>
                </a:lnTo>
                <a:lnTo>
                  <a:pt x="892053" y="78052"/>
                </a:lnTo>
                <a:cubicBezTo>
                  <a:pt x="904492" y="285271"/>
                  <a:pt x="770271" y="479621"/>
                  <a:pt x="561940" y="535443"/>
                </a:cubicBezTo>
                <a:cubicBezTo>
                  <a:pt x="323846" y="599240"/>
                  <a:pt x="79116" y="457945"/>
                  <a:pt x="15319" y="219852"/>
                </a:cubicBezTo>
                <a:cubicBezTo>
                  <a:pt x="-631" y="160329"/>
                  <a:pt x="-3762" y="100391"/>
                  <a:pt x="4234" y="429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2C3C6EA9-43DF-8642-B823-65C4C7E5B4FD}"/>
              </a:ext>
            </a:extLst>
          </p:cNvPr>
          <p:cNvSpPr>
            <a:spLocks noGrp="1"/>
          </p:cNvSpPr>
          <p:nvPr>
            <p:ph type="title"/>
          </p:nvPr>
        </p:nvSpPr>
        <p:spPr>
          <a:xfrm>
            <a:off x="609601" y="663960"/>
            <a:ext cx="4747014" cy="3310164"/>
          </a:xfrm>
        </p:spPr>
        <p:txBody>
          <a:bodyPr vert="horz" lIns="91440" tIns="45720" rIns="91440" bIns="45720" rtlCol="0" anchor="t">
            <a:normAutofit/>
          </a:bodyPr>
          <a:lstStyle/>
          <a:p>
            <a:r>
              <a:rPr lang="en-US"/>
              <a:t>Cognitive Expectations</a:t>
            </a:r>
            <a:br>
              <a:rPr lang="en-US"/>
            </a:br>
            <a:r>
              <a:rPr lang="en-US"/>
              <a:t>(18-19)</a:t>
            </a:r>
            <a:br>
              <a:rPr lang="en-US"/>
            </a:br>
            <a:endParaRPr lang="en-US"/>
          </a:p>
        </p:txBody>
      </p:sp>
      <p:pic>
        <p:nvPicPr>
          <p:cNvPr id="2" name="Picture 1">
            <a:extLst>
              <a:ext uri="{FF2B5EF4-FFF2-40B4-BE49-F238E27FC236}">
                <a16:creationId xmlns:a16="http://schemas.microsoft.com/office/drawing/2014/main" id="{DF1251FC-42CB-9B41-BFE4-BDD52499B90B}"/>
              </a:ext>
            </a:extLst>
          </p:cNvPr>
          <p:cNvPicPr>
            <a:picLocks noChangeAspect="1"/>
          </p:cNvPicPr>
          <p:nvPr/>
        </p:nvPicPr>
        <p:blipFill>
          <a:blip r:embed="rId3"/>
          <a:stretch>
            <a:fillRect/>
          </a:stretch>
        </p:blipFill>
        <p:spPr>
          <a:xfrm>
            <a:off x="4221625" y="663960"/>
            <a:ext cx="7588083" cy="4992921"/>
          </a:xfrm>
          <a:prstGeom prst="rect">
            <a:avLst/>
          </a:prstGeom>
        </p:spPr>
      </p:pic>
      <p:sp>
        <p:nvSpPr>
          <p:cNvPr id="3" name="TextBox 2">
            <a:extLst>
              <a:ext uri="{FF2B5EF4-FFF2-40B4-BE49-F238E27FC236}">
                <a16:creationId xmlns:a16="http://schemas.microsoft.com/office/drawing/2014/main" id="{4B564494-2B20-A348-BD39-89E521AA0BE1}"/>
              </a:ext>
            </a:extLst>
          </p:cNvPr>
          <p:cNvSpPr txBox="1"/>
          <p:nvPr/>
        </p:nvSpPr>
        <p:spPr>
          <a:xfrm>
            <a:off x="609601" y="6431797"/>
            <a:ext cx="945900" cy="276999"/>
          </a:xfrm>
          <a:prstGeom prst="rect">
            <a:avLst/>
          </a:prstGeom>
          <a:noFill/>
        </p:spPr>
        <p:txBody>
          <a:bodyPr wrap="none" rtlCol="0">
            <a:spAutoFit/>
          </a:bodyPr>
          <a:lstStyle/>
          <a:p>
            <a:r>
              <a:rPr lang="en-US" sz="1200"/>
              <a:t>MSU, 2014</a:t>
            </a:r>
          </a:p>
        </p:txBody>
      </p:sp>
    </p:spTree>
    <p:extLst>
      <p:ext uri="{BB962C8B-B14F-4D97-AF65-F5344CB8AC3E}">
        <p14:creationId xmlns:p14="http://schemas.microsoft.com/office/powerpoint/2010/main" val="328397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A3E98-210C-1A46-B17B-761C1571177E}"/>
              </a:ext>
            </a:extLst>
          </p:cNvPr>
          <p:cNvSpPr>
            <a:spLocks noGrp="1"/>
          </p:cNvSpPr>
          <p:nvPr>
            <p:ph type="title"/>
          </p:nvPr>
        </p:nvSpPr>
        <p:spPr>
          <a:xfrm>
            <a:off x="612649" y="457198"/>
            <a:ext cx="4970822" cy="3510367"/>
          </a:xfrm>
        </p:spPr>
        <p:txBody>
          <a:bodyPr>
            <a:normAutofit fontScale="90000"/>
          </a:bodyPr>
          <a:lstStyle/>
          <a:p>
            <a:r>
              <a:rPr lang="en-US" sz="1800" b="1" u="sng">
                <a:effectLst/>
                <a:latin typeface="Arial,Bold"/>
              </a:rPr>
              <a:t>Emotional Development-</a:t>
            </a:r>
            <a:br>
              <a:rPr lang="en-US" sz="1800">
                <a:effectLst/>
                <a:latin typeface="Arial,Bold"/>
              </a:rPr>
            </a:br>
            <a:r>
              <a:rPr lang="en-US" sz="1800">
                <a:effectLst/>
                <a:latin typeface="Arial,Bold"/>
              </a:rPr>
              <a:t>Generativity versus stagnation </a:t>
            </a:r>
            <a:r>
              <a:rPr lang="en-US" sz="1800">
                <a:effectLst/>
                <a:latin typeface="Arial" panose="020B0604020202020204" pitchFamily="34" charset="0"/>
              </a:rPr>
              <a:t>- Erikson’s seventh stage, in which individuals leave a legacy of themselves to the next generation (generativity) </a:t>
            </a:r>
            <a:br>
              <a:rPr lang="en-US"/>
            </a:br>
            <a:r>
              <a:rPr lang="en-US" sz="1800">
                <a:effectLst/>
                <a:latin typeface="Wingdings" pitchFamily="2" charset="2"/>
              </a:rPr>
              <a:t> </a:t>
            </a:r>
            <a:r>
              <a:rPr lang="en-US" sz="1800">
                <a:effectLst/>
                <a:latin typeface="Arial" panose="020B0604020202020204" pitchFamily="34" charset="0"/>
              </a:rPr>
              <a:t>Active involvement in teaching/guiding the next generation </a:t>
            </a:r>
            <a:br>
              <a:rPr lang="en-US"/>
            </a:br>
            <a:r>
              <a:rPr lang="en-US" sz="1800">
                <a:effectLst/>
                <a:latin typeface="Wingdings" pitchFamily="2" charset="2"/>
              </a:rPr>
              <a:t> </a:t>
            </a:r>
            <a:r>
              <a:rPr lang="en-US" sz="1800">
                <a:effectLst/>
                <a:latin typeface="Arial" panose="020B0604020202020204" pitchFamily="34" charset="0"/>
              </a:rPr>
              <a:t>Stagnation involves not seeking outlets for involvement / being self-centered. </a:t>
            </a:r>
            <a:br>
              <a:rPr lang="en-US"/>
            </a:br>
            <a:r>
              <a:rPr lang="en-US" sz="1800">
                <a:solidFill>
                  <a:srgbClr val="282828"/>
                </a:solidFill>
                <a:effectLst/>
                <a:latin typeface="Wingdings" pitchFamily="2" charset="2"/>
              </a:rPr>
              <a:t> </a:t>
            </a:r>
            <a:r>
              <a:rPr lang="en-US" sz="1800">
                <a:solidFill>
                  <a:srgbClr val="282828"/>
                </a:solidFill>
                <a:effectLst/>
                <a:latin typeface="Arial" panose="020B0604020202020204" pitchFamily="34" charset="0"/>
              </a:rPr>
              <a:t>Guiding the next generation, or improving society in general or may be self- centered, isolated and unable to participate meaningfully in the world </a:t>
            </a:r>
            <a:br>
              <a:rPr lang="en-US"/>
            </a:br>
            <a:endParaRPr lang="en-US"/>
          </a:p>
        </p:txBody>
      </p:sp>
      <p:graphicFrame>
        <p:nvGraphicFramePr>
          <p:cNvPr id="7" name="Content Placeholder 3">
            <a:extLst>
              <a:ext uri="{FF2B5EF4-FFF2-40B4-BE49-F238E27FC236}">
                <a16:creationId xmlns:a16="http://schemas.microsoft.com/office/drawing/2014/main" id="{025C76B3-2C3A-F208-7C28-6065F12E255F}"/>
              </a:ext>
            </a:extLst>
          </p:cNvPr>
          <p:cNvGraphicFramePr>
            <a:graphicFrameLocks noGrp="1"/>
          </p:cNvGraphicFramePr>
          <p:nvPr>
            <p:ph idx="1"/>
            <p:extLst>
              <p:ext uri="{D42A27DB-BD31-4B8C-83A1-F6EECF244321}">
                <p14:modId xmlns:p14="http://schemas.microsoft.com/office/powerpoint/2010/main" val="3696159671"/>
              </p:ext>
            </p:extLst>
          </p:nvPr>
        </p:nvGraphicFramePr>
        <p:xfrm>
          <a:off x="6096000" y="457200"/>
          <a:ext cx="5483352" cy="5199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E548615D-4330-4A4E-AD43-A83D8F93FD73}"/>
              </a:ext>
            </a:extLst>
          </p:cNvPr>
          <p:cNvSpPr>
            <a:spLocks noGrp="1"/>
          </p:cNvSpPr>
          <p:nvPr>
            <p:ph type="body" sz="half" idx="2"/>
          </p:nvPr>
        </p:nvSpPr>
        <p:spPr>
          <a:xfrm>
            <a:off x="612649" y="3839549"/>
            <a:ext cx="4970822" cy="2871216"/>
          </a:xfrm>
        </p:spPr>
        <p:txBody>
          <a:bodyPr>
            <a:normAutofit fontScale="92500"/>
          </a:bodyPr>
          <a:lstStyle/>
          <a:p>
            <a:r>
              <a:rPr lang="en-US" sz="1800" b="1" u="sng">
                <a:effectLst/>
                <a:latin typeface="Arial" panose="020B0604020202020204" pitchFamily="34" charset="0"/>
              </a:rPr>
              <a:t>Cognitive Development-</a:t>
            </a:r>
          </a:p>
          <a:p>
            <a:r>
              <a:rPr lang="en-US" sz="1800">
                <a:effectLst/>
                <a:latin typeface="Arial" panose="020B0604020202020204" pitchFamily="34" charset="0"/>
              </a:rPr>
              <a:t>Some intellectual abilities decline in middle age, but others increase </a:t>
            </a:r>
            <a:endParaRPr lang="en-US" sz="1800">
              <a:effectLst/>
              <a:latin typeface="Wingdings" pitchFamily="2" charset="2"/>
            </a:endParaRPr>
          </a:p>
          <a:p>
            <a:r>
              <a:rPr lang="en-US" sz="1800">
                <a:effectLst/>
                <a:latin typeface="Wingdings" pitchFamily="2" charset="2"/>
              </a:rPr>
              <a:t> </a:t>
            </a:r>
            <a:r>
              <a:rPr lang="en-US" sz="1800">
                <a:effectLst/>
                <a:latin typeface="Arial,Bold"/>
              </a:rPr>
              <a:t>Crystallized intelligence </a:t>
            </a:r>
            <a:r>
              <a:rPr lang="en-US" sz="1800">
                <a:effectLst/>
                <a:latin typeface="Arial Narrow" panose="020B0604020202020204" pitchFamily="34" charset="0"/>
              </a:rPr>
              <a:t>[acquired store of information, skills, strategies] </a:t>
            </a:r>
            <a:r>
              <a:rPr lang="en-US" sz="1800">
                <a:effectLst/>
                <a:latin typeface="Arial" panose="020B0604020202020204" pitchFamily="34" charset="0"/>
              </a:rPr>
              <a:t>increases in middle adulthood </a:t>
            </a:r>
            <a:endParaRPr lang="en-US"/>
          </a:p>
          <a:p>
            <a:r>
              <a:rPr lang="en-US" sz="1800">
                <a:effectLst/>
                <a:latin typeface="Wingdings" pitchFamily="2" charset="2"/>
              </a:rPr>
              <a:t> </a:t>
            </a:r>
            <a:r>
              <a:rPr lang="en-US" sz="1800">
                <a:effectLst/>
                <a:latin typeface="Arial,Bold"/>
              </a:rPr>
              <a:t>Fluid intelligence </a:t>
            </a:r>
            <a:r>
              <a:rPr lang="en-US" sz="1800">
                <a:effectLst/>
                <a:latin typeface="Arial Narrow" panose="020B0604020202020204" pitchFamily="34" charset="0"/>
              </a:rPr>
              <a:t>[ability to deal with new situations])</a:t>
            </a:r>
            <a:r>
              <a:rPr lang="en-US" sz="1800">
                <a:effectLst/>
                <a:latin typeface="Arial" panose="020B0604020202020204" pitchFamily="34" charset="0"/>
              </a:rPr>
              <a:t>) begins to decline in middle adulthood </a:t>
            </a:r>
            <a:endParaRPr lang="en-US"/>
          </a:p>
          <a:p>
            <a:endParaRPr lang="en-US"/>
          </a:p>
        </p:txBody>
      </p:sp>
      <p:sp>
        <p:nvSpPr>
          <p:cNvPr id="8" name="TextBox 7">
            <a:extLst>
              <a:ext uri="{FF2B5EF4-FFF2-40B4-BE49-F238E27FC236}">
                <a16:creationId xmlns:a16="http://schemas.microsoft.com/office/drawing/2014/main" id="{B45BD2F1-6CA9-C74B-ADC0-483E1A6CD8B5}"/>
              </a:ext>
            </a:extLst>
          </p:cNvPr>
          <p:cNvSpPr txBox="1"/>
          <p:nvPr/>
        </p:nvSpPr>
        <p:spPr>
          <a:xfrm>
            <a:off x="612648" y="272532"/>
            <a:ext cx="2653290" cy="369332"/>
          </a:xfrm>
          <a:prstGeom prst="rect">
            <a:avLst/>
          </a:prstGeom>
          <a:noFill/>
        </p:spPr>
        <p:txBody>
          <a:bodyPr wrap="none" rtlCol="0">
            <a:spAutoFit/>
          </a:bodyPr>
          <a:lstStyle/>
          <a:p>
            <a:r>
              <a:rPr lang="en-US" b="1"/>
              <a:t>MIDDLE ADULTHOOD</a:t>
            </a:r>
          </a:p>
        </p:txBody>
      </p:sp>
      <p:sp>
        <p:nvSpPr>
          <p:cNvPr id="9" name="TextBox 8">
            <a:extLst>
              <a:ext uri="{FF2B5EF4-FFF2-40B4-BE49-F238E27FC236}">
                <a16:creationId xmlns:a16="http://schemas.microsoft.com/office/drawing/2014/main" id="{C7363A95-DD3A-484B-8629-FE34E288238E}"/>
              </a:ext>
            </a:extLst>
          </p:cNvPr>
          <p:cNvSpPr txBox="1"/>
          <p:nvPr/>
        </p:nvSpPr>
        <p:spPr>
          <a:xfrm>
            <a:off x="10356753" y="6416298"/>
            <a:ext cx="1238096" cy="276999"/>
          </a:xfrm>
          <a:prstGeom prst="rect">
            <a:avLst/>
          </a:prstGeom>
          <a:noFill/>
        </p:spPr>
        <p:txBody>
          <a:bodyPr wrap="none" rtlCol="0">
            <a:spAutoFit/>
          </a:bodyPr>
          <a:lstStyle/>
          <a:p>
            <a:r>
              <a:rPr lang="en-US" sz="1200"/>
              <a:t>(Shaban, 2011)</a:t>
            </a:r>
          </a:p>
        </p:txBody>
      </p:sp>
    </p:spTree>
    <p:extLst>
      <p:ext uri="{BB962C8B-B14F-4D97-AF65-F5344CB8AC3E}">
        <p14:creationId xmlns:p14="http://schemas.microsoft.com/office/powerpoint/2010/main" val="252539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CF52A5B-5810-4130-A3DB-FD2582D05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77B4CB6-64B7-4C1D-B623-F1EC02FCC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937866"/>
          </a:xfrm>
          <a:custGeom>
            <a:avLst/>
            <a:gdLst>
              <a:gd name="connsiteX0" fmla="*/ 8930642 w 12192000"/>
              <a:gd name="connsiteY0" fmla="*/ 5494299 h 5937866"/>
              <a:gd name="connsiteX1" fmla="*/ 9143134 w 12192000"/>
              <a:gd name="connsiteY1" fmla="*/ 5616927 h 5937866"/>
              <a:gd name="connsiteX2" fmla="*/ 9043549 w 12192000"/>
              <a:gd name="connsiteY2" fmla="*/ 5914543 h 5937866"/>
              <a:gd name="connsiteX3" fmla="*/ 8745984 w 12192000"/>
              <a:gd name="connsiteY3" fmla="*/ 5814814 h 5937866"/>
              <a:gd name="connsiteX4" fmla="*/ 8845568 w 12192000"/>
              <a:gd name="connsiteY4" fmla="*/ 5517199 h 5937866"/>
              <a:gd name="connsiteX5" fmla="*/ 8930642 w 12192000"/>
              <a:gd name="connsiteY5" fmla="*/ 5494299 h 5937866"/>
              <a:gd name="connsiteX6" fmla="*/ 9842642 w 12192000"/>
              <a:gd name="connsiteY6" fmla="*/ 4939308 h 5937866"/>
              <a:gd name="connsiteX7" fmla="*/ 10272210 w 12192000"/>
              <a:gd name="connsiteY7" fmla="*/ 5187210 h 5937866"/>
              <a:gd name="connsiteX8" fmla="*/ 10070896 w 12192000"/>
              <a:gd name="connsiteY8" fmla="*/ 5788857 h 5937866"/>
              <a:gd name="connsiteX9" fmla="*/ 9469346 w 12192000"/>
              <a:gd name="connsiteY9" fmla="*/ 5587251 h 5937866"/>
              <a:gd name="connsiteX10" fmla="*/ 9670660 w 12192000"/>
              <a:gd name="connsiteY10" fmla="*/ 4985603 h 5937866"/>
              <a:gd name="connsiteX11" fmla="*/ 9842642 w 12192000"/>
              <a:gd name="connsiteY11" fmla="*/ 4939308 h 5937866"/>
              <a:gd name="connsiteX12" fmla="*/ 0 w 12192000"/>
              <a:gd name="connsiteY12" fmla="*/ 0 h 5937866"/>
              <a:gd name="connsiteX13" fmla="*/ 12188952 w 12192000"/>
              <a:gd name="connsiteY13" fmla="*/ 0 h 5937866"/>
              <a:gd name="connsiteX14" fmla="*/ 12188952 w 12192000"/>
              <a:gd name="connsiteY14" fmla="*/ 1220565 h 5937866"/>
              <a:gd name="connsiteX15" fmla="*/ 12192000 w 12192000"/>
              <a:gd name="connsiteY15" fmla="*/ 1220565 h 5937866"/>
              <a:gd name="connsiteX16" fmla="*/ 12192000 w 12192000"/>
              <a:gd name="connsiteY16" fmla="*/ 4590456 h 5937866"/>
              <a:gd name="connsiteX17" fmla="*/ 12124015 w 12192000"/>
              <a:gd name="connsiteY17" fmla="*/ 4631278 h 5937866"/>
              <a:gd name="connsiteX18" fmla="*/ 11077457 w 12192000"/>
              <a:gd name="connsiteY18" fmla="*/ 4722290 h 5937866"/>
              <a:gd name="connsiteX19" fmla="*/ 9867246 w 12192000"/>
              <a:gd name="connsiteY19" fmla="*/ 4572157 h 5937866"/>
              <a:gd name="connsiteX20" fmla="*/ 8994802 w 12192000"/>
              <a:gd name="connsiteY20" fmla="*/ 5098943 h 5937866"/>
              <a:gd name="connsiteX21" fmla="*/ 6994655 w 12192000"/>
              <a:gd name="connsiteY21" fmla="*/ 5556202 h 5937866"/>
              <a:gd name="connsiteX22" fmla="*/ 6287534 w 12192000"/>
              <a:gd name="connsiteY22" fmla="*/ 4934764 h 5937866"/>
              <a:gd name="connsiteX23" fmla="*/ 4392596 w 12192000"/>
              <a:gd name="connsiteY23" fmla="*/ 4612909 h 5937866"/>
              <a:gd name="connsiteX24" fmla="*/ 3014500 w 12192000"/>
              <a:gd name="connsiteY24" fmla="*/ 5320787 h 5937866"/>
              <a:gd name="connsiteX25" fmla="*/ 86414 w 12192000"/>
              <a:gd name="connsiteY25" fmla="*/ 5123870 h 5937866"/>
              <a:gd name="connsiteX26" fmla="*/ 0 w 12192000"/>
              <a:gd name="connsiteY26" fmla="*/ 5061131 h 5937866"/>
              <a:gd name="connsiteX27" fmla="*/ 0 w 12192000"/>
              <a:gd name="connsiteY27" fmla="*/ 3267075 h 5937866"/>
              <a:gd name="connsiteX28" fmla="*/ 0 w 12192000"/>
              <a:gd name="connsiteY28" fmla="*/ 1220565 h 59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5937866">
                <a:moveTo>
                  <a:pt x="8930642" y="5494299"/>
                </a:moveTo>
                <a:cubicBezTo>
                  <a:pt x="9016941" y="5488946"/>
                  <a:pt x="9102130" y="5534635"/>
                  <a:pt x="9143134" y="5616927"/>
                </a:cubicBezTo>
                <a:cubicBezTo>
                  <a:pt x="9197806" y="5726652"/>
                  <a:pt x="9153221" y="5859898"/>
                  <a:pt x="9043549" y="5914543"/>
                </a:cubicBezTo>
                <a:cubicBezTo>
                  <a:pt x="8933879" y="5969187"/>
                  <a:pt x="8800655" y="5924538"/>
                  <a:pt x="8745984" y="5814814"/>
                </a:cubicBezTo>
                <a:cubicBezTo>
                  <a:pt x="8691311" y="5705090"/>
                  <a:pt x="8735897" y="5571844"/>
                  <a:pt x="8845568" y="5517199"/>
                </a:cubicBezTo>
                <a:cubicBezTo>
                  <a:pt x="8872986" y="5503538"/>
                  <a:pt x="8901875" y="5496082"/>
                  <a:pt x="8930642" y="5494299"/>
                </a:cubicBezTo>
                <a:close/>
                <a:moveTo>
                  <a:pt x="9842642" y="4939308"/>
                </a:moveTo>
                <a:cubicBezTo>
                  <a:pt x="10017101" y="4928488"/>
                  <a:pt x="10189318" y="5020851"/>
                  <a:pt x="10272210" y="5187210"/>
                </a:cubicBezTo>
                <a:cubicBezTo>
                  <a:pt x="10382732" y="5409023"/>
                  <a:pt x="10292600" y="5678390"/>
                  <a:pt x="10070896" y="5788857"/>
                </a:cubicBezTo>
                <a:cubicBezTo>
                  <a:pt x="9849191" y="5899325"/>
                  <a:pt x="9579867" y="5809063"/>
                  <a:pt x="9469346" y="5587251"/>
                </a:cubicBezTo>
                <a:cubicBezTo>
                  <a:pt x="9358824" y="5365438"/>
                  <a:pt x="9448956" y="5096071"/>
                  <a:pt x="9670660" y="4985603"/>
                </a:cubicBezTo>
                <a:cubicBezTo>
                  <a:pt x="9726087" y="4957986"/>
                  <a:pt x="9784490" y="4942914"/>
                  <a:pt x="9842642" y="4939308"/>
                </a:cubicBezTo>
                <a:close/>
                <a:moveTo>
                  <a:pt x="0" y="0"/>
                </a:moveTo>
                <a:lnTo>
                  <a:pt x="12188952" y="0"/>
                </a:lnTo>
                <a:lnTo>
                  <a:pt x="12188952" y="1220565"/>
                </a:lnTo>
                <a:lnTo>
                  <a:pt x="12192000" y="1220565"/>
                </a:lnTo>
                <a:lnTo>
                  <a:pt x="12192000" y="4590456"/>
                </a:lnTo>
                <a:lnTo>
                  <a:pt x="12124015" y="4631278"/>
                </a:lnTo>
                <a:cubicBezTo>
                  <a:pt x="11792041" y="4802103"/>
                  <a:pt x="11443617" y="4797817"/>
                  <a:pt x="11077457" y="4722290"/>
                </a:cubicBezTo>
                <a:cubicBezTo>
                  <a:pt x="10679189" y="4640425"/>
                  <a:pt x="10271734" y="4578846"/>
                  <a:pt x="9867246" y="4572157"/>
                </a:cubicBezTo>
                <a:cubicBezTo>
                  <a:pt x="9492336" y="4566176"/>
                  <a:pt x="9239136" y="4846894"/>
                  <a:pt x="8994802" y="5098943"/>
                </a:cubicBezTo>
                <a:cubicBezTo>
                  <a:pt x="8385954" y="5727243"/>
                  <a:pt x="7695268" y="5911307"/>
                  <a:pt x="6994655" y="5556202"/>
                </a:cubicBezTo>
                <a:cubicBezTo>
                  <a:pt x="6722938" y="5418487"/>
                  <a:pt x="6494843" y="5169191"/>
                  <a:pt x="6287534" y="4934764"/>
                </a:cubicBezTo>
                <a:cubicBezTo>
                  <a:pt x="5731733" y="4306056"/>
                  <a:pt x="5043559" y="4288064"/>
                  <a:pt x="4392596" y="4612909"/>
                </a:cubicBezTo>
                <a:cubicBezTo>
                  <a:pt x="3930423" y="4844432"/>
                  <a:pt x="3492022" y="5129169"/>
                  <a:pt x="3014500" y="5320787"/>
                </a:cubicBezTo>
                <a:cubicBezTo>
                  <a:pt x="1977820" y="5738974"/>
                  <a:pt x="973242" y="5720051"/>
                  <a:pt x="86414" y="5123870"/>
                </a:cubicBezTo>
                <a:lnTo>
                  <a:pt x="0" y="5061131"/>
                </a:lnTo>
                <a:lnTo>
                  <a:pt x="0" y="3267075"/>
                </a:lnTo>
                <a:lnTo>
                  <a:pt x="0" y="1220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38F42A-D139-CE42-AB3C-4307595AAA56}"/>
              </a:ext>
            </a:extLst>
          </p:cNvPr>
          <p:cNvSpPr>
            <a:spLocks noGrp="1"/>
          </p:cNvSpPr>
          <p:nvPr>
            <p:ph type="title"/>
          </p:nvPr>
        </p:nvSpPr>
        <p:spPr>
          <a:xfrm>
            <a:off x="609600" y="557784"/>
            <a:ext cx="10972800" cy="1325563"/>
          </a:xfrm>
        </p:spPr>
        <p:txBody>
          <a:bodyPr vert="horz" lIns="91440" tIns="45720" rIns="91440" bIns="45720" rtlCol="0" anchor="b">
            <a:normAutofit/>
          </a:bodyPr>
          <a:lstStyle/>
          <a:p>
            <a:pPr>
              <a:lnSpc>
                <a:spcPct val="90000"/>
              </a:lnSpc>
            </a:pPr>
            <a:r>
              <a:rPr lang="en-US" kern="1200">
                <a:solidFill>
                  <a:schemeClr val="tx1"/>
                </a:solidFill>
                <a:latin typeface="+mj-lt"/>
                <a:ea typeface="+mj-ea"/>
                <a:cs typeface="+mj-cs"/>
              </a:rPr>
              <a:t>How many identities do veterans have?</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6" name="Content Placeholder 5">
            <a:extLst>
              <a:ext uri="{FF2B5EF4-FFF2-40B4-BE49-F238E27FC236}">
                <a16:creationId xmlns:a16="http://schemas.microsoft.com/office/drawing/2014/main" id="{69A11288-909E-1F47-BDCE-F7D0FADCF639}"/>
              </a:ext>
            </a:extLst>
          </p:cNvPr>
          <p:cNvSpPr>
            <a:spLocks noGrp="1"/>
          </p:cNvSpPr>
          <p:nvPr>
            <p:ph sz="quarter" idx="4"/>
          </p:nvPr>
        </p:nvSpPr>
        <p:spPr>
          <a:xfrm>
            <a:off x="609600" y="2106204"/>
            <a:ext cx="7077075" cy="2189571"/>
          </a:xfrm>
        </p:spPr>
        <p:txBody>
          <a:bodyPr vert="horz" lIns="91440" tIns="45720" rIns="91440" bIns="45720" rtlCol="0">
            <a:normAutofit/>
          </a:bodyPr>
          <a:lstStyle/>
          <a:p>
            <a:r>
              <a:rPr lang="en-US" b="1"/>
              <a:t>Discussion Topic:</a:t>
            </a:r>
          </a:p>
          <a:p>
            <a:r>
              <a:rPr lang="en-US"/>
              <a:t>How do we intersect with a veteran’s identity and build rapport in therapy?</a:t>
            </a:r>
          </a:p>
        </p:txBody>
      </p:sp>
    </p:spTree>
    <p:extLst>
      <p:ext uri="{BB962C8B-B14F-4D97-AF65-F5344CB8AC3E}">
        <p14:creationId xmlns:p14="http://schemas.microsoft.com/office/powerpoint/2010/main" val="9728985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459982-CC68-6C43-BDD4-301C2EAAD454}"/>
              </a:ext>
            </a:extLst>
          </p:cNvPr>
          <p:cNvSpPr>
            <a:spLocks noGrp="1"/>
          </p:cNvSpPr>
          <p:nvPr>
            <p:ph type="title"/>
          </p:nvPr>
        </p:nvSpPr>
        <p:spPr>
          <a:xfrm>
            <a:off x="609600" y="-527097"/>
            <a:ext cx="10972800" cy="1325563"/>
          </a:xfrm>
        </p:spPr>
        <p:txBody>
          <a:bodyPr/>
          <a:lstStyle/>
          <a:p>
            <a:pPr lvl="1" algn="ctr"/>
            <a:r>
              <a:rPr lang="en-US" sz="4400"/>
              <a:t>Building Rapport - Discussion</a:t>
            </a:r>
          </a:p>
        </p:txBody>
      </p:sp>
      <p:sp>
        <p:nvSpPr>
          <p:cNvPr id="6" name="Content Placeholder 5">
            <a:extLst>
              <a:ext uri="{FF2B5EF4-FFF2-40B4-BE49-F238E27FC236}">
                <a16:creationId xmlns:a16="http://schemas.microsoft.com/office/drawing/2014/main" id="{CEEE2A5E-9D37-1E4B-9735-6DDBE5E6CAF3}"/>
              </a:ext>
            </a:extLst>
          </p:cNvPr>
          <p:cNvSpPr>
            <a:spLocks noGrp="1"/>
          </p:cNvSpPr>
          <p:nvPr>
            <p:ph sz="half" idx="1"/>
          </p:nvPr>
        </p:nvSpPr>
        <p:spPr>
          <a:xfrm>
            <a:off x="2247900" y="1981200"/>
            <a:ext cx="7886700" cy="3314700"/>
          </a:xfrm>
        </p:spPr>
        <p:txBody>
          <a:bodyPr>
            <a:normAutofit fontScale="32500" lnSpcReduction="20000"/>
          </a:bodyPr>
          <a:lstStyle/>
          <a:p>
            <a:pPr algn="l"/>
            <a:endParaRPr lang="en-US" sz="1800" b="0" i="0" u="none" strike="noStrike">
              <a:solidFill>
                <a:srgbClr val="333333"/>
              </a:solidFill>
              <a:effectLst/>
              <a:latin typeface="Open Sans" panose="020B0606030504020204" pitchFamily="34" charset="0"/>
            </a:endParaRPr>
          </a:p>
          <a:p>
            <a:pPr algn="l"/>
            <a:endParaRPr lang="en-US" sz="1800" b="0" i="0" u="none" strike="noStrike">
              <a:solidFill>
                <a:srgbClr val="333333"/>
              </a:solidFill>
              <a:effectLst/>
              <a:latin typeface="Open Sans" panose="020B0606030504020204" pitchFamily="34" charset="0"/>
            </a:endParaRPr>
          </a:p>
          <a:p>
            <a:pPr algn="l"/>
            <a:r>
              <a:rPr lang="en-US" sz="4300" b="0" i="0" u="none" strike="noStrike">
                <a:solidFill>
                  <a:srgbClr val="333333"/>
                </a:solidFill>
                <a:effectLst/>
                <a:latin typeface="Open Sans" panose="020B0606030504020204" pitchFamily="34" charset="0"/>
              </a:rPr>
              <a:t>1.    Be prepared</a:t>
            </a:r>
          </a:p>
          <a:p>
            <a:pPr algn="l"/>
            <a:r>
              <a:rPr lang="en-US" sz="4300" b="0" i="0" u="none" strike="noStrike">
                <a:solidFill>
                  <a:srgbClr val="333333"/>
                </a:solidFill>
                <a:effectLst/>
                <a:latin typeface="Open Sans" panose="020B0606030504020204" pitchFamily="34" charset="0"/>
              </a:rPr>
              <a:t>2.    Listen without judgement</a:t>
            </a:r>
          </a:p>
          <a:p>
            <a:pPr algn="l"/>
            <a:r>
              <a:rPr lang="en-US" sz="4300" b="0" i="0" u="none" strike="noStrike">
                <a:solidFill>
                  <a:srgbClr val="333333"/>
                </a:solidFill>
                <a:effectLst/>
                <a:latin typeface="Open Sans" panose="020B0606030504020204" pitchFamily="34" charset="0"/>
              </a:rPr>
              <a:t>3.    Use </a:t>
            </a:r>
            <a:r>
              <a:rPr lang="en-US" sz="4300" b="0" i="0" u="none" strike="noStrike">
                <a:solidFill>
                  <a:srgbClr val="05A8BA"/>
                </a:solidFill>
                <a:effectLst/>
                <a:latin typeface="Open Sans" panose="020B0606030504020204" pitchFamily="34" charset="0"/>
                <a:hlinkClick r:id="rId3"/>
              </a:rPr>
              <a:t>disclosure</a:t>
            </a:r>
            <a:r>
              <a:rPr lang="en-US" sz="4300" b="0" i="0" u="none" strike="noStrike">
                <a:solidFill>
                  <a:srgbClr val="333333"/>
                </a:solidFill>
                <a:effectLst/>
                <a:latin typeface="Open Sans" panose="020B0606030504020204" pitchFamily="34" charset="0"/>
              </a:rPr>
              <a:t> with caution</a:t>
            </a:r>
          </a:p>
          <a:p>
            <a:pPr algn="l"/>
            <a:r>
              <a:rPr lang="en-US" sz="4300" b="0" i="0" u="none" strike="noStrike">
                <a:solidFill>
                  <a:srgbClr val="333333"/>
                </a:solidFill>
                <a:effectLst/>
                <a:latin typeface="Open Sans" panose="020B0606030504020204" pitchFamily="34" charset="0"/>
              </a:rPr>
              <a:t>4.    Be aware of your limitations in knowledge and experience</a:t>
            </a:r>
          </a:p>
          <a:p>
            <a:pPr algn="l"/>
            <a:r>
              <a:rPr lang="en-US" sz="4300" b="0" i="0" u="none" strike="noStrike">
                <a:solidFill>
                  <a:srgbClr val="333333"/>
                </a:solidFill>
                <a:effectLst/>
                <a:latin typeface="Open Sans" panose="020B0606030504020204" pitchFamily="34" charset="0"/>
              </a:rPr>
              <a:t>5.    Use EMPATHY </a:t>
            </a:r>
          </a:p>
          <a:p>
            <a:endParaRPr lang="en-US" sz="4800"/>
          </a:p>
          <a:p>
            <a:endParaRPr lang="en-US" sz="4800"/>
          </a:p>
          <a:p>
            <a:endParaRPr lang="en-US" sz="4800"/>
          </a:p>
          <a:p>
            <a:r>
              <a:rPr lang="en-US" sz="3100"/>
              <a:t>(Open Colleges. Edu, 2022)</a:t>
            </a:r>
          </a:p>
        </p:txBody>
      </p:sp>
    </p:spTree>
    <p:extLst>
      <p:ext uri="{BB962C8B-B14F-4D97-AF65-F5344CB8AC3E}">
        <p14:creationId xmlns:p14="http://schemas.microsoft.com/office/powerpoint/2010/main" val="3644709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 name="TextBox 1">
            <a:extLst>
              <a:ext uri="{FF2B5EF4-FFF2-40B4-BE49-F238E27FC236}">
                <a16:creationId xmlns:a16="http://schemas.microsoft.com/office/drawing/2014/main" id="{1982C64F-5225-3249-AA6B-499FC7B5DA73}"/>
              </a:ext>
            </a:extLst>
          </p:cNvPr>
          <p:cNvSpPr txBox="1"/>
          <p:nvPr/>
        </p:nvSpPr>
        <p:spPr>
          <a:xfrm>
            <a:off x="1493533" y="197853"/>
            <a:ext cx="3670300" cy="1266186"/>
          </a:xfrm>
          <a:prstGeom prst="rect">
            <a:avLst/>
          </a:prstGeom>
        </p:spPr>
        <p:txBody>
          <a:bodyPr vert="horz" lIns="91440" tIns="45720" rIns="91440" bIns="45720" rtlCol="0" anchor="ctr">
            <a:normAutofit fontScale="92500" lnSpcReduction="20000"/>
          </a:bodyPr>
          <a:lstStyle/>
          <a:p>
            <a:pPr algn="r">
              <a:lnSpc>
                <a:spcPct val="90000"/>
              </a:lnSpc>
              <a:spcBef>
                <a:spcPct val="0"/>
              </a:spcBef>
              <a:spcAft>
                <a:spcPts val="600"/>
              </a:spcAft>
            </a:pPr>
            <a:r>
              <a:rPr lang="en-US" sz="5400" b="1" kern="1200">
                <a:solidFill>
                  <a:schemeClr val="tx1"/>
                </a:solidFill>
                <a:latin typeface="+mj-lt"/>
                <a:ea typeface="+mj-ea"/>
                <a:cs typeface="+mj-cs"/>
              </a:rPr>
              <a:t>Common Diagnoses</a:t>
            </a:r>
          </a:p>
        </p:txBody>
      </p:sp>
      <p:graphicFrame>
        <p:nvGraphicFramePr>
          <p:cNvPr id="222" name="Google Shape;220;g80df5dcad4_0_18">
            <a:extLst>
              <a:ext uri="{FF2B5EF4-FFF2-40B4-BE49-F238E27FC236}">
                <a16:creationId xmlns:a16="http://schemas.microsoft.com/office/drawing/2014/main" id="{B9505012-69E0-4AB4-A53D-19125B476DB3}"/>
              </a:ext>
            </a:extLst>
          </p:cNvPr>
          <p:cNvGraphicFramePr/>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4" name="Picture 4" descr="PTSD and Veteran's Symptoms | Military Benefits">
            <a:extLst>
              <a:ext uri="{FF2B5EF4-FFF2-40B4-BE49-F238E27FC236}">
                <a16:creationId xmlns:a16="http://schemas.microsoft.com/office/drawing/2014/main" id="{CE7E899C-0AC3-C342-94BF-7B5AA5B2E4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443" y="2030924"/>
            <a:ext cx="3670300" cy="2222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13470B-9B84-484B-8CE3-9836EB94AEE0}"/>
              </a:ext>
            </a:extLst>
          </p:cNvPr>
          <p:cNvSpPr txBox="1"/>
          <p:nvPr/>
        </p:nvSpPr>
        <p:spPr>
          <a:xfrm>
            <a:off x="588936" y="6261315"/>
            <a:ext cx="1345497" cy="276999"/>
          </a:xfrm>
          <a:prstGeom prst="rect">
            <a:avLst/>
          </a:prstGeom>
          <a:noFill/>
        </p:spPr>
        <p:txBody>
          <a:bodyPr wrap="none" rtlCol="0">
            <a:spAutoFit/>
          </a:bodyPr>
          <a:lstStyle/>
          <a:p>
            <a:r>
              <a:rPr lang="en-US" sz="1200"/>
              <a:t>(SAMSHA, 2016)</a:t>
            </a:r>
          </a:p>
        </p:txBody>
      </p:sp>
    </p:spTree>
    <p:extLst>
      <p:ext uri="{BB962C8B-B14F-4D97-AF65-F5344CB8AC3E}">
        <p14:creationId xmlns:p14="http://schemas.microsoft.com/office/powerpoint/2010/main" val="2500149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7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68988800-4054-4E60-A352-60CF604AB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Freeform: Shape 3082">
            <a:extLst>
              <a:ext uri="{FF2B5EF4-FFF2-40B4-BE49-F238E27FC236}">
                <a16:creationId xmlns:a16="http://schemas.microsoft.com/office/drawing/2014/main" id="{01FB661E-0D75-43BF-813D-0FBD5093E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317625" cy="6840668"/>
          </a:xfrm>
          <a:custGeom>
            <a:avLst/>
            <a:gdLst>
              <a:gd name="connsiteX0" fmla="*/ 4958378 w 6317625"/>
              <a:gd name="connsiteY0" fmla="*/ 6031137 h 6840668"/>
              <a:gd name="connsiteX1" fmla="*/ 5305315 w 6317625"/>
              <a:gd name="connsiteY1" fmla="*/ 6282257 h 6840668"/>
              <a:gd name="connsiteX2" fmla="*/ 5065129 w 6317625"/>
              <a:gd name="connsiteY2" fmla="*/ 6696958 h 6840668"/>
              <a:gd name="connsiteX3" fmla="*/ 4650427 w 6317625"/>
              <a:gd name="connsiteY3" fmla="*/ 6456771 h 6840668"/>
              <a:gd name="connsiteX4" fmla="*/ 4890615 w 6317625"/>
              <a:gd name="connsiteY4" fmla="*/ 6042071 h 6840668"/>
              <a:gd name="connsiteX5" fmla="*/ 4958378 w 6317625"/>
              <a:gd name="connsiteY5" fmla="*/ 6031137 h 6840668"/>
              <a:gd name="connsiteX6" fmla="*/ 892226 w 6317625"/>
              <a:gd name="connsiteY6" fmla="*/ 3293470 h 6840668"/>
              <a:gd name="connsiteX7" fmla="*/ 1475080 w 6317625"/>
              <a:gd name="connsiteY7" fmla="*/ 3715351 h 6840668"/>
              <a:gd name="connsiteX8" fmla="*/ 1071567 w 6317625"/>
              <a:gd name="connsiteY8" fmla="*/ 4412048 h 6840668"/>
              <a:gd name="connsiteX9" fmla="*/ 374869 w 6317625"/>
              <a:gd name="connsiteY9" fmla="*/ 4008535 h 6840668"/>
              <a:gd name="connsiteX10" fmla="*/ 778382 w 6317625"/>
              <a:gd name="connsiteY10" fmla="*/ 3311837 h 6840668"/>
              <a:gd name="connsiteX11" fmla="*/ 892226 w 6317625"/>
              <a:gd name="connsiteY11" fmla="*/ 3293470 h 6840668"/>
              <a:gd name="connsiteX12" fmla="*/ 1515375 w 6317625"/>
              <a:gd name="connsiteY12" fmla="*/ 663501 h 6840668"/>
              <a:gd name="connsiteX13" fmla="*/ 1862311 w 6317625"/>
              <a:gd name="connsiteY13" fmla="*/ 914620 h 6840668"/>
              <a:gd name="connsiteX14" fmla="*/ 1622124 w 6317625"/>
              <a:gd name="connsiteY14" fmla="*/ 1329322 h 6840668"/>
              <a:gd name="connsiteX15" fmla="*/ 1207424 w 6317625"/>
              <a:gd name="connsiteY15" fmla="*/ 1089135 h 6840668"/>
              <a:gd name="connsiteX16" fmla="*/ 1447610 w 6317625"/>
              <a:gd name="connsiteY16" fmla="*/ 674434 h 6840668"/>
              <a:gd name="connsiteX17" fmla="*/ 1515375 w 6317625"/>
              <a:gd name="connsiteY17" fmla="*/ 663501 h 6840668"/>
              <a:gd name="connsiteX18" fmla="*/ 2542954 w 6317625"/>
              <a:gd name="connsiteY18" fmla="*/ 0 h 6840668"/>
              <a:gd name="connsiteX19" fmla="*/ 6317625 w 6317625"/>
              <a:gd name="connsiteY19" fmla="*/ 0 h 6840668"/>
              <a:gd name="connsiteX20" fmla="*/ 6317625 w 6317625"/>
              <a:gd name="connsiteY20" fmla="*/ 6840668 h 6840668"/>
              <a:gd name="connsiteX21" fmla="*/ 6230037 w 6317625"/>
              <a:gd name="connsiteY21" fmla="*/ 6814791 h 6840668"/>
              <a:gd name="connsiteX22" fmla="*/ 5013461 w 6317625"/>
              <a:gd name="connsiteY22" fmla="*/ 5538903 h 6840668"/>
              <a:gd name="connsiteX23" fmla="*/ 3720873 w 6317625"/>
              <a:gd name="connsiteY23" fmla="*/ 6063409 h 6840668"/>
              <a:gd name="connsiteX24" fmla="*/ 2775987 w 6317625"/>
              <a:gd name="connsiteY24" fmla="*/ 5162980 h 6840668"/>
              <a:gd name="connsiteX25" fmla="*/ 2210002 w 6317625"/>
              <a:gd name="connsiteY25" fmla="*/ 5455137 h 6840668"/>
              <a:gd name="connsiteX26" fmla="*/ 1437015 w 6317625"/>
              <a:gd name="connsiteY26" fmla="*/ 6401298 h 6840668"/>
              <a:gd name="connsiteX27" fmla="*/ 75055 w 6317625"/>
              <a:gd name="connsiteY27" fmla="*/ 6031719 h 6840668"/>
              <a:gd name="connsiteX28" fmla="*/ 406869 w 6317625"/>
              <a:gd name="connsiteY28" fmla="*/ 4883188 h 6840668"/>
              <a:gd name="connsiteX29" fmla="*/ 1425737 w 6317625"/>
              <a:gd name="connsiteY29" fmla="*/ 4614510 h 6840668"/>
              <a:gd name="connsiteX30" fmla="*/ 2401798 w 6317625"/>
              <a:gd name="connsiteY30" fmla="*/ 3834988 h 6840668"/>
              <a:gd name="connsiteX31" fmla="*/ 1823833 w 6317625"/>
              <a:gd name="connsiteY31" fmla="*/ 3299773 h 6840668"/>
              <a:gd name="connsiteX32" fmla="*/ 964802 w 6317625"/>
              <a:gd name="connsiteY32" fmla="*/ 2659918 h 6840668"/>
              <a:gd name="connsiteX33" fmla="*/ 1218949 w 6317625"/>
              <a:gd name="connsiteY33" fmla="*/ 1977364 h 6840668"/>
              <a:gd name="connsiteX34" fmla="*/ 2387241 w 6317625"/>
              <a:gd name="connsiteY34" fmla="*/ 1909455 h 6840668"/>
              <a:gd name="connsiteX35" fmla="*/ 2947668 w 6317625"/>
              <a:gd name="connsiteY35" fmla="*/ 1386658 h 6840668"/>
              <a:gd name="connsiteX36" fmla="*/ 2498714 w 6317625"/>
              <a:gd name="connsiteY36" fmla="*/ 259434 h 6840668"/>
              <a:gd name="connsiteX37" fmla="*/ 2511421 w 6317625"/>
              <a:gd name="connsiteY37" fmla="*/ 121590 h 68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17625" h="6840668">
                <a:moveTo>
                  <a:pt x="4958378" y="6031137"/>
                </a:moveTo>
                <a:cubicBezTo>
                  <a:pt x="5115727" y="6021909"/>
                  <a:pt x="5263149" y="6124019"/>
                  <a:pt x="5305315" y="6282257"/>
                </a:cubicBezTo>
                <a:cubicBezTo>
                  <a:pt x="5353507" y="6463099"/>
                  <a:pt x="5245971" y="6648768"/>
                  <a:pt x="5065129" y="6696958"/>
                </a:cubicBezTo>
                <a:cubicBezTo>
                  <a:pt x="4884289" y="6745149"/>
                  <a:pt x="4698617" y="6637614"/>
                  <a:pt x="4650427" y="6456771"/>
                </a:cubicBezTo>
                <a:cubicBezTo>
                  <a:pt x="4602235" y="6275928"/>
                  <a:pt x="4709771" y="6090262"/>
                  <a:pt x="4890615" y="6042071"/>
                </a:cubicBezTo>
                <a:cubicBezTo>
                  <a:pt x="4913219" y="6036047"/>
                  <a:pt x="4935901" y="6032455"/>
                  <a:pt x="4958378" y="6031137"/>
                </a:cubicBezTo>
                <a:close/>
                <a:moveTo>
                  <a:pt x="892226" y="3293470"/>
                </a:moveTo>
                <a:cubicBezTo>
                  <a:pt x="1156570" y="3277966"/>
                  <a:pt x="1404240" y="3449513"/>
                  <a:pt x="1475080" y="3715351"/>
                </a:cubicBezTo>
                <a:cubicBezTo>
                  <a:pt x="1556041" y="4019167"/>
                  <a:pt x="1375383" y="4331088"/>
                  <a:pt x="1071567" y="4412048"/>
                </a:cubicBezTo>
                <a:cubicBezTo>
                  <a:pt x="767753" y="4493009"/>
                  <a:pt x="455831" y="4312351"/>
                  <a:pt x="374869" y="4008535"/>
                </a:cubicBezTo>
                <a:cubicBezTo>
                  <a:pt x="293908" y="3704721"/>
                  <a:pt x="474567" y="3392798"/>
                  <a:pt x="778382" y="3311837"/>
                </a:cubicBezTo>
                <a:cubicBezTo>
                  <a:pt x="816360" y="3301718"/>
                  <a:pt x="854463" y="3295686"/>
                  <a:pt x="892226" y="3293470"/>
                </a:cubicBezTo>
                <a:close/>
                <a:moveTo>
                  <a:pt x="1515375" y="663501"/>
                </a:moveTo>
                <a:cubicBezTo>
                  <a:pt x="1672721" y="654272"/>
                  <a:pt x="1820145" y="756383"/>
                  <a:pt x="1862311" y="914620"/>
                </a:cubicBezTo>
                <a:cubicBezTo>
                  <a:pt x="1910502" y="1095462"/>
                  <a:pt x="1802968" y="1281132"/>
                  <a:pt x="1622124" y="1329322"/>
                </a:cubicBezTo>
                <a:cubicBezTo>
                  <a:pt x="1441283" y="1377513"/>
                  <a:pt x="1255615" y="1269977"/>
                  <a:pt x="1207424" y="1089135"/>
                </a:cubicBezTo>
                <a:cubicBezTo>
                  <a:pt x="1159233" y="908294"/>
                  <a:pt x="1266769" y="722625"/>
                  <a:pt x="1447610" y="674434"/>
                </a:cubicBezTo>
                <a:cubicBezTo>
                  <a:pt x="1470217" y="668411"/>
                  <a:pt x="1492896" y="664821"/>
                  <a:pt x="1515375" y="663501"/>
                </a:cubicBezTo>
                <a:close/>
                <a:moveTo>
                  <a:pt x="2542954" y="0"/>
                </a:moveTo>
                <a:lnTo>
                  <a:pt x="6317625" y="0"/>
                </a:lnTo>
                <a:lnTo>
                  <a:pt x="6317625" y="6840668"/>
                </a:lnTo>
                <a:lnTo>
                  <a:pt x="6230037" y="6814791"/>
                </a:lnTo>
                <a:cubicBezTo>
                  <a:pt x="5511511" y="6546277"/>
                  <a:pt x="5563886" y="5634137"/>
                  <a:pt x="5013461" y="5538903"/>
                </a:cubicBezTo>
                <a:cubicBezTo>
                  <a:pt x="4504461" y="5450825"/>
                  <a:pt x="4212037" y="6187406"/>
                  <a:pt x="3720873" y="6063409"/>
                </a:cubicBezTo>
                <a:cubicBezTo>
                  <a:pt x="3249852" y="5944482"/>
                  <a:pt x="3223909" y="5195131"/>
                  <a:pt x="2775987" y="5162980"/>
                </a:cubicBezTo>
                <a:cubicBezTo>
                  <a:pt x="2577088" y="5148695"/>
                  <a:pt x="2416139" y="5282749"/>
                  <a:pt x="2210002" y="5455137"/>
                </a:cubicBezTo>
                <a:cubicBezTo>
                  <a:pt x="1759503" y="5831872"/>
                  <a:pt x="1735837" y="6203943"/>
                  <a:pt x="1437015" y="6401298"/>
                </a:cubicBezTo>
                <a:cubicBezTo>
                  <a:pt x="1022137" y="6675287"/>
                  <a:pt x="277340" y="6489917"/>
                  <a:pt x="75055" y="6031719"/>
                </a:cubicBezTo>
                <a:cubicBezTo>
                  <a:pt x="-100071" y="5635034"/>
                  <a:pt x="39649" y="5119308"/>
                  <a:pt x="406869" y="4883188"/>
                </a:cubicBezTo>
                <a:cubicBezTo>
                  <a:pt x="668038" y="4715275"/>
                  <a:pt x="978899" y="4781854"/>
                  <a:pt x="1425737" y="4614510"/>
                </a:cubicBezTo>
                <a:cubicBezTo>
                  <a:pt x="1483018" y="4593066"/>
                  <a:pt x="2421509" y="4233274"/>
                  <a:pt x="2401798" y="3834988"/>
                </a:cubicBezTo>
                <a:cubicBezTo>
                  <a:pt x="2389953" y="3595533"/>
                  <a:pt x="2054344" y="3420191"/>
                  <a:pt x="1823833" y="3299773"/>
                </a:cubicBezTo>
                <a:cubicBezTo>
                  <a:pt x="1207509" y="2977771"/>
                  <a:pt x="1033713" y="2885600"/>
                  <a:pt x="964802" y="2659918"/>
                </a:cubicBezTo>
                <a:cubicBezTo>
                  <a:pt x="895511" y="2432959"/>
                  <a:pt x="1010317" y="2120581"/>
                  <a:pt x="1218949" y="1977364"/>
                </a:cubicBezTo>
                <a:cubicBezTo>
                  <a:pt x="1546835" y="1752277"/>
                  <a:pt x="1872903" y="2105427"/>
                  <a:pt x="2387241" y="1909455"/>
                </a:cubicBezTo>
                <a:cubicBezTo>
                  <a:pt x="2455367" y="1883513"/>
                  <a:pt x="2884207" y="1718365"/>
                  <a:pt x="2947668" y="1386658"/>
                </a:cubicBezTo>
                <a:cubicBezTo>
                  <a:pt x="3028995" y="961696"/>
                  <a:pt x="2497170" y="773992"/>
                  <a:pt x="2498714" y="259434"/>
                </a:cubicBezTo>
                <a:cubicBezTo>
                  <a:pt x="2498850" y="213850"/>
                  <a:pt x="2503216" y="167716"/>
                  <a:pt x="2511421" y="1215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37A97E56-1858-E643-9800-C70D66BD800E}"/>
              </a:ext>
            </a:extLst>
          </p:cNvPr>
          <p:cNvSpPr>
            <a:spLocks noGrp="1"/>
          </p:cNvSpPr>
          <p:nvPr>
            <p:ph type="title"/>
          </p:nvPr>
        </p:nvSpPr>
        <p:spPr>
          <a:xfrm>
            <a:off x="6096000" y="552782"/>
            <a:ext cx="5486400" cy="1423502"/>
          </a:xfrm>
        </p:spPr>
        <p:txBody>
          <a:bodyPr>
            <a:normAutofit/>
          </a:bodyPr>
          <a:lstStyle/>
          <a:p>
            <a:r>
              <a:rPr lang="en-US"/>
              <a:t>Discussion</a:t>
            </a:r>
          </a:p>
        </p:txBody>
      </p:sp>
      <p:sp>
        <p:nvSpPr>
          <p:cNvPr id="3" name="Content Placeholder 2">
            <a:extLst>
              <a:ext uri="{FF2B5EF4-FFF2-40B4-BE49-F238E27FC236}">
                <a16:creationId xmlns:a16="http://schemas.microsoft.com/office/drawing/2014/main" id="{6A7A1725-37C9-804E-9AFB-5D24FF500E2E}"/>
              </a:ext>
            </a:extLst>
          </p:cNvPr>
          <p:cNvSpPr>
            <a:spLocks noGrp="1"/>
          </p:cNvSpPr>
          <p:nvPr>
            <p:ph idx="1"/>
          </p:nvPr>
        </p:nvSpPr>
        <p:spPr>
          <a:xfrm>
            <a:off x="6096001" y="2263662"/>
            <a:ext cx="5486400" cy="3521704"/>
          </a:xfrm>
        </p:spPr>
        <p:txBody>
          <a:bodyPr>
            <a:normAutofit/>
          </a:bodyPr>
          <a:lstStyle/>
          <a:p>
            <a:pPr lvl="1"/>
            <a:r>
              <a:rPr lang="en-US" sz="3600"/>
              <a:t>What is in your veteran support toolbox?</a:t>
            </a:r>
          </a:p>
          <a:p>
            <a:endParaRPr lang="en-US"/>
          </a:p>
        </p:txBody>
      </p:sp>
      <p:pic>
        <p:nvPicPr>
          <p:cNvPr id="3074" name="Picture 2" descr="Toyo ST-350 Tool Box – MoMA Design Store">
            <a:extLst>
              <a:ext uri="{FF2B5EF4-FFF2-40B4-BE49-F238E27FC236}">
                <a16:creationId xmlns:a16="http://schemas.microsoft.com/office/drawing/2014/main" id="{379474BE-A3DE-894B-8332-4884AA4FBD6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363" y="1361055"/>
            <a:ext cx="3657303" cy="365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923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8C9706-2412-B748-B919-D70928C0907F}"/>
              </a:ext>
            </a:extLst>
          </p:cNvPr>
          <p:cNvSpPr>
            <a:spLocks noGrp="1"/>
          </p:cNvSpPr>
          <p:nvPr>
            <p:ph type="title"/>
          </p:nvPr>
        </p:nvSpPr>
        <p:spPr>
          <a:xfrm>
            <a:off x="555812" y="378491"/>
            <a:ext cx="10972800" cy="744074"/>
          </a:xfrm>
        </p:spPr>
        <p:txBody>
          <a:bodyPr>
            <a:normAutofit fontScale="90000"/>
          </a:bodyPr>
          <a:lstStyle/>
          <a:p>
            <a:pPr algn="ctr"/>
            <a:r>
              <a:rPr lang="en-US"/>
              <a:t>REFERENCES</a:t>
            </a:r>
          </a:p>
        </p:txBody>
      </p:sp>
      <p:sp>
        <p:nvSpPr>
          <p:cNvPr id="6" name="TextBox 5">
            <a:extLst>
              <a:ext uri="{FF2B5EF4-FFF2-40B4-BE49-F238E27FC236}">
                <a16:creationId xmlns:a16="http://schemas.microsoft.com/office/drawing/2014/main" id="{2399EBC0-0E67-F040-B91D-FFAC88EF32EE}"/>
              </a:ext>
            </a:extLst>
          </p:cNvPr>
          <p:cNvSpPr txBox="1"/>
          <p:nvPr/>
        </p:nvSpPr>
        <p:spPr>
          <a:xfrm>
            <a:off x="968188" y="1125264"/>
            <a:ext cx="10313970" cy="5632311"/>
          </a:xfrm>
          <a:prstGeom prst="rect">
            <a:avLst/>
          </a:prstGeom>
          <a:noFill/>
        </p:spPr>
        <p:txBody>
          <a:bodyPr wrap="square" lIns="91440" tIns="45720" rIns="91440" bIns="45720" rtlCol="0" anchor="t">
            <a:spAutoFit/>
          </a:bodyPr>
          <a:lstStyle/>
          <a:p>
            <a:r>
              <a:rPr lang="en-US">
                <a:latin typeface="Cambria"/>
                <a:ea typeface="Cambria"/>
              </a:rPr>
              <a:t>Army Behavioral Health, U.S. Army Medical Department. (2013, January). Provider information: combat and operational stress general information. Retrieved from http://www.behavioralhealth.army.mil/provider/general.html </a:t>
            </a:r>
          </a:p>
          <a:p>
            <a:endParaRPr lang="en-US">
              <a:solidFill>
                <a:srgbClr val="000000"/>
              </a:solidFill>
              <a:latin typeface="Cambria"/>
              <a:ea typeface="Cambria"/>
            </a:endParaRPr>
          </a:p>
          <a:p>
            <a:r>
              <a:rPr lang="en-US" sz="1800" b="0" i="0" u="none" strike="noStrike">
                <a:solidFill>
                  <a:srgbClr val="000000"/>
                </a:solidFill>
                <a:effectLst/>
                <a:latin typeface="Cambria"/>
                <a:ea typeface="Cambria"/>
              </a:rPr>
              <a:t>Hall, L. (2021, August 25). </a:t>
            </a:r>
            <a:r>
              <a:rPr lang="en-US" sz="1800" b="0" i="1" u="none" strike="noStrike">
                <a:solidFill>
                  <a:srgbClr val="000000"/>
                </a:solidFill>
                <a:effectLst/>
                <a:latin typeface="Cambria"/>
                <a:ea typeface="Cambria"/>
              </a:rPr>
              <a:t>How to build rapport with new counselling clients</a:t>
            </a:r>
            <a:r>
              <a:rPr lang="en-US" sz="1800" b="0" i="0" u="none" strike="noStrike">
                <a:solidFill>
                  <a:srgbClr val="000000"/>
                </a:solidFill>
                <a:effectLst/>
                <a:latin typeface="Cambria"/>
                <a:ea typeface="Cambria"/>
              </a:rPr>
              <a:t>. https://www.opencolleges.edu.au/careers/blog/how-to-build-rapport-with-new-counselling-clients</a:t>
            </a:r>
          </a:p>
          <a:p>
            <a:endParaRPr lang="en-US">
              <a:solidFill>
                <a:srgbClr val="000000"/>
              </a:solidFill>
              <a:latin typeface="Cambria"/>
              <a:ea typeface="Cambria"/>
            </a:endParaRPr>
          </a:p>
          <a:p>
            <a:r>
              <a:rPr lang="en-US" sz="1800" b="0" i="0" u="none" strike="noStrike">
                <a:solidFill>
                  <a:srgbClr val="000000"/>
                </a:solidFill>
                <a:effectLst/>
                <a:latin typeface="Cambria"/>
                <a:ea typeface="Cambria"/>
              </a:rPr>
              <a:t>Janelle Stewart, Michigan State University Extension. (2022, January 21). </a:t>
            </a:r>
            <a:r>
              <a:rPr lang="en-US" sz="1800" b="0" i="1" u="none" strike="noStrike">
                <a:solidFill>
                  <a:srgbClr val="000000"/>
                </a:solidFill>
                <a:effectLst/>
                <a:latin typeface="Cambria"/>
                <a:ea typeface="Cambria"/>
              </a:rPr>
              <a:t>18- to 19-year-olds: Ages and stages of youth development</a:t>
            </a:r>
            <a:r>
              <a:rPr lang="en-US" sz="1800" b="0" i="0" u="none" strike="noStrike">
                <a:solidFill>
                  <a:srgbClr val="000000"/>
                </a:solidFill>
                <a:effectLst/>
                <a:latin typeface="Cambria"/>
                <a:ea typeface="Cambria"/>
              </a:rPr>
              <a:t>. MSU Extension. https://www.canr.msu.edu/news/18_to_19_year_olds_ages_and_stages_of_youth_development</a:t>
            </a:r>
          </a:p>
          <a:p>
            <a:endParaRPr lang="en-US">
              <a:solidFill>
                <a:srgbClr val="000000"/>
              </a:solidFill>
              <a:latin typeface="Cambria"/>
              <a:ea typeface="Cambria"/>
            </a:endParaRPr>
          </a:p>
          <a:p>
            <a:r>
              <a:rPr lang="en-US" b="0" i="0" u="none" strike="noStrike">
                <a:solidFill>
                  <a:srgbClr val="222222"/>
                </a:solidFill>
                <a:effectLst/>
                <a:latin typeface="Cambria"/>
                <a:ea typeface="Cambria"/>
              </a:rPr>
              <a:t>McCormick, W. H., Currier, J. M., Isaak, S. L., Sims, B. M., Slagel, B. A., Carroll, T. D., ... &amp; Albright, D. L. (2019). Military culture and post-military transitioning among veterans: A qualitative analysis. </a:t>
            </a:r>
            <a:r>
              <a:rPr lang="en-US" b="0" i="1" u="none" strike="noStrike">
                <a:solidFill>
                  <a:srgbClr val="222222"/>
                </a:solidFill>
                <a:effectLst/>
                <a:latin typeface="Cambria"/>
                <a:ea typeface="Cambria"/>
              </a:rPr>
              <a:t>Journal of Veterans Studies</a:t>
            </a:r>
            <a:r>
              <a:rPr lang="en-US" b="0" i="0" u="none" strike="noStrike">
                <a:solidFill>
                  <a:srgbClr val="222222"/>
                </a:solidFill>
                <a:effectLst/>
                <a:latin typeface="Cambria"/>
                <a:ea typeface="Cambria"/>
              </a:rPr>
              <a:t>, </a:t>
            </a:r>
            <a:r>
              <a:rPr lang="en-US" b="0" i="1" u="none" strike="noStrike">
                <a:solidFill>
                  <a:srgbClr val="222222"/>
                </a:solidFill>
                <a:effectLst/>
                <a:latin typeface="Cambria"/>
                <a:ea typeface="Cambria"/>
              </a:rPr>
              <a:t>4</a:t>
            </a:r>
            <a:r>
              <a:rPr lang="en-US" b="0" i="0" u="none" strike="noStrike">
                <a:solidFill>
                  <a:srgbClr val="222222"/>
                </a:solidFill>
                <a:effectLst/>
                <a:latin typeface="Cambria"/>
                <a:ea typeface="Cambria"/>
              </a:rPr>
              <a:t>(2), 287-298.</a:t>
            </a:r>
            <a:endParaRPr lang="en-US" sz="1800" b="0" i="0" u="none" strike="noStrike">
              <a:solidFill>
                <a:srgbClr val="000000"/>
              </a:solidFill>
              <a:effectLst/>
              <a:latin typeface="Cambria"/>
              <a:ea typeface="Cambria"/>
            </a:endParaRPr>
          </a:p>
          <a:p>
            <a:endParaRPr lang="en-US" b="0" i="0" u="none" strike="noStrike">
              <a:solidFill>
                <a:srgbClr val="05103E"/>
              </a:solidFill>
              <a:effectLst/>
              <a:latin typeface="Cambria"/>
              <a:ea typeface="Cambria"/>
            </a:endParaRPr>
          </a:p>
          <a:p>
            <a:r>
              <a:rPr lang="en-US" b="0" i="0" u="none" strike="noStrike">
                <a:solidFill>
                  <a:srgbClr val="05103E"/>
                </a:solidFill>
                <a:effectLst/>
                <a:latin typeface="Cambria"/>
                <a:ea typeface="Cambria"/>
              </a:rPr>
              <a:t>Shaban, DR. (2011, August 11). </a:t>
            </a:r>
            <a:r>
              <a:rPr lang="en-US" b="0" i="1" u="none" strike="noStrike">
                <a:solidFill>
                  <a:srgbClr val="05103E"/>
                </a:solidFill>
                <a:effectLst/>
                <a:latin typeface="Cambria"/>
                <a:ea typeface="Cambria"/>
              </a:rPr>
              <a:t>Adulthood Age Group Growth &amp; Development</a:t>
            </a:r>
            <a:r>
              <a:rPr lang="en-US" b="0" i="0" u="none" strike="noStrike">
                <a:solidFill>
                  <a:srgbClr val="05103E"/>
                </a:solidFill>
                <a:effectLst/>
                <a:latin typeface="Cambria"/>
                <a:ea typeface="Cambria"/>
              </a:rPr>
              <a:t>. Tps://web2.aabu.edu.jo. https://web2.aabu.edu.jo/tool/course_file/lec_notes/1001242_Adulthood%20Age%20Group%20GD.pdf</a:t>
            </a:r>
            <a:endParaRPr lang="en-US">
              <a:latin typeface="Cambria"/>
              <a:ea typeface="Cambria"/>
            </a:endParaRPr>
          </a:p>
        </p:txBody>
      </p:sp>
    </p:spTree>
    <p:extLst>
      <p:ext uri="{BB962C8B-B14F-4D97-AF65-F5344CB8AC3E}">
        <p14:creationId xmlns:p14="http://schemas.microsoft.com/office/powerpoint/2010/main" val="3938705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66"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2067">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DF606BB2-AC48-9B49-BD24-F8771B1C8725}"/>
              </a:ext>
            </a:extLst>
          </p:cNvPr>
          <p:cNvSpPr>
            <a:spLocks noGrp="1"/>
          </p:cNvSpPr>
          <p:nvPr>
            <p:ph idx="1"/>
          </p:nvPr>
        </p:nvSpPr>
        <p:spPr>
          <a:xfrm>
            <a:off x="6433074" y="2735229"/>
            <a:ext cx="5149326" cy="3108354"/>
          </a:xfrm>
        </p:spPr>
        <p:txBody>
          <a:bodyPr vert="horz" lIns="91440" tIns="45720" rIns="91440" bIns="45720" rtlCol="0" anchor="t">
            <a:normAutofit/>
          </a:bodyPr>
          <a:lstStyle/>
          <a:p>
            <a:r>
              <a:rPr lang="en-US" b="1"/>
              <a:t>To establish social connectedness and successful transition and integration into a dominant society, some veterans may need first to reconnect, discover, and navigate their cultural identity from multiple perspectives. </a:t>
            </a:r>
          </a:p>
        </p:txBody>
      </p:sp>
      <p:pic>
        <p:nvPicPr>
          <p:cNvPr id="2052" name="Picture 4" descr="So, What Does It All Mean?” - Sound The Midnight Cry">
            <a:extLst>
              <a:ext uri="{FF2B5EF4-FFF2-40B4-BE49-F238E27FC236}">
                <a16:creationId xmlns:a16="http://schemas.microsoft.com/office/drawing/2014/main" id="{24246E4D-AA93-9C49-83AD-133C138E27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1" r="8017"/>
          <a:stretch/>
        </p:blipFill>
        <p:spPr bwMode="auto">
          <a:xfrm>
            <a:off x="2" y="10"/>
            <a:ext cx="6164130" cy="5529421"/>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47947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471701-3392-4423-9BBA-6C527C5CB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9D76E52-D962-40CA-BF38-0872E0A21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7"/>
            <a:ext cx="10547975" cy="6467097"/>
          </a:xfrm>
          <a:custGeom>
            <a:avLst/>
            <a:gdLst>
              <a:gd name="connsiteX0" fmla="*/ 2504457 w 8648699"/>
              <a:gd name="connsiteY0" fmla="*/ 3933023 h 5302627"/>
              <a:gd name="connsiteX1" fmla="*/ 2800662 w 8648699"/>
              <a:gd name="connsiteY1" fmla="*/ 4229228 h 5302627"/>
              <a:gd name="connsiteX2" fmla="*/ 2504457 w 8648699"/>
              <a:gd name="connsiteY2" fmla="*/ 4525434 h 5302627"/>
              <a:gd name="connsiteX3" fmla="*/ 2208251 w 8648699"/>
              <a:gd name="connsiteY3" fmla="*/ 4229228 h 5302627"/>
              <a:gd name="connsiteX4" fmla="*/ 2504457 w 8648699"/>
              <a:gd name="connsiteY4" fmla="*/ 3933023 h 5302627"/>
              <a:gd name="connsiteX5" fmla="*/ 69505 w 8648699"/>
              <a:gd name="connsiteY5" fmla="*/ 1036657 h 5302627"/>
              <a:gd name="connsiteX6" fmla="*/ 452007 w 8648699"/>
              <a:gd name="connsiteY6" fmla="*/ 1419158 h 5302627"/>
              <a:gd name="connsiteX7" fmla="*/ 69505 w 8648699"/>
              <a:gd name="connsiteY7" fmla="*/ 1801660 h 5302627"/>
              <a:gd name="connsiteX8" fmla="*/ 0 w 8648699"/>
              <a:gd name="connsiteY8" fmla="*/ 1794654 h 5302627"/>
              <a:gd name="connsiteX9" fmla="*/ 0 w 8648699"/>
              <a:gd name="connsiteY9" fmla="*/ 1043663 h 5302627"/>
              <a:gd name="connsiteX10" fmla="*/ 7016675 w 8648699"/>
              <a:gd name="connsiteY10" fmla="*/ 0 h 5302627"/>
              <a:gd name="connsiteX11" fmla="*/ 7780099 w 8648699"/>
              <a:gd name="connsiteY11" fmla="*/ 0 h 5302627"/>
              <a:gd name="connsiteX12" fmla="*/ 7773118 w 8648699"/>
              <a:gd name="connsiteY12" fmla="*/ 69249 h 5302627"/>
              <a:gd name="connsiteX13" fmla="*/ 7398387 w 8648699"/>
              <a:gd name="connsiteY13" fmla="*/ 374663 h 5302627"/>
              <a:gd name="connsiteX14" fmla="*/ 7023656 w 8648699"/>
              <a:gd name="connsiteY14" fmla="*/ 69249 h 5302627"/>
              <a:gd name="connsiteX15" fmla="*/ 0 w 8648699"/>
              <a:gd name="connsiteY15" fmla="*/ 0 h 5302627"/>
              <a:gd name="connsiteX16" fmla="*/ 6294179 w 8648699"/>
              <a:gd name="connsiteY16" fmla="*/ 0 h 5302627"/>
              <a:gd name="connsiteX17" fmla="*/ 6365011 w 8648699"/>
              <a:gd name="connsiteY17" fmla="*/ 98436 h 5302627"/>
              <a:gd name="connsiteX18" fmla="*/ 6465592 w 8648699"/>
              <a:gd name="connsiteY18" fmla="*/ 282106 h 5302627"/>
              <a:gd name="connsiteX19" fmla="*/ 6902743 w 8648699"/>
              <a:gd name="connsiteY19" fmla="*/ 796697 h 5302627"/>
              <a:gd name="connsiteX20" fmla="*/ 7694396 w 8648699"/>
              <a:gd name="connsiteY20" fmla="*/ 957015 h 5302627"/>
              <a:gd name="connsiteX21" fmla="*/ 8332550 w 8648699"/>
              <a:gd name="connsiteY21" fmla="*/ 1234423 h 5302627"/>
              <a:gd name="connsiteX22" fmla="*/ 8647293 w 8648699"/>
              <a:gd name="connsiteY22" fmla="*/ 2231590 h 5302627"/>
              <a:gd name="connsiteX23" fmla="*/ 8589037 w 8648699"/>
              <a:gd name="connsiteY23" fmla="*/ 2743986 h 5302627"/>
              <a:gd name="connsiteX24" fmla="*/ 6453687 w 8648699"/>
              <a:gd name="connsiteY24" fmla="*/ 3925051 h 5302627"/>
              <a:gd name="connsiteX25" fmla="*/ 5484031 w 8648699"/>
              <a:gd name="connsiteY25" fmla="*/ 4456750 h 5302627"/>
              <a:gd name="connsiteX26" fmla="*/ 5328450 w 8648699"/>
              <a:gd name="connsiteY26" fmla="*/ 4943717 h 5302627"/>
              <a:gd name="connsiteX27" fmla="*/ 4105081 w 8648699"/>
              <a:gd name="connsiteY27" fmla="*/ 5103111 h 5302627"/>
              <a:gd name="connsiteX28" fmla="*/ 3701337 w 8648699"/>
              <a:gd name="connsiteY28" fmla="*/ 4617069 h 5302627"/>
              <a:gd name="connsiteX29" fmla="*/ 3039141 w 8648699"/>
              <a:gd name="connsiteY29" fmla="*/ 3869685 h 5302627"/>
              <a:gd name="connsiteX30" fmla="*/ 1904079 w 8648699"/>
              <a:gd name="connsiteY30" fmla="*/ 3703935 h 5302627"/>
              <a:gd name="connsiteX31" fmla="*/ 613090 w 8648699"/>
              <a:gd name="connsiteY31" fmla="*/ 3502814 h 5302627"/>
              <a:gd name="connsiteX32" fmla="*/ 236971 w 8648699"/>
              <a:gd name="connsiteY32" fmla="*/ 2379773 h 5302627"/>
              <a:gd name="connsiteX33" fmla="*/ 648691 w 8648699"/>
              <a:gd name="connsiteY33" fmla="*/ 1707520 h 5302627"/>
              <a:gd name="connsiteX34" fmla="*/ 625574 w 8648699"/>
              <a:gd name="connsiteY34" fmla="*/ 1098146 h 5302627"/>
              <a:gd name="connsiteX35" fmla="*/ 151668 w 8648699"/>
              <a:gd name="connsiteY35" fmla="*/ 513972 h 5302627"/>
              <a:gd name="connsiteX36" fmla="*/ 28936 w 8648699"/>
              <a:gd name="connsiteY36" fmla="*/ 363239 h 5302627"/>
              <a:gd name="connsiteX37" fmla="*/ 0 w 8648699"/>
              <a:gd name="connsiteY37" fmla="*/ 316565 h 530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48699" h="5302627">
                <a:moveTo>
                  <a:pt x="2504457" y="3933023"/>
                </a:moveTo>
                <a:cubicBezTo>
                  <a:pt x="2668046" y="3933023"/>
                  <a:pt x="2800662" y="4065639"/>
                  <a:pt x="2800662" y="4229228"/>
                </a:cubicBezTo>
                <a:cubicBezTo>
                  <a:pt x="2800662" y="4392818"/>
                  <a:pt x="2668046" y="4525434"/>
                  <a:pt x="2504457" y="4525434"/>
                </a:cubicBezTo>
                <a:cubicBezTo>
                  <a:pt x="2340867" y="4525434"/>
                  <a:pt x="2208251" y="4392818"/>
                  <a:pt x="2208251" y="4229228"/>
                </a:cubicBezTo>
                <a:cubicBezTo>
                  <a:pt x="2208251" y="4065639"/>
                  <a:pt x="2340867" y="3933023"/>
                  <a:pt x="2504457" y="3933023"/>
                </a:cubicBezTo>
                <a:close/>
                <a:moveTo>
                  <a:pt x="69505" y="1036657"/>
                </a:moveTo>
                <a:cubicBezTo>
                  <a:pt x="280754" y="1036657"/>
                  <a:pt x="452007" y="1207909"/>
                  <a:pt x="452007" y="1419158"/>
                </a:cubicBezTo>
                <a:cubicBezTo>
                  <a:pt x="452007" y="1630408"/>
                  <a:pt x="280754" y="1801660"/>
                  <a:pt x="69505" y="1801660"/>
                </a:cubicBezTo>
                <a:lnTo>
                  <a:pt x="0" y="1794654"/>
                </a:lnTo>
                <a:lnTo>
                  <a:pt x="0" y="1043663"/>
                </a:lnTo>
                <a:close/>
                <a:moveTo>
                  <a:pt x="7016675" y="0"/>
                </a:moveTo>
                <a:lnTo>
                  <a:pt x="7780099" y="0"/>
                </a:lnTo>
                <a:lnTo>
                  <a:pt x="7773118" y="69249"/>
                </a:lnTo>
                <a:cubicBezTo>
                  <a:pt x="7737451" y="243548"/>
                  <a:pt x="7583231" y="374663"/>
                  <a:pt x="7398387" y="374663"/>
                </a:cubicBezTo>
                <a:cubicBezTo>
                  <a:pt x="7213544" y="374663"/>
                  <a:pt x="7059323" y="243548"/>
                  <a:pt x="7023656" y="69249"/>
                </a:cubicBezTo>
                <a:close/>
                <a:moveTo>
                  <a:pt x="0" y="0"/>
                </a:moveTo>
                <a:lnTo>
                  <a:pt x="6294179" y="0"/>
                </a:lnTo>
                <a:lnTo>
                  <a:pt x="6365011" y="98436"/>
                </a:lnTo>
                <a:cubicBezTo>
                  <a:pt x="6400768" y="155469"/>
                  <a:pt x="6434312" y="216741"/>
                  <a:pt x="6465592" y="282106"/>
                </a:cubicBezTo>
                <a:cubicBezTo>
                  <a:pt x="6566037" y="491894"/>
                  <a:pt x="6666020" y="721566"/>
                  <a:pt x="6902743" y="796697"/>
                </a:cubicBezTo>
                <a:cubicBezTo>
                  <a:pt x="7158189" y="877608"/>
                  <a:pt x="7427043" y="924651"/>
                  <a:pt x="7694396" y="957015"/>
                </a:cubicBezTo>
                <a:cubicBezTo>
                  <a:pt x="7940248" y="986605"/>
                  <a:pt x="8159979" y="1057229"/>
                  <a:pt x="8332550" y="1234423"/>
                </a:cubicBezTo>
                <a:cubicBezTo>
                  <a:pt x="8603138" y="1512294"/>
                  <a:pt x="8658851" y="1860210"/>
                  <a:pt x="8647293" y="2231590"/>
                </a:cubicBezTo>
                <a:cubicBezTo>
                  <a:pt x="8629145" y="2403353"/>
                  <a:pt x="8638277" y="2582279"/>
                  <a:pt x="8589037" y="2743986"/>
                </a:cubicBezTo>
                <a:cubicBezTo>
                  <a:pt x="8301458" y="3687636"/>
                  <a:pt x="7538354" y="4241181"/>
                  <a:pt x="6453687" y="3925051"/>
                </a:cubicBezTo>
                <a:cubicBezTo>
                  <a:pt x="6080573" y="3817210"/>
                  <a:pt x="5567715" y="3967010"/>
                  <a:pt x="5484031" y="4456750"/>
                </a:cubicBezTo>
                <a:cubicBezTo>
                  <a:pt x="5455596" y="4624120"/>
                  <a:pt x="5418146" y="4805013"/>
                  <a:pt x="5328450" y="4943717"/>
                </a:cubicBezTo>
                <a:cubicBezTo>
                  <a:pt x="5126059" y="5255917"/>
                  <a:pt x="4482009" y="5484548"/>
                  <a:pt x="4105081" y="5103111"/>
                </a:cubicBezTo>
                <a:cubicBezTo>
                  <a:pt x="3957593" y="4953889"/>
                  <a:pt x="3837498" y="4777850"/>
                  <a:pt x="3701337" y="4617069"/>
                </a:cubicBezTo>
                <a:cubicBezTo>
                  <a:pt x="3485305" y="4362316"/>
                  <a:pt x="3302331" y="4060173"/>
                  <a:pt x="3039141" y="3869685"/>
                </a:cubicBezTo>
                <a:cubicBezTo>
                  <a:pt x="2713878" y="3634583"/>
                  <a:pt x="2294068" y="3664866"/>
                  <a:pt x="1904079" y="3703935"/>
                </a:cubicBezTo>
                <a:cubicBezTo>
                  <a:pt x="1453058" y="3749245"/>
                  <a:pt x="1020302" y="3739998"/>
                  <a:pt x="613090" y="3502814"/>
                </a:cubicBezTo>
                <a:cubicBezTo>
                  <a:pt x="116530" y="3213615"/>
                  <a:pt x="35156" y="2799815"/>
                  <a:pt x="236971" y="2379773"/>
                </a:cubicBezTo>
                <a:cubicBezTo>
                  <a:pt x="350131" y="2144206"/>
                  <a:pt x="510680" y="1931411"/>
                  <a:pt x="648691" y="1707520"/>
                </a:cubicBezTo>
                <a:cubicBezTo>
                  <a:pt x="773871" y="1503742"/>
                  <a:pt x="769826" y="1286438"/>
                  <a:pt x="625574" y="1098146"/>
                </a:cubicBezTo>
                <a:cubicBezTo>
                  <a:pt x="472999" y="899107"/>
                  <a:pt x="321119" y="698218"/>
                  <a:pt x="151668" y="513972"/>
                </a:cubicBezTo>
                <a:cubicBezTo>
                  <a:pt x="105932" y="464255"/>
                  <a:pt x="65115" y="413944"/>
                  <a:pt x="28936" y="363239"/>
                </a:cubicBezTo>
                <a:lnTo>
                  <a:pt x="0" y="3165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D4092DE-B7A6-8B47-B90A-641FBB4F5023}"/>
              </a:ext>
            </a:extLst>
          </p:cNvPr>
          <p:cNvSpPr>
            <a:spLocks noGrp="1"/>
          </p:cNvSpPr>
          <p:nvPr>
            <p:ph type="title"/>
          </p:nvPr>
        </p:nvSpPr>
        <p:spPr>
          <a:xfrm>
            <a:off x="1019175" y="800402"/>
            <a:ext cx="3638550" cy="4781553"/>
          </a:xfrm>
        </p:spPr>
        <p:txBody>
          <a:bodyPr anchor="t">
            <a:normAutofit/>
          </a:bodyPr>
          <a:lstStyle/>
          <a:p>
            <a:r>
              <a:rPr lang="en-US"/>
              <a:t>Topics of Discussion </a:t>
            </a:r>
          </a:p>
        </p:txBody>
      </p:sp>
      <p:sp>
        <p:nvSpPr>
          <p:cNvPr id="3" name="Content Placeholder 2">
            <a:extLst>
              <a:ext uri="{FF2B5EF4-FFF2-40B4-BE49-F238E27FC236}">
                <a16:creationId xmlns:a16="http://schemas.microsoft.com/office/drawing/2014/main" id="{8A867F71-9130-0B44-A81A-8FEF0DAB45D9}"/>
              </a:ext>
            </a:extLst>
          </p:cNvPr>
          <p:cNvSpPr>
            <a:spLocks noGrp="1"/>
          </p:cNvSpPr>
          <p:nvPr>
            <p:ph idx="1"/>
          </p:nvPr>
        </p:nvSpPr>
        <p:spPr>
          <a:xfrm>
            <a:off x="4657725" y="1134945"/>
            <a:ext cx="6626152" cy="5247035"/>
          </a:xfrm>
        </p:spPr>
        <p:txBody>
          <a:bodyPr anchor="t">
            <a:normAutofit/>
          </a:bodyPr>
          <a:lstStyle/>
          <a:p>
            <a:endParaRPr lang="en-US"/>
          </a:p>
          <a:p>
            <a:pPr marL="342900" indent="-342900">
              <a:buFont typeface="Arial" panose="020B0604020202020204" pitchFamily="34" charset="0"/>
              <a:buChar char="•"/>
            </a:pPr>
            <a:r>
              <a:rPr lang="en-US" sz="2400"/>
              <a:t>What are we talking about today?</a:t>
            </a:r>
          </a:p>
          <a:p>
            <a:pPr lvl="1"/>
            <a:r>
              <a:rPr lang="en-US" sz="2400"/>
              <a:t>What is a Veteran</a:t>
            </a:r>
          </a:p>
          <a:p>
            <a:pPr lvl="1"/>
            <a:r>
              <a:rPr lang="en-US" sz="2400"/>
              <a:t>What is the meaning of transition?</a:t>
            </a:r>
          </a:p>
          <a:p>
            <a:pPr lvl="1"/>
            <a:r>
              <a:rPr lang="en-US" sz="2400"/>
              <a:t>How many identities do veterans have?</a:t>
            </a:r>
          </a:p>
          <a:p>
            <a:pPr lvl="1"/>
            <a:r>
              <a:rPr lang="en-US" sz="2400"/>
              <a:t>Where do veteran identities Intersect</a:t>
            </a:r>
          </a:p>
          <a:p>
            <a:pPr lvl="1"/>
            <a:r>
              <a:rPr lang="en-US" sz="2400"/>
              <a:t>Cognitive Expectations</a:t>
            </a:r>
          </a:p>
          <a:p>
            <a:pPr lvl="1"/>
            <a:r>
              <a:rPr lang="en-US" sz="2400"/>
              <a:t>Building Rapport</a:t>
            </a:r>
          </a:p>
          <a:p>
            <a:pPr lvl="1"/>
            <a:r>
              <a:rPr lang="en-US" sz="2400"/>
              <a:t>What is in your veteran support toolbox</a:t>
            </a:r>
          </a:p>
        </p:txBody>
      </p:sp>
    </p:spTree>
    <p:extLst>
      <p:ext uri="{BB962C8B-B14F-4D97-AF65-F5344CB8AC3E}">
        <p14:creationId xmlns:p14="http://schemas.microsoft.com/office/powerpoint/2010/main" val="93187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6f364549e2_0_20"/>
          <p:cNvSpPr txBox="1">
            <a:spLocks noGrp="1"/>
          </p:cNvSpPr>
          <p:nvPr>
            <p:ph type="title"/>
          </p:nvPr>
        </p:nvSpPr>
        <p:spPr>
          <a:xfrm>
            <a:off x="6940295" y="1396289"/>
            <a:ext cx="4668257" cy="1325563"/>
          </a:xfrm>
          <a:prstGeom prst="rect">
            <a:avLst/>
          </a:prstGeom>
        </p:spPr>
        <p:txBody>
          <a:bodyPr spcFirstLastPara="1" vert="horz" lIns="91440" tIns="45720" rIns="91440" bIns="45720" rtlCol="0" anchor="ctr" anchorCtr="0">
            <a:normAutofit fontScale="90000"/>
          </a:bodyPr>
          <a:lstStyle/>
          <a:p>
            <a:pPr marL="0" lvl="0" indent="0">
              <a:spcAft>
                <a:spcPts val="0"/>
              </a:spcAft>
            </a:pPr>
            <a:r>
              <a:rPr lang="en-US" sz="2800" b="1" kern="1200">
                <a:solidFill>
                  <a:schemeClr val="tx1"/>
                </a:solidFill>
                <a:latin typeface="+mj-lt"/>
                <a:ea typeface="+mj-ea"/>
                <a:cs typeface="+mj-cs"/>
              </a:rPr>
              <a:t>Former Life: Operations Specialist (Surface Warfare) 2</a:t>
            </a:r>
            <a:r>
              <a:rPr lang="en-US" sz="2800" b="1" kern="1200" baseline="30000">
                <a:solidFill>
                  <a:schemeClr val="tx1"/>
                </a:solidFill>
                <a:latin typeface="+mj-lt"/>
                <a:ea typeface="+mj-ea"/>
                <a:cs typeface="+mj-cs"/>
              </a:rPr>
              <a:t>nd</a:t>
            </a:r>
            <a:r>
              <a:rPr lang="en-US" sz="2800" b="1" kern="1200">
                <a:solidFill>
                  <a:schemeClr val="tx1"/>
                </a:solidFill>
                <a:latin typeface="+mj-lt"/>
                <a:ea typeface="+mj-ea"/>
                <a:cs typeface="+mj-cs"/>
              </a:rPr>
              <a:t> Class Petty Officer</a:t>
            </a:r>
          </a:p>
        </p:txBody>
      </p:sp>
      <p:sp>
        <p:nvSpPr>
          <p:cNvPr id="117" name="Google Shape;117;g6f364549e2_0_20"/>
          <p:cNvSpPr txBox="1">
            <a:spLocks noGrp="1"/>
          </p:cNvSpPr>
          <p:nvPr>
            <p:ph type="body" sz="half" idx="2"/>
          </p:nvPr>
        </p:nvSpPr>
        <p:spPr>
          <a:xfrm>
            <a:off x="6940296" y="3073400"/>
            <a:ext cx="4668256" cy="2980266"/>
          </a:xfrm>
          <a:prstGeom prst="rect">
            <a:avLst/>
          </a:prstGeom>
        </p:spPr>
        <p:txBody>
          <a:bodyPr spcFirstLastPara="1" vert="horz" lIns="91440" tIns="45720" rIns="91440" bIns="45720" rtlCol="0" anchor="t" anchorCtr="0">
            <a:normAutofit fontScale="85000" lnSpcReduction="10000"/>
          </a:bodyPr>
          <a:lstStyle/>
          <a:p>
            <a:pPr marL="196850">
              <a:spcBef>
                <a:spcPts val="750"/>
              </a:spcBef>
              <a:buClr>
                <a:srgbClr val="212121"/>
              </a:buClr>
              <a:buSzPts val="1400"/>
            </a:pPr>
            <a:endParaRPr lang="en-US" sz="1800">
              <a:sym typeface="Franklin Gothic"/>
            </a:endParaRPr>
          </a:p>
          <a:p>
            <a:pPr marL="285750" lvl="0" indent="-228600">
              <a:spcBef>
                <a:spcPts val="750"/>
              </a:spcBef>
              <a:spcAft>
                <a:spcPts val="0"/>
              </a:spcAft>
              <a:buFont typeface="Arial" panose="020B0604020202020204" pitchFamily="34" charset="0"/>
              <a:buChar char="•"/>
            </a:pPr>
            <a:r>
              <a:rPr lang="en-US" sz="1800">
                <a:sym typeface="Franklin Gothic"/>
              </a:rPr>
              <a:t>Joined at 17 years old</a:t>
            </a:r>
          </a:p>
          <a:p>
            <a:pPr marL="285750" lvl="0" indent="-228600">
              <a:spcBef>
                <a:spcPts val="750"/>
              </a:spcBef>
              <a:spcAft>
                <a:spcPts val="0"/>
              </a:spcAft>
              <a:buFont typeface="Arial" panose="020B0604020202020204" pitchFamily="34" charset="0"/>
              <a:buChar char="•"/>
            </a:pPr>
            <a:r>
              <a:rPr lang="en-US" sz="1800">
                <a:sym typeface="Franklin Gothic"/>
              </a:rPr>
              <a:t>Radar Operations, Command &amp; Control Specialist, Tactical Data Coordinator</a:t>
            </a:r>
          </a:p>
          <a:p>
            <a:pPr marL="285750" lvl="0" indent="-228600">
              <a:spcBef>
                <a:spcPts val="750"/>
              </a:spcBef>
              <a:spcAft>
                <a:spcPts val="0"/>
              </a:spcAft>
              <a:buFont typeface="Arial" panose="020B0604020202020204" pitchFamily="34" charset="0"/>
              <a:buChar char="•"/>
            </a:pPr>
            <a:r>
              <a:rPr lang="en-US" sz="1800">
                <a:sym typeface="Franklin Gothic"/>
              </a:rPr>
              <a:t>Operation Vigilant Sentinel</a:t>
            </a:r>
          </a:p>
          <a:p>
            <a:pPr marL="285750" lvl="0" indent="-228600">
              <a:spcBef>
                <a:spcPts val="750"/>
              </a:spcBef>
              <a:spcAft>
                <a:spcPts val="0"/>
              </a:spcAft>
              <a:buFont typeface="Arial" panose="020B0604020202020204" pitchFamily="34" charset="0"/>
              <a:buChar char="•"/>
            </a:pPr>
            <a:r>
              <a:rPr lang="en-US" sz="1800">
                <a:sym typeface="Franklin Gothic"/>
              </a:rPr>
              <a:t>Operation Southern Watch</a:t>
            </a:r>
          </a:p>
          <a:p>
            <a:pPr marL="285750" lvl="0" indent="-228600">
              <a:spcBef>
                <a:spcPts val="750"/>
              </a:spcBef>
              <a:spcAft>
                <a:spcPts val="0"/>
              </a:spcAft>
              <a:buFont typeface="Arial" panose="020B0604020202020204" pitchFamily="34" charset="0"/>
              <a:buChar char="•"/>
            </a:pPr>
            <a:r>
              <a:rPr lang="en-US" sz="1800">
                <a:sym typeface="Franklin Gothic"/>
              </a:rPr>
              <a:t>Counter Terrorist &amp; Drug Trafficking Operations</a:t>
            </a:r>
          </a:p>
          <a:p>
            <a:pPr marL="285750" lvl="0" indent="-228600">
              <a:spcBef>
                <a:spcPts val="750"/>
              </a:spcBef>
              <a:spcAft>
                <a:spcPts val="0"/>
              </a:spcAft>
              <a:buFont typeface="Arial" panose="020B0604020202020204" pitchFamily="34" charset="0"/>
              <a:buChar char="•"/>
            </a:pPr>
            <a:r>
              <a:rPr lang="en-US" sz="1800">
                <a:sym typeface="Franklin Gothic"/>
              </a:rPr>
              <a:t>Multiple (TS-SCI) Weapon Testing Events</a:t>
            </a:r>
          </a:p>
          <a:p>
            <a:pPr marL="285750" lvl="0" indent="-228600">
              <a:spcBef>
                <a:spcPts val="750"/>
              </a:spcBef>
              <a:spcAft>
                <a:spcPts val="0"/>
              </a:spcAft>
              <a:buFont typeface="Arial" panose="020B0604020202020204" pitchFamily="34" charset="0"/>
              <a:buChar char="•"/>
            </a:pPr>
            <a:r>
              <a:rPr lang="en-US" sz="1800">
                <a:sym typeface="Franklin Gothic"/>
              </a:rPr>
              <a:t>Medically retired at 27 years old</a:t>
            </a:r>
          </a:p>
          <a:p>
            <a:pPr marL="285750" lvl="0" indent="-228600">
              <a:spcBef>
                <a:spcPts val="750"/>
              </a:spcBef>
              <a:spcAft>
                <a:spcPts val="0"/>
              </a:spcAft>
              <a:buFont typeface="Arial" panose="020B0604020202020204" pitchFamily="34" charset="0"/>
              <a:buChar char="•"/>
            </a:pPr>
            <a:endParaRPr lang="en-US" sz="1800">
              <a:sym typeface="Franklin Gothic"/>
            </a:endParaRPr>
          </a:p>
          <a:p>
            <a:pPr marL="457200" lvl="0" indent="-228600">
              <a:spcBef>
                <a:spcPts val="750"/>
              </a:spcBef>
              <a:spcAft>
                <a:spcPts val="0"/>
              </a:spcAft>
              <a:buClr>
                <a:srgbClr val="212121"/>
              </a:buClr>
              <a:buSzPts val="1400"/>
              <a:buFont typeface="Arial" panose="020B0604020202020204" pitchFamily="34" charset="0"/>
              <a:buChar char="•"/>
            </a:pPr>
            <a:endParaRPr lang="en-US" sz="1800">
              <a:sym typeface="Franklin Gothic"/>
            </a:endParaRPr>
          </a:p>
          <a:p>
            <a:pPr marL="0" lvl="0" indent="-228600">
              <a:spcBef>
                <a:spcPts val="750"/>
              </a:spcBef>
              <a:spcAft>
                <a:spcPts val="0"/>
              </a:spcAft>
              <a:buFont typeface="Arial" panose="020B0604020202020204" pitchFamily="34" charset="0"/>
              <a:buChar char="•"/>
            </a:pPr>
            <a:endParaRPr lang="en-US" sz="1800">
              <a:sym typeface="Arial"/>
            </a:endParaRPr>
          </a:p>
          <a:p>
            <a:pPr marL="0" lvl="0" indent="-228600">
              <a:spcBef>
                <a:spcPts val="750"/>
              </a:spcBef>
              <a:spcAft>
                <a:spcPts val="0"/>
              </a:spcAft>
              <a:buFont typeface="Arial" panose="020B0604020202020204" pitchFamily="34" charset="0"/>
              <a:buChar char="•"/>
            </a:pPr>
            <a:endParaRPr lang="en-US" sz="1800">
              <a:sym typeface="Arial"/>
            </a:endParaRPr>
          </a:p>
          <a:p>
            <a:pPr marL="0" lvl="0" indent="-228600">
              <a:spcBef>
                <a:spcPts val="0"/>
              </a:spcBef>
              <a:spcAft>
                <a:spcPts val="750"/>
              </a:spcAft>
              <a:buClr>
                <a:schemeClr val="dk1"/>
              </a:buClr>
              <a:buSzPts val="1100"/>
              <a:buFont typeface="Arial" panose="020B0604020202020204" pitchFamily="34" charset="0"/>
              <a:buChar char="•"/>
            </a:pPr>
            <a:endParaRPr lang="en-US" sz="1800">
              <a:sym typeface="Arial"/>
            </a:endParaRPr>
          </a:p>
        </p:txBody>
      </p:sp>
      <p:pic>
        <p:nvPicPr>
          <p:cNvPr id="5" name="Picture 4" descr="A person wearing headphones&#10;&#10;Description automatically generated with medium confidence">
            <a:extLst>
              <a:ext uri="{FF2B5EF4-FFF2-40B4-BE49-F238E27FC236}">
                <a16:creationId xmlns:a16="http://schemas.microsoft.com/office/drawing/2014/main" id="{771DF006-DDC9-1546-B28F-C024B1B631B9}"/>
              </a:ext>
            </a:extLst>
          </p:cNvPr>
          <p:cNvPicPr>
            <a:picLocks noChangeAspect="1"/>
          </p:cNvPicPr>
          <p:nvPr/>
        </p:nvPicPr>
        <p:blipFill rotWithShape="1">
          <a:blip r:embed="rId3"/>
          <a:srcRect l="250" r="3" b="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028" name="Picture 4" descr="Destroyer Photo Index DDG-86 USS SHOUP">
            <a:extLst>
              <a:ext uri="{FF2B5EF4-FFF2-40B4-BE49-F238E27FC236}">
                <a16:creationId xmlns:a16="http://schemas.microsoft.com/office/drawing/2014/main" id="{F993A09C-DAD4-3B44-84F1-69F2F2BFFC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6" r="24578"/>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USS Abraham Lincoln (CVN 72) | Huntington Ingalls Industries">
            <a:extLst>
              <a:ext uri="{FF2B5EF4-FFF2-40B4-BE49-F238E27FC236}">
                <a16:creationId xmlns:a16="http://schemas.microsoft.com/office/drawing/2014/main" id="{5110B94F-92DA-0949-91D8-4088EABE90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31" r="10533" b="5"/>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4C9918-593D-A245-81EE-CAEBE14E8C1C}"/>
              </a:ext>
            </a:extLst>
          </p:cNvPr>
          <p:cNvSpPr txBox="1"/>
          <p:nvPr/>
        </p:nvSpPr>
        <p:spPr>
          <a:xfrm>
            <a:off x="4413257" y="3886200"/>
            <a:ext cx="2889243" cy="3908762"/>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368076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5087F-619E-0B44-A34A-1561B79FD482}"/>
              </a:ext>
            </a:extLst>
          </p:cNvPr>
          <p:cNvSpPr>
            <a:spLocks noGrp="1"/>
          </p:cNvSpPr>
          <p:nvPr>
            <p:ph type="title"/>
          </p:nvPr>
        </p:nvSpPr>
        <p:spPr>
          <a:xfrm>
            <a:off x="612649" y="656795"/>
            <a:ext cx="4970822" cy="1129143"/>
          </a:xfrm>
        </p:spPr>
        <p:txBody>
          <a:bodyPr>
            <a:normAutofit fontScale="90000"/>
          </a:bodyPr>
          <a:lstStyle/>
          <a:p>
            <a:r>
              <a:rPr lang="en-US" sz="4000"/>
              <a:t>What is a Veteran</a:t>
            </a:r>
            <a:br>
              <a:rPr lang="en-US"/>
            </a:br>
            <a:endParaRPr lang="en-US"/>
          </a:p>
        </p:txBody>
      </p:sp>
      <p:sp useBgFill="1">
        <p:nvSpPr>
          <p:cNvPr id="6" name="Text Placeholder 5">
            <a:extLst>
              <a:ext uri="{FF2B5EF4-FFF2-40B4-BE49-F238E27FC236}">
                <a16:creationId xmlns:a16="http://schemas.microsoft.com/office/drawing/2014/main" id="{E1860180-9A31-1F42-B985-183CACE4C9A0}"/>
              </a:ext>
            </a:extLst>
          </p:cNvPr>
          <p:cNvSpPr>
            <a:spLocks noGrp="1"/>
          </p:cNvSpPr>
          <p:nvPr>
            <p:ph type="body" sz="half" idx="2"/>
          </p:nvPr>
        </p:nvSpPr>
        <p:spPr/>
        <p:txBody>
          <a:bodyPr/>
          <a:lstStyle/>
          <a:p>
            <a:r>
              <a:rPr lang="en-US" b="0" i="0" u="none" strike="noStrike">
                <a:effectLst/>
                <a:latin typeface="arial" panose="020B0604020202020204" pitchFamily="34" charset="0"/>
              </a:rPr>
              <a:t>A minimum service requirement exists. Service members must have served </a:t>
            </a:r>
            <a:r>
              <a:rPr lang="en-US" b="1" i="0" u="none" strike="noStrike">
                <a:effectLst/>
                <a:latin typeface="arial" panose="020B0604020202020204" pitchFamily="34" charset="0"/>
              </a:rPr>
              <a:t>a minimum of 24 months of active duty</a:t>
            </a:r>
            <a:r>
              <a:rPr lang="en-US" b="0" i="0" u="none" strike="noStrike">
                <a:effectLst/>
                <a:latin typeface="arial" panose="020B0604020202020204" pitchFamily="34" charset="0"/>
              </a:rPr>
              <a:t> to be considered a veteran. If the service member becomes disabled because of their time in the service, there is no minimum length of service to qualify for VA benefits</a:t>
            </a:r>
            <a:endParaRPr lang="en-US"/>
          </a:p>
        </p:txBody>
      </p:sp>
      <p:pic>
        <p:nvPicPr>
          <p:cNvPr id="7" name="Picture 6">
            <a:extLst>
              <a:ext uri="{FF2B5EF4-FFF2-40B4-BE49-F238E27FC236}">
                <a16:creationId xmlns:a16="http://schemas.microsoft.com/office/drawing/2014/main" id="{2963D1AE-5750-234E-815D-DBCF89A8B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531" y="986995"/>
            <a:ext cx="4311347" cy="4143322"/>
          </a:xfrm>
          <a:prstGeom prst="rect">
            <a:avLst/>
          </a:prstGeom>
        </p:spPr>
      </p:pic>
      <p:sp>
        <p:nvSpPr>
          <p:cNvPr id="8" name="TextBox 7">
            <a:extLst>
              <a:ext uri="{FF2B5EF4-FFF2-40B4-BE49-F238E27FC236}">
                <a16:creationId xmlns:a16="http://schemas.microsoft.com/office/drawing/2014/main" id="{FF46E732-DA85-304D-BF7F-D15FEFF2BAC4}"/>
              </a:ext>
            </a:extLst>
          </p:cNvPr>
          <p:cNvSpPr txBox="1"/>
          <p:nvPr/>
        </p:nvSpPr>
        <p:spPr>
          <a:xfrm>
            <a:off x="442913" y="7372350"/>
            <a:ext cx="3493392" cy="369332"/>
          </a:xfrm>
          <a:prstGeom prst="rect">
            <a:avLst/>
          </a:prstGeom>
          <a:noFill/>
        </p:spPr>
        <p:txBody>
          <a:bodyPr wrap="none" rtlCol="0">
            <a:spAutoFit/>
          </a:bodyPr>
          <a:lstStyle/>
          <a:p>
            <a:r>
              <a:rPr lang="en-US">
                <a:hlinkClick r:id="rId4"/>
              </a:rPr>
              <a:t>(www.va.gov/health-care</a:t>
            </a:r>
            <a:r>
              <a:rPr lang="en-US"/>
              <a:t>, 2022)</a:t>
            </a:r>
          </a:p>
        </p:txBody>
      </p:sp>
    </p:spTree>
    <p:extLst>
      <p:ext uri="{BB962C8B-B14F-4D97-AF65-F5344CB8AC3E}">
        <p14:creationId xmlns:p14="http://schemas.microsoft.com/office/powerpoint/2010/main" val="256641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3B9D8E-9FBC-804D-BE3C-42CC1DE09098}"/>
              </a:ext>
            </a:extLst>
          </p:cNvPr>
          <p:cNvSpPr>
            <a:spLocks noGrp="1"/>
          </p:cNvSpPr>
          <p:nvPr>
            <p:ph type="title"/>
          </p:nvPr>
        </p:nvSpPr>
        <p:spPr>
          <a:xfrm>
            <a:off x="1138609" y="134956"/>
            <a:ext cx="5363792" cy="614344"/>
          </a:xfrm>
        </p:spPr>
        <p:txBody>
          <a:bodyPr>
            <a:normAutofit fontScale="90000"/>
          </a:bodyPr>
          <a:lstStyle/>
          <a:p>
            <a:pPr algn="l"/>
            <a:r>
              <a:rPr lang="en-US" sz="4800"/>
              <a:t>Veteran Norms</a:t>
            </a:r>
          </a:p>
        </p:txBody>
      </p:sp>
      <p:sp>
        <p:nvSpPr>
          <p:cNvPr id="6" name="Content Placeholder 5">
            <a:extLst>
              <a:ext uri="{FF2B5EF4-FFF2-40B4-BE49-F238E27FC236}">
                <a16:creationId xmlns:a16="http://schemas.microsoft.com/office/drawing/2014/main" id="{58BE67BB-571A-554F-87D5-6432502EFACA}"/>
              </a:ext>
            </a:extLst>
          </p:cNvPr>
          <p:cNvSpPr>
            <a:spLocks noGrp="1"/>
          </p:cNvSpPr>
          <p:nvPr>
            <p:ph idx="1"/>
          </p:nvPr>
        </p:nvSpPr>
        <p:spPr>
          <a:xfrm>
            <a:off x="1253562" y="1028699"/>
            <a:ext cx="9672104" cy="4985601"/>
          </a:xfrm>
        </p:spPr>
        <p:txBody>
          <a:bodyPr anchor="t">
            <a:normAutofit fontScale="92500" lnSpcReduction="10000"/>
          </a:bodyPr>
          <a:lstStyle/>
          <a:p>
            <a:pPr>
              <a:lnSpc>
                <a:spcPct val="110000"/>
              </a:lnSpc>
            </a:pPr>
            <a:r>
              <a:rPr lang="en-US" sz="2100"/>
              <a:t>In the civilian sector, people’s jobs are what they do. In the military one’s job is a profound characterization of identity among their peers/unit/etc. </a:t>
            </a:r>
            <a:endParaRPr lang="en-US" sz="2100">
              <a:effectLst/>
            </a:endParaRPr>
          </a:p>
          <a:p>
            <a:pPr>
              <a:lnSpc>
                <a:spcPct val="110000"/>
              </a:lnSpc>
            </a:pPr>
            <a:r>
              <a:rPr lang="en-US" sz="2100"/>
              <a:t>For both military members and their families, military life provides a great sense of community as well as distinctly structured expectations, rules and, guidelines. </a:t>
            </a:r>
            <a:endParaRPr lang="en-US" sz="2100">
              <a:effectLst/>
            </a:endParaRPr>
          </a:p>
          <a:p>
            <a:pPr>
              <a:lnSpc>
                <a:spcPct val="110000"/>
              </a:lnSpc>
            </a:pPr>
            <a:r>
              <a:rPr lang="en-US" sz="2100"/>
              <a:t>A common saying or mindset in the military is “never assume. If you don’t know, then ask.” Particularly in a combat situation, if a service member assumes something and they are wrong, someone very well could be killed. </a:t>
            </a:r>
          </a:p>
          <a:p>
            <a:pPr>
              <a:lnSpc>
                <a:spcPct val="110000"/>
              </a:lnSpc>
            </a:pPr>
            <a:r>
              <a:rPr lang="en-US" sz="2100"/>
              <a:t>The belief that any psychological issues within themselves or others is a sign of weakness. </a:t>
            </a:r>
          </a:p>
          <a:p>
            <a:pPr>
              <a:lnSpc>
                <a:spcPct val="110000"/>
              </a:lnSpc>
            </a:pPr>
            <a:r>
              <a:rPr lang="en-US" sz="2100"/>
              <a:t>Fear that expressing an emotional reaction may be confronted with, "suck it up" or "get over it". </a:t>
            </a:r>
          </a:p>
          <a:p>
            <a:pPr>
              <a:lnSpc>
                <a:spcPct val="110000"/>
              </a:lnSpc>
            </a:pPr>
            <a:r>
              <a:rPr lang="en-US" sz="2100"/>
              <a:t>A command climate that discourages getting help. </a:t>
            </a:r>
          </a:p>
          <a:p>
            <a:pPr>
              <a:lnSpc>
                <a:spcPct val="110000"/>
              </a:lnSpc>
            </a:pPr>
            <a:r>
              <a:rPr lang="en-US" sz="2100"/>
              <a:t>Fear that emotional reactions and/or seeking help will negatively impact their careers. </a:t>
            </a:r>
          </a:p>
          <a:p>
            <a:pPr>
              <a:lnSpc>
                <a:spcPct val="110000"/>
              </a:lnSpc>
            </a:pPr>
            <a:endParaRPr lang="en-US" sz="1600"/>
          </a:p>
          <a:p>
            <a:pPr>
              <a:lnSpc>
                <a:spcPct val="110000"/>
              </a:lnSpc>
            </a:pPr>
            <a:endParaRPr lang="en-US" sz="1600"/>
          </a:p>
          <a:p>
            <a:pPr>
              <a:lnSpc>
                <a:spcPct val="110000"/>
              </a:lnSpc>
            </a:pPr>
            <a:endParaRPr lang="en-US" sz="1600"/>
          </a:p>
          <a:p>
            <a:pPr>
              <a:lnSpc>
                <a:spcPct val="110000"/>
              </a:lnSpc>
            </a:pPr>
            <a:endParaRPr lang="en-US" sz="1600">
              <a:effectLst/>
            </a:endParaRPr>
          </a:p>
          <a:p>
            <a:pPr>
              <a:lnSpc>
                <a:spcPct val="110000"/>
              </a:lnSpc>
            </a:pPr>
            <a:endParaRPr lang="en-US" sz="1600"/>
          </a:p>
        </p:txBody>
      </p:sp>
      <p:sp>
        <p:nvSpPr>
          <p:cNvPr id="7" name="TextBox 6">
            <a:extLst>
              <a:ext uri="{FF2B5EF4-FFF2-40B4-BE49-F238E27FC236}">
                <a16:creationId xmlns:a16="http://schemas.microsoft.com/office/drawing/2014/main" id="{DA68D29D-809A-0041-8308-6B4FD8603F07}"/>
              </a:ext>
            </a:extLst>
          </p:cNvPr>
          <p:cNvSpPr txBox="1"/>
          <p:nvPr/>
        </p:nvSpPr>
        <p:spPr>
          <a:xfrm>
            <a:off x="1473200" y="6197600"/>
            <a:ext cx="4318000" cy="369332"/>
          </a:xfrm>
          <a:prstGeom prst="rect">
            <a:avLst/>
          </a:prstGeom>
          <a:noFill/>
        </p:spPr>
        <p:txBody>
          <a:bodyPr wrap="square" rtlCol="0">
            <a:spAutoFit/>
          </a:bodyPr>
          <a:lstStyle/>
          <a:p>
            <a:r>
              <a:rPr lang="en-US"/>
              <a:t>Source: (Army Behavioral Health, 2013) </a:t>
            </a:r>
            <a:endParaRPr lang="en-US">
              <a:effectLst/>
            </a:endParaRPr>
          </a:p>
        </p:txBody>
      </p:sp>
    </p:spTree>
    <p:extLst>
      <p:ext uri="{BB962C8B-B14F-4D97-AF65-F5344CB8AC3E}">
        <p14:creationId xmlns:p14="http://schemas.microsoft.com/office/powerpoint/2010/main" val="333973521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B29079-A84D-3345-9C97-2F2A0A34663D}"/>
              </a:ext>
            </a:extLst>
          </p:cNvPr>
          <p:cNvPicPr preferRelativeResize="0">
            <a:picLocks/>
          </p:cNvPicPr>
          <p:nvPr/>
        </p:nvPicPr>
        <p:blipFill>
          <a:blip r:embed="rId3">
            <a:lum bright="2000"/>
          </a:blip>
          <a:stretch>
            <a:fillRect/>
          </a:stretch>
        </p:blipFill>
        <p:spPr>
          <a:xfrm>
            <a:off x="2838451" y="0"/>
            <a:ext cx="6038849" cy="6977743"/>
          </a:xfrm>
          <a:prstGeom prst="rect">
            <a:avLst/>
          </a:prstGeom>
        </p:spPr>
      </p:pic>
      <p:sp>
        <p:nvSpPr>
          <p:cNvPr id="12" name="TextBox 11">
            <a:extLst>
              <a:ext uri="{FF2B5EF4-FFF2-40B4-BE49-F238E27FC236}">
                <a16:creationId xmlns:a16="http://schemas.microsoft.com/office/drawing/2014/main" id="{74CF00E1-5D60-CE41-8069-99EB429E74C6}"/>
              </a:ext>
            </a:extLst>
          </p:cNvPr>
          <p:cNvSpPr txBox="1"/>
          <p:nvPr/>
        </p:nvSpPr>
        <p:spPr>
          <a:xfrm>
            <a:off x="13101638" y="90297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7082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D4155-6925-F749-929B-22714F91E5B4}"/>
              </a:ext>
            </a:extLst>
          </p:cNvPr>
          <p:cNvSpPr>
            <a:spLocks noGrp="1"/>
          </p:cNvSpPr>
          <p:nvPr>
            <p:ph type="title"/>
          </p:nvPr>
        </p:nvSpPr>
        <p:spPr/>
        <p:txBody>
          <a:bodyPr>
            <a:noAutofit/>
          </a:bodyPr>
          <a:lstStyle/>
          <a:p>
            <a:pPr algn="ctr"/>
            <a:r>
              <a:rPr lang="en-US" sz="3200">
                <a:effectLst/>
                <a:latin typeface="ArialMT"/>
              </a:rPr>
              <a:t>U.S. Department of Veterans Affairs</a:t>
            </a:r>
            <a:br>
              <a:rPr lang="en-US" sz="3200">
                <a:effectLst/>
                <a:latin typeface="ArialMT"/>
              </a:rPr>
            </a:br>
            <a:r>
              <a:rPr lang="en-US" sz="3200">
                <a:effectLst/>
                <a:latin typeface="ArialMT"/>
              </a:rPr>
              <a:t>Office of Transition and Economic Development (TED) </a:t>
            </a:r>
            <a:br>
              <a:rPr lang="en-US" sz="3200"/>
            </a:br>
            <a:endParaRPr lang="en-US" sz="3200"/>
          </a:p>
        </p:txBody>
      </p:sp>
      <p:sp>
        <p:nvSpPr>
          <p:cNvPr id="4" name="Content Placeholder 3">
            <a:extLst>
              <a:ext uri="{FF2B5EF4-FFF2-40B4-BE49-F238E27FC236}">
                <a16:creationId xmlns:a16="http://schemas.microsoft.com/office/drawing/2014/main" id="{9E55B3C3-5B46-C24A-9227-59BDDF596EFC}"/>
              </a:ext>
            </a:extLst>
          </p:cNvPr>
          <p:cNvSpPr>
            <a:spLocks noGrp="1"/>
          </p:cNvSpPr>
          <p:nvPr>
            <p:ph sz="half" idx="2"/>
          </p:nvPr>
        </p:nvSpPr>
        <p:spPr/>
        <p:txBody>
          <a:bodyPr>
            <a:normAutofit fontScale="92500" lnSpcReduction="10000"/>
          </a:bodyPr>
          <a:lstStyle/>
          <a:p>
            <a:pPr>
              <a:buFont typeface="Arial" panose="020B0604020202020204" pitchFamily="34" charset="0"/>
              <a:buChar char="•"/>
            </a:pPr>
            <a:r>
              <a:rPr lang="en-US" sz="1800">
                <a:solidFill>
                  <a:srgbClr val="C45605"/>
                </a:solidFill>
                <a:effectLst/>
                <a:latin typeface="SymbolMT"/>
              </a:rPr>
              <a:t>·  </a:t>
            </a:r>
            <a:r>
              <a:rPr lang="en-US" sz="1800">
                <a:effectLst/>
                <a:latin typeface="TrebuchetMS" panose="020B0603020202020204" pitchFamily="34" charset="0"/>
              </a:rPr>
              <a:t>Pre-separation counseling </a:t>
            </a:r>
            <a:endParaRPr lang="en-US">
              <a:effectLst/>
            </a:endParaRPr>
          </a:p>
          <a:p>
            <a:pPr>
              <a:buFont typeface="Arial" panose="020B0604020202020204" pitchFamily="34" charset="0"/>
              <a:buChar char="•"/>
            </a:pPr>
            <a:r>
              <a:rPr lang="en-US" sz="1800">
                <a:solidFill>
                  <a:srgbClr val="C45605"/>
                </a:solidFill>
                <a:effectLst/>
                <a:latin typeface="SymbolMT"/>
              </a:rPr>
              <a:t>·  </a:t>
            </a:r>
            <a:r>
              <a:rPr lang="en-US" sz="1800">
                <a:effectLst/>
                <a:latin typeface="TrebuchetMS" panose="020B0603020202020204" pitchFamily="34" charset="0"/>
              </a:rPr>
              <a:t>Educational assistance benefits </a:t>
            </a:r>
            <a:endParaRPr lang="en-US">
              <a:effectLst/>
            </a:endParaRPr>
          </a:p>
          <a:p>
            <a:pPr>
              <a:buFont typeface="Arial" panose="020B0604020202020204" pitchFamily="34" charset="0"/>
              <a:buChar char="•"/>
            </a:pPr>
            <a:r>
              <a:rPr lang="en-US" sz="1800">
                <a:solidFill>
                  <a:srgbClr val="C45605"/>
                </a:solidFill>
                <a:effectLst/>
                <a:latin typeface="SymbolMT"/>
              </a:rPr>
              <a:t>·  </a:t>
            </a:r>
            <a:r>
              <a:rPr lang="en-US" sz="1800">
                <a:effectLst/>
                <a:latin typeface="TrebuchetMS" panose="020B0603020202020204" pitchFamily="34" charset="0"/>
              </a:rPr>
              <a:t>Disability compensation </a:t>
            </a:r>
            <a:endParaRPr lang="en-US">
              <a:effectLst/>
            </a:endParaRPr>
          </a:p>
          <a:p>
            <a:pPr>
              <a:buFont typeface="Arial" panose="020B0604020202020204" pitchFamily="34" charset="0"/>
              <a:buChar char="•"/>
            </a:pPr>
            <a:r>
              <a:rPr lang="en-US" sz="1800">
                <a:solidFill>
                  <a:srgbClr val="C45605"/>
                </a:solidFill>
                <a:effectLst/>
                <a:latin typeface="SymbolMT"/>
              </a:rPr>
              <a:t>·  </a:t>
            </a:r>
            <a:r>
              <a:rPr lang="en-US" sz="1800">
                <a:effectLst/>
                <a:latin typeface="TrebuchetMS" panose="020B0603020202020204" pitchFamily="34" charset="0"/>
              </a:rPr>
              <a:t>Vocational benefits </a:t>
            </a:r>
            <a:endParaRPr lang="en-US">
              <a:effectLst/>
            </a:endParaRPr>
          </a:p>
          <a:p>
            <a:pPr>
              <a:buFont typeface="Arial" panose="020B0604020202020204" pitchFamily="34" charset="0"/>
              <a:buChar char="•"/>
            </a:pPr>
            <a:r>
              <a:rPr lang="en-US" sz="1800">
                <a:solidFill>
                  <a:srgbClr val="C45605"/>
                </a:solidFill>
                <a:effectLst/>
                <a:latin typeface="SymbolMT"/>
              </a:rPr>
              <a:t>·  </a:t>
            </a:r>
            <a:r>
              <a:rPr lang="en-US" sz="1800">
                <a:effectLst/>
                <a:latin typeface="TrebuchetMS" panose="020B0603020202020204" pitchFamily="34" charset="0"/>
              </a:rPr>
              <a:t>Job placement assistance for Servicemembers, Veterans, and spouses </a:t>
            </a:r>
            <a:endParaRPr lang="en-US">
              <a:effectLst/>
            </a:endParaRPr>
          </a:p>
          <a:p>
            <a:pPr>
              <a:buFont typeface="Arial" panose="020B0604020202020204" pitchFamily="34" charset="0"/>
              <a:buChar char="•"/>
            </a:pPr>
            <a:r>
              <a:rPr lang="en-US" sz="1800">
                <a:solidFill>
                  <a:srgbClr val="C45605"/>
                </a:solidFill>
                <a:effectLst/>
                <a:latin typeface="SymbolMT"/>
              </a:rPr>
              <a:t>·  </a:t>
            </a:r>
            <a:r>
              <a:rPr lang="en-US" sz="1800">
                <a:effectLst/>
                <a:latin typeface="TrebuchetMS" panose="020B0603020202020204" pitchFamily="34" charset="0"/>
              </a:rPr>
              <a:t>Relocation services </a:t>
            </a:r>
            <a:endParaRPr lang="en-US">
              <a:effectLst/>
            </a:endParaRPr>
          </a:p>
          <a:p>
            <a:pPr>
              <a:buFont typeface="Arial" panose="020B0604020202020204" pitchFamily="34" charset="0"/>
              <a:buChar char="•"/>
            </a:pPr>
            <a:r>
              <a:rPr lang="en-US" sz="1800">
                <a:solidFill>
                  <a:srgbClr val="C45605"/>
                </a:solidFill>
                <a:effectLst/>
                <a:latin typeface="SymbolMT"/>
              </a:rPr>
              <a:t>·  </a:t>
            </a:r>
            <a:r>
              <a:rPr lang="en-US" sz="1800">
                <a:effectLst/>
                <a:latin typeface="TrebuchetMS" panose="020B0603020202020204" pitchFamily="34" charset="0"/>
              </a:rPr>
              <a:t>Medical benefits </a:t>
            </a:r>
            <a:endParaRPr lang="en-US">
              <a:effectLst/>
            </a:endParaRPr>
          </a:p>
          <a:p>
            <a:pPr>
              <a:buFont typeface="Arial" panose="020B0604020202020204" pitchFamily="34" charset="0"/>
              <a:buChar char="•"/>
            </a:pPr>
            <a:r>
              <a:rPr lang="en-US" sz="1800">
                <a:solidFill>
                  <a:srgbClr val="C45605"/>
                </a:solidFill>
                <a:effectLst/>
                <a:latin typeface="SymbolMT"/>
              </a:rPr>
              <a:t>·  </a:t>
            </a:r>
            <a:r>
              <a:rPr lang="en-US" sz="1800">
                <a:effectLst/>
                <a:latin typeface="TrebuchetMS" panose="020B0603020202020204" pitchFamily="34" charset="0"/>
              </a:rPr>
              <a:t>Education and career counseling </a:t>
            </a:r>
            <a:endParaRPr lang="en-US">
              <a:effectLst/>
            </a:endParaRPr>
          </a:p>
          <a:p>
            <a:endParaRPr lang="en-US"/>
          </a:p>
        </p:txBody>
      </p:sp>
      <p:sp>
        <p:nvSpPr>
          <p:cNvPr id="14" name="TextBox 13">
            <a:extLst>
              <a:ext uri="{FF2B5EF4-FFF2-40B4-BE49-F238E27FC236}">
                <a16:creationId xmlns:a16="http://schemas.microsoft.com/office/drawing/2014/main" id="{597401B2-9A2E-9E4F-9CE4-615C79E51A6F}"/>
              </a:ext>
            </a:extLst>
          </p:cNvPr>
          <p:cNvSpPr txBox="1"/>
          <p:nvPr/>
        </p:nvSpPr>
        <p:spPr>
          <a:xfrm>
            <a:off x="6167890" y="3038609"/>
            <a:ext cx="5387975" cy="1754326"/>
          </a:xfrm>
          <a:prstGeom prst="rect">
            <a:avLst/>
          </a:prstGeom>
          <a:noFill/>
        </p:spPr>
        <p:txBody>
          <a:bodyPr wrap="square">
            <a:spAutoFit/>
          </a:bodyPr>
          <a:lstStyle/>
          <a:p>
            <a:r>
              <a:rPr lang="en-US" sz="1800">
                <a:effectLst/>
                <a:latin typeface="TrebuchetMS" panose="020B0603020202020204" pitchFamily="34" charset="0"/>
              </a:rPr>
              <a:t>Each year, approximately 200,000 Servicemembers transition from military to civilian life in the United States.</a:t>
            </a:r>
            <a:r>
              <a:rPr lang="en-US" sz="800">
                <a:effectLst/>
                <a:latin typeface="TrebuchetMS" panose="020B0603020202020204" pitchFamily="34" charset="0"/>
              </a:rPr>
              <a:t>2 </a:t>
            </a:r>
            <a:r>
              <a:rPr lang="en-US" sz="1800">
                <a:effectLst/>
                <a:latin typeface="TrebuchetMS" panose="020B0603020202020204" pitchFamily="34" charset="0"/>
              </a:rPr>
              <a:t>While each transition is different, some of the most common issues facing newly separated Servicemembers include: </a:t>
            </a:r>
            <a:endParaRPr lang="en-US"/>
          </a:p>
        </p:txBody>
      </p:sp>
      <p:sp>
        <p:nvSpPr>
          <p:cNvPr id="16" name="TextBox 15">
            <a:extLst>
              <a:ext uri="{FF2B5EF4-FFF2-40B4-BE49-F238E27FC236}">
                <a16:creationId xmlns:a16="http://schemas.microsoft.com/office/drawing/2014/main" id="{60AE3AD9-2D59-874D-95FF-D2EAE1219090}"/>
              </a:ext>
            </a:extLst>
          </p:cNvPr>
          <p:cNvSpPr txBox="1"/>
          <p:nvPr/>
        </p:nvSpPr>
        <p:spPr>
          <a:xfrm>
            <a:off x="5997575" y="5041850"/>
            <a:ext cx="4897733" cy="1200329"/>
          </a:xfrm>
          <a:prstGeom prst="rect">
            <a:avLst/>
          </a:prstGeom>
          <a:noFill/>
        </p:spPr>
        <p:txBody>
          <a:bodyPr wrap="square">
            <a:spAutoFit/>
          </a:bodyPr>
          <a:lstStyle/>
          <a:p>
            <a:pPr>
              <a:buFont typeface="Arial" panose="020B0604020202020204" pitchFamily="34" charset="0"/>
              <a:buChar char="•"/>
            </a:pPr>
            <a:r>
              <a:rPr lang="en-US" sz="2400">
                <a:solidFill>
                  <a:srgbClr val="C45605"/>
                </a:solidFill>
                <a:effectLst/>
                <a:latin typeface="SymbolMT"/>
              </a:rPr>
              <a:t>·  </a:t>
            </a:r>
            <a:r>
              <a:rPr lang="en-US" sz="1800">
                <a:effectLst/>
                <a:latin typeface="TrebuchetMS" panose="020B0603020202020204" pitchFamily="34" charset="0"/>
              </a:rPr>
              <a:t>Reconnecting with family </a:t>
            </a:r>
            <a:endParaRPr lang="en-US">
              <a:effectLst/>
            </a:endParaRPr>
          </a:p>
          <a:p>
            <a:pPr>
              <a:buFont typeface="Arial" panose="020B0604020202020204" pitchFamily="34" charset="0"/>
              <a:buChar char="•"/>
            </a:pPr>
            <a:r>
              <a:rPr lang="en-US" sz="2400">
                <a:solidFill>
                  <a:srgbClr val="C45605"/>
                </a:solidFill>
                <a:effectLst/>
                <a:latin typeface="SymbolMT"/>
              </a:rPr>
              <a:t>·  </a:t>
            </a:r>
            <a:r>
              <a:rPr lang="en-US" sz="1800">
                <a:effectLst/>
                <a:latin typeface="TrebuchetMS" panose="020B0603020202020204" pitchFamily="34" charset="0"/>
              </a:rPr>
              <a:t>Entering the workforce </a:t>
            </a:r>
            <a:endParaRPr lang="en-US">
              <a:effectLst/>
            </a:endParaRPr>
          </a:p>
          <a:p>
            <a:pPr>
              <a:buFont typeface="Arial" panose="020B0604020202020204" pitchFamily="34" charset="0"/>
              <a:buChar char="•"/>
            </a:pPr>
            <a:r>
              <a:rPr lang="en-US" sz="2400">
                <a:solidFill>
                  <a:srgbClr val="C45605"/>
                </a:solidFill>
                <a:effectLst/>
                <a:latin typeface="SymbolMT"/>
              </a:rPr>
              <a:t>·  </a:t>
            </a:r>
            <a:r>
              <a:rPr lang="en-US" sz="1800">
                <a:effectLst/>
                <a:latin typeface="TrebuchetMS" panose="020B0603020202020204" pitchFamily="34" charset="0"/>
              </a:rPr>
              <a:t>Enrolling in benefits and service programs </a:t>
            </a:r>
            <a:endParaRPr lang="en-US">
              <a:effectLst/>
            </a:endParaRPr>
          </a:p>
        </p:txBody>
      </p:sp>
      <p:sp>
        <p:nvSpPr>
          <p:cNvPr id="7" name="TextBox 6">
            <a:extLst>
              <a:ext uri="{FF2B5EF4-FFF2-40B4-BE49-F238E27FC236}">
                <a16:creationId xmlns:a16="http://schemas.microsoft.com/office/drawing/2014/main" id="{C235AED0-CDA1-1441-BC88-8215C3C4DC32}"/>
              </a:ext>
            </a:extLst>
          </p:cNvPr>
          <p:cNvSpPr txBox="1"/>
          <p:nvPr/>
        </p:nvSpPr>
        <p:spPr>
          <a:xfrm rot="10800000" flipV="1">
            <a:off x="1695329" y="2195480"/>
            <a:ext cx="1498169" cy="369332"/>
          </a:xfrm>
          <a:prstGeom prst="rect">
            <a:avLst/>
          </a:prstGeom>
          <a:noFill/>
        </p:spPr>
        <p:txBody>
          <a:bodyPr wrap="square" rtlCol="0">
            <a:spAutoFit/>
          </a:bodyPr>
          <a:lstStyle/>
          <a:p>
            <a:r>
              <a:rPr lang="en-US"/>
              <a:t>Services</a:t>
            </a:r>
          </a:p>
        </p:txBody>
      </p:sp>
      <p:sp>
        <p:nvSpPr>
          <p:cNvPr id="8" name="TextBox 7">
            <a:extLst>
              <a:ext uri="{FF2B5EF4-FFF2-40B4-BE49-F238E27FC236}">
                <a16:creationId xmlns:a16="http://schemas.microsoft.com/office/drawing/2014/main" id="{33CEF871-BB9C-CC47-90C3-52103D27B8A1}"/>
              </a:ext>
            </a:extLst>
          </p:cNvPr>
          <p:cNvSpPr txBox="1"/>
          <p:nvPr/>
        </p:nvSpPr>
        <p:spPr>
          <a:xfrm>
            <a:off x="7854603" y="2195481"/>
            <a:ext cx="986167" cy="369332"/>
          </a:xfrm>
          <a:prstGeom prst="rect">
            <a:avLst/>
          </a:prstGeom>
          <a:noFill/>
        </p:spPr>
        <p:txBody>
          <a:bodyPr wrap="none" rtlCol="0">
            <a:spAutoFit/>
          </a:bodyPr>
          <a:lstStyle/>
          <a:p>
            <a:r>
              <a:rPr lang="en-US"/>
              <a:t>Mission</a:t>
            </a:r>
          </a:p>
        </p:txBody>
      </p:sp>
      <p:sp>
        <p:nvSpPr>
          <p:cNvPr id="9" name="TextBox 8">
            <a:extLst>
              <a:ext uri="{FF2B5EF4-FFF2-40B4-BE49-F238E27FC236}">
                <a16:creationId xmlns:a16="http://schemas.microsoft.com/office/drawing/2014/main" id="{60B58C5B-8FA7-6546-BD00-F85653FFF538}"/>
              </a:ext>
            </a:extLst>
          </p:cNvPr>
          <p:cNvSpPr txBox="1"/>
          <p:nvPr/>
        </p:nvSpPr>
        <p:spPr>
          <a:xfrm>
            <a:off x="9231668" y="6491094"/>
            <a:ext cx="1986249" cy="276999"/>
          </a:xfrm>
          <a:prstGeom prst="rect">
            <a:avLst/>
          </a:prstGeom>
          <a:noFill/>
        </p:spPr>
        <p:txBody>
          <a:bodyPr wrap="none" rtlCol="0">
            <a:spAutoFit/>
          </a:bodyPr>
          <a:lstStyle/>
          <a:p>
            <a:r>
              <a:rPr lang="en-US" sz="1200"/>
              <a:t>(Dept. of VA Affairs, 2020)</a:t>
            </a:r>
          </a:p>
        </p:txBody>
      </p:sp>
    </p:spTree>
    <p:extLst>
      <p:ext uri="{BB962C8B-B14F-4D97-AF65-F5344CB8AC3E}">
        <p14:creationId xmlns:p14="http://schemas.microsoft.com/office/powerpoint/2010/main" val="32573812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46426F-2C5B-F243-8550-09F02AA5AA57}"/>
              </a:ext>
            </a:extLst>
          </p:cNvPr>
          <p:cNvSpPr>
            <a:spLocks noGrp="1"/>
          </p:cNvSpPr>
          <p:nvPr>
            <p:ph type="title"/>
          </p:nvPr>
        </p:nvSpPr>
        <p:spPr>
          <a:xfrm>
            <a:off x="485613" y="-132245"/>
            <a:ext cx="10972800" cy="1054040"/>
          </a:xfrm>
        </p:spPr>
        <p:txBody>
          <a:bodyPr/>
          <a:lstStyle/>
          <a:p>
            <a:pPr algn="ctr"/>
            <a:r>
              <a:rPr lang="en-US"/>
              <a:t>Transition Cohort Stats</a:t>
            </a:r>
          </a:p>
        </p:txBody>
      </p:sp>
      <p:pic>
        <p:nvPicPr>
          <p:cNvPr id="8" name="Picture 7">
            <a:extLst>
              <a:ext uri="{FF2B5EF4-FFF2-40B4-BE49-F238E27FC236}">
                <a16:creationId xmlns:a16="http://schemas.microsoft.com/office/drawing/2014/main" id="{AC4A231D-D954-6F41-8AD7-461BC629B51D}"/>
              </a:ext>
            </a:extLst>
          </p:cNvPr>
          <p:cNvPicPr>
            <a:picLocks noChangeAspect="1"/>
          </p:cNvPicPr>
          <p:nvPr/>
        </p:nvPicPr>
        <p:blipFill>
          <a:blip r:embed="rId3"/>
          <a:stretch>
            <a:fillRect/>
          </a:stretch>
        </p:blipFill>
        <p:spPr>
          <a:xfrm>
            <a:off x="0" y="921795"/>
            <a:ext cx="12507132" cy="6169878"/>
          </a:xfrm>
          <a:prstGeom prst="rect">
            <a:avLst/>
          </a:prstGeom>
        </p:spPr>
      </p:pic>
    </p:spTree>
    <p:extLst>
      <p:ext uri="{BB962C8B-B14F-4D97-AF65-F5344CB8AC3E}">
        <p14:creationId xmlns:p14="http://schemas.microsoft.com/office/powerpoint/2010/main" val="990545866"/>
      </p:ext>
    </p:extLst>
  </p:cSld>
  <p:clrMapOvr>
    <a:masterClrMapping/>
  </p:clrMapOvr>
</p:sld>
</file>

<file path=ppt/theme/theme1.xml><?xml version="1.0" encoding="utf-8"?>
<a:theme xmlns:a="http://schemas.openxmlformats.org/drawingml/2006/main" name="Splash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790f490-05f9-4979-838d-578dc65b2076">
      <Terms xmlns="http://schemas.microsoft.com/office/infopath/2007/PartnerControls"/>
    </lcf76f155ced4ddcb4097134ff3c332f>
    <TaxCatchAll xmlns="f9756116-95d7-40a2-a16d-8daf4a7346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4ADBBD508D6842B26DC2C1CB526E8E" ma:contentTypeVersion="14" ma:contentTypeDescription="Create a new document." ma:contentTypeScope="" ma:versionID="af428eeb61d30f47b709397c59a32b03">
  <xsd:schema xmlns:xsd="http://www.w3.org/2001/XMLSchema" xmlns:xs="http://www.w3.org/2001/XMLSchema" xmlns:p="http://schemas.microsoft.com/office/2006/metadata/properties" xmlns:ns2="8790f490-05f9-4979-838d-578dc65b2076" xmlns:ns3="f9756116-95d7-40a2-a16d-8daf4a7346ba" targetNamespace="http://schemas.microsoft.com/office/2006/metadata/properties" ma:root="true" ma:fieldsID="439824fd5b8027f52c3e72ad34cd37c4" ns2:_="" ns3:_="">
    <xsd:import namespace="8790f490-05f9-4979-838d-578dc65b2076"/>
    <xsd:import namespace="f9756116-95d7-40a2-a16d-8daf4a7346b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0f490-05f9-4979-838d-578dc65b20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756116-95d7-40a2-a16d-8daf4a7346b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7855a81-e090-4c54-8d33-101229f1fe71}" ma:internalName="TaxCatchAll" ma:showField="CatchAllData" ma:web="f9756116-95d7-40a2-a16d-8daf4a7346b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4F43C-20F0-4850-AA54-E9C42575C446}">
  <ds:schemaRefs>
    <ds:schemaRef ds:uri="http://schemas.microsoft.com/sharepoint/v3/contenttype/forms"/>
  </ds:schemaRefs>
</ds:datastoreItem>
</file>

<file path=customXml/itemProps2.xml><?xml version="1.0" encoding="utf-8"?>
<ds:datastoreItem xmlns:ds="http://schemas.openxmlformats.org/officeDocument/2006/customXml" ds:itemID="{BC5A19F7-9BD6-45FE-B10F-623FED3DBD05}">
  <ds:schemaRefs>
    <ds:schemaRef ds:uri="8790f490-05f9-4979-838d-578dc65b2076"/>
    <ds:schemaRef ds:uri="f9756116-95d7-40a2-a16d-8daf4a7346b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F6577A5-5470-45CF-AB9B-3566AA377192}">
  <ds:schemaRefs>
    <ds:schemaRef ds:uri="8790f490-05f9-4979-838d-578dc65b2076"/>
    <ds:schemaRef ds:uri="f9756116-95d7-40a2-a16d-8daf4a7346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17</Notes>
  <HiddenSlides>1</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SplashVTI</vt:lpstr>
      <vt:lpstr>Intersectionality of the Transitioning Veteran </vt:lpstr>
      <vt:lpstr>PowerPoint Presentation</vt:lpstr>
      <vt:lpstr>Topics of Discussion </vt:lpstr>
      <vt:lpstr>Former Life: Operations Specialist (Surface Warfare) 2nd Class Petty Officer</vt:lpstr>
      <vt:lpstr>What is a Veteran </vt:lpstr>
      <vt:lpstr>Veteran Norms</vt:lpstr>
      <vt:lpstr>PowerPoint Presentation</vt:lpstr>
      <vt:lpstr>U.S. Department of Veterans Affairs Office of Transition and Economic Development (TED)  </vt:lpstr>
      <vt:lpstr>Transition Cohort Stats</vt:lpstr>
      <vt:lpstr>What is the meaning of transition (interpersonal themes)? </vt:lpstr>
      <vt:lpstr>PowerPoint Presentation</vt:lpstr>
      <vt:lpstr>Cognitive Expectations (18-19)</vt:lpstr>
      <vt:lpstr>Cognitive Expectations (18-19) </vt:lpstr>
      <vt:lpstr>Emotional Development- Generativity versus stagnation - Erikson’s seventh stage, in which individuals leave a legacy of themselves to the next generation (generativity)   Active involvement in teaching/guiding the next generation   Stagnation involves not seeking outlets for involvement / being self-centered.   Guiding the next generation, or improving society in general or may be self- centered, isolated and unable to participate meaningfully in the world  </vt:lpstr>
      <vt:lpstr>How many identities do veterans have? </vt:lpstr>
      <vt:lpstr>Building Rapport - Discussion</vt:lpstr>
      <vt:lpstr>PowerPoint Presentation</vt:lpstr>
      <vt:lpstr>Discussion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Intersectionality of the Transitioning Veteran </dc:title>
  <dc:creator>Ahmad Bennett</dc:creator>
  <cp:revision>2</cp:revision>
  <dcterms:created xsi:type="dcterms:W3CDTF">2022-11-06T18:21:30Z</dcterms:created>
  <dcterms:modified xsi:type="dcterms:W3CDTF">2022-11-08T22:12:55Z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0x010100A34ADBBD508D6842B26DC2C1CB526E8E</vt:lpwstr>
  </property>
  <property fmtid="{D5CDD505-2E9C-101B-9397-08002B2CF9AE}" pid="3" name="MediaServiceImageTags">
    <vt:lpwstr/>
  </property>
</Properties>
</file>