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753600" cy="7315200"/>
  <p:notesSz cx="6858000" cy="9144000"/>
  <p:embeddedFontLst>
    <p:embeddedFont>
      <p:font typeface="Arimo" panose="020B0604020202020204" pitchFamily="34" charset="0"/>
      <p:regular r:id="rId23"/>
    </p:embeddedFont>
    <p:embeddedFont>
      <p:font typeface="Arimo Bold" panose="020B070402020202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idact Gothic" pitchFamily="2" charset="0"/>
      <p:regular r:id="rId30"/>
    </p:embeddedFont>
    <p:embeddedFont>
      <p:font typeface="Lora Bold" pitchFamily="2" charset="77"/>
      <p:regular r:id="rId31"/>
      <p:bold r:id="rId32"/>
    </p:embeddedFont>
    <p:embeddedFont>
      <p:font typeface="Nunito" pitchFamily="2" charset="77"/>
      <p:regular r:id="rId33"/>
      <p:bold r:id="rId34"/>
      <p:italic r:id="rId35"/>
      <p:boldItalic r:id="rId36"/>
    </p:embeddedFont>
    <p:embeddedFont>
      <p:font typeface="Open Sans 1" pitchFamily="2" charset="0"/>
      <p:regular r:id="rId37"/>
    </p:embeddedFont>
    <p:embeddedFont>
      <p:font typeface="Open Sans 1 Bold" pitchFamily="2" charset="0"/>
      <p:regular r:id="rId38"/>
      <p:bold r:id="rId39"/>
    </p:embeddedFont>
    <p:embeddedFont>
      <p:font typeface="Open Sans 2" panose="020B0606030504020204" pitchFamily="34" charset="0"/>
      <p:regular r:id="rId40"/>
    </p:embeddedFont>
    <p:embeddedFont>
      <p:font typeface="Oswald Bold" pitchFamily="2" charset="77"/>
      <p:regular r:id="rId41"/>
      <p:bold r:id="rId42"/>
    </p:embeddedFont>
    <p:embeddedFont>
      <p:font typeface="Raleway" pitchFamily="2" charset="77"/>
      <p:regular r:id="rId43"/>
      <p:bold r:id="rId44"/>
      <p:italic r:id="rId45"/>
      <p:boldItalic r:id="rId46"/>
    </p:embeddedFont>
    <p:embeddedFont>
      <p:font typeface="Raleway Bold" panose="020B0803030101060003" pitchFamily="34" charset="77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19" autoAdjust="0"/>
  </p:normalViewPr>
  <p:slideViewPr>
    <p:cSldViewPr>
      <p:cViewPr varScale="1">
        <p:scale>
          <a:sx n="102" d="100"/>
          <a:sy n="102" d="100"/>
        </p:scale>
        <p:origin x="172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398145"/>
            <a:ext cx="8080435" cy="561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4"/>
              </a:lnSpc>
            </a:pPr>
            <a:r>
              <a:rPr lang="en-US" sz="3170" spc="-79">
                <a:solidFill>
                  <a:srgbClr val="000000"/>
                </a:solidFill>
                <a:latin typeface="Didact Gothic"/>
              </a:rPr>
              <a:t>COPE, CALM &amp; CARE © </a:t>
            </a:r>
          </a:p>
          <a:p>
            <a:pPr algn="ctr">
              <a:lnSpc>
                <a:spcPts val="3804"/>
              </a:lnSpc>
            </a:pPr>
            <a:r>
              <a:rPr lang="en-US" sz="3170" spc="-79">
                <a:solidFill>
                  <a:srgbClr val="000000"/>
                </a:solidFill>
                <a:latin typeface="Didact Gothic"/>
              </a:rPr>
              <a:t>Skills Models for Resilience Building </a:t>
            </a:r>
          </a:p>
          <a:p>
            <a:pPr algn="ctr">
              <a:lnSpc>
                <a:spcPts val="5484"/>
              </a:lnSpc>
            </a:pPr>
            <a:endParaRPr lang="en-US" sz="3170" spc="-79">
              <a:solidFill>
                <a:srgbClr val="000000"/>
              </a:solidFill>
              <a:latin typeface="Didact Gothic"/>
            </a:endParaRPr>
          </a:p>
          <a:p>
            <a:pPr algn="ctr">
              <a:lnSpc>
                <a:spcPts val="4884"/>
              </a:lnSpc>
            </a:pPr>
            <a:r>
              <a:rPr lang="en-US" sz="4070" spc="-101">
                <a:solidFill>
                  <a:srgbClr val="000000"/>
                </a:solidFill>
                <a:latin typeface="Didact Gothic"/>
              </a:rPr>
              <a:t>COPE MODEL</a:t>
            </a:r>
          </a:p>
          <a:p>
            <a:pPr algn="ctr">
              <a:lnSpc>
                <a:spcPts val="4884"/>
              </a:lnSpc>
            </a:pPr>
            <a:endParaRPr lang="en-US" sz="4070" spc="-101">
              <a:solidFill>
                <a:srgbClr val="000000"/>
              </a:solidFill>
              <a:latin typeface="Didact Gothic"/>
            </a:endParaRPr>
          </a:p>
          <a:p>
            <a:pPr algn="ctr">
              <a:lnSpc>
                <a:spcPts val="3564"/>
              </a:lnSpc>
            </a:pPr>
            <a:r>
              <a:rPr lang="en-US" sz="2970" spc="-74">
                <a:solidFill>
                  <a:srgbClr val="000000"/>
                </a:solidFill>
                <a:latin typeface="Didact Gothic"/>
              </a:rPr>
              <a:t>Northwest MHTTC Learning Community</a:t>
            </a:r>
          </a:p>
          <a:p>
            <a:pPr algn="ctr">
              <a:lnSpc>
                <a:spcPts val="3564"/>
              </a:lnSpc>
            </a:pPr>
            <a:r>
              <a:rPr lang="en-US" sz="2970" spc="-74">
                <a:solidFill>
                  <a:srgbClr val="000000"/>
                </a:solidFill>
                <a:latin typeface="Didact Gothic"/>
              </a:rPr>
              <a:t>November 2nd, 2023</a:t>
            </a:r>
          </a:p>
          <a:p>
            <a:pPr algn="ctr">
              <a:lnSpc>
                <a:spcPts val="3564"/>
              </a:lnSpc>
            </a:pPr>
            <a:r>
              <a:rPr lang="en-US" sz="2970" spc="-74">
                <a:solidFill>
                  <a:srgbClr val="000000"/>
                </a:solidFill>
                <a:latin typeface="Didact Gothic"/>
              </a:rPr>
              <a:t>Kira Mauseth, Ph.D.</a:t>
            </a:r>
          </a:p>
          <a:p>
            <a:pPr algn="ctr">
              <a:lnSpc>
                <a:spcPts val="5484"/>
              </a:lnSpc>
            </a:pPr>
            <a:endParaRPr lang="en-US" sz="2970" spc="-74">
              <a:solidFill>
                <a:srgbClr val="000000"/>
              </a:solidFill>
              <a:latin typeface="Didact Gothic"/>
            </a:endParaRPr>
          </a:p>
          <a:p>
            <a:pPr algn="ctr">
              <a:lnSpc>
                <a:spcPts val="5484"/>
              </a:lnSpc>
            </a:pPr>
            <a:endParaRPr lang="en-US" sz="2970" spc="-74">
              <a:solidFill>
                <a:srgbClr val="000000"/>
              </a:solidFill>
              <a:latin typeface="Didact Gothic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17242" y="6877744"/>
            <a:ext cx="3308992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04"/>
              </a:lnSpc>
            </a:pPr>
            <a:r>
              <a:rPr lang="en-US" sz="1920" spc="76">
                <a:solidFill>
                  <a:srgbClr val="000000"/>
                </a:solidFill>
                <a:latin typeface="Didact Gothic"/>
              </a:rPr>
              <a:t>© 2020 Astrum Health, LLC.</a:t>
            </a:r>
          </a:p>
        </p:txBody>
      </p:sp>
      <p:sp>
        <p:nvSpPr>
          <p:cNvPr id="4" name="Freeform 4"/>
          <p:cNvSpPr/>
          <p:nvPr/>
        </p:nvSpPr>
        <p:spPr>
          <a:xfrm>
            <a:off x="1656661" y="5295988"/>
            <a:ext cx="6230154" cy="1443813"/>
          </a:xfrm>
          <a:custGeom>
            <a:avLst/>
            <a:gdLst/>
            <a:ahLst/>
            <a:cxnLst/>
            <a:rect l="l" t="t" r="r" b="b"/>
            <a:pathLst>
              <a:path w="6230154" h="1443813">
                <a:moveTo>
                  <a:pt x="0" y="0"/>
                </a:moveTo>
                <a:lnTo>
                  <a:pt x="6230153" y="0"/>
                </a:lnTo>
                <a:lnTo>
                  <a:pt x="6230153" y="1443814"/>
                </a:lnTo>
                <a:lnTo>
                  <a:pt x="0" y="144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38" b="-3938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7468" y="417338"/>
            <a:ext cx="839554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783" spc="-119">
                <a:solidFill>
                  <a:srgbClr val="00004D"/>
                </a:solidFill>
                <a:latin typeface="Didact Gothic"/>
              </a:rPr>
              <a:t>COPE:          P = PLANNING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7332" y="2077849"/>
            <a:ext cx="4519103" cy="381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spc="204">
                <a:solidFill>
                  <a:srgbClr val="212163"/>
                </a:solidFill>
                <a:latin typeface="Didact Gothic"/>
              </a:rPr>
              <a:t>Plan an alternative response. </a:t>
            </a:r>
          </a:p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spc="204">
                <a:solidFill>
                  <a:srgbClr val="212163"/>
                </a:solidFill>
                <a:latin typeface="Didact Gothic"/>
              </a:rPr>
              <a:t>Come up with several reasonable options and alternatives for your original reaction. </a:t>
            </a:r>
          </a:p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spc="204">
                <a:solidFill>
                  <a:srgbClr val="212163"/>
                </a:solidFill>
                <a:latin typeface="Didact Gothic"/>
              </a:rPr>
              <a:t>Prepare to choose and practice the new response, so that it becomes automatic.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55401" y="6939883"/>
            <a:ext cx="3206759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6"/>
              </a:lnSpc>
            </a:pPr>
            <a:r>
              <a:rPr lang="en-US" sz="1280" spc="51">
                <a:solidFill>
                  <a:srgbClr val="212163"/>
                </a:solidFill>
                <a:latin typeface="Didact Gothic"/>
              </a:rPr>
              <a:t>© 2020 Kira Mauseth, Ph.D.</a:t>
            </a:r>
          </a:p>
        </p:txBody>
      </p:sp>
      <p:sp>
        <p:nvSpPr>
          <p:cNvPr id="5" name="Freeform 5"/>
          <p:cNvSpPr/>
          <p:nvPr/>
        </p:nvSpPr>
        <p:spPr>
          <a:xfrm>
            <a:off x="5535267" y="1713773"/>
            <a:ext cx="3486813" cy="4538152"/>
          </a:xfrm>
          <a:custGeom>
            <a:avLst/>
            <a:gdLst/>
            <a:ahLst/>
            <a:cxnLst/>
            <a:rect l="l" t="t" r="r" b="b"/>
            <a:pathLst>
              <a:path w="3486813" h="4538152">
                <a:moveTo>
                  <a:pt x="0" y="0"/>
                </a:moveTo>
                <a:lnTo>
                  <a:pt x="3486813" y="0"/>
                </a:lnTo>
                <a:lnTo>
                  <a:pt x="3486813" y="4538152"/>
                </a:lnTo>
                <a:lnTo>
                  <a:pt x="0" y="45381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333" y="2546011"/>
            <a:ext cx="2757461" cy="3810542"/>
          </a:xfrm>
          <a:custGeom>
            <a:avLst/>
            <a:gdLst/>
            <a:ahLst/>
            <a:cxnLst/>
            <a:rect l="l" t="t" r="r" b="b"/>
            <a:pathLst>
              <a:path w="2757461" h="3810542">
                <a:moveTo>
                  <a:pt x="0" y="0"/>
                </a:moveTo>
                <a:lnTo>
                  <a:pt x="2757462" y="0"/>
                </a:lnTo>
                <a:lnTo>
                  <a:pt x="2757462" y="3810542"/>
                </a:lnTo>
                <a:lnTo>
                  <a:pt x="0" y="3810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779" r="-4147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77333" y="717459"/>
            <a:ext cx="8395548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7"/>
              </a:lnSpc>
            </a:pPr>
            <a:r>
              <a:rPr lang="en-US" sz="4906" spc="-122">
                <a:solidFill>
                  <a:srgbClr val="00004D"/>
                </a:solidFill>
                <a:latin typeface="Didact Gothic"/>
              </a:rPr>
              <a:t>COPE:      E = EXECUTING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83190" y="2346505"/>
            <a:ext cx="5128112" cy="42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4745" lvl="1" indent="-152373" algn="l">
              <a:lnSpc>
                <a:spcPts val="2841"/>
              </a:lnSpc>
              <a:buFont typeface="Arial"/>
              <a:buChar char="•"/>
            </a:pPr>
            <a:r>
              <a:rPr lang="en-US" sz="2367" spc="189">
                <a:solidFill>
                  <a:srgbClr val="212163"/>
                </a:solidFill>
                <a:latin typeface="Didact Gothic"/>
              </a:rPr>
              <a:t>Execute your plan to create the change you need in your life.  </a:t>
            </a:r>
          </a:p>
          <a:p>
            <a:pPr marL="304745" lvl="1" indent="-152373" algn="l">
              <a:lnSpc>
                <a:spcPts val="2841"/>
              </a:lnSpc>
              <a:buFont typeface="Arial"/>
              <a:buChar char="•"/>
            </a:pPr>
            <a:r>
              <a:rPr lang="en-US" sz="2367" spc="189">
                <a:solidFill>
                  <a:srgbClr val="212163"/>
                </a:solidFill>
                <a:latin typeface="Didact Gothic"/>
              </a:rPr>
              <a:t>Practice new or alternative thoughts, feelings and behaviors that will lead to a positive and healthy change in your outlook and way of doing things. </a:t>
            </a:r>
          </a:p>
          <a:p>
            <a:pPr marL="304745" lvl="1" indent="-152373" algn="l">
              <a:lnSpc>
                <a:spcPts val="2841"/>
              </a:lnSpc>
              <a:buFont typeface="Arial"/>
              <a:buChar char="•"/>
            </a:pPr>
            <a:r>
              <a:rPr lang="en-US" sz="2367" spc="189">
                <a:solidFill>
                  <a:srgbClr val="212163"/>
                </a:solidFill>
                <a:latin typeface="Didact Gothic"/>
              </a:rPr>
              <a:t>You have the power to be intentional about how you are coping!</a:t>
            </a:r>
          </a:p>
          <a:p>
            <a:pPr marL="304745" lvl="1" indent="-152373" algn="l">
              <a:lnSpc>
                <a:spcPts val="2841"/>
              </a:lnSpc>
            </a:pPr>
            <a:endParaRPr lang="en-US" sz="2367" spc="189">
              <a:solidFill>
                <a:srgbClr val="212163"/>
              </a:solidFill>
              <a:latin typeface="Didact Goth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123146" y="6939882"/>
            <a:ext cx="3539014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6"/>
              </a:lnSpc>
            </a:pPr>
            <a:r>
              <a:rPr lang="en-US" sz="1280" spc="51">
                <a:solidFill>
                  <a:srgbClr val="212163"/>
                </a:solidFill>
                <a:latin typeface="Didact Gothic"/>
              </a:rPr>
              <a:t>© 2020 Kira Mauseth, Ph.D.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9133" y="299947"/>
            <a:ext cx="8672947" cy="691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95"/>
              </a:lnSpc>
            </a:pPr>
            <a:r>
              <a:rPr lang="en-US" sz="2079" spc="83">
                <a:solidFill>
                  <a:srgbClr val="000000"/>
                </a:solidFill>
                <a:latin typeface="Didact Gothic"/>
              </a:rPr>
              <a:t>Practice COPE by identifying a scenario where your automatic reaction might be causing a problem for you. Start by describing the issue.</a:t>
            </a:r>
          </a:p>
          <a:p>
            <a:pPr algn="just">
              <a:lnSpc>
                <a:spcPts val="2495"/>
              </a:lnSpc>
            </a:pPr>
            <a:endParaRPr lang="en-US" sz="2079" spc="83">
              <a:solidFill>
                <a:srgbClr val="000000"/>
              </a:solidFill>
              <a:latin typeface="Didact Gothic"/>
            </a:endParaRPr>
          </a:p>
          <a:p>
            <a:pPr algn="just">
              <a:lnSpc>
                <a:spcPts val="2495"/>
              </a:lnSpc>
            </a:pPr>
            <a:r>
              <a:rPr lang="en-US" sz="2079" spc="83">
                <a:solidFill>
                  <a:srgbClr val="000000"/>
                </a:solidFill>
                <a:latin typeface="Didact Gothic"/>
              </a:rPr>
              <a:t>Scenario: </a:t>
            </a:r>
          </a:p>
          <a:p>
            <a:pPr algn="just">
              <a:lnSpc>
                <a:spcPts val="2495"/>
              </a:lnSpc>
            </a:pPr>
            <a:endParaRPr lang="en-US" sz="2079" spc="83">
              <a:solidFill>
                <a:srgbClr val="000000"/>
              </a:solidFill>
              <a:latin typeface="Didact Gothic"/>
            </a:endParaRPr>
          </a:p>
          <a:p>
            <a:pPr algn="just">
              <a:lnSpc>
                <a:spcPts val="2495"/>
              </a:lnSpc>
            </a:pPr>
            <a:endParaRPr lang="en-US" sz="2079" spc="83">
              <a:solidFill>
                <a:srgbClr val="000000"/>
              </a:solidFill>
              <a:latin typeface="Didact Gothic"/>
            </a:endParaRPr>
          </a:p>
          <a:p>
            <a:pPr algn="just">
              <a:lnSpc>
                <a:spcPts val="2495"/>
              </a:lnSpc>
            </a:pPr>
            <a:r>
              <a:rPr lang="en-US" sz="2079" spc="83">
                <a:solidFill>
                  <a:srgbClr val="000000"/>
                </a:solidFill>
                <a:latin typeface="Didact Gothic"/>
              </a:rPr>
              <a:t>Then, practice The COPE thinking skills:</a:t>
            </a:r>
          </a:p>
          <a:p>
            <a:pPr algn="just">
              <a:lnSpc>
                <a:spcPts val="2495"/>
              </a:lnSpc>
            </a:pPr>
            <a:endParaRPr lang="en-US" sz="2079" spc="83">
              <a:solidFill>
                <a:srgbClr val="000000"/>
              </a:solidFill>
              <a:latin typeface="Didact Gothic"/>
            </a:endParaRPr>
          </a:p>
          <a:p>
            <a:pPr>
              <a:lnSpc>
                <a:spcPts val="2495"/>
              </a:lnSpc>
            </a:pPr>
            <a:r>
              <a:rPr lang="en-US" sz="2079" spc="83">
                <a:solidFill>
                  <a:srgbClr val="000000"/>
                </a:solidFill>
                <a:latin typeface="Didact Gothic"/>
              </a:rPr>
              <a:t>C: Check for automatic reaction (thought) that you have regularly and that causes trouble for you because of the way the thought makes you feel or act:</a:t>
            </a:r>
          </a:p>
          <a:p>
            <a:pPr>
              <a:lnSpc>
                <a:spcPts val="2495"/>
              </a:lnSpc>
            </a:pPr>
            <a:endParaRPr lang="en-US" sz="2079" spc="83">
              <a:solidFill>
                <a:srgbClr val="000000"/>
              </a:solidFill>
              <a:latin typeface="Didact Gothic"/>
            </a:endParaRPr>
          </a:p>
          <a:p>
            <a:pPr>
              <a:lnSpc>
                <a:spcPts val="2495"/>
              </a:lnSpc>
            </a:pPr>
            <a:r>
              <a:rPr lang="en-US" sz="2079" spc="83">
                <a:solidFill>
                  <a:srgbClr val="000000"/>
                </a:solidFill>
                <a:latin typeface="Didact Gothic"/>
              </a:rPr>
              <a:t>O: Observe the emotion and the behavior that are connected to the thought: </a:t>
            </a:r>
          </a:p>
          <a:p>
            <a:pPr>
              <a:lnSpc>
                <a:spcPts val="2495"/>
              </a:lnSpc>
            </a:pPr>
            <a:endParaRPr lang="en-US" sz="2079" spc="83">
              <a:solidFill>
                <a:srgbClr val="000000"/>
              </a:solidFill>
              <a:latin typeface="Didact Gothic"/>
            </a:endParaRPr>
          </a:p>
          <a:p>
            <a:pPr>
              <a:lnSpc>
                <a:spcPts val="2495"/>
              </a:lnSpc>
            </a:pPr>
            <a:r>
              <a:rPr lang="en-US" sz="2079" spc="83">
                <a:solidFill>
                  <a:srgbClr val="000000"/>
                </a:solidFill>
                <a:latin typeface="Didact Gothic"/>
              </a:rPr>
              <a:t>P: Plan for a new, reasonable response or thought to try in the same scenario:</a:t>
            </a:r>
          </a:p>
          <a:p>
            <a:pPr>
              <a:lnSpc>
                <a:spcPts val="2495"/>
              </a:lnSpc>
            </a:pPr>
            <a:endParaRPr lang="en-US" sz="2079" spc="83">
              <a:solidFill>
                <a:srgbClr val="000000"/>
              </a:solidFill>
              <a:latin typeface="Didact Gothic"/>
            </a:endParaRPr>
          </a:p>
          <a:p>
            <a:pPr algn="just">
              <a:lnSpc>
                <a:spcPts val="2495"/>
              </a:lnSpc>
            </a:pPr>
            <a:r>
              <a:rPr lang="en-US" sz="2079" spc="83">
                <a:solidFill>
                  <a:srgbClr val="000000"/>
                </a:solidFill>
                <a:latin typeface="Didact Gothic"/>
              </a:rPr>
              <a:t>E: Execute your new plan by practicing the new thought response, which will then lead to a new feeling and behavior:</a:t>
            </a:r>
          </a:p>
          <a:p>
            <a:pPr algn="just">
              <a:lnSpc>
                <a:spcPts val="2495"/>
              </a:lnSpc>
            </a:pPr>
            <a:endParaRPr lang="en-US" sz="2079" spc="83">
              <a:solidFill>
                <a:srgbClr val="000000"/>
              </a:solidFill>
              <a:latin typeface="Didact Gothic"/>
            </a:endParaRPr>
          </a:p>
          <a:p>
            <a:pPr algn="just">
              <a:lnSpc>
                <a:spcPts val="2495"/>
              </a:lnSpc>
              <a:spcBef>
                <a:spcPct val="0"/>
              </a:spcBef>
            </a:pPr>
            <a:endParaRPr lang="en-US" sz="2079" spc="83">
              <a:solidFill>
                <a:srgbClr val="000000"/>
              </a:solidFill>
              <a:latin typeface="Didact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61" r="-646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4774" y="1390650"/>
            <a:ext cx="8573187" cy="592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5"/>
              </a:lnSpc>
            </a:pPr>
            <a:r>
              <a:rPr lang="en-US" sz="1979" spc="79">
                <a:solidFill>
                  <a:srgbClr val="000000"/>
                </a:solidFill>
                <a:latin typeface="Arimo"/>
              </a:rPr>
              <a:t>F</a:t>
            </a:r>
            <a:r>
              <a:rPr lang="en-US" sz="1979" spc="79">
                <a:solidFill>
                  <a:srgbClr val="000000"/>
                </a:solidFill>
                <a:latin typeface="Arimo Bold"/>
              </a:rPr>
              <a:t>or older kids (10+): Sometimes, imagining a special place where you feel safe and calm can help you feel that way when your worry thoughts take over. (Help kids to imagine and then describe a physical place- maybe their room, the beach, a special fort, or any other place where they usually feel calm and safe. </a:t>
            </a:r>
          </a:p>
          <a:p>
            <a:pPr>
              <a:lnSpc>
                <a:spcPts val="2375"/>
              </a:lnSpc>
            </a:pPr>
            <a:endParaRPr lang="en-US" sz="1979" spc="79">
              <a:solidFill>
                <a:srgbClr val="000000"/>
              </a:solidFill>
              <a:latin typeface="Arimo Bold"/>
            </a:endParaRPr>
          </a:p>
          <a:p>
            <a:pPr>
              <a:lnSpc>
                <a:spcPts val="2375"/>
              </a:lnSpc>
            </a:pPr>
            <a:r>
              <a:rPr lang="en-US" sz="1979" spc="79">
                <a:solidFill>
                  <a:srgbClr val="000000"/>
                </a:solidFill>
                <a:latin typeface="Arimo Bold"/>
              </a:rPr>
              <a:t>Have them practice taking their mind to that place for a few minutes when they feel angry or overwhelmed). If you want to try this, please tell me about a place that you feel safe and calm- maybe your room, or a special fort, or place you have visited? (ask them to describe what they see, hear, and even what it smells like to get them to connect to that place). </a:t>
            </a:r>
          </a:p>
          <a:p>
            <a:pPr>
              <a:lnSpc>
                <a:spcPts val="2375"/>
              </a:lnSpc>
            </a:pPr>
            <a:endParaRPr lang="en-US" sz="1979" spc="79">
              <a:solidFill>
                <a:srgbClr val="000000"/>
              </a:solidFill>
              <a:latin typeface="Arimo Bold"/>
            </a:endParaRPr>
          </a:p>
          <a:p>
            <a:pPr>
              <a:lnSpc>
                <a:spcPts val="2375"/>
              </a:lnSpc>
            </a:pPr>
            <a:r>
              <a:rPr lang="en-US" sz="1979" spc="79">
                <a:solidFill>
                  <a:srgbClr val="000000"/>
                </a:solidFill>
                <a:latin typeface="Arimo Bold"/>
              </a:rPr>
              <a:t>When your worry thoughts start to take over, you can take a break from them by going to this place in your mind. Just imagine all the things about it that you just told me, take some deep breaths, and give yourself a few minutes. Then, after you feel better, go back to what you were doing. Learning how to control what you are thinking about will help you feel much better!</a:t>
            </a:r>
          </a:p>
          <a:p>
            <a:pPr>
              <a:lnSpc>
                <a:spcPts val="2375"/>
              </a:lnSpc>
              <a:spcBef>
                <a:spcPct val="0"/>
              </a:spcBef>
            </a:pPr>
            <a:endParaRPr lang="en-US" sz="1979" spc="79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44523" y="308418"/>
            <a:ext cx="7213690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Nunito"/>
              </a:rPr>
              <a:t>COPE (c)  for Kids and Teens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80906" y="731520"/>
            <a:ext cx="7808413" cy="488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spc="159">
                <a:solidFill>
                  <a:srgbClr val="000000"/>
                </a:solidFill>
                <a:latin typeface="Didact Gothic"/>
              </a:rPr>
              <a:t>QUESTIONS FOR DISCUSSION:</a:t>
            </a:r>
          </a:p>
          <a:p>
            <a:pPr>
              <a:lnSpc>
                <a:spcPts val="4799"/>
              </a:lnSpc>
            </a:pPr>
            <a:endParaRPr lang="en-US" sz="3999" spc="159">
              <a:solidFill>
                <a:srgbClr val="000000"/>
              </a:solidFill>
              <a:latin typeface="Didact Gothic"/>
            </a:endParaRPr>
          </a:p>
          <a:p>
            <a:pPr marL="582936" lvl="1" indent="-291468">
              <a:lnSpc>
                <a:spcPts val="3240"/>
              </a:lnSpc>
              <a:buFont typeface="Arial"/>
              <a:buChar char="•"/>
            </a:pPr>
            <a:r>
              <a:rPr lang="en-US" sz="2700" spc="108">
                <a:solidFill>
                  <a:srgbClr val="000000"/>
                </a:solidFill>
                <a:latin typeface="Didact Gothic"/>
              </a:rPr>
              <a:t>How much of your “down” or “off” time do you spend doing things that are oriented around “escape / avoidance” vs “restoration” of your self and your energy?</a:t>
            </a:r>
          </a:p>
          <a:p>
            <a:pPr marL="582936" lvl="1" indent="-291468">
              <a:lnSpc>
                <a:spcPts val="3240"/>
              </a:lnSpc>
              <a:buFont typeface="Arial"/>
              <a:buChar char="•"/>
            </a:pPr>
            <a:r>
              <a:rPr lang="en-US" sz="2700" spc="108">
                <a:solidFill>
                  <a:srgbClr val="000000"/>
                </a:solidFill>
                <a:latin typeface="Didact Gothic"/>
              </a:rPr>
              <a:t>What are some of your “go-to” activities in your down time?</a:t>
            </a:r>
          </a:p>
          <a:p>
            <a:pPr marL="582936" lvl="1" indent="-291468">
              <a:lnSpc>
                <a:spcPts val="3240"/>
              </a:lnSpc>
              <a:buFont typeface="Arial"/>
              <a:buChar char="•"/>
            </a:pPr>
            <a:r>
              <a:rPr lang="en-US" sz="2700" spc="108">
                <a:solidFill>
                  <a:srgbClr val="000000"/>
                </a:solidFill>
                <a:latin typeface="Didact Gothic"/>
              </a:rPr>
              <a:t>Are you able to identify what it is that you get OUT of those activities? Eg: confidence, connection, joy, energy?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22647" y="3207492"/>
            <a:ext cx="4215532" cy="3892812"/>
          </a:xfrm>
          <a:custGeom>
            <a:avLst/>
            <a:gdLst/>
            <a:ahLst/>
            <a:cxnLst/>
            <a:rect l="l" t="t" r="r" b="b"/>
            <a:pathLst>
              <a:path w="4215532" h="3892812">
                <a:moveTo>
                  <a:pt x="0" y="0"/>
                </a:moveTo>
                <a:lnTo>
                  <a:pt x="4215532" y="0"/>
                </a:lnTo>
                <a:lnTo>
                  <a:pt x="4215532" y="3892812"/>
                </a:lnTo>
                <a:lnTo>
                  <a:pt x="0" y="389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6081" y="3894630"/>
            <a:ext cx="4624947" cy="2518535"/>
          </a:xfrm>
          <a:custGeom>
            <a:avLst/>
            <a:gdLst/>
            <a:ahLst/>
            <a:cxnLst/>
            <a:rect l="l" t="t" r="r" b="b"/>
            <a:pathLst>
              <a:path w="4624947" h="2518535">
                <a:moveTo>
                  <a:pt x="0" y="0"/>
                </a:moveTo>
                <a:lnTo>
                  <a:pt x="4624947" y="0"/>
                </a:lnTo>
                <a:lnTo>
                  <a:pt x="4624947" y="2518535"/>
                </a:lnTo>
                <a:lnTo>
                  <a:pt x="0" y="251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8456" y="447026"/>
            <a:ext cx="4820197" cy="2760466"/>
          </a:xfrm>
          <a:custGeom>
            <a:avLst/>
            <a:gdLst/>
            <a:ahLst/>
            <a:cxnLst/>
            <a:rect l="l" t="t" r="r" b="b"/>
            <a:pathLst>
              <a:path w="4820197" h="2760466">
                <a:moveTo>
                  <a:pt x="0" y="0"/>
                </a:moveTo>
                <a:lnTo>
                  <a:pt x="4820197" y="0"/>
                </a:lnTo>
                <a:lnTo>
                  <a:pt x="4820197" y="2760466"/>
                </a:lnTo>
                <a:lnTo>
                  <a:pt x="0" y="2760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18965" y="731520"/>
            <a:ext cx="4022895" cy="1851446"/>
          </a:xfrm>
          <a:custGeom>
            <a:avLst/>
            <a:gdLst/>
            <a:ahLst/>
            <a:cxnLst/>
            <a:rect l="l" t="t" r="r" b="b"/>
            <a:pathLst>
              <a:path w="4022895" h="1851446">
                <a:moveTo>
                  <a:pt x="0" y="0"/>
                </a:moveTo>
                <a:lnTo>
                  <a:pt x="4022896" y="0"/>
                </a:lnTo>
                <a:lnTo>
                  <a:pt x="4022896" y="1851446"/>
                </a:lnTo>
                <a:lnTo>
                  <a:pt x="0" y="1851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11"/>
          <a:stretch>
            <a:fillRect/>
          </a:stretch>
        </p:blipFill>
        <p:spPr>
          <a:xfrm>
            <a:off x="946404" y="5604129"/>
            <a:ext cx="1176543" cy="149878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4752716" y="5752592"/>
            <a:ext cx="1595727" cy="1511951"/>
          </a:xfrm>
          <a:custGeom>
            <a:avLst/>
            <a:gdLst/>
            <a:ahLst/>
            <a:cxnLst/>
            <a:rect l="l" t="t" r="r" b="b"/>
            <a:pathLst>
              <a:path w="1595727" h="1511951">
                <a:moveTo>
                  <a:pt x="0" y="0"/>
                </a:moveTo>
                <a:lnTo>
                  <a:pt x="1595727" y="0"/>
                </a:lnTo>
                <a:lnTo>
                  <a:pt x="1595727" y="1511951"/>
                </a:lnTo>
                <a:lnTo>
                  <a:pt x="0" y="1511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71406" y="5752592"/>
            <a:ext cx="1550674" cy="1463449"/>
          </a:xfrm>
          <a:custGeom>
            <a:avLst/>
            <a:gdLst/>
            <a:ahLst/>
            <a:cxnLst/>
            <a:rect l="l" t="t" r="r" b="b"/>
            <a:pathLst>
              <a:path w="1550674" h="1463449">
                <a:moveTo>
                  <a:pt x="0" y="0"/>
                </a:moveTo>
                <a:lnTo>
                  <a:pt x="1550674" y="0"/>
                </a:lnTo>
                <a:lnTo>
                  <a:pt x="1550674" y="1463449"/>
                </a:lnTo>
                <a:lnTo>
                  <a:pt x="0" y="14634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50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202" y="779145"/>
            <a:ext cx="9647197" cy="48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8"/>
              </a:lnSpc>
            </a:pPr>
            <a:r>
              <a:rPr lang="en-US" sz="3479">
                <a:solidFill>
                  <a:srgbClr val="131705"/>
                </a:solidFill>
                <a:latin typeface="Open Sans 1 Bold"/>
              </a:rPr>
              <a:t>Active Coping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2038" y="1765782"/>
            <a:ext cx="1812544" cy="232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9"/>
              </a:lnSpc>
            </a:pPr>
            <a:r>
              <a:rPr lang="en-US" sz="1648">
                <a:solidFill>
                  <a:srgbClr val="131705"/>
                </a:solidFill>
                <a:latin typeface="Arimo Bold"/>
              </a:rPr>
              <a:t>ANXIETY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2038" y="2477186"/>
            <a:ext cx="2205274" cy="2660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4526" lvl="2" indent="-131509" algn="l">
              <a:lnSpc>
                <a:spcPts val="2138"/>
              </a:lnSpc>
              <a:buFont typeface="Arial"/>
              <a:buChar char="⚬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Sensory interventions:</a:t>
            </a:r>
          </a:p>
          <a:p>
            <a:pPr marL="558546" lvl="3" indent="-139636" algn="l">
              <a:lnSpc>
                <a:spcPts val="2138"/>
              </a:lnSpc>
              <a:buFont typeface="Arial"/>
              <a:buChar char="￭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Frozen orange, ice</a:t>
            </a:r>
          </a:p>
          <a:p>
            <a:pPr marL="558546" lvl="3" indent="-139636" algn="l">
              <a:lnSpc>
                <a:spcPts val="2138"/>
              </a:lnSpc>
              <a:buFont typeface="Arial"/>
              <a:buChar char="￭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Music</a:t>
            </a:r>
          </a:p>
          <a:p>
            <a:pPr marL="558546" lvl="3" indent="-139636" algn="l">
              <a:lnSpc>
                <a:spcPts val="2138"/>
              </a:lnSpc>
              <a:buFont typeface="Arial"/>
              <a:buChar char="￭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Shower</a:t>
            </a:r>
          </a:p>
          <a:p>
            <a:pPr marL="558546" lvl="3" indent="-139636" algn="l">
              <a:lnSpc>
                <a:spcPts val="2138"/>
              </a:lnSpc>
              <a:buFont typeface="Arial"/>
              <a:buChar char="￭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Fuzzy slippers </a:t>
            </a:r>
          </a:p>
          <a:p>
            <a:pPr marL="394526" lvl="2" indent="-131509" algn="l">
              <a:lnSpc>
                <a:spcPts val="2138"/>
              </a:lnSpc>
              <a:buFont typeface="Arial"/>
              <a:buChar char="⚬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Apps</a:t>
            </a:r>
          </a:p>
          <a:p>
            <a:pPr marL="394526" lvl="2" indent="-131509" algn="l">
              <a:lnSpc>
                <a:spcPts val="2138"/>
              </a:lnSpc>
              <a:buFont typeface="Arial"/>
              <a:buChar char="⚬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Breathing = calming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46444" y="1765782"/>
            <a:ext cx="1812544" cy="232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9"/>
              </a:lnSpc>
            </a:pPr>
            <a:r>
              <a:rPr lang="en-US" sz="1648">
                <a:solidFill>
                  <a:srgbClr val="131705"/>
                </a:solidFill>
                <a:latin typeface="Arimo Bold"/>
              </a:rPr>
              <a:t>EXHAUSTION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55375" y="2564283"/>
            <a:ext cx="2194683" cy="292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5100" lvl="2" indent="-138367" algn="l">
              <a:lnSpc>
                <a:spcPts val="2138"/>
              </a:lnSpc>
              <a:buFont typeface="Arial"/>
              <a:buChar char="⚬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Sleep hygiene</a:t>
            </a:r>
          </a:p>
          <a:p>
            <a:pPr marL="558546" lvl="3" indent="-139636" algn="l">
              <a:lnSpc>
                <a:spcPts val="2138"/>
              </a:lnSpc>
              <a:buFont typeface="Arial"/>
              <a:buChar char="￭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Same bed and wake times</a:t>
            </a:r>
          </a:p>
          <a:p>
            <a:pPr marL="558546" lvl="3" indent="-139636" algn="l">
              <a:lnSpc>
                <a:spcPts val="2138"/>
              </a:lnSpc>
              <a:buFont typeface="Arial"/>
              <a:buChar char="￭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Alcohol and sugar considerations</a:t>
            </a:r>
          </a:p>
          <a:p>
            <a:pPr marL="558546" lvl="3" indent="-139636" algn="l">
              <a:lnSpc>
                <a:spcPts val="2138"/>
              </a:lnSpc>
              <a:buFont typeface="Arial"/>
              <a:buChar char="￭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Notepad (not phone or laptop)</a:t>
            </a:r>
          </a:p>
          <a:p>
            <a:pPr marL="415100" lvl="2" indent="-138367" algn="l">
              <a:lnSpc>
                <a:spcPts val="2138"/>
              </a:lnSpc>
              <a:buFont typeface="Arial"/>
              <a:buChar char="⚬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Apps</a:t>
            </a:r>
          </a:p>
          <a:p>
            <a:pPr marL="415100" lvl="2" indent="-138367" algn="l">
              <a:lnSpc>
                <a:spcPts val="2138"/>
              </a:lnSpc>
              <a:buFont typeface="Arial"/>
              <a:buChar char="⚬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Boundaries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11902" y="1697855"/>
            <a:ext cx="1812544" cy="232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9"/>
              </a:lnSpc>
            </a:pPr>
            <a:r>
              <a:rPr lang="en-US" sz="1648">
                <a:solidFill>
                  <a:srgbClr val="131705"/>
                </a:solidFill>
                <a:latin typeface="Arimo Bold"/>
              </a:rPr>
              <a:t>DEPRESSION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49502" y="2564283"/>
            <a:ext cx="2737345" cy="292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5100" lvl="2" indent="-138367" algn="l">
              <a:lnSpc>
                <a:spcPts val="2138"/>
              </a:lnSpc>
              <a:buFont typeface="Arial"/>
              <a:buChar char="⚬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Behavioral activation: Small steps</a:t>
            </a:r>
          </a:p>
          <a:p>
            <a:pPr marL="415100" lvl="2" indent="-138367" algn="l">
              <a:lnSpc>
                <a:spcPts val="2138"/>
              </a:lnSpc>
              <a:buFont typeface="Arial"/>
              <a:buChar char="⚬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Get a “this makes me feel better” list made on a good day</a:t>
            </a:r>
          </a:p>
          <a:p>
            <a:pPr marL="558546" lvl="3" indent="-139636" algn="l">
              <a:lnSpc>
                <a:spcPts val="2138"/>
              </a:lnSpc>
              <a:buFont typeface="Arial"/>
              <a:buChar char="￭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5 minutes to 5 hours</a:t>
            </a:r>
          </a:p>
          <a:p>
            <a:pPr marL="415100" lvl="2" indent="-138367" algn="l">
              <a:lnSpc>
                <a:spcPts val="2138"/>
              </a:lnSpc>
              <a:buFont typeface="Arial"/>
              <a:buChar char="⚬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Movement of any kind</a:t>
            </a:r>
          </a:p>
          <a:p>
            <a:pPr marL="415100" lvl="2" indent="-138367" algn="l">
              <a:lnSpc>
                <a:spcPts val="2138"/>
              </a:lnSpc>
              <a:buFont typeface="Arial"/>
              <a:buChar char="⚬"/>
            </a:pPr>
            <a:r>
              <a:rPr lang="en-US" sz="1800">
                <a:solidFill>
                  <a:srgbClr val="303811"/>
                </a:solidFill>
                <a:latin typeface="Open Sans 1"/>
              </a:rPr>
              <a:t>Connection and support from others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62306" y="1891659"/>
            <a:ext cx="6212362" cy="219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Nunito"/>
              </a:rPr>
              <a:t>Using an active coping plan is one of the most effective ways to divert symptoms of distress away from pathological conditions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2477" y="2056811"/>
            <a:ext cx="9365794" cy="4178472"/>
          </a:xfrm>
          <a:custGeom>
            <a:avLst/>
            <a:gdLst/>
            <a:ahLst/>
            <a:cxnLst/>
            <a:rect l="l" t="t" r="r" b="b"/>
            <a:pathLst>
              <a:path w="9365794" h="4178472">
                <a:moveTo>
                  <a:pt x="0" y="0"/>
                </a:moveTo>
                <a:lnTo>
                  <a:pt x="9365794" y="0"/>
                </a:lnTo>
                <a:lnTo>
                  <a:pt x="9365794" y="4178472"/>
                </a:lnTo>
                <a:lnTo>
                  <a:pt x="0" y="4178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4768">
            <a:off x="1214116" y="5795302"/>
            <a:ext cx="7325367" cy="0"/>
          </a:xfrm>
          <a:prstGeom prst="line">
            <a:avLst/>
          </a:prstGeom>
          <a:ln w="9525" cap="rnd">
            <a:solidFill>
              <a:srgbClr val="1A3260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359130" y="1082612"/>
            <a:ext cx="6736080" cy="798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8"/>
              </a:lnSpc>
            </a:pPr>
            <a:r>
              <a:rPr lang="en-US" sz="2924">
                <a:solidFill>
                  <a:srgbClr val="000000"/>
                </a:solidFill>
                <a:latin typeface="Open Sans 2"/>
              </a:rPr>
              <a:t>CREATING A (good) COPING PLAN:</a:t>
            </a:r>
          </a:p>
          <a:p>
            <a:pPr algn="l">
              <a:lnSpc>
                <a:spcPts val="3158"/>
              </a:lnSpc>
            </a:pPr>
            <a:r>
              <a:rPr lang="en-US" sz="2924">
                <a:solidFill>
                  <a:srgbClr val="000000"/>
                </a:solidFill>
                <a:latin typeface="Raleway Bold"/>
              </a:rPr>
              <a:t>General Considerations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04219" y="2524755"/>
            <a:ext cx="6624596" cy="3185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6178" lvl="1" indent="-133089" algn="l">
              <a:lnSpc>
                <a:spcPts val="3180"/>
              </a:lnSpc>
              <a:buFont typeface="Arial"/>
              <a:buChar char="•"/>
            </a:pPr>
            <a:r>
              <a:rPr lang="en-US" sz="2208">
                <a:solidFill>
                  <a:srgbClr val="000000"/>
                </a:solidFill>
                <a:latin typeface="Raleway"/>
              </a:rPr>
              <a:t>Anticipation of our ‘exposures’ to stressful events, as well as creating and working a deterrent plan is one of the most effective ways of reducing symptoms and new incidents of disorder. </a:t>
            </a:r>
          </a:p>
          <a:p>
            <a:pPr marL="263821" lvl="1" indent="-131911" algn="l">
              <a:lnSpc>
                <a:spcPts val="3148"/>
              </a:lnSpc>
              <a:buFont typeface="Arial"/>
              <a:buChar char="•"/>
            </a:pPr>
            <a:r>
              <a:rPr lang="en-US" sz="2186">
                <a:solidFill>
                  <a:srgbClr val="000000"/>
                </a:solidFill>
                <a:latin typeface="Raleway"/>
              </a:rPr>
              <a:t>Let’s take a note from not making “new years resolutions” and set the right kinds of goals (hint: they have to be achievable).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4768">
            <a:off x="1214116" y="5795302"/>
            <a:ext cx="7325367" cy="0"/>
          </a:xfrm>
          <a:prstGeom prst="line">
            <a:avLst/>
          </a:prstGeom>
          <a:ln w="9525" cap="rnd">
            <a:solidFill>
              <a:srgbClr val="5A9DC0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42845"/>
              </p:ext>
            </p:extLst>
          </p:nvPr>
        </p:nvGraphicFramePr>
        <p:xfrm>
          <a:off x="1214119" y="1676400"/>
          <a:ext cx="7620001" cy="4190571"/>
        </p:xfrm>
        <a:graphic>
          <a:graphicData uri="http://schemas.openxmlformats.org/drawingml/2006/table">
            <a:tbl>
              <a:tblPr/>
              <a:tblGrid>
                <a:gridCol w="112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8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55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2065">
                <a:tc>
                  <a:txBody>
                    <a:bodyPr/>
                    <a:lstStyle/>
                    <a:p>
                      <a:pPr algn="l">
                        <a:lnSpc>
                          <a:spcPts val="1620"/>
                        </a:lnSpc>
                        <a:defRPr/>
                      </a:pPr>
                      <a:r>
                        <a:rPr lang="en-US" sz="1350" b="1" dirty="0">
                          <a:solidFill>
                            <a:srgbClr val="000000"/>
                          </a:solidFill>
                          <a:latin typeface="Raleway"/>
                        </a:rPr>
                        <a:t>Concern</a:t>
                      </a:r>
                      <a:endParaRPr lang="en-US" sz="1100" b="1" dirty="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000000"/>
                          </a:solidFill>
                          <a:latin typeface="Raleway Bold"/>
                        </a:rPr>
                        <a:t>Indicators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9"/>
                        </a:lnSpc>
                        <a:defRPr/>
                      </a:pPr>
                      <a:r>
                        <a:rPr lang="en-US" sz="1424">
                          <a:solidFill>
                            <a:srgbClr val="000000"/>
                          </a:solidFill>
                          <a:latin typeface="Raleway Bold"/>
                        </a:rPr>
                        <a:t>People resources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0"/>
                        </a:lnSpc>
                        <a:defRPr/>
                      </a:pPr>
                      <a:r>
                        <a:rPr lang="en-US" sz="1350" b="1" dirty="0">
                          <a:solidFill>
                            <a:srgbClr val="000000"/>
                          </a:solidFill>
                          <a:latin typeface="Raleway"/>
                        </a:rPr>
                        <a:t>Coping Option(s)</a:t>
                      </a:r>
                      <a:endParaRPr lang="en-US" sz="1100" b="1" dirty="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0"/>
                        </a:lnSpc>
                        <a:defRPr/>
                      </a:pPr>
                      <a:r>
                        <a:rPr lang="en-US" sz="1350" b="1" dirty="0">
                          <a:solidFill>
                            <a:srgbClr val="000000"/>
                          </a:solidFill>
                          <a:latin typeface="Raleway"/>
                        </a:rPr>
                        <a:t>Length of time or resource needed</a:t>
                      </a:r>
                      <a:endParaRPr lang="en-US" sz="1100" b="1" dirty="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0"/>
                        </a:lnSpc>
                        <a:defRPr/>
                      </a:pPr>
                      <a:r>
                        <a:rPr lang="en-US" sz="1350" b="1" dirty="0">
                          <a:solidFill>
                            <a:srgbClr val="000000"/>
                          </a:solidFill>
                          <a:latin typeface="Raleway"/>
                        </a:rPr>
                        <a:t>Other info or resources needed</a:t>
                      </a:r>
                      <a:endParaRPr lang="en-US" sz="1100" b="1" dirty="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932">
                <a:tc>
                  <a:txBody>
                    <a:bodyPr/>
                    <a:lstStyle/>
                    <a:p>
                      <a:pPr algn="l">
                        <a:lnSpc>
                          <a:spcPts val="1620"/>
                        </a:lnSpc>
                        <a:defRPr/>
                      </a:pPr>
                      <a:r>
                        <a:rPr lang="en-US" sz="1350">
                          <a:solidFill>
                            <a:srgbClr val="000000"/>
                          </a:solidFill>
                          <a:latin typeface="Raleway"/>
                        </a:rPr>
                        <a:t>Exhaustion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0"/>
                        </a:lnSpc>
                        <a:defRPr/>
                      </a:pPr>
                      <a:r>
                        <a:rPr lang="en-US" sz="1350">
                          <a:solidFill>
                            <a:srgbClr val="000000"/>
                          </a:solidFill>
                          <a:latin typeface="Raleway"/>
                        </a:rPr>
                        <a:t>Tension headache, snappiness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0"/>
                        </a:lnSpc>
                        <a:defRPr/>
                      </a:pPr>
                      <a:r>
                        <a:rPr lang="en-US" sz="1350">
                          <a:solidFill>
                            <a:srgbClr val="000000"/>
                          </a:solidFill>
                          <a:latin typeface="Raleway"/>
                        </a:rPr>
                        <a:t>(names)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799">
                <a:tc>
                  <a:txBody>
                    <a:bodyPr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Walking the dog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defRPr/>
                      </a:pPr>
                      <a:r>
                        <a:rPr lang="en-US" sz="1350">
                          <a:solidFill>
                            <a:srgbClr val="000000"/>
                          </a:solidFill>
                          <a:latin typeface="Raleway"/>
                        </a:rPr>
                        <a:t>10-30 minutes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0"/>
                        </a:lnSpc>
                        <a:defRPr/>
                      </a:pPr>
                      <a:r>
                        <a:rPr lang="en-US" sz="1350">
                          <a:solidFill>
                            <a:srgbClr val="000000"/>
                          </a:solidFill>
                          <a:latin typeface="Raleway"/>
                        </a:rPr>
                        <a:t>After work / at home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99">
                <a:tc>
                  <a:txBody>
                    <a:bodyPr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3 days sleep hygiene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defRPr/>
                      </a:pPr>
                      <a:r>
                        <a:rPr lang="en-US" sz="1350">
                          <a:solidFill>
                            <a:srgbClr val="000000"/>
                          </a:solidFill>
                          <a:latin typeface="Raleway"/>
                        </a:rPr>
                        <a:t>3 days to re-set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0"/>
                        </a:lnSpc>
                        <a:defRPr/>
                      </a:pPr>
                      <a:r>
                        <a:rPr lang="en-US" sz="1350">
                          <a:solidFill>
                            <a:srgbClr val="000000"/>
                          </a:solidFill>
                          <a:latin typeface="Raleway"/>
                        </a:rPr>
                        <a:t>None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389">
                <a:tc>
                  <a:txBody>
                    <a:bodyPr/>
                    <a:lstStyle/>
                    <a:p>
                      <a:pPr algn="l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Anxiety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Mental confusion, High heart rate, Stomach upset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(names)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271"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Hot shower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30 minutes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Home / none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341"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Brief Mindfulness exercise 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5-10  </a:t>
                      </a:r>
                      <a:endParaRPr lang="en-US" sz="1100"/>
                    </a:p>
                    <a:p>
                      <a:pPr algn="ctr">
                        <a:lnSpc>
                          <a:spcPts val="1530"/>
                        </a:lnSpc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minutes</a:t>
                      </a:r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No interruptions  at work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949"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Text memes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  <a:defRPr/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2-5 </a:t>
                      </a:r>
                      <a:endParaRPr lang="en-US" sz="1100"/>
                    </a:p>
                    <a:p>
                      <a:pPr algn="ctr">
                        <a:lnSpc>
                          <a:spcPts val="1530"/>
                        </a:lnSpc>
                      </a:pPr>
                      <a:r>
                        <a:rPr lang="en-US" sz="1275">
                          <a:solidFill>
                            <a:srgbClr val="000000"/>
                          </a:solidFill>
                          <a:latin typeface="Raleway"/>
                        </a:rPr>
                        <a:t>minutes</a:t>
                      </a:r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  <a:defRPr/>
                      </a:pPr>
                      <a:r>
                        <a:rPr lang="en-US" sz="1275" dirty="0">
                          <a:solidFill>
                            <a:srgbClr val="000000"/>
                          </a:solidFill>
                          <a:latin typeface="Raleway"/>
                        </a:rPr>
                        <a:t>(Names of friends)</a:t>
                      </a:r>
                      <a:endParaRPr lang="en-US" sz="1100" dirty="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1A3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506222" y="1064184"/>
            <a:ext cx="6736080" cy="32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2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</a:rPr>
              <a:t>Plan ideas /examples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60718" y="946704"/>
            <a:ext cx="5832165" cy="4514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6"/>
              </a:lnSpc>
            </a:pPr>
            <a:r>
              <a:rPr lang="en-US" sz="5600" spc="140">
                <a:solidFill>
                  <a:srgbClr val="000000"/>
                </a:solidFill>
                <a:latin typeface="Oswald Bold"/>
              </a:rPr>
              <a:t>“It doesn’t get easier, we just get better at dealing with hard things.”</a:t>
            </a:r>
          </a:p>
          <a:p>
            <a:pPr algn="ctr">
              <a:lnSpc>
                <a:spcPts val="4235"/>
              </a:lnSpc>
            </a:pPr>
            <a:endParaRPr lang="en-US" sz="5600" spc="140">
              <a:solidFill>
                <a:srgbClr val="000000"/>
              </a:solidFill>
              <a:latin typeface="Oswald Bold"/>
            </a:endParaRPr>
          </a:p>
          <a:p>
            <a:pPr algn="ctr">
              <a:lnSpc>
                <a:spcPts val="4173"/>
              </a:lnSpc>
            </a:pPr>
            <a:r>
              <a:rPr lang="en-US" sz="3900" spc="97">
                <a:solidFill>
                  <a:srgbClr val="000000"/>
                </a:solidFill>
                <a:latin typeface="Lora Bold"/>
              </a:rPr>
              <a:t>-teacher in Uvalde, TX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5927" y="1973580"/>
            <a:ext cx="5913103" cy="385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dirty="0">
                <a:solidFill>
                  <a:srgbClr val="000000"/>
                </a:solidFill>
                <a:latin typeface="Nunito"/>
              </a:rPr>
              <a:t>COPING WORKSHEET</a:t>
            </a:r>
          </a:p>
          <a:p>
            <a:pPr algn="ctr">
              <a:lnSpc>
                <a:spcPts val="4409"/>
              </a:lnSpc>
            </a:pPr>
            <a:endParaRPr lang="en-US" sz="3150" dirty="0">
              <a:solidFill>
                <a:srgbClr val="000000"/>
              </a:solidFill>
              <a:latin typeface="Nunito"/>
            </a:endParaRPr>
          </a:p>
          <a:p>
            <a:pPr algn="ctr">
              <a:lnSpc>
                <a:spcPts val="4409"/>
              </a:lnSpc>
            </a:pPr>
            <a:r>
              <a:rPr lang="en-US" sz="3150" dirty="0">
                <a:solidFill>
                  <a:srgbClr val="000000"/>
                </a:solidFill>
                <a:latin typeface="Nunito"/>
              </a:rPr>
              <a:t>A few minutes to make some notes or add things to the coping plan</a:t>
            </a:r>
          </a:p>
          <a:p>
            <a:pPr algn="ctr">
              <a:lnSpc>
                <a:spcPts val="4409"/>
              </a:lnSpc>
            </a:pPr>
            <a:endParaRPr lang="en-US" sz="3150" dirty="0">
              <a:solidFill>
                <a:srgbClr val="000000"/>
              </a:solidFill>
              <a:latin typeface="Nunito"/>
            </a:endParaRPr>
          </a:p>
          <a:p>
            <a:pPr algn="ctr">
              <a:lnSpc>
                <a:spcPts val="4409"/>
              </a:lnSpc>
            </a:pPr>
            <a:endParaRPr lang="en-US" sz="3150" dirty="0">
              <a:solidFill>
                <a:srgbClr val="000000"/>
              </a:solidFill>
              <a:latin typeface="Nuni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44" r="-6444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9026" y="345758"/>
            <a:ext cx="839554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7"/>
              </a:lnSpc>
            </a:pPr>
            <a:r>
              <a:rPr lang="en-US" sz="5106" spc="-127">
                <a:solidFill>
                  <a:srgbClr val="00004D"/>
                </a:solidFill>
                <a:latin typeface="Didact Gothic"/>
              </a:rPr>
              <a:t>COPE, CALM &amp; CARE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1520" y="1314260"/>
            <a:ext cx="8395548" cy="549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0752" lvl="1" indent="-145376" algn="l">
              <a:lnSpc>
                <a:spcPts val="2712"/>
              </a:lnSpc>
              <a:buFont typeface="Arial"/>
              <a:buChar char="•"/>
            </a:pPr>
            <a:r>
              <a:rPr lang="en-US" sz="2260" spc="180">
                <a:solidFill>
                  <a:srgbClr val="212163"/>
                </a:solidFill>
                <a:latin typeface="Didact Gothic"/>
              </a:rPr>
              <a:t>COPE, CALM and CARE are skills models and resources designed to help people of all ages recover from trauma, build personal resilience, and engage in healthy living. </a:t>
            </a:r>
          </a:p>
          <a:p>
            <a:pPr algn="l">
              <a:lnSpc>
                <a:spcPts val="2712"/>
              </a:lnSpc>
            </a:pPr>
            <a:endParaRPr lang="en-US" sz="2260" spc="180">
              <a:solidFill>
                <a:srgbClr val="212163"/>
              </a:solidFill>
              <a:latin typeface="Didact Gothic"/>
            </a:endParaRPr>
          </a:p>
          <a:p>
            <a:pPr marL="290848" lvl="1" indent="-145424" algn="l">
              <a:lnSpc>
                <a:spcPts val="2712"/>
              </a:lnSpc>
              <a:buFont typeface="Arial"/>
              <a:buChar char="•"/>
            </a:pPr>
            <a:r>
              <a:rPr lang="en-US" sz="2260" spc="180">
                <a:solidFill>
                  <a:srgbClr val="212163"/>
                </a:solidFill>
                <a:latin typeface="Didact Gothic"/>
              </a:rPr>
              <a:t>The COPE model focuses on </a:t>
            </a:r>
            <a:r>
              <a:rPr lang="en-US" sz="2260" u="sng" spc="180">
                <a:solidFill>
                  <a:srgbClr val="212163"/>
                </a:solidFill>
                <a:latin typeface="Didact Gothic"/>
              </a:rPr>
              <a:t>Thinking Skills </a:t>
            </a:r>
            <a:r>
              <a:rPr lang="en-US" sz="2260" spc="180">
                <a:solidFill>
                  <a:srgbClr val="212163"/>
                </a:solidFill>
                <a:latin typeface="Didact Gothic"/>
              </a:rPr>
              <a:t>associated with cognitive therapy and critical evaluation our patterns, choices, and behaviors.  </a:t>
            </a:r>
          </a:p>
          <a:p>
            <a:pPr marL="290848" lvl="1" indent="-145424" algn="l">
              <a:lnSpc>
                <a:spcPts val="2712"/>
              </a:lnSpc>
              <a:buFont typeface="Arial"/>
              <a:buChar char="•"/>
            </a:pPr>
            <a:r>
              <a:rPr lang="en-US" sz="2260" spc="180">
                <a:solidFill>
                  <a:srgbClr val="212163"/>
                </a:solidFill>
                <a:latin typeface="Didact Gothic"/>
              </a:rPr>
              <a:t>The CALM model teaches </a:t>
            </a:r>
            <a:r>
              <a:rPr lang="en-US" sz="2260" u="sng" spc="180">
                <a:solidFill>
                  <a:srgbClr val="212163"/>
                </a:solidFill>
                <a:latin typeface="Didact Gothic"/>
              </a:rPr>
              <a:t>Feeling Skills</a:t>
            </a:r>
            <a:r>
              <a:rPr lang="en-US" sz="2260" spc="180">
                <a:solidFill>
                  <a:srgbClr val="212163"/>
                </a:solidFill>
                <a:latin typeface="Didact Gothic"/>
              </a:rPr>
              <a:t> associated with biofeedback, behavioral activation, and other physiological strategies for maintaining a healthy limbic system balance. </a:t>
            </a:r>
          </a:p>
          <a:p>
            <a:pPr marL="290848" lvl="1" indent="-145424" algn="l">
              <a:lnSpc>
                <a:spcPts val="2712"/>
              </a:lnSpc>
              <a:buFont typeface="Arial"/>
              <a:buChar char="•"/>
            </a:pPr>
            <a:r>
              <a:rPr lang="en-US" sz="2260" spc="180">
                <a:solidFill>
                  <a:srgbClr val="212163"/>
                </a:solidFill>
                <a:latin typeface="Didact Gothic"/>
              </a:rPr>
              <a:t>The CARE model teaches </a:t>
            </a:r>
            <a:r>
              <a:rPr lang="en-US" sz="2260" u="sng" spc="180">
                <a:solidFill>
                  <a:srgbClr val="212163"/>
                </a:solidFill>
                <a:latin typeface="Didact Gothic"/>
              </a:rPr>
              <a:t>Being Skills </a:t>
            </a:r>
            <a:r>
              <a:rPr lang="en-US" sz="2260" spc="180">
                <a:solidFill>
                  <a:srgbClr val="212163"/>
                </a:solidFill>
                <a:latin typeface="Didact Gothic"/>
              </a:rPr>
              <a:t>associated with active resilience building, social interest, connection with others, and being part of something greater than ourselves.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53168" y="6892258"/>
            <a:ext cx="3308992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"/>
              </a:lnSpc>
            </a:pPr>
            <a:r>
              <a:rPr lang="en-US" sz="1920" spc="76">
                <a:solidFill>
                  <a:srgbClr val="212163"/>
                </a:solidFill>
                <a:latin typeface="Didact Gothic"/>
              </a:rPr>
              <a:t>© 2020 Kira Mauseth, Ph.D.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2" y="365585"/>
            <a:ext cx="8839196" cy="606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Nunito"/>
              </a:rPr>
              <a:t>QUESTIONS FOR DISCUSSION</a:t>
            </a:r>
          </a:p>
          <a:p>
            <a:pPr>
              <a:lnSpc>
                <a:spcPts val="4409"/>
              </a:lnSpc>
            </a:pPr>
            <a:endParaRPr lang="en-US" sz="3150">
              <a:solidFill>
                <a:srgbClr val="000000"/>
              </a:solidFill>
              <a:latin typeface="Nunito"/>
            </a:endParaRPr>
          </a:p>
          <a:p>
            <a:pPr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Nunito"/>
              </a:rPr>
              <a:t>Reminder to be respectful of individual differences of opinion.</a:t>
            </a:r>
          </a:p>
          <a:p>
            <a:pPr>
              <a:lnSpc>
                <a:spcPts val="4409"/>
              </a:lnSpc>
            </a:pPr>
            <a:endParaRPr lang="en-US" sz="3150">
              <a:solidFill>
                <a:srgbClr val="000000"/>
              </a:solidFill>
              <a:latin typeface="Nunito"/>
            </a:endParaRPr>
          </a:p>
          <a:p>
            <a:pPr marL="680085" lvl="1" indent="-340042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Nunito"/>
              </a:rPr>
              <a:t>What are things that frustrate you, scare you or bother you most (just generalities)?</a:t>
            </a:r>
          </a:p>
          <a:p>
            <a:pPr marL="680085" lvl="1" indent="-340042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Nunito"/>
              </a:rPr>
              <a:t>What are the indicators that you notice when your stress levels are too high? (physical, behavioral, emotional, etc) </a:t>
            </a:r>
          </a:p>
          <a:p>
            <a:pPr marL="680085" lvl="1" indent="-340042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Nunito"/>
              </a:rPr>
              <a:t>What does stress ‘feel’ like to you?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3540" y="1142123"/>
            <a:ext cx="7226520" cy="387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679" spc="147">
                <a:solidFill>
                  <a:srgbClr val="000000"/>
                </a:solidFill>
                <a:latin typeface="Didact Gothic"/>
              </a:rPr>
              <a:t>PLEASE CHOOSE A PERSONAL STRESSOR </a:t>
            </a:r>
          </a:p>
          <a:p>
            <a:pPr algn="ctr">
              <a:lnSpc>
                <a:spcPts val="4415"/>
              </a:lnSpc>
            </a:pPr>
            <a:r>
              <a:rPr lang="en-US" sz="3679" spc="147">
                <a:solidFill>
                  <a:srgbClr val="000000"/>
                </a:solidFill>
                <a:latin typeface="Didact Gothic"/>
              </a:rPr>
              <a:t>THAT CAME UP IN DISCUSSION</a:t>
            </a:r>
          </a:p>
          <a:p>
            <a:pPr algn="ctr">
              <a:lnSpc>
                <a:spcPts val="4415"/>
              </a:lnSpc>
            </a:pPr>
            <a:endParaRPr lang="en-US" sz="3679" spc="147">
              <a:solidFill>
                <a:srgbClr val="000000"/>
              </a:solidFill>
              <a:latin typeface="Didact Gothic"/>
            </a:endParaRPr>
          </a:p>
          <a:p>
            <a:pPr algn="ctr">
              <a:lnSpc>
                <a:spcPts val="4415"/>
              </a:lnSpc>
              <a:spcBef>
                <a:spcPct val="0"/>
              </a:spcBef>
            </a:pPr>
            <a:r>
              <a:rPr lang="en-US" sz="3679" spc="147">
                <a:solidFill>
                  <a:srgbClr val="000000"/>
                </a:solidFill>
                <a:latin typeface="Didact Gothic"/>
              </a:rPr>
              <a:t>FOLLOW ALONG WITH THE COPE MODEL TO ADDRESS YOUR STRESSOR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9026" y="350520"/>
            <a:ext cx="8395548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7"/>
              </a:lnSpc>
            </a:pPr>
            <a:r>
              <a:rPr lang="en-US" sz="5006" spc="-125">
                <a:solidFill>
                  <a:srgbClr val="00004D"/>
                </a:solidFill>
                <a:latin typeface="Didact Gothic"/>
              </a:rPr>
              <a:t>COPE model starting points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9180" y="1546177"/>
            <a:ext cx="6553638" cy="528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4645" lvl="1" indent="-152323">
              <a:lnSpc>
                <a:spcPts val="2841"/>
              </a:lnSpc>
              <a:buFont typeface="Arial"/>
              <a:buChar char="•"/>
            </a:pPr>
            <a:r>
              <a:rPr lang="en-US" sz="2367" spc="189">
                <a:solidFill>
                  <a:srgbClr val="212163"/>
                </a:solidFill>
                <a:latin typeface="Didact Gothic"/>
              </a:rPr>
              <a:t>The basics: broadly accessible CBT skills with some specific tactics related to coping plans and ideas. </a:t>
            </a:r>
          </a:p>
          <a:p>
            <a:pPr marL="304745" lvl="1" indent="-152373" algn="l">
              <a:lnSpc>
                <a:spcPts val="2841"/>
              </a:lnSpc>
              <a:buFont typeface="Arial"/>
              <a:buChar char="•"/>
            </a:pPr>
            <a:r>
              <a:rPr lang="en-US" sz="2367" spc="189">
                <a:solidFill>
                  <a:srgbClr val="212163"/>
                </a:solidFill>
                <a:latin typeface="Didact Gothic"/>
              </a:rPr>
              <a:t>Just like gears in any system, thoughts, feelings and behaviors within people are all connected. </a:t>
            </a:r>
          </a:p>
          <a:p>
            <a:pPr marL="304745" lvl="1" indent="-152373" algn="l">
              <a:lnSpc>
                <a:spcPts val="2841"/>
              </a:lnSpc>
              <a:buFont typeface="Arial"/>
              <a:buChar char="•"/>
            </a:pPr>
            <a:r>
              <a:rPr lang="en-US" sz="2367" spc="189">
                <a:solidFill>
                  <a:srgbClr val="212163"/>
                </a:solidFill>
                <a:latin typeface="Didact Gothic"/>
              </a:rPr>
              <a:t>By changing one, you can change the other two.</a:t>
            </a:r>
          </a:p>
          <a:p>
            <a:pPr marL="304745" lvl="1" indent="-152373" algn="l">
              <a:lnSpc>
                <a:spcPts val="2841"/>
              </a:lnSpc>
              <a:buFont typeface="Arial"/>
              <a:buChar char="•"/>
            </a:pPr>
            <a:r>
              <a:rPr lang="en-US" sz="2367" spc="189">
                <a:solidFill>
                  <a:srgbClr val="212163"/>
                </a:solidFill>
                <a:latin typeface="Didact Gothic"/>
              </a:rPr>
              <a:t>Feelings are the easiest to notice, but harder to change than thoughts or behaviors. </a:t>
            </a:r>
          </a:p>
          <a:p>
            <a:pPr marL="304745" lvl="1" indent="-152373" algn="l">
              <a:lnSpc>
                <a:spcPts val="2841"/>
              </a:lnSpc>
              <a:buFont typeface="Arial"/>
              <a:buChar char="•"/>
            </a:pPr>
            <a:r>
              <a:rPr lang="en-US" sz="2367" spc="189">
                <a:solidFill>
                  <a:srgbClr val="212163"/>
                </a:solidFill>
                <a:latin typeface="Didact Gothic"/>
              </a:rPr>
              <a:t>By changing unhealthy thoughts, behaviors and reactions intentionally, we can develop positive feelings and take ownership over our wellbeing.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14423" y="6832552"/>
            <a:ext cx="3347738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6"/>
              </a:lnSpc>
            </a:pPr>
            <a:r>
              <a:rPr lang="en-US" sz="1280" spc="51">
                <a:solidFill>
                  <a:srgbClr val="212163"/>
                </a:solidFill>
                <a:latin typeface="Didact Gothic"/>
              </a:rPr>
              <a:t>© 2020 Astrum Health, LLC</a:t>
            </a:r>
          </a:p>
          <a:p>
            <a:pPr algn="r">
              <a:lnSpc>
                <a:spcPts val="1536"/>
              </a:lnSpc>
            </a:pPr>
            <a:r>
              <a:rPr lang="en-US" sz="1280" spc="51">
                <a:solidFill>
                  <a:srgbClr val="212163"/>
                </a:solidFill>
                <a:latin typeface="Didact Gothic"/>
              </a:rPr>
              <a:t>Kira Mauseth, Ph.D.</a:t>
            </a:r>
          </a:p>
        </p:txBody>
      </p:sp>
      <p:sp>
        <p:nvSpPr>
          <p:cNvPr id="5" name="Freeform 5"/>
          <p:cNvSpPr/>
          <p:nvPr/>
        </p:nvSpPr>
        <p:spPr>
          <a:xfrm>
            <a:off x="6597057" y="3302436"/>
            <a:ext cx="3329229" cy="2974848"/>
          </a:xfrm>
          <a:custGeom>
            <a:avLst/>
            <a:gdLst/>
            <a:ahLst/>
            <a:cxnLst/>
            <a:rect l="l" t="t" r="r" b="b"/>
            <a:pathLst>
              <a:path w="3329229" h="2974848">
                <a:moveTo>
                  <a:pt x="0" y="0"/>
                </a:moveTo>
                <a:lnTo>
                  <a:pt x="3329229" y="0"/>
                </a:lnTo>
                <a:lnTo>
                  <a:pt x="3329229" y="2974848"/>
                </a:lnTo>
                <a:lnTo>
                  <a:pt x="0" y="2974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" r="-4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7333" y="588223"/>
            <a:ext cx="8395548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3"/>
              </a:lnSpc>
            </a:pPr>
            <a:r>
              <a:rPr lang="en-US" sz="4211" spc="-105">
                <a:solidFill>
                  <a:srgbClr val="00004D"/>
                </a:solidFill>
                <a:latin typeface="Didact Gothic"/>
              </a:rPr>
              <a:t>THINKING SKILLS:</a:t>
            </a:r>
          </a:p>
          <a:p>
            <a:pPr algn="ctr">
              <a:lnSpc>
                <a:spcPts val="5053"/>
              </a:lnSpc>
            </a:pPr>
            <a:r>
              <a:rPr lang="en-US" sz="4211" spc="-105">
                <a:solidFill>
                  <a:srgbClr val="00004D"/>
                </a:solidFill>
                <a:latin typeface="Didact Gothic"/>
              </a:rPr>
              <a:t>C.O.P.E. by: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327610" y="6939883"/>
            <a:ext cx="3334550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6"/>
              </a:lnSpc>
            </a:pPr>
            <a:r>
              <a:rPr lang="en-US" sz="1280" spc="51">
                <a:solidFill>
                  <a:srgbClr val="212163"/>
                </a:solidFill>
                <a:latin typeface="Didact Gothic"/>
              </a:rPr>
              <a:t>© 2020 Kira Mauseth, Ph.D.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4387" y="2492465"/>
            <a:ext cx="8984827" cy="381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r>
              <a:rPr lang="en-US" sz="2559" u="sng" spc="204">
                <a:solidFill>
                  <a:srgbClr val="212163"/>
                </a:solidFill>
                <a:latin typeface="Didact Gothic"/>
              </a:rPr>
              <a:t>CHECKING, OBSERVING, PLANNING, EXECUTING </a:t>
            </a:r>
          </a:p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u="sng" spc="204">
                <a:solidFill>
                  <a:srgbClr val="212163"/>
                </a:solidFill>
                <a:latin typeface="Didact Gothic"/>
              </a:rPr>
              <a:t>C</a:t>
            </a:r>
            <a:r>
              <a:rPr lang="en-US" sz="2559" spc="204">
                <a:solidFill>
                  <a:srgbClr val="212163"/>
                </a:solidFill>
                <a:latin typeface="Didact Gothic"/>
              </a:rPr>
              <a:t>heck for your automatic reactions and responses to other people and situations. Check yourself for your thought patterns to develop insight and awareness.</a:t>
            </a:r>
          </a:p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u="sng" spc="204">
                <a:solidFill>
                  <a:srgbClr val="212163"/>
                </a:solidFill>
                <a:latin typeface="Didact Gothic"/>
              </a:rPr>
              <a:t>O</a:t>
            </a:r>
            <a:r>
              <a:rPr lang="en-US" sz="2559" spc="204">
                <a:solidFill>
                  <a:srgbClr val="212163"/>
                </a:solidFill>
                <a:latin typeface="Didact Gothic"/>
              </a:rPr>
              <a:t>bserve the emotion and behavior connected to the reaction. Pay attention to the circumstances when it is harder </a:t>
            </a:r>
          </a:p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u="sng" spc="204">
                <a:solidFill>
                  <a:srgbClr val="212163"/>
                </a:solidFill>
                <a:latin typeface="Didact Gothic"/>
              </a:rPr>
              <a:t>P</a:t>
            </a:r>
            <a:r>
              <a:rPr lang="en-US" sz="2559" spc="204">
                <a:solidFill>
                  <a:srgbClr val="212163"/>
                </a:solidFill>
                <a:latin typeface="Didact Gothic"/>
              </a:rPr>
              <a:t>lan an alternative thought, reaction or response</a:t>
            </a:r>
          </a:p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u="sng" spc="204">
                <a:solidFill>
                  <a:srgbClr val="212163"/>
                </a:solidFill>
                <a:latin typeface="Didact Gothic"/>
              </a:rPr>
              <a:t>E</a:t>
            </a:r>
            <a:r>
              <a:rPr lang="en-US" sz="2559" spc="204">
                <a:solidFill>
                  <a:srgbClr val="212163"/>
                </a:solidFill>
                <a:latin typeface="Didact Gothic"/>
              </a:rPr>
              <a:t>xecute positive change though practice and repetition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3107" y="4115596"/>
            <a:ext cx="4823658" cy="3014786"/>
          </a:xfrm>
          <a:custGeom>
            <a:avLst/>
            <a:gdLst/>
            <a:ahLst/>
            <a:cxnLst/>
            <a:rect l="l" t="t" r="r" b="b"/>
            <a:pathLst>
              <a:path w="4823658" h="3014786">
                <a:moveTo>
                  <a:pt x="0" y="0"/>
                </a:moveTo>
                <a:lnTo>
                  <a:pt x="4823659" y="0"/>
                </a:lnTo>
                <a:lnTo>
                  <a:pt x="4823659" y="3014787"/>
                </a:lnTo>
                <a:lnTo>
                  <a:pt x="0" y="3014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" r="-3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77333" y="534355"/>
            <a:ext cx="8395548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7"/>
              </a:lnSpc>
            </a:pPr>
            <a:r>
              <a:rPr lang="en-US" sz="4906" spc="-122">
                <a:solidFill>
                  <a:srgbClr val="00004D"/>
                </a:solidFill>
                <a:latin typeface="Didact Gothic"/>
              </a:rPr>
              <a:t>COPE:             C = CHECKING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1652847"/>
            <a:ext cx="5919215" cy="381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spc="204">
                <a:solidFill>
                  <a:srgbClr val="212163"/>
                </a:solidFill>
                <a:latin typeface="Didact Gothic"/>
              </a:rPr>
              <a:t>Check for your automatic reaction (first thought) to people and situations. </a:t>
            </a:r>
          </a:p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spc="204">
                <a:solidFill>
                  <a:srgbClr val="212163"/>
                </a:solidFill>
                <a:latin typeface="Didact Gothic"/>
              </a:rPr>
              <a:t>Notice how you are responding, and question why you are responding in that way. </a:t>
            </a:r>
          </a:p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spc="204">
                <a:solidFill>
                  <a:srgbClr val="212163"/>
                </a:solidFill>
                <a:latin typeface="Didact Gothic"/>
              </a:rPr>
              <a:t>Is there a different, or healthier way for you to respond? What are your options?</a:t>
            </a:r>
          </a:p>
          <a:p>
            <a:pPr marL="329455" lvl="1" indent="-164727" algn="l">
              <a:lnSpc>
                <a:spcPts val="3071"/>
              </a:lnSpc>
            </a:pPr>
            <a:endParaRPr lang="en-US" sz="2559" spc="204">
              <a:solidFill>
                <a:srgbClr val="212163"/>
              </a:solidFill>
              <a:latin typeface="Didact Goth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557633" y="6939883"/>
            <a:ext cx="3104527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6"/>
              </a:lnSpc>
            </a:pPr>
            <a:r>
              <a:rPr lang="en-US" sz="1280" spc="51">
                <a:solidFill>
                  <a:srgbClr val="212163"/>
                </a:solidFill>
                <a:latin typeface="Didact Gothic"/>
              </a:rPr>
              <a:t>© 2020 Kira Mauseth, Ph.D.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" r="-3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5717" y="145473"/>
            <a:ext cx="6284106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6"/>
              </a:lnSpc>
            </a:pPr>
            <a:r>
              <a:rPr lang="en-US" sz="4538" spc="-113">
                <a:solidFill>
                  <a:srgbClr val="00004D"/>
                </a:solidFill>
                <a:latin typeface="Didact Gothic"/>
              </a:rPr>
              <a:t>COPE:                </a:t>
            </a:r>
          </a:p>
          <a:p>
            <a:pPr algn="ctr">
              <a:lnSpc>
                <a:spcPts val="5446"/>
              </a:lnSpc>
            </a:pPr>
            <a:r>
              <a:rPr lang="en-US" sz="4538" spc="-113">
                <a:solidFill>
                  <a:srgbClr val="00004D"/>
                </a:solidFill>
                <a:latin typeface="Didact Gothic"/>
              </a:rPr>
              <a:t>O = OBSERVING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5717" y="2000969"/>
            <a:ext cx="4810535" cy="534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spc="204">
                <a:solidFill>
                  <a:srgbClr val="212163"/>
                </a:solidFill>
                <a:latin typeface="Arimo Bold"/>
              </a:rPr>
              <a:t>Observe both the emotion and the behavior that comes from the automatic thought reaction you have. </a:t>
            </a:r>
          </a:p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spc="204">
                <a:solidFill>
                  <a:srgbClr val="212163"/>
                </a:solidFill>
                <a:latin typeface="Arimo Bold"/>
              </a:rPr>
              <a:t>Identify the chain reaction between thoughts, feelings and behaviors. </a:t>
            </a:r>
          </a:p>
          <a:p>
            <a:pPr marL="329455" lvl="1" indent="-164727" algn="l">
              <a:lnSpc>
                <a:spcPts val="3071"/>
              </a:lnSpc>
              <a:buFont typeface="Arial"/>
              <a:buChar char="•"/>
            </a:pPr>
            <a:r>
              <a:rPr lang="en-US" sz="2559" spc="204">
                <a:solidFill>
                  <a:srgbClr val="212163"/>
                </a:solidFill>
                <a:latin typeface="Arimo Bold"/>
              </a:rPr>
              <a:t>By observing how things are connected, you can then plan for change.  </a:t>
            </a:r>
          </a:p>
          <a:p>
            <a:pPr marL="329455" lvl="1" indent="-164727" algn="l">
              <a:lnSpc>
                <a:spcPts val="3071"/>
              </a:lnSpc>
            </a:pPr>
            <a:endParaRPr lang="en-US" sz="2559" spc="204">
              <a:solidFill>
                <a:srgbClr val="212163"/>
              </a:solidFill>
              <a:latin typeface="Arim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175387" y="6939883"/>
            <a:ext cx="2486773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6"/>
              </a:lnSpc>
            </a:pPr>
            <a:r>
              <a:rPr lang="en-US" sz="1280" spc="51">
                <a:solidFill>
                  <a:srgbClr val="212163"/>
                </a:solidFill>
                <a:latin typeface="Didact Gothic"/>
              </a:rPr>
              <a:t>© 2020 Kira Mauseth, Ph.D.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1393</Words>
  <Application>Microsoft Macintosh PowerPoint</Application>
  <PresentationFormat>Custom</PresentationFormat>
  <Paragraphs>152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Lora Bold</vt:lpstr>
      <vt:lpstr>Oswald Bold</vt:lpstr>
      <vt:lpstr>Nunito</vt:lpstr>
      <vt:lpstr>Arial</vt:lpstr>
      <vt:lpstr>Arimo</vt:lpstr>
      <vt:lpstr>Raleway Bold</vt:lpstr>
      <vt:lpstr>Raleway</vt:lpstr>
      <vt:lpstr>Didact Gothic</vt:lpstr>
      <vt:lpstr>Open Sans 2</vt:lpstr>
      <vt:lpstr>Calibri</vt:lpstr>
      <vt:lpstr>Arimo Bold</vt:lpstr>
      <vt:lpstr>Open Sans 1 Bold</vt:lpstr>
      <vt:lpstr>Open Sans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COPE.SkillsModel.LearningCommunity.MHTTC.2023.FINAL.pptx</dc:title>
  <cp:lastModifiedBy>Kira Mauseth</cp:lastModifiedBy>
  <cp:revision>2</cp:revision>
  <dcterms:created xsi:type="dcterms:W3CDTF">2006-08-16T00:00:00Z</dcterms:created>
  <dcterms:modified xsi:type="dcterms:W3CDTF">2023-10-30T18:45:27Z</dcterms:modified>
  <dc:identifier>DAFyTK4zKmw</dc:identifier>
</cp:coreProperties>
</file>