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753600" cy="7315200"/>
  <p:notesSz cx="6858000" cy="9144000"/>
  <p:embeddedFontLst>
    <p:embeddedFont>
      <p:font typeface="Arimo Bold" panose="020B0704020202020204" pitchFamily="34" charset="0"/>
      <p:regular r:id="rId21"/>
      <p:bold r:id="rId22"/>
    </p:embeddedFont>
    <p:embeddedFont>
      <p:font typeface="Calibri" panose="020F0502020204030204" pitchFamily="34" charset="0"/>
      <p:regular r:id="rId23"/>
      <p:bold r:id="rId24"/>
      <p:italic r:id="rId25"/>
      <p:boldItalic r:id="rId26"/>
    </p:embeddedFont>
    <p:embeddedFont>
      <p:font typeface="Cardo" panose="02020600000000000000" pitchFamily="18" charset="-79"/>
      <p:regular r:id="rId27"/>
    </p:embeddedFont>
    <p:embeddedFont>
      <p:font typeface="Cardo Bold" panose="02020804080000020003" pitchFamily="18" charset="-79"/>
      <p:regular r:id="rId28"/>
      <p:bold r:id="rId29"/>
    </p:embeddedFont>
    <p:embeddedFont>
      <p:font typeface="Didact Gothic" pitchFamily="2" charset="0"/>
      <p:regular r:id="rId30"/>
    </p:embeddedFont>
    <p:embeddedFont>
      <p:font typeface="Nunito" pitchFamily="2" charset="77"/>
      <p:regular r:id="rId31"/>
      <p:bold r:id="rId32"/>
      <p:italic r:id="rId33"/>
      <p:boldItalic r:id="rId34"/>
    </p:embeddedFont>
    <p:embeddedFont>
      <p:font typeface="Raleway" pitchFamily="2" charset="77"/>
      <p:regular r:id="rId35"/>
      <p:bold r:id="rId36"/>
      <p:italic r:id="rId37"/>
      <p:boldItalic r:id="rId38"/>
    </p:embeddedFont>
    <p:embeddedFont>
      <p:font typeface="Raleway Bold" panose="020B0803030101060003" pitchFamily="34" charset="77"/>
      <p:regular r:id="rId39"/>
      <p:bold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94627" autoAdjust="0"/>
  </p:normalViewPr>
  <p:slideViewPr>
    <p:cSldViewPr>
      <p:cViewPr varScale="1">
        <p:scale>
          <a:sx n="103" d="100"/>
          <a:sy n="103" d="100"/>
        </p:scale>
        <p:origin x="1688"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font" Target="fonts/font19.fntdata"/><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9.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11/7/23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11/7/23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11/7/23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news.harvard.edu/gazette/story/2018/04/harvard-researchers-study-how-mindfulness-may-change-the-brain-in-depressed-patients/" TargetMode="External"/><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hyperlink" Target="https://www.frontiersin.org/articles/10.3389/fnhum.2018.00541/full" TargetMode="External"/><Relationship Id="rId4" Type="http://schemas.openxmlformats.org/officeDocument/2006/relationships/hyperlink" Target="https://askthescientists.com/brain-meditation/"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31520" y="674370"/>
            <a:ext cx="8080435" cy="5343525"/>
          </a:xfrm>
          <a:prstGeom prst="rect">
            <a:avLst/>
          </a:prstGeom>
        </p:spPr>
        <p:txBody>
          <a:bodyPr lIns="0" tIns="0" rIns="0" bIns="0" rtlCol="0" anchor="t">
            <a:spAutoFit/>
          </a:bodyPr>
          <a:lstStyle/>
          <a:p>
            <a:pPr algn="ctr">
              <a:lnSpc>
                <a:spcPts val="3804"/>
              </a:lnSpc>
            </a:pPr>
            <a:r>
              <a:rPr lang="en-US" sz="3170" spc="-79">
                <a:solidFill>
                  <a:srgbClr val="000000"/>
                </a:solidFill>
                <a:latin typeface="Cardo"/>
              </a:rPr>
              <a:t>COPE, CALM &amp; CARE © </a:t>
            </a:r>
          </a:p>
          <a:p>
            <a:pPr algn="ctr">
              <a:lnSpc>
                <a:spcPts val="3804"/>
              </a:lnSpc>
            </a:pPr>
            <a:r>
              <a:rPr lang="en-US" sz="3170" spc="-79">
                <a:solidFill>
                  <a:srgbClr val="000000"/>
                </a:solidFill>
                <a:latin typeface="Cardo"/>
              </a:rPr>
              <a:t>Skills Models for Resilience Building </a:t>
            </a:r>
          </a:p>
          <a:p>
            <a:pPr algn="ctr">
              <a:lnSpc>
                <a:spcPts val="5244"/>
              </a:lnSpc>
            </a:pPr>
            <a:endParaRPr lang="en-US" sz="3170" spc="-79">
              <a:solidFill>
                <a:srgbClr val="000000"/>
              </a:solidFill>
              <a:latin typeface="Cardo"/>
            </a:endParaRPr>
          </a:p>
          <a:p>
            <a:pPr algn="ctr">
              <a:lnSpc>
                <a:spcPts val="4644"/>
              </a:lnSpc>
            </a:pPr>
            <a:r>
              <a:rPr lang="en-US" sz="3870" spc="-96">
                <a:solidFill>
                  <a:srgbClr val="000000"/>
                </a:solidFill>
                <a:latin typeface="Cardo"/>
              </a:rPr>
              <a:t>CALM MODEL</a:t>
            </a:r>
          </a:p>
          <a:p>
            <a:pPr algn="ctr">
              <a:lnSpc>
                <a:spcPts val="4644"/>
              </a:lnSpc>
            </a:pPr>
            <a:endParaRPr lang="en-US" sz="3870" spc="-96">
              <a:solidFill>
                <a:srgbClr val="000000"/>
              </a:solidFill>
              <a:latin typeface="Cardo"/>
            </a:endParaRPr>
          </a:p>
          <a:p>
            <a:pPr algn="ctr">
              <a:lnSpc>
                <a:spcPts val="3324"/>
              </a:lnSpc>
            </a:pPr>
            <a:r>
              <a:rPr lang="en-US" sz="2770" spc="-69">
                <a:solidFill>
                  <a:srgbClr val="000000"/>
                </a:solidFill>
                <a:latin typeface="Cardo"/>
              </a:rPr>
              <a:t>Northwest MHTTC Learning Community</a:t>
            </a:r>
          </a:p>
          <a:p>
            <a:pPr algn="ctr">
              <a:lnSpc>
                <a:spcPts val="3324"/>
              </a:lnSpc>
            </a:pPr>
            <a:r>
              <a:rPr lang="en-US" sz="2770" spc="-69">
                <a:solidFill>
                  <a:srgbClr val="000000"/>
                </a:solidFill>
                <a:latin typeface="Cardo"/>
              </a:rPr>
              <a:t>November 9th, 2023</a:t>
            </a:r>
          </a:p>
          <a:p>
            <a:pPr algn="ctr">
              <a:lnSpc>
                <a:spcPts val="3324"/>
              </a:lnSpc>
            </a:pPr>
            <a:r>
              <a:rPr lang="en-US" sz="2770" spc="-69">
                <a:solidFill>
                  <a:srgbClr val="000000"/>
                </a:solidFill>
                <a:latin typeface="Cardo"/>
              </a:rPr>
              <a:t>Kira Mauseth, Ph.D.</a:t>
            </a:r>
          </a:p>
          <a:p>
            <a:pPr algn="ctr">
              <a:lnSpc>
                <a:spcPts val="5244"/>
              </a:lnSpc>
            </a:pPr>
            <a:endParaRPr lang="en-US" sz="2770" spc="-69">
              <a:solidFill>
                <a:srgbClr val="000000"/>
              </a:solidFill>
              <a:latin typeface="Cardo"/>
            </a:endParaRPr>
          </a:p>
          <a:p>
            <a:pPr algn="ctr">
              <a:lnSpc>
                <a:spcPts val="5244"/>
              </a:lnSpc>
            </a:pPr>
            <a:endParaRPr lang="en-US" sz="2770" spc="-69">
              <a:solidFill>
                <a:srgbClr val="000000"/>
              </a:solidFill>
              <a:latin typeface="Cardo"/>
            </a:endParaRPr>
          </a:p>
        </p:txBody>
      </p:sp>
      <p:sp>
        <p:nvSpPr>
          <p:cNvPr id="3" name="TextBox 3"/>
          <p:cNvSpPr txBox="1"/>
          <p:nvPr/>
        </p:nvSpPr>
        <p:spPr>
          <a:xfrm>
            <a:off x="3117242" y="6877744"/>
            <a:ext cx="3308992" cy="285750"/>
          </a:xfrm>
          <a:prstGeom prst="rect">
            <a:avLst/>
          </a:prstGeom>
        </p:spPr>
        <p:txBody>
          <a:bodyPr lIns="0" tIns="0" rIns="0" bIns="0" rtlCol="0" anchor="t">
            <a:spAutoFit/>
          </a:bodyPr>
          <a:lstStyle/>
          <a:p>
            <a:pPr algn="r">
              <a:lnSpc>
                <a:spcPts val="2304"/>
              </a:lnSpc>
            </a:pPr>
            <a:r>
              <a:rPr lang="en-US" sz="1920" spc="76">
                <a:solidFill>
                  <a:srgbClr val="000000"/>
                </a:solidFill>
                <a:latin typeface="Didact Gothic"/>
              </a:rPr>
              <a:t>© 2020 Astrum Health, LLC.</a:t>
            </a:r>
          </a:p>
        </p:txBody>
      </p:sp>
      <p:sp>
        <p:nvSpPr>
          <p:cNvPr id="4" name="Freeform 4"/>
          <p:cNvSpPr/>
          <p:nvPr/>
        </p:nvSpPr>
        <p:spPr>
          <a:xfrm>
            <a:off x="1656661" y="5295988"/>
            <a:ext cx="6230154" cy="1443813"/>
          </a:xfrm>
          <a:custGeom>
            <a:avLst/>
            <a:gdLst/>
            <a:ahLst/>
            <a:cxnLst/>
            <a:rect l="l" t="t" r="r" b="b"/>
            <a:pathLst>
              <a:path w="6230154" h="1443813">
                <a:moveTo>
                  <a:pt x="0" y="0"/>
                </a:moveTo>
                <a:lnTo>
                  <a:pt x="6230153" y="0"/>
                </a:lnTo>
                <a:lnTo>
                  <a:pt x="6230153" y="1443814"/>
                </a:lnTo>
                <a:lnTo>
                  <a:pt x="0" y="1443814"/>
                </a:lnTo>
                <a:lnTo>
                  <a:pt x="0" y="0"/>
                </a:lnTo>
                <a:close/>
              </a:path>
            </a:pathLst>
          </a:custGeom>
          <a:blipFill>
            <a:blip r:embed="rId2"/>
            <a:stretch>
              <a:fillRect t="-3938" b="-3938"/>
            </a:stretch>
          </a:blip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77333" y="698963"/>
            <a:ext cx="8395548" cy="704850"/>
          </a:xfrm>
          <a:prstGeom prst="rect">
            <a:avLst/>
          </a:prstGeom>
        </p:spPr>
        <p:txBody>
          <a:bodyPr lIns="0" tIns="0" rIns="0" bIns="0" rtlCol="0" anchor="t">
            <a:spAutoFit/>
          </a:bodyPr>
          <a:lstStyle/>
          <a:p>
            <a:pPr algn="ctr">
              <a:lnSpc>
                <a:spcPts val="5519"/>
              </a:lnSpc>
            </a:pPr>
            <a:r>
              <a:rPr lang="en-US" sz="4599" spc="-114">
                <a:solidFill>
                  <a:srgbClr val="000000"/>
                </a:solidFill>
                <a:latin typeface="Cardo"/>
              </a:rPr>
              <a:t>CALM:             A = ATTENDING</a:t>
            </a:r>
          </a:p>
        </p:txBody>
      </p:sp>
      <p:sp>
        <p:nvSpPr>
          <p:cNvPr id="3" name="TextBox 3"/>
          <p:cNvSpPr txBox="1"/>
          <p:nvPr/>
        </p:nvSpPr>
        <p:spPr>
          <a:xfrm>
            <a:off x="4299938" y="2298881"/>
            <a:ext cx="4909099" cy="4011676"/>
          </a:xfrm>
          <a:prstGeom prst="rect">
            <a:avLst/>
          </a:prstGeom>
        </p:spPr>
        <p:txBody>
          <a:bodyPr lIns="0" tIns="0" rIns="0" bIns="0" rtlCol="0" anchor="t">
            <a:spAutoFit/>
          </a:bodyPr>
          <a:lstStyle/>
          <a:p>
            <a:pPr marL="329455" lvl="1" indent="-164727" algn="l">
              <a:lnSpc>
                <a:spcPts val="3583"/>
              </a:lnSpc>
              <a:buFont typeface="Arial"/>
              <a:buChar char="•"/>
            </a:pPr>
            <a:r>
              <a:rPr lang="en-US" sz="2559" spc="204">
                <a:solidFill>
                  <a:srgbClr val="000000"/>
                </a:solidFill>
                <a:latin typeface="Didact Gothic"/>
              </a:rPr>
              <a:t>Attend to the present moment (not getting caught up in the past or future), but tuning in to what it happening within you and around you RIGHT NOW.</a:t>
            </a:r>
          </a:p>
          <a:p>
            <a:pPr marL="329455" lvl="1" indent="-164727" algn="l">
              <a:lnSpc>
                <a:spcPts val="3583"/>
              </a:lnSpc>
              <a:buFont typeface="Arial"/>
              <a:buChar char="•"/>
            </a:pPr>
            <a:r>
              <a:rPr lang="en-US" sz="2559" spc="204">
                <a:solidFill>
                  <a:srgbClr val="000000"/>
                </a:solidFill>
                <a:latin typeface="Didact Gothic"/>
              </a:rPr>
              <a:t>Use all your senses to help you attend to the present. </a:t>
            </a:r>
          </a:p>
          <a:p>
            <a:pPr marL="329455" lvl="1" indent="-164727" algn="l">
              <a:lnSpc>
                <a:spcPts val="3583"/>
              </a:lnSpc>
            </a:pPr>
            <a:endParaRPr lang="en-US" sz="2559" spc="204">
              <a:solidFill>
                <a:srgbClr val="000000"/>
              </a:solidFill>
              <a:latin typeface="Didact Gothic"/>
            </a:endParaRPr>
          </a:p>
        </p:txBody>
      </p:sp>
      <p:sp>
        <p:nvSpPr>
          <p:cNvPr id="4" name="TextBox 4"/>
          <p:cNvSpPr txBox="1"/>
          <p:nvPr/>
        </p:nvSpPr>
        <p:spPr>
          <a:xfrm>
            <a:off x="6276494" y="6939883"/>
            <a:ext cx="3385666" cy="190500"/>
          </a:xfrm>
          <a:prstGeom prst="rect">
            <a:avLst/>
          </a:prstGeom>
        </p:spPr>
        <p:txBody>
          <a:bodyPr lIns="0" tIns="0" rIns="0" bIns="0" rtlCol="0" anchor="t">
            <a:spAutoFit/>
          </a:bodyPr>
          <a:lstStyle/>
          <a:p>
            <a:pPr algn="l">
              <a:lnSpc>
                <a:spcPts val="1536"/>
              </a:lnSpc>
            </a:pPr>
            <a:r>
              <a:rPr lang="en-US" sz="1280" spc="51">
                <a:solidFill>
                  <a:srgbClr val="000000"/>
                </a:solidFill>
                <a:latin typeface="Didact Gothic"/>
              </a:rPr>
              <a:t>© 2020 Kira Mauseth, Ph.D.</a:t>
            </a:r>
          </a:p>
        </p:txBody>
      </p:sp>
      <p:sp>
        <p:nvSpPr>
          <p:cNvPr id="5" name="Freeform 5"/>
          <p:cNvSpPr/>
          <p:nvPr/>
        </p:nvSpPr>
        <p:spPr>
          <a:xfrm>
            <a:off x="314960" y="2080931"/>
            <a:ext cx="3622605" cy="4454022"/>
          </a:xfrm>
          <a:custGeom>
            <a:avLst/>
            <a:gdLst/>
            <a:ahLst/>
            <a:cxnLst/>
            <a:rect l="l" t="t" r="r" b="b"/>
            <a:pathLst>
              <a:path w="3622605" h="4454022">
                <a:moveTo>
                  <a:pt x="0" y="0"/>
                </a:moveTo>
                <a:lnTo>
                  <a:pt x="3622605" y="0"/>
                </a:lnTo>
                <a:lnTo>
                  <a:pt x="3622605" y="4454023"/>
                </a:lnTo>
                <a:lnTo>
                  <a:pt x="0" y="4454023"/>
                </a:lnTo>
                <a:lnTo>
                  <a:pt x="0" y="0"/>
                </a:lnTo>
                <a:close/>
              </a:path>
            </a:pathLst>
          </a:custGeom>
          <a:blipFill>
            <a:blip r:embed="rId2"/>
            <a:stretch>
              <a:fillRect/>
            </a:stretch>
          </a:blipFill>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2">
              <a:alphaModFix amt="41000"/>
            </a:blip>
            <a:stretch>
              <a:fillRect l="-7178" r="-7617"/>
            </a:stretch>
          </a:blipFill>
        </p:spPr>
      </p:sp>
      <p:sp>
        <p:nvSpPr>
          <p:cNvPr id="3" name="TextBox 3"/>
          <p:cNvSpPr txBox="1"/>
          <p:nvPr/>
        </p:nvSpPr>
        <p:spPr>
          <a:xfrm>
            <a:off x="677333" y="702038"/>
            <a:ext cx="8395548" cy="704850"/>
          </a:xfrm>
          <a:prstGeom prst="rect">
            <a:avLst/>
          </a:prstGeom>
        </p:spPr>
        <p:txBody>
          <a:bodyPr lIns="0" tIns="0" rIns="0" bIns="0" rtlCol="0" anchor="t">
            <a:spAutoFit/>
          </a:bodyPr>
          <a:lstStyle/>
          <a:p>
            <a:pPr algn="ctr">
              <a:lnSpc>
                <a:spcPts val="5519"/>
              </a:lnSpc>
            </a:pPr>
            <a:r>
              <a:rPr lang="en-US" sz="4599" spc="-114">
                <a:solidFill>
                  <a:srgbClr val="000000"/>
                </a:solidFill>
                <a:latin typeface="Cardo"/>
              </a:rPr>
              <a:t>CALM:                 L = LISTENING</a:t>
            </a:r>
          </a:p>
        </p:txBody>
      </p:sp>
      <p:sp>
        <p:nvSpPr>
          <p:cNvPr id="4" name="TextBox 4"/>
          <p:cNvSpPr txBox="1"/>
          <p:nvPr/>
        </p:nvSpPr>
        <p:spPr>
          <a:xfrm>
            <a:off x="677333" y="1697939"/>
            <a:ext cx="8772504" cy="4885741"/>
          </a:xfrm>
          <a:prstGeom prst="rect">
            <a:avLst/>
          </a:prstGeom>
        </p:spPr>
        <p:txBody>
          <a:bodyPr lIns="0" tIns="0" rIns="0" bIns="0" rtlCol="0" anchor="t">
            <a:spAutoFit/>
          </a:bodyPr>
          <a:lstStyle/>
          <a:p>
            <a:pPr marL="360341" lvl="1" indent="-180171" algn="l">
              <a:lnSpc>
                <a:spcPts val="3919"/>
              </a:lnSpc>
              <a:buFont typeface="Arial"/>
              <a:buChar char="•"/>
            </a:pPr>
            <a:r>
              <a:rPr lang="en-US" sz="2799" spc="223">
                <a:solidFill>
                  <a:srgbClr val="000000"/>
                </a:solidFill>
                <a:latin typeface="Didact Gothic"/>
              </a:rPr>
              <a:t>Listen to your thoughts, feelings and sensations. </a:t>
            </a:r>
          </a:p>
          <a:p>
            <a:pPr marL="360222" lvl="1" indent="-180111" algn="l">
              <a:lnSpc>
                <a:spcPts val="3919"/>
              </a:lnSpc>
              <a:buFont typeface="Arial"/>
              <a:buChar char="•"/>
            </a:pPr>
            <a:r>
              <a:rPr lang="en-US" sz="2799" spc="223">
                <a:solidFill>
                  <a:srgbClr val="000000"/>
                </a:solidFill>
                <a:latin typeface="Didact Gothic"/>
              </a:rPr>
              <a:t>Pay attention to your thoughts, feelings and sensations, acknowledge each, and let them pass over you like a wave rather than getting stuck. </a:t>
            </a:r>
          </a:p>
          <a:p>
            <a:pPr marL="360222" lvl="1" indent="-180111">
              <a:lnSpc>
                <a:spcPts val="3919"/>
              </a:lnSpc>
              <a:buFont typeface="Arial"/>
              <a:buChar char="•"/>
            </a:pPr>
            <a:r>
              <a:rPr lang="en-US" sz="2799" spc="223">
                <a:solidFill>
                  <a:srgbClr val="000000"/>
                </a:solidFill>
                <a:latin typeface="Didact Gothic"/>
              </a:rPr>
              <a:t>Listening and attending allows you to control what you do next in response to what you notice. </a:t>
            </a:r>
          </a:p>
          <a:p>
            <a:pPr marL="321219" lvl="1" indent="-160609" algn="l">
              <a:lnSpc>
                <a:spcPts val="3494"/>
              </a:lnSpc>
            </a:pPr>
            <a:endParaRPr lang="en-US" sz="2799" spc="223">
              <a:solidFill>
                <a:srgbClr val="000000"/>
              </a:solidFill>
              <a:latin typeface="Didact Gothic"/>
            </a:endParaRPr>
          </a:p>
        </p:txBody>
      </p:sp>
      <p:sp>
        <p:nvSpPr>
          <p:cNvPr id="5" name="TextBox 5"/>
          <p:cNvSpPr txBox="1"/>
          <p:nvPr/>
        </p:nvSpPr>
        <p:spPr>
          <a:xfrm>
            <a:off x="6532075" y="6939883"/>
            <a:ext cx="3130085" cy="190500"/>
          </a:xfrm>
          <a:prstGeom prst="rect">
            <a:avLst/>
          </a:prstGeom>
        </p:spPr>
        <p:txBody>
          <a:bodyPr lIns="0" tIns="0" rIns="0" bIns="0" rtlCol="0" anchor="t">
            <a:spAutoFit/>
          </a:bodyPr>
          <a:lstStyle/>
          <a:p>
            <a:pPr algn="l">
              <a:lnSpc>
                <a:spcPts val="1536"/>
              </a:lnSpc>
            </a:pPr>
            <a:r>
              <a:rPr lang="en-US" sz="1280" spc="51">
                <a:solidFill>
                  <a:srgbClr val="000000"/>
                </a:solidFill>
                <a:latin typeface="Didact Gothic"/>
              </a:rPr>
              <a:t>© 2020 Kira Mauseth, Ph.D.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24300" y="808436"/>
            <a:ext cx="9152631" cy="742950"/>
          </a:xfrm>
          <a:prstGeom prst="rect">
            <a:avLst/>
          </a:prstGeom>
        </p:spPr>
        <p:txBody>
          <a:bodyPr lIns="0" tIns="0" rIns="0" bIns="0" rtlCol="0" anchor="t">
            <a:spAutoFit/>
          </a:bodyPr>
          <a:lstStyle/>
          <a:p>
            <a:pPr algn="ctr">
              <a:lnSpc>
                <a:spcPts val="5887"/>
              </a:lnSpc>
            </a:pPr>
            <a:r>
              <a:rPr lang="en-US" sz="4906" spc="-122">
                <a:solidFill>
                  <a:srgbClr val="000000"/>
                </a:solidFill>
                <a:latin typeface="Cardo"/>
              </a:rPr>
              <a:t>CALM:          M = MANAGING </a:t>
            </a:r>
          </a:p>
        </p:txBody>
      </p:sp>
      <p:sp>
        <p:nvSpPr>
          <p:cNvPr id="3" name="TextBox 3"/>
          <p:cNvSpPr txBox="1"/>
          <p:nvPr/>
        </p:nvSpPr>
        <p:spPr>
          <a:xfrm>
            <a:off x="731520" y="1946583"/>
            <a:ext cx="8000770" cy="4572000"/>
          </a:xfrm>
          <a:prstGeom prst="rect">
            <a:avLst/>
          </a:prstGeom>
        </p:spPr>
        <p:txBody>
          <a:bodyPr lIns="0" tIns="0" rIns="0" bIns="0" rtlCol="0" anchor="t">
            <a:spAutoFit/>
          </a:bodyPr>
          <a:lstStyle/>
          <a:p>
            <a:pPr marL="329455" lvl="1" indent="-164727" algn="l">
              <a:lnSpc>
                <a:spcPts val="3071"/>
              </a:lnSpc>
              <a:buFont typeface="Arial"/>
              <a:buChar char="•"/>
            </a:pPr>
            <a:r>
              <a:rPr lang="en-US" sz="2559" spc="204">
                <a:solidFill>
                  <a:srgbClr val="000000"/>
                </a:solidFill>
                <a:latin typeface="Didact Gothic"/>
              </a:rPr>
              <a:t>Manage your anxiety. Remind yourself that you are in charge, and that anxiety is not.  </a:t>
            </a:r>
          </a:p>
          <a:p>
            <a:pPr marL="329455" lvl="1" indent="-164727" algn="l">
              <a:lnSpc>
                <a:spcPts val="3071"/>
              </a:lnSpc>
              <a:buFont typeface="Arial"/>
              <a:buChar char="•"/>
            </a:pPr>
            <a:r>
              <a:rPr lang="en-US" sz="2559" spc="102">
                <a:solidFill>
                  <a:srgbClr val="000000"/>
                </a:solidFill>
                <a:latin typeface="Didact Gothic"/>
              </a:rPr>
              <a:t>Use muscle relaxation and body scanning to put yourself into a relaxed state. Scan your body and your five senses (while attending to the present and listening to your thoughts and feelings). Starting at your toes, check in on each area of your body; tighten and then relax it. </a:t>
            </a:r>
          </a:p>
          <a:p>
            <a:pPr marL="329455" lvl="1" indent="-164727" algn="l">
              <a:lnSpc>
                <a:spcPts val="3071"/>
              </a:lnSpc>
              <a:buFont typeface="Arial"/>
              <a:buChar char="•"/>
            </a:pPr>
            <a:r>
              <a:rPr lang="en-US" sz="2559" spc="102">
                <a:solidFill>
                  <a:srgbClr val="000000"/>
                </a:solidFill>
                <a:latin typeface="Didact Gothic"/>
              </a:rPr>
              <a:t>Try progressive muscle relaxation for adults and children, or other evidence-based interventions that have known efficacy for symptom reduction. </a:t>
            </a:r>
          </a:p>
          <a:p>
            <a:pPr marL="329455" lvl="1" indent="-164727" algn="l">
              <a:lnSpc>
                <a:spcPts val="3071"/>
              </a:lnSpc>
            </a:pPr>
            <a:endParaRPr lang="en-US" sz="2559" spc="102">
              <a:solidFill>
                <a:srgbClr val="000000"/>
              </a:solidFill>
              <a:latin typeface="Didact Gothic"/>
            </a:endParaRPr>
          </a:p>
        </p:txBody>
      </p:sp>
      <p:sp>
        <p:nvSpPr>
          <p:cNvPr id="4" name="TextBox 4"/>
          <p:cNvSpPr txBox="1"/>
          <p:nvPr/>
        </p:nvSpPr>
        <p:spPr>
          <a:xfrm>
            <a:off x="6302052" y="6939883"/>
            <a:ext cx="3360108" cy="190500"/>
          </a:xfrm>
          <a:prstGeom prst="rect">
            <a:avLst/>
          </a:prstGeom>
        </p:spPr>
        <p:txBody>
          <a:bodyPr lIns="0" tIns="0" rIns="0" bIns="0" rtlCol="0" anchor="t">
            <a:spAutoFit/>
          </a:bodyPr>
          <a:lstStyle/>
          <a:p>
            <a:pPr algn="l">
              <a:lnSpc>
                <a:spcPts val="1536"/>
              </a:lnSpc>
            </a:pPr>
            <a:r>
              <a:rPr lang="en-US" sz="1280" spc="51">
                <a:solidFill>
                  <a:srgbClr val="000000"/>
                </a:solidFill>
                <a:latin typeface="Didact Gothic"/>
              </a:rPr>
              <a:t>© 2020 Kira Mauseth, Ph.D.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754558" y="1463040"/>
            <a:ext cx="4635726" cy="5852160"/>
          </a:xfrm>
          <a:custGeom>
            <a:avLst/>
            <a:gdLst/>
            <a:ahLst/>
            <a:cxnLst/>
            <a:rect l="l" t="t" r="r" b="b"/>
            <a:pathLst>
              <a:path w="4635726" h="5852160">
                <a:moveTo>
                  <a:pt x="0" y="0"/>
                </a:moveTo>
                <a:lnTo>
                  <a:pt x="4635726" y="0"/>
                </a:lnTo>
                <a:lnTo>
                  <a:pt x="4635726" y="5852160"/>
                </a:lnTo>
                <a:lnTo>
                  <a:pt x="0" y="5852160"/>
                </a:lnTo>
                <a:lnTo>
                  <a:pt x="0" y="0"/>
                </a:lnTo>
                <a:close/>
              </a:path>
            </a:pathLst>
          </a:custGeom>
          <a:blipFill>
            <a:blip r:embed="rId2"/>
            <a:stretch>
              <a:fillRect r="-26240"/>
            </a:stretch>
          </a:blipFill>
        </p:spPr>
      </p:sp>
      <p:sp>
        <p:nvSpPr>
          <p:cNvPr id="3" name="TextBox 3"/>
          <p:cNvSpPr txBox="1"/>
          <p:nvPr/>
        </p:nvSpPr>
        <p:spPr>
          <a:xfrm>
            <a:off x="2517874" y="360045"/>
            <a:ext cx="4717852" cy="742950"/>
          </a:xfrm>
          <a:prstGeom prst="rect">
            <a:avLst/>
          </a:prstGeom>
        </p:spPr>
        <p:txBody>
          <a:bodyPr lIns="0" tIns="0" rIns="0" bIns="0" rtlCol="0" anchor="t">
            <a:spAutoFit/>
          </a:bodyPr>
          <a:lstStyle/>
          <a:p>
            <a:pPr algn="ctr">
              <a:lnSpc>
                <a:spcPts val="5887"/>
              </a:lnSpc>
              <a:spcBef>
                <a:spcPct val="0"/>
              </a:spcBef>
            </a:pPr>
            <a:r>
              <a:rPr lang="en-US" sz="4906" spc="-122">
                <a:solidFill>
                  <a:srgbClr val="000000"/>
                </a:solidFill>
                <a:latin typeface="Cardo"/>
              </a:rPr>
              <a:t>CALM skills menu</a:t>
            </a:r>
          </a:p>
        </p:txBody>
      </p:sp>
      <p:sp>
        <p:nvSpPr>
          <p:cNvPr id="4" name="TextBox 4"/>
          <p:cNvSpPr txBox="1"/>
          <p:nvPr/>
        </p:nvSpPr>
        <p:spPr>
          <a:xfrm>
            <a:off x="560960" y="2217420"/>
            <a:ext cx="4876800" cy="4343400"/>
          </a:xfrm>
          <a:prstGeom prst="rect">
            <a:avLst/>
          </a:prstGeom>
        </p:spPr>
        <p:txBody>
          <a:bodyPr lIns="0" tIns="0" rIns="0" bIns="0" rtlCol="0" anchor="t">
            <a:spAutoFit/>
          </a:bodyPr>
          <a:lstStyle/>
          <a:p>
            <a:pPr marL="778686" lvl="1" indent="-389343">
              <a:lnSpc>
                <a:spcPts val="4328"/>
              </a:lnSpc>
              <a:buFont typeface="Arial"/>
              <a:buChar char="•"/>
            </a:pPr>
            <a:r>
              <a:rPr lang="en-US" sz="3606" spc="-90">
                <a:solidFill>
                  <a:srgbClr val="000000"/>
                </a:solidFill>
                <a:latin typeface="Didact Gothic"/>
              </a:rPr>
              <a:t>Basic deep breathing</a:t>
            </a:r>
          </a:p>
          <a:p>
            <a:pPr marL="778686" lvl="1" indent="-389343">
              <a:lnSpc>
                <a:spcPts val="4328"/>
              </a:lnSpc>
              <a:buFont typeface="Arial"/>
              <a:buChar char="•"/>
            </a:pPr>
            <a:r>
              <a:rPr lang="en-US" sz="3606" spc="-90">
                <a:solidFill>
                  <a:srgbClr val="000000"/>
                </a:solidFill>
                <a:latin typeface="Didact Gothic"/>
              </a:rPr>
              <a:t>Progressive Muscle Relaxation</a:t>
            </a:r>
          </a:p>
          <a:p>
            <a:pPr marL="778686" lvl="1" indent="-389343">
              <a:lnSpc>
                <a:spcPts val="4328"/>
              </a:lnSpc>
              <a:buFont typeface="Arial"/>
              <a:buChar char="•"/>
            </a:pPr>
            <a:r>
              <a:rPr lang="en-US" sz="3606" spc="-90">
                <a:solidFill>
                  <a:srgbClr val="000000"/>
                </a:solidFill>
                <a:latin typeface="Didact Gothic"/>
              </a:rPr>
              <a:t>Mindfull/ Sensory Awareness</a:t>
            </a:r>
          </a:p>
          <a:p>
            <a:pPr marL="778686" lvl="1" indent="-389343" algn="ctr">
              <a:lnSpc>
                <a:spcPts val="4328"/>
              </a:lnSpc>
              <a:buFont typeface="Arial"/>
              <a:buChar char="•"/>
            </a:pPr>
            <a:r>
              <a:rPr lang="en-US" sz="3606" spc="-90">
                <a:solidFill>
                  <a:srgbClr val="000000"/>
                </a:solidFill>
                <a:latin typeface="Didact Gothic"/>
              </a:rPr>
              <a:t>Biofeedback / Heart rate Pulse checking </a:t>
            </a:r>
          </a:p>
          <a:p>
            <a:pPr marL="778686" lvl="1" indent="-389343">
              <a:lnSpc>
                <a:spcPts val="4328"/>
              </a:lnSpc>
              <a:buFont typeface="Arial"/>
              <a:buChar char="•"/>
            </a:pPr>
            <a:r>
              <a:rPr lang="en-US" sz="3606" spc="-90">
                <a:solidFill>
                  <a:srgbClr val="000000"/>
                </a:solidFill>
                <a:latin typeface="Didact Gothic"/>
              </a:rPr>
              <a:t>Tapping / EFT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33289" y="205427"/>
            <a:ext cx="5889347" cy="7324725"/>
          </a:xfrm>
          <a:prstGeom prst="rect">
            <a:avLst/>
          </a:prstGeom>
        </p:spPr>
        <p:txBody>
          <a:bodyPr lIns="0" tIns="0" rIns="0" bIns="0" rtlCol="0" anchor="t">
            <a:spAutoFit/>
          </a:bodyPr>
          <a:lstStyle/>
          <a:p>
            <a:pPr>
              <a:lnSpc>
                <a:spcPts val="3608"/>
              </a:lnSpc>
              <a:spcBef>
                <a:spcPct val="0"/>
              </a:spcBef>
            </a:pPr>
            <a:r>
              <a:rPr lang="en-US" sz="3006" spc="-75">
                <a:solidFill>
                  <a:srgbClr val="000000"/>
                </a:solidFill>
                <a:latin typeface="Cardo"/>
              </a:rPr>
              <a:t>Basic Deep Breathing (also square breathing or ‘tactical breathing’:</a:t>
            </a:r>
          </a:p>
          <a:p>
            <a:pPr>
              <a:lnSpc>
                <a:spcPts val="3608"/>
              </a:lnSpc>
              <a:spcBef>
                <a:spcPct val="0"/>
              </a:spcBef>
            </a:pPr>
            <a:endParaRPr lang="en-US" sz="3006" spc="-75">
              <a:solidFill>
                <a:srgbClr val="000000"/>
              </a:solidFill>
              <a:latin typeface="Cardo"/>
            </a:endParaRPr>
          </a:p>
          <a:p>
            <a:pPr marL="649149" lvl="1" indent="-324575">
              <a:lnSpc>
                <a:spcPts val="3608"/>
              </a:lnSpc>
              <a:spcBef>
                <a:spcPct val="0"/>
              </a:spcBef>
              <a:buFont typeface="Arial"/>
              <a:buChar char="•"/>
            </a:pPr>
            <a:r>
              <a:rPr lang="en-US" sz="3006" spc="-75">
                <a:solidFill>
                  <a:srgbClr val="000000"/>
                </a:solidFill>
                <a:latin typeface="Didact Gothic"/>
              </a:rPr>
              <a:t>Assume a comfortable position</a:t>
            </a:r>
          </a:p>
          <a:p>
            <a:pPr marL="649149" lvl="1" indent="-324575">
              <a:lnSpc>
                <a:spcPts val="3608"/>
              </a:lnSpc>
              <a:spcBef>
                <a:spcPct val="0"/>
              </a:spcBef>
              <a:buFont typeface="Arial"/>
              <a:buChar char="•"/>
            </a:pPr>
            <a:r>
              <a:rPr lang="en-US" sz="3006" spc="-75">
                <a:solidFill>
                  <a:srgbClr val="000000"/>
                </a:solidFill>
                <a:latin typeface="Didact Gothic"/>
              </a:rPr>
              <a:t>Close your eyes if you are comfortable doing so.</a:t>
            </a:r>
          </a:p>
          <a:p>
            <a:pPr marL="649149" lvl="1" indent="-324575">
              <a:lnSpc>
                <a:spcPts val="3608"/>
              </a:lnSpc>
              <a:spcBef>
                <a:spcPct val="0"/>
              </a:spcBef>
              <a:buFont typeface="Arial"/>
              <a:buChar char="•"/>
            </a:pPr>
            <a:r>
              <a:rPr lang="en-US" sz="3006" spc="-75">
                <a:solidFill>
                  <a:srgbClr val="000000"/>
                </a:solidFill>
                <a:latin typeface="Didact Gothic"/>
              </a:rPr>
              <a:t>Breathe slowly in through your nose, feeling the air in your lungs expand down towards the stomach; pushing the diaphragm out as your lungs fill up with air.</a:t>
            </a:r>
          </a:p>
          <a:p>
            <a:pPr marL="649149" lvl="1" indent="-324575">
              <a:lnSpc>
                <a:spcPts val="3608"/>
              </a:lnSpc>
              <a:spcBef>
                <a:spcPct val="0"/>
              </a:spcBef>
              <a:buFont typeface="Arial"/>
              <a:buChar char="•"/>
            </a:pPr>
            <a:r>
              <a:rPr lang="en-US" sz="3006" spc="-75">
                <a:solidFill>
                  <a:srgbClr val="000000"/>
                </a:solidFill>
                <a:latin typeface="Didact Gothic"/>
              </a:rPr>
              <a:t>Slowly count to three and release the breath during another three count.</a:t>
            </a:r>
          </a:p>
          <a:p>
            <a:pPr marL="649149" lvl="1" indent="-324575">
              <a:lnSpc>
                <a:spcPts val="3608"/>
              </a:lnSpc>
              <a:spcBef>
                <a:spcPct val="0"/>
              </a:spcBef>
              <a:buFont typeface="Arial"/>
              <a:buChar char="•"/>
            </a:pPr>
            <a:r>
              <a:rPr lang="en-US" sz="3006" spc="-75">
                <a:solidFill>
                  <a:srgbClr val="000000"/>
                </a:solidFill>
                <a:latin typeface="Didact Gothic"/>
              </a:rPr>
              <a:t>Repeat. </a:t>
            </a:r>
          </a:p>
          <a:p>
            <a:pPr>
              <a:lnSpc>
                <a:spcPts val="3608"/>
              </a:lnSpc>
              <a:spcBef>
                <a:spcPct val="0"/>
              </a:spcBef>
            </a:pPr>
            <a:endParaRPr lang="en-US" sz="3006" spc="-75">
              <a:solidFill>
                <a:srgbClr val="000000"/>
              </a:solidFill>
              <a:latin typeface="Didact Gothic"/>
            </a:endParaRPr>
          </a:p>
        </p:txBody>
      </p:sp>
      <p:sp>
        <p:nvSpPr>
          <p:cNvPr id="3" name="Freeform 3"/>
          <p:cNvSpPr/>
          <p:nvPr/>
        </p:nvSpPr>
        <p:spPr>
          <a:xfrm>
            <a:off x="5994068" y="485267"/>
            <a:ext cx="3531027" cy="3578529"/>
          </a:xfrm>
          <a:custGeom>
            <a:avLst/>
            <a:gdLst/>
            <a:ahLst/>
            <a:cxnLst/>
            <a:rect l="l" t="t" r="r" b="b"/>
            <a:pathLst>
              <a:path w="3531027" h="3578529">
                <a:moveTo>
                  <a:pt x="0" y="0"/>
                </a:moveTo>
                <a:lnTo>
                  <a:pt x="3531026" y="0"/>
                </a:lnTo>
                <a:lnTo>
                  <a:pt x="3531026" y="3578529"/>
                </a:lnTo>
                <a:lnTo>
                  <a:pt x="0" y="3578529"/>
                </a:lnTo>
                <a:lnTo>
                  <a:pt x="0" y="0"/>
                </a:lnTo>
                <a:close/>
              </a:path>
            </a:pathLst>
          </a:custGeom>
          <a:blipFill>
            <a:blip r:embed="rId2"/>
            <a:stretch>
              <a:fillRect/>
            </a:stretch>
          </a:blipFill>
        </p:spPr>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480716" y="3657600"/>
            <a:ext cx="4884096" cy="3256064"/>
          </a:xfrm>
          <a:custGeom>
            <a:avLst/>
            <a:gdLst/>
            <a:ahLst/>
            <a:cxnLst/>
            <a:rect l="l" t="t" r="r" b="b"/>
            <a:pathLst>
              <a:path w="4884096" h="3256064">
                <a:moveTo>
                  <a:pt x="0" y="0"/>
                </a:moveTo>
                <a:lnTo>
                  <a:pt x="4884095" y="0"/>
                </a:lnTo>
                <a:lnTo>
                  <a:pt x="4884095" y="3256064"/>
                </a:lnTo>
                <a:lnTo>
                  <a:pt x="0" y="3256064"/>
                </a:lnTo>
                <a:lnTo>
                  <a:pt x="0" y="0"/>
                </a:lnTo>
                <a:close/>
              </a:path>
            </a:pathLst>
          </a:custGeom>
          <a:blipFill>
            <a:blip r:embed="rId2"/>
            <a:stretch>
              <a:fillRect/>
            </a:stretch>
          </a:blipFill>
        </p:spPr>
      </p:sp>
      <p:sp>
        <p:nvSpPr>
          <p:cNvPr id="3" name="TextBox 3"/>
          <p:cNvSpPr txBox="1"/>
          <p:nvPr/>
        </p:nvSpPr>
        <p:spPr>
          <a:xfrm>
            <a:off x="889076" y="664845"/>
            <a:ext cx="6475735" cy="2748915"/>
          </a:xfrm>
          <a:prstGeom prst="rect">
            <a:avLst/>
          </a:prstGeom>
        </p:spPr>
        <p:txBody>
          <a:bodyPr lIns="0" tIns="0" rIns="0" bIns="0" rtlCol="0" anchor="t">
            <a:spAutoFit/>
          </a:bodyPr>
          <a:lstStyle/>
          <a:p>
            <a:pPr algn="ctr">
              <a:lnSpc>
                <a:spcPts val="4409"/>
              </a:lnSpc>
            </a:pPr>
            <a:r>
              <a:rPr lang="en-US" sz="3150">
                <a:solidFill>
                  <a:srgbClr val="000000"/>
                </a:solidFill>
                <a:latin typeface="Nunito"/>
              </a:rPr>
              <a:t>CALM Activities for Kids from 5-12: </a:t>
            </a:r>
          </a:p>
          <a:p>
            <a:pPr algn="ctr">
              <a:lnSpc>
                <a:spcPts val="4409"/>
              </a:lnSpc>
            </a:pPr>
            <a:endParaRPr lang="en-US" sz="3150">
              <a:solidFill>
                <a:srgbClr val="000000"/>
              </a:solidFill>
              <a:latin typeface="Nunito"/>
            </a:endParaRPr>
          </a:p>
          <a:p>
            <a:pPr marL="680085" lvl="1" indent="-340042">
              <a:lnSpc>
                <a:spcPts val="4409"/>
              </a:lnSpc>
              <a:buFont typeface="Arial"/>
              <a:buChar char="•"/>
            </a:pPr>
            <a:r>
              <a:rPr lang="en-US" sz="3150">
                <a:solidFill>
                  <a:srgbClr val="000000"/>
                </a:solidFill>
                <a:latin typeface="Nunito"/>
              </a:rPr>
              <a:t>Bubble Breathing</a:t>
            </a:r>
          </a:p>
          <a:p>
            <a:pPr marL="680085" lvl="1" indent="-340042">
              <a:lnSpc>
                <a:spcPts val="4409"/>
              </a:lnSpc>
              <a:buFont typeface="Arial"/>
              <a:buChar char="•"/>
            </a:pPr>
            <a:r>
              <a:rPr lang="en-US" sz="3150">
                <a:solidFill>
                  <a:srgbClr val="000000"/>
                </a:solidFill>
                <a:latin typeface="Nunito"/>
              </a:rPr>
              <a:t>Grow and Scrunch</a:t>
            </a:r>
          </a:p>
          <a:p>
            <a:pPr algn="ctr">
              <a:lnSpc>
                <a:spcPts val="4409"/>
              </a:lnSpc>
            </a:pPr>
            <a:r>
              <a:rPr lang="en-US" sz="3150">
                <a:solidFill>
                  <a:srgbClr val="000000"/>
                </a:solidFill>
                <a:latin typeface="Nunito"/>
              </a:rPr>
              <a:t> </a:t>
            </a:r>
          </a:p>
        </p:txBody>
      </p:sp>
      <p:sp>
        <p:nvSpPr>
          <p:cNvPr id="4" name="TextBox 4"/>
          <p:cNvSpPr txBox="1"/>
          <p:nvPr/>
        </p:nvSpPr>
        <p:spPr>
          <a:xfrm>
            <a:off x="5506142" y="1589812"/>
            <a:ext cx="4112209" cy="1644015"/>
          </a:xfrm>
          <a:prstGeom prst="rect">
            <a:avLst/>
          </a:prstGeom>
        </p:spPr>
        <p:txBody>
          <a:bodyPr lIns="0" tIns="0" rIns="0" bIns="0" rtlCol="0" anchor="t">
            <a:spAutoFit/>
          </a:bodyPr>
          <a:lstStyle/>
          <a:p>
            <a:pPr algn="ctr">
              <a:lnSpc>
                <a:spcPts val="4409"/>
              </a:lnSpc>
            </a:pPr>
            <a:r>
              <a:rPr lang="en-US" sz="3150">
                <a:solidFill>
                  <a:srgbClr val="000000"/>
                </a:solidFill>
                <a:latin typeface="Nunito"/>
              </a:rPr>
              <a:t>What are some others that you use and can share with the group?</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2"/>
            <a:stretch>
              <a:fillRect l="-6250" r="-6250"/>
            </a:stretch>
          </a:blipFill>
        </p:spPr>
      </p:sp>
      <p:sp>
        <p:nvSpPr>
          <p:cNvPr id="3" name="TextBox 3"/>
          <p:cNvSpPr txBox="1"/>
          <p:nvPr/>
        </p:nvSpPr>
        <p:spPr>
          <a:xfrm>
            <a:off x="916491" y="285751"/>
            <a:ext cx="8320541" cy="7029449"/>
          </a:xfrm>
          <a:prstGeom prst="rect">
            <a:avLst/>
          </a:prstGeom>
        </p:spPr>
        <p:txBody>
          <a:bodyPr lIns="0" tIns="0" rIns="0" bIns="0" rtlCol="0" anchor="t">
            <a:spAutoFit/>
          </a:bodyPr>
          <a:lstStyle/>
          <a:p>
            <a:pPr>
              <a:lnSpc>
                <a:spcPts val="3736"/>
              </a:lnSpc>
            </a:pPr>
            <a:r>
              <a:rPr lang="en-US" sz="2350">
                <a:solidFill>
                  <a:srgbClr val="000000"/>
                </a:solidFill>
                <a:latin typeface="Nunito"/>
              </a:rPr>
              <a:t>Bubble Breathing:</a:t>
            </a:r>
          </a:p>
          <a:p>
            <a:pPr>
              <a:lnSpc>
                <a:spcPts val="3736"/>
              </a:lnSpc>
            </a:pPr>
            <a:r>
              <a:rPr lang="en-US" sz="2350">
                <a:solidFill>
                  <a:srgbClr val="000000"/>
                </a:solidFill>
                <a:latin typeface="Nunito"/>
              </a:rPr>
              <a:t> A fun way to get children to learn to master their response to anxiety is to use bubble breathing. Using a bubble wand and bubble soap, follow the deep breathing instructions: [Breathe slowly in through your nose, feeling the air in your lungs expand down towards the tummy; pushing the tummy out as your lungs fill up with air. </a:t>
            </a:r>
          </a:p>
          <a:p>
            <a:pPr>
              <a:lnSpc>
                <a:spcPts val="3736"/>
              </a:lnSpc>
            </a:pPr>
            <a:endParaRPr lang="en-US" sz="2350">
              <a:solidFill>
                <a:srgbClr val="000000"/>
              </a:solidFill>
              <a:latin typeface="Nunito"/>
            </a:endParaRPr>
          </a:p>
          <a:p>
            <a:pPr>
              <a:lnSpc>
                <a:spcPts val="3736"/>
              </a:lnSpc>
            </a:pPr>
            <a:r>
              <a:rPr lang="en-US" sz="2350">
                <a:solidFill>
                  <a:srgbClr val="000000"/>
                </a:solidFill>
                <a:latin typeface="Nunito"/>
              </a:rPr>
              <a:t>Slowly count to three and release the breath during another three count]. Ask the child to try to blow the biggest bubble that they can. It is impossible to blow a big bubble without slowing down the breathing process and breathing deeply.Be sure to have them pause for a few seconds between bubble breaths.</a:t>
            </a:r>
          </a:p>
          <a:p>
            <a:pPr>
              <a:lnSpc>
                <a:spcPts val="4213"/>
              </a:lnSpc>
            </a:pPr>
            <a:endParaRPr lang="en-US" sz="2350">
              <a:solidFill>
                <a:srgbClr val="000000"/>
              </a:solidFill>
              <a:latin typeface="Nuni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31526" y="513011"/>
            <a:ext cx="8290554" cy="5829822"/>
          </a:xfrm>
          <a:prstGeom prst="rect">
            <a:avLst/>
          </a:prstGeom>
        </p:spPr>
        <p:txBody>
          <a:bodyPr lIns="0" tIns="0" rIns="0" bIns="0" rtlCol="0" anchor="t">
            <a:spAutoFit/>
          </a:bodyPr>
          <a:lstStyle/>
          <a:p>
            <a:pPr>
              <a:lnSpc>
                <a:spcPts val="4248"/>
              </a:lnSpc>
            </a:pPr>
            <a:r>
              <a:rPr lang="en-US" sz="2606" spc="-65">
                <a:solidFill>
                  <a:srgbClr val="000000"/>
                </a:solidFill>
                <a:latin typeface="Didact Gothic"/>
              </a:rPr>
              <a:t>Grow and Scrunch </a:t>
            </a:r>
          </a:p>
          <a:p>
            <a:pPr>
              <a:lnSpc>
                <a:spcPts val="4248"/>
              </a:lnSpc>
            </a:pPr>
            <a:r>
              <a:rPr lang="en-US" sz="2606" spc="-65">
                <a:solidFill>
                  <a:srgbClr val="000000"/>
                </a:solidFill>
                <a:latin typeface="Didact Gothic"/>
              </a:rPr>
              <a:t>(Progressive Muscle Relaxation for kids):</a:t>
            </a:r>
          </a:p>
          <a:p>
            <a:pPr>
              <a:lnSpc>
                <a:spcPts val="4248"/>
              </a:lnSpc>
            </a:pPr>
            <a:r>
              <a:rPr lang="en-US" sz="2606" spc="-65">
                <a:solidFill>
                  <a:srgbClr val="000000"/>
                </a:solidFill>
                <a:latin typeface="Didact Gothic"/>
              </a:rPr>
              <a:t>A fun way to teach kids the elements of muscle relaxation is to have kids mimic the movements of a bug by tensing their body into a tight ball, and then releasing it and relaxing completely into a floppy body.  Called a rolly-poly, pill bug or potato bug, by copying this movement, and holding the ‘rolled up’ position for a few seconds before releasing, kids can have fun learning how to control their bodies and practice relaxing techniques!</a:t>
            </a:r>
          </a:p>
          <a:p>
            <a:pPr algn="ctr">
              <a:lnSpc>
                <a:spcPts val="4248"/>
              </a:lnSpc>
            </a:pPr>
            <a:endParaRPr lang="en-US" sz="2606" spc="-65">
              <a:solidFill>
                <a:srgbClr val="000000"/>
              </a:solidFill>
              <a:latin typeface="Didact Gothic"/>
            </a:endParaRPr>
          </a:p>
          <a:p>
            <a:pPr algn="ctr">
              <a:lnSpc>
                <a:spcPts val="4248"/>
              </a:lnSpc>
            </a:pPr>
            <a:endParaRPr lang="en-US" sz="2606" spc="-65">
              <a:solidFill>
                <a:srgbClr val="000000"/>
              </a:solidFill>
              <a:latin typeface="Didact Gothic"/>
            </a:endParaRPr>
          </a:p>
        </p:txBody>
      </p:sp>
      <p:sp>
        <p:nvSpPr>
          <p:cNvPr id="3" name="Freeform 3"/>
          <p:cNvSpPr/>
          <p:nvPr/>
        </p:nvSpPr>
        <p:spPr>
          <a:xfrm>
            <a:off x="2454763" y="5785380"/>
            <a:ext cx="4844074" cy="1114906"/>
          </a:xfrm>
          <a:custGeom>
            <a:avLst/>
            <a:gdLst/>
            <a:ahLst/>
            <a:cxnLst/>
            <a:rect l="l" t="t" r="r" b="b"/>
            <a:pathLst>
              <a:path w="4844074" h="1114906">
                <a:moveTo>
                  <a:pt x="0" y="0"/>
                </a:moveTo>
                <a:lnTo>
                  <a:pt x="4844074" y="0"/>
                </a:lnTo>
                <a:lnTo>
                  <a:pt x="4844074" y="1114906"/>
                </a:lnTo>
                <a:lnTo>
                  <a:pt x="0" y="1114906"/>
                </a:lnTo>
                <a:lnTo>
                  <a:pt x="0" y="0"/>
                </a:lnTo>
                <a:close/>
              </a:path>
            </a:pathLst>
          </a:custGeom>
          <a:blipFill>
            <a:blip r:embed="rId2"/>
            <a:stretch>
              <a:fillRect/>
            </a:stretch>
          </a:blipFill>
        </p:spPr>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85271" y="731520"/>
            <a:ext cx="7383059" cy="5057775"/>
          </a:xfrm>
          <a:prstGeom prst="rect">
            <a:avLst/>
          </a:prstGeom>
        </p:spPr>
        <p:txBody>
          <a:bodyPr lIns="0" tIns="0" rIns="0" bIns="0" rtlCol="0" anchor="t">
            <a:spAutoFit/>
          </a:bodyPr>
          <a:lstStyle/>
          <a:p>
            <a:pPr algn="ctr">
              <a:lnSpc>
                <a:spcPts val="4448"/>
              </a:lnSpc>
            </a:pPr>
            <a:r>
              <a:rPr lang="en-US" sz="3706" spc="-92">
                <a:solidFill>
                  <a:srgbClr val="000000"/>
                </a:solidFill>
                <a:latin typeface="Cardo"/>
              </a:rPr>
              <a:t>Breakouts:</a:t>
            </a:r>
          </a:p>
          <a:p>
            <a:pPr algn="ctr">
              <a:lnSpc>
                <a:spcPts val="4448"/>
              </a:lnSpc>
            </a:pPr>
            <a:endParaRPr lang="en-US" sz="3706" spc="-92">
              <a:solidFill>
                <a:srgbClr val="000000"/>
              </a:solidFill>
              <a:latin typeface="Cardo"/>
            </a:endParaRPr>
          </a:p>
          <a:p>
            <a:pPr marL="800275" lvl="1" indent="-400138">
              <a:lnSpc>
                <a:spcPts val="4448"/>
              </a:lnSpc>
              <a:buFont typeface="Arial"/>
              <a:buChar char="•"/>
            </a:pPr>
            <a:r>
              <a:rPr lang="en-US" sz="3706" spc="-92">
                <a:solidFill>
                  <a:srgbClr val="000000"/>
                </a:solidFill>
                <a:latin typeface="Cardo"/>
              </a:rPr>
              <a:t>What are some challenges to practicing the CALM skills?</a:t>
            </a:r>
          </a:p>
          <a:p>
            <a:pPr marL="800275" lvl="1" indent="-400138">
              <a:lnSpc>
                <a:spcPts val="4448"/>
              </a:lnSpc>
              <a:spcBef>
                <a:spcPct val="0"/>
              </a:spcBef>
              <a:buFont typeface="Arial"/>
              <a:buChar char="•"/>
            </a:pPr>
            <a:r>
              <a:rPr lang="en-US" sz="3706" spc="-92">
                <a:solidFill>
                  <a:srgbClr val="000000"/>
                </a:solidFill>
                <a:latin typeface="Cardo"/>
              </a:rPr>
              <a:t>Please take a moment to reflect and share other interventions that you use professionally or that you use for yourself in order to manage and increase a sense of CALM.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2"/>
            <a:stretch>
              <a:fillRect l="-6250" r="-6250"/>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TextBox 2"/>
          <p:cNvSpPr txBox="1"/>
          <p:nvPr/>
        </p:nvSpPr>
        <p:spPr>
          <a:xfrm>
            <a:off x="679026" y="731520"/>
            <a:ext cx="8395548" cy="742950"/>
          </a:xfrm>
          <a:prstGeom prst="rect">
            <a:avLst/>
          </a:prstGeom>
        </p:spPr>
        <p:txBody>
          <a:bodyPr lIns="0" tIns="0" rIns="0" bIns="0" rtlCol="0" anchor="t">
            <a:spAutoFit/>
          </a:bodyPr>
          <a:lstStyle/>
          <a:p>
            <a:pPr algn="ctr">
              <a:lnSpc>
                <a:spcPts val="5887"/>
              </a:lnSpc>
            </a:pPr>
            <a:r>
              <a:rPr lang="en-US" sz="4906" spc="-122">
                <a:solidFill>
                  <a:srgbClr val="00004D"/>
                </a:solidFill>
                <a:latin typeface="Cardo"/>
              </a:rPr>
              <a:t>COPE, CALM &amp; CARE</a:t>
            </a:r>
          </a:p>
        </p:txBody>
      </p:sp>
      <p:sp>
        <p:nvSpPr>
          <p:cNvPr id="3" name="TextBox 3"/>
          <p:cNvSpPr txBox="1"/>
          <p:nvPr/>
        </p:nvSpPr>
        <p:spPr>
          <a:xfrm>
            <a:off x="731520" y="1940106"/>
            <a:ext cx="8395548" cy="4572000"/>
          </a:xfrm>
          <a:prstGeom prst="rect">
            <a:avLst/>
          </a:prstGeom>
        </p:spPr>
        <p:txBody>
          <a:bodyPr lIns="0" tIns="0" rIns="0" bIns="0" rtlCol="0" anchor="t">
            <a:spAutoFit/>
          </a:bodyPr>
          <a:lstStyle/>
          <a:p>
            <a:pPr marL="265022" lvl="1" indent="-132511" algn="l">
              <a:lnSpc>
                <a:spcPts val="2472"/>
              </a:lnSpc>
              <a:buFont typeface="Arial"/>
              <a:buChar char="•"/>
            </a:pPr>
            <a:r>
              <a:rPr lang="en-US" sz="2060" spc="164">
                <a:solidFill>
                  <a:srgbClr val="212163"/>
                </a:solidFill>
                <a:latin typeface="Didact Gothic"/>
              </a:rPr>
              <a:t>COPE, CALM and CARE are skills models and resources designed to help people of all ages recover from trauma, build personal resilience, and engage in healthy living. </a:t>
            </a:r>
          </a:p>
          <a:p>
            <a:pPr algn="l">
              <a:lnSpc>
                <a:spcPts val="2472"/>
              </a:lnSpc>
            </a:pPr>
            <a:endParaRPr lang="en-US" sz="2060" spc="164">
              <a:solidFill>
                <a:srgbClr val="212163"/>
              </a:solidFill>
              <a:latin typeface="Didact Gothic"/>
            </a:endParaRPr>
          </a:p>
          <a:p>
            <a:pPr marL="265022" lvl="1" indent="-132511" algn="l">
              <a:lnSpc>
                <a:spcPts val="2472"/>
              </a:lnSpc>
              <a:buFont typeface="Arial"/>
              <a:buChar char="•"/>
            </a:pPr>
            <a:r>
              <a:rPr lang="en-US" sz="2060" spc="164">
                <a:solidFill>
                  <a:srgbClr val="212163"/>
                </a:solidFill>
                <a:latin typeface="Didact Gothic"/>
              </a:rPr>
              <a:t>The COPE model focuses on </a:t>
            </a:r>
            <a:r>
              <a:rPr lang="en-US" sz="2060" u="sng" spc="164">
                <a:solidFill>
                  <a:srgbClr val="212163"/>
                </a:solidFill>
                <a:latin typeface="Didact Gothic"/>
              </a:rPr>
              <a:t>Thinking Skills </a:t>
            </a:r>
            <a:r>
              <a:rPr lang="en-US" sz="2060" spc="164">
                <a:solidFill>
                  <a:srgbClr val="212163"/>
                </a:solidFill>
                <a:latin typeface="Didact Gothic"/>
              </a:rPr>
              <a:t>associated with cognitive therapy, active coping plans, and critical evaluation our patterns, choices, and behaviors.  </a:t>
            </a:r>
          </a:p>
          <a:p>
            <a:pPr algn="l">
              <a:lnSpc>
                <a:spcPts val="2472"/>
              </a:lnSpc>
            </a:pPr>
            <a:endParaRPr lang="en-US" sz="2060" spc="164">
              <a:solidFill>
                <a:srgbClr val="212163"/>
              </a:solidFill>
              <a:latin typeface="Didact Gothic"/>
            </a:endParaRPr>
          </a:p>
          <a:p>
            <a:pPr marL="265022" lvl="1" indent="-132511" algn="l">
              <a:lnSpc>
                <a:spcPts val="2472"/>
              </a:lnSpc>
              <a:buFont typeface="Arial"/>
              <a:buChar char="•"/>
            </a:pPr>
            <a:r>
              <a:rPr lang="en-US" sz="2060" spc="164">
                <a:solidFill>
                  <a:srgbClr val="212163"/>
                </a:solidFill>
                <a:latin typeface="Didact Gothic"/>
              </a:rPr>
              <a:t>The CALM model teaches </a:t>
            </a:r>
            <a:r>
              <a:rPr lang="en-US" sz="2060" u="sng" spc="164">
                <a:solidFill>
                  <a:srgbClr val="212163"/>
                </a:solidFill>
                <a:latin typeface="Didact Gothic"/>
              </a:rPr>
              <a:t>Feeling Skills</a:t>
            </a:r>
            <a:r>
              <a:rPr lang="en-US" sz="2060" spc="164">
                <a:solidFill>
                  <a:srgbClr val="212163"/>
                </a:solidFill>
                <a:latin typeface="Didact Gothic"/>
              </a:rPr>
              <a:t> associated with biofeedback, behavioral activation, and physiological strategies for maintaining a healthy limbic system balance. </a:t>
            </a:r>
          </a:p>
          <a:p>
            <a:pPr algn="l">
              <a:lnSpc>
                <a:spcPts val="2472"/>
              </a:lnSpc>
            </a:pPr>
            <a:endParaRPr lang="en-US" sz="2060" spc="164">
              <a:solidFill>
                <a:srgbClr val="212163"/>
              </a:solidFill>
              <a:latin typeface="Didact Gothic"/>
            </a:endParaRPr>
          </a:p>
          <a:p>
            <a:pPr marL="265110" lvl="1" indent="-132555" algn="l">
              <a:lnSpc>
                <a:spcPts val="2472"/>
              </a:lnSpc>
              <a:buFont typeface="Arial"/>
              <a:buChar char="•"/>
            </a:pPr>
            <a:r>
              <a:rPr lang="en-US" sz="2060" spc="164">
                <a:solidFill>
                  <a:srgbClr val="212163"/>
                </a:solidFill>
                <a:latin typeface="Didact Gothic"/>
              </a:rPr>
              <a:t>The CARE model teaches </a:t>
            </a:r>
            <a:r>
              <a:rPr lang="en-US" sz="2060" u="sng" spc="164">
                <a:solidFill>
                  <a:srgbClr val="212163"/>
                </a:solidFill>
                <a:latin typeface="Didact Gothic"/>
              </a:rPr>
              <a:t>Being Skills </a:t>
            </a:r>
            <a:r>
              <a:rPr lang="en-US" sz="2060" spc="164">
                <a:solidFill>
                  <a:srgbClr val="212163"/>
                </a:solidFill>
                <a:latin typeface="Didact Gothic"/>
              </a:rPr>
              <a:t>associated with active resilience building, social interest, connection with others, and being part of something greater than ourselves. </a:t>
            </a:r>
          </a:p>
        </p:txBody>
      </p:sp>
      <p:sp>
        <p:nvSpPr>
          <p:cNvPr id="4" name="TextBox 4"/>
          <p:cNvSpPr txBox="1"/>
          <p:nvPr/>
        </p:nvSpPr>
        <p:spPr>
          <a:xfrm>
            <a:off x="6353168" y="6892258"/>
            <a:ext cx="3308992" cy="285750"/>
          </a:xfrm>
          <a:prstGeom prst="rect">
            <a:avLst/>
          </a:prstGeom>
        </p:spPr>
        <p:txBody>
          <a:bodyPr lIns="0" tIns="0" rIns="0" bIns="0" rtlCol="0" anchor="t">
            <a:spAutoFit/>
          </a:bodyPr>
          <a:lstStyle/>
          <a:p>
            <a:pPr algn="l">
              <a:lnSpc>
                <a:spcPts val="2304"/>
              </a:lnSpc>
            </a:pPr>
            <a:r>
              <a:rPr lang="en-US" sz="1920" spc="76">
                <a:solidFill>
                  <a:srgbClr val="212163"/>
                </a:solidFill>
                <a:latin typeface="Didact Gothic"/>
              </a:rPr>
              <a:t>© 2020 Kira Mauseth, Ph.D.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2"/>
            <a:stretch>
              <a:fillRect l="-675" r="-675"/>
            </a:stretch>
          </a:blipFill>
        </p:spPr>
      </p:sp>
      <p:sp>
        <p:nvSpPr>
          <p:cNvPr id="3" name="TextBox 3"/>
          <p:cNvSpPr txBox="1"/>
          <p:nvPr/>
        </p:nvSpPr>
        <p:spPr>
          <a:xfrm>
            <a:off x="677333" y="808436"/>
            <a:ext cx="8395548" cy="742950"/>
          </a:xfrm>
          <a:prstGeom prst="rect">
            <a:avLst/>
          </a:prstGeom>
        </p:spPr>
        <p:txBody>
          <a:bodyPr lIns="0" tIns="0" rIns="0" bIns="0" rtlCol="0" anchor="t">
            <a:spAutoFit/>
          </a:bodyPr>
          <a:lstStyle/>
          <a:p>
            <a:pPr algn="ctr">
              <a:lnSpc>
                <a:spcPts val="5887"/>
              </a:lnSpc>
            </a:pPr>
            <a:r>
              <a:rPr lang="en-US" sz="4906" spc="-122">
                <a:solidFill>
                  <a:srgbClr val="000000"/>
                </a:solidFill>
                <a:latin typeface="Cardo"/>
              </a:rPr>
              <a:t>CALM model starting points</a:t>
            </a:r>
          </a:p>
        </p:txBody>
      </p:sp>
      <p:sp>
        <p:nvSpPr>
          <p:cNvPr id="4" name="TextBox 4"/>
          <p:cNvSpPr txBox="1"/>
          <p:nvPr/>
        </p:nvSpPr>
        <p:spPr>
          <a:xfrm>
            <a:off x="677333" y="2215753"/>
            <a:ext cx="8395548" cy="4014927"/>
          </a:xfrm>
          <a:prstGeom prst="rect">
            <a:avLst/>
          </a:prstGeom>
        </p:spPr>
        <p:txBody>
          <a:bodyPr lIns="0" tIns="0" rIns="0" bIns="0" rtlCol="0" anchor="t">
            <a:spAutoFit/>
          </a:bodyPr>
          <a:lstStyle/>
          <a:p>
            <a:pPr marL="329455" lvl="1" indent="-164727" algn="l">
              <a:lnSpc>
                <a:spcPts val="3558"/>
              </a:lnSpc>
              <a:buFont typeface="Arial"/>
              <a:buChar char="•"/>
            </a:pPr>
            <a:r>
              <a:rPr lang="en-US" sz="2559" spc="102">
                <a:solidFill>
                  <a:srgbClr val="000000"/>
                </a:solidFill>
                <a:latin typeface="Didact Gothic"/>
              </a:rPr>
              <a:t>The CALM model is all about helping you remind yourself that you are in control (or can be in control) of your body and its reactions to stress, panic and anxiety. </a:t>
            </a:r>
          </a:p>
          <a:p>
            <a:pPr marL="329455" lvl="1" indent="-164727" algn="l">
              <a:lnSpc>
                <a:spcPts val="3558"/>
              </a:lnSpc>
              <a:buFont typeface="Arial"/>
              <a:buChar char="•"/>
            </a:pPr>
            <a:r>
              <a:rPr lang="en-US" sz="2559" spc="102">
                <a:solidFill>
                  <a:srgbClr val="000000"/>
                </a:solidFill>
                <a:latin typeface="Didact Gothic"/>
              </a:rPr>
              <a:t>The COPE model taught thinking skills, and the CALM model teaches feeling skills; active behaviors that can be used with children and adults to increase resilience, and strengthen physiological responses to stressors.</a:t>
            </a:r>
          </a:p>
        </p:txBody>
      </p:sp>
      <p:sp>
        <p:nvSpPr>
          <p:cNvPr id="5" name="TextBox 5"/>
          <p:cNvSpPr txBox="1"/>
          <p:nvPr/>
        </p:nvSpPr>
        <p:spPr>
          <a:xfrm>
            <a:off x="6532075" y="6939883"/>
            <a:ext cx="3130085" cy="190500"/>
          </a:xfrm>
          <a:prstGeom prst="rect">
            <a:avLst/>
          </a:prstGeom>
        </p:spPr>
        <p:txBody>
          <a:bodyPr lIns="0" tIns="0" rIns="0" bIns="0" rtlCol="0" anchor="t">
            <a:spAutoFit/>
          </a:bodyPr>
          <a:lstStyle/>
          <a:p>
            <a:pPr algn="l">
              <a:lnSpc>
                <a:spcPts val="1536"/>
              </a:lnSpc>
            </a:pPr>
            <a:r>
              <a:rPr lang="en-US" sz="1280" spc="51">
                <a:solidFill>
                  <a:srgbClr val="000000"/>
                </a:solidFill>
                <a:latin typeface="Didact Gothic"/>
              </a:rPr>
              <a:t>© 2020 Kira Mauseth, Ph.D.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77333" y="342357"/>
            <a:ext cx="8395548" cy="1428750"/>
          </a:xfrm>
          <a:prstGeom prst="rect">
            <a:avLst/>
          </a:prstGeom>
        </p:spPr>
        <p:txBody>
          <a:bodyPr lIns="0" tIns="0" rIns="0" bIns="0" rtlCol="0" anchor="t">
            <a:spAutoFit/>
          </a:bodyPr>
          <a:lstStyle/>
          <a:p>
            <a:pPr algn="ctr">
              <a:lnSpc>
                <a:spcPts val="5667"/>
              </a:lnSpc>
            </a:pPr>
            <a:r>
              <a:rPr lang="en-US" sz="4722" spc="-118">
                <a:solidFill>
                  <a:srgbClr val="000000"/>
                </a:solidFill>
                <a:latin typeface="Cardo"/>
              </a:rPr>
              <a:t> DOING SKILLS</a:t>
            </a:r>
          </a:p>
          <a:p>
            <a:pPr algn="ctr">
              <a:lnSpc>
                <a:spcPts val="5667"/>
              </a:lnSpc>
            </a:pPr>
            <a:r>
              <a:rPr lang="en-US" sz="4722" u="sng" spc="-118">
                <a:solidFill>
                  <a:srgbClr val="000000"/>
                </a:solidFill>
                <a:latin typeface="Cardo"/>
              </a:rPr>
              <a:t>CALM</a:t>
            </a:r>
            <a:r>
              <a:rPr lang="en-US" sz="4722" spc="-118">
                <a:solidFill>
                  <a:srgbClr val="000000"/>
                </a:solidFill>
                <a:latin typeface="Cardo"/>
              </a:rPr>
              <a:t> yourself by:</a:t>
            </a:r>
          </a:p>
        </p:txBody>
      </p:sp>
      <p:sp>
        <p:nvSpPr>
          <p:cNvPr id="3" name="TextBox 3"/>
          <p:cNvSpPr txBox="1"/>
          <p:nvPr/>
        </p:nvSpPr>
        <p:spPr>
          <a:xfrm>
            <a:off x="326249" y="2291532"/>
            <a:ext cx="9335911" cy="3494126"/>
          </a:xfrm>
          <a:prstGeom prst="rect">
            <a:avLst/>
          </a:prstGeom>
        </p:spPr>
        <p:txBody>
          <a:bodyPr lIns="0" tIns="0" rIns="0" bIns="0" rtlCol="0" anchor="t">
            <a:spAutoFit/>
          </a:bodyPr>
          <a:lstStyle/>
          <a:p>
            <a:pPr algn="ctr">
              <a:lnSpc>
                <a:spcPts val="4659"/>
              </a:lnSpc>
            </a:pPr>
            <a:r>
              <a:rPr lang="en-US" sz="2559" u="sng" spc="204">
                <a:solidFill>
                  <a:srgbClr val="000000"/>
                </a:solidFill>
                <a:latin typeface="Didact Gothic"/>
              </a:rPr>
              <a:t>CONTROLLING, ATTENDING, LISTENING, MANAGING</a:t>
            </a:r>
          </a:p>
          <a:p>
            <a:pPr algn="ctr">
              <a:lnSpc>
                <a:spcPts val="4659"/>
              </a:lnSpc>
            </a:pPr>
            <a:endParaRPr lang="en-US" sz="2559" u="sng" spc="204">
              <a:solidFill>
                <a:srgbClr val="000000"/>
              </a:solidFill>
              <a:latin typeface="Didact Gothic"/>
            </a:endParaRPr>
          </a:p>
          <a:p>
            <a:pPr marL="329455" lvl="1" indent="-164727" algn="l">
              <a:lnSpc>
                <a:spcPts val="4659"/>
              </a:lnSpc>
              <a:buFont typeface="Arial"/>
              <a:buChar char="•"/>
            </a:pPr>
            <a:r>
              <a:rPr lang="en-US" sz="2559" u="sng" spc="204">
                <a:solidFill>
                  <a:srgbClr val="000000"/>
                </a:solidFill>
                <a:latin typeface="Didact Gothic"/>
              </a:rPr>
              <a:t>C</a:t>
            </a:r>
            <a:r>
              <a:rPr lang="en-US" sz="2559" spc="204">
                <a:solidFill>
                  <a:srgbClr val="000000"/>
                </a:solidFill>
                <a:latin typeface="Didact Gothic"/>
              </a:rPr>
              <a:t>ontrol breathing and heart rate</a:t>
            </a:r>
          </a:p>
          <a:p>
            <a:pPr marL="329455" lvl="1" indent="-164727" algn="l">
              <a:lnSpc>
                <a:spcPts val="4659"/>
              </a:lnSpc>
              <a:buFont typeface="Arial"/>
              <a:buChar char="•"/>
            </a:pPr>
            <a:r>
              <a:rPr lang="en-US" sz="2559" u="sng" spc="204">
                <a:solidFill>
                  <a:srgbClr val="000000"/>
                </a:solidFill>
                <a:latin typeface="Didact Gothic"/>
              </a:rPr>
              <a:t>A</a:t>
            </a:r>
            <a:r>
              <a:rPr lang="en-US" sz="2559" spc="204">
                <a:solidFill>
                  <a:srgbClr val="000000"/>
                </a:solidFill>
                <a:latin typeface="Didact Gothic"/>
              </a:rPr>
              <a:t>ttend to the present moment</a:t>
            </a:r>
          </a:p>
          <a:p>
            <a:pPr marL="329455" lvl="1" indent="-164727" algn="l">
              <a:lnSpc>
                <a:spcPts val="4659"/>
              </a:lnSpc>
              <a:buFont typeface="Arial"/>
              <a:buChar char="•"/>
            </a:pPr>
            <a:r>
              <a:rPr lang="en-US" sz="2559" u="sng" spc="204">
                <a:solidFill>
                  <a:srgbClr val="000000"/>
                </a:solidFill>
                <a:latin typeface="Didact Gothic"/>
              </a:rPr>
              <a:t>L</a:t>
            </a:r>
            <a:r>
              <a:rPr lang="en-US" sz="2559" spc="204">
                <a:solidFill>
                  <a:srgbClr val="000000"/>
                </a:solidFill>
                <a:latin typeface="Didact Gothic"/>
              </a:rPr>
              <a:t>isten to your thoughts &amp; feelings</a:t>
            </a:r>
          </a:p>
          <a:p>
            <a:pPr marL="329455" lvl="1" indent="-164727" algn="l">
              <a:lnSpc>
                <a:spcPts val="4659"/>
              </a:lnSpc>
              <a:buFont typeface="Arial"/>
              <a:buChar char="•"/>
            </a:pPr>
            <a:r>
              <a:rPr lang="en-US" sz="2559" u="sng" spc="204">
                <a:solidFill>
                  <a:srgbClr val="000000"/>
                </a:solidFill>
                <a:latin typeface="Didact Gothic"/>
              </a:rPr>
              <a:t>M</a:t>
            </a:r>
            <a:r>
              <a:rPr lang="en-US" sz="2559" spc="204">
                <a:solidFill>
                  <a:srgbClr val="000000"/>
                </a:solidFill>
                <a:latin typeface="Didact Gothic"/>
              </a:rPr>
              <a:t>anage stressors with active techniques </a:t>
            </a:r>
          </a:p>
        </p:txBody>
      </p:sp>
      <p:sp>
        <p:nvSpPr>
          <p:cNvPr id="4" name="TextBox 4"/>
          <p:cNvSpPr txBox="1"/>
          <p:nvPr/>
        </p:nvSpPr>
        <p:spPr>
          <a:xfrm>
            <a:off x="6353168" y="6939883"/>
            <a:ext cx="3308992" cy="190500"/>
          </a:xfrm>
          <a:prstGeom prst="rect">
            <a:avLst/>
          </a:prstGeom>
        </p:spPr>
        <p:txBody>
          <a:bodyPr lIns="0" tIns="0" rIns="0" bIns="0" rtlCol="0" anchor="t">
            <a:spAutoFit/>
          </a:bodyPr>
          <a:lstStyle/>
          <a:p>
            <a:pPr algn="l">
              <a:lnSpc>
                <a:spcPts val="1536"/>
              </a:lnSpc>
            </a:pPr>
            <a:r>
              <a:rPr lang="en-US" sz="1280" spc="51">
                <a:solidFill>
                  <a:srgbClr val="000000"/>
                </a:solidFill>
                <a:latin typeface="Didact Gothic"/>
              </a:rPr>
              <a:t>© 2020 Kira Mauseth, Ph.D.</a:t>
            </a:r>
          </a:p>
        </p:txBody>
      </p:sp>
      <p:sp>
        <p:nvSpPr>
          <p:cNvPr id="5" name="Freeform 5"/>
          <p:cNvSpPr/>
          <p:nvPr/>
        </p:nvSpPr>
        <p:spPr>
          <a:xfrm>
            <a:off x="7107755" y="2997195"/>
            <a:ext cx="2302933" cy="2235200"/>
          </a:xfrm>
          <a:custGeom>
            <a:avLst/>
            <a:gdLst/>
            <a:ahLst/>
            <a:cxnLst/>
            <a:rect l="l" t="t" r="r" b="b"/>
            <a:pathLst>
              <a:path w="2302933" h="2235200">
                <a:moveTo>
                  <a:pt x="0" y="0"/>
                </a:moveTo>
                <a:lnTo>
                  <a:pt x="2302933" y="0"/>
                </a:lnTo>
                <a:lnTo>
                  <a:pt x="2302933" y="2235200"/>
                </a:lnTo>
                <a:lnTo>
                  <a:pt x="0" y="2235200"/>
                </a:lnTo>
                <a:lnTo>
                  <a:pt x="0" y="0"/>
                </a:lnTo>
                <a:close/>
              </a:path>
            </a:pathLst>
          </a:custGeom>
          <a:blipFill>
            <a:blip r:embed="rId2"/>
            <a:stretch>
              <a:fillRect/>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2"/>
            <a:stretch>
              <a:fillRect l="-20093" r="-20093"/>
            </a:stretch>
          </a:blipFill>
        </p:spPr>
      </p:sp>
      <p:sp>
        <p:nvSpPr>
          <p:cNvPr id="3" name="TextBox 3"/>
          <p:cNvSpPr txBox="1"/>
          <p:nvPr/>
        </p:nvSpPr>
        <p:spPr>
          <a:xfrm>
            <a:off x="557214" y="1795694"/>
            <a:ext cx="8639171" cy="5360686"/>
          </a:xfrm>
          <a:prstGeom prst="rect">
            <a:avLst/>
          </a:prstGeom>
        </p:spPr>
        <p:txBody>
          <a:bodyPr lIns="0" tIns="0" rIns="0" bIns="0" rtlCol="0" anchor="t">
            <a:spAutoFit/>
          </a:bodyPr>
          <a:lstStyle/>
          <a:p>
            <a:pPr marL="452593" lvl="1" indent="-226297" algn="l">
              <a:lnSpc>
                <a:spcPts val="2640"/>
              </a:lnSpc>
              <a:buFont typeface="Arial"/>
              <a:buChar char="•"/>
            </a:pPr>
            <a:r>
              <a:rPr lang="en-US" sz="2500" spc="100">
                <a:solidFill>
                  <a:srgbClr val="000000"/>
                </a:solidFill>
                <a:latin typeface="Arimo Bold"/>
              </a:rPr>
              <a:t>The brain and body need an opportunity to let down on the ‘threat scanning’ and be more accurately tuned in to day-to-day ups and downs. </a:t>
            </a:r>
          </a:p>
          <a:p>
            <a:pPr algn="l">
              <a:lnSpc>
                <a:spcPts val="2640"/>
              </a:lnSpc>
            </a:pPr>
            <a:endParaRPr lang="en-US" sz="2500" spc="100">
              <a:solidFill>
                <a:srgbClr val="000000"/>
              </a:solidFill>
              <a:latin typeface="Arimo Bold"/>
            </a:endParaRPr>
          </a:p>
          <a:p>
            <a:pPr marL="452593" lvl="1" indent="-226297" algn="l">
              <a:lnSpc>
                <a:spcPts val="2640"/>
              </a:lnSpc>
              <a:buFont typeface="Arial"/>
              <a:buChar char="•"/>
            </a:pPr>
            <a:r>
              <a:rPr lang="en-US" sz="2500" spc="100">
                <a:solidFill>
                  <a:srgbClr val="000000"/>
                </a:solidFill>
                <a:latin typeface="Arimo Bold"/>
              </a:rPr>
              <a:t>ADDICTION TO THE EMERGENCY IS A REAL THING.</a:t>
            </a:r>
          </a:p>
          <a:p>
            <a:pPr algn="l">
              <a:lnSpc>
                <a:spcPts val="2640"/>
              </a:lnSpc>
            </a:pPr>
            <a:endParaRPr lang="en-US" sz="2500" spc="100">
              <a:solidFill>
                <a:srgbClr val="000000"/>
              </a:solidFill>
              <a:latin typeface="Arimo Bold"/>
            </a:endParaRPr>
          </a:p>
          <a:p>
            <a:pPr marL="452593" lvl="1" indent="-226297" algn="l">
              <a:lnSpc>
                <a:spcPts val="2640"/>
              </a:lnSpc>
              <a:buFont typeface="Arial"/>
              <a:buChar char="•"/>
            </a:pPr>
            <a:r>
              <a:rPr lang="en-US" sz="2500" spc="100">
                <a:solidFill>
                  <a:srgbClr val="000000"/>
                </a:solidFill>
                <a:latin typeface="Arimo Bold"/>
              </a:rPr>
              <a:t>Key physiology: Dopamine, Adrenaline / Epinephrine / Norepinephrine / Cortisol</a:t>
            </a:r>
          </a:p>
          <a:p>
            <a:pPr algn="l">
              <a:lnSpc>
                <a:spcPts val="2640"/>
              </a:lnSpc>
            </a:pPr>
            <a:endParaRPr lang="en-US" sz="2500" spc="100">
              <a:solidFill>
                <a:srgbClr val="000000"/>
              </a:solidFill>
              <a:latin typeface="Arimo Bold"/>
            </a:endParaRPr>
          </a:p>
          <a:p>
            <a:pPr marL="452593" lvl="1" indent="-226297" algn="l">
              <a:lnSpc>
                <a:spcPts val="2640"/>
              </a:lnSpc>
              <a:buFont typeface="Arial"/>
              <a:buChar char="•"/>
            </a:pPr>
            <a:r>
              <a:rPr lang="en-US" sz="2500" spc="100">
                <a:solidFill>
                  <a:srgbClr val="000000"/>
                </a:solidFill>
                <a:latin typeface="Arimo Bold"/>
              </a:rPr>
              <a:t>IDEAS: Slow down and evaluate the criticality of a task or a job before you start to do it. Does it need to be done “RIGHT NOW” or can it realistically wait or be prioritized behind other things? Establish a practice of this evaluation for any new task / ask.	</a:t>
            </a:r>
          </a:p>
        </p:txBody>
      </p:sp>
      <p:sp>
        <p:nvSpPr>
          <p:cNvPr id="4" name="TextBox 4"/>
          <p:cNvSpPr txBox="1"/>
          <p:nvPr/>
        </p:nvSpPr>
        <p:spPr>
          <a:xfrm>
            <a:off x="679222" y="444168"/>
            <a:ext cx="8395157" cy="1007583"/>
          </a:xfrm>
          <a:prstGeom prst="rect">
            <a:avLst/>
          </a:prstGeom>
        </p:spPr>
        <p:txBody>
          <a:bodyPr lIns="0" tIns="0" rIns="0" bIns="0" rtlCol="0" anchor="t">
            <a:spAutoFit/>
          </a:bodyPr>
          <a:lstStyle/>
          <a:p>
            <a:pPr algn="ctr">
              <a:lnSpc>
                <a:spcPts val="3903"/>
              </a:lnSpc>
            </a:pPr>
            <a:r>
              <a:rPr lang="en-US" sz="3614" spc="289">
                <a:solidFill>
                  <a:srgbClr val="000000"/>
                </a:solidFill>
                <a:latin typeface="Cardo Bold"/>
              </a:rPr>
              <a:t>Transitioning to and from</a:t>
            </a:r>
          </a:p>
          <a:p>
            <a:pPr algn="ctr">
              <a:lnSpc>
                <a:spcPts val="3903"/>
              </a:lnSpc>
            </a:pPr>
            <a:r>
              <a:rPr lang="en-US" sz="3614" spc="289">
                <a:solidFill>
                  <a:srgbClr val="000000"/>
                </a:solidFill>
                <a:latin typeface="Cardo Bold"/>
              </a:rPr>
              <a:t> “Emergency Mode”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2"/>
            <a:stretch>
              <a:fillRect l="-6179" r="-6179"/>
            </a:stretch>
          </a:blipFill>
        </p:spPr>
      </p:sp>
      <p:sp>
        <p:nvSpPr>
          <p:cNvPr id="3" name="TextBox 3"/>
          <p:cNvSpPr txBox="1"/>
          <p:nvPr/>
        </p:nvSpPr>
        <p:spPr>
          <a:xfrm>
            <a:off x="453226" y="439347"/>
            <a:ext cx="7236008" cy="836498"/>
          </a:xfrm>
          <a:prstGeom prst="rect">
            <a:avLst/>
          </a:prstGeom>
        </p:spPr>
        <p:txBody>
          <a:bodyPr lIns="0" tIns="0" rIns="0" bIns="0" rtlCol="0" anchor="t">
            <a:spAutoFit/>
          </a:bodyPr>
          <a:lstStyle/>
          <a:p>
            <a:pPr algn="l">
              <a:lnSpc>
                <a:spcPts val="3254"/>
              </a:lnSpc>
            </a:pPr>
            <a:r>
              <a:rPr lang="en-US" sz="3013">
                <a:solidFill>
                  <a:srgbClr val="000000"/>
                </a:solidFill>
                <a:latin typeface="Cardo Bold"/>
              </a:rPr>
              <a:t>The benefits of orienting to ”right now”  increase a sense of safety</a:t>
            </a:r>
          </a:p>
        </p:txBody>
      </p:sp>
      <p:sp>
        <p:nvSpPr>
          <p:cNvPr id="4" name="TextBox 4"/>
          <p:cNvSpPr txBox="1"/>
          <p:nvPr/>
        </p:nvSpPr>
        <p:spPr>
          <a:xfrm>
            <a:off x="142546" y="1685530"/>
            <a:ext cx="6215895" cy="5174396"/>
          </a:xfrm>
          <a:prstGeom prst="rect">
            <a:avLst/>
          </a:prstGeom>
        </p:spPr>
        <p:txBody>
          <a:bodyPr lIns="0" tIns="0" rIns="0" bIns="0" rtlCol="0" anchor="t">
            <a:spAutoFit/>
          </a:bodyPr>
          <a:lstStyle/>
          <a:p>
            <a:pPr marL="365695" lvl="1" indent="-182848" algn="l">
              <a:lnSpc>
                <a:spcPts val="3435"/>
              </a:lnSpc>
              <a:buFont typeface="Arial"/>
              <a:buChar char="•"/>
            </a:pPr>
            <a:r>
              <a:rPr lang="en-US" sz="2020">
                <a:solidFill>
                  <a:srgbClr val="000000"/>
                </a:solidFill>
                <a:latin typeface="Raleway Bold"/>
              </a:rPr>
              <a:t>Taking part of your day to ‘tune in’ to the present moment (mindfulness, deep breathing, meditation) is related to decreases in anxiety and depression.</a:t>
            </a:r>
          </a:p>
          <a:p>
            <a:pPr marL="365695" lvl="1" indent="-182848" algn="l">
              <a:lnSpc>
                <a:spcPts val="2727"/>
              </a:lnSpc>
              <a:buFont typeface="Arial"/>
              <a:buChar char="•"/>
            </a:pPr>
            <a:r>
              <a:rPr lang="en-US" sz="2020">
                <a:solidFill>
                  <a:srgbClr val="000000"/>
                </a:solidFill>
                <a:latin typeface="Raleway Bold"/>
              </a:rPr>
              <a:t>Being oriented about right now reminds us that we are not currently under ‘threat’. </a:t>
            </a:r>
          </a:p>
          <a:p>
            <a:pPr algn="l">
              <a:lnSpc>
                <a:spcPts val="2727"/>
              </a:lnSpc>
            </a:pPr>
            <a:endParaRPr lang="en-US" sz="2020">
              <a:solidFill>
                <a:srgbClr val="000000"/>
              </a:solidFill>
              <a:latin typeface="Raleway Bold"/>
            </a:endParaRPr>
          </a:p>
          <a:p>
            <a:pPr algn="l">
              <a:lnSpc>
                <a:spcPts val="2727"/>
              </a:lnSpc>
            </a:pPr>
            <a:endParaRPr lang="en-US" sz="2020">
              <a:solidFill>
                <a:srgbClr val="000000"/>
              </a:solidFill>
              <a:latin typeface="Raleway Bold"/>
            </a:endParaRPr>
          </a:p>
          <a:p>
            <a:pPr marL="365695" lvl="1" indent="-182848" algn="l">
              <a:lnSpc>
                <a:spcPts val="2727"/>
              </a:lnSpc>
              <a:buFont typeface="Arial"/>
              <a:buChar char="•"/>
            </a:pPr>
            <a:r>
              <a:rPr lang="en-US" sz="2020">
                <a:solidFill>
                  <a:srgbClr val="000000"/>
                </a:solidFill>
                <a:latin typeface="Raleway Bold"/>
              </a:rPr>
              <a:t>Mindfulness can improve cognitive functioning and emotion regulation for people who are experiencing grief and bereavement.  </a:t>
            </a:r>
          </a:p>
          <a:p>
            <a:pPr marL="365695" lvl="1" indent="-182848" algn="l">
              <a:lnSpc>
                <a:spcPts val="2727"/>
              </a:lnSpc>
              <a:buFont typeface="Arial"/>
              <a:buChar char="•"/>
            </a:pPr>
            <a:r>
              <a:rPr lang="en-US" sz="2020">
                <a:solidFill>
                  <a:srgbClr val="000000"/>
                </a:solidFill>
                <a:latin typeface="Raleway Bold"/>
              </a:rPr>
              <a:t>*** Mindfulness and meditation as practices are not “one size fits all”, and they can be triggering for some people. </a:t>
            </a:r>
          </a:p>
        </p:txBody>
      </p:sp>
      <p:sp>
        <p:nvSpPr>
          <p:cNvPr id="5" name="TextBox 5"/>
          <p:cNvSpPr txBox="1"/>
          <p:nvPr/>
        </p:nvSpPr>
        <p:spPr>
          <a:xfrm>
            <a:off x="7409065" y="5076793"/>
            <a:ext cx="2270830" cy="2228607"/>
          </a:xfrm>
          <a:prstGeom prst="rect">
            <a:avLst/>
          </a:prstGeom>
        </p:spPr>
        <p:txBody>
          <a:bodyPr lIns="0" tIns="0" rIns="0" bIns="0" rtlCol="0" anchor="t">
            <a:spAutoFit/>
          </a:bodyPr>
          <a:lstStyle/>
          <a:p>
            <a:pPr marL="241017" lvl="1" indent="-120508" algn="l">
              <a:lnSpc>
                <a:spcPts val="1598"/>
              </a:lnSpc>
              <a:buFont typeface="Arial"/>
              <a:buChar char="•"/>
            </a:pPr>
            <a:r>
              <a:rPr lang="en-US" sz="1331" u="sng">
                <a:solidFill>
                  <a:srgbClr val="000000"/>
                </a:solidFill>
                <a:latin typeface="Raleway"/>
                <a:hlinkClick r:id="rId3" tooltip="https://news.harvard.edu/gazette/story/2018/04/harvard-researchers-study-how-mindfulness-may-change-the-brain-in-depressed-patients/"/>
              </a:rPr>
              <a:t>https://news.harvard.edu/gazette/story/2018/04/harvard-researchers-study-how-mindfulness-may-change-the-brain-in-depressed-patients/</a:t>
            </a:r>
          </a:p>
          <a:p>
            <a:pPr marL="241017" lvl="1" indent="-120508" algn="l">
              <a:lnSpc>
                <a:spcPts val="1598"/>
              </a:lnSpc>
              <a:buFont typeface="Arial"/>
              <a:buChar char="•"/>
            </a:pPr>
            <a:r>
              <a:rPr lang="en-US" sz="1331" u="sng">
                <a:solidFill>
                  <a:srgbClr val="000000"/>
                </a:solidFill>
                <a:latin typeface="Raleway"/>
                <a:hlinkClick r:id="rId4" tooltip="https://askthescientists.com/brain-meditation/"/>
              </a:rPr>
              <a:t>https://askthescientists.com/brain-meditation/</a:t>
            </a:r>
          </a:p>
          <a:p>
            <a:pPr marL="241017" lvl="1" indent="-120508" algn="l">
              <a:lnSpc>
                <a:spcPts val="1598"/>
              </a:lnSpc>
              <a:buFont typeface="Arial"/>
              <a:buChar char="•"/>
            </a:pPr>
            <a:r>
              <a:rPr lang="en-US" sz="1331" u="sng">
                <a:solidFill>
                  <a:srgbClr val="000000"/>
                </a:solidFill>
                <a:latin typeface="Raleway"/>
                <a:hlinkClick r:id="rId5" tooltip="https://www.frontiersin.org/articles/10.3389/fnhum.2018.00541/full"/>
              </a:rPr>
              <a:t>https://www.frontiersin.org/articles/10.3389/fnhum.2018.00541/full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CFDFD"/>
        </a:solidFill>
        <a:effectLst/>
      </p:bgPr>
    </p:bg>
    <p:spTree>
      <p:nvGrpSpPr>
        <p:cNvPr id="1" name=""/>
        <p:cNvGrpSpPr/>
        <p:nvPr/>
      </p:nvGrpSpPr>
      <p:grpSpPr>
        <a:xfrm>
          <a:off x="0" y="0"/>
          <a:ext cx="0" cy="0"/>
          <a:chOff x="0" y="0"/>
          <a:chExt cx="0" cy="0"/>
        </a:xfrm>
      </p:grpSpPr>
      <p:sp>
        <p:nvSpPr>
          <p:cNvPr id="2" name="Freeform 2"/>
          <p:cNvSpPr/>
          <p:nvPr/>
        </p:nvSpPr>
        <p:spPr>
          <a:xfrm>
            <a:off x="219574" y="5753483"/>
            <a:ext cx="8985386" cy="630653"/>
          </a:xfrm>
          <a:custGeom>
            <a:avLst/>
            <a:gdLst/>
            <a:ahLst/>
            <a:cxnLst/>
            <a:rect l="l" t="t" r="r" b="b"/>
            <a:pathLst>
              <a:path w="8985386" h="630653">
                <a:moveTo>
                  <a:pt x="0" y="0"/>
                </a:moveTo>
                <a:lnTo>
                  <a:pt x="8985386" y="0"/>
                </a:lnTo>
                <a:lnTo>
                  <a:pt x="8985386" y="630654"/>
                </a:lnTo>
                <a:lnTo>
                  <a:pt x="0" y="630654"/>
                </a:lnTo>
                <a:lnTo>
                  <a:pt x="0" y="0"/>
                </a:lnTo>
                <a:close/>
              </a:path>
            </a:pathLst>
          </a:custGeom>
          <a:blipFill>
            <a:blip r:embed="rId2"/>
            <a:stretch>
              <a:fillRect r="-451" b="-3105"/>
            </a:stretch>
          </a:blipFill>
        </p:spPr>
      </p:sp>
      <p:sp>
        <p:nvSpPr>
          <p:cNvPr id="3" name="Freeform 3"/>
          <p:cNvSpPr/>
          <p:nvPr/>
        </p:nvSpPr>
        <p:spPr>
          <a:xfrm>
            <a:off x="129735" y="363606"/>
            <a:ext cx="9623865" cy="5139925"/>
          </a:xfrm>
          <a:custGeom>
            <a:avLst/>
            <a:gdLst/>
            <a:ahLst/>
            <a:cxnLst/>
            <a:rect l="l" t="t" r="r" b="b"/>
            <a:pathLst>
              <a:path w="9623865" h="5139925">
                <a:moveTo>
                  <a:pt x="0" y="0"/>
                </a:moveTo>
                <a:lnTo>
                  <a:pt x="9623865" y="0"/>
                </a:lnTo>
                <a:lnTo>
                  <a:pt x="9623865" y="5139925"/>
                </a:lnTo>
                <a:lnTo>
                  <a:pt x="0" y="5139925"/>
                </a:lnTo>
                <a:lnTo>
                  <a:pt x="0" y="0"/>
                </a:lnTo>
                <a:close/>
              </a:path>
            </a:pathLst>
          </a:custGeom>
          <a:blipFill>
            <a:blip r:embed="rId3"/>
            <a:stretch>
              <a:fillRect r="-117" b="-117"/>
            </a:stretch>
          </a:blipFill>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830205" y="428625"/>
            <a:ext cx="2951595" cy="1108637"/>
          </a:xfrm>
          <a:prstGeom prst="rect">
            <a:avLst/>
          </a:prstGeom>
        </p:spPr>
        <p:txBody>
          <a:bodyPr wrap="square" lIns="0" tIns="0" rIns="0" bIns="0" rtlCol="0" anchor="t">
            <a:spAutoFit/>
          </a:bodyPr>
          <a:lstStyle/>
          <a:p>
            <a:pPr algn="ctr">
              <a:lnSpc>
                <a:spcPts val="4409"/>
              </a:lnSpc>
            </a:pPr>
            <a:r>
              <a:rPr lang="en-US" sz="3150" dirty="0">
                <a:solidFill>
                  <a:srgbClr val="000000"/>
                </a:solidFill>
                <a:latin typeface="Nunito"/>
              </a:rPr>
              <a:t>Please share in breakouts</a:t>
            </a:r>
          </a:p>
        </p:txBody>
      </p:sp>
      <p:sp>
        <p:nvSpPr>
          <p:cNvPr id="3" name="TextBox 3"/>
          <p:cNvSpPr txBox="1"/>
          <p:nvPr/>
        </p:nvSpPr>
        <p:spPr>
          <a:xfrm>
            <a:off x="1003864" y="2514600"/>
            <a:ext cx="7945377" cy="2971800"/>
          </a:xfrm>
          <a:prstGeom prst="rect">
            <a:avLst/>
          </a:prstGeom>
        </p:spPr>
        <p:txBody>
          <a:bodyPr lIns="0" tIns="0" rIns="0" bIns="0" rtlCol="0" anchor="t">
            <a:spAutoFit/>
          </a:bodyPr>
          <a:lstStyle/>
          <a:p>
            <a:pPr algn="ctr">
              <a:lnSpc>
                <a:spcPts val="5887"/>
              </a:lnSpc>
              <a:spcBef>
                <a:spcPct val="0"/>
              </a:spcBef>
            </a:pPr>
            <a:r>
              <a:rPr lang="en-US" sz="4906" spc="-122" dirty="0">
                <a:solidFill>
                  <a:srgbClr val="000000"/>
                </a:solidFill>
                <a:latin typeface="Cardo"/>
              </a:rPr>
              <a:t>What are some things you already do to regulate your physiological responses to stress?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412460" y="2300786"/>
            <a:ext cx="2594458" cy="3901440"/>
          </a:xfrm>
          <a:custGeom>
            <a:avLst/>
            <a:gdLst/>
            <a:ahLst/>
            <a:cxnLst/>
            <a:rect l="l" t="t" r="r" b="b"/>
            <a:pathLst>
              <a:path w="2594458" h="3901440">
                <a:moveTo>
                  <a:pt x="0" y="0"/>
                </a:moveTo>
                <a:lnTo>
                  <a:pt x="2594457" y="0"/>
                </a:lnTo>
                <a:lnTo>
                  <a:pt x="2594457" y="3901440"/>
                </a:lnTo>
                <a:lnTo>
                  <a:pt x="0" y="3901440"/>
                </a:lnTo>
                <a:lnTo>
                  <a:pt x="0" y="0"/>
                </a:lnTo>
                <a:close/>
              </a:path>
            </a:pathLst>
          </a:custGeom>
          <a:blipFill>
            <a:blip r:embed="rId2"/>
            <a:stretch>
              <a:fillRect/>
            </a:stretch>
          </a:blipFill>
        </p:spPr>
      </p:sp>
      <p:sp>
        <p:nvSpPr>
          <p:cNvPr id="3" name="Freeform 3"/>
          <p:cNvSpPr/>
          <p:nvPr/>
        </p:nvSpPr>
        <p:spPr>
          <a:xfrm>
            <a:off x="5916921" y="1996335"/>
            <a:ext cx="3585535" cy="4510342"/>
          </a:xfrm>
          <a:custGeom>
            <a:avLst/>
            <a:gdLst/>
            <a:ahLst/>
            <a:cxnLst/>
            <a:rect l="l" t="t" r="r" b="b"/>
            <a:pathLst>
              <a:path w="3585535" h="4510342">
                <a:moveTo>
                  <a:pt x="0" y="0"/>
                </a:moveTo>
                <a:lnTo>
                  <a:pt x="3585535" y="0"/>
                </a:lnTo>
                <a:lnTo>
                  <a:pt x="3585535" y="4510342"/>
                </a:lnTo>
                <a:lnTo>
                  <a:pt x="0" y="4510342"/>
                </a:lnTo>
                <a:lnTo>
                  <a:pt x="0" y="0"/>
                </a:lnTo>
                <a:close/>
              </a:path>
            </a:pathLst>
          </a:custGeom>
          <a:blipFill>
            <a:blip r:embed="rId3"/>
            <a:stretch>
              <a:fillRect l="-35239" t="-10689" r="-95982" b="-11851"/>
            </a:stretch>
          </a:blipFill>
        </p:spPr>
      </p:sp>
      <p:sp>
        <p:nvSpPr>
          <p:cNvPr id="4" name="TextBox 4"/>
          <p:cNvSpPr txBox="1"/>
          <p:nvPr/>
        </p:nvSpPr>
        <p:spPr>
          <a:xfrm>
            <a:off x="677333" y="571568"/>
            <a:ext cx="8395548" cy="638175"/>
          </a:xfrm>
          <a:prstGeom prst="rect">
            <a:avLst/>
          </a:prstGeom>
        </p:spPr>
        <p:txBody>
          <a:bodyPr lIns="0" tIns="0" rIns="0" bIns="0" rtlCol="0" anchor="t">
            <a:spAutoFit/>
          </a:bodyPr>
          <a:lstStyle/>
          <a:p>
            <a:pPr algn="ctr">
              <a:lnSpc>
                <a:spcPts val="5053"/>
              </a:lnSpc>
            </a:pPr>
            <a:r>
              <a:rPr lang="en-US" sz="4211" spc="-105">
                <a:solidFill>
                  <a:srgbClr val="000000"/>
                </a:solidFill>
                <a:latin typeface="Cardo"/>
              </a:rPr>
              <a:t>CALM:            C = CONTROLLING</a:t>
            </a:r>
          </a:p>
        </p:txBody>
      </p:sp>
      <p:sp>
        <p:nvSpPr>
          <p:cNvPr id="5" name="TextBox 5"/>
          <p:cNvSpPr txBox="1"/>
          <p:nvPr/>
        </p:nvSpPr>
        <p:spPr>
          <a:xfrm>
            <a:off x="494632" y="1439927"/>
            <a:ext cx="5174520" cy="5996584"/>
          </a:xfrm>
          <a:prstGeom prst="rect">
            <a:avLst/>
          </a:prstGeom>
        </p:spPr>
        <p:txBody>
          <a:bodyPr lIns="0" tIns="0" rIns="0" bIns="0" rtlCol="0" anchor="t">
            <a:spAutoFit/>
          </a:bodyPr>
          <a:lstStyle/>
          <a:p>
            <a:pPr marL="329455" lvl="1" indent="-164727" algn="l">
              <a:lnSpc>
                <a:spcPts val="3404"/>
              </a:lnSpc>
              <a:buFont typeface="Arial"/>
              <a:buChar char="•"/>
            </a:pPr>
            <a:r>
              <a:rPr lang="en-US" sz="2559" spc="204" dirty="0">
                <a:solidFill>
                  <a:srgbClr val="000000"/>
                </a:solidFill>
                <a:latin typeface="Didact Gothic"/>
              </a:rPr>
              <a:t>Control your breathing and heart rate.  You can’t panic if your body isn’t in panic mode. </a:t>
            </a:r>
          </a:p>
          <a:p>
            <a:pPr marL="329455" lvl="1" indent="-164727" algn="l">
              <a:lnSpc>
                <a:spcPts val="3404"/>
              </a:lnSpc>
              <a:buFont typeface="Arial"/>
              <a:buChar char="•"/>
            </a:pPr>
            <a:r>
              <a:rPr lang="en-US" sz="2559" spc="204" dirty="0">
                <a:solidFill>
                  <a:srgbClr val="000000"/>
                </a:solidFill>
                <a:latin typeface="Didact Gothic"/>
              </a:rPr>
              <a:t>Slow your breathing by counting slowly to three for every breath in and out. </a:t>
            </a:r>
          </a:p>
          <a:p>
            <a:pPr marL="329346" lvl="1" indent="-164673" algn="l">
              <a:lnSpc>
                <a:spcPts val="3404"/>
              </a:lnSpc>
              <a:buFont typeface="Arial"/>
              <a:buChar char="•"/>
            </a:pPr>
            <a:r>
              <a:rPr lang="en-US" sz="2559" spc="204" dirty="0">
                <a:solidFill>
                  <a:srgbClr val="000000"/>
                </a:solidFill>
                <a:latin typeface="Didact Gothic"/>
              </a:rPr>
              <a:t>Use square breathing, ‘tactical’ breathing, or bubble breathing with children.</a:t>
            </a:r>
          </a:p>
          <a:p>
            <a:pPr marL="329455" lvl="1" indent="-164727" algn="l">
              <a:lnSpc>
                <a:spcPts val="3404"/>
              </a:lnSpc>
              <a:buFont typeface="Arial"/>
              <a:buChar char="•"/>
            </a:pPr>
            <a:r>
              <a:rPr lang="en-US" sz="2559" spc="204" dirty="0">
                <a:solidFill>
                  <a:srgbClr val="000000"/>
                </a:solidFill>
                <a:latin typeface="Didact Gothic"/>
              </a:rPr>
              <a:t>Remind yourself that you are in charge of your body, and not the other way around. </a:t>
            </a:r>
          </a:p>
          <a:p>
            <a:pPr marL="329455" lvl="1" indent="-164727" algn="l">
              <a:lnSpc>
                <a:spcPts val="3404"/>
              </a:lnSpc>
            </a:pPr>
            <a:endParaRPr lang="en-US" sz="2559" spc="204" dirty="0">
              <a:solidFill>
                <a:srgbClr val="000000"/>
              </a:solidFill>
              <a:latin typeface="Didact Gothic"/>
            </a:endParaRPr>
          </a:p>
        </p:txBody>
      </p:sp>
      <p:sp>
        <p:nvSpPr>
          <p:cNvPr id="6" name="TextBox 6"/>
          <p:cNvSpPr txBox="1"/>
          <p:nvPr/>
        </p:nvSpPr>
        <p:spPr>
          <a:xfrm>
            <a:off x="6699097" y="1355564"/>
            <a:ext cx="2307820" cy="190500"/>
          </a:xfrm>
          <a:prstGeom prst="rect">
            <a:avLst/>
          </a:prstGeom>
        </p:spPr>
        <p:txBody>
          <a:bodyPr lIns="0" tIns="0" rIns="0" bIns="0" rtlCol="0" anchor="t">
            <a:spAutoFit/>
          </a:bodyPr>
          <a:lstStyle/>
          <a:p>
            <a:pPr algn="l">
              <a:lnSpc>
                <a:spcPts val="1536"/>
              </a:lnSpc>
            </a:pPr>
            <a:r>
              <a:rPr lang="en-US" sz="1280" spc="51">
                <a:solidFill>
                  <a:srgbClr val="000000"/>
                </a:solidFill>
                <a:latin typeface="Didact Gothic"/>
              </a:rPr>
              <a:t>© 2020 Kira Mauseth, Ph.D.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1266</Words>
  <Application>Microsoft Macintosh PowerPoint</Application>
  <PresentationFormat>Custom</PresentationFormat>
  <Paragraphs>102</Paragraphs>
  <Slides>19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Raleway</vt:lpstr>
      <vt:lpstr>Cardo</vt:lpstr>
      <vt:lpstr>Arial</vt:lpstr>
      <vt:lpstr>Nunito</vt:lpstr>
      <vt:lpstr>Didact Gothic</vt:lpstr>
      <vt:lpstr>Cardo Bold</vt:lpstr>
      <vt:lpstr>Arimo Bold</vt:lpstr>
      <vt:lpstr>Raleway 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CALM.Skills Model.LearningCommunity.MHTTC.2023 FINAL.pptx</dc:title>
  <cp:lastModifiedBy>Kira Mauseth</cp:lastModifiedBy>
  <cp:revision>2</cp:revision>
  <dcterms:created xsi:type="dcterms:W3CDTF">2006-08-16T00:00:00Z</dcterms:created>
  <dcterms:modified xsi:type="dcterms:W3CDTF">2023-11-07T23:32:28Z</dcterms:modified>
  <dc:identifier>DAFyTC6nHOk</dc:identifier>
</cp:coreProperties>
</file>