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753600" cy="7315200"/>
  <p:notesSz cx="6858000" cy="9144000"/>
  <p:embeddedFontLst>
    <p:embeddedFont>
      <p:font typeface="Arimo" panose="020B0604020202020204" pitchFamily="34" charset="0"/>
      <p:regular r:id="rId33"/>
    </p:embeddedFont>
    <p:embeddedFont>
      <p:font typeface="Calibri" panose="020F0502020204030204" pitchFamily="34" charset="0"/>
      <p:regular r:id="rId34"/>
      <p:bold r:id="rId35"/>
      <p:italic r:id="rId36"/>
      <p:boldItalic r:id="rId37"/>
    </p:embeddedFont>
    <p:embeddedFont>
      <p:font typeface="Cardo" panose="02020600000000000000" pitchFamily="18" charset="-79"/>
      <p:regular r:id="rId38"/>
    </p:embeddedFont>
    <p:embeddedFont>
      <p:font typeface="Didact Gothic" pitchFamily="2" charset="0"/>
      <p:regular r:id="rId39"/>
    </p:embeddedFont>
    <p:embeddedFont>
      <p:font typeface="Glacial Indifference Bold" pitchFamily="2" charset="0"/>
      <p:regular r:id="rId40"/>
      <p:bold r:id="rId41"/>
    </p:embeddedFont>
    <p:embeddedFont>
      <p:font typeface="Manjari Bold" panose="02000503000000000000" pitchFamily="2" charset="0"/>
      <p:regular r:id="rId42"/>
      <p:bold r:id="rId43"/>
    </p:embeddedFont>
    <p:embeddedFont>
      <p:font typeface="Manjari Thin" pitchFamily="2" charset="0"/>
      <p:regular r:id="rId44"/>
    </p:embeddedFont>
    <p:embeddedFont>
      <p:font typeface="Nunito" pitchFamily="2" charset="77"/>
      <p:regular r:id="rId45"/>
      <p:bold r:id="rId46"/>
      <p:italic r:id="rId47"/>
      <p:boldItalic r:id="rId48"/>
    </p:embeddedFont>
    <p:embeddedFont>
      <p:font typeface="Nunito Bold" panose="020F0502020204030204" pitchFamily="34" charset="0"/>
      <p:regular r:id="rId49"/>
      <p:bold r:id="rId50"/>
    </p:embeddedFont>
    <p:embeddedFont>
      <p:font typeface="Nunito Light" pitchFamily="2" charset="77"/>
      <p:regular r:id="rId51"/>
      <p:italic r:id="rId52"/>
    </p:embeddedFont>
    <p:embeddedFont>
      <p:font typeface="Open Sans" panose="020B0606030504020204" pitchFamily="34" charset="0"/>
      <p:regular r:id="rId53"/>
      <p:bold r:id="rId54"/>
      <p:italic r:id="rId55"/>
      <p:boldItalic r:id="rId56"/>
    </p:embeddedFont>
    <p:embeddedFont>
      <p:font typeface="Raleway" pitchFamily="2" charset="77"/>
      <p:regular r:id="rId57"/>
      <p:bold r:id="rId58"/>
      <p:italic r:id="rId59"/>
      <p:boldItalic r:id="rId60"/>
    </p:embeddedFont>
    <p:embeddedFont>
      <p:font typeface="TT Smalls" panose="02000503020000020003" pitchFamily="2" charset="77"/>
      <p:regular r:id="rId61"/>
    </p:embeddedFont>
    <p:embeddedFont>
      <p:font typeface="TT Smalls Bold" panose="02000803040000020003" pitchFamily="2" charset="77"/>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27" autoAdjust="0"/>
  </p:normalViewPr>
  <p:slideViewPr>
    <p:cSldViewPr>
      <p:cViewPr varScale="1">
        <p:scale>
          <a:sx n="103" d="100"/>
          <a:sy n="103" d="100"/>
        </p:scale>
        <p:origin x="16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8" Type="http://schemas.openxmlformats.org/officeDocument/2006/relationships/hyperlink" Target="https://www.worldcat.org/issn/0022-2216" TargetMode="External"/><Relationship Id="rId3" Type="http://schemas.openxmlformats.org/officeDocument/2006/relationships/hyperlink" Target="https://en.wikipedia.org/wiki/Mental_state" TargetMode="External"/><Relationship Id="rId7" Type="http://schemas.openxmlformats.org/officeDocument/2006/relationships/hyperlink" Target="https://en.wikipedia.org/wiki/ISSN_(identifier)" TargetMode="Externa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hyperlink" Target="https://doi.org/10.1080%2F00222216.1994.11969966" TargetMode="External"/><Relationship Id="rId5" Type="http://schemas.openxmlformats.org/officeDocument/2006/relationships/hyperlink" Target="https://en.wikipedia.org/wiki/Doi_(identifier)" TargetMode="External"/><Relationship Id="rId4" Type="http://schemas.openxmlformats.org/officeDocument/2006/relationships/hyperlink" Target="https://dx.doi.org/10.1080/00222216.1994.11969966"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en.wikipedia.org/wiki/Self-consciousness" TargetMode="External"/><Relationship Id="rId13" Type="http://schemas.openxmlformats.org/officeDocument/2006/relationships/hyperlink" Target="https://books.google.com/books?id=2Cr5rP8jOnsC" TargetMode="External"/><Relationship Id="rId3" Type="http://schemas.openxmlformats.org/officeDocument/2006/relationships/hyperlink" Target="https://en.wikipedia.org/wiki/Attentional_control" TargetMode="External"/><Relationship Id="rId7" Type="http://schemas.openxmlformats.org/officeDocument/2006/relationships/hyperlink" Target="https://en.wikipedia.org/wiki/Self-reflection#Modern_era" TargetMode="External"/><Relationship Id="rId12" Type="http://schemas.openxmlformats.org/officeDocument/2006/relationships/hyperlink" Target="https://en.wikipedia.org/wiki/Mihaly_Csikszentmihalyi" TargetMode="External"/><Relationship Id="rId2" Type="http://schemas.openxmlformats.org/officeDocument/2006/relationships/image" Target="../media/image36.png"/><Relationship Id="rId16" Type="http://schemas.openxmlformats.org/officeDocument/2006/relationships/hyperlink" Target="https://en.wikipedia.org/wiki/Special:BookSources/978-0-19-803094-2" TargetMode="External"/><Relationship Id="rId1" Type="http://schemas.openxmlformats.org/officeDocument/2006/relationships/slideLayout" Target="../slideLayouts/slideLayout7.xml"/><Relationship Id="rId6" Type="http://schemas.openxmlformats.org/officeDocument/2006/relationships/hyperlink" Target="https://en.wikipedia.org/wiki/Awareness" TargetMode="External"/><Relationship Id="rId11" Type="http://schemas.openxmlformats.org/officeDocument/2006/relationships/hyperlink" Target="https://en.wiktionary.org/wiki/autotelic" TargetMode="External"/><Relationship Id="rId5" Type="http://schemas.openxmlformats.org/officeDocument/2006/relationships/hyperlink" Target="https://en.wikipedia.org/wiki/Action_(philosophy)" TargetMode="External"/><Relationship Id="rId15" Type="http://schemas.openxmlformats.org/officeDocument/2006/relationships/hyperlink" Target="https://en.wikipedia.org/wiki/ISBN_(identifier)" TargetMode="External"/><Relationship Id="rId10" Type="http://schemas.openxmlformats.org/officeDocument/2006/relationships/hyperlink" Target="https://en.wikipedia.org/wiki/Reward_system" TargetMode="External"/><Relationship Id="rId4" Type="http://schemas.openxmlformats.org/officeDocument/2006/relationships/hyperlink" Target="https://en.wikipedia.org/wiki/The_present" TargetMode="External"/><Relationship Id="rId9" Type="http://schemas.openxmlformats.org/officeDocument/2006/relationships/hyperlink" Target="https://en.wikipedia.org/wiki/Sense_of_time" TargetMode="External"/><Relationship Id="rId14" Type="http://schemas.openxmlformats.org/officeDocument/2006/relationships/hyperlink" Target="https://en.wikipedia.org/wiki/Charles_R._Snyder"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ISBN_(identifier)" TargetMode="External"/><Relationship Id="rId2" Type="http://schemas.openxmlformats.org/officeDocument/2006/relationships/hyperlink" Target="https://archive.org/details/conciseencyclope00raym" TargetMode="External"/><Relationship Id="rId1" Type="http://schemas.openxmlformats.org/officeDocument/2006/relationships/slideLayout" Target="../slideLayouts/slideLayout7.xml"/><Relationship Id="rId4" Type="http://schemas.openxmlformats.org/officeDocument/2006/relationships/hyperlink" Target="https://en.wikipedia.org/wiki/Special:BookSources/978047119282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731520" y="617220"/>
            <a:ext cx="8080435" cy="5900461"/>
          </a:xfrm>
          <a:prstGeom prst="rect">
            <a:avLst/>
          </a:prstGeom>
        </p:spPr>
        <p:txBody>
          <a:bodyPr lIns="0" tIns="0" rIns="0" bIns="0" rtlCol="0" anchor="t">
            <a:spAutoFit/>
          </a:bodyPr>
          <a:lstStyle/>
          <a:p>
            <a:pPr algn="ctr">
              <a:lnSpc>
                <a:spcPts val="4044"/>
              </a:lnSpc>
            </a:pPr>
            <a:r>
              <a:rPr lang="en-US" sz="3370" spc="269" dirty="0">
                <a:solidFill>
                  <a:srgbClr val="000000"/>
                </a:solidFill>
                <a:latin typeface="Didact Gothic"/>
              </a:rPr>
              <a:t>COPE, CALM &amp; CARE © </a:t>
            </a:r>
          </a:p>
          <a:p>
            <a:pPr algn="ctr">
              <a:lnSpc>
                <a:spcPts val="4044"/>
              </a:lnSpc>
            </a:pPr>
            <a:r>
              <a:rPr lang="en-US" sz="3370" spc="269" dirty="0">
                <a:solidFill>
                  <a:srgbClr val="000000"/>
                </a:solidFill>
                <a:latin typeface="Didact Gothic"/>
              </a:rPr>
              <a:t>Skills Models for Resilience Building </a:t>
            </a:r>
          </a:p>
          <a:p>
            <a:pPr algn="ctr">
              <a:lnSpc>
                <a:spcPts val="4644"/>
              </a:lnSpc>
            </a:pPr>
            <a:endParaRPr lang="en-US" sz="3370" spc="269" dirty="0">
              <a:solidFill>
                <a:srgbClr val="000000"/>
              </a:solidFill>
              <a:latin typeface="Didact Gothic"/>
            </a:endParaRPr>
          </a:p>
          <a:p>
            <a:pPr algn="ctr">
              <a:lnSpc>
                <a:spcPts val="4644"/>
              </a:lnSpc>
            </a:pPr>
            <a:r>
              <a:rPr lang="en-US" sz="3870" spc="-96" dirty="0">
                <a:solidFill>
                  <a:srgbClr val="000000"/>
                </a:solidFill>
                <a:latin typeface="Cardo"/>
              </a:rPr>
              <a:t>CARE MODEL</a:t>
            </a:r>
          </a:p>
          <a:p>
            <a:pPr algn="ctr">
              <a:lnSpc>
                <a:spcPts val="3324"/>
              </a:lnSpc>
            </a:pPr>
            <a:endParaRPr lang="en-US" sz="3870" spc="-96" dirty="0">
              <a:solidFill>
                <a:srgbClr val="000000"/>
              </a:solidFill>
              <a:latin typeface="Cardo"/>
            </a:endParaRPr>
          </a:p>
          <a:p>
            <a:pPr algn="ctr">
              <a:lnSpc>
                <a:spcPts val="3324"/>
              </a:lnSpc>
            </a:pPr>
            <a:r>
              <a:rPr lang="en-US" sz="2770" spc="221" dirty="0">
                <a:solidFill>
                  <a:srgbClr val="000000"/>
                </a:solidFill>
                <a:latin typeface="Didact Gothic"/>
              </a:rPr>
              <a:t>Northwest MHTTC Learning Community</a:t>
            </a:r>
          </a:p>
          <a:p>
            <a:pPr algn="ctr">
              <a:lnSpc>
                <a:spcPts val="3324"/>
              </a:lnSpc>
            </a:pPr>
            <a:r>
              <a:rPr lang="en-US" sz="2770" spc="221" dirty="0">
                <a:solidFill>
                  <a:srgbClr val="000000"/>
                </a:solidFill>
                <a:latin typeface="Didact Gothic"/>
              </a:rPr>
              <a:t>November 16th, 2023</a:t>
            </a:r>
          </a:p>
          <a:p>
            <a:pPr algn="ctr">
              <a:lnSpc>
                <a:spcPts val="3324"/>
              </a:lnSpc>
            </a:pPr>
            <a:endParaRPr lang="en-US" sz="2770" spc="221" dirty="0">
              <a:solidFill>
                <a:srgbClr val="000000"/>
              </a:solidFill>
              <a:latin typeface="Didact Gothic"/>
            </a:endParaRPr>
          </a:p>
          <a:p>
            <a:pPr algn="ctr">
              <a:lnSpc>
                <a:spcPts val="5244"/>
              </a:lnSpc>
            </a:pPr>
            <a:r>
              <a:rPr lang="en-US" sz="3600" spc="-109" dirty="0">
                <a:solidFill>
                  <a:srgbClr val="000000"/>
                </a:solidFill>
                <a:latin typeface="Cardo"/>
              </a:rPr>
              <a:t>Kira Mauseth, Ph.D.</a:t>
            </a:r>
          </a:p>
          <a:p>
            <a:pPr algn="ctr">
              <a:lnSpc>
                <a:spcPts val="5244"/>
              </a:lnSpc>
            </a:pPr>
            <a:endParaRPr lang="en-US" sz="4370" spc="-109" dirty="0">
              <a:solidFill>
                <a:srgbClr val="000000"/>
              </a:solidFill>
              <a:latin typeface="Cardo"/>
            </a:endParaRPr>
          </a:p>
          <a:p>
            <a:pPr algn="ctr">
              <a:lnSpc>
                <a:spcPts val="5244"/>
              </a:lnSpc>
            </a:pPr>
            <a:endParaRPr lang="en-US" sz="4370" spc="-109" dirty="0">
              <a:solidFill>
                <a:srgbClr val="000000"/>
              </a:solidFill>
              <a:latin typeface="Cardo"/>
            </a:endParaRPr>
          </a:p>
        </p:txBody>
      </p:sp>
      <p:sp>
        <p:nvSpPr>
          <p:cNvPr id="3" name="TextBox 3"/>
          <p:cNvSpPr txBox="1"/>
          <p:nvPr/>
        </p:nvSpPr>
        <p:spPr>
          <a:xfrm>
            <a:off x="3117242" y="6877744"/>
            <a:ext cx="3308992" cy="285750"/>
          </a:xfrm>
          <a:prstGeom prst="rect">
            <a:avLst/>
          </a:prstGeom>
        </p:spPr>
        <p:txBody>
          <a:bodyPr lIns="0" tIns="0" rIns="0" bIns="0" rtlCol="0" anchor="t">
            <a:spAutoFit/>
          </a:bodyPr>
          <a:lstStyle/>
          <a:p>
            <a:pPr algn="r">
              <a:lnSpc>
                <a:spcPts val="2304"/>
              </a:lnSpc>
            </a:pPr>
            <a:r>
              <a:rPr lang="en-US" sz="1920" spc="76">
                <a:solidFill>
                  <a:srgbClr val="000000"/>
                </a:solidFill>
                <a:latin typeface="Didact Gothic"/>
              </a:rPr>
              <a:t>© 2020 Astrum Health, LLC.</a:t>
            </a:r>
          </a:p>
        </p:txBody>
      </p:sp>
      <p:sp>
        <p:nvSpPr>
          <p:cNvPr id="4" name="Freeform 4"/>
          <p:cNvSpPr/>
          <p:nvPr/>
        </p:nvSpPr>
        <p:spPr>
          <a:xfrm>
            <a:off x="1656661" y="5295988"/>
            <a:ext cx="6230154" cy="1443813"/>
          </a:xfrm>
          <a:custGeom>
            <a:avLst/>
            <a:gdLst/>
            <a:ahLst/>
            <a:cxnLst/>
            <a:rect l="l" t="t" r="r" b="b"/>
            <a:pathLst>
              <a:path w="6230154" h="1443813">
                <a:moveTo>
                  <a:pt x="0" y="0"/>
                </a:moveTo>
                <a:lnTo>
                  <a:pt x="6230153" y="0"/>
                </a:lnTo>
                <a:lnTo>
                  <a:pt x="6230153" y="1443814"/>
                </a:lnTo>
                <a:lnTo>
                  <a:pt x="0" y="1443814"/>
                </a:lnTo>
                <a:lnTo>
                  <a:pt x="0" y="0"/>
                </a:lnTo>
                <a:close/>
              </a:path>
            </a:pathLst>
          </a:custGeom>
          <a:blipFill>
            <a:blip r:embed="rId2"/>
            <a:stretch>
              <a:fillRect t="-3938" b="-3938"/>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6" y="320146"/>
            <a:ext cx="9438108" cy="4990561"/>
          </a:xfrm>
          <a:custGeom>
            <a:avLst/>
            <a:gdLst/>
            <a:ahLst/>
            <a:cxnLst/>
            <a:rect l="l" t="t" r="r" b="b"/>
            <a:pathLst>
              <a:path w="9438108" h="4990561">
                <a:moveTo>
                  <a:pt x="0" y="0"/>
                </a:moveTo>
                <a:lnTo>
                  <a:pt x="9438108" y="0"/>
                </a:lnTo>
                <a:lnTo>
                  <a:pt x="9438108" y="4990562"/>
                </a:lnTo>
                <a:lnTo>
                  <a:pt x="0" y="4990562"/>
                </a:lnTo>
                <a:lnTo>
                  <a:pt x="0" y="0"/>
                </a:lnTo>
                <a:close/>
              </a:path>
            </a:pathLst>
          </a:custGeom>
          <a:blipFill>
            <a:blip r:embed="rId2"/>
            <a:stretch>
              <a:fillRect l="-213" r="-15680"/>
            </a:stretch>
          </a:blipFill>
        </p:spPr>
      </p:sp>
      <p:sp>
        <p:nvSpPr>
          <p:cNvPr id="3" name="TextBox 3"/>
          <p:cNvSpPr txBox="1"/>
          <p:nvPr/>
        </p:nvSpPr>
        <p:spPr>
          <a:xfrm>
            <a:off x="1260552" y="5301183"/>
            <a:ext cx="7761528" cy="1209675"/>
          </a:xfrm>
          <a:prstGeom prst="rect">
            <a:avLst/>
          </a:prstGeom>
        </p:spPr>
        <p:txBody>
          <a:bodyPr lIns="0" tIns="0" rIns="0" bIns="0" rtlCol="0" anchor="t">
            <a:spAutoFit/>
          </a:bodyPr>
          <a:lstStyle/>
          <a:p>
            <a:pPr marL="342138" lvl="2" indent="-114046" algn="l">
              <a:lnSpc>
                <a:spcPts val="1420"/>
              </a:lnSpc>
              <a:buFont typeface="Arial"/>
              <a:buChar char="⚬"/>
            </a:pPr>
            <a:r>
              <a:rPr lang="en-US" sz="1183">
                <a:solidFill>
                  <a:srgbClr val="145715"/>
                </a:solidFill>
                <a:latin typeface="Raleway"/>
              </a:rPr>
              <a:t>Robert Waldinger, MD, is a professor of psychiatry at Harvard Medical School, director of the Harvard Study of Adult Development, and director of Psychodynamic Therapy at Massachusetts General Hospital. He is a practicing psychiatrist and also a Zen master and author of "The Good Life." Follow Robert on Twitter @robertwaldinger.</a:t>
            </a:r>
          </a:p>
          <a:p>
            <a:pPr marL="342138" lvl="2" indent="-114046" algn="l">
              <a:lnSpc>
                <a:spcPts val="1420"/>
              </a:lnSpc>
              <a:buFont typeface="Arial"/>
              <a:buChar char="⚬"/>
            </a:pPr>
            <a:r>
              <a:rPr lang="en-US" sz="1183">
                <a:solidFill>
                  <a:srgbClr val="145715"/>
                </a:solidFill>
                <a:latin typeface="Raleway"/>
              </a:rPr>
              <a:t>Marc Shulz, PhD, is the associate director of the Harvard Study of Adult Development, and a practicing therapist with postdoctoral training in health and clinical psychology at Harvard Medical School. He is also the author of "The Good Life."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76636" y="940534"/>
            <a:ext cx="5600328" cy="539115"/>
          </a:xfrm>
          <a:prstGeom prst="rect">
            <a:avLst/>
          </a:prstGeom>
        </p:spPr>
        <p:txBody>
          <a:bodyPr lIns="0" tIns="0" rIns="0" bIns="0" rtlCol="0" anchor="t">
            <a:spAutoFit/>
          </a:bodyPr>
          <a:lstStyle/>
          <a:p>
            <a:pPr algn="ctr">
              <a:lnSpc>
                <a:spcPts val="4409"/>
              </a:lnSpc>
            </a:pPr>
            <a:r>
              <a:rPr lang="en-US" sz="3150">
                <a:solidFill>
                  <a:srgbClr val="000000"/>
                </a:solidFill>
                <a:latin typeface="Nunito"/>
              </a:rPr>
              <a:t>Consider sharing in your group:</a:t>
            </a:r>
          </a:p>
        </p:txBody>
      </p:sp>
      <p:sp>
        <p:nvSpPr>
          <p:cNvPr id="3" name="TextBox 3"/>
          <p:cNvSpPr txBox="1"/>
          <p:nvPr/>
        </p:nvSpPr>
        <p:spPr>
          <a:xfrm>
            <a:off x="2076636" y="2107260"/>
            <a:ext cx="5600328" cy="2724150"/>
          </a:xfrm>
          <a:prstGeom prst="rect">
            <a:avLst/>
          </a:prstGeom>
        </p:spPr>
        <p:txBody>
          <a:bodyPr lIns="0" tIns="0" rIns="0" bIns="0" rtlCol="0" anchor="t">
            <a:spAutoFit/>
          </a:bodyPr>
          <a:lstStyle/>
          <a:p>
            <a:pPr marL="556423" lvl="1" indent="-278211">
              <a:lnSpc>
                <a:spcPts val="3092"/>
              </a:lnSpc>
              <a:buFont typeface="Arial"/>
              <a:buChar char="•"/>
            </a:pPr>
            <a:r>
              <a:rPr lang="en-US" sz="2577" spc="-64">
                <a:solidFill>
                  <a:srgbClr val="000000"/>
                </a:solidFill>
                <a:latin typeface="Cardo"/>
              </a:rPr>
              <a:t>What aspect of the CARE model is most challenging for you and why?</a:t>
            </a:r>
          </a:p>
          <a:p>
            <a:pPr marL="556423" lvl="1" indent="-278211">
              <a:lnSpc>
                <a:spcPts val="3092"/>
              </a:lnSpc>
              <a:spcBef>
                <a:spcPct val="0"/>
              </a:spcBef>
              <a:buFont typeface="Arial"/>
              <a:buChar char="•"/>
            </a:pPr>
            <a:r>
              <a:rPr lang="en-US" sz="2577" spc="-64">
                <a:solidFill>
                  <a:srgbClr val="000000"/>
                </a:solidFill>
                <a:latin typeface="Cardo"/>
              </a:rPr>
              <a:t>What are some examples of things you already do that are consistent with actively working on Connection, Adapting, Reasoning and Engagement?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2576512" y="2743200"/>
            <a:ext cx="4600575" cy="539115"/>
          </a:xfrm>
          <a:prstGeom prst="rect">
            <a:avLst/>
          </a:prstGeom>
        </p:spPr>
        <p:txBody>
          <a:bodyPr lIns="0" tIns="0" rIns="0" bIns="0" rtlCol="0" anchor="t">
            <a:spAutoFit/>
          </a:bodyPr>
          <a:lstStyle/>
          <a:p>
            <a:pPr algn="ctr">
              <a:lnSpc>
                <a:spcPts val="4409"/>
              </a:lnSpc>
            </a:pPr>
            <a:r>
              <a:rPr lang="en-US" sz="3150" dirty="0">
                <a:solidFill>
                  <a:srgbClr val="000000"/>
                </a:solidFill>
                <a:latin typeface="Nunito"/>
              </a:rPr>
              <a:t>CORE VALUES ACTIVITY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768">
            <a:off x="1210307" y="5791492"/>
            <a:ext cx="7332987" cy="7620"/>
            <a:chOff x="0" y="0"/>
            <a:chExt cx="18332468" cy="19050"/>
          </a:xfrm>
        </p:grpSpPr>
        <p:sp>
          <p:nvSpPr>
            <p:cNvPr id="3" name="Freeform 3"/>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2B3825">
                <a:alpha val="19608"/>
              </a:srgbClr>
            </a:solidFill>
          </p:spPr>
        </p:sp>
      </p:grpSp>
      <p:sp>
        <p:nvSpPr>
          <p:cNvPr id="4" name="TextBox 4"/>
          <p:cNvSpPr txBox="1"/>
          <p:nvPr/>
        </p:nvSpPr>
        <p:spPr>
          <a:xfrm>
            <a:off x="1668735" y="1728662"/>
            <a:ext cx="6736080" cy="342646"/>
          </a:xfrm>
          <a:prstGeom prst="rect">
            <a:avLst/>
          </a:prstGeom>
        </p:spPr>
        <p:txBody>
          <a:bodyPr lIns="0" tIns="0" rIns="0" bIns="0" rtlCol="0" anchor="t">
            <a:spAutoFit/>
          </a:bodyPr>
          <a:lstStyle/>
          <a:p>
            <a:pPr algn="l">
              <a:lnSpc>
                <a:spcPts val="2592"/>
              </a:lnSpc>
            </a:pPr>
            <a:r>
              <a:rPr lang="en-US" sz="2400">
                <a:solidFill>
                  <a:srgbClr val="2B3825"/>
                </a:solidFill>
                <a:latin typeface="Glacial Indifference Bold"/>
              </a:rPr>
              <a:t>General Guidelines for Core Values Pyramid</a:t>
            </a:r>
          </a:p>
        </p:txBody>
      </p:sp>
      <p:sp>
        <p:nvSpPr>
          <p:cNvPr id="5" name="TextBox 5"/>
          <p:cNvSpPr txBox="1"/>
          <p:nvPr/>
        </p:nvSpPr>
        <p:spPr>
          <a:xfrm>
            <a:off x="1210305" y="2692575"/>
            <a:ext cx="6861272" cy="2986114"/>
          </a:xfrm>
          <a:prstGeom prst="rect">
            <a:avLst/>
          </a:prstGeom>
        </p:spPr>
        <p:txBody>
          <a:bodyPr lIns="0" tIns="0" rIns="0" bIns="0" rtlCol="0" anchor="t">
            <a:spAutoFit/>
          </a:bodyPr>
          <a:lstStyle/>
          <a:p>
            <a:pPr marL="656519" lvl="2" indent="-218840" algn="l">
              <a:lnSpc>
                <a:spcPts val="3264"/>
              </a:lnSpc>
              <a:buFont typeface="Arial"/>
              <a:buChar char="⚬"/>
            </a:pPr>
            <a:r>
              <a:rPr lang="en-US" sz="2720">
                <a:solidFill>
                  <a:srgbClr val="2B3825"/>
                </a:solidFill>
                <a:latin typeface="Manjari Bold"/>
              </a:rPr>
              <a:t>The “Core Values Pyramid”© represents characteristics of the best YOU that you can become. </a:t>
            </a:r>
          </a:p>
          <a:p>
            <a:pPr marL="656519" lvl="2" indent="-218840" algn="l">
              <a:lnSpc>
                <a:spcPts val="3264"/>
              </a:lnSpc>
              <a:buFont typeface="Arial"/>
              <a:buChar char="⚬"/>
            </a:pPr>
            <a:r>
              <a:rPr lang="en-US" sz="2720">
                <a:solidFill>
                  <a:srgbClr val="2B3825"/>
                </a:solidFill>
                <a:latin typeface="Manjari Bold"/>
              </a:rPr>
              <a:t>Not others’ expectations or desires for who you are, but your own. </a:t>
            </a:r>
          </a:p>
          <a:p>
            <a:pPr marL="656519" lvl="2" indent="-218840" algn="l">
              <a:lnSpc>
                <a:spcPts val="3264"/>
              </a:lnSpc>
              <a:buFont typeface="Arial"/>
              <a:buChar char="⚬"/>
            </a:pPr>
            <a:r>
              <a:rPr lang="en-US" sz="2720">
                <a:solidFill>
                  <a:srgbClr val="2B3825"/>
                </a:solidFill>
                <a:latin typeface="Manjari Bold"/>
              </a:rPr>
              <a:t>Start with ONLY the first five blocks on the bottom and leave the rest blank.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768">
            <a:off x="1210307" y="5791492"/>
            <a:ext cx="7332987" cy="7620"/>
            <a:chOff x="0" y="0"/>
            <a:chExt cx="18332468" cy="19050"/>
          </a:xfrm>
        </p:grpSpPr>
        <p:sp>
          <p:nvSpPr>
            <p:cNvPr id="3" name="Freeform 3"/>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F9FFED">
                <a:alpha val="19608"/>
              </a:srgbClr>
            </a:solidFill>
          </p:spPr>
        </p:sp>
      </p:grpSp>
      <p:sp>
        <p:nvSpPr>
          <p:cNvPr id="4" name="Freeform 4"/>
          <p:cNvSpPr/>
          <p:nvPr/>
        </p:nvSpPr>
        <p:spPr>
          <a:xfrm>
            <a:off x="1508760" y="2769946"/>
            <a:ext cx="6348868" cy="3630855"/>
          </a:xfrm>
          <a:custGeom>
            <a:avLst/>
            <a:gdLst/>
            <a:ahLst/>
            <a:cxnLst/>
            <a:rect l="l" t="t" r="r" b="b"/>
            <a:pathLst>
              <a:path w="6348868" h="3630855">
                <a:moveTo>
                  <a:pt x="0" y="0"/>
                </a:moveTo>
                <a:lnTo>
                  <a:pt x="6348868" y="0"/>
                </a:lnTo>
                <a:lnTo>
                  <a:pt x="6348868" y="3630855"/>
                </a:lnTo>
                <a:lnTo>
                  <a:pt x="0" y="3630855"/>
                </a:lnTo>
                <a:lnTo>
                  <a:pt x="0" y="0"/>
                </a:lnTo>
                <a:close/>
              </a:path>
            </a:pathLst>
          </a:custGeom>
          <a:blipFill>
            <a:blip r:embed="rId2"/>
            <a:stretch>
              <a:fillRect r="-310" b="-310"/>
            </a:stretch>
          </a:blipFill>
        </p:spPr>
      </p:sp>
      <p:sp>
        <p:nvSpPr>
          <p:cNvPr id="5" name="Freeform 5"/>
          <p:cNvSpPr/>
          <p:nvPr/>
        </p:nvSpPr>
        <p:spPr>
          <a:xfrm>
            <a:off x="3704504" y="1131571"/>
            <a:ext cx="2170120" cy="1448555"/>
          </a:xfrm>
          <a:custGeom>
            <a:avLst/>
            <a:gdLst/>
            <a:ahLst/>
            <a:cxnLst/>
            <a:rect l="l" t="t" r="r" b="b"/>
            <a:pathLst>
              <a:path w="2170120" h="1448555">
                <a:moveTo>
                  <a:pt x="0" y="0"/>
                </a:moveTo>
                <a:lnTo>
                  <a:pt x="2170120" y="0"/>
                </a:lnTo>
                <a:lnTo>
                  <a:pt x="2170120" y="1448555"/>
                </a:lnTo>
                <a:lnTo>
                  <a:pt x="0" y="1448555"/>
                </a:lnTo>
                <a:lnTo>
                  <a:pt x="0" y="0"/>
                </a:lnTo>
                <a:close/>
              </a:path>
            </a:pathLst>
          </a:custGeom>
          <a:blipFill>
            <a:blip r:embed="rId3"/>
            <a:stretch>
              <a:fillRect b="-44"/>
            </a:stretch>
          </a:blipFill>
        </p:spPr>
      </p:sp>
      <p:sp>
        <p:nvSpPr>
          <p:cNvPr id="6" name="TextBox 6"/>
          <p:cNvSpPr txBox="1"/>
          <p:nvPr/>
        </p:nvSpPr>
        <p:spPr>
          <a:xfrm>
            <a:off x="1508760" y="1176021"/>
            <a:ext cx="6736080" cy="309245"/>
          </a:xfrm>
          <a:prstGeom prst="rect">
            <a:avLst/>
          </a:prstGeom>
        </p:spPr>
        <p:txBody>
          <a:bodyPr lIns="0" tIns="0" rIns="0" bIns="0" rtlCol="0" anchor="t">
            <a:spAutoFit/>
          </a:bodyPr>
          <a:lstStyle/>
          <a:p>
            <a:pPr algn="l">
              <a:lnSpc>
                <a:spcPts val="2592"/>
              </a:lnSpc>
            </a:pPr>
            <a:r>
              <a:rPr lang="en-US" sz="2400">
                <a:solidFill>
                  <a:srgbClr val="2B3825"/>
                </a:solidFill>
                <a:latin typeface="Glacial Indifference Bold"/>
              </a:rPr>
              <a:t>Your Pyramid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9200" y="2526987"/>
            <a:ext cx="3333118" cy="3873813"/>
          </a:xfrm>
          <a:custGeom>
            <a:avLst/>
            <a:gdLst/>
            <a:ahLst/>
            <a:cxnLst/>
            <a:rect l="l" t="t" r="r" b="b"/>
            <a:pathLst>
              <a:path w="3333118" h="3873813">
                <a:moveTo>
                  <a:pt x="0" y="0"/>
                </a:moveTo>
                <a:lnTo>
                  <a:pt x="3333118" y="0"/>
                </a:lnTo>
                <a:lnTo>
                  <a:pt x="3333118" y="3873813"/>
                </a:lnTo>
                <a:lnTo>
                  <a:pt x="0" y="3873813"/>
                </a:lnTo>
                <a:lnTo>
                  <a:pt x="0" y="0"/>
                </a:lnTo>
                <a:close/>
              </a:path>
            </a:pathLst>
          </a:custGeom>
          <a:blipFill>
            <a:blip r:embed="rId2"/>
            <a:stretch>
              <a:fillRect l="-60679" t="-19269" r="-58782" b="-6788"/>
            </a:stretch>
          </a:blipFill>
        </p:spPr>
      </p:sp>
      <p:grpSp>
        <p:nvGrpSpPr>
          <p:cNvPr id="3" name="Group 3"/>
          <p:cNvGrpSpPr/>
          <p:nvPr/>
        </p:nvGrpSpPr>
        <p:grpSpPr>
          <a:xfrm rot="4768">
            <a:off x="1210307" y="5791492"/>
            <a:ext cx="7332987" cy="7620"/>
            <a:chOff x="0" y="0"/>
            <a:chExt cx="18332468" cy="19050"/>
          </a:xfrm>
        </p:grpSpPr>
        <p:sp>
          <p:nvSpPr>
            <p:cNvPr id="4" name="Freeform 4"/>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2B3825">
                <a:alpha val="19608"/>
              </a:srgbClr>
            </a:solidFill>
          </p:spPr>
        </p:sp>
      </p:grpSp>
      <p:sp>
        <p:nvSpPr>
          <p:cNvPr id="5" name="TextBox 5"/>
          <p:cNvSpPr txBox="1"/>
          <p:nvPr/>
        </p:nvSpPr>
        <p:spPr>
          <a:xfrm>
            <a:off x="1673259" y="1188014"/>
            <a:ext cx="5478226" cy="372269"/>
          </a:xfrm>
          <a:prstGeom prst="rect">
            <a:avLst/>
          </a:prstGeom>
        </p:spPr>
        <p:txBody>
          <a:bodyPr lIns="0" tIns="0" rIns="0" bIns="0" rtlCol="0" anchor="t">
            <a:spAutoFit/>
          </a:bodyPr>
          <a:lstStyle/>
          <a:p>
            <a:pPr algn="l">
              <a:lnSpc>
                <a:spcPts val="3184"/>
              </a:lnSpc>
            </a:pPr>
            <a:r>
              <a:rPr lang="en-US" sz="2948">
                <a:solidFill>
                  <a:srgbClr val="2B3825"/>
                </a:solidFill>
                <a:latin typeface="Glacial Indifference Bold"/>
              </a:rPr>
              <a:t>Step 1</a:t>
            </a:r>
          </a:p>
        </p:txBody>
      </p:sp>
      <p:sp>
        <p:nvSpPr>
          <p:cNvPr id="6" name="TextBox 6"/>
          <p:cNvSpPr txBox="1"/>
          <p:nvPr/>
        </p:nvSpPr>
        <p:spPr>
          <a:xfrm>
            <a:off x="4876801" y="2547392"/>
            <a:ext cx="3294050" cy="2536819"/>
          </a:xfrm>
          <a:prstGeom prst="rect">
            <a:avLst/>
          </a:prstGeom>
        </p:spPr>
        <p:txBody>
          <a:bodyPr lIns="0" tIns="0" rIns="0" bIns="0" rtlCol="0" anchor="t">
            <a:spAutoFit/>
          </a:bodyPr>
          <a:lstStyle/>
          <a:p>
            <a:pPr algn="l">
              <a:lnSpc>
                <a:spcPts val="2783"/>
              </a:lnSpc>
            </a:pPr>
            <a:r>
              <a:rPr lang="en-US" sz="1932">
                <a:solidFill>
                  <a:srgbClr val="2B3825"/>
                </a:solidFill>
                <a:latin typeface="Manjari Bold"/>
              </a:rPr>
              <a:t>Identify a  characteristic or descriptor (one in each of the bottom five blocks on the next slide) that describes </a:t>
            </a:r>
            <a:r>
              <a:rPr lang="en-US" sz="1932" u="sng">
                <a:solidFill>
                  <a:srgbClr val="2B3825"/>
                </a:solidFill>
                <a:latin typeface="Manjari Bold"/>
              </a:rPr>
              <a:t>you as the person that you would like to more fully develop or that you aspire to become</a:t>
            </a:r>
            <a:r>
              <a:rPr lang="en-US" sz="1932">
                <a:solidFill>
                  <a:srgbClr val="2B3825"/>
                </a:solidFill>
                <a:latin typeface="Manjari Bold"/>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768">
            <a:off x="1210307" y="5791492"/>
            <a:ext cx="7332987" cy="7620"/>
            <a:chOff x="0" y="0"/>
            <a:chExt cx="18332468" cy="19050"/>
          </a:xfrm>
        </p:grpSpPr>
        <p:sp>
          <p:nvSpPr>
            <p:cNvPr id="3" name="Freeform 3"/>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F9FFED">
                <a:alpha val="19608"/>
              </a:srgbClr>
            </a:solidFill>
          </p:spPr>
        </p:sp>
      </p:grpSp>
      <p:sp>
        <p:nvSpPr>
          <p:cNvPr id="4" name="TextBox 4"/>
          <p:cNvSpPr txBox="1"/>
          <p:nvPr/>
        </p:nvSpPr>
        <p:spPr>
          <a:xfrm>
            <a:off x="1508760" y="1176021"/>
            <a:ext cx="6736080" cy="309245"/>
          </a:xfrm>
          <a:prstGeom prst="rect">
            <a:avLst/>
          </a:prstGeom>
        </p:spPr>
        <p:txBody>
          <a:bodyPr lIns="0" tIns="0" rIns="0" bIns="0" rtlCol="0" anchor="t">
            <a:spAutoFit/>
          </a:bodyPr>
          <a:lstStyle/>
          <a:p>
            <a:pPr algn="l">
              <a:lnSpc>
                <a:spcPts val="2592"/>
              </a:lnSpc>
            </a:pPr>
            <a:r>
              <a:rPr lang="en-US" sz="2400">
                <a:solidFill>
                  <a:srgbClr val="2B3825"/>
                </a:solidFill>
                <a:latin typeface="Glacial Indifference Bold"/>
              </a:rPr>
              <a:t>Start with JUST the bottom 5</a:t>
            </a:r>
          </a:p>
        </p:txBody>
      </p:sp>
      <p:sp>
        <p:nvSpPr>
          <p:cNvPr id="5" name="Freeform 5"/>
          <p:cNvSpPr/>
          <p:nvPr/>
        </p:nvSpPr>
        <p:spPr>
          <a:xfrm>
            <a:off x="1354632" y="2229026"/>
            <a:ext cx="6890209" cy="3940442"/>
          </a:xfrm>
          <a:custGeom>
            <a:avLst/>
            <a:gdLst/>
            <a:ahLst/>
            <a:cxnLst/>
            <a:rect l="l" t="t" r="r" b="b"/>
            <a:pathLst>
              <a:path w="6890209" h="3940442">
                <a:moveTo>
                  <a:pt x="0" y="0"/>
                </a:moveTo>
                <a:lnTo>
                  <a:pt x="6890209" y="0"/>
                </a:lnTo>
                <a:lnTo>
                  <a:pt x="6890209" y="3940442"/>
                </a:lnTo>
                <a:lnTo>
                  <a:pt x="0" y="3940442"/>
                </a:lnTo>
                <a:lnTo>
                  <a:pt x="0" y="0"/>
                </a:lnTo>
                <a:close/>
              </a:path>
            </a:pathLst>
          </a:custGeom>
          <a:blipFill>
            <a:blip r:embed="rId2"/>
            <a:stretch>
              <a:fillRect r="-310" b="-310"/>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9040" y="5790602"/>
            <a:ext cx="7315201" cy="619782"/>
          </a:xfrm>
          <a:custGeom>
            <a:avLst/>
            <a:gdLst/>
            <a:ahLst/>
            <a:cxnLst/>
            <a:rect l="l" t="t" r="r" b="b"/>
            <a:pathLst>
              <a:path w="7315201" h="619782">
                <a:moveTo>
                  <a:pt x="0" y="0"/>
                </a:moveTo>
                <a:lnTo>
                  <a:pt x="7315201" y="0"/>
                </a:lnTo>
                <a:lnTo>
                  <a:pt x="7315201" y="619782"/>
                </a:lnTo>
                <a:lnTo>
                  <a:pt x="0" y="619782"/>
                </a:lnTo>
                <a:lnTo>
                  <a:pt x="0" y="0"/>
                </a:lnTo>
                <a:close/>
              </a:path>
            </a:pathLst>
          </a:custGeom>
          <a:blipFill>
            <a:blip r:embed="rId2"/>
            <a:stretch>
              <a:fillRect l="-17627" t="-1566" r="-23395" b="-296"/>
            </a:stretch>
          </a:blipFill>
        </p:spPr>
      </p:sp>
      <p:grpSp>
        <p:nvGrpSpPr>
          <p:cNvPr id="3" name="Group 3"/>
          <p:cNvGrpSpPr/>
          <p:nvPr/>
        </p:nvGrpSpPr>
        <p:grpSpPr>
          <a:xfrm rot="4768">
            <a:off x="1210307" y="5791492"/>
            <a:ext cx="7332987" cy="7620"/>
            <a:chOff x="0" y="0"/>
            <a:chExt cx="18332468" cy="19050"/>
          </a:xfrm>
        </p:grpSpPr>
        <p:sp>
          <p:nvSpPr>
            <p:cNvPr id="4" name="Freeform 4"/>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2B3825">
                <a:alpha val="19608"/>
              </a:srgbClr>
            </a:solidFill>
          </p:spPr>
        </p:sp>
      </p:grpSp>
      <p:sp>
        <p:nvSpPr>
          <p:cNvPr id="5" name="Freeform 5"/>
          <p:cNvSpPr/>
          <p:nvPr/>
        </p:nvSpPr>
        <p:spPr>
          <a:xfrm>
            <a:off x="1310536" y="2771457"/>
            <a:ext cx="2264074" cy="3018765"/>
          </a:xfrm>
          <a:custGeom>
            <a:avLst/>
            <a:gdLst/>
            <a:ahLst/>
            <a:cxnLst/>
            <a:rect l="l" t="t" r="r" b="b"/>
            <a:pathLst>
              <a:path w="2264074" h="3018765">
                <a:moveTo>
                  <a:pt x="0" y="0"/>
                </a:moveTo>
                <a:lnTo>
                  <a:pt x="2264074" y="0"/>
                </a:lnTo>
                <a:lnTo>
                  <a:pt x="2264074" y="3018765"/>
                </a:lnTo>
                <a:lnTo>
                  <a:pt x="0" y="3018765"/>
                </a:lnTo>
                <a:lnTo>
                  <a:pt x="0" y="0"/>
                </a:lnTo>
                <a:close/>
              </a:path>
            </a:pathLst>
          </a:custGeom>
          <a:blipFill>
            <a:blip r:embed="rId3"/>
            <a:stretch>
              <a:fillRect r="-37"/>
            </a:stretch>
          </a:blipFill>
        </p:spPr>
      </p:sp>
      <p:sp>
        <p:nvSpPr>
          <p:cNvPr id="6" name="TextBox 6"/>
          <p:cNvSpPr txBox="1"/>
          <p:nvPr/>
        </p:nvSpPr>
        <p:spPr>
          <a:xfrm>
            <a:off x="1876555" y="2066568"/>
            <a:ext cx="1132037" cy="309245"/>
          </a:xfrm>
          <a:prstGeom prst="rect">
            <a:avLst/>
          </a:prstGeom>
        </p:spPr>
        <p:txBody>
          <a:bodyPr lIns="0" tIns="0" rIns="0" bIns="0" rtlCol="0" anchor="t">
            <a:spAutoFit/>
          </a:bodyPr>
          <a:lstStyle/>
          <a:p>
            <a:pPr algn="l">
              <a:lnSpc>
                <a:spcPts val="2592"/>
              </a:lnSpc>
            </a:pPr>
            <a:r>
              <a:rPr lang="en-US" sz="2400">
                <a:solidFill>
                  <a:srgbClr val="2B3825"/>
                </a:solidFill>
                <a:latin typeface="Glacial Indifference Bold"/>
              </a:rPr>
              <a:t>Step 2</a:t>
            </a:r>
          </a:p>
        </p:txBody>
      </p:sp>
      <p:sp>
        <p:nvSpPr>
          <p:cNvPr id="7" name="TextBox 7"/>
          <p:cNvSpPr txBox="1"/>
          <p:nvPr/>
        </p:nvSpPr>
        <p:spPr>
          <a:xfrm>
            <a:off x="3953236" y="1369695"/>
            <a:ext cx="4272932" cy="3637480"/>
          </a:xfrm>
          <a:prstGeom prst="rect">
            <a:avLst/>
          </a:prstGeom>
        </p:spPr>
        <p:txBody>
          <a:bodyPr lIns="0" tIns="0" rIns="0" bIns="0" rtlCol="0" anchor="t">
            <a:spAutoFit/>
          </a:bodyPr>
          <a:lstStyle/>
          <a:p>
            <a:pPr marL="432504" lvl="2" indent="-144168" algn="l">
              <a:lnSpc>
                <a:spcPts val="2581"/>
              </a:lnSpc>
              <a:buFont typeface="Arial"/>
              <a:buChar char="⚬"/>
            </a:pPr>
            <a:r>
              <a:rPr lang="en-US" sz="1792">
                <a:solidFill>
                  <a:srgbClr val="2B3825"/>
                </a:solidFill>
                <a:latin typeface="Manjari Bold"/>
              </a:rPr>
              <a:t>Evaluate the percentage to which you feel as if you are </a:t>
            </a:r>
            <a:r>
              <a:rPr lang="en-US" sz="1792" u="sng">
                <a:solidFill>
                  <a:srgbClr val="2B3825"/>
                </a:solidFill>
                <a:latin typeface="Manjari Bold"/>
              </a:rPr>
              <a:t>completely embodying each value</a:t>
            </a:r>
            <a:r>
              <a:rPr lang="en-US" sz="1792">
                <a:solidFill>
                  <a:srgbClr val="2B3825"/>
                </a:solidFill>
                <a:latin typeface="Manjari Bold"/>
              </a:rPr>
              <a:t>, as of today’s date, in the small blue circle next to that value. </a:t>
            </a:r>
          </a:p>
          <a:p>
            <a:pPr marL="432504" lvl="2" indent="-144168" algn="l">
              <a:lnSpc>
                <a:spcPts val="2581"/>
              </a:lnSpc>
            </a:pPr>
            <a:endParaRPr lang="en-US" sz="1792">
              <a:solidFill>
                <a:srgbClr val="2B3825"/>
              </a:solidFill>
              <a:latin typeface="Manjari Bold"/>
            </a:endParaRPr>
          </a:p>
          <a:p>
            <a:pPr marL="432504" lvl="2" indent="-144168" algn="l">
              <a:lnSpc>
                <a:spcPts val="2581"/>
              </a:lnSpc>
              <a:buFont typeface="Arial"/>
              <a:buChar char="⚬"/>
            </a:pPr>
            <a:r>
              <a:rPr lang="en-US" sz="1792">
                <a:solidFill>
                  <a:srgbClr val="2B3825"/>
                </a:solidFill>
                <a:latin typeface="Manjari Bold"/>
              </a:rPr>
              <a:t>Remember: to be at 100% you need to embody this value in ALL aspects of your life and in all the various roles you play. (Friend, leader, parent, sibling, etc) </a:t>
            </a:r>
          </a:p>
          <a:p>
            <a:pPr marL="432618" lvl="2" indent="-144206" algn="l">
              <a:lnSpc>
                <a:spcPts val="2581"/>
              </a:lnSpc>
              <a:buFont typeface="Arial"/>
              <a:buChar char="⚬"/>
            </a:pPr>
            <a:r>
              <a:rPr lang="en-US" sz="1792">
                <a:solidFill>
                  <a:srgbClr val="2B3825"/>
                </a:solidFill>
                <a:latin typeface="Manjari Bold"/>
              </a:rPr>
              <a:t>Hint: most of us don't reach 100% in all our roles....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14400"/>
            <a:ext cx="9753600" cy="5486400"/>
          </a:xfrm>
          <a:custGeom>
            <a:avLst/>
            <a:gdLst/>
            <a:ahLst/>
            <a:cxnLst/>
            <a:rect l="l" t="t" r="r" b="b"/>
            <a:pathLst>
              <a:path w="9753600" h="5486400">
                <a:moveTo>
                  <a:pt x="0" y="0"/>
                </a:moveTo>
                <a:lnTo>
                  <a:pt x="9753600" y="0"/>
                </a:lnTo>
                <a:lnTo>
                  <a:pt x="9753600" y="5486400"/>
                </a:lnTo>
                <a:lnTo>
                  <a:pt x="0" y="5486400"/>
                </a:lnTo>
                <a:lnTo>
                  <a:pt x="0" y="0"/>
                </a:lnTo>
                <a:close/>
              </a:path>
            </a:pathLst>
          </a:custGeom>
          <a:blipFill>
            <a:blip r:embed="rId2"/>
            <a:stretch>
              <a:fillRect t="-8542" r="-66" b="-10196"/>
            </a:stretch>
          </a:blipFill>
        </p:spPr>
      </p:sp>
      <p:sp>
        <p:nvSpPr>
          <p:cNvPr id="3" name="Freeform 3"/>
          <p:cNvSpPr/>
          <p:nvPr/>
        </p:nvSpPr>
        <p:spPr>
          <a:xfrm>
            <a:off x="1219200" y="2526987"/>
            <a:ext cx="7315200" cy="3263616"/>
          </a:xfrm>
          <a:custGeom>
            <a:avLst/>
            <a:gdLst/>
            <a:ahLst/>
            <a:cxnLst/>
            <a:rect l="l" t="t" r="r" b="b"/>
            <a:pathLst>
              <a:path w="7315200" h="3263616">
                <a:moveTo>
                  <a:pt x="0" y="0"/>
                </a:moveTo>
                <a:lnTo>
                  <a:pt x="7315200" y="0"/>
                </a:lnTo>
                <a:lnTo>
                  <a:pt x="7315200" y="3263616"/>
                </a:lnTo>
                <a:lnTo>
                  <a:pt x="0" y="3263616"/>
                </a:lnTo>
                <a:lnTo>
                  <a:pt x="0" y="0"/>
                </a:lnTo>
                <a:close/>
              </a:path>
            </a:pathLst>
          </a:custGeom>
          <a:blipFill>
            <a:blip r:embed="rId3">
              <a:extLst>
                <a:ext uri="{96DAC541-7B7A-43D3-8B79-37D633B846F1}">
                  <asvg:svgBlip xmlns:asvg="http://schemas.microsoft.com/office/drawing/2016/SVG/main" r:embed="rId4"/>
                </a:ext>
              </a:extLst>
            </a:blip>
            <a:stretch>
              <a:fillRect b="-242"/>
            </a:stretch>
          </a:blipFill>
        </p:spPr>
      </p:sp>
      <p:grpSp>
        <p:nvGrpSpPr>
          <p:cNvPr id="4" name="Group 4"/>
          <p:cNvGrpSpPr/>
          <p:nvPr/>
        </p:nvGrpSpPr>
        <p:grpSpPr>
          <a:xfrm rot="4768">
            <a:off x="1210307" y="5791492"/>
            <a:ext cx="7332987" cy="7620"/>
            <a:chOff x="0" y="0"/>
            <a:chExt cx="18332468" cy="19050"/>
          </a:xfrm>
        </p:grpSpPr>
        <p:sp>
          <p:nvSpPr>
            <p:cNvPr id="5" name="Freeform 5"/>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2B3825">
                <a:alpha val="19608"/>
              </a:srgbClr>
            </a:solidFill>
          </p:spPr>
        </p:sp>
      </p:grpSp>
      <p:sp>
        <p:nvSpPr>
          <p:cNvPr id="6" name="TextBox 6"/>
          <p:cNvSpPr txBox="1"/>
          <p:nvPr/>
        </p:nvSpPr>
        <p:spPr>
          <a:xfrm>
            <a:off x="1911628" y="2144842"/>
            <a:ext cx="2363453" cy="248222"/>
          </a:xfrm>
          <a:prstGeom prst="rect">
            <a:avLst/>
          </a:prstGeom>
        </p:spPr>
        <p:txBody>
          <a:bodyPr lIns="0" tIns="0" rIns="0" bIns="0" rtlCol="0" anchor="t">
            <a:spAutoFit/>
          </a:bodyPr>
          <a:lstStyle/>
          <a:p>
            <a:pPr algn="l">
              <a:lnSpc>
                <a:spcPts val="1980"/>
              </a:lnSpc>
            </a:pPr>
            <a:r>
              <a:rPr lang="en-US" sz="1649">
                <a:solidFill>
                  <a:srgbClr val="2B3825"/>
                </a:solidFill>
                <a:latin typeface="Glacial Indifference Bold"/>
              </a:rPr>
              <a:t>STEP 3</a:t>
            </a:r>
          </a:p>
        </p:txBody>
      </p:sp>
      <p:sp>
        <p:nvSpPr>
          <p:cNvPr id="7" name="TextBox 7"/>
          <p:cNvSpPr txBox="1"/>
          <p:nvPr/>
        </p:nvSpPr>
        <p:spPr>
          <a:xfrm>
            <a:off x="1767840" y="2876645"/>
            <a:ext cx="2363453" cy="1429936"/>
          </a:xfrm>
          <a:prstGeom prst="rect">
            <a:avLst/>
          </a:prstGeom>
        </p:spPr>
        <p:txBody>
          <a:bodyPr lIns="0" tIns="0" rIns="0" bIns="0" rtlCol="0" anchor="t">
            <a:spAutoFit/>
          </a:bodyPr>
          <a:lstStyle/>
          <a:p>
            <a:pPr marL="461401" lvl="2" indent="-153800" algn="l">
              <a:lnSpc>
                <a:spcPts val="2753"/>
              </a:lnSpc>
              <a:buFont typeface="Arial"/>
              <a:buChar char="⚬"/>
            </a:pPr>
            <a:r>
              <a:rPr lang="en-US" sz="1912">
                <a:solidFill>
                  <a:srgbClr val="000000"/>
                </a:solidFill>
                <a:latin typeface="Manjari Bold"/>
              </a:rPr>
              <a:t>Pick one or two that you would like to focus on for development</a:t>
            </a:r>
          </a:p>
        </p:txBody>
      </p:sp>
      <p:sp>
        <p:nvSpPr>
          <p:cNvPr id="8" name="TextBox 8"/>
          <p:cNvSpPr txBox="1"/>
          <p:nvPr/>
        </p:nvSpPr>
        <p:spPr>
          <a:xfrm>
            <a:off x="5319221" y="2144842"/>
            <a:ext cx="2363362" cy="248222"/>
          </a:xfrm>
          <a:prstGeom prst="rect">
            <a:avLst/>
          </a:prstGeom>
        </p:spPr>
        <p:txBody>
          <a:bodyPr lIns="0" tIns="0" rIns="0" bIns="0" rtlCol="0" anchor="t">
            <a:spAutoFit/>
          </a:bodyPr>
          <a:lstStyle/>
          <a:p>
            <a:pPr algn="l">
              <a:lnSpc>
                <a:spcPts val="1980"/>
              </a:lnSpc>
            </a:pPr>
            <a:r>
              <a:rPr lang="en-US" sz="1649">
                <a:solidFill>
                  <a:srgbClr val="2B3825"/>
                </a:solidFill>
                <a:latin typeface="Glacial Indifference Bold"/>
              </a:rPr>
              <a:t>STEP 4</a:t>
            </a:r>
          </a:p>
        </p:txBody>
      </p:sp>
      <p:sp>
        <p:nvSpPr>
          <p:cNvPr id="9" name="TextBox 9"/>
          <p:cNvSpPr txBox="1"/>
          <p:nvPr/>
        </p:nvSpPr>
        <p:spPr>
          <a:xfrm>
            <a:off x="5199126" y="2751013"/>
            <a:ext cx="2932230" cy="1652270"/>
          </a:xfrm>
          <a:prstGeom prst="rect">
            <a:avLst/>
          </a:prstGeom>
        </p:spPr>
        <p:txBody>
          <a:bodyPr lIns="0" tIns="0" rIns="0" bIns="0" rtlCol="0" anchor="t">
            <a:spAutoFit/>
          </a:bodyPr>
          <a:lstStyle/>
          <a:p>
            <a:pPr marL="370878" lvl="2" indent="-123626" algn="l">
              <a:lnSpc>
                <a:spcPts val="2213"/>
              </a:lnSpc>
              <a:buFont typeface="Arial"/>
              <a:buChar char="⚬"/>
            </a:pPr>
            <a:r>
              <a:rPr lang="en-US" sz="1536">
                <a:solidFill>
                  <a:srgbClr val="2B3825"/>
                </a:solidFill>
                <a:latin typeface="Manjari Bold"/>
              </a:rPr>
              <a:t>On another piece of paper or on the worksheet, Define how embodiment of those value would look in your daily life.</a:t>
            </a:r>
          </a:p>
          <a:p>
            <a:pPr marL="588884" lvl="3" indent="-147221" algn="l">
              <a:lnSpc>
                <a:spcPts val="1814"/>
              </a:lnSpc>
              <a:buFont typeface="Arial"/>
              <a:buChar char="￭"/>
            </a:pPr>
            <a:r>
              <a:rPr lang="en-US" sz="1260">
                <a:solidFill>
                  <a:srgbClr val="2B3825"/>
                </a:solidFill>
                <a:latin typeface="Manjari Bold"/>
              </a:rPr>
              <a:t>In what role? </a:t>
            </a:r>
          </a:p>
          <a:p>
            <a:pPr marL="588884" lvl="3" indent="-147221" algn="l">
              <a:lnSpc>
                <a:spcPts val="1814"/>
              </a:lnSpc>
              <a:buFont typeface="Arial"/>
              <a:buChar char="￭"/>
            </a:pPr>
            <a:r>
              <a:rPr lang="en-US" sz="1260">
                <a:solidFill>
                  <a:srgbClr val="2B3825"/>
                </a:solidFill>
                <a:latin typeface="Manjari Bold"/>
              </a:rPr>
              <a:t>Towards self or others?</a:t>
            </a:r>
          </a:p>
        </p:txBody>
      </p:sp>
      <p:sp>
        <p:nvSpPr>
          <p:cNvPr id="10" name="TextBox 10"/>
          <p:cNvSpPr txBox="1"/>
          <p:nvPr/>
        </p:nvSpPr>
        <p:spPr>
          <a:xfrm>
            <a:off x="2442572" y="1164127"/>
            <a:ext cx="5119915" cy="309245"/>
          </a:xfrm>
          <a:prstGeom prst="rect">
            <a:avLst/>
          </a:prstGeom>
        </p:spPr>
        <p:txBody>
          <a:bodyPr lIns="0" tIns="0" rIns="0" bIns="0" rtlCol="0" anchor="t">
            <a:spAutoFit/>
          </a:bodyPr>
          <a:lstStyle/>
          <a:p>
            <a:pPr algn="l">
              <a:lnSpc>
                <a:spcPts val="2592"/>
              </a:lnSpc>
            </a:pPr>
            <a:r>
              <a:rPr lang="en-US" sz="2400">
                <a:solidFill>
                  <a:srgbClr val="2B3825"/>
                </a:solidFill>
                <a:latin typeface="Glacial Indifference Bold"/>
              </a:rPr>
              <a:t>NEXT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9040" y="5790602"/>
            <a:ext cx="7315201" cy="619782"/>
          </a:xfrm>
          <a:custGeom>
            <a:avLst/>
            <a:gdLst/>
            <a:ahLst/>
            <a:cxnLst/>
            <a:rect l="l" t="t" r="r" b="b"/>
            <a:pathLst>
              <a:path w="7315201" h="619782">
                <a:moveTo>
                  <a:pt x="0" y="0"/>
                </a:moveTo>
                <a:lnTo>
                  <a:pt x="7315201" y="0"/>
                </a:lnTo>
                <a:lnTo>
                  <a:pt x="7315201" y="619782"/>
                </a:lnTo>
                <a:lnTo>
                  <a:pt x="0" y="619782"/>
                </a:lnTo>
                <a:lnTo>
                  <a:pt x="0" y="0"/>
                </a:lnTo>
                <a:close/>
              </a:path>
            </a:pathLst>
          </a:custGeom>
          <a:blipFill>
            <a:blip r:embed="rId2"/>
            <a:stretch>
              <a:fillRect l="-17627" t="-1566" r="-23395" b="-296"/>
            </a:stretch>
          </a:blipFill>
        </p:spPr>
      </p:sp>
      <p:grpSp>
        <p:nvGrpSpPr>
          <p:cNvPr id="3" name="Group 3"/>
          <p:cNvGrpSpPr/>
          <p:nvPr/>
        </p:nvGrpSpPr>
        <p:grpSpPr>
          <a:xfrm rot="4768">
            <a:off x="1210307" y="5791492"/>
            <a:ext cx="7332987" cy="7620"/>
            <a:chOff x="0" y="0"/>
            <a:chExt cx="18332468" cy="19050"/>
          </a:xfrm>
        </p:grpSpPr>
        <p:sp>
          <p:nvSpPr>
            <p:cNvPr id="4" name="Freeform 4"/>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F9FFED">
                <a:alpha val="19608"/>
              </a:srgbClr>
            </a:solidFill>
          </p:spPr>
        </p:sp>
      </p:grpSp>
      <p:sp>
        <p:nvSpPr>
          <p:cNvPr id="5" name="Freeform 5"/>
          <p:cNvSpPr/>
          <p:nvPr/>
        </p:nvSpPr>
        <p:spPr>
          <a:xfrm>
            <a:off x="1280894" y="5903366"/>
            <a:ext cx="502369" cy="497434"/>
          </a:xfrm>
          <a:custGeom>
            <a:avLst/>
            <a:gdLst/>
            <a:ahLst/>
            <a:cxnLst/>
            <a:rect l="l" t="t" r="r" b="b"/>
            <a:pathLst>
              <a:path w="502369" h="497434">
                <a:moveTo>
                  <a:pt x="0" y="0"/>
                </a:moveTo>
                <a:lnTo>
                  <a:pt x="502369" y="0"/>
                </a:lnTo>
                <a:lnTo>
                  <a:pt x="502369" y="497434"/>
                </a:lnTo>
                <a:lnTo>
                  <a:pt x="0" y="497434"/>
                </a:lnTo>
                <a:lnTo>
                  <a:pt x="0" y="0"/>
                </a:lnTo>
                <a:close/>
              </a:path>
            </a:pathLst>
          </a:custGeom>
          <a:blipFill>
            <a:blip r:embed="rId3"/>
            <a:stretch>
              <a:fillRect r="-962" b="-1963"/>
            </a:stretch>
          </a:blipFill>
        </p:spPr>
      </p:sp>
      <p:sp>
        <p:nvSpPr>
          <p:cNvPr id="6" name="TextBox 6"/>
          <p:cNvSpPr txBox="1"/>
          <p:nvPr/>
        </p:nvSpPr>
        <p:spPr>
          <a:xfrm>
            <a:off x="1508760" y="1156336"/>
            <a:ext cx="6736080" cy="216178"/>
          </a:xfrm>
          <a:prstGeom prst="rect">
            <a:avLst/>
          </a:prstGeom>
        </p:spPr>
        <p:txBody>
          <a:bodyPr lIns="0" tIns="0" rIns="0" bIns="0" rtlCol="0" anchor="t">
            <a:spAutoFit/>
          </a:bodyPr>
          <a:lstStyle/>
          <a:p>
            <a:pPr algn="l">
              <a:lnSpc>
                <a:spcPts val="1720"/>
              </a:lnSpc>
            </a:pPr>
            <a:r>
              <a:rPr lang="en-US" sz="1593">
                <a:solidFill>
                  <a:srgbClr val="2B3825"/>
                </a:solidFill>
                <a:latin typeface="Glacial Indifference Bold"/>
              </a:rPr>
              <a:t>EXAMPLE</a:t>
            </a:r>
          </a:p>
        </p:txBody>
      </p:sp>
      <p:sp>
        <p:nvSpPr>
          <p:cNvPr id="7" name="Freeform 7"/>
          <p:cNvSpPr/>
          <p:nvPr/>
        </p:nvSpPr>
        <p:spPr>
          <a:xfrm>
            <a:off x="1875905" y="1559458"/>
            <a:ext cx="6309360" cy="4196282"/>
          </a:xfrm>
          <a:custGeom>
            <a:avLst/>
            <a:gdLst/>
            <a:ahLst/>
            <a:cxnLst/>
            <a:rect l="l" t="t" r="r" b="b"/>
            <a:pathLst>
              <a:path w="6309360" h="4196282">
                <a:moveTo>
                  <a:pt x="0" y="0"/>
                </a:moveTo>
                <a:lnTo>
                  <a:pt x="6309360" y="0"/>
                </a:lnTo>
                <a:lnTo>
                  <a:pt x="6309360" y="4196283"/>
                </a:lnTo>
                <a:lnTo>
                  <a:pt x="0" y="4196283"/>
                </a:lnTo>
                <a:lnTo>
                  <a:pt x="0" y="0"/>
                </a:lnTo>
                <a:close/>
              </a:path>
            </a:pathLst>
          </a:custGeom>
          <a:blipFill>
            <a:blip r:embed="rId4"/>
            <a:stretch>
              <a:fillRect r="-6100" b="-101"/>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9026" y="731520"/>
            <a:ext cx="8395548" cy="742950"/>
          </a:xfrm>
          <a:prstGeom prst="rect">
            <a:avLst/>
          </a:prstGeom>
        </p:spPr>
        <p:txBody>
          <a:bodyPr lIns="0" tIns="0" rIns="0" bIns="0" rtlCol="0" anchor="t">
            <a:spAutoFit/>
          </a:bodyPr>
          <a:lstStyle/>
          <a:p>
            <a:pPr algn="ctr">
              <a:lnSpc>
                <a:spcPts val="5887"/>
              </a:lnSpc>
            </a:pPr>
            <a:r>
              <a:rPr lang="en-US" sz="4906" spc="-122">
                <a:solidFill>
                  <a:srgbClr val="343434"/>
                </a:solidFill>
                <a:latin typeface="Cardo"/>
              </a:rPr>
              <a:t>COPE, CALM &amp; CARE</a:t>
            </a:r>
          </a:p>
        </p:txBody>
      </p:sp>
      <p:sp>
        <p:nvSpPr>
          <p:cNvPr id="3" name="TextBox 3"/>
          <p:cNvSpPr txBox="1"/>
          <p:nvPr/>
        </p:nvSpPr>
        <p:spPr>
          <a:xfrm>
            <a:off x="731520" y="1940106"/>
            <a:ext cx="8395548" cy="3962400"/>
          </a:xfrm>
          <a:prstGeom prst="rect">
            <a:avLst/>
          </a:prstGeom>
        </p:spPr>
        <p:txBody>
          <a:bodyPr lIns="0" tIns="0" rIns="0" bIns="0" rtlCol="0" anchor="t">
            <a:spAutoFit/>
          </a:bodyPr>
          <a:lstStyle/>
          <a:p>
            <a:pPr marL="265022" lvl="1" indent="-132511" algn="l">
              <a:lnSpc>
                <a:spcPts val="2472"/>
              </a:lnSpc>
              <a:buFont typeface="Arial"/>
              <a:buChar char="•"/>
            </a:pPr>
            <a:r>
              <a:rPr lang="en-US" sz="2060" spc="164">
                <a:solidFill>
                  <a:srgbClr val="000000"/>
                </a:solidFill>
                <a:latin typeface="Didact Gothic"/>
              </a:rPr>
              <a:t>COPE, CALM and CARE are skills models and resources designed to help people of all ages recover from trauma, build personal resilience, and engage in healthy living. </a:t>
            </a:r>
          </a:p>
          <a:p>
            <a:pPr algn="l">
              <a:lnSpc>
                <a:spcPts val="2472"/>
              </a:lnSpc>
            </a:pPr>
            <a:endParaRPr lang="en-US" sz="2060" spc="164">
              <a:solidFill>
                <a:srgbClr val="000000"/>
              </a:solidFill>
              <a:latin typeface="Didact Gothic"/>
            </a:endParaRPr>
          </a:p>
          <a:p>
            <a:pPr marL="265110" lvl="1" indent="-132555" algn="l">
              <a:lnSpc>
                <a:spcPts val="2472"/>
              </a:lnSpc>
              <a:buFont typeface="Arial"/>
              <a:buChar char="•"/>
            </a:pPr>
            <a:r>
              <a:rPr lang="en-US" sz="2060" spc="164">
                <a:solidFill>
                  <a:srgbClr val="000000"/>
                </a:solidFill>
                <a:latin typeface="Didact Gothic"/>
              </a:rPr>
              <a:t>The COPE model focuses on </a:t>
            </a:r>
            <a:r>
              <a:rPr lang="en-US" sz="2060" u="sng" spc="164">
                <a:solidFill>
                  <a:srgbClr val="000000"/>
                </a:solidFill>
                <a:latin typeface="Didact Gothic"/>
              </a:rPr>
              <a:t>Thinking Skills </a:t>
            </a:r>
            <a:r>
              <a:rPr lang="en-US" sz="2060" spc="164">
                <a:solidFill>
                  <a:srgbClr val="000000"/>
                </a:solidFill>
                <a:latin typeface="Didact Gothic"/>
              </a:rPr>
              <a:t>associated with cognitive therapy and critical evaluation our patterns, choices, and behaviors.  </a:t>
            </a:r>
          </a:p>
          <a:p>
            <a:pPr marL="265110" lvl="1" indent="-132555" algn="l">
              <a:lnSpc>
                <a:spcPts val="2472"/>
              </a:lnSpc>
              <a:buFont typeface="Arial"/>
              <a:buChar char="•"/>
            </a:pPr>
            <a:r>
              <a:rPr lang="en-US" sz="2060" spc="164">
                <a:solidFill>
                  <a:srgbClr val="000000"/>
                </a:solidFill>
                <a:latin typeface="Didact Gothic"/>
              </a:rPr>
              <a:t>The CALM model teaches </a:t>
            </a:r>
            <a:r>
              <a:rPr lang="en-US" sz="2060" u="sng" spc="164">
                <a:solidFill>
                  <a:srgbClr val="000000"/>
                </a:solidFill>
                <a:latin typeface="Didact Gothic"/>
              </a:rPr>
              <a:t>Feeling Skills</a:t>
            </a:r>
            <a:r>
              <a:rPr lang="en-US" sz="2060" spc="164">
                <a:solidFill>
                  <a:srgbClr val="000000"/>
                </a:solidFill>
                <a:latin typeface="Didact Gothic"/>
              </a:rPr>
              <a:t> associated with biofeedback, behavioral activation, and other physiological strategies for maintaining a healthy limbic system balance. </a:t>
            </a:r>
          </a:p>
          <a:p>
            <a:pPr marL="265110" lvl="1" indent="-132555" algn="l">
              <a:lnSpc>
                <a:spcPts val="2472"/>
              </a:lnSpc>
              <a:buFont typeface="Arial"/>
              <a:buChar char="•"/>
            </a:pPr>
            <a:r>
              <a:rPr lang="en-US" sz="2060" spc="164">
                <a:solidFill>
                  <a:srgbClr val="000000"/>
                </a:solidFill>
                <a:latin typeface="Didact Gothic"/>
              </a:rPr>
              <a:t>The CARE model teaches </a:t>
            </a:r>
            <a:r>
              <a:rPr lang="en-US" sz="2060" u="sng" spc="164">
                <a:solidFill>
                  <a:srgbClr val="000000"/>
                </a:solidFill>
                <a:latin typeface="Didact Gothic"/>
              </a:rPr>
              <a:t>Being Skills </a:t>
            </a:r>
            <a:r>
              <a:rPr lang="en-US" sz="2060" spc="164">
                <a:solidFill>
                  <a:srgbClr val="000000"/>
                </a:solidFill>
                <a:latin typeface="Didact Gothic"/>
              </a:rPr>
              <a:t>associated with active resilience building, social interest, connection with others, and being part of sometihng greater than ourselves. </a:t>
            </a:r>
          </a:p>
        </p:txBody>
      </p:sp>
      <p:sp>
        <p:nvSpPr>
          <p:cNvPr id="4" name="TextBox 4"/>
          <p:cNvSpPr txBox="1"/>
          <p:nvPr/>
        </p:nvSpPr>
        <p:spPr>
          <a:xfrm>
            <a:off x="6353168" y="6892258"/>
            <a:ext cx="3308992" cy="285750"/>
          </a:xfrm>
          <a:prstGeom prst="rect">
            <a:avLst/>
          </a:prstGeom>
        </p:spPr>
        <p:txBody>
          <a:bodyPr lIns="0" tIns="0" rIns="0" bIns="0" rtlCol="0" anchor="t">
            <a:spAutoFit/>
          </a:bodyPr>
          <a:lstStyle/>
          <a:p>
            <a:pPr algn="l">
              <a:lnSpc>
                <a:spcPts val="2304"/>
              </a:lnSpc>
            </a:pPr>
            <a:r>
              <a:rPr lang="en-US" sz="1920" spc="76">
                <a:solidFill>
                  <a:srgbClr val="000000"/>
                </a:solidFill>
                <a:latin typeface="Didact Gothic"/>
              </a:rPr>
              <a:t>© 2020 Kira Mauseth, Ph.D.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4768">
            <a:off x="1210307" y="5791492"/>
            <a:ext cx="7332987" cy="7620"/>
            <a:chOff x="0" y="0"/>
            <a:chExt cx="18332468" cy="19050"/>
          </a:xfrm>
        </p:grpSpPr>
        <p:sp>
          <p:nvSpPr>
            <p:cNvPr id="4" name="Freeform 4"/>
            <p:cNvSpPr/>
            <p:nvPr/>
          </p:nvSpPr>
          <p:spPr>
            <a:xfrm>
              <a:off x="0" y="0"/>
              <a:ext cx="18332450" cy="19050"/>
            </a:xfrm>
            <a:custGeom>
              <a:avLst/>
              <a:gdLst/>
              <a:ahLst/>
              <a:cxnLst/>
              <a:rect l="l" t="t" r="r" b="b"/>
              <a:pathLst>
                <a:path w="18332450" h="19050">
                  <a:moveTo>
                    <a:pt x="9525" y="0"/>
                  </a:moveTo>
                  <a:lnTo>
                    <a:pt x="18322925" y="0"/>
                  </a:lnTo>
                  <a:cubicBezTo>
                    <a:pt x="18328132" y="0"/>
                    <a:pt x="18332450" y="4318"/>
                    <a:pt x="18332450" y="9525"/>
                  </a:cubicBezTo>
                  <a:cubicBezTo>
                    <a:pt x="18332450" y="14732"/>
                    <a:pt x="18328132" y="19050"/>
                    <a:pt x="18322925" y="19050"/>
                  </a:cubicBezTo>
                  <a:lnTo>
                    <a:pt x="9525" y="19050"/>
                  </a:lnTo>
                  <a:cubicBezTo>
                    <a:pt x="4318" y="19050"/>
                    <a:pt x="0" y="14732"/>
                    <a:pt x="0" y="9525"/>
                  </a:cubicBezTo>
                  <a:cubicBezTo>
                    <a:pt x="0" y="4318"/>
                    <a:pt x="4318" y="0"/>
                    <a:pt x="9525" y="0"/>
                  </a:cubicBezTo>
                  <a:close/>
                </a:path>
              </a:pathLst>
            </a:custGeom>
            <a:solidFill>
              <a:srgbClr val="2B3825">
                <a:alpha val="19608"/>
              </a:srgbClr>
            </a:solidFill>
          </p:spPr>
        </p:sp>
      </p:grpSp>
      <p:sp>
        <p:nvSpPr>
          <p:cNvPr id="7" name="TextBox 7"/>
          <p:cNvSpPr txBox="1"/>
          <p:nvPr/>
        </p:nvSpPr>
        <p:spPr>
          <a:xfrm>
            <a:off x="1447800" y="914400"/>
            <a:ext cx="6080760" cy="309245"/>
          </a:xfrm>
          <a:prstGeom prst="rect">
            <a:avLst/>
          </a:prstGeom>
        </p:spPr>
        <p:txBody>
          <a:bodyPr lIns="0" tIns="0" rIns="0" bIns="0" rtlCol="0" anchor="t">
            <a:spAutoFit/>
          </a:bodyPr>
          <a:lstStyle/>
          <a:p>
            <a:pPr algn="l">
              <a:lnSpc>
                <a:spcPts val="2592"/>
              </a:lnSpc>
            </a:pPr>
            <a:r>
              <a:rPr lang="en-US" sz="2400" dirty="0">
                <a:solidFill>
                  <a:srgbClr val="162210"/>
                </a:solidFill>
                <a:latin typeface="Manjari Thin"/>
              </a:rPr>
              <a:t>Ideas /examples</a:t>
            </a:r>
          </a:p>
        </p:txBody>
      </p:sp>
      <p:graphicFrame>
        <p:nvGraphicFramePr>
          <p:cNvPr id="8" name="Table 8"/>
          <p:cNvGraphicFramePr>
            <a:graphicFrameLocks noGrp="1"/>
          </p:cNvGraphicFramePr>
          <p:nvPr>
            <p:extLst>
              <p:ext uri="{D42A27DB-BD31-4B8C-83A1-F6EECF244321}">
                <p14:modId xmlns:p14="http://schemas.microsoft.com/office/powerpoint/2010/main" val="936774801"/>
              </p:ext>
            </p:extLst>
          </p:nvPr>
        </p:nvGraphicFramePr>
        <p:xfrm>
          <a:off x="487680" y="1490078"/>
          <a:ext cx="8275321" cy="4314120"/>
        </p:xfrm>
        <a:graphic>
          <a:graphicData uri="http://schemas.openxmlformats.org/drawingml/2006/table">
            <a:tbl>
              <a:tblPr/>
              <a:tblGrid>
                <a:gridCol w="1569498">
                  <a:extLst>
                    <a:ext uri="{9D8B030D-6E8A-4147-A177-3AD203B41FA5}">
                      <a16:colId xmlns:a16="http://schemas.microsoft.com/office/drawing/2014/main" val="20000"/>
                    </a:ext>
                  </a:extLst>
                </a:gridCol>
                <a:gridCol w="2083431">
                  <a:extLst>
                    <a:ext uri="{9D8B030D-6E8A-4147-A177-3AD203B41FA5}">
                      <a16:colId xmlns:a16="http://schemas.microsoft.com/office/drawing/2014/main" val="20001"/>
                    </a:ext>
                  </a:extLst>
                </a:gridCol>
                <a:gridCol w="2417030">
                  <a:extLst>
                    <a:ext uri="{9D8B030D-6E8A-4147-A177-3AD203B41FA5}">
                      <a16:colId xmlns:a16="http://schemas.microsoft.com/office/drawing/2014/main" val="20002"/>
                    </a:ext>
                  </a:extLst>
                </a:gridCol>
                <a:gridCol w="2205362">
                  <a:extLst>
                    <a:ext uri="{9D8B030D-6E8A-4147-A177-3AD203B41FA5}">
                      <a16:colId xmlns:a16="http://schemas.microsoft.com/office/drawing/2014/main" val="20003"/>
                    </a:ext>
                  </a:extLst>
                </a:gridCol>
              </a:tblGrid>
              <a:tr h="588930">
                <a:tc>
                  <a:txBody>
                    <a:bodyPr/>
                    <a:lstStyle/>
                    <a:p>
                      <a:pPr algn="l">
                        <a:lnSpc>
                          <a:spcPts val="1152"/>
                        </a:lnSpc>
                        <a:defRPr/>
                      </a:pPr>
                      <a:r>
                        <a:rPr lang="en-US" sz="960" spc="-38">
                          <a:solidFill>
                            <a:srgbClr val="000000"/>
                          </a:solidFill>
                          <a:latin typeface="Open Sans"/>
                        </a:rPr>
                        <a:t>CORE </a:t>
                      </a:r>
                      <a:endParaRPr lang="en-US" sz="1100"/>
                    </a:p>
                    <a:p>
                      <a:pPr algn="l">
                        <a:lnSpc>
                          <a:spcPts val="1632"/>
                        </a:lnSpc>
                      </a:pPr>
                      <a:r>
                        <a:rPr lang="en-US" sz="1360" spc="-54">
                          <a:solidFill>
                            <a:srgbClr val="162210"/>
                          </a:solidFill>
                          <a:latin typeface="Manjari Bold"/>
                        </a:rPr>
                        <a:t>VALUE</a:t>
                      </a:r>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4DBBB"/>
                    </a:solidFill>
                  </a:tcPr>
                </a:tc>
                <a:tc>
                  <a:txBody>
                    <a:bodyPr/>
                    <a:lstStyle/>
                    <a:p>
                      <a:pPr algn="l">
                        <a:lnSpc>
                          <a:spcPts val="1632"/>
                        </a:lnSpc>
                        <a:defRPr/>
                      </a:pPr>
                      <a:r>
                        <a:rPr lang="en-US" sz="1360">
                          <a:solidFill>
                            <a:srgbClr val="162210"/>
                          </a:solidFill>
                          <a:latin typeface="Manjari Bold"/>
                        </a:rPr>
                        <a:t>ROLE</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4DBBB"/>
                    </a:solidFill>
                  </a:tcPr>
                </a:tc>
                <a:tc>
                  <a:txBody>
                    <a:bodyPr/>
                    <a:lstStyle/>
                    <a:p>
                      <a:pPr algn="l">
                        <a:lnSpc>
                          <a:spcPts val="1632"/>
                        </a:lnSpc>
                        <a:defRPr/>
                      </a:pPr>
                      <a:r>
                        <a:rPr lang="en-US" sz="1360">
                          <a:solidFill>
                            <a:srgbClr val="162210"/>
                          </a:solidFill>
                          <a:latin typeface="Manjari Bold"/>
                        </a:rPr>
                        <a:t>CHALLENGE / OBSTACLE</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4DBBB"/>
                    </a:solidFill>
                  </a:tcPr>
                </a:tc>
                <a:tc>
                  <a:txBody>
                    <a:bodyPr/>
                    <a:lstStyle/>
                    <a:p>
                      <a:pPr algn="l">
                        <a:lnSpc>
                          <a:spcPts val="1632"/>
                        </a:lnSpc>
                        <a:defRPr/>
                      </a:pPr>
                      <a:r>
                        <a:rPr lang="en-US" sz="1360">
                          <a:solidFill>
                            <a:srgbClr val="162210"/>
                          </a:solidFill>
                          <a:latin typeface="Manjari Bold"/>
                        </a:rPr>
                        <a:t>OPPORTUNITY</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4DBBB"/>
                    </a:solidFill>
                  </a:tcPr>
                </a:tc>
                <a:extLst>
                  <a:ext uri="{0D108BD9-81ED-4DB2-BD59-A6C34878D82A}">
                    <a16:rowId xmlns:a16="http://schemas.microsoft.com/office/drawing/2014/main" val="10000"/>
                  </a:ext>
                </a:extLst>
              </a:tr>
              <a:tr h="376064">
                <a:tc>
                  <a:txBody>
                    <a:bodyPr/>
                    <a:lstStyle/>
                    <a:p>
                      <a:pPr algn="l">
                        <a:lnSpc>
                          <a:spcPts val="1632"/>
                        </a:lnSpc>
                        <a:defRPr/>
                      </a:pPr>
                      <a:r>
                        <a:rPr lang="en-US" sz="1360">
                          <a:solidFill>
                            <a:srgbClr val="162210"/>
                          </a:solidFill>
                          <a:latin typeface="Manjari Bold"/>
                        </a:rPr>
                        <a:t>Patient</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extLst>
                  <a:ext uri="{0D108BD9-81ED-4DB2-BD59-A6C34878D82A}">
                    <a16:rowId xmlns:a16="http://schemas.microsoft.com/office/drawing/2014/main" val="10001"/>
                  </a:ext>
                </a:extLst>
              </a:tr>
              <a:tr h="659885">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1632"/>
                        </a:lnSpc>
                        <a:defRPr/>
                      </a:pPr>
                      <a:r>
                        <a:rPr lang="en-US" sz="1360">
                          <a:solidFill>
                            <a:srgbClr val="162210"/>
                          </a:solidFill>
                          <a:latin typeface="Manjari Bold"/>
                        </a:rPr>
                        <a:t>Parent</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1632"/>
                        </a:lnSpc>
                        <a:defRPr/>
                      </a:pPr>
                      <a:r>
                        <a:rPr lang="en-US" sz="1360">
                          <a:solidFill>
                            <a:srgbClr val="162210"/>
                          </a:solidFill>
                          <a:latin typeface="Manjari Bold"/>
                        </a:rPr>
                        <a:t>Tiredness</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1632"/>
                        </a:lnSpc>
                        <a:defRPr/>
                      </a:pPr>
                      <a:r>
                        <a:rPr lang="en-US" sz="1360">
                          <a:solidFill>
                            <a:srgbClr val="162210"/>
                          </a:solidFill>
                          <a:latin typeface="Manjari Bold"/>
                        </a:rPr>
                        <a:t>Slow down when disciplining</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extLst>
                  <a:ext uri="{0D108BD9-81ED-4DB2-BD59-A6C34878D82A}">
                    <a16:rowId xmlns:a16="http://schemas.microsoft.com/office/drawing/2014/main" val="10002"/>
                  </a:ext>
                </a:extLst>
              </a:tr>
              <a:tr h="659885">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1632"/>
                        </a:lnSpc>
                        <a:defRPr/>
                      </a:pPr>
                      <a:r>
                        <a:rPr lang="en-US" sz="1360">
                          <a:solidFill>
                            <a:srgbClr val="162210"/>
                          </a:solidFill>
                          <a:latin typeface="Manjari Bold"/>
                        </a:rPr>
                        <a:t>Clinician</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1632"/>
                        </a:lnSpc>
                        <a:defRPr/>
                      </a:pPr>
                      <a:r>
                        <a:rPr lang="en-US" sz="1360">
                          <a:solidFill>
                            <a:srgbClr val="162210"/>
                          </a:solidFill>
                          <a:latin typeface="Manjari Bold"/>
                        </a:rPr>
                        <a:t>Boredom</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1632"/>
                        </a:lnSpc>
                        <a:defRPr/>
                      </a:pPr>
                      <a:r>
                        <a:rPr lang="en-US" sz="1360">
                          <a:solidFill>
                            <a:srgbClr val="162210"/>
                          </a:solidFill>
                          <a:latin typeface="Manjari Bold"/>
                        </a:rPr>
                        <a:t>Look for connections in their story</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extLst>
                  <a:ext uri="{0D108BD9-81ED-4DB2-BD59-A6C34878D82A}">
                    <a16:rowId xmlns:a16="http://schemas.microsoft.com/office/drawing/2014/main" val="10003"/>
                  </a:ext>
                </a:extLst>
              </a:tr>
              <a:tr h="376064">
                <a:tc>
                  <a:txBody>
                    <a:bodyPr/>
                    <a:lstStyle/>
                    <a:p>
                      <a:pPr algn="l">
                        <a:lnSpc>
                          <a:spcPts val="1632"/>
                        </a:lnSpc>
                        <a:defRPr/>
                      </a:pPr>
                      <a:r>
                        <a:rPr lang="en-US" sz="1360">
                          <a:solidFill>
                            <a:srgbClr val="162210"/>
                          </a:solidFill>
                          <a:latin typeface="Manjari Bold"/>
                        </a:rPr>
                        <a:t>Strong</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extLst>
                  <a:ext uri="{0D108BD9-81ED-4DB2-BD59-A6C34878D82A}">
                    <a16:rowId xmlns:a16="http://schemas.microsoft.com/office/drawing/2014/main" val="10004"/>
                  </a:ext>
                </a:extLst>
              </a:tr>
              <a:tr h="659885">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1632"/>
                        </a:lnSpc>
                        <a:defRPr/>
                      </a:pPr>
                      <a:r>
                        <a:rPr lang="en-US" sz="1360">
                          <a:solidFill>
                            <a:srgbClr val="162210"/>
                          </a:solidFill>
                          <a:latin typeface="Manjari Bold"/>
                        </a:rPr>
                        <a:t>Self  - Physical </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1632"/>
                        </a:lnSpc>
                        <a:defRPr/>
                      </a:pPr>
                      <a:r>
                        <a:rPr lang="en-US" sz="1360">
                          <a:solidFill>
                            <a:srgbClr val="162210"/>
                          </a:solidFill>
                          <a:latin typeface="Manjari Bold"/>
                        </a:rPr>
                        <a:t>Time to exercise during day</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1632"/>
                        </a:lnSpc>
                        <a:defRPr/>
                      </a:pPr>
                      <a:r>
                        <a:rPr lang="en-US" sz="1360">
                          <a:solidFill>
                            <a:srgbClr val="162210"/>
                          </a:solidFill>
                          <a:latin typeface="Manjari Bold"/>
                        </a:rPr>
                        <a:t>Walks in evening with kids</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extLst>
                  <a:ext uri="{0D108BD9-81ED-4DB2-BD59-A6C34878D82A}">
                    <a16:rowId xmlns:a16="http://schemas.microsoft.com/office/drawing/2014/main" val="10005"/>
                  </a:ext>
                </a:extLst>
              </a:tr>
              <a:tr h="659885">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1632"/>
                        </a:lnSpc>
                        <a:defRPr/>
                      </a:pPr>
                      <a:r>
                        <a:rPr lang="en-US" sz="1360">
                          <a:solidFill>
                            <a:srgbClr val="162210"/>
                          </a:solidFill>
                          <a:latin typeface="Manjari Bold"/>
                        </a:rPr>
                        <a:t>Self- Mental</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1632"/>
                        </a:lnSpc>
                        <a:defRPr/>
                      </a:pPr>
                      <a:r>
                        <a:rPr lang="en-US" sz="1360">
                          <a:solidFill>
                            <a:srgbClr val="162210"/>
                          </a:solidFill>
                          <a:latin typeface="Manjari Bold"/>
                        </a:rPr>
                        <a:t>Too much work</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tc>
                  <a:txBody>
                    <a:bodyPr/>
                    <a:lstStyle/>
                    <a:p>
                      <a:pPr algn="l">
                        <a:lnSpc>
                          <a:spcPts val="1632"/>
                        </a:lnSpc>
                        <a:defRPr/>
                      </a:pPr>
                      <a:r>
                        <a:rPr lang="en-US" sz="1360">
                          <a:solidFill>
                            <a:srgbClr val="162210"/>
                          </a:solidFill>
                          <a:latin typeface="Manjari Bold"/>
                        </a:rPr>
                        <a:t>Boundaries for time on computer at night</a:t>
                      </a: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B1C3B8"/>
                    </a:solidFill>
                  </a:tcPr>
                </a:tc>
                <a:extLst>
                  <a:ext uri="{0D108BD9-81ED-4DB2-BD59-A6C34878D82A}">
                    <a16:rowId xmlns:a16="http://schemas.microsoft.com/office/drawing/2014/main" val="10006"/>
                  </a:ext>
                </a:extLst>
              </a:tr>
              <a:tr h="333522">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895"/>
                        </a:lnSpc>
                        <a:defRPr/>
                      </a:pPr>
                      <a:endParaRPr lang="en-US" sz="110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tc>
                  <a:txBody>
                    <a:bodyPr/>
                    <a:lstStyle/>
                    <a:p>
                      <a:pPr algn="l">
                        <a:lnSpc>
                          <a:spcPts val="895"/>
                        </a:lnSpc>
                        <a:defRPr/>
                      </a:pPr>
                      <a:endParaRPr lang="en-US" sz="1100" dirty="0"/>
                    </a:p>
                  </a:txBody>
                  <a:tcPr marL="32512" marR="32512" marT="32512" marB="32512" anchor="ctr">
                    <a:lnL w="5358" cap="flat" cmpd="sng" algn="ctr">
                      <a:solidFill>
                        <a:srgbClr val="2B3825"/>
                      </a:solidFill>
                      <a:prstDash val="solid"/>
                      <a:round/>
                      <a:headEnd type="none" w="med" len="med"/>
                      <a:tailEnd type="none" w="med" len="med"/>
                    </a:lnL>
                    <a:lnR w="5358" cap="flat" cmpd="sng" algn="ctr">
                      <a:solidFill>
                        <a:srgbClr val="2B3825"/>
                      </a:solidFill>
                      <a:prstDash val="solid"/>
                      <a:round/>
                      <a:headEnd type="none" w="med" len="med"/>
                      <a:tailEnd type="none" w="med" len="med"/>
                    </a:lnR>
                    <a:lnT w="5358" cap="flat" cmpd="sng" algn="ctr">
                      <a:solidFill>
                        <a:srgbClr val="2B3825"/>
                      </a:solidFill>
                      <a:prstDash val="solid"/>
                      <a:round/>
                      <a:headEnd type="none" w="med" len="med"/>
                      <a:tailEnd type="none" w="med" len="med"/>
                    </a:lnT>
                    <a:lnB w="5358" cap="flat" cmpd="sng" algn="ctr">
                      <a:solidFill>
                        <a:srgbClr val="2B3825"/>
                      </a:solidFill>
                      <a:prstDash val="solid"/>
                      <a:round/>
                      <a:headEnd type="none" w="med" len="med"/>
                      <a:tailEnd type="none" w="med" len="med"/>
                    </a:lnB>
                    <a:solidFill>
                      <a:srgbClr val="F9FFED"/>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126" y="1463041"/>
            <a:ext cx="3508674" cy="2337654"/>
          </a:xfrm>
          <a:custGeom>
            <a:avLst/>
            <a:gdLst/>
            <a:ahLst/>
            <a:cxnLst/>
            <a:rect l="l" t="t" r="r" b="b"/>
            <a:pathLst>
              <a:path w="3508674" h="2337654">
                <a:moveTo>
                  <a:pt x="0" y="0"/>
                </a:moveTo>
                <a:lnTo>
                  <a:pt x="3508674" y="0"/>
                </a:lnTo>
                <a:lnTo>
                  <a:pt x="3508674" y="2337653"/>
                </a:lnTo>
                <a:lnTo>
                  <a:pt x="0" y="2337653"/>
                </a:lnTo>
                <a:lnTo>
                  <a:pt x="0" y="0"/>
                </a:lnTo>
                <a:close/>
              </a:path>
            </a:pathLst>
          </a:custGeom>
          <a:blipFill>
            <a:blip r:embed="rId2"/>
            <a:stretch>
              <a:fillRect b="-62"/>
            </a:stretch>
          </a:blipFill>
        </p:spPr>
      </p:sp>
      <p:sp>
        <p:nvSpPr>
          <p:cNvPr id="3" name="TextBox 3"/>
          <p:cNvSpPr txBox="1"/>
          <p:nvPr/>
        </p:nvSpPr>
        <p:spPr>
          <a:xfrm>
            <a:off x="5051514" y="2419850"/>
            <a:ext cx="3087935" cy="667766"/>
          </a:xfrm>
          <a:prstGeom prst="rect">
            <a:avLst/>
          </a:prstGeom>
        </p:spPr>
        <p:txBody>
          <a:bodyPr lIns="0" tIns="0" rIns="0" bIns="0" rtlCol="0" anchor="t">
            <a:spAutoFit/>
          </a:bodyPr>
          <a:lstStyle/>
          <a:p>
            <a:pPr algn="ctr">
              <a:lnSpc>
                <a:spcPts val="2592"/>
              </a:lnSpc>
            </a:pPr>
            <a:r>
              <a:rPr lang="en-US" sz="2400">
                <a:solidFill>
                  <a:srgbClr val="000000"/>
                </a:solidFill>
                <a:latin typeface="Glacial Indifference Bold"/>
              </a:rPr>
              <a:t>Consider sharing </a:t>
            </a:r>
          </a:p>
          <a:p>
            <a:pPr algn="ctr">
              <a:lnSpc>
                <a:spcPts val="2592"/>
              </a:lnSpc>
            </a:pPr>
            <a:endParaRPr lang="en-US" sz="2400">
              <a:solidFill>
                <a:srgbClr val="000000"/>
              </a:solidFill>
              <a:latin typeface="Glacial Indifference Bold"/>
            </a:endParaRPr>
          </a:p>
        </p:txBody>
      </p:sp>
      <p:sp>
        <p:nvSpPr>
          <p:cNvPr id="4" name="TextBox 4"/>
          <p:cNvSpPr txBox="1"/>
          <p:nvPr/>
        </p:nvSpPr>
        <p:spPr>
          <a:xfrm>
            <a:off x="1372890" y="3987641"/>
            <a:ext cx="6766560" cy="2001773"/>
          </a:xfrm>
          <a:prstGeom prst="rect">
            <a:avLst/>
          </a:prstGeom>
        </p:spPr>
        <p:txBody>
          <a:bodyPr lIns="0" tIns="0" rIns="0" bIns="0" rtlCol="0" anchor="t">
            <a:spAutoFit/>
          </a:bodyPr>
          <a:lstStyle/>
          <a:p>
            <a:pPr algn="just">
              <a:lnSpc>
                <a:spcPts val="3499"/>
              </a:lnSpc>
            </a:pPr>
            <a:r>
              <a:rPr lang="en-US" sz="2499">
                <a:solidFill>
                  <a:srgbClr val="000000"/>
                </a:solidFill>
                <a:latin typeface="Nunito Light"/>
              </a:rPr>
              <a:t>ONE of your core values, and an example of how you are considering developing it this next year. </a:t>
            </a:r>
          </a:p>
          <a:p>
            <a:pPr algn="ctr">
              <a:lnSpc>
                <a:spcPts val="2624"/>
              </a:lnSpc>
            </a:pPr>
            <a:endParaRPr lang="en-US" sz="2499">
              <a:solidFill>
                <a:srgbClr val="000000"/>
              </a:solidFill>
              <a:latin typeface="Nunito Light"/>
            </a:endParaRPr>
          </a:p>
          <a:p>
            <a:pPr algn="ctr">
              <a:lnSpc>
                <a:spcPts val="2624"/>
              </a:lnSpc>
            </a:pPr>
            <a:endParaRPr lang="en-US" sz="2499">
              <a:solidFill>
                <a:srgbClr val="000000"/>
              </a:solidFill>
              <a:latin typeface="Nuni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1164156" y="2388224"/>
            <a:ext cx="4439394" cy="1644015"/>
          </a:xfrm>
          <a:prstGeom prst="rect">
            <a:avLst/>
          </a:prstGeom>
        </p:spPr>
        <p:txBody>
          <a:bodyPr lIns="0" tIns="0" rIns="0" bIns="0" rtlCol="0" anchor="t">
            <a:spAutoFit/>
          </a:bodyPr>
          <a:lstStyle/>
          <a:p>
            <a:pPr marL="680085" lvl="1" indent="-340042">
              <a:lnSpc>
                <a:spcPts val="4409"/>
              </a:lnSpc>
              <a:buFont typeface="Arial"/>
              <a:buChar char="•"/>
            </a:pPr>
            <a:r>
              <a:rPr lang="en-US" sz="3150">
                <a:solidFill>
                  <a:srgbClr val="000000"/>
                </a:solidFill>
                <a:latin typeface="Nunito"/>
              </a:rPr>
              <a:t>AWE</a:t>
            </a:r>
          </a:p>
          <a:p>
            <a:pPr marL="680085" lvl="1" indent="-340042">
              <a:lnSpc>
                <a:spcPts val="4409"/>
              </a:lnSpc>
              <a:buFont typeface="Arial"/>
              <a:buChar char="•"/>
            </a:pPr>
            <a:r>
              <a:rPr lang="en-US" sz="3150">
                <a:solidFill>
                  <a:srgbClr val="000000"/>
                </a:solidFill>
                <a:latin typeface="Nunito"/>
              </a:rPr>
              <a:t>FLOW</a:t>
            </a:r>
          </a:p>
          <a:p>
            <a:pPr marL="680085" lvl="1" indent="-340042">
              <a:lnSpc>
                <a:spcPts val="4409"/>
              </a:lnSpc>
              <a:buFont typeface="Arial"/>
              <a:buChar char="•"/>
            </a:pPr>
            <a:r>
              <a:rPr lang="en-US" sz="3150">
                <a:solidFill>
                  <a:srgbClr val="000000"/>
                </a:solidFill>
                <a:latin typeface="Nunito"/>
              </a:rPr>
              <a:t>PEAK EXPERIENCES</a:t>
            </a:r>
          </a:p>
        </p:txBody>
      </p:sp>
      <p:sp>
        <p:nvSpPr>
          <p:cNvPr id="3" name="TextBox 3"/>
          <p:cNvSpPr txBox="1"/>
          <p:nvPr/>
        </p:nvSpPr>
        <p:spPr>
          <a:xfrm>
            <a:off x="2997138" y="449570"/>
            <a:ext cx="3759324" cy="1644015"/>
          </a:xfrm>
          <a:prstGeom prst="rect">
            <a:avLst/>
          </a:prstGeom>
        </p:spPr>
        <p:txBody>
          <a:bodyPr lIns="0" tIns="0" rIns="0" bIns="0" rtlCol="0" anchor="t">
            <a:spAutoFit/>
          </a:bodyPr>
          <a:lstStyle/>
          <a:p>
            <a:pPr algn="ctr">
              <a:lnSpc>
                <a:spcPts val="4409"/>
              </a:lnSpc>
            </a:pPr>
            <a:r>
              <a:rPr lang="en-US" sz="3150">
                <a:solidFill>
                  <a:srgbClr val="000000"/>
                </a:solidFill>
                <a:latin typeface="Nunito"/>
              </a:rPr>
              <a:t>Other Concepts that Relate to CARE: Being Skills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B192E"/>
        </a:solidFill>
        <a:effectLst/>
      </p:bgPr>
    </p:bg>
    <p:spTree>
      <p:nvGrpSpPr>
        <p:cNvPr id="1" name=""/>
        <p:cNvGrpSpPr/>
        <p:nvPr/>
      </p:nvGrpSpPr>
      <p:grpSpPr>
        <a:xfrm>
          <a:off x="0" y="0"/>
          <a:ext cx="0" cy="0"/>
          <a:chOff x="0" y="0"/>
          <a:chExt cx="0" cy="0"/>
        </a:xfrm>
      </p:grpSpPr>
      <p:sp>
        <p:nvSpPr>
          <p:cNvPr id="2" name="Freeform 2"/>
          <p:cNvSpPr/>
          <p:nvPr/>
        </p:nvSpPr>
        <p:spPr>
          <a:xfrm>
            <a:off x="291110" y="5172448"/>
            <a:ext cx="824244" cy="824244"/>
          </a:xfrm>
          <a:custGeom>
            <a:avLst/>
            <a:gdLst/>
            <a:ahLst/>
            <a:cxnLst/>
            <a:rect l="l" t="t" r="r" b="b"/>
            <a:pathLst>
              <a:path w="824244" h="824244">
                <a:moveTo>
                  <a:pt x="0" y="0"/>
                </a:moveTo>
                <a:lnTo>
                  <a:pt x="824244" y="0"/>
                </a:lnTo>
                <a:lnTo>
                  <a:pt x="824244" y="824244"/>
                </a:lnTo>
                <a:lnTo>
                  <a:pt x="0" y="8242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91110" y="4036757"/>
            <a:ext cx="3600450" cy="3067050"/>
          </a:xfrm>
          <a:prstGeom prst="rect">
            <a:avLst/>
          </a:prstGeom>
        </p:spPr>
        <p:txBody>
          <a:bodyPr lIns="0" tIns="0" rIns="0" bIns="0" rtlCol="0" anchor="t">
            <a:spAutoFit/>
          </a:bodyPr>
          <a:lstStyle/>
          <a:p>
            <a:pPr algn="l">
              <a:lnSpc>
                <a:spcPts val="4608"/>
              </a:lnSpc>
            </a:pPr>
            <a:r>
              <a:rPr lang="en-US" sz="3840">
                <a:solidFill>
                  <a:srgbClr val="FFFFFF"/>
                </a:solidFill>
                <a:latin typeface="Arimo"/>
              </a:rPr>
              <a:t>What is AWE</a:t>
            </a:r>
          </a:p>
          <a:p>
            <a:pPr algn="l">
              <a:lnSpc>
                <a:spcPts val="3288"/>
              </a:lnSpc>
            </a:pPr>
            <a:endParaRPr lang="en-US" sz="3840">
              <a:solidFill>
                <a:srgbClr val="FFFFFF"/>
              </a:solidFill>
              <a:latin typeface="Arimo"/>
            </a:endParaRPr>
          </a:p>
          <a:p>
            <a:pPr algn="l">
              <a:lnSpc>
                <a:spcPts val="3288"/>
              </a:lnSpc>
            </a:pPr>
            <a:r>
              <a:rPr lang="en-US" sz="2740">
                <a:solidFill>
                  <a:srgbClr val="FFFFFF"/>
                </a:solidFill>
                <a:latin typeface="Arimo"/>
              </a:rPr>
              <a:t>Thank you to Piper Sangston &amp;</a:t>
            </a:r>
          </a:p>
          <a:p>
            <a:pPr algn="l">
              <a:lnSpc>
                <a:spcPts val="3288"/>
              </a:lnSpc>
            </a:pPr>
            <a:r>
              <a:rPr lang="en-US" sz="2740">
                <a:solidFill>
                  <a:srgbClr val="FFFFFF"/>
                </a:solidFill>
                <a:latin typeface="Arimo"/>
              </a:rPr>
              <a:t>Abby Asplund-Smith, Bellevue SD for sharing!</a:t>
            </a:r>
          </a:p>
        </p:txBody>
      </p:sp>
      <p:sp>
        <p:nvSpPr>
          <p:cNvPr id="4" name="Freeform 4"/>
          <p:cNvSpPr/>
          <p:nvPr/>
        </p:nvSpPr>
        <p:spPr>
          <a:xfrm>
            <a:off x="573570" y="1353820"/>
            <a:ext cx="2586661" cy="2586643"/>
          </a:xfrm>
          <a:custGeom>
            <a:avLst/>
            <a:gdLst/>
            <a:ahLst/>
            <a:cxnLst/>
            <a:rect l="l" t="t" r="r" b="b"/>
            <a:pathLst>
              <a:path w="2586661" h="2586643">
                <a:moveTo>
                  <a:pt x="0" y="0"/>
                </a:moveTo>
                <a:lnTo>
                  <a:pt x="2586660" y="0"/>
                </a:lnTo>
                <a:lnTo>
                  <a:pt x="2586660" y="2586643"/>
                </a:lnTo>
                <a:lnTo>
                  <a:pt x="0" y="2586643"/>
                </a:lnTo>
                <a:lnTo>
                  <a:pt x="0" y="0"/>
                </a:lnTo>
                <a:close/>
              </a:path>
            </a:pathLst>
          </a:custGeom>
          <a:blipFill>
            <a:blip r:embed="rId4"/>
            <a:stretch>
              <a:fillRect r="-72" b="-23843"/>
            </a:stretch>
          </a:blipFill>
        </p:spPr>
      </p:sp>
      <p:sp>
        <p:nvSpPr>
          <p:cNvPr id="5" name="Freeform 5"/>
          <p:cNvSpPr/>
          <p:nvPr/>
        </p:nvSpPr>
        <p:spPr>
          <a:xfrm>
            <a:off x="3569517" y="1353820"/>
            <a:ext cx="2586626" cy="2586643"/>
          </a:xfrm>
          <a:custGeom>
            <a:avLst/>
            <a:gdLst/>
            <a:ahLst/>
            <a:cxnLst/>
            <a:rect l="l" t="t" r="r" b="b"/>
            <a:pathLst>
              <a:path w="2586626" h="2586643">
                <a:moveTo>
                  <a:pt x="0" y="0"/>
                </a:moveTo>
                <a:lnTo>
                  <a:pt x="2586626" y="0"/>
                </a:lnTo>
                <a:lnTo>
                  <a:pt x="2586626" y="2586643"/>
                </a:lnTo>
                <a:lnTo>
                  <a:pt x="0" y="2586643"/>
                </a:lnTo>
                <a:lnTo>
                  <a:pt x="0" y="0"/>
                </a:lnTo>
                <a:close/>
              </a:path>
            </a:pathLst>
          </a:custGeom>
          <a:blipFill>
            <a:blip r:embed="rId5"/>
            <a:stretch>
              <a:fillRect l="-24925" r="-25353" b="-3"/>
            </a:stretch>
          </a:blipFill>
        </p:spPr>
      </p:sp>
      <p:sp>
        <p:nvSpPr>
          <p:cNvPr id="6" name="Freeform 6"/>
          <p:cNvSpPr/>
          <p:nvPr/>
        </p:nvSpPr>
        <p:spPr>
          <a:xfrm>
            <a:off x="6593377" y="1353820"/>
            <a:ext cx="2586646" cy="2586643"/>
          </a:xfrm>
          <a:custGeom>
            <a:avLst/>
            <a:gdLst/>
            <a:ahLst/>
            <a:cxnLst/>
            <a:rect l="l" t="t" r="r" b="b"/>
            <a:pathLst>
              <a:path w="2586646" h="2586643">
                <a:moveTo>
                  <a:pt x="0" y="0"/>
                </a:moveTo>
                <a:lnTo>
                  <a:pt x="2586646" y="0"/>
                </a:lnTo>
                <a:lnTo>
                  <a:pt x="2586646" y="2586643"/>
                </a:lnTo>
                <a:lnTo>
                  <a:pt x="0" y="2586643"/>
                </a:lnTo>
                <a:lnTo>
                  <a:pt x="0" y="0"/>
                </a:lnTo>
                <a:close/>
              </a:path>
            </a:pathLst>
          </a:custGeom>
          <a:blipFill>
            <a:blip r:embed="rId6"/>
            <a:stretch>
              <a:fillRect t="-10354" r="-75" b="-13491"/>
            </a:stretch>
          </a:blipFill>
        </p:spPr>
      </p:sp>
      <p:sp>
        <p:nvSpPr>
          <p:cNvPr id="7" name="TextBox 7"/>
          <p:cNvSpPr txBox="1"/>
          <p:nvPr/>
        </p:nvSpPr>
        <p:spPr>
          <a:xfrm>
            <a:off x="4344749" y="4490114"/>
            <a:ext cx="5099050" cy="2295525"/>
          </a:xfrm>
          <a:prstGeom prst="rect">
            <a:avLst/>
          </a:prstGeom>
        </p:spPr>
        <p:txBody>
          <a:bodyPr lIns="0" tIns="0" rIns="0" bIns="0" rtlCol="0" anchor="t">
            <a:spAutoFit/>
          </a:bodyPr>
          <a:lstStyle/>
          <a:p>
            <a:pPr algn="l">
              <a:lnSpc>
                <a:spcPts val="3527"/>
              </a:lnSpc>
            </a:pPr>
            <a:r>
              <a:rPr lang="en-US" sz="2939" spc="68">
                <a:solidFill>
                  <a:srgbClr val="FFFFFF">
                    <a:alpha val="60000"/>
                  </a:srgbClr>
                </a:solidFill>
                <a:latin typeface="TT Smalls Bold"/>
              </a:rPr>
              <a:t>Awe is the feeling of being in the presence of something vast that transcends your understanding of the world.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Freeform 2"/>
          <p:cNvSpPr/>
          <p:nvPr/>
        </p:nvSpPr>
        <p:spPr>
          <a:xfrm>
            <a:off x="4535024" y="4961607"/>
            <a:ext cx="864000" cy="864000"/>
          </a:xfrm>
          <a:custGeom>
            <a:avLst/>
            <a:gdLst/>
            <a:ahLst/>
            <a:cxnLst/>
            <a:rect l="l" t="t" r="r" b="b"/>
            <a:pathLst>
              <a:path w="864000" h="864000">
                <a:moveTo>
                  <a:pt x="0" y="0"/>
                </a:moveTo>
                <a:lnTo>
                  <a:pt x="864000" y="0"/>
                </a:lnTo>
                <a:lnTo>
                  <a:pt x="864000" y="864000"/>
                </a:lnTo>
                <a:lnTo>
                  <a:pt x="0" y="86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28086" y="1237080"/>
            <a:ext cx="4349750" cy="1095019"/>
          </a:xfrm>
          <a:prstGeom prst="rect">
            <a:avLst/>
          </a:prstGeom>
        </p:spPr>
        <p:txBody>
          <a:bodyPr lIns="0" tIns="0" rIns="0" bIns="0" rtlCol="0" anchor="t">
            <a:spAutoFit/>
          </a:bodyPr>
          <a:lstStyle/>
          <a:p>
            <a:pPr algn="l">
              <a:lnSpc>
                <a:spcPts val="4608"/>
              </a:lnSpc>
            </a:pPr>
            <a:r>
              <a:rPr lang="en-US" sz="3840">
                <a:solidFill>
                  <a:srgbClr val="000000"/>
                </a:solidFill>
                <a:latin typeface="Arimo"/>
              </a:rPr>
              <a:t>The Science of Awe</a:t>
            </a:r>
          </a:p>
        </p:txBody>
      </p:sp>
      <p:sp>
        <p:nvSpPr>
          <p:cNvPr id="4" name="Freeform 4"/>
          <p:cNvSpPr/>
          <p:nvPr/>
        </p:nvSpPr>
        <p:spPr>
          <a:xfrm>
            <a:off x="348034" y="2560699"/>
            <a:ext cx="4618990" cy="3023870"/>
          </a:xfrm>
          <a:custGeom>
            <a:avLst/>
            <a:gdLst/>
            <a:ahLst/>
            <a:cxnLst/>
            <a:rect l="l" t="t" r="r" b="b"/>
            <a:pathLst>
              <a:path w="4618990" h="3023870">
                <a:moveTo>
                  <a:pt x="0" y="0"/>
                </a:moveTo>
                <a:lnTo>
                  <a:pt x="4618990" y="0"/>
                </a:lnTo>
                <a:lnTo>
                  <a:pt x="4618990" y="3023871"/>
                </a:lnTo>
                <a:lnTo>
                  <a:pt x="0" y="3023871"/>
                </a:lnTo>
                <a:lnTo>
                  <a:pt x="0" y="0"/>
                </a:lnTo>
                <a:close/>
              </a:path>
            </a:pathLst>
          </a:custGeom>
          <a:blipFill>
            <a:blip r:embed="rId4"/>
            <a:stretch>
              <a:fillRect l="-13368" r="-17566" b="-2"/>
            </a:stretch>
          </a:blipFill>
        </p:spPr>
      </p:sp>
      <p:sp>
        <p:nvSpPr>
          <p:cNvPr id="5" name="TextBox 5"/>
          <p:cNvSpPr txBox="1"/>
          <p:nvPr/>
        </p:nvSpPr>
        <p:spPr>
          <a:xfrm>
            <a:off x="5264232" y="769268"/>
            <a:ext cx="4095729" cy="6211900"/>
          </a:xfrm>
          <a:prstGeom prst="rect">
            <a:avLst/>
          </a:prstGeom>
        </p:spPr>
        <p:txBody>
          <a:bodyPr lIns="0" tIns="0" rIns="0" bIns="0" rtlCol="0" anchor="t">
            <a:spAutoFit/>
          </a:bodyPr>
          <a:lstStyle/>
          <a:p>
            <a:pPr algn="l">
              <a:lnSpc>
                <a:spcPts val="3062"/>
              </a:lnSpc>
            </a:pPr>
            <a:r>
              <a:rPr lang="en-US" sz="2319" spc="53">
                <a:solidFill>
                  <a:srgbClr val="000000"/>
                </a:solidFill>
                <a:latin typeface="TT Smalls"/>
              </a:rPr>
              <a:t>Studies have found that feelings of awe can be accompanied by heart rate changes, goosebumps, and the sensation of chills, and there is some evidence that awe may even decrease markers of chronic inflammation.</a:t>
            </a:r>
          </a:p>
          <a:p>
            <a:pPr algn="l">
              <a:lnSpc>
                <a:spcPts val="2534"/>
              </a:lnSpc>
            </a:pPr>
            <a:endParaRPr lang="en-US" sz="2319" spc="53">
              <a:solidFill>
                <a:srgbClr val="000000"/>
              </a:solidFill>
              <a:latin typeface="TT Smalls"/>
            </a:endParaRPr>
          </a:p>
          <a:p>
            <a:pPr marL="263402" lvl="1" indent="-131701" algn="l">
              <a:lnSpc>
                <a:spcPts val="1610"/>
              </a:lnSpc>
              <a:buFont typeface="Arial"/>
              <a:buChar char="•"/>
            </a:pPr>
            <a:r>
              <a:rPr lang="en-US" sz="1220" spc="28">
                <a:solidFill>
                  <a:srgbClr val="000000"/>
                </a:solidFill>
                <a:latin typeface="TT Smalls"/>
              </a:rPr>
              <a:t>https://www.frontiersin.org/articles/10.3389/fpsyg.2021.617715/full </a:t>
            </a:r>
          </a:p>
          <a:p>
            <a:pPr marL="263402" lvl="1" indent="-131701" algn="l">
              <a:lnSpc>
                <a:spcPts val="1610"/>
              </a:lnSpc>
              <a:buFont typeface="Arial"/>
              <a:buChar char="•"/>
            </a:pPr>
            <a:r>
              <a:rPr lang="en-US" sz="1220" spc="28">
                <a:solidFill>
                  <a:srgbClr val="000000"/>
                </a:solidFill>
                <a:latin typeface="TT Smalls"/>
              </a:rPr>
              <a:t>https://greatergood.berkeley.edu/article/item/eight_reasons_why_awe_makes_your_life_better</a:t>
            </a:r>
          </a:p>
          <a:p>
            <a:pPr marL="263402" lvl="1" indent="-131701" algn="l">
              <a:lnSpc>
                <a:spcPts val="1610"/>
              </a:lnSpc>
              <a:buFont typeface="Arial"/>
              <a:buChar char="•"/>
            </a:pPr>
            <a:r>
              <a:rPr lang="en-US" sz="1220" spc="28">
                <a:solidFill>
                  <a:srgbClr val="000000"/>
                </a:solidFill>
                <a:latin typeface="TT Smalls"/>
              </a:rPr>
              <a:t>https://www.templeton.org/wp-content/uploads/2018/08/White-Paper_Awe_FINAL.pdf</a:t>
            </a:r>
          </a:p>
          <a:p>
            <a:pPr marL="263402" lvl="1" indent="-131701" algn="l">
              <a:lnSpc>
                <a:spcPts val="1610"/>
              </a:lnSpc>
              <a:buFont typeface="Arial"/>
              <a:buChar char="•"/>
            </a:pPr>
            <a:r>
              <a:rPr lang="en-US" sz="1220" spc="28">
                <a:solidFill>
                  <a:srgbClr val="000000"/>
                </a:solidFill>
                <a:latin typeface="TT Smalls"/>
              </a:rPr>
              <a:t>https://ggsc.berkeley.edu/images/uploads/GGSC-JTF_White_Paper-Awe_FINAL.pdf https://www.nytimes.com/2023/01/03/well/live/awe-wonder-dacher-keltner.html</a:t>
            </a:r>
          </a:p>
          <a:p>
            <a:pPr marL="263402" lvl="1" indent="-131701" algn="l">
              <a:lnSpc>
                <a:spcPts val="1610"/>
              </a:lnSpc>
              <a:buFont typeface="Arial"/>
              <a:buChar char="•"/>
            </a:pPr>
            <a:r>
              <a:rPr lang="en-US" sz="1220" spc="28">
                <a:solidFill>
                  <a:srgbClr val="000000"/>
                </a:solidFill>
                <a:latin typeface="TT Smalls"/>
              </a:rPr>
              <a:t>https://www.cnn.com/style/article/awe-wonder-art/index.html </a:t>
            </a:r>
          </a:p>
          <a:p>
            <a:pPr algn="l">
              <a:lnSpc>
                <a:spcPts val="1610"/>
              </a:lnSpc>
            </a:pPr>
            <a:endParaRPr lang="en-US" sz="1220" spc="28">
              <a:solidFill>
                <a:srgbClr val="000000"/>
              </a:solidFill>
              <a:latin typeface="TT Smalls"/>
            </a:endParaRPr>
          </a:p>
        </p:txBody>
      </p:sp>
      <p:sp>
        <p:nvSpPr>
          <p:cNvPr id="6" name="Freeform 6"/>
          <p:cNvSpPr/>
          <p:nvPr/>
        </p:nvSpPr>
        <p:spPr>
          <a:xfrm>
            <a:off x="3913836" y="5811280"/>
            <a:ext cx="864000" cy="589520"/>
          </a:xfrm>
          <a:custGeom>
            <a:avLst/>
            <a:gdLst/>
            <a:ahLst/>
            <a:cxnLst/>
            <a:rect l="l" t="t" r="r" b="b"/>
            <a:pathLst>
              <a:path w="864000" h="589520">
                <a:moveTo>
                  <a:pt x="0" y="0"/>
                </a:moveTo>
                <a:lnTo>
                  <a:pt x="864000" y="0"/>
                </a:lnTo>
                <a:lnTo>
                  <a:pt x="864000" y="589520"/>
                </a:lnTo>
                <a:lnTo>
                  <a:pt x="0" y="589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15170" r="-15170"/>
            </a:stretch>
          </a:blipFill>
        </p:spPr>
      </p:sp>
      <p:sp>
        <p:nvSpPr>
          <p:cNvPr id="3" name="Freeform 3"/>
          <p:cNvSpPr/>
          <p:nvPr/>
        </p:nvSpPr>
        <p:spPr>
          <a:xfrm>
            <a:off x="8873290" y="5629173"/>
            <a:ext cx="288000" cy="288000"/>
          </a:xfrm>
          <a:custGeom>
            <a:avLst/>
            <a:gdLst/>
            <a:ahLst/>
            <a:cxnLst/>
            <a:rect l="l" t="t" r="r" b="b"/>
            <a:pathLst>
              <a:path w="288000" h="288000">
                <a:moveTo>
                  <a:pt x="0" y="0"/>
                </a:moveTo>
                <a:lnTo>
                  <a:pt x="288000" y="0"/>
                </a:lnTo>
                <a:lnTo>
                  <a:pt x="288000" y="288000"/>
                </a:lnTo>
                <a:lnTo>
                  <a:pt x="0" y="288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37780" y="217770"/>
            <a:ext cx="8878041" cy="1046550"/>
          </a:xfrm>
          <a:prstGeom prst="rect">
            <a:avLst/>
          </a:prstGeom>
        </p:spPr>
        <p:txBody>
          <a:bodyPr lIns="0" tIns="0" rIns="0" bIns="0" rtlCol="0" anchor="t">
            <a:spAutoFit/>
          </a:bodyPr>
          <a:lstStyle/>
          <a:p>
            <a:pPr algn="l">
              <a:lnSpc>
                <a:spcPts val="4147"/>
              </a:lnSpc>
            </a:pPr>
            <a:r>
              <a:rPr lang="en-US" sz="3840">
                <a:solidFill>
                  <a:srgbClr val="000000"/>
                </a:solidFill>
                <a:latin typeface="Arimo"/>
              </a:rPr>
              <a:t>Suggestions for provoking AWE: </a:t>
            </a:r>
          </a:p>
        </p:txBody>
      </p:sp>
      <p:sp>
        <p:nvSpPr>
          <p:cNvPr id="5" name="Freeform 5"/>
          <p:cNvSpPr/>
          <p:nvPr/>
        </p:nvSpPr>
        <p:spPr>
          <a:xfrm>
            <a:off x="3436620" y="914400"/>
            <a:ext cx="288000" cy="219710"/>
          </a:xfrm>
          <a:custGeom>
            <a:avLst/>
            <a:gdLst/>
            <a:ahLst/>
            <a:cxnLst/>
            <a:rect l="l" t="t" r="r" b="b"/>
            <a:pathLst>
              <a:path w="288000" h="219710">
                <a:moveTo>
                  <a:pt x="0" y="0"/>
                </a:moveTo>
                <a:lnTo>
                  <a:pt x="288000" y="0"/>
                </a:lnTo>
                <a:lnTo>
                  <a:pt x="288000" y="219710"/>
                </a:lnTo>
                <a:lnTo>
                  <a:pt x="0" y="219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437780" y="957580"/>
            <a:ext cx="4767521" cy="2237689"/>
          </a:xfrm>
          <a:prstGeom prst="rect">
            <a:avLst/>
          </a:prstGeom>
        </p:spPr>
        <p:txBody>
          <a:bodyPr lIns="0" tIns="0" rIns="0" bIns="0" rtlCol="0" anchor="t">
            <a:spAutoFit/>
          </a:bodyPr>
          <a:lstStyle/>
          <a:p>
            <a:pPr marL="347472" lvl="1" indent="-173736" algn="l">
              <a:lnSpc>
                <a:spcPts val="2534"/>
              </a:lnSpc>
              <a:buFont typeface="Arial"/>
              <a:buChar char="•"/>
            </a:pPr>
            <a:r>
              <a:rPr lang="en-US" sz="1920" spc="44">
                <a:solidFill>
                  <a:srgbClr val="000000">
                    <a:alpha val="60000"/>
                  </a:srgbClr>
                </a:solidFill>
                <a:latin typeface="TT Smalls Bold"/>
              </a:rPr>
              <a:t>Viewing something giant such as a mountain range or ocean</a:t>
            </a:r>
          </a:p>
          <a:p>
            <a:pPr marL="347472" lvl="1" indent="-173736" algn="l">
              <a:lnSpc>
                <a:spcPts val="2534"/>
              </a:lnSpc>
              <a:buFont typeface="Arial"/>
              <a:buChar char="•"/>
            </a:pPr>
            <a:r>
              <a:rPr lang="en-US" sz="1920" spc="44">
                <a:solidFill>
                  <a:srgbClr val="000000">
                    <a:alpha val="60000"/>
                  </a:srgbClr>
                </a:solidFill>
                <a:latin typeface="TT Smalls Bold"/>
              </a:rPr>
              <a:t>Discovering something tiny such as the world seen through a microscope</a:t>
            </a:r>
          </a:p>
          <a:p>
            <a:pPr marL="347472" lvl="1" indent="-173736" algn="l">
              <a:lnSpc>
                <a:spcPts val="2534"/>
              </a:lnSpc>
              <a:buFont typeface="Arial"/>
              <a:buChar char="•"/>
            </a:pPr>
            <a:r>
              <a:rPr lang="en-US" sz="1920" spc="44">
                <a:solidFill>
                  <a:srgbClr val="000000">
                    <a:alpha val="60000"/>
                  </a:srgbClr>
                </a:solidFill>
                <a:latin typeface="TT Smalls Bold"/>
              </a:rPr>
              <a:t>Contemplating a piece of music or art</a:t>
            </a:r>
          </a:p>
          <a:p>
            <a:pPr marL="347472" lvl="1" indent="-173736" algn="l">
              <a:lnSpc>
                <a:spcPts val="2534"/>
              </a:lnSpc>
              <a:buFont typeface="Arial"/>
              <a:buChar char="•"/>
            </a:pPr>
            <a:r>
              <a:rPr lang="en-US" sz="1920" spc="44">
                <a:solidFill>
                  <a:srgbClr val="000000">
                    <a:alpha val="60000"/>
                  </a:srgbClr>
                </a:solidFill>
                <a:latin typeface="TT Smalls Bold"/>
              </a:rPr>
              <a:t>Taking “awe walks” in nature or neighborhood</a:t>
            </a:r>
          </a:p>
        </p:txBody>
      </p:sp>
      <p:sp>
        <p:nvSpPr>
          <p:cNvPr id="7" name="TextBox 7"/>
          <p:cNvSpPr txBox="1"/>
          <p:nvPr/>
        </p:nvSpPr>
        <p:spPr>
          <a:xfrm>
            <a:off x="5404487" y="957580"/>
            <a:ext cx="4349113" cy="2237689"/>
          </a:xfrm>
          <a:prstGeom prst="rect">
            <a:avLst/>
          </a:prstGeom>
        </p:spPr>
        <p:txBody>
          <a:bodyPr lIns="0" tIns="0" rIns="0" bIns="0" rtlCol="0" anchor="t">
            <a:spAutoFit/>
          </a:bodyPr>
          <a:lstStyle/>
          <a:p>
            <a:pPr marL="347472" lvl="1" indent="-173736" algn="l">
              <a:lnSpc>
                <a:spcPts val="2534"/>
              </a:lnSpc>
              <a:buFont typeface="Arial"/>
              <a:buChar char="•"/>
            </a:pPr>
            <a:r>
              <a:rPr lang="en-US" sz="1920" spc="44">
                <a:solidFill>
                  <a:srgbClr val="000000">
                    <a:alpha val="60000"/>
                  </a:srgbClr>
                </a:solidFill>
                <a:latin typeface="TT Smalls Bold"/>
              </a:rPr>
              <a:t>Choose an unfamiliar experience</a:t>
            </a:r>
          </a:p>
          <a:p>
            <a:pPr marL="347472" lvl="1" indent="-173736" algn="l">
              <a:lnSpc>
                <a:spcPts val="2534"/>
              </a:lnSpc>
              <a:buFont typeface="Arial"/>
              <a:buChar char="•"/>
            </a:pPr>
            <a:r>
              <a:rPr lang="en-US" sz="1920" spc="44">
                <a:solidFill>
                  <a:srgbClr val="000000">
                    <a:alpha val="60000"/>
                  </a:srgbClr>
                </a:solidFill>
                <a:latin typeface="TT Smalls Bold"/>
              </a:rPr>
              <a:t>Practice Mindfulness</a:t>
            </a:r>
          </a:p>
          <a:p>
            <a:pPr marL="347472" lvl="1" indent="-173736" algn="l">
              <a:lnSpc>
                <a:spcPts val="2534"/>
              </a:lnSpc>
              <a:buFont typeface="Arial"/>
              <a:buChar char="•"/>
            </a:pPr>
            <a:r>
              <a:rPr lang="en-US" sz="1920" spc="44">
                <a:solidFill>
                  <a:srgbClr val="000000">
                    <a:alpha val="60000"/>
                  </a:srgbClr>
                </a:solidFill>
                <a:latin typeface="TT Smalls Bold"/>
              </a:rPr>
              <a:t>Learn about inspiring people</a:t>
            </a:r>
          </a:p>
          <a:p>
            <a:pPr marL="347472" lvl="1" indent="-173736" algn="l">
              <a:lnSpc>
                <a:spcPts val="2534"/>
              </a:lnSpc>
              <a:buFont typeface="Arial"/>
              <a:buChar char="•"/>
            </a:pPr>
            <a:r>
              <a:rPr lang="en-US" sz="1920" spc="44">
                <a:solidFill>
                  <a:srgbClr val="000000">
                    <a:alpha val="60000"/>
                  </a:srgbClr>
                </a:solidFill>
                <a:latin typeface="TT Smalls Bold"/>
              </a:rPr>
              <a:t>Watch videos about inspirational figures</a:t>
            </a:r>
          </a:p>
          <a:p>
            <a:pPr marL="347472" lvl="1" indent="-173736" algn="l">
              <a:lnSpc>
                <a:spcPts val="2534"/>
              </a:lnSpc>
              <a:buFont typeface="Arial"/>
              <a:buChar char="•"/>
            </a:pPr>
            <a:r>
              <a:rPr lang="en-US" sz="1920" spc="44">
                <a:solidFill>
                  <a:srgbClr val="000000">
                    <a:alpha val="60000"/>
                  </a:srgbClr>
                </a:solidFill>
                <a:latin typeface="TT Smalls Bold"/>
              </a:rPr>
              <a:t>Witness acts of goodness</a:t>
            </a:r>
          </a:p>
          <a:p>
            <a:pPr marL="347472" lvl="1" indent="-173736" algn="l">
              <a:lnSpc>
                <a:spcPts val="2534"/>
              </a:lnSpc>
            </a:pPr>
            <a:endParaRPr lang="en-US" sz="1920" spc="44">
              <a:solidFill>
                <a:srgbClr val="000000">
                  <a:alpha val="60000"/>
                </a:srgbClr>
              </a:solidFill>
              <a:latin typeface="TT Smalls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44836" r="-44836"/>
            </a:stretch>
          </a:blipFill>
        </p:spPr>
      </p:sp>
      <p:sp>
        <p:nvSpPr>
          <p:cNvPr id="3" name="TextBox 3"/>
          <p:cNvSpPr txBox="1"/>
          <p:nvPr/>
        </p:nvSpPr>
        <p:spPr>
          <a:xfrm>
            <a:off x="365760" y="343218"/>
            <a:ext cx="9022080" cy="6850593"/>
          </a:xfrm>
          <a:prstGeom prst="rect">
            <a:avLst/>
          </a:prstGeom>
        </p:spPr>
        <p:txBody>
          <a:bodyPr lIns="0" tIns="0" rIns="0" bIns="0" rtlCol="0" anchor="t">
            <a:spAutoFit/>
          </a:bodyPr>
          <a:lstStyle/>
          <a:p>
            <a:pPr algn="ctr">
              <a:lnSpc>
                <a:spcPts val="5949"/>
              </a:lnSpc>
            </a:pPr>
            <a:r>
              <a:rPr lang="en-US" sz="4249" dirty="0">
                <a:solidFill>
                  <a:srgbClr val="FFFFFF"/>
                </a:solidFill>
                <a:latin typeface="Nunito Bold"/>
              </a:rPr>
              <a:t>FLOW</a:t>
            </a:r>
          </a:p>
          <a:p>
            <a:pPr algn="ctr">
              <a:lnSpc>
                <a:spcPts val="4409"/>
              </a:lnSpc>
            </a:pPr>
            <a:endParaRPr lang="en-US" sz="4249" dirty="0">
              <a:solidFill>
                <a:srgbClr val="FFFFFF"/>
              </a:solidFill>
              <a:latin typeface="Nunito Bold"/>
            </a:endParaRPr>
          </a:p>
          <a:p>
            <a:pPr algn="ctr">
              <a:lnSpc>
                <a:spcPts val="4409"/>
              </a:lnSpc>
            </a:pPr>
            <a:r>
              <a:rPr lang="en-US" sz="3150" dirty="0">
                <a:solidFill>
                  <a:srgbClr val="FFFFFF"/>
                </a:solidFill>
                <a:latin typeface="Nunito"/>
              </a:rPr>
              <a:t>“ is </a:t>
            </a:r>
            <a:r>
              <a:rPr lang="en-US" sz="3150" dirty="0">
                <a:solidFill>
                  <a:schemeClr val="bg1"/>
                </a:solidFill>
                <a:latin typeface="Nunito"/>
              </a:rPr>
              <a:t>the </a:t>
            </a:r>
            <a:r>
              <a:rPr lang="en-US" sz="3150" u="sng" dirty="0">
                <a:solidFill>
                  <a:schemeClr val="bg1"/>
                </a:solidFill>
                <a:latin typeface="Nunito"/>
                <a:hlinkClick r:id="rId3" tooltip="https://en.wikipedia.org/wiki/Mental_state">
                  <a:extLst>
                    <a:ext uri="{A12FA001-AC4F-418D-AE19-62706E023703}">
                      <ahyp:hlinkClr xmlns:ahyp="http://schemas.microsoft.com/office/drawing/2018/hyperlinkcolor" val="tx"/>
                    </a:ext>
                  </a:extLst>
                </a:hlinkClick>
              </a:rPr>
              <a:t>mental state</a:t>
            </a:r>
            <a:r>
              <a:rPr lang="en-US" sz="3150" dirty="0">
                <a:solidFill>
                  <a:schemeClr val="bg1"/>
                </a:solidFill>
                <a:latin typeface="Nunito"/>
              </a:rPr>
              <a:t> </a:t>
            </a:r>
            <a:r>
              <a:rPr lang="en-US" sz="3150" dirty="0">
                <a:solidFill>
                  <a:srgbClr val="FFFFFF"/>
                </a:solidFill>
                <a:latin typeface="Nunito"/>
              </a:rPr>
              <a:t>in which a person performing some activity is fully immersed in a feeling of energized focus, full involvement, and enjoyment in the process of the activity. In essence, flow is characterized by the complete absorption in what one does, and a resulting transformation in one's sense of time.”</a:t>
            </a:r>
          </a:p>
          <a:p>
            <a:pPr algn="ctr">
              <a:lnSpc>
                <a:spcPts val="4409"/>
              </a:lnSpc>
            </a:pPr>
            <a:endParaRPr lang="en-US" sz="3150" dirty="0">
              <a:solidFill>
                <a:srgbClr val="FFFFFF"/>
              </a:solidFill>
              <a:latin typeface="Nunito"/>
            </a:endParaRPr>
          </a:p>
          <a:p>
            <a:pPr marL="302261" lvl="1" indent="-151130">
              <a:lnSpc>
                <a:spcPts val="1960"/>
              </a:lnSpc>
              <a:buFont typeface="Arial"/>
              <a:buChar char="•"/>
            </a:pPr>
            <a:r>
              <a:rPr lang="en-US" sz="1400" dirty="0">
                <a:solidFill>
                  <a:srgbClr val="FFFFFF"/>
                </a:solidFill>
                <a:latin typeface="Nunito"/>
              </a:rPr>
              <a:t>https://</a:t>
            </a:r>
            <a:r>
              <a:rPr lang="en-US" sz="1400" dirty="0" err="1">
                <a:solidFill>
                  <a:srgbClr val="FFFFFF"/>
                </a:solidFill>
                <a:latin typeface="Nunito"/>
              </a:rPr>
              <a:t>www.ted.com</a:t>
            </a:r>
            <a:r>
              <a:rPr lang="en-US" sz="1400" dirty="0">
                <a:solidFill>
                  <a:srgbClr val="FFFFFF"/>
                </a:solidFill>
                <a:latin typeface="Nunito"/>
              </a:rPr>
              <a:t>/talks/</a:t>
            </a:r>
            <a:r>
              <a:rPr lang="en-US" sz="1400" dirty="0" err="1">
                <a:solidFill>
                  <a:srgbClr val="FFFFFF"/>
                </a:solidFill>
                <a:latin typeface="Nunito"/>
              </a:rPr>
              <a:t>mihaly_csikszentmihalyi_flow_the_secret_to_happiness?language</a:t>
            </a:r>
            <a:r>
              <a:rPr lang="en-US" sz="1400" dirty="0">
                <a:solidFill>
                  <a:srgbClr val="FFFFFF"/>
                </a:solidFill>
                <a:latin typeface="Nunito"/>
              </a:rPr>
              <a:t>=</a:t>
            </a:r>
            <a:r>
              <a:rPr lang="en-US" sz="1400" dirty="0" err="1">
                <a:solidFill>
                  <a:srgbClr val="FFFFFF"/>
                </a:solidFill>
                <a:latin typeface="Nunito"/>
              </a:rPr>
              <a:t>en</a:t>
            </a:r>
            <a:endParaRPr lang="en-US" sz="1400" dirty="0">
              <a:solidFill>
                <a:srgbClr val="FFFFFF"/>
              </a:solidFill>
              <a:latin typeface="Nunito"/>
            </a:endParaRPr>
          </a:p>
          <a:p>
            <a:pPr marL="302261" lvl="1" indent="-151130">
              <a:lnSpc>
                <a:spcPts val="1960"/>
              </a:lnSpc>
              <a:buFont typeface="Arial"/>
              <a:buChar char="•"/>
            </a:pPr>
            <a:r>
              <a:rPr lang="en-US" sz="1400" dirty="0">
                <a:solidFill>
                  <a:srgbClr val="FFFFFF"/>
                </a:solidFill>
                <a:latin typeface="Nunito"/>
              </a:rPr>
              <a:t>Ellis, Gary D.; </a:t>
            </a:r>
            <a:r>
              <a:rPr lang="en-US" sz="1400" dirty="0" err="1">
                <a:solidFill>
                  <a:srgbClr val="FFFFFF"/>
                </a:solidFill>
                <a:latin typeface="Nunito"/>
              </a:rPr>
              <a:t>Voelkl</a:t>
            </a:r>
            <a:r>
              <a:rPr lang="en-US" sz="1400" dirty="0">
                <a:solidFill>
                  <a:srgbClr val="FFFFFF"/>
                </a:solidFill>
                <a:latin typeface="Nunito"/>
              </a:rPr>
              <a:t>, Judith E.; Morris, Catherine (September 1994). </a:t>
            </a:r>
            <a:r>
              <a:rPr lang="en-US" sz="1400" u="sng" dirty="0">
                <a:solidFill>
                  <a:srgbClr val="FFFFFF"/>
                </a:solidFill>
                <a:latin typeface="Nunito"/>
                <a:hlinkClick r:id="rId4" tooltip="https://dx.doi.org/10.1080/00222216.1994.11969966"/>
              </a:rPr>
              <a:t>"Measurement and Analysis Issues with Explanation of Variance in Daily Experience Using the Flow Model"</a:t>
            </a:r>
            <a:r>
              <a:rPr lang="en-US" sz="1400" dirty="0">
                <a:solidFill>
                  <a:srgbClr val="FFFFFF"/>
                </a:solidFill>
                <a:latin typeface="Nunito"/>
              </a:rPr>
              <a:t>. Journal of Leisure Research. 26 (4): 337–356. </a:t>
            </a:r>
            <a:r>
              <a:rPr lang="en-US" sz="1400" u="sng" dirty="0">
                <a:solidFill>
                  <a:srgbClr val="FFFFFF"/>
                </a:solidFill>
                <a:latin typeface="Nunito"/>
                <a:hlinkClick r:id="rId5" tooltip="https://en.wikipedia.org/wiki/Doi_(identifier)"/>
              </a:rPr>
              <a:t>doi</a:t>
            </a:r>
            <a:r>
              <a:rPr lang="en-US" sz="1400" dirty="0">
                <a:solidFill>
                  <a:srgbClr val="FFFFFF"/>
                </a:solidFill>
                <a:latin typeface="Nunito"/>
              </a:rPr>
              <a:t>:</a:t>
            </a:r>
            <a:r>
              <a:rPr lang="en-US" sz="1400" u="sng" dirty="0">
                <a:solidFill>
                  <a:srgbClr val="FFFFFF"/>
                </a:solidFill>
                <a:latin typeface="Nunito"/>
                <a:hlinkClick r:id="rId6" tooltip="https://doi.org/10.1080%2F00222216.1994.11969966"/>
              </a:rPr>
              <a:t>10.1080/00222216.1994.11969966</a:t>
            </a:r>
            <a:r>
              <a:rPr lang="en-US" sz="1400" dirty="0">
                <a:solidFill>
                  <a:srgbClr val="FFFFFF"/>
                </a:solidFill>
                <a:latin typeface="Nunito"/>
              </a:rPr>
              <a:t>. </a:t>
            </a:r>
            <a:r>
              <a:rPr lang="en-US" sz="1400" u="sng" dirty="0">
                <a:solidFill>
                  <a:srgbClr val="FFFFFF"/>
                </a:solidFill>
                <a:latin typeface="Nunito"/>
                <a:hlinkClick r:id="rId7" tooltip="https://en.wikipedia.org/wiki/ISSN_(identifier)"/>
              </a:rPr>
              <a:t>ISSN</a:t>
            </a:r>
            <a:r>
              <a:rPr lang="en-US" sz="1400" dirty="0">
                <a:solidFill>
                  <a:srgbClr val="FFFFFF"/>
                </a:solidFill>
                <a:latin typeface="Nunito"/>
              </a:rPr>
              <a:t> </a:t>
            </a:r>
            <a:r>
              <a:rPr lang="en-US" sz="1400" u="sng" dirty="0">
                <a:solidFill>
                  <a:srgbClr val="FFFFFF"/>
                </a:solidFill>
                <a:latin typeface="Nunito"/>
                <a:hlinkClick r:id="rId8" tooltip="https://www.worldcat.org/issn/0022-2216"/>
              </a:rPr>
              <a:t>0022-2216</a:t>
            </a:r>
            <a:r>
              <a:rPr lang="en-US" sz="1400" dirty="0">
                <a:solidFill>
                  <a:srgbClr val="FFFFFF"/>
                </a:solidFill>
                <a:latin typeface="Nunito"/>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Freeform 2"/>
          <p:cNvSpPr/>
          <p:nvPr/>
        </p:nvSpPr>
        <p:spPr>
          <a:xfrm>
            <a:off x="5257800" y="1371600"/>
            <a:ext cx="4313765" cy="4257742"/>
          </a:xfrm>
          <a:custGeom>
            <a:avLst/>
            <a:gdLst/>
            <a:ahLst/>
            <a:cxnLst/>
            <a:rect l="l" t="t" r="r" b="b"/>
            <a:pathLst>
              <a:path w="4313765" h="4257742">
                <a:moveTo>
                  <a:pt x="0" y="0"/>
                </a:moveTo>
                <a:lnTo>
                  <a:pt x="4313765" y="0"/>
                </a:lnTo>
                <a:lnTo>
                  <a:pt x="4313765" y="4257742"/>
                </a:lnTo>
                <a:lnTo>
                  <a:pt x="0" y="4257742"/>
                </a:lnTo>
                <a:lnTo>
                  <a:pt x="0" y="0"/>
                </a:lnTo>
                <a:close/>
              </a:path>
            </a:pathLst>
          </a:custGeom>
          <a:blipFill>
            <a:blip r:embed="rId2"/>
            <a:stretch>
              <a:fillRect/>
            </a:stretch>
          </a:blipFill>
        </p:spPr>
      </p:sp>
      <p:sp>
        <p:nvSpPr>
          <p:cNvPr id="3" name="TextBox 3"/>
          <p:cNvSpPr txBox="1"/>
          <p:nvPr/>
        </p:nvSpPr>
        <p:spPr>
          <a:xfrm>
            <a:off x="558847" y="387477"/>
            <a:ext cx="4317953" cy="7009419"/>
          </a:xfrm>
          <a:prstGeom prst="rect">
            <a:avLst/>
          </a:prstGeom>
        </p:spPr>
        <p:txBody>
          <a:bodyPr lIns="0" tIns="0" rIns="0" bIns="0" rtlCol="0" anchor="t">
            <a:spAutoFit/>
          </a:bodyPr>
          <a:lstStyle/>
          <a:p>
            <a:pPr>
              <a:lnSpc>
                <a:spcPts val="2721"/>
              </a:lnSpc>
            </a:pPr>
            <a:r>
              <a:rPr lang="en-US" sz="2077" spc="-51" dirty="0">
                <a:solidFill>
                  <a:srgbClr val="000000"/>
                </a:solidFill>
                <a:latin typeface="Cardo"/>
              </a:rPr>
              <a:t>Jeanne Nakamura and </a:t>
            </a:r>
            <a:r>
              <a:rPr lang="en-US" sz="2077" spc="-51" dirty="0" err="1">
                <a:solidFill>
                  <a:srgbClr val="000000"/>
                </a:solidFill>
                <a:latin typeface="Cardo"/>
              </a:rPr>
              <a:t>Csíkszentmihályi</a:t>
            </a:r>
            <a:r>
              <a:rPr lang="en-US" sz="2077" spc="-51" dirty="0">
                <a:solidFill>
                  <a:srgbClr val="000000"/>
                </a:solidFill>
                <a:latin typeface="Cardo"/>
              </a:rPr>
              <a:t> identify the following six factors as encompassing an experience of flow:</a:t>
            </a:r>
          </a:p>
          <a:p>
            <a:pPr marL="448476" lvl="1" indent="-224238">
              <a:lnSpc>
                <a:spcPts val="2721"/>
              </a:lnSpc>
              <a:buFont typeface="Arial"/>
              <a:buChar char="•"/>
            </a:pPr>
            <a:r>
              <a:rPr lang="en-US" sz="2077" spc="-51" dirty="0">
                <a:solidFill>
                  <a:srgbClr val="000000"/>
                </a:solidFill>
                <a:latin typeface="Cardo"/>
              </a:rPr>
              <a:t>Intense and focused </a:t>
            </a:r>
            <a:r>
              <a:rPr lang="en-US" sz="2077" spc="-51" dirty="0">
                <a:latin typeface="Cardo"/>
                <a:hlinkClick r:id="rId3" tooltip="https://en.wikipedia.org/wiki/Attentional_control">
                  <a:extLst>
                    <a:ext uri="{A12FA001-AC4F-418D-AE19-62706E023703}">
                      <ahyp:hlinkClr xmlns:ahyp="http://schemas.microsoft.com/office/drawing/2018/hyperlinkcolor" val="tx"/>
                    </a:ext>
                  </a:extLst>
                </a:hlinkClick>
              </a:rPr>
              <a:t>concentration</a:t>
            </a:r>
            <a:r>
              <a:rPr lang="en-US" sz="2077" spc="-51" dirty="0">
                <a:latin typeface="Cardo"/>
              </a:rPr>
              <a:t> on </a:t>
            </a:r>
            <a:r>
              <a:rPr lang="en-US" sz="2077" spc="-51" dirty="0">
                <a:latin typeface="Cardo"/>
                <a:hlinkClick r:id="rId4" tooltip="https://en.wikipedia.org/wiki/The_present">
                  <a:extLst>
                    <a:ext uri="{A12FA001-AC4F-418D-AE19-62706E023703}">
                      <ahyp:hlinkClr xmlns:ahyp="http://schemas.microsoft.com/office/drawing/2018/hyperlinkcolor" val="tx"/>
                    </a:ext>
                  </a:extLst>
                </a:hlinkClick>
              </a:rPr>
              <a:t>the present</a:t>
            </a:r>
            <a:r>
              <a:rPr lang="en-US" sz="2077" spc="-51" dirty="0">
                <a:latin typeface="Cardo"/>
              </a:rPr>
              <a:t> moment</a:t>
            </a:r>
          </a:p>
          <a:p>
            <a:pPr marL="448476" lvl="1" indent="-224238">
              <a:lnSpc>
                <a:spcPts val="2721"/>
              </a:lnSpc>
              <a:buFont typeface="Arial"/>
              <a:buChar char="•"/>
            </a:pPr>
            <a:r>
              <a:rPr lang="en-US" sz="2077" spc="-51" dirty="0">
                <a:latin typeface="Cardo"/>
              </a:rPr>
              <a:t>Merging of </a:t>
            </a:r>
            <a:r>
              <a:rPr lang="en-US" sz="2077" spc="-51" dirty="0">
                <a:latin typeface="Cardo"/>
                <a:hlinkClick r:id="rId5" tooltip="https://en.wikipedia.org/wiki/Action_(philosophy)">
                  <a:extLst>
                    <a:ext uri="{A12FA001-AC4F-418D-AE19-62706E023703}">
                      <ahyp:hlinkClr xmlns:ahyp="http://schemas.microsoft.com/office/drawing/2018/hyperlinkcolor" val="tx"/>
                    </a:ext>
                  </a:extLst>
                </a:hlinkClick>
              </a:rPr>
              <a:t>action</a:t>
            </a:r>
            <a:r>
              <a:rPr lang="en-US" sz="2077" spc="-51" dirty="0">
                <a:latin typeface="Cardo"/>
              </a:rPr>
              <a:t> and </a:t>
            </a:r>
            <a:r>
              <a:rPr lang="en-US" sz="2077" spc="-51" dirty="0">
                <a:latin typeface="Cardo"/>
                <a:hlinkClick r:id="rId6" tooltip="https://en.wikipedia.org/wiki/Awareness">
                  <a:extLst>
                    <a:ext uri="{A12FA001-AC4F-418D-AE19-62706E023703}">
                      <ahyp:hlinkClr xmlns:ahyp="http://schemas.microsoft.com/office/drawing/2018/hyperlinkcolor" val="tx"/>
                    </a:ext>
                  </a:extLst>
                </a:hlinkClick>
              </a:rPr>
              <a:t>awareness</a:t>
            </a:r>
          </a:p>
          <a:p>
            <a:pPr marL="448476" lvl="1" indent="-224238">
              <a:lnSpc>
                <a:spcPts val="2721"/>
              </a:lnSpc>
              <a:buFont typeface="Arial"/>
              <a:buChar char="•"/>
            </a:pPr>
            <a:r>
              <a:rPr lang="en-US" sz="2077" spc="-51" dirty="0">
                <a:latin typeface="Cardo"/>
              </a:rPr>
              <a:t>A loss of </a:t>
            </a:r>
            <a:r>
              <a:rPr lang="en-US" sz="2077" spc="-51" dirty="0">
                <a:latin typeface="Cardo"/>
                <a:hlinkClick r:id="rId7" tooltip="https://en.wikipedia.org/wiki/Self-reflection#Modern_era">
                  <a:extLst>
                    <a:ext uri="{A12FA001-AC4F-418D-AE19-62706E023703}">
                      <ahyp:hlinkClr xmlns:ahyp="http://schemas.microsoft.com/office/drawing/2018/hyperlinkcolor" val="tx"/>
                    </a:ext>
                  </a:extLst>
                </a:hlinkClick>
              </a:rPr>
              <a:t>reflective</a:t>
            </a:r>
            <a:r>
              <a:rPr lang="en-US" sz="2077" spc="-51" dirty="0">
                <a:latin typeface="Cardo"/>
              </a:rPr>
              <a:t> </a:t>
            </a:r>
            <a:r>
              <a:rPr lang="en-US" sz="2077" spc="-51" dirty="0">
                <a:latin typeface="Cardo"/>
                <a:hlinkClick r:id="rId8" tooltip="https://en.wikipedia.org/wiki/Self-consciousness">
                  <a:extLst>
                    <a:ext uri="{A12FA001-AC4F-418D-AE19-62706E023703}">
                      <ahyp:hlinkClr xmlns:ahyp="http://schemas.microsoft.com/office/drawing/2018/hyperlinkcolor" val="tx"/>
                    </a:ext>
                  </a:extLst>
                </a:hlinkClick>
              </a:rPr>
              <a:t>self-consciousness</a:t>
            </a:r>
          </a:p>
          <a:p>
            <a:pPr marL="448476" lvl="1" indent="-224238">
              <a:lnSpc>
                <a:spcPts val="2721"/>
              </a:lnSpc>
              <a:buFont typeface="Arial"/>
              <a:buChar char="•"/>
            </a:pPr>
            <a:r>
              <a:rPr lang="en-US" sz="2077" spc="-51" dirty="0">
                <a:latin typeface="Cardo"/>
              </a:rPr>
              <a:t>A sense of personal control or agency over the situation or activity</a:t>
            </a:r>
          </a:p>
          <a:p>
            <a:pPr marL="448476" lvl="1" indent="-224238">
              <a:lnSpc>
                <a:spcPts val="2721"/>
              </a:lnSpc>
              <a:buFont typeface="Arial"/>
              <a:buChar char="•"/>
            </a:pPr>
            <a:r>
              <a:rPr lang="en-US" sz="2077" spc="-51" dirty="0">
                <a:latin typeface="Cardo"/>
              </a:rPr>
              <a:t>A distortion of temporal experience, as one's </a:t>
            </a:r>
            <a:r>
              <a:rPr lang="en-US" sz="2077" spc="-51" dirty="0">
                <a:latin typeface="Cardo"/>
                <a:hlinkClick r:id="rId9" tooltip="https://en.wikipedia.org/wiki/Sense_of_time">
                  <a:extLst>
                    <a:ext uri="{A12FA001-AC4F-418D-AE19-62706E023703}">
                      <ahyp:hlinkClr xmlns:ahyp="http://schemas.microsoft.com/office/drawing/2018/hyperlinkcolor" val="tx"/>
                    </a:ext>
                  </a:extLst>
                </a:hlinkClick>
              </a:rPr>
              <a:t>subjective experience of time</a:t>
            </a:r>
            <a:r>
              <a:rPr lang="en-US" sz="2077" spc="-51" dirty="0">
                <a:latin typeface="Cardo"/>
              </a:rPr>
              <a:t> is altered</a:t>
            </a:r>
          </a:p>
          <a:p>
            <a:pPr marL="448476" lvl="1" indent="-224238">
              <a:lnSpc>
                <a:spcPts val="2721"/>
              </a:lnSpc>
              <a:buFont typeface="Arial"/>
              <a:buChar char="•"/>
            </a:pPr>
            <a:r>
              <a:rPr lang="en-US" sz="2077" spc="-51" dirty="0">
                <a:latin typeface="Cardo"/>
              </a:rPr>
              <a:t>Experience of the activity as intrinsically </a:t>
            </a:r>
            <a:r>
              <a:rPr lang="en-US" sz="2077" spc="-51" dirty="0">
                <a:latin typeface="Cardo"/>
                <a:hlinkClick r:id="rId10" tooltip="https://en.wikipedia.org/wiki/Reward_system">
                  <a:extLst>
                    <a:ext uri="{A12FA001-AC4F-418D-AE19-62706E023703}">
                      <ahyp:hlinkClr xmlns:ahyp="http://schemas.microsoft.com/office/drawing/2018/hyperlinkcolor" val="tx"/>
                    </a:ext>
                  </a:extLst>
                </a:hlinkClick>
              </a:rPr>
              <a:t>rewarding</a:t>
            </a:r>
            <a:r>
              <a:rPr lang="en-US" sz="2077" spc="-51" dirty="0">
                <a:latin typeface="Cardo"/>
              </a:rPr>
              <a:t>, also referred to as </a:t>
            </a:r>
            <a:r>
              <a:rPr lang="en-US" sz="2077" spc="-51" dirty="0">
                <a:latin typeface="Cardo"/>
                <a:hlinkClick r:id="rId11" tooltip="https://en.wiktionary.org/wiki/autotelic">
                  <a:extLst>
                    <a:ext uri="{A12FA001-AC4F-418D-AE19-62706E023703}">
                      <ahyp:hlinkClr xmlns:ahyp="http://schemas.microsoft.com/office/drawing/2018/hyperlinkcolor" val="tx"/>
                    </a:ext>
                  </a:extLst>
                </a:hlinkClick>
              </a:rPr>
              <a:t>autotelic</a:t>
            </a:r>
            <a:r>
              <a:rPr lang="en-US" sz="2077" spc="-51" dirty="0">
                <a:latin typeface="Cardo"/>
              </a:rPr>
              <a:t> experience</a:t>
            </a:r>
          </a:p>
          <a:p>
            <a:pPr>
              <a:lnSpc>
                <a:spcPts val="2721"/>
              </a:lnSpc>
            </a:pPr>
            <a:endParaRPr lang="en-US" sz="2077" spc="-51" dirty="0">
              <a:solidFill>
                <a:srgbClr val="000000"/>
              </a:solidFill>
              <a:latin typeface="Cardo"/>
            </a:endParaRPr>
          </a:p>
          <a:p>
            <a:pPr>
              <a:lnSpc>
                <a:spcPts val="1673"/>
              </a:lnSpc>
            </a:pPr>
            <a:r>
              <a:rPr lang="en-US" sz="1277" spc="-31" dirty="0">
                <a:solidFill>
                  <a:srgbClr val="000000"/>
                </a:solidFill>
                <a:latin typeface="Cardo"/>
              </a:rPr>
              <a:t>Nakamura J, </a:t>
            </a:r>
            <a:r>
              <a:rPr lang="en-US" sz="1277" u="sng" spc="-31" dirty="0">
                <a:solidFill>
                  <a:srgbClr val="000000"/>
                </a:solidFill>
                <a:latin typeface="Cardo"/>
                <a:hlinkClick r:id="rId12" tooltip="https://en.wikipedia.org/wiki/Mihaly_Csikszentmihalyi"/>
              </a:rPr>
              <a:t>Csikszentmihályi M</a:t>
            </a:r>
            <a:r>
              <a:rPr lang="en-US" sz="1277" spc="-31" dirty="0">
                <a:solidFill>
                  <a:srgbClr val="000000"/>
                </a:solidFill>
                <a:latin typeface="Cardo"/>
              </a:rPr>
              <a:t> (20 December 2001). </a:t>
            </a:r>
            <a:r>
              <a:rPr lang="en-US" sz="1277" u="sng" spc="-31" dirty="0">
                <a:solidFill>
                  <a:srgbClr val="000000"/>
                </a:solidFill>
                <a:latin typeface="Cardo"/>
                <a:hlinkClick r:id="rId13" tooltip="https://books.google.com/books?id=2Cr5rP8jOnsC"/>
              </a:rPr>
              <a:t>"Flow Theory and Research"</a:t>
            </a:r>
            <a:r>
              <a:rPr lang="en-US" sz="1277" spc="-31" dirty="0">
                <a:solidFill>
                  <a:srgbClr val="000000"/>
                </a:solidFill>
                <a:latin typeface="Cardo"/>
              </a:rPr>
              <a:t>. In </a:t>
            </a:r>
            <a:r>
              <a:rPr lang="en-US" sz="1277" u="sng" spc="-31" dirty="0">
                <a:solidFill>
                  <a:srgbClr val="000000"/>
                </a:solidFill>
                <a:latin typeface="Cardo"/>
                <a:hlinkClick r:id="rId14" tooltip="https://en.wikipedia.org/wiki/Charles_R._Snyder"/>
              </a:rPr>
              <a:t>Snyder CR</a:t>
            </a:r>
            <a:r>
              <a:rPr lang="en-US" sz="1277" spc="-31" dirty="0">
                <a:solidFill>
                  <a:srgbClr val="000000"/>
                </a:solidFill>
                <a:latin typeface="Cardo"/>
              </a:rPr>
              <a:t>, Lopez SJ (eds.). Handbook of Positive Psychology. Oxford University Press. pp. 195–206. </a:t>
            </a:r>
            <a:r>
              <a:rPr lang="en-US" sz="1277" u="sng" spc="-31" dirty="0">
                <a:solidFill>
                  <a:srgbClr val="000000"/>
                </a:solidFill>
                <a:latin typeface="Cardo"/>
                <a:hlinkClick r:id="rId15" tooltip="https://en.wikipedia.org/wiki/ISBN_(identifier)"/>
              </a:rPr>
              <a:t>ISBN</a:t>
            </a:r>
            <a:r>
              <a:rPr lang="en-US" sz="1277" spc="-31" dirty="0">
                <a:solidFill>
                  <a:srgbClr val="000000"/>
                </a:solidFill>
                <a:latin typeface="Cardo"/>
              </a:rPr>
              <a:t> </a:t>
            </a:r>
            <a:r>
              <a:rPr lang="en-US" sz="1277" u="sng" spc="-31" dirty="0">
                <a:solidFill>
                  <a:srgbClr val="000000"/>
                </a:solidFill>
                <a:latin typeface="Cardo"/>
                <a:hlinkClick r:id="rId16" tooltip="https://en.wikipedia.org/wiki/Special:BookSources/978-0-19-803094-2"/>
              </a:rPr>
              <a:t>978-0-19-803094-2</a:t>
            </a:r>
            <a:r>
              <a:rPr lang="en-US" sz="1277" spc="-31" dirty="0">
                <a:solidFill>
                  <a:srgbClr val="000000"/>
                </a:solidFill>
                <a:latin typeface="Cardo"/>
              </a:rPr>
              <a:t>. Retrieved 20 November 2013.</a:t>
            </a:r>
          </a:p>
          <a:p>
            <a:pPr>
              <a:lnSpc>
                <a:spcPts val="2721"/>
              </a:lnSpc>
            </a:pPr>
            <a:endParaRPr lang="en-US" sz="1277" spc="-31" dirty="0">
              <a:solidFill>
                <a:srgbClr val="000000"/>
              </a:solidFill>
              <a:latin typeface="Cardo"/>
            </a:endParaRPr>
          </a:p>
          <a:p>
            <a:pPr>
              <a:lnSpc>
                <a:spcPts val="2066"/>
              </a:lnSpc>
            </a:pPr>
            <a:endParaRPr lang="en-US" sz="1277" spc="-31" dirty="0">
              <a:solidFill>
                <a:srgbClr val="000000"/>
              </a:solidFill>
              <a:latin typeface="Card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357871" y="1933938"/>
            <a:ext cx="7537491" cy="5191125"/>
          </a:xfrm>
          <a:prstGeom prst="rect">
            <a:avLst/>
          </a:prstGeom>
        </p:spPr>
        <p:txBody>
          <a:bodyPr lIns="0" tIns="0" rIns="0" bIns="0" rtlCol="0" anchor="t">
            <a:spAutoFit/>
          </a:bodyPr>
          <a:lstStyle/>
          <a:p>
            <a:pPr>
              <a:lnSpc>
                <a:spcPts val="2972"/>
              </a:lnSpc>
            </a:pPr>
            <a:r>
              <a:rPr lang="en-US" sz="2477" spc="-61">
                <a:solidFill>
                  <a:srgbClr val="000000"/>
                </a:solidFill>
                <a:latin typeface="Cardo"/>
              </a:rPr>
              <a:t>Self Actualizers are / have:</a:t>
            </a:r>
          </a:p>
          <a:p>
            <a:pPr marL="534833" lvl="1" indent="-267417">
              <a:lnSpc>
                <a:spcPts val="2972"/>
              </a:lnSpc>
              <a:spcBef>
                <a:spcPct val="0"/>
              </a:spcBef>
              <a:buFont typeface="Arial"/>
              <a:buChar char="•"/>
            </a:pPr>
            <a:r>
              <a:rPr lang="en-US" sz="2477" spc="-61">
                <a:solidFill>
                  <a:srgbClr val="000000"/>
                </a:solidFill>
                <a:latin typeface="Cardo"/>
              </a:rPr>
              <a:t>Perceptions are reality based</a:t>
            </a:r>
          </a:p>
          <a:p>
            <a:pPr marL="534833" lvl="1" indent="-267417">
              <a:lnSpc>
                <a:spcPts val="2972"/>
              </a:lnSpc>
              <a:spcBef>
                <a:spcPct val="0"/>
              </a:spcBef>
              <a:buFont typeface="Arial"/>
              <a:buChar char="•"/>
            </a:pPr>
            <a:r>
              <a:rPr lang="en-US" sz="2477" spc="-61">
                <a:solidFill>
                  <a:srgbClr val="000000"/>
                </a:solidFill>
                <a:latin typeface="Cardo"/>
              </a:rPr>
              <a:t>Acceptance of self, others, nature</a:t>
            </a:r>
          </a:p>
          <a:p>
            <a:pPr marL="534833" lvl="1" indent="-267417">
              <a:lnSpc>
                <a:spcPts val="2972"/>
              </a:lnSpc>
              <a:spcBef>
                <a:spcPct val="0"/>
              </a:spcBef>
              <a:buFont typeface="Arial"/>
              <a:buChar char="•"/>
            </a:pPr>
            <a:r>
              <a:rPr lang="en-US" sz="2477" spc="-61">
                <a:solidFill>
                  <a:srgbClr val="000000"/>
                </a:solidFill>
                <a:latin typeface="Cardo"/>
              </a:rPr>
              <a:t>Spontaneous, simplicity, naturalness</a:t>
            </a:r>
          </a:p>
          <a:p>
            <a:pPr marL="534833" lvl="1" indent="-267417">
              <a:lnSpc>
                <a:spcPts val="2972"/>
              </a:lnSpc>
              <a:spcBef>
                <a:spcPct val="0"/>
              </a:spcBef>
              <a:buFont typeface="Arial"/>
              <a:buChar char="•"/>
            </a:pPr>
            <a:r>
              <a:rPr lang="en-US" sz="2477" spc="-61">
                <a:solidFill>
                  <a:srgbClr val="000000"/>
                </a:solidFill>
                <a:latin typeface="Cardo"/>
              </a:rPr>
              <a:t>Dedication to a cause (problem focused)</a:t>
            </a:r>
          </a:p>
          <a:p>
            <a:pPr marL="534833" lvl="1" indent="-267417">
              <a:lnSpc>
                <a:spcPts val="2972"/>
              </a:lnSpc>
              <a:spcBef>
                <a:spcPct val="0"/>
              </a:spcBef>
              <a:buFont typeface="Arial"/>
              <a:buChar char="•"/>
            </a:pPr>
            <a:r>
              <a:rPr lang="en-US" sz="2477" spc="-61">
                <a:solidFill>
                  <a:srgbClr val="000000"/>
                </a:solidFill>
                <a:latin typeface="Cardo"/>
              </a:rPr>
              <a:t>Need for privacy / alone and “down time”</a:t>
            </a:r>
          </a:p>
          <a:p>
            <a:pPr marL="534833" lvl="1" indent="-267417">
              <a:lnSpc>
                <a:spcPts val="2972"/>
              </a:lnSpc>
              <a:spcBef>
                <a:spcPct val="0"/>
              </a:spcBef>
              <a:buFont typeface="Arial"/>
              <a:buChar char="•"/>
            </a:pPr>
            <a:r>
              <a:rPr lang="en-US" sz="2477" spc="-61">
                <a:solidFill>
                  <a:srgbClr val="000000"/>
                </a:solidFill>
                <a:latin typeface="Cardo"/>
              </a:rPr>
              <a:t>Freshness of appreciation of life</a:t>
            </a:r>
          </a:p>
          <a:p>
            <a:pPr marL="534833" lvl="1" indent="-267417">
              <a:lnSpc>
                <a:spcPts val="2972"/>
              </a:lnSpc>
              <a:spcBef>
                <a:spcPct val="0"/>
              </a:spcBef>
              <a:buFont typeface="Arial"/>
              <a:buChar char="•"/>
            </a:pPr>
            <a:r>
              <a:rPr lang="en-US" sz="2477" spc="-61">
                <a:solidFill>
                  <a:srgbClr val="000000"/>
                </a:solidFill>
                <a:latin typeface="Cardo"/>
              </a:rPr>
              <a:t>Periodic peak experiences</a:t>
            </a:r>
          </a:p>
          <a:p>
            <a:pPr marL="534833" lvl="1" indent="-267417">
              <a:lnSpc>
                <a:spcPts val="2972"/>
              </a:lnSpc>
              <a:spcBef>
                <a:spcPct val="0"/>
              </a:spcBef>
              <a:buFont typeface="Arial"/>
              <a:buChar char="•"/>
            </a:pPr>
            <a:r>
              <a:rPr lang="en-US" sz="2477" spc="-61">
                <a:solidFill>
                  <a:srgbClr val="000000"/>
                </a:solidFill>
                <a:latin typeface="Cardo"/>
              </a:rPr>
              <a:t>Social interest</a:t>
            </a:r>
          </a:p>
          <a:p>
            <a:pPr marL="534833" lvl="1" indent="-267417">
              <a:lnSpc>
                <a:spcPts val="2972"/>
              </a:lnSpc>
              <a:spcBef>
                <a:spcPct val="0"/>
              </a:spcBef>
              <a:buFont typeface="Arial"/>
              <a:buChar char="•"/>
            </a:pPr>
            <a:r>
              <a:rPr lang="en-US" sz="2477" spc="-61">
                <a:solidFill>
                  <a:srgbClr val="000000"/>
                </a:solidFill>
                <a:latin typeface="Cardo"/>
              </a:rPr>
              <a:t>Deep friendships with a few; profound relationships</a:t>
            </a:r>
          </a:p>
          <a:p>
            <a:pPr marL="534833" lvl="1" indent="-267417">
              <a:lnSpc>
                <a:spcPts val="2972"/>
              </a:lnSpc>
              <a:spcBef>
                <a:spcPct val="0"/>
              </a:spcBef>
              <a:buFont typeface="Arial"/>
              <a:buChar char="•"/>
            </a:pPr>
            <a:r>
              <a:rPr lang="en-US" sz="2477" spc="-61">
                <a:solidFill>
                  <a:srgbClr val="000000"/>
                </a:solidFill>
                <a:latin typeface="Cardo"/>
              </a:rPr>
              <a:t>Tolerance and acceptance of others; Strong ethical sense</a:t>
            </a:r>
          </a:p>
          <a:p>
            <a:pPr marL="534833" lvl="1" indent="-267417">
              <a:lnSpc>
                <a:spcPts val="2972"/>
              </a:lnSpc>
              <a:spcBef>
                <a:spcPct val="0"/>
              </a:spcBef>
              <a:buFont typeface="Arial"/>
              <a:buChar char="•"/>
            </a:pPr>
            <a:r>
              <a:rPr lang="en-US" sz="2477" spc="-61">
                <a:solidFill>
                  <a:srgbClr val="000000"/>
                </a:solidFill>
                <a:latin typeface="Cardo"/>
              </a:rPr>
              <a:t>Autonomous / Independent</a:t>
            </a:r>
          </a:p>
          <a:p>
            <a:pPr marL="534833" lvl="1" indent="-267417">
              <a:lnSpc>
                <a:spcPts val="2972"/>
              </a:lnSpc>
              <a:spcBef>
                <a:spcPct val="0"/>
              </a:spcBef>
              <a:buFont typeface="Arial"/>
              <a:buChar char="•"/>
            </a:pPr>
            <a:r>
              <a:rPr lang="en-US" sz="2477" spc="-61">
                <a:solidFill>
                  <a:srgbClr val="000000"/>
                </a:solidFill>
                <a:latin typeface="Cardo"/>
              </a:rPr>
              <a:t>Creative</a:t>
            </a:r>
          </a:p>
          <a:p>
            <a:pPr>
              <a:lnSpc>
                <a:spcPts val="2972"/>
              </a:lnSpc>
              <a:spcBef>
                <a:spcPct val="0"/>
              </a:spcBef>
            </a:pPr>
            <a:endParaRPr lang="en-US" sz="2477" spc="-61">
              <a:solidFill>
                <a:srgbClr val="000000"/>
              </a:solidFill>
              <a:latin typeface="Cardo"/>
            </a:endParaRPr>
          </a:p>
        </p:txBody>
      </p:sp>
      <p:sp>
        <p:nvSpPr>
          <p:cNvPr id="3" name="Freeform 3"/>
          <p:cNvSpPr/>
          <p:nvPr/>
        </p:nvSpPr>
        <p:spPr>
          <a:xfrm>
            <a:off x="6017110" y="1243965"/>
            <a:ext cx="3528146" cy="4699711"/>
          </a:xfrm>
          <a:custGeom>
            <a:avLst/>
            <a:gdLst/>
            <a:ahLst/>
            <a:cxnLst/>
            <a:rect l="l" t="t" r="r" b="b"/>
            <a:pathLst>
              <a:path w="3528146" h="4699711">
                <a:moveTo>
                  <a:pt x="0" y="0"/>
                </a:moveTo>
                <a:lnTo>
                  <a:pt x="3528146" y="0"/>
                </a:lnTo>
                <a:lnTo>
                  <a:pt x="3528146" y="4699711"/>
                </a:lnTo>
                <a:lnTo>
                  <a:pt x="0" y="4699711"/>
                </a:lnTo>
                <a:lnTo>
                  <a:pt x="0" y="0"/>
                </a:lnTo>
                <a:close/>
              </a:path>
            </a:pathLst>
          </a:custGeom>
          <a:blipFill>
            <a:blip r:embed="rId2"/>
            <a:stretch>
              <a:fillRect l="-64255" r="-70727"/>
            </a:stretch>
          </a:blipFill>
        </p:spPr>
      </p:sp>
      <p:sp>
        <p:nvSpPr>
          <p:cNvPr id="4" name="TextBox 4"/>
          <p:cNvSpPr txBox="1"/>
          <p:nvPr/>
        </p:nvSpPr>
        <p:spPr>
          <a:xfrm>
            <a:off x="310014" y="152400"/>
            <a:ext cx="5707096" cy="1091565"/>
          </a:xfrm>
          <a:prstGeom prst="rect">
            <a:avLst/>
          </a:prstGeom>
        </p:spPr>
        <p:txBody>
          <a:bodyPr lIns="0" tIns="0" rIns="0" bIns="0" rtlCol="0" anchor="t">
            <a:spAutoFit/>
          </a:bodyPr>
          <a:lstStyle/>
          <a:p>
            <a:pPr algn="ctr">
              <a:lnSpc>
                <a:spcPts val="4409"/>
              </a:lnSpc>
            </a:pPr>
            <a:r>
              <a:rPr lang="en-US" sz="3150">
                <a:solidFill>
                  <a:srgbClr val="000000"/>
                </a:solidFill>
                <a:latin typeface="Nunito"/>
              </a:rPr>
              <a:t>Remember Maslow and the concept of Self-Actualization: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1170946" y="1744980"/>
            <a:ext cx="7497838" cy="5200650"/>
          </a:xfrm>
          <a:prstGeom prst="rect">
            <a:avLst/>
          </a:prstGeom>
        </p:spPr>
        <p:txBody>
          <a:bodyPr lIns="0" tIns="0" rIns="0" bIns="0" rtlCol="0" anchor="t">
            <a:spAutoFit/>
          </a:bodyPr>
          <a:lstStyle/>
          <a:p>
            <a:pPr>
              <a:lnSpc>
                <a:spcPts val="3572"/>
              </a:lnSpc>
              <a:spcBef>
                <a:spcPct val="0"/>
              </a:spcBef>
            </a:pPr>
            <a:r>
              <a:rPr lang="en-US" sz="2977" spc="-74">
                <a:solidFill>
                  <a:srgbClr val="000000"/>
                </a:solidFill>
                <a:latin typeface="Cardo"/>
              </a:rPr>
              <a:t> “an altered state of consciousness characterized by euphoria, often achieved by self-actualizing individuals.The concept was originally developed by Abraham Maslow in 1964, who described peak experiences as "rare, exciting, oceanic, deeply moving, exhilarating, elevating experiences that generate an advanced form of perceiving reality, and are even mystic and magical in their effect upon the experimenter."</a:t>
            </a:r>
          </a:p>
          <a:p>
            <a:pPr>
              <a:lnSpc>
                <a:spcPts val="3572"/>
              </a:lnSpc>
              <a:spcBef>
                <a:spcPct val="0"/>
              </a:spcBef>
            </a:pPr>
            <a:endParaRPr lang="en-US" sz="2977" spc="-74">
              <a:solidFill>
                <a:srgbClr val="000000"/>
              </a:solidFill>
              <a:latin typeface="Cardo"/>
            </a:endParaRPr>
          </a:p>
          <a:p>
            <a:pPr>
              <a:lnSpc>
                <a:spcPts val="2852"/>
              </a:lnSpc>
              <a:spcBef>
                <a:spcPct val="0"/>
              </a:spcBef>
            </a:pPr>
            <a:r>
              <a:rPr lang="en-US" sz="2377" spc="-59">
                <a:solidFill>
                  <a:srgbClr val="000000"/>
                </a:solidFill>
                <a:latin typeface="Cardo"/>
              </a:rPr>
              <a:t>Corsini, Raymond J. (1998). </a:t>
            </a:r>
            <a:r>
              <a:rPr lang="en-US" sz="2377" u="sng" spc="-59">
                <a:solidFill>
                  <a:srgbClr val="000000"/>
                </a:solidFill>
                <a:latin typeface="Cardo"/>
                <a:hlinkClick r:id="rId2" tooltip="https://archive.org/details/conciseencyclope00raym"/>
              </a:rPr>
              <a:t>Encyclopedia of Psychology</a:t>
            </a:r>
            <a:r>
              <a:rPr lang="en-US" sz="2377" spc="-59">
                <a:solidFill>
                  <a:srgbClr val="000000"/>
                </a:solidFill>
                <a:latin typeface="Cardo"/>
              </a:rPr>
              <a:t>. United States: John Wiley &amp; Sons. </a:t>
            </a:r>
            <a:r>
              <a:rPr lang="en-US" sz="2377" u="sng" spc="-59">
                <a:solidFill>
                  <a:srgbClr val="000000"/>
                </a:solidFill>
                <a:latin typeface="Cardo"/>
                <a:hlinkClick r:id="rId3" tooltip="https://en.wikipedia.org/wiki/ISBN_(identifier)"/>
              </a:rPr>
              <a:t>ISBN</a:t>
            </a:r>
            <a:r>
              <a:rPr lang="en-US" sz="2377" spc="-59">
                <a:solidFill>
                  <a:srgbClr val="000000"/>
                </a:solidFill>
                <a:latin typeface="Cardo"/>
              </a:rPr>
              <a:t> </a:t>
            </a:r>
            <a:r>
              <a:rPr lang="en-US" sz="2377" u="sng" spc="-59">
                <a:solidFill>
                  <a:srgbClr val="000000"/>
                </a:solidFill>
                <a:latin typeface="Cardo"/>
                <a:hlinkClick r:id="rId4" tooltip="https://en.wikipedia.org/wiki/Special:BookSources/9780471192824"/>
              </a:rPr>
              <a:t>9780471192824</a:t>
            </a:r>
            <a:r>
              <a:rPr lang="en-US" sz="2377" spc="-59">
                <a:solidFill>
                  <a:srgbClr val="000000"/>
                </a:solidFill>
                <a:latin typeface="Cardo"/>
              </a:rPr>
              <a:t>.</a:t>
            </a:r>
          </a:p>
        </p:txBody>
      </p:sp>
      <p:sp>
        <p:nvSpPr>
          <p:cNvPr id="3" name="TextBox 3"/>
          <p:cNvSpPr txBox="1"/>
          <p:nvPr/>
        </p:nvSpPr>
        <p:spPr>
          <a:xfrm>
            <a:off x="731520" y="645795"/>
            <a:ext cx="6751355" cy="680721"/>
          </a:xfrm>
          <a:prstGeom prst="rect">
            <a:avLst/>
          </a:prstGeom>
        </p:spPr>
        <p:txBody>
          <a:bodyPr lIns="0" tIns="0" rIns="0" bIns="0" rtlCol="0" anchor="t">
            <a:spAutoFit/>
          </a:bodyPr>
          <a:lstStyle/>
          <a:p>
            <a:pPr algn="ctr">
              <a:lnSpc>
                <a:spcPts val="5529"/>
              </a:lnSpc>
            </a:pPr>
            <a:r>
              <a:rPr lang="en-US" sz="3949">
                <a:solidFill>
                  <a:srgbClr val="000000"/>
                </a:solidFill>
                <a:latin typeface="Nunito"/>
              </a:rPr>
              <a:t>Peak Experiences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7333" y="731520"/>
            <a:ext cx="8395548" cy="742950"/>
          </a:xfrm>
          <a:prstGeom prst="rect">
            <a:avLst/>
          </a:prstGeom>
        </p:spPr>
        <p:txBody>
          <a:bodyPr lIns="0" tIns="0" rIns="0" bIns="0" rtlCol="0" anchor="t">
            <a:spAutoFit/>
          </a:bodyPr>
          <a:lstStyle/>
          <a:p>
            <a:pPr algn="ctr">
              <a:lnSpc>
                <a:spcPts val="5887"/>
              </a:lnSpc>
            </a:pPr>
            <a:r>
              <a:rPr lang="en-US" sz="4906" spc="-122">
                <a:solidFill>
                  <a:srgbClr val="000000"/>
                </a:solidFill>
                <a:latin typeface="Cardo"/>
              </a:rPr>
              <a:t>CARE model starting points</a:t>
            </a:r>
          </a:p>
        </p:txBody>
      </p:sp>
      <p:sp>
        <p:nvSpPr>
          <p:cNvPr id="3" name="TextBox 3"/>
          <p:cNvSpPr txBox="1"/>
          <p:nvPr/>
        </p:nvSpPr>
        <p:spPr>
          <a:xfrm>
            <a:off x="731520" y="1963246"/>
            <a:ext cx="8395548" cy="3810000"/>
          </a:xfrm>
          <a:prstGeom prst="rect">
            <a:avLst/>
          </a:prstGeom>
        </p:spPr>
        <p:txBody>
          <a:bodyPr lIns="0" tIns="0" rIns="0" bIns="0" rtlCol="0" anchor="t">
            <a:spAutoFit/>
          </a:bodyPr>
          <a:lstStyle/>
          <a:p>
            <a:pPr marL="329346" lvl="1" indent="-164673" algn="l">
              <a:lnSpc>
                <a:spcPts val="3071"/>
              </a:lnSpc>
              <a:buFont typeface="Arial"/>
              <a:buChar char="•"/>
            </a:pPr>
            <a:r>
              <a:rPr lang="en-US" sz="2559" spc="204">
                <a:solidFill>
                  <a:srgbClr val="000000"/>
                </a:solidFill>
                <a:latin typeface="Didact Gothic"/>
              </a:rPr>
              <a:t>The COPE and CALM models are about thinking and doing. </a:t>
            </a:r>
          </a:p>
          <a:p>
            <a:pPr marL="329455" lvl="1" indent="-164727" algn="l">
              <a:lnSpc>
                <a:spcPts val="3071"/>
              </a:lnSpc>
              <a:buFont typeface="Arial"/>
              <a:buChar char="•"/>
            </a:pPr>
            <a:r>
              <a:rPr lang="en-US" sz="2559" spc="204">
                <a:solidFill>
                  <a:srgbClr val="000000"/>
                </a:solidFill>
                <a:latin typeface="Didact Gothic"/>
              </a:rPr>
              <a:t>The CARE model includes reminders for being and growing. </a:t>
            </a:r>
          </a:p>
          <a:p>
            <a:pPr marL="329455" lvl="1" indent="-164727" algn="l">
              <a:lnSpc>
                <a:spcPts val="3071"/>
              </a:lnSpc>
              <a:buFont typeface="Arial"/>
              <a:buChar char="•"/>
            </a:pPr>
            <a:r>
              <a:rPr lang="en-US" sz="2559" spc="204">
                <a:solidFill>
                  <a:srgbClr val="000000"/>
                </a:solidFill>
                <a:latin typeface="Didact Gothic"/>
              </a:rPr>
              <a:t>The CARE model is more personal, in that the activities and ways that the skills are practiced are very unique to each individual. </a:t>
            </a:r>
          </a:p>
          <a:p>
            <a:pPr marL="329455" lvl="1" indent="-164727" algn="l">
              <a:lnSpc>
                <a:spcPts val="3071"/>
              </a:lnSpc>
              <a:buFont typeface="Arial"/>
              <a:buChar char="•"/>
            </a:pPr>
            <a:r>
              <a:rPr lang="en-US" sz="2559" spc="204">
                <a:solidFill>
                  <a:srgbClr val="000000"/>
                </a:solidFill>
                <a:latin typeface="Didact Gothic"/>
              </a:rPr>
              <a:t>The CARE model is based on the idea of each person identifying and working towards their happiest, healthiest self. </a:t>
            </a:r>
          </a:p>
        </p:txBody>
      </p:sp>
      <p:sp>
        <p:nvSpPr>
          <p:cNvPr id="4" name="TextBox 4"/>
          <p:cNvSpPr txBox="1"/>
          <p:nvPr/>
        </p:nvSpPr>
        <p:spPr>
          <a:xfrm>
            <a:off x="6123147" y="6939883"/>
            <a:ext cx="3539014" cy="190500"/>
          </a:xfrm>
          <a:prstGeom prst="rect">
            <a:avLst/>
          </a:prstGeom>
        </p:spPr>
        <p:txBody>
          <a:bodyPr lIns="0" tIns="0" rIns="0" bIns="0" rtlCol="0" anchor="t">
            <a:spAutoFit/>
          </a:bodyPr>
          <a:lstStyle/>
          <a:p>
            <a:pPr algn="l">
              <a:lnSpc>
                <a:spcPts val="1536"/>
              </a:lnSpc>
            </a:pPr>
            <a:r>
              <a:rPr lang="en-US" sz="1280" spc="51">
                <a:solidFill>
                  <a:srgbClr val="000000"/>
                </a:solidFill>
                <a:latin typeface="Didact Gothic"/>
              </a:rPr>
              <a:t>© 2020 Kira Mauseth, Ph.D.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50" r="-6250"/>
            </a:stretch>
          </a:blipFill>
        </p:spPr>
      </p:sp>
      <p:sp>
        <p:nvSpPr>
          <p:cNvPr id="3" name="TextBox 3"/>
          <p:cNvSpPr txBox="1"/>
          <p:nvPr/>
        </p:nvSpPr>
        <p:spPr>
          <a:xfrm>
            <a:off x="286525" y="1179831"/>
            <a:ext cx="8095713" cy="2381250"/>
          </a:xfrm>
          <a:prstGeom prst="rect">
            <a:avLst/>
          </a:prstGeom>
        </p:spPr>
        <p:txBody>
          <a:bodyPr lIns="0" tIns="0" rIns="0" bIns="0" rtlCol="0" anchor="t">
            <a:spAutoFit/>
          </a:bodyPr>
          <a:lstStyle/>
          <a:p>
            <a:pPr marL="685960" lvl="1" indent="-342980">
              <a:lnSpc>
                <a:spcPts val="3812"/>
              </a:lnSpc>
              <a:buFont typeface="Arial"/>
              <a:buChar char="•"/>
            </a:pPr>
            <a:r>
              <a:rPr lang="en-US" sz="3177" spc="-79" dirty="0">
                <a:solidFill>
                  <a:srgbClr val="000000"/>
                </a:solidFill>
                <a:latin typeface="Cardo"/>
              </a:rPr>
              <a:t>What are some examples of Flow, Awe, or Peak Experiences that you have cultivated or experienced recently?</a:t>
            </a:r>
          </a:p>
          <a:p>
            <a:pPr marL="685960" lvl="1" indent="-342980">
              <a:lnSpc>
                <a:spcPts val="3812"/>
              </a:lnSpc>
              <a:buFont typeface="Arial"/>
              <a:buChar char="•"/>
            </a:pPr>
            <a:r>
              <a:rPr lang="en-US" sz="3177" spc="-79" dirty="0">
                <a:solidFill>
                  <a:srgbClr val="000000"/>
                </a:solidFill>
                <a:latin typeface="Cardo"/>
              </a:rPr>
              <a:t>How can we cultivate and draw our attention to these aspects of living?</a:t>
            </a:r>
          </a:p>
        </p:txBody>
      </p:sp>
      <p:sp>
        <p:nvSpPr>
          <p:cNvPr id="4" name="TextBox 4"/>
          <p:cNvSpPr txBox="1"/>
          <p:nvPr/>
        </p:nvSpPr>
        <p:spPr>
          <a:xfrm>
            <a:off x="1118646" y="132310"/>
            <a:ext cx="5510754" cy="790601"/>
          </a:xfrm>
          <a:prstGeom prst="rect">
            <a:avLst/>
          </a:prstGeom>
        </p:spPr>
        <p:txBody>
          <a:bodyPr wrap="square" lIns="0" tIns="0" rIns="0" bIns="0" rtlCol="0" anchor="t">
            <a:spAutoFit/>
          </a:bodyPr>
          <a:lstStyle/>
          <a:p>
            <a:pPr algn="ctr">
              <a:lnSpc>
                <a:spcPts val="6369"/>
              </a:lnSpc>
            </a:pPr>
            <a:r>
              <a:rPr lang="en-US" sz="4549" dirty="0">
                <a:solidFill>
                  <a:srgbClr val="000000"/>
                </a:solidFill>
                <a:latin typeface="Nunito"/>
              </a:rPr>
              <a:t>Final Share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1898200" y="2501582"/>
            <a:ext cx="5957201" cy="1644015"/>
          </a:xfrm>
          <a:prstGeom prst="rect">
            <a:avLst/>
          </a:prstGeom>
        </p:spPr>
        <p:txBody>
          <a:bodyPr lIns="0" tIns="0" rIns="0" bIns="0" rtlCol="0" anchor="t">
            <a:spAutoFit/>
          </a:bodyPr>
          <a:lstStyle/>
          <a:p>
            <a:pPr algn="ctr">
              <a:lnSpc>
                <a:spcPts val="4409"/>
              </a:lnSpc>
            </a:pPr>
            <a:r>
              <a:rPr lang="en-US" sz="3150">
                <a:solidFill>
                  <a:srgbClr val="000000"/>
                </a:solidFill>
                <a:latin typeface="Nunito"/>
              </a:rPr>
              <a:t>THANK YOU ALL FOR YOUR PARTICIPATION IN THIS LEARNING COMMUNITY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7333" y="1074224"/>
            <a:ext cx="8395548" cy="1257300"/>
          </a:xfrm>
          <a:prstGeom prst="rect">
            <a:avLst/>
          </a:prstGeom>
        </p:spPr>
        <p:txBody>
          <a:bodyPr lIns="0" tIns="0" rIns="0" bIns="0" rtlCol="0" anchor="t">
            <a:spAutoFit/>
          </a:bodyPr>
          <a:lstStyle/>
          <a:p>
            <a:pPr algn="ctr">
              <a:lnSpc>
                <a:spcPts val="5012"/>
              </a:lnSpc>
            </a:pPr>
            <a:r>
              <a:rPr lang="en-US" sz="4177" spc="-104">
                <a:solidFill>
                  <a:srgbClr val="000000"/>
                </a:solidFill>
                <a:latin typeface="Cardo"/>
              </a:rPr>
              <a:t>BEING SKILLS </a:t>
            </a:r>
          </a:p>
          <a:p>
            <a:pPr algn="ctr">
              <a:lnSpc>
                <a:spcPts val="5012"/>
              </a:lnSpc>
            </a:pPr>
            <a:r>
              <a:rPr lang="en-US" sz="4177" u="sng" spc="-104">
                <a:solidFill>
                  <a:srgbClr val="000000"/>
                </a:solidFill>
                <a:latin typeface="Cardo"/>
              </a:rPr>
              <a:t>CARE</a:t>
            </a:r>
            <a:r>
              <a:rPr lang="en-US" sz="4177" spc="-104">
                <a:solidFill>
                  <a:srgbClr val="000000"/>
                </a:solidFill>
                <a:latin typeface="Cardo"/>
              </a:rPr>
              <a:t> by being:</a:t>
            </a:r>
          </a:p>
        </p:txBody>
      </p:sp>
      <p:sp>
        <p:nvSpPr>
          <p:cNvPr id="3" name="TextBox 3"/>
          <p:cNvSpPr txBox="1"/>
          <p:nvPr/>
        </p:nvSpPr>
        <p:spPr>
          <a:xfrm>
            <a:off x="677333" y="2755517"/>
            <a:ext cx="8395548" cy="2286000"/>
          </a:xfrm>
          <a:prstGeom prst="rect">
            <a:avLst/>
          </a:prstGeom>
        </p:spPr>
        <p:txBody>
          <a:bodyPr lIns="0" tIns="0" rIns="0" bIns="0" rtlCol="0" anchor="t">
            <a:spAutoFit/>
          </a:bodyPr>
          <a:lstStyle/>
          <a:p>
            <a:pPr algn="ctr">
              <a:lnSpc>
                <a:spcPts val="3071"/>
              </a:lnSpc>
            </a:pPr>
            <a:r>
              <a:rPr lang="en-US" sz="2559" u="sng" spc="204">
                <a:solidFill>
                  <a:srgbClr val="000000"/>
                </a:solidFill>
                <a:latin typeface="Didact Gothic"/>
              </a:rPr>
              <a:t>CONNECTED, ACCEPTING, REASONED, ENGAGED</a:t>
            </a:r>
          </a:p>
          <a:p>
            <a:pPr marL="329455" lvl="1" indent="-164727" algn="l">
              <a:lnSpc>
                <a:spcPts val="3071"/>
              </a:lnSpc>
              <a:buFont typeface="Arial"/>
              <a:buChar char="•"/>
            </a:pPr>
            <a:r>
              <a:rPr lang="en-US" sz="2559" u="sng" spc="204">
                <a:solidFill>
                  <a:srgbClr val="000000"/>
                </a:solidFill>
                <a:latin typeface="Didact Gothic"/>
              </a:rPr>
              <a:t>C</a:t>
            </a:r>
            <a:r>
              <a:rPr lang="en-US" sz="2559" spc="204">
                <a:solidFill>
                  <a:srgbClr val="000000"/>
                </a:solidFill>
                <a:latin typeface="Didact Gothic"/>
              </a:rPr>
              <a:t>onnected to other people or ideas</a:t>
            </a:r>
          </a:p>
          <a:p>
            <a:pPr marL="329455" lvl="1" indent="-164727" algn="l">
              <a:lnSpc>
                <a:spcPts val="3071"/>
              </a:lnSpc>
              <a:buFont typeface="Arial"/>
              <a:buChar char="•"/>
            </a:pPr>
            <a:r>
              <a:rPr lang="en-US" sz="2559" u="sng" spc="204">
                <a:solidFill>
                  <a:srgbClr val="000000"/>
                </a:solidFill>
                <a:latin typeface="Didact Gothic"/>
              </a:rPr>
              <a:t>A</a:t>
            </a:r>
            <a:r>
              <a:rPr lang="en-US" sz="2559" spc="204">
                <a:solidFill>
                  <a:srgbClr val="000000"/>
                </a:solidFill>
                <a:latin typeface="Didact Gothic"/>
              </a:rPr>
              <a:t>daptive to change</a:t>
            </a:r>
          </a:p>
          <a:p>
            <a:pPr marL="329455" lvl="1" indent="-164727" algn="l">
              <a:lnSpc>
                <a:spcPts val="3071"/>
              </a:lnSpc>
              <a:buFont typeface="Arial"/>
              <a:buChar char="•"/>
            </a:pPr>
            <a:r>
              <a:rPr lang="en-US" sz="2559" u="sng" spc="204">
                <a:solidFill>
                  <a:srgbClr val="000000"/>
                </a:solidFill>
                <a:latin typeface="Didact Gothic"/>
              </a:rPr>
              <a:t>R</a:t>
            </a:r>
            <a:r>
              <a:rPr lang="en-US" sz="2559" spc="204">
                <a:solidFill>
                  <a:srgbClr val="000000"/>
                </a:solidFill>
                <a:latin typeface="Didact Gothic"/>
              </a:rPr>
              <a:t>easoned with choices or purpose for growth</a:t>
            </a:r>
          </a:p>
          <a:p>
            <a:pPr marL="329455" lvl="1" indent="-164727" algn="l">
              <a:lnSpc>
                <a:spcPts val="3071"/>
              </a:lnSpc>
              <a:buFont typeface="Arial"/>
              <a:buChar char="•"/>
            </a:pPr>
            <a:r>
              <a:rPr lang="en-US" sz="2559" u="sng" spc="204">
                <a:solidFill>
                  <a:srgbClr val="000000"/>
                </a:solidFill>
                <a:latin typeface="Didact Gothic"/>
              </a:rPr>
              <a:t>E</a:t>
            </a:r>
            <a:r>
              <a:rPr lang="en-US" sz="2559" spc="204">
                <a:solidFill>
                  <a:srgbClr val="000000"/>
                </a:solidFill>
                <a:latin typeface="Didact Gothic"/>
              </a:rPr>
              <a:t>ngaged in mindful living</a:t>
            </a:r>
          </a:p>
          <a:p>
            <a:pPr marL="329455" lvl="1" indent="-164727" algn="l">
              <a:lnSpc>
                <a:spcPts val="3071"/>
              </a:lnSpc>
            </a:pPr>
            <a:endParaRPr lang="en-US" sz="2559" spc="204">
              <a:solidFill>
                <a:srgbClr val="000000"/>
              </a:solidFill>
              <a:latin typeface="Didact Gothic"/>
            </a:endParaRPr>
          </a:p>
        </p:txBody>
      </p:sp>
      <p:sp>
        <p:nvSpPr>
          <p:cNvPr id="4" name="TextBox 4"/>
          <p:cNvSpPr txBox="1"/>
          <p:nvPr/>
        </p:nvSpPr>
        <p:spPr>
          <a:xfrm>
            <a:off x="6455401" y="6939883"/>
            <a:ext cx="3206759" cy="190500"/>
          </a:xfrm>
          <a:prstGeom prst="rect">
            <a:avLst/>
          </a:prstGeom>
        </p:spPr>
        <p:txBody>
          <a:bodyPr lIns="0" tIns="0" rIns="0" bIns="0" rtlCol="0" anchor="t">
            <a:spAutoFit/>
          </a:bodyPr>
          <a:lstStyle/>
          <a:p>
            <a:pPr algn="l">
              <a:lnSpc>
                <a:spcPts val="1536"/>
              </a:lnSpc>
            </a:pPr>
            <a:r>
              <a:rPr lang="en-US" sz="1280" spc="51">
                <a:solidFill>
                  <a:srgbClr val="000000"/>
                </a:solidFill>
                <a:latin typeface="Didact Gothic"/>
              </a:rPr>
              <a:t>© 2020 Kira Mauseth, Ph.D.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7333" y="383858"/>
            <a:ext cx="8395548" cy="695325"/>
          </a:xfrm>
          <a:prstGeom prst="rect">
            <a:avLst/>
          </a:prstGeom>
        </p:spPr>
        <p:txBody>
          <a:bodyPr lIns="0" tIns="0" rIns="0" bIns="0" rtlCol="0" anchor="t">
            <a:spAutoFit/>
          </a:bodyPr>
          <a:lstStyle/>
          <a:p>
            <a:pPr algn="ctr">
              <a:lnSpc>
                <a:spcPts val="5483"/>
              </a:lnSpc>
            </a:pPr>
            <a:r>
              <a:rPr lang="en-US" sz="4569" spc="-114">
                <a:solidFill>
                  <a:srgbClr val="000000"/>
                </a:solidFill>
                <a:latin typeface="Cardo"/>
              </a:rPr>
              <a:t>CARE:             C = CONNECTED</a:t>
            </a:r>
          </a:p>
        </p:txBody>
      </p:sp>
      <p:sp>
        <p:nvSpPr>
          <p:cNvPr id="3" name="TextBox 3"/>
          <p:cNvSpPr txBox="1"/>
          <p:nvPr/>
        </p:nvSpPr>
        <p:spPr>
          <a:xfrm>
            <a:off x="677333" y="1541058"/>
            <a:ext cx="8395548" cy="2286000"/>
          </a:xfrm>
          <a:prstGeom prst="rect">
            <a:avLst/>
          </a:prstGeom>
        </p:spPr>
        <p:txBody>
          <a:bodyPr lIns="0" tIns="0" rIns="0" bIns="0" rtlCol="0" anchor="t">
            <a:spAutoFit/>
          </a:bodyPr>
          <a:lstStyle/>
          <a:p>
            <a:pPr marL="329455" lvl="1" indent="-164727" algn="l">
              <a:lnSpc>
                <a:spcPts val="3071"/>
              </a:lnSpc>
              <a:buFont typeface="Arial"/>
              <a:buChar char="•"/>
            </a:pPr>
            <a:r>
              <a:rPr lang="en-US" sz="2559" spc="204">
                <a:solidFill>
                  <a:srgbClr val="000000"/>
                </a:solidFill>
                <a:latin typeface="Didact Gothic"/>
              </a:rPr>
              <a:t>Connect with other people, ideas, activities, groups or causes that stimulate your personal growth and support you.</a:t>
            </a:r>
          </a:p>
          <a:p>
            <a:pPr marL="329455" lvl="1" indent="-164727" algn="l">
              <a:lnSpc>
                <a:spcPts val="3071"/>
              </a:lnSpc>
              <a:buFont typeface="Arial"/>
              <a:buChar char="•"/>
            </a:pPr>
            <a:r>
              <a:rPr lang="en-US" sz="2559" spc="204">
                <a:solidFill>
                  <a:srgbClr val="000000"/>
                </a:solidFill>
                <a:latin typeface="Didact Gothic"/>
              </a:rPr>
              <a:t>Connections are essential and very meaningful, even if small. </a:t>
            </a:r>
          </a:p>
          <a:p>
            <a:pPr marL="329455" lvl="1" indent="-164727" algn="l">
              <a:lnSpc>
                <a:spcPts val="3071"/>
              </a:lnSpc>
            </a:pPr>
            <a:endParaRPr lang="en-US" sz="2559" spc="204">
              <a:solidFill>
                <a:srgbClr val="000000"/>
              </a:solidFill>
              <a:latin typeface="Didact Gothic"/>
            </a:endParaRPr>
          </a:p>
        </p:txBody>
      </p:sp>
      <p:sp>
        <p:nvSpPr>
          <p:cNvPr id="4" name="TextBox 4"/>
          <p:cNvSpPr txBox="1"/>
          <p:nvPr/>
        </p:nvSpPr>
        <p:spPr>
          <a:xfrm>
            <a:off x="6336285" y="6939883"/>
            <a:ext cx="3325875" cy="190500"/>
          </a:xfrm>
          <a:prstGeom prst="rect">
            <a:avLst/>
          </a:prstGeom>
        </p:spPr>
        <p:txBody>
          <a:bodyPr lIns="0" tIns="0" rIns="0" bIns="0" rtlCol="0" anchor="t">
            <a:spAutoFit/>
          </a:bodyPr>
          <a:lstStyle/>
          <a:p>
            <a:pPr algn="l">
              <a:lnSpc>
                <a:spcPts val="1536"/>
              </a:lnSpc>
            </a:pPr>
            <a:r>
              <a:rPr lang="en-US" sz="1280" spc="51">
                <a:solidFill>
                  <a:srgbClr val="000000"/>
                </a:solidFill>
                <a:latin typeface="Didact Gothic"/>
              </a:rPr>
              <a:t>© 2020 Astrum Health LLC</a:t>
            </a:r>
          </a:p>
        </p:txBody>
      </p:sp>
      <p:sp>
        <p:nvSpPr>
          <p:cNvPr id="5" name="Freeform 5"/>
          <p:cNvSpPr/>
          <p:nvPr/>
        </p:nvSpPr>
        <p:spPr>
          <a:xfrm>
            <a:off x="515262" y="3881587"/>
            <a:ext cx="8723077" cy="3003767"/>
          </a:xfrm>
          <a:custGeom>
            <a:avLst/>
            <a:gdLst/>
            <a:ahLst/>
            <a:cxnLst/>
            <a:rect l="l" t="t" r="r" b="b"/>
            <a:pathLst>
              <a:path w="8723077" h="3003767">
                <a:moveTo>
                  <a:pt x="0" y="0"/>
                </a:moveTo>
                <a:lnTo>
                  <a:pt x="8723076" y="0"/>
                </a:lnTo>
                <a:lnTo>
                  <a:pt x="8723076" y="3003767"/>
                </a:lnTo>
                <a:lnTo>
                  <a:pt x="0" y="3003767"/>
                </a:lnTo>
                <a:lnTo>
                  <a:pt x="0" y="0"/>
                </a:lnTo>
                <a:close/>
              </a:path>
            </a:pathLst>
          </a:custGeom>
          <a:blipFill>
            <a:blip r:embed="rId2"/>
            <a:stretch>
              <a:fillRect t="-68991" b="-2461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7333" y="664974"/>
            <a:ext cx="8395548" cy="666750"/>
          </a:xfrm>
          <a:prstGeom prst="rect">
            <a:avLst/>
          </a:prstGeom>
        </p:spPr>
        <p:txBody>
          <a:bodyPr lIns="0" tIns="0" rIns="0" bIns="0" rtlCol="0" anchor="t">
            <a:spAutoFit/>
          </a:bodyPr>
          <a:lstStyle/>
          <a:p>
            <a:pPr algn="ctr">
              <a:lnSpc>
                <a:spcPts val="5372"/>
              </a:lnSpc>
            </a:pPr>
            <a:r>
              <a:rPr lang="en-US" sz="4477" spc="-111">
                <a:solidFill>
                  <a:srgbClr val="000000"/>
                </a:solidFill>
                <a:latin typeface="Cardo"/>
              </a:rPr>
              <a:t>CARE:                 A = ADAPTIVE </a:t>
            </a:r>
          </a:p>
        </p:txBody>
      </p:sp>
      <p:sp>
        <p:nvSpPr>
          <p:cNvPr id="3" name="TextBox 3"/>
          <p:cNvSpPr txBox="1"/>
          <p:nvPr/>
        </p:nvSpPr>
        <p:spPr>
          <a:xfrm>
            <a:off x="494254" y="2071928"/>
            <a:ext cx="4914349" cy="4229100"/>
          </a:xfrm>
          <a:prstGeom prst="rect">
            <a:avLst/>
          </a:prstGeom>
        </p:spPr>
        <p:txBody>
          <a:bodyPr lIns="0" tIns="0" rIns="0" bIns="0" rtlCol="0" anchor="t">
            <a:spAutoFit/>
          </a:bodyPr>
          <a:lstStyle/>
          <a:p>
            <a:pPr marL="304745" lvl="1" indent="-152373" algn="l">
              <a:lnSpc>
                <a:spcPts val="2841"/>
              </a:lnSpc>
              <a:buFont typeface="Arial"/>
              <a:buChar char="•"/>
            </a:pPr>
            <a:r>
              <a:rPr lang="en-US" sz="2367" spc="189">
                <a:solidFill>
                  <a:srgbClr val="000000"/>
                </a:solidFill>
                <a:latin typeface="Didact Gothic"/>
              </a:rPr>
              <a:t>Adaptive to change and growth.</a:t>
            </a:r>
          </a:p>
          <a:p>
            <a:pPr marL="304745" lvl="1" indent="-152373" algn="l">
              <a:lnSpc>
                <a:spcPts val="2841"/>
              </a:lnSpc>
              <a:buFont typeface="Arial"/>
              <a:buChar char="•"/>
            </a:pPr>
            <a:r>
              <a:rPr lang="en-US" sz="2367" spc="189">
                <a:solidFill>
                  <a:srgbClr val="000000"/>
                </a:solidFill>
                <a:latin typeface="Didact Gothic"/>
              </a:rPr>
              <a:t> Adapting to change, particularly when it is unexpected and / or negative is very difficult. </a:t>
            </a:r>
          </a:p>
          <a:p>
            <a:pPr marL="304745" lvl="1" indent="-152373" algn="l">
              <a:lnSpc>
                <a:spcPts val="2841"/>
              </a:lnSpc>
              <a:buFont typeface="Arial"/>
              <a:buChar char="•"/>
            </a:pPr>
            <a:r>
              <a:rPr lang="en-US" sz="2367" spc="189">
                <a:solidFill>
                  <a:srgbClr val="000000"/>
                </a:solidFill>
                <a:latin typeface="Didact Gothic"/>
              </a:rPr>
              <a:t>Mental and physical health and happiness are associated with the ability to be flexible and adapt to change by adjusting yourself to new situations and circumstances. </a:t>
            </a:r>
          </a:p>
        </p:txBody>
      </p:sp>
      <p:sp>
        <p:nvSpPr>
          <p:cNvPr id="4" name="TextBox 4"/>
          <p:cNvSpPr txBox="1"/>
          <p:nvPr/>
        </p:nvSpPr>
        <p:spPr>
          <a:xfrm>
            <a:off x="6225378" y="6939883"/>
            <a:ext cx="3436782" cy="190500"/>
          </a:xfrm>
          <a:prstGeom prst="rect">
            <a:avLst/>
          </a:prstGeom>
        </p:spPr>
        <p:txBody>
          <a:bodyPr lIns="0" tIns="0" rIns="0" bIns="0" rtlCol="0" anchor="t">
            <a:spAutoFit/>
          </a:bodyPr>
          <a:lstStyle/>
          <a:p>
            <a:pPr algn="l">
              <a:lnSpc>
                <a:spcPts val="1536"/>
              </a:lnSpc>
            </a:pPr>
            <a:r>
              <a:rPr lang="en-US" sz="1280" spc="51">
                <a:solidFill>
                  <a:srgbClr val="000000"/>
                </a:solidFill>
                <a:latin typeface="Didact Gothic"/>
              </a:rPr>
              <a:t>© 2020 Astrum Health LLC</a:t>
            </a:r>
          </a:p>
        </p:txBody>
      </p:sp>
      <p:sp>
        <p:nvSpPr>
          <p:cNvPr id="5" name="Freeform 5"/>
          <p:cNvSpPr/>
          <p:nvPr/>
        </p:nvSpPr>
        <p:spPr>
          <a:xfrm>
            <a:off x="5634287" y="2823268"/>
            <a:ext cx="3930989" cy="2627211"/>
          </a:xfrm>
          <a:custGeom>
            <a:avLst/>
            <a:gdLst/>
            <a:ahLst/>
            <a:cxnLst/>
            <a:rect l="l" t="t" r="r" b="b"/>
            <a:pathLst>
              <a:path w="3930989" h="2627211">
                <a:moveTo>
                  <a:pt x="0" y="0"/>
                </a:moveTo>
                <a:lnTo>
                  <a:pt x="3930989" y="0"/>
                </a:lnTo>
                <a:lnTo>
                  <a:pt x="3930989" y="2627211"/>
                </a:lnTo>
                <a:lnTo>
                  <a:pt x="0" y="2627211"/>
                </a:lnTo>
                <a:lnTo>
                  <a:pt x="0" y="0"/>
                </a:lnTo>
                <a:close/>
              </a:path>
            </a:pathLst>
          </a:custGeom>
          <a:blipFill>
            <a:blip r:embed="rId2"/>
            <a:stretch>
              <a:fillRect l="-109" r="-109"/>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256212" y="1461975"/>
            <a:ext cx="9405948" cy="3429000"/>
          </a:xfrm>
          <a:prstGeom prst="rect">
            <a:avLst/>
          </a:prstGeom>
        </p:spPr>
        <p:txBody>
          <a:bodyPr lIns="0" tIns="0" rIns="0" bIns="0" rtlCol="0" anchor="t">
            <a:spAutoFit/>
          </a:bodyPr>
          <a:lstStyle/>
          <a:p>
            <a:pPr marL="329455" lvl="1" indent="-164727" algn="l">
              <a:lnSpc>
                <a:spcPts val="3071"/>
              </a:lnSpc>
              <a:buFont typeface="Arial"/>
              <a:buChar char="•"/>
            </a:pPr>
            <a:r>
              <a:rPr lang="en-US" sz="2559" spc="204">
                <a:solidFill>
                  <a:srgbClr val="000000"/>
                </a:solidFill>
                <a:latin typeface="Didact Gothic"/>
              </a:rPr>
              <a:t>Use critical thinking to carefully evaluate choices and behaviors.   </a:t>
            </a:r>
          </a:p>
          <a:p>
            <a:pPr marL="329455" lvl="1" indent="-164727" algn="l">
              <a:lnSpc>
                <a:spcPts val="3071"/>
              </a:lnSpc>
              <a:buFont typeface="Arial"/>
              <a:buChar char="•"/>
            </a:pPr>
            <a:r>
              <a:rPr lang="en-US" sz="2559" spc="102">
                <a:solidFill>
                  <a:srgbClr val="000000"/>
                </a:solidFill>
                <a:latin typeface="Didact Gothic"/>
              </a:rPr>
              <a:t>Plan to devote your personal energy towards being the best person you can be, based on the characteristics you would like to develop. Spending energy on behaviors that are inconsistent with who you want to be results in discomfort and unhappiness. </a:t>
            </a:r>
          </a:p>
          <a:p>
            <a:pPr marL="329455" lvl="1" indent="-164727" algn="l">
              <a:lnSpc>
                <a:spcPts val="3071"/>
              </a:lnSpc>
              <a:buFont typeface="Arial"/>
              <a:buChar char="•"/>
            </a:pPr>
            <a:r>
              <a:rPr lang="en-US" sz="2559" spc="204">
                <a:solidFill>
                  <a:srgbClr val="000000"/>
                </a:solidFill>
                <a:latin typeface="Didact Gothic"/>
              </a:rPr>
              <a:t>Spending time identifying your core values can help with this. </a:t>
            </a:r>
          </a:p>
        </p:txBody>
      </p:sp>
      <p:sp>
        <p:nvSpPr>
          <p:cNvPr id="3" name="Freeform 3"/>
          <p:cNvSpPr/>
          <p:nvPr/>
        </p:nvSpPr>
        <p:spPr>
          <a:xfrm>
            <a:off x="2284614" y="4652850"/>
            <a:ext cx="3827382" cy="2382283"/>
          </a:xfrm>
          <a:custGeom>
            <a:avLst/>
            <a:gdLst/>
            <a:ahLst/>
            <a:cxnLst/>
            <a:rect l="l" t="t" r="r" b="b"/>
            <a:pathLst>
              <a:path w="3827382" h="2382283">
                <a:moveTo>
                  <a:pt x="0" y="0"/>
                </a:moveTo>
                <a:lnTo>
                  <a:pt x="3827381" y="0"/>
                </a:lnTo>
                <a:lnTo>
                  <a:pt x="3827381" y="2382283"/>
                </a:lnTo>
                <a:lnTo>
                  <a:pt x="0" y="2382283"/>
                </a:lnTo>
                <a:lnTo>
                  <a:pt x="0" y="0"/>
                </a:lnTo>
                <a:close/>
              </a:path>
            </a:pathLst>
          </a:custGeom>
          <a:blipFill>
            <a:blip r:embed="rId2"/>
            <a:stretch>
              <a:fillRect t="-3570" b="-3570"/>
            </a:stretch>
          </a:blipFill>
        </p:spPr>
      </p:sp>
      <p:sp>
        <p:nvSpPr>
          <p:cNvPr id="4" name="Freeform 4"/>
          <p:cNvSpPr/>
          <p:nvPr/>
        </p:nvSpPr>
        <p:spPr>
          <a:xfrm>
            <a:off x="6240676" y="4652850"/>
            <a:ext cx="3298782" cy="2140085"/>
          </a:xfrm>
          <a:custGeom>
            <a:avLst/>
            <a:gdLst/>
            <a:ahLst/>
            <a:cxnLst/>
            <a:rect l="l" t="t" r="r" b="b"/>
            <a:pathLst>
              <a:path w="3298782" h="2140085">
                <a:moveTo>
                  <a:pt x="0" y="0"/>
                </a:moveTo>
                <a:lnTo>
                  <a:pt x="3298782" y="0"/>
                </a:lnTo>
                <a:lnTo>
                  <a:pt x="3298782" y="2140085"/>
                </a:lnTo>
                <a:lnTo>
                  <a:pt x="0" y="2140085"/>
                </a:lnTo>
                <a:lnTo>
                  <a:pt x="0" y="0"/>
                </a:lnTo>
                <a:close/>
              </a:path>
            </a:pathLst>
          </a:custGeom>
          <a:blipFill>
            <a:blip r:embed="rId3"/>
            <a:stretch>
              <a:fillRect/>
            </a:stretch>
          </a:blipFill>
        </p:spPr>
      </p:sp>
      <p:sp>
        <p:nvSpPr>
          <p:cNvPr id="5" name="Freeform 5"/>
          <p:cNvSpPr/>
          <p:nvPr/>
        </p:nvSpPr>
        <p:spPr>
          <a:xfrm>
            <a:off x="256212" y="4900696"/>
            <a:ext cx="2522985" cy="1892239"/>
          </a:xfrm>
          <a:custGeom>
            <a:avLst/>
            <a:gdLst/>
            <a:ahLst/>
            <a:cxnLst/>
            <a:rect l="l" t="t" r="r" b="b"/>
            <a:pathLst>
              <a:path w="2522985" h="1892239">
                <a:moveTo>
                  <a:pt x="0" y="0"/>
                </a:moveTo>
                <a:lnTo>
                  <a:pt x="2522986" y="0"/>
                </a:lnTo>
                <a:lnTo>
                  <a:pt x="2522986" y="1892239"/>
                </a:lnTo>
                <a:lnTo>
                  <a:pt x="0" y="1892239"/>
                </a:lnTo>
                <a:lnTo>
                  <a:pt x="0" y="0"/>
                </a:lnTo>
                <a:close/>
              </a:path>
            </a:pathLst>
          </a:custGeom>
          <a:blipFill>
            <a:blip r:embed="rId4"/>
            <a:stretch>
              <a:fillRect l="-6179" r="-6179"/>
            </a:stretch>
          </a:blipFill>
        </p:spPr>
      </p:sp>
      <p:sp>
        <p:nvSpPr>
          <p:cNvPr id="6" name="TextBox 6"/>
          <p:cNvSpPr txBox="1"/>
          <p:nvPr/>
        </p:nvSpPr>
        <p:spPr>
          <a:xfrm>
            <a:off x="679026" y="360045"/>
            <a:ext cx="8395548" cy="742950"/>
          </a:xfrm>
          <a:prstGeom prst="rect">
            <a:avLst/>
          </a:prstGeom>
        </p:spPr>
        <p:txBody>
          <a:bodyPr lIns="0" tIns="0" rIns="0" bIns="0" rtlCol="0" anchor="t">
            <a:spAutoFit/>
          </a:bodyPr>
          <a:lstStyle/>
          <a:p>
            <a:pPr algn="ctr">
              <a:lnSpc>
                <a:spcPts val="5887"/>
              </a:lnSpc>
            </a:pPr>
            <a:r>
              <a:rPr lang="en-US" sz="4906" spc="-122">
                <a:solidFill>
                  <a:srgbClr val="000000"/>
                </a:solidFill>
                <a:latin typeface="Cardo"/>
              </a:rPr>
              <a:t>CARE:   		R = REASONED</a:t>
            </a:r>
          </a:p>
        </p:txBody>
      </p:sp>
      <p:sp>
        <p:nvSpPr>
          <p:cNvPr id="7" name="TextBox 7"/>
          <p:cNvSpPr txBox="1"/>
          <p:nvPr/>
        </p:nvSpPr>
        <p:spPr>
          <a:xfrm>
            <a:off x="6456475" y="6939883"/>
            <a:ext cx="3205685" cy="190500"/>
          </a:xfrm>
          <a:prstGeom prst="rect">
            <a:avLst/>
          </a:prstGeom>
        </p:spPr>
        <p:txBody>
          <a:bodyPr lIns="0" tIns="0" rIns="0" bIns="0" rtlCol="0" anchor="t">
            <a:spAutoFit/>
          </a:bodyPr>
          <a:lstStyle/>
          <a:p>
            <a:pPr algn="l">
              <a:lnSpc>
                <a:spcPts val="1536"/>
              </a:lnSpc>
            </a:pPr>
            <a:r>
              <a:rPr lang="en-US" sz="1280" spc="51">
                <a:solidFill>
                  <a:srgbClr val="000000"/>
                </a:solidFill>
                <a:latin typeface="Didact Gothic"/>
              </a:rPr>
              <a:t>© 2020 Astrum Health LLC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7333" y="678469"/>
            <a:ext cx="8395548" cy="666750"/>
          </a:xfrm>
          <a:prstGeom prst="rect">
            <a:avLst/>
          </a:prstGeom>
        </p:spPr>
        <p:txBody>
          <a:bodyPr lIns="0" tIns="0" rIns="0" bIns="0" rtlCol="0" anchor="t">
            <a:spAutoFit/>
          </a:bodyPr>
          <a:lstStyle/>
          <a:p>
            <a:pPr algn="ctr">
              <a:lnSpc>
                <a:spcPts val="5372"/>
              </a:lnSpc>
            </a:pPr>
            <a:r>
              <a:rPr lang="en-US" sz="4477" spc="-111">
                <a:solidFill>
                  <a:srgbClr val="000000"/>
                </a:solidFill>
                <a:latin typeface="Cardo"/>
              </a:rPr>
              <a:t>CARE:                     E = ENGAGED</a:t>
            </a:r>
          </a:p>
        </p:txBody>
      </p:sp>
      <p:sp>
        <p:nvSpPr>
          <p:cNvPr id="3" name="TextBox 3"/>
          <p:cNvSpPr txBox="1"/>
          <p:nvPr/>
        </p:nvSpPr>
        <p:spPr>
          <a:xfrm>
            <a:off x="475945" y="1858393"/>
            <a:ext cx="5163027" cy="4191000"/>
          </a:xfrm>
          <a:prstGeom prst="rect">
            <a:avLst/>
          </a:prstGeom>
        </p:spPr>
        <p:txBody>
          <a:bodyPr lIns="0" tIns="0" rIns="0" bIns="0" rtlCol="0" anchor="t">
            <a:spAutoFit/>
          </a:bodyPr>
          <a:lstStyle/>
          <a:p>
            <a:pPr marL="325336" lvl="1" indent="-162668" algn="l">
              <a:lnSpc>
                <a:spcPts val="3033"/>
              </a:lnSpc>
              <a:buFont typeface="Arial"/>
              <a:buChar char="•"/>
            </a:pPr>
            <a:r>
              <a:rPr lang="en-US" sz="2527" spc="202">
                <a:solidFill>
                  <a:srgbClr val="000000"/>
                </a:solidFill>
                <a:latin typeface="Didact Gothic"/>
              </a:rPr>
              <a:t>Engage actively in mindful living. </a:t>
            </a:r>
          </a:p>
          <a:p>
            <a:pPr marL="325336" lvl="1" indent="-162668" algn="l">
              <a:lnSpc>
                <a:spcPts val="3033"/>
              </a:lnSpc>
              <a:buFont typeface="Arial"/>
              <a:buChar char="•"/>
            </a:pPr>
            <a:r>
              <a:rPr lang="en-US" sz="2527" spc="101">
                <a:solidFill>
                  <a:srgbClr val="000000"/>
                </a:solidFill>
                <a:latin typeface="Didact Gothic"/>
              </a:rPr>
              <a:t>Developing a commitment to a person, idea, group or activity that is bigger than yourself, and using that commitment to find purpose and motivation in your life is an important part of caring for yourself and enjoying mental health. </a:t>
            </a:r>
          </a:p>
          <a:p>
            <a:pPr marL="325336" lvl="1" indent="-162668" algn="l">
              <a:lnSpc>
                <a:spcPts val="3033"/>
              </a:lnSpc>
            </a:pPr>
            <a:endParaRPr lang="en-US" sz="2527" spc="101">
              <a:solidFill>
                <a:srgbClr val="000000"/>
              </a:solidFill>
              <a:latin typeface="Didact Gothic"/>
            </a:endParaRPr>
          </a:p>
        </p:txBody>
      </p:sp>
      <p:sp>
        <p:nvSpPr>
          <p:cNvPr id="4" name="TextBox 4"/>
          <p:cNvSpPr txBox="1"/>
          <p:nvPr/>
        </p:nvSpPr>
        <p:spPr>
          <a:xfrm>
            <a:off x="6404285" y="6892258"/>
            <a:ext cx="3257875" cy="285750"/>
          </a:xfrm>
          <a:prstGeom prst="rect">
            <a:avLst/>
          </a:prstGeom>
        </p:spPr>
        <p:txBody>
          <a:bodyPr lIns="0" tIns="0" rIns="0" bIns="0" rtlCol="0" anchor="t">
            <a:spAutoFit/>
          </a:bodyPr>
          <a:lstStyle/>
          <a:p>
            <a:pPr algn="l">
              <a:lnSpc>
                <a:spcPts val="2304"/>
              </a:lnSpc>
            </a:pPr>
            <a:r>
              <a:rPr lang="en-US" sz="1920" spc="76">
                <a:solidFill>
                  <a:srgbClr val="000000"/>
                </a:solidFill>
                <a:latin typeface="Didact Gothic"/>
              </a:rPr>
              <a:t>© 2020 Astrum Health LLC</a:t>
            </a:r>
          </a:p>
        </p:txBody>
      </p:sp>
      <p:sp>
        <p:nvSpPr>
          <p:cNvPr id="5" name="Freeform 5"/>
          <p:cNvSpPr/>
          <p:nvPr/>
        </p:nvSpPr>
        <p:spPr>
          <a:xfrm>
            <a:off x="6074593" y="2730241"/>
            <a:ext cx="3329229" cy="3329229"/>
          </a:xfrm>
          <a:custGeom>
            <a:avLst/>
            <a:gdLst/>
            <a:ahLst/>
            <a:cxnLst/>
            <a:rect l="l" t="t" r="r" b="b"/>
            <a:pathLst>
              <a:path w="3329229" h="3329229">
                <a:moveTo>
                  <a:pt x="0" y="0"/>
                </a:moveTo>
                <a:lnTo>
                  <a:pt x="3329229" y="0"/>
                </a:lnTo>
                <a:lnTo>
                  <a:pt x="3329229" y="3329229"/>
                </a:lnTo>
                <a:lnTo>
                  <a:pt x="0" y="3329229"/>
                </a:lnTo>
                <a:lnTo>
                  <a:pt x="0" y="0"/>
                </a:lnTo>
                <a:close/>
              </a:path>
            </a:pathLst>
          </a:custGeom>
          <a:blipFill>
            <a:blip r:embed="rId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677333" y="1074224"/>
            <a:ext cx="8395548" cy="1257300"/>
          </a:xfrm>
          <a:prstGeom prst="rect">
            <a:avLst/>
          </a:prstGeom>
        </p:spPr>
        <p:txBody>
          <a:bodyPr lIns="0" tIns="0" rIns="0" bIns="0" rtlCol="0" anchor="t">
            <a:spAutoFit/>
          </a:bodyPr>
          <a:lstStyle/>
          <a:p>
            <a:pPr algn="ctr">
              <a:lnSpc>
                <a:spcPts val="5012"/>
              </a:lnSpc>
            </a:pPr>
            <a:r>
              <a:rPr lang="en-US" sz="4177" spc="-104">
                <a:solidFill>
                  <a:srgbClr val="000000"/>
                </a:solidFill>
                <a:latin typeface="Cardo"/>
              </a:rPr>
              <a:t>BEING SKILLS </a:t>
            </a:r>
          </a:p>
          <a:p>
            <a:pPr algn="ctr">
              <a:lnSpc>
                <a:spcPts val="5012"/>
              </a:lnSpc>
            </a:pPr>
            <a:r>
              <a:rPr lang="en-US" sz="4177" u="sng" spc="-104">
                <a:solidFill>
                  <a:srgbClr val="000000"/>
                </a:solidFill>
                <a:latin typeface="Cardo"/>
              </a:rPr>
              <a:t>CARE</a:t>
            </a:r>
            <a:r>
              <a:rPr lang="en-US" sz="4177" spc="-104">
                <a:solidFill>
                  <a:srgbClr val="000000"/>
                </a:solidFill>
                <a:latin typeface="Cardo"/>
              </a:rPr>
              <a:t> by being:</a:t>
            </a:r>
          </a:p>
        </p:txBody>
      </p:sp>
      <p:sp>
        <p:nvSpPr>
          <p:cNvPr id="3" name="TextBox 3"/>
          <p:cNvSpPr txBox="1"/>
          <p:nvPr/>
        </p:nvSpPr>
        <p:spPr>
          <a:xfrm>
            <a:off x="677333" y="2755517"/>
            <a:ext cx="8395548" cy="2286000"/>
          </a:xfrm>
          <a:prstGeom prst="rect">
            <a:avLst/>
          </a:prstGeom>
        </p:spPr>
        <p:txBody>
          <a:bodyPr lIns="0" tIns="0" rIns="0" bIns="0" rtlCol="0" anchor="t">
            <a:spAutoFit/>
          </a:bodyPr>
          <a:lstStyle/>
          <a:p>
            <a:pPr algn="ctr">
              <a:lnSpc>
                <a:spcPts val="3071"/>
              </a:lnSpc>
            </a:pPr>
            <a:r>
              <a:rPr lang="en-US" sz="2559" u="sng" spc="204">
                <a:solidFill>
                  <a:srgbClr val="000000"/>
                </a:solidFill>
                <a:latin typeface="Didact Gothic"/>
              </a:rPr>
              <a:t>CONNECTED, ACCEPTING, REASONED, ENGAGED</a:t>
            </a:r>
          </a:p>
          <a:p>
            <a:pPr marL="329455" lvl="1" indent="-164727" algn="l">
              <a:lnSpc>
                <a:spcPts val="3071"/>
              </a:lnSpc>
              <a:buFont typeface="Arial"/>
              <a:buChar char="•"/>
            </a:pPr>
            <a:r>
              <a:rPr lang="en-US" sz="2559" u="sng" spc="204">
                <a:solidFill>
                  <a:srgbClr val="000000"/>
                </a:solidFill>
                <a:latin typeface="Didact Gothic"/>
              </a:rPr>
              <a:t>C</a:t>
            </a:r>
            <a:r>
              <a:rPr lang="en-US" sz="2559" spc="204">
                <a:solidFill>
                  <a:srgbClr val="000000"/>
                </a:solidFill>
                <a:latin typeface="Didact Gothic"/>
              </a:rPr>
              <a:t>onnected to other people or ideas</a:t>
            </a:r>
          </a:p>
          <a:p>
            <a:pPr marL="329455" lvl="1" indent="-164727" algn="l">
              <a:lnSpc>
                <a:spcPts val="3071"/>
              </a:lnSpc>
              <a:buFont typeface="Arial"/>
              <a:buChar char="•"/>
            </a:pPr>
            <a:r>
              <a:rPr lang="en-US" sz="2559" u="sng" spc="204">
                <a:solidFill>
                  <a:srgbClr val="000000"/>
                </a:solidFill>
                <a:latin typeface="Didact Gothic"/>
              </a:rPr>
              <a:t>A</a:t>
            </a:r>
            <a:r>
              <a:rPr lang="en-US" sz="2559" spc="204">
                <a:solidFill>
                  <a:srgbClr val="000000"/>
                </a:solidFill>
                <a:latin typeface="Didact Gothic"/>
              </a:rPr>
              <a:t>daptive to change</a:t>
            </a:r>
          </a:p>
          <a:p>
            <a:pPr marL="329455" lvl="1" indent="-164727" algn="l">
              <a:lnSpc>
                <a:spcPts val="3071"/>
              </a:lnSpc>
              <a:buFont typeface="Arial"/>
              <a:buChar char="•"/>
            </a:pPr>
            <a:r>
              <a:rPr lang="en-US" sz="2559" u="sng" spc="204">
                <a:solidFill>
                  <a:srgbClr val="000000"/>
                </a:solidFill>
                <a:latin typeface="Didact Gothic"/>
              </a:rPr>
              <a:t>R</a:t>
            </a:r>
            <a:r>
              <a:rPr lang="en-US" sz="2559" spc="204">
                <a:solidFill>
                  <a:srgbClr val="000000"/>
                </a:solidFill>
                <a:latin typeface="Didact Gothic"/>
              </a:rPr>
              <a:t>easoned with choices or purpose for growth</a:t>
            </a:r>
          </a:p>
          <a:p>
            <a:pPr marL="329455" lvl="1" indent="-164727" algn="l">
              <a:lnSpc>
                <a:spcPts val="3071"/>
              </a:lnSpc>
              <a:buFont typeface="Arial"/>
              <a:buChar char="•"/>
            </a:pPr>
            <a:r>
              <a:rPr lang="en-US" sz="2559" u="sng" spc="204">
                <a:solidFill>
                  <a:srgbClr val="000000"/>
                </a:solidFill>
                <a:latin typeface="Didact Gothic"/>
              </a:rPr>
              <a:t>E</a:t>
            </a:r>
            <a:r>
              <a:rPr lang="en-US" sz="2559" spc="204">
                <a:solidFill>
                  <a:srgbClr val="000000"/>
                </a:solidFill>
                <a:latin typeface="Didact Gothic"/>
              </a:rPr>
              <a:t>ngaged in mindful living</a:t>
            </a:r>
          </a:p>
          <a:p>
            <a:pPr marL="329455" lvl="1" indent="-164727" algn="l">
              <a:lnSpc>
                <a:spcPts val="3071"/>
              </a:lnSpc>
            </a:pPr>
            <a:endParaRPr lang="en-US" sz="2559" spc="204">
              <a:solidFill>
                <a:srgbClr val="000000"/>
              </a:solidFill>
              <a:latin typeface="Didact Gothic"/>
            </a:endParaRPr>
          </a:p>
        </p:txBody>
      </p:sp>
      <p:sp>
        <p:nvSpPr>
          <p:cNvPr id="4" name="TextBox 4"/>
          <p:cNvSpPr txBox="1"/>
          <p:nvPr/>
        </p:nvSpPr>
        <p:spPr>
          <a:xfrm>
            <a:off x="6455401" y="6939883"/>
            <a:ext cx="3206759" cy="190500"/>
          </a:xfrm>
          <a:prstGeom prst="rect">
            <a:avLst/>
          </a:prstGeom>
        </p:spPr>
        <p:txBody>
          <a:bodyPr lIns="0" tIns="0" rIns="0" bIns="0" rtlCol="0" anchor="t">
            <a:spAutoFit/>
          </a:bodyPr>
          <a:lstStyle/>
          <a:p>
            <a:pPr algn="l">
              <a:lnSpc>
                <a:spcPts val="1536"/>
              </a:lnSpc>
            </a:pPr>
            <a:r>
              <a:rPr lang="en-US" sz="1280" spc="51">
                <a:solidFill>
                  <a:srgbClr val="000000"/>
                </a:solidFill>
                <a:latin typeface="Didact Gothic"/>
              </a:rPr>
              <a:t>© 2020 Kira Mauseth, Ph.D.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1774</Words>
  <Application>Microsoft Macintosh PowerPoint</Application>
  <PresentationFormat>Custom</PresentationFormat>
  <Paragraphs>170</Paragraphs>
  <Slides>31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Nunito Light</vt:lpstr>
      <vt:lpstr>Glacial Indifference Bold</vt:lpstr>
      <vt:lpstr>Arial</vt:lpstr>
      <vt:lpstr>Nunito</vt:lpstr>
      <vt:lpstr>Arimo</vt:lpstr>
      <vt:lpstr>Raleway</vt:lpstr>
      <vt:lpstr>Manjari Bold</vt:lpstr>
      <vt:lpstr>Didact Gothic</vt:lpstr>
      <vt:lpstr>TT Smalls Bold</vt:lpstr>
      <vt:lpstr>Manjari Thin</vt:lpstr>
      <vt:lpstr>TT Smalls</vt:lpstr>
      <vt:lpstr>Nunito Bold</vt:lpstr>
      <vt:lpstr>Calibri</vt:lpstr>
      <vt:lpstr>Cardo</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CARE.Skills Model.LearningCommunity.MHTTC.2023.FINAL.pptx</dc:title>
  <cp:lastModifiedBy>Kira Mauseth</cp:lastModifiedBy>
  <cp:revision>2</cp:revision>
  <dcterms:created xsi:type="dcterms:W3CDTF">2006-08-16T00:00:00Z</dcterms:created>
  <dcterms:modified xsi:type="dcterms:W3CDTF">2023-11-14T17:31:33Z</dcterms:modified>
  <dc:identifier>DAFyTCjOPiE</dc:identifier>
</cp:coreProperties>
</file>