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8" r:id="rId4"/>
    <p:sldMasterId id="2147483720" r:id="rId5"/>
  </p:sldMasterIdLst>
  <p:notesMasterIdLst>
    <p:notesMasterId r:id="rId37"/>
  </p:notesMasterIdLst>
  <p:sldIdLst>
    <p:sldId id="391" r:id="rId6"/>
    <p:sldId id="539" r:id="rId7"/>
    <p:sldId id="283" r:id="rId8"/>
    <p:sldId id="284" r:id="rId9"/>
    <p:sldId id="538" r:id="rId10"/>
    <p:sldId id="495" r:id="rId11"/>
    <p:sldId id="280" r:id="rId12"/>
    <p:sldId id="274" r:id="rId13"/>
    <p:sldId id="303" r:id="rId14"/>
    <p:sldId id="305" r:id="rId15"/>
    <p:sldId id="299" r:id="rId16"/>
    <p:sldId id="300" r:id="rId17"/>
    <p:sldId id="541" r:id="rId18"/>
    <p:sldId id="297" r:id="rId19"/>
    <p:sldId id="558" r:id="rId20"/>
    <p:sldId id="272" r:id="rId21"/>
    <p:sldId id="467" r:id="rId22"/>
    <p:sldId id="471" r:id="rId23"/>
    <p:sldId id="259" r:id="rId24"/>
    <p:sldId id="260" r:id="rId25"/>
    <p:sldId id="261" r:id="rId26"/>
    <p:sldId id="262" r:id="rId27"/>
    <p:sldId id="555" r:id="rId28"/>
    <p:sldId id="568" r:id="rId29"/>
    <p:sldId id="565" r:id="rId30"/>
    <p:sldId id="559" r:id="rId31"/>
    <p:sldId id="564" r:id="rId32"/>
    <p:sldId id="566" r:id="rId33"/>
    <p:sldId id="567" r:id="rId34"/>
    <p:sldId id="268" r:id="rId35"/>
    <p:sldId id="54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dia Ornelas" initials="IO" lastIdx="7" clrIdx="0">
    <p:extLst>
      <p:ext uri="{19B8F6BF-5375-455C-9EA6-DF929625EA0E}">
        <p15:presenceInfo xmlns:p15="http://schemas.microsoft.com/office/powerpoint/2012/main" userId="S-1-5-21-1644785158-4065938388-3904841510-11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0" autoAdjust="0"/>
    <p:restoredTop sz="91667" autoAdjust="0"/>
  </p:normalViewPr>
  <p:slideViewPr>
    <p:cSldViewPr snapToGrid="0">
      <p:cViewPr varScale="1">
        <p:scale>
          <a:sx n="76" d="100"/>
          <a:sy n="76" d="100"/>
        </p:scale>
        <p:origin x="3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file:///\\Users\akhn\Dropbox\ALMA\AA.Data_analysis\Quantitative\Aim2paper\Data_analysis\Graphs%20for%20Aim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khn\Dropbox\ALMA\AA.Data_analysis\Quantitative\Aim2paper\Data_analysis\Graphs%20for%20Aim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khn\Dropbox\ALMA\AA.Data_analysis\Quantitative\Aim2paper\Data_analysis\Graphs%20for%20Aim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khn\Dropbox\ALMA\AA.Data_analysis\Quantitative\Aim2paper\Data_analysis\Graphs%20for%20Aim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khn\Dropbox\ALMA\AA.Data_analysis\Quantitative\Aim2paper\Data_analysis\Graphs%20for%20Aim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khn\Dropbox\ALMA\AA.Data_analysis\Quantitative\Aim2paper\Data_analysis\Graphs%20for%20Aim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'PHQ-9'!$B$2</c:f>
              <c:strCache>
                <c:ptCount val="1"/>
                <c:pt idx="0">
                  <c:v>Intervention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531222502333003E-2"/>
                  <c:y val="-0.1033451924608670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CA-5E4F-9651-A7023EC5AF62}"/>
                </c:ext>
              </c:extLst>
            </c:dLbl>
            <c:dLbl>
              <c:idx val="1"/>
              <c:layout>
                <c:manualLayout>
                  <c:x val="-4.531222502333003E-2"/>
                  <c:y val="0.1033968578813445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CA-5E4F-9651-A7023EC5AF62}"/>
                </c:ext>
              </c:extLst>
            </c:dLbl>
            <c:dLbl>
              <c:idx val="2"/>
              <c:layout>
                <c:manualLayout>
                  <c:x val="-4.531222502333003E-2"/>
                  <c:y val="0.1079017955168766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CA-5E4F-9651-A7023EC5AF6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'PHQ-9'!$D$28:$D$30</c:f>
                <c:numCache>
                  <c:formatCode>General</c:formatCode>
                  <c:ptCount val="3"/>
                  <c:pt idx="0">
                    <c:v>0.90918849999999996</c:v>
                  </c:pt>
                  <c:pt idx="1">
                    <c:v>0.90529949999999992</c:v>
                  </c:pt>
                  <c:pt idx="2">
                    <c:v>0.99018300000000004</c:v>
                  </c:pt>
                </c:numCache>
              </c:numRef>
            </c:plus>
            <c:minus>
              <c:numRef>
                <c:f>'PHQ-9'!$D$28:$D$30</c:f>
                <c:numCache>
                  <c:formatCode>General</c:formatCode>
                  <c:ptCount val="3"/>
                  <c:pt idx="0">
                    <c:v>0.90918849999999996</c:v>
                  </c:pt>
                  <c:pt idx="1">
                    <c:v>0.90529949999999992</c:v>
                  </c:pt>
                  <c:pt idx="2">
                    <c:v>0.99018300000000004</c:v>
                  </c:pt>
                </c:numCache>
              </c:numRef>
            </c:minus>
            <c:spPr>
              <a:noFill/>
              <a:ln w="9525">
                <a:solidFill>
                  <a:schemeClr val="tx1">
                    <a:lumMod val="65000"/>
                    <a:lumOff val="35000"/>
                  </a:schemeClr>
                </a:solidFill>
                <a:round/>
              </a:ln>
              <a:effectLst/>
            </c:spPr>
          </c:errBars>
          <c:cat>
            <c:strRef>
              <c:f>'PHQ-9'!$A$3:$A$5</c:f>
              <c:strCache>
                <c:ptCount val="3"/>
                <c:pt idx="0">
                  <c:v>Baseline (T0)</c:v>
                </c:pt>
                <c:pt idx="1">
                  <c:v>Post-intervention (T1)</c:v>
                </c:pt>
                <c:pt idx="2">
                  <c:v>Follow-up (T2)</c:v>
                </c:pt>
              </c:strCache>
            </c:strRef>
          </c:cat>
          <c:val>
            <c:numRef>
              <c:f>'PHQ-9'!$B$3:$B$5</c:f>
              <c:numCache>
                <c:formatCode>0.00</c:formatCode>
                <c:ptCount val="3"/>
                <c:pt idx="0">
                  <c:v>7.01</c:v>
                </c:pt>
                <c:pt idx="1">
                  <c:v>4.96</c:v>
                </c:pt>
                <c:pt idx="2">
                  <c:v>5.19</c:v>
                </c:pt>
              </c:numCache>
            </c:numRef>
          </c:val>
          <c:smooth val="0"/>
          <c:extLst>
            <c:ext xmlns:c16="http://schemas.microsoft.com/office/drawing/2014/chart" uri="{C3380CC4-5D6E-409C-BE32-E72D297353CC}">
              <c16:uniqueId val="{00000003-07CA-5E4F-9651-A7023EC5AF62}"/>
            </c:ext>
          </c:extLst>
        </c:ser>
        <c:ser>
          <c:idx val="1"/>
          <c:order val="1"/>
          <c:tx>
            <c:strRef>
              <c:f>'PHQ-9'!$C$2</c:f>
              <c:strCache>
                <c:ptCount val="1"/>
                <c:pt idx="0">
                  <c:v>Comparison Group</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4.531222502333003E-2"/>
                  <c:y val="0.1125620882014836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CA-5E4F-9651-A7023EC5AF62}"/>
                </c:ext>
              </c:extLst>
            </c:dLbl>
            <c:dLbl>
              <c:idx val="1"/>
              <c:layout>
                <c:manualLayout>
                  <c:x val="-4.531222502333003E-2"/>
                  <c:y val="-0.1352414138529344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CA-5E4F-9651-A7023EC5AF62}"/>
                </c:ext>
              </c:extLst>
            </c:dLbl>
            <c:dLbl>
              <c:idx val="2"/>
              <c:layout>
                <c:manualLayout>
                  <c:x val="-4.531222502333003E-2"/>
                  <c:y val="-0.1444583095935509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CA-5E4F-9651-A7023EC5AF6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'PHQ-9'!$D$25:$D$27</c:f>
                <c:numCache>
                  <c:formatCode>General</c:formatCode>
                  <c:ptCount val="3"/>
                  <c:pt idx="0">
                    <c:v>0.85392950000000001</c:v>
                  </c:pt>
                  <c:pt idx="1">
                    <c:v>1.0659770000000002</c:v>
                  </c:pt>
                  <c:pt idx="2">
                    <c:v>1.0445495</c:v>
                  </c:pt>
                </c:numCache>
              </c:numRef>
            </c:plus>
            <c:minus>
              <c:numRef>
                <c:f>'PHQ-9'!$D$25:$D$27</c:f>
                <c:numCache>
                  <c:formatCode>General</c:formatCode>
                  <c:ptCount val="3"/>
                  <c:pt idx="0">
                    <c:v>0.85392950000000001</c:v>
                  </c:pt>
                  <c:pt idx="1">
                    <c:v>1.0659770000000002</c:v>
                  </c:pt>
                  <c:pt idx="2">
                    <c:v>1.0445495</c:v>
                  </c:pt>
                </c:numCache>
              </c:numRef>
            </c:minus>
            <c:spPr>
              <a:noFill/>
              <a:ln w="9525">
                <a:solidFill>
                  <a:schemeClr val="tx1">
                    <a:lumMod val="65000"/>
                    <a:lumOff val="35000"/>
                  </a:schemeClr>
                </a:solidFill>
                <a:round/>
              </a:ln>
              <a:effectLst/>
            </c:spPr>
          </c:errBars>
          <c:cat>
            <c:strRef>
              <c:f>'PHQ-9'!$A$3:$A$5</c:f>
              <c:strCache>
                <c:ptCount val="3"/>
                <c:pt idx="0">
                  <c:v>Baseline (T0)</c:v>
                </c:pt>
                <c:pt idx="1">
                  <c:v>Post-intervention (T1)</c:v>
                </c:pt>
                <c:pt idx="2">
                  <c:v>Follow-up (T2)</c:v>
                </c:pt>
              </c:strCache>
            </c:strRef>
          </c:cat>
          <c:val>
            <c:numRef>
              <c:f>'PHQ-9'!$C$3:$C$5</c:f>
              <c:numCache>
                <c:formatCode>0.00</c:formatCode>
                <c:ptCount val="3"/>
                <c:pt idx="0">
                  <c:v>6.61</c:v>
                </c:pt>
                <c:pt idx="1">
                  <c:v>6.39</c:v>
                </c:pt>
                <c:pt idx="2">
                  <c:v>6.31</c:v>
                </c:pt>
              </c:numCache>
            </c:numRef>
          </c:val>
          <c:smooth val="0"/>
          <c:extLst>
            <c:ext xmlns:c16="http://schemas.microsoft.com/office/drawing/2014/chart" uri="{C3380CC4-5D6E-409C-BE32-E72D297353CC}">
              <c16:uniqueId val="{00000007-07CA-5E4F-9651-A7023EC5AF62}"/>
            </c:ext>
          </c:extLst>
        </c:ser>
        <c:dLbls>
          <c:dLblPos val="ctr"/>
          <c:showLegendKey val="0"/>
          <c:showVal val="1"/>
          <c:showCatName val="0"/>
          <c:showSerName val="0"/>
          <c:showPercent val="0"/>
          <c:showBubbleSize val="0"/>
        </c:dLbls>
        <c:marker val="1"/>
        <c:smooth val="0"/>
        <c:axId val="1482153120"/>
        <c:axId val="1460047056"/>
      </c:lineChart>
      <c:catAx>
        <c:axId val="1482153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1460047056"/>
        <c:crosses val="autoZero"/>
        <c:auto val="1"/>
        <c:lblAlgn val="ctr"/>
        <c:lblOffset val="100"/>
        <c:noMultiLvlLbl val="0"/>
      </c:catAx>
      <c:valAx>
        <c:axId val="1460047056"/>
        <c:scaling>
          <c:orientation val="minMax"/>
          <c:max val="10"/>
        </c:scaling>
        <c:delete val="0"/>
        <c:axPos val="l"/>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821531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718610208958885E-2"/>
          <c:y val="0.16152988074136126"/>
          <c:w val="0.87114909877180846"/>
          <c:h val="0.69014117822864329"/>
        </c:manualLayout>
      </c:layout>
      <c:lineChart>
        <c:grouping val="standard"/>
        <c:varyColors val="0"/>
        <c:ser>
          <c:idx val="0"/>
          <c:order val="0"/>
          <c:tx>
            <c:strRef>
              <c:f>GAD!$B$2</c:f>
              <c:strCache>
                <c:ptCount val="1"/>
                <c:pt idx="0">
                  <c:v>Intervention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2.9487287770329162E-2"/>
                  <c:y val="0.1109336723534557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43-144B-B1BB-241F6052CE8A}"/>
                </c:ext>
              </c:extLst>
            </c:dLbl>
            <c:dLbl>
              <c:idx val="1"/>
              <c:layout>
                <c:manualLayout>
                  <c:x val="-3.3910598618499016E-2"/>
                  <c:y val="9.7044783464566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43-144B-B1BB-241F6052CE8A}"/>
                </c:ext>
              </c:extLst>
            </c:dLbl>
            <c:dLbl>
              <c:idx val="2"/>
              <c:layout>
                <c:manualLayout>
                  <c:x val="-3.3910598618499016E-2"/>
                  <c:y val="0.1052851596675415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43-144B-B1BB-241F6052CE8A}"/>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GAD!$D$17:$D$19</c:f>
                <c:numCache>
                  <c:formatCode>General</c:formatCode>
                  <c:ptCount val="3"/>
                  <c:pt idx="0">
                    <c:v>0.88415050000000006</c:v>
                  </c:pt>
                  <c:pt idx="1">
                    <c:v>0.75300850000000019</c:v>
                  </c:pt>
                  <c:pt idx="2">
                    <c:v>0.81924950000000019</c:v>
                  </c:pt>
                </c:numCache>
              </c:numRef>
            </c:plus>
            <c:minus>
              <c:numRef>
                <c:f>GAD!$D$17:$D$19</c:f>
                <c:numCache>
                  <c:formatCode>General</c:formatCode>
                  <c:ptCount val="3"/>
                  <c:pt idx="0">
                    <c:v>0.88415050000000006</c:v>
                  </c:pt>
                  <c:pt idx="1">
                    <c:v>0.75300850000000019</c:v>
                  </c:pt>
                  <c:pt idx="2">
                    <c:v>0.81924950000000019</c:v>
                  </c:pt>
                </c:numCache>
              </c:numRef>
            </c:minus>
            <c:spPr>
              <a:noFill/>
              <a:ln w="9525">
                <a:solidFill>
                  <a:schemeClr val="tx1">
                    <a:lumMod val="65000"/>
                    <a:lumOff val="35000"/>
                  </a:schemeClr>
                </a:solidFill>
                <a:round/>
              </a:ln>
              <a:effectLst/>
            </c:spPr>
          </c:errBars>
          <c:cat>
            <c:strRef>
              <c:f>GAD!$A$3:$A$5</c:f>
              <c:strCache>
                <c:ptCount val="3"/>
                <c:pt idx="0">
                  <c:v>Baseline (T0)</c:v>
                </c:pt>
                <c:pt idx="1">
                  <c:v>Post-intervention (T1)</c:v>
                </c:pt>
                <c:pt idx="2">
                  <c:v>Follow-up (T2)</c:v>
                </c:pt>
              </c:strCache>
            </c:strRef>
          </c:cat>
          <c:val>
            <c:numRef>
              <c:f>GAD!$B$3:$B$5</c:f>
              <c:numCache>
                <c:formatCode>0.00</c:formatCode>
                <c:ptCount val="3"/>
                <c:pt idx="0">
                  <c:v>6.71</c:v>
                </c:pt>
                <c:pt idx="1">
                  <c:v>4.09</c:v>
                </c:pt>
                <c:pt idx="2">
                  <c:v>4.3</c:v>
                </c:pt>
              </c:numCache>
            </c:numRef>
          </c:val>
          <c:smooth val="0"/>
          <c:extLst>
            <c:ext xmlns:c16="http://schemas.microsoft.com/office/drawing/2014/chart" uri="{C3380CC4-5D6E-409C-BE32-E72D297353CC}">
              <c16:uniqueId val="{00000003-AD43-144B-B1BB-241F6052CE8A}"/>
            </c:ext>
          </c:extLst>
        </c:ser>
        <c:ser>
          <c:idx val="1"/>
          <c:order val="1"/>
          <c:tx>
            <c:strRef>
              <c:f>GAD!$C$2</c:f>
              <c:strCache>
                <c:ptCount val="1"/>
                <c:pt idx="0">
                  <c:v>Comparison Group</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3.1698943194414089E-2"/>
                  <c:y val="-9.83407152230971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43-144B-B1BB-241F6052CE8A}"/>
                </c:ext>
              </c:extLst>
            </c:dLbl>
            <c:dLbl>
              <c:idx val="1"/>
              <c:layout>
                <c:manualLayout>
                  <c:x val="-3.1698943194414173E-2"/>
                  <c:y val="-0.105701552930883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43-144B-B1BB-241F6052CE8A}"/>
                </c:ext>
              </c:extLst>
            </c:dLbl>
            <c:dLbl>
              <c:idx val="2"/>
              <c:layout>
                <c:manualLayout>
                  <c:x val="-3.6122254042583943E-2"/>
                  <c:y val="-0.1035255358705162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D43-144B-B1BB-241F6052CE8A}"/>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GAD!$D$14:$D$16</c:f>
                <c:numCache>
                  <c:formatCode>General</c:formatCode>
                  <c:ptCount val="3"/>
                  <c:pt idx="0">
                    <c:v>0.84745250000000016</c:v>
                  </c:pt>
                  <c:pt idx="1">
                    <c:v>0.89356650000000037</c:v>
                  </c:pt>
                  <c:pt idx="2">
                    <c:v>0.9192475</c:v>
                  </c:pt>
                </c:numCache>
              </c:numRef>
            </c:plus>
            <c:minus>
              <c:numRef>
                <c:f>GAD!$D$14:$D$16</c:f>
                <c:numCache>
                  <c:formatCode>General</c:formatCode>
                  <c:ptCount val="3"/>
                  <c:pt idx="0">
                    <c:v>0.84745250000000016</c:v>
                  </c:pt>
                  <c:pt idx="1">
                    <c:v>0.89356650000000037</c:v>
                  </c:pt>
                  <c:pt idx="2">
                    <c:v>0.9192475</c:v>
                  </c:pt>
                </c:numCache>
              </c:numRef>
            </c:minus>
            <c:spPr>
              <a:noFill/>
              <a:ln w="9525">
                <a:solidFill>
                  <a:schemeClr val="tx1">
                    <a:lumMod val="65000"/>
                    <a:lumOff val="35000"/>
                  </a:schemeClr>
                </a:solidFill>
                <a:round/>
              </a:ln>
              <a:effectLst/>
            </c:spPr>
          </c:errBars>
          <c:cat>
            <c:strRef>
              <c:f>GAD!$A$3:$A$5</c:f>
              <c:strCache>
                <c:ptCount val="3"/>
                <c:pt idx="0">
                  <c:v>Baseline (T0)</c:v>
                </c:pt>
                <c:pt idx="1">
                  <c:v>Post-intervention (T1)</c:v>
                </c:pt>
                <c:pt idx="2">
                  <c:v>Follow-up (T2)</c:v>
                </c:pt>
              </c:strCache>
            </c:strRef>
          </c:cat>
          <c:val>
            <c:numRef>
              <c:f>GAD!$C$3:$C$5</c:f>
              <c:numCache>
                <c:formatCode>0.00</c:formatCode>
                <c:ptCount val="3"/>
                <c:pt idx="0">
                  <c:v>7.02</c:v>
                </c:pt>
                <c:pt idx="1">
                  <c:v>5.56</c:v>
                </c:pt>
                <c:pt idx="2">
                  <c:v>5.35</c:v>
                </c:pt>
              </c:numCache>
            </c:numRef>
          </c:val>
          <c:smooth val="0"/>
          <c:extLst>
            <c:ext xmlns:c16="http://schemas.microsoft.com/office/drawing/2014/chart" uri="{C3380CC4-5D6E-409C-BE32-E72D297353CC}">
              <c16:uniqueId val="{00000007-AD43-144B-B1BB-241F6052CE8A}"/>
            </c:ext>
          </c:extLst>
        </c:ser>
        <c:dLbls>
          <c:dLblPos val="ctr"/>
          <c:showLegendKey val="0"/>
          <c:showVal val="1"/>
          <c:showCatName val="0"/>
          <c:showSerName val="0"/>
          <c:showPercent val="0"/>
          <c:showBubbleSize val="0"/>
        </c:dLbls>
        <c:marker val="1"/>
        <c:smooth val="0"/>
        <c:axId val="882439008"/>
        <c:axId val="804711792"/>
      </c:lineChart>
      <c:catAx>
        <c:axId val="882439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804711792"/>
        <c:crosses val="autoZero"/>
        <c:auto val="1"/>
        <c:lblAlgn val="ctr"/>
        <c:lblOffset val="100"/>
        <c:noMultiLvlLbl val="0"/>
      </c:catAx>
      <c:valAx>
        <c:axId val="804711792"/>
        <c:scaling>
          <c:orientation val="minMax"/>
          <c:max val="10"/>
        </c:scaling>
        <c:delete val="0"/>
        <c:axPos val="l"/>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24390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'In-person'!$B$2</c:f>
              <c:strCache>
                <c:ptCount val="1"/>
                <c:pt idx="0">
                  <c:v>Intervention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5746638141475233E-2"/>
                  <c:y val="0.129457378510050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3E-2B42-9DD9-3DB5920E28E0}"/>
                </c:ext>
              </c:extLst>
            </c:dLbl>
            <c:dLbl>
              <c:idx val="1"/>
              <c:layout>
                <c:manualLayout>
                  <c:x val="-4.5746638141475185E-2"/>
                  <c:y val="0.1259887337185814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3E-2B42-9DD9-3DB5920E28E0}"/>
                </c:ext>
              </c:extLst>
            </c:dLbl>
            <c:dLbl>
              <c:idx val="2"/>
              <c:layout>
                <c:manualLayout>
                  <c:x val="-4.5746638141475185E-2"/>
                  <c:y val="0.1353406387475552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3E-2B42-9DD9-3DB5920E28E0}"/>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'In-person'!$D$12:$D$14</c:f>
                <c:numCache>
                  <c:formatCode>General</c:formatCode>
                  <c:ptCount val="3"/>
                  <c:pt idx="0">
                    <c:v>1.1898820000000003</c:v>
                  </c:pt>
                  <c:pt idx="1">
                    <c:v>1.110214</c:v>
                  </c:pt>
                  <c:pt idx="2">
                    <c:v>1.3297724999999998</c:v>
                  </c:pt>
                </c:numCache>
              </c:numRef>
            </c:plus>
            <c:minus>
              <c:numRef>
                <c:f>'In-person'!$D$12:$D$14</c:f>
                <c:numCache>
                  <c:formatCode>General</c:formatCode>
                  <c:ptCount val="3"/>
                  <c:pt idx="0">
                    <c:v>1.1898820000000003</c:v>
                  </c:pt>
                  <c:pt idx="1">
                    <c:v>1.110214</c:v>
                  </c:pt>
                  <c:pt idx="2">
                    <c:v>1.3297724999999998</c:v>
                  </c:pt>
                </c:numCache>
              </c:numRef>
            </c:minus>
            <c:spPr>
              <a:noFill/>
              <a:ln w="9525">
                <a:solidFill>
                  <a:schemeClr val="tx1">
                    <a:lumMod val="65000"/>
                    <a:lumOff val="35000"/>
                  </a:schemeClr>
                </a:solidFill>
                <a:round/>
              </a:ln>
              <a:effectLst/>
            </c:spPr>
          </c:errBars>
          <c:cat>
            <c:strRef>
              <c:f>'In-person'!$A$3:$A$5</c:f>
              <c:strCache>
                <c:ptCount val="3"/>
                <c:pt idx="0">
                  <c:v>Baseline (T0)</c:v>
                </c:pt>
                <c:pt idx="1">
                  <c:v>Post-intervention (T1)</c:v>
                </c:pt>
                <c:pt idx="2">
                  <c:v>Follow-up (T2)</c:v>
                </c:pt>
              </c:strCache>
            </c:strRef>
          </c:cat>
          <c:val>
            <c:numRef>
              <c:f>'In-person'!$B$3:$B$5</c:f>
              <c:numCache>
                <c:formatCode>General</c:formatCode>
                <c:ptCount val="3"/>
                <c:pt idx="0">
                  <c:v>6.67</c:v>
                </c:pt>
                <c:pt idx="1">
                  <c:v>4.25</c:v>
                </c:pt>
                <c:pt idx="2">
                  <c:v>4.9400000000000004</c:v>
                </c:pt>
              </c:numCache>
            </c:numRef>
          </c:val>
          <c:smooth val="0"/>
          <c:extLst>
            <c:ext xmlns:c16="http://schemas.microsoft.com/office/drawing/2014/chart" uri="{C3380CC4-5D6E-409C-BE32-E72D297353CC}">
              <c16:uniqueId val="{00000003-E23E-2B42-9DD9-3DB5920E28E0}"/>
            </c:ext>
          </c:extLst>
        </c:ser>
        <c:ser>
          <c:idx val="1"/>
          <c:order val="1"/>
          <c:tx>
            <c:strRef>
              <c:f>'In-person'!$C$2</c:f>
              <c:strCache>
                <c:ptCount val="1"/>
                <c:pt idx="0">
                  <c:v>Comparison Group</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4.5746638141475233E-2"/>
                  <c:y val="-0.1306646862330684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3E-2B42-9DD9-3DB5920E28E0}"/>
                </c:ext>
              </c:extLst>
            </c:dLbl>
            <c:dLbl>
              <c:idx val="1"/>
              <c:layout>
                <c:manualLayout>
                  <c:x val="-4.5746638141475185E-2"/>
                  <c:y val="-0.156909920734556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3E-2B42-9DD9-3DB5920E28E0}"/>
                </c:ext>
              </c:extLst>
            </c:dLbl>
            <c:dLbl>
              <c:idx val="2"/>
              <c:layout>
                <c:manualLayout>
                  <c:x val="-4.5746638141475185E-2"/>
                  <c:y val="-0.156909920734556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3E-2B42-9DD9-3DB5920E28E0}"/>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'In-person'!$D$9:$D$11</c:f>
                <c:numCache>
                  <c:formatCode>General</c:formatCode>
                  <c:ptCount val="3"/>
                  <c:pt idx="0">
                    <c:v>1.2068525000000005</c:v>
                  </c:pt>
                  <c:pt idx="1">
                    <c:v>1.391324</c:v>
                  </c:pt>
                  <c:pt idx="2">
                    <c:v>1.6810530000000004</c:v>
                  </c:pt>
                </c:numCache>
              </c:numRef>
            </c:plus>
            <c:minus>
              <c:numRef>
                <c:f>'In-person'!$D$9:$D$11</c:f>
                <c:numCache>
                  <c:formatCode>General</c:formatCode>
                  <c:ptCount val="3"/>
                  <c:pt idx="0">
                    <c:v>1.2068525000000005</c:v>
                  </c:pt>
                  <c:pt idx="1">
                    <c:v>1.391324</c:v>
                  </c:pt>
                  <c:pt idx="2">
                    <c:v>1.6810530000000004</c:v>
                  </c:pt>
                </c:numCache>
              </c:numRef>
            </c:minus>
            <c:spPr>
              <a:noFill/>
              <a:ln w="9525">
                <a:solidFill>
                  <a:schemeClr val="tx1">
                    <a:lumMod val="65000"/>
                    <a:lumOff val="35000"/>
                  </a:schemeClr>
                </a:solidFill>
                <a:round/>
              </a:ln>
              <a:effectLst/>
            </c:spPr>
          </c:errBars>
          <c:cat>
            <c:strRef>
              <c:f>'In-person'!$A$3:$A$5</c:f>
              <c:strCache>
                <c:ptCount val="3"/>
                <c:pt idx="0">
                  <c:v>Baseline (T0)</c:v>
                </c:pt>
                <c:pt idx="1">
                  <c:v>Post-intervention (T1)</c:v>
                </c:pt>
                <c:pt idx="2">
                  <c:v>Follow-up (T2)</c:v>
                </c:pt>
              </c:strCache>
            </c:strRef>
          </c:cat>
          <c:val>
            <c:numRef>
              <c:f>'In-person'!$C$3:$C$5</c:f>
              <c:numCache>
                <c:formatCode>General</c:formatCode>
                <c:ptCount val="3"/>
                <c:pt idx="0">
                  <c:v>7.22</c:v>
                </c:pt>
                <c:pt idx="1">
                  <c:v>5.82</c:v>
                </c:pt>
                <c:pt idx="2">
                  <c:v>6.36</c:v>
                </c:pt>
              </c:numCache>
            </c:numRef>
          </c:val>
          <c:smooth val="0"/>
          <c:extLst>
            <c:ext xmlns:c16="http://schemas.microsoft.com/office/drawing/2014/chart" uri="{C3380CC4-5D6E-409C-BE32-E72D297353CC}">
              <c16:uniqueId val="{00000007-E23E-2B42-9DD9-3DB5920E28E0}"/>
            </c:ext>
          </c:extLst>
        </c:ser>
        <c:dLbls>
          <c:dLblPos val="ctr"/>
          <c:showLegendKey val="0"/>
          <c:showVal val="1"/>
          <c:showCatName val="0"/>
          <c:showSerName val="0"/>
          <c:showPercent val="0"/>
          <c:showBubbleSize val="0"/>
        </c:dLbls>
        <c:marker val="1"/>
        <c:smooth val="0"/>
        <c:axId val="1939913408"/>
        <c:axId val="1940158768"/>
      </c:lineChart>
      <c:catAx>
        <c:axId val="1939913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mn-lt"/>
                <a:ea typeface="+mn-ea"/>
                <a:cs typeface="+mn-cs"/>
              </a:defRPr>
            </a:pPr>
            <a:endParaRPr lang="en-US"/>
          </a:p>
        </c:txPr>
        <c:crossAx val="1940158768"/>
        <c:crosses val="autoZero"/>
        <c:auto val="1"/>
        <c:lblAlgn val="ctr"/>
        <c:lblOffset val="100"/>
        <c:noMultiLvlLbl val="0"/>
      </c:catAx>
      <c:valAx>
        <c:axId val="1940158768"/>
        <c:scaling>
          <c:orientation val="minMax"/>
          <c:max val="10"/>
        </c:scaling>
        <c:delete val="0"/>
        <c:axPos val="l"/>
        <c:numFmt formatCode="#,##0.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39913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531496062992E-2"/>
          <c:y val="0.1568292505103529"/>
          <c:w val="0.88389129483814521"/>
          <c:h val="0.73577136191309422"/>
        </c:manualLayout>
      </c:layout>
      <c:lineChart>
        <c:grouping val="standard"/>
        <c:varyColors val="0"/>
        <c:ser>
          <c:idx val="0"/>
          <c:order val="0"/>
          <c:tx>
            <c:strRef>
              <c:f>Online!$B$2</c:f>
              <c:strCache>
                <c:ptCount val="1"/>
                <c:pt idx="0">
                  <c:v>Intervention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0208512706614366E-2"/>
                  <c:y val="-0.154232940856160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77-C842-8146-561AFB510BCA}"/>
                </c:ext>
              </c:extLst>
            </c:dLbl>
            <c:dLbl>
              <c:idx val="1"/>
              <c:layout>
                <c:manualLayout>
                  <c:x val="-4.5763922795466164E-2"/>
                  <c:y val="0.1404984006321123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77-C842-8146-561AFB510BCA}"/>
                </c:ext>
              </c:extLst>
            </c:dLbl>
            <c:dLbl>
              <c:idx val="2"/>
              <c:layout>
                <c:manualLayout>
                  <c:x val="-4.5763922795466164E-2"/>
                  <c:y val="0.1497016986216120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77-C842-8146-561AFB510BCA}"/>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Online!$D$12:$D$14</c:f>
                <c:numCache>
                  <c:formatCode>General</c:formatCode>
                  <c:ptCount val="3"/>
                  <c:pt idx="0">
                    <c:v>1.3474054999999998</c:v>
                  </c:pt>
                  <c:pt idx="1">
                    <c:v>1.3708460000000002</c:v>
                  </c:pt>
                  <c:pt idx="2">
                    <c:v>1.4235009999999999</c:v>
                  </c:pt>
                </c:numCache>
              </c:numRef>
            </c:plus>
            <c:minus>
              <c:numRef>
                <c:f>Online!$D$12:$D$14</c:f>
                <c:numCache>
                  <c:formatCode>General</c:formatCode>
                  <c:ptCount val="3"/>
                  <c:pt idx="0">
                    <c:v>1.3474054999999998</c:v>
                  </c:pt>
                  <c:pt idx="1">
                    <c:v>1.3708460000000002</c:v>
                  </c:pt>
                  <c:pt idx="2">
                    <c:v>1.4235009999999999</c:v>
                  </c:pt>
                </c:numCache>
              </c:numRef>
            </c:minus>
            <c:spPr>
              <a:noFill/>
              <a:ln w="9525">
                <a:solidFill>
                  <a:schemeClr val="tx1">
                    <a:lumMod val="65000"/>
                    <a:lumOff val="35000"/>
                  </a:schemeClr>
                </a:solidFill>
                <a:round/>
              </a:ln>
              <a:effectLst/>
            </c:spPr>
          </c:errBars>
          <c:cat>
            <c:strRef>
              <c:f>Online!$A$3:$A$5</c:f>
              <c:strCache>
                <c:ptCount val="3"/>
                <c:pt idx="0">
                  <c:v>Baseline (T0)</c:v>
                </c:pt>
                <c:pt idx="1">
                  <c:v>Post-intervention (T1)</c:v>
                </c:pt>
                <c:pt idx="2">
                  <c:v>Follow-up (T2)</c:v>
                </c:pt>
              </c:strCache>
            </c:strRef>
          </c:cat>
          <c:val>
            <c:numRef>
              <c:f>Online!$B$3:$B$5</c:f>
              <c:numCache>
                <c:formatCode>0.00</c:formatCode>
                <c:ptCount val="3"/>
                <c:pt idx="0">
                  <c:v>7.3</c:v>
                </c:pt>
                <c:pt idx="1">
                  <c:v>5.6</c:v>
                </c:pt>
                <c:pt idx="2" formatCode="General">
                  <c:v>5.45</c:v>
                </c:pt>
              </c:numCache>
            </c:numRef>
          </c:val>
          <c:smooth val="0"/>
          <c:extLst>
            <c:ext xmlns:c16="http://schemas.microsoft.com/office/drawing/2014/chart" uri="{C3380CC4-5D6E-409C-BE32-E72D297353CC}">
              <c16:uniqueId val="{00000003-1E77-C842-8146-561AFB510BCA}"/>
            </c:ext>
          </c:extLst>
        </c:ser>
        <c:ser>
          <c:idx val="1"/>
          <c:order val="1"/>
          <c:tx>
            <c:strRef>
              <c:f>Online!$C$2</c:f>
              <c:strCache>
                <c:ptCount val="1"/>
                <c:pt idx="0">
                  <c:v>Comparison Group</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4.2986217751040293E-2"/>
                  <c:y val="0.1358263448771609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77-C842-8146-561AFB510BCA}"/>
                </c:ext>
              </c:extLst>
            </c:dLbl>
            <c:dLbl>
              <c:idx val="1"/>
              <c:layout>
                <c:manualLayout>
                  <c:x val="-4.5763922795466164E-2"/>
                  <c:y val="-0.163534916351006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77-C842-8146-561AFB510BCA}"/>
                </c:ext>
              </c:extLst>
            </c:dLbl>
            <c:dLbl>
              <c:idx val="2"/>
              <c:layout>
                <c:manualLayout>
                  <c:x val="-4.5763922795466164E-2"/>
                  <c:y val="-0.1542754370080980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77-C842-8146-561AFB510BCA}"/>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Online!$D$9:$D$11</c:f>
                <c:numCache>
                  <c:formatCode>General</c:formatCode>
                  <c:ptCount val="3"/>
                  <c:pt idx="0">
                    <c:v>1.1629900000000002</c:v>
                  </c:pt>
                  <c:pt idx="1">
                    <c:v>1.5393395000000001</c:v>
                  </c:pt>
                  <c:pt idx="2">
                    <c:v>1.2829435</c:v>
                  </c:pt>
                </c:numCache>
              </c:numRef>
            </c:plus>
            <c:minus>
              <c:numRef>
                <c:f>Online!$D$9:$D$11</c:f>
                <c:numCache>
                  <c:formatCode>General</c:formatCode>
                  <c:ptCount val="3"/>
                  <c:pt idx="0">
                    <c:v>1.1629900000000002</c:v>
                  </c:pt>
                  <c:pt idx="1">
                    <c:v>1.5393395000000001</c:v>
                  </c:pt>
                  <c:pt idx="2">
                    <c:v>1.2829435</c:v>
                  </c:pt>
                </c:numCache>
              </c:numRef>
            </c:minus>
            <c:spPr>
              <a:noFill/>
              <a:ln w="9525">
                <a:solidFill>
                  <a:schemeClr val="tx1">
                    <a:lumMod val="65000"/>
                    <a:lumOff val="35000"/>
                  </a:schemeClr>
                </a:solidFill>
                <a:round/>
              </a:ln>
              <a:effectLst/>
            </c:spPr>
          </c:errBars>
          <c:cat>
            <c:strRef>
              <c:f>Online!$A$3:$A$5</c:f>
              <c:strCache>
                <c:ptCount val="3"/>
                <c:pt idx="0">
                  <c:v>Baseline (T0)</c:v>
                </c:pt>
                <c:pt idx="1">
                  <c:v>Post-intervention (T1)</c:v>
                </c:pt>
                <c:pt idx="2">
                  <c:v>Follow-up (T2)</c:v>
                </c:pt>
              </c:strCache>
            </c:strRef>
          </c:cat>
          <c:val>
            <c:numRef>
              <c:f>Online!$C$3:$C$5</c:f>
              <c:numCache>
                <c:formatCode>General</c:formatCode>
                <c:ptCount val="3"/>
                <c:pt idx="0">
                  <c:v>6.01</c:v>
                </c:pt>
                <c:pt idx="1">
                  <c:v>6.82</c:v>
                </c:pt>
                <c:pt idx="2">
                  <c:v>6.26</c:v>
                </c:pt>
              </c:numCache>
            </c:numRef>
          </c:val>
          <c:smooth val="0"/>
          <c:extLst>
            <c:ext xmlns:c16="http://schemas.microsoft.com/office/drawing/2014/chart" uri="{C3380CC4-5D6E-409C-BE32-E72D297353CC}">
              <c16:uniqueId val="{00000007-1E77-C842-8146-561AFB510BCA}"/>
            </c:ext>
          </c:extLst>
        </c:ser>
        <c:dLbls>
          <c:dLblPos val="ctr"/>
          <c:showLegendKey val="0"/>
          <c:showVal val="1"/>
          <c:showCatName val="0"/>
          <c:showSerName val="0"/>
          <c:showPercent val="0"/>
          <c:showBubbleSize val="0"/>
        </c:dLbls>
        <c:marker val="1"/>
        <c:smooth val="0"/>
        <c:axId val="1862581696"/>
        <c:axId val="1945561680"/>
      </c:lineChart>
      <c:catAx>
        <c:axId val="1862581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mn-lt"/>
                <a:ea typeface="+mn-ea"/>
                <a:cs typeface="+mn-cs"/>
              </a:defRPr>
            </a:pPr>
            <a:endParaRPr lang="en-US"/>
          </a:p>
        </c:txPr>
        <c:crossAx val="1945561680"/>
        <c:crosses val="autoZero"/>
        <c:auto val="1"/>
        <c:lblAlgn val="ctr"/>
        <c:lblOffset val="100"/>
        <c:noMultiLvlLbl val="0"/>
      </c:catAx>
      <c:valAx>
        <c:axId val="1945561680"/>
        <c:scaling>
          <c:orientation val="minMax"/>
          <c:max val="10"/>
        </c:scaling>
        <c:delete val="0"/>
        <c:axPos val="l"/>
        <c:numFmt formatCode="#,##0.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625816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'In-person'!$B$17</c:f>
              <c:strCache>
                <c:ptCount val="1"/>
                <c:pt idx="0">
                  <c:v>Intervention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7152887139107612E-2"/>
                  <c:y val="0.143483939736052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E8-734F-8330-5E4AD6204443}"/>
                </c:ext>
              </c:extLst>
            </c:dLbl>
            <c:dLbl>
              <c:idx val="1"/>
              <c:layout>
                <c:manualLayout>
                  <c:x val="-4.7152887139107716E-2"/>
                  <c:y val="0.1295950457841374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E8-734F-8330-5E4AD6204443}"/>
                </c:ext>
              </c:extLst>
            </c:dLbl>
            <c:dLbl>
              <c:idx val="2"/>
              <c:layout>
                <c:manualLayout>
                  <c:x val="-4.7152887139107716E-2"/>
                  <c:y val="0.1249654144668323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E8-734F-8330-5E4AD62044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'In-person'!$D$41:$D$43</c:f>
                <c:numCache>
                  <c:formatCode>General</c:formatCode>
                  <c:ptCount val="3"/>
                  <c:pt idx="0">
                    <c:v>1.3027804999999999</c:v>
                  </c:pt>
                  <c:pt idx="1">
                    <c:v>1.1940740000000003</c:v>
                  </c:pt>
                  <c:pt idx="2">
                    <c:v>0.99584600000000001</c:v>
                  </c:pt>
                </c:numCache>
              </c:numRef>
            </c:plus>
            <c:minus>
              <c:numRef>
                <c:f>'In-person'!$D$41:$D$43</c:f>
                <c:numCache>
                  <c:formatCode>General</c:formatCode>
                  <c:ptCount val="3"/>
                  <c:pt idx="0">
                    <c:v>1.3027804999999999</c:v>
                  </c:pt>
                  <c:pt idx="1">
                    <c:v>1.1940740000000003</c:v>
                  </c:pt>
                  <c:pt idx="2">
                    <c:v>0.99584600000000001</c:v>
                  </c:pt>
                </c:numCache>
              </c:numRef>
            </c:minus>
            <c:spPr>
              <a:noFill/>
              <a:ln w="9525">
                <a:solidFill>
                  <a:schemeClr val="tx1">
                    <a:lumMod val="65000"/>
                    <a:lumOff val="35000"/>
                  </a:schemeClr>
                </a:solidFill>
                <a:round/>
              </a:ln>
              <a:effectLst/>
            </c:spPr>
          </c:errBars>
          <c:cat>
            <c:strRef>
              <c:f>'In-person'!$A$18:$A$20</c:f>
              <c:strCache>
                <c:ptCount val="3"/>
                <c:pt idx="0">
                  <c:v>Baseline (T0)</c:v>
                </c:pt>
                <c:pt idx="1">
                  <c:v>Post-intervention (T1)</c:v>
                </c:pt>
                <c:pt idx="2">
                  <c:v>Follow-up (T2)</c:v>
                </c:pt>
              </c:strCache>
            </c:strRef>
          </c:cat>
          <c:val>
            <c:numRef>
              <c:f>'In-person'!$B$18:$B$20</c:f>
              <c:numCache>
                <c:formatCode>General</c:formatCode>
                <c:ptCount val="3"/>
                <c:pt idx="0">
                  <c:v>6.64</c:v>
                </c:pt>
                <c:pt idx="1">
                  <c:v>3.93</c:v>
                </c:pt>
                <c:pt idx="2">
                  <c:v>3.85</c:v>
                </c:pt>
              </c:numCache>
            </c:numRef>
          </c:val>
          <c:smooth val="0"/>
          <c:extLst>
            <c:ext xmlns:c16="http://schemas.microsoft.com/office/drawing/2014/chart" uri="{C3380CC4-5D6E-409C-BE32-E72D297353CC}">
              <c16:uniqueId val="{00000003-E5E8-734F-8330-5E4AD6204443}"/>
            </c:ext>
          </c:extLst>
        </c:ser>
        <c:ser>
          <c:idx val="1"/>
          <c:order val="1"/>
          <c:tx>
            <c:strRef>
              <c:f>'In-person'!$C$17</c:f>
              <c:strCache>
                <c:ptCount val="1"/>
                <c:pt idx="0">
                  <c:v>Comparison Group</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4.7152887139107612E-2"/>
                  <c:y val="-0.1295950457841374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E8-734F-8330-5E4AD6204443}"/>
                </c:ext>
              </c:extLst>
            </c:dLbl>
            <c:dLbl>
              <c:idx val="1"/>
              <c:layout>
                <c:manualLayout>
                  <c:x val="-4.7152887139107716E-2"/>
                  <c:y val="-0.1295950457841374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E8-734F-8330-5E4AD6204443}"/>
                </c:ext>
              </c:extLst>
            </c:dLbl>
            <c:dLbl>
              <c:idx val="2"/>
              <c:layout>
                <c:manualLayout>
                  <c:x val="-4.7152887139107716E-2"/>
                  <c:y val="-0.138854308418747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E8-734F-8330-5E4AD62044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'In-person'!$D$38:$D$40</c:f>
                <c:numCache>
                  <c:formatCode>General</c:formatCode>
                  <c:ptCount val="3"/>
                  <c:pt idx="0">
                    <c:v>1.2742394999999997</c:v>
                  </c:pt>
                  <c:pt idx="1">
                    <c:v>1.2916885</c:v>
                  </c:pt>
                  <c:pt idx="2">
                    <c:v>1.3937245000000003</c:v>
                  </c:pt>
                </c:numCache>
              </c:numRef>
            </c:plus>
            <c:minus>
              <c:numRef>
                <c:f>'In-person'!$D$38:$D$40</c:f>
                <c:numCache>
                  <c:formatCode>General</c:formatCode>
                  <c:ptCount val="3"/>
                  <c:pt idx="0">
                    <c:v>1.2742394999999997</c:v>
                  </c:pt>
                  <c:pt idx="1">
                    <c:v>1.2916885</c:v>
                  </c:pt>
                  <c:pt idx="2">
                    <c:v>1.3937245000000003</c:v>
                  </c:pt>
                </c:numCache>
              </c:numRef>
            </c:minus>
            <c:spPr>
              <a:noFill/>
              <a:ln w="9525">
                <a:solidFill>
                  <a:schemeClr val="tx1">
                    <a:lumMod val="65000"/>
                    <a:lumOff val="35000"/>
                  </a:schemeClr>
                </a:solidFill>
                <a:round/>
              </a:ln>
              <a:effectLst/>
            </c:spPr>
          </c:errBars>
          <c:cat>
            <c:strRef>
              <c:f>'In-person'!$A$18:$A$20</c:f>
              <c:strCache>
                <c:ptCount val="3"/>
                <c:pt idx="0">
                  <c:v>Baseline (T0)</c:v>
                </c:pt>
                <c:pt idx="1">
                  <c:v>Post-intervention (T1)</c:v>
                </c:pt>
                <c:pt idx="2">
                  <c:v>Follow-up (T2)</c:v>
                </c:pt>
              </c:strCache>
            </c:strRef>
          </c:cat>
          <c:val>
            <c:numRef>
              <c:f>'In-person'!$C$18:$C$20</c:f>
              <c:numCache>
                <c:formatCode>0.00</c:formatCode>
                <c:ptCount val="3"/>
                <c:pt idx="0">
                  <c:v>7.48</c:v>
                </c:pt>
                <c:pt idx="1">
                  <c:v>5.03</c:v>
                </c:pt>
                <c:pt idx="2" formatCode="General">
                  <c:v>5.82</c:v>
                </c:pt>
              </c:numCache>
            </c:numRef>
          </c:val>
          <c:smooth val="0"/>
          <c:extLst>
            <c:ext xmlns:c16="http://schemas.microsoft.com/office/drawing/2014/chart" uri="{C3380CC4-5D6E-409C-BE32-E72D297353CC}">
              <c16:uniqueId val="{00000007-E5E8-734F-8330-5E4AD6204443}"/>
            </c:ext>
          </c:extLst>
        </c:ser>
        <c:dLbls>
          <c:dLblPos val="ctr"/>
          <c:showLegendKey val="0"/>
          <c:showVal val="1"/>
          <c:showCatName val="0"/>
          <c:showSerName val="0"/>
          <c:showPercent val="0"/>
          <c:showBubbleSize val="0"/>
        </c:dLbls>
        <c:marker val="1"/>
        <c:smooth val="0"/>
        <c:axId val="1955071744"/>
        <c:axId val="1482131024"/>
      </c:lineChart>
      <c:catAx>
        <c:axId val="1955071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482131024"/>
        <c:crosses val="autoZero"/>
        <c:auto val="1"/>
        <c:lblAlgn val="ctr"/>
        <c:lblOffset val="100"/>
        <c:noMultiLvlLbl val="0"/>
      </c:catAx>
      <c:valAx>
        <c:axId val="1482131024"/>
        <c:scaling>
          <c:orientation val="minMax"/>
          <c:max val="10"/>
        </c:scaling>
        <c:delete val="0"/>
        <c:axPos val="l"/>
        <c:numFmt formatCode="#,##0.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50717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Online!$B$18</c:f>
              <c:strCache>
                <c:ptCount val="1"/>
                <c:pt idx="0">
                  <c:v>Intervention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5764071327784622E-2"/>
                  <c:y val="0.1589050538386823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EF-7147-830B-834626561587}"/>
                </c:ext>
              </c:extLst>
            </c:dLbl>
            <c:dLbl>
              <c:idx val="1"/>
              <c:layout>
                <c:manualLayout>
                  <c:x val="-4.5764071327784601E-2"/>
                  <c:y val="0.126833052366442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EF-7147-830B-834626561587}"/>
                </c:ext>
              </c:extLst>
            </c:dLbl>
            <c:dLbl>
              <c:idx val="2"/>
              <c:layout>
                <c:manualLayout>
                  <c:x val="-4.5764071327784601E-2"/>
                  <c:y val="0.1497575737713655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EF-7147-830B-83462656158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Online!$D$27:$D$29</c:f>
                <c:numCache>
                  <c:formatCode>General</c:formatCode>
                  <c:ptCount val="3"/>
                  <c:pt idx="0">
                    <c:v>1.1802445000000001</c:v>
                  </c:pt>
                  <c:pt idx="1">
                    <c:v>0.94937249999999973</c:v>
                  </c:pt>
                  <c:pt idx="2">
                    <c:v>1.2394194999999999</c:v>
                  </c:pt>
                </c:numCache>
              </c:numRef>
            </c:plus>
            <c:minus>
              <c:numRef>
                <c:f>Online!$D$27:$D$29</c:f>
                <c:numCache>
                  <c:formatCode>General</c:formatCode>
                  <c:ptCount val="3"/>
                  <c:pt idx="0">
                    <c:v>1.1802445000000001</c:v>
                  </c:pt>
                  <c:pt idx="1">
                    <c:v>0.94937249999999973</c:v>
                  </c:pt>
                  <c:pt idx="2">
                    <c:v>1.2394194999999999</c:v>
                  </c:pt>
                </c:numCache>
              </c:numRef>
            </c:minus>
            <c:spPr>
              <a:noFill/>
              <a:ln w="9525">
                <a:solidFill>
                  <a:schemeClr val="tx1">
                    <a:lumMod val="65000"/>
                    <a:lumOff val="35000"/>
                  </a:schemeClr>
                </a:solidFill>
                <a:round/>
              </a:ln>
              <a:effectLst/>
            </c:spPr>
          </c:errBars>
          <c:cat>
            <c:strRef>
              <c:f>Online!$A$19:$A$21</c:f>
              <c:strCache>
                <c:ptCount val="3"/>
                <c:pt idx="0">
                  <c:v>Baseline (T0)</c:v>
                </c:pt>
                <c:pt idx="1">
                  <c:v>Post-intervention (T1)</c:v>
                </c:pt>
                <c:pt idx="2">
                  <c:v>Follow-up (T2)</c:v>
                </c:pt>
              </c:strCache>
            </c:strRef>
          </c:cat>
          <c:val>
            <c:numRef>
              <c:f>Online!$B$19:$B$21</c:f>
              <c:numCache>
                <c:formatCode>General</c:formatCode>
                <c:ptCount val="3"/>
                <c:pt idx="0">
                  <c:v>6.73</c:v>
                </c:pt>
                <c:pt idx="1">
                  <c:v>4.3099999999999996</c:v>
                </c:pt>
                <c:pt idx="2">
                  <c:v>4.8099999999999996</c:v>
                </c:pt>
              </c:numCache>
            </c:numRef>
          </c:val>
          <c:smooth val="0"/>
          <c:extLst>
            <c:ext xmlns:c16="http://schemas.microsoft.com/office/drawing/2014/chart" uri="{C3380CC4-5D6E-409C-BE32-E72D297353CC}">
              <c16:uniqueId val="{00000003-BFEF-7147-830B-834626561587}"/>
            </c:ext>
          </c:extLst>
        </c:ser>
        <c:ser>
          <c:idx val="1"/>
          <c:order val="1"/>
          <c:tx>
            <c:strRef>
              <c:f>Online!$C$18</c:f>
              <c:strCache>
                <c:ptCount val="1"/>
                <c:pt idx="0">
                  <c:v>Comparison Group</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4.5764071327784622E-2"/>
                  <c:y val="-0.1635907964826138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EF-7147-830B-834626561587}"/>
                </c:ext>
              </c:extLst>
            </c:dLbl>
            <c:dLbl>
              <c:idx val="1"/>
              <c:layout>
                <c:manualLayout>
                  <c:x val="-4.5764071327784601E-2"/>
                  <c:y val="-0.1314626136367319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EF-7147-830B-834626561587}"/>
                </c:ext>
              </c:extLst>
            </c:dLbl>
            <c:dLbl>
              <c:idx val="2"/>
              <c:layout>
                <c:manualLayout>
                  <c:x val="-4.5764071327784601E-2"/>
                  <c:y val="-0.1407220963143218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EF-7147-830B-83462656158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Online!$D$24:$D$26</c:f>
                <c:numCache>
                  <c:formatCode>General</c:formatCode>
                  <c:ptCount val="3"/>
                  <c:pt idx="0">
                    <c:v>1.1205085000000001</c:v>
                  </c:pt>
                  <c:pt idx="1">
                    <c:v>1.2504814999999998</c:v>
                  </c:pt>
                  <c:pt idx="2">
                    <c:v>1.1578385000000002</c:v>
                  </c:pt>
                </c:numCache>
              </c:numRef>
            </c:plus>
            <c:minus>
              <c:numRef>
                <c:f>Online!$D$24:$D$26</c:f>
                <c:numCache>
                  <c:formatCode>General</c:formatCode>
                  <c:ptCount val="3"/>
                  <c:pt idx="0">
                    <c:v>1.1205085000000001</c:v>
                  </c:pt>
                  <c:pt idx="1">
                    <c:v>1.2504814999999998</c:v>
                  </c:pt>
                  <c:pt idx="2">
                    <c:v>1.1578385000000002</c:v>
                  </c:pt>
                </c:numCache>
              </c:numRef>
            </c:minus>
            <c:spPr>
              <a:noFill/>
              <a:ln w="9525">
                <a:solidFill>
                  <a:schemeClr val="tx1">
                    <a:lumMod val="65000"/>
                    <a:lumOff val="35000"/>
                  </a:schemeClr>
                </a:solidFill>
                <a:round/>
              </a:ln>
              <a:effectLst/>
            </c:spPr>
          </c:errBars>
          <c:cat>
            <c:strRef>
              <c:f>Online!$A$19:$A$21</c:f>
              <c:strCache>
                <c:ptCount val="3"/>
                <c:pt idx="0">
                  <c:v>Baseline (T0)</c:v>
                </c:pt>
                <c:pt idx="1">
                  <c:v>Post-intervention (T1)</c:v>
                </c:pt>
                <c:pt idx="2">
                  <c:v>Follow-up (T2)</c:v>
                </c:pt>
              </c:strCache>
            </c:strRef>
          </c:cat>
          <c:val>
            <c:numRef>
              <c:f>Online!$C$19:$C$21</c:f>
              <c:numCache>
                <c:formatCode>General</c:formatCode>
                <c:ptCount val="3"/>
                <c:pt idx="0">
                  <c:v>6.57</c:v>
                </c:pt>
                <c:pt idx="1">
                  <c:v>6.01</c:v>
                </c:pt>
                <c:pt idx="2">
                  <c:v>4.88</c:v>
                </c:pt>
              </c:numCache>
            </c:numRef>
          </c:val>
          <c:smooth val="0"/>
          <c:extLst>
            <c:ext xmlns:c16="http://schemas.microsoft.com/office/drawing/2014/chart" uri="{C3380CC4-5D6E-409C-BE32-E72D297353CC}">
              <c16:uniqueId val="{00000007-BFEF-7147-830B-834626561587}"/>
            </c:ext>
          </c:extLst>
        </c:ser>
        <c:dLbls>
          <c:dLblPos val="ctr"/>
          <c:showLegendKey val="0"/>
          <c:showVal val="1"/>
          <c:showCatName val="0"/>
          <c:showSerName val="0"/>
          <c:showPercent val="0"/>
          <c:showBubbleSize val="0"/>
        </c:dLbls>
        <c:marker val="1"/>
        <c:smooth val="0"/>
        <c:axId val="1487507024"/>
        <c:axId val="1487008144"/>
      </c:lineChart>
      <c:catAx>
        <c:axId val="1487507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487008144"/>
        <c:crosses val="autoZero"/>
        <c:auto val="1"/>
        <c:lblAlgn val="ctr"/>
        <c:lblOffset val="100"/>
        <c:noMultiLvlLbl val="0"/>
      </c:catAx>
      <c:valAx>
        <c:axId val="1487008144"/>
        <c:scaling>
          <c:orientation val="minMax"/>
          <c:max val="10"/>
        </c:scaling>
        <c:delete val="0"/>
        <c:axPos val="l"/>
        <c:numFmt formatCode="#,##0.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7507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1EDC9-2544-4876-8D77-E174363AA485}" type="datetimeFigureOut">
              <a:rPr lang="en-US" smtClean="0"/>
              <a:t>11/14/2023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214F4F-D6E4-4DC9-A8ED-C7473BEA8B12}" type="slidenum">
              <a:rPr lang="en-US" smtClean="0"/>
              <a:t>‹#›</a:t>
            </a:fld>
            <a:endParaRPr lang="en-US"/>
          </a:p>
        </p:txBody>
      </p:sp>
    </p:spTree>
    <p:extLst>
      <p:ext uri="{BB962C8B-B14F-4D97-AF65-F5344CB8AC3E}">
        <p14:creationId xmlns:p14="http://schemas.microsoft.com/office/powerpoint/2010/main" val="1809192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a:t>
            </a:r>
          </a:p>
        </p:txBody>
      </p:sp>
      <p:sp>
        <p:nvSpPr>
          <p:cNvPr id="4" name="Slide Number Placeholder 3"/>
          <p:cNvSpPr>
            <a:spLocks noGrp="1"/>
          </p:cNvSpPr>
          <p:nvPr>
            <p:ph type="sldNum" sz="quarter" idx="10"/>
          </p:nvPr>
        </p:nvSpPr>
        <p:spPr/>
        <p:txBody>
          <a:bodyPr/>
          <a:lstStyle/>
          <a:p>
            <a:fld id="{EAA1B2B5-344B-4C9E-B46D-EA03628F3426}" type="slidenum">
              <a:rPr lang="es-US" smtClean="0"/>
              <a:t>1</a:t>
            </a:fld>
            <a:endParaRPr lang="es-US"/>
          </a:p>
        </p:txBody>
      </p:sp>
    </p:spTree>
    <p:extLst>
      <p:ext uri="{BB962C8B-B14F-4D97-AF65-F5344CB8AC3E}">
        <p14:creationId xmlns:p14="http://schemas.microsoft.com/office/powerpoint/2010/main" val="106083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Mindful</a:t>
            </a:r>
            <a:r>
              <a:rPr lang="en-US" baseline="0" dirty="0"/>
              <a:t> eating: mindfulness of the food we eat, where it comes from, what’s in it (rain, clouds, sun, the love and labor of those who grew it)</a:t>
            </a:r>
          </a:p>
          <a:p>
            <a:r>
              <a:rPr lang="en-US" baseline="0" dirty="0"/>
              <a:t>(moving more into the self-care/love/kindness): Loving self-talk: (1) mindfulness of how we talk to ourselves (2) practicing talking to ourselves with care, love, kindness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B2B5-344B-4C9E-B46D-EA03628F3426}" type="slidenum">
              <a:rPr kumimoji="0" lang="es-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7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Gigi to draft</a:t>
            </a:r>
          </a:p>
        </p:txBody>
      </p:sp>
      <p:sp>
        <p:nvSpPr>
          <p:cNvPr id="4" name="Slide Number Placeholder 3"/>
          <p:cNvSpPr>
            <a:spLocks noGrp="1"/>
          </p:cNvSpPr>
          <p:nvPr>
            <p:ph type="sldNum" sz="quarter" idx="5"/>
          </p:nvPr>
        </p:nvSpPr>
        <p:spPr/>
        <p:txBody>
          <a:bodyPr/>
          <a:lstStyle/>
          <a:p>
            <a:fld id="{0A214F4F-D6E4-4DC9-A8ED-C7473BEA8B12}" type="slidenum">
              <a:rPr lang="en-US" smtClean="0"/>
              <a:t>13</a:t>
            </a:fld>
            <a:endParaRPr lang="en-US"/>
          </a:p>
        </p:txBody>
      </p:sp>
    </p:spTree>
    <p:extLst>
      <p:ext uri="{BB962C8B-B14F-4D97-AF65-F5344CB8AC3E}">
        <p14:creationId xmlns:p14="http://schemas.microsoft.com/office/powerpoint/2010/main" val="114082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F95C0-51C5-486A-94FC-418D27270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917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1.25.22 for Aim 2 paper and reporting- this slide only update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Title</a:t>
            </a:r>
          </a:p>
        </p:txBody>
      </p:sp>
      <p:sp>
        <p:nvSpPr>
          <p:cNvPr id="4" name="Slide Number Placeholder 3"/>
          <p:cNvSpPr>
            <a:spLocks noGrp="1"/>
          </p:cNvSpPr>
          <p:nvPr>
            <p:ph type="sldNum" sz="quarter" idx="5"/>
          </p:nvPr>
        </p:nvSpPr>
        <p:spPr/>
        <p:txBody>
          <a:bodyPr/>
          <a:lstStyle/>
          <a:p>
            <a:fld id="{35E334DD-D7A1-444F-9BA6-388BE19DA08B}" type="slidenum">
              <a:rPr lang="en-US" smtClean="0"/>
              <a:t>16</a:t>
            </a:fld>
            <a:endParaRPr lang="en-US"/>
          </a:p>
        </p:txBody>
      </p:sp>
    </p:spTree>
    <p:extLst>
      <p:ext uri="{BB962C8B-B14F-4D97-AF65-F5344CB8AC3E}">
        <p14:creationId xmlns:p14="http://schemas.microsoft.com/office/powerpoint/2010/main" val="687170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1B2B5-344B-4C9E-B46D-EA03628F3426}" type="slidenum">
              <a:rPr lang="es-US" smtClean="0"/>
              <a:t>17</a:t>
            </a:fld>
            <a:endParaRPr lang="es-US"/>
          </a:p>
        </p:txBody>
      </p:sp>
    </p:spTree>
    <p:extLst>
      <p:ext uri="{BB962C8B-B14F-4D97-AF65-F5344CB8AC3E}">
        <p14:creationId xmlns:p14="http://schemas.microsoft.com/office/powerpoint/2010/main" val="421780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B2B5-344B-4C9E-B46D-EA03628F3426}" type="slidenum">
              <a:rPr kumimoji="0" lang="es-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409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214F4F-D6E4-4DC9-A8ED-C7473BEA8B12}" type="slidenum">
              <a:rPr lang="en-US" smtClean="0"/>
              <a:t>19</a:t>
            </a:fld>
            <a:endParaRPr lang="en-US"/>
          </a:p>
        </p:txBody>
      </p:sp>
    </p:spTree>
    <p:extLst>
      <p:ext uri="{BB962C8B-B14F-4D97-AF65-F5344CB8AC3E}">
        <p14:creationId xmlns:p14="http://schemas.microsoft.com/office/powerpoint/2010/main" val="27412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ALMA aims to reduce</a:t>
            </a:r>
            <a:r>
              <a:rPr lang="en-US" baseline="0" dirty="0"/>
              <a:t> depression and anxiety in 2 ways, 1. through increasing social ties and social cohesion. 2 by helping participants to recognize and share coping strategies they are already using and introducing new ones. </a:t>
            </a:r>
            <a:endParaRPr lang="en-US" dirty="0"/>
          </a:p>
        </p:txBody>
      </p:sp>
      <p:sp>
        <p:nvSpPr>
          <p:cNvPr id="4" name="Slide Number Placeholder 3"/>
          <p:cNvSpPr>
            <a:spLocks noGrp="1"/>
          </p:cNvSpPr>
          <p:nvPr>
            <p:ph type="sldNum" sz="quarter" idx="10"/>
          </p:nvPr>
        </p:nvSpPr>
        <p:spPr/>
        <p:txBody>
          <a:bodyPr/>
          <a:lstStyle/>
          <a:p>
            <a:fld id="{EAA1B2B5-344B-4C9E-B46D-EA03628F3426}" type="slidenum">
              <a:rPr lang="es-US" smtClean="0"/>
              <a:t>24</a:t>
            </a:fld>
            <a:endParaRPr lang="es-US"/>
          </a:p>
        </p:txBody>
      </p:sp>
    </p:spTree>
    <p:extLst>
      <p:ext uri="{BB962C8B-B14F-4D97-AF65-F5344CB8AC3E}">
        <p14:creationId xmlns:p14="http://schemas.microsoft.com/office/powerpoint/2010/main" val="252969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214F4F-D6E4-4DC9-A8ED-C7473BEA8B12}" type="slidenum">
              <a:rPr lang="en-US" smtClean="0"/>
              <a:t>26</a:t>
            </a:fld>
            <a:endParaRPr lang="en-US"/>
          </a:p>
        </p:txBody>
      </p:sp>
    </p:spTree>
    <p:extLst>
      <p:ext uri="{BB962C8B-B14F-4D97-AF65-F5344CB8AC3E}">
        <p14:creationId xmlns:p14="http://schemas.microsoft.com/office/powerpoint/2010/main" val="55346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214F4F-D6E4-4DC9-A8ED-C7473BEA8B12}" type="slidenum">
              <a:rPr lang="en-US" smtClean="0"/>
              <a:t>30</a:t>
            </a:fld>
            <a:endParaRPr lang="en-US"/>
          </a:p>
        </p:txBody>
      </p:sp>
    </p:spTree>
    <p:extLst>
      <p:ext uri="{BB962C8B-B14F-4D97-AF65-F5344CB8AC3E}">
        <p14:creationId xmlns:p14="http://schemas.microsoft.com/office/powerpoint/2010/main" val="412774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214F4F-D6E4-4DC9-A8ED-C7473BEA8B12}" type="slidenum">
              <a:rPr lang="en-US" smtClean="0"/>
              <a:t>2</a:t>
            </a:fld>
            <a:endParaRPr lang="en-US"/>
          </a:p>
        </p:txBody>
      </p:sp>
    </p:spTree>
    <p:extLst>
      <p:ext uri="{BB962C8B-B14F-4D97-AF65-F5344CB8AC3E}">
        <p14:creationId xmlns:p14="http://schemas.microsoft.com/office/powerpoint/2010/main" val="3014605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214F4F-D6E4-4DC9-A8ED-C7473BEA8B12}" type="slidenum">
              <a:rPr lang="en-US" smtClean="0"/>
              <a:t>31</a:t>
            </a:fld>
            <a:endParaRPr lang="en-US"/>
          </a:p>
        </p:txBody>
      </p:sp>
    </p:spTree>
    <p:extLst>
      <p:ext uri="{BB962C8B-B14F-4D97-AF65-F5344CB8AC3E}">
        <p14:creationId xmlns:p14="http://schemas.microsoft.com/office/powerpoint/2010/main" val="32543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I said goodbye </a:t>
            </a:r>
            <a:r>
              <a:rPr lang="en-US" sz="1200" kern="1200" dirty="0" err="1">
                <a:solidFill>
                  <a:schemeClr val="tx1"/>
                </a:solidFill>
                <a:effectLst/>
                <a:latin typeface="+mn-lt"/>
                <a:ea typeface="+mn-ea"/>
                <a:cs typeface="+mn-cs"/>
              </a:rPr>
              <a:t>tomy</a:t>
            </a:r>
            <a:r>
              <a:rPr lang="en-US" sz="1200" kern="1200" dirty="0">
                <a:solidFill>
                  <a:schemeClr val="tx1"/>
                </a:solidFill>
                <a:effectLst/>
                <a:latin typeface="+mn-lt"/>
                <a:ea typeface="+mn-ea"/>
                <a:cs typeface="+mn-cs"/>
              </a:rPr>
              <a:t> family with great sadness, at</a:t>
            </a:r>
          </a:p>
          <a:p>
            <a:r>
              <a:rPr lang="en-US" sz="1200" kern="1200" dirty="0">
                <a:solidFill>
                  <a:schemeClr val="tx1"/>
                </a:solidFill>
                <a:effectLst/>
                <a:latin typeface="+mn-lt"/>
                <a:ea typeface="+mn-ea"/>
                <a:cs typeface="+mn-cs"/>
              </a:rPr>
              <a:t>the same time I had …like mixed emotions. I was</a:t>
            </a:r>
          </a:p>
          <a:p>
            <a:r>
              <a:rPr lang="en-US" sz="1200" kern="1200" dirty="0">
                <a:solidFill>
                  <a:schemeClr val="tx1"/>
                </a:solidFill>
                <a:effectLst/>
                <a:latin typeface="+mn-lt"/>
                <a:ea typeface="+mn-ea"/>
                <a:cs typeface="+mn-cs"/>
              </a:rPr>
              <a:t>excited, but at the same time I left part </a:t>
            </a:r>
            <a:r>
              <a:rPr lang="en-US" sz="1200" kern="1200" dirty="0" err="1">
                <a:solidFill>
                  <a:schemeClr val="tx1"/>
                </a:solidFill>
                <a:effectLst/>
                <a:latin typeface="+mn-lt"/>
                <a:ea typeface="+mn-ea"/>
                <a:cs typeface="+mn-cs"/>
              </a:rPr>
              <a:t>ofme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14F4F-D6E4-4DC9-A8ED-C7473BEA8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03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14F4F-D6E4-4DC9-A8ED-C7473BEA8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23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ALMA aims to reduce</a:t>
            </a:r>
            <a:r>
              <a:rPr lang="en-US" baseline="0" dirty="0"/>
              <a:t> depression and anxiety in 2 ways, 1. through increasing social ties and social cohesion. 2 by helping participants to recognize and share coping strategies they are already using and introducing new ones. </a:t>
            </a:r>
            <a:endParaRPr lang="en-US" dirty="0"/>
          </a:p>
        </p:txBody>
      </p:sp>
      <p:sp>
        <p:nvSpPr>
          <p:cNvPr id="4" name="Slide Number Placeholder 3"/>
          <p:cNvSpPr>
            <a:spLocks noGrp="1"/>
          </p:cNvSpPr>
          <p:nvPr>
            <p:ph type="sldNum" sz="quarter" idx="10"/>
          </p:nvPr>
        </p:nvSpPr>
        <p:spPr/>
        <p:txBody>
          <a:bodyPr/>
          <a:lstStyle/>
          <a:p>
            <a:fld id="{EAA1B2B5-344B-4C9E-B46D-EA03628F3426}" type="slidenum">
              <a:rPr lang="es-US" smtClean="0"/>
              <a:t>5</a:t>
            </a:fld>
            <a:endParaRPr lang="es-US"/>
          </a:p>
        </p:txBody>
      </p:sp>
    </p:spTree>
    <p:extLst>
      <p:ext uri="{BB962C8B-B14F-4D97-AF65-F5344CB8AC3E}">
        <p14:creationId xmlns:p14="http://schemas.microsoft.com/office/powerpoint/2010/main" val="108583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fidelity and community engagement</a:t>
            </a:r>
          </a:p>
        </p:txBody>
      </p:sp>
      <p:sp>
        <p:nvSpPr>
          <p:cNvPr id="4" name="Slide Number Placeholder 3"/>
          <p:cNvSpPr>
            <a:spLocks noGrp="1"/>
          </p:cNvSpPr>
          <p:nvPr>
            <p:ph type="sldNum" sz="quarter" idx="10"/>
          </p:nvPr>
        </p:nvSpPr>
        <p:spPr/>
        <p:txBody>
          <a:bodyPr/>
          <a:lstStyle/>
          <a:p>
            <a:fld id="{EAA1B2B5-344B-4C9E-B46D-EA03628F3426}" type="slidenum">
              <a:rPr lang="es-US" smtClean="0"/>
              <a:t>6</a:t>
            </a:fld>
            <a:endParaRPr lang="es-US"/>
          </a:p>
        </p:txBody>
      </p:sp>
    </p:spTree>
    <p:extLst>
      <p:ext uri="{BB962C8B-B14F-4D97-AF65-F5344CB8AC3E}">
        <p14:creationId xmlns:p14="http://schemas.microsoft.com/office/powerpoint/2010/main" val="743086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attendance at Casa Latina = 20</a:t>
            </a:r>
          </a:p>
          <a:p>
            <a:r>
              <a:rPr lang="en-US" dirty="0"/>
              <a:t>Average attendance at El Centro = 15</a:t>
            </a:r>
          </a:p>
          <a:p>
            <a:r>
              <a:rPr lang="en-US" dirty="0"/>
              <a:t>Average attendance for Intervention group = 18</a:t>
            </a:r>
          </a:p>
        </p:txBody>
      </p:sp>
      <p:sp>
        <p:nvSpPr>
          <p:cNvPr id="4" name="Slide Number Placeholder 3"/>
          <p:cNvSpPr>
            <a:spLocks noGrp="1"/>
          </p:cNvSpPr>
          <p:nvPr>
            <p:ph type="sldNum" sz="quarter" idx="5"/>
          </p:nvPr>
        </p:nvSpPr>
        <p:spPr/>
        <p:txBody>
          <a:bodyPr/>
          <a:lstStyle/>
          <a:p>
            <a:fld id="{0A214F4F-D6E4-4DC9-A8ED-C7473BEA8B12}" type="slidenum">
              <a:rPr lang="en-US" smtClean="0"/>
              <a:t>8</a:t>
            </a:fld>
            <a:endParaRPr lang="en-US"/>
          </a:p>
        </p:txBody>
      </p:sp>
    </p:spTree>
    <p:extLst>
      <p:ext uri="{BB962C8B-B14F-4D97-AF65-F5344CB8AC3E}">
        <p14:creationId xmlns:p14="http://schemas.microsoft.com/office/powerpoint/2010/main" val="105750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Seated guided MF of the breath meditation on mats/cushions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B2B5-344B-4C9E-B46D-EA03628F3426}" type="slidenum">
              <a:rPr kumimoji="0" lang="es-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18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Booklet, </a:t>
            </a:r>
            <a:r>
              <a:rPr lang="en-US" dirty="0" err="1"/>
              <a:t>Ivonne</a:t>
            </a:r>
            <a:endParaRPr lang="en-US" dirty="0"/>
          </a:p>
          <a:p>
            <a:r>
              <a:rPr lang="en-US" dirty="0"/>
              <a:t>7 ‘home practices’</a:t>
            </a:r>
          </a:p>
          <a:p>
            <a:r>
              <a:rPr lang="en-US" dirty="0"/>
              <a:t>1/week, starting in week 2</a:t>
            </a:r>
          </a:p>
          <a:p>
            <a:r>
              <a:rPr lang="en-US" dirty="0"/>
              <a:t>Home practices</a:t>
            </a:r>
            <a:r>
              <a:rPr lang="en-US" baseline="0" dirty="0"/>
              <a:t> developed from</a:t>
            </a:r>
            <a:r>
              <a:rPr lang="en-US" dirty="0"/>
              <a:t> a range of mindfulness</a:t>
            </a:r>
            <a:r>
              <a:rPr lang="en-US" baseline="0" dirty="0"/>
              <a:t> and compassion practices and curricula </a:t>
            </a:r>
          </a:p>
          <a:p>
            <a:r>
              <a:rPr lang="en-US" baseline="0" dirty="0"/>
              <a:t>Intention: mindfulness (we define as friendly, open, non-judgmental awareness of what’s happening as it’s happening) and self-compassion/self-care/self-love (‘</a:t>
            </a:r>
            <a:r>
              <a:rPr lang="en-US" baseline="0" dirty="0" err="1"/>
              <a:t>amor</a:t>
            </a:r>
            <a:r>
              <a:rPr lang="en-US" baseline="0" dirty="0"/>
              <a:t>’, </a:t>
            </a:r>
            <a:r>
              <a:rPr lang="en-US" baseline="0" dirty="0" err="1"/>
              <a:t>cariño</a:t>
            </a:r>
            <a:r>
              <a:rPr lang="en-US" baseline="0" dirty="0"/>
              <a:t>, </a:t>
            </a:r>
            <a:r>
              <a:rPr lang="en-US" baseline="0" dirty="0" err="1"/>
              <a:t>cuidarse</a:t>
            </a:r>
            <a:r>
              <a:rPr lang="en-US" baseline="0" dirty="0"/>
              <a:t> de </a:t>
            </a:r>
            <a:r>
              <a:rPr lang="en-US" baseline="0" dirty="0" err="1"/>
              <a:t>si</a:t>
            </a:r>
            <a:r>
              <a:rPr lang="en-US" baseline="0" dirty="0"/>
              <a:t> </a:t>
            </a:r>
            <a:r>
              <a:rPr lang="en-US" baseline="0" dirty="0" err="1"/>
              <a:t>misma</a:t>
            </a:r>
            <a:r>
              <a:rPr lang="en-US" baseline="0" dirty="0"/>
              <a:t>)</a:t>
            </a:r>
          </a:p>
          <a:p>
            <a:r>
              <a:rPr lang="en-US" baseline="0" dirty="0"/>
              <a:t>We adapted, over time, during the first 3 ALMA groups, noticing how they responded</a:t>
            </a:r>
            <a:r>
              <a:rPr lang="mr-IN" baseline="0" dirty="0"/>
              <a:t>…</a:t>
            </a:r>
            <a:r>
              <a:rPr lang="en-US" baseline="0" dirty="0"/>
              <a:t>.</a:t>
            </a:r>
          </a:p>
          <a:p>
            <a:r>
              <a:rPr lang="en-US" baseline="0" dirty="0"/>
              <a:t>Starting with mindfulness:</a:t>
            </a:r>
          </a:p>
          <a:p>
            <a:r>
              <a:rPr lang="en-US" baseline="0" dirty="0"/>
              <a:t>Body awareness (mindfulness of the body): cultivating friendly awareness of (emotional and physical) sensations in the body</a:t>
            </a:r>
          </a:p>
          <a:p>
            <a:r>
              <a:rPr lang="en-US" baseline="0" dirty="0"/>
              <a:t>Mindfulness of the Breath Meditation: cultivating friendly awareness of the breath as it moves in and out of the body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B2B5-344B-4C9E-B46D-EA03628F3426}" type="slidenum">
              <a:rPr kumimoji="0" lang="es-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20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53995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3067116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1306896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287373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3739750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1791096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FCEE50-48E1-4692-A03E-BA1418502F98}"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93096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FCEE50-48E1-4692-A03E-BA1418502F98}"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116749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FCEE50-48E1-4692-A03E-BA1418502F98}"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630193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CEE50-48E1-4692-A03E-BA1418502F98}"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834096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FCEE50-48E1-4692-A03E-BA1418502F98}"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157205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1734783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FCEE50-48E1-4692-A03E-BA1418502F98}"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068278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803030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86443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FCEE50-48E1-4692-A03E-BA1418502F98}"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3912092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FCEE50-48E1-4692-A03E-BA1418502F98}"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40032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FCEE50-48E1-4692-A03E-BA1418502F98}"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355595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FCEE50-48E1-4692-A03E-BA1418502F98}"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43355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CEE50-48E1-4692-A03E-BA1418502F98}"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300733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FCEE50-48E1-4692-A03E-BA1418502F98}"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718051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FCEE50-48E1-4692-A03E-BA1418502F98}"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22E57-8C1D-4984-9C44-32196E970F29}" type="slidenum">
              <a:rPr lang="en-US" smtClean="0"/>
              <a:t>‹#›</a:t>
            </a:fld>
            <a:endParaRPr lang="en-US"/>
          </a:p>
        </p:txBody>
      </p:sp>
    </p:spTree>
    <p:extLst>
      <p:ext uri="{BB962C8B-B14F-4D97-AF65-F5344CB8AC3E}">
        <p14:creationId xmlns:p14="http://schemas.microsoft.com/office/powerpoint/2010/main" val="206563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CEE50-48E1-4692-A03E-BA1418502F98}" type="datetimeFigureOut">
              <a:rPr lang="en-US" smtClean="0"/>
              <a:t>11/14/2023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22E57-8C1D-4984-9C44-32196E970F29}" type="slidenum">
              <a:rPr lang="en-US" smtClean="0"/>
              <a:t>‹#›</a:t>
            </a:fld>
            <a:endParaRPr lang="en-US"/>
          </a:p>
        </p:txBody>
      </p:sp>
    </p:spTree>
    <p:extLst>
      <p:ext uri="{BB962C8B-B14F-4D97-AF65-F5344CB8AC3E}">
        <p14:creationId xmlns:p14="http://schemas.microsoft.com/office/powerpoint/2010/main" val="24629764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CEE50-48E1-4692-A03E-BA1418502F98}" type="datetimeFigureOut">
              <a:rPr lang="en-US" smtClean="0"/>
              <a:t>11/14/2023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22E57-8C1D-4984-9C44-32196E970F29}" type="slidenum">
              <a:rPr lang="en-US" smtClean="0"/>
              <a:t>‹#›</a:t>
            </a:fld>
            <a:endParaRPr lang="en-US"/>
          </a:p>
        </p:txBody>
      </p:sp>
    </p:spTree>
    <p:extLst>
      <p:ext uri="{BB962C8B-B14F-4D97-AF65-F5344CB8AC3E}">
        <p14:creationId xmlns:p14="http://schemas.microsoft.com/office/powerpoint/2010/main" val="22811327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b="0" i="0" kern="1200">
          <a:solidFill>
            <a:schemeClr val="tx1"/>
          </a:solidFill>
          <a:latin typeface="Calibri Regular"/>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ornelas@uw.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87829" y="2717845"/>
            <a:ext cx="8556171" cy="2156741"/>
          </a:xfrm>
        </p:spPr>
        <p:txBody>
          <a:bodyPr>
            <a:noAutofit/>
          </a:bodyPr>
          <a:lstStyle/>
          <a:p>
            <a:pPr algn="l"/>
            <a:r>
              <a:rPr lang="en-US" sz="2800" dirty="0"/>
              <a:t>Amigas Latinas </a:t>
            </a:r>
            <a:r>
              <a:rPr lang="en-US" sz="2800" dirty="0" err="1"/>
              <a:t>Motivando</a:t>
            </a:r>
            <a:r>
              <a:rPr lang="en-US" sz="2800" dirty="0"/>
              <a:t> el Alma (ALMA):</a:t>
            </a:r>
            <a:br>
              <a:rPr lang="en-US" sz="2800" dirty="0"/>
            </a:br>
            <a:r>
              <a:rPr lang="en-US" sz="2800" dirty="0"/>
              <a:t>An Intervention to Reduce Mental Health Disparities in Latina Immigrants</a:t>
            </a:r>
            <a:br>
              <a:rPr lang="en-US" sz="2800" dirty="0">
                <a:latin typeface="+mn-lt"/>
              </a:rPr>
            </a:br>
            <a:br>
              <a:rPr lang="en-US" sz="4000" dirty="0">
                <a:latin typeface="+mn-lt"/>
              </a:rPr>
            </a:br>
            <a:endParaRPr lang="en-US" sz="1800" dirty="0">
              <a:latin typeface="+mn-lt"/>
            </a:endParaRPr>
          </a:p>
        </p:txBody>
      </p:sp>
      <p:sp>
        <p:nvSpPr>
          <p:cNvPr id="8" name="TextBox 7">
            <a:extLst>
              <a:ext uri="{FF2B5EF4-FFF2-40B4-BE49-F238E27FC236}">
                <a16:creationId xmlns:a16="http://schemas.microsoft.com/office/drawing/2014/main" id="{819DDE09-9097-2142-9E2C-2EE456B1BF3C}"/>
              </a:ext>
            </a:extLst>
          </p:cNvPr>
          <p:cNvSpPr txBox="1"/>
          <p:nvPr/>
        </p:nvSpPr>
        <p:spPr>
          <a:xfrm>
            <a:off x="704850" y="4231901"/>
            <a:ext cx="5012140" cy="2308324"/>
          </a:xfrm>
          <a:prstGeom prst="rect">
            <a:avLst/>
          </a:prstGeom>
          <a:noFill/>
        </p:spPr>
        <p:txBody>
          <a:bodyPr wrap="square" rtlCol="0">
            <a:spAutoFit/>
          </a:bodyPr>
          <a:lstStyle/>
          <a:p>
            <a:endParaRPr lang="en-US" dirty="0"/>
          </a:p>
          <a:p>
            <a:r>
              <a:rPr lang="en-US" dirty="0"/>
              <a:t>India J. Ornelas, PhD, MPH</a:t>
            </a:r>
          </a:p>
          <a:p>
            <a:r>
              <a:rPr lang="en-US" dirty="0"/>
              <a:t>Interim Chair and Professor</a:t>
            </a:r>
          </a:p>
          <a:p>
            <a:r>
              <a:rPr lang="en-US" dirty="0"/>
              <a:t>Health Systems and Population Health</a:t>
            </a:r>
          </a:p>
          <a:p>
            <a:r>
              <a:rPr lang="en-US" dirty="0">
                <a:hlinkClick r:id="rId3"/>
              </a:rPr>
              <a:t>iornelas@uw.edu</a:t>
            </a:r>
            <a:r>
              <a:rPr lang="en-US" dirty="0"/>
              <a:t> | @</a:t>
            </a:r>
            <a:r>
              <a:rPr lang="en-US" dirty="0" err="1"/>
              <a:t>profe_ornelas</a:t>
            </a: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5D8DA21D-9B85-CD48-8330-4FFFC12FF11C}"/>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5689876" y="4699826"/>
            <a:ext cx="2749274" cy="886641"/>
          </a:xfrm>
          <a:prstGeom prst="rect">
            <a:avLst/>
          </a:prstGeom>
        </p:spPr>
      </p:pic>
      <p:pic>
        <p:nvPicPr>
          <p:cNvPr id="6" name="Picture 5" descr="ALAM _LOGO_FINAL_2018.eps">
            <a:extLst>
              <a:ext uri="{FF2B5EF4-FFF2-40B4-BE49-F238E27FC236}">
                <a16:creationId xmlns:a16="http://schemas.microsoft.com/office/drawing/2014/main" id="{93D89EA6-7177-864A-9D76-1A57769C92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3341"/>
          <a:stretch/>
        </p:blipFill>
        <p:spPr>
          <a:xfrm>
            <a:off x="704850" y="527611"/>
            <a:ext cx="3035357" cy="1921673"/>
          </a:xfrm>
          <a:prstGeom prst="rect">
            <a:avLst/>
          </a:prstGeom>
        </p:spPr>
      </p:pic>
    </p:spTree>
    <p:extLst>
      <p:ext uri="{BB962C8B-B14F-4D97-AF65-F5344CB8AC3E}">
        <p14:creationId xmlns:p14="http://schemas.microsoft.com/office/powerpoint/2010/main" val="209813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04800"/>
            <a:ext cx="8178800" cy="613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135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8600"/>
            <a:ext cx="3962400" cy="60851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483" y="0"/>
            <a:ext cx="4463517" cy="6858000"/>
          </a:xfrm>
          <a:prstGeom prst="rect">
            <a:avLst/>
          </a:prstGeom>
        </p:spPr>
      </p:pic>
      <p:sp>
        <p:nvSpPr>
          <p:cNvPr id="4" name="TextBox 3"/>
          <p:cNvSpPr txBox="1"/>
          <p:nvPr/>
        </p:nvSpPr>
        <p:spPr>
          <a:xfrm>
            <a:off x="1600200" y="5987534"/>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Body Awareness</a:t>
            </a:r>
          </a:p>
        </p:txBody>
      </p:sp>
      <p:sp>
        <p:nvSpPr>
          <p:cNvPr id="5" name="TextBox 4"/>
          <p:cNvSpPr txBox="1"/>
          <p:nvPr/>
        </p:nvSpPr>
        <p:spPr>
          <a:xfrm>
            <a:off x="5410200" y="5944383"/>
            <a:ext cx="3733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Mindfulness of the Breath Meditation </a:t>
            </a:r>
          </a:p>
        </p:txBody>
      </p:sp>
    </p:spTree>
    <p:extLst>
      <p:ext uri="{BB962C8B-B14F-4D97-AF65-F5344CB8AC3E}">
        <p14:creationId xmlns:p14="http://schemas.microsoft.com/office/powerpoint/2010/main" val="2123691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66596"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326" y="12032"/>
            <a:ext cx="4465674" cy="6858000"/>
          </a:xfrm>
          <a:prstGeom prst="rect">
            <a:avLst/>
          </a:prstGeom>
        </p:spPr>
      </p:pic>
      <p:sp>
        <p:nvSpPr>
          <p:cNvPr id="4" name="TextBox 3"/>
          <p:cNvSpPr txBox="1"/>
          <p:nvPr/>
        </p:nvSpPr>
        <p:spPr>
          <a:xfrm>
            <a:off x="1524000" y="5943600"/>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Mindful Eating </a:t>
            </a:r>
          </a:p>
        </p:txBody>
      </p:sp>
      <p:sp>
        <p:nvSpPr>
          <p:cNvPr id="5" name="TextBox 4"/>
          <p:cNvSpPr txBox="1"/>
          <p:nvPr/>
        </p:nvSpPr>
        <p:spPr>
          <a:xfrm>
            <a:off x="6172200" y="5943600"/>
            <a:ext cx="2209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Loving self-talk</a:t>
            </a:r>
          </a:p>
        </p:txBody>
      </p:sp>
    </p:spTree>
    <p:extLst>
      <p:ext uri="{BB962C8B-B14F-4D97-AF65-F5344CB8AC3E}">
        <p14:creationId xmlns:p14="http://schemas.microsoft.com/office/powerpoint/2010/main" val="3677369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4C45-88A8-5E43-A3D5-1FAA28E6D428}"/>
              </a:ext>
            </a:extLst>
          </p:cNvPr>
          <p:cNvSpPr>
            <a:spLocks noGrp="1"/>
          </p:cNvSpPr>
          <p:nvPr>
            <p:ph type="title"/>
          </p:nvPr>
        </p:nvSpPr>
        <p:spPr/>
        <p:txBody>
          <a:bodyPr/>
          <a:lstStyle/>
          <a:p>
            <a:r>
              <a:rPr lang="en-US" dirty="0"/>
              <a:t>Offering ALMA Online</a:t>
            </a:r>
          </a:p>
        </p:txBody>
      </p:sp>
      <p:sp>
        <p:nvSpPr>
          <p:cNvPr id="3" name="Content Placeholder 2">
            <a:extLst>
              <a:ext uri="{FF2B5EF4-FFF2-40B4-BE49-F238E27FC236}">
                <a16:creationId xmlns:a16="http://schemas.microsoft.com/office/drawing/2014/main" id="{563C60DD-1BA5-5A46-B54D-1DFE7A9A36C5}"/>
              </a:ext>
            </a:extLst>
          </p:cNvPr>
          <p:cNvSpPr>
            <a:spLocks noGrp="1"/>
          </p:cNvSpPr>
          <p:nvPr>
            <p:ph idx="1"/>
          </p:nvPr>
        </p:nvSpPr>
        <p:spPr>
          <a:xfrm>
            <a:off x="628650" y="1537433"/>
            <a:ext cx="8362950" cy="4351338"/>
          </a:xfrm>
        </p:spPr>
        <p:txBody>
          <a:bodyPr>
            <a:normAutofit/>
          </a:bodyPr>
          <a:lstStyle/>
          <a:p>
            <a:pPr>
              <a:buClr>
                <a:schemeClr val="accent2"/>
              </a:buClr>
            </a:pPr>
            <a:r>
              <a:rPr lang="en-US" sz="2400" dirty="0"/>
              <a:t>Provided participants materials prior to the session (ALMA Tote Bag)</a:t>
            </a:r>
          </a:p>
          <a:p>
            <a:pPr>
              <a:buClr>
                <a:schemeClr val="accent2"/>
              </a:buClr>
            </a:pPr>
            <a:r>
              <a:rPr lang="en-US" sz="2400" dirty="0"/>
              <a:t>Provided reimbursements for childcare and food</a:t>
            </a:r>
          </a:p>
          <a:p>
            <a:pPr>
              <a:buClr>
                <a:schemeClr val="accent2"/>
              </a:buClr>
            </a:pPr>
            <a:r>
              <a:rPr lang="en-US" sz="2400" dirty="0"/>
              <a:t>Adjusted orientation to offer different levels of Zoom training  </a:t>
            </a:r>
          </a:p>
          <a:p>
            <a:pPr>
              <a:buClr>
                <a:schemeClr val="accent2"/>
              </a:buClr>
            </a:pPr>
            <a:r>
              <a:rPr lang="en-US" sz="2400" dirty="0"/>
              <a:t>Encouraged those that are familiar with the Zoom chat to share their feelings, thoughts and ideas </a:t>
            </a:r>
          </a:p>
          <a:p>
            <a:pPr>
              <a:buClr>
                <a:schemeClr val="accent2"/>
              </a:buClr>
            </a:pPr>
            <a:r>
              <a:rPr lang="en-US" sz="2400" dirty="0"/>
              <a:t>Asked everyone to turn on their cameras to help build connection and community </a:t>
            </a:r>
          </a:p>
          <a:p>
            <a:pPr>
              <a:buClr>
                <a:schemeClr val="accent2"/>
              </a:buClr>
            </a:pPr>
            <a:r>
              <a:rPr lang="en-US" sz="2400" dirty="0"/>
              <a:t>Used breakout rooms (for the migration story circles)</a:t>
            </a:r>
          </a:p>
          <a:p>
            <a:endParaRPr lang="en-US" sz="2400" dirty="0"/>
          </a:p>
        </p:txBody>
      </p:sp>
      <p:cxnSp>
        <p:nvCxnSpPr>
          <p:cNvPr id="4" name="Straight Connector 3">
            <a:extLst>
              <a:ext uri="{FF2B5EF4-FFF2-40B4-BE49-F238E27FC236}">
                <a16:creationId xmlns:a16="http://schemas.microsoft.com/office/drawing/2014/main" id="{9F3AEDAE-AFE7-4889-8977-9D9F450C748D}"/>
              </a:ext>
            </a:extLst>
          </p:cNvPr>
          <p:cNvCxnSpPr>
            <a:cxnSpLocks/>
          </p:cNvCxnSpPr>
          <p:nvPr/>
        </p:nvCxnSpPr>
        <p:spPr>
          <a:xfrm>
            <a:off x="778003" y="1418420"/>
            <a:ext cx="7582226" cy="0"/>
          </a:xfrm>
          <a:prstGeom prst="line">
            <a:avLst/>
          </a:prstGeom>
          <a:ln w="38100">
            <a:solidFill>
              <a:schemeClr val="accent2">
                <a:lumMod val="60000"/>
                <a:lumOff val="4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24131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339163" y="2504661"/>
            <a:ext cx="6048201" cy="938254"/>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2339163" y="3442915"/>
            <a:ext cx="6048201" cy="93825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p:cNvCxnSpPr/>
          <p:nvPr/>
        </p:nvCxnSpPr>
        <p:spPr>
          <a:xfrm flipV="1">
            <a:off x="540689" y="4579951"/>
            <a:ext cx="7752521" cy="7951"/>
          </a:xfrm>
          <a:prstGeom prst="line">
            <a:avLst/>
          </a:prstGeom>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296011" y="322643"/>
            <a:ext cx="36337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ALMA – Wave 1 Example Timeline</a:t>
            </a:r>
          </a:p>
        </p:txBody>
      </p:sp>
      <p:cxnSp>
        <p:nvCxnSpPr>
          <p:cNvPr id="17" name="Straight Connector 16"/>
          <p:cNvCxnSpPr/>
          <p:nvPr/>
        </p:nvCxnSpPr>
        <p:spPr>
          <a:xfrm flipH="1">
            <a:off x="2180031" y="2412750"/>
            <a:ext cx="1" cy="22972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7916" y="2852297"/>
            <a:ext cx="1667216" cy="403413"/>
          </a:xfrm>
          <a:prstGeom prst="rect">
            <a:avLst/>
          </a:prstGeom>
          <a:noFill/>
          <a:ln w="12700">
            <a:solidFill>
              <a:schemeClr val="tx2">
                <a:lumMod val="50000"/>
              </a:schemeClr>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effectLst/>
                <a:uLnTx/>
                <a:uFillTx/>
                <a:latin typeface="Calibri" panose="020F0502020204030204"/>
                <a:ea typeface="+mn-ea"/>
                <a:cs typeface="+mn-cs"/>
              </a:rPr>
              <a:t>Intervention Site</a:t>
            </a:r>
          </a:p>
        </p:txBody>
      </p:sp>
      <p:sp>
        <p:nvSpPr>
          <p:cNvPr id="19" name="TextBox 18"/>
          <p:cNvSpPr txBox="1"/>
          <p:nvPr/>
        </p:nvSpPr>
        <p:spPr>
          <a:xfrm>
            <a:off x="1878515" y="2024574"/>
            <a:ext cx="600323" cy="369332"/>
          </a:xfrm>
          <a:prstGeom prst="rect">
            <a:avLst/>
          </a:prstGeom>
          <a:noFill/>
          <a:ln w="19050">
            <a:solidFill>
              <a:schemeClr val="tx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cxnSp>
        <p:nvCxnSpPr>
          <p:cNvPr id="31" name="Straight Connector 30"/>
          <p:cNvCxnSpPr/>
          <p:nvPr/>
        </p:nvCxnSpPr>
        <p:spPr>
          <a:xfrm>
            <a:off x="4165306" y="2423177"/>
            <a:ext cx="0" cy="22972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865145" y="2036733"/>
            <a:ext cx="600323" cy="369332"/>
          </a:xfrm>
          <a:prstGeom prst="rect">
            <a:avLst/>
          </a:prstGeom>
          <a:noFill/>
          <a:ln w="19050">
            <a:solidFill>
              <a:schemeClr val="tx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33" name="Straight Connector 32"/>
          <p:cNvCxnSpPr/>
          <p:nvPr/>
        </p:nvCxnSpPr>
        <p:spPr>
          <a:xfrm flipH="1">
            <a:off x="5643039" y="2394109"/>
            <a:ext cx="2" cy="2307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401233" y="2455676"/>
            <a:ext cx="1" cy="22972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46173" y="2024574"/>
            <a:ext cx="600323" cy="369332"/>
          </a:xfrm>
          <a:prstGeom prst="rect">
            <a:avLst/>
          </a:prstGeom>
          <a:noFill/>
          <a:ln w="19050">
            <a:solidFill>
              <a:schemeClr val="tx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36" name="TextBox 35"/>
          <p:cNvSpPr txBox="1"/>
          <p:nvPr/>
        </p:nvSpPr>
        <p:spPr>
          <a:xfrm>
            <a:off x="7101072" y="2061492"/>
            <a:ext cx="600323" cy="369332"/>
          </a:xfrm>
          <a:prstGeom prst="rect">
            <a:avLst/>
          </a:prstGeom>
          <a:noFill/>
          <a:ln w="19050">
            <a:solidFill>
              <a:schemeClr val="tx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sp>
        <p:nvSpPr>
          <p:cNvPr id="37" name="TextBox 36"/>
          <p:cNvSpPr txBox="1"/>
          <p:nvPr/>
        </p:nvSpPr>
        <p:spPr>
          <a:xfrm>
            <a:off x="2610343" y="2754911"/>
            <a:ext cx="1319415" cy="430887"/>
          </a:xfrm>
          <a:prstGeom prst="rect">
            <a:avLst/>
          </a:prstGeom>
          <a:solidFill>
            <a:schemeClr val="accent2">
              <a:lumMod val="20000"/>
              <a:lumOff val="80000"/>
            </a:schemeClr>
          </a:solidFill>
          <a:ln w="12700">
            <a:solidFill>
              <a:schemeClr val="tx1">
                <a:lumMod val="95000"/>
                <a:lumOff val="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Receives 8-week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Intervention </a:t>
            </a:r>
          </a:p>
        </p:txBody>
      </p:sp>
      <p:sp>
        <p:nvSpPr>
          <p:cNvPr id="38" name="TextBox 37"/>
          <p:cNvSpPr txBox="1"/>
          <p:nvPr/>
        </p:nvSpPr>
        <p:spPr>
          <a:xfrm>
            <a:off x="5822350" y="3703989"/>
            <a:ext cx="1370272" cy="430887"/>
          </a:xfrm>
          <a:prstGeom prst="rect">
            <a:avLst/>
          </a:prstGeom>
          <a:solidFill>
            <a:schemeClr val="accent2">
              <a:lumMod val="40000"/>
              <a:lumOff val="60000"/>
            </a:schemeClr>
          </a:solidFill>
          <a:ln w="19050">
            <a:solidFill>
              <a:schemeClr val="tx1">
                <a:lumMod val="95000"/>
                <a:lumOff val="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Receives 8-week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Intervention </a:t>
            </a:r>
          </a:p>
        </p:txBody>
      </p:sp>
      <p:sp>
        <p:nvSpPr>
          <p:cNvPr id="39" name="TextBox 38"/>
          <p:cNvSpPr txBox="1"/>
          <p:nvPr/>
        </p:nvSpPr>
        <p:spPr>
          <a:xfrm>
            <a:off x="296011" y="735868"/>
            <a:ext cx="4645629"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T1</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Baseline Survey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T2 – T4</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Follow-Up Surveys</a:t>
            </a:r>
          </a:p>
        </p:txBody>
      </p:sp>
      <p:sp>
        <p:nvSpPr>
          <p:cNvPr id="2" name="TextBox 1"/>
          <p:cNvSpPr txBox="1"/>
          <p:nvPr/>
        </p:nvSpPr>
        <p:spPr>
          <a:xfrm>
            <a:off x="802355" y="4720384"/>
            <a:ext cx="717161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Jul	   Aug	        Sep	Oct	     Nov           Dec	      Jan	Feb	     Mar	Apr	      May</a:t>
            </a:r>
          </a:p>
        </p:txBody>
      </p:sp>
      <p:sp>
        <p:nvSpPr>
          <p:cNvPr id="3" name="Right Brace 2"/>
          <p:cNvSpPr/>
          <p:nvPr/>
        </p:nvSpPr>
        <p:spPr>
          <a:xfrm rot="5400000">
            <a:off x="2494738" y="3343800"/>
            <a:ext cx="235050" cy="3619815"/>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ight Brace 39"/>
          <p:cNvSpPr/>
          <p:nvPr/>
        </p:nvSpPr>
        <p:spPr>
          <a:xfrm rot="5400000">
            <a:off x="6057802" y="3440555"/>
            <a:ext cx="235051" cy="3419719"/>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2083271" y="5381557"/>
            <a:ext cx="1057983" cy="4005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2018</a:t>
            </a:r>
          </a:p>
        </p:txBody>
      </p:sp>
      <p:sp>
        <p:nvSpPr>
          <p:cNvPr id="41" name="Rounded Rectangle 40"/>
          <p:cNvSpPr/>
          <p:nvPr/>
        </p:nvSpPr>
        <p:spPr>
          <a:xfrm>
            <a:off x="5646335" y="5381557"/>
            <a:ext cx="1057983" cy="4005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2019</a:t>
            </a:r>
          </a:p>
        </p:txBody>
      </p:sp>
      <p:sp>
        <p:nvSpPr>
          <p:cNvPr id="25" name="TextBox 24"/>
          <p:cNvSpPr txBox="1"/>
          <p:nvPr/>
        </p:nvSpPr>
        <p:spPr>
          <a:xfrm>
            <a:off x="377916" y="3703990"/>
            <a:ext cx="1654847" cy="312839"/>
          </a:xfrm>
          <a:prstGeom prst="rect">
            <a:avLst/>
          </a:prstGeom>
          <a:noFill/>
          <a:ln w="12700">
            <a:solidFill>
              <a:schemeClr val="tx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effectLst/>
                <a:uLnTx/>
                <a:uFillTx/>
                <a:latin typeface="Calibri" panose="020F0502020204030204"/>
                <a:ea typeface="+mn-ea"/>
                <a:cs typeface="+mn-cs"/>
              </a:rPr>
              <a:t>Control Site</a:t>
            </a:r>
          </a:p>
        </p:txBody>
      </p:sp>
    </p:spTree>
    <p:extLst>
      <p:ext uri="{BB962C8B-B14F-4D97-AF65-F5344CB8AC3E}">
        <p14:creationId xmlns:p14="http://schemas.microsoft.com/office/powerpoint/2010/main" val="465522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38E0-0746-3F44-9B49-333AF88EE68D}"/>
              </a:ext>
            </a:extLst>
          </p:cNvPr>
          <p:cNvSpPr>
            <a:spLocks noGrp="1"/>
          </p:cNvSpPr>
          <p:nvPr>
            <p:ph type="title"/>
          </p:nvPr>
        </p:nvSpPr>
        <p:spPr>
          <a:xfrm>
            <a:off x="628650" y="365126"/>
            <a:ext cx="7886700" cy="1325563"/>
          </a:xfrm>
        </p:spPr>
        <p:txBody>
          <a:bodyPr/>
          <a:lstStyle/>
          <a:p>
            <a:r>
              <a:rPr lang="en-US" dirty="0"/>
              <a:t>Recruitment and Data Collection</a:t>
            </a:r>
          </a:p>
        </p:txBody>
      </p:sp>
      <p:sp>
        <p:nvSpPr>
          <p:cNvPr id="3" name="Content Placeholder 2">
            <a:extLst>
              <a:ext uri="{FF2B5EF4-FFF2-40B4-BE49-F238E27FC236}">
                <a16:creationId xmlns:a16="http://schemas.microsoft.com/office/drawing/2014/main" id="{B63CB82C-694A-9241-BDF0-AC083D5F448E}"/>
              </a:ext>
            </a:extLst>
          </p:cNvPr>
          <p:cNvSpPr>
            <a:spLocks noGrp="1"/>
          </p:cNvSpPr>
          <p:nvPr>
            <p:ph sz="half" idx="1"/>
          </p:nvPr>
        </p:nvSpPr>
        <p:spPr>
          <a:xfrm>
            <a:off x="682916" y="2740808"/>
            <a:ext cx="3886200" cy="4351338"/>
          </a:xfrm>
        </p:spPr>
        <p:txBody>
          <a:bodyPr>
            <a:normAutofit fontScale="92500" lnSpcReduction="10000"/>
          </a:bodyPr>
          <a:lstStyle/>
          <a:p>
            <a:pPr marL="457200" lvl="1" indent="0">
              <a:lnSpc>
                <a:spcPct val="100000"/>
              </a:lnSpc>
              <a:spcBef>
                <a:spcPts val="0"/>
              </a:spcBef>
              <a:buClr>
                <a:schemeClr val="accent2"/>
              </a:buClr>
              <a:buNone/>
            </a:pPr>
            <a:r>
              <a:rPr lang="en-US" sz="2000" dirty="0">
                <a:solidFill>
                  <a:prstClr val="black"/>
                </a:solidFill>
              </a:rPr>
              <a:t>Primary Outcomes:</a:t>
            </a:r>
          </a:p>
          <a:p>
            <a:pPr lvl="1">
              <a:lnSpc>
                <a:spcPct val="100000"/>
              </a:lnSpc>
              <a:spcBef>
                <a:spcPts val="0"/>
              </a:spcBef>
              <a:buClr>
                <a:schemeClr val="accent2"/>
              </a:buClr>
            </a:pPr>
            <a:r>
              <a:rPr lang="en-US" sz="2000" dirty="0">
                <a:solidFill>
                  <a:prstClr val="black"/>
                </a:solidFill>
              </a:rPr>
              <a:t>Depression (PHQ-9)</a:t>
            </a:r>
          </a:p>
          <a:p>
            <a:pPr lvl="1">
              <a:lnSpc>
                <a:spcPct val="100000"/>
              </a:lnSpc>
              <a:spcBef>
                <a:spcPts val="0"/>
              </a:spcBef>
              <a:buClr>
                <a:schemeClr val="accent2"/>
              </a:buClr>
            </a:pPr>
            <a:r>
              <a:rPr lang="en-US" sz="2000" dirty="0">
                <a:solidFill>
                  <a:prstClr val="black"/>
                </a:solidFill>
              </a:rPr>
              <a:t>Anxiety (GAD-7)</a:t>
            </a:r>
          </a:p>
          <a:p>
            <a:pPr lvl="1">
              <a:lnSpc>
                <a:spcPct val="100000"/>
              </a:lnSpc>
              <a:spcBef>
                <a:spcPts val="0"/>
              </a:spcBef>
              <a:buClr>
                <a:schemeClr val="accent2"/>
              </a:buClr>
            </a:pPr>
            <a:endParaRPr lang="en-US" sz="2000" dirty="0">
              <a:solidFill>
                <a:prstClr val="black"/>
              </a:solidFill>
            </a:endParaRPr>
          </a:p>
          <a:p>
            <a:pPr marL="457200" lvl="1" indent="0">
              <a:lnSpc>
                <a:spcPct val="100000"/>
              </a:lnSpc>
              <a:spcBef>
                <a:spcPts val="0"/>
              </a:spcBef>
              <a:buClr>
                <a:schemeClr val="accent2"/>
              </a:buClr>
              <a:buNone/>
            </a:pPr>
            <a:r>
              <a:rPr lang="en-US" sz="2000" dirty="0">
                <a:solidFill>
                  <a:prstClr val="black"/>
                </a:solidFill>
              </a:rPr>
              <a:t>Secondary Outcomes:</a:t>
            </a:r>
          </a:p>
          <a:p>
            <a:pPr lvl="1">
              <a:lnSpc>
                <a:spcPct val="100000"/>
              </a:lnSpc>
              <a:spcBef>
                <a:spcPts val="0"/>
              </a:spcBef>
              <a:buClr>
                <a:schemeClr val="accent2"/>
              </a:buClr>
            </a:pPr>
            <a:r>
              <a:rPr lang="en-US" sz="2000" dirty="0">
                <a:solidFill>
                  <a:prstClr val="black"/>
                </a:solidFill>
              </a:rPr>
              <a:t>PTSD</a:t>
            </a:r>
          </a:p>
          <a:p>
            <a:pPr lvl="1">
              <a:lnSpc>
                <a:spcPct val="100000"/>
              </a:lnSpc>
              <a:spcBef>
                <a:spcPts val="0"/>
              </a:spcBef>
              <a:buClr>
                <a:schemeClr val="accent2"/>
              </a:buClr>
            </a:pPr>
            <a:r>
              <a:rPr lang="en-US" sz="2000" dirty="0">
                <a:solidFill>
                  <a:prstClr val="black"/>
                </a:solidFill>
              </a:rPr>
              <a:t>Mental Health Care Utilization</a:t>
            </a:r>
          </a:p>
          <a:p>
            <a:pPr lvl="1">
              <a:lnSpc>
                <a:spcPct val="100000"/>
              </a:lnSpc>
              <a:spcBef>
                <a:spcPts val="0"/>
              </a:spcBef>
              <a:buClr>
                <a:schemeClr val="accent2"/>
              </a:buClr>
            </a:pPr>
            <a:endParaRPr lang="en-US" sz="2000" dirty="0">
              <a:solidFill>
                <a:prstClr val="black"/>
              </a:solidFill>
            </a:endParaRPr>
          </a:p>
          <a:p>
            <a:pPr marL="457200" lvl="1" indent="0">
              <a:lnSpc>
                <a:spcPct val="100000"/>
              </a:lnSpc>
              <a:spcBef>
                <a:spcPts val="0"/>
              </a:spcBef>
              <a:buClr>
                <a:schemeClr val="accent2"/>
              </a:buClr>
              <a:buNone/>
            </a:pPr>
            <a:r>
              <a:rPr lang="en-US" sz="2000" dirty="0">
                <a:solidFill>
                  <a:prstClr val="black"/>
                </a:solidFill>
              </a:rPr>
              <a:t>Stress Measures:</a:t>
            </a:r>
          </a:p>
          <a:p>
            <a:pPr lvl="1">
              <a:lnSpc>
                <a:spcPct val="100000"/>
              </a:lnSpc>
              <a:spcBef>
                <a:spcPts val="0"/>
              </a:spcBef>
              <a:buClr>
                <a:schemeClr val="accent2"/>
              </a:buClr>
            </a:pPr>
            <a:r>
              <a:rPr lang="en-US" sz="2000" dirty="0">
                <a:solidFill>
                  <a:prstClr val="black"/>
                </a:solidFill>
              </a:rPr>
              <a:t>Perceived Stress</a:t>
            </a:r>
          </a:p>
          <a:p>
            <a:pPr lvl="1">
              <a:lnSpc>
                <a:spcPct val="100000"/>
              </a:lnSpc>
              <a:spcBef>
                <a:spcPts val="0"/>
              </a:spcBef>
              <a:buClr>
                <a:schemeClr val="accent2"/>
              </a:buClr>
            </a:pPr>
            <a:r>
              <a:rPr lang="en-US" sz="2000" dirty="0">
                <a:solidFill>
                  <a:prstClr val="black"/>
                </a:solidFill>
              </a:rPr>
              <a:t>Immigration Stressors</a:t>
            </a:r>
          </a:p>
          <a:p>
            <a:pPr lvl="1">
              <a:lnSpc>
                <a:spcPct val="100000"/>
              </a:lnSpc>
              <a:spcBef>
                <a:spcPts val="0"/>
              </a:spcBef>
              <a:buClr>
                <a:schemeClr val="accent2"/>
              </a:buClr>
            </a:pPr>
            <a:r>
              <a:rPr lang="en-US" sz="2000" dirty="0">
                <a:solidFill>
                  <a:prstClr val="black"/>
                </a:solidFill>
              </a:rPr>
              <a:t>Discrimination</a:t>
            </a:r>
          </a:p>
          <a:p>
            <a:pPr lvl="1">
              <a:lnSpc>
                <a:spcPct val="100000"/>
              </a:lnSpc>
              <a:spcBef>
                <a:spcPts val="0"/>
              </a:spcBef>
              <a:buClr>
                <a:schemeClr val="accent2"/>
              </a:buClr>
            </a:pPr>
            <a:r>
              <a:rPr lang="en-US" sz="2000" dirty="0">
                <a:solidFill>
                  <a:prstClr val="black"/>
                </a:solidFill>
              </a:rPr>
              <a:t>Trauma</a:t>
            </a:r>
          </a:p>
          <a:p>
            <a:pPr lvl="1">
              <a:lnSpc>
                <a:spcPct val="100000"/>
              </a:lnSpc>
              <a:spcBef>
                <a:spcPts val="0"/>
              </a:spcBef>
              <a:buClr>
                <a:schemeClr val="accent2"/>
              </a:buClr>
            </a:pPr>
            <a:endParaRPr lang="en-US" sz="2000" dirty="0">
              <a:solidFill>
                <a:prstClr val="black"/>
              </a:solidFill>
            </a:endParaRPr>
          </a:p>
          <a:p>
            <a:pPr>
              <a:buClr>
                <a:schemeClr val="accent2"/>
              </a:buClr>
            </a:pPr>
            <a:endParaRPr lang="en-US" sz="3600" dirty="0"/>
          </a:p>
        </p:txBody>
      </p:sp>
      <p:sp>
        <p:nvSpPr>
          <p:cNvPr id="5" name="Content Placeholder 4">
            <a:extLst>
              <a:ext uri="{FF2B5EF4-FFF2-40B4-BE49-F238E27FC236}">
                <a16:creationId xmlns:a16="http://schemas.microsoft.com/office/drawing/2014/main" id="{2B7F242B-BDF5-9048-8EC9-F2351C531361}"/>
              </a:ext>
            </a:extLst>
          </p:cNvPr>
          <p:cNvSpPr>
            <a:spLocks noGrp="1"/>
          </p:cNvSpPr>
          <p:nvPr>
            <p:ph sz="half" idx="2"/>
          </p:nvPr>
        </p:nvSpPr>
        <p:spPr>
          <a:xfrm>
            <a:off x="4719584" y="2740808"/>
            <a:ext cx="4234631" cy="4351338"/>
          </a:xfrm>
        </p:spPr>
        <p:txBody>
          <a:bodyPr>
            <a:normAutofit fontScale="92500" lnSpcReduction="10000"/>
          </a:bodyPr>
          <a:lstStyle/>
          <a:p>
            <a:pPr marL="457200" lvl="1" indent="0">
              <a:lnSpc>
                <a:spcPct val="100000"/>
              </a:lnSpc>
              <a:spcBef>
                <a:spcPts val="0"/>
              </a:spcBef>
              <a:buClr>
                <a:schemeClr val="accent2"/>
              </a:buClr>
              <a:buNone/>
            </a:pPr>
            <a:r>
              <a:rPr lang="en-US" sz="2000" dirty="0">
                <a:solidFill>
                  <a:prstClr val="black"/>
                </a:solidFill>
              </a:rPr>
              <a:t>Social Support:</a:t>
            </a:r>
          </a:p>
          <a:p>
            <a:pPr lvl="1">
              <a:lnSpc>
                <a:spcPct val="100000"/>
              </a:lnSpc>
              <a:spcBef>
                <a:spcPts val="0"/>
              </a:spcBef>
              <a:buClr>
                <a:schemeClr val="accent2"/>
              </a:buClr>
            </a:pPr>
            <a:r>
              <a:rPr lang="en-US" sz="2000" dirty="0">
                <a:solidFill>
                  <a:prstClr val="black"/>
                </a:solidFill>
              </a:rPr>
              <a:t>Social Support</a:t>
            </a:r>
          </a:p>
          <a:p>
            <a:pPr lvl="1">
              <a:lnSpc>
                <a:spcPct val="100000"/>
              </a:lnSpc>
              <a:spcBef>
                <a:spcPts val="0"/>
              </a:spcBef>
              <a:buClr>
                <a:schemeClr val="accent2"/>
              </a:buClr>
            </a:pPr>
            <a:r>
              <a:rPr lang="en-US" sz="2000" dirty="0">
                <a:solidFill>
                  <a:prstClr val="black"/>
                </a:solidFill>
              </a:rPr>
              <a:t>Social Isolation</a:t>
            </a:r>
          </a:p>
          <a:p>
            <a:pPr lvl="1">
              <a:lnSpc>
                <a:spcPct val="100000"/>
              </a:lnSpc>
              <a:spcBef>
                <a:spcPts val="0"/>
              </a:spcBef>
              <a:buClr>
                <a:schemeClr val="accent2"/>
              </a:buClr>
            </a:pPr>
            <a:r>
              <a:rPr lang="en-US" sz="2000" dirty="0">
                <a:solidFill>
                  <a:prstClr val="black"/>
                </a:solidFill>
              </a:rPr>
              <a:t>Social Ties</a:t>
            </a:r>
          </a:p>
          <a:p>
            <a:pPr lvl="1">
              <a:lnSpc>
                <a:spcPct val="100000"/>
              </a:lnSpc>
              <a:spcBef>
                <a:spcPts val="0"/>
              </a:spcBef>
              <a:buClr>
                <a:schemeClr val="accent2"/>
              </a:buClr>
            </a:pPr>
            <a:endParaRPr lang="en-US" sz="2000" dirty="0">
              <a:solidFill>
                <a:prstClr val="black"/>
              </a:solidFill>
            </a:endParaRPr>
          </a:p>
          <a:p>
            <a:pPr marL="457200" lvl="1" indent="0">
              <a:lnSpc>
                <a:spcPct val="100000"/>
              </a:lnSpc>
              <a:spcBef>
                <a:spcPts val="0"/>
              </a:spcBef>
              <a:buClr>
                <a:schemeClr val="accent2"/>
              </a:buClr>
              <a:buNone/>
            </a:pPr>
            <a:r>
              <a:rPr lang="en-US" sz="2000" dirty="0">
                <a:solidFill>
                  <a:prstClr val="black"/>
                </a:solidFill>
              </a:rPr>
              <a:t>Coping Measures:</a:t>
            </a:r>
          </a:p>
          <a:p>
            <a:pPr lvl="1">
              <a:lnSpc>
                <a:spcPct val="100000"/>
              </a:lnSpc>
              <a:spcBef>
                <a:spcPts val="0"/>
              </a:spcBef>
              <a:buClr>
                <a:schemeClr val="accent2"/>
              </a:buClr>
            </a:pPr>
            <a:r>
              <a:rPr lang="en-US" sz="2000" dirty="0">
                <a:solidFill>
                  <a:prstClr val="black"/>
                </a:solidFill>
              </a:rPr>
              <a:t>Coping Strategies</a:t>
            </a:r>
          </a:p>
          <a:p>
            <a:pPr lvl="1">
              <a:lnSpc>
                <a:spcPct val="100000"/>
              </a:lnSpc>
              <a:spcBef>
                <a:spcPts val="0"/>
              </a:spcBef>
              <a:buClr>
                <a:schemeClr val="accent2"/>
              </a:buClr>
            </a:pPr>
            <a:r>
              <a:rPr lang="en-US" sz="2000" dirty="0">
                <a:solidFill>
                  <a:prstClr val="black"/>
                </a:solidFill>
              </a:rPr>
              <a:t>Coping Activities </a:t>
            </a:r>
          </a:p>
          <a:p>
            <a:pPr lvl="1">
              <a:lnSpc>
                <a:spcPct val="100000"/>
              </a:lnSpc>
              <a:spcBef>
                <a:spcPts val="0"/>
              </a:spcBef>
              <a:buClr>
                <a:schemeClr val="accent2"/>
              </a:buClr>
            </a:pPr>
            <a:r>
              <a:rPr lang="en-US" sz="2000" dirty="0">
                <a:solidFill>
                  <a:prstClr val="black"/>
                </a:solidFill>
              </a:rPr>
              <a:t>Resilience</a:t>
            </a:r>
            <a:endParaRPr lang="en-US" sz="2000" dirty="0"/>
          </a:p>
          <a:p>
            <a:pPr lvl="1">
              <a:lnSpc>
                <a:spcPct val="100000"/>
              </a:lnSpc>
              <a:spcBef>
                <a:spcPts val="0"/>
              </a:spcBef>
              <a:buClr>
                <a:schemeClr val="accent2"/>
              </a:buClr>
            </a:pPr>
            <a:endParaRPr lang="en-US" sz="2000" dirty="0">
              <a:solidFill>
                <a:prstClr val="black"/>
              </a:solidFill>
            </a:endParaRPr>
          </a:p>
          <a:p>
            <a:pPr marL="457200" lvl="1" indent="0">
              <a:lnSpc>
                <a:spcPct val="100000"/>
              </a:lnSpc>
              <a:spcBef>
                <a:spcPts val="0"/>
              </a:spcBef>
              <a:buClr>
                <a:schemeClr val="accent2"/>
              </a:buClr>
              <a:buNone/>
            </a:pPr>
            <a:r>
              <a:rPr lang="en-US" sz="2000" dirty="0">
                <a:solidFill>
                  <a:prstClr val="black"/>
                </a:solidFill>
              </a:rPr>
              <a:t>Mindfulness Measures:</a:t>
            </a:r>
          </a:p>
          <a:p>
            <a:pPr lvl="1">
              <a:lnSpc>
                <a:spcPct val="100000"/>
              </a:lnSpc>
              <a:spcBef>
                <a:spcPts val="0"/>
              </a:spcBef>
              <a:buClr>
                <a:schemeClr val="accent2"/>
              </a:buClr>
            </a:pPr>
            <a:r>
              <a:rPr lang="en-US" sz="2000" dirty="0">
                <a:solidFill>
                  <a:prstClr val="black"/>
                </a:solidFill>
              </a:rPr>
              <a:t>Multidimensional Assessment of Interoceptive Awareness (MAIA)</a:t>
            </a:r>
          </a:p>
          <a:p>
            <a:pPr lvl="1">
              <a:lnSpc>
                <a:spcPct val="100000"/>
              </a:lnSpc>
              <a:spcBef>
                <a:spcPts val="0"/>
              </a:spcBef>
              <a:buClr>
                <a:schemeClr val="accent2"/>
              </a:buClr>
            </a:pPr>
            <a:r>
              <a:rPr lang="en-US" sz="2000" dirty="0">
                <a:solidFill>
                  <a:prstClr val="black"/>
                </a:solidFill>
              </a:rPr>
              <a:t>Freiburg Mindfulness Inventory</a:t>
            </a:r>
          </a:p>
          <a:p>
            <a:pPr lvl="1">
              <a:lnSpc>
                <a:spcPct val="100000"/>
              </a:lnSpc>
              <a:spcBef>
                <a:spcPts val="0"/>
              </a:spcBef>
              <a:buClr>
                <a:schemeClr val="accent2"/>
              </a:buClr>
            </a:pPr>
            <a:r>
              <a:rPr lang="en-US" sz="2000" dirty="0">
                <a:solidFill>
                  <a:prstClr val="black"/>
                </a:solidFill>
              </a:rPr>
              <a:t>Self-Compassion </a:t>
            </a:r>
          </a:p>
          <a:p>
            <a:pPr lvl="1">
              <a:lnSpc>
                <a:spcPct val="100000"/>
              </a:lnSpc>
              <a:spcBef>
                <a:spcPts val="0"/>
              </a:spcBef>
              <a:buClr>
                <a:schemeClr val="accent2"/>
              </a:buClr>
            </a:pPr>
            <a:endParaRPr lang="en-US" sz="2000" dirty="0">
              <a:solidFill>
                <a:prstClr val="black"/>
              </a:solidFill>
            </a:endParaRPr>
          </a:p>
        </p:txBody>
      </p:sp>
      <p:sp>
        <p:nvSpPr>
          <p:cNvPr id="4" name="Content Placeholder 2">
            <a:extLst>
              <a:ext uri="{FF2B5EF4-FFF2-40B4-BE49-F238E27FC236}">
                <a16:creationId xmlns:a16="http://schemas.microsoft.com/office/drawing/2014/main" id="{26BA82F6-CBF7-BB49-9A5C-D8F9B784D4C2}"/>
              </a:ext>
            </a:extLst>
          </p:cNvPr>
          <p:cNvSpPr txBox="1">
            <a:spLocks/>
          </p:cNvSpPr>
          <p:nvPr/>
        </p:nvSpPr>
        <p:spPr>
          <a:xfrm>
            <a:off x="4572000" y="1825625"/>
            <a:ext cx="36926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8" name="Rectangle 7">
            <a:extLst>
              <a:ext uri="{FF2B5EF4-FFF2-40B4-BE49-F238E27FC236}">
                <a16:creationId xmlns:a16="http://schemas.microsoft.com/office/drawing/2014/main" id="{21A5D365-4453-429B-B2B8-60B929A45922}"/>
              </a:ext>
            </a:extLst>
          </p:cNvPr>
          <p:cNvSpPr/>
          <p:nvPr/>
        </p:nvSpPr>
        <p:spPr>
          <a:xfrm>
            <a:off x="433466" y="1636885"/>
            <a:ext cx="8271299"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Clr>
                <a:schemeClr val="accent2"/>
              </a:buClr>
              <a:buFont typeface="Arial" panose="020B0604020202020204" pitchFamily="34" charset="0"/>
              <a:buChar char="•"/>
            </a:pPr>
            <a:r>
              <a:rPr lang="en-US" dirty="0"/>
              <a:t>Latina immigrants recruited from two community organizations in King County, WA </a:t>
            </a:r>
          </a:p>
          <a:p>
            <a:pPr marL="285750" indent="-285750">
              <a:buClr>
                <a:schemeClr val="accent2"/>
              </a:buClr>
              <a:buFont typeface="Arial" panose="020B0604020202020204" pitchFamily="34" charset="0"/>
              <a:buChar char="•"/>
            </a:pPr>
            <a:r>
              <a:rPr lang="en-US" dirty="0"/>
              <a:t>Data collected in-person or by phone</a:t>
            </a:r>
          </a:p>
          <a:p>
            <a:pPr marL="285750" indent="-285750">
              <a:buClr>
                <a:schemeClr val="accent2"/>
              </a:buClr>
              <a:buFont typeface="Arial" panose="020B0604020202020204" pitchFamily="34" charset="0"/>
              <a:buChar char="•"/>
            </a:pPr>
            <a:r>
              <a:rPr lang="en-US" dirty="0"/>
              <a:t>Survey measures listed below</a:t>
            </a:r>
          </a:p>
        </p:txBody>
      </p:sp>
    </p:spTree>
    <p:extLst>
      <p:ext uri="{BB962C8B-B14F-4D97-AF65-F5344CB8AC3E}">
        <p14:creationId xmlns:p14="http://schemas.microsoft.com/office/powerpoint/2010/main" val="3211385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traight Connector 76">
            <a:extLst>
              <a:ext uri="{FF2B5EF4-FFF2-40B4-BE49-F238E27FC236}">
                <a16:creationId xmlns:a16="http://schemas.microsoft.com/office/drawing/2014/main" id="{F97C9E98-C8E8-CF41-A9C6-65362BECFC9B}"/>
              </a:ext>
            </a:extLst>
          </p:cNvPr>
          <p:cNvSpPr>
            <a:spLocks noChangeShapeType="1"/>
          </p:cNvSpPr>
          <p:nvPr/>
        </p:nvSpPr>
        <p:spPr bwMode="auto">
          <a:xfrm>
            <a:off x="51454050" y="51092100"/>
            <a:ext cx="0" cy="3190875"/>
          </a:xfrm>
          <a:prstGeom prst="line">
            <a:avLst/>
          </a:prstGeom>
          <a:noFill/>
          <a:ln w="6350">
            <a:solidFill>
              <a:srgbClr val="70AD47"/>
            </a:solidFill>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 name="Rectangle 42">
            <a:extLst>
              <a:ext uri="{FF2B5EF4-FFF2-40B4-BE49-F238E27FC236}">
                <a16:creationId xmlns:a16="http://schemas.microsoft.com/office/drawing/2014/main" id="{4651BBC9-823E-E046-A2AC-736D43B7E853}"/>
              </a:ext>
            </a:extLst>
          </p:cNvPr>
          <p:cNvSpPr>
            <a:spLocks noChangeArrowheads="1"/>
          </p:cNvSpPr>
          <p:nvPr/>
        </p:nvSpPr>
        <p:spPr bwMode="auto">
          <a:xfrm>
            <a:off x="1" y="33364915"/>
            <a:ext cx="1385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US" altLang="en-US" sz="750" b="1" i="1">
              <a:latin typeface="Arial" panose="020B0604020202020204" pitchFamily="34" charset="0"/>
              <a:ea typeface="Calibri" panose="020F0502020204030204" pitchFamily="34" charset="0"/>
              <a:cs typeface="Arial" panose="020B0604020202020204" pitchFamily="34" charset="0"/>
            </a:endParaRPr>
          </a:p>
          <a:p>
            <a:pPr defTabSz="685800" eaLnBrk="0" fontAlgn="base" hangingPunct="0">
              <a:spcBef>
                <a:spcPct val="0"/>
              </a:spcBef>
              <a:spcAft>
                <a:spcPct val="0"/>
              </a:spcAft>
            </a:pPr>
            <a:br>
              <a:rPr lang="en-US" altLang="en-US" sz="750" b="1" i="1">
                <a:latin typeface="Arial" panose="020B0604020202020204" pitchFamily="34" charset="0"/>
                <a:ea typeface="Calibri" panose="020F0502020204030204" pitchFamily="34" charset="0"/>
                <a:cs typeface="Arial" panose="020B0604020202020204" pitchFamily="34" charset="0"/>
              </a:rPr>
            </a:br>
            <a:endParaRPr lang="en-US" altLang="en-US" sz="750" b="1">
              <a:latin typeface="Arial" panose="020B0604020202020204" pitchFamily="34" charset="0"/>
              <a:ea typeface="Calibri" panose="020F0502020204030204" pitchFamily="34" charset="0"/>
              <a:cs typeface="Arial" panose="020B0604020202020204" pitchFamily="34" charset="0"/>
            </a:endParaRPr>
          </a:p>
          <a:p>
            <a:pPr defTabSz="685800" eaLnBrk="0" fontAlgn="base" hangingPunct="0">
              <a:spcBef>
                <a:spcPct val="0"/>
              </a:spcBef>
              <a:spcAft>
                <a:spcPct val="0"/>
              </a:spcAft>
            </a:pPr>
            <a:br>
              <a:rPr lang="en-US" altLang="en-US" sz="750" b="1">
                <a:latin typeface="Arial" panose="020B0604020202020204" pitchFamily="34" charset="0"/>
                <a:ea typeface="Calibri" panose="020F0502020204030204" pitchFamily="34" charset="0"/>
                <a:cs typeface="Arial" panose="020B0604020202020204" pitchFamily="34" charset="0"/>
              </a:rPr>
            </a:br>
            <a:endParaRPr lang="en-US" altLang="en-US" sz="600"/>
          </a:p>
          <a:p>
            <a:pPr defTabSz="685800" eaLnBrk="0" fontAlgn="base" hangingPunct="0">
              <a:spcBef>
                <a:spcPct val="0"/>
              </a:spcBef>
              <a:spcAft>
                <a:spcPct val="0"/>
              </a:spcAft>
            </a:pPr>
            <a:endParaRPr lang="en-US" altLang="en-US" sz="1350">
              <a:latin typeface="Arial" panose="020B0604020202020204" pitchFamily="34" charset="0"/>
            </a:endParaRPr>
          </a:p>
        </p:txBody>
      </p:sp>
      <p:grpSp>
        <p:nvGrpSpPr>
          <p:cNvPr id="26" name="Group 25">
            <a:extLst>
              <a:ext uri="{FF2B5EF4-FFF2-40B4-BE49-F238E27FC236}">
                <a16:creationId xmlns:a16="http://schemas.microsoft.com/office/drawing/2014/main" id="{C23C90AE-5D32-6F45-882B-2C86F4D28926}"/>
              </a:ext>
            </a:extLst>
          </p:cNvPr>
          <p:cNvGrpSpPr/>
          <p:nvPr/>
        </p:nvGrpSpPr>
        <p:grpSpPr>
          <a:xfrm>
            <a:off x="1537252" y="793603"/>
            <a:ext cx="6365840" cy="5487927"/>
            <a:chOff x="1658108" y="1206851"/>
            <a:chExt cx="5622132" cy="4452129"/>
          </a:xfrm>
        </p:grpSpPr>
        <p:cxnSp>
          <p:nvCxnSpPr>
            <p:cNvPr id="6" name="Straight Connector 5">
              <a:extLst>
                <a:ext uri="{FF2B5EF4-FFF2-40B4-BE49-F238E27FC236}">
                  <a16:creationId xmlns:a16="http://schemas.microsoft.com/office/drawing/2014/main" id="{04A43261-CAC2-6F49-857E-23F1A3410D98}"/>
                </a:ext>
              </a:extLst>
            </p:cNvPr>
            <p:cNvCxnSpPr/>
            <p:nvPr/>
          </p:nvCxnSpPr>
          <p:spPr>
            <a:xfrm>
              <a:off x="2938666" y="1791371"/>
              <a:ext cx="31037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904284C3-F8ED-B142-B345-C13A39231961}"/>
                </a:ext>
              </a:extLst>
            </p:cNvPr>
            <p:cNvGrpSpPr/>
            <p:nvPr/>
          </p:nvGrpSpPr>
          <p:grpSpPr>
            <a:xfrm>
              <a:off x="1658108" y="1206851"/>
              <a:ext cx="5622132" cy="4452129"/>
              <a:chOff x="1658108" y="1206851"/>
              <a:chExt cx="5622132" cy="4452129"/>
            </a:xfrm>
          </p:grpSpPr>
          <p:cxnSp>
            <p:nvCxnSpPr>
              <p:cNvPr id="22" name="Straight Connector 21">
                <a:extLst>
                  <a:ext uri="{FF2B5EF4-FFF2-40B4-BE49-F238E27FC236}">
                    <a16:creationId xmlns:a16="http://schemas.microsoft.com/office/drawing/2014/main" id="{ED215303-F29F-824C-A8CA-B6F7A34F6A83}"/>
                  </a:ext>
                </a:extLst>
              </p:cNvPr>
              <p:cNvCxnSpPr>
                <a:cxnSpLocks/>
              </p:cNvCxnSpPr>
              <p:nvPr/>
            </p:nvCxnSpPr>
            <p:spPr>
              <a:xfrm>
                <a:off x="6107474" y="3653061"/>
                <a:ext cx="0" cy="440531"/>
              </a:xfrm>
              <a:prstGeom prst="line">
                <a:avLst/>
              </a:prstGeom>
              <a:ln w="25400">
                <a:solidFill>
                  <a:schemeClr val="tx1"/>
                </a:solidFill>
                <a:headEnd type="none"/>
                <a:tailEnd type="triangle"/>
              </a:ln>
            </p:spPr>
            <p:style>
              <a:lnRef idx="1">
                <a:schemeClr val="accent6"/>
              </a:lnRef>
              <a:fillRef idx="0">
                <a:schemeClr val="accent6"/>
              </a:fillRef>
              <a:effectRef idx="0">
                <a:schemeClr val="accent6"/>
              </a:effectRef>
              <a:fontRef idx="minor">
                <a:schemeClr val="tx1"/>
              </a:fontRef>
            </p:style>
          </p:cxnSp>
          <p:sp>
            <p:nvSpPr>
              <p:cNvPr id="4" name="Rounded Rectangle 55">
                <a:extLst>
                  <a:ext uri="{FF2B5EF4-FFF2-40B4-BE49-F238E27FC236}">
                    <a16:creationId xmlns:a16="http://schemas.microsoft.com/office/drawing/2014/main" id="{FFFD7186-56C3-804E-BE55-6E5A40F70F8A}"/>
                  </a:ext>
                </a:extLst>
              </p:cNvPr>
              <p:cNvSpPr>
                <a:spLocks noChangeArrowheads="1"/>
              </p:cNvSpPr>
              <p:nvPr/>
            </p:nvSpPr>
            <p:spPr bwMode="auto">
              <a:xfrm>
                <a:off x="3733884" y="1206851"/>
                <a:ext cx="1513284" cy="308372"/>
              </a:xfrm>
              <a:prstGeom prst="roundRect">
                <a:avLst>
                  <a:gd name="adj" fmla="val 16667"/>
                </a:avLst>
              </a:prstGeom>
              <a:solidFill>
                <a:srgbClr val="D8D8D8"/>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Enrollment</a:t>
                </a:r>
                <a:endParaRPr lang="en-US" altLang="en-US" sz="2800" dirty="0">
                  <a:latin typeface="Arial" panose="020B0604020202020204" pitchFamily="34" charset="0"/>
                </a:endParaRPr>
              </a:p>
            </p:txBody>
          </p:sp>
          <p:sp>
            <p:nvSpPr>
              <p:cNvPr id="5" name="Rounded Rectangle 73">
                <a:extLst>
                  <a:ext uri="{FF2B5EF4-FFF2-40B4-BE49-F238E27FC236}">
                    <a16:creationId xmlns:a16="http://schemas.microsoft.com/office/drawing/2014/main" id="{E0396DB6-11EA-774D-9427-70542DD76DC0}"/>
                  </a:ext>
                </a:extLst>
              </p:cNvPr>
              <p:cNvSpPr>
                <a:spLocks noChangeArrowheads="1"/>
              </p:cNvSpPr>
              <p:nvPr/>
            </p:nvSpPr>
            <p:spPr bwMode="auto">
              <a:xfrm>
                <a:off x="3738130" y="1883569"/>
                <a:ext cx="1513285" cy="308372"/>
              </a:xfrm>
              <a:prstGeom prst="roundRect">
                <a:avLst>
                  <a:gd name="adj" fmla="val 16667"/>
                </a:avLst>
              </a:prstGeom>
              <a:solidFill>
                <a:srgbClr val="D8D8D8"/>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Groups</a:t>
                </a:r>
                <a:endParaRPr lang="en-US" altLang="en-US" sz="2800" dirty="0">
                  <a:latin typeface="Arial" panose="020B0604020202020204" pitchFamily="34" charset="0"/>
                </a:endParaRPr>
              </a:p>
            </p:txBody>
          </p:sp>
          <p:sp>
            <p:nvSpPr>
              <p:cNvPr id="7" name="Rectangle 72">
                <a:extLst>
                  <a:ext uri="{FF2B5EF4-FFF2-40B4-BE49-F238E27FC236}">
                    <a16:creationId xmlns:a16="http://schemas.microsoft.com/office/drawing/2014/main" id="{8EE68D9D-F853-1946-BED5-EF6D96F0426D}"/>
                  </a:ext>
                </a:extLst>
              </p:cNvPr>
              <p:cNvSpPr>
                <a:spLocks noChangeArrowheads="1"/>
              </p:cNvSpPr>
              <p:nvPr/>
            </p:nvSpPr>
            <p:spPr bwMode="auto">
              <a:xfrm>
                <a:off x="1753358" y="2270522"/>
                <a:ext cx="2338388" cy="466725"/>
              </a:xfrm>
              <a:prstGeom prst="rect">
                <a:avLst/>
              </a:prstGeom>
              <a:solidFill>
                <a:srgbClr val="FFFFFF"/>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Arial" panose="020B0604020202020204" pitchFamily="34" charset="0"/>
                    <a:ea typeface="Calibri" panose="020F0502020204030204" pitchFamily="34" charset="0"/>
                    <a:cs typeface="Arial" panose="020B0604020202020204" pitchFamily="34" charset="0"/>
                  </a:rPr>
                  <a:t>Intervention (n=111)</a:t>
                </a:r>
                <a:endParaRPr lang="en-US" altLang="en-US" sz="1000" dirty="0"/>
              </a:p>
              <a:p>
                <a:pPr algn="ctr" defTabSz="685800" eaLnBrk="0" fontAlgn="base" hangingPunct="0">
                  <a:spcBef>
                    <a:spcPct val="0"/>
                  </a:spcBef>
                  <a:spcAft>
                    <a:spcPct val="0"/>
                  </a:spcAft>
                </a:pPr>
                <a:r>
                  <a:rPr lang="en-US" altLang="en-US" sz="1050" dirty="0">
                    <a:solidFill>
                      <a:srgbClr val="000000"/>
                    </a:solidFill>
                    <a:latin typeface="Arial" panose="020B0604020202020204" pitchFamily="34" charset="0"/>
                    <a:ea typeface="Calibri" panose="020F0502020204030204" pitchFamily="34" charset="0"/>
                    <a:cs typeface="Arial" panose="020B0604020202020204" pitchFamily="34" charset="0"/>
                  </a:rPr>
                  <a:t>Baseline survey (T0) completed (n=111)</a:t>
                </a:r>
                <a:endParaRPr lang="en-US" altLang="en-US" sz="1000" dirty="0"/>
              </a:p>
            </p:txBody>
          </p:sp>
          <p:sp>
            <p:nvSpPr>
              <p:cNvPr id="8" name="Rectangle 64">
                <a:extLst>
                  <a:ext uri="{FF2B5EF4-FFF2-40B4-BE49-F238E27FC236}">
                    <a16:creationId xmlns:a16="http://schemas.microsoft.com/office/drawing/2014/main" id="{F5F6FA99-895A-8C40-B2C7-69BCC1A4EBC4}"/>
                  </a:ext>
                </a:extLst>
              </p:cNvPr>
              <p:cNvSpPr>
                <a:spLocks noChangeArrowheads="1"/>
              </p:cNvSpPr>
              <p:nvPr/>
            </p:nvSpPr>
            <p:spPr bwMode="auto">
              <a:xfrm>
                <a:off x="4938280" y="2266950"/>
                <a:ext cx="2338388" cy="466725"/>
              </a:xfrm>
              <a:prstGeom prst="rect">
                <a:avLst/>
              </a:prstGeom>
              <a:solidFill>
                <a:srgbClr val="FFFFFF"/>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000" b="1" dirty="0">
                    <a:solidFill>
                      <a:srgbClr val="000000"/>
                    </a:solidFill>
                    <a:latin typeface="Arial" panose="020B0604020202020204" pitchFamily="34" charset="0"/>
                    <a:ea typeface="Calibri" panose="020F0502020204030204" pitchFamily="34" charset="0"/>
                    <a:cs typeface="Arial" panose="020B0604020202020204" pitchFamily="34" charset="0"/>
                  </a:rPr>
                  <a:t>Comparison (n=115)</a:t>
                </a:r>
                <a:endParaRPr lang="en-US" altLang="en-US" sz="1000" dirty="0"/>
              </a:p>
              <a:p>
                <a:pPr algn="ctr" defTabSz="685800" eaLnBrk="0" fontAlgn="base" hangingPunct="0">
                  <a:spcBef>
                    <a:spcPct val="0"/>
                  </a:spcBef>
                  <a:spcAft>
                    <a:spcPct val="0"/>
                  </a:spcAft>
                </a:pP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Baseline survey (T0) completed (n=115)</a:t>
                </a:r>
              </a:p>
            </p:txBody>
          </p:sp>
          <p:sp>
            <p:nvSpPr>
              <p:cNvPr id="9" name="Rectangle 70">
                <a:extLst>
                  <a:ext uri="{FF2B5EF4-FFF2-40B4-BE49-F238E27FC236}">
                    <a16:creationId xmlns:a16="http://schemas.microsoft.com/office/drawing/2014/main" id="{686B55C4-6598-F947-AC89-A8F924AFE8D5}"/>
                  </a:ext>
                </a:extLst>
              </p:cNvPr>
              <p:cNvSpPr>
                <a:spLocks noChangeArrowheads="1"/>
              </p:cNvSpPr>
              <p:nvPr/>
            </p:nvSpPr>
            <p:spPr bwMode="auto">
              <a:xfrm>
                <a:off x="1699780" y="3194447"/>
                <a:ext cx="2338388" cy="466725"/>
              </a:xfrm>
              <a:prstGeom prst="rect">
                <a:avLst/>
              </a:prstGeom>
              <a:solidFill>
                <a:srgbClr val="FFFFFF"/>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000" b="1" dirty="0">
                    <a:solidFill>
                      <a:srgbClr val="000000"/>
                    </a:solidFill>
                    <a:latin typeface="Arial" panose="020B0604020202020204" pitchFamily="34" charset="0"/>
                    <a:ea typeface="Calibri" panose="020F0502020204030204" pitchFamily="34" charset="0"/>
                    <a:cs typeface="Arial" panose="020B0604020202020204" pitchFamily="34" charset="0"/>
                  </a:rPr>
                  <a:t>Lost to follow-up (n=12, 10.8%)</a:t>
                </a:r>
                <a:endParaRPr lang="en-US" altLang="en-US" sz="1000" dirty="0"/>
              </a:p>
              <a:p>
                <a:pPr algn="ctr" defTabSz="685800" eaLnBrk="0" fontAlgn="base" hangingPunct="0">
                  <a:spcBef>
                    <a:spcPct val="0"/>
                  </a:spcBef>
                  <a:spcAft>
                    <a:spcPct val="0"/>
                  </a:spcAft>
                </a:pPr>
                <a:r>
                  <a:rPr lang="en-US" alt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Reasons</a:t>
                </a: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Could not contact (n=11), Declined survey (n=1)</a:t>
                </a:r>
                <a:endParaRPr lang="en-US" altLang="en-US" sz="1000" dirty="0">
                  <a:latin typeface="Arial" panose="020B0604020202020204" pitchFamily="34" charset="0"/>
                </a:endParaRPr>
              </a:p>
            </p:txBody>
          </p:sp>
          <p:sp>
            <p:nvSpPr>
              <p:cNvPr id="10" name="Rounded Rectangle 71">
                <a:extLst>
                  <a:ext uri="{FF2B5EF4-FFF2-40B4-BE49-F238E27FC236}">
                    <a16:creationId xmlns:a16="http://schemas.microsoft.com/office/drawing/2014/main" id="{766847DE-D9B2-5F43-9373-126CB4547602}"/>
                  </a:ext>
                </a:extLst>
              </p:cNvPr>
              <p:cNvSpPr>
                <a:spLocks noChangeArrowheads="1"/>
              </p:cNvSpPr>
              <p:nvPr/>
            </p:nvSpPr>
            <p:spPr bwMode="auto">
              <a:xfrm>
                <a:off x="3733884" y="2799271"/>
                <a:ext cx="1513285" cy="308372"/>
              </a:xfrm>
              <a:prstGeom prst="roundRect">
                <a:avLst>
                  <a:gd name="adj" fmla="val 16667"/>
                </a:avLst>
              </a:prstGeom>
              <a:solidFill>
                <a:srgbClr val="D8D8D8"/>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100" b="1" dirty="0">
                    <a:solidFill>
                      <a:srgbClr val="000000"/>
                    </a:solidFill>
                    <a:latin typeface="Arial" panose="020B0604020202020204" pitchFamily="34" charset="0"/>
                    <a:ea typeface="Calibri" panose="020F0502020204030204" pitchFamily="34" charset="0"/>
                    <a:cs typeface="Arial" panose="020B0604020202020204" pitchFamily="34" charset="0"/>
                  </a:rPr>
                  <a:t>Time 1: </a:t>
                </a:r>
              </a:p>
              <a:p>
                <a:pPr algn="ctr" defTabSz="685800" eaLnBrk="0" fontAlgn="base" hangingPunct="0">
                  <a:spcBef>
                    <a:spcPct val="0"/>
                  </a:spcBef>
                  <a:spcAft>
                    <a:spcPct val="0"/>
                  </a:spcAft>
                </a:pPr>
                <a:r>
                  <a:rPr lang="en-US" altLang="en-US" sz="1100" b="1" dirty="0">
                    <a:solidFill>
                      <a:srgbClr val="000000"/>
                    </a:solidFill>
                    <a:latin typeface="Arial" panose="020B0604020202020204" pitchFamily="34" charset="0"/>
                    <a:ea typeface="Calibri" panose="020F0502020204030204" pitchFamily="34" charset="0"/>
                    <a:cs typeface="Arial" panose="020B0604020202020204" pitchFamily="34" charset="0"/>
                  </a:rPr>
                  <a:t>Post-intervention</a:t>
                </a:r>
                <a:endParaRPr lang="en-US" altLang="en-US" sz="2400" dirty="0">
                  <a:latin typeface="Arial" panose="020B0604020202020204" pitchFamily="34" charset="0"/>
                </a:endParaRPr>
              </a:p>
            </p:txBody>
          </p:sp>
          <p:sp>
            <p:nvSpPr>
              <p:cNvPr id="11" name="Rectangle 63">
                <a:extLst>
                  <a:ext uri="{FF2B5EF4-FFF2-40B4-BE49-F238E27FC236}">
                    <a16:creationId xmlns:a16="http://schemas.microsoft.com/office/drawing/2014/main" id="{49A81371-77A7-2045-9E9E-50CBAC79DE2A}"/>
                  </a:ext>
                </a:extLst>
              </p:cNvPr>
              <p:cNvSpPr>
                <a:spLocks noChangeArrowheads="1"/>
              </p:cNvSpPr>
              <p:nvPr/>
            </p:nvSpPr>
            <p:spPr bwMode="auto">
              <a:xfrm>
                <a:off x="4937089" y="3194447"/>
                <a:ext cx="2338388" cy="466725"/>
              </a:xfrm>
              <a:prstGeom prst="rect">
                <a:avLst/>
              </a:prstGeom>
              <a:solidFill>
                <a:srgbClr val="FFFFFF"/>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000" b="1" dirty="0">
                    <a:solidFill>
                      <a:srgbClr val="000000"/>
                    </a:solidFill>
                    <a:latin typeface="Arial" panose="020B0604020202020204" pitchFamily="34" charset="0"/>
                    <a:ea typeface="Calibri" panose="020F0502020204030204" pitchFamily="34" charset="0"/>
                    <a:cs typeface="Arial" panose="020B0604020202020204" pitchFamily="34" charset="0"/>
                  </a:rPr>
                  <a:t>Lost to follow-up (n=15, 13.2%)</a:t>
                </a:r>
                <a:endParaRPr lang="en-US" altLang="en-US" sz="1000" dirty="0"/>
              </a:p>
              <a:p>
                <a:pPr algn="ctr" defTabSz="685800" eaLnBrk="0" fontAlgn="base" hangingPunct="0">
                  <a:spcBef>
                    <a:spcPct val="0"/>
                  </a:spcBef>
                  <a:spcAft>
                    <a:spcPct val="0"/>
                  </a:spcAft>
                </a:pPr>
                <a:r>
                  <a:rPr lang="en-US" alt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Reasons</a:t>
                </a: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Could not contact (n=12), Declined survey (n=2), Lost data (n=1)</a:t>
                </a:r>
                <a:endParaRPr lang="en-US" altLang="en-US" sz="1000" dirty="0">
                  <a:latin typeface="Arial" panose="020B0604020202020204" pitchFamily="34" charset="0"/>
                </a:endParaRPr>
              </a:p>
            </p:txBody>
          </p:sp>
          <p:sp>
            <p:nvSpPr>
              <p:cNvPr id="12" name="Rounded Rectangle 69">
                <a:extLst>
                  <a:ext uri="{FF2B5EF4-FFF2-40B4-BE49-F238E27FC236}">
                    <a16:creationId xmlns:a16="http://schemas.microsoft.com/office/drawing/2014/main" id="{91973864-B665-D040-965B-AA2771307DA6}"/>
                  </a:ext>
                </a:extLst>
              </p:cNvPr>
              <p:cNvSpPr>
                <a:spLocks noChangeArrowheads="1"/>
              </p:cNvSpPr>
              <p:nvPr/>
            </p:nvSpPr>
            <p:spPr bwMode="auto">
              <a:xfrm>
                <a:off x="3733884" y="3711178"/>
                <a:ext cx="1513285" cy="308372"/>
              </a:xfrm>
              <a:prstGeom prst="roundRect">
                <a:avLst>
                  <a:gd name="adj" fmla="val 16667"/>
                </a:avLst>
              </a:prstGeom>
              <a:solidFill>
                <a:srgbClr val="D8D8D8"/>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100" b="1" dirty="0">
                    <a:solidFill>
                      <a:srgbClr val="000000"/>
                    </a:solidFill>
                    <a:latin typeface="Arial" panose="020B0604020202020204" pitchFamily="34" charset="0"/>
                    <a:ea typeface="Calibri" panose="020F0502020204030204" pitchFamily="34" charset="0"/>
                    <a:cs typeface="Arial" panose="020B0604020202020204" pitchFamily="34" charset="0"/>
                  </a:rPr>
                  <a:t>Time 2: Follow-up</a:t>
                </a:r>
                <a:endParaRPr lang="en-US" altLang="en-US" sz="2400" dirty="0">
                  <a:latin typeface="Arial" panose="020B0604020202020204" pitchFamily="34" charset="0"/>
                </a:endParaRPr>
              </a:p>
            </p:txBody>
          </p:sp>
          <p:sp>
            <p:nvSpPr>
              <p:cNvPr id="13" name="Rectangle 65">
                <a:extLst>
                  <a:ext uri="{FF2B5EF4-FFF2-40B4-BE49-F238E27FC236}">
                    <a16:creationId xmlns:a16="http://schemas.microsoft.com/office/drawing/2014/main" id="{85198097-9E80-6243-9364-860D0AA616E3}"/>
                  </a:ext>
                </a:extLst>
              </p:cNvPr>
              <p:cNvSpPr>
                <a:spLocks noChangeArrowheads="1"/>
              </p:cNvSpPr>
              <p:nvPr/>
            </p:nvSpPr>
            <p:spPr bwMode="auto">
              <a:xfrm>
                <a:off x="1660489" y="4099322"/>
                <a:ext cx="2338388" cy="466725"/>
              </a:xfrm>
              <a:prstGeom prst="rect">
                <a:avLst/>
              </a:prstGeom>
              <a:solidFill>
                <a:srgbClr val="FFFFFF"/>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000" b="1" dirty="0">
                    <a:solidFill>
                      <a:srgbClr val="000000"/>
                    </a:solidFill>
                    <a:latin typeface="Arial" panose="020B0604020202020204" pitchFamily="34" charset="0"/>
                    <a:ea typeface="Calibri" panose="020F0502020204030204" pitchFamily="34" charset="0"/>
                    <a:cs typeface="Arial" panose="020B0604020202020204" pitchFamily="34" charset="0"/>
                  </a:rPr>
                  <a:t>Lost to follow-up (n=17, 15.3%)</a:t>
                </a:r>
                <a:endParaRPr lang="en-US" altLang="en-US" sz="1000" dirty="0"/>
              </a:p>
              <a:p>
                <a:pPr algn="ctr" defTabSz="685800" eaLnBrk="0" fontAlgn="base" hangingPunct="0">
                  <a:spcBef>
                    <a:spcPct val="0"/>
                  </a:spcBef>
                  <a:spcAft>
                    <a:spcPct val="0"/>
                  </a:spcAft>
                </a:pPr>
                <a:r>
                  <a:rPr lang="en-US" alt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Reasons</a:t>
                </a: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Could not contact (n=15), Declined survey (n=2)</a:t>
                </a:r>
                <a:endParaRPr lang="en-US" altLang="en-US" sz="1000" dirty="0">
                  <a:latin typeface="Arial" panose="020B0604020202020204" pitchFamily="34" charset="0"/>
                </a:endParaRPr>
              </a:p>
            </p:txBody>
          </p:sp>
          <p:sp>
            <p:nvSpPr>
              <p:cNvPr id="14" name="Rectangle 62">
                <a:extLst>
                  <a:ext uri="{FF2B5EF4-FFF2-40B4-BE49-F238E27FC236}">
                    <a16:creationId xmlns:a16="http://schemas.microsoft.com/office/drawing/2014/main" id="{F56BD9BD-5E09-324E-8662-EE0685843985}"/>
                  </a:ext>
                </a:extLst>
              </p:cNvPr>
              <p:cNvSpPr>
                <a:spLocks noChangeArrowheads="1"/>
              </p:cNvSpPr>
              <p:nvPr/>
            </p:nvSpPr>
            <p:spPr bwMode="auto">
              <a:xfrm>
                <a:off x="4940661" y="4099322"/>
                <a:ext cx="2338388" cy="466725"/>
              </a:xfrm>
              <a:prstGeom prst="rect">
                <a:avLst/>
              </a:prstGeom>
              <a:solidFill>
                <a:srgbClr val="FFFFFF"/>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000" b="1" dirty="0">
                    <a:solidFill>
                      <a:srgbClr val="000000"/>
                    </a:solidFill>
                    <a:latin typeface="Arial" panose="020B0604020202020204" pitchFamily="34" charset="0"/>
                    <a:ea typeface="Calibri" panose="020F0502020204030204" pitchFamily="34" charset="0"/>
                    <a:cs typeface="Arial" panose="020B0604020202020204" pitchFamily="34" charset="0"/>
                  </a:rPr>
                  <a:t>Lost to follow-up (n=12, 10.5%)</a:t>
                </a:r>
                <a:endParaRPr lang="en-US" altLang="en-US" sz="1000" dirty="0"/>
              </a:p>
              <a:p>
                <a:pPr algn="ctr" defTabSz="685800" eaLnBrk="0" fontAlgn="base" hangingPunct="0">
                  <a:spcBef>
                    <a:spcPct val="0"/>
                  </a:spcBef>
                  <a:spcAft>
                    <a:spcPct val="0"/>
                  </a:spcAft>
                </a:pPr>
                <a:r>
                  <a:rPr lang="en-US" alt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Reasons</a:t>
                </a: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Could not contact (n=10), Declined survey (n=2)</a:t>
                </a:r>
                <a:endParaRPr lang="en-US" altLang="en-US" sz="1000" dirty="0">
                  <a:latin typeface="Arial" panose="020B0604020202020204" pitchFamily="34" charset="0"/>
                </a:endParaRPr>
              </a:p>
            </p:txBody>
          </p:sp>
          <p:sp>
            <p:nvSpPr>
              <p:cNvPr id="15" name="Rounded Rectangle 68">
                <a:extLst>
                  <a:ext uri="{FF2B5EF4-FFF2-40B4-BE49-F238E27FC236}">
                    <a16:creationId xmlns:a16="http://schemas.microsoft.com/office/drawing/2014/main" id="{D78766A7-958F-3A43-B3BC-16A337EB0200}"/>
                  </a:ext>
                </a:extLst>
              </p:cNvPr>
              <p:cNvSpPr>
                <a:spLocks noChangeArrowheads="1"/>
              </p:cNvSpPr>
              <p:nvPr/>
            </p:nvSpPr>
            <p:spPr bwMode="auto">
              <a:xfrm>
                <a:off x="3738130" y="4638675"/>
                <a:ext cx="1513285" cy="308372"/>
              </a:xfrm>
              <a:prstGeom prst="roundRect">
                <a:avLst>
                  <a:gd name="adj" fmla="val 16667"/>
                </a:avLst>
              </a:prstGeom>
              <a:solidFill>
                <a:srgbClr val="D8D8D8"/>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100" b="1" dirty="0">
                    <a:solidFill>
                      <a:srgbClr val="000000"/>
                    </a:solidFill>
                    <a:latin typeface="Arial" panose="020B0604020202020204" pitchFamily="34" charset="0"/>
                    <a:cs typeface="Arial" panose="020B0604020202020204" pitchFamily="34" charset="0"/>
                  </a:rPr>
                  <a:t>Analysis</a:t>
                </a:r>
                <a:endParaRPr lang="en-US" altLang="en-US" sz="2400" dirty="0">
                  <a:latin typeface="Arial" panose="020B0604020202020204" pitchFamily="34" charset="0"/>
                </a:endParaRPr>
              </a:p>
            </p:txBody>
          </p:sp>
          <p:sp>
            <p:nvSpPr>
              <p:cNvPr id="16" name="Rectangle 57">
                <a:extLst>
                  <a:ext uri="{FF2B5EF4-FFF2-40B4-BE49-F238E27FC236}">
                    <a16:creationId xmlns:a16="http://schemas.microsoft.com/office/drawing/2014/main" id="{66054424-3039-4544-AD85-018C67C9B509}"/>
                  </a:ext>
                </a:extLst>
              </p:cNvPr>
              <p:cNvSpPr>
                <a:spLocks noChangeArrowheads="1"/>
              </p:cNvSpPr>
              <p:nvPr/>
            </p:nvSpPr>
            <p:spPr bwMode="auto">
              <a:xfrm>
                <a:off x="1658108" y="5016103"/>
                <a:ext cx="2337197" cy="642877"/>
              </a:xfrm>
              <a:prstGeom prst="rect">
                <a:avLst/>
              </a:prstGeom>
              <a:solidFill>
                <a:srgbClr val="FFFFFF"/>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lvl="0" algn="ctr" eaLnBrk="0" fontAlgn="base" hangingPunct="0">
                  <a:spcBef>
                    <a:spcPct val="0"/>
                  </a:spcBef>
                  <a:spcAft>
                    <a:spcPct val="0"/>
                  </a:spcAft>
                </a:pPr>
                <a:r>
                  <a:rPr lang="en-US" altLang="en-US" sz="1000" b="1" dirty="0">
                    <a:solidFill>
                      <a:srgbClr val="000000"/>
                    </a:solidFill>
                    <a:latin typeface="Arial" panose="020B0604020202020204" pitchFamily="34" charset="0"/>
                    <a:ea typeface="Calibri" panose="020F0502020204030204" pitchFamily="34" charset="0"/>
                    <a:cs typeface="Arial" panose="020B0604020202020204" pitchFamily="34" charset="0"/>
                  </a:rPr>
                  <a:t>Analyzed: Baseline=111, Post-intervention=99, two-month follow-up=94</a:t>
                </a:r>
                <a:endParaRPr lang="en-US" altLang="en-US" sz="1000" dirty="0"/>
              </a:p>
              <a:p>
                <a:pPr lvl="0" algn="ctr" eaLnBrk="0" fontAlgn="base" hangingPunct="0">
                  <a:spcBef>
                    <a:spcPct val="0"/>
                  </a:spcBef>
                  <a:spcAft>
                    <a:spcPct val="0"/>
                  </a:spcAft>
                </a:pP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Excluded from analysis n=0</a:t>
                </a:r>
                <a:endParaRPr lang="en-US" altLang="en-US" sz="1000" dirty="0"/>
              </a:p>
              <a:p>
                <a:pPr lvl="0" algn="ctr" eaLnBrk="0" fontAlgn="base" hangingPunct="0">
                  <a:spcBef>
                    <a:spcPct val="0"/>
                  </a:spcBef>
                  <a:spcAft>
                    <a:spcPct val="0"/>
                  </a:spcAft>
                </a:pP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Intent to treat analysis principle</a:t>
                </a:r>
                <a:endParaRPr lang="en-US" altLang="en-US" sz="1000" dirty="0">
                  <a:latin typeface="Arial" panose="020B0604020202020204" pitchFamily="34" charset="0"/>
                </a:endParaRPr>
              </a:p>
            </p:txBody>
          </p:sp>
          <p:sp>
            <p:nvSpPr>
              <p:cNvPr id="17" name="Rectangle 56">
                <a:extLst>
                  <a:ext uri="{FF2B5EF4-FFF2-40B4-BE49-F238E27FC236}">
                    <a16:creationId xmlns:a16="http://schemas.microsoft.com/office/drawing/2014/main" id="{0D33AD42-F32B-A24A-89B2-B2C34DA930ED}"/>
                  </a:ext>
                </a:extLst>
              </p:cNvPr>
              <p:cNvSpPr>
                <a:spLocks noChangeArrowheads="1"/>
              </p:cNvSpPr>
              <p:nvPr/>
            </p:nvSpPr>
            <p:spPr bwMode="auto">
              <a:xfrm>
                <a:off x="4943043" y="5016102"/>
                <a:ext cx="2337197" cy="642878"/>
              </a:xfrm>
              <a:prstGeom prst="rect">
                <a:avLst/>
              </a:prstGeom>
              <a:solidFill>
                <a:srgbClr val="FFFFFF"/>
              </a:solidFill>
              <a:ln w="254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lvl="0" algn="ctr" eaLnBrk="0" fontAlgn="base" hangingPunct="0">
                  <a:spcBef>
                    <a:spcPct val="0"/>
                  </a:spcBef>
                  <a:spcAft>
                    <a:spcPct val="0"/>
                  </a:spcAft>
                </a:pPr>
                <a:r>
                  <a:rPr lang="en-US" altLang="en-US" sz="1000" b="1" dirty="0">
                    <a:solidFill>
                      <a:srgbClr val="000000"/>
                    </a:solidFill>
                    <a:latin typeface="Arial" panose="020B0604020202020204" pitchFamily="34" charset="0"/>
                    <a:ea typeface="Calibri" panose="020F0502020204030204" pitchFamily="34" charset="0"/>
                    <a:cs typeface="Arial" panose="020B0604020202020204" pitchFamily="34" charset="0"/>
                  </a:rPr>
                  <a:t>Analyzed: Baseline=115, Post-intervention=100, two-month follow-up=103</a:t>
                </a:r>
                <a:endParaRPr lang="en-US" altLang="en-US" sz="1000" dirty="0"/>
              </a:p>
              <a:p>
                <a:pPr lvl="0" algn="ctr" eaLnBrk="0" fontAlgn="base" hangingPunct="0">
                  <a:spcBef>
                    <a:spcPct val="0"/>
                  </a:spcBef>
                  <a:spcAft>
                    <a:spcPct val="0"/>
                  </a:spcAft>
                </a:pP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Excluded from analysis n=0</a:t>
                </a:r>
                <a:endParaRPr lang="en-US" altLang="en-US" sz="1000" dirty="0"/>
              </a:p>
              <a:p>
                <a:pPr lvl="0" algn="ctr" eaLnBrk="0" fontAlgn="base" hangingPunct="0">
                  <a:spcBef>
                    <a:spcPct val="0"/>
                  </a:spcBef>
                  <a:spcAft>
                    <a:spcPct val="0"/>
                  </a:spcAft>
                </a:pPr>
                <a:r>
                  <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Intent to treat analysis principle</a:t>
                </a:r>
                <a:endParaRPr lang="en-US" altLang="en-US" sz="1000" dirty="0"/>
              </a:p>
            </p:txBody>
          </p:sp>
          <p:cxnSp>
            <p:nvCxnSpPr>
              <p:cNvPr id="20" name="Straight Connector 19">
                <a:extLst>
                  <a:ext uri="{FF2B5EF4-FFF2-40B4-BE49-F238E27FC236}">
                    <a16:creationId xmlns:a16="http://schemas.microsoft.com/office/drawing/2014/main" id="{7F06F45F-D870-AF44-84BB-4CEF05588DEF}"/>
                  </a:ext>
                </a:extLst>
              </p:cNvPr>
              <p:cNvCxnSpPr>
                <a:cxnSpLocks/>
              </p:cNvCxnSpPr>
              <p:nvPr/>
            </p:nvCxnSpPr>
            <p:spPr>
              <a:xfrm flipH="1">
                <a:off x="2938666" y="2737723"/>
                <a:ext cx="953" cy="460058"/>
              </a:xfrm>
              <a:prstGeom prst="line">
                <a:avLst/>
              </a:prstGeom>
              <a:ln w="25400">
                <a:solidFill>
                  <a:schemeClr val="tx1"/>
                </a:solidFill>
                <a:headEnd type="none"/>
                <a:tailEnd type="triangle"/>
              </a:ln>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ED7E01FA-4BBA-AD4E-90ED-09EA75824A70}"/>
                  </a:ext>
                </a:extLst>
              </p:cNvPr>
              <p:cNvCxnSpPr>
                <a:cxnSpLocks/>
              </p:cNvCxnSpPr>
              <p:nvPr/>
            </p:nvCxnSpPr>
            <p:spPr>
              <a:xfrm>
                <a:off x="6101722" y="2737247"/>
                <a:ext cx="0" cy="461010"/>
              </a:xfrm>
              <a:prstGeom prst="line">
                <a:avLst/>
              </a:prstGeom>
              <a:ln w="25400">
                <a:solidFill>
                  <a:schemeClr val="tx1"/>
                </a:solidFill>
                <a:headEnd type="none"/>
                <a:tailEnd type="triangle"/>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BD61AF8D-64EE-6642-B345-B93F5C525FD9}"/>
                  </a:ext>
                </a:extLst>
              </p:cNvPr>
              <p:cNvCxnSpPr>
                <a:cxnSpLocks/>
              </p:cNvCxnSpPr>
              <p:nvPr/>
            </p:nvCxnSpPr>
            <p:spPr>
              <a:xfrm>
                <a:off x="2960054" y="3671001"/>
                <a:ext cx="0" cy="440531"/>
              </a:xfrm>
              <a:prstGeom prst="line">
                <a:avLst/>
              </a:prstGeom>
              <a:ln w="25400">
                <a:solidFill>
                  <a:schemeClr val="tx1"/>
                </a:solidFill>
                <a:headEnd type="none"/>
                <a:tailEnd type="triangle"/>
              </a:ln>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5005F86F-7943-6B4C-93DD-E9F13FB72B01}"/>
                  </a:ext>
                </a:extLst>
              </p:cNvPr>
              <p:cNvCxnSpPr>
                <a:cxnSpLocks/>
              </p:cNvCxnSpPr>
              <p:nvPr/>
            </p:nvCxnSpPr>
            <p:spPr>
              <a:xfrm>
                <a:off x="2938666" y="1792801"/>
                <a:ext cx="0" cy="486251"/>
              </a:xfrm>
              <a:prstGeom prst="line">
                <a:avLst/>
              </a:prstGeom>
              <a:ln w="25400">
                <a:solidFill>
                  <a:schemeClr val="tx1"/>
                </a:solidFill>
                <a:headEnd type="none"/>
                <a:tailEnd type="triangle"/>
              </a:ln>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210C46BC-3B18-FD48-B898-0B3C97DA5BB9}"/>
                  </a:ext>
                </a:extLst>
              </p:cNvPr>
              <p:cNvCxnSpPr>
                <a:cxnSpLocks/>
              </p:cNvCxnSpPr>
              <p:nvPr/>
            </p:nvCxnSpPr>
            <p:spPr>
              <a:xfrm>
                <a:off x="6040006" y="1788991"/>
                <a:ext cx="0" cy="486251"/>
              </a:xfrm>
              <a:prstGeom prst="line">
                <a:avLst/>
              </a:prstGeom>
              <a:ln w="25400">
                <a:solidFill>
                  <a:schemeClr val="tx1"/>
                </a:solidFill>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a:extLst>
                  <a:ext uri="{FF2B5EF4-FFF2-40B4-BE49-F238E27FC236}">
                    <a16:creationId xmlns:a16="http://schemas.microsoft.com/office/drawing/2014/main" id="{433CD496-99A5-3F4B-89FE-2517AC96A76F}"/>
                  </a:ext>
                </a:extLst>
              </p:cNvPr>
              <p:cNvCxnSpPr>
                <a:cxnSpLocks/>
                <a:stCxn id="4" idx="2"/>
              </p:cNvCxnSpPr>
              <p:nvPr/>
            </p:nvCxnSpPr>
            <p:spPr>
              <a:xfrm>
                <a:off x="4490526" y="1515223"/>
                <a:ext cx="0" cy="278531"/>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sp>
        <p:nvSpPr>
          <p:cNvPr id="2" name="Rectangle 1">
            <a:extLst>
              <a:ext uri="{FF2B5EF4-FFF2-40B4-BE49-F238E27FC236}">
                <a16:creationId xmlns:a16="http://schemas.microsoft.com/office/drawing/2014/main" id="{908439E8-95BA-DF41-84A4-B5B4B82E57C4}"/>
              </a:ext>
            </a:extLst>
          </p:cNvPr>
          <p:cNvSpPr/>
          <p:nvPr/>
        </p:nvSpPr>
        <p:spPr>
          <a:xfrm>
            <a:off x="260350" y="134283"/>
            <a:ext cx="8623299" cy="369332"/>
          </a:xfrm>
          <a:prstGeom prst="rect">
            <a:avLst/>
          </a:prstGeom>
        </p:spPr>
        <p:txBody>
          <a:bodyPr wrap="square">
            <a:spAutoFit/>
          </a:bodyPr>
          <a:lstStyle/>
          <a:p>
            <a:r>
              <a:rPr lang="en-US" b="1" dirty="0">
                <a:latin typeface="Arial" panose="020B0604020202020204" pitchFamily="34" charset="0"/>
                <a:ea typeface="Calibri" panose="020F0502020204030204" pitchFamily="34" charset="0"/>
                <a:cs typeface="Times New Roman" panose="02020603050405020304" pitchFamily="18" charset="0"/>
              </a:rPr>
              <a:t>Flow diagram of participant enrollment, participation, and retention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132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5FE7C0-C551-8F41-BDC8-F890DA44B04F}"/>
              </a:ext>
            </a:extLst>
          </p:cNvPr>
          <p:cNvSpPr txBox="1"/>
          <p:nvPr/>
        </p:nvSpPr>
        <p:spPr>
          <a:xfrm>
            <a:off x="0" y="88507"/>
            <a:ext cx="9394371" cy="577786"/>
          </a:xfrm>
          <a:prstGeom prst="rect">
            <a:avLst/>
          </a:prstGeom>
        </p:spPr>
        <p:txBody>
          <a:bodyPr vert="horz" lIns="91440" tIns="45720" rIns="91440" bIns="45720" rtlCol="0">
            <a:noAutofit/>
          </a:bodyPr>
          <a:lstStyle/>
          <a:p>
            <a:pPr defTabSz="914400">
              <a:lnSpc>
                <a:spcPct val="90000"/>
              </a:lnSpc>
              <a:spcAft>
                <a:spcPts val="600"/>
              </a:spcAft>
            </a:pPr>
            <a:r>
              <a:rPr lang="en-US" sz="2800" dirty="0"/>
              <a:t>Demographic Characteristics of ALMA Participants </a:t>
            </a:r>
            <a:r>
              <a:rPr lang="en-US" sz="2000" dirty="0"/>
              <a:t>(n=226)</a:t>
            </a:r>
            <a:endParaRPr lang="en-US" sz="3200" dirty="0"/>
          </a:p>
        </p:txBody>
      </p:sp>
      <p:sp>
        <p:nvSpPr>
          <p:cNvPr id="5" name="TextBox 4"/>
          <p:cNvSpPr txBox="1"/>
          <p:nvPr/>
        </p:nvSpPr>
        <p:spPr>
          <a:xfrm>
            <a:off x="14501813" y="13158788"/>
            <a:ext cx="6815138" cy="2669962"/>
          </a:xfrm>
          <a:prstGeom prst="rect">
            <a:avLst/>
          </a:prstGeom>
          <a:noFill/>
        </p:spPr>
        <p:txBody>
          <a:bodyPr vert="horz" wrap="square" numCol="1" rtlCol="0" anchor="t">
            <a:spAutoFit/>
          </a:bodyPr>
          <a:lstStyle/>
          <a:p>
            <a:pPr algn="just">
              <a:spcAft>
                <a:spcPts val="600"/>
              </a:spcAft>
              <a:defRPr/>
            </a:pPr>
            <a:r>
              <a:rPr lang="en-US" sz="1125" dirty="0" err="1">
                <a:solidFill>
                  <a:prstClr val="black"/>
                </a:solidFill>
                <a:latin typeface="Calibri" panose="020F0502020204030204"/>
              </a:rPr>
              <a:t>ou're</a:t>
            </a:r>
            <a:r>
              <a:rPr lang="en-US" sz="1125" dirty="0">
                <a:solidFill>
                  <a:prstClr val="black"/>
                </a:solidFill>
                <a:latin typeface="Calibri" panose="020F0502020204030204"/>
              </a:rPr>
              <a:t> mindful, you carefully observe your thoughts and feelings without judging them good or bad. Instead of letting your life pass you by, mindfulness means living in the moment and awakening to your current experience, rather than dwelling on the past or anticipating the future.</a:t>
            </a:r>
            <a:endParaRPr lang="en-US" sz="1125">
              <a:solidFill>
                <a:prstClr val="black"/>
              </a:solidFill>
              <a:latin typeface="Calibri" panose="020F0502020204030204"/>
            </a:endParaRPr>
          </a:p>
          <a:p>
            <a:pPr algn="just">
              <a:spcAft>
                <a:spcPts val="600"/>
              </a:spcAft>
              <a:defRPr/>
            </a:pPr>
            <a:r>
              <a:rPr lang="en-US" sz="1125" dirty="0">
                <a:solidFill>
                  <a:prstClr val="black"/>
                </a:solidFill>
                <a:latin typeface="Calibri" panose="020F0502020204030204"/>
              </a:rPr>
              <a:t>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Instead of letting your life pass you by, mindfulness means living in the moment and awakening to your current experience, rather than dwelling on the past or anticipating the future. 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a:t>
            </a:r>
            <a:endParaRPr lang="en-US" sz="1125">
              <a:solidFill>
                <a:prstClr val="black"/>
              </a:solidFill>
              <a:latin typeface="Calibri" panose="020F0502020204030204"/>
            </a:endParaRPr>
          </a:p>
          <a:p>
            <a:pPr algn="just">
              <a:spcAft>
                <a:spcPts val="600"/>
              </a:spcAft>
              <a:defRPr/>
            </a:pPr>
            <a:endParaRPr lang="en-US" sz="1125">
              <a:solidFill>
                <a:prstClr val="black"/>
              </a:solidFill>
              <a:latin typeface="Calibri" panose="020F0502020204030204"/>
            </a:endParaRPr>
          </a:p>
        </p:txBody>
      </p:sp>
      <p:sp>
        <p:nvSpPr>
          <p:cNvPr id="6" name="TextBox 5"/>
          <p:cNvSpPr txBox="1"/>
          <p:nvPr/>
        </p:nvSpPr>
        <p:spPr>
          <a:xfrm>
            <a:off x="14587538" y="13244513"/>
            <a:ext cx="6815138" cy="2669962"/>
          </a:xfrm>
          <a:prstGeom prst="rect">
            <a:avLst/>
          </a:prstGeom>
          <a:noFill/>
        </p:spPr>
        <p:txBody>
          <a:bodyPr vert="horz" wrap="square" numCol="1" rtlCol="0" anchor="t">
            <a:spAutoFit/>
          </a:bodyPr>
          <a:lstStyle/>
          <a:p>
            <a:pPr algn="just">
              <a:spcAft>
                <a:spcPts val="600"/>
              </a:spcAft>
              <a:defRPr/>
            </a:pPr>
            <a:r>
              <a:rPr lang="en-US" sz="1125" dirty="0" err="1">
                <a:solidFill>
                  <a:prstClr val="black"/>
                </a:solidFill>
                <a:latin typeface="Calibri" panose="020F0502020204030204"/>
              </a:rPr>
              <a:t>ou're</a:t>
            </a:r>
            <a:r>
              <a:rPr lang="en-US" sz="1125" dirty="0">
                <a:solidFill>
                  <a:prstClr val="black"/>
                </a:solidFill>
                <a:latin typeface="Calibri" panose="020F0502020204030204"/>
              </a:rPr>
              <a:t> mindful, you carefully observe your thoughts and feelings without judging them good or bad. Instead of letting your life pass you by, mindfulness means living in the moment and awakening to your current experience, rather than dwelling on the past or anticipating the future.</a:t>
            </a:r>
            <a:endParaRPr lang="en-US" sz="1125">
              <a:solidFill>
                <a:prstClr val="black"/>
              </a:solidFill>
              <a:latin typeface="Calibri" panose="020F0502020204030204"/>
            </a:endParaRPr>
          </a:p>
          <a:p>
            <a:pPr algn="just">
              <a:spcAft>
                <a:spcPts val="600"/>
              </a:spcAft>
              <a:defRPr/>
            </a:pPr>
            <a:r>
              <a:rPr lang="en-US" sz="1125" dirty="0">
                <a:solidFill>
                  <a:prstClr val="black"/>
                </a:solidFill>
                <a:latin typeface="Calibri" panose="020F0502020204030204"/>
              </a:rPr>
              <a:t>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Instead of letting your life pass you by, mindfulness means living in the moment and awakening to your current experience, rather than dwelling on the past or anticipating the future. 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a:t>
            </a:r>
            <a:endParaRPr lang="en-US" sz="1125">
              <a:solidFill>
                <a:prstClr val="black"/>
              </a:solidFill>
              <a:latin typeface="Calibri" panose="020F0502020204030204"/>
            </a:endParaRPr>
          </a:p>
          <a:p>
            <a:pPr algn="just">
              <a:spcAft>
                <a:spcPts val="600"/>
              </a:spcAft>
              <a:defRPr/>
            </a:pPr>
            <a:endParaRPr lang="en-US" sz="1125">
              <a:solidFill>
                <a:prstClr val="black"/>
              </a:solidFill>
              <a:latin typeface="Calibri" panose="020F0502020204030204"/>
            </a:endParaRPr>
          </a:p>
        </p:txBody>
      </p:sp>
      <p:graphicFrame>
        <p:nvGraphicFramePr>
          <p:cNvPr id="3" name="Table 2">
            <a:extLst>
              <a:ext uri="{FF2B5EF4-FFF2-40B4-BE49-F238E27FC236}">
                <a16:creationId xmlns:a16="http://schemas.microsoft.com/office/drawing/2014/main" id="{DEA4C0C1-CD86-FF46-BB53-2AAA85551456}"/>
              </a:ext>
            </a:extLst>
          </p:cNvPr>
          <p:cNvGraphicFramePr>
            <a:graphicFrameLocks noGrp="1"/>
          </p:cNvGraphicFramePr>
          <p:nvPr>
            <p:extLst>
              <p:ext uri="{D42A27DB-BD31-4B8C-83A1-F6EECF244321}">
                <p14:modId xmlns:p14="http://schemas.microsoft.com/office/powerpoint/2010/main" val="3897992975"/>
              </p:ext>
            </p:extLst>
          </p:nvPr>
        </p:nvGraphicFramePr>
        <p:xfrm>
          <a:off x="333235" y="690329"/>
          <a:ext cx="5218478" cy="5828300"/>
        </p:xfrm>
        <a:graphic>
          <a:graphicData uri="http://schemas.openxmlformats.org/drawingml/2006/table">
            <a:tbl>
              <a:tblPr firstRow="1" firstCol="1" bandRow="1">
                <a:tableStyleId>{8A107856-5554-42FB-B03E-39F5DBC370BA}</a:tableStyleId>
              </a:tblPr>
              <a:tblGrid>
                <a:gridCol w="3128422">
                  <a:extLst>
                    <a:ext uri="{9D8B030D-6E8A-4147-A177-3AD203B41FA5}">
                      <a16:colId xmlns:a16="http://schemas.microsoft.com/office/drawing/2014/main" val="3243476136"/>
                    </a:ext>
                  </a:extLst>
                </a:gridCol>
                <a:gridCol w="1034143">
                  <a:extLst>
                    <a:ext uri="{9D8B030D-6E8A-4147-A177-3AD203B41FA5}">
                      <a16:colId xmlns:a16="http://schemas.microsoft.com/office/drawing/2014/main" val="1824622552"/>
                    </a:ext>
                  </a:extLst>
                </a:gridCol>
                <a:gridCol w="1055913">
                  <a:extLst>
                    <a:ext uri="{9D8B030D-6E8A-4147-A177-3AD203B41FA5}">
                      <a16:colId xmlns:a16="http://schemas.microsoft.com/office/drawing/2014/main" val="2425294236"/>
                    </a:ext>
                  </a:extLst>
                </a:gridCol>
              </a:tblGrid>
              <a:tr h="291415">
                <a:tc>
                  <a:txBody>
                    <a:bodyPr/>
                    <a:lstStyle/>
                    <a:p>
                      <a:pPr marL="0" marR="0">
                        <a:spcBef>
                          <a:spcPts val="0"/>
                        </a:spcBef>
                        <a:spcAft>
                          <a:spcPts val="0"/>
                        </a:spcAft>
                      </a:pPr>
                      <a:r>
                        <a:rPr lang="en-US" sz="1400" dirty="0">
                          <a:solidFill>
                            <a:schemeClr val="bg1"/>
                          </a:solidFill>
                          <a:effectLst/>
                        </a:rPr>
                        <a:t> Demographic</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35290" marR="35290" marT="0" marB="0" anchor="ctr">
                    <a:solidFill>
                      <a:schemeClr val="accent2"/>
                    </a:solidFill>
                  </a:tcPr>
                </a:tc>
                <a:tc>
                  <a:txBody>
                    <a:bodyPr/>
                    <a:lstStyle/>
                    <a:p>
                      <a:pPr marL="0" marR="0">
                        <a:spcBef>
                          <a:spcPts val="0"/>
                        </a:spcBef>
                        <a:spcAft>
                          <a:spcPts val="0"/>
                        </a:spcAft>
                      </a:pPr>
                      <a:r>
                        <a:rPr lang="en-US" sz="1400">
                          <a:solidFill>
                            <a:schemeClr val="bg1"/>
                          </a:solidFill>
                          <a:effectLst/>
                        </a:rPr>
                        <a:t>N or mean</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35290" marR="35290" marT="0" marB="0" anchor="ctr">
                    <a:solidFill>
                      <a:schemeClr val="accent2"/>
                    </a:solidFill>
                  </a:tcPr>
                </a:tc>
                <a:tc>
                  <a:txBody>
                    <a:bodyPr/>
                    <a:lstStyle/>
                    <a:p>
                      <a:pPr marL="0" marR="0">
                        <a:spcBef>
                          <a:spcPts val="0"/>
                        </a:spcBef>
                        <a:spcAft>
                          <a:spcPts val="0"/>
                        </a:spcAft>
                      </a:pPr>
                      <a:r>
                        <a:rPr lang="en-US" sz="1400" dirty="0">
                          <a:solidFill>
                            <a:schemeClr val="bg1"/>
                          </a:solidFill>
                          <a:effectLst/>
                        </a:rPr>
                        <a:t>% or SD</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35290" marR="35290" marT="0" marB="0" anchor="ctr">
                    <a:solidFill>
                      <a:schemeClr val="accent2"/>
                    </a:solidFill>
                  </a:tcPr>
                </a:tc>
                <a:extLst>
                  <a:ext uri="{0D108BD9-81ED-4DB2-BD59-A6C34878D82A}">
                    <a16:rowId xmlns:a16="http://schemas.microsoft.com/office/drawing/2014/main" val="343220712"/>
                  </a:ext>
                </a:extLst>
              </a:tr>
              <a:tr h="291415">
                <a:tc>
                  <a:txBody>
                    <a:bodyPr/>
                    <a:lstStyle/>
                    <a:p>
                      <a:pPr marL="0" marR="0">
                        <a:spcBef>
                          <a:spcPts val="0"/>
                        </a:spcBef>
                        <a:spcAft>
                          <a:spcPts val="0"/>
                        </a:spcAft>
                      </a:pPr>
                      <a:r>
                        <a:rPr lang="en-US" sz="1400" dirty="0">
                          <a:effectLst/>
                        </a:rPr>
                        <a:t>Age</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40</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0.7</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3926556120"/>
                  </a:ext>
                </a:extLst>
              </a:tr>
              <a:tr h="291415">
                <a:tc>
                  <a:txBody>
                    <a:bodyPr/>
                    <a:lstStyle/>
                    <a:p>
                      <a:pPr marL="0" marR="0">
                        <a:spcBef>
                          <a:spcPts val="0"/>
                        </a:spcBef>
                        <a:spcAft>
                          <a:spcPts val="0"/>
                        </a:spcAft>
                      </a:pPr>
                      <a:r>
                        <a:rPr lang="en-US" sz="1400" dirty="0">
                          <a:effectLst/>
                        </a:rPr>
                        <a:t>Years in the US</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15 </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 0.5</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3768930503"/>
                  </a:ext>
                </a:extLst>
              </a:tr>
              <a:tr h="291415">
                <a:tc>
                  <a:txBody>
                    <a:bodyPr/>
                    <a:lstStyle/>
                    <a:p>
                      <a:pPr marL="0" marR="0">
                        <a:spcBef>
                          <a:spcPts val="0"/>
                        </a:spcBef>
                        <a:spcAft>
                          <a:spcPts val="0"/>
                        </a:spcAft>
                      </a:pPr>
                      <a:r>
                        <a:rPr lang="en-US" sz="1400" dirty="0">
                          <a:effectLst/>
                        </a:rPr>
                        <a:t>Country of birth</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 </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 </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791849801"/>
                  </a:ext>
                </a:extLst>
              </a:tr>
              <a:tr h="291415">
                <a:tc>
                  <a:txBody>
                    <a:bodyPr/>
                    <a:lstStyle/>
                    <a:p>
                      <a:pPr marL="0" marR="0">
                        <a:spcBef>
                          <a:spcPts val="0"/>
                        </a:spcBef>
                        <a:spcAft>
                          <a:spcPts val="0"/>
                        </a:spcAft>
                      </a:pPr>
                      <a:r>
                        <a:rPr lang="en-US" sz="1400" dirty="0">
                          <a:effectLst/>
                        </a:rPr>
                        <a:t>     Mexico</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168</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74%</a:t>
                      </a:r>
                    </a:p>
                  </a:txBody>
                  <a:tcPr marL="35290" marR="35290" marT="0" marB="0" anchor="ctr"/>
                </a:tc>
                <a:extLst>
                  <a:ext uri="{0D108BD9-81ED-4DB2-BD59-A6C34878D82A}">
                    <a16:rowId xmlns:a16="http://schemas.microsoft.com/office/drawing/2014/main" val="753125917"/>
                  </a:ext>
                </a:extLst>
              </a:tr>
              <a:tr h="291415">
                <a:tc>
                  <a:txBody>
                    <a:bodyPr/>
                    <a:lstStyle/>
                    <a:p>
                      <a:pPr marL="0" marR="0">
                        <a:spcBef>
                          <a:spcPts val="0"/>
                        </a:spcBef>
                        <a:spcAft>
                          <a:spcPts val="0"/>
                        </a:spcAft>
                      </a:pPr>
                      <a:r>
                        <a:rPr lang="en-US" sz="1400" dirty="0">
                          <a:effectLst/>
                        </a:rPr>
                        <a:t>     Other</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58</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26%</a:t>
                      </a:r>
                    </a:p>
                  </a:txBody>
                  <a:tcPr marL="35290" marR="35290" marT="0" marB="0" anchor="ctr"/>
                </a:tc>
                <a:extLst>
                  <a:ext uri="{0D108BD9-81ED-4DB2-BD59-A6C34878D82A}">
                    <a16:rowId xmlns:a16="http://schemas.microsoft.com/office/drawing/2014/main" val="3367854035"/>
                  </a:ext>
                </a:extLst>
              </a:tr>
              <a:tr h="291415">
                <a:tc>
                  <a:txBody>
                    <a:bodyPr/>
                    <a:lstStyle/>
                    <a:p>
                      <a:pPr marL="0" marR="0">
                        <a:spcBef>
                          <a:spcPts val="0"/>
                        </a:spcBef>
                        <a:spcAft>
                          <a:spcPts val="0"/>
                        </a:spcAft>
                      </a:pPr>
                      <a:r>
                        <a:rPr lang="en-US" sz="1400" dirty="0">
                          <a:effectLst/>
                        </a:rPr>
                        <a:t>Language</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highlight>
                            <a:srgbClr val="FFFF00"/>
                          </a:highlight>
                        </a:rPr>
                        <a:t> </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highlight>
                            <a:srgbClr val="FFFF00"/>
                          </a:highlight>
                        </a:rPr>
                        <a:t> </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3630856306"/>
                  </a:ext>
                </a:extLst>
              </a:tr>
              <a:tr h="291415">
                <a:tc>
                  <a:txBody>
                    <a:bodyPr/>
                    <a:lstStyle/>
                    <a:p>
                      <a:pPr marL="0" marR="0">
                        <a:spcBef>
                          <a:spcPts val="0"/>
                        </a:spcBef>
                        <a:spcAft>
                          <a:spcPts val="0"/>
                        </a:spcAft>
                      </a:pPr>
                      <a:r>
                        <a:rPr lang="en-US" sz="1400">
                          <a:effectLst/>
                        </a:rPr>
                        <a:t>     Monolingual Spanish</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133</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59%</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3418890379"/>
                  </a:ext>
                </a:extLst>
              </a:tr>
              <a:tr h="291415">
                <a:tc>
                  <a:txBody>
                    <a:bodyPr/>
                    <a:lstStyle/>
                    <a:p>
                      <a:pPr marL="0" marR="0">
                        <a:spcBef>
                          <a:spcPts val="0"/>
                        </a:spcBef>
                        <a:spcAft>
                          <a:spcPts val="0"/>
                        </a:spcAft>
                      </a:pPr>
                      <a:r>
                        <a:rPr lang="en-US" sz="1400">
                          <a:effectLst/>
                        </a:rPr>
                        <a:t>     More Spanish than English</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58</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26%</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2004331104"/>
                  </a:ext>
                </a:extLst>
              </a:tr>
              <a:tr h="291415">
                <a:tc>
                  <a:txBody>
                    <a:bodyPr/>
                    <a:lstStyle/>
                    <a:p>
                      <a:pPr marL="0" marR="0">
                        <a:spcBef>
                          <a:spcPts val="0"/>
                        </a:spcBef>
                        <a:spcAft>
                          <a:spcPts val="0"/>
                        </a:spcAft>
                      </a:pPr>
                      <a:r>
                        <a:rPr lang="en-US" sz="1400">
                          <a:effectLst/>
                        </a:rPr>
                        <a:t>     Bilingual Spanish/English</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28</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12%</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614034646"/>
                  </a:ext>
                </a:extLst>
              </a:tr>
              <a:tr h="2914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Mostly English</a:t>
                      </a: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7</a:t>
                      </a: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3%</a:t>
                      </a:r>
                    </a:p>
                  </a:txBody>
                  <a:tcPr marL="35290" marR="35290" marT="0" marB="0" anchor="ctr"/>
                </a:tc>
                <a:extLst>
                  <a:ext uri="{0D108BD9-81ED-4DB2-BD59-A6C34878D82A}">
                    <a16:rowId xmlns:a16="http://schemas.microsoft.com/office/drawing/2014/main" val="2964993246"/>
                  </a:ext>
                </a:extLst>
              </a:tr>
              <a:tr h="291415">
                <a:tc>
                  <a:txBody>
                    <a:bodyPr/>
                    <a:lstStyle/>
                    <a:p>
                      <a:pPr marL="0" marR="0">
                        <a:spcBef>
                          <a:spcPts val="0"/>
                        </a:spcBef>
                        <a:spcAft>
                          <a:spcPts val="0"/>
                        </a:spcAft>
                      </a:pPr>
                      <a:r>
                        <a:rPr lang="en-US" sz="1400" dirty="0">
                          <a:effectLst/>
                        </a:rPr>
                        <a:t>Education</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highlight>
                            <a:srgbClr val="FFFF00"/>
                          </a:highlight>
                        </a:rPr>
                        <a:t> </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highlight>
                            <a:srgbClr val="FFFF00"/>
                          </a:highlight>
                        </a:rPr>
                        <a:t> </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3541310995"/>
                  </a:ext>
                </a:extLst>
              </a:tr>
              <a:tr h="291415">
                <a:tc>
                  <a:txBody>
                    <a:bodyPr/>
                    <a:lstStyle/>
                    <a:p>
                      <a:pPr marL="0" marR="0">
                        <a:spcBef>
                          <a:spcPts val="0"/>
                        </a:spcBef>
                        <a:spcAft>
                          <a:spcPts val="0"/>
                        </a:spcAft>
                      </a:pPr>
                      <a:r>
                        <a:rPr lang="en-US" sz="1400">
                          <a:effectLst/>
                        </a:rPr>
                        <a:t>     Less than high school</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76</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34%</a:t>
                      </a:r>
                    </a:p>
                  </a:txBody>
                  <a:tcPr marL="35290" marR="35290" marT="0" marB="0" anchor="ctr"/>
                </a:tc>
                <a:extLst>
                  <a:ext uri="{0D108BD9-81ED-4DB2-BD59-A6C34878D82A}">
                    <a16:rowId xmlns:a16="http://schemas.microsoft.com/office/drawing/2014/main" val="3184102422"/>
                  </a:ext>
                </a:extLst>
              </a:tr>
              <a:tr h="291415">
                <a:tc>
                  <a:txBody>
                    <a:bodyPr/>
                    <a:lstStyle/>
                    <a:p>
                      <a:pPr marL="0" marR="0">
                        <a:spcBef>
                          <a:spcPts val="0"/>
                        </a:spcBef>
                        <a:spcAft>
                          <a:spcPts val="0"/>
                        </a:spcAft>
                      </a:pPr>
                      <a:r>
                        <a:rPr lang="en-US" sz="1400" dirty="0">
                          <a:effectLst/>
                        </a:rPr>
                        <a:t>     High school diploma</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95</a:t>
                      </a: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42%</a:t>
                      </a:r>
                    </a:p>
                  </a:txBody>
                  <a:tcPr marL="35290" marR="35290" marT="0" marB="0" anchor="ctr"/>
                </a:tc>
                <a:extLst>
                  <a:ext uri="{0D108BD9-81ED-4DB2-BD59-A6C34878D82A}">
                    <a16:rowId xmlns:a16="http://schemas.microsoft.com/office/drawing/2014/main" val="2021675025"/>
                  </a:ext>
                </a:extLst>
              </a:tr>
              <a:tr h="291415">
                <a:tc>
                  <a:txBody>
                    <a:bodyPr/>
                    <a:lstStyle/>
                    <a:p>
                      <a:pPr marL="0" marR="0">
                        <a:spcBef>
                          <a:spcPts val="0"/>
                        </a:spcBef>
                        <a:spcAft>
                          <a:spcPts val="0"/>
                        </a:spcAft>
                      </a:pPr>
                      <a:r>
                        <a:rPr lang="en-US" sz="1400">
                          <a:effectLst/>
                        </a:rPr>
                        <a:t>     More than high school diploma</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55</a:t>
                      </a:r>
                    </a:p>
                  </a:txBody>
                  <a:tcPr marL="35290" marR="3529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24%</a:t>
                      </a:r>
                    </a:p>
                  </a:txBody>
                  <a:tcPr marL="35290" marR="35290" marT="0" marB="0" anchor="ctr"/>
                </a:tc>
                <a:extLst>
                  <a:ext uri="{0D108BD9-81ED-4DB2-BD59-A6C34878D82A}">
                    <a16:rowId xmlns:a16="http://schemas.microsoft.com/office/drawing/2014/main" val="3406403335"/>
                  </a:ext>
                </a:extLst>
              </a:tr>
              <a:tr h="291415">
                <a:tc>
                  <a:txBody>
                    <a:bodyPr/>
                    <a:lstStyle/>
                    <a:p>
                      <a:pPr marL="0" marR="0">
                        <a:spcBef>
                          <a:spcPts val="0"/>
                        </a:spcBef>
                        <a:spcAft>
                          <a:spcPts val="0"/>
                        </a:spcAft>
                      </a:pPr>
                      <a:r>
                        <a:rPr lang="en-US" sz="1400">
                          <a:effectLst/>
                        </a:rPr>
                        <a:t>Immigration status</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 </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 </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3636828238"/>
                  </a:ext>
                </a:extLst>
              </a:tr>
              <a:tr h="291415">
                <a:tc>
                  <a:txBody>
                    <a:bodyPr/>
                    <a:lstStyle/>
                    <a:p>
                      <a:pPr marL="0" marR="0">
                        <a:spcBef>
                          <a:spcPts val="0"/>
                        </a:spcBef>
                        <a:spcAft>
                          <a:spcPts val="0"/>
                        </a:spcAft>
                      </a:pPr>
                      <a:r>
                        <a:rPr lang="en-US" sz="1400">
                          <a:effectLst/>
                        </a:rPr>
                        <a:t>     Citizen or current visa/permission</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61</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27%</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3986045498"/>
                  </a:ext>
                </a:extLst>
              </a:tr>
              <a:tr h="291415">
                <a:tc>
                  <a:txBody>
                    <a:bodyPr/>
                    <a:lstStyle/>
                    <a:p>
                      <a:pPr marL="0" marR="0">
                        <a:spcBef>
                          <a:spcPts val="0"/>
                        </a:spcBef>
                        <a:spcAft>
                          <a:spcPts val="0"/>
                        </a:spcAft>
                      </a:pPr>
                      <a:r>
                        <a:rPr lang="en-US" sz="1400">
                          <a:effectLst/>
                        </a:rPr>
                        <a:t>     Entry and/or stay without permission</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132</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58%</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1368400718"/>
                  </a:ext>
                </a:extLst>
              </a:tr>
              <a:tr h="291415">
                <a:tc>
                  <a:txBody>
                    <a:bodyPr/>
                    <a:lstStyle/>
                    <a:p>
                      <a:pPr marL="0" marR="0">
                        <a:spcBef>
                          <a:spcPts val="0"/>
                        </a:spcBef>
                        <a:spcAft>
                          <a:spcPts val="0"/>
                        </a:spcAft>
                      </a:pPr>
                      <a:r>
                        <a:rPr lang="en-US" sz="1400">
                          <a:effectLst/>
                        </a:rPr>
                        <a:t>     Prefer not to or did not answer</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a:effectLst/>
                        </a:rPr>
                        <a:t>33</a:t>
                      </a:r>
                      <a:endParaRPr lang="en-US" sz="140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1</a:t>
                      </a:r>
                      <a:r>
                        <a:rPr lang="en-US" sz="1400" dirty="0">
                          <a:effectLst/>
                          <a:latin typeface="+mn-lt"/>
                          <a:cs typeface="Times New Roman" panose="02020603050405020304" pitchFamily="18" charset="0"/>
                        </a:rPr>
                        <a:t>5%</a:t>
                      </a:r>
                      <a:endParaRPr lang="en-US" sz="1400" dirty="0">
                        <a:effectLst/>
                      </a:endParaRPr>
                    </a:p>
                  </a:txBody>
                  <a:tcPr marL="35290" marR="35290" marT="0" marB="0" anchor="ctr"/>
                </a:tc>
                <a:extLst>
                  <a:ext uri="{0D108BD9-81ED-4DB2-BD59-A6C34878D82A}">
                    <a16:rowId xmlns:a16="http://schemas.microsoft.com/office/drawing/2014/main" val="155232582"/>
                  </a:ext>
                </a:extLst>
              </a:tr>
              <a:tr h="291415">
                <a:tc>
                  <a:txBody>
                    <a:bodyPr/>
                    <a:lstStyle/>
                    <a:p>
                      <a:pPr marL="0" marR="0">
                        <a:spcBef>
                          <a:spcPts val="0"/>
                        </a:spcBef>
                        <a:spcAft>
                          <a:spcPts val="0"/>
                        </a:spcAft>
                      </a:pPr>
                      <a:r>
                        <a:rPr lang="en-US" sz="1400">
                          <a:effectLst/>
                        </a:rPr>
                        <a:t>Mean monthly income in US dollars (SD)</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 $2417</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tc>
                  <a:txBody>
                    <a:bodyPr/>
                    <a:lstStyle/>
                    <a:p>
                      <a:pPr marL="0" marR="0" algn="ctr">
                        <a:spcBef>
                          <a:spcPts val="0"/>
                        </a:spcBef>
                        <a:spcAft>
                          <a:spcPts val="0"/>
                        </a:spcAft>
                      </a:pPr>
                      <a:r>
                        <a:rPr lang="en-US" sz="1400" dirty="0">
                          <a:effectLst/>
                        </a:rPr>
                        <a:t> 98.4</a:t>
                      </a:r>
                      <a:endParaRPr lang="en-US" sz="1400" dirty="0">
                        <a:effectLst/>
                        <a:latin typeface="+mn-lt"/>
                        <a:ea typeface="Calibri" panose="020F0502020204030204" pitchFamily="34" charset="0"/>
                        <a:cs typeface="Times New Roman" panose="02020603050405020304" pitchFamily="18" charset="0"/>
                      </a:endParaRPr>
                    </a:p>
                  </a:txBody>
                  <a:tcPr marL="35290" marR="35290" marT="0" marB="0" anchor="ctr"/>
                </a:tc>
                <a:extLst>
                  <a:ext uri="{0D108BD9-81ED-4DB2-BD59-A6C34878D82A}">
                    <a16:rowId xmlns:a16="http://schemas.microsoft.com/office/drawing/2014/main" val="130579006"/>
                  </a:ext>
                </a:extLst>
              </a:tr>
            </a:tbl>
          </a:graphicData>
        </a:graphic>
      </p:graphicFrame>
      <p:graphicFrame>
        <p:nvGraphicFramePr>
          <p:cNvPr id="2" name="Table 1">
            <a:extLst>
              <a:ext uri="{FF2B5EF4-FFF2-40B4-BE49-F238E27FC236}">
                <a16:creationId xmlns:a16="http://schemas.microsoft.com/office/drawing/2014/main" id="{A3625E1C-DF87-2D97-5D13-EB17E4ABF07C}"/>
              </a:ext>
            </a:extLst>
          </p:cNvPr>
          <p:cNvGraphicFramePr>
            <a:graphicFrameLocks noGrp="1"/>
          </p:cNvGraphicFramePr>
          <p:nvPr>
            <p:extLst>
              <p:ext uri="{D42A27DB-BD31-4B8C-83A1-F6EECF244321}">
                <p14:modId xmlns:p14="http://schemas.microsoft.com/office/powerpoint/2010/main" val="4126408196"/>
              </p:ext>
            </p:extLst>
          </p:nvPr>
        </p:nvGraphicFramePr>
        <p:xfrm>
          <a:off x="5770249" y="2282367"/>
          <a:ext cx="3145153" cy="2422457"/>
        </p:xfrm>
        <a:graphic>
          <a:graphicData uri="http://schemas.openxmlformats.org/drawingml/2006/table">
            <a:tbl>
              <a:tblPr>
                <a:tableStyleId>{9D7B26C5-4107-4FEC-AEDC-1716B250A1EF}</a:tableStyleId>
              </a:tblPr>
              <a:tblGrid>
                <a:gridCol w="2002151">
                  <a:extLst>
                    <a:ext uri="{9D8B030D-6E8A-4147-A177-3AD203B41FA5}">
                      <a16:colId xmlns:a16="http://schemas.microsoft.com/office/drawing/2014/main" val="2190939736"/>
                    </a:ext>
                  </a:extLst>
                </a:gridCol>
                <a:gridCol w="571501">
                  <a:extLst>
                    <a:ext uri="{9D8B030D-6E8A-4147-A177-3AD203B41FA5}">
                      <a16:colId xmlns:a16="http://schemas.microsoft.com/office/drawing/2014/main" val="443278036"/>
                    </a:ext>
                  </a:extLst>
                </a:gridCol>
                <a:gridCol w="571501">
                  <a:extLst>
                    <a:ext uri="{9D8B030D-6E8A-4147-A177-3AD203B41FA5}">
                      <a16:colId xmlns:a16="http://schemas.microsoft.com/office/drawing/2014/main" val="2833961466"/>
                    </a:ext>
                  </a:extLst>
                </a:gridCol>
              </a:tblGrid>
              <a:tr h="0">
                <a:tc>
                  <a:txBody>
                    <a:bodyPr/>
                    <a:lstStyle/>
                    <a:p>
                      <a:pPr algn="l" rtl="0" fontAlgn="ctr"/>
                      <a:r>
                        <a:rPr lang="en-US" sz="1100" b="1" i="0" u="none" strike="noStrike" dirty="0">
                          <a:solidFill>
                            <a:srgbClr val="000000"/>
                          </a:solidFill>
                          <a:effectLst/>
                          <a:latin typeface="Calibri" panose="020F0502020204030204" pitchFamily="34" charset="0"/>
                        </a:rPr>
                        <a:t> </a:t>
                      </a:r>
                    </a:p>
                  </a:txBody>
                  <a:tcPr marL="9525" marR="9525" marT="9525" marB="0" anchor="ctr">
                    <a:lnB w="12700" cap="flat" cmpd="sng" algn="ctr">
                      <a:solidFill>
                        <a:schemeClr val="tx1"/>
                      </a:solidFill>
                      <a:prstDash val="solid"/>
                      <a:round/>
                      <a:headEnd type="none" w="med" len="med"/>
                      <a:tailEnd type="none" w="med" len="med"/>
                    </a:lnB>
                  </a:tcPr>
                </a:tc>
                <a:tc gridSpan="2">
                  <a:txBody>
                    <a:bodyPr/>
                    <a:lstStyle/>
                    <a:p>
                      <a:pPr algn="ctr" rtl="0" fontAlgn="ctr"/>
                      <a:r>
                        <a:rPr lang="en-US" sz="1200" b="1" i="0" u="none" strike="noStrike" dirty="0">
                          <a:solidFill>
                            <a:srgbClr val="000000"/>
                          </a:solidFill>
                          <a:effectLst/>
                          <a:latin typeface="Calibri" panose="020F0502020204030204" pitchFamily="34" charset="0"/>
                        </a:rPr>
                        <a:t>Total</a:t>
                      </a:r>
                    </a:p>
                  </a:txBody>
                  <a:tcPr marL="9525" marR="9525" marT="9525" marB="0" anchor="ctr">
                    <a:lnB w="12700" cap="flat" cmpd="sng" algn="ctr">
                      <a:solidFill>
                        <a:schemeClr val="tx1"/>
                      </a:solidFill>
                      <a:prstDash val="solid"/>
                      <a:round/>
                      <a:headEnd type="none" w="med" len="med"/>
                      <a:tailEnd type="none" w="med" len="med"/>
                    </a:lnB>
                  </a:tcPr>
                </a:tc>
                <a:tc hMerge="1">
                  <a:txBody>
                    <a:bodyPr/>
                    <a:lstStyle/>
                    <a:p>
                      <a:endParaRPr lang="en-US"/>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8726578"/>
                  </a:ext>
                </a:extLst>
              </a:tr>
              <a:tr h="202732">
                <a:tc>
                  <a:txBody>
                    <a:bodyPr/>
                    <a:lstStyle/>
                    <a:p>
                      <a:pPr algn="l" rtl="0" fontAlgn="ctr"/>
                      <a:r>
                        <a:rPr lang="en-US" sz="1200" u="none" strike="noStrike" dirty="0">
                          <a:effectLst/>
                        </a:rPr>
                        <a:t>Mental Health Outcome</a:t>
                      </a:r>
                      <a:endParaRPr lang="en-US" sz="1200" b="1" i="0" u="none" strike="noStrike" dirty="0">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rPr>
                        <a:t>N</a:t>
                      </a:r>
                      <a:endParaRPr lang="en-US" sz="1200" b="1" i="0" u="none" strike="noStrike" dirty="0">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0399622"/>
                  </a:ext>
                </a:extLst>
              </a:tr>
              <a:tr h="202732">
                <a:tc>
                  <a:txBody>
                    <a:bodyPr/>
                    <a:lstStyle/>
                    <a:p>
                      <a:pPr algn="l" rtl="0" fontAlgn="ctr"/>
                      <a:r>
                        <a:rPr lang="en-US" sz="1200" u="none" strike="noStrike" dirty="0">
                          <a:effectLst/>
                        </a:rPr>
                        <a:t>Depression Symptom Severity</a:t>
                      </a:r>
                      <a:endParaRPr lang="en-US" sz="1200" b="1" i="0" u="none" strike="noStrike" dirty="0">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tcPr>
                </a:tc>
                <a:tc>
                  <a:txBody>
                    <a:bodyPr/>
                    <a:lstStyle/>
                    <a:p>
                      <a:pPr algn="ctr" rtl="0"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tcPr>
                </a:tc>
                <a:tc>
                  <a:txBody>
                    <a:bodyPr/>
                    <a:lstStyle/>
                    <a:p>
                      <a:pPr algn="ctr" rtl="0"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30293059"/>
                  </a:ext>
                </a:extLst>
              </a:tr>
              <a:tr h="202732">
                <a:tc>
                  <a:txBody>
                    <a:bodyPr/>
                    <a:lstStyle/>
                    <a:p>
                      <a:pPr algn="l" rtl="0" fontAlgn="ctr"/>
                      <a:r>
                        <a:rPr lang="en-US" sz="1200" u="none" strike="noStrike" dirty="0">
                          <a:effectLst/>
                        </a:rPr>
                        <a:t>      None (0-4)</a:t>
                      </a:r>
                      <a:endParaRPr lang="en-US" sz="1200" b="1" i="0" u="none" strike="noStrike" dirty="0">
                        <a:solidFill>
                          <a:srgbClr val="000000"/>
                        </a:solidFill>
                        <a:effectLst/>
                        <a:latin typeface="Calibri" panose="020F0502020204030204" pitchFamily="34" charset="0"/>
                      </a:endParaRPr>
                    </a:p>
                  </a:txBody>
                  <a:tcPr marL="9031" marR="9031" marT="9031" marB="0" anchor="ctr"/>
                </a:tc>
                <a:tc>
                  <a:txBody>
                    <a:bodyPr/>
                    <a:lstStyle/>
                    <a:p>
                      <a:pPr algn="ctr" rtl="0" fontAlgn="ctr"/>
                      <a:r>
                        <a:rPr lang="en-US" sz="1200" b="0" i="0" u="none" strike="noStrike" dirty="0">
                          <a:solidFill>
                            <a:srgbClr val="000000"/>
                          </a:solidFill>
                          <a:effectLst/>
                          <a:latin typeface="Calibri" panose="020F0502020204030204" pitchFamily="34" charset="0"/>
                        </a:rPr>
                        <a:t>89</a:t>
                      </a:r>
                    </a:p>
                  </a:txBody>
                  <a:tcPr marL="9031" marR="9031" marT="9031" marB="0" anchor="ctr"/>
                </a:tc>
                <a:tc>
                  <a:txBody>
                    <a:bodyPr/>
                    <a:lstStyle/>
                    <a:p>
                      <a:pPr algn="ctr" rtl="0" fontAlgn="ctr"/>
                      <a:r>
                        <a:rPr lang="en-US" sz="1200" u="none" strike="noStrike" dirty="0">
                          <a:effectLst/>
                        </a:rPr>
                        <a:t>39%</a:t>
                      </a:r>
                      <a:endParaRPr lang="en-US" sz="1200" b="0" i="0" u="none" strike="noStrike" dirty="0">
                        <a:solidFill>
                          <a:srgbClr val="000000"/>
                        </a:solidFill>
                        <a:effectLst/>
                        <a:latin typeface="Calibri" panose="020F0502020204030204" pitchFamily="34" charset="0"/>
                      </a:endParaRPr>
                    </a:p>
                  </a:txBody>
                  <a:tcPr marL="9031" marR="9031" marT="9031" marB="0" anchor="ctr"/>
                </a:tc>
                <a:extLst>
                  <a:ext uri="{0D108BD9-81ED-4DB2-BD59-A6C34878D82A}">
                    <a16:rowId xmlns:a16="http://schemas.microsoft.com/office/drawing/2014/main" val="2416942199"/>
                  </a:ext>
                </a:extLst>
              </a:tr>
              <a:tr h="202732">
                <a:tc>
                  <a:txBody>
                    <a:bodyPr/>
                    <a:lstStyle/>
                    <a:p>
                      <a:pPr algn="l" rtl="0" fontAlgn="ctr"/>
                      <a:r>
                        <a:rPr lang="en-US" sz="1200" u="none" strike="noStrike" dirty="0">
                          <a:effectLst/>
                        </a:rPr>
                        <a:t>      Mild (5-9)</a:t>
                      </a:r>
                      <a:endParaRPr lang="en-US" sz="1200" b="0" i="0" u="none" strike="noStrike" dirty="0">
                        <a:solidFill>
                          <a:srgbClr val="000000"/>
                        </a:solidFill>
                        <a:effectLst/>
                        <a:latin typeface="Calibri" panose="020F0502020204030204" pitchFamily="34" charset="0"/>
                      </a:endParaRPr>
                    </a:p>
                  </a:txBody>
                  <a:tcPr marL="9031" marR="9031" marT="9031" marB="0" anchor="ctr"/>
                </a:tc>
                <a:tc>
                  <a:txBody>
                    <a:bodyPr/>
                    <a:lstStyle/>
                    <a:p>
                      <a:pPr algn="ctr" rtl="0" fontAlgn="ctr"/>
                      <a:r>
                        <a:rPr lang="en-US" sz="1200" u="none" strike="noStrike" dirty="0">
                          <a:effectLst/>
                        </a:rPr>
                        <a:t>80</a:t>
                      </a:r>
                      <a:endParaRPr lang="en-US" sz="1200" b="0" i="0" u="none" strike="noStrike" dirty="0">
                        <a:solidFill>
                          <a:srgbClr val="000000"/>
                        </a:solidFill>
                        <a:effectLst/>
                        <a:latin typeface="Calibri" panose="020F0502020204030204" pitchFamily="34" charset="0"/>
                      </a:endParaRPr>
                    </a:p>
                  </a:txBody>
                  <a:tcPr marL="9031" marR="9031" marT="9031" marB="0" anchor="ctr"/>
                </a:tc>
                <a:tc>
                  <a:txBody>
                    <a:bodyPr/>
                    <a:lstStyle/>
                    <a:p>
                      <a:pPr algn="ctr" rtl="0" fontAlgn="ctr"/>
                      <a:r>
                        <a:rPr lang="en-US" sz="1200" u="none" strike="noStrike" dirty="0">
                          <a:effectLst/>
                        </a:rPr>
                        <a:t>35%</a:t>
                      </a:r>
                      <a:endParaRPr lang="en-US" sz="1200" b="0" i="0" u="none" strike="noStrike" dirty="0">
                        <a:solidFill>
                          <a:srgbClr val="000000"/>
                        </a:solidFill>
                        <a:effectLst/>
                        <a:latin typeface="Calibri" panose="020F0502020204030204" pitchFamily="34" charset="0"/>
                      </a:endParaRPr>
                    </a:p>
                  </a:txBody>
                  <a:tcPr marL="9031" marR="9031" marT="9031" marB="0" anchor="ctr"/>
                </a:tc>
                <a:extLst>
                  <a:ext uri="{0D108BD9-81ED-4DB2-BD59-A6C34878D82A}">
                    <a16:rowId xmlns:a16="http://schemas.microsoft.com/office/drawing/2014/main" val="2687563898"/>
                  </a:ext>
                </a:extLst>
              </a:tr>
              <a:tr h="202732">
                <a:tc>
                  <a:txBody>
                    <a:bodyPr/>
                    <a:lstStyle/>
                    <a:p>
                      <a:pPr algn="l" rtl="0" fontAlgn="ctr"/>
                      <a:r>
                        <a:rPr lang="en-US" sz="1200" u="none" strike="noStrike" dirty="0">
                          <a:effectLst/>
                        </a:rPr>
                        <a:t>      Moderate (10-14)</a:t>
                      </a:r>
                      <a:endParaRPr lang="en-US" sz="1200" b="0" i="0" u="none" strike="noStrike" dirty="0">
                        <a:solidFill>
                          <a:srgbClr val="000000"/>
                        </a:solidFill>
                        <a:effectLst/>
                        <a:latin typeface="Calibri" panose="020F0502020204030204" pitchFamily="34" charset="0"/>
                      </a:endParaRPr>
                    </a:p>
                  </a:txBody>
                  <a:tcPr marL="9031" marR="9031" marT="9031" marB="0" anchor="ctr"/>
                </a:tc>
                <a:tc>
                  <a:txBody>
                    <a:bodyPr/>
                    <a:lstStyle/>
                    <a:p>
                      <a:pPr algn="ctr" rtl="0" fontAlgn="ctr"/>
                      <a:r>
                        <a:rPr lang="en-US" sz="1200" b="0" i="0" u="none" strike="noStrike" dirty="0">
                          <a:solidFill>
                            <a:srgbClr val="000000"/>
                          </a:solidFill>
                          <a:effectLst/>
                          <a:latin typeface="Calibri" panose="020F0502020204030204" pitchFamily="34" charset="0"/>
                        </a:rPr>
                        <a:t>35</a:t>
                      </a:r>
                    </a:p>
                  </a:txBody>
                  <a:tcPr marL="9031" marR="9031" marT="9031"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031" marR="9031" marT="9031" marB="0" anchor="ctr"/>
                </a:tc>
                <a:extLst>
                  <a:ext uri="{0D108BD9-81ED-4DB2-BD59-A6C34878D82A}">
                    <a16:rowId xmlns:a16="http://schemas.microsoft.com/office/drawing/2014/main" val="1567135500"/>
                  </a:ext>
                </a:extLst>
              </a:tr>
              <a:tr h="202732">
                <a:tc>
                  <a:txBody>
                    <a:bodyPr/>
                    <a:lstStyle/>
                    <a:p>
                      <a:pPr algn="l" rtl="0" fontAlgn="ctr"/>
                      <a:r>
                        <a:rPr lang="en-US" sz="1200" u="none" strike="noStrike">
                          <a:effectLst/>
                        </a:rPr>
                        <a:t>      Moderate to Severe (15-27)</a:t>
                      </a:r>
                      <a:endParaRPr lang="en-US" sz="1200" b="0" i="0" u="none" strike="noStrike">
                        <a:solidFill>
                          <a:srgbClr val="000000"/>
                        </a:solidFill>
                        <a:effectLst/>
                        <a:latin typeface="Calibri" panose="020F0502020204030204" pitchFamily="34" charset="0"/>
                      </a:endParaRPr>
                    </a:p>
                  </a:txBody>
                  <a:tcPr marL="9031" marR="9031" marT="9031" marB="0" anchor="ctr">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rPr>
                        <a:t>22</a:t>
                      </a:r>
                      <a:endParaRPr lang="en-US" sz="1200" b="0" i="0" u="none" strike="noStrike" dirty="0">
                        <a:solidFill>
                          <a:srgbClr val="000000"/>
                        </a:solidFill>
                        <a:effectLst/>
                        <a:latin typeface="Calibri" panose="020F0502020204030204" pitchFamily="34" charset="0"/>
                      </a:endParaRPr>
                    </a:p>
                  </a:txBody>
                  <a:tcPr marL="9031" marR="9031" marT="9031" marB="0" anchor="ctr">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9031" marR="9031" marT="9031"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108741"/>
                  </a:ext>
                </a:extLst>
              </a:tr>
              <a:tr h="202732">
                <a:tc>
                  <a:txBody>
                    <a:bodyPr/>
                    <a:lstStyle/>
                    <a:p>
                      <a:pPr algn="l" rtl="0" fontAlgn="ctr"/>
                      <a:r>
                        <a:rPr lang="en-US" sz="1200" u="none" strike="noStrike" dirty="0">
                          <a:effectLst/>
                        </a:rPr>
                        <a:t>Anxiety Symptom Severity</a:t>
                      </a:r>
                      <a:endParaRPr lang="en-US" sz="1200" b="1" i="0" u="none" strike="noStrike" dirty="0">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tcPr>
                </a:tc>
                <a:tc>
                  <a:txBody>
                    <a:bodyPr/>
                    <a:lstStyle/>
                    <a:p>
                      <a:pPr algn="ctr" rtl="0"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tcPr>
                </a:tc>
                <a:tc>
                  <a:txBody>
                    <a:bodyPr/>
                    <a:lstStyle/>
                    <a:p>
                      <a:pPr algn="ctr" rtl="0"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031" marR="9031" marT="9031"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30654543"/>
                  </a:ext>
                </a:extLst>
              </a:tr>
              <a:tr h="202732">
                <a:tc>
                  <a:txBody>
                    <a:bodyPr/>
                    <a:lstStyle/>
                    <a:p>
                      <a:pPr algn="l" rtl="0" fontAlgn="ctr"/>
                      <a:r>
                        <a:rPr lang="en-US" sz="1200" u="none" strike="noStrike" dirty="0">
                          <a:effectLst/>
                        </a:rPr>
                        <a:t>      None (0-4)</a:t>
                      </a:r>
                      <a:endParaRPr lang="en-US" sz="1200" b="1" i="0" u="none" strike="noStrike" dirty="0">
                        <a:solidFill>
                          <a:srgbClr val="000000"/>
                        </a:solidFill>
                        <a:effectLst/>
                        <a:latin typeface="Calibri" panose="020F0502020204030204" pitchFamily="34" charset="0"/>
                      </a:endParaRPr>
                    </a:p>
                  </a:txBody>
                  <a:tcPr marL="9031" marR="9031" marT="9031" marB="0" anchor="ctr"/>
                </a:tc>
                <a:tc>
                  <a:txBody>
                    <a:bodyPr/>
                    <a:lstStyle/>
                    <a:p>
                      <a:pPr algn="ctr" rtl="0" fontAlgn="ctr"/>
                      <a:r>
                        <a:rPr lang="en-US" sz="1200" b="0" i="0" u="none" strike="noStrike" dirty="0">
                          <a:solidFill>
                            <a:srgbClr val="000000"/>
                          </a:solidFill>
                          <a:effectLst/>
                          <a:latin typeface="Calibri" panose="020F0502020204030204" pitchFamily="34" charset="0"/>
                        </a:rPr>
                        <a:t>76</a:t>
                      </a:r>
                    </a:p>
                  </a:txBody>
                  <a:tcPr marL="9031" marR="9031" marT="9031" marB="0" anchor="ctr"/>
                </a:tc>
                <a:tc>
                  <a:txBody>
                    <a:bodyPr/>
                    <a:lstStyle/>
                    <a:p>
                      <a:pPr algn="ctr" rtl="0" fontAlgn="ctr"/>
                      <a:r>
                        <a:rPr lang="en-US" sz="1200" u="none" strike="noStrike" dirty="0">
                          <a:effectLst/>
                        </a:rPr>
                        <a:t>34%</a:t>
                      </a:r>
                      <a:endParaRPr lang="en-US" sz="1200" b="0" i="0" u="none" strike="noStrike" dirty="0">
                        <a:solidFill>
                          <a:srgbClr val="000000"/>
                        </a:solidFill>
                        <a:effectLst/>
                        <a:latin typeface="Calibri" panose="020F0502020204030204" pitchFamily="34" charset="0"/>
                      </a:endParaRPr>
                    </a:p>
                  </a:txBody>
                  <a:tcPr marL="9031" marR="9031" marT="9031" marB="0" anchor="ctr"/>
                </a:tc>
                <a:extLst>
                  <a:ext uri="{0D108BD9-81ED-4DB2-BD59-A6C34878D82A}">
                    <a16:rowId xmlns:a16="http://schemas.microsoft.com/office/drawing/2014/main" val="527010645"/>
                  </a:ext>
                </a:extLst>
              </a:tr>
              <a:tr h="202732">
                <a:tc>
                  <a:txBody>
                    <a:bodyPr/>
                    <a:lstStyle/>
                    <a:p>
                      <a:pPr algn="l" rtl="0" fontAlgn="ctr"/>
                      <a:r>
                        <a:rPr lang="en-US" sz="1200" u="none" strike="noStrike" dirty="0">
                          <a:effectLst/>
                        </a:rPr>
                        <a:t>      Mild (5-9)</a:t>
                      </a:r>
                      <a:endParaRPr lang="en-US" sz="1200" b="0" i="0" u="none" strike="noStrike" dirty="0">
                        <a:solidFill>
                          <a:srgbClr val="000000"/>
                        </a:solidFill>
                        <a:effectLst/>
                        <a:latin typeface="Calibri" panose="020F0502020204030204" pitchFamily="34" charset="0"/>
                      </a:endParaRPr>
                    </a:p>
                  </a:txBody>
                  <a:tcPr marL="9031" marR="9031" marT="9031" marB="0" anchor="ctr"/>
                </a:tc>
                <a:tc>
                  <a:txBody>
                    <a:bodyPr/>
                    <a:lstStyle/>
                    <a:p>
                      <a:pPr algn="ctr" rtl="0" fontAlgn="ctr"/>
                      <a:r>
                        <a:rPr lang="en-US" sz="1200" b="0" i="0" u="none" strike="noStrike" dirty="0">
                          <a:solidFill>
                            <a:srgbClr val="000000"/>
                          </a:solidFill>
                          <a:effectLst/>
                          <a:latin typeface="Calibri" panose="020F0502020204030204" pitchFamily="34" charset="0"/>
                        </a:rPr>
                        <a:t>92</a:t>
                      </a:r>
                    </a:p>
                  </a:txBody>
                  <a:tcPr marL="9031" marR="9031" marT="9031" marB="0" anchor="ctr"/>
                </a:tc>
                <a:tc>
                  <a:txBody>
                    <a:bodyPr/>
                    <a:lstStyle/>
                    <a:p>
                      <a:pPr algn="ctr" rtl="0" fontAlgn="ctr"/>
                      <a:r>
                        <a:rPr lang="en-US" sz="1200" u="none" strike="noStrike" dirty="0">
                          <a:effectLst/>
                        </a:rPr>
                        <a:t>41%</a:t>
                      </a:r>
                      <a:endParaRPr lang="en-US" sz="1200" b="0" i="0" u="none" strike="noStrike" dirty="0">
                        <a:solidFill>
                          <a:srgbClr val="000000"/>
                        </a:solidFill>
                        <a:effectLst/>
                        <a:latin typeface="Calibri" panose="020F0502020204030204" pitchFamily="34" charset="0"/>
                      </a:endParaRPr>
                    </a:p>
                  </a:txBody>
                  <a:tcPr marL="9031" marR="9031" marT="9031" marB="0" anchor="ctr"/>
                </a:tc>
                <a:extLst>
                  <a:ext uri="{0D108BD9-81ED-4DB2-BD59-A6C34878D82A}">
                    <a16:rowId xmlns:a16="http://schemas.microsoft.com/office/drawing/2014/main" val="4231343887"/>
                  </a:ext>
                </a:extLst>
              </a:tr>
              <a:tr h="202732">
                <a:tc>
                  <a:txBody>
                    <a:bodyPr/>
                    <a:lstStyle/>
                    <a:p>
                      <a:pPr algn="l" rtl="0" fontAlgn="ctr"/>
                      <a:r>
                        <a:rPr lang="en-US" sz="1200" u="none" strike="noStrike" dirty="0">
                          <a:effectLst/>
                        </a:rPr>
                        <a:t>      Moderate (10-14)</a:t>
                      </a:r>
                      <a:endParaRPr lang="en-US" sz="1200" b="0" i="0" u="none" strike="noStrike" dirty="0">
                        <a:solidFill>
                          <a:srgbClr val="000000"/>
                        </a:solidFill>
                        <a:effectLst/>
                        <a:latin typeface="Calibri" panose="020F0502020204030204" pitchFamily="34" charset="0"/>
                      </a:endParaRPr>
                    </a:p>
                  </a:txBody>
                  <a:tcPr marL="9031" marR="9031" marT="9031" marB="0" anchor="ctr"/>
                </a:tc>
                <a:tc>
                  <a:txBody>
                    <a:bodyPr/>
                    <a:lstStyle/>
                    <a:p>
                      <a:pPr algn="ctr" rtl="0" fontAlgn="ctr"/>
                      <a:r>
                        <a:rPr lang="en-US" sz="1200" b="0" i="0" u="none" strike="noStrike" dirty="0">
                          <a:solidFill>
                            <a:srgbClr val="000000"/>
                          </a:solidFill>
                          <a:effectLst/>
                          <a:latin typeface="Calibri" panose="020F0502020204030204" pitchFamily="34" charset="0"/>
                        </a:rPr>
                        <a:t>40</a:t>
                      </a:r>
                    </a:p>
                  </a:txBody>
                  <a:tcPr marL="9031" marR="9031" marT="9031" marB="0" anchor="ctr"/>
                </a:tc>
                <a:tc>
                  <a:txBody>
                    <a:bodyPr/>
                    <a:lstStyle/>
                    <a:p>
                      <a:pPr algn="ctr" rtl="0" fontAlgn="ctr"/>
                      <a:r>
                        <a:rPr lang="en-US" sz="1200" u="none" strike="noStrike" dirty="0">
                          <a:effectLst/>
                        </a:rPr>
                        <a:t>18%</a:t>
                      </a:r>
                      <a:endParaRPr lang="en-US" sz="1200" b="0" i="0" u="none" strike="noStrike" dirty="0">
                        <a:solidFill>
                          <a:srgbClr val="000000"/>
                        </a:solidFill>
                        <a:effectLst/>
                        <a:latin typeface="Calibri" panose="020F0502020204030204" pitchFamily="34" charset="0"/>
                      </a:endParaRPr>
                    </a:p>
                  </a:txBody>
                  <a:tcPr marL="9031" marR="9031" marT="9031" marB="0" anchor="ctr"/>
                </a:tc>
                <a:extLst>
                  <a:ext uri="{0D108BD9-81ED-4DB2-BD59-A6C34878D82A}">
                    <a16:rowId xmlns:a16="http://schemas.microsoft.com/office/drawing/2014/main" val="776220938"/>
                  </a:ext>
                </a:extLst>
              </a:tr>
              <a:tr h="202732">
                <a:tc>
                  <a:txBody>
                    <a:bodyPr/>
                    <a:lstStyle/>
                    <a:p>
                      <a:pPr algn="l" rtl="0" fontAlgn="ctr"/>
                      <a:r>
                        <a:rPr lang="en-US" sz="1200" u="none" strike="noStrike" dirty="0">
                          <a:effectLst/>
                        </a:rPr>
                        <a:t>      Severe (15-21)</a:t>
                      </a:r>
                      <a:endParaRPr lang="en-US" sz="1200" b="0" i="0" u="none" strike="noStrike" dirty="0">
                        <a:solidFill>
                          <a:srgbClr val="000000"/>
                        </a:solidFill>
                        <a:effectLst/>
                        <a:latin typeface="Calibri" panose="020F0502020204030204" pitchFamily="34" charset="0"/>
                      </a:endParaRPr>
                    </a:p>
                  </a:txBody>
                  <a:tcPr marL="9031" marR="9031" marT="9031" marB="0" anchor="ctr"/>
                </a:tc>
                <a:tc>
                  <a:txBody>
                    <a:bodyPr/>
                    <a:lstStyle/>
                    <a:p>
                      <a:pPr algn="ctr" rtl="0" fontAlgn="ctr"/>
                      <a:r>
                        <a:rPr lang="en-US" sz="1200" b="0" i="0" u="none" strike="noStrike" dirty="0">
                          <a:solidFill>
                            <a:srgbClr val="000000"/>
                          </a:solidFill>
                          <a:effectLst/>
                          <a:latin typeface="Calibri" panose="020F0502020204030204" pitchFamily="34" charset="0"/>
                        </a:rPr>
                        <a:t>18</a:t>
                      </a:r>
                    </a:p>
                  </a:txBody>
                  <a:tcPr marL="9031" marR="9031" marT="9031" marB="0" anchor="ctr"/>
                </a:tc>
                <a:tc>
                  <a:txBody>
                    <a:bodyPr/>
                    <a:lstStyle/>
                    <a:p>
                      <a:pPr algn="ctr" rtl="0" fontAlgn="ctr"/>
                      <a:r>
                        <a:rPr lang="en-US" sz="1200" u="none" strike="noStrike" dirty="0">
                          <a:effectLst/>
                        </a:rPr>
                        <a:t>8%</a:t>
                      </a:r>
                      <a:endParaRPr lang="en-US" sz="1200" b="0" i="0" u="none" strike="noStrike" dirty="0">
                        <a:solidFill>
                          <a:srgbClr val="000000"/>
                        </a:solidFill>
                        <a:effectLst/>
                        <a:latin typeface="Calibri" panose="020F0502020204030204" pitchFamily="34" charset="0"/>
                      </a:endParaRPr>
                    </a:p>
                  </a:txBody>
                  <a:tcPr marL="9031" marR="9031" marT="9031" marB="0" anchor="ctr"/>
                </a:tc>
                <a:extLst>
                  <a:ext uri="{0D108BD9-81ED-4DB2-BD59-A6C34878D82A}">
                    <a16:rowId xmlns:a16="http://schemas.microsoft.com/office/drawing/2014/main" val="3099689015"/>
                  </a:ext>
                </a:extLst>
              </a:tr>
            </a:tbl>
          </a:graphicData>
        </a:graphic>
      </p:graphicFrame>
    </p:spTree>
    <p:extLst>
      <p:ext uri="{BB962C8B-B14F-4D97-AF65-F5344CB8AC3E}">
        <p14:creationId xmlns:p14="http://schemas.microsoft.com/office/powerpoint/2010/main" val="81210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56" y="190257"/>
            <a:ext cx="9016288" cy="691632"/>
          </a:xfrm>
        </p:spPr>
        <p:txBody>
          <a:bodyPr>
            <a:normAutofit fontScale="90000"/>
          </a:bodyPr>
          <a:lstStyle/>
          <a:p>
            <a:pPr algn="ctr"/>
            <a:r>
              <a:rPr lang="en-US" dirty="0"/>
              <a:t>Participant Satisfaction</a:t>
            </a:r>
          </a:p>
        </p:txBody>
      </p:sp>
      <p:graphicFrame>
        <p:nvGraphicFramePr>
          <p:cNvPr id="4" name="Table 3"/>
          <p:cNvGraphicFramePr>
            <a:graphicFrameLocks noGrp="1"/>
          </p:cNvGraphicFramePr>
          <p:nvPr>
            <p:extLst>
              <p:ext uri="{D42A27DB-BD31-4B8C-83A1-F6EECF244321}">
                <p14:modId xmlns:p14="http://schemas.microsoft.com/office/powerpoint/2010/main" val="1914552504"/>
              </p:ext>
            </p:extLst>
          </p:nvPr>
        </p:nvGraphicFramePr>
        <p:xfrm>
          <a:off x="289774" y="1293037"/>
          <a:ext cx="8564452" cy="4462509"/>
        </p:xfrm>
        <a:graphic>
          <a:graphicData uri="http://schemas.openxmlformats.org/drawingml/2006/table">
            <a:tbl>
              <a:tblPr firstRow="1" firstCol="1" bandRow="1">
                <a:tableStyleId>{0E3FDE45-AF77-4B5C-9715-49D594BDF05E}</a:tableStyleId>
              </a:tblPr>
              <a:tblGrid>
                <a:gridCol w="6620864">
                  <a:extLst>
                    <a:ext uri="{9D8B030D-6E8A-4147-A177-3AD203B41FA5}">
                      <a16:colId xmlns:a16="http://schemas.microsoft.com/office/drawing/2014/main" val="1442393369"/>
                    </a:ext>
                  </a:extLst>
                </a:gridCol>
                <a:gridCol w="971794">
                  <a:extLst>
                    <a:ext uri="{9D8B030D-6E8A-4147-A177-3AD203B41FA5}">
                      <a16:colId xmlns:a16="http://schemas.microsoft.com/office/drawing/2014/main" val="1632238112"/>
                    </a:ext>
                  </a:extLst>
                </a:gridCol>
                <a:gridCol w="971794">
                  <a:extLst>
                    <a:ext uri="{9D8B030D-6E8A-4147-A177-3AD203B41FA5}">
                      <a16:colId xmlns:a16="http://schemas.microsoft.com/office/drawing/2014/main" val="1350948451"/>
                    </a:ext>
                  </a:extLst>
                </a:gridCol>
              </a:tblGrid>
              <a:tr h="290616">
                <a:tc>
                  <a:txBody>
                    <a:bodyPr/>
                    <a:lstStyle/>
                    <a:p>
                      <a:pPr marL="0" marR="0" algn="l">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In-person</a:t>
                      </a:r>
                    </a:p>
                  </a:txBody>
                  <a:tcPr marL="33032" marR="33032"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Online</a:t>
                      </a:r>
                    </a:p>
                  </a:txBody>
                  <a:tcPr marL="33032" marR="33032" marT="0" marB="0" anchor="ctr"/>
                </a:tc>
                <a:extLst>
                  <a:ext uri="{0D108BD9-81ED-4DB2-BD59-A6C34878D82A}">
                    <a16:rowId xmlns:a16="http://schemas.microsoft.com/office/drawing/2014/main" val="2680015676"/>
                  </a:ext>
                </a:extLst>
              </a:tr>
              <a:tr h="487437">
                <a:tc>
                  <a:txBody>
                    <a:bodyPr/>
                    <a:lstStyle/>
                    <a:p>
                      <a:pPr marL="0" marR="0" lvl="0" indent="0" algn="l">
                        <a:spcBef>
                          <a:spcPts val="0"/>
                        </a:spcBef>
                        <a:spcAft>
                          <a:spcPts val="0"/>
                        </a:spcAft>
                        <a:buFont typeface="+mj-lt"/>
                        <a:buNone/>
                      </a:pPr>
                      <a:r>
                        <a:rPr lang="en-US" sz="1600" b="0" dirty="0">
                          <a:effectLst/>
                        </a:rPr>
                        <a:t>I would recommend this program to my friends, family, or other women.</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5.0</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extLst>
                  <a:ext uri="{0D108BD9-81ED-4DB2-BD59-A6C34878D82A}">
                    <a16:rowId xmlns:a16="http://schemas.microsoft.com/office/drawing/2014/main" val="751583384"/>
                  </a:ext>
                </a:extLst>
              </a:tr>
              <a:tr h="290616">
                <a:tc>
                  <a:txBody>
                    <a:bodyPr/>
                    <a:lstStyle/>
                    <a:p>
                      <a:pPr marL="0" marR="0" lvl="0" indent="0" algn="l">
                        <a:spcBef>
                          <a:spcPts val="0"/>
                        </a:spcBef>
                        <a:spcAft>
                          <a:spcPts val="0"/>
                        </a:spcAft>
                        <a:buFont typeface="+mj-lt"/>
                        <a:buNone/>
                      </a:pPr>
                      <a:r>
                        <a:rPr lang="en-US" sz="1600" b="0" dirty="0">
                          <a:effectLst/>
                        </a:rPr>
                        <a:t>I enjoyed the ALMA program.</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4.9</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extLst>
                  <a:ext uri="{0D108BD9-81ED-4DB2-BD59-A6C34878D82A}">
                    <a16:rowId xmlns:a16="http://schemas.microsoft.com/office/drawing/2014/main" val="2486396264"/>
                  </a:ext>
                </a:extLst>
              </a:tr>
              <a:tr h="290616">
                <a:tc>
                  <a:txBody>
                    <a:bodyPr/>
                    <a:lstStyle/>
                    <a:p>
                      <a:pPr marL="0" marR="0" lvl="0" indent="0" algn="l">
                        <a:spcBef>
                          <a:spcPts val="0"/>
                        </a:spcBef>
                        <a:spcAft>
                          <a:spcPts val="0"/>
                        </a:spcAft>
                        <a:buFont typeface="+mj-lt"/>
                        <a:buNone/>
                      </a:pPr>
                      <a:r>
                        <a:rPr lang="en-US" sz="1600" b="0" dirty="0">
                          <a:effectLst/>
                        </a:rPr>
                        <a:t>ALMA helped me find new strategies to reduce the stress in my life.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extLst>
                  <a:ext uri="{0D108BD9-81ED-4DB2-BD59-A6C34878D82A}">
                    <a16:rowId xmlns:a16="http://schemas.microsoft.com/office/drawing/2014/main" val="3827490776"/>
                  </a:ext>
                </a:extLst>
              </a:tr>
              <a:tr h="290616">
                <a:tc>
                  <a:txBody>
                    <a:bodyPr/>
                    <a:lstStyle/>
                    <a:p>
                      <a:pPr marL="0" marR="0" lvl="0" indent="0" algn="l">
                        <a:spcBef>
                          <a:spcPts val="0"/>
                        </a:spcBef>
                        <a:spcAft>
                          <a:spcPts val="0"/>
                        </a:spcAft>
                        <a:buFont typeface="+mj-lt"/>
                        <a:buNone/>
                      </a:pPr>
                      <a:r>
                        <a:rPr lang="en-US" sz="1600" b="0" dirty="0">
                          <a:effectLst/>
                        </a:rPr>
                        <a:t>ALMA helped me reduce my stress.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extLst>
                  <a:ext uri="{0D108BD9-81ED-4DB2-BD59-A6C34878D82A}">
                    <a16:rowId xmlns:a16="http://schemas.microsoft.com/office/drawing/2014/main" val="396969776"/>
                  </a:ext>
                </a:extLst>
              </a:tr>
              <a:tr h="290616">
                <a:tc>
                  <a:txBody>
                    <a:bodyPr/>
                    <a:lstStyle/>
                    <a:p>
                      <a:pPr marL="0" marR="0" lvl="0" indent="0" algn="l">
                        <a:spcBef>
                          <a:spcPts val="0"/>
                        </a:spcBef>
                        <a:spcAft>
                          <a:spcPts val="0"/>
                        </a:spcAft>
                        <a:buFont typeface="+mj-lt"/>
                        <a:buNone/>
                      </a:pPr>
                      <a:r>
                        <a:rPr lang="en-US" sz="1600" b="0" dirty="0">
                          <a:effectLst/>
                        </a:rPr>
                        <a:t>ALMA helped me recognize difficult emotions.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extLst>
                  <a:ext uri="{0D108BD9-81ED-4DB2-BD59-A6C34878D82A}">
                    <a16:rowId xmlns:a16="http://schemas.microsoft.com/office/drawing/2014/main" val="1037815229"/>
                  </a:ext>
                </a:extLst>
              </a:tr>
              <a:tr h="290616">
                <a:tc>
                  <a:txBody>
                    <a:bodyPr/>
                    <a:lstStyle/>
                    <a:p>
                      <a:pPr marL="0" marR="0" lvl="0" indent="0" algn="l">
                        <a:spcBef>
                          <a:spcPts val="0"/>
                        </a:spcBef>
                        <a:spcAft>
                          <a:spcPts val="0"/>
                        </a:spcAft>
                        <a:buFont typeface="+mj-lt"/>
                        <a:buNone/>
                      </a:pPr>
                      <a:r>
                        <a:rPr lang="en-US" sz="1600" b="0" dirty="0">
                          <a:effectLst/>
                        </a:rPr>
                        <a:t>ALMA helped me in having self-compassion.</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extLst>
                  <a:ext uri="{0D108BD9-81ED-4DB2-BD59-A6C34878D82A}">
                    <a16:rowId xmlns:a16="http://schemas.microsoft.com/office/drawing/2014/main" val="2590908379"/>
                  </a:ext>
                </a:extLst>
              </a:tr>
              <a:tr h="290616">
                <a:tc>
                  <a:txBody>
                    <a:bodyPr/>
                    <a:lstStyle/>
                    <a:p>
                      <a:pPr marL="0" marR="0" lvl="0" indent="0" algn="l">
                        <a:spcBef>
                          <a:spcPts val="0"/>
                        </a:spcBef>
                        <a:spcAft>
                          <a:spcPts val="0"/>
                        </a:spcAft>
                        <a:buFont typeface="+mj-lt"/>
                        <a:buNone/>
                      </a:pPr>
                      <a:r>
                        <a:rPr lang="en-US" sz="1600" b="0" dirty="0">
                          <a:effectLst/>
                        </a:rPr>
                        <a:t>ALMA helped me feel less alone.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extLst>
                  <a:ext uri="{0D108BD9-81ED-4DB2-BD59-A6C34878D82A}">
                    <a16:rowId xmlns:a16="http://schemas.microsoft.com/office/drawing/2014/main" val="404646571"/>
                  </a:ext>
                </a:extLst>
              </a:tr>
              <a:tr h="290616">
                <a:tc>
                  <a:txBody>
                    <a:bodyPr/>
                    <a:lstStyle/>
                    <a:p>
                      <a:pPr marL="0" marR="0" lvl="0" indent="0" algn="l">
                        <a:spcBef>
                          <a:spcPts val="0"/>
                        </a:spcBef>
                        <a:spcAft>
                          <a:spcPts val="0"/>
                        </a:spcAft>
                        <a:buFont typeface="+mj-lt"/>
                        <a:buNone/>
                      </a:pPr>
                      <a:r>
                        <a:rPr lang="es-US" sz="1600" b="0" dirty="0">
                          <a:effectLst/>
                        </a:rPr>
                        <a:t>ALMA </a:t>
                      </a:r>
                      <a:r>
                        <a:rPr lang="es-US" sz="1600" b="0" dirty="0" err="1">
                          <a:effectLst/>
                        </a:rPr>
                        <a:t>helped</a:t>
                      </a:r>
                      <a:r>
                        <a:rPr lang="es-US" sz="1600" b="0" dirty="0">
                          <a:effectLst/>
                        </a:rPr>
                        <a:t> me relax.</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extLst>
                  <a:ext uri="{0D108BD9-81ED-4DB2-BD59-A6C34878D82A}">
                    <a16:rowId xmlns:a16="http://schemas.microsoft.com/office/drawing/2014/main" val="409957468"/>
                  </a:ext>
                </a:extLst>
              </a:tr>
              <a:tr h="290616">
                <a:tc>
                  <a:txBody>
                    <a:bodyPr/>
                    <a:lstStyle/>
                    <a:p>
                      <a:pPr marL="0" marR="0" lvl="0" indent="0" algn="l">
                        <a:spcBef>
                          <a:spcPts val="0"/>
                        </a:spcBef>
                        <a:spcAft>
                          <a:spcPts val="0"/>
                        </a:spcAft>
                        <a:buFont typeface="+mj-lt"/>
                        <a:buNone/>
                      </a:pPr>
                      <a:r>
                        <a:rPr lang="en-US" sz="1600" b="0" dirty="0">
                          <a:effectLst/>
                        </a:rPr>
                        <a:t>ALMA helped me by teaching me how to relax.</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extLst>
                  <a:ext uri="{0D108BD9-81ED-4DB2-BD59-A6C34878D82A}">
                    <a16:rowId xmlns:a16="http://schemas.microsoft.com/office/drawing/2014/main" val="3883716593"/>
                  </a:ext>
                </a:extLst>
              </a:tr>
              <a:tr h="290616">
                <a:tc>
                  <a:txBody>
                    <a:bodyPr/>
                    <a:lstStyle/>
                    <a:p>
                      <a:pPr marL="0" marR="0" lvl="0" indent="0" algn="l">
                        <a:spcBef>
                          <a:spcPts val="0"/>
                        </a:spcBef>
                        <a:spcAft>
                          <a:spcPts val="0"/>
                        </a:spcAft>
                        <a:buFont typeface="+mj-lt"/>
                        <a:buNone/>
                      </a:pPr>
                      <a:r>
                        <a:rPr lang="en-US" sz="1600" b="0" dirty="0">
                          <a:effectLst/>
                        </a:rPr>
                        <a:t>I thought the information shared was relevant for women like me.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4.8</a:t>
                      </a:r>
                    </a:p>
                  </a:txBody>
                  <a:tcPr marL="33032" marR="33032" marT="0" marB="0" anchor="ctr"/>
                </a:tc>
                <a:extLst>
                  <a:ext uri="{0D108BD9-81ED-4DB2-BD59-A6C34878D82A}">
                    <a16:rowId xmlns:a16="http://schemas.microsoft.com/office/drawing/2014/main" val="2599632178"/>
                  </a:ext>
                </a:extLst>
              </a:tr>
              <a:tr h="487437">
                <a:tc>
                  <a:txBody>
                    <a:bodyPr/>
                    <a:lstStyle/>
                    <a:p>
                      <a:pPr marL="0" marR="0" lvl="0" indent="0" algn="l">
                        <a:spcBef>
                          <a:spcPts val="0"/>
                        </a:spcBef>
                        <a:spcAft>
                          <a:spcPts val="0"/>
                        </a:spcAft>
                        <a:buFont typeface="+mj-lt"/>
                        <a:buNone/>
                      </a:pPr>
                      <a:r>
                        <a:rPr lang="en-US" sz="1600" b="0" dirty="0">
                          <a:effectLst/>
                        </a:rPr>
                        <a:t>The information I received in the program helped me improve my mental health.</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4.7</a:t>
                      </a:r>
                    </a:p>
                  </a:txBody>
                  <a:tcPr marL="33032" marR="33032" marT="0" marB="0" anchor="ctr"/>
                </a:tc>
                <a:extLst>
                  <a:ext uri="{0D108BD9-81ED-4DB2-BD59-A6C34878D82A}">
                    <a16:rowId xmlns:a16="http://schemas.microsoft.com/office/drawing/2014/main" val="2615433845"/>
                  </a:ext>
                </a:extLst>
              </a:tr>
              <a:tr h="290616">
                <a:tc>
                  <a:txBody>
                    <a:bodyPr/>
                    <a:lstStyle/>
                    <a:p>
                      <a:pPr marL="0" marR="0" lvl="0" indent="0" algn="l">
                        <a:spcBef>
                          <a:spcPts val="0"/>
                        </a:spcBef>
                        <a:spcAft>
                          <a:spcPts val="0"/>
                        </a:spcAft>
                        <a:buFont typeface="+mj-lt"/>
                        <a:buNone/>
                      </a:pPr>
                      <a:r>
                        <a:rPr lang="en-US" sz="1600" b="0" dirty="0">
                          <a:effectLst/>
                        </a:rPr>
                        <a:t>I am interacting with people I met in ALMA outside of the program.</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3.4</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2.8</a:t>
                      </a:r>
                    </a:p>
                  </a:txBody>
                  <a:tcPr marL="33032" marR="33032" marT="0" marB="0" anchor="ctr"/>
                </a:tc>
                <a:extLst>
                  <a:ext uri="{0D108BD9-81ED-4DB2-BD59-A6C34878D82A}">
                    <a16:rowId xmlns:a16="http://schemas.microsoft.com/office/drawing/2014/main" val="1819915335"/>
                  </a:ext>
                </a:extLst>
              </a:tr>
              <a:tr h="290616">
                <a:tc>
                  <a:txBody>
                    <a:bodyPr/>
                    <a:lstStyle/>
                    <a:p>
                      <a:pPr marL="0" marR="0" lvl="0" indent="0" algn="l">
                        <a:spcBef>
                          <a:spcPts val="0"/>
                        </a:spcBef>
                        <a:spcAft>
                          <a:spcPts val="0"/>
                        </a:spcAft>
                        <a:buFont typeface="+mj-lt"/>
                        <a:buNone/>
                      </a:pPr>
                      <a:r>
                        <a:rPr lang="en-US" sz="1600" b="0" dirty="0">
                          <a:effectLst/>
                        </a:rPr>
                        <a:t>The connections I have with other people improved due to ALMA.</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4.1</a:t>
                      </a:r>
                    </a:p>
                  </a:txBody>
                  <a:tcPr marL="33032" marR="33032" marT="0" marB="0" anchor="ctr"/>
                </a:tc>
                <a:tc>
                  <a:txBody>
                    <a:bodyPr/>
                    <a:lstStyle/>
                    <a:p>
                      <a:pPr marL="0" marR="0" algn="ctr">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3.9</a:t>
                      </a:r>
                    </a:p>
                  </a:txBody>
                  <a:tcPr marL="33032" marR="33032" marT="0" marB="0" anchor="ctr"/>
                </a:tc>
                <a:extLst>
                  <a:ext uri="{0D108BD9-81ED-4DB2-BD59-A6C34878D82A}">
                    <a16:rowId xmlns:a16="http://schemas.microsoft.com/office/drawing/2014/main" val="196722608"/>
                  </a:ext>
                </a:extLst>
              </a:tr>
            </a:tbl>
          </a:graphicData>
        </a:graphic>
      </p:graphicFrame>
    </p:spTree>
    <p:extLst>
      <p:ext uri="{BB962C8B-B14F-4D97-AF65-F5344CB8AC3E}">
        <p14:creationId xmlns:p14="http://schemas.microsoft.com/office/powerpoint/2010/main" val="33562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06C52BAD-8F16-264C-BD06-76A6DF6B7559}"/>
              </a:ext>
            </a:extLst>
          </p:cNvPr>
          <p:cNvSpPr>
            <a:spLocks noChangeArrowheads="1"/>
          </p:cNvSpPr>
          <p:nvPr/>
        </p:nvSpPr>
        <p:spPr bwMode="auto">
          <a:xfrm>
            <a:off x="486697" y="229829"/>
            <a:ext cx="8180225" cy="6845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 anchorCtr="0" compatLnSpc="1">
            <a:prstTxWarp prst="textNoShape">
              <a:avLst/>
            </a:prstTxWarp>
            <a:noAutofit/>
          </a:bodyPr>
          <a:lstStyle/>
          <a:p>
            <a:pPr algn="ctr" fontAlgn="base">
              <a:lnSpc>
                <a:spcPct val="90000"/>
              </a:lnSpc>
              <a:spcBef>
                <a:spcPct val="0"/>
              </a:spcBef>
              <a:spcAft>
                <a:spcPts val="450"/>
              </a:spcAft>
            </a:pPr>
            <a:r>
              <a:rPr lang="en-US" altLang="en-US" b="1" dirty="0">
                <a:latin typeface="+mj-lt"/>
                <a:ea typeface="+mj-ea"/>
                <a:cs typeface="+mj-cs"/>
              </a:rPr>
              <a:t>Model Estimates for Depression and Anxiety for Full Sample*</a:t>
            </a:r>
            <a:endParaRPr lang="en-US" altLang="en-US" dirty="0">
              <a:latin typeface="+mj-lt"/>
              <a:ea typeface="+mj-ea"/>
              <a:cs typeface="+mj-cs"/>
            </a:endParaRPr>
          </a:p>
        </p:txBody>
      </p:sp>
      <p:sp>
        <p:nvSpPr>
          <p:cNvPr id="6" name="Rectangle 5">
            <a:extLst>
              <a:ext uri="{FF2B5EF4-FFF2-40B4-BE49-F238E27FC236}">
                <a16:creationId xmlns:a16="http://schemas.microsoft.com/office/drawing/2014/main" id="{9D612209-4DBD-2D43-9791-38A244D3A35B}"/>
              </a:ext>
            </a:extLst>
          </p:cNvPr>
          <p:cNvSpPr/>
          <p:nvPr/>
        </p:nvSpPr>
        <p:spPr>
          <a:xfrm>
            <a:off x="486697" y="5751387"/>
            <a:ext cx="4588886" cy="441463"/>
          </a:xfrm>
          <a:prstGeom prst="rect">
            <a:avLst/>
          </a:prstGeom>
        </p:spPr>
        <p:txBody>
          <a:bodyPr vert="horz" lIns="68580" tIns="34290" rIns="68580" bIns="34290" rtlCol="0">
            <a:normAutofit/>
          </a:bodyPr>
          <a:lstStyle/>
          <a:p>
            <a:pPr>
              <a:lnSpc>
                <a:spcPct val="90000"/>
              </a:lnSpc>
              <a:spcAft>
                <a:spcPts val="450"/>
              </a:spcAft>
            </a:pPr>
            <a:r>
              <a:rPr lang="en-US" sz="1100" dirty="0"/>
              <a:t>*Adjusted for age, education, and language spoken</a:t>
            </a:r>
          </a:p>
        </p:txBody>
      </p:sp>
      <p:graphicFrame>
        <p:nvGraphicFramePr>
          <p:cNvPr id="9" name="Table 8">
            <a:extLst>
              <a:ext uri="{FF2B5EF4-FFF2-40B4-BE49-F238E27FC236}">
                <a16:creationId xmlns:a16="http://schemas.microsoft.com/office/drawing/2014/main" id="{A4A9C28D-B924-6845-AE7F-4AE6D87A4F30}"/>
              </a:ext>
            </a:extLst>
          </p:cNvPr>
          <p:cNvGraphicFramePr>
            <a:graphicFrameLocks noGrp="1"/>
          </p:cNvGraphicFramePr>
          <p:nvPr>
            <p:extLst>
              <p:ext uri="{D42A27DB-BD31-4B8C-83A1-F6EECF244321}">
                <p14:modId xmlns:p14="http://schemas.microsoft.com/office/powerpoint/2010/main" val="2962382145"/>
              </p:ext>
            </p:extLst>
          </p:nvPr>
        </p:nvGraphicFramePr>
        <p:xfrm>
          <a:off x="549641" y="1106613"/>
          <a:ext cx="8044717" cy="4498865"/>
        </p:xfrm>
        <a:graphic>
          <a:graphicData uri="http://schemas.openxmlformats.org/drawingml/2006/table">
            <a:tbl>
              <a:tblPr firstRow="1" firstCol="1" bandRow="1">
                <a:tableStyleId>{9DCAF9ED-07DC-4A11-8D7F-57B35C25682E}</a:tableStyleId>
              </a:tblPr>
              <a:tblGrid>
                <a:gridCol w="3120001">
                  <a:extLst>
                    <a:ext uri="{9D8B030D-6E8A-4147-A177-3AD203B41FA5}">
                      <a16:colId xmlns:a16="http://schemas.microsoft.com/office/drawing/2014/main" val="757708353"/>
                    </a:ext>
                  </a:extLst>
                </a:gridCol>
                <a:gridCol w="1045827">
                  <a:extLst>
                    <a:ext uri="{9D8B030D-6E8A-4147-A177-3AD203B41FA5}">
                      <a16:colId xmlns:a16="http://schemas.microsoft.com/office/drawing/2014/main" val="4162443398"/>
                    </a:ext>
                  </a:extLst>
                </a:gridCol>
                <a:gridCol w="1304479">
                  <a:extLst>
                    <a:ext uri="{9D8B030D-6E8A-4147-A177-3AD203B41FA5}">
                      <a16:colId xmlns:a16="http://schemas.microsoft.com/office/drawing/2014/main" val="2744979174"/>
                    </a:ext>
                  </a:extLst>
                </a:gridCol>
                <a:gridCol w="1269931">
                  <a:extLst>
                    <a:ext uri="{9D8B030D-6E8A-4147-A177-3AD203B41FA5}">
                      <a16:colId xmlns:a16="http://schemas.microsoft.com/office/drawing/2014/main" val="3749449295"/>
                    </a:ext>
                  </a:extLst>
                </a:gridCol>
                <a:gridCol w="1304479">
                  <a:extLst>
                    <a:ext uri="{9D8B030D-6E8A-4147-A177-3AD203B41FA5}">
                      <a16:colId xmlns:a16="http://schemas.microsoft.com/office/drawing/2014/main" val="2114684995"/>
                    </a:ext>
                  </a:extLst>
                </a:gridCol>
              </a:tblGrid>
              <a:tr h="345037">
                <a:tc>
                  <a:txBody>
                    <a:bodyPr/>
                    <a:lstStyle/>
                    <a:p>
                      <a:pPr marL="0" marR="0">
                        <a:spcBef>
                          <a:spcPts val="0"/>
                        </a:spcBef>
                        <a:spcAft>
                          <a:spcPts val="0"/>
                        </a:spcAft>
                      </a:pPr>
                      <a:r>
                        <a:rPr lang="en-US" sz="1400" dirty="0">
                          <a:effectLst/>
                        </a:rPr>
                        <a:t>Repeated measures model effects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gridSpan="2">
                  <a:txBody>
                    <a:bodyPr/>
                    <a:lstStyle/>
                    <a:p>
                      <a:pPr marL="0" marR="0" algn="ctr">
                        <a:spcBef>
                          <a:spcPts val="0"/>
                        </a:spcBef>
                        <a:spcAft>
                          <a:spcPts val="0"/>
                        </a:spcAft>
                      </a:pPr>
                      <a:r>
                        <a:rPr lang="en-US" sz="1400">
                          <a:effectLst/>
                        </a:rPr>
                        <a:t>Depression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hMerge="1">
                  <a:txBody>
                    <a:bodyPr/>
                    <a:lstStyle/>
                    <a:p>
                      <a:endParaRPr lang="en-US"/>
                    </a:p>
                  </a:txBody>
                  <a:tcPr/>
                </a:tc>
                <a:tc gridSpan="2">
                  <a:txBody>
                    <a:bodyPr/>
                    <a:lstStyle/>
                    <a:p>
                      <a:pPr marL="0" marR="0" algn="ctr">
                        <a:spcBef>
                          <a:spcPts val="0"/>
                        </a:spcBef>
                        <a:spcAft>
                          <a:spcPts val="0"/>
                        </a:spcAft>
                      </a:pPr>
                      <a:r>
                        <a:rPr lang="en-US" sz="1400" dirty="0">
                          <a:effectLst/>
                        </a:rPr>
                        <a:t>Anxiety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hMerge="1">
                  <a:txBody>
                    <a:bodyPr/>
                    <a:lstStyle/>
                    <a:p>
                      <a:endParaRPr lang="en-US"/>
                    </a:p>
                  </a:txBody>
                  <a:tcPr/>
                </a:tc>
                <a:extLst>
                  <a:ext uri="{0D108BD9-81ED-4DB2-BD59-A6C34878D82A}">
                    <a16:rowId xmlns:a16="http://schemas.microsoft.com/office/drawing/2014/main" val="3808987902"/>
                  </a:ext>
                </a:extLst>
              </a:tr>
              <a:tr h="191003">
                <a:tc>
                  <a:txBody>
                    <a:bodyPr/>
                    <a:lstStyle/>
                    <a:p>
                      <a:pPr marL="0" marR="0">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b="1">
                          <a:effectLst/>
                        </a:rPr>
                        <a:t>Coefficient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b="1">
                          <a:effectLst/>
                        </a:rPr>
                        <a:t>p value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b="1">
                          <a:effectLst/>
                        </a:rPr>
                        <a:t>Coefficient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b="1" dirty="0">
                          <a:effectLst/>
                        </a:rPr>
                        <a:t>p value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1259070830"/>
                  </a:ext>
                </a:extLst>
              </a:tr>
              <a:tr h="191003">
                <a:tc>
                  <a:txBody>
                    <a:bodyPr/>
                    <a:lstStyle/>
                    <a:p>
                      <a:pPr marL="0" marR="0">
                        <a:spcBef>
                          <a:spcPts val="0"/>
                        </a:spcBef>
                        <a:spcAft>
                          <a:spcPts val="0"/>
                        </a:spcAft>
                      </a:pPr>
                      <a:r>
                        <a:rPr lang="en-US" sz="1400">
                          <a:effectLst/>
                        </a:rPr>
                        <a:t>Intervention main effect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0.40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p=0.54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-0.31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p=0.63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1075209590"/>
                  </a:ext>
                </a:extLst>
              </a:tr>
              <a:tr h="345037">
                <a:tc>
                  <a:txBody>
                    <a:bodyPr/>
                    <a:lstStyle/>
                    <a:p>
                      <a:pPr marL="0" marR="0">
                        <a:spcBef>
                          <a:spcPts val="0"/>
                        </a:spcBef>
                        <a:spcAft>
                          <a:spcPts val="0"/>
                        </a:spcAft>
                      </a:pPr>
                      <a:r>
                        <a:rPr lang="en-US" sz="1400" dirty="0">
                          <a:effectLst/>
                        </a:rPr>
                        <a:t>Time main effect (T1 post-intervention)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-0.23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p=0.65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-1.45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p=0.003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3631307228"/>
                  </a:ext>
                </a:extLst>
              </a:tr>
              <a:tr h="191003">
                <a:tc>
                  <a:txBody>
                    <a:bodyPr/>
                    <a:lstStyle/>
                    <a:p>
                      <a:pPr marL="0" marR="0">
                        <a:spcBef>
                          <a:spcPts val="0"/>
                        </a:spcBef>
                        <a:spcAft>
                          <a:spcPts val="0"/>
                        </a:spcAft>
                      </a:pPr>
                      <a:r>
                        <a:rPr lang="en-US" sz="1400">
                          <a:effectLst/>
                        </a:rPr>
                        <a:t>Time main effect (T2 follow- 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-0.30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p=0.48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-1.66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p=&lt;.0001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2792775623"/>
                  </a:ext>
                </a:extLst>
              </a:tr>
              <a:tr h="345037">
                <a:tc>
                  <a:txBody>
                    <a:bodyPr/>
                    <a:lstStyle/>
                    <a:p>
                      <a:pPr marL="0" marR="0">
                        <a:spcBef>
                          <a:spcPts val="0"/>
                        </a:spcBef>
                        <a:spcAft>
                          <a:spcPts val="0"/>
                        </a:spcAft>
                      </a:pPr>
                      <a:r>
                        <a:rPr lang="en-US" sz="1400" dirty="0">
                          <a:effectLst/>
                        </a:rPr>
                        <a:t>Intervention by Time interaction (T1)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-1.82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-1.17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p=0.07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1728557959"/>
                  </a:ext>
                </a:extLst>
              </a:tr>
              <a:tr h="345037">
                <a:tc>
                  <a:txBody>
                    <a:bodyPr/>
                    <a:lstStyle/>
                    <a:p>
                      <a:pPr marL="0" marR="0">
                        <a:spcBef>
                          <a:spcPts val="0"/>
                        </a:spcBef>
                        <a:spcAft>
                          <a:spcPts val="0"/>
                        </a:spcAft>
                      </a:pPr>
                      <a:r>
                        <a:rPr lang="en-US" sz="1400" dirty="0">
                          <a:effectLst/>
                        </a:rPr>
                        <a:t>Intervention by Time interaction (T2)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-1.52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p=0.01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-0.74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p=0.22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1221745961"/>
                  </a:ext>
                </a:extLst>
              </a:tr>
              <a:tr h="345037">
                <a:tc>
                  <a:txBody>
                    <a:bodyPr/>
                    <a:lstStyle/>
                    <a:p>
                      <a:pPr marL="0" marR="0">
                        <a:spcBef>
                          <a:spcPts val="0"/>
                        </a:spcBef>
                        <a:spcAft>
                          <a:spcPts val="0"/>
                        </a:spcAft>
                      </a:pPr>
                      <a:r>
                        <a:rPr lang="en-US" sz="1400" b="1" dirty="0">
                          <a:effectLst/>
                        </a:rPr>
                        <a:t>Model-based least squared means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gridSpan="2">
                  <a:txBody>
                    <a:bodyPr/>
                    <a:lstStyle/>
                    <a:p>
                      <a:pPr marL="0" marR="0" algn="ctr">
                        <a:spcBef>
                          <a:spcPts val="0"/>
                        </a:spcBef>
                        <a:spcAft>
                          <a:spcPts val="0"/>
                        </a:spcAft>
                      </a:pPr>
                      <a:r>
                        <a:rPr lang="en-US" sz="1400" b="1" dirty="0">
                          <a:effectLst/>
                        </a:rPr>
                        <a:t>Depression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hMerge="1">
                  <a:txBody>
                    <a:bodyPr/>
                    <a:lstStyle/>
                    <a:p>
                      <a:endParaRPr lang="en-US"/>
                    </a:p>
                  </a:txBody>
                  <a:tcPr/>
                </a:tc>
                <a:tc gridSpan="2">
                  <a:txBody>
                    <a:bodyPr/>
                    <a:lstStyle/>
                    <a:p>
                      <a:pPr marL="0" marR="0" algn="ctr">
                        <a:spcBef>
                          <a:spcPts val="0"/>
                        </a:spcBef>
                        <a:spcAft>
                          <a:spcPts val="0"/>
                        </a:spcAft>
                      </a:pPr>
                      <a:r>
                        <a:rPr lang="en-US" sz="1400" b="1" dirty="0">
                          <a:effectLst/>
                        </a:rPr>
                        <a:t>Anxiety</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hMerge="1">
                  <a:txBody>
                    <a:bodyPr/>
                    <a:lstStyle/>
                    <a:p>
                      <a:endParaRPr lang="en-US"/>
                    </a:p>
                  </a:txBody>
                  <a:tcPr/>
                </a:tc>
                <a:extLst>
                  <a:ext uri="{0D108BD9-81ED-4DB2-BD59-A6C34878D82A}">
                    <a16:rowId xmlns:a16="http://schemas.microsoft.com/office/drawing/2014/main" val="2811940718"/>
                  </a:ext>
                </a:extLst>
              </a:tr>
              <a:tr h="191003">
                <a:tc>
                  <a:txBody>
                    <a:bodyPr/>
                    <a:lstStyle/>
                    <a:p>
                      <a:pPr marL="0" marR="0">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b="1">
                          <a:effectLst/>
                        </a:rPr>
                        <a:t>Intervention</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b="1">
                          <a:effectLst/>
                        </a:rPr>
                        <a:t>Comparison</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b="1" dirty="0">
                          <a:effectLst/>
                        </a:rPr>
                        <a:t>Intervention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b="1" dirty="0">
                          <a:effectLst/>
                        </a:rPr>
                        <a:t>Comparison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3814942143"/>
                  </a:ext>
                </a:extLst>
              </a:tr>
              <a:tr h="191003">
                <a:tc>
                  <a:txBody>
                    <a:bodyPr/>
                    <a:lstStyle/>
                    <a:p>
                      <a:pPr marL="0" marR="0">
                        <a:spcBef>
                          <a:spcPts val="0"/>
                        </a:spcBef>
                        <a:spcAft>
                          <a:spcPts val="0"/>
                        </a:spcAft>
                      </a:pPr>
                      <a:r>
                        <a:rPr lang="en-US" sz="1400">
                          <a:effectLst/>
                        </a:rPr>
                        <a:t>Baseline (T0)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2939215206"/>
                  </a:ext>
                </a:extLst>
              </a:tr>
              <a:tr h="191003">
                <a:tc>
                  <a:txBody>
                    <a:bodyPr/>
                    <a:lstStyle/>
                    <a:p>
                      <a:pPr marL="0" marR="0">
                        <a:spcBef>
                          <a:spcPts val="0"/>
                        </a:spcBef>
                        <a:spcAft>
                          <a:spcPts val="0"/>
                        </a:spcAft>
                      </a:pPr>
                      <a:r>
                        <a:rPr lang="en-US" sz="1400">
                          <a:effectLst/>
                        </a:rPr>
                        <a:t>Mean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7.01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6.61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6.71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7.02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2222522253"/>
                  </a:ext>
                </a:extLst>
              </a:tr>
              <a:tr h="191003">
                <a:tc>
                  <a:txBody>
                    <a:bodyPr/>
                    <a:lstStyle/>
                    <a:p>
                      <a:pPr marL="0" marR="0">
                        <a:spcBef>
                          <a:spcPts val="0"/>
                        </a:spcBef>
                        <a:spcAft>
                          <a:spcPts val="0"/>
                        </a:spcAft>
                      </a:pPr>
                      <a:r>
                        <a:rPr lang="en-US" sz="1400">
                          <a:effectLst/>
                        </a:rPr>
                        <a:t>95% 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6.10, 7.92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5.76, 7.47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5.83, 7.60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6.17, 7.86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3538298349"/>
                  </a:ext>
                </a:extLst>
              </a:tr>
              <a:tr h="191003">
                <a:tc>
                  <a:txBody>
                    <a:bodyPr/>
                    <a:lstStyle/>
                    <a:p>
                      <a:pPr marL="0" marR="0">
                        <a:spcBef>
                          <a:spcPts val="0"/>
                        </a:spcBef>
                        <a:spcAft>
                          <a:spcPts val="0"/>
                        </a:spcAft>
                      </a:pPr>
                      <a:r>
                        <a:rPr lang="en-US" sz="1400">
                          <a:effectLst/>
                        </a:rPr>
                        <a:t>Post Intervention (T1)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1280185211"/>
                  </a:ext>
                </a:extLst>
              </a:tr>
              <a:tr h="191003">
                <a:tc>
                  <a:txBody>
                    <a:bodyPr/>
                    <a:lstStyle/>
                    <a:p>
                      <a:pPr marL="0" marR="0">
                        <a:spcBef>
                          <a:spcPts val="0"/>
                        </a:spcBef>
                        <a:spcAft>
                          <a:spcPts val="0"/>
                        </a:spcAft>
                      </a:pPr>
                      <a:r>
                        <a:rPr lang="en-US" sz="1400">
                          <a:effectLst/>
                        </a:rPr>
                        <a:t>Mean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4.96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6.39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4.09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5.56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1706098908"/>
                  </a:ext>
                </a:extLst>
              </a:tr>
              <a:tr h="191003">
                <a:tc>
                  <a:txBody>
                    <a:bodyPr/>
                    <a:lstStyle/>
                    <a:p>
                      <a:pPr marL="0" marR="0">
                        <a:spcBef>
                          <a:spcPts val="0"/>
                        </a:spcBef>
                        <a:spcAft>
                          <a:spcPts val="0"/>
                        </a:spcAft>
                      </a:pPr>
                      <a:r>
                        <a:rPr lang="en-US" sz="1400">
                          <a:effectLst/>
                        </a:rPr>
                        <a:t>95% 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4.06, 5.87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5.32, 7.45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3.34, 4.84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4.67, 6.46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304124516"/>
                  </a:ext>
                </a:extLst>
              </a:tr>
              <a:tr h="191003">
                <a:tc>
                  <a:txBody>
                    <a:bodyPr/>
                    <a:lstStyle/>
                    <a:p>
                      <a:pPr marL="0" marR="0">
                        <a:spcBef>
                          <a:spcPts val="0"/>
                        </a:spcBef>
                        <a:spcAft>
                          <a:spcPts val="0"/>
                        </a:spcAft>
                      </a:pPr>
                      <a:r>
                        <a:rPr lang="en-US" sz="1400">
                          <a:effectLst/>
                        </a:rPr>
                        <a:t>Follow-up (T2)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highlight>
                            <a:srgbClr val="FFFF00"/>
                          </a:highligh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434556813"/>
                  </a:ext>
                </a:extLst>
              </a:tr>
              <a:tr h="191003">
                <a:tc>
                  <a:txBody>
                    <a:bodyPr/>
                    <a:lstStyle/>
                    <a:p>
                      <a:pPr marL="0" marR="0">
                        <a:spcBef>
                          <a:spcPts val="0"/>
                        </a:spcBef>
                        <a:spcAft>
                          <a:spcPts val="0"/>
                        </a:spcAft>
                      </a:pPr>
                      <a:r>
                        <a:rPr lang="en-US" sz="1400">
                          <a:effectLst/>
                        </a:rPr>
                        <a:t>Mean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5.19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6.31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4.30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5.35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3894954929"/>
                  </a:ext>
                </a:extLst>
              </a:tr>
              <a:tr h="191003">
                <a:tc>
                  <a:txBody>
                    <a:bodyPr/>
                    <a:lstStyle/>
                    <a:p>
                      <a:pPr marL="0" marR="0">
                        <a:spcBef>
                          <a:spcPts val="0"/>
                        </a:spcBef>
                        <a:spcAft>
                          <a:spcPts val="0"/>
                        </a:spcAft>
                      </a:pPr>
                      <a:r>
                        <a:rPr lang="en-US" sz="1400">
                          <a:effectLst/>
                        </a:rPr>
                        <a:t>95% 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4.20, 6.18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5.27, 7.36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a:effectLst/>
                        </a:rPr>
                        <a:t>3.48, 5.12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tc>
                  <a:txBody>
                    <a:bodyPr/>
                    <a:lstStyle/>
                    <a:p>
                      <a:pPr marL="0" marR="0" algn="ctr">
                        <a:spcBef>
                          <a:spcPts val="0"/>
                        </a:spcBef>
                        <a:spcAft>
                          <a:spcPts val="0"/>
                        </a:spcAft>
                      </a:pPr>
                      <a:r>
                        <a:rPr lang="en-US" sz="1400" dirty="0">
                          <a:effectLst/>
                        </a:rPr>
                        <a:t>4.43, 6.27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02" marR="48602" marT="0" marB="0" anchor="ctr"/>
                </a:tc>
                <a:extLst>
                  <a:ext uri="{0D108BD9-81ED-4DB2-BD59-A6C34878D82A}">
                    <a16:rowId xmlns:a16="http://schemas.microsoft.com/office/drawing/2014/main" val="3187083121"/>
                  </a:ext>
                </a:extLst>
              </a:tr>
            </a:tbl>
          </a:graphicData>
        </a:graphic>
      </p:graphicFrame>
    </p:spTree>
    <p:extLst>
      <p:ext uri="{BB962C8B-B14F-4D97-AF65-F5344CB8AC3E}">
        <p14:creationId xmlns:p14="http://schemas.microsoft.com/office/powerpoint/2010/main" val="1797846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D935-1962-9E42-91A5-A22F2659FE93}"/>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0F0CFCA1-DC1F-E342-A1EF-EC222B0BC988}"/>
              </a:ext>
            </a:extLst>
          </p:cNvPr>
          <p:cNvSpPr>
            <a:spLocks noGrp="1"/>
          </p:cNvSpPr>
          <p:nvPr>
            <p:ph idx="1"/>
          </p:nvPr>
        </p:nvSpPr>
        <p:spPr>
          <a:xfrm>
            <a:off x="628650" y="1498600"/>
            <a:ext cx="7886700" cy="4678363"/>
          </a:xfrm>
        </p:spPr>
        <p:txBody>
          <a:bodyPr>
            <a:normAutofit lnSpcReduction="10000"/>
          </a:bodyPr>
          <a:lstStyle/>
          <a:p>
            <a:r>
              <a:rPr lang="en-US" dirty="0"/>
              <a:t>Latina immigrants experience immigration related stressors that increase their risk for depression and anxiety. </a:t>
            </a:r>
          </a:p>
          <a:p>
            <a:r>
              <a:rPr lang="en-US" dirty="0"/>
              <a:t>COVID-19 has added further stress.</a:t>
            </a:r>
          </a:p>
          <a:p>
            <a:r>
              <a:rPr lang="en-US" dirty="0"/>
              <a:t>Latina immigrants face many barriers to mental health care.</a:t>
            </a:r>
          </a:p>
          <a:p>
            <a:r>
              <a:rPr lang="en-US" dirty="0"/>
              <a:t>Social networks and social support can serve as important resources for Latina immigrants.</a:t>
            </a:r>
          </a:p>
          <a:p>
            <a:r>
              <a:rPr lang="en-US" dirty="0"/>
              <a:t>Need for culturally-grounded community-based interventions to promote mental health of Latina immigrants.</a:t>
            </a:r>
          </a:p>
          <a:p>
            <a:endParaRPr lang="en-US" dirty="0"/>
          </a:p>
          <a:p>
            <a:pPr marL="0" indent="0">
              <a:buNone/>
            </a:pPr>
            <a:endParaRPr lang="en-US" dirty="0"/>
          </a:p>
        </p:txBody>
      </p:sp>
    </p:spTree>
    <p:extLst>
      <p:ext uri="{BB962C8B-B14F-4D97-AF65-F5344CB8AC3E}">
        <p14:creationId xmlns:p14="http://schemas.microsoft.com/office/powerpoint/2010/main" val="26759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8393C42-7948-C143-81C9-279EBE72D775}"/>
              </a:ext>
            </a:extLst>
          </p:cNvPr>
          <p:cNvSpPr>
            <a:spLocks noChangeArrowheads="1"/>
          </p:cNvSpPr>
          <p:nvPr/>
        </p:nvSpPr>
        <p:spPr bwMode="auto">
          <a:xfrm>
            <a:off x="321352" y="576944"/>
            <a:ext cx="8692738" cy="111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sz="2000" b="1" dirty="0">
                <a:ea typeface="Calibri" panose="020F0502020204030204" pitchFamily="34" charset="0"/>
                <a:cs typeface="Arial" panose="020B0604020202020204" pitchFamily="34" charset="0"/>
              </a:rPr>
              <a:t>Mean depression scores for intervention and comparison groups </a:t>
            </a:r>
          </a:p>
          <a:p>
            <a:pPr algn="ctr" defTabSz="685800" eaLnBrk="0" fontAlgn="base" hangingPunct="0">
              <a:spcBef>
                <a:spcPct val="0"/>
              </a:spcBef>
              <a:spcAft>
                <a:spcPct val="0"/>
              </a:spcAft>
            </a:pPr>
            <a:r>
              <a:rPr lang="en-US" altLang="en-US" sz="2000" b="1" dirty="0">
                <a:ea typeface="Calibri" panose="020F0502020204030204" pitchFamily="34" charset="0"/>
                <a:cs typeface="Arial" panose="020B0604020202020204" pitchFamily="34" charset="0"/>
              </a:rPr>
              <a:t>at all three timepoints, n=226</a:t>
            </a:r>
            <a:endParaRPr lang="en-US" altLang="en-US" sz="2000" dirty="0"/>
          </a:p>
          <a:p>
            <a:pPr defTabSz="685800" eaLnBrk="0" fontAlgn="base" hangingPunct="0">
              <a:spcBef>
                <a:spcPct val="0"/>
              </a:spcBef>
              <a:spcAft>
                <a:spcPct val="0"/>
              </a:spcAft>
            </a:pPr>
            <a:endParaRPr lang="en-US" altLang="en-US" sz="2775" dirty="0">
              <a:latin typeface="Arial" panose="020B0604020202020204" pitchFamily="34" charset="0"/>
            </a:endParaRPr>
          </a:p>
        </p:txBody>
      </p:sp>
      <p:graphicFrame>
        <p:nvGraphicFramePr>
          <p:cNvPr id="5" name="Chart 4">
            <a:extLst>
              <a:ext uri="{FF2B5EF4-FFF2-40B4-BE49-F238E27FC236}">
                <a16:creationId xmlns:a16="http://schemas.microsoft.com/office/drawing/2014/main" id="{F6FD458E-D53C-2946-95EA-B8D3FFF4C708}"/>
              </a:ext>
            </a:extLst>
          </p:cNvPr>
          <p:cNvGraphicFramePr>
            <a:graphicFrameLocks noChangeAspect="1"/>
          </p:cNvGraphicFramePr>
          <p:nvPr>
            <p:extLst>
              <p:ext uri="{D42A27DB-BD31-4B8C-83A1-F6EECF244321}">
                <p14:modId xmlns:p14="http://schemas.microsoft.com/office/powerpoint/2010/main" val="2907391549"/>
              </p:ext>
            </p:extLst>
          </p:nvPr>
        </p:nvGraphicFramePr>
        <p:xfrm>
          <a:off x="1544468" y="1833423"/>
          <a:ext cx="6246506" cy="398095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a:extLst>
              <a:ext uri="{FF2B5EF4-FFF2-40B4-BE49-F238E27FC236}">
                <a16:creationId xmlns:a16="http://schemas.microsoft.com/office/drawing/2014/main" id="{B130CA13-D420-7147-89E1-DDAEDA2E26CD}"/>
              </a:ext>
            </a:extLst>
          </p:cNvPr>
          <p:cNvSpPr>
            <a:spLocks noChangeArrowheads="1"/>
          </p:cNvSpPr>
          <p:nvPr/>
        </p:nvSpPr>
        <p:spPr bwMode="auto">
          <a:xfrm>
            <a:off x="1" y="38239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Tree>
    <p:extLst>
      <p:ext uri="{BB962C8B-B14F-4D97-AF65-F5344CB8AC3E}">
        <p14:creationId xmlns:p14="http://schemas.microsoft.com/office/powerpoint/2010/main" val="2416079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A73DA17-6877-8740-884A-DB9988901F2B}"/>
              </a:ext>
            </a:extLst>
          </p:cNvPr>
          <p:cNvSpPr>
            <a:spLocks noChangeArrowheads="1"/>
          </p:cNvSpPr>
          <p:nvPr/>
        </p:nvSpPr>
        <p:spPr bwMode="auto">
          <a:xfrm>
            <a:off x="138565" y="645938"/>
            <a:ext cx="8933213" cy="111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sz="2000" b="1" dirty="0">
                <a:ea typeface="Calibri" panose="020F0502020204030204" pitchFamily="34" charset="0"/>
                <a:cs typeface="Arial" panose="020B0604020202020204" pitchFamily="34" charset="0"/>
              </a:rPr>
              <a:t>Mean anxiety scores for intervention and comparison groups </a:t>
            </a:r>
          </a:p>
          <a:p>
            <a:pPr algn="ctr" defTabSz="685800" eaLnBrk="0" fontAlgn="base" hangingPunct="0">
              <a:spcBef>
                <a:spcPct val="0"/>
              </a:spcBef>
              <a:spcAft>
                <a:spcPct val="0"/>
              </a:spcAft>
            </a:pPr>
            <a:r>
              <a:rPr lang="en-US" altLang="en-US" sz="2000" b="1" dirty="0">
                <a:ea typeface="Calibri" panose="020F0502020204030204" pitchFamily="34" charset="0"/>
                <a:cs typeface="Arial" panose="020B0604020202020204" pitchFamily="34" charset="0"/>
              </a:rPr>
              <a:t>at all three time points, n=226</a:t>
            </a:r>
            <a:endParaRPr lang="en-US" altLang="en-US" sz="2000" dirty="0"/>
          </a:p>
          <a:p>
            <a:pPr defTabSz="685800" eaLnBrk="0" fontAlgn="base" hangingPunct="0">
              <a:spcBef>
                <a:spcPct val="0"/>
              </a:spcBef>
              <a:spcAft>
                <a:spcPct val="0"/>
              </a:spcAft>
            </a:pPr>
            <a:endParaRPr lang="en-US" altLang="en-US" sz="2775" dirty="0">
              <a:latin typeface="Arial" panose="020B0604020202020204" pitchFamily="34" charset="0"/>
            </a:endParaRPr>
          </a:p>
        </p:txBody>
      </p:sp>
      <p:graphicFrame>
        <p:nvGraphicFramePr>
          <p:cNvPr id="5" name="Chart 4">
            <a:extLst>
              <a:ext uri="{FF2B5EF4-FFF2-40B4-BE49-F238E27FC236}">
                <a16:creationId xmlns:a16="http://schemas.microsoft.com/office/drawing/2014/main" id="{56C243C0-8EC3-064D-A447-5D92D60B36E7}"/>
              </a:ext>
            </a:extLst>
          </p:cNvPr>
          <p:cNvGraphicFramePr>
            <a:graphicFrameLocks/>
          </p:cNvGraphicFramePr>
          <p:nvPr>
            <p:extLst>
              <p:ext uri="{D42A27DB-BD31-4B8C-83A1-F6EECF244321}">
                <p14:modId xmlns:p14="http://schemas.microsoft.com/office/powerpoint/2010/main" val="1310356614"/>
              </p:ext>
            </p:extLst>
          </p:nvPr>
        </p:nvGraphicFramePr>
        <p:xfrm>
          <a:off x="1959429" y="1649108"/>
          <a:ext cx="5484394" cy="434958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a:extLst>
              <a:ext uri="{FF2B5EF4-FFF2-40B4-BE49-F238E27FC236}">
                <a16:creationId xmlns:a16="http://schemas.microsoft.com/office/drawing/2014/main" id="{CA773DA7-8F0D-F445-B764-83BAC8C65BA8}"/>
              </a:ext>
            </a:extLst>
          </p:cNvPr>
          <p:cNvSpPr>
            <a:spLocks noChangeArrowheads="1"/>
          </p:cNvSpPr>
          <p:nvPr/>
        </p:nvSpPr>
        <p:spPr bwMode="auto">
          <a:xfrm>
            <a:off x="1" y="38239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Tree>
    <p:extLst>
      <p:ext uri="{BB962C8B-B14F-4D97-AF65-F5344CB8AC3E}">
        <p14:creationId xmlns:p14="http://schemas.microsoft.com/office/powerpoint/2010/main" val="4253767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D517E61-9DEE-E34E-8337-3BF2682E0FBD}"/>
              </a:ext>
            </a:extLst>
          </p:cNvPr>
          <p:cNvGraphicFramePr/>
          <p:nvPr>
            <p:extLst>
              <p:ext uri="{D42A27DB-BD31-4B8C-83A1-F6EECF244321}">
                <p14:modId xmlns:p14="http://schemas.microsoft.com/office/powerpoint/2010/main" val="2748207529"/>
              </p:ext>
            </p:extLst>
          </p:nvPr>
        </p:nvGraphicFramePr>
        <p:xfrm>
          <a:off x="72769" y="1970314"/>
          <a:ext cx="4608089"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93D0CAE-3EE8-C545-893D-53B9B6263040}"/>
              </a:ext>
            </a:extLst>
          </p:cNvPr>
          <p:cNvGraphicFramePr/>
          <p:nvPr>
            <p:extLst>
              <p:ext uri="{D42A27DB-BD31-4B8C-83A1-F6EECF244321}">
                <p14:modId xmlns:p14="http://schemas.microsoft.com/office/powerpoint/2010/main" val="3062048958"/>
              </p:ext>
            </p:extLst>
          </p:nvPr>
        </p:nvGraphicFramePr>
        <p:xfrm>
          <a:off x="4680858" y="3988133"/>
          <a:ext cx="4463142" cy="29787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508C7D61-4660-D445-8890-278EA5EC5E65}"/>
              </a:ext>
            </a:extLst>
          </p:cNvPr>
          <p:cNvSpPr>
            <a:spLocks noChangeArrowheads="1"/>
          </p:cNvSpPr>
          <p:nvPr/>
        </p:nvSpPr>
        <p:spPr bwMode="auto">
          <a:xfrm>
            <a:off x="181626" y="597827"/>
            <a:ext cx="8780748"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sz="2000" b="1" dirty="0">
                <a:ea typeface="Calibri" panose="020F0502020204030204" pitchFamily="34" charset="0"/>
                <a:cs typeface="Arial" panose="020B0604020202020204" pitchFamily="34" charset="0"/>
              </a:rPr>
              <a:t>Mean depression scores for in-person and online intervention and comparison groups at all three time points</a:t>
            </a:r>
            <a:endParaRPr lang="en-US" altLang="en-US" sz="2000" dirty="0"/>
          </a:p>
          <a:p>
            <a:pPr defTabSz="685800" eaLnBrk="0" fontAlgn="base" hangingPunct="0">
              <a:spcBef>
                <a:spcPct val="0"/>
              </a:spcBef>
              <a:spcAft>
                <a:spcPct val="0"/>
              </a:spcAft>
            </a:pPr>
            <a:endParaRPr lang="en-US" altLang="en-US" sz="2400" dirty="0">
              <a:latin typeface="Arial" panose="020B0604020202020204" pitchFamily="34" charset="0"/>
            </a:endParaRPr>
          </a:p>
        </p:txBody>
      </p:sp>
      <p:sp>
        <p:nvSpPr>
          <p:cNvPr id="7" name="Rectangle 4">
            <a:extLst>
              <a:ext uri="{FF2B5EF4-FFF2-40B4-BE49-F238E27FC236}">
                <a16:creationId xmlns:a16="http://schemas.microsoft.com/office/drawing/2014/main" id="{0D279CE0-A96B-E946-B30F-DBA74BDC6900}"/>
              </a:ext>
            </a:extLst>
          </p:cNvPr>
          <p:cNvSpPr>
            <a:spLocks noChangeArrowheads="1"/>
          </p:cNvSpPr>
          <p:nvPr/>
        </p:nvSpPr>
        <p:spPr bwMode="auto">
          <a:xfrm>
            <a:off x="6236906" y="3510451"/>
            <a:ext cx="120609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350" b="1" u="sng" dirty="0">
                <a:ea typeface="Calibri" panose="020F0502020204030204" pitchFamily="34" charset="0"/>
                <a:cs typeface="Times New Roman" panose="02020603050405020304" pitchFamily="18" charset="0"/>
              </a:rPr>
              <a:t>Online (n=119)</a:t>
            </a:r>
            <a:endParaRPr lang="en-US" altLang="en-US" sz="1350" dirty="0"/>
          </a:p>
          <a:p>
            <a:pPr defTabSz="685800" eaLnBrk="0" fontAlgn="base" hangingPunct="0">
              <a:spcBef>
                <a:spcPct val="0"/>
              </a:spcBef>
              <a:spcAft>
                <a:spcPct val="0"/>
              </a:spcAft>
            </a:pPr>
            <a:endParaRPr lang="en-US" altLang="en-US" sz="1350" dirty="0">
              <a:latin typeface="Arial" panose="020B0604020202020204" pitchFamily="34" charset="0"/>
            </a:endParaRPr>
          </a:p>
        </p:txBody>
      </p:sp>
      <p:sp>
        <p:nvSpPr>
          <p:cNvPr id="8" name="Rectangle 5">
            <a:extLst>
              <a:ext uri="{FF2B5EF4-FFF2-40B4-BE49-F238E27FC236}">
                <a16:creationId xmlns:a16="http://schemas.microsoft.com/office/drawing/2014/main" id="{C830A005-76A1-4E4C-BDF6-A3F51EAF55A6}"/>
              </a:ext>
            </a:extLst>
          </p:cNvPr>
          <p:cNvSpPr>
            <a:spLocks noChangeArrowheads="1"/>
          </p:cNvSpPr>
          <p:nvPr/>
        </p:nvSpPr>
        <p:spPr bwMode="auto">
          <a:xfrm>
            <a:off x="1163479" y="722432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8">
            <a:extLst>
              <a:ext uri="{FF2B5EF4-FFF2-40B4-BE49-F238E27FC236}">
                <a16:creationId xmlns:a16="http://schemas.microsoft.com/office/drawing/2014/main" id="{318B55C9-85D2-4E47-A521-1FF1E157D5CD}"/>
              </a:ext>
            </a:extLst>
          </p:cNvPr>
          <p:cNvSpPr/>
          <p:nvPr/>
        </p:nvSpPr>
        <p:spPr>
          <a:xfrm>
            <a:off x="1658614" y="1392756"/>
            <a:ext cx="1461747" cy="300082"/>
          </a:xfrm>
          <a:prstGeom prst="rect">
            <a:avLst/>
          </a:prstGeom>
        </p:spPr>
        <p:txBody>
          <a:bodyPr wrap="none">
            <a:spAutoFit/>
          </a:bodyPr>
          <a:lstStyle/>
          <a:p>
            <a:pPr lvl="0" eaLnBrk="0" fontAlgn="base" hangingPunct="0">
              <a:spcBef>
                <a:spcPct val="0"/>
              </a:spcBef>
              <a:spcAft>
                <a:spcPct val="0"/>
              </a:spcAft>
            </a:pPr>
            <a:r>
              <a:rPr lang="en-US" altLang="en-US" sz="1350" b="1" u="sng" dirty="0">
                <a:ea typeface="Calibri" panose="020F0502020204030204" pitchFamily="34" charset="0"/>
                <a:cs typeface="Arial" panose="020B0604020202020204" pitchFamily="34" charset="0"/>
              </a:rPr>
              <a:t>In-person (n=107)</a:t>
            </a:r>
            <a:endParaRPr lang="en-US" altLang="en-US" sz="825" dirty="0"/>
          </a:p>
        </p:txBody>
      </p:sp>
    </p:spTree>
    <p:extLst>
      <p:ext uri="{BB962C8B-B14F-4D97-AF65-F5344CB8AC3E}">
        <p14:creationId xmlns:p14="http://schemas.microsoft.com/office/powerpoint/2010/main" val="794677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08C7D61-4660-D445-8890-278EA5EC5E65}"/>
              </a:ext>
            </a:extLst>
          </p:cNvPr>
          <p:cNvSpPr>
            <a:spLocks noChangeArrowheads="1"/>
          </p:cNvSpPr>
          <p:nvPr/>
        </p:nvSpPr>
        <p:spPr bwMode="auto">
          <a:xfrm>
            <a:off x="181626" y="175428"/>
            <a:ext cx="8780748"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sz="2000" b="1" dirty="0">
                <a:ea typeface="Calibri" panose="020F0502020204030204" pitchFamily="34" charset="0"/>
                <a:cs typeface="Arial" panose="020B0604020202020204" pitchFamily="34" charset="0"/>
              </a:rPr>
              <a:t>Mean anxiety scores for in-person and online intervention and comparison groups at all three time points</a:t>
            </a:r>
            <a:endParaRPr lang="en-US" altLang="en-US" sz="2000" dirty="0"/>
          </a:p>
          <a:p>
            <a:pPr defTabSz="685800" eaLnBrk="0" fontAlgn="base" hangingPunct="0">
              <a:spcBef>
                <a:spcPct val="0"/>
              </a:spcBef>
              <a:spcAft>
                <a:spcPct val="0"/>
              </a:spcAft>
            </a:pPr>
            <a:endParaRPr lang="en-US" altLang="en-US" sz="2400" dirty="0">
              <a:latin typeface="Arial" panose="020B0604020202020204" pitchFamily="34" charset="0"/>
            </a:endParaRPr>
          </a:p>
        </p:txBody>
      </p:sp>
      <p:sp>
        <p:nvSpPr>
          <p:cNvPr id="7" name="Rectangle 4">
            <a:extLst>
              <a:ext uri="{FF2B5EF4-FFF2-40B4-BE49-F238E27FC236}">
                <a16:creationId xmlns:a16="http://schemas.microsoft.com/office/drawing/2014/main" id="{0D279CE0-A96B-E946-B30F-DBA74BDC6900}"/>
              </a:ext>
            </a:extLst>
          </p:cNvPr>
          <p:cNvSpPr>
            <a:spLocks noChangeArrowheads="1"/>
          </p:cNvSpPr>
          <p:nvPr/>
        </p:nvSpPr>
        <p:spPr bwMode="auto">
          <a:xfrm>
            <a:off x="6241615" y="3429000"/>
            <a:ext cx="120609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350" b="1" u="sng" dirty="0">
                <a:ea typeface="Calibri" panose="020F0502020204030204" pitchFamily="34" charset="0"/>
                <a:cs typeface="Times New Roman" panose="02020603050405020304" pitchFamily="18" charset="0"/>
              </a:rPr>
              <a:t>Online (n=119)</a:t>
            </a:r>
            <a:endParaRPr lang="en-US" altLang="en-US" sz="1350" dirty="0"/>
          </a:p>
          <a:p>
            <a:pPr defTabSz="685800" eaLnBrk="0" fontAlgn="base" hangingPunct="0">
              <a:spcBef>
                <a:spcPct val="0"/>
              </a:spcBef>
              <a:spcAft>
                <a:spcPct val="0"/>
              </a:spcAft>
            </a:pPr>
            <a:endParaRPr lang="en-US" altLang="en-US" sz="1350" dirty="0">
              <a:latin typeface="Arial" panose="020B0604020202020204" pitchFamily="34" charset="0"/>
            </a:endParaRPr>
          </a:p>
        </p:txBody>
      </p:sp>
      <p:sp>
        <p:nvSpPr>
          <p:cNvPr id="8" name="Rectangle 5">
            <a:extLst>
              <a:ext uri="{FF2B5EF4-FFF2-40B4-BE49-F238E27FC236}">
                <a16:creationId xmlns:a16="http://schemas.microsoft.com/office/drawing/2014/main" id="{C830A005-76A1-4E4C-BDF6-A3F51EAF55A6}"/>
              </a:ext>
            </a:extLst>
          </p:cNvPr>
          <p:cNvSpPr>
            <a:spLocks noChangeArrowheads="1"/>
          </p:cNvSpPr>
          <p:nvPr/>
        </p:nvSpPr>
        <p:spPr bwMode="auto">
          <a:xfrm>
            <a:off x="1163479" y="722432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8">
            <a:extLst>
              <a:ext uri="{FF2B5EF4-FFF2-40B4-BE49-F238E27FC236}">
                <a16:creationId xmlns:a16="http://schemas.microsoft.com/office/drawing/2014/main" id="{318B55C9-85D2-4E47-A521-1FF1E157D5CD}"/>
              </a:ext>
            </a:extLst>
          </p:cNvPr>
          <p:cNvSpPr/>
          <p:nvPr/>
        </p:nvSpPr>
        <p:spPr>
          <a:xfrm>
            <a:off x="1519718" y="929481"/>
            <a:ext cx="1461747" cy="300082"/>
          </a:xfrm>
          <a:prstGeom prst="rect">
            <a:avLst/>
          </a:prstGeom>
        </p:spPr>
        <p:txBody>
          <a:bodyPr wrap="none">
            <a:spAutoFit/>
          </a:bodyPr>
          <a:lstStyle/>
          <a:p>
            <a:pPr lvl="0" eaLnBrk="0" fontAlgn="base" hangingPunct="0">
              <a:spcBef>
                <a:spcPct val="0"/>
              </a:spcBef>
              <a:spcAft>
                <a:spcPct val="0"/>
              </a:spcAft>
            </a:pPr>
            <a:r>
              <a:rPr lang="en-US" altLang="en-US" sz="1350" b="1" u="sng" dirty="0">
                <a:ea typeface="Calibri" panose="020F0502020204030204" pitchFamily="34" charset="0"/>
                <a:cs typeface="Arial" panose="020B0604020202020204" pitchFamily="34" charset="0"/>
              </a:rPr>
              <a:t>In-person (n=107)</a:t>
            </a:r>
            <a:endParaRPr lang="en-US" altLang="en-US" sz="825" dirty="0"/>
          </a:p>
        </p:txBody>
      </p:sp>
      <p:graphicFrame>
        <p:nvGraphicFramePr>
          <p:cNvPr id="10" name="Chart 9">
            <a:extLst>
              <a:ext uri="{FF2B5EF4-FFF2-40B4-BE49-F238E27FC236}">
                <a16:creationId xmlns:a16="http://schemas.microsoft.com/office/drawing/2014/main" id="{C8FE1E8C-4F71-EB5D-9154-BD2C9ED0A4BB}"/>
              </a:ext>
            </a:extLst>
          </p:cNvPr>
          <p:cNvGraphicFramePr/>
          <p:nvPr/>
        </p:nvGraphicFramePr>
        <p:xfrm>
          <a:off x="181626" y="1311137"/>
          <a:ext cx="4548505" cy="27324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30E10F14-D739-D92E-DBE9-3C9E69FAE0E0}"/>
              </a:ext>
            </a:extLst>
          </p:cNvPr>
          <p:cNvGraphicFramePr/>
          <p:nvPr/>
        </p:nvGraphicFramePr>
        <p:xfrm>
          <a:off x="4572000" y="3906352"/>
          <a:ext cx="4545330" cy="2776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1370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154A-E1F2-E24D-A620-9CC2A4E98D21}"/>
              </a:ext>
            </a:extLst>
          </p:cNvPr>
          <p:cNvSpPr>
            <a:spLocks noGrp="1"/>
          </p:cNvSpPr>
          <p:nvPr>
            <p:ph type="title"/>
          </p:nvPr>
        </p:nvSpPr>
        <p:spPr>
          <a:xfrm>
            <a:off x="530285" y="353135"/>
            <a:ext cx="8116639" cy="1325530"/>
          </a:xfrm>
        </p:spPr>
        <p:txBody>
          <a:bodyPr>
            <a:normAutofit/>
          </a:bodyPr>
          <a:lstStyle/>
          <a:p>
            <a:pPr algn="ctr"/>
            <a:r>
              <a:rPr lang="en-US" sz="3200" dirty="0"/>
              <a:t>Mediation Models</a:t>
            </a:r>
          </a:p>
        </p:txBody>
      </p:sp>
      <p:grpSp>
        <p:nvGrpSpPr>
          <p:cNvPr id="4" name="Group 3">
            <a:extLst>
              <a:ext uri="{FF2B5EF4-FFF2-40B4-BE49-F238E27FC236}">
                <a16:creationId xmlns:a16="http://schemas.microsoft.com/office/drawing/2014/main" id="{BB3E1484-173B-684A-87D0-EAE1F573C409}"/>
              </a:ext>
            </a:extLst>
          </p:cNvPr>
          <p:cNvGrpSpPr/>
          <p:nvPr/>
        </p:nvGrpSpPr>
        <p:grpSpPr>
          <a:xfrm>
            <a:off x="521535" y="1922156"/>
            <a:ext cx="7694261" cy="4711342"/>
            <a:chOff x="669069" y="1494508"/>
            <a:chExt cx="7945540" cy="4711457"/>
          </a:xfrm>
        </p:grpSpPr>
        <p:pic>
          <p:nvPicPr>
            <p:cNvPr id="5" name="Picture 4">
              <a:extLst>
                <a:ext uri="{FF2B5EF4-FFF2-40B4-BE49-F238E27FC236}">
                  <a16:creationId xmlns:a16="http://schemas.microsoft.com/office/drawing/2014/main" id="{5DCE6584-DB0B-6F4E-8874-B91A939CF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69" y="2477845"/>
              <a:ext cx="2209487" cy="1364933"/>
            </a:xfrm>
            <a:prstGeom prst="rect">
              <a:avLst/>
            </a:prstGeom>
          </p:spPr>
        </p:pic>
        <p:sp>
          <p:nvSpPr>
            <p:cNvPr id="6" name="TextBox 5">
              <a:extLst>
                <a:ext uri="{FF2B5EF4-FFF2-40B4-BE49-F238E27FC236}">
                  <a16:creationId xmlns:a16="http://schemas.microsoft.com/office/drawing/2014/main" id="{96E397ED-904D-E843-A5AD-BE9F24774303}"/>
                </a:ext>
              </a:extLst>
            </p:cNvPr>
            <p:cNvSpPr txBox="1"/>
            <p:nvPr/>
          </p:nvSpPr>
          <p:spPr>
            <a:xfrm>
              <a:off x="3637671" y="1494508"/>
              <a:ext cx="2352925" cy="750223"/>
            </a:xfrm>
            <a:prstGeom prst="rect">
              <a:avLst/>
            </a:prstGeom>
            <a:noFill/>
          </p:spPr>
          <p:txBody>
            <a:bodyPr wrap="square" rtlCol="0">
              <a:spAutoFit/>
            </a:bodyPr>
            <a:lstStyle/>
            <a:p>
              <a:pPr algn="ctr"/>
              <a:r>
                <a:rPr lang="en-US" sz="1875" b="1" dirty="0">
                  <a:solidFill>
                    <a:schemeClr val="tx1">
                      <a:lumMod val="75000"/>
                      <a:lumOff val="25000"/>
                    </a:schemeClr>
                  </a:solidFill>
                </a:rPr>
                <a:t>Social Support</a:t>
              </a:r>
            </a:p>
            <a:p>
              <a:pPr algn="ctr"/>
              <a:r>
                <a:rPr lang="en-US" sz="1200" b="1" dirty="0">
                  <a:solidFill>
                    <a:schemeClr val="tx1">
                      <a:lumMod val="75000"/>
                      <a:lumOff val="25000"/>
                    </a:schemeClr>
                  </a:solidFill>
                </a:rPr>
                <a:t>Social isolation</a:t>
              </a:r>
            </a:p>
            <a:p>
              <a:pPr algn="ctr"/>
              <a:r>
                <a:rPr lang="en-US" sz="1200" b="1" dirty="0">
                  <a:solidFill>
                    <a:schemeClr val="tx1">
                      <a:lumMod val="75000"/>
                      <a:lumOff val="25000"/>
                    </a:schemeClr>
                  </a:solidFill>
                </a:rPr>
                <a:t>Emotional social support</a:t>
              </a:r>
            </a:p>
          </p:txBody>
        </p:sp>
        <p:sp>
          <p:nvSpPr>
            <p:cNvPr id="7" name="TextBox 6">
              <a:extLst>
                <a:ext uri="{FF2B5EF4-FFF2-40B4-BE49-F238E27FC236}">
                  <a16:creationId xmlns:a16="http://schemas.microsoft.com/office/drawing/2014/main" id="{16AB392F-65E8-CE4F-AB0C-4ECB202877FF}"/>
                </a:ext>
              </a:extLst>
            </p:cNvPr>
            <p:cNvSpPr txBox="1"/>
            <p:nvPr/>
          </p:nvSpPr>
          <p:spPr>
            <a:xfrm>
              <a:off x="3004886" y="3955294"/>
              <a:ext cx="3618497" cy="2250671"/>
            </a:xfrm>
            <a:prstGeom prst="rect">
              <a:avLst/>
            </a:prstGeom>
            <a:noFill/>
          </p:spPr>
          <p:txBody>
            <a:bodyPr wrap="square" rtlCol="0">
              <a:spAutoFit/>
            </a:bodyPr>
            <a:lstStyle/>
            <a:p>
              <a:pPr algn="ctr"/>
              <a:endParaRPr lang="en-US" sz="1875" b="1" dirty="0">
                <a:solidFill>
                  <a:schemeClr val="tx1">
                    <a:lumMod val="75000"/>
                    <a:lumOff val="25000"/>
                  </a:schemeClr>
                </a:solidFill>
                <a:latin typeface="Candara" panose="020E0502030303020204" pitchFamily="34" charset="0"/>
              </a:endParaRPr>
            </a:p>
            <a:p>
              <a:pPr algn="ctr"/>
              <a:r>
                <a:rPr lang="en-US" sz="1875" b="1" dirty="0">
                  <a:solidFill>
                    <a:schemeClr val="tx1">
                      <a:lumMod val="75000"/>
                      <a:lumOff val="25000"/>
                    </a:schemeClr>
                  </a:solidFill>
                </a:rPr>
                <a:t>Mindfulness</a:t>
              </a:r>
            </a:p>
            <a:p>
              <a:pPr algn="ctr"/>
              <a:r>
                <a:rPr lang="en-US" sz="1200" b="1" dirty="0">
                  <a:solidFill>
                    <a:schemeClr val="tx1">
                      <a:lumMod val="75000"/>
                      <a:lumOff val="25000"/>
                    </a:schemeClr>
                  </a:solidFill>
                </a:rPr>
                <a:t>Attention regulation</a:t>
              </a:r>
            </a:p>
            <a:p>
              <a:pPr algn="ctr"/>
              <a:r>
                <a:rPr lang="en-US" sz="1200" b="1" dirty="0">
                  <a:solidFill>
                    <a:schemeClr val="tx1">
                      <a:lumMod val="75000"/>
                      <a:lumOff val="25000"/>
                    </a:schemeClr>
                  </a:solidFill>
                </a:rPr>
                <a:t>Emotional awareness</a:t>
              </a:r>
            </a:p>
            <a:p>
              <a:pPr algn="ctr"/>
              <a:r>
                <a:rPr lang="en-US" sz="1200" b="1" dirty="0">
                  <a:solidFill>
                    <a:schemeClr val="tx1">
                      <a:lumMod val="75000"/>
                      <a:lumOff val="25000"/>
                    </a:schemeClr>
                  </a:solidFill>
                </a:rPr>
                <a:t>Self-regulation</a:t>
              </a:r>
            </a:p>
            <a:p>
              <a:pPr algn="ctr"/>
              <a:r>
                <a:rPr lang="en-US" sz="1200" b="1" dirty="0">
                  <a:solidFill>
                    <a:schemeClr val="tx1">
                      <a:lumMod val="75000"/>
                      <a:lumOff val="25000"/>
                    </a:schemeClr>
                  </a:solidFill>
                </a:rPr>
                <a:t>Body listening</a:t>
              </a:r>
            </a:p>
            <a:p>
              <a:pPr algn="ctr"/>
              <a:r>
                <a:rPr lang="en-US" sz="1200" b="1" dirty="0">
                  <a:solidFill>
                    <a:schemeClr val="tx1">
                      <a:lumMod val="75000"/>
                      <a:lumOff val="25000"/>
                    </a:schemeClr>
                  </a:solidFill>
                </a:rPr>
                <a:t>Trusting</a:t>
              </a:r>
            </a:p>
            <a:p>
              <a:pPr algn="ctr"/>
              <a:r>
                <a:rPr lang="en-US" sz="1200" b="1" dirty="0">
                  <a:solidFill>
                    <a:schemeClr val="tx1">
                      <a:lumMod val="75000"/>
                      <a:lumOff val="25000"/>
                    </a:schemeClr>
                  </a:solidFill>
                </a:rPr>
                <a:t>Mindfulness skills</a:t>
              </a:r>
            </a:p>
            <a:p>
              <a:pPr algn="ctr"/>
              <a:r>
                <a:rPr lang="en-US" sz="1200" b="1" dirty="0">
                  <a:solidFill>
                    <a:schemeClr val="tx1">
                      <a:lumMod val="75000"/>
                      <a:lumOff val="25000"/>
                    </a:schemeClr>
                  </a:solidFill>
                </a:rPr>
                <a:t>Self-compassion</a:t>
              </a:r>
            </a:p>
            <a:p>
              <a:pPr algn="ctr"/>
              <a:endParaRPr lang="en-US" sz="1875" b="1" dirty="0">
                <a:solidFill>
                  <a:schemeClr val="tx1">
                    <a:lumMod val="75000"/>
                    <a:lumOff val="25000"/>
                  </a:schemeClr>
                </a:solidFill>
              </a:endParaRPr>
            </a:p>
          </p:txBody>
        </p:sp>
        <p:sp>
          <p:nvSpPr>
            <p:cNvPr id="8" name="TextBox 7">
              <a:extLst>
                <a:ext uri="{FF2B5EF4-FFF2-40B4-BE49-F238E27FC236}">
                  <a16:creationId xmlns:a16="http://schemas.microsoft.com/office/drawing/2014/main" id="{7E3593D5-A9DE-CF4D-B4CF-4E521E61E06F}"/>
                </a:ext>
              </a:extLst>
            </p:cNvPr>
            <p:cNvSpPr txBox="1"/>
            <p:nvPr/>
          </p:nvSpPr>
          <p:spPr>
            <a:xfrm>
              <a:off x="6858000" y="3011111"/>
              <a:ext cx="1756609" cy="738682"/>
            </a:xfrm>
            <a:prstGeom prst="rect">
              <a:avLst/>
            </a:prstGeom>
            <a:noFill/>
          </p:spPr>
          <p:txBody>
            <a:bodyPr wrap="square" rtlCol="0">
              <a:spAutoFit/>
            </a:bodyPr>
            <a:lstStyle/>
            <a:p>
              <a:pPr algn="ctr"/>
              <a:r>
                <a:rPr lang="en-US" sz="2100" b="1" dirty="0">
                  <a:solidFill>
                    <a:schemeClr val="tx1">
                      <a:lumMod val="75000"/>
                      <a:lumOff val="25000"/>
                    </a:schemeClr>
                  </a:solidFill>
                </a:rPr>
                <a:t>Depression</a:t>
              </a:r>
            </a:p>
            <a:p>
              <a:pPr algn="ctr"/>
              <a:r>
                <a:rPr lang="en-US" sz="2100" b="1" dirty="0">
                  <a:solidFill>
                    <a:schemeClr val="tx1">
                      <a:lumMod val="75000"/>
                      <a:lumOff val="25000"/>
                    </a:schemeClr>
                  </a:solidFill>
                </a:rPr>
                <a:t>Anxiety</a:t>
              </a:r>
            </a:p>
          </p:txBody>
        </p:sp>
        <p:cxnSp>
          <p:nvCxnSpPr>
            <p:cNvPr id="9" name="Straight Arrow Connector 8">
              <a:extLst>
                <a:ext uri="{FF2B5EF4-FFF2-40B4-BE49-F238E27FC236}">
                  <a16:creationId xmlns:a16="http://schemas.microsoft.com/office/drawing/2014/main" id="{BB04FFB2-5790-4C4B-A9F2-AEB0C3B9050A}"/>
                </a:ext>
              </a:extLst>
            </p:cNvPr>
            <p:cNvCxnSpPr/>
            <p:nvPr/>
          </p:nvCxnSpPr>
          <p:spPr>
            <a:xfrm flipV="1">
              <a:off x="2580774" y="2327005"/>
              <a:ext cx="1155031" cy="632573"/>
            </a:xfrm>
            <a:prstGeom prst="straightConnector1">
              <a:avLst/>
            </a:prstGeom>
            <a:ln w="76200">
              <a:solidFill>
                <a:srgbClr val="E9986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49C38E6-7A13-D946-85A0-52F7A584E4F0}"/>
                </a:ext>
              </a:extLst>
            </p:cNvPr>
            <p:cNvCxnSpPr/>
            <p:nvPr/>
          </p:nvCxnSpPr>
          <p:spPr>
            <a:xfrm>
              <a:off x="5892464" y="2327005"/>
              <a:ext cx="992604" cy="689348"/>
            </a:xfrm>
            <a:prstGeom prst="straightConnector1">
              <a:avLst/>
            </a:prstGeom>
            <a:ln w="76200">
              <a:solidFill>
                <a:srgbClr val="E9986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6B017A-0659-C849-883D-73DCBC37BBAE}"/>
                </a:ext>
              </a:extLst>
            </p:cNvPr>
            <p:cNvCxnSpPr/>
            <p:nvPr/>
          </p:nvCxnSpPr>
          <p:spPr>
            <a:xfrm flipV="1">
              <a:off x="5820275" y="3842778"/>
              <a:ext cx="938465" cy="675973"/>
            </a:xfrm>
            <a:prstGeom prst="straightConnector1">
              <a:avLst/>
            </a:prstGeom>
            <a:ln w="76200">
              <a:solidFill>
                <a:srgbClr val="E9986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6A3109B-C2C6-6D4F-8D94-A8E3D20118D7}"/>
                </a:ext>
              </a:extLst>
            </p:cNvPr>
            <p:cNvCxnSpPr/>
            <p:nvPr/>
          </p:nvCxnSpPr>
          <p:spPr>
            <a:xfrm>
              <a:off x="2571748" y="3915445"/>
              <a:ext cx="1164057" cy="586736"/>
            </a:xfrm>
            <a:prstGeom prst="straightConnector1">
              <a:avLst/>
            </a:prstGeom>
            <a:ln w="76200">
              <a:solidFill>
                <a:srgbClr val="E99867"/>
              </a:solidFill>
              <a:tailEnd type="triangle"/>
            </a:ln>
          </p:spPr>
          <p:style>
            <a:lnRef idx="1">
              <a:schemeClr val="accent1"/>
            </a:lnRef>
            <a:fillRef idx="0">
              <a:schemeClr val="accent1"/>
            </a:fillRef>
            <a:effectRef idx="0">
              <a:schemeClr val="accent1"/>
            </a:effectRef>
            <a:fontRef idx="minor">
              <a:schemeClr val="tx1"/>
            </a:fontRef>
          </p:style>
        </p:cxnSp>
        <p:sp>
          <p:nvSpPr>
            <p:cNvPr id="13" name="Right Arrow 12">
              <a:extLst>
                <a:ext uri="{FF2B5EF4-FFF2-40B4-BE49-F238E27FC236}">
                  <a16:creationId xmlns:a16="http://schemas.microsoft.com/office/drawing/2014/main" id="{209BFECC-4413-E840-B13F-607BE48B7DC3}"/>
                </a:ext>
              </a:extLst>
            </p:cNvPr>
            <p:cNvSpPr/>
            <p:nvPr/>
          </p:nvSpPr>
          <p:spPr>
            <a:xfrm>
              <a:off x="3331994" y="3141463"/>
              <a:ext cx="2896603" cy="585228"/>
            </a:xfrm>
            <a:prstGeom prst="rightArrow">
              <a:avLst/>
            </a:prstGeom>
            <a:solidFill>
              <a:srgbClr val="8D7866"/>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821092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D563-9BB3-4188-941D-B5F4CF6E3B85}"/>
              </a:ext>
            </a:extLst>
          </p:cNvPr>
          <p:cNvSpPr>
            <a:spLocks noGrp="1"/>
          </p:cNvSpPr>
          <p:nvPr>
            <p:ph type="title"/>
          </p:nvPr>
        </p:nvSpPr>
        <p:spPr>
          <a:xfrm>
            <a:off x="2099256" y="365126"/>
            <a:ext cx="6812924" cy="1325563"/>
          </a:xfrm>
        </p:spPr>
        <p:txBody>
          <a:bodyPr>
            <a:normAutofit/>
          </a:bodyPr>
          <a:lstStyle/>
          <a:p>
            <a:r>
              <a:rPr lang="en-US" sz="3200" dirty="0"/>
              <a:t>Qualitative Interviews with Participants</a:t>
            </a:r>
          </a:p>
        </p:txBody>
      </p:sp>
      <p:sp>
        <p:nvSpPr>
          <p:cNvPr id="3" name="Content Placeholder 2">
            <a:extLst>
              <a:ext uri="{FF2B5EF4-FFF2-40B4-BE49-F238E27FC236}">
                <a16:creationId xmlns:a16="http://schemas.microsoft.com/office/drawing/2014/main" id="{FCE29EE8-F7B3-440F-A9E4-94B7B1220472}"/>
              </a:ext>
            </a:extLst>
          </p:cNvPr>
          <p:cNvSpPr>
            <a:spLocks noGrp="1"/>
          </p:cNvSpPr>
          <p:nvPr>
            <p:ph idx="1"/>
          </p:nvPr>
        </p:nvSpPr>
        <p:spPr>
          <a:xfrm>
            <a:off x="2099256" y="1825625"/>
            <a:ext cx="6416094" cy="4351338"/>
          </a:xfrm>
        </p:spPr>
        <p:txBody>
          <a:bodyPr/>
          <a:lstStyle/>
          <a:p>
            <a:r>
              <a:rPr lang="en-US" dirty="0"/>
              <a:t>Random sample of 32 participants that had attended at least 75% of the sessions</a:t>
            </a:r>
          </a:p>
          <a:p>
            <a:r>
              <a:rPr lang="en-US" dirty="0"/>
              <a:t>Half online, half in-person</a:t>
            </a:r>
          </a:p>
          <a:p>
            <a:r>
              <a:rPr lang="en-US" dirty="0"/>
              <a:t>Half intervention, half comparison group</a:t>
            </a:r>
          </a:p>
          <a:p>
            <a:r>
              <a:rPr lang="en-US" dirty="0"/>
              <a:t>30 minute interviews via Zoom</a:t>
            </a:r>
          </a:p>
        </p:txBody>
      </p:sp>
      <p:pic>
        <p:nvPicPr>
          <p:cNvPr id="4" name="Picture 3" descr="butterfly.eps">
            <a:extLst>
              <a:ext uri="{FF2B5EF4-FFF2-40B4-BE49-F238E27FC236}">
                <a16:creationId xmlns:a16="http://schemas.microsoft.com/office/drawing/2014/main" id="{A0CDF10C-9F0C-4371-AEF8-D0877865415E}"/>
              </a:ext>
            </a:extLst>
          </p:cNvPr>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rot="5400000">
            <a:off x="-5346337" y="1092563"/>
            <a:ext cx="9144000" cy="4825274"/>
          </a:xfrm>
          <a:prstGeom prst="rect">
            <a:avLst/>
          </a:prstGeom>
        </p:spPr>
      </p:pic>
    </p:spTree>
    <p:extLst>
      <p:ext uri="{BB962C8B-B14F-4D97-AF65-F5344CB8AC3E}">
        <p14:creationId xmlns:p14="http://schemas.microsoft.com/office/powerpoint/2010/main" val="2793693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5AD8-F52E-660C-F43C-DD16DBE89B46}"/>
              </a:ext>
            </a:extLst>
          </p:cNvPr>
          <p:cNvSpPr>
            <a:spLocks noGrp="1"/>
          </p:cNvSpPr>
          <p:nvPr>
            <p:ph type="title"/>
          </p:nvPr>
        </p:nvSpPr>
        <p:spPr>
          <a:xfrm>
            <a:off x="628650" y="365126"/>
            <a:ext cx="7886700" cy="315911"/>
          </a:xfrm>
        </p:spPr>
        <p:txBody>
          <a:bodyPr>
            <a:noAutofit/>
          </a:bodyPr>
          <a:lstStyle/>
          <a:p>
            <a:r>
              <a:rPr lang="en-US" sz="3600" dirty="0"/>
              <a:t>Interviews: Themes &amp; Quotes</a:t>
            </a:r>
          </a:p>
        </p:txBody>
      </p:sp>
      <p:sp>
        <p:nvSpPr>
          <p:cNvPr id="3" name="Content Placeholder 2">
            <a:extLst>
              <a:ext uri="{FF2B5EF4-FFF2-40B4-BE49-F238E27FC236}">
                <a16:creationId xmlns:a16="http://schemas.microsoft.com/office/drawing/2014/main" id="{AF2D5CCC-1372-D4F0-514A-E199D47A7CE7}"/>
              </a:ext>
            </a:extLst>
          </p:cNvPr>
          <p:cNvSpPr>
            <a:spLocks noGrp="1"/>
          </p:cNvSpPr>
          <p:nvPr>
            <p:ph idx="1"/>
          </p:nvPr>
        </p:nvSpPr>
        <p:spPr>
          <a:xfrm>
            <a:off x="628650" y="949118"/>
            <a:ext cx="7886700" cy="4351338"/>
          </a:xfrm>
        </p:spPr>
        <p:txBody>
          <a:bodyPr>
            <a:normAutofit/>
          </a:bodyPr>
          <a:lstStyle/>
          <a:p>
            <a:pPr marL="0" indent="0">
              <a:buNone/>
            </a:pPr>
            <a:r>
              <a:rPr lang="en-US" sz="2400" dirty="0"/>
              <a:t>ALMA helped participants understand how they experience stress physically and how to prioritize self-care</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Participants were able to apply the ALMA practices in their daily lives</a:t>
            </a:r>
          </a:p>
        </p:txBody>
      </p:sp>
      <p:sp>
        <p:nvSpPr>
          <p:cNvPr id="5" name="TextBox 4">
            <a:extLst>
              <a:ext uri="{FF2B5EF4-FFF2-40B4-BE49-F238E27FC236}">
                <a16:creationId xmlns:a16="http://schemas.microsoft.com/office/drawing/2014/main" id="{DC28402D-5FAB-F60E-4970-41A06C4C18F9}"/>
              </a:ext>
            </a:extLst>
          </p:cNvPr>
          <p:cNvSpPr txBox="1"/>
          <p:nvPr/>
        </p:nvSpPr>
        <p:spPr>
          <a:xfrm>
            <a:off x="628650" y="1793618"/>
            <a:ext cx="3385456"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i="1" dirty="0"/>
              <a:t>What impacted me the most after taking the program is being aware of my body. If I feel something in my body, I am able to identify it and use relaxation, breathing and self-compassion.</a:t>
            </a:r>
          </a:p>
        </p:txBody>
      </p:sp>
      <p:sp>
        <p:nvSpPr>
          <p:cNvPr id="8" name="TextBox 7">
            <a:extLst>
              <a:ext uri="{FF2B5EF4-FFF2-40B4-BE49-F238E27FC236}">
                <a16:creationId xmlns:a16="http://schemas.microsoft.com/office/drawing/2014/main" id="{74384456-1D13-FA23-4C46-BF5CBDBDE968}"/>
              </a:ext>
            </a:extLst>
          </p:cNvPr>
          <p:cNvSpPr txBox="1"/>
          <p:nvPr/>
        </p:nvSpPr>
        <p:spPr>
          <a:xfrm>
            <a:off x="4292600" y="1791804"/>
            <a:ext cx="422275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800" i="1" dirty="0">
                <a:effectLst/>
                <a:ea typeface="Calibri" panose="020F0502020204030204" pitchFamily="34" charset="0"/>
              </a:rPr>
              <a:t>I am more aware of what my body feels. Before, I didn't pay as much attention to it, if I felt tired or felt ill, I went on and on. Now, I pay more attention to the things that happen to my body</a:t>
            </a:r>
            <a:r>
              <a:rPr lang="en-US" dirty="0">
                <a:effectLst/>
              </a:rPr>
              <a:t> </a:t>
            </a:r>
            <a:endParaRPr lang="en-US" dirty="0"/>
          </a:p>
        </p:txBody>
      </p:sp>
      <p:sp>
        <p:nvSpPr>
          <p:cNvPr id="10" name="TextBox 9">
            <a:extLst>
              <a:ext uri="{FF2B5EF4-FFF2-40B4-BE49-F238E27FC236}">
                <a16:creationId xmlns:a16="http://schemas.microsoft.com/office/drawing/2014/main" id="{FD103A47-3327-538F-E5E2-B72CAEA3E812}"/>
              </a:ext>
            </a:extLst>
          </p:cNvPr>
          <p:cNvSpPr txBox="1"/>
          <p:nvPr/>
        </p:nvSpPr>
        <p:spPr>
          <a:xfrm>
            <a:off x="3943350" y="4830466"/>
            <a:ext cx="45720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i="1" dirty="0"/>
              <a:t>I will continue to feel frustration, sadness, and depression. There are situations that stress you out, but I can remember to stop and breathe, and if I feel sad, I can sing a song, remembering those moments when we were in ALMA. </a:t>
            </a:r>
            <a:endParaRPr lang="en-US" dirty="0"/>
          </a:p>
        </p:txBody>
      </p:sp>
      <p:sp>
        <p:nvSpPr>
          <p:cNvPr id="12" name="TextBox 11">
            <a:extLst>
              <a:ext uri="{FF2B5EF4-FFF2-40B4-BE49-F238E27FC236}">
                <a16:creationId xmlns:a16="http://schemas.microsoft.com/office/drawing/2014/main" id="{B73EFB2B-BA94-2E52-FA6A-74509BDF299F}"/>
              </a:ext>
            </a:extLst>
          </p:cNvPr>
          <p:cNvSpPr txBox="1"/>
          <p:nvPr/>
        </p:nvSpPr>
        <p:spPr>
          <a:xfrm>
            <a:off x="628650" y="4830466"/>
            <a:ext cx="3086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800" i="1" dirty="0">
                <a:effectLst/>
                <a:ea typeface="Times New Roman" panose="02020603050405020304" pitchFamily="18" charset="0"/>
              </a:rPr>
              <a:t>I start breathing when I feel very tense. Before I did not know the importance of taking your time to breathe and how this can reduce stress.</a:t>
            </a:r>
            <a:endParaRPr lang="en-US" dirty="0"/>
          </a:p>
        </p:txBody>
      </p:sp>
    </p:spTree>
    <p:extLst>
      <p:ext uri="{BB962C8B-B14F-4D97-AF65-F5344CB8AC3E}">
        <p14:creationId xmlns:p14="http://schemas.microsoft.com/office/powerpoint/2010/main" val="633983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95BC9-A0B6-EF76-1063-B46414F1F2A8}"/>
              </a:ext>
            </a:extLst>
          </p:cNvPr>
          <p:cNvSpPr>
            <a:spLocks noGrp="1"/>
          </p:cNvSpPr>
          <p:nvPr>
            <p:ph idx="1"/>
          </p:nvPr>
        </p:nvSpPr>
        <p:spPr>
          <a:xfrm>
            <a:off x="374650" y="445968"/>
            <a:ext cx="8616950" cy="5853231"/>
          </a:xfrm>
        </p:spPr>
        <p:txBody>
          <a:bodyPr>
            <a:normAutofit/>
          </a:bodyPr>
          <a:lstStyle/>
          <a:p>
            <a:pPr marL="0" indent="0">
              <a:buNone/>
            </a:pPr>
            <a:r>
              <a:rPr lang="en-US" sz="2400" dirty="0"/>
              <a:t>Participants found empathy and understanding in hearing other participants’ stories</a:t>
            </a:r>
          </a:p>
          <a:p>
            <a:endParaRPr lang="en-US" dirty="0"/>
          </a:p>
          <a:p>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r>
              <a:rPr lang="en-US" sz="2400" dirty="0"/>
              <a:t>They felt supported by the ALMA facilitators</a:t>
            </a:r>
          </a:p>
          <a:p>
            <a:endParaRPr lang="en-US" dirty="0"/>
          </a:p>
        </p:txBody>
      </p:sp>
      <p:sp>
        <p:nvSpPr>
          <p:cNvPr id="5" name="TextBox 4">
            <a:extLst>
              <a:ext uri="{FF2B5EF4-FFF2-40B4-BE49-F238E27FC236}">
                <a16:creationId xmlns:a16="http://schemas.microsoft.com/office/drawing/2014/main" id="{24709C3D-494B-D9DD-811E-35EB2709B0B6}"/>
              </a:ext>
            </a:extLst>
          </p:cNvPr>
          <p:cNvSpPr txBox="1"/>
          <p:nvPr/>
        </p:nvSpPr>
        <p:spPr>
          <a:xfrm>
            <a:off x="4419600" y="1308437"/>
            <a:ext cx="434975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800" i="1" dirty="0">
                <a:solidFill>
                  <a:schemeClr val="tx1"/>
                </a:solidFill>
                <a:effectLst/>
                <a:ea typeface="Calibri" panose="020F0502020204030204" pitchFamily="34" charset="0"/>
              </a:rPr>
              <a:t>I did feel a connection because we were women, we spoke Spanish, we were moms, and we have all experienced difficult things putting ourselves last since we have work, have to be a wife, and take care of our children. ALMA felt like a safe space, where each of us could share (talk) if we wanted to.</a:t>
            </a:r>
            <a:endParaRPr lang="en-US" dirty="0">
              <a:solidFill>
                <a:schemeClr val="tx1"/>
              </a:solidFill>
            </a:endParaRPr>
          </a:p>
        </p:txBody>
      </p:sp>
      <p:sp>
        <p:nvSpPr>
          <p:cNvPr id="7" name="TextBox 6">
            <a:extLst>
              <a:ext uri="{FF2B5EF4-FFF2-40B4-BE49-F238E27FC236}">
                <a16:creationId xmlns:a16="http://schemas.microsoft.com/office/drawing/2014/main" id="{CEEAA5FA-6796-938F-22A2-9AD957FD5591}"/>
              </a:ext>
            </a:extLst>
          </p:cNvPr>
          <p:cNvSpPr txBox="1"/>
          <p:nvPr/>
        </p:nvSpPr>
        <p:spPr>
          <a:xfrm>
            <a:off x="374650" y="1308437"/>
            <a:ext cx="390525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base"/>
            <a:r>
              <a:rPr lang="en-US" i="1" dirty="0"/>
              <a:t>I felt comfortable because I think we all were going through something that was stressing us out and by sharing our experiences, we helped each other and felt we were united and understood.</a:t>
            </a:r>
            <a:endParaRPr lang="en-US" dirty="0"/>
          </a:p>
        </p:txBody>
      </p:sp>
      <p:sp>
        <p:nvSpPr>
          <p:cNvPr id="9" name="TextBox 8">
            <a:extLst>
              <a:ext uri="{FF2B5EF4-FFF2-40B4-BE49-F238E27FC236}">
                <a16:creationId xmlns:a16="http://schemas.microsoft.com/office/drawing/2014/main" id="{015F9D4B-2B80-7FA5-E378-6BE3507EFC1A}"/>
              </a:ext>
            </a:extLst>
          </p:cNvPr>
          <p:cNvSpPr txBox="1"/>
          <p:nvPr/>
        </p:nvSpPr>
        <p:spPr>
          <a:xfrm>
            <a:off x="374650" y="4482998"/>
            <a:ext cx="390525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base"/>
            <a:r>
              <a:rPr lang="en-US" i="1" dirty="0"/>
              <a:t>We were part of a group where all the women had a chance to participate. The facilitators gave each one of us a chance to share, one by one, verbally or using the chat. They never forgot that we were all there. They always took us all into account.</a:t>
            </a:r>
            <a:endParaRPr lang="en-US" dirty="0"/>
          </a:p>
        </p:txBody>
      </p:sp>
      <p:sp>
        <p:nvSpPr>
          <p:cNvPr id="11" name="TextBox 10">
            <a:extLst>
              <a:ext uri="{FF2B5EF4-FFF2-40B4-BE49-F238E27FC236}">
                <a16:creationId xmlns:a16="http://schemas.microsoft.com/office/drawing/2014/main" id="{264A300F-7458-E80F-F705-B7DAFB74714E}"/>
              </a:ext>
            </a:extLst>
          </p:cNvPr>
          <p:cNvSpPr txBox="1"/>
          <p:nvPr/>
        </p:nvSpPr>
        <p:spPr>
          <a:xfrm>
            <a:off x="4489450" y="4482998"/>
            <a:ext cx="42799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800" i="1" dirty="0">
                <a:effectLst/>
                <a:ea typeface="Calibri" panose="020F0502020204030204" pitchFamily="34" charset="0"/>
              </a:rPr>
              <a:t>They made us feel like they were our sister or a friend, allowing us to open up our hearts. I loved the way they treated us during the group. I participated in other programs, but none like this, and I enjoyed it very much</a:t>
            </a:r>
            <a:r>
              <a:rPr lang="en-US" dirty="0">
                <a:effectLst/>
              </a:rPr>
              <a:t> </a:t>
            </a:r>
            <a:endParaRPr lang="en-US" dirty="0"/>
          </a:p>
        </p:txBody>
      </p:sp>
    </p:spTree>
    <p:extLst>
      <p:ext uri="{BB962C8B-B14F-4D97-AF65-F5344CB8AC3E}">
        <p14:creationId xmlns:p14="http://schemas.microsoft.com/office/powerpoint/2010/main" val="2934008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14D11-6084-4E3C-AC2A-A5F63F515D04}"/>
              </a:ext>
            </a:extLst>
          </p:cNvPr>
          <p:cNvSpPr>
            <a:spLocks noGrp="1"/>
          </p:cNvSpPr>
          <p:nvPr>
            <p:ph type="title"/>
          </p:nvPr>
        </p:nvSpPr>
        <p:spPr/>
        <p:txBody>
          <a:bodyPr/>
          <a:lstStyle/>
          <a:p>
            <a:r>
              <a:rPr lang="en-US" dirty="0"/>
              <a:t>In-person vs. Online Participation</a:t>
            </a:r>
          </a:p>
        </p:txBody>
      </p:sp>
      <p:sp>
        <p:nvSpPr>
          <p:cNvPr id="4" name="Rectangle 3">
            <a:extLst>
              <a:ext uri="{FF2B5EF4-FFF2-40B4-BE49-F238E27FC236}">
                <a16:creationId xmlns:a16="http://schemas.microsoft.com/office/drawing/2014/main" id="{4FA7A5A2-7182-48ED-9656-61C49B24B2CA}"/>
              </a:ext>
            </a:extLst>
          </p:cNvPr>
          <p:cNvSpPr/>
          <p:nvPr/>
        </p:nvSpPr>
        <p:spPr>
          <a:xfrm>
            <a:off x="762000" y="1690688"/>
            <a:ext cx="2959100"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57200" marR="0" fontAlgn="base">
              <a:spcBef>
                <a:spcPts val="0"/>
              </a:spcBef>
              <a:spcAft>
                <a:spcPts val="0"/>
              </a:spcAft>
            </a:pPr>
            <a:r>
              <a:rPr lang="en-US" i="1" dirty="0">
                <a:ea typeface="Times New Roman" panose="02020603050405020304" pitchFamily="18" charset="0"/>
              </a:rPr>
              <a:t>Even though we could still see each other online, I feel that being in person would have been better because it would allow for more communication, and it would be easier to get to know each other.</a:t>
            </a:r>
            <a:endParaRPr lang="en-US" dirty="0">
              <a:ea typeface="Times New Roman" panose="02020603050405020304" pitchFamily="18" charset="0"/>
            </a:endParaRPr>
          </a:p>
        </p:txBody>
      </p:sp>
      <p:sp>
        <p:nvSpPr>
          <p:cNvPr id="5" name="Rectangle 4">
            <a:extLst>
              <a:ext uri="{FF2B5EF4-FFF2-40B4-BE49-F238E27FC236}">
                <a16:creationId xmlns:a16="http://schemas.microsoft.com/office/drawing/2014/main" id="{65ACFFBE-A176-4489-BA36-C3F2B8C03428}"/>
              </a:ext>
            </a:extLst>
          </p:cNvPr>
          <p:cNvSpPr/>
          <p:nvPr/>
        </p:nvSpPr>
        <p:spPr>
          <a:xfrm>
            <a:off x="4095750" y="1724453"/>
            <a:ext cx="4572000" cy="12003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457200" marR="0">
              <a:spcBef>
                <a:spcPts val="0"/>
              </a:spcBef>
              <a:spcAft>
                <a:spcPts val="0"/>
              </a:spcAft>
            </a:pPr>
            <a:r>
              <a:rPr lang="en-US" i="1" dirty="0">
                <a:ea typeface="Calibri" panose="020F0502020204030204" pitchFamily="34" charset="0"/>
                <a:cs typeface="Times New Roman" panose="02020603050405020304" pitchFamily="18" charset="0"/>
              </a:rPr>
              <a:t>It was challenging because children talk to you, look for you. They do not understand why you're online. They do not allow you to fully relax as one would in-person.</a:t>
            </a:r>
            <a:endParaRPr lang="en-US" sz="16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97D2D54-BEB0-41CF-812C-9CD92176BF4B}"/>
              </a:ext>
            </a:extLst>
          </p:cNvPr>
          <p:cNvSpPr txBox="1"/>
          <p:nvPr/>
        </p:nvSpPr>
        <p:spPr>
          <a:xfrm>
            <a:off x="1016000" y="4724400"/>
            <a:ext cx="66294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Engagement and satisfaction was high for both versions</a:t>
            </a:r>
          </a:p>
          <a:p>
            <a:pPr marL="285750" indent="-285750">
              <a:buFont typeface="Arial" panose="020B0604020202020204" pitchFamily="34" charset="0"/>
              <a:buChar char="•"/>
            </a:pPr>
            <a:r>
              <a:rPr lang="en-US" dirty="0"/>
              <a:t>Online participants appreciated the convenience, but also noted challenges of distraction and limited opportunities to connect with other participants</a:t>
            </a:r>
          </a:p>
          <a:p>
            <a:pPr marL="285750" indent="-285750">
              <a:buFont typeface="Arial" panose="020B0604020202020204" pitchFamily="34" charset="0"/>
              <a:buChar char="•"/>
            </a:pPr>
            <a:r>
              <a:rPr lang="en-US" dirty="0"/>
              <a:t>Other ways to support engagement in online programs?</a:t>
            </a:r>
          </a:p>
        </p:txBody>
      </p:sp>
    </p:spTree>
    <p:extLst>
      <p:ext uri="{BB962C8B-B14F-4D97-AF65-F5344CB8AC3E}">
        <p14:creationId xmlns:p14="http://schemas.microsoft.com/office/powerpoint/2010/main" val="1409458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1FB8E-C4E8-48C7-B5D6-E14BF7BA5201}"/>
              </a:ext>
            </a:extLst>
          </p:cNvPr>
          <p:cNvSpPr>
            <a:spLocks noGrp="1"/>
          </p:cNvSpPr>
          <p:nvPr>
            <p:ph type="title"/>
          </p:nvPr>
        </p:nvSpPr>
        <p:spPr/>
        <p:txBody>
          <a:bodyPr/>
          <a:lstStyle/>
          <a:p>
            <a:r>
              <a:rPr lang="en-US" dirty="0"/>
              <a:t>Next steps: Dissemination</a:t>
            </a:r>
          </a:p>
        </p:txBody>
      </p:sp>
      <p:sp>
        <p:nvSpPr>
          <p:cNvPr id="3" name="Content Placeholder 2">
            <a:extLst>
              <a:ext uri="{FF2B5EF4-FFF2-40B4-BE49-F238E27FC236}">
                <a16:creationId xmlns:a16="http://schemas.microsoft.com/office/drawing/2014/main" id="{B42E9C43-5283-4A39-BDA6-99A012592B22}"/>
              </a:ext>
            </a:extLst>
          </p:cNvPr>
          <p:cNvSpPr>
            <a:spLocks noGrp="1"/>
          </p:cNvSpPr>
          <p:nvPr>
            <p:ph idx="1"/>
          </p:nvPr>
        </p:nvSpPr>
        <p:spPr>
          <a:xfrm>
            <a:off x="628650" y="1825625"/>
            <a:ext cx="4654550" cy="4351338"/>
          </a:xfrm>
        </p:spPr>
        <p:txBody>
          <a:bodyPr>
            <a:normAutofit lnSpcReduction="10000"/>
          </a:bodyPr>
          <a:lstStyle/>
          <a:p>
            <a:r>
              <a:rPr lang="en-US" dirty="0"/>
              <a:t>Developed an ALMA leader training for community health workers within community-based organizations.</a:t>
            </a:r>
          </a:p>
          <a:p>
            <a:r>
              <a:rPr lang="en-US" dirty="0"/>
              <a:t>Teams in two community organizations are currently offering ALMA to their staff and/or clients.</a:t>
            </a:r>
          </a:p>
          <a:p>
            <a:r>
              <a:rPr lang="en-US" dirty="0"/>
              <a:t>Assessing mental health outcomes and fidelity.</a:t>
            </a:r>
          </a:p>
        </p:txBody>
      </p:sp>
      <p:pic>
        <p:nvPicPr>
          <p:cNvPr id="4" name="Picture 3">
            <a:extLst>
              <a:ext uri="{FF2B5EF4-FFF2-40B4-BE49-F238E27FC236}">
                <a16:creationId xmlns:a16="http://schemas.microsoft.com/office/drawing/2014/main" id="{C04B6A1B-0994-4A33-A892-F70000C63510}"/>
              </a:ext>
            </a:extLst>
          </p:cNvPr>
          <p:cNvPicPr>
            <a:picLocks noChangeAspect="1"/>
          </p:cNvPicPr>
          <p:nvPr/>
        </p:nvPicPr>
        <p:blipFill>
          <a:blip r:embed="rId2"/>
          <a:stretch>
            <a:fillRect/>
          </a:stretch>
        </p:blipFill>
        <p:spPr>
          <a:xfrm rot="5400000">
            <a:off x="4881324" y="2227312"/>
            <a:ext cx="4512881" cy="3386421"/>
          </a:xfrm>
          <a:prstGeom prst="rect">
            <a:avLst/>
          </a:prstGeom>
        </p:spPr>
      </p:pic>
    </p:spTree>
    <p:extLst>
      <p:ext uri="{BB962C8B-B14F-4D97-AF65-F5344CB8AC3E}">
        <p14:creationId xmlns:p14="http://schemas.microsoft.com/office/powerpoint/2010/main" val="214478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97" y="165309"/>
            <a:ext cx="7269480" cy="1325562"/>
          </a:xfrm>
        </p:spPr>
        <p:txBody>
          <a:bodyPr anchor="ctr"/>
          <a:lstStyle/>
          <a:p>
            <a:r>
              <a:rPr lang="en-US" dirty="0"/>
              <a:t>Immigration Related Stressors</a:t>
            </a:r>
          </a:p>
        </p:txBody>
      </p:sp>
      <p:sp>
        <p:nvSpPr>
          <p:cNvPr id="3" name="Content Placeholder 2"/>
          <p:cNvSpPr>
            <a:spLocks noGrp="1"/>
          </p:cNvSpPr>
          <p:nvPr>
            <p:ph idx="1"/>
          </p:nvPr>
        </p:nvSpPr>
        <p:spPr>
          <a:xfrm>
            <a:off x="772555" y="1490871"/>
            <a:ext cx="7122522" cy="4154556"/>
          </a:xfrm>
        </p:spPr>
        <p:txBody>
          <a:bodyPr>
            <a:normAutofit/>
          </a:bodyPr>
          <a:lstStyle/>
          <a:p>
            <a:r>
              <a:rPr lang="en-US" sz="2400" dirty="0"/>
              <a:t>Fear for safety during migration</a:t>
            </a:r>
          </a:p>
          <a:p>
            <a:r>
              <a:rPr lang="en-US" sz="2400" dirty="0"/>
              <a:t>Political environment at the time contributed to a lack of a sense of safety</a:t>
            </a:r>
          </a:p>
          <a:p>
            <a:r>
              <a:rPr lang="en-US" sz="2400" dirty="0"/>
              <a:t>Immigration disrupts supportive social ties</a:t>
            </a:r>
          </a:p>
          <a:p>
            <a:r>
              <a:rPr lang="en-US" sz="2400" dirty="0"/>
              <a:t>Legal status limits access to employment, health and social services</a:t>
            </a:r>
          </a:p>
        </p:txBody>
      </p:sp>
      <p:sp>
        <p:nvSpPr>
          <p:cNvPr id="11" name="Rectangle 10"/>
          <p:cNvSpPr/>
          <p:nvPr/>
        </p:nvSpPr>
        <p:spPr>
          <a:xfrm>
            <a:off x="772555" y="4524757"/>
            <a:ext cx="3971731"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“Currently many of us immigrants are scared of being detained by immigration… I think the majority of us immigrants are frightened. We have to figure out where we find the strength to be tough mentally.”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0C11BB9-2478-9D40-A6E7-D5DC92FEC1BC}"/>
              </a:ext>
            </a:extLst>
          </p:cNvPr>
          <p:cNvSpPr txBox="1"/>
          <p:nvPr/>
        </p:nvSpPr>
        <p:spPr>
          <a:xfrm>
            <a:off x="5110843" y="4524757"/>
            <a:ext cx="3559627"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I said goodbye to my family with great sadness, at the same time I had …like mixed emotions. I was excited, but at the same time I left part of me.”</a:t>
            </a:r>
          </a:p>
        </p:txBody>
      </p:sp>
      <p:sp>
        <p:nvSpPr>
          <p:cNvPr id="6" name="TextBox 5">
            <a:extLst>
              <a:ext uri="{FF2B5EF4-FFF2-40B4-BE49-F238E27FC236}">
                <a16:creationId xmlns:a16="http://schemas.microsoft.com/office/drawing/2014/main" id="{8B551CCD-0EDE-A145-ACAD-5D72007A6232}"/>
              </a:ext>
            </a:extLst>
          </p:cNvPr>
          <p:cNvSpPr txBox="1"/>
          <p:nvPr/>
        </p:nvSpPr>
        <p:spPr>
          <a:xfrm>
            <a:off x="4260337" y="6440556"/>
            <a:ext cx="514184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Rios-Casas,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Racial and Ethnic Health Disparities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2020</a:t>
            </a:r>
          </a:p>
        </p:txBody>
      </p:sp>
    </p:spTree>
    <p:extLst>
      <p:ext uri="{BB962C8B-B14F-4D97-AF65-F5344CB8AC3E}">
        <p14:creationId xmlns:p14="http://schemas.microsoft.com/office/powerpoint/2010/main" val="758535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0636" y="0"/>
            <a:ext cx="7886700" cy="1325563"/>
          </a:xfrm>
        </p:spPr>
        <p:txBody>
          <a:bodyPr/>
          <a:lstStyle/>
          <a:p>
            <a:r>
              <a:rPr lang="en-US" dirty="0"/>
              <a:t>ALMA Team</a:t>
            </a:r>
          </a:p>
        </p:txBody>
      </p:sp>
      <p:sp>
        <p:nvSpPr>
          <p:cNvPr id="3" name="Content Placeholder 2"/>
          <p:cNvSpPr>
            <a:spLocks noGrp="1"/>
          </p:cNvSpPr>
          <p:nvPr>
            <p:ph sz="half" idx="1"/>
          </p:nvPr>
        </p:nvSpPr>
        <p:spPr>
          <a:xfrm>
            <a:off x="5763986" y="1181706"/>
            <a:ext cx="3386726" cy="4351337"/>
          </a:xfrm>
        </p:spPr>
        <p:txBody>
          <a:bodyPr>
            <a:normAutofit fontScale="92500" lnSpcReduction="20000"/>
          </a:bodyPr>
          <a:lstStyle/>
          <a:p>
            <a:pPr marL="0" indent="0">
              <a:lnSpc>
                <a:spcPct val="100000"/>
              </a:lnSpc>
              <a:spcBef>
                <a:spcPts val="200"/>
              </a:spcBef>
              <a:buNone/>
            </a:pPr>
            <a:r>
              <a:rPr lang="en-US" dirty="0"/>
              <a:t>Funding:</a:t>
            </a:r>
          </a:p>
          <a:p>
            <a:pPr marL="0" indent="0">
              <a:lnSpc>
                <a:spcPct val="100000"/>
              </a:lnSpc>
              <a:spcBef>
                <a:spcPts val="200"/>
              </a:spcBef>
              <a:buNone/>
            </a:pPr>
            <a:r>
              <a:rPr lang="en-US" sz="2200" dirty="0"/>
              <a:t>NIMHD R01MD012230</a:t>
            </a:r>
          </a:p>
          <a:p>
            <a:pPr marL="0" indent="0">
              <a:lnSpc>
                <a:spcPct val="100000"/>
              </a:lnSpc>
              <a:spcBef>
                <a:spcPts val="200"/>
              </a:spcBef>
              <a:buNone/>
            </a:pPr>
            <a:r>
              <a:rPr lang="en-US" sz="2200" dirty="0"/>
              <a:t>UW Population Health Initiative</a:t>
            </a:r>
          </a:p>
          <a:p>
            <a:pPr marL="0" indent="0">
              <a:lnSpc>
                <a:spcPct val="100000"/>
              </a:lnSpc>
              <a:spcBef>
                <a:spcPts val="200"/>
              </a:spcBef>
              <a:buNone/>
            </a:pPr>
            <a:endParaRPr lang="en-US" dirty="0"/>
          </a:p>
          <a:p>
            <a:pPr marL="0" indent="0">
              <a:lnSpc>
                <a:spcPct val="100000"/>
              </a:lnSpc>
              <a:spcBef>
                <a:spcPts val="200"/>
              </a:spcBef>
              <a:buNone/>
            </a:pPr>
            <a:r>
              <a:rPr lang="en-US" dirty="0"/>
              <a:t>Community Partners:</a:t>
            </a:r>
          </a:p>
          <a:p>
            <a:pPr marL="0" indent="0">
              <a:lnSpc>
                <a:spcPct val="100000"/>
              </a:lnSpc>
              <a:spcBef>
                <a:spcPts val="200"/>
              </a:spcBef>
              <a:buNone/>
            </a:pPr>
            <a:r>
              <a:rPr lang="en-US" sz="2200" dirty="0"/>
              <a:t>El Centro de la Raza</a:t>
            </a:r>
          </a:p>
          <a:p>
            <a:pPr marL="0" indent="0">
              <a:lnSpc>
                <a:spcPct val="100000"/>
              </a:lnSpc>
              <a:spcBef>
                <a:spcPts val="200"/>
              </a:spcBef>
              <a:buNone/>
            </a:pPr>
            <a:r>
              <a:rPr lang="en-US" sz="2200" dirty="0"/>
              <a:t>Casa Latina</a:t>
            </a:r>
          </a:p>
          <a:p>
            <a:pPr marL="0" indent="0">
              <a:lnSpc>
                <a:spcPct val="100000"/>
              </a:lnSpc>
              <a:spcBef>
                <a:spcPts val="200"/>
              </a:spcBef>
              <a:buNone/>
            </a:pPr>
            <a:r>
              <a:rPr lang="en-US" sz="2200" dirty="0"/>
              <a:t>Puentes</a:t>
            </a:r>
          </a:p>
          <a:p>
            <a:pPr marL="0" indent="0">
              <a:lnSpc>
                <a:spcPct val="100000"/>
              </a:lnSpc>
              <a:spcBef>
                <a:spcPts val="200"/>
              </a:spcBef>
              <a:buNone/>
            </a:pPr>
            <a:r>
              <a:rPr lang="en-US" sz="2200" dirty="0" err="1"/>
              <a:t>SeaMar</a:t>
            </a:r>
            <a:r>
              <a:rPr lang="en-US" sz="2200" dirty="0"/>
              <a:t> Community Health Centers</a:t>
            </a:r>
          </a:p>
          <a:p>
            <a:pPr marL="0" indent="0">
              <a:lnSpc>
                <a:spcPct val="100000"/>
              </a:lnSpc>
              <a:spcBef>
                <a:spcPts val="200"/>
              </a:spcBef>
              <a:buNone/>
            </a:pPr>
            <a:endParaRPr lang="en-US" dirty="0"/>
          </a:p>
        </p:txBody>
      </p:sp>
      <p:sp>
        <p:nvSpPr>
          <p:cNvPr id="4" name="Content Placeholder 3">
            <a:extLst>
              <a:ext uri="{FF2B5EF4-FFF2-40B4-BE49-F238E27FC236}">
                <a16:creationId xmlns:a16="http://schemas.microsoft.com/office/drawing/2014/main" id="{362222AE-A2E6-D841-BB5E-9E20CC3676A1}"/>
              </a:ext>
            </a:extLst>
          </p:cNvPr>
          <p:cNvSpPr>
            <a:spLocks noGrp="1"/>
          </p:cNvSpPr>
          <p:nvPr>
            <p:ph sz="half" idx="2"/>
          </p:nvPr>
        </p:nvSpPr>
        <p:spPr>
          <a:xfrm>
            <a:off x="1901977" y="1181706"/>
            <a:ext cx="4319210" cy="5553604"/>
          </a:xfrm>
        </p:spPr>
        <p:txBody>
          <a:bodyPr>
            <a:normAutofit fontScale="92500" lnSpcReduction="20000"/>
          </a:bodyPr>
          <a:lstStyle/>
          <a:p>
            <a:pPr marL="0" indent="0">
              <a:buNone/>
            </a:pPr>
            <a:r>
              <a:rPr lang="en-US" dirty="0"/>
              <a:t>Staff:</a:t>
            </a:r>
          </a:p>
          <a:p>
            <a:pPr marL="0" indent="0">
              <a:lnSpc>
                <a:spcPct val="100000"/>
              </a:lnSpc>
              <a:spcBef>
                <a:spcPts val="200"/>
              </a:spcBef>
              <a:buNone/>
            </a:pPr>
            <a:r>
              <a:rPr lang="en-US" sz="2200" dirty="0"/>
              <a:t>Gigi Perez		</a:t>
            </a:r>
          </a:p>
          <a:p>
            <a:pPr marL="0" indent="0">
              <a:lnSpc>
                <a:spcPct val="100000"/>
              </a:lnSpc>
              <a:spcBef>
                <a:spcPts val="200"/>
              </a:spcBef>
              <a:buNone/>
            </a:pPr>
            <a:r>
              <a:rPr lang="en-US" sz="2200" dirty="0"/>
              <a:t>Serena Maurer</a:t>
            </a:r>
          </a:p>
          <a:p>
            <a:pPr marL="0" indent="0">
              <a:lnSpc>
                <a:spcPct val="100000"/>
              </a:lnSpc>
              <a:spcBef>
                <a:spcPts val="200"/>
              </a:spcBef>
              <a:buNone/>
            </a:pPr>
            <a:r>
              <a:rPr lang="en-US" sz="2200" dirty="0"/>
              <a:t>Veronica Poveda</a:t>
            </a:r>
          </a:p>
          <a:p>
            <a:pPr marL="0" indent="0">
              <a:lnSpc>
                <a:spcPct val="100000"/>
              </a:lnSpc>
              <a:spcBef>
                <a:spcPts val="200"/>
              </a:spcBef>
              <a:buNone/>
            </a:pPr>
            <a:r>
              <a:rPr lang="en-US" sz="2200" dirty="0"/>
              <a:t>Adriana Perez Solorio</a:t>
            </a:r>
          </a:p>
          <a:p>
            <a:pPr marL="0" indent="0">
              <a:lnSpc>
                <a:spcPct val="100000"/>
              </a:lnSpc>
              <a:spcBef>
                <a:spcPts val="200"/>
              </a:spcBef>
              <a:buNone/>
            </a:pPr>
            <a:r>
              <a:rPr lang="en-US" sz="2200" dirty="0"/>
              <a:t>Perla Bravo</a:t>
            </a:r>
          </a:p>
          <a:p>
            <a:pPr marL="0" indent="0">
              <a:lnSpc>
                <a:spcPct val="100000"/>
              </a:lnSpc>
              <a:spcBef>
                <a:spcPts val="200"/>
              </a:spcBef>
              <a:buNone/>
            </a:pPr>
            <a:r>
              <a:rPr lang="en-US" sz="2200" dirty="0"/>
              <a:t>Katrina Nelson</a:t>
            </a:r>
          </a:p>
          <a:p>
            <a:pPr marL="0" indent="0">
              <a:lnSpc>
                <a:spcPct val="100000"/>
              </a:lnSpc>
              <a:spcBef>
                <a:spcPts val="200"/>
              </a:spcBef>
              <a:buNone/>
            </a:pPr>
            <a:endParaRPr lang="en-US" sz="2200" dirty="0"/>
          </a:p>
          <a:p>
            <a:pPr marL="0" indent="0">
              <a:lnSpc>
                <a:spcPct val="100000"/>
              </a:lnSpc>
              <a:spcBef>
                <a:spcPts val="200"/>
              </a:spcBef>
              <a:buNone/>
            </a:pPr>
            <a:r>
              <a:rPr lang="en-US" dirty="0"/>
              <a:t>Students:</a:t>
            </a:r>
          </a:p>
          <a:p>
            <a:pPr marL="0" indent="0">
              <a:lnSpc>
                <a:spcPct val="100000"/>
              </a:lnSpc>
              <a:spcBef>
                <a:spcPts val="200"/>
              </a:spcBef>
              <a:buNone/>
            </a:pPr>
            <a:r>
              <a:rPr lang="en-US" sz="2200" dirty="0"/>
              <a:t>Monserrat Miranda Morales</a:t>
            </a:r>
          </a:p>
          <a:p>
            <a:pPr marL="0" indent="0">
              <a:lnSpc>
                <a:spcPct val="100000"/>
              </a:lnSpc>
              <a:spcBef>
                <a:spcPts val="200"/>
              </a:spcBef>
              <a:buNone/>
            </a:pPr>
            <a:r>
              <a:rPr lang="en-US" sz="2200" dirty="0"/>
              <a:t>Juan Gudino</a:t>
            </a:r>
          </a:p>
          <a:p>
            <a:pPr marL="0" indent="0">
              <a:lnSpc>
                <a:spcPct val="100000"/>
              </a:lnSpc>
              <a:spcBef>
                <a:spcPts val="200"/>
              </a:spcBef>
              <a:buNone/>
            </a:pPr>
            <a:r>
              <a:rPr lang="en-US" sz="2200" dirty="0"/>
              <a:t>Francisco Rios Casas</a:t>
            </a:r>
          </a:p>
          <a:p>
            <a:pPr marL="0" indent="0">
              <a:lnSpc>
                <a:spcPct val="100000"/>
              </a:lnSpc>
              <a:spcBef>
                <a:spcPts val="200"/>
              </a:spcBef>
              <a:buNone/>
            </a:pPr>
            <a:endParaRPr lang="en-US" dirty="0"/>
          </a:p>
          <a:p>
            <a:pPr marL="0" indent="0">
              <a:lnSpc>
                <a:spcPct val="100000"/>
              </a:lnSpc>
              <a:spcBef>
                <a:spcPts val="200"/>
              </a:spcBef>
              <a:buNone/>
            </a:pPr>
            <a:r>
              <a:rPr lang="en-US" dirty="0"/>
              <a:t>Co-Investigators:</a:t>
            </a:r>
          </a:p>
          <a:p>
            <a:pPr marL="0" indent="0">
              <a:lnSpc>
                <a:spcPct val="100000"/>
              </a:lnSpc>
              <a:spcBef>
                <a:spcPts val="200"/>
              </a:spcBef>
              <a:buNone/>
            </a:pPr>
            <a:r>
              <a:rPr lang="en-US" sz="2200" dirty="0"/>
              <a:t>Deepa Rao, UW</a:t>
            </a:r>
          </a:p>
          <a:p>
            <a:pPr marL="0" indent="0">
              <a:lnSpc>
                <a:spcPct val="100000"/>
              </a:lnSpc>
              <a:spcBef>
                <a:spcPts val="200"/>
              </a:spcBef>
              <a:buNone/>
            </a:pPr>
            <a:r>
              <a:rPr lang="en-US" sz="2200" dirty="0"/>
              <a:t>Cynthia Price, UW</a:t>
            </a:r>
          </a:p>
          <a:p>
            <a:pPr marL="0" indent="0">
              <a:lnSpc>
                <a:spcPct val="100000"/>
              </a:lnSpc>
              <a:spcBef>
                <a:spcPts val="200"/>
              </a:spcBef>
              <a:buNone/>
            </a:pPr>
            <a:r>
              <a:rPr lang="en-US" sz="2200" dirty="0"/>
              <a:t>Gary Chan, UW</a:t>
            </a:r>
          </a:p>
          <a:p>
            <a:pPr marL="0" indent="0">
              <a:lnSpc>
                <a:spcPct val="100000"/>
              </a:lnSpc>
              <a:spcBef>
                <a:spcPts val="200"/>
              </a:spcBef>
              <a:buNone/>
            </a:pPr>
            <a:r>
              <a:rPr lang="en-US" sz="2200" dirty="0"/>
              <a:t>Gino </a:t>
            </a:r>
            <a:r>
              <a:rPr lang="en-US" sz="2200" dirty="0" err="1"/>
              <a:t>Aisenberg</a:t>
            </a:r>
            <a:r>
              <a:rPr lang="en-US" sz="2200" dirty="0"/>
              <a:t>, UW</a:t>
            </a:r>
          </a:p>
          <a:p>
            <a:pPr marL="0" indent="0">
              <a:lnSpc>
                <a:spcPct val="100000"/>
              </a:lnSpc>
              <a:spcBef>
                <a:spcPts val="200"/>
              </a:spcBef>
              <a:buNone/>
            </a:pPr>
            <a:r>
              <a:rPr lang="en-US" sz="2200" dirty="0"/>
              <a:t>Anh Tran, Duke</a:t>
            </a:r>
          </a:p>
          <a:p>
            <a:pPr marL="0" indent="0">
              <a:buNone/>
            </a:pPr>
            <a:endParaRPr lang="en-US" dirty="0"/>
          </a:p>
        </p:txBody>
      </p:sp>
      <p:pic>
        <p:nvPicPr>
          <p:cNvPr id="5" name="Picture 4" descr="butterfly.eps">
            <a:extLst>
              <a:ext uri="{FF2B5EF4-FFF2-40B4-BE49-F238E27FC236}">
                <a16:creationId xmlns:a16="http://schemas.microsoft.com/office/drawing/2014/main" id="{9A127FC2-1E5B-E746-A241-3FBC179C4412}"/>
              </a:ext>
            </a:extLst>
          </p:cNvPr>
          <p:cNvPicPr>
            <a:picLocks noChangeAspect="1"/>
          </p:cNvPicPr>
          <p:nvPr/>
        </p:nvPicPr>
        <p:blipFill>
          <a:blip r:embed="rId3">
            <a:alphaModFix amt="19000"/>
            <a:extLst>
              <a:ext uri="{28A0092B-C50C-407E-A947-70E740481C1C}">
                <a14:useLocalDpi xmlns:a14="http://schemas.microsoft.com/office/drawing/2010/main" val="0"/>
              </a:ext>
            </a:extLst>
          </a:blip>
          <a:stretch>
            <a:fillRect/>
          </a:stretch>
        </p:blipFill>
        <p:spPr>
          <a:xfrm rot="5400000">
            <a:off x="-5346337" y="1092563"/>
            <a:ext cx="9144000" cy="4825274"/>
          </a:xfrm>
          <a:prstGeom prst="rect">
            <a:avLst/>
          </a:prstGeom>
        </p:spPr>
      </p:pic>
      <p:pic>
        <p:nvPicPr>
          <p:cNvPr id="6" name="Picture 5" descr="ALAM _LOGO_FINAL_2018.eps">
            <a:extLst>
              <a:ext uri="{FF2B5EF4-FFF2-40B4-BE49-F238E27FC236}">
                <a16:creationId xmlns:a16="http://schemas.microsoft.com/office/drawing/2014/main" id="{0FB79FCF-36C2-9943-B045-54A963A855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3341"/>
          <a:stretch/>
        </p:blipFill>
        <p:spPr>
          <a:xfrm>
            <a:off x="6127220" y="5384519"/>
            <a:ext cx="2327420" cy="1473481"/>
          </a:xfrm>
          <a:prstGeom prst="rect">
            <a:avLst/>
          </a:prstGeom>
        </p:spPr>
      </p:pic>
    </p:spTree>
    <p:extLst>
      <p:ext uri="{BB962C8B-B14F-4D97-AF65-F5344CB8AC3E}">
        <p14:creationId xmlns:p14="http://schemas.microsoft.com/office/powerpoint/2010/main" val="800548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947F-316D-CE43-917F-7829A660FC55}"/>
              </a:ext>
            </a:extLst>
          </p:cNvPr>
          <p:cNvSpPr>
            <a:spLocks noGrp="1"/>
          </p:cNvSpPr>
          <p:nvPr>
            <p:ph type="title"/>
          </p:nvPr>
        </p:nvSpPr>
        <p:spPr>
          <a:xfrm>
            <a:off x="628650" y="102061"/>
            <a:ext cx="7886700" cy="1002839"/>
          </a:xfrm>
        </p:spPr>
        <p:txBody>
          <a:bodyPr/>
          <a:lstStyle/>
          <a:p>
            <a:r>
              <a:rPr lang="en-US" dirty="0"/>
              <a:t>Publications</a:t>
            </a:r>
          </a:p>
        </p:txBody>
      </p:sp>
      <p:sp>
        <p:nvSpPr>
          <p:cNvPr id="3" name="Content Placeholder 2">
            <a:extLst>
              <a:ext uri="{FF2B5EF4-FFF2-40B4-BE49-F238E27FC236}">
                <a16:creationId xmlns:a16="http://schemas.microsoft.com/office/drawing/2014/main" id="{A5628477-4057-5A48-B25E-40FBF0A7D455}"/>
              </a:ext>
            </a:extLst>
          </p:cNvPr>
          <p:cNvSpPr>
            <a:spLocks noGrp="1"/>
          </p:cNvSpPr>
          <p:nvPr>
            <p:ph idx="1"/>
          </p:nvPr>
        </p:nvSpPr>
        <p:spPr>
          <a:xfrm>
            <a:off x="628650" y="986630"/>
            <a:ext cx="7886700" cy="5617370"/>
          </a:xfrm>
        </p:spPr>
        <p:txBody>
          <a:bodyPr>
            <a:noAutofit/>
          </a:bodyPr>
          <a:lstStyle/>
          <a:p>
            <a:pPr marL="0" indent="0">
              <a:buNone/>
            </a:pPr>
            <a:r>
              <a:rPr lang="en-US" sz="1600" b="1" i="1" dirty="0"/>
              <a:t>“Se vale </a:t>
            </a:r>
            <a:r>
              <a:rPr lang="en-US" sz="1600" b="1" i="1" dirty="0" err="1"/>
              <a:t>llorar</a:t>
            </a:r>
            <a:r>
              <a:rPr lang="en-US" sz="1600" b="1" i="1" dirty="0"/>
              <a:t> y se vale </a:t>
            </a:r>
            <a:r>
              <a:rPr lang="en-US" sz="1600" b="1" i="1" dirty="0" err="1"/>
              <a:t>reir</a:t>
            </a:r>
            <a:r>
              <a:rPr lang="en-US" sz="1600" b="1" i="1" dirty="0"/>
              <a:t>”: Latina Immigrants’ Coping Strategies for Maintaining Mental Health in the Face of Immigration-Related Stressors</a:t>
            </a:r>
          </a:p>
          <a:p>
            <a:r>
              <a:rPr lang="en-US" sz="1600" dirty="0"/>
              <a:t>Rios Casas, F. et al.  </a:t>
            </a:r>
            <a:r>
              <a:rPr lang="en-US" sz="1600" i="1" dirty="0"/>
              <a:t>Journal of Racial and Ethnic Health Disparities.</a:t>
            </a:r>
          </a:p>
          <a:p>
            <a:pPr marL="0" indent="0">
              <a:buNone/>
            </a:pPr>
            <a:r>
              <a:rPr lang="en-US" sz="1600" b="1" i="1" dirty="0"/>
              <a:t>Stress, Social Support and their Relationship to Depression and Anxiety among Latina Immigrant Women</a:t>
            </a:r>
          </a:p>
          <a:p>
            <a:r>
              <a:rPr lang="en-US" sz="1600" dirty="0"/>
              <a:t>Ryan, D. et al. </a:t>
            </a:r>
            <a:r>
              <a:rPr lang="en-US" sz="1600" i="1" dirty="0"/>
              <a:t>Journal of Psychosomatic Research.</a:t>
            </a:r>
          </a:p>
          <a:p>
            <a:pPr marL="0" indent="0">
              <a:buNone/>
            </a:pPr>
            <a:r>
              <a:rPr lang="en-US" sz="1600" b="1" i="1" dirty="0"/>
              <a:t>Understanding the Relationship between Social Stressors, Trauma and Somatic Symptoms among Latina Immigrant Women </a:t>
            </a:r>
          </a:p>
          <a:p>
            <a:r>
              <a:rPr lang="en-US" sz="1600" dirty="0" err="1"/>
              <a:t>Abarca</a:t>
            </a:r>
            <a:r>
              <a:rPr lang="en-US" sz="1600" dirty="0"/>
              <a:t>, G. et al. </a:t>
            </a:r>
            <a:r>
              <a:rPr lang="en-US" sz="1600" i="1" dirty="0"/>
              <a:t>Journal of Racial and Ethnic Health Disparities.</a:t>
            </a:r>
            <a:endParaRPr lang="en-US" sz="1600" i="1" dirty="0">
              <a:highlight>
                <a:srgbClr val="FFFF00"/>
              </a:highlight>
            </a:endParaRPr>
          </a:p>
          <a:p>
            <a:pPr marL="0" indent="0">
              <a:buNone/>
            </a:pPr>
            <a:r>
              <a:rPr lang="en-US" sz="1600" b="1" i="1" dirty="0"/>
              <a:t>Coping with COVID-19: The Impact of the Pandemic on Latina Immigrant Women’s Mental Health and Wellbeing</a:t>
            </a:r>
          </a:p>
          <a:p>
            <a:r>
              <a:rPr lang="en-US" sz="1600" dirty="0"/>
              <a:t>Ornelas, IJ, et al. </a:t>
            </a:r>
            <a:r>
              <a:rPr lang="en-US" sz="1600" i="1" dirty="0"/>
              <a:t>Health Education and Behavior, 2021</a:t>
            </a:r>
            <a:endParaRPr lang="en-US" sz="1600" dirty="0"/>
          </a:p>
          <a:p>
            <a:pPr marL="0" indent="0">
              <a:buNone/>
            </a:pPr>
            <a:r>
              <a:rPr lang="en-US" sz="1600" b="1" i="1" dirty="0"/>
              <a:t>Amigas Latinas </a:t>
            </a:r>
            <a:r>
              <a:rPr lang="en-US" sz="1600" b="1" i="1" dirty="0" err="1"/>
              <a:t>Motivando</a:t>
            </a:r>
            <a:r>
              <a:rPr lang="en-US" sz="1600" b="1" i="1" dirty="0"/>
              <a:t> el ALMA (ALMA): In-person and online delivery of an intervention to promote mental health among Latina immigrant women</a:t>
            </a:r>
            <a:endParaRPr lang="en-US" sz="1600" b="1" dirty="0"/>
          </a:p>
          <a:p>
            <a:r>
              <a:rPr lang="en-US" sz="1600" dirty="0"/>
              <a:t>Ornelas, IJ, et al. </a:t>
            </a:r>
            <a:r>
              <a:rPr lang="en-US" sz="1600" i="1" dirty="0"/>
              <a:t>Journal of Integrative and Complementary Health, 2022</a:t>
            </a:r>
          </a:p>
          <a:p>
            <a:pPr marL="0" indent="0">
              <a:buNone/>
            </a:pPr>
            <a:r>
              <a:rPr lang="en-US" sz="1600" b="1" i="1" dirty="0"/>
              <a:t>Promoting mental health in Latina immigrant women: Results from the Amigas Latinas </a:t>
            </a:r>
            <a:r>
              <a:rPr lang="en-US" sz="1600" b="1" i="1" dirty="0" err="1"/>
              <a:t>Motivando</a:t>
            </a:r>
            <a:r>
              <a:rPr lang="en-US" sz="1600" b="1" i="1" dirty="0"/>
              <a:t> el Alma intervention trial</a:t>
            </a:r>
          </a:p>
          <a:p>
            <a:r>
              <a:rPr lang="en-US" sz="1600" dirty="0"/>
              <a:t>Ornelas, IJ et al. Social Science and Medicine, 2023</a:t>
            </a:r>
          </a:p>
          <a:p>
            <a:pPr marL="0" indent="0">
              <a:buNone/>
            </a:pPr>
            <a:endParaRPr lang="en-US" sz="1600" i="1" dirty="0"/>
          </a:p>
          <a:p>
            <a:endParaRPr lang="en-US" sz="1600" i="1" dirty="0"/>
          </a:p>
          <a:p>
            <a:endParaRPr lang="en-US" sz="1600" dirty="0"/>
          </a:p>
        </p:txBody>
      </p:sp>
    </p:spTree>
    <p:extLst>
      <p:ext uri="{BB962C8B-B14F-4D97-AF65-F5344CB8AC3E}">
        <p14:creationId xmlns:p14="http://schemas.microsoft.com/office/powerpoint/2010/main" val="364307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2" y="123261"/>
            <a:ext cx="8525587" cy="1325562"/>
          </a:xfrm>
        </p:spPr>
        <p:txBody>
          <a:bodyPr anchor="ctr">
            <a:normAutofit/>
          </a:bodyPr>
          <a:lstStyle/>
          <a:p>
            <a:r>
              <a:rPr lang="en-US" dirty="0"/>
              <a:t>Strategies for Coping with Stressors</a:t>
            </a:r>
          </a:p>
        </p:txBody>
      </p:sp>
      <p:sp>
        <p:nvSpPr>
          <p:cNvPr id="3" name="Content Placeholder 2"/>
          <p:cNvSpPr>
            <a:spLocks noGrp="1"/>
          </p:cNvSpPr>
          <p:nvPr>
            <p:ph idx="1"/>
          </p:nvPr>
        </p:nvSpPr>
        <p:spPr>
          <a:xfrm>
            <a:off x="852763" y="1448823"/>
            <a:ext cx="7934621" cy="2429078"/>
          </a:xfrm>
        </p:spPr>
        <p:txBody>
          <a:bodyPr/>
          <a:lstStyle/>
          <a:p>
            <a:r>
              <a:rPr lang="en-US" sz="2400" dirty="0"/>
              <a:t>Transnational family ties provide support</a:t>
            </a:r>
          </a:p>
          <a:p>
            <a:r>
              <a:rPr lang="en-US" sz="2400" dirty="0"/>
              <a:t>Women use social ties to access resources</a:t>
            </a:r>
          </a:p>
          <a:p>
            <a:r>
              <a:rPr lang="en-US" sz="2400" dirty="0"/>
              <a:t>Children are a source of encouragement and support</a:t>
            </a:r>
          </a:p>
          <a:p>
            <a:pPr marL="0" indent="0">
              <a:buNone/>
            </a:pPr>
            <a:endParaRPr lang="en-US" dirty="0"/>
          </a:p>
        </p:txBody>
      </p:sp>
      <p:sp>
        <p:nvSpPr>
          <p:cNvPr id="5" name="Rectangle 4"/>
          <p:cNvSpPr/>
          <p:nvPr/>
        </p:nvSpPr>
        <p:spPr>
          <a:xfrm>
            <a:off x="1080482" y="3903075"/>
            <a:ext cx="3359155" cy="233830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was very difficult to say goodbye to my mother and siblings, I did not know when I would return. It was something very difficult, but I do not regret it because I am providing something for my children. I am here for them.”</a:t>
            </a:r>
          </a:p>
        </p:txBody>
      </p:sp>
      <p:sp>
        <p:nvSpPr>
          <p:cNvPr id="6" name="Rectangle 5"/>
          <p:cNvSpPr/>
          <p:nvPr/>
        </p:nvSpPr>
        <p:spPr>
          <a:xfrm>
            <a:off x="5104938" y="4333561"/>
            <a:ext cx="3339547"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meet good people that teach you a lot, there are so many things that you do not know [when you first arrive] and others will show you.”</a:t>
            </a:r>
          </a:p>
        </p:txBody>
      </p:sp>
    </p:spTree>
    <p:extLst>
      <p:ext uri="{BB962C8B-B14F-4D97-AF65-F5344CB8AC3E}">
        <p14:creationId xmlns:p14="http://schemas.microsoft.com/office/powerpoint/2010/main" val="29893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154A-E1F2-E24D-A620-9CC2A4E98D21}"/>
              </a:ext>
            </a:extLst>
          </p:cNvPr>
          <p:cNvSpPr>
            <a:spLocks noGrp="1"/>
          </p:cNvSpPr>
          <p:nvPr>
            <p:ph type="title"/>
          </p:nvPr>
        </p:nvSpPr>
        <p:spPr>
          <a:xfrm>
            <a:off x="530285" y="353135"/>
            <a:ext cx="8116639" cy="1325530"/>
          </a:xfrm>
        </p:spPr>
        <p:txBody>
          <a:bodyPr>
            <a:normAutofit/>
          </a:bodyPr>
          <a:lstStyle/>
          <a:p>
            <a:pPr algn="ctr"/>
            <a:r>
              <a:rPr lang="en-US" sz="3200" dirty="0"/>
              <a:t>Amigas Latinas </a:t>
            </a:r>
            <a:r>
              <a:rPr lang="en-US" sz="3200" dirty="0" err="1"/>
              <a:t>Motivando</a:t>
            </a:r>
            <a:r>
              <a:rPr lang="en-US" sz="3200" dirty="0"/>
              <a:t> el Alma (ALMA)</a:t>
            </a:r>
            <a:br>
              <a:rPr lang="en-US" sz="3200" dirty="0"/>
            </a:br>
            <a:r>
              <a:rPr lang="en-US" sz="3200" dirty="0"/>
              <a:t>Conceptual Model</a:t>
            </a:r>
          </a:p>
        </p:txBody>
      </p:sp>
      <p:grpSp>
        <p:nvGrpSpPr>
          <p:cNvPr id="4" name="Group 3">
            <a:extLst>
              <a:ext uri="{FF2B5EF4-FFF2-40B4-BE49-F238E27FC236}">
                <a16:creationId xmlns:a16="http://schemas.microsoft.com/office/drawing/2014/main" id="{BB3E1484-173B-684A-87D0-EAE1F573C409}"/>
              </a:ext>
            </a:extLst>
          </p:cNvPr>
          <p:cNvGrpSpPr/>
          <p:nvPr/>
        </p:nvGrpSpPr>
        <p:grpSpPr>
          <a:xfrm>
            <a:off x="521535" y="2241768"/>
            <a:ext cx="7694261" cy="2810527"/>
            <a:chOff x="669069" y="1814128"/>
            <a:chExt cx="7945540" cy="2810596"/>
          </a:xfrm>
        </p:grpSpPr>
        <p:pic>
          <p:nvPicPr>
            <p:cNvPr id="5" name="Picture 4">
              <a:extLst>
                <a:ext uri="{FF2B5EF4-FFF2-40B4-BE49-F238E27FC236}">
                  <a16:creationId xmlns:a16="http://schemas.microsoft.com/office/drawing/2014/main" id="{5DCE6584-DB0B-6F4E-8874-B91A939CF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69" y="2477845"/>
              <a:ext cx="2209487" cy="1364933"/>
            </a:xfrm>
            <a:prstGeom prst="rect">
              <a:avLst/>
            </a:prstGeom>
          </p:spPr>
        </p:pic>
        <p:sp>
          <p:nvSpPr>
            <p:cNvPr id="6" name="TextBox 5">
              <a:extLst>
                <a:ext uri="{FF2B5EF4-FFF2-40B4-BE49-F238E27FC236}">
                  <a16:creationId xmlns:a16="http://schemas.microsoft.com/office/drawing/2014/main" id="{96E397ED-904D-E843-A5AD-BE9F24774303}"/>
                </a:ext>
              </a:extLst>
            </p:cNvPr>
            <p:cNvSpPr txBox="1"/>
            <p:nvPr/>
          </p:nvSpPr>
          <p:spPr>
            <a:xfrm>
              <a:off x="3875672" y="1814128"/>
              <a:ext cx="1876926" cy="669430"/>
            </a:xfrm>
            <a:prstGeom prst="rect">
              <a:avLst/>
            </a:prstGeom>
            <a:noFill/>
          </p:spPr>
          <p:txBody>
            <a:bodyPr wrap="square" rtlCol="0">
              <a:spAutoFit/>
            </a:bodyPr>
            <a:lstStyle/>
            <a:p>
              <a:pPr algn="ctr"/>
              <a:r>
                <a:rPr lang="en-US" sz="1875" b="1" dirty="0">
                  <a:solidFill>
                    <a:schemeClr val="tx1">
                      <a:lumMod val="75000"/>
                      <a:lumOff val="25000"/>
                    </a:schemeClr>
                  </a:solidFill>
                </a:rPr>
                <a:t>Social Ties </a:t>
              </a:r>
            </a:p>
            <a:p>
              <a:pPr algn="r"/>
              <a:r>
                <a:rPr lang="en-US" sz="1875" b="1" dirty="0">
                  <a:solidFill>
                    <a:schemeClr val="tx1">
                      <a:lumMod val="75000"/>
                      <a:lumOff val="25000"/>
                    </a:schemeClr>
                  </a:solidFill>
                </a:rPr>
                <a:t>Social Cohesion</a:t>
              </a:r>
            </a:p>
          </p:txBody>
        </p:sp>
        <p:sp>
          <p:nvSpPr>
            <p:cNvPr id="7" name="TextBox 6">
              <a:extLst>
                <a:ext uri="{FF2B5EF4-FFF2-40B4-BE49-F238E27FC236}">
                  <a16:creationId xmlns:a16="http://schemas.microsoft.com/office/drawing/2014/main" id="{16AB392F-65E8-CE4F-AB0C-4ECB202877FF}"/>
                </a:ext>
              </a:extLst>
            </p:cNvPr>
            <p:cNvSpPr txBox="1"/>
            <p:nvPr/>
          </p:nvSpPr>
          <p:spPr>
            <a:xfrm>
              <a:off x="3004886" y="3955294"/>
              <a:ext cx="3618497" cy="669430"/>
            </a:xfrm>
            <a:prstGeom prst="rect">
              <a:avLst/>
            </a:prstGeom>
            <a:noFill/>
          </p:spPr>
          <p:txBody>
            <a:bodyPr wrap="square" rtlCol="0">
              <a:spAutoFit/>
            </a:bodyPr>
            <a:lstStyle/>
            <a:p>
              <a:pPr algn="ctr"/>
              <a:endParaRPr lang="en-US" sz="1875" b="1" dirty="0">
                <a:solidFill>
                  <a:schemeClr val="tx1">
                    <a:lumMod val="75000"/>
                    <a:lumOff val="25000"/>
                  </a:schemeClr>
                </a:solidFill>
                <a:latin typeface="Candara" panose="020E0502030303020204" pitchFamily="34" charset="0"/>
              </a:endParaRPr>
            </a:p>
            <a:p>
              <a:pPr algn="ctr"/>
              <a:r>
                <a:rPr lang="en-US" sz="1875" b="1" dirty="0">
                  <a:solidFill>
                    <a:schemeClr val="tx1">
                      <a:lumMod val="75000"/>
                      <a:lumOff val="25000"/>
                    </a:schemeClr>
                  </a:solidFill>
                </a:rPr>
                <a:t>Coping Strategies</a:t>
              </a:r>
            </a:p>
          </p:txBody>
        </p:sp>
        <p:sp>
          <p:nvSpPr>
            <p:cNvPr id="8" name="TextBox 7">
              <a:extLst>
                <a:ext uri="{FF2B5EF4-FFF2-40B4-BE49-F238E27FC236}">
                  <a16:creationId xmlns:a16="http://schemas.microsoft.com/office/drawing/2014/main" id="{7E3593D5-A9DE-CF4D-B4CF-4E521E61E06F}"/>
                </a:ext>
              </a:extLst>
            </p:cNvPr>
            <p:cNvSpPr txBox="1"/>
            <p:nvPr/>
          </p:nvSpPr>
          <p:spPr>
            <a:xfrm>
              <a:off x="6858000" y="3011111"/>
              <a:ext cx="1756609" cy="738682"/>
            </a:xfrm>
            <a:prstGeom prst="rect">
              <a:avLst/>
            </a:prstGeom>
            <a:noFill/>
          </p:spPr>
          <p:txBody>
            <a:bodyPr wrap="square" rtlCol="0">
              <a:spAutoFit/>
            </a:bodyPr>
            <a:lstStyle/>
            <a:p>
              <a:pPr algn="ctr"/>
              <a:r>
                <a:rPr lang="en-US" sz="2100" b="1" dirty="0">
                  <a:solidFill>
                    <a:schemeClr val="tx1">
                      <a:lumMod val="75000"/>
                      <a:lumOff val="25000"/>
                    </a:schemeClr>
                  </a:solidFill>
                </a:rPr>
                <a:t>Depression</a:t>
              </a:r>
            </a:p>
            <a:p>
              <a:pPr algn="ctr"/>
              <a:r>
                <a:rPr lang="en-US" sz="2100" b="1" dirty="0">
                  <a:solidFill>
                    <a:schemeClr val="tx1">
                      <a:lumMod val="75000"/>
                      <a:lumOff val="25000"/>
                    </a:schemeClr>
                  </a:solidFill>
                </a:rPr>
                <a:t>Anxiety</a:t>
              </a:r>
            </a:p>
          </p:txBody>
        </p:sp>
        <p:cxnSp>
          <p:nvCxnSpPr>
            <p:cNvPr id="9" name="Straight Arrow Connector 8">
              <a:extLst>
                <a:ext uri="{FF2B5EF4-FFF2-40B4-BE49-F238E27FC236}">
                  <a16:creationId xmlns:a16="http://schemas.microsoft.com/office/drawing/2014/main" id="{BB04FFB2-5790-4C4B-A9F2-AEB0C3B9050A}"/>
                </a:ext>
              </a:extLst>
            </p:cNvPr>
            <p:cNvCxnSpPr/>
            <p:nvPr/>
          </p:nvCxnSpPr>
          <p:spPr>
            <a:xfrm flipV="1">
              <a:off x="2580774" y="2327005"/>
              <a:ext cx="1155031" cy="632573"/>
            </a:xfrm>
            <a:prstGeom prst="straightConnector1">
              <a:avLst/>
            </a:prstGeom>
            <a:ln w="76200">
              <a:solidFill>
                <a:srgbClr val="E9986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49C38E6-7A13-D946-85A0-52F7A584E4F0}"/>
                </a:ext>
              </a:extLst>
            </p:cNvPr>
            <p:cNvCxnSpPr/>
            <p:nvPr/>
          </p:nvCxnSpPr>
          <p:spPr>
            <a:xfrm>
              <a:off x="5892464" y="2327005"/>
              <a:ext cx="992604" cy="689348"/>
            </a:xfrm>
            <a:prstGeom prst="straightConnector1">
              <a:avLst/>
            </a:prstGeom>
            <a:ln w="76200">
              <a:solidFill>
                <a:srgbClr val="E9986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6B017A-0659-C849-883D-73DCBC37BBAE}"/>
                </a:ext>
              </a:extLst>
            </p:cNvPr>
            <p:cNvCxnSpPr/>
            <p:nvPr/>
          </p:nvCxnSpPr>
          <p:spPr>
            <a:xfrm flipV="1">
              <a:off x="5820275" y="3842778"/>
              <a:ext cx="938465" cy="675973"/>
            </a:xfrm>
            <a:prstGeom prst="straightConnector1">
              <a:avLst/>
            </a:prstGeom>
            <a:ln w="76200">
              <a:solidFill>
                <a:srgbClr val="E9986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6A3109B-C2C6-6D4F-8D94-A8E3D20118D7}"/>
                </a:ext>
              </a:extLst>
            </p:cNvPr>
            <p:cNvCxnSpPr/>
            <p:nvPr/>
          </p:nvCxnSpPr>
          <p:spPr>
            <a:xfrm>
              <a:off x="2571748" y="3915445"/>
              <a:ext cx="1164057" cy="586736"/>
            </a:xfrm>
            <a:prstGeom prst="straightConnector1">
              <a:avLst/>
            </a:prstGeom>
            <a:ln w="76200">
              <a:solidFill>
                <a:srgbClr val="E99867"/>
              </a:solidFill>
              <a:tailEnd type="triangle"/>
            </a:ln>
          </p:spPr>
          <p:style>
            <a:lnRef idx="1">
              <a:schemeClr val="accent1"/>
            </a:lnRef>
            <a:fillRef idx="0">
              <a:schemeClr val="accent1"/>
            </a:fillRef>
            <a:effectRef idx="0">
              <a:schemeClr val="accent1"/>
            </a:effectRef>
            <a:fontRef idx="minor">
              <a:schemeClr val="tx1"/>
            </a:fontRef>
          </p:style>
        </p:cxnSp>
        <p:sp>
          <p:nvSpPr>
            <p:cNvPr id="13" name="Right Arrow 12">
              <a:extLst>
                <a:ext uri="{FF2B5EF4-FFF2-40B4-BE49-F238E27FC236}">
                  <a16:creationId xmlns:a16="http://schemas.microsoft.com/office/drawing/2014/main" id="{209BFECC-4413-E840-B13F-607BE48B7DC3}"/>
                </a:ext>
              </a:extLst>
            </p:cNvPr>
            <p:cNvSpPr/>
            <p:nvPr/>
          </p:nvSpPr>
          <p:spPr>
            <a:xfrm>
              <a:off x="3331994" y="3141463"/>
              <a:ext cx="2896603" cy="585228"/>
            </a:xfrm>
            <a:prstGeom prst="rightArrow">
              <a:avLst/>
            </a:prstGeom>
            <a:solidFill>
              <a:srgbClr val="8D7866"/>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741091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669000" y="18059401"/>
            <a:ext cx="12115800" cy="4708981"/>
          </a:xfrm>
          <a:prstGeom prst="rect">
            <a:avLst/>
          </a:prstGeom>
          <a:noFill/>
        </p:spPr>
        <p:txBody>
          <a:bodyPr vert="horz" wrap="square" numCol="1" rtlCol="0" anchor="t">
            <a:spAutoFit/>
          </a:bodyPr>
          <a:lstStyle/>
          <a:p>
            <a:pPr algn="just"/>
            <a:r>
              <a:rPr lang="en-US" sz="2000" dirty="0" err="1">
                <a:latin typeface="+mn-lt"/>
              </a:rPr>
              <a:t>ou're</a:t>
            </a:r>
            <a:r>
              <a:rPr lang="en-US" sz="2000" dirty="0">
                <a:latin typeface="+mn-lt"/>
              </a:rPr>
              <a:t> mindful, you carefully observe your thoughts and feelings without judging them good or bad. Instead of letting your life pass you by, mindfulness means living in the moment and awakening to your current experience, rather than dwelling on the past or anticipating the future.</a:t>
            </a:r>
          </a:p>
          <a:p>
            <a:pPr algn="just"/>
            <a:r>
              <a:rPr lang="en-US" sz="2000" dirty="0">
                <a:latin typeface="+mn-lt"/>
              </a:rPr>
              <a:t>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a:t>
            </a:r>
            <a:r>
              <a:rPr lang="en-US" sz="2000" dirty="0"/>
              <a:t>Instead of letting your life pass you by, mindfulness means living in the moment and awakening to your current experience, rather than dwelling on the past or anticipating the future. 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a:t>
            </a:r>
          </a:p>
          <a:p>
            <a:pPr algn="just"/>
            <a:endParaRPr lang="en-US" sz="2000" dirty="0">
              <a:latin typeface="+mn-lt"/>
            </a:endParaRPr>
          </a:p>
        </p:txBody>
      </p:sp>
      <p:sp>
        <p:nvSpPr>
          <p:cNvPr id="6" name="TextBox 5"/>
          <p:cNvSpPr txBox="1"/>
          <p:nvPr/>
        </p:nvSpPr>
        <p:spPr>
          <a:xfrm>
            <a:off x="18821400" y="18211801"/>
            <a:ext cx="12115800" cy="4708981"/>
          </a:xfrm>
          <a:prstGeom prst="rect">
            <a:avLst/>
          </a:prstGeom>
          <a:noFill/>
        </p:spPr>
        <p:txBody>
          <a:bodyPr vert="horz" wrap="square" numCol="1" rtlCol="0" anchor="t">
            <a:spAutoFit/>
          </a:bodyPr>
          <a:lstStyle/>
          <a:p>
            <a:pPr algn="just"/>
            <a:r>
              <a:rPr lang="en-US" sz="2000" dirty="0" err="1">
                <a:latin typeface="+mn-lt"/>
              </a:rPr>
              <a:t>ou're</a:t>
            </a:r>
            <a:r>
              <a:rPr lang="en-US" sz="2000" dirty="0">
                <a:latin typeface="+mn-lt"/>
              </a:rPr>
              <a:t> mindful, you carefully observe your thoughts and feelings without judging them good or bad. Instead of letting your life pass you by, mindfulness means living in the moment and awakening to your current experience, rather than dwelling on the past or anticipating the future.</a:t>
            </a:r>
          </a:p>
          <a:p>
            <a:pPr algn="just"/>
            <a:r>
              <a:rPr lang="en-US" sz="2000" dirty="0">
                <a:latin typeface="+mn-lt"/>
              </a:rPr>
              <a:t>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a:t>
            </a:r>
            <a:r>
              <a:rPr lang="en-US" sz="2000" dirty="0"/>
              <a:t>Instead of letting your life pass you by, mindfulness means living in the moment and awakening to your current experience, rather than dwelling on the past or anticipating the future. When you're mindful, you carefully observe your thoughts and feelings without judging them good or bad. Instead of letting your life pass you by, mindfulness means living in the moment and awakening to your current experience, rather than dwelling on the past or anticipating the future. </a:t>
            </a:r>
          </a:p>
          <a:p>
            <a:pPr algn="just"/>
            <a:endParaRPr lang="en-US" sz="2000" dirty="0">
              <a:latin typeface="+mn-lt"/>
            </a:endParaRPr>
          </a:p>
        </p:txBody>
      </p:sp>
      <p:pic>
        <p:nvPicPr>
          <p:cNvPr id="2" name="Picture 1" descr="butterfly.eps"/>
          <p:cNvPicPr>
            <a:picLocks noChangeAspect="1"/>
          </p:cNvPicPr>
          <p:nvPr/>
        </p:nvPicPr>
        <p:blipFill>
          <a:blip r:embed="rId3">
            <a:alphaModFix amt="19000"/>
            <a:extLst>
              <a:ext uri="{28A0092B-C50C-407E-A947-70E740481C1C}">
                <a14:useLocalDpi xmlns:a14="http://schemas.microsoft.com/office/drawing/2010/main" val="0"/>
              </a:ext>
            </a:extLst>
          </a:blip>
          <a:stretch>
            <a:fillRect/>
          </a:stretch>
        </p:blipFill>
        <p:spPr>
          <a:xfrm rot="5400000">
            <a:off x="-5346337" y="1092563"/>
            <a:ext cx="9144000" cy="4825274"/>
          </a:xfrm>
          <a:prstGeom prst="rect">
            <a:avLst/>
          </a:prstGeom>
        </p:spPr>
      </p:pic>
      <p:sp>
        <p:nvSpPr>
          <p:cNvPr id="4" name="Title 3"/>
          <p:cNvSpPr>
            <a:spLocks noGrp="1"/>
          </p:cNvSpPr>
          <p:nvPr>
            <p:ph type="title"/>
          </p:nvPr>
        </p:nvSpPr>
        <p:spPr>
          <a:xfrm>
            <a:off x="1943848" y="202919"/>
            <a:ext cx="6686550" cy="1325563"/>
          </a:xfrm>
        </p:spPr>
        <p:txBody>
          <a:bodyPr/>
          <a:lstStyle/>
          <a:p>
            <a:r>
              <a:rPr lang="en-US" dirty="0">
                <a:latin typeface="+mn-lt"/>
              </a:rPr>
              <a:t>ALMA Program Overview</a:t>
            </a:r>
          </a:p>
        </p:txBody>
      </p:sp>
      <p:sp>
        <p:nvSpPr>
          <p:cNvPr id="8" name="Content Placeholder 7"/>
          <p:cNvSpPr>
            <a:spLocks noGrp="1"/>
          </p:cNvSpPr>
          <p:nvPr>
            <p:ph idx="1"/>
          </p:nvPr>
        </p:nvSpPr>
        <p:spPr>
          <a:xfrm>
            <a:off x="1850571" y="990600"/>
            <a:ext cx="7293429" cy="4792014"/>
          </a:xfrm>
        </p:spPr>
        <p:txBody>
          <a:bodyPr>
            <a:normAutofit/>
          </a:bodyPr>
          <a:lstStyle/>
          <a:p>
            <a:pPr marL="0" indent="0">
              <a:buNone/>
            </a:pPr>
            <a:endParaRPr lang="en-US" sz="2600" dirty="0"/>
          </a:p>
          <a:p>
            <a:r>
              <a:rPr lang="en-US" sz="2600" dirty="0"/>
              <a:t>Goal is to prevent and reduce anxiety and depression symptoms</a:t>
            </a:r>
          </a:p>
          <a:p>
            <a:r>
              <a:rPr lang="en-US" sz="2600" dirty="0"/>
              <a:t>8 week group program, 2 hour sessions</a:t>
            </a:r>
          </a:p>
          <a:p>
            <a:r>
              <a:rPr lang="en-US" sz="2600" dirty="0"/>
              <a:t>Encourages women to continue using existing coping strategies </a:t>
            </a:r>
            <a:r>
              <a:rPr lang="en-US" sz="2600" kern="0" dirty="0">
                <a:solidFill>
                  <a:prstClr val="black"/>
                </a:solidFill>
                <a:cs typeface="Arial" panose="020B0604020202020204" pitchFamily="34" charset="0"/>
              </a:rPr>
              <a:t>and teaches women new strategies they may not have been exposed to</a:t>
            </a:r>
          </a:p>
          <a:p>
            <a:r>
              <a:rPr lang="en-US" sz="2600" dirty="0"/>
              <a:t>All sessions and communications in Spanish</a:t>
            </a:r>
          </a:p>
          <a:p>
            <a:r>
              <a:rPr lang="en-US" sz="2600" dirty="0"/>
              <a:t>Child care, transportation and food provided</a:t>
            </a:r>
          </a:p>
          <a:p>
            <a:r>
              <a:rPr lang="en-US" sz="2600" dirty="0"/>
              <a:t>Delivered by mental health and mindfulness professionals at community-based organizations.</a:t>
            </a:r>
          </a:p>
          <a:p>
            <a:pPr marL="0" indent="0">
              <a:buNone/>
            </a:pPr>
            <a:endParaRPr lang="en-US" sz="2600" dirty="0"/>
          </a:p>
          <a:p>
            <a:endParaRPr lang="en-US" dirty="0"/>
          </a:p>
          <a:p>
            <a:endParaRPr lang="en-US" dirty="0"/>
          </a:p>
          <a:p>
            <a:endParaRPr lang="en-US" dirty="0"/>
          </a:p>
        </p:txBody>
      </p:sp>
    </p:spTree>
    <p:extLst>
      <p:ext uri="{BB962C8B-B14F-4D97-AF65-F5344CB8AC3E}">
        <p14:creationId xmlns:p14="http://schemas.microsoft.com/office/powerpoint/2010/main" val="2688088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1452-2DF4-0A4B-801D-7541E641F78F}"/>
              </a:ext>
            </a:extLst>
          </p:cNvPr>
          <p:cNvSpPr>
            <a:spLocks noGrp="1"/>
          </p:cNvSpPr>
          <p:nvPr>
            <p:ph type="title"/>
          </p:nvPr>
        </p:nvSpPr>
        <p:spPr>
          <a:xfrm>
            <a:off x="330178" y="335942"/>
            <a:ext cx="7269480" cy="737484"/>
          </a:xfrm>
        </p:spPr>
        <p:txBody>
          <a:bodyPr anchor="t"/>
          <a:lstStyle/>
          <a:p>
            <a:r>
              <a:rPr lang="en-US" dirty="0"/>
              <a:t>ALMA In-Person Curriculum</a:t>
            </a:r>
          </a:p>
        </p:txBody>
      </p:sp>
      <p:sp>
        <p:nvSpPr>
          <p:cNvPr id="3" name="Content Placeholder 2">
            <a:extLst>
              <a:ext uri="{FF2B5EF4-FFF2-40B4-BE49-F238E27FC236}">
                <a16:creationId xmlns:a16="http://schemas.microsoft.com/office/drawing/2014/main" id="{390CF3FC-B97B-5446-9D3A-6599048FA2C8}"/>
              </a:ext>
            </a:extLst>
          </p:cNvPr>
          <p:cNvSpPr>
            <a:spLocks noGrp="1"/>
          </p:cNvSpPr>
          <p:nvPr>
            <p:ph idx="1"/>
          </p:nvPr>
        </p:nvSpPr>
        <p:spPr>
          <a:xfrm>
            <a:off x="429569" y="1202635"/>
            <a:ext cx="7888166" cy="4830417"/>
          </a:xfrm>
        </p:spPr>
        <p:txBody>
          <a:bodyPr>
            <a:normAutofit fontScale="92500" lnSpcReduction="10000"/>
          </a:bodyPr>
          <a:lstStyle/>
          <a:p>
            <a:pPr marL="0" indent="0">
              <a:buNone/>
            </a:pPr>
            <a:r>
              <a:rPr lang="en-US" sz="1900" b="1" dirty="0"/>
              <a:t>Session 1: Arriving, Connecting, Introduction to Program</a:t>
            </a:r>
          </a:p>
          <a:p>
            <a:pPr marL="342900" lvl="1" indent="0">
              <a:buNone/>
            </a:pPr>
            <a:r>
              <a:rPr lang="en-US" sz="1700" dirty="0">
                <a:solidFill>
                  <a:schemeClr val="accent2">
                    <a:lumMod val="50000"/>
                  </a:schemeClr>
                </a:solidFill>
              </a:rPr>
              <a:t>Intros to each other, the program, mental health &amp; coping, guided body relaxation </a:t>
            </a:r>
          </a:p>
          <a:p>
            <a:pPr marL="0" indent="0">
              <a:buNone/>
            </a:pPr>
            <a:r>
              <a:rPr lang="en-US" sz="1900" b="1" dirty="0"/>
              <a:t>Session 2: Telling Our Stories of Migration</a:t>
            </a:r>
          </a:p>
          <a:p>
            <a:pPr marL="342900" lvl="1" indent="0">
              <a:buNone/>
            </a:pPr>
            <a:r>
              <a:rPr lang="en-US" sz="1700" dirty="0">
                <a:solidFill>
                  <a:schemeClr val="accent2">
                    <a:lumMod val="50000"/>
                  </a:schemeClr>
                </a:solidFill>
              </a:rPr>
              <a:t>Migration story-telling, singing, mindfulness of the breath meditation, movement</a:t>
            </a:r>
          </a:p>
          <a:p>
            <a:pPr marL="0" indent="0">
              <a:buNone/>
            </a:pPr>
            <a:r>
              <a:rPr lang="en-US" sz="1900" b="1" dirty="0"/>
              <a:t>Session 3</a:t>
            </a:r>
            <a:r>
              <a:rPr lang="en-US" sz="1900" dirty="0"/>
              <a:t>: </a:t>
            </a:r>
            <a:r>
              <a:rPr lang="en-US" sz="1900" b="1" dirty="0"/>
              <a:t>Stress and Life here in Seattle/Washington</a:t>
            </a:r>
          </a:p>
          <a:p>
            <a:pPr marL="342900" lvl="1" indent="0">
              <a:buNone/>
            </a:pPr>
            <a:r>
              <a:rPr lang="en-US" sz="1700" dirty="0">
                <a:solidFill>
                  <a:schemeClr val="accent2">
                    <a:lumMod val="50000"/>
                  </a:schemeClr>
                </a:solidFill>
              </a:rPr>
              <a:t>Tree of stressors, sponge activity, mindful and compassion movement</a:t>
            </a:r>
          </a:p>
          <a:p>
            <a:pPr marL="0" indent="0">
              <a:buNone/>
            </a:pPr>
            <a:r>
              <a:rPr lang="en-US" sz="1900" b="1" dirty="0"/>
              <a:t>Session 4: Interconnectedness and Support</a:t>
            </a:r>
          </a:p>
          <a:p>
            <a:pPr marL="342900" lvl="1" indent="0">
              <a:buNone/>
            </a:pPr>
            <a:r>
              <a:rPr lang="en-US" sz="1700" dirty="0">
                <a:solidFill>
                  <a:schemeClr val="accent2">
                    <a:lumMod val="50000"/>
                  </a:schemeClr>
                </a:solidFill>
              </a:rPr>
              <a:t>Centering practice, mindful eating, web of interconnectedness</a:t>
            </a:r>
          </a:p>
          <a:p>
            <a:pPr marL="0" indent="0">
              <a:buNone/>
            </a:pPr>
            <a:r>
              <a:rPr lang="en-US" sz="1900" b="1" dirty="0"/>
              <a:t>Session 5: Homecoming—to Mindfulness, to Ourselves, to Each Other</a:t>
            </a:r>
          </a:p>
          <a:p>
            <a:pPr marL="342900" lvl="1" indent="0">
              <a:buNone/>
            </a:pPr>
            <a:r>
              <a:rPr lang="en-US" sz="1700" dirty="0">
                <a:solidFill>
                  <a:schemeClr val="accent2">
                    <a:lumMod val="50000"/>
                  </a:schemeClr>
                </a:solidFill>
              </a:rPr>
              <a:t>Emotion identification, emotion embodiment practice, mental health resources</a:t>
            </a:r>
            <a:endParaRPr lang="en-US" sz="1700" b="1" dirty="0">
              <a:solidFill>
                <a:schemeClr val="accent2">
                  <a:lumMod val="50000"/>
                </a:schemeClr>
              </a:solidFill>
            </a:endParaRPr>
          </a:p>
          <a:p>
            <a:pPr marL="0" indent="0">
              <a:buNone/>
            </a:pPr>
            <a:r>
              <a:rPr lang="en-US" sz="1900" b="1" dirty="0"/>
              <a:t>Session 6: Working with Challenging Emotions</a:t>
            </a:r>
          </a:p>
          <a:p>
            <a:pPr marL="342900" lvl="1" indent="0">
              <a:buNone/>
            </a:pPr>
            <a:r>
              <a:rPr lang="en-US" sz="1700" dirty="0">
                <a:solidFill>
                  <a:schemeClr val="accent2">
                    <a:lumMod val="50000"/>
                  </a:schemeClr>
                </a:solidFill>
              </a:rPr>
              <a:t>Mindfulness of challenging emotions, self-compassion letters, affirmations</a:t>
            </a:r>
          </a:p>
          <a:p>
            <a:pPr marL="0" indent="0">
              <a:buNone/>
            </a:pPr>
            <a:r>
              <a:rPr lang="en-US" sz="1900" b="1" dirty="0"/>
              <a:t>Session 7: ALMA in our Daily Lives</a:t>
            </a:r>
          </a:p>
          <a:p>
            <a:pPr marL="342900" lvl="1" indent="0">
              <a:buNone/>
            </a:pPr>
            <a:r>
              <a:rPr lang="en-US" sz="1700" dirty="0">
                <a:solidFill>
                  <a:schemeClr val="accent2">
                    <a:lumMod val="50000"/>
                  </a:schemeClr>
                </a:solidFill>
              </a:rPr>
              <a:t>Review of practices, loved ones’ </a:t>
            </a:r>
            <a:r>
              <a:rPr lang="en-US" sz="1700" dirty="0" err="1">
                <a:solidFill>
                  <a:schemeClr val="accent2">
                    <a:lumMod val="50000"/>
                  </a:schemeClr>
                </a:solidFill>
              </a:rPr>
              <a:t>dichos</a:t>
            </a:r>
            <a:r>
              <a:rPr lang="en-US" sz="1700" dirty="0">
                <a:solidFill>
                  <a:schemeClr val="accent2">
                    <a:lumMod val="50000"/>
                  </a:schemeClr>
                </a:solidFill>
              </a:rPr>
              <a:t>, ALMA soul collage</a:t>
            </a:r>
          </a:p>
          <a:p>
            <a:pPr marL="0" indent="0">
              <a:buNone/>
            </a:pPr>
            <a:r>
              <a:rPr lang="en-US" sz="1900" b="1" dirty="0"/>
              <a:t>Session 8: Celebration, Graduation, Staying Connected to Self &amp; Others</a:t>
            </a:r>
          </a:p>
          <a:p>
            <a:pPr marL="342900" lvl="1" indent="0">
              <a:buNone/>
            </a:pPr>
            <a:r>
              <a:rPr lang="en-US" sz="1700" dirty="0">
                <a:solidFill>
                  <a:schemeClr val="accent2">
                    <a:lumMod val="50000"/>
                  </a:schemeClr>
                </a:solidFill>
              </a:rPr>
              <a:t>Gratitude circle, potluck, mindful movement</a:t>
            </a:r>
          </a:p>
          <a:p>
            <a:endParaRPr lang="en-US" dirty="0"/>
          </a:p>
        </p:txBody>
      </p:sp>
    </p:spTree>
    <p:extLst>
      <p:ext uri="{BB962C8B-B14F-4D97-AF65-F5344CB8AC3E}">
        <p14:creationId xmlns:p14="http://schemas.microsoft.com/office/powerpoint/2010/main" val="3810411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8E94D8-4EE6-F64B-AE1C-A4B0403CE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984" y="3551583"/>
            <a:ext cx="4095505" cy="3071629"/>
          </a:xfrm>
          <a:prstGeom prst="rect">
            <a:avLst/>
          </a:prstGeom>
        </p:spPr>
      </p:pic>
      <p:pic>
        <p:nvPicPr>
          <p:cNvPr id="6" name="Content Placeholder 3">
            <a:extLst>
              <a:ext uri="{FF2B5EF4-FFF2-40B4-BE49-F238E27FC236}">
                <a16:creationId xmlns:a16="http://schemas.microsoft.com/office/drawing/2014/main" id="{676DD773-5578-AF49-91B3-44BCC17C6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108554" y="654424"/>
            <a:ext cx="2909909" cy="2269066"/>
          </a:xfrm>
          <a:prstGeom prst="rect">
            <a:avLst/>
          </a:prstGeom>
        </p:spPr>
      </p:pic>
      <p:pic>
        <p:nvPicPr>
          <p:cNvPr id="7" name="Picture 6">
            <a:extLst>
              <a:ext uri="{FF2B5EF4-FFF2-40B4-BE49-F238E27FC236}">
                <a16:creationId xmlns:a16="http://schemas.microsoft.com/office/drawing/2014/main" id="{47869F25-FD81-6D45-B885-BE3FC8E6F306}"/>
              </a:ext>
            </a:extLst>
          </p:cNvPr>
          <p:cNvPicPr>
            <a:picLocks noChangeAspect="1"/>
          </p:cNvPicPr>
          <p:nvPr/>
        </p:nvPicPr>
        <p:blipFill rotWithShape="1">
          <a:blip r:embed="rId5"/>
          <a:srcRect l="13113" t="10811" r="11718" b="16216"/>
          <a:stretch/>
        </p:blipFill>
        <p:spPr>
          <a:xfrm>
            <a:off x="924827" y="3243909"/>
            <a:ext cx="2630557" cy="3464636"/>
          </a:xfrm>
          <a:prstGeom prst="rect">
            <a:avLst/>
          </a:prstGeom>
        </p:spPr>
      </p:pic>
      <p:pic>
        <p:nvPicPr>
          <p:cNvPr id="8" name="Picture 7">
            <a:extLst>
              <a:ext uri="{FF2B5EF4-FFF2-40B4-BE49-F238E27FC236}">
                <a16:creationId xmlns:a16="http://schemas.microsoft.com/office/drawing/2014/main" id="{3245C422-CB30-A54C-8BEC-3E949DCFA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827" y="459598"/>
            <a:ext cx="3544957" cy="2658718"/>
          </a:xfrm>
          <a:prstGeom prst="rect">
            <a:avLst/>
          </a:prstGeom>
          <a:ln w="38100" cap="sq">
            <a:noFill/>
            <a:prstDash val="solid"/>
            <a:miter lim="800000"/>
          </a:ln>
          <a:effectLst/>
        </p:spPr>
      </p:pic>
    </p:spTree>
    <p:extLst>
      <p:ext uri="{BB962C8B-B14F-4D97-AF65-F5344CB8AC3E}">
        <p14:creationId xmlns:p14="http://schemas.microsoft.com/office/powerpoint/2010/main" val="177850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533400"/>
            <a:ext cx="7823199" cy="5867400"/>
          </a:xfrm>
          <a:prstGeom prst="rect">
            <a:avLst/>
          </a:prstGeom>
        </p:spPr>
      </p:pic>
    </p:spTree>
    <p:extLst>
      <p:ext uri="{BB962C8B-B14F-4D97-AF65-F5344CB8AC3E}">
        <p14:creationId xmlns:p14="http://schemas.microsoft.com/office/powerpoint/2010/main" val="2292113717"/>
      </p:ext>
    </p:extLst>
  </p:cSld>
  <p:clrMapOvr>
    <a:masterClrMapping/>
  </p:clrMapOvr>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1d1f641-0931-4eb2-a4c6-fe6e7c97df44" xsi:nil="true"/>
    <lcf76f155ced4ddcb4097134ff3c332f xmlns="1bb41ba1-ad0d-426f-9ac0-827283b2d92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51A96E1BD8C94CBC88204163792B69" ma:contentTypeVersion="12" ma:contentTypeDescription="Create a new document." ma:contentTypeScope="" ma:versionID="3da489563e842bad490d05cb7eeca6f2">
  <xsd:schema xmlns:xsd="http://www.w3.org/2001/XMLSchema" xmlns:xs="http://www.w3.org/2001/XMLSchema" xmlns:p="http://schemas.microsoft.com/office/2006/metadata/properties" xmlns:ns2="1bb41ba1-ad0d-426f-9ac0-827283b2d920" xmlns:ns3="d1d1f641-0931-4eb2-a4c6-fe6e7c97df44" targetNamespace="http://schemas.microsoft.com/office/2006/metadata/properties" ma:root="true" ma:fieldsID="9881ce5822a71291ee32d8011cce53e1" ns2:_="" ns3:_="">
    <xsd:import namespace="1bb41ba1-ad0d-426f-9ac0-827283b2d920"/>
    <xsd:import namespace="d1d1f641-0931-4eb2-a4c6-fe6e7c97df4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41ba1-ad0d-426f-9ac0-827283b2d9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d1f641-0931-4eb2-a4c6-fe6e7c97d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54f57df-3044-4df9-9701-3ae2e041e912}" ma:internalName="TaxCatchAll" ma:showField="CatchAllData" ma:web="d1d1f641-0931-4eb2-a4c6-fe6e7c97df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FC542-8F62-4C96-BB1A-29C5CA1DBEE5}">
  <ds:schemaRefs>
    <ds:schemaRef ds:uri="http://schemas.microsoft.com/sharepoint/v3/contenttype/forms"/>
  </ds:schemaRefs>
</ds:datastoreItem>
</file>

<file path=customXml/itemProps2.xml><?xml version="1.0" encoding="utf-8"?>
<ds:datastoreItem xmlns:ds="http://schemas.openxmlformats.org/officeDocument/2006/customXml" ds:itemID="{6497EF94-1E0F-438D-BA2C-846FD92BADCA}">
  <ds:schemaRefs>
    <ds:schemaRef ds:uri="http://purl.org/dc/elements/1.1/"/>
    <ds:schemaRef ds:uri="http://schemas.microsoft.com/office/2006/metadata/properties"/>
    <ds:schemaRef ds:uri="ab06a5aa-8e31-4bdb-9b13-38c58a92ec8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7c7dd79-a8ac-4298-8dda-b8b773fc5103"/>
    <ds:schemaRef ds:uri="http://www.w3.org/XML/1998/namespace"/>
    <ds:schemaRef ds:uri="http://purl.org/dc/dcmitype/"/>
  </ds:schemaRefs>
</ds:datastoreItem>
</file>

<file path=customXml/itemProps3.xml><?xml version="1.0" encoding="utf-8"?>
<ds:datastoreItem xmlns:ds="http://schemas.openxmlformats.org/officeDocument/2006/customXml" ds:itemID="{AB359587-C77F-4DE3-811E-39094CF86CC7}"/>
</file>

<file path=docProps/app.xml><?xml version="1.0" encoding="utf-8"?>
<Properties xmlns="http://schemas.openxmlformats.org/officeDocument/2006/extended-properties" xmlns:vt="http://schemas.openxmlformats.org/officeDocument/2006/docPropsVTypes">
  <Template>Office Theme</Template>
  <TotalTime>13077</TotalTime>
  <Words>4031</Words>
  <Application>Microsoft Office PowerPoint</Application>
  <PresentationFormat>On-screen Show (4:3)</PresentationFormat>
  <Paragraphs>572</Paragraphs>
  <Slides>31</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Calibri Light</vt:lpstr>
      <vt:lpstr>Calibri Regular</vt:lpstr>
      <vt:lpstr>Candara</vt:lpstr>
      <vt:lpstr>Mangal</vt:lpstr>
      <vt:lpstr>Times New Roman</vt:lpstr>
      <vt:lpstr>Office Theme</vt:lpstr>
      <vt:lpstr>1_Office Theme</vt:lpstr>
      <vt:lpstr>Amigas Latinas Motivando el Alma (ALMA): An Intervention to Reduce Mental Health Disparities in Latina Immigrants  </vt:lpstr>
      <vt:lpstr>Background</vt:lpstr>
      <vt:lpstr>Immigration Related Stressors</vt:lpstr>
      <vt:lpstr>Strategies for Coping with Stressors</vt:lpstr>
      <vt:lpstr>Amigas Latinas Motivando el Alma (ALMA) Conceptual Model</vt:lpstr>
      <vt:lpstr>ALMA Program Overview</vt:lpstr>
      <vt:lpstr>ALMA In-Person Curriculum</vt:lpstr>
      <vt:lpstr>PowerPoint Presentation</vt:lpstr>
      <vt:lpstr>PowerPoint Presentation</vt:lpstr>
      <vt:lpstr>PowerPoint Presentation</vt:lpstr>
      <vt:lpstr>PowerPoint Presentation</vt:lpstr>
      <vt:lpstr>PowerPoint Presentation</vt:lpstr>
      <vt:lpstr>Offering ALMA Online</vt:lpstr>
      <vt:lpstr>PowerPoint Presentation</vt:lpstr>
      <vt:lpstr>Recruitment and Data Collection</vt:lpstr>
      <vt:lpstr>PowerPoint Presentation</vt:lpstr>
      <vt:lpstr>PowerPoint Presentation</vt:lpstr>
      <vt:lpstr>Participant Satisfaction</vt:lpstr>
      <vt:lpstr>PowerPoint Presentation</vt:lpstr>
      <vt:lpstr>PowerPoint Presentation</vt:lpstr>
      <vt:lpstr>PowerPoint Presentation</vt:lpstr>
      <vt:lpstr>PowerPoint Presentation</vt:lpstr>
      <vt:lpstr>PowerPoint Presentation</vt:lpstr>
      <vt:lpstr>Mediation Models</vt:lpstr>
      <vt:lpstr>Qualitative Interviews with Participants</vt:lpstr>
      <vt:lpstr>Interviews: Themes &amp; Quotes</vt:lpstr>
      <vt:lpstr>PowerPoint Presentation</vt:lpstr>
      <vt:lpstr>In-person vs. Online Participation</vt:lpstr>
      <vt:lpstr>Next steps: Dissemination</vt:lpstr>
      <vt:lpstr>ALMA Team</vt:lpstr>
      <vt:lpstr>Publications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Evaluar y abordar los impactos de COVID-19 entre inmigrantes latinos en el condado de King</dc:title>
  <dc:creator>Stephanie Tornberg-Belanger</dc:creator>
  <cp:lastModifiedBy>India Ornelas</cp:lastModifiedBy>
  <cp:revision>150</cp:revision>
  <dcterms:created xsi:type="dcterms:W3CDTF">2021-02-03T22:27:02Z</dcterms:created>
  <dcterms:modified xsi:type="dcterms:W3CDTF">2023-11-14T21:17:55Z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0x010100B151A96E1BD8C94CBC88204163792B69</vt:lpwstr>
  </property>
  <property fmtid="{D5CDD505-2E9C-101B-9397-08002B2CF9AE}" pid="3" name="Order">
    <vt:r8>140000</vt:r8>
  </property>
</Properties>
</file>