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26"/>
  </p:notesMasterIdLst>
  <p:handoutMasterIdLst>
    <p:handoutMasterId r:id="rId27"/>
  </p:handoutMasterIdLst>
  <p:sldIdLst>
    <p:sldId id="263" r:id="rId2"/>
    <p:sldId id="280" r:id="rId3"/>
    <p:sldId id="264" r:id="rId4"/>
    <p:sldId id="287" r:id="rId5"/>
    <p:sldId id="311" r:id="rId6"/>
    <p:sldId id="274" r:id="rId7"/>
    <p:sldId id="286" r:id="rId8"/>
    <p:sldId id="313" r:id="rId9"/>
    <p:sldId id="284" r:id="rId10"/>
    <p:sldId id="292" r:id="rId11"/>
    <p:sldId id="293" r:id="rId12"/>
    <p:sldId id="294" r:id="rId13"/>
    <p:sldId id="303" r:id="rId14"/>
    <p:sldId id="302" r:id="rId15"/>
    <p:sldId id="305" r:id="rId16"/>
    <p:sldId id="271" r:id="rId17"/>
    <p:sldId id="272" r:id="rId18"/>
    <p:sldId id="273" r:id="rId19"/>
    <p:sldId id="258" r:id="rId20"/>
    <p:sldId id="301" r:id="rId21"/>
    <p:sldId id="300" r:id="rId22"/>
    <p:sldId id="299" r:id="rId23"/>
    <p:sldId id="312" r:id="rId24"/>
    <p:sldId id="308" r:id="rId25"/>
  </p:sldIdLst>
  <p:sldSz cx="9144000" cy="6858000" type="screen4x3"/>
  <p:notesSz cx="7077075" cy="8520113"/>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1" autoAdjust="0"/>
    <p:restoredTop sz="72077" autoAdjust="0"/>
  </p:normalViewPr>
  <p:slideViewPr>
    <p:cSldViewPr snapToGrid="0">
      <p:cViewPr varScale="1">
        <p:scale>
          <a:sx n="82" d="100"/>
          <a:sy n="82" d="100"/>
        </p:scale>
        <p:origin x="176" y="4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CA34B-4DCF-436C-B018-B44DD2ED21D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14101E6-1128-44C0-A102-1D783942C734}">
      <dgm:prSet phldrT="[Text]" custT="1"/>
      <dgm:spPr>
        <a:solidFill>
          <a:schemeClr val="accent2"/>
        </a:solidFill>
      </dgm:spPr>
      <dgm:t>
        <a:bodyPr/>
        <a:lstStyle/>
        <a:p>
          <a:r>
            <a:rPr lang="en-US" sz="2000" dirty="0"/>
            <a:t>Foster Alliances</a:t>
          </a:r>
        </a:p>
      </dgm:t>
    </dgm:pt>
    <dgm:pt modelId="{3E73F6F8-D73B-46B5-9489-696FB6A9CC17}" type="parTrans" cxnId="{E2B7C285-E387-4012-9670-3AA83D03ECC1}">
      <dgm:prSet/>
      <dgm:spPr/>
      <dgm:t>
        <a:bodyPr/>
        <a:lstStyle/>
        <a:p>
          <a:endParaRPr lang="en-US" sz="1600"/>
        </a:p>
      </dgm:t>
    </dgm:pt>
    <dgm:pt modelId="{DCFC26A7-6FF6-4DA8-8723-7F9555E8888E}" type="sibTrans" cxnId="{E2B7C285-E387-4012-9670-3AA83D03ECC1}">
      <dgm:prSet/>
      <dgm:spPr/>
      <dgm:t>
        <a:bodyPr/>
        <a:lstStyle/>
        <a:p>
          <a:endParaRPr lang="en-US" sz="1600"/>
        </a:p>
      </dgm:t>
    </dgm:pt>
    <dgm:pt modelId="{427FE64A-D17F-469A-9A75-24BFAC23C2B7}">
      <dgm:prSet phldrT="[Text]" custT="1"/>
      <dgm:spPr/>
      <dgm:t>
        <a:bodyPr/>
        <a:lstStyle/>
        <a:p>
          <a:r>
            <a:rPr lang="en-US" sz="1600" dirty="0"/>
            <a:t>Establish the NEAT</a:t>
          </a:r>
        </a:p>
      </dgm:t>
    </dgm:pt>
    <dgm:pt modelId="{C7F6D7D6-4CC2-450F-A0A1-71883C627F02}" type="parTrans" cxnId="{0F2BBD66-E53B-4DF3-BF41-384B55CF128D}">
      <dgm:prSet/>
      <dgm:spPr/>
      <dgm:t>
        <a:bodyPr/>
        <a:lstStyle/>
        <a:p>
          <a:endParaRPr lang="en-US" sz="1600"/>
        </a:p>
      </dgm:t>
    </dgm:pt>
    <dgm:pt modelId="{A7119AFA-E820-45D3-87D7-0AE6F9BB0F6C}" type="sibTrans" cxnId="{0F2BBD66-E53B-4DF3-BF41-384B55CF128D}">
      <dgm:prSet/>
      <dgm:spPr/>
      <dgm:t>
        <a:bodyPr/>
        <a:lstStyle/>
        <a:p>
          <a:endParaRPr lang="en-US" sz="1600"/>
        </a:p>
      </dgm:t>
    </dgm:pt>
    <dgm:pt modelId="{E22BD4B5-4919-47BC-B177-763EFAAD7842}">
      <dgm:prSet phldrT="[Text]" custT="1"/>
      <dgm:spPr/>
      <dgm:t>
        <a:bodyPr/>
        <a:lstStyle/>
        <a:p>
          <a:r>
            <a:rPr lang="en-US" sz="1400" dirty="0"/>
            <a:t>Complete Needs Assessment and Resource Inventory</a:t>
          </a:r>
        </a:p>
      </dgm:t>
    </dgm:pt>
    <dgm:pt modelId="{F1EFF5BB-F4CB-4097-8CE2-B013E77DB6DA}" type="parTrans" cxnId="{88E54F07-750F-479C-8CA5-89486FA5C17B}">
      <dgm:prSet/>
      <dgm:spPr/>
      <dgm:t>
        <a:bodyPr/>
        <a:lstStyle/>
        <a:p>
          <a:endParaRPr lang="en-US" sz="1600"/>
        </a:p>
      </dgm:t>
    </dgm:pt>
    <dgm:pt modelId="{6F3CA5DF-DF79-4F6E-8F3B-86272E014E6E}" type="sibTrans" cxnId="{88E54F07-750F-479C-8CA5-89486FA5C17B}">
      <dgm:prSet/>
      <dgm:spPr/>
      <dgm:t>
        <a:bodyPr/>
        <a:lstStyle/>
        <a:p>
          <a:endParaRPr lang="en-US" sz="1600"/>
        </a:p>
      </dgm:t>
    </dgm:pt>
    <dgm:pt modelId="{A30B84EF-4CE7-41CB-BDF4-6CA33142EDA7}">
      <dgm:prSet phldrT="[Text]" custT="1"/>
      <dgm:spPr>
        <a:solidFill>
          <a:schemeClr val="accent2"/>
        </a:solidFill>
      </dgm:spPr>
      <dgm:t>
        <a:bodyPr/>
        <a:lstStyle/>
        <a:p>
          <a:r>
            <a:rPr lang="en-US" sz="2000" dirty="0"/>
            <a:t>Provide Targeted Training and Technical Assistance</a:t>
          </a:r>
        </a:p>
      </dgm:t>
    </dgm:pt>
    <dgm:pt modelId="{16ADD07E-A6E0-47C9-95DD-924C2B687E35}" type="parTrans" cxnId="{B718ECCF-9262-4D58-82E7-7827F024FF44}">
      <dgm:prSet/>
      <dgm:spPr/>
      <dgm:t>
        <a:bodyPr/>
        <a:lstStyle/>
        <a:p>
          <a:endParaRPr lang="en-US" sz="1600"/>
        </a:p>
      </dgm:t>
    </dgm:pt>
    <dgm:pt modelId="{829D752C-B563-4D2D-90A2-1FE15A2B47C3}" type="sibTrans" cxnId="{B718ECCF-9262-4D58-82E7-7827F024FF44}">
      <dgm:prSet/>
      <dgm:spPr/>
      <dgm:t>
        <a:bodyPr/>
        <a:lstStyle/>
        <a:p>
          <a:endParaRPr lang="en-US" sz="1600"/>
        </a:p>
      </dgm:t>
    </dgm:pt>
    <dgm:pt modelId="{9C5F5B4F-14AC-46D8-B716-0DBE20677F07}">
      <dgm:prSet phldrT="[Text]" custT="1"/>
      <dgm:spPr/>
      <dgm:t>
        <a:bodyPr/>
        <a:lstStyle/>
        <a:p>
          <a:r>
            <a:rPr lang="en-US" sz="1600" dirty="0"/>
            <a:t>Identify local and regional experts on priority topic areas</a:t>
          </a:r>
        </a:p>
      </dgm:t>
    </dgm:pt>
    <dgm:pt modelId="{34887063-8F97-44F1-BD38-99EE4A41890F}" type="parTrans" cxnId="{DE4D9674-D3F4-4B21-93D7-853E16CC3F25}">
      <dgm:prSet/>
      <dgm:spPr/>
      <dgm:t>
        <a:bodyPr/>
        <a:lstStyle/>
        <a:p>
          <a:endParaRPr lang="en-US" sz="1600"/>
        </a:p>
      </dgm:t>
    </dgm:pt>
    <dgm:pt modelId="{26B2B40B-C5EF-4111-B85B-74C8A3EF9A33}" type="sibTrans" cxnId="{DE4D9674-D3F4-4B21-93D7-853E16CC3F25}">
      <dgm:prSet/>
      <dgm:spPr/>
      <dgm:t>
        <a:bodyPr/>
        <a:lstStyle/>
        <a:p>
          <a:endParaRPr lang="en-US" sz="1600"/>
        </a:p>
      </dgm:t>
    </dgm:pt>
    <dgm:pt modelId="{B2AAF2F1-F570-417D-8FA5-D93E99418658}">
      <dgm:prSet phldrT="[Text]" custT="1"/>
      <dgm:spPr/>
      <dgm:t>
        <a:bodyPr/>
        <a:lstStyle/>
        <a:p>
          <a:r>
            <a:rPr lang="en-US" sz="1400" dirty="0"/>
            <a:t>Finalize Strategic Plan</a:t>
          </a:r>
        </a:p>
      </dgm:t>
    </dgm:pt>
    <dgm:pt modelId="{C681CCE4-2AB1-4619-95C3-7D6A8D231EFB}" type="parTrans" cxnId="{2B6748CF-112E-457C-B729-788BD6E0E4B7}">
      <dgm:prSet/>
      <dgm:spPr/>
      <dgm:t>
        <a:bodyPr/>
        <a:lstStyle/>
        <a:p>
          <a:endParaRPr lang="en-US" sz="1600"/>
        </a:p>
      </dgm:t>
    </dgm:pt>
    <dgm:pt modelId="{0C0B9AA6-31F6-4F45-B9CD-EC0B4FAF3B25}" type="sibTrans" cxnId="{2B6748CF-112E-457C-B729-788BD6E0E4B7}">
      <dgm:prSet/>
      <dgm:spPr/>
      <dgm:t>
        <a:bodyPr/>
        <a:lstStyle/>
        <a:p>
          <a:endParaRPr lang="en-US" sz="1600"/>
        </a:p>
      </dgm:t>
    </dgm:pt>
    <dgm:pt modelId="{571E95D6-BC58-47B1-952B-A260B2ED5372}">
      <dgm:prSet phldrT="[Text]" custT="1"/>
      <dgm:spPr/>
      <dgm:t>
        <a:bodyPr/>
        <a:lstStyle/>
        <a:p>
          <a:r>
            <a:rPr lang="en-US" sz="1600" dirty="0"/>
            <a:t>Respond to TA requests, create T/TA plans of action, link to TLCs and experts</a:t>
          </a:r>
        </a:p>
      </dgm:t>
    </dgm:pt>
    <dgm:pt modelId="{B8479F4C-96B3-42C9-B861-DA6B7CE6A024}" type="parTrans" cxnId="{76998799-8443-41DD-94D6-A5E5AF866C5D}">
      <dgm:prSet/>
      <dgm:spPr/>
      <dgm:t>
        <a:bodyPr/>
        <a:lstStyle/>
        <a:p>
          <a:endParaRPr lang="en-US" sz="1600"/>
        </a:p>
      </dgm:t>
    </dgm:pt>
    <dgm:pt modelId="{DD3E8B60-36AD-4FE0-B1F2-4961786D6144}" type="sibTrans" cxnId="{76998799-8443-41DD-94D6-A5E5AF866C5D}">
      <dgm:prSet/>
      <dgm:spPr/>
      <dgm:t>
        <a:bodyPr/>
        <a:lstStyle/>
        <a:p>
          <a:endParaRPr lang="en-US" sz="1600"/>
        </a:p>
      </dgm:t>
    </dgm:pt>
    <dgm:pt modelId="{D5F62D2D-EC43-4786-905B-A5DF88783BBA}">
      <dgm:prSet phldrT="[Text]" custT="1"/>
      <dgm:spPr>
        <a:solidFill>
          <a:schemeClr val="accent2"/>
        </a:solidFill>
      </dgm:spPr>
      <dgm:t>
        <a:bodyPr/>
        <a:lstStyle/>
        <a:p>
          <a:r>
            <a:rPr lang="en-US" sz="2000" dirty="0"/>
            <a:t>Increase broad awareness, knowledge, and skills</a:t>
          </a:r>
        </a:p>
      </dgm:t>
    </dgm:pt>
    <dgm:pt modelId="{943EDF7C-AB38-4B3D-AC0D-9B42276A9647}" type="parTrans" cxnId="{D5946E86-5A30-4488-B799-EB8E57132CA1}">
      <dgm:prSet/>
      <dgm:spPr/>
      <dgm:t>
        <a:bodyPr/>
        <a:lstStyle/>
        <a:p>
          <a:endParaRPr lang="en-US" sz="1600"/>
        </a:p>
      </dgm:t>
    </dgm:pt>
    <dgm:pt modelId="{319C3474-66AF-4DCF-87FD-B397FBF842C6}" type="sibTrans" cxnId="{D5946E86-5A30-4488-B799-EB8E57132CA1}">
      <dgm:prSet/>
      <dgm:spPr/>
      <dgm:t>
        <a:bodyPr/>
        <a:lstStyle/>
        <a:p>
          <a:endParaRPr lang="en-US" sz="1600"/>
        </a:p>
      </dgm:t>
    </dgm:pt>
    <dgm:pt modelId="{8DAEE959-3219-44CD-966D-A8C8487C5155}">
      <dgm:prSet phldrT="[Text]" custT="1"/>
      <dgm:spPr/>
      <dgm:t>
        <a:bodyPr/>
        <a:lstStyle/>
        <a:p>
          <a:r>
            <a:rPr lang="en-US" sz="1600" dirty="0"/>
            <a:t>Create Best Practices Repository</a:t>
          </a:r>
        </a:p>
      </dgm:t>
    </dgm:pt>
    <dgm:pt modelId="{3B069BD9-2CD9-4003-B70A-6CC63CEE3F51}" type="parTrans" cxnId="{AB5D1A3F-03BD-4A4C-B6F6-A85AE27D9E3E}">
      <dgm:prSet/>
      <dgm:spPr/>
      <dgm:t>
        <a:bodyPr/>
        <a:lstStyle/>
        <a:p>
          <a:endParaRPr lang="en-US" sz="1600"/>
        </a:p>
      </dgm:t>
    </dgm:pt>
    <dgm:pt modelId="{7D0B3205-DE69-4D22-A3F7-0063EFCCD2B2}" type="sibTrans" cxnId="{AB5D1A3F-03BD-4A4C-B6F6-A85AE27D9E3E}">
      <dgm:prSet/>
      <dgm:spPr/>
      <dgm:t>
        <a:bodyPr/>
        <a:lstStyle/>
        <a:p>
          <a:endParaRPr lang="en-US" sz="1600"/>
        </a:p>
      </dgm:t>
    </dgm:pt>
    <dgm:pt modelId="{E957B6F0-2456-46EC-B0EC-70C5BC2644E7}">
      <dgm:prSet phldrT="[Text]" custT="1"/>
      <dgm:spPr/>
      <dgm:t>
        <a:bodyPr/>
        <a:lstStyle/>
        <a:p>
          <a:r>
            <a:rPr lang="en-US" sz="1600" dirty="0"/>
            <a:t>Identify annual priority topic areas and establish TLCs</a:t>
          </a:r>
        </a:p>
      </dgm:t>
    </dgm:pt>
    <dgm:pt modelId="{4AEC3B05-6613-4D73-86A3-276F608083C4}" type="parTrans" cxnId="{61F956C8-0B02-4217-B569-04FDBD3CD243}">
      <dgm:prSet/>
      <dgm:spPr/>
      <dgm:t>
        <a:bodyPr/>
        <a:lstStyle/>
        <a:p>
          <a:endParaRPr lang="en-US" sz="1600"/>
        </a:p>
      </dgm:t>
    </dgm:pt>
    <dgm:pt modelId="{4C33B894-AE41-46C9-B3BF-24603D1CDD03}" type="sibTrans" cxnId="{61F956C8-0B02-4217-B569-04FDBD3CD243}">
      <dgm:prSet/>
      <dgm:spPr/>
      <dgm:t>
        <a:bodyPr/>
        <a:lstStyle/>
        <a:p>
          <a:endParaRPr lang="en-US" sz="1600"/>
        </a:p>
      </dgm:t>
    </dgm:pt>
    <dgm:pt modelId="{D4D08B59-7D77-483B-BEDF-E32CB1FCB30A}">
      <dgm:prSet phldrT="[Text]" custT="1"/>
      <dgm:spPr>
        <a:solidFill>
          <a:schemeClr val="accent2"/>
        </a:solidFill>
      </dgm:spPr>
      <dgm:t>
        <a:bodyPr/>
        <a:lstStyle/>
        <a:p>
          <a:r>
            <a:rPr lang="en-US" sz="2000" dirty="0"/>
            <a:t>Accelerate adoption and implementation of EBPs</a:t>
          </a:r>
        </a:p>
      </dgm:t>
      <dgm:extLst>
        <a:ext uri="{E40237B7-FDA0-4F09-8148-C483321AD2D9}">
          <dgm14:cNvPr xmlns:dgm14="http://schemas.microsoft.com/office/drawing/2010/diagram" id="0" name="" descr="Chart that shows goals and objectives of New England MHTTC. These include Foster Alliances; Increase Broad Awareness, Knowledge, and Skills; Provide Targeted T/TA; and Accelerate Adoption and Implementation of EBPs."/>
        </a:ext>
      </dgm:extLst>
    </dgm:pt>
    <dgm:pt modelId="{5351698E-B54D-425A-BE6B-BB92136A5860}" type="parTrans" cxnId="{7041132B-F8A3-4B9F-A8F3-5C129A2F4BB2}">
      <dgm:prSet/>
      <dgm:spPr/>
      <dgm:t>
        <a:bodyPr/>
        <a:lstStyle/>
        <a:p>
          <a:endParaRPr lang="en-US" sz="1600"/>
        </a:p>
      </dgm:t>
    </dgm:pt>
    <dgm:pt modelId="{A83B0E30-4D11-46ED-9549-19AAD9EE86EA}" type="sibTrans" cxnId="{7041132B-F8A3-4B9F-A8F3-5C129A2F4BB2}">
      <dgm:prSet/>
      <dgm:spPr/>
      <dgm:t>
        <a:bodyPr/>
        <a:lstStyle/>
        <a:p>
          <a:endParaRPr lang="en-US" sz="1600"/>
        </a:p>
      </dgm:t>
    </dgm:pt>
    <dgm:pt modelId="{0ABAA077-48F4-41AC-81B7-B87575082214}">
      <dgm:prSet phldrT="[Text]" custT="1"/>
      <dgm:spPr/>
      <dgm:t>
        <a:bodyPr/>
        <a:lstStyle/>
        <a:p>
          <a:r>
            <a:rPr lang="en-US" sz="1600" dirty="0"/>
            <a:t>Launch website</a:t>
          </a:r>
        </a:p>
      </dgm:t>
    </dgm:pt>
    <dgm:pt modelId="{6882B5BE-2A1E-46C4-9079-4AB38AC61641}" type="parTrans" cxnId="{B3303CAD-CB6B-4A32-8E82-49C0FCAEEEB6}">
      <dgm:prSet/>
      <dgm:spPr/>
      <dgm:t>
        <a:bodyPr/>
        <a:lstStyle/>
        <a:p>
          <a:endParaRPr lang="en-US"/>
        </a:p>
      </dgm:t>
    </dgm:pt>
    <dgm:pt modelId="{02F93CE8-3FE2-4EAF-8638-A2A9FBDD6964}" type="sibTrans" cxnId="{B3303CAD-CB6B-4A32-8E82-49C0FCAEEEB6}">
      <dgm:prSet/>
      <dgm:spPr/>
      <dgm:t>
        <a:bodyPr/>
        <a:lstStyle/>
        <a:p>
          <a:endParaRPr lang="en-US"/>
        </a:p>
      </dgm:t>
    </dgm:pt>
    <dgm:pt modelId="{4A5EA6AF-FCEE-40A8-B3EB-339C60E58E2C}">
      <dgm:prSet phldrT="[Text]" custT="1"/>
      <dgm:spPr/>
      <dgm:t>
        <a:bodyPr/>
        <a:lstStyle/>
        <a:p>
          <a:r>
            <a:rPr lang="en-US" sz="1600" dirty="0"/>
            <a:t>Year 1: Establish TLCs with focus on: 1) Suicide Prevention &amp; 2)</a:t>
          </a:r>
        </a:p>
      </dgm:t>
    </dgm:pt>
    <dgm:pt modelId="{13C56451-4DF2-44D0-9C68-C56ECCDB19EB}" type="parTrans" cxnId="{945069C2-8F82-4CE5-A355-791FECD1E98E}">
      <dgm:prSet/>
      <dgm:spPr/>
      <dgm:t>
        <a:bodyPr/>
        <a:lstStyle/>
        <a:p>
          <a:endParaRPr lang="en-US"/>
        </a:p>
      </dgm:t>
    </dgm:pt>
    <dgm:pt modelId="{9BC01D28-1A25-43EC-A8BD-28667FC88A23}" type="sibTrans" cxnId="{945069C2-8F82-4CE5-A355-791FECD1E98E}">
      <dgm:prSet/>
      <dgm:spPr/>
      <dgm:t>
        <a:bodyPr/>
        <a:lstStyle/>
        <a:p>
          <a:endParaRPr lang="en-US"/>
        </a:p>
      </dgm:t>
    </dgm:pt>
    <dgm:pt modelId="{51D49161-8102-4D66-A3BA-AA167CBF6102}">
      <dgm:prSet phldrT="[Text]" custT="1"/>
      <dgm:spPr/>
      <dgm:t>
        <a:bodyPr/>
        <a:lstStyle/>
        <a:p>
          <a:r>
            <a:rPr lang="en-US" sz="1400" dirty="0"/>
            <a:t>Establish guiding principles for recovery-oriented, person-centered, trauma-informed, and culturally-competent care</a:t>
          </a:r>
        </a:p>
      </dgm:t>
    </dgm:pt>
    <dgm:pt modelId="{4705F6D9-FDC7-45A0-A7F5-28DC411F9836}" type="parTrans" cxnId="{46D01B3C-3416-4897-9F6C-4003042B957F}">
      <dgm:prSet/>
      <dgm:spPr/>
      <dgm:t>
        <a:bodyPr/>
        <a:lstStyle/>
        <a:p>
          <a:endParaRPr lang="en-US"/>
        </a:p>
      </dgm:t>
    </dgm:pt>
    <dgm:pt modelId="{B7DEC757-7C82-45CD-B0F0-56B968748797}" type="sibTrans" cxnId="{46D01B3C-3416-4897-9F6C-4003042B957F}">
      <dgm:prSet/>
      <dgm:spPr/>
      <dgm:t>
        <a:bodyPr/>
        <a:lstStyle/>
        <a:p>
          <a:endParaRPr lang="en-US"/>
        </a:p>
      </dgm:t>
    </dgm:pt>
    <dgm:pt modelId="{D1901A38-3B5F-44C7-91D5-C5FC039E5291}">
      <dgm:prSet phldrT="[Text]" custT="1"/>
      <dgm:spPr/>
      <dgm:t>
        <a:bodyPr/>
        <a:lstStyle/>
        <a:p>
          <a:r>
            <a:rPr lang="en-US" sz="1600" dirty="0"/>
            <a:t>Work with TLCs to ensure broad reach</a:t>
          </a:r>
        </a:p>
      </dgm:t>
    </dgm:pt>
    <dgm:pt modelId="{ADA9641E-108E-4201-9154-3F714B2A8ADA}" type="parTrans" cxnId="{9A7DD230-163B-463C-B118-BC735DC3DFEE}">
      <dgm:prSet/>
      <dgm:spPr/>
      <dgm:t>
        <a:bodyPr/>
        <a:lstStyle/>
        <a:p>
          <a:endParaRPr lang="en-US"/>
        </a:p>
      </dgm:t>
    </dgm:pt>
    <dgm:pt modelId="{6FCDAA86-51BF-4675-B273-FA9071DAFA55}" type="sibTrans" cxnId="{9A7DD230-163B-463C-B118-BC735DC3DFEE}">
      <dgm:prSet/>
      <dgm:spPr/>
      <dgm:t>
        <a:bodyPr/>
        <a:lstStyle/>
        <a:p>
          <a:endParaRPr lang="en-US"/>
        </a:p>
      </dgm:t>
    </dgm:pt>
    <dgm:pt modelId="{8D8E2B70-3BBD-4F15-BF9F-A562DD3B4621}">
      <dgm:prSet phldrT="[Text]" custT="1"/>
      <dgm:spPr/>
      <dgm:t>
        <a:bodyPr/>
        <a:lstStyle/>
        <a:p>
          <a:r>
            <a:rPr lang="en-US" sz="1600"/>
            <a:t>Develop Communications and Marketing Plan</a:t>
          </a:r>
          <a:endParaRPr lang="en-US" sz="1600" dirty="0"/>
        </a:p>
      </dgm:t>
    </dgm:pt>
    <dgm:pt modelId="{6F8FDD2A-F9E5-4DB4-8CF4-D3FF85745C54}" type="parTrans" cxnId="{99A18CCF-DAF8-409A-9C21-95A71EEB5E11}">
      <dgm:prSet/>
      <dgm:spPr/>
      <dgm:t>
        <a:bodyPr/>
        <a:lstStyle/>
        <a:p>
          <a:endParaRPr lang="en-US"/>
        </a:p>
      </dgm:t>
    </dgm:pt>
    <dgm:pt modelId="{45035C49-B194-46F7-A4CD-6C0ECAFA3790}" type="sibTrans" cxnId="{99A18CCF-DAF8-409A-9C21-95A71EEB5E11}">
      <dgm:prSet/>
      <dgm:spPr/>
      <dgm:t>
        <a:bodyPr/>
        <a:lstStyle/>
        <a:p>
          <a:endParaRPr lang="en-US"/>
        </a:p>
      </dgm:t>
    </dgm:pt>
    <dgm:pt modelId="{CC9811C7-DF8B-4E94-BB7A-AAA658D4E6E4}" type="pres">
      <dgm:prSet presAssocID="{CCACA34B-4DCF-436C-B018-B44DD2ED21D2}" presName="diagram" presStyleCnt="0">
        <dgm:presLayoutVars>
          <dgm:chPref val="1"/>
          <dgm:dir/>
          <dgm:animOne val="branch"/>
          <dgm:animLvl val="lvl"/>
          <dgm:resizeHandles/>
        </dgm:presLayoutVars>
      </dgm:prSet>
      <dgm:spPr/>
    </dgm:pt>
    <dgm:pt modelId="{DB21B7A2-D016-4069-BEEE-EC7240AE5775}" type="pres">
      <dgm:prSet presAssocID="{C14101E6-1128-44C0-A102-1D783942C734}" presName="root" presStyleCnt="0"/>
      <dgm:spPr/>
    </dgm:pt>
    <dgm:pt modelId="{1119AB34-F802-4915-AEF7-935CD406FEB0}" type="pres">
      <dgm:prSet presAssocID="{C14101E6-1128-44C0-A102-1D783942C734}" presName="rootComposite" presStyleCnt="0"/>
      <dgm:spPr/>
    </dgm:pt>
    <dgm:pt modelId="{E58F237C-8C2E-4F92-A431-1E8365342EFD}" type="pres">
      <dgm:prSet presAssocID="{C14101E6-1128-44C0-A102-1D783942C734}" presName="rootText" presStyleLbl="node1" presStyleIdx="0" presStyleCnt="4" custScaleY="174516"/>
      <dgm:spPr/>
    </dgm:pt>
    <dgm:pt modelId="{137F2A54-656E-4079-9B0F-05317AB72992}" type="pres">
      <dgm:prSet presAssocID="{C14101E6-1128-44C0-A102-1D783942C734}" presName="rootConnector" presStyleLbl="node1" presStyleIdx="0" presStyleCnt="4"/>
      <dgm:spPr/>
    </dgm:pt>
    <dgm:pt modelId="{EA53F1B1-FEA2-49B2-BD48-67A60F6FE527}" type="pres">
      <dgm:prSet presAssocID="{C14101E6-1128-44C0-A102-1D783942C734}" presName="childShape" presStyleCnt="0"/>
      <dgm:spPr/>
    </dgm:pt>
    <dgm:pt modelId="{84BA4CDB-7EDF-409A-9E85-2D92ED475F9C}" type="pres">
      <dgm:prSet presAssocID="{C7F6D7D6-4CC2-450F-A0A1-71883C627F02}" presName="Name13" presStyleLbl="parChTrans1D2" presStyleIdx="0" presStyleCnt="12"/>
      <dgm:spPr/>
    </dgm:pt>
    <dgm:pt modelId="{0461CB6C-AFDA-4C5D-9F7D-D3359BA9F87D}" type="pres">
      <dgm:prSet presAssocID="{427FE64A-D17F-469A-9A75-24BFAC23C2B7}" presName="childText" presStyleLbl="bgAcc1" presStyleIdx="0" presStyleCnt="12" custScaleX="169468" custScaleY="58507">
        <dgm:presLayoutVars>
          <dgm:bulletEnabled val="1"/>
        </dgm:presLayoutVars>
      </dgm:prSet>
      <dgm:spPr/>
    </dgm:pt>
    <dgm:pt modelId="{1FD13A2E-5516-4933-AA7F-A0AD73795789}" type="pres">
      <dgm:prSet presAssocID="{F1EFF5BB-F4CB-4097-8CE2-B013E77DB6DA}" presName="Name13" presStyleLbl="parChTrans1D2" presStyleIdx="1" presStyleCnt="12"/>
      <dgm:spPr/>
    </dgm:pt>
    <dgm:pt modelId="{8A8D66B6-082A-4E94-AF5A-5554D929EA67}" type="pres">
      <dgm:prSet presAssocID="{E22BD4B5-4919-47BC-B177-763EFAAD7842}" presName="childText" presStyleLbl="bgAcc1" presStyleIdx="1" presStyleCnt="12" custScaleX="152426" custScaleY="123684">
        <dgm:presLayoutVars>
          <dgm:bulletEnabled val="1"/>
        </dgm:presLayoutVars>
      </dgm:prSet>
      <dgm:spPr/>
    </dgm:pt>
    <dgm:pt modelId="{019428A0-0DBF-4503-9F01-F4B3DB115E52}" type="pres">
      <dgm:prSet presAssocID="{4705F6D9-FDC7-45A0-A7F5-28DC411F9836}" presName="Name13" presStyleLbl="parChTrans1D2" presStyleIdx="2" presStyleCnt="12"/>
      <dgm:spPr/>
    </dgm:pt>
    <dgm:pt modelId="{6E0695D7-CB7A-4E68-8458-A6E8B5CA37EB}" type="pres">
      <dgm:prSet presAssocID="{51D49161-8102-4D66-A3BA-AA167CBF6102}" presName="childText" presStyleLbl="bgAcc1" presStyleIdx="2" presStyleCnt="12" custScaleX="166545" custScaleY="229343">
        <dgm:presLayoutVars>
          <dgm:bulletEnabled val="1"/>
        </dgm:presLayoutVars>
      </dgm:prSet>
      <dgm:spPr/>
    </dgm:pt>
    <dgm:pt modelId="{927A51B0-591F-437D-9053-10A08D96F1DA}" type="pres">
      <dgm:prSet presAssocID="{C681CCE4-2AB1-4619-95C3-7D6A8D231EFB}" presName="Name13" presStyleLbl="parChTrans1D2" presStyleIdx="3" presStyleCnt="12"/>
      <dgm:spPr/>
    </dgm:pt>
    <dgm:pt modelId="{BD6BD52F-0CED-4599-A495-6E95A3C07AAB}" type="pres">
      <dgm:prSet presAssocID="{B2AAF2F1-F570-417D-8FA5-D93E99418658}" presName="childText" presStyleLbl="bgAcc1" presStyleIdx="3" presStyleCnt="12" custScaleX="184635" custScaleY="61843">
        <dgm:presLayoutVars>
          <dgm:bulletEnabled val="1"/>
        </dgm:presLayoutVars>
      </dgm:prSet>
      <dgm:spPr/>
    </dgm:pt>
    <dgm:pt modelId="{4213D0BD-6931-49F6-84B7-52F88B8AE80B}" type="pres">
      <dgm:prSet presAssocID="{D5F62D2D-EC43-4786-905B-A5DF88783BBA}" presName="root" presStyleCnt="0"/>
      <dgm:spPr/>
    </dgm:pt>
    <dgm:pt modelId="{A8FBF078-F737-4FD9-ABFC-3D7A031FE723}" type="pres">
      <dgm:prSet presAssocID="{D5F62D2D-EC43-4786-905B-A5DF88783BBA}" presName="rootComposite" presStyleCnt="0"/>
      <dgm:spPr/>
    </dgm:pt>
    <dgm:pt modelId="{8B43954A-4168-4926-A100-0A3939B0C5D2}" type="pres">
      <dgm:prSet presAssocID="{D5F62D2D-EC43-4786-905B-A5DF88783BBA}" presName="rootText" presStyleLbl="node1" presStyleIdx="1" presStyleCnt="4" custScaleX="128189" custScaleY="241884" custLinFactNeighborY="-8320"/>
      <dgm:spPr/>
    </dgm:pt>
    <dgm:pt modelId="{B68A2B98-B68E-4F60-9972-EA6E4E159EAA}" type="pres">
      <dgm:prSet presAssocID="{D5F62D2D-EC43-4786-905B-A5DF88783BBA}" presName="rootConnector" presStyleLbl="node1" presStyleIdx="1" presStyleCnt="4"/>
      <dgm:spPr/>
    </dgm:pt>
    <dgm:pt modelId="{5F616DF1-F534-4B89-8311-51205C3F7389}" type="pres">
      <dgm:prSet presAssocID="{D5F62D2D-EC43-4786-905B-A5DF88783BBA}" presName="childShape" presStyleCnt="0"/>
      <dgm:spPr/>
    </dgm:pt>
    <dgm:pt modelId="{472A113A-57E8-4238-ACF4-BC23F9C028C6}" type="pres">
      <dgm:prSet presAssocID="{3B069BD9-2CD9-4003-B70A-6CC63CEE3F51}" presName="Name13" presStyleLbl="parChTrans1D2" presStyleIdx="4" presStyleCnt="12"/>
      <dgm:spPr/>
    </dgm:pt>
    <dgm:pt modelId="{D30A70E3-82BC-4C5C-A451-A5143968F08A}" type="pres">
      <dgm:prSet presAssocID="{8DAEE959-3219-44CD-966D-A8C8487C5155}" presName="childText" presStyleLbl="bgAcc1" presStyleIdx="4" presStyleCnt="12" custScaleX="130405">
        <dgm:presLayoutVars>
          <dgm:bulletEnabled val="1"/>
        </dgm:presLayoutVars>
      </dgm:prSet>
      <dgm:spPr/>
    </dgm:pt>
    <dgm:pt modelId="{55AFFAB5-ACC3-4218-950F-9E1F32B7BDCB}" type="pres">
      <dgm:prSet presAssocID="{6882B5BE-2A1E-46C4-9079-4AB38AC61641}" presName="Name13" presStyleLbl="parChTrans1D2" presStyleIdx="5" presStyleCnt="12"/>
      <dgm:spPr/>
    </dgm:pt>
    <dgm:pt modelId="{07F3F4A5-4544-48B9-9E4B-73FBF4F82179}" type="pres">
      <dgm:prSet presAssocID="{0ABAA077-48F4-41AC-81B7-B87575082214}" presName="childText" presStyleLbl="bgAcc1" presStyleIdx="5" presStyleCnt="12" custScaleX="123227" custScaleY="55343">
        <dgm:presLayoutVars>
          <dgm:bulletEnabled val="1"/>
        </dgm:presLayoutVars>
      </dgm:prSet>
      <dgm:spPr/>
    </dgm:pt>
    <dgm:pt modelId="{4D3BAE70-6529-432A-8FDA-E004791B4644}" type="pres">
      <dgm:prSet presAssocID="{4AEC3B05-6613-4D73-86A3-276F608083C4}" presName="Name13" presStyleLbl="parChTrans1D2" presStyleIdx="6" presStyleCnt="12"/>
      <dgm:spPr/>
    </dgm:pt>
    <dgm:pt modelId="{74CDED4E-C3EA-43CC-9386-A62115A609EC}" type="pres">
      <dgm:prSet presAssocID="{E957B6F0-2456-46EC-B0EC-70C5BC2644E7}" presName="childText" presStyleLbl="bgAcc1" presStyleIdx="6" presStyleCnt="12" custScaleX="139163" custScaleY="185375">
        <dgm:presLayoutVars>
          <dgm:bulletEnabled val="1"/>
        </dgm:presLayoutVars>
      </dgm:prSet>
      <dgm:spPr/>
    </dgm:pt>
    <dgm:pt modelId="{9C06B5A5-403D-470B-8C4A-A18E129EAE6A}" type="pres">
      <dgm:prSet presAssocID="{6F8FDD2A-F9E5-4DB4-8CF4-D3FF85745C54}" presName="Name13" presStyleLbl="parChTrans1D2" presStyleIdx="7" presStyleCnt="12"/>
      <dgm:spPr/>
    </dgm:pt>
    <dgm:pt modelId="{F436DEDF-5876-4EF0-B660-B39018145889}" type="pres">
      <dgm:prSet presAssocID="{8D8E2B70-3BBD-4F15-BF9F-A562DD3B4621}" presName="childText" presStyleLbl="bgAcc1" presStyleIdx="7" presStyleCnt="12" custScaleX="156070" custScaleY="132415">
        <dgm:presLayoutVars>
          <dgm:bulletEnabled val="1"/>
        </dgm:presLayoutVars>
      </dgm:prSet>
      <dgm:spPr/>
    </dgm:pt>
    <dgm:pt modelId="{DCE2205A-C6F8-456B-B9AC-67F667098A6B}" type="pres">
      <dgm:prSet presAssocID="{A30B84EF-4CE7-41CB-BDF4-6CA33142EDA7}" presName="root" presStyleCnt="0"/>
      <dgm:spPr/>
    </dgm:pt>
    <dgm:pt modelId="{22782844-558E-4E01-B6E2-6E3CE077E4AA}" type="pres">
      <dgm:prSet presAssocID="{A30B84EF-4CE7-41CB-BDF4-6CA33142EDA7}" presName="rootComposite" presStyleCnt="0"/>
      <dgm:spPr/>
    </dgm:pt>
    <dgm:pt modelId="{89DA1CBB-68C4-4ED3-9B7B-B72009D16B84}" type="pres">
      <dgm:prSet presAssocID="{A30B84EF-4CE7-41CB-BDF4-6CA33142EDA7}" presName="rootText" presStyleLbl="node1" presStyleIdx="2" presStyleCnt="4" custScaleX="150430" custScaleY="237857"/>
      <dgm:spPr/>
    </dgm:pt>
    <dgm:pt modelId="{F89F2D0B-EAA4-474F-9F9B-39F545C065CE}" type="pres">
      <dgm:prSet presAssocID="{A30B84EF-4CE7-41CB-BDF4-6CA33142EDA7}" presName="rootConnector" presStyleLbl="node1" presStyleIdx="2" presStyleCnt="4"/>
      <dgm:spPr/>
    </dgm:pt>
    <dgm:pt modelId="{F3C9BA73-0915-490A-BFC2-683DA925629E}" type="pres">
      <dgm:prSet presAssocID="{A30B84EF-4CE7-41CB-BDF4-6CA33142EDA7}" presName="childShape" presStyleCnt="0"/>
      <dgm:spPr/>
    </dgm:pt>
    <dgm:pt modelId="{CC8C6384-E152-4710-84F7-D376849E6664}" type="pres">
      <dgm:prSet presAssocID="{34887063-8F97-44F1-BD38-99EE4A41890F}" presName="Name13" presStyleLbl="parChTrans1D2" presStyleIdx="8" presStyleCnt="12"/>
      <dgm:spPr/>
    </dgm:pt>
    <dgm:pt modelId="{B9DB9157-53B3-4B60-A61F-CAB101FD061A}" type="pres">
      <dgm:prSet presAssocID="{9C5F5B4F-14AC-46D8-B716-0DBE20677F07}" presName="childText" presStyleLbl="bgAcc1" presStyleIdx="8" presStyleCnt="12" custScaleX="160481" custScaleY="138724" custLinFactNeighborY="4181">
        <dgm:presLayoutVars>
          <dgm:bulletEnabled val="1"/>
        </dgm:presLayoutVars>
      </dgm:prSet>
      <dgm:spPr/>
    </dgm:pt>
    <dgm:pt modelId="{3B98F354-6CA6-4B0A-9D93-C022F27E0ED2}" type="pres">
      <dgm:prSet presAssocID="{B8479F4C-96B3-42C9-B861-DA6B7CE6A024}" presName="Name13" presStyleLbl="parChTrans1D2" presStyleIdx="9" presStyleCnt="12"/>
      <dgm:spPr/>
    </dgm:pt>
    <dgm:pt modelId="{96956151-677C-430E-968F-4FA8807E1266}" type="pres">
      <dgm:prSet presAssocID="{571E95D6-BC58-47B1-952B-A260B2ED5372}" presName="childText" presStyleLbl="bgAcc1" presStyleIdx="9" presStyleCnt="12" custScaleX="164150" custScaleY="179825">
        <dgm:presLayoutVars>
          <dgm:bulletEnabled val="1"/>
        </dgm:presLayoutVars>
      </dgm:prSet>
      <dgm:spPr/>
    </dgm:pt>
    <dgm:pt modelId="{29982505-264F-4C69-9BD1-EF0C789AB640}" type="pres">
      <dgm:prSet presAssocID="{D4D08B59-7D77-483B-BEDF-E32CB1FCB30A}" presName="root" presStyleCnt="0"/>
      <dgm:spPr/>
    </dgm:pt>
    <dgm:pt modelId="{C780577F-986E-4797-9181-B9648DD1B752}" type="pres">
      <dgm:prSet presAssocID="{D4D08B59-7D77-483B-BEDF-E32CB1FCB30A}" presName="rootComposite" presStyleCnt="0"/>
      <dgm:spPr/>
    </dgm:pt>
    <dgm:pt modelId="{DA062C13-909A-412D-8C78-3E938FCD52C7}" type="pres">
      <dgm:prSet presAssocID="{D4D08B59-7D77-483B-BEDF-E32CB1FCB30A}" presName="rootText" presStyleLbl="node1" presStyleIdx="3" presStyleCnt="4" custScaleX="126921" custScaleY="167451"/>
      <dgm:spPr/>
    </dgm:pt>
    <dgm:pt modelId="{ECDA6544-75DD-4047-BEAA-5D28E993F5B2}" type="pres">
      <dgm:prSet presAssocID="{D4D08B59-7D77-483B-BEDF-E32CB1FCB30A}" presName="rootConnector" presStyleLbl="node1" presStyleIdx="3" presStyleCnt="4"/>
      <dgm:spPr/>
    </dgm:pt>
    <dgm:pt modelId="{1BF222A3-9DF9-48B1-A3F0-B64AEBD2504D}" type="pres">
      <dgm:prSet presAssocID="{D4D08B59-7D77-483B-BEDF-E32CB1FCB30A}" presName="childShape" presStyleCnt="0"/>
      <dgm:spPr/>
    </dgm:pt>
    <dgm:pt modelId="{2A07394C-E1A5-46CF-9636-6A21F3AE292D}" type="pres">
      <dgm:prSet presAssocID="{13C56451-4DF2-44D0-9C68-C56ECCDB19EB}" presName="Name13" presStyleLbl="parChTrans1D2" presStyleIdx="10" presStyleCnt="12"/>
      <dgm:spPr/>
    </dgm:pt>
    <dgm:pt modelId="{7BE62059-B46E-44B4-BE39-1DD4534E34B6}" type="pres">
      <dgm:prSet presAssocID="{4A5EA6AF-FCEE-40A8-B3EB-339C60E58E2C}" presName="childText" presStyleLbl="bgAcc1" presStyleIdx="10" presStyleCnt="12" custScaleX="144383" custScaleY="169254">
        <dgm:presLayoutVars>
          <dgm:bulletEnabled val="1"/>
        </dgm:presLayoutVars>
      </dgm:prSet>
      <dgm:spPr/>
    </dgm:pt>
    <dgm:pt modelId="{13C201E7-35CF-449F-902F-F7D8A714A63B}" type="pres">
      <dgm:prSet presAssocID="{ADA9641E-108E-4201-9154-3F714B2A8ADA}" presName="Name13" presStyleLbl="parChTrans1D2" presStyleIdx="11" presStyleCnt="12"/>
      <dgm:spPr/>
    </dgm:pt>
    <dgm:pt modelId="{9D945ED8-3E99-4312-928A-A00875B7ED48}" type="pres">
      <dgm:prSet presAssocID="{D1901A38-3B5F-44C7-91D5-C5FC039E5291}" presName="childText" presStyleLbl="bgAcc1" presStyleIdx="11" presStyleCnt="12" custScaleX="139991">
        <dgm:presLayoutVars>
          <dgm:bulletEnabled val="1"/>
        </dgm:presLayoutVars>
      </dgm:prSet>
      <dgm:spPr/>
    </dgm:pt>
  </dgm:ptLst>
  <dgm:cxnLst>
    <dgm:cxn modelId="{F6197902-F11F-46B4-9E07-8ADFB02010CB}" type="presOf" srcId="{CCACA34B-4DCF-436C-B018-B44DD2ED21D2}" destId="{CC9811C7-DF8B-4E94-BB7A-AAA658D4E6E4}" srcOrd="0" destOrd="0" presId="urn:microsoft.com/office/officeart/2005/8/layout/hierarchy3"/>
    <dgm:cxn modelId="{88E54F07-750F-479C-8CA5-89486FA5C17B}" srcId="{C14101E6-1128-44C0-A102-1D783942C734}" destId="{E22BD4B5-4919-47BC-B177-763EFAAD7842}" srcOrd="1" destOrd="0" parTransId="{F1EFF5BB-F4CB-4097-8CE2-B013E77DB6DA}" sibTransId="{6F3CA5DF-DF79-4F6E-8F3B-86272E014E6E}"/>
    <dgm:cxn modelId="{3004A30F-5429-4FED-8AE8-BA765E39FA8A}" type="presOf" srcId="{C14101E6-1128-44C0-A102-1D783942C734}" destId="{E58F237C-8C2E-4F92-A431-1E8365342EFD}" srcOrd="0" destOrd="0" presId="urn:microsoft.com/office/officeart/2005/8/layout/hierarchy3"/>
    <dgm:cxn modelId="{7041132B-F8A3-4B9F-A8F3-5C129A2F4BB2}" srcId="{CCACA34B-4DCF-436C-B018-B44DD2ED21D2}" destId="{D4D08B59-7D77-483B-BEDF-E32CB1FCB30A}" srcOrd="3" destOrd="0" parTransId="{5351698E-B54D-425A-BE6B-BB92136A5860}" sibTransId="{A83B0E30-4D11-46ED-9549-19AAD9EE86EA}"/>
    <dgm:cxn modelId="{9A7DD230-163B-463C-B118-BC735DC3DFEE}" srcId="{D4D08B59-7D77-483B-BEDF-E32CB1FCB30A}" destId="{D1901A38-3B5F-44C7-91D5-C5FC039E5291}" srcOrd="1" destOrd="0" parTransId="{ADA9641E-108E-4201-9154-3F714B2A8ADA}" sibTransId="{6FCDAA86-51BF-4675-B273-FA9071DAFA55}"/>
    <dgm:cxn modelId="{46D01B3C-3416-4897-9F6C-4003042B957F}" srcId="{C14101E6-1128-44C0-A102-1D783942C734}" destId="{51D49161-8102-4D66-A3BA-AA167CBF6102}" srcOrd="2" destOrd="0" parTransId="{4705F6D9-FDC7-45A0-A7F5-28DC411F9836}" sibTransId="{B7DEC757-7C82-45CD-B0F0-56B968748797}"/>
    <dgm:cxn modelId="{5625803D-C61D-4CF2-A8A6-62A7519C74DB}" type="presOf" srcId="{3B069BD9-2CD9-4003-B70A-6CC63CEE3F51}" destId="{472A113A-57E8-4238-ACF4-BC23F9C028C6}" srcOrd="0" destOrd="0" presId="urn:microsoft.com/office/officeart/2005/8/layout/hierarchy3"/>
    <dgm:cxn modelId="{3D64193E-6532-49A8-ABB3-3A16DB279F68}" type="presOf" srcId="{51D49161-8102-4D66-A3BA-AA167CBF6102}" destId="{6E0695D7-CB7A-4E68-8458-A6E8B5CA37EB}" srcOrd="0" destOrd="0" presId="urn:microsoft.com/office/officeart/2005/8/layout/hierarchy3"/>
    <dgm:cxn modelId="{AB5D1A3F-03BD-4A4C-B6F6-A85AE27D9E3E}" srcId="{D5F62D2D-EC43-4786-905B-A5DF88783BBA}" destId="{8DAEE959-3219-44CD-966D-A8C8487C5155}" srcOrd="0" destOrd="0" parTransId="{3B069BD9-2CD9-4003-B70A-6CC63CEE3F51}" sibTransId="{7D0B3205-DE69-4D22-A3F7-0063EFCCD2B2}"/>
    <dgm:cxn modelId="{6F9F5540-DA0E-44DF-A1A5-7ADCA3B31DA8}" type="presOf" srcId="{4A5EA6AF-FCEE-40A8-B3EB-339C60E58E2C}" destId="{7BE62059-B46E-44B4-BE39-1DD4534E34B6}" srcOrd="0" destOrd="0" presId="urn:microsoft.com/office/officeart/2005/8/layout/hierarchy3"/>
    <dgm:cxn modelId="{DEE1DF42-80E0-49C8-BCD0-4F1E1737662A}" type="presOf" srcId="{D1901A38-3B5F-44C7-91D5-C5FC039E5291}" destId="{9D945ED8-3E99-4312-928A-A00875B7ED48}" srcOrd="0" destOrd="0" presId="urn:microsoft.com/office/officeart/2005/8/layout/hierarchy3"/>
    <dgm:cxn modelId="{7520B343-12F2-4A66-86E5-E97D96519082}" type="presOf" srcId="{34887063-8F97-44F1-BD38-99EE4A41890F}" destId="{CC8C6384-E152-4710-84F7-D376849E6664}" srcOrd="0" destOrd="0" presId="urn:microsoft.com/office/officeart/2005/8/layout/hierarchy3"/>
    <dgm:cxn modelId="{4E96F74A-D4ED-4EEE-B1A2-1980BA822978}" type="presOf" srcId="{4705F6D9-FDC7-45A0-A7F5-28DC411F9836}" destId="{019428A0-0DBF-4503-9F01-F4B3DB115E52}" srcOrd="0" destOrd="0" presId="urn:microsoft.com/office/officeart/2005/8/layout/hierarchy3"/>
    <dgm:cxn modelId="{73BCA150-0EA3-4299-853B-C72F41E60EBE}" type="presOf" srcId="{F1EFF5BB-F4CB-4097-8CE2-B013E77DB6DA}" destId="{1FD13A2E-5516-4933-AA7F-A0AD73795789}" srcOrd="0" destOrd="0" presId="urn:microsoft.com/office/officeart/2005/8/layout/hierarchy3"/>
    <dgm:cxn modelId="{194D3D54-085C-44F2-BE89-0E757D330FC1}" type="presOf" srcId="{D4D08B59-7D77-483B-BEDF-E32CB1FCB30A}" destId="{ECDA6544-75DD-4047-BEAA-5D28E993F5B2}" srcOrd="1" destOrd="0" presId="urn:microsoft.com/office/officeart/2005/8/layout/hierarchy3"/>
    <dgm:cxn modelId="{32575755-1D6E-425D-89AD-BA66B50F4676}" type="presOf" srcId="{D5F62D2D-EC43-4786-905B-A5DF88783BBA}" destId="{B68A2B98-B68E-4F60-9972-EA6E4E159EAA}" srcOrd="1" destOrd="0" presId="urn:microsoft.com/office/officeart/2005/8/layout/hierarchy3"/>
    <dgm:cxn modelId="{03968556-3CB1-4EB9-A09E-271230C43F04}" type="presOf" srcId="{C7F6D7D6-4CC2-450F-A0A1-71883C627F02}" destId="{84BA4CDB-7EDF-409A-9E85-2D92ED475F9C}" srcOrd="0" destOrd="0" presId="urn:microsoft.com/office/officeart/2005/8/layout/hierarchy3"/>
    <dgm:cxn modelId="{104DA566-6557-4E4A-A93E-BE8258B278A6}" type="presOf" srcId="{B2AAF2F1-F570-417D-8FA5-D93E99418658}" destId="{BD6BD52F-0CED-4599-A495-6E95A3C07AAB}" srcOrd="0" destOrd="0" presId="urn:microsoft.com/office/officeart/2005/8/layout/hierarchy3"/>
    <dgm:cxn modelId="{0F2BBD66-E53B-4DF3-BF41-384B55CF128D}" srcId="{C14101E6-1128-44C0-A102-1D783942C734}" destId="{427FE64A-D17F-469A-9A75-24BFAC23C2B7}" srcOrd="0" destOrd="0" parTransId="{C7F6D7D6-4CC2-450F-A0A1-71883C627F02}" sibTransId="{A7119AFA-E820-45D3-87D7-0AE6F9BB0F6C}"/>
    <dgm:cxn modelId="{A4BBE368-0FB0-40FE-B5EA-74C3A9A5F63C}" type="presOf" srcId="{A30B84EF-4CE7-41CB-BDF4-6CA33142EDA7}" destId="{F89F2D0B-EAA4-474F-9F9B-39F545C065CE}" srcOrd="1" destOrd="0" presId="urn:microsoft.com/office/officeart/2005/8/layout/hierarchy3"/>
    <dgm:cxn modelId="{C31B1269-9605-43C8-85AD-ACD208F38FC6}" type="presOf" srcId="{C14101E6-1128-44C0-A102-1D783942C734}" destId="{137F2A54-656E-4079-9B0F-05317AB72992}" srcOrd="1" destOrd="0" presId="urn:microsoft.com/office/officeart/2005/8/layout/hierarchy3"/>
    <dgm:cxn modelId="{DE4D9674-D3F4-4B21-93D7-853E16CC3F25}" srcId="{A30B84EF-4CE7-41CB-BDF4-6CA33142EDA7}" destId="{9C5F5B4F-14AC-46D8-B716-0DBE20677F07}" srcOrd="0" destOrd="0" parTransId="{34887063-8F97-44F1-BD38-99EE4A41890F}" sibTransId="{26B2B40B-C5EF-4111-B85B-74C8A3EF9A33}"/>
    <dgm:cxn modelId="{2B0D5777-FDC1-4E9A-BE1A-70AA1910876D}" type="presOf" srcId="{427FE64A-D17F-469A-9A75-24BFAC23C2B7}" destId="{0461CB6C-AFDA-4C5D-9F7D-D3359BA9F87D}" srcOrd="0" destOrd="0" presId="urn:microsoft.com/office/officeart/2005/8/layout/hierarchy3"/>
    <dgm:cxn modelId="{C8BEC277-FF66-4DBF-A6FC-3107CD28B492}" type="presOf" srcId="{13C56451-4DF2-44D0-9C68-C56ECCDB19EB}" destId="{2A07394C-E1A5-46CF-9636-6A21F3AE292D}" srcOrd="0" destOrd="0" presId="urn:microsoft.com/office/officeart/2005/8/layout/hierarchy3"/>
    <dgm:cxn modelId="{88DC9778-85FC-450D-846C-7FD95AD70331}" type="presOf" srcId="{8DAEE959-3219-44CD-966D-A8C8487C5155}" destId="{D30A70E3-82BC-4C5C-A451-A5143968F08A}" srcOrd="0" destOrd="0" presId="urn:microsoft.com/office/officeart/2005/8/layout/hierarchy3"/>
    <dgm:cxn modelId="{72ED967B-360E-40B6-8181-453F3E44BF2A}" type="presOf" srcId="{6882B5BE-2A1E-46C4-9079-4AB38AC61641}" destId="{55AFFAB5-ACC3-4218-950F-9E1F32B7BDCB}" srcOrd="0" destOrd="0" presId="urn:microsoft.com/office/officeart/2005/8/layout/hierarchy3"/>
    <dgm:cxn modelId="{37A1517D-EBC9-43CE-BC90-F6B37E80FD2F}" type="presOf" srcId="{6F8FDD2A-F9E5-4DB4-8CF4-D3FF85745C54}" destId="{9C06B5A5-403D-470B-8C4A-A18E129EAE6A}" srcOrd="0" destOrd="0" presId="urn:microsoft.com/office/officeart/2005/8/layout/hierarchy3"/>
    <dgm:cxn modelId="{E2B7C285-E387-4012-9670-3AA83D03ECC1}" srcId="{CCACA34B-4DCF-436C-B018-B44DD2ED21D2}" destId="{C14101E6-1128-44C0-A102-1D783942C734}" srcOrd="0" destOrd="0" parTransId="{3E73F6F8-D73B-46B5-9489-696FB6A9CC17}" sibTransId="{DCFC26A7-6FF6-4DA8-8723-7F9555E8888E}"/>
    <dgm:cxn modelId="{05651186-9A07-44B8-A19A-D53C0DC7DF52}" type="presOf" srcId="{E957B6F0-2456-46EC-B0EC-70C5BC2644E7}" destId="{74CDED4E-C3EA-43CC-9386-A62115A609EC}" srcOrd="0" destOrd="0" presId="urn:microsoft.com/office/officeart/2005/8/layout/hierarchy3"/>
    <dgm:cxn modelId="{D5946E86-5A30-4488-B799-EB8E57132CA1}" srcId="{CCACA34B-4DCF-436C-B018-B44DD2ED21D2}" destId="{D5F62D2D-EC43-4786-905B-A5DF88783BBA}" srcOrd="1" destOrd="0" parTransId="{943EDF7C-AB38-4B3D-AC0D-9B42276A9647}" sibTransId="{319C3474-66AF-4DCF-87FD-B397FBF842C6}"/>
    <dgm:cxn modelId="{37763495-4E84-4331-AA3E-0D39EDE0C110}" type="presOf" srcId="{8D8E2B70-3BBD-4F15-BF9F-A562DD3B4621}" destId="{F436DEDF-5876-4EF0-B660-B39018145889}" srcOrd="0" destOrd="0" presId="urn:microsoft.com/office/officeart/2005/8/layout/hierarchy3"/>
    <dgm:cxn modelId="{76998799-8443-41DD-94D6-A5E5AF866C5D}" srcId="{A30B84EF-4CE7-41CB-BDF4-6CA33142EDA7}" destId="{571E95D6-BC58-47B1-952B-A260B2ED5372}" srcOrd="1" destOrd="0" parTransId="{B8479F4C-96B3-42C9-B861-DA6B7CE6A024}" sibTransId="{DD3E8B60-36AD-4FE0-B1F2-4961786D6144}"/>
    <dgm:cxn modelId="{3155379E-7A11-4A38-A28D-42F2F99E5268}" type="presOf" srcId="{C681CCE4-2AB1-4619-95C3-7D6A8D231EFB}" destId="{927A51B0-591F-437D-9053-10A08D96F1DA}" srcOrd="0" destOrd="0" presId="urn:microsoft.com/office/officeart/2005/8/layout/hierarchy3"/>
    <dgm:cxn modelId="{090D739F-7FEE-4C93-AC5C-6D698770836B}" type="presOf" srcId="{B8479F4C-96B3-42C9-B861-DA6B7CE6A024}" destId="{3B98F354-6CA6-4B0A-9D93-C022F27E0ED2}" srcOrd="0" destOrd="0" presId="urn:microsoft.com/office/officeart/2005/8/layout/hierarchy3"/>
    <dgm:cxn modelId="{EBA4EDA6-A187-4A40-B82B-BE528E06DB7A}" type="presOf" srcId="{571E95D6-BC58-47B1-952B-A260B2ED5372}" destId="{96956151-677C-430E-968F-4FA8807E1266}" srcOrd="0" destOrd="0" presId="urn:microsoft.com/office/officeart/2005/8/layout/hierarchy3"/>
    <dgm:cxn modelId="{F1D190AB-EBA6-46AF-A2EC-DAF5768061E3}" type="presOf" srcId="{D4D08B59-7D77-483B-BEDF-E32CB1FCB30A}" destId="{DA062C13-909A-412D-8C78-3E938FCD52C7}" srcOrd="0" destOrd="0" presId="urn:microsoft.com/office/officeart/2005/8/layout/hierarchy3"/>
    <dgm:cxn modelId="{B3303CAD-CB6B-4A32-8E82-49C0FCAEEEB6}" srcId="{D5F62D2D-EC43-4786-905B-A5DF88783BBA}" destId="{0ABAA077-48F4-41AC-81B7-B87575082214}" srcOrd="1" destOrd="0" parTransId="{6882B5BE-2A1E-46C4-9079-4AB38AC61641}" sibTransId="{02F93CE8-3FE2-4EAF-8638-A2A9FBDD6964}"/>
    <dgm:cxn modelId="{13F660B6-FA1D-4610-B426-C9C10353D396}" type="presOf" srcId="{9C5F5B4F-14AC-46D8-B716-0DBE20677F07}" destId="{B9DB9157-53B3-4B60-A61F-CAB101FD061A}" srcOrd="0" destOrd="0" presId="urn:microsoft.com/office/officeart/2005/8/layout/hierarchy3"/>
    <dgm:cxn modelId="{945069C2-8F82-4CE5-A355-791FECD1E98E}" srcId="{D4D08B59-7D77-483B-BEDF-E32CB1FCB30A}" destId="{4A5EA6AF-FCEE-40A8-B3EB-339C60E58E2C}" srcOrd="0" destOrd="0" parTransId="{13C56451-4DF2-44D0-9C68-C56ECCDB19EB}" sibTransId="{9BC01D28-1A25-43EC-A8BD-28667FC88A23}"/>
    <dgm:cxn modelId="{117DA7C4-F0FA-4B64-9378-1E376F00EF9D}" type="presOf" srcId="{0ABAA077-48F4-41AC-81B7-B87575082214}" destId="{07F3F4A5-4544-48B9-9E4B-73FBF4F82179}" srcOrd="0" destOrd="0" presId="urn:microsoft.com/office/officeart/2005/8/layout/hierarchy3"/>
    <dgm:cxn modelId="{61F956C8-0B02-4217-B569-04FDBD3CD243}" srcId="{D5F62D2D-EC43-4786-905B-A5DF88783BBA}" destId="{E957B6F0-2456-46EC-B0EC-70C5BC2644E7}" srcOrd="2" destOrd="0" parTransId="{4AEC3B05-6613-4D73-86A3-276F608083C4}" sibTransId="{4C33B894-AE41-46C9-B3BF-24603D1CDD03}"/>
    <dgm:cxn modelId="{12AF1DCD-2C52-479B-A66F-29106FBC7EB6}" type="presOf" srcId="{E22BD4B5-4919-47BC-B177-763EFAAD7842}" destId="{8A8D66B6-082A-4E94-AF5A-5554D929EA67}" srcOrd="0" destOrd="0" presId="urn:microsoft.com/office/officeart/2005/8/layout/hierarchy3"/>
    <dgm:cxn modelId="{2B6748CF-112E-457C-B729-788BD6E0E4B7}" srcId="{C14101E6-1128-44C0-A102-1D783942C734}" destId="{B2AAF2F1-F570-417D-8FA5-D93E99418658}" srcOrd="3" destOrd="0" parTransId="{C681CCE4-2AB1-4619-95C3-7D6A8D231EFB}" sibTransId="{0C0B9AA6-31F6-4F45-B9CD-EC0B4FAF3B25}"/>
    <dgm:cxn modelId="{99A18CCF-DAF8-409A-9C21-95A71EEB5E11}" srcId="{D5F62D2D-EC43-4786-905B-A5DF88783BBA}" destId="{8D8E2B70-3BBD-4F15-BF9F-A562DD3B4621}" srcOrd="3" destOrd="0" parTransId="{6F8FDD2A-F9E5-4DB4-8CF4-D3FF85745C54}" sibTransId="{45035C49-B194-46F7-A4CD-6C0ECAFA3790}"/>
    <dgm:cxn modelId="{F8F0C8CF-DA62-4850-A612-26764A28AC1D}" type="presOf" srcId="{4AEC3B05-6613-4D73-86A3-276F608083C4}" destId="{4D3BAE70-6529-432A-8FDA-E004791B4644}" srcOrd="0" destOrd="0" presId="urn:microsoft.com/office/officeart/2005/8/layout/hierarchy3"/>
    <dgm:cxn modelId="{B718ECCF-9262-4D58-82E7-7827F024FF44}" srcId="{CCACA34B-4DCF-436C-B018-B44DD2ED21D2}" destId="{A30B84EF-4CE7-41CB-BDF4-6CA33142EDA7}" srcOrd="2" destOrd="0" parTransId="{16ADD07E-A6E0-47C9-95DD-924C2B687E35}" sibTransId="{829D752C-B563-4D2D-90A2-1FE15A2B47C3}"/>
    <dgm:cxn modelId="{30CF23DC-37D9-4D46-9736-15FEABA8CC31}" type="presOf" srcId="{A30B84EF-4CE7-41CB-BDF4-6CA33142EDA7}" destId="{89DA1CBB-68C4-4ED3-9B7B-B72009D16B84}" srcOrd="0" destOrd="0" presId="urn:microsoft.com/office/officeart/2005/8/layout/hierarchy3"/>
    <dgm:cxn modelId="{5A8F42E2-3459-4215-BE86-ACBBC1049E36}" type="presOf" srcId="{D5F62D2D-EC43-4786-905B-A5DF88783BBA}" destId="{8B43954A-4168-4926-A100-0A3939B0C5D2}" srcOrd="0" destOrd="0" presId="urn:microsoft.com/office/officeart/2005/8/layout/hierarchy3"/>
    <dgm:cxn modelId="{A44A99F2-7E72-4015-8C5C-5ED50B2E252F}" type="presOf" srcId="{ADA9641E-108E-4201-9154-3F714B2A8ADA}" destId="{13C201E7-35CF-449F-902F-F7D8A714A63B}" srcOrd="0" destOrd="0" presId="urn:microsoft.com/office/officeart/2005/8/layout/hierarchy3"/>
    <dgm:cxn modelId="{0D372249-13FE-4536-8841-A1C0F47906FC}" type="presParOf" srcId="{CC9811C7-DF8B-4E94-BB7A-AAA658D4E6E4}" destId="{DB21B7A2-D016-4069-BEEE-EC7240AE5775}" srcOrd="0" destOrd="0" presId="urn:microsoft.com/office/officeart/2005/8/layout/hierarchy3"/>
    <dgm:cxn modelId="{E7BEFEEA-03E6-455D-A474-99E436A101FA}" type="presParOf" srcId="{DB21B7A2-D016-4069-BEEE-EC7240AE5775}" destId="{1119AB34-F802-4915-AEF7-935CD406FEB0}" srcOrd="0" destOrd="0" presId="urn:microsoft.com/office/officeart/2005/8/layout/hierarchy3"/>
    <dgm:cxn modelId="{40D73166-C6DE-429A-98D0-745889B822F9}" type="presParOf" srcId="{1119AB34-F802-4915-AEF7-935CD406FEB0}" destId="{E58F237C-8C2E-4F92-A431-1E8365342EFD}" srcOrd="0" destOrd="0" presId="urn:microsoft.com/office/officeart/2005/8/layout/hierarchy3"/>
    <dgm:cxn modelId="{14E579C0-A23B-412A-878B-59DD8CBC5AA2}" type="presParOf" srcId="{1119AB34-F802-4915-AEF7-935CD406FEB0}" destId="{137F2A54-656E-4079-9B0F-05317AB72992}" srcOrd="1" destOrd="0" presId="urn:microsoft.com/office/officeart/2005/8/layout/hierarchy3"/>
    <dgm:cxn modelId="{D0CB5FC9-43E5-4D74-9E19-609D9DC7C18A}" type="presParOf" srcId="{DB21B7A2-D016-4069-BEEE-EC7240AE5775}" destId="{EA53F1B1-FEA2-49B2-BD48-67A60F6FE527}" srcOrd="1" destOrd="0" presId="urn:microsoft.com/office/officeart/2005/8/layout/hierarchy3"/>
    <dgm:cxn modelId="{DD032E12-B329-4BF6-B638-C76289DF124E}" type="presParOf" srcId="{EA53F1B1-FEA2-49B2-BD48-67A60F6FE527}" destId="{84BA4CDB-7EDF-409A-9E85-2D92ED475F9C}" srcOrd="0" destOrd="0" presId="urn:microsoft.com/office/officeart/2005/8/layout/hierarchy3"/>
    <dgm:cxn modelId="{A44EC8F0-807F-4221-9E15-2AEAADC9BFF8}" type="presParOf" srcId="{EA53F1B1-FEA2-49B2-BD48-67A60F6FE527}" destId="{0461CB6C-AFDA-4C5D-9F7D-D3359BA9F87D}" srcOrd="1" destOrd="0" presId="urn:microsoft.com/office/officeart/2005/8/layout/hierarchy3"/>
    <dgm:cxn modelId="{C158CB92-5D0F-4E7B-8C6D-03E611EECCF2}" type="presParOf" srcId="{EA53F1B1-FEA2-49B2-BD48-67A60F6FE527}" destId="{1FD13A2E-5516-4933-AA7F-A0AD73795789}" srcOrd="2" destOrd="0" presId="urn:microsoft.com/office/officeart/2005/8/layout/hierarchy3"/>
    <dgm:cxn modelId="{74478F28-9D6E-4625-9CA7-4DC3894EEE24}" type="presParOf" srcId="{EA53F1B1-FEA2-49B2-BD48-67A60F6FE527}" destId="{8A8D66B6-082A-4E94-AF5A-5554D929EA67}" srcOrd="3" destOrd="0" presId="urn:microsoft.com/office/officeart/2005/8/layout/hierarchy3"/>
    <dgm:cxn modelId="{0CCEDA39-C680-4ADC-A702-3F1FBF440203}" type="presParOf" srcId="{EA53F1B1-FEA2-49B2-BD48-67A60F6FE527}" destId="{019428A0-0DBF-4503-9F01-F4B3DB115E52}" srcOrd="4" destOrd="0" presId="urn:microsoft.com/office/officeart/2005/8/layout/hierarchy3"/>
    <dgm:cxn modelId="{FBA28E0E-B4CF-4718-825A-EB8A0E33A2E4}" type="presParOf" srcId="{EA53F1B1-FEA2-49B2-BD48-67A60F6FE527}" destId="{6E0695D7-CB7A-4E68-8458-A6E8B5CA37EB}" srcOrd="5" destOrd="0" presId="urn:microsoft.com/office/officeart/2005/8/layout/hierarchy3"/>
    <dgm:cxn modelId="{910704CA-8676-4CCE-9699-89A2CAF05B95}" type="presParOf" srcId="{EA53F1B1-FEA2-49B2-BD48-67A60F6FE527}" destId="{927A51B0-591F-437D-9053-10A08D96F1DA}" srcOrd="6" destOrd="0" presId="urn:microsoft.com/office/officeart/2005/8/layout/hierarchy3"/>
    <dgm:cxn modelId="{3C14759D-59C8-4E35-AE4D-F228BA582B18}" type="presParOf" srcId="{EA53F1B1-FEA2-49B2-BD48-67A60F6FE527}" destId="{BD6BD52F-0CED-4599-A495-6E95A3C07AAB}" srcOrd="7" destOrd="0" presId="urn:microsoft.com/office/officeart/2005/8/layout/hierarchy3"/>
    <dgm:cxn modelId="{244EB00A-EDC5-4DAB-BE89-570E6884F45D}" type="presParOf" srcId="{CC9811C7-DF8B-4E94-BB7A-AAA658D4E6E4}" destId="{4213D0BD-6931-49F6-84B7-52F88B8AE80B}" srcOrd="1" destOrd="0" presId="urn:microsoft.com/office/officeart/2005/8/layout/hierarchy3"/>
    <dgm:cxn modelId="{BF823BB2-B130-4753-A56A-A2B45AF3BD90}" type="presParOf" srcId="{4213D0BD-6931-49F6-84B7-52F88B8AE80B}" destId="{A8FBF078-F737-4FD9-ABFC-3D7A031FE723}" srcOrd="0" destOrd="0" presId="urn:microsoft.com/office/officeart/2005/8/layout/hierarchy3"/>
    <dgm:cxn modelId="{5BFABD64-7934-472A-BF7D-EEE704F65DB9}" type="presParOf" srcId="{A8FBF078-F737-4FD9-ABFC-3D7A031FE723}" destId="{8B43954A-4168-4926-A100-0A3939B0C5D2}" srcOrd="0" destOrd="0" presId="urn:microsoft.com/office/officeart/2005/8/layout/hierarchy3"/>
    <dgm:cxn modelId="{2A34C372-D0C0-43E6-B492-0E8999C61B7D}" type="presParOf" srcId="{A8FBF078-F737-4FD9-ABFC-3D7A031FE723}" destId="{B68A2B98-B68E-4F60-9972-EA6E4E159EAA}" srcOrd="1" destOrd="0" presId="urn:microsoft.com/office/officeart/2005/8/layout/hierarchy3"/>
    <dgm:cxn modelId="{C2613D8B-4125-45A7-9E52-8946AEE0997B}" type="presParOf" srcId="{4213D0BD-6931-49F6-84B7-52F88B8AE80B}" destId="{5F616DF1-F534-4B89-8311-51205C3F7389}" srcOrd="1" destOrd="0" presId="urn:microsoft.com/office/officeart/2005/8/layout/hierarchy3"/>
    <dgm:cxn modelId="{7B814B15-1F73-49B3-8722-C85E8B7023B7}" type="presParOf" srcId="{5F616DF1-F534-4B89-8311-51205C3F7389}" destId="{472A113A-57E8-4238-ACF4-BC23F9C028C6}" srcOrd="0" destOrd="0" presId="urn:microsoft.com/office/officeart/2005/8/layout/hierarchy3"/>
    <dgm:cxn modelId="{7F324A68-763F-4E38-B90C-AD3C6E8C14A6}" type="presParOf" srcId="{5F616DF1-F534-4B89-8311-51205C3F7389}" destId="{D30A70E3-82BC-4C5C-A451-A5143968F08A}" srcOrd="1" destOrd="0" presId="urn:microsoft.com/office/officeart/2005/8/layout/hierarchy3"/>
    <dgm:cxn modelId="{F84C26F9-B9BD-4D58-923D-1CE4BCBACDA1}" type="presParOf" srcId="{5F616DF1-F534-4B89-8311-51205C3F7389}" destId="{55AFFAB5-ACC3-4218-950F-9E1F32B7BDCB}" srcOrd="2" destOrd="0" presId="urn:microsoft.com/office/officeart/2005/8/layout/hierarchy3"/>
    <dgm:cxn modelId="{06B51906-E3FD-49E5-B64B-5819E524D89E}" type="presParOf" srcId="{5F616DF1-F534-4B89-8311-51205C3F7389}" destId="{07F3F4A5-4544-48B9-9E4B-73FBF4F82179}" srcOrd="3" destOrd="0" presId="urn:microsoft.com/office/officeart/2005/8/layout/hierarchy3"/>
    <dgm:cxn modelId="{0CA34528-5D47-4CFD-BCA8-9E31D42040B3}" type="presParOf" srcId="{5F616DF1-F534-4B89-8311-51205C3F7389}" destId="{4D3BAE70-6529-432A-8FDA-E004791B4644}" srcOrd="4" destOrd="0" presId="urn:microsoft.com/office/officeart/2005/8/layout/hierarchy3"/>
    <dgm:cxn modelId="{C1393DA3-4589-4121-AA6B-5C9654BA3916}" type="presParOf" srcId="{5F616DF1-F534-4B89-8311-51205C3F7389}" destId="{74CDED4E-C3EA-43CC-9386-A62115A609EC}" srcOrd="5" destOrd="0" presId="urn:microsoft.com/office/officeart/2005/8/layout/hierarchy3"/>
    <dgm:cxn modelId="{D396256A-326E-42E2-891E-80AC341F64EC}" type="presParOf" srcId="{5F616DF1-F534-4B89-8311-51205C3F7389}" destId="{9C06B5A5-403D-470B-8C4A-A18E129EAE6A}" srcOrd="6" destOrd="0" presId="urn:microsoft.com/office/officeart/2005/8/layout/hierarchy3"/>
    <dgm:cxn modelId="{D2A0B48E-654C-4DB6-9221-B0008D161285}" type="presParOf" srcId="{5F616DF1-F534-4B89-8311-51205C3F7389}" destId="{F436DEDF-5876-4EF0-B660-B39018145889}" srcOrd="7" destOrd="0" presId="urn:microsoft.com/office/officeart/2005/8/layout/hierarchy3"/>
    <dgm:cxn modelId="{B60DA6D8-AEB6-47D0-B349-5FE60D3D7728}" type="presParOf" srcId="{CC9811C7-DF8B-4E94-BB7A-AAA658D4E6E4}" destId="{DCE2205A-C6F8-456B-B9AC-67F667098A6B}" srcOrd="2" destOrd="0" presId="urn:microsoft.com/office/officeart/2005/8/layout/hierarchy3"/>
    <dgm:cxn modelId="{E1454107-1399-4A37-AB7A-D44E87D756F0}" type="presParOf" srcId="{DCE2205A-C6F8-456B-B9AC-67F667098A6B}" destId="{22782844-558E-4E01-B6E2-6E3CE077E4AA}" srcOrd="0" destOrd="0" presId="urn:microsoft.com/office/officeart/2005/8/layout/hierarchy3"/>
    <dgm:cxn modelId="{2C669952-C066-48EB-A6CF-A8A290F79B29}" type="presParOf" srcId="{22782844-558E-4E01-B6E2-6E3CE077E4AA}" destId="{89DA1CBB-68C4-4ED3-9B7B-B72009D16B84}" srcOrd="0" destOrd="0" presId="urn:microsoft.com/office/officeart/2005/8/layout/hierarchy3"/>
    <dgm:cxn modelId="{6AB3938D-DD38-4752-8CB8-D9F4DE975A45}" type="presParOf" srcId="{22782844-558E-4E01-B6E2-6E3CE077E4AA}" destId="{F89F2D0B-EAA4-474F-9F9B-39F545C065CE}" srcOrd="1" destOrd="0" presId="urn:microsoft.com/office/officeart/2005/8/layout/hierarchy3"/>
    <dgm:cxn modelId="{818E63FB-CF91-4264-8408-092060C778E7}" type="presParOf" srcId="{DCE2205A-C6F8-456B-B9AC-67F667098A6B}" destId="{F3C9BA73-0915-490A-BFC2-683DA925629E}" srcOrd="1" destOrd="0" presId="urn:microsoft.com/office/officeart/2005/8/layout/hierarchy3"/>
    <dgm:cxn modelId="{89A72847-0BED-46A4-A7B5-BFF36C6F67BD}" type="presParOf" srcId="{F3C9BA73-0915-490A-BFC2-683DA925629E}" destId="{CC8C6384-E152-4710-84F7-D376849E6664}" srcOrd="0" destOrd="0" presId="urn:microsoft.com/office/officeart/2005/8/layout/hierarchy3"/>
    <dgm:cxn modelId="{77F7C440-E1D2-43E5-BD5A-266799DE9D79}" type="presParOf" srcId="{F3C9BA73-0915-490A-BFC2-683DA925629E}" destId="{B9DB9157-53B3-4B60-A61F-CAB101FD061A}" srcOrd="1" destOrd="0" presId="urn:microsoft.com/office/officeart/2005/8/layout/hierarchy3"/>
    <dgm:cxn modelId="{7220A1B7-2DD1-44BA-A7A9-6A8CB453E7DC}" type="presParOf" srcId="{F3C9BA73-0915-490A-BFC2-683DA925629E}" destId="{3B98F354-6CA6-4B0A-9D93-C022F27E0ED2}" srcOrd="2" destOrd="0" presId="urn:microsoft.com/office/officeart/2005/8/layout/hierarchy3"/>
    <dgm:cxn modelId="{8CE2B991-4828-4DCB-8F8C-DCC16DA6081E}" type="presParOf" srcId="{F3C9BA73-0915-490A-BFC2-683DA925629E}" destId="{96956151-677C-430E-968F-4FA8807E1266}" srcOrd="3" destOrd="0" presId="urn:microsoft.com/office/officeart/2005/8/layout/hierarchy3"/>
    <dgm:cxn modelId="{85825C99-634B-4A61-93F5-BE6DABFA1099}" type="presParOf" srcId="{CC9811C7-DF8B-4E94-BB7A-AAA658D4E6E4}" destId="{29982505-264F-4C69-9BD1-EF0C789AB640}" srcOrd="3" destOrd="0" presId="urn:microsoft.com/office/officeart/2005/8/layout/hierarchy3"/>
    <dgm:cxn modelId="{E0889156-7B22-4AF0-A644-F03156B1CEEA}" type="presParOf" srcId="{29982505-264F-4C69-9BD1-EF0C789AB640}" destId="{C780577F-986E-4797-9181-B9648DD1B752}" srcOrd="0" destOrd="0" presId="urn:microsoft.com/office/officeart/2005/8/layout/hierarchy3"/>
    <dgm:cxn modelId="{21BD6724-4CC6-41C1-ACDF-3A390C4B07C6}" type="presParOf" srcId="{C780577F-986E-4797-9181-B9648DD1B752}" destId="{DA062C13-909A-412D-8C78-3E938FCD52C7}" srcOrd="0" destOrd="0" presId="urn:microsoft.com/office/officeart/2005/8/layout/hierarchy3"/>
    <dgm:cxn modelId="{7695D1A3-F5D6-4DFF-9249-D1E2583327DE}" type="presParOf" srcId="{C780577F-986E-4797-9181-B9648DD1B752}" destId="{ECDA6544-75DD-4047-BEAA-5D28E993F5B2}" srcOrd="1" destOrd="0" presId="urn:microsoft.com/office/officeart/2005/8/layout/hierarchy3"/>
    <dgm:cxn modelId="{A27A876F-4F9B-46F5-B489-7A48AD138A17}" type="presParOf" srcId="{29982505-264F-4C69-9BD1-EF0C789AB640}" destId="{1BF222A3-9DF9-48B1-A3F0-B64AEBD2504D}" srcOrd="1" destOrd="0" presId="urn:microsoft.com/office/officeart/2005/8/layout/hierarchy3"/>
    <dgm:cxn modelId="{B85C4EC0-6D02-455A-8562-7D649B1F86D5}" type="presParOf" srcId="{1BF222A3-9DF9-48B1-A3F0-B64AEBD2504D}" destId="{2A07394C-E1A5-46CF-9636-6A21F3AE292D}" srcOrd="0" destOrd="0" presId="urn:microsoft.com/office/officeart/2005/8/layout/hierarchy3"/>
    <dgm:cxn modelId="{B9A2F748-EE6C-4803-B9A4-63188435B92B}" type="presParOf" srcId="{1BF222A3-9DF9-48B1-A3F0-B64AEBD2504D}" destId="{7BE62059-B46E-44B4-BE39-1DD4534E34B6}" srcOrd="1" destOrd="0" presId="urn:microsoft.com/office/officeart/2005/8/layout/hierarchy3"/>
    <dgm:cxn modelId="{66C741F9-B29A-474D-8165-BB144275EBD1}" type="presParOf" srcId="{1BF222A3-9DF9-48B1-A3F0-B64AEBD2504D}" destId="{13C201E7-35CF-449F-902F-F7D8A714A63B}" srcOrd="2" destOrd="0" presId="urn:microsoft.com/office/officeart/2005/8/layout/hierarchy3"/>
    <dgm:cxn modelId="{FDD602D5-2A67-4A2B-A680-716E7312CE28}" type="presParOf" srcId="{1BF222A3-9DF9-48B1-A3F0-B64AEBD2504D}" destId="{9D945ED8-3E99-4312-928A-A00875B7ED4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54E1B-055C-4FA2-9CA7-FBA6087D3EA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A70B70B-3ED7-4CB3-B06E-825205D90647}">
      <dgm:prSet phldrT="[Text]" custT="1"/>
      <dgm:spPr>
        <a:solidFill>
          <a:schemeClr val="accent2"/>
        </a:solidFill>
      </dgm:spPr>
      <dgm:t>
        <a:bodyPr/>
        <a:lstStyle/>
        <a:p>
          <a:r>
            <a:rPr lang="en-US" sz="2000" dirty="0"/>
            <a:t>Assess Regional T/TA Needs</a:t>
          </a:r>
        </a:p>
      </dgm:t>
    </dgm:pt>
    <dgm:pt modelId="{1AC3C7D3-B5F3-4304-8BE0-13697E58B84A}" type="parTrans" cxnId="{5C0EA2D8-2564-41CC-9091-CA9503BEFC17}">
      <dgm:prSet/>
      <dgm:spPr/>
      <dgm:t>
        <a:bodyPr/>
        <a:lstStyle/>
        <a:p>
          <a:endParaRPr lang="en-US" sz="2000"/>
        </a:p>
      </dgm:t>
    </dgm:pt>
    <dgm:pt modelId="{F97D01E5-093F-48E9-BE81-E8F07BB40E7C}" type="sibTrans" cxnId="{5C0EA2D8-2564-41CC-9091-CA9503BEFC17}">
      <dgm:prSet/>
      <dgm:spPr/>
      <dgm:t>
        <a:bodyPr/>
        <a:lstStyle/>
        <a:p>
          <a:endParaRPr lang="en-US" sz="2000"/>
        </a:p>
      </dgm:t>
    </dgm:pt>
    <dgm:pt modelId="{B7E4895C-7E46-43BF-93C5-1CA9C91A05E5}">
      <dgm:prSet phldrT="[Text]" custT="1"/>
      <dgm:spPr>
        <a:solidFill>
          <a:schemeClr val="accent2"/>
        </a:solidFill>
      </dgm:spPr>
      <dgm:t>
        <a:bodyPr/>
        <a:lstStyle/>
        <a:p>
          <a:r>
            <a:rPr lang="en-US" sz="2000" dirty="0"/>
            <a:t>Identify T/TA Priorities</a:t>
          </a:r>
        </a:p>
      </dgm:t>
      <dgm:extLst>
        <a:ext uri="{E40237B7-FDA0-4F09-8148-C483321AD2D9}">
          <dgm14:cNvPr xmlns:dgm14="http://schemas.microsoft.com/office/drawing/2010/diagram" id="0" name="" descr="Diagram in a circle connected by arrows, highlighting key activities: Assess Regional T/TA Needs; Identify T/TA Priorities; Develop and Disseminate Core Topic Learning Products; Market, Receive, and Respond to T/TA; and Monitor/Evaluate T/TA."/>
        </a:ext>
      </dgm:extLst>
    </dgm:pt>
    <dgm:pt modelId="{2CDB8766-7521-4F97-B2F1-A93A0C3B21DC}" type="parTrans" cxnId="{01FAC098-A843-4FAC-8704-A107C43FBEF6}">
      <dgm:prSet/>
      <dgm:spPr/>
      <dgm:t>
        <a:bodyPr/>
        <a:lstStyle/>
        <a:p>
          <a:endParaRPr lang="en-US" sz="2000"/>
        </a:p>
      </dgm:t>
    </dgm:pt>
    <dgm:pt modelId="{676CB6BD-3A27-4081-9158-4AF99241D73C}" type="sibTrans" cxnId="{01FAC098-A843-4FAC-8704-A107C43FBEF6}">
      <dgm:prSet/>
      <dgm:spPr/>
      <dgm:t>
        <a:bodyPr/>
        <a:lstStyle/>
        <a:p>
          <a:endParaRPr lang="en-US" sz="2000"/>
        </a:p>
      </dgm:t>
    </dgm:pt>
    <dgm:pt modelId="{22096FE0-73A2-4C47-B4F3-334B36AE9563}">
      <dgm:prSet phldrT="[Text]" custT="1"/>
      <dgm:spPr>
        <a:solidFill>
          <a:schemeClr val="accent2"/>
        </a:solidFill>
      </dgm:spPr>
      <dgm:t>
        <a:bodyPr/>
        <a:lstStyle/>
        <a:p>
          <a:r>
            <a:rPr lang="en-US" sz="2000" dirty="0"/>
            <a:t>Develop and Disseminate Core Topic Learning Products</a:t>
          </a:r>
        </a:p>
      </dgm:t>
    </dgm:pt>
    <dgm:pt modelId="{CCF49066-5EAF-40E9-A611-6081B39D60F9}" type="parTrans" cxnId="{D89741C8-31F4-4022-B226-D858EB233367}">
      <dgm:prSet/>
      <dgm:spPr/>
      <dgm:t>
        <a:bodyPr/>
        <a:lstStyle/>
        <a:p>
          <a:endParaRPr lang="en-US" sz="2000"/>
        </a:p>
      </dgm:t>
    </dgm:pt>
    <dgm:pt modelId="{FBF93278-C76D-4168-A486-BF13B7F75E44}" type="sibTrans" cxnId="{D89741C8-31F4-4022-B226-D858EB233367}">
      <dgm:prSet/>
      <dgm:spPr/>
      <dgm:t>
        <a:bodyPr/>
        <a:lstStyle/>
        <a:p>
          <a:endParaRPr lang="en-US" sz="2000"/>
        </a:p>
      </dgm:t>
    </dgm:pt>
    <dgm:pt modelId="{CAB38EBD-8AD8-44FA-A524-BCE59332A282}">
      <dgm:prSet phldrT="[Text]" custT="1"/>
      <dgm:spPr>
        <a:solidFill>
          <a:schemeClr val="accent2"/>
        </a:solidFill>
      </dgm:spPr>
      <dgm:t>
        <a:bodyPr/>
        <a:lstStyle/>
        <a:p>
          <a:r>
            <a:rPr lang="en-US" sz="2000" dirty="0"/>
            <a:t>Market, Receive, and Respond to T/TA</a:t>
          </a:r>
        </a:p>
      </dgm:t>
    </dgm:pt>
    <dgm:pt modelId="{E6551928-59AD-499E-B073-10397BDE2ECB}" type="parTrans" cxnId="{45C8B20A-4876-4FCC-B4E2-10A9C433FF0E}">
      <dgm:prSet/>
      <dgm:spPr/>
      <dgm:t>
        <a:bodyPr/>
        <a:lstStyle/>
        <a:p>
          <a:endParaRPr lang="en-US" sz="2000"/>
        </a:p>
      </dgm:t>
    </dgm:pt>
    <dgm:pt modelId="{650967E2-4AEC-4A7A-9917-EB06816230B6}" type="sibTrans" cxnId="{45C8B20A-4876-4FCC-B4E2-10A9C433FF0E}">
      <dgm:prSet/>
      <dgm:spPr/>
      <dgm:t>
        <a:bodyPr/>
        <a:lstStyle/>
        <a:p>
          <a:endParaRPr lang="en-US" sz="2000"/>
        </a:p>
      </dgm:t>
    </dgm:pt>
    <dgm:pt modelId="{5DF33137-9CF0-44B7-AE68-FCF31E62FD4B}">
      <dgm:prSet phldrT="[Text]" custT="1"/>
      <dgm:spPr>
        <a:solidFill>
          <a:schemeClr val="accent2"/>
        </a:solidFill>
      </dgm:spPr>
      <dgm:t>
        <a:bodyPr/>
        <a:lstStyle/>
        <a:p>
          <a:r>
            <a:rPr lang="en-US" sz="2000" dirty="0"/>
            <a:t>Monitor and Evaluate T/TA</a:t>
          </a:r>
        </a:p>
      </dgm:t>
    </dgm:pt>
    <dgm:pt modelId="{E7B52FF9-CA5A-4CA4-96B8-0E169B3242CB}" type="parTrans" cxnId="{3FA2BAF8-1FE2-4044-96EB-57301A3C12D4}">
      <dgm:prSet/>
      <dgm:spPr/>
      <dgm:t>
        <a:bodyPr/>
        <a:lstStyle/>
        <a:p>
          <a:endParaRPr lang="en-US" sz="2000"/>
        </a:p>
      </dgm:t>
    </dgm:pt>
    <dgm:pt modelId="{F8F89DF1-ADDE-46EB-BC76-4A941CEC2C1C}" type="sibTrans" cxnId="{3FA2BAF8-1FE2-4044-96EB-57301A3C12D4}">
      <dgm:prSet/>
      <dgm:spPr/>
      <dgm:t>
        <a:bodyPr/>
        <a:lstStyle/>
        <a:p>
          <a:endParaRPr lang="en-US" sz="2000"/>
        </a:p>
      </dgm:t>
    </dgm:pt>
    <dgm:pt modelId="{CC3C52E3-EABA-4B02-B960-56C0862E7D34}" type="pres">
      <dgm:prSet presAssocID="{46F54E1B-055C-4FA2-9CA7-FBA6087D3EA0}" presName="Name0" presStyleCnt="0">
        <dgm:presLayoutVars>
          <dgm:dir/>
          <dgm:resizeHandles val="exact"/>
        </dgm:presLayoutVars>
      </dgm:prSet>
      <dgm:spPr/>
    </dgm:pt>
    <dgm:pt modelId="{F6F70733-F880-494F-BE22-F1B8C0CD6E6A}" type="pres">
      <dgm:prSet presAssocID="{46F54E1B-055C-4FA2-9CA7-FBA6087D3EA0}" presName="cycle" presStyleCnt="0"/>
      <dgm:spPr/>
    </dgm:pt>
    <dgm:pt modelId="{A7B06A3B-24C6-4046-A2D9-C95FBBEE4843}" type="pres">
      <dgm:prSet presAssocID="{7A70B70B-3ED7-4CB3-B06E-825205D90647}" presName="nodeFirstNode" presStyleLbl="node1" presStyleIdx="0" presStyleCnt="5" custScaleX="72840" custScaleY="174847">
        <dgm:presLayoutVars>
          <dgm:bulletEnabled val="1"/>
        </dgm:presLayoutVars>
      </dgm:prSet>
      <dgm:spPr/>
    </dgm:pt>
    <dgm:pt modelId="{B91701D8-89B5-4D9C-B30E-03BF25A114A9}" type="pres">
      <dgm:prSet presAssocID="{F97D01E5-093F-48E9-BE81-E8F07BB40E7C}" presName="sibTransFirstNode" presStyleLbl="bgShp" presStyleIdx="0" presStyleCnt="1"/>
      <dgm:spPr/>
    </dgm:pt>
    <dgm:pt modelId="{32670930-FAB7-4C32-A1A7-AD284744C534}" type="pres">
      <dgm:prSet presAssocID="{B7E4895C-7E46-43BF-93C5-1CA9C91A05E5}" presName="nodeFollowingNodes" presStyleLbl="node1" presStyleIdx="1" presStyleCnt="5" custScaleX="71563" custScaleY="177670" custRadScaleRad="100000" custRadScaleInc="0">
        <dgm:presLayoutVars>
          <dgm:bulletEnabled val="1"/>
        </dgm:presLayoutVars>
      </dgm:prSet>
      <dgm:spPr/>
    </dgm:pt>
    <dgm:pt modelId="{13A19E27-DD52-4E99-A116-7CE87C1221D4}" type="pres">
      <dgm:prSet presAssocID="{22096FE0-73A2-4C47-B4F3-334B36AE9563}" presName="nodeFollowingNodes" presStyleLbl="node1" presStyleIdx="2" presStyleCnt="5" custScaleX="91332" custScaleY="154664">
        <dgm:presLayoutVars>
          <dgm:bulletEnabled val="1"/>
        </dgm:presLayoutVars>
      </dgm:prSet>
      <dgm:spPr/>
    </dgm:pt>
    <dgm:pt modelId="{C74D0960-D65F-43CC-8A36-406A01F583B1}" type="pres">
      <dgm:prSet presAssocID="{CAB38EBD-8AD8-44FA-A524-BCE59332A282}" presName="nodeFollowingNodes" presStyleLbl="node1" presStyleIdx="3" presStyleCnt="5" custScaleX="91696" custScaleY="156886">
        <dgm:presLayoutVars>
          <dgm:bulletEnabled val="1"/>
        </dgm:presLayoutVars>
      </dgm:prSet>
      <dgm:spPr/>
    </dgm:pt>
    <dgm:pt modelId="{478AE53B-E8EA-4688-87DC-E1C01905EB7A}" type="pres">
      <dgm:prSet presAssocID="{5DF33137-9CF0-44B7-AE68-FCF31E62FD4B}" presName="nodeFollowingNodes" presStyleLbl="node1" presStyleIdx="4" presStyleCnt="5" custScaleX="69174" custScaleY="174837">
        <dgm:presLayoutVars>
          <dgm:bulletEnabled val="1"/>
        </dgm:presLayoutVars>
      </dgm:prSet>
      <dgm:spPr/>
    </dgm:pt>
  </dgm:ptLst>
  <dgm:cxnLst>
    <dgm:cxn modelId="{45C8B20A-4876-4FCC-B4E2-10A9C433FF0E}" srcId="{46F54E1B-055C-4FA2-9CA7-FBA6087D3EA0}" destId="{CAB38EBD-8AD8-44FA-A524-BCE59332A282}" srcOrd="3" destOrd="0" parTransId="{E6551928-59AD-499E-B073-10397BDE2ECB}" sibTransId="{650967E2-4AEC-4A7A-9917-EB06816230B6}"/>
    <dgm:cxn modelId="{7721D577-503D-4E70-B2ED-0DE16518EA57}" type="presOf" srcId="{5DF33137-9CF0-44B7-AE68-FCF31E62FD4B}" destId="{478AE53B-E8EA-4688-87DC-E1C01905EB7A}" srcOrd="0" destOrd="0" presId="urn:microsoft.com/office/officeart/2005/8/layout/cycle3"/>
    <dgm:cxn modelId="{F96DA57D-206B-4F98-B236-80BA371F3D95}" type="presOf" srcId="{CAB38EBD-8AD8-44FA-A524-BCE59332A282}" destId="{C74D0960-D65F-43CC-8A36-406A01F583B1}" srcOrd="0" destOrd="0" presId="urn:microsoft.com/office/officeart/2005/8/layout/cycle3"/>
    <dgm:cxn modelId="{01FAC098-A843-4FAC-8704-A107C43FBEF6}" srcId="{46F54E1B-055C-4FA2-9CA7-FBA6087D3EA0}" destId="{B7E4895C-7E46-43BF-93C5-1CA9C91A05E5}" srcOrd="1" destOrd="0" parTransId="{2CDB8766-7521-4F97-B2F1-A93A0C3B21DC}" sibTransId="{676CB6BD-3A27-4081-9158-4AF99241D73C}"/>
    <dgm:cxn modelId="{47C1E0AA-A853-4FB9-8275-36E564785D31}" type="presOf" srcId="{B7E4895C-7E46-43BF-93C5-1CA9C91A05E5}" destId="{32670930-FAB7-4C32-A1A7-AD284744C534}" srcOrd="0" destOrd="0" presId="urn:microsoft.com/office/officeart/2005/8/layout/cycle3"/>
    <dgm:cxn modelId="{2D6316B2-5583-4573-BF02-F31C44F85C3A}" type="presOf" srcId="{22096FE0-73A2-4C47-B4F3-334B36AE9563}" destId="{13A19E27-DD52-4E99-A116-7CE87C1221D4}" srcOrd="0" destOrd="0" presId="urn:microsoft.com/office/officeart/2005/8/layout/cycle3"/>
    <dgm:cxn modelId="{CB7EF7BD-5ED5-42F2-8770-95CB8B6C617E}" type="presOf" srcId="{7A70B70B-3ED7-4CB3-B06E-825205D90647}" destId="{A7B06A3B-24C6-4046-A2D9-C95FBBEE4843}" srcOrd="0" destOrd="0" presId="urn:microsoft.com/office/officeart/2005/8/layout/cycle3"/>
    <dgm:cxn modelId="{D89741C8-31F4-4022-B226-D858EB233367}" srcId="{46F54E1B-055C-4FA2-9CA7-FBA6087D3EA0}" destId="{22096FE0-73A2-4C47-B4F3-334B36AE9563}" srcOrd="2" destOrd="0" parTransId="{CCF49066-5EAF-40E9-A611-6081B39D60F9}" sibTransId="{FBF93278-C76D-4168-A486-BF13B7F75E44}"/>
    <dgm:cxn modelId="{1280D5CE-0AC3-4256-B5B4-50A2A3F3A024}" type="presOf" srcId="{F97D01E5-093F-48E9-BE81-E8F07BB40E7C}" destId="{B91701D8-89B5-4D9C-B30E-03BF25A114A9}" srcOrd="0" destOrd="0" presId="urn:microsoft.com/office/officeart/2005/8/layout/cycle3"/>
    <dgm:cxn modelId="{5C0EA2D8-2564-41CC-9091-CA9503BEFC17}" srcId="{46F54E1B-055C-4FA2-9CA7-FBA6087D3EA0}" destId="{7A70B70B-3ED7-4CB3-B06E-825205D90647}" srcOrd="0" destOrd="0" parTransId="{1AC3C7D3-B5F3-4304-8BE0-13697E58B84A}" sibTransId="{F97D01E5-093F-48E9-BE81-E8F07BB40E7C}"/>
    <dgm:cxn modelId="{2FC9C3DF-0E6F-42EB-8ACB-F80A9D731F2A}" type="presOf" srcId="{46F54E1B-055C-4FA2-9CA7-FBA6087D3EA0}" destId="{CC3C52E3-EABA-4B02-B960-56C0862E7D34}" srcOrd="0" destOrd="0" presId="urn:microsoft.com/office/officeart/2005/8/layout/cycle3"/>
    <dgm:cxn modelId="{3FA2BAF8-1FE2-4044-96EB-57301A3C12D4}" srcId="{46F54E1B-055C-4FA2-9CA7-FBA6087D3EA0}" destId="{5DF33137-9CF0-44B7-AE68-FCF31E62FD4B}" srcOrd="4" destOrd="0" parTransId="{E7B52FF9-CA5A-4CA4-96B8-0E169B3242CB}" sibTransId="{F8F89DF1-ADDE-46EB-BC76-4A941CEC2C1C}"/>
    <dgm:cxn modelId="{1BE01B64-4118-4773-B8A6-2BEEE39A7413}" type="presParOf" srcId="{CC3C52E3-EABA-4B02-B960-56C0862E7D34}" destId="{F6F70733-F880-494F-BE22-F1B8C0CD6E6A}" srcOrd="0" destOrd="0" presId="urn:microsoft.com/office/officeart/2005/8/layout/cycle3"/>
    <dgm:cxn modelId="{A9448DB9-3A84-49CE-A15D-EA1EED597091}" type="presParOf" srcId="{F6F70733-F880-494F-BE22-F1B8C0CD6E6A}" destId="{A7B06A3B-24C6-4046-A2D9-C95FBBEE4843}" srcOrd="0" destOrd="0" presId="urn:microsoft.com/office/officeart/2005/8/layout/cycle3"/>
    <dgm:cxn modelId="{563323E5-F9BF-404A-A572-6752054FE8FD}" type="presParOf" srcId="{F6F70733-F880-494F-BE22-F1B8C0CD6E6A}" destId="{B91701D8-89B5-4D9C-B30E-03BF25A114A9}" srcOrd="1" destOrd="0" presId="urn:microsoft.com/office/officeart/2005/8/layout/cycle3"/>
    <dgm:cxn modelId="{6B43A5DA-311F-4461-AA11-B0815FB704B3}" type="presParOf" srcId="{F6F70733-F880-494F-BE22-F1B8C0CD6E6A}" destId="{32670930-FAB7-4C32-A1A7-AD284744C534}" srcOrd="2" destOrd="0" presId="urn:microsoft.com/office/officeart/2005/8/layout/cycle3"/>
    <dgm:cxn modelId="{CE188BF7-55DE-4F03-A963-BFE28F81811B}" type="presParOf" srcId="{F6F70733-F880-494F-BE22-F1B8C0CD6E6A}" destId="{13A19E27-DD52-4E99-A116-7CE87C1221D4}" srcOrd="3" destOrd="0" presId="urn:microsoft.com/office/officeart/2005/8/layout/cycle3"/>
    <dgm:cxn modelId="{63B15E2F-DF55-4BD1-A977-0FF20460D4A8}" type="presParOf" srcId="{F6F70733-F880-494F-BE22-F1B8C0CD6E6A}" destId="{C74D0960-D65F-43CC-8A36-406A01F583B1}" srcOrd="4" destOrd="0" presId="urn:microsoft.com/office/officeart/2005/8/layout/cycle3"/>
    <dgm:cxn modelId="{BEB56C75-CFB6-4BB4-9F8B-39B71E28BFD1}" type="presParOf" srcId="{F6F70733-F880-494F-BE22-F1B8C0CD6E6A}" destId="{478AE53B-E8EA-4688-87DC-E1C01905EB7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B05D62-516F-4477-8CE3-30F86810C333}"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EC3602A3-A68B-4B47-85BC-879E6CA109D5}">
      <dgm:prSet custT="1"/>
      <dgm:spPr/>
      <dgm:t>
        <a:bodyPr/>
        <a:lstStyle/>
        <a:p>
          <a:r>
            <a:rPr lang="en-US" sz="1400" b="1" i="1" dirty="0"/>
            <a:t>Goal 1.</a:t>
          </a:r>
          <a:r>
            <a:rPr lang="en-US" sz="1400" dirty="0"/>
            <a:t> </a:t>
          </a:r>
          <a:r>
            <a:rPr lang="en-US" sz="1400" b="0" dirty="0"/>
            <a:t>Foster alliances to address the needs of children and youth who have experienced or are at risk of experiencing significant trauma. </a:t>
          </a:r>
        </a:p>
      </dgm:t>
    </dgm:pt>
    <dgm:pt modelId="{EA892E84-9CB9-42F0-AB4F-257459B488B2}" type="parTrans" cxnId="{7D41B424-0D52-457D-8CFB-4FA9070830A1}">
      <dgm:prSet/>
      <dgm:spPr/>
      <dgm:t>
        <a:bodyPr/>
        <a:lstStyle/>
        <a:p>
          <a:endParaRPr lang="en-US"/>
        </a:p>
      </dgm:t>
    </dgm:pt>
    <dgm:pt modelId="{A8450B68-250E-4DB8-8582-482243759D33}" type="sibTrans" cxnId="{7D41B424-0D52-457D-8CFB-4FA9070830A1}">
      <dgm:prSet phldrT="01" phldr="0"/>
      <dgm:spPr/>
      <dgm:t>
        <a:bodyPr/>
        <a:lstStyle/>
        <a:p>
          <a:r>
            <a:rPr lang="en-US"/>
            <a:t>01</a:t>
          </a:r>
        </a:p>
      </dgm:t>
    </dgm:pt>
    <dgm:pt modelId="{E0D5C44E-55CD-4B9F-B592-D31CEE45081E}">
      <dgm:prSet custT="1"/>
      <dgm:spPr/>
      <dgm:t>
        <a:bodyPr/>
        <a:lstStyle/>
        <a:p>
          <a:r>
            <a:rPr lang="en-US" sz="1400" b="1" i="1" dirty="0"/>
            <a:t>Goal 2.</a:t>
          </a:r>
          <a:r>
            <a:rPr lang="en-US" sz="1400" dirty="0"/>
            <a:t> </a:t>
          </a:r>
          <a:r>
            <a:rPr lang="en-US" sz="1400" b="0" dirty="0"/>
            <a:t>Provide publicly available, free training and technical assistance to early childhood, elementary, and secondary teachers, principals, school psychologists, and other school staff. </a:t>
          </a:r>
        </a:p>
      </dgm:t>
    </dgm:pt>
    <dgm:pt modelId="{181C5057-9770-413B-8709-7B3F25A82D84}" type="parTrans" cxnId="{D421EEFF-ACE0-4A6E-BC1B-7E6440E67A3C}">
      <dgm:prSet/>
      <dgm:spPr/>
      <dgm:t>
        <a:bodyPr/>
        <a:lstStyle/>
        <a:p>
          <a:endParaRPr lang="en-US"/>
        </a:p>
      </dgm:t>
    </dgm:pt>
    <dgm:pt modelId="{3104E7D8-B0F3-4480-AF03-29B1B659656F}" type="sibTrans" cxnId="{D421EEFF-ACE0-4A6E-BC1B-7E6440E67A3C}">
      <dgm:prSet phldrT="02" phldr="0"/>
      <dgm:spPr/>
      <dgm:t>
        <a:bodyPr/>
        <a:lstStyle/>
        <a:p>
          <a:r>
            <a:rPr lang="en-US"/>
            <a:t>02</a:t>
          </a:r>
        </a:p>
      </dgm:t>
    </dgm:pt>
    <dgm:pt modelId="{C2CC3CC5-646A-4DB8-9ADB-B92F1544A17D}">
      <dgm:prSet custT="1"/>
      <dgm:spPr/>
      <dgm:t>
        <a:bodyPr/>
        <a:lstStyle/>
        <a:p>
          <a:r>
            <a:rPr lang="en-US" sz="1400" b="1" i="1" dirty="0"/>
            <a:t>Goal 3.</a:t>
          </a:r>
          <a:r>
            <a:rPr lang="en-US" sz="1400" b="0" dirty="0"/>
            <a:t> Accelerate adoption and implementation of mental health evidenced-based practices through establishing the </a:t>
          </a:r>
          <a:r>
            <a:rPr lang="en-US" sz="1400" b="1" dirty="0"/>
            <a:t>Childhood Trauma Learning Collaborative (C-TLC) </a:t>
          </a:r>
          <a:r>
            <a:rPr lang="en-US" sz="1400" b="0" dirty="0"/>
            <a:t>for New England. </a:t>
          </a:r>
        </a:p>
      </dgm:t>
    </dgm:pt>
    <dgm:pt modelId="{BAFEFE47-5C86-4693-84AD-AB473E456D4E}" type="parTrans" cxnId="{4E89D52D-2950-46EE-B1CB-2A4A9B395D0C}">
      <dgm:prSet/>
      <dgm:spPr/>
      <dgm:t>
        <a:bodyPr/>
        <a:lstStyle/>
        <a:p>
          <a:endParaRPr lang="en-US"/>
        </a:p>
      </dgm:t>
    </dgm:pt>
    <dgm:pt modelId="{731F7C45-E158-4430-B876-90EFD118F68C}" type="sibTrans" cxnId="{4E89D52D-2950-46EE-B1CB-2A4A9B395D0C}">
      <dgm:prSet phldrT="03" phldr="0"/>
      <dgm:spPr/>
      <dgm:t>
        <a:bodyPr/>
        <a:lstStyle/>
        <a:p>
          <a:r>
            <a:rPr lang="en-US"/>
            <a:t>03</a:t>
          </a:r>
        </a:p>
      </dgm:t>
    </dgm:pt>
    <dgm:pt modelId="{572C5BCA-09EB-4049-9F96-551C0DF89AAD}" type="pres">
      <dgm:prSet presAssocID="{DCB05D62-516F-4477-8CE3-30F86810C333}" presName="Name0" presStyleCnt="0">
        <dgm:presLayoutVars>
          <dgm:animLvl val="lvl"/>
          <dgm:resizeHandles val="exact"/>
        </dgm:presLayoutVars>
      </dgm:prSet>
      <dgm:spPr/>
    </dgm:pt>
    <dgm:pt modelId="{E9FE2FEE-6E67-4BB3-B58F-A058B70F19D9}" type="pres">
      <dgm:prSet presAssocID="{EC3602A3-A68B-4B47-85BC-879E6CA109D5}" presName="compositeNode" presStyleCnt="0">
        <dgm:presLayoutVars>
          <dgm:bulletEnabled val="1"/>
        </dgm:presLayoutVars>
      </dgm:prSet>
      <dgm:spPr/>
    </dgm:pt>
    <dgm:pt modelId="{D975B7BA-487E-4220-B96A-F5C1CA778D13}" type="pres">
      <dgm:prSet presAssocID="{EC3602A3-A68B-4B47-85BC-879E6CA109D5}" presName="bgRect" presStyleLbl="alignNode1" presStyleIdx="0" presStyleCnt="3" custScaleY="108560" custLinFactNeighborY="920"/>
      <dgm:spPr/>
    </dgm:pt>
    <dgm:pt modelId="{630A9908-0D4B-4588-AE82-28C50B43DADB}" type="pres">
      <dgm:prSet presAssocID="{A8450B68-250E-4DB8-8582-482243759D33}" presName="sibTransNodeRect" presStyleLbl="alignNode1" presStyleIdx="0" presStyleCnt="3">
        <dgm:presLayoutVars>
          <dgm:chMax val="0"/>
          <dgm:bulletEnabled val="1"/>
        </dgm:presLayoutVars>
      </dgm:prSet>
      <dgm:spPr/>
    </dgm:pt>
    <dgm:pt modelId="{AD9CB3CE-297D-4CB8-A281-0E7EB73754BA}" type="pres">
      <dgm:prSet presAssocID="{EC3602A3-A68B-4B47-85BC-879E6CA109D5}" presName="nodeRect" presStyleLbl="alignNode1" presStyleIdx="0" presStyleCnt="3">
        <dgm:presLayoutVars>
          <dgm:bulletEnabled val="1"/>
        </dgm:presLayoutVars>
      </dgm:prSet>
      <dgm:spPr/>
    </dgm:pt>
    <dgm:pt modelId="{42771BA9-B725-4DF6-8674-D1AC1AE0880A}" type="pres">
      <dgm:prSet presAssocID="{A8450B68-250E-4DB8-8582-482243759D33}" presName="sibTrans" presStyleCnt="0"/>
      <dgm:spPr/>
    </dgm:pt>
    <dgm:pt modelId="{6AEE0713-8EC4-4F7F-B186-34EBEDBDB7AE}" type="pres">
      <dgm:prSet presAssocID="{E0D5C44E-55CD-4B9F-B592-D31CEE45081E}" presName="compositeNode" presStyleCnt="0">
        <dgm:presLayoutVars>
          <dgm:bulletEnabled val="1"/>
        </dgm:presLayoutVars>
      </dgm:prSet>
      <dgm:spPr/>
    </dgm:pt>
    <dgm:pt modelId="{916B08FD-7CF7-4161-BDAE-1C6334835C8A}" type="pres">
      <dgm:prSet presAssocID="{E0D5C44E-55CD-4B9F-B592-D31CEE45081E}" presName="bgRect" presStyleLbl="alignNode1" presStyleIdx="1" presStyleCnt="3" custScaleY="108560"/>
      <dgm:spPr/>
    </dgm:pt>
    <dgm:pt modelId="{E167C004-F682-4C3A-9EBA-4F580A45FF93}" type="pres">
      <dgm:prSet presAssocID="{3104E7D8-B0F3-4480-AF03-29B1B659656F}" presName="sibTransNodeRect" presStyleLbl="alignNode1" presStyleIdx="1" presStyleCnt="3">
        <dgm:presLayoutVars>
          <dgm:chMax val="0"/>
          <dgm:bulletEnabled val="1"/>
        </dgm:presLayoutVars>
      </dgm:prSet>
      <dgm:spPr/>
    </dgm:pt>
    <dgm:pt modelId="{EBB5CFB6-E970-4093-A2D6-821F575CD4E1}" type="pres">
      <dgm:prSet presAssocID="{E0D5C44E-55CD-4B9F-B592-D31CEE45081E}" presName="nodeRect" presStyleLbl="alignNode1" presStyleIdx="1" presStyleCnt="3">
        <dgm:presLayoutVars>
          <dgm:bulletEnabled val="1"/>
        </dgm:presLayoutVars>
      </dgm:prSet>
      <dgm:spPr/>
    </dgm:pt>
    <dgm:pt modelId="{E861CC6B-969B-44FE-8C1C-D5E9EEAC73C3}" type="pres">
      <dgm:prSet presAssocID="{3104E7D8-B0F3-4480-AF03-29B1B659656F}" presName="sibTrans" presStyleCnt="0"/>
      <dgm:spPr/>
    </dgm:pt>
    <dgm:pt modelId="{789FEE28-ECB5-43DA-852D-B13A36F4DF11}" type="pres">
      <dgm:prSet presAssocID="{C2CC3CC5-646A-4DB8-9ADB-B92F1544A17D}" presName="compositeNode" presStyleCnt="0">
        <dgm:presLayoutVars>
          <dgm:bulletEnabled val="1"/>
        </dgm:presLayoutVars>
      </dgm:prSet>
      <dgm:spPr/>
    </dgm:pt>
    <dgm:pt modelId="{B490EF6D-644A-4DD6-A978-BD9788D3CAEB}" type="pres">
      <dgm:prSet presAssocID="{C2CC3CC5-646A-4DB8-9ADB-B92F1544A17D}" presName="bgRect" presStyleLbl="alignNode1" presStyleIdx="2" presStyleCnt="3" custScaleY="107711"/>
      <dgm:spPr/>
    </dgm:pt>
    <dgm:pt modelId="{12050CEA-FD93-4E99-88A8-64C832C21B8E}" type="pres">
      <dgm:prSet presAssocID="{731F7C45-E158-4430-B876-90EFD118F68C}" presName="sibTransNodeRect" presStyleLbl="alignNode1" presStyleIdx="2" presStyleCnt="3">
        <dgm:presLayoutVars>
          <dgm:chMax val="0"/>
          <dgm:bulletEnabled val="1"/>
        </dgm:presLayoutVars>
      </dgm:prSet>
      <dgm:spPr/>
    </dgm:pt>
    <dgm:pt modelId="{FC36BFFF-12DD-459D-9CC4-82A03BEDFB23}" type="pres">
      <dgm:prSet presAssocID="{C2CC3CC5-646A-4DB8-9ADB-B92F1544A17D}" presName="nodeRect" presStyleLbl="alignNode1" presStyleIdx="2" presStyleCnt="3">
        <dgm:presLayoutVars>
          <dgm:bulletEnabled val="1"/>
        </dgm:presLayoutVars>
      </dgm:prSet>
      <dgm:spPr/>
    </dgm:pt>
  </dgm:ptLst>
  <dgm:cxnLst>
    <dgm:cxn modelId="{7D41B424-0D52-457D-8CFB-4FA9070830A1}" srcId="{DCB05D62-516F-4477-8CE3-30F86810C333}" destId="{EC3602A3-A68B-4B47-85BC-879E6CA109D5}" srcOrd="0" destOrd="0" parTransId="{EA892E84-9CB9-42F0-AB4F-257459B488B2}" sibTransId="{A8450B68-250E-4DB8-8582-482243759D33}"/>
    <dgm:cxn modelId="{DCFA5029-2B7A-4E3F-A301-D423F0252F64}" type="presOf" srcId="{E0D5C44E-55CD-4B9F-B592-D31CEE45081E}" destId="{916B08FD-7CF7-4161-BDAE-1C6334835C8A}" srcOrd="0" destOrd="0" presId="urn:microsoft.com/office/officeart/2016/7/layout/LinearBlockProcessNumbered"/>
    <dgm:cxn modelId="{4E89D52D-2950-46EE-B1CB-2A4A9B395D0C}" srcId="{DCB05D62-516F-4477-8CE3-30F86810C333}" destId="{C2CC3CC5-646A-4DB8-9ADB-B92F1544A17D}" srcOrd="2" destOrd="0" parTransId="{BAFEFE47-5C86-4693-84AD-AB473E456D4E}" sibTransId="{731F7C45-E158-4430-B876-90EFD118F68C}"/>
    <dgm:cxn modelId="{8ABE786A-33AE-4EAA-ACEB-59DFBC14F98B}" type="presOf" srcId="{3104E7D8-B0F3-4480-AF03-29B1B659656F}" destId="{E167C004-F682-4C3A-9EBA-4F580A45FF93}" srcOrd="0" destOrd="0" presId="urn:microsoft.com/office/officeart/2016/7/layout/LinearBlockProcessNumbered"/>
    <dgm:cxn modelId="{F8F22C90-160E-49C5-858A-F1965399326B}" type="presOf" srcId="{DCB05D62-516F-4477-8CE3-30F86810C333}" destId="{572C5BCA-09EB-4049-9F96-551C0DF89AAD}" srcOrd="0" destOrd="0" presId="urn:microsoft.com/office/officeart/2016/7/layout/LinearBlockProcessNumbered"/>
    <dgm:cxn modelId="{21D826A0-4D31-4F13-BD6D-EA7D5252942E}" type="presOf" srcId="{EC3602A3-A68B-4B47-85BC-879E6CA109D5}" destId="{AD9CB3CE-297D-4CB8-A281-0E7EB73754BA}" srcOrd="1" destOrd="0" presId="urn:microsoft.com/office/officeart/2016/7/layout/LinearBlockProcessNumbered"/>
    <dgm:cxn modelId="{E55ECBBA-5658-4948-B34B-A65AE55B9E14}" type="presOf" srcId="{C2CC3CC5-646A-4DB8-9ADB-B92F1544A17D}" destId="{B490EF6D-644A-4DD6-A978-BD9788D3CAEB}" srcOrd="0" destOrd="0" presId="urn:microsoft.com/office/officeart/2016/7/layout/LinearBlockProcessNumbered"/>
    <dgm:cxn modelId="{0BD566CB-BD83-47A2-9062-175DAB768D3C}" type="presOf" srcId="{E0D5C44E-55CD-4B9F-B592-D31CEE45081E}" destId="{EBB5CFB6-E970-4093-A2D6-821F575CD4E1}" srcOrd="1" destOrd="0" presId="urn:microsoft.com/office/officeart/2016/7/layout/LinearBlockProcessNumbered"/>
    <dgm:cxn modelId="{8778B9E4-D90D-47C5-8085-EB51034AA270}" type="presOf" srcId="{731F7C45-E158-4430-B876-90EFD118F68C}" destId="{12050CEA-FD93-4E99-88A8-64C832C21B8E}" srcOrd="0" destOrd="0" presId="urn:microsoft.com/office/officeart/2016/7/layout/LinearBlockProcessNumbered"/>
    <dgm:cxn modelId="{D5A5D3EA-7B82-40F1-B6E5-EF097695FB9F}" type="presOf" srcId="{EC3602A3-A68B-4B47-85BC-879E6CA109D5}" destId="{D975B7BA-487E-4220-B96A-F5C1CA778D13}" srcOrd="0" destOrd="0" presId="urn:microsoft.com/office/officeart/2016/7/layout/LinearBlockProcessNumbered"/>
    <dgm:cxn modelId="{999C03F6-D990-4B7D-B4C5-ECFA82640A13}" type="presOf" srcId="{A8450B68-250E-4DB8-8582-482243759D33}" destId="{630A9908-0D4B-4588-AE82-28C50B43DADB}" srcOrd="0" destOrd="0" presId="urn:microsoft.com/office/officeart/2016/7/layout/LinearBlockProcessNumbered"/>
    <dgm:cxn modelId="{CABBC3F7-61DF-42DD-BFF8-8096EC458F87}" type="presOf" srcId="{C2CC3CC5-646A-4DB8-9ADB-B92F1544A17D}" destId="{FC36BFFF-12DD-459D-9CC4-82A03BEDFB23}" srcOrd="1" destOrd="0" presId="urn:microsoft.com/office/officeart/2016/7/layout/LinearBlockProcessNumbered"/>
    <dgm:cxn modelId="{D421EEFF-ACE0-4A6E-BC1B-7E6440E67A3C}" srcId="{DCB05D62-516F-4477-8CE3-30F86810C333}" destId="{E0D5C44E-55CD-4B9F-B592-D31CEE45081E}" srcOrd="1" destOrd="0" parTransId="{181C5057-9770-413B-8709-7B3F25A82D84}" sibTransId="{3104E7D8-B0F3-4480-AF03-29B1B659656F}"/>
    <dgm:cxn modelId="{16D83E07-0CA5-45D5-B731-E3A075901054}" type="presParOf" srcId="{572C5BCA-09EB-4049-9F96-551C0DF89AAD}" destId="{E9FE2FEE-6E67-4BB3-B58F-A058B70F19D9}" srcOrd="0" destOrd="0" presId="urn:microsoft.com/office/officeart/2016/7/layout/LinearBlockProcessNumbered"/>
    <dgm:cxn modelId="{0A7EDC86-A4D7-4560-81B0-E0D45810A03D}" type="presParOf" srcId="{E9FE2FEE-6E67-4BB3-B58F-A058B70F19D9}" destId="{D975B7BA-487E-4220-B96A-F5C1CA778D13}" srcOrd="0" destOrd="0" presId="urn:microsoft.com/office/officeart/2016/7/layout/LinearBlockProcessNumbered"/>
    <dgm:cxn modelId="{1A61302B-BB79-4EAF-B7FD-D15107B10CFD}" type="presParOf" srcId="{E9FE2FEE-6E67-4BB3-B58F-A058B70F19D9}" destId="{630A9908-0D4B-4588-AE82-28C50B43DADB}" srcOrd="1" destOrd="0" presId="urn:microsoft.com/office/officeart/2016/7/layout/LinearBlockProcessNumbered"/>
    <dgm:cxn modelId="{447A516D-50A9-4127-AD85-1B5BB675489E}" type="presParOf" srcId="{E9FE2FEE-6E67-4BB3-B58F-A058B70F19D9}" destId="{AD9CB3CE-297D-4CB8-A281-0E7EB73754BA}" srcOrd="2" destOrd="0" presId="urn:microsoft.com/office/officeart/2016/7/layout/LinearBlockProcessNumbered"/>
    <dgm:cxn modelId="{4C0F4BCC-5E81-4B68-B5D8-BDA6E8545842}" type="presParOf" srcId="{572C5BCA-09EB-4049-9F96-551C0DF89AAD}" destId="{42771BA9-B725-4DF6-8674-D1AC1AE0880A}" srcOrd="1" destOrd="0" presId="urn:microsoft.com/office/officeart/2016/7/layout/LinearBlockProcessNumbered"/>
    <dgm:cxn modelId="{C52A5837-B1F7-4CCE-AE6A-9353691BC215}" type="presParOf" srcId="{572C5BCA-09EB-4049-9F96-551C0DF89AAD}" destId="{6AEE0713-8EC4-4F7F-B186-34EBEDBDB7AE}" srcOrd="2" destOrd="0" presId="urn:microsoft.com/office/officeart/2016/7/layout/LinearBlockProcessNumbered"/>
    <dgm:cxn modelId="{F540F5EF-3BEF-4CF7-A2D4-BA5203B5DB8F}" type="presParOf" srcId="{6AEE0713-8EC4-4F7F-B186-34EBEDBDB7AE}" destId="{916B08FD-7CF7-4161-BDAE-1C6334835C8A}" srcOrd="0" destOrd="0" presId="urn:microsoft.com/office/officeart/2016/7/layout/LinearBlockProcessNumbered"/>
    <dgm:cxn modelId="{66FCF7A1-B9B1-4908-B66D-EA5F7D7D067A}" type="presParOf" srcId="{6AEE0713-8EC4-4F7F-B186-34EBEDBDB7AE}" destId="{E167C004-F682-4C3A-9EBA-4F580A45FF93}" srcOrd="1" destOrd="0" presId="urn:microsoft.com/office/officeart/2016/7/layout/LinearBlockProcessNumbered"/>
    <dgm:cxn modelId="{4E6500D4-B256-44D3-ADB7-682510E18EB6}" type="presParOf" srcId="{6AEE0713-8EC4-4F7F-B186-34EBEDBDB7AE}" destId="{EBB5CFB6-E970-4093-A2D6-821F575CD4E1}" srcOrd="2" destOrd="0" presId="urn:microsoft.com/office/officeart/2016/7/layout/LinearBlockProcessNumbered"/>
    <dgm:cxn modelId="{13D9CEB4-60BD-4BEF-927A-26804510D229}" type="presParOf" srcId="{572C5BCA-09EB-4049-9F96-551C0DF89AAD}" destId="{E861CC6B-969B-44FE-8C1C-D5E9EEAC73C3}" srcOrd="3" destOrd="0" presId="urn:microsoft.com/office/officeart/2016/7/layout/LinearBlockProcessNumbered"/>
    <dgm:cxn modelId="{DC11943D-4CD4-421B-8DD3-16B876406947}" type="presParOf" srcId="{572C5BCA-09EB-4049-9F96-551C0DF89AAD}" destId="{789FEE28-ECB5-43DA-852D-B13A36F4DF11}" srcOrd="4" destOrd="0" presId="urn:microsoft.com/office/officeart/2016/7/layout/LinearBlockProcessNumbered"/>
    <dgm:cxn modelId="{DD709825-6A9F-4E79-9B6D-A77DFA91CE9D}" type="presParOf" srcId="{789FEE28-ECB5-43DA-852D-B13A36F4DF11}" destId="{B490EF6D-644A-4DD6-A978-BD9788D3CAEB}" srcOrd="0" destOrd="0" presId="urn:microsoft.com/office/officeart/2016/7/layout/LinearBlockProcessNumbered"/>
    <dgm:cxn modelId="{C0132C06-F1B3-488C-A328-DE4623E640D6}" type="presParOf" srcId="{789FEE28-ECB5-43DA-852D-B13A36F4DF11}" destId="{12050CEA-FD93-4E99-88A8-64C832C21B8E}" srcOrd="1" destOrd="0" presId="urn:microsoft.com/office/officeart/2016/7/layout/LinearBlockProcessNumbered"/>
    <dgm:cxn modelId="{7D7D4B3C-56DB-4181-9BCA-A3DCC8A500CC}" type="presParOf" srcId="{789FEE28-ECB5-43DA-852D-B13A36F4DF11}" destId="{FC36BFFF-12DD-459D-9CC4-82A03BEDFB2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F237C-8C2E-4F92-A431-1E8365342EFD}">
      <dsp:nvSpPr>
        <dsp:cNvPr id="0" name=""/>
        <dsp:cNvSpPr/>
      </dsp:nvSpPr>
      <dsp:spPr>
        <a:xfrm>
          <a:off x="497" y="288779"/>
          <a:ext cx="1332403" cy="116262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Foster Alliances</a:t>
          </a:r>
        </a:p>
      </dsp:txBody>
      <dsp:txXfrm>
        <a:off x="34549" y="322831"/>
        <a:ext cx="1264299" cy="1094524"/>
      </dsp:txXfrm>
    </dsp:sp>
    <dsp:sp modelId="{84BA4CDB-7EDF-409A-9E85-2D92ED475F9C}">
      <dsp:nvSpPr>
        <dsp:cNvPr id="0" name=""/>
        <dsp:cNvSpPr/>
      </dsp:nvSpPr>
      <dsp:spPr>
        <a:xfrm>
          <a:off x="133738" y="1451408"/>
          <a:ext cx="133240" cy="361437"/>
        </a:xfrm>
        <a:custGeom>
          <a:avLst/>
          <a:gdLst/>
          <a:ahLst/>
          <a:cxnLst/>
          <a:rect l="0" t="0" r="0" b="0"/>
          <a:pathLst>
            <a:path>
              <a:moveTo>
                <a:pt x="0" y="0"/>
              </a:moveTo>
              <a:lnTo>
                <a:pt x="0" y="361437"/>
              </a:lnTo>
              <a:lnTo>
                <a:pt x="133240" y="361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61CB6C-AFDA-4C5D-9F7D-D3359BA9F87D}">
      <dsp:nvSpPr>
        <dsp:cNvPr id="0" name=""/>
        <dsp:cNvSpPr/>
      </dsp:nvSpPr>
      <dsp:spPr>
        <a:xfrm>
          <a:off x="266978" y="1617958"/>
          <a:ext cx="1806397" cy="3897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Establish the NEAT</a:t>
          </a:r>
        </a:p>
      </dsp:txBody>
      <dsp:txXfrm>
        <a:off x="278394" y="1629374"/>
        <a:ext cx="1783565" cy="366942"/>
      </dsp:txXfrm>
    </dsp:sp>
    <dsp:sp modelId="{1FD13A2E-5516-4933-AA7F-A0AD73795789}">
      <dsp:nvSpPr>
        <dsp:cNvPr id="0" name=""/>
        <dsp:cNvSpPr/>
      </dsp:nvSpPr>
      <dsp:spPr>
        <a:xfrm>
          <a:off x="133738" y="1451408"/>
          <a:ext cx="133240" cy="1134867"/>
        </a:xfrm>
        <a:custGeom>
          <a:avLst/>
          <a:gdLst/>
          <a:ahLst/>
          <a:cxnLst/>
          <a:rect l="0" t="0" r="0" b="0"/>
          <a:pathLst>
            <a:path>
              <a:moveTo>
                <a:pt x="0" y="0"/>
              </a:moveTo>
              <a:lnTo>
                <a:pt x="0" y="1134867"/>
              </a:lnTo>
              <a:lnTo>
                <a:pt x="133240" y="11348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8D66B6-082A-4E94-AF5A-5554D929EA67}">
      <dsp:nvSpPr>
        <dsp:cNvPr id="0" name=""/>
        <dsp:cNvSpPr/>
      </dsp:nvSpPr>
      <dsp:spPr>
        <a:xfrm>
          <a:off x="266978" y="2174283"/>
          <a:ext cx="1624743" cy="8239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Complete Needs Assessment and Resource Inventory</a:t>
          </a:r>
        </a:p>
      </dsp:txBody>
      <dsp:txXfrm>
        <a:off x="291112" y="2198417"/>
        <a:ext cx="1576475" cy="775716"/>
      </dsp:txXfrm>
    </dsp:sp>
    <dsp:sp modelId="{019428A0-0DBF-4503-9F01-F4B3DB115E52}">
      <dsp:nvSpPr>
        <dsp:cNvPr id="0" name=""/>
        <dsp:cNvSpPr/>
      </dsp:nvSpPr>
      <dsp:spPr>
        <a:xfrm>
          <a:off x="133738" y="1451408"/>
          <a:ext cx="133240" cy="2477354"/>
        </a:xfrm>
        <a:custGeom>
          <a:avLst/>
          <a:gdLst/>
          <a:ahLst/>
          <a:cxnLst/>
          <a:rect l="0" t="0" r="0" b="0"/>
          <a:pathLst>
            <a:path>
              <a:moveTo>
                <a:pt x="0" y="0"/>
              </a:moveTo>
              <a:lnTo>
                <a:pt x="0" y="2477354"/>
              </a:lnTo>
              <a:lnTo>
                <a:pt x="133240" y="2477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0695D7-CB7A-4E68-8458-A6E8B5CA37EB}">
      <dsp:nvSpPr>
        <dsp:cNvPr id="0" name=""/>
        <dsp:cNvSpPr/>
      </dsp:nvSpPr>
      <dsp:spPr>
        <a:xfrm>
          <a:off x="266978" y="3164818"/>
          <a:ext cx="1775240" cy="15278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Establish guiding principles for recovery-oriented, person-centered, trauma-informed, and culturally-competent care</a:t>
          </a:r>
        </a:p>
      </dsp:txBody>
      <dsp:txXfrm>
        <a:off x="311728" y="3209568"/>
        <a:ext cx="1685740" cy="1438386"/>
      </dsp:txXfrm>
    </dsp:sp>
    <dsp:sp modelId="{927A51B0-591F-437D-9053-10A08D96F1DA}">
      <dsp:nvSpPr>
        <dsp:cNvPr id="0" name=""/>
        <dsp:cNvSpPr/>
      </dsp:nvSpPr>
      <dsp:spPr>
        <a:xfrm>
          <a:off x="133738" y="1451408"/>
          <a:ext cx="133240" cy="3613847"/>
        </a:xfrm>
        <a:custGeom>
          <a:avLst/>
          <a:gdLst/>
          <a:ahLst/>
          <a:cxnLst/>
          <a:rect l="0" t="0" r="0" b="0"/>
          <a:pathLst>
            <a:path>
              <a:moveTo>
                <a:pt x="0" y="0"/>
              </a:moveTo>
              <a:lnTo>
                <a:pt x="0" y="3613847"/>
              </a:lnTo>
              <a:lnTo>
                <a:pt x="133240" y="3613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6BD52F-0CED-4599-A495-6E95A3C07AAB}">
      <dsp:nvSpPr>
        <dsp:cNvPr id="0" name=""/>
        <dsp:cNvSpPr/>
      </dsp:nvSpPr>
      <dsp:spPr>
        <a:xfrm>
          <a:off x="266978" y="4859256"/>
          <a:ext cx="1968066" cy="4119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Finalize Strategic Plan</a:t>
          </a:r>
        </a:p>
      </dsp:txBody>
      <dsp:txXfrm>
        <a:off x="279045" y="4871323"/>
        <a:ext cx="1943932" cy="387865"/>
      </dsp:txXfrm>
    </dsp:sp>
    <dsp:sp modelId="{8B43954A-4168-4926-A100-0A3939B0C5D2}">
      <dsp:nvSpPr>
        <dsp:cNvPr id="0" name=""/>
        <dsp:cNvSpPr/>
      </dsp:nvSpPr>
      <dsp:spPr>
        <a:xfrm>
          <a:off x="2406477" y="233351"/>
          <a:ext cx="1707994" cy="161143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Increase broad awareness, knowledge, and skills</a:t>
          </a:r>
        </a:p>
      </dsp:txBody>
      <dsp:txXfrm>
        <a:off x="2453674" y="280548"/>
        <a:ext cx="1613600" cy="1517041"/>
      </dsp:txXfrm>
    </dsp:sp>
    <dsp:sp modelId="{472A113A-57E8-4238-ACF4-BC23F9C028C6}">
      <dsp:nvSpPr>
        <dsp:cNvPr id="0" name=""/>
        <dsp:cNvSpPr/>
      </dsp:nvSpPr>
      <dsp:spPr>
        <a:xfrm>
          <a:off x="2577276" y="1844786"/>
          <a:ext cx="170799" cy="555079"/>
        </a:xfrm>
        <a:custGeom>
          <a:avLst/>
          <a:gdLst/>
          <a:ahLst/>
          <a:cxnLst/>
          <a:rect l="0" t="0" r="0" b="0"/>
          <a:pathLst>
            <a:path>
              <a:moveTo>
                <a:pt x="0" y="0"/>
              </a:moveTo>
              <a:lnTo>
                <a:pt x="0" y="555079"/>
              </a:lnTo>
              <a:lnTo>
                <a:pt x="170799" y="5550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0A70E3-82BC-4C5C-A451-A5143968F08A}">
      <dsp:nvSpPr>
        <dsp:cNvPr id="0" name=""/>
        <dsp:cNvSpPr/>
      </dsp:nvSpPr>
      <dsp:spPr>
        <a:xfrm>
          <a:off x="2748076" y="2066765"/>
          <a:ext cx="1390016" cy="6662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Create Best Practices Repository</a:t>
          </a:r>
        </a:p>
      </dsp:txBody>
      <dsp:txXfrm>
        <a:off x="2767588" y="2086277"/>
        <a:ext cx="1350992" cy="627177"/>
      </dsp:txXfrm>
    </dsp:sp>
    <dsp:sp modelId="{55AFFAB5-ACC3-4218-950F-9E1F32B7BDCB}">
      <dsp:nvSpPr>
        <dsp:cNvPr id="0" name=""/>
        <dsp:cNvSpPr/>
      </dsp:nvSpPr>
      <dsp:spPr>
        <a:xfrm>
          <a:off x="2577276" y="1844786"/>
          <a:ext cx="170799" cy="1239078"/>
        </a:xfrm>
        <a:custGeom>
          <a:avLst/>
          <a:gdLst/>
          <a:ahLst/>
          <a:cxnLst/>
          <a:rect l="0" t="0" r="0" b="0"/>
          <a:pathLst>
            <a:path>
              <a:moveTo>
                <a:pt x="0" y="0"/>
              </a:moveTo>
              <a:lnTo>
                <a:pt x="0" y="1239078"/>
              </a:lnTo>
              <a:lnTo>
                <a:pt x="170799" y="12390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F3F4A5-4544-48B9-9E4B-73FBF4F82179}">
      <dsp:nvSpPr>
        <dsp:cNvPr id="0" name=""/>
        <dsp:cNvSpPr/>
      </dsp:nvSpPr>
      <dsp:spPr>
        <a:xfrm>
          <a:off x="2748076" y="2899517"/>
          <a:ext cx="1313504" cy="3686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Launch website</a:t>
          </a:r>
        </a:p>
      </dsp:txBody>
      <dsp:txXfrm>
        <a:off x="2758875" y="2910316"/>
        <a:ext cx="1291906" cy="347098"/>
      </dsp:txXfrm>
    </dsp:sp>
    <dsp:sp modelId="{4D3BAE70-6529-432A-8FDA-E004791B4644}">
      <dsp:nvSpPr>
        <dsp:cNvPr id="0" name=""/>
        <dsp:cNvSpPr/>
      </dsp:nvSpPr>
      <dsp:spPr>
        <a:xfrm>
          <a:off x="2577276" y="1844786"/>
          <a:ext cx="170799" cy="2207462"/>
        </a:xfrm>
        <a:custGeom>
          <a:avLst/>
          <a:gdLst/>
          <a:ahLst/>
          <a:cxnLst/>
          <a:rect l="0" t="0" r="0" b="0"/>
          <a:pathLst>
            <a:path>
              <a:moveTo>
                <a:pt x="0" y="0"/>
              </a:moveTo>
              <a:lnTo>
                <a:pt x="0" y="2207462"/>
              </a:lnTo>
              <a:lnTo>
                <a:pt x="170799" y="2207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DED4E-C3EA-43CC-9386-A62115A609EC}">
      <dsp:nvSpPr>
        <dsp:cNvPr id="0" name=""/>
        <dsp:cNvSpPr/>
      </dsp:nvSpPr>
      <dsp:spPr>
        <a:xfrm>
          <a:off x="2748076" y="3434763"/>
          <a:ext cx="1483370" cy="12349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annual priority topic areas and establish TLCs</a:t>
          </a:r>
        </a:p>
      </dsp:txBody>
      <dsp:txXfrm>
        <a:off x="2784247" y="3470934"/>
        <a:ext cx="1411028" cy="1162629"/>
      </dsp:txXfrm>
    </dsp:sp>
    <dsp:sp modelId="{9C06B5A5-403D-470B-8C4A-A18E129EAE6A}">
      <dsp:nvSpPr>
        <dsp:cNvPr id="0" name=""/>
        <dsp:cNvSpPr/>
      </dsp:nvSpPr>
      <dsp:spPr>
        <a:xfrm>
          <a:off x="2577276" y="1844786"/>
          <a:ext cx="170799" cy="3432574"/>
        </a:xfrm>
        <a:custGeom>
          <a:avLst/>
          <a:gdLst/>
          <a:ahLst/>
          <a:cxnLst/>
          <a:rect l="0" t="0" r="0" b="0"/>
          <a:pathLst>
            <a:path>
              <a:moveTo>
                <a:pt x="0" y="0"/>
              </a:moveTo>
              <a:lnTo>
                <a:pt x="0" y="3432574"/>
              </a:lnTo>
              <a:lnTo>
                <a:pt x="170799" y="3432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36DEDF-5876-4EF0-B660-B39018145889}">
      <dsp:nvSpPr>
        <dsp:cNvPr id="0" name=""/>
        <dsp:cNvSpPr/>
      </dsp:nvSpPr>
      <dsp:spPr>
        <a:xfrm>
          <a:off x="2748076" y="4836285"/>
          <a:ext cx="1663585" cy="8821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Develop Communications and Marketing Plan</a:t>
          </a:r>
          <a:endParaRPr lang="en-US" sz="1600" kern="1200" dirty="0"/>
        </a:p>
      </dsp:txBody>
      <dsp:txXfrm>
        <a:off x="2773913" y="4862122"/>
        <a:ext cx="1611911" cy="830476"/>
      </dsp:txXfrm>
    </dsp:sp>
    <dsp:sp modelId="{89DA1CBB-68C4-4ED3-9B7B-B72009D16B84}">
      <dsp:nvSpPr>
        <dsp:cNvPr id="0" name=""/>
        <dsp:cNvSpPr/>
      </dsp:nvSpPr>
      <dsp:spPr>
        <a:xfrm>
          <a:off x="4447572" y="288779"/>
          <a:ext cx="2004334" cy="15846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Provide Targeted Training and Technical Assistance</a:t>
          </a:r>
        </a:p>
      </dsp:txBody>
      <dsp:txXfrm>
        <a:off x="4493984" y="335191"/>
        <a:ext cx="1911510" cy="1491783"/>
      </dsp:txXfrm>
    </dsp:sp>
    <dsp:sp modelId="{CC8C6384-E152-4710-84F7-D376849E6664}">
      <dsp:nvSpPr>
        <dsp:cNvPr id="0" name=""/>
        <dsp:cNvSpPr/>
      </dsp:nvSpPr>
      <dsp:spPr>
        <a:xfrm>
          <a:off x="4648006" y="1873386"/>
          <a:ext cx="200433" cy="656495"/>
        </a:xfrm>
        <a:custGeom>
          <a:avLst/>
          <a:gdLst/>
          <a:ahLst/>
          <a:cxnLst/>
          <a:rect l="0" t="0" r="0" b="0"/>
          <a:pathLst>
            <a:path>
              <a:moveTo>
                <a:pt x="0" y="0"/>
              </a:moveTo>
              <a:lnTo>
                <a:pt x="0" y="656495"/>
              </a:lnTo>
              <a:lnTo>
                <a:pt x="200433" y="6564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DB9157-53B3-4B60-A61F-CAB101FD061A}">
      <dsp:nvSpPr>
        <dsp:cNvPr id="0" name=""/>
        <dsp:cNvSpPr/>
      </dsp:nvSpPr>
      <dsp:spPr>
        <a:xfrm>
          <a:off x="4848439" y="2067791"/>
          <a:ext cx="1710603" cy="9241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Identify local and regional experts on priority topic areas</a:t>
          </a:r>
        </a:p>
      </dsp:txBody>
      <dsp:txXfrm>
        <a:off x="4875507" y="2094859"/>
        <a:ext cx="1656467" cy="870045"/>
      </dsp:txXfrm>
    </dsp:sp>
    <dsp:sp modelId="{3B98F354-6CA6-4B0A-9D93-C022F27E0ED2}">
      <dsp:nvSpPr>
        <dsp:cNvPr id="0" name=""/>
        <dsp:cNvSpPr/>
      </dsp:nvSpPr>
      <dsp:spPr>
        <a:xfrm>
          <a:off x="4648006" y="1873386"/>
          <a:ext cx="200433" cy="1856281"/>
        </a:xfrm>
        <a:custGeom>
          <a:avLst/>
          <a:gdLst/>
          <a:ahLst/>
          <a:cxnLst/>
          <a:rect l="0" t="0" r="0" b="0"/>
          <a:pathLst>
            <a:path>
              <a:moveTo>
                <a:pt x="0" y="0"/>
              </a:moveTo>
              <a:lnTo>
                <a:pt x="0" y="1856281"/>
              </a:lnTo>
              <a:lnTo>
                <a:pt x="200433" y="18562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56151-677C-430E-968F-4FA8807E1266}">
      <dsp:nvSpPr>
        <dsp:cNvPr id="0" name=""/>
        <dsp:cNvSpPr/>
      </dsp:nvSpPr>
      <dsp:spPr>
        <a:xfrm>
          <a:off x="4848439" y="3130669"/>
          <a:ext cx="1749712" cy="11979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Respond to TA requests, create T/TA plans of action, link to TLCs and experts</a:t>
          </a:r>
        </a:p>
      </dsp:txBody>
      <dsp:txXfrm>
        <a:off x="4883527" y="3165757"/>
        <a:ext cx="1679536" cy="1127821"/>
      </dsp:txXfrm>
    </dsp:sp>
    <dsp:sp modelId="{DA062C13-909A-412D-8C78-3E938FCD52C7}">
      <dsp:nvSpPr>
        <dsp:cNvPr id="0" name=""/>
        <dsp:cNvSpPr/>
      </dsp:nvSpPr>
      <dsp:spPr>
        <a:xfrm>
          <a:off x="6785008" y="288779"/>
          <a:ext cx="1691099" cy="111556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Accelerate adoption and implementation of EBPs</a:t>
          </a:r>
        </a:p>
      </dsp:txBody>
      <dsp:txXfrm>
        <a:off x="6817682" y="321453"/>
        <a:ext cx="1625751" cy="1050213"/>
      </dsp:txXfrm>
    </dsp:sp>
    <dsp:sp modelId="{2A07394C-E1A5-46CF-9636-6A21F3AE292D}">
      <dsp:nvSpPr>
        <dsp:cNvPr id="0" name=""/>
        <dsp:cNvSpPr/>
      </dsp:nvSpPr>
      <dsp:spPr>
        <a:xfrm>
          <a:off x="6954117" y="1404340"/>
          <a:ext cx="169109" cy="730336"/>
        </a:xfrm>
        <a:custGeom>
          <a:avLst/>
          <a:gdLst/>
          <a:ahLst/>
          <a:cxnLst/>
          <a:rect l="0" t="0" r="0" b="0"/>
          <a:pathLst>
            <a:path>
              <a:moveTo>
                <a:pt x="0" y="0"/>
              </a:moveTo>
              <a:lnTo>
                <a:pt x="0" y="730336"/>
              </a:lnTo>
              <a:lnTo>
                <a:pt x="169109" y="730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E62059-B46E-44B4-BE39-1DD4534E34B6}">
      <dsp:nvSpPr>
        <dsp:cNvPr id="0" name=""/>
        <dsp:cNvSpPr/>
      </dsp:nvSpPr>
      <dsp:spPr>
        <a:xfrm>
          <a:off x="7123227" y="1570891"/>
          <a:ext cx="1539011" cy="11275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Year 1: Establish TLCs with focus on: 1) Suicide Prevention &amp; 2)</a:t>
          </a:r>
        </a:p>
      </dsp:txBody>
      <dsp:txXfrm>
        <a:off x="7156252" y="1603916"/>
        <a:ext cx="1472961" cy="1061523"/>
      </dsp:txXfrm>
    </dsp:sp>
    <dsp:sp modelId="{13C201E7-35CF-449F-902F-F7D8A714A63B}">
      <dsp:nvSpPr>
        <dsp:cNvPr id="0" name=""/>
        <dsp:cNvSpPr/>
      </dsp:nvSpPr>
      <dsp:spPr>
        <a:xfrm>
          <a:off x="6954117" y="1404340"/>
          <a:ext cx="169109" cy="1793774"/>
        </a:xfrm>
        <a:custGeom>
          <a:avLst/>
          <a:gdLst/>
          <a:ahLst/>
          <a:cxnLst/>
          <a:rect l="0" t="0" r="0" b="0"/>
          <a:pathLst>
            <a:path>
              <a:moveTo>
                <a:pt x="0" y="0"/>
              </a:moveTo>
              <a:lnTo>
                <a:pt x="0" y="1793774"/>
              </a:lnTo>
              <a:lnTo>
                <a:pt x="169109" y="17937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945ED8-3E99-4312-928A-A00875B7ED48}">
      <dsp:nvSpPr>
        <dsp:cNvPr id="0" name=""/>
        <dsp:cNvSpPr/>
      </dsp:nvSpPr>
      <dsp:spPr>
        <a:xfrm>
          <a:off x="7123227" y="2865014"/>
          <a:ext cx="1492195" cy="6662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Work with TLCs to ensure broad reach</a:t>
          </a:r>
        </a:p>
      </dsp:txBody>
      <dsp:txXfrm>
        <a:off x="7142739" y="2884526"/>
        <a:ext cx="1453171" cy="627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701D8-89B5-4D9C-B30E-03BF25A114A9}">
      <dsp:nvSpPr>
        <dsp:cNvPr id="0" name=""/>
        <dsp:cNvSpPr/>
      </dsp:nvSpPr>
      <dsp:spPr>
        <a:xfrm>
          <a:off x="1527983" y="187450"/>
          <a:ext cx="4995962" cy="4995962"/>
        </a:xfrm>
        <a:prstGeom prst="circularArrow">
          <a:avLst>
            <a:gd name="adj1" fmla="val 5544"/>
            <a:gd name="adj2" fmla="val 330680"/>
            <a:gd name="adj3" fmla="val 14374852"/>
            <a:gd name="adj4" fmla="val 1703122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06A3B-24C6-4046-A2D9-C95FBBEE4843}">
      <dsp:nvSpPr>
        <dsp:cNvPr id="0" name=""/>
        <dsp:cNvSpPr/>
      </dsp:nvSpPr>
      <dsp:spPr>
        <a:xfrm>
          <a:off x="3171022" y="-384786"/>
          <a:ext cx="1709884" cy="205222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Assess Regional T/TA Needs</a:t>
          </a:r>
        </a:p>
      </dsp:txBody>
      <dsp:txXfrm>
        <a:off x="3254492" y="-301316"/>
        <a:ext cx="1542944" cy="1885284"/>
      </dsp:txXfrm>
    </dsp:sp>
    <dsp:sp modelId="{32670930-FAB7-4C32-A1A7-AD284744C534}">
      <dsp:nvSpPr>
        <dsp:cNvPr id="0" name=""/>
        <dsp:cNvSpPr/>
      </dsp:nvSpPr>
      <dsp:spPr>
        <a:xfrm>
          <a:off x="5212212" y="1070767"/>
          <a:ext cx="1679907" cy="208535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Identify T/TA Priorities</a:t>
          </a:r>
        </a:p>
      </dsp:txBody>
      <dsp:txXfrm>
        <a:off x="5294218" y="1152773"/>
        <a:ext cx="1515895" cy="1921347"/>
      </dsp:txXfrm>
    </dsp:sp>
    <dsp:sp modelId="{13A19E27-DD52-4E99-A116-7CE87C1221D4}">
      <dsp:nvSpPr>
        <dsp:cNvPr id="0" name=""/>
        <dsp:cNvSpPr/>
      </dsp:nvSpPr>
      <dsp:spPr>
        <a:xfrm>
          <a:off x="4206238" y="3587723"/>
          <a:ext cx="2143975" cy="181533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Develop and Disseminate Core Topic Learning Products</a:t>
          </a:r>
        </a:p>
      </dsp:txBody>
      <dsp:txXfrm>
        <a:off x="4294855" y="3676340"/>
        <a:ext cx="1966741" cy="1638097"/>
      </dsp:txXfrm>
    </dsp:sp>
    <dsp:sp modelId="{C74D0960-D65F-43CC-8A36-406A01F583B1}">
      <dsp:nvSpPr>
        <dsp:cNvPr id="0" name=""/>
        <dsp:cNvSpPr/>
      </dsp:nvSpPr>
      <dsp:spPr>
        <a:xfrm>
          <a:off x="1697443" y="3574683"/>
          <a:ext cx="2152519" cy="184141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Market, Receive, and Respond to T/TA</a:t>
          </a:r>
        </a:p>
      </dsp:txBody>
      <dsp:txXfrm>
        <a:off x="1787333" y="3664573"/>
        <a:ext cx="1972739" cy="1661631"/>
      </dsp:txXfrm>
    </dsp:sp>
    <dsp:sp modelId="{478AE53B-E8EA-4688-87DC-E1C01905EB7A}">
      <dsp:nvSpPr>
        <dsp:cNvPr id="0" name=""/>
        <dsp:cNvSpPr/>
      </dsp:nvSpPr>
      <dsp:spPr>
        <a:xfrm>
          <a:off x="1187850" y="1087393"/>
          <a:ext cx="1623826" cy="20521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Monitor and Evaluate T/TA</a:t>
          </a:r>
        </a:p>
      </dsp:txBody>
      <dsp:txXfrm>
        <a:off x="1267119" y="1166662"/>
        <a:ext cx="1465288" cy="1893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5B7BA-487E-4220-B96A-F5C1CA778D13}">
      <dsp:nvSpPr>
        <dsp:cNvPr id="0" name=""/>
        <dsp:cNvSpPr/>
      </dsp:nvSpPr>
      <dsp:spPr>
        <a:xfrm>
          <a:off x="616" y="551288"/>
          <a:ext cx="2495401" cy="325080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22300">
            <a:lnSpc>
              <a:spcPct val="90000"/>
            </a:lnSpc>
            <a:spcBef>
              <a:spcPct val="0"/>
            </a:spcBef>
            <a:spcAft>
              <a:spcPct val="35000"/>
            </a:spcAft>
            <a:buNone/>
          </a:pPr>
          <a:r>
            <a:rPr lang="en-US" sz="1400" b="1" i="1" kern="1200" dirty="0"/>
            <a:t>Goal 1.</a:t>
          </a:r>
          <a:r>
            <a:rPr lang="en-US" sz="1400" kern="1200" dirty="0"/>
            <a:t> </a:t>
          </a:r>
          <a:r>
            <a:rPr lang="en-US" sz="1400" b="0" kern="1200" dirty="0"/>
            <a:t>Foster alliances to address the needs of children and youth who have experienced or are at risk of experiencing significant trauma. </a:t>
          </a:r>
        </a:p>
      </dsp:txBody>
      <dsp:txXfrm>
        <a:off x="616" y="1851611"/>
        <a:ext cx="2495401" cy="1950485"/>
      </dsp:txXfrm>
    </dsp:sp>
    <dsp:sp modelId="{630A9908-0D4B-4588-AE82-28C50B43DADB}">
      <dsp:nvSpPr>
        <dsp:cNvPr id="0" name=""/>
        <dsp:cNvSpPr/>
      </dsp:nvSpPr>
      <dsp:spPr>
        <a:xfrm>
          <a:off x="616" y="651902"/>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616" y="651902"/>
        <a:ext cx="2495401" cy="1197792"/>
      </dsp:txXfrm>
    </dsp:sp>
    <dsp:sp modelId="{916B08FD-7CF7-4161-BDAE-1C6334835C8A}">
      <dsp:nvSpPr>
        <dsp:cNvPr id="0" name=""/>
        <dsp:cNvSpPr/>
      </dsp:nvSpPr>
      <dsp:spPr>
        <a:xfrm>
          <a:off x="2695649" y="523738"/>
          <a:ext cx="2495401" cy="325080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22300">
            <a:lnSpc>
              <a:spcPct val="90000"/>
            </a:lnSpc>
            <a:spcBef>
              <a:spcPct val="0"/>
            </a:spcBef>
            <a:spcAft>
              <a:spcPct val="35000"/>
            </a:spcAft>
            <a:buNone/>
          </a:pPr>
          <a:r>
            <a:rPr lang="en-US" sz="1400" b="1" i="1" kern="1200" dirty="0"/>
            <a:t>Goal 2.</a:t>
          </a:r>
          <a:r>
            <a:rPr lang="en-US" sz="1400" kern="1200" dirty="0"/>
            <a:t> </a:t>
          </a:r>
          <a:r>
            <a:rPr lang="en-US" sz="1400" b="0" kern="1200" dirty="0"/>
            <a:t>Provide publicly available, free training and technical assistance to early childhood, elementary, and secondary teachers, principals, school psychologists, and other school staff. </a:t>
          </a:r>
        </a:p>
      </dsp:txBody>
      <dsp:txXfrm>
        <a:off x="2695649" y="1824062"/>
        <a:ext cx="2495401" cy="1950485"/>
      </dsp:txXfrm>
    </dsp:sp>
    <dsp:sp modelId="{E167C004-F682-4C3A-9EBA-4F580A45FF93}">
      <dsp:nvSpPr>
        <dsp:cNvPr id="0" name=""/>
        <dsp:cNvSpPr/>
      </dsp:nvSpPr>
      <dsp:spPr>
        <a:xfrm>
          <a:off x="2695649" y="651902"/>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695649" y="651902"/>
        <a:ext cx="2495401" cy="1197792"/>
      </dsp:txXfrm>
    </dsp:sp>
    <dsp:sp modelId="{B490EF6D-644A-4DD6-A978-BD9788D3CAEB}">
      <dsp:nvSpPr>
        <dsp:cNvPr id="0" name=""/>
        <dsp:cNvSpPr/>
      </dsp:nvSpPr>
      <dsp:spPr>
        <a:xfrm>
          <a:off x="5390682" y="523738"/>
          <a:ext cx="2495401" cy="322538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90" tIns="0" rIns="246490" bIns="330200" numCol="1" spcCol="1270" anchor="t" anchorCtr="0">
          <a:noAutofit/>
        </a:bodyPr>
        <a:lstStyle/>
        <a:p>
          <a:pPr marL="0" lvl="0" indent="0" algn="l" defTabSz="622300">
            <a:lnSpc>
              <a:spcPct val="90000"/>
            </a:lnSpc>
            <a:spcBef>
              <a:spcPct val="0"/>
            </a:spcBef>
            <a:spcAft>
              <a:spcPct val="35000"/>
            </a:spcAft>
            <a:buNone/>
          </a:pPr>
          <a:r>
            <a:rPr lang="en-US" sz="1400" b="1" i="1" kern="1200" dirty="0"/>
            <a:t>Goal 3.</a:t>
          </a:r>
          <a:r>
            <a:rPr lang="en-US" sz="1400" b="0" kern="1200" dirty="0"/>
            <a:t> Accelerate adoption and implementation of mental health evidenced-based practices through establishing the </a:t>
          </a:r>
          <a:r>
            <a:rPr lang="en-US" sz="1400" b="1" kern="1200" dirty="0"/>
            <a:t>Childhood Trauma Learning Collaborative (C-TLC) </a:t>
          </a:r>
          <a:r>
            <a:rPr lang="en-US" sz="1400" b="0" kern="1200" dirty="0"/>
            <a:t>for New England. </a:t>
          </a:r>
        </a:p>
      </dsp:txBody>
      <dsp:txXfrm>
        <a:off x="5390682" y="1813893"/>
        <a:ext cx="2495401" cy="1935231"/>
      </dsp:txXfrm>
    </dsp:sp>
    <dsp:sp modelId="{12050CEA-FD93-4E99-88A8-64C832C21B8E}">
      <dsp:nvSpPr>
        <dsp:cNvPr id="0" name=""/>
        <dsp:cNvSpPr/>
      </dsp:nvSpPr>
      <dsp:spPr>
        <a:xfrm>
          <a:off x="5390682" y="639191"/>
          <a:ext cx="2495401" cy="1197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6490" tIns="165100" rIns="246490"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390682" y="639191"/>
        <a:ext cx="2495401" cy="11977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59CDD-39EB-4C2B-9583-3631186B266C}"/>
              </a:ext>
            </a:extLst>
          </p:cNvPr>
          <p:cNvSpPr>
            <a:spLocks noGrp="1"/>
          </p:cNvSpPr>
          <p:nvPr>
            <p:ph type="hdr" sz="quarter"/>
          </p:nvPr>
        </p:nvSpPr>
        <p:spPr>
          <a:xfrm>
            <a:off x="0" y="0"/>
            <a:ext cx="3066733" cy="42748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981DB2-694C-43BF-BB7E-8339DB2F114A}"/>
              </a:ext>
            </a:extLst>
          </p:cNvPr>
          <p:cNvSpPr>
            <a:spLocks noGrp="1"/>
          </p:cNvSpPr>
          <p:nvPr>
            <p:ph type="dt" sz="quarter" idx="1"/>
          </p:nvPr>
        </p:nvSpPr>
        <p:spPr>
          <a:xfrm>
            <a:off x="4008705" y="0"/>
            <a:ext cx="3066733" cy="427485"/>
          </a:xfrm>
          <a:prstGeom prst="rect">
            <a:avLst/>
          </a:prstGeom>
        </p:spPr>
        <p:txBody>
          <a:bodyPr vert="horz" lIns="91440" tIns="45720" rIns="91440" bIns="45720" rtlCol="0"/>
          <a:lstStyle>
            <a:lvl1pPr algn="r">
              <a:defRPr sz="1200"/>
            </a:lvl1pPr>
          </a:lstStyle>
          <a:p>
            <a:fld id="{5F38DE87-36BD-4781-8FF1-CEE741E8CF17}" type="datetimeFigureOut">
              <a:rPr lang="en-US" smtClean="0"/>
              <a:t>3/8/19</a:t>
            </a:fld>
            <a:endParaRPr lang="en-US"/>
          </a:p>
        </p:txBody>
      </p:sp>
      <p:sp>
        <p:nvSpPr>
          <p:cNvPr id="4" name="Footer Placeholder 3">
            <a:extLst>
              <a:ext uri="{FF2B5EF4-FFF2-40B4-BE49-F238E27FC236}">
                <a16:creationId xmlns:a16="http://schemas.microsoft.com/office/drawing/2014/main" id="{F88A231A-6A69-426F-8CB6-8FDD452C4B29}"/>
              </a:ext>
            </a:extLst>
          </p:cNvPr>
          <p:cNvSpPr>
            <a:spLocks noGrp="1"/>
          </p:cNvSpPr>
          <p:nvPr>
            <p:ph type="ftr" sz="quarter" idx="2"/>
          </p:nvPr>
        </p:nvSpPr>
        <p:spPr>
          <a:xfrm>
            <a:off x="0" y="8092629"/>
            <a:ext cx="3066733" cy="4274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F3E1E0-37B8-4073-8CDC-E7B93045674C}"/>
              </a:ext>
            </a:extLst>
          </p:cNvPr>
          <p:cNvSpPr>
            <a:spLocks noGrp="1"/>
          </p:cNvSpPr>
          <p:nvPr>
            <p:ph type="sldNum" sz="quarter" idx="3"/>
          </p:nvPr>
        </p:nvSpPr>
        <p:spPr>
          <a:xfrm>
            <a:off x="4008705" y="8092629"/>
            <a:ext cx="3066733" cy="427484"/>
          </a:xfrm>
          <a:prstGeom prst="rect">
            <a:avLst/>
          </a:prstGeom>
        </p:spPr>
        <p:txBody>
          <a:bodyPr vert="horz" lIns="91440" tIns="45720" rIns="91440" bIns="45720" rtlCol="0" anchor="b"/>
          <a:lstStyle>
            <a:lvl1pPr algn="r">
              <a:defRPr sz="1200"/>
            </a:lvl1pPr>
          </a:lstStyle>
          <a:p>
            <a:fld id="{EFFE86A2-35CD-49AA-A6C0-7D26BB8332E4}" type="slidenum">
              <a:rPr lang="en-US" smtClean="0"/>
              <a:t>‹#›</a:t>
            </a:fld>
            <a:endParaRPr lang="en-US"/>
          </a:p>
        </p:txBody>
      </p:sp>
    </p:spTree>
    <p:extLst>
      <p:ext uri="{BB962C8B-B14F-4D97-AF65-F5344CB8AC3E}">
        <p14:creationId xmlns:p14="http://schemas.microsoft.com/office/powerpoint/2010/main" val="2775824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74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7485"/>
          </a:xfrm>
          <a:prstGeom prst="rect">
            <a:avLst/>
          </a:prstGeom>
        </p:spPr>
        <p:txBody>
          <a:bodyPr vert="horz" lIns="91440" tIns="45720" rIns="91440" bIns="45720" rtlCol="0"/>
          <a:lstStyle>
            <a:lvl1pPr algn="r">
              <a:defRPr sz="1200"/>
            </a:lvl1pPr>
          </a:lstStyle>
          <a:p>
            <a:fld id="{D9EDB2F0-809C-134C-925F-566299F81A41}" type="datetimeFigureOut">
              <a:rPr lang="en-US" smtClean="0"/>
              <a:t>3/8/19</a:t>
            </a:fld>
            <a:endParaRPr lang="en-US"/>
          </a:p>
        </p:txBody>
      </p:sp>
      <p:sp>
        <p:nvSpPr>
          <p:cNvPr id="4" name="Slide Image Placeholder 3"/>
          <p:cNvSpPr>
            <a:spLocks noGrp="1" noRot="1" noChangeAspect="1"/>
          </p:cNvSpPr>
          <p:nvPr>
            <p:ph type="sldImg" idx="2"/>
          </p:nvPr>
        </p:nvSpPr>
        <p:spPr>
          <a:xfrm>
            <a:off x="1622425" y="1065213"/>
            <a:ext cx="3832225" cy="28749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100305"/>
            <a:ext cx="5661660" cy="335479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092629"/>
            <a:ext cx="3066733" cy="4274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092629"/>
            <a:ext cx="3066733" cy="427484"/>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mmons.wikimedia.org/wiki/File:NewEngland_Fall.jp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a:t>
            </a:r>
            <a:r>
              <a:rPr lang="en-US" sz="1200" dirty="0">
                <a:latin typeface="Arial" panose="020B0604020202020204" pitchFamily="34" charset="0"/>
                <a:cs typeface="Arial" panose="020B0604020202020204" pitchFamily="34" charset="0"/>
              </a:rPr>
              <a:t>  If you move around boxes, make</a:t>
            </a:r>
            <a:r>
              <a:rPr lang="en-US" sz="12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200" dirty="0">
              <a:latin typeface="Arial" panose="020B0604020202020204" pitchFamily="34" charset="0"/>
              <a:cs typeface="Arial" panose="020B0604020202020204" pitchFamily="34" charset="0"/>
            </a:endParaRP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1200" dirty="0">
                <a:latin typeface="Arial" panose="020B0604020202020204" pitchFamily="34" charset="0"/>
                <a:cs typeface="Arial" panose="020B0604020202020204" pitchFamily="34" charset="0"/>
              </a:rPr>
              <a:t>IF YOU ADD ANY GRAPHICS,</a:t>
            </a:r>
            <a:r>
              <a:rPr lang="en-US" sz="1200" baseline="0" dirty="0">
                <a:latin typeface="Arial" panose="020B0604020202020204" pitchFamily="34" charset="0"/>
                <a:cs typeface="Arial" panose="020B0604020202020204" pitchFamily="34" charset="0"/>
              </a:rPr>
              <a:t> you will need to add ALT TEXT and check READING ORDER.  </a:t>
            </a:r>
            <a:endParaRPr lang="en-US" baseline="0"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136814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242033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73990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156087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247708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a:t>
            </a:r>
          </a:p>
        </p:txBody>
      </p:sp>
      <p:sp>
        <p:nvSpPr>
          <p:cNvPr id="4" name="Slide Number Placeholder 3"/>
          <p:cNvSpPr>
            <a:spLocks noGrp="1"/>
          </p:cNvSpPr>
          <p:nvPr>
            <p:ph type="sldNum" sz="quarter" idx="10"/>
          </p:nvPr>
        </p:nvSpPr>
        <p:spPr/>
        <p:txBody>
          <a:bodyPr/>
          <a:lstStyle/>
          <a:p>
            <a:pPr defTabSz="466435">
              <a:defRPr/>
            </a:pPr>
            <a:fld id="{75407F5E-1248-0D41-AA81-B50EA45314DF}" type="slidenum">
              <a:rPr lang="en-US">
                <a:solidFill>
                  <a:prstClr val="black"/>
                </a:solidFill>
                <a:latin typeface="Calibri" panose="020F0502020204030204"/>
              </a:rPr>
              <a:pPr defTabSz="46643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626975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1065213"/>
            <a:ext cx="3832225" cy="2874962"/>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a:t>
            </a:r>
            <a:r>
              <a:rPr lang="en-US" sz="14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71112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327848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1065213"/>
            <a:ext cx="3832225" cy="2874962"/>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2715998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a:t>
            </a:r>
            <a:r>
              <a:rPr lang="en-US" sz="1200" dirty="0">
                <a:latin typeface="Arial" panose="020B0604020202020204" pitchFamily="34" charset="0"/>
                <a:cs typeface="Arial" panose="020B0604020202020204" pitchFamily="34" charset="0"/>
              </a:rPr>
              <a:t>  If you move around boxes, make</a:t>
            </a:r>
            <a:r>
              <a:rPr lang="en-US" sz="12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200" dirty="0">
              <a:latin typeface="Arial" panose="020B0604020202020204" pitchFamily="34" charset="0"/>
              <a:cs typeface="Arial" panose="020B0604020202020204" pitchFamily="34" charset="0"/>
            </a:endParaRP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1200" dirty="0">
                <a:latin typeface="Arial" panose="020B0604020202020204" pitchFamily="34" charset="0"/>
                <a:cs typeface="Arial" panose="020B0604020202020204" pitchFamily="34" charset="0"/>
              </a:rPr>
              <a:t>IF YOU ADD ANY GRAPHICS,</a:t>
            </a:r>
            <a:r>
              <a:rPr lang="en-US" sz="1200" baseline="0" dirty="0">
                <a:latin typeface="Arial" panose="020B0604020202020204" pitchFamily="34" charset="0"/>
                <a:cs typeface="Arial" panose="020B0604020202020204" pitchFamily="34" charset="0"/>
              </a:rPr>
              <a:t> you will need to add ALT TEXT and check READING ORDER.  </a:t>
            </a:r>
            <a:endParaRPr lang="en-US" baseline="0" dirty="0"/>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381057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commons.wikimedia.org/wiki/File:NewEngland_Fall.jpg">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800"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124354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1065213"/>
            <a:ext cx="3832225" cy="2874962"/>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a:t>
            </a:r>
            <a:r>
              <a:rPr lang="en-US" sz="14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42152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5310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1065213"/>
            <a:ext cx="3832225" cy="2874962"/>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is a layout for text</a:t>
            </a:r>
            <a:r>
              <a:rPr lang="en-US" sz="14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59165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Foster Alliances across region,</a:t>
            </a:r>
            <a:r>
              <a:rPr lang="en-US" baseline="0" dirty="0"/>
              <a:t> experts, and other MHTTCS nationally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Training and Technical Assistance- Free, publicly</a:t>
            </a:r>
            <a:r>
              <a:rPr lang="en-US" baseline="0" dirty="0"/>
              <a:t>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Heighten awareness knowledge and skills to implement evidence-based prevention, treatment, and recovery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Accelerate adoption and implementation of mental health evidence-based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DECEC38-6CD8-4C2F-BF4A-C0536E503331}" type="slidenum">
              <a:rPr lang="en-US" smtClean="0"/>
              <a:t>6</a:t>
            </a:fld>
            <a:endParaRPr lang="en-US"/>
          </a:p>
        </p:txBody>
      </p:sp>
    </p:spTree>
    <p:extLst>
      <p:ext uri="{BB962C8B-B14F-4D97-AF65-F5344CB8AC3E}">
        <p14:creationId xmlns:p14="http://schemas.microsoft.com/office/powerpoint/2010/main" val="407905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3151574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95011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407064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EC07F5-9664-4DA7-AFB4-B244AAA47888}" type="datetime1">
              <a:rPr lang="en-US" smtClean="0"/>
              <a:t>3/8/19</a:t>
            </a:fld>
            <a:endParaRPr lang="en-US" dirty="0"/>
          </a:p>
        </p:txBody>
      </p:sp>
      <p:sp>
        <p:nvSpPr>
          <p:cNvPr id="5" name="Footer Placeholder 4"/>
          <p:cNvSpPr>
            <a:spLocks noGrp="1"/>
          </p:cNvSpPr>
          <p:nvPr>
            <p:ph type="ftr" sz="quarter" idx="11"/>
          </p:nvPr>
        </p:nvSpPr>
        <p:spPr/>
        <p:txBody>
          <a:bodyPr/>
          <a:lstStyle/>
          <a:p>
            <a:r>
              <a:rPr lang="en-US"/>
              <a:t>New England MHTTC, 2019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0D1C-3086-4B8F-BCA4-8D279CB6AF91}" type="datetime1">
              <a:rPr lang="en-US" smtClean="0"/>
              <a:t>3/8/19</a:t>
            </a:fld>
            <a:endParaRPr lang="en-US" dirty="0"/>
          </a:p>
        </p:txBody>
      </p:sp>
      <p:sp>
        <p:nvSpPr>
          <p:cNvPr id="5" name="Footer Placeholder 4"/>
          <p:cNvSpPr>
            <a:spLocks noGrp="1"/>
          </p:cNvSpPr>
          <p:nvPr>
            <p:ph type="ftr" sz="quarter" idx="11"/>
          </p:nvPr>
        </p:nvSpPr>
        <p:spPr/>
        <p:txBody>
          <a:bodyPr/>
          <a:lstStyle/>
          <a:p>
            <a:r>
              <a:rPr lang="en-US"/>
              <a:t>New England MHTTC, 2019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528E4-D439-490E-A3F8-5BEFE899DF82}" type="datetime1">
              <a:rPr lang="en-US" smtClean="0"/>
              <a:t>3/8/19</a:t>
            </a:fld>
            <a:endParaRPr lang="en-US" dirty="0"/>
          </a:p>
        </p:txBody>
      </p:sp>
      <p:sp>
        <p:nvSpPr>
          <p:cNvPr id="5" name="Footer Placeholder 4"/>
          <p:cNvSpPr>
            <a:spLocks noGrp="1"/>
          </p:cNvSpPr>
          <p:nvPr>
            <p:ph type="ftr" sz="quarter" idx="11"/>
          </p:nvPr>
        </p:nvSpPr>
        <p:spPr/>
        <p:txBody>
          <a:bodyPr/>
          <a:lstStyle/>
          <a:p>
            <a:r>
              <a:rPr lang="en-US"/>
              <a:t>New England MHTTC, 2019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MHTTC Stacked bars here on actual first slide (not in Master).  Don’t forget to add alt text.</a:t>
            </a:r>
          </a:p>
        </p:txBody>
      </p:sp>
      <p:pic>
        <p:nvPicPr>
          <p:cNvPr id="4" name="Picture 3" title="SAMHS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500" y="6074520"/>
            <a:ext cx="1927746" cy="517423"/>
          </a:xfrm>
          <a:prstGeom prst="rect">
            <a:avLst/>
          </a:prstGeom>
          <a:noFill/>
          <a:ln>
            <a:noFill/>
          </a:ln>
        </p:spPr>
      </p:pic>
    </p:spTree>
    <p:custDataLst>
      <p:tags r:id="rId1"/>
    </p:custDataLst>
    <p:extLst>
      <p:ext uri="{BB962C8B-B14F-4D97-AF65-F5344CB8AC3E}">
        <p14:creationId xmlns:p14="http://schemas.microsoft.com/office/powerpoint/2010/main" val="669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3" y="1713490"/>
            <a:ext cx="3570685" cy="3454400"/>
          </a:xfrm>
        </p:spPr>
        <p:txBody>
          <a:bodyPr/>
          <a:lstStyle/>
          <a:p>
            <a:endParaRPr lang="en-US"/>
          </a:p>
        </p:txBody>
      </p:sp>
      <p:sp>
        <p:nvSpPr>
          <p:cNvPr id="5" name="Picture Placeholder 7"/>
          <p:cNvSpPr>
            <a:spLocks noGrp="1" noChangeAspect="1"/>
          </p:cNvSpPr>
          <p:nvPr>
            <p:ph type="pic" sz="quarter" idx="12" hasCustomPrompt="1"/>
          </p:nvPr>
        </p:nvSpPr>
        <p:spPr>
          <a:xfrm>
            <a:off x="628649" y="5936776"/>
            <a:ext cx="3736238"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4"/>
            <a:ext cx="2487302" cy="1658201"/>
          </a:xfrm>
          <a:prstGeom prst="rect">
            <a:avLst/>
          </a:prstGeom>
          <a:noFill/>
          <a:ln>
            <a:noFill/>
          </a:ln>
        </p:spPr>
      </p:pic>
    </p:spTree>
    <p:custDataLst>
      <p:tags r:id="rId1"/>
    </p:custDataLst>
    <p:extLst>
      <p:ext uri="{BB962C8B-B14F-4D97-AF65-F5344CB8AC3E}">
        <p14:creationId xmlns:p14="http://schemas.microsoft.com/office/powerpoint/2010/main" val="92561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501336" y="6078975"/>
            <a:ext cx="4132079" cy="636821"/>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25381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878B1-871A-4E83-ACCD-592AA6E28021}" type="datetime1">
              <a:rPr lang="en-US" smtClean="0"/>
              <a:t>3/8/19</a:t>
            </a:fld>
            <a:endParaRPr lang="en-US" dirty="0"/>
          </a:p>
        </p:txBody>
      </p:sp>
      <p:sp>
        <p:nvSpPr>
          <p:cNvPr id="5" name="Footer Placeholder 4"/>
          <p:cNvSpPr>
            <a:spLocks noGrp="1"/>
          </p:cNvSpPr>
          <p:nvPr>
            <p:ph type="ftr" sz="quarter" idx="11"/>
          </p:nvPr>
        </p:nvSpPr>
        <p:spPr/>
        <p:txBody>
          <a:bodyPr/>
          <a:lstStyle/>
          <a:p>
            <a:r>
              <a:rPr lang="en-US"/>
              <a:t>New England MHTTC, 2019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CA78E-97E7-48FA-8E9E-181CEED7073F}" type="datetime1">
              <a:rPr lang="en-US" smtClean="0"/>
              <a:t>3/8/19</a:t>
            </a:fld>
            <a:endParaRPr lang="en-US" dirty="0"/>
          </a:p>
        </p:txBody>
      </p:sp>
      <p:sp>
        <p:nvSpPr>
          <p:cNvPr id="5" name="Footer Placeholder 4"/>
          <p:cNvSpPr>
            <a:spLocks noGrp="1"/>
          </p:cNvSpPr>
          <p:nvPr>
            <p:ph type="ftr" sz="quarter" idx="11"/>
          </p:nvPr>
        </p:nvSpPr>
        <p:spPr/>
        <p:txBody>
          <a:bodyPr/>
          <a:lstStyle/>
          <a:p>
            <a:r>
              <a:rPr lang="en-US"/>
              <a:t>New England MHTTC, 2019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9CA62E-27A1-4DDA-9446-EC7F71EF26B6}" type="datetime1">
              <a:rPr lang="en-US" smtClean="0"/>
              <a:t>3/8/19</a:t>
            </a:fld>
            <a:endParaRPr lang="en-US" dirty="0"/>
          </a:p>
        </p:txBody>
      </p:sp>
      <p:sp>
        <p:nvSpPr>
          <p:cNvPr id="6" name="Footer Placeholder 5"/>
          <p:cNvSpPr>
            <a:spLocks noGrp="1"/>
          </p:cNvSpPr>
          <p:nvPr>
            <p:ph type="ftr" sz="quarter" idx="11"/>
          </p:nvPr>
        </p:nvSpPr>
        <p:spPr/>
        <p:txBody>
          <a:bodyPr/>
          <a:lstStyle/>
          <a:p>
            <a:r>
              <a:rPr lang="en-US"/>
              <a:t>New England MHTTC, 2019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407AFE-8AF4-4D29-949E-F85B0FF4C336}" type="datetime1">
              <a:rPr lang="en-US" smtClean="0"/>
              <a:t>3/8/19</a:t>
            </a:fld>
            <a:endParaRPr lang="en-US" dirty="0"/>
          </a:p>
        </p:txBody>
      </p:sp>
      <p:sp>
        <p:nvSpPr>
          <p:cNvPr id="8" name="Footer Placeholder 7"/>
          <p:cNvSpPr>
            <a:spLocks noGrp="1"/>
          </p:cNvSpPr>
          <p:nvPr>
            <p:ph type="ftr" sz="quarter" idx="11"/>
          </p:nvPr>
        </p:nvSpPr>
        <p:spPr/>
        <p:txBody>
          <a:bodyPr/>
          <a:lstStyle/>
          <a:p>
            <a:r>
              <a:rPr lang="en-US"/>
              <a:t>New England MHTTC, 2019 </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F04475-61E4-4B04-90A8-9D3A6F2AD66B}" type="datetime1">
              <a:rPr lang="en-US" smtClean="0"/>
              <a:t>3/8/19</a:t>
            </a:fld>
            <a:endParaRPr lang="en-US" dirty="0"/>
          </a:p>
        </p:txBody>
      </p:sp>
      <p:sp>
        <p:nvSpPr>
          <p:cNvPr id="4" name="Footer Placeholder 3"/>
          <p:cNvSpPr>
            <a:spLocks noGrp="1"/>
          </p:cNvSpPr>
          <p:nvPr>
            <p:ph type="ftr" sz="quarter" idx="11"/>
          </p:nvPr>
        </p:nvSpPr>
        <p:spPr/>
        <p:txBody>
          <a:bodyPr/>
          <a:lstStyle/>
          <a:p>
            <a:r>
              <a:rPr lang="en-US"/>
              <a:t>New England MHTTC, 2019 </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C5FE3-F6BE-4CAD-8BD2-892CCBCE099D}" type="datetime1">
              <a:rPr lang="en-US" smtClean="0"/>
              <a:t>3/8/19</a:t>
            </a:fld>
            <a:endParaRPr lang="en-US" dirty="0"/>
          </a:p>
        </p:txBody>
      </p:sp>
      <p:sp>
        <p:nvSpPr>
          <p:cNvPr id="3" name="Footer Placeholder 2"/>
          <p:cNvSpPr>
            <a:spLocks noGrp="1"/>
          </p:cNvSpPr>
          <p:nvPr>
            <p:ph type="ftr" sz="quarter" idx="11"/>
          </p:nvPr>
        </p:nvSpPr>
        <p:spPr/>
        <p:txBody>
          <a:bodyPr/>
          <a:lstStyle/>
          <a:p>
            <a:r>
              <a:rPr lang="en-US"/>
              <a:t>New England MHTTC, 2019 </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679BCB-2F08-4DE4-B2C6-2C558CBA6DAA}" type="datetime1">
              <a:rPr lang="en-US" smtClean="0"/>
              <a:t>3/8/19</a:t>
            </a:fld>
            <a:endParaRPr lang="en-US" dirty="0"/>
          </a:p>
        </p:txBody>
      </p:sp>
      <p:sp>
        <p:nvSpPr>
          <p:cNvPr id="6" name="Footer Placeholder 5"/>
          <p:cNvSpPr>
            <a:spLocks noGrp="1"/>
          </p:cNvSpPr>
          <p:nvPr>
            <p:ph type="ftr" sz="quarter" idx="11"/>
          </p:nvPr>
        </p:nvSpPr>
        <p:spPr/>
        <p:txBody>
          <a:bodyPr/>
          <a:lstStyle/>
          <a:p>
            <a:r>
              <a:rPr lang="en-US"/>
              <a:t>New England MHTTC, 2019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15971F-F6E7-4848-879B-4280DF3FAA92}" type="datetime1">
              <a:rPr lang="en-US" smtClean="0"/>
              <a:t>3/8/19</a:t>
            </a:fld>
            <a:endParaRPr lang="en-US" dirty="0"/>
          </a:p>
        </p:txBody>
      </p:sp>
      <p:sp>
        <p:nvSpPr>
          <p:cNvPr id="6" name="Footer Placeholder 5"/>
          <p:cNvSpPr>
            <a:spLocks noGrp="1"/>
          </p:cNvSpPr>
          <p:nvPr>
            <p:ph type="ftr" sz="quarter" idx="11"/>
          </p:nvPr>
        </p:nvSpPr>
        <p:spPr/>
        <p:txBody>
          <a:bodyPr/>
          <a:lstStyle/>
          <a:p>
            <a:r>
              <a:rPr lang="en-US"/>
              <a:t>New England MHTTC, 2019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2A813-36BD-4AE9-A736-F9EA3DD8B266}" type="datetime1">
              <a:rPr lang="en-US" smtClean="0"/>
              <a:t>3/8/19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England MHTTC, 2019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496501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6" r:id="rId13"/>
    <p:sldLayoutId id="2147483663" r:id="rId14"/>
    <p:sldLayoutId id="2147483655" r:id="rId15"/>
    <p:sldLayoutId id="2147483657" r:id="rId16"/>
    <p:sldLayoutId id="2147483697"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viaggi-usa.it/new-york-new-england-canada-in-14-giorn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NewEngland_Fall.jp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8" Type="http://schemas.openxmlformats.org/officeDocument/2006/relationships/hyperlink" Target="mailto:rmeshola@bidmc.harvard.edu" TargetMode="External"/><Relationship Id="rId13" Type="http://schemas.openxmlformats.org/officeDocument/2006/relationships/hyperlink" Target="mailto:swinton@center4si.com" TargetMode="External"/><Relationship Id="rId3" Type="http://schemas.openxmlformats.org/officeDocument/2006/relationships/hyperlink" Target="mailto:maria.restrepo-toro@yale.edu" TargetMode="External"/><Relationship Id="rId7" Type="http://schemas.openxmlformats.org/officeDocument/2006/relationships/hyperlink" Target="mailto:mkeshava@bidmc.harvard.edu" TargetMode="External"/><Relationship Id="rId12" Type="http://schemas.openxmlformats.org/officeDocument/2006/relationships/hyperlink" Target="mailto:kvolk@center4si.com" TargetMode="External"/><Relationship Id="rId2" Type="http://schemas.openxmlformats.org/officeDocument/2006/relationships/hyperlink" Target="mailto:larry.davidson@yale.edu" TargetMode="External"/><Relationship Id="rId16" Type="http://schemas.openxmlformats.org/officeDocument/2006/relationships/hyperlink" Target="https://creativecommons.org/licenses/by-sa/3.0/" TargetMode="External"/><Relationship Id="rId1" Type="http://schemas.openxmlformats.org/officeDocument/2006/relationships/slideLayout" Target="../slideLayouts/slideLayout8.xml"/><Relationship Id="rId6" Type="http://schemas.openxmlformats.org/officeDocument/2006/relationships/hyperlink" Target="mailto:cmason@edimprovement.org" TargetMode="External"/><Relationship Id="rId11" Type="http://schemas.openxmlformats.org/officeDocument/2006/relationships/hyperlink" Target="mailto:ldavis@center4si.com" TargetMode="External"/><Relationship Id="rId5" Type="http://schemas.openxmlformats.org/officeDocument/2006/relationships/hyperlink" Target="mailto:martha.staeheli@yale.edu" TargetMode="External"/><Relationship Id="rId15" Type="http://schemas.openxmlformats.org/officeDocument/2006/relationships/hyperlink" Target="https://rc1034001dip.wordpress.com/team-dip/" TargetMode="External"/><Relationship Id="rId10" Type="http://schemas.openxmlformats.org/officeDocument/2006/relationships/hyperlink" Target="mailto:mfriedm3@bidmc.harvard.edu" TargetMode="External"/><Relationship Id="rId4" Type="http://schemas.openxmlformats.org/officeDocument/2006/relationships/hyperlink" Target="mailto:maria.oconnell@yale.edu" TargetMode="External"/><Relationship Id="rId9" Type="http://schemas.openxmlformats.org/officeDocument/2006/relationships/hyperlink" Target="mailto:ekline@bidmc.harvard.edu" TargetMode="External"/><Relationship Id="rId1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hyperlink" Target="https://mhttcnetwork.org/centers/new-england-mhttc/home"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hyperlink" Target="http://commons.wikimedia.org/wiki/File:Map-USA-New_England01.png"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discalibros.blogspot.com/2013/02/ensalada-de-inclusion.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notesSlide" Target="../notesSlides/notesSlide5.xml"/><Relationship Id="rId7" Type="http://schemas.openxmlformats.org/officeDocument/2006/relationships/hyperlink" Target="http://theconversation.com/explainer-how-recovery-high-schools-help-kids-with-addiction-39457" TargetMode="Externa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hyperlink" Target="https://robliano.wordpress.com/2015/01/27/4-ways-to-turn-hope-into-reality/"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New_Engla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557" y="1252347"/>
            <a:ext cx="6906986" cy="2040695"/>
          </a:xfrm>
        </p:spPr>
        <p:txBody>
          <a:bodyPr>
            <a:normAutofit fontScale="90000"/>
          </a:bodyPr>
          <a:lstStyle/>
          <a:p>
            <a:r>
              <a:rPr lang="en-US" sz="3600" b="1" dirty="0"/>
              <a:t>New England Mental Health Technology Transfer Center of New England (NE-MHTTC)</a:t>
            </a:r>
            <a:br>
              <a:rPr lang="en-US" b="1" dirty="0"/>
            </a:br>
            <a:r>
              <a:rPr lang="en-US" sz="1800" dirty="0"/>
              <a:t>SAMHSA #1H79SM081775-01</a:t>
            </a:r>
            <a:endParaRPr lang="en-US" dirty="0">
              <a:latin typeface="Arial" charset="0"/>
              <a:ea typeface="Arial" charset="0"/>
              <a:cs typeface="Arial" charset="0"/>
            </a:endParaRPr>
          </a:p>
        </p:txBody>
      </p:sp>
      <p:sp>
        <p:nvSpPr>
          <p:cNvPr id="3" name="Subtitle 2"/>
          <p:cNvSpPr>
            <a:spLocks noGrp="1"/>
          </p:cNvSpPr>
          <p:nvPr>
            <p:ph type="subTitle" idx="1"/>
          </p:nvPr>
        </p:nvSpPr>
        <p:spPr>
          <a:xfrm>
            <a:off x="548640" y="3391276"/>
            <a:ext cx="7880466" cy="1795866"/>
          </a:xfrm>
        </p:spPr>
        <p:txBody>
          <a:bodyPr>
            <a:noAutofit/>
          </a:bodyPr>
          <a:lstStyle/>
          <a:p>
            <a:r>
              <a:rPr lang="en-US" sz="2400" dirty="0"/>
              <a:t>Yale Program for Recovery and Community Health  </a:t>
            </a:r>
          </a:p>
          <a:p>
            <a:r>
              <a:rPr lang="en-US" sz="2400" dirty="0"/>
              <a:t>in partnership with</a:t>
            </a:r>
          </a:p>
          <a:p>
            <a:r>
              <a:rPr lang="en-US" sz="2400" dirty="0"/>
              <a:t>Center for Social Innovation and Harvard University Department of Psychiatry </a:t>
            </a:r>
            <a:endParaRPr lang="en-US" sz="2400" dirty="0">
              <a:latin typeface="Arial" charset="0"/>
              <a:ea typeface="Arial" charset="0"/>
              <a:cs typeface="Arial" charset="0"/>
            </a:endParaRPr>
          </a:p>
        </p:txBody>
      </p:sp>
      <p:pic>
        <p:nvPicPr>
          <p:cNvPr id="7" name="Picture Placeholder 6" descr="MHTTC stacked color bars">
            <a:extLst>
              <a:ext uri="{FF2B5EF4-FFF2-40B4-BE49-F238E27FC236}">
                <a16:creationId xmlns:a16="http://schemas.microsoft.com/office/drawing/2014/main" id="{6762AF4F-644F-46E8-B6FD-04486B8D017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3737" b="13737"/>
          <a:stretch>
            <a:fillRect/>
          </a:stretch>
        </p:blipFill>
        <p:spPr>
          <a:xfrm>
            <a:off x="4718050" y="5187142"/>
            <a:ext cx="4425950" cy="1670858"/>
          </a:xfrm>
          <a:prstGeom prst="rect">
            <a:avLst/>
          </a:prstGeom>
        </p:spPr>
      </p:pic>
      <p:pic>
        <p:nvPicPr>
          <p:cNvPr id="11" name="Picture 10" descr="New England MHTTC logo">
            <a:extLst>
              <a:ext uri="{FF2B5EF4-FFF2-40B4-BE49-F238E27FC236}">
                <a16:creationId xmlns:a16="http://schemas.microsoft.com/office/drawing/2014/main" id="{511B6CC3-3D58-F24C-AA5F-E490758F7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2" y="166299"/>
            <a:ext cx="8175356" cy="1222889"/>
          </a:xfrm>
          <a:prstGeom prst="rect">
            <a:avLst/>
          </a:prstGeom>
        </p:spPr>
      </p:pic>
    </p:spTree>
    <p:extLst>
      <p:ext uri="{BB962C8B-B14F-4D97-AF65-F5344CB8AC3E}">
        <p14:creationId xmlns:p14="http://schemas.microsoft.com/office/powerpoint/2010/main" val="111846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45D803-381B-402D-B468-02056AD61EC2}"/>
              </a:ext>
            </a:extLst>
          </p:cNvPr>
          <p:cNvSpPr>
            <a:spLocks noGrp="1"/>
          </p:cNvSpPr>
          <p:nvPr>
            <p:ph type="title"/>
          </p:nvPr>
        </p:nvSpPr>
        <p:spPr>
          <a:xfrm>
            <a:off x="491490" y="365125"/>
            <a:ext cx="3840085" cy="1692794"/>
          </a:xfrm>
        </p:spPr>
        <p:txBody>
          <a:bodyPr>
            <a:normAutofit/>
          </a:bodyPr>
          <a:lstStyle/>
          <a:p>
            <a:r>
              <a:rPr lang="en-US" sz="3700" dirty="0"/>
              <a:t>Children and Trauma</a:t>
            </a:r>
          </a:p>
        </p:txBody>
      </p:sp>
      <p:sp>
        <p:nvSpPr>
          <p:cNvPr id="6" name="Content Placeholder 5">
            <a:extLst>
              <a:ext uri="{FF2B5EF4-FFF2-40B4-BE49-F238E27FC236}">
                <a16:creationId xmlns:a16="http://schemas.microsoft.com/office/drawing/2014/main" id="{B9970BDF-CE4D-4D2A-8DAD-3CDCC2E6DFF2}"/>
              </a:ext>
            </a:extLst>
          </p:cNvPr>
          <p:cNvSpPr>
            <a:spLocks noGrp="1"/>
          </p:cNvSpPr>
          <p:nvPr>
            <p:ph idx="1"/>
          </p:nvPr>
        </p:nvSpPr>
        <p:spPr>
          <a:xfrm>
            <a:off x="331225" y="2057919"/>
            <a:ext cx="4481202" cy="4041121"/>
          </a:xfrm>
        </p:spPr>
        <p:txBody>
          <a:bodyPr>
            <a:noAutofit/>
          </a:bodyPr>
          <a:lstStyle/>
          <a:p>
            <a:r>
              <a:rPr lang="en-US" sz="1500" dirty="0"/>
              <a:t>1 in 4 children experience trauma before the age of 4, and 6 in 10 before the age of 18.</a:t>
            </a:r>
          </a:p>
          <a:p>
            <a:r>
              <a:rPr lang="en-US" sz="1500" dirty="0"/>
              <a:t>When children live in poverty, neighborhoods of high crime, or experience racism and discrimination, the frequency and severity of their trauma will be even greater. </a:t>
            </a:r>
          </a:p>
          <a:p>
            <a:r>
              <a:rPr lang="en-US" sz="1500" dirty="0"/>
              <a:t>Significant trauma exposure can undermine normal development and lead to cognitive, emotional, behavioral, and educational challenges.</a:t>
            </a:r>
          </a:p>
          <a:p>
            <a:r>
              <a:rPr lang="en-US" sz="1500" dirty="0"/>
              <a:t>As children move into middle and high school, trauma exposure increases the risk of behavioral health disorders, risk taking behaviors, educational failure, and violence. </a:t>
            </a:r>
          </a:p>
          <a:p>
            <a:r>
              <a:rPr lang="en-US" sz="1500" dirty="0"/>
              <a:t>Without intervention, the consequences of trauma persist into adulthood.</a:t>
            </a:r>
          </a:p>
        </p:txBody>
      </p:sp>
      <p:sp>
        <p:nvSpPr>
          <p:cNvPr id="4" name="Footer Placeholder 3">
            <a:extLst>
              <a:ext uri="{FF2B5EF4-FFF2-40B4-BE49-F238E27FC236}">
                <a16:creationId xmlns:a16="http://schemas.microsoft.com/office/drawing/2014/main" id="{F99D57C4-A8C2-4908-910F-4A73706FA15F}"/>
              </a:ext>
            </a:extLst>
          </p:cNvPr>
          <p:cNvSpPr>
            <a:spLocks noGrp="1"/>
          </p:cNvSpPr>
          <p:nvPr>
            <p:ph type="ftr" sz="quarter" idx="11"/>
          </p:nvPr>
        </p:nvSpPr>
        <p:spPr>
          <a:xfrm>
            <a:off x="491490" y="6356350"/>
            <a:ext cx="3086100" cy="365125"/>
          </a:xfrm>
        </p:spPr>
        <p:txBody>
          <a:bodyPr>
            <a:normAutofit/>
          </a:bodyPr>
          <a:lstStyle/>
          <a:p>
            <a:pPr algn="l">
              <a:spcAft>
                <a:spcPts val="600"/>
              </a:spcAft>
            </a:pPr>
            <a:r>
              <a:rPr lang="en-US"/>
              <a:t>New England MHTTC, 2019 </a:t>
            </a:r>
          </a:p>
        </p:txBody>
      </p:sp>
      <p:pic>
        <p:nvPicPr>
          <p:cNvPr id="1026" name="Picture 2">
            <a:extLst>
              <a:ext uri="{FF2B5EF4-FFF2-40B4-BE49-F238E27FC236}">
                <a16:creationId xmlns:a16="http://schemas.microsoft.com/office/drawing/2014/main" id="{6E81E77D-E5E9-4E9E-99E1-B3AF638DEB9A}"/>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33" r="26081" b="-1"/>
          <a:stretch/>
        </p:blipFill>
        <p:spPr bwMode="auto">
          <a:xfrm>
            <a:off x="4812427" y="10"/>
            <a:ext cx="4331572"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CFD53B8-5C8B-40C7-828E-7DE80C086198}"/>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52902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113FA28-C1B3-4A50-BA8A-9B6C4B6D46F3}"/>
              </a:ext>
              <a:ext uri="{C183D7F6-B498-43B3-948B-1728B52AA6E4}">
                <adec:decorative xmlns:adec="http://schemas.microsoft.com/office/drawing/2017/decorative" val="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748"/>
          <a:stretch/>
        </p:blipFill>
        <p:spPr bwMode="auto">
          <a:xfrm>
            <a:off x="3631867" y="58204"/>
            <a:ext cx="3674756" cy="2106933"/>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1FD502-2974-417F-9876-6EE18B210C38}"/>
              </a:ext>
            </a:extLst>
          </p:cNvPr>
          <p:cNvSpPr>
            <a:spLocks noGrp="1"/>
          </p:cNvSpPr>
          <p:nvPr>
            <p:ph type="title"/>
          </p:nvPr>
        </p:nvSpPr>
        <p:spPr>
          <a:xfrm>
            <a:off x="390658" y="980902"/>
            <a:ext cx="3733482" cy="1540825"/>
          </a:xfrm>
        </p:spPr>
        <p:txBody>
          <a:bodyPr>
            <a:normAutofit/>
          </a:bodyPr>
          <a:lstStyle/>
          <a:p>
            <a:r>
              <a:rPr lang="en-US" sz="2400" dirty="0">
                <a:solidFill>
                  <a:srgbClr val="000000"/>
                </a:solidFill>
              </a:rPr>
              <a:t>Trauma-Informed School Based Mental Health</a:t>
            </a:r>
          </a:p>
        </p:txBody>
      </p:sp>
      <p:sp>
        <p:nvSpPr>
          <p:cNvPr id="3" name="Content Placeholder 2">
            <a:extLst>
              <a:ext uri="{FF2B5EF4-FFF2-40B4-BE49-F238E27FC236}">
                <a16:creationId xmlns:a16="http://schemas.microsoft.com/office/drawing/2014/main" id="{059923CD-61AF-48E6-8D77-53AF11EEA99B}"/>
              </a:ext>
            </a:extLst>
          </p:cNvPr>
          <p:cNvSpPr>
            <a:spLocks noGrp="1"/>
          </p:cNvSpPr>
          <p:nvPr>
            <p:ph idx="1"/>
          </p:nvPr>
        </p:nvSpPr>
        <p:spPr>
          <a:xfrm>
            <a:off x="260032" y="2645234"/>
            <a:ext cx="3733184" cy="3716424"/>
          </a:xfrm>
        </p:spPr>
        <p:txBody>
          <a:bodyPr anchor="ctr">
            <a:normAutofit/>
          </a:bodyPr>
          <a:lstStyle/>
          <a:p>
            <a:r>
              <a:rPr lang="en-US" sz="1700" dirty="0">
                <a:solidFill>
                  <a:srgbClr val="000000"/>
                </a:solidFill>
              </a:rPr>
              <a:t>Trauma-informed, child-centered interventions improve resilience, learning and achievement for children who have experienced trauma.</a:t>
            </a:r>
          </a:p>
          <a:p>
            <a:r>
              <a:rPr lang="en-US" sz="1700" dirty="0">
                <a:solidFill>
                  <a:srgbClr val="000000"/>
                </a:solidFill>
              </a:rPr>
              <a:t>Schools are ideal settings to provide support to ameliorate the effects of trauma and amplify protective factors.</a:t>
            </a:r>
          </a:p>
          <a:p>
            <a:r>
              <a:rPr lang="en-US" sz="1700" dirty="0">
                <a:solidFill>
                  <a:srgbClr val="000000"/>
                </a:solidFill>
              </a:rPr>
              <a:t>Availability of educated and nurturing adults and teachers within schools can meet the mental health needs of children.</a:t>
            </a:r>
          </a:p>
        </p:txBody>
      </p:sp>
      <p:pic>
        <p:nvPicPr>
          <p:cNvPr id="2054" name="Picture 6">
            <a:extLst>
              <a:ext uri="{FF2B5EF4-FFF2-40B4-BE49-F238E27FC236}">
                <a16:creationId xmlns:a16="http://schemas.microsoft.com/office/drawing/2014/main" id="{29601F04-BB42-47EE-9BCB-29B07B584FE7}"/>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974" r="4421"/>
          <a:stretch/>
        </p:blipFill>
        <p:spPr bwMode="auto">
          <a:xfrm>
            <a:off x="4336688" y="3055740"/>
            <a:ext cx="4792676" cy="3781269"/>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7E751C2-22AB-446E-A7BB-14DF151C4C8D}"/>
              </a:ext>
            </a:extLst>
          </p:cNvPr>
          <p:cNvSpPr>
            <a:spLocks noGrp="1"/>
          </p:cNvSpPr>
          <p:nvPr>
            <p:ph type="ftr" sz="quarter" idx="11"/>
          </p:nvPr>
        </p:nvSpPr>
        <p:spPr>
          <a:xfrm>
            <a:off x="604246" y="6447047"/>
            <a:ext cx="4938563" cy="235550"/>
          </a:xfrm>
        </p:spPr>
        <p:txBody>
          <a:bodyPr>
            <a:normAutofit/>
          </a:bodyPr>
          <a:lstStyle/>
          <a:p>
            <a:pPr algn="l">
              <a:spcAft>
                <a:spcPts val="600"/>
              </a:spcAft>
            </a:pPr>
            <a:r>
              <a:rPr lang="en-US" sz="825">
                <a:solidFill>
                  <a:srgbClr val="898989"/>
                </a:solidFill>
              </a:rPr>
              <a:t>New England MHTTC, 2019 </a:t>
            </a:r>
          </a:p>
        </p:txBody>
      </p:sp>
      <p:sp>
        <p:nvSpPr>
          <p:cNvPr id="5" name="Slide Number Placeholder 4">
            <a:extLst>
              <a:ext uri="{FF2B5EF4-FFF2-40B4-BE49-F238E27FC236}">
                <a16:creationId xmlns:a16="http://schemas.microsoft.com/office/drawing/2014/main" id="{928486AF-60D2-4F93-911A-1079A656D362}"/>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2225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17C8-ABEB-4847-AD5F-27B36B582D38}"/>
              </a:ext>
            </a:extLst>
          </p:cNvPr>
          <p:cNvSpPr>
            <a:spLocks noGrp="1"/>
          </p:cNvSpPr>
          <p:nvPr>
            <p:ph type="title"/>
          </p:nvPr>
        </p:nvSpPr>
        <p:spPr>
          <a:xfrm>
            <a:off x="628650" y="365126"/>
            <a:ext cx="7886700" cy="1237644"/>
          </a:xfrm>
        </p:spPr>
        <p:txBody>
          <a:bodyPr>
            <a:normAutofit/>
          </a:bodyPr>
          <a:lstStyle/>
          <a:p>
            <a:pPr algn="ctr"/>
            <a:r>
              <a:rPr lang="en-US" sz="3700" b="1" dirty="0"/>
              <a:t>School Supplement Goals</a:t>
            </a:r>
            <a:br>
              <a:rPr lang="en-US" sz="3700" dirty="0"/>
            </a:br>
            <a:endParaRPr lang="en-US" sz="3700" dirty="0"/>
          </a:p>
        </p:txBody>
      </p:sp>
      <p:sp>
        <p:nvSpPr>
          <p:cNvPr id="6" name="Footer Placeholder 5">
            <a:extLst>
              <a:ext uri="{FF2B5EF4-FFF2-40B4-BE49-F238E27FC236}">
                <a16:creationId xmlns:a16="http://schemas.microsoft.com/office/drawing/2014/main" id="{EF8AB8F7-F9F7-433D-B5CC-9DCF4B821437}"/>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New England MHTTC, 2019 </a:t>
            </a:r>
          </a:p>
        </p:txBody>
      </p:sp>
      <p:graphicFrame>
        <p:nvGraphicFramePr>
          <p:cNvPr id="15" name="Content Placeholder 2">
            <a:extLst>
              <a:ext uri="{FF2B5EF4-FFF2-40B4-BE49-F238E27FC236}">
                <a16:creationId xmlns:a16="http://schemas.microsoft.com/office/drawing/2014/main" id="{214E3405-C40C-4F2F-81FA-FD845E4C7787}"/>
              </a:ext>
            </a:extLst>
          </p:cNvPr>
          <p:cNvGraphicFramePr>
            <a:graphicFrameLocks noGrp="1"/>
          </p:cNvGraphicFramePr>
          <p:nvPr>
            <p:ph idx="1"/>
            <p:extLst>
              <p:ext uri="{D42A27DB-BD31-4B8C-83A1-F6EECF244321}">
                <p14:modId xmlns:p14="http://schemas.microsoft.com/office/powerpoint/2010/main" val="2821234898"/>
              </p:ext>
            </p:extLst>
          </p:nvPr>
        </p:nvGraphicFramePr>
        <p:xfrm>
          <a:off x="628650" y="1878675"/>
          <a:ext cx="7886700" cy="429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C7610DF-1559-4395-82E3-4B7708388533}"/>
              </a:ext>
            </a:extLst>
          </p:cNvPr>
          <p:cNvSpPr txBox="1"/>
          <p:nvPr/>
        </p:nvSpPr>
        <p:spPr>
          <a:xfrm>
            <a:off x="750013" y="1345915"/>
            <a:ext cx="7765337" cy="923330"/>
          </a:xfrm>
          <a:prstGeom prst="rect">
            <a:avLst/>
          </a:prstGeom>
          <a:noFill/>
        </p:spPr>
        <p:txBody>
          <a:bodyPr wrap="square" rtlCol="0">
            <a:spAutoFit/>
          </a:bodyPr>
          <a:lstStyle/>
          <a:p>
            <a:r>
              <a:rPr lang="en-US" b="1" dirty="0"/>
              <a:t>Aim: To enhance school culture and prepare school personnel to improve the mental health of school-aged children the Northeast region</a:t>
            </a:r>
            <a:endParaRPr lang="en-US" dirty="0"/>
          </a:p>
        </p:txBody>
      </p:sp>
      <p:sp>
        <p:nvSpPr>
          <p:cNvPr id="4" name="Slide Number Placeholder 3">
            <a:extLst>
              <a:ext uri="{FF2B5EF4-FFF2-40B4-BE49-F238E27FC236}">
                <a16:creationId xmlns:a16="http://schemas.microsoft.com/office/drawing/2014/main" id="{5093CAF0-8BDD-4F51-B1B3-448F67336CB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90311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416195A-C18A-4E01-B01F-8DD7338B9DD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04" r="2" b="341"/>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D46803B-21BC-4454-AE75-1C14BA18C76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01" r="2" b="2"/>
          <a:stretch/>
        </p:blipFill>
        <p:spPr bwMode="auto">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7319EA-96B5-44BB-85F4-931F347D8BFE}"/>
              </a:ext>
            </a:extLst>
          </p:cNvPr>
          <p:cNvSpPr>
            <a:spLocks noGrp="1"/>
          </p:cNvSpPr>
          <p:nvPr>
            <p:ph type="title"/>
          </p:nvPr>
        </p:nvSpPr>
        <p:spPr>
          <a:xfrm>
            <a:off x="628650" y="365125"/>
            <a:ext cx="7886700" cy="1325563"/>
          </a:xfrm>
        </p:spPr>
        <p:txBody>
          <a:bodyPr>
            <a:normAutofit/>
          </a:bodyPr>
          <a:lstStyle/>
          <a:p>
            <a:pPr algn="ctr"/>
            <a:r>
              <a:rPr lang="en-US" sz="3600" dirty="0"/>
              <a:t>School Supplement </a:t>
            </a:r>
            <a:br>
              <a:rPr lang="en-US" sz="3600" dirty="0"/>
            </a:br>
            <a:r>
              <a:rPr lang="en-US" sz="3600" dirty="0"/>
              <a:t>C-TLC Activities</a:t>
            </a:r>
          </a:p>
        </p:txBody>
      </p:sp>
      <p:sp>
        <p:nvSpPr>
          <p:cNvPr id="3" name="Content Placeholder 2">
            <a:extLst>
              <a:ext uri="{FF2B5EF4-FFF2-40B4-BE49-F238E27FC236}">
                <a16:creationId xmlns:a16="http://schemas.microsoft.com/office/drawing/2014/main" id="{3B7254EF-3745-4AA3-B3AD-BA6496584E1C}"/>
              </a:ext>
            </a:extLst>
          </p:cNvPr>
          <p:cNvSpPr>
            <a:spLocks noGrp="1"/>
          </p:cNvSpPr>
          <p:nvPr>
            <p:ph idx="1"/>
          </p:nvPr>
        </p:nvSpPr>
        <p:spPr>
          <a:xfrm>
            <a:off x="628650" y="2015406"/>
            <a:ext cx="3823334" cy="4065986"/>
          </a:xfrm>
        </p:spPr>
        <p:txBody>
          <a:bodyPr anchor="t">
            <a:normAutofit/>
          </a:bodyPr>
          <a:lstStyle/>
          <a:p>
            <a:pPr marL="0" indent="0">
              <a:buNone/>
            </a:pPr>
            <a:r>
              <a:rPr lang="en-US" sz="1700" dirty="0"/>
              <a:t>One year of funding under the MHTTC-NE to:</a:t>
            </a:r>
          </a:p>
          <a:p>
            <a:r>
              <a:rPr lang="en-US" sz="1700" dirty="0"/>
              <a:t>Recruit 4 educators from each NE state to participate in C-TLC to become local champions</a:t>
            </a:r>
          </a:p>
          <a:p>
            <a:r>
              <a:rPr lang="en-US" sz="1700" dirty="0"/>
              <a:t>Develop a repository of monthly webinars and resources on school-based mental health</a:t>
            </a:r>
          </a:p>
          <a:p>
            <a:r>
              <a:rPr lang="en-US" sz="1700" dirty="0"/>
              <a:t>Invite 20 schools per state to take the School Compassionate Culture Analytic Tool for Educators (S-CCATE) </a:t>
            </a:r>
          </a:p>
          <a:p>
            <a:r>
              <a:rPr lang="en-US" sz="1700" dirty="0"/>
              <a:t>Participate in broader MHTTC-NE initiatives</a:t>
            </a:r>
          </a:p>
          <a:p>
            <a:pPr lvl="1"/>
            <a:endParaRPr lang="en-US" sz="1700" dirty="0"/>
          </a:p>
        </p:txBody>
      </p:sp>
      <p:sp>
        <p:nvSpPr>
          <p:cNvPr id="4" name="Footer Placeholder 3">
            <a:extLst>
              <a:ext uri="{FF2B5EF4-FFF2-40B4-BE49-F238E27FC236}">
                <a16:creationId xmlns:a16="http://schemas.microsoft.com/office/drawing/2014/main" id="{86BBB3E7-4F13-45F5-AC66-9445BB517041}"/>
              </a:ext>
            </a:extLst>
          </p:cNvPr>
          <p:cNvSpPr>
            <a:spLocks noGrp="1"/>
          </p:cNvSpPr>
          <p:nvPr>
            <p:ph type="ftr" sz="quarter" idx="11"/>
          </p:nvPr>
        </p:nvSpPr>
        <p:spPr>
          <a:xfrm>
            <a:off x="4214059" y="6356350"/>
            <a:ext cx="3786941"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New England MHTTC, 2019 </a:t>
            </a:r>
          </a:p>
        </p:txBody>
      </p:sp>
      <p:sp>
        <p:nvSpPr>
          <p:cNvPr id="5" name="Slide Number Placeholder 4">
            <a:extLst>
              <a:ext uri="{FF2B5EF4-FFF2-40B4-BE49-F238E27FC236}">
                <a16:creationId xmlns:a16="http://schemas.microsoft.com/office/drawing/2014/main" id="{335C996D-6DAA-4677-AF48-2FF76FAAA662}"/>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55892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3B8F-A059-45DD-AE04-BE5DA537AFA5}"/>
              </a:ext>
            </a:extLst>
          </p:cNvPr>
          <p:cNvSpPr>
            <a:spLocks noGrp="1"/>
          </p:cNvSpPr>
          <p:nvPr>
            <p:ph type="title"/>
          </p:nvPr>
        </p:nvSpPr>
        <p:spPr>
          <a:xfrm>
            <a:off x="5059971" y="1783959"/>
            <a:ext cx="3483937" cy="3436434"/>
          </a:xfrm>
        </p:spPr>
        <p:txBody>
          <a:bodyPr vert="horz" lIns="91440" tIns="45720" rIns="91440" bIns="45720" rtlCol="0" anchor="b">
            <a:normAutofit/>
          </a:bodyPr>
          <a:lstStyle/>
          <a:p>
            <a:r>
              <a:rPr lang="en-US" sz="4000" b="1" dirty="0"/>
              <a:t>Accessing Training and Technical Assistance </a:t>
            </a:r>
            <a:endParaRPr lang="en-US" sz="4000" dirty="0"/>
          </a:p>
        </p:txBody>
      </p:sp>
      <p:sp>
        <p:nvSpPr>
          <p:cNvPr id="31" name="Freeform: Shape 3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954EDE9-843A-450B-BB34-23CD5DD46FD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751" r="22580" b="1"/>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2" name="Slide Number Placeholder 11">
            <a:extLst>
              <a:ext uri="{FF2B5EF4-FFF2-40B4-BE49-F238E27FC236}">
                <a16:creationId xmlns:a16="http://schemas.microsoft.com/office/drawing/2014/main" id="{31678004-9926-4185-8D8C-2F6E621FB6BA}"/>
              </a:ext>
            </a:extLst>
          </p:cNvPr>
          <p:cNvSpPr>
            <a:spLocks noGrp="1"/>
          </p:cNvSpPr>
          <p:nvPr>
            <p:ph type="sldNum" sz="quarter" idx="12"/>
          </p:nvPr>
        </p:nvSpPr>
        <p:spPr>
          <a:xfrm>
            <a:off x="8252460" y="603504"/>
            <a:ext cx="411480" cy="548640"/>
          </a:xfrm>
          <a:prstGeom prst="ellipse">
            <a:avLst/>
          </a:prstGeom>
          <a:solidFill>
            <a:srgbClr val="7F7F7F"/>
          </a:solidFill>
        </p:spPr>
        <p:txBody>
          <a:bodyPr vert="horz" lIns="91440" tIns="45720" rIns="91440" bIns="45720" rtlCol="0" anchor="ctr">
            <a:normAutofit fontScale="92500" lnSpcReduction="20000"/>
          </a:bodyPr>
          <a:lstStyle/>
          <a:p>
            <a:pPr algn="ctr" defTabSz="914400">
              <a:spcAft>
                <a:spcPts val="600"/>
              </a:spcAft>
              <a:defRPr/>
            </a:pPr>
            <a:fld id="{48F63A3B-78C7-47BE-AE5E-E10140E04643}" type="slidenum">
              <a:rPr lang="en-US" sz="1300">
                <a:solidFill>
                  <a:srgbClr val="FFFFFF"/>
                </a:solidFill>
                <a:latin typeface="Calibri" panose="020F0502020204030204"/>
              </a:rPr>
              <a:pPr algn="ctr" defTabSz="914400">
                <a:spcAft>
                  <a:spcPts val="600"/>
                </a:spcAft>
                <a:defRPr/>
              </a:pPr>
              <a:t>14</a:t>
            </a:fld>
            <a:endParaRPr lang="en-US" sz="1300">
              <a:solidFill>
                <a:srgbClr val="FFFFFF"/>
              </a:solidFill>
              <a:latin typeface="Calibri" panose="020F0502020204030204"/>
            </a:endParaRPr>
          </a:p>
        </p:txBody>
      </p:sp>
      <p:sp>
        <p:nvSpPr>
          <p:cNvPr id="4" name="Footer Placeholder 3">
            <a:extLst>
              <a:ext uri="{FF2B5EF4-FFF2-40B4-BE49-F238E27FC236}">
                <a16:creationId xmlns:a16="http://schemas.microsoft.com/office/drawing/2014/main" id="{54D3FD5B-8709-4F92-9CAE-DC04EB24CAFB}"/>
              </a:ext>
            </a:extLst>
          </p:cNvPr>
          <p:cNvSpPr>
            <a:spLocks noGrp="1"/>
          </p:cNvSpPr>
          <p:nvPr>
            <p:ph type="ftr" sz="quarter" idx="11"/>
          </p:nvPr>
        </p:nvSpPr>
        <p:spPr>
          <a:xfrm>
            <a:off x="5059969" y="6199631"/>
            <a:ext cx="3192490" cy="365760"/>
          </a:xfrm>
        </p:spPr>
        <p:txBody>
          <a:bodyPr vert="horz" lIns="91440" tIns="45720" rIns="91440" bIns="45720" rtlCol="0" anchor="ctr">
            <a:normAutofit/>
          </a:bodyPr>
          <a:lstStyle/>
          <a:p>
            <a:pPr algn="l" defTabSz="914400">
              <a:spcAft>
                <a:spcPts val="600"/>
              </a:spcAft>
              <a:defRPr/>
            </a:pPr>
            <a:r>
              <a:rPr lang="en-US" sz="1000" kern="1200">
                <a:solidFill>
                  <a:schemeClr val="tx1">
                    <a:alpha val="80000"/>
                  </a:schemeClr>
                </a:solidFill>
                <a:latin typeface="Calibri" panose="020F0502020204030204"/>
                <a:ea typeface="+mn-ea"/>
                <a:cs typeface="+mn-cs"/>
              </a:rPr>
              <a:t>New England MHTTC, 2019 </a:t>
            </a:r>
          </a:p>
        </p:txBody>
      </p:sp>
      <p:sp>
        <p:nvSpPr>
          <p:cNvPr id="7" name="TextBox 6">
            <a:extLst>
              <a:ext uri="{FF2B5EF4-FFF2-40B4-BE49-F238E27FC236}">
                <a16:creationId xmlns:a16="http://schemas.microsoft.com/office/drawing/2014/main" id="{B69DD807-19AB-4BEB-8BF6-49E7744F17B8}"/>
              </a:ext>
            </a:extLst>
          </p:cNvPr>
          <p:cNvSpPr txBox="1"/>
          <p:nvPr/>
        </p:nvSpPr>
        <p:spPr>
          <a:xfrm>
            <a:off x="6410559" y="6657945"/>
            <a:ext cx="27334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viaggi-usa.it/new-york-new-england-canada-in-14-giorn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24661423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versal Technical Assistance: Mass mailings, publications of information (e.g., newsletters), untargeted presentations to heterogeneous groups, website, social media.&#10;Outcomes: Increase reach, increase motivation to use and apply interventions (in general and specific."/>
          <p:cNvPicPr>
            <a:picLocks noChangeAspect="1"/>
          </p:cNvPicPr>
          <p:nvPr/>
        </p:nvPicPr>
        <p:blipFill rotWithShape="1">
          <a:blip r:embed="rId3" cstate="print">
            <a:extLst>
              <a:ext uri="{28A0092B-C50C-407E-A947-70E740481C1C}">
                <a14:useLocalDpi xmlns:a14="http://schemas.microsoft.com/office/drawing/2010/main" val="0"/>
              </a:ext>
            </a:extLst>
          </a:blip>
          <a:srcRect l="30173" t="16735" r="26793" b="55188"/>
          <a:stretch/>
        </p:blipFill>
        <p:spPr>
          <a:xfrm>
            <a:off x="1338682" y="1629681"/>
            <a:ext cx="6683099" cy="3423419"/>
          </a:xfrm>
          <a:prstGeom prst="rect">
            <a:avLst/>
          </a:prstGeom>
        </p:spPr>
      </p:pic>
      <p:sp>
        <p:nvSpPr>
          <p:cNvPr id="3" name="Rectangle 2"/>
          <p:cNvSpPr/>
          <p:nvPr/>
        </p:nvSpPr>
        <p:spPr>
          <a:xfrm rot="5400000">
            <a:off x="6496091" y="597787"/>
            <a:ext cx="987594" cy="2063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lumMod val="20000"/>
                  <a:lumOff val="80000"/>
                </a:schemeClr>
              </a:solidFill>
            </a:endParaRPr>
          </a:p>
        </p:txBody>
      </p:sp>
      <p:sp>
        <p:nvSpPr>
          <p:cNvPr id="4" name="Isosceles Triangle 3"/>
          <p:cNvSpPr/>
          <p:nvPr/>
        </p:nvSpPr>
        <p:spPr>
          <a:xfrm rot="3029312">
            <a:off x="7022277" y="1991728"/>
            <a:ext cx="1685951" cy="878908"/>
          </a:xfrm>
          <a:prstGeom prst="triangle">
            <a:avLst>
              <a:gd name="adj" fmla="val 410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Isosceles Triangle 4"/>
          <p:cNvSpPr/>
          <p:nvPr/>
        </p:nvSpPr>
        <p:spPr>
          <a:xfrm rot="351248">
            <a:off x="7432811" y="4177409"/>
            <a:ext cx="1177940" cy="12053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a:extLst>
              <a:ext uri="{FF2B5EF4-FFF2-40B4-BE49-F238E27FC236}">
                <a16:creationId xmlns:a16="http://schemas.microsoft.com/office/drawing/2014/main" id="{5243F425-D7B0-487F-8D4B-87877CAEC6FE}"/>
              </a:ext>
            </a:extLst>
          </p:cNvPr>
          <p:cNvSpPr>
            <a:spLocks noGrp="1"/>
          </p:cNvSpPr>
          <p:nvPr>
            <p:ph type="ftr" sz="quarter" idx="11"/>
          </p:nvPr>
        </p:nvSpPr>
        <p:spPr/>
        <p:txBody>
          <a:bodyPr/>
          <a:lstStyle/>
          <a:p>
            <a:r>
              <a:rPr lang="en-US" dirty="0"/>
              <a:t>New England MHTTC, 2019 </a:t>
            </a:r>
          </a:p>
        </p:txBody>
      </p:sp>
      <p:sp>
        <p:nvSpPr>
          <p:cNvPr id="7" name="Slide Number Placeholder 6">
            <a:extLst>
              <a:ext uri="{FF2B5EF4-FFF2-40B4-BE49-F238E27FC236}">
                <a16:creationId xmlns:a16="http://schemas.microsoft.com/office/drawing/2014/main" id="{7E6FE710-4580-4A36-B792-F202BEBEA06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8638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rgeted TA: Online courses, webinar series for specialized groups, focused knowledge-sharing, communities of practice, short-term training, replication guides.&#10;Outcomes: Increase ability to use/apply interventions (in general and specific)"/>
          <p:cNvPicPr>
            <a:picLocks noChangeAspect="1"/>
          </p:cNvPicPr>
          <p:nvPr/>
        </p:nvPicPr>
        <p:blipFill rotWithShape="1">
          <a:blip r:embed="rId2" cstate="print">
            <a:extLst>
              <a:ext uri="{28A0092B-C50C-407E-A947-70E740481C1C}">
                <a14:useLocalDpi xmlns:a14="http://schemas.microsoft.com/office/drawing/2010/main" val="0"/>
              </a:ext>
            </a:extLst>
          </a:blip>
          <a:srcRect l="16818" t="45490" r="15579" b="31993"/>
          <a:stretch/>
        </p:blipFill>
        <p:spPr>
          <a:xfrm>
            <a:off x="211655" y="1180407"/>
            <a:ext cx="8211909" cy="4339244"/>
          </a:xfrm>
          <a:prstGeom prst="rect">
            <a:avLst/>
          </a:prstGeom>
        </p:spPr>
      </p:pic>
      <p:sp>
        <p:nvSpPr>
          <p:cNvPr id="3" name="TextBox 2"/>
          <p:cNvSpPr txBox="1"/>
          <p:nvPr/>
        </p:nvSpPr>
        <p:spPr>
          <a:xfrm>
            <a:off x="5885411" y="1608166"/>
            <a:ext cx="1645920" cy="415498"/>
          </a:xfrm>
          <a:prstGeom prst="rect">
            <a:avLst/>
          </a:prstGeom>
          <a:noFill/>
        </p:spPr>
        <p:txBody>
          <a:bodyPr wrap="square" rtlCol="0">
            <a:spAutoFit/>
          </a:bodyPr>
          <a:lstStyle/>
          <a:p>
            <a:r>
              <a:rPr lang="en-US" sz="2100" b="1" dirty="0">
                <a:solidFill>
                  <a:schemeClr val="bg1"/>
                </a:solidFill>
              </a:rPr>
              <a:t>Outcomes</a:t>
            </a:r>
          </a:p>
        </p:txBody>
      </p:sp>
      <p:sp>
        <p:nvSpPr>
          <p:cNvPr id="4" name="Footer Placeholder 3">
            <a:extLst>
              <a:ext uri="{FF2B5EF4-FFF2-40B4-BE49-F238E27FC236}">
                <a16:creationId xmlns:a16="http://schemas.microsoft.com/office/drawing/2014/main" id="{CA990903-E8F6-48C9-AF0D-7B967FC98BB8}"/>
              </a:ext>
            </a:extLst>
          </p:cNvPr>
          <p:cNvSpPr>
            <a:spLocks noGrp="1"/>
          </p:cNvSpPr>
          <p:nvPr>
            <p:ph type="ftr" sz="quarter" idx="11"/>
          </p:nvPr>
        </p:nvSpPr>
        <p:spPr/>
        <p:txBody>
          <a:bodyPr/>
          <a:lstStyle/>
          <a:p>
            <a:r>
              <a:rPr lang="en-US"/>
              <a:t>New England MHTTC, 2019 </a:t>
            </a:r>
            <a:endParaRPr lang="en-US" dirty="0"/>
          </a:p>
        </p:txBody>
      </p:sp>
      <p:sp>
        <p:nvSpPr>
          <p:cNvPr id="5" name="Slide Number Placeholder 4">
            <a:extLst>
              <a:ext uri="{FF2B5EF4-FFF2-40B4-BE49-F238E27FC236}">
                <a16:creationId xmlns:a16="http://schemas.microsoft.com/office/drawing/2014/main" id="{01A5F2E8-1ED5-493D-BEB1-EE0C285387EA}"/>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52046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nsive TA: ongoing consultation in specific communities, states, and systems. &#10;Outcomes: use of integration of intervention by the intended users into their practice."/>
          <p:cNvPicPr>
            <a:picLocks noChangeAspect="1"/>
          </p:cNvPicPr>
          <p:nvPr/>
        </p:nvPicPr>
        <p:blipFill rotWithShape="1">
          <a:blip r:embed="rId3" cstate="print">
            <a:extLst>
              <a:ext uri="{28A0092B-C50C-407E-A947-70E740481C1C}">
                <a14:useLocalDpi xmlns:a14="http://schemas.microsoft.com/office/drawing/2010/main" val="0"/>
              </a:ext>
            </a:extLst>
          </a:blip>
          <a:srcRect l="5104" t="69634" r="3097"/>
          <a:stretch/>
        </p:blipFill>
        <p:spPr>
          <a:xfrm>
            <a:off x="152401" y="2211185"/>
            <a:ext cx="8922404" cy="3873731"/>
          </a:xfrm>
          <a:prstGeom prst="rect">
            <a:avLst/>
          </a:prstGeom>
        </p:spPr>
      </p:pic>
      <p:sp>
        <p:nvSpPr>
          <p:cNvPr id="4" name="TextBox 3"/>
          <p:cNvSpPr txBox="1"/>
          <p:nvPr/>
        </p:nvSpPr>
        <p:spPr>
          <a:xfrm>
            <a:off x="7072745" y="2686051"/>
            <a:ext cx="1500732" cy="415498"/>
          </a:xfrm>
          <a:prstGeom prst="rect">
            <a:avLst/>
          </a:prstGeom>
          <a:noFill/>
        </p:spPr>
        <p:txBody>
          <a:bodyPr wrap="square" rtlCol="0">
            <a:spAutoFit/>
          </a:bodyPr>
          <a:lstStyle/>
          <a:p>
            <a:r>
              <a:rPr lang="en-US" sz="2100" b="1" dirty="0">
                <a:solidFill>
                  <a:schemeClr val="bg1"/>
                </a:solidFill>
              </a:rPr>
              <a:t>Outcomes</a:t>
            </a:r>
          </a:p>
        </p:txBody>
      </p:sp>
      <p:sp>
        <p:nvSpPr>
          <p:cNvPr id="5" name="Isosceles Triangle 4"/>
          <p:cNvSpPr/>
          <p:nvPr/>
        </p:nvSpPr>
        <p:spPr>
          <a:xfrm rot="9640164">
            <a:off x="217097" y="2528364"/>
            <a:ext cx="1467266" cy="156158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Footer Placeholder 1">
            <a:extLst>
              <a:ext uri="{FF2B5EF4-FFF2-40B4-BE49-F238E27FC236}">
                <a16:creationId xmlns:a16="http://schemas.microsoft.com/office/drawing/2014/main" id="{AAC41D8D-F018-479D-844E-EDDBE2161E2C}"/>
              </a:ext>
            </a:extLst>
          </p:cNvPr>
          <p:cNvSpPr>
            <a:spLocks noGrp="1"/>
          </p:cNvSpPr>
          <p:nvPr>
            <p:ph type="ftr" sz="quarter" idx="11"/>
          </p:nvPr>
        </p:nvSpPr>
        <p:spPr/>
        <p:txBody>
          <a:bodyPr/>
          <a:lstStyle/>
          <a:p>
            <a:r>
              <a:rPr lang="en-US"/>
              <a:t>New England MHTTC, 2019 </a:t>
            </a:r>
            <a:endParaRPr lang="en-US" dirty="0"/>
          </a:p>
        </p:txBody>
      </p:sp>
      <p:sp>
        <p:nvSpPr>
          <p:cNvPr id="6" name="Slide Number Placeholder 5">
            <a:extLst>
              <a:ext uri="{FF2B5EF4-FFF2-40B4-BE49-F238E27FC236}">
                <a16:creationId xmlns:a16="http://schemas.microsoft.com/office/drawing/2014/main" id="{0A6B238D-6EB2-4C83-BB56-96203C0AE104}"/>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2804358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yramid that summarizes text from previous three slides, with Intensive TA as the first (bottom) layer, then targeted TA, then universal TA. Circle surrounds the pyramid and is labelled &quot;Cultural and Linguistic Appropriateness.&quo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32756"/>
            <a:ext cx="7797338" cy="5749755"/>
          </a:xfrm>
          <a:prstGeom prst="rect">
            <a:avLst/>
          </a:prstGeom>
        </p:spPr>
      </p:pic>
      <p:sp>
        <p:nvSpPr>
          <p:cNvPr id="2" name="Footer Placeholder 1">
            <a:extLst>
              <a:ext uri="{FF2B5EF4-FFF2-40B4-BE49-F238E27FC236}">
                <a16:creationId xmlns:a16="http://schemas.microsoft.com/office/drawing/2014/main" id="{C3834735-EB7F-415D-AD72-C092EA288631}"/>
              </a:ext>
            </a:extLst>
          </p:cNvPr>
          <p:cNvSpPr>
            <a:spLocks noGrp="1"/>
          </p:cNvSpPr>
          <p:nvPr>
            <p:ph type="ftr" sz="quarter" idx="11"/>
          </p:nvPr>
        </p:nvSpPr>
        <p:spPr/>
        <p:txBody>
          <a:bodyPr/>
          <a:lstStyle/>
          <a:p>
            <a:r>
              <a:rPr lang="en-US"/>
              <a:t>New England MHTTC, 2019 </a:t>
            </a:r>
            <a:endParaRPr lang="en-US" dirty="0"/>
          </a:p>
        </p:txBody>
      </p:sp>
      <p:sp>
        <p:nvSpPr>
          <p:cNvPr id="3" name="Slide Number Placeholder 2">
            <a:extLst>
              <a:ext uri="{FF2B5EF4-FFF2-40B4-BE49-F238E27FC236}">
                <a16:creationId xmlns:a16="http://schemas.microsoft.com/office/drawing/2014/main" id="{E31C3770-912B-40C5-AEE8-1816C6028EC1}"/>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237656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Communities </a:t>
            </a:r>
          </a:p>
        </p:txBody>
      </p:sp>
      <p:sp>
        <p:nvSpPr>
          <p:cNvPr id="3" name="Content Placeholder 2"/>
          <p:cNvSpPr>
            <a:spLocks noGrp="1"/>
          </p:cNvSpPr>
          <p:nvPr>
            <p:ph sz="quarter" idx="10"/>
          </p:nvPr>
        </p:nvSpPr>
        <p:spPr>
          <a:xfrm>
            <a:off x="628648" y="1713489"/>
            <a:ext cx="7667454" cy="4338175"/>
          </a:xfrm>
        </p:spPr>
        <p:txBody>
          <a:bodyPr>
            <a:noAutofit/>
          </a:bodyPr>
          <a:lstStyle/>
          <a:p>
            <a:pPr>
              <a:lnSpc>
                <a:spcPct val="110000"/>
              </a:lnSpc>
            </a:pPr>
            <a:r>
              <a:rPr lang="en-US" sz="2400" b="1" cap="small" dirty="0"/>
              <a:t>The Early Psychosis Learning Collaborative (EPLC)</a:t>
            </a:r>
            <a:r>
              <a:rPr lang="en-US" sz="2400" b="1" i="1" cap="small" dirty="0"/>
              <a:t>: </a:t>
            </a:r>
            <a:r>
              <a:rPr lang="en-US" sz="2400" i="1" dirty="0"/>
              <a:t>Emily Kline &amp; Raquelle Mesholam-Gately</a:t>
            </a:r>
            <a:endParaRPr lang="en-US" sz="2400" b="1" cap="small" dirty="0"/>
          </a:p>
          <a:p>
            <a:pPr>
              <a:lnSpc>
                <a:spcPct val="110000"/>
              </a:lnSpc>
            </a:pPr>
            <a:r>
              <a:rPr lang="en-US" sz="2400" b="1" cap="small" dirty="0"/>
              <a:t>Suicide Prevention Learning Collaborative (SPLC)</a:t>
            </a:r>
            <a:r>
              <a:rPr lang="en-US" sz="2400" b="1" i="1" cap="small" dirty="0"/>
              <a:t>:</a:t>
            </a:r>
            <a:r>
              <a:rPr lang="en-US" sz="2400" i="1" dirty="0"/>
              <a:t>Sherrie Winton</a:t>
            </a:r>
            <a:endParaRPr lang="en-US" sz="2400" b="1" cap="small" dirty="0"/>
          </a:p>
          <a:p>
            <a:pPr>
              <a:lnSpc>
                <a:spcPct val="110000"/>
              </a:lnSpc>
            </a:pPr>
            <a:r>
              <a:rPr lang="en-US" sz="2400" b="1" cap="small" dirty="0"/>
              <a:t>Let(s)lead: Lived Experience Transformational Leadership Academy: </a:t>
            </a:r>
            <a:r>
              <a:rPr lang="en-US" sz="2400" i="1" dirty="0"/>
              <a:t>Maria E. Restrepo-Toro</a:t>
            </a:r>
          </a:p>
          <a:p>
            <a:r>
              <a:rPr lang="en-US" sz="2400" b="1" cap="small" dirty="0"/>
              <a:t>School Mental Health - </a:t>
            </a:r>
            <a:r>
              <a:rPr lang="en-US" sz="2400" b="1" dirty="0"/>
              <a:t>Childhood - Trauma Learning Collaborative (C-TLC)</a:t>
            </a:r>
            <a:r>
              <a:rPr lang="en-US" sz="2400" b="1" cap="small" dirty="0"/>
              <a:t>: </a:t>
            </a:r>
            <a:r>
              <a:rPr lang="en-US" sz="2400" i="1" dirty="0"/>
              <a:t>Martha Staeheli and Christine Mason</a:t>
            </a:r>
            <a:endParaRPr lang="en-US" sz="2400" dirty="0"/>
          </a:p>
        </p:txBody>
      </p:sp>
    </p:spTree>
    <p:custDataLst>
      <p:tags r:id="rId1"/>
    </p:custDataLst>
    <p:extLst>
      <p:ext uri="{BB962C8B-B14F-4D97-AF65-F5344CB8AC3E}">
        <p14:creationId xmlns:p14="http://schemas.microsoft.com/office/powerpoint/2010/main" val="344612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B2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F934A-8C48-416A-B3EC-41A91C681D6A}"/>
              </a:ext>
            </a:extLst>
          </p:cNvPr>
          <p:cNvSpPr>
            <a:spLocks noGrp="1"/>
          </p:cNvSpPr>
          <p:nvPr>
            <p:ph type="ctrTitle"/>
          </p:nvPr>
        </p:nvSpPr>
        <p:spPr>
          <a:xfrm>
            <a:off x="393192" y="4767072"/>
            <a:ext cx="4945641" cy="1625210"/>
          </a:xfrm>
        </p:spPr>
        <p:txBody>
          <a:bodyPr vert="horz" lIns="91440" tIns="45720" rIns="91440" bIns="45720" rtlCol="0" anchor="ctr">
            <a:normAutofit fontScale="90000"/>
          </a:bodyPr>
          <a:lstStyle/>
          <a:p>
            <a:pPr algn="r"/>
            <a:r>
              <a:rPr lang="en-US" sz="4400" b="1" dirty="0">
                <a:solidFill>
                  <a:srgbClr val="FFFFFF"/>
                </a:solidFill>
              </a:rPr>
              <a:t>NEW ENGLAND MHTTC: An Overview</a:t>
            </a:r>
            <a:endParaRPr lang="en-US" sz="4400" dirty="0">
              <a:solidFill>
                <a:srgbClr val="FFFFFF"/>
              </a:solidFill>
            </a:endParaRPr>
          </a:p>
        </p:txBody>
      </p:sp>
      <p:pic>
        <p:nvPicPr>
          <p:cNvPr id="5" name="Picture 4">
            <a:extLst>
              <a:ext uri="{FF2B5EF4-FFF2-40B4-BE49-F238E27FC236}">
                <a16:creationId xmlns:a16="http://schemas.microsoft.com/office/drawing/2014/main" id="{AAFC7C58-61BE-416C-896D-9084D0F63D9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036" r="5414" b="3"/>
          <a:stretch/>
        </p:blipFill>
        <p:spPr>
          <a:xfrm>
            <a:off x="245660" y="321733"/>
            <a:ext cx="5293729" cy="4107392"/>
          </a:xfrm>
          <a:prstGeom prst="rect">
            <a:avLst/>
          </a:prstGeom>
        </p:spPr>
      </p:pic>
      <p:sp>
        <p:nvSpPr>
          <p:cNvPr id="61" name="Rectangle 6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D723F312-7657-4D13-812C-12961D5C2444}"/>
              </a:ext>
            </a:extLst>
          </p:cNvPr>
          <p:cNvSpPr>
            <a:spLocks noGrp="1"/>
          </p:cNvSpPr>
          <p:nvPr>
            <p:ph type="subTitle" idx="1"/>
          </p:nvPr>
        </p:nvSpPr>
        <p:spPr>
          <a:xfrm>
            <a:off x="6021989" y="917725"/>
            <a:ext cx="2568554" cy="4852362"/>
          </a:xfrm>
        </p:spPr>
        <p:txBody>
          <a:bodyPr vert="horz" lIns="91440" tIns="45720" rIns="91440" bIns="45720" rtlCol="0" anchor="ctr">
            <a:normAutofit/>
          </a:bodyPr>
          <a:lstStyle/>
          <a:p>
            <a:pPr lvl="0" algn="l"/>
            <a:r>
              <a:rPr lang="en-US" sz="2000" b="1" dirty="0">
                <a:solidFill>
                  <a:srgbClr val="FFFFFF"/>
                </a:solidFill>
              </a:rPr>
              <a:t>MISSION</a:t>
            </a:r>
          </a:p>
          <a:p>
            <a:pPr lvl="0" algn="l"/>
            <a:r>
              <a:rPr lang="en-US" sz="2000" b="1" dirty="0">
                <a:solidFill>
                  <a:srgbClr val="FFFFFF"/>
                </a:solidFill>
              </a:rPr>
              <a:t>GOALS AND OBJECTIVES </a:t>
            </a:r>
          </a:p>
          <a:p>
            <a:pPr lvl="0" algn="l"/>
            <a:r>
              <a:rPr lang="en-US" sz="2000" b="1" dirty="0">
                <a:solidFill>
                  <a:srgbClr val="FFFFFF"/>
                </a:solidFill>
              </a:rPr>
              <a:t>SCHOOL MENTAL HEALTH </a:t>
            </a:r>
          </a:p>
          <a:p>
            <a:pPr lvl="0" algn="l"/>
            <a:r>
              <a:rPr lang="en-US" sz="2000" b="1" dirty="0">
                <a:solidFill>
                  <a:srgbClr val="FFFFFF"/>
                </a:solidFill>
              </a:rPr>
              <a:t>ACCESSING TRAINING AND TECHNICAL ASSITANCE </a:t>
            </a:r>
          </a:p>
          <a:p>
            <a:pPr lvl="0" algn="l"/>
            <a:r>
              <a:rPr lang="en-US" sz="2000" b="1" dirty="0">
                <a:solidFill>
                  <a:srgbClr val="FFFFFF"/>
                </a:solidFill>
              </a:rPr>
              <a:t>LEARNING COLLABORATIVES </a:t>
            </a:r>
          </a:p>
          <a:p>
            <a:pPr lvl="0" algn="l"/>
            <a:endParaRPr lang="en-US" sz="1800" b="1" dirty="0">
              <a:solidFill>
                <a:srgbClr val="FFFFFF"/>
              </a:solidFill>
            </a:endParaRPr>
          </a:p>
        </p:txBody>
      </p:sp>
      <p:sp>
        <p:nvSpPr>
          <p:cNvPr id="8" name="TextBox 7">
            <a:extLst>
              <a:ext uri="{FF2B5EF4-FFF2-40B4-BE49-F238E27FC236}">
                <a16:creationId xmlns:a16="http://schemas.microsoft.com/office/drawing/2014/main" id="{C13518BA-8E0A-2746-879E-765D3EFB236F}"/>
              </a:ext>
            </a:extLst>
          </p:cNvPr>
          <p:cNvSpPr txBox="1"/>
          <p:nvPr/>
        </p:nvSpPr>
        <p:spPr>
          <a:xfrm>
            <a:off x="2991896" y="4229070"/>
            <a:ext cx="254749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ommons.wikimedia.org/wiki/File:NewEngland_Fall.jpg">
                  <a:extLst>
                    <a:ext uri="{A12FA001-AC4F-418D-AE19-62706E023703}">
                      <ahyp:hlinkClr xmlns:ahyp="http://schemas.microsoft.com/office/drawing/2018/hyperlinkcolor" val="tx"/>
                    </a:ext>
                  </a:extLst>
                </a:hlinkClick>
              </a:rPr>
              <a:t>Photo credit: </a:t>
            </a:r>
            <a:r>
              <a:rPr lang="en-US" sz="700">
                <a:solidFill>
                  <a:srgbClr val="FFFFFF"/>
                </a:solidFill>
              </a:rPr>
              <a:t>Unknown Author,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61391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small" dirty="0"/>
              <a:t>The Early Psychosis Learning Collaborative (EPLC)</a:t>
            </a:r>
            <a:endParaRPr lang="en-US" sz="3600" dirty="0"/>
          </a:p>
        </p:txBody>
      </p:sp>
      <p:sp>
        <p:nvSpPr>
          <p:cNvPr id="3" name="Content Placeholder 2"/>
          <p:cNvSpPr>
            <a:spLocks noGrp="1"/>
          </p:cNvSpPr>
          <p:nvPr>
            <p:ph sz="quarter" idx="10"/>
          </p:nvPr>
        </p:nvSpPr>
        <p:spPr>
          <a:xfrm>
            <a:off x="628648" y="1849969"/>
            <a:ext cx="8064976" cy="4400707"/>
          </a:xfrm>
        </p:spPr>
        <p:txBody>
          <a:bodyPr>
            <a:normAutofit fontScale="92500" lnSpcReduction="20000"/>
          </a:bodyPr>
          <a:lstStyle/>
          <a:p>
            <a:pPr marL="0" indent="0">
              <a:buNone/>
            </a:pPr>
            <a:endParaRPr lang="en-US" b="1" dirty="0"/>
          </a:p>
          <a:p>
            <a:r>
              <a:rPr lang="en-US" dirty="0"/>
              <a:t>Access to CEDAR Clinical Briefs and MAPNET Webinars</a:t>
            </a:r>
          </a:p>
          <a:p>
            <a:r>
              <a:rPr lang="en-US" dirty="0"/>
              <a:t>Webinar and clinical brief on Acceptance and Commitment Therapy for early psychosis</a:t>
            </a:r>
          </a:p>
          <a:p>
            <a:r>
              <a:rPr lang="en-US" dirty="0"/>
              <a:t>Webinar and clinical brief on engagement in early psychosis</a:t>
            </a:r>
          </a:p>
          <a:p>
            <a:r>
              <a:rPr lang="en-US" dirty="0"/>
              <a:t>Training in the MATRICS Consensus Cognitive Battery</a:t>
            </a:r>
          </a:p>
          <a:p>
            <a:r>
              <a:rPr lang="en-US" dirty="0"/>
              <a:t>Psychopharmacology consult line once/month to respond to early psychosis psychopharmacology issues/questions</a:t>
            </a:r>
          </a:p>
          <a:p>
            <a:endParaRPr lang="en-US" dirty="0"/>
          </a:p>
        </p:txBody>
      </p:sp>
    </p:spTree>
    <p:extLst>
      <p:ext uri="{BB962C8B-B14F-4D97-AF65-F5344CB8AC3E}">
        <p14:creationId xmlns:p14="http://schemas.microsoft.com/office/powerpoint/2010/main" val="191059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C8EF-62AB-3847-8C2A-89BA914EC508}"/>
              </a:ext>
            </a:extLst>
          </p:cNvPr>
          <p:cNvSpPr>
            <a:spLocks noGrp="1"/>
          </p:cNvSpPr>
          <p:nvPr>
            <p:ph type="title"/>
          </p:nvPr>
        </p:nvSpPr>
        <p:spPr/>
        <p:txBody>
          <a:bodyPr>
            <a:noAutofit/>
          </a:bodyPr>
          <a:lstStyle/>
          <a:p>
            <a:pPr algn="ctr"/>
            <a:r>
              <a:rPr lang="en-US" sz="3600" dirty="0"/>
              <a:t>Suicide Prevention </a:t>
            </a:r>
            <a:br>
              <a:rPr lang="en-US" sz="3600" dirty="0"/>
            </a:br>
            <a:r>
              <a:rPr lang="en-US" sz="3600" dirty="0"/>
              <a:t>Learning Collaborative (SPLC)</a:t>
            </a:r>
          </a:p>
        </p:txBody>
      </p:sp>
      <p:sp>
        <p:nvSpPr>
          <p:cNvPr id="3" name="Content Placeholder 2">
            <a:extLst>
              <a:ext uri="{FF2B5EF4-FFF2-40B4-BE49-F238E27FC236}">
                <a16:creationId xmlns:a16="http://schemas.microsoft.com/office/drawing/2014/main" id="{78C2FDC0-FE4A-2440-BC7B-8D700FCBEC76}"/>
              </a:ext>
            </a:extLst>
          </p:cNvPr>
          <p:cNvSpPr>
            <a:spLocks noGrp="1"/>
          </p:cNvSpPr>
          <p:nvPr>
            <p:ph sz="quarter" idx="10"/>
          </p:nvPr>
        </p:nvSpPr>
        <p:spPr>
          <a:xfrm>
            <a:off x="628650" y="1844118"/>
            <a:ext cx="8188799" cy="3985181"/>
          </a:xfrm>
        </p:spPr>
        <p:txBody>
          <a:bodyPr>
            <a:normAutofit lnSpcReduction="10000"/>
          </a:bodyPr>
          <a:lstStyle/>
          <a:p>
            <a:pPr marL="0" indent="0">
              <a:buNone/>
            </a:pPr>
            <a:endParaRPr lang="en-US" b="1" dirty="0"/>
          </a:p>
          <a:p>
            <a:pPr marL="0" indent="0">
              <a:buNone/>
            </a:pPr>
            <a:r>
              <a:rPr lang="en-US" b="1" dirty="0"/>
              <a:t>This Learning Collaborative is based on</a:t>
            </a:r>
            <a:r>
              <a:rPr lang="en-US" dirty="0"/>
              <a:t>:</a:t>
            </a:r>
          </a:p>
          <a:p>
            <a:r>
              <a:rPr lang="en-US" dirty="0"/>
              <a:t>A partnership with Zero Suicide and the Suicide Prevention Resource Center (SPRC)</a:t>
            </a:r>
          </a:p>
          <a:p>
            <a:r>
              <a:rPr lang="en-US" dirty="0"/>
              <a:t>An interdisciplinary, community-based model</a:t>
            </a:r>
          </a:p>
          <a:p>
            <a:r>
              <a:rPr lang="en-US" dirty="0"/>
              <a:t>A hybrid format; a blended teaching and learning approach </a:t>
            </a:r>
          </a:p>
          <a:p>
            <a:r>
              <a:rPr lang="en-US" dirty="0"/>
              <a:t>Shared learning and coaching; continuous quality improvement</a:t>
            </a:r>
          </a:p>
          <a:p>
            <a:endParaRPr lang="en-US" dirty="0"/>
          </a:p>
          <a:p>
            <a:endParaRPr lang="en-US" dirty="0"/>
          </a:p>
        </p:txBody>
      </p:sp>
    </p:spTree>
    <p:extLst>
      <p:ext uri="{BB962C8B-B14F-4D97-AF65-F5344CB8AC3E}">
        <p14:creationId xmlns:p14="http://schemas.microsoft.com/office/powerpoint/2010/main" val="2764027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t>New England Let(s)Lead: </a:t>
            </a:r>
            <a:br>
              <a:rPr lang="en-US" sz="2400" b="1" dirty="0"/>
            </a:br>
            <a:r>
              <a:rPr lang="en-US" sz="2400" dirty="0"/>
              <a:t>Lived Experience </a:t>
            </a:r>
            <a:r>
              <a:rPr lang="en-US" sz="2400" b="1" dirty="0"/>
              <a:t>Transformational Leadership Academy</a:t>
            </a:r>
            <a:endParaRPr lang="en-US" sz="2400" dirty="0"/>
          </a:p>
        </p:txBody>
      </p:sp>
      <p:sp>
        <p:nvSpPr>
          <p:cNvPr id="6" name="Content Placeholder 5"/>
          <p:cNvSpPr>
            <a:spLocks noGrp="1"/>
          </p:cNvSpPr>
          <p:nvPr>
            <p:ph sz="half" idx="2"/>
          </p:nvPr>
        </p:nvSpPr>
        <p:spPr>
          <a:xfrm>
            <a:off x="628650" y="2025056"/>
            <a:ext cx="8232717" cy="3677475"/>
          </a:xfrm>
        </p:spPr>
        <p:txBody>
          <a:bodyPr>
            <a:normAutofit/>
          </a:bodyPr>
          <a:lstStyle/>
          <a:p>
            <a:pPr marL="0" lvl="0" indent="0">
              <a:buNone/>
            </a:pPr>
            <a:r>
              <a:rPr lang="es-US" sz="2400" dirty="0"/>
              <a:t>1. </a:t>
            </a:r>
            <a:r>
              <a:rPr lang="en-US" sz="2400" dirty="0"/>
              <a:t>Assist emerging leaders in gaining an understanding of the critical and emerging issues in mental health and other systems of care.</a:t>
            </a:r>
          </a:p>
          <a:p>
            <a:pPr marL="0" lvl="0" indent="0">
              <a:buNone/>
            </a:pPr>
            <a:r>
              <a:rPr lang="en-US" sz="2400" dirty="0"/>
              <a:t>2. Learn and put into practice the key elements of transformational leadership. </a:t>
            </a:r>
          </a:p>
          <a:p>
            <a:pPr marL="0" lvl="0" indent="0">
              <a:buNone/>
            </a:pPr>
            <a:r>
              <a:rPr lang="en-US" sz="2400" dirty="0"/>
              <a:t>3. Develop a project focused on systems or social change or develop a change initiative specific to their own personal and shared vision of The New England MHTTC.  </a:t>
            </a:r>
          </a:p>
          <a:p>
            <a:pPr marL="0" lvl="0" indent="0">
              <a:buNone/>
            </a:pPr>
            <a:endParaRPr lang="es-US" dirty="0"/>
          </a:p>
          <a:p>
            <a:endParaRPr lang="en-US" dirty="0"/>
          </a:p>
        </p:txBody>
      </p:sp>
    </p:spTree>
    <p:custDataLst>
      <p:tags r:id="rId1"/>
    </p:custDataLst>
    <p:extLst>
      <p:ext uri="{BB962C8B-B14F-4D97-AF65-F5344CB8AC3E}">
        <p14:creationId xmlns:p14="http://schemas.microsoft.com/office/powerpoint/2010/main" val="131615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3818E-BDBE-4212-A5A7-41F47C3476C5}"/>
              </a:ext>
            </a:extLst>
          </p:cNvPr>
          <p:cNvSpPr>
            <a:spLocks noGrp="1"/>
          </p:cNvSpPr>
          <p:nvPr>
            <p:ph idx="1"/>
          </p:nvPr>
        </p:nvSpPr>
        <p:spPr>
          <a:xfrm>
            <a:off x="3368842" y="601579"/>
            <a:ext cx="5510463" cy="4932947"/>
          </a:xfrm>
        </p:spPr>
        <p:txBody>
          <a:bodyPr>
            <a:noAutofit/>
          </a:bodyPr>
          <a:lstStyle/>
          <a:p>
            <a:pPr marL="0" indent="0">
              <a:buNone/>
            </a:pPr>
            <a:r>
              <a:rPr lang="en-US" sz="1600" dirty="0"/>
              <a:t>Davidson, Larry </a:t>
            </a:r>
            <a:r>
              <a:rPr lang="en-US" sz="1600" u="sng" dirty="0">
                <a:hlinkClick r:id="rId2"/>
              </a:rPr>
              <a:t>larry.davidson@yale.edu</a:t>
            </a:r>
            <a:endParaRPr lang="en-US" sz="1600" u="sng" dirty="0"/>
          </a:p>
          <a:p>
            <a:pPr marL="0" indent="0">
              <a:buNone/>
            </a:pPr>
            <a:r>
              <a:rPr lang="en-US" sz="1600" dirty="0"/>
              <a:t>Maria E. Restrepo-Toro </a:t>
            </a:r>
            <a:r>
              <a:rPr lang="en-US" sz="1600" dirty="0">
                <a:hlinkClick r:id="rId3"/>
              </a:rPr>
              <a:t>maria.restrepo-toro@yale.edu</a:t>
            </a:r>
            <a:r>
              <a:rPr lang="en-US" sz="1600" dirty="0"/>
              <a:t> </a:t>
            </a:r>
          </a:p>
          <a:p>
            <a:pPr marL="0" indent="0">
              <a:buNone/>
            </a:pPr>
            <a:r>
              <a:rPr lang="en-US" sz="1600" dirty="0"/>
              <a:t> O'Connell, Maria </a:t>
            </a:r>
            <a:r>
              <a:rPr lang="en-US" sz="1600" u="sng" dirty="0">
                <a:hlinkClick r:id="rId4"/>
              </a:rPr>
              <a:t>maria.oconnell@yale.edu</a:t>
            </a:r>
            <a:endParaRPr lang="en-US" sz="1600" dirty="0"/>
          </a:p>
          <a:p>
            <a:pPr marL="0" indent="0">
              <a:buNone/>
            </a:pPr>
            <a:r>
              <a:rPr lang="en-US" sz="1600" dirty="0"/>
              <a:t>Staeheli, Martha </a:t>
            </a:r>
            <a:r>
              <a:rPr lang="en-US" sz="1600" u="sng" dirty="0">
                <a:hlinkClick r:id="rId5"/>
              </a:rPr>
              <a:t>martha.staeheli@yale.edu</a:t>
            </a:r>
            <a:endParaRPr lang="en-US" sz="1600" dirty="0"/>
          </a:p>
          <a:p>
            <a:pPr marL="0" indent="0">
              <a:buNone/>
            </a:pPr>
            <a:r>
              <a:rPr lang="en-US" sz="1600" dirty="0"/>
              <a:t>Christine Mason </a:t>
            </a:r>
            <a:r>
              <a:rPr lang="en-US" sz="1600" u="sng" dirty="0">
                <a:hlinkClick r:id="rId6"/>
              </a:rPr>
              <a:t>cmason@edimprovement.org</a:t>
            </a:r>
            <a:endParaRPr lang="en-US" sz="1600" dirty="0"/>
          </a:p>
          <a:p>
            <a:pPr marL="0" indent="0">
              <a:buNone/>
            </a:pPr>
            <a:r>
              <a:rPr lang="en-US" sz="1600" dirty="0"/>
              <a:t>Keshavan,Matcheri </a:t>
            </a:r>
            <a:r>
              <a:rPr lang="en-US" sz="1600" u="sng" dirty="0">
                <a:hlinkClick r:id="rId7"/>
              </a:rPr>
              <a:t>mkeshava@bidmc.harvard.edu</a:t>
            </a:r>
            <a:endParaRPr lang="en-US" sz="1600" dirty="0"/>
          </a:p>
          <a:p>
            <a:pPr marL="0" indent="0">
              <a:buNone/>
            </a:pPr>
            <a:r>
              <a:rPr lang="en-US" sz="1600" dirty="0"/>
              <a:t>Mesholam-Gately,Raquelle </a:t>
            </a:r>
            <a:r>
              <a:rPr lang="en-US" sz="1600" u="sng" dirty="0">
                <a:hlinkClick r:id="rId8"/>
              </a:rPr>
              <a:t>rmeshola@bidmc.harvard.edu</a:t>
            </a:r>
            <a:endParaRPr lang="en-US" sz="1600" dirty="0"/>
          </a:p>
          <a:p>
            <a:pPr marL="0" indent="0">
              <a:buNone/>
            </a:pPr>
            <a:r>
              <a:rPr lang="en-US" sz="1600" dirty="0"/>
              <a:t>Kline,Emily R.</a:t>
            </a:r>
            <a:r>
              <a:rPr lang="en-US" sz="1600" u="sng" dirty="0">
                <a:hlinkClick r:id="rId9"/>
              </a:rPr>
              <a:t>ekline@bidmc.harvard.edu</a:t>
            </a:r>
            <a:endParaRPr lang="en-US" sz="1600" dirty="0"/>
          </a:p>
          <a:p>
            <a:pPr marL="0" indent="0">
              <a:buNone/>
            </a:pPr>
            <a:r>
              <a:rPr lang="en-US" sz="1600" dirty="0"/>
              <a:t>Friedman-Yakoobian,Michelle </a:t>
            </a:r>
            <a:r>
              <a:rPr lang="en-US" sz="1600" u="sng" dirty="0">
                <a:hlinkClick r:id="rId10"/>
              </a:rPr>
              <a:t>mfriedm3@bidmc.harvard.edu</a:t>
            </a:r>
            <a:endParaRPr lang="en-US" sz="1600" dirty="0"/>
          </a:p>
          <a:p>
            <a:pPr marL="0" indent="0">
              <a:buNone/>
            </a:pPr>
            <a:r>
              <a:rPr lang="en-US" sz="1600" dirty="0"/>
              <a:t>Livia Davis </a:t>
            </a:r>
            <a:r>
              <a:rPr lang="en-US" sz="1600" u="sng" dirty="0">
                <a:hlinkClick r:id="rId11"/>
              </a:rPr>
              <a:t>ldavis@center4si.com</a:t>
            </a:r>
            <a:endParaRPr lang="en-US" sz="1600" dirty="0"/>
          </a:p>
          <a:p>
            <a:pPr marL="0" indent="0">
              <a:buNone/>
            </a:pPr>
            <a:r>
              <a:rPr lang="en-US" sz="1600" dirty="0"/>
              <a:t>Katie Volk </a:t>
            </a:r>
            <a:r>
              <a:rPr lang="en-US" sz="1600" u="sng" dirty="0">
                <a:hlinkClick r:id="rId12"/>
              </a:rPr>
              <a:t>kvolk@center4si.com</a:t>
            </a:r>
            <a:endParaRPr lang="en-US" sz="1600" dirty="0"/>
          </a:p>
          <a:p>
            <a:pPr marL="0" indent="0">
              <a:buNone/>
            </a:pPr>
            <a:r>
              <a:rPr lang="en-US" sz="1600" dirty="0"/>
              <a:t>Sherrie Winton </a:t>
            </a:r>
            <a:r>
              <a:rPr lang="en-US" sz="1600" u="sng" dirty="0">
                <a:hlinkClick r:id="rId13"/>
              </a:rPr>
              <a:t>swinton@center4si.com</a:t>
            </a:r>
            <a:endParaRPr lang="en-US" sz="1600" dirty="0"/>
          </a:p>
        </p:txBody>
      </p:sp>
      <p:sp>
        <p:nvSpPr>
          <p:cNvPr id="12" name="Text Placeholder 11">
            <a:extLst>
              <a:ext uri="{FF2B5EF4-FFF2-40B4-BE49-F238E27FC236}">
                <a16:creationId xmlns:a16="http://schemas.microsoft.com/office/drawing/2014/main" id="{22C4D456-F260-47F7-8ED7-520858944573}"/>
              </a:ext>
            </a:extLst>
          </p:cNvPr>
          <p:cNvSpPr>
            <a:spLocks noGrp="1"/>
          </p:cNvSpPr>
          <p:nvPr>
            <p:ph type="body" sz="half" idx="2"/>
          </p:nvPr>
        </p:nvSpPr>
        <p:spPr>
          <a:xfrm>
            <a:off x="216569" y="2370220"/>
            <a:ext cx="2812381" cy="3007896"/>
          </a:xfrm>
        </p:spPr>
        <p:txBody>
          <a:bodyPr>
            <a:noAutofit/>
          </a:bodyPr>
          <a:lstStyle/>
          <a:p>
            <a:r>
              <a:rPr lang="en-US" sz="2000" b="1" dirty="0"/>
              <a:t>Faculty and staff from the Yale University Program for Recovery and Community Health (PRCH), Harvard University Department of Psychiatry and The Center for Social Innovation</a:t>
            </a:r>
          </a:p>
        </p:txBody>
      </p:sp>
      <p:sp>
        <p:nvSpPr>
          <p:cNvPr id="4" name="Footer Placeholder 3">
            <a:extLst>
              <a:ext uri="{FF2B5EF4-FFF2-40B4-BE49-F238E27FC236}">
                <a16:creationId xmlns:a16="http://schemas.microsoft.com/office/drawing/2014/main" id="{004D8A8B-5AB2-4DA8-B811-1B8AC869F46A}"/>
              </a:ext>
            </a:extLst>
          </p:cNvPr>
          <p:cNvSpPr>
            <a:spLocks noGrp="1"/>
          </p:cNvSpPr>
          <p:nvPr>
            <p:ph type="ftr" sz="quarter" idx="11"/>
          </p:nvPr>
        </p:nvSpPr>
        <p:spPr>
          <a:xfrm>
            <a:off x="3037973" y="6356351"/>
            <a:ext cx="3086100" cy="365125"/>
          </a:xfrm>
        </p:spPr>
        <p:txBody>
          <a:bodyPr/>
          <a:lstStyle/>
          <a:p>
            <a:r>
              <a:rPr lang="en-US"/>
              <a:t>New England MHTTC, 2019 </a:t>
            </a:r>
            <a:endParaRPr lang="en-US" dirty="0"/>
          </a:p>
        </p:txBody>
      </p:sp>
      <p:sp>
        <p:nvSpPr>
          <p:cNvPr id="5" name="Slide Number Placeholder 4">
            <a:extLst>
              <a:ext uri="{FF2B5EF4-FFF2-40B4-BE49-F238E27FC236}">
                <a16:creationId xmlns:a16="http://schemas.microsoft.com/office/drawing/2014/main" id="{DC2C5355-9F3E-45C6-9206-81FB6EF93F24}"/>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17" name="Picture 16">
            <a:extLst>
              <a:ext uri="{FF2B5EF4-FFF2-40B4-BE49-F238E27FC236}">
                <a16:creationId xmlns:a16="http://schemas.microsoft.com/office/drawing/2014/main" id="{CBB975D1-D62F-4161-BA78-5AA01478C078}"/>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64693" y="393567"/>
            <a:ext cx="2716129" cy="1789914"/>
          </a:xfrm>
          <a:prstGeom prst="rect">
            <a:avLst/>
          </a:prstGeom>
        </p:spPr>
      </p:pic>
      <p:sp>
        <p:nvSpPr>
          <p:cNvPr id="18" name="TextBox 17">
            <a:extLst>
              <a:ext uri="{FF2B5EF4-FFF2-40B4-BE49-F238E27FC236}">
                <a16:creationId xmlns:a16="http://schemas.microsoft.com/office/drawing/2014/main" id="{566CC8B5-2823-49C8-B264-B5953F142CDE}"/>
              </a:ext>
            </a:extLst>
          </p:cNvPr>
          <p:cNvSpPr txBox="1"/>
          <p:nvPr/>
        </p:nvSpPr>
        <p:spPr>
          <a:xfrm>
            <a:off x="264693" y="5534526"/>
            <a:ext cx="2610854" cy="338554"/>
          </a:xfrm>
          <a:prstGeom prst="rect">
            <a:avLst/>
          </a:prstGeom>
          <a:noFill/>
        </p:spPr>
        <p:txBody>
          <a:bodyPr wrap="square" rtlCol="0">
            <a:spAutoFit/>
          </a:bodyPr>
          <a:lstStyle/>
          <a:p>
            <a:r>
              <a:rPr lang="en-US" sz="800" dirty="0">
                <a:hlinkClick r:id="rId15" tooltip="https://rc1034001dip.wordpress.com/team-dip/"/>
              </a:rPr>
              <a:t>This Photo</a:t>
            </a:r>
            <a:r>
              <a:rPr lang="en-US" sz="800" dirty="0"/>
              <a:t> by Unknown Author is licensed under </a:t>
            </a:r>
            <a:r>
              <a:rPr lang="en-US" sz="800" dirty="0">
                <a:hlinkClick r:id="rId16" tooltip="https://creativecommons.org/licenses/by-sa/3.0/"/>
              </a:rPr>
              <a:t>CC BY-SA</a:t>
            </a:r>
            <a:endParaRPr lang="en-US" sz="800" dirty="0"/>
          </a:p>
        </p:txBody>
      </p:sp>
    </p:spTree>
    <p:extLst>
      <p:ext uri="{BB962C8B-B14F-4D97-AF65-F5344CB8AC3E}">
        <p14:creationId xmlns:p14="http://schemas.microsoft.com/office/powerpoint/2010/main" val="1614664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898" y="2033337"/>
            <a:ext cx="7323645" cy="1419726"/>
          </a:xfrm>
        </p:spPr>
        <p:txBody>
          <a:bodyPr>
            <a:normAutofit/>
          </a:bodyPr>
          <a:lstStyle/>
          <a:p>
            <a:r>
              <a:rPr lang="en-US" sz="4400" b="1" dirty="0">
                <a:latin typeface="+mn-lt"/>
              </a:rPr>
              <a:t>Need to contact us? </a:t>
            </a:r>
            <a:br>
              <a:rPr lang="en-US" sz="4400" b="1" dirty="0">
                <a:latin typeface="+mn-lt"/>
              </a:rPr>
            </a:br>
            <a:br>
              <a:rPr lang="en-US" sz="1600" b="1" dirty="0">
                <a:latin typeface="+mn-lt"/>
              </a:rPr>
            </a:br>
            <a:r>
              <a:rPr lang="en-US" sz="2800" dirty="0">
                <a:latin typeface="Arial" charset="0"/>
                <a:ea typeface="Arial" charset="0"/>
                <a:cs typeface="Arial" charset="0"/>
              </a:rPr>
              <a:t>networkoffice@mhttcnetwork.org</a:t>
            </a:r>
            <a:endParaRPr lang="en-US" sz="2800" dirty="0">
              <a:latin typeface="+mn-lt"/>
              <a:ea typeface="Arial" charset="0"/>
              <a:cs typeface="Arial" charset="0"/>
            </a:endParaRPr>
          </a:p>
        </p:txBody>
      </p:sp>
      <p:sp>
        <p:nvSpPr>
          <p:cNvPr id="3" name="Subtitle 2"/>
          <p:cNvSpPr>
            <a:spLocks noGrp="1"/>
          </p:cNvSpPr>
          <p:nvPr>
            <p:ph type="subTitle" idx="1"/>
          </p:nvPr>
        </p:nvSpPr>
        <p:spPr>
          <a:xfrm>
            <a:off x="1064030" y="3814889"/>
            <a:ext cx="7298574" cy="707235"/>
          </a:xfrm>
        </p:spPr>
        <p:txBody>
          <a:bodyPr>
            <a:normAutofit fontScale="77500" lnSpcReduction="20000"/>
          </a:bodyPr>
          <a:lstStyle/>
          <a:p>
            <a:r>
              <a:rPr lang="en-US" sz="3600" dirty="0">
                <a:ea typeface="Arial" charset="0"/>
                <a:cs typeface="Arial" charset="0"/>
                <a:hlinkClick r:id="rId3"/>
              </a:rPr>
              <a:t>https://mhttcnetwork.org/centers/new-england-mhttc/home</a:t>
            </a:r>
            <a:endParaRPr lang="en-US" sz="3600" dirty="0">
              <a:latin typeface="Arial" charset="0"/>
              <a:ea typeface="Arial" charset="0"/>
              <a:cs typeface="Arial" charset="0"/>
            </a:endParaRPr>
          </a:p>
        </p:txBody>
      </p:sp>
      <p:pic>
        <p:nvPicPr>
          <p:cNvPr id="6" name="Picture Placeholder 5">
            <a:extLst>
              <a:ext uri="{FF2B5EF4-FFF2-40B4-BE49-F238E27FC236}">
                <a16:creationId xmlns:a16="http://schemas.microsoft.com/office/drawing/2014/main" id="{0447BF85-A651-4E11-90D5-59B8FFC7F4F9}"/>
              </a:ext>
            </a:extLst>
          </p:cNvPr>
          <p:cNvPicPr>
            <a:picLocks noGrp="1"/>
          </p:cNvPicPr>
          <p:nvPr>
            <p:ph type="pic" sz="quarter" idx="10"/>
          </p:nvPr>
        </p:nvPicPr>
        <p:blipFill>
          <a:blip r:embed="rId4" cstate="print">
            <a:extLst>
              <a:ext uri="{28A0092B-C50C-407E-A947-70E740481C1C}">
                <a14:useLocalDpi xmlns:a14="http://schemas.microsoft.com/office/drawing/2010/main" val="0"/>
              </a:ext>
            </a:extLst>
          </a:blip>
          <a:srcRect l="4723" r="4723"/>
          <a:stretch>
            <a:fillRect/>
          </a:stretch>
        </p:blipFill>
        <p:spPr>
          <a:xfrm>
            <a:off x="1601788" y="63500"/>
            <a:ext cx="6618287" cy="1090613"/>
          </a:xfrm>
          <a:prstGeom prst="rect">
            <a:avLst/>
          </a:prstGeom>
        </p:spPr>
      </p:pic>
      <p:pic>
        <p:nvPicPr>
          <p:cNvPr id="7" name="Picture Placeholder 6" descr="MHTTC stacked color bars">
            <a:extLst>
              <a:ext uri="{FF2B5EF4-FFF2-40B4-BE49-F238E27FC236}">
                <a16:creationId xmlns:a16="http://schemas.microsoft.com/office/drawing/2014/main" id="{6762AF4F-644F-46E8-B6FD-04486B8D0173}"/>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3737" b="13737"/>
          <a:stretch>
            <a:fillRect/>
          </a:stretch>
        </p:blipFill>
        <p:spPr>
          <a:prstGeom prst="rect">
            <a:avLst/>
          </a:prstGeom>
        </p:spPr>
      </p:pic>
    </p:spTree>
    <p:extLst>
      <p:ext uri="{BB962C8B-B14F-4D97-AF65-F5344CB8AC3E}">
        <p14:creationId xmlns:p14="http://schemas.microsoft.com/office/powerpoint/2010/main" val="210032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vert="horz" lIns="91440" tIns="45720" rIns="91440" bIns="45720" rtlCol="0" anchor="b">
            <a:normAutofit/>
          </a:bodyPr>
          <a:lstStyle/>
          <a:p>
            <a:r>
              <a:rPr lang="en-US" dirty="0"/>
              <a:t>OUR MISSION </a:t>
            </a:r>
          </a:p>
        </p:txBody>
      </p:sp>
      <p:pic>
        <p:nvPicPr>
          <p:cNvPr id="5" name="Content Placeholder 5" descr="Map of New England states">
            <a:extLst>
              <a:ext uri="{FF2B5EF4-FFF2-40B4-BE49-F238E27FC236}">
                <a16:creationId xmlns:a16="http://schemas.microsoft.com/office/drawing/2014/main" id="{B1BF4BD7-F997-44CF-9D11-C069ADA41C07}"/>
              </a:ext>
            </a:extLst>
          </p:cNvPr>
          <p:cNvPicPr>
            <a:picLocks noGrp="1" noChangeAspect="1"/>
          </p:cNvPicPr>
          <p:nvPr>
            <p:ph type="pic" sz="quarter" idx="11"/>
          </p:nvPr>
        </p:nvPicPr>
        <p:blipFill rotWithShape="1">
          <a:blip r:embed="rId4">
            <a:extLst>
              <a:ext uri="{837473B0-CC2E-450A-ABE3-18F120FF3D39}">
                <a1611:picAttrSrcUrl xmlns:a1611="http://schemas.microsoft.com/office/drawing/2016/11/main" r:id="rId5"/>
              </a:ext>
            </a:extLst>
          </a:blip>
          <a:srcRect l="14171" r="14175"/>
          <a:stretch/>
        </p:blipFill>
        <p:spPr>
          <a:xfrm>
            <a:off x="20" y="10"/>
            <a:ext cx="3476673" cy="6857990"/>
          </a:xfrm>
          <a:prstGeom prst="rect">
            <a:avLst/>
          </a:prstGeom>
          <a:effectLst/>
        </p:spPr>
      </p:pic>
      <p:cxnSp>
        <p:nvCxnSpPr>
          <p:cNvPr id="21"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C464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0"/>
          </p:nvPr>
        </p:nvSpPr>
        <p:spPr>
          <a:xfrm>
            <a:off x="3724073" y="2438400"/>
            <a:ext cx="4939867" cy="2283229"/>
          </a:xfrm>
        </p:spPr>
        <p:txBody>
          <a:bodyPr vert="horz" lIns="91440" tIns="45720" rIns="91440" bIns="45720" rtlCol="0">
            <a:normAutofit/>
          </a:bodyPr>
          <a:lstStyle/>
          <a:p>
            <a:pPr marL="0" indent="0">
              <a:buNone/>
            </a:pPr>
            <a:r>
              <a:rPr lang="en-US" dirty="0"/>
              <a:t>To use evidence-based means to disseminate evidence-based practices across the New England States. </a:t>
            </a:r>
          </a:p>
        </p:txBody>
      </p:sp>
    </p:spTree>
    <p:custDataLst>
      <p:tags r:id="rId1"/>
    </p:custDataLst>
    <p:extLst>
      <p:ext uri="{BB962C8B-B14F-4D97-AF65-F5344CB8AC3E}">
        <p14:creationId xmlns:p14="http://schemas.microsoft.com/office/powerpoint/2010/main" val="315113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74E8-6836-498E-AA38-B5E50B703151}"/>
              </a:ext>
            </a:extLst>
          </p:cNvPr>
          <p:cNvSpPr>
            <a:spLocks noGrp="1"/>
          </p:cNvSpPr>
          <p:nvPr>
            <p:ph type="title"/>
          </p:nvPr>
        </p:nvSpPr>
        <p:spPr>
          <a:xfrm>
            <a:off x="491490" y="365125"/>
            <a:ext cx="3840085" cy="1692794"/>
          </a:xfrm>
        </p:spPr>
        <p:txBody>
          <a:bodyPr vert="horz" lIns="91440" tIns="45720" rIns="91440" bIns="45720" rtlCol="0" anchor="ctr">
            <a:normAutofit/>
          </a:bodyPr>
          <a:lstStyle/>
          <a:p>
            <a:r>
              <a:rPr lang="en-US"/>
              <a:t>Ensuring Inclusion </a:t>
            </a:r>
          </a:p>
        </p:txBody>
      </p:sp>
      <p:cxnSp>
        <p:nvCxnSpPr>
          <p:cNvPr id="24" name="Straight Arrow Connector 2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04F26F-76AE-48CA-97AC-74DCB1FFD9A6}"/>
              </a:ext>
            </a:extLst>
          </p:cNvPr>
          <p:cNvSpPr>
            <a:spLocks noGrp="1"/>
          </p:cNvSpPr>
          <p:nvPr>
            <p:ph sz="half" idx="1"/>
          </p:nvPr>
        </p:nvSpPr>
        <p:spPr>
          <a:xfrm>
            <a:off x="491489" y="2316478"/>
            <a:ext cx="4260547" cy="3186548"/>
          </a:xfrm>
        </p:spPr>
        <p:txBody>
          <a:bodyPr vert="horz" lIns="91440" tIns="45720" rIns="91440" bIns="45720" rtlCol="0">
            <a:noAutofit/>
          </a:bodyPr>
          <a:lstStyle/>
          <a:p>
            <a:pPr marL="0" indent="0">
              <a:buNone/>
            </a:pPr>
            <a:r>
              <a:rPr lang="en-US" sz="2000" dirty="0"/>
              <a:t>To ensure the responsiveness of our work, we will actively develop and maintain a network of government officials, policy makers, system leaders, administrators,  and community stakeholders, providers, researchers, youth and adults, and family members from each of the six states to guide The New England MHTTC activities.</a:t>
            </a:r>
          </a:p>
        </p:txBody>
      </p:sp>
      <p:sp>
        <p:nvSpPr>
          <p:cNvPr id="5" name="Footer Placeholder 4">
            <a:extLst>
              <a:ext uri="{FF2B5EF4-FFF2-40B4-BE49-F238E27FC236}">
                <a16:creationId xmlns:a16="http://schemas.microsoft.com/office/drawing/2014/main" id="{8C82F9FA-E39D-4A74-BB3E-4763FC4B9479}"/>
              </a:ext>
            </a:extLst>
          </p:cNvPr>
          <p:cNvSpPr>
            <a:spLocks noGrp="1"/>
          </p:cNvSpPr>
          <p:nvPr>
            <p:ph type="ftr" sz="quarter" idx="11"/>
          </p:nvPr>
        </p:nvSpPr>
        <p:spPr>
          <a:xfrm>
            <a:off x="491490" y="6356350"/>
            <a:ext cx="3086100" cy="365125"/>
          </a:xfrm>
        </p:spPr>
        <p:txBody>
          <a:bodyPr vert="horz" lIns="91440" tIns="45720" rIns="91440" bIns="45720" rtlCol="0" anchor="ctr">
            <a:normAutofit/>
          </a:bodyPr>
          <a:lstStyle/>
          <a:p>
            <a:pPr algn="l" defTabSz="914400">
              <a:spcAft>
                <a:spcPts val="600"/>
              </a:spcAft>
              <a:defRPr/>
            </a:pPr>
            <a:r>
              <a:rPr lang="en-US" kern="1200">
                <a:solidFill>
                  <a:prstClr val="black">
                    <a:tint val="75000"/>
                  </a:prstClr>
                </a:solidFill>
                <a:latin typeface="Calibri" panose="020F0502020204030204"/>
                <a:ea typeface="+mn-ea"/>
                <a:cs typeface="+mn-cs"/>
              </a:rPr>
              <a:t>New England MHTTC, 2019 </a:t>
            </a:r>
            <a:endParaRPr lang="en-US" kern="1200" dirty="0">
              <a:solidFill>
                <a:prstClr val="black">
                  <a:tint val="75000"/>
                </a:prstClr>
              </a:solidFill>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913ABEAA-1CBC-4D9F-91F9-08632F5475DF}"/>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437" r="1552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extBox 7">
            <a:extLst>
              <a:ext uri="{FF2B5EF4-FFF2-40B4-BE49-F238E27FC236}">
                <a16:creationId xmlns:a16="http://schemas.microsoft.com/office/drawing/2014/main" id="{1172011D-1B6D-4F1E-93F5-45DFC1BC036F}"/>
              </a:ext>
            </a:extLst>
          </p:cNvPr>
          <p:cNvSpPr txBox="1"/>
          <p:nvPr/>
        </p:nvSpPr>
        <p:spPr>
          <a:xfrm>
            <a:off x="6420177" y="6657945"/>
            <a:ext cx="27238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discalibros.blogspot.com/2013/02/ensalada-de-inclus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4" name="Slide Number Placeholder 3">
            <a:extLst>
              <a:ext uri="{FF2B5EF4-FFF2-40B4-BE49-F238E27FC236}">
                <a16:creationId xmlns:a16="http://schemas.microsoft.com/office/drawing/2014/main" id="{441571EE-A56F-4CB6-A537-751F8BC46FD6}"/>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42602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ign that says &quot;Hope&quot;">
            <a:extLst>
              <a:ext uri="{FF2B5EF4-FFF2-40B4-BE49-F238E27FC236}">
                <a16:creationId xmlns:a16="http://schemas.microsoft.com/office/drawing/2014/main" id="{BC8089C7-2553-4E83-8FFA-F1939C2C727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1114" r="2" b="7911"/>
          <a:stretch/>
        </p:blipFill>
        <p:spPr>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8" name="Picture Placeholder 7" descr="Sign that says &quot;Road to Recovery&quot;">
            <a:extLst>
              <a:ext uri="{FF2B5EF4-FFF2-40B4-BE49-F238E27FC236}">
                <a16:creationId xmlns:a16="http://schemas.microsoft.com/office/drawing/2014/main" id="{EA06FD35-2E76-4D3E-98FF-28C645075A28}"/>
              </a:ext>
            </a:extLst>
          </p:cNvPr>
          <p:cNvPicPr>
            <a:picLocks noGrp="1" noChangeAspect="1"/>
          </p:cNvPicPr>
          <p:nvPr>
            <p:ph type="pic" sz="quarter" idx="11"/>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873" r="2" b="7646"/>
          <a:stretch/>
        </p:blipFill>
        <p:spPr>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8"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r>
              <a:rPr lang="en-US" b="1" kern="1200">
                <a:solidFill>
                  <a:schemeClr val="bg1"/>
                </a:solidFill>
                <a:latin typeface="+mj-lt"/>
                <a:ea typeface="+mj-ea"/>
                <a:cs typeface="+mj-cs"/>
              </a:rPr>
              <a:t>Areas of Focus</a:t>
            </a:r>
            <a:endParaRPr lang="en-US" kern="1200">
              <a:solidFill>
                <a:schemeClr val="bg1"/>
              </a:solidFill>
              <a:latin typeface="+mj-lt"/>
              <a:ea typeface="+mj-ea"/>
              <a:cs typeface="+mj-cs"/>
            </a:endParaRPr>
          </a:p>
        </p:txBody>
      </p:sp>
      <p:sp>
        <p:nvSpPr>
          <p:cNvPr id="3" name="Content Placeholder 2"/>
          <p:cNvSpPr>
            <a:spLocks noGrp="1"/>
          </p:cNvSpPr>
          <p:nvPr>
            <p:ph sz="quarter" idx="10"/>
          </p:nvPr>
        </p:nvSpPr>
        <p:spPr>
          <a:xfrm>
            <a:off x="628650" y="2015406"/>
            <a:ext cx="3823334" cy="4065986"/>
          </a:xfrm>
        </p:spPr>
        <p:txBody>
          <a:bodyPr vert="horz" lIns="91440" tIns="45720" rIns="91440" bIns="45720" rtlCol="0" anchor="t">
            <a:normAutofit/>
          </a:bodyPr>
          <a:lstStyle/>
          <a:p>
            <a:pPr marL="0" indent="0">
              <a:buNone/>
            </a:pPr>
            <a:r>
              <a:rPr lang="en-US" sz="3200" dirty="0"/>
              <a:t>Recovery-Oriented Practices, including Recovery Support Services, within the Context of Recovery-Oriented Systems of Care</a:t>
            </a:r>
          </a:p>
        </p:txBody>
      </p:sp>
      <p:sp>
        <p:nvSpPr>
          <p:cNvPr id="9" name="TextBox 8">
            <a:extLst>
              <a:ext uri="{FF2B5EF4-FFF2-40B4-BE49-F238E27FC236}">
                <a16:creationId xmlns:a16="http://schemas.microsoft.com/office/drawing/2014/main" id="{5650726E-63C2-47F6-9F88-EACEA55E50F1}"/>
              </a:ext>
            </a:extLst>
          </p:cNvPr>
          <p:cNvSpPr txBox="1"/>
          <p:nvPr/>
        </p:nvSpPr>
        <p:spPr>
          <a:xfrm>
            <a:off x="6569257" y="6870700"/>
            <a:ext cx="25747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theconversation.com/explainer-how-recovery-high-schools-help-kids-with-addiction-3945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12" name="TextBox 11">
            <a:extLst>
              <a:ext uri="{FF2B5EF4-FFF2-40B4-BE49-F238E27FC236}">
                <a16:creationId xmlns:a16="http://schemas.microsoft.com/office/drawing/2014/main" id="{B8B54FD2-B056-44FF-B0E2-CBBF41D25AF1}"/>
              </a:ext>
            </a:extLst>
          </p:cNvPr>
          <p:cNvSpPr txBox="1"/>
          <p:nvPr/>
        </p:nvSpPr>
        <p:spPr>
          <a:xfrm>
            <a:off x="3981814" y="6870700"/>
            <a:ext cx="25747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robliano.wordpress.com/2015/01/27/4-ways-to-turn-hope-into-reali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custDataLst>
      <p:tags r:id="rId1"/>
    </p:custDataLst>
    <p:extLst>
      <p:ext uri="{BB962C8B-B14F-4D97-AF65-F5344CB8AC3E}">
        <p14:creationId xmlns:p14="http://schemas.microsoft.com/office/powerpoint/2010/main" val="27929331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New England MHTTC, 2019 </a:t>
            </a:r>
            <a:endParaRPr lang="en-US" dirty="0"/>
          </a:p>
        </p:txBody>
      </p:sp>
      <p:graphicFrame>
        <p:nvGraphicFramePr>
          <p:cNvPr id="6" name="Diagram 5"/>
          <p:cNvGraphicFramePr/>
          <p:nvPr>
            <p:extLst>
              <p:ext uri="{D42A27DB-BD31-4B8C-83A1-F6EECF244321}">
                <p14:modId xmlns:p14="http://schemas.microsoft.com/office/powerpoint/2010/main" val="1467586878"/>
              </p:ext>
            </p:extLst>
          </p:nvPr>
        </p:nvGraphicFramePr>
        <p:xfrm>
          <a:off x="279734" y="349135"/>
          <a:ext cx="8662737" cy="600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p:cNvSpPr/>
          <p:nvPr/>
        </p:nvSpPr>
        <p:spPr>
          <a:xfrm>
            <a:off x="6469982" y="5251330"/>
            <a:ext cx="2472490" cy="12686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Goals and Objectives</a:t>
            </a:r>
          </a:p>
        </p:txBody>
      </p:sp>
      <p:sp>
        <p:nvSpPr>
          <p:cNvPr id="2" name="Slide Number Placeholder 1">
            <a:extLst>
              <a:ext uri="{FF2B5EF4-FFF2-40B4-BE49-F238E27FC236}">
                <a16:creationId xmlns:a16="http://schemas.microsoft.com/office/drawing/2014/main" id="{81F55457-9702-437C-9CD8-85A60664504A}"/>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50762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5488503"/>
              </p:ext>
            </p:extLst>
          </p:nvPr>
        </p:nvGraphicFramePr>
        <p:xfrm>
          <a:off x="742604" y="834706"/>
          <a:ext cx="8079970" cy="5031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p:cNvSpPr/>
          <p:nvPr/>
        </p:nvSpPr>
        <p:spPr>
          <a:xfrm>
            <a:off x="3691475" y="2779696"/>
            <a:ext cx="2182227" cy="1141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tx1"/>
                </a:solidFill>
                <a:latin typeface="Eras Medium ITC" panose="020B0602030504020804" pitchFamily="34" charset="0"/>
              </a:rPr>
              <a:t>NE-MHTTC</a:t>
            </a:r>
          </a:p>
        </p:txBody>
      </p:sp>
      <p:sp>
        <p:nvSpPr>
          <p:cNvPr id="5" name="Rectangle: Rounded Corners 4"/>
          <p:cNvSpPr/>
          <p:nvPr/>
        </p:nvSpPr>
        <p:spPr>
          <a:xfrm>
            <a:off x="190865" y="512618"/>
            <a:ext cx="1398671" cy="147966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 Activities</a:t>
            </a:r>
          </a:p>
        </p:txBody>
      </p:sp>
      <p:sp>
        <p:nvSpPr>
          <p:cNvPr id="7" name="Footer Placeholder 6">
            <a:extLst>
              <a:ext uri="{FF2B5EF4-FFF2-40B4-BE49-F238E27FC236}">
                <a16:creationId xmlns:a16="http://schemas.microsoft.com/office/drawing/2014/main" id="{86683D9A-9010-4196-9E2C-A4B749606332}"/>
              </a:ext>
            </a:extLst>
          </p:cNvPr>
          <p:cNvSpPr>
            <a:spLocks noGrp="1"/>
          </p:cNvSpPr>
          <p:nvPr>
            <p:ph type="ftr" sz="quarter" idx="11"/>
          </p:nvPr>
        </p:nvSpPr>
        <p:spPr/>
        <p:txBody>
          <a:bodyPr/>
          <a:lstStyle/>
          <a:p>
            <a:r>
              <a:rPr lang="en-US"/>
              <a:t>New England MHTTC, 2019 </a:t>
            </a:r>
            <a:endParaRPr lang="en-US" dirty="0"/>
          </a:p>
        </p:txBody>
      </p:sp>
      <p:sp>
        <p:nvSpPr>
          <p:cNvPr id="2" name="Slide Number Placeholder 1">
            <a:extLst>
              <a:ext uri="{FF2B5EF4-FFF2-40B4-BE49-F238E27FC236}">
                <a16:creationId xmlns:a16="http://schemas.microsoft.com/office/drawing/2014/main" id="{03499844-E4C8-457B-A7CE-E74E6EA53D75}"/>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41129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412B-FD41-4003-9CF9-2EB28D3C0BAF}"/>
              </a:ext>
            </a:extLst>
          </p:cNvPr>
          <p:cNvSpPr>
            <a:spLocks noGrp="1"/>
          </p:cNvSpPr>
          <p:nvPr>
            <p:ph type="title"/>
          </p:nvPr>
        </p:nvSpPr>
        <p:spPr/>
        <p:txBody>
          <a:bodyPr/>
          <a:lstStyle/>
          <a:p>
            <a:r>
              <a:rPr lang="en-US" b="1" dirty="0"/>
              <a:t>Measuring Our Success</a:t>
            </a:r>
            <a:endParaRPr lang="en-US" dirty="0"/>
          </a:p>
        </p:txBody>
      </p:sp>
      <p:sp>
        <p:nvSpPr>
          <p:cNvPr id="3" name="Content Placeholder 2">
            <a:extLst>
              <a:ext uri="{FF2B5EF4-FFF2-40B4-BE49-F238E27FC236}">
                <a16:creationId xmlns:a16="http://schemas.microsoft.com/office/drawing/2014/main" id="{E7F05D9B-F4FD-40CE-A9E2-B4C1DC271F45}"/>
              </a:ext>
            </a:extLst>
          </p:cNvPr>
          <p:cNvSpPr>
            <a:spLocks noGrp="1"/>
          </p:cNvSpPr>
          <p:nvPr>
            <p:ph idx="1"/>
          </p:nvPr>
        </p:nvSpPr>
        <p:spPr/>
        <p:txBody>
          <a:bodyPr>
            <a:normAutofit fontScale="92500" lnSpcReduction="20000"/>
          </a:bodyPr>
          <a:lstStyle/>
          <a:p>
            <a:pPr marL="0" indent="0">
              <a:buNone/>
            </a:pPr>
            <a:r>
              <a:rPr lang="en-US" dirty="0"/>
              <a:t>The New England MHTTC outcomes are as follows: </a:t>
            </a:r>
          </a:p>
          <a:p>
            <a:pPr lvl="0"/>
            <a:r>
              <a:rPr lang="en-US" dirty="0"/>
              <a:t>Increase the number of people in the mental health or related workforce trained in mental health-related practices/activities. </a:t>
            </a:r>
          </a:p>
          <a:p>
            <a:pPr lvl="0"/>
            <a:r>
              <a:rPr lang="en-US" dirty="0"/>
              <a:t>Increase the number of individuals who have received training in prevention or mental health promotion. </a:t>
            </a:r>
          </a:p>
          <a:p>
            <a:pPr lvl="0"/>
            <a:r>
              <a:rPr lang="en-US" dirty="0"/>
              <a:t>Increase the number of individuals contacted through program outreach efforts. </a:t>
            </a:r>
          </a:p>
          <a:p>
            <a:pPr lvl="0"/>
            <a:r>
              <a:rPr lang="en-US" dirty="0"/>
              <a:t>Increase the number of programs, organizations, and communities that implemented evidence-based mental health- related practices and activities. </a:t>
            </a:r>
          </a:p>
          <a:p>
            <a:endParaRPr lang="en-US" dirty="0"/>
          </a:p>
        </p:txBody>
      </p:sp>
      <p:sp>
        <p:nvSpPr>
          <p:cNvPr id="4" name="Footer Placeholder 3">
            <a:extLst>
              <a:ext uri="{FF2B5EF4-FFF2-40B4-BE49-F238E27FC236}">
                <a16:creationId xmlns:a16="http://schemas.microsoft.com/office/drawing/2014/main" id="{FC5B75F9-47A9-4D28-AD3E-85B8E5E58D78}"/>
              </a:ext>
            </a:extLst>
          </p:cNvPr>
          <p:cNvSpPr>
            <a:spLocks noGrp="1"/>
          </p:cNvSpPr>
          <p:nvPr>
            <p:ph type="ftr" sz="quarter" idx="11"/>
          </p:nvPr>
        </p:nvSpPr>
        <p:spPr/>
        <p:txBody>
          <a:bodyPr/>
          <a:lstStyle/>
          <a:p>
            <a:r>
              <a:rPr lang="en-US"/>
              <a:t>New England MHTTC, 2019 </a:t>
            </a:r>
            <a:endParaRPr lang="en-US" dirty="0"/>
          </a:p>
        </p:txBody>
      </p:sp>
      <p:sp>
        <p:nvSpPr>
          <p:cNvPr id="5" name="Slide Number Placeholder 4">
            <a:extLst>
              <a:ext uri="{FF2B5EF4-FFF2-40B4-BE49-F238E27FC236}">
                <a16:creationId xmlns:a16="http://schemas.microsoft.com/office/drawing/2014/main" id="{C0173BC7-6D7D-4CA9-BA28-F1809E1ED600}"/>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42939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8AA1-2BC5-4A79-AD4F-FCA9F347CB76}"/>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a:t>School Mental Health</a:t>
            </a:r>
          </a:p>
        </p:txBody>
      </p:sp>
      <p:sp>
        <p:nvSpPr>
          <p:cNvPr id="3" name="Text Placeholder 2">
            <a:extLst>
              <a:ext uri="{FF2B5EF4-FFF2-40B4-BE49-F238E27FC236}">
                <a16:creationId xmlns:a16="http://schemas.microsoft.com/office/drawing/2014/main" id="{719FB9F9-B4EE-458F-938B-FAB39242E638}"/>
              </a:ext>
            </a:extLst>
          </p:cNvPr>
          <p:cNvSpPr>
            <a:spLocks noGrp="1"/>
          </p:cNvSpPr>
          <p:nvPr>
            <p:ph type="body" idx="1"/>
          </p:nvPr>
        </p:nvSpPr>
        <p:spPr>
          <a:xfrm>
            <a:off x="5059970" y="4750893"/>
            <a:ext cx="3483937" cy="1147863"/>
          </a:xfrm>
        </p:spPr>
        <p:txBody>
          <a:bodyPr vert="horz" lIns="91440" tIns="45720" rIns="91440" bIns="45720" rtlCol="0" anchor="t">
            <a:normAutofit/>
          </a:bodyPr>
          <a:lstStyle/>
          <a:p>
            <a:endParaRPr lang="en-US" sz="1700" i="1"/>
          </a:p>
          <a:p>
            <a:endParaRPr lang="en-US" sz="1700"/>
          </a:p>
        </p:txBody>
      </p:sp>
      <p:sp>
        <p:nvSpPr>
          <p:cNvPr id="40" name="Freeform: Shape 3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2EA937B-5B52-40A0-B1AB-05EBAF54F36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538" r="7956"/>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Footer Placeholder 3">
            <a:extLst>
              <a:ext uri="{FF2B5EF4-FFF2-40B4-BE49-F238E27FC236}">
                <a16:creationId xmlns:a16="http://schemas.microsoft.com/office/drawing/2014/main" id="{199720CB-B004-41A1-BD6D-FBA21F4B28FF}"/>
              </a:ext>
            </a:extLst>
          </p:cNvPr>
          <p:cNvSpPr>
            <a:spLocks noGrp="1"/>
          </p:cNvSpPr>
          <p:nvPr>
            <p:ph type="ftr" sz="quarter" idx="11"/>
          </p:nvPr>
        </p:nvSpPr>
        <p:spPr>
          <a:xfrm>
            <a:off x="5059969" y="6199631"/>
            <a:ext cx="3192490" cy="365760"/>
          </a:xfrm>
        </p:spPr>
        <p:txBody>
          <a:bodyPr vert="horz" lIns="91440" tIns="45720" rIns="91440" bIns="45720" rtlCol="0" anchor="ctr">
            <a:normAutofit/>
          </a:bodyPr>
          <a:lstStyle/>
          <a:p>
            <a:pPr algn="l" defTabSz="914400">
              <a:spcAft>
                <a:spcPts val="600"/>
              </a:spcAft>
              <a:defRPr/>
            </a:pPr>
            <a:r>
              <a:rPr lang="en-US" sz="1000" kern="1200">
                <a:solidFill>
                  <a:schemeClr val="tx1">
                    <a:alpha val="80000"/>
                  </a:schemeClr>
                </a:solidFill>
                <a:latin typeface="Calibri" panose="020F0502020204030204"/>
                <a:ea typeface="+mn-ea"/>
                <a:cs typeface="+mn-cs"/>
              </a:rPr>
              <a:t>New England MHTTC, 2019 </a:t>
            </a:r>
          </a:p>
        </p:txBody>
      </p:sp>
      <p:sp>
        <p:nvSpPr>
          <p:cNvPr id="7" name="TextBox 6">
            <a:extLst>
              <a:ext uri="{FF2B5EF4-FFF2-40B4-BE49-F238E27FC236}">
                <a16:creationId xmlns:a16="http://schemas.microsoft.com/office/drawing/2014/main" id="{A99206C2-AFF8-4F2D-8758-0E1D001B0644}"/>
              </a:ext>
            </a:extLst>
          </p:cNvPr>
          <p:cNvSpPr txBox="1"/>
          <p:nvPr/>
        </p:nvSpPr>
        <p:spPr>
          <a:xfrm>
            <a:off x="6578874" y="6657945"/>
            <a:ext cx="256512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New_Englan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8" name="Slide Number Placeholder 7">
            <a:extLst>
              <a:ext uri="{FF2B5EF4-FFF2-40B4-BE49-F238E27FC236}">
                <a16:creationId xmlns:a16="http://schemas.microsoft.com/office/drawing/2014/main" id="{5DD92E20-15D5-4F96-9869-DFC9F95EBC0E}"/>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012571323"/>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3188</TotalTime>
  <Words>1926</Words>
  <Application>Microsoft Macintosh PowerPoint</Application>
  <PresentationFormat>On-screen Show (4:3)</PresentationFormat>
  <Paragraphs>198</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Eras Medium ITC</vt:lpstr>
      <vt:lpstr>Office Theme</vt:lpstr>
      <vt:lpstr>New England Mental Health Technology Transfer Center of New England (NE-MHTTC) SAMHSA #1H79SM081775-01</vt:lpstr>
      <vt:lpstr>NEW ENGLAND MHTTC: An Overview</vt:lpstr>
      <vt:lpstr>OUR MISSION </vt:lpstr>
      <vt:lpstr>Ensuring Inclusion </vt:lpstr>
      <vt:lpstr>Areas of Focus</vt:lpstr>
      <vt:lpstr>PowerPoint Presentation</vt:lpstr>
      <vt:lpstr>PowerPoint Presentation</vt:lpstr>
      <vt:lpstr>Measuring Our Success</vt:lpstr>
      <vt:lpstr>School Mental Health</vt:lpstr>
      <vt:lpstr>Children and Trauma</vt:lpstr>
      <vt:lpstr>Trauma-Informed School Based Mental Health</vt:lpstr>
      <vt:lpstr>School Supplement Goals </vt:lpstr>
      <vt:lpstr>School Supplement  C-TLC Activities</vt:lpstr>
      <vt:lpstr>Accessing Training and Technical Assistance </vt:lpstr>
      <vt:lpstr>PowerPoint Presentation</vt:lpstr>
      <vt:lpstr>PowerPoint Presentation</vt:lpstr>
      <vt:lpstr>PowerPoint Presentation</vt:lpstr>
      <vt:lpstr>PowerPoint Presentation</vt:lpstr>
      <vt:lpstr>Learning Communities </vt:lpstr>
      <vt:lpstr>The Early Psychosis Learning Collaborative (EPLC)</vt:lpstr>
      <vt:lpstr>Suicide Prevention  Learning Collaborative (SPLC)</vt:lpstr>
      <vt:lpstr>New England Let(s)Lead:  Lived Experience Transformational Leadership Academy</vt:lpstr>
      <vt:lpstr>PowerPoint Presentation</vt:lpstr>
      <vt:lpstr>Need to contact us?   networkoffice@mhttcnetwork.org</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Katie Volk</cp:lastModifiedBy>
  <cp:revision>131</cp:revision>
  <cp:lastPrinted>2019-02-14T16:36:53Z</cp:lastPrinted>
  <dcterms:created xsi:type="dcterms:W3CDTF">2017-10-19T14:29:41Z</dcterms:created>
  <dcterms:modified xsi:type="dcterms:W3CDTF">2019-03-08T15:26:02Z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