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notesSlides/notesSlide32.xml" ContentType="application/vnd.openxmlformats-officedocument.presentationml.notesSlide+xml"/>
  <Override PartName="/ppt/tags/tag40.xml" ContentType="application/vnd.openxmlformats-officedocument.presentationml.tags+xml"/>
  <Override PartName="/ppt/notesSlides/notesSlide33.xml" ContentType="application/vnd.openxmlformats-officedocument.presentationml.notesSlide+xml"/>
  <Override PartName="/ppt/tags/tag41.xml" ContentType="application/vnd.openxmlformats-officedocument.presentationml.tags+xml"/>
  <Override PartName="/ppt/notesSlides/notesSlide34.xml" ContentType="application/vnd.openxmlformats-officedocument.presentationml.notesSlide+xml"/>
  <Override PartName="/ppt/tags/tag42.xml" ContentType="application/vnd.openxmlformats-officedocument.presentationml.tags+xml"/>
  <Override PartName="/ppt/notesSlides/notesSlide35.xml" ContentType="application/vnd.openxmlformats-officedocument.presentationml.notesSlide+xml"/>
  <Override PartName="/ppt/tags/tag43.xml" ContentType="application/vnd.openxmlformats-officedocument.presentationml.tags+xml"/>
  <Override PartName="/ppt/notesSlides/notesSlide36.xml" ContentType="application/vnd.openxmlformats-officedocument.presentationml.notesSlide+xml"/>
  <Override PartName="/ppt/tags/tag44.xml" ContentType="application/vnd.openxmlformats-officedocument.presentationml.tags+xml"/>
  <Override PartName="/ppt/notesSlides/notesSlide37.xml" ContentType="application/vnd.openxmlformats-officedocument.presentationml.notesSlide+xml"/>
  <Override PartName="/ppt/tags/tag45.xml" ContentType="application/vnd.openxmlformats-officedocument.presentationml.tags+xml"/>
  <Override PartName="/ppt/notesSlides/notesSlide38.xml" ContentType="application/vnd.openxmlformats-officedocument.presentationml.notesSlide+xml"/>
  <Override PartName="/ppt/tags/tag46.xml" ContentType="application/vnd.openxmlformats-officedocument.presentationml.tags+xml"/>
  <Override PartName="/ppt/notesSlides/notesSlide39.xml" ContentType="application/vnd.openxmlformats-officedocument.presentationml.notesSlide+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notesSlides/notesSlide43.xml" ContentType="application/vnd.openxmlformats-officedocument.presentationml.notesSlide+xml"/>
  <Override PartName="/ppt/tags/tag51.xml" ContentType="application/vnd.openxmlformats-officedocument.presentationml.tags+xml"/>
  <Override PartName="/ppt/notesSlides/notesSlide44.xml" ContentType="application/vnd.openxmlformats-officedocument.presentationml.notesSlide+xml"/>
  <Override PartName="/ppt/tags/tag52.xml" ContentType="application/vnd.openxmlformats-officedocument.presentationml.tags+xml"/>
  <Override PartName="/ppt/notesSlides/notesSlide45.xml" ContentType="application/vnd.openxmlformats-officedocument.presentationml.notesSlide+xml"/>
  <Override PartName="/ppt/tags/tag53.xml" ContentType="application/vnd.openxmlformats-officedocument.presentationml.tags+xml"/>
  <Override PartName="/ppt/notesSlides/notesSlide46.xml" ContentType="application/vnd.openxmlformats-officedocument.presentationml.notesSlide+xml"/>
  <Override PartName="/ppt/tags/tag54.xml" ContentType="application/vnd.openxmlformats-officedocument.presentationml.tags+xml"/>
  <Override PartName="/ppt/notesSlides/notesSlide47.xml" ContentType="application/vnd.openxmlformats-officedocument.presentationml.notesSlide+xml"/>
  <Override PartName="/ppt/tags/tag55.xml" ContentType="application/vnd.openxmlformats-officedocument.presentationml.tags+xml"/>
  <Override PartName="/ppt/notesSlides/notesSlide48.xml" ContentType="application/vnd.openxmlformats-officedocument.presentationml.notesSlide+xml"/>
  <Override PartName="/ppt/tags/tag56.xml" ContentType="application/vnd.openxmlformats-officedocument.presentationml.tags+xml"/>
  <Override PartName="/ppt/notesSlides/notesSlide49.xml" ContentType="application/vnd.openxmlformats-officedocument.presentationml.notesSlide+xml"/>
  <Override PartName="/ppt/tags/tag57.xml" ContentType="application/vnd.openxmlformats-officedocument.presentationml.tags+xml"/>
  <Override PartName="/ppt/notesSlides/notesSlide50.xml" ContentType="application/vnd.openxmlformats-officedocument.presentationml.notesSlide+xml"/>
  <Override PartName="/ppt/tags/tag58.xml" ContentType="application/vnd.openxmlformats-officedocument.presentationml.tags+xml"/>
  <Override PartName="/ppt/notesSlides/notesSlide51.xml" ContentType="application/vnd.openxmlformats-officedocument.presentationml.notesSlide+xml"/>
  <Override PartName="/ppt/tags/tag59.xml" ContentType="application/vnd.openxmlformats-officedocument.presentationml.tags+xml"/>
  <Override PartName="/ppt/notesSlides/notesSlide52.xml" ContentType="application/vnd.openxmlformats-officedocument.presentationml.notesSlide+xml"/>
  <Override PartName="/ppt/tags/tag60.xml" ContentType="application/vnd.openxmlformats-officedocument.presentationml.tags+xml"/>
  <Override PartName="/ppt/notesSlides/notesSlide53.xml" ContentType="application/vnd.openxmlformats-officedocument.presentationml.notesSlide+xml"/>
  <Override PartName="/ppt/tags/tag61.xml" ContentType="application/vnd.openxmlformats-officedocument.presentationml.tags+xml"/>
  <Override PartName="/ppt/notesSlides/notesSlide54.xml" ContentType="application/vnd.openxmlformats-officedocument.presentationml.notesSlide+xml"/>
  <Override PartName="/ppt/tags/tag62.xml" ContentType="application/vnd.openxmlformats-officedocument.presentationml.tags+xml"/>
  <Override PartName="/ppt/notesSlides/notesSlide55.xml" ContentType="application/vnd.openxmlformats-officedocument.presentationml.notesSlide+xml"/>
  <Override PartName="/ppt/tags/tag63.xml" ContentType="application/vnd.openxmlformats-officedocument.presentationml.tags+xml"/>
  <Override PartName="/ppt/notesSlides/notesSlide56.xml" ContentType="application/vnd.openxmlformats-officedocument.presentationml.notesSlide+xml"/>
  <Override PartName="/ppt/tags/tag64.xml" ContentType="application/vnd.openxmlformats-officedocument.presentationml.tags+xml"/>
  <Override PartName="/ppt/notesSlides/notesSlide57.xml" ContentType="application/vnd.openxmlformats-officedocument.presentationml.notesSlide+xml"/>
  <Override PartName="/ppt/tags/tag65.xml" ContentType="application/vnd.openxmlformats-officedocument.presentationml.tags+xml"/>
  <Override PartName="/ppt/notesSlides/notesSlide58.xml" ContentType="application/vnd.openxmlformats-officedocument.presentationml.notesSlide+xml"/>
  <Override PartName="/ppt/tags/tag66.xml" ContentType="application/vnd.openxmlformats-officedocument.presentationml.tags+xml"/>
  <Override PartName="/ppt/notesSlides/notesSlide59.xml" ContentType="application/vnd.openxmlformats-officedocument.presentationml.notesSlide+xml"/>
  <Override PartName="/ppt/tags/tag67.xml" ContentType="application/vnd.openxmlformats-officedocument.presentationml.tags+xml"/>
  <Override PartName="/ppt/notesSlides/notesSlide60.xml" ContentType="application/vnd.openxmlformats-officedocument.presentationml.notesSlide+xml"/>
  <Override PartName="/ppt/tags/tag68.xml" ContentType="application/vnd.openxmlformats-officedocument.presentationml.tags+xml"/>
  <Override PartName="/ppt/notesSlides/notesSlide61.xml" ContentType="application/vnd.openxmlformats-officedocument.presentationml.notesSlide+xml"/>
  <Override PartName="/ppt/tags/tag69.xml" ContentType="application/vnd.openxmlformats-officedocument.presentationml.tags+xml"/>
  <Override PartName="/ppt/notesSlides/notesSlide62.xml" ContentType="application/vnd.openxmlformats-officedocument.presentationml.notesSlide+xml"/>
  <Override PartName="/ppt/tags/tag70.xml" ContentType="application/vnd.openxmlformats-officedocument.presentationml.tags+xml"/>
  <Override PartName="/ppt/notesSlides/notesSlide63.xml" ContentType="application/vnd.openxmlformats-officedocument.presentationml.notesSlide+xml"/>
  <Override PartName="/ppt/tags/tag71.xml" ContentType="application/vnd.openxmlformats-officedocument.presentationml.tags+xml"/>
  <Override PartName="/ppt/notesSlides/notesSlide64.xml" ContentType="application/vnd.openxmlformats-officedocument.presentationml.notesSlide+xml"/>
  <Override PartName="/ppt/tags/tag72.xml" ContentType="application/vnd.openxmlformats-officedocument.presentationml.tags+xml"/>
  <Override PartName="/ppt/notesSlides/notesSlide65.xml" ContentType="application/vnd.openxmlformats-officedocument.presentationml.notesSlide+xml"/>
  <Override PartName="/ppt/tags/tag73.xml" ContentType="application/vnd.openxmlformats-officedocument.presentationml.tags+xml"/>
  <Override PartName="/ppt/notesSlides/notesSlide66.xml" ContentType="application/vnd.openxmlformats-officedocument.presentationml.notesSlide+xml"/>
  <Override PartName="/ppt/tags/tag74.xml" ContentType="application/vnd.openxmlformats-officedocument.presentationml.tags+xml"/>
  <Override PartName="/ppt/notesSlides/notesSlide67.xml" ContentType="application/vnd.openxmlformats-officedocument.presentationml.notesSlide+xml"/>
  <Override PartName="/ppt/tags/tag75.xml" ContentType="application/vnd.openxmlformats-officedocument.presentationml.tags+xml"/>
  <Override PartName="/ppt/notesSlides/notesSlide68.xml" ContentType="application/vnd.openxmlformats-officedocument.presentationml.notesSlide+xml"/>
  <Override PartName="/ppt/tags/tag76.xml" ContentType="application/vnd.openxmlformats-officedocument.presentationml.tags+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72"/>
  </p:notesMasterIdLst>
  <p:sldIdLst>
    <p:sldId id="263" r:id="rId2"/>
    <p:sldId id="335" r:id="rId3"/>
    <p:sldId id="258" r:id="rId4"/>
    <p:sldId id="284" r:id="rId5"/>
    <p:sldId id="264" r:id="rId6"/>
    <p:sldId id="265" r:id="rId7"/>
    <p:sldId id="262" r:id="rId8"/>
    <p:sldId id="268" r:id="rId9"/>
    <p:sldId id="269" r:id="rId10"/>
    <p:sldId id="266" r:id="rId11"/>
    <p:sldId id="271" r:id="rId12"/>
    <p:sldId id="267" r:id="rId13"/>
    <p:sldId id="272" r:id="rId14"/>
    <p:sldId id="274" r:id="rId15"/>
    <p:sldId id="273" r:id="rId16"/>
    <p:sldId id="275" r:id="rId17"/>
    <p:sldId id="276" r:id="rId18"/>
    <p:sldId id="277" r:id="rId19"/>
    <p:sldId id="278" r:id="rId20"/>
    <p:sldId id="279" r:id="rId21"/>
    <p:sldId id="280" r:id="rId22"/>
    <p:sldId id="281" r:id="rId23"/>
    <p:sldId id="282" r:id="rId24"/>
    <p:sldId id="283" r:id="rId25"/>
    <p:sldId id="285" r:id="rId26"/>
    <p:sldId id="286" r:id="rId27"/>
    <p:sldId id="287" r:id="rId28"/>
    <p:sldId id="288" r:id="rId29"/>
    <p:sldId id="289" r:id="rId30"/>
    <p:sldId id="290" r:id="rId31"/>
    <p:sldId id="291" r:id="rId32"/>
    <p:sldId id="292" r:id="rId33"/>
    <p:sldId id="293" r:id="rId34"/>
    <p:sldId id="298" r:id="rId35"/>
    <p:sldId id="295" r:id="rId36"/>
    <p:sldId id="296" r:id="rId37"/>
    <p:sldId id="297" r:id="rId38"/>
    <p:sldId id="299" r:id="rId39"/>
    <p:sldId id="300" r:id="rId40"/>
    <p:sldId id="301" r:id="rId41"/>
    <p:sldId id="302" r:id="rId42"/>
    <p:sldId id="303" r:id="rId43"/>
    <p:sldId id="304" r:id="rId44"/>
    <p:sldId id="305" r:id="rId45"/>
    <p:sldId id="306" r:id="rId46"/>
    <p:sldId id="333" r:id="rId47"/>
    <p:sldId id="332"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34" r:id="rId62"/>
    <p:sldId id="323" r:id="rId63"/>
    <p:sldId id="324" r:id="rId64"/>
    <p:sldId id="325" r:id="rId65"/>
    <p:sldId id="326" r:id="rId66"/>
    <p:sldId id="327" r:id="rId67"/>
    <p:sldId id="328" r:id="rId68"/>
    <p:sldId id="329" r:id="rId69"/>
    <p:sldId id="330" r:id="rId70"/>
    <p:sldId id="331" r:id="rId71"/>
  </p:sldIdLst>
  <p:sldSz cx="12192000" cy="6858000"/>
  <p:notesSz cx="6858000" cy="9144000"/>
  <p:custDataLst>
    <p:tags r:id="rId7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77" autoAdjust="0"/>
    <p:restoredTop sz="75820" autoAdjust="0"/>
  </p:normalViewPr>
  <p:slideViewPr>
    <p:cSldViewPr snapToGrid="0">
      <p:cViewPr varScale="1">
        <p:scale>
          <a:sx n="69" d="100"/>
          <a:sy n="69" d="100"/>
        </p:scale>
        <p:origin x="3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5/2/19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1916784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2797984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1411252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3782898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14</a:t>
            </a:fld>
            <a:endParaRPr lang="en-US"/>
          </a:p>
        </p:txBody>
      </p:sp>
    </p:spTree>
    <p:extLst>
      <p:ext uri="{BB962C8B-B14F-4D97-AF65-F5344CB8AC3E}">
        <p14:creationId xmlns:p14="http://schemas.microsoft.com/office/powerpoint/2010/main" val="3914467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15</a:t>
            </a:fld>
            <a:endParaRPr lang="en-US"/>
          </a:p>
        </p:txBody>
      </p:sp>
    </p:spTree>
    <p:extLst>
      <p:ext uri="{BB962C8B-B14F-4D97-AF65-F5344CB8AC3E}">
        <p14:creationId xmlns:p14="http://schemas.microsoft.com/office/powerpoint/2010/main" val="3798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16</a:t>
            </a:fld>
            <a:endParaRPr lang="en-US"/>
          </a:p>
        </p:txBody>
      </p:sp>
    </p:spTree>
    <p:extLst>
      <p:ext uri="{BB962C8B-B14F-4D97-AF65-F5344CB8AC3E}">
        <p14:creationId xmlns:p14="http://schemas.microsoft.com/office/powerpoint/2010/main" val="2695947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17</a:t>
            </a:fld>
            <a:endParaRPr lang="en-US"/>
          </a:p>
        </p:txBody>
      </p:sp>
    </p:spTree>
    <p:extLst>
      <p:ext uri="{BB962C8B-B14F-4D97-AF65-F5344CB8AC3E}">
        <p14:creationId xmlns:p14="http://schemas.microsoft.com/office/powerpoint/2010/main" val="1947852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18</a:t>
            </a:fld>
            <a:endParaRPr lang="en-US"/>
          </a:p>
        </p:txBody>
      </p:sp>
    </p:spTree>
    <p:extLst>
      <p:ext uri="{BB962C8B-B14F-4D97-AF65-F5344CB8AC3E}">
        <p14:creationId xmlns:p14="http://schemas.microsoft.com/office/powerpoint/2010/main" val="4168970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19</a:t>
            </a:fld>
            <a:endParaRPr lang="en-US"/>
          </a:p>
        </p:txBody>
      </p:sp>
    </p:spTree>
    <p:extLst>
      <p:ext uri="{BB962C8B-B14F-4D97-AF65-F5344CB8AC3E}">
        <p14:creationId xmlns:p14="http://schemas.microsoft.com/office/powerpoint/2010/main" val="1405053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20</a:t>
            </a:fld>
            <a:endParaRPr lang="en-US"/>
          </a:p>
        </p:txBody>
      </p:sp>
    </p:spTree>
    <p:extLst>
      <p:ext uri="{BB962C8B-B14F-4D97-AF65-F5344CB8AC3E}">
        <p14:creationId xmlns:p14="http://schemas.microsoft.com/office/powerpoint/2010/main" val="205996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71112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21</a:t>
            </a:fld>
            <a:endParaRPr lang="en-US"/>
          </a:p>
        </p:txBody>
      </p:sp>
    </p:spTree>
    <p:extLst>
      <p:ext uri="{BB962C8B-B14F-4D97-AF65-F5344CB8AC3E}">
        <p14:creationId xmlns:p14="http://schemas.microsoft.com/office/powerpoint/2010/main" val="2890489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22</a:t>
            </a:fld>
            <a:endParaRPr lang="en-US"/>
          </a:p>
        </p:txBody>
      </p:sp>
    </p:spTree>
    <p:extLst>
      <p:ext uri="{BB962C8B-B14F-4D97-AF65-F5344CB8AC3E}">
        <p14:creationId xmlns:p14="http://schemas.microsoft.com/office/powerpoint/2010/main" val="3578866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23</a:t>
            </a:fld>
            <a:endParaRPr lang="en-US"/>
          </a:p>
        </p:txBody>
      </p:sp>
    </p:spTree>
    <p:extLst>
      <p:ext uri="{BB962C8B-B14F-4D97-AF65-F5344CB8AC3E}">
        <p14:creationId xmlns:p14="http://schemas.microsoft.com/office/powerpoint/2010/main" val="1864614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24</a:t>
            </a:fld>
            <a:endParaRPr lang="en-US"/>
          </a:p>
        </p:txBody>
      </p:sp>
    </p:spTree>
    <p:extLst>
      <p:ext uri="{BB962C8B-B14F-4D97-AF65-F5344CB8AC3E}">
        <p14:creationId xmlns:p14="http://schemas.microsoft.com/office/powerpoint/2010/main" val="999673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25</a:t>
            </a:fld>
            <a:endParaRPr lang="en-US"/>
          </a:p>
        </p:txBody>
      </p:sp>
    </p:spTree>
    <p:extLst>
      <p:ext uri="{BB962C8B-B14F-4D97-AF65-F5344CB8AC3E}">
        <p14:creationId xmlns:p14="http://schemas.microsoft.com/office/powerpoint/2010/main" val="2605056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26</a:t>
            </a:fld>
            <a:endParaRPr lang="en-US"/>
          </a:p>
        </p:txBody>
      </p:sp>
    </p:spTree>
    <p:extLst>
      <p:ext uri="{BB962C8B-B14F-4D97-AF65-F5344CB8AC3E}">
        <p14:creationId xmlns:p14="http://schemas.microsoft.com/office/powerpoint/2010/main" val="3141192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27</a:t>
            </a:fld>
            <a:endParaRPr lang="en-US"/>
          </a:p>
        </p:txBody>
      </p:sp>
    </p:spTree>
    <p:extLst>
      <p:ext uri="{BB962C8B-B14F-4D97-AF65-F5344CB8AC3E}">
        <p14:creationId xmlns:p14="http://schemas.microsoft.com/office/powerpoint/2010/main" val="3610291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28</a:t>
            </a:fld>
            <a:endParaRPr lang="en-US"/>
          </a:p>
        </p:txBody>
      </p:sp>
    </p:spTree>
    <p:extLst>
      <p:ext uri="{BB962C8B-B14F-4D97-AF65-F5344CB8AC3E}">
        <p14:creationId xmlns:p14="http://schemas.microsoft.com/office/powerpoint/2010/main" val="2525692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29</a:t>
            </a:fld>
            <a:endParaRPr lang="en-US"/>
          </a:p>
        </p:txBody>
      </p:sp>
    </p:spTree>
    <p:extLst>
      <p:ext uri="{BB962C8B-B14F-4D97-AF65-F5344CB8AC3E}">
        <p14:creationId xmlns:p14="http://schemas.microsoft.com/office/powerpoint/2010/main" val="4048048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30</a:t>
            </a:fld>
            <a:endParaRPr lang="en-US"/>
          </a:p>
        </p:txBody>
      </p:sp>
    </p:spTree>
    <p:extLst>
      <p:ext uri="{BB962C8B-B14F-4D97-AF65-F5344CB8AC3E}">
        <p14:creationId xmlns:p14="http://schemas.microsoft.com/office/powerpoint/2010/main" val="29106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395608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31</a:t>
            </a:fld>
            <a:endParaRPr lang="en-US"/>
          </a:p>
        </p:txBody>
      </p:sp>
    </p:spTree>
    <p:extLst>
      <p:ext uri="{BB962C8B-B14F-4D97-AF65-F5344CB8AC3E}">
        <p14:creationId xmlns:p14="http://schemas.microsoft.com/office/powerpoint/2010/main" val="537406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32</a:t>
            </a:fld>
            <a:endParaRPr lang="en-US"/>
          </a:p>
        </p:txBody>
      </p:sp>
    </p:spTree>
    <p:extLst>
      <p:ext uri="{BB962C8B-B14F-4D97-AF65-F5344CB8AC3E}">
        <p14:creationId xmlns:p14="http://schemas.microsoft.com/office/powerpoint/2010/main" val="4188064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33</a:t>
            </a:fld>
            <a:endParaRPr lang="en-US"/>
          </a:p>
        </p:txBody>
      </p:sp>
    </p:spTree>
    <p:extLst>
      <p:ext uri="{BB962C8B-B14F-4D97-AF65-F5344CB8AC3E}">
        <p14:creationId xmlns:p14="http://schemas.microsoft.com/office/powerpoint/2010/main" val="1004770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34</a:t>
            </a:fld>
            <a:endParaRPr lang="en-US"/>
          </a:p>
        </p:txBody>
      </p:sp>
    </p:spTree>
    <p:extLst>
      <p:ext uri="{BB962C8B-B14F-4D97-AF65-F5344CB8AC3E}">
        <p14:creationId xmlns:p14="http://schemas.microsoft.com/office/powerpoint/2010/main" val="3990226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35</a:t>
            </a:fld>
            <a:endParaRPr lang="en-US"/>
          </a:p>
        </p:txBody>
      </p:sp>
    </p:spTree>
    <p:extLst>
      <p:ext uri="{BB962C8B-B14F-4D97-AF65-F5344CB8AC3E}">
        <p14:creationId xmlns:p14="http://schemas.microsoft.com/office/powerpoint/2010/main" val="16427888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36</a:t>
            </a:fld>
            <a:endParaRPr lang="en-US"/>
          </a:p>
        </p:txBody>
      </p:sp>
    </p:spTree>
    <p:extLst>
      <p:ext uri="{BB962C8B-B14F-4D97-AF65-F5344CB8AC3E}">
        <p14:creationId xmlns:p14="http://schemas.microsoft.com/office/powerpoint/2010/main" val="18838246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37</a:t>
            </a:fld>
            <a:endParaRPr lang="en-US"/>
          </a:p>
        </p:txBody>
      </p:sp>
    </p:spTree>
    <p:extLst>
      <p:ext uri="{BB962C8B-B14F-4D97-AF65-F5344CB8AC3E}">
        <p14:creationId xmlns:p14="http://schemas.microsoft.com/office/powerpoint/2010/main" val="4144537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38</a:t>
            </a:fld>
            <a:endParaRPr lang="en-US"/>
          </a:p>
        </p:txBody>
      </p:sp>
    </p:spTree>
    <p:extLst>
      <p:ext uri="{BB962C8B-B14F-4D97-AF65-F5344CB8AC3E}">
        <p14:creationId xmlns:p14="http://schemas.microsoft.com/office/powerpoint/2010/main" val="29004232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39</a:t>
            </a:fld>
            <a:endParaRPr lang="en-US"/>
          </a:p>
        </p:txBody>
      </p:sp>
    </p:spTree>
    <p:extLst>
      <p:ext uri="{BB962C8B-B14F-4D97-AF65-F5344CB8AC3E}">
        <p14:creationId xmlns:p14="http://schemas.microsoft.com/office/powerpoint/2010/main" val="3840294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40</a:t>
            </a:fld>
            <a:endParaRPr lang="en-US"/>
          </a:p>
        </p:txBody>
      </p:sp>
    </p:spTree>
    <p:extLst>
      <p:ext uri="{BB962C8B-B14F-4D97-AF65-F5344CB8AC3E}">
        <p14:creationId xmlns:p14="http://schemas.microsoft.com/office/powerpoint/2010/main" val="64085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a:t>
            </a:fld>
            <a:endParaRPr lang="en-US"/>
          </a:p>
        </p:txBody>
      </p:sp>
    </p:spTree>
    <p:extLst>
      <p:ext uri="{BB962C8B-B14F-4D97-AF65-F5344CB8AC3E}">
        <p14:creationId xmlns:p14="http://schemas.microsoft.com/office/powerpoint/2010/main" val="17165308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41</a:t>
            </a:fld>
            <a:endParaRPr lang="en-US"/>
          </a:p>
        </p:txBody>
      </p:sp>
    </p:spTree>
    <p:extLst>
      <p:ext uri="{BB962C8B-B14F-4D97-AF65-F5344CB8AC3E}">
        <p14:creationId xmlns:p14="http://schemas.microsoft.com/office/powerpoint/2010/main" val="1801007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42</a:t>
            </a:fld>
            <a:endParaRPr lang="en-US"/>
          </a:p>
        </p:txBody>
      </p:sp>
    </p:spTree>
    <p:extLst>
      <p:ext uri="{BB962C8B-B14F-4D97-AF65-F5344CB8AC3E}">
        <p14:creationId xmlns:p14="http://schemas.microsoft.com/office/powerpoint/2010/main" val="5395314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43</a:t>
            </a:fld>
            <a:endParaRPr lang="en-US"/>
          </a:p>
        </p:txBody>
      </p:sp>
    </p:spTree>
    <p:extLst>
      <p:ext uri="{BB962C8B-B14F-4D97-AF65-F5344CB8AC3E}">
        <p14:creationId xmlns:p14="http://schemas.microsoft.com/office/powerpoint/2010/main" val="11873792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44</a:t>
            </a:fld>
            <a:endParaRPr lang="en-US"/>
          </a:p>
        </p:txBody>
      </p:sp>
    </p:spTree>
    <p:extLst>
      <p:ext uri="{BB962C8B-B14F-4D97-AF65-F5344CB8AC3E}">
        <p14:creationId xmlns:p14="http://schemas.microsoft.com/office/powerpoint/2010/main" val="32829321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45</a:t>
            </a:fld>
            <a:endParaRPr lang="en-US"/>
          </a:p>
        </p:txBody>
      </p:sp>
    </p:spTree>
    <p:extLst>
      <p:ext uri="{BB962C8B-B14F-4D97-AF65-F5344CB8AC3E}">
        <p14:creationId xmlns:p14="http://schemas.microsoft.com/office/powerpoint/2010/main" val="31364748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46</a:t>
            </a:fld>
            <a:endParaRPr lang="en-US"/>
          </a:p>
        </p:txBody>
      </p:sp>
    </p:spTree>
    <p:extLst>
      <p:ext uri="{BB962C8B-B14F-4D97-AF65-F5344CB8AC3E}">
        <p14:creationId xmlns:p14="http://schemas.microsoft.com/office/powerpoint/2010/main" val="29571641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National</a:t>
            </a:r>
            <a:r>
              <a:rPr lang="en-US" sz="1400" baseline="0" dirty="0">
                <a:latin typeface="Arial" panose="020B0604020202020204" pitchFamily="34" charset="0"/>
                <a:cs typeface="Arial" panose="020B0604020202020204" pitchFamily="34" charset="0"/>
              </a:rPr>
              <a:t> Council </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47</a:t>
            </a:fld>
            <a:endParaRPr lang="en-US"/>
          </a:p>
        </p:txBody>
      </p:sp>
    </p:spTree>
    <p:extLst>
      <p:ext uri="{BB962C8B-B14F-4D97-AF65-F5344CB8AC3E}">
        <p14:creationId xmlns:p14="http://schemas.microsoft.com/office/powerpoint/2010/main" val="2438168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48</a:t>
            </a:fld>
            <a:endParaRPr lang="en-US"/>
          </a:p>
        </p:txBody>
      </p:sp>
    </p:spTree>
    <p:extLst>
      <p:ext uri="{BB962C8B-B14F-4D97-AF65-F5344CB8AC3E}">
        <p14:creationId xmlns:p14="http://schemas.microsoft.com/office/powerpoint/2010/main" val="29874670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49</a:t>
            </a:fld>
            <a:endParaRPr lang="en-US"/>
          </a:p>
        </p:txBody>
      </p:sp>
    </p:spTree>
    <p:extLst>
      <p:ext uri="{BB962C8B-B14F-4D97-AF65-F5344CB8AC3E}">
        <p14:creationId xmlns:p14="http://schemas.microsoft.com/office/powerpoint/2010/main" val="13476376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50</a:t>
            </a:fld>
            <a:endParaRPr lang="en-US"/>
          </a:p>
        </p:txBody>
      </p:sp>
    </p:spTree>
    <p:extLst>
      <p:ext uri="{BB962C8B-B14F-4D97-AF65-F5344CB8AC3E}">
        <p14:creationId xmlns:p14="http://schemas.microsoft.com/office/powerpoint/2010/main" val="1753396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9155546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51</a:t>
            </a:fld>
            <a:endParaRPr lang="en-US"/>
          </a:p>
        </p:txBody>
      </p:sp>
    </p:spTree>
    <p:extLst>
      <p:ext uri="{BB962C8B-B14F-4D97-AF65-F5344CB8AC3E}">
        <p14:creationId xmlns:p14="http://schemas.microsoft.com/office/powerpoint/2010/main" val="19197672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52</a:t>
            </a:fld>
            <a:endParaRPr lang="en-US"/>
          </a:p>
        </p:txBody>
      </p:sp>
    </p:spTree>
    <p:extLst>
      <p:ext uri="{BB962C8B-B14F-4D97-AF65-F5344CB8AC3E}">
        <p14:creationId xmlns:p14="http://schemas.microsoft.com/office/powerpoint/2010/main" val="10249870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53</a:t>
            </a:fld>
            <a:endParaRPr lang="en-US"/>
          </a:p>
        </p:txBody>
      </p:sp>
    </p:spTree>
    <p:extLst>
      <p:ext uri="{BB962C8B-B14F-4D97-AF65-F5344CB8AC3E}">
        <p14:creationId xmlns:p14="http://schemas.microsoft.com/office/powerpoint/2010/main" val="9457983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54</a:t>
            </a:fld>
            <a:endParaRPr lang="en-US"/>
          </a:p>
        </p:txBody>
      </p:sp>
    </p:spTree>
    <p:extLst>
      <p:ext uri="{BB962C8B-B14F-4D97-AF65-F5344CB8AC3E}">
        <p14:creationId xmlns:p14="http://schemas.microsoft.com/office/powerpoint/2010/main" val="9590695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55</a:t>
            </a:fld>
            <a:endParaRPr lang="en-US"/>
          </a:p>
        </p:txBody>
      </p:sp>
    </p:spTree>
    <p:extLst>
      <p:ext uri="{BB962C8B-B14F-4D97-AF65-F5344CB8AC3E}">
        <p14:creationId xmlns:p14="http://schemas.microsoft.com/office/powerpoint/2010/main" val="36386072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Jones</a:t>
            </a:r>
            <a:r>
              <a:rPr lang="en-US" sz="1400" baseline="0" dirty="0">
                <a:latin typeface="Arial" panose="020B0604020202020204" pitchFamily="34" charset="0"/>
                <a:cs typeface="Arial" panose="020B0604020202020204" pitchFamily="34" charset="0"/>
              </a:rPr>
              <a:t> N. SAMHSA/CMHS</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56</a:t>
            </a:fld>
            <a:endParaRPr lang="en-US"/>
          </a:p>
        </p:txBody>
      </p:sp>
    </p:spTree>
    <p:extLst>
      <p:ext uri="{BB962C8B-B14F-4D97-AF65-F5344CB8AC3E}">
        <p14:creationId xmlns:p14="http://schemas.microsoft.com/office/powerpoint/2010/main" val="19072534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57</a:t>
            </a:fld>
            <a:endParaRPr lang="en-US"/>
          </a:p>
        </p:txBody>
      </p:sp>
    </p:spTree>
    <p:extLst>
      <p:ext uri="{BB962C8B-B14F-4D97-AF65-F5344CB8AC3E}">
        <p14:creationId xmlns:p14="http://schemas.microsoft.com/office/powerpoint/2010/main" val="5869297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58</a:t>
            </a:fld>
            <a:endParaRPr lang="en-US"/>
          </a:p>
        </p:txBody>
      </p:sp>
    </p:spTree>
    <p:extLst>
      <p:ext uri="{BB962C8B-B14F-4D97-AF65-F5344CB8AC3E}">
        <p14:creationId xmlns:p14="http://schemas.microsoft.com/office/powerpoint/2010/main" val="9480433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59</a:t>
            </a:fld>
            <a:endParaRPr lang="en-US"/>
          </a:p>
        </p:txBody>
      </p:sp>
    </p:spTree>
    <p:extLst>
      <p:ext uri="{BB962C8B-B14F-4D97-AF65-F5344CB8AC3E}">
        <p14:creationId xmlns:p14="http://schemas.microsoft.com/office/powerpoint/2010/main" val="29348326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60</a:t>
            </a:fld>
            <a:endParaRPr lang="en-US"/>
          </a:p>
        </p:txBody>
      </p:sp>
    </p:spTree>
    <p:extLst>
      <p:ext uri="{BB962C8B-B14F-4D97-AF65-F5344CB8AC3E}">
        <p14:creationId xmlns:p14="http://schemas.microsoft.com/office/powerpoint/2010/main" val="51549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7</a:t>
            </a:fld>
            <a:endParaRPr lang="en-US"/>
          </a:p>
        </p:txBody>
      </p:sp>
    </p:spTree>
    <p:extLst>
      <p:ext uri="{BB962C8B-B14F-4D97-AF65-F5344CB8AC3E}">
        <p14:creationId xmlns:p14="http://schemas.microsoft.com/office/powerpoint/2010/main" val="9537394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61</a:t>
            </a:fld>
            <a:endParaRPr lang="en-US"/>
          </a:p>
        </p:txBody>
      </p:sp>
    </p:spTree>
    <p:extLst>
      <p:ext uri="{BB962C8B-B14F-4D97-AF65-F5344CB8AC3E}">
        <p14:creationId xmlns:p14="http://schemas.microsoft.com/office/powerpoint/2010/main" val="25696684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62</a:t>
            </a:fld>
            <a:endParaRPr lang="en-US"/>
          </a:p>
        </p:txBody>
      </p:sp>
    </p:spTree>
    <p:extLst>
      <p:ext uri="{BB962C8B-B14F-4D97-AF65-F5344CB8AC3E}">
        <p14:creationId xmlns:p14="http://schemas.microsoft.com/office/powerpoint/2010/main" val="3850245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63</a:t>
            </a:fld>
            <a:endParaRPr lang="en-US"/>
          </a:p>
        </p:txBody>
      </p:sp>
    </p:spTree>
    <p:extLst>
      <p:ext uri="{BB962C8B-B14F-4D97-AF65-F5344CB8AC3E}">
        <p14:creationId xmlns:p14="http://schemas.microsoft.com/office/powerpoint/2010/main" val="33745948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64</a:t>
            </a:fld>
            <a:endParaRPr lang="en-US"/>
          </a:p>
        </p:txBody>
      </p:sp>
    </p:spTree>
    <p:extLst>
      <p:ext uri="{BB962C8B-B14F-4D97-AF65-F5344CB8AC3E}">
        <p14:creationId xmlns:p14="http://schemas.microsoft.com/office/powerpoint/2010/main" val="25733967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From</a:t>
            </a:r>
            <a:r>
              <a:rPr lang="en-US" sz="1400" baseline="0" dirty="0">
                <a:latin typeface="Arial" panose="020B0604020202020204" pitchFamily="34" charset="0"/>
                <a:cs typeface="Arial" panose="020B0604020202020204" pitchFamily="34" charset="0"/>
              </a:rPr>
              <a:t> WICHE and Wyoming Department of Health</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65</a:t>
            </a:fld>
            <a:endParaRPr lang="en-US"/>
          </a:p>
        </p:txBody>
      </p:sp>
    </p:spTree>
    <p:extLst>
      <p:ext uri="{BB962C8B-B14F-4D97-AF65-F5344CB8AC3E}">
        <p14:creationId xmlns:p14="http://schemas.microsoft.com/office/powerpoint/2010/main" val="11570266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baseline="0" dirty="0">
                <a:latin typeface="Arial" panose="020B0604020202020204" pitchFamily="34" charset="0"/>
                <a:cs typeface="Arial" panose="020B0604020202020204" pitchFamily="34" charset="0"/>
              </a:rPr>
              <a:t>From WICHE and Wyoming Department of Health</a:t>
            </a:r>
          </a:p>
        </p:txBody>
      </p:sp>
      <p:sp>
        <p:nvSpPr>
          <p:cNvPr id="4" name="Slide Number Placeholder 3"/>
          <p:cNvSpPr>
            <a:spLocks noGrp="1"/>
          </p:cNvSpPr>
          <p:nvPr>
            <p:ph type="sldNum" sz="quarter" idx="10"/>
          </p:nvPr>
        </p:nvSpPr>
        <p:spPr/>
        <p:txBody>
          <a:bodyPr/>
          <a:lstStyle/>
          <a:p>
            <a:fld id="{75407F5E-1248-0D41-AA81-B50EA45314DF}" type="slidenum">
              <a:rPr lang="en-US" smtClean="0"/>
              <a:t>66</a:t>
            </a:fld>
            <a:endParaRPr lang="en-US"/>
          </a:p>
        </p:txBody>
      </p:sp>
    </p:spTree>
    <p:extLst>
      <p:ext uri="{BB962C8B-B14F-4D97-AF65-F5344CB8AC3E}">
        <p14:creationId xmlns:p14="http://schemas.microsoft.com/office/powerpoint/2010/main" val="10587950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67</a:t>
            </a:fld>
            <a:endParaRPr lang="en-US"/>
          </a:p>
        </p:txBody>
      </p:sp>
    </p:spTree>
    <p:extLst>
      <p:ext uri="{BB962C8B-B14F-4D97-AF65-F5344CB8AC3E}">
        <p14:creationId xmlns:p14="http://schemas.microsoft.com/office/powerpoint/2010/main" val="353969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68</a:t>
            </a:fld>
            <a:endParaRPr lang="en-US"/>
          </a:p>
        </p:txBody>
      </p:sp>
    </p:spTree>
    <p:extLst>
      <p:ext uri="{BB962C8B-B14F-4D97-AF65-F5344CB8AC3E}">
        <p14:creationId xmlns:p14="http://schemas.microsoft.com/office/powerpoint/2010/main" val="29026178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69</a:t>
            </a:fld>
            <a:endParaRPr lang="en-US"/>
          </a:p>
        </p:txBody>
      </p:sp>
    </p:spTree>
    <p:extLst>
      <p:ext uri="{BB962C8B-B14F-4D97-AF65-F5344CB8AC3E}">
        <p14:creationId xmlns:p14="http://schemas.microsoft.com/office/powerpoint/2010/main" val="31291477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70</a:t>
            </a:fld>
            <a:endParaRPr lang="en-US"/>
          </a:p>
        </p:txBody>
      </p:sp>
    </p:spTree>
    <p:extLst>
      <p:ext uri="{BB962C8B-B14F-4D97-AF65-F5344CB8AC3E}">
        <p14:creationId xmlns:p14="http://schemas.microsoft.com/office/powerpoint/2010/main" val="3000152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8</a:t>
            </a:fld>
            <a:endParaRPr lang="en-US"/>
          </a:p>
        </p:txBody>
      </p:sp>
    </p:spTree>
    <p:extLst>
      <p:ext uri="{BB962C8B-B14F-4D97-AF65-F5344CB8AC3E}">
        <p14:creationId xmlns:p14="http://schemas.microsoft.com/office/powerpoint/2010/main" val="46734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9</a:t>
            </a:fld>
            <a:endParaRPr lang="en-US"/>
          </a:p>
        </p:txBody>
      </p:sp>
    </p:spTree>
    <p:extLst>
      <p:ext uri="{BB962C8B-B14F-4D97-AF65-F5344CB8AC3E}">
        <p14:creationId xmlns:p14="http://schemas.microsoft.com/office/powerpoint/2010/main" val="3168562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10</a:t>
            </a:fld>
            <a:endParaRPr lang="en-US"/>
          </a:p>
        </p:txBody>
      </p:sp>
    </p:spTree>
    <p:extLst>
      <p:ext uri="{BB962C8B-B14F-4D97-AF65-F5344CB8AC3E}">
        <p14:creationId xmlns:p14="http://schemas.microsoft.com/office/powerpoint/2010/main" val="196755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MHTTC Stacked bars here on actual first slide (not in Master).  Don’t forget to add alt text.</a:t>
            </a:r>
          </a:p>
        </p:txBody>
      </p:sp>
      <p:pic>
        <p:nvPicPr>
          <p:cNvPr id="4" name="Picture 3" title="SAMHS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1392" y="5685990"/>
            <a:ext cx="1641085" cy="1172009"/>
          </a:xfrm>
          <a:prstGeom prst="rect">
            <a:avLst/>
          </a:prstGeom>
        </p:spPr>
      </p:pic>
    </p:spTree>
    <p:custDataLst>
      <p:tags r:id="rId1"/>
    </p:custDataLs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332943" y="1713490"/>
            <a:ext cx="4876800"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6995684" y="1713490"/>
            <a:ext cx="4760913" cy="3454400"/>
          </a:xfrm>
        </p:spPr>
        <p:txBody>
          <a:bodyPr/>
          <a:lstStyle/>
          <a:p>
            <a:endParaRPr lang="en-US"/>
          </a:p>
        </p:txBody>
      </p:sp>
      <p:sp>
        <p:nvSpPr>
          <p:cNvPr id="5" name="Picture Placeholder 7"/>
          <p:cNvSpPr>
            <a:spLocks noGrp="1" noChangeAspect="1"/>
          </p:cNvSpPr>
          <p:nvPr>
            <p:ph type="pic" sz="quarter" idx="12" hasCustomPrompt="1"/>
          </p:nvPr>
        </p:nvSpPr>
        <p:spPr>
          <a:xfrm>
            <a:off x="152401" y="6151564"/>
            <a:ext cx="5236633" cy="706437"/>
          </a:xfrm>
        </p:spPr>
        <p:txBody>
          <a:bodyPr/>
          <a:lstStyle>
            <a:lvl1pPr>
              <a:defRPr baseline="0"/>
            </a:lvl1pPr>
          </a:lstStyle>
          <a:p>
            <a:r>
              <a:rPr lang="en-US" dirty="0"/>
              <a:t>Your logo on Master slide</a:t>
            </a:r>
          </a:p>
        </p:txBody>
      </p:sp>
      <p:pic>
        <p:nvPicPr>
          <p:cNvPr id="6" name="Picture 5"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251493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68448" y="15570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697" y="155707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noChangeAspect="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7" name="Picture 6"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749794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099" y="1360457"/>
            <a:ext cx="51574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099"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3" y="1360457"/>
            <a:ext cx="51828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513"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081816"/>
          </a:xfrm>
        </p:spPr>
        <p:txBody>
          <a:bodyPr/>
          <a:lstStyle/>
          <a:p>
            <a:r>
              <a:rPr lang="en-US" dirty="0"/>
              <a:t>Click to edit Master title style</a:t>
            </a:r>
          </a:p>
        </p:txBody>
      </p:sp>
      <p:sp>
        <p:nvSpPr>
          <p:cNvPr id="7" name="Content Placeholder 6"/>
          <p:cNvSpPr>
            <a:spLocks noGrp="1"/>
          </p:cNvSpPr>
          <p:nvPr>
            <p:ph sz="quarter" idx="10"/>
          </p:nvPr>
        </p:nvSpPr>
        <p:spPr>
          <a:xfrm>
            <a:off x="3716340" y="5004952"/>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276228" y="1710896"/>
            <a:ext cx="4919889" cy="317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996113" y="1710890"/>
            <a:ext cx="4919472"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152401" y="6151564"/>
            <a:ext cx="5236633"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09"/>
            <a:ext cx="12191999" cy="887693"/>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377825" y="3526024"/>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377825" y="1668649"/>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7735888" y="1668643"/>
            <a:ext cx="3570288" cy="1392918"/>
          </a:xfrm>
        </p:spPr>
        <p:txBody>
          <a:bodyPr/>
          <a:lstStyle/>
          <a:p>
            <a:endParaRPr lang="en-US"/>
          </a:p>
        </p:txBody>
      </p:sp>
      <p:sp>
        <p:nvSpPr>
          <p:cNvPr id="17" name="Picture Placeholder 16"/>
          <p:cNvSpPr>
            <a:spLocks noGrp="1" noChangeAspect="1"/>
          </p:cNvSpPr>
          <p:nvPr>
            <p:ph type="pic" sz="quarter" idx="14"/>
          </p:nvPr>
        </p:nvSpPr>
        <p:spPr>
          <a:xfrm>
            <a:off x="7735888" y="3526018"/>
            <a:ext cx="3575304" cy="1389888"/>
          </a:xfrm>
        </p:spPr>
        <p:txBody>
          <a:bodyPr/>
          <a:lstStyle/>
          <a:p>
            <a:endParaRPr lang="en-US"/>
          </a:p>
        </p:txBody>
      </p:sp>
      <p:sp>
        <p:nvSpPr>
          <p:cNvPr id="8" name="Picture Placeholder 7"/>
          <p:cNvSpPr>
            <a:spLocks noGrp="1" noChangeAspect="1"/>
          </p:cNvSpPr>
          <p:nvPr>
            <p:ph type="pic" sz="quarter" idx="15"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494909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81" r:id="rId12"/>
    <p:sldLayoutId id="2147483678" r:id="rId13"/>
    <p:sldLayoutId id="2147483680" r:id="rId14"/>
    <p:sldLayoutId id="2147483663" r:id="rId15"/>
    <p:sldLayoutId id="2147483655" r:id="rId16"/>
    <p:sldLayoutId id="214748365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3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3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3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tags" Target="../tags/tag3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39.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tags" Target="../tags/tag40.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tags" Target="../tags/tag4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tags" Target="../tags/tag4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4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tags" Target="../tags/tag4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xml"/><Relationship Id="rId1" Type="http://schemas.openxmlformats.org/officeDocument/2006/relationships/tags" Target="../tags/tag4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46.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4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4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4.xml"/><Relationship Id="rId1" Type="http://schemas.openxmlformats.org/officeDocument/2006/relationships/tags" Target="../tags/tag4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4.xml"/><Relationship Id="rId1" Type="http://schemas.openxmlformats.org/officeDocument/2006/relationships/tags" Target="../tags/tag5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4.xml"/><Relationship Id="rId1" Type="http://schemas.openxmlformats.org/officeDocument/2006/relationships/tags" Target="../tags/tag5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4.xml"/><Relationship Id="rId1" Type="http://schemas.openxmlformats.org/officeDocument/2006/relationships/tags" Target="../tags/tag52.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5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5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5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5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4.xml"/><Relationship Id="rId1" Type="http://schemas.openxmlformats.org/officeDocument/2006/relationships/tags" Target="../tags/tag57.xml"/><Relationship Id="rId5" Type="http://schemas.openxmlformats.org/officeDocument/2006/relationships/image" Target="../media/image14.wmf"/><Relationship Id="rId4" Type="http://schemas.openxmlformats.org/officeDocument/2006/relationships/image" Target="../media/image13.wm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4.xml"/><Relationship Id="rId1" Type="http://schemas.openxmlformats.org/officeDocument/2006/relationships/tags" Target="../tags/tag5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59.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6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6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6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6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6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6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6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6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tags" Target="../tags/tag6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ags" Target="../tags/tag6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4.xml"/><Relationship Id="rId1" Type="http://schemas.openxmlformats.org/officeDocument/2006/relationships/tags" Target="../tags/tag70.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7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4.xml"/><Relationship Id="rId1" Type="http://schemas.openxmlformats.org/officeDocument/2006/relationships/tags" Target="../tags/tag7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3.xml"/><Relationship Id="rId1" Type="http://schemas.openxmlformats.org/officeDocument/2006/relationships/tags" Target="../tags/tag73.xml"/></Relationships>
</file>

<file path=ppt/slides/_rels/slide68.xml.rels><?xml version="1.0" encoding="UTF-8" standalone="yes"?>
<Relationships xmlns="http://schemas.openxmlformats.org/package/2006/relationships"><Relationship Id="rId8" Type="http://schemas.openxmlformats.org/officeDocument/2006/relationships/hyperlink" Target="https://store.samhsa.gov/product/Understanding-A-First-Episode-Of-Psychosis-Caregiver-/sma16-5005" TargetMode="External"/><Relationship Id="rId3" Type="http://schemas.openxmlformats.org/officeDocument/2006/relationships/notesSlide" Target="../notesSlides/notesSlide67.xml"/><Relationship Id="rId7" Type="http://schemas.openxmlformats.org/officeDocument/2006/relationships/hyperlink" Target="https://store.samhsa.gov/product/Understanding-A-First-Episode-Of-Psychosis-Young-Adult-Get-the-Facts/sma16-5006" TargetMode="External"/><Relationship Id="rId2" Type="http://schemas.openxmlformats.org/officeDocument/2006/relationships/slideLayout" Target="../slideLayouts/slideLayout13.xml"/><Relationship Id="rId1" Type="http://schemas.openxmlformats.org/officeDocument/2006/relationships/tags" Target="../tags/tag74.xml"/><Relationship Id="rId6" Type="http://schemas.openxmlformats.org/officeDocument/2006/relationships/hyperlink" Target="https://www.nasmhpd.org/content/treatment-programs" TargetMode="External"/><Relationship Id="rId5" Type="http://schemas.openxmlformats.org/officeDocument/2006/relationships/hyperlink" Target="https://www.thenationalcouncil.org/topics/first-episode-psychosis/" TargetMode="External"/><Relationship Id="rId4" Type="http://schemas.openxmlformats.org/officeDocument/2006/relationships/hyperlink" Target="https://www.nimh.nih.gov/health/topics/schizophrenia/raise/index.shtml" TargetMode="Externa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3.xml"/><Relationship Id="rId1" Type="http://schemas.openxmlformats.org/officeDocument/2006/relationships/tags" Target="../tags/tag7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image" Target="../media/image5.wmf"/></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3.xml"/><Relationship Id="rId1" Type="http://schemas.openxmlformats.org/officeDocument/2006/relationships/tags" Target="../tags/tag7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12647"/>
            <a:ext cx="10363200" cy="2170052"/>
          </a:xfrm>
        </p:spPr>
        <p:txBody>
          <a:bodyPr/>
          <a:lstStyle/>
          <a:p>
            <a:r>
              <a:rPr lang="en-US" dirty="0"/>
              <a:t>First Episode Psychosis</a:t>
            </a:r>
          </a:p>
        </p:txBody>
      </p:sp>
      <p:sp>
        <p:nvSpPr>
          <p:cNvPr id="3" name="Subtitle 2"/>
          <p:cNvSpPr>
            <a:spLocks noGrp="1"/>
          </p:cNvSpPr>
          <p:nvPr>
            <p:ph type="subTitle" idx="1"/>
          </p:nvPr>
        </p:nvSpPr>
        <p:spPr/>
        <p:txBody>
          <a:bodyPr/>
          <a:lstStyle/>
          <a:p>
            <a:r>
              <a:rPr lang="en-US" dirty="0">
                <a:solidFill>
                  <a:srgbClr val="000000"/>
                </a:solidFill>
                <a:latin typeface="Calibri" panose="020F0502020204030204" pitchFamily="34" charset="0"/>
              </a:rPr>
              <a:t>Andrew J. McLean, MD, MPH </a:t>
            </a:r>
          </a:p>
        </p:txBody>
      </p:sp>
      <p:pic>
        <p:nvPicPr>
          <p:cNvPr id="7" name="Picture Placeholder 6" descr="Mountain Plains MHTTC logo" title="Mountain Plains MHTTC logo"/>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1684020" y="90923"/>
            <a:ext cx="8823960" cy="1321724"/>
          </a:xfrm>
        </p:spPr>
      </p:pic>
      <p:pic>
        <p:nvPicPr>
          <p:cNvPr id="6"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2501" b="12501"/>
          <a:stretch>
            <a:fillRect/>
          </a:stretch>
        </p:blipFill>
        <p:spPr>
          <a:prstGeom prst="rect">
            <a:avLst/>
          </a:prstGeom>
        </p:spPr>
      </p:pic>
    </p:spTree>
    <p:extLst>
      <p:ext uri="{BB962C8B-B14F-4D97-AF65-F5344CB8AC3E}">
        <p14:creationId xmlns:p14="http://schemas.microsoft.com/office/powerpoint/2010/main" val="1118462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a:t>
            </a:r>
          </a:p>
        </p:txBody>
      </p:sp>
      <p:sp>
        <p:nvSpPr>
          <p:cNvPr id="3" name="Content Placeholder 2"/>
          <p:cNvSpPr>
            <a:spLocks noGrp="1"/>
          </p:cNvSpPr>
          <p:nvPr>
            <p:ph sz="quarter" idx="10"/>
          </p:nvPr>
        </p:nvSpPr>
        <p:spPr>
          <a:xfrm>
            <a:off x="838199" y="1713490"/>
            <a:ext cx="10515601" cy="3647180"/>
          </a:xfrm>
        </p:spPr>
        <p:txBody>
          <a:bodyPr>
            <a:normAutofit fontScale="92500"/>
          </a:bodyPr>
          <a:lstStyle/>
          <a:p>
            <a:pPr>
              <a:lnSpc>
                <a:spcPct val="120000"/>
              </a:lnSpc>
            </a:pPr>
            <a:r>
              <a:rPr lang="en-US" dirty="0"/>
              <a:t>Delusions: strange beliefs and ideas which are resistant to rational/logical dispute or contradiction from others.</a:t>
            </a:r>
          </a:p>
          <a:p>
            <a:pPr>
              <a:lnSpc>
                <a:spcPct val="120000"/>
              </a:lnSpc>
            </a:pPr>
            <a:r>
              <a:rPr lang="en-US" dirty="0"/>
              <a:t>Hallucinations: auditory, or visual.</a:t>
            </a:r>
          </a:p>
          <a:p>
            <a:pPr>
              <a:lnSpc>
                <a:spcPct val="120000"/>
              </a:lnSpc>
            </a:pPr>
            <a:r>
              <a:rPr lang="en-US" dirty="0"/>
              <a:t>Disorganized Speech: incoherence, or irrational content.</a:t>
            </a:r>
          </a:p>
          <a:p>
            <a:pPr>
              <a:lnSpc>
                <a:spcPct val="120000"/>
              </a:lnSpc>
            </a:pPr>
            <a:r>
              <a:rPr lang="en-US" dirty="0"/>
              <a:t>Disorganized or Catatonic behavior: repetitive, senseless movements, or adopting a pose which may be maintained for hours. </a:t>
            </a:r>
          </a:p>
        </p:txBody>
      </p:sp>
    </p:spTree>
    <p:custDataLst>
      <p:tags r:id="rId1"/>
    </p:custDataLst>
    <p:extLst>
      <p:ext uri="{BB962C8B-B14F-4D97-AF65-F5344CB8AC3E}">
        <p14:creationId xmlns:p14="http://schemas.microsoft.com/office/powerpoint/2010/main" val="129748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Continued …</a:t>
            </a:r>
          </a:p>
        </p:txBody>
      </p:sp>
      <p:sp>
        <p:nvSpPr>
          <p:cNvPr id="3" name="Content Placeholder 2"/>
          <p:cNvSpPr>
            <a:spLocks noGrp="1"/>
          </p:cNvSpPr>
          <p:nvPr>
            <p:ph sz="half" idx="1"/>
          </p:nvPr>
        </p:nvSpPr>
        <p:spPr>
          <a:xfrm>
            <a:off x="838200" y="1690689"/>
            <a:ext cx="5334000" cy="3225696"/>
          </a:xfrm>
        </p:spPr>
        <p:txBody>
          <a:bodyPr>
            <a:normAutofit/>
          </a:bodyPr>
          <a:lstStyle/>
          <a:p>
            <a:pPr>
              <a:lnSpc>
                <a:spcPct val="100000"/>
              </a:lnSpc>
            </a:pPr>
            <a:r>
              <a:rPr lang="en-US" dirty="0"/>
              <a:t>Brief Psychotic Disorder</a:t>
            </a:r>
          </a:p>
          <a:p>
            <a:pPr lvl="1">
              <a:lnSpc>
                <a:spcPct val="100000"/>
              </a:lnSpc>
            </a:pPr>
            <a:r>
              <a:rPr lang="en-US" dirty="0"/>
              <a:t>Symptoms: one or more</a:t>
            </a:r>
          </a:p>
          <a:p>
            <a:pPr lvl="1">
              <a:lnSpc>
                <a:spcPct val="100000"/>
              </a:lnSpc>
            </a:pPr>
            <a:endParaRPr lang="en-US" dirty="0"/>
          </a:p>
          <a:p>
            <a:pPr lvl="1">
              <a:lnSpc>
                <a:spcPct val="100000"/>
              </a:lnSpc>
            </a:pPr>
            <a:r>
              <a:rPr lang="en-US" dirty="0"/>
              <a:t>Time (at least a day, but less than a month)</a:t>
            </a:r>
          </a:p>
          <a:p>
            <a:pPr marL="0" indent="0">
              <a:spcBef>
                <a:spcPct val="50000"/>
              </a:spcBef>
              <a:buNone/>
            </a:pPr>
            <a:endParaRPr lang="en-US" dirty="0"/>
          </a:p>
          <a:p>
            <a:pPr marL="0" indent="0">
              <a:lnSpc>
                <a:spcPct val="110000"/>
              </a:lnSpc>
              <a:buNone/>
            </a:pPr>
            <a:endParaRPr lang="en-US" dirty="0"/>
          </a:p>
        </p:txBody>
      </p:sp>
      <p:sp>
        <p:nvSpPr>
          <p:cNvPr id="4" name="Content Placeholder 3"/>
          <p:cNvSpPr>
            <a:spLocks noGrp="1"/>
          </p:cNvSpPr>
          <p:nvPr>
            <p:ph sz="half" idx="2"/>
          </p:nvPr>
        </p:nvSpPr>
        <p:spPr>
          <a:xfrm>
            <a:off x="6172200" y="1690688"/>
            <a:ext cx="5181600" cy="3225696"/>
          </a:xfrm>
        </p:spPr>
        <p:txBody>
          <a:bodyPr/>
          <a:lstStyle/>
          <a:p>
            <a:pPr>
              <a:lnSpc>
                <a:spcPct val="100000"/>
              </a:lnSpc>
            </a:pPr>
            <a:r>
              <a:rPr lang="en-US" dirty="0"/>
              <a:t>Schizophrenia</a:t>
            </a:r>
          </a:p>
          <a:p>
            <a:pPr lvl="1">
              <a:lnSpc>
                <a:spcPct val="100000"/>
              </a:lnSpc>
            </a:pPr>
            <a:r>
              <a:rPr lang="en-US" dirty="0"/>
              <a:t>Symptoms: 1 symptom for at least 6 months (</a:t>
            </a:r>
            <a:r>
              <a:rPr lang="en-US" dirty="0" err="1"/>
              <a:t>prodrome</a:t>
            </a:r>
            <a:r>
              <a:rPr lang="en-US" dirty="0"/>
              <a:t>), and 2 for at least a month.</a:t>
            </a:r>
          </a:p>
          <a:p>
            <a:pPr lvl="1">
              <a:lnSpc>
                <a:spcPct val="100000"/>
              </a:lnSpc>
            </a:pPr>
            <a:r>
              <a:rPr lang="en-US" dirty="0"/>
              <a:t>Additional, “negative symptoms” i.e., diminished emotional expression…</a:t>
            </a:r>
          </a:p>
          <a:p>
            <a:pPr marL="0" indent="0">
              <a:buNone/>
            </a:pPr>
            <a:endParaRPr lang="en-US" dirty="0"/>
          </a:p>
        </p:txBody>
      </p:sp>
    </p:spTree>
    <p:custDataLst>
      <p:tags r:id="rId1"/>
    </p:custDataLst>
    <p:extLst>
      <p:ext uri="{BB962C8B-B14F-4D97-AF65-F5344CB8AC3E}">
        <p14:creationId xmlns:p14="http://schemas.microsoft.com/office/powerpoint/2010/main" val="3655927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Mental Illnesses with psychosis as an ongoing symptom (usually intermittent)</a:t>
            </a:r>
          </a:p>
        </p:txBody>
      </p:sp>
      <p:sp>
        <p:nvSpPr>
          <p:cNvPr id="3" name="Content Placeholder 2"/>
          <p:cNvSpPr>
            <a:spLocks noGrp="1"/>
          </p:cNvSpPr>
          <p:nvPr>
            <p:ph sz="quarter" idx="10"/>
          </p:nvPr>
        </p:nvSpPr>
        <p:spPr>
          <a:xfrm>
            <a:off x="838199" y="1713490"/>
            <a:ext cx="10515601" cy="3647180"/>
          </a:xfrm>
        </p:spPr>
        <p:txBody>
          <a:bodyPr>
            <a:normAutofit fontScale="70000" lnSpcReduction="20000"/>
          </a:bodyPr>
          <a:lstStyle/>
          <a:p>
            <a:pPr>
              <a:lnSpc>
                <a:spcPct val="120000"/>
              </a:lnSpc>
            </a:pPr>
            <a:r>
              <a:rPr lang="en-US" sz="2900" dirty="0"/>
              <a:t>Schizophrenia</a:t>
            </a:r>
          </a:p>
          <a:p>
            <a:pPr>
              <a:lnSpc>
                <a:spcPct val="120000"/>
              </a:lnSpc>
            </a:pPr>
            <a:r>
              <a:rPr lang="en-US" sz="2900" dirty="0"/>
              <a:t>Schizoaffective Disorder</a:t>
            </a:r>
          </a:p>
          <a:p>
            <a:pPr>
              <a:lnSpc>
                <a:spcPct val="120000"/>
              </a:lnSpc>
            </a:pPr>
            <a:r>
              <a:rPr lang="en-US" sz="2900" dirty="0"/>
              <a:t>Bipolar Affective Disorder</a:t>
            </a:r>
          </a:p>
          <a:p>
            <a:pPr>
              <a:lnSpc>
                <a:spcPct val="120000"/>
              </a:lnSpc>
            </a:pPr>
            <a:r>
              <a:rPr lang="en-US" sz="2900" dirty="0"/>
              <a:t>Severe Depression</a:t>
            </a:r>
          </a:p>
          <a:p>
            <a:pPr>
              <a:lnSpc>
                <a:spcPct val="120000"/>
              </a:lnSpc>
            </a:pPr>
            <a:r>
              <a:rPr lang="en-US" sz="2900" dirty="0"/>
              <a:t>Delusional Disorder (may be more fixed)</a:t>
            </a:r>
          </a:p>
          <a:p>
            <a:pPr>
              <a:lnSpc>
                <a:spcPct val="120000"/>
              </a:lnSpc>
            </a:pPr>
            <a:r>
              <a:rPr lang="en-US" sz="2900" dirty="0"/>
              <a:t>Episodes within trauma disorders and certain personality disorders (borderline personality disorder) can occasionally manifest in brief psychosis as part of brief psychotic disorder.  “Cluster A” Personality Disorders (Paranoid, Schizotypal, Schizoid) may share traits with certain thought disorders.</a:t>
            </a:r>
          </a:p>
          <a:p>
            <a:pPr marL="0" indent="0">
              <a:lnSpc>
                <a:spcPct val="110000"/>
              </a:lnSpc>
              <a:buNone/>
            </a:pPr>
            <a:endParaRPr lang="en-US" dirty="0"/>
          </a:p>
        </p:txBody>
      </p:sp>
    </p:spTree>
    <p:custDataLst>
      <p:tags r:id="rId1"/>
    </p:custDataLst>
    <p:extLst>
      <p:ext uri="{BB962C8B-B14F-4D97-AF65-F5344CB8AC3E}">
        <p14:creationId xmlns:p14="http://schemas.microsoft.com/office/powerpoint/2010/main" val="4153437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Scope</a:t>
            </a:r>
          </a:p>
        </p:txBody>
      </p:sp>
      <p:sp>
        <p:nvSpPr>
          <p:cNvPr id="3" name="Content Placeholder 2"/>
          <p:cNvSpPr>
            <a:spLocks noGrp="1"/>
          </p:cNvSpPr>
          <p:nvPr>
            <p:ph sz="quarter" idx="10"/>
          </p:nvPr>
        </p:nvSpPr>
        <p:spPr>
          <a:xfrm>
            <a:off x="838199" y="1713490"/>
            <a:ext cx="10515601" cy="3647180"/>
          </a:xfrm>
        </p:spPr>
        <p:txBody>
          <a:bodyPr>
            <a:normAutofit/>
          </a:bodyPr>
          <a:lstStyle/>
          <a:p>
            <a:pPr lvl="0">
              <a:lnSpc>
                <a:spcPct val="100000"/>
              </a:lnSpc>
            </a:pPr>
            <a:r>
              <a:rPr lang="en-US" dirty="0">
                <a:solidFill>
                  <a:srgbClr val="000000">
                    <a:lumMod val="75000"/>
                    <a:lumOff val="25000"/>
                  </a:srgbClr>
                </a:solidFill>
              </a:rPr>
              <a:t>The age onset of most major psychiatric illnesses occurs in adolescence or early adulthood</a:t>
            </a:r>
          </a:p>
          <a:p>
            <a:pPr>
              <a:lnSpc>
                <a:spcPct val="100000"/>
              </a:lnSpc>
            </a:pPr>
            <a:r>
              <a:rPr lang="en-US" dirty="0"/>
              <a:t>Roughly 1% of the population will develop schizophrenia.</a:t>
            </a:r>
          </a:p>
          <a:p>
            <a:pPr>
              <a:lnSpc>
                <a:spcPct val="100000"/>
              </a:lnSpc>
            </a:pPr>
            <a:r>
              <a:rPr lang="en-US" dirty="0"/>
              <a:t>In the U.S., in 2013, the fiscal impact of schizophrenia was estimated at over $150 billion. </a:t>
            </a:r>
            <a:r>
              <a:rPr lang="en-US" sz="1800" dirty="0"/>
              <a:t>(</a:t>
            </a:r>
            <a:r>
              <a:rPr lang="en-US" sz="1800" dirty="0" err="1"/>
              <a:t>Cloutier</a:t>
            </a:r>
            <a:r>
              <a:rPr lang="en-US" sz="1800" dirty="0"/>
              <a:t> et al., 2016)</a:t>
            </a:r>
            <a:endParaRPr lang="en-US" dirty="0"/>
          </a:p>
          <a:p>
            <a:pPr>
              <a:lnSpc>
                <a:spcPct val="100000"/>
              </a:lnSpc>
            </a:pPr>
            <a:r>
              <a:rPr lang="en-US" dirty="0"/>
              <a:t>Individuals with such illnesses tend to have shorter life expectancy*</a:t>
            </a:r>
          </a:p>
          <a:p>
            <a:pPr marL="0" indent="0">
              <a:lnSpc>
                <a:spcPct val="110000"/>
              </a:lnSpc>
              <a:buNone/>
            </a:pPr>
            <a:endParaRPr lang="en-US" dirty="0"/>
          </a:p>
        </p:txBody>
      </p:sp>
    </p:spTree>
    <p:custDataLst>
      <p:tags r:id="rId1"/>
    </p:custDataLst>
    <p:extLst>
      <p:ext uri="{BB962C8B-B14F-4D97-AF65-F5344CB8AC3E}">
        <p14:creationId xmlns:p14="http://schemas.microsoft.com/office/powerpoint/2010/main" val="1232338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Scope: Potentially impacted by schizophrenia and other serious mental illnesses</a:t>
            </a:r>
          </a:p>
        </p:txBody>
      </p:sp>
      <p:sp>
        <p:nvSpPr>
          <p:cNvPr id="3" name="Content Placeholder 2"/>
          <p:cNvSpPr>
            <a:spLocks noGrp="1"/>
          </p:cNvSpPr>
          <p:nvPr>
            <p:ph sz="half" idx="1"/>
          </p:nvPr>
        </p:nvSpPr>
        <p:spPr>
          <a:xfrm>
            <a:off x="838200" y="1690688"/>
            <a:ext cx="5334000" cy="4496355"/>
          </a:xfrm>
        </p:spPr>
        <p:txBody>
          <a:bodyPr>
            <a:noAutofit/>
          </a:bodyPr>
          <a:lstStyle/>
          <a:p>
            <a:pPr>
              <a:lnSpc>
                <a:spcPct val="100000"/>
              </a:lnSpc>
            </a:pPr>
            <a:r>
              <a:rPr lang="en-US" dirty="0"/>
              <a:t>Individual goals and aspirations</a:t>
            </a:r>
          </a:p>
          <a:p>
            <a:pPr>
              <a:lnSpc>
                <a:spcPct val="100000"/>
              </a:lnSpc>
            </a:pPr>
            <a:r>
              <a:rPr lang="en-US" dirty="0"/>
              <a:t>Relationships</a:t>
            </a:r>
          </a:p>
          <a:p>
            <a:pPr>
              <a:lnSpc>
                <a:spcPct val="100000"/>
              </a:lnSpc>
            </a:pPr>
            <a:r>
              <a:rPr lang="en-US" dirty="0"/>
              <a:t>Employment</a:t>
            </a:r>
          </a:p>
          <a:p>
            <a:pPr>
              <a:lnSpc>
                <a:spcPct val="100000"/>
              </a:lnSpc>
            </a:pPr>
            <a:r>
              <a:rPr lang="en-US" dirty="0"/>
              <a:t>Education</a:t>
            </a:r>
          </a:p>
          <a:p>
            <a:pPr>
              <a:lnSpc>
                <a:spcPct val="100000"/>
              </a:lnSpc>
            </a:pPr>
            <a:r>
              <a:rPr lang="en-US" dirty="0"/>
              <a:t>Other behavioral health issues:</a:t>
            </a:r>
          </a:p>
          <a:p>
            <a:pPr lvl="1">
              <a:lnSpc>
                <a:spcPct val="100000"/>
              </a:lnSpc>
            </a:pPr>
            <a:r>
              <a:rPr lang="en-US" dirty="0"/>
              <a:t>depression, anxiety, substance use, suicide</a:t>
            </a:r>
          </a:p>
          <a:p>
            <a:pPr>
              <a:lnSpc>
                <a:spcPct val="100000"/>
              </a:lnSpc>
            </a:pPr>
            <a:r>
              <a:rPr lang="en-US" dirty="0"/>
              <a:t>Physical Health</a:t>
            </a:r>
          </a:p>
          <a:p>
            <a:pPr marL="0" indent="0">
              <a:lnSpc>
                <a:spcPct val="110000"/>
              </a:lnSpc>
              <a:buNone/>
            </a:pPr>
            <a:endParaRPr lang="en-US" dirty="0"/>
          </a:p>
        </p:txBody>
      </p:sp>
      <p:sp>
        <p:nvSpPr>
          <p:cNvPr id="4" name="Content Placeholder 3"/>
          <p:cNvSpPr>
            <a:spLocks noGrp="1"/>
          </p:cNvSpPr>
          <p:nvPr>
            <p:ph sz="half" idx="2"/>
          </p:nvPr>
        </p:nvSpPr>
        <p:spPr>
          <a:xfrm>
            <a:off x="6172200" y="1690689"/>
            <a:ext cx="5181600" cy="3225696"/>
          </a:xfrm>
        </p:spPr>
        <p:txBody>
          <a:bodyPr>
            <a:normAutofit/>
          </a:bodyPr>
          <a:lstStyle/>
          <a:p>
            <a:pPr>
              <a:lnSpc>
                <a:spcPct val="100000"/>
              </a:lnSpc>
            </a:pPr>
            <a:r>
              <a:rPr lang="en-US" dirty="0"/>
              <a:t>Societal:</a:t>
            </a:r>
          </a:p>
          <a:p>
            <a:pPr lvl="1">
              <a:lnSpc>
                <a:spcPct val="100000"/>
              </a:lnSpc>
            </a:pPr>
            <a:r>
              <a:rPr lang="en-US" sz="2800" dirty="0"/>
              <a:t>Lost productivity</a:t>
            </a:r>
          </a:p>
          <a:p>
            <a:pPr lvl="1">
              <a:lnSpc>
                <a:spcPct val="100000"/>
              </a:lnSpc>
            </a:pPr>
            <a:r>
              <a:rPr lang="en-US" sz="2800" dirty="0"/>
              <a:t>Criminal Justice issues</a:t>
            </a:r>
          </a:p>
          <a:p>
            <a:pPr lvl="1">
              <a:lnSpc>
                <a:spcPct val="100000"/>
              </a:lnSpc>
            </a:pPr>
            <a:r>
              <a:rPr lang="en-US" sz="2800" dirty="0"/>
              <a:t>Emergency Room Care</a:t>
            </a:r>
          </a:p>
          <a:p>
            <a:pPr lvl="1">
              <a:lnSpc>
                <a:spcPct val="100000"/>
              </a:lnSpc>
            </a:pPr>
            <a:r>
              <a:rPr lang="en-US" sz="2800" dirty="0"/>
              <a:t>Long-term care</a:t>
            </a:r>
          </a:p>
        </p:txBody>
      </p:sp>
    </p:spTree>
    <p:custDataLst>
      <p:tags r:id="rId1"/>
    </p:custDataLst>
    <p:extLst>
      <p:ext uri="{BB962C8B-B14F-4D97-AF65-F5344CB8AC3E}">
        <p14:creationId xmlns:p14="http://schemas.microsoft.com/office/powerpoint/2010/main" val="3598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Concepts</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dirty="0"/>
              <a:t>Episode</a:t>
            </a:r>
          </a:p>
          <a:p>
            <a:pPr>
              <a:lnSpc>
                <a:spcPct val="100000"/>
              </a:lnSpc>
            </a:pPr>
            <a:endParaRPr lang="en-US" dirty="0"/>
          </a:p>
          <a:p>
            <a:pPr>
              <a:lnSpc>
                <a:spcPct val="100000"/>
              </a:lnSpc>
            </a:pPr>
            <a:r>
              <a:rPr lang="en-US" dirty="0"/>
              <a:t>Remission</a:t>
            </a:r>
          </a:p>
          <a:p>
            <a:pPr>
              <a:lnSpc>
                <a:spcPct val="100000"/>
              </a:lnSpc>
            </a:pPr>
            <a:endParaRPr lang="en-US" dirty="0"/>
          </a:p>
          <a:p>
            <a:pPr>
              <a:lnSpc>
                <a:spcPct val="100000"/>
              </a:lnSpc>
            </a:pPr>
            <a:r>
              <a:rPr lang="en-US" dirty="0"/>
              <a:t>Recovery</a:t>
            </a:r>
          </a:p>
        </p:txBody>
      </p:sp>
    </p:spTree>
    <p:custDataLst>
      <p:tags r:id="rId1"/>
    </p:custDataLst>
    <p:extLst>
      <p:ext uri="{BB962C8B-B14F-4D97-AF65-F5344CB8AC3E}">
        <p14:creationId xmlns:p14="http://schemas.microsoft.com/office/powerpoint/2010/main" val="926833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Outcomes…</a:t>
            </a:r>
          </a:p>
        </p:txBody>
      </p:sp>
      <p:sp>
        <p:nvSpPr>
          <p:cNvPr id="3" name="Content Placeholder 2"/>
          <p:cNvSpPr>
            <a:spLocks noGrp="1"/>
          </p:cNvSpPr>
          <p:nvPr>
            <p:ph sz="quarter" idx="10"/>
          </p:nvPr>
        </p:nvSpPr>
        <p:spPr>
          <a:xfrm>
            <a:off x="838199" y="1713490"/>
            <a:ext cx="10515601" cy="3647180"/>
          </a:xfrm>
        </p:spPr>
        <p:txBody>
          <a:bodyPr>
            <a:normAutofit fontScale="85000" lnSpcReduction="20000"/>
          </a:bodyPr>
          <a:lstStyle/>
          <a:p>
            <a:pPr>
              <a:lnSpc>
                <a:spcPct val="120000"/>
              </a:lnSpc>
            </a:pPr>
            <a:r>
              <a:rPr lang="en-US" dirty="0"/>
              <a:t>You will hear different data, but the numbers roughly fall into the “law of thirds” or “law of fourths.”</a:t>
            </a:r>
          </a:p>
          <a:p>
            <a:pPr>
              <a:lnSpc>
                <a:spcPct val="120000"/>
              </a:lnSpc>
            </a:pPr>
            <a:r>
              <a:rPr lang="en-US" dirty="0"/>
              <a:t>In other words, of individuals with schizophrenia; over time, 1/3 will do very well, 1/3 will be improved, and 1/3 will require significant assistance</a:t>
            </a:r>
          </a:p>
          <a:p>
            <a:pPr>
              <a:lnSpc>
                <a:spcPct val="120000"/>
              </a:lnSpc>
            </a:pPr>
            <a:r>
              <a:rPr lang="en-US" dirty="0"/>
              <a:t>Some use 1/4 will fully recover, 1/4 will be improved and relatively independent, 1/4 will require robust support, and 1/4 will be unimproved or have died early.</a:t>
            </a:r>
          </a:p>
          <a:p>
            <a:pPr>
              <a:lnSpc>
                <a:spcPct val="120000"/>
              </a:lnSpc>
            </a:pPr>
            <a:r>
              <a:rPr lang="en-US" dirty="0"/>
              <a:t>The goal is obviously to move towards recovery…  HOPE IS HUGE!</a:t>
            </a:r>
          </a:p>
        </p:txBody>
      </p:sp>
    </p:spTree>
    <p:custDataLst>
      <p:tags r:id="rId1"/>
    </p:custDataLst>
    <p:extLst>
      <p:ext uri="{BB962C8B-B14F-4D97-AF65-F5344CB8AC3E}">
        <p14:creationId xmlns:p14="http://schemas.microsoft.com/office/powerpoint/2010/main" val="1775087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Considerations</a:t>
            </a:r>
          </a:p>
        </p:txBody>
      </p:sp>
      <p:sp>
        <p:nvSpPr>
          <p:cNvPr id="3" name="Content Placeholder 2"/>
          <p:cNvSpPr>
            <a:spLocks noGrp="1"/>
          </p:cNvSpPr>
          <p:nvPr>
            <p:ph sz="quarter" idx="10"/>
          </p:nvPr>
        </p:nvSpPr>
        <p:spPr>
          <a:xfrm>
            <a:off x="838199" y="1713490"/>
            <a:ext cx="10515601" cy="3647180"/>
          </a:xfrm>
        </p:spPr>
        <p:txBody>
          <a:bodyPr>
            <a:normAutofit fontScale="77500" lnSpcReduction="20000"/>
          </a:bodyPr>
          <a:lstStyle/>
          <a:p>
            <a:pPr>
              <a:lnSpc>
                <a:spcPct val="120000"/>
              </a:lnSpc>
            </a:pPr>
            <a:r>
              <a:rPr lang="en-US" dirty="0"/>
              <a:t>While some consider schizophrenia to be a progressive brain disease, it is important to recognize that there is not “one schizophrenia.”  </a:t>
            </a:r>
          </a:p>
          <a:p>
            <a:pPr>
              <a:lnSpc>
                <a:spcPct val="120000"/>
              </a:lnSpc>
            </a:pPr>
            <a:r>
              <a:rPr lang="en-US" dirty="0"/>
              <a:t>Brain changes do not necessarily correlate with changes in function.</a:t>
            </a:r>
          </a:p>
          <a:p>
            <a:pPr>
              <a:lnSpc>
                <a:spcPct val="120000"/>
              </a:lnSpc>
            </a:pPr>
            <a:r>
              <a:rPr lang="en-US" dirty="0"/>
              <a:t>There is work being done via neuroimaging, biological markers, etc… on predicting onset of symptoms, predicting outcome of illness.  </a:t>
            </a:r>
          </a:p>
          <a:p>
            <a:pPr>
              <a:lnSpc>
                <a:spcPct val="120000"/>
              </a:lnSpc>
            </a:pPr>
            <a:r>
              <a:rPr lang="en-US" dirty="0"/>
              <a:t>Literally hundreds of genes have been tested looking for causes of schizophrenia</a:t>
            </a:r>
          </a:p>
          <a:p>
            <a:pPr>
              <a:lnSpc>
                <a:spcPct val="120000"/>
              </a:lnSpc>
            </a:pPr>
            <a:r>
              <a:rPr lang="en-US" dirty="0"/>
              <a:t>An individual with an identical twin with schizophrenia has roughly a 50% chance of also developing schizophrenia.  A fraternal twin, 15%</a:t>
            </a:r>
          </a:p>
          <a:p>
            <a:pPr marL="0" indent="0">
              <a:buNone/>
            </a:pPr>
            <a:endParaRPr lang="en-US" dirty="0"/>
          </a:p>
        </p:txBody>
      </p:sp>
    </p:spTree>
    <p:custDataLst>
      <p:tags r:id="rId1"/>
    </p:custDataLst>
    <p:extLst>
      <p:ext uri="{BB962C8B-B14F-4D97-AF65-F5344CB8AC3E}">
        <p14:creationId xmlns:p14="http://schemas.microsoft.com/office/powerpoint/2010/main" val="231591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 Episode Psychosis Programs</a:t>
            </a:r>
          </a:p>
        </p:txBody>
      </p:sp>
      <p:sp>
        <p:nvSpPr>
          <p:cNvPr id="3" name="Content Placeholder 2"/>
          <p:cNvSpPr>
            <a:spLocks noGrp="1"/>
          </p:cNvSpPr>
          <p:nvPr>
            <p:ph sz="quarter" idx="10"/>
          </p:nvPr>
        </p:nvSpPr>
        <p:spPr>
          <a:xfrm>
            <a:off x="838199" y="1713490"/>
            <a:ext cx="10515601" cy="3647180"/>
          </a:xfrm>
        </p:spPr>
        <p:txBody>
          <a:bodyPr>
            <a:normAutofit fontScale="77500" lnSpcReduction="20000"/>
          </a:bodyPr>
          <a:lstStyle/>
          <a:p>
            <a:pPr>
              <a:lnSpc>
                <a:spcPct val="120000"/>
              </a:lnSpc>
            </a:pPr>
            <a:r>
              <a:rPr lang="en-US" dirty="0"/>
              <a:t>Many countries around the world have developed “First Episode Psychosis Programs.”</a:t>
            </a:r>
          </a:p>
          <a:p>
            <a:pPr>
              <a:lnSpc>
                <a:spcPct val="120000"/>
              </a:lnSpc>
            </a:pPr>
            <a:r>
              <a:rPr lang="en-US" dirty="0"/>
              <a:t>The reason:  “Treatment as usual” (medication with limited other resources) did not have the outcome that coordinated specialty care had regarding symptom management and functionality.</a:t>
            </a:r>
          </a:p>
          <a:p>
            <a:pPr>
              <a:lnSpc>
                <a:spcPct val="120000"/>
              </a:lnSpc>
            </a:pPr>
            <a:r>
              <a:rPr lang="en-US" dirty="0"/>
              <a:t>In the U.S., the “Consolidated Appropriations Act, 2014,” provided funds to the Substance Abuse and Mental Health Services Administration (SAMHSA) to support such programs.</a:t>
            </a:r>
          </a:p>
          <a:p>
            <a:pPr>
              <a:lnSpc>
                <a:spcPct val="120000"/>
              </a:lnSpc>
            </a:pPr>
            <a:r>
              <a:rPr lang="en-US" dirty="0"/>
              <a:t>A 5% set-aside to the Mental Health Block grant program was provided.</a:t>
            </a:r>
          </a:p>
        </p:txBody>
      </p:sp>
    </p:spTree>
    <p:custDataLst>
      <p:tags r:id="rId1"/>
    </p:custDataLst>
    <p:extLst>
      <p:ext uri="{BB962C8B-B14F-4D97-AF65-F5344CB8AC3E}">
        <p14:creationId xmlns:p14="http://schemas.microsoft.com/office/powerpoint/2010/main" val="2107091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 Episode Psychosis</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dirty="0"/>
              <a:t>Essentially, the first time someone experiences a psychotic episode.</a:t>
            </a:r>
          </a:p>
          <a:p>
            <a:pPr marL="0" indent="0">
              <a:lnSpc>
                <a:spcPct val="100000"/>
              </a:lnSpc>
              <a:buNone/>
            </a:pPr>
            <a:endParaRPr lang="en-US" dirty="0"/>
          </a:p>
          <a:p>
            <a:pPr>
              <a:lnSpc>
                <a:spcPct val="100000"/>
              </a:lnSpc>
            </a:pPr>
            <a:r>
              <a:rPr lang="en-US" dirty="0"/>
              <a:t>However, designating “first” implies that there are more to follow (not always the case)</a:t>
            </a:r>
          </a:p>
          <a:p>
            <a:endParaRPr lang="en-US" dirty="0"/>
          </a:p>
        </p:txBody>
      </p:sp>
    </p:spTree>
    <p:custDataLst>
      <p:tags r:id="rId1"/>
    </p:custDataLst>
    <p:extLst>
      <p:ext uri="{BB962C8B-B14F-4D97-AF65-F5344CB8AC3E}">
        <p14:creationId xmlns:p14="http://schemas.microsoft.com/office/powerpoint/2010/main" val="84005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Notification</a:t>
            </a:r>
          </a:p>
        </p:txBody>
      </p:sp>
      <p:sp>
        <p:nvSpPr>
          <p:cNvPr id="3" name="Content Placeholder 2"/>
          <p:cNvSpPr>
            <a:spLocks noGrp="1"/>
          </p:cNvSpPr>
          <p:nvPr>
            <p:ph sz="quarter" idx="10"/>
          </p:nvPr>
        </p:nvSpPr>
        <p:spPr>
          <a:xfrm>
            <a:off x="838199" y="1416034"/>
            <a:ext cx="10515601" cy="4389855"/>
          </a:xfrm>
        </p:spPr>
        <p:txBody>
          <a:bodyPr>
            <a:normAutofit fontScale="62500" lnSpcReduction="20000"/>
          </a:bodyPr>
          <a:lstStyle/>
          <a:p>
            <a:pPr marL="0" indent="0">
              <a:lnSpc>
                <a:spcPct val="120000"/>
              </a:lnSpc>
              <a:buNone/>
            </a:pPr>
            <a:r>
              <a:rPr lang="en-US" dirty="0"/>
              <a:t>This presentation was prepared for the Mountain Plains Mental Health Technology Transfer Center (TTC) Network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Mental Health Technology Transfer Center. For more information on obtaining copies of this publication, call 701-777-6367.</a:t>
            </a:r>
          </a:p>
          <a:p>
            <a:pPr marL="0" indent="0">
              <a:lnSpc>
                <a:spcPct val="120000"/>
              </a:lnSpc>
              <a:buNone/>
            </a:pPr>
            <a:r>
              <a:rPr lang="en-US" dirty="0"/>
              <a:t>At the time of this publication, </a:t>
            </a:r>
            <a:r>
              <a:rPr lang="en-US" dirty="0" err="1"/>
              <a:t>Elinore</a:t>
            </a:r>
            <a:r>
              <a:rPr lang="en-US" dirty="0"/>
              <a:t> F. </a:t>
            </a:r>
            <a:r>
              <a:rPr lang="en-US" dirty="0" err="1"/>
              <a:t>McCance</a:t>
            </a:r>
            <a:r>
              <a:rPr lang="en-US" dirty="0"/>
              <a:t>-Katz, served as SAMHSA Assistant Secretary. </a:t>
            </a:r>
          </a:p>
          <a:p>
            <a:pPr marL="0" indent="0">
              <a:lnSpc>
                <a:spcPct val="120000"/>
              </a:lnSpc>
              <a:buNone/>
            </a:pPr>
            <a:r>
              <a:rPr lang="en-US" dirty="0"/>
              <a:t>The opinions expressed herein are the views of  Dr. Andrew J. McLean, MD, MPH, and do not reflect the official position of the Department of Health and Human Services (DHHS), SAMHSA. No official support or endorsement of DHHS, SAMHSA, for the opinions described in this document is intended or should be inferred.</a:t>
            </a:r>
          </a:p>
        </p:txBody>
      </p:sp>
    </p:spTree>
    <p:custDataLst>
      <p:tags r:id="rId1"/>
    </p:custDataLst>
    <p:extLst>
      <p:ext uri="{BB962C8B-B14F-4D97-AF65-F5344CB8AC3E}">
        <p14:creationId xmlns:p14="http://schemas.microsoft.com/office/powerpoint/2010/main" val="2296783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Why Early Identification and Intervention?  In doing so,</a:t>
            </a:r>
          </a:p>
        </p:txBody>
      </p:sp>
      <p:sp>
        <p:nvSpPr>
          <p:cNvPr id="3" name="Content Placeholder 2"/>
          <p:cNvSpPr>
            <a:spLocks noGrp="1"/>
          </p:cNvSpPr>
          <p:nvPr>
            <p:ph sz="half" idx="1"/>
          </p:nvPr>
        </p:nvSpPr>
        <p:spPr>
          <a:xfrm>
            <a:off x="838200" y="1690689"/>
            <a:ext cx="5334000" cy="3225696"/>
          </a:xfrm>
        </p:spPr>
        <p:txBody>
          <a:bodyPr>
            <a:noAutofit/>
          </a:bodyPr>
          <a:lstStyle/>
          <a:p>
            <a:pPr>
              <a:lnSpc>
                <a:spcPct val="100000"/>
              </a:lnSpc>
            </a:pPr>
            <a:r>
              <a:rPr lang="en-US" dirty="0"/>
              <a:t>The Following Goes Up</a:t>
            </a:r>
          </a:p>
          <a:p>
            <a:pPr lvl="1">
              <a:lnSpc>
                <a:spcPct val="100000"/>
              </a:lnSpc>
            </a:pPr>
            <a:r>
              <a:rPr lang="en-US" dirty="0"/>
              <a:t>Prognosis</a:t>
            </a:r>
          </a:p>
          <a:p>
            <a:pPr lvl="1">
              <a:lnSpc>
                <a:spcPct val="100000"/>
              </a:lnSpc>
            </a:pPr>
            <a:r>
              <a:rPr lang="en-US" dirty="0"/>
              <a:t>Treatment adherence</a:t>
            </a:r>
          </a:p>
          <a:p>
            <a:pPr lvl="1">
              <a:lnSpc>
                <a:spcPct val="100000"/>
              </a:lnSpc>
            </a:pPr>
            <a:r>
              <a:rPr lang="en-US" dirty="0"/>
              <a:t>School/work attendance</a:t>
            </a:r>
          </a:p>
          <a:p>
            <a:pPr lvl="1">
              <a:lnSpc>
                <a:spcPct val="100000"/>
              </a:lnSpc>
            </a:pPr>
            <a:r>
              <a:rPr lang="en-US" dirty="0"/>
              <a:t>Social Supports</a:t>
            </a:r>
          </a:p>
          <a:p>
            <a:pPr marL="0" indent="0">
              <a:lnSpc>
                <a:spcPct val="110000"/>
              </a:lnSpc>
              <a:buNone/>
            </a:pPr>
            <a:endParaRPr lang="en-US" dirty="0"/>
          </a:p>
        </p:txBody>
      </p:sp>
      <p:sp>
        <p:nvSpPr>
          <p:cNvPr id="4" name="Content Placeholder 3"/>
          <p:cNvSpPr>
            <a:spLocks noGrp="1"/>
          </p:cNvSpPr>
          <p:nvPr>
            <p:ph sz="half" idx="2"/>
          </p:nvPr>
        </p:nvSpPr>
        <p:spPr>
          <a:xfrm>
            <a:off x="6172200" y="1690688"/>
            <a:ext cx="5181600" cy="3225696"/>
          </a:xfrm>
        </p:spPr>
        <p:txBody>
          <a:bodyPr>
            <a:normAutofit/>
          </a:bodyPr>
          <a:lstStyle/>
          <a:p>
            <a:pPr>
              <a:lnSpc>
                <a:spcPct val="100000"/>
              </a:lnSpc>
            </a:pPr>
            <a:r>
              <a:rPr lang="en-US" sz="2800" dirty="0"/>
              <a:t>The Following Goes Down</a:t>
            </a:r>
          </a:p>
          <a:p>
            <a:pPr lvl="1">
              <a:lnSpc>
                <a:spcPct val="100000"/>
              </a:lnSpc>
            </a:pPr>
            <a:r>
              <a:rPr lang="en-US" dirty="0"/>
              <a:t>Family disruption</a:t>
            </a:r>
          </a:p>
          <a:p>
            <a:pPr lvl="1">
              <a:lnSpc>
                <a:spcPct val="100000"/>
              </a:lnSpc>
            </a:pPr>
            <a:r>
              <a:rPr lang="en-US" dirty="0"/>
              <a:t>Hospitalization need</a:t>
            </a:r>
          </a:p>
          <a:p>
            <a:pPr lvl="1">
              <a:lnSpc>
                <a:spcPct val="100000"/>
              </a:lnSpc>
            </a:pPr>
            <a:r>
              <a:rPr lang="en-US" dirty="0"/>
              <a:t>Suicide risk</a:t>
            </a:r>
          </a:p>
          <a:p>
            <a:pPr lvl="1">
              <a:lnSpc>
                <a:spcPct val="100000"/>
              </a:lnSpc>
            </a:pPr>
            <a:r>
              <a:rPr lang="en-US" dirty="0"/>
              <a:t>Symptom relapse</a:t>
            </a:r>
          </a:p>
          <a:p>
            <a:pPr marL="0" indent="0">
              <a:buNone/>
            </a:pPr>
            <a:endParaRPr lang="en-US" sz="2800" dirty="0"/>
          </a:p>
        </p:txBody>
      </p:sp>
    </p:spTree>
    <p:custDataLst>
      <p:tags r:id="rId1"/>
    </p:custDataLst>
    <p:extLst>
      <p:ext uri="{BB962C8B-B14F-4D97-AF65-F5344CB8AC3E}">
        <p14:creationId xmlns:p14="http://schemas.microsoft.com/office/powerpoint/2010/main" val="1247083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 Episode Psychosis</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dirty="0"/>
              <a:t>Positive Predictive Factors include:</a:t>
            </a:r>
          </a:p>
          <a:p>
            <a:pPr lvl="1">
              <a:lnSpc>
                <a:spcPct val="100000"/>
              </a:lnSpc>
            </a:pPr>
            <a:r>
              <a:rPr lang="en-US" dirty="0"/>
              <a:t>Good pre-illness functioning</a:t>
            </a:r>
          </a:p>
          <a:p>
            <a:pPr lvl="1">
              <a:lnSpc>
                <a:spcPct val="100000"/>
              </a:lnSpc>
            </a:pPr>
            <a:r>
              <a:rPr lang="en-US" dirty="0"/>
              <a:t>More abrupt (vs. insidious) onset</a:t>
            </a:r>
          </a:p>
          <a:p>
            <a:pPr lvl="1">
              <a:lnSpc>
                <a:spcPct val="100000"/>
              </a:lnSpc>
            </a:pPr>
            <a:r>
              <a:rPr lang="en-US" dirty="0"/>
              <a:t>Older age  (most first episodes occur between 15-25 years of age)</a:t>
            </a:r>
          </a:p>
          <a:p>
            <a:pPr lvl="1">
              <a:lnSpc>
                <a:spcPct val="100000"/>
              </a:lnSpc>
            </a:pPr>
            <a:r>
              <a:rPr lang="en-US" dirty="0"/>
              <a:t>Positive vs. negative symptoms (will discuss)</a:t>
            </a:r>
          </a:p>
          <a:p>
            <a:pPr lvl="1">
              <a:lnSpc>
                <a:spcPct val="100000"/>
              </a:lnSpc>
            </a:pPr>
            <a:r>
              <a:rPr lang="en-US" dirty="0"/>
              <a:t>Presence of mood symptoms</a:t>
            </a:r>
          </a:p>
        </p:txBody>
      </p:sp>
    </p:spTree>
    <p:custDataLst>
      <p:tags r:id="rId1"/>
    </p:custDataLst>
    <p:extLst>
      <p:ext uri="{BB962C8B-B14F-4D97-AF65-F5344CB8AC3E}">
        <p14:creationId xmlns:p14="http://schemas.microsoft.com/office/powerpoint/2010/main" val="2954055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Duration of Untreated Psychosis (DUP) </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dirty="0"/>
              <a:t>Positive Predictive Factors, continued…</a:t>
            </a:r>
          </a:p>
          <a:p>
            <a:pPr>
              <a:lnSpc>
                <a:spcPct val="100000"/>
              </a:lnSpc>
            </a:pPr>
            <a:endParaRPr lang="en-US" dirty="0"/>
          </a:p>
          <a:p>
            <a:pPr>
              <a:lnSpc>
                <a:spcPct val="100000"/>
              </a:lnSpc>
            </a:pPr>
            <a:r>
              <a:rPr lang="en-US" dirty="0"/>
              <a:t>Early identification and treatment (reduction in duration of untreated psychosis-DUP) improves outcomes</a:t>
            </a:r>
          </a:p>
          <a:p>
            <a:pPr marL="0" indent="0">
              <a:buNone/>
            </a:pPr>
            <a:endParaRPr lang="en-US" dirty="0"/>
          </a:p>
        </p:txBody>
      </p:sp>
    </p:spTree>
    <p:custDataLst>
      <p:tags r:id="rId1"/>
    </p:custDataLst>
    <p:extLst>
      <p:ext uri="{BB962C8B-B14F-4D97-AF65-F5344CB8AC3E}">
        <p14:creationId xmlns:p14="http://schemas.microsoft.com/office/powerpoint/2010/main" val="3203365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Phases</a:t>
            </a:r>
          </a:p>
        </p:txBody>
      </p:sp>
      <p:sp>
        <p:nvSpPr>
          <p:cNvPr id="3" name="Content Placeholder 2"/>
          <p:cNvSpPr>
            <a:spLocks noGrp="1"/>
          </p:cNvSpPr>
          <p:nvPr>
            <p:ph sz="quarter" idx="10"/>
          </p:nvPr>
        </p:nvSpPr>
        <p:spPr>
          <a:xfrm>
            <a:off x="838199" y="1713490"/>
            <a:ext cx="10515601" cy="3647180"/>
          </a:xfrm>
        </p:spPr>
        <p:txBody>
          <a:bodyPr>
            <a:normAutofit fontScale="92500" lnSpcReduction="20000"/>
          </a:bodyPr>
          <a:lstStyle/>
          <a:p>
            <a:pPr>
              <a:lnSpc>
                <a:spcPct val="120000"/>
              </a:lnSpc>
            </a:pPr>
            <a:r>
              <a:rPr lang="en-US" dirty="0"/>
              <a:t>In episodes where symptoms are likely to continue to some extent, we see the following phases:</a:t>
            </a:r>
          </a:p>
          <a:p>
            <a:pPr lvl="1">
              <a:lnSpc>
                <a:spcPct val="120000"/>
              </a:lnSpc>
            </a:pPr>
            <a:r>
              <a:rPr lang="en-US" dirty="0"/>
              <a:t>Prodromal</a:t>
            </a:r>
          </a:p>
          <a:p>
            <a:pPr lvl="1">
              <a:lnSpc>
                <a:spcPct val="120000"/>
              </a:lnSpc>
            </a:pPr>
            <a:r>
              <a:rPr lang="en-US" dirty="0"/>
              <a:t>Acute</a:t>
            </a:r>
          </a:p>
          <a:p>
            <a:pPr lvl="1">
              <a:lnSpc>
                <a:spcPct val="120000"/>
              </a:lnSpc>
            </a:pPr>
            <a:r>
              <a:rPr lang="en-US" dirty="0"/>
              <a:t>Recovery</a:t>
            </a:r>
          </a:p>
          <a:p>
            <a:pPr>
              <a:lnSpc>
                <a:spcPct val="120000"/>
              </a:lnSpc>
            </a:pPr>
            <a:endParaRPr lang="en-US" dirty="0"/>
          </a:p>
          <a:p>
            <a:pPr marL="0" indent="0">
              <a:lnSpc>
                <a:spcPct val="120000"/>
              </a:lnSpc>
              <a:buNone/>
            </a:pPr>
            <a:r>
              <a:rPr lang="en-US" dirty="0"/>
              <a:t>(If abrupt onset, and brief occurrence, there will only be an acute and recovery phase)</a:t>
            </a:r>
          </a:p>
          <a:p>
            <a:pPr marL="0" indent="0">
              <a:buNone/>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2309397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Again,</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dirty="0"/>
              <a:t>The research looks at large numbers of individuals. There can be significant variability in outcomes between individuals.</a:t>
            </a:r>
          </a:p>
          <a:p>
            <a:pPr>
              <a:lnSpc>
                <a:spcPct val="100000"/>
              </a:lnSpc>
            </a:pPr>
            <a:endParaRPr lang="en-US" dirty="0"/>
          </a:p>
          <a:p>
            <a:pPr>
              <a:lnSpc>
                <a:spcPct val="100000"/>
              </a:lnSpc>
            </a:pPr>
            <a:r>
              <a:rPr lang="en-US" dirty="0"/>
              <a:t>There is ongoing research regarding what particular symptoms are impacted by longer or shorter durations of untreated psychosis, as well as what interventions are most useful.</a:t>
            </a:r>
          </a:p>
          <a:p>
            <a:pPr marL="0" indent="0">
              <a:buNone/>
            </a:pPr>
            <a:endParaRPr lang="en-US" dirty="0"/>
          </a:p>
        </p:txBody>
      </p:sp>
    </p:spTree>
    <p:custDataLst>
      <p:tags r:id="rId1"/>
    </p:custDataLst>
    <p:extLst>
      <p:ext uri="{BB962C8B-B14F-4D97-AF65-F5344CB8AC3E}">
        <p14:creationId xmlns:p14="http://schemas.microsoft.com/office/powerpoint/2010/main" val="3113736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Terms</a:t>
            </a:r>
          </a:p>
        </p:txBody>
      </p:sp>
      <p:sp>
        <p:nvSpPr>
          <p:cNvPr id="3" name="Content Placeholder 2"/>
          <p:cNvSpPr>
            <a:spLocks noGrp="1"/>
          </p:cNvSpPr>
          <p:nvPr>
            <p:ph sz="half" idx="1"/>
          </p:nvPr>
        </p:nvSpPr>
        <p:spPr>
          <a:xfrm>
            <a:off x="838200" y="1690689"/>
            <a:ext cx="5334000" cy="3225696"/>
          </a:xfrm>
        </p:spPr>
        <p:txBody>
          <a:bodyPr>
            <a:noAutofit/>
          </a:bodyPr>
          <a:lstStyle/>
          <a:p>
            <a:pPr>
              <a:lnSpc>
                <a:spcPct val="100000"/>
              </a:lnSpc>
            </a:pPr>
            <a:r>
              <a:rPr lang="en-US" dirty="0"/>
              <a:t>Positive Symptoms</a:t>
            </a:r>
          </a:p>
          <a:p>
            <a:pPr lvl="1">
              <a:lnSpc>
                <a:spcPct val="100000"/>
              </a:lnSpc>
            </a:pPr>
            <a:r>
              <a:rPr lang="en-US" dirty="0"/>
              <a:t>Symptoms that are present that you don’t want-primarily the ones we always think of with schizophrenia:</a:t>
            </a:r>
          </a:p>
          <a:p>
            <a:pPr marL="457200" lvl="1" indent="0">
              <a:lnSpc>
                <a:spcPct val="100000"/>
              </a:lnSpc>
              <a:buNone/>
            </a:pPr>
            <a:endParaRPr lang="en-US" dirty="0"/>
          </a:p>
          <a:p>
            <a:pPr lvl="1">
              <a:lnSpc>
                <a:spcPct val="100000"/>
              </a:lnSpc>
            </a:pPr>
            <a:r>
              <a:rPr lang="en-US" dirty="0"/>
              <a:t>Hallucinations, Delusions, Disorganized Speech…</a:t>
            </a:r>
          </a:p>
          <a:p>
            <a:pPr marL="0" indent="0">
              <a:lnSpc>
                <a:spcPct val="110000"/>
              </a:lnSpc>
              <a:buNone/>
            </a:pPr>
            <a:endParaRPr lang="en-US" dirty="0"/>
          </a:p>
        </p:txBody>
      </p:sp>
      <p:sp>
        <p:nvSpPr>
          <p:cNvPr id="4" name="Content Placeholder 3"/>
          <p:cNvSpPr>
            <a:spLocks noGrp="1"/>
          </p:cNvSpPr>
          <p:nvPr>
            <p:ph sz="half" idx="2"/>
          </p:nvPr>
        </p:nvSpPr>
        <p:spPr>
          <a:xfrm>
            <a:off x="6172200" y="1690688"/>
            <a:ext cx="5181600" cy="3225696"/>
          </a:xfrm>
        </p:spPr>
        <p:txBody>
          <a:bodyPr>
            <a:normAutofit/>
          </a:bodyPr>
          <a:lstStyle/>
          <a:p>
            <a:pPr>
              <a:lnSpc>
                <a:spcPct val="100000"/>
              </a:lnSpc>
            </a:pPr>
            <a:r>
              <a:rPr lang="en-US" sz="2800" dirty="0"/>
              <a:t>Negative Symptoms</a:t>
            </a:r>
          </a:p>
          <a:p>
            <a:pPr lvl="1">
              <a:lnSpc>
                <a:spcPct val="100000"/>
              </a:lnSpc>
            </a:pPr>
            <a:r>
              <a:rPr lang="en-US" dirty="0"/>
              <a:t>Something is missing…</a:t>
            </a:r>
          </a:p>
          <a:p>
            <a:pPr lvl="1">
              <a:lnSpc>
                <a:spcPct val="100000"/>
              </a:lnSpc>
            </a:pPr>
            <a:endParaRPr lang="en-US" dirty="0"/>
          </a:p>
          <a:p>
            <a:pPr lvl="1">
              <a:lnSpc>
                <a:spcPct val="100000"/>
              </a:lnSpc>
            </a:pPr>
            <a:r>
              <a:rPr lang="en-US" dirty="0"/>
              <a:t>Volition, emotional expression, etc…</a:t>
            </a:r>
          </a:p>
        </p:txBody>
      </p:sp>
    </p:spTree>
    <p:custDataLst>
      <p:tags r:id="rId1"/>
    </p:custDataLst>
    <p:extLst>
      <p:ext uri="{BB962C8B-B14F-4D97-AF65-F5344CB8AC3E}">
        <p14:creationId xmlns:p14="http://schemas.microsoft.com/office/powerpoint/2010/main" val="2238179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Prodromal Phase (reminder)</a:t>
            </a:r>
          </a:p>
        </p:txBody>
      </p:sp>
      <p:sp>
        <p:nvSpPr>
          <p:cNvPr id="3" name="Content Placeholder 2"/>
          <p:cNvSpPr>
            <a:spLocks noGrp="1"/>
          </p:cNvSpPr>
          <p:nvPr>
            <p:ph sz="quarter" idx="10"/>
          </p:nvPr>
        </p:nvSpPr>
        <p:spPr>
          <a:xfrm>
            <a:off x="838199" y="1713490"/>
            <a:ext cx="10515601" cy="3647180"/>
          </a:xfrm>
        </p:spPr>
        <p:txBody>
          <a:bodyPr>
            <a:normAutofit fontScale="92500" lnSpcReduction="20000"/>
          </a:bodyPr>
          <a:lstStyle/>
          <a:p>
            <a:pPr>
              <a:lnSpc>
                <a:spcPct val="110000"/>
              </a:lnSpc>
            </a:pPr>
            <a:r>
              <a:rPr lang="en-US" dirty="0"/>
              <a:t>Often subtle, often identified in hindsight after acute episode</a:t>
            </a:r>
          </a:p>
          <a:p>
            <a:pPr>
              <a:lnSpc>
                <a:spcPct val="110000"/>
              </a:lnSpc>
            </a:pPr>
            <a:r>
              <a:rPr lang="en-US" dirty="0"/>
              <a:t>Can last months to years, and might include:</a:t>
            </a:r>
          </a:p>
          <a:p>
            <a:pPr lvl="1">
              <a:lnSpc>
                <a:spcPct val="110000"/>
              </a:lnSpc>
            </a:pPr>
            <a:r>
              <a:rPr lang="en-US" dirty="0"/>
              <a:t>Social withdrawal</a:t>
            </a:r>
          </a:p>
          <a:p>
            <a:pPr lvl="1">
              <a:lnSpc>
                <a:spcPct val="110000"/>
              </a:lnSpc>
            </a:pPr>
            <a:r>
              <a:rPr lang="en-US" dirty="0"/>
              <a:t>Difficulty with concentration</a:t>
            </a:r>
          </a:p>
          <a:p>
            <a:pPr lvl="1">
              <a:lnSpc>
                <a:spcPct val="110000"/>
              </a:lnSpc>
            </a:pPr>
            <a:r>
              <a:rPr lang="en-US" dirty="0"/>
              <a:t>Sleep disturbance</a:t>
            </a:r>
          </a:p>
          <a:p>
            <a:pPr lvl="1">
              <a:lnSpc>
                <a:spcPct val="110000"/>
              </a:lnSpc>
            </a:pPr>
            <a:r>
              <a:rPr lang="en-US" dirty="0"/>
              <a:t>Odd beliefs/behavior</a:t>
            </a:r>
          </a:p>
          <a:p>
            <a:pPr lvl="1">
              <a:lnSpc>
                <a:spcPct val="110000"/>
              </a:lnSpc>
            </a:pPr>
            <a:r>
              <a:rPr lang="en-US" dirty="0"/>
              <a:t>Mood changes</a:t>
            </a:r>
          </a:p>
          <a:p>
            <a:pPr lvl="1">
              <a:lnSpc>
                <a:spcPct val="110000"/>
              </a:lnSpc>
            </a:pPr>
            <a:r>
              <a:rPr lang="en-US" dirty="0"/>
              <a:t>Anxiety</a:t>
            </a:r>
          </a:p>
          <a:p>
            <a:pPr lvl="1">
              <a:lnSpc>
                <a:spcPct val="110000"/>
              </a:lnSpc>
            </a:pPr>
            <a:r>
              <a:rPr lang="en-US" dirty="0"/>
              <a:t>Deterioration in functioning</a:t>
            </a:r>
          </a:p>
          <a:p>
            <a:pPr marL="0" indent="0">
              <a:buNone/>
            </a:pPr>
            <a:endParaRPr lang="en-US" dirty="0"/>
          </a:p>
        </p:txBody>
      </p:sp>
    </p:spTree>
    <p:custDataLst>
      <p:tags r:id="rId1"/>
    </p:custDataLst>
    <p:extLst>
      <p:ext uri="{BB962C8B-B14F-4D97-AF65-F5344CB8AC3E}">
        <p14:creationId xmlns:p14="http://schemas.microsoft.com/office/powerpoint/2010/main" val="1250356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Acute Phase (reminder)</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dirty="0"/>
              <a:t>Essentially, onset of overt symptoms, (most commonly the “positive symptoms.”)</a:t>
            </a:r>
          </a:p>
          <a:p>
            <a:pPr marL="0" indent="0">
              <a:lnSpc>
                <a:spcPct val="100000"/>
              </a:lnSpc>
              <a:buNone/>
            </a:pPr>
            <a:endParaRPr lang="en-US" dirty="0"/>
          </a:p>
        </p:txBody>
      </p:sp>
    </p:spTree>
    <p:custDataLst>
      <p:tags r:id="rId1"/>
    </p:custDataLst>
    <p:extLst>
      <p:ext uri="{BB962C8B-B14F-4D97-AF65-F5344CB8AC3E}">
        <p14:creationId xmlns:p14="http://schemas.microsoft.com/office/powerpoint/2010/main" val="3136539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Symptoms and Cognitive Difficulties</a:t>
            </a:r>
          </a:p>
        </p:txBody>
      </p:sp>
      <p:sp>
        <p:nvSpPr>
          <p:cNvPr id="3" name="Content Placeholder 2"/>
          <p:cNvSpPr>
            <a:spLocks noGrp="1"/>
          </p:cNvSpPr>
          <p:nvPr>
            <p:ph sz="quarter" idx="10"/>
          </p:nvPr>
        </p:nvSpPr>
        <p:spPr>
          <a:xfrm>
            <a:off x="838199" y="1713490"/>
            <a:ext cx="10515601" cy="3647180"/>
          </a:xfrm>
        </p:spPr>
        <p:txBody>
          <a:bodyPr>
            <a:normAutofit lnSpcReduction="10000"/>
          </a:bodyPr>
          <a:lstStyle/>
          <a:p>
            <a:pPr>
              <a:lnSpc>
                <a:spcPct val="100000"/>
              </a:lnSpc>
            </a:pPr>
            <a:r>
              <a:rPr lang="en-US" dirty="0"/>
              <a:t>Positive Symptoms </a:t>
            </a:r>
          </a:p>
          <a:p>
            <a:pPr lvl="1">
              <a:lnSpc>
                <a:spcPct val="100000"/>
              </a:lnSpc>
            </a:pPr>
            <a:r>
              <a:rPr lang="en-US" dirty="0"/>
              <a:t>Hallucinations, Delusions, Disorganized Speech, Catatonia </a:t>
            </a:r>
          </a:p>
          <a:p>
            <a:pPr>
              <a:lnSpc>
                <a:spcPct val="100000"/>
              </a:lnSpc>
            </a:pPr>
            <a:r>
              <a:rPr lang="en-US" dirty="0"/>
              <a:t>Affective Symptoms </a:t>
            </a:r>
          </a:p>
          <a:p>
            <a:pPr lvl="1">
              <a:lnSpc>
                <a:spcPct val="100000"/>
              </a:lnSpc>
            </a:pPr>
            <a:r>
              <a:rPr lang="en-US" dirty="0"/>
              <a:t>Mood, Aggression</a:t>
            </a:r>
          </a:p>
          <a:p>
            <a:pPr>
              <a:lnSpc>
                <a:spcPct val="100000"/>
              </a:lnSpc>
            </a:pPr>
            <a:r>
              <a:rPr lang="en-US" dirty="0"/>
              <a:t>Negative Symptoms</a:t>
            </a:r>
          </a:p>
          <a:p>
            <a:pPr lvl="1">
              <a:lnSpc>
                <a:spcPct val="100000"/>
              </a:lnSpc>
            </a:pPr>
            <a:r>
              <a:rPr lang="en-US" dirty="0"/>
              <a:t>Blunting, </a:t>
            </a:r>
            <a:r>
              <a:rPr lang="en-US" dirty="0" err="1"/>
              <a:t>Amotivation</a:t>
            </a:r>
            <a:r>
              <a:rPr lang="en-US" dirty="0"/>
              <a:t>, Social Isolation, Poverty of Speech </a:t>
            </a:r>
          </a:p>
          <a:p>
            <a:pPr>
              <a:lnSpc>
                <a:spcPct val="100000"/>
              </a:lnSpc>
            </a:pPr>
            <a:r>
              <a:rPr lang="en-US" dirty="0"/>
              <a:t>Cognitive Difficulties </a:t>
            </a:r>
          </a:p>
          <a:p>
            <a:pPr lvl="1">
              <a:lnSpc>
                <a:spcPct val="100000"/>
              </a:lnSpc>
            </a:pPr>
            <a:r>
              <a:rPr lang="en-US" dirty="0"/>
              <a:t>Executive Functions, Attention, Memory</a:t>
            </a:r>
          </a:p>
        </p:txBody>
      </p:sp>
    </p:spTree>
    <p:custDataLst>
      <p:tags r:id="rId1"/>
    </p:custDataLst>
    <p:extLst>
      <p:ext uri="{BB962C8B-B14F-4D97-AF65-F5344CB8AC3E}">
        <p14:creationId xmlns:p14="http://schemas.microsoft.com/office/powerpoint/2010/main" val="970182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Another way of looking at symptoms</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dirty="0"/>
              <a:t>Experiencing</a:t>
            </a:r>
          </a:p>
          <a:p>
            <a:pPr>
              <a:lnSpc>
                <a:spcPct val="100000"/>
              </a:lnSpc>
            </a:pPr>
            <a:endParaRPr lang="en-US" dirty="0"/>
          </a:p>
          <a:p>
            <a:pPr>
              <a:lnSpc>
                <a:spcPct val="100000"/>
              </a:lnSpc>
            </a:pPr>
            <a:r>
              <a:rPr lang="en-US" dirty="0"/>
              <a:t>Thinking</a:t>
            </a:r>
          </a:p>
          <a:p>
            <a:pPr>
              <a:lnSpc>
                <a:spcPct val="100000"/>
              </a:lnSpc>
            </a:pPr>
            <a:endParaRPr lang="en-US" dirty="0"/>
          </a:p>
          <a:p>
            <a:pPr>
              <a:lnSpc>
                <a:spcPct val="100000"/>
              </a:lnSpc>
            </a:pPr>
            <a:r>
              <a:rPr lang="en-US" dirty="0"/>
              <a:t>Behaving</a:t>
            </a:r>
          </a:p>
        </p:txBody>
      </p:sp>
    </p:spTree>
    <p:custDataLst>
      <p:tags r:id="rId1"/>
    </p:custDataLst>
    <p:extLst>
      <p:ext uri="{BB962C8B-B14F-4D97-AF65-F5344CB8AC3E}">
        <p14:creationId xmlns:p14="http://schemas.microsoft.com/office/powerpoint/2010/main" val="14427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Objectives for the Series</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dirty="0"/>
              <a:t>Understand the concept of psychosis</a:t>
            </a:r>
          </a:p>
          <a:p>
            <a:pPr>
              <a:lnSpc>
                <a:spcPct val="100000"/>
              </a:lnSpc>
            </a:pPr>
            <a:endParaRPr lang="en-US" dirty="0"/>
          </a:p>
          <a:p>
            <a:pPr>
              <a:lnSpc>
                <a:spcPct val="100000"/>
              </a:lnSpc>
            </a:pPr>
            <a:r>
              <a:rPr lang="en-US" dirty="0"/>
              <a:t>Identify the phases of psychosis, as relates to particular illnesses</a:t>
            </a:r>
          </a:p>
          <a:p>
            <a:pPr>
              <a:lnSpc>
                <a:spcPct val="100000"/>
              </a:lnSpc>
            </a:pPr>
            <a:endParaRPr lang="en-US" dirty="0"/>
          </a:p>
          <a:p>
            <a:pPr>
              <a:lnSpc>
                <a:spcPct val="100000"/>
              </a:lnSpc>
            </a:pPr>
            <a:r>
              <a:rPr lang="en-US" dirty="0"/>
              <a:t>Recognize best practices of care for first episode psychosis</a:t>
            </a:r>
          </a:p>
          <a:p>
            <a:pPr marL="0" indent="0">
              <a:lnSpc>
                <a:spcPct val="110000"/>
              </a:lnSpc>
              <a:buNone/>
            </a:pPr>
            <a:endParaRPr lang="en-US" dirty="0"/>
          </a:p>
        </p:txBody>
      </p:sp>
    </p:spTree>
    <p:custDataLst>
      <p:tags r:id="rId1"/>
    </p:custDataLst>
    <p:extLst>
      <p:ext uri="{BB962C8B-B14F-4D97-AF65-F5344CB8AC3E}">
        <p14:creationId xmlns:p14="http://schemas.microsoft.com/office/powerpoint/2010/main" val="3446120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Illusion vs. Hallucination vs. Thought …</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dirty="0"/>
              <a:t>Illusion:  an external stimulus wrongly interpreted by the senses</a:t>
            </a:r>
          </a:p>
          <a:p>
            <a:pPr>
              <a:lnSpc>
                <a:spcPct val="100000"/>
              </a:lnSpc>
            </a:pPr>
            <a:endParaRPr lang="en-US" dirty="0"/>
          </a:p>
          <a:p>
            <a:pPr>
              <a:lnSpc>
                <a:spcPct val="100000"/>
              </a:lnSpc>
            </a:pPr>
            <a:r>
              <a:rPr lang="en-US" dirty="0"/>
              <a:t>Hallucination: a perception in the absence of an external stimulus</a:t>
            </a:r>
          </a:p>
          <a:p>
            <a:pPr>
              <a:lnSpc>
                <a:spcPct val="100000"/>
              </a:lnSpc>
            </a:pPr>
            <a:endParaRPr lang="en-US" dirty="0"/>
          </a:p>
          <a:p>
            <a:pPr>
              <a:lnSpc>
                <a:spcPct val="100000"/>
              </a:lnSpc>
            </a:pPr>
            <a:r>
              <a:rPr lang="en-US" dirty="0"/>
              <a:t>Thought:</a:t>
            </a:r>
          </a:p>
        </p:txBody>
      </p:sp>
    </p:spTree>
    <p:custDataLst>
      <p:tags r:id="rId1"/>
    </p:custDataLst>
    <p:extLst>
      <p:ext uri="{BB962C8B-B14F-4D97-AF65-F5344CB8AC3E}">
        <p14:creationId xmlns:p14="http://schemas.microsoft.com/office/powerpoint/2010/main" val="4282389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Experiencing-Hallucinations:</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b="1" dirty="0"/>
              <a:t>Auditory</a:t>
            </a:r>
            <a:r>
              <a:rPr lang="en-US" dirty="0"/>
              <a:t> (hearing things)</a:t>
            </a:r>
          </a:p>
          <a:p>
            <a:pPr lvl="1">
              <a:lnSpc>
                <a:spcPct val="100000"/>
              </a:lnSpc>
            </a:pPr>
            <a:r>
              <a:rPr lang="en-US" dirty="0"/>
              <a:t>The most common type</a:t>
            </a:r>
          </a:p>
          <a:p>
            <a:pPr lvl="1">
              <a:lnSpc>
                <a:spcPct val="100000"/>
              </a:lnSpc>
            </a:pPr>
            <a:r>
              <a:rPr lang="en-US" dirty="0"/>
              <a:t>Commentary (one or more “voices” talking to the individual or between themselves.)</a:t>
            </a:r>
          </a:p>
          <a:p>
            <a:pPr lvl="1">
              <a:lnSpc>
                <a:spcPct val="100000"/>
              </a:lnSpc>
            </a:pPr>
            <a:r>
              <a:rPr lang="en-US" dirty="0"/>
              <a:t>Command (a “voice” telling the person to do something.)</a:t>
            </a:r>
          </a:p>
          <a:p>
            <a:pPr lvl="1">
              <a:lnSpc>
                <a:spcPct val="100000"/>
              </a:lnSpc>
            </a:pPr>
            <a:r>
              <a:rPr lang="en-US" dirty="0"/>
              <a:t>Can be benign, nuisance, or harmful</a:t>
            </a:r>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3813313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Examples of Experiencing-Hallucinations, continued …</a:t>
            </a:r>
          </a:p>
        </p:txBody>
      </p:sp>
      <p:sp>
        <p:nvSpPr>
          <p:cNvPr id="3" name="Content Placeholder 2"/>
          <p:cNvSpPr>
            <a:spLocks noGrp="1"/>
          </p:cNvSpPr>
          <p:nvPr>
            <p:ph sz="half" idx="1"/>
          </p:nvPr>
        </p:nvSpPr>
        <p:spPr>
          <a:xfrm>
            <a:off x="838200" y="1690688"/>
            <a:ext cx="5334000" cy="3589971"/>
          </a:xfrm>
        </p:spPr>
        <p:txBody>
          <a:bodyPr>
            <a:noAutofit/>
          </a:bodyPr>
          <a:lstStyle/>
          <a:p>
            <a:pPr>
              <a:lnSpc>
                <a:spcPct val="100000"/>
              </a:lnSpc>
            </a:pPr>
            <a:r>
              <a:rPr lang="en-US" b="1" dirty="0"/>
              <a:t>Visual </a:t>
            </a:r>
            <a:r>
              <a:rPr lang="en-US" dirty="0"/>
              <a:t>(seeing things)</a:t>
            </a:r>
          </a:p>
          <a:p>
            <a:pPr lvl="1">
              <a:lnSpc>
                <a:spcPct val="100000"/>
              </a:lnSpc>
            </a:pPr>
            <a:r>
              <a:rPr lang="en-US" dirty="0"/>
              <a:t>Sometimes people, sometimes objects</a:t>
            </a:r>
          </a:p>
          <a:p>
            <a:pPr>
              <a:lnSpc>
                <a:spcPct val="100000"/>
              </a:lnSpc>
            </a:pPr>
            <a:r>
              <a:rPr lang="en-US" b="1" dirty="0"/>
              <a:t>Tactile </a:t>
            </a:r>
            <a:r>
              <a:rPr lang="en-US" dirty="0"/>
              <a:t>(feeling things)</a:t>
            </a:r>
          </a:p>
          <a:p>
            <a:pPr lvl="1">
              <a:lnSpc>
                <a:spcPct val="100000"/>
              </a:lnSpc>
            </a:pPr>
            <a:r>
              <a:rPr lang="en-US" dirty="0"/>
              <a:t>Like bugs crawling, etc…</a:t>
            </a:r>
          </a:p>
          <a:p>
            <a:pPr>
              <a:lnSpc>
                <a:spcPct val="100000"/>
              </a:lnSpc>
            </a:pPr>
            <a:r>
              <a:rPr lang="en-US" b="1" dirty="0"/>
              <a:t>Olfactory </a:t>
            </a:r>
            <a:r>
              <a:rPr lang="en-US" dirty="0"/>
              <a:t>(smelling things)</a:t>
            </a:r>
          </a:p>
          <a:p>
            <a:pPr>
              <a:lnSpc>
                <a:spcPct val="100000"/>
              </a:lnSpc>
            </a:pPr>
            <a:r>
              <a:rPr lang="en-US" b="1" dirty="0"/>
              <a:t>Gustatory</a:t>
            </a:r>
            <a:r>
              <a:rPr lang="en-US" dirty="0"/>
              <a:t> (tasting things)</a:t>
            </a:r>
          </a:p>
          <a:p>
            <a:pPr marL="0" indent="0">
              <a:lnSpc>
                <a:spcPct val="110000"/>
              </a:lnSpc>
              <a:buNone/>
            </a:pPr>
            <a:endParaRPr lang="en-US" dirty="0"/>
          </a:p>
        </p:txBody>
      </p:sp>
      <p:sp>
        <p:nvSpPr>
          <p:cNvPr id="4" name="Content Placeholder 3"/>
          <p:cNvSpPr>
            <a:spLocks noGrp="1"/>
          </p:cNvSpPr>
          <p:nvPr>
            <p:ph sz="half" idx="2"/>
          </p:nvPr>
        </p:nvSpPr>
        <p:spPr>
          <a:xfrm>
            <a:off x="6172200" y="1690687"/>
            <a:ext cx="5181600" cy="3589971"/>
          </a:xfrm>
        </p:spPr>
        <p:txBody>
          <a:bodyPr>
            <a:normAutofit/>
          </a:bodyPr>
          <a:lstStyle/>
          <a:p>
            <a:pPr>
              <a:lnSpc>
                <a:spcPct val="100000"/>
              </a:lnSpc>
            </a:pPr>
            <a:r>
              <a:rPr lang="en-US" dirty="0"/>
              <a:t>While we always want to consider medical causes when evaluating the onset of hallucinations, we particularly are interested when the symptoms are one of these…</a:t>
            </a:r>
          </a:p>
          <a:p>
            <a:pPr marL="0" indent="0">
              <a:lnSpc>
                <a:spcPct val="100000"/>
              </a:lnSpc>
              <a:buNone/>
            </a:pPr>
            <a:endParaRPr lang="en-US" dirty="0"/>
          </a:p>
        </p:txBody>
      </p:sp>
    </p:spTree>
    <p:custDataLst>
      <p:tags r:id="rId1"/>
    </p:custDataLst>
    <p:extLst>
      <p:ext uri="{BB962C8B-B14F-4D97-AF65-F5344CB8AC3E}">
        <p14:creationId xmlns:p14="http://schemas.microsoft.com/office/powerpoint/2010/main" val="3454393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of Experiencing</a:t>
            </a:r>
          </a:p>
        </p:txBody>
      </p:sp>
      <p:sp>
        <p:nvSpPr>
          <p:cNvPr id="3" name="Content Placeholder 2"/>
          <p:cNvSpPr>
            <a:spLocks noGrp="1"/>
          </p:cNvSpPr>
          <p:nvPr>
            <p:ph sz="half" idx="1"/>
          </p:nvPr>
        </p:nvSpPr>
        <p:spPr>
          <a:xfrm>
            <a:off x="838200" y="1690689"/>
            <a:ext cx="5334000" cy="3225696"/>
          </a:xfrm>
        </p:spPr>
        <p:txBody>
          <a:bodyPr>
            <a:noAutofit/>
          </a:bodyPr>
          <a:lstStyle/>
          <a:p>
            <a:pPr>
              <a:lnSpc>
                <a:spcPct val="100000"/>
              </a:lnSpc>
            </a:pPr>
            <a:r>
              <a:rPr lang="en-US" dirty="0"/>
              <a:t>Feeling</a:t>
            </a:r>
          </a:p>
          <a:p>
            <a:pPr>
              <a:lnSpc>
                <a:spcPct val="100000"/>
              </a:lnSpc>
            </a:pPr>
            <a:endParaRPr lang="en-US" dirty="0"/>
          </a:p>
          <a:p>
            <a:pPr>
              <a:lnSpc>
                <a:spcPct val="100000"/>
              </a:lnSpc>
            </a:pPr>
            <a:r>
              <a:rPr lang="en-US" dirty="0"/>
              <a:t>Mood</a:t>
            </a:r>
          </a:p>
          <a:p>
            <a:pPr>
              <a:lnSpc>
                <a:spcPct val="100000"/>
              </a:lnSpc>
            </a:pPr>
            <a:endParaRPr lang="en-US" dirty="0"/>
          </a:p>
          <a:p>
            <a:pPr>
              <a:lnSpc>
                <a:spcPct val="100000"/>
              </a:lnSpc>
            </a:pPr>
            <a:r>
              <a:rPr lang="en-US" dirty="0"/>
              <a:t>Anxiety</a:t>
            </a:r>
          </a:p>
          <a:p>
            <a:pPr marL="0" indent="0">
              <a:lnSpc>
                <a:spcPct val="110000"/>
              </a:lnSpc>
              <a:buNone/>
            </a:pPr>
            <a:endParaRPr lang="en-US" dirty="0"/>
          </a:p>
        </p:txBody>
      </p:sp>
      <p:pic>
        <p:nvPicPr>
          <p:cNvPr id="5" name="Content Placeholder 4" descr="Facial expressions depicting emotions like happiness, sadness, surprise, silliness, numbness, and anger." title="icon of facial expressions"/>
          <p:cNvPicPr>
            <a:picLocks noGrp="1" noChangeAspect="1"/>
          </p:cNvPicPr>
          <p:nvPr>
            <p:ph sz="half" idx="2"/>
          </p:nvPr>
        </p:nvPicPr>
        <p:blipFill>
          <a:blip r:embed="rId4"/>
          <a:stretch>
            <a:fillRect/>
          </a:stretch>
        </p:blipFill>
        <p:spPr>
          <a:xfrm>
            <a:off x="6720663" y="1690688"/>
            <a:ext cx="4084674" cy="3060457"/>
          </a:xfrm>
          <a:prstGeom prst="rect">
            <a:avLst/>
          </a:prstGeom>
        </p:spPr>
      </p:pic>
    </p:spTree>
    <p:custDataLst>
      <p:tags r:id="rId1"/>
    </p:custDataLst>
    <p:extLst>
      <p:ext uri="{BB962C8B-B14F-4D97-AF65-F5344CB8AC3E}">
        <p14:creationId xmlns:p14="http://schemas.microsoft.com/office/powerpoint/2010/main" val="825477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Co-Morbidity is the Rule</a:t>
            </a:r>
          </a:p>
        </p:txBody>
      </p:sp>
      <p:sp>
        <p:nvSpPr>
          <p:cNvPr id="3" name="Content Placeholder 2"/>
          <p:cNvSpPr>
            <a:spLocks noGrp="1"/>
          </p:cNvSpPr>
          <p:nvPr>
            <p:ph sz="half" idx="1"/>
          </p:nvPr>
        </p:nvSpPr>
        <p:spPr>
          <a:xfrm>
            <a:off x="838200" y="1690689"/>
            <a:ext cx="5334000" cy="3225696"/>
          </a:xfrm>
        </p:spPr>
        <p:txBody>
          <a:bodyPr>
            <a:noAutofit/>
          </a:bodyPr>
          <a:lstStyle/>
          <a:p>
            <a:pPr>
              <a:lnSpc>
                <a:spcPct val="100000"/>
              </a:lnSpc>
            </a:pPr>
            <a:r>
              <a:rPr lang="en-US" dirty="0"/>
              <a:t>A person can have more than one mental illness.</a:t>
            </a:r>
          </a:p>
          <a:p>
            <a:pPr>
              <a:lnSpc>
                <a:spcPct val="100000"/>
              </a:lnSpc>
            </a:pPr>
            <a:endParaRPr lang="en-US" dirty="0"/>
          </a:p>
          <a:p>
            <a:pPr>
              <a:lnSpc>
                <a:spcPct val="100000"/>
              </a:lnSpc>
            </a:pPr>
            <a:r>
              <a:rPr lang="en-US" dirty="0"/>
              <a:t>Individuals with mental illness can also be at higher risk for substance use issues, and vice versa.</a:t>
            </a:r>
          </a:p>
          <a:p>
            <a:pPr marL="0" indent="0">
              <a:lnSpc>
                <a:spcPct val="110000"/>
              </a:lnSpc>
              <a:buNone/>
            </a:pPr>
            <a:endParaRPr lang="en-US" dirty="0"/>
          </a:p>
        </p:txBody>
      </p:sp>
      <p:pic>
        <p:nvPicPr>
          <p:cNvPr id="6" name="Content Placeholder 5" descr="Multiple puzzle pieces coming together to form a complete human mind." title="mind puzzle pieces"/>
          <p:cNvPicPr>
            <a:picLocks noGrp="1" noChangeAspect="1"/>
          </p:cNvPicPr>
          <p:nvPr>
            <p:ph sz="half" idx="2"/>
          </p:nvPr>
        </p:nvPicPr>
        <p:blipFill>
          <a:blip r:embed="rId4"/>
          <a:stretch>
            <a:fillRect/>
          </a:stretch>
        </p:blipFill>
        <p:spPr>
          <a:xfrm>
            <a:off x="6788193" y="1690688"/>
            <a:ext cx="3949613" cy="3736335"/>
          </a:xfrm>
          <a:prstGeom prst="rect">
            <a:avLst/>
          </a:prstGeom>
        </p:spPr>
      </p:pic>
    </p:spTree>
    <p:custDataLst>
      <p:tags r:id="rId1"/>
    </p:custDataLst>
    <p:extLst>
      <p:ext uri="{BB962C8B-B14F-4D97-AF65-F5344CB8AC3E}">
        <p14:creationId xmlns:p14="http://schemas.microsoft.com/office/powerpoint/2010/main" val="3285481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Examples of Issues with Thinking</a:t>
            </a:r>
          </a:p>
        </p:txBody>
      </p:sp>
      <p:sp>
        <p:nvSpPr>
          <p:cNvPr id="3" name="Content Placeholder 2"/>
          <p:cNvSpPr>
            <a:spLocks noGrp="1"/>
          </p:cNvSpPr>
          <p:nvPr>
            <p:ph sz="half" idx="1"/>
          </p:nvPr>
        </p:nvSpPr>
        <p:spPr>
          <a:xfrm>
            <a:off x="838200" y="1690689"/>
            <a:ext cx="5334000" cy="3225696"/>
          </a:xfrm>
        </p:spPr>
        <p:txBody>
          <a:bodyPr>
            <a:noAutofit/>
          </a:bodyPr>
          <a:lstStyle/>
          <a:p>
            <a:pPr>
              <a:lnSpc>
                <a:spcPct val="100000"/>
              </a:lnSpc>
            </a:pPr>
            <a:r>
              <a:rPr lang="en-US" dirty="0"/>
              <a:t>Thought Form</a:t>
            </a:r>
          </a:p>
          <a:p>
            <a:pPr lvl="1">
              <a:lnSpc>
                <a:spcPct val="100000"/>
              </a:lnSpc>
            </a:pPr>
            <a:r>
              <a:rPr lang="en-US" dirty="0"/>
              <a:t>Organized?</a:t>
            </a:r>
          </a:p>
          <a:p>
            <a:pPr lvl="1">
              <a:lnSpc>
                <a:spcPct val="100000"/>
              </a:lnSpc>
            </a:pPr>
            <a:r>
              <a:rPr lang="en-US" dirty="0"/>
              <a:t>Disorganized?</a:t>
            </a:r>
          </a:p>
          <a:p>
            <a:pPr lvl="1">
              <a:lnSpc>
                <a:spcPct val="100000"/>
              </a:lnSpc>
            </a:pPr>
            <a:r>
              <a:rPr lang="en-US" dirty="0"/>
              <a:t>Fast Pace?</a:t>
            </a:r>
          </a:p>
          <a:p>
            <a:pPr lvl="1">
              <a:lnSpc>
                <a:spcPct val="100000"/>
              </a:lnSpc>
            </a:pPr>
            <a:r>
              <a:rPr lang="en-US" dirty="0"/>
              <a:t>Slow Pace?</a:t>
            </a:r>
          </a:p>
          <a:p>
            <a:pPr>
              <a:lnSpc>
                <a:spcPct val="110000"/>
              </a:lnSpc>
            </a:pPr>
            <a:endParaRPr lang="en-US" dirty="0"/>
          </a:p>
          <a:p>
            <a:pPr marL="0" indent="0">
              <a:lnSpc>
                <a:spcPct val="110000"/>
              </a:lnSpc>
              <a:buNone/>
            </a:pPr>
            <a:endParaRPr lang="en-US" dirty="0"/>
          </a:p>
        </p:txBody>
      </p:sp>
      <p:sp>
        <p:nvSpPr>
          <p:cNvPr id="4" name="Content Placeholder 3"/>
          <p:cNvSpPr>
            <a:spLocks noGrp="1"/>
          </p:cNvSpPr>
          <p:nvPr>
            <p:ph sz="half" idx="2"/>
          </p:nvPr>
        </p:nvSpPr>
        <p:spPr>
          <a:xfrm>
            <a:off x="6172200" y="1690688"/>
            <a:ext cx="5181600" cy="3225696"/>
          </a:xfrm>
        </p:spPr>
        <p:txBody>
          <a:bodyPr>
            <a:normAutofit/>
          </a:bodyPr>
          <a:lstStyle/>
          <a:p>
            <a:pPr>
              <a:lnSpc>
                <a:spcPct val="100000"/>
              </a:lnSpc>
            </a:pPr>
            <a:r>
              <a:rPr lang="en-US" dirty="0"/>
              <a:t>Thought Content</a:t>
            </a:r>
          </a:p>
          <a:p>
            <a:pPr lvl="1">
              <a:lnSpc>
                <a:spcPct val="100000"/>
              </a:lnSpc>
            </a:pPr>
            <a:r>
              <a:rPr lang="en-US" dirty="0"/>
              <a:t>Bizarre?</a:t>
            </a:r>
          </a:p>
          <a:p>
            <a:pPr lvl="1">
              <a:lnSpc>
                <a:spcPct val="100000"/>
              </a:lnSpc>
            </a:pPr>
            <a:r>
              <a:rPr lang="en-US" dirty="0"/>
              <a:t>Plausible?</a:t>
            </a:r>
          </a:p>
          <a:p>
            <a:pPr lvl="1">
              <a:lnSpc>
                <a:spcPct val="100000"/>
              </a:lnSpc>
            </a:pPr>
            <a:r>
              <a:rPr lang="en-US" dirty="0"/>
              <a:t>Congruent with Mood?</a:t>
            </a:r>
          </a:p>
          <a:p>
            <a:pPr>
              <a:lnSpc>
                <a:spcPct val="100000"/>
              </a:lnSpc>
            </a:pPr>
            <a:endParaRPr lang="en-US" dirty="0"/>
          </a:p>
        </p:txBody>
      </p:sp>
    </p:spTree>
    <p:custDataLst>
      <p:tags r:id="rId1"/>
    </p:custDataLst>
    <p:extLst>
      <p:ext uri="{BB962C8B-B14F-4D97-AF65-F5344CB8AC3E}">
        <p14:creationId xmlns:p14="http://schemas.microsoft.com/office/powerpoint/2010/main" val="1021712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Examples of Issues with Thinking</a:t>
            </a:r>
          </a:p>
        </p:txBody>
      </p:sp>
      <p:sp>
        <p:nvSpPr>
          <p:cNvPr id="3" name="Content Placeholder 2"/>
          <p:cNvSpPr>
            <a:spLocks noGrp="1"/>
          </p:cNvSpPr>
          <p:nvPr>
            <p:ph sz="half" idx="1"/>
          </p:nvPr>
        </p:nvSpPr>
        <p:spPr>
          <a:xfrm>
            <a:off x="838200" y="1690689"/>
            <a:ext cx="5334000" cy="3225696"/>
          </a:xfrm>
        </p:spPr>
        <p:txBody>
          <a:bodyPr>
            <a:noAutofit/>
          </a:bodyPr>
          <a:lstStyle/>
          <a:p>
            <a:pPr>
              <a:lnSpc>
                <a:spcPct val="100000"/>
              </a:lnSpc>
            </a:pPr>
            <a:r>
              <a:rPr lang="en-US" dirty="0"/>
              <a:t>Loose Associations</a:t>
            </a:r>
          </a:p>
          <a:p>
            <a:pPr marL="0" indent="0">
              <a:lnSpc>
                <a:spcPct val="110000"/>
              </a:lnSpc>
              <a:buNone/>
            </a:pPr>
            <a:endParaRPr lang="en-US" dirty="0"/>
          </a:p>
        </p:txBody>
      </p:sp>
      <p:pic>
        <p:nvPicPr>
          <p:cNvPr id="5" name="Content Placeholder 4" descr="Twists and turns of a river which has undergone significant course changes over time." title="photo of a river"/>
          <p:cNvPicPr>
            <a:picLocks noGrp="1" noChangeAspect="1"/>
          </p:cNvPicPr>
          <p:nvPr>
            <p:ph sz="half" idx="2"/>
          </p:nvPr>
        </p:nvPicPr>
        <p:blipFill>
          <a:blip r:embed="rId4"/>
          <a:stretch>
            <a:fillRect/>
          </a:stretch>
        </p:blipFill>
        <p:spPr>
          <a:xfrm>
            <a:off x="6172200" y="1955134"/>
            <a:ext cx="5181600" cy="2696806"/>
          </a:xfrm>
          <a:prstGeom prst="rect">
            <a:avLst/>
          </a:prstGeom>
        </p:spPr>
      </p:pic>
    </p:spTree>
    <p:custDataLst>
      <p:tags r:id="rId1"/>
    </p:custDataLst>
    <p:extLst>
      <p:ext uri="{BB962C8B-B14F-4D97-AF65-F5344CB8AC3E}">
        <p14:creationId xmlns:p14="http://schemas.microsoft.com/office/powerpoint/2010/main" val="1966701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Examples of Issues with Thinking: Delusions (Fixed False Beliefs)</a:t>
            </a:r>
          </a:p>
        </p:txBody>
      </p:sp>
      <p:sp>
        <p:nvSpPr>
          <p:cNvPr id="3" name="Content Placeholder 2"/>
          <p:cNvSpPr>
            <a:spLocks noGrp="1"/>
          </p:cNvSpPr>
          <p:nvPr>
            <p:ph sz="quarter" idx="10"/>
          </p:nvPr>
        </p:nvSpPr>
        <p:spPr>
          <a:xfrm>
            <a:off x="838199" y="1713490"/>
            <a:ext cx="10515601" cy="3647180"/>
          </a:xfrm>
        </p:spPr>
        <p:txBody>
          <a:bodyPr>
            <a:normAutofit fontScale="85000" lnSpcReduction="10000"/>
          </a:bodyPr>
          <a:lstStyle/>
          <a:p>
            <a:pPr>
              <a:lnSpc>
                <a:spcPct val="120000"/>
              </a:lnSpc>
            </a:pPr>
            <a:r>
              <a:rPr lang="en-US" sz="3200" dirty="0"/>
              <a:t>Persecution/Paranoia-someone wants to intentionally harm them</a:t>
            </a:r>
          </a:p>
          <a:p>
            <a:pPr>
              <a:lnSpc>
                <a:spcPct val="120000"/>
              </a:lnSpc>
            </a:pPr>
            <a:r>
              <a:rPr lang="en-US" sz="3200" dirty="0"/>
              <a:t>Ideas of Reference-special meaning</a:t>
            </a:r>
          </a:p>
          <a:p>
            <a:pPr>
              <a:lnSpc>
                <a:spcPct val="120000"/>
              </a:lnSpc>
            </a:pPr>
            <a:r>
              <a:rPr lang="en-US" sz="3200" dirty="0"/>
              <a:t>Delusions of Grandeur (I am the Savior, I can fly, I am telepathic)</a:t>
            </a:r>
          </a:p>
          <a:p>
            <a:pPr>
              <a:lnSpc>
                <a:spcPct val="120000"/>
              </a:lnSpc>
            </a:pPr>
            <a:r>
              <a:rPr lang="en-US" sz="3200" dirty="0"/>
              <a:t>Delusions of Control:</a:t>
            </a:r>
          </a:p>
          <a:p>
            <a:pPr lvl="1">
              <a:lnSpc>
                <a:spcPct val="120000"/>
              </a:lnSpc>
            </a:pPr>
            <a:r>
              <a:rPr lang="en-US" dirty="0"/>
              <a:t>Thought broadcasting - others can read/hear thoughts</a:t>
            </a:r>
          </a:p>
          <a:p>
            <a:pPr lvl="1">
              <a:lnSpc>
                <a:spcPct val="120000"/>
              </a:lnSpc>
            </a:pPr>
            <a:r>
              <a:rPr lang="en-US" dirty="0"/>
              <a:t>Thought insertion - thoughts have been placed </a:t>
            </a:r>
          </a:p>
          <a:p>
            <a:pPr marL="0" indent="0">
              <a:buNone/>
            </a:pPr>
            <a:endParaRPr lang="en-US" dirty="0"/>
          </a:p>
        </p:txBody>
      </p:sp>
    </p:spTree>
    <p:custDataLst>
      <p:tags r:id="rId1"/>
    </p:custDataLst>
    <p:extLst>
      <p:ext uri="{BB962C8B-B14F-4D97-AF65-F5344CB8AC3E}">
        <p14:creationId xmlns:p14="http://schemas.microsoft.com/office/powerpoint/2010/main" val="3104438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Examples of Thinking-Trouble with Executive Functioning</a:t>
            </a:r>
          </a:p>
        </p:txBody>
      </p:sp>
      <p:sp>
        <p:nvSpPr>
          <p:cNvPr id="3" name="Content Placeholder 2"/>
          <p:cNvSpPr>
            <a:spLocks noGrp="1"/>
          </p:cNvSpPr>
          <p:nvPr>
            <p:ph sz="half" idx="1"/>
          </p:nvPr>
        </p:nvSpPr>
        <p:spPr>
          <a:xfrm>
            <a:off x="838200" y="1690689"/>
            <a:ext cx="5334000" cy="3225696"/>
          </a:xfrm>
        </p:spPr>
        <p:txBody>
          <a:bodyPr>
            <a:noAutofit/>
          </a:bodyPr>
          <a:lstStyle/>
          <a:p>
            <a:pPr>
              <a:lnSpc>
                <a:spcPct val="100000"/>
              </a:lnSpc>
            </a:pPr>
            <a:r>
              <a:rPr lang="en-US" dirty="0"/>
              <a:t>Attentional difficulties*</a:t>
            </a:r>
          </a:p>
          <a:p>
            <a:pPr>
              <a:lnSpc>
                <a:spcPct val="100000"/>
              </a:lnSpc>
            </a:pPr>
            <a:r>
              <a:rPr lang="en-US" dirty="0"/>
              <a:t>Memory Difficulties*</a:t>
            </a:r>
          </a:p>
          <a:p>
            <a:pPr marL="0" indent="0">
              <a:lnSpc>
                <a:spcPct val="110000"/>
              </a:lnSpc>
              <a:buNone/>
            </a:pPr>
            <a:endParaRPr lang="en-US" dirty="0"/>
          </a:p>
          <a:p>
            <a:pPr marL="0" indent="0">
              <a:lnSpc>
                <a:spcPct val="110000"/>
              </a:lnSpc>
              <a:buNone/>
            </a:pPr>
            <a:endParaRPr lang="en-US" dirty="0"/>
          </a:p>
        </p:txBody>
      </p:sp>
      <p:sp>
        <p:nvSpPr>
          <p:cNvPr id="4" name="Content Placeholder 3"/>
          <p:cNvSpPr>
            <a:spLocks noGrp="1"/>
          </p:cNvSpPr>
          <p:nvPr>
            <p:ph sz="half" idx="2"/>
          </p:nvPr>
        </p:nvSpPr>
        <p:spPr>
          <a:xfrm>
            <a:off x="6172200" y="1690688"/>
            <a:ext cx="5181600" cy="3225696"/>
          </a:xfrm>
        </p:spPr>
        <p:txBody>
          <a:bodyPr>
            <a:noAutofit/>
          </a:bodyPr>
          <a:lstStyle/>
          <a:p>
            <a:pPr>
              <a:lnSpc>
                <a:spcPct val="100000"/>
              </a:lnSpc>
            </a:pPr>
            <a:r>
              <a:rPr lang="en-US" dirty="0"/>
              <a:t>Organizing</a:t>
            </a:r>
          </a:p>
          <a:p>
            <a:pPr>
              <a:lnSpc>
                <a:spcPct val="100000"/>
              </a:lnSpc>
            </a:pPr>
            <a:r>
              <a:rPr lang="en-US" dirty="0"/>
              <a:t>Planning</a:t>
            </a:r>
          </a:p>
          <a:p>
            <a:pPr>
              <a:lnSpc>
                <a:spcPct val="100000"/>
              </a:lnSpc>
            </a:pPr>
            <a:r>
              <a:rPr lang="en-US" dirty="0"/>
              <a:t>Self-Monitoring</a:t>
            </a:r>
          </a:p>
          <a:p>
            <a:pPr>
              <a:lnSpc>
                <a:spcPct val="100000"/>
              </a:lnSpc>
            </a:pPr>
            <a:r>
              <a:rPr lang="en-US" dirty="0"/>
              <a:t>Regulation of goal-directed behavior</a:t>
            </a:r>
          </a:p>
        </p:txBody>
      </p:sp>
    </p:spTree>
    <p:custDataLst>
      <p:tags r:id="rId1"/>
    </p:custDataLst>
    <p:extLst>
      <p:ext uri="{BB962C8B-B14F-4D97-AF65-F5344CB8AC3E}">
        <p14:creationId xmlns:p14="http://schemas.microsoft.com/office/powerpoint/2010/main" val="4191125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Examples of Behaving (movement, speech, etc…)</a:t>
            </a:r>
          </a:p>
        </p:txBody>
      </p:sp>
      <p:sp>
        <p:nvSpPr>
          <p:cNvPr id="3" name="Content Placeholder 2"/>
          <p:cNvSpPr>
            <a:spLocks noGrp="1"/>
          </p:cNvSpPr>
          <p:nvPr>
            <p:ph sz="half" idx="1"/>
          </p:nvPr>
        </p:nvSpPr>
        <p:spPr>
          <a:xfrm>
            <a:off x="838200" y="1690689"/>
            <a:ext cx="5334000" cy="3225696"/>
          </a:xfrm>
        </p:spPr>
        <p:txBody>
          <a:bodyPr>
            <a:noAutofit/>
          </a:bodyPr>
          <a:lstStyle/>
          <a:p>
            <a:pPr>
              <a:lnSpc>
                <a:spcPct val="100000"/>
              </a:lnSpc>
            </a:pPr>
            <a:r>
              <a:rPr lang="en-US" dirty="0"/>
              <a:t>Agitation</a:t>
            </a:r>
          </a:p>
          <a:p>
            <a:pPr>
              <a:lnSpc>
                <a:spcPct val="100000"/>
              </a:lnSpc>
            </a:pPr>
            <a:r>
              <a:rPr lang="en-US" dirty="0"/>
              <a:t>Other-directed behavior</a:t>
            </a:r>
          </a:p>
          <a:p>
            <a:pPr marL="0" indent="0">
              <a:lnSpc>
                <a:spcPct val="110000"/>
              </a:lnSpc>
              <a:buNone/>
            </a:pPr>
            <a:endParaRPr lang="en-US" dirty="0"/>
          </a:p>
          <a:p>
            <a:pPr marL="0" indent="0">
              <a:lnSpc>
                <a:spcPct val="110000"/>
              </a:lnSpc>
              <a:buNone/>
            </a:pPr>
            <a:endParaRPr lang="en-US" dirty="0"/>
          </a:p>
        </p:txBody>
      </p:sp>
      <p:sp>
        <p:nvSpPr>
          <p:cNvPr id="4" name="Content Placeholder 3"/>
          <p:cNvSpPr>
            <a:spLocks noGrp="1"/>
          </p:cNvSpPr>
          <p:nvPr>
            <p:ph sz="half" idx="2"/>
          </p:nvPr>
        </p:nvSpPr>
        <p:spPr>
          <a:xfrm>
            <a:off x="6172200" y="1690688"/>
            <a:ext cx="5181600" cy="3225696"/>
          </a:xfrm>
        </p:spPr>
        <p:txBody>
          <a:bodyPr>
            <a:noAutofit/>
          </a:bodyPr>
          <a:lstStyle/>
          <a:p>
            <a:pPr>
              <a:lnSpc>
                <a:spcPct val="100000"/>
              </a:lnSpc>
            </a:pPr>
            <a:r>
              <a:rPr lang="en-US" dirty="0"/>
              <a:t>Catatonia</a:t>
            </a:r>
          </a:p>
          <a:p>
            <a:pPr>
              <a:lnSpc>
                <a:spcPct val="100000"/>
              </a:lnSpc>
            </a:pPr>
            <a:r>
              <a:rPr lang="en-US" dirty="0"/>
              <a:t>Slowing</a:t>
            </a:r>
          </a:p>
          <a:p>
            <a:pPr>
              <a:lnSpc>
                <a:spcPct val="100000"/>
              </a:lnSpc>
            </a:pPr>
            <a:r>
              <a:rPr lang="en-US" dirty="0"/>
              <a:t>Stereotypic movements</a:t>
            </a:r>
          </a:p>
          <a:p>
            <a:pPr>
              <a:lnSpc>
                <a:spcPct val="100000"/>
              </a:lnSpc>
            </a:pPr>
            <a:endParaRPr lang="en-US" dirty="0"/>
          </a:p>
        </p:txBody>
      </p:sp>
    </p:spTree>
    <p:custDataLst>
      <p:tags r:id="rId1"/>
    </p:custDataLst>
    <p:extLst>
      <p:ext uri="{BB962C8B-B14F-4D97-AF65-F5344CB8AC3E}">
        <p14:creationId xmlns:p14="http://schemas.microsoft.com/office/powerpoint/2010/main" val="17945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Psychosis</a:t>
            </a:r>
          </a:p>
        </p:txBody>
      </p:sp>
      <p:sp>
        <p:nvSpPr>
          <p:cNvPr id="3" name="Content Placeholder 2"/>
          <p:cNvSpPr>
            <a:spLocks noGrp="1"/>
          </p:cNvSpPr>
          <p:nvPr>
            <p:ph sz="quarter" idx="10"/>
          </p:nvPr>
        </p:nvSpPr>
        <p:spPr>
          <a:xfrm>
            <a:off x="838199" y="1713490"/>
            <a:ext cx="10515601" cy="3647180"/>
          </a:xfrm>
        </p:spPr>
        <p:txBody>
          <a:bodyPr>
            <a:normAutofit fontScale="85000" lnSpcReduction="20000"/>
          </a:bodyPr>
          <a:lstStyle/>
          <a:p>
            <a:pPr>
              <a:lnSpc>
                <a:spcPct val="120000"/>
              </a:lnSpc>
            </a:pPr>
            <a:r>
              <a:rPr lang="en-US" sz="3000" dirty="0"/>
              <a:t>Psychosis is a symptom, not a diagnosis…</a:t>
            </a:r>
          </a:p>
          <a:p>
            <a:pPr>
              <a:lnSpc>
                <a:spcPct val="120000"/>
              </a:lnSpc>
            </a:pPr>
            <a:r>
              <a:rPr lang="en-US" sz="3000" dirty="0"/>
              <a:t>It is essentially a “break with reality,” typically with changes in:</a:t>
            </a:r>
            <a:endParaRPr lang="en-US" dirty="0"/>
          </a:p>
          <a:p>
            <a:pPr lvl="1">
              <a:lnSpc>
                <a:spcPct val="120000"/>
              </a:lnSpc>
            </a:pPr>
            <a:r>
              <a:rPr lang="en-US" sz="2800" dirty="0"/>
              <a:t>Perception (hallucinations/delusions).  Hallucinations are things that an individual sees/hears which others don’t.  Delusions are fixed false beliefs</a:t>
            </a:r>
          </a:p>
          <a:p>
            <a:pPr lvl="1">
              <a:lnSpc>
                <a:spcPct val="120000"/>
              </a:lnSpc>
            </a:pPr>
            <a:r>
              <a:rPr lang="en-US" sz="2800" dirty="0"/>
              <a:t>Emotion (feelings)</a:t>
            </a:r>
          </a:p>
          <a:p>
            <a:pPr lvl="1">
              <a:lnSpc>
                <a:spcPct val="120000"/>
              </a:lnSpc>
            </a:pPr>
            <a:r>
              <a:rPr lang="en-US" sz="2800" dirty="0"/>
              <a:t>Cognition (thought; both form and content)</a:t>
            </a:r>
          </a:p>
          <a:p>
            <a:pPr lvl="1">
              <a:lnSpc>
                <a:spcPct val="120000"/>
              </a:lnSpc>
            </a:pPr>
            <a:r>
              <a:rPr lang="en-US" sz="2800" dirty="0"/>
              <a:t>Behaviors</a:t>
            </a:r>
          </a:p>
          <a:p>
            <a:pPr marL="0" indent="0">
              <a:lnSpc>
                <a:spcPct val="110000"/>
              </a:lnSpc>
              <a:buNone/>
            </a:pPr>
            <a:endParaRPr lang="en-US" dirty="0"/>
          </a:p>
        </p:txBody>
      </p:sp>
    </p:spTree>
    <p:custDataLst>
      <p:tags r:id="rId1"/>
    </p:custDataLst>
    <p:extLst>
      <p:ext uri="{BB962C8B-B14F-4D97-AF65-F5344CB8AC3E}">
        <p14:creationId xmlns:p14="http://schemas.microsoft.com/office/powerpoint/2010/main" val="672767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Positive, Negative, Affective, Cognitive Symptoms</a:t>
            </a:r>
          </a:p>
        </p:txBody>
      </p:sp>
      <p:pic>
        <p:nvPicPr>
          <p:cNvPr id="4" name="Content Placeholder 3" descr="Drawing of a human brain with specific labels for the Prefrontal cortex, Nucleus accumbens, Lateral hypothalamus, Amygdala, Hippocampus, Substantia nigra, and Ventral tegmental area" title="human brain with labels"/>
          <p:cNvPicPr>
            <a:picLocks noGrp="1" noChangeAspect="1"/>
          </p:cNvPicPr>
          <p:nvPr>
            <p:ph sz="quarter" idx="10"/>
          </p:nvPr>
        </p:nvPicPr>
        <p:blipFill>
          <a:blip r:embed="rId4"/>
          <a:stretch>
            <a:fillRect/>
          </a:stretch>
        </p:blipFill>
        <p:spPr>
          <a:xfrm>
            <a:off x="3698980" y="1690688"/>
            <a:ext cx="4794040" cy="3648075"/>
          </a:xfrm>
          <a:prstGeom prst="rect">
            <a:avLst/>
          </a:prstGeom>
        </p:spPr>
      </p:pic>
    </p:spTree>
    <p:custDataLst>
      <p:tags r:id="rId1"/>
    </p:custDataLst>
    <p:extLst>
      <p:ext uri="{BB962C8B-B14F-4D97-AF65-F5344CB8AC3E}">
        <p14:creationId xmlns:p14="http://schemas.microsoft.com/office/powerpoint/2010/main" val="150951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Schizophrenia and Violence</a:t>
            </a:r>
          </a:p>
        </p:txBody>
      </p:sp>
      <p:sp>
        <p:nvSpPr>
          <p:cNvPr id="3" name="Content Placeholder 2"/>
          <p:cNvSpPr>
            <a:spLocks noGrp="1"/>
          </p:cNvSpPr>
          <p:nvPr>
            <p:ph sz="quarter" idx="10"/>
          </p:nvPr>
        </p:nvSpPr>
        <p:spPr>
          <a:xfrm>
            <a:off x="838199" y="1713490"/>
            <a:ext cx="10515601" cy="3647180"/>
          </a:xfrm>
        </p:spPr>
        <p:txBody>
          <a:bodyPr>
            <a:normAutofit fontScale="77500" lnSpcReduction="20000"/>
          </a:bodyPr>
          <a:lstStyle/>
          <a:p>
            <a:pPr>
              <a:lnSpc>
                <a:spcPct val="120000"/>
              </a:lnSpc>
            </a:pPr>
            <a:r>
              <a:rPr lang="en-US" dirty="0"/>
              <a:t>Violence is not a common attribute, though a small subset of individuals do have a higher incidence, particularly those who are:</a:t>
            </a:r>
          </a:p>
          <a:p>
            <a:pPr marL="971550" lvl="1" indent="-514350">
              <a:lnSpc>
                <a:spcPct val="120000"/>
              </a:lnSpc>
              <a:buAutoNum type="arabicParenR"/>
            </a:pPr>
            <a:r>
              <a:rPr lang="en-US" dirty="0"/>
              <a:t>Angry</a:t>
            </a:r>
          </a:p>
          <a:p>
            <a:pPr marL="971550" lvl="1" indent="-514350">
              <a:lnSpc>
                <a:spcPct val="120000"/>
              </a:lnSpc>
              <a:buAutoNum type="arabicParenR"/>
            </a:pPr>
            <a:r>
              <a:rPr lang="en-US" dirty="0"/>
              <a:t>Experiencing Persecutory Delusions  </a:t>
            </a:r>
          </a:p>
          <a:p>
            <a:pPr marL="971550" lvl="1" indent="-514350">
              <a:lnSpc>
                <a:spcPct val="120000"/>
              </a:lnSpc>
              <a:buAutoNum type="arabicParenR"/>
            </a:pPr>
            <a:r>
              <a:rPr lang="en-US" dirty="0"/>
              <a:t>Inadequately/Untreated</a:t>
            </a:r>
          </a:p>
          <a:p>
            <a:pPr>
              <a:lnSpc>
                <a:spcPct val="120000"/>
              </a:lnSpc>
            </a:pPr>
            <a:r>
              <a:rPr lang="en-US" dirty="0"/>
              <a:t>Most likely victim: family member</a:t>
            </a:r>
          </a:p>
          <a:p>
            <a:pPr>
              <a:lnSpc>
                <a:spcPct val="120000"/>
              </a:lnSpc>
            </a:pPr>
            <a:r>
              <a:rPr lang="en-US" dirty="0"/>
              <a:t>Perspective: In society, being male and a user of substances brings a much higher risk of violence than having a mental illness</a:t>
            </a:r>
          </a:p>
          <a:p>
            <a:pPr>
              <a:lnSpc>
                <a:spcPct val="120000"/>
              </a:lnSpc>
            </a:pPr>
            <a:r>
              <a:rPr lang="en-US" dirty="0"/>
              <a:t>Individuals are much more likely to be victims of violence rather than perpetrators </a:t>
            </a:r>
          </a:p>
          <a:p>
            <a:pPr marL="0" indent="0">
              <a:buNone/>
            </a:pPr>
            <a:endParaRPr lang="en-US" dirty="0"/>
          </a:p>
        </p:txBody>
      </p:sp>
    </p:spTree>
    <p:custDataLst>
      <p:tags r:id="rId1"/>
    </p:custDataLst>
    <p:extLst>
      <p:ext uri="{BB962C8B-B14F-4D97-AF65-F5344CB8AC3E}">
        <p14:creationId xmlns:p14="http://schemas.microsoft.com/office/powerpoint/2010/main" val="2628037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Recovery Phase (reminder)</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dirty="0"/>
              <a:t>Sometimes abrupt improvement (symptoms completely gone)</a:t>
            </a:r>
          </a:p>
          <a:p>
            <a:pPr>
              <a:lnSpc>
                <a:spcPct val="100000"/>
              </a:lnSpc>
            </a:pPr>
            <a:endParaRPr lang="en-US" dirty="0"/>
          </a:p>
          <a:p>
            <a:pPr>
              <a:lnSpc>
                <a:spcPct val="100000"/>
              </a:lnSpc>
            </a:pPr>
            <a:r>
              <a:rPr lang="en-US" dirty="0"/>
              <a:t>Sometimes gradual dissipation of symptoms</a:t>
            </a:r>
          </a:p>
          <a:p>
            <a:pPr marL="0" indent="0">
              <a:buNone/>
            </a:pPr>
            <a:endParaRPr lang="en-US" dirty="0"/>
          </a:p>
        </p:txBody>
      </p:sp>
    </p:spTree>
    <p:custDataLst>
      <p:tags r:id="rId1"/>
    </p:custDataLst>
    <p:extLst>
      <p:ext uri="{BB962C8B-B14F-4D97-AF65-F5344CB8AC3E}">
        <p14:creationId xmlns:p14="http://schemas.microsoft.com/office/powerpoint/2010/main" val="3037666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Effective Treatment of First Episode Psychosis</a:t>
            </a:r>
          </a:p>
        </p:txBody>
      </p:sp>
      <p:sp>
        <p:nvSpPr>
          <p:cNvPr id="3" name="Content Placeholder 2"/>
          <p:cNvSpPr>
            <a:spLocks noGrp="1"/>
          </p:cNvSpPr>
          <p:nvPr>
            <p:ph sz="half" idx="1"/>
          </p:nvPr>
        </p:nvSpPr>
        <p:spPr>
          <a:xfrm>
            <a:off x="838200" y="1690688"/>
            <a:ext cx="5334000" cy="3866964"/>
          </a:xfrm>
        </p:spPr>
        <p:txBody>
          <a:bodyPr>
            <a:noAutofit/>
          </a:bodyPr>
          <a:lstStyle/>
          <a:p>
            <a:pPr>
              <a:lnSpc>
                <a:spcPct val="100000"/>
              </a:lnSpc>
            </a:pPr>
            <a:r>
              <a:rPr lang="en-US" dirty="0"/>
              <a:t>Components:</a:t>
            </a:r>
          </a:p>
          <a:p>
            <a:pPr lvl="1">
              <a:lnSpc>
                <a:spcPct val="100000"/>
              </a:lnSpc>
            </a:pPr>
            <a:r>
              <a:rPr lang="en-US" dirty="0"/>
              <a:t>Coordinated Specialty Care</a:t>
            </a:r>
          </a:p>
          <a:p>
            <a:pPr lvl="1">
              <a:lnSpc>
                <a:spcPct val="100000"/>
              </a:lnSpc>
            </a:pPr>
            <a:r>
              <a:rPr lang="en-US" dirty="0"/>
              <a:t>Shared Decision-Making</a:t>
            </a:r>
          </a:p>
          <a:p>
            <a:pPr lvl="1">
              <a:lnSpc>
                <a:spcPct val="100000"/>
              </a:lnSpc>
            </a:pPr>
            <a:r>
              <a:rPr lang="en-US" dirty="0"/>
              <a:t>Recovery Oriented</a:t>
            </a:r>
          </a:p>
          <a:p>
            <a:pPr marL="0" indent="0">
              <a:lnSpc>
                <a:spcPct val="110000"/>
              </a:lnSpc>
              <a:buNone/>
            </a:pPr>
            <a:endParaRPr lang="en-US" dirty="0"/>
          </a:p>
          <a:p>
            <a:pPr marL="0" indent="0">
              <a:lnSpc>
                <a:spcPct val="110000"/>
              </a:lnSpc>
              <a:buNone/>
            </a:pPr>
            <a:endParaRPr lang="en-US" dirty="0"/>
          </a:p>
        </p:txBody>
      </p:sp>
      <p:sp>
        <p:nvSpPr>
          <p:cNvPr id="4" name="Content Placeholder 3"/>
          <p:cNvSpPr>
            <a:spLocks noGrp="1"/>
          </p:cNvSpPr>
          <p:nvPr>
            <p:ph sz="half" idx="2"/>
          </p:nvPr>
        </p:nvSpPr>
        <p:spPr>
          <a:xfrm>
            <a:off x="6172200" y="1690687"/>
            <a:ext cx="5181600" cy="3866965"/>
          </a:xfrm>
        </p:spPr>
        <p:txBody>
          <a:bodyPr>
            <a:noAutofit/>
          </a:bodyPr>
          <a:lstStyle/>
          <a:p>
            <a:pPr>
              <a:lnSpc>
                <a:spcPct val="100000"/>
              </a:lnSpc>
            </a:pPr>
            <a:r>
              <a:rPr lang="en-US" dirty="0"/>
              <a:t>Team Based:</a:t>
            </a:r>
          </a:p>
          <a:p>
            <a:pPr lvl="1">
              <a:lnSpc>
                <a:spcPct val="100000"/>
              </a:lnSpc>
            </a:pPr>
            <a:r>
              <a:rPr lang="en-US" dirty="0"/>
              <a:t>Strong Leadership</a:t>
            </a:r>
          </a:p>
          <a:p>
            <a:pPr lvl="1">
              <a:lnSpc>
                <a:spcPct val="100000"/>
              </a:lnSpc>
            </a:pPr>
            <a:r>
              <a:rPr lang="en-US" dirty="0"/>
              <a:t>Care Management</a:t>
            </a:r>
          </a:p>
          <a:p>
            <a:pPr lvl="1">
              <a:lnSpc>
                <a:spcPct val="100000"/>
              </a:lnSpc>
            </a:pPr>
            <a:r>
              <a:rPr lang="en-US" dirty="0"/>
              <a:t>Supported Employment and Education</a:t>
            </a:r>
          </a:p>
          <a:p>
            <a:pPr lvl="1">
              <a:lnSpc>
                <a:spcPct val="100000"/>
              </a:lnSpc>
            </a:pPr>
            <a:r>
              <a:rPr lang="en-US" dirty="0"/>
              <a:t>Psychosocial therapies</a:t>
            </a:r>
          </a:p>
          <a:p>
            <a:pPr lvl="1">
              <a:lnSpc>
                <a:spcPct val="100000"/>
              </a:lnSpc>
            </a:pPr>
            <a:r>
              <a:rPr lang="en-US" dirty="0"/>
              <a:t>Family Education and Support</a:t>
            </a:r>
          </a:p>
          <a:p>
            <a:pPr lvl="1">
              <a:lnSpc>
                <a:spcPct val="100000"/>
              </a:lnSpc>
            </a:pPr>
            <a:r>
              <a:rPr lang="en-US" dirty="0"/>
              <a:t>Pharmacotherapy and Primary Care Engagement</a:t>
            </a:r>
          </a:p>
          <a:p>
            <a:pPr>
              <a:lnSpc>
                <a:spcPct val="100000"/>
              </a:lnSpc>
            </a:pPr>
            <a:endParaRPr lang="en-US" dirty="0"/>
          </a:p>
        </p:txBody>
      </p:sp>
    </p:spTree>
    <p:custDataLst>
      <p:tags r:id="rId1"/>
    </p:custDataLst>
    <p:extLst>
      <p:ext uri="{BB962C8B-B14F-4D97-AF65-F5344CB8AC3E}">
        <p14:creationId xmlns:p14="http://schemas.microsoft.com/office/powerpoint/2010/main" val="622444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Disease Centered Model</a:t>
            </a:r>
          </a:p>
        </p:txBody>
      </p:sp>
      <p:sp>
        <p:nvSpPr>
          <p:cNvPr id="3" name="Content Placeholder 2"/>
          <p:cNvSpPr>
            <a:spLocks noGrp="1"/>
          </p:cNvSpPr>
          <p:nvPr>
            <p:ph sz="half" idx="1"/>
          </p:nvPr>
        </p:nvSpPr>
        <p:spPr>
          <a:xfrm>
            <a:off x="838200" y="1690688"/>
            <a:ext cx="5334000" cy="3866964"/>
          </a:xfrm>
        </p:spPr>
        <p:txBody>
          <a:bodyPr>
            <a:noAutofit/>
          </a:bodyPr>
          <a:lstStyle/>
          <a:p>
            <a:pPr marL="533400" indent="-533400">
              <a:lnSpc>
                <a:spcPct val="100000"/>
              </a:lnSpc>
            </a:pPr>
            <a:r>
              <a:rPr lang="en-US" b="1" dirty="0"/>
              <a:t>Professional Role</a:t>
            </a:r>
          </a:p>
          <a:p>
            <a:pPr lvl="1">
              <a:lnSpc>
                <a:spcPct val="100000"/>
              </a:lnSpc>
            </a:pPr>
            <a:r>
              <a:rPr lang="en-US" dirty="0"/>
              <a:t>Hierarchical</a:t>
            </a:r>
          </a:p>
          <a:p>
            <a:pPr lvl="1">
              <a:lnSpc>
                <a:spcPct val="100000"/>
              </a:lnSpc>
            </a:pPr>
            <a:r>
              <a:rPr lang="en-US" dirty="0"/>
              <a:t>Paternalistic</a:t>
            </a:r>
          </a:p>
          <a:p>
            <a:pPr lvl="1">
              <a:lnSpc>
                <a:spcPct val="100000"/>
              </a:lnSpc>
            </a:pPr>
            <a:r>
              <a:rPr lang="en-US" dirty="0"/>
              <a:t>In-Charge</a:t>
            </a:r>
          </a:p>
          <a:p>
            <a:pPr lvl="1">
              <a:lnSpc>
                <a:spcPct val="100000"/>
              </a:lnSpc>
            </a:pPr>
            <a:r>
              <a:rPr lang="en-US" dirty="0"/>
              <a:t>Holds the knowledge</a:t>
            </a:r>
          </a:p>
          <a:p>
            <a:pPr lvl="1">
              <a:lnSpc>
                <a:spcPct val="100000"/>
              </a:lnSpc>
            </a:pPr>
            <a:r>
              <a:rPr lang="en-US" dirty="0"/>
              <a:t>Responsible for treatment</a:t>
            </a:r>
          </a:p>
          <a:p>
            <a:pPr lvl="1">
              <a:lnSpc>
                <a:spcPct val="100000"/>
              </a:lnSpc>
            </a:pPr>
            <a:r>
              <a:rPr lang="en-US" dirty="0"/>
              <a:t>Disease is focus</a:t>
            </a:r>
          </a:p>
          <a:p>
            <a:pPr marL="0" indent="0">
              <a:lnSpc>
                <a:spcPct val="100000"/>
              </a:lnSpc>
              <a:buNone/>
            </a:pPr>
            <a:r>
              <a:rPr lang="en-US" sz="2400" dirty="0">
                <a:latin typeface="Arial" pitchFamily="34" charset="0"/>
              </a:rPr>
              <a:t>From Patricia Deegan’s work</a:t>
            </a:r>
          </a:p>
          <a:p>
            <a:pPr marL="0" indent="0">
              <a:lnSpc>
                <a:spcPct val="110000"/>
              </a:lnSpc>
              <a:buNone/>
            </a:pPr>
            <a:endParaRPr lang="en-US" dirty="0"/>
          </a:p>
        </p:txBody>
      </p:sp>
      <p:sp>
        <p:nvSpPr>
          <p:cNvPr id="4" name="Content Placeholder 3"/>
          <p:cNvSpPr>
            <a:spLocks noGrp="1"/>
          </p:cNvSpPr>
          <p:nvPr>
            <p:ph sz="half" idx="2"/>
          </p:nvPr>
        </p:nvSpPr>
        <p:spPr>
          <a:xfrm>
            <a:off x="6172200" y="1690687"/>
            <a:ext cx="5181600" cy="3866965"/>
          </a:xfrm>
        </p:spPr>
        <p:txBody>
          <a:bodyPr>
            <a:noAutofit/>
          </a:bodyPr>
          <a:lstStyle/>
          <a:p>
            <a:pPr marL="533400" indent="-533400">
              <a:lnSpc>
                <a:spcPct val="100000"/>
              </a:lnSpc>
            </a:pPr>
            <a:r>
              <a:rPr lang="en-US" b="1" dirty="0"/>
              <a:t>Patient Role</a:t>
            </a:r>
          </a:p>
          <a:p>
            <a:pPr lvl="1">
              <a:lnSpc>
                <a:spcPct val="100000"/>
              </a:lnSpc>
            </a:pPr>
            <a:r>
              <a:rPr lang="en-US" dirty="0"/>
              <a:t>Subservient</a:t>
            </a:r>
          </a:p>
          <a:p>
            <a:pPr lvl="1">
              <a:lnSpc>
                <a:spcPct val="100000"/>
              </a:lnSpc>
            </a:pPr>
            <a:r>
              <a:rPr lang="en-US" dirty="0"/>
              <a:t>Obedient</a:t>
            </a:r>
          </a:p>
          <a:p>
            <a:pPr lvl="1">
              <a:lnSpc>
                <a:spcPct val="100000"/>
              </a:lnSpc>
            </a:pPr>
            <a:r>
              <a:rPr lang="en-US" dirty="0"/>
              <a:t>Passive</a:t>
            </a:r>
          </a:p>
          <a:p>
            <a:pPr lvl="1">
              <a:lnSpc>
                <a:spcPct val="100000"/>
              </a:lnSpc>
            </a:pPr>
            <a:r>
              <a:rPr lang="en-US" dirty="0"/>
              <a:t>Recipient of knowledge</a:t>
            </a:r>
          </a:p>
          <a:p>
            <a:pPr lvl="1">
              <a:lnSpc>
                <a:spcPct val="100000"/>
              </a:lnSpc>
            </a:pPr>
            <a:r>
              <a:rPr lang="en-US" dirty="0"/>
              <a:t>Responsible for following treatment</a:t>
            </a:r>
          </a:p>
          <a:p>
            <a:pPr lvl="1">
              <a:lnSpc>
                <a:spcPct val="100000"/>
              </a:lnSpc>
            </a:pPr>
            <a:r>
              <a:rPr lang="en-US" dirty="0"/>
              <a:t>Host of disease</a:t>
            </a:r>
          </a:p>
          <a:p>
            <a:pPr>
              <a:lnSpc>
                <a:spcPct val="100000"/>
              </a:lnSpc>
            </a:pPr>
            <a:endParaRPr lang="en-US" dirty="0"/>
          </a:p>
        </p:txBody>
      </p:sp>
    </p:spTree>
    <p:custDataLst>
      <p:tags r:id="rId1"/>
    </p:custDataLst>
    <p:extLst>
      <p:ext uri="{BB962C8B-B14F-4D97-AF65-F5344CB8AC3E}">
        <p14:creationId xmlns:p14="http://schemas.microsoft.com/office/powerpoint/2010/main" val="2749042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Recovery Model</a:t>
            </a:r>
          </a:p>
        </p:txBody>
      </p:sp>
      <p:sp>
        <p:nvSpPr>
          <p:cNvPr id="3" name="Content Placeholder 2"/>
          <p:cNvSpPr>
            <a:spLocks noGrp="1"/>
          </p:cNvSpPr>
          <p:nvPr>
            <p:ph sz="half" idx="1"/>
          </p:nvPr>
        </p:nvSpPr>
        <p:spPr>
          <a:xfrm>
            <a:off x="838200" y="1690688"/>
            <a:ext cx="5334000" cy="3866964"/>
          </a:xfrm>
        </p:spPr>
        <p:txBody>
          <a:bodyPr>
            <a:noAutofit/>
          </a:bodyPr>
          <a:lstStyle/>
          <a:p>
            <a:pPr marL="533400" indent="-533400">
              <a:lnSpc>
                <a:spcPct val="100000"/>
              </a:lnSpc>
            </a:pPr>
            <a:r>
              <a:rPr lang="en-US" b="1" dirty="0"/>
              <a:t>Person’s Role</a:t>
            </a:r>
            <a:r>
              <a:rPr lang="en-US" dirty="0"/>
              <a:t> </a:t>
            </a:r>
          </a:p>
          <a:p>
            <a:pPr lvl="1">
              <a:lnSpc>
                <a:spcPct val="100000"/>
              </a:lnSpc>
            </a:pPr>
            <a:r>
              <a:rPr lang="en-US" dirty="0"/>
              <a:t>Personal power</a:t>
            </a:r>
          </a:p>
          <a:p>
            <a:pPr lvl="1">
              <a:lnSpc>
                <a:spcPct val="100000"/>
              </a:lnSpc>
            </a:pPr>
            <a:r>
              <a:rPr lang="en-US" dirty="0"/>
              <a:t>Personal knowledge</a:t>
            </a:r>
          </a:p>
          <a:p>
            <a:pPr lvl="1">
              <a:lnSpc>
                <a:spcPct val="100000"/>
              </a:lnSpc>
            </a:pPr>
            <a:r>
              <a:rPr lang="en-US" dirty="0"/>
              <a:t>Personal responsibility</a:t>
            </a:r>
          </a:p>
          <a:p>
            <a:pPr lvl="1">
              <a:lnSpc>
                <a:spcPct val="100000"/>
              </a:lnSpc>
            </a:pPr>
            <a:r>
              <a:rPr lang="en-US" dirty="0"/>
              <a:t>Person in context of life is focus</a:t>
            </a:r>
          </a:p>
          <a:p>
            <a:pPr lvl="1">
              <a:lnSpc>
                <a:spcPct val="100000"/>
              </a:lnSpc>
            </a:pPr>
            <a:r>
              <a:rPr lang="en-US" dirty="0"/>
              <a:t>Person is self-determining</a:t>
            </a:r>
          </a:p>
          <a:p>
            <a:pPr marL="0" indent="0">
              <a:lnSpc>
                <a:spcPct val="100000"/>
              </a:lnSpc>
              <a:buNone/>
            </a:pPr>
            <a:endParaRPr lang="en-US" dirty="0"/>
          </a:p>
          <a:p>
            <a:pPr marL="0" indent="0">
              <a:lnSpc>
                <a:spcPct val="100000"/>
              </a:lnSpc>
              <a:buNone/>
            </a:pPr>
            <a:r>
              <a:rPr lang="en-US" sz="2400" dirty="0">
                <a:latin typeface="Arial" pitchFamily="34" charset="0"/>
              </a:rPr>
              <a:t>From Patricia Deegan’s work</a:t>
            </a:r>
          </a:p>
        </p:txBody>
      </p:sp>
      <p:sp>
        <p:nvSpPr>
          <p:cNvPr id="4" name="Content Placeholder 3"/>
          <p:cNvSpPr>
            <a:spLocks noGrp="1"/>
          </p:cNvSpPr>
          <p:nvPr>
            <p:ph sz="half" idx="2"/>
          </p:nvPr>
        </p:nvSpPr>
        <p:spPr>
          <a:xfrm>
            <a:off x="6172200" y="1690687"/>
            <a:ext cx="5181600" cy="3866965"/>
          </a:xfrm>
        </p:spPr>
        <p:txBody>
          <a:bodyPr>
            <a:noAutofit/>
          </a:bodyPr>
          <a:lstStyle/>
          <a:p>
            <a:pPr marL="533400" indent="-533400">
              <a:lnSpc>
                <a:spcPct val="100000"/>
              </a:lnSpc>
            </a:pPr>
            <a:r>
              <a:rPr lang="en-US" b="1" dirty="0"/>
              <a:t>Professional’s Role</a:t>
            </a:r>
          </a:p>
          <a:p>
            <a:pPr lvl="1">
              <a:lnSpc>
                <a:spcPct val="100000"/>
              </a:lnSpc>
            </a:pPr>
            <a:r>
              <a:rPr lang="en-US" dirty="0"/>
              <a:t>Power sharing</a:t>
            </a:r>
          </a:p>
          <a:p>
            <a:pPr lvl="1">
              <a:lnSpc>
                <a:spcPct val="100000"/>
              </a:lnSpc>
            </a:pPr>
            <a:r>
              <a:rPr lang="en-US" dirty="0"/>
              <a:t>Exchange information</a:t>
            </a:r>
          </a:p>
          <a:p>
            <a:pPr lvl="1">
              <a:lnSpc>
                <a:spcPct val="100000"/>
              </a:lnSpc>
            </a:pPr>
            <a:r>
              <a:rPr lang="en-US" dirty="0"/>
              <a:t>Shared decision-making</a:t>
            </a:r>
          </a:p>
          <a:p>
            <a:pPr lvl="1">
              <a:lnSpc>
                <a:spcPct val="100000"/>
              </a:lnSpc>
            </a:pPr>
            <a:r>
              <a:rPr lang="en-US" dirty="0"/>
              <a:t>Co-investigator</a:t>
            </a:r>
          </a:p>
          <a:p>
            <a:pPr lvl="1">
              <a:lnSpc>
                <a:spcPct val="100000"/>
              </a:lnSpc>
            </a:pPr>
            <a:r>
              <a:rPr lang="en-US" dirty="0"/>
              <a:t>Professional is expert consultant on journey</a:t>
            </a:r>
          </a:p>
          <a:p>
            <a:pPr>
              <a:lnSpc>
                <a:spcPct val="100000"/>
              </a:lnSpc>
            </a:pPr>
            <a:endParaRPr lang="en-US" dirty="0"/>
          </a:p>
        </p:txBody>
      </p:sp>
    </p:spTree>
    <p:custDataLst>
      <p:tags r:id="rId1"/>
    </p:custDataLst>
    <p:extLst>
      <p:ext uri="{BB962C8B-B14F-4D97-AF65-F5344CB8AC3E}">
        <p14:creationId xmlns:p14="http://schemas.microsoft.com/office/powerpoint/2010/main" val="3150378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Recovery</a:t>
            </a:r>
          </a:p>
        </p:txBody>
      </p:sp>
      <p:pic>
        <p:nvPicPr>
          <p:cNvPr id="5" name="Content Placeholder 4" descr="mhcc publication entitled Recovery Oriented Language Guide second edition&#10;" title="publication cover"/>
          <p:cNvPicPr>
            <a:picLocks noGrp="1" noChangeAspect="1"/>
          </p:cNvPicPr>
          <p:nvPr>
            <p:ph sz="half" idx="1"/>
          </p:nvPr>
        </p:nvPicPr>
        <p:blipFill>
          <a:blip r:embed="rId4"/>
          <a:stretch>
            <a:fillRect/>
          </a:stretch>
        </p:blipFill>
        <p:spPr>
          <a:xfrm>
            <a:off x="2197967" y="1557075"/>
            <a:ext cx="2731037" cy="4000763"/>
          </a:xfrm>
          <a:prstGeom prst="rect">
            <a:avLst/>
          </a:prstGeom>
        </p:spPr>
      </p:pic>
      <p:sp>
        <p:nvSpPr>
          <p:cNvPr id="3" name="Content Placeholder 2"/>
          <p:cNvSpPr>
            <a:spLocks noGrp="1"/>
          </p:cNvSpPr>
          <p:nvPr>
            <p:ph sz="half" idx="2"/>
          </p:nvPr>
        </p:nvSpPr>
        <p:spPr>
          <a:xfrm>
            <a:off x="6274697" y="1557075"/>
            <a:ext cx="5181600" cy="4000763"/>
          </a:xfrm>
        </p:spPr>
        <p:txBody>
          <a:bodyPr>
            <a:normAutofit fontScale="70000" lnSpcReduction="20000"/>
          </a:bodyPr>
          <a:lstStyle/>
          <a:p>
            <a:pPr>
              <a:lnSpc>
                <a:spcPct val="120000"/>
              </a:lnSpc>
            </a:pPr>
            <a:r>
              <a:rPr lang="en-US" dirty="0"/>
              <a:t>SAMHSA’s working definition of recovery</a:t>
            </a:r>
          </a:p>
          <a:p>
            <a:pPr lvl="1">
              <a:lnSpc>
                <a:spcPct val="120000"/>
              </a:lnSpc>
            </a:pPr>
            <a:r>
              <a:rPr lang="en-US" dirty="0"/>
              <a:t>Hope</a:t>
            </a:r>
          </a:p>
          <a:p>
            <a:pPr lvl="1">
              <a:lnSpc>
                <a:spcPct val="120000"/>
              </a:lnSpc>
            </a:pPr>
            <a:r>
              <a:rPr lang="en-US" dirty="0"/>
              <a:t>Person-Driven</a:t>
            </a:r>
          </a:p>
          <a:p>
            <a:pPr lvl="1">
              <a:lnSpc>
                <a:spcPct val="120000"/>
              </a:lnSpc>
            </a:pPr>
            <a:r>
              <a:rPr lang="en-US" dirty="0"/>
              <a:t>Many Pathways</a:t>
            </a:r>
          </a:p>
          <a:p>
            <a:pPr lvl="1">
              <a:lnSpc>
                <a:spcPct val="120000"/>
              </a:lnSpc>
            </a:pPr>
            <a:r>
              <a:rPr lang="en-US" dirty="0"/>
              <a:t>Holistic</a:t>
            </a:r>
          </a:p>
          <a:p>
            <a:pPr lvl="1">
              <a:lnSpc>
                <a:spcPct val="120000"/>
              </a:lnSpc>
            </a:pPr>
            <a:r>
              <a:rPr lang="en-US" dirty="0"/>
              <a:t>Peer Support </a:t>
            </a:r>
          </a:p>
          <a:p>
            <a:pPr lvl="1">
              <a:lnSpc>
                <a:spcPct val="120000"/>
              </a:lnSpc>
            </a:pPr>
            <a:r>
              <a:rPr lang="en-US" dirty="0"/>
              <a:t>Relational </a:t>
            </a:r>
          </a:p>
          <a:p>
            <a:pPr lvl="1">
              <a:lnSpc>
                <a:spcPct val="120000"/>
              </a:lnSpc>
            </a:pPr>
            <a:r>
              <a:rPr lang="en-US" dirty="0"/>
              <a:t>Culture</a:t>
            </a:r>
          </a:p>
          <a:p>
            <a:pPr lvl="1">
              <a:lnSpc>
                <a:spcPct val="120000"/>
              </a:lnSpc>
            </a:pPr>
            <a:r>
              <a:rPr lang="en-US" dirty="0"/>
              <a:t>Addresses Trauma </a:t>
            </a:r>
          </a:p>
          <a:p>
            <a:pPr lvl="1">
              <a:lnSpc>
                <a:spcPct val="120000"/>
              </a:lnSpc>
            </a:pPr>
            <a:r>
              <a:rPr lang="en-US" dirty="0"/>
              <a:t>Strengths / Responsibility</a:t>
            </a:r>
          </a:p>
          <a:p>
            <a:pPr lvl="1">
              <a:lnSpc>
                <a:spcPct val="120000"/>
              </a:lnSpc>
            </a:pPr>
            <a:r>
              <a:rPr lang="en-US" dirty="0"/>
              <a:t>Respect</a:t>
            </a:r>
          </a:p>
        </p:txBody>
      </p:sp>
    </p:spTree>
    <p:custDataLst>
      <p:tags r:id="rId1"/>
    </p:custDataLst>
    <p:extLst>
      <p:ext uri="{BB962C8B-B14F-4D97-AF65-F5344CB8AC3E}">
        <p14:creationId xmlns:p14="http://schemas.microsoft.com/office/powerpoint/2010/main" val="3906536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Coordinated Specialty Care</a:t>
            </a:r>
          </a:p>
        </p:txBody>
      </p:sp>
      <p:sp>
        <p:nvSpPr>
          <p:cNvPr id="3" name="Content Placeholder 2"/>
          <p:cNvSpPr>
            <a:spLocks noGrp="1"/>
          </p:cNvSpPr>
          <p:nvPr>
            <p:ph sz="quarter" idx="10"/>
          </p:nvPr>
        </p:nvSpPr>
        <p:spPr>
          <a:xfrm>
            <a:off x="838200" y="1713490"/>
            <a:ext cx="10515599" cy="3454400"/>
          </a:xfrm>
        </p:spPr>
        <p:txBody>
          <a:bodyPr/>
          <a:lstStyle/>
          <a:p>
            <a:pPr>
              <a:lnSpc>
                <a:spcPct val="100000"/>
              </a:lnSpc>
            </a:pPr>
            <a:r>
              <a:rPr lang="en-US" dirty="0"/>
              <a:t>Medication/Primary Care</a:t>
            </a:r>
          </a:p>
          <a:p>
            <a:pPr lvl="0">
              <a:lnSpc>
                <a:spcPct val="100000"/>
              </a:lnSpc>
            </a:pPr>
            <a:r>
              <a:rPr lang="en-US" dirty="0"/>
              <a:t>Psychosocial Therapies</a:t>
            </a:r>
          </a:p>
          <a:p>
            <a:pPr>
              <a:lnSpc>
                <a:spcPct val="100000"/>
              </a:lnSpc>
            </a:pPr>
            <a:r>
              <a:rPr lang="en-US" dirty="0"/>
              <a:t>Family Education and Support</a:t>
            </a:r>
          </a:p>
          <a:p>
            <a:pPr>
              <a:lnSpc>
                <a:spcPct val="100000"/>
              </a:lnSpc>
            </a:pPr>
            <a:r>
              <a:rPr lang="en-US" dirty="0"/>
              <a:t>Supported Employment and Education</a:t>
            </a:r>
          </a:p>
          <a:p>
            <a:pPr>
              <a:lnSpc>
                <a:spcPct val="100000"/>
              </a:lnSpc>
            </a:pPr>
            <a:r>
              <a:rPr lang="en-US" dirty="0"/>
              <a:t>Case/Care Management</a:t>
            </a:r>
          </a:p>
        </p:txBody>
      </p:sp>
    </p:spTree>
    <p:custDataLst>
      <p:tags r:id="rId1"/>
    </p:custDataLst>
    <p:extLst>
      <p:ext uri="{BB962C8B-B14F-4D97-AF65-F5344CB8AC3E}">
        <p14:creationId xmlns:p14="http://schemas.microsoft.com/office/powerpoint/2010/main" val="1952561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Example of what a First Episode Psychosis Coordinated Specialty Care program looks like:</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dirty="0"/>
              <a:t>4-6 team members or more (often with “caseloads” of many clients)</a:t>
            </a:r>
          </a:p>
          <a:p>
            <a:pPr>
              <a:lnSpc>
                <a:spcPct val="100000"/>
              </a:lnSpc>
            </a:pPr>
            <a:r>
              <a:rPr lang="en-US" dirty="0"/>
              <a:t>Meeting frequently (daily-weekly)</a:t>
            </a:r>
          </a:p>
          <a:p>
            <a:pPr>
              <a:lnSpc>
                <a:spcPct val="100000"/>
              </a:lnSpc>
            </a:pPr>
            <a:r>
              <a:rPr lang="en-US" dirty="0"/>
              <a:t>Multiple interdisciplinary-contributors</a:t>
            </a:r>
          </a:p>
          <a:p>
            <a:pPr>
              <a:lnSpc>
                <a:spcPct val="100000"/>
              </a:lnSpc>
            </a:pPr>
            <a:r>
              <a:rPr lang="en-US" dirty="0"/>
              <a:t>Understanding the philosophy and skill sets required for FEP treatment</a:t>
            </a:r>
          </a:p>
          <a:p>
            <a:pPr marL="0" indent="0">
              <a:buNone/>
            </a:pPr>
            <a:endParaRPr lang="en-US" dirty="0"/>
          </a:p>
        </p:txBody>
      </p:sp>
    </p:spTree>
    <p:custDataLst>
      <p:tags r:id="rId1"/>
    </p:custDataLst>
    <p:extLst>
      <p:ext uri="{BB962C8B-B14F-4D97-AF65-F5344CB8AC3E}">
        <p14:creationId xmlns:p14="http://schemas.microsoft.com/office/powerpoint/2010/main" val="1604414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Primary Care</a:t>
            </a:r>
          </a:p>
        </p:txBody>
      </p:sp>
      <p:sp>
        <p:nvSpPr>
          <p:cNvPr id="3" name="Content Placeholder 2"/>
          <p:cNvSpPr>
            <a:spLocks noGrp="1"/>
          </p:cNvSpPr>
          <p:nvPr>
            <p:ph sz="quarter" idx="10"/>
          </p:nvPr>
        </p:nvSpPr>
        <p:spPr>
          <a:xfrm>
            <a:off x="838199" y="1713490"/>
            <a:ext cx="10515601" cy="3647180"/>
          </a:xfrm>
        </p:spPr>
        <p:txBody>
          <a:bodyPr>
            <a:normAutofit fontScale="92500"/>
          </a:bodyPr>
          <a:lstStyle/>
          <a:p>
            <a:pPr>
              <a:lnSpc>
                <a:spcPct val="110000"/>
              </a:lnSpc>
            </a:pPr>
            <a:r>
              <a:rPr lang="en-US" dirty="0"/>
              <a:t>As we had discussed in a previous seminar, it is important to connect an individual with a primary care provider ongoing, in order to:</a:t>
            </a:r>
          </a:p>
          <a:p>
            <a:pPr lvl="1">
              <a:lnSpc>
                <a:spcPct val="110000"/>
              </a:lnSpc>
            </a:pPr>
            <a:r>
              <a:rPr lang="en-US" dirty="0"/>
              <a:t>Have a good assessment, including review of differential diagnoses</a:t>
            </a:r>
          </a:p>
          <a:p>
            <a:pPr lvl="1">
              <a:lnSpc>
                <a:spcPct val="110000"/>
              </a:lnSpc>
            </a:pPr>
            <a:r>
              <a:rPr lang="en-US" dirty="0"/>
              <a:t>As part of the assessment, baseline labs and vital signs that could change with treatment.</a:t>
            </a:r>
          </a:p>
          <a:p>
            <a:pPr lvl="1">
              <a:lnSpc>
                <a:spcPct val="110000"/>
              </a:lnSpc>
            </a:pPr>
            <a:r>
              <a:rPr lang="en-US" dirty="0"/>
              <a:t>Address physical and sexual health issues for young people treated for psychosis …</a:t>
            </a:r>
          </a:p>
          <a:p>
            <a:pPr lvl="1">
              <a:lnSpc>
                <a:spcPct val="110000"/>
              </a:lnSpc>
            </a:pPr>
            <a:r>
              <a:rPr lang="en-US" dirty="0"/>
              <a:t>Provide ongoing care, in order to reduce burden of physical issues.</a:t>
            </a:r>
          </a:p>
          <a:p>
            <a:pPr marL="0" indent="0">
              <a:buNone/>
            </a:pPr>
            <a:endParaRPr lang="en-US" dirty="0"/>
          </a:p>
        </p:txBody>
      </p:sp>
    </p:spTree>
    <p:custDataLst>
      <p:tags r:id="rId1"/>
    </p:custDataLst>
    <p:extLst>
      <p:ext uri="{BB962C8B-B14F-4D97-AF65-F5344CB8AC3E}">
        <p14:creationId xmlns:p14="http://schemas.microsoft.com/office/powerpoint/2010/main" val="398728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Psychosis</a:t>
            </a:r>
          </a:p>
        </p:txBody>
      </p:sp>
      <p:sp>
        <p:nvSpPr>
          <p:cNvPr id="3" name="Content Placeholder 2"/>
          <p:cNvSpPr>
            <a:spLocks noGrp="1"/>
          </p:cNvSpPr>
          <p:nvPr>
            <p:ph sz="quarter" idx="10"/>
          </p:nvPr>
        </p:nvSpPr>
        <p:spPr>
          <a:xfrm>
            <a:off x="838199" y="1713490"/>
            <a:ext cx="10515601" cy="3647180"/>
          </a:xfrm>
        </p:spPr>
        <p:txBody>
          <a:bodyPr>
            <a:normAutofit fontScale="92500" lnSpcReduction="10000"/>
          </a:bodyPr>
          <a:lstStyle/>
          <a:p>
            <a:pPr>
              <a:lnSpc>
                <a:spcPct val="110000"/>
              </a:lnSpc>
            </a:pPr>
            <a:r>
              <a:rPr lang="en-US" dirty="0"/>
              <a:t>Up to 3 % of the population will experience psychosis.</a:t>
            </a:r>
          </a:p>
          <a:p>
            <a:pPr marL="0" indent="0">
              <a:lnSpc>
                <a:spcPct val="110000"/>
              </a:lnSpc>
              <a:buNone/>
            </a:pPr>
            <a:endParaRPr lang="en-US" dirty="0"/>
          </a:p>
          <a:p>
            <a:pPr>
              <a:lnSpc>
                <a:spcPct val="110000"/>
              </a:lnSpc>
            </a:pPr>
            <a:r>
              <a:rPr lang="en-US" dirty="0"/>
              <a:t>For many, it is a one-time event</a:t>
            </a:r>
          </a:p>
          <a:p>
            <a:pPr marL="0" indent="0">
              <a:lnSpc>
                <a:spcPct val="110000"/>
              </a:lnSpc>
              <a:buNone/>
            </a:pPr>
            <a:endParaRPr lang="en-US" dirty="0"/>
          </a:p>
          <a:p>
            <a:pPr>
              <a:lnSpc>
                <a:spcPct val="110000"/>
              </a:lnSpc>
            </a:pPr>
            <a:r>
              <a:rPr lang="en-US" dirty="0"/>
              <a:t>For some, it is part of an ongoing illness</a:t>
            </a:r>
          </a:p>
          <a:p>
            <a:pPr>
              <a:lnSpc>
                <a:spcPct val="110000"/>
              </a:lnSpc>
            </a:pPr>
            <a:endParaRPr lang="en-US" dirty="0"/>
          </a:p>
          <a:p>
            <a:pPr>
              <a:lnSpc>
                <a:spcPct val="110000"/>
              </a:lnSpc>
            </a:pPr>
            <a:r>
              <a:rPr lang="en-US" dirty="0"/>
              <a:t>Be cautious in misinterpreting cultural beliefs for psychopathology…</a:t>
            </a:r>
          </a:p>
        </p:txBody>
      </p:sp>
    </p:spTree>
    <p:custDataLst>
      <p:tags r:id="rId1"/>
    </p:custDataLst>
    <p:extLst>
      <p:ext uri="{BB962C8B-B14F-4D97-AF65-F5344CB8AC3E}">
        <p14:creationId xmlns:p14="http://schemas.microsoft.com/office/powerpoint/2010/main" val="3358749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Medication</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dirty="0"/>
              <a:t>Low dose* anti-psychotic medication</a:t>
            </a:r>
          </a:p>
          <a:p>
            <a:pPr>
              <a:lnSpc>
                <a:spcPct val="100000"/>
              </a:lnSpc>
            </a:pPr>
            <a:r>
              <a:rPr lang="en-US" dirty="0"/>
              <a:t>Minimize “polypharmacy,” i.e., keep it simple when possible</a:t>
            </a:r>
          </a:p>
          <a:p>
            <a:pPr>
              <a:lnSpc>
                <a:spcPct val="100000"/>
              </a:lnSpc>
            </a:pPr>
            <a:r>
              <a:rPr lang="en-US" dirty="0"/>
              <a:t>Medications with less troublesome side-effects</a:t>
            </a:r>
          </a:p>
          <a:p>
            <a:pPr>
              <a:lnSpc>
                <a:spcPct val="100000"/>
              </a:lnSpc>
            </a:pPr>
            <a:r>
              <a:rPr lang="en-US" dirty="0"/>
              <a:t>LAI (Long-Acting </a:t>
            </a:r>
            <a:r>
              <a:rPr lang="en-US" dirty="0" err="1"/>
              <a:t>Injectables</a:t>
            </a:r>
            <a:r>
              <a:rPr lang="en-US" dirty="0"/>
              <a:t>) may be of benefit</a:t>
            </a:r>
          </a:p>
          <a:p>
            <a:pPr marL="0" indent="0">
              <a:buNone/>
            </a:pPr>
            <a:endParaRPr lang="en-US" dirty="0"/>
          </a:p>
        </p:txBody>
      </p:sp>
    </p:spTree>
    <p:custDataLst>
      <p:tags r:id="rId1"/>
    </p:custDataLst>
    <p:extLst>
      <p:ext uri="{BB962C8B-B14F-4D97-AF65-F5344CB8AC3E}">
        <p14:creationId xmlns:p14="http://schemas.microsoft.com/office/powerpoint/2010/main" val="3915773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Antipsychotic (“Neuroleptic”) Medications</a:t>
            </a:r>
          </a:p>
        </p:txBody>
      </p:sp>
      <p:sp>
        <p:nvSpPr>
          <p:cNvPr id="3" name="Content Placeholder 2"/>
          <p:cNvSpPr>
            <a:spLocks noGrp="1"/>
          </p:cNvSpPr>
          <p:nvPr>
            <p:ph sz="half" idx="1"/>
          </p:nvPr>
        </p:nvSpPr>
        <p:spPr>
          <a:xfrm>
            <a:off x="838200" y="1690688"/>
            <a:ext cx="5334000" cy="3866964"/>
          </a:xfrm>
        </p:spPr>
        <p:txBody>
          <a:bodyPr>
            <a:noAutofit/>
          </a:bodyPr>
          <a:lstStyle/>
          <a:p>
            <a:r>
              <a:rPr lang="en-US" dirty="0"/>
              <a:t>They can have useful benefits</a:t>
            </a:r>
          </a:p>
          <a:p>
            <a:pPr marL="0" indent="0">
              <a:buNone/>
            </a:pPr>
            <a:endParaRPr lang="en-US" sz="2400" dirty="0">
              <a:latin typeface="Arial" pitchFamily="34" charset="0"/>
            </a:endParaRPr>
          </a:p>
        </p:txBody>
      </p:sp>
      <p:sp>
        <p:nvSpPr>
          <p:cNvPr id="4" name="Content Placeholder 3"/>
          <p:cNvSpPr>
            <a:spLocks noGrp="1"/>
          </p:cNvSpPr>
          <p:nvPr>
            <p:ph sz="half" idx="2"/>
          </p:nvPr>
        </p:nvSpPr>
        <p:spPr>
          <a:xfrm>
            <a:off x="6172200" y="1690687"/>
            <a:ext cx="5181600" cy="3866965"/>
          </a:xfrm>
        </p:spPr>
        <p:txBody>
          <a:bodyPr>
            <a:noAutofit/>
          </a:bodyPr>
          <a:lstStyle/>
          <a:p>
            <a:pPr>
              <a:lnSpc>
                <a:spcPct val="100000"/>
              </a:lnSpc>
            </a:pPr>
            <a:r>
              <a:rPr lang="en-US" dirty="0"/>
              <a:t>They can have troublesome side effects</a:t>
            </a:r>
          </a:p>
          <a:p>
            <a:pPr marL="0" indent="0">
              <a:lnSpc>
                <a:spcPct val="100000"/>
              </a:lnSpc>
              <a:buNone/>
            </a:pPr>
            <a:endParaRPr lang="en-US" dirty="0"/>
          </a:p>
        </p:txBody>
      </p:sp>
      <p:pic>
        <p:nvPicPr>
          <p:cNvPr id="5" name="Picture 4" descr="Individual happily jumping in the air" title="Individual happily jumping in the air"/>
          <p:cNvPicPr>
            <a:picLocks noChangeAspect="1" noChangeArrowheads="1"/>
          </p:cNvPicPr>
          <p:nvPr/>
        </p:nvPicPr>
        <p:blipFill>
          <a:blip r:embed="rId4" cstate="print"/>
          <a:srcRect/>
          <a:stretch>
            <a:fillRect/>
          </a:stretch>
        </p:blipFill>
        <p:spPr bwMode="auto">
          <a:xfrm>
            <a:off x="2867025" y="2639919"/>
            <a:ext cx="1276350" cy="1968500"/>
          </a:xfrm>
          <a:prstGeom prst="rect">
            <a:avLst/>
          </a:prstGeom>
          <a:noFill/>
          <a:ln w="9525">
            <a:noFill/>
            <a:miter lim="800000"/>
            <a:headEnd/>
            <a:tailEnd/>
          </a:ln>
          <a:effectLst/>
        </p:spPr>
      </p:pic>
      <p:pic>
        <p:nvPicPr>
          <p:cNvPr id="6" name="Picture 5" descr="Individual walking while wearing a monster mask" title="Individual walking while wearing a monster mask"/>
          <p:cNvPicPr>
            <a:picLocks noChangeAspect="1" noChangeArrowheads="1"/>
          </p:cNvPicPr>
          <p:nvPr/>
        </p:nvPicPr>
        <p:blipFill>
          <a:blip r:embed="rId5" cstate="print"/>
          <a:srcRect/>
          <a:stretch>
            <a:fillRect/>
          </a:stretch>
        </p:blipFill>
        <p:spPr bwMode="auto">
          <a:xfrm>
            <a:off x="8287544" y="2620076"/>
            <a:ext cx="950912" cy="2008188"/>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5699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History of Antipsychotics</a:t>
            </a:r>
          </a:p>
        </p:txBody>
      </p:sp>
      <p:sp>
        <p:nvSpPr>
          <p:cNvPr id="3" name="Content Placeholder 2"/>
          <p:cNvSpPr>
            <a:spLocks noGrp="1"/>
          </p:cNvSpPr>
          <p:nvPr>
            <p:ph sz="half" idx="1"/>
          </p:nvPr>
        </p:nvSpPr>
        <p:spPr>
          <a:xfrm>
            <a:off x="838200" y="1690688"/>
            <a:ext cx="5334000" cy="3866964"/>
          </a:xfrm>
        </p:spPr>
        <p:txBody>
          <a:bodyPr>
            <a:noAutofit/>
          </a:bodyPr>
          <a:lstStyle/>
          <a:p>
            <a:pPr>
              <a:lnSpc>
                <a:spcPct val="100000"/>
              </a:lnSpc>
            </a:pPr>
            <a:r>
              <a:rPr lang="en-US" dirty="0"/>
              <a:t>Typical Antipsychotics</a:t>
            </a:r>
          </a:p>
          <a:p>
            <a:pPr lvl="1">
              <a:lnSpc>
                <a:spcPct val="100000"/>
              </a:lnSpc>
            </a:pPr>
            <a:r>
              <a:rPr lang="en-US" dirty="0"/>
              <a:t>1950s</a:t>
            </a:r>
            <a:r>
              <a:rPr lang="en-US" sz="2000" dirty="0"/>
              <a:t>: </a:t>
            </a:r>
            <a:r>
              <a:rPr lang="en-US" sz="2000" dirty="0">
                <a:ea typeface="ＭＳ Ｐゴシック" charset="-128"/>
              </a:rPr>
              <a:t>chlorpromazine, </a:t>
            </a:r>
            <a:r>
              <a:rPr lang="en-US" sz="2000" dirty="0" err="1">
                <a:ea typeface="ＭＳ Ｐゴシック" charset="-128"/>
              </a:rPr>
              <a:t>trifluoperazine</a:t>
            </a:r>
            <a:r>
              <a:rPr lang="en-US" sz="2000" dirty="0">
                <a:ea typeface="ＭＳ Ｐゴシック" charset="-128"/>
              </a:rPr>
              <a:t>, </a:t>
            </a:r>
            <a:r>
              <a:rPr lang="en-US" sz="2000" dirty="0" err="1">
                <a:ea typeface="ＭＳ Ｐゴシック" charset="-128"/>
              </a:rPr>
              <a:t>prochlorperazine</a:t>
            </a:r>
            <a:r>
              <a:rPr lang="en-US" sz="2000" dirty="0">
                <a:ea typeface="ＭＳ Ｐゴシック" charset="-128"/>
              </a:rPr>
              <a:t>, </a:t>
            </a:r>
            <a:r>
              <a:rPr lang="en-US" sz="2000" dirty="0" err="1">
                <a:ea typeface="ＭＳ Ｐゴシック" charset="-128"/>
              </a:rPr>
              <a:t>mesoridazine</a:t>
            </a:r>
            <a:endParaRPr lang="en-US" sz="2000" dirty="0"/>
          </a:p>
          <a:p>
            <a:pPr lvl="1">
              <a:lnSpc>
                <a:spcPct val="100000"/>
              </a:lnSpc>
            </a:pPr>
            <a:r>
              <a:rPr lang="en-US" dirty="0"/>
              <a:t>1960s</a:t>
            </a:r>
            <a:r>
              <a:rPr lang="en-US" sz="2000" dirty="0"/>
              <a:t>: </a:t>
            </a:r>
            <a:r>
              <a:rPr lang="en-US" sz="2000" dirty="0">
                <a:ea typeface="ＭＳ Ｐゴシック" charset="-128"/>
              </a:rPr>
              <a:t>haloperidol, </a:t>
            </a:r>
            <a:r>
              <a:rPr lang="en-US" sz="2000" dirty="0" err="1">
                <a:ea typeface="ＭＳ Ｐゴシック" charset="-128"/>
              </a:rPr>
              <a:t>fluphenazine</a:t>
            </a:r>
            <a:r>
              <a:rPr lang="en-US" sz="2000" dirty="0">
                <a:ea typeface="ＭＳ Ｐゴシック" charset="-128"/>
              </a:rPr>
              <a:t>, </a:t>
            </a:r>
            <a:r>
              <a:rPr lang="en-US" sz="2000" dirty="0" err="1">
                <a:ea typeface="ＭＳ Ｐゴシック" charset="-128"/>
              </a:rPr>
              <a:t>thioridazine</a:t>
            </a:r>
            <a:r>
              <a:rPr lang="en-US" sz="2000" dirty="0">
                <a:ea typeface="ＭＳ Ｐゴシック" charset="-128"/>
              </a:rPr>
              <a:t>, </a:t>
            </a:r>
            <a:r>
              <a:rPr lang="en-US" sz="2000" dirty="0" err="1">
                <a:ea typeface="ＭＳ Ｐゴシック" charset="-128"/>
              </a:rPr>
              <a:t>perphenazine</a:t>
            </a:r>
            <a:r>
              <a:rPr lang="en-US" sz="2000" dirty="0">
                <a:ea typeface="ＭＳ Ｐゴシック" charset="-128"/>
              </a:rPr>
              <a:t>, </a:t>
            </a:r>
            <a:r>
              <a:rPr lang="en-US" sz="2000" dirty="0" err="1">
                <a:ea typeface="ＭＳ Ｐゴシック" charset="-128"/>
              </a:rPr>
              <a:t>thiothixene</a:t>
            </a:r>
            <a:endParaRPr lang="en-US" sz="2000" dirty="0"/>
          </a:p>
          <a:p>
            <a:pPr lvl="1">
              <a:lnSpc>
                <a:spcPct val="100000"/>
              </a:lnSpc>
            </a:pPr>
            <a:r>
              <a:rPr lang="en-US" dirty="0"/>
              <a:t>1970s</a:t>
            </a:r>
            <a:r>
              <a:rPr lang="en-US" sz="2000" dirty="0"/>
              <a:t>: </a:t>
            </a:r>
            <a:r>
              <a:rPr lang="en-US" sz="2000" dirty="0" err="1">
                <a:ea typeface="ＭＳ Ｐゴシック" charset="-128"/>
              </a:rPr>
              <a:t>molindone</a:t>
            </a:r>
            <a:r>
              <a:rPr lang="en-US" sz="2000" dirty="0">
                <a:ea typeface="ＭＳ Ｐゴシック" charset="-128"/>
              </a:rPr>
              <a:t>, </a:t>
            </a:r>
            <a:r>
              <a:rPr lang="en-US" sz="2000" dirty="0" err="1">
                <a:ea typeface="ＭＳ Ｐゴシック" charset="-128"/>
              </a:rPr>
              <a:t>loxapine</a:t>
            </a:r>
            <a:endParaRPr lang="en-US" sz="2000" dirty="0">
              <a:latin typeface="Arial" pitchFamily="34" charset="0"/>
              <a:ea typeface="ＭＳ Ｐゴシック" charset="-128"/>
            </a:endParaRPr>
          </a:p>
          <a:p>
            <a:pPr lvl="1">
              <a:lnSpc>
                <a:spcPct val="100000"/>
              </a:lnSpc>
            </a:pPr>
            <a:r>
              <a:rPr lang="en-US" dirty="0" err="1"/>
              <a:t>Decanoates</a:t>
            </a:r>
            <a:r>
              <a:rPr lang="en-US" sz="2000" dirty="0"/>
              <a:t>: </a:t>
            </a:r>
            <a:r>
              <a:rPr lang="en-US" sz="2000" dirty="0" err="1"/>
              <a:t>fluphenazine</a:t>
            </a:r>
            <a:r>
              <a:rPr lang="en-US" sz="2000" dirty="0"/>
              <a:t>, haloperidol</a:t>
            </a:r>
          </a:p>
        </p:txBody>
      </p:sp>
      <p:sp>
        <p:nvSpPr>
          <p:cNvPr id="4" name="Content Placeholder 3"/>
          <p:cNvSpPr>
            <a:spLocks noGrp="1"/>
          </p:cNvSpPr>
          <p:nvPr>
            <p:ph sz="half" idx="2"/>
          </p:nvPr>
        </p:nvSpPr>
        <p:spPr>
          <a:xfrm>
            <a:off x="6172200" y="1690687"/>
            <a:ext cx="5181600" cy="3866965"/>
          </a:xfrm>
        </p:spPr>
        <p:txBody>
          <a:bodyPr>
            <a:noAutofit/>
          </a:bodyPr>
          <a:lstStyle/>
          <a:p>
            <a:pPr>
              <a:lnSpc>
                <a:spcPct val="100000"/>
              </a:lnSpc>
            </a:pPr>
            <a:r>
              <a:rPr lang="en-US" dirty="0"/>
              <a:t>Atypical Antipsychotics </a:t>
            </a:r>
          </a:p>
          <a:p>
            <a:pPr lvl="1" eaLnBrk="0" hangingPunct="0">
              <a:lnSpc>
                <a:spcPct val="100000"/>
              </a:lnSpc>
              <a:spcBef>
                <a:spcPct val="50000"/>
              </a:spcBef>
              <a:tabLst>
                <a:tab pos="342900" algn="ctr"/>
                <a:tab pos="635000" algn="ctr"/>
                <a:tab pos="1257300" algn="ctr"/>
                <a:tab pos="1892300" algn="ctr"/>
                <a:tab pos="2463800" algn="ctr"/>
                <a:tab pos="3086100" algn="ctr"/>
                <a:tab pos="3657600" algn="ctr"/>
              </a:tabLst>
            </a:pPr>
            <a:r>
              <a:rPr lang="en-US" dirty="0"/>
              <a:t>1990s: </a:t>
            </a:r>
            <a:r>
              <a:rPr lang="en-US" sz="2000" dirty="0">
                <a:ea typeface="ＭＳ Ｐゴシック" charset="-128"/>
              </a:rPr>
              <a:t>clozapine, risperidone, olanzapine, quetiapine</a:t>
            </a:r>
            <a:endParaRPr lang="en-US" sz="2000" dirty="0"/>
          </a:p>
          <a:p>
            <a:pPr lvl="1">
              <a:lnSpc>
                <a:spcPct val="100000"/>
              </a:lnSpc>
            </a:pPr>
            <a:r>
              <a:rPr lang="en-US" dirty="0"/>
              <a:t>2000s: </a:t>
            </a:r>
            <a:r>
              <a:rPr lang="en-US" sz="2000" dirty="0">
                <a:ea typeface="ＭＳ Ｐゴシック" charset="-128"/>
              </a:rPr>
              <a:t>ziprasidone, aripiprazole</a:t>
            </a:r>
            <a:endParaRPr lang="en-US" sz="2000" dirty="0"/>
          </a:p>
          <a:p>
            <a:pPr lvl="1">
              <a:lnSpc>
                <a:spcPct val="100000"/>
              </a:lnSpc>
            </a:pPr>
            <a:r>
              <a:rPr lang="en-US" dirty="0"/>
              <a:t>2006+: </a:t>
            </a:r>
            <a:r>
              <a:rPr lang="en-US" sz="2000" dirty="0" err="1"/>
              <a:t>paliperidone</a:t>
            </a:r>
            <a:r>
              <a:rPr lang="en-US" sz="2000" dirty="0"/>
              <a:t>, </a:t>
            </a:r>
            <a:r>
              <a:rPr lang="en-US" sz="2000" dirty="0" err="1"/>
              <a:t>asenapine</a:t>
            </a:r>
            <a:r>
              <a:rPr lang="en-US" sz="2000" dirty="0"/>
              <a:t>, </a:t>
            </a:r>
            <a:r>
              <a:rPr lang="en-US" sz="2000" dirty="0" err="1"/>
              <a:t>iloperidone</a:t>
            </a:r>
            <a:r>
              <a:rPr lang="en-US" sz="2000" dirty="0"/>
              <a:t>, </a:t>
            </a:r>
            <a:r>
              <a:rPr lang="en-US" sz="2000" dirty="0" err="1"/>
              <a:t>lurasidone</a:t>
            </a:r>
            <a:r>
              <a:rPr lang="en-US" sz="2000" dirty="0"/>
              <a:t>, </a:t>
            </a:r>
            <a:r>
              <a:rPr lang="en-US" sz="2000" dirty="0" err="1"/>
              <a:t>cariprazine</a:t>
            </a:r>
            <a:endParaRPr lang="en-US" sz="2000" dirty="0"/>
          </a:p>
          <a:p>
            <a:pPr lvl="1">
              <a:lnSpc>
                <a:spcPct val="100000"/>
              </a:lnSpc>
            </a:pPr>
            <a:r>
              <a:rPr lang="en-US" dirty="0"/>
              <a:t>Long Lasting IM:</a:t>
            </a:r>
            <a:r>
              <a:rPr lang="en-US" sz="2000" dirty="0"/>
              <a:t> </a:t>
            </a:r>
            <a:r>
              <a:rPr lang="en-US" sz="2000" dirty="0">
                <a:ea typeface="ＭＳ Ｐゴシック" charset="-128"/>
              </a:rPr>
              <a:t>risperidone, </a:t>
            </a:r>
            <a:r>
              <a:rPr lang="en-US" sz="2000" dirty="0" err="1"/>
              <a:t>paliperidone</a:t>
            </a:r>
            <a:r>
              <a:rPr lang="en-US" sz="2000" dirty="0"/>
              <a:t>, olanzapine, aripiprazole</a:t>
            </a:r>
          </a:p>
          <a:p>
            <a:pPr marL="0" indent="0">
              <a:lnSpc>
                <a:spcPct val="100000"/>
              </a:lnSpc>
              <a:buNone/>
            </a:pPr>
            <a:endParaRPr lang="en-US" dirty="0"/>
          </a:p>
        </p:txBody>
      </p:sp>
    </p:spTree>
    <p:custDataLst>
      <p:tags r:id="rId1"/>
    </p:custDataLst>
    <p:extLst>
      <p:ext uri="{BB962C8B-B14F-4D97-AF65-F5344CB8AC3E}">
        <p14:creationId xmlns:p14="http://schemas.microsoft.com/office/powerpoint/2010/main" val="1792313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Course</a:t>
            </a:r>
            <a:r>
              <a:rPr lang="en-US" sz="3600" dirty="0"/>
              <a:t>	</a:t>
            </a:r>
          </a:p>
        </p:txBody>
      </p:sp>
      <p:sp>
        <p:nvSpPr>
          <p:cNvPr id="3" name="Content Placeholder 2"/>
          <p:cNvSpPr>
            <a:spLocks noGrp="1"/>
          </p:cNvSpPr>
          <p:nvPr>
            <p:ph sz="quarter" idx="10"/>
          </p:nvPr>
        </p:nvSpPr>
        <p:spPr>
          <a:xfrm>
            <a:off x="838199" y="1713490"/>
            <a:ext cx="10515601" cy="3647180"/>
          </a:xfrm>
        </p:spPr>
        <p:txBody>
          <a:bodyPr>
            <a:normAutofit fontScale="70000" lnSpcReduction="20000"/>
          </a:bodyPr>
          <a:lstStyle/>
          <a:p>
            <a:pPr>
              <a:lnSpc>
                <a:spcPct val="120000"/>
              </a:lnSpc>
            </a:pPr>
            <a:r>
              <a:rPr lang="en-US" sz="3200" dirty="0"/>
              <a:t>“Positive symptoms” often respond sooner to antipsychotic treatment than “negative symptoms.”</a:t>
            </a:r>
          </a:p>
          <a:p>
            <a:pPr>
              <a:lnSpc>
                <a:spcPct val="120000"/>
              </a:lnSpc>
            </a:pPr>
            <a:r>
              <a:rPr lang="en-US" sz="3200" dirty="0"/>
              <a:t>And, anti-psychotic medications are usually more effective for the former.</a:t>
            </a:r>
          </a:p>
          <a:p>
            <a:pPr>
              <a:lnSpc>
                <a:spcPct val="120000"/>
              </a:lnSpc>
            </a:pPr>
            <a:r>
              <a:rPr lang="en-US" sz="3200" dirty="0"/>
              <a:t>Hence, the importance of non-medication treatments previously mentioned:</a:t>
            </a:r>
          </a:p>
          <a:p>
            <a:pPr lvl="1">
              <a:lnSpc>
                <a:spcPct val="120000"/>
              </a:lnSpc>
            </a:pPr>
            <a:r>
              <a:rPr lang="en-US" sz="2800" dirty="0"/>
              <a:t>Care management</a:t>
            </a:r>
          </a:p>
          <a:p>
            <a:pPr lvl="1">
              <a:lnSpc>
                <a:spcPct val="120000"/>
              </a:lnSpc>
            </a:pPr>
            <a:r>
              <a:rPr lang="en-US" sz="2800" dirty="0"/>
              <a:t>Supported Employment/Education</a:t>
            </a:r>
          </a:p>
          <a:p>
            <a:pPr lvl="1">
              <a:lnSpc>
                <a:spcPct val="120000"/>
              </a:lnSpc>
            </a:pPr>
            <a:r>
              <a:rPr lang="en-US" sz="2800" dirty="0"/>
              <a:t>Psychosocial therapies</a:t>
            </a:r>
          </a:p>
          <a:p>
            <a:pPr lvl="1">
              <a:lnSpc>
                <a:spcPct val="120000"/>
              </a:lnSpc>
            </a:pPr>
            <a:r>
              <a:rPr lang="en-US" sz="2800" dirty="0"/>
              <a:t>Family Education and Support</a:t>
            </a:r>
          </a:p>
        </p:txBody>
      </p:sp>
    </p:spTree>
    <p:custDataLst>
      <p:tags r:id="rId1"/>
    </p:custDataLst>
    <p:extLst>
      <p:ext uri="{BB962C8B-B14F-4D97-AF65-F5344CB8AC3E}">
        <p14:creationId xmlns:p14="http://schemas.microsoft.com/office/powerpoint/2010/main" val="1242726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Psychosocial Therapies:</a:t>
            </a:r>
            <a:r>
              <a:rPr lang="en-US" sz="3600" dirty="0"/>
              <a:t>	</a:t>
            </a:r>
          </a:p>
        </p:txBody>
      </p:sp>
      <p:sp>
        <p:nvSpPr>
          <p:cNvPr id="3" name="Content Placeholder 2"/>
          <p:cNvSpPr>
            <a:spLocks noGrp="1"/>
          </p:cNvSpPr>
          <p:nvPr>
            <p:ph sz="quarter" idx="10"/>
          </p:nvPr>
        </p:nvSpPr>
        <p:spPr>
          <a:xfrm>
            <a:off x="838199" y="1713490"/>
            <a:ext cx="10515601" cy="3647180"/>
          </a:xfrm>
        </p:spPr>
        <p:txBody>
          <a:bodyPr>
            <a:normAutofit fontScale="92500" lnSpcReduction="10000"/>
          </a:bodyPr>
          <a:lstStyle/>
          <a:p>
            <a:pPr>
              <a:lnSpc>
                <a:spcPct val="110000"/>
              </a:lnSpc>
            </a:pPr>
            <a:r>
              <a:rPr lang="en-US" dirty="0"/>
              <a:t>Group or Individual</a:t>
            </a:r>
          </a:p>
          <a:p>
            <a:pPr lvl="1">
              <a:lnSpc>
                <a:spcPct val="110000"/>
              </a:lnSpc>
            </a:pPr>
            <a:r>
              <a:rPr lang="en-US" dirty="0"/>
              <a:t>CBT (Cognitive Behavioral Therapy), with focus on helpful thinking patterns and goal-oriented behaviors</a:t>
            </a:r>
          </a:p>
          <a:p>
            <a:pPr lvl="1">
              <a:lnSpc>
                <a:spcPct val="110000"/>
              </a:lnSpc>
            </a:pPr>
            <a:r>
              <a:rPr lang="en-US" dirty="0"/>
              <a:t>Cognitive Remediation (working on domains of attention/memory/language/executive function)</a:t>
            </a:r>
          </a:p>
          <a:p>
            <a:pPr lvl="1">
              <a:lnSpc>
                <a:spcPct val="110000"/>
              </a:lnSpc>
            </a:pPr>
            <a:r>
              <a:rPr lang="en-US" dirty="0"/>
              <a:t>Social Skills therapy</a:t>
            </a:r>
          </a:p>
          <a:p>
            <a:pPr lvl="1">
              <a:lnSpc>
                <a:spcPct val="110000"/>
              </a:lnSpc>
            </a:pPr>
            <a:r>
              <a:rPr lang="en-US" dirty="0"/>
              <a:t>Interpersonal and Social Rhythm Therapy (IPSRT)?-most work has been done re: bipolar affective disorder.  Focus on treatment adherence, management of life events, reduction in disruption of social rhythms.  </a:t>
            </a:r>
          </a:p>
          <a:p>
            <a:pPr marL="0" indent="0">
              <a:buNone/>
            </a:pPr>
            <a:endParaRPr lang="en-US" sz="2800" dirty="0"/>
          </a:p>
        </p:txBody>
      </p:sp>
    </p:spTree>
    <p:custDataLst>
      <p:tags r:id="rId1"/>
    </p:custDataLst>
    <p:extLst>
      <p:ext uri="{BB962C8B-B14F-4D97-AF65-F5344CB8AC3E}">
        <p14:creationId xmlns:p14="http://schemas.microsoft.com/office/powerpoint/2010/main" val="3620759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Care/Case Management</a:t>
            </a:r>
            <a:r>
              <a:rPr lang="en-US" sz="3600" dirty="0"/>
              <a:t>	</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dirty="0"/>
              <a:t>Assists with coordination of services</a:t>
            </a:r>
          </a:p>
          <a:p>
            <a:pPr>
              <a:lnSpc>
                <a:spcPct val="100000"/>
              </a:lnSpc>
            </a:pPr>
            <a:endParaRPr lang="en-US" dirty="0"/>
          </a:p>
          <a:p>
            <a:pPr>
              <a:lnSpc>
                <a:spcPct val="100000"/>
              </a:lnSpc>
            </a:pPr>
            <a:r>
              <a:rPr lang="en-US" dirty="0"/>
              <a:t>Works on problem-solving skills, social skills, etc…  </a:t>
            </a:r>
          </a:p>
          <a:p>
            <a:pPr marL="0" indent="0">
              <a:lnSpc>
                <a:spcPct val="100000"/>
              </a:lnSpc>
              <a:buNone/>
            </a:pPr>
            <a:endParaRPr lang="en-US" sz="2800" dirty="0"/>
          </a:p>
        </p:txBody>
      </p:sp>
    </p:spTree>
    <p:custDataLst>
      <p:tags r:id="rId1"/>
    </p:custDataLst>
    <p:extLst>
      <p:ext uri="{BB962C8B-B14F-4D97-AF65-F5344CB8AC3E}">
        <p14:creationId xmlns:p14="http://schemas.microsoft.com/office/powerpoint/2010/main" val="3686207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Peer Supports</a:t>
            </a:r>
          </a:p>
        </p:txBody>
      </p:sp>
      <p:sp>
        <p:nvSpPr>
          <p:cNvPr id="3" name="Content Placeholder 2"/>
          <p:cNvSpPr>
            <a:spLocks noGrp="1"/>
          </p:cNvSpPr>
          <p:nvPr>
            <p:ph sz="quarter" idx="10"/>
          </p:nvPr>
        </p:nvSpPr>
        <p:spPr>
          <a:xfrm>
            <a:off x="838199" y="1713490"/>
            <a:ext cx="10515601" cy="3875780"/>
          </a:xfrm>
        </p:spPr>
        <p:txBody>
          <a:bodyPr>
            <a:normAutofit fontScale="70000" lnSpcReduction="20000"/>
          </a:bodyPr>
          <a:lstStyle/>
          <a:p>
            <a:pPr>
              <a:lnSpc>
                <a:spcPct val="120000"/>
              </a:lnSpc>
            </a:pPr>
            <a:r>
              <a:rPr lang="en-US" sz="2800" dirty="0"/>
              <a:t>Regional (State or County)</a:t>
            </a:r>
          </a:p>
          <a:p>
            <a:pPr lvl="1">
              <a:lnSpc>
                <a:spcPct val="120000"/>
              </a:lnSpc>
            </a:pPr>
            <a:r>
              <a:rPr lang="en-US" sz="1800" dirty="0"/>
              <a:t>State-Wide Policy Planning Initiatives, Independent Mental Health Commissions, State-Wide Services Evaluations Projects, Legislative Advocacy, State-Wide Clinical Trainings or Continuing Education</a:t>
            </a:r>
          </a:p>
          <a:p>
            <a:pPr>
              <a:lnSpc>
                <a:spcPct val="120000"/>
              </a:lnSpc>
            </a:pPr>
            <a:r>
              <a:rPr lang="en-US" dirty="0"/>
              <a:t>Organizational or Program-Level</a:t>
            </a:r>
          </a:p>
          <a:p>
            <a:pPr lvl="1">
              <a:lnSpc>
                <a:spcPct val="120000"/>
              </a:lnSpc>
            </a:pPr>
            <a:r>
              <a:rPr lang="en-US" sz="1800" dirty="0"/>
              <a:t>Program Planning &amp; Development, Direct Service Delivery, Quality Improvement &amp; Evaluation, Public Outreach Engagement &amp; Stigma Reduction, Internal Staff Training, Consumer Involvement Coordination</a:t>
            </a:r>
          </a:p>
          <a:p>
            <a:pPr>
              <a:lnSpc>
                <a:spcPct val="120000"/>
              </a:lnSpc>
            </a:pPr>
            <a:r>
              <a:rPr lang="en-US" sz="2800" dirty="0"/>
              <a:t>Social or Interpersonal</a:t>
            </a:r>
          </a:p>
          <a:p>
            <a:pPr lvl="1">
              <a:lnSpc>
                <a:spcPct val="120000"/>
              </a:lnSpc>
            </a:pPr>
            <a:r>
              <a:rPr lang="en-US" sz="1800" dirty="0"/>
              <a:t>Challenging Stigma, Engagement with Family and Peers, Active Treatment Engagement (including groups), Advocacy on Behalf of Others </a:t>
            </a:r>
          </a:p>
          <a:p>
            <a:pPr>
              <a:lnSpc>
                <a:spcPct val="120000"/>
              </a:lnSpc>
            </a:pPr>
            <a:r>
              <a:rPr lang="en-US" dirty="0"/>
              <a:t>Individual</a:t>
            </a:r>
          </a:p>
          <a:p>
            <a:pPr lvl="1">
              <a:lnSpc>
                <a:spcPct val="120000"/>
              </a:lnSpc>
            </a:pPr>
            <a:r>
              <a:rPr lang="en-US" sz="1800" dirty="0"/>
              <a:t>Shared Decision Making, Self Advocacy, Personal Goal Setting &amp; Self-Management</a:t>
            </a:r>
          </a:p>
          <a:p>
            <a:pPr marL="0" indent="0">
              <a:lnSpc>
                <a:spcPct val="120000"/>
              </a:lnSpc>
              <a:buNone/>
            </a:pPr>
            <a:r>
              <a:rPr lang="en-US" sz="2400" dirty="0">
                <a:latin typeface="Arial" panose="020B0604020202020204" pitchFamily="34" charset="0"/>
                <a:cs typeface="Arial" panose="020B0604020202020204" pitchFamily="34" charset="0"/>
              </a:rPr>
              <a:t>Jones N. SAMHSA/CMHS</a:t>
            </a:r>
          </a:p>
        </p:txBody>
      </p:sp>
    </p:spTree>
    <p:custDataLst>
      <p:tags r:id="rId1"/>
    </p:custDataLst>
    <p:extLst>
      <p:ext uri="{BB962C8B-B14F-4D97-AF65-F5344CB8AC3E}">
        <p14:creationId xmlns:p14="http://schemas.microsoft.com/office/powerpoint/2010/main" val="4145659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Supportive Employment/Education</a:t>
            </a:r>
            <a:r>
              <a:rPr lang="en-US" sz="3600" dirty="0"/>
              <a:t>	</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dirty="0"/>
              <a:t>Reintroduction/placement, as soon as feasible, to work or school setting in concert with personal goals.</a:t>
            </a:r>
          </a:p>
          <a:p>
            <a:pPr marL="0" indent="0">
              <a:lnSpc>
                <a:spcPct val="100000"/>
              </a:lnSpc>
              <a:buNone/>
            </a:pPr>
            <a:endParaRPr lang="en-US" dirty="0"/>
          </a:p>
          <a:p>
            <a:pPr>
              <a:lnSpc>
                <a:spcPct val="100000"/>
              </a:lnSpc>
            </a:pPr>
            <a:r>
              <a:rPr lang="en-US" dirty="0"/>
              <a:t>Coaching, support</a:t>
            </a:r>
          </a:p>
          <a:p>
            <a:pPr marL="0" indent="0">
              <a:buNone/>
            </a:pPr>
            <a:endParaRPr lang="en-US" sz="2800" dirty="0"/>
          </a:p>
        </p:txBody>
      </p:sp>
    </p:spTree>
    <p:custDataLst>
      <p:tags r:id="rId1"/>
    </p:custDataLst>
    <p:extLst>
      <p:ext uri="{BB962C8B-B14F-4D97-AF65-F5344CB8AC3E}">
        <p14:creationId xmlns:p14="http://schemas.microsoft.com/office/powerpoint/2010/main" val="17944245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Family Support and Education</a:t>
            </a:r>
            <a:r>
              <a:rPr lang="en-US" sz="3600" dirty="0"/>
              <a:t>	</a:t>
            </a:r>
          </a:p>
        </p:txBody>
      </p:sp>
      <p:sp>
        <p:nvSpPr>
          <p:cNvPr id="3" name="Content Placeholder 2"/>
          <p:cNvSpPr>
            <a:spLocks noGrp="1"/>
          </p:cNvSpPr>
          <p:nvPr>
            <p:ph sz="quarter" idx="10"/>
          </p:nvPr>
        </p:nvSpPr>
        <p:spPr>
          <a:xfrm>
            <a:off x="838199" y="1713490"/>
            <a:ext cx="10515601" cy="3647180"/>
          </a:xfrm>
        </p:spPr>
        <p:txBody>
          <a:bodyPr>
            <a:normAutofit fontScale="70000" lnSpcReduction="20000"/>
          </a:bodyPr>
          <a:lstStyle/>
          <a:p>
            <a:pPr>
              <a:lnSpc>
                <a:spcPct val="120000"/>
              </a:lnSpc>
            </a:pPr>
            <a:r>
              <a:rPr lang="en-US" sz="4000" dirty="0"/>
              <a:t>Both local supports and education. Family Intervention Therapy…</a:t>
            </a:r>
          </a:p>
          <a:p>
            <a:pPr>
              <a:lnSpc>
                <a:spcPct val="120000"/>
              </a:lnSpc>
            </a:pPr>
            <a:r>
              <a:rPr lang="en-US" sz="4000" dirty="0"/>
              <a:t>Connection with regional and national advocacy resources:</a:t>
            </a:r>
          </a:p>
          <a:p>
            <a:pPr lvl="1">
              <a:lnSpc>
                <a:spcPct val="120000"/>
              </a:lnSpc>
            </a:pPr>
            <a:r>
              <a:rPr lang="en-US" dirty="0"/>
              <a:t>National Alliance on Mental Illness  (NAMI)</a:t>
            </a:r>
          </a:p>
          <a:p>
            <a:pPr lvl="1">
              <a:lnSpc>
                <a:spcPct val="120000"/>
              </a:lnSpc>
            </a:pPr>
            <a:r>
              <a:rPr lang="en-US" dirty="0"/>
              <a:t>Mental Health America (MHA)</a:t>
            </a:r>
          </a:p>
          <a:p>
            <a:pPr lvl="1">
              <a:lnSpc>
                <a:spcPct val="120000"/>
              </a:lnSpc>
            </a:pPr>
            <a:r>
              <a:rPr lang="en-US" dirty="0"/>
              <a:t>Treatment Advocacy Center (TAC)</a:t>
            </a:r>
          </a:p>
          <a:p>
            <a:pPr lvl="1">
              <a:lnSpc>
                <a:spcPct val="120000"/>
              </a:lnSpc>
            </a:pPr>
            <a:r>
              <a:rPr lang="en-US" dirty="0" err="1"/>
              <a:t>Bazelon</a:t>
            </a:r>
            <a:r>
              <a:rPr lang="en-US" dirty="0"/>
              <a:t> Center for Mental Health Law</a:t>
            </a:r>
          </a:p>
          <a:p>
            <a:pPr lvl="1">
              <a:lnSpc>
                <a:spcPct val="120000"/>
              </a:lnSpc>
            </a:pPr>
            <a:r>
              <a:rPr lang="en-US" dirty="0"/>
              <a:t>Many others…</a:t>
            </a:r>
          </a:p>
          <a:p>
            <a:pPr lvl="1">
              <a:lnSpc>
                <a:spcPct val="120000"/>
              </a:lnSpc>
            </a:pPr>
            <a:r>
              <a:rPr lang="en-US" dirty="0"/>
              <a:t>See Resource Slide specific to First Episode Psychosis</a:t>
            </a:r>
          </a:p>
          <a:p>
            <a:pPr marL="0" indent="0">
              <a:buNone/>
            </a:pPr>
            <a:endParaRPr lang="en-US" sz="2800" dirty="0"/>
          </a:p>
        </p:txBody>
      </p:sp>
    </p:spTree>
    <p:custDataLst>
      <p:tags r:id="rId1"/>
    </p:custDataLst>
    <p:extLst>
      <p:ext uri="{BB962C8B-B14F-4D97-AF65-F5344CB8AC3E}">
        <p14:creationId xmlns:p14="http://schemas.microsoft.com/office/powerpoint/2010/main" val="16814299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somatic and other therapies…</a:t>
            </a:r>
          </a:p>
        </p:txBody>
      </p:sp>
      <p:pic>
        <p:nvPicPr>
          <p:cNvPr id="4" name="Content Placeholder 3" descr="There are multiple aspects to investigating the inner workings of the mind including academic study and clinical research" title="inner mind aspects"/>
          <p:cNvPicPr>
            <a:picLocks noGrp="1" noChangeAspect="1"/>
          </p:cNvPicPr>
          <p:nvPr>
            <p:ph sz="quarter" idx="10"/>
          </p:nvPr>
        </p:nvPicPr>
        <p:blipFill>
          <a:blip r:embed="rId4"/>
          <a:stretch>
            <a:fillRect/>
          </a:stretch>
        </p:blipFill>
        <p:spPr>
          <a:xfrm>
            <a:off x="4271962" y="1712913"/>
            <a:ext cx="3648075" cy="3648075"/>
          </a:xfrm>
          <a:prstGeom prst="rect">
            <a:avLst/>
          </a:prstGeom>
        </p:spPr>
      </p:pic>
    </p:spTree>
    <p:custDataLst>
      <p:tags r:id="rId1"/>
    </p:custDataLst>
    <p:extLst>
      <p:ext uri="{BB962C8B-B14F-4D97-AF65-F5344CB8AC3E}">
        <p14:creationId xmlns:p14="http://schemas.microsoft.com/office/powerpoint/2010/main" val="228320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Causes Psychosis?</a:t>
            </a:r>
          </a:p>
        </p:txBody>
      </p:sp>
      <p:sp>
        <p:nvSpPr>
          <p:cNvPr id="3" name="Content Placeholder 2"/>
          <p:cNvSpPr>
            <a:spLocks noGrp="1"/>
          </p:cNvSpPr>
          <p:nvPr>
            <p:ph sz="quarter" idx="10"/>
          </p:nvPr>
        </p:nvSpPr>
        <p:spPr>
          <a:xfrm>
            <a:off x="838199" y="1713490"/>
            <a:ext cx="10515601" cy="3647180"/>
          </a:xfrm>
        </p:spPr>
        <p:txBody>
          <a:bodyPr>
            <a:normAutofit lnSpcReduction="10000"/>
          </a:bodyPr>
          <a:lstStyle/>
          <a:p>
            <a:pPr>
              <a:lnSpc>
                <a:spcPct val="100000"/>
              </a:lnSpc>
            </a:pPr>
            <a:r>
              <a:rPr lang="en-US" dirty="0"/>
              <a:t>Medical Illnesses</a:t>
            </a:r>
          </a:p>
          <a:p>
            <a:pPr marL="0" indent="0">
              <a:lnSpc>
                <a:spcPct val="100000"/>
              </a:lnSpc>
              <a:buNone/>
            </a:pPr>
            <a:endParaRPr lang="en-US" dirty="0"/>
          </a:p>
          <a:p>
            <a:pPr>
              <a:lnSpc>
                <a:spcPct val="100000"/>
              </a:lnSpc>
            </a:pPr>
            <a:r>
              <a:rPr lang="en-US" dirty="0"/>
              <a:t>Substances</a:t>
            </a:r>
          </a:p>
          <a:p>
            <a:pPr marL="0" indent="0">
              <a:lnSpc>
                <a:spcPct val="100000"/>
              </a:lnSpc>
              <a:buNone/>
            </a:pPr>
            <a:endParaRPr lang="en-US" dirty="0"/>
          </a:p>
          <a:p>
            <a:pPr>
              <a:lnSpc>
                <a:spcPct val="100000"/>
              </a:lnSpc>
            </a:pPr>
            <a:r>
              <a:rPr lang="en-US" dirty="0"/>
              <a:t>Severe stressors</a:t>
            </a:r>
          </a:p>
          <a:p>
            <a:pPr marL="0" indent="0">
              <a:lnSpc>
                <a:spcPct val="100000"/>
              </a:lnSpc>
              <a:buNone/>
            </a:pPr>
            <a:endParaRPr lang="en-US" dirty="0"/>
          </a:p>
          <a:p>
            <a:pPr>
              <a:lnSpc>
                <a:spcPct val="100000"/>
              </a:lnSpc>
            </a:pPr>
            <a:r>
              <a:rPr lang="en-US" dirty="0"/>
              <a:t>Part of specific mental illness </a:t>
            </a:r>
          </a:p>
        </p:txBody>
      </p:sp>
    </p:spTree>
    <p:custDataLst>
      <p:tags r:id="rId1"/>
    </p:custDataLst>
    <p:extLst>
      <p:ext uri="{BB962C8B-B14F-4D97-AF65-F5344CB8AC3E}">
        <p14:creationId xmlns:p14="http://schemas.microsoft.com/office/powerpoint/2010/main" val="39227701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Shared Decision-Making</a:t>
            </a:r>
            <a:r>
              <a:rPr lang="en-US" sz="3600" dirty="0"/>
              <a:t>	</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sz="3200" dirty="0">
                <a:latin typeface="Arial" pitchFamily="34" charset="0"/>
                <a:cs typeface="Arial" pitchFamily="34" charset="0"/>
              </a:rPr>
              <a:t>A process by which clinical decisions are:</a:t>
            </a:r>
          </a:p>
          <a:p>
            <a:pPr lvl="1">
              <a:lnSpc>
                <a:spcPct val="100000"/>
              </a:lnSpc>
            </a:pPr>
            <a:r>
              <a:rPr lang="en-US" sz="2600" dirty="0">
                <a:latin typeface="Arial" pitchFamily="34" charset="0"/>
                <a:cs typeface="Arial" pitchFamily="34" charset="0"/>
              </a:rPr>
              <a:t>Shared by providers and consumers/patients</a:t>
            </a:r>
          </a:p>
          <a:p>
            <a:pPr lvl="1">
              <a:lnSpc>
                <a:spcPct val="100000"/>
              </a:lnSpc>
            </a:pPr>
            <a:r>
              <a:rPr lang="en-US" sz="2600" dirty="0">
                <a:latin typeface="Arial" pitchFamily="34" charset="0"/>
                <a:cs typeface="Arial" pitchFamily="34" charset="0"/>
              </a:rPr>
              <a:t>Based on the best evidence available about treatments </a:t>
            </a:r>
          </a:p>
          <a:p>
            <a:pPr lvl="1">
              <a:lnSpc>
                <a:spcPct val="100000"/>
              </a:lnSpc>
            </a:pPr>
            <a:r>
              <a:rPr lang="en-US" sz="2600" dirty="0">
                <a:latin typeface="Arial" pitchFamily="34" charset="0"/>
                <a:cs typeface="Arial" pitchFamily="34" charset="0"/>
              </a:rPr>
              <a:t>Weighted according to the specific needs, preferences and values of the person</a:t>
            </a:r>
          </a:p>
          <a:p>
            <a:pPr lvl="1">
              <a:lnSpc>
                <a:spcPct val="100000"/>
              </a:lnSpc>
            </a:pPr>
            <a:r>
              <a:rPr lang="en-US" sz="2600" dirty="0">
                <a:latin typeface="Arial" pitchFamily="34" charset="0"/>
                <a:cs typeface="Arial" pitchFamily="34" charset="0"/>
              </a:rPr>
              <a:t>Thus, </a:t>
            </a:r>
            <a:r>
              <a:rPr lang="en-US" sz="2600" i="1" dirty="0">
                <a:latin typeface="Arial" pitchFamily="34" charset="0"/>
                <a:cs typeface="Arial" pitchFamily="34" charset="0"/>
              </a:rPr>
              <a:t>Culturally Competent </a:t>
            </a:r>
            <a:r>
              <a:rPr lang="en-US" sz="2600" dirty="0">
                <a:latin typeface="Arial" pitchFamily="34" charset="0"/>
                <a:cs typeface="Arial" pitchFamily="34" charset="0"/>
              </a:rPr>
              <a:t>care </a:t>
            </a:r>
          </a:p>
          <a:p>
            <a:pPr marL="0" indent="0">
              <a:buNone/>
            </a:pPr>
            <a:endParaRPr lang="en-US" sz="2800" dirty="0"/>
          </a:p>
        </p:txBody>
      </p:sp>
    </p:spTree>
    <p:custDataLst>
      <p:tags r:id="rId1"/>
    </p:custDataLst>
    <p:extLst>
      <p:ext uri="{BB962C8B-B14F-4D97-AF65-F5344CB8AC3E}">
        <p14:creationId xmlns:p14="http://schemas.microsoft.com/office/powerpoint/2010/main" val="18754660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7927"/>
            <a:ext cx="10515600" cy="1325563"/>
          </a:xfrm>
        </p:spPr>
        <p:txBody>
          <a:bodyPr>
            <a:normAutofit/>
          </a:bodyPr>
          <a:lstStyle/>
          <a:p>
            <a:r>
              <a:rPr lang="en-US" dirty="0"/>
              <a:t>“How long do I have to stay in treatment?”</a:t>
            </a:r>
            <a:r>
              <a:rPr lang="en-US" sz="3600" dirty="0"/>
              <a:t>	</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dirty="0"/>
              <a:t>Lots of discussion still!</a:t>
            </a:r>
          </a:p>
          <a:p>
            <a:pPr>
              <a:lnSpc>
                <a:spcPct val="100000"/>
              </a:lnSpc>
            </a:pPr>
            <a:endParaRPr lang="en-US" dirty="0"/>
          </a:p>
          <a:p>
            <a:pPr>
              <a:lnSpc>
                <a:spcPct val="100000"/>
              </a:lnSpc>
            </a:pPr>
            <a:r>
              <a:rPr lang="en-US" dirty="0"/>
              <a:t>Many variables contribute to the decision.</a:t>
            </a:r>
          </a:p>
        </p:txBody>
      </p:sp>
    </p:spTree>
    <p:custDataLst>
      <p:tags r:id="rId1"/>
    </p:custDataLst>
    <p:extLst>
      <p:ext uri="{BB962C8B-B14F-4D97-AF65-F5344CB8AC3E}">
        <p14:creationId xmlns:p14="http://schemas.microsoft.com/office/powerpoint/2010/main" val="1911973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individual’s experience:</a:t>
            </a:r>
            <a:br>
              <a:rPr lang="en-US" sz="3600" dirty="0"/>
            </a:br>
            <a:r>
              <a:rPr lang="en-US" sz="3600" dirty="0"/>
              <a:t>What do you call “following the program?”	</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dirty="0"/>
              <a:t>“Adherence” - implies following a plan</a:t>
            </a:r>
          </a:p>
          <a:p>
            <a:pPr>
              <a:lnSpc>
                <a:spcPct val="100000"/>
              </a:lnSpc>
            </a:pPr>
            <a:endParaRPr lang="en-US" dirty="0"/>
          </a:p>
          <a:p>
            <a:pPr>
              <a:lnSpc>
                <a:spcPct val="100000"/>
              </a:lnSpc>
            </a:pPr>
            <a:r>
              <a:rPr lang="en-US" dirty="0"/>
              <a:t>“Compliance” - implies following a command</a:t>
            </a:r>
          </a:p>
        </p:txBody>
      </p:sp>
    </p:spTree>
    <p:custDataLst>
      <p:tags r:id="rId1"/>
    </p:custDataLst>
    <p:extLst>
      <p:ext uri="{BB962C8B-B14F-4D97-AF65-F5344CB8AC3E}">
        <p14:creationId xmlns:p14="http://schemas.microsoft.com/office/powerpoint/2010/main" val="32790364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Cognitive Predictors of Treatment Adherence</a:t>
            </a:r>
            <a:r>
              <a:rPr lang="en-US" sz="3600" dirty="0"/>
              <a:t>	</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sz="2400" dirty="0"/>
              <a:t>Strongest related predictor of ability to manage one’s own treatment?: cognitive function*</a:t>
            </a:r>
          </a:p>
          <a:p>
            <a:pPr>
              <a:lnSpc>
                <a:spcPct val="100000"/>
              </a:lnSpc>
            </a:pPr>
            <a:r>
              <a:rPr lang="en-US" sz="2400" dirty="0"/>
              <a:t>Schizophrenia-specific difficulties: </a:t>
            </a:r>
          </a:p>
          <a:p>
            <a:pPr lvl="1">
              <a:lnSpc>
                <a:spcPct val="100000"/>
              </a:lnSpc>
            </a:pPr>
            <a:r>
              <a:rPr lang="en-US" dirty="0"/>
              <a:t>Ability to recall need to perform an action</a:t>
            </a:r>
          </a:p>
          <a:p>
            <a:pPr lvl="1">
              <a:lnSpc>
                <a:spcPct val="100000"/>
              </a:lnSpc>
            </a:pPr>
            <a:r>
              <a:rPr lang="en-US" dirty="0"/>
              <a:t>Ability to distinguish between intention to perform action (thinking about taking medicine or practicing therapy tools) versus performance (taking the medicine, practicing therapy tools)</a:t>
            </a:r>
          </a:p>
          <a:p>
            <a:pPr>
              <a:lnSpc>
                <a:spcPct val="100000"/>
              </a:lnSpc>
            </a:pPr>
            <a:r>
              <a:rPr lang="en-US" sz="2400" dirty="0"/>
              <a:t>*Habitual Prospective Memory </a:t>
            </a:r>
          </a:p>
        </p:txBody>
      </p:sp>
    </p:spTree>
    <p:custDataLst>
      <p:tags r:id="rId1"/>
    </p:custDataLst>
    <p:extLst>
      <p:ext uri="{BB962C8B-B14F-4D97-AF65-F5344CB8AC3E}">
        <p14:creationId xmlns:p14="http://schemas.microsoft.com/office/powerpoint/2010/main" val="4519468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For the Clinician/Agency:  Terminology</a:t>
            </a:r>
          </a:p>
        </p:txBody>
      </p:sp>
      <p:sp>
        <p:nvSpPr>
          <p:cNvPr id="3" name="Content Placeholder 2"/>
          <p:cNvSpPr>
            <a:spLocks noGrp="1"/>
          </p:cNvSpPr>
          <p:nvPr>
            <p:ph sz="half" idx="1"/>
          </p:nvPr>
        </p:nvSpPr>
        <p:spPr>
          <a:xfrm>
            <a:off x="838200" y="1690688"/>
            <a:ext cx="5334000" cy="3866964"/>
          </a:xfrm>
        </p:spPr>
        <p:txBody>
          <a:bodyPr>
            <a:noAutofit/>
          </a:bodyPr>
          <a:lstStyle/>
          <a:p>
            <a:pPr>
              <a:lnSpc>
                <a:spcPct val="100000"/>
              </a:lnSpc>
            </a:pPr>
            <a:r>
              <a:rPr lang="en-US" dirty="0"/>
              <a:t>Stigma and labels</a:t>
            </a:r>
          </a:p>
          <a:p>
            <a:pPr lvl="1">
              <a:lnSpc>
                <a:spcPct val="100000"/>
              </a:lnSpc>
            </a:pPr>
            <a:r>
              <a:rPr lang="en-US" dirty="0"/>
              <a:t>(fostered by public and profession)</a:t>
            </a:r>
          </a:p>
          <a:p>
            <a:pPr>
              <a:lnSpc>
                <a:spcPct val="100000"/>
              </a:lnSpc>
            </a:pPr>
            <a:r>
              <a:rPr lang="en-US" dirty="0"/>
              <a:t>Language matters</a:t>
            </a:r>
          </a:p>
          <a:p>
            <a:pPr>
              <a:lnSpc>
                <a:spcPct val="100000"/>
              </a:lnSpc>
            </a:pPr>
            <a:r>
              <a:rPr lang="en-US" dirty="0"/>
              <a:t>(I want to know WHO you are, not WHAT you are…)</a:t>
            </a:r>
          </a:p>
          <a:p>
            <a:endParaRPr lang="en-US" dirty="0"/>
          </a:p>
        </p:txBody>
      </p:sp>
      <p:pic>
        <p:nvPicPr>
          <p:cNvPr id="6" name="Picture 2" descr="name tag with a question mark in place of an actual name " title="blank name ta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884816" y="2361287"/>
            <a:ext cx="3962743" cy="27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262703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Stages of Accessing Care/Opportunities for Reducing Delay	</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sz="2400" dirty="0"/>
              <a:t>Recognition </a:t>
            </a:r>
          </a:p>
          <a:p>
            <a:pPr lvl="1">
              <a:lnSpc>
                <a:spcPct val="100000"/>
              </a:lnSpc>
            </a:pPr>
            <a:r>
              <a:rPr lang="en-US" sz="2000" dirty="0"/>
              <a:t>Family/Support Network Engagement</a:t>
            </a:r>
          </a:p>
          <a:p>
            <a:pPr lvl="1">
              <a:lnSpc>
                <a:spcPct val="100000"/>
              </a:lnSpc>
            </a:pPr>
            <a:r>
              <a:rPr lang="en-US" sz="2000" dirty="0"/>
              <a:t>Symptom Level of Intrusion </a:t>
            </a:r>
          </a:p>
          <a:p>
            <a:pPr>
              <a:lnSpc>
                <a:spcPct val="100000"/>
              </a:lnSpc>
            </a:pPr>
            <a:r>
              <a:rPr lang="en-US" sz="2400" dirty="0"/>
              <a:t>Help Seeking </a:t>
            </a:r>
          </a:p>
          <a:p>
            <a:pPr lvl="1">
              <a:lnSpc>
                <a:spcPct val="100000"/>
              </a:lnSpc>
            </a:pPr>
            <a:r>
              <a:rPr lang="en-US" sz="2000" dirty="0"/>
              <a:t>Family/Support Network Engagement </a:t>
            </a:r>
          </a:p>
          <a:p>
            <a:pPr>
              <a:lnSpc>
                <a:spcPct val="100000"/>
              </a:lnSpc>
            </a:pPr>
            <a:r>
              <a:rPr lang="en-US" sz="2400" dirty="0"/>
              <a:t>Agency Response </a:t>
            </a:r>
          </a:p>
          <a:p>
            <a:pPr marL="0" indent="0">
              <a:lnSpc>
                <a:spcPct val="100000"/>
              </a:lnSpc>
              <a:buNone/>
            </a:pPr>
            <a:r>
              <a:rPr lang="en-US" sz="1600" dirty="0"/>
              <a:t>From WICHE and Wyoming Department of Health</a:t>
            </a:r>
          </a:p>
        </p:txBody>
      </p:sp>
    </p:spTree>
    <p:custDataLst>
      <p:tags r:id="rId1"/>
    </p:custDataLst>
    <p:extLst>
      <p:ext uri="{BB962C8B-B14F-4D97-AF65-F5344CB8AC3E}">
        <p14:creationId xmlns:p14="http://schemas.microsoft.com/office/powerpoint/2010/main" val="37843856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Administrators and Clinicians</a:t>
            </a:r>
          </a:p>
        </p:txBody>
      </p:sp>
      <p:sp>
        <p:nvSpPr>
          <p:cNvPr id="3" name="Content Placeholder 2"/>
          <p:cNvSpPr>
            <a:spLocks noGrp="1"/>
          </p:cNvSpPr>
          <p:nvPr>
            <p:ph sz="half" idx="1"/>
          </p:nvPr>
        </p:nvSpPr>
        <p:spPr>
          <a:xfrm>
            <a:off x="838199" y="1690688"/>
            <a:ext cx="5334002" cy="3866964"/>
          </a:xfrm>
        </p:spPr>
        <p:txBody>
          <a:bodyPr>
            <a:noAutofit/>
          </a:bodyPr>
          <a:lstStyle/>
          <a:p>
            <a:pPr>
              <a:lnSpc>
                <a:spcPct val="100000"/>
              </a:lnSpc>
            </a:pPr>
            <a:r>
              <a:rPr lang="en-US" sz="2400" dirty="0"/>
              <a:t>What type of a resource are you?  </a:t>
            </a:r>
          </a:p>
          <a:p>
            <a:pPr>
              <a:lnSpc>
                <a:spcPct val="100000"/>
              </a:lnSpc>
            </a:pPr>
            <a:r>
              <a:rPr lang="en-US" sz="2400" dirty="0"/>
              <a:t>Does your agency have the ability to assist?</a:t>
            </a:r>
          </a:p>
          <a:p>
            <a:pPr>
              <a:lnSpc>
                <a:spcPct val="100000"/>
              </a:lnSpc>
            </a:pPr>
            <a:r>
              <a:rPr lang="en-US" sz="2400" dirty="0"/>
              <a:t>Do you have a program in place, or do you know where to refer?</a:t>
            </a:r>
          </a:p>
          <a:p>
            <a:pPr>
              <a:lnSpc>
                <a:spcPct val="100000"/>
              </a:lnSpc>
            </a:pPr>
            <a:r>
              <a:rPr lang="en-US" sz="2400" dirty="0"/>
              <a:t>How flexible is your agency?</a:t>
            </a:r>
          </a:p>
          <a:p>
            <a:pPr marL="0" indent="0">
              <a:lnSpc>
                <a:spcPct val="100000"/>
              </a:lnSpc>
              <a:buNone/>
            </a:pPr>
            <a:r>
              <a:rPr lang="en-US" sz="1600" dirty="0"/>
              <a:t>From WICHE and Wyoming Department of Health</a:t>
            </a:r>
          </a:p>
          <a:p>
            <a:pPr marL="0" indent="0">
              <a:buNone/>
            </a:pPr>
            <a:endParaRPr lang="en-US" dirty="0"/>
          </a:p>
        </p:txBody>
      </p:sp>
      <p:sp>
        <p:nvSpPr>
          <p:cNvPr id="5" name="Content Placeholder 4"/>
          <p:cNvSpPr>
            <a:spLocks noGrp="1"/>
          </p:cNvSpPr>
          <p:nvPr>
            <p:ph sz="half" idx="2"/>
          </p:nvPr>
        </p:nvSpPr>
        <p:spPr>
          <a:xfrm>
            <a:off x="6172201" y="1690688"/>
            <a:ext cx="5181599" cy="3866964"/>
          </a:xfrm>
        </p:spPr>
        <p:txBody>
          <a:bodyPr>
            <a:normAutofit fontScale="77500" lnSpcReduction="20000"/>
          </a:bodyPr>
          <a:lstStyle/>
          <a:p>
            <a:pPr>
              <a:lnSpc>
                <a:spcPct val="120000"/>
              </a:lnSpc>
            </a:pPr>
            <a:r>
              <a:rPr lang="en-US" sz="3300" dirty="0"/>
              <a:t>Help Seeking</a:t>
            </a:r>
          </a:p>
          <a:p>
            <a:pPr lvl="1">
              <a:lnSpc>
                <a:spcPct val="120000"/>
              </a:lnSpc>
            </a:pPr>
            <a:r>
              <a:rPr lang="en-US" dirty="0"/>
              <a:t>Knowing where to turn</a:t>
            </a:r>
          </a:p>
          <a:p>
            <a:pPr lvl="1">
              <a:lnSpc>
                <a:spcPct val="120000"/>
              </a:lnSpc>
            </a:pPr>
            <a:r>
              <a:rPr lang="en-US" dirty="0"/>
              <a:t>Referent knowing how to connect </a:t>
            </a:r>
          </a:p>
          <a:p>
            <a:pPr lvl="1">
              <a:lnSpc>
                <a:spcPct val="120000"/>
              </a:lnSpc>
            </a:pPr>
            <a:r>
              <a:rPr lang="en-US" dirty="0"/>
              <a:t>Trust of provider agency</a:t>
            </a:r>
          </a:p>
          <a:p>
            <a:pPr lvl="1">
              <a:lnSpc>
                <a:spcPct val="120000"/>
              </a:lnSpc>
            </a:pPr>
            <a:r>
              <a:rPr lang="en-US" dirty="0"/>
              <a:t>Overcoming stigma/belief in positive outcome</a:t>
            </a:r>
          </a:p>
          <a:p>
            <a:pPr lvl="1">
              <a:lnSpc>
                <a:spcPct val="120000"/>
              </a:lnSpc>
            </a:pPr>
            <a:r>
              <a:rPr lang="en-US" dirty="0"/>
              <a:t>Opportunities to impact:</a:t>
            </a:r>
          </a:p>
          <a:p>
            <a:pPr lvl="2">
              <a:lnSpc>
                <a:spcPct val="120000"/>
              </a:lnSpc>
            </a:pPr>
            <a:r>
              <a:rPr lang="en-US" dirty="0"/>
              <a:t>Positive community relationships</a:t>
            </a:r>
          </a:p>
          <a:p>
            <a:pPr lvl="2">
              <a:lnSpc>
                <a:spcPct val="120000"/>
              </a:lnSpc>
            </a:pPr>
            <a:r>
              <a:rPr lang="en-US" dirty="0"/>
              <a:t>Visibility</a:t>
            </a:r>
          </a:p>
          <a:p>
            <a:pPr lvl="2">
              <a:lnSpc>
                <a:spcPct val="120000"/>
              </a:lnSpc>
            </a:pPr>
            <a:r>
              <a:rPr lang="en-US" dirty="0"/>
              <a:t>Rapid access</a:t>
            </a:r>
          </a:p>
          <a:p>
            <a:pPr lvl="2">
              <a:lnSpc>
                <a:spcPct val="120000"/>
              </a:lnSpc>
            </a:pPr>
            <a:r>
              <a:rPr lang="en-US" dirty="0"/>
              <a:t>Positive language and examples</a:t>
            </a:r>
          </a:p>
          <a:p>
            <a:endParaRPr lang="en-US" dirty="0"/>
          </a:p>
        </p:txBody>
      </p:sp>
    </p:spTree>
    <p:custDataLst>
      <p:tags r:id="rId1"/>
    </p:custDataLst>
    <p:extLst>
      <p:ext uri="{BB962C8B-B14F-4D97-AF65-F5344CB8AC3E}">
        <p14:creationId xmlns:p14="http://schemas.microsoft.com/office/powerpoint/2010/main" val="33758062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First Episode Psychosis Coordinated Specialty Care Programs and other information	</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sz="2400" dirty="0"/>
              <a:t>NAVIGATE  (RAISE-ETP)  U.S. and Canada</a:t>
            </a:r>
          </a:p>
          <a:p>
            <a:pPr>
              <a:lnSpc>
                <a:spcPct val="100000"/>
              </a:lnSpc>
            </a:pPr>
            <a:endParaRPr lang="en-US" sz="2400" dirty="0"/>
          </a:p>
          <a:p>
            <a:pPr>
              <a:lnSpc>
                <a:spcPct val="100000"/>
              </a:lnSpc>
            </a:pPr>
            <a:r>
              <a:rPr lang="en-US" sz="2400" dirty="0" err="1"/>
              <a:t>Orygen</a:t>
            </a:r>
            <a:r>
              <a:rPr lang="en-US" sz="2400" dirty="0"/>
              <a:t>, The National Centre of Excellence in Youth Mental Health-treatment guidelines</a:t>
            </a:r>
          </a:p>
          <a:p>
            <a:pPr>
              <a:lnSpc>
                <a:spcPct val="100000"/>
              </a:lnSpc>
            </a:pPr>
            <a:endParaRPr lang="en-US" sz="2400" dirty="0"/>
          </a:p>
          <a:p>
            <a:pPr>
              <a:lnSpc>
                <a:spcPct val="100000"/>
              </a:lnSpc>
            </a:pPr>
            <a:r>
              <a:rPr lang="en-US" sz="2400" dirty="0"/>
              <a:t>One can actually obtain a Master in Science Degree in Early Intervention Psychosis at King’s College in UK.</a:t>
            </a:r>
          </a:p>
          <a:p>
            <a:pPr marL="0" indent="0">
              <a:lnSpc>
                <a:spcPct val="100000"/>
              </a:lnSpc>
              <a:buNone/>
            </a:pPr>
            <a:endParaRPr lang="en-US" sz="2400" dirty="0"/>
          </a:p>
        </p:txBody>
      </p:sp>
    </p:spTree>
    <p:custDataLst>
      <p:tags r:id="rId1"/>
    </p:custDataLst>
    <p:extLst>
      <p:ext uri="{BB962C8B-B14F-4D97-AF65-F5344CB8AC3E}">
        <p14:creationId xmlns:p14="http://schemas.microsoft.com/office/powerpoint/2010/main" val="26567470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 Specific to First Episode Psychosis</a:t>
            </a:r>
          </a:p>
        </p:txBody>
      </p:sp>
      <p:sp>
        <p:nvSpPr>
          <p:cNvPr id="3" name="Content Placeholder 2"/>
          <p:cNvSpPr>
            <a:spLocks noGrp="1"/>
          </p:cNvSpPr>
          <p:nvPr>
            <p:ph sz="quarter" idx="10"/>
          </p:nvPr>
        </p:nvSpPr>
        <p:spPr>
          <a:xfrm>
            <a:off x="838199" y="1713490"/>
            <a:ext cx="10515601" cy="3647180"/>
          </a:xfrm>
        </p:spPr>
        <p:txBody>
          <a:bodyPr>
            <a:normAutofit fontScale="92500"/>
          </a:bodyPr>
          <a:lstStyle/>
          <a:p>
            <a:pPr>
              <a:lnSpc>
                <a:spcPct val="120000"/>
              </a:lnSpc>
            </a:pPr>
            <a:r>
              <a:rPr lang="en-US" dirty="0"/>
              <a:t>NIMH- RAISE: </a:t>
            </a:r>
            <a:r>
              <a:rPr lang="en-US" dirty="0">
                <a:hlinkClick r:id="rId4"/>
              </a:rPr>
              <a:t>Recovery After an Initial Schizophrenia Episode</a:t>
            </a:r>
            <a:endParaRPr lang="en-US" dirty="0"/>
          </a:p>
          <a:p>
            <a:pPr>
              <a:lnSpc>
                <a:spcPct val="120000"/>
              </a:lnSpc>
            </a:pPr>
            <a:r>
              <a:rPr lang="en-US" dirty="0"/>
              <a:t>National Council:  </a:t>
            </a:r>
            <a:r>
              <a:rPr lang="en-US" dirty="0">
                <a:hlinkClick r:id="rId5"/>
              </a:rPr>
              <a:t>Early Intervention Treatments for Psychosis</a:t>
            </a:r>
            <a:endParaRPr lang="en-US" dirty="0"/>
          </a:p>
          <a:p>
            <a:pPr>
              <a:lnSpc>
                <a:spcPct val="120000"/>
              </a:lnSpc>
            </a:pPr>
            <a:r>
              <a:rPr lang="en-US" dirty="0"/>
              <a:t>NASMHPD: </a:t>
            </a:r>
            <a:r>
              <a:rPr lang="en-US" dirty="0">
                <a:hlinkClick r:id="rId6"/>
              </a:rPr>
              <a:t>Treatment Programs</a:t>
            </a:r>
            <a:endParaRPr lang="en-US" dirty="0"/>
          </a:p>
          <a:p>
            <a:pPr>
              <a:lnSpc>
                <a:spcPct val="120000"/>
              </a:lnSpc>
            </a:pPr>
            <a:r>
              <a:rPr lang="en-US" dirty="0"/>
              <a:t>SAMHSA:</a:t>
            </a:r>
          </a:p>
          <a:p>
            <a:pPr lvl="1">
              <a:lnSpc>
                <a:spcPct val="120000"/>
              </a:lnSpc>
            </a:pPr>
            <a:r>
              <a:rPr lang="en-US" sz="2600" dirty="0"/>
              <a:t>For young adults: </a:t>
            </a:r>
            <a:r>
              <a:rPr lang="en-US" dirty="0">
                <a:hlinkClick r:id="rId7"/>
              </a:rPr>
              <a:t>Understanding First Episode Psychosis for Young Adults</a:t>
            </a:r>
            <a:endParaRPr lang="en-US" dirty="0"/>
          </a:p>
          <a:p>
            <a:pPr lvl="1">
              <a:lnSpc>
                <a:spcPct val="120000"/>
              </a:lnSpc>
            </a:pPr>
            <a:r>
              <a:rPr lang="en-US" sz="2600" dirty="0"/>
              <a:t>For Caregivers: </a:t>
            </a:r>
            <a:r>
              <a:rPr lang="en-US" dirty="0">
                <a:hlinkClick r:id="rId8"/>
              </a:rPr>
              <a:t>Understanding First Episode Psychosis for Caregivers</a:t>
            </a:r>
            <a:endParaRPr lang="en-US" dirty="0"/>
          </a:p>
          <a:p>
            <a:pPr marL="0" indent="0">
              <a:lnSpc>
                <a:spcPct val="100000"/>
              </a:lnSpc>
              <a:buNone/>
            </a:pPr>
            <a:endParaRPr lang="en-US" sz="2400" dirty="0"/>
          </a:p>
        </p:txBody>
      </p:sp>
    </p:spTree>
    <p:custDataLst>
      <p:tags r:id="rId1"/>
    </p:custDataLst>
    <p:extLst>
      <p:ext uri="{BB962C8B-B14F-4D97-AF65-F5344CB8AC3E}">
        <p14:creationId xmlns:p14="http://schemas.microsoft.com/office/powerpoint/2010/main" val="23777673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a:t>
            </a:r>
          </a:p>
        </p:txBody>
      </p:sp>
      <p:sp>
        <p:nvSpPr>
          <p:cNvPr id="3" name="Content Placeholder 2"/>
          <p:cNvSpPr>
            <a:spLocks noGrp="1"/>
          </p:cNvSpPr>
          <p:nvPr>
            <p:ph sz="quarter" idx="10"/>
          </p:nvPr>
        </p:nvSpPr>
        <p:spPr>
          <a:xfrm>
            <a:off x="838199" y="1713490"/>
            <a:ext cx="10515601" cy="3647180"/>
          </a:xfrm>
        </p:spPr>
        <p:txBody>
          <a:bodyPr>
            <a:normAutofit/>
          </a:bodyPr>
          <a:lstStyle/>
          <a:p>
            <a:pPr>
              <a:lnSpc>
                <a:spcPct val="100000"/>
              </a:lnSpc>
            </a:pPr>
            <a:r>
              <a:rPr lang="en-US" dirty="0"/>
              <a:t>In our series, we reviewed and discussed:</a:t>
            </a:r>
            <a:endParaRPr lang="en-US" sz="2400" dirty="0"/>
          </a:p>
          <a:p>
            <a:pPr lvl="1">
              <a:lnSpc>
                <a:spcPct val="100000"/>
              </a:lnSpc>
            </a:pPr>
            <a:r>
              <a:rPr lang="en-US" sz="2000" dirty="0"/>
              <a:t>What First Episode Psychosis is and why early identification is important</a:t>
            </a:r>
          </a:p>
          <a:p>
            <a:pPr lvl="1">
              <a:lnSpc>
                <a:spcPct val="100000"/>
              </a:lnSpc>
            </a:pPr>
            <a:r>
              <a:rPr lang="en-US" sz="2000" dirty="0"/>
              <a:t>The Symptoms of First Episode Psychosis</a:t>
            </a:r>
          </a:p>
          <a:p>
            <a:pPr lvl="1">
              <a:lnSpc>
                <a:spcPct val="100000"/>
              </a:lnSpc>
            </a:pPr>
            <a:r>
              <a:rPr lang="en-US" sz="2000" dirty="0"/>
              <a:t>Treatment and Resources for First Episode Psychosis</a:t>
            </a:r>
          </a:p>
          <a:p>
            <a:pPr marL="0" indent="0">
              <a:lnSpc>
                <a:spcPct val="100000"/>
              </a:lnSpc>
              <a:buNone/>
            </a:pPr>
            <a:endParaRPr lang="en-US" sz="2400" dirty="0"/>
          </a:p>
        </p:txBody>
      </p:sp>
    </p:spTree>
    <p:custDataLst>
      <p:tags r:id="rId1"/>
    </p:custDataLst>
    <p:extLst>
      <p:ext uri="{BB962C8B-B14F-4D97-AF65-F5344CB8AC3E}">
        <p14:creationId xmlns:p14="http://schemas.microsoft.com/office/powerpoint/2010/main" val="3704114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severe mental illness, such as schizophrenia</a:t>
            </a:r>
          </a:p>
        </p:txBody>
      </p:sp>
      <p:sp>
        <p:nvSpPr>
          <p:cNvPr id="3" name="Content Placeholder 2"/>
          <p:cNvSpPr>
            <a:spLocks noGrp="1"/>
          </p:cNvSpPr>
          <p:nvPr>
            <p:ph sz="half" idx="1"/>
          </p:nvPr>
        </p:nvSpPr>
        <p:spPr>
          <a:xfrm>
            <a:off x="838200" y="1690688"/>
            <a:ext cx="5334000" cy="3959805"/>
          </a:xfrm>
        </p:spPr>
        <p:txBody>
          <a:bodyPr>
            <a:normAutofit/>
          </a:bodyPr>
          <a:lstStyle/>
          <a:p>
            <a:pPr>
              <a:lnSpc>
                <a:spcPct val="100000"/>
              </a:lnSpc>
              <a:spcBef>
                <a:spcPct val="50000"/>
              </a:spcBef>
            </a:pPr>
            <a:r>
              <a:rPr lang="en-US" dirty="0"/>
              <a:t>Unknown:</a:t>
            </a:r>
          </a:p>
          <a:p>
            <a:pPr lvl="1">
              <a:lnSpc>
                <a:spcPct val="100000"/>
              </a:lnSpc>
              <a:spcBef>
                <a:spcPct val="50000"/>
              </a:spcBef>
            </a:pPr>
            <a:r>
              <a:rPr lang="en-US" dirty="0"/>
              <a:t>? Multi-hit hypothesis</a:t>
            </a:r>
          </a:p>
          <a:p>
            <a:pPr marL="0" indent="0">
              <a:lnSpc>
                <a:spcPct val="110000"/>
              </a:lnSpc>
              <a:buNone/>
            </a:pPr>
            <a:endParaRPr lang="en-US" dirty="0"/>
          </a:p>
        </p:txBody>
      </p:sp>
      <p:sp>
        <p:nvSpPr>
          <p:cNvPr id="6" name="Content Placeholder 5"/>
          <p:cNvSpPr>
            <a:spLocks noGrp="1"/>
          </p:cNvSpPr>
          <p:nvPr>
            <p:ph sz="half" idx="2"/>
          </p:nvPr>
        </p:nvSpPr>
        <p:spPr>
          <a:xfrm>
            <a:off x="6172200" y="1690688"/>
            <a:ext cx="5181600" cy="3959805"/>
          </a:xfrm>
        </p:spPr>
        <p:txBody>
          <a:bodyPr/>
          <a:lstStyle/>
          <a:p>
            <a:pPr>
              <a:lnSpc>
                <a:spcPct val="100000"/>
              </a:lnSpc>
            </a:pPr>
            <a:r>
              <a:rPr lang="en-US" dirty="0"/>
              <a:t>Theories:</a:t>
            </a:r>
          </a:p>
          <a:p>
            <a:pPr lvl="1">
              <a:lnSpc>
                <a:spcPct val="100000"/>
              </a:lnSpc>
            </a:pPr>
            <a:r>
              <a:rPr lang="en-US" dirty="0"/>
              <a:t>Genetic predisposition</a:t>
            </a:r>
          </a:p>
          <a:p>
            <a:pPr lvl="1">
              <a:lnSpc>
                <a:spcPct val="100000"/>
              </a:lnSpc>
            </a:pPr>
            <a:r>
              <a:rPr lang="en-US" dirty="0"/>
              <a:t>Early environmental insults, with some brain changes</a:t>
            </a:r>
          </a:p>
          <a:p>
            <a:pPr lvl="1">
              <a:lnSpc>
                <a:spcPct val="100000"/>
              </a:lnSpc>
            </a:pPr>
            <a:r>
              <a:rPr lang="en-US" dirty="0"/>
              <a:t>Later insults with further brain changes</a:t>
            </a:r>
          </a:p>
          <a:p>
            <a:pPr lvl="1">
              <a:lnSpc>
                <a:spcPct val="100000"/>
              </a:lnSpc>
            </a:pPr>
            <a:r>
              <a:rPr lang="en-US" dirty="0"/>
              <a:t>Neurodegeneration and subsequent illness/disorder</a:t>
            </a:r>
          </a:p>
          <a:p>
            <a:endParaRPr lang="en-US" dirty="0"/>
          </a:p>
        </p:txBody>
      </p:sp>
      <p:pic>
        <p:nvPicPr>
          <p:cNvPr id="5" name="Picture 10" descr="Individual being punched in the face repeatedly." title="clipart"/>
          <p:cNvPicPr>
            <a:picLocks noChangeAspect="1" noChangeArrowheads="1"/>
          </p:cNvPicPr>
          <p:nvPr/>
        </p:nvPicPr>
        <p:blipFill>
          <a:blip r:embed="rId4" cstate="print"/>
          <a:stretch>
            <a:fillRect/>
          </a:stretch>
        </p:blipFill>
        <p:spPr>
          <a:xfrm>
            <a:off x="1123968" y="2947671"/>
            <a:ext cx="2381232" cy="2070233"/>
          </a:xfrm>
          <a:prstGeom prst="rect">
            <a:avLst/>
          </a:prstGeom>
          <a:noFill/>
          <a:ln/>
        </p:spPr>
      </p:pic>
    </p:spTree>
    <p:custDataLst>
      <p:tags r:id="rId1"/>
    </p:custDataLst>
    <p:extLst>
      <p:ext uri="{BB962C8B-B14F-4D97-AF65-F5344CB8AC3E}">
        <p14:creationId xmlns:p14="http://schemas.microsoft.com/office/powerpoint/2010/main" val="13161546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Questions/Comments?</a:t>
            </a:r>
          </a:p>
        </p:txBody>
      </p:sp>
      <p:pic>
        <p:nvPicPr>
          <p:cNvPr id="4" name="Content Placeholder 3" descr="Individual at an event asking some questions" title="questions icon"/>
          <p:cNvPicPr>
            <a:picLocks noGrp="1" noChangeAspect="1"/>
          </p:cNvPicPr>
          <p:nvPr>
            <p:ph sz="quarter" idx="10"/>
          </p:nvPr>
        </p:nvPicPr>
        <p:blipFill>
          <a:blip r:embed="rId4"/>
          <a:stretch>
            <a:fillRect/>
          </a:stretch>
        </p:blipFill>
        <p:spPr>
          <a:xfrm>
            <a:off x="4343248" y="1939660"/>
            <a:ext cx="3505504" cy="3194581"/>
          </a:xfrm>
          <a:prstGeom prst="rect">
            <a:avLst/>
          </a:prstGeom>
        </p:spPr>
      </p:pic>
    </p:spTree>
    <p:custDataLst>
      <p:tags r:id="rId1"/>
    </p:custDataLst>
    <p:extLst>
      <p:ext uri="{BB962C8B-B14F-4D97-AF65-F5344CB8AC3E}">
        <p14:creationId xmlns:p14="http://schemas.microsoft.com/office/powerpoint/2010/main" val="2856154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Paradigms</a:t>
            </a:r>
          </a:p>
        </p:txBody>
      </p:sp>
      <p:sp>
        <p:nvSpPr>
          <p:cNvPr id="3" name="Content Placeholder 2"/>
          <p:cNvSpPr>
            <a:spLocks noGrp="1"/>
          </p:cNvSpPr>
          <p:nvPr>
            <p:ph sz="half" idx="1"/>
          </p:nvPr>
        </p:nvSpPr>
        <p:spPr>
          <a:xfrm>
            <a:off x="838200" y="1690688"/>
            <a:ext cx="5334000" cy="3959805"/>
          </a:xfrm>
        </p:spPr>
        <p:txBody>
          <a:bodyPr>
            <a:normAutofit/>
          </a:bodyPr>
          <a:lstStyle/>
          <a:p>
            <a:pPr>
              <a:lnSpc>
                <a:spcPct val="100000"/>
              </a:lnSpc>
            </a:pPr>
            <a:r>
              <a:rPr lang="en-US" dirty="0"/>
              <a:t>Cultural aspects to mental illness…</a:t>
            </a:r>
          </a:p>
          <a:p>
            <a:pPr>
              <a:lnSpc>
                <a:spcPct val="100000"/>
              </a:lnSpc>
            </a:pPr>
            <a:endParaRPr lang="en-US" dirty="0"/>
          </a:p>
          <a:p>
            <a:pPr>
              <a:lnSpc>
                <a:spcPct val="100000"/>
              </a:lnSpc>
            </a:pPr>
            <a:r>
              <a:rPr lang="en-US" dirty="0"/>
              <a:t>Nomenclature:</a:t>
            </a:r>
          </a:p>
          <a:p>
            <a:pPr>
              <a:lnSpc>
                <a:spcPct val="100000"/>
              </a:lnSpc>
            </a:pPr>
            <a:endParaRPr lang="en-US" dirty="0"/>
          </a:p>
          <a:p>
            <a:pPr>
              <a:lnSpc>
                <a:spcPct val="100000"/>
              </a:lnSpc>
            </a:pPr>
            <a:r>
              <a:rPr lang="en-US" dirty="0"/>
              <a:t>Outcomes…</a:t>
            </a:r>
          </a:p>
          <a:p>
            <a:pPr marL="0" indent="0">
              <a:spcBef>
                <a:spcPct val="50000"/>
              </a:spcBef>
              <a:buNone/>
            </a:pPr>
            <a:endParaRPr lang="en-US" dirty="0"/>
          </a:p>
          <a:p>
            <a:pPr marL="0" indent="0">
              <a:lnSpc>
                <a:spcPct val="110000"/>
              </a:lnSpc>
              <a:buNone/>
            </a:pPr>
            <a:endParaRPr lang="en-US" dirty="0"/>
          </a:p>
        </p:txBody>
      </p:sp>
      <p:pic>
        <p:nvPicPr>
          <p:cNvPr id="7" name="Content Placeholder 6" descr="Train track switching station, depicting several choices in which path to take" title="visual photo"/>
          <p:cNvPicPr>
            <a:picLocks noGrp="1" noChangeAspect="1"/>
          </p:cNvPicPr>
          <p:nvPr>
            <p:ph sz="half" idx="2"/>
          </p:nvPr>
        </p:nvPicPr>
        <p:blipFill>
          <a:blip r:embed="rId4"/>
          <a:stretch>
            <a:fillRect/>
          </a:stretch>
        </p:blipFill>
        <p:spPr>
          <a:xfrm>
            <a:off x="6172200" y="1690688"/>
            <a:ext cx="5181600" cy="3149336"/>
          </a:xfrm>
          <a:prstGeom prst="rect">
            <a:avLst/>
          </a:prstGeom>
        </p:spPr>
      </p:pic>
    </p:spTree>
    <p:custDataLst>
      <p:tags r:id="rId1"/>
    </p:custDataLst>
    <p:extLst>
      <p:ext uri="{BB962C8B-B14F-4D97-AF65-F5344CB8AC3E}">
        <p14:creationId xmlns:p14="http://schemas.microsoft.com/office/powerpoint/2010/main" val="1630958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Diagnosis of any mental illness …</a:t>
            </a:r>
          </a:p>
        </p:txBody>
      </p:sp>
      <p:sp>
        <p:nvSpPr>
          <p:cNvPr id="3" name="Content Placeholder 2"/>
          <p:cNvSpPr>
            <a:spLocks noGrp="1"/>
          </p:cNvSpPr>
          <p:nvPr>
            <p:ph sz="half" idx="1"/>
          </p:nvPr>
        </p:nvSpPr>
        <p:spPr>
          <a:xfrm>
            <a:off x="838200" y="1690688"/>
            <a:ext cx="5334000" cy="3959805"/>
          </a:xfrm>
        </p:spPr>
        <p:txBody>
          <a:bodyPr>
            <a:normAutofit lnSpcReduction="10000"/>
          </a:bodyPr>
          <a:lstStyle/>
          <a:p>
            <a:pPr>
              <a:lnSpc>
                <a:spcPct val="100000"/>
              </a:lnSpc>
            </a:pPr>
            <a:r>
              <a:rPr lang="en-US" dirty="0"/>
              <a:t>Symptoms (number and type)</a:t>
            </a:r>
          </a:p>
          <a:p>
            <a:pPr>
              <a:lnSpc>
                <a:spcPct val="100000"/>
              </a:lnSpc>
            </a:pPr>
            <a:endParaRPr lang="en-US" dirty="0"/>
          </a:p>
          <a:p>
            <a:pPr>
              <a:lnSpc>
                <a:spcPct val="100000"/>
              </a:lnSpc>
            </a:pPr>
            <a:r>
              <a:rPr lang="en-US" dirty="0"/>
              <a:t>Time  (duration)</a:t>
            </a:r>
          </a:p>
          <a:p>
            <a:pPr>
              <a:lnSpc>
                <a:spcPct val="100000"/>
              </a:lnSpc>
            </a:pPr>
            <a:endParaRPr lang="en-US" dirty="0"/>
          </a:p>
          <a:p>
            <a:pPr>
              <a:lnSpc>
                <a:spcPct val="100000"/>
              </a:lnSpc>
            </a:pPr>
            <a:r>
              <a:rPr lang="en-US" dirty="0"/>
              <a:t>Impact (severity)</a:t>
            </a:r>
          </a:p>
          <a:p>
            <a:pPr marL="0" indent="0">
              <a:lnSpc>
                <a:spcPct val="100000"/>
              </a:lnSpc>
              <a:buNone/>
            </a:pPr>
            <a:endParaRPr lang="en-US" dirty="0"/>
          </a:p>
          <a:p>
            <a:pPr>
              <a:lnSpc>
                <a:spcPct val="100000"/>
              </a:lnSpc>
            </a:pPr>
            <a:r>
              <a:rPr lang="en-US" dirty="0"/>
              <a:t>Differential (what else might this be?)</a:t>
            </a:r>
          </a:p>
          <a:p>
            <a:pPr marL="0" indent="0">
              <a:buNone/>
            </a:pPr>
            <a:endParaRPr lang="en-US" dirty="0"/>
          </a:p>
          <a:p>
            <a:pPr marL="0" indent="0">
              <a:lnSpc>
                <a:spcPct val="110000"/>
              </a:lnSpc>
              <a:buNone/>
            </a:pPr>
            <a:endParaRPr lang="en-US" dirty="0"/>
          </a:p>
        </p:txBody>
      </p:sp>
      <p:pic>
        <p:nvPicPr>
          <p:cNvPr id="6" name="Content Placeholder 5" descr="Diagnostic and statistical manual of mental disorders, fifth edition. DSM-5" title="Diagnostic and statistical manual of mental disorders, fifth edition. DSM-5"/>
          <p:cNvPicPr>
            <a:picLocks noGrp="1" noChangeAspect="1"/>
          </p:cNvPicPr>
          <p:nvPr>
            <p:ph sz="half" idx="2"/>
          </p:nvPr>
        </p:nvPicPr>
        <p:blipFill>
          <a:blip r:embed="rId4"/>
          <a:stretch>
            <a:fillRect/>
          </a:stretch>
        </p:blipFill>
        <p:spPr>
          <a:xfrm>
            <a:off x="7978140" y="1756313"/>
            <a:ext cx="2672014" cy="3764378"/>
          </a:xfrm>
          <a:prstGeom prst="rect">
            <a:avLst/>
          </a:prstGeom>
        </p:spPr>
      </p:pic>
    </p:spTree>
    <p:custDataLst>
      <p:tags r:id="rId1"/>
    </p:custDataLst>
    <p:extLst>
      <p:ext uri="{BB962C8B-B14F-4D97-AF65-F5344CB8AC3E}">
        <p14:creationId xmlns:p14="http://schemas.microsoft.com/office/powerpoint/2010/main" val="8906591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2805</TotalTime>
  <Words>3046</Words>
  <Application>Microsoft Macintosh PowerPoint</Application>
  <PresentationFormat>Widescreen</PresentationFormat>
  <Paragraphs>539</Paragraphs>
  <Slides>70</Slides>
  <Notes>69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ＭＳ Ｐゴシック</vt:lpstr>
      <vt:lpstr>Arial</vt:lpstr>
      <vt:lpstr>Arial Black</vt:lpstr>
      <vt:lpstr>Calibri</vt:lpstr>
      <vt:lpstr>Office Theme</vt:lpstr>
      <vt:lpstr>First Episode Psychosis</vt:lpstr>
      <vt:lpstr>Notification</vt:lpstr>
      <vt:lpstr>Objectives for the Series</vt:lpstr>
      <vt:lpstr>Psychosis</vt:lpstr>
      <vt:lpstr>Psychosis</vt:lpstr>
      <vt:lpstr>What Causes Psychosis?</vt:lpstr>
      <vt:lpstr>Causes of severe mental illness, such as schizophrenia</vt:lpstr>
      <vt:lpstr>Paradigms</vt:lpstr>
      <vt:lpstr>Formal Diagnosis of any mental illness …</vt:lpstr>
      <vt:lpstr>Example</vt:lpstr>
      <vt:lpstr>Example Continued …</vt:lpstr>
      <vt:lpstr>Mental Illnesses with psychosis as an ongoing symptom (usually intermittent)</vt:lpstr>
      <vt:lpstr>Scope</vt:lpstr>
      <vt:lpstr>Scope: Potentially impacted by schizophrenia and other serious mental illnesses</vt:lpstr>
      <vt:lpstr>Concepts</vt:lpstr>
      <vt:lpstr>Outcomes…</vt:lpstr>
      <vt:lpstr>Considerations</vt:lpstr>
      <vt:lpstr>First Episode Psychosis Programs</vt:lpstr>
      <vt:lpstr>First Episode Psychosis</vt:lpstr>
      <vt:lpstr>Why Early Identification and Intervention?  In doing so,</vt:lpstr>
      <vt:lpstr>First Episode Psychosis</vt:lpstr>
      <vt:lpstr>Duration of Untreated Psychosis (DUP) </vt:lpstr>
      <vt:lpstr>Phases</vt:lpstr>
      <vt:lpstr>Again,</vt:lpstr>
      <vt:lpstr>Terms</vt:lpstr>
      <vt:lpstr>Prodromal Phase (reminder)</vt:lpstr>
      <vt:lpstr>Acute Phase (reminder)</vt:lpstr>
      <vt:lpstr>Symptoms and Cognitive Difficulties</vt:lpstr>
      <vt:lpstr>Another way of looking at symptoms</vt:lpstr>
      <vt:lpstr>Illusion vs. Hallucination vs. Thought …</vt:lpstr>
      <vt:lpstr>Examples of Experiencing-Hallucinations:</vt:lpstr>
      <vt:lpstr>Examples of Experiencing-Hallucinations, continued …</vt:lpstr>
      <vt:lpstr>Example of Experiencing</vt:lpstr>
      <vt:lpstr>Co-Morbidity is the Rule</vt:lpstr>
      <vt:lpstr>Examples of Issues with Thinking</vt:lpstr>
      <vt:lpstr>Examples of Issues with Thinking</vt:lpstr>
      <vt:lpstr>Examples of Issues with Thinking: Delusions (Fixed False Beliefs)</vt:lpstr>
      <vt:lpstr>Examples of Thinking-Trouble with Executive Functioning</vt:lpstr>
      <vt:lpstr>Examples of Behaving (movement, speech, etc…)</vt:lpstr>
      <vt:lpstr>Positive, Negative, Affective, Cognitive Symptoms</vt:lpstr>
      <vt:lpstr>Schizophrenia and Violence</vt:lpstr>
      <vt:lpstr>Recovery Phase (reminder)</vt:lpstr>
      <vt:lpstr>Effective Treatment of First Episode Psychosis</vt:lpstr>
      <vt:lpstr>Disease Centered Model</vt:lpstr>
      <vt:lpstr>Recovery Model</vt:lpstr>
      <vt:lpstr>Recovery</vt:lpstr>
      <vt:lpstr>Coordinated Specialty Care</vt:lpstr>
      <vt:lpstr>Example of what a First Episode Psychosis Coordinated Specialty Care program looks like:</vt:lpstr>
      <vt:lpstr>Primary Care</vt:lpstr>
      <vt:lpstr>Medication</vt:lpstr>
      <vt:lpstr>Antipsychotic (“Neuroleptic”) Medications</vt:lpstr>
      <vt:lpstr>The History of Antipsychotics</vt:lpstr>
      <vt:lpstr>Course </vt:lpstr>
      <vt:lpstr>Psychosocial Therapies: </vt:lpstr>
      <vt:lpstr>Care/Case Management </vt:lpstr>
      <vt:lpstr>Peer Supports</vt:lpstr>
      <vt:lpstr>Supportive Employment/Education </vt:lpstr>
      <vt:lpstr>Family Support and Education </vt:lpstr>
      <vt:lpstr>Additional somatic and other therapies…</vt:lpstr>
      <vt:lpstr>Shared Decision-Making </vt:lpstr>
      <vt:lpstr>“How long do I have to stay in treatment?” </vt:lpstr>
      <vt:lpstr>The individual’s experience: What do you call “following the program?” </vt:lpstr>
      <vt:lpstr>Cognitive Predictors of Treatment Adherence </vt:lpstr>
      <vt:lpstr>For the Clinician/Agency:  Terminology</vt:lpstr>
      <vt:lpstr>Stages of Accessing Care/Opportunities for Reducing Delay </vt:lpstr>
      <vt:lpstr>Administrators and Clinicians</vt:lpstr>
      <vt:lpstr>First Episode Psychosis Coordinated Specialty Care Programs and other information </vt:lpstr>
      <vt:lpstr>Resources Specific to First Episode Psychosis</vt:lpstr>
      <vt:lpstr>So….</vt:lpstr>
      <vt:lpstr>Questions/Comments?</vt:lpstr>
    </vt:vector>
  </TitlesOfParts>
  <Company>Mountain Plains Mental Health Technology Transfer Center</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Episode Psychosis</dc:title>
  <dc:subject>First Episode Psychosis</dc:subject>
  <dc:creator>Dr Andrew J McLean</dc:creator>
  <cp:keywords>Psychosis, Clinical High Risk, First Episode, Diagnosis, Clinical Features</cp:keywords>
  <cp:lastModifiedBy>Julie Arnold</cp:lastModifiedBy>
  <cp:revision>115</cp:revision>
  <dcterms:created xsi:type="dcterms:W3CDTF">2017-10-19T14:29:41Z</dcterms:created>
  <dcterms:modified xsi:type="dcterms:W3CDTF">2019-05-02T19:29:21Z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pyright">
    <vt:lpwstr>2019</vt:lpwstr>
  </property>
</Properties>
</file>