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17"/>
  </p:notesMasterIdLst>
  <p:sldIdLst>
    <p:sldId id="264" r:id="rId2"/>
    <p:sldId id="265" r:id="rId3"/>
    <p:sldId id="266" r:id="rId4"/>
    <p:sldId id="267" r:id="rId5"/>
    <p:sldId id="282" r:id="rId6"/>
    <p:sldId id="283" r:id="rId7"/>
    <p:sldId id="268" r:id="rId8"/>
    <p:sldId id="280" r:id="rId9"/>
    <p:sldId id="284" r:id="rId10"/>
    <p:sldId id="269" r:id="rId11"/>
    <p:sldId id="281" r:id="rId12"/>
    <p:sldId id="271" r:id="rId13"/>
    <p:sldId id="272" r:id="rId14"/>
    <p:sldId id="275" r:id="rId15"/>
    <p:sldId id="28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4A2D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19"/>
    <p:restoredTop sz="84300" autoAdjust="0"/>
  </p:normalViewPr>
  <p:slideViewPr>
    <p:cSldViewPr snapToGrid="0">
      <p:cViewPr varScale="1">
        <p:scale>
          <a:sx n="117" d="100"/>
          <a:sy n="117" d="100"/>
        </p:scale>
        <p:origin x="1016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Relapse Rates for Substance Use Among Women who Quit During Pregnancy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Smoking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3 Months Post Partum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E1-4150-9EE2-A5FBA83E2F3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Alcohol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3 Months Post Partum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E1-4150-9EE2-A5FBA83E2F3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Cocaine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3 Months Post Partum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E1-4150-9EE2-A5FBA83E2F3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58093439"/>
        <c:axId val="858095935"/>
      </c:barChart>
      <c:catAx>
        <c:axId val="858093439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3 Months Post Partum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858095935"/>
        <c:crosses val="autoZero"/>
        <c:auto val="1"/>
        <c:lblAlgn val="ctr"/>
        <c:lblOffset val="100"/>
        <c:noMultiLvlLbl val="0"/>
      </c:catAx>
      <c:valAx>
        <c:axId val="858095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8093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4C9B4-FDA8-49ED-AB1C-1C37AA458B12}" type="datetimeFigureOut">
              <a:rPr lang="en-US" smtClean="0"/>
              <a:t>5/15/19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CCDE4-482E-48F6-A1E1-F466A97541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968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endParaRPr lang="en-US" sz="12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07F5E-1248-0D41-AA81-B50EA45314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395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ACOG, 2018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07F5E-1248-0D41-AA81-B50EA45314D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965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Mughal &amp; Siddiqui, 2018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07F5E-1248-0D41-AA81-B50EA45314D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717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(Grade B):  The USPSTF recommends the service. There is high certainty that the net benefit is moderate, or there is moderate certainty that the net benefit is moderate to substantial.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Use the least amount of medication to help a woman feel better and keep her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07F5E-1248-0D41-AA81-B50EA45314D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270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Mughal &amp; Siddiqui, 2018</a:t>
            </a:r>
          </a:p>
          <a:p>
            <a:endParaRPr lang="en-US" sz="14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07F5E-1248-0D41-AA81-B50EA45314D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733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07F5E-1248-0D41-AA81-B50EA45314D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930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Mughal &amp; Siddiqui, 2018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07F5E-1248-0D41-AA81-B50EA45314D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699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dirty="0"/>
              <a:t>JAMA, 2019</a:t>
            </a:r>
          </a:p>
          <a:p>
            <a:pPr marL="0" indent="0">
              <a:buNone/>
            </a:pPr>
            <a:r>
              <a:rPr lang="en-US" sz="1400" dirty="0"/>
              <a:t>Ruyak</a:t>
            </a:r>
            <a:r>
              <a:rPr lang="en-US" sz="1400" baseline="0" dirty="0"/>
              <a:t> &amp; Qeadan, 2018:  </a:t>
            </a:r>
            <a:r>
              <a:rPr lang="en-US" sz="1400" dirty="0"/>
              <a:t>The American College of Obstetricians and Gynecologists(ACOG)  recommends that clinicians screen women for symptoms of depression and anxiety at least once during the perinatal period. The American College of Nurse-Midwives states that midwifery care should include prevention, universal screening, treatment, and/or referral for depression.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07F5E-1248-0D41-AA81-B50EA45314D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137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07F5E-1248-0D41-AA81-B50EA45314D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84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07F5E-1248-0D41-AA81-B50EA45314D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374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aseline="0" dirty="0"/>
              <a:t>Ruyak &amp; Qeadan, 2018</a:t>
            </a:r>
            <a:endParaRPr lang="en-US" sz="1400" dirty="0"/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07F5E-1248-0D41-AA81-B50EA45314D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034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for the United States based on the II-DAS</a:t>
            </a:r>
            <a:r>
              <a:rPr lang="en-US" baseline="0" dirty="0"/>
              <a:t> online analysis system of the National Surveys on Drug Use and Health, 2002-2011.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CCDE4-482E-48F6-A1E1-F466A97541F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833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aseline="0" dirty="0"/>
              <a:t>Ruyak &amp; Qeadan, 2018</a:t>
            </a:r>
            <a:endParaRPr lang="en-US" sz="1400" dirty="0"/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07F5E-1248-0D41-AA81-B50EA45314D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485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0488"/>
      </p:ext>
    </p:extLst>
  </p:cSld>
  <p:clrMapOvr>
    <a:masterClrMapping/>
  </p:clrMapOvr>
  <p:transition spd="slow" advClick="0" advTm="29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444481"/>
      </p:ext>
    </p:extLst>
  </p:cSld>
  <p:clrMapOvr>
    <a:masterClrMapping/>
  </p:clrMapOvr>
  <p:transition spd="slow" advClick="0" advTm="29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811899"/>
      </p:ext>
    </p:extLst>
  </p:cSld>
  <p:clrMapOvr>
    <a:masterClrMapping/>
  </p:clrMapOvr>
  <p:transition spd="slow" advClick="0" advTm="29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95100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16915"/>
            <a:ext cx="6858000" cy="9699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611314" y="2"/>
            <a:ext cx="6618287" cy="109061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Add your logo here on actual first slide (not in Master).  Don’t forget to add alt text.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4718050" y="4718050"/>
            <a:ext cx="4425950" cy="21399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Add MHTTC Stacked bars here on actual first slide (not in Master).  Don’t forget to add alt text.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600445"/>
      </p:ext>
    </p:extLst>
  </p:cSld>
  <p:clrMapOvr>
    <a:masterClrMapping/>
  </p:clrMapOvr>
  <p:transition spd="slow" advClick="0" advTm="29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95100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16915"/>
            <a:ext cx="6858000" cy="9699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611314" y="2"/>
            <a:ext cx="6618287" cy="109061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Add your logo here on actual first slide (not in Master).  Don’t forget to add alt text.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4718050" y="4718050"/>
            <a:ext cx="4425950" cy="21399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Add MHTTC Stacked bars here on actual first slide (not in Master).  Don’t forget to add alt text.</a:t>
            </a:r>
          </a:p>
        </p:txBody>
      </p:sp>
      <p:pic>
        <p:nvPicPr>
          <p:cNvPr id="4" name="Picture 3" title="SAMHSA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2" y="5672451"/>
            <a:ext cx="1660043" cy="118554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9604548"/>
      </p:ext>
    </p:extLst>
  </p:cSld>
  <p:clrMapOvr>
    <a:masterClrMapping/>
  </p:clrMapOvr>
  <p:transition spd="slow" advClick="0" advTm="29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1336" y="1557075"/>
            <a:ext cx="3886200" cy="4215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6023" y="1557075"/>
            <a:ext cx="3886200" cy="4215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MHTTC Stacked Color Bars" title="MHTTC Stacked Color Bar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698" y="5540991"/>
            <a:ext cx="2487302" cy="165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888652"/>
            <a:ext cx="6468417" cy="9693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9301389"/>
      </p:ext>
    </p:extLst>
  </p:cSld>
  <p:clrMapOvr>
    <a:masterClrMapping/>
  </p:clrMapOvr>
  <p:transition spd="slow" advClick="0" advTm="29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87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75" y="1360457"/>
            <a:ext cx="386810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75" y="2184369"/>
            <a:ext cx="3868108" cy="35317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385" y="1360457"/>
            <a:ext cx="388715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385" y="2184369"/>
            <a:ext cx="3887157" cy="35317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7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30075" y="5953673"/>
            <a:ext cx="3927475" cy="70643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Your logo on Master slide</a:t>
            </a:r>
          </a:p>
        </p:txBody>
      </p:sp>
      <p:pic>
        <p:nvPicPr>
          <p:cNvPr id="11" name="Picture 10" descr="MHTTC Stacked Color Bars" title="MHTTC Stacked Color Bar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698" y="5540991"/>
            <a:ext cx="2487302" cy="165820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0974607"/>
      </p:ext>
    </p:extLst>
  </p:cSld>
  <p:clrMapOvr>
    <a:masterClrMapping/>
  </p:clrMapOvr>
  <p:transition spd="slow" advClick="0" advTm="29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8018" y="0"/>
            <a:ext cx="8475260" cy="11668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2852452" y="4500111"/>
            <a:ext cx="3330178" cy="4651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48018" y="1321929"/>
            <a:ext cx="3439979" cy="31781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5247085" y="1321928"/>
            <a:ext cx="3576193" cy="31821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7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8800" y="5800299"/>
            <a:ext cx="2428013" cy="43672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Your logo on Master slide</a:t>
            </a:r>
          </a:p>
        </p:txBody>
      </p:sp>
      <p:pic>
        <p:nvPicPr>
          <p:cNvPr id="12" name="Picture 11" descr="MHTTC Stacked Color Bars" title="MHTTC Stacked Color Bar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698" y="5540991"/>
            <a:ext cx="2487302" cy="165820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1821530"/>
      </p:ext>
    </p:extLst>
  </p:cSld>
  <p:clrMapOvr>
    <a:masterClrMapping/>
  </p:clrMapOvr>
  <p:transition spd="slow" advClick="0" advTm="29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10"/>
            <a:ext cx="9143999" cy="1041248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563148" y="3526025"/>
            <a:ext cx="3092054" cy="1393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563148" y="1668650"/>
            <a:ext cx="3092054" cy="1393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>
          <a:xfrm>
            <a:off x="5801916" y="1668643"/>
            <a:ext cx="2677716" cy="13929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16"/>
          <p:cNvSpPr>
            <a:spLocks noGrp="1" noChangeAspect="1"/>
          </p:cNvSpPr>
          <p:nvPr>
            <p:ph type="pic" sz="quarter" idx="14"/>
          </p:nvPr>
        </p:nvSpPr>
        <p:spPr>
          <a:xfrm>
            <a:off x="5801916" y="3526018"/>
            <a:ext cx="2681478" cy="13898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63148" y="5769428"/>
            <a:ext cx="3927475" cy="70643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Your logo on Master slide</a:t>
            </a:r>
          </a:p>
        </p:txBody>
      </p:sp>
      <p:pic>
        <p:nvPicPr>
          <p:cNvPr id="10" name="Picture 9" descr="MHTTC Stacked Color Bars" title="MHTTC Stacked Color Bar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698" y="5540991"/>
            <a:ext cx="2487302" cy="165820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8350420"/>
      </p:ext>
    </p:extLst>
  </p:cSld>
  <p:clrMapOvr>
    <a:masterClrMapping/>
  </p:clrMapOvr>
  <p:transition spd="slow" advClick="0" advTm="29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28649" y="1713490"/>
            <a:ext cx="3745458" cy="345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5246763" y="1713490"/>
            <a:ext cx="3570685" cy="3454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28649" y="5936776"/>
            <a:ext cx="3736238" cy="74380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Your logo on Master slide</a:t>
            </a:r>
          </a:p>
        </p:txBody>
      </p:sp>
      <p:pic>
        <p:nvPicPr>
          <p:cNvPr id="6" name="Picture 5" descr="MHTTC Stacked Color Bars" title="MHTTC Stacked Color Bar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698" y="5547814"/>
            <a:ext cx="2487302" cy="165820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0480491"/>
      </p:ext>
    </p:extLst>
  </p:cSld>
  <p:clrMapOvr>
    <a:masterClrMapping/>
  </p:clrMapOvr>
  <p:transition spd="slow" advClick="0" advTm="29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1336" y="155707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6023" y="155707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01336" y="6078975"/>
            <a:ext cx="4132079" cy="63682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Your logo on Master slide</a:t>
            </a:r>
          </a:p>
        </p:txBody>
      </p:sp>
      <p:pic>
        <p:nvPicPr>
          <p:cNvPr id="9" name="Picture 8" descr="MHTTC Stacked Color Bars" title="MHTTC Stacked Color Bar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698" y="5540991"/>
            <a:ext cx="2487302" cy="165820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4826815"/>
      </p:ext>
    </p:extLst>
  </p:cSld>
  <p:clrMapOvr>
    <a:masterClrMapping/>
  </p:clrMapOvr>
  <p:transition spd="slow" advClick="0" advTm="29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1139"/>
      </p:ext>
    </p:extLst>
  </p:cSld>
  <p:clrMapOvr>
    <a:masterClrMapping/>
  </p:clrMapOvr>
  <p:transition spd="slow" advClick="0" advTm="29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844554"/>
      </p:ext>
    </p:extLst>
  </p:cSld>
  <p:clrMapOvr>
    <a:masterClrMapping/>
  </p:clrMapOvr>
  <p:transition spd="slow" advClick="0" advTm="29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604898"/>
      </p:ext>
    </p:extLst>
  </p:cSld>
  <p:clrMapOvr>
    <a:masterClrMapping/>
  </p:clrMapOvr>
  <p:transition spd="slow" advClick="0" advTm="29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319873"/>
      </p:ext>
    </p:extLst>
  </p:cSld>
  <p:clrMapOvr>
    <a:masterClrMapping/>
  </p:clrMapOvr>
  <p:transition spd="slow" advClick="0" advTm="29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448605"/>
      </p:ext>
    </p:extLst>
  </p:cSld>
  <p:clrMapOvr>
    <a:masterClrMapping/>
  </p:clrMapOvr>
  <p:transition spd="slow" advClick="0" advTm="29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167630"/>
      </p:ext>
    </p:extLst>
  </p:cSld>
  <p:clrMapOvr>
    <a:masterClrMapping/>
  </p:clrMapOvr>
  <p:transition spd="slow" advClick="0" advTm="29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023423"/>
      </p:ext>
    </p:extLst>
  </p:cSld>
  <p:clrMapOvr>
    <a:masterClrMapping/>
  </p:clrMapOvr>
  <p:transition spd="slow" advClick="0" advTm="29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516388"/>
      </p:ext>
    </p:extLst>
  </p:cSld>
  <p:clrMapOvr>
    <a:masterClrMapping/>
  </p:clrMapOvr>
  <p:transition spd="slow" advClick="0" advTm="29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85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</p:sldLayoutIdLst>
  <p:transition spd="slow" advClick="0" advTm="29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m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dhealth.gov/familyhealth/publications/PostpartumDepression.pdf" TargetMode="External"/><Relationship Id="rId2" Type="http://schemas.openxmlformats.org/officeDocument/2006/relationships/hyperlink" Target="https://www.acog.org/Clinical-Guidance-and-Publications/Committee-Opinions/Committee-on-Obstetric-Practice/Screening-for-Perinatal-Depression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thebluedotproject.org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atpearls.com/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163927"/>
            <a:ext cx="7772400" cy="1108869"/>
          </a:xfrm>
        </p:spPr>
        <p:txBody>
          <a:bodyPr/>
          <a:lstStyle/>
          <a:p>
            <a:r>
              <a:rPr lang="en-US" dirty="0"/>
              <a:t>Perinatal Depression</a:t>
            </a:r>
            <a:endParaRPr lang="en-US" dirty="0">
              <a:solidFill>
                <a:srgbClr val="C34A2D"/>
              </a:solidFill>
              <a:latin typeface="Arial"/>
              <a:ea typeface="Arial" charset="0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8717" y="2283757"/>
            <a:ext cx="6858000" cy="969962"/>
          </a:xfrm>
        </p:spPr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Dr.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Maridee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Shogren DNP, CNM</a:t>
            </a:r>
          </a:p>
        </p:txBody>
      </p:sp>
      <p:pic>
        <p:nvPicPr>
          <p:cNvPr id="7" name="Picture Placeholder 6" descr="MHTTC logo" title="MHTTC logo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1" t="-4214" r="-971" b="-4214"/>
          <a:stretch/>
        </p:blipFill>
        <p:spPr>
          <a:xfrm>
            <a:off x="1262856" y="73314"/>
            <a:ext cx="6618287" cy="1090613"/>
          </a:xfrm>
        </p:spPr>
      </p:pic>
      <p:pic>
        <p:nvPicPr>
          <p:cNvPr id="6" name="Picture Placeholder 5" descr="MHTTC stacked color bars&#10;" title="decorative"/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>
            <a:fillRect/>
          </a:stretch>
        </p:blipFill>
        <p:spPr>
          <a:xfrm>
            <a:off x="5053806" y="5065898"/>
            <a:ext cx="4090194" cy="1977612"/>
          </a:xfrm>
        </p:spPr>
      </p:pic>
      <p:pic>
        <p:nvPicPr>
          <p:cNvPr id="4" name="Perinatal_Depression_Podcast_Mountain_Plains_Mental_Health_Technology_Transfer_Center" descr="Click to hear audio" title="Click to hear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199" y="270016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66" y="3479701"/>
            <a:ext cx="43256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 have the slides automatically advance in line with the presentation: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Select “Slide Show” from the above menu bar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Select “From Beginning”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Once playing, do NOT advance slides on your own or the recording will stop</a:t>
            </a:r>
          </a:p>
        </p:txBody>
      </p:sp>
      <p:pic>
        <p:nvPicPr>
          <p:cNvPr id="8" name="Picture 7" descr="Directions for playing audio with slide show" title="Directions for playing audio with slide show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r="2084"/>
          <a:stretch/>
        </p:blipFill>
        <p:spPr>
          <a:xfrm>
            <a:off x="4474366" y="3713944"/>
            <a:ext cx="4429125" cy="12206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02296" y="4035899"/>
            <a:ext cx="651510" cy="7150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1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Screening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28648" y="1713490"/>
            <a:ext cx="7886701" cy="4083806"/>
          </a:xfrm>
        </p:spPr>
        <p:txBody>
          <a:bodyPr>
            <a:normAutofit/>
          </a:bodyPr>
          <a:lstStyle/>
          <a:p>
            <a:r>
              <a:rPr lang="en-US" dirty="0"/>
              <a:t>Women should be screened at least once during the perinatal period for depression and anxiety symptoms using a standardized, validated tool</a:t>
            </a:r>
          </a:p>
          <a:p>
            <a:pPr lvl="1"/>
            <a:r>
              <a:rPr lang="en-US" dirty="0"/>
              <a:t>Edinburgh Postnatal Depression Scale</a:t>
            </a:r>
          </a:p>
          <a:p>
            <a:pPr lvl="2"/>
            <a:r>
              <a:rPr lang="en-US" dirty="0"/>
              <a:t>Most frequently used</a:t>
            </a:r>
          </a:p>
          <a:p>
            <a:pPr lvl="2"/>
            <a:r>
              <a:rPr lang="en-US" dirty="0"/>
              <a:t>Translated into 50 languages</a:t>
            </a:r>
          </a:p>
          <a:p>
            <a:pPr lvl="2"/>
            <a:r>
              <a:rPr lang="en-US" dirty="0"/>
              <a:t>Health literacy appropriate</a:t>
            </a:r>
          </a:p>
          <a:p>
            <a:pPr lvl="2"/>
            <a:r>
              <a:rPr lang="en-US" dirty="0"/>
              <a:t>10 self-reported questions 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88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5000"/>
    </mc:Choice>
    <mc:Fallback xmlns="">
      <p:transition spd="slow" advClick="0" advTm="9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28648" y="1713490"/>
            <a:ext cx="7886701" cy="4083806"/>
          </a:xfrm>
        </p:spPr>
        <p:txBody>
          <a:bodyPr>
            <a:normAutofit/>
          </a:bodyPr>
          <a:lstStyle/>
          <a:p>
            <a:r>
              <a:rPr lang="en-US" dirty="0"/>
              <a:t>A major depressive episode with the onset of pregnancy or within 4-6 weeks of delivery. </a:t>
            </a:r>
          </a:p>
          <a:p>
            <a:pPr lvl="1"/>
            <a:r>
              <a:rPr lang="en-US" dirty="0"/>
              <a:t>HOWEVER, PPD can occur within the FIRST YEAR postpartum</a:t>
            </a:r>
          </a:p>
          <a:p>
            <a:pPr lvl="1"/>
            <a:r>
              <a:rPr lang="en-US" dirty="0"/>
              <a:t>Typically, at least five depressive symptoms are present for at least two weeks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19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/>
    </mc:Choice>
    <mc:Fallback xmlns="">
      <p:transition spd="slow" advClick="0" advTm="3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Treatment of Perinatal Depression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28648" y="1713490"/>
            <a:ext cx="7886701" cy="408380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Clinicians should provide or refer pregnant and postpartum women at risk for perinatal depression to counseling services </a:t>
            </a:r>
            <a:r>
              <a:rPr lang="en-US" sz="1600" dirty="0"/>
              <a:t> </a:t>
            </a:r>
          </a:p>
          <a:p>
            <a:r>
              <a:rPr lang="en-US" dirty="0"/>
              <a:t>Psychotherapy and/or antidepressant medication should be considered as first-line treatment options for mild to moderate perinatal depression </a:t>
            </a:r>
            <a:r>
              <a:rPr lang="en-US" sz="1600" dirty="0"/>
              <a:t> </a:t>
            </a:r>
          </a:p>
          <a:p>
            <a:pPr lvl="1"/>
            <a:r>
              <a:rPr lang="en-US" dirty="0"/>
              <a:t>SSRIs usually first-line medication choice</a:t>
            </a:r>
          </a:p>
          <a:p>
            <a:pPr lvl="1"/>
            <a:r>
              <a:rPr lang="en-US" dirty="0"/>
              <a:t>One size does not fit all!</a:t>
            </a:r>
          </a:p>
          <a:p>
            <a:pPr lvl="2"/>
            <a:r>
              <a:rPr lang="en-US" sz="1900" dirty="0"/>
              <a:t>Must consider lactation risk if breastfeeding</a:t>
            </a:r>
          </a:p>
          <a:p>
            <a:r>
              <a:rPr lang="en-US" dirty="0"/>
              <a:t>Complementary medicine</a:t>
            </a:r>
          </a:p>
          <a:p>
            <a:pPr lvl="1"/>
            <a:r>
              <a:rPr lang="en-US" sz="1900" dirty="0"/>
              <a:t>Future studies needed to develop evidence base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690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0"/>
    </mc:Choice>
    <mc:Fallback xmlns="">
      <p:transition spd="slow" advClick="0" advTm="15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8397363" cy="1090048"/>
          </a:xfrm>
        </p:spPr>
        <p:txBody>
          <a:bodyPr>
            <a:normAutofit fontScale="90000"/>
          </a:bodyPr>
          <a:lstStyle/>
          <a:p>
            <a:r>
              <a:rPr lang="en-US" dirty="0"/>
              <a:t>Consequences of NOT Treating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9" y="1690689"/>
            <a:ext cx="3886201" cy="33042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Untreated Antenatal Depression</a:t>
            </a:r>
          </a:p>
          <a:p>
            <a:pPr lvl="1"/>
            <a:r>
              <a:rPr lang="en-US" dirty="0"/>
              <a:t>Increased risk for Pre-eclampsia</a:t>
            </a:r>
          </a:p>
          <a:p>
            <a:pPr lvl="1"/>
            <a:r>
              <a:rPr lang="en-US" dirty="0"/>
              <a:t>Increased risk for Preterm labor/birth</a:t>
            </a:r>
          </a:p>
          <a:p>
            <a:pPr lvl="1"/>
            <a:r>
              <a:rPr lang="en-US" dirty="0"/>
              <a:t>Development of gestational diabetes, hypertension, cardiovascular disease</a:t>
            </a:r>
          </a:p>
          <a:p>
            <a:pPr lvl="1"/>
            <a:r>
              <a:rPr lang="en-US" dirty="0"/>
              <a:t>Greatest risk for postpartum depression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706023" y="1690689"/>
            <a:ext cx="3886200" cy="4552795"/>
          </a:xfrm>
        </p:spPr>
        <p:txBody>
          <a:bodyPr>
            <a:normAutofit fontScale="62500" lnSpcReduction="20000"/>
          </a:bodyPr>
          <a:lstStyle/>
          <a:p>
            <a:r>
              <a:rPr lang="en-US" sz="3500" dirty="0"/>
              <a:t>Untreated Postpartum Depression</a:t>
            </a:r>
          </a:p>
          <a:p>
            <a:pPr lvl="1"/>
            <a:r>
              <a:rPr lang="en-US" sz="2900" dirty="0"/>
              <a:t>Unplanned weaning from breastfeeding or lactation failure</a:t>
            </a:r>
          </a:p>
          <a:p>
            <a:pPr lvl="1"/>
            <a:r>
              <a:rPr lang="en-US" sz="2900" dirty="0"/>
              <a:t>Newborn stress</a:t>
            </a:r>
          </a:p>
          <a:p>
            <a:pPr lvl="1"/>
            <a:r>
              <a:rPr lang="en-US" sz="2900" dirty="0"/>
              <a:t>Impaired bonding and attachment</a:t>
            </a:r>
          </a:p>
          <a:p>
            <a:pPr lvl="1"/>
            <a:r>
              <a:rPr lang="en-US" sz="2900" dirty="0"/>
              <a:t>Adversely affected mental and emotional health of children through school-age</a:t>
            </a:r>
          </a:p>
          <a:p>
            <a:pPr lvl="1"/>
            <a:r>
              <a:rPr lang="en-US" sz="2900" dirty="0"/>
              <a:t>May trigger onset of chronic major depressive disorder: </a:t>
            </a:r>
          </a:p>
          <a:p>
            <a:pPr lvl="2"/>
            <a:r>
              <a:rPr lang="en-US" dirty="0"/>
              <a:t>1 in 3 will struggle with depressive symptoms at least four years after delivery</a:t>
            </a:r>
          </a:p>
          <a:p>
            <a:pPr lvl="1"/>
            <a:r>
              <a:rPr lang="en-US" sz="2900" dirty="0"/>
              <a:t>GREATEST risk factor for maternal suicide and infanticide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17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0"/>
    </mc:Choice>
    <mc:Fallback xmlns="">
      <p:transition spd="slow" advClick="0" advTm="7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28648" y="1445342"/>
            <a:ext cx="6617726" cy="4581832"/>
          </a:xfrm>
        </p:spPr>
        <p:txBody>
          <a:bodyPr>
            <a:noAutofit/>
          </a:bodyPr>
          <a:lstStyle/>
          <a:p>
            <a:r>
              <a:rPr lang="en-US" sz="2000" dirty="0"/>
              <a:t>ACOG Committee Opinion Number 757: Screening for Perinatal Depression</a:t>
            </a:r>
          </a:p>
          <a:p>
            <a:pPr lvl="1"/>
            <a:r>
              <a:rPr lang="en-US" sz="2000" dirty="0">
                <a:hlinkClick r:id="rId2"/>
              </a:rPr>
              <a:t>ACOG committee opinion on perinatal depression</a:t>
            </a:r>
            <a:endParaRPr lang="en-US" sz="2000" dirty="0"/>
          </a:p>
          <a:p>
            <a:r>
              <a:rPr lang="en-US" sz="2000" dirty="0"/>
              <a:t>New Mother Fact Sheet</a:t>
            </a:r>
          </a:p>
          <a:p>
            <a:pPr lvl="1"/>
            <a:r>
              <a:rPr lang="en-US" sz="2000" dirty="0">
                <a:hlinkClick r:id="rId3"/>
              </a:rPr>
              <a:t>new mother factsheet postpartum depression</a:t>
            </a:r>
            <a:endParaRPr lang="en-US" sz="2000" dirty="0"/>
          </a:p>
          <a:p>
            <a:r>
              <a:rPr lang="en-US" sz="2000" dirty="0"/>
              <a:t>The BlueDot project</a:t>
            </a:r>
          </a:p>
          <a:p>
            <a:pPr lvl="1"/>
            <a:r>
              <a:rPr lang="en-US" sz="2000" dirty="0">
                <a:hlinkClick r:id="rId4"/>
              </a:rPr>
              <a:t>maternal mental health disorders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893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28648" y="1445342"/>
            <a:ext cx="7886702" cy="458183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American College of Obstetricians and Gynecologists. (2018).  ACOG Committee Opinion. No. 757:  Screening for perinatal depression, 132(5).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American Medical Association. (2019). Interventions to prevent perinatal depression:  US preventive services task force: Recommendation statement.  JAMA, 321(6), 580-587. </a:t>
            </a:r>
            <a:r>
              <a:rPr lang="en-US" sz="1200" dirty="0" err="1"/>
              <a:t>doi</a:t>
            </a:r>
            <a:r>
              <a:rPr lang="en-US" sz="1200" dirty="0"/>
              <a:t>: 10.1001/jama.2019.0007</a:t>
            </a:r>
          </a:p>
          <a:p>
            <a:pPr>
              <a:lnSpc>
                <a:spcPct val="120000"/>
              </a:lnSpc>
            </a:pPr>
            <a:r>
              <a:rPr lang="en-US" sz="1200" dirty="0" err="1"/>
              <a:t>Dubovicky</a:t>
            </a:r>
            <a:r>
              <a:rPr lang="en-US" sz="1200" dirty="0"/>
              <a:t>, M., </a:t>
            </a:r>
            <a:r>
              <a:rPr lang="en-US" sz="1200" dirty="0" err="1"/>
              <a:t>Belovicova</a:t>
            </a:r>
            <a:r>
              <a:rPr lang="en-US" sz="1200" dirty="0"/>
              <a:t>, K., </a:t>
            </a:r>
            <a:r>
              <a:rPr lang="en-US" sz="1200" dirty="0" err="1"/>
              <a:t>Csatlosova</a:t>
            </a:r>
            <a:r>
              <a:rPr lang="en-US" sz="1200" dirty="0"/>
              <a:t>, K. &amp; </a:t>
            </a:r>
            <a:r>
              <a:rPr lang="en-US" sz="1200" dirty="0" err="1"/>
              <a:t>Bogi</a:t>
            </a:r>
            <a:r>
              <a:rPr lang="en-US" sz="1200" dirty="0"/>
              <a:t>, E. (2017). Risks of using SSRI/SNRI antidepressants during pregnancy and lactation.  Interdisciplinary Toxicology, 10(1), 30-34.</a:t>
            </a:r>
          </a:p>
          <a:p>
            <a:pPr>
              <a:lnSpc>
                <a:spcPct val="120000"/>
              </a:lnSpc>
            </a:pPr>
            <a:r>
              <a:rPr lang="en-US" sz="1200" dirty="0" err="1"/>
              <a:t>Durnell</a:t>
            </a:r>
            <a:r>
              <a:rPr lang="en-US" sz="1200" dirty="0"/>
              <a:t> </a:t>
            </a:r>
            <a:r>
              <a:rPr lang="en-US" sz="1200" dirty="0" err="1"/>
              <a:t>Schuiling</a:t>
            </a:r>
            <a:r>
              <a:rPr lang="en-US" sz="1200" dirty="0"/>
              <a:t>, K. &amp; </a:t>
            </a:r>
            <a:r>
              <a:rPr lang="en-US" sz="1200" dirty="0" err="1"/>
              <a:t>Likis</a:t>
            </a:r>
            <a:r>
              <a:rPr lang="en-US" sz="1200" dirty="0"/>
              <a:t>, F. (2017).  </a:t>
            </a:r>
            <a:r>
              <a:rPr lang="en-US" sz="1200" i="1" dirty="0"/>
              <a:t>Women’s gynecologic health </a:t>
            </a:r>
            <a:r>
              <a:rPr lang="en-US" sz="1200" dirty="0"/>
              <a:t>(3</a:t>
            </a:r>
            <a:r>
              <a:rPr lang="en-US" sz="1200" baseline="30000" dirty="0"/>
              <a:t>rd</a:t>
            </a:r>
            <a:r>
              <a:rPr lang="en-US" sz="1200" dirty="0"/>
              <a:t> ed.). Burlington, MA: Jones &amp; Bartlett Learning.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Kimmel, M., Cox, E., Schiller, C., </a:t>
            </a:r>
            <a:r>
              <a:rPr lang="en-US" sz="1200" dirty="0" err="1"/>
              <a:t>Gettes</a:t>
            </a:r>
            <a:r>
              <a:rPr lang="en-US" sz="1200" dirty="0"/>
              <a:t>, E. &amp; Meltzer-Brody, S. (2018). Pharmacological treatment of perinatal depression. Obstetrics Gynecology Clinics of North America, 45, 419-440. doi.org/10.1016/j.ogc.2018.04.007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King, T., </a:t>
            </a:r>
            <a:r>
              <a:rPr lang="en-US" sz="1200" dirty="0" err="1"/>
              <a:t>Brucker</a:t>
            </a:r>
            <a:r>
              <a:rPr lang="en-US" sz="1200" dirty="0"/>
              <a:t>, M., </a:t>
            </a:r>
            <a:r>
              <a:rPr lang="en-US" sz="1200" dirty="0" err="1"/>
              <a:t>Jevitt</a:t>
            </a:r>
            <a:r>
              <a:rPr lang="en-US" sz="1200" dirty="0"/>
              <a:t>, C. &amp; Osborne, K. (2019).  Varney’s midwifery</a:t>
            </a:r>
            <a:r>
              <a:rPr lang="en-US" sz="1200" i="1" dirty="0"/>
              <a:t>. (6</a:t>
            </a:r>
            <a:r>
              <a:rPr lang="en-US" sz="1200" i="1" baseline="30000" dirty="0"/>
              <a:t>th</a:t>
            </a:r>
            <a:r>
              <a:rPr lang="en-US" sz="1200" i="1" dirty="0"/>
              <a:t> ed.). Burlington, MA: Jones &amp; Bartlett Learning.</a:t>
            </a:r>
          </a:p>
          <a:p>
            <a:pPr>
              <a:lnSpc>
                <a:spcPct val="120000"/>
              </a:lnSpc>
            </a:pPr>
            <a:r>
              <a:rPr lang="en-US" sz="1200" dirty="0"/>
              <a:t>Mughal, S. &amp; Siddiqui, W. (2018).  Depression, postpartum.  Treasure Island, FL: </a:t>
            </a:r>
            <a:r>
              <a:rPr lang="en-US" sz="1200" dirty="0">
                <a:hlinkClick r:id="rId2"/>
              </a:rPr>
              <a:t>StatPearls Publishing</a:t>
            </a:r>
            <a:r>
              <a:rPr lang="en-US" sz="1200" dirty="0"/>
              <a:t> </a:t>
            </a:r>
          </a:p>
          <a:p>
            <a:pPr>
              <a:lnSpc>
                <a:spcPct val="120000"/>
              </a:lnSpc>
            </a:pPr>
            <a:r>
              <a:rPr lang="en-US" sz="1200" dirty="0" err="1"/>
              <a:t>Ruyak</a:t>
            </a:r>
            <a:r>
              <a:rPr lang="en-US" sz="1200" dirty="0"/>
              <a:t>, S. &amp; </a:t>
            </a:r>
            <a:r>
              <a:rPr lang="en-US" sz="1200" dirty="0" err="1"/>
              <a:t>Qeadan</a:t>
            </a:r>
            <a:r>
              <a:rPr lang="en-US" sz="1200" dirty="0"/>
              <a:t>, F. (2018). Use of antenatal risk questionnaire to assess psychosocial risk factors associated with risk for postpartum depression: A pilot study. Journal of Midwifery &amp; women’s Health, 63(5), 578-583.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6522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Pregnancy and Childbirth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28648" y="2004646"/>
            <a:ext cx="7886701" cy="3587262"/>
          </a:xfrm>
        </p:spPr>
        <p:txBody>
          <a:bodyPr>
            <a:normAutofit/>
          </a:bodyPr>
          <a:lstStyle/>
          <a:p>
            <a:r>
              <a:rPr lang="en-US" dirty="0"/>
              <a:t>A woman goes through many hormonal, physical, emotional and psychological changes during pregnancy</a:t>
            </a:r>
          </a:p>
          <a:p>
            <a:r>
              <a:rPr lang="en-US" dirty="0"/>
              <a:t>Childbirth is difficult and exhausting!</a:t>
            </a:r>
          </a:p>
          <a:p>
            <a:r>
              <a:rPr lang="en-US" dirty="0"/>
              <a:t>Maternal mental health impacts the entire family unit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4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4000"/>
    </mc:Choice>
    <mc:Fallback xmlns="">
      <p:transition spd="slow" advClick="0" advTm="9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Definitions of Perinatal Depression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28648" y="2084439"/>
            <a:ext cx="7886701" cy="4257745"/>
          </a:xfrm>
        </p:spPr>
        <p:txBody>
          <a:bodyPr>
            <a:normAutofit/>
          </a:bodyPr>
          <a:lstStyle/>
          <a:p>
            <a:r>
              <a:rPr lang="en-US" dirty="0"/>
              <a:t>Baby Blues</a:t>
            </a:r>
          </a:p>
          <a:p>
            <a:pPr lvl="1"/>
            <a:r>
              <a:rPr lang="en-US" dirty="0"/>
              <a:t>Feelings of sadness and tearfulness that tend to decrease over the first two weeks after delivery</a:t>
            </a:r>
          </a:p>
          <a:p>
            <a:pPr lvl="1"/>
            <a:r>
              <a:rPr lang="en-US" dirty="0"/>
              <a:t>May affect 50-80% of postpartum women</a:t>
            </a:r>
          </a:p>
          <a:p>
            <a:pPr lvl="1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653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7000"/>
    </mc:Choice>
    <mc:Fallback xmlns="">
      <p:transition spd="slow" advClick="0" advTm="7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Perinatal Depression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28648" y="1690689"/>
            <a:ext cx="7886701" cy="427749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Perinatal Depression</a:t>
            </a:r>
          </a:p>
          <a:p>
            <a:pPr lvl="1"/>
            <a:r>
              <a:rPr lang="en-US" dirty="0"/>
              <a:t>Depressive symptoms occurring either during  pregnancy, identified as Antenatal Depression (AND) or postpartum, identified as Postpartum Depression (PPD)</a:t>
            </a:r>
          </a:p>
          <a:p>
            <a:pPr lvl="1"/>
            <a:r>
              <a:rPr lang="en-US" dirty="0"/>
              <a:t>Depressive disorders in pregnancy will affect 14-23% of women </a:t>
            </a:r>
          </a:p>
          <a:p>
            <a:pPr lvl="2"/>
            <a:r>
              <a:rPr lang="en-US" dirty="0"/>
              <a:t>This may be higher, still a reluctance of mothers to disclose</a:t>
            </a:r>
          </a:p>
          <a:p>
            <a:pPr lvl="2"/>
            <a:r>
              <a:rPr lang="en-US" dirty="0"/>
              <a:t>It is estimated that only 30-50% of women are identified in clinical settings</a:t>
            </a:r>
          </a:p>
          <a:p>
            <a:pPr lvl="3"/>
            <a:r>
              <a:rPr lang="en-US" dirty="0"/>
              <a:t>Only 14-16% of these identified women receive any treatment </a:t>
            </a:r>
            <a:endParaRPr lang="en-US" sz="1100" dirty="0"/>
          </a:p>
          <a:p>
            <a:pPr lvl="1"/>
            <a:r>
              <a:rPr lang="en-US" dirty="0"/>
              <a:t>One of most common complications of the pregnancy and postpartum period</a:t>
            </a:r>
          </a:p>
          <a:p>
            <a:pPr lvl="1"/>
            <a:endParaRPr lang="en-US" dirty="0"/>
          </a:p>
          <a:p>
            <a:r>
              <a:rPr lang="en-US" dirty="0"/>
              <a:t>Postpartum Depression </a:t>
            </a:r>
          </a:p>
          <a:p>
            <a:pPr lvl="2"/>
            <a:r>
              <a:rPr lang="en-US" sz="1800" dirty="0"/>
              <a:t>10-20% overall estimation</a:t>
            </a:r>
          </a:p>
          <a:p>
            <a:pPr lvl="2"/>
            <a:r>
              <a:rPr lang="en-US" sz="1800" dirty="0"/>
              <a:t>Mood and anxiety disorders most often reported around 2 months postpartum, but can occur at any time in the first year </a:t>
            </a:r>
          </a:p>
          <a:p>
            <a:endParaRPr lang="en-US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943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8000"/>
    </mc:Choice>
    <mc:Fallback xmlns="">
      <p:transition spd="slow" advClick="0" advTm="12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Perinatal Depression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28648" y="1690689"/>
            <a:ext cx="7886701" cy="427749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Signs and Symptoms are IDENTICAL to non-perinatal major depression</a:t>
            </a:r>
          </a:p>
          <a:p>
            <a:pPr lvl="1"/>
            <a:r>
              <a:rPr lang="en-US" sz="2100" dirty="0"/>
              <a:t>Depressed mood (self-report or observed) present most of the day</a:t>
            </a:r>
          </a:p>
          <a:p>
            <a:pPr lvl="1"/>
            <a:r>
              <a:rPr lang="en-US" sz="2100" dirty="0"/>
              <a:t>Loss of interest in usual activities or pleasure</a:t>
            </a:r>
          </a:p>
          <a:p>
            <a:pPr lvl="1"/>
            <a:r>
              <a:rPr lang="en-US" sz="2100" dirty="0"/>
              <a:t>Changes in sleep patterns</a:t>
            </a:r>
          </a:p>
          <a:p>
            <a:pPr lvl="1"/>
            <a:r>
              <a:rPr lang="en-US" sz="2100" dirty="0"/>
              <a:t>Agitation</a:t>
            </a:r>
          </a:p>
          <a:p>
            <a:pPr lvl="1"/>
            <a:r>
              <a:rPr lang="en-US" sz="2100" dirty="0"/>
              <a:t>Feelings of worthlessness or guilt</a:t>
            </a:r>
          </a:p>
          <a:p>
            <a:pPr lvl="1"/>
            <a:r>
              <a:rPr lang="en-US" sz="2100" dirty="0"/>
              <a:t>Loss of energy or fatigue</a:t>
            </a:r>
          </a:p>
          <a:p>
            <a:pPr lvl="1"/>
            <a:r>
              <a:rPr lang="en-US" sz="2100" dirty="0"/>
              <a:t>Inability to concentrate</a:t>
            </a:r>
          </a:p>
          <a:p>
            <a:pPr lvl="1"/>
            <a:r>
              <a:rPr lang="en-US" sz="2100" dirty="0"/>
              <a:t>Change in weight or appetite </a:t>
            </a:r>
          </a:p>
          <a:p>
            <a:pPr lvl="1"/>
            <a:r>
              <a:rPr lang="en-US" sz="2100" dirty="0"/>
              <a:t>Suicidal ideation, attempt or recurrent thoughts of death</a:t>
            </a:r>
          </a:p>
          <a:p>
            <a:endParaRPr lang="en-US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561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3000"/>
    </mc:Choice>
    <mc:Fallback xmlns="">
      <p:transition spd="slow" advClick="0" advTm="10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Perinatal Depression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28648" y="1690689"/>
            <a:ext cx="7886701" cy="4277491"/>
          </a:xfrm>
        </p:spPr>
        <p:txBody>
          <a:bodyPr>
            <a:normAutofit/>
          </a:bodyPr>
          <a:lstStyle/>
          <a:p>
            <a:r>
              <a:rPr lang="en-US" sz="2600" dirty="0"/>
              <a:t>Postpartum Psychosis</a:t>
            </a:r>
          </a:p>
          <a:p>
            <a:pPr lvl="1"/>
            <a:r>
              <a:rPr lang="en-US" sz="2200" dirty="0"/>
              <a:t>Most severe form of postpartum psychiatric illness</a:t>
            </a:r>
          </a:p>
          <a:p>
            <a:pPr lvl="1"/>
            <a:r>
              <a:rPr lang="en-US" sz="2200" dirty="0"/>
              <a:t>Emergency psychiatric condition: </a:t>
            </a:r>
          </a:p>
          <a:p>
            <a:pPr lvl="2"/>
            <a:r>
              <a:rPr lang="en-US" sz="1800" dirty="0"/>
              <a:t>Earliest signs can include restlessness, irritability and insomnia</a:t>
            </a:r>
          </a:p>
          <a:p>
            <a:pPr lvl="2"/>
            <a:r>
              <a:rPr lang="en-US" sz="1800" dirty="0"/>
              <a:t>Delusional beliefs, hallucinations, disordered thinking</a:t>
            </a:r>
          </a:p>
          <a:p>
            <a:pPr lvl="2"/>
            <a:r>
              <a:rPr lang="en-US" sz="1800" dirty="0"/>
              <a:t>Significant risk for suicide and infanticide</a:t>
            </a:r>
          </a:p>
          <a:p>
            <a:pPr lvl="1"/>
            <a:r>
              <a:rPr lang="en-US" sz="2200" dirty="0"/>
              <a:t>Often presents in first week postpartum</a:t>
            </a:r>
          </a:p>
          <a:p>
            <a:pPr lvl="2"/>
            <a:r>
              <a:rPr lang="en-US" sz="1800" dirty="0"/>
              <a:t>Onset is usually abrupt and can be as early as the first 48-72 hours</a:t>
            </a:r>
          </a:p>
          <a:p>
            <a:pPr lvl="1"/>
            <a:r>
              <a:rPr lang="en-US" sz="2200" dirty="0"/>
              <a:t>1-2 per 1000 women after childbirth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869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4000"/>
    </mc:Choice>
    <mc:Fallback xmlns="">
      <p:transition spd="slow" advClick="0" advTm="9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>
            <a:normAutofit/>
          </a:bodyPr>
          <a:lstStyle/>
          <a:p>
            <a:r>
              <a:rPr lang="en-US" dirty="0"/>
              <a:t>Universal Assessment for Psychosocial Risk Factors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28649" y="1917290"/>
            <a:ext cx="7886701" cy="4360652"/>
          </a:xfrm>
        </p:spPr>
        <p:txBody>
          <a:bodyPr>
            <a:normAutofit/>
          </a:bodyPr>
          <a:lstStyle/>
          <a:p>
            <a:r>
              <a:rPr lang="en-US" sz="2200" dirty="0"/>
              <a:t>Trauma History</a:t>
            </a:r>
          </a:p>
          <a:p>
            <a:r>
              <a:rPr lang="en-US" sz="2200" dirty="0"/>
              <a:t>Personal History of Mental Health Disorder (Depression/Anxiety/PMS) or Family History of Depression</a:t>
            </a:r>
          </a:p>
          <a:p>
            <a:r>
              <a:rPr lang="en-US" sz="2200" dirty="0"/>
              <a:t>Personal History of Physical or Sexual Abuse</a:t>
            </a:r>
          </a:p>
          <a:p>
            <a:r>
              <a:rPr lang="en-US" sz="2200" dirty="0"/>
              <a:t>Lack of Social Support (includes domestic violence, intimate partner violence)</a:t>
            </a:r>
          </a:p>
          <a:p>
            <a:r>
              <a:rPr lang="en-US" sz="2200" dirty="0"/>
              <a:t>Substance Misuse and Substance Use Disorders</a:t>
            </a:r>
          </a:p>
          <a:p>
            <a:endParaRPr lang="en-US" sz="2600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359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8000"/>
    </mc:Choice>
    <mc:Fallback xmlns="">
      <p:transition spd="slow" advClick="0" advTm="5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Substance Misuse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Many pregnant women are able to abstain from substance use in pregnancy… but will face potential relapse in the PP period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This can enhance depression risk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If mothers engage in Medication Assisted Treatment (MAT) during pregnancy, every effort must be made to avoid stopping MAT in immediate PP period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Screening for substance misuse and substance use disorders goes hand in hand with screening for depression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851263" y="5575452"/>
            <a:ext cx="34291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courtesy of Dr. Larry </a:t>
            </a:r>
            <a:r>
              <a:rPr lang="en-US" sz="1200" dirty="0" err="1"/>
              <a:t>Burd</a:t>
            </a:r>
            <a:r>
              <a:rPr lang="en-US" sz="1200" dirty="0"/>
              <a:t>, UND, SMHS</a:t>
            </a:r>
          </a:p>
          <a:p>
            <a:endParaRPr lang="en-US" dirty="0"/>
          </a:p>
        </p:txBody>
      </p:sp>
      <p:graphicFrame>
        <p:nvGraphicFramePr>
          <p:cNvPr id="10" name="Chart 9" descr="Relapse Rates for Substance Use Among Women who Quit During Pregnancy&#10;&#10;During the three months post partum fifty six percent start smoking again, fourty one percent resume alcohol use and twenty seven percent resume cocaine usage&#10;"/>
          <p:cNvGraphicFramePr/>
          <p:nvPr>
            <p:extLst>
              <p:ext uri="{D42A27DB-BD31-4B8C-83A1-F6EECF244321}">
                <p14:modId xmlns:p14="http://schemas.microsoft.com/office/powerpoint/2010/main" val="1946305606"/>
              </p:ext>
            </p:extLst>
          </p:nvPr>
        </p:nvGraphicFramePr>
        <p:xfrm>
          <a:off x="4622486" y="1557075"/>
          <a:ext cx="3657914" cy="4018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5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4000"/>
    </mc:Choice>
    <mc:Fallback xmlns="">
      <p:transition spd="slow" advClick="0" advTm="11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Universal Assessment for Psychosocial Risk Factors Continued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28649" y="1917290"/>
            <a:ext cx="7886701" cy="4360652"/>
          </a:xfrm>
        </p:spPr>
        <p:txBody>
          <a:bodyPr>
            <a:normAutofit/>
          </a:bodyPr>
          <a:lstStyle/>
          <a:p>
            <a:r>
              <a:rPr lang="en-US" sz="2200" dirty="0"/>
              <a:t>Higher risk pregnancy: (Gestational Diabetes,</a:t>
            </a:r>
          </a:p>
          <a:p>
            <a:pPr marL="0" indent="0">
              <a:buNone/>
            </a:pPr>
            <a:r>
              <a:rPr lang="en-US" sz="2200" dirty="0"/>
              <a:t>   Pre-term labor/birth, Pregnancy Loss, Adolescent Parent)</a:t>
            </a:r>
          </a:p>
          <a:p>
            <a:r>
              <a:rPr lang="en-US" sz="2200" dirty="0"/>
              <a:t>Low SES, Lack of Financial Support</a:t>
            </a:r>
          </a:p>
          <a:p>
            <a:endParaRPr lang="en-US" sz="2600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920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000"/>
    </mc:Choice>
    <mc:Fallback xmlns="">
      <p:transition spd="slow" advClick="0" advTm="38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766</TotalTime>
  <Words>1222</Words>
  <Application>Microsoft Macintosh PowerPoint</Application>
  <PresentationFormat>On-screen Show (4:3)</PresentationFormat>
  <Paragraphs>143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Arial Black</vt:lpstr>
      <vt:lpstr>Calibri</vt:lpstr>
      <vt:lpstr>2_Office Theme</vt:lpstr>
      <vt:lpstr>Perinatal Depression</vt:lpstr>
      <vt:lpstr>Pregnancy and Childbirth</vt:lpstr>
      <vt:lpstr>Definitions of Perinatal Depression</vt:lpstr>
      <vt:lpstr>Perinatal Depression</vt:lpstr>
      <vt:lpstr>Perinatal Depression</vt:lpstr>
      <vt:lpstr>Perinatal Depression</vt:lpstr>
      <vt:lpstr>Universal Assessment for Psychosocial Risk Factors </vt:lpstr>
      <vt:lpstr>Substance Misuse</vt:lpstr>
      <vt:lpstr>Universal Assessment for Psychosocial Risk Factors Continued </vt:lpstr>
      <vt:lpstr>Screening</vt:lpstr>
      <vt:lpstr>Diagnosis</vt:lpstr>
      <vt:lpstr>Treatment of Perinatal Depression</vt:lpstr>
      <vt:lpstr>Consequences of NOT Treating</vt:lpstr>
      <vt:lpstr>Resources</vt:lpstr>
      <vt:lpstr>References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MP-MHTTC Perinatal Depression</dc:title>
  <dc:subject>Suicide</dc:subject>
  <dc:creator>Mountain Plains Mental Health Technology Transfer Center</dc:creator>
  <cp:keywords>Baby Blues, Perinatal Depression, Antenatal Depression, Postpartum Depression, Edinburgh Postnatal Depression Screen, Depression Risk Factors</cp:keywords>
  <dc:description/>
  <cp:lastModifiedBy>Julie Arnold</cp:lastModifiedBy>
  <cp:revision>93</cp:revision>
  <dcterms:created xsi:type="dcterms:W3CDTF">2019-02-26T16:56:32Z</dcterms:created>
  <dcterms:modified xsi:type="dcterms:W3CDTF">2019-05-15T16:11:26Z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pyright">
    <vt:lpwstr>2019</vt:lpwstr>
  </property>
</Properties>
</file>