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58" r:id="rId2"/>
    <p:sldId id="387" r:id="rId3"/>
    <p:sldId id="382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414" r:id="rId31"/>
    <p:sldId id="415" r:id="rId32"/>
    <p:sldId id="416" r:id="rId33"/>
    <p:sldId id="417" r:id="rId34"/>
    <p:sldId id="418" r:id="rId35"/>
    <p:sldId id="419" r:id="rId36"/>
    <p:sldId id="420" r:id="rId37"/>
    <p:sldId id="421" r:id="rId38"/>
    <p:sldId id="422" r:id="rId39"/>
    <p:sldId id="423" r:id="rId40"/>
    <p:sldId id="424" r:id="rId41"/>
    <p:sldId id="425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2400" userDrawn="1">
          <p15:clr>
            <a:srgbClr val="A4A3A4"/>
          </p15:clr>
        </p15:guide>
        <p15:guide id="3" pos="1608" userDrawn="1">
          <p15:clr>
            <a:srgbClr val="A4A3A4"/>
          </p15:clr>
        </p15:guide>
        <p15:guide id="4" pos="3192" userDrawn="1">
          <p15:clr>
            <a:srgbClr val="A4A3A4"/>
          </p15:clr>
        </p15:guide>
        <p15:guide id="5" pos="3984" userDrawn="1">
          <p15:clr>
            <a:srgbClr val="A4A3A4"/>
          </p15:clr>
        </p15:guide>
        <p15:guide id="6" pos="4704" userDrawn="1">
          <p15:clr>
            <a:srgbClr val="A4A3A4"/>
          </p15:clr>
        </p15:guide>
        <p15:guide id="7" orient="horz" pos="2208" userDrawn="1">
          <p15:clr>
            <a:srgbClr val="A4A3A4"/>
          </p15:clr>
        </p15:guide>
        <p15:guide id="8" orient="horz" pos="2568" userDrawn="1">
          <p15:clr>
            <a:srgbClr val="A4A3A4"/>
          </p15:clr>
        </p15:guide>
        <p15:guide id="9" orient="horz" pos="3096" userDrawn="1">
          <p15:clr>
            <a:srgbClr val="A4A3A4"/>
          </p15:clr>
        </p15:guide>
        <p15:guide id="10" orient="horz" pos="37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927"/>
    <a:srgbClr val="00467F"/>
    <a:srgbClr val="919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6173" autoAdjust="0"/>
  </p:normalViewPr>
  <p:slideViewPr>
    <p:cSldViewPr snapToGrid="0" showGuides="1">
      <p:cViewPr varScale="1">
        <p:scale>
          <a:sx n="95" d="100"/>
          <a:sy n="95" d="100"/>
        </p:scale>
        <p:origin x="216" y="176"/>
      </p:cViewPr>
      <p:guideLst>
        <p:guide orient="horz" pos="1488"/>
        <p:guide pos="2400"/>
        <p:guide pos="1608"/>
        <p:guide pos="3192"/>
        <p:guide pos="3984"/>
        <p:guide pos="4704"/>
        <p:guide orient="horz" pos="2208"/>
        <p:guide orient="horz" pos="2568"/>
        <p:guide orient="horz" pos="3096"/>
        <p:guide orient="horz" pos="3768"/>
      </p:guideLst>
    </p:cSldViewPr>
  </p:slideViewPr>
  <p:outlineViewPr>
    <p:cViewPr>
      <p:scale>
        <a:sx n="33" d="100"/>
        <a:sy n="33" d="100"/>
      </p:scale>
      <p:origin x="0" y="-16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18"/>
    </p:cViewPr>
  </p:sorterViewPr>
  <p:notesViewPr>
    <p:cSldViewPr snapToGrid="0">
      <p:cViewPr varScale="1">
        <p:scale>
          <a:sx n="57" d="100"/>
          <a:sy n="57" d="100"/>
        </p:scale>
        <p:origin x="2488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3402A-8CA0-4787-A742-9989ABB22E62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6562-FDEA-4B32-B4DD-A81AE22F8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D6562-FDEA-4B32-B4DD-A81AE22F8A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5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D6562-FDEA-4B32-B4DD-A81AE22F8A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75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D6562-FDEA-4B32-B4DD-A81AE22F8AC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5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>
            <a:extLst>
              <a:ext uri="{FF2B5EF4-FFF2-40B4-BE49-F238E27FC236}">
                <a16:creationId xmlns:a16="http://schemas.microsoft.com/office/drawing/2014/main" id="{687F5BFF-D326-4509-A7BD-FF85274320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3315" y="415723"/>
            <a:ext cx="6160497" cy="92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Placeholder 6" descr="MHTTC stacked color bars">
            <a:extLst>
              <a:ext uri="{FF2B5EF4-FFF2-40B4-BE49-F238E27FC236}">
                <a16:creationId xmlns:a16="http://schemas.microsoft.com/office/drawing/2014/main" id="{3B5BE485-6494-4865-8566-5FAA416BA7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7" b="13737"/>
          <a:stretch>
            <a:fillRect/>
          </a:stretch>
        </p:blipFill>
        <p:spPr>
          <a:xfrm>
            <a:off x="5624187" y="5319743"/>
            <a:ext cx="3519814" cy="1701833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3A49F26F-3E07-4B35-8A15-1E894A5D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93" y="1866542"/>
            <a:ext cx="8101991" cy="170183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90CA5E9-4888-4981-BC26-8CBFC226FE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5463" y="3870325"/>
            <a:ext cx="8102600" cy="131603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solidFill>
                  <a:srgbClr val="919195"/>
                </a:solidFill>
                <a:latin typeface="Arial Nova Light" panose="020B03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290AD6-C43A-4DFE-BE46-C75C716007CD}"/>
              </a:ext>
            </a:extLst>
          </p:cNvPr>
          <p:cNvSpPr txBox="1"/>
          <p:nvPr userDrawn="1"/>
        </p:nvSpPr>
        <p:spPr>
          <a:xfrm>
            <a:off x="171450" y="6320790"/>
            <a:ext cx="50634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19195"/>
                </a:solidFill>
                <a:latin typeface="Arial Nova" panose="020B0504020202020204" pitchFamily="34" charset="0"/>
              </a:rPr>
              <a:t>This work is supported by grant xxx from the Department of Health and Human Services, Substance Abuse and Mental Health Services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1557561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3669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61" y="554298"/>
            <a:ext cx="8135098" cy="88493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61" y="1752601"/>
            <a:ext cx="8135098" cy="40778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72266006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52601"/>
            <a:ext cx="3886200" cy="417957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52601"/>
            <a:ext cx="3886200" cy="4179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59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6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23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38250"/>
            <a:ext cx="2949178" cy="16478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5633" y="1238250"/>
            <a:ext cx="4390908" cy="462280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86074"/>
            <a:ext cx="2949178" cy="2982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82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0011" y="542868"/>
            <a:ext cx="8116995" cy="884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011" y="1748791"/>
            <a:ext cx="8116995" cy="408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DE13A5AC-B931-44F7-A7B7-3B5D0FF3DFF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567" y="6171485"/>
            <a:ext cx="3702871" cy="55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Placeholder 6" descr="MHTTC stacked color bars">
            <a:extLst>
              <a:ext uri="{FF2B5EF4-FFF2-40B4-BE49-F238E27FC236}">
                <a16:creationId xmlns:a16="http://schemas.microsoft.com/office/drawing/2014/main" id="{479BF3D5-5915-417C-AEA4-51FF5106D33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7" b="13737"/>
          <a:stretch>
            <a:fillRect/>
          </a:stretch>
        </p:blipFill>
        <p:spPr>
          <a:xfrm>
            <a:off x="6984233" y="5927223"/>
            <a:ext cx="2159767" cy="10442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4FEFDD-A04D-498B-9F72-10C30507FDA7}"/>
              </a:ext>
            </a:extLst>
          </p:cNvPr>
          <p:cNvSpPr txBox="1"/>
          <p:nvPr userDrawn="1"/>
        </p:nvSpPr>
        <p:spPr>
          <a:xfrm>
            <a:off x="4271927" y="6251761"/>
            <a:ext cx="2412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467F"/>
                </a:solidFill>
                <a:latin typeface="Palatino Linotype" panose="02040502050505030304" pitchFamily="18" charset="0"/>
              </a:rPr>
              <a:t>Suicide Prevention in Primary Care</a:t>
            </a:r>
          </a:p>
        </p:txBody>
      </p:sp>
    </p:spTree>
    <p:extLst>
      <p:ext uri="{BB962C8B-B14F-4D97-AF65-F5344CB8AC3E}">
        <p14:creationId xmlns:p14="http://schemas.microsoft.com/office/powerpoint/2010/main" val="38558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4" r:id="rId4"/>
    <p:sldLayoutId id="2147483666" r:id="rId5"/>
    <p:sldLayoutId id="2147483667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CC4927"/>
          </a:solidFill>
          <a:latin typeface="Arial Nova Light" panose="020B03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C4927"/>
        </a:buClr>
        <a:buFont typeface="Arial" panose="020B0604020202020204" pitchFamily="34" charset="0"/>
        <a:buChar char="•"/>
        <a:defRPr sz="2400" kern="1200">
          <a:solidFill>
            <a:srgbClr val="00467F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C4927"/>
        </a:buClr>
        <a:buFont typeface="Arial" panose="020B0604020202020204" pitchFamily="34" charset="0"/>
        <a:buChar char="•"/>
        <a:defRPr sz="2000" kern="1200">
          <a:solidFill>
            <a:srgbClr val="00467F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C4927"/>
        </a:buClr>
        <a:buFont typeface="Arial" panose="020B0604020202020204" pitchFamily="34" charset="0"/>
        <a:buChar char="•"/>
        <a:defRPr sz="1800" kern="1200">
          <a:solidFill>
            <a:srgbClr val="00467F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C4927"/>
        </a:buClr>
        <a:buFont typeface="Arial" panose="020B0604020202020204" pitchFamily="34" charset="0"/>
        <a:buChar char="•"/>
        <a:defRPr sz="1800" kern="1200">
          <a:solidFill>
            <a:srgbClr val="00467F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C4927"/>
        </a:buClr>
        <a:buFont typeface="Arial" panose="020B0604020202020204" pitchFamily="34" charset="0"/>
        <a:buChar char="•"/>
        <a:defRPr sz="1800" kern="1200">
          <a:solidFill>
            <a:srgbClr val="00467F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orient="horz" pos="11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h0080331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07373-71AE-4964-B328-0454917A5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93" y="1791479"/>
            <a:ext cx="8101991" cy="1701833"/>
          </a:xfrm>
        </p:spPr>
        <p:txBody>
          <a:bodyPr/>
          <a:lstStyle/>
          <a:p>
            <a:r>
              <a:rPr lang="en-US" dirty="0"/>
              <a:t>Assertive Community Treatment Fidelity and Rural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6D4F1-BB10-47E4-8A5A-9F7B01FD9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5463" y="3751452"/>
            <a:ext cx="8102600" cy="1552067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dirty="0">
                <a:solidFill>
                  <a:srgbClr val="CC4927"/>
                </a:solidFill>
              </a:rPr>
              <a:t>Hannah Koch, PsyD and Kerry Bastian, BSN</a:t>
            </a:r>
          </a:p>
          <a:p>
            <a:r>
              <a:rPr lang="en-US" dirty="0">
                <a:solidFill>
                  <a:srgbClr val="CC4927"/>
                </a:solidFill>
              </a:rPr>
              <a:t>WICHE Behavioral Health Program</a:t>
            </a:r>
          </a:p>
        </p:txBody>
      </p:sp>
    </p:spTree>
    <p:extLst>
      <p:ext uri="{BB962C8B-B14F-4D97-AF65-F5344CB8AC3E}">
        <p14:creationId xmlns:p14="http://schemas.microsoft.com/office/powerpoint/2010/main" val="2035305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D49620-68BB-4F1E-B881-907F4B4B6C07}"/>
              </a:ext>
            </a:extLst>
          </p:cNvPr>
          <p:cNvSpPr/>
          <p:nvPr/>
        </p:nvSpPr>
        <p:spPr>
          <a:xfrm>
            <a:off x="2270270" y="2868952"/>
            <a:ext cx="46842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CC4927"/>
                </a:solidFill>
              </a:rPr>
              <a:t>ACT Fidelity Tools </a:t>
            </a:r>
          </a:p>
        </p:txBody>
      </p:sp>
    </p:spTree>
    <p:extLst>
      <p:ext uri="{BB962C8B-B14F-4D97-AF65-F5344CB8AC3E}">
        <p14:creationId xmlns:p14="http://schemas.microsoft.com/office/powerpoint/2010/main" val="234980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BAD5-FB06-4D28-8486-818BA66D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554298"/>
            <a:ext cx="8135098" cy="884931"/>
          </a:xfrm>
        </p:spPr>
        <p:txBody>
          <a:bodyPr>
            <a:normAutofit fontScale="90000"/>
          </a:bodyPr>
          <a:lstStyle/>
          <a:p>
            <a:r>
              <a:rPr lang="en-US" dirty="0"/>
              <a:t>Dartmouth Assertive Community Treatment Scale (DACTS)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AA6715-3C67-4189-8F6C-CFAE08A3C662}"/>
              </a:ext>
            </a:extLst>
          </p:cNvPr>
          <p:cNvSpPr txBox="1"/>
          <p:nvPr/>
        </p:nvSpPr>
        <p:spPr>
          <a:xfrm>
            <a:off x="609600" y="1646725"/>
            <a:ext cx="8135098" cy="369332"/>
          </a:xfrm>
          <a:prstGeom prst="rect">
            <a:avLst/>
          </a:prstGeom>
          <a:solidFill>
            <a:srgbClr val="CC4927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 Fidelity Scale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3748E-9CCC-49D6-80F0-ED363B9F5E1C}"/>
              </a:ext>
            </a:extLst>
          </p:cNvPr>
          <p:cNvSpPr txBox="1"/>
          <p:nvPr/>
        </p:nvSpPr>
        <p:spPr>
          <a:xfrm>
            <a:off x="609600" y="2059814"/>
            <a:ext cx="8036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Human resources: structure and composition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37F1D-1222-4D5C-9726-536DD66EE00C}"/>
              </a:ext>
            </a:extLst>
          </p:cNvPr>
          <p:cNvSpPr txBox="1"/>
          <p:nvPr/>
        </p:nvSpPr>
        <p:spPr>
          <a:xfrm>
            <a:off x="609600" y="2406321"/>
            <a:ext cx="803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90763">
              <a:lnSpc>
                <a:spcPts val="1200"/>
              </a:lnSpc>
              <a:tabLst>
                <a:tab pos="18288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Criterion	Ratings/Anchors</a:t>
            </a:r>
          </a:p>
          <a:p>
            <a:pPr marL="1828800" indent="-1828800" defTabSz="1771650">
              <a:spcBef>
                <a:spcPts val="600"/>
              </a:spcBef>
              <a:tabLst>
                <a:tab pos="3089275" algn="l"/>
                <a:tab pos="4340225" algn="l"/>
                <a:tab pos="5602288" algn="l"/>
                <a:tab pos="6746875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	1	2	3	4	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9AC29-5627-4F56-89F4-3A9E827181EB}"/>
              </a:ext>
            </a:extLst>
          </p:cNvPr>
          <p:cNvCxnSpPr>
            <a:cxnSpLocks/>
          </p:cNvCxnSpPr>
          <p:nvPr/>
        </p:nvCxnSpPr>
        <p:spPr>
          <a:xfrm>
            <a:off x="2552700" y="2637325"/>
            <a:ext cx="6191998" cy="0"/>
          </a:xfrm>
          <a:prstGeom prst="line">
            <a:avLst/>
          </a:prstGeom>
          <a:ln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9CE73D-FC1D-4F04-A190-5BEF95F073E0}"/>
              </a:ext>
            </a:extLst>
          </p:cNvPr>
          <p:cNvSpPr txBox="1"/>
          <p:nvPr/>
        </p:nvSpPr>
        <p:spPr>
          <a:xfrm>
            <a:off x="609600" y="2871468"/>
            <a:ext cx="813509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H1	Small caseload: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Consumer/provider ration = 10:1	50 consumers/team	35-49	21-34	11-20	10 consumers/team</a:t>
            </a:r>
            <a:br>
              <a:rPr lang="en-US" sz="900" dirty="0"/>
            </a:br>
            <a:r>
              <a:rPr lang="en-US" sz="900" dirty="0"/>
              <a:t>		member or more				member or fewer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endParaRPr lang="en-US" sz="900" dirty="0"/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H2	Team approach: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Provider group functions as team	Less than 10% consumers	10-36%	37-63%	64-89%	90% or more consumers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rather than as individual ACT 	with multiple team face-				have face-to-face contact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team members: ACT team 	to-face contacts in				with &gt;1 staff member in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members know and work with	reporting 2-week period				2 weeks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all consumers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endParaRPr lang="en-US" sz="900" dirty="0"/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H3	Program meeting: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Meets often to plan and review	Service-planning for each	At least 2x/month but	At least 1x/week but	At least 2x/week but	Meets at least 4 days/</a:t>
            </a:r>
            <a:br>
              <a:rPr lang="en-US" sz="900" dirty="0"/>
            </a:br>
            <a:r>
              <a:rPr lang="en-US" sz="900" dirty="0"/>
              <a:t>	services for each consumer	consumer usually 1x/	less often than 1x/week	less than 2x/week	less than 4x/week	week and reviews each 		month or less				time, even if only briefly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endParaRPr lang="en-US" sz="900" dirty="0"/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H4	Practicing ACT leader: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Supervisor of Frontline ACT team	Supervisor provides no	Supervisor provides	Supervisor provides	Supervisor normally	Supervisor provides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provides direct services	services	services on rare occasions	services routinely as	provides services 	services at least 50% time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		as backup	backup or less than 25%	between 25% and 50%	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			of the time	time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B4A7D7-E5B5-4975-BD52-06A42A5E558C}"/>
              </a:ext>
            </a:extLst>
          </p:cNvPr>
          <p:cNvCxnSpPr/>
          <p:nvPr/>
        </p:nvCxnSpPr>
        <p:spPr>
          <a:xfrm>
            <a:off x="609600" y="2867986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B8172D-3E0F-4C31-9C90-DC16676DC199}"/>
              </a:ext>
            </a:extLst>
          </p:cNvPr>
          <p:cNvCxnSpPr/>
          <p:nvPr/>
        </p:nvCxnSpPr>
        <p:spPr>
          <a:xfrm>
            <a:off x="607991" y="3395772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6648C9-31BD-432A-99F7-AB79E3B7FB76}"/>
              </a:ext>
            </a:extLst>
          </p:cNvPr>
          <p:cNvCxnSpPr/>
          <p:nvPr/>
        </p:nvCxnSpPr>
        <p:spPr>
          <a:xfrm>
            <a:off x="606391" y="4347075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7D1AAD-2C33-4A60-9184-FD91787B6792}"/>
              </a:ext>
            </a:extLst>
          </p:cNvPr>
          <p:cNvCxnSpPr/>
          <p:nvPr/>
        </p:nvCxnSpPr>
        <p:spPr>
          <a:xfrm>
            <a:off x="604791" y="5038496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5806515-F92E-4854-8EB1-9BB435F45698}"/>
              </a:ext>
            </a:extLst>
          </p:cNvPr>
          <p:cNvSpPr txBox="1"/>
          <p:nvPr/>
        </p:nvSpPr>
        <p:spPr>
          <a:xfrm>
            <a:off x="8204021" y="5817793"/>
            <a:ext cx="660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continued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366388-D3D7-4D65-B734-121D9859F741}"/>
              </a:ext>
            </a:extLst>
          </p:cNvPr>
          <p:cNvSpPr/>
          <p:nvPr/>
        </p:nvSpPr>
        <p:spPr>
          <a:xfrm>
            <a:off x="609600" y="2059814"/>
            <a:ext cx="8135098" cy="3816011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1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BAD5-FB06-4D28-8486-818BA66D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554298"/>
            <a:ext cx="8135098" cy="884931"/>
          </a:xfrm>
        </p:spPr>
        <p:txBody>
          <a:bodyPr>
            <a:normAutofit fontScale="90000"/>
          </a:bodyPr>
          <a:lstStyle/>
          <a:p>
            <a:r>
              <a:rPr lang="en-US" dirty="0"/>
              <a:t>Dartmouth Assertive Community Treatment Scale (DACTS), cont.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AA6715-3C67-4189-8F6C-CFAE08A3C662}"/>
              </a:ext>
            </a:extLst>
          </p:cNvPr>
          <p:cNvSpPr txBox="1"/>
          <p:nvPr/>
        </p:nvSpPr>
        <p:spPr>
          <a:xfrm>
            <a:off x="609600" y="1646725"/>
            <a:ext cx="8135098" cy="369332"/>
          </a:xfrm>
          <a:prstGeom prst="rect">
            <a:avLst/>
          </a:prstGeom>
          <a:solidFill>
            <a:srgbClr val="CC4927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 Fidelity Scale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3748E-9CCC-49D6-80F0-ED363B9F5E1C}"/>
              </a:ext>
            </a:extLst>
          </p:cNvPr>
          <p:cNvSpPr txBox="1"/>
          <p:nvPr/>
        </p:nvSpPr>
        <p:spPr>
          <a:xfrm>
            <a:off x="609600" y="2059814"/>
            <a:ext cx="8036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Human resources: structure and composition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37F1D-1222-4D5C-9726-536DD66EE00C}"/>
              </a:ext>
            </a:extLst>
          </p:cNvPr>
          <p:cNvSpPr txBox="1"/>
          <p:nvPr/>
        </p:nvSpPr>
        <p:spPr>
          <a:xfrm>
            <a:off x="609600" y="2406321"/>
            <a:ext cx="803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90763">
              <a:lnSpc>
                <a:spcPts val="1200"/>
              </a:lnSpc>
              <a:tabLst>
                <a:tab pos="18288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Criterion	Ratings/Anchors</a:t>
            </a:r>
          </a:p>
          <a:p>
            <a:pPr marL="1828800" indent="-1828800" defTabSz="1771650">
              <a:spcBef>
                <a:spcPts val="600"/>
              </a:spcBef>
              <a:tabLst>
                <a:tab pos="3089275" algn="l"/>
                <a:tab pos="4340225" algn="l"/>
                <a:tab pos="5602288" algn="l"/>
                <a:tab pos="6746875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	1	2	3	4	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9AC29-5627-4F56-89F4-3A9E827181EB}"/>
              </a:ext>
            </a:extLst>
          </p:cNvPr>
          <p:cNvCxnSpPr>
            <a:cxnSpLocks/>
          </p:cNvCxnSpPr>
          <p:nvPr/>
        </p:nvCxnSpPr>
        <p:spPr>
          <a:xfrm>
            <a:off x="2552700" y="2637325"/>
            <a:ext cx="6191998" cy="0"/>
          </a:xfrm>
          <a:prstGeom prst="line">
            <a:avLst/>
          </a:prstGeom>
          <a:ln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9CE73D-FC1D-4F04-A190-5BEF95F073E0}"/>
              </a:ext>
            </a:extLst>
          </p:cNvPr>
          <p:cNvSpPr txBox="1"/>
          <p:nvPr/>
        </p:nvSpPr>
        <p:spPr>
          <a:xfrm>
            <a:off x="609600" y="2871468"/>
            <a:ext cx="813509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H5	Continuity of staffing: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Keeps same staffing over time	Greater than 80% turn-	60-80% turnover in 2 	40-59% turnover in 2	20-39% turnover in 2	Less than 20% turnover		over in 2 years	years	years	years	in 2 years	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endParaRPr lang="en-US" sz="900" dirty="0"/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H6	Staff capacity: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Operates at full staffing	Operated at less than 	50-64%	65-79%	80-94%	Operated at 95% or 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	50% staffing in past 12					more of full staffing in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	months				past 12 months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H7	Psychiatrist on team: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At least 1 full-time psychiatrist 	Less than .10 FTE	.10-.39 FTE for 100	.40-.69 FTE for 100	.70-.99 FTE for 100	At least 1 full-time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for 100 consumers works with	regular psychiatrist for	consumers	consumers	consumers	psychiatrist assigned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program	consumers				directly to 100- 							consumer program	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endParaRPr lang="en-US" sz="900" dirty="0"/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H8	Nurse on team: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At least 2 full-time nurses 	Less than .20 FTE regular	.20-.79 FTE for 100	.80-1.39 FTE for 100	1.40-1.99 FTE for 100	2 full-time nurses or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assigned for a 100-consumer	nurse for 100 consumers	consumers	consumers	consumers	more are members for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program					100-consumer program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B4A7D7-E5B5-4975-BD52-06A42A5E558C}"/>
              </a:ext>
            </a:extLst>
          </p:cNvPr>
          <p:cNvCxnSpPr/>
          <p:nvPr/>
        </p:nvCxnSpPr>
        <p:spPr>
          <a:xfrm>
            <a:off x="609600" y="2867986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B8172D-3E0F-4C31-9C90-DC16676DC199}"/>
              </a:ext>
            </a:extLst>
          </p:cNvPr>
          <p:cNvCxnSpPr/>
          <p:nvPr/>
        </p:nvCxnSpPr>
        <p:spPr>
          <a:xfrm>
            <a:off x="607991" y="3395772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6648C9-31BD-432A-99F7-AB79E3B7FB76}"/>
              </a:ext>
            </a:extLst>
          </p:cNvPr>
          <p:cNvCxnSpPr/>
          <p:nvPr/>
        </p:nvCxnSpPr>
        <p:spPr>
          <a:xfrm>
            <a:off x="606391" y="4080942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7D1AAD-2C33-4A60-9184-FD91787B6792}"/>
              </a:ext>
            </a:extLst>
          </p:cNvPr>
          <p:cNvCxnSpPr/>
          <p:nvPr/>
        </p:nvCxnSpPr>
        <p:spPr>
          <a:xfrm>
            <a:off x="604791" y="4922488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5366388-D3D7-4D65-B734-121D9859F741}"/>
              </a:ext>
            </a:extLst>
          </p:cNvPr>
          <p:cNvSpPr/>
          <p:nvPr/>
        </p:nvSpPr>
        <p:spPr>
          <a:xfrm>
            <a:off x="609600" y="2059815"/>
            <a:ext cx="8135098" cy="3535476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2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35A77-5BAE-4E2D-B0CA-F124F7AF4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268548"/>
            <a:ext cx="8135098" cy="884931"/>
          </a:xfrm>
        </p:spPr>
        <p:txBody>
          <a:bodyPr/>
          <a:lstStyle/>
          <a:p>
            <a:r>
              <a:rPr lang="en-US" dirty="0"/>
              <a:t>DACTS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4E76F-F4CD-40AA-BC96-2D54395EA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0" y="1181101"/>
            <a:ext cx="8299665" cy="4010024"/>
          </a:xfrm>
        </p:spPr>
        <p:txBody>
          <a:bodyPr>
            <a:normAutofit/>
          </a:bodyPr>
          <a:lstStyle/>
          <a:p>
            <a:r>
              <a:rPr lang="en-US" sz="1800" dirty="0"/>
              <a:t>Also called SAMHSA ACT Fidelity Scale.</a:t>
            </a:r>
          </a:p>
          <a:p>
            <a:r>
              <a:rPr lang="en-US" sz="1800" dirty="0"/>
              <a:t>Recommended in the SAMHSA Evidence-Based Practices Assertive Community Treatment KIT. </a:t>
            </a:r>
          </a:p>
          <a:p>
            <a:r>
              <a:rPr lang="en-US" sz="1800" dirty="0"/>
              <a:t>One of the longest histories of any quality assurance measure</a:t>
            </a:r>
            <a:r>
              <a:rPr lang="en-US" sz="2000" baseline="30000" dirty="0"/>
              <a:t>1</a:t>
            </a:r>
          </a:p>
          <a:p>
            <a:pPr marL="457200" lvl="1"/>
            <a:r>
              <a:rPr lang="en-US" sz="1600" dirty="0"/>
              <a:t>Undergone extensive psychometric testing. </a:t>
            </a:r>
          </a:p>
          <a:p>
            <a:pPr marL="457200" lvl="1"/>
            <a:r>
              <a:rPr lang="en-US" sz="1600" dirty="0"/>
              <a:t>Demonstrated discriminant and predictive validity </a:t>
            </a:r>
          </a:p>
          <a:p>
            <a:pPr marL="457200" lvl="1"/>
            <a:r>
              <a:rPr lang="en-US" sz="1600" dirty="0"/>
              <a:t>Widely adopted by many State and local agencies throughout the United States and internationally.</a:t>
            </a:r>
          </a:p>
          <a:p>
            <a:pPr marL="457200" lvl="1"/>
            <a:r>
              <a:rPr lang="en-US" sz="1600" dirty="0"/>
              <a:t>Found to differentiate between established ACT teams, as monitored and trained by ACT trainers, and other types of intensive case management and brokered case management</a:t>
            </a:r>
            <a:r>
              <a:rPr lang="en-US" sz="1600" baseline="30000" dirty="0"/>
              <a:t>1</a:t>
            </a:r>
            <a:r>
              <a:rPr lang="en-US" sz="1600" dirty="0"/>
              <a:t> </a:t>
            </a:r>
          </a:p>
          <a:p>
            <a:r>
              <a:rPr lang="en-US" sz="1800" dirty="0"/>
              <a:t>Regarding predictive validity, several studies using precursors to the ACT Fidelity Scale have found strong correlations between ACT fidelity and consumer outcomes.</a:t>
            </a:r>
            <a:r>
              <a:rPr lang="en-US" sz="1800" baseline="30000" dirty="0"/>
              <a:t>2,3,4</a:t>
            </a: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D974DE-AAE4-4025-B534-2F98F04D3E9B}"/>
              </a:ext>
            </a:extLst>
          </p:cNvPr>
          <p:cNvSpPr txBox="1"/>
          <p:nvPr/>
        </p:nvSpPr>
        <p:spPr>
          <a:xfrm>
            <a:off x="510962" y="5229225"/>
            <a:ext cx="8518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1</a:t>
            </a:r>
            <a:r>
              <a:rPr lang="en-US" sz="800" dirty="0"/>
              <a:t>Teague, G. B., Bond, G. R., &amp; Drake, R. E. (1998). Program fidelity in assertive community treatment: Development and use of a measure. </a:t>
            </a:r>
            <a:r>
              <a:rPr lang="en-US" sz="800" i="1" dirty="0"/>
              <a:t>American Journal of Orthopsychiatry, 68</a:t>
            </a:r>
            <a:r>
              <a:rPr lang="en-US" sz="800" dirty="0"/>
              <a:t>(2), 216-232. </a:t>
            </a:r>
            <a:r>
              <a:rPr lang="en-US" sz="800" u="sng" dirty="0">
                <a:hlinkClick r:id="rId2"/>
              </a:rPr>
              <a:t>http://dx.doi.org/10.1037/h0080331</a:t>
            </a:r>
            <a:endParaRPr lang="en-US" sz="800" u="sng" dirty="0"/>
          </a:p>
          <a:p>
            <a:r>
              <a:rPr lang="en-US" sz="800" baseline="30000" dirty="0">
                <a:solidFill>
                  <a:srgbClr val="000000"/>
                </a:solidFill>
              </a:rPr>
              <a:t>2</a:t>
            </a:r>
            <a:r>
              <a:rPr lang="en-US" sz="800" dirty="0"/>
              <a:t>Latimer, E. (1999). Economic impacts of assertive community treatment: A review of the literature. Canadian Journal of Psychiatry, 44, 443–54.</a:t>
            </a:r>
          </a:p>
          <a:p>
            <a:r>
              <a:rPr lang="en-US" sz="800" baseline="30000" dirty="0"/>
              <a:t>3</a:t>
            </a:r>
            <a:r>
              <a:rPr lang="en-US" sz="800" dirty="0"/>
              <a:t>McGrew, J.H., Bond, G.R., </a:t>
            </a:r>
            <a:r>
              <a:rPr lang="en-US" sz="800" dirty="0" err="1"/>
              <a:t>Dietzen</a:t>
            </a:r>
            <a:r>
              <a:rPr lang="en-US" sz="800" dirty="0"/>
              <a:t>, L.L. (1994). Measuring the fidelity of implementation of a mental health program model. Journal of Consulting and Clinical Psychology, 62, 670-678.</a:t>
            </a:r>
          </a:p>
          <a:p>
            <a:r>
              <a:rPr lang="en-US" sz="800" baseline="30000" dirty="0"/>
              <a:t>4</a:t>
            </a:r>
            <a:r>
              <a:rPr lang="en-US" sz="800" dirty="0"/>
              <a:t>McHugo, G. J., Drake, R. E., Teague, G. B., &amp; </a:t>
            </a:r>
            <a:r>
              <a:rPr lang="en-US" sz="800" dirty="0" err="1"/>
              <a:t>Xie</a:t>
            </a:r>
            <a:r>
              <a:rPr lang="en-US" sz="800" dirty="0"/>
              <a:t>, H. (1999). Fidelity to assertive community treatment and client outcomes in the New Hampshire Dual Disorders Study. Psychiatric Services, 50, 818–824.</a:t>
            </a:r>
            <a:endParaRPr lang="en-US" sz="800" dirty="0">
              <a:solidFill>
                <a:srgbClr val="000000"/>
              </a:solidFill>
            </a:endParaRP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1440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B26DA-A7D3-493A-8656-C37E405F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DACTS,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415AB-E802-4C10-9F49-97DE43A0B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28 program-specific items. </a:t>
            </a:r>
          </a:p>
          <a:p>
            <a:pPr lvl="1"/>
            <a:r>
              <a:rPr lang="en-US" dirty="0"/>
              <a:t>Each item is rated on a 5-point scale ranging from 1 (“not implemented”) to 5 (“fully implemented”). </a:t>
            </a:r>
          </a:p>
          <a:p>
            <a:r>
              <a:rPr lang="en-US" dirty="0"/>
              <a:t>DACTS items fall into three subscales: </a:t>
            </a:r>
          </a:p>
          <a:p>
            <a:pPr marL="457200" lvl="1" indent="0">
              <a:buNone/>
            </a:pPr>
            <a:r>
              <a:rPr lang="en-US" dirty="0"/>
              <a:t>(1) Human Resources; </a:t>
            </a:r>
          </a:p>
          <a:p>
            <a:pPr marL="457200" lvl="1" indent="0">
              <a:buNone/>
            </a:pPr>
            <a:r>
              <a:rPr lang="en-US" dirty="0"/>
              <a:t>(2) Organizational Boundaries; </a:t>
            </a:r>
          </a:p>
          <a:p>
            <a:pPr marL="457200" lvl="1" indent="0">
              <a:buNone/>
            </a:pPr>
            <a:r>
              <a:rPr lang="en-US" dirty="0"/>
              <a:t>(3) Nature of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61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9358-5D76-4DA7-B765-1FA26AEC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Tool for Measurement of Assertive Community Treatment (TMACT)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D6878-CA92-458C-8097-2D5E789E86DF}"/>
              </a:ext>
            </a:extLst>
          </p:cNvPr>
          <p:cNvSpPr txBox="1"/>
          <p:nvPr/>
        </p:nvSpPr>
        <p:spPr>
          <a:xfrm>
            <a:off x="609600" y="1725930"/>
            <a:ext cx="81169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1650" indent="-1771650" defTabSz="2290763">
              <a:lnSpc>
                <a:spcPts val="1200"/>
              </a:lnSpc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Item	Ratings/Anchors</a:t>
            </a:r>
          </a:p>
          <a:p>
            <a:pPr marL="1771650" indent="-1771650" defTabSz="1771650">
              <a:spcBef>
                <a:spcPts val="600"/>
              </a:spcBef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	1	2	3	4	5</a:t>
            </a:r>
          </a:p>
          <a:p>
            <a:pPr marL="1771650" indent="-1771650" defTabSz="1771650"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Person-Centered Planning</a:t>
            </a:r>
          </a:p>
          <a:p>
            <a:pPr marL="1771650" indent="-1771650" defTabSz="1771650"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And Practices (PP) Subscale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1B9C10D-7A6C-4C09-8253-B217BC73F03E}"/>
              </a:ext>
            </a:extLst>
          </p:cNvPr>
          <p:cNvCxnSpPr>
            <a:cxnSpLocks/>
          </p:cNvCxnSpPr>
          <p:nvPr/>
        </p:nvCxnSpPr>
        <p:spPr>
          <a:xfrm>
            <a:off x="2428875" y="1956934"/>
            <a:ext cx="6315823" cy="0"/>
          </a:xfrm>
          <a:prstGeom prst="line">
            <a:avLst/>
          </a:prstGeom>
          <a:ln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F9D0CDA-4275-4808-B5EB-DE271D665569}"/>
              </a:ext>
            </a:extLst>
          </p:cNvPr>
          <p:cNvSpPr txBox="1"/>
          <p:nvPr/>
        </p:nvSpPr>
        <p:spPr>
          <a:xfrm>
            <a:off x="609599" y="2524452"/>
            <a:ext cx="82772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PP1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/>
              <a:t>Strengths Inform Treatment Plan:</a:t>
            </a:r>
            <a:r>
              <a:rPr lang="en-US" sz="900" dirty="0"/>
              <a:t>	Strengths are not	Team variably attends to	Team is clearly attentive	Team is clearly attentive	Team is highly attentive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1) 	The team is oriented toward	assessed (No criteria	consumers’ strengths	to consumers’ strengths	to consumers’ strengths	to consumers’ strengths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consumers’ strengths and 	#1 or #2)	and resources, and	and resources, </a:t>
            </a:r>
            <a:r>
              <a:rPr lang="en-US" sz="900" dirty="0" err="1"/>
              <a:t>docu</a:t>
            </a:r>
            <a:r>
              <a:rPr lang="en-US" sz="900" dirty="0"/>
              <a:t>-	and resources, </a:t>
            </a:r>
            <a:r>
              <a:rPr lang="en-US" sz="900" dirty="0" err="1"/>
              <a:t>docu</a:t>
            </a:r>
            <a:r>
              <a:rPr lang="en-US" sz="900" dirty="0"/>
              <a:t>-	and resources, and 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 	resources, and		strengths/resources do	</a:t>
            </a:r>
            <a:r>
              <a:rPr lang="en-US" sz="900" dirty="0" err="1"/>
              <a:t>menting</a:t>
            </a:r>
            <a:r>
              <a:rPr lang="en-US" sz="900" dirty="0"/>
              <a:t> such in plans,	</a:t>
            </a:r>
            <a:r>
              <a:rPr lang="en-US" sz="900" dirty="0" err="1"/>
              <a:t>menting</a:t>
            </a:r>
            <a:r>
              <a:rPr lang="en-US" sz="900" dirty="0"/>
              <a:t> such in plans,	gathers such information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2) 	Consumers’ strengths and		not inform planning	but consumers’ strengths	and consumers’ strengths	for the purpose of treat-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resources inform treatment		(Partial #1 only).	and resources do not	and resources informed	</a:t>
            </a:r>
            <a:r>
              <a:rPr lang="en-US" sz="900" dirty="0" err="1"/>
              <a:t>ment</a:t>
            </a:r>
            <a:r>
              <a:rPr lang="en-US" sz="900" dirty="0"/>
              <a:t> planning (Full #1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planning development			typically inform plan	plan development for	and Full #2).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development (Full #1 and	for some (Full #1 and	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No credit #2)	Partial #2).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     OR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Team is variably attentive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to strengths and uses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this information to inform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plans, but less </a:t>
            </a:r>
            <a:r>
              <a:rPr lang="en-US" sz="900" dirty="0" err="1"/>
              <a:t>systemat</a:t>
            </a:r>
            <a:r>
              <a:rPr lang="en-US" sz="900" dirty="0"/>
              <a:t>-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</a:t>
            </a:r>
            <a:r>
              <a:rPr lang="en-US" sz="900" dirty="0" err="1"/>
              <a:t>ically</a:t>
            </a:r>
            <a:r>
              <a:rPr lang="en-US" sz="900" dirty="0"/>
              <a:t> (Partial #1 and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dirty="0"/>
              <a:t>				Partial #2).</a:t>
            </a:r>
          </a:p>
          <a:p>
            <a:pPr>
              <a:tabLst>
                <a:tab pos="173038" algn="l"/>
                <a:tab pos="1771650" algn="l"/>
                <a:tab pos="3028950" algn="l"/>
                <a:tab pos="4286250" algn="l"/>
                <a:tab pos="5543550" algn="l"/>
                <a:tab pos="6858000" algn="l"/>
              </a:tabLst>
            </a:pP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F768F2-197E-4D6C-BEDC-333C9A0E4409}"/>
              </a:ext>
            </a:extLst>
          </p:cNvPr>
          <p:cNvCxnSpPr/>
          <p:nvPr/>
        </p:nvCxnSpPr>
        <p:spPr>
          <a:xfrm>
            <a:off x="609600" y="2473345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8EAD2CC-687A-4251-BA0B-7CE51330C0B8}"/>
              </a:ext>
            </a:extLst>
          </p:cNvPr>
          <p:cNvSpPr/>
          <p:nvPr/>
        </p:nvSpPr>
        <p:spPr>
          <a:xfrm>
            <a:off x="609599" y="1725930"/>
            <a:ext cx="8135098" cy="3255644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3718F7-458E-48E8-A502-3544778E6E3F}"/>
              </a:ext>
            </a:extLst>
          </p:cNvPr>
          <p:cNvSpPr txBox="1"/>
          <p:nvPr/>
        </p:nvSpPr>
        <p:spPr>
          <a:xfrm>
            <a:off x="7715250" y="4981575"/>
            <a:ext cx="1134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160567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9358-5D76-4DA7-B765-1FA26AEC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11" y="266643"/>
            <a:ext cx="8116995" cy="884931"/>
          </a:xfrm>
        </p:spPr>
        <p:txBody>
          <a:bodyPr>
            <a:normAutofit/>
          </a:bodyPr>
          <a:lstStyle/>
          <a:p>
            <a:r>
              <a:rPr lang="en-US" dirty="0"/>
              <a:t>TMACT, cont.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D6878-CA92-458C-8097-2D5E789E86DF}"/>
              </a:ext>
            </a:extLst>
          </p:cNvPr>
          <p:cNvSpPr txBox="1"/>
          <p:nvPr/>
        </p:nvSpPr>
        <p:spPr>
          <a:xfrm>
            <a:off x="609600" y="1163955"/>
            <a:ext cx="81169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1650" indent="-1771650" defTabSz="2290763">
              <a:lnSpc>
                <a:spcPts val="1200"/>
              </a:lnSpc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Item	Ratings/Anchors</a:t>
            </a:r>
          </a:p>
          <a:p>
            <a:pPr marL="1771650" indent="-1771650" defTabSz="1771650">
              <a:spcBef>
                <a:spcPts val="600"/>
              </a:spcBef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	1	2	3	4	5</a:t>
            </a:r>
          </a:p>
          <a:p>
            <a:pPr marL="1771650" indent="-1771650" defTabSz="1771650"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Person-Centered Planning</a:t>
            </a:r>
          </a:p>
          <a:p>
            <a:pPr marL="1771650" indent="-1771650" defTabSz="1771650"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And Practices (PP) Subscale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1B9C10D-7A6C-4C09-8253-B217BC73F03E}"/>
              </a:ext>
            </a:extLst>
          </p:cNvPr>
          <p:cNvCxnSpPr>
            <a:cxnSpLocks/>
          </p:cNvCxnSpPr>
          <p:nvPr/>
        </p:nvCxnSpPr>
        <p:spPr>
          <a:xfrm>
            <a:off x="2428875" y="1394959"/>
            <a:ext cx="6315823" cy="0"/>
          </a:xfrm>
          <a:prstGeom prst="line">
            <a:avLst/>
          </a:prstGeom>
          <a:ln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F9D0CDA-4275-4808-B5EB-DE271D665569}"/>
              </a:ext>
            </a:extLst>
          </p:cNvPr>
          <p:cNvSpPr txBox="1"/>
          <p:nvPr/>
        </p:nvSpPr>
        <p:spPr>
          <a:xfrm>
            <a:off x="571499" y="1962477"/>
            <a:ext cx="827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828800" algn="l"/>
                <a:tab pos="3086100" algn="l"/>
                <a:tab pos="4343400" algn="l"/>
                <a:tab pos="5600700" algn="l"/>
                <a:tab pos="691515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PP2</a:t>
            </a:r>
          </a:p>
          <a:p>
            <a:pPr>
              <a:tabLst>
                <a:tab pos="173038" algn="l"/>
                <a:tab pos="1828800" algn="l"/>
                <a:tab pos="3086100" algn="l"/>
                <a:tab pos="4343400" algn="l"/>
                <a:tab pos="5600700" algn="l"/>
                <a:tab pos="6915150" algn="l"/>
              </a:tabLst>
            </a:pPr>
            <a:r>
              <a:rPr lang="en-US" sz="900" b="1" dirty="0"/>
              <a:t>Person-Centered Planning:</a:t>
            </a: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F768F2-197E-4D6C-BEDC-333C9A0E4409}"/>
              </a:ext>
            </a:extLst>
          </p:cNvPr>
          <p:cNvCxnSpPr/>
          <p:nvPr/>
        </p:nvCxnSpPr>
        <p:spPr>
          <a:xfrm>
            <a:off x="609600" y="1911370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8EAD2CC-687A-4251-BA0B-7CE51330C0B8}"/>
              </a:ext>
            </a:extLst>
          </p:cNvPr>
          <p:cNvSpPr/>
          <p:nvPr/>
        </p:nvSpPr>
        <p:spPr>
          <a:xfrm>
            <a:off x="609599" y="1163955"/>
            <a:ext cx="8135098" cy="4767740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3718F7-458E-48E8-A502-3544778E6E3F}"/>
              </a:ext>
            </a:extLst>
          </p:cNvPr>
          <p:cNvSpPr txBox="1"/>
          <p:nvPr/>
        </p:nvSpPr>
        <p:spPr>
          <a:xfrm>
            <a:off x="7648574" y="5726416"/>
            <a:ext cx="1134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continued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FCEC8B-EC6F-4606-932F-1F5728B51F68}"/>
              </a:ext>
            </a:extLst>
          </p:cNvPr>
          <p:cNvSpPr txBox="1"/>
          <p:nvPr/>
        </p:nvSpPr>
        <p:spPr>
          <a:xfrm>
            <a:off x="571500" y="2238375"/>
            <a:ext cx="19621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The team conducts treatment planning according to the ACT model, using a person-centered approach, including:</a:t>
            </a:r>
          </a:p>
          <a:p>
            <a:pPr marL="171450" indent="-171450">
              <a:buAutoNum type="arabicParenR"/>
            </a:pPr>
            <a:r>
              <a:rPr lang="en-US" sz="900" dirty="0"/>
              <a:t>Development of formative treatment plan ideas based on initial inquiry and discussion with the consumer (prior to the formal treatment planning meeting);</a:t>
            </a:r>
          </a:p>
          <a:p>
            <a:pPr marL="171450" indent="-171450">
              <a:buAutoNum type="arabicParenR"/>
            </a:pPr>
            <a:r>
              <a:rPr lang="en-US" sz="900" dirty="0"/>
              <a:t>Conducting regularly scheduled treatment planning meetings;</a:t>
            </a:r>
          </a:p>
          <a:p>
            <a:pPr marL="171450" indent="-171450">
              <a:buAutoNum type="arabicParenR"/>
            </a:pPr>
            <a:r>
              <a:rPr lang="en-US" sz="900" dirty="0"/>
              <a:t>Attendance by key staff, the consumer, and anyone else s/he prefers (e.g. family), tailoring number of participants to fit with the consumer’s preferences;</a:t>
            </a:r>
          </a:p>
          <a:p>
            <a:pPr marL="171450" indent="-171450">
              <a:buAutoNum type="arabicParenR"/>
            </a:pPr>
            <a:r>
              <a:rPr lang="en-US" sz="900" dirty="0"/>
              <a:t>Meeting driven by the consumer’s goals and preferences; and</a:t>
            </a:r>
          </a:p>
          <a:p>
            <a:pPr marL="171450" indent="-171450">
              <a:buAutoNum type="arabicParenR"/>
            </a:pPr>
            <a:r>
              <a:rPr lang="en-US" sz="900" dirty="0"/>
              <a:t>Provision of guidance and support to promote self-direction and leadership within the meeting, as needed. For teams that use an Individual Treatment Team (ITT), treatment planning meetings should include members from this group.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EE7961-796E-4FF7-9E99-9AB42C311C4A}"/>
              </a:ext>
            </a:extLst>
          </p:cNvPr>
          <p:cNvSpPr txBox="1"/>
          <p:nvPr/>
        </p:nvSpPr>
        <p:spPr>
          <a:xfrm>
            <a:off x="2476500" y="2238374"/>
            <a:ext cx="12573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No more than 1 element or person-centered planning</a:t>
            </a:r>
          </a:p>
          <a:p>
            <a:r>
              <a:rPr lang="en-US" sz="900" dirty="0"/>
              <a:t>   OR</a:t>
            </a:r>
          </a:p>
          <a:p>
            <a:r>
              <a:rPr lang="en-US" sz="900" dirty="0"/>
              <a:t>2 elements provided, but both are not fully provided.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9C09CA-30D0-4127-817E-1FF17A80B512}"/>
              </a:ext>
            </a:extLst>
          </p:cNvPr>
          <p:cNvSpPr txBox="1"/>
          <p:nvPr/>
        </p:nvSpPr>
        <p:spPr>
          <a:xfrm>
            <a:off x="3733800" y="2238374"/>
            <a:ext cx="12573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elements of person-centered planning are FULLY provided</a:t>
            </a:r>
          </a:p>
          <a:p>
            <a:r>
              <a:rPr lang="en-US" sz="900" dirty="0"/>
              <a:t>   OR</a:t>
            </a:r>
          </a:p>
          <a:p>
            <a:r>
              <a:rPr lang="en-US" sz="900" dirty="0"/>
              <a:t>3 elements are provided at least PARTIALLY.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EDA5CB-2A5C-4761-BCE4-22BD44D52614}"/>
              </a:ext>
            </a:extLst>
          </p:cNvPr>
          <p:cNvSpPr txBox="1"/>
          <p:nvPr/>
        </p:nvSpPr>
        <p:spPr>
          <a:xfrm>
            <a:off x="4991099" y="2238369"/>
            <a:ext cx="1257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4 elements of person-centered planning provided (i.e., 1 absent)</a:t>
            </a:r>
          </a:p>
          <a:p>
            <a:r>
              <a:rPr lang="en-US" sz="900" dirty="0"/>
              <a:t>   OR</a:t>
            </a:r>
          </a:p>
          <a:p>
            <a:r>
              <a:rPr lang="en-US" sz="900" dirty="0"/>
              <a:t>Provides 5 elements, with 3 or more PARTIALLY provided.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F677ED-FBC9-417F-BFE8-BE11F94093DB}"/>
              </a:ext>
            </a:extLst>
          </p:cNvPr>
          <p:cNvSpPr txBox="1"/>
          <p:nvPr/>
        </p:nvSpPr>
        <p:spPr>
          <a:xfrm>
            <a:off x="6267449" y="2238369"/>
            <a:ext cx="12573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All 5 elements of person-centered planning are met, with up to 2 PARTIALLY provided.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A0FDB7-820E-4A7A-9B47-CBD0EEFFDD0D}"/>
              </a:ext>
            </a:extLst>
          </p:cNvPr>
          <p:cNvSpPr txBox="1"/>
          <p:nvPr/>
        </p:nvSpPr>
        <p:spPr>
          <a:xfrm>
            <a:off x="7543799" y="2239261"/>
            <a:ext cx="12199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All 5 elements of person-centered planning are FULLY provided (see under definition).</a:t>
            </a:r>
          </a:p>
        </p:txBody>
      </p:sp>
    </p:spTree>
    <p:extLst>
      <p:ext uri="{BB962C8B-B14F-4D97-AF65-F5344CB8AC3E}">
        <p14:creationId xmlns:p14="http://schemas.microsoft.com/office/powerpoint/2010/main" val="400708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9358-5D76-4DA7-B765-1FA26AEC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11" y="266643"/>
            <a:ext cx="8116995" cy="884931"/>
          </a:xfrm>
        </p:spPr>
        <p:txBody>
          <a:bodyPr>
            <a:normAutofit/>
          </a:bodyPr>
          <a:lstStyle/>
          <a:p>
            <a:r>
              <a:rPr lang="en-US" dirty="0"/>
              <a:t>TMACT, cont.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D6878-CA92-458C-8097-2D5E789E86DF}"/>
              </a:ext>
            </a:extLst>
          </p:cNvPr>
          <p:cNvSpPr txBox="1"/>
          <p:nvPr/>
        </p:nvSpPr>
        <p:spPr>
          <a:xfrm>
            <a:off x="609600" y="1163955"/>
            <a:ext cx="81169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1650" indent="-1771650" defTabSz="2290763">
              <a:lnSpc>
                <a:spcPts val="1200"/>
              </a:lnSpc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Item	Ratings/Anchors</a:t>
            </a:r>
          </a:p>
          <a:p>
            <a:pPr marL="1771650" indent="-1771650" defTabSz="1771650">
              <a:spcBef>
                <a:spcPts val="600"/>
              </a:spcBef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	1	2	3	4	5</a:t>
            </a:r>
          </a:p>
          <a:p>
            <a:pPr marL="1771650" indent="-1771650" defTabSz="1771650"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Person-Centered Planning</a:t>
            </a:r>
          </a:p>
          <a:p>
            <a:pPr marL="1771650" indent="-1771650" defTabSz="1771650">
              <a:tabLst>
                <a:tab pos="3028950" algn="l"/>
                <a:tab pos="4286250" algn="l"/>
                <a:tab pos="5543550" algn="l"/>
                <a:tab pos="68580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And Practices (PP) Subscale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1B9C10D-7A6C-4C09-8253-B217BC73F03E}"/>
              </a:ext>
            </a:extLst>
          </p:cNvPr>
          <p:cNvCxnSpPr>
            <a:cxnSpLocks/>
          </p:cNvCxnSpPr>
          <p:nvPr/>
        </p:nvCxnSpPr>
        <p:spPr>
          <a:xfrm>
            <a:off x="2428875" y="1394959"/>
            <a:ext cx="6315823" cy="0"/>
          </a:xfrm>
          <a:prstGeom prst="line">
            <a:avLst/>
          </a:prstGeom>
          <a:ln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F9D0CDA-4275-4808-B5EB-DE271D665569}"/>
              </a:ext>
            </a:extLst>
          </p:cNvPr>
          <p:cNvSpPr txBox="1"/>
          <p:nvPr/>
        </p:nvSpPr>
        <p:spPr>
          <a:xfrm>
            <a:off x="571499" y="1962477"/>
            <a:ext cx="82772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828800" algn="l"/>
                <a:tab pos="3086100" algn="l"/>
                <a:tab pos="4343400" algn="l"/>
                <a:tab pos="5600700" algn="l"/>
                <a:tab pos="691515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PP3</a:t>
            </a:r>
          </a:p>
          <a:p>
            <a:pPr>
              <a:tabLst>
                <a:tab pos="173038" algn="l"/>
                <a:tab pos="1828800" algn="l"/>
                <a:tab pos="3086100" algn="l"/>
                <a:tab pos="4343400" algn="l"/>
                <a:tab pos="5600700" algn="l"/>
                <a:tab pos="6915150" algn="l"/>
              </a:tabLst>
            </a:pPr>
            <a:r>
              <a:rPr lang="en-US" sz="900" b="1" dirty="0"/>
              <a:t>Interventions Target a Broad Range</a:t>
            </a:r>
            <a:br>
              <a:rPr lang="en-US" sz="900" b="1" dirty="0"/>
            </a:br>
            <a:r>
              <a:rPr lang="en-US" sz="900" b="1" dirty="0"/>
              <a:t>of Life Domains:</a:t>
            </a: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F768F2-197E-4D6C-BEDC-333C9A0E4409}"/>
              </a:ext>
            </a:extLst>
          </p:cNvPr>
          <p:cNvCxnSpPr/>
          <p:nvPr/>
        </p:nvCxnSpPr>
        <p:spPr>
          <a:xfrm>
            <a:off x="609600" y="1911370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8EAD2CC-687A-4251-BA0B-7CE51330C0B8}"/>
              </a:ext>
            </a:extLst>
          </p:cNvPr>
          <p:cNvSpPr/>
          <p:nvPr/>
        </p:nvSpPr>
        <p:spPr>
          <a:xfrm>
            <a:off x="609599" y="1163955"/>
            <a:ext cx="8135098" cy="3377589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FCEC8B-EC6F-4606-932F-1F5728B51F68}"/>
              </a:ext>
            </a:extLst>
          </p:cNvPr>
          <p:cNvSpPr txBox="1"/>
          <p:nvPr/>
        </p:nvSpPr>
        <p:spPr>
          <a:xfrm>
            <a:off x="571500" y="2371725"/>
            <a:ext cx="196215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The team attends to a range of life domains (e.g., physical health, </a:t>
            </a:r>
          </a:p>
          <a:p>
            <a:r>
              <a:rPr lang="en-US" sz="900" dirty="0"/>
              <a:t>Employment/education, housing satisfaction, legal problems) when planning and implementing interventions. </a:t>
            </a:r>
          </a:p>
          <a:p>
            <a:pPr marL="171450" indent="-171450">
              <a:buAutoNum type="arabicParenR"/>
            </a:pPr>
            <a:r>
              <a:rPr lang="en-US" sz="900" dirty="0"/>
              <a:t>The team specifies interventions that target a range of life domains in treatment plans, and</a:t>
            </a:r>
          </a:p>
          <a:p>
            <a:pPr marL="171450" indent="-171450">
              <a:buAutoNum type="arabicParenR"/>
            </a:pPr>
            <a:r>
              <a:rPr lang="en-US" sz="900" dirty="0"/>
              <a:t>These planned interventions are carried out in practice, resulting in a sufficient breadth of services tailored to consumers’ needs.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EE7961-796E-4FF7-9E99-9AB42C311C4A}"/>
              </a:ext>
            </a:extLst>
          </p:cNvPr>
          <p:cNvSpPr txBox="1"/>
          <p:nvPr/>
        </p:nvSpPr>
        <p:spPr>
          <a:xfrm>
            <a:off x="2476500" y="2371724"/>
            <a:ext cx="12573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The team does not plan for and/or deliver interventions that reflect a breadth of life domains.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9C09CA-30D0-4127-817E-1FF17A80B512}"/>
              </a:ext>
            </a:extLst>
          </p:cNvPr>
          <p:cNvSpPr txBox="1"/>
          <p:nvPr/>
        </p:nvSpPr>
        <p:spPr>
          <a:xfrm>
            <a:off x="3733800" y="2371724"/>
            <a:ext cx="12573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Team minimally plans for and/or delivers interventions that reflect life domains (PARTIAL credit for one criterion only)</a:t>
            </a:r>
          </a:p>
          <a:p>
            <a:r>
              <a:rPr lang="en-US" sz="900" dirty="0"/>
              <a:t>   OR</a:t>
            </a:r>
          </a:p>
          <a:p>
            <a:r>
              <a:rPr lang="en-US" sz="900" dirty="0"/>
              <a:t>Team plans for but does not deliver a breadth of services (FULL #1 only).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EDA5CB-2A5C-4761-BCE4-22BD44D52614}"/>
              </a:ext>
            </a:extLst>
          </p:cNvPr>
          <p:cNvSpPr txBox="1"/>
          <p:nvPr/>
        </p:nvSpPr>
        <p:spPr>
          <a:xfrm>
            <a:off x="4991099" y="2371719"/>
            <a:ext cx="125730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Team plans for and delivers interventions that reflect a breadth of life domains, but less systematically (PARTIAL #1 and PARTIAL #2)</a:t>
            </a:r>
          </a:p>
          <a:p>
            <a:r>
              <a:rPr lang="en-US" sz="900" dirty="0"/>
              <a:t>   OR</a:t>
            </a:r>
          </a:p>
          <a:p>
            <a:r>
              <a:rPr lang="en-US" sz="900" dirty="0"/>
              <a:t>A larger breadth of services are planned for, but not in turn delivered (FULL #1 and PARTIAL #2).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F677ED-FBC9-417F-BFE8-BE11F94093DB}"/>
              </a:ext>
            </a:extLst>
          </p:cNvPr>
          <p:cNvSpPr txBox="1"/>
          <p:nvPr/>
        </p:nvSpPr>
        <p:spPr>
          <a:xfrm>
            <a:off x="6267449" y="2371719"/>
            <a:ext cx="125730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Team delivers interventions that reflect a range of life domains to all consumers (FULL #2), but interventions targeting a breadth of life domains are not systematically specified in treatment plans (PARTIAL #1)</a:t>
            </a:r>
          </a:p>
          <a:p>
            <a:r>
              <a:rPr lang="en-US" sz="900" dirty="0"/>
              <a:t>   OR</a:t>
            </a:r>
          </a:p>
          <a:p>
            <a:r>
              <a:rPr lang="en-US" sz="900" dirty="0"/>
              <a:t>(FULL #1, but lacking symmetry – see under definition).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A0FDB7-820E-4A7A-9B47-CBD0EEFFDD0D}"/>
              </a:ext>
            </a:extLst>
          </p:cNvPr>
          <p:cNvSpPr txBox="1"/>
          <p:nvPr/>
        </p:nvSpPr>
        <p:spPr>
          <a:xfrm>
            <a:off x="7543799" y="2372611"/>
            <a:ext cx="1219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Team specifies interventions that target a range of life domains in treatment plans and these interventions are carried out in practice (FULL criteria #1 and #2 with symmetry – see under definition).</a:t>
            </a:r>
          </a:p>
        </p:txBody>
      </p:sp>
    </p:spTree>
    <p:extLst>
      <p:ext uri="{BB962C8B-B14F-4D97-AF65-F5344CB8AC3E}">
        <p14:creationId xmlns:p14="http://schemas.microsoft.com/office/powerpoint/2010/main" val="2935971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3D2A3-87AE-41FD-8783-3746E927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268548"/>
            <a:ext cx="8135098" cy="884931"/>
          </a:xfrm>
        </p:spPr>
        <p:txBody>
          <a:bodyPr/>
          <a:lstStyle/>
          <a:p>
            <a:r>
              <a:rPr lang="en-US" dirty="0"/>
              <a:t>TMACT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42423-AE4A-41F3-87C5-6394AF5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1" y="1466851"/>
            <a:ext cx="8337764" cy="3495674"/>
          </a:xfrm>
        </p:spPr>
        <p:txBody>
          <a:bodyPr/>
          <a:lstStyle/>
          <a:p>
            <a:r>
              <a:rPr lang="en-US" dirty="0"/>
              <a:t>Based on DACTS</a:t>
            </a:r>
          </a:p>
          <a:p>
            <a:pPr marL="457200" lvl="1"/>
            <a:r>
              <a:rPr lang="en-US" dirty="0"/>
              <a:t>Differences variously reflect important but previously omitted features of ACT, refinements in measurement, and evolution of the model. </a:t>
            </a:r>
          </a:p>
          <a:p>
            <a:r>
              <a:rPr lang="en-US" dirty="0"/>
              <a:t>More sensitive to change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  <a:p>
            <a:pPr marL="457200" lvl="1"/>
            <a:r>
              <a:rPr lang="en-US" dirty="0"/>
              <a:t>More nuanced measure of ACT program fidelity and sets a higher bar for ACT program performance.</a:t>
            </a:r>
          </a:p>
          <a:p>
            <a:r>
              <a:rPr lang="en-US" dirty="0"/>
              <a:t>Higher fidelity scores on the TMACT were associated with reductions in state hospital and acute crisis unit stays.</a:t>
            </a:r>
            <a:r>
              <a:rPr lang="en-US" sz="2300" baseline="30000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810457-636D-4678-B1CC-CD0208CFD0C6}"/>
              </a:ext>
            </a:extLst>
          </p:cNvPr>
          <p:cNvSpPr txBox="1"/>
          <p:nvPr/>
        </p:nvSpPr>
        <p:spPr>
          <a:xfrm>
            <a:off x="510962" y="5229225"/>
            <a:ext cx="8518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1</a:t>
            </a:r>
            <a:r>
              <a:rPr lang="en-US" sz="800" dirty="0"/>
              <a:t>Monroe-DeVita, M., Teague, G. B., &amp; Moser, L. L. (2011). The TMACT: A new tool for measuring fidelity to assertive community treatment. </a:t>
            </a:r>
            <a:r>
              <a:rPr lang="en-US" sz="800" i="1" dirty="0"/>
              <a:t>Journal of the American Psychiatric Nurses Association</a:t>
            </a:r>
            <a:r>
              <a:rPr lang="en-US" sz="800" dirty="0"/>
              <a:t>, </a:t>
            </a:r>
            <a:r>
              <a:rPr lang="en-US" sz="800" i="1" dirty="0"/>
              <a:t>17</a:t>
            </a:r>
            <a:r>
              <a:rPr lang="en-US" sz="800" dirty="0"/>
              <a:t>(1): 17-29. </a:t>
            </a:r>
            <a:endParaRPr lang="en-US" sz="800" baseline="30000" dirty="0">
              <a:solidFill>
                <a:srgbClr val="000000"/>
              </a:solidFill>
            </a:endParaRPr>
          </a:p>
          <a:p>
            <a:r>
              <a:rPr lang="en-US" sz="800" baseline="30000" dirty="0">
                <a:solidFill>
                  <a:srgbClr val="000000"/>
                </a:solidFill>
              </a:rPr>
              <a:t>2</a:t>
            </a:r>
            <a:r>
              <a:rPr lang="en-US" sz="800" dirty="0"/>
              <a:t>Cuddeback, G. S., Morrissey, J. P., Domino, M. E., Monroe-</a:t>
            </a:r>
            <a:r>
              <a:rPr lang="en-US" sz="800" dirty="0" err="1"/>
              <a:t>DeVita</a:t>
            </a:r>
            <a:r>
              <a:rPr lang="en-US" sz="800" dirty="0"/>
              <a:t>, M., Teague, G. B., &amp; Moser, L. L. (2013). Fidelity to recovery-oriented ACT practices and consumer outcomes. </a:t>
            </a:r>
            <a:r>
              <a:rPr lang="en-US" sz="800" i="1" dirty="0"/>
              <a:t>Psychiatric Services</a:t>
            </a:r>
            <a:r>
              <a:rPr lang="en-US" sz="800" dirty="0"/>
              <a:t>, </a:t>
            </a:r>
            <a:r>
              <a:rPr lang="en-US" sz="800" i="1" dirty="0"/>
              <a:t>Psychiatric Services</a:t>
            </a:r>
            <a:r>
              <a:rPr lang="en-US" sz="800" dirty="0"/>
              <a:t>, 64, 318-323. </a:t>
            </a: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19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FF94-07F1-4013-9215-06195457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TMACT,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F456-E98E-4642-A72E-905EAD5E6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47 program-specific items. </a:t>
            </a:r>
          </a:p>
          <a:p>
            <a:pPr marL="457200" lvl="1"/>
            <a:r>
              <a:rPr lang="en-US" sz="1800" dirty="0"/>
              <a:t>Each item is rated on a 5-point scale ranging from 1 (“not implemented”) to 5 (“fully implemented”). </a:t>
            </a:r>
          </a:p>
          <a:p>
            <a:pPr marL="457200" lvl="1"/>
            <a:r>
              <a:rPr lang="en-US" sz="1800" dirty="0"/>
              <a:t>Standards used for establishing the anchors for the “fully-implemented” ratings were determined by a combination of expert opinion and the empirical literature. </a:t>
            </a:r>
          </a:p>
          <a:p>
            <a:r>
              <a:rPr lang="en-US" sz="2000" dirty="0"/>
              <a:t>TMACT items fall into six subscales: </a:t>
            </a:r>
          </a:p>
          <a:p>
            <a:pPr marL="457200" lvl="1"/>
            <a:r>
              <a:rPr lang="en-US" sz="1800" dirty="0"/>
              <a:t>(1) Operations and structure (OS); </a:t>
            </a:r>
          </a:p>
          <a:p>
            <a:pPr marL="457200" lvl="1"/>
            <a:r>
              <a:rPr lang="en-US" sz="1800" dirty="0"/>
              <a:t>(2) Core team (CT); </a:t>
            </a:r>
          </a:p>
          <a:p>
            <a:pPr marL="457200" lvl="1"/>
            <a:r>
              <a:rPr lang="en-US" sz="1800" dirty="0"/>
              <a:t>(3) Specialist team (ST); </a:t>
            </a:r>
          </a:p>
          <a:p>
            <a:pPr marL="457200" lvl="1"/>
            <a:r>
              <a:rPr lang="en-US" sz="1800" dirty="0"/>
              <a:t>(4) Core practices (CP); </a:t>
            </a:r>
          </a:p>
          <a:p>
            <a:pPr marL="457200" lvl="1"/>
            <a:r>
              <a:rPr lang="en-US" sz="1800" dirty="0"/>
              <a:t>(5) Evidence-based practices (EP); and </a:t>
            </a:r>
          </a:p>
          <a:p>
            <a:pPr marL="457200" lvl="1"/>
            <a:r>
              <a:rPr lang="en-US" sz="1800" dirty="0"/>
              <a:t>(6) Person-centered planning and practices (PP).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627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B48C-9597-4B44-BCF7-599B1EEF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43D71-110B-4D5F-B6C7-78D7437B2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overview of ACT</a:t>
            </a:r>
          </a:p>
          <a:p>
            <a:r>
              <a:rPr lang="en-US" dirty="0"/>
              <a:t>ACT fidelity tools </a:t>
            </a:r>
          </a:p>
          <a:p>
            <a:r>
              <a:rPr lang="en-US" dirty="0"/>
              <a:t>Challenges of rural ACT</a:t>
            </a:r>
          </a:p>
          <a:p>
            <a:r>
              <a:rPr lang="en-US" dirty="0"/>
              <a:t>Adapting ACT for rural implementation</a:t>
            </a:r>
          </a:p>
          <a:p>
            <a:r>
              <a:rPr lang="en-US" dirty="0"/>
              <a:t>Overview of South Dakota Quality Assurance 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73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6BC1-6B54-4CE8-B5A6-4CCA91618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Challenge: Translating Research into Practice</a:t>
            </a:r>
          </a:p>
        </p:txBody>
      </p:sp>
      <p:pic>
        <p:nvPicPr>
          <p:cNvPr id="3" name="Content Placeholder 4" descr="A picture containing person, indoor, clothing&#10;&#10;Description generated with high confidence">
            <a:extLst>
              <a:ext uri="{FF2B5EF4-FFF2-40B4-BE49-F238E27FC236}">
                <a16:creationId xmlns:a16="http://schemas.microsoft.com/office/drawing/2014/main" id="{E06DB465-7971-462B-880E-8E4B3A2A00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597" b="10597"/>
          <a:stretch>
            <a:fillRect/>
          </a:stretch>
        </p:blipFill>
        <p:spPr>
          <a:xfrm>
            <a:off x="619125" y="1335445"/>
            <a:ext cx="7848600" cy="463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27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0D28-7412-42B1-A897-B224EBE5B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Challenge: Translating Research into Practice,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A650D-775D-4CE9-B4BA-D255FC7F9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1" y="1752601"/>
            <a:ext cx="8135098" cy="1895474"/>
          </a:xfrm>
        </p:spPr>
        <p:txBody>
          <a:bodyPr/>
          <a:lstStyle/>
          <a:p>
            <a:r>
              <a:rPr lang="en-US" dirty="0"/>
              <a:t>What’s different in small/rural counties?</a:t>
            </a:r>
          </a:p>
          <a:p>
            <a:pPr marL="457200" lvl="1"/>
            <a:r>
              <a:rPr lang="en-US" dirty="0"/>
              <a:t>Workforce and Staffing</a:t>
            </a:r>
          </a:p>
          <a:p>
            <a:pPr marL="457200" lvl="1"/>
            <a:r>
              <a:rPr lang="en-US" dirty="0"/>
              <a:t>Number of Persons with SMI/SPMI – lack of “economies of scale”</a:t>
            </a:r>
          </a:p>
          <a:p>
            <a:pPr marL="457200" lvl="1"/>
            <a:r>
              <a:rPr lang="en-US" dirty="0"/>
              <a:t>Geography and Travel (time/distance)</a:t>
            </a:r>
          </a:p>
          <a:p>
            <a:pPr marL="457200" lvl="1"/>
            <a:r>
              <a:rPr lang="en-US" dirty="0"/>
              <a:t>Smaller Resource Pools</a:t>
            </a:r>
          </a:p>
          <a:p>
            <a:endParaRPr lang="en-US" dirty="0"/>
          </a:p>
        </p:txBody>
      </p:sp>
      <p:pic>
        <p:nvPicPr>
          <p:cNvPr id="4" name="Picture 5" descr="the road">
            <a:extLst>
              <a:ext uri="{FF2B5EF4-FFF2-40B4-BE49-F238E27FC236}">
                <a16:creationId xmlns:a16="http://schemas.microsoft.com/office/drawing/2014/main" id="{3644DEF6-8D10-42E1-AB00-C0C586698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803" y="4091131"/>
            <a:ext cx="5134248" cy="158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529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145B1B-2E5B-4FAB-B55A-CEF84296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Rural Folks Doing?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1D2AC-7E2D-4A7A-9F18-C867019F54DD}"/>
              </a:ext>
            </a:extLst>
          </p:cNvPr>
          <p:cNvSpPr txBox="1"/>
          <p:nvPr/>
        </p:nvSpPr>
        <p:spPr>
          <a:xfrm>
            <a:off x="1314450" y="2219325"/>
            <a:ext cx="65246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Identifying and implementing the core components of an EBP, such as ACT, in a rural area can result in good clinical outcomes for rural consumers.</a:t>
            </a:r>
          </a:p>
        </p:txBody>
      </p:sp>
    </p:spTree>
    <p:extLst>
      <p:ext uri="{BB962C8B-B14F-4D97-AF65-F5344CB8AC3E}">
        <p14:creationId xmlns:p14="http://schemas.microsoft.com/office/powerpoint/2010/main" val="3502826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8642C1-BFCC-4F9E-B975-9944293E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in South Dakota</a:t>
            </a:r>
          </a:p>
        </p:txBody>
      </p:sp>
      <p:pic>
        <p:nvPicPr>
          <p:cNvPr id="4" name="Picture 13" descr="Capture.JPG">
            <a:extLst>
              <a:ext uri="{FF2B5EF4-FFF2-40B4-BE49-F238E27FC236}">
                <a16:creationId xmlns:a16="http://schemas.microsoft.com/office/drawing/2014/main" id="{45C135E9-2C3F-40A8-9B9F-3E1242E65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255" y="1668781"/>
            <a:ext cx="4488180" cy="278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&amp;C_Logo.JPG">
            <a:extLst>
              <a:ext uri="{FF2B5EF4-FFF2-40B4-BE49-F238E27FC236}">
                <a16:creationId xmlns:a16="http://schemas.microsoft.com/office/drawing/2014/main" id="{ED627BCA-E3BE-4F64-8017-EAAAD4433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27" y="2023110"/>
            <a:ext cx="9826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ACS_logo.JPG">
            <a:extLst>
              <a:ext uri="{FF2B5EF4-FFF2-40B4-BE49-F238E27FC236}">
                <a16:creationId xmlns:a16="http://schemas.microsoft.com/office/drawing/2014/main" id="{E7FF9B18-11D5-426D-9A91-FBBF92B24B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91865"/>
            <a:ext cx="185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CCS_Logo.jpg">
            <a:extLst>
              <a:ext uri="{FF2B5EF4-FFF2-40B4-BE49-F238E27FC236}">
                <a16:creationId xmlns:a16="http://schemas.microsoft.com/office/drawing/2014/main" id="{4453171F-CEAC-41E3-897F-6A9068C19B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05" y="4650227"/>
            <a:ext cx="3060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BMHS_logo.JPG">
            <a:extLst>
              <a:ext uri="{FF2B5EF4-FFF2-40B4-BE49-F238E27FC236}">
                <a16:creationId xmlns:a16="http://schemas.microsoft.com/office/drawing/2014/main" id="{4CB9A9F3-83E5-4193-AF2B-22B212D003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328" y="2204878"/>
            <a:ext cx="18224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SBH_Logo.JPG">
            <a:extLst>
              <a:ext uri="{FF2B5EF4-FFF2-40B4-BE49-F238E27FC236}">
                <a16:creationId xmlns:a16="http://schemas.microsoft.com/office/drawing/2014/main" id="{580E52D8-6937-41F9-BCF0-AAC66C3FF7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328" y="3491865"/>
            <a:ext cx="157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NECMHS_logo.JPG">
            <a:extLst>
              <a:ext uri="{FF2B5EF4-FFF2-40B4-BE49-F238E27FC236}">
                <a16:creationId xmlns:a16="http://schemas.microsoft.com/office/drawing/2014/main" id="{98D5A5F1-48E8-46A4-A4E0-2496040DE9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85" y="4650227"/>
            <a:ext cx="2857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760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183F96-3C51-45C5-884E-1579B0D7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ACT for Rural Implementation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49302-6BC1-4AC2-98FF-56C7E3ED7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Workforce and Staffing</a:t>
            </a:r>
          </a:p>
          <a:p>
            <a:pPr marL="457200" lvl="1"/>
            <a:r>
              <a:rPr lang="en-US" dirty="0"/>
              <a:t>Availability of specific clinicians</a:t>
            </a:r>
          </a:p>
          <a:p>
            <a:pPr marL="457200" lvl="1"/>
            <a:r>
              <a:rPr lang="en-US" dirty="0"/>
              <a:t>Level of staffing necessary for small teams</a:t>
            </a:r>
          </a:p>
          <a:p>
            <a:pPr marL="685800" lvl="3"/>
            <a:r>
              <a:rPr lang="en-US" dirty="0"/>
              <a:t>24/7 coverage with small teams</a:t>
            </a:r>
          </a:p>
          <a:p>
            <a:pPr marL="457200" lvl="1"/>
            <a:r>
              <a:rPr lang="en-US" dirty="0"/>
              <a:t>Shared staffing with other programs and agencies</a:t>
            </a:r>
          </a:p>
          <a:p>
            <a:endParaRPr lang="en-US" dirty="0"/>
          </a:p>
        </p:txBody>
      </p:sp>
      <p:sp>
        <p:nvSpPr>
          <p:cNvPr id="5" name="Wave 4">
            <a:extLst>
              <a:ext uri="{FF2B5EF4-FFF2-40B4-BE49-F238E27FC236}">
                <a16:creationId xmlns:a16="http://schemas.microsoft.com/office/drawing/2014/main" id="{C26DD6DC-FE01-4209-8FF1-FF5830DA844A}"/>
              </a:ext>
            </a:extLst>
          </p:cNvPr>
          <p:cNvSpPr/>
          <p:nvPr/>
        </p:nvSpPr>
        <p:spPr>
          <a:xfrm>
            <a:off x="1868239" y="3946353"/>
            <a:ext cx="1776893" cy="682256"/>
          </a:xfrm>
          <a:prstGeom prst="wave">
            <a:avLst/>
          </a:prstGeom>
          <a:solidFill>
            <a:srgbClr val="7AA1CC"/>
          </a:solidFill>
          <a:ln>
            <a:solidFill>
              <a:srgbClr val="7AA1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South Dakota</a:t>
            </a: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F66D4E84-3FE5-437F-9D6E-36012FD1C3D7}"/>
              </a:ext>
            </a:extLst>
          </p:cNvPr>
          <p:cNvSpPr/>
          <p:nvPr/>
        </p:nvSpPr>
        <p:spPr>
          <a:xfrm>
            <a:off x="5933443" y="3961053"/>
            <a:ext cx="1776893" cy="682256"/>
          </a:xfrm>
          <a:prstGeom prst="wave">
            <a:avLst/>
          </a:prstGeom>
          <a:solidFill>
            <a:srgbClr val="7AA1CC"/>
          </a:solidFill>
          <a:ln>
            <a:solidFill>
              <a:srgbClr val="7AA1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Michigan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D917A-60D6-4655-ACD9-8CC579E8E2CD}"/>
              </a:ext>
            </a:extLst>
          </p:cNvPr>
          <p:cNvSpPr txBox="1"/>
          <p:nvPr/>
        </p:nvSpPr>
        <p:spPr>
          <a:xfrm>
            <a:off x="1224114" y="4630104"/>
            <a:ext cx="3092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Fully staffed team important, but difficult. Refer consumers to other resources, such as substance abuse specialists.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2A883D-9A23-4FB2-B210-EB16FF79F903}"/>
              </a:ext>
            </a:extLst>
          </p:cNvPr>
          <p:cNvSpPr txBox="1"/>
          <p:nvPr/>
        </p:nvSpPr>
        <p:spPr>
          <a:xfrm>
            <a:off x="5214503" y="4644804"/>
            <a:ext cx="3092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Teams usually average about </a:t>
            </a:r>
            <a:br>
              <a:rPr lang="en-US" dirty="0"/>
            </a:br>
            <a:r>
              <a:rPr lang="en-US" dirty="0"/>
              <a:t>6-7 staff</a:t>
            </a:r>
          </a:p>
        </p:txBody>
      </p:sp>
    </p:spTree>
    <p:extLst>
      <p:ext uri="{BB962C8B-B14F-4D97-AF65-F5344CB8AC3E}">
        <p14:creationId xmlns:p14="http://schemas.microsoft.com/office/powerpoint/2010/main" val="44630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183F96-3C51-45C5-884E-1579B0D7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ACT for Rural Implementation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49302-6BC1-4AC2-98FF-56C7E3ED7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persons with SMI/SPMI</a:t>
            </a:r>
          </a:p>
          <a:p>
            <a:pPr marL="457200" lvl="1"/>
            <a:r>
              <a:rPr lang="en-US" dirty="0"/>
              <a:t>Size of Teams</a:t>
            </a:r>
          </a:p>
        </p:txBody>
      </p:sp>
      <p:sp>
        <p:nvSpPr>
          <p:cNvPr id="5" name="Wave 4">
            <a:extLst>
              <a:ext uri="{FF2B5EF4-FFF2-40B4-BE49-F238E27FC236}">
                <a16:creationId xmlns:a16="http://schemas.microsoft.com/office/drawing/2014/main" id="{C26DD6DC-FE01-4209-8FF1-FF5830DA844A}"/>
              </a:ext>
            </a:extLst>
          </p:cNvPr>
          <p:cNvSpPr/>
          <p:nvPr/>
        </p:nvSpPr>
        <p:spPr>
          <a:xfrm>
            <a:off x="1868239" y="3403428"/>
            <a:ext cx="1776893" cy="682256"/>
          </a:xfrm>
          <a:prstGeom prst="wave">
            <a:avLst/>
          </a:prstGeom>
          <a:solidFill>
            <a:srgbClr val="7AA1CC"/>
          </a:solidFill>
          <a:ln>
            <a:solidFill>
              <a:srgbClr val="7AA1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South Dakota</a:t>
            </a: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F66D4E84-3FE5-437F-9D6E-36012FD1C3D7}"/>
              </a:ext>
            </a:extLst>
          </p:cNvPr>
          <p:cNvSpPr/>
          <p:nvPr/>
        </p:nvSpPr>
        <p:spPr>
          <a:xfrm>
            <a:off x="5933443" y="3418128"/>
            <a:ext cx="1776893" cy="682256"/>
          </a:xfrm>
          <a:prstGeom prst="wave">
            <a:avLst/>
          </a:prstGeom>
          <a:solidFill>
            <a:srgbClr val="7AA1CC"/>
          </a:solidFill>
          <a:ln>
            <a:solidFill>
              <a:srgbClr val="7AA1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Colorado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D917A-60D6-4655-ACD9-8CC579E8E2CD}"/>
              </a:ext>
            </a:extLst>
          </p:cNvPr>
          <p:cNvSpPr txBox="1"/>
          <p:nvPr/>
        </p:nvSpPr>
        <p:spPr>
          <a:xfrm>
            <a:off x="1205064" y="4087179"/>
            <a:ext cx="3092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 of program is usually around 50 consumers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2A883D-9A23-4FB2-B210-EB16FF79F903}"/>
              </a:ext>
            </a:extLst>
          </p:cNvPr>
          <p:cNvSpPr txBox="1"/>
          <p:nvPr/>
        </p:nvSpPr>
        <p:spPr>
          <a:xfrm>
            <a:off x="5252603" y="4101879"/>
            <a:ext cx="3092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Rural team may only</a:t>
            </a:r>
          </a:p>
          <a:p>
            <a:pPr algn="ctr"/>
            <a:r>
              <a:rPr lang="en-US" dirty="0"/>
              <a:t>have 25 consumers enrolled</a:t>
            </a:r>
          </a:p>
          <a:p>
            <a:pPr algn="ctr"/>
            <a:r>
              <a:rPr lang="en-US" dirty="0"/>
              <a:t>at one time</a:t>
            </a:r>
          </a:p>
        </p:txBody>
      </p:sp>
    </p:spTree>
    <p:extLst>
      <p:ext uri="{BB962C8B-B14F-4D97-AF65-F5344CB8AC3E}">
        <p14:creationId xmlns:p14="http://schemas.microsoft.com/office/powerpoint/2010/main" val="331493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183F96-3C51-45C5-884E-1579B0D7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ACT for Rural Implementation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49302-6BC1-4AC2-98FF-56C7E3ED7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Geography and travel</a:t>
            </a: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F66D4E84-3FE5-437F-9D6E-36012FD1C3D7}"/>
              </a:ext>
            </a:extLst>
          </p:cNvPr>
          <p:cNvSpPr/>
          <p:nvPr/>
        </p:nvSpPr>
        <p:spPr>
          <a:xfrm>
            <a:off x="1360255" y="2951403"/>
            <a:ext cx="1776893" cy="682256"/>
          </a:xfrm>
          <a:prstGeom prst="wave">
            <a:avLst/>
          </a:prstGeom>
          <a:solidFill>
            <a:srgbClr val="7AA1CC"/>
          </a:solidFill>
          <a:ln>
            <a:solidFill>
              <a:srgbClr val="7AA1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Colorado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2A883D-9A23-4FB2-B210-EB16FF79F903}"/>
              </a:ext>
            </a:extLst>
          </p:cNvPr>
          <p:cNvSpPr txBox="1"/>
          <p:nvPr/>
        </p:nvSpPr>
        <p:spPr>
          <a:xfrm>
            <a:off x="641315" y="3635154"/>
            <a:ext cx="3092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Fewer number of contacts, duration is longer</a:t>
            </a:r>
          </a:p>
        </p:txBody>
      </p:sp>
      <p:pic>
        <p:nvPicPr>
          <p:cNvPr id="9" name="Picture 8" descr="A close up of a desert road&#10;&#10;Description generated with very high confidence">
            <a:extLst>
              <a:ext uri="{FF2B5EF4-FFF2-40B4-BE49-F238E27FC236}">
                <a16:creationId xmlns:a16="http://schemas.microsoft.com/office/drawing/2014/main" id="{24313B1A-66BD-463A-9016-E7EFAD137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465" y="2125127"/>
            <a:ext cx="4705535" cy="313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183F96-3C51-45C5-884E-1579B0D7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ACT for Rural Implementation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49302-6BC1-4AC2-98FF-56C7E3ED7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Smaller Resource Pools</a:t>
            </a:r>
          </a:p>
          <a:p>
            <a:pPr marL="457200" lvl="1"/>
            <a:r>
              <a:rPr lang="en-US" dirty="0"/>
              <a:t>Lack of an economy of scale</a:t>
            </a:r>
          </a:p>
          <a:p>
            <a:pPr marL="457200" lvl="1"/>
            <a:r>
              <a:rPr lang="en-US" dirty="0"/>
              <a:t>Benefits of collaborating and sharing resources more visible</a:t>
            </a:r>
          </a:p>
          <a:p>
            <a:pPr marL="457200" lvl="1"/>
            <a:r>
              <a:rPr lang="en-US" dirty="0"/>
              <a:t>Consumers better known to smaller communities</a:t>
            </a: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F66D4E84-3FE5-437F-9D6E-36012FD1C3D7}"/>
              </a:ext>
            </a:extLst>
          </p:cNvPr>
          <p:cNvSpPr/>
          <p:nvPr/>
        </p:nvSpPr>
        <p:spPr>
          <a:xfrm>
            <a:off x="3874855" y="3780078"/>
            <a:ext cx="1776893" cy="682256"/>
          </a:xfrm>
          <a:prstGeom prst="wave">
            <a:avLst/>
          </a:prstGeom>
          <a:solidFill>
            <a:srgbClr val="7AA1CC"/>
          </a:solidFill>
          <a:ln>
            <a:solidFill>
              <a:srgbClr val="7AA1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South Dakota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2A883D-9A23-4FB2-B210-EB16FF79F903}"/>
              </a:ext>
            </a:extLst>
          </p:cNvPr>
          <p:cNvSpPr txBox="1"/>
          <p:nvPr/>
        </p:nvSpPr>
        <p:spPr>
          <a:xfrm>
            <a:off x="3155915" y="4463829"/>
            <a:ext cx="3092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Collaboration with local partners – consumers known to everyone</a:t>
            </a:r>
          </a:p>
        </p:txBody>
      </p:sp>
    </p:spTree>
    <p:extLst>
      <p:ext uri="{BB962C8B-B14F-4D97-AF65-F5344CB8AC3E}">
        <p14:creationId xmlns:p14="http://schemas.microsoft.com/office/powerpoint/2010/main" val="173984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BAD5-FB06-4D28-8486-818BA66D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277846"/>
            <a:ext cx="8135098" cy="884931"/>
          </a:xfrm>
        </p:spPr>
        <p:txBody>
          <a:bodyPr>
            <a:normAutofit/>
          </a:bodyPr>
          <a:lstStyle/>
          <a:p>
            <a:r>
              <a:rPr lang="en-US" dirty="0"/>
              <a:t>Colorado ACT Scale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AA6715-3C67-4189-8F6C-CFAE08A3C662}"/>
              </a:ext>
            </a:extLst>
          </p:cNvPr>
          <p:cNvSpPr txBox="1"/>
          <p:nvPr/>
        </p:nvSpPr>
        <p:spPr>
          <a:xfrm>
            <a:off x="609600" y="1259246"/>
            <a:ext cx="8135098" cy="369332"/>
          </a:xfrm>
          <a:prstGeom prst="rect">
            <a:avLst/>
          </a:prstGeom>
          <a:solidFill>
            <a:srgbClr val="CC4927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Colorado Assertive Community Treatment Fidelity Scale (CO-ACT)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37F1D-1222-4D5C-9726-536DD66EE00C}"/>
              </a:ext>
            </a:extLst>
          </p:cNvPr>
          <p:cNvSpPr txBox="1"/>
          <p:nvPr/>
        </p:nvSpPr>
        <p:spPr>
          <a:xfrm>
            <a:off x="609600" y="1672713"/>
            <a:ext cx="8036459" cy="651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90763">
              <a:lnSpc>
                <a:spcPts val="1100"/>
              </a:lnSpc>
              <a:tabLst>
                <a:tab pos="2495550" algn="ctr"/>
                <a:tab pos="3752850" algn="ctr"/>
                <a:tab pos="5010150" algn="ctr"/>
                <a:tab pos="6210300" algn="ctr"/>
                <a:tab pos="7370763" algn="ctr"/>
              </a:tabLst>
            </a:pPr>
            <a:r>
              <a:rPr lang="en-US" sz="900" b="1" dirty="0">
                <a:solidFill>
                  <a:srgbClr val="CC4927"/>
                </a:solidFill>
              </a:rPr>
              <a:t>CATEGORY:	1	2	3	4	5</a:t>
            </a:r>
          </a:p>
          <a:p>
            <a:pPr defTabSz="2290763">
              <a:lnSpc>
                <a:spcPts val="1100"/>
              </a:lnSpc>
              <a:tabLst>
                <a:tab pos="2495550" algn="ctr"/>
                <a:tab pos="3752850" algn="ctr"/>
                <a:tab pos="5010150" algn="ctr"/>
                <a:tab pos="6210300" algn="ctr"/>
                <a:tab pos="7370763" algn="ctr"/>
              </a:tabLst>
            </a:pPr>
            <a:r>
              <a:rPr lang="en-US" sz="900" b="1" dirty="0">
                <a:solidFill>
                  <a:srgbClr val="CC4927"/>
                </a:solidFill>
              </a:rPr>
              <a:t>How well does the program meet	Does not meet criteria	Most of the criteria are	Some of the criteria are	Meets most of the	Meets and exceeds</a:t>
            </a:r>
            <a:br>
              <a:rPr lang="en-US" sz="900" b="1" dirty="0">
                <a:solidFill>
                  <a:srgbClr val="CC4927"/>
                </a:solidFill>
              </a:rPr>
            </a:br>
            <a:r>
              <a:rPr lang="en-US" sz="900" b="1" dirty="0">
                <a:solidFill>
                  <a:srgbClr val="CC4927"/>
                </a:solidFill>
              </a:rPr>
              <a:t>the criteria for the component?		not met most of the time	met, but it is not	criteria most of the	criteria all the time</a:t>
            </a:r>
            <a:br>
              <a:rPr lang="en-US" sz="900" b="1" dirty="0">
                <a:solidFill>
                  <a:srgbClr val="CC4927"/>
                </a:solidFill>
              </a:rPr>
            </a:br>
            <a:r>
              <a:rPr lang="en-US" sz="900" b="1" dirty="0">
                <a:solidFill>
                  <a:srgbClr val="CC4927"/>
                </a:solidFill>
              </a:rPr>
              <a:t>			consistent	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9CE73D-FC1D-4F04-A190-5BEF95F073E0}"/>
              </a:ext>
            </a:extLst>
          </p:cNvPr>
          <p:cNvSpPr txBox="1"/>
          <p:nvPr/>
        </p:nvSpPr>
        <p:spPr>
          <a:xfrm>
            <a:off x="609600" y="2332912"/>
            <a:ext cx="813509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H1	Team Approach: Small caseload: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r>
              <a:rPr lang="en-US" sz="900" dirty="0"/>
              <a:t>	</a:t>
            </a:r>
            <a:r>
              <a:rPr lang="en-US" sz="900" dirty="0" err="1"/>
              <a:t>Client:staff</a:t>
            </a:r>
            <a:r>
              <a:rPr lang="en-US" sz="900" dirty="0"/>
              <a:t> ratio should be no	35-40 clients/clinician	25-35	15-25	11-15	10 clients/clinician or</a:t>
            </a:r>
            <a:br>
              <a:rPr lang="en-US" sz="900" dirty="0"/>
            </a:br>
            <a:r>
              <a:rPr lang="en-US" sz="900" dirty="0"/>
              <a:t>	greater than 12:1, and ideally	or more				fewer</a:t>
            </a:r>
            <a:br>
              <a:rPr lang="en-US" sz="900" dirty="0"/>
            </a:br>
            <a:r>
              <a:rPr lang="en-US" sz="900" dirty="0"/>
              <a:t>	10:1 or less	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endParaRPr lang="en-US" sz="900" dirty="0">
              <a:solidFill>
                <a:srgbClr val="CC4927"/>
              </a:solidFill>
            </a:endParaRP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H1-CO Team Approach: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r>
              <a:rPr lang="en-US" sz="900" dirty="0"/>
              <a:t>	Team size of at least 3 FTE	Has not been above the	Has had 3 FTE for less	Is below 3 FTE require-	Has dropped below 	Always has at least 3 </a:t>
            </a:r>
            <a:br>
              <a:rPr lang="en-US" sz="900" dirty="0"/>
            </a:br>
            <a:r>
              <a:rPr lang="en-US" sz="900" dirty="0"/>
              <a:t>	members	3 FTE requirement 	less than 6 months but	</a:t>
            </a:r>
            <a:r>
              <a:rPr lang="en-US" sz="900" dirty="0" err="1"/>
              <a:t>ment</a:t>
            </a:r>
            <a:r>
              <a:rPr lang="en-US" sz="900" dirty="0"/>
              <a:t> for more than a	the 3 FTE requirement	FTE team members,</a:t>
            </a:r>
            <a:br>
              <a:rPr lang="en-US" sz="900" dirty="0"/>
            </a:br>
            <a:r>
              <a:rPr lang="en-US" sz="900" dirty="0"/>
              <a:t>		during the FY	more than 2 months	month	less than 2 weeks 	even during employee</a:t>
            </a:r>
            <a:br>
              <a:rPr lang="en-US" sz="900" dirty="0"/>
            </a:br>
            <a:r>
              <a:rPr lang="en-US" sz="900" dirty="0"/>
              <a:t>					during FY	transitions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endParaRPr lang="en-US" sz="900" dirty="0">
              <a:solidFill>
                <a:srgbClr val="CC4927"/>
              </a:solidFill>
            </a:endParaRP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H2-CO Team approach: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r>
              <a:rPr lang="en-US" sz="900" dirty="0"/>
              <a:t>	Shared case loads for both treat-	Few than 10% of clients	10-36%	37-63%	64-89%	90% or more clients</a:t>
            </a:r>
            <a:br>
              <a:rPr lang="en-US" sz="900" dirty="0"/>
            </a:br>
            <a:r>
              <a:rPr lang="en-US" sz="900" dirty="0"/>
              <a:t>	</a:t>
            </a:r>
            <a:r>
              <a:rPr lang="en-US" sz="900" dirty="0" err="1"/>
              <a:t>ment</a:t>
            </a:r>
            <a:r>
              <a:rPr lang="en-US" sz="900" dirty="0"/>
              <a:t> planning and treatment	with multiple staff face-				have routine face-to-</a:t>
            </a:r>
            <a:br>
              <a:rPr lang="en-US" sz="900" dirty="0"/>
            </a:br>
            <a:r>
              <a:rPr lang="en-US" sz="900" dirty="0"/>
              <a:t>	provision – provider group 	to-face contacts in				face contact with more</a:t>
            </a:r>
            <a:br>
              <a:rPr lang="en-US" sz="900" dirty="0"/>
            </a:br>
            <a:r>
              <a:rPr lang="en-US" sz="900" dirty="0"/>
              <a:t>	functions as team rather than as	reporting quarterly				than 1 staff during a</a:t>
            </a:r>
            <a:br>
              <a:rPr lang="en-US" sz="900" dirty="0"/>
            </a:br>
            <a:r>
              <a:rPr lang="en-US" sz="900" dirty="0"/>
              <a:t>	individual practitioners: clinicians	period				quarter</a:t>
            </a:r>
            <a:br>
              <a:rPr lang="en-US" sz="900" dirty="0"/>
            </a:br>
            <a:r>
              <a:rPr lang="en-US" sz="900" dirty="0"/>
              <a:t>	know and work with all clients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endParaRPr lang="en-US" sz="900" dirty="0"/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H3 Team Approach: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797675" algn="l"/>
              </a:tabLst>
            </a:pPr>
            <a:r>
              <a:rPr lang="en-US" sz="900" dirty="0"/>
              <a:t>	Daily team meetings attended by	Program service planning	At least twice/month but	At least once/week but	At least twice/week 	Program meets at least</a:t>
            </a:r>
            <a:br>
              <a:rPr lang="en-US" sz="900" dirty="0"/>
            </a:br>
            <a:r>
              <a:rPr lang="en-US" sz="900" dirty="0"/>
              <a:t>	all members	for each client usually	less often than once/	less often than twice/	but less often than 4 	4 days/week and 							reviews each client each 						time, even if only briefly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endParaRPr lang="en-US" sz="900" dirty="0"/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endParaRPr lang="en-US" sz="9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B4A7D7-E5B5-4975-BD52-06A42A5E558C}"/>
              </a:ext>
            </a:extLst>
          </p:cNvPr>
          <p:cNvCxnSpPr/>
          <p:nvPr/>
        </p:nvCxnSpPr>
        <p:spPr>
          <a:xfrm>
            <a:off x="609600" y="2329519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6648C9-31BD-432A-99F7-AB79E3B7FB76}"/>
              </a:ext>
            </a:extLst>
          </p:cNvPr>
          <p:cNvCxnSpPr/>
          <p:nvPr/>
        </p:nvCxnSpPr>
        <p:spPr>
          <a:xfrm>
            <a:off x="609600" y="3818803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7D1AAD-2C33-4A60-9184-FD91787B6792}"/>
              </a:ext>
            </a:extLst>
          </p:cNvPr>
          <p:cNvCxnSpPr/>
          <p:nvPr/>
        </p:nvCxnSpPr>
        <p:spPr>
          <a:xfrm>
            <a:off x="609600" y="2995823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5806515-F92E-4854-8EB1-9BB435F45698}"/>
              </a:ext>
            </a:extLst>
          </p:cNvPr>
          <p:cNvSpPr txBox="1"/>
          <p:nvPr/>
        </p:nvSpPr>
        <p:spPr>
          <a:xfrm>
            <a:off x="8188101" y="5704366"/>
            <a:ext cx="660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continued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366388-D3D7-4D65-B734-121D9859F741}"/>
              </a:ext>
            </a:extLst>
          </p:cNvPr>
          <p:cNvSpPr/>
          <p:nvPr/>
        </p:nvSpPr>
        <p:spPr>
          <a:xfrm>
            <a:off x="609600" y="1672335"/>
            <a:ext cx="8135098" cy="4018875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6D601A5-58B6-4086-B659-3E368683F660}"/>
              </a:ext>
            </a:extLst>
          </p:cNvPr>
          <p:cNvCxnSpPr/>
          <p:nvPr/>
        </p:nvCxnSpPr>
        <p:spPr>
          <a:xfrm>
            <a:off x="602980" y="4925365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194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BAD5-FB06-4D28-8486-818BA66D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277846"/>
            <a:ext cx="8135098" cy="884931"/>
          </a:xfrm>
        </p:spPr>
        <p:txBody>
          <a:bodyPr>
            <a:normAutofit/>
          </a:bodyPr>
          <a:lstStyle/>
          <a:p>
            <a:r>
              <a:rPr lang="en-US" dirty="0"/>
              <a:t>Colorado ACT Scale, cont.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AA6715-3C67-4189-8F6C-CFAE08A3C662}"/>
              </a:ext>
            </a:extLst>
          </p:cNvPr>
          <p:cNvSpPr txBox="1"/>
          <p:nvPr/>
        </p:nvSpPr>
        <p:spPr>
          <a:xfrm>
            <a:off x="609600" y="1259246"/>
            <a:ext cx="8135098" cy="369332"/>
          </a:xfrm>
          <a:prstGeom prst="rect">
            <a:avLst/>
          </a:prstGeom>
          <a:solidFill>
            <a:srgbClr val="CC4927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Colorado Assertive Community Treatment Fidelity Scale (CO-ACT)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37F1D-1222-4D5C-9726-536DD66EE00C}"/>
              </a:ext>
            </a:extLst>
          </p:cNvPr>
          <p:cNvSpPr txBox="1"/>
          <p:nvPr/>
        </p:nvSpPr>
        <p:spPr>
          <a:xfrm>
            <a:off x="609600" y="1672713"/>
            <a:ext cx="8036459" cy="651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90763">
              <a:lnSpc>
                <a:spcPts val="1100"/>
              </a:lnSpc>
              <a:tabLst>
                <a:tab pos="2495550" algn="ctr"/>
                <a:tab pos="3752850" algn="ctr"/>
                <a:tab pos="5010150" algn="ctr"/>
                <a:tab pos="6210300" algn="ctr"/>
                <a:tab pos="7370763" algn="ctr"/>
              </a:tabLst>
            </a:pPr>
            <a:r>
              <a:rPr lang="en-US" sz="900" b="1" dirty="0">
                <a:solidFill>
                  <a:srgbClr val="CC4927"/>
                </a:solidFill>
              </a:rPr>
              <a:t>CATEGORY:	1	2	3	4	5</a:t>
            </a:r>
          </a:p>
          <a:p>
            <a:pPr defTabSz="2290763">
              <a:lnSpc>
                <a:spcPts val="1100"/>
              </a:lnSpc>
              <a:tabLst>
                <a:tab pos="2495550" algn="ctr"/>
                <a:tab pos="3752850" algn="ctr"/>
                <a:tab pos="5010150" algn="ctr"/>
                <a:tab pos="6210300" algn="ctr"/>
                <a:tab pos="7370763" algn="ctr"/>
              </a:tabLst>
            </a:pPr>
            <a:r>
              <a:rPr lang="en-US" sz="900" b="1" dirty="0">
                <a:solidFill>
                  <a:srgbClr val="CC4927"/>
                </a:solidFill>
              </a:rPr>
              <a:t>How well does the program meet	Does not meet criteria	Most of the criteria are	Some of the criteria are	Meets most of the	Meets and exceeds</a:t>
            </a:r>
            <a:br>
              <a:rPr lang="en-US" sz="900" b="1" dirty="0">
                <a:solidFill>
                  <a:srgbClr val="CC4927"/>
                </a:solidFill>
              </a:rPr>
            </a:br>
            <a:r>
              <a:rPr lang="en-US" sz="900" b="1" dirty="0">
                <a:solidFill>
                  <a:srgbClr val="CC4927"/>
                </a:solidFill>
              </a:rPr>
              <a:t>the criteria for the component?		not met most of the time	met, but it is not	criteria most of the	criteria all the time</a:t>
            </a:r>
            <a:br>
              <a:rPr lang="en-US" sz="900" b="1" dirty="0">
                <a:solidFill>
                  <a:srgbClr val="CC4927"/>
                </a:solidFill>
              </a:rPr>
            </a:br>
            <a:r>
              <a:rPr lang="en-US" sz="900" b="1" dirty="0">
                <a:solidFill>
                  <a:srgbClr val="CC4927"/>
                </a:solidFill>
              </a:rPr>
              <a:t>			consistent	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9CE73D-FC1D-4F04-A190-5BEF95F073E0}"/>
              </a:ext>
            </a:extLst>
          </p:cNvPr>
          <p:cNvSpPr txBox="1"/>
          <p:nvPr/>
        </p:nvSpPr>
        <p:spPr>
          <a:xfrm>
            <a:off x="609600" y="2332912"/>
            <a:ext cx="821634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H4	Practicing Team Leader: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ACT team has a designated team	Supervisor provides no	Supervisor provides	Supervisor provides	Supervisor normally	Supervisor provides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leader/coordinator who provides	services	services on rare	services routinely as	provides services 	services at least 50% of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direct services and whose 		occasions	backup, or less than 25%	between 25-50% of	the time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responsibilities are limited to the			of the time	the time	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ACT team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endParaRPr lang="en-US" sz="900" dirty="0">
              <a:solidFill>
                <a:srgbClr val="CC4927"/>
              </a:solidFill>
            </a:endParaRP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H6-10-CO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The ACT team is multi-disciplinary	Team is strictly com-		Team has 1.5 FTE mental		Team has one FTE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(e.g., mental health counselors,	</a:t>
            </a:r>
            <a:r>
              <a:rPr lang="en-US" sz="900" dirty="0" err="1"/>
              <a:t>prised</a:t>
            </a:r>
            <a:r>
              <a:rPr lang="en-US" sz="900" dirty="0"/>
              <a:t> of mental health		health and 0.5 CAC or Voc.		mental health clinician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social workers, vocational </a:t>
            </a:r>
            <a:r>
              <a:rPr lang="en-US" sz="900" dirty="0" err="1"/>
              <a:t>counse</a:t>
            </a:r>
            <a:r>
              <a:rPr lang="en-US" sz="900" dirty="0"/>
              <a:t>-	professionals				and either one FTE CAC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</a:t>
            </a:r>
            <a:r>
              <a:rPr lang="en-US" sz="900" dirty="0" err="1"/>
              <a:t>lors</a:t>
            </a:r>
            <a:r>
              <a:rPr lang="en-US" sz="900" dirty="0"/>
              <a:t>, substance abuse counselors,					or vocational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housing specialist, payee specialist 					counselor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endParaRPr lang="en-US" sz="900" dirty="0">
              <a:solidFill>
                <a:srgbClr val="CC4927"/>
              </a:solidFill>
            </a:endParaRP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H7 	Psychiatrist is on Staff: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	No direct psychiatrist	Less than 0.15 FTE	0.20 FTE per 40 clients	0.20 FTE per 40 clients	0.25 FTE per 40 clients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	responsible to the team	psychiatrist available to	or 0.15 FTE per 25 clients:	or 0.15 FTE per 25	or 0.2 FTE per 25 clients: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		staff	available to staff bi-	clients: available to	available to staff weekly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			weekly	staff weekly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endParaRPr lang="en-US" sz="900" dirty="0"/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H8 	Registered Nurse is on Staff: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(Preferably full-time)	Program for 40 clients	0.1-0.4 FTE per 40 clients	0.4-0.7 FTE per 40 clients	0.7-0.9 FTE per 40 	1 FTE RN for 40 clients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	has less than 0.1 FTE			clients who attends	who attends all staff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r>
              <a:rPr lang="en-US" sz="900" dirty="0"/>
              <a:t>		regular nurse			half of staff meetings	meetings 	</a:t>
            </a:r>
          </a:p>
          <a:p>
            <a:pPr>
              <a:tabLst>
                <a:tab pos="173038" algn="l"/>
                <a:tab pos="1884363" algn="l"/>
                <a:tab pos="3140075" algn="l"/>
                <a:tab pos="4397375" algn="l"/>
                <a:tab pos="5661025" algn="l"/>
                <a:tab pos="6862763" algn="l"/>
              </a:tabLst>
            </a:pPr>
            <a:endParaRPr lang="en-US" sz="9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B4A7D7-E5B5-4975-BD52-06A42A5E558C}"/>
              </a:ext>
            </a:extLst>
          </p:cNvPr>
          <p:cNvCxnSpPr/>
          <p:nvPr/>
        </p:nvCxnSpPr>
        <p:spPr>
          <a:xfrm>
            <a:off x="609600" y="2329519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6648C9-31BD-432A-99F7-AB79E3B7FB76}"/>
              </a:ext>
            </a:extLst>
          </p:cNvPr>
          <p:cNvCxnSpPr/>
          <p:nvPr/>
        </p:nvCxnSpPr>
        <p:spPr>
          <a:xfrm>
            <a:off x="609600" y="4232278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7D1AAD-2C33-4A60-9184-FD91787B6792}"/>
              </a:ext>
            </a:extLst>
          </p:cNvPr>
          <p:cNvCxnSpPr/>
          <p:nvPr/>
        </p:nvCxnSpPr>
        <p:spPr>
          <a:xfrm>
            <a:off x="609600" y="3258214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5366388-D3D7-4D65-B734-121D9859F741}"/>
              </a:ext>
            </a:extLst>
          </p:cNvPr>
          <p:cNvSpPr/>
          <p:nvPr/>
        </p:nvSpPr>
        <p:spPr>
          <a:xfrm>
            <a:off x="609600" y="1672335"/>
            <a:ext cx="8135098" cy="4060554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6D601A5-58B6-4086-B659-3E368683F660}"/>
              </a:ext>
            </a:extLst>
          </p:cNvPr>
          <p:cNvCxnSpPr/>
          <p:nvPr/>
        </p:nvCxnSpPr>
        <p:spPr>
          <a:xfrm>
            <a:off x="602980" y="5060541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88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8D8B-FFCB-4FE8-8B2E-DAB4F2EA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Assertive Community Treatment (ACT)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6F789-8792-4F22-90C2-E6B3E3431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Community-based program for adults with serious (and persistent) mental illness</a:t>
            </a:r>
          </a:p>
          <a:p>
            <a:r>
              <a:rPr lang="en-US" sz="2800" dirty="0"/>
              <a:t>Focus on independent living, employment and community tenure with assertive outreach</a:t>
            </a:r>
          </a:p>
          <a:p>
            <a:r>
              <a:rPr lang="en-US" sz="2800" dirty="0"/>
              <a:t>“Team” staff approach</a:t>
            </a:r>
          </a:p>
          <a:p>
            <a:r>
              <a:rPr lang="en-US" sz="2800" dirty="0"/>
              <a:t>Designated as an EBP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7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BAD5-FB06-4D28-8486-818BA66D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297123"/>
            <a:ext cx="8135098" cy="884931"/>
          </a:xfrm>
        </p:spPr>
        <p:txBody>
          <a:bodyPr>
            <a:normAutofit/>
          </a:bodyPr>
          <a:lstStyle/>
          <a:p>
            <a:r>
              <a:rPr lang="en-US" dirty="0"/>
              <a:t>SD IMPACT Quality Assurance Scale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AA6715-3C67-4189-8F6C-CFAE08A3C662}"/>
              </a:ext>
            </a:extLst>
          </p:cNvPr>
          <p:cNvSpPr txBox="1"/>
          <p:nvPr/>
        </p:nvSpPr>
        <p:spPr>
          <a:xfrm>
            <a:off x="609600" y="1256200"/>
            <a:ext cx="8135098" cy="369332"/>
          </a:xfrm>
          <a:prstGeom prst="rect">
            <a:avLst/>
          </a:prstGeom>
          <a:solidFill>
            <a:srgbClr val="CC4927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SD IMPACT Quality Assurance Scale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3748E-9CCC-49D6-80F0-ED363B9F5E1C}"/>
              </a:ext>
            </a:extLst>
          </p:cNvPr>
          <p:cNvSpPr txBox="1"/>
          <p:nvPr/>
        </p:nvSpPr>
        <p:spPr>
          <a:xfrm>
            <a:off x="609600" y="1669289"/>
            <a:ext cx="8036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Human resources: structure and composition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37F1D-1222-4D5C-9726-536DD66EE00C}"/>
              </a:ext>
            </a:extLst>
          </p:cNvPr>
          <p:cNvSpPr txBox="1"/>
          <p:nvPr/>
        </p:nvSpPr>
        <p:spPr>
          <a:xfrm>
            <a:off x="609600" y="2015796"/>
            <a:ext cx="803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90763">
              <a:lnSpc>
                <a:spcPts val="1200"/>
              </a:lnSpc>
              <a:tabLst>
                <a:tab pos="18288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Criterion	Ratings/Anchors</a:t>
            </a:r>
          </a:p>
          <a:p>
            <a:pPr marL="1828800" indent="-1828800" defTabSz="1771650">
              <a:spcBef>
                <a:spcPts val="600"/>
              </a:spcBef>
              <a:tabLst>
                <a:tab pos="3089275" algn="l"/>
                <a:tab pos="4340225" algn="l"/>
                <a:tab pos="5602288" algn="l"/>
                <a:tab pos="6746875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	1	2	3	4	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9AC29-5627-4F56-89F4-3A9E827181EB}"/>
              </a:ext>
            </a:extLst>
          </p:cNvPr>
          <p:cNvCxnSpPr>
            <a:cxnSpLocks/>
          </p:cNvCxnSpPr>
          <p:nvPr/>
        </p:nvCxnSpPr>
        <p:spPr>
          <a:xfrm>
            <a:off x="2552700" y="2246800"/>
            <a:ext cx="6191998" cy="0"/>
          </a:xfrm>
          <a:prstGeom prst="line">
            <a:avLst/>
          </a:prstGeom>
          <a:ln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9CE73D-FC1D-4F04-A190-5BEF95F073E0}"/>
              </a:ext>
            </a:extLst>
          </p:cNvPr>
          <p:cNvSpPr txBox="1"/>
          <p:nvPr/>
        </p:nvSpPr>
        <p:spPr>
          <a:xfrm>
            <a:off x="609600" y="2480943"/>
            <a:ext cx="8135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H1	Small caseload: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Consumer/provider ration = 10:1	50 consumers/team	35-49	21-34	11-20	10 consumers/team</a:t>
            </a:r>
            <a:br>
              <a:rPr lang="en-US" sz="900" dirty="0"/>
            </a:br>
            <a:r>
              <a:rPr lang="en-US" sz="900" dirty="0"/>
              <a:t>		members or more				member or fewer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endParaRPr lang="en-US" sz="900" dirty="0"/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H2	Team approach: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Provider group functions as team	Less than 10% consumers	10-36%	37-63%	64-89%	90% or more consumers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rather than as individual ACT 	with multiple team face-				have face-to-face contact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team members: ACT team 	to-face contacts in				with &gt;1 staff member in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members know and work with	reporting 2-week period				2 weeks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all consumers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endParaRPr lang="en-US" sz="900" dirty="0"/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H3	Program meeting: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Meets often to plan and review	Service-planning for each	At least 2x/month but	At least 1x/week but	At least 2x/week but	Meets at least 4 days/</a:t>
            </a:r>
            <a:br>
              <a:rPr lang="en-US" sz="900" dirty="0"/>
            </a:br>
            <a:r>
              <a:rPr lang="en-US" sz="900" dirty="0"/>
              <a:t>	services for each consumer	consumer usually 1x/	less often than 1x/week	less than 2x/week	less than 4x/week	week and reviews each 		month or less				consumer each time, 							even if only briefly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endParaRPr lang="en-US" sz="900" dirty="0"/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H4	Practicing ACT leader: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Supervisor of Frontline ACT team	Supervisor provides no	Supervisor provides	Supervisor provides	Supervisor normally	Supervisor provides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provides direct services	services	services on rare occasions	services routinely as	provides services 	services at least 50% time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		as backup	backup or less than 25%	between 25% and 50%	</a:t>
            </a:r>
          </a:p>
          <a:p>
            <a:pPr>
              <a:tabLst>
                <a:tab pos="173038" algn="l"/>
                <a:tab pos="1847850" algn="l"/>
                <a:tab pos="3111500" algn="l"/>
                <a:tab pos="4368800" algn="l"/>
                <a:tab pos="5632450" algn="l"/>
                <a:tab pos="6743700" algn="l"/>
              </a:tabLst>
            </a:pPr>
            <a:r>
              <a:rPr lang="en-US" sz="900" dirty="0"/>
              <a:t>				of the time	time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B4A7D7-E5B5-4975-BD52-06A42A5E558C}"/>
              </a:ext>
            </a:extLst>
          </p:cNvPr>
          <p:cNvCxnSpPr/>
          <p:nvPr/>
        </p:nvCxnSpPr>
        <p:spPr>
          <a:xfrm>
            <a:off x="609600" y="2477461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B8172D-3E0F-4C31-9C90-DC16676DC199}"/>
              </a:ext>
            </a:extLst>
          </p:cNvPr>
          <p:cNvCxnSpPr/>
          <p:nvPr/>
        </p:nvCxnSpPr>
        <p:spPr>
          <a:xfrm>
            <a:off x="607991" y="3005247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6648C9-31BD-432A-99F7-AB79E3B7FB76}"/>
              </a:ext>
            </a:extLst>
          </p:cNvPr>
          <p:cNvCxnSpPr/>
          <p:nvPr/>
        </p:nvCxnSpPr>
        <p:spPr>
          <a:xfrm>
            <a:off x="606391" y="3956550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7D1AAD-2C33-4A60-9184-FD91787B6792}"/>
              </a:ext>
            </a:extLst>
          </p:cNvPr>
          <p:cNvCxnSpPr/>
          <p:nvPr/>
        </p:nvCxnSpPr>
        <p:spPr>
          <a:xfrm>
            <a:off x="604791" y="4781321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5806515-F92E-4854-8EB1-9BB435F45698}"/>
              </a:ext>
            </a:extLst>
          </p:cNvPr>
          <p:cNvSpPr txBox="1"/>
          <p:nvPr/>
        </p:nvSpPr>
        <p:spPr>
          <a:xfrm>
            <a:off x="8204021" y="5627293"/>
            <a:ext cx="660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continued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366388-D3D7-4D65-B734-121D9859F741}"/>
              </a:ext>
            </a:extLst>
          </p:cNvPr>
          <p:cNvSpPr/>
          <p:nvPr/>
        </p:nvSpPr>
        <p:spPr>
          <a:xfrm>
            <a:off x="609600" y="1669289"/>
            <a:ext cx="8135098" cy="3950969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31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BAD5-FB06-4D28-8486-818BA66D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554298"/>
            <a:ext cx="8135098" cy="884931"/>
          </a:xfrm>
        </p:spPr>
        <p:txBody>
          <a:bodyPr>
            <a:normAutofit fontScale="90000"/>
          </a:bodyPr>
          <a:lstStyle/>
          <a:p>
            <a:r>
              <a:rPr lang="en-US" dirty="0"/>
              <a:t>SD IMPACT Quality Assurance Scale, cont.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AA6715-3C67-4189-8F6C-CFAE08A3C662}"/>
              </a:ext>
            </a:extLst>
          </p:cNvPr>
          <p:cNvSpPr txBox="1"/>
          <p:nvPr/>
        </p:nvSpPr>
        <p:spPr>
          <a:xfrm>
            <a:off x="609600" y="1646725"/>
            <a:ext cx="8135098" cy="369332"/>
          </a:xfrm>
          <a:prstGeom prst="rect">
            <a:avLst/>
          </a:prstGeom>
          <a:solidFill>
            <a:srgbClr val="CC4927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SD IMPACT Quality Assurance Scale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3748E-9CCC-49D6-80F0-ED363B9F5E1C}"/>
              </a:ext>
            </a:extLst>
          </p:cNvPr>
          <p:cNvSpPr txBox="1"/>
          <p:nvPr/>
        </p:nvSpPr>
        <p:spPr>
          <a:xfrm>
            <a:off x="609600" y="2059814"/>
            <a:ext cx="8036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Human resources: structure and composition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37F1D-1222-4D5C-9726-536DD66EE00C}"/>
              </a:ext>
            </a:extLst>
          </p:cNvPr>
          <p:cNvSpPr txBox="1"/>
          <p:nvPr/>
        </p:nvSpPr>
        <p:spPr>
          <a:xfrm>
            <a:off x="609600" y="2406321"/>
            <a:ext cx="803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90763">
              <a:lnSpc>
                <a:spcPts val="1200"/>
              </a:lnSpc>
              <a:tabLst>
                <a:tab pos="1828800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Criterion	Ratings/Anchors</a:t>
            </a:r>
          </a:p>
          <a:p>
            <a:pPr marL="1828800" indent="-1828800" defTabSz="1771650">
              <a:spcBef>
                <a:spcPts val="600"/>
              </a:spcBef>
              <a:tabLst>
                <a:tab pos="3089275" algn="l"/>
                <a:tab pos="4340225" algn="l"/>
                <a:tab pos="5602288" algn="l"/>
                <a:tab pos="6746875" algn="l"/>
              </a:tabLst>
            </a:pPr>
            <a:r>
              <a:rPr lang="en-US" sz="900" b="1" dirty="0">
                <a:solidFill>
                  <a:srgbClr val="CC4927"/>
                </a:solidFill>
              </a:rPr>
              <a:t>	1	2	3	4	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9AC29-5627-4F56-89F4-3A9E827181EB}"/>
              </a:ext>
            </a:extLst>
          </p:cNvPr>
          <p:cNvCxnSpPr>
            <a:cxnSpLocks/>
          </p:cNvCxnSpPr>
          <p:nvPr/>
        </p:nvCxnSpPr>
        <p:spPr>
          <a:xfrm>
            <a:off x="2552700" y="2637325"/>
            <a:ext cx="6191998" cy="0"/>
          </a:xfrm>
          <a:prstGeom prst="line">
            <a:avLst/>
          </a:prstGeom>
          <a:ln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9CE73D-FC1D-4F04-A190-5BEF95F073E0}"/>
              </a:ext>
            </a:extLst>
          </p:cNvPr>
          <p:cNvSpPr txBox="1"/>
          <p:nvPr/>
        </p:nvSpPr>
        <p:spPr>
          <a:xfrm>
            <a:off x="609600" y="2871468"/>
            <a:ext cx="813509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H5	Continuity of staffing: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Keeps same staffing over time	Greater than 80% turn-	60-80% turnover in 2 	40-59% turnover in 2	20-39% turnover in 2	Less than 20% turnover		over in 2 years	years	years	years	in 2 years	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endParaRPr lang="en-US" sz="900" dirty="0"/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H6	Staff capacity: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Operates at full staffing	Operated at less than 	50-64%	65-79%	80-94%	Operated at 95% or 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	50% staffing in past 12				more of full staffing in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	months				past 12 months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>
                <a:solidFill>
                  <a:srgbClr val="CC4927"/>
                </a:solidFill>
              </a:rPr>
              <a:t>H8	Nurse on team: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At least 2 full-time nurses 	Less than .20 FTE regular	.20-.79 FTE for 100	.80-1.39 FTE for 100	1.40-1.99 FTE for 100	2 full-time nurses or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assigned for a 100-consumer	nurse for 100 consumers	consumers	consumers	consumers	more are members for</a:t>
            </a:r>
          </a:p>
          <a:p>
            <a:pPr>
              <a:tabLst>
                <a:tab pos="173038" algn="l"/>
                <a:tab pos="1866900" algn="l"/>
                <a:tab pos="3124200" algn="l"/>
                <a:tab pos="4381500" algn="l"/>
                <a:tab pos="5632450" algn="l"/>
                <a:tab pos="6775450" algn="l"/>
              </a:tabLst>
            </a:pPr>
            <a:r>
              <a:rPr lang="en-US" sz="900" dirty="0"/>
              <a:t>	program					100-consumer program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B4A7D7-E5B5-4975-BD52-06A42A5E558C}"/>
              </a:ext>
            </a:extLst>
          </p:cNvPr>
          <p:cNvCxnSpPr/>
          <p:nvPr/>
        </p:nvCxnSpPr>
        <p:spPr>
          <a:xfrm>
            <a:off x="609600" y="2867986"/>
            <a:ext cx="8135098" cy="0"/>
          </a:xfrm>
          <a:prstGeom prst="line">
            <a:avLst/>
          </a:prstGeom>
          <a:ln w="19050">
            <a:solidFill>
              <a:srgbClr val="CC4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B8172D-3E0F-4C31-9C90-DC16676DC199}"/>
              </a:ext>
            </a:extLst>
          </p:cNvPr>
          <p:cNvCxnSpPr/>
          <p:nvPr/>
        </p:nvCxnSpPr>
        <p:spPr>
          <a:xfrm>
            <a:off x="607991" y="3395772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6648C9-31BD-432A-99F7-AB79E3B7FB76}"/>
              </a:ext>
            </a:extLst>
          </p:cNvPr>
          <p:cNvCxnSpPr/>
          <p:nvPr/>
        </p:nvCxnSpPr>
        <p:spPr>
          <a:xfrm>
            <a:off x="606391" y="4080942"/>
            <a:ext cx="8135098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5366388-D3D7-4D65-B734-121D9859F741}"/>
              </a:ext>
            </a:extLst>
          </p:cNvPr>
          <p:cNvSpPr/>
          <p:nvPr/>
        </p:nvSpPr>
        <p:spPr>
          <a:xfrm>
            <a:off x="609600" y="2059815"/>
            <a:ext cx="8135098" cy="2704478"/>
          </a:xfrm>
          <a:prstGeom prst="rect">
            <a:avLst/>
          </a:prstGeom>
          <a:noFill/>
          <a:ln w="19050">
            <a:solidFill>
              <a:srgbClr val="CC4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D49620-68BB-4F1E-B881-907F4B4B6C07}"/>
              </a:ext>
            </a:extLst>
          </p:cNvPr>
          <p:cNvSpPr/>
          <p:nvPr/>
        </p:nvSpPr>
        <p:spPr>
          <a:xfrm>
            <a:off x="1106207" y="2868952"/>
            <a:ext cx="70123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CC4927"/>
                </a:solidFill>
              </a:rPr>
              <a:t>Critical Components of ACT</a:t>
            </a:r>
          </a:p>
        </p:txBody>
      </p:sp>
    </p:spTree>
    <p:extLst>
      <p:ext uri="{BB962C8B-B14F-4D97-AF65-F5344CB8AC3E}">
        <p14:creationId xmlns:p14="http://schemas.microsoft.com/office/powerpoint/2010/main" val="2624182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590A-BC49-473C-A7BE-23497D04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Components of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F9182-6EE6-4751-BA79-EFE8E7AFA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1" y="1752601"/>
            <a:ext cx="8135098" cy="2486024"/>
          </a:xfrm>
        </p:spPr>
        <p:txBody>
          <a:bodyPr>
            <a:normAutofit/>
          </a:bodyPr>
          <a:lstStyle/>
          <a:p>
            <a:r>
              <a:rPr lang="en-US" sz="2800" dirty="0"/>
              <a:t>South Dakota perspective</a:t>
            </a:r>
          </a:p>
          <a:p>
            <a:pPr marL="457200" lvl="1"/>
            <a:r>
              <a:rPr lang="en-US" sz="2400" dirty="0"/>
              <a:t>Team approach</a:t>
            </a:r>
          </a:p>
          <a:p>
            <a:pPr marL="457200" lvl="1"/>
            <a:r>
              <a:rPr lang="en-US" sz="2400" dirty="0"/>
              <a:t>Communication</a:t>
            </a:r>
          </a:p>
          <a:p>
            <a:pPr marL="457200" lvl="1"/>
            <a:r>
              <a:rPr lang="en-US" sz="2400" dirty="0"/>
              <a:t>Community-based services</a:t>
            </a:r>
          </a:p>
          <a:p>
            <a:pPr marL="457200" lvl="1"/>
            <a:r>
              <a:rPr lang="en-US" sz="2400" dirty="0"/>
              <a:t>Assertive consumer engagement</a:t>
            </a:r>
          </a:p>
          <a:p>
            <a:pPr marL="457200" lvl="1"/>
            <a:r>
              <a:rPr lang="en-US" sz="2400" dirty="0"/>
              <a:t>Tailored individual treatment</a:t>
            </a:r>
          </a:p>
          <a:p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18928F-9F66-4B09-8760-5B3261018945}"/>
              </a:ext>
            </a:extLst>
          </p:cNvPr>
          <p:cNvSpPr/>
          <p:nvPr/>
        </p:nvSpPr>
        <p:spPr>
          <a:xfrm>
            <a:off x="5392111" y="3752924"/>
            <a:ext cx="31741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/>
              <a:t>SD plans to continue its IMPACT program and to evaluate programs using the modified SD-specific quality improvement scale. </a:t>
            </a:r>
            <a:endParaRPr lang="en-US" sz="2000" dirty="0"/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24010C52-7BDF-4FEC-A4E4-865094BEA518}"/>
              </a:ext>
            </a:extLst>
          </p:cNvPr>
          <p:cNvSpPr/>
          <p:nvPr/>
        </p:nvSpPr>
        <p:spPr>
          <a:xfrm>
            <a:off x="6031858" y="3087872"/>
            <a:ext cx="1776893" cy="682256"/>
          </a:xfrm>
          <a:prstGeom prst="wave">
            <a:avLst/>
          </a:prstGeom>
          <a:solidFill>
            <a:srgbClr val="7AA1CC"/>
          </a:solidFill>
          <a:ln>
            <a:solidFill>
              <a:srgbClr val="7AA1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South Dakota</a:t>
            </a:r>
          </a:p>
        </p:txBody>
      </p:sp>
    </p:spTree>
    <p:extLst>
      <p:ext uri="{BB962C8B-B14F-4D97-AF65-F5344CB8AC3E}">
        <p14:creationId xmlns:p14="http://schemas.microsoft.com/office/powerpoint/2010/main" val="273331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590A-BC49-473C-A7BE-23497D04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Components of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F9182-6EE6-4751-BA79-EFE8E7AFA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1" y="1752601"/>
            <a:ext cx="8135098" cy="2505074"/>
          </a:xfrm>
        </p:spPr>
        <p:txBody>
          <a:bodyPr>
            <a:normAutofit/>
          </a:bodyPr>
          <a:lstStyle/>
          <a:p>
            <a:r>
              <a:rPr lang="en-US" sz="2800" dirty="0"/>
              <a:t>Michigan perspective</a:t>
            </a:r>
          </a:p>
          <a:p>
            <a:pPr marL="457200" lvl="1"/>
            <a:r>
              <a:rPr lang="en-US" sz="2400" dirty="0"/>
              <a:t>Team approach</a:t>
            </a:r>
          </a:p>
          <a:p>
            <a:pPr marL="457200" lvl="1"/>
            <a:r>
              <a:rPr lang="en-US" sz="2400" dirty="0"/>
              <a:t>Frequent client contact</a:t>
            </a:r>
          </a:p>
          <a:p>
            <a:pPr marL="457200" lvl="1"/>
            <a:r>
              <a:rPr lang="en-US" sz="2400" dirty="0"/>
              <a:t>Assertive consumer engagement/intense program</a:t>
            </a:r>
          </a:p>
          <a:p>
            <a:pPr marL="457200" lvl="1"/>
            <a:r>
              <a:rPr lang="en-US" sz="2400" dirty="0"/>
              <a:t>Tailored individualized treatment</a:t>
            </a:r>
          </a:p>
          <a:p>
            <a:pPr marL="457200" lvl="1"/>
            <a:r>
              <a:rPr lang="en-US" sz="2400" dirty="0"/>
              <a:t>Community-based services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389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590A-BC49-473C-A7BE-23497D04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Components of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F9182-6EE6-4751-BA79-EFE8E7AFA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1" y="1752601"/>
            <a:ext cx="8135098" cy="2514599"/>
          </a:xfrm>
        </p:spPr>
        <p:txBody>
          <a:bodyPr>
            <a:normAutofit/>
          </a:bodyPr>
          <a:lstStyle/>
          <a:p>
            <a:r>
              <a:rPr lang="en-US" sz="2800" dirty="0"/>
              <a:t>Colorado perspective</a:t>
            </a:r>
          </a:p>
          <a:p>
            <a:pPr marL="457200" lvl="1"/>
            <a:r>
              <a:rPr lang="en-US" sz="2400" dirty="0"/>
              <a:t>Multidisciplinary team</a:t>
            </a:r>
          </a:p>
          <a:p>
            <a:pPr marL="457200" lvl="1"/>
            <a:r>
              <a:rPr lang="en-US" sz="2400" dirty="0"/>
              <a:t>Low caseload</a:t>
            </a:r>
          </a:p>
          <a:p>
            <a:pPr marL="457200" lvl="1"/>
            <a:r>
              <a:rPr lang="en-US" sz="2400" dirty="0"/>
              <a:t>Community-based services</a:t>
            </a:r>
          </a:p>
          <a:p>
            <a:pPr marL="457200" lvl="1"/>
            <a:r>
              <a:rPr lang="en-US" sz="2400" dirty="0"/>
              <a:t>Frequent client contact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95641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FFF0-7662-4BE0-8CF6-46F8EEEB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Components of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44885-4BBE-447C-9C8D-D2C77DBCA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1" y="1466851"/>
            <a:ext cx="8135098" cy="4077832"/>
          </a:xfrm>
        </p:spPr>
        <p:txBody>
          <a:bodyPr/>
          <a:lstStyle/>
          <a:p>
            <a:r>
              <a:rPr lang="en-US" dirty="0"/>
              <a:t>Research Perspective</a:t>
            </a:r>
          </a:p>
          <a:p>
            <a:pPr marL="457200" lvl="1"/>
            <a:r>
              <a:rPr lang="en-US" sz="2400" dirty="0"/>
              <a:t>Meta-analysis – relationship between ACT fidelity and reduction of hospital use used two broad indices to find critical ingredients:</a:t>
            </a:r>
          </a:p>
          <a:p>
            <a:pPr marL="685800" lvl="2"/>
            <a:r>
              <a:rPr lang="en-US" sz="2000" dirty="0"/>
              <a:t>Staffing: e.g., low client-staff ratio, optimal team size, and inclusion of psychiatrist and nurse in the team.</a:t>
            </a:r>
          </a:p>
          <a:p>
            <a:pPr marL="685800" lvl="2"/>
            <a:r>
              <a:rPr lang="en-US" sz="2000" dirty="0"/>
              <a:t>Organization: e.g., ACT team provides care directly, rather than brokering, daily team meeting, and 24-hour access.</a:t>
            </a:r>
            <a:r>
              <a:rPr lang="en-US" sz="2400" baseline="30000" dirty="0"/>
              <a:t>1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5AE13A-46E2-4DAD-A6EF-F75EEE593D46}"/>
              </a:ext>
            </a:extLst>
          </p:cNvPr>
          <p:cNvSpPr txBox="1"/>
          <p:nvPr/>
        </p:nvSpPr>
        <p:spPr>
          <a:xfrm>
            <a:off x="510962" y="5534025"/>
            <a:ext cx="8518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1</a:t>
            </a:r>
            <a:r>
              <a:rPr lang="en-US" sz="800" dirty="0"/>
              <a:t>Burns, T., Catty, J., Dash, M., Roberts, C., Lockwood, A., &amp; Marshall, M. (2007). Use of intensive case management to reduce time in hospital in people with severe mental illness: systematic review and meta-regression. </a:t>
            </a:r>
            <a:r>
              <a:rPr lang="en-US" sz="800" i="1" dirty="0"/>
              <a:t>BMJ : British Medical Journal</a:t>
            </a:r>
            <a:r>
              <a:rPr lang="en-US" sz="800" dirty="0"/>
              <a:t>, </a:t>
            </a:r>
            <a:r>
              <a:rPr lang="en-US" sz="800" i="1" dirty="0"/>
              <a:t>335</a:t>
            </a:r>
            <a:r>
              <a:rPr lang="en-US" sz="800" dirty="0"/>
              <a:t>(7615), 336. http://doi.org/10.1136/bmj.39251.599259.55.</a:t>
            </a:r>
          </a:p>
        </p:txBody>
      </p:sp>
    </p:spTree>
    <p:extLst>
      <p:ext uri="{BB962C8B-B14F-4D97-AF65-F5344CB8AC3E}">
        <p14:creationId xmlns:p14="http://schemas.microsoft.com/office/powerpoint/2010/main" val="2086328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FFF0-7662-4BE0-8CF6-46F8EEEB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Components of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44885-4BBE-447C-9C8D-D2C77DBCA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1" y="1457326"/>
            <a:ext cx="8135098" cy="4077832"/>
          </a:xfrm>
        </p:spPr>
        <p:txBody>
          <a:bodyPr/>
          <a:lstStyle/>
          <a:p>
            <a:r>
              <a:rPr lang="en-US" dirty="0"/>
              <a:t>Results:</a:t>
            </a:r>
          </a:p>
          <a:p>
            <a:pPr lvl="1"/>
            <a:r>
              <a:rPr lang="en-US" sz="2400" i="1" dirty="0"/>
              <a:t>Organization</a:t>
            </a:r>
            <a:r>
              <a:rPr lang="en-US" sz="2400" dirty="0"/>
              <a:t> predicted significant reductions in hospital use, while </a:t>
            </a:r>
            <a:r>
              <a:rPr lang="en-US" sz="2400" i="1" dirty="0"/>
              <a:t>staffing</a:t>
            </a:r>
            <a:r>
              <a:rPr lang="en-US" sz="2400" dirty="0"/>
              <a:t> did not.</a:t>
            </a:r>
          </a:p>
          <a:p>
            <a:pPr lvl="1"/>
            <a:r>
              <a:rPr lang="en-US" sz="2400" dirty="0"/>
              <a:t>This study provided empirical support for the organizational components of ACT, but cast doubt on the necessity of multidisciplinary staffing standards.</a:t>
            </a:r>
            <a:r>
              <a:rPr lang="en-US" sz="1800" baseline="30000" dirty="0"/>
              <a:t>1</a:t>
            </a:r>
          </a:p>
          <a:p>
            <a:r>
              <a:rPr lang="en-US" dirty="0"/>
              <a:t>Multidisciplinary Concept:</a:t>
            </a:r>
          </a:p>
          <a:p>
            <a:pPr lvl="1"/>
            <a:r>
              <a:rPr lang="en-US" sz="2400" dirty="0"/>
              <a:t>Now transformed into team members’ need to learn new competencies continuously as evidence-based practices emerge.</a:t>
            </a:r>
            <a:r>
              <a:rPr lang="en-US" sz="1800" baseline="30000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5AE13A-46E2-4DAD-A6EF-F75EEE593D46}"/>
              </a:ext>
            </a:extLst>
          </p:cNvPr>
          <p:cNvSpPr txBox="1"/>
          <p:nvPr/>
        </p:nvSpPr>
        <p:spPr>
          <a:xfrm>
            <a:off x="510962" y="5295900"/>
            <a:ext cx="8518738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aseline="30000" dirty="0">
              <a:solidFill>
                <a:srgbClr val="303030"/>
              </a:solidFill>
            </a:endParaRPr>
          </a:p>
          <a:p>
            <a:r>
              <a:rPr lang="en-US" sz="800" baseline="30000" dirty="0"/>
              <a:t>1</a:t>
            </a:r>
            <a:r>
              <a:rPr lang="en-US" sz="800" dirty="0"/>
              <a:t>Burns, T., Catty, J., Dash, M., Roberts, C., Lockwood, A., &amp; Marshall, M. (2007). Use of intensive case management to reduce time in hospital in people with severe mental illness: systematic review and meta-regression. </a:t>
            </a:r>
            <a:r>
              <a:rPr lang="en-US" sz="800" i="1" dirty="0"/>
              <a:t>BMJ : British Medical Journal</a:t>
            </a:r>
            <a:r>
              <a:rPr lang="en-US" sz="800" dirty="0"/>
              <a:t>, </a:t>
            </a:r>
            <a:r>
              <a:rPr lang="en-US" sz="800" i="1" dirty="0"/>
              <a:t>335</a:t>
            </a:r>
            <a:r>
              <a:rPr lang="en-US" sz="800" dirty="0"/>
              <a:t>(7615), 336. http://doi.org/10.1136/bmj.39251.599259.55.</a:t>
            </a:r>
          </a:p>
          <a:p>
            <a:r>
              <a:rPr lang="en-US" sz="800" baseline="30000" dirty="0">
                <a:solidFill>
                  <a:srgbClr val="303030"/>
                </a:solidFill>
              </a:rPr>
              <a:t>2</a:t>
            </a:r>
            <a:r>
              <a:rPr lang="en-US" sz="800" dirty="0">
                <a:solidFill>
                  <a:srgbClr val="303030"/>
                </a:solidFill>
              </a:rPr>
              <a:t>Bond, G. R., &amp; Drake, R. E. (2015). The critical ingredients of assertive community treatment. </a:t>
            </a:r>
            <a:r>
              <a:rPr lang="en-US" sz="800" i="1" dirty="0">
                <a:solidFill>
                  <a:srgbClr val="303030"/>
                </a:solidFill>
              </a:rPr>
              <a:t>World Psychiatry</a:t>
            </a:r>
            <a:r>
              <a:rPr lang="en-US" sz="800" dirty="0">
                <a:solidFill>
                  <a:srgbClr val="303030"/>
                </a:solidFill>
              </a:rPr>
              <a:t>, </a:t>
            </a:r>
            <a:r>
              <a:rPr lang="en-US" sz="800" i="1" dirty="0">
                <a:solidFill>
                  <a:srgbClr val="303030"/>
                </a:solidFill>
              </a:rPr>
              <a:t>14</a:t>
            </a:r>
            <a:r>
              <a:rPr lang="en-US" sz="800" dirty="0">
                <a:solidFill>
                  <a:srgbClr val="303030"/>
                </a:solidFill>
              </a:rPr>
              <a:t>(2), 240–242. http://doi.org/10.1002/wps.20234.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91892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DD17-F659-4E63-ABB7-0A482787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Fidelity – Rural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17DF-A33E-4E58-833C-F4094460C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5" y="1752601"/>
            <a:ext cx="4140734" cy="4077832"/>
          </a:xfrm>
        </p:spPr>
        <p:txBody>
          <a:bodyPr/>
          <a:lstStyle/>
          <a:p>
            <a:r>
              <a:rPr lang="en-US" dirty="0"/>
              <a:t>What is absolute and what is not?</a:t>
            </a:r>
          </a:p>
          <a:p>
            <a:r>
              <a:rPr lang="en-US" dirty="0"/>
              <a:t>What modifications impact program outcomes?</a:t>
            </a:r>
          </a:p>
          <a:p>
            <a:r>
              <a:rPr lang="en-US" dirty="0"/>
              <a:t>Monitoring fidelity and outcomes</a:t>
            </a:r>
          </a:p>
          <a:p>
            <a:r>
              <a:rPr lang="en-US" dirty="0"/>
              <a:t>When is the program no longer ACT?</a:t>
            </a:r>
          </a:p>
          <a:p>
            <a:endParaRPr lang="en-US" dirty="0"/>
          </a:p>
        </p:txBody>
      </p:sp>
      <p:pic>
        <p:nvPicPr>
          <p:cNvPr id="4" name="Content Placeholder 5" descr="A field with a mountain in the background&#10;&#10;Description generated with very high confidence">
            <a:extLst>
              <a:ext uri="{FF2B5EF4-FFF2-40B4-BE49-F238E27FC236}">
                <a16:creationId xmlns:a16="http://schemas.microsoft.com/office/drawing/2014/main" id="{51DA958C-B9E1-4FC2-9471-1C82C413DA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63" r="28863"/>
          <a:stretch/>
        </p:blipFill>
        <p:spPr>
          <a:xfrm>
            <a:off x="609600" y="1439229"/>
            <a:ext cx="3638550" cy="438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13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D49620-68BB-4F1E-B881-907F4B4B6C07}"/>
              </a:ext>
            </a:extLst>
          </p:cNvPr>
          <p:cNvSpPr/>
          <p:nvPr/>
        </p:nvSpPr>
        <p:spPr>
          <a:xfrm>
            <a:off x="398223" y="1762125"/>
            <a:ext cx="83475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“Finding the proper balance between adaptation and retention of important features remains a fundamental challenge.”</a:t>
            </a:r>
            <a:r>
              <a:rPr lang="en-US" sz="3200" baseline="30000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4721C6-1000-4D03-B60E-24C31E9E8F18}"/>
              </a:ext>
            </a:extLst>
          </p:cNvPr>
          <p:cNvSpPr txBox="1"/>
          <p:nvPr/>
        </p:nvSpPr>
        <p:spPr>
          <a:xfrm>
            <a:off x="510962" y="5534025"/>
            <a:ext cx="8518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1</a:t>
            </a:r>
            <a:r>
              <a:rPr lang="en-US" sz="800" dirty="0"/>
              <a:t>Fekete, D. M., Bond, G. R., </a:t>
            </a:r>
            <a:r>
              <a:rPr lang="en-US" sz="800" dirty="0" err="1"/>
              <a:t>McDonel</a:t>
            </a:r>
            <a:r>
              <a:rPr lang="en-US" sz="800" dirty="0"/>
              <a:t>, E. C., Salyers, M., Chen, A., &amp; Miller, L. (1998). Rural assertive community treatment: A field experiment. </a:t>
            </a:r>
            <a:r>
              <a:rPr lang="en-US" sz="800" i="1" dirty="0"/>
              <a:t>Psychiatric Rehabilitation Journal, 21</a:t>
            </a:r>
            <a:r>
              <a:rPr lang="en-US" sz="800" dirty="0"/>
              <a:t>(4), 371-379. http://dx.doi.org/10.1037/h0095286.</a:t>
            </a:r>
          </a:p>
        </p:txBody>
      </p:sp>
    </p:spTree>
    <p:extLst>
      <p:ext uri="{BB962C8B-B14F-4D97-AF65-F5344CB8AC3E}">
        <p14:creationId xmlns:p14="http://schemas.microsoft.com/office/powerpoint/2010/main" val="348408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4532-125A-4A0E-8672-260637E82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61" y="172618"/>
            <a:ext cx="8135098" cy="1070766"/>
          </a:xfrm>
        </p:spPr>
        <p:txBody>
          <a:bodyPr/>
          <a:lstStyle/>
          <a:p>
            <a:r>
              <a:rPr lang="en-US" dirty="0"/>
              <a:t>Research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A2F75-B6D6-47AD-9330-7B3332463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61" y="1177571"/>
            <a:ext cx="8135098" cy="3760189"/>
          </a:xfrm>
        </p:spPr>
        <p:txBody>
          <a:bodyPr>
            <a:normAutofit fontScale="92500"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dirty="0"/>
              <a:t>Effective at reducing hospital use and increasing community tenure.</a:t>
            </a:r>
            <a:r>
              <a:rPr lang="en-US" sz="1200" baseline="30000" dirty="0"/>
              <a:t>1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dirty="0"/>
              <a:t>Many practice guidelines endorse it as an evidence-based practice for the treatment of schizophrenia.</a:t>
            </a:r>
            <a:r>
              <a:rPr lang="en-US" sz="1200" baseline="30000" dirty="0"/>
              <a:t>2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dirty="0"/>
              <a:t>Improvements in stable housing, symptom management, and quality of life.</a:t>
            </a:r>
            <a:r>
              <a:rPr lang="en-US" sz="1200" baseline="30000" dirty="0"/>
              <a:t>1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dirty="0"/>
              <a:t>Especially effective and cost-effective for clients who returned repeatedly to psychiatric hospitals.</a:t>
            </a:r>
            <a:r>
              <a:rPr lang="en-US" sz="1200" baseline="30000" dirty="0"/>
              <a:t>3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dirty="0"/>
              <a:t>Extensions to homeless clients with SMI aimed at reducing homelessness are also generally effective, especially when integrated with evidence-based housing models.</a:t>
            </a:r>
            <a:r>
              <a:rPr lang="en-US" sz="1200" baseline="30000" dirty="0"/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B0EE12-C779-4F94-8257-0BF289B1A2ED}"/>
              </a:ext>
            </a:extLst>
          </p:cNvPr>
          <p:cNvSpPr txBox="1"/>
          <p:nvPr/>
        </p:nvSpPr>
        <p:spPr>
          <a:xfrm>
            <a:off x="609600" y="5071510"/>
            <a:ext cx="8410575" cy="85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800" baseline="30000" dirty="0">
                <a:solidFill>
                  <a:srgbClr val="000000"/>
                </a:solidFill>
              </a:rPr>
              <a:t>1</a:t>
            </a:r>
            <a:r>
              <a:rPr lang="en-US" sz="800" dirty="0">
                <a:solidFill>
                  <a:srgbClr val="000000"/>
                </a:solidFill>
              </a:rPr>
              <a:t>Bond, G.R., Drake, R.E., </a:t>
            </a:r>
            <a:r>
              <a:rPr lang="en-US" sz="800" dirty="0" err="1">
                <a:solidFill>
                  <a:srgbClr val="000000"/>
                </a:solidFill>
              </a:rPr>
              <a:t>Mueser</a:t>
            </a:r>
            <a:r>
              <a:rPr lang="en-US" sz="800" dirty="0">
                <a:solidFill>
                  <a:srgbClr val="000000"/>
                </a:solidFill>
              </a:rPr>
              <a:t>, K.T. &amp; Latimer, E. (2001). Assertive Community Treatment for people with Severe Mental Illness: Critical Ingredients and Impact on Patients. Dis-Manage-Health-Outcomes, 9, 141-159. https://doi.org/10.2165/00115677-200109030-00003.</a:t>
            </a:r>
          </a:p>
          <a:p>
            <a:pPr>
              <a:lnSpc>
                <a:spcPts val="1000"/>
              </a:lnSpc>
            </a:pPr>
            <a:r>
              <a:rPr lang="en-US" sz="800" baseline="30000" dirty="0">
                <a:solidFill>
                  <a:srgbClr val="000000"/>
                </a:solidFill>
              </a:rPr>
              <a:t>2</a:t>
            </a:r>
            <a:r>
              <a:rPr lang="en-US" sz="800" dirty="0"/>
              <a:t>Dixon LB, Dickerson F, </a:t>
            </a:r>
            <a:r>
              <a:rPr lang="en-US" sz="800" dirty="0" err="1"/>
              <a:t>Bellack</a:t>
            </a:r>
            <a:r>
              <a:rPr lang="en-US" sz="800" dirty="0"/>
              <a:t> AS, et al. (2010). The 2009 Schizophrenia PORT psychosocial treatment recommendations and summary statements. </a:t>
            </a:r>
            <a:r>
              <a:rPr lang="en-US" sz="800" i="1" dirty="0" err="1"/>
              <a:t>Schizophr</a:t>
            </a:r>
            <a:r>
              <a:rPr lang="en-US" sz="800" i="1" dirty="0"/>
              <a:t> Bull, 36</a:t>
            </a:r>
            <a:r>
              <a:rPr lang="en-US" sz="800" dirty="0"/>
              <a:t>, 48–70. </a:t>
            </a:r>
            <a:r>
              <a:rPr lang="en-US" sz="800" dirty="0" err="1"/>
              <a:t>doi</a:t>
            </a:r>
            <a:r>
              <a:rPr lang="en-US" sz="800" dirty="0"/>
              <a:t>: 10.1093/</a:t>
            </a:r>
            <a:r>
              <a:rPr lang="en-US" sz="800" dirty="0" err="1"/>
              <a:t>schbul</a:t>
            </a:r>
            <a:r>
              <a:rPr lang="en-US" sz="800" dirty="0"/>
              <a:t>/sbp115.</a:t>
            </a:r>
          </a:p>
          <a:p>
            <a:pPr>
              <a:lnSpc>
                <a:spcPts val="1000"/>
              </a:lnSpc>
            </a:pPr>
            <a:r>
              <a:rPr lang="en-US" sz="800" baseline="30000" dirty="0"/>
              <a:t>3</a:t>
            </a:r>
            <a:r>
              <a:rPr lang="en-US" sz="800" dirty="0"/>
              <a:t>Dieterich M, Irving CB, Park B, et al. (2010). Intensive case management for people with severe mental illness. </a:t>
            </a:r>
            <a:r>
              <a:rPr lang="en-US" sz="800" i="1" dirty="0"/>
              <a:t>Cochrane Database Syst Rev, 10, </a:t>
            </a:r>
            <a:r>
              <a:rPr lang="en-US" sz="800" dirty="0"/>
              <a:t>1-248.  </a:t>
            </a:r>
            <a:r>
              <a:rPr lang="en-US" sz="800" dirty="0" err="1"/>
              <a:t>doi</a:t>
            </a:r>
            <a:r>
              <a:rPr lang="en-US" sz="800" dirty="0"/>
              <a:t>: 10.1002/14651858.CD007906.pub2. </a:t>
            </a:r>
          </a:p>
          <a:p>
            <a:pPr>
              <a:lnSpc>
                <a:spcPts val="1000"/>
              </a:lnSpc>
            </a:pPr>
            <a:r>
              <a:rPr lang="en-US" sz="800" baseline="30000" dirty="0"/>
              <a:t>4</a:t>
            </a:r>
            <a:r>
              <a:rPr lang="en-US" sz="800" dirty="0"/>
              <a:t>Tsemberis, S., </a:t>
            </a:r>
            <a:r>
              <a:rPr lang="en-US" sz="800" dirty="0" err="1"/>
              <a:t>Gulcur</a:t>
            </a:r>
            <a:r>
              <a:rPr lang="en-US" sz="800" dirty="0"/>
              <a:t>, L., &amp; </a:t>
            </a:r>
            <a:r>
              <a:rPr lang="en-US" sz="800" dirty="0" err="1"/>
              <a:t>Nakae</a:t>
            </a:r>
            <a:r>
              <a:rPr lang="en-US" sz="800" dirty="0"/>
              <a:t>, M. (2004). Housing First, Consumer Choice, and Harm Reduction for Homeless Individuals With a Dual Diagnosis. </a:t>
            </a:r>
            <a:r>
              <a:rPr lang="en-US" sz="800" i="1" dirty="0"/>
              <a:t>American Journal of Public Health</a:t>
            </a:r>
            <a:r>
              <a:rPr lang="en-US" sz="800" dirty="0"/>
              <a:t>, </a:t>
            </a:r>
            <a:r>
              <a:rPr lang="en-US" sz="800" i="1" dirty="0"/>
              <a:t>94</a:t>
            </a:r>
            <a:r>
              <a:rPr lang="en-US" sz="800" dirty="0"/>
              <a:t>(4), 651–656.</a:t>
            </a:r>
          </a:p>
        </p:txBody>
      </p:sp>
    </p:spTree>
    <p:extLst>
      <p:ext uri="{BB962C8B-B14F-4D97-AF65-F5344CB8AC3E}">
        <p14:creationId xmlns:p14="http://schemas.microsoft.com/office/powerpoint/2010/main" val="24986088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58E4-0C3F-4A5E-AEA7-44B6F102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11" y="266643"/>
            <a:ext cx="8116995" cy="884931"/>
          </a:xfrm>
        </p:spPr>
        <p:txBody>
          <a:bodyPr/>
          <a:lstStyle/>
          <a:p>
            <a:r>
              <a:rPr lang="en-US" dirty="0"/>
              <a:t>ACT is an Investment</a:t>
            </a:r>
          </a:p>
        </p:txBody>
      </p:sp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D52C4030-41D8-4A17-8557-DD9549316E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740" r="16740"/>
          <a:stretch>
            <a:fillRect/>
          </a:stretch>
        </p:blipFill>
        <p:spPr>
          <a:xfrm>
            <a:off x="628649" y="1218249"/>
            <a:ext cx="7858125" cy="464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978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4538-2827-4D89-BD48-65C8AAA13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4267B-1398-46F0-8601-BE66D01A9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Hannah Koch</a:t>
            </a:r>
            <a:r>
              <a:rPr lang="en-US"/>
              <a:t>, PsyD, </a:t>
            </a:r>
            <a:r>
              <a:rPr lang="en-US" dirty="0"/>
              <a:t>and Kerry Bastian, BSN</a:t>
            </a:r>
          </a:p>
          <a:p>
            <a:pPr marL="0" indent="0">
              <a:buNone/>
            </a:pPr>
            <a:r>
              <a:rPr lang="en-US" dirty="0"/>
              <a:t>Behavioral Health Program</a:t>
            </a:r>
          </a:p>
          <a:p>
            <a:pPr marL="0" indent="0">
              <a:buNone/>
            </a:pPr>
            <a:r>
              <a:rPr lang="en-US" dirty="0"/>
              <a:t>Western Interstate Commission for Higher Education</a:t>
            </a:r>
          </a:p>
          <a:p>
            <a:pPr marL="0" indent="0">
              <a:buNone/>
            </a:pPr>
            <a:r>
              <a:rPr lang="en-US" dirty="0"/>
              <a:t>3035 Center Green Dr., Suite 200, Boulder, CO 80301</a:t>
            </a:r>
          </a:p>
          <a:p>
            <a:pPr marL="0" indent="0">
              <a:buNone/>
            </a:pPr>
            <a:r>
              <a:rPr lang="en-US" dirty="0"/>
              <a:t>303.541.0254   hkoch@wiche.edu</a:t>
            </a:r>
          </a:p>
        </p:txBody>
      </p:sp>
    </p:spTree>
    <p:extLst>
      <p:ext uri="{BB962C8B-B14F-4D97-AF65-F5344CB8AC3E}">
        <p14:creationId xmlns:p14="http://schemas.microsoft.com/office/powerpoint/2010/main" val="127475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A94F-1DF8-49F2-8726-FD1380FA3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6F630-3956-4064-BD61-684A42532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caseload (consumer/provider ratio of 1:10)</a:t>
            </a:r>
          </a:p>
          <a:p>
            <a:r>
              <a:rPr lang="en-US" dirty="0"/>
              <a:t>Community-based services</a:t>
            </a:r>
          </a:p>
          <a:p>
            <a:r>
              <a:rPr lang="en-US" dirty="0"/>
              <a:t>Team approach</a:t>
            </a:r>
          </a:p>
          <a:p>
            <a:r>
              <a:rPr lang="en-US" dirty="0"/>
              <a:t>Frequent program meetings</a:t>
            </a:r>
          </a:p>
          <a:p>
            <a:r>
              <a:rPr lang="en-US" dirty="0"/>
              <a:t>Practicing team leader (direct services)</a:t>
            </a:r>
          </a:p>
          <a:p>
            <a:r>
              <a:rPr lang="en-US" dirty="0"/>
              <a:t>Full staffing with continuity</a:t>
            </a:r>
          </a:p>
          <a:p>
            <a:r>
              <a:rPr lang="en-US" dirty="0"/>
              <a:t>Psychiatrist (1 FTE per 100 consumers)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5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3D31-973A-4159-8309-32CB87CD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Guidelines,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F142-86F2-401E-ACD7-70208DD18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of 2 nurses per 100 consumers</a:t>
            </a:r>
          </a:p>
          <a:p>
            <a:r>
              <a:rPr lang="en-US" dirty="0"/>
              <a:t>Minimum of 2 substance abuse staff per 100 consumers</a:t>
            </a:r>
          </a:p>
          <a:p>
            <a:r>
              <a:rPr lang="en-US" dirty="0"/>
              <a:t>Minimum of 2 vocational staff per 100 consumers</a:t>
            </a:r>
          </a:p>
          <a:p>
            <a:r>
              <a:rPr lang="en-US" dirty="0"/>
              <a:t>Program size: sufficient to consistently provide the necessary staffing diversity and coverage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0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E0878-AC80-4ABA-96D2-64A12403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Staffing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DB65-A3E7-44C5-9590-D0C3D82D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Psychiatrist (can be part-time)</a:t>
            </a:r>
          </a:p>
          <a:p>
            <a:r>
              <a:rPr lang="en-US" dirty="0"/>
              <a:t>Team leader</a:t>
            </a:r>
          </a:p>
          <a:p>
            <a:r>
              <a:rPr lang="en-US" dirty="0"/>
              <a:t>Nurse(s)</a:t>
            </a:r>
          </a:p>
          <a:p>
            <a:r>
              <a:rPr lang="en-US" dirty="0"/>
              <a:t>Peer staff</a:t>
            </a:r>
          </a:p>
          <a:p>
            <a:r>
              <a:rPr lang="en-US" dirty="0"/>
              <a:t>Specialists: vocational &amp; substance abuse</a:t>
            </a:r>
          </a:p>
          <a:p>
            <a:r>
              <a:rPr lang="en-US" dirty="0"/>
              <a:t>Social workers/counselors (master’s level)</a:t>
            </a:r>
          </a:p>
          <a:p>
            <a:r>
              <a:rPr lang="en-US" dirty="0"/>
              <a:t>Paraprofessionals – community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2BDF-39A0-4641-BC78-4C8D3E04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Treatment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C4C54-96E7-4E56-B4A6-B112E1F4C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 responsibility for </a:t>
            </a:r>
            <a:r>
              <a:rPr lang="en-US" u="sng" dirty="0"/>
              <a:t>individualized</a:t>
            </a:r>
            <a:r>
              <a:rPr lang="en-US" dirty="0"/>
              <a:t> treatment services – case management, psychiatric services, counseling, housing support, substance abuse treatment, and employment/rehabilitation services</a:t>
            </a:r>
          </a:p>
          <a:p>
            <a:r>
              <a:rPr lang="en-US" dirty="0"/>
              <a:t>Community-based services</a:t>
            </a:r>
          </a:p>
          <a:p>
            <a:r>
              <a:rPr lang="en-US" dirty="0"/>
              <a:t>Crisis services (24/7)</a:t>
            </a:r>
          </a:p>
          <a:p>
            <a:r>
              <a:rPr lang="en-US" dirty="0"/>
              <a:t>Hospital admissions</a:t>
            </a:r>
          </a:p>
          <a:p>
            <a:r>
              <a:rPr lang="en-US" dirty="0"/>
              <a:t>Hospital discharge planning – continuity of care</a:t>
            </a:r>
          </a:p>
          <a:p>
            <a:r>
              <a:rPr lang="en-US" dirty="0"/>
              <a:t>Time unlimited/indefinite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5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20F5-6D53-4E59-94AB-7EC55200D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ACT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F9046-87FD-4F68-B288-A06BB7508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independent living – decreased homelessness</a:t>
            </a:r>
          </a:p>
          <a:p>
            <a:r>
              <a:rPr lang="en-US" dirty="0"/>
              <a:t>Improved employment status</a:t>
            </a:r>
          </a:p>
          <a:p>
            <a:r>
              <a:rPr lang="en-US" dirty="0"/>
              <a:t>Decreased substance use</a:t>
            </a:r>
          </a:p>
          <a:p>
            <a:r>
              <a:rPr lang="en-US" dirty="0"/>
              <a:t>Decreased hospitalization days</a:t>
            </a:r>
          </a:p>
          <a:p>
            <a:r>
              <a:rPr lang="en-US" dirty="0"/>
              <a:t>Enhanced quality of life, increased socialization, Reduced symptom severity/distress</a:t>
            </a:r>
          </a:p>
          <a:p>
            <a:r>
              <a:rPr lang="en-US" dirty="0"/>
              <a:t>Targeted programs may decrease incarceration days</a:t>
            </a:r>
          </a:p>
          <a:p>
            <a:r>
              <a:rPr lang="en-US" dirty="0"/>
              <a:t>Increased staff morale and retention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7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it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1661</TotalTime>
  <Words>2287</Words>
  <Application>Microsoft Macintosh PowerPoint</Application>
  <PresentationFormat>On-screen Show (4:3)</PresentationFormat>
  <Paragraphs>397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Arial Nova</vt:lpstr>
      <vt:lpstr>Arial Nova Light</vt:lpstr>
      <vt:lpstr>Calibri</vt:lpstr>
      <vt:lpstr>Palatino Linotype</vt:lpstr>
      <vt:lpstr>Office Theme</vt:lpstr>
      <vt:lpstr>Assertive Community Treatment Fidelity and Rural Considerations</vt:lpstr>
      <vt:lpstr>Outline for Today</vt:lpstr>
      <vt:lpstr>Assertive Community Treatment (ACT)</vt:lpstr>
      <vt:lpstr>Research Support</vt:lpstr>
      <vt:lpstr>ACT Guidelines</vt:lpstr>
      <vt:lpstr>ACT Guidelines, cont.</vt:lpstr>
      <vt:lpstr>More about Staffing …</vt:lpstr>
      <vt:lpstr>ACT Treatment Responsibilities</vt:lpstr>
      <vt:lpstr>Anticipated ACT Outcomes</vt:lpstr>
      <vt:lpstr>PowerPoint Presentation</vt:lpstr>
      <vt:lpstr>Dartmouth Assertive Community Treatment Scale (DACTS)</vt:lpstr>
      <vt:lpstr>Dartmouth Assertive Community Treatment Scale (DACTS), cont.</vt:lpstr>
      <vt:lpstr>DACTS</vt:lpstr>
      <vt:lpstr>DACTS, cont.</vt:lpstr>
      <vt:lpstr>Tool for Measurement of Assertive Community Treatment (TMACT)</vt:lpstr>
      <vt:lpstr>TMACT, cont.</vt:lpstr>
      <vt:lpstr>TMACT, cont.</vt:lpstr>
      <vt:lpstr>TMACT</vt:lpstr>
      <vt:lpstr>TMACT, cont.</vt:lpstr>
      <vt:lpstr>Challenge: Translating Research into Practice</vt:lpstr>
      <vt:lpstr>Challenge: Translating Research into Practice, cont.</vt:lpstr>
      <vt:lpstr>What are Rural Folks Doing?</vt:lpstr>
      <vt:lpstr>ACT in South Dakota</vt:lpstr>
      <vt:lpstr>Adapting ACT for Rural Implementation</vt:lpstr>
      <vt:lpstr>Adapting ACT for Rural Implementation</vt:lpstr>
      <vt:lpstr>Adapting ACT for Rural Implementation</vt:lpstr>
      <vt:lpstr>Adapting ACT for Rural Implementation</vt:lpstr>
      <vt:lpstr>Colorado ACT Scale</vt:lpstr>
      <vt:lpstr>Colorado ACT Scale, cont.</vt:lpstr>
      <vt:lpstr>SD IMPACT Quality Assurance Scale</vt:lpstr>
      <vt:lpstr>SD IMPACT Quality Assurance Scale, cont.</vt:lpstr>
      <vt:lpstr>PowerPoint Presentation</vt:lpstr>
      <vt:lpstr>Critical Components of ACT</vt:lpstr>
      <vt:lpstr>Critical Components of ACT</vt:lpstr>
      <vt:lpstr>Critical Components of ACT</vt:lpstr>
      <vt:lpstr>Critical Components of ACT</vt:lpstr>
      <vt:lpstr>Critical Components of ACT</vt:lpstr>
      <vt:lpstr>Fidelity – Rural Considerations</vt:lpstr>
      <vt:lpstr>PowerPoint Presentation</vt:lpstr>
      <vt:lpstr>ACT is an Investment</vt:lpstr>
      <vt:lpstr>Thank You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Assertive Community Treatment Fidelity and Rural Considerations</dc:title>
  <dc:subject/>
  <dc:creator>Mountain Plains MHTTC</dc:creator>
  <cp:keywords/>
  <dc:description/>
  <cp:lastModifiedBy>Julie Arnold</cp:lastModifiedBy>
  <cp:revision>92</cp:revision>
  <dcterms:created xsi:type="dcterms:W3CDTF">2019-03-05T17:27:21Z</dcterms:created>
  <dcterms:modified xsi:type="dcterms:W3CDTF">2019-06-07T14:36:49Z</dcterms:modified>
  <cp:category/>
</cp:coreProperties>
</file>