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96" r:id="rId2"/>
  </p:sldIdLst>
  <p:sldSz cx="42062400" cy="2560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E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9" d="100"/>
          <a:sy n="29" d="100"/>
        </p:scale>
        <p:origin x="-120" y="-204"/>
      </p:cViewPr>
      <p:guideLst>
        <p:guide orient="horz" pos="8064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5193-8538-41E8-B55D-0D263F94C4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1143000"/>
            <a:ext cx="5070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B079E-52E8-4B24-B3B6-656D5A99D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1pPr>
    <a:lvl2pPr marL="1623974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2pPr>
    <a:lvl3pPr marL="3247949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3pPr>
    <a:lvl4pPr marL="4871923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4pPr>
    <a:lvl5pPr marL="6495898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5pPr>
    <a:lvl6pPr marL="8119872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6pPr>
    <a:lvl7pPr marL="9743846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7pPr>
    <a:lvl8pPr marL="11367821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8pPr>
    <a:lvl9pPr marL="12991795" algn="l" defTabSz="3247949" rtl="0" eaLnBrk="1" latinLnBrk="0" hangingPunct="1">
      <a:defRPr sz="4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1143000"/>
            <a:ext cx="50704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C2670-3342-473C-969D-FDFF399F20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4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4190155"/>
            <a:ext cx="31546800" cy="8913707"/>
          </a:xfrm>
        </p:spPr>
        <p:txBody>
          <a:bodyPr anchor="b"/>
          <a:lstStyle>
            <a:lvl1pPr algn="ctr">
              <a:defRPr sz="20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3447609"/>
            <a:ext cx="31546800" cy="6181511"/>
          </a:xfrm>
        </p:spPr>
        <p:txBody>
          <a:bodyPr/>
          <a:lstStyle>
            <a:lvl1pPr marL="0" indent="0" algn="ctr">
              <a:buNone/>
              <a:defRPr sz="8280"/>
            </a:lvl1pPr>
            <a:lvl2pPr marL="1577340" indent="0" algn="ctr">
              <a:buNone/>
              <a:defRPr sz="6900"/>
            </a:lvl2pPr>
            <a:lvl3pPr marL="3154680" indent="0" algn="ctr">
              <a:buNone/>
              <a:defRPr sz="6210"/>
            </a:lvl3pPr>
            <a:lvl4pPr marL="4732020" indent="0" algn="ctr">
              <a:buNone/>
              <a:defRPr sz="5520"/>
            </a:lvl4pPr>
            <a:lvl5pPr marL="6309360" indent="0" algn="ctr">
              <a:buNone/>
              <a:defRPr sz="5520"/>
            </a:lvl5pPr>
            <a:lvl6pPr marL="7886700" indent="0" algn="ctr">
              <a:buNone/>
              <a:defRPr sz="5520"/>
            </a:lvl6pPr>
            <a:lvl7pPr marL="9464040" indent="0" algn="ctr">
              <a:buNone/>
              <a:defRPr sz="5520"/>
            </a:lvl7pPr>
            <a:lvl8pPr marL="11041380" indent="0" algn="ctr">
              <a:buNone/>
              <a:defRPr sz="5520"/>
            </a:lvl8pPr>
            <a:lvl9pPr marL="12618720" indent="0" algn="ctr">
              <a:buNone/>
              <a:defRPr sz="5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9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5" y="1363133"/>
            <a:ext cx="9069705" cy="21697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0" y="1363133"/>
            <a:ext cx="26683335" cy="21697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6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3" y="6383024"/>
            <a:ext cx="36278820" cy="10650218"/>
          </a:xfrm>
        </p:spPr>
        <p:txBody>
          <a:bodyPr anchor="b"/>
          <a:lstStyle>
            <a:lvl1pPr>
              <a:defRPr sz="20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3" y="17133997"/>
            <a:ext cx="36278820" cy="5600698"/>
          </a:xfrm>
        </p:spPr>
        <p:txBody>
          <a:bodyPr/>
          <a:lstStyle>
            <a:lvl1pPr marL="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1pPr>
            <a:lvl2pPr marL="15773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154680" indent="0">
              <a:buNone/>
              <a:defRPr sz="6210">
                <a:solidFill>
                  <a:schemeClr val="tx1">
                    <a:tint val="75000"/>
                  </a:schemeClr>
                </a:solidFill>
              </a:defRPr>
            </a:lvl3pPr>
            <a:lvl4pPr marL="473202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4pPr>
            <a:lvl5pPr marL="630936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5pPr>
            <a:lvl6pPr marL="788670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6pPr>
            <a:lvl7pPr marL="946404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7pPr>
            <a:lvl8pPr marL="1104138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8pPr>
            <a:lvl9pPr marL="1261872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6815667"/>
            <a:ext cx="178765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6815667"/>
            <a:ext cx="178765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1363135"/>
            <a:ext cx="36278820" cy="49487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0" y="6276342"/>
            <a:ext cx="17794365" cy="3075938"/>
          </a:xfrm>
        </p:spPr>
        <p:txBody>
          <a:bodyPr anchor="b"/>
          <a:lstStyle>
            <a:lvl1pPr marL="0" indent="0">
              <a:buNone/>
              <a:defRPr sz="8280" b="1"/>
            </a:lvl1pPr>
            <a:lvl2pPr marL="1577340" indent="0">
              <a:buNone/>
              <a:defRPr sz="6900" b="1"/>
            </a:lvl2pPr>
            <a:lvl3pPr marL="3154680" indent="0">
              <a:buNone/>
              <a:defRPr sz="6210" b="1"/>
            </a:lvl3pPr>
            <a:lvl4pPr marL="4732020" indent="0">
              <a:buNone/>
              <a:defRPr sz="5520" b="1"/>
            </a:lvl4pPr>
            <a:lvl5pPr marL="6309360" indent="0">
              <a:buNone/>
              <a:defRPr sz="5520" b="1"/>
            </a:lvl5pPr>
            <a:lvl6pPr marL="7886700" indent="0">
              <a:buNone/>
              <a:defRPr sz="5520" b="1"/>
            </a:lvl6pPr>
            <a:lvl7pPr marL="9464040" indent="0">
              <a:buNone/>
              <a:defRPr sz="5520" b="1"/>
            </a:lvl7pPr>
            <a:lvl8pPr marL="11041380" indent="0">
              <a:buNone/>
              <a:defRPr sz="5520" b="1"/>
            </a:lvl8pPr>
            <a:lvl9pPr marL="12618720" indent="0">
              <a:buNone/>
              <a:defRPr sz="5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0" y="9352280"/>
            <a:ext cx="17794365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0" y="6276342"/>
            <a:ext cx="17881999" cy="3075938"/>
          </a:xfrm>
        </p:spPr>
        <p:txBody>
          <a:bodyPr anchor="b"/>
          <a:lstStyle>
            <a:lvl1pPr marL="0" indent="0">
              <a:buNone/>
              <a:defRPr sz="8280" b="1"/>
            </a:lvl1pPr>
            <a:lvl2pPr marL="1577340" indent="0">
              <a:buNone/>
              <a:defRPr sz="6900" b="1"/>
            </a:lvl2pPr>
            <a:lvl3pPr marL="3154680" indent="0">
              <a:buNone/>
              <a:defRPr sz="6210" b="1"/>
            </a:lvl3pPr>
            <a:lvl4pPr marL="4732020" indent="0">
              <a:buNone/>
              <a:defRPr sz="5520" b="1"/>
            </a:lvl4pPr>
            <a:lvl5pPr marL="6309360" indent="0">
              <a:buNone/>
              <a:defRPr sz="5520" b="1"/>
            </a:lvl5pPr>
            <a:lvl6pPr marL="7886700" indent="0">
              <a:buNone/>
              <a:defRPr sz="5520" b="1"/>
            </a:lvl6pPr>
            <a:lvl7pPr marL="9464040" indent="0">
              <a:buNone/>
              <a:defRPr sz="5520" b="1"/>
            </a:lvl7pPr>
            <a:lvl8pPr marL="11041380" indent="0">
              <a:buNone/>
              <a:defRPr sz="5520" b="1"/>
            </a:lvl8pPr>
            <a:lvl9pPr marL="12618720" indent="0">
              <a:buNone/>
              <a:defRPr sz="5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0" y="9352280"/>
            <a:ext cx="17881999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7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70" y="1706880"/>
            <a:ext cx="13566218" cy="5974080"/>
          </a:xfrm>
        </p:spPr>
        <p:txBody>
          <a:bodyPr anchor="b"/>
          <a:lstStyle>
            <a:lvl1pPr>
              <a:defRPr sz="11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3686388"/>
            <a:ext cx="21294090" cy="18194867"/>
          </a:xfrm>
        </p:spPr>
        <p:txBody>
          <a:bodyPr/>
          <a:lstStyle>
            <a:lvl1pPr>
              <a:defRPr sz="11040"/>
            </a:lvl1pPr>
            <a:lvl2pPr>
              <a:defRPr sz="9660"/>
            </a:lvl2pPr>
            <a:lvl3pPr>
              <a:defRPr sz="828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70" y="7680960"/>
            <a:ext cx="13566218" cy="14229929"/>
          </a:xfrm>
        </p:spPr>
        <p:txBody>
          <a:bodyPr/>
          <a:lstStyle>
            <a:lvl1pPr marL="0" indent="0">
              <a:buNone/>
              <a:defRPr sz="5520"/>
            </a:lvl1pPr>
            <a:lvl2pPr marL="1577340" indent="0">
              <a:buNone/>
              <a:defRPr sz="4830"/>
            </a:lvl2pPr>
            <a:lvl3pPr marL="3154680" indent="0">
              <a:buNone/>
              <a:defRPr sz="4140"/>
            </a:lvl3pPr>
            <a:lvl4pPr marL="4732020" indent="0">
              <a:buNone/>
              <a:defRPr sz="3450"/>
            </a:lvl4pPr>
            <a:lvl5pPr marL="6309360" indent="0">
              <a:buNone/>
              <a:defRPr sz="3450"/>
            </a:lvl5pPr>
            <a:lvl6pPr marL="7886700" indent="0">
              <a:buNone/>
              <a:defRPr sz="3450"/>
            </a:lvl6pPr>
            <a:lvl7pPr marL="9464040" indent="0">
              <a:buNone/>
              <a:defRPr sz="3450"/>
            </a:lvl7pPr>
            <a:lvl8pPr marL="11041380" indent="0">
              <a:buNone/>
              <a:defRPr sz="3450"/>
            </a:lvl8pPr>
            <a:lvl9pPr marL="12618720" indent="0">
              <a:buNone/>
              <a:defRPr sz="3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70" y="1706880"/>
            <a:ext cx="13566218" cy="5974080"/>
          </a:xfrm>
        </p:spPr>
        <p:txBody>
          <a:bodyPr anchor="b"/>
          <a:lstStyle>
            <a:lvl1pPr>
              <a:defRPr sz="11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3686388"/>
            <a:ext cx="21294090" cy="18194867"/>
          </a:xfrm>
        </p:spPr>
        <p:txBody>
          <a:bodyPr anchor="t"/>
          <a:lstStyle>
            <a:lvl1pPr marL="0" indent="0">
              <a:buNone/>
              <a:defRPr sz="11040"/>
            </a:lvl1pPr>
            <a:lvl2pPr marL="1577340" indent="0">
              <a:buNone/>
              <a:defRPr sz="9660"/>
            </a:lvl2pPr>
            <a:lvl3pPr marL="3154680" indent="0">
              <a:buNone/>
              <a:defRPr sz="8280"/>
            </a:lvl3pPr>
            <a:lvl4pPr marL="4732020" indent="0">
              <a:buNone/>
              <a:defRPr sz="6900"/>
            </a:lvl4pPr>
            <a:lvl5pPr marL="6309360" indent="0">
              <a:buNone/>
              <a:defRPr sz="6900"/>
            </a:lvl5pPr>
            <a:lvl6pPr marL="7886700" indent="0">
              <a:buNone/>
              <a:defRPr sz="6900"/>
            </a:lvl6pPr>
            <a:lvl7pPr marL="9464040" indent="0">
              <a:buNone/>
              <a:defRPr sz="6900"/>
            </a:lvl7pPr>
            <a:lvl8pPr marL="11041380" indent="0">
              <a:buNone/>
              <a:defRPr sz="6900"/>
            </a:lvl8pPr>
            <a:lvl9pPr marL="12618720" indent="0">
              <a:buNone/>
              <a:defRPr sz="6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70" y="7680960"/>
            <a:ext cx="13566218" cy="14229929"/>
          </a:xfrm>
        </p:spPr>
        <p:txBody>
          <a:bodyPr/>
          <a:lstStyle>
            <a:lvl1pPr marL="0" indent="0">
              <a:buNone/>
              <a:defRPr sz="5520"/>
            </a:lvl1pPr>
            <a:lvl2pPr marL="1577340" indent="0">
              <a:buNone/>
              <a:defRPr sz="4830"/>
            </a:lvl2pPr>
            <a:lvl3pPr marL="3154680" indent="0">
              <a:buNone/>
              <a:defRPr sz="4140"/>
            </a:lvl3pPr>
            <a:lvl4pPr marL="4732020" indent="0">
              <a:buNone/>
              <a:defRPr sz="3450"/>
            </a:lvl4pPr>
            <a:lvl5pPr marL="6309360" indent="0">
              <a:buNone/>
              <a:defRPr sz="3450"/>
            </a:lvl5pPr>
            <a:lvl6pPr marL="7886700" indent="0">
              <a:buNone/>
              <a:defRPr sz="3450"/>
            </a:lvl6pPr>
            <a:lvl7pPr marL="9464040" indent="0">
              <a:buNone/>
              <a:defRPr sz="3450"/>
            </a:lvl7pPr>
            <a:lvl8pPr marL="11041380" indent="0">
              <a:buNone/>
              <a:defRPr sz="3450"/>
            </a:lvl8pPr>
            <a:lvl9pPr marL="12618720" indent="0">
              <a:buNone/>
              <a:defRPr sz="3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0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363135"/>
            <a:ext cx="3627882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6815667"/>
            <a:ext cx="362788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23730375"/>
            <a:ext cx="94640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23730375"/>
            <a:ext cx="1419606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23730375"/>
            <a:ext cx="94640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54680" rtl="0" eaLnBrk="1" latinLnBrk="0" hangingPunct="1">
        <a:lnSpc>
          <a:spcPct val="90000"/>
        </a:lnSpc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8670" indent="-788670" algn="l" defTabSz="3154680" rtl="0" eaLnBrk="1" latinLnBrk="0" hangingPunct="1">
        <a:lnSpc>
          <a:spcPct val="90000"/>
        </a:lnSpc>
        <a:spcBef>
          <a:spcPts val="3450"/>
        </a:spcBef>
        <a:buFont typeface="Arial" panose="020B0604020202020204" pitchFamily="34" charset="0"/>
        <a:buChar char="•"/>
        <a:defRPr sz="966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394335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52069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709803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867537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1025271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83005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3407390" indent="-788670" algn="l" defTabSz="3154680" rtl="0" eaLnBrk="1" latinLnBrk="0" hangingPunct="1">
        <a:lnSpc>
          <a:spcPct val="90000"/>
        </a:lnSpc>
        <a:spcBef>
          <a:spcPts val="1725"/>
        </a:spcBef>
        <a:buFont typeface="Arial" panose="020B0604020202020204" pitchFamily="34" charset="0"/>
        <a:buChar char="•"/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68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202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936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670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404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138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8720" algn="l" defTabSz="3154680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CA2F3E5-DD24-48C1-9AD2-CC790265CA0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8" y="22323"/>
            <a:ext cx="38698714" cy="2560564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78733BE-059C-47B7-9415-5ADF2F3024F1}"/>
              </a:ext>
            </a:extLst>
          </p:cNvPr>
          <p:cNvSpPr/>
          <p:nvPr/>
        </p:nvSpPr>
        <p:spPr>
          <a:xfrm>
            <a:off x="31521535" y="-1"/>
            <a:ext cx="10532533" cy="25603199"/>
          </a:xfrm>
          <a:prstGeom prst="rect">
            <a:avLst/>
          </a:prstGeom>
          <a:solidFill>
            <a:srgbClr val="EE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28561"/>
            <a:endParaRPr lang="en-US" sz="1294" i="1" dirty="0">
              <a:solidFill>
                <a:prstClr val="whit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6702" y="5514486"/>
            <a:ext cx="20956314" cy="6242716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4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Behavioral health providers are more likely to implement new practices if trainings:</a:t>
            </a:r>
            <a:br>
              <a:rPr lang="en-US" sz="1104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1104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C5B857-0E51-4898-BAEF-B471D5E63813}"/>
              </a:ext>
            </a:extLst>
          </p:cNvPr>
          <p:cNvSpPr/>
          <p:nvPr/>
        </p:nvSpPr>
        <p:spPr>
          <a:xfrm>
            <a:off x="2" y="0"/>
            <a:ext cx="9914441" cy="25603200"/>
          </a:xfrm>
          <a:prstGeom prst="rect">
            <a:avLst/>
          </a:prstGeom>
          <a:solidFill>
            <a:srgbClr val="EE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28561"/>
            <a:endParaRPr lang="en-US" sz="1294" i="1" dirty="0">
              <a:solidFill>
                <a:srgbClr val="4B2E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E35B311-3C19-412C-ADE6-EB2E4158F366}"/>
              </a:ext>
            </a:extLst>
          </p:cNvPr>
          <p:cNvSpPr txBox="1"/>
          <p:nvPr/>
        </p:nvSpPr>
        <p:spPr>
          <a:xfrm>
            <a:off x="269073" y="2142869"/>
            <a:ext cx="9376297" cy="2319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28561">
              <a:lnSpc>
                <a:spcPct val="120000"/>
              </a:lnSpc>
            </a:pPr>
            <a:r>
              <a:rPr lang="en-US" sz="4000" b="1" dirty="0">
                <a:solidFill>
                  <a:prstClr val="black"/>
                </a:solidFill>
                <a:cs typeface="Arial" panose="020B0604020202020204" pitchFamily="34" charset="0"/>
              </a:rPr>
              <a:t>Introduction: </a:t>
            </a:r>
          </a:p>
          <a:p>
            <a:pPr defTabSz="328561">
              <a:lnSpc>
                <a:spcPct val="120000"/>
              </a:lnSpc>
            </a:pPr>
            <a:r>
              <a:rPr lang="en-US" sz="3600" dirty="0"/>
              <a:t>Implementation theory stresses the importance of workforce development as a mechanism to promote uptake of evidence-based practices. In this study, we examined how individual attributes, perceptions of training topics, and inner setting variables influenced self-reported use of training content among mental health practitioners. </a:t>
            </a:r>
          </a:p>
          <a:p>
            <a:pPr defTabSz="328561">
              <a:lnSpc>
                <a:spcPct val="120000"/>
              </a:lnSpc>
            </a:pPr>
            <a:endParaRPr lang="en-US" sz="2400" dirty="0"/>
          </a:p>
          <a:p>
            <a:pPr defTabSz="328561">
              <a:lnSpc>
                <a:spcPct val="120000"/>
              </a:lnSpc>
            </a:pPr>
            <a:endParaRPr lang="en-US" sz="800" b="1" dirty="0">
              <a:solidFill>
                <a:prstClr val="black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defTabSz="328561">
              <a:lnSpc>
                <a:spcPct val="120000"/>
              </a:lnSpc>
            </a:pPr>
            <a:r>
              <a:rPr lang="en-US" sz="4000" b="1" dirty="0">
                <a:cs typeface="Arial" panose="020B0604020202020204" pitchFamily="34" charset="0"/>
              </a:rPr>
              <a:t>Methods:</a:t>
            </a:r>
          </a:p>
          <a:p>
            <a:pPr marL="783195" indent="-586027" defTabSz="328561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Participants were behavioral health and primary care providers and school staff who received training from the Northwest Mental Health Technology Transfer Center (</a:t>
            </a:r>
            <a:r>
              <a:rPr lang="en-US" sz="3600">
                <a:solidFill>
                  <a:prstClr val="black"/>
                </a:solidFill>
                <a:cs typeface="Arial" panose="020B0604020202020204" pitchFamily="34" charset="0"/>
              </a:rPr>
              <a:t>MHTTC). </a:t>
            </a:r>
            <a:endParaRPr lang="en-US" sz="3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83195" indent="-586027" defTabSz="328561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Self-report surveys were administered  at post-event (N = 238) and 6-week (N = 51) follow-up.</a:t>
            </a:r>
          </a:p>
          <a:p>
            <a:pPr marL="783195" indent="-586027" defTabSz="328561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Measures assessed </a:t>
            </a:r>
            <a:r>
              <a:rPr lang="en-US" sz="3600" dirty="0"/>
              <a:t>predictors of implementation outcomes (see Table 1).</a:t>
            </a:r>
          </a:p>
          <a:p>
            <a:pPr defTabSz="328561">
              <a:lnSpc>
                <a:spcPct val="120000"/>
              </a:lnSpc>
            </a:pPr>
            <a:endParaRPr lang="en-US" sz="2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328561">
              <a:lnSpc>
                <a:spcPct val="120000"/>
              </a:lnSpc>
            </a:pPr>
            <a:r>
              <a:rPr lang="en-US" sz="4000" b="1" dirty="0">
                <a:solidFill>
                  <a:prstClr val="black"/>
                </a:solidFill>
                <a:cs typeface="Arial" panose="020B0604020202020204" pitchFamily="34" charset="0"/>
              </a:rPr>
              <a:t>Results:</a:t>
            </a:r>
          </a:p>
          <a:p>
            <a:pPr marL="783195" indent="-586027" defTabSz="32856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cs typeface="Arial" panose="020B0604020202020204" pitchFamily="34" charset="0"/>
              </a:rPr>
              <a:t>Challenge to current organizational practices, quality of training, and availability of ongoing coaching predicted positive changes to implementation practices at follow-up.</a:t>
            </a:r>
          </a:p>
          <a:p>
            <a:pPr defTabSz="328561">
              <a:lnSpc>
                <a:spcPct val="120000"/>
              </a:lnSpc>
            </a:pPr>
            <a:endParaRPr lang="en-US" sz="3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4000" b="1" dirty="0"/>
              <a:t>Implications:</a:t>
            </a:r>
          </a:p>
          <a:p>
            <a:pPr marL="783195" indent="-586027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Trainers should challenge current practices to maximize buy-in and promote changes at the workforce level.</a:t>
            </a:r>
          </a:p>
          <a:p>
            <a:pPr marL="783195" indent="-586027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Trainers need to focus on maximizing quality of instructional strategies and materials.</a:t>
            </a:r>
          </a:p>
          <a:p>
            <a:pPr marL="783195" indent="-586027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Ongoing coaching support and booster trainings are essential.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xmlns="" id="{9914F9AF-0FB9-4924-8DCA-B46EEB713FE9}"/>
              </a:ext>
            </a:extLst>
          </p:cNvPr>
          <p:cNvSpPr/>
          <p:nvPr/>
        </p:nvSpPr>
        <p:spPr>
          <a:xfrm>
            <a:off x="16330899" y="20442864"/>
            <a:ext cx="903327" cy="1562512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bg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pPr defTabSz="328561"/>
            <a:endParaRPr lang="en-US" sz="1294">
              <a:solidFill>
                <a:prstClr val="white">
                  <a:lumMod val="85000"/>
                </a:prstClr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15520EB-0F65-403D-A973-B17B2A4C2E9D}"/>
              </a:ext>
            </a:extLst>
          </p:cNvPr>
          <p:cNvSpPr txBox="1"/>
          <p:nvPr/>
        </p:nvSpPr>
        <p:spPr>
          <a:xfrm>
            <a:off x="17539093" y="20513975"/>
            <a:ext cx="689926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28561"/>
            <a:r>
              <a:rPr lang="en-US" sz="345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345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r>
              <a:rPr lang="en-US" sz="345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link to the Northwest MHTTC web page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5329556" y="21166139"/>
            <a:ext cx="932552" cy="0"/>
          </a:xfrm>
          <a:prstGeom prst="straightConnector1">
            <a:avLst/>
          </a:prstGeom>
          <a:ln w="66675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BA4CF46-E210-4322-91D1-2A41779F64E4}"/>
              </a:ext>
            </a:extLst>
          </p:cNvPr>
          <p:cNvSpPr/>
          <p:nvPr/>
        </p:nvSpPr>
        <p:spPr>
          <a:xfrm>
            <a:off x="10195401" y="2945335"/>
            <a:ext cx="19892071" cy="169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8561">
              <a:lnSpc>
                <a:spcPct val="120000"/>
              </a:lnSpc>
            </a:pPr>
            <a:r>
              <a:rPr lang="en-US" sz="4485" dirty="0">
                <a:solidFill>
                  <a:schemeClr val="bg1"/>
                </a:solidFill>
                <a:cs typeface="Arial" panose="020B0604020202020204" pitchFamily="34" charset="0"/>
              </a:rPr>
              <a:t>Jonathan Olson, Philip Benjamin, Lydia Chwastiak, Marianne Kellogg, </a:t>
            </a:r>
            <a:r>
              <a:rPr lang="en-US" sz="4485" dirty="0" err="1">
                <a:solidFill>
                  <a:schemeClr val="bg1"/>
                </a:solidFill>
                <a:cs typeface="Arial" panose="020B0604020202020204" pitchFamily="34" charset="0"/>
              </a:rPr>
              <a:t>Alya</a:t>
            </a:r>
            <a:r>
              <a:rPr lang="en-US" sz="4485" dirty="0">
                <a:solidFill>
                  <a:schemeClr val="bg1"/>
                </a:solidFill>
                <a:cs typeface="Arial" panose="020B0604020202020204" pitchFamily="34" charset="0"/>
              </a:rPr>
              <a:t> Azman, Taylor </a:t>
            </a:r>
            <a:r>
              <a:rPr lang="en-US" sz="4485" dirty="0" err="1">
                <a:solidFill>
                  <a:schemeClr val="bg1"/>
                </a:solidFill>
                <a:cs typeface="Arial" panose="020B0604020202020204" pitchFamily="34" charset="0"/>
              </a:rPr>
              <a:t>Berntson</a:t>
            </a:r>
            <a:r>
              <a:rPr lang="en-US" sz="4485" dirty="0">
                <a:solidFill>
                  <a:schemeClr val="bg1"/>
                </a:solidFill>
                <a:cs typeface="Arial" panose="020B0604020202020204" pitchFamily="34" charset="0"/>
              </a:rPr>
              <a:t>, Maria </a:t>
            </a:r>
            <a:r>
              <a:rPr lang="en-US" sz="4485" dirty="0" err="1">
                <a:solidFill>
                  <a:schemeClr val="bg1"/>
                </a:solidFill>
                <a:cs typeface="Arial" panose="020B0604020202020204" pitchFamily="34" charset="0"/>
              </a:rPr>
              <a:t>Monroe-DeVita</a:t>
            </a:r>
            <a:r>
              <a:rPr lang="en-US" sz="4485" dirty="0">
                <a:solidFill>
                  <a:schemeClr val="bg1"/>
                </a:solidFill>
                <a:cs typeface="Arial" panose="020B0604020202020204" pitchFamily="34" charset="0"/>
              </a:rPr>
              <a:t>, Sarah Kopelovich, &amp; Eric J. Bruns</a:t>
            </a:r>
            <a:endParaRPr lang="en-US" sz="4485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AC155C6-7E35-4156-B9B3-271571AF60CC}"/>
              </a:ext>
            </a:extLst>
          </p:cNvPr>
          <p:cNvSpPr txBox="1"/>
          <p:nvPr/>
        </p:nvSpPr>
        <p:spPr>
          <a:xfrm>
            <a:off x="10216114" y="723506"/>
            <a:ext cx="21199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28561"/>
            <a:r>
              <a:rPr lang="en-US" sz="6600" b="1" dirty="0">
                <a:solidFill>
                  <a:schemeClr val="bg1"/>
                </a:solidFill>
              </a:rPr>
              <a:t>Supporting Practitioners through Workforce Development: </a:t>
            </a:r>
            <a:r>
              <a:rPr lang="en-US" b="1" i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6000" b="1" i="1" dirty="0">
                <a:solidFill>
                  <a:schemeClr val="bg1"/>
                </a:solidFill>
              </a:rPr>
              <a:t>How do Training Strategies Impact Implementation Outcomes? </a:t>
            </a:r>
            <a:endParaRPr lang="en-US" sz="54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xmlns="" id="{2E03BCA9-CA68-4D79-96C3-77838551B888}"/>
              </a:ext>
            </a:extLst>
          </p:cNvPr>
          <p:cNvSpPr txBox="1">
            <a:spLocks/>
          </p:cNvSpPr>
          <p:nvPr/>
        </p:nvSpPr>
        <p:spPr>
          <a:xfrm>
            <a:off x="10777344" y="11022276"/>
            <a:ext cx="19580592" cy="8518740"/>
          </a:xfrm>
          <a:prstGeom prst="rect">
            <a:avLst/>
          </a:prstGeom>
        </p:spPr>
        <p:txBody>
          <a:bodyPr vert="horz" lIns="315468" tIns="157734" rIns="315468" bIns="157734" rtlCol="0" anchor="t">
            <a:noAutofit/>
          </a:bodyPr>
          <a:lstStyle>
            <a:lvl1pPr algn="ctr" defTabSz="9142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83195" indent="-783195" algn="l">
              <a:lnSpc>
                <a:spcPts val="14145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935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Challenge organizational practices </a:t>
            </a:r>
          </a:p>
          <a:p>
            <a:pPr marL="783195" indent="-783195" algn="l">
              <a:lnSpc>
                <a:spcPts val="14145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935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Are of high quality</a:t>
            </a:r>
          </a:p>
          <a:p>
            <a:pPr marL="783195" indent="-783195" algn="l">
              <a:lnSpc>
                <a:spcPts val="14145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935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Have ongoing coaching</a:t>
            </a:r>
            <a:endParaRPr lang="en-US" sz="7935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D31F7F-2924-4015-AAFD-17EE8D770C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8" t="-4379" r="-2179" b="-6746"/>
          <a:stretch/>
        </p:blipFill>
        <p:spPr>
          <a:xfrm>
            <a:off x="8332" y="300236"/>
            <a:ext cx="9779508" cy="1564720"/>
          </a:xfrm>
          <a:prstGeom prst="rect">
            <a:avLst/>
          </a:prstGeom>
          <a:solidFill>
            <a:srgbClr val="EEE9F7"/>
          </a:solidFill>
          <a:effectLst>
            <a:softEdge rad="25400"/>
          </a:effec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69A59916-D27C-48D3-8A69-6D691AB1A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1748"/>
              </p:ext>
            </p:extLst>
          </p:nvPr>
        </p:nvGraphicFramePr>
        <p:xfrm>
          <a:off x="31802493" y="3715861"/>
          <a:ext cx="10098810" cy="7508248"/>
        </p:xfrm>
        <a:graphic>
          <a:graphicData uri="http://schemas.openxmlformats.org/drawingml/2006/table">
            <a:tbl>
              <a:tblPr firstRow="1" bandRow="1"/>
              <a:tblGrid>
                <a:gridCol w="4710130">
                  <a:extLst>
                    <a:ext uri="{9D8B030D-6E8A-4147-A177-3AD203B41FA5}">
                      <a16:colId xmlns:a16="http://schemas.microsoft.com/office/drawing/2014/main" xmlns="" val="1299177266"/>
                    </a:ext>
                  </a:extLst>
                </a:gridCol>
                <a:gridCol w="1347170">
                  <a:extLst>
                    <a:ext uri="{9D8B030D-6E8A-4147-A177-3AD203B41FA5}">
                      <a16:colId xmlns:a16="http://schemas.microsoft.com/office/drawing/2014/main" xmlns="" val="168840933"/>
                    </a:ext>
                  </a:extLst>
                </a:gridCol>
                <a:gridCol w="1347170">
                  <a:extLst>
                    <a:ext uri="{9D8B030D-6E8A-4147-A177-3AD203B41FA5}">
                      <a16:colId xmlns:a16="http://schemas.microsoft.com/office/drawing/2014/main" xmlns="" val="530657200"/>
                    </a:ext>
                  </a:extLst>
                </a:gridCol>
                <a:gridCol w="1347170">
                  <a:extLst>
                    <a:ext uri="{9D8B030D-6E8A-4147-A177-3AD203B41FA5}">
                      <a16:colId xmlns:a16="http://schemas.microsoft.com/office/drawing/2014/main" xmlns="" val="3664478681"/>
                    </a:ext>
                  </a:extLst>
                </a:gridCol>
                <a:gridCol w="1347170">
                  <a:extLst>
                    <a:ext uri="{9D8B030D-6E8A-4147-A177-3AD203B41FA5}">
                      <a16:colId xmlns:a16="http://schemas.microsoft.com/office/drawing/2014/main" xmlns="" val="2820520269"/>
                    </a:ext>
                  </a:extLst>
                </a:gridCol>
              </a:tblGrid>
              <a:tr h="938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3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31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</a:t>
                      </a:r>
                      <a:endParaRPr lang="en-US" sz="3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E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8006293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 usability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-.07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-.06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.67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1153468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Pre-event mastery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-.02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.54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970216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importance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-.02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.06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-.06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.69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9828600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Challenge to practice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 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.31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391762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quality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.43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.18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.36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4162166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Barriers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-.07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-.11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.40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6238886"/>
                  </a:ext>
                </a:extLst>
              </a:tr>
              <a:tr h="9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 coaching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.26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.10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</a:t>
                      </a:r>
                    </a:p>
                  </a:txBody>
                  <a:tcPr marL="315468" marR="315468" marT="157734" marB="15773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201197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3613466-50A5-4325-987B-6444AFD59578}"/>
              </a:ext>
            </a:extLst>
          </p:cNvPr>
          <p:cNvSpPr txBox="1"/>
          <p:nvPr/>
        </p:nvSpPr>
        <p:spPr>
          <a:xfrm>
            <a:off x="31727347" y="2626279"/>
            <a:ext cx="1051152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50" dirty="0"/>
              <a:t>Table 1. Predictors of self-reported change at follow-up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D298F0E9-43A3-4DBE-AC4F-45C2A39BFD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988" y="19380402"/>
            <a:ext cx="3934725" cy="3934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502D7D-AF7C-4285-838A-13037BBDAD80}"/>
              </a:ext>
            </a:extLst>
          </p:cNvPr>
          <p:cNvSpPr txBox="1"/>
          <p:nvPr/>
        </p:nvSpPr>
        <p:spPr>
          <a:xfrm>
            <a:off x="31802493" y="11690443"/>
            <a:ext cx="10098810" cy="1206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/>
              <a:t>Some frequently asked questions:</a:t>
            </a:r>
          </a:p>
          <a:p>
            <a:pPr>
              <a:lnSpc>
                <a:spcPct val="120000"/>
              </a:lnSpc>
            </a:pPr>
            <a:endParaRPr lang="en-US" sz="1050" b="1" dirty="0"/>
          </a:p>
          <a:p>
            <a:pPr>
              <a:lnSpc>
                <a:spcPct val="120000"/>
              </a:lnSpc>
            </a:pPr>
            <a:r>
              <a:rPr lang="en-US" sz="3600" b="1" dirty="0"/>
              <a:t>What is the Northwest MHTTC?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It is a SAMHSA-funded center that provides training and technical assistance to practitioners who work to address the needs of individuals with or at risk for serious mental illness.</a:t>
            </a:r>
          </a:p>
          <a:p>
            <a:pPr marL="591503" indent="-591503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3600" b="1" dirty="0"/>
              <a:t>What are examples of training topics?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Motivational interviewing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Suicide prevention training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Cognitive Behavioral Therapy for psychosis 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School mental health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Peer support</a:t>
            </a:r>
          </a:p>
          <a:p>
            <a:pPr marL="591503" indent="-591503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3600" b="1" dirty="0"/>
              <a:t>How are trainings delivered?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In-person seminars, workshops, conferences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Online training, webinars</a:t>
            </a:r>
          </a:p>
          <a:p>
            <a:pPr marL="783195" indent="-39433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Communities of practice, ECHO Clinics</a:t>
            </a:r>
          </a:p>
          <a:p>
            <a:pPr marL="591503" indent="-591503">
              <a:buFont typeface="Arial" panose="020B0604020202020204" pitchFamily="34" charset="0"/>
              <a:buChar char="•"/>
            </a:pPr>
            <a:endParaRPr lang="en-US" sz="3105" dirty="0"/>
          </a:p>
        </p:txBody>
      </p:sp>
      <p:pic>
        <p:nvPicPr>
          <p:cNvPr id="1034" name="Picture 10" descr="https://s3-us-west-2.amazonaws.com/uw-s3-cdn/wp-content/uploads/sites/98/2014/10/07214220/Signature_Center_Purple_RGB.png">
            <a:extLst>
              <a:ext uri="{FF2B5EF4-FFF2-40B4-BE49-F238E27FC236}">
                <a16:creationId xmlns:a16="http://schemas.microsoft.com/office/drawing/2014/main" xmlns="" id="{5A8C2492-CDEA-4256-8DDC-96E17EA9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227" y="421977"/>
            <a:ext cx="9263147" cy="189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8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1649</TotalTime>
  <Words>510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Behavioral health providers are more likely to implement new practices if trainings: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jro10</dc:creator>
  <cp:lastModifiedBy>Gray, Marjorie G</cp:lastModifiedBy>
  <cp:revision>55</cp:revision>
  <dcterms:created xsi:type="dcterms:W3CDTF">2019-07-30T21:44:54Z</dcterms:created>
  <dcterms:modified xsi:type="dcterms:W3CDTF">2020-01-25T00:36:51Z</dcterms:modified>
</cp:coreProperties>
</file>