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1.xml" ContentType="application/vnd.openxmlformats-officedocument.themeOverride+xml"/>
  <Override PartName="/ppt/notesSlides/notesSlide23.xml" ContentType="application/vnd.openxmlformats-officedocument.presentationml.notes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 id="2147483669" r:id="rId2"/>
  </p:sldMasterIdLst>
  <p:notesMasterIdLst>
    <p:notesMasterId r:id="rId36"/>
  </p:notesMasterIdLst>
  <p:sldIdLst>
    <p:sldId id="256" r:id="rId3"/>
    <p:sldId id="302" r:id="rId4"/>
    <p:sldId id="257" r:id="rId5"/>
    <p:sldId id="258" r:id="rId6"/>
    <p:sldId id="259" r:id="rId7"/>
    <p:sldId id="261" r:id="rId8"/>
    <p:sldId id="262" r:id="rId9"/>
    <p:sldId id="265" r:id="rId10"/>
    <p:sldId id="260" r:id="rId11"/>
    <p:sldId id="263" r:id="rId12"/>
    <p:sldId id="264" r:id="rId13"/>
    <p:sldId id="267" r:id="rId14"/>
    <p:sldId id="268" r:id="rId15"/>
    <p:sldId id="269" r:id="rId16"/>
    <p:sldId id="266" r:id="rId17"/>
    <p:sldId id="270" r:id="rId18"/>
    <p:sldId id="305" r:id="rId19"/>
    <p:sldId id="277" r:id="rId20"/>
    <p:sldId id="278" r:id="rId21"/>
    <p:sldId id="279" r:id="rId22"/>
    <p:sldId id="280" r:id="rId23"/>
    <p:sldId id="281" r:id="rId24"/>
    <p:sldId id="273" r:id="rId25"/>
    <p:sldId id="274" r:id="rId26"/>
    <p:sldId id="275" r:id="rId27"/>
    <p:sldId id="276" r:id="rId28"/>
    <p:sldId id="282" r:id="rId29"/>
    <p:sldId id="283" r:id="rId30"/>
    <p:sldId id="284" r:id="rId31"/>
    <p:sldId id="285" r:id="rId32"/>
    <p:sldId id="286" r:id="rId33"/>
    <p:sldId id="304" r:id="rId34"/>
    <p:sldId id="303" r:id="rId35"/>
  </p:sldIdLst>
  <p:sldSz cx="9144000" cy="6858000" type="screen4x3"/>
  <p:notesSz cx="6858000" cy="9144000"/>
  <p:embeddedFontLst>
    <p:embeddedFont>
      <p:font typeface="Arial Black" panose="020B0604020202020204" pitchFamily="34" charset="0"/>
      <p:regular r:id="rId37"/>
      <p:bold r:id="rId38"/>
    </p:embeddedFont>
    <p:embeddedFont>
      <p:font typeface="Calibri" panose="020F0502020204030204"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hEyndXaVyNYtLMXmgrUruO9tHrg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sha L Dudkowski" initials="TLD" lastIdx="4" clrIdx="0">
    <p:extLst>
      <p:ext uri="{19B8F6BF-5375-455C-9EA6-DF929625EA0E}">
        <p15:presenceInfo xmlns:p15="http://schemas.microsoft.com/office/powerpoint/2012/main" userId="S-1-5-21-1275210071-1123561945-682003330-2013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86" autoAdjust="0"/>
    <p:restoredTop sz="74266" autoAdjust="0"/>
  </p:normalViewPr>
  <p:slideViewPr>
    <p:cSldViewPr snapToGrid="0">
      <p:cViewPr varScale="1">
        <p:scale>
          <a:sx n="67" d="100"/>
          <a:sy n="67" d="100"/>
        </p:scale>
        <p:origin x="2080" y="1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eltwater.com/resources/demand-webinar-crisis-managemen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None/>
            </a:pPr>
            <a:endParaRPr sz="1400" dirty="0">
              <a:latin typeface="Arial"/>
              <a:ea typeface="Arial"/>
              <a:cs typeface="Arial"/>
              <a:sym typeface="Arial"/>
            </a:endParaRPr>
          </a:p>
          <a:p>
            <a:pPr marL="0" lvl="0" indent="0" algn="l" rtl="0">
              <a:lnSpc>
                <a:spcPct val="110000"/>
              </a:lnSpc>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endParaRPr dirty="0"/>
          </a:p>
        </p:txBody>
      </p:sp>
      <p:sp>
        <p:nvSpPr>
          <p:cNvPr id="138" name="Google Shape;13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758c43da4c_0_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758c43da4c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g758c43da4c_0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78d9f7952c_0_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78d9f7952c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If there’s a contradiction between content and voice which should you believe?</a:t>
            </a:r>
            <a:endParaRPr/>
          </a:p>
        </p:txBody>
      </p:sp>
      <p:sp>
        <p:nvSpPr>
          <p:cNvPr id="222" name="Google Shape;222;g78d9f7952c_0_5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78d9f7952c_0_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78d9f7952c_0_6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If there’s a contradiction between voice and ONV which should you believe?</a:t>
            </a:r>
            <a:endParaRPr/>
          </a:p>
        </p:txBody>
      </p:sp>
      <p:sp>
        <p:nvSpPr>
          <p:cNvPr id="229" name="Google Shape;229;g78d9f7952c_0_6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78d9f7952c_0_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78d9f7952c_0_5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 name="Google Shape;236;g78d9f7952c_0_5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78d9f7952c_0_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78d9f7952c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g78d9f7952c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6c1cc2b7c3_0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6c1cc2b7c3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Do not overwhelm the person with multiple people talking</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image from: </a:t>
            </a:r>
            <a:r>
              <a:rPr lang="en-US" sz="1100" u="sng">
                <a:solidFill>
                  <a:schemeClr val="hlink"/>
                </a:solidFill>
                <a:latin typeface="Arial"/>
                <a:ea typeface="Arial"/>
                <a:cs typeface="Arial"/>
                <a:sym typeface="Arial"/>
                <a:hlinkClick r:id="rId3"/>
              </a:rPr>
              <a:t>https://blog.vantagecircle.com/guide-to-crisis-management/</a:t>
            </a:r>
            <a:endParaRPr/>
          </a:p>
          <a:p>
            <a:pPr marL="0" lvl="0" indent="0" algn="l" rtl="0">
              <a:spcBef>
                <a:spcPts val="0"/>
              </a:spcBef>
              <a:spcAft>
                <a:spcPts val="0"/>
              </a:spcAft>
              <a:buNone/>
            </a:pPr>
            <a:endParaRPr/>
          </a:p>
        </p:txBody>
      </p:sp>
      <p:sp>
        <p:nvSpPr>
          <p:cNvPr id="243" name="Google Shape;243;g6c1cc2b7c3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78d9f7952c_0_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78d9f7952c_0_6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g78d9f7952c_0_6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78d9f7952c_0_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78d9f7952c_0_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g78d9f7952c_0_7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78d9f7952c_0_8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78d9f7952c_0_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g78d9f7952c_0_8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78d9f7952c_0_8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78d9f7952c_0_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Listen like how you like to be listened to.</a:t>
            </a:r>
            <a:endParaRPr dirty="0"/>
          </a:p>
          <a:p>
            <a:pPr marL="0" lvl="0" indent="0" algn="l" rtl="0">
              <a:spcBef>
                <a:spcPts val="0"/>
              </a:spcBef>
              <a:spcAft>
                <a:spcPts val="0"/>
              </a:spcAft>
              <a:buNone/>
            </a:pPr>
            <a:r>
              <a:rPr lang="en-US" dirty="0"/>
              <a:t>Examples:</a:t>
            </a:r>
          </a:p>
          <a:p>
            <a:pPr marL="171450" lvl="0" indent="-171450" algn="l" rtl="0">
              <a:spcBef>
                <a:spcPts val="0"/>
              </a:spcBef>
              <a:spcAft>
                <a:spcPts val="0"/>
              </a:spcAft>
              <a:buFont typeface="Arial" panose="020B0604020202020204" pitchFamily="34" charset="0"/>
              <a:buChar char="•"/>
            </a:pPr>
            <a:r>
              <a:rPr lang="en-US" dirty="0"/>
              <a:t>It sound like your really angry</a:t>
            </a:r>
            <a:endParaRPr dirty="0"/>
          </a:p>
          <a:p>
            <a:pPr marL="171450" lvl="0" indent="-171450" algn="l" rtl="0">
              <a:spcBef>
                <a:spcPts val="0"/>
              </a:spcBef>
              <a:spcAft>
                <a:spcPts val="0"/>
              </a:spcAft>
              <a:buFont typeface="Arial" panose="020B0604020202020204" pitchFamily="34" charset="0"/>
              <a:buChar char="•"/>
            </a:pPr>
            <a:r>
              <a:rPr lang="en-US" dirty="0"/>
              <a:t>From your perspective I can see why you’re angry</a:t>
            </a:r>
            <a:endParaRPr dirty="0"/>
          </a:p>
          <a:p>
            <a:pPr marL="171450" lvl="0" indent="-171450" algn="l" rtl="0">
              <a:spcBef>
                <a:spcPts val="0"/>
              </a:spcBef>
              <a:spcAft>
                <a:spcPts val="0"/>
              </a:spcAft>
              <a:buFont typeface="Arial" panose="020B0604020202020204" pitchFamily="34" charset="0"/>
              <a:buChar char="•"/>
            </a:pPr>
            <a:r>
              <a:rPr lang="en-US" dirty="0"/>
              <a:t>It sounds like your feeling really stressed out about…</a:t>
            </a:r>
            <a:endParaRPr dirty="0"/>
          </a:p>
        </p:txBody>
      </p:sp>
      <p:sp>
        <p:nvSpPr>
          <p:cNvPr id="320" name="Google Shape;320;g78d9f7952c_0_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None/>
            </a:pPr>
            <a:r>
              <a:rPr lang="en-US" dirty="0">
                <a:latin typeface="Arial"/>
                <a:ea typeface="Arial"/>
                <a:cs typeface="Arial"/>
                <a:sym typeface="Arial"/>
              </a:rPr>
              <a:t>image from: </a:t>
            </a:r>
            <a:r>
              <a:rPr lang="en-US" sz="1100" u="sng" dirty="0">
                <a:solidFill>
                  <a:schemeClr val="hlink"/>
                </a:solidFill>
                <a:latin typeface="Arial"/>
                <a:ea typeface="Arial"/>
                <a:cs typeface="Arial"/>
                <a:sym typeface="Arial"/>
                <a:hlinkClick r:id="rId3"/>
              </a:rPr>
              <a:t>http://elitebusinessmagazine.co.uk/sales-marketing/item/what-should-startups-do-when-they-encounter-a-crisis</a:t>
            </a:r>
            <a:endParaRPr dirty="0">
              <a:latin typeface="Arial"/>
              <a:ea typeface="Arial"/>
              <a:cs typeface="Arial"/>
              <a:sym typeface="Arial"/>
            </a:endParaRPr>
          </a:p>
          <a:p>
            <a:pPr marL="0" lvl="0" indent="0" algn="l" rtl="0">
              <a:spcBef>
                <a:spcPts val="0"/>
              </a:spcBef>
              <a:spcAft>
                <a:spcPts val="0"/>
              </a:spcAft>
              <a:buNone/>
            </a:pPr>
            <a:endParaRPr dirty="0"/>
          </a:p>
        </p:txBody>
      </p:sp>
      <p:sp>
        <p:nvSpPr>
          <p:cNvPr id="146" name="Google Shape;14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78d9f7952c_0_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78d9f7952c_0_9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7" name="Google Shape;327;g78d9f7952c_0_9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78d9f7952c_0_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78d9f7952c_0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image from: </a:t>
            </a:r>
            <a:r>
              <a:rPr lang="en-US" sz="1100" u="sng">
                <a:solidFill>
                  <a:schemeClr val="hlink"/>
                </a:solidFill>
                <a:latin typeface="Arial"/>
                <a:ea typeface="Arial"/>
                <a:cs typeface="Arial"/>
                <a:sym typeface="Arial"/>
                <a:hlinkClick r:id="rId3"/>
              </a:rPr>
              <a:t>https://www.5wpr.com/new/why-companies-still-struggle-with-crisis/</a:t>
            </a:r>
            <a:endParaRPr/>
          </a:p>
        </p:txBody>
      </p:sp>
      <p:sp>
        <p:nvSpPr>
          <p:cNvPr id="266" name="Google Shape;266;g78d9f7952c_0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758c43da4c_0_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758c43da4c_0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image from: </a:t>
            </a:r>
            <a:r>
              <a:rPr lang="en-US" sz="1100" u="sng">
                <a:solidFill>
                  <a:schemeClr val="hlink"/>
                </a:solidFill>
                <a:latin typeface="Arial"/>
                <a:ea typeface="Arial"/>
                <a:cs typeface="Arial"/>
                <a:sym typeface="Arial"/>
                <a:hlinkClick r:id="rId3"/>
              </a:rPr>
              <a:t>https://www.agilitypr.com/pr-news/public-relations/what-will-you-do-when-a-pr-crisis-threatens-here-are-5-steps-to-follow/</a:t>
            </a:r>
            <a:endParaRPr/>
          </a:p>
        </p:txBody>
      </p:sp>
      <p:sp>
        <p:nvSpPr>
          <p:cNvPr id="274" name="Google Shape;274;g758c43da4c_0_5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78d9f7952c_0_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78d9f7952c_0_3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78d9f7952c_0_3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78d9f7952c_0_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78d9f7952c_0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g78d9f7952c_0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758c43da4c_0_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758c43da4c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g758c43da4c_0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78d9f7952c_0_1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78d9f7952c_0_1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g78d9f7952c_0_1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758c43da4c_0_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758c43da4c_0_4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g758c43da4c_0_4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78d9f7952c_0_1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78d9f7952c_0_1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7" name="Google Shape;357;g78d9f7952c_0_1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g78d9f7952c_0_1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3" name="Google Shape;363;g78d9f7952c_0_1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image from: </a:t>
            </a:r>
            <a:r>
              <a:rPr lang="en-US" sz="1100" u="sng">
                <a:solidFill>
                  <a:schemeClr val="hlink"/>
                </a:solidFill>
                <a:latin typeface="Arial"/>
                <a:ea typeface="Arial"/>
                <a:cs typeface="Arial"/>
                <a:sym typeface="Arial"/>
                <a:hlinkClick r:id="rId3"/>
              </a:rPr>
              <a:t>https://www.mindful.org/transforming-self-care-into-a-passionate-movement/</a:t>
            </a:r>
            <a:endParaRPr/>
          </a:p>
        </p:txBody>
      </p:sp>
      <p:sp>
        <p:nvSpPr>
          <p:cNvPr id="364" name="Google Shape;364;g78d9f7952c_0_1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58c43da4c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58c43da4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g758c43da4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758c43da4c_0_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758c43da4c_0_6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4" name="Google Shape;334;g758c43da4c_0_6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extLst>
      <p:ext uri="{BB962C8B-B14F-4D97-AF65-F5344CB8AC3E}">
        <p14:creationId xmlns:p14="http://schemas.microsoft.com/office/powerpoint/2010/main" val="33947673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0000"/>
              </a:lnSpc>
              <a:spcBef>
                <a:spcPts val="0"/>
              </a:spcBef>
              <a:spcAft>
                <a:spcPts val="0"/>
              </a:spcAft>
              <a:buNone/>
            </a:pPr>
            <a:endParaRPr sz="1400" dirty="0">
              <a:latin typeface="Arial"/>
              <a:ea typeface="Arial"/>
              <a:cs typeface="Arial"/>
              <a:sym typeface="Arial"/>
            </a:endParaRPr>
          </a:p>
          <a:p>
            <a:pPr marL="0" lvl="0" indent="0" algn="l" rtl="0">
              <a:lnSpc>
                <a:spcPct val="110000"/>
              </a:lnSpc>
              <a:spcBef>
                <a:spcPts val="0"/>
              </a:spcBef>
              <a:spcAft>
                <a:spcPts val="0"/>
              </a:spcAft>
              <a:buNone/>
            </a:pPr>
            <a:endParaRPr sz="1400" dirty="0">
              <a:latin typeface="Arial"/>
              <a:ea typeface="Arial"/>
              <a:cs typeface="Arial"/>
              <a:sym typeface="Arial"/>
            </a:endParaRPr>
          </a:p>
          <a:p>
            <a:pPr marL="0" lvl="0" indent="0" algn="l" rtl="0">
              <a:spcBef>
                <a:spcPts val="0"/>
              </a:spcBef>
              <a:spcAft>
                <a:spcPts val="0"/>
              </a:spcAft>
              <a:buNone/>
            </a:pPr>
            <a:endParaRPr dirty="0"/>
          </a:p>
        </p:txBody>
      </p:sp>
      <p:sp>
        <p:nvSpPr>
          <p:cNvPr id="138" name="Google Shape;13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extLst>
      <p:ext uri="{BB962C8B-B14F-4D97-AF65-F5344CB8AC3E}">
        <p14:creationId xmlns:p14="http://schemas.microsoft.com/office/powerpoint/2010/main" val="115941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8d9f7952c_0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8d9f7952c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Loud Vs Quiet Crises</a:t>
            </a:r>
            <a:endParaRPr/>
          </a:p>
          <a:p>
            <a:pPr marL="0" lvl="0" indent="0" algn="l" rtl="0">
              <a:spcBef>
                <a:spcPts val="0"/>
              </a:spcBef>
              <a:spcAft>
                <a:spcPts val="0"/>
              </a:spcAft>
              <a:buNone/>
            </a:pPr>
            <a:endParaRPr/>
          </a:p>
          <a:p>
            <a:pPr marL="0" lvl="0" indent="0" algn="l" rtl="0">
              <a:spcBef>
                <a:spcPts val="0"/>
              </a:spcBef>
              <a:spcAft>
                <a:spcPts val="0"/>
              </a:spcAft>
              <a:buNone/>
            </a:pPr>
            <a:r>
              <a:rPr lang="en-US"/>
              <a:t>image: </a:t>
            </a:r>
            <a:r>
              <a:rPr lang="en-US" sz="1100" u="sng">
                <a:solidFill>
                  <a:schemeClr val="hlink"/>
                </a:solidFill>
                <a:latin typeface="Arial"/>
                <a:ea typeface="Arial"/>
                <a:cs typeface="Arial"/>
                <a:sym typeface="Arial"/>
                <a:hlinkClick r:id="rId3"/>
              </a:rPr>
              <a:t>https://www.managementtoday.co.uk/two-kinds-crisis-know-respond/reputation-matters/article/1485046</a:t>
            </a:r>
            <a:endParaRPr/>
          </a:p>
        </p:txBody>
      </p:sp>
      <p:sp>
        <p:nvSpPr>
          <p:cNvPr id="161" name="Google Shape;161;g78d9f7952c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78d9f792aa_1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78d9f792aa_1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g78d9f792aa_1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58c43da4c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758c43da4c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914400" lvl="1" indent="-292100" algn="l" rtl="0">
              <a:lnSpc>
                <a:spcPct val="115000"/>
              </a:lnSpc>
              <a:spcBef>
                <a:spcPts val="0"/>
              </a:spcBef>
              <a:spcAft>
                <a:spcPts val="0"/>
              </a:spcAft>
              <a:buClr>
                <a:schemeClr val="dk1"/>
              </a:buClr>
              <a:buSzPts val="1000"/>
              <a:buAutoNum type="arabicPeriod"/>
            </a:pPr>
            <a:r>
              <a:rPr lang="en-US" sz="1000" dirty="0">
                <a:latin typeface="Arial"/>
                <a:ea typeface="Arial"/>
                <a:cs typeface="Arial"/>
                <a:sym typeface="Arial"/>
              </a:rPr>
              <a:t>Suicidal Subjects</a:t>
            </a:r>
            <a:endParaRPr sz="1000" dirty="0">
              <a:latin typeface="Arial"/>
              <a:ea typeface="Arial"/>
              <a:cs typeface="Arial"/>
              <a:sym typeface="Arial"/>
            </a:endParaRPr>
          </a:p>
          <a:p>
            <a:pPr marL="457200" lvl="0" indent="-292100" algn="l" rtl="0">
              <a:lnSpc>
                <a:spcPct val="115000"/>
              </a:lnSpc>
              <a:spcBef>
                <a:spcPts val="0"/>
              </a:spcBef>
              <a:spcAft>
                <a:spcPts val="0"/>
              </a:spcAft>
              <a:buSzPts val="1000"/>
              <a:buFont typeface="Arial"/>
              <a:buChar char="●"/>
            </a:pPr>
            <a:r>
              <a:rPr lang="en-US" sz="1000" dirty="0">
                <a:latin typeface="Arial"/>
                <a:ea typeface="Arial"/>
                <a:cs typeface="Arial"/>
                <a:sym typeface="Arial"/>
              </a:rPr>
              <a:t>Universal screening – regardless of subject’s complaint or presentation</a:t>
            </a:r>
            <a:endParaRPr sz="1000" dirty="0">
              <a:latin typeface="Arial"/>
              <a:ea typeface="Arial"/>
              <a:cs typeface="Arial"/>
              <a:sym typeface="Arial"/>
            </a:endParaRPr>
          </a:p>
          <a:p>
            <a:pPr marL="457200" lvl="0" indent="-292100" algn="l" rtl="0">
              <a:lnSpc>
                <a:spcPct val="115000"/>
              </a:lnSpc>
              <a:spcBef>
                <a:spcPts val="0"/>
              </a:spcBef>
              <a:spcAft>
                <a:spcPts val="0"/>
              </a:spcAft>
              <a:buSzPts val="1000"/>
              <a:buFont typeface="Arial"/>
              <a:buChar char="●"/>
            </a:pPr>
            <a:r>
              <a:rPr lang="en-US" sz="1000" dirty="0">
                <a:latin typeface="Arial"/>
                <a:ea typeface="Arial"/>
                <a:cs typeface="Arial"/>
                <a:sym typeface="Arial"/>
              </a:rPr>
              <a:t>Risk Assessment</a:t>
            </a:r>
            <a:endParaRPr sz="1000" dirty="0">
              <a:latin typeface="Arial"/>
              <a:ea typeface="Arial"/>
              <a:cs typeface="Arial"/>
              <a:sym typeface="Arial"/>
            </a:endParaRPr>
          </a:p>
          <a:p>
            <a:pPr marL="457200" lvl="0" indent="-292100" algn="l" rtl="0">
              <a:lnSpc>
                <a:spcPct val="115000"/>
              </a:lnSpc>
              <a:spcBef>
                <a:spcPts val="0"/>
              </a:spcBef>
              <a:spcAft>
                <a:spcPts val="0"/>
              </a:spcAft>
              <a:buSzPts val="1000"/>
              <a:buFont typeface="Arial"/>
              <a:buChar char="●"/>
            </a:pPr>
            <a:r>
              <a:rPr lang="en-US" sz="1000" dirty="0">
                <a:latin typeface="Arial"/>
                <a:ea typeface="Arial"/>
                <a:cs typeface="Arial"/>
                <a:sym typeface="Arial"/>
              </a:rPr>
              <a:t>Safety Planning</a:t>
            </a:r>
            <a:endParaRPr sz="1000" dirty="0">
              <a:latin typeface="Arial"/>
              <a:ea typeface="Arial"/>
              <a:cs typeface="Arial"/>
              <a:sym typeface="Arial"/>
            </a:endParaRPr>
          </a:p>
          <a:p>
            <a:pPr marL="457200" lvl="0" indent="-292100" algn="l" rtl="0">
              <a:lnSpc>
                <a:spcPct val="115000"/>
              </a:lnSpc>
              <a:spcBef>
                <a:spcPts val="0"/>
              </a:spcBef>
              <a:spcAft>
                <a:spcPts val="0"/>
              </a:spcAft>
              <a:buSzPts val="1000"/>
              <a:buFont typeface="Arial"/>
              <a:buChar char="●"/>
            </a:pPr>
            <a:r>
              <a:rPr lang="en-US" sz="1000" dirty="0">
                <a:latin typeface="Arial"/>
                <a:ea typeface="Arial"/>
                <a:cs typeface="Arial"/>
                <a:sym typeface="Arial"/>
              </a:rPr>
              <a:t>Referral to evidence-based treatment</a:t>
            </a:r>
            <a:endParaRPr sz="1000" dirty="0">
              <a:latin typeface="Arial"/>
              <a:ea typeface="Arial"/>
              <a:cs typeface="Arial"/>
              <a:sym typeface="Arial"/>
            </a:endParaRPr>
          </a:p>
          <a:p>
            <a:pPr marL="457200" lvl="0" indent="-292100" algn="l" rtl="0">
              <a:lnSpc>
                <a:spcPct val="115000"/>
              </a:lnSpc>
              <a:spcBef>
                <a:spcPts val="0"/>
              </a:spcBef>
              <a:spcAft>
                <a:spcPts val="0"/>
              </a:spcAft>
              <a:buSzPts val="1000"/>
              <a:buFont typeface="Arial"/>
              <a:buChar char="●"/>
            </a:pPr>
            <a:r>
              <a:rPr lang="en-US" sz="1000" dirty="0">
                <a:latin typeface="Arial"/>
                <a:ea typeface="Arial"/>
                <a:cs typeface="Arial"/>
                <a:sym typeface="Arial"/>
              </a:rPr>
              <a:t>Follow-up</a:t>
            </a:r>
            <a:endParaRPr sz="1000" dirty="0">
              <a:latin typeface="Arial"/>
              <a:ea typeface="Arial"/>
              <a:cs typeface="Arial"/>
              <a:sym typeface="Arial"/>
            </a:endParaRPr>
          </a:p>
          <a:p>
            <a:pPr marL="914400" lvl="1" indent="-292100" algn="l" rtl="0">
              <a:lnSpc>
                <a:spcPct val="115000"/>
              </a:lnSpc>
              <a:spcBef>
                <a:spcPts val="0"/>
              </a:spcBef>
              <a:spcAft>
                <a:spcPts val="0"/>
              </a:spcAft>
              <a:buClr>
                <a:schemeClr val="dk1"/>
              </a:buClr>
              <a:buSzPts val="1000"/>
              <a:buAutoNum type="arabicPeriod" startAt="2"/>
            </a:pPr>
            <a:r>
              <a:rPr lang="en-US" sz="1000" dirty="0">
                <a:latin typeface="Arial"/>
                <a:ea typeface="Arial"/>
                <a:cs typeface="Arial"/>
                <a:sym typeface="Arial"/>
              </a:rPr>
              <a:t>Once rapport is established, work toward agreements- what will the subject agree to do?</a:t>
            </a:r>
          </a:p>
          <a:p>
            <a:pPr marL="914400" lvl="1" indent="-292100" algn="l" rtl="0">
              <a:lnSpc>
                <a:spcPct val="115000"/>
              </a:lnSpc>
              <a:spcBef>
                <a:spcPts val="0"/>
              </a:spcBef>
              <a:spcAft>
                <a:spcPts val="0"/>
              </a:spcAft>
              <a:buClr>
                <a:schemeClr val="dk1"/>
              </a:buClr>
              <a:buSzPts val="1000"/>
              <a:buAutoNum type="arabicPeriod" startAt="2"/>
            </a:pPr>
            <a:endParaRPr sz="1000" dirty="0">
              <a:latin typeface="Arial"/>
              <a:ea typeface="Arial"/>
              <a:cs typeface="Arial"/>
              <a:sym typeface="Arial"/>
            </a:endParaRPr>
          </a:p>
          <a:p>
            <a:pPr marL="0" lvl="0" indent="0" algn="l" rtl="0">
              <a:spcBef>
                <a:spcPts val="1200"/>
              </a:spcBef>
              <a:spcAft>
                <a:spcPts val="0"/>
              </a:spcAft>
              <a:buNone/>
            </a:pPr>
            <a:r>
              <a:rPr lang="en-US" dirty="0"/>
              <a:t>image from: </a:t>
            </a:r>
            <a:r>
              <a:rPr lang="en-US" sz="1100" u="sng" dirty="0">
                <a:solidFill>
                  <a:schemeClr val="hlink"/>
                </a:solidFill>
                <a:latin typeface="Arial"/>
                <a:ea typeface="Arial"/>
                <a:cs typeface="Arial"/>
                <a:sym typeface="Arial"/>
                <a:hlinkClick r:id="rId3"/>
              </a:rPr>
              <a:t>https://www.meltwater.com/resources/demand-webinar-crisis-management/</a:t>
            </a:r>
            <a:endParaRPr lang="en-US" sz="1100" u="sng" dirty="0">
              <a:solidFill>
                <a:schemeClr val="hlink"/>
              </a:solidFill>
              <a:latin typeface="Arial"/>
              <a:ea typeface="Arial"/>
              <a:cs typeface="Arial"/>
              <a:sym typeface="Arial"/>
            </a:endParaRPr>
          </a:p>
          <a:p>
            <a:pPr marL="0" lvl="0" indent="0" algn="l" rtl="0">
              <a:spcBef>
                <a:spcPts val="1200"/>
              </a:spcBef>
              <a:spcAft>
                <a:spcPts val="0"/>
              </a:spcAft>
              <a:buNone/>
            </a:pPr>
            <a:endParaRPr lang="en-US" sz="1100" u="sng" dirty="0">
              <a:solidFill>
                <a:schemeClr val="hlink"/>
              </a:solidFill>
              <a:latin typeface="Arial"/>
              <a:cs typeface="Arial"/>
              <a:sym typeface="Arial"/>
            </a:endParaRPr>
          </a:p>
          <a:p>
            <a:pPr marL="0" lvl="0" indent="0" algn="l" rtl="0">
              <a:lnSpc>
                <a:spcPct val="115000"/>
              </a:lnSpc>
              <a:spcBef>
                <a:spcPts val="0"/>
              </a:spcBef>
              <a:spcAft>
                <a:spcPts val="0"/>
              </a:spcAft>
              <a:buNone/>
            </a:pPr>
            <a:r>
              <a:rPr lang="en-US" sz="1200" dirty="0">
                <a:latin typeface="Arial"/>
                <a:ea typeface="Arial"/>
                <a:cs typeface="Arial"/>
                <a:sym typeface="Arial"/>
              </a:rPr>
              <a:t>Psychiatric assessment of the subject</a:t>
            </a:r>
          </a:p>
          <a:p>
            <a:pPr marL="0" lvl="0" indent="0" algn="l" rtl="0">
              <a:lnSpc>
                <a:spcPct val="115000"/>
              </a:lnSpc>
              <a:spcBef>
                <a:spcPts val="1200"/>
              </a:spcBef>
              <a:spcAft>
                <a:spcPts val="0"/>
              </a:spcAft>
              <a:buClr>
                <a:schemeClr val="dk1"/>
              </a:buClr>
              <a:buSzPts val="1100"/>
              <a:buFont typeface="Arial"/>
              <a:buNone/>
            </a:pPr>
            <a:r>
              <a:rPr lang="en-US" sz="1200" dirty="0">
                <a:latin typeface="Arial"/>
                <a:ea typeface="Arial"/>
                <a:cs typeface="Arial"/>
                <a:sym typeface="Arial"/>
              </a:rPr>
              <a:t>Try to be thorough but don’t let this process hold-up crisis resolution</a:t>
            </a:r>
          </a:p>
          <a:p>
            <a:pPr marL="457200" lvl="0" indent="-298450" algn="l" rtl="0">
              <a:lnSpc>
                <a:spcPct val="115000"/>
              </a:lnSpc>
              <a:spcBef>
                <a:spcPts val="1200"/>
              </a:spcBef>
              <a:spcAft>
                <a:spcPts val="0"/>
              </a:spcAft>
              <a:buSzPts val="1100"/>
              <a:buFont typeface="Arial"/>
              <a:buChar char="●"/>
            </a:pPr>
            <a:r>
              <a:rPr lang="en-US" sz="1200" dirty="0">
                <a:latin typeface="Arial"/>
                <a:ea typeface="Arial"/>
                <a:cs typeface="Arial"/>
                <a:sym typeface="Arial"/>
              </a:rPr>
              <a:t>Substance use- is subject currently under the influence?</a:t>
            </a:r>
          </a:p>
          <a:p>
            <a:pPr marL="457200" lvl="0" indent="-317500" algn="l" rtl="0">
              <a:lnSpc>
                <a:spcPct val="115000"/>
              </a:lnSpc>
              <a:spcBef>
                <a:spcPts val="0"/>
              </a:spcBef>
              <a:spcAft>
                <a:spcPts val="0"/>
              </a:spcAft>
              <a:buSzPts val="1400"/>
              <a:buFont typeface="Arial"/>
              <a:buChar char="●"/>
            </a:pPr>
            <a:r>
              <a:rPr lang="en-US" sz="800" dirty="0">
                <a:latin typeface="Arial"/>
                <a:ea typeface="Arial"/>
                <a:cs typeface="Arial"/>
                <a:sym typeface="Arial"/>
              </a:rPr>
              <a:t> </a:t>
            </a:r>
            <a:r>
              <a:rPr lang="en-US" sz="1200" dirty="0">
                <a:latin typeface="Arial"/>
                <a:ea typeface="Arial"/>
                <a:cs typeface="Arial"/>
                <a:sym typeface="Arial"/>
              </a:rPr>
              <a:t>If so, may need to modify approach</a:t>
            </a:r>
          </a:p>
          <a:p>
            <a:pPr marL="457200" lvl="0" indent="-317500" algn="l" rtl="0">
              <a:lnSpc>
                <a:spcPct val="115000"/>
              </a:lnSpc>
              <a:spcBef>
                <a:spcPts val="0"/>
              </a:spcBef>
              <a:spcAft>
                <a:spcPts val="0"/>
              </a:spcAft>
              <a:buSzPts val="1400"/>
              <a:buFont typeface="Arial"/>
              <a:buChar char="●"/>
            </a:pPr>
            <a:r>
              <a:rPr lang="en-US" sz="800" dirty="0">
                <a:latin typeface="Arial"/>
                <a:ea typeface="Arial"/>
                <a:cs typeface="Arial"/>
                <a:sym typeface="Arial"/>
              </a:rPr>
              <a:t> </a:t>
            </a:r>
            <a:r>
              <a:rPr lang="en-US" sz="1200" dirty="0">
                <a:latin typeface="Arial"/>
                <a:ea typeface="Arial"/>
                <a:cs typeface="Arial"/>
                <a:sym typeface="Arial"/>
              </a:rPr>
              <a:t>History of use? Recent use?</a:t>
            </a:r>
          </a:p>
          <a:p>
            <a:pPr marL="0" lvl="0" indent="0" algn="l" rtl="0">
              <a:lnSpc>
                <a:spcPct val="115000"/>
              </a:lnSpc>
              <a:spcBef>
                <a:spcPts val="1200"/>
              </a:spcBef>
              <a:spcAft>
                <a:spcPts val="0"/>
              </a:spcAft>
              <a:buClr>
                <a:schemeClr val="dk1"/>
              </a:buClr>
              <a:buSzPts val="1100"/>
              <a:buFont typeface="Arial"/>
              <a:buNone/>
            </a:pPr>
            <a:r>
              <a:rPr lang="en-US" sz="1200" dirty="0">
                <a:latin typeface="Arial"/>
                <a:ea typeface="Arial"/>
                <a:cs typeface="Arial"/>
                <a:sym typeface="Arial"/>
              </a:rPr>
              <a:t>Quick general psych assessment if the subject can tolerate it, otherwise assess behaviors, verbalizations</a:t>
            </a:r>
          </a:p>
          <a:p>
            <a:pPr marL="457200" lvl="0" indent="-317500" algn="l" rtl="0">
              <a:lnSpc>
                <a:spcPct val="115000"/>
              </a:lnSpc>
              <a:spcBef>
                <a:spcPts val="1200"/>
              </a:spcBef>
              <a:spcAft>
                <a:spcPts val="0"/>
              </a:spcAft>
              <a:buSzPts val="1400"/>
              <a:buFont typeface="Arial"/>
              <a:buChar char="●"/>
            </a:pPr>
            <a:r>
              <a:rPr lang="en-US" sz="800" dirty="0">
                <a:latin typeface="Arial"/>
                <a:ea typeface="Arial"/>
                <a:cs typeface="Arial"/>
                <a:sym typeface="Arial"/>
              </a:rPr>
              <a:t> </a:t>
            </a:r>
            <a:r>
              <a:rPr lang="en-US" sz="1200" dirty="0">
                <a:latin typeface="Arial"/>
                <a:ea typeface="Arial"/>
                <a:cs typeface="Arial"/>
                <a:sym typeface="Arial"/>
              </a:rPr>
              <a:t>Depression, anxiety, anger</a:t>
            </a:r>
          </a:p>
          <a:p>
            <a:pPr marL="457200" lvl="0" indent="-298450" algn="l" rtl="0">
              <a:lnSpc>
                <a:spcPct val="115000"/>
              </a:lnSpc>
              <a:spcBef>
                <a:spcPts val="0"/>
              </a:spcBef>
              <a:spcAft>
                <a:spcPts val="0"/>
              </a:spcAft>
              <a:buSzPts val="1100"/>
              <a:buFont typeface="Arial"/>
              <a:buChar char="●"/>
            </a:pPr>
            <a:r>
              <a:rPr lang="en-US" sz="1200" dirty="0">
                <a:latin typeface="Arial"/>
                <a:ea typeface="Arial"/>
                <a:cs typeface="Arial"/>
                <a:sym typeface="Arial"/>
              </a:rPr>
              <a:t>psychosis</a:t>
            </a:r>
          </a:p>
          <a:p>
            <a:pPr marL="457200" lvl="0" indent="-298450" algn="l" rtl="0">
              <a:lnSpc>
                <a:spcPct val="115000"/>
              </a:lnSpc>
              <a:spcBef>
                <a:spcPts val="0"/>
              </a:spcBef>
              <a:spcAft>
                <a:spcPts val="0"/>
              </a:spcAft>
              <a:buSzPts val="1100"/>
              <a:buFont typeface="Arial"/>
              <a:buChar char="●"/>
            </a:pPr>
            <a:r>
              <a:rPr lang="en-US" sz="1200" dirty="0">
                <a:latin typeface="Arial"/>
                <a:ea typeface="Arial"/>
                <a:cs typeface="Arial"/>
                <a:sym typeface="Arial"/>
              </a:rPr>
              <a:t>Trauma</a:t>
            </a:r>
          </a:p>
          <a:p>
            <a:pPr marL="0" lvl="0" indent="0" algn="l" rtl="0">
              <a:spcBef>
                <a:spcPts val="1200"/>
              </a:spcBef>
              <a:spcAft>
                <a:spcPts val="0"/>
              </a:spcAft>
              <a:buNone/>
            </a:pPr>
            <a:endParaRPr dirty="0"/>
          </a:p>
        </p:txBody>
      </p:sp>
      <p:sp>
        <p:nvSpPr>
          <p:cNvPr id="185" name="Google Shape;185;g758c43da4c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758c43da4c_0_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758c43da4c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Talk about Ambulance, Police, M1 holds here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a:p>
            <a:pPr marL="0" lvl="0" indent="0" algn="l" rtl="0">
              <a:spcBef>
                <a:spcPts val="0"/>
              </a:spcBef>
              <a:spcAft>
                <a:spcPts val="0"/>
              </a:spcAft>
              <a:buNone/>
            </a:pPr>
            <a:r>
              <a:rPr lang="en-US" dirty="0"/>
              <a:t>image from: </a:t>
            </a:r>
            <a:r>
              <a:rPr lang="en-US" sz="1100" u="sng" dirty="0">
                <a:solidFill>
                  <a:schemeClr val="hlink"/>
                </a:solidFill>
                <a:latin typeface="Arial"/>
                <a:ea typeface="Arial"/>
                <a:cs typeface="Arial"/>
                <a:sym typeface="Arial"/>
                <a:hlinkClick r:id="rId3"/>
              </a:rPr>
              <a:t>https://digitaltraininginstitute.ie/crisis-management-solutions-for-digital-pr-situations/</a:t>
            </a:r>
            <a:endParaRPr dirty="0"/>
          </a:p>
        </p:txBody>
      </p:sp>
      <p:sp>
        <p:nvSpPr>
          <p:cNvPr id="207" name="Google Shape;207;g758c43da4c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6b8ff338ad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6b8ff338a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g6b8ff338a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58c43da4c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58c43da4c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1200"/>
              </a:spcBef>
              <a:spcAft>
                <a:spcPts val="0"/>
              </a:spcAft>
              <a:buNone/>
            </a:pPr>
            <a:endParaRPr dirty="0"/>
          </a:p>
        </p:txBody>
      </p:sp>
      <p:sp>
        <p:nvSpPr>
          <p:cNvPr id="193" name="Google Shape;193;g758c43da4c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7"/>
          <p:cNvSpPr txBox="1">
            <a:spLocks noGrp="1"/>
          </p:cNvSpPr>
          <p:nvPr>
            <p:ph type="ctrTitle"/>
          </p:nvPr>
        </p:nvSpPr>
        <p:spPr>
          <a:xfrm>
            <a:off x="685800" y="1195100"/>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Black"/>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
          <p:cNvSpPr txBox="1">
            <a:spLocks noGrp="1"/>
          </p:cNvSpPr>
          <p:nvPr>
            <p:ph type="subTitle" idx="1"/>
          </p:nvPr>
        </p:nvSpPr>
        <p:spPr>
          <a:xfrm>
            <a:off x="1143000" y="3716915"/>
            <a:ext cx="6858000" cy="9699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1500"/>
              <a:buNone/>
              <a:defRPr sz="1500"/>
            </a:lvl2pPr>
            <a:lvl3pPr lvl="2" algn="ctr">
              <a:lnSpc>
                <a:spcPct val="90000"/>
              </a:lnSpc>
              <a:spcBef>
                <a:spcPts val="500"/>
              </a:spcBef>
              <a:spcAft>
                <a:spcPts val="0"/>
              </a:spcAft>
              <a:buClr>
                <a:schemeClr val="dk1"/>
              </a:buClr>
              <a:buSzPts val="1350"/>
              <a:buNone/>
              <a:defRPr sz="1350"/>
            </a:lvl3pPr>
            <a:lvl4pPr lvl="3" algn="ctr">
              <a:lnSpc>
                <a:spcPct val="90000"/>
              </a:lnSpc>
              <a:spcBef>
                <a:spcPts val="500"/>
              </a:spcBef>
              <a:spcAft>
                <a:spcPts val="0"/>
              </a:spcAft>
              <a:buClr>
                <a:schemeClr val="dk1"/>
              </a:buClr>
              <a:buSzPts val="1200"/>
              <a:buNone/>
              <a:defRPr sz="1200"/>
            </a:lvl4pPr>
            <a:lvl5pPr lvl="4" algn="ctr">
              <a:lnSpc>
                <a:spcPct val="90000"/>
              </a:lnSpc>
              <a:spcBef>
                <a:spcPts val="500"/>
              </a:spcBef>
              <a:spcAft>
                <a:spcPts val="0"/>
              </a:spcAft>
              <a:buClr>
                <a:schemeClr val="dk1"/>
              </a:buClr>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500"/>
              </a:spcBef>
              <a:spcAft>
                <a:spcPts val="0"/>
              </a:spcAft>
              <a:buClr>
                <a:schemeClr val="dk1"/>
              </a:buClr>
              <a:buSzPts val="1200"/>
              <a:buNone/>
              <a:defRPr sz="1200"/>
            </a:lvl8pPr>
            <a:lvl9pPr lvl="8" algn="ctr">
              <a:lnSpc>
                <a:spcPct val="90000"/>
              </a:lnSpc>
              <a:spcBef>
                <a:spcPts val="500"/>
              </a:spcBef>
              <a:spcAft>
                <a:spcPts val="0"/>
              </a:spcAft>
              <a:buClr>
                <a:schemeClr val="dk1"/>
              </a:buClr>
              <a:buSzPts val="1200"/>
              <a:buNone/>
              <a:defRPr sz="1200"/>
            </a:lvl9pPr>
          </a:lstStyle>
          <a:p>
            <a:endParaRPr/>
          </a:p>
        </p:txBody>
      </p:sp>
      <p:sp>
        <p:nvSpPr>
          <p:cNvPr id="18" name="Google Shape;18;p7"/>
          <p:cNvSpPr>
            <a:spLocks noGrp="1"/>
          </p:cNvSpPr>
          <p:nvPr>
            <p:ph type="pic" idx="2"/>
          </p:nvPr>
        </p:nvSpPr>
        <p:spPr>
          <a:xfrm>
            <a:off x="1611314" y="2"/>
            <a:ext cx="6618287" cy="109061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7"/>
          <p:cNvSpPr>
            <a:spLocks noGrp="1"/>
          </p:cNvSpPr>
          <p:nvPr>
            <p:ph type="pic" idx="3"/>
          </p:nvPr>
        </p:nvSpPr>
        <p:spPr>
          <a:xfrm>
            <a:off x="4718050" y="4718050"/>
            <a:ext cx="4425950" cy="213995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1" name="Google Shape;71;p1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1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3" name="Google Shape;73;p1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6"/>
        <p:cNvGrpSpPr/>
        <p:nvPr/>
      </p:nvGrpSpPr>
      <p:grpSpPr>
        <a:xfrm>
          <a:off x="0" y="0"/>
          <a:ext cx="0" cy="0"/>
          <a:chOff x="0" y="0"/>
          <a:chExt cx="0" cy="0"/>
        </a:xfrm>
      </p:grpSpPr>
      <p:sp>
        <p:nvSpPr>
          <p:cNvPr id="87" name="Google Shape;87;p1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Bla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1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9" name="Google Shape;89;p1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0" name="Google Shape;90;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3"/>
        <p:cNvGrpSpPr/>
        <p:nvPr/>
      </p:nvGrpSpPr>
      <p:grpSpPr>
        <a:xfrm>
          <a:off x="0" y="0"/>
          <a:ext cx="0" cy="0"/>
          <a:chOff x="0" y="0"/>
          <a:chExt cx="0" cy="0"/>
        </a:xfrm>
      </p:grpSpPr>
      <p:sp>
        <p:nvSpPr>
          <p:cNvPr id="94" name="Google Shape;94;p2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Bla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2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96" name="Google Shape;96;p2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7" name="Google Shape;97;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0"/>
        <p:cNvGrpSpPr/>
        <p:nvPr/>
      </p:nvGrpSpPr>
      <p:grpSpPr>
        <a:xfrm>
          <a:off x="0" y="0"/>
          <a:ext cx="0" cy="0"/>
          <a:chOff x="0" y="0"/>
          <a:chExt cx="0" cy="0"/>
        </a:xfrm>
      </p:grpSpPr>
      <p:sp>
        <p:nvSpPr>
          <p:cNvPr id="101" name="Google Shape;101;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2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12"/>
        <p:cNvGrpSpPr/>
        <p:nvPr/>
      </p:nvGrpSpPr>
      <p:grpSpPr>
        <a:xfrm>
          <a:off x="0" y="0"/>
          <a:ext cx="0" cy="0"/>
          <a:chOff x="0" y="0"/>
          <a:chExt cx="0" cy="0"/>
        </a:xfrm>
      </p:grpSpPr>
      <p:sp>
        <p:nvSpPr>
          <p:cNvPr id="113" name="Google Shape;113;p23"/>
          <p:cNvSpPr txBox="1">
            <a:spLocks noGrp="1"/>
          </p:cNvSpPr>
          <p:nvPr>
            <p:ph type="title"/>
          </p:nvPr>
        </p:nvSpPr>
        <p:spPr>
          <a:xfrm>
            <a:off x="0" y="0"/>
            <a:ext cx="9144000" cy="9187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23"/>
          <p:cNvSpPr txBox="1">
            <a:spLocks noGrp="1"/>
          </p:cNvSpPr>
          <p:nvPr>
            <p:ph type="body" idx="1"/>
          </p:nvPr>
        </p:nvSpPr>
        <p:spPr>
          <a:xfrm>
            <a:off x="630075" y="1360457"/>
            <a:ext cx="386810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1800"/>
              <a:buNone/>
              <a:defRPr sz="1800" b="1"/>
            </a:lvl1pPr>
            <a:lvl2pPr marL="914400" lvl="1" indent="-228600" algn="l">
              <a:lnSpc>
                <a:spcPct val="90000"/>
              </a:lnSpc>
              <a:spcBef>
                <a:spcPts val="500"/>
              </a:spcBef>
              <a:spcAft>
                <a:spcPts val="0"/>
              </a:spcAft>
              <a:buClr>
                <a:schemeClr val="dk1"/>
              </a:buClr>
              <a:buSzPts val="1500"/>
              <a:buNone/>
              <a:defRPr sz="1500" b="1"/>
            </a:lvl2pPr>
            <a:lvl3pPr marL="1371600" lvl="2" indent="-228600" algn="l">
              <a:lnSpc>
                <a:spcPct val="90000"/>
              </a:lnSpc>
              <a:spcBef>
                <a:spcPts val="500"/>
              </a:spcBef>
              <a:spcAft>
                <a:spcPts val="0"/>
              </a:spcAft>
              <a:buClr>
                <a:schemeClr val="dk1"/>
              </a:buClr>
              <a:buSzPts val="1350"/>
              <a:buNone/>
              <a:defRPr sz="1350" b="1"/>
            </a:lvl3pPr>
            <a:lvl4pPr marL="1828800" lvl="3" indent="-228600" algn="l">
              <a:lnSpc>
                <a:spcPct val="90000"/>
              </a:lnSpc>
              <a:spcBef>
                <a:spcPts val="500"/>
              </a:spcBef>
              <a:spcAft>
                <a:spcPts val="0"/>
              </a:spcAft>
              <a:buClr>
                <a:schemeClr val="dk1"/>
              </a:buClr>
              <a:buSzPts val="1200"/>
              <a:buNone/>
              <a:defRPr sz="1200" b="1"/>
            </a:lvl4pPr>
            <a:lvl5pPr marL="2286000" lvl="4" indent="-228600" algn="l">
              <a:lnSpc>
                <a:spcPct val="90000"/>
              </a:lnSpc>
              <a:spcBef>
                <a:spcPts val="500"/>
              </a:spcBef>
              <a:spcAft>
                <a:spcPts val="0"/>
              </a:spcAft>
              <a:buClr>
                <a:schemeClr val="dk1"/>
              </a:buClr>
              <a:buSzPts val="1200"/>
              <a:buNone/>
              <a:defRPr sz="1200" b="1"/>
            </a:lvl5pPr>
            <a:lvl6pPr marL="2743200" lvl="5" indent="-228600" algn="l">
              <a:lnSpc>
                <a:spcPct val="90000"/>
              </a:lnSpc>
              <a:spcBef>
                <a:spcPts val="500"/>
              </a:spcBef>
              <a:spcAft>
                <a:spcPts val="0"/>
              </a:spcAft>
              <a:buClr>
                <a:schemeClr val="dk1"/>
              </a:buClr>
              <a:buSzPts val="1200"/>
              <a:buNone/>
              <a:defRPr sz="1200" b="1"/>
            </a:lvl6pPr>
            <a:lvl7pPr marL="3200400" lvl="6" indent="-228600" algn="l">
              <a:lnSpc>
                <a:spcPct val="90000"/>
              </a:lnSpc>
              <a:spcBef>
                <a:spcPts val="500"/>
              </a:spcBef>
              <a:spcAft>
                <a:spcPts val="0"/>
              </a:spcAft>
              <a:buClr>
                <a:schemeClr val="dk1"/>
              </a:buClr>
              <a:buSzPts val="1200"/>
              <a:buNone/>
              <a:defRPr sz="1200" b="1"/>
            </a:lvl7pPr>
            <a:lvl8pPr marL="3657600" lvl="7" indent="-228600" algn="l">
              <a:lnSpc>
                <a:spcPct val="90000"/>
              </a:lnSpc>
              <a:spcBef>
                <a:spcPts val="500"/>
              </a:spcBef>
              <a:spcAft>
                <a:spcPts val="0"/>
              </a:spcAft>
              <a:buClr>
                <a:schemeClr val="dk1"/>
              </a:buClr>
              <a:buSzPts val="1200"/>
              <a:buNone/>
              <a:defRPr sz="1200" b="1"/>
            </a:lvl8pPr>
            <a:lvl9pPr marL="4114800" lvl="8" indent="-228600" algn="l">
              <a:lnSpc>
                <a:spcPct val="90000"/>
              </a:lnSpc>
              <a:spcBef>
                <a:spcPts val="500"/>
              </a:spcBef>
              <a:spcAft>
                <a:spcPts val="0"/>
              </a:spcAft>
              <a:buClr>
                <a:schemeClr val="dk1"/>
              </a:buClr>
              <a:buSzPts val="1200"/>
              <a:buNone/>
              <a:defRPr sz="1200" b="1"/>
            </a:lvl9pPr>
          </a:lstStyle>
          <a:p>
            <a:endParaRPr/>
          </a:p>
        </p:txBody>
      </p:sp>
      <p:sp>
        <p:nvSpPr>
          <p:cNvPr id="115" name="Google Shape;115;p23"/>
          <p:cNvSpPr txBox="1">
            <a:spLocks noGrp="1"/>
          </p:cNvSpPr>
          <p:nvPr>
            <p:ph type="body" idx="2"/>
          </p:nvPr>
        </p:nvSpPr>
        <p:spPr>
          <a:xfrm>
            <a:off x="630075" y="2184369"/>
            <a:ext cx="3868108" cy="35317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6" name="Google Shape;116;p23"/>
          <p:cNvSpPr txBox="1">
            <a:spLocks noGrp="1"/>
          </p:cNvSpPr>
          <p:nvPr>
            <p:ph type="body" idx="3"/>
          </p:nvPr>
        </p:nvSpPr>
        <p:spPr>
          <a:xfrm>
            <a:off x="4629385" y="1360457"/>
            <a:ext cx="388715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1800"/>
              <a:buNone/>
              <a:defRPr sz="1800" b="1"/>
            </a:lvl1pPr>
            <a:lvl2pPr marL="914400" lvl="1" indent="-228600" algn="l">
              <a:lnSpc>
                <a:spcPct val="90000"/>
              </a:lnSpc>
              <a:spcBef>
                <a:spcPts val="500"/>
              </a:spcBef>
              <a:spcAft>
                <a:spcPts val="0"/>
              </a:spcAft>
              <a:buClr>
                <a:schemeClr val="dk1"/>
              </a:buClr>
              <a:buSzPts val="1500"/>
              <a:buNone/>
              <a:defRPr sz="1500" b="1"/>
            </a:lvl2pPr>
            <a:lvl3pPr marL="1371600" lvl="2" indent="-228600" algn="l">
              <a:lnSpc>
                <a:spcPct val="90000"/>
              </a:lnSpc>
              <a:spcBef>
                <a:spcPts val="500"/>
              </a:spcBef>
              <a:spcAft>
                <a:spcPts val="0"/>
              </a:spcAft>
              <a:buClr>
                <a:schemeClr val="dk1"/>
              </a:buClr>
              <a:buSzPts val="1350"/>
              <a:buNone/>
              <a:defRPr sz="1350" b="1"/>
            </a:lvl3pPr>
            <a:lvl4pPr marL="1828800" lvl="3" indent="-228600" algn="l">
              <a:lnSpc>
                <a:spcPct val="90000"/>
              </a:lnSpc>
              <a:spcBef>
                <a:spcPts val="500"/>
              </a:spcBef>
              <a:spcAft>
                <a:spcPts val="0"/>
              </a:spcAft>
              <a:buClr>
                <a:schemeClr val="dk1"/>
              </a:buClr>
              <a:buSzPts val="1200"/>
              <a:buNone/>
              <a:defRPr sz="1200" b="1"/>
            </a:lvl4pPr>
            <a:lvl5pPr marL="2286000" lvl="4" indent="-228600" algn="l">
              <a:lnSpc>
                <a:spcPct val="90000"/>
              </a:lnSpc>
              <a:spcBef>
                <a:spcPts val="500"/>
              </a:spcBef>
              <a:spcAft>
                <a:spcPts val="0"/>
              </a:spcAft>
              <a:buClr>
                <a:schemeClr val="dk1"/>
              </a:buClr>
              <a:buSzPts val="1200"/>
              <a:buNone/>
              <a:defRPr sz="1200" b="1"/>
            </a:lvl5pPr>
            <a:lvl6pPr marL="2743200" lvl="5" indent="-228600" algn="l">
              <a:lnSpc>
                <a:spcPct val="90000"/>
              </a:lnSpc>
              <a:spcBef>
                <a:spcPts val="500"/>
              </a:spcBef>
              <a:spcAft>
                <a:spcPts val="0"/>
              </a:spcAft>
              <a:buClr>
                <a:schemeClr val="dk1"/>
              </a:buClr>
              <a:buSzPts val="1200"/>
              <a:buNone/>
              <a:defRPr sz="1200" b="1"/>
            </a:lvl6pPr>
            <a:lvl7pPr marL="3200400" lvl="6" indent="-228600" algn="l">
              <a:lnSpc>
                <a:spcPct val="90000"/>
              </a:lnSpc>
              <a:spcBef>
                <a:spcPts val="500"/>
              </a:spcBef>
              <a:spcAft>
                <a:spcPts val="0"/>
              </a:spcAft>
              <a:buClr>
                <a:schemeClr val="dk1"/>
              </a:buClr>
              <a:buSzPts val="1200"/>
              <a:buNone/>
              <a:defRPr sz="1200" b="1"/>
            </a:lvl7pPr>
            <a:lvl8pPr marL="3657600" lvl="7" indent="-228600" algn="l">
              <a:lnSpc>
                <a:spcPct val="90000"/>
              </a:lnSpc>
              <a:spcBef>
                <a:spcPts val="500"/>
              </a:spcBef>
              <a:spcAft>
                <a:spcPts val="0"/>
              </a:spcAft>
              <a:buClr>
                <a:schemeClr val="dk1"/>
              </a:buClr>
              <a:buSzPts val="1200"/>
              <a:buNone/>
              <a:defRPr sz="1200" b="1"/>
            </a:lvl8pPr>
            <a:lvl9pPr marL="4114800" lvl="8" indent="-228600" algn="l">
              <a:lnSpc>
                <a:spcPct val="90000"/>
              </a:lnSpc>
              <a:spcBef>
                <a:spcPts val="500"/>
              </a:spcBef>
              <a:spcAft>
                <a:spcPts val="0"/>
              </a:spcAft>
              <a:buClr>
                <a:schemeClr val="dk1"/>
              </a:buClr>
              <a:buSzPts val="1200"/>
              <a:buNone/>
              <a:defRPr sz="1200" b="1"/>
            </a:lvl9pPr>
          </a:lstStyle>
          <a:p>
            <a:endParaRPr/>
          </a:p>
        </p:txBody>
      </p:sp>
      <p:sp>
        <p:nvSpPr>
          <p:cNvPr id="117" name="Google Shape;117;p23"/>
          <p:cNvSpPr txBox="1">
            <a:spLocks noGrp="1"/>
          </p:cNvSpPr>
          <p:nvPr>
            <p:ph type="body" idx="4"/>
          </p:nvPr>
        </p:nvSpPr>
        <p:spPr>
          <a:xfrm>
            <a:off x="4629385" y="2184369"/>
            <a:ext cx="3887157" cy="353173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23"/>
          <p:cNvSpPr>
            <a:spLocks noGrp="1"/>
          </p:cNvSpPr>
          <p:nvPr>
            <p:ph type="pic" idx="5"/>
          </p:nvPr>
        </p:nvSpPr>
        <p:spPr>
          <a:xfrm>
            <a:off x="630075" y="5953673"/>
            <a:ext cx="3927475" cy="70643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19" name="Google Shape;119;p23" descr="MHTTC Stacked Color Bars" title="MHTTC Stacked Color Bars"/>
          <p:cNvPicPr preferRelativeResize="0"/>
          <p:nvPr/>
        </p:nvPicPr>
        <p:blipFill rotWithShape="1">
          <a:blip r:embed="rId2">
            <a:alphaModFix/>
          </a:blip>
          <a:srcRect/>
          <a:stretch/>
        </p:blipFill>
        <p:spPr>
          <a:xfrm>
            <a:off x="6656698" y="5540991"/>
            <a:ext cx="2487302" cy="165820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20"/>
        <p:cNvGrpSpPr/>
        <p:nvPr/>
      </p:nvGrpSpPr>
      <p:grpSpPr>
        <a:xfrm>
          <a:off x="0" y="0"/>
          <a:ext cx="0" cy="0"/>
          <a:chOff x="0" y="0"/>
          <a:chExt cx="0" cy="0"/>
        </a:xfrm>
      </p:grpSpPr>
      <p:sp>
        <p:nvSpPr>
          <p:cNvPr id="121" name="Google Shape;121;p24"/>
          <p:cNvSpPr txBox="1">
            <a:spLocks noGrp="1"/>
          </p:cNvSpPr>
          <p:nvPr>
            <p:ph type="title"/>
          </p:nvPr>
        </p:nvSpPr>
        <p:spPr>
          <a:xfrm>
            <a:off x="348018" y="0"/>
            <a:ext cx="8475260" cy="116688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24"/>
          <p:cNvSpPr txBox="1">
            <a:spLocks noGrp="1"/>
          </p:cNvSpPr>
          <p:nvPr>
            <p:ph type="body" idx="1"/>
          </p:nvPr>
        </p:nvSpPr>
        <p:spPr>
          <a:xfrm>
            <a:off x="2852452" y="4500111"/>
            <a:ext cx="3330178" cy="4651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24"/>
          <p:cNvSpPr txBox="1">
            <a:spLocks noGrp="1"/>
          </p:cNvSpPr>
          <p:nvPr>
            <p:ph type="body" idx="2"/>
          </p:nvPr>
        </p:nvSpPr>
        <p:spPr>
          <a:xfrm>
            <a:off x="348018" y="1321929"/>
            <a:ext cx="3439979" cy="31781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24"/>
          <p:cNvSpPr txBox="1">
            <a:spLocks noGrp="1"/>
          </p:cNvSpPr>
          <p:nvPr>
            <p:ph type="body" idx="3"/>
          </p:nvPr>
        </p:nvSpPr>
        <p:spPr>
          <a:xfrm>
            <a:off x="5247085" y="1321928"/>
            <a:ext cx="3576193" cy="318211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24"/>
          <p:cNvSpPr>
            <a:spLocks noGrp="1"/>
          </p:cNvSpPr>
          <p:nvPr>
            <p:ph type="pic" idx="4"/>
          </p:nvPr>
        </p:nvSpPr>
        <p:spPr>
          <a:xfrm>
            <a:off x="378800" y="5800299"/>
            <a:ext cx="2428013" cy="43672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26" name="Google Shape;126;p24" descr="MHTTC Stacked Color Bars" title="MHTTC Stacked Color Bars"/>
          <p:cNvPicPr preferRelativeResize="0"/>
          <p:nvPr/>
        </p:nvPicPr>
        <p:blipFill rotWithShape="1">
          <a:blip r:embed="rId2">
            <a:alphaModFix/>
          </a:blip>
          <a:srcRect/>
          <a:stretch/>
        </p:blipFill>
        <p:spPr>
          <a:xfrm>
            <a:off x="6656698" y="5540991"/>
            <a:ext cx="2487302" cy="165820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27"/>
        <p:cNvGrpSpPr/>
        <p:nvPr/>
      </p:nvGrpSpPr>
      <p:grpSpPr>
        <a:xfrm>
          <a:off x="0" y="0"/>
          <a:ext cx="0" cy="0"/>
          <a:chOff x="0" y="0"/>
          <a:chExt cx="0" cy="0"/>
        </a:xfrm>
      </p:grpSpPr>
      <p:sp>
        <p:nvSpPr>
          <p:cNvPr id="128" name="Google Shape;128;p25"/>
          <p:cNvSpPr txBox="1">
            <a:spLocks noGrp="1"/>
          </p:cNvSpPr>
          <p:nvPr>
            <p:ph type="title"/>
          </p:nvPr>
        </p:nvSpPr>
        <p:spPr>
          <a:xfrm>
            <a:off x="1" y="2310"/>
            <a:ext cx="9143999" cy="104124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300"/>
              <a:buFont typeface="Arial Black"/>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25"/>
          <p:cNvSpPr txBox="1">
            <a:spLocks noGrp="1"/>
          </p:cNvSpPr>
          <p:nvPr>
            <p:ph type="body" idx="1"/>
          </p:nvPr>
        </p:nvSpPr>
        <p:spPr>
          <a:xfrm>
            <a:off x="563148" y="3526025"/>
            <a:ext cx="3092054" cy="13938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0" name="Google Shape;130;p25"/>
          <p:cNvSpPr txBox="1">
            <a:spLocks noGrp="1"/>
          </p:cNvSpPr>
          <p:nvPr>
            <p:ph type="body" idx="2"/>
          </p:nvPr>
        </p:nvSpPr>
        <p:spPr>
          <a:xfrm>
            <a:off x="563148" y="1668650"/>
            <a:ext cx="3092054" cy="13938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25"/>
          <p:cNvSpPr>
            <a:spLocks noGrp="1"/>
          </p:cNvSpPr>
          <p:nvPr>
            <p:ph type="pic" idx="3"/>
          </p:nvPr>
        </p:nvSpPr>
        <p:spPr>
          <a:xfrm>
            <a:off x="5801916" y="1668643"/>
            <a:ext cx="2677716" cy="139291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2" name="Google Shape;132;p25"/>
          <p:cNvSpPr>
            <a:spLocks noGrp="1"/>
          </p:cNvSpPr>
          <p:nvPr>
            <p:ph type="pic" idx="4"/>
          </p:nvPr>
        </p:nvSpPr>
        <p:spPr>
          <a:xfrm>
            <a:off x="5801916" y="3526018"/>
            <a:ext cx="2681478" cy="1389888"/>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3" name="Google Shape;133;p25"/>
          <p:cNvSpPr>
            <a:spLocks noGrp="1"/>
          </p:cNvSpPr>
          <p:nvPr>
            <p:ph type="pic" idx="5"/>
          </p:nvPr>
        </p:nvSpPr>
        <p:spPr>
          <a:xfrm>
            <a:off x="563148" y="5769428"/>
            <a:ext cx="3927475" cy="706437"/>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34" name="Google Shape;134;p25" descr="MHTTC Stacked Color Bars" title="MHTTC Stacked Color Bars"/>
          <p:cNvPicPr preferRelativeResize="0"/>
          <p:nvPr/>
        </p:nvPicPr>
        <p:blipFill rotWithShape="1">
          <a:blip r:embed="rId2">
            <a:alphaModFix/>
          </a:blip>
          <a:srcRect/>
          <a:stretch/>
        </p:blipFill>
        <p:spPr>
          <a:xfrm>
            <a:off x="6656698" y="5540991"/>
            <a:ext cx="2487302" cy="16582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0"/>
        <p:cNvGrpSpPr/>
        <p:nvPr/>
      </p:nvGrpSpPr>
      <p:grpSpPr>
        <a:xfrm>
          <a:off x="0" y="0"/>
          <a:ext cx="0" cy="0"/>
          <a:chOff x="0" y="0"/>
          <a:chExt cx="0" cy="0"/>
        </a:xfrm>
      </p:grpSpPr>
      <p:sp>
        <p:nvSpPr>
          <p:cNvPr id="21" name="Google Shape;21;p8"/>
          <p:cNvSpPr txBox="1">
            <a:spLocks noGrp="1"/>
          </p:cNvSpPr>
          <p:nvPr>
            <p:ph type="ctrTitle"/>
          </p:nvPr>
        </p:nvSpPr>
        <p:spPr>
          <a:xfrm>
            <a:off x="685800" y="1195100"/>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Black"/>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8"/>
          <p:cNvSpPr txBox="1">
            <a:spLocks noGrp="1"/>
          </p:cNvSpPr>
          <p:nvPr>
            <p:ph type="subTitle" idx="1"/>
          </p:nvPr>
        </p:nvSpPr>
        <p:spPr>
          <a:xfrm>
            <a:off x="1143000" y="3716915"/>
            <a:ext cx="6858000" cy="9699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1500"/>
              <a:buNone/>
              <a:defRPr sz="1500"/>
            </a:lvl2pPr>
            <a:lvl3pPr lvl="2" algn="ctr">
              <a:lnSpc>
                <a:spcPct val="90000"/>
              </a:lnSpc>
              <a:spcBef>
                <a:spcPts val="500"/>
              </a:spcBef>
              <a:spcAft>
                <a:spcPts val="0"/>
              </a:spcAft>
              <a:buClr>
                <a:schemeClr val="dk1"/>
              </a:buClr>
              <a:buSzPts val="1350"/>
              <a:buNone/>
              <a:defRPr sz="1350"/>
            </a:lvl3pPr>
            <a:lvl4pPr lvl="3" algn="ctr">
              <a:lnSpc>
                <a:spcPct val="90000"/>
              </a:lnSpc>
              <a:spcBef>
                <a:spcPts val="500"/>
              </a:spcBef>
              <a:spcAft>
                <a:spcPts val="0"/>
              </a:spcAft>
              <a:buClr>
                <a:schemeClr val="dk1"/>
              </a:buClr>
              <a:buSzPts val="1200"/>
              <a:buNone/>
              <a:defRPr sz="1200"/>
            </a:lvl4pPr>
            <a:lvl5pPr lvl="4" algn="ctr">
              <a:lnSpc>
                <a:spcPct val="90000"/>
              </a:lnSpc>
              <a:spcBef>
                <a:spcPts val="500"/>
              </a:spcBef>
              <a:spcAft>
                <a:spcPts val="0"/>
              </a:spcAft>
              <a:buClr>
                <a:schemeClr val="dk1"/>
              </a:buClr>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500"/>
              </a:spcBef>
              <a:spcAft>
                <a:spcPts val="0"/>
              </a:spcAft>
              <a:buClr>
                <a:schemeClr val="dk1"/>
              </a:buClr>
              <a:buSzPts val="1200"/>
              <a:buNone/>
              <a:defRPr sz="1200"/>
            </a:lvl8pPr>
            <a:lvl9pPr lvl="8" algn="ctr">
              <a:lnSpc>
                <a:spcPct val="90000"/>
              </a:lnSpc>
              <a:spcBef>
                <a:spcPts val="500"/>
              </a:spcBef>
              <a:spcAft>
                <a:spcPts val="0"/>
              </a:spcAft>
              <a:buClr>
                <a:schemeClr val="dk1"/>
              </a:buClr>
              <a:buSzPts val="1200"/>
              <a:buNone/>
              <a:defRPr sz="1200"/>
            </a:lvl9pPr>
          </a:lstStyle>
          <a:p>
            <a:endParaRPr/>
          </a:p>
        </p:txBody>
      </p:sp>
      <p:sp>
        <p:nvSpPr>
          <p:cNvPr id="23" name="Google Shape;23;p8"/>
          <p:cNvSpPr>
            <a:spLocks noGrp="1"/>
          </p:cNvSpPr>
          <p:nvPr>
            <p:ph type="pic" idx="2"/>
          </p:nvPr>
        </p:nvSpPr>
        <p:spPr>
          <a:xfrm>
            <a:off x="1611314" y="2"/>
            <a:ext cx="6618287" cy="1090613"/>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4" name="Google Shape;24;p8"/>
          <p:cNvSpPr>
            <a:spLocks noGrp="1"/>
          </p:cNvSpPr>
          <p:nvPr>
            <p:ph type="pic" idx="3"/>
          </p:nvPr>
        </p:nvSpPr>
        <p:spPr>
          <a:xfrm>
            <a:off x="4718050" y="4718050"/>
            <a:ext cx="4425950" cy="213995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25" name="Google Shape;25;p8"/>
          <p:cNvPicPr preferRelativeResize="0"/>
          <p:nvPr/>
        </p:nvPicPr>
        <p:blipFill rotWithShape="1">
          <a:blip r:embed="rId2">
            <a:alphaModFix/>
          </a:blip>
          <a:srcRect/>
          <a:stretch/>
        </p:blipFill>
        <p:spPr>
          <a:xfrm>
            <a:off x="781292" y="5672451"/>
            <a:ext cx="1660043" cy="1185549"/>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5100"/>
            <a:ext cx="77724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716915"/>
            <a:ext cx="6858000" cy="9699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Picture Placeholder 4"/>
          <p:cNvSpPr>
            <a:spLocks noGrp="1" noChangeAspect="1"/>
          </p:cNvSpPr>
          <p:nvPr>
            <p:ph type="pic" sz="quarter" idx="10" hasCustomPrompt="1"/>
          </p:nvPr>
        </p:nvSpPr>
        <p:spPr>
          <a:xfrm>
            <a:off x="1611314" y="2"/>
            <a:ext cx="6618287" cy="1090613"/>
          </a:xfrm>
        </p:spPr>
        <p:txBody>
          <a:bodyPr/>
          <a:lstStyle>
            <a:lvl1pPr>
              <a:defRPr baseline="0"/>
            </a:lvl1pPr>
          </a:lstStyle>
          <a:p>
            <a:r>
              <a:rPr lang="en-US"/>
              <a:t>Add your logo here on actual first slide (not in Master).  Don’t forget to add alt text.</a:t>
            </a:r>
          </a:p>
        </p:txBody>
      </p:sp>
      <p:sp>
        <p:nvSpPr>
          <p:cNvPr id="11" name="Picture Placeholder 10"/>
          <p:cNvSpPr>
            <a:spLocks noGrp="1"/>
          </p:cNvSpPr>
          <p:nvPr>
            <p:ph type="pic" sz="quarter" idx="11" hasCustomPrompt="1"/>
          </p:nvPr>
        </p:nvSpPr>
        <p:spPr>
          <a:xfrm>
            <a:off x="4718050" y="4718050"/>
            <a:ext cx="4425950" cy="2139950"/>
          </a:xfrm>
        </p:spPr>
        <p:txBody>
          <a:bodyPr/>
          <a:lstStyle>
            <a:lvl1pPr>
              <a:defRPr baseline="0"/>
            </a:lvl1pPr>
          </a:lstStyle>
          <a:p>
            <a:r>
              <a:rPr lang="en-US"/>
              <a:t>Add MHTTC Stacked bars here on actual first slide (not in Master).  Don’t forget to add alt text.</a:t>
            </a:r>
          </a:p>
        </p:txBody>
      </p:sp>
    </p:spTree>
    <p:custDataLst>
      <p:tags r:id="rId1"/>
    </p:custDataLst>
    <p:extLst>
      <p:ext uri="{BB962C8B-B14F-4D97-AF65-F5344CB8AC3E}">
        <p14:creationId xmlns:p14="http://schemas.microsoft.com/office/powerpoint/2010/main" val="1561850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6"/>
        <p:cNvGrpSpPr/>
        <p:nvPr/>
      </p:nvGrpSpPr>
      <p:grpSpPr>
        <a:xfrm>
          <a:off x="0" y="0"/>
          <a:ext cx="0" cy="0"/>
          <a:chOff x="0" y="0"/>
          <a:chExt cx="0" cy="0"/>
        </a:xfrm>
      </p:grpSpPr>
      <p:sp>
        <p:nvSpPr>
          <p:cNvPr id="27" name="Google Shape;27;p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9"/>
          <p:cNvSpPr txBox="1">
            <a:spLocks noGrp="1"/>
          </p:cNvSpPr>
          <p:nvPr>
            <p:ph type="body" idx="1"/>
          </p:nvPr>
        </p:nvSpPr>
        <p:spPr>
          <a:xfrm>
            <a:off x="628649" y="1713490"/>
            <a:ext cx="3745458" cy="3454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9"/>
          <p:cNvSpPr>
            <a:spLocks noGrp="1"/>
          </p:cNvSpPr>
          <p:nvPr>
            <p:ph type="pic" idx="2"/>
          </p:nvPr>
        </p:nvSpPr>
        <p:spPr>
          <a:xfrm>
            <a:off x="5246763" y="1713490"/>
            <a:ext cx="3570685" cy="34544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 name="Google Shape;30;p9"/>
          <p:cNvSpPr>
            <a:spLocks noGrp="1"/>
          </p:cNvSpPr>
          <p:nvPr>
            <p:ph type="pic" idx="3"/>
          </p:nvPr>
        </p:nvSpPr>
        <p:spPr>
          <a:xfrm>
            <a:off x="628649" y="5936776"/>
            <a:ext cx="3736238" cy="74380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31" name="Google Shape;31;p9" descr="MHTTC Stacked Color Bars" title="MHTTC Stacked Color Bars"/>
          <p:cNvPicPr preferRelativeResize="0"/>
          <p:nvPr/>
        </p:nvPicPr>
        <p:blipFill rotWithShape="1">
          <a:blip r:embed="rId2">
            <a:alphaModFix/>
          </a:blip>
          <a:srcRect/>
          <a:stretch/>
        </p:blipFill>
        <p:spPr>
          <a:xfrm>
            <a:off x="6656698" y="5547814"/>
            <a:ext cx="2487302" cy="1658201"/>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2"/>
        <p:cNvGrpSpPr/>
        <p:nvPr/>
      </p:nvGrpSpPr>
      <p:grpSpPr>
        <a:xfrm>
          <a:off x="0" y="0"/>
          <a:ext cx="0" cy="0"/>
          <a:chOff x="0" y="0"/>
          <a:chExt cx="0" cy="0"/>
        </a:xfrm>
      </p:grpSpPr>
      <p:sp>
        <p:nvSpPr>
          <p:cNvPr id="33" name="Google Shape;33;p10"/>
          <p:cNvSpPr txBox="1">
            <a:spLocks noGrp="1"/>
          </p:cNvSpPr>
          <p:nvPr>
            <p:ph type="title"/>
          </p:nvPr>
        </p:nvSpPr>
        <p:spPr>
          <a:xfrm>
            <a:off x="0" y="5773"/>
            <a:ext cx="9144000" cy="9404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0"/>
          <p:cNvSpPr txBox="1">
            <a:spLocks noGrp="1"/>
          </p:cNvSpPr>
          <p:nvPr>
            <p:ph type="body" idx="1"/>
          </p:nvPr>
        </p:nvSpPr>
        <p:spPr>
          <a:xfrm>
            <a:off x="628650" y="1335279"/>
            <a:ext cx="7886700" cy="394866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10"/>
          <p:cNvSpPr>
            <a:spLocks noGrp="1"/>
          </p:cNvSpPr>
          <p:nvPr>
            <p:ph type="pic" idx="2"/>
          </p:nvPr>
        </p:nvSpPr>
        <p:spPr>
          <a:xfrm>
            <a:off x="628650" y="5959908"/>
            <a:ext cx="3335338" cy="78898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 name="Google Shape;36;p10"/>
          <p:cNvSpPr>
            <a:spLocks noGrp="1"/>
          </p:cNvSpPr>
          <p:nvPr>
            <p:ph type="pic" idx="3"/>
          </p:nvPr>
        </p:nvSpPr>
        <p:spPr>
          <a:xfrm>
            <a:off x="5580064" y="5923396"/>
            <a:ext cx="3563937" cy="86201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500"/>
              <a:buFont typeface="Arial"/>
              <a:buChar char="•"/>
              <a:defRPr sz="15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37"/>
        <p:cNvGrpSpPr/>
        <p:nvPr/>
      </p:nvGrpSpPr>
      <p:grpSpPr>
        <a:xfrm>
          <a:off x="0" y="0"/>
          <a:ext cx="0" cy="0"/>
          <a:chOff x="0" y="0"/>
          <a:chExt cx="0" cy="0"/>
        </a:xfrm>
      </p:grpSpPr>
      <p:sp>
        <p:nvSpPr>
          <p:cNvPr id="38" name="Google Shape;38;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1"/>
          <p:cNvSpPr txBox="1">
            <a:spLocks noGrp="1"/>
          </p:cNvSpPr>
          <p:nvPr>
            <p:ph type="body" idx="1"/>
          </p:nvPr>
        </p:nvSpPr>
        <p:spPr>
          <a:xfrm>
            <a:off x="501336" y="155707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1"/>
          <p:cNvSpPr txBox="1">
            <a:spLocks noGrp="1"/>
          </p:cNvSpPr>
          <p:nvPr>
            <p:ph type="body" idx="2"/>
          </p:nvPr>
        </p:nvSpPr>
        <p:spPr>
          <a:xfrm>
            <a:off x="4706023" y="155707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1"/>
          <p:cNvSpPr>
            <a:spLocks noGrp="1"/>
          </p:cNvSpPr>
          <p:nvPr>
            <p:ph type="pic" idx="3"/>
          </p:nvPr>
        </p:nvSpPr>
        <p:spPr>
          <a:xfrm>
            <a:off x="501336" y="6078975"/>
            <a:ext cx="4132079" cy="63682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42" name="Google Shape;42;p11" descr="MHTTC Stacked Color Bars" title="MHTTC Stacked Color Bars"/>
          <p:cNvPicPr preferRelativeResize="0"/>
          <p:nvPr/>
        </p:nvPicPr>
        <p:blipFill rotWithShape="1">
          <a:blip r:embed="rId2">
            <a:alphaModFix/>
          </a:blip>
          <a:srcRect/>
          <a:stretch/>
        </p:blipFill>
        <p:spPr>
          <a:xfrm>
            <a:off x="6656698" y="5540991"/>
            <a:ext cx="2487302" cy="165820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3"/>
        <p:cNvGrpSpPr/>
        <p:nvPr/>
      </p:nvGrpSpPr>
      <p:grpSpPr>
        <a:xfrm>
          <a:off x="0" y="0"/>
          <a:ext cx="0" cy="0"/>
          <a:chOff x="0" y="0"/>
          <a:chExt cx="0" cy="0"/>
        </a:xfrm>
      </p:grpSpPr>
      <p:sp>
        <p:nvSpPr>
          <p:cNvPr id="44" name="Google Shape;44;p1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Arial Bla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6" name="Google Shape;46;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9"/>
        <p:cNvGrpSpPr/>
        <p:nvPr/>
      </p:nvGrpSpPr>
      <p:grpSpPr>
        <a:xfrm>
          <a:off x="0" y="0"/>
          <a:ext cx="0" cy="0"/>
          <a:chOff x="0" y="0"/>
          <a:chExt cx="0" cy="0"/>
        </a:xfrm>
      </p:grpSpPr>
      <p:sp>
        <p:nvSpPr>
          <p:cNvPr id="50" name="Google Shape;50;p1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Bla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8" name="Google Shape;58;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1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5" name="Google Shape;65;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Black"/>
              <a:buNone/>
              <a:defRPr sz="4400" b="0" i="0" u="none" strike="noStrike" cap="none">
                <a:solidFill>
                  <a:schemeClr val="dk1"/>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1/3/20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305903368"/>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hyperlink" Target="about:blan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hyperlink" Target="about:blank"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2.xml"/><Relationship Id="rId1" Type="http://schemas.openxmlformats.org/officeDocument/2006/relationships/slideLayout" Target="../slideLayouts/slideLayout19.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hyperlink" Target="about:blank"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hyperlink" Target="about:blank"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hyperlink" Target="about:blank"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about:blank"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hyperlink" Target="about:blan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hyperlink" Target="about:blank"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3" name="Picture 2">
            <a:extLst>
              <a:ext uri="{FF2B5EF4-FFF2-40B4-BE49-F238E27FC236}">
                <a16:creationId xmlns:a16="http://schemas.microsoft.com/office/drawing/2014/main" id="{AD567573-E97C-440B-BDC1-A1180B24C1F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3016" y="166039"/>
            <a:ext cx="7997968" cy="1200914"/>
          </a:xfrm>
          <a:prstGeom prst="rect">
            <a:avLst/>
          </a:prstGeom>
        </p:spPr>
      </p:pic>
      <p:sp>
        <p:nvSpPr>
          <p:cNvPr id="140" name="Google Shape;140;p1"/>
          <p:cNvSpPr txBox="1">
            <a:spLocks noGrp="1"/>
          </p:cNvSpPr>
          <p:nvPr>
            <p:ph type="ctrTitle"/>
          </p:nvPr>
        </p:nvSpPr>
        <p:spPr>
          <a:xfrm>
            <a:off x="685800" y="1696598"/>
            <a:ext cx="7772400" cy="213995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50000"/>
              </a:lnSpc>
              <a:spcBef>
                <a:spcPts val="0"/>
              </a:spcBef>
              <a:spcAft>
                <a:spcPts val="0"/>
              </a:spcAft>
              <a:buClr>
                <a:srgbClr val="1F3864"/>
              </a:buClr>
              <a:buSzPts val="3600"/>
              <a:buFont typeface="Arial"/>
              <a:buNone/>
            </a:pPr>
            <a:r>
              <a:rPr lang="en-US" sz="3600" b="1" dirty="0">
                <a:solidFill>
                  <a:schemeClr val="tx1"/>
                </a:solidFill>
                <a:latin typeface="Arial"/>
                <a:ea typeface="Arial"/>
                <a:cs typeface="Arial"/>
                <a:sym typeface="Arial"/>
              </a:rPr>
              <a:t>Crisis Care:</a:t>
            </a:r>
            <a:br>
              <a:rPr lang="en-US" sz="3600" b="1" dirty="0">
                <a:solidFill>
                  <a:schemeClr val="tx1"/>
                </a:solidFill>
                <a:latin typeface="Arial"/>
                <a:ea typeface="Arial"/>
                <a:cs typeface="Arial"/>
                <a:sym typeface="Arial"/>
              </a:rPr>
            </a:br>
            <a:r>
              <a:rPr lang="en-US" sz="2800" b="1" dirty="0">
                <a:solidFill>
                  <a:schemeClr val="tx1"/>
                </a:solidFill>
                <a:latin typeface="Arial"/>
                <a:ea typeface="Arial"/>
                <a:cs typeface="Arial"/>
                <a:sym typeface="Arial"/>
              </a:rPr>
              <a:t>Assessment, De-escalation, and Prevention</a:t>
            </a:r>
            <a:br>
              <a:rPr lang="en-US" sz="2800" b="1" dirty="0">
                <a:solidFill>
                  <a:schemeClr val="tx1"/>
                </a:solidFill>
                <a:latin typeface="Arial"/>
                <a:ea typeface="Arial"/>
                <a:cs typeface="Arial"/>
                <a:sym typeface="Arial"/>
              </a:rPr>
            </a:br>
            <a:r>
              <a:rPr lang="en-US" sz="2800" b="1" dirty="0">
                <a:solidFill>
                  <a:schemeClr val="tx1"/>
                </a:solidFill>
                <a:latin typeface="Arial"/>
                <a:ea typeface="Arial"/>
                <a:cs typeface="Arial"/>
                <a:sym typeface="Arial"/>
              </a:rPr>
              <a:t>Part 1</a:t>
            </a:r>
            <a:endParaRPr sz="3600" dirty="0"/>
          </a:p>
        </p:txBody>
      </p:sp>
      <p:sp>
        <p:nvSpPr>
          <p:cNvPr id="141" name="Google Shape;141;p1"/>
          <p:cNvSpPr txBox="1">
            <a:spLocks noGrp="1"/>
          </p:cNvSpPr>
          <p:nvPr>
            <p:ph type="subTitle" idx="1"/>
          </p:nvPr>
        </p:nvSpPr>
        <p:spPr>
          <a:xfrm>
            <a:off x="1143000" y="4109626"/>
            <a:ext cx="6858000" cy="9699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US" sz="2400" dirty="0">
                <a:latin typeface="Calibri"/>
                <a:ea typeface="Calibri"/>
                <a:cs typeface="Calibri"/>
                <a:sym typeface="Calibri"/>
              </a:rPr>
              <a:t>Presented by </a:t>
            </a:r>
          </a:p>
          <a:p>
            <a:pPr marL="0" lvl="0" indent="0" algn="ctr" rtl="0">
              <a:lnSpc>
                <a:spcPct val="90000"/>
              </a:lnSpc>
              <a:spcBef>
                <a:spcPts val="0"/>
              </a:spcBef>
              <a:spcAft>
                <a:spcPts val="0"/>
              </a:spcAft>
              <a:buClr>
                <a:schemeClr val="dk1"/>
              </a:buClr>
              <a:buSzPts val="2000"/>
              <a:buNone/>
            </a:pPr>
            <a:r>
              <a:rPr lang="en-US" sz="2400" dirty="0">
                <a:latin typeface="Calibri"/>
                <a:ea typeface="Calibri"/>
                <a:cs typeface="Calibri"/>
                <a:sym typeface="Calibri"/>
              </a:rPr>
              <a:t>Daria Redmon, PsyD  &amp; Kerry Bastian, RN</a:t>
            </a:r>
            <a:endParaRPr sz="2400" dirty="0">
              <a:latin typeface="Calibri"/>
              <a:ea typeface="Calibri"/>
              <a:cs typeface="Calibri"/>
              <a:sym typeface="Calibri"/>
            </a:endParaRPr>
          </a:p>
        </p:txBody>
      </p:sp>
      <p:pic>
        <p:nvPicPr>
          <p:cNvPr id="142" name="Google Shape;142;p1">
            <a:extLst>
              <a:ext uri="{C183D7F6-B498-43B3-948B-1728B52AA6E4}">
                <adec:decorative xmlns:adec="http://schemas.microsoft.com/office/drawing/2017/decorative" val="1"/>
              </a:ext>
            </a:extLst>
          </p:cNvPr>
          <p:cNvPicPr preferRelativeResize="0">
            <a:picLocks noGrp="1"/>
          </p:cNvPicPr>
          <p:nvPr>
            <p:ph type="pic" idx="3"/>
          </p:nvPr>
        </p:nvPicPr>
        <p:blipFill rotWithShape="1">
          <a:blip r:embed="rId4">
            <a:alphaModFix/>
          </a:blip>
          <a:srcRect t="13737" b="13737"/>
          <a:stretch/>
        </p:blipFill>
        <p:spPr>
          <a:xfrm>
            <a:off x="4718050" y="4718050"/>
            <a:ext cx="4425950" cy="2139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758c43da4c_0_15"/>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t>Listening</a:t>
            </a:r>
            <a:endParaRPr sz="3600" dirty="0"/>
          </a:p>
        </p:txBody>
      </p:sp>
      <p:sp>
        <p:nvSpPr>
          <p:cNvPr id="196" name="Google Shape;196;g758c43da4c_0_15"/>
          <p:cNvSpPr txBox="1">
            <a:spLocks noGrp="1"/>
          </p:cNvSpPr>
          <p:nvPr>
            <p:ph type="body" idx="1"/>
          </p:nvPr>
        </p:nvSpPr>
        <p:spPr>
          <a:xfrm>
            <a:off x="628650" y="1546250"/>
            <a:ext cx="7886700" cy="4630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dirty="0">
                <a:latin typeface="Calibri"/>
                <a:ea typeface="Calibri"/>
                <a:cs typeface="Calibri"/>
                <a:sym typeface="Calibri"/>
              </a:rPr>
              <a:t>Listening to the subject and the subject’s loved ones is the most important element; don’t let confirmation bias trip you up</a:t>
            </a:r>
            <a:endParaRPr dirty="0">
              <a:latin typeface="Calibri"/>
              <a:ea typeface="Calibri"/>
              <a:cs typeface="Calibri"/>
              <a:sym typeface="Calibri"/>
            </a:endParaRPr>
          </a:p>
          <a:p>
            <a:pPr marL="457200" lvl="0" indent="-406400" algn="l" rtl="0">
              <a:lnSpc>
                <a:spcPct val="115000"/>
              </a:lnSpc>
              <a:spcBef>
                <a:spcPts val="1200"/>
              </a:spcBef>
              <a:spcAft>
                <a:spcPts val="0"/>
              </a:spcAft>
              <a:buSzPts val="2800"/>
              <a:buFont typeface="Calibri"/>
              <a:buChar char="●"/>
            </a:pPr>
            <a:r>
              <a:rPr lang="en-US" dirty="0">
                <a:latin typeface="Calibri"/>
                <a:ea typeface="Calibri"/>
                <a:cs typeface="Calibri"/>
                <a:sym typeface="Calibri"/>
              </a:rPr>
              <a:t>Reflective listening- communicate that you understand (you don’t have to agree with) the subject’s point of view</a:t>
            </a:r>
            <a:endParaRPr dirty="0">
              <a:latin typeface="Calibri"/>
              <a:ea typeface="Calibri"/>
              <a:cs typeface="Calibri"/>
              <a:sym typeface="Calibri"/>
            </a:endParaRPr>
          </a:p>
          <a:p>
            <a:pPr marL="457200" lvl="0" indent="-406400" algn="l" rtl="0">
              <a:lnSpc>
                <a:spcPct val="115000"/>
              </a:lnSpc>
              <a:spcBef>
                <a:spcPts val="0"/>
              </a:spcBef>
              <a:spcAft>
                <a:spcPts val="0"/>
              </a:spcAft>
              <a:buSzPts val="2800"/>
              <a:buFont typeface="Calibri"/>
              <a:buChar char="●"/>
            </a:pPr>
            <a:r>
              <a:rPr lang="en-US" dirty="0">
                <a:latin typeface="Calibri"/>
                <a:ea typeface="Calibri"/>
                <a:cs typeface="Calibri"/>
                <a:sym typeface="Calibri"/>
              </a:rPr>
              <a:t>Build rapport</a:t>
            </a:r>
            <a:endParaRPr dirty="0">
              <a:latin typeface="Calibri"/>
              <a:ea typeface="Calibri"/>
              <a:cs typeface="Calibri"/>
              <a:sym typeface="Calibri"/>
            </a:endParaRPr>
          </a:p>
          <a:p>
            <a:pPr marL="457200" lvl="0" indent="-406400" algn="l" rtl="0">
              <a:lnSpc>
                <a:spcPct val="115000"/>
              </a:lnSpc>
              <a:spcBef>
                <a:spcPts val="0"/>
              </a:spcBef>
              <a:spcAft>
                <a:spcPts val="0"/>
              </a:spcAft>
              <a:buSzPts val="2800"/>
              <a:buFont typeface="Calibri"/>
              <a:buChar char="●"/>
            </a:pPr>
            <a:r>
              <a:rPr lang="en-US" dirty="0">
                <a:latin typeface="Calibri"/>
                <a:ea typeface="Calibri"/>
                <a:cs typeface="Calibri"/>
                <a:sym typeface="Calibri"/>
              </a:rPr>
              <a:t>Look for opportunities to validate the subject’s perspective and experience </a:t>
            </a:r>
            <a:endParaRPr dirty="0">
              <a:latin typeface="Calibri"/>
              <a:ea typeface="Calibri"/>
              <a:cs typeface="Calibri"/>
              <a:sym typeface="Calibri"/>
            </a:endParaRPr>
          </a:p>
          <a:p>
            <a:pPr marL="0" lvl="0" indent="0" algn="l" rtl="0">
              <a:spcBef>
                <a:spcPts val="1200"/>
              </a:spcBef>
              <a:spcAft>
                <a:spcPts val="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758c43da4c_0_22"/>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Autofit/>
          </a:bodyPr>
          <a:lstStyle/>
          <a:p>
            <a:pPr marL="0" lvl="0" indent="0" algn="l" rtl="0">
              <a:lnSpc>
                <a:spcPct val="115000"/>
              </a:lnSpc>
              <a:spcBef>
                <a:spcPts val="0"/>
              </a:spcBef>
              <a:spcAft>
                <a:spcPts val="1200"/>
              </a:spcAft>
              <a:buClr>
                <a:schemeClr val="dk1"/>
              </a:buClr>
              <a:buSzPts val="1100"/>
              <a:buFont typeface="Arial"/>
              <a:buNone/>
            </a:pPr>
            <a:r>
              <a:rPr lang="en-US" sz="3600" dirty="0"/>
              <a:t>Be aware of your own presentation</a:t>
            </a:r>
            <a:endParaRPr sz="3600" dirty="0"/>
          </a:p>
        </p:txBody>
      </p:sp>
      <p:sp>
        <p:nvSpPr>
          <p:cNvPr id="203" name="Google Shape;203;g758c43da4c_0_22"/>
          <p:cNvSpPr txBox="1">
            <a:spLocks noGrp="1"/>
          </p:cNvSpPr>
          <p:nvPr>
            <p:ph type="body" idx="1"/>
          </p:nvPr>
        </p:nvSpPr>
        <p:spPr>
          <a:xfrm>
            <a:off x="628650" y="1862374"/>
            <a:ext cx="7886700" cy="4630500"/>
          </a:xfrm>
          <a:prstGeom prst="rect">
            <a:avLst/>
          </a:prstGeom>
        </p:spPr>
        <p:txBody>
          <a:bodyPr spcFirstLastPara="1" wrap="square" lIns="91425" tIns="45700" rIns="91425" bIns="45700" anchor="t" anchorCtr="0">
            <a:noAutofit/>
          </a:bodyPr>
          <a:lstStyle/>
          <a:p>
            <a:pPr marL="457200" lvl="0" indent="-419100" algn="l" rtl="0">
              <a:lnSpc>
                <a:spcPct val="115000"/>
              </a:lnSpc>
              <a:spcBef>
                <a:spcPts val="1200"/>
              </a:spcBef>
              <a:spcAft>
                <a:spcPts val="0"/>
              </a:spcAft>
              <a:buSzPts val="3000"/>
              <a:buFont typeface="Calibri"/>
              <a:buChar char="•"/>
            </a:pPr>
            <a:r>
              <a:rPr lang="en-US" sz="3000" dirty="0">
                <a:latin typeface="Calibri"/>
                <a:ea typeface="Calibri"/>
                <a:cs typeface="Calibri"/>
                <a:sym typeface="Calibri"/>
              </a:rPr>
              <a:t>Posture</a:t>
            </a:r>
            <a:endParaRPr sz="3000" dirty="0">
              <a:latin typeface="Calibri"/>
              <a:ea typeface="Calibri"/>
              <a:cs typeface="Calibri"/>
              <a:sym typeface="Calibri"/>
            </a:endParaRPr>
          </a:p>
          <a:p>
            <a:pPr marL="457200" lvl="0" indent="-419100" algn="l" rtl="0">
              <a:lnSpc>
                <a:spcPct val="115000"/>
              </a:lnSpc>
              <a:spcBef>
                <a:spcPts val="0"/>
              </a:spcBef>
              <a:spcAft>
                <a:spcPts val="0"/>
              </a:spcAft>
              <a:buSzPts val="3000"/>
              <a:buFont typeface="Calibri"/>
              <a:buChar char="•"/>
            </a:pPr>
            <a:r>
              <a:rPr lang="en-US" sz="3000" dirty="0">
                <a:latin typeface="Calibri"/>
                <a:ea typeface="Calibri"/>
                <a:cs typeface="Calibri"/>
                <a:sym typeface="Calibri"/>
              </a:rPr>
              <a:t>Nonverbals</a:t>
            </a:r>
            <a:endParaRPr sz="3000" dirty="0">
              <a:latin typeface="Calibri"/>
              <a:ea typeface="Calibri"/>
              <a:cs typeface="Calibri"/>
              <a:sym typeface="Calibri"/>
            </a:endParaRPr>
          </a:p>
          <a:p>
            <a:pPr marL="457200" lvl="0" indent="-419100" algn="l" rtl="0">
              <a:lnSpc>
                <a:spcPct val="115000"/>
              </a:lnSpc>
              <a:spcBef>
                <a:spcPts val="0"/>
              </a:spcBef>
              <a:spcAft>
                <a:spcPts val="0"/>
              </a:spcAft>
              <a:buSzPts val="3000"/>
              <a:buFont typeface="Calibri"/>
              <a:buChar char="•"/>
            </a:pPr>
            <a:r>
              <a:rPr lang="en-US" sz="3000" dirty="0">
                <a:latin typeface="Calibri"/>
                <a:ea typeface="Calibri"/>
                <a:cs typeface="Calibri"/>
                <a:sym typeface="Calibri"/>
              </a:rPr>
              <a:t>Voice- calm, not too loud</a:t>
            </a:r>
            <a:endParaRPr sz="3000" dirty="0">
              <a:latin typeface="Calibri"/>
              <a:ea typeface="Calibri"/>
              <a:cs typeface="Calibri"/>
              <a:sym typeface="Calibri"/>
            </a:endParaRPr>
          </a:p>
          <a:p>
            <a:pPr marL="0" lvl="0" indent="0" algn="l" rtl="0">
              <a:lnSpc>
                <a:spcPct val="115000"/>
              </a:lnSpc>
              <a:spcBef>
                <a:spcPts val="1200"/>
              </a:spcBef>
              <a:spcAft>
                <a:spcPts val="0"/>
              </a:spcAft>
              <a:buNone/>
            </a:pPr>
            <a:r>
              <a:rPr lang="en-US" sz="3000" dirty="0">
                <a:latin typeface="Calibri"/>
                <a:ea typeface="Calibri"/>
                <a:cs typeface="Calibri"/>
                <a:sym typeface="Calibri"/>
              </a:rPr>
              <a:t>Project the mindset, mood and level of control that you want to see in the subject </a:t>
            </a:r>
            <a:endParaRPr sz="3000" dirty="0">
              <a:latin typeface="Calibri"/>
              <a:ea typeface="Calibri"/>
              <a:cs typeface="Calibri"/>
              <a:sym typeface="Calibri"/>
            </a:endParaRPr>
          </a:p>
          <a:p>
            <a:pPr marL="0" lvl="0" indent="0" algn="l" rtl="0">
              <a:spcBef>
                <a:spcPts val="1200"/>
              </a:spcBef>
              <a:spcAft>
                <a:spcPts val="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78d9f7952c_0_56"/>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t>Communication</a:t>
            </a:r>
            <a:endParaRPr sz="3600" dirty="0"/>
          </a:p>
        </p:txBody>
      </p:sp>
      <p:sp>
        <p:nvSpPr>
          <p:cNvPr id="225" name="Google Shape;225;g78d9f7952c_0_56"/>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000" dirty="0">
                <a:latin typeface="Calibri"/>
                <a:ea typeface="Calibri"/>
                <a:cs typeface="Calibri"/>
                <a:sym typeface="Calibri"/>
              </a:rPr>
              <a:t>From the receivers point of view:</a:t>
            </a:r>
          </a:p>
          <a:p>
            <a:pPr marL="0" lvl="0" indent="0" algn="l" rtl="0">
              <a:spcBef>
                <a:spcPts val="1000"/>
              </a:spcBef>
              <a:spcAft>
                <a:spcPts val="0"/>
              </a:spcAft>
              <a:buNone/>
            </a:pPr>
            <a:endParaRPr sz="3000" dirty="0">
              <a:latin typeface="Calibri"/>
              <a:ea typeface="Calibri"/>
              <a:cs typeface="Calibri"/>
              <a:sym typeface="Calibri"/>
            </a:endParaRPr>
          </a:p>
          <a:p>
            <a:pPr indent="-419100">
              <a:lnSpc>
                <a:spcPct val="115000"/>
              </a:lnSpc>
              <a:spcBef>
                <a:spcPts val="1000"/>
              </a:spcBef>
              <a:buSzPts val="3000"/>
              <a:buFont typeface="Calibri"/>
              <a:buChar char="•"/>
            </a:pPr>
            <a:r>
              <a:rPr lang="en-US" dirty="0">
                <a:latin typeface="Calibri"/>
                <a:cs typeface="Calibri"/>
                <a:sym typeface="Calibri"/>
              </a:rPr>
              <a:t>Content	= 7 – 10% </a:t>
            </a:r>
            <a:endParaRPr dirty="0">
              <a:latin typeface="Calibri"/>
              <a:cs typeface="Calibri"/>
              <a:sym typeface="Calibri"/>
            </a:endParaRPr>
          </a:p>
          <a:p>
            <a:pPr indent="-419100">
              <a:lnSpc>
                <a:spcPct val="115000"/>
              </a:lnSpc>
              <a:spcBef>
                <a:spcPts val="0"/>
              </a:spcBef>
              <a:buSzPts val="3000"/>
              <a:buFont typeface="Calibri"/>
              <a:buChar char="•"/>
            </a:pPr>
            <a:r>
              <a:rPr lang="en-US" dirty="0">
                <a:latin typeface="Calibri"/>
                <a:cs typeface="Calibri"/>
                <a:sym typeface="Calibri"/>
              </a:rPr>
              <a:t>Voice	= 33 – 40%</a:t>
            </a:r>
            <a:endParaRPr dirty="0">
              <a:latin typeface="Calibri"/>
              <a:cs typeface="Calibri"/>
              <a:sym typeface="Calibri"/>
            </a:endParaRPr>
          </a:p>
          <a:p>
            <a:pPr indent="-419100">
              <a:lnSpc>
                <a:spcPct val="115000"/>
              </a:lnSpc>
              <a:spcBef>
                <a:spcPts val="0"/>
              </a:spcBef>
              <a:buSzPts val="3000"/>
              <a:buFont typeface="Calibri"/>
              <a:buChar char="•"/>
            </a:pPr>
            <a:r>
              <a:rPr lang="en-US" dirty="0">
                <a:latin typeface="Calibri"/>
                <a:cs typeface="Calibri"/>
                <a:sym typeface="Calibri"/>
              </a:rPr>
              <a:t>ONV	= 50 – 60%    </a:t>
            </a:r>
            <a:endParaRPr dirty="0">
              <a:latin typeface="Calibri"/>
              <a:cs typeface="Calibri"/>
              <a:sym typeface="Calibri"/>
            </a:endParaRPr>
          </a:p>
          <a:p>
            <a:pPr marL="0" lvl="0" indent="0" algn="l" rtl="0">
              <a:spcBef>
                <a:spcPts val="1000"/>
              </a:spcBef>
              <a:spcAft>
                <a:spcPts val="0"/>
              </a:spcAft>
              <a:buNone/>
            </a:pPr>
            <a:endParaRPr sz="3000" dirty="0">
              <a:latin typeface="Calibri"/>
              <a:ea typeface="Calibri"/>
              <a:cs typeface="Calibri"/>
              <a:sym typeface="Calibri"/>
            </a:endParaRPr>
          </a:p>
          <a:p>
            <a:pPr marL="0" lvl="0" indent="0" algn="l" rtl="0">
              <a:spcBef>
                <a:spcPts val="1000"/>
              </a:spcBef>
              <a:spcAft>
                <a:spcPts val="0"/>
              </a:spcAft>
              <a:buNone/>
            </a:pPr>
            <a:r>
              <a:rPr lang="en-US" sz="3000" dirty="0">
                <a:latin typeface="Calibri"/>
                <a:ea typeface="Calibri"/>
                <a:cs typeface="Calibri"/>
                <a:sym typeface="Calibri"/>
              </a:rPr>
              <a:t>It’s all in the delivery!	</a:t>
            </a:r>
            <a:endParaRPr sz="3000" dirty="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78d9f7952c_0_62"/>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t>Communication</a:t>
            </a:r>
            <a:endParaRPr sz="3600" dirty="0"/>
          </a:p>
        </p:txBody>
      </p:sp>
      <p:sp>
        <p:nvSpPr>
          <p:cNvPr id="232" name="Google Shape;232;g78d9f7952c_0_62"/>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000" dirty="0">
                <a:latin typeface="Calibri"/>
                <a:ea typeface="Calibri"/>
                <a:cs typeface="Calibri"/>
                <a:sym typeface="Calibri"/>
              </a:rPr>
              <a:t>ONV (other non-</a:t>
            </a:r>
            <a:r>
              <a:rPr lang="en-US" sz="3000" dirty="0" err="1">
                <a:latin typeface="Calibri"/>
                <a:ea typeface="Calibri"/>
                <a:cs typeface="Calibri"/>
                <a:sym typeface="Calibri"/>
              </a:rPr>
              <a:t>verbals</a:t>
            </a:r>
            <a:r>
              <a:rPr lang="en-US" sz="3000" dirty="0">
                <a:latin typeface="Calibri"/>
                <a:ea typeface="Calibri"/>
                <a:cs typeface="Calibri"/>
                <a:sym typeface="Calibri"/>
              </a:rPr>
              <a:t>)</a:t>
            </a:r>
            <a:endParaRPr sz="3000" dirty="0">
              <a:latin typeface="Calibri"/>
              <a:ea typeface="Calibri"/>
              <a:cs typeface="Calibri"/>
              <a:sym typeface="Calibri"/>
            </a:endParaRPr>
          </a:p>
          <a:p>
            <a:pPr indent="-419100">
              <a:lnSpc>
                <a:spcPct val="115000"/>
              </a:lnSpc>
              <a:spcBef>
                <a:spcPts val="1000"/>
              </a:spcBef>
              <a:buSzPts val="3000"/>
              <a:buFont typeface="Calibri"/>
              <a:buChar char="•"/>
            </a:pPr>
            <a:r>
              <a:rPr lang="en-US" sz="3000" dirty="0">
                <a:latin typeface="Calibri"/>
                <a:cs typeface="Calibri"/>
                <a:sym typeface="Calibri"/>
              </a:rPr>
              <a:t>Facial expression	</a:t>
            </a:r>
            <a:endParaRPr sz="3000" dirty="0">
              <a:latin typeface="Calibri"/>
              <a:cs typeface="Calibri"/>
              <a:sym typeface="Calibri"/>
            </a:endParaRPr>
          </a:p>
          <a:p>
            <a:pPr indent="-419100">
              <a:lnSpc>
                <a:spcPct val="115000"/>
              </a:lnSpc>
              <a:spcBef>
                <a:spcPts val="0"/>
              </a:spcBef>
              <a:buSzPts val="3000"/>
              <a:buFont typeface="Calibri"/>
              <a:buChar char="•"/>
            </a:pPr>
            <a:r>
              <a:rPr lang="en-US" sz="3000" dirty="0">
                <a:latin typeface="Calibri"/>
                <a:cs typeface="Calibri"/>
                <a:sym typeface="Calibri"/>
              </a:rPr>
              <a:t>Body language</a:t>
            </a:r>
            <a:endParaRPr sz="3000" dirty="0">
              <a:latin typeface="Calibri"/>
              <a:cs typeface="Calibri"/>
              <a:sym typeface="Calibri"/>
            </a:endParaRPr>
          </a:p>
          <a:p>
            <a:pPr indent="-419100">
              <a:lnSpc>
                <a:spcPct val="115000"/>
              </a:lnSpc>
              <a:spcBef>
                <a:spcPts val="0"/>
              </a:spcBef>
              <a:buSzPts val="3000"/>
              <a:buFont typeface="Calibri"/>
              <a:buChar char="•"/>
            </a:pPr>
            <a:r>
              <a:rPr lang="en-US" sz="3000" dirty="0">
                <a:latin typeface="Calibri"/>
                <a:cs typeface="Calibri"/>
                <a:sym typeface="Calibri"/>
              </a:rPr>
              <a:t>Proxemics</a:t>
            </a:r>
            <a:endParaRPr sz="3000" dirty="0">
              <a:latin typeface="Calibri"/>
              <a:cs typeface="Calibri"/>
              <a:sym typeface="Calibri"/>
            </a:endParaRPr>
          </a:p>
          <a:p>
            <a:pPr indent="-419100">
              <a:lnSpc>
                <a:spcPct val="115000"/>
              </a:lnSpc>
              <a:spcBef>
                <a:spcPts val="0"/>
              </a:spcBef>
              <a:buSzPts val="3000"/>
              <a:buFont typeface="Calibri"/>
              <a:buChar char="•"/>
            </a:pPr>
            <a:r>
              <a:rPr lang="en-US" sz="3000" dirty="0">
                <a:latin typeface="Calibri"/>
                <a:cs typeface="Calibri"/>
                <a:sym typeface="Calibri"/>
              </a:rPr>
              <a:t>Hand positioning</a:t>
            </a:r>
            <a:endParaRPr sz="3000" dirty="0">
              <a:latin typeface="Calibri"/>
              <a:cs typeface="Calibri"/>
              <a:sym typeface="Calibri"/>
            </a:endParaRPr>
          </a:p>
          <a:p>
            <a:pPr indent="-419100">
              <a:lnSpc>
                <a:spcPct val="115000"/>
              </a:lnSpc>
              <a:spcBef>
                <a:spcPts val="0"/>
              </a:spcBef>
              <a:buSzPts val="3000"/>
              <a:buFont typeface="Calibri"/>
              <a:buChar char="•"/>
            </a:pPr>
            <a:r>
              <a:rPr lang="en-US" sz="3000" dirty="0">
                <a:latin typeface="Calibri"/>
                <a:cs typeface="Calibri"/>
                <a:sym typeface="Calibri"/>
              </a:rPr>
              <a:t>Supportive stance</a:t>
            </a:r>
            <a:endParaRPr sz="3000" dirty="0">
              <a:latin typeface="Calibri"/>
              <a:cs typeface="Calibri"/>
              <a:sym typeface="Calibri"/>
            </a:endParaRPr>
          </a:p>
          <a:p>
            <a:pPr indent="-419100">
              <a:lnSpc>
                <a:spcPct val="115000"/>
              </a:lnSpc>
              <a:spcBef>
                <a:spcPts val="0"/>
              </a:spcBef>
              <a:buSzPts val="3000"/>
              <a:buFont typeface="Calibri"/>
              <a:buChar char="•"/>
            </a:pPr>
            <a:r>
              <a:rPr lang="en-US" sz="3000" dirty="0">
                <a:latin typeface="Calibri"/>
                <a:cs typeface="Calibri"/>
                <a:sym typeface="Calibri"/>
              </a:rPr>
              <a:t>Personal space</a:t>
            </a:r>
            <a:endParaRPr sz="3000" dirty="0">
              <a:latin typeface="Calibri"/>
              <a:cs typeface="Calibri"/>
              <a:sym typeface="Calibri"/>
            </a:endParaRPr>
          </a:p>
          <a:p>
            <a:pPr marL="0" lvl="0" indent="0" algn="l" rtl="0">
              <a:spcBef>
                <a:spcPts val="1000"/>
              </a:spcBef>
              <a:spcAft>
                <a:spcPts val="0"/>
              </a:spcAft>
              <a:buNone/>
            </a:pPr>
            <a:r>
              <a:rPr lang="en-US" sz="3000" dirty="0">
                <a:latin typeface="Calibri"/>
                <a:ea typeface="Calibri"/>
                <a:cs typeface="Calibri"/>
                <a:sym typeface="Calibri"/>
              </a:rPr>
              <a:t>	</a:t>
            </a:r>
            <a:endParaRPr sz="3000" dirty="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78d9f7952c_0_50"/>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t>Communication</a:t>
            </a:r>
            <a:endParaRPr sz="3600" dirty="0"/>
          </a:p>
        </p:txBody>
      </p:sp>
      <p:sp>
        <p:nvSpPr>
          <p:cNvPr id="239" name="Google Shape;239;g78d9f7952c_0_50"/>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lvl="0" indent="-419100">
              <a:lnSpc>
                <a:spcPct val="115000"/>
              </a:lnSpc>
              <a:spcBef>
                <a:spcPts val="0"/>
              </a:spcBef>
              <a:buSzPts val="3000"/>
              <a:buFont typeface="Calibri"/>
              <a:buChar char="•"/>
            </a:pPr>
            <a:r>
              <a:rPr lang="en-US" sz="3000" dirty="0">
                <a:latin typeface="Calibri"/>
                <a:cs typeface="Calibri"/>
                <a:sym typeface="Calibri"/>
              </a:rPr>
              <a:t>Tone = Attitude</a:t>
            </a:r>
            <a:endParaRPr sz="3000" dirty="0">
              <a:latin typeface="Calibri"/>
              <a:cs typeface="Calibri"/>
              <a:sym typeface="Calibri"/>
            </a:endParaRPr>
          </a:p>
          <a:p>
            <a:pPr lvl="0" indent="-419100">
              <a:lnSpc>
                <a:spcPct val="115000"/>
              </a:lnSpc>
              <a:spcBef>
                <a:spcPts val="0"/>
              </a:spcBef>
              <a:buSzPts val="3000"/>
              <a:buFont typeface="Calibri"/>
              <a:buChar char="•"/>
            </a:pPr>
            <a:endParaRPr sz="3000" dirty="0">
              <a:latin typeface="Calibri"/>
              <a:cs typeface="Calibri"/>
              <a:sym typeface="Calibri"/>
            </a:endParaRPr>
          </a:p>
          <a:p>
            <a:pPr lvl="0" indent="-419100">
              <a:lnSpc>
                <a:spcPct val="115000"/>
              </a:lnSpc>
              <a:spcBef>
                <a:spcPts val="0"/>
              </a:spcBef>
              <a:buSzPts val="3000"/>
              <a:buFont typeface="Calibri"/>
              <a:buChar char="•"/>
            </a:pPr>
            <a:r>
              <a:rPr lang="en-US" sz="3000" dirty="0">
                <a:latin typeface="Calibri"/>
                <a:cs typeface="Calibri"/>
                <a:sym typeface="Calibri"/>
              </a:rPr>
              <a:t>Pace = Speed</a:t>
            </a:r>
            <a:endParaRPr sz="3000" dirty="0">
              <a:latin typeface="Calibri"/>
              <a:cs typeface="Calibri"/>
              <a:sym typeface="Calibri"/>
            </a:endParaRPr>
          </a:p>
          <a:p>
            <a:pPr lvl="0" indent="-419100">
              <a:lnSpc>
                <a:spcPct val="115000"/>
              </a:lnSpc>
              <a:spcBef>
                <a:spcPts val="0"/>
              </a:spcBef>
              <a:buSzPts val="3000"/>
              <a:buFont typeface="Calibri"/>
              <a:buChar char="•"/>
            </a:pPr>
            <a:endParaRPr sz="3000" dirty="0">
              <a:latin typeface="Calibri"/>
              <a:cs typeface="Calibri"/>
              <a:sym typeface="Calibri"/>
            </a:endParaRPr>
          </a:p>
          <a:p>
            <a:pPr lvl="0" indent="-419100">
              <a:lnSpc>
                <a:spcPct val="115000"/>
              </a:lnSpc>
              <a:spcBef>
                <a:spcPts val="0"/>
              </a:spcBef>
              <a:buSzPts val="3000"/>
              <a:buFont typeface="Calibri"/>
              <a:buChar char="•"/>
            </a:pPr>
            <a:r>
              <a:rPr lang="en-US" sz="3000" dirty="0">
                <a:latin typeface="Calibri"/>
                <a:cs typeface="Calibri"/>
                <a:sym typeface="Calibri"/>
              </a:rPr>
              <a:t>Pitch = High or soft</a:t>
            </a:r>
            <a:endParaRPr sz="3000" dirty="0">
              <a:latin typeface="Calibri"/>
              <a:cs typeface="Calibri"/>
              <a:sym typeface="Calibri"/>
            </a:endParaRPr>
          </a:p>
          <a:p>
            <a:pPr lvl="0" indent="-419100">
              <a:lnSpc>
                <a:spcPct val="115000"/>
              </a:lnSpc>
              <a:spcBef>
                <a:spcPts val="0"/>
              </a:spcBef>
              <a:buSzPts val="3000"/>
              <a:buFont typeface="Calibri"/>
              <a:buChar char="•"/>
            </a:pPr>
            <a:endParaRPr sz="3000" dirty="0">
              <a:latin typeface="Calibri"/>
              <a:cs typeface="Calibri"/>
              <a:sym typeface="Calibri"/>
            </a:endParaRPr>
          </a:p>
          <a:p>
            <a:pPr lvl="0" indent="-419100">
              <a:lnSpc>
                <a:spcPct val="115000"/>
              </a:lnSpc>
              <a:spcBef>
                <a:spcPts val="0"/>
              </a:spcBef>
              <a:buSzPts val="3000"/>
              <a:buFont typeface="Calibri"/>
              <a:buChar char="•"/>
            </a:pPr>
            <a:r>
              <a:rPr lang="en-US" sz="3000" dirty="0">
                <a:latin typeface="Calibri"/>
                <a:cs typeface="Calibri"/>
                <a:sym typeface="Calibri"/>
              </a:rPr>
              <a:t>Modulation = Ebb and flow</a:t>
            </a:r>
            <a:endParaRPr sz="3000" dirty="0">
              <a:latin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78d9f7952c_0_26"/>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t>Building Relationships</a:t>
            </a:r>
            <a:endParaRPr sz="3600" dirty="0"/>
          </a:p>
        </p:txBody>
      </p:sp>
      <p:sp>
        <p:nvSpPr>
          <p:cNvPr id="218" name="Google Shape;218;g78d9f7952c_0_26"/>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3000" dirty="0">
                <a:latin typeface="Calibri"/>
                <a:ea typeface="Calibri"/>
                <a:cs typeface="Calibri"/>
                <a:sym typeface="Calibri"/>
              </a:rPr>
              <a:t>Relationships make the biggest difference in de-escalating a situation</a:t>
            </a:r>
            <a:endParaRPr sz="3000" dirty="0">
              <a:latin typeface="Calibri"/>
              <a:ea typeface="Calibri"/>
              <a:cs typeface="Calibri"/>
              <a:sym typeface="Calibri"/>
            </a:endParaRPr>
          </a:p>
          <a:p>
            <a:pPr lvl="0" indent="-419100">
              <a:lnSpc>
                <a:spcPct val="115000"/>
              </a:lnSpc>
              <a:spcBef>
                <a:spcPts val="1000"/>
              </a:spcBef>
              <a:buSzPts val="3000"/>
              <a:buFont typeface="Calibri"/>
              <a:buChar char="•"/>
            </a:pPr>
            <a:r>
              <a:rPr lang="en-US" sz="3000" dirty="0">
                <a:latin typeface="Calibri"/>
                <a:cs typeface="Calibri"/>
                <a:sym typeface="Calibri"/>
              </a:rPr>
              <a:t>Do you have a relationship?</a:t>
            </a:r>
            <a:endParaRPr sz="3000" dirty="0">
              <a:latin typeface="Calibri"/>
              <a:cs typeface="Calibri"/>
              <a:sym typeface="Calibri"/>
            </a:endParaRPr>
          </a:p>
          <a:p>
            <a:pPr lvl="0" indent="-419100">
              <a:lnSpc>
                <a:spcPct val="115000"/>
              </a:lnSpc>
              <a:spcBef>
                <a:spcPts val="0"/>
              </a:spcBef>
              <a:buSzPts val="3000"/>
              <a:buFont typeface="Calibri"/>
              <a:buChar char="•"/>
            </a:pPr>
            <a:r>
              <a:rPr lang="en-US" sz="3000" dirty="0">
                <a:latin typeface="Calibri"/>
                <a:cs typeface="Calibri"/>
                <a:sym typeface="Calibri"/>
              </a:rPr>
              <a:t>Do you have a therapeutic alliance?</a:t>
            </a:r>
            <a:endParaRPr sz="3000" dirty="0">
              <a:latin typeface="Calibri"/>
              <a:cs typeface="Calibri"/>
              <a:sym typeface="Calibri"/>
            </a:endParaRPr>
          </a:p>
          <a:p>
            <a:pPr lvl="0" indent="-419100">
              <a:lnSpc>
                <a:spcPct val="115000"/>
              </a:lnSpc>
              <a:spcBef>
                <a:spcPts val="0"/>
              </a:spcBef>
              <a:buSzPts val="3000"/>
              <a:buFont typeface="Calibri"/>
              <a:buChar char="•"/>
            </a:pPr>
            <a:r>
              <a:rPr lang="en-US" sz="3000" dirty="0">
                <a:latin typeface="Calibri"/>
                <a:cs typeface="Calibri"/>
                <a:sym typeface="Calibri"/>
              </a:rPr>
              <a:t>What is your skill set?</a:t>
            </a:r>
            <a:endParaRPr sz="3000" dirty="0">
              <a:latin typeface="Calibri"/>
              <a:cs typeface="Calibri"/>
            </a:endParaRPr>
          </a:p>
          <a:p>
            <a:pPr marL="0" lvl="0" indent="0" algn="l" rtl="0">
              <a:spcBef>
                <a:spcPts val="1000"/>
              </a:spcBef>
              <a:spcAft>
                <a:spcPts val="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6c1cc2b7c3_0_17"/>
          <p:cNvSpPr txBox="1">
            <a:spLocks noGrp="1"/>
          </p:cNvSpPr>
          <p:nvPr>
            <p:ph type="title"/>
          </p:nvPr>
        </p:nvSpPr>
        <p:spPr>
          <a:xfrm>
            <a:off x="629841" y="125672"/>
            <a:ext cx="8184975" cy="1170432"/>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100"/>
              <a:buFont typeface="Arial"/>
              <a:buNone/>
            </a:pPr>
            <a:r>
              <a:rPr lang="en-US" sz="3600" dirty="0"/>
              <a:t>De-escalation Techniques</a:t>
            </a:r>
            <a:endParaRPr sz="3600" dirty="0"/>
          </a:p>
        </p:txBody>
      </p:sp>
      <p:sp>
        <p:nvSpPr>
          <p:cNvPr id="246" name="Google Shape;246;g6c1cc2b7c3_0_17"/>
          <p:cNvSpPr txBox="1">
            <a:spLocks noGrp="1"/>
          </p:cNvSpPr>
          <p:nvPr>
            <p:ph type="body" idx="1"/>
          </p:nvPr>
        </p:nvSpPr>
        <p:spPr>
          <a:xfrm>
            <a:off x="629841" y="1399032"/>
            <a:ext cx="3615634" cy="4469956"/>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endParaRPr lang="en-US" sz="1800" b="1" dirty="0"/>
          </a:p>
          <a:p>
            <a:pPr marL="0" lvl="0" indent="0" algn="l" rtl="0">
              <a:spcBef>
                <a:spcPts val="1000"/>
              </a:spcBef>
              <a:spcAft>
                <a:spcPts val="0"/>
              </a:spcAft>
              <a:buClr>
                <a:schemeClr val="dk1"/>
              </a:buClr>
              <a:buSzPts val="1100"/>
              <a:buFont typeface="Arial"/>
              <a:buNone/>
            </a:pPr>
            <a:r>
              <a:rPr lang="en-US" sz="1800" dirty="0"/>
              <a:t>Active Listening:</a:t>
            </a:r>
            <a:endParaRPr sz="1800" dirty="0"/>
          </a:p>
          <a:p>
            <a:pPr marL="0" lvl="0" indent="0" algn="l" rtl="0">
              <a:spcBef>
                <a:spcPts val="1000"/>
              </a:spcBef>
              <a:spcAft>
                <a:spcPts val="0"/>
              </a:spcAft>
              <a:buClr>
                <a:schemeClr val="dk1"/>
              </a:buClr>
              <a:buSzPts val="1100"/>
              <a:buFont typeface="Arial"/>
              <a:buNone/>
            </a:pPr>
            <a:r>
              <a:rPr lang="en-US" sz="1800" dirty="0"/>
              <a:t>Both verbal and nonverbal acknowledgment of what the person is communicating</a:t>
            </a:r>
            <a:endParaRPr sz="1800" dirty="0"/>
          </a:p>
          <a:p>
            <a:pPr marL="0" lvl="0" indent="0" algn="l" rtl="0">
              <a:spcBef>
                <a:spcPts val="1000"/>
              </a:spcBef>
              <a:spcAft>
                <a:spcPts val="0"/>
              </a:spcAft>
              <a:buClr>
                <a:schemeClr val="dk1"/>
              </a:buClr>
              <a:buSzPts val="1100"/>
              <a:buFont typeface="Arial"/>
              <a:buNone/>
            </a:pPr>
            <a:endParaRPr lang="en-US" sz="1800" dirty="0"/>
          </a:p>
          <a:p>
            <a:pPr marL="0" lvl="0" indent="0" algn="l" rtl="0">
              <a:spcBef>
                <a:spcPts val="1000"/>
              </a:spcBef>
              <a:spcAft>
                <a:spcPts val="0"/>
              </a:spcAft>
              <a:buClr>
                <a:schemeClr val="dk1"/>
              </a:buClr>
              <a:buSzPts val="1100"/>
              <a:buFont typeface="Arial"/>
              <a:buNone/>
            </a:pPr>
            <a:r>
              <a:rPr lang="en-US" sz="1800" dirty="0"/>
              <a:t>Reflections:</a:t>
            </a:r>
          </a:p>
          <a:p>
            <a:pPr marL="285750" lvl="0" indent="-285750" algn="l" rtl="0">
              <a:spcBef>
                <a:spcPts val="1000"/>
              </a:spcBef>
              <a:spcAft>
                <a:spcPts val="0"/>
              </a:spcAft>
              <a:buClr>
                <a:schemeClr val="dk1"/>
              </a:buClr>
              <a:buSzPts val="1100"/>
              <a:buFont typeface="Arial" panose="020B0604020202020204" pitchFamily="34" charset="0"/>
              <a:buChar char="•"/>
            </a:pPr>
            <a:r>
              <a:rPr lang="en-US" sz="1800" dirty="0"/>
              <a:t>“Tell me if I have this right” summarizing</a:t>
            </a:r>
            <a:endParaRPr sz="1800" dirty="0"/>
          </a:p>
          <a:p>
            <a:pPr marL="285750" lvl="0" indent="-285750" algn="l" rtl="0">
              <a:spcBef>
                <a:spcPts val="1000"/>
              </a:spcBef>
              <a:spcAft>
                <a:spcPts val="0"/>
              </a:spcAft>
              <a:buClr>
                <a:schemeClr val="dk1"/>
              </a:buClr>
              <a:buSzPts val="1100"/>
              <a:buFont typeface="Arial" panose="020B0604020202020204" pitchFamily="34" charset="0"/>
              <a:buChar char="•"/>
            </a:pPr>
            <a:r>
              <a:rPr lang="en-US" sz="1800" dirty="0"/>
              <a:t>“I’m confused, help me understand”</a:t>
            </a:r>
            <a:endParaRPr sz="1800" dirty="0"/>
          </a:p>
          <a:p>
            <a:pPr marL="0" lvl="0" indent="0" algn="l" rtl="0">
              <a:spcBef>
                <a:spcPts val="1000"/>
              </a:spcBef>
              <a:spcAft>
                <a:spcPts val="0"/>
              </a:spcAft>
              <a:buClr>
                <a:schemeClr val="dk1"/>
              </a:buClr>
              <a:buSzPts val="1100"/>
              <a:buFont typeface="Arial"/>
              <a:buNone/>
            </a:pPr>
            <a:endParaRPr sz="1800" dirty="0"/>
          </a:p>
          <a:p>
            <a:pPr marL="0" lvl="0" indent="0" algn="l" rtl="0">
              <a:spcBef>
                <a:spcPts val="1000"/>
              </a:spcBef>
              <a:spcAft>
                <a:spcPts val="0"/>
              </a:spcAft>
              <a:buClr>
                <a:schemeClr val="dk1"/>
              </a:buClr>
              <a:buSzPts val="1100"/>
              <a:buFont typeface="Arial"/>
              <a:buNone/>
            </a:pPr>
            <a:r>
              <a:rPr lang="en-US" sz="1800" dirty="0"/>
              <a:t>1:1 verbal communication</a:t>
            </a:r>
            <a:endParaRPr dirty="0"/>
          </a:p>
        </p:txBody>
      </p:sp>
      <p:pic>
        <p:nvPicPr>
          <p:cNvPr id="4" name="Picture Placeholder 3">
            <a:extLst>
              <a:ext uri="{FF2B5EF4-FFF2-40B4-BE49-F238E27FC236}">
                <a16:creationId xmlns:a16="http://schemas.microsoft.com/office/drawing/2014/main" id="{B13B893E-7060-41CA-8F9F-7FE7B389CDA9}"/>
              </a:ext>
              <a:ext uri="{C183D7F6-B498-43B3-948B-1728B52AA6E4}">
                <adec:decorative xmlns:adec="http://schemas.microsoft.com/office/drawing/2017/decorative" val="1"/>
              </a:ext>
            </a:extLst>
          </p:cNvPr>
          <p:cNvPicPr>
            <a:picLocks noGrp="1" noChangeAspect="1"/>
          </p:cNvPicPr>
          <p:nvPr>
            <p:ph type="pic" idx="2"/>
          </p:nvPr>
        </p:nvPicPr>
        <p:blipFill>
          <a:blip r:embed="rId3"/>
          <a:srcRect l="23382" r="23382"/>
          <a:stretch>
            <a:fillRect/>
          </a:stretch>
        </p:blipFill>
        <p:spPr>
          <a:xfrm>
            <a:off x="4451292" y="1736077"/>
            <a:ext cx="4271066" cy="3465323"/>
          </a:xfrm>
          <a:prstGeom prst="rect">
            <a:avLst/>
          </a:prstGeom>
        </p:spPr>
      </p:pic>
      <p:sp>
        <p:nvSpPr>
          <p:cNvPr id="248" name="Google Shape;248;g6c1cc2b7c3_0_17"/>
          <p:cNvSpPr txBox="1"/>
          <p:nvPr/>
        </p:nvSpPr>
        <p:spPr>
          <a:xfrm>
            <a:off x="4451292" y="5201400"/>
            <a:ext cx="4682700" cy="46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a:solidFill>
                  <a:schemeClr val="dk1"/>
                </a:solidFill>
              </a:rPr>
              <a:t>image from: </a:t>
            </a:r>
            <a:r>
              <a:rPr lang="en-US" sz="900" u="sng">
                <a:solidFill>
                  <a:schemeClr val="hlink"/>
                </a:solidFill>
                <a:hlinkClick r:id="rId4"/>
              </a:rPr>
              <a:t>https://blog.vantagecircle.com/guide-to-crisis-management/</a:t>
            </a:r>
            <a:endParaRPr sz="9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F0D60-AFA9-491A-A16F-BBB4CEB7FC8D}"/>
              </a:ext>
            </a:extLst>
          </p:cNvPr>
          <p:cNvSpPr>
            <a:spLocks noGrp="1"/>
          </p:cNvSpPr>
          <p:nvPr>
            <p:ph type="title"/>
          </p:nvPr>
        </p:nvSpPr>
        <p:spPr/>
        <p:txBody>
          <a:bodyPr>
            <a:normAutofit/>
          </a:bodyPr>
          <a:lstStyle/>
          <a:p>
            <a:r>
              <a:rPr lang="en-US" sz="4000" dirty="0"/>
              <a:t>De-escalation Techniques</a:t>
            </a:r>
          </a:p>
        </p:txBody>
      </p:sp>
      <p:sp>
        <p:nvSpPr>
          <p:cNvPr id="3" name="Text Placeholder 2">
            <a:extLst>
              <a:ext uri="{FF2B5EF4-FFF2-40B4-BE49-F238E27FC236}">
                <a16:creationId xmlns:a16="http://schemas.microsoft.com/office/drawing/2014/main" id="{A322DA12-A868-4AEF-AEFB-905259EA1A7B}"/>
              </a:ext>
            </a:extLst>
          </p:cNvPr>
          <p:cNvSpPr>
            <a:spLocks noGrp="1"/>
          </p:cNvSpPr>
          <p:nvPr>
            <p:ph type="body" idx="1"/>
          </p:nvPr>
        </p:nvSpPr>
        <p:spPr/>
        <p:txBody>
          <a:bodyPr>
            <a:normAutofit fontScale="92500" lnSpcReduction="10000"/>
          </a:bodyPr>
          <a:lstStyle/>
          <a:p>
            <a:pPr lvl="0" indent="-419100">
              <a:lnSpc>
                <a:spcPct val="115000"/>
              </a:lnSpc>
              <a:buSzPts val="3000"/>
              <a:buFont typeface="Calibri"/>
              <a:buChar char="•"/>
            </a:pPr>
            <a:r>
              <a:rPr lang="en-US" dirty="0">
                <a:latin typeface="Calibri"/>
                <a:cs typeface="Calibri"/>
              </a:rPr>
              <a:t>Be a mirror</a:t>
            </a:r>
          </a:p>
          <a:p>
            <a:pPr lvl="0" indent="-419100">
              <a:lnSpc>
                <a:spcPct val="115000"/>
              </a:lnSpc>
              <a:buSzPts val="3000"/>
              <a:buFont typeface="Calibri"/>
              <a:buChar char="•"/>
            </a:pPr>
            <a:r>
              <a:rPr lang="en-US" dirty="0">
                <a:latin typeface="Calibri"/>
                <a:cs typeface="Calibri"/>
              </a:rPr>
              <a:t>Neutrality</a:t>
            </a:r>
          </a:p>
          <a:p>
            <a:pPr lvl="0" indent="-419100">
              <a:lnSpc>
                <a:spcPct val="115000"/>
              </a:lnSpc>
              <a:buSzPts val="3000"/>
              <a:buFont typeface="Calibri"/>
              <a:buChar char="•"/>
            </a:pPr>
            <a:r>
              <a:rPr lang="en-US" dirty="0">
                <a:latin typeface="Calibri"/>
                <a:cs typeface="Calibri"/>
              </a:rPr>
              <a:t>Non-defensive posture</a:t>
            </a:r>
          </a:p>
          <a:p>
            <a:pPr lvl="0" indent="-419100">
              <a:lnSpc>
                <a:spcPct val="115000"/>
              </a:lnSpc>
              <a:buSzPts val="3000"/>
              <a:buFont typeface="Calibri"/>
              <a:buChar char="•"/>
            </a:pPr>
            <a:r>
              <a:rPr lang="en-US" dirty="0">
                <a:latin typeface="Calibri"/>
                <a:cs typeface="Calibri"/>
              </a:rPr>
              <a:t>Minimize gesturing, pacing, fidgeting</a:t>
            </a:r>
          </a:p>
          <a:p>
            <a:pPr lvl="0" indent="-419100">
              <a:lnSpc>
                <a:spcPct val="115000"/>
              </a:lnSpc>
              <a:buSzPts val="3000"/>
              <a:buFont typeface="Calibri"/>
              <a:buChar char="•"/>
            </a:pPr>
            <a:r>
              <a:rPr lang="en-US" dirty="0">
                <a:latin typeface="Calibri"/>
                <a:cs typeface="Calibri"/>
              </a:rPr>
              <a:t>Eye level with client</a:t>
            </a:r>
          </a:p>
          <a:p>
            <a:pPr lvl="0" indent="-419100">
              <a:lnSpc>
                <a:spcPct val="115000"/>
              </a:lnSpc>
              <a:buSzPts val="3000"/>
              <a:buFont typeface="Calibri"/>
              <a:buChar char="•"/>
            </a:pPr>
            <a:r>
              <a:rPr lang="en-US" dirty="0">
                <a:latin typeface="Calibri"/>
                <a:cs typeface="Calibri"/>
              </a:rPr>
              <a:t>Modulated tone of voice</a:t>
            </a:r>
          </a:p>
        </p:txBody>
      </p:sp>
      <p:sp>
        <p:nvSpPr>
          <p:cNvPr id="4" name="Text Placeholder 3">
            <a:extLst>
              <a:ext uri="{FF2B5EF4-FFF2-40B4-BE49-F238E27FC236}">
                <a16:creationId xmlns:a16="http://schemas.microsoft.com/office/drawing/2014/main" id="{E8D6C66C-242A-4FFA-A2E9-8DD1E20BB53D}"/>
              </a:ext>
            </a:extLst>
          </p:cNvPr>
          <p:cNvSpPr>
            <a:spLocks noGrp="1"/>
          </p:cNvSpPr>
          <p:nvPr>
            <p:ph type="body" idx="2"/>
          </p:nvPr>
        </p:nvSpPr>
        <p:spPr/>
        <p:txBody>
          <a:bodyPr>
            <a:normAutofit fontScale="77500" lnSpcReduction="20000"/>
          </a:bodyPr>
          <a:lstStyle/>
          <a:p>
            <a:pPr indent="-419100">
              <a:lnSpc>
                <a:spcPct val="115000"/>
              </a:lnSpc>
              <a:buSzPts val="3000"/>
              <a:buFont typeface="Calibri"/>
              <a:buChar char="•"/>
            </a:pPr>
            <a:r>
              <a:rPr lang="en-US" dirty="0">
                <a:latin typeface="Calibri"/>
                <a:cs typeface="Calibri"/>
              </a:rPr>
              <a:t>Emotionless Responses</a:t>
            </a:r>
          </a:p>
          <a:p>
            <a:pPr indent="-419100">
              <a:lnSpc>
                <a:spcPct val="115000"/>
              </a:lnSpc>
              <a:buSzPts val="3000"/>
              <a:buFont typeface="Calibri"/>
              <a:buChar char="•"/>
            </a:pPr>
            <a:r>
              <a:rPr lang="en-US" dirty="0">
                <a:latin typeface="Calibri"/>
                <a:cs typeface="Calibri"/>
              </a:rPr>
              <a:t>Small and easy words to understand</a:t>
            </a:r>
          </a:p>
          <a:p>
            <a:pPr indent="-419100">
              <a:lnSpc>
                <a:spcPct val="115000"/>
              </a:lnSpc>
              <a:buSzPts val="3000"/>
              <a:buFont typeface="Calibri"/>
              <a:buChar char="•"/>
            </a:pPr>
            <a:r>
              <a:rPr lang="en-US" dirty="0">
                <a:latin typeface="Calibri"/>
                <a:cs typeface="Calibri"/>
              </a:rPr>
              <a:t>Be concise</a:t>
            </a:r>
          </a:p>
          <a:p>
            <a:pPr indent="-419100">
              <a:lnSpc>
                <a:spcPct val="115000"/>
              </a:lnSpc>
              <a:buSzPts val="3000"/>
              <a:buFont typeface="Calibri"/>
              <a:buChar char="•"/>
            </a:pPr>
            <a:r>
              <a:rPr lang="en-US" dirty="0">
                <a:latin typeface="Calibri"/>
                <a:cs typeface="Calibri"/>
              </a:rPr>
              <a:t>Answer questions if you can</a:t>
            </a:r>
          </a:p>
          <a:p>
            <a:pPr indent="-419100">
              <a:lnSpc>
                <a:spcPct val="115000"/>
              </a:lnSpc>
              <a:buSzPts val="3000"/>
              <a:buFont typeface="Calibri"/>
              <a:buChar char="•"/>
            </a:pPr>
            <a:r>
              <a:rPr lang="en-US" dirty="0">
                <a:latin typeface="Calibri"/>
                <a:cs typeface="Calibri"/>
              </a:rPr>
              <a:t>Empathize feelings, not behaviors</a:t>
            </a:r>
          </a:p>
          <a:p>
            <a:pPr indent="-419100">
              <a:lnSpc>
                <a:spcPct val="115000"/>
              </a:lnSpc>
              <a:buSzPts val="3000"/>
              <a:buFont typeface="Calibri"/>
              <a:buChar char="•"/>
            </a:pPr>
            <a:r>
              <a:rPr lang="en-US" dirty="0">
                <a:latin typeface="Calibri"/>
                <a:cs typeface="Calibri"/>
              </a:rPr>
              <a:t>Give choices of safe alternatives</a:t>
            </a:r>
          </a:p>
          <a:p>
            <a:pPr indent="-419100">
              <a:lnSpc>
                <a:spcPct val="115000"/>
              </a:lnSpc>
              <a:buSzPts val="3000"/>
              <a:buFont typeface="Calibri"/>
              <a:buChar char="•"/>
            </a:pPr>
            <a:r>
              <a:rPr lang="en-US" dirty="0">
                <a:latin typeface="Calibri"/>
                <a:cs typeface="Calibri"/>
              </a:rPr>
              <a:t>Trust your instincts</a:t>
            </a:r>
          </a:p>
        </p:txBody>
      </p:sp>
    </p:spTree>
    <p:extLst>
      <p:ext uri="{BB962C8B-B14F-4D97-AF65-F5344CB8AC3E}">
        <p14:creationId xmlns:p14="http://schemas.microsoft.com/office/powerpoint/2010/main" val="1797108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78d9f7952c_0_68"/>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t>Validation</a:t>
            </a:r>
            <a:endParaRPr sz="3600" dirty="0"/>
          </a:p>
        </p:txBody>
      </p:sp>
      <p:sp>
        <p:nvSpPr>
          <p:cNvPr id="302" name="Google Shape;302;g78d9f7952c_0_68"/>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t>What is validation?</a:t>
            </a:r>
          </a:p>
          <a:p>
            <a:pPr marL="0" lvl="0" indent="0" algn="l" rtl="0">
              <a:spcBef>
                <a:spcPts val="1000"/>
              </a:spcBef>
              <a:spcAft>
                <a:spcPts val="0"/>
              </a:spcAft>
              <a:buNone/>
            </a:pPr>
            <a:endParaRPr dirty="0"/>
          </a:p>
          <a:p>
            <a:pPr marL="457200" lvl="0" indent="0" algn="l" rtl="0">
              <a:spcBef>
                <a:spcPts val="1000"/>
              </a:spcBef>
              <a:spcAft>
                <a:spcPts val="0"/>
              </a:spcAft>
              <a:buNone/>
            </a:pPr>
            <a:r>
              <a:rPr lang="en-US" dirty="0"/>
              <a:t>Communicating to the person that their responses and behaviors make sense and are understandable within their current life situation</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g78d9f7952c_0_74"/>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t>What does validation do for the person in crisis?</a:t>
            </a:r>
            <a:endParaRPr sz="3600" dirty="0"/>
          </a:p>
        </p:txBody>
      </p:sp>
      <p:sp>
        <p:nvSpPr>
          <p:cNvPr id="309" name="Google Shape;309;g78d9f7952c_0_74"/>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lvl="0" indent="-419100">
              <a:lnSpc>
                <a:spcPct val="115000"/>
              </a:lnSpc>
              <a:buSzPts val="3000"/>
              <a:buFont typeface="Calibri"/>
              <a:buChar char="•"/>
            </a:pPr>
            <a:r>
              <a:rPr lang="en-US" sz="3000" dirty="0">
                <a:latin typeface="Calibri"/>
                <a:cs typeface="Calibri"/>
              </a:rPr>
              <a:t>Makes them feel heard and taken seriously</a:t>
            </a:r>
            <a:endParaRPr sz="3000" dirty="0">
              <a:latin typeface="Calibri"/>
              <a:cs typeface="Calibri"/>
            </a:endParaRPr>
          </a:p>
          <a:p>
            <a:pPr lvl="0" indent="-419100">
              <a:lnSpc>
                <a:spcPct val="115000"/>
              </a:lnSpc>
              <a:buSzPts val="3000"/>
              <a:buFont typeface="Calibri"/>
              <a:buChar char="•"/>
            </a:pPr>
            <a:r>
              <a:rPr lang="en-US" sz="3000" dirty="0">
                <a:latin typeface="Calibri"/>
                <a:cs typeface="Calibri"/>
              </a:rPr>
              <a:t>Makes them feel understood</a:t>
            </a:r>
            <a:endParaRPr sz="3000" dirty="0">
              <a:latin typeface="Calibri"/>
              <a:cs typeface="Calibri"/>
            </a:endParaRPr>
          </a:p>
          <a:p>
            <a:pPr lvl="0" indent="-419100">
              <a:lnSpc>
                <a:spcPct val="115000"/>
              </a:lnSpc>
              <a:buSzPts val="3000"/>
              <a:buFont typeface="Calibri"/>
              <a:buChar char="•"/>
            </a:pPr>
            <a:r>
              <a:rPr lang="en-US" sz="3000" dirty="0">
                <a:latin typeface="Calibri"/>
                <a:cs typeface="Calibri"/>
              </a:rPr>
              <a:t>Helps open them up to problem-solving strategies</a:t>
            </a:r>
            <a:endParaRPr sz="3000" dirty="0">
              <a:latin typeface="Calibri"/>
              <a:cs typeface="Calibri"/>
            </a:endParaRPr>
          </a:p>
          <a:p>
            <a:pPr lvl="0" indent="-419100">
              <a:lnSpc>
                <a:spcPct val="115000"/>
              </a:lnSpc>
              <a:buSzPts val="3000"/>
              <a:buFont typeface="Calibri"/>
              <a:buChar char="•"/>
            </a:pPr>
            <a:r>
              <a:rPr lang="en-US" sz="3000" dirty="0">
                <a:latin typeface="Calibri"/>
                <a:cs typeface="Calibri"/>
              </a:rPr>
              <a:t>Teaches them how to validate themselves</a:t>
            </a:r>
            <a:endParaRPr sz="3000" dirty="0">
              <a:latin typeface="Calibri"/>
              <a:cs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D4445-446F-4228-97E2-7D8B30A0A785}"/>
              </a:ext>
            </a:extLst>
          </p:cNvPr>
          <p:cNvSpPr>
            <a:spLocks noGrp="1"/>
          </p:cNvSpPr>
          <p:nvPr>
            <p:ph type="ctrTitle"/>
          </p:nvPr>
        </p:nvSpPr>
        <p:spPr>
          <a:xfrm>
            <a:off x="685799" y="689305"/>
            <a:ext cx="7772400" cy="936280"/>
          </a:xfrm>
        </p:spPr>
        <p:txBody>
          <a:bodyPr>
            <a:normAutofit/>
          </a:bodyPr>
          <a:lstStyle/>
          <a:p>
            <a:r>
              <a:rPr lang="en-US" sz="4800" b="1" dirty="0">
                <a:solidFill>
                  <a:srgbClr val="CC4927"/>
                </a:solidFill>
              </a:rPr>
              <a:t>Disclaimer</a:t>
            </a:r>
            <a:endParaRPr lang="en-US" dirty="0"/>
          </a:p>
        </p:txBody>
      </p:sp>
      <p:sp>
        <p:nvSpPr>
          <p:cNvPr id="7" name="Rectangle 6"/>
          <p:cNvSpPr/>
          <p:nvPr/>
        </p:nvSpPr>
        <p:spPr>
          <a:xfrm>
            <a:off x="579192" y="1846284"/>
            <a:ext cx="7985614" cy="3559564"/>
          </a:xfrm>
          <a:prstGeom prst="rect">
            <a:avLst/>
          </a:prstGeom>
        </p:spPr>
        <p:txBody>
          <a:bodyPr wrap="square">
            <a:spAutoFit/>
          </a:bodyPr>
          <a:lstStyle/>
          <a:p>
            <a:pPr defTabSz="342900">
              <a:lnSpc>
                <a:spcPct val="120000"/>
              </a:lnSpc>
              <a:buClrTx/>
            </a:pPr>
            <a:r>
              <a:rPr lang="en-US" sz="1350" kern="1200" dirty="0">
                <a:solidFill>
                  <a:prstClr val="black"/>
                </a:solidFill>
                <a:ea typeface="+mn-ea"/>
                <a:cs typeface="+mn-cs"/>
              </a:rPr>
              <a:t>This presentation was prepared for the Mountain Plains Mental Health Technology Transfer Center (TTC) Network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Mountain Plains Mental Health Technology Transfer Center. For more information on obtaining copies of this presentation, call 701-777-6367. </a:t>
            </a:r>
          </a:p>
          <a:p>
            <a:pPr defTabSz="342900">
              <a:lnSpc>
                <a:spcPct val="120000"/>
              </a:lnSpc>
              <a:buClrTx/>
            </a:pPr>
            <a:endParaRPr lang="en-US" sz="1350" kern="1200" dirty="0">
              <a:solidFill>
                <a:prstClr val="black"/>
              </a:solidFill>
              <a:ea typeface="+mn-ea"/>
              <a:cs typeface="+mn-cs"/>
            </a:endParaRPr>
          </a:p>
          <a:p>
            <a:pPr defTabSz="342900">
              <a:lnSpc>
                <a:spcPct val="120000"/>
              </a:lnSpc>
              <a:buClrTx/>
            </a:pPr>
            <a:r>
              <a:rPr lang="en-US" sz="1350" kern="1200" dirty="0">
                <a:solidFill>
                  <a:prstClr val="black"/>
                </a:solidFill>
                <a:ea typeface="+mn-ea"/>
                <a:cs typeface="+mn-cs"/>
              </a:rPr>
              <a:t>At the time of this presentation, </a:t>
            </a:r>
            <a:r>
              <a:rPr lang="en-US" sz="1350" kern="1200" dirty="0" err="1">
                <a:solidFill>
                  <a:prstClr val="black"/>
                </a:solidFill>
                <a:ea typeface="+mn-ea"/>
                <a:cs typeface="+mn-cs"/>
              </a:rPr>
              <a:t>Elinore</a:t>
            </a:r>
            <a:r>
              <a:rPr lang="en-US" sz="1350" kern="1200" dirty="0">
                <a:solidFill>
                  <a:prstClr val="black"/>
                </a:solidFill>
                <a:ea typeface="+mn-ea"/>
                <a:cs typeface="+mn-cs"/>
              </a:rPr>
              <a:t> F. </a:t>
            </a:r>
            <a:r>
              <a:rPr lang="en-US" sz="1350" kern="1200" dirty="0" err="1">
                <a:solidFill>
                  <a:prstClr val="black"/>
                </a:solidFill>
                <a:ea typeface="+mn-ea"/>
                <a:cs typeface="+mn-cs"/>
              </a:rPr>
              <a:t>McCance</a:t>
            </a:r>
            <a:r>
              <a:rPr lang="en-US" sz="1350" kern="1200" dirty="0">
                <a:solidFill>
                  <a:prstClr val="black"/>
                </a:solidFill>
                <a:ea typeface="+mn-ea"/>
                <a:cs typeface="+mn-cs"/>
              </a:rPr>
              <a:t>-Katz, served as SAMHSA Assistant Secretary. The opinions expressed herein are the views of </a:t>
            </a:r>
            <a:r>
              <a:rPr lang="fi-FI" sz="1350" kern="1200" dirty="0">
                <a:solidFill>
                  <a:prstClr val="black"/>
                </a:solidFill>
                <a:ea typeface="+mn-ea"/>
                <a:cs typeface="+mn-cs"/>
              </a:rPr>
              <a:t>Daria Redmon, PsyD and Kerry Bastian, RN</a:t>
            </a:r>
          </a:p>
          <a:p>
            <a:pPr defTabSz="342900">
              <a:lnSpc>
                <a:spcPct val="120000"/>
              </a:lnSpc>
              <a:buClrTx/>
            </a:pPr>
            <a:r>
              <a:rPr lang="en-US" sz="1350" kern="1200" dirty="0">
                <a:solidFill>
                  <a:prstClr val="black"/>
                </a:solidFill>
                <a:ea typeface="+mn-ea"/>
                <a:cs typeface="+mn-cs"/>
              </a:rPr>
              <a:t>and do not reflect the official position of the Department of Health and Human Services (DHHS), SAMHSA. No official support or endorsement of DHHS, SAMHSA, for the opinions described in this document is intended or should be inferred.</a:t>
            </a:r>
          </a:p>
        </p:txBody>
      </p:sp>
    </p:spTree>
    <p:extLst>
      <p:ext uri="{BB962C8B-B14F-4D97-AF65-F5344CB8AC3E}">
        <p14:creationId xmlns:p14="http://schemas.microsoft.com/office/powerpoint/2010/main" val="803944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78d9f7952c_0_80"/>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t>What does validation do for the responder?</a:t>
            </a:r>
            <a:endParaRPr sz="3600" dirty="0"/>
          </a:p>
        </p:txBody>
      </p:sp>
      <p:sp>
        <p:nvSpPr>
          <p:cNvPr id="316" name="Google Shape;316;g78d9f7952c_0_80"/>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indent="-419100">
              <a:lnSpc>
                <a:spcPct val="115000"/>
              </a:lnSpc>
              <a:buSzPts val="3000"/>
              <a:buFont typeface="Calibri"/>
              <a:buChar char="•"/>
            </a:pPr>
            <a:r>
              <a:rPr lang="en-US" sz="3000" dirty="0">
                <a:latin typeface="Calibri"/>
                <a:cs typeface="Calibri"/>
              </a:rPr>
              <a:t>Slows down the escalation</a:t>
            </a:r>
            <a:endParaRPr sz="3000" dirty="0">
              <a:latin typeface="Calibri"/>
              <a:cs typeface="Calibri"/>
            </a:endParaRPr>
          </a:p>
          <a:p>
            <a:pPr indent="-419100">
              <a:lnSpc>
                <a:spcPct val="115000"/>
              </a:lnSpc>
              <a:buSzPts val="3000"/>
              <a:buFont typeface="Calibri"/>
              <a:buChar char="•"/>
            </a:pPr>
            <a:r>
              <a:rPr lang="en-US" sz="3000" dirty="0">
                <a:latin typeface="Calibri"/>
                <a:cs typeface="Calibri"/>
              </a:rPr>
              <a:t>Takes the wind out of the angry person’s sails</a:t>
            </a:r>
            <a:endParaRPr sz="3000" dirty="0">
              <a:latin typeface="Calibri"/>
              <a:cs typeface="Calibri"/>
            </a:endParaRPr>
          </a:p>
          <a:p>
            <a:pPr indent="-419100">
              <a:lnSpc>
                <a:spcPct val="115000"/>
              </a:lnSpc>
              <a:buSzPts val="3000"/>
              <a:buFont typeface="Calibri"/>
              <a:buChar char="•"/>
            </a:pPr>
            <a:r>
              <a:rPr lang="en-US" sz="3000" dirty="0">
                <a:latin typeface="Calibri"/>
                <a:cs typeface="Calibri"/>
              </a:rPr>
              <a:t>Opens the door for problem solving</a:t>
            </a:r>
            <a:endParaRPr sz="3000" dirty="0">
              <a:latin typeface="Calibri"/>
              <a:cs typeface="Calibri"/>
            </a:endParaRPr>
          </a:p>
          <a:p>
            <a:pPr indent="-419100">
              <a:lnSpc>
                <a:spcPct val="115000"/>
              </a:lnSpc>
              <a:buSzPts val="3000"/>
              <a:buFont typeface="Calibri"/>
              <a:buChar char="•"/>
            </a:pPr>
            <a:r>
              <a:rPr lang="en-US" sz="3000" dirty="0">
                <a:latin typeface="Calibri"/>
                <a:cs typeface="Calibri"/>
              </a:rPr>
              <a:t>Encourages trust between the person and the responder</a:t>
            </a:r>
            <a:endParaRPr sz="3000" dirty="0">
              <a:latin typeface="Calibri"/>
              <a:cs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78d9f7952c_0_86"/>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t>How do we validate?</a:t>
            </a:r>
            <a:endParaRPr sz="3600" dirty="0"/>
          </a:p>
        </p:txBody>
      </p:sp>
      <p:sp>
        <p:nvSpPr>
          <p:cNvPr id="323" name="Google Shape;323;g78d9f7952c_0_86"/>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lvl="0" indent="-419100">
              <a:lnSpc>
                <a:spcPct val="115000"/>
              </a:lnSpc>
              <a:buSzPts val="3000"/>
              <a:buFont typeface="Calibri"/>
              <a:buChar char="•"/>
            </a:pPr>
            <a:r>
              <a:rPr lang="en-US" sz="3000" dirty="0">
                <a:latin typeface="Calibri"/>
                <a:cs typeface="Calibri"/>
              </a:rPr>
              <a:t>90% is our attitude</a:t>
            </a:r>
            <a:endParaRPr sz="3000" dirty="0">
              <a:latin typeface="Calibri"/>
              <a:cs typeface="Calibri"/>
            </a:endParaRPr>
          </a:p>
          <a:p>
            <a:pPr lvl="0" indent="-419100">
              <a:lnSpc>
                <a:spcPct val="115000"/>
              </a:lnSpc>
              <a:buSzPts val="3000"/>
              <a:buFont typeface="Calibri"/>
              <a:buChar char="•"/>
            </a:pPr>
            <a:r>
              <a:rPr lang="en-US" sz="3000" dirty="0">
                <a:latin typeface="Calibri"/>
                <a:cs typeface="Calibri"/>
              </a:rPr>
              <a:t>Active listening</a:t>
            </a:r>
            <a:endParaRPr sz="3000" dirty="0">
              <a:latin typeface="Calibri"/>
              <a:cs typeface="Calibri"/>
            </a:endParaRPr>
          </a:p>
          <a:p>
            <a:pPr lvl="0" indent="-419100">
              <a:lnSpc>
                <a:spcPct val="115000"/>
              </a:lnSpc>
              <a:buSzPts val="3000"/>
              <a:buFont typeface="Calibri"/>
              <a:buChar char="•"/>
            </a:pPr>
            <a:r>
              <a:rPr lang="en-US" sz="3000" dirty="0">
                <a:latin typeface="Calibri"/>
                <a:cs typeface="Calibri"/>
              </a:rPr>
              <a:t>Eye contact</a:t>
            </a:r>
            <a:endParaRPr sz="3000" dirty="0">
              <a:latin typeface="Calibri"/>
              <a:cs typeface="Calibri"/>
            </a:endParaRPr>
          </a:p>
          <a:p>
            <a:pPr lvl="0" indent="-419100">
              <a:lnSpc>
                <a:spcPct val="115000"/>
              </a:lnSpc>
              <a:buSzPts val="3000"/>
              <a:buFont typeface="Calibri"/>
              <a:buChar char="•"/>
            </a:pPr>
            <a:r>
              <a:rPr lang="en-US" sz="3000" dirty="0">
                <a:latin typeface="Calibri"/>
                <a:cs typeface="Calibri"/>
              </a:rPr>
              <a:t>Give your full attention</a:t>
            </a:r>
            <a:endParaRPr sz="3000" dirty="0">
              <a:latin typeface="Calibri"/>
              <a:cs typeface="Calibri"/>
            </a:endParaRPr>
          </a:p>
          <a:p>
            <a:pPr lvl="0" indent="-419100">
              <a:lnSpc>
                <a:spcPct val="115000"/>
              </a:lnSpc>
              <a:buSzPts val="3000"/>
              <a:buFont typeface="Calibri"/>
              <a:buChar char="•"/>
            </a:pPr>
            <a:r>
              <a:rPr lang="en-US" sz="3000" dirty="0">
                <a:latin typeface="Calibri"/>
                <a:cs typeface="Calibri"/>
              </a:rPr>
              <a:t>Accurate reflection of thoughts and feelings without interpreting or problem solving</a:t>
            </a:r>
            <a:endParaRPr sz="3000" dirty="0">
              <a:latin typeface="Calibri"/>
              <a:cs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78d9f7952c_0_92"/>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t>Direct Validation	</a:t>
            </a:r>
            <a:endParaRPr sz="3600" dirty="0"/>
          </a:p>
        </p:txBody>
      </p:sp>
      <p:sp>
        <p:nvSpPr>
          <p:cNvPr id="330" name="Google Shape;330;g78d9f7952c_0_92"/>
          <p:cNvSpPr txBox="1">
            <a:spLocks noGrp="1"/>
          </p:cNvSpPr>
          <p:nvPr>
            <p:ph type="body" idx="1"/>
          </p:nvPr>
        </p:nvSpPr>
        <p:spPr>
          <a:xfrm>
            <a:off x="330505" y="1373933"/>
            <a:ext cx="8571123" cy="5368390"/>
          </a:xfrm>
          <a:prstGeom prst="rect">
            <a:avLst/>
          </a:prstGeom>
        </p:spPr>
        <p:txBody>
          <a:bodyPr spcFirstLastPara="1" wrap="square" lIns="91425" tIns="45700" rIns="91425" bIns="45700" anchor="t" anchorCtr="0">
            <a:noAutofit/>
          </a:bodyPr>
          <a:lstStyle/>
          <a:p>
            <a:pPr indent="-419100">
              <a:lnSpc>
                <a:spcPct val="115000"/>
              </a:lnSpc>
              <a:buSzPts val="3000"/>
              <a:buFont typeface="Calibri"/>
              <a:buChar char="•"/>
            </a:pPr>
            <a:r>
              <a:rPr lang="en-US" sz="3000" dirty="0">
                <a:latin typeface="Calibri"/>
                <a:cs typeface="Calibri"/>
              </a:rPr>
              <a:t>You don’t have to agree with their point of view</a:t>
            </a:r>
            <a:endParaRPr sz="3000" dirty="0">
              <a:latin typeface="Calibri"/>
              <a:cs typeface="Calibri"/>
            </a:endParaRPr>
          </a:p>
          <a:p>
            <a:pPr indent="-419100">
              <a:lnSpc>
                <a:spcPct val="115000"/>
              </a:lnSpc>
              <a:buSzPts val="3000"/>
              <a:buFont typeface="Calibri"/>
              <a:buChar char="•"/>
            </a:pPr>
            <a:r>
              <a:rPr lang="en-US" sz="3000" dirty="0">
                <a:latin typeface="Calibri"/>
                <a:cs typeface="Calibri"/>
              </a:rPr>
              <a:t>You don’t have to validate every communication or behavior</a:t>
            </a:r>
            <a:endParaRPr sz="3000" dirty="0">
              <a:latin typeface="Calibri"/>
              <a:cs typeface="Calibri"/>
            </a:endParaRPr>
          </a:p>
          <a:p>
            <a:pPr indent="-419100">
              <a:lnSpc>
                <a:spcPct val="115000"/>
              </a:lnSpc>
              <a:buSzPts val="3000"/>
              <a:buFont typeface="Calibri"/>
              <a:buChar char="•"/>
            </a:pPr>
            <a:r>
              <a:rPr lang="en-US" sz="3000" dirty="0">
                <a:latin typeface="Calibri"/>
                <a:cs typeface="Calibri"/>
              </a:rPr>
              <a:t>Shows the other person that they are important</a:t>
            </a:r>
            <a:endParaRPr sz="3000" dirty="0">
              <a:latin typeface="Calibri"/>
              <a:cs typeface="Calibri"/>
            </a:endParaRPr>
          </a:p>
          <a:p>
            <a:pPr indent="-419100">
              <a:lnSpc>
                <a:spcPct val="115000"/>
              </a:lnSpc>
              <a:buSzPts val="3000"/>
              <a:buFont typeface="Calibri"/>
              <a:buChar char="•"/>
            </a:pPr>
            <a:r>
              <a:rPr lang="en-US" sz="3000" dirty="0">
                <a:latin typeface="Calibri"/>
                <a:cs typeface="Calibri"/>
              </a:rPr>
              <a:t>Builds understanding and improved communication</a:t>
            </a:r>
            <a:endParaRPr sz="3000" dirty="0">
              <a:latin typeface="Calibri"/>
              <a:cs typeface="Calibri"/>
            </a:endParaRPr>
          </a:p>
          <a:p>
            <a:pPr indent="-419100">
              <a:lnSpc>
                <a:spcPct val="115000"/>
              </a:lnSpc>
              <a:buSzPts val="3000"/>
              <a:buFont typeface="Calibri"/>
              <a:buChar char="•"/>
            </a:pPr>
            <a:r>
              <a:rPr lang="en-US" sz="3000" dirty="0">
                <a:latin typeface="Calibri"/>
                <a:cs typeface="Calibri"/>
              </a:rPr>
              <a:t>Helps regulate emotions</a:t>
            </a:r>
            <a:endParaRPr sz="3000" dirty="0">
              <a:latin typeface="Calibri"/>
              <a:cs typeface="Calibri"/>
            </a:endParaRPr>
          </a:p>
          <a:p>
            <a:pPr marL="0" lvl="0" indent="0" algn="l" rtl="0">
              <a:spcBef>
                <a:spcPts val="1000"/>
              </a:spcBef>
              <a:spcAft>
                <a:spcPts val="0"/>
              </a:spcAft>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g78d9f7952c_0_18"/>
          <p:cNvSpPr txBox="1">
            <a:spLocks noGrp="1"/>
          </p:cNvSpPr>
          <p:nvPr>
            <p:ph type="title"/>
          </p:nvPr>
        </p:nvSpPr>
        <p:spPr>
          <a:xfrm>
            <a:off x="629841" y="118872"/>
            <a:ext cx="2949178" cy="160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t>To Sum Up</a:t>
            </a:r>
            <a:endParaRPr sz="3600" dirty="0"/>
          </a:p>
        </p:txBody>
      </p:sp>
      <p:sp>
        <p:nvSpPr>
          <p:cNvPr id="269" name="Google Shape;269;g78d9f7952c_0_18"/>
          <p:cNvSpPr txBox="1">
            <a:spLocks noGrp="1"/>
          </p:cNvSpPr>
          <p:nvPr>
            <p:ph type="body" idx="1"/>
          </p:nvPr>
        </p:nvSpPr>
        <p:spPr>
          <a:xfrm>
            <a:off x="557784" y="1371600"/>
            <a:ext cx="5413248" cy="4497388"/>
          </a:xfrm>
          <a:prstGeom prst="rect">
            <a:avLst/>
          </a:prstGeom>
        </p:spPr>
        <p:txBody>
          <a:bodyPr spcFirstLastPara="1" wrap="square" lIns="91425" tIns="45700" rIns="91425" bIns="45700" anchor="t" anchorCtr="0">
            <a:noAutofit/>
          </a:bodyPr>
          <a:lstStyle/>
          <a:p>
            <a:pPr indent="-419100">
              <a:lnSpc>
                <a:spcPct val="115000"/>
              </a:lnSpc>
              <a:buSzPts val="3000"/>
              <a:buFont typeface="Calibri"/>
              <a:buChar char="•"/>
            </a:pPr>
            <a:r>
              <a:rPr lang="en-US" sz="3000" dirty="0">
                <a:latin typeface="Calibri"/>
                <a:cs typeface="Calibri"/>
              </a:rPr>
              <a:t>Assessment of the situation</a:t>
            </a:r>
            <a:endParaRPr sz="3000" dirty="0">
              <a:latin typeface="Calibri"/>
              <a:cs typeface="Calibri"/>
            </a:endParaRPr>
          </a:p>
          <a:p>
            <a:pPr indent="-419100">
              <a:lnSpc>
                <a:spcPct val="115000"/>
              </a:lnSpc>
              <a:buSzPts val="3000"/>
              <a:buFont typeface="Calibri"/>
              <a:buChar char="•"/>
            </a:pPr>
            <a:r>
              <a:rPr lang="en-US" sz="3000" dirty="0">
                <a:latin typeface="Calibri"/>
                <a:cs typeface="Calibri"/>
              </a:rPr>
              <a:t>Triggers and warning signs</a:t>
            </a:r>
            <a:endParaRPr sz="3000" dirty="0">
              <a:latin typeface="Calibri"/>
              <a:cs typeface="Calibri"/>
            </a:endParaRPr>
          </a:p>
          <a:p>
            <a:pPr indent="-419100">
              <a:lnSpc>
                <a:spcPct val="115000"/>
              </a:lnSpc>
              <a:buSzPts val="3000"/>
              <a:buFont typeface="Calibri"/>
              <a:buChar char="•"/>
            </a:pPr>
            <a:r>
              <a:rPr lang="en-US" sz="3000" dirty="0">
                <a:latin typeface="Calibri"/>
                <a:cs typeface="Calibri"/>
              </a:rPr>
              <a:t>Therapeutic relationships</a:t>
            </a:r>
            <a:endParaRPr sz="3000" dirty="0">
              <a:latin typeface="Calibri"/>
              <a:cs typeface="Calibri"/>
            </a:endParaRPr>
          </a:p>
          <a:p>
            <a:pPr indent="-419100">
              <a:lnSpc>
                <a:spcPct val="115000"/>
              </a:lnSpc>
              <a:buSzPts val="3000"/>
              <a:buFont typeface="Calibri"/>
              <a:buChar char="•"/>
            </a:pPr>
            <a:r>
              <a:rPr lang="en-US" sz="3000" dirty="0">
                <a:latin typeface="Calibri"/>
                <a:cs typeface="Calibri"/>
              </a:rPr>
              <a:t>Professionalism</a:t>
            </a:r>
            <a:endParaRPr sz="3000" dirty="0">
              <a:latin typeface="Calibri"/>
              <a:cs typeface="Calibri"/>
            </a:endParaRPr>
          </a:p>
          <a:p>
            <a:pPr indent="-419100">
              <a:lnSpc>
                <a:spcPct val="115000"/>
              </a:lnSpc>
              <a:buSzPts val="3000"/>
              <a:buFont typeface="Calibri"/>
              <a:buChar char="•"/>
            </a:pPr>
            <a:r>
              <a:rPr lang="en-US" sz="3000" dirty="0">
                <a:latin typeface="Calibri"/>
                <a:cs typeface="Calibri"/>
              </a:rPr>
              <a:t>Communication</a:t>
            </a:r>
            <a:endParaRPr sz="3000" dirty="0">
              <a:latin typeface="Calibri"/>
              <a:cs typeface="Calibri"/>
            </a:endParaRPr>
          </a:p>
          <a:p>
            <a:pPr indent="-419100">
              <a:lnSpc>
                <a:spcPct val="115000"/>
              </a:lnSpc>
              <a:buSzPts val="3000"/>
              <a:buFont typeface="Calibri"/>
              <a:buChar char="•"/>
            </a:pPr>
            <a:r>
              <a:rPr lang="en-US" sz="3000" dirty="0">
                <a:latin typeface="Calibri"/>
                <a:cs typeface="Calibri"/>
              </a:rPr>
              <a:t>Listening</a:t>
            </a:r>
            <a:endParaRPr sz="3000" dirty="0">
              <a:latin typeface="Calibri"/>
              <a:cs typeface="Calibri"/>
            </a:endParaRPr>
          </a:p>
          <a:p>
            <a:pPr indent="-419100">
              <a:lnSpc>
                <a:spcPct val="115000"/>
              </a:lnSpc>
              <a:buSzPts val="3000"/>
              <a:buFont typeface="Calibri"/>
              <a:buChar char="•"/>
            </a:pPr>
            <a:r>
              <a:rPr lang="en-US" sz="3000" dirty="0">
                <a:latin typeface="Calibri"/>
                <a:cs typeface="Calibri"/>
              </a:rPr>
              <a:t>Empathic listening</a:t>
            </a:r>
            <a:endParaRPr sz="3000" dirty="0">
              <a:latin typeface="Calibri"/>
              <a:cs typeface="Calibri"/>
            </a:endParaRPr>
          </a:p>
        </p:txBody>
      </p:sp>
      <p:pic>
        <p:nvPicPr>
          <p:cNvPr id="3" name="Picture Placeholder 2" descr="A crisis intervention sign. ">
            <a:extLst>
              <a:ext uri="{FF2B5EF4-FFF2-40B4-BE49-F238E27FC236}">
                <a16:creationId xmlns:a16="http://schemas.microsoft.com/office/drawing/2014/main" id="{E10FCEF0-1B7C-40F2-B308-519587349B8E}"/>
              </a:ext>
            </a:extLst>
          </p:cNvPr>
          <p:cNvPicPr>
            <a:picLocks noGrp="1" noChangeAspect="1"/>
          </p:cNvPicPr>
          <p:nvPr>
            <p:ph type="pic" idx="2"/>
          </p:nvPr>
        </p:nvPicPr>
        <p:blipFill>
          <a:blip r:embed="rId3"/>
          <a:srcRect l="18365" r="18365"/>
          <a:stretch>
            <a:fillRect/>
          </a:stretch>
        </p:blipFill>
        <p:spPr>
          <a:xfrm>
            <a:off x="4572000" y="3429001"/>
            <a:ext cx="3871389" cy="2439988"/>
          </a:xfrm>
          <a:prstGeom prst="rect">
            <a:avLst/>
          </a:prstGeom>
        </p:spPr>
      </p:pic>
      <p:sp>
        <p:nvSpPr>
          <p:cNvPr id="6" name="TextBox 5">
            <a:extLst>
              <a:ext uri="{FF2B5EF4-FFF2-40B4-BE49-F238E27FC236}">
                <a16:creationId xmlns:a16="http://schemas.microsoft.com/office/drawing/2014/main" id="{25BBC365-B7C4-4B58-97AA-A803590ADA54}"/>
              </a:ext>
            </a:extLst>
          </p:cNvPr>
          <p:cNvSpPr txBox="1"/>
          <p:nvPr/>
        </p:nvSpPr>
        <p:spPr>
          <a:xfrm>
            <a:off x="4489704" y="5934456"/>
            <a:ext cx="4262705" cy="230832"/>
          </a:xfrm>
          <a:prstGeom prst="rect">
            <a:avLst/>
          </a:prstGeom>
          <a:noFill/>
        </p:spPr>
        <p:txBody>
          <a:bodyPr wrap="none" rtlCol="0">
            <a:spAutoFit/>
          </a:bodyPr>
          <a:lstStyle/>
          <a:p>
            <a:pPr lvl="0">
              <a:buSzPts val="1600"/>
            </a:pPr>
            <a:r>
              <a:rPr lang="en-US" sz="900"/>
              <a:t>image from: </a:t>
            </a:r>
            <a:r>
              <a:rPr lang="en-US" sz="900" u="sng">
                <a:solidFill>
                  <a:srgbClr val="0563C1"/>
                </a:solidFill>
                <a:hlinkClick r:id="rId4">
                  <a:extLst>
                    <a:ext uri="{A12FA001-AC4F-418D-AE19-62706E023703}">
                      <ahyp:hlinkClr xmlns:ahyp="http://schemas.microsoft.com/office/drawing/2018/hyperlinkcolor" val="tx"/>
                    </a:ext>
                  </a:extLst>
                </a:hlinkClick>
              </a:rPr>
              <a:t>https://www.5wpr.com/new/why-companies-still-struggle-with-crisis/</a:t>
            </a:r>
            <a:endParaRPr lang="en-US" sz="9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758c43da4c_0_53"/>
          <p:cNvSpPr txBox="1">
            <a:spLocks noGrp="1"/>
          </p:cNvSpPr>
          <p:nvPr>
            <p:ph type="title"/>
          </p:nvPr>
        </p:nvSpPr>
        <p:spPr>
          <a:xfrm>
            <a:off x="0" y="201047"/>
            <a:ext cx="9143999" cy="1041248"/>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400" dirty="0"/>
              <a:t>Prevention</a:t>
            </a:r>
            <a:endParaRPr sz="4400" dirty="0"/>
          </a:p>
        </p:txBody>
      </p:sp>
      <p:sp>
        <p:nvSpPr>
          <p:cNvPr id="277" name="Google Shape;277;g758c43da4c_0_53"/>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a:t> </a:t>
            </a:r>
            <a:endParaRPr/>
          </a:p>
        </p:txBody>
      </p:sp>
      <p:sp>
        <p:nvSpPr>
          <p:cNvPr id="2" name="Text Placeholder 1">
            <a:extLst>
              <a:ext uri="{FF2B5EF4-FFF2-40B4-BE49-F238E27FC236}">
                <a16:creationId xmlns:a16="http://schemas.microsoft.com/office/drawing/2014/main" id="{97940FA0-F4AC-41D3-9184-1B03BD17E71B}"/>
              </a:ext>
            </a:extLst>
          </p:cNvPr>
          <p:cNvSpPr>
            <a:spLocks noGrp="1"/>
          </p:cNvSpPr>
          <p:nvPr>
            <p:ph type="body" idx="2"/>
          </p:nvPr>
        </p:nvSpPr>
        <p:spPr>
          <a:xfrm>
            <a:off x="635508" y="5267777"/>
            <a:ext cx="7177248" cy="1393825"/>
          </a:xfrm>
        </p:spPr>
        <p:txBody>
          <a:bodyPr/>
          <a:lstStyle/>
          <a:p>
            <a:pPr marL="0" lvl="0" indent="0">
              <a:lnSpc>
                <a:spcPct val="100000"/>
              </a:lnSpc>
              <a:spcBef>
                <a:spcPts val="0"/>
              </a:spcBef>
              <a:buClr>
                <a:srgbClr val="000000"/>
              </a:buClr>
              <a:buSzTx/>
              <a:buNone/>
            </a:pPr>
            <a:r>
              <a:rPr lang="en-US" sz="900" dirty="0">
                <a:solidFill>
                  <a:srgbClr val="000000"/>
                </a:solidFill>
              </a:rPr>
              <a:t>image from: </a:t>
            </a:r>
            <a:r>
              <a:rPr lang="en-US" sz="900" u="sng" dirty="0">
                <a:solidFill>
                  <a:srgbClr val="0563C1"/>
                </a:solidFill>
                <a:hlinkClick r:id="rId3">
                  <a:extLst>
                    <a:ext uri="{A12FA001-AC4F-418D-AE19-62706E023703}">
                      <ahyp:hlinkClr xmlns:ahyp="http://schemas.microsoft.com/office/drawing/2018/hyperlinkcolor" val="tx"/>
                    </a:ext>
                  </a:extLst>
                </a:hlinkClick>
              </a:rPr>
              <a:t>https://www.agilitypr.com/pr-news/public-relations/what-will-you-do-when-a-pr-crisis-threatens-here-are-5-steps-to-follow/</a:t>
            </a:r>
            <a:endParaRPr lang="en-US" sz="900" dirty="0">
              <a:solidFill>
                <a:srgbClr val="000000"/>
              </a:solidFill>
            </a:endParaRPr>
          </a:p>
          <a:p>
            <a:pPr marL="114300" indent="0">
              <a:buNone/>
            </a:pPr>
            <a:endParaRPr lang="en-US" dirty="0"/>
          </a:p>
        </p:txBody>
      </p:sp>
      <p:pic>
        <p:nvPicPr>
          <p:cNvPr id="4" name="Picture Placeholder 3">
            <a:extLst>
              <a:ext uri="{FF2B5EF4-FFF2-40B4-BE49-F238E27FC236}">
                <a16:creationId xmlns:a16="http://schemas.microsoft.com/office/drawing/2014/main" id="{BD71AE6B-C36D-49A6-B70F-B78090514B04}"/>
              </a:ext>
              <a:ext uri="{C183D7F6-B498-43B3-948B-1728B52AA6E4}">
                <adec:decorative xmlns:adec="http://schemas.microsoft.com/office/drawing/2017/decorative" val="1"/>
              </a:ext>
            </a:extLst>
          </p:cNvPr>
          <p:cNvPicPr>
            <a:picLocks noGrp="1" noChangeAspect="1"/>
          </p:cNvPicPr>
          <p:nvPr>
            <p:ph type="pic" idx="3"/>
          </p:nvPr>
        </p:nvPicPr>
        <p:blipFill>
          <a:blip r:embed="rId4"/>
          <a:srcRect l="13908" r="13908"/>
          <a:stretch>
            <a:fillRect/>
          </a:stretch>
        </p:blipFill>
        <p:spPr>
          <a:xfrm>
            <a:off x="635508" y="1590222"/>
            <a:ext cx="7872984" cy="367755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6"/>
        <p:cNvGrpSpPr/>
        <p:nvPr/>
      </p:nvGrpSpPr>
      <p:grpSpPr>
        <a:xfrm>
          <a:off x="0" y="0"/>
          <a:ext cx="0" cy="0"/>
          <a:chOff x="0" y="0"/>
          <a:chExt cx="0" cy="0"/>
        </a:xfrm>
      </p:grpSpPr>
      <p:sp>
        <p:nvSpPr>
          <p:cNvPr id="287" name="Google Shape;287;g78d9f7952c_0_38"/>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t>Primary Prevention</a:t>
            </a:r>
            <a:endParaRPr sz="3600" dirty="0"/>
          </a:p>
        </p:txBody>
      </p:sp>
      <p:sp>
        <p:nvSpPr>
          <p:cNvPr id="288" name="Google Shape;288;g78d9f7952c_0_38"/>
          <p:cNvSpPr txBox="1">
            <a:spLocks noGrp="1"/>
          </p:cNvSpPr>
          <p:nvPr>
            <p:ph type="body" idx="1"/>
          </p:nvPr>
        </p:nvSpPr>
        <p:spPr>
          <a:xfrm>
            <a:off x="628650" y="1307592"/>
            <a:ext cx="7886700" cy="5285232"/>
          </a:xfrm>
          <a:prstGeom prst="rect">
            <a:avLst/>
          </a:prstGeom>
        </p:spPr>
        <p:txBody>
          <a:bodyPr spcFirstLastPara="1" wrap="square" lIns="91425" tIns="45700" rIns="91425" bIns="45700" anchor="t" anchorCtr="0">
            <a:noAutofit/>
          </a:bodyPr>
          <a:lstStyle/>
          <a:p>
            <a:pPr lvl="0" indent="-419100">
              <a:lnSpc>
                <a:spcPct val="115000"/>
              </a:lnSpc>
              <a:buSzPts val="3000"/>
              <a:buFont typeface="Calibri"/>
              <a:buChar char="•"/>
            </a:pPr>
            <a:r>
              <a:rPr lang="en-US" sz="3000" dirty="0">
                <a:latin typeface="Calibri"/>
                <a:cs typeface="Calibri"/>
              </a:rPr>
              <a:t>Listening</a:t>
            </a:r>
            <a:endParaRPr sz="3000" dirty="0">
              <a:latin typeface="Calibri"/>
              <a:cs typeface="Calibri"/>
            </a:endParaRPr>
          </a:p>
          <a:p>
            <a:pPr lvl="0" indent="-419100">
              <a:lnSpc>
                <a:spcPct val="115000"/>
              </a:lnSpc>
              <a:buSzPts val="3000"/>
              <a:buFont typeface="Calibri"/>
              <a:buChar char="•"/>
            </a:pPr>
            <a:r>
              <a:rPr lang="en-US" sz="3000" dirty="0">
                <a:latin typeface="Calibri"/>
                <a:cs typeface="Calibri"/>
              </a:rPr>
              <a:t>Asking questions</a:t>
            </a:r>
            <a:endParaRPr sz="3000" dirty="0">
              <a:latin typeface="Calibri"/>
              <a:cs typeface="Calibri"/>
            </a:endParaRPr>
          </a:p>
          <a:p>
            <a:pPr lvl="0" indent="-419100">
              <a:lnSpc>
                <a:spcPct val="115000"/>
              </a:lnSpc>
              <a:buSzPts val="3000"/>
              <a:buFont typeface="Calibri"/>
              <a:buChar char="•"/>
            </a:pPr>
            <a:r>
              <a:rPr lang="en-US" sz="3000" dirty="0">
                <a:latin typeface="Calibri"/>
                <a:cs typeface="Calibri"/>
              </a:rPr>
              <a:t>Conveying respect</a:t>
            </a:r>
            <a:endParaRPr sz="3000" dirty="0">
              <a:latin typeface="Calibri"/>
              <a:cs typeface="Calibri"/>
            </a:endParaRPr>
          </a:p>
          <a:p>
            <a:pPr lvl="0" indent="-419100">
              <a:lnSpc>
                <a:spcPct val="115000"/>
              </a:lnSpc>
              <a:buSzPts val="3000"/>
              <a:buFont typeface="Calibri"/>
              <a:buChar char="•"/>
            </a:pPr>
            <a:r>
              <a:rPr lang="en-US" sz="3000" dirty="0">
                <a:latin typeface="Calibri"/>
                <a:cs typeface="Calibri"/>
              </a:rPr>
              <a:t>Offering empathy and trying to understand from the person's perspective</a:t>
            </a:r>
            <a:endParaRPr sz="3000" dirty="0">
              <a:latin typeface="Calibri"/>
              <a:cs typeface="Calibri"/>
            </a:endParaRPr>
          </a:p>
          <a:p>
            <a:pPr lvl="0" indent="-419100">
              <a:lnSpc>
                <a:spcPct val="115000"/>
              </a:lnSpc>
              <a:buSzPts val="3000"/>
              <a:buFont typeface="Calibri"/>
              <a:buChar char="•"/>
            </a:pPr>
            <a:r>
              <a:rPr lang="en-US" sz="3000" dirty="0">
                <a:latin typeface="Calibri"/>
                <a:cs typeface="Calibri"/>
              </a:rPr>
              <a:t>Being a real person</a:t>
            </a:r>
            <a:endParaRPr sz="3000" dirty="0">
              <a:latin typeface="Calibri"/>
              <a:cs typeface="Calibri"/>
            </a:endParaRPr>
          </a:p>
          <a:p>
            <a:pPr lvl="0" indent="-419100">
              <a:lnSpc>
                <a:spcPct val="115000"/>
              </a:lnSpc>
              <a:buSzPts val="3000"/>
              <a:buFont typeface="Calibri"/>
              <a:buChar char="•"/>
            </a:pPr>
            <a:r>
              <a:rPr lang="en-US" sz="3000" dirty="0">
                <a:latin typeface="Calibri"/>
                <a:cs typeface="Calibri"/>
              </a:rPr>
              <a:t>Being non-intimidating</a:t>
            </a:r>
            <a:endParaRPr sz="3000" dirty="0">
              <a:latin typeface="Calibri"/>
              <a:cs typeface="Calibri"/>
            </a:endParaRPr>
          </a:p>
          <a:p>
            <a:pPr lvl="0" indent="-419100">
              <a:lnSpc>
                <a:spcPct val="115000"/>
              </a:lnSpc>
              <a:buSzPts val="3000"/>
              <a:buFont typeface="Calibri"/>
              <a:buChar char="•"/>
            </a:pPr>
            <a:r>
              <a:rPr lang="en-US" sz="3000" dirty="0">
                <a:latin typeface="Calibri"/>
                <a:cs typeface="Calibri"/>
              </a:rPr>
              <a:t>Respecting Personal Space</a:t>
            </a:r>
            <a:endParaRPr sz="3000" dirty="0">
              <a:latin typeface="Calibri"/>
              <a:cs typeface="Calibri"/>
            </a:endParaRPr>
          </a:p>
          <a:p>
            <a:pPr marL="0" lvl="0" indent="0" algn="l" rtl="0">
              <a:spcBef>
                <a:spcPts val="1000"/>
              </a:spcBef>
              <a:spcAft>
                <a:spcPts val="0"/>
              </a:spcAft>
              <a:buNone/>
            </a:pPr>
            <a:endParaRPr dirty="0"/>
          </a:p>
        </p:txBody>
      </p:sp>
    </p:spTree>
  </p:cSld>
  <p:clrMapOvr>
    <a:overrideClrMapping bg1="lt1" tx1="dk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sp>
        <p:nvSpPr>
          <p:cNvPr id="294" name="Google Shape;294;g78d9f7952c_0_44"/>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t>Primary Prevention</a:t>
            </a:r>
            <a:endParaRPr sz="3600" dirty="0"/>
          </a:p>
        </p:txBody>
      </p:sp>
      <p:sp>
        <p:nvSpPr>
          <p:cNvPr id="295" name="Google Shape;295;g78d9f7952c_0_44"/>
          <p:cNvSpPr txBox="1">
            <a:spLocks noGrp="1"/>
          </p:cNvSpPr>
          <p:nvPr>
            <p:ph type="body" idx="1"/>
          </p:nvPr>
        </p:nvSpPr>
        <p:spPr>
          <a:xfrm>
            <a:off x="402336" y="1453896"/>
            <a:ext cx="8113014" cy="5184648"/>
          </a:xfrm>
          <a:prstGeom prst="rect">
            <a:avLst/>
          </a:prstGeom>
        </p:spPr>
        <p:txBody>
          <a:bodyPr spcFirstLastPara="1" wrap="square" lIns="91425" tIns="45700" rIns="91425" bIns="45700" anchor="t" anchorCtr="0">
            <a:noAutofit/>
          </a:bodyPr>
          <a:lstStyle/>
          <a:p>
            <a:pPr indent="-419100">
              <a:lnSpc>
                <a:spcPct val="115000"/>
              </a:lnSpc>
              <a:buSzPts val="3000"/>
              <a:buFont typeface="Calibri"/>
              <a:buChar char="•"/>
            </a:pPr>
            <a:r>
              <a:rPr lang="en-US" sz="3000" dirty="0">
                <a:latin typeface="Calibri"/>
                <a:cs typeface="Calibri"/>
              </a:rPr>
              <a:t>Use person’s own words and statements</a:t>
            </a:r>
            <a:endParaRPr sz="3000" dirty="0">
              <a:latin typeface="Calibri"/>
              <a:cs typeface="Calibri"/>
            </a:endParaRPr>
          </a:p>
          <a:p>
            <a:pPr indent="-419100">
              <a:lnSpc>
                <a:spcPct val="115000"/>
              </a:lnSpc>
              <a:buSzPts val="3000"/>
              <a:buFont typeface="Calibri"/>
              <a:buChar char="•"/>
            </a:pPr>
            <a:r>
              <a:rPr lang="en-US" sz="3000" dirty="0">
                <a:latin typeface="Calibri"/>
                <a:cs typeface="Calibri"/>
              </a:rPr>
              <a:t>Use language of hope and collaboration</a:t>
            </a:r>
            <a:endParaRPr sz="3000" dirty="0">
              <a:latin typeface="Calibri"/>
              <a:cs typeface="Calibri"/>
            </a:endParaRPr>
          </a:p>
          <a:p>
            <a:pPr indent="-419100">
              <a:lnSpc>
                <a:spcPct val="115000"/>
              </a:lnSpc>
              <a:buSzPts val="3000"/>
              <a:buFont typeface="Calibri"/>
              <a:buChar char="•"/>
            </a:pPr>
            <a:r>
              <a:rPr lang="en-US" sz="3000" dirty="0">
                <a:latin typeface="Calibri"/>
                <a:cs typeface="Calibri"/>
              </a:rPr>
              <a:t>Avoidance of blaming and shaming</a:t>
            </a:r>
            <a:endParaRPr sz="3000" dirty="0">
              <a:latin typeface="Calibri"/>
              <a:cs typeface="Calibri"/>
            </a:endParaRPr>
          </a:p>
          <a:p>
            <a:pPr indent="-419100">
              <a:lnSpc>
                <a:spcPct val="115000"/>
              </a:lnSpc>
              <a:buSzPts val="3000"/>
              <a:buFont typeface="Calibri"/>
              <a:buChar char="•"/>
            </a:pPr>
            <a:r>
              <a:rPr lang="en-US" sz="3000" dirty="0">
                <a:latin typeface="Calibri"/>
                <a:cs typeface="Calibri"/>
              </a:rPr>
              <a:t>Instill hope</a:t>
            </a:r>
            <a:endParaRPr sz="3000" dirty="0">
              <a:latin typeface="Calibri"/>
              <a:cs typeface="Calibri"/>
            </a:endParaRPr>
          </a:p>
          <a:p>
            <a:pPr indent="-419100">
              <a:lnSpc>
                <a:spcPct val="115000"/>
              </a:lnSpc>
              <a:buSzPts val="3000"/>
              <a:buFont typeface="Calibri"/>
              <a:buChar char="•"/>
            </a:pPr>
            <a:r>
              <a:rPr lang="en-US" sz="3000" dirty="0">
                <a:latin typeface="Calibri"/>
                <a:cs typeface="Calibri"/>
              </a:rPr>
              <a:t>Focus on feeling</a:t>
            </a:r>
            <a:endParaRPr sz="3000" dirty="0">
              <a:latin typeface="Calibri"/>
              <a:cs typeface="Calibri"/>
            </a:endParaRPr>
          </a:p>
          <a:p>
            <a:pPr indent="-419100">
              <a:lnSpc>
                <a:spcPct val="115000"/>
              </a:lnSpc>
              <a:buSzPts val="3000"/>
              <a:buFont typeface="Calibri"/>
              <a:buChar char="•"/>
            </a:pPr>
            <a:r>
              <a:rPr lang="en-US" sz="3000" dirty="0">
                <a:latin typeface="Calibri"/>
                <a:cs typeface="Calibri"/>
              </a:rPr>
              <a:t>Ignore challenging questions</a:t>
            </a:r>
            <a:endParaRPr sz="3000" dirty="0">
              <a:latin typeface="Calibri"/>
              <a:cs typeface="Calibri"/>
            </a:endParaRPr>
          </a:p>
          <a:p>
            <a:pPr indent="-419100">
              <a:lnSpc>
                <a:spcPct val="115000"/>
              </a:lnSpc>
              <a:buSzPts val="3000"/>
              <a:buFont typeface="Calibri"/>
              <a:buChar char="•"/>
            </a:pPr>
            <a:r>
              <a:rPr lang="en-US" sz="3000" dirty="0">
                <a:latin typeface="Calibri"/>
                <a:cs typeface="Calibri"/>
              </a:rPr>
              <a:t>All interventions have integrity - based on genuine responses from you</a:t>
            </a:r>
            <a:endParaRPr sz="3000" dirty="0">
              <a:latin typeface="Calibri"/>
              <a:cs typeface="Calibri"/>
            </a:endParaRPr>
          </a:p>
        </p:txBody>
      </p:sp>
    </p:spTree>
  </p:cSld>
  <p:clrMapOvr>
    <a:overrideClrMapping bg1="lt1" tx1="dk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758c43da4c_0_61"/>
          <p:cNvSpPr txBox="1">
            <a:spLocks noGrp="1"/>
          </p:cNvSpPr>
          <p:nvPr>
            <p:ph type="title"/>
          </p:nvPr>
        </p:nvSpPr>
        <p:spPr>
          <a:xfrm>
            <a:off x="430757" y="2103437"/>
            <a:ext cx="7886700" cy="1325563"/>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After Crisis</a:t>
            </a:r>
            <a:endParaRPr dirty="0"/>
          </a:p>
        </p:txBody>
      </p:sp>
      <p:sp>
        <p:nvSpPr>
          <p:cNvPr id="337" name="Google Shape;337;g758c43da4c_0_61"/>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78d9f7952c_0_110"/>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t>Crisis Resolution Planning</a:t>
            </a:r>
            <a:endParaRPr sz="3600" dirty="0"/>
          </a:p>
        </p:txBody>
      </p:sp>
      <p:sp>
        <p:nvSpPr>
          <p:cNvPr id="346" name="Google Shape;346;g78d9f7952c_0_110"/>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indent="-419100">
              <a:lnSpc>
                <a:spcPct val="115000"/>
              </a:lnSpc>
              <a:buSzPts val="3000"/>
              <a:buFont typeface="Calibri"/>
              <a:buChar char="•"/>
            </a:pPr>
            <a:r>
              <a:rPr lang="en-US" sz="3000" dirty="0">
                <a:latin typeface="Calibri"/>
                <a:cs typeface="Calibri"/>
                <a:sym typeface="Calibri"/>
              </a:rPr>
              <a:t>Subject driven</a:t>
            </a:r>
            <a:endParaRPr sz="3000" dirty="0">
              <a:latin typeface="Calibri"/>
              <a:cs typeface="Calibri"/>
              <a:sym typeface="Calibri"/>
            </a:endParaRPr>
          </a:p>
          <a:p>
            <a:pPr lvl="0" indent="-419100">
              <a:lnSpc>
                <a:spcPct val="115000"/>
              </a:lnSpc>
              <a:buSzPts val="3000"/>
              <a:buFont typeface="Calibri"/>
              <a:buChar char="•"/>
            </a:pPr>
            <a:r>
              <a:rPr lang="en-US" sz="3000" dirty="0">
                <a:latin typeface="Calibri"/>
                <a:cs typeface="Calibri"/>
                <a:sym typeface="Calibri"/>
              </a:rPr>
              <a:t>Warm handoffs are critical</a:t>
            </a:r>
            <a:endParaRPr sz="3000" dirty="0">
              <a:latin typeface="Calibri"/>
              <a:cs typeface="Calibri"/>
              <a:sym typeface="Calibri"/>
            </a:endParaRPr>
          </a:p>
          <a:p>
            <a:pPr lvl="0" indent="-419100">
              <a:lnSpc>
                <a:spcPct val="115000"/>
              </a:lnSpc>
              <a:buSzPts val="3000"/>
              <a:buFont typeface="Calibri"/>
              <a:buChar char="•"/>
            </a:pPr>
            <a:r>
              <a:rPr lang="en-US" sz="3000" dirty="0">
                <a:latin typeface="Calibri"/>
                <a:cs typeface="Calibri"/>
                <a:sym typeface="Calibri"/>
              </a:rPr>
              <a:t>Assess subject’s capacity to cope</a:t>
            </a:r>
            <a:endParaRPr sz="3000" dirty="0">
              <a:latin typeface="Calibri"/>
              <a:cs typeface="Calibri"/>
              <a:sym typeface="Calibri"/>
            </a:endParaRPr>
          </a:p>
          <a:p>
            <a:pPr marL="914400" lvl="3" indent="-419100">
              <a:lnSpc>
                <a:spcPct val="115000"/>
              </a:lnSpc>
              <a:spcBef>
                <a:spcPts val="1000"/>
              </a:spcBef>
              <a:buSzPts val="3000"/>
              <a:buFont typeface="Calibri"/>
              <a:buChar char="•"/>
            </a:pPr>
            <a:r>
              <a:rPr lang="en-US" sz="2800" dirty="0">
                <a:latin typeface="Calibri"/>
                <a:cs typeface="Calibri"/>
                <a:sym typeface="Calibri"/>
              </a:rPr>
              <a:t>Assess social support resources</a:t>
            </a:r>
            <a:endParaRPr sz="2800" dirty="0">
              <a:latin typeface="Calibri"/>
              <a:cs typeface="Calibri"/>
              <a:sym typeface="Calibri"/>
            </a:endParaRPr>
          </a:p>
          <a:p>
            <a:pPr marL="914400" lvl="3" indent="-419100">
              <a:lnSpc>
                <a:spcPct val="115000"/>
              </a:lnSpc>
              <a:spcBef>
                <a:spcPts val="1000"/>
              </a:spcBef>
              <a:buSzPts val="3000"/>
              <a:buFont typeface="Calibri"/>
              <a:buChar char="•"/>
            </a:pPr>
            <a:r>
              <a:rPr lang="en-US" sz="2800" dirty="0">
                <a:latin typeface="Calibri"/>
                <a:cs typeface="Calibri"/>
                <a:sym typeface="Calibri"/>
              </a:rPr>
              <a:t>Who are the subject’s primary care/behavioral health providers</a:t>
            </a:r>
            <a:endParaRPr sz="2800" dirty="0">
              <a:latin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g758c43da4c_0_47"/>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a:t>Crisis Resolution Planning</a:t>
            </a:r>
            <a:endParaRPr sz="3600"/>
          </a:p>
        </p:txBody>
      </p:sp>
      <p:sp>
        <p:nvSpPr>
          <p:cNvPr id="353" name="Google Shape;353;g758c43da4c_0_47"/>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495300" lvl="0" indent="-419100">
              <a:lnSpc>
                <a:spcPct val="115000"/>
              </a:lnSpc>
              <a:buSzPts val="3000"/>
              <a:buFont typeface="Calibri"/>
              <a:buChar char="•"/>
            </a:pPr>
            <a:r>
              <a:rPr lang="en-US" sz="3000" dirty="0">
                <a:latin typeface="Calibri"/>
                <a:cs typeface="Calibri"/>
                <a:sym typeface="Calibri"/>
              </a:rPr>
              <a:t>Assess subject’s need for community supports</a:t>
            </a:r>
            <a:endParaRPr sz="3000" dirty="0">
              <a:latin typeface="Calibri"/>
              <a:cs typeface="Calibri"/>
              <a:sym typeface="Calibri"/>
            </a:endParaRPr>
          </a:p>
          <a:p>
            <a:pPr marL="1409700" lvl="2" indent="-419100">
              <a:lnSpc>
                <a:spcPct val="115000"/>
              </a:lnSpc>
              <a:spcBef>
                <a:spcPts val="1000"/>
              </a:spcBef>
              <a:buSzPts val="3000"/>
              <a:buFont typeface="Calibri"/>
              <a:buChar char="•"/>
            </a:pPr>
            <a:r>
              <a:rPr lang="en-US" sz="3000" dirty="0">
                <a:latin typeface="Calibri"/>
                <a:cs typeface="Calibri"/>
                <a:sym typeface="Calibri"/>
              </a:rPr>
              <a:t>Safety First</a:t>
            </a:r>
            <a:endParaRPr sz="3000" dirty="0">
              <a:latin typeface="Calibri"/>
              <a:cs typeface="Calibri"/>
              <a:sym typeface="Calibri"/>
            </a:endParaRPr>
          </a:p>
          <a:p>
            <a:pPr marL="1409700" lvl="2" indent="-419100">
              <a:lnSpc>
                <a:spcPct val="115000"/>
              </a:lnSpc>
              <a:spcBef>
                <a:spcPts val="1000"/>
              </a:spcBef>
              <a:buSzPts val="3000"/>
              <a:buFont typeface="Calibri"/>
              <a:buChar char="•"/>
            </a:pPr>
            <a:r>
              <a:rPr lang="en-US" sz="3000" dirty="0">
                <a:latin typeface="Calibri"/>
                <a:cs typeface="Calibri"/>
                <a:sym typeface="Calibri"/>
              </a:rPr>
              <a:t>Housing? Respite?</a:t>
            </a:r>
            <a:endParaRPr sz="3000" dirty="0">
              <a:latin typeface="Calibri"/>
              <a:cs typeface="Calibri"/>
              <a:sym typeface="Calibri"/>
            </a:endParaRPr>
          </a:p>
          <a:p>
            <a:pPr marL="1409700" lvl="2" indent="-419100">
              <a:lnSpc>
                <a:spcPct val="115000"/>
              </a:lnSpc>
              <a:spcBef>
                <a:spcPts val="1000"/>
              </a:spcBef>
              <a:buSzPts val="3000"/>
              <a:buFont typeface="Calibri"/>
              <a:buChar char="•"/>
            </a:pPr>
            <a:r>
              <a:rPr lang="en-US" sz="3000" dirty="0">
                <a:latin typeface="Calibri"/>
                <a:cs typeface="Calibri"/>
                <a:sym typeface="Calibri"/>
              </a:rPr>
              <a:t>Medical needs?</a:t>
            </a:r>
            <a:endParaRPr sz="3000" dirty="0">
              <a:latin typeface="Calibri"/>
              <a:cs typeface="Calibri"/>
              <a:sym typeface="Calibri"/>
            </a:endParaRPr>
          </a:p>
          <a:p>
            <a:pPr marL="1409700" lvl="2" indent="-419100">
              <a:lnSpc>
                <a:spcPct val="115000"/>
              </a:lnSpc>
              <a:spcBef>
                <a:spcPts val="1000"/>
              </a:spcBef>
              <a:buSzPts val="3000"/>
              <a:buFont typeface="Calibri"/>
              <a:buChar char="•"/>
            </a:pPr>
            <a:r>
              <a:rPr lang="en-US" sz="3000" dirty="0">
                <a:latin typeface="Calibri"/>
                <a:cs typeface="Calibri"/>
                <a:sym typeface="Calibri"/>
              </a:rPr>
              <a:t>Financial assistance? TANF, SNAP, Medicaid, utility assistance, etc.</a:t>
            </a:r>
            <a:endParaRPr sz="3000" dirty="0">
              <a:latin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7" name="Title 6">
            <a:extLst>
              <a:ext uri="{FF2B5EF4-FFF2-40B4-BE49-F238E27FC236}">
                <a16:creationId xmlns:a16="http://schemas.microsoft.com/office/drawing/2014/main" id="{11F09841-A4D0-43E0-A454-F83924F4B59A}"/>
              </a:ext>
            </a:extLst>
          </p:cNvPr>
          <p:cNvSpPr>
            <a:spLocks noGrp="1"/>
          </p:cNvSpPr>
          <p:nvPr>
            <p:ph type="title"/>
          </p:nvPr>
        </p:nvSpPr>
        <p:spPr/>
        <p:txBody>
          <a:bodyPr/>
          <a:lstStyle/>
          <a:p>
            <a:pPr algn="ctr"/>
            <a:r>
              <a:rPr lang="en-US" dirty="0"/>
              <a:t>What is a Crisis?</a:t>
            </a:r>
          </a:p>
        </p:txBody>
      </p:sp>
      <p:pic>
        <p:nvPicPr>
          <p:cNvPr id="13" name="Picture Placeholder 12">
            <a:extLst>
              <a:ext uri="{FF2B5EF4-FFF2-40B4-BE49-F238E27FC236}">
                <a16:creationId xmlns:a16="http://schemas.microsoft.com/office/drawing/2014/main" id="{8F114472-9228-4814-BB77-02993D63210E}"/>
              </a:ext>
              <a:ext uri="{C183D7F6-B498-43B3-948B-1728B52AA6E4}">
                <adec:decorative xmlns:adec="http://schemas.microsoft.com/office/drawing/2017/decorative" val="1"/>
              </a:ext>
            </a:extLst>
          </p:cNvPr>
          <p:cNvPicPr>
            <a:picLocks noGrp="1" noChangeAspect="1"/>
          </p:cNvPicPr>
          <p:nvPr>
            <p:ph type="pic" idx="2"/>
          </p:nvPr>
        </p:nvPicPr>
        <p:blipFill>
          <a:blip r:embed="rId3"/>
          <a:srcRect l="9304" r="9304"/>
          <a:stretch>
            <a:fillRect/>
          </a:stretch>
        </p:blipFill>
        <p:spPr>
          <a:xfrm>
            <a:off x="2579544" y="1479628"/>
            <a:ext cx="3910033" cy="3782697"/>
          </a:xfrm>
          <a:prstGeom prst="rect">
            <a:avLst/>
          </a:prstGeom>
        </p:spPr>
      </p:pic>
      <p:sp>
        <p:nvSpPr>
          <p:cNvPr id="150" name="Google Shape;150;p2"/>
          <p:cNvSpPr txBox="1"/>
          <p:nvPr/>
        </p:nvSpPr>
        <p:spPr>
          <a:xfrm>
            <a:off x="2304337" y="5319393"/>
            <a:ext cx="4875600" cy="784800"/>
          </a:xfrm>
          <a:prstGeom prst="rect">
            <a:avLst/>
          </a:prstGeom>
          <a:noFill/>
          <a:ln>
            <a:noFill/>
          </a:ln>
        </p:spPr>
        <p:txBody>
          <a:bodyPr spcFirstLastPara="1" wrap="square" lIns="91425" tIns="91425" rIns="91425" bIns="91425" anchor="t" anchorCtr="0">
            <a:noAutofit/>
          </a:bodyPr>
          <a:lstStyle/>
          <a:p>
            <a:pPr marL="0" lvl="0" indent="0" algn="l" rtl="0">
              <a:lnSpc>
                <a:spcPct val="110000"/>
              </a:lnSpc>
              <a:spcBef>
                <a:spcPts val="0"/>
              </a:spcBef>
              <a:spcAft>
                <a:spcPts val="0"/>
              </a:spcAft>
              <a:buNone/>
            </a:pPr>
            <a:r>
              <a:rPr lang="en-US" sz="1000" dirty="0">
                <a:solidFill>
                  <a:schemeClr val="dk1"/>
                </a:solidFill>
              </a:rPr>
              <a:t>image from: </a:t>
            </a:r>
            <a:r>
              <a:rPr lang="en-US" sz="1000" u="sng" dirty="0">
                <a:solidFill>
                  <a:schemeClr val="hlink"/>
                </a:solidFill>
                <a:hlinkClick r:id="rId4"/>
              </a:rPr>
              <a:t>http://elitebusinessmagazine.co.uk/sales-marketing/item/what-should-startups-do-when-they-encounter-a-crisis</a:t>
            </a:r>
            <a:endParaRPr sz="1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g78d9f7952c_0_116"/>
          <p:cNvSpPr txBox="1">
            <a:spLocks noGrp="1"/>
          </p:cNvSpPr>
          <p:nvPr>
            <p:ph type="title"/>
          </p:nvPr>
        </p:nvSpPr>
        <p:spPr>
          <a:xfrm>
            <a:off x="628650" y="0"/>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t>Debriefing Events</a:t>
            </a:r>
            <a:endParaRPr sz="3600" dirty="0"/>
          </a:p>
        </p:txBody>
      </p:sp>
      <p:sp>
        <p:nvSpPr>
          <p:cNvPr id="360" name="Google Shape;360;g78d9f7952c_0_116"/>
          <p:cNvSpPr txBox="1">
            <a:spLocks noGrp="1"/>
          </p:cNvSpPr>
          <p:nvPr>
            <p:ph type="body" idx="1"/>
          </p:nvPr>
        </p:nvSpPr>
        <p:spPr>
          <a:xfrm>
            <a:off x="99152" y="947451"/>
            <a:ext cx="8846544" cy="5816906"/>
          </a:xfrm>
          <a:prstGeom prst="rect">
            <a:avLst/>
          </a:prstGeom>
        </p:spPr>
        <p:txBody>
          <a:bodyPr spcFirstLastPara="1" wrap="square" lIns="91425" tIns="45700" rIns="91425" bIns="45700" anchor="t" anchorCtr="0">
            <a:noAutofit/>
          </a:bodyPr>
          <a:lstStyle/>
          <a:p>
            <a:pPr marL="952500" lvl="1" indent="-419100">
              <a:lnSpc>
                <a:spcPct val="115000"/>
              </a:lnSpc>
              <a:spcBef>
                <a:spcPts val="1000"/>
              </a:spcBef>
              <a:buSzPts val="3000"/>
              <a:buFont typeface="Calibri"/>
              <a:buChar char="•"/>
            </a:pPr>
            <a:r>
              <a:rPr lang="en-US" sz="3000" dirty="0">
                <a:latin typeface="Calibri"/>
                <a:cs typeface="Calibri"/>
                <a:sym typeface="Calibri"/>
              </a:rPr>
              <a:t>Post de-escalation event</a:t>
            </a:r>
            <a:endParaRPr sz="3000" dirty="0">
              <a:latin typeface="Calibri"/>
              <a:cs typeface="Calibri"/>
              <a:sym typeface="Calibri"/>
            </a:endParaRPr>
          </a:p>
          <a:p>
            <a:pPr marL="952500" lvl="1" indent="-419100">
              <a:lnSpc>
                <a:spcPct val="115000"/>
              </a:lnSpc>
              <a:spcBef>
                <a:spcPts val="1000"/>
              </a:spcBef>
              <a:buSzPts val="3000"/>
              <a:buFont typeface="Calibri"/>
              <a:buChar char="•"/>
            </a:pPr>
            <a:r>
              <a:rPr lang="en-US" sz="3000" dirty="0">
                <a:latin typeface="Calibri"/>
                <a:cs typeface="Calibri"/>
                <a:sym typeface="Calibri"/>
              </a:rPr>
              <a:t>With team or colleague; involve as many participants as feasible</a:t>
            </a:r>
            <a:endParaRPr sz="3000" dirty="0">
              <a:latin typeface="Calibri"/>
              <a:cs typeface="Calibri"/>
              <a:sym typeface="Calibri"/>
            </a:endParaRPr>
          </a:p>
          <a:p>
            <a:pPr marL="952500" lvl="1" indent="-419100">
              <a:lnSpc>
                <a:spcPct val="115000"/>
              </a:lnSpc>
              <a:spcBef>
                <a:spcPts val="1000"/>
              </a:spcBef>
              <a:buSzPts val="3000"/>
              <a:buFont typeface="Calibri"/>
              <a:buChar char="•"/>
            </a:pPr>
            <a:r>
              <a:rPr lang="en-US" sz="3000" dirty="0">
                <a:latin typeface="Calibri"/>
                <a:cs typeface="Calibri"/>
                <a:sym typeface="Calibri"/>
              </a:rPr>
              <a:t>Structured approach vs less structured</a:t>
            </a:r>
            <a:endParaRPr sz="3000" dirty="0">
              <a:latin typeface="Calibri"/>
              <a:cs typeface="Calibri"/>
              <a:sym typeface="Calibri"/>
            </a:endParaRPr>
          </a:p>
          <a:p>
            <a:pPr marL="952500" lvl="1" indent="-419100">
              <a:lnSpc>
                <a:spcPct val="115000"/>
              </a:lnSpc>
              <a:spcBef>
                <a:spcPts val="1000"/>
              </a:spcBef>
              <a:buSzPts val="3000"/>
              <a:buFont typeface="Calibri"/>
              <a:buChar char="•"/>
            </a:pPr>
            <a:r>
              <a:rPr lang="en-US" sz="3000" dirty="0">
                <a:latin typeface="Calibri"/>
                <a:cs typeface="Calibri"/>
                <a:sym typeface="Calibri"/>
              </a:rPr>
              <a:t>Lessons learned- what will you do differently next time? What can others do differently?</a:t>
            </a:r>
            <a:endParaRPr sz="3000" dirty="0">
              <a:latin typeface="Calibri"/>
              <a:cs typeface="Calibri"/>
              <a:sym typeface="Calibri"/>
            </a:endParaRPr>
          </a:p>
          <a:p>
            <a:pPr marL="952500" lvl="1" indent="-419100">
              <a:lnSpc>
                <a:spcPct val="115000"/>
              </a:lnSpc>
              <a:spcBef>
                <a:spcPts val="1000"/>
              </a:spcBef>
              <a:buSzPts val="3000"/>
              <a:buFont typeface="Calibri"/>
              <a:buChar char="•"/>
            </a:pPr>
            <a:r>
              <a:rPr lang="en-US" sz="3000" dirty="0">
                <a:latin typeface="Calibri"/>
                <a:cs typeface="Calibri"/>
                <a:sym typeface="Calibri"/>
              </a:rPr>
              <a:t>Self-care</a:t>
            </a:r>
            <a:endParaRPr sz="3000" dirty="0">
              <a:latin typeface="Calibri"/>
              <a:cs typeface="Calibri"/>
              <a:sym typeface="Calibri"/>
            </a:endParaRPr>
          </a:p>
          <a:p>
            <a:pPr marL="1409700" lvl="2" indent="-419100">
              <a:lnSpc>
                <a:spcPct val="115000"/>
              </a:lnSpc>
              <a:spcBef>
                <a:spcPts val="1000"/>
              </a:spcBef>
              <a:buSzPts val="3000"/>
              <a:buFont typeface="Calibri"/>
              <a:buChar char="•"/>
            </a:pPr>
            <a:r>
              <a:rPr lang="en-US" sz="2600" dirty="0">
                <a:latin typeface="Calibri"/>
                <a:cs typeface="Calibri"/>
                <a:sym typeface="Calibri"/>
              </a:rPr>
              <a:t>Understanding own limits and coping skills</a:t>
            </a:r>
            <a:endParaRPr sz="2600" dirty="0">
              <a:latin typeface="Calibri"/>
              <a:cs typeface="Calibri"/>
              <a:sym typeface="Calibri"/>
            </a:endParaRPr>
          </a:p>
          <a:p>
            <a:pPr marL="1409700" lvl="2" indent="-419100">
              <a:lnSpc>
                <a:spcPct val="115000"/>
              </a:lnSpc>
              <a:spcBef>
                <a:spcPts val="1000"/>
              </a:spcBef>
              <a:buSzPts val="3000"/>
              <a:buFont typeface="Calibri"/>
              <a:buChar char="•"/>
            </a:pPr>
            <a:r>
              <a:rPr lang="en-US" sz="2600" dirty="0">
                <a:latin typeface="Calibri"/>
                <a:cs typeface="Calibri"/>
                <a:sym typeface="Calibri"/>
              </a:rPr>
              <a:t>Preventing burnout, compassion fatigue</a:t>
            </a:r>
            <a:endParaRPr sz="2600" dirty="0">
              <a:latin typeface="Calibri"/>
              <a:cs typeface="Calibri"/>
              <a:sym typeface="Calibri"/>
            </a:endParaRPr>
          </a:p>
          <a:p>
            <a:pPr marL="0" lvl="0" indent="0" algn="l" rtl="0">
              <a:spcBef>
                <a:spcPts val="1200"/>
              </a:spcBef>
              <a:spcAft>
                <a:spcPts val="0"/>
              </a:spcAft>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78d9f7952c_0_122"/>
          <p:cNvSpPr txBox="1">
            <a:spLocks noGrp="1"/>
          </p:cNvSpPr>
          <p:nvPr>
            <p:ph type="title"/>
          </p:nvPr>
        </p:nvSpPr>
        <p:spPr>
          <a:xfrm>
            <a:off x="319488" y="0"/>
            <a:ext cx="4527933" cy="1600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t>Self Care</a:t>
            </a:r>
            <a:endParaRPr sz="3600" dirty="0"/>
          </a:p>
        </p:txBody>
      </p:sp>
      <p:sp>
        <p:nvSpPr>
          <p:cNvPr id="367" name="Google Shape;367;g78d9f7952c_0_122"/>
          <p:cNvSpPr txBox="1">
            <a:spLocks noGrp="1"/>
          </p:cNvSpPr>
          <p:nvPr>
            <p:ph type="body" idx="1"/>
          </p:nvPr>
        </p:nvSpPr>
        <p:spPr>
          <a:xfrm>
            <a:off x="627457" y="1207763"/>
            <a:ext cx="7886699" cy="2560005"/>
          </a:xfrm>
          <a:prstGeom prst="rect">
            <a:avLst/>
          </a:prstGeom>
        </p:spPr>
        <p:txBody>
          <a:bodyPr spcFirstLastPara="1" wrap="square" lIns="91425" tIns="45700" rIns="91425" bIns="45700" anchor="t" anchorCtr="0">
            <a:noAutofit/>
          </a:bodyPr>
          <a:lstStyle/>
          <a:p>
            <a:pPr marL="495300" indent="-419100">
              <a:lnSpc>
                <a:spcPct val="115000"/>
              </a:lnSpc>
              <a:buSzPts val="3000"/>
              <a:buFont typeface="Calibri"/>
              <a:buChar char="•"/>
            </a:pPr>
            <a:r>
              <a:rPr lang="en-US" sz="3200" dirty="0">
                <a:latin typeface="Calibri"/>
                <a:cs typeface="Calibri"/>
                <a:sym typeface="Calibri"/>
              </a:rPr>
              <a:t>Understanding own limits and coping skill</a:t>
            </a:r>
            <a:endParaRPr sz="3200" dirty="0">
              <a:latin typeface="Calibri"/>
              <a:cs typeface="Calibri"/>
              <a:sym typeface="Calibri"/>
            </a:endParaRPr>
          </a:p>
          <a:p>
            <a:pPr marL="495300" indent="-419100">
              <a:lnSpc>
                <a:spcPct val="115000"/>
              </a:lnSpc>
              <a:buSzPts val="3000"/>
              <a:buFont typeface="Calibri"/>
              <a:buChar char="•"/>
            </a:pPr>
            <a:r>
              <a:rPr lang="en-US" sz="3200" dirty="0">
                <a:latin typeface="Calibri"/>
                <a:cs typeface="Calibri"/>
                <a:sym typeface="Calibri"/>
              </a:rPr>
              <a:t>Preventing burnout, compassion fatigue</a:t>
            </a:r>
            <a:endParaRPr sz="3200" dirty="0">
              <a:latin typeface="Calibri"/>
              <a:cs typeface="Calibri"/>
              <a:sym typeface="Calibri"/>
            </a:endParaRPr>
          </a:p>
          <a:p>
            <a:pPr marL="0" lvl="0" indent="0" algn="l" rtl="0">
              <a:spcBef>
                <a:spcPts val="1200"/>
              </a:spcBef>
              <a:spcAft>
                <a:spcPts val="0"/>
              </a:spcAft>
              <a:buNone/>
            </a:pPr>
            <a:endParaRPr dirty="0"/>
          </a:p>
        </p:txBody>
      </p:sp>
      <p:pic>
        <p:nvPicPr>
          <p:cNvPr id="3" name="Picture Placeholder 2">
            <a:extLst>
              <a:ext uri="{FF2B5EF4-FFF2-40B4-BE49-F238E27FC236}">
                <a16:creationId xmlns:a16="http://schemas.microsoft.com/office/drawing/2014/main" id="{A0F80718-0E4A-4987-9CC3-1C375E9906B2}"/>
              </a:ext>
              <a:ext uri="{C183D7F6-B498-43B3-948B-1728B52AA6E4}">
                <adec:decorative xmlns:adec="http://schemas.microsoft.com/office/drawing/2017/decorative" val="1"/>
              </a:ext>
            </a:extLst>
          </p:cNvPr>
          <p:cNvPicPr>
            <a:picLocks noGrp="1" noChangeAspect="1"/>
          </p:cNvPicPr>
          <p:nvPr>
            <p:ph type="pic" idx="2"/>
          </p:nvPr>
        </p:nvPicPr>
        <p:blipFill>
          <a:blip r:embed="rId3"/>
          <a:srcRect l="20330" r="20330"/>
          <a:stretch>
            <a:fillRect/>
          </a:stretch>
        </p:blipFill>
        <p:spPr>
          <a:xfrm>
            <a:off x="2152604" y="2697795"/>
            <a:ext cx="4836404" cy="3811588"/>
          </a:xfrm>
          <a:prstGeom prst="rect">
            <a:avLst/>
          </a:prstGeom>
        </p:spPr>
      </p:pic>
      <p:sp>
        <p:nvSpPr>
          <p:cNvPr id="369" name="Google Shape;369;g78d9f7952c_0_122"/>
          <p:cNvSpPr txBox="1"/>
          <p:nvPr/>
        </p:nvSpPr>
        <p:spPr>
          <a:xfrm>
            <a:off x="2027793" y="6464632"/>
            <a:ext cx="78867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900" dirty="0">
                <a:solidFill>
                  <a:schemeClr val="dk1"/>
                </a:solidFill>
              </a:rPr>
              <a:t>image from: </a:t>
            </a:r>
            <a:r>
              <a:rPr lang="en-US" sz="900" u="sng" dirty="0">
                <a:solidFill>
                  <a:schemeClr val="hlink"/>
                </a:solidFill>
                <a:hlinkClick r:id="rId4"/>
              </a:rPr>
              <a:t>https://www.mindful.org/transforming-self-care-into-a-passionate-movement/</a:t>
            </a:r>
            <a:endParaRPr sz="9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758c43da4c_0_61"/>
          <p:cNvSpPr txBox="1">
            <a:spLocks noGrp="1"/>
          </p:cNvSpPr>
          <p:nvPr>
            <p:ph type="title"/>
          </p:nvPr>
        </p:nvSpPr>
        <p:spPr>
          <a:xfrm>
            <a:off x="430757" y="2103437"/>
            <a:ext cx="7886700" cy="1325563"/>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Questions?</a:t>
            </a:r>
            <a:endParaRPr dirty="0"/>
          </a:p>
        </p:txBody>
      </p:sp>
      <p:sp>
        <p:nvSpPr>
          <p:cNvPr id="337" name="Google Shape;337;g758c43da4c_0_61"/>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a:t> </a:t>
            </a:r>
            <a:endParaRPr/>
          </a:p>
        </p:txBody>
      </p:sp>
    </p:spTree>
    <p:extLst>
      <p:ext uri="{BB962C8B-B14F-4D97-AF65-F5344CB8AC3E}">
        <p14:creationId xmlns:p14="http://schemas.microsoft.com/office/powerpoint/2010/main" val="10806935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3" name="Picture 2">
            <a:extLst>
              <a:ext uri="{FF2B5EF4-FFF2-40B4-BE49-F238E27FC236}">
                <a16:creationId xmlns:a16="http://schemas.microsoft.com/office/drawing/2014/main" id="{AD567573-E97C-440B-BDC1-A1180B24C1F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73016" y="166039"/>
            <a:ext cx="7997968" cy="1200914"/>
          </a:xfrm>
          <a:prstGeom prst="rect">
            <a:avLst/>
          </a:prstGeom>
        </p:spPr>
      </p:pic>
      <p:sp>
        <p:nvSpPr>
          <p:cNvPr id="140" name="Google Shape;140;p1"/>
          <p:cNvSpPr txBox="1">
            <a:spLocks noGrp="1"/>
          </p:cNvSpPr>
          <p:nvPr>
            <p:ph type="ctrTitle"/>
          </p:nvPr>
        </p:nvSpPr>
        <p:spPr>
          <a:xfrm>
            <a:off x="733999" y="1637852"/>
            <a:ext cx="7676002" cy="936433"/>
          </a:xfrm>
          <a:prstGeom prst="rect">
            <a:avLst/>
          </a:prstGeom>
          <a:noFill/>
          <a:ln>
            <a:noFill/>
          </a:ln>
        </p:spPr>
        <p:txBody>
          <a:bodyPr spcFirstLastPara="1" wrap="square" lIns="91425" tIns="45700" rIns="91425" bIns="45700" anchor="b" anchorCtr="0">
            <a:normAutofit/>
          </a:bodyPr>
          <a:lstStyle/>
          <a:p>
            <a:pPr marL="0" lvl="0" indent="0" algn="ctr" rtl="0">
              <a:lnSpc>
                <a:spcPct val="150000"/>
              </a:lnSpc>
              <a:spcBef>
                <a:spcPts val="0"/>
              </a:spcBef>
              <a:spcAft>
                <a:spcPts val="0"/>
              </a:spcAft>
              <a:buClr>
                <a:srgbClr val="1F3864"/>
              </a:buClr>
              <a:buSzPts val="3600"/>
              <a:buFont typeface="Arial"/>
              <a:buNone/>
            </a:pPr>
            <a:r>
              <a:rPr lang="en-US" sz="3600" dirty="0"/>
              <a:t>Thank you for attending!</a:t>
            </a:r>
            <a:endParaRPr sz="3600" dirty="0"/>
          </a:p>
        </p:txBody>
      </p:sp>
      <p:sp>
        <p:nvSpPr>
          <p:cNvPr id="141" name="Google Shape;141;p1"/>
          <p:cNvSpPr txBox="1">
            <a:spLocks noGrp="1"/>
          </p:cNvSpPr>
          <p:nvPr>
            <p:ph type="subTitle" idx="1"/>
          </p:nvPr>
        </p:nvSpPr>
        <p:spPr>
          <a:xfrm>
            <a:off x="1143000" y="3146936"/>
            <a:ext cx="6858000" cy="1710273"/>
          </a:xfrm>
          <a:prstGeom prst="rect">
            <a:avLst/>
          </a:prstGeom>
          <a:noFill/>
          <a:ln>
            <a:noFill/>
          </a:ln>
        </p:spPr>
        <p:txBody>
          <a:bodyPr spcFirstLastPara="1" wrap="square" lIns="91425" tIns="45700" rIns="91425" bIns="45700" anchor="t" anchorCtr="0">
            <a:normAutofit/>
          </a:bodyPr>
          <a:lstStyle/>
          <a:p>
            <a:pPr marL="0" lvl="0" indent="0">
              <a:spcBef>
                <a:spcPts val="0"/>
              </a:spcBef>
              <a:buSzPts val="2000"/>
            </a:pPr>
            <a:r>
              <a:rPr lang="en-US" sz="2400" dirty="0">
                <a:latin typeface="Calibri"/>
                <a:ea typeface="Calibri"/>
                <a:cs typeface="Calibri"/>
                <a:sym typeface="Calibri"/>
              </a:rPr>
              <a:t>See you for </a:t>
            </a:r>
            <a:r>
              <a:rPr lang="en-US" sz="2400" b="1" dirty="0">
                <a:latin typeface="Calibri"/>
                <a:ea typeface="Calibri"/>
                <a:cs typeface="Calibri"/>
                <a:sym typeface="Calibri"/>
              </a:rPr>
              <a:t>Crisis Care Part 2</a:t>
            </a:r>
            <a:br>
              <a:rPr lang="en-US" sz="2400" b="1" dirty="0">
                <a:latin typeface="Calibri"/>
                <a:ea typeface="Calibri"/>
                <a:cs typeface="Calibri"/>
                <a:sym typeface="Calibri"/>
              </a:rPr>
            </a:br>
            <a:r>
              <a:rPr lang="en-US" sz="2400" dirty="0">
                <a:latin typeface="Calibri"/>
                <a:ea typeface="Calibri"/>
                <a:cs typeface="Calibri"/>
                <a:sym typeface="Calibri"/>
              </a:rPr>
              <a:t>January 28, 2020</a:t>
            </a:r>
            <a:br>
              <a:rPr lang="en-US" sz="2400" dirty="0">
                <a:latin typeface="Calibri"/>
                <a:ea typeface="Calibri"/>
                <a:cs typeface="Calibri"/>
                <a:sym typeface="Calibri"/>
              </a:rPr>
            </a:br>
            <a:r>
              <a:rPr lang="en-US" sz="2400" dirty="0">
                <a:latin typeface="Calibri"/>
                <a:ea typeface="Calibri"/>
                <a:cs typeface="Calibri"/>
                <a:sym typeface="Calibri"/>
              </a:rPr>
              <a:t>11am Mountain/12pm Central</a:t>
            </a:r>
            <a:endParaRPr sz="2400" dirty="0">
              <a:latin typeface="Calibri"/>
              <a:ea typeface="Calibri"/>
              <a:cs typeface="Calibri"/>
              <a:sym typeface="Calibri"/>
            </a:endParaRPr>
          </a:p>
        </p:txBody>
      </p:sp>
      <p:sp>
        <p:nvSpPr>
          <p:cNvPr id="2" name="TextBox 1">
            <a:extLst>
              <a:ext uri="{FF2B5EF4-FFF2-40B4-BE49-F238E27FC236}">
                <a16:creationId xmlns:a16="http://schemas.microsoft.com/office/drawing/2014/main" id="{F5F219C2-6F73-4824-9298-30CFFC5CFB0C}"/>
              </a:ext>
            </a:extLst>
          </p:cNvPr>
          <p:cNvSpPr txBox="1"/>
          <p:nvPr/>
        </p:nvSpPr>
        <p:spPr>
          <a:xfrm>
            <a:off x="128332" y="5663772"/>
            <a:ext cx="4589718" cy="523220"/>
          </a:xfrm>
          <a:prstGeom prst="rect">
            <a:avLst/>
          </a:prstGeom>
          <a:noFill/>
        </p:spPr>
        <p:txBody>
          <a:bodyPr wrap="none" rtlCol="0">
            <a:spAutoFit/>
          </a:bodyPr>
          <a:lstStyle/>
          <a:p>
            <a:r>
              <a:rPr lang="en-US" dirty="0"/>
              <a:t>Please visit the MP-MHTTC website:</a:t>
            </a:r>
          </a:p>
          <a:p>
            <a:r>
              <a:rPr lang="en-US" dirty="0">
                <a:hlinkClick r:id="rId4"/>
              </a:rPr>
              <a:t>https://mhttcnetwork.org/centers/mountain-plains-mhttc</a:t>
            </a:r>
            <a:endParaRPr lang="en-US" dirty="0"/>
          </a:p>
        </p:txBody>
      </p:sp>
      <p:pic>
        <p:nvPicPr>
          <p:cNvPr id="142" name="Google Shape;142;p1" descr="MHTTC stacked color bars"/>
          <p:cNvPicPr preferRelativeResize="0">
            <a:picLocks noGrp="1"/>
          </p:cNvPicPr>
          <p:nvPr>
            <p:ph type="pic" idx="3"/>
          </p:nvPr>
        </p:nvPicPr>
        <p:blipFill rotWithShape="1">
          <a:blip r:embed="rId5">
            <a:alphaModFix/>
          </a:blip>
          <a:srcRect t="13737" b="13737"/>
          <a:stretch/>
        </p:blipFill>
        <p:spPr>
          <a:xfrm>
            <a:off x="4718050" y="4718050"/>
            <a:ext cx="4425950" cy="2139950"/>
          </a:xfrm>
          <a:prstGeom prst="rect">
            <a:avLst/>
          </a:prstGeom>
          <a:noFill/>
          <a:ln>
            <a:noFill/>
          </a:ln>
        </p:spPr>
      </p:pic>
    </p:spTree>
    <p:extLst>
      <p:ext uri="{BB962C8B-B14F-4D97-AF65-F5344CB8AC3E}">
        <p14:creationId xmlns:p14="http://schemas.microsoft.com/office/powerpoint/2010/main" val="3780517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758c43da4c_0_0"/>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t>Crisis</a:t>
            </a:r>
            <a:endParaRPr sz="3600" dirty="0"/>
          </a:p>
        </p:txBody>
      </p:sp>
      <p:sp>
        <p:nvSpPr>
          <p:cNvPr id="157" name="Google Shape;157;g758c43da4c_0_0"/>
          <p:cNvSpPr txBox="1">
            <a:spLocks noGrp="1"/>
          </p:cNvSpPr>
          <p:nvPr>
            <p:ph type="body" idx="1"/>
          </p:nvPr>
        </p:nvSpPr>
        <p:spPr>
          <a:xfrm>
            <a:off x="628650" y="1825625"/>
            <a:ext cx="7886700" cy="4351200"/>
          </a:xfrm>
          <a:prstGeom prst="rect">
            <a:avLst/>
          </a:prstGeom>
        </p:spPr>
        <p:txBody>
          <a:bodyPr spcFirstLastPara="1" wrap="square" lIns="91425" tIns="45700" rIns="91425" bIns="45700" anchor="t" anchorCtr="0">
            <a:noAutofit/>
          </a:bodyPr>
          <a:lstStyle/>
          <a:p>
            <a:pPr marL="457200" lvl="0" indent="-419100" algn="l" rtl="0">
              <a:lnSpc>
                <a:spcPct val="115000"/>
              </a:lnSpc>
              <a:spcBef>
                <a:spcPts val="1200"/>
              </a:spcBef>
              <a:spcAft>
                <a:spcPts val="0"/>
              </a:spcAft>
              <a:buSzPts val="3000"/>
              <a:buFont typeface="Calibri"/>
              <a:buChar char="•"/>
            </a:pPr>
            <a:r>
              <a:rPr lang="en-US" sz="3000" dirty="0">
                <a:latin typeface="Calibri"/>
                <a:ea typeface="Calibri"/>
                <a:cs typeface="Calibri"/>
                <a:sym typeface="Calibri"/>
              </a:rPr>
              <a:t>A short-term and overwhelming situation; </a:t>
            </a:r>
            <a:endParaRPr sz="3000" dirty="0">
              <a:latin typeface="Calibri"/>
              <a:ea typeface="Calibri"/>
              <a:cs typeface="Calibri"/>
              <a:sym typeface="Calibri"/>
            </a:endParaRPr>
          </a:p>
          <a:p>
            <a:pPr marL="457200" lvl="0" indent="-419100" algn="l" rtl="0">
              <a:lnSpc>
                <a:spcPct val="115000"/>
              </a:lnSpc>
              <a:spcBef>
                <a:spcPts val="0"/>
              </a:spcBef>
              <a:spcAft>
                <a:spcPts val="0"/>
              </a:spcAft>
              <a:buSzPts val="3000"/>
              <a:buFont typeface="Calibri"/>
              <a:buChar char="•"/>
            </a:pPr>
            <a:r>
              <a:rPr lang="en-US" sz="3000" dirty="0">
                <a:latin typeface="Calibri"/>
                <a:ea typeface="Calibri"/>
                <a:cs typeface="Calibri"/>
                <a:sym typeface="Calibri"/>
              </a:rPr>
              <a:t>Involves a change of an individual's normal and stable state where the usual methods of coping and problem solving do not work</a:t>
            </a:r>
            <a:endParaRPr sz="3000" dirty="0">
              <a:latin typeface="Calibri"/>
              <a:ea typeface="Calibri"/>
              <a:cs typeface="Calibri"/>
              <a:sym typeface="Calibri"/>
            </a:endParaRPr>
          </a:p>
          <a:p>
            <a:pPr marL="457200" lvl="0" indent="-419100" algn="l" rtl="0">
              <a:lnSpc>
                <a:spcPct val="115000"/>
              </a:lnSpc>
              <a:spcBef>
                <a:spcPts val="0"/>
              </a:spcBef>
              <a:spcAft>
                <a:spcPts val="0"/>
              </a:spcAft>
              <a:buSzPts val="3000"/>
              <a:buFont typeface="Calibri"/>
              <a:buChar char="•"/>
            </a:pPr>
            <a:r>
              <a:rPr lang="en-US" sz="3000" dirty="0">
                <a:latin typeface="Calibri"/>
                <a:ea typeface="Calibri"/>
                <a:cs typeface="Calibri"/>
                <a:sym typeface="Calibri"/>
              </a:rPr>
              <a:t>Crisis may present in different ways </a:t>
            </a:r>
            <a:endParaRPr sz="3000" dirty="0">
              <a:latin typeface="Calibri"/>
              <a:ea typeface="Calibri"/>
              <a:cs typeface="Calibri"/>
              <a:sym typeface="Calibri"/>
            </a:endParaRPr>
          </a:p>
          <a:p>
            <a:pPr marL="457200" lvl="0" indent="-419100" algn="l" rtl="0">
              <a:lnSpc>
                <a:spcPct val="115000"/>
              </a:lnSpc>
              <a:spcBef>
                <a:spcPts val="0"/>
              </a:spcBef>
              <a:spcAft>
                <a:spcPts val="0"/>
              </a:spcAft>
              <a:buSzPts val="3000"/>
              <a:buFont typeface="Calibri"/>
              <a:buChar char="•"/>
            </a:pPr>
            <a:r>
              <a:rPr lang="en-US" sz="3000" dirty="0">
                <a:latin typeface="Calibri"/>
                <a:ea typeface="Calibri"/>
                <a:cs typeface="Calibri"/>
                <a:sym typeface="Calibri"/>
              </a:rPr>
              <a:t>De-escalation is needed when subjects become agitated</a:t>
            </a:r>
            <a:endParaRPr sz="3000" dirty="0">
              <a:latin typeface="Calibri"/>
              <a:ea typeface="Calibri"/>
              <a:cs typeface="Calibri"/>
              <a:sym typeface="Calibri"/>
            </a:endParaRPr>
          </a:p>
          <a:p>
            <a:pPr marL="0" lvl="0" indent="0" algn="l" rtl="0">
              <a:spcBef>
                <a:spcPts val="1200"/>
              </a:spcBef>
              <a:spcAft>
                <a:spcPts val="0"/>
              </a:spcAft>
              <a:buNone/>
            </a:pPr>
            <a:endParaRPr sz="2400" dirty="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g78d9f7952c_0_32"/>
          <p:cNvSpPr txBox="1">
            <a:spLocks noGrp="1"/>
          </p:cNvSpPr>
          <p:nvPr>
            <p:ph type="title"/>
          </p:nvPr>
        </p:nvSpPr>
        <p:spPr>
          <a:xfrm>
            <a:off x="507464" y="657472"/>
            <a:ext cx="7886700" cy="1325700"/>
          </a:xfrm>
          <a:prstGeom prst="rect">
            <a:avLst/>
          </a:prstGeom>
        </p:spPr>
        <p:txBody>
          <a:bodyPr spcFirstLastPara="1" wrap="square" lIns="91425" tIns="45700" rIns="91425" bIns="45700" anchor="ctr" anchorCtr="0">
            <a:noAutofit/>
          </a:bodyPr>
          <a:lstStyle/>
          <a:p>
            <a:pPr marL="0" lvl="0" indent="0" rtl="0">
              <a:spcBef>
                <a:spcPts val="0"/>
              </a:spcBef>
              <a:spcAft>
                <a:spcPts val="0"/>
              </a:spcAft>
              <a:buNone/>
            </a:pPr>
            <a:r>
              <a:rPr lang="en-US" sz="3600" dirty="0"/>
              <a:t>Ways a person can act out</a:t>
            </a:r>
            <a:endParaRPr sz="3600" dirty="0"/>
          </a:p>
        </p:txBody>
      </p:sp>
      <p:sp>
        <p:nvSpPr>
          <p:cNvPr id="164" name="Google Shape;164;g78d9f7952c_0_32"/>
          <p:cNvSpPr txBox="1">
            <a:spLocks noGrp="1"/>
          </p:cNvSpPr>
          <p:nvPr>
            <p:ph type="body" idx="1"/>
          </p:nvPr>
        </p:nvSpPr>
        <p:spPr>
          <a:xfrm>
            <a:off x="507464" y="1658039"/>
            <a:ext cx="3547347"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dirty="0">
                <a:latin typeface="Calibri"/>
                <a:ea typeface="Calibri"/>
                <a:cs typeface="Calibri"/>
                <a:sym typeface="Calibri"/>
              </a:rPr>
              <a:t>Verbally</a:t>
            </a:r>
            <a:endParaRPr dirty="0">
              <a:latin typeface="Calibri"/>
              <a:ea typeface="Calibri"/>
              <a:cs typeface="Calibri"/>
              <a:sym typeface="Calibri"/>
            </a:endParaRPr>
          </a:p>
          <a:p>
            <a:pPr marL="457200" lvl="0" indent="-342900" algn="l" rtl="0">
              <a:spcBef>
                <a:spcPts val="1000"/>
              </a:spcBef>
              <a:spcAft>
                <a:spcPts val="0"/>
              </a:spcAft>
              <a:buSzPts val="1800"/>
              <a:buFont typeface="Calibri"/>
              <a:buChar char="•"/>
            </a:pPr>
            <a:r>
              <a:rPr lang="en-US" dirty="0">
                <a:latin typeface="Calibri"/>
                <a:ea typeface="Calibri"/>
                <a:cs typeface="Calibri"/>
                <a:sym typeface="Calibri"/>
              </a:rPr>
              <a:t>Yelling</a:t>
            </a:r>
            <a:endParaRPr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dirty="0">
                <a:latin typeface="Calibri"/>
                <a:ea typeface="Calibri"/>
                <a:cs typeface="Calibri"/>
                <a:sym typeface="Calibri"/>
              </a:rPr>
              <a:t>Threats</a:t>
            </a:r>
            <a:endParaRPr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dirty="0">
                <a:latin typeface="Calibri"/>
                <a:ea typeface="Calibri"/>
                <a:cs typeface="Calibri"/>
                <a:sym typeface="Calibri"/>
              </a:rPr>
              <a:t>SI/HI statements</a:t>
            </a:r>
          </a:p>
          <a:p>
            <a:pPr marL="457200" lvl="0" indent="-342900" algn="l" rtl="0">
              <a:spcBef>
                <a:spcPts val="0"/>
              </a:spcBef>
              <a:spcAft>
                <a:spcPts val="0"/>
              </a:spcAft>
              <a:buSzPts val="1800"/>
              <a:buFont typeface="Calibri"/>
              <a:buChar char="•"/>
            </a:pPr>
            <a:endParaRPr dirty="0">
              <a:latin typeface="Calibri"/>
              <a:ea typeface="Calibri"/>
              <a:cs typeface="Calibri"/>
              <a:sym typeface="Calibri"/>
            </a:endParaRPr>
          </a:p>
          <a:p>
            <a:pPr marL="0" lvl="0" indent="0" algn="l" rtl="0">
              <a:spcBef>
                <a:spcPts val="1000"/>
              </a:spcBef>
              <a:spcAft>
                <a:spcPts val="0"/>
              </a:spcAft>
              <a:buNone/>
            </a:pPr>
            <a:r>
              <a:rPr lang="en-US" dirty="0">
                <a:latin typeface="Calibri"/>
                <a:ea typeface="Calibri"/>
                <a:cs typeface="Calibri"/>
                <a:sym typeface="Calibri"/>
              </a:rPr>
              <a:t>Physically</a:t>
            </a:r>
            <a:endParaRPr dirty="0">
              <a:latin typeface="Calibri"/>
              <a:ea typeface="Calibri"/>
              <a:cs typeface="Calibri"/>
              <a:sym typeface="Calibri"/>
            </a:endParaRPr>
          </a:p>
          <a:p>
            <a:pPr marL="457200" lvl="0" indent="-342900" algn="l" rtl="0">
              <a:spcBef>
                <a:spcPts val="1000"/>
              </a:spcBef>
              <a:spcAft>
                <a:spcPts val="0"/>
              </a:spcAft>
              <a:buSzPts val="1800"/>
              <a:buFont typeface="Calibri"/>
              <a:buChar char="•"/>
            </a:pPr>
            <a:r>
              <a:rPr lang="en-US" dirty="0">
                <a:latin typeface="Calibri"/>
                <a:ea typeface="Calibri"/>
                <a:cs typeface="Calibri"/>
                <a:sym typeface="Calibri"/>
              </a:rPr>
              <a:t>Fight/Flight</a:t>
            </a:r>
            <a:endParaRPr dirty="0">
              <a:latin typeface="Calibri"/>
              <a:ea typeface="Calibri"/>
              <a:cs typeface="Calibri"/>
              <a:sym typeface="Calibri"/>
            </a:endParaRPr>
          </a:p>
          <a:p>
            <a:pPr marL="457200" lvl="0" indent="-342900" algn="l" rtl="0">
              <a:spcBef>
                <a:spcPts val="0"/>
              </a:spcBef>
              <a:spcAft>
                <a:spcPts val="0"/>
              </a:spcAft>
              <a:buSzPts val="1800"/>
              <a:buFont typeface="Calibri"/>
              <a:buChar char="•"/>
            </a:pPr>
            <a:r>
              <a:rPr lang="en-US" dirty="0">
                <a:latin typeface="Calibri"/>
                <a:ea typeface="Calibri"/>
                <a:cs typeface="Calibri"/>
                <a:sym typeface="Calibri"/>
              </a:rPr>
              <a:t>Physical aggression</a:t>
            </a:r>
            <a:endParaRPr dirty="0">
              <a:latin typeface="Calibri"/>
              <a:ea typeface="Calibri"/>
              <a:cs typeface="Calibri"/>
              <a:sym typeface="Calibri"/>
            </a:endParaRPr>
          </a:p>
          <a:p>
            <a:pPr marL="0" lvl="0" indent="0" algn="l" rtl="0">
              <a:lnSpc>
                <a:spcPct val="100000"/>
              </a:lnSpc>
              <a:spcBef>
                <a:spcPts val="0"/>
              </a:spcBef>
              <a:spcAft>
                <a:spcPts val="0"/>
              </a:spcAft>
              <a:buNone/>
            </a:pPr>
            <a:endParaRPr sz="1200" dirty="0">
              <a:latin typeface="Calibri"/>
              <a:ea typeface="Calibri"/>
              <a:cs typeface="Calibri"/>
              <a:sym typeface="Calibri"/>
            </a:endParaRPr>
          </a:p>
        </p:txBody>
      </p:sp>
      <p:pic>
        <p:nvPicPr>
          <p:cNvPr id="165" name="Google Shape;165;g78d9f7952c_0_3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054810" y="1658039"/>
            <a:ext cx="4857835" cy="3912097"/>
          </a:xfrm>
          <a:prstGeom prst="rect">
            <a:avLst/>
          </a:prstGeom>
          <a:noFill/>
          <a:ln>
            <a:noFill/>
          </a:ln>
        </p:spPr>
      </p:pic>
      <p:sp>
        <p:nvSpPr>
          <p:cNvPr id="5" name="TextBox 4">
            <a:extLst>
              <a:ext uri="{FF2B5EF4-FFF2-40B4-BE49-F238E27FC236}">
                <a16:creationId xmlns:a16="http://schemas.microsoft.com/office/drawing/2014/main" id="{AA6DF5DD-A267-4124-84A1-04E725B2CFD0}"/>
              </a:ext>
            </a:extLst>
          </p:cNvPr>
          <p:cNvSpPr txBox="1"/>
          <p:nvPr/>
        </p:nvSpPr>
        <p:spPr>
          <a:xfrm>
            <a:off x="3426246" y="5570136"/>
            <a:ext cx="5827236" cy="230832"/>
          </a:xfrm>
          <a:prstGeom prst="rect">
            <a:avLst/>
          </a:prstGeom>
          <a:noFill/>
        </p:spPr>
        <p:txBody>
          <a:bodyPr wrap="none" rtlCol="0">
            <a:spAutoFit/>
          </a:bodyPr>
          <a:lstStyle/>
          <a:p>
            <a:pPr lvl="0">
              <a:buSzPts val="1800"/>
            </a:pPr>
            <a:r>
              <a:rPr lang="fr-FR" sz="900"/>
              <a:t>image: </a:t>
            </a:r>
            <a:r>
              <a:rPr lang="fr-FR" sz="900" u="sng">
                <a:solidFill>
                  <a:srgbClr val="0563C1"/>
                </a:solidFill>
                <a:hlinkClick r:id="rId4">
                  <a:extLst>
                    <a:ext uri="{A12FA001-AC4F-418D-AE19-62706E023703}">
                      <ahyp:hlinkClr xmlns:ahyp="http://schemas.microsoft.com/office/drawing/2018/hyperlinkcolor" val="tx"/>
                    </a:ext>
                  </a:extLst>
                </a:hlinkClick>
              </a:rPr>
              <a:t>https://www.managementtoday.co.uk/two-kinds-crisis-know-respond/reputation-matters/article/1485046</a:t>
            </a:r>
            <a:endParaRPr lang="fr-FR" sz="9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78d9f792aa_1_8"/>
          <p:cNvSpPr txBox="1">
            <a:spLocks noGrp="1"/>
          </p:cNvSpPr>
          <p:nvPr>
            <p:ph type="title"/>
          </p:nvPr>
        </p:nvSpPr>
        <p:spPr>
          <a:xfrm>
            <a:off x="628651" y="2103437"/>
            <a:ext cx="7886700" cy="1325563"/>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dirty="0"/>
              <a:t>Assessment</a:t>
            </a:r>
            <a:endParaRPr dirty="0"/>
          </a:p>
        </p:txBody>
      </p:sp>
      <p:sp>
        <p:nvSpPr>
          <p:cNvPr id="179" name="Google Shape;179;g78d9f792aa_1_8"/>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758c43da4c_0_8"/>
          <p:cNvSpPr txBox="1">
            <a:spLocks noGrp="1"/>
          </p:cNvSpPr>
          <p:nvPr>
            <p:ph type="title"/>
          </p:nvPr>
        </p:nvSpPr>
        <p:spPr>
          <a:xfrm>
            <a:off x="629840" y="457200"/>
            <a:ext cx="5078501" cy="1152144"/>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t>Safety First</a:t>
            </a:r>
            <a:endParaRPr sz="3600" dirty="0"/>
          </a:p>
        </p:txBody>
      </p:sp>
      <p:sp>
        <p:nvSpPr>
          <p:cNvPr id="188" name="Google Shape;188;g758c43da4c_0_8"/>
          <p:cNvSpPr txBox="1">
            <a:spLocks noGrp="1"/>
          </p:cNvSpPr>
          <p:nvPr>
            <p:ph type="body" idx="1"/>
          </p:nvPr>
        </p:nvSpPr>
        <p:spPr>
          <a:xfrm>
            <a:off x="629841" y="1535837"/>
            <a:ext cx="3862260" cy="5131293"/>
          </a:xfrm>
          <a:prstGeom prst="rect">
            <a:avLst/>
          </a:prstGeom>
        </p:spPr>
        <p:txBody>
          <a:bodyPr spcFirstLastPara="1" wrap="square" lIns="91425" tIns="45700" rIns="91425" bIns="45700" anchor="t" anchorCtr="0">
            <a:noAutofit/>
          </a:bodyPr>
          <a:lstStyle/>
          <a:p>
            <a:pPr lvl="0" indent="-419100">
              <a:lnSpc>
                <a:spcPct val="115000"/>
              </a:lnSpc>
              <a:spcBef>
                <a:spcPts val="1200"/>
              </a:spcBef>
              <a:buSzPts val="3000"/>
              <a:buFont typeface="Calibri"/>
              <a:buChar char="•"/>
            </a:pPr>
            <a:r>
              <a:rPr lang="en-US" sz="2800" dirty="0">
                <a:latin typeface="Calibri"/>
                <a:cs typeface="Calibri"/>
                <a:sym typeface="Calibri"/>
              </a:rPr>
              <a:t>Always provide easy egress for yourself and the subject</a:t>
            </a:r>
            <a:endParaRPr sz="2800" dirty="0">
              <a:latin typeface="Calibri"/>
              <a:cs typeface="Calibri"/>
              <a:sym typeface="Calibri"/>
            </a:endParaRPr>
          </a:p>
          <a:p>
            <a:pPr lvl="0" indent="-419100">
              <a:lnSpc>
                <a:spcPct val="115000"/>
              </a:lnSpc>
              <a:spcBef>
                <a:spcPts val="0"/>
              </a:spcBef>
              <a:buSzPts val="3000"/>
              <a:buFont typeface="Calibri"/>
              <a:buChar char="•"/>
            </a:pPr>
            <a:r>
              <a:rPr lang="en-US" sz="2800" dirty="0">
                <a:latin typeface="Calibri"/>
                <a:cs typeface="Calibri"/>
                <a:sym typeface="Calibri"/>
              </a:rPr>
              <a:t>Physical space and distance</a:t>
            </a:r>
            <a:endParaRPr sz="2800" dirty="0">
              <a:latin typeface="Calibri"/>
              <a:cs typeface="Calibri"/>
              <a:sym typeface="Calibri"/>
            </a:endParaRPr>
          </a:p>
          <a:p>
            <a:pPr lvl="0" indent="-419100">
              <a:lnSpc>
                <a:spcPct val="115000"/>
              </a:lnSpc>
              <a:spcBef>
                <a:spcPts val="0"/>
              </a:spcBef>
              <a:buSzPts val="3000"/>
              <a:buFont typeface="Calibri"/>
              <a:buChar char="•"/>
            </a:pPr>
            <a:r>
              <a:rPr lang="en-US" sz="2800" dirty="0">
                <a:latin typeface="Calibri"/>
                <a:cs typeface="Calibri"/>
                <a:sym typeface="Calibri"/>
              </a:rPr>
              <a:t>Risk assessment</a:t>
            </a:r>
            <a:endParaRPr sz="2800" dirty="0">
              <a:latin typeface="Calibri"/>
              <a:cs typeface="Calibri"/>
              <a:sym typeface="Calibri"/>
            </a:endParaRPr>
          </a:p>
          <a:p>
            <a:pPr marL="914400" lvl="1" indent="-419100" algn="l" rtl="0">
              <a:lnSpc>
                <a:spcPct val="115000"/>
              </a:lnSpc>
              <a:spcBef>
                <a:spcPts val="0"/>
              </a:spcBef>
              <a:spcAft>
                <a:spcPts val="0"/>
              </a:spcAft>
              <a:buSzPts val="3000"/>
              <a:buFont typeface="Arial" panose="020B0604020202020204" pitchFamily="34" charset="0"/>
              <a:buChar char="•"/>
            </a:pPr>
            <a:r>
              <a:rPr lang="en-US" sz="2400" dirty="0">
                <a:latin typeface="Calibri"/>
                <a:ea typeface="Calibri"/>
                <a:cs typeface="Calibri"/>
                <a:sym typeface="Calibri"/>
              </a:rPr>
              <a:t>Intent</a:t>
            </a:r>
            <a:endParaRPr sz="2400" dirty="0">
              <a:latin typeface="Calibri"/>
              <a:ea typeface="Calibri"/>
              <a:cs typeface="Calibri"/>
              <a:sym typeface="Calibri"/>
            </a:endParaRPr>
          </a:p>
          <a:p>
            <a:pPr marL="914400" lvl="1" indent="-419100" algn="l" rtl="0">
              <a:lnSpc>
                <a:spcPct val="115000"/>
              </a:lnSpc>
              <a:spcBef>
                <a:spcPts val="0"/>
              </a:spcBef>
              <a:spcAft>
                <a:spcPts val="0"/>
              </a:spcAft>
              <a:buSzPts val="3000"/>
              <a:buFont typeface="Arial" panose="020B0604020202020204" pitchFamily="34" charset="0"/>
              <a:buChar char="•"/>
            </a:pPr>
            <a:r>
              <a:rPr lang="en-US" sz="2400" dirty="0">
                <a:latin typeface="Calibri"/>
                <a:ea typeface="Calibri"/>
                <a:cs typeface="Calibri"/>
                <a:sym typeface="Calibri"/>
              </a:rPr>
              <a:t>Plan</a:t>
            </a:r>
            <a:endParaRPr sz="2400" dirty="0">
              <a:latin typeface="Calibri"/>
              <a:ea typeface="Calibri"/>
              <a:cs typeface="Calibri"/>
              <a:sym typeface="Calibri"/>
            </a:endParaRPr>
          </a:p>
          <a:p>
            <a:pPr marL="914400" lvl="1" indent="-419100" algn="l" rtl="0">
              <a:lnSpc>
                <a:spcPct val="115000"/>
              </a:lnSpc>
              <a:spcBef>
                <a:spcPts val="0"/>
              </a:spcBef>
              <a:spcAft>
                <a:spcPts val="0"/>
              </a:spcAft>
              <a:buSzPts val="3000"/>
              <a:buFont typeface="Arial" panose="020B0604020202020204" pitchFamily="34" charset="0"/>
              <a:buChar char="•"/>
            </a:pPr>
            <a:r>
              <a:rPr lang="en-US" sz="2400" dirty="0">
                <a:latin typeface="Calibri"/>
                <a:ea typeface="Calibri"/>
                <a:cs typeface="Calibri"/>
                <a:sym typeface="Calibri"/>
              </a:rPr>
              <a:t>Means</a:t>
            </a:r>
            <a:endParaRPr sz="2400" dirty="0">
              <a:latin typeface="Calibri"/>
              <a:ea typeface="Calibri"/>
              <a:cs typeface="Calibri"/>
              <a:sym typeface="Calibri"/>
            </a:endParaRPr>
          </a:p>
          <a:p>
            <a:pPr marL="0" lvl="0" indent="0" algn="l" rtl="0">
              <a:spcBef>
                <a:spcPts val="1000"/>
              </a:spcBef>
              <a:spcAft>
                <a:spcPts val="0"/>
              </a:spcAft>
              <a:buNone/>
            </a:pPr>
            <a:endParaRPr sz="900" dirty="0"/>
          </a:p>
        </p:txBody>
      </p:sp>
      <p:pic>
        <p:nvPicPr>
          <p:cNvPr id="3" name="Picture Placeholder 2">
            <a:extLst>
              <a:ext uri="{FF2B5EF4-FFF2-40B4-BE49-F238E27FC236}">
                <a16:creationId xmlns:a16="http://schemas.microsoft.com/office/drawing/2014/main" id="{D3593B42-3256-4BDE-BD7F-82F6D1F3DCD8}"/>
              </a:ext>
              <a:ext uri="{C183D7F6-B498-43B3-948B-1728B52AA6E4}">
                <adec:decorative xmlns:adec="http://schemas.microsoft.com/office/drawing/2017/decorative" val="1"/>
              </a:ext>
            </a:extLst>
          </p:cNvPr>
          <p:cNvPicPr>
            <a:picLocks noGrp="1" noChangeAspect="1"/>
          </p:cNvPicPr>
          <p:nvPr>
            <p:ph type="pic" idx="2"/>
          </p:nvPr>
        </p:nvPicPr>
        <p:blipFill>
          <a:blip r:embed="rId3"/>
          <a:srcRect l="25252" r="25252"/>
          <a:stretch>
            <a:fillRect/>
          </a:stretch>
        </p:blipFill>
        <p:spPr>
          <a:xfrm>
            <a:off x="4775632" y="1775534"/>
            <a:ext cx="3738527" cy="3712655"/>
          </a:xfrm>
          <a:prstGeom prst="rect">
            <a:avLst/>
          </a:prstGeom>
        </p:spPr>
      </p:pic>
      <p:sp>
        <p:nvSpPr>
          <p:cNvPr id="5" name="TextBox 4">
            <a:extLst>
              <a:ext uri="{FF2B5EF4-FFF2-40B4-BE49-F238E27FC236}">
                <a16:creationId xmlns:a16="http://schemas.microsoft.com/office/drawing/2014/main" id="{CDBF271B-F6AA-4B2F-90D2-EF16152ECD44}"/>
              </a:ext>
            </a:extLst>
          </p:cNvPr>
          <p:cNvSpPr txBox="1"/>
          <p:nvPr/>
        </p:nvSpPr>
        <p:spPr>
          <a:xfrm>
            <a:off x="4305152" y="5488189"/>
            <a:ext cx="4679486" cy="230832"/>
          </a:xfrm>
          <a:prstGeom prst="rect">
            <a:avLst/>
          </a:prstGeom>
          <a:noFill/>
        </p:spPr>
        <p:txBody>
          <a:bodyPr wrap="none" rtlCol="0">
            <a:spAutoFit/>
          </a:bodyPr>
          <a:lstStyle/>
          <a:p>
            <a:pPr lvl="0">
              <a:spcBef>
                <a:spcPts val="1200"/>
              </a:spcBef>
              <a:buSzPts val="1600"/>
            </a:pPr>
            <a:r>
              <a:rPr lang="en-US" sz="900" dirty="0"/>
              <a:t>image from: </a:t>
            </a:r>
            <a:r>
              <a:rPr lang="en-US" sz="900" u="sng" dirty="0">
                <a:solidFill>
                  <a:srgbClr val="0563C1"/>
                </a:solidFill>
                <a:hlinkClick r:id="rId4">
                  <a:extLst>
                    <a:ext uri="{A12FA001-AC4F-418D-AE19-62706E023703}">
                      <ahyp:hlinkClr xmlns:ahyp="http://schemas.microsoft.com/office/drawing/2018/hyperlinkcolor" val="tx"/>
                    </a:ext>
                  </a:extLst>
                </a:hlinkClick>
              </a:rPr>
              <a:t>https://www.meltwater.com/resources/demand-webinar-crisis-management/</a:t>
            </a:r>
            <a:endParaRPr lang="en-US" sz="9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g758c43da4c_0_30"/>
          <p:cNvSpPr txBox="1">
            <a:spLocks noGrp="1"/>
          </p:cNvSpPr>
          <p:nvPr>
            <p:ph type="title"/>
          </p:nvPr>
        </p:nvSpPr>
        <p:spPr>
          <a:xfrm>
            <a:off x="629841" y="457200"/>
            <a:ext cx="7884318" cy="1600200"/>
          </a:xfrm>
          <a:prstGeom prst="rect">
            <a:avLst/>
          </a:prstGeom>
        </p:spPr>
        <p:txBody>
          <a:bodyPr spcFirstLastPara="1" wrap="square" lIns="91425" tIns="45700" rIns="91425" bIns="45700" anchor="ctr" anchorCtr="0">
            <a:noAutofit/>
          </a:bodyPr>
          <a:lstStyle/>
          <a:p>
            <a:pPr marL="0" lvl="0" indent="0" algn="l" rtl="0">
              <a:lnSpc>
                <a:spcPct val="115000"/>
              </a:lnSpc>
              <a:spcBef>
                <a:spcPts val="0"/>
              </a:spcBef>
              <a:spcAft>
                <a:spcPts val="1200"/>
              </a:spcAft>
              <a:buNone/>
            </a:pPr>
            <a:r>
              <a:rPr lang="en-US" sz="3600" dirty="0">
                <a:solidFill>
                  <a:schemeClr val="dk1"/>
                </a:solidFill>
              </a:rPr>
              <a:t>When to involve </a:t>
            </a:r>
            <a:r>
              <a:rPr lang="en-US" sz="3600" dirty="0"/>
              <a:t>help</a:t>
            </a:r>
            <a:endParaRPr sz="3600" dirty="0"/>
          </a:p>
        </p:txBody>
      </p:sp>
      <p:sp>
        <p:nvSpPr>
          <p:cNvPr id="210" name="Google Shape;210;g758c43da4c_0_30"/>
          <p:cNvSpPr txBox="1">
            <a:spLocks noGrp="1"/>
          </p:cNvSpPr>
          <p:nvPr>
            <p:ph type="body" idx="1"/>
          </p:nvPr>
        </p:nvSpPr>
        <p:spPr>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3600" dirty="0">
                <a:latin typeface="Calibri"/>
                <a:ea typeface="Calibri"/>
                <a:cs typeface="Calibri"/>
                <a:sym typeface="Calibri"/>
              </a:rPr>
              <a:t>CIT Officers</a:t>
            </a:r>
            <a:endParaRPr sz="3600" dirty="0">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lang="en-US" sz="3600" dirty="0">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US" sz="3600" dirty="0">
                <a:latin typeface="Calibri"/>
                <a:ea typeface="Calibri"/>
                <a:cs typeface="Calibri"/>
                <a:sym typeface="Calibri"/>
              </a:rPr>
              <a:t>Co-responders</a:t>
            </a:r>
            <a:endParaRPr sz="3600" dirty="0">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sz="3600" dirty="0">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sz="3600" dirty="0">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endParaRPr sz="3600" dirty="0">
              <a:latin typeface="Calibri"/>
              <a:ea typeface="Calibri"/>
              <a:cs typeface="Calibri"/>
              <a:sym typeface="Calibri"/>
            </a:endParaRPr>
          </a:p>
          <a:p>
            <a:pPr marL="0" lvl="0" indent="0" algn="l" rtl="0">
              <a:lnSpc>
                <a:spcPct val="100000"/>
              </a:lnSpc>
              <a:spcBef>
                <a:spcPts val="1200"/>
              </a:spcBef>
              <a:spcAft>
                <a:spcPts val="0"/>
              </a:spcAft>
              <a:buNone/>
            </a:pPr>
            <a:endParaRPr sz="1200" dirty="0">
              <a:latin typeface="Calibri"/>
              <a:ea typeface="Calibri"/>
              <a:cs typeface="Calibri"/>
              <a:sym typeface="Calibri"/>
            </a:endParaRPr>
          </a:p>
        </p:txBody>
      </p:sp>
      <p:pic>
        <p:nvPicPr>
          <p:cNvPr id="3" name="Picture Placeholder 2">
            <a:extLst>
              <a:ext uri="{FF2B5EF4-FFF2-40B4-BE49-F238E27FC236}">
                <a16:creationId xmlns:a16="http://schemas.microsoft.com/office/drawing/2014/main" id="{0CA043C3-4C68-45C9-91D2-9288E596D75B}"/>
              </a:ext>
              <a:ext uri="{C183D7F6-B498-43B3-948B-1728B52AA6E4}">
                <adec:decorative xmlns:adec="http://schemas.microsoft.com/office/drawing/2017/decorative" val="1"/>
              </a:ext>
            </a:extLst>
          </p:cNvPr>
          <p:cNvPicPr>
            <a:picLocks noGrp="1" noChangeAspect="1"/>
          </p:cNvPicPr>
          <p:nvPr>
            <p:ph type="pic" idx="2"/>
          </p:nvPr>
        </p:nvPicPr>
        <p:blipFill>
          <a:blip r:embed="rId3"/>
          <a:srcRect l="8867" r="8867"/>
          <a:stretch>
            <a:fillRect/>
          </a:stretch>
        </p:blipFill>
        <p:spPr>
          <a:xfrm>
            <a:off x="3885009" y="2057400"/>
            <a:ext cx="4629150" cy="3811588"/>
          </a:xfrm>
          <a:prstGeom prst="rect">
            <a:avLst/>
          </a:prstGeom>
        </p:spPr>
      </p:pic>
      <p:sp>
        <p:nvSpPr>
          <p:cNvPr id="4" name="TextBox 3">
            <a:extLst>
              <a:ext uri="{FF2B5EF4-FFF2-40B4-BE49-F238E27FC236}">
                <a16:creationId xmlns:a16="http://schemas.microsoft.com/office/drawing/2014/main" id="{62D6E078-E0BB-43AE-B94F-2E880B610515}"/>
              </a:ext>
            </a:extLst>
          </p:cNvPr>
          <p:cNvSpPr txBox="1"/>
          <p:nvPr/>
        </p:nvSpPr>
        <p:spPr>
          <a:xfrm>
            <a:off x="3657862" y="5868988"/>
            <a:ext cx="5083443" cy="230832"/>
          </a:xfrm>
          <a:prstGeom prst="rect">
            <a:avLst/>
          </a:prstGeom>
          <a:noFill/>
        </p:spPr>
        <p:txBody>
          <a:bodyPr wrap="none" rtlCol="0">
            <a:spAutoFit/>
          </a:bodyPr>
          <a:lstStyle/>
          <a:p>
            <a:pPr lvl="0">
              <a:buSzPts val="1600"/>
            </a:pPr>
            <a:r>
              <a:rPr lang="en-US" sz="900" dirty="0"/>
              <a:t>image from: </a:t>
            </a:r>
            <a:r>
              <a:rPr lang="en-US" sz="900" u="sng" dirty="0">
                <a:solidFill>
                  <a:srgbClr val="0563C1"/>
                </a:solidFill>
                <a:hlinkClick r:id="rId4">
                  <a:extLst>
                    <a:ext uri="{A12FA001-AC4F-418D-AE19-62706E023703}">
                      <ahyp:hlinkClr xmlns:ahyp="http://schemas.microsoft.com/office/drawing/2018/hyperlinkcolor" val="tx"/>
                    </a:ext>
                  </a:extLst>
                </a:hlinkClick>
              </a:rPr>
              <a:t>https://digitaltraininginstitute.ie/crisis-management-solutions-for-digital-pr-situations/</a:t>
            </a:r>
            <a:endParaRPr lang="en-US" sz="9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6b8ff338ad_0_0"/>
          <p:cNvSpPr txBox="1">
            <a:spLocks noGrp="1"/>
          </p:cNvSpPr>
          <p:nvPr>
            <p:ph type="title"/>
          </p:nvPr>
        </p:nvSpPr>
        <p:spPr>
          <a:xfrm>
            <a:off x="628650" y="365126"/>
            <a:ext cx="7886700" cy="1325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t>Crisis Intervention</a:t>
            </a:r>
            <a:endParaRPr sz="3600" dirty="0"/>
          </a:p>
        </p:txBody>
      </p:sp>
      <p:sp>
        <p:nvSpPr>
          <p:cNvPr id="172" name="Google Shape;172;g6b8ff338ad_0_0"/>
          <p:cNvSpPr txBox="1">
            <a:spLocks noGrp="1"/>
          </p:cNvSpPr>
          <p:nvPr>
            <p:ph type="body" idx="1"/>
          </p:nvPr>
        </p:nvSpPr>
        <p:spPr>
          <a:xfrm>
            <a:off x="628650" y="1269506"/>
            <a:ext cx="7886700" cy="5223367"/>
          </a:xfrm>
          <a:prstGeom prst="rect">
            <a:avLst/>
          </a:prstGeom>
        </p:spPr>
        <p:txBody>
          <a:bodyPr spcFirstLastPara="1" wrap="square" lIns="91425" tIns="45700" rIns="91425" bIns="45700" anchor="t" anchorCtr="0">
            <a:noAutofit/>
          </a:bodyPr>
          <a:lstStyle/>
          <a:p>
            <a:pPr indent="-419100">
              <a:lnSpc>
                <a:spcPct val="115000"/>
              </a:lnSpc>
              <a:spcBef>
                <a:spcPts val="1000"/>
              </a:spcBef>
              <a:buSzPts val="3000"/>
              <a:buFont typeface="Calibri"/>
              <a:buChar char="•"/>
            </a:pPr>
            <a:r>
              <a:rPr lang="en-US" dirty="0">
                <a:latin typeface="Calibri"/>
                <a:cs typeface="Calibri"/>
              </a:rPr>
              <a:t>Here and now orientation</a:t>
            </a:r>
            <a:endParaRPr dirty="0">
              <a:latin typeface="Calibri"/>
              <a:cs typeface="Calibri"/>
            </a:endParaRPr>
          </a:p>
          <a:p>
            <a:pPr indent="-419100">
              <a:lnSpc>
                <a:spcPct val="115000"/>
              </a:lnSpc>
              <a:spcBef>
                <a:spcPts val="0"/>
              </a:spcBef>
              <a:buSzPts val="3000"/>
              <a:buFont typeface="Calibri"/>
              <a:buChar char="•"/>
            </a:pPr>
            <a:r>
              <a:rPr lang="en-US" dirty="0">
                <a:latin typeface="Calibri"/>
                <a:cs typeface="Calibri"/>
              </a:rPr>
              <a:t>Time limited interactions</a:t>
            </a:r>
            <a:endParaRPr dirty="0">
              <a:latin typeface="Calibri"/>
              <a:cs typeface="Calibri"/>
            </a:endParaRPr>
          </a:p>
          <a:p>
            <a:pPr indent="-419100">
              <a:lnSpc>
                <a:spcPct val="115000"/>
              </a:lnSpc>
              <a:spcBef>
                <a:spcPts val="0"/>
              </a:spcBef>
              <a:buSzPts val="3000"/>
              <a:buFont typeface="Calibri"/>
              <a:buChar char="•"/>
            </a:pPr>
            <a:r>
              <a:rPr lang="en-US" dirty="0">
                <a:latin typeface="Calibri"/>
                <a:cs typeface="Calibri"/>
              </a:rPr>
              <a:t>A view of the behavior as understandable reaction to stress</a:t>
            </a:r>
            <a:endParaRPr dirty="0">
              <a:latin typeface="Calibri"/>
              <a:cs typeface="Calibri"/>
            </a:endParaRPr>
          </a:p>
          <a:p>
            <a:pPr indent="-419100">
              <a:lnSpc>
                <a:spcPct val="115000"/>
              </a:lnSpc>
              <a:spcBef>
                <a:spcPts val="0"/>
              </a:spcBef>
              <a:buSzPts val="3000"/>
              <a:buFont typeface="Calibri"/>
              <a:buChar char="•"/>
            </a:pPr>
            <a:r>
              <a:rPr lang="en-US" dirty="0">
                <a:latin typeface="Calibri"/>
                <a:cs typeface="Calibri"/>
              </a:rPr>
              <a:t>Be active in helping, exploring and resolving</a:t>
            </a:r>
            <a:endParaRPr dirty="0">
              <a:latin typeface="Calibri"/>
              <a:cs typeface="Calibri"/>
            </a:endParaRPr>
          </a:p>
          <a:p>
            <a:pPr indent="-419100">
              <a:lnSpc>
                <a:spcPct val="115000"/>
              </a:lnSpc>
              <a:spcBef>
                <a:spcPts val="0"/>
              </a:spcBef>
              <a:buSzPts val="3000"/>
              <a:buFont typeface="Calibri"/>
              <a:buChar char="•"/>
            </a:pPr>
            <a:r>
              <a:rPr lang="en-US" dirty="0">
                <a:latin typeface="Calibri"/>
                <a:cs typeface="Calibri"/>
              </a:rPr>
              <a:t>Focus only on goals related to the addressing the crises</a:t>
            </a:r>
            <a:endParaRPr dirty="0">
              <a:latin typeface="Calibri"/>
              <a:cs typeface="Calibri"/>
            </a:endParaRPr>
          </a:p>
          <a:p>
            <a:pPr indent="-419100">
              <a:lnSpc>
                <a:spcPct val="115000"/>
              </a:lnSpc>
              <a:spcBef>
                <a:spcPts val="0"/>
              </a:spcBef>
              <a:buSzPts val="3000"/>
              <a:buFont typeface="Calibri"/>
              <a:buChar char="•"/>
            </a:pPr>
            <a:r>
              <a:rPr lang="en-US" dirty="0">
                <a:latin typeface="Calibri"/>
                <a:cs typeface="Calibri"/>
              </a:rPr>
              <a:t>Resolution of solving the problem(s) or underlying the crises</a:t>
            </a:r>
            <a:endParaRPr dirty="0">
              <a:latin typeface="Calibri"/>
              <a:cs typeface="Calibri"/>
            </a:endParaRPr>
          </a:p>
          <a:p>
            <a:pPr indent="-419100">
              <a:lnSpc>
                <a:spcPct val="115000"/>
              </a:lnSpc>
              <a:spcBef>
                <a:spcPts val="0"/>
              </a:spcBef>
              <a:buSzPts val="3000"/>
              <a:buFont typeface="Calibri"/>
              <a:buChar char="•"/>
            </a:pPr>
            <a:r>
              <a:rPr lang="en-US" dirty="0">
                <a:latin typeface="Calibri"/>
                <a:cs typeface="Calibri"/>
              </a:rPr>
              <a:t>Building self-image and self confidence</a:t>
            </a:r>
            <a:endParaRPr dirty="0">
              <a:latin typeface="Calibri"/>
              <a:cs typeface="Calibri"/>
            </a:endParaRPr>
          </a:p>
          <a:p>
            <a:pPr marL="457200" lvl="0" indent="0" algn="l" rtl="0">
              <a:spcBef>
                <a:spcPts val="1000"/>
              </a:spcBef>
              <a:spcAft>
                <a:spcPts val="0"/>
              </a:spcAft>
              <a:buNone/>
            </a:pPr>
            <a:endParaRPr dirty="0"/>
          </a:p>
          <a:p>
            <a:pPr marL="0" lvl="0" indent="0" algn="l" rtl="0">
              <a:spcBef>
                <a:spcPts val="1000"/>
              </a:spcBef>
              <a:spcAft>
                <a:spcPts val="0"/>
              </a:spcAft>
              <a:buNone/>
            </a:pPr>
            <a:endParaRP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420</TotalTime>
  <Words>1508</Words>
  <Application>Microsoft Macintosh PowerPoint</Application>
  <PresentationFormat>On-screen Show (4:3)</PresentationFormat>
  <Paragraphs>276</Paragraphs>
  <Slides>33</Slides>
  <Notes>31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33</vt:i4>
      </vt:variant>
    </vt:vector>
  </HeadingPairs>
  <TitlesOfParts>
    <vt:vector size="38" baseType="lpstr">
      <vt:lpstr>Arial Black</vt:lpstr>
      <vt:lpstr>Calibri</vt:lpstr>
      <vt:lpstr>Arial</vt:lpstr>
      <vt:lpstr>Office Theme</vt:lpstr>
      <vt:lpstr>1_Office Theme</vt:lpstr>
      <vt:lpstr>Crisis Care: Assessment, De-escalation, and Prevention Part 1</vt:lpstr>
      <vt:lpstr>Disclaimer</vt:lpstr>
      <vt:lpstr>What is a Crisis?</vt:lpstr>
      <vt:lpstr>Crisis</vt:lpstr>
      <vt:lpstr>Ways a person can act out</vt:lpstr>
      <vt:lpstr>Assessment</vt:lpstr>
      <vt:lpstr>Safety First</vt:lpstr>
      <vt:lpstr>When to involve help</vt:lpstr>
      <vt:lpstr>Crisis Intervention</vt:lpstr>
      <vt:lpstr>Listening</vt:lpstr>
      <vt:lpstr>Be aware of your own presentation</vt:lpstr>
      <vt:lpstr>Communication</vt:lpstr>
      <vt:lpstr>Communication</vt:lpstr>
      <vt:lpstr>Communication</vt:lpstr>
      <vt:lpstr>Building Relationships</vt:lpstr>
      <vt:lpstr>De-escalation Techniques</vt:lpstr>
      <vt:lpstr>De-escalation Techniques</vt:lpstr>
      <vt:lpstr>Validation</vt:lpstr>
      <vt:lpstr>What does validation do for the person in crisis?</vt:lpstr>
      <vt:lpstr>What does validation do for the responder?</vt:lpstr>
      <vt:lpstr>How do we validate?</vt:lpstr>
      <vt:lpstr>Direct Validation </vt:lpstr>
      <vt:lpstr>To Sum Up</vt:lpstr>
      <vt:lpstr>Prevention</vt:lpstr>
      <vt:lpstr>Primary Prevention</vt:lpstr>
      <vt:lpstr>Primary Prevention</vt:lpstr>
      <vt:lpstr>After Crisis</vt:lpstr>
      <vt:lpstr>Crisis Resolution Planning</vt:lpstr>
      <vt:lpstr>Crisis Resolution Planning</vt:lpstr>
      <vt:lpstr>Debriefing Events</vt:lpstr>
      <vt:lpstr>Self Care</vt:lpstr>
      <vt:lpstr>Questions?</vt:lpstr>
      <vt:lpstr>Thank you for attending!</vt:lpstr>
    </vt:vector>
  </TitlesOfParts>
  <Manager/>
  <Company>Mountain Plains MHTTC Network</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Crisis Care Assessment, De-escalation, and Prevention</dc:title>
  <dc:subject/>
  <dc:creator>Daria Redmon and Kerry Bastian</dc:creator>
  <cp:keywords/>
  <dc:description/>
  <cp:lastModifiedBy>Julie Arnold</cp:lastModifiedBy>
  <cp:revision>25</cp:revision>
  <dcterms:created xsi:type="dcterms:W3CDTF">2017-10-19T14:29:41Z</dcterms:created>
  <dcterms:modified xsi:type="dcterms:W3CDTF">2020-01-03T18:16:28Z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6C20144C-0AD0-4CE7-9B12-88696D45CBD6</vt:lpwstr>
  </property>
  <property fmtid="{D5CDD505-2E9C-101B-9397-08002B2CF9AE}" pid="3" name="ArticulatePath">
    <vt:lpwstr>508_compliant_basic_slides_mg</vt:lpwstr>
  </property>
</Properties>
</file>