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8" r:id="rId2"/>
    <p:sldMasterId id="2147483670" r:id="rId3"/>
  </p:sldMasterIdLst>
  <p:notesMasterIdLst>
    <p:notesMasterId r:id="rId22"/>
  </p:notesMasterIdLst>
  <p:sldIdLst>
    <p:sldId id="272" r:id="rId4"/>
    <p:sldId id="302" r:id="rId5"/>
    <p:sldId id="257" r:id="rId6"/>
    <p:sldId id="258" r:id="rId7"/>
    <p:sldId id="259" r:id="rId8"/>
    <p:sldId id="260" r:id="rId9"/>
    <p:sldId id="261" r:id="rId10"/>
    <p:sldId id="262" r:id="rId11"/>
    <p:sldId id="263" r:id="rId12"/>
    <p:sldId id="264" r:id="rId13"/>
    <p:sldId id="305" r:id="rId14"/>
    <p:sldId id="266" r:id="rId15"/>
    <p:sldId id="267" r:id="rId16"/>
    <p:sldId id="268" r:id="rId17"/>
    <p:sldId id="269" r:id="rId18"/>
    <p:sldId id="270" r:id="rId19"/>
    <p:sldId id="304" r:id="rId20"/>
    <p:sldId id="303" r:id="rId21"/>
  </p:sldIdLst>
  <p:sldSz cx="9144000" cy="6858000" type="screen4x3"/>
  <p:notesSz cx="6858000" cy="9144000"/>
  <p:embeddedFontLst>
    <p:embeddedFont>
      <p:font typeface="Arial Black" panose="020B0604020202020204" pitchFamily="34" charset="0"/>
      <p:regular r:id="rId23"/>
      <p:bold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Zd56OcX8LZlW5qqfhM8A9hew3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12" autoAdjust="0"/>
    <p:restoredTop sz="94646"/>
  </p:normalViewPr>
  <p:slideViewPr>
    <p:cSldViewPr snapToGrid="0">
      <p:cViewPr varScale="1">
        <p:scale>
          <a:sx n="89" d="100"/>
          <a:sy n="89" d="100"/>
        </p:scale>
        <p:origin x="1160" y="1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prhsd.org/our-services/colorado-crisis-servic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qa-group.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litebusinessmagazine.co.uk/sales-marketing/item/what-should-startups-do-when-they-encounter-a-crisi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oardmember.com/the-first-30-days-the-new-rules-of-corporate-crisis-manageme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rmmagazine.com/2019/02/01/confidence-in-crisis-managemen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endParaRPr sz="1400" dirty="0">
              <a:latin typeface="Arial"/>
              <a:ea typeface="Arial"/>
              <a:cs typeface="Arial"/>
              <a:sym typeface="Arial"/>
            </a:endParaRPr>
          </a:p>
          <a:p>
            <a:pPr marL="0" lvl="0" indent="0" algn="l" rtl="0">
              <a:lnSpc>
                <a:spcPct val="110000"/>
              </a:lnSpc>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dirty="0"/>
          </a:p>
        </p:txBody>
      </p:sp>
      <p:sp>
        <p:nvSpPr>
          <p:cNvPr id="138" name="Google Shape;1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768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8d9f7952c_0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78d9f7952c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there’s a contradiction between content and voice which should you believe?</a:t>
            </a:r>
            <a:endParaRPr/>
          </a:p>
        </p:txBody>
      </p:sp>
      <p:sp>
        <p:nvSpPr>
          <p:cNvPr id="222" name="Google Shape;222;g78d9f7952c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0255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6db65c3688_0_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6db65c3688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6db65c3688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6848da8cd_0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6848da8cd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800"/>
              <a:t>image from: </a:t>
            </a:r>
            <a:r>
              <a:rPr lang="en-US" sz="800" u="sng">
                <a:solidFill>
                  <a:schemeClr val="hlink"/>
                </a:solidFill>
                <a:latin typeface="Arial"/>
                <a:ea typeface="Arial"/>
                <a:cs typeface="Arial"/>
                <a:sym typeface="Arial"/>
                <a:hlinkClick r:id="rId3"/>
              </a:rPr>
              <a:t>https://www.uprhsd.org/our-services/colorado-crisis-services/</a:t>
            </a:r>
            <a:endParaRPr sz="800"/>
          </a:p>
        </p:txBody>
      </p:sp>
      <p:sp>
        <p:nvSpPr>
          <p:cNvPr id="228" name="Google Shape;228;g76848da8cd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6db65c3688_0_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6db65c3688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6db65c3688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db65c3688_0_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6db65c3688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6db65c3688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6db65c3688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6db65c3688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g6db65c3688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758c43da4c_0_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758c43da4c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758c43da4c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13129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endParaRPr sz="1400" dirty="0">
              <a:latin typeface="Arial"/>
              <a:ea typeface="Arial"/>
              <a:cs typeface="Arial"/>
              <a:sym typeface="Arial"/>
            </a:endParaRPr>
          </a:p>
          <a:p>
            <a:pPr marL="0" lvl="0" indent="0" algn="l" rtl="0">
              <a:lnSpc>
                <a:spcPct val="110000"/>
              </a:lnSpc>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dirty="0"/>
          </a:p>
        </p:txBody>
      </p:sp>
      <p:sp>
        <p:nvSpPr>
          <p:cNvPr id="138" name="Google Shape;1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20671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58c43da4c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758c43da4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758c43da4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6848da8cd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6848da8cd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800"/>
              <a:t>image from </a:t>
            </a:r>
            <a:r>
              <a:rPr lang="en-US" sz="800" u="sng">
                <a:solidFill>
                  <a:schemeClr val="hlink"/>
                </a:solidFill>
                <a:latin typeface="Arial"/>
                <a:ea typeface="Arial"/>
                <a:cs typeface="Arial"/>
                <a:sym typeface="Arial"/>
                <a:hlinkClick r:id="rId3"/>
              </a:rPr>
              <a:t>https://www.rqa-group.com/</a:t>
            </a:r>
            <a:endParaRPr sz="800"/>
          </a:p>
        </p:txBody>
      </p:sp>
      <p:sp>
        <p:nvSpPr>
          <p:cNvPr id="153" name="Google Shape;153;g76848da8cd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db65c3688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db65c368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1400"/>
              <a:buFont typeface="Arial"/>
              <a:buNone/>
            </a:pPr>
            <a:r>
              <a:rPr lang="en-US" sz="800">
                <a:latin typeface="Arial"/>
                <a:ea typeface="Arial"/>
                <a:cs typeface="Arial"/>
                <a:sym typeface="Arial"/>
              </a:rPr>
              <a:t>image from: </a:t>
            </a:r>
            <a:r>
              <a:rPr lang="en-US" sz="800" u="sng">
                <a:solidFill>
                  <a:schemeClr val="hlink"/>
                </a:solidFill>
                <a:latin typeface="Arial"/>
                <a:ea typeface="Arial"/>
                <a:cs typeface="Arial"/>
                <a:sym typeface="Arial"/>
                <a:hlinkClick r:id="rId3"/>
              </a:rPr>
              <a:t>http://elitebusinessmagazine.co.uk/sales-marketing/item/what-should-startups-do-when-they-encounter-a-crisis</a:t>
            </a:r>
            <a:endParaRPr sz="800"/>
          </a:p>
        </p:txBody>
      </p:sp>
      <p:sp>
        <p:nvSpPr>
          <p:cNvPr id="161" name="Google Shape;161;g6db65c368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db65c3688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6db65c3688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800" dirty="0"/>
              <a:t>image from: </a:t>
            </a:r>
            <a:r>
              <a:rPr lang="en-US" sz="800" u="sng" dirty="0">
                <a:solidFill>
                  <a:schemeClr val="hlink"/>
                </a:solidFill>
                <a:latin typeface="Arial"/>
                <a:ea typeface="Arial"/>
                <a:cs typeface="Arial"/>
                <a:sym typeface="Arial"/>
                <a:hlinkClick r:id="rId3"/>
              </a:rPr>
              <a:t>https://boardmember.com/the-first-30-days-the-new-rules-of-corporate-crisis-management/</a:t>
            </a:r>
            <a:endParaRPr sz="800" dirty="0"/>
          </a:p>
        </p:txBody>
      </p:sp>
      <p:sp>
        <p:nvSpPr>
          <p:cNvPr id="169" name="Google Shape;169;g6db65c3688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db65c3688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6db65c3688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6db65c3688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db65c3688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db65c3688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6db65c3688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58c43da4c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758c43da4c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90000"/>
              </a:lnSpc>
              <a:spcBef>
                <a:spcPts val="1000"/>
              </a:spcBef>
              <a:spcAft>
                <a:spcPts val="0"/>
              </a:spcAft>
              <a:buSzPts val="1000"/>
              <a:buFont typeface="Arial"/>
              <a:buChar char="●"/>
            </a:pPr>
            <a:r>
              <a:rPr lang="en-US" sz="1000">
                <a:latin typeface="Arial"/>
                <a:ea typeface="Arial"/>
                <a:cs typeface="Arial"/>
                <a:sym typeface="Arial"/>
              </a:rPr>
              <a:t>Be a mirror</a:t>
            </a:r>
            <a:endParaRPr sz="1000">
              <a:latin typeface="Arial"/>
              <a:ea typeface="Arial"/>
              <a:cs typeface="Arial"/>
              <a:sym typeface="Arial"/>
            </a:endParaRPr>
          </a:p>
          <a:p>
            <a:pPr marL="457200" lvl="0" indent="-292100" algn="l" rtl="0">
              <a:lnSpc>
                <a:spcPct val="90000"/>
              </a:lnSpc>
              <a:spcBef>
                <a:spcPts val="0"/>
              </a:spcBef>
              <a:spcAft>
                <a:spcPts val="0"/>
              </a:spcAft>
              <a:buSzPts val="1000"/>
              <a:buFont typeface="Arial"/>
              <a:buChar char="●"/>
            </a:pPr>
            <a:r>
              <a:rPr lang="en-US" sz="1000">
                <a:latin typeface="Arial"/>
                <a:ea typeface="Arial"/>
                <a:cs typeface="Arial"/>
                <a:sym typeface="Arial"/>
              </a:rPr>
              <a:t>Neutrality</a:t>
            </a:r>
            <a:endParaRPr sz="1000">
              <a:latin typeface="Arial"/>
              <a:ea typeface="Arial"/>
              <a:cs typeface="Arial"/>
              <a:sym typeface="Arial"/>
            </a:endParaRPr>
          </a:p>
          <a:p>
            <a:pPr marL="457200" lvl="0" indent="-292100" algn="l" rtl="0">
              <a:lnSpc>
                <a:spcPct val="90000"/>
              </a:lnSpc>
              <a:spcBef>
                <a:spcPts val="0"/>
              </a:spcBef>
              <a:spcAft>
                <a:spcPts val="0"/>
              </a:spcAft>
              <a:buSzPts val="1000"/>
              <a:buFont typeface="Arial"/>
              <a:buChar char="●"/>
            </a:pPr>
            <a:r>
              <a:rPr lang="en-US" sz="1000">
                <a:latin typeface="Arial"/>
                <a:ea typeface="Arial"/>
                <a:cs typeface="Arial"/>
                <a:sym typeface="Arial"/>
              </a:rPr>
              <a:t>Non-defensive posture</a:t>
            </a:r>
            <a:endParaRPr sz="1000">
              <a:latin typeface="Arial"/>
              <a:ea typeface="Arial"/>
              <a:cs typeface="Arial"/>
              <a:sym typeface="Arial"/>
            </a:endParaRPr>
          </a:p>
          <a:p>
            <a:pPr marL="457200" lvl="0" indent="-292100" algn="l" rtl="0">
              <a:lnSpc>
                <a:spcPct val="90000"/>
              </a:lnSpc>
              <a:spcBef>
                <a:spcPts val="0"/>
              </a:spcBef>
              <a:spcAft>
                <a:spcPts val="0"/>
              </a:spcAft>
              <a:buSzPts val="1000"/>
              <a:buFont typeface="Arial"/>
              <a:buChar char="●"/>
            </a:pPr>
            <a:r>
              <a:rPr lang="en-US" sz="1000">
                <a:latin typeface="Arial"/>
                <a:ea typeface="Arial"/>
                <a:cs typeface="Arial"/>
                <a:sym typeface="Arial"/>
              </a:rPr>
              <a:t>Minimize gesturing, pacing, fidgeting</a:t>
            </a:r>
            <a:endParaRPr sz="1000">
              <a:latin typeface="Arial"/>
              <a:ea typeface="Arial"/>
              <a:cs typeface="Arial"/>
              <a:sym typeface="Arial"/>
            </a:endParaRPr>
          </a:p>
          <a:p>
            <a:pPr marL="457200" lvl="0" indent="-292100" algn="l" rtl="0">
              <a:lnSpc>
                <a:spcPct val="90000"/>
              </a:lnSpc>
              <a:spcBef>
                <a:spcPts val="0"/>
              </a:spcBef>
              <a:spcAft>
                <a:spcPts val="0"/>
              </a:spcAft>
              <a:buSzPts val="1000"/>
              <a:buFont typeface="Arial"/>
              <a:buChar char="●"/>
            </a:pPr>
            <a:r>
              <a:rPr lang="en-US" sz="1000">
                <a:latin typeface="Arial"/>
                <a:ea typeface="Arial"/>
                <a:cs typeface="Arial"/>
                <a:sym typeface="Arial"/>
              </a:rPr>
              <a:t>Eye level with client</a:t>
            </a:r>
            <a:endParaRPr sz="1000">
              <a:latin typeface="Arial"/>
              <a:ea typeface="Arial"/>
              <a:cs typeface="Arial"/>
              <a:sym typeface="Arial"/>
            </a:endParaRPr>
          </a:p>
          <a:p>
            <a:pPr marL="457200" lvl="0" indent="-292100" algn="l" rtl="0">
              <a:lnSpc>
                <a:spcPct val="90000"/>
              </a:lnSpc>
              <a:spcBef>
                <a:spcPts val="0"/>
              </a:spcBef>
              <a:spcAft>
                <a:spcPts val="0"/>
              </a:spcAft>
              <a:buSzPts val="1000"/>
              <a:buFont typeface="Arial"/>
              <a:buChar char="●"/>
            </a:pPr>
            <a:r>
              <a:rPr lang="en-US" sz="1000">
                <a:latin typeface="Arial"/>
                <a:ea typeface="Arial"/>
                <a:cs typeface="Arial"/>
                <a:sym typeface="Arial"/>
              </a:rPr>
              <a:t>Modulated tone of voice</a:t>
            </a:r>
            <a:endParaRPr sz="1000"/>
          </a:p>
          <a:p>
            <a:pPr marL="0" lvl="0" indent="0" algn="l" rtl="0">
              <a:spcBef>
                <a:spcPts val="0"/>
              </a:spcBef>
              <a:spcAft>
                <a:spcPts val="0"/>
              </a:spcAft>
              <a:buClr>
                <a:schemeClr val="dk1"/>
              </a:buClr>
              <a:buSzPts val="1400"/>
              <a:buFont typeface="Arial"/>
              <a:buNone/>
            </a:pPr>
            <a:r>
              <a:rPr lang="en-US"/>
              <a:t>if you reflect calm cooperative, normal tone the person will mirror you</a:t>
            </a:r>
            <a:endParaRPr/>
          </a:p>
          <a:p>
            <a:pPr marL="0" lvl="0" indent="0" algn="l" rtl="0">
              <a:spcBef>
                <a:spcPts val="0"/>
              </a:spcBef>
              <a:spcAft>
                <a:spcPts val="0"/>
              </a:spcAft>
              <a:buClr>
                <a:schemeClr val="dk1"/>
              </a:buClr>
              <a:buSzPts val="1400"/>
              <a:buFont typeface="Arial"/>
              <a:buNone/>
            </a:pPr>
            <a:r>
              <a:rPr lang="en-US"/>
              <a:t>neutrality in facial expression and a relaxed body, even if your not calm</a:t>
            </a:r>
            <a:endParaRPr/>
          </a:p>
          <a:p>
            <a:pPr marL="0" lvl="0" indent="0" algn="l" rtl="0">
              <a:spcBef>
                <a:spcPts val="0"/>
              </a:spcBef>
              <a:spcAft>
                <a:spcPts val="0"/>
              </a:spcAft>
              <a:buClr>
                <a:schemeClr val="dk1"/>
              </a:buClr>
              <a:buSzPts val="1400"/>
              <a:buFont typeface="Arial"/>
              <a:buNone/>
            </a:pPr>
            <a:r>
              <a:rPr lang="en-US"/>
              <a:t>hands in front of your body open and relaxed</a:t>
            </a:r>
            <a:endParaRPr/>
          </a:p>
          <a:p>
            <a:pPr marL="0" lvl="0" indent="0" algn="l" rtl="0">
              <a:spcBef>
                <a:spcPts val="0"/>
              </a:spcBef>
              <a:spcAft>
                <a:spcPts val="0"/>
              </a:spcAft>
              <a:buClr>
                <a:schemeClr val="dk1"/>
              </a:buClr>
              <a:buSzPts val="1400"/>
              <a:buFont typeface="Arial"/>
              <a:buNone/>
            </a:pPr>
            <a:r>
              <a:rPr lang="en-US"/>
              <a:t>Don’t force eye concact but be at their level if possilbe</a:t>
            </a:r>
            <a:endParaRPr/>
          </a:p>
          <a:p>
            <a:pPr marL="0" lvl="0" indent="0" algn="l" rtl="0">
              <a:spcBef>
                <a:spcPts val="0"/>
              </a:spcBef>
              <a:spcAft>
                <a:spcPts val="0"/>
              </a:spcAft>
              <a:buClr>
                <a:schemeClr val="dk1"/>
              </a:buClr>
              <a:buSzPts val="1400"/>
              <a:buFont typeface="Arial"/>
              <a:buNone/>
            </a:pPr>
            <a:r>
              <a:rPr lang="en-US"/>
              <a:t>reflects empathy or no emotional response.</a:t>
            </a:r>
            <a:endParaRPr/>
          </a:p>
        </p:txBody>
      </p:sp>
      <p:sp>
        <p:nvSpPr>
          <p:cNvPr id="197" name="Google Shape;197;g758c43da4c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6848da8cd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6848da8cd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800" dirty="0"/>
              <a:t>image from: </a:t>
            </a:r>
            <a:r>
              <a:rPr lang="en-US" sz="800" u="sng" dirty="0">
                <a:solidFill>
                  <a:schemeClr val="hlink"/>
                </a:solidFill>
                <a:latin typeface="Arial"/>
                <a:ea typeface="Arial"/>
                <a:cs typeface="Arial"/>
                <a:sym typeface="Arial"/>
                <a:hlinkClick r:id="rId3"/>
              </a:rPr>
              <a:t>http://www.rmmagazine.com/2019/02/01/confidence-in-crisis-management/</a:t>
            </a:r>
            <a:endParaRPr sz="800" dirty="0"/>
          </a:p>
        </p:txBody>
      </p:sp>
      <p:sp>
        <p:nvSpPr>
          <p:cNvPr id="204" name="Google Shape;204;g76848da8cd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0"/>
        <p:cNvGrpSpPr/>
        <p:nvPr/>
      </p:nvGrpSpPr>
      <p:grpSpPr>
        <a:xfrm>
          <a:off x="0" y="0"/>
          <a:ext cx="0" cy="0"/>
          <a:chOff x="0" y="0"/>
          <a:chExt cx="0" cy="0"/>
        </a:xfrm>
      </p:grpSpPr>
      <p:sp>
        <p:nvSpPr>
          <p:cNvPr id="21" name="Google Shape;21;p8"/>
          <p:cNvSpPr txBox="1">
            <a:spLocks noGrp="1"/>
          </p:cNvSpPr>
          <p:nvPr>
            <p:ph type="ctrTitle"/>
          </p:nvPr>
        </p:nvSpPr>
        <p:spPr>
          <a:xfrm>
            <a:off x="685800" y="1195100"/>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Black"/>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subTitle" idx="1"/>
          </p:nvPr>
        </p:nvSpPr>
        <p:spPr>
          <a:xfrm>
            <a:off x="1143000" y="3716915"/>
            <a:ext cx="6858000" cy="9699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1500"/>
              <a:buNone/>
              <a:defRPr sz="1500"/>
            </a:lvl2pPr>
            <a:lvl3pPr lvl="2" algn="ctr">
              <a:lnSpc>
                <a:spcPct val="90000"/>
              </a:lnSpc>
              <a:spcBef>
                <a:spcPts val="500"/>
              </a:spcBef>
              <a:spcAft>
                <a:spcPts val="0"/>
              </a:spcAft>
              <a:buClr>
                <a:schemeClr val="dk1"/>
              </a:buClr>
              <a:buSzPts val="1350"/>
              <a:buNone/>
              <a:defRPr sz="1350"/>
            </a:lvl3pPr>
            <a:lvl4pPr lvl="3" algn="ctr">
              <a:lnSpc>
                <a:spcPct val="90000"/>
              </a:lnSpc>
              <a:spcBef>
                <a:spcPts val="500"/>
              </a:spcBef>
              <a:spcAft>
                <a:spcPts val="0"/>
              </a:spcAft>
              <a:buClr>
                <a:schemeClr val="dk1"/>
              </a:buClr>
              <a:buSzPts val="1200"/>
              <a:buNone/>
              <a:defRPr sz="1200"/>
            </a:lvl4pPr>
            <a:lvl5pPr lvl="4" algn="ctr">
              <a:lnSpc>
                <a:spcPct val="90000"/>
              </a:lnSpc>
              <a:spcBef>
                <a:spcPts val="500"/>
              </a:spcBef>
              <a:spcAft>
                <a:spcPts val="0"/>
              </a:spcAft>
              <a:buClr>
                <a:schemeClr val="dk1"/>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
        <p:nvSpPr>
          <p:cNvPr id="23" name="Google Shape;23;p8"/>
          <p:cNvSpPr>
            <a:spLocks noGrp="1"/>
          </p:cNvSpPr>
          <p:nvPr>
            <p:ph type="pic" idx="2"/>
          </p:nvPr>
        </p:nvSpPr>
        <p:spPr>
          <a:xfrm>
            <a:off x="1611314" y="2"/>
            <a:ext cx="6618287" cy="109061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Google Shape;24;p8"/>
          <p:cNvSpPr>
            <a:spLocks noGrp="1"/>
          </p:cNvSpPr>
          <p:nvPr>
            <p:ph type="pic" idx="3"/>
          </p:nvPr>
        </p:nvSpPr>
        <p:spPr>
          <a:xfrm>
            <a:off x="4718050" y="4718050"/>
            <a:ext cx="4425950" cy="21399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5" name="Google Shape;25;p8"/>
          <p:cNvPicPr preferRelativeResize="0"/>
          <p:nvPr/>
        </p:nvPicPr>
        <p:blipFill rotWithShape="1">
          <a:blip r:embed="rId2">
            <a:alphaModFix/>
          </a:blip>
          <a:srcRect/>
          <a:stretch/>
        </p:blipFill>
        <p:spPr>
          <a:xfrm>
            <a:off x="781292" y="5672451"/>
            <a:ext cx="1660043" cy="11855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6" name="Google Shape;96;p1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 name="Google Shape;97;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0" y="0"/>
            <a:ext cx="9144000" cy="9187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3"/>
          <p:cNvSpPr txBox="1">
            <a:spLocks noGrp="1"/>
          </p:cNvSpPr>
          <p:nvPr>
            <p:ph type="body" idx="1"/>
          </p:nvPr>
        </p:nvSpPr>
        <p:spPr>
          <a:xfrm>
            <a:off x="630075" y="1360457"/>
            <a:ext cx="386810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1500"/>
              <a:buNone/>
              <a:defRPr sz="1500" b="1"/>
            </a:lvl2pPr>
            <a:lvl3pPr marL="1371600" lvl="2" indent="-228600" algn="l">
              <a:lnSpc>
                <a:spcPct val="90000"/>
              </a:lnSpc>
              <a:spcBef>
                <a:spcPts val="500"/>
              </a:spcBef>
              <a:spcAft>
                <a:spcPts val="0"/>
              </a:spcAft>
              <a:buClr>
                <a:schemeClr val="dk1"/>
              </a:buClr>
              <a:buSzPts val="1350"/>
              <a:buNone/>
              <a:defRPr sz="1350" b="1"/>
            </a:lvl3pPr>
            <a:lvl4pPr marL="1828800" lvl="3" indent="-228600" algn="l">
              <a:lnSpc>
                <a:spcPct val="90000"/>
              </a:lnSpc>
              <a:spcBef>
                <a:spcPts val="500"/>
              </a:spcBef>
              <a:spcAft>
                <a:spcPts val="0"/>
              </a:spcAft>
              <a:buClr>
                <a:schemeClr val="dk1"/>
              </a:buClr>
              <a:buSzPts val="1200"/>
              <a:buNone/>
              <a:defRPr sz="1200" b="1"/>
            </a:lvl4pPr>
            <a:lvl5pPr marL="2286000" lvl="4" indent="-228600" algn="l">
              <a:lnSpc>
                <a:spcPct val="90000"/>
              </a:lnSpc>
              <a:spcBef>
                <a:spcPts val="500"/>
              </a:spcBef>
              <a:spcAft>
                <a:spcPts val="0"/>
              </a:spcAft>
              <a:buClr>
                <a:schemeClr val="dk1"/>
              </a:buClr>
              <a:buSzPts val="1200"/>
              <a:buNone/>
              <a:defRPr sz="1200" b="1"/>
            </a:lvl5pPr>
            <a:lvl6pPr marL="2743200" lvl="5" indent="-228600" algn="l">
              <a:lnSpc>
                <a:spcPct val="90000"/>
              </a:lnSpc>
              <a:spcBef>
                <a:spcPts val="500"/>
              </a:spcBef>
              <a:spcAft>
                <a:spcPts val="0"/>
              </a:spcAft>
              <a:buClr>
                <a:schemeClr val="dk1"/>
              </a:buClr>
              <a:buSzPts val="1200"/>
              <a:buNone/>
              <a:defRPr sz="1200" b="1"/>
            </a:lvl6pPr>
            <a:lvl7pPr marL="3200400" lvl="6" indent="-228600" algn="l">
              <a:lnSpc>
                <a:spcPct val="90000"/>
              </a:lnSpc>
              <a:spcBef>
                <a:spcPts val="500"/>
              </a:spcBef>
              <a:spcAft>
                <a:spcPts val="0"/>
              </a:spcAft>
              <a:buClr>
                <a:schemeClr val="dk1"/>
              </a:buClr>
              <a:buSzPts val="1200"/>
              <a:buNone/>
              <a:defRPr sz="1200" b="1"/>
            </a:lvl7pPr>
            <a:lvl8pPr marL="3657600" lvl="7" indent="-228600" algn="l">
              <a:lnSpc>
                <a:spcPct val="90000"/>
              </a:lnSpc>
              <a:spcBef>
                <a:spcPts val="500"/>
              </a:spcBef>
              <a:spcAft>
                <a:spcPts val="0"/>
              </a:spcAft>
              <a:buClr>
                <a:schemeClr val="dk1"/>
              </a:buClr>
              <a:buSzPts val="1200"/>
              <a:buNone/>
              <a:defRPr sz="1200" b="1"/>
            </a:lvl8pPr>
            <a:lvl9pPr marL="4114800" lvl="8" indent="-228600" algn="l">
              <a:lnSpc>
                <a:spcPct val="90000"/>
              </a:lnSpc>
              <a:spcBef>
                <a:spcPts val="500"/>
              </a:spcBef>
              <a:spcAft>
                <a:spcPts val="0"/>
              </a:spcAft>
              <a:buClr>
                <a:schemeClr val="dk1"/>
              </a:buClr>
              <a:buSzPts val="1200"/>
              <a:buNone/>
              <a:defRPr sz="1200" b="1"/>
            </a:lvl9pPr>
          </a:lstStyle>
          <a:p>
            <a:endParaRPr/>
          </a:p>
        </p:txBody>
      </p:sp>
      <p:sp>
        <p:nvSpPr>
          <p:cNvPr id="115" name="Google Shape;115;p23"/>
          <p:cNvSpPr txBox="1">
            <a:spLocks noGrp="1"/>
          </p:cNvSpPr>
          <p:nvPr>
            <p:ph type="body" idx="2"/>
          </p:nvPr>
        </p:nvSpPr>
        <p:spPr>
          <a:xfrm>
            <a:off x="630075" y="2184369"/>
            <a:ext cx="3868108" cy="35317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3"/>
          <p:cNvSpPr txBox="1">
            <a:spLocks noGrp="1"/>
          </p:cNvSpPr>
          <p:nvPr>
            <p:ph type="body" idx="3"/>
          </p:nvPr>
        </p:nvSpPr>
        <p:spPr>
          <a:xfrm>
            <a:off x="4629385" y="1360457"/>
            <a:ext cx="388715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1500"/>
              <a:buNone/>
              <a:defRPr sz="1500" b="1"/>
            </a:lvl2pPr>
            <a:lvl3pPr marL="1371600" lvl="2" indent="-228600" algn="l">
              <a:lnSpc>
                <a:spcPct val="90000"/>
              </a:lnSpc>
              <a:spcBef>
                <a:spcPts val="500"/>
              </a:spcBef>
              <a:spcAft>
                <a:spcPts val="0"/>
              </a:spcAft>
              <a:buClr>
                <a:schemeClr val="dk1"/>
              </a:buClr>
              <a:buSzPts val="1350"/>
              <a:buNone/>
              <a:defRPr sz="1350" b="1"/>
            </a:lvl3pPr>
            <a:lvl4pPr marL="1828800" lvl="3" indent="-228600" algn="l">
              <a:lnSpc>
                <a:spcPct val="90000"/>
              </a:lnSpc>
              <a:spcBef>
                <a:spcPts val="500"/>
              </a:spcBef>
              <a:spcAft>
                <a:spcPts val="0"/>
              </a:spcAft>
              <a:buClr>
                <a:schemeClr val="dk1"/>
              </a:buClr>
              <a:buSzPts val="1200"/>
              <a:buNone/>
              <a:defRPr sz="1200" b="1"/>
            </a:lvl4pPr>
            <a:lvl5pPr marL="2286000" lvl="4" indent="-228600" algn="l">
              <a:lnSpc>
                <a:spcPct val="90000"/>
              </a:lnSpc>
              <a:spcBef>
                <a:spcPts val="500"/>
              </a:spcBef>
              <a:spcAft>
                <a:spcPts val="0"/>
              </a:spcAft>
              <a:buClr>
                <a:schemeClr val="dk1"/>
              </a:buClr>
              <a:buSzPts val="1200"/>
              <a:buNone/>
              <a:defRPr sz="1200" b="1"/>
            </a:lvl5pPr>
            <a:lvl6pPr marL="2743200" lvl="5" indent="-228600" algn="l">
              <a:lnSpc>
                <a:spcPct val="90000"/>
              </a:lnSpc>
              <a:spcBef>
                <a:spcPts val="500"/>
              </a:spcBef>
              <a:spcAft>
                <a:spcPts val="0"/>
              </a:spcAft>
              <a:buClr>
                <a:schemeClr val="dk1"/>
              </a:buClr>
              <a:buSzPts val="1200"/>
              <a:buNone/>
              <a:defRPr sz="1200" b="1"/>
            </a:lvl6pPr>
            <a:lvl7pPr marL="3200400" lvl="6" indent="-228600" algn="l">
              <a:lnSpc>
                <a:spcPct val="90000"/>
              </a:lnSpc>
              <a:spcBef>
                <a:spcPts val="500"/>
              </a:spcBef>
              <a:spcAft>
                <a:spcPts val="0"/>
              </a:spcAft>
              <a:buClr>
                <a:schemeClr val="dk1"/>
              </a:buClr>
              <a:buSzPts val="1200"/>
              <a:buNone/>
              <a:defRPr sz="1200" b="1"/>
            </a:lvl7pPr>
            <a:lvl8pPr marL="3657600" lvl="7" indent="-228600" algn="l">
              <a:lnSpc>
                <a:spcPct val="90000"/>
              </a:lnSpc>
              <a:spcBef>
                <a:spcPts val="500"/>
              </a:spcBef>
              <a:spcAft>
                <a:spcPts val="0"/>
              </a:spcAft>
              <a:buClr>
                <a:schemeClr val="dk1"/>
              </a:buClr>
              <a:buSzPts val="1200"/>
              <a:buNone/>
              <a:defRPr sz="1200" b="1"/>
            </a:lvl8pPr>
            <a:lvl9pPr marL="4114800" lvl="8" indent="-228600" algn="l">
              <a:lnSpc>
                <a:spcPct val="90000"/>
              </a:lnSpc>
              <a:spcBef>
                <a:spcPts val="500"/>
              </a:spcBef>
              <a:spcAft>
                <a:spcPts val="0"/>
              </a:spcAft>
              <a:buClr>
                <a:schemeClr val="dk1"/>
              </a:buClr>
              <a:buSzPts val="1200"/>
              <a:buNone/>
              <a:defRPr sz="1200" b="1"/>
            </a:lvl9pPr>
          </a:lstStyle>
          <a:p>
            <a:endParaRPr/>
          </a:p>
        </p:txBody>
      </p:sp>
      <p:sp>
        <p:nvSpPr>
          <p:cNvPr id="117" name="Google Shape;117;p23"/>
          <p:cNvSpPr txBox="1">
            <a:spLocks noGrp="1"/>
          </p:cNvSpPr>
          <p:nvPr>
            <p:ph type="body" idx="4"/>
          </p:nvPr>
        </p:nvSpPr>
        <p:spPr>
          <a:xfrm>
            <a:off x="4629385" y="2184369"/>
            <a:ext cx="3887157" cy="35317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3"/>
          <p:cNvSpPr>
            <a:spLocks noGrp="1"/>
          </p:cNvSpPr>
          <p:nvPr>
            <p:ph type="pic" idx="5"/>
          </p:nvPr>
        </p:nvSpPr>
        <p:spPr>
          <a:xfrm>
            <a:off x="630075" y="5953673"/>
            <a:ext cx="3927475" cy="70643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19" name="Google Shape;119;p23" descr="MHTTC Stacked Color Bars" title="MHTTC Stacked Color Bars"/>
          <p:cNvPicPr preferRelativeResize="0"/>
          <p:nvPr/>
        </p:nvPicPr>
        <p:blipFill rotWithShape="1">
          <a:blip r:embed="rId2">
            <a:alphaModFix/>
          </a:blip>
          <a:srcRect/>
          <a:stretch/>
        </p:blipFill>
        <p:spPr>
          <a:xfrm>
            <a:off x="6656698" y="5540991"/>
            <a:ext cx="2487302" cy="16582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348018" y="0"/>
            <a:ext cx="8475260" cy="11668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4"/>
          <p:cNvSpPr txBox="1">
            <a:spLocks noGrp="1"/>
          </p:cNvSpPr>
          <p:nvPr>
            <p:ph type="body" idx="1"/>
          </p:nvPr>
        </p:nvSpPr>
        <p:spPr>
          <a:xfrm>
            <a:off x="2852452" y="4500111"/>
            <a:ext cx="3330178" cy="4651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4"/>
          <p:cNvSpPr txBox="1">
            <a:spLocks noGrp="1"/>
          </p:cNvSpPr>
          <p:nvPr>
            <p:ph type="body" idx="2"/>
          </p:nvPr>
        </p:nvSpPr>
        <p:spPr>
          <a:xfrm>
            <a:off x="348018" y="1321929"/>
            <a:ext cx="3439979" cy="31781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4"/>
          <p:cNvSpPr txBox="1">
            <a:spLocks noGrp="1"/>
          </p:cNvSpPr>
          <p:nvPr>
            <p:ph type="body" idx="3"/>
          </p:nvPr>
        </p:nvSpPr>
        <p:spPr>
          <a:xfrm>
            <a:off x="5247085" y="1321928"/>
            <a:ext cx="3576193" cy="31821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4"/>
          <p:cNvSpPr>
            <a:spLocks noGrp="1"/>
          </p:cNvSpPr>
          <p:nvPr>
            <p:ph type="pic" idx="4"/>
          </p:nvPr>
        </p:nvSpPr>
        <p:spPr>
          <a:xfrm>
            <a:off x="378800" y="5800299"/>
            <a:ext cx="2428013" cy="43672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6" name="Google Shape;126;p24" descr="MHTTC Stacked Color Bars" title="MHTTC Stacked Color Bars"/>
          <p:cNvPicPr preferRelativeResize="0"/>
          <p:nvPr/>
        </p:nvPicPr>
        <p:blipFill rotWithShape="1">
          <a:blip r:embed="rId2">
            <a:alphaModFix/>
          </a:blip>
          <a:srcRect/>
          <a:stretch/>
        </p:blipFill>
        <p:spPr>
          <a:xfrm>
            <a:off x="6656698" y="5540991"/>
            <a:ext cx="2487302" cy="16582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1" y="2310"/>
            <a:ext cx="9143999" cy="10412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00"/>
              <a:buFont typeface="Arial Black"/>
              <a:buNone/>
              <a:defRPr sz="3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5"/>
          <p:cNvSpPr txBox="1">
            <a:spLocks noGrp="1"/>
          </p:cNvSpPr>
          <p:nvPr>
            <p:ph type="body" idx="1"/>
          </p:nvPr>
        </p:nvSpPr>
        <p:spPr>
          <a:xfrm>
            <a:off x="563148" y="3526025"/>
            <a:ext cx="3092054" cy="13938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25"/>
          <p:cNvSpPr txBox="1">
            <a:spLocks noGrp="1"/>
          </p:cNvSpPr>
          <p:nvPr>
            <p:ph type="body" idx="2"/>
          </p:nvPr>
        </p:nvSpPr>
        <p:spPr>
          <a:xfrm>
            <a:off x="563148" y="1668650"/>
            <a:ext cx="3092054" cy="13938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25"/>
          <p:cNvSpPr>
            <a:spLocks noGrp="1"/>
          </p:cNvSpPr>
          <p:nvPr>
            <p:ph type="pic" idx="3"/>
          </p:nvPr>
        </p:nvSpPr>
        <p:spPr>
          <a:xfrm>
            <a:off x="5801916" y="1668643"/>
            <a:ext cx="2677716" cy="139291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2" name="Google Shape;132;p25"/>
          <p:cNvSpPr>
            <a:spLocks noGrp="1"/>
          </p:cNvSpPr>
          <p:nvPr>
            <p:ph type="pic" idx="4"/>
          </p:nvPr>
        </p:nvSpPr>
        <p:spPr>
          <a:xfrm>
            <a:off x="5801916" y="3526018"/>
            <a:ext cx="2681478" cy="1389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 name="Google Shape;133;p25"/>
          <p:cNvSpPr>
            <a:spLocks noGrp="1"/>
          </p:cNvSpPr>
          <p:nvPr>
            <p:ph type="pic" idx="5"/>
          </p:nvPr>
        </p:nvSpPr>
        <p:spPr>
          <a:xfrm>
            <a:off x="563148" y="5769428"/>
            <a:ext cx="3927475" cy="70643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4" name="Google Shape;134;p25" descr="MHTTC Stacked Color Bars" title="MHTTC Stacked Color Bars"/>
          <p:cNvPicPr preferRelativeResize="0"/>
          <p:nvPr/>
        </p:nvPicPr>
        <p:blipFill rotWithShape="1">
          <a:blip r:embed="rId2">
            <a:alphaModFix/>
          </a:blip>
          <a:srcRect/>
          <a:stretch/>
        </p:blipFill>
        <p:spPr>
          <a:xfrm>
            <a:off x="6656698" y="5540991"/>
            <a:ext cx="2487302" cy="16582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685800" y="1195100"/>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Black"/>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143000" y="3716915"/>
            <a:ext cx="6858000" cy="9699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1500"/>
              <a:buNone/>
              <a:defRPr sz="1500"/>
            </a:lvl2pPr>
            <a:lvl3pPr lvl="2" algn="ctr">
              <a:lnSpc>
                <a:spcPct val="90000"/>
              </a:lnSpc>
              <a:spcBef>
                <a:spcPts val="500"/>
              </a:spcBef>
              <a:spcAft>
                <a:spcPts val="0"/>
              </a:spcAft>
              <a:buClr>
                <a:schemeClr val="dk1"/>
              </a:buClr>
              <a:buSzPts val="1350"/>
              <a:buNone/>
              <a:defRPr sz="1350"/>
            </a:lvl3pPr>
            <a:lvl4pPr lvl="3" algn="ctr">
              <a:lnSpc>
                <a:spcPct val="90000"/>
              </a:lnSpc>
              <a:spcBef>
                <a:spcPts val="500"/>
              </a:spcBef>
              <a:spcAft>
                <a:spcPts val="0"/>
              </a:spcAft>
              <a:buClr>
                <a:schemeClr val="dk1"/>
              </a:buClr>
              <a:buSzPts val="1200"/>
              <a:buNone/>
              <a:defRPr sz="1200"/>
            </a:lvl4pPr>
            <a:lvl5pPr lvl="4" algn="ctr">
              <a:lnSpc>
                <a:spcPct val="90000"/>
              </a:lnSpc>
              <a:spcBef>
                <a:spcPts val="500"/>
              </a:spcBef>
              <a:spcAft>
                <a:spcPts val="0"/>
              </a:spcAft>
              <a:buClr>
                <a:schemeClr val="dk1"/>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
        <p:nvSpPr>
          <p:cNvPr id="18" name="Google Shape;18;p7"/>
          <p:cNvSpPr>
            <a:spLocks noGrp="1"/>
          </p:cNvSpPr>
          <p:nvPr>
            <p:ph type="pic" idx="2"/>
          </p:nvPr>
        </p:nvSpPr>
        <p:spPr>
          <a:xfrm>
            <a:off x="1611314" y="2"/>
            <a:ext cx="6618287" cy="109061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7"/>
          <p:cNvSpPr>
            <a:spLocks noGrp="1"/>
          </p:cNvSpPr>
          <p:nvPr>
            <p:ph type="pic" idx="3"/>
          </p:nvPr>
        </p:nvSpPr>
        <p:spPr>
          <a:xfrm>
            <a:off x="4718050" y="4718050"/>
            <a:ext cx="4425950" cy="21399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71624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9"/>
          <p:cNvSpPr txBox="1">
            <a:spLocks noGrp="1"/>
          </p:cNvSpPr>
          <p:nvPr>
            <p:ph type="body" idx="1"/>
          </p:nvPr>
        </p:nvSpPr>
        <p:spPr>
          <a:xfrm>
            <a:off x="628649" y="1713490"/>
            <a:ext cx="3745458" cy="345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9"/>
          <p:cNvSpPr>
            <a:spLocks noGrp="1"/>
          </p:cNvSpPr>
          <p:nvPr>
            <p:ph type="pic" idx="2"/>
          </p:nvPr>
        </p:nvSpPr>
        <p:spPr>
          <a:xfrm>
            <a:off x="5246763" y="1713490"/>
            <a:ext cx="3570685" cy="34544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9"/>
          <p:cNvSpPr>
            <a:spLocks noGrp="1"/>
          </p:cNvSpPr>
          <p:nvPr>
            <p:ph type="pic" idx="3"/>
          </p:nvPr>
        </p:nvSpPr>
        <p:spPr>
          <a:xfrm>
            <a:off x="628649" y="5936776"/>
            <a:ext cx="3736238" cy="74380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1" name="Google Shape;31;p9" descr="MHTTC Stacked Color Bars" title="MHTTC Stacked Color Bars"/>
          <p:cNvPicPr preferRelativeResize="0"/>
          <p:nvPr/>
        </p:nvPicPr>
        <p:blipFill rotWithShape="1">
          <a:blip r:embed="rId2">
            <a:alphaModFix/>
          </a:blip>
          <a:srcRect/>
          <a:stretch/>
        </p:blipFill>
        <p:spPr>
          <a:xfrm>
            <a:off x="6656698" y="5547814"/>
            <a:ext cx="2487302" cy="1658201"/>
          </a:xfrm>
          <a:prstGeom prst="rect">
            <a:avLst/>
          </a:prstGeom>
          <a:noFill/>
          <a:ln>
            <a:noFill/>
          </a:ln>
        </p:spPr>
      </p:pic>
    </p:spTree>
    <p:extLst>
      <p:ext uri="{BB962C8B-B14F-4D97-AF65-F5344CB8AC3E}">
        <p14:creationId xmlns:p14="http://schemas.microsoft.com/office/powerpoint/2010/main" val="404958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3" name="Google Shape;53;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4" name="Google Shape;54;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748683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5100"/>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716915"/>
            <a:ext cx="6858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Picture Placeholder 4"/>
          <p:cNvSpPr>
            <a:spLocks noGrp="1" noChangeAspect="1"/>
          </p:cNvSpPr>
          <p:nvPr>
            <p:ph type="pic" sz="quarter" idx="10" hasCustomPrompt="1"/>
          </p:nvPr>
        </p:nvSpPr>
        <p:spPr>
          <a:xfrm>
            <a:off x="1611314" y="2"/>
            <a:ext cx="6618287" cy="1090613"/>
          </a:xfrm>
        </p:spPr>
        <p:txBody>
          <a:bodyPr/>
          <a:lstStyle>
            <a:lvl1pPr>
              <a:defRPr baseline="0"/>
            </a:lvl1pPr>
          </a:lstStyle>
          <a:p>
            <a:r>
              <a:rPr lang="en-US"/>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4718050"/>
            <a:ext cx="4425950" cy="2139950"/>
          </a:xfrm>
        </p:spPr>
        <p:txBody>
          <a:bodyPr/>
          <a:lstStyle>
            <a:lvl1pPr>
              <a:defRPr baseline="0"/>
            </a:lvl1pPr>
          </a:lstStyle>
          <a:p>
            <a:r>
              <a:rPr lang="en-US"/>
              <a:t>Add MHTTC Stacked bars here on actual first slide (not in Master).  Don’t forget to add alt text.</a:t>
            </a:r>
          </a:p>
        </p:txBody>
      </p:sp>
    </p:spTree>
    <p:custDataLst>
      <p:tags r:id="rId1"/>
    </p:custDataLst>
    <p:extLst>
      <p:ext uri="{BB962C8B-B14F-4D97-AF65-F5344CB8AC3E}">
        <p14:creationId xmlns:p14="http://schemas.microsoft.com/office/powerpoint/2010/main" val="180960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2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 name="Google Shape;36;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628649" y="1713490"/>
            <a:ext cx="3745458" cy="345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9"/>
          <p:cNvSpPr>
            <a:spLocks noGrp="1"/>
          </p:cNvSpPr>
          <p:nvPr>
            <p:ph type="pic" idx="2"/>
          </p:nvPr>
        </p:nvSpPr>
        <p:spPr>
          <a:xfrm>
            <a:off x="5246763" y="1713490"/>
            <a:ext cx="3570685" cy="34544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9"/>
          <p:cNvSpPr>
            <a:spLocks noGrp="1"/>
          </p:cNvSpPr>
          <p:nvPr>
            <p:ph type="pic" idx="3"/>
          </p:nvPr>
        </p:nvSpPr>
        <p:spPr>
          <a:xfrm>
            <a:off x="628649" y="5936776"/>
            <a:ext cx="3736238" cy="74380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44" name="Google Shape;44;p9" descr="MHTTC Stacked Color Bars" title="MHTTC Stacked Color Bars"/>
          <p:cNvPicPr preferRelativeResize="0"/>
          <p:nvPr/>
        </p:nvPicPr>
        <p:blipFill rotWithShape="1">
          <a:blip r:embed="rId2">
            <a:alphaModFix/>
          </a:blip>
          <a:srcRect/>
          <a:stretch/>
        </p:blipFill>
        <p:spPr>
          <a:xfrm>
            <a:off x="6656698" y="5547814"/>
            <a:ext cx="2487302" cy="16582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0" y="5773"/>
            <a:ext cx="9144000" cy="9404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body" idx="1"/>
          </p:nvPr>
        </p:nvSpPr>
        <p:spPr>
          <a:xfrm>
            <a:off x="628650" y="1335279"/>
            <a:ext cx="7886700" cy="394866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a:spLocks noGrp="1"/>
          </p:cNvSpPr>
          <p:nvPr>
            <p:ph type="pic" idx="2"/>
          </p:nvPr>
        </p:nvSpPr>
        <p:spPr>
          <a:xfrm>
            <a:off x="628650" y="5959908"/>
            <a:ext cx="3335338" cy="7889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 name="Google Shape;49;p10"/>
          <p:cNvSpPr>
            <a:spLocks noGrp="1"/>
          </p:cNvSpPr>
          <p:nvPr>
            <p:ph type="pic" idx="3"/>
          </p:nvPr>
        </p:nvSpPr>
        <p:spPr>
          <a:xfrm>
            <a:off x="5580064" y="5923396"/>
            <a:ext cx="3563937" cy="86201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0"/>
        <p:cNvGrpSpPr/>
        <p:nvPr/>
      </p:nvGrpSpPr>
      <p:grpSpPr>
        <a:xfrm>
          <a:off x="0" y="0"/>
          <a:ext cx="0" cy="0"/>
          <a:chOff x="0" y="0"/>
          <a:chExt cx="0" cy="0"/>
        </a:xfrm>
      </p:grpSpPr>
      <p:sp>
        <p:nvSpPr>
          <p:cNvPr id="51" name="Google Shape;51;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body" idx="1"/>
          </p:nvPr>
        </p:nvSpPr>
        <p:spPr>
          <a:xfrm>
            <a:off x="501336" y="155707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1"/>
          <p:cNvSpPr txBox="1">
            <a:spLocks noGrp="1"/>
          </p:cNvSpPr>
          <p:nvPr>
            <p:ph type="body" idx="2"/>
          </p:nvPr>
        </p:nvSpPr>
        <p:spPr>
          <a:xfrm>
            <a:off x="4706023" y="155707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1"/>
          <p:cNvSpPr>
            <a:spLocks noGrp="1"/>
          </p:cNvSpPr>
          <p:nvPr>
            <p:ph type="pic" idx="3"/>
          </p:nvPr>
        </p:nvSpPr>
        <p:spPr>
          <a:xfrm>
            <a:off x="501336" y="6078975"/>
            <a:ext cx="4132079" cy="63682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55" name="Google Shape;55;p11" descr="MHTTC Stacked Color Bars" title="MHTTC Stacked Color Bars"/>
          <p:cNvPicPr preferRelativeResize="0"/>
          <p:nvPr/>
        </p:nvPicPr>
        <p:blipFill rotWithShape="1">
          <a:blip r:embed="rId2">
            <a:alphaModFix/>
          </a:blip>
          <a:srcRect/>
          <a:stretch/>
        </p:blipFill>
        <p:spPr>
          <a:xfrm>
            <a:off x="6656698" y="5540991"/>
            <a:ext cx="2487302" cy="16582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1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1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49645439"/>
      </p:ext>
    </p:extLst>
  </p:cSld>
  <p:clrMap bg1="lt1" tx1="dk1" bg2="dk2" tx2="lt2" accent1="accent1" accent2="accent2" accent3="accent3" accent4="accent4" accent5="accent5" accent6="accent6" hlink="hlink" folHlink="folHlink"/>
  <p:sldLayoutIdLst>
    <p:sldLayoutId id="2147483669" r:id="rId1"/>
    <p:sldLayoutId id="2147483672" r:id="rId2"/>
    <p:sldLayoutId id="214748367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3/6/20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898605368"/>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www.rmmagazine.com/2019/02/01/confidence-in-crisis-managemen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rqa-group.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youtu.be/DzUc3Eqzzo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elitebusinessmagazine.co.uk/sales-marketing/item/what-should-startups-do-when-they-encounter-a-crisis"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boardmember.com/the-first-30-days-the-new-rules-of-corporate-crisis-managemen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3" name="Picture 2">
            <a:extLst>
              <a:ext uri="{FF2B5EF4-FFF2-40B4-BE49-F238E27FC236}">
                <a16:creationId xmlns:a16="http://schemas.microsoft.com/office/drawing/2014/main" id="{AD567573-E97C-440B-BDC1-A1180B24C1F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3016" y="166039"/>
            <a:ext cx="7997968" cy="1200914"/>
          </a:xfrm>
          <a:prstGeom prst="rect">
            <a:avLst/>
          </a:prstGeom>
        </p:spPr>
      </p:pic>
      <p:sp>
        <p:nvSpPr>
          <p:cNvPr id="140" name="Google Shape;140;p1"/>
          <p:cNvSpPr txBox="1">
            <a:spLocks noGrp="1"/>
          </p:cNvSpPr>
          <p:nvPr>
            <p:ph type="ctrTitle"/>
          </p:nvPr>
        </p:nvSpPr>
        <p:spPr>
          <a:xfrm>
            <a:off x="798584" y="1512653"/>
            <a:ext cx="7772400" cy="204900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50000"/>
              </a:lnSpc>
              <a:spcBef>
                <a:spcPts val="0"/>
              </a:spcBef>
              <a:spcAft>
                <a:spcPts val="0"/>
              </a:spcAft>
              <a:buClr>
                <a:srgbClr val="1F3864"/>
              </a:buClr>
              <a:buSzPts val="3600"/>
              <a:buFont typeface="Arial"/>
              <a:buNone/>
            </a:pPr>
            <a:r>
              <a:rPr lang="en-US" sz="3600" b="1" dirty="0">
                <a:solidFill>
                  <a:schemeClr val="tx1"/>
                </a:solidFill>
                <a:latin typeface="Arial"/>
                <a:ea typeface="Arial"/>
                <a:cs typeface="Arial"/>
                <a:sym typeface="Arial"/>
              </a:rPr>
              <a:t>Crisis Care:</a:t>
            </a:r>
            <a:br>
              <a:rPr lang="en-US" sz="3600" b="1" dirty="0">
                <a:solidFill>
                  <a:schemeClr val="tx1"/>
                </a:solidFill>
                <a:latin typeface="Arial"/>
                <a:ea typeface="Arial"/>
                <a:cs typeface="Arial"/>
                <a:sym typeface="Arial"/>
              </a:rPr>
            </a:br>
            <a:r>
              <a:rPr lang="en-US" sz="2800" b="1" dirty="0">
                <a:solidFill>
                  <a:schemeClr val="tx1"/>
                </a:solidFill>
                <a:latin typeface="Arial"/>
                <a:ea typeface="Arial"/>
                <a:cs typeface="Arial"/>
                <a:sym typeface="Arial"/>
              </a:rPr>
              <a:t>Assessment, De-escalation, and Prevention</a:t>
            </a:r>
            <a:br>
              <a:rPr lang="en-US" sz="2800" b="1" dirty="0">
                <a:solidFill>
                  <a:schemeClr val="tx1"/>
                </a:solidFill>
                <a:latin typeface="Arial"/>
                <a:ea typeface="Arial"/>
                <a:cs typeface="Arial"/>
                <a:sym typeface="Arial"/>
              </a:rPr>
            </a:br>
            <a:r>
              <a:rPr lang="en-US" sz="2800" b="1" dirty="0">
                <a:solidFill>
                  <a:schemeClr val="tx1"/>
                </a:solidFill>
                <a:latin typeface="Arial"/>
                <a:ea typeface="Arial"/>
                <a:cs typeface="Arial"/>
                <a:sym typeface="Arial"/>
              </a:rPr>
              <a:t>Part 2 – Practicing Interventions</a:t>
            </a:r>
            <a:endParaRPr sz="3600" dirty="0"/>
          </a:p>
        </p:txBody>
      </p:sp>
      <p:sp>
        <p:nvSpPr>
          <p:cNvPr id="141" name="Google Shape;141;p1"/>
          <p:cNvSpPr txBox="1">
            <a:spLocks noGrp="1"/>
          </p:cNvSpPr>
          <p:nvPr>
            <p:ph type="subTitle" idx="1"/>
          </p:nvPr>
        </p:nvSpPr>
        <p:spPr>
          <a:xfrm>
            <a:off x="1143000" y="3850397"/>
            <a:ext cx="6858000" cy="9699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US" sz="2400" dirty="0">
                <a:latin typeface="Calibri"/>
                <a:ea typeface="Calibri"/>
                <a:cs typeface="Calibri"/>
                <a:sym typeface="Calibri"/>
              </a:rPr>
              <a:t>Presented by </a:t>
            </a:r>
          </a:p>
          <a:p>
            <a:pPr marL="0" lvl="0" indent="0" algn="ctr" rtl="0">
              <a:lnSpc>
                <a:spcPct val="90000"/>
              </a:lnSpc>
              <a:spcBef>
                <a:spcPts val="0"/>
              </a:spcBef>
              <a:spcAft>
                <a:spcPts val="0"/>
              </a:spcAft>
              <a:buClr>
                <a:schemeClr val="dk1"/>
              </a:buClr>
              <a:buSzPts val="2000"/>
              <a:buNone/>
            </a:pPr>
            <a:r>
              <a:rPr lang="en-US" sz="2400" dirty="0">
                <a:latin typeface="Calibri"/>
                <a:ea typeface="Calibri"/>
                <a:cs typeface="Calibri"/>
                <a:sym typeface="Calibri"/>
              </a:rPr>
              <a:t>Daria Redmon, PsyD  &amp; Kerry Bastian, RN</a:t>
            </a:r>
            <a:endParaRPr sz="2400" dirty="0">
              <a:latin typeface="Calibri"/>
              <a:ea typeface="Calibri"/>
              <a:cs typeface="Calibri"/>
              <a:sym typeface="Calibri"/>
            </a:endParaRPr>
          </a:p>
        </p:txBody>
      </p:sp>
      <p:pic>
        <p:nvPicPr>
          <p:cNvPr id="142" name="Google Shape;142;p1">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4">
            <a:alphaModFix/>
          </a:blip>
          <a:srcRect t="13737" b="13737"/>
          <a:stretch/>
        </p:blipFill>
        <p:spPr>
          <a:xfrm>
            <a:off x="4718050" y="4718050"/>
            <a:ext cx="4425950" cy="2139950"/>
          </a:xfrm>
          <a:prstGeom prst="rect">
            <a:avLst/>
          </a:prstGeom>
          <a:noFill/>
          <a:ln>
            <a:noFill/>
          </a:ln>
        </p:spPr>
      </p:pic>
    </p:spTree>
    <p:extLst>
      <p:ext uri="{BB962C8B-B14F-4D97-AF65-F5344CB8AC3E}">
        <p14:creationId xmlns:p14="http://schemas.microsoft.com/office/powerpoint/2010/main" val="3661813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76848da8cd_0_8"/>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Universal Truths</a:t>
            </a:r>
            <a:endParaRPr sz="3600" dirty="0"/>
          </a:p>
        </p:txBody>
      </p:sp>
      <p:sp>
        <p:nvSpPr>
          <p:cNvPr id="207" name="Google Shape;207;g76848da8cd_0_8"/>
          <p:cNvSpPr txBox="1">
            <a:spLocks noGrp="1"/>
          </p:cNvSpPr>
          <p:nvPr>
            <p:ph type="body" idx="1"/>
          </p:nvPr>
        </p:nvSpPr>
        <p:spPr>
          <a:xfrm>
            <a:off x="534605" y="1670033"/>
            <a:ext cx="3955557" cy="4164632"/>
          </a:xfrm>
          <a:prstGeom prst="rect">
            <a:avLst/>
          </a:prstGeom>
        </p:spPr>
        <p:txBody>
          <a:bodyPr spcFirstLastPara="1" wrap="square" lIns="91425" tIns="45700" rIns="91425" bIns="45700" anchor="t" anchorCtr="0">
            <a:noAutofit/>
          </a:bodyPr>
          <a:lstStyle/>
          <a:p>
            <a:pPr marL="457200" lvl="0" indent="-355600" algn="l" rtl="0">
              <a:lnSpc>
                <a:spcPct val="80000"/>
              </a:lnSpc>
              <a:spcBef>
                <a:spcPts val="7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All people want to be treated with dignity and respect.</a:t>
            </a:r>
            <a:endParaRPr sz="2000" dirty="0">
              <a:solidFill>
                <a:srgbClr val="000000"/>
              </a:solidFill>
              <a:latin typeface="Calibri"/>
              <a:ea typeface="Calibri"/>
              <a:cs typeface="Calibri"/>
              <a:sym typeface="Calibri"/>
            </a:endParaRPr>
          </a:p>
          <a:p>
            <a:pPr marL="457200" lvl="0" indent="-355600" algn="l" rtl="0">
              <a:lnSpc>
                <a:spcPct val="80000"/>
              </a:lnSpc>
              <a:spcBef>
                <a:spcPts val="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All people want to be asked rather than being told to do something.</a:t>
            </a:r>
            <a:endParaRPr sz="2000" dirty="0">
              <a:solidFill>
                <a:srgbClr val="000000"/>
              </a:solidFill>
              <a:latin typeface="Calibri"/>
              <a:ea typeface="Calibri"/>
              <a:cs typeface="Calibri"/>
              <a:sym typeface="Calibri"/>
            </a:endParaRPr>
          </a:p>
          <a:p>
            <a:pPr marL="457200" lvl="0" indent="-355600" algn="l" rtl="0">
              <a:lnSpc>
                <a:spcPct val="80000"/>
              </a:lnSpc>
              <a:spcBef>
                <a:spcPts val="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All people want to be told why they are being asked to do something.</a:t>
            </a:r>
            <a:endParaRPr sz="2000" dirty="0">
              <a:solidFill>
                <a:srgbClr val="000000"/>
              </a:solidFill>
              <a:latin typeface="Calibri"/>
              <a:ea typeface="Calibri"/>
              <a:cs typeface="Calibri"/>
              <a:sym typeface="Calibri"/>
            </a:endParaRPr>
          </a:p>
          <a:p>
            <a:pPr marL="457200" lvl="0" indent="-355600" algn="l" rtl="0">
              <a:lnSpc>
                <a:spcPct val="80000"/>
              </a:lnSpc>
              <a:spcBef>
                <a:spcPts val="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All people want to be to be given options rather than threats.</a:t>
            </a:r>
            <a:endParaRPr sz="2000" dirty="0">
              <a:solidFill>
                <a:srgbClr val="000000"/>
              </a:solidFill>
              <a:latin typeface="Calibri"/>
              <a:ea typeface="Calibri"/>
              <a:cs typeface="Calibri"/>
              <a:sym typeface="Calibri"/>
            </a:endParaRPr>
          </a:p>
          <a:p>
            <a:pPr marL="457200" lvl="0" indent="-355600" algn="l" rtl="0">
              <a:lnSpc>
                <a:spcPct val="80000"/>
              </a:lnSpc>
              <a:spcBef>
                <a:spcPts val="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All people want to be given a second chance.</a:t>
            </a:r>
          </a:p>
          <a:p>
            <a:pPr marL="0" lvl="0" indent="0" algn="l" rtl="0">
              <a:spcBef>
                <a:spcPts val="300"/>
              </a:spcBef>
              <a:spcAft>
                <a:spcPts val="0"/>
              </a:spcAft>
              <a:buNone/>
            </a:pPr>
            <a:endParaRPr lang="en-US" sz="2000" dirty="0">
              <a:solidFill>
                <a:srgbClr val="000000"/>
              </a:solidFill>
              <a:latin typeface="Calibri"/>
              <a:cs typeface="Calibri"/>
              <a:sym typeface="Calibri"/>
            </a:endParaRPr>
          </a:p>
          <a:p>
            <a:pPr marL="0" lvl="0" indent="0" algn="l" rtl="0">
              <a:spcBef>
                <a:spcPts val="300"/>
              </a:spcBef>
              <a:spcAft>
                <a:spcPts val="0"/>
              </a:spcAft>
              <a:buNone/>
            </a:pPr>
            <a:r>
              <a:rPr lang="en-US" sz="1200" b="1" dirty="0">
                <a:solidFill>
                  <a:schemeClr val="tx1">
                    <a:lumMod val="50000"/>
                    <a:lumOff val="50000"/>
                  </a:schemeClr>
                </a:solidFill>
              </a:rPr>
              <a:t>The Verbal Judo Institute, Inc.</a:t>
            </a:r>
            <a:endParaRPr sz="2000" b="1" dirty="0">
              <a:solidFill>
                <a:schemeClr val="tx1">
                  <a:lumMod val="50000"/>
                  <a:lumOff val="50000"/>
                </a:schemeClr>
              </a:solidFill>
              <a:latin typeface="Calibri"/>
              <a:ea typeface="Calibri"/>
              <a:cs typeface="Calibri"/>
              <a:sym typeface="Calibri"/>
            </a:endParaRPr>
          </a:p>
        </p:txBody>
      </p:sp>
      <p:pic>
        <p:nvPicPr>
          <p:cNvPr id="209" name="Google Shape;209;g76848da8cd_0_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572000" y="2012193"/>
            <a:ext cx="4208014" cy="3028924"/>
          </a:xfrm>
          <a:prstGeom prst="rect">
            <a:avLst/>
          </a:prstGeom>
          <a:noFill/>
          <a:ln>
            <a:noFill/>
          </a:ln>
        </p:spPr>
      </p:pic>
      <p:sp>
        <p:nvSpPr>
          <p:cNvPr id="4" name="TextBox 3">
            <a:extLst>
              <a:ext uri="{FF2B5EF4-FFF2-40B4-BE49-F238E27FC236}">
                <a16:creationId xmlns:a16="http://schemas.microsoft.com/office/drawing/2014/main" id="{94CB0570-9B85-44FD-ACDF-C5261BCEA9AE}"/>
              </a:ext>
            </a:extLst>
          </p:cNvPr>
          <p:cNvSpPr txBox="1"/>
          <p:nvPr/>
        </p:nvSpPr>
        <p:spPr>
          <a:xfrm>
            <a:off x="4490162" y="5041117"/>
            <a:ext cx="4653838" cy="230832"/>
          </a:xfrm>
          <a:prstGeom prst="rect">
            <a:avLst/>
          </a:prstGeom>
          <a:noFill/>
        </p:spPr>
        <p:txBody>
          <a:bodyPr wrap="none" rtlCol="0">
            <a:spAutoFit/>
          </a:bodyPr>
          <a:lstStyle/>
          <a:p>
            <a:r>
              <a:rPr lang="en-US" sz="900" dirty="0"/>
              <a:t>image from: </a:t>
            </a:r>
            <a:r>
              <a:rPr lang="en-US" sz="900" dirty="0">
                <a:hlinkClick r:id="rId4"/>
              </a:rPr>
              <a:t>http://www.rmmagazine.com/2019/02/01/confidence-in-crisis-management/</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78d9f7952c_0_56"/>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Communication</a:t>
            </a:r>
            <a:endParaRPr sz="3600" dirty="0"/>
          </a:p>
        </p:txBody>
      </p:sp>
      <p:sp>
        <p:nvSpPr>
          <p:cNvPr id="225" name="Google Shape;225;g78d9f7952c_0_56"/>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000" dirty="0">
                <a:latin typeface="Calibri"/>
                <a:ea typeface="Calibri"/>
                <a:cs typeface="Calibri"/>
                <a:sym typeface="Calibri"/>
              </a:rPr>
              <a:t>From the receivers point of view:</a:t>
            </a:r>
          </a:p>
          <a:p>
            <a:pPr marL="0" lvl="0" indent="0" algn="l" rtl="0">
              <a:spcBef>
                <a:spcPts val="1000"/>
              </a:spcBef>
              <a:spcAft>
                <a:spcPts val="0"/>
              </a:spcAft>
              <a:buNone/>
            </a:pPr>
            <a:endParaRPr sz="3000" dirty="0">
              <a:latin typeface="Calibri"/>
              <a:ea typeface="Calibri"/>
              <a:cs typeface="Calibri"/>
              <a:sym typeface="Calibri"/>
            </a:endParaRPr>
          </a:p>
          <a:p>
            <a:pPr indent="-419100">
              <a:lnSpc>
                <a:spcPct val="115000"/>
              </a:lnSpc>
              <a:spcBef>
                <a:spcPts val="1000"/>
              </a:spcBef>
              <a:buSzPts val="3000"/>
              <a:buFont typeface="Calibri"/>
              <a:buChar char="•"/>
            </a:pPr>
            <a:r>
              <a:rPr lang="en-US" dirty="0">
                <a:latin typeface="Calibri"/>
                <a:cs typeface="Calibri"/>
                <a:sym typeface="Calibri"/>
              </a:rPr>
              <a:t>Content	= 7 – 10% </a:t>
            </a:r>
            <a:endParaRPr dirty="0">
              <a:latin typeface="Calibri"/>
              <a:cs typeface="Calibri"/>
              <a:sym typeface="Calibri"/>
            </a:endParaRPr>
          </a:p>
          <a:p>
            <a:pPr indent="-419100">
              <a:lnSpc>
                <a:spcPct val="115000"/>
              </a:lnSpc>
              <a:spcBef>
                <a:spcPts val="0"/>
              </a:spcBef>
              <a:buSzPts val="3000"/>
              <a:buFont typeface="Calibri"/>
              <a:buChar char="•"/>
            </a:pPr>
            <a:r>
              <a:rPr lang="en-US" dirty="0">
                <a:latin typeface="Calibri"/>
                <a:cs typeface="Calibri"/>
                <a:sym typeface="Calibri"/>
              </a:rPr>
              <a:t>Voice	= 33 – 40%</a:t>
            </a:r>
            <a:endParaRPr dirty="0">
              <a:latin typeface="Calibri"/>
              <a:cs typeface="Calibri"/>
              <a:sym typeface="Calibri"/>
            </a:endParaRPr>
          </a:p>
          <a:p>
            <a:pPr indent="-419100">
              <a:lnSpc>
                <a:spcPct val="115000"/>
              </a:lnSpc>
              <a:spcBef>
                <a:spcPts val="0"/>
              </a:spcBef>
              <a:buSzPts val="3000"/>
              <a:buFont typeface="Calibri"/>
              <a:buChar char="•"/>
            </a:pPr>
            <a:r>
              <a:rPr lang="en-US" dirty="0">
                <a:latin typeface="Calibri"/>
                <a:cs typeface="Calibri"/>
                <a:sym typeface="Calibri"/>
              </a:rPr>
              <a:t>ONV	= 50 – 60%    </a:t>
            </a:r>
            <a:endParaRPr dirty="0">
              <a:latin typeface="Calibri"/>
              <a:cs typeface="Calibri"/>
              <a:sym typeface="Calibri"/>
            </a:endParaRPr>
          </a:p>
          <a:p>
            <a:pPr marL="0" lvl="0" indent="0" algn="l" rtl="0">
              <a:spcBef>
                <a:spcPts val="1000"/>
              </a:spcBef>
              <a:spcAft>
                <a:spcPts val="0"/>
              </a:spcAft>
              <a:buNone/>
            </a:pPr>
            <a:endParaRPr sz="3000" dirty="0">
              <a:latin typeface="Calibri"/>
              <a:ea typeface="Calibri"/>
              <a:cs typeface="Calibri"/>
              <a:sym typeface="Calibri"/>
            </a:endParaRPr>
          </a:p>
          <a:p>
            <a:pPr marL="0" lvl="0" indent="0" algn="l" rtl="0">
              <a:spcBef>
                <a:spcPts val="1000"/>
              </a:spcBef>
              <a:spcAft>
                <a:spcPts val="0"/>
              </a:spcAft>
              <a:buNone/>
            </a:pPr>
            <a:r>
              <a:rPr lang="en-US" sz="3000" dirty="0">
                <a:latin typeface="Calibri"/>
                <a:ea typeface="Calibri"/>
                <a:cs typeface="Calibri"/>
                <a:sym typeface="Calibri"/>
              </a:rPr>
              <a:t>It’s all in the delivery!	</a:t>
            </a:r>
            <a:endParaRPr sz="3000" dirty="0">
              <a:latin typeface="Calibri"/>
              <a:ea typeface="Calibri"/>
              <a:cs typeface="Calibri"/>
              <a:sym typeface="Calibri"/>
            </a:endParaRPr>
          </a:p>
        </p:txBody>
      </p:sp>
    </p:spTree>
    <p:extLst>
      <p:ext uri="{BB962C8B-B14F-4D97-AF65-F5344CB8AC3E}">
        <p14:creationId xmlns:p14="http://schemas.microsoft.com/office/powerpoint/2010/main" val="1719099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6db65c3688_0_66"/>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Non-Verbal Communication</a:t>
            </a:r>
            <a:endParaRPr sz="3600" dirty="0"/>
          </a:p>
        </p:txBody>
      </p:sp>
      <p:sp>
        <p:nvSpPr>
          <p:cNvPr id="223" name="Google Shape;223;g6db65c3688_0_66"/>
          <p:cNvSpPr txBox="1">
            <a:spLocks noGrp="1"/>
          </p:cNvSpPr>
          <p:nvPr>
            <p:ph type="body" idx="1"/>
          </p:nvPr>
        </p:nvSpPr>
        <p:spPr>
          <a:xfrm>
            <a:off x="275209" y="1825625"/>
            <a:ext cx="4385568"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800"/>
              <a:buFont typeface="Arial"/>
              <a:buNone/>
            </a:pPr>
            <a:r>
              <a:rPr lang="en-US" sz="3000" dirty="0">
                <a:latin typeface="Calibri"/>
                <a:ea typeface="Calibri"/>
                <a:cs typeface="Calibri"/>
                <a:sym typeface="Calibri"/>
              </a:rPr>
              <a:t>ONV (other non-</a:t>
            </a:r>
            <a:r>
              <a:rPr lang="en-US" sz="3000" dirty="0" err="1">
                <a:latin typeface="Calibri"/>
                <a:ea typeface="Calibri"/>
                <a:cs typeface="Calibri"/>
                <a:sym typeface="Calibri"/>
              </a:rPr>
              <a:t>verbals</a:t>
            </a:r>
            <a:r>
              <a:rPr lang="en-US" sz="3000" dirty="0">
                <a:latin typeface="Calibri"/>
                <a:ea typeface="Calibri"/>
                <a:cs typeface="Calibri"/>
                <a:sym typeface="Calibri"/>
              </a:rPr>
              <a:t>)</a:t>
            </a:r>
            <a:endParaRPr sz="3000" dirty="0">
              <a:latin typeface="Calibri"/>
              <a:ea typeface="Calibri"/>
              <a:cs typeface="Calibri"/>
              <a:sym typeface="Calibri"/>
            </a:endParaRPr>
          </a:p>
          <a:p>
            <a:pPr lvl="1" indent="-419100">
              <a:spcBef>
                <a:spcPts val="1000"/>
              </a:spcBef>
              <a:buSzPts val="3000"/>
              <a:buFont typeface="Calibri"/>
              <a:buChar char="•"/>
            </a:pPr>
            <a:r>
              <a:rPr lang="en-US" sz="2600" dirty="0">
                <a:latin typeface="Calibri"/>
                <a:ea typeface="Calibri"/>
                <a:cs typeface="Calibri"/>
                <a:sym typeface="Calibri"/>
              </a:rPr>
              <a:t>Facial expression	</a:t>
            </a:r>
            <a:endParaRPr sz="2600" dirty="0">
              <a:latin typeface="Calibri"/>
              <a:ea typeface="Calibri"/>
              <a:cs typeface="Calibri"/>
              <a:sym typeface="Calibri"/>
            </a:endParaRPr>
          </a:p>
          <a:p>
            <a:pPr lvl="1" indent="-419100">
              <a:spcBef>
                <a:spcPts val="0"/>
              </a:spcBef>
              <a:buSzPts val="3000"/>
              <a:buFont typeface="Calibri"/>
              <a:buChar char="•"/>
            </a:pPr>
            <a:r>
              <a:rPr lang="en-US" sz="2600" dirty="0">
                <a:latin typeface="Calibri"/>
                <a:ea typeface="Calibri"/>
                <a:cs typeface="Calibri"/>
                <a:sym typeface="Calibri"/>
              </a:rPr>
              <a:t>Body language</a:t>
            </a:r>
            <a:endParaRPr sz="2600" dirty="0">
              <a:latin typeface="Calibri"/>
              <a:ea typeface="Calibri"/>
              <a:cs typeface="Calibri"/>
              <a:sym typeface="Calibri"/>
            </a:endParaRPr>
          </a:p>
          <a:p>
            <a:pPr lvl="1" indent="-419100">
              <a:spcBef>
                <a:spcPts val="0"/>
              </a:spcBef>
              <a:buSzPts val="3000"/>
              <a:buFont typeface="Calibri"/>
              <a:buChar char="•"/>
            </a:pPr>
            <a:r>
              <a:rPr lang="en-US" sz="2600" dirty="0">
                <a:latin typeface="Calibri"/>
                <a:ea typeface="Calibri"/>
                <a:cs typeface="Calibri"/>
                <a:sym typeface="Calibri"/>
              </a:rPr>
              <a:t>Proxemics</a:t>
            </a:r>
            <a:endParaRPr sz="2600" dirty="0">
              <a:latin typeface="Calibri"/>
              <a:ea typeface="Calibri"/>
              <a:cs typeface="Calibri"/>
              <a:sym typeface="Calibri"/>
            </a:endParaRPr>
          </a:p>
          <a:p>
            <a:pPr lvl="1" indent="-419100">
              <a:spcBef>
                <a:spcPts val="0"/>
              </a:spcBef>
              <a:buSzPts val="3000"/>
              <a:buFont typeface="Calibri"/>
              <a:buChar char="•"/>
            </a:pPr>
            <a:r>
              <a:rPr lang="en-US" sz="2600" dirty="0">
                <a:latin typeface="Calibri"/>
                <a:ea typeface="Calibri"/>
                <a:cs typeface="Calibri"/>
                <a:sym typeface="Calibri"/>
              </a:rPr>
              <a:t>Hand positioning</a:t>
            </a:r>
            <a:endParaRPr sz="2600" dirty="0">
              <a:latin typeface="Calibri"/>
              <a:ea typeface="Calibri"/>
              <a:cs typeface="Calibri"/>
              <a:sym typeface="Calibri"/>
            </a:endParaRPr>
          </a:p>
          <a:p>
            <a:pPr lvl="1" indent="-419100">
              <a:spcBef>
                <a:spcPts val="0"/>
              </a:spcBef>
              <a:buSzPts val="3000"/>
              <a:buFont typeface="Calibri"/>
              <a:buChar char="•"/>
            </a:pPr>
            <a:r>
              <a:rPr lang="en-US" sz="2600" dirty="0">
                <a:latin typeface="Calibri"/>
                <a:ea typeface="Calibri"/>
                <a:cs typeface="Calibri"/>
                <a:sym typeface="Calibri"/>
              </a:rPr>
              <a:t>Supportive stance</a:t>
            </a:r>
            <a:endParaRPr sz="2600" dirty="0">
              <a:latin typeface="Calibri"/>
              <a:ea typeface="Calibri"/>
              <a:cs typeface="Calibri"/>
              <a:sym typeface="Calibri"/>
            </a:endParaRPr>
          </a:p>
          <a:p>
            <a:pPr lvl="1" indent="-419100">
              <a:spcBef>
                <a:spcPts val="0"/>
              </a:spcBef>
              <a:buSzPts val="3000"/>
              <a:buFont typeface="Calibri"/>
              <a:buChar char="•"/>
            </a:pPr>
            <a:r>
              <a:rPr lang="en-US" sz="2600" dirty="0">
                <a:latin typeface="Calibri"/>
                <a:ea typeface="Calibri"/>
                <a:cs typeface="Calibri"/>
                <a:sym typeface="Calibri"/>
              </a:rPr>
              <a:t>Personal space</a:t>
            </a:r>
            <a:endParaRPr dirty="0"/>
          </a:p>
        </p:txBody>
      </p:sp>
      <p:sp>
        <p:nvSpPr>
          <p:cNvPr id="224" name="Google Shape;224;g6db65c3688_0_66"/>
          <p:cNvSpPr txBox="1">
            <a:spLocks noGrp="1"/>
          </p:cNvSpPr>
          <p:nvPr>
            <p:ph type="body" idx="2"/>
          </p:nvPr>
        </p:nvSpPr>
        <p:spPr>
          <a:xfrm>
            <a:off x="4001609" y="2393796"/>
            <a:ext cx="4964837" cy="2604332"/>
          </a:xfrm>
          <a:prstGeom prst="rect">
            <a:avLst/>
          </a:prstGeom>
        </p:spPr>
        <p:txBody>
          <a:bodyPr spcFirstLastPara="1" wrap="square" lIns="91425" tIns="45700" rIns="91425" bIns="45700" anchor="t" anchorCtr="0">
            <a:noAutofit/>
          </a:bodyPr>
          <a:lstStyle/>
          <a:p>
            <a:pPr lvl="1" indent="-419100">
              <a:spcBef>
                <a:spcPts val="1000"/>
              </a:spcBef>
              <a:buSzPts val="3000"/>
              <a:buFont typeface="Calibri"/>
              <a:buChar char="•"/>
            </a:pPr>
            <a:r>
              <a:rPr lang="en-US" sz="2600" dirty="0">
                <a:latin typeface="Calibri"/>
                <a:ea typeface="Calibri"/>
                <a:cs typeface="Calibri"/>
                <a:sym typeface="Calibri"/>
              </a:rPr>
              <a:t>Tone = Attitude</a:t>
            </a:r>
            <a:endParaRPr sz="2600" dirty="0">
              <a:latin typeface="Calibri"/>
              <a:ea typeface="Calibri"/>
              <a:cs typeface="Calibri"/>
              <a:sym typeface="Calibri"/>
            </a:endParaRPr>
          </a:p>
          <a:p>
            <a:pPr lvl="1" indent="-419100">
              <a:spcBef>
                <a:spcPts val="0"/>
              </a:spcBef>
              <a:buSzPts val="3000"/>
              <a:buFont typeface="Calibri"/>
              <a:buChar char="•"/>
            </a:pPr>
            <a:r>
              <a:rPr lang="en-US" sz="2600" dirty="0">
                <a:latin typeface="Calibri"/>
                <a:ea typeface="Calibri"/>
                <a:cs typeface="Calibri"/>
                <a:sym typeface="Calibri"/>
              </a:rPr>
              <a:t>Pace = Speed</a:t>
            </a:r>
            <a:endParaRPr sz="2600" dirty="0">
              <a:latin typeface="Calibri"/>
              <a:ea typeface="Calibri"/>
              <a:cs typeface="Calibri"/>
              <a:sym typeface="Calibri"/>
            </a:endParaRPr>
          </a:p>
          <a:p>
            <a:pPr lvl="1" indent="-419100">
              <a:spcBef>
                <a:spcPts val="0"/>
              </a:spcBef>
              <a:buSzPts val="3000"/>
              <a:buFont typeface="Calibri"/>
              <a:buChar char="•"/>
            </a:pPr>
            <a:r>
              <a:rPr lang="en-US" sz="2600" dirty="0">
                <a:latin typeface="Calibri"/>
                <a:ea typeface="Calibri"/>
                <a:cs typeface="Calibri"/>
                <a:sym typeface="Calibri"/>
              </a:rPr>
              <a:t>Pitch = High or soft</a:t>
            </a:r>
            <a:endParaRPr sz="2600" dirty="0">
              <a:latin typeface="Calibri"/>
              <a:ea typeface="Calibri"/>
              <a:cs typeface="Calibri"/>
              <a:sym typeface="Calibri"/>
            </a:endParaRPr>
          </a:p>
          <a:p>
            <a:pPr lvl="1" indent="-419100">
              <a:spcBef>
                <a:spcPts val="0"/>
              </a:spcBef>
              <a:buSzPts val="3000"/>
              <a:buFont typeface="Calibri"/>
              <a:buChar char="•"/>
            </a:pPr>
            <a:r>
              <a:rPr lang="en-US" sz="2600" dirty="0">
                <a:latin typeface="Calibri"/>
                <a:ea typeface="Calibri"/>
                <a:cs typeface="Calibri"/>
                <a:sym typeface="Calibri"/>
              </a:rPr>
              <a:t>Modulation = Ebb and flow</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76848da8cd_0_34"/>
          <p:cNvSpPr txBox="1">
            <a:spLocks noGrp="1"/>
          </p:cNvSpPr>
          <p:nvPr>
            <p:ph type="title"/>
          </p:nvPr>
        </p:nvSpPr>
        <p:spPr>
          <a:xfrm>
            <a:off x="628650" y="61001"/>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Develop a Toolkit of Interventions for your Clients</a:t>
            </a:r>
            <a:endParaRPr sz="3600" dirty="0"/>
          </a:p>
        </p:txBody>
      </p:sp>
      <p:sp>
        <p:nvSpPr>
          <p:cNvPr id="231" name="Google Shape;231;g76848da8cd_0_34"/>
          <p:cNvSpPr txBox="1">
            <a:spLocks noGrp="1"/>
          </p:cNvSpPr>
          <p:nvPr>
            <p:ph type="body" idx="1"/>
          </p:nvPr>
        </p:nvSpPr>
        <p:spPr>
          <a:xfrm>
            <a:off x="769582" y="1381622"/>
            <a:ext cx="4867737" cy="5415377"/>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SzPts val="2200"/>
              <a:buFont typeface="Calibri"/>
              <a:buChar char="•"/>
            </a:pPr>
            <a:r>
              <a:rPr lang="en-US" sz="2200" dirty="0">
                <a:latin typeface="Calibri"/>
                <a:ea typeface="Calibri"/>
                <a:cs typeface="Calibri"/>
                <a:sym typeface="Calibri"/>
              </a:rPr>
              <a:t>Distraction and redirection:</a:t>
            </a:r>
          </a:p>
          <a:p>
            <a:pPr marL="831850" lvl="1" indent="-285750">
              <a:spcBef>
                <a:spcPts val="0"/>
              </a:spcBef>
              <a:buSzPts val="2200"/>
            </a:pPr>
            <a:r>
              <a:rPr lang="en-US" sz="1600" dirty="0">
                <a:latin typeface="Calibri"/>
                <a:ea typeface="Calibri"/>
                <a:cs typeface="Calibri"/>
                <a:sym typeface="Calibri"/>
              </a:rPr>
              <a:t>Coloring supplies</a:t>
            </a:r>
          </a:p>
          <a:p>
            <a:pPr marL="831850" lvl="1" indent="-285750">
              <a:spcBef>
                <a:spcPts val="0"/>
              </a:spcBef>
              <a:buSzPts val="2200"/>
            </a:pPr>
            <a:r>
              <a:rPr lang="en-US" sz="1600" dirty="0">
                <a:latin typeface="Calibri"/>
                <a:ea typeface="Calibri"/>
                <a:cs typeface="Calibri"/>
                <a:sym typeface="Calibri"/>
              </a:rPr>
              <a:t>Simple “jobs”</a:t>
            </a:r>
          </a:p>
          <a:p>
            <a:pPr marL="831850" lvl="1" indent="-285750">
              <a:spcBef>
                <a:spcPts val="0"/>
              </a:spcBef>
              <a:buSzPts val="2200"/>
            </a:pPr>
            <a:r>
              <a:rPr lang="en-US" sz="1600" dirty="0">
                <a:latin typeface="Calibri"/>
                <a:ea typeface="Calibri"/>
                <a:cs typeface="Calibri"/>
                <a:sym typeface="Calibri"/>
              </a:rPr>
              <a:t>Easy games</a:t>
            </a:r>
          </a:p>
          <a:p>
            <a:pPr marL="831850" lvl="1" indent="-285750">
              <a:spcBef>
                <a:spcPts val="0"/>
              </a:spcBef>
              <a:buSzPts val="2200"/>
            </a:pPr>
            <a:r>
              <a:rPr lang="en-US" sz="1600" dirty="0">
                <a:latin typeface="Calibri"/>
                <a:ea typeface="Calibri"/>
                <a:cs typeface="Calibri"/>
                <a:sym typeface="Calibri"/>
              </a:rPr>
              <a:t>Schedule reminders</a:t>
            </a:r>
          </a:p>
          <a:p>
            <a:pPr marL="831850" lvl="1" indent="-285750">
              <a:spcBef>
                <a:spcPts val="0"/>
              </a:spcBef>
              <a:buSzPts val="2200"/>
            </a:pPr>
            <a:endParaRPr sz="18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dirty="0">
                <a:latin typeface="Calibri"/>
                <a:ea typeface="Calibri"/>
                <a:cs typeface="Calibri"/>
                <a:sym typeface="Calibri"/>
              </a:rPr>
              <a:t>Soothing and grounding: </a:t>
            </a:r>
          </a:p>
          <a:p>
            <a:pPr marL="831850" lvl="1" indent="-285750">
              <a:spcBef>
                <a:spcPts val="0"/>
              </a:spcBef>
              <a:buSzPts val="2200"/>
            </a:pPr>
            <a:r>
              <a:rPr lang="en-US" sz="1600" dirty="0">
                <a:latin typeface="Calibri"/>
                <a:ea typeface="Calibri"/>
                <a:cs typeface="Calibri"/>
                <a:sym typeface="Calibri"/>
              </a:rPr>
              <a:t>Stuffed animals</a:t>
            </a:r>
          </a:p>
          <a:p>
            <a:pPr marL="831850" lvl="1" indent="-285750">
              <a:spcBef>
                <a:spcPts val="0"/>
              </a:spcBef>
              <a:buSzPts val="2200"/>
            </a:pPr>
            <a:r>
              <a:rPr lang="en-US" sz="1600" dirty="0">
                <a:latin typeface="Calibri"/>
                <a:ea typeface="Calibri"/>
                <a:cs typeface="Calibri"/>
                <a:sym typeface="Calibri"/>
              </a:rPr>
              <a:t>A glass of cold water</a:t>
            </a:r>
          </a:p>
          <a:p>
            <a:pPr marL="831850" lvl="1" indent="-285750">
              <a:spcBef>
                <a:spcPts val="0"/>
              </a:spcBef>
              <a:buSzPts val="2200"/>
            </a:pPr>
            <a:r>
              <a:rPr lang="en-US" sz="1600" dirty="0">
                <a:latin typeface="Calibri"/>
                <a:ea typeface="Calibri"/>
                <a:cs typeface="Calibri"/>
                <a:sym typeface="Calibri"/>
              </a:rPr>
              <a:t>Holding a piece of ice</a:t>
            </a:r>
          </a:p>
          <a:p>
            <a:pPr marL="831850" lvl="1" indent="-285750">
              <a:spcBef>
                <a:spcPts val="0"/>
              </a:spcBef>
              <a:buSzPts val="2200"/>
            </a:pPr>
            <a:endParaRPr sz="18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dirty="0">
                <a:latin typeface="Calibri"/>
                <a:ea typeface="Calibri"/>
                <a:cs typeface="Calibri"/>
                <a:sym typeface="Calibri"/>
              </a:rPr>
              <a:t>Breathing</a:t>
            </a:r>
          </a:p>
          <a:p>
            <a:pPr marL="831850" lvl="1" indent="-285750">
              <a:spcBef>
                <a:spcPts val="0"/>
              </a:spcBef>
              <a:buSzPts val="2200"/>
            </a:pPr>
            <a:r>
              <a:rPr lang="en-US" sz="1600" dirty="0">
                <a:latin typeface="Calibri"/>
                <a:ea typeface="Calibri"/>
                <a:cs typeface="Calibri"/>
                <a:sym typeface="Calibri"/>
              </a:rPr>
              <a:t>Boxed breathing</a:t>
            </a:r>
          </a:p>
          <a:p>
            <a:pPr marL="831850" lvl="1" indent="-285750">
              <a:spcBef>
                <a:spcPts val="0"/>
              </a:spcBef>
              <a:buSzPts val="2200"/>
            </a:pPr>
            <a:r>
              <a:rPr lang="en-US" sz="1600" dirty="0">
                <a:latin typeface="Calibri"/>
                <a:ea typeface="Calibri"/>
                <a:cs typeface="Calibri"/>
                <a:sym typeface="Calibri"/>
              </a:rPr>
              <a:t>Deep breathing</a:t>
            </a:r>
          </a:p>
          <a:p>
            <a:pPr marL="831850" lvl="1" indent="-285750">
              <a:spcBef>
                <a:spcPts val="0"/>
              </a:spcBef>
              <a:buSzPts val="2200"/>
            </a:pPr>
            <a:r>
              <a:rPr lang="en-US" sz="1600" dirty="0">
                <a:latin typeface="Calibri"/>
                <a:ea typeface="Calibri"/>
                <a:cs typeface="Calibri"/>
                <a:sym typeface="Calibri"/>
              </a:rPr>
              <a:t>Simple mediation</a:t>
            </a:r>
          </a:p>
          <a:p>
            <a:pPr marL="831850" lvl="1" indent="-285750">
              <a:spcBef>
                <a:spcPts val="0"/>
              </a:spcBef>
              <a:buSzPts val="2200"/>
            </a:pPr>
            <a:r>
              <a:rPr lang="en-US" sz="1600" dirty="0">
                <a:latin typeface="Calibri"/>
                <a:ea typeface="Calibri"/>
                <a:cs typeface="Calibri"/>
                <a:sym typeface="Calibri"/>
              </a:rPr>
              <a:t>Joined prayer</a:t>
            </a:r>
          </a:p>
          <a:p>
            <a:pPr marL="831850" lvl="1" indent="-285750">
              <a:spcBef>
                <a:spcPts val="0"/>
              </a:spcBef>
              <a:buSzPts val="2200"/>
            </a:pPr>
            <a:endParaRPr sz="18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dirty="0">
                <a:latin typeface="Calibri"/>
                <a:ea typeface="Calibri"/>
                <a:cs typeface="Calibri"/>
                <a:sym typeface="Calibri"/>
              </a:rPr>
              <a:t>Know your resources:</a:t>
            </a:r>
          </a:p>
          <a:p>
            <a:pPr marL="831850" lvl="1" indent="-285750">
              <a:spcBef>
                <a:spcPts val="0"/>
              </a:spcBef>
              <a:buSzPts val="2200"/>
            </a:pPr>
            <a:r>
              <a:rPr lang="en-US" sz="1600" dirty="0">
                <a:latin typeface="Calibri"/>
                <a:ea typeface="Calibri"/>
                <a:cs typeface="Calibri"/>
                <a:sym typeface="Calibri"/>
              </a:rPr>
              <a:t>Crisis Support Number</a:t>
            </a:r>
          </a:p>
          <a:p>
            <a:pPr marL="831850" lvl="1" indent="-285750">
              <a:spcBef>
                <a:spcPts val="0"/>
              </a:spcBef>
              <a:buSzPts val="2200"/>
            </a:pPr>
            <a:r>
              <a:rPr lang="en-US" sz="1600" dirty="0">
                <a:latin typeface="Calibri"/>
                <a:ea typeface="Calibri"/>
                <a:cs typeface="Calibri"/>
                <a:sym typeface="Calibri"/>
              </a:rPr>
              <a:t>On-call provider number</a:t>
            </a:r>
          </a:p>
          <a:p>
            <a:pPr marL="831850" lvl="1" indent="-285750">
              <a:spcBef>
                <a:spcPts val="0"/>
              </a:spcBef>
              <a:buSzPts val="2200"/>
            </a:pPr>
            <a:r>
              <a:rPr lang="en-US" sz="1600" dirty="0">
                <a:latin typeface="Calibri"/>
                <a:ea typeface="Calibri"/>
                <a:cs typeface="Calibri"/>
                <a:sym typeface="Calibri"/>
              </a:rPr>
              <a:t>Relationship with local police</a:t>
            </a:r>
            <a:endParaRPr sz="1600" dirty="0">
              <a:latin typeface="Calibri"/>
              <a:ea typeface="Calibri"/>
              <a:cs typeface="Calibri"/>
              <a:sym typeface="Calibri"/>
            </a:endParaRPr>
          </a:p>
        </p:txBody>
      </p:sp>
      <p:pic>
        <p:nvPicPr>
          <p:cNvPr id="233" name="Google Shape;233;g76848da8cd_0_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374496" y="2073571"/>
            <a:ext cx="2555307" cy="35631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6db65c3688_0_36"/>
          <p:cNvSpPr txBox="1">
            <a:spLocks noGrp="1"/>
          </p:cNvSpPr>
          <p:nvPr>
            <p:ph type="title"/>
          </p:nvPr>
        </p:nvSpPr>
        <p:spPr>
          <a:xfrm>
            <a:off x="628650" y="365126"/>
            <a:ext cx="7886700" cy="11707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600" dirty="0"/>
              <a:t>Conclusions</a:t>
            </a:r>
            <a:endParaRPr sz="3600" dirty="0"/>
          </a:p>
        </p:txBody>
      </p:sp>
      <p:sp>
        <p:nvSpPr>
          <p:cNvPr id="240" name="Google Shape;240;g6db65c3688_0_36"/>
          <p:cNvSpPr txBox="1">
            <a:spLocks noGrp="1"/>
          </p:cNvSpPr>
          <p:nvPr>
            <p:ph type="body" idx="1"/>
          </p:nvPr>
        </p:nvSpPr>
        <p:spPr>
          <a:xfrm>
            <a:off x="628650" y="1397862"/>
            <a:ext cx="7886700" cy="44859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800"/>
              </a:spcBef>
              <a:spcAft>
                <a:spcPts val="0"/>
              </a:spcAft>
              <a:buClr>
                <a:srgbClr val="000000"/>
              </a:buClr>
              <a:buSzPts val="3000"/>
              <a:buFont typeface="Calibri"/>
              <a:buChar char="•"/>
            </a:pPr>
            <a:r>
              <a:rPr lang="en-US" sz="3000" dirty="0">
                <a:solidFill>
                  <a:srgbClr val="000000"/>
                </a:solidFill>
                <a:latin typeface="Calibri"/>
                <a:ea typeface="Calibri"/>
                <a:cs typeface="Calibri"/>
                <a:sym typeface="Calibri"/>
              </a:rPr>
              <a:t>Since change is primarily relationship based, the direct care worker can use therapeutic relationships at all times, during all phases of prevention, to help the client</a:t>
            </a:r>
            <a:endParaRPr sz="3000" dirty="0">
              <a:solidFill>
                <a:srgbClr val="000000"/>
              </a:solidFill>
              <a:latin typeface="Calibri"/>
              <a:ea typeface="Calibri"/>
              <a:cs typeface="Calibri"/>
              <a:sym typeface="Calibri"/>
            </a:endParaRPr>
          </a:p>
          <a:p>
            <a:pPr marL="457200" lvl="0" indent="-419100" algn="l" rtl="0">
              <a:lnSpc>
                <a:spcPct val="115000"/>
              </a:lnSpc>
              <a:spcBef>
                <a:spcPts val="0"/>
              </a:spcBef>
              <a:spcAft>
                <a:spcPts val="0"/>
              </a:spcAft>
              <a:buClr>
                <a:srgbClr val="000000"/>
              </a:buClr>
              <a:buSzPts val="3000"/>
              <a:buFont typeface="Calibri"/>
              <a:buChar char="•"/>
            </a:pPr>
            <a:r>
              <a:rPr lang="en-US" sz="3000" dirty="0">
                <a:solidFill>
                  <a:srgbClr val="000000"/>
                </a:solidFill>
                <a:latin typeface="Calibri"/>
                <a:ea typeface="Calibri"/>
                <a:cs typeface="Calibri"/>
                <a:sym typeface="Calibri"/>
              </a:rPr>
              <a:t>Given human resilience, corrective experiences are possible</a:t>
            </a:r>
            <a:endParaRPr sz="3000" dirty="0">
              <a:solidFill>
                <a:srgbClr val="000000"/>
              </a:solidFill>
              <a:latin typeface="Calibri"/>
              <a:ea typeface="Calibri"/>
              <a:cs typeface="Calibri"/>
              <a:sym typeface="Calibri"/>
            </a:endParaRPr>
          </a:p>
          <a:p>
            <a:pPr marL="457200" lvl="0" indent="-419100" algn="l" rtl="0">
              <a:lnSpc>
                <a:spcPct val="115000"/>
              </a:lnSpc>
              <a:spcBef>
                <a:spcPts val="0"/>
              </a:spcBef>
              <a:spcAft>
                <a:spcPts val="0"/>
              </a:spcAft>
              <a:buClr>
                <a:srgbClr val="000000"/>
              </a:buClr>
              <a:buSzPts val="3000"/>
              <a:buFont typeface="Calibri"/>
              <a:buChar char="•"/>
            </a:pPr>
            <a:r>
              <a:rPr lang="en-US" sz="3000" dirty="0">
                <a:solidFill>
                  <a:srgbClr val="000000"/>
                </a:solidFill>
                <a:latin typeface="Calibri"/>
                <a:ea typeface="Calibri"/>
                <a:cs typeface="Calibri"/>
                <a:sym typeface="Calibri"/>
              </a:rPr>
              <a:t>Never underestimate the impact of encouragement and being strength based </a:t>
            </a:r>
            <a:endParaRPr sz="3000" dirty="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6db65c3688_0_58"/>
          <p:cNvSpPr txBox="1">
            <a:spLocks noGrp="1"/>
          </p:cNvSpPr>
          <p:nvPr>
            <p:ph type="title"/>
          </p:nvPr>
        </p:nvSpPr>
        <p:spPr>
          <a:xfrm>
            <a:off x="468852" y="337351"/>
            <a:ext cx="7886700" cy="105163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600" dirty="0"/>
              <a:t>Conclusions</a:t>
            </a:r>
            <a:endParaRPr sz="3600" dirty="0"/>
          </a:p>
        </p:txBody>
      </p:sp>
      <p:sp>
        <p:nvSpPr>
          <p:cNvPr id="247" name="Google Shape;247;g6db65c3688_0_58"/>
          <p:cNvSpPr txBox="1">
            <a:spLocks noGrp="1"/>
          </p:cNvSpPr>
          <p:nvPr>
            <p:ph type="body" idx="1"/>
          </p:nvPr>
        </p:nvSpPr>
        <p:spPr>
          <a:xfrm>
            <a:off x="628649" y="1309086"/>
            <a:ext cx="7973813" cy="5402432"/>
          </a:xfrm>
          <a:prstGeom prst="rect">
            <a:avLst/>
          </a:prstGeom>
          <a:noFill/>
          <a:ln>
            <a:noFill/>
          </a:ln>
        </p:spPr>
        <p:txBody>
          <a:bodyPr spcFirstLastPara="1" wrap="square" lIns="91425" tIns="45700" rIns="91425" bIns="45700" anchor="t" anchorCtr="0">
            <a:noAutofit/>
          </a:bodyPr>
          <a:lstStyle/>
          <a:p>
            <a:pPr indent="-419100">
              <a:lnSpc>
                <a:spcPct val="115000"/>
              </a:lnSpc>
              <a:spcBef>
                <a:spcPts val="800"/>
              </a:spcBef>
              <a:buClr>
                <a:srgbClr val="000000"/>
              </a:buClr>
              <a:buSzPts val="3000"/>
              <a:buFont typeface="Calibri"/>
              <a:buChar char="•"/>
            </a:pPr>
            <a:r>
              <a:rPr lang="en-US" sz="3000" dirty="0">
                <a:solidFill>
                  <a:srgbClr val="000000"/>
                </a:solidFill>
                <a:latin typeface="Calibri"/>
                <a:cs typeface="Calibri"/>
                <a:sym typeface="Calibri"/>
              </a:rPr>
              <a:t>The goal is to influence client beliefs and values and instill trust, not just manage behavior</a:t>
            </a:r>
            <a:endParaRPr sz="3000" dirty="0">
              <a:solidFill>
                <a:srgbClr val="000000"/>
              </a:solidFill>
              <a:latin typeface="Calibri"/>
              <a:cs typeface="Calibri"/>
              <a:sym typeface="Calibri"/>
            </a:endParaRPr>
          </a:p>
          <a:p>
            <a:pPr indent="-419100">
              <a:lnSpc>
                <a:spcPct val="115000"/>
              </a:lnSpc>
              <a:spcBef>
                <a:spcPts val="0"/>
              </a:spcBef>
              <a:buClr>
                <a:srgbClr val="000000"/>
              </a:buClr>
              <a:buSzPts val="3000"/>
              <a:buFont typeface="Calibri"/>
              <a:buChar char="•"/>
            </a:pPr>
            <a:r>
              <a:rPr lang="en-US" sz="3000" dirty="0">
                <a:solidFill>
                  <a:srgbClr val="000000"/>
                </a:solidFill>
                <a:latin typeface="Calibri"/>
                <a:cs typeface="Calibri"/>
                <a:sym typeface="Calibri"/>
              </a:rPr>
              <a:t>Without a strong strengths based focus, interventions can actually exacerbate problems</a:t>
            </a:r>
            <a:endParaRPr sz="3000" dirty="0">
              <a:solidFill>
                <a:srgbClr val="000000"/>
              </a:solidFill>
              <a:latin typeface="Calibri"/>
              <a:cs typeface="Calibri"/>
              <a:sym typeface="Calibri"/>
            </a:endParaRPr>
          </a:p>
          <a:p>
            <a:pPr indent="-419100">
              <a:lnSpc>
                <a:spcPct val="115000"/>
              </a:lnSpc>
              <a:spcBef>
                <a:spcPts val="0"/>
              </a:spcBef>
              <a:buClr>
                <a:srgbClr val="000000"/>
              </a:buClr>
              <a:buSzPts val="3000"/>
              <a:buFont typeface="Calibri"/>
              <a:buChar char="•"/>
            </a:pPr>
            <a:r>
              <a:rPr lang="en-US" sz="3000" dirty="0">
                <a:solidFill>
                  <a:srgbClr val="000000"/>
                </a:solidFill>
                <a:latin typeface="Calibri"/>
                <a:cs typeface="Calibri"/>
                <a:sym typeface="Calibri"/>
              </a:rPr>
              <a:t>Specific guidelines can help the worker during a crisis, but are of little benefit in the absence of genuine caring and a concerted effort to understand the client’s own point of view</a:t>
            </a:r>
            <a:endParaRPr sz="3000" dirty="0">
              <a:solidFill>
                <a:srgbClr val="000000"/>
              </a:solidFill>
              <a:latin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6db65c3688_0_5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600" dirty="0"/>
              <a:t>Conclusions</a:t>
            </a:r>
            <a:endParaRPr sz="3600" dirty="0"/>
          </a:p>
        </p:txBody>
      </p:sp>
      <p:sp>
        <p:nvSpPr>
          <p:cNvPr id="254" name="Google Shape;254;g6db65c3688_0_51"/>
          <p:cNvSpPr txBox="1">
            <a:spLocks noGrp="1"/>
          </p:cNvSpPr>
          <p:nvPr>
            <p:ph type="body" idx="1"/>
          </p:nvPr>
        </p:nvSpPr>
        <p:spPr>
          <a:xfrm>
            <a:off x="628650" y="1408374"/>
            <a:ext cx="7886700" cy="4351200"/>
          </a:xfrm>
          <a:prstGeom prst="rect">
            <a:avLst/>
          </a:prstGeom>
          <a:noFill/>
          <a:ln>
            <a:noFill/>
          </a:ln>
        </p:spPr>
        <p:txBody>
          <a:bodyPr spcFirstLastPara="1" wrap="square" lIns="91425" tIns="45700" rIns="91425" bIns="45700" anchor="t" anchorCtr="0">
            <a:noAutofit/>
          </a:bodyPr>
          <a:lstStyle/>
          <a:p>
            <a:pPr lvl="0" indent="-419100">
              <a:lnSpc>
                <a:spcPct val="115000"/>
              </a:lnSpc>
              <a:spcBef>
                <a:spcPts val="0"/>
              </a:spcBef>
              <a:buClr>
                <a:srgbClr val="000000"/>
              </a:buClr>
              <a:buSzPts val="3000"/>
              <a:buFont typeface="Calibri"/>
              <a:buChar char="•"/>
            </a:pPr>
            <a:r>
              <a:rPr lang="en-US" sz="3000" dirty="0">
                <a:solidFill>
                  <a:srgbClr val="000000"/>
                </a:solidFill>
                <a:latin typeface="Calibri"/>
                <a:cs typeface="Calibri"/>
                <a:sym typeface="Calibri"/>
              </a:rPr>
              <a:t>There is need for both client and staff to learn from a crisis, so that there can be integration of the experience, growth, and prevention</a:t>
            </a:r>
            <a:endParaRPr sz="3000" dirty="0">
              <a:solidFill>
                <a:srgbClr val="000000"/>
              </a:solidFill>
              <a:latin typeface="Calibri"/>
              <a:cs typeface="Calibri"/>
              <a:sym typeface="Calibri"/>
            </a:endParaRPr>
          </a:p>
          <a:p>
            <a:pPr lvl="0" indent="-419100">
              <a:lnSpc>
                <a:spcPct val="115000"/>
              </a:lnSpc>
              <a:spcBef>
                <a:spcPts val="0"/>
              </a:spcBef>
              <a:buClr>
                <a:srgbClr val="000000"/>
              </a:buClr>
              <a:buSzPts val="3000"/>
              <a:buFont typeface="Calibri"/>
              <a:buChar char="•"/>
            </a:pPr>
            <a:r>
              <a:rPr lang="en-US" sz="3000" dirty="0">
                <a:solidFill>
                  <a:srgbClr val="000000"/>
                </a:solidFill>
                <a:latin typeface="Calibri"/>
                <a:cs typeface="Calibri"/>
                <a:sym typeface="Calibri"/>
              </a:rPr>
              <a:t>Direct care workers can make a difference</a:t>
            </a:r>
            <a:endParaRPr sz="3000" dirty="0">
              <a:solidFill>
                <a:srgbClr val="000000"/>
              </a:solidFill>
              <a:latin typeface="Calibri"/>
              <a:cs typeface="Calibri"/>
              <a:sym typeface="Calibri"/>
            </a:endParaRPr>
          </a:p>
          <a:p>
            <a:pPr lvl="0" indent="-419100">
              <a:lnSpc>
                <a:spcPct val="115000"/>
              </a:lnSpc>
              <a:spcBef>
                <a:spcPts val="0"/>
              </a:spcBef>
              <a:buClr>
                <a:srgbClr val="000000"/>
              </a:buClr>
              <a:buSzPts val="3000"/>
              <a:buFont typeface="Calibri"/>
              <a:buChar char="•"/>
            </a:pPr>
            <a:r>
              <a:rPr lang="en-US" sz="3000" dirty="0">
                <a:solidFill>
                  <a:srgbClr val="000000"/>
                </a:solidFill>
                <a:latin typeface="Calibri"/>
                <a:cs typeface="Calibri"/>
                <a:sym typeface="Calibri"/>
              </a:rPr>
              <a:t>Direct care workers are encouraged to remind themselves why they are there, and to constantly ask themselves the “Cardinal Question”</a:t>
            </a:r>
            <a:endParaRPr sz="3000" dirty="0">
              <a:solidFill>
                <a:srgbClr val="000000"/>
              </a:solidFill>
              <a:latin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758c43da4c_0_61"/>
          <p:cNvSpPr txBox="1">
            <a:spLocks noGrp="1"/>
          </p:cNvSpPr>
          <p:nvPr>
            <p:ph type="title"/>
          </p:nvPr>
        </p:nvSpPr>
        <p:spPr>
          <a:xfrm>
            <a:off x="430757" y="2103437"/>
            <a:ext cx="7886700" cy="1325563"/>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Questions?</a:t>
            </a:r>
            <a:endParaRPr dirty="0"/>
          </a:p>
        </p:txBody>
      </p:sp>
      <p:sp>
        <p:nvSpPr>
          <p:cNvPr id="337" name="Google Shape;337;g758c43da4c_0_61"/>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 </a:t>
            </a:r>
            <a:endParaRPr/>
          </a:p>
        </p:txBody>
      </p:sp>
    </p:spTree>
    <p:extLst>
      <p:ext uri="{BB962C8B-B14F-4D97-AF65-F5344CB8AC3E}">
        <p14:creationId xmlns:p14="http://schemas.microsoft.com/office/powerpoint/2010/main" val="1287603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3" name="Picture 2">
            <a:extLst>
              <a:ext uri="{FF2B5EF4-FFF2-40B4-BE49-F238E27FC236}">
                <a16:creationId xmlns:a16="http://schemas.microsoft.com/office/drawing/2014/main" id="{AD567573-E97C-440B-BDC1-A1180B24C1F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3016" y="166039"/>
            <a:ext cx="7997968" cy="1200914"/>
          </a:xfrm>
          <a:prstGeom prst="rect">
            <a:avLst/>
          </a:prstGeom>
        </p:spPr>
      </p:pic>
      <p:sp>
        <p:nvSpPr>
          <p:cNvPr id="140" name="Google Shape;140;p1"/>
          <p:cNvSpPr txBox="1">
            <a:spLocks noGrp="1"/>
          </p:cNvSpPr>
          <p:nvPr>
            <p:ph type="ctrTitle"/>
          </p:nvPr>
        </p:nvSpPr>
        <p:spPr>
          <a:xfrm>
            <a:off x="733999" y="2236507"/>
            <a:ext cx="7676002" cy="936433"/>
          </a:xfrm>
          <a:prstGeom prst="rect">
            <a:avLst/>
          </a:prstGeom>
          <a:noFill/>
          <a:ln>
            <a:noFill/>
          </a:ln>
        </p:spPr>
        <p:txBody>
          <a:bodyPr spcFirstLastPara="1" wrap="square" lIns="91425" tIns="45700" rIns="91425" bIns="45700" anchor="b" anchorCtr="0">
            <a:normAutofit/>
          </a:bodyPr>
          <a:lstStyle/>
          <a:p>
            <a:pPr marL="0" lvl="0" indent="0" algn="ctr" rtl="0">
              <a:lnSpc>
                <a:spcPct val="150000"/>
              </a:lnSpc>
              <a:spcBef>
                <a:spcPts val="0"/>
              </a:spcBef>
              <a:spcAft>
                <a:spcPts val="0"/>
              </a:spcAft>
              <a:buClr>
                <a:srgbClr val="1F3864"/>
              </a:buClr>
              <a:buSzPts val="3600"/>
              <a:buFont typeface="Arial"/>
              <a:buNone/>
            </a:pPr>
            <a:r>
              <a:rPr lang="en-US" sz="3600" dirty="0"/>
              <a:t>Thank you for attending!</a:t>
            </a:r>
            <a:endParaRPr sz="3600" dirty="0"/>
          </a:p>
        </p:txBody>
      </p:sp>
      <p:sp>
        <p:nvSpPr>
          <p:cNvPr id="2" name="TextBox 1">
            <a:extLst>
              <a:ext uri="{FF2B5EF4-FFF2-40B4-BE49-F238E27FC236}">
                <a16:creationId xmlns:a16="http://schemas.microsoft.com/office/drawing/2014/main" id="{F5F219C2-6F73-4824-9298-30CFFC5CFB0C}"/>
              </a:ext>
            </a:extLst>
          </p:cNvPr>
          <p:cNvSpPr txBox="1"/>
          <p:nvPr/>
        </p:nvSpPr>
        <p:spPr>
          <a:xfrm>
            <a:off x="2199265" y="3780884"/>
            <a:ext cx="458971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Please visit the MP-MHTTC website: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hlinkClick r:id="rId4"/>
              </a:rPr>
              <a:t>https://mhttcnetwork.org/centers/mountain-plains-mhttc</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42" name="Google Shape;142;p1" descr="MHTTC stacked color bars"/>
          <p:cNvPicPr preferRelativeResize="0">
            <a:picLocks noGrp="1"/>
          </p:cNvPicPr>
          <p:nvPr>
            <p:ph type="pic" idx="3"/>
          </p:nvPr>
        </p:nvPicPr>
        <p:blipFill rotWithShape="1">
          <a:blip r:embed="rId5">
            <a:alphaModFix/>
          </a:blip>
          <a:srcRect t="13737" b="13737"/>
          <a:stretch/>
        </p:blipFill>
        <p:spPr>
          <a:xfrm>
            <a:off x="4718050" y="4718050"/>
            <a:ext cx="4425950" cy="2139950"/>
          </a:xfrm>
          <a:prstGeom prst="rect">
            <a:avLst/>
          </a:prstGeom>
          <a:noFill/>
          <a:ln>
            <a:noFill/>
          </a:ln>
        </p:spPr>
      </p:pic>
    </p:spTree>
    <p:extLst>
      <p:ext uri="{BB962C8B-B14F-4D97-AF65-F5344CB8AC3E}">
        <p14:creationId xmlns:p14="http://schemas.microsoft.com/office/powerpoint/2010/main" val="3825738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4445-446F-4228-97E2-7D8B30A0A785}"/>
              </a:ext>
            </a:extLst>
          </p:cNvPr>
          <p:cNvSpPr>
            <a:spLocks noGrp="1"/>
          </p:cNvSpPr>
          <p:nvPr>
            <p:ph type="ctrTitle"/>
          </p:nvPr>
        </p:nvSpPr>
        <p:spPr>
          <a:xfrm>
            <a:off x="685799" y="689305"/>
            <a:ext cx="7772400" cy="936280"/>
          </a:xfrm>
        </p:spPr>
        <p:txBody>
          <a:bodyPr>
            <a:normAutofit/>
          </a:bodyPr>
          <a:lstStyle/>
          <a:p>
            <a:r>
              <a:rPr lang="en-US" sz="4800" b="1" dirty="0">
                <a:solidFill>
                  <a:srgbClr val="CC4927"/>
                </a:solidFill>
              </a:rPr>
              <a:t>Disclaimer</a:t>
            </a:r>
            <a:endParaRPr lang="en-US" dirty="0"/>
          </a:p>
        </p:txBody>
      </p:sp>
      <p:sp>
        <p:nvSpPr>
          <p:cNvPr id="7" name="Rectangle 6"/>
          <p:cNvSpPr/>
          <p:nvPr/>
        </p:nvSpPr>
        <p:spPr>
          <a:xfrm>
            <a:off x="579192" y="1846284"/>
            <a:ext cx="7985614" cy="3559564"/>
          </a:xfrm>
          <a:prstGeom prst="rect">
            <a:avLst/>
          </a:prstGeom>
        </p:spPr>
        <p:txBody>
          <a:bodyPr wrap="square">
            <a:spAutoFit/>
          </a:bodyPr>
          <a:lstStyle/>
          <a:p>
            <a:pPr marL="0" marR="0" lvl="0" indent="0" algn="l" defTabSz="342900" rtl="0" eaLnBrk="1" fontAlgn="auto" latinLnBrk="0" hangingPunct="1">
              <a:lnSpc>
                <a:spcPct val="12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Arial"/>
                <a:ea typeface="+mn-ea"/>
                <a:cs typeface="Arial"/>
                <a:sym typeface="Arial"/>
              </a:rPr>
              <a:t>This presentation was prepared for the Mountain Plains Mental Health Technology Transfer Center (TTC) Network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Mental Health Technology Transfer Center. For more information on obtaining copies of this presentation, call 701-777-6367. </a:t>
            </a:r>
          </a:p>
          <a:p>
            <a:pPr marL="0" marR="0" lvl="0" indent="0" algn="l" defTabSz="342900" rtl="0" eaLnBrk="1" fontAlgn="auto" latinLnBrk="0" hangingPunct="1">
              <a:lnSpc>
                <a:spcPct val="12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Arial"/>
              <a:sym typeface="Arial"/>
            </a:endParaRPr>
          </a:p>
          <a:p>
            <a:pPr marL="0" marR="0" lvl="0" indent="0" algn="l" defTabSz="342900" rtl="0" eaLnBrk="1" fontAlgn="auto" latinLnBrk="0" hangingPunct="1">
              <a:lnSpc>
                <a:spcPct val="12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Arial"/>
                <a:ea typeface="+mn-ea"/>
                <a:cs typeface="Arial"/>
                <a:sym typeface="Arial"/>
              </a:rPr>
              <a:t>At the time of this presentation, </a:t>
            </a:r>
            <a:r>
              <a:rPr kumimoji="0" lang="en-US" sz="1350" b="0" i="0" u="none" strike="noStrike" kern="1200" cap="none" spc="0" normalizeH="0" baseline="0" noProof="0" dirty="0" err="1">
                <a:ln>
                  <a:noFill/>
                </a:ln>
                <a:solidFill>
                  <a:prstClr val="black"/>
                </a:solidFill>
                <a:effectLst/>
                <a:uLnTx/>
                <a:uFillTx/>
                <a:latin typeface="Arial"/>
                <a:ea typeface="+mn-ea"/>
                <a:cs typeface="Arial"/>
                <a:sym typeface="Arial"/>
              </a:rPr>
              <a:t>Elinore</a:t>
            </a:r>
            <a:r>
              <a:rPr kumimoji="0" lang="en-US" sz="1350" b="0" i="0" u="none" strike="noStrike" kern="1200" cap="none" spc="0" normalizeH="0" baseline="0" noProof="0" dirty="0">
                <a:ln>
                  <a:noFill/>
                </a:ln>
                <a:solidFill>
                  <a:prstClr val="black"/>
                </a:solidFill>
                <a:effectLst/>
                <a:uLnTx/>
                <a:uFillTx/>
                <a:latin typeface="Arial"/>
                <a:ea typeface="+mn-ea"/>
                <a:cs typeface="Arial"/>
                <a:sym typeface="Arial"/>
              </a:rPr>
              <a:t> F. </a:t>
            </a:r>
            <a:r>
              <a:rPr kumimoji="0" lang="en-US" sz="1350" b="0" i="0" u="none" strike="noStrike" kern="1200" cap="none" spc="0" normalizeH="0" baseline="0" noProof="0" dirty="0" err="1">
                <a:ln>
                  <a:noFill/>
                </a:ln>
                <a:solidFill>
                  <a:prstClr val="black"/>
                </a:solidFill>
                <a:effectLst/>
                <a:uLnTx/>
                <a:uFillTx/>
                <a:latin typeface="Arial"/>
                <a:ea typeface="+mn-ea"/>
                <a:cs typeface="Arial"/>
                <a:sym typeface="Arial"/>
              </a:rPr>
              <a:t>McCance</a:t>
            </a:r>
            <a:r>
              <a:rPr kumimoji="0" lang="en-US" sz="1350" b="0" i="0" u="none" strike="noStrike" kern="1200" cap="none" spc="0" normalizeH="0" baseline="0" noProof="0" dirty="0">
                <a:ln>
                  <a:noFill/>
                </a:ln>
                <a:solidFill>
                  <a:prstClr val="black"/>
                </a:solidFill>
                <a:effectLst/>
                <a:uLnTx/>
                <a:uFillTx/>
                <a:latin typeface="Arial"/>
                <a:ea typeface="+mn-ea"/>
                <a:cs typeface="Arial"/>
                <a:sym typeface="Arial"/>
              </a:rPr>
              <a:t>-Katz, served as SAMHSA Assistant Secretary. The opinions expressed herein are the views of </a:t>
            </a:r>
            <a:r>
              <a:rPr kumimoji="0" lang="fi-FI" sz="1350" b="0" i="0" u="none" strike="noStrike" kern="1200" cap="none" spc="0" normalizeH="0" baseline="0" noProof="0" dirty="0">
                <a:ln>
                  <a:noFill/>
                </a:ln>
                <a:solidFill>
                  <a:prstClr val="black"/>
                </a:solidFill>
                <a:effectLst/>
                <a:uLnTx/>
                <a:uFillTx/>
                <a:latin typeface="Arial"/>
                <a:ea typeface="+mn-ea"/>
                <a:cs typeface="Arial"/>
                <a:sym typeface="Arial"/>
              </a:rPr>
              <a:t>Daria Redmon, PsyD and Kerry Bastian, RN</a:t>
            </a:r>
          </a:p>
          <a:p>
            <a:pPr marL="0" marR="0" lvl="0" indent="0" algn="l" defTabSz="342900" rtl="0" eaLnBrk="1" fontAlgn="auto" latinLnBrk="0" hangingPunct="1">
              <a:lnSpc>
                <a:spcPct val="12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Arial"/>
                <a:ea typeface="+mn-ea"/>
                <a:cs typeface="Arial"/>
                <a:sym typeface="Arial"/>
              </a:rPr>
              <a:t>and do not reflect the official position of the Department of Health and Human Services (DHHS), SAMHSA. No official support or endorsement of DHHS, SAMHSA, for the opinions described in this document is intended or should be inferred.</a:t>
            </a:r>
          </a:p>
        </p:txBody>
      </p:sp>
    </p:spTree>
    <p:extLst>
      <p:ext uri="{BB962C8B-B14F-4D97-AF65-F5344CB8AC3E}">
        <p14:creationId xmlns:p14="http://schemas.microsoft.com/office/powerpoint/2010/main" val="1025597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758c43da4c_0_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600" dirty="0"/>
              <a:t>Crisis</a:t>
            </a:r>
            <a:endParaRPr sz="3600" dirty="0"/>
          </a:p>
        </p:txBody>
      </p:sp>
      <p:sp>
        <p:nvSpPr>
          <p:cNvPr id="149" name="Google Shape;149;g758c43da4c_0_0"/>
          <p:cNvSpPr txBox="1">
            <a:spLocks noGrp="1"/>
          </p:cNvSpPr>
          <p:nvPr>
            <p:ph type="body" idx="1"/>
          </p:nvPr>
        </p:nvSpPr>
        <p:spPr>
          <a:xfrm>
            <a:off x="815081" y="1690826"/>
            <a:ext cx="7886700" cy="43512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1200"/>
              </a:spcBef>
              <a:spcAft>
                <a:spcPts val="0"/>
              </a:spcAft>
              <a:buSzPts val="3000"/>
              <a:buFont typeface="Calibri"/>
              <a:buChar char="•"/>
            </a:pPr>
            <a:r>
              <a:rPr lang="en-US" sz="3000" dirty="0">
                <a:latin typeface="Calibri"/>
                <a:ea typeface="Calibri"/>
                <a:cs typeface="Calibri"/>
                <a:sym typeface="Calibri"/>
              </a:rPr>
              <a:t>Short-term and overwhelming situation; </a:t>
            </a:r>
            <a:endParaRPr sz="3000" dirty="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US" sz="3000" dirty="0">
                <a:latin typeface="Calibri"/>
                <a:ea typeface="Calibri"/>
                <a:cs typeface="Calibri"/>
                <a:sym typeface="Calibri"/>
              </a:rPr>
              <a:t>Involves a change of an individual's normal and stable state where the usual methods of coping and problem solving do not work</a:t>
            </a:r>
            <a:endParaRPr sz="3000" dirty="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US" sz="3000" dirty="0">
                <a:latin typeface="Calibri"/>
                <a:ea typeface="Calibri"/>
                <a:cs typeface="Calibri"/>
                <a:sym typeface="Calibri"/>
              </a:rPr>
              <a:t>Crisis may present in different ways </a:t>
            </a:r>
            <a:endParaRPr sz="3000" dirty="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US" sz="3000" dirty="0">
                <a:latin typeface="Calibri"/>
                <a:ea typeface="Calibri"/>
                <a:cs typeface="Calibri"/>
                <a:sym typeface="Calibri"/>
              </a:rPr>
              <a:t>De-escalation is needed when subjects become agitated</a:t>
            </a:r>
            <a:endParaRPr sz="3000" dirty="0">
              <a:latin typeface="Calibri"/>
              <a:ea typeface="Calibri"/>
              <a:cs typeface="Calibri"/>
              <a:sym typeface="Calibri"/>
            </a:endParaRPr>
          </a:p>
          <a:p>
            <a:pPr marL="0" lvl="0" indent="0" algn="l" rtl="0">
              <a:lnSpc>
                <a:spcPct val="90000"/>
              </a:lnSpc>
              <a:spcBef>
                <a:spcPts val="1200"/>
              </a:spcBef>
              <a:spcAft>
                <a:spcPts val="0"/>
              </a:spcAft>
              <a:buSzPts val="1800"/>
              <a:buNone/>
            </a:pPr>
            <a:endParaRPr sz="2400" dirty="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76848da8cd_0_19"/>
          <p:cNvSpPr txBox="1">
            <a:spLocks noGrp="1"/>
          </p:cNvSpPr>
          <p:nvPr>
            <p:ph type="title"/>
          </p:nvPr>
        </p:nvSpPr>
        <p:spPr>
          <a:xfrm>
            <a:off x="244445" y="133480"/>
            <a:ext cx="7886700" cy="1325700"/>
          </a:xfrm>
          <a:prstGeom prst="rect">
            <a:avLst/>
          </a:prstGeom>
        </p:spPr>
        <p:txBody>
          <a:bodyPr spcFirstLastPara="1" wrap="square" lIns="91425" tIns="45700" rIns="91425" bIns="45700" anchor="ctr" anchorCtr="0">
            <a:noAutofit/>
          </a:bodyPr>
          <a:lstStyle/>
          <a:p>
            <a:pPr lvl="0"/>
            <a:r>
              <a:rPr lang="en-US" sz="3600" dirty="0"/>
              <a:t>Crisis Management</a:t>
            </a:r>
            <a:endParaRPr sz="3600" dirty="0"/>
          </a:p>
        </p:txBody>
      </p:sp>
      <p:sp>
        <p:nvSpPr>
          <p:cNvPr id="9" name="TextBox 8">
            <a:extLst>
              <a:ext uri="{FF2B5EF4-FFF2-40B4-BE49-F238E27FC236}">
                <a16:creationId xmlns:a16="http://schemas.microsoft.com/office/drawing/2014/main" id="{4384031F-75CA-4438-8BF7-358E74844699}"/>
              </a:ext>
            </a:extLst>
          </p:cNvPr>
          <p:cNvSpPr txBox="1"/>
          <p:nvPr/>
        </p:nvSpPr>
        <p:spPr>
          <a:xfrm>
            <a:off x="628650" y="1187630"/>
            <a:ext cx="7886700" cy="2715743"/>
          </a:xfrm>
          <a:prstGeom prst="rect">
            <a:avLst/>
          </a:prstGeom>
          <a:noFill/>
        </p:spPr>
        <p:txBody>
          <a:bodyPr wrap="square" rtlCol="0">
            <a:spAutoFit/>
          </a:bodyPr>
          <a:lstStyle/>
          <a:p>
            <a:pPr lvl="0">
              <a:lnSpc>
                <a:spcPct val="115000"/>
              </a:lnSpc>
              <a:spcBef>
                <a:spcPts val="700"/>
              </a:spcBef>
              <a:buSzPts val="1800"/>
            </a:pPr>
            <a:r>
              <a:rPr lang="en-US" sz="3000" dirty="0">
                <a:latin typeface="Calibri"/>
                <a:ea typeface="Calibri"/>
                <a:cs typeface="Calibri"/>
                <a:sym typeface="Calibri"/>
              </a:rPr>
              <a:t>Many conflicts and crises occur after the regular workday, so the primary therapist may not be present and the psychiatrist may only be on-call.  Direct care workers, along with nursing staff, therefore, have key roles here.</a:t>
            </a:r>
          </a:p>
        </p:txBody>
      </p:sp>
      <p:pic>
        <p:nvPicPr>
          <p:cNvPr id="157" name="Google Shape;157;g76848da8cd_0_1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47237" y="4045319"/>
            <a:ext cx="4849526" cy="2232925"/>
          </a:xfrm>
          <a:prstGeom prst="rect">
            <a:avLst/>
          </a:prstGeom>
          <a:noFill/>
          <a:ln>
            <a:noFill/>
          </a:ln>
        </p:spPr>
      </p:pic>
      <p:sp>
        <p:nvSpPr>
          <p:cNvPr id="2" name="TextBox 1">
            <a:extLst>
              <a:ext uri="{FF2B5EF4-FFF2-40B4-BE49-F238E27FC236}">
                <a16:creationId xmlns:a16="http://schemas.microsoft.com/office/drawing/2014/main" id="{69D33597-5E7E-4709-BC9D-AE8516BE0588}"/>
              </a:ext>
            </a:extLst>
          </p:cNvPr>
          <p:cNvSpPr txBox="1"/>
          <p:nvPr/>
        </p:nvSpPr>
        <p:spPr>
          <a:xfrm>
            <a:off x="4909351" y="6278244"/>
            <a:ext cx="2162772" cy="446276"/>
          </a:xfrm>
          <a:prstGeom prst="rect">
            <a:avLst/>
          </a:prstGeom>
          <a:noFill/>
        </p:spPr>
        <p:txBody>
          <a:bodyPr wrap="none" rtlCol="0">
            <a:spAutoFit/>
          </a:bodyPr>
          <a:lstStyle/>
          <a:p>
            <a:pPr lvl="0"/>
            <a:r>
              <a:rPr lang="en-US" sz="900" dirty="0">
                <a:latin typeface="Calibri"/>
                <a:ea typeface="Calibri"/>
                <a:cs typeface="Calibri"/>
                <a:sym typeface="Calibri"/>
              </a:rPr>
              <a:t>image from </a:t>
            </a:r>
            <a:r>
              <a:rPr lang="en-US" sz="900" u="sng" dirty="0">
                <a:solidFill>
                  <a:schemeClr val="hlink"/>
                </a:solidFill>
                <a:hlinkClick r:id="rId4"/>
              </a:rPr>
              <a:t>https://www.rqa-group.com/</a:t>
            </a:r>
            <a:endParaRPr lang="en-US" sz="900" dirty="0">
              <a:latin typeface="Calibri"/>
              <a:ea typeface="Calibri"/>
              <a:cs typeface="Calibri"/>
              <a:sym typeface="Calibri"/>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6db65c3688_0_0"/>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latin typeface="Arial Black" panose="020B0A04020102020204" pitchFamily="34" charset="0"/>
                <a:ea typeface="Calibri"/>
                <a:cs typeface="Calibri"/>
                <a:sym typeface="Calibri"/>
              </a:rPr>
              <a:t>How things get out of control</a:t>
            </a:r>
            <a:endParaRPr sz="3600" b="1" dirty="0">
              <a:latin typeface="Arial Black" panose="020B0A04020102020204" pitchFamily="34" charset="0"/>
              <a:ea typeface="Calibri"/>
              <a:cs typeface="Calibri"/>
              <a:sym typeface="Calibri"/>
            </a:endParaRPr>
          </a:p>
        </p:txBody>
      </p:sp>
      <p:sp>
        <p:nvSpPr>
          <p:cNvPr id="164" name="Google Shape;164;g6db65c3688_0_0"/>
          <p:cNvSpPr txBox="1">
            <a:spLocks noGrp="1"/>
          </p:cNvSpPr>
          <p:nvPr>
            <p:ph type="body" idx="1"/>
          </p:nvPr>
        </p:nvSpPr>
        <p:spPr>
          <a:xfrm>
            <a:off x="628650" y="1577550"/>
            <a:ext cx="7886700" cy="45993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3000" u="sng" dirty="0">
                <a:solidFill>
                  <a:schemeClr val="hlink"/>
                </a:solidFill>
                <a:highlight>
                  <a:srgbClr val="FFFFFF"/>
                </a:highlight>
                <a:latin typeface="Calibri"/>
                <a:ea typeface="Calibri"/>
                <a:cs typeface="Calibri"/>
                <a:sym typeface="Calibri"/>
                <a:hlinkClick r:id="rId3"/>
              </a:rPr>
              <a:t>Anger Management clip</a:t>
            </a:r>
            <a:endParaRPr sz="3000" dirty="0">
              <a:latin typeface="Calibri"/>
              <a:ea typeface="Calibri"/>
              <a:cs typeface="Calibri"/>
              <a:sym typeface="Calibri"/>
            </a:endParaRPr>
          </a:p>
          <a:p>
            <a:pPr marL="0" lvl="0" indent="0" algn="ctr" rtl="0">
              <a:spcBef>
                <a:spcPts val="1000"/>
              </a:spcBef>
              <a:spcAft>
                <a:spcPts val="0"/>
              </a:spcAft>
              <a:buNone/>
            </a:pPr>
            <a:endParaRPr sz="3000" dirty="0">
              <a:latin typeface="Calibri"/>
              <a:ea typeface="Calibri"/>
              <a:cs typeface="Calibri"/>
              <a:sym typeface="Calibri"/>
            </a:endParaRPr>
          </a:p>
        </p:txBody>
      </p:sp>
      <p:pic>
        <p:nvPicPr>
          <p:cNvPr id="165" name="Google Shape;165;g6db65c3688_0_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318736" y="2686744"/>
            <a:ext cx="4506528" cy="2958900"/>
          </a:xfrm>
          <a:prstGeom prst="rect">
            <a:avLst/>
          </a:prstGeom>
          <a:noFill/>
          <a:ln>
            <a:noFill/>
          </a:ln>
        </p:spPr>
      </p:pic>
      <p:sp>
        <p:nvSpPr>
          <p:cNvPr id="2" name="TextBox 1">
            <a:extLst>
              <a:ext uri="{FF2B5EF4-FFF2-40B4-BE49-F238E27FC236}">
                <a16:creationId xmlns:a16="http://schemas.microsoft.com/office/drawing/2014/main" id="{48D2BD3A-2401-43A1-8DE9-C5C439AEC28D}"/>
              </a:ext>
            </a:extLst>
          </p:cNvPr>
          <p:cNvSpPr txBox="1"/>
          <p:nvPr/>
        </p:nvSpPr>
        <p:spPr>
          <a:xfrm>
            <a:off x="2318737" y="5645644"/>
            <a:ext cx="4506528" cy="369332"/>
          </a:xfrm>
          <a:prstGeom prst="rect">
            <a:avLst/>
          </a:prstGeom>
          <a:noFill/>
        </p:spPr>
        <p:txBody>
          <a:bodyPr wrap="square" rtlCol="0">
            <a:spAutoFit/>
          </a:bodyPr>
          <a:lstStyle/>
          <a:p>
            <a:r>
              <a:rPr lang="en-US" sz="900" dirty="0"/>
              <a:t>image from: </a:t>
            </a:r>
            <a:r>
              <a:rPr lang="en-US" sz="900" dirty="0">
                <a:hlinkClick r:id="rId5"/>
              </a:rPr>
              <a:t>http://elitebusinessmagazine.co.uk/sales-marketing/item/what-should-startups-do-when-they-encounter-a-crisis</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7" name="Title 6">
            <a:extLst>
              <a:ext uri="{FF2B5EF4-FFF2-40B4-BE49-F238E27FC236}">
                <a16:creationId xmlns:a16="http://schemas.microsoft.com/office/drawing/2014/main" id="{35695959-A2DC-4EFA-8FEB-29E776ABCC57}"/>
              </a:ext>
            </a:extLst>
          </p:cNvPr>
          <p:cNvSpPr>
            <a:spLocks noGrp="1"/>
          </p:cNvSpPr>
          <p:nvPr>
            <p:ph type="title"/>
          </p:nvPr>
        </p:nvSpPr>
        <p:spPr>
          <a:xfrm>
            <a:off x="248575" y="324047"/>
            <a:ext cx="9144000" cy="940424"/>
          </a:xfrm>
        </p:spPr>
        <p:txBody>
          <a:bodyPr>
            <a:normAutofit/>
          </a:bodyPr>
          <a:lstStyle/>
          <a:p>
            <a:r>
              <a:rPr lang="en-US" sz="3600" dirty="0"/>
              <a:t>What do you think?</a:t>
            </a:r>
          </a:p>
        </p:txBody>
      </p:sp>
      <p:sp>
        <p:nvSpPr>
          <p:cNvPr id="8" name="Text Placeholder 7">
            <a:extLst>
              <a:ext uri="{FF2B5EF4-FFF2-40B4-BE49-F238E27FC236}">
                <a16:creationId xmlns:a16="http://schemas.microsoft.com/office/drawing/2014/main" id="{A7628C4F-94A7-4D98-98D3-BB604FEAB165}"/>
              </a:ext>
            </a:extLst>
          </p:cNvPr>
          <p:cNvSpPr>
            <a:spLocks noGrp="1"/>
          </p:cNvSpPr>
          <p:nvPr>
            <p:ph type="body" idx="1"/>
          </p:nvPr>
        </p:nvSpPr>
        <p:spPr>
          <a:xfrm>
            <a:off x="628650" y="1083233"/>
            <a:ext cx="7886700" cy="3948668"/>
          </a:xfrm>
        </p:spPr>
        <p:txBody>
          <a:bodyPr/>
          <a:lstStyle/>
          <a:p>
            <a:r>
              <a:rPr lang="en-US" sz="3000" dirty="0">
                <a:latin typeface="Calibri" panose="020F0502020204030204" pitchFamily="34" charset="0"/>
                <a:cs typeface="Calibri" panose="020F0502020204030204" pitchFamily="34" charset="0"/>
              </a:rPr>
              <a:t>What happened? </a:t>
            </a:r>
          </a:p>
          <a:p>
            <a:r>
              <a:rPr lang="en-US" sz="3000" dirty="0">
                <a:latin typeface="Calibri" panose="020F0502020204030204" pitchFamily="34" charset="0"/>
                <a:cs typeface="Calibri" panose="020F0502020204030204" pitchFamily="34" charset="0"/>
              </a:rPr>
              <a:t>Why did it happen? </a:t>
            </a:r>
          </a:p>
          <a:p>
            <a:r>
              <a:rPr lang="en-US" sz="3000" dirty="0">
                <a:latin typeface="Calibri" panose="020F0502020204030204" pitchFamily="34" charset="0"/>
                <a:cs typeface="Calibri" panose="020F0502020204030204" pitchFamily="34" charset="0"/>
              </a:rPr>
              <a:t>What could be done to prevent it from happening?</a:t>
            </a:r>
          </a:p>
          <a:p>
            <a:endParaRPr lang="en-US" dirty="0"/>
          </a:p>
        </p:txBody>
      </p:sp>
      <p:pic>
        <p:nvPicPr>
          <p:cNvPr id="11" name="Picture Placeholder 10">
            <a:extLst>
              <a:ext uri="{FF2B5EF4-FFF2-40B4-BE49-F238E27FC236}">
                <a16:creationId xmlns:a16="http://schemas.microsoft.com/office/drawing/2014/main" id="{DB858238-955C-4C81-8B8E-A9C5F418F7CF}"/>
              </a:ext>
              <a:ext uri="{C183D7F6-B498-43B3-948B-1728B52AA6E4}">
                <adec:decorative xmlns:adec="http://schemas.microsoft.com/office/drawing/2017/decorative" val="1"/>
              </a:ext>
            </a:extLst>
          </p:cNvPr>
          <p:cNvPicPr>
            <a:picLocks noGrp="1" noChangeAspect="1"/>
          </p:cNvPicPr>
          <p:nvPr>
            <p:ph type="pic" idx="2"/>
          </p:nvPr>
        </p:nvPicPr>
        <p:blipFill>
          <a:blip r:embed="rId3"/>
          <a:stretch>
            <a:fillRect/>
          </a:stretch>
        </p:blipFill>
        <p:spPr>
          <a:xfrm>
            <a:off x="3500646" y="3118758"/>
            <a:ext cx="5324067" cy="3026141"/>
          </a:xfrm>
          <a:prstGeom prst="rect">
            <a:avLst/>
          </a:prstGeom>
        </p:spPr>
      </p:pic>
      <p:sp>
        <p:nvSpPr>
          <p:cNvPr id="2" name="TextBox 1">
            <a:extLst>
              <a:ext uri="{FF2B5EF4-FFF2-40B4-BE49-F238E27FC236}">
                <a16:creationId xmlns:a16="http://schemas.microsoft.com/office/drawing/2014/main" id="{FA4C7E6B-E388-41B6-9D4E-926D33C92592}"/>
              </a:ext>
            </a:extLst>
          </p:cNvPr>
          <p:cNvSpPr txBox="1"/>
          <p:nvPr/>
        </p:nvSpPr>
        <p:spPr>
          <a:xfrm>
            <a:off x="3428868" y="6144899"/>
            <a:ext cx="5448928" cy="230832"/>
          </a:xfrm>
          <a:prstGeom prst="rect">
            <a:avLst/>
          </a:prstGeom>
          <a:noFill/>
        </p:spPr>
        <p:txBody>
          <a:bodyPr wrap="none" rtlCol="0">
            <a:spAutoFit/>
          </a:bodyPr>
          <a:lstStyle/>
          <a:p>
            <a:r>
              <a:rPr lang="en-US" sz="900" dirty="0"/>
              <a:t>image from: </a:t>
            </a:r>
            <a:r>
              <a:rPr lang="en-US" sz="900" dirty="0">
                <a:hlinkClick r:id="rId4"/>
              </a:rPr>
              <a:t>https://boardmember.com/the-first-30-days-the-new-rules-of-corporate-crisis-management/</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6db65c3688_0_9"/>
          <p:cNvSpPr txBox="1">
            <a:spLocks noGrp="1"/>
          </p:cNvSpPr>
          <p:nvPr>
            <p:ph type="title"/>
          </p:nvPr>
        </p:nvSpPr>
        <p:spPr>
          <a:xfrm>
            <a:off x="629850" y="365125"/>
            <a:ext cx="7886700" cy="1071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Crisis Intervention</a:t>
            </a:r>
            <a:endParaRPr sz="3600" dirty="0"/>
          </a:p>
        </p:txBody>
      </p:sp>
      <p:sp>
        <p:nvSpPr>
          <p:cNvPr id="180" name="Google Shape;180;g6db65c3688_0_9"/>
          <p:cNvSpPr txBox="1">
            <a:spLocks noGrp="1"/>
          </p:cNvSpPr>
          <p:nvPr>
            <p:ph type="body" idx="1"/>
          </p:nvPr>
        </p:nvSpPr>
        <p:spPr>
          <a:xfrm>
            <a:off x="629842" y="1242938"/>
            <a:ext cx="3868200" cy="8238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dirty="0">
                <a:latin typeface="Arial Black" panose="020B0A04020102020204" pitchFamily="34" charset="0"/>
              </a:rPr>
              <a:t>To Do:</a:t>
            </a:r>
            <a:endParaRPr dirty="0">
              <a:latin typeface="Arial Black" panose="020B0A04020102020204" pitchFamily="34" charset="0"/>
            </a:endParaRPr>
          </a:p>
        </p:txBody>
      </p:sp>
      <p:sp>
        <p:nvSpPr>
          <p:cNvPr id="181" name="Google Shape;181;g6db65c3688_0_9"/>
          <p:cNvSpPr txBox="1">
            <a:spLocks noGrp="1"/>
          </p:cNvSpPr>
          <p:nvPr>
            <p:ph type="body" idx="2"/>
          </p:nvPr>
        </p:nvSpPr>
        <p:spPr>
          <a:xfrm>
            <a:off x="728171" y="2056101"/>
            <a:ext cx="3868200" cy="41229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1000"/>
              </a:spcBef>
              <a:spcAft>
                <a:spcPts val="0"/>
              </a:spcAft>
              <a:buSzPts val="2000"/>
              <a:buFont typeface="Calibri"/>
              <a:buChar char="•"/>
            </a:pPr>
            <a:r>
              <a:rPr lang="en-US" sz="2000" dirty="0">
                <a:latin typeface="Calibri"/>
                <a:ea typeface="Calibri"/>
                <a:cs typeface="Calibri"/>
                <a:sym typeface="Calibri"/>
              </a:rPr>
              <a:t>Here and now orientation</a:t>
            </a:r>
            <a:endParaRPr sz="20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en-US" sz="2000" dirty="0">
                <a:latin typeface="Calibri"/>
                <a:ea typeface="Calibri"/>
                <a:cs typeface="Calibri"/>
                <a:sym typeface="Calibri"/>
              </a:rPr>
              <a:t>Build rapport</a:t>
            </a:r>
            <a:endParaRPr sz="20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en-US" sz="2000" dirty="0">
                <a:latin typeface="Calibri"/>
                <a:ea typeface="Calibri"/>
                <a:cs typeface="Calibri"/>
                <a:sym typeface="Calibri"/>
              </a:rPr>
              <a:t>Empathy – a view of the behavior as understandable reaction to stress</a:t>
            </a:r>
            <a:endParaRPr sz="20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en-US" sz="2000" dirty="0">
                <a:latin typeface="Calibri"/>
                <a:ea typeface="Calibri"/>
                <a:cs typeface="Calibri"/>
                <a:sym typeface="Calibri"/>
              </a:rPr>
              <a:t>Reflective listening – communicate that you understand the client’s point of view, even if you don’t agree</a:t>
            </a:r>
            <a:endParaRPr sz="2000" dirty="0">
              <a:latin typeface="Calibri"/>
              <a:ea typeface="Calibri"/>
              <a:cs typeface="Calibri"/>
              <a:sym typeface="Calibri"/>
            </a:endParaRPr>
          </a:p>
          <a:p>
            <a:pPr marL="457200" lvl="0" indent="-355600" algn="l" rtl="0">
              <a:lnSpc>
                <a:spcPct val="100000"/>
              </a:lnSpc>
              <a:spcBef>
                <a:spcPts val="0"/>
              </a:spcBef>
              <a:spcAft>
                <a:spcPts val="0"/>
              </a:spcAft>
              <a:buClr>
                <a:srgbClr val="000000"/>
              </a:buClr>
              <a:buSzPts val="2000"/>
              <a:buFont typeface="Calibri"/>
              <a:buChar char="•"/>
            </a:pPr>
            <a:r>
              <a:rPr lang="en-US" sz="2000" dirty="0">
                <a:solidFill>
                  <a:srgbClr val="000000"/>
                </a:solidFill>
                <a:latin typeface="Calibri"/>
                <a:ea typeface="Calibri"/>
                <a:cs typeface="Calibri"/>
                <a:sym typeface="Calibri"/>
              </a:rPr>
              <a:t>Whenever possible, use client’s own words and statements </a:t>
            </a:r>
            <a:endParaRPr sz="2000" dirty="0">
              <a:solidFill>
                <a:srgbClr val="000000"/>
              </a:solidFill>
              <a:latin typeface="Calibri"/>
              <a:ea typeface="Calibri"/>
              <a:cs typeface="Calibri"/>
              <a:sym typeface="Calibri"/>
            </a:endParaRPr>
          </a:p>
        </p:txBody>
      </p:sp>
      <p:sp>
        <p:nvSpPr>
          <p:cNvPr id="182" name="Google Shape;182;g6db65c3688_0_9"/>
          <p:cNvSpPr txBox="1">
            <a:spLocks noGrp="1"/>
          </p:cNvSpPr>
          <p:nvPr>
            <p:ph type="body" idx="3"/>
          </p:nvPr>
        </p:nvSpPr>
        <p:spPr>
          <a:xfrm>
            <a:off x="4694700" y="1242938"/>
            <a:ext cx="3887400" cy="8238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dirty="0">
                <a:latin typeface="Arial Black" panose="020B0A04020102020204" pitchFamily="34" charset="0"/>
              </a:rPr>
              <a:t>Not To Do:</a:t>
            </a:r>
            <a:endParaRPr dirty="0">
              <a:latin typeface="Arial Black" panose="020B0A04020102020204" pitchFamily="34" charset="0"/>
            </a:endParaRPr>
          </a:p>
        </p:txBody>
      </p:sp>
      <p:sp>
        <p:nvSpPr>
          <p:cNvPr id="183" name="Google Shape;183;g6db65c3688_0_9"/>
          <p:cNvSpPr txBox="1">
            <a:spLocks noGrp="1"/>
          </p:cNvSpPr>
          <p:nvPr>
            <p:ph type="body" idx="4"/>
          </p:nvPr>
        </p:nvSpPr>
        <p:spPr>
          <a:xfrm>
            <a:off x="4966501" y="2045464"/>
            <a:ext cx="3887400" cy="41229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Font typeface="Calibri"/>
              <a:buChar char="•"/>
            </a:pPr>
            <a:r>
              <a:rPr lang="en-US" sz="2000" dirty="0">
                <a:latin typeface="Calibri"/>
                <a:ea typeface="Calibri"/>
                <a:cs typeface="Calibri"/>
                <a:sym typeface="Calibri"/>
              </a:rPr>
              <a:t>Try to reduce focus off frequency of the behavior </a:t>
            </a:r>
          </a:p>
          <a:p>
            <a:pPr marL="558800" lvl="1" indent="0">
              <a:spcBef>
                <a:spcPts val="1000"/>
              </a:spcBef>
              <a:buSzPts val="2000"/>
              <a:buNone/>
            </a:pPr>
            <a:r>
              <a:rPr lang="en-US" sz="1600" dirty="0">
                <a:latin typeface="Calibri"/>
                <a:ea typeface="Calibri"/>
                <a:cs typeface="Calibri"/>
                <a:sym typeface="Calibri"/>
              </a:rPr>
              <a:t>e.g., “This is the fourth time this month you insulted a staff member”</a:t>
            </a:r>
          </a:p>
          <a:p>
            <a:pPr marL="558800" lvl="1" indent="0">
              <a:spcBef>
                <a:spcPts val="1000"/>
              </a:spcBef>
              <a:buSzPts val="2000"/>
              <a:buNone/>
            </a:pPr>
            <a:endParaRPr sz="16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Avoid power play </a:t>
            </a:r>
          </a:p>
          <a:p>
            <a:pPr marL="558800" lvl="1" indent="0">
              <a:spcBef>
                <a:spcPts val="0"/>
              </a:spcBef>
              <a:buSzPts val="2000"/>
              <a:buNone/>
            </a:pPr>
            <a:r>
              <a:rPr lang="en-US" sz="1600" dirty="0">
                <a:latin typeface="Calibri"/>
                <a:ea typeface="Calibri"/>
                <a:cs typeface="Calibri"/>
                <a:sym typeface="Calibri"/>
              </a:rPr>
              <a:t>e.g., “You will do as I say”</a:t>
            </a:r>
          </a:p>
          <a:p>
            <a:pPr marL="558800" lvl="1" indent="0">
              <a:spcBef>
                <a:spcPts val="0"/>
              </a:spcBef>
              <a:buSzPts val="2000"/>
              <a:buNone/>
            </a:pPr>
            <a:endParaRPr sz="16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Don’t ignore client’s perspective on the situation even if you see it differently</a:t>
            </a:r>
          </a:p>
          <a:p>
            <a:pPr marL="558800" lvl="1" indent="0">
              <a:spcBef>
                <a:spcPts val="0"/>
              </a:spcBef>
              <a:buSzPts val="2000"/>
              <a:buNone/>
            </a:pPr>
            <a:r>
              <a:rPr lang="en-US" sz="1600" dirty="0">
                <a:latin typeface="Calibri"/>
                <a:ea typeface="Calibri"/>
                <a:cs typeface="Calibri"/>
                <a:sym typeface="Calibri"/>
              </a:rPr>
              <a:t>e.g., “Your facility is not providing me with the exact food I want and therefore you want to hurt me”</a:t>
            </a:r>
            <a:endParaRPr sz="1600"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6db65c3688_0_26"/>
          <p:cNvSpPr txBox="1">
            <a:spLocks noGrp="1"/>
          </p:cNvSpPr>
          <p:nvPr>
            <p:ph type="title"/>
          </p:nvPr>
        </p:nvSpPr>
        <p:spPr>
          <a:xfrm>
            <a:off x="629850" y="365125"/>
            <a:ext cx="7886700" cy="1071300"/>
          </a:xfrm>
          <a:prstGeom prst="rect">
            <a:avLst/>
          </a:prstGeom>
        </p:spPr>
        <p:txBody>
          <a:bodyPr spcFirstLastPara="1" wrap="square" lIns="91425" tIns="45700" rIns="91425" bIns="45700" anchor="ctr" anchorCtr="0">
            <a:noAutofit/>
          </a:bodyPr>
          <a:lstStyle/>
          <a:p>
            <a:pPr lvl="0"/>
            <a:r>
              <a:rPr lang="en-US" sz="3600" dirty="0"/>
              <a:t>Crisis Intervention</a:t>
            </a:r>
            <a:endParaRPr sz="3600" dirty="0"/>
          </a:p>
        </p:txBody>
      </p:sp>
      <p:sp>
        <p:nvSpPr>
          <p:cNvPr id="190" name="Google Shape;190;g6db65c3688_0_26"/>
          <p:cNvSpPr txBox="1">
            <a:spLocks noGrp="1"/>
          </p:cNvSpPr>
          <p:nvPr>
            <p:ph type="body" idx="1"/>
          </p:nvPr>
        </p:nvSpPr>
        <p:spPr>
          <a:xfrm>
            <a:off x="416778" y="1225247"/>
            <a:ext cx="3868200" cy="8238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dirty="0">
                <a:latin typeface="Arial Black" panose="020B0A04020102020204" pitchFamily="34" charset="0"/>
              </a:rPr>
              <a:t>To Do:</a:t>
            </a:r>
            <a:endParaRPr dirty="0">
              <a:latin typeface="Arial Black" panose="020B0A04020102020204" pitchFamily="34" charset="0"/>
            </a:endParaRPr>
          </a:p>
        </p:txBody>
      </p:sp>
      <p:sp>
        <p:nvSpPr>
          <p:cNvPr id="191" name="Google Shape;191;g6db65c3688_0_26"/>
          <p:cNvSpPr txBox="1">
            <a:spLocks noGrp="1"/>
          </p:cNvSpPr>
          <p:nvPr>
            <p:ph type="body" idx="2"/>
          </p:nvPr>
        </p:nvSpPr>
        <p:spPr>
          <a:xfrm>
            <a:off x="416778" y="2066738"/>
            <a:ext cx="3868200" cy="41229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SzPts val="2000"/>
              <a:buFont typeface="Calibri"/>
              <a:buChar char="•"/>
            </a:pPr>
            <a:r>
              <a:rPr lang="en-US" sz="2000" dirty="0">
                <a:latin typeface="Calibri"/>
                <a:ea typeface="Calibri"/>
                <a:cs typeface="Calibri"/>
                <a:sym typeface="Calibri"/>
              </a:rPr>
              <a:t>Be active in helping, exploring, and resolving</a:t>
            </a:r>
            <a:endParaRPr sz="20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en-US" sz="2000" dirty="0">
                <a:latin typeface="Calibri"/>
                <a:ea typeface="Calibri"/>
                <a:cs typeface="Calibri"/>
                <a:sym typeface="Calibri"/>
              </a:rPr>
              <a:t>Focus only on goals related to addressing the crises</a:t>
            </a:r>
            <a:endParaRPr sz="20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en-US" sz="2000" dirty="0">
                <a:latin typeface="Calibri"/>
                <a:ea typeface="Calibri"/>
                <a:cs typeface="Calibri"/>
                <a:sym typeface="Calibri"/>
              </a:rPr>
              <a:t>Resolution of solving the problem or underlying the crisis</a:t>
            </a:r>
            <a:endParaRPr sz="20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en-US" sz="2000" dirty="0">
                <a:latin typeface="Calibri"/>
                <a:ea typeface="Calibri"/>
                <a:cs typeface="Calibri"/>
                <a:sym typeface="Calibri"/>
              </a:rPr>
              <a:t>Building self-image and self confidence</a:t>
            </a:r>
          </a:p>
          <a:p>
            <a:pPr marL="457200" lvl="0" indent="-355600" algn="l" rtl="0">
              <a:lnSpc>
                <a:spcPct val="100000"/>
              </a:lnSpc>
              <a:spcBef>
                <a:spcPts val="0"/>
              </a:spcBef>
              <a:spcAft>
                <a:spcPts val="0"/>
              </a:spcAft>
              <a:buSzPts val="2000"/>
              <a:buFont typeface="Calibri"/>
              <a:buChar char="•"/>
            </a:pPr>
            <a:r>
              <a:rPr lang="en-US" sz="2000" dirty="0">
                <a:latin typeface="Calibri"/>
                <a:ea typeface="Calibri"/>
                <a:cs typeface="Calibri"/>
                <a:sym typeface="Calibri"/>
              </a:rPr>
              <a:t>Always provide easy egress for yourself and the subject</a:t>
            </a:r>
            <a:endParaRPr sz="20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en-US" sz="2000" dirty="0">
                <a:latin typeface="Calibri"/>
                <a:ea typeface="Calibri"/>
                <a:cs typeface="Calibri"/>
                <a:sym typeface="Calibri"/>
              </a:rPr>
              <a:t>Physical space and distance</a:t>
            </a:r>
            <a:endParaRPr sz="2000" dirty="0">
              <a:latin typeface="Calibri"/>
              <a:ea typeface="Calibri"/>
              <a:cs typeface="Calibri"/>
              <a:sym typeface="Calibri"/>
            </a:endParaRPr>
          </a:p>
        </p:txBody>
      </p:sp>
      <p:sp>
        <p:nvSpPr>
          <p:cNvPr id="192" name="Google Shape;192;g6db65c3688_0_26"/>
          <p:cNvSpPr txBox="1">
            <a:spLocks noGrp="1"/>
          </p:cNvSpPr>
          <p:nvPr>
            <p:ph type="body" idx="3"/>
          </p:nvPr>
        </p:nvSpPr>
        <p:spPr>
          <a:xfrm>
            <a:off x="4629150" y="1242938"/>
            <a:ext cx="3887400" cy="8238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dirty="0">
                <a:latin typeface="Arial Black" panose="020B0A04020102020204" pitchFamily="34" charset="0"/>
              </a:rPr>
              <a:t>Not To Do:</a:t>
            </a:r>
            <a:endParaRPr dirty="0">
              <a:latin typeface="Arial Black" panose="020B0A04020102020204" pitchFamily="34" charset="0"/>
            </a:endParaRPr>
          </a:p>
        </p:txBody>
      </p:sp>
      <p:sp>
        <p:nvSpPr>
          <p:cNvPr id="193" name="Google Shape;193;g6db65c3688_0_26"/>
          <p:cNvSpPr txBox="1">
            <a:spLocks noGrp="1"/>
          </p:cNvSpPr>
          <p:nvPr>
            <p:ph type="body" idx="4"/>
          </p:nvPr>
        </p:nvSpPr>
        <p:spPr>
          <a:xfrm>
            <a:off x="4629150" y="1958512"/>
            <a:ext cx="3887400" cy="41229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Font typeface="Calibri"/>
              <a:buChar char="•"/>
            </a:pPr>
            <a:r>
              <a:rPr lang="en-US" sz="2000" dirty="0">
                <a:latin typeface="Calibri"/>
                <a:ea typeface="Calibri"/>
                <a:cs typeface="Calibri"/>
                <a:sym typeface="Calibri"/>
              </a:rPr>
              <a:t>Avoid shame and blame</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Avoid comparisons with other clients</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Avoid confirmation bias and your pre-existing stereotypes about a specific client or a group of people</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Be aware of your surroundings and avoid small isolated spaces (e.g., closets). Do not stay one-on-one with a client who has had recent aggressive episodes.</a:t>
            </a:r>
            <a:endParaRPr sz="2000"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758c43da4c_0_22"/>
          <p:cNvSpPr txBox="1">
            <a:spLocks noGrp="1"/>
          </p:cNvSpPr>
          <p:nvPr>
            <p:ph type="title"/>
          </p:nvPr>
        </p:nvSpPr>
        <p:spPr>
          <a:xfrm>
            <a:off x="442219" y="657357"/>
            <a:ext cx="8259562" cy="1325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1200"/>
              </a:spcAft>
              <a:buClr>
                <a:schemeClr val="dk1"/>
              </a:buClr>
              <a:buSzPts val="1100"/>
              <a:buFont typeface="Arial"/>
              <a:buNone/>
            </a:pPr>
            <a:r>
              <a:rPr lang="en-US" sz="3600" dirty="0"/>
              <a:t>Be aware of your own presentation</a:t>
            </a:r>
            <a:endParaRPr sz="3600" dirty="0"/>
          </a:p>
        </p:txBody>
      </p:sp>
      <p:sp>
        <p:nvSpPr>
          <p:cNvPr id="200" name="Google Shape;200;g758c43da4c_0_22"/>
          <p:cNvSpPr txBox="1">
            <a:spLocks noGrp="1"/>
          </p:cNvSpPr>
          <p:nvPr>
            <p:ph type="body" idx="1"/>
          </p:nvPr>
        </p:nvSpPr>
        <p:spPr>
          <a:xfrm>
            <a:off x="992085" y="1845224"/>
            <a:ext cx="7886700" cy="46305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1200"/>
              </a:spcBef>
              <a:spcAft>
                <a:spcPts val="0"/>
              </a:spcAft>
              <a:buSzPts val="3000"/>
              <a:buFont typeface="Calibri"/>
              <a:buChar char="•"/>
            </a:pPr>
            <a:r>
              <a:rPr lang="en-US" sz="3000" dirty="0">
                <a:latin typeface="Calibri"/>
                <a:ea typeface="Calibri"/>
                <a:cs typeface="Calibri"/>
                <a:sym typeface="Calibri"/>
              </a:rPr>
              <a:t>Posture</a:t>
            </a:r>
            <a:endParaRPr sz="3000" dirty="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US" sz="3000" dirty="0">
                <a:latin typeface="Calibri"/>
                <a:ea typeface="Calibri"/>
                <a:cs typeface="Calibri"/>
                <a:sym typeface="Calibri"/>
              </a:rPr>
              <a:t>Nonverbals</a:t>
            </a:r>
            <a:endParaRPr sz="3000" dirty="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US" sz="3000" dirty="0">
                <a:latin typeface="Calibri"/>
                <a:ea typeface="Calibri"/>
                <a:cs typeface="Calibri"/>
                <a:sym typeface="Calibri"/>
              </a:rPr>
              <a:t>Voice – calm, not too loud</a:t>
            </a:r>
            <a:endParaRPr lang="en-US" sz="3000" b="1" dirty="0">
              <a:latin typeface="Calibri"/>
              <a:ea typeface="Calibri"/>
              <a:cs typeface="Calibri"/>
              <a:sym typeface="Calibri"/>
            </a:endParaRPr>
          </a:p>
          <a:p>
            <a:pPr marL="0" lvl="0" indent="0" algn="l" rtl="0">
              <a:lnSpc>
                <a:spcPct val="115000"/>
              </a:lnSpc>
              <a:spcBef>
                <a:spcPts val="1200"/>
              </a:spcBef>
              <a:spcAft>
                <a:spcPts val="0"/>
              </a:spcAft>
              <a:buSzPts val="1800"/>
              <a:buNone/>
            </a:pPr>
            <a:endParaRPr lang="en-US" sz="3000" b="1" dirty="0">
              <a:latin typeface="Calibri"/>
              <a:ea typeface="Calibri"/>
              <a:cs typeface="Calibri"/>
              <a:sym typeface="Calibri"/>
            </a:endParaRPr>
          </a:p>
          <a:p>
            <a:pPr marL="0" lvl="0" indent="0" algn="l" rtl="0">
              <a:lnSpc>
                <a:spcPct val="115000"/>
              </a:lnSpc>
              <a:spcBef>
                <a:spcPts val="1200"/>
              </a:spcBef>
              <a:spcAft>
                <a:spcPts val="0"/>
              </a:spcAft>
              <a:buSzPts val="1800"/>
              <a:buNone/>
            </a:pPr>
            <a:r>
              <a:rPr lang="en-US" sz="3000" b="1" dirty="0">
                <a:latin typeface="Calibri"/>
                <a:ea typeface="Calibri"/>
                <a:cs typeface="Calibri"/>
                <a:sym typeface="Calibri"/>
              </a:rPr>
              <a:t>Project the mindset, mood and level of control that you want to see in the subject</a:t>
            </a:r>
            <a:r>
              <a:rPr lang="en-US" b="1" dirty="0">
                <a:latin typeface="Calibri"/>
                <a:ea typeface="Calibri"/>
                <a:cs typeface="Calibri"/>
                <a:sym typeface="Calibri"/>
              </a:rPr>
              <a:t> </a:t>
            </a:r>
            <a:endParaRPr b="1" dirty="0">
              <a:latin typeface="Calibri"/>
              <a:ea typeface="Calibri"/>
              <a:cs typeface="Calibri"/>
              <a:sym typeface="Calibri"/>
            </a:endParaRPr>
          </a:p>
          <a:p>
            <a:pPr marL="0" lvl="0" indent="0" algn="l" rtl="0">
              <a:lnSpc>
                <a:spcPct val="90000"/>
              </a:lnSpc>
              <a:spcBef>
                <a:spcPts val="1200"/>
              </a:spcBef>
              <a:spcAft>
                <a:spcPts val="0"/>
              </a:spcAft>
              <a:buSzPts val="1800"/>
              <a:buNone/>
            </a:pPr>
            <a:endParaRP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1232</Words>
  <Application>Microsoft Macintosh PowerPoint</Application>
  <PresentationFormat>On-screen Show (4:3)</PresentationFormat>
  <Paragraphs>163</Paragraphs>
  <Slides>18</Slides>
  <Notes>17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 Black</vt:lpstr>
      <vt:lpstr>Calibri</vt:lpstr>
      <vt:lpstr>Arial</vt:lpstr>
      <vt:lpstr>Office Theme</vt:lpstr>
      <vt:lpstr>1_Office Theme</vt:lpstr>
      <vt:lpstr>2_Office Theme</vt:lpstr>
      <vt:lpstr>Crisis Care: Assessment, De-escalation, and Prevention Part 2 – Practicing Interventions</vt:lpstr>
      <vt:lpstr>Disclaimer</vt:lpstr>
      <vt:lpstr>Crisis</vt:lpstr>
      <vt:lpstr>Crisis Management</vt:lpstr>
      <vt:lpstr>How things get out of control</vt:lpstr>
      <vt:lpstr>What do you think?</vt:lpstr>
      <vt:lpstr>Crisis Intervention</vt:lpstr>
      <vt:lpstr>Crisis Intervention</vt:lpstr>
      <vt:lpstr>Be aware of your own presentation</vt:lpstr>
      <vt:lpstr>Universal Truths</vt:lpstr>
      <vt:lpstr>Communication</vt:lpstr>
      <vt:lpstr>Non-Verbal Communication</vt:lpstr>
      <vt:lpstr>Develop a Toolkit of Interventions for your Clients</vt:lpstr>
      <vt:lpstr>Conclusions</vt:lpstr>
      <vt:lpstr>Conclusions</vt:lpstr>
      <vt:lpstr>Conclusions</vt:lpstr>
      <vt:lpstr>Questions?</vt:lpstr>
      <vt:lpstr>Thank you for attending!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Care: Assessment, De-escalation, and Prevention Part 2 – Practicing Interventions</dc:title>
  <dc:creator>Barker, Kendra L</dc:creator>
  <cp:lastModifiedBy>Julie Arnold</cp:lastModifiedBy>
  <cp:revision>15</cp:revision>
  <dcterms:created xsi:type="dcterms:W3CDTF">2017-10-19T14:29:41Z</dcterms:created>
  <dcterms:modified xsi:type="dcterms:W3CDTF">2020-03-06T18:26:56Z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