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Lst>
  <p:notesMasterIdLst>
    <p:notesMasterId r:id="rId39"/>
  </p:notesMasterIdLst>
  <p:handoutMasterIdLst>
    <p:handoutMasterId r:id="rId40"/>
  </p:handoutMasterIdLst>
  <p:sldIdLst>
    <p:sldId id="263" r:id="rId2"/>
    <p:sldId id="394" r:id="rId3"/>
    <p:sldId id="403" r:id="rId4"/>
    <p:sldId id="451" r:id="rId5"/>
    <p:sldId id="452" r:id="rId6"/>
    <p:sldId id="453" r:id="rId7"/>
    <p:sldId id="362" r:id="rId8"/>
    <p:sldId id="363" r:id="rId9"/>
    <p:sldId id="364" r:id="rId10"/>
    <p:sldId id="365" r:id="rId11"/>
    <p:sldId id="367" r:id="rId12"/>
    <p:sldId id="366" r:id="rId13"/>
    <p:sldId id="368" r:id="rId14"/>
    <p:sldId id="369" r:id="rId15"/>
    <p:sldId id="370" r:id="rId16"/>
    <p:sldId id="371" r:id="rId17"/>
    <p:sldId id="372" r:id="rId18"/>
    <p:sldId id="373" r:id="rId19"/>
    <p:sldId id="374" r:id="rId20"/>
    <p:sldId id="375" r:id="rId21"/>
    <p:sldId id="376" r:id="rId22"/>
    <p:sldId id="377" r:id="rId23"/>
    <p:sldId id="378" r:id="rId24"/>
    <p:sldId id="379" r:id="rId25"/>
    <p:sldId id="380" r:id="rId26"/>
    <p:sldId id="381" r:id="rId27"/>
    <p:sldId id="382" r:id="rId28"/>
    <p:sldId id="383" r:id="rId29"/>
    <p:sldId id="384" r:id="rId30"/>
    <p:sldId id="385" r:id="rId31"/>
    <p:sldId id="386" r:id="rId32"/>
    <p:sldId id="387" r:id="rId33"/>
    <p:sldId id="388" r:id="rId34"/>
    <p:sldId id="389" r:id="rId35"/>
    <p:sldId id="390" r:id="rId36"/>
    <p:sldId id="391" r:id="rId37"/>
    <p:sldId id="361" r:id="rId38"/>
  </p:sldIdLst>
  <p:sldSz cx="9144000" cy="6858000" type="screen4x3"/>
  <p:notesSz cx="6858000" cy="9144000"/>
  <p:custDataLst>
    <p:tags r:id="rId4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ker, Kendra L" initials="BK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4927"/>
    <a:srgbClr val="00467F"/>
    <a:srgbClr val="3D7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00" autoAdjust="0"/>
    <p:restoredTop sz="81737" autoAdjust="0"/>
  </p:normalViewPr>
  <p:slideViewPr>
    <p:cSldViewPr snapToGrid="0">
      <p:cViewPr varScale="1">
        <p:scale>
          <a:sx n="57" d="100"/>
          <a:sy n="57" d="100"/>
        </p:scale>
        <p:origin x="1180" y="28"/>
      </p:cViewPr>
      <p:guideLst>
        <p:guide orient="horz" pos="2160"/>
        <p:guide pos="2880"/>
      </p:guideLst>
    </p:cSldViewPr>
  </p:slideViewPr>
  <p:notesTextViewPr>
    <p:cViewPr>
      <p:scale>
        <a:sx n="1" d="1"/>
        <a:sy n="1" d="1"/>
      </p:scale>
      <p:origin x="0" y="-1408"/>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tags" Target="tags/tag1.xml"/></Relationships>
</file>

<file path=ppt/diagrams/_rels/data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18.png"/><Relationship Id="rId4" Type="http://schemas.openxmlformats.org/officeDocument/2006/relationships/image" Target="../media/image1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18.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D9FD9A-53FB-E54B-AEE7-B9B33EB780EF}" type="doc">
      <dgm:prSet loTypeId="urn:microsoft.com/office/officeart/2005/8/layout/default" loCatId="" qsTypeId="urn:microsoft.com/office/officeart/2005/8/quickstyle/simple1" qsCatId="simple" csTypeId="urn:microsoft.com/office/officeart/2005/8/colors/accent6_2" csCatId="accent6" phldr="1"/>
      <dgm:spPr/>
      <dgm:t>
        <a:bodyPr/>
        <a:lstStyle/>
        <a:p>
          <a:endParaRPr lang="en-US"/>
        </a:p>
      </dgm:t>
    </dgm:pt>
    <dgm:pt modelId="{649DE498-8673-FB44-9F15-2241BDB4A554}">
      <dgm:prSet phldrT="[Text]"/>
      <dgm:spPr/>
      <dgm:t>
        <a:bodyPr/>
        <a:lstStyle/>
        <a:p>
          <a:r>
            <a:rPr lang="en-US" dirty="0"/>
            <a:t>Shock</a:t>
          </a:r>
        </a:p>
      </dgm:t>
      <dgm:extLst>
        <a:ext uri="{E40237B7-FDA0-4F09-8148-C483321AD2D9}">
          <dgm14:cNvPr xmlns:dgm14="http://schemas.microsoft.com/office/drawing/2010/diagram" id="0" name="" descr="Image of smart art:&#10;Shock&#10;Fear&#10;Grief &#10;Guilt &#10;Shame&#10;Feeling Helpless&#10;Sadness&#10;"/>
        </a:ext>
      </dgm:extLst>
    </dgm:pt>
    <dgm:pt modelId="{0A07052D-2A49-B74B-A87D-B0F426DA6785}" type="parTrans" cxnId="{42AB2EC2-60F5-2A4C-A56F-67EE47D73E0B}">
      <dgm:prSet/>
      <dgm:spPr/>
      <dgm:t>
        <a:bodyPr/>
        <a:lstStyle/>
        <a:p>
          <a:endParaRPr lang="en-US"/>
        </a:p>
      </dgm:t>
    </dgm:pt>
    <dgm:pt modelId="{162F3DF8-6DC4-254A-8692-7AC52C8B994A}" type="sibTrans" cxnId="{42AB2EC2-60F5-2A4C-A56F-67EE47D73E0B}">
      <dgm:prSet/>
      <dgm:spPr/>
      <dgm:t>
        <a:bodyPr/>
        <a:lstStyle/>
        <a:p>
          <a:endParaRPr lang="en-US"/>
        </a:p>
      </dgm:t>
    </dgm:pt>
    <dgm:pt modelId="{40EB5896-FDB5-EC47-B85B-23DE561A24C9}">
      <dgm:prSet phldrT="[Text]"/>
      <dgm:spPr/>
      <dgm:t>
        <a:bodyPr/>
        <a:lstStyle/>
        <a:p>
          <a:r>
            <a:rPr lang="en-US" dirty="0"/>
            <a:t>Fear</a:t>
          </a:r>
        </a:p>
      </dgm:t>
      <dgm:extLst>
        <a:ext uri="{E40237B7-FDA0-4F09-8148-C483321AD2D9}">
          <dgm14:cNvPr xmlns:dgm14="http://schemas.microsoft.com/office/drawing/2010/diagram" id="0" name="" descr="Image of smart art:&#10;Shock&#10;Fear&#10;Grief &#10;Guilt &#10;Shame&#10;Feeling Helpless&#10;Sadness&#10;"/>
        </a:ext>
      </dgm:extLst>
    </dgm:pt>
    <dgm:pt modelId="{D1EF1979-D32B-624A-8DDC-1F1C4DB1C919}" type="parTrans" cxnId="{38E43A6F-7E98-2140-892C-6120AEF741A3}">
      <dgm:prSet/>
      <dgm:spPr/>
      <dgm:t>
        <a:bodyPr/>
        <a:lstStyle/>
        <a:p>
          <a:endParaRPr lang="en-US"/>
        </a:p>
      </dgm:t>
    </dgm:pt>
    <dgm:pt modelId="{851E955A-FD7B-C64E-A24E-DBF42CC91916}" type="sibTrans" cxnId="{38E43A6F-7E98-2140-892C-6120AEF741A3}">
      <dgm:prSet/>
      <dgm:spPr/>
      <dgm:t>
        <a:bodyPr/>
        <a:lstStyle/>
        <a:p>
          <a:endParaRPr lang="en-US"/>
        </a:p>
      </dgm:t>
    </dgm:pt>
    <dgm:pt modelId="{8F3861C0-F37D-784C-9836-C1CB7E627AC0}">
      <dgm:prSet phldrT="[Text]"/>
      <dgm:spPr/>
      <dgm:t>
        <a:bodyPr/>
        <a:lstStyle/>
        <a:p>
          <a:pPr algn="ctr"/>
          <a:r>
            <a:rPr lang="en-US" dirty="0"/>
            <a:t>Grief	</a:t>
          </a:r>
        </a:p>
      </dgm:t>
      <dgm:extLst>
        <a:ext uri="{E40237B7-FDA0-4F09-8148-C483321AD2D9}">
          <dgm14:cNvPr xmlns:dgm14="http://schemas.microsoft.com/office/drawing/2010/diagram" id="0" name="" descr="Image of smart art:&#10;Shock&#10;Fear&#10;Grief &#10;Guilt &#10;Shame&#10;Feeling Helpless&#10;Sadness&#10;"/>
        </a:ext>
      </dgm:extLst>
    </dgm:pt>
    <dgm:pt modelId="{CEEDDA03-9691-D442-A6DA-3F3C7E58A621}" type="parTrans" cxnId="{D864C6C0-D59D-B548-A0C8-867D76B02D68}">
      <dgm:prSet/>
      <dgm:spPr/>
      <dgm:t>
        <a:bodyPr/>
        <a:lstStyle/>
        <a:p>
          <a:endParaRPr lang="en-US"/>
        </a:p>
      </dgm:t>
    </dgm:pt>
    <dgm:pt modelId="{65FA0EAB-F8E1-4F41-BCFC-43C258183E9B}" type="sibTrans" cxnId="{D864C6C0-D59D-B548-A0C8-867D76B02D68}">
      <dgm:prSet/>
      <dgm:spPr/>
      <dgm:t>
        <a:bodyPr/>
        <a:lstStyle/>
        <a:p>
          <a:endParaRPr lang="en-US"/>
        </a:p>
      </dgm:t>
    </dgm:pt>
    <dgm:pt modelId="{38241644-5B26-8842-8486-C03FDA6F058E}">
      <dgm:prSet phldrT="[Text]"/>
      <dgm:spPr/>
      <dgm:t>
        <a:bodyPr/>
        <a:lstStyle/>
        <a:p>
          <a:r>
            <a:rPr lang="en-US" dirty="0"/>
            <a:t>Guilt </a:t>
          </a:r>
        </a:p>
      </dgm:t>
      <dgm:extLst>
        <a:ext uri="{E40237B7-FDA0-4F09-8148-C483321AD2D9}">
          <dgm14:cNvPr xmlns:dgm14="http://schemas.microsoft.com/office/drawing/2010/diagram" id="0" name="" descr="Image of smart art:&#10;Shock&#10;Fear&#10;Grief &#10;Guilt &#10;Shame&#10;Feeling Helpless&#10;Sadness&#10;"/>
        </a:ext>
      </dgm:extLst>
    </dgm:pt>
    <dgm:pt modelId="{1F2B781F-42FB-544E-BA1C-DDA7FFF21827}" type="parTrans" cxnId="{BF8271D8-F789-504C-9300-72453405D084}">
      <dgm:prSet/>
      <dgm:spPr/>
      <dgm:t>
        <a:bodyPr/>
        <a:lstStyle/>
        <a:p>
          <a:endParaRPr lang="en-US"/>
        </a:p>
      </dgm:t>
    </dgm:pt>
    <dgm:pt modelId="{E42D4CC9-BF3C-7E43-9B83-97E6F30B7537}" type="sibTrans" cxnId="{BF8271D8-F789-504C-9300-72453405D084}">
      <dgm:prSet/>
      <dgm:spPr/>
      <dgm:t>
        <a:bodyPr/>
        <a:lstStyle/>
        <a:p>
          <a:endParaRPr lang="en-US"/>
        </a:p>
      </dgm:t>
    </dgm:pt>
    <dgm:pt modelId="{B4CBD01A-019D-8546-B987-216B8ED382DA}">
      <dgm:prSet phldrT="[Text]"/>
      <dgm:spPr/>
      <dgm:t>
        <a:bodyPr/>
        <a:lstStyle/>
        <a:p>
          <a:r>
            <a:rPr lang="en-US" dirty="0"/>
            <a:t>Shame</a:t>
          </a:r>
        </a:p>
      </dgm:t>
      <dgm:extLst>
        <a:ext uri="{E40237B7-FDA0-4F09-8148-C483321AD2D9}">
          <dgm14:cNvPr xmlns:dgm14="http://schemas.microsoft.com/office/drawing/2010/diagram" id="0" name="" descr="Image of smart art:&#10;Shock&#10;Fear&#10;Grief &#10;Guilt &#10;Shame&#10;Feeling Helpless&#10;Sadness&#10;"/>
        </a:ext>
      </dgm:extLst>
    </dgm:pt>
    <dgm:pt modelId="{12E720BC-B0B4-6546-BEB9-EDA497ED2FFC}" type="parTrans" cxnId="{1E8255A8-90B0-E747-9330-20A9A0C96654}">
      <dgm:prSet/>
      <dgm:spPr/>
      <dgm:t>
        <a:bodyPr/>
        <a:lstStyle/>
        <a:p>
          <a:endParaRPr lang="en-US"/>
        </a:p>
      </dgm:t>
    </dgm:pt>
    <dgm:pt modelId="{6E6CB25D-BD2C-5C44-B447-F2A0F096DF77}" type="sibTrans" cxnId="{1E8255A8-90B0-E747-9330-20A9A0C96654}">
      <dgm:prSet/>
      <dgm:spPr/>
      <dgm:t>
        <a:bodyPr/>
        <a:lstStyle/>
        <a:p>
          <a:endParaRPr lang="en-US"/>
        </a:p>
      </dgm:t>
    </dgm:pt>
    <dgm:pt modelId="{C95DAFF9-A47F-FD4E-AC07-B2028CA799C1}">
      <dgm:prSet/>
      <dgm:spPr/>
      <dgm:t>
        <a:bodyPr/>
        <a:lstStyle/>
        <a:p>
          <a:r>
            <a:rPr lang="en-US" dirty="0"/>
            <a:t>Feeling Helpless</a:t>
          </a:r>
        </a:p>
      </dgm:t>
      <dgm:extLst>
        <a:ext uri="{E40237B7-FDA0-4F09-8148-C483321AD2D9}">
          <dgm14:cNvPr xmlns:dgm14="http://schemas.microsoft.com/office/drawing/2010/diagram" id="0" name="" descr="Image of smart art:&#10;Shock&#10;Fear&#10;Grief &#10;Guilt &#10;Shame&#10;Feeling Helpless&#10;Sadness&#10;"/>
        </a:ext>
      </dgm:extLst>
    </dgm:pt>
    <dgm:pt modelId="{3458A44D-8776-E744-8423-ECC7DF6A76FF}" type="parTrans" cxnId="{DB007B89-F359-914B-B798-8DD3D7DEEC5B}">
      <dgm:prSet/>
      <dgm:spPr/>
      <dgm:t>
        <a:bodyPr/>
        <a:lstStyle/>
        <a:p>
          <a:endParaRPr lang="en-US"/>
        </a:p>
      </dgm:t>
    </dgm:pt>
    <dgm:pt modelId="{D3A3453E-679B-C84E-A6DB-45475A9E7151}" type="sibTrans" cxnId="{DB007B89-F359-914B-B798-8DD3D7DEEC5B}">
      <dgm:prSet/>
      <dgm:spPr/>
      <dgm:t>
        <a:bodyPr/>
        <a:lstStyle/>
        <a:p>
          <a:endParaRPr lang="en-US"/>
        </a:p>
      </dgm:t>
    </dgm:pt>
    <dgm:pt modelId="{8C4C647C-ED43-1345-83AA-EC67F9D4204C}">
      <dgm:prSet/>
      <dgm:spPr/>
      <dgm:t>
        <a:bodyPr/>
        <a:lstStyle/>
        <a:p>
          <a:r>
            <a:rPr lang="en-US" dirty="0"/>
            <a:t>Sadness</a:t>
          </a:r>
        </a:p>
      </dgm:t>
      <dgm:extLst>
        <a:ext uri="{E40237B7-FDA0-4F09-8148-C483321AD2D9}">
          <dgm14:cNvPr xmlns:dgm14="http://schemas.microsoft.com/office/drawing/2010/diagram" id="0" name="" descr="Image of smart art:&#10;Shock&#10;Fear&#10;Grief &#10;Guilt &#10;Shame&#10;Feeling Helpless&#10;Sadness&#10;"/>
        </a:ext>
      </dgm:extLst>
    </dgm:pt>
    <dgm:pt modelId="{3C5A16C4-4236-6F43-B622-33A27D99EABC}" type="parTrans" cxnId="{A86E0DE7-79AB-DA4B-8FF5-90A815A151A7}">
      <dgm:prSet/>
      <dgm:spPr/>
      <dgm:t>
        <a:bodyPr/>
        <a:lstStyle/>
        <a:p>
          <a:endParaRPr lang="en-US"/>
        </a:p>
      </dgm:t>
    </dgm:pt>
    <dgm:pt modelId="{99305956-6005-BB4B-8455-CD17C4894881}" type="sibTrans" cxnId="{A86E0DE7-79AB-DA4B-8FF5-90A815A151A7}">
      <dgm:prSet/>
      <dgm:spPr/>
      <dgm:t>
        <a:bodyPr/>
        <a:lstStyle/>
        <a:p>
          <a:endParaRPr lang="en-US"/>
        </a:p>
      </dgm:t>
    </dgm:pt>
    <dgm:pt modelId="{F3D2DA92-4932-C043-9B09-52A9007741AE}">
      <dgm:prSet/>
      <dgm:spPr/>
      <dgm:t>
        <a:bodyPr/>
        <a:lstStyle/>
        <a:p>
          <a:r>
            <a:rPr lang="en-US" dirty="0"/>
            <a:t>Feeling Numb</a:t>
          </a:r>
        </a:p>
      </dgm:t>
    </dgm:pt>
    <dgm:pt modelId="{D98D41CC-FF80-354D-AA57-D24DCCEC1B4A}" type="parTrans" cxnId="{25D1E94A-E6E3-014E-A16C-7A15F94B2AAB}">
      <dgm:prSet/>
      <dgm:spPr/>
      <dgm:t>
        <a:bodyPr/>
        <a:lstStyle/>
        <a:p>
          <a:endParaRPr lang="en-US"/>
        </a:p>
      </dgm:t>
    </dgm:pt>
    <dgm:pt modelId="{601A658E-3444-FA46-B0D7-4715B06663A2}" type="sibTrans" cxnId="{25D1E94A-E6E3-014E-A16C-7A15F94B2AAB}">
      <dgm:prSet/>
      <dgm:spPr/>
      <dgm:t>
        <a:bodyPr/>
        <a:lstStyle/>
        <a:p>
          <a:endParaRPr lang="en-US"/>
        </a:p>
      </dgm:t>
    </dgm:pt>
    <dgm:pt modelId="{63F9CD80-4CE4-7A4A-964E-FB38C4B35027}" type="pres">
      <dgm:prSet presAssocID="{CDD9FD9A-53FB-E54B-AEE7-B9B33EB780EF}" presName="diagram" presStyleCnt="0">
        <dgm:presLayoutVars>
          <dgm:dir/>
          <dgm:resizeHandles val="exact"/>
        </dgm:presLayoutVars>
      </dgm:prSet>
      <dgm:spPr/>
      <dgm:t>
        <a:bodyPr/>
        <a:lstStyle/>
        <a:p>
          <a:endParaRPr lang="en-US"/>
        </a:p>
      </dgm:t>
    </dgm:pt>
    <dgm:pt modelId="{D42B057C-5B15-A54D-A565-AB3F2C7FDFEA}" type="pres">
      <dgm:prSet presAssocID="{649DE498-8673-FB44-9F15-2241BDB4A554}" presName="node" presStyleLbl="node1" presStyleIdx="0" presStyleCnt="8" custLinFactNeighborX="-1993" custLinFactNeighborY="-46280">
        <dgm:presLayoutVars>
          <dgm:bulletEnabled val="1"/>
        </dgm:presLayoutVars>
      </dgm:prSet>
      <dgm:spPr/>
      <dgm:t>
        <a:bodyPr/>
        <a:lstStyle/>
        <a:p>
          <a:endParaRPr lang="en-US"/>
        </a:p>
      </dgm:t>
    </dgm:pt>
    <dgm:pt modelId="{2DC21F5E-DE57-7743-BF80-84B74748F414}" type="pres">
      <dgm:prSet presAssocID="{162F3DF8-6DC4-254A-8692-7AC52C8B994A}" presName="sibTrans" presStyleCnt="0"/>
      <dgm:spPr/>
    </dgm:pt>
    <dgm:pt modelId="{86EDDD94-3673-384B-8609-0E05E94152DC}" type="pres">
      <dgm:prSet presAssocID="{40EB5896-FDB5-EC47-B85B-23DE561A24C9}" presName="node" presStyleLbl="node1" presStyleIdx="1" presStyleCnt="8" custLinFactNeighborX="-1939" custLinFactNeighborY="-46280">
        <dgm:presLayoutVars>
          <dgm:bulletEnabled val="1"/>
        </dgm:presLayoutVars>
      </dgm:prSet>
      <dgm:spPr/>
      <dgm:t>
        <a:bodyPr/>
        <a:lstStyle/>
        <a:p>
          <a:endParaRPr lang="en-US"/>
        </a:p>
      </dgm:t>
    </dgm:pt>
    <dgm:pt modelId="{DFEC1A01-6B57-104D-94F2-DA4050565EB6}" type="pres">
      <dgm:prSet presAssocID="{851E955A-FD7B-C64E-A24E-DBF42CC91916}" presName="sibTrans" presStyleCnt="0"/>
      <dgm:spPr/>
    </dgm:pt>
    <dgm:pt modelId="{2EBF0924-0564-7C4C-9ACE-DBEED1F36DCC}" type="pres">
      <dgm:prSet presAssocID="{8F3861C0-F37D-784C-9836-C1CB7E627AC0}" presName="node" presStyleLbl="node1" presStyleIdx="2" presStyleCnt="8" custLinFactNeighborX="493" custLinFactNeighborY="-43319">
        <dgm:presLayoutVars>
          <dgm:bulletEnabled val="1"/>
        </dgm:presLayoutVars>
      </dgm:prSet>
      <dgm:spPr/>
      <dgm:t>
        <a:bodyPr/>
        <a:lstStyle/>
        <a:p>
          <a:endParaRPr lang="en-US"/>
        </a:p>
      </dgm:t>
    </dgm:pt>
    <dgm:pt modelId="{644DAC4D-7235-1E4D-9BC0-0F3A53711D3A}" type="pres">
      <dgm:prSet presAssocID="{65FA0EAB-F8E1-4F41-BCFC-43C258183E9B}" presName="sibTrans" presStyleCnt="0"/>
      <dgm:spPr/>
    </dgm:pt>
    <dgm:pt modelId="{13700EEE-5CF3-3949-A36A-471F1FD18FD5}" type="pres">
      <dgm:prSet presAssocID="{38241644-5B26-8842-8486-C03FDA6F058E}" presName="node" presStyleLbl="node1" presStyleIdx="3" presStyleCnt="8" custLinFactX="100016" custLinFactNeighborX="200000" custLinFactNeighborY="-83730">
        <dgm:presLayoutVars>
          <dgm:bulletEnabled val="1"/>
        </dgm:presLayoutVars>
      </dgm:prSet>
      <dgm:spPr/>
      <dgm:t>
        <a:bodyPr/>
        <a:lstStyle/>
        <a:p>
          <a:endParaRPr lang="en-US"/>
        </a:p>
      </dgm:t>
    </dgm:pt>
    <dgm:pt modelId="{356FC30A-1ED4-3D4A-BFAD-BCE6002013CC}" type="pres">
      <dgm:prSet presAssocID="{E42D4CC9-BF3C-7E43-9B83-97E6F30B7537}" presName="sibTrans" presStyleCnt="0"/>
      <dgm:spPr/>
    </dgm:pt>
    <dgm:pt modelId="{981CA426-BA94-3A48-AF66-B032541B8E46}" type="pres">
      <dgm:prSet presAssocID="{B4CBD01A-019D-8546-B987-216B8ED382DA}" presName="node" presStyleLbl="node1" presStyleIdx="4" presStyleCnt="8">
        <dgm:presLayoutVars>
          <dgm:bulletEnabled val="1"/>
        </dgm:presLayoutVars>
      </dgm:prSet>
      <dgm:spPr/>
      <dgm:t>
        <a:bodyPr/>
        <a:lstStyle/>
        <a:p>
          <a:endParaRPr lang="en-US"/>
        </a:p>
      </dgm:t>
    </dgm:pt>
    <dgm:pt modelId="{8E8E41E5-D40E-A945-86DE-EBE720B3028C}" type="pres">
      <dgm:prSet presAssocID="{6E6CB25D-BD2C-5C44-B447-F2A0F096DF77}" presName="sibTrans" presStyleCnt="0"/>
      <dgm:spPr/>
    </dgm:pt>
    <dgm:pt modelId="{843FB6D4-3EC7-2D40-80F2-079E50CCAFDD}" type="pres">
      <dgm:prSet presAssocID="{C95DAFF9-A47F-FD4E-AC07-B2028CA799C1}" presName="node" presStyleLbl="node1" presStyleIdx="5" presStyleCnt="8">
        <dgm:presLayoutVars>
          <dgm:bulletEnabled val="1"/>
        </dgm:presLayoutVars>
      </dgm:prSet>
      <dgm:spPr/>
      <dgm:t>
        <a:bodyPr/>
        <a:lstStyle/>
        <a:p>
          <a:endParaRPr lang="en-US"/>
        </a:p>
      </dgm:t>
    </dgm:pt>
    <dgm:pt modelId="{CA6F00C0-90D1-584B-A53B-B3A9F7FD25F8}" type="pres">
      <dgm:prSet presAssocID="{D3A3453E-679B-C84E-A6DB-45475A9E7151}" presName="sibTrans" presStyleCnt="0"/>
      <dgm:spPr/>
    </dgm:pt>
    <dgm:pt modelId="{649D3C66-BB63-AD41-9AD7-3E0FF7B9BA83}" type="pres">
      <dgm:prSet presAssocID="{8C4C647C-ED43-1345-83AA-EC67F9D4204C}" presName="node" presStyleLbl="node1" presStyleIdx="6" presStyleCnt="8">
        <dgm:presLayoutVars>
          <dgm:bulletEnabled val="1"/>
        </dgm:presLayoutVars>
      </dgm:prSet>
      <dgm:spPr/>
      <dgm:t>
        <a:bodyPr/>
        <a:lstStyle/>
        <a:p>
          <a:endParaRPr lang="en-US"/>
        </a:p>
      </dgm:t>
    </dgm:pt>
    <dgm:pt modelId="{C1E438C3-3800-AA4E-8278-9477245E9FDB}" type="pres">
      <dgm:prSet presAssocID="{99305956-6005-BB4B-8455-CD17C4894881}" presName="sibTrans" presStyleCnt="0"/>
      <dgm:spPr/>
    </dgm:pt>
    <dgm:pt modelId="{2F65739D-08BD-6F4F-A4C0-BD5E8206B85B}" type="pres">
      <dgm:prSet presAssocID="{F3D2DA92-4932-C043-9B09-52A9007741AE}" presName="node" presStyleLbl="node1" presStyleIdx="7" presStyleCnt="8">
        <dgm:presLayoutVars>
          <dgm:bulletEnabled val="1"/>
        </dgm:presLayoutVars>
      </dgm:prSet>
      <dgm:spPr/>
      <dgm:t>
        <a:bodyPr/>
        <a:lstStyle/>
        <a:p>
          <a:endParaRPr lang="en-US"/>
        </a:p>
      </dgm:t>
    </dgm:pt>
  </dgm:ptLst>
  <dgm:cxnLst>
    <dgm:cxn modelId="{34FD1784-0F06-7940-ADD8-C280AA2957FB}" type="presOf" srcId="{C95DAFF9-A47F-FD4E-AC07-B2028CA799C1}" destId="{843FB6D4-3EC7-2D40-80F2-079E50CCAFDD}" srcOrd="0" destOrd="0" presId="urn:microsoft.com/office/officeart/2005/8/layout/default"/>
    <dgm:cxn modelId="{8F63A428-B64E-704A-890C-9436AAA2A317}" type="presOf" srcId="{8F3861C0-F37D-784C-9836-C1CB7E627AC0}" destId="{2EBF0924-0564-7C4C-9ACE-DBEED1F36DCC}" srcOrd="0" destOrd="0" presId="urn:microsoft.com/office/officeart/2005/8/layout/default"/>
    <dgm:cxn modelId="{90C32BAC-484F-FE46-B60A-252972CC8CE4}" type="presOf" srcId="{F3D2DA92-4932-C043-9B09-52A9007741AE}" destId="{2F65739D-08BD-6F4F-A4C0-BD5E8206B85B}" srcOrd="0" destOrd="0" presId="urn:microsoft.com/office/officeart/2005/8/layout/default"/>
    <dgm:cxn modelId="{25D1E94A-E6E3-014E-A16C-7A15F94B2AAB}" srcId="{CDD9FD9A-53FB-E54B-AEE7-B9B33EB780EF}" destId="{F3D2DA92-4932-C043-9B09-52A9007741AE}" srcOrd="7" destOrd="0" parTransId="{D98D41CC-FF80-354D-AA57-D24DCCEC1B4A}" sibTransId="{601A658E-3444-FA46-B0D7-4715B06663A2}"/>
    <dgm:cxn modelId="{42F94E62-0622-B845-A424-B8462D2F7CE3}" type="presOf" srcId="{649DE498-8673-FB44-9F15-2241BDB4A554}" destId="{D42B057C-5B15-A54D-A565-AB3F2C7FDFEA}" srcOrd="0" destOrd="0" presId="urn:microsoft.com/office/officeart/2005/8/layout/default"/>
    <dgm:cxn modelId="{42AB2EC2-60F5-2A4C-A56F-67EE47D73E0B}" srcId="{CDD9FD9A-53FB-E54B-AEE7-B9B33EB780EF}" destId="{649DE498-8673-FB44-9F15-2241BDB4A554}" srcOrd="0" destOrd="0" parTransId="{0A07052D-2A49-B74B-A87D-B0F426DA6785}" sibTransId="{162F3DF8-6DC4-254A-8692-7AC52C8B994A}"/>
    <dgm:cxn modelId="{BF8271D8-F789-504C-9300-72453405D084}" srcId="{CDD9FD9A-53FB-E54B-AEE7-B9B33EB780EF}" destId="{38241644-5B26-8842-8486-C03FDA6F058E}" srcOrd="3" destOrd="0" parTransId="{1F2B781F-42FB-544E-BA1C-DDA7FFF21827}" sibTransId="{E42D4CC9-BF3C-7E43-9B83-97E6F30B7537}"/>
    <dgm:cxn modelId="{DB007B89-F359-914B-B798-8DD3D7DEEC5B}" srcId="{CDD9FD9A-53FB-E54B-AEE7-B9B33EB780EF}" destId="{C95DAFF9-A47F-FD4E-AC07-B2028CA799C1}" srcOrd="5" destOrd="0" parTransId="{3458A44D-8776-E744-8423-ECC7DF6A76FF}" sibTransId="{D3A3453E-679B-C84E-A6DB-45475A9E7151}"/>
    <dgm:cxn modelId="{38E43A6F-7E98-2140-892C-6120AEF741A3}" srcId="{CDD9FD9A-53FB-E54B-AEE7-B9B33EB780EF}" destId="{40EB5896-FDB5-EC47-B85B-23DE561A24C9}" srcOrd="1" destOrd="0" parTransId="{D1EF1979-D32B-624A-8DDC-1F1C4DB1C919}" sibTransId="{851E955A-FD7B-C64E-A24E-DBF42CC91916}"/>
    <dgm:cxn modelId="{4944FB41-B0F6-B84C-A123-A380966B6F27}" type="presOf" srcId="{8C4C647C-ED43-1345-83AA-EC67F9D4204C}" destId="{649D3C66-BB63-AD41-9AD7-3E0FF7B9BA83}" srcOrd="0" destOrd="0" presId="urn:microsoft.com/office/officeart/2005/8/layout/default"/>
    <dgm:cxn modelId="{A86E0DE7-79AB-DA4B-8FF5-90A815A151A7}" srcId="{CDD9FD9A-53FB-E54B-AEE7-B9B33EB780EF}" destId="{8C4C647C-ED43-1345-83AA-EC67F9D4204C}" srcOrd="6" destOrd="0" parTransId="{3C5A16C4-4236-6F43-B622-33A27D99EABC}" sibTransId="{99305956-6005-BB4B-8455-CD17C4894881}"/>
    <dgm:cxn modelId="{25DE84F2-5C93-7E4A-A778-43B933D9D2C6}" type="presOf" srcId="{38241644-5B26-8842-8486-C03FDA6F058E}" destId="{13700EEE-5CF3-3949-A36A-471F1FD18FD5}" srcOrd="0" destOrd="0" presId="urn:microsoft.com/office/officeart/2005/8/layout/default"/>
    <dgm:cxn modelId="{7F9BFAD5-09BB-894E-9F03-0DD451018BC8}" type="presOf" srcId="{40EB5896-FDB5-EC47-B85B-23DE561A24C9}" destId="{86EDDD94-3673-384B-8609-0E05E94152DC}" srcOrd="0" destOrd="0" presId="urn:microsoft.com/office/officeart/2005/8/layout/default"/>
    <dgm:cxn modelId="{1E8255A8-90B0-E747-9330-20A9A0C96654}" srcId="{CDD9FD9A-53FB-E54B-AEE7-B9B33EB780EF}" destId="{B4CBD01A-019D-8546-B987-216B8ED382DA}" srcOrd="4" destOrd="0" parTransId="{12E720BC-B0B4-6546-BEB9-EDA497ED2FFC}" sibTransId="{6E6CB25D-BD2C-5C44-B447-F2A0F096DF77}"/>
    <dgm:cxn modelId="{D864C6C0-D59D-B548-A0C8-867D76B02D68}" srcId="{CDD9FD9A-53FB-E54B-AEE7-B9B33EB780EF}" destId="{8F3861C0-F37D-784C-9836-C1CB7E627AC0}" srcOrd="2" destOrd="0" parTransId="{CEEDDA03-9691-D442-A6DA-3F3C7E58A621}" sibTransId="{65FA0EAB-F8E1-4F41-BCFC-43C258183E9B}"/>
    <dgm:cxn modelId="{A0FB4F16-F54F-1540-964F-C26B6362D6F5}" type="presOf" srcId="{B4CBD01A-019D-8546-B987-216B8ED382DA}" destId="{981CA426-BA94-3A48-AF66-B032541B8E46}" srcOrd="0" destOrd="0" presId="urn:microsoft.com/office/officeart/2005/8/layout/default"/>
    <dgm:cxn modelId="{8C6B964F-1C5F-BF48-9D92-DFCB7CCFF659}" type="presOf" srcId="{CDD9FD9A-53FB-E54B-AEE7-B9B33EB780EF}" destId="{63F9CD80-4CE4-7A4A-964E-FB38C4B35027}" srcOrd="0" destOrd="0" presId="urn:microsoft.com/office/officeart/2005/8/layout/default"/>
    <dgm:cxn modelId="{59829129-4382-FA4D-97D2-6B02673B8586}" type="presParOf" srcId="{63F9CD80-4CE4-7A4A-964E-FB38C4B35027}" destId="{D42B057C-5B15-A54D-A565-AB3F2C7FDFEA}" srcOrd="0" destOrd="0" presId="urn:microsoft.com/office/officeart/2005/8/layout/default"/>
    <dgm:cxn modelId="{7D77E406-DE66-904B-9DD9-0F1A7DD1903B}" type="presParOf" srcId="{63F9CD80-4CE4-7A4A-964E-FB38C4B35027}" destId="{2DC21F5E-DE57-7743-BF80-84B74748F414}" srcOrd="1" destOrd="0" presId="urn:microsoft.com/office/officeart/2005/8/layout/default"/>
    <dgm:cxn modelId="{D0B339E0-E075-3442-A969-7EC73D6760D9}" type="presParOf" srcId="{63F9CD80-4CE4-7A4A-964E-FB38C4B35027}" destId="{86EDDD94-3673-384B-8609-0E05E94152DC}" srcOrd="2" destOrd="0" presId="urn:microsoft.com/office/officeart/2005/8/layout/default"/>
    <dgm:cxn modelId="{386DD78A-9281-E141-BB86-31495D18DE3A}" type="presParOf" srcId="{63F9CD80-4CE4-7A4A-964E-FB38C4B35027}" destId="{DFEC1A01-6B57-104D-94F2-DA4050565EB6}" srcOrd="3" destOrd="0" presId="urn:microsoft.com/office/officeart/2005/8/layout/default"/>
    <dgm:cxn modelId="{A8194371-1332-A244-98DB-E3CB3EDA268D}" type="presParOf" srcId="{63F9CD80-4CE4-7A4A-964E-FB38C4B35027}" destId="{2EBF0924-0564-7C4C-9ACE-DBEED1F36DCC}" srcOrd="4" destOrd="0" presId="urn:microsoft.com/office/officeart/2005/8/layout/default"/>
    <dgm:cxn modelId="{3FF4E02D-A3E4-6E48-9266-21DDCDA34CA2}" type="presParOf" srcId="{63F9CD80-4CE4-7A4A-964E-FB38C4B35027}" destId="{644DAC4D-7235-1E4D-9BC0-0F3A53711D3A}" srcOrd="5" destOrd="0" presId="urn:microsoft.com/office/officeart/2005/8/layout/default"/>
    <dgm:cxn modelId="{1491AF3D-F8ED-9B44-8F4F-3D1691781657}" type="presParOf" srcId="{63F9CD80-4CE4-7A4A-964E-FB38C4B35027}" destId="{13700EEE-5CF3-3949-A36A-471F1FD18FD5}" srcOrd="6" destOrd="0" presId="urn:microsoft.com/office/officeart/2005/8/layout/default"/>
    <dgm:cxn modelId="{52F57D5A-46A5-FE44-A196-EDC248EEE81E}" type="presParOf" srcId="{63F9CD80-4CE4-7A4A-964E-FB38C4B35027}" destId="{356FC30A-1ED4-3D4A-BFAD-BCE6002013CC}" srcOrd="7" destOrd="0" presId="urn:microsoft.com/office/officeart/2005/8/layout/default"/>
    <dgm:cxn modelId="{2670D92B-43E5-8B4B-B5FE-C0F87A83EBC4}" type="presParOf" srcId="{63F9CD80-4CE4-7A4A-964E-FB38C4B35027}" destId="{981CA426-BA94-3A48-AF66-B032541B8E46}" srcOrd="8" destOrd="0" presId="urn:microsoft.com/office/officeart/2005/8/layout/default"/>
    <dgm:cxn modelId="{E0221453-415C-3F4D-9B63-5D58C3693166}" type="presParOf" srcId="{63F9CD80-4CE4-7A4A-964E-FB38C4B35027}" destId="{8E8E41E5-D40E-A945-86DE-EBE720B3028C}" srcOrd="9" destOrd="0" presId="urn:microsoft.com/office/officeart/2005/8/layout/default"/>
    <dgm:cxn modelId="{BE4F7E38-23A0-FB44-ABF7-1A2FB401D530}" type="presParOf" srcId="{63F9CD80-4CE4-7A4A-964E-FB38C4B35027}" destId="{843FB6D4-3EC7-2D40-80F2-079E50CCAFDD}" srcOrd="10" destOrd="0" presId="urn:microsoft.com/office/officeart/2005/8/layout/default"/>
    <dgm:cxn modelId="{C137763D-B9CB-FD44-9E6C-17E553CD75BB}" type="presParOf" srcId="{63F9CD80-4CE4-7A4A-964E-FB38C4B35027}" destId="{CA6F00C0-90D1-584B-A53B-B3A9F7FD25F8}" srcOrd="11" destOrd="0" presId="urn:microsoft.com/office/officeart/2005/8/layout/default"/>
    <dgm:cxn modelId="{EEB1868D-E45D-8E4B-B5E0-D13C96203450}" type="presParOf" srcId="{63F9CD80-4CE4-7A4A-964E-FB38C4B35027}" destId="{649D3C66-BB63-AD41-9AD7-3E0FF7B9BA83}" srcOrd="12" destOrd="0" presId="urn:microsoft.com/office/officeart/2005/8/layout/default"/>
    <dgm:cxn modelId="{1B68F4D7-6DB4-3042-91BC-E6C0F3C1D949}" type="presParOf" srcId="{63F9CD80-4CE4-7A4A-964E-FB38C4B35027}" destId="{C1E438C3-3800-AA4E-8278-9477245E9FDB}" srcOrd="13" destOrd="0" presId="urn:microsoft.com/office/officeart/2005/8/layout/default"/>
    <dgm:cxn modelId="{D896692A-7898-EE49-8707-60DC16682EFC}" type="presParOf" srcId="{63F9CD80-4CE4-7A4A-964E-FB38C4B35027}" destId="{2F65739D-08BD-6F4F-A4C0-BD5E8206B85B}"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B84862-5417-4F4E-8192-C2EBB449A45E}" type="doc">
      <dgm:prSet loTypeId="urn:microsoft.com/office/officeart/2005/8/layout/default" loCatId="" qsTypeId="urn:microsoft.com/office/officeart/2005/8/quickstyle/simple1" qsCatId="simple" csTypeId="urn:microsoft.com/office/officeart/2005/8/colors/accent6_2" csCatId="accent6" phldr="1"/>
      <dgm:spPr/>
      <dgm:t>
        <a:bodyPr/>
        <a:lstStyle/>
        <a:p>
          <a:endParaRPr lang="en-US"/>
        </a:p>
      </dgm:t>
    </dgm:pt>
    <dgm:pt modelId="{FDD20B0D-91FD-A742-8C15-F95C1244B8D2}">
      <dgm:prSet phldrT="[Text]"/>
      <dgm:spPr/>
      <dgm:t>
        <a:bodyPr/>
        <a:lstStyle/>
        <a:p>
          <a:r>
            <a:rPr lang="en-US" dirty="0"/>
            <a:t>Tension	</a:t>
          </a:r>
        </a:p>
      </dgm:t>
      <dgm:extLst>
        <a:ext uri="{E40237B7-FDA0-4F09-8148-C483321AD2D9}">
          <dgm14:cNvPr xmlns:dgm14="http://schemas.microsoft.com/office/drawing/2010/diagram" id="0" name="" descr="Image of smart art:&#10;Tension &#10;Fatigue &#10;Insomnia&#10;Body aches/ pains&#10;Fast Pulse&#10;Easily Startled&#10;"/>
        </a:ext>
      </dgm:extLst>
    </dgm:pt>
    <dgm:pt modelId="{924499E8-7224-DA4F-94CC-8FADC7D75C31}" type="parTrans" cxnId="{21A7A159-8A4B-1F49-9637-EFFD975FFFEC}">
      <dgm:prSet/>
      <dgm:spPr/>
      <dgm:t>
        <a:bodyPr/>
        <a:lstStyle/>
        <a:p>
          <a:endParaRPr lang="en-US"/>
        </a:p>
      </dgm:t>
    </dgm:pt>
    <dgm:pt modelId="{3B29C254-E7EC-D04D-B034-3AB685030ED2}" type="sibTrans" cxnId="{21A7A159-8A4B-1F49-9637-EFFD975FFFEC}">
      <dgm:prSet/>
      <dgm:spPr/>
      <dgm:t>
        <a:bodyPr/>
        <a:lstStyle/>
        <a:p>
          <a:endParaRPr lang="en-US"/>
        </a:p>
      </dgm:t>
    </dgm:pt>
    <dgm:pt modelId="{67205B29-CA5A-2747-B9E4-DC7C2E9CB4D7}">
      <dgm:prSet phldrT="[Text]"/>
      <dgm:spPr/>
      <dgm:t>
        <a:bodyPr/>
        <a:lstStyle/>
        <a:p>
          <a:r>
            <a:rPr lang="en-US" dirty="0"/>
            <a:t>Fatigue	</a:t>
          </a:r>
        </a:p>
      </dgm:t>
      <dgm:extLst>
        <a:ext uri="{E40237B7-FDA0-4F09-8148-C483321AD2D9}">
          <dgm14:cNvPr xmlns:dgm14="http://schemas.microsoft.com/office/drawing/2010/diagram" id="0" name="" descr="Image of smart art:&#10;Tension &#10;Fatigue &#10;Insomnia&#10;Body aches/ pains&#10;Fast Pulse&#10;Easily Startled&#10;"/>
        </a:ext>
      </dgm:extLst>
    </dgm:pt>
    <dgm:pt modelId="{ACE9D381-9A61-B944-A246-29175ACBCF62}" type="parTrans" cxnId="{C2666CDA-4A80-7748-9391-3A1F4C4E0CED}">
      <dgm:prSet/>
      <dgm:spPr/>
      <dgm:t>
        <a:bodyPr/>
        <a:lstStyle/>
        <a:p>
          <a:endParaRPr lang="en-US"/>
        </a:p>
      </dgm:t>
    </dgm:pt>
    <dgm:pt modelId="{59D2B864-DB45-F043-AD34-2AAD62522323}" type="sibTrans" cxnId="{C2666CDA-4A80-7748-9391-3A1F4C4E0CED}">
      <dgm:prSet/>
      <dgm:spPr/>
      <dgm:t>
        <a:bodyPr/>
        <a:lstStyle/>
        <a:p>
          <a:endParaRPr lang="en-US"/>
        </a:p>
      </dgm:t>
    </dgm:pt>
    <dgm:pt modelId="{BEF6B6A4-6055-B14C-8882-3538E355DA5A}">
      <dgm:prSet phldrT="[Text]"/>
      <dgm:spPr/>
      <dgm:t>
        <a:bodyPr/>
        <a:lstStyle/>
        <a:p>
          <a:r>
            <a:rPr lang="en-US" dirty="0"/>
            <a:t>Insomnia</a:t>
          </a:r>
        </a:p>
      </dgm:t>
      <dgm:extLst>
        <a:ext uri="{E40237B7-FDA0-4F09-8148-C483321AD2D9}">
          <dgm14:cNvPr xmlns:dgm14="http://schemas.microsoft.com/office/drawing/2010/diagram" id="0" name="" descr="Image of smart art:&#10;Tension &#10;Fatigue &#10;Insomnia&#10;Body aches/ pains&#10;Fast Pulse&#10;Easily Startled&#10;"/>
        </a:ext>
      </dgm:extLst>
    </dgm:pt>
    <dgm:pt modelId="{7A1B242F-F59F-5F49-9A7A-4FFA06696ABE}" type="parTrans" cxnId="{F73DC3F6-1085-EF40-B5C3-1B69D8E72DEF}">
      <dgm:prSet/>
      <dgm:spPr/>
      <dgm:t>
        <a:bodyPr/>
        <a:lstStyle/>
        <a:p>
          <a:endParaRPr lang="en-US"/>
        </a:p>
      </dgm:t>
    </dgm:pt>
    <dgm:pt modelId="{A68AA0CE-1537-7F46-AD59-31CE2E2AA0C5}" type="sibTrans" cxnId="{F73DC3F6-1085-EF40-B5C3-1B69D8E72DEF}">
      <dgm:prSet/>
      <dgm:spPr/>
      <dgm:t>
        <a:bodyPr/>
        <a:lstStyle/>
        <a:p>
          <a:endParaRPr lang="en-US"/>
        </a:p>
      </dgm:t>
    </dgm:pt>
    <dgm:pt modelId="{71361358-EB9F-E14C-903B-C58AE32E5563}">
      <dgm:prSet phldrT="[Text]"/>
      <dgm:spPr/>
      <dgm:t>
        <a:bodyPr/>
        <a:lstStyle/>
        <a:p>
          <a:r>
            <a:rPr lang="en-US" dirty="0"/>
            <a:t>Body aches/ pains</a:t>
          </a:r>
        </a:p>
      </dgm:t>
      <dgm:extLst>
        <a:ext uri="{E40237B7-FDA0-4F09-8148-C483321AD2D9}">
          <dgm14:cNvPr xmlns:dgm14="http://schemas.microsoft.com/office/drawing/2010/diagram" id="0" name="" descr="Image of smart art:&#10;Tension &#10;Fatigue &#10;Insomnia&#10;Body aches/ pains&#10;Fast Pulse&#10;Easily Startled&#10;"/>
        </a:ext>
      </dgm:extLst>
    </dgm:pt>
    <dgm:pt modelId="{E281FE33-4BBF-6F4F-B7FC-4A7FEDE32E65}" type="parTrans" cxnId="{CA924CC6-BE85-8C46-B233-32360B077898}">
      <dgm:prSet/>
      <dgm:spPr/>
      <dgm:t>
        <a:bodyPr/>
        <a:lstStyle/>
        <a:p>
          <a:endParaRPr lang="en-US"/>
        </a:p>
      </dgm:t>
    </dgm:pt>
    <dgm:pt modelId="{75C35E01-34C0-5A4E-93B7-35FE2FFC6215}" type="sibTrans" cxnId="{CA924CC6-BE85-8C46-B233-32360B077898}">
      <dgm:prSet/>
      <dgm:spPr/>
      <dgm:t>
        <a:bodyPr/>
        <a:lstStyle/>
        <a:p>
          <a:endParaRPr lang="en-US"/>
        </a:p>
      </dgm:t>
    </dgm:pt>
    <dgm:pt modelId="{C2BA6BF0-B252-6A43-AAA9-18C8FE30685B}">
      <dgm:prSet phldrT="[Text]"/>
      <dgm:spPr/>
      <dgm:t>
        <a:bodyPr/>
        <a:lstStyle/>
        <a:p>
          <a:r>
            <a:rPr lang="en-US" dirty="0"/>
            <a:t>Fast Pulse</a:t>
          </a:r>
        </a:p>
      </dgm:t>
      <dgm:extLst>
        <a:ext uri="{E40237B7-FDA0-4F09-8148-C483321AD2D9}">
          <dgm14:cNvPr xmlns:dgm14="http://schemas.microsoft.com/office/drawing/2010/diagram" id="0" name="" descr="Image of smart art:&#10;Tension &#10;Fatigue &#10;Insomnia&#10;Body aches/ pains&#10;Fast Pulse&#10;Easily Startled&#10;"/>
        </a:ext>
      </dgm:extLst>
    </dgm:pt>
    <dgm:pt modelId="{D85346F3-1029-F44D-9400-AFCB6706E260}" type="parTrans" cxnId="{0EF9476D-DA7D-CE40-BA94-2C9F8B939EE9}">
      <dgm:prSet/>
      <dgm:spPr/>
      <dgm:t>
        <a:bodyPr/>
        <a:lstStyle/>
        <a:p>
          <a:endParaRPr lang="en-US"/>
        </a:p>
      </dgm:t>
    </dgm:pt>
    <dgm:pt modelId="{2E86492A-6526-BE42-9D7B-A6C7DBC7FEA8}" type="sibTrans" cxnId="{0EF9476D-DA7D-CE40-BA94-2C9F8B939EE9}">
      <dgm:prSet/>
      <dgm:spPr/>
      <dgm:t>
        <a:bodyPr/>
        <a:lstStyle/>
        <a:p>
          <a:endParaRPr lang="en-US"/>
        </a:p>
      </dgm:t>
    </dgm:pt>
    <dgm:pt modelId="{2577EA91-DC7E-CF4E-8C38-E02BF5728C87}">
      <dgm:prSet/>
      <dgm:spPr/>
      <dgm:t>
        <a:bodyPr/>
        <a:lstStyle/>
        <a:p>
          <a:r>
            <a:rPr lang="en-US" dirty="0"/>
            <a:t>Easily Startled</a:t>
          </a:r>
        </a:p>
      </dgm:t>
      <dgm:extLst>
        <a:ext uri="{E40237B7-FDA0-4F09-8148-C483321AD2D9}">
          <dgm14:cNvPr xmlns:dgm14="http://schemas.microsoft.com/office/drawing/2010/diagram" id="0" name="" descr="Image of smart art:&#10;Tension &#10;Fatigue &#10;Insomnia&#10;Body aches/ pains&#10;Fast Pulse&#10;Easily Startled&#10;"/>
        </a:ext>
      </dgm:extLst>
    </dgm:pt>
    <dgm:pt modelId="{F6A27335-56A1-434F-8CEF-62BB510226E7}" type="parTrans" cxnId="{7A099CDA-EBC9-6A4B-A769-EC6164D7004B}">
      <dgm:prSet/>
      <dgm:spPr/>
      <dgm:t>
        <a:bodyPr/>
        <a:lstStyle/>
        <a:p>
          <a:endParaRPr lang="en-US"/>
        </a:p>
      </dgm:t>
    </dgm:pt>
    <dgm:pt modelId="{5DFA4790-04F9-ED48-B6A5-BD705818E827}" type="sibTrans" cxnId="{7A099CDA-EBC9-6A4B-A769-EC6164D7004B}">
      <dgm:prSet/>
      <dgm:spPr/>
      <dgm:t>
        <a:bodyPr/>
        <a:lstStyle/>
        <a:p>
          <a:endParaRPr lang="en-US"/>
        </a:p>
      </dgm:t>
    </dgm:pt>
    <dgm:pt modelId="{1758066A-745C-4B4C-BEB5-35C648A0D4F6}" type="pres">
      <dgm:prSet presAssocID="{59B84862-5417-4F4E-8192-C2EBB449A45E}" presName="diagram" presStyleCnt="0">
        <dgm:presLayoutVars>
          <dgm:dir/>
          <dgm:resizeHandles val="exact"/>
        </dgm:presLayoutVars>
      </dgm:prSet>
      <dgm:spPr/>
      <dgm:t>
        <a:bodyPr/>
        <a:lstStyle/>
        <a:p>
          <a:endParaRPr lang="en-US"/>
        </a:p>
      </dgm:t>
    </dgm:pt>
    <dgm:pt modelId="{ED6404DA-1B93-364D-A0BF-642006A1FA56}" type="pres">
      <dgm:prSet presAssocID="{FDD20B0D-91FD-A742-8C15-F95C1244B8D2}" presName="node" presStyleLbl="node1" presStyleIdx="0" presStyleCnt="6">
        <dgm:presLayoutVars>
          <dgm:bulletEnabled val="1"/>
        </dgm:presLayoutVars>
      </dgm:prSet>
      <dgm:spPr/>
      <dgm:t>
        <a:bodyPr/>
        <a:lstStyle/>
        <a:p>
          <a:endParaRPr lang="en-US"/>
        </a:p>
      </dgm:t>
    </dgm:pt>
    <dgm:pt modelId="{2B07BE24-4824-9E42-95BA-8FDC781EF1BD}" type="pres">
      <dgm:prSet presAssocID="{3B29C254-E7EC-D04D-B034-3AB685030ED2}" presName="sibTrans" presStyleCnt="0"/>
      <dgm:spPr/>
    </dgm:pt>
    <dgm:pt modelId="{8C442323-9ED9-B146-B4BC-19AD5FC80240}" type="pres">
      <dgm:prSet presAssocID="{67205B29-CA5A-2747-B9E4-DC7C2E9CB4D7}" presName="node" presStyleLbl="node1" presStyleIdx="1" presStyleCnt="6">
        <dgm:presLayoutVars>
          <dgm:bulletEnabled val="1"/>
        </dgm:presLayoutVars>
      </dgm:prSet>
      <dgm:spPr/>
      <dgm:t>
        <a:bodyPr/>
        <a:lstStyle/>
        <a:p>
          <a:endParaRPr lang="en-US"/>
        </a:p>
      </dgm:t>
    </dgm:pt>
    <dgm:pt modelId="{2931E66F-2654-F44D-B33F-0B3AE5AB3FDD}" type="pres">
      <dgm:prSet presAssocID="{59D2B864-DB45-F043-AD34-2AAD62522323}" presName="sibTrans" presStyleCnt="0"/>
      <dgm:spPr/>
    </dgm:pt>
    <dgm:pt modelId="{9B6A4769-C142-2349-A908-ACA73537C86D}" type="pres">
      <dgm:prSet presAssocID="{BEF6B6A4-6055-B14C-8882-3538E355DA5A}" presName="node" presStyleLbl="node1" presStyleIdx="2" presStyleCnt="6">
        <dgm:presLayoutVars>
          <dgm:bulletEnabled val="1"/>
        </dgm:presLayoutVars>
      </dgm:prSet>
      <dgm:spPr/>
      <dgm:t>
        <a:bodyPr/>
        <a:lstStyle/>
        <a:p>
          <a:endParaRPr lang="en-US"/>
        </a:p>
      </dgm:t>
    </dgm:pt>
    <dgm:pt modelId="{8081F654-AEC2-FE43-8CCD-C8C26134DB8F}" type="pres">
      <dgm:prSet presAssocID="{A68AA0CE-1537-7F46-AD59-31CE2E2AA0C5}" presName="sibTrans" presStyleCnt="0"/>
      <dgm:spPr/>
    </dgm:pt>
    <dgm:pt modelId="{31821FA1-931E-7542-AD43-05075BBEE619}" type="pres">
      <dgm:prSet presAssocID="{71361358-EB9F-E14C-903B-C58AE32E5563}" presName="node" presStyleLbl="node1" presStyleIdx="3" presStyleCnt="6">
        <dgm:presLayoutVars>
          <dgm:bulletEnabled val="1"/>
        </dgm:presLayoutVars>
      </dgm:prSet>
      <dgm:spPr/>
      <dgm:t>
        <a:bodyPr/>
        <a:lstStyle/>
        <a:p>
          <a:endParaRPr lang="en-US"/>
        </a:p>
      </dgm:t>
    </dgm:pt>
    <dgm:pt modelId="{605F9475-189D-AA44-9EE1-7AC6F634BAA8}" type="pres">
      <dgm:prSet presAssocID="{75C35E01-34C0-5A4E-93B7-35FE2FFC6215}" presName="sibTrans" presStyleCnt="0"/>
      <dgm:spPr/>
    </dgm:pt>
    <dgm:pt modelId="{0378FEB1-A8BB-4B44-A8C9-F87F1FD134DC}" type="pres">
      <dgm:prSet presAssocID="{C2BA6BF0-B252-6A43-AAA9-18C8FE30685B}" presName="node" presStyleLbl="node1" presStyleIdx="4" presStyleCnt="6">
        <dgm:presLayoutVars>
          <dgm:bulletEnabled val="1"/>
        </dgm:presLayoutVars>
      </dgm:prSet>
      <dgm:spPr/>
      <dgm:t>
        <a:bodyPr/>
        <a:lstStyle/>
        <a:p>
          <a:endParaRPr lang="en-US"/>
        </a:p>
      </dgm:t>
    </dgm:pt>
    <dgm:pt modelId="{5591B614-B07F-2C42-9833-E4B4C90AF16D}" type="pres">
      <dgm:prSet presAssocID="{2E86492A-6526-BE42-9D7B-A6C7DBC7FEA8}" presName="sibTrans" presStyleCnt="0"/>
      <dgm:spPr/>
    </dgm:pt>
    <dgm:pt modelId="{77B4ED67-EEE3-8B4C-9D46-0212C501DCFB}" type="pres">
      <dgm:prSet presAssocID="{2577EA91-DC7E-CF4E-8C38-E02BF5728C87}" presName="node" presStyleLbl="node1" presStyleIdx="5" presStyleCnt="6">
        <dgm:presLayoutVars>
          <dgm:bulletEnabled val="1"/>
        </dgm:presLayoutVars>
      </dgm:prSet>
      <dgm:spPr/>
      <dgm:t>
        <a:bodyPr/>
        <a:lstStyle/>
        <a:p>
          <a:endParaRPr lang="en-US"/>
        </a:p>
      </dgm:t>
    </dgm:pt>
  </dgm:ptLst>
  <dgm:cxnLst>
    <dgm:cxn modelId="{080D52AF-140E-E54D-AF5F-091EE642D329}" type="presOf" srcId="{2577EA91-DC7E-CF4E-8C38-E02BF5728C87}" destId="{77B4ED67-EEE3-8B4C-9D46-0212C501DCFB}" srcOrd="0" destOrd="0" presId="urn:microsoft.com/office/officeart/2005/8/layout/default"/>
    <dgm:cxn modelId="{C2666CDA-4A80-7748-9391-3A1F4C4E0CED}" srcId="{59B84862-5417-4F4E-8192-C2EBB449A45E}" destId="{67205B29-CA5A-2747-B9E4-DC7C2E9CB4D7}" srcOrd="1" destOrd="0" parTransId="{ACE9D381-9A61-B944-A246-29175ACBCF62}" sibTransId="{59D2B864-DB45-F043-AD34-2AAD62522323}"/>
    <dgm:cxn modelId="{7A099CDA-EBC9-6A4B-A769-EC6164D7004B}" srcId="{59B84862-5417-4F4E-8192-C2EBB449A45E}" destId="{2577EA91-DC7E-CF4E-8C38-E02BF5728C87}" srcOrd="5" destOrd="0" parTransId="{F6A27335-56A1-434F-8CEF-62BB510226E7}" sibTransId="{5DFA4790-04F9-ED48-B6A5-BD705818E827}"/>
    <dgm:cxn modelId="{F73DC3F6-1085-EF40-B5C3-1B69D8E72DEF}" srcId="{59B84862-5417-4F4E-8192-C2EBB449A45E}" destId="{BEF6B6A4-6055-B14C-8882-3538E355DA5A}" srcOrd="2" destOrd="0" parTransId="{7A1B242F-F59F-5F49-9A7A-4FFA06696ABE}" sibTransId="{A68AA0CE-1537-7F46-AD59-31CE2E2AA0C5}"/>
    <dgm:cxn modelId="{4F0B5695-3A88-5742-A15D-580C01B034D8}" type="presOf" srcId="{C2BA6BF0-B252-6A43-AAA9-18C8FE30685B}" destId="{0378FEB1-A8BB-4B44-A8C9-F87F1FD134DC}" srcOrd="0" destOrd="0" presId="urn:microsoft.com/office/officeart/2005/8/layout/default"/>
    <dgm:cxn modelId="{0099CDEA-0BD2-6D48-81CB-FF47EFC68B44}" type="presOf" srcId="{67205B29-CA5A-2747-B9E4-DC7C2E9CB4D7}" destId="{8C442323-9ED9-B146-B4BC-19AD5FC80240}" srcOrd="0" destOrd="0" presId="urn:microsoft.com/office/officeart/2005/8/layout/default"/>
    <dgm:cxn modelId="{CA924CC6-BE85-8C46-B233-32360B077898}" srcId="{59B84862-5417-4F4E-8192-C2EBB449A45E}" destId="{71361358-EB9F-E14C-903B-C58AE32E5563}" srcOrd="3" destOrd="0" parTransId="{E281FE33-4BBF-6F4F-B7FC-4A7FEDE32E65}" sibTransId="{75C35E01-34C0-5A4E-93B7-35FE2FFC6215}"/>
    <dgm:cxn modelId="{70805C6E-E5F2-424F-B274-3464ED2E7B89}" type="presOf" srcId="{71361358-EB9F-E14C-903B-C58AE32E5563}" destId="{31821FA1-931E-7542-AD43-05075BBEE619}" srcOrd="0" destOrd="0" presId="urn:microsoft.com/office/officeart/2005/8/layout/default"/>
    <dgm:cxn modelId="{21A7A159-8A4B-1F49-9637-EFFD975FFFEC}" srcId="{59B84862-5417-4F4E-8192-C2EBB449A45E}" destId="{FDD20B0D-91FD-A742-8C15-F95C1244B8D2}" srcOrd="0" destOrd="0" parTransId="{924499E8-7224-DA4F-94CC-8FADC7D75C31}" sibTransId="{3B29C254-E7EC-D04D-B034-3AB685030ED2}"/>
    <dgm:cxn modelId="{B775E7E6-440B-044E-AF57-DB42C83CBEC9}" type="presOf" srcId="{FDD20B0D-91FD-A742-8C15-F95C1244B8D2}" destId="{ED6404DA-1B93-364D-A0BF-642006A1FA56}" srcOrd="0" destOrd="0" presId="urn:microsoft.com/office/officeart/2005/8/layout/default"/>
    <dgm:cxn modelId="{E748B03A-F3AB-8A4E-A496-2C204CAB48D6}" type="presOf" srcId="{BEF6B6A4-6055-B14C-8882-3538E355DA5A}" destId="{9B6A4769-C142-2349-A908-ACA73537C86D}" srcOrd="0" destOrd="0" presId="urn:microsoft.com/office/officeart/2005/8/layout/default"/>
    <dgm:cxn modelId="{DBED547B-E328-8E4E-A4B7-E861482B61BD}" type="presOf" srcId="{59B84862-5417-4F4E-8192-C2EBB449A45E}" destId="{1758066A-745C-4B4C-BEB5-35C648A0D4F6}" srcOrd="0" destOrd="0" presId="urn:microsoft.com/office/officeart/2005/8/layout/default"/>
    <dgm:cxn modelId="{0EF9476D-DA7D-CE40-BA94-2C9F8B939EE9}" srcId="{59B84862-5417-4F4E-8192-C2EBB449A45E}" destId="{C2BA6BF0-B252-6A43-AAA9-18C8FE30685B}" srcOrd="4" destOrd="0" parTransId="{D85346F3-1029-F44D-9400-AFCB6706E260}" sibTransId="{2E86492A-6526-BE42-9D7B-A6C7DBC7FEA8}"/>
    <dgm:cxn modelId="{C9AC282E-B452-004A-A232-254994A3D4BB}" type="presParOf" srcId="{1758066A-745C-4B4C-BEB5-35C648A0D4F6}" destId="{ED6404DA-1B93-364D-A0BF-642006A1FA56}" srcOrd="0" destOrd="0" presId="urn:microsoft.com/office/officeart/2005/8/layout/default"/>
    <dgm:cxn modelId="{4533B934-BDEF-0642-ACC3-0CE8D4B27A9B}" type="presParOf" srcId="{1758066A-745C-4B4C-BEB5-35C648A0D4F6}" destId="{2B07BE24-4824-9E42-95BA-8FDC781EF1BD}" srcOrd="1" destOrd="0" presId="urn:microsoft.com/office/officeart/2005/8/layout/default"/>
    <dgm:cxn modelId="{A2B1A2EC-6CDF-3642-9328-21E66A0272D0}" type="presParOf" srcId="{1758066A-745C-4B4C-BEB5-35C648A0D4F6}" destId="{8C442323-9ED9-B146-B4BC-19AD5FC80240}" srcOrd="2" destOrd="0" presId="urn:microsoft.com/office/officeart/2005/8/layout/default"/>
    <dgm:cxn modelId="{7DF71B40-86D4-2E45-AB05-F7859C5EAA97}" type="presParOf" srcId="{1758066A-745C-4B4C-BEB5-35C648A0D4F6}" destId="{2931E66F-2654-F44D-B33F-0B3AE5AB3FDD}" srcOrd="3" destOrd="0" presId="urn:microsoft.com/office/officeart/2005/8/layout/default"/>
    <dgm:cxn modelId="{24DC8779-93C0-2841-BEF6-C08234F6CC09}" type="presParOf" srcId="{1758066A-745C-4B4C-BEB5-35C648A0D4F6}" destId="{9B6A4769-C142-2349-A908-ACA73537C86D}" srcOrd="4" destOrd="0" presId="urn:microsoft.com/office/officeart/2005/8/layout/default"/>
    <dgm:cxn modelId="{2CD30093-987B-E54C-A608-DC9BC24D8664}" type="presParOf" srcId="{1758066A-745C-4B4C-BEB5-35C648A0D4F6}" destId="{8081F654-AEC2-FE43-8CCD-C8C26134DB8F}" srcOrd="5" destOrd="0" presId="urn:microsoft.com/office/officeart/2005/8/layout/default"/>
    <dgm:cxn modelId="{2055912A-9F3A-ED4E-8E89-AA5B3294FAA6}" type="presParOf" srcId="{1758066A-745C-4B4C-BEB5-35C648A0D4F6}" destId="{31821FA1-931E-7542-AD43-05075BBEE619}" srcOrd="6" destOrd="0" presId="urn:microsoft.com/office/officeart/2005/8/layout/default"/>
    <dgm:cxn modelId="{87A16EE1-7A19-644B-81FE-AA43DC985BDD}" type="presParOf" srcId="{1758066A-745C-4B4C-BEB5-35C648A0D4F6}" destId="{605F9475-189D-AA44-9EE1-7AC6F634BAA8}" srcOrd="7" destOrd="0" presId="urn:microsoft.com/office/officeart/2005/8/layout/default"/>
    <dgm:cxn modelId="{D9375EB1-5141-EC4A-BA44-7C8729EF62D3}" type="presParOf" srcId="{1758066A-745C-4B4C-BEB5-35C648A0D4F6}" destId="{0378FEB1-A8BB-4B44-A8C9-F87F1FD134DC}" srcOrd="8" destOrd="0" presId="urn:microsoft.com/office/officeart/2005/8/layout/default"/>
    <dgm:cxn modelId="{8F337233-D346-824B-8D94-B0AC4E0839F0}" type="presParOf" srcId="{1758066A-745C-4B4C-BEB5-35C648A0D4F6}" destId="{5591B614-B07F-2C42-9833-E4B4C90AF16D}" srcOrd="9" destOrd="0" presId="urn:microsoft.com/office/officeart/2005/8/layout/default"/>
    <dgm:cxn modelId="{851FEB32-8AED-3644-BDA9-664775A662D6}" type="presParOf" srcId="{1758066A-745C-4B4C-BEB5-35C648A0D4F6}" destId="{77B4ED67-EEE3-8B4C-9D46-0212C501DCF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91C56B-BD31-C649-94B2-6A15FF7AC8F4}" type="doc">
      <dgm:prSet loTypeId="urn:microsoft.com/office/officeart/2005/8/layout/default" loCatId="" qsTypeId="urn:microsoft.com/office/officeart/2005/8/quickstyle/simple1" qsCatId="simple" csTypeId="urn:microsoft.com/office/officeart/2005/8/colors/accent6_2" csCatId="accent6" phldr="1"/>
      <dgm:spPr/>
      <dgm:t>
        <a:bodyPr/>
        <a:lstStyle/>
        <a:p>
          <a:endParaRPr lang="en-US"/>
        </a:p>
      </dgm:t>
    </dgm:pt>
    <dgm:pt modelId="{60C5A4C1-F426-EF41-8B6E-B4C892134D15}">
      <dgm:prSet/>
      <dgm:spPr/>
      <dgm:t>
        <a:bodyPr/>
        <a:lstStyle/>
        <a:p>
          <a:r>
            <a:rPr lang="en-US" dirty="0"/>
            <a:t>Confusion   </a:t>
          </a:r>
        </a:p>
      </dgm:t>
      <dgm:extLst>
        <a:ext uri="{E40237B7-FDA0-4F09-8148-C483321AD2D9}">
          <dgm14:cNvPr xmlns:dgm14="http://schemas.microsoft.com/office/drawing/2010/diagram" id="0" name="" descr="Image of smart art text: &#10;Confusion   &#10;Indecisiveness   &#10;Worry   &#10;Shortened attention span&#10;Trouble concentrating  &#10;"/>
        </a:ext>
      </dgm:extLst>
    </dgm:pt>
    <dgm:pt modelId="{A1B3E66B-0238-EB41-8997-01E54DD1C724}" type="parTrans" cxnId="{FCB4B18E-57E6-A545-9CB2-EFCB6C3DE83F}">
      <dgm:prSet/>
      <dgm:spPr/>
      <dgm:t>
        <a:bodyPr/>
        <a:lstStyle/>
        <a:p>
          <a:endParaRPr lang="en-US"/>
        </a:p>
      </dgm:t>
    </dgm:pt>
    <dgm:pt modelId="{9355B99D-11F0-0E4D-88A9-B811B19E0CA1}" type="sibTrans" cxnId="{FCB4B18E-57E6-A545-9CB2-EFCB6C3DE83F}">
      <dgm:prSet/>
      <dgm:spPr/>
      <dgm:t>
        <a:bodyPr/>
        <a:lstStyle/>
        <a:p>
          <a:endParaRPr lang="en-US"/>
        </a:p>
      </dgm:t>
    </dgm:pt>
    <dgm:pt modelId="{85CE2747-5F27-A747-976C-43BDA4375BDF}">
      <dgm:prSet/>
      <dgm:spPr/>
      <dgm:t>
        <a:bodyPr/>
        <a:lstStyle/>
        <a:p>
          <a:r>
            <a:rPr lang="en-US" dirty="0"/>
            <a:t>Indecisiveness   </a:t>
          </a:r>
        </a:p>
      </dgm:t>
      <dgm:extLst>
        <a:ext uri="{E40237B7-FDA0-4F09-8148-C483321AD2D9}">
          <dgm14:cNvPr xmlns:dgm14="http://schemas.microsoft.com/office/drawing/2010/diagram" id="0" name="" descr="Image of smart art text: &#10;Confusion   &#10;Indecisiveness   &#10;Worry   &#10;Shortened attention span&#10;Trouble concentrating  &#10;"/>
        </a:ext>
      </dgm:extLst>
    </dgm:pt>
    <dgm:pt modelId="{BD76C05B-3D1F-814E-AF62-0E0CDFDC6F89}" type="parTrans" cxnId="{867AB84B-6A07-5344-B137-BA8FEE3BC2F2}">
      <dgm:prSet/>
      <dgm:spPr/>
      <dgm:t>
        <a:bodyPr/>
        <a:lstStyle/>
        <a:p>
          <a:endParaRPr lang="en-US"/>
        </a:p>
      </dgm:t>
    </dgm:pt>
    <dgm:pt modelId="{2B23FC8D-2C9B-E54D-BA02-54A4B063289F}" type="sibTrans" cxnId="{867AB84B-6A07-5344-B137-BA8FEE3BC2F2}">
      <dgm:prSet/>
      <dgm:spPr/>
      <dgm:t>
        <a:bodyPr/>
        <a:lstStyle/>
        <a:p>
          <a:endParaRPr lang="en-US"/>
        </a:p>
      </dgm:t>
    </dgm:pt>
    <dgm:pt modelId="{A6620D90-39C6-284C-990D-D6D6BC2C1CCD}">
      <dgm:prSet/>
      <dgm:spPr/>
      <dgm:t>
        <a:bodyPr/>
        <a:lstStyle/>
        <a:p>
          <a:r>
            <a:rPr lang="en-US" dirty="0"/>
            <a:t>Worry   </a:t>
          </a:r>
        </a:p>
      </dgm:t>
      <dgm:extLst>
        <a:ext uri="{E40237B7-FDA0-4F09-8148-C483321AD2D9}">
          <dgm14:cNvPr xmlns:dgm14="http://schemas.microsoft.com/office/drawing/2010/diagram" id="0" name="" descr="Image of smart art text: &#10;Confusion   &#10;Indecisiveness   &#10;Worry   &#10;Shortened attention span&#10;Trouble concentrating  &#10;"/>
        </a:ext>
      </dgm:extLst>
    </dgm:pt>
    <dgm:pt modelId="{99FCFB18-D86B-A747-B829-19DD7646FE8F}" type="parTrans" cxnId="{38C6F06B-7D85-914C-BA73-07FB3384E306}">
      <dgm:prSet/>
      <dgm:spPr/>
      <dgm:t>
        <a:bodyPr/>
        <a:lstStyle/>
        <a:p>
          <a:endParaRPr lang="en-US"/>
        </a:p>
      </dgm:t>
    </dgm:pt>
    <dgm:pt modelId="{8ED086C5-3E78-DC48-9384-B0EE80AF71F8}" type="sibTrans" cxnId="{38C6F06B-7D85-914C-BA73-07FB3384E306}">
      <dgm:prSet/>
      <dgm:spPr/>
      <dgm:t>
        <a:bodyPr/>
        <a:lstStyle/>
        <a:p>
          <a:endParaRPr lang="en-US"/>
        </a:p>
      </dgm:t>
    </dgm:pt>
    <dgm:pt modelId="{989B5317-8F73-7349-8B8D-8A462AC77068}">
      <dgm:prSet/>
      <dgm:spPr/>
      <dgm:t>
        <a:bodyPr/>
        <a:lstStyle/>
        <a:p>
          <a:r>
            <a:rPr lang="en-US" dirty="0"/>
            <a:t>Shortened attention span</a:t>
          </a:r>
        </a:p>
      </dgm:t>
      <dgm:extLst>
        <a:ext uri="{E40237B7-FDA0-4F09-8148-C483321AD2D9}">
          <dgm14:cNvPr xmlns:dgm14="http://schemas.microsoft.com/office/drawing/2010/diagram" id="0" name="" descr="Image of smart art text: &#10;Confusion   &#10;Indecisiveness   &#10;Worry   &#10;Shortened attention span&#10;Trouble concentrating  &#10;"/>
        </a:ext>
      </dgm:extLst>
    </dgm:pt>
    <dgm:pt modelId="{7BF31444-DCDD-E840-B227-03F091FEED42}" type="parTrans" cxnId="{DE453F43-5A14-5241-9860-C81A1875697E}">
      <dgm:prSet/>
      <dgm:spPr/>
      <dgm:t>
        <a:bodyPr/>
        <a:lstStyle/>
        <a:p>
          <a:endParaRPr lang="en-US"/>
        </a:p>
      </dgm:t>
    </dgm:pt>
    <dgm:pt modelId="{BF01C92A-A394-9745-A795-4735EF83D063}" type="sibTrans" cxnId="{DE453F43-5A14-5241-9860-C81A1875697E}">
      <dgm:prSet/>
      <dgm:spPr/>
      <dgm:t>
        <a:bodyPr/>
        <a:lstStyle/>
        <a:p>
          <a:endParaRPr lang="en-US"/>
        </a:p>
      </dgm:t>
    </dgm:pt>
    <dgm:pt modelId="{F7FB3C01-EDB9-D442-BAF2-C6A02AC345D4}">
      <dgm:prSet/>
      <dgm:spPr/>
      <dgm:t>
        <a:bodyPr/>
        <a:lstStyle/>
        <a:p>
          <a:r>
            <a:rPr lang="en-US" dirty="0"/>
            <a:t>Trouble concentrating  </a:t>
          </a:r>
        </a:p>
      </dgm:t>
      <dgm:extLst>
        <a:ext uri="{E40237B7-FDA0-4F09-8148-C483321AD2D9}">
          <dgm14:cNvPr xmlns:dgm14="http://schemas.microsoft.com/office/drawing/2010/diagram" id="0" name="" descr="Image of smart art text: &#10;Confusion   &#10;Indecisiveness   &#10;Worry   &#10;Shortened attention span&#10;Trouble concentrating  &#10;"/>
        </a:ext>
      </dgm:extLst>
    </dgm:pt>
    <dgm:pt modelId="{8C4CA26D-B21B-5B4C-8CA6-16811A7A5C5C}" type="parTrans" cxnId="{182D170C-44FE-3443-8AD1-A0304C162D0B}">
      <dgm:prSet/>
      <dgm:spPr/>
      <dgm:t>
        <a:bodyPr/>
        <a:lstStyle/>
        <a:p>
          <a:endParaRPr lang="en-US"/>
        </a:p>
      </dgm:t>
    </dgm:pt>
    <dgm:pt modelId="{AF3ACD41-1E7E-CA4F-A83F-E4605C63E1CA}" type="sibTrans" cxnId="{182D170C-44FE-3443-8AD1-A0304C162D0B}">
      <dgm:prSet/>
      <dgm:spPr/>
      <dgm:t>
        <a:bodyPr/>
        <a:lstStyle/>
        <a:p>
          <a:endParaRPr lang="en-US"/>
        </a:p>
      </dgm:t>
    </dgm:pt>
    <dgm:pt modelId="{4A72864A-AD9B-B04D-99D0-F06B01F92A9C}" type="pres">
      <dgm:prSet presAssocID="{6A91C56B-BD31-C649-94B2-6A15FF7AC8F4}" presName="diagram" presStyleCnt="0">
        <dgm:presLayoutVars>
          <dgm:dir/>
          <dgm:resizeHandles val="exact"/>
        </dgm:presLayoutVars>
      </dgm:prSet>
      <dgm:spPr/>
      <dgm:t>
        <a:bodyPr/>
        <a:lstStyle/>
        <a:p>
          <a:endParaRPr lang="en-US"/>
        </a:p>
      </dgm:t>
    </dgm:pt>
    <dgm:pt modelId="{9A98ED73-C067-704A-9C0E-8D7EE0A9640B}" type="pres">
      <dgm:prSet presAssocID="{60C5A4C1-F426-EF41-8B6E-B4C892134D15}" presName="node" presStyleLbl="node1" presStyleIdx="0" presStyleCnt="5">
        <dgm:presLayoutVars>
          <dgm:bulletEnabled val="1"/>
        </dgm:presLayoutVars>
      </dgm:prSet>
      <dgm:spPr/>
      <dgm:t>
        <a:bodyPr/>
        <a:lstStyle/>
        <a:p>
          <a:endParaRPr lang="en-US"/>
        </a:p>
      </dgm:t>
    </dgm:pt>
    <dgm:pt modelId="{95EC057E-804A-6F43-A0E8-A063774E94BA}" type="pres">
      <dgm:prSet presAssocID="{9355B99D-11F0-0E4D-88A9-B811B19E0CA1}" presName="sibTrans" presStyleCnt="0"/>
      <dgm:spPr/>
    </dgm:pt>
    <dgm:pt modelId="{118DC7E2-D899-E344-A523-C8943C8B3EC2}" type="pres">
      <dgm:prSet presAssocID="{85CE2747-5F27-A747-976C-43BDA4375BDF}" presName="node" presStyleLbl="node1" presStyleIdx="1" presStyleCnt="5">
        <dgm:presLayoutVars>
          <dgm:bulletEnabled val="1"/>
        </dgm:presLayoutVars>
      </dgm:prSet>
      <dgm:spPr/>
      <dgm:t>
        <a:bodyPr/>
        <a:lstStyle/>
        <a:p>
          <a:endParaRPr lang="en-US"/>
        </a:p>
      </dgm:t>
    </dgm:pt>
    <dgm:pt modelId="{4CDBF243-005A-8C4F-90D8-EAA41266B694}" type="pres">
      <dgm:prSet presAssocID="{2B23FC8D-2C9B-E54D-BA02-54A4B063289F}" presName="sibTrans" presStyleCnt="0"/>
      <dgm:spPr/>
    </dgm:pt>
    <dgm:pt modelId="{6F0DBAB0-97D8-B244-8BA2-8701E70BD8D9}" type="pres">
      <dgm:prSet presAssocID="{A6620D90-39C6-284C-990D-D6D6BC2C1CCD}" presName="node" presStyleLbl="node1" presStyleIdx="2" presStyleCnt="5">
        <dgm:presLayoutVars>
          <dgm:bulletEnabled val="1"/>
        </dgm:presLayoutVars>
      </dgm:prSet>
      <dgm:spPr/>
      <dgm:t>
        <a:bodyPr/>
        <a:lstStyle/>
        <a:p>
          <a:endParaRPr lang="en-US"/>
        </a:p>
      </dgm:t>
    </dgm:pt>
    <dgm:pt modelId="{76232E4D-F071-214F-9008-60A1E22C548B}" type="pres">
      <dgm:prSet presAssocID="{8ED086C5-3E78-DC48-9384-B0EE80AF71F8}" presName="sibTrans" presStyleCnt="0"/>
      <dgm:spPr/>
    </dgm:pt>
    <dgm:pt modelId="{89AB1849-9A67-4F4B-8A9F-67341B7D88E2}" type="pres">
      <dgm:prSet presAssocID="{989B5317-8F73-7349-8B8D-8A462AC77068}" presName="node" presStyleLbl="node1" presStyleIdx="3" presStyleCnt="5">
        <dgm:presLayoutVars>
          <dgm:bulletEnabled val="1"/>
        </dgm:presLayoutVars>
      </dgm:prSet>
      <dgm:spPr/>
      <dgm:t>
        <a:bodyPr/>
        <a:lstStyle/>
        <a:p>
          <a:endParaRPr lang="en-US"/>
        </a:p>
      </dgm:t>
    </dgm:pt>
    <dgm:pt modelId="{9F774F27-1961-914A-BCBF-195949872523}" type="pres">
      <dgm:prSet presAssocID="{BF01C92A-A394-9745-A795-4735EF83D063}" presName="sibTrans" presStyleCnt="0"/>
      <dgm:spPr/>
    </dgm:pt>
    <dgm:pt modelId="{B4FE3F24-5BFA-2A42-A356-5A6110F700C9}" type="pres">
      <dgm:prSet presAssocID="{F7FB3C01-EDB9-D442-BAF2-C6A02AC345D4}" presName="node" presStyleLbl="node1" presStyleIdx="4" presStyleCnt="5">
        <dgm:presLayoutVars>
          <dgm:bulletEnabled val="1"/>
        </dgm:presLayoutVars>
      </dgm:prSet>
      <dgm:spPr/>
      <dgm:t>
        <a:bodyPr/>
        <a:lstStyle/>
        <a:p>
          <a:endParaRPr lang="en-US"/>
        </a:p>
      </dgm:t>
    </dgm:pt>
  </dgm:ptLst>
  <dgm:cxnLst>
    <dgm:cxn modelId="{D3026272-8823-9347-BDD9-7B470A9E7E11}" type="presOf" srcId="{85CE2747-5F27-A747-976C-43BDA4375BDF}" destId="{118DC7E2-D899-E344-A523-C8943C8B3EC2}" srcOrd="0" destOrd="0" presId="urn:microsoft.com/office/officeart/2005/8/layout/default"/>
    <dgm:cxn modelId="{2A6769B5-A1B2-2242-B424-0F21D542F613}" type="presOf" srcId="{989B5317-8F73-7349-8B8D-8A462AC77068}" destId="{89AB1849-9A67-4F4B-8A9F-67341B7D88E2}" srcOrd="0" destOrd="0" presId="urn:microsoft.com/office/officeart/2005/8/layout/default"/>
    <dgm:cxn modelId="{1F27B3F0-E60E-494D-B906-5C97201C4B74}" type="presOf" srcId="{6A91C56B-BD31-C649-94B2-6A15FF7AC8F4}" destId="{4A72864A-AD9B-B04D-99D0-F06B01F92A9C}" srcOrd="0" destOrd="0" presId="urn:microsoft.com/office/officeart/2005/8/layout/default"/>
    <dgm:cxn modelId="{26C173CA-60DA-4245-B174-5C8070C8222E}" type="presOf" srcId="{F7FB3C01-EDB9-D442-BAF2-C6A02AC345D4}" destId="{B4FE3F24-5BFA-2A42-A356-5A6110F700C9}" srcOrd="0" destOrd="0" presId="urn:microsoft.com/office/officeart/2005/8/layout/default"/>
    <dgm:cxn modelId="{38C6F06B-7D85-914C-BA73-07FB3384E306}" srcId="{6A91C56B-BD31-C649-94B2-6A15FF7AC8F4}" destId="{A6620D90-39C6-284C-990D-D6D6BC2C1CCD}" srcOrd="2" destOrd="0" parTransId="{99FCFB18-D86B-A747-B829-19DD7646FE8F}" sibTransId="{8ED086C5-3E78-DC48-9384-B0EE80AF71F8}"/>
    <dgm:cxn modelId="{1BD66E23-DB6B-D241-90C8-C35F9E50458E}" type="presOf" srcId="{60C5A4C1-F426-EF41-8B6E-B4C892134D15}" destId="{9A98ED73-C067-704A-9C0E-8D7EE0A9640B}" srcOrd="0" destOrd="0" presId="urn:microsoft.com/office/officeart/2005/8/layout/default"/>
    <dgm:cxn modelId="{867AB84B-6A07-5344-B137-BA8FEE3BC2F2}" srcId="{6A91C56B-BD31-C649-94B2-6A15FF7AC8F4}" destId="{85CE2747-5F27-A747-976C-43BDA4375BDF}" srcOrd="1" destOrd="0" parTransId="{BD76C05B-3D1F-814E-AF62-0E0CDFDC6F89}" sibTransId="{2B23FC8D-2C9B-E54D-BA02-54A4B063289F}"/>
    <dgm:cxn modelId="{DE453F43-5A14-5241-9860-C81A1875697E}" srcId="{6A91C56B-BD31-C649-94B2-6A15FF7AC8F4}" destId="{989B5317-8F73-7349-8B8D-8A462AC77068}" srcOrd="3" destOrd="0" parTransId="{7BF31444-DCDD-E840-B227-03F091FEED42}" sibTransId="{BF01C92A-A394-9745-A795-4735EF83D063}"/>
    <dgm:cxn modelId="{FCB4B18E-57E6-A545-9CB2-EFCB6C3DE83F}" srcId="{6A91C56B-BD31-C649-94B2-6A15FF7AC8F4}" destId="{60C5A4C1-F426-EF41-8B6E-B4C892134D15}" srcOrd="0" destOrd="0" parTransId="{A1B3E66B-0238-EB41-8997-01E54DD1C724}" sibTransId="{9355B99D-11F0-0E4D-88A9-B811B19E0CA1}"/>
    <dgm:cxn modelId="{182D170C-44FE-3443-8AD1-A0304C162D0B}" srcId="{6A91C56B-BD31-C649-94B2-6A15FF7AC8F4}" destId="{F7FB3C01-EDB9-D442-BAF2-C6A02AC345D4}" srcOrd="4" destOrd="0" parTransId="{8C4CA26D-B21B-5B4C-8CA6-16811A7A5C5C}" sibTransId="{AF3ACD41-1E7E-CA4F-A83F-E4605C63E1CA}"/>
    <dgm:cxn modelId="{12AE2550-B29E-B24D-8462-B33D83DBBB1C}" type="presOf" srcId="{A6620D90-39C6-284C-990D-D6D6BC2C1CCD}" destId="{6F0DBAB0-97D8-B244-8BA2-8701E70BD8D9}" srcOrd="0" destOrd="0" presId="urn:microsoft.com/office/officeart/2005/8/layout/default"/>
    <dgm:cxn modelId="{A49F586F-D9A7-744D-9F2D-693B00FCB54D}" type="presParOf" srcId="{4A72864A-AD9B-B04D-99D0-F06B01F92A9C}" destId="{9A98ED73-C067-704A-9C0E-8D7EE0A9640B}" srcOrd="0" destOrd="0" presId="urn:microsoft.com/office/officeart/2005/8/layout/default"/>
    <dgm:cxn modelId="{3FBC186E-8E5D-2E4B-9AEC-E23E2D236E5D}" type="presParOf" srcId="{4A72864A-AD9B-B04D-99D0-F06B01F92A9C}" destId="{95EC057E-804A-6F43-A0E8-A063774E94BA}" srcOrd="1" destOrd="0" presId="urn:microsoft.com/office/officeart/2005/8/layout/default"/>
    <dgm:cxn modelId="{F0A6D710-F6E4-6847-8C14-32FDA935D1CE}" type="presParOf" srcId="{4A72864A-AD9B-B04D-99D0-F06B01F92A9C}" destId="{118DC7E2-D899-E344-A523-C8943C8B3EC2}" srcOrd="2" destOrd="0" presId="urn:microsoft.com/office/officeart/2005/8/layout/default"/>
    <dgm:cxn modelId="{285A19C4-A095-334C-9680-C5E9982C4AE5}" type="presParOf" srcId="{4A72864A-AD9B-B04D-99D0-F06B01F92A9C}" destId="{4CDBF243-005A-8C4F-90D8-EAA41266B694}" srcOrd="3" destOrd="0" presId="urn:microsoft.com/office/officeart/2005/8/layout/default"/>
    <dgm:cxn modelId="{B9D560B9-07F9-3F43-8854-D4447712C5C1}" type="presParOf" srcId="{4A72864A-AD9B-B04D-99D0-F06B01F92A9C}" destId="{6F0DBAB0-97D8-B244-8BA2-8701E70BD8D9}" srcOrd="4" destOrd="0" presId="urn:microsoft.com/office/officeart/2005/8/layout/default"/>
    <dgm:cxn modelId="{CA2F6E22-70E7-2846-A1E9-63E00F3F1967}" type="presParOf" srcId="{4A72864A-AD9B-B04D-99D0-F06B01F92A9C}" destId="{76232E4D-F071-214F-9008-60A1E22C548B}" srcOrd="5" destOrd="0" presId="urn:microsoft.com/office/officeart/2005/8/layout/default"/>
    <dgm:cxn modelId="{6788D63F-88A6-514B-8436-BA05D6D2C2F1}" type="presParOf" srcId="{4A72864A-AD9B-B04D-99D0-F06B01F92A9C}" destId="{89AB1849-9A67-4F4B-8A9F-67341B7D88E2}" srcOrd="6" destOrd="0" presId="urn:microsoft.com/office/officeart/2005/8/layout/default"/>
    <dgm:cxn modelId="{DC1D94F3-D4A7-4344-A117-64AAE1D72DF3}" type="presParOf" srcId="{4A72864A-AD9B-B04D-99D0-F06B01F92A9C}" destId="{9F774F27-1961-914A-BCBF-195949872523}" srcOrd="7" destOrd="0" presId="urn:microsoft.com/office/officeart/2005/8/layout/default"/>
    <dgm:cxn modelId="{24CBB757-EFE9-8A4D-83BE-41F176B068D1}" type="presParOf" srcId="{4A72864A-AD9B-B04D-99D0-F06B01F92A9C}" destId="{B4FE3F24-5BFA-2A42-A356-5A6110F700C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61A2E6-115C-764E-B61E-F4405BBE564E}" type="doc">
      <dgm:prSet loTypeId="urn:microsoft.com/office/officeart/2005/8/layout/default" loCatId="" qsTypeId="urn:microsoft.com/office/officeart/2005/8/quickstyle/simple1" qsCatId="simple" csTypeId="urn:microsoft.com/office/officeart/2005/8/colors/accent6_2" csCatId="accent6" phldr="1"/>
      <dgm:spPr/>
      <dgm:t>
        <a:bodyPr/>
        <a:lstStyle/>
        <a:p>
          <a:endParaRPr lang="en-US"/>
        </a:p>
      </dgm:t>
    </dgm:pt>
    <dgm:pt modelId="{AA2A0FB5-3F3A-AB4B-A5C1-9259AD80593C}">
      <dgm:prSet/>
      <dgm:spPr/>
      <dgm:t>
        <a:bodyPr/>
        <a:lstStyle/>
        <a:p>
          <a:r>
            <a:rPr lang="en-US" dirty="0"/>
            <a:t>Distrust  </a:t>
          </a:r>
        </a:p>
      </dgm:t>
      <dgm:extLst>
        <a:ext uri="{E40237B7-FDA0-4F09-8148-C483321AD2D9}">
          <dgm14:cNvPr xmlns:dgm14="http://schemas.microsoft.com/office/drawing/2010/diagram" id="0" name="" descr="Image of smart art text:&#10;Distrust  &#10;Conflict  &#10;Withdrawal   &#10;Work/ School Issues   &#10;Irritable &#10;Loss of intimacy &#10;Feeling rejected / abandoned   &#10;"/>
        </a:ext>
      </dgm:extLst>
    </dgm:pt>
    <dgm:pt modelId="{E35914FD-B869-DF4D-8F24-CE076097AB64}" type="parTrans" cxnId="{0D5E4AB3-D026-1948-A462-660816393A16}">
      <dgm:prSet/>
      <dgm:spPr/>
      <dgm:t>
        <a:bodyPr/>
        <a:lstStyle/>
        <a:p>
          <a:endParaRPr lang="en-US"/>
        </a:p>
      </dgm:t>
    </dgm:pt>
    <dgm:pt modelId="{18F47252-74B5-B744-9D83-D5A446EB4E93}" type="sibTrans" cxnId="{0D5E4AB3-D026-1948-A462-660816393A16}">
      <dgm:prSet/>
      <dgm:spPr/>
      <dgm:t>
        <a:bodyPr/>
        <a:lstStyle/>
        <a:p>
          <a:endParaRPr lang="en-US"/>
        </a:p>
      </dgm:t>
    </dgm:pt>
    <dgm:pt modelId="{B0FE6229-79E4-F044-84C0-2AF2FA4138E1}">
      <dgm:prSet/>
      <dgm:spPr/>
      <dgm:t>
        <a:bodyPr/>
        <a:lstStyle/>
        <a:p>
          <a:r>
            <a:rPr lang="en-US" dirty="0"/>
            <a:t>Conflict  </a:t>
          </a:r>
        </a:p>
      </dgm:t>
      <dgm:extLst>
        <a:ext uri="{E40237B7-FDA0-4F09-8148-C483321AD2D9}">
          <dgm14:cNvPr xmlns:dgm14="http://schemas.microsoft.com/office/drawing/2010/diagram" id="0" name="" descr="Image of smart art text:&#10;Distrust  &#10;Conflict  &#10;Withdrawal   &#10;Work/ School Issues   &#10;Irritable &#10;Loss of intimacy &#10;Feeling rejected / abandoned   &#10;"/>
        </a:ext>
      </dgm:extLst>
    </dgm:pt>
    <dgm:pt modelId="{36DF551F-AA19-E648-B0E1-227A7871F470}" type="parTrans" cxnId="{CE7F49C0-FE2D-1746-8D81-A517FC263BC0}">
      <dgm:prSet/>
      <dgm:spPr/>
      <dgm:t>
        <a:bodyPr/>
        <a:lstStyle/>
        <a:p>
          <a:endParaRPr lang="en-US"/>
        </a:p>
      </dgm:t>
    </dgm:pt>
    <dgm:pt modelId="{BD4D9B88-F4CA-6C44-9117-0B73F517C8C4}" type="sibTrans" cxnId="{CE7F49C0-FE2D-1746-8D81-A517FC263BC0}">
      <dgm:prSet/>
      <dgm:spPr/>
      <dgm:t>
        <a:bodyPr/>
        <a:lstStyle/>
        <a:p>
          <a:endParaRPr lang="en-US"/>
        </a:p>
      </dgm:t>
    </dgm:pt>
    <dgm:pt modelId="{2046AE8F-03A1-934B-B202-9BE2B5CF173E}">
      <dgm:prSet/>
      <dgm:spPr/>
      <dgm:t>
        <a:bodyPr/>
        <a:lstStyle/>
        <a:p>
          <a:r>
            <a:rPr lang="en-US" dirty="0"/>
            <a:t>Withdrawal   </a:t>
          </a:r>
        </a:p>
      </dgm:t>
      <dgm:extLst>
        <a:ext uri="{E40237B7-FDA0-4F09-8148-C483321AD2D9}">
          <dgm14:cNvPr xmlns:dgm14="http://schemas.microsoft.com/office/drawing/2010/diagram" id="0" name="" descr="Image of smart art text:&#10;Distrust  &#10;Conflict  &#10;Withdrawal   &#10;Work/ School Issues   &#10;Irritable &#10;Loss of intimacy &#10;Feeling rejected / abandoned   &#10;"/>
        </a:ext>
      </dgm:extLst>
    </dgm:pt>
    <dgm:pt modelId="{AA831D65-0506-4843-9978-72748D6B4D09}" type="parTrans" cxnId="{967CAD15-7EE0-A44B-8198-E7C49C3CD8BC}">
      <dgm:prSet/>
      <dgm:spPr/>
      <dgm:t>
        <a:bodyPr/>
        <a:lstStyle/>
        <a:p>
          <a:endParaRPr lang="en-US"/>
        </a:p>
      </dgm:t>
    </dgm:pt>
    <dgm:pt modelId="{86FE67A9-5B27-7D4C-9E01-A3483F46A5EC}" type="sibTrans" cxnId="{967CAD15-7EE0-A44B-8198-E7C49C3CD8BC}">
      <dgm:prSet/>
      <dgm:spPr/>
      <dgm:t>
        <a:bodyPr/>
        <a:lstStyle/>
        <a:p>
          <a:endParaRPr lang="en-US"/>
        </a:p>
      </dgm:t>
    </dgm:pt>
    <dgm:pt modelId="{942111EE-6510-AB47-A481-29DACDB74C08}">
      <dgm:prSet/>
      <dgm:spPr/>
      <dgm:t>
        <a:bodyPr/>
        <a:lstStyle/>
        <a:p>
          <a:r>
            <a:rPr lang="en-US" dirty="0"/>
            <a:t>Work/ School Issues   </a:t>
          </a:r>
        </a:p>
      </dgm:t>
      <dgm:extLst>
        <a:ext uri="{E40237B7-FDA0-4F09-8148-C483321AD2D9}">
          <dgm14:cNvPr xmlns:dgm14="http://schemas.microsoft.com/office/drawing/2010/diagram" id="0" name="" descr="Image of smart art text:&#10;Distrust  &#10;Conflict  &#10;Withdrawal   &#10;Work/ School Issues   &#10;Irritable &#10;Loss of intimacy &#10;Feeling rejected / abandoned   &#10;"/>
        </a:ext>
      </dgm:extLst>
    </dgm:pt>
    <dgm:pt modelId="{B3D75A2F-9DDD-C84A-9504-D2E19825AD2F}" type="parTrans" cxnId="{B6575EF0-B017-134D-8934-D43768424EB2}">
      <dgm:prSet/>
      <dgm:spPr/>
      <dgm:t>
        <a:bodyPr/>
        <a:lstStyle/>
        <a:p>
          <a:endParaRPr lang="en-US"/>
        </a:p>
      </dgm:t>
    </dgm:pt>
    <dgm:pt modelId="{7DB04322-0A29-B94D-8AD2-DAACF2A68417}" type="sibTrans" cxnId="{B6575EF0-B017-134D-8934-D43768424EB2}">
      <dgm:prSet/>
      <dgm:spPr/>
      <dgm:t>
        <a:bodyPr/>
        <a:lstStyle/>
        <a:p>
          <a:endParaRPr lang="en-US"/>
        </a:p>
      </dgm:t>
    </dgm:pt>
    <dgm:pt modelId="{FA47E112-07B1-D84C-8FC7-592BA9262A02}">
      <dgm:prSet/>
      <dgm:spPr/>
      <dgm:t>
        <a:bodyPr/>
        <a:lstStyle/>
        <a:p>
          <a:r>
            <a:rPr lang="en-US" dirty="0"/>
            <a:t>Irritable </a:t>
          </a:r>
        </a:p>
      </dgm:t>
      <dgm:extLst>
        <a:ext uri="{E40237B7-FDA0-4F09-8148-C483321AD2D9}">
          <dgm14:cNvPr xmlns:dgm14="http://schemas.microsoft.com/office/drawing/2010/diagram" id="0" name="" descr="Image of smart art text:&#10;Distrust  &#10;Conflict  &#10;Withdrawal   &#10;Work/ School Issues   &#10;Irritable &#10;Loss of intimacy &#10;Feeling rejected / abandoned   &#10;"/>
        </a:ext>
      </dgm:extLst>
    </dgm:pt>
    <dgm:pt modelId="{0D814B0F-ACD2-F445-B803-BE888B2BC474}" type="parTrans" cxnId="{7CE91F6B-1568-F84C-BA77-D11B7A087C85}">
      <dgm:prSet/>
      <dgm:spPr/>
      <dgm:t>
        <a:bodyPr/>
        <a:lstStyle/>
        <a:p>
          <a:endParaRPr lang="en-US"/>
        </a:p>
      </dgm:t>
    </dgm:pt>
    <dgm:pt modelId="{1FCCA03E-B629-5740-8C14-F5BC640903C1}" type="sibTrans" cxnId="{7CE91F6B-1568-F84C-BA77-D11B7A087C85}">
      <dgm:prSet/>
      <dgm:spPr/>
      <dgm:t>
        <a:bodyPr/>
        <a:lstStyle/>
        <a:p>
          <a:endParaRPr lang="en-US"/>
        </a:p>
      </dgm:t>
    </dgm:pt>
    <dgm:pt modelId="{02C2F75C-36C6-744A-8037-C72F19A98173}">
      <dgm:prSet/>
      <dgm:spPr/>
      <dgm:t>
        <a:bodyPr/>
        <a:lstStyle/>
        <a:p>
          <a:r>
            <a:rPr lang="en-US" dirty="0"/>
            <a:t>Loss of intimacy </a:t>
          </a:r>
        </a:p>
      </dgm:t>
      <dgm:extLst>
        <a:ext uri="{E40237B7-FDA0-4F09-8148-C483321AD2D9}">
          <dgm14:cNvPr xmlns:dgm14="http://schemas.microsoft.com/office/drawing/2010/diagram" id="0" name="" descr="Image of smart art text:&#10;Distrust  &#10;Conflict  &#10;Withdrawal   &#10;Work/ School Issues   &#10;Irritable &#10;Loss of intimacy &#10;Feeling rejected / abandoned   &#10;"/>
        </a:ext>
      </dgm:extLst>
    </dgm:pt>
    <dgm:pt modelId="{455DF166-8EB2-E047-85FC-D5E8756399DE}" type="parTrans" cxnId="{22B80DC7-64A0-2545-BDFA-074A15074804}">
      <dgm:prSet/>
      <dgm:spPr/>
      <dgm:t>
        <a:bodyPr/>
        <a:lstStyle/>
        <a:p>
          <a:endParaRPr lang="en-US"/>
        </a:p>
      </dgm:t>
    </dgm:pt>
    <dgm:pt modelId="{B794E980-8A62-1F4F-9418-EA077288D3C4}" type="sibTrans" cxnId="{22B80DC7-64A0-2545-BDFA-074A15074804}">
      <dgm:prSet/>
      <dgm:spPr/>
      <dgm:t>
        <a:bodyPr/>
        <a:lstStyle/>
        <a:p>
          <a:endParaRPr lang="en-US"/>
        </a:p>
      </dgm:t>
    </dgm:pt>
    <dgm:pt modelId="{D343CAD1-8D2B-E543-B3EB-A3D4B23895C9}">
      <dgm:prSet/>
      <dgm:spPr/>
      <dgm:t>
        <a:bodyPr/>
        <a:lstStyle/>
        <a:p>
          <a:r>
            <a:rPr lang="en-US" dirty="0"/>
            <a:t>Feeling rejected / abandoned   </a:t>
          </a:r>
        </a:p>
      </dgm:t>
      <dgm:extLst>
        <a:ext uri="{E40237B7-FDA0-4F09-8148-C483321AD2D9}">
          <dgm14:cNvPr xmlns:dgm14="http://schemas.microsoft.com/office/drawing/2010/diagram" id="0" name="" descr="Image of smart art text:&#10;Distrust  &#10;Conflict  &#10;Withdrawal   &#10;Work/ School Issues   &#10;Irritable &#10;Loss of intimacy &#10;Feeling rejected / abandoned   &#10;"/>
        </a:ext>
      </dgm:extLst>
    </dgm:pt>
    <dgm:pt modelId="{6E923F76-2504-FD4E-AEA4-4336AF8E6999}" type="parTrans" cxnId="{B4A891FC-3D3C-E243-98B6-BCA114ADEA8A}">
      <dgm:prSet/>
      <dgm:spPr/>
      <dgm:t>
        <a:bodyPr/>
        <a:lstStyle/>
        <a:p>
          <a:endParaRPr lang="en-US"/>
        </a:p>
      </dgm:t>
    </dgm:pt>
    <dgm:pt modelId="{505E4FBC-B3DE-BA4F-B7F4-8790F4466109}" type="sibTrans" cxnId="{B4A891FC-3D3C-E243-98B6-BCA114ADEA8A}">
      <dgm:prSet/>
      <dgm:spPr/>
      <dgm:t>
        <a:bodyPr/>
        <a:lstStyle/>
        <a:p>
          <a:endParaRPr lang="en-US"/>
        </a:p>
      </dgm:t>
    </dgm:pt>
    <dgm:pt modelId="{D4C5F38E-AA51-B54E-9CB3-1E9C715C6C65}" type="pres">
      <dgm:prSet presAssocID="{1161A2E6-115C-764E-B61E-F4405BBE564E}" presName="diagram" presStyleCnt="0">
        <dgm:presLayoutVars>
          <dgm:dir/>
          <dgm:resizeHandles val="exact"/>
        </dgm:presLayoutVars>
      </dgm:prSet>
      <dgm:spPr/>
      <dgm:t>
        <a:bodyPr/>
        <a:lstStyle/>
        <a:p>
          <a:endParaRPr lang="en-US"/>
        </a:p>
      </dgm:t>
    </dgm:pt>
    <dgm:pt modelId="{F28D801A-CD40-9F47-BE65-7E313EAB8A37}" type="pres">
      <dgm:prSet presAssocID="{AA2A0FB5-3F3A-AB4B-A5C1-9259AD80593C}" presName="node" presStyleLbl="node1" presStyleIdx="0" presStyleCnt="7">
        <dgm:presLayoutVars>
          <dgm:bulletEnabled val="1"/>
        </dgm:presLayoutVars>
      </dgm:prSet>
      <dgm:spPr/>
      <dgm:t>
        <a:bodyPr/>
        <a:lstStyle/>
        <a:p>
          <a:endParaRPr lang="en-US"/>
        </a:p>
      </dgm:t>
    </dgm:pt>
    <dgm:pt modelId="{39D828D6-2D7C-404F-9435-C6680B05D3D9}" type="pres">
      <dgm:prSet presAssocID="{18F47252-74B5-B744-9D83-D5A446EB4E93}" presName="sibTrans" presStyleCnt="0"/>
      <dgm:spPr/>
    </dgm:pt>
    <dgm:pt modelId="{0D087E9B-3263-A049-948F-5179A3345033}" type="pres">
      <dgm:prSet presAssocID="{B0FE6229-79E4-F044-84C0-2AF2FA4138E1}" presName="node" presStyleLbl="node1" presStyleIdx="1" presStyleCnt="7">
        <dgm:presLayoutVars>
          <dgm:bulletEnabled val="1"/>
        </dgm:presLayoutVars>
      </dgm:prSet>
      <dgm:spPr/>
      <dgm:t>
        <a:bodyPr/>
        <a:lstStyle/>
        <a:p>
          <a:endParaRPr lang="en-US"/>
        </a:p>
      </dgm:t>
    </dgm:pt>
    <dgm:pt modelId="{8A7CC1AE-DDA6-4D46-A8FB-A16492F59236}" type="pres">
      <dgm:prSet presAssocID="{BD4D9B88-F4CA-6C44-9117-0B73F517C8C4}" presName="sibTrans" presStyleCnt="0"/>
      <dgm:spPr/>
    </dgm:pt>
    <dgm:pt modelId="{8BF67083-37AC-E546-9849-8EB94C20A1BA}" type="pres">
      <dgm:prSet presAssocID="{2046AE8F-03A1-934B-B202-9BE2B5CF173E}" presName="node" presStyleLbl="node1" presStyleIdx="2" presStyleCnt="7">
        <dgm:presLayoutVars>
          <dgm:bulletEnabled val="1"/>
        </dgm:presLayoutVars>
      </dgm:prSet>
      <dgm:spPr/>
      <dgm:t>
        <a:bodyPr/>
        <a:lstStyle/>
        <a:p>
          <a:endParaRPr lang="en-US"/>
        </a:p>
      </dgm:t>
    </dgm:pt>
    <dgm:pt modelId="{0D03EA73-58B5-2044-B3AD-F1AC6FD2956A}" type="pres">
      <dgm:prSet presAssocID="{86FE67A9-5B27-7D4C-9E01-A3483F46A5EC}" presName="sibTrans" presStyleCnt="0"/>
      <dgm:spPr/>
    </dgm:pt>
    <dgm:pt modelId="{19968A96-737C-B340-8B56-CF4F04DC53A1}" type="pres">
      <dgm:prSet presAssocID="{942111EE-6510-AB47-A481-29DACDB74C08}" presName="node" presStyleLbl="node1" presStyleIdx="3" presStyleCnt="7">
        <dgm:presLayoutVars>
          <dgm:bulletEnabled val="1"/>
        </dgm:presLayoutVars>
      </dgm:prSet>
      <dgm:spPr/>
      <dgm:t>
        <a:bodyPr/>
        <a:lstStyle/>
        <a:p>
          <a:endParaRPr lang="en-US"/>
        </a:p>
      </dgm:t>
    </dgm:pt>
    <dgm:pt modelId="{6B616791-CF1E-AE43-932B-203646EAF6E2}" type="pres">
      <dgm:prSet presAssocID="{7DB04322-0A29-B94D-8AD2-DAACF2A68417}" presName="sibTrans" presStyleCnt="0"/>
      <dgm:spPr/>
    </dgm:pt>
    <dgm:pt modelId="{CC3F14EB-15F5-E443-A1EE-255542EB2460}" type="pres">
      <dgm:prSet presAssocID="{FA47E112-07B1-D84C-8FC7-592BA9262A02}" presName="node" presStyleLbl="node1" presStyleIdx="4" presStyleCnt="7">
        <dgm:presLayoutVars>
          <dgm:bulletEnabled val="1"/>
        </dgm:presLayoutVars>
      </dgm:prSet>
      <dgm:spPr/>
      <dgm:t>
        <a:bodyPr/>
        <a:lstStyle/>
        <a:p>
          <a:endParaRPr lang="en-US"/>
        </a:p>
      </dgm:t>
    </dgm:pt>
    <dgm:pt modelId="{30B44628-CF68-7E4E-A06F-30560B3A0593}" type="pres">
      <dgm:prSet presAssocID="{1FCCA03E-B629-5740-8C14-F5BC640903C1}" presName="sibTrans" presStyleCnt="0"/>
      <dgm:spPr/>
    </dgm:pt>
    <dgm:pt modelId="{BDE15B70-289F-1447-8153-5642422202D7}" type="pres">
      <dgm:prSet presAssocID="{02C2F75C-36C6-744A-8037-C72F19A98173}" presName="node" presStyleLbl="node1" presStyleIdx="5" presStyleCnt="7">
        <dgm:presLayoutVars>
          <dgm:bulletEnabled val="1"/>
        </dgm:presLayoutVars>
      </dgm:prSet>
      <dgm:spPr/>
      <dgm:t>
        <a:bodyPr/>
        <a:lstStyle/>
        <a:p>
          <a:endParaRPr lang="en-US"/>
        </a:p>
      </dgm:t>
    </dgm:pt>
    <dgm:pt modelId="{54466951-0C14-A54E-B868-3870D1DC0361}" type="pres">
      <dgm:prSet presAssocID="{B794E980-8A62-1F4F-9418-EA077288D3C4}" presName="sibTrans" presStyleCnt="0"/>
      <dgm:spPr/>
    </dgm:pt>
    <dgm:pt modelId="{843ED1B9-6A43-B24C-87C4-A4499FC5B0CC}" type="pres">
      <dgm:prSet presAssocID="{D343CAD1-8D2B-E543-B3EB-A3D4B23895C9}" presName="node" presStyleLbl="node1" presStyleIdx="6" presStyleCnt="7">
        <dgm:presLayoutVars>
          <dgm:bulletEnabled val="1"/>
        </dgm:presLayoutVars>
      </dgm:prSet>
      <dgm:spPr/>
      <dgm:t>
        <a:bodyPr/>
        <a:lstStyle/>
        <a:p>
          <a:endParaRPr lang="en-US"/>
        </a:p>
      </dgm:t>
    </dgm:pt>
  </dgm:ptLst>
  <dgm:cxnLst>
    <dgm:cxn modelId="{0D5E4AB3-D026-1948-A462-660816393A16}" srcId="{1161A2E6-115C-764E-B61E-F4405BBE564E}" destId="{AA2A0FB5-3F3A-AB4B-A5C1-9259AD80593C}" srcOrd="0" destOrd="0" parTransId="{E35914FD-B869-DF4D-8F24-CE076097AB64}" sibTransId="{18F47252-74B5-B744-9D83-D5A446EB4E93}"/>
    <dgm:cxn modelId="{967CAD15-7EE0-A44B-8198-E7C49C3CD8BC}" srcId="{1161A2E6-115C-764E-B61E-F4405BBE564E}" destId="{2046AE8F-03A1-934B-B202-9BE2B5CF173E}" srcOrd="2" destOrd="0" parTransId="{AA831D65-0506-4843-9978-72748D6B4D09}" sibTransId="{86FE67A9-5B27-7D4C-9E01-A3483F46A5EC}"/>
    <dgm:cxn modelId="{2D51C707-FE05-474E-865C-F2410F9E3EE0}" type="presOf" srcId="{02C2F75C-36C6-744A-8037-C72F19A98173}" destId="{BDE15B70-289F-1447-8153-5642422202D7}" srcOrd="0" destOrd="0" presId="urn:microsoft.com/office/officeart/2005/8/layout/default"/>
    <dgm:cxn modelId="{B4A891FC-3D3C-E243-98B6-BCA114ADEA8A}" srcId="{1161A2E6-115C-764E-B61E-F4405BBE564E}" destId="{D343CAD1-8D2B-E543-B3EB-A3D4B23895C9}" srcOrd="6" destOrd="0" parTransId="{6E923F76-2504-FD4E-AEA4-4336AF8E6999}" sibTransId="{505E4FBC-B3DE-BA4F-B7F4-8790F4466109}"/>
    <dgm:cxn modelId="{5C677057-89FE-0343-80A9-F0467E35A7EF}" type="presOf" srcId="{1161A2E6-115C-764E-B61E-F4405BBE564E}" destId="{D4C5F38E-AA51-B54E-9CB3-1E9C715C6C65}" srcOrd="0" destOrd="0" presId="urn:microsoft.com/office/officeart/2005/8/layout/default"/>
    <dgm:cxn modelId="{B6575EF0-B017-134D-8934-D43768424EB2}" srcId="{1161A2E6-115C-764E-B61E-F4405BBE564E}" destId="{942111EE-6510-AB47-A481-29DACDB74C08}" srcOrd="3" destOrd="0" parTransId="{B3D75A2F-9DDD-C84A-9504-D2E19825AD2F}" sibTransId="{7DB04322-0A29-B94D-8AD2-DAACF2A68417}"/>
    <dgm:cxn modelId="{B56E3669-A1AF-AC4E-87F6-2CA69E5528E0}" type="presOf" srcId="{AA2A0FB5-3F3A-AB4B-A5C1-9259AD80593C}" destId="{F28D801A-CD40-9F47-BE65-7E313EAB8A37}" srcOrd="0" destOrd="0" presId="urn:microsoft.com/office/officeart/2005/8/layout/default"/>
    <dgm:cxn modelId="{CE7F49C0-FE2D-1746-8D81-A517FC263BC0}" srcId="{1161A2E6-115C-764E-B61E-F4405BBE564E}" destId="{B0FE6229-79E4-F044-84C0-2AF2FA4138E1}" srcOrd="1" destOrd="0" parTransId="{36DF551F-AA19-E648-B0E1-227A7871F470}" sibTransId="{BD4D9B88-F4CA-6C44-9117-0B73F517C8C4}"/>
    <dgm:cxn modelId="{7CE91F6B-1568-F84C-BA77-D11B7A087C85}" srcId="{1161A2E6-115C-764E-B61E-F4405BBE564E}" destId="{FA47E112-07B1-D84C-8FC7-592BA9262A02}" srcOrd="4" destOrd="0" parTransId="{0D814B0F-ACD2-F445-B803-BE888B2BC474}" sibTransId="{1FCCA03E-B629-5740-8C14-F5BC640903C1}"/>
    <dgm:cxn modelId="{F4AE6168-DB6E-F64E-9BA9-29CD0274BB9F}" type="presOf" srcId="{2046AE8F-03A1-934B-B202-9BE2B5CF173E}" destId="{8BF67083-37AC-E546-9849-8EB94C20A1BA}" srcOrd="0" destOrd="0" presId="urn:microsoft.com/office/officeart/2005/8/layout/default"/>
    <dgm:cxn modelId="{37865E29-A2E5-B543-B46D-5B574211EC20}" type="presOf" srcId="{D343CAD1-8D2B-E543-B3EB-A3D4B23895C9}" destId="{843ED1B9-6A43-B24C-87C4-A4499FC5B0CC}" srcOrd="0" destOrd="0" presId="urn:microsoft.com/office/officeart/2005/8/layout/default"/>
    <dgm:cxn modelId="{22B80DC7-64A0-2545-BDFA-074A15074804}" srcId="{1161A2E6-115C-764E-B61E-F4405BBE564E}" destId="{02C2F75C-36C6-744A-8037-C72F19A98173}" srcOrd="5" destOrd="0" parTransId="{455DF166-8EB2-E047-85FC-D5E8756399DE}" sibTransId="{B794E980-8A62-1F4F-9418-EA077288D3C4}"/>
    <dgm:cxn modelId="{5FDE9B05-F473-4549-8C9B-3F9ACEF7DF48}" type="presOf" srcId="{B0FE6229-79E4-F044-84C0-2AF2FA4138E1}" destId="{0D087E9B-3263-A049-948F-5179A3345033}" srcOrd="0" destOrd="0" presId="urn:microsoft.com/office/officeart/2005/8/layout/default"/>
    <dgm:cxn modelId="{C4A85C2D-5EB0-7348-8D03-C18DF5698E51}" type="presOf" srcId="{942111EE-6510-AB47-A481-29DACDB74C08}" destId="{19968A96-737C-B340-8B56-CF4F04DC53A1}" srcOrd="0" destOrd="0" presId="urn:microsoft.com/office/officeart/2005/8/layout/default"/>
    <dgm:cxn modelId="{A061B9E3-F06E-4549-802F-2B2E6577F57B}" type="presOf" srcId="{FA47E112-07B1-D84C-8FC7-592BA9262A02}" destId="{CC3F14EB-15F5-E443-A1EE-255542EB2460}" srcOrd="0" destOrd="0" presId="urn:microsoft.com/office/officeart/2005/8/layout/default"/>
    <dgm:cxn modelId="{8EA27607-BFD7-A74C-AD71-8ADE4CF69741}" type="presParOf" srcId="{D4C5F38E-AA51-B54E-9CB3-1E9C715C6C65}" destId="{F28D801A-CD40-9F47-BE65-7E313EAB8A37}" srcOrd="0" destOrd="0" presId="urn:microsoft.com/office/officeart/2005/8/layout/default"/>
    <dgm:cxn modelId="{C5DAEE05-70BF-214D-8E47-0CABDCD29EC3}" type="presParOf" srcId="{D4C5F38E-AA51-B54E-9CB3-1E9C715C6C65}" destId="{39D828D6-2D7C-404F-9435-C6680B05D3D9}" srcOrd="1" destOrd="0" presId="urn:microsoft.com/office/officeart/2005/8/layout/default"/>
    <dgm:cxn modelId="{990D49DC-BBB5-4C41-A257-B920257C2BE4}" type="presParOf" srcId="{D4C5F38E-AA51-B54E-9CB3-1E9C715C6C65}" destId="{0D087E9B-3263-A049-948F-5179A3345033}" srcOrd="2" destOrd="0" presId="urn:microsoft.com/office/officeart/2005/8/layout/default"/>
    <dgm:cxn modelId="{4433CCA1-41B4-7B47-9FA7-7393E55B57A1}" type="presParOf" srcId="{D4C5F38E-AA51-B54E-9CB3-1E9C715C6C65}" destId="{8A7CC1AE-DDA6-4D46-A8FB-A16492F59236}" srcOrd="3" destOrd="0" presId="urn:microsoft.com/office/officeart/2005/8/layout/default"/>
    <dgm:cxn modelId="{C62FBBFD-B70D-E84E-B8DD-4DFEF68B9A1E}" type="presParOf" srcId="{D4C5F38E-AA51-B54E-9CB3-1E9C715C6C65}" destId="{8BF67083-37AC-E546-9849-8EB94C20A1BA}" srcOrd="4" destOrd="0" presId="urn:microsoft.com/office/officeart/2005/8/layout/default"/>
    <dgm:cxn modelId="{9D769F33-CC9D-134F-B356-E5D5F0871479}" type="presParOf" srcId="{D4C5F38E-AA51-B54E-9CB3-1E9C715C6C65}" destId="{0D03EA73-58B5-2044-B3AD-F1AC6FD2956A}" srcOrd="5" destOrd="0" presId="urn:microsoft.com/office/officeart/2005/8/layout/default"/>
    <dgm:cxn modelId="{F52C0E7F-ABD3-004F-8866-83ABBC169895}" type="presParOf" srcId="{D4C5F38E-AA51-B54E-9CB3-1E9C715C6C65}" destId="{19968A96-737C-B340-8B56-CF4F04DC53A1}" srcOrd="6" destOrd="0" presId="urn:microsoft.com/office/officeart/2005/8/layout/default"/>
    <dgm:cxn modelId="{AC149F2E-25E5-8A48-A647-8DFBB09568BF}" type="presParOf" srcId="{D4C5F38E-AA51-B54E-9CB3-1E9C715C6C65}" destId="{6B616791-CF1E-AE43-932B-203646EAF6E2}" srcOrd="7" destOrd="0" presId="urn:microsoft.com/office/officeart/2005/8/layout/default"/>
    <dgm:cxn modelId="{12CF82CF-EE46-AE42-8EC8-395EFBF9E73C}" type="presParOf" srcId="{D4C5F38E-AA51-B54E-9CB3-1E9C715C6C65}" destId="{CC3F14EB-15F5-E443-A1EE-255542EB2460}" srcOrd="8" destOrd="0" presId="urn:microsoft.com/office/officeart/2005/8/layout/default"/>
    <dgm:cxn modelId="{D4428A57-8FA1-5440-886F-B1D20CFF4D6F}" type="presParOf" srcId="{D4C5F38E-AA51-B54E-9CB3-1E9C715C6C65}" destId="{30B44628-CF68-7E4E-A06F-30560B3A0593}" srcOrd="9" destOrd="0" presId="urn:microsoft.com/office/officeart/2005/8/layout/default"/>
    <dgm:cxn modelId="{CFD29B97-7738-2042-8975-5512D9BB28B7}" type="presParOf" srcId="{D4C5F38E-AA51-B54E-9CB3-1E9C715C6C65}" destId="{BDE15B70-289F-1447-8153-5642422202D7}" srcOrd="10" destOrd="0" presId="urn:microsoft.com/office/officeart/2005/8/layout/default"/>
    <dgm:cxn modelId="{F57E30DF-C828-9E4A-A252-D8B17C29B8E8}" type="presParOf" srcId="{D4C5F38E-AA51-B54E-9CB3-1E9C715C6C65}" destId="{54466951-0C14-A54E-B868-3870D1DC0361}" srcOrd="11" destOrd="0" presId="urn:microsoft.com/office/officeart/2005/8/layout/default"/>
    <dgm:cxn modelId="{4C14A822-DC01-D847-AC7A-A671846F169D}" type="presParOf" srcId="{D4C5F38E-AA51-B54E-9CB3-1E9C715C6C65}" destId="{843ED1B9-6A43-B24C-87C4-A4499FC5B0CC}"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AE04865-BD30-E843-8CEB-14B0B1363687}"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US"/>
        </a:p>
      </dgm:t>
    </dgm:pt>
    <dgm:pt modelId="{94E0853B-323E-CF48-B42C-3BC617066D05}">
      <dgm:prSet phldrT="[Text]"/>
      <dgm:spPr>
        <a:solidFill>
          <a:srgbClr val="FF0000"/>
        </a:solidFill>
      </dgm:spPr>
      <dgm:t>
        <a:bodyPr/>
        <a:lstStyle/>
        <a:p>
          <a:r>
            <a:rPr lang="en-US" b="1" dirty="0">
              <a:solidFill>
                <a:schemeClr val="tx1"/>
              </a:solidFill>
              <a:latin typeface="Arial" panose="020B0604020202020204" pitchFamily="34" charset="0"/>
              <a:cs typeface="Arial" panose="020B0604020202020204" pitchFamily="34" charset="0"/>
            </a:rPr>
            <a:t>Sight</a:t>
          </a:r>
        </a:p>
      </dgm:t>
      <dgm:extLst>
        <a:ext uri="{E40237B7-FDA0-4F09-8148-C483321AD2D9}">
          <dgm14:cNvPr xmlns:dgm14="http://schemas.microsoft.com/office/drawing/2010/diagram" id="0" name="" descr="Image of smart art text:&#10;Sight&#10;Sound&#10;Smell&#10;Taste&#10;Touch&#10;"/>
        </a:ext>
      </dgm:extLst>
    </dgm:pt>
    <dgm:pt modelId="{20321A2B-DBAA-7F43-BB51-B7CB77A7F9B3}" type="parTrans" cxnId="{4A7DDE88-4776-D74D-8EB9-18EEC2FA6AB2}">
      <dgm:prSet/>
      <dgm:spPr/>
      <dgm:t>
        <a:bodyPr/>
        <a:lstStyle/>
        <a:p>
          <a:endParaRPr lang="en-US"/>
        </a:p>
      </dgm:t>
    </dgm:pt>
    <dgm:pt modelId="{F904D19A-1B49-B948-88D4-FF9EAB475CEC}" type="sibTrans" cxnId="{4A7DDE88-4776-D74D-8EB9-18EEC2FA6AB2}">
      <dgm:prSet/>
      <dgm:spPr>
        <a:solidFill>
          <a:schemeClr val="tx1"/>
        </a:solidFill>
      </dgm:spPr>
      <dgm:t>
        <a:bodyPr/>
        <a:lstStyle/>
        <a:p>
          <a:endParaRPr lang="en-US"/>
        </a:p>
      </dgm:t>
    </dgm:pt>
    <dgm:pt modelId="{0CF683A0-A971-5D48-BD18-D412B2F06865}">
      <dgm:prSet phldrT="[Text]"/>
      <dgm:spPr>
        <a:solidFill>
          <a:srgbClr val="FF0000"/>
        </a:solidFill>
      </dgm:spPr>
      <dgm:t>
        <a:bodyPr/>
        <a:lstStyle/>
        <a:p>
          <a:r>
            <a:rPr lang="en-US" b="1" dirty="0">
              <a:solidFill>
                <a:schemeClr val="tx1"/>
              </a:solidFill>
              <a:latin typeface="Arial" panose="020B0604020202020204" pitchFamily="34" charset="0"/>
              <a:cs typeface="Arial" panose="020B0604020202020204" pitchFamily="34" charset="0"/>
            </a:rPr>
            <a:t>Sound</a:t>
          </a:r>
        </a:p>
      </dgm:t>
      <dgm:extLst>
        <a:ext uri="{E40237B7-FDA0-4F09-8148-C483321AD2D9}">
          <dgm14:cNvPr xmlns:dgm14="http://schemas.microsoft.com/office/drawing/2010/diagram" id="0" name="" descr="Image of smart art text:&#10;Sight&#10;Sound&#10;Smell&#10;Taste&#10;Touch&#10;"/>
        </a:ext>
      </dgm:extLst>
    </dgm:pt>
    <dgm:pt modelId="{8883EFB5-2D2E-164A-8D1C-EEBDDFC198AD}" type="parTrans" cxnId="{E31FD476-0636-2D4A-97DA-91CB36D1D503}">
      <dgm:prSet/>
      <dgm:spPr/>
      <dgm:t>
        <a:bodyPr/>
        <a:lstStyle/>
        <a:p>
          <a:endParaRPr lang="en-US"/>
        </a:p>
      </dgm:t>
    </dgm:pt>
    <dgm:pt modelId="{7FEF080F-968B-6748-A854-A31CB9C5381A}" type="sibTrans" cxnId="{E31FD476-0636-2D4A-97DA-91CB36D1D503}">
      <dgm:prSet/>
      <dgm:spPr>
        <a:solidFill>
          <a:schemeClr val="tx1"/>
        </a:solidFill>
      </dgm:spPr>
      <dgm:t>
        <a:bodyPr/>
        <a:lstStyle/>
        <a:p>
          <a:endParaRPr lang="en-US"/>
        </a:p>
      </dgm:t>
    </dgm:pt>
    <dgm:pt modelId="{78AC4CBC-0EBF-274C-8F7B-AD5B67BA6BD6}">
      <dgm:prSet phldrT="[Text]"/>
      <dgm:spPr>
        <a:solidFill>
          <a:srgbClr val="FF0000"/>
        </a:solidFill>
      </dgm:spPr>
      <dgm:t>
        <a:bodyPr/>
        <a:lstStyle/>
        <a:p>
          <a:r>
            <a:rPr lang="en-US" b="1" dirty="0">
              <a:solidFill>
                <a:schemeClr val="tx1"/>
              </a:solidFill>
              <a:latin typeface="Arial" panose="020B0604020202020204" pitchFamily="34" charset="0"/>
              <a:cs typeface="Arial" panose="020B0604020202020204" pitchFamily="34" charset="0"/>
            </a:rPr>
            <a:t>Smell</a:t>
          </a:r>
        </a:p>
      </dgm:t>
      <dgm:extLst>
        <a:ext uri="{E40237B7-FDA0-4F09-8148-C483321AD2D9}">
          <dgm14:cNvPr xmlns:dgm14="http://schemas.microsoft.com/office/drawing/2010/diagram" id="0" name="" descr="Image of smart art text:&#10;Sight&#10;Sound&#10;Smell&#10;Taste&#10;Touch&#10;"/>
        </a:ext>
      </dgm:extLst>
    </dgm:pt>
    <dgm:pt modelId="{3B30F506-CAA7-1B42-8A45-49C60AC812CF}" type="parTrans" cxnId="{1E9BA18C-9051-DE4B-94A4-9E0A3F0122FF}">
      <dgm:prSet/>
      <dgm:spPr/>
      <dgm:t>
        <a:bodyPr/>
        <a:lstStyle/>
        <a:p>
          <a:endParaRPr lang="en-US"/>
        </a:p>
      </dgm:t>
    </dgm:pt>
    <dgm:pt modelId="{FDD0D89D-EED6-6546-824D-15C93B7A2808}" type="sibTrans" cxnId="{1E9BA18C-9051-DE4B-94A4-9E0A3F0122FF}">
      <dgm:prSet/>
      <dgm:spPr>
        <a:solidFill>
          <a:schemeClr val="tx1"/>
        </a:solidFill>
      </dgm:spPr>
      <dgm:t>
        <a:bodyPr/>
        <a:lstStyle/>
        <a:p>
          <a:endParaRPr lang="en-US">
            <a:solidFill>
              <a:schemeClr val="tx1"/>
            </a:solidFill>
          </a:endParaRPr>
        </a:p>
      </dgm:t>
    </dgm:pt>
    <dgm:pt modelId="{40EEE184-D912-1A44-B1DA-875621D48117}">
      <dgm:prSet phldrT="[Text]"/>
      <dgm:spPr>
        <a:solidFill>
          <a:srgbClr val="FF0000"/>
        </a:solidFill>
      </dgm:spPr>
      <dgm:t>
        <a:bodyPr/>
        <a:lstStyle/>
        <a:p>
          <a:r>
            <a:rPr lang="en-US" b="1" dirty="0">
              <a:solidFill>
                <a:schemeClr val="tx1"/>
              </a:solidFill>
              <a:latin typeface="Arial" panose="020B0604020202020204" pitchFamily="34" charset="0"/>
              <a:cs typeface="Arial" panose="020B0604020202020204" pitchFamily="34" charset="0"/>
            </a:rPr>
            <a:t>Taste</a:t>
          </a:r>
        </a:p>
      </dgm:t>
      <dgm:extLst>
        <a:ext uri="{E40237B7-FDA0-4F09-8148-C483321AD2D9}">
          <dgm14:cNvPr xmlns:dgm14="http://schemas.microsoft.com/office/drawing/2010/diagram" id="0" name="" descr="Image of smart art text:&#10;Sight&#10;Sound&#10;Smell&#10;Taste&#10;Touch&#10;"/>
        </a:ext>
      </dgm:extLst>
    </dgm:pt>
    <dgm:pt modelId="{100D9325-176C-A044-8F78-493CD0C04FBF}" type="parTrans" cxnId="{B5A6EF69-F4F3-0146-8822-C1D589B0E3C6}">
      <dgm:prSet/>
      <dgm:spPr/>
      <dgm:t>
        <a:bodyPr/>
        <a:lstStyle/>
        <a:p>
          <a:endParaRPr lang="en-US"/>
        </a:p>
      </dgm:t>
    </dgm:pt>
    <dgm:pt modelId="{D726FE4E-2179-FC42-90D4-6C502A6F3A13}" type="sibTrans" cxnId="{B5A6EF69-F4F3-0146-8822-C1D589B0E3C6}">
      <dgm:prSet/>
      <dgm:spPr>
        <a:solidFill>
          <a:schemeClr val="tx1"/>
        </a:solidFill>
      </dgm:spPr>
      <dgm:t>
        <a:bodyPr/>
        <a:lstStyle/>
        <a:p>
          <a:endParaRPr lang="en-US"/>
        </a:p>
      </dgm:t>
    </dgm:pt>
    <dgm:pt modelId="{785D094F-F0E0-B944-9863-C2CB2D7A9C34}">
      <dgm:prSet phldrT="[Text]"/>
      <dgm:spPr>
        <a:solidFill>
          <a:srgbClr val="FF0000"/>
        </a:solidFill>
      </dgm:spPr>
      <dgm:t>
        <a:bodyPr/>
        <a:lstStyle/>
        <a:p>
          <a:r>
            <a:rPr lang="en-US" b="1" dirty="0">
              <a:solidFill>
                <a:schemeClr val="tx1"/>
              </a:solidFill>
              <a:latin typeface="Arial" panose="020B0604020202020204" pitchFamily="34" charset="0"/>
              <a:cs typeface="Arial" panose="020B0604020202020204" pitchFamily="34" charset="0"/>
            </a:rPr>
            <a:t>Touch</a:t>
          </a:r>
        </a:p>
      </dgm:t>
      <dgm:extLst>
        <a:ext uri="{E40237B7-FDA0-4F09-8148-C483321AD2D9}">
          <dgm14:cNvPr xmlns:dgm14="http://schemas.microsoft.com/office/drawing/2010/diagram" id="0" name="" descr="Image of smart art text:&#10;Sight&#10;Sound&#10;Smell&#10;Taste&#10;Touch&#10;"/>
        </a:ext>
      </dgm:extLst>
    </dgm:pt>
    <dgm:pt modelId="{98A39902-E68D-7E49-B645-964B06E755E4}" type="parTrans" cxnId="{285BF59C-470A-2546-8050-1B7739B5F591}">
      <dgm:prSet/>
      <dgm:spPr/>
      <dgm:t>
        <a:bodyPr/>
        <a:lstStyle/>
        <a:p>
          <a:endParaRPr lang="en-US"/>
        </a:p>
      </dgm:t>
    </dgm:pt>
    <dgm:pt modelId="{87850B29-12C7-7A47-B661-1C7692D8E529}" type="sibTrans" cxnId="{285BF59C-470A-2546-8050-1B7739B5F591}">
      <dgm:prSet/>
      <dgm:spPr>
        <a:solidFill>
          <a:schemeClr val="tx1"/>
        </a:solidFill>
      </dgm:spPr>
      <dgm:t>
        <a:bodyPr/>
        <a:lstStyle/>
        <a:p>
          <a:endParaRPr lang="en-US"/>
        </a:p>
      </dgm:t>
    </dgm:pt>
    <dgm:pt modelId="{63B83A70-E588-F440-971A-D4DBD763FF3C}" type="pres">
      <dgm:prSet presAssocID="{2AE04865-BD30-E843-8CEB-14B0B1363687}" presName="cycle" presStyleCnt="0">
        <dgm:presLayoutVars>
          <dgm:dir/>
          <dgm:resizeHandles val="exact"/>
        </dgm:presLayoutVars>
      </dgm:prSet>
      <dgm:spPr/>
      <dgm:t>
        <a:bodyPr/>
        <a:lstStyle/>
        <a:p>
          <a:endParaRPr lang="en-US"/>
        </a:p>
      </dgm:t>
    </dgm:pt>
    <dgm:pt modelId="{EB81118D-9B30-364B-B422-93F745FA4EE9}" type="pres">
      <dgm:prSet presAssocID="{94E0853B-323E-CF48-B42C-3BC617066D05}" presName="node" presStyleLbl="node1" presStyleIdx="0" presStyleCnt="5" custRadScaleRad="106724" custRadScaleInc="-19767">
        <dgm:presLayoutVars>
          <dgm:bulletEnabled val="1"/>
        </dgm:presLayoutVars>
      </dgm:prSet>
      <dgm:spPr/>
      <dgm:t>
        <a:bodyPr/>
        <a:lstStyle/>
        <a:p>
          <a:endParaRPr lang="en-US"/>
        </a:p>
      </dgm:t>
    </dgm:pt>
    <dgm:pt modelId="{0EBA2A87-18D4-5546-A17D-D404E8480F6B}" type="pres">
      <dgm:prSet presAssocID="{F904D19A-1B49-B948-88D4-FF9EAB475CEC}" presName="sibTrans" presStyleLbl="sibTrans2D1" presStyleIdx="0" presStyleCnt="5" custLinFactNeighborX="24360" custLinFactNeighborY="-51245"/>
      <dgm:spPr/>
      <dgm:t>
        <a:bodyPr/>
        <a:lstStyle/>
        <a:p>
          <a:endParaRPr lang="en-US"/>
        </a:p>
      </dgm:t>
    </dgm:pt>
    <dgm:pt modelId="{63E1A9EE-F2E6-084B-B6C8-973D24150423}" type="pres">
      <dgm:prSet presAssocID="{F904D19A-1B49-B948-88D4-FF9EAB475CEC}" presName="connectorText" presStyleLbl="sibTrans2D1" presStyleIdx="0" presStyleCnt="5"/>
      <dgm:spPr/>
      <dgm:t>
        <a:bodyPr/>
        <a:lstStyle/>
        <a:p>
          <a:endParaRPr lang="en-US"/>
        </a:p>
      </dgm:t>
    </dgm:pt>
    <dgm:pt modelId="{792F71F6-8670-0B4E-B07C-12DBD7EB821D}" type="pres">
      <dgm:prSet presAssocID="{0CF683A0-A971-5D48-BD18-D412B2F06865}" presName="node" presStyleLbl="node1" presStyleIdx="1" presStyleCnt="5" custRadScaleRad="151215" custRadScaleInc="22931">
        <dgm:presLayoutVars>
          <dgm:bulletEnabled val="1"/>
        </dgm:presLayoutVars>
      </dgm:prSet>
      <dgm:spPr/>
      <dgm:t>
        <a:bodyPr/>
        <a:lstStyle/>
        <a:p>
          <a:endParaRPr lang="en-US"/>
        </a:p>
      </dgm:t>
    </dgm:pt>
    <dgm:pt modelId="{4AED6842-DDE3-594D-B77C-92BF00A0B2A2}" type="pres">
      <dgm:prSet presAssocID="{7FEF080F-968B-6748-A854-A31CB9C5381A}" presName="sibTrans" presStyleLbl="sibTrans2D1" presStyleIdx="1" presStyleCnt="5" custScaleX="155421" custLinFactNeighborX="50571" custLinFactNeighborY="45552"/>
      <dgm:spPr/>
      <dgm:t>
        <a:bodyPr/>
        <a:lstStyle/>
        <a:p>
          <a:endParaRPr lang="en-US"/>
        </a:p>
      </dgm:t>
    </dgm:pt>
    <dgm:pt modelId="{A60A77EB-2057-6743-A6C9-84D52F3DD763}" type="pres">
      <dgm:prSet presAssocID="{7FEF080F-968B-6748-A854-A31CB9C5381A}" presName="connectorText" presStyleLbl="sibTrans2D1" presStyleIdx="1" presStyleCnt="5"/>
      <dgm:spPr/>
      <dgm:t>
        <a:bodyPr/>
        <a:lstStyle/>
        <a:p>
          <a:endParaRPr lang="en-US"/>
        </a:p>
      </dgm:t>
    </dgm:pt>
    <dgm:pt modelId="{3CA632D8-3A47-9341-9570-0CD3CA16BC5C}" type="pres">
      <dgm:prSet presAssocID="{78AC4CBC-0EBF-274C-8F7B-AD5B67BA6BD6}" presName="node" presStyleLbl="node1" presStyleIdx="2" presStyleCnt="5" custRadScaleRad="103869" custRadScaleInc="-6541">
        <dgm:presLayoutVars>
          <dgm:bulletEnabled val="1"/>
        </dgm:presLayoutVars>
      </dgm:prSet>
      <dgm:spPr/>
      <dgm:t>
        <a:bodyPr/>
        <a:lstStyle/>
        <a:p>
          <a:endParaRPr lang="en-US"/>
        </a:p>
      </dgm:t>
    </dgm:pt>
    <dgm:pt modelId="{DD51C148-9E11-4749-8E40-A92899F2E339}" type="pres">
      <dgm:prSet presAssocID="{FDD0D89D-EED6-6546-824D-15C93B7A2808}" presName="sibTrans" presStyleLbl="sibTrans2D1" presStyleIdx="2" presStyleCnt="5" custScaleX="142262"/>
      <dgm:spPr/>
      <dgm:t>
        <a:bodyPr/>
        <a:lstStyle/>
        <a:p>
          <a:endParaRPr lang="en-US"/>
        </a:p>
      </dgm:t>
    </dgm:pt>
    <dgm:pt modelId="{5D22E882-EC96-8A40-B6BA-823CDC6B646E}" type="pres">
      <dgm:prSet presAssocID="{FDD0D89D-EED6-6546-824D-15C93B7A2808}" presName="connectorText" presStyleLbl="sibTrans2D1" presStyleIdx="2" presStyleCnt="5"/>
      <dgm:spPr/>
      <dgm:t>
        <a:bodyPr/>
        <a:lstStyle/>
        <a:p>
          <a:endParaRPr lang="en-US"/>
        </a:p>
      </dgm:t>
    </dgm:pt>
    <dgm:pt modelId="{A79D5CED-7498-3D43-8718-C3D8BFE8524F}" type="pres">
      <dgm:prSet presAssocID="{40EEE184-D912-1A44-B1DA-875621D48117}" presName="node" presStyleLbl="node1" presStyleIdx="3" presStyleCnt="5" custRadScaleRad="104282" custRadScaleInc="8675">
        <dgm:presLayoutVars>
          <dgm:bulletEnabled val="1"/>
        </dgm:presLayoutVars>
      </dgm:prSet>
      <dgm:spPr/>
      <dgm:t>
        <a:bodyPr/>
        <a:lstStyle/>
        <a:p>
          <a:endParaRPr lang="en-US"/>
        </a:p>
      </dgm:t>
    </dgm:pt>
    <dgm:pt modelId="{9457E636-DD43-CB4B-8D5D-F31411D2F215}" type="pres">
      <dgm:prSet presAssocID="{D726FE4E-2179-FC42-90D4-6C502A6F3A13}" presName="sibTrans" presStyleLbl="sibTrans2D1" presStyleIdx="3" presStyleCnt="5" custScaleX="126963" custLinFactNeighborX="-52236" custLinFactNeighborY="41756"/>
      <dgm:spPr/>
      <dgm:t>
        <a:bodyPr/>
        <a:lstStyle/>
        <a:p>
          <a:endParaRPr lang="en-US"/>
        </a:p>
      </dgm:t>
    </dgm:pt>
    <dgm:pt modelId="{D9B615CC-5392-1241-BB07-0A30BBB2EA2D}" type="pres">
      <dgm:prSet presAssocID="{D726FE4E-2179-FC42-90D4-6C502A6F3A13}" presName="connectorText" presStyleLbl="sibTrans2D1" presStyleIdx="3" presStyleCnt="5"/>
      <dgm:spPr/>
      <dgm:t>
        <a:bodyPr/>
        <a:lstStyle/>
        <a:p>
          <a:endParaRPr lang="en-US"/>
        </a:p>
      </dgm:t>
    </dgm:pt>
    <dgm:pt modelId="{7386EBB6-F726-C948-BFAE-5FD416FA6EE2}" type="pres">
      <dgm:prSet presAssocID="{785D094F-F0E0-B944-9863-C2CB2D7A9C34}" presName="node" presStyleLbl="node1" presStyleIdx="4" presStyleCnt="5" custRadScaleRad="162675" custRadScaleInc="-28922">
        <dgm:presLayoutVars>
          <dgm:bulletEnabled val="1"/>
        </dgm:presLayoutVars>
      </dgm:prSet>
      <dgm:spPr/>
      <dgm:t>
        <a:bodyPr/>
        <a:lstStyle/>
        <a:p>
          <a:endParaRPr lang="en-US"/>
        </a:p>
      </dgm:t>
    </dgm:pt>
    <dgm:pt modelId="{4CE9CF64-D0F9-1A4C-B123-9013134E3922}" type="pres">
      <dgm:prSet presAssocID="{87850B29-12C7-7A47-B661-1C7692D8E529}" presName="sibTrans" presStyleLbl="sibTrans2D1" presStyleIdx="4" presStyleCnt="5" custLinFactNeighborY="-35055"/>
      <dgm:spPr/>
      <dgm:t>
        <a:bodyPr/>
        <a:lstStyle/>
        <a:p>
          <a:endParaRPr lang="en-US"/>
        </a:p>
      </dgm:t>
    </dgm:pt>
    <dgm:pt modelId="{4B2CEA2F-CF1C-8547-BD6D-599CFE517F8A}" type="pres">
      <dgm:prSet presAssocID="{87850B29-12C7-7A47-B661-1C7692D8E529}" presName="connectorText" presStyleLbl="sibTrans2D1" presStyleIdx="4" presStyleCnt="5"/>
      <dgm:spPr/>
      <dgm:t>
        <a:bodyPr/>
        <a:lstStyle/>
        <a:p>
          <a:endParaRPr lang="en-US"/>
        </a:p>
      </dgm:t>
    </dgm:pt>
  </dgm:ptLst>
  <dgm:cxnLst>
    <dgm:cxn modelId="{609ED807-0865-7C44-9579-75B32CAC3296}" type="presOf" srcId="{87850B29-12C7-7A47-B661-1C7692D8E529}" destId="{4CE9CF64-D0F9-1A4C-B123-9013134E3922}" srcOrd="0" destOrd="0" presId="urn:microsoft.com/office/officeart/2005/8/layout/cycle2"/>
    <dgm:cxn modelId="{D66D3242-4D48-6743-B3D8-0A503CFFE68E}" type="presOf" srcId="{FDD0D89D-EED6-6546-824D-15C93B7A2808}" destId="{5D22E882-EC96-8A40-B6BA-823CDC6B646E}" srcOrd="1" destOrd="0" presId="urn:microsoft.com/office/officeart/2005/8/layout/cycle2"/>
    <dgm:cxn modelId="{0D9F16CA-14B4-3044-9C98-3A83E89C7C6D}" type="presOf" srcId="{D726FE4E-2179-FC42-90D4-6C502A6F3A13}" destId="{D9B615CC-5392-1241-BB07-0A30BBB2EA2D}" srcOrd="1" destOrd="0" presId="urn:microsoft.com/office/officeart/2005/8/layout/cycle2"/>
    <dgm:cxn modelId="{F98EFF04-8184-2E4E-A11D-E7B5DD9ADC88}" type="presOf" srcId="{F904D19A-1B49-B948-88D4-FF9EAB475CEC}" destId="{0EBA2A87-18D4-5546-A17D-D404E8480F6B}" srcOrd="0" destOrd="0" presId="urn:microsoft.com/office/officeart/2005/8/layout/cycle2"/>
    <dgm:cxn modelId="{97154E0F-716C-F741-AE3D-F6234990A7D9}" type="presOf" srcId="{78AC4CBC-0EBF-274C-8F7B-AD5B67BA6BD6}" destId="{3CA632D8-3A47-9341-9570-0CD3CA16BC5C}" srcOrd="0" destOrd="0" presId="urn:microsoft.com/office/officeart/2005/8/layout/cycle2"/>
    <dgm:cxn modelId="{4A7DDE88-4776-D74D-8EB9-18EEC2FA6AB2}" srcId="{2AE04865-BD30-E843-8CEB-14B0B1363687}" destId="{94E0853B-323E-CF48-B42C-3BC617066D05}" srcOrd="0" destOrd="0" parTransId="{20321A2B-DBAA-7F43-BB51-B7CB77A7F9B3}" sibTransId="{F904D19A-1B49-B948-88D4-FF9EAB475CEC}"/>
    <dgm:cxn modelId="{1E6F3BA9-973F-7646-8B5D-CB651FD394FC}" type="presOf" srcId="{0CF683A0-A971-5D48-BD18-D412B2F06865}" destId="{792F71F6-8670-0B4E-B07C-12DBD7EB821D}" srcOrd="0" destOrd="0" presId="urn:microsoft.com/office/officeart/2005/8/layout/cycle2"/>
    <dgm:cxn modelId="{B5A6EF69-F4F3-0146-8822-C1D589B0E3C6}" srcId="{2AE04865-BD30-E843-8CEB-14B0B1363687}" destId="{40EEE184-D912-1A44-B1DA-875621D48117}" srcOrd="3" destOrd="0" parTransId="{100D9325-176C-A044-8F78-493CD0C04FBF}" sibTransId="{D726FE4E-2179-FC42-90D4-6C502A6F3A13}"/>
    <dgm:cxn modelId="{3CE5E033-2B7D-DC4D-A096-E9AABBA158CB}" type="presOf" srcId="{F904D19A-1B49-B948-88D4-FF9EAB475CEC}" destId="{63E1A9EE-F2E6-084B-B6C8-973D24150423}" srcOrd="1" destOrd="0" presId="urn:microsoft.com/office/officeart/2005/8/layout/cycle2"/>
    <dgm:cxn modelId="{1E9BA18C-9051-DE4B-94A4-9E0A3F0122FF}" srcId="{2AE04865-BD30-E843-8CEB-14B0B1363687}" destId="{78AC4CBC-0EBF-274C-8F7B-AD5B67BA6BD6}" srcOrd="2" destOrd="0" parTransId="{3B30F506-CAA7-1B42-8A45-49C60AC812CF}" sibTransId="{FDD0D89D-EED6-6546-824D-15C93B7A2808}"/>
    <dgm:cxn modelId="{BA3B478E-E539-234A-975E-0393832BF127}" type="presOf" srcId="{7FEF080F-968B-6748-A854-A31CB9C5381A}" destId="{A60A77EB-2057-6743-A6C9-84D52F3DD763}" srcOrd="1" destOrd="0" presId="urn:microsoft.com/office/officeart/2005/8/layout/cycle2"/>
    <dgm:cxn modelId="{1EFD450B-EBB4-C846-966C-7E65707C2BA6}" type="presOf" srcId="{40EEE184-D912-1A44-B1DA-875621D48117}" destId="{A79D5CED-7498-3D43-8718-C3D8BFE8524F}" srcOrd="0" destOrd="0" presId="urn:microsoft.com/office/officeart/2005/8/layout/cycle2"/>
    <dgm:cxn modelId="{80E79F6E-9C2E-1D4B-A96E-F4771C054C8E}" type="presOf" srcId="{94E0853B-323E-CF48-B42C-3BC617066D05}" destId="{EB81118D-9B30-364B-B422-93F745FA4EE9}" srcOrd="0" destOrd="0" presId="urn:microsoft.com/office/officeart/2005/8/layout/cycle2"/>
    <dgm:cxn modelId="{CFC686B6-4C22-B540-BBC1-F45A1BA15AD8}" type="presOf" srcId="{2AE04865-BD30-E843-8CEB-14B0B1363687}" destId="{63B83A70-E588-F440-971A-D4DBD763FF3C}" srcOrd="0" destOrd="0" presId="urn:microsoft.com/office/officeart/2005/8/layout/cycle2"/>
    <dgm:cxn modelId="{285BF59C-470A-2546-8050-1B7739B5F591}" srcId="{2AE04865-BD30-E843-8CEB-14B0B1363687}" destId="{785D094F-F0E0-B944-9863-C2CB2D7A9C34}" srcOrd="4" destOrd="0" parTransId="{98A39902-E68D-7E49-B645-964B06E755E4}" sibTransId="{87850B29-12C7-7A47-B661-1C7692D8E529}"/>
    <dgm:cxn modelId="{C9B1CAE3-B4F8-9B40-96AA-53515866DB69}" type="presOf" srcId="{7FEF080F-968B-6748-A854-A31CB9C5381A}" destId="{4AED6842-DDE3-594D-B77C-92BF00A0B2A2}" srcOrd="0" destOrd="0" presId="urn:microsoft.com/office/officeart/2005/8/layout/cycle2"/>
    <dgm:cxn modelId="{5A899234-783B-4940-B122-F231118648AE}" type="presOf" srcId="{785D094F-F0E0-B944-9863-C2CB2D7A9C34}" destId="{7386EBB6-F726-C948-BFAE-5FD416FA6EE2}" srcOrd="0" destOrd="0" presId="urn:microsoft.com/office/officeart/2005/8/layout/cycle2"/>
    <dgm:cxn modelId="{993027B3-D508-E047-9DB3-565DB4C4EFAC}" type="presOf" srcId="{87850B29-12C7-7A47-B661-1C7692D8E529}" destId="{4B2CEA2F-CF1C-8547-BD6D-599CFE517F8A}" srcOrd="1" destOrd="0" presId="urn:microsoft.com/office/officeart/2005/8/layout/cycle2"/>
    <dgm:cxn modelId="{E31FD476-0636-2D4A-97DA-91CB36D1D503}" srcId="{2AE04865-BD30-E843-8CEB-14B0B1363687}" destId="{0CF683A0-A971-5D48-BD18-D412B2F06865}" srcOrd="1" destOrd="0" parTransId="{8883EFB5-2D2E-164A-8D1C-EEBDDFC198AD}" sibTransId="{7FEF080F-968B-6748-A854-A31CB9C5381A}"/>
    <dgm:cxn modelId="{12563EB0-02A9-1344-B8A0-6028717484BE}" type="presOf" srcId="{FDD0D89D-EED6-6546-824D-15C93B7A2808}" destId="{DD51C148-9E11-4749-8E40-A92899F2E339}" srcOrd="0" destOrd="0" presId="urn:microsoft.com/office/officeart/2005/8/layout/cycle2"/>
    <dgm:cxn modelId="{0339736E-D2AE-0240-8549-B312AE8AE951}" type="presOf" srcId="{D726FE4E-2179-FC42-90D4-6C502A6F3A13}" destId="{9457E636-DD43-CB4B-8D5D-F31411D2F215}" srcOrd="0" destOrd="0" presId="urn:microsoft.com/office/officeart/2005/8/layout/cycle2"/>
    <dgm:cxn modelId="{D089EA58-8D63-5445-B37C-8D1364D85E20}" type="presParOf" srcId="{63B83A70-E588-F440-971A-D4DBD763FF3C}" destId="{EB81118D-9B30-364B-B422-93F745FA4EE9}" srcOrd="0" destOrd="0" presId="urn:microsoft.com/office/officeart/2005/8/layout/cycle2"/>
    <dgm:cxn modelId="{957872D7-0768-B849-8307-963095F0E0F1}" type="presParOf" srcId="{63B83A70-E588-F440-971A-D4DBD763FF3C}" destId="{0EBA2A87-18D4-5546-A17D-D404E8480F6B}" srcOrd="1" destOrd="0" presId="urn:microsoft.com/office/officeart/2005/8/layout/cycle2"/>
    <dgm:cxn modelId="{C88F609A-8EEB-6949-9BB0-EE79AF24DB2A}" type="presParOf" srcId="{0EBA2A87-18D4-5546-A17D-D404E8480F6B}" destId="{63E1A9EE-F2E6-084B-B6C8-973D24150423}" srcOrd="0" destOrd="0" presId="urn:microsoft.com/office/officeart/2005/8/layout/cycle2"/>
    <dgm:cxn modelId="{3A147A68-9859-5644-A272-E6293034CF09}" type="presParOf" srcId="{63B83A70-E588-F440-971A-D4DBD763FF3C}" destId="{792F71F6-8670-0B4E-B07C-12DBD7EB821D}" srcOrd="2" destOrd="0" presId="urn:microsoft.com/office/officeart/2005/8/layout/cycle2"/>
    <dgm:cxn modelId="{966B3708-3C6A-7B44-BA1D-CE57379D6DD8}" type="presParOf" srcId="{63B83A70-E588-F440-971A-D4DBD763FF3C}" destId="{4AED6842-DDE3-594D-B77C-92BF00A0B2A2}" srcOrd="3" destOrd="0" presId="urn:microsoft.com/office/officeart/2005/8/layout/cycle2"/>
    <dgm:cxn modelId="{17205511-7497-264B-8EEA-BA64C37752A6}" type="presParOf" srcId="{4AED6842-DDE3-594D-B77C-92BF00A0B2A2}" destId="{A60A77EB-2057-6743-A6C9-84D52F3DD763}" srcOrd="0" destOrd="0" presId="urn:microsoft.com/office/officeart/2005/8/layout/cycle2"/>
    <dgm:cxn modelId="{50747250-AA93-DF4A-AB80-2466E08FEBEC}" type="presParOf" srcId="{63B83A70-E588-F440-971A-D4DBD763FF3C}" destId="{3CA632D8-3A47-9341-9570-0CD3CA16BC5C}" srcOrd="4" destOrd="0" presId="urn:microsoft.com/office/officeart/2005/8/layout/cycle2"/>
    <dgm:cxn modelId="{B9B46076-6FF0-6943-9874-E1EFA077C070}" type="presParOf" srcId="{63B83A70-E588-F440-971A-D4DBD763FF3C}" destId="{DD51C148-9E11-4749-8E40-A92899F2E339}" srcOrd="5" destOrd="0" presId="urn:microsoft.com/office/officeart/2005/8/layout/cycle2"/>
    <dgm:cxn modelId="{B9E8B3A3-B40E-B744-8368-F9B0513D20A1}" type="presParOf" srcId="{DD51C148-9E11-4749-8E40-A92899F2E339}" destId="{5D22E882-EC96-8A40-B6BA-823CDC6B646E}" srcOrd="0" destOrd="0" presId="urn:microsoft.com/office/officeart/2005/8/layout/cycle2"/>
    <dgm:cxn modelId="{CF5909BC-E49B-4547-927B-27A0A5724D69}" type="presParOf" srcId="{63B83A70-E588-F440-971A-D4DBD763FF3C}" destId="{A79D5CED-7498-3D43-8718-C3D8BFE8524F}" srcOrd="6" destOrd="0" presId="urn:microsoft.com/office/officeart/2005/8/layout/cycle2"/>
    <dgm:cxn modelId="{E4467726-850B-464D-B9AA-CB066279C311}" type="presParOf" srcId="{63B83A70-E588-F440-971A-D4DBD763FF3C}" destId="{9457E636-DD43-CB4B-8D5D-F31411D2F215}" srcOrd="7" destOrd="0" presId="urn:microsoft.com/office/officeart/2005/8/layout/cycle2"/>
    <dgm:cxn modelId="{B2A1B912-E26C-C14F-B5C2-F75CD0A6F4E8}" type="presParOf" srcId="{9457E636-DD43-CB4B-8D5D-F31411D2F215}" destId="{D9B615CC-5392-1241-BB07-0A30BBB2EA2D}" srcOrd="0" destOrd="0" presId="urn:microsoft.com/office/officeart/2005/8/layout/cycle2"/>
    <dgm:cxn modelId="{E7AF682C-B8E7-704D-A29A-A83B3C1E0ED6}" type="presParOf" srcId="{63B83A70-E588-F440-971A-D4DBD763FF3C}" destId="{7386EBB6-F726-C948-BFAE-5FD416FA6EE2}" srcOrd="8" destOrd="0" presId="urn:microsoft.com/office/officeart/2005/8/layout/cycle2"/>
    <dgm:cxn modelId="{C9273277-B174-BC4D-8F3D-CFC4F089401D}" type="presParOf" srcId="{63B83A70-E588-F440-971A-D4DBD763FF3C}" destId="{4CE9CF64-D0F9-1A4C-B123-9013134E3922}" srcOrd="9" destOrd="0" presId="urn:microsoft.com/office/officeart/2005/8/layout/cycle2"/>
    <dgm:cxn modelId="{F5EFE9D5-D38F-354E-85B0-A6CCD534FD15}" type="presParOf" srcId="{4CE9CF64-D0F9-1A4C-B123-9013134E3922}" destId="{4B2CEA2F-CF1C-8547-BD6D-599CFE517F8A}" srcOrd="0" destOrd="0" presId="urn:microsoft.com/office/officeart/2005/8/layout/cycle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E35EBE-1A29-437D-B21A-EFB793B76949}" type="doc">
      <dgm:prSet loTypeId="urn:microsoft.com/office/officeart/2018/2/layout/IconVerticalSolidList" loCatId="icon" qsTypeId="urn:microsoft.com/office/officeart/2005/8/quickstyle/simple1" qsCatId="simple" csTypeId="urn:microsoft.com/office/officeart/2018/5/colors/Iconchunking_neutralicontext_accent2_2" csCatId="accent2" phldr="1"/>
      <dgm:spPr/>
      <dgm:t>
        <a:bodyPr/>
        <a:lstStyle/>
        <a:p>
          <a:endParaRPr lang="en-US"/>
        </a:p>
      </dgm:t>
    </dgm:pt>
    <dgm:pt modelId="{4259981D-38E8-40E8-BE5C-D69E1D0A70F5}">
      <dgm:prSet/>
      <dgm:spPr>
        <a:solidFill>
          <a:schemeClr val="accent2"/>
        </a:solidFill>
      </dgm:spPr>
      <dgm:t>
        <a:bodyPr/>
        <a:lstStyle/>
        <a:p>
          <a:r>
            <a:rPr lang="en-US" b="1" dirty="0">
              <a:solidFill>
                <a:schemeClr val="tx1"/>
              </a:solidFill>
              <a:latin typeface="Arial" panose="020B0604020202020204" pitchFamily="34" charset="0"/>
              <a:cs typeface="Arial" panose="020B0604020202020204" pitchFamily="34" charset="0"/>
            </a:rPr>
            <a:t>Brain Stem </a:t>
          </a:r>
          <a:r>
            <a:rPr lang="en-US" dirty="0">
              <a:solidFill>
                <a:schemeClr val="tx1"/>
              </a:solidFill>
              <a:latin typeface="Arial" panose="020B0604020202020204" pitchFamily="34" charset="0"/>
              <a:cs typeface="Arial" panose="020B0604020202020204" pitchFamily="34" charset="0"/>
            </a:rPr>
            <a:t>(reptilian brain) Fight and Flight: It’s instinctive and reacts automatically and sends messages between the brain and the rest of our body. It also helps to control our bodily functions like breathing, heart rate, swallowing, blood pressure.</a:t>
          </a:r>
        </a:p>
      </dgm:t>
      <dgm:extLst>
        <a:ext uri="{E40237B7-FDA0-4F09-8148-C483321AD2D9}">
          <dgm14:cNvPr xmlns:dgm14="http://schemas.microsoft.com/office/drawing/2010/diagram" id="0" name="" descr="Image of smart art: •Brain Stem (reptilian brain) Fight and Flight: It’s instinctive and reacts automatically and sends messages between the brain and the rest of our body. It also helps to control our bodily functions like breathing, heart rate, swallowing, blood pressure.&#10;•Limbic System (mammalian brain): Responsible for emotions, memories, arousal and habits. Our Amygdala is located in this system. &#10;•Neocotex Cortex (human brain): This is the rational part of our brain. Responsible for language, imagination, consciousness, abstract thinking, organizing, rationalizing and reasoning. Socializing activates this part of the brain.&#10;"/>
        </a:ext>
      </dgm:extLst>
    </dgm:pt>
    <dgm:pt modelId="{23B4C84E-2636-4815-9D8B-C1190233C900}" type="parTrans" cxnId="{9828FB25-3FA0-4612-A530-CD3DD6A775AD}">
      <dgm:prSet/>
      <dgm:spPr/>
      <dgm:t>
        <a:bodyPr/>
        <a:lstStyle/>
        <a:p>
          <a:endParaRPr lang="en-US"/>
        </a:p>
      </dgm:t>
    </dgm:pt>
    <dgm:pt modelId="{69E271B6-5BAE-4824-9759-607003515C91}" type="sibTrans" cxnId="{9828FB25-3FA0-4612-A530-CD3DD6A775AD}">
      <dgm:prSet/>
      <dgm:spPr/>
      <dgm:t>
        <a:bodyPr/>
        <a:lstStyle/>
        <a:p>
          <a:endParaRPr lang="en-US"/>
        </a:p>
      </dgm:t>
    </dgm:pt>
    <dgm:pt modelId="{1CDB6408-0F0B-48B8-8E58-64F9D062AFE5}">
      <dgm:prSet/>
      <dgm:spPr>
        <a:solidFill>
          <a:schemeClr val="accent2"/>
        </a:solidFill>
      </dgm:spPr>
      <dgm:t>
        <a:bodyPr/>
        <a:lstStyle/>
        <a:p>
          <a:r>
            <a:rPr lang="en-US" b="1" dirty="0" err="1">
              <a:solidFill>
                <a:schemeClr val="tx1"/>
              </a:solidFill>
              <a:latin typeface="Arial" panose="020B0604020202020204" pitchFamily="34" charset="0"/>
              <a:cs typeface="Arial" panose="020B0604020202020204" pitchFamily="34" charset="0"/>
            </a:rPr>
            <a:t>Neocotex</a:t>
          </a:r>
          <a:r>
            <a:rPr lang="en-US" b="1" dirty="0">
              <a:solidFill>
                <a:schemeClr val="tx1"/>
              </a:solidFill>
              <a:latin typeface="Arial" panose="020B0604020202020204" pitchFamily="34" charset="0"/>
              <a:cs typeface="Arial" panose="020B0604020202020204" pitchFamily="34" charset="0"/>
            </a:rPr>
            <a:t> Cortex </a:t>
          </a:r>
          <a:r>
            <a:rPr lang="en-US" dirty="0">
              <a:solidFill>
                <a:schemeClr val="tx1"/>
              </a:solidFill>
              <a:latin typeface="Arial" panose="020B0604020202020204" pitchFamily="34" charset="0"/>
              <a:cs typeface="Arial" panose="020B0604020202020204" pitchFamily="34" charset="0"/>
            </a:rPr>
            <a:t>(human brain): This is the rational part of our brain. Responsible for language, imagination, consciousness, abstract thinking, organizing, rationalizing and reasoning. Socializing activates this part of the brain.</a:t>
          </a:r>
        </a:p>
        <a:p>
          <a:pPr>
            <a:defRPr cap="all"/>
          </a:pPr>
          <a:endParaRPr lang="en-US" dirty="0"/>
        </a:p>
      </dgm:t>
      <dgm:extLst>
        <a:ext uri="{E40237B7-FDA0-4F09-8148-C483321AD2D9}">
          <dgm14:cNvPr xmlns:dgm14="http://schemas.microsoft.com/office/drawing/2010/diagram" id="0" name="" descr="Image of smart art: •Brain Stem (reptilian brain) Fight and Flight: It’s instinctive and reacts automatically and sends messages between the brain and the rest of our body. It also helps to control our bodily functions like breathing, heart rate, swallowing, blood pressure.&#10;•Limbic System (mammalian brain): Responsible for emotions, memories, arousal and habits. Our Amygdala is located in this system. &#10;•Neocotex Cortex (human brain): This is the rational part of our brain. Responsible for language, imagination, consciousness, abstract thinking, organizing, rationalizing and reasoning. Socializing activates this part of the brain.&#10;"/>
        </a:ext>
      </dgm:extLst>
    </dgm:pt>
    <dgm:pt modelId="{CDFB7893-6587-4610-B6D4-07802433DC6A}" type="parTrans" cxnId="{72418FA4-24D1-4B22-9A36-45841E90D5C1}">
      <dgm:prSet/>
      <dgm:spPr/>
      <dgm:t>
        <a:bodyPr/>
        <a:lstStyle/>
        <a:p>
          <a:endParaRPr lang="en-US"/>
        </a:p>
      </dgm:t>
    </dgm:pt>
    <dgm:pt modelId="{1863664D-1D6C-4E8B-B32F-549B6D756CD7}" type="sibTrans" cxnId="{72418FA4-24D1-4B22-9A36-45841E90D5C1}">
      <dgm:prSet/>
      <dgm:spPr/>
      <dgm:t>
        <a:bodyPr/>
        <a:lstStyle/>
        <a:p>
          <a:endParaRPr lang="en-US"/>
        </a:p>
      </dgm:t>
    </dgm:pt>
    <dgm:pt modelId="{DD04DBE5-FE45-46E8-9222-C0BFC9E2944E}">
      <dgm:prSet/>
      <dgm:spPr>
        <a:solidFill>
          <a:schemeClr val="accent2"/>
        </a:solidFill>
      </dgm:spPr>
      <dgm:t>
        <a:bodyPr/>
        <a:lstStyle/>
        <a:p>
          <a:r>
            <a:rPr lang="en-US" b="1" dirty="0">
              <a:solidFill>
                <a:schemeClr val="tx1"/>
              </a:solidFill>
              <a:latin typeface="Arial" panose="020B0604020202020204" pitchFamily="34" charset="0"/>
              <a:cs typeface="Arial" panose="020B0604020202020204" pitchFamily="34" charset="0"/>
            </a:rPr>
            <a:t>Limbic</a:t>
          </a:r>
          <a:r>
            <a:rPr lang="en-US" b="1" baseline="0" dirty="0">
              <a:solidFill>
                <a:schemeClr val="tx1"/>
              </a:solidFill>
              <a:latin typeface="Arial" panose="020B0604020202020204" pitchFamily="34" charset="0"/>
              <a:cs typeface="Arial" panose="020B0604020202020204" pitchFamily="34" charset="0"/>
            </a:rPr>
            <a:t> System </a:t>
          </a:r>
          <a:r>
            <a:rPr lang="en-US" baseline="0" dirty="0">
              <a:solidFill>
                <a:schemeClr val="tx1"/>
              </a:solidFill>
              <a:latin typeface="Arial" panose="020B0604020202020204" pitchFamily="34" charset="0"/>
              <a:cs typeface="Arial" panose="020B0604020202020204" pitchFamily="34" charset="0"/>
            </a:rPr>
            <a:t>(mammalian brain): Responsible for emotions, memories, arousal and habits. Our Amygdala is located in this system. </a:t>
          </a:r>
          <a:endParaRPr lang="en-US" dirty="0">
            <a:solidFill>
              <a:schemeClr val="tx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Image of smart art: •Brain Stem (reptilian brain) Fight and Flight: It’s instinctive and reacts automatically and sends messages between the brain and the rest of our body. It also helps to control our bodily functions like breathing, heart rate, swallowing, blood pressure.&#10;•Limbic System (mammalian brain): Responsible for emotions, memories, arousal and habits. Our Amygdala is located in this system. &#10;•Neocotex Cortex (human brain): This is the rational part of our brain. Responsible for language, imagination, consciousness, abstract thinking, organizing, rationalizing and reasoning. Socializing activates this part of the brain.&#10;"/>
        </a:ext>
      </dgm:extLst>
    </dgm:pt>
    <dgm:pt modelId="{570BDD92-8213-4AC9-971A-02107CA6DACD}" type="parTrans" cxnId="{981B4987-7F5E-43F2-9959-4F395F0AA2AB}">
      <dgm:prSet/>
      <dgm:spPr/>
      <dgm:t>
        <a:bodyPr/>
        <a:lstStyle/>
        <a:p>
          <a:endParaRPr lang="en-US"/>
        </a:p>
      </dgm:t>
    </dgm:pt>
    <dgm:pt modelId="{B2A60385-3A5A-494D-A366-E8B17C0B9253}" type="sibTrans" cxnId="{981B4987-7F5E-43F2-9959-4F395F0AA2AB}">
      <dgm:prSet/>
      <dgm:spPr/>
      <dgm:t>
        <a:bodyPr/>
        <a:lstStyle/>
        <a:p>
          <a:endParaRPr lang="en-US"/>
        </a:p>
      </dgm:t>
    </dgm:pt>
    <dgm:pt modelId="{8354F3C8-3CD0-4920-8DB9-A58C635D4784}" type="pres">
      <dgm:prSet presAssocID="{4FE35EBE-1A29-437D-B21A-EFB793B76949}" presName="root" presStyleCnt="0">
        <dgm:presLayoutVars>
          <dgm:dir/>
          <dgm:resizeHandles val="exact"/>
        </dgm:presLayoutVars>
      </dgm:prSet>
      <dgm:spPr/>
      <dgm:t>
        <a:bodyPr/>
        <a:lstStyle/>
        <a:p>
          <a:endParaRPr lang="en-US"/>
        </a:p>
      </dgm:t>
    </dgm:pt>
    <dgm:pt modelId="{65137E27-34C1-4700-8661-2A7CAD94A72B}" type="pres">
      <dgm:prSet presAssocID="{4259981D-38E8-40E8-BE5C-D69E1D0A70F5}" presName="compNode" presStyleCnt="0"/>
      <dgm:spPr/>
    </dgm:pt>
    <dgm:pt modelId="{FF94247B-AF60-4D01-AE2C-01031E10F974}" type="pres">
      <dgm:prSet presAssocID="{4259981D-38E8-40E8-BE5C-D69E1D0A70F5}" presName="bgRect" presStyleLbl="bgShp" presStyleIdx="0" presStyleCnt="3"/>
      <dgm:spPr>
        <a:solidFill>
          <a:schemeClr val="accent2"/>
        </a:solidFill>
      </dgm:spPr>
    </dgm:pt>
    <dgm:pt modelId="{A0D02C90-EE81-45BD-A291-66DEA7E449C9}" type="pres">
      <dgm:prSet presAssocID="{4259981D-38E8-40E8-BE5C-D69E1D0A70F5}" presName="iconRect" presStyleLbl="node1" presStyleIdx="0" presStyleCnt="3" custLinFactNeighborX="-2284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Brain"/>
        </a:ext>
      </dgm:extLst>
    </dgm:pt>
    <dgm:pt modelId="{CA5D0F92-64D2-4329-9804-9659F256040F}" type="pres">
      <dgm:prSet presAssocID="{4259981D-38E8-40E8-BE5C-D69E1D0A70F5}" presName="spaceRect" presStyleCnt="0"/>
      <dgm:spPr/>
    </dgm:pt>
    <dgm:pt modelId="{0FE379FA-D237-4967-A5B9-0468CD934B49}" type="pres">
      <dgm:prSet presAssocID="{4259981D-38E8-40E8-BE5C-D69E1D0A70F5}" presName="parTx" presStyleLbl="revTx" presStyleIdx="0" presStyleCnt="3" custScaleX="114078" custLinFactNeighborX="-7307">
        <dgm:presLayoutVars>
          <dgm:chMax val="0"/>
          <dgm:chPref val="0"/>
        </dgm:presLayoutVars>
      </dgm:prSet>
      <dgm:spPr/>
      <dgm:t>
        <a:bodyPr/>
        <a:lstStyle/>
        <a:p>
          <a:endParaRPr lang="en-US"/>
        </a:p>
      </dgm:t>
    </dgm:pt>
    <dgm:pt modelId="{7692E1CF-B15C-43BB-9945-222697A93B87}" type="pres">
      <dgm:prSet presAssocID="{69E271B6-5BAE-4824-9759-607003515C91}" presName="sibTrans" presStyleCnt="0"/>
      <dgm:spPr/>
    </dgm:pt>
    <dgm:pt modelId="{C22443DB-2902-420D-A60D-100AE54AC635}" type="pres">
      <dgm:prSet presAssocID="{DD04DBE5-FE45-46E8-9222-C0BFC9E2944E}" presName="compNode" presStyleCnt="0"/>
      <dgm:spPr/>
    </dgm:pt>
    <dgm:pt modelId="{471EC772-363E-47C7-B694-E4D50A7412BC}" type="pres">
      <dgm:prSet presAssocID="{DD04DBE5-FE45-46E8-9222-C0BFC9E2944E}" presName="bgRect" presStyleLbl="bgShp" presStyleIdx="1" presStyleCnt="3"/>
      <dgm:spPr>
        <a:solidFill>
          <a:schemeClr val="accent2"/>
        </a:solidFill>
      </dgm:spPr>
    </dgm:pt>
    <dgm:pt modelId="{E907E83D-3558-4687-8B70-16F7DE505D4C}" type="pres">
      <dgm:prSet presAssocID="{DD04DBE5-FE45-46E8-9222-C0BFC9E2944E}" presName="iconRect" presStyleLbl="node1" presStyleIdx="1" presStyleCnt="3" custLinFactNeighborX="-15050" custLinFactNeighborY="2189"/>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Brain in head"/>
        </a:ext>
      </dgm:extLst>
    </dgm:pt>
    <dgm:pt modelId="{9966D86E-FBA6-41FF-AAC5-5EC728F4CB25}" type="pres">
      <dgm:prSet presAssocID="{DD04DBE5-FE45-46E8-9222-C0BFC9E2944E}" presName="spaceRect" presStyleCnt="0"/>
      <dgm:spPr/>
    </dgm:pt>
    <dgm:pt modelId="{16371037-83B7-4212-A7A8-7D455198EAD0}" type="pres">
      <dgm:prSet presAssocID="{DD04DBE5-FE45-46E8-9222-C0BFC9E2944E}" presName="parTx" presStyleLbl="revTx" presStyleIdx="1" presStyleCnt="3" custScaleX="111859" custLinFactNeighborX="-5620">
        <dgm:presLayoutVars>
          <dgm:chMax val="0"/>
          <dgm:chPref val="0"/>
        </dgm:presLayoutVars>
      </dgm:prSet>
      <dgm:spPr/>
      <dgm:t>
        <a:bodyPr/>
        <a:lstStyle/>
        <a:p>
          <a:endParaRPr lang="en-US"/>
        </a:p>
      </dgm:t>
    </dgm:pt>
    <dgm:pt modelId="{DFA000D7-7D48-49F1-B038-9DD263747F70}" type="pres">
      <dgm:prSet presAssocID="{B2A60385-3A5A-494D-A366-E8B17C0B9253}" presName="sibTrans" presStyleCnt="0"/>
      <dgm:spPr/>
    </dgm:pt>
    <dgm:pt modelId="{0D2E45C7-FD99-4297-984E-947A8D928809}" type="pres">
      <dgm:prSet presAssocID="{1CDB6408-0F0B-48B8-8E58-64F9D062AFE5}" presName="compNode" presStyleCnt="0"/>
      <dgm:spPr/>
    </dgm:pt>
    <dgm:pt modelId="{1C70C761-5ECD-4CE5-8208-FAEAAC77065D}" type="pres">
      <dgm:prSet presAssocID="{1CDB6408-0F0B-48B8-8E58-64F9D062AFE5}" presName="bgRect" presStyleLbl="bgShp" presStyleIdx="2" presStyleCnt="3"/>
      <dgm:spPr>
        <a:solidFill>
          <a:schemeClr val="accent2"/>
        </a:solidFill>
      </dgm:spPr>
    </dgm:pt>
    <dgm:pt modelId="{424F3848-5FDD-4464-85C9-69472C7A6FCF}" type="pres">
      <dgm:prSet presAssocID="{1CDB6408-0F0B-48B8-8E58-64F9D062AFE5}" presName="iconRect" presStyleLbl="node1" presStyleIdx="2" presStyleCnt="3" custLinFactNeighborX="-17571"/>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Skeleton"/>
        </a:ext>
      </dgm:extLst>
    </dgm:pt>
    <dgm:pt modelId="{3600634B-1C5D-427A-9015-0C01A0509FFF}" type="pres">
      <dgm:prSet presAssocID="{1CDB6408-0F0B-48B8-8E58-64F9D062AFE5}" presName="spaceRect" presStyleCnt="0"/>
      <dgm:spPr/>
    </dgm:pt>
    <dgm:pt modelId="{87302D4C-D3D9-49A6-8DA4-E902E32E8745}" type="pres">
      <dgm:prSet presAssocID="{1CDB6408-0F0B-48B8-8E58-64F9D062AFE5}" presName="parTx" presStyleLbl="revTx" presStyleIdx="2" presStyleCnt="3" custScaleX="111139" custLinFactNeighborX="-5620">
        <dgm:presLayoutVars>
          <dgm:chMax val="0"/>
          <dgm:chPref val="0"/>
        </dgm:presLayoutVars>
      </dgm:prSet>
      <dgm:spPr/>
      <dgm:t>
        <a:bodyPr/>
        <a:lstStyle/>
        <a:p>
          <a:endParaRPr lang="en-US"/>
        </a:p>
      </dgm:t>
    </dgm:pt>
  </dgm:ptLst>
  <dgm:cxnLst>
    <dgm:cxn modelId="{72418FA4-24D1-4B22-9A36-45841E90D5C1}" srcId="{4FE35EBE-1A29-437D-B21A-EFB793B76949}" destId="{1CDB6408-0F0B-48B8-8E58-64F9D062AFE5}" srcOrd="2" destOrd="0" parTransId="{CDFB7893-6587-4610-B6D4-07802433DC6A}" sibTransId="{1863664D-1D6C-4E8B-B32F-549B6D756CD7}"/>
    <dgm:cxn modelId="{C7FD2612-22D2-B04D-8DE2-C26C9CF0301E}" type="presOf" srcId="{DD04DBE5-FE45-46E8-9222-C0BFC9E2944E}" destId="{16371037-83B7-4212-A7A8-7D455198EAD0}" srcOrd="0" destOrd="0" presId="urn:microsoft.com/office/officeart/2018/2/layout/IconVerticalSolidList"/>
    <dgm:cxn modelId="{52634D2B-402B-DD47-8ABB-DC40A12EEBAE}" type="presOf" srcId="{4259981D-38E8-40E8-BE5C-D69E1D0A70F5}" destId="{0FE379FA-D237-4967-A5B9-0468CD934B49}" srcOrd="0" destOrd="0" presId="urn:microsoft.com/office/officeart/2018/2/layout/IconVerticalSolidList"/>
    <dgm:cxn modelId="{400B0EAD-451D-2B4D-A5E2-16A2B63841F3}" type="presOf" srcId="{4FE35EBE-1A29-437D-B21A-EFB793B76949}" destId="{8354F3C8-3CD0-4920-8DB9-A58C635D4784}" srcOrd="0" destOrd="0" presId="urn:microsoft.com/office/officeart/2018/2/layout/IconVerticalSolidList"/>
    <dgm:cxn modelId="{6D24E127-0A91-4C4E-A40E-DF4FD7852CB6}" type="presOf" srcId="{1CDB6408-0F0B-48B8-8E58-64F9D062AFE5}" destId="{87302D4C-D3D9-49A6-8DA4-E902E32E8745}" srcOrd="0" destOrd="0" presId="urn:microsoft.com/office/officeart/2018/2/layout/IconVerticalSolidList"/>
    <dgm:cxn modelId="{9828FB25-3FA0-4612-A530-CD3DD6A775AD}" srcId="{4FE35EBE-1A29-437D-B21A-EFB793B76949}" destId="{4259981D-38E8-40E8-BE5C-D69E1D0A70F5}" srcOrd="0" destOrd="0" parTransId="{23B4C84E-2636-4815-9D8B-C1190233C900}" sibTransId="{69E271B6-5BAE-4824-9759-607003515C91}"/>
    <dgm:cxn modelId="{981B4987-7F5E-43F2-9959-4F395F0AA2AB}" srcId="{4FE35EBE-1A29-437D-B21A-EFB793B76949}" destId="{DD04DBE5-FE45-46E8-9222-C0BFC9E2944E}" srcOrd="1" destOrd="0" parTransId="{570BDD92-8213-4AC9-971A-02107CA6DACD}" sibTransId="{B2A60385-3A5A-494D-A366-E8B17C0B9253}"/>
    <dgm:cxn modelId="{1E04BDF3-4652-1440-B492-EF9B2FF33B03}" type="presParOf" srcId="{8354F3C8-3CD0-4920-8DB9-A58C635D4784}" destId="{65137E27-34C1-4700-8661-2A7CAD94A72B}" srcOrd="0" destOrd="0" presId="urn:microsoft.com/office/officeart/2018/2/layout/IconVerticalSolidList"/>
    <dgm:cxn modelId="{8C69C271-775C-054C-A0EE-7F0C21A7B30A}" type="presParOf" srcId="{65137E27-34C1-4700-8661-2A7CAD94A72B}" destId="{FF94247B-AF60-4D01-AE2C-01031E10F974}" srcOrd="0" destOrd="0" presId="urn:microsoft.com/office/officeart/2018/2/layout/IconVerticalSolidList"/>
    <dgm:cxn modelId="{8928E066-B4EE-E94F-AFBC-53F6C5A35BF6}" type="presParOf" srcId="{65137E27-34C1-4700-8661-2A7CAD94A72B}" destId="{A0D02C90-EE81-45BD-A291-66DEA7E449C9}" srcOrd="1" destOrd="0" presId="urn:microsoft.com/office/officeart/2018/2/layout/IconVerticalSolidList"/>
    <dgm:cxn modelId="{79D59D26-AF1F-E542-8005-62362A7242F0}" type="presParOf" srcId="{65137E27-34C1-4700-8661-2A7CAD94A72B}" destId="{CA5D0F92-64D2-4329-9804-9659F256040F}" srcOrd="2" destOrd="0" presId="urn:microsoft.com/office/officeart/2018/2/layout/IconVerticalSolidList"/>
    <dgm:cxn modelId="{7EB0E4C0-FD97-434F-8BD1-50CAAD463E91}" type="presParOf" srcId="{65137E27-34C1-4700-8661-2A7CAD94A72B}" destId="{0FE379FA-D237-4967-A5B9-0468CD934B49}" srcOrd="3" destOrd="0" presId="urn:microsoft.com/office/officeart/2018/2/layout/IconVerticalSolidList"/>
    <dgm:cxn modelId="{F01D942B-A5B7-ED4E-B589-85D3FA49F2DF}" type="presParOf" srcId="{8354F3C8-3CD0-4920-8DB9-A58C635D4784}" destId="{7692E1CF-B15C-43BB-9945-222697A93B87}" srcOrd="1" destOrd="0" presId="urn:microsoft.com/office/officeart/2018/2/layout/IconVerticalSolidList"/>
    <dgm:cxn modelId="{3955B055-79B3-504C-BBAA-94D7CC0CAAB7}" type="presParOf" srcId="{8354F3C8-3CD0-4920-8DB9-A58C635D4784}" destId="{C22443DB-2902-420D-A60D-100AE54AC635}" srcOrd="2" destOrd="0" presId="urn:microsoft.com/office/officeart/2018/2/layout/IconVerticalSolidList"/>
    <dgm:cxn modelId="{BB5BE475-AB84-E04A-86D5-C1D65FAA1B32}" type="presParOf" srcId="{C22443DB-2902-420D-A60D-100AE54AC635}" destId="{471EC772-363E-47C7-B694-E4D50A7412BC}" srcOrd="0" destOrd="0" presId="urn:microsoft.com/office/officeart/2018/2/layout/IconVerticalSolidList"/>
    <dgm:cxn modelId="{ABFA070E-33EE-A74D-9D11-1F057D8651DD}" type="presParOf" srcId="{C22443DB-2902-420D-A60D-100AE54AC635}" destId="{E907E83D-3558-4687-8B70-16F7DE505D4C}" srcOrd="1" destOrd="0" presId="urn:microsoft.com/office/officeart/2018/2/layout/IconVerticalSolidList"/>
    <dgm:cxn modelId="{BA608A9C-289C-6C4C-BFC1-05896D4B7C96}" type="presParOf" srcId="{C22443DB-2902-420D-A60D-100AE54AC635}" destId="{9966D86E-FBA6-41FF-AAC5-5EC728F4CB25}" srcOrd="2" destOrd="0" presId="urn:microsoft.com/office/officeart/2018/2/layout/IconVerticalSolidList"/>
    <dgm:cxn modelId="{A71143A7-36A8-724E-82BD-0F1508AA71D5}" type="presParOf" srcId="{C22443DB-2902-420D-A60D-100AE54AC635}" destId="{16371037-83B7-4212-A7A8-7D455198EAD0}" srcOrd="3" destOrd="0" presId="urn:microsoft.com/office/officeart/2018/2/layout/IconVerticalSolidList"/>
    <dgm:cxn modelId="{E6656F43-CF24-D44E-AF2E-FF8105BDDC0A}" type="presParOf" srcId="{8354F3C8-3CD0-4920-8DB9-A58C635D4784}" destId="{DFA000D7-7D48-49F1-B038-9DD263747F70}" srcOrd="3" destOrd="0" presId="urn:microsoft.com/office/officeart/2018/2/layout/IconVerticalSolidList"/>
    <dgm:cxn modelId="{E09AFBF9-B5AD-244F-A093-9436F47B0F9B}" type="presParOf" srcId="{8354F3C8-3CD0-4920-8DB9-A58C635D4784}" destId="{0D2E45C7-FD99-4297-984E-947A8D928809}" srcOrd="4" destOrd="0" presId="urn:microsoft.com/office/officeart/2018/2/layout/IconVerticalSolidList"/>
    <dgm:cxn modelId="{B219FD80-CADC-CB4F-8F77-C8AB890ADEFE}" type="presParOf" srcId="{0D2E45C7-FD99-4297-984E-947A8D928809}" destId="{1C70C761-5ECD-4CE5-8208-FAEAAC77065D}" srcOrd="0" destOrd="0" presId="urn:microsoft.com/office/officeart/2018/2/layout/IconVerticalSolidList"/>
    <dgm:cxn modelId="{96CC4005-62B5-6E48-95E2-E18FF13094EB}" type="presParOf" srcId="{0D2E45C7-FD99-4297-984E-947A8D928809}" destId="{424F3848-5FDD-4464-85C9-69472C7A6FCF}" srcOrd="1" destOrd="0" presId="urn:microsoft.com/office/officeart/2018/2/layout/IconVerticalSolidList"/>
    <dgm:cxn modelId="{AF8631C8-0911-C54B-9279-175BA0F5D316}" type="presParOf" srcId="{0D2E45C7-FD99-4297-984E-947A8D928809}" destId="{3600634B-1C5D-427A-9015-0C01A0509FFF}" srcOrd="2" destOrd="0" presId="urn:microsoft.com/office/officeart/2018/2/layout/IconVerticalSolidList"/>
    <dgm:cxn modelId="{BFD706AC-88D5-6247-8695-035C5F82EC2E}" type="presParOf" srcId="{0D2E45C7-FD99-4297-984E-947A8D928809}" destId="{87302D4C-D3D9-49A6-8DA4-E902E32E8745}"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2958204-E462-B54E-A008-1347A64B517F}" type="doc">
      <dgm:prSet loTypeId="urn:microsoft.com/office/officeart/2005/8/layout/process1" loCatId="icon" qsTypeId="urn:microsoft.com/office/officeart/2005/8/quickstyle/simple1" qsCatId="simple" csTypeId="urn:microsoft.com/office/officeart/2005/8/colors/accent1_2" csCatId="accent1" phldr="1"/>
      <dgm:spPr/>
    </dgm:pt>
    <dgm:pt modelId="{878781A7-ED52-354A-BE3F-4F6F5C54870C}">
      <dgm:prSet phldrT="[Text]"/>
      <dgm:spPr>
        <a:solidFill>
          <a:schemeClr val="accent2"/>
        </a:solidFill>
      </dgm:spPr>
      <dgm:t>
        <a:bodyPr/>
        <a:lstStyle/>
        <a:p>
          <a:r>
            <a:rPr lang="en-US" b="1" dirty="0">
              <a:solidFill>
                <a:schemeClr val="tx1"/>
              </a:solidFill>
              <a:latin typeface="Arial" panose="020B0604020202020204" pitchFamily="34" charset="0"/>
              <a:cs typeface="Arial" panose="020B0604020202020204" pitchFamily="34" charset="0"/>
            </a:rPr>
            <a:t>Place one hand on your heart and one hand on your belly</a:t>
          </a:r>
        </a:p>
      </dgm:t>
    </dgm:pt>
    <dgm:pt modelId="{5866CBD4-82CC-4148-8B3B-165941D2E461}" type="parTrans" cxnId="{716B3393-46D4-F248-A9DF-7969DFFE0F71}">
      <dgm:prSet/>
      <dgm:spPr/>
      <dgm:t>
        <a:bodyPr/>
        <a:lstStyle/>
        <a:p>
          <a:endParaRPr lang="en-US"/>
        </a:p>
      </dgm:t>
    </dgm:pt>
    <dgm:pt modelId="{16AA72BC-3F58-FC45-B711-31D2EF1B4E3C}" type="sibTrans" cxnId="{716B3393-46D4-F248-A9DF-7969DFFE0F71}">
      <dgm:prSet/>
      <dgm:spPr/>
      <dgm:t>
        <a:bodyPr/>
        <a:lstStyle/>
        <a:p>
          <a:endParaRPr lang="en-US"/>
        </a:p>
      </dgm:t>
    </dgm:pt>
    <dgm:pt modelId="{95E1EB02-90D9-B44F-AFA9-8D84994BA601}">
      <dgm:prSet phldrT="[Text]"/>
      <dgm:spPr>
        <a:solidFill>
          <a:schemeClr val="accent2"/>
        </a:solidFill>
      </dgm:spPr>
      <dgm:t>
        <a:bodyPr/>
        <a:lstStyle/>
        <a:p>
          <a:r>
            <a:rPr lang="en-US" b="1" dirty="0">
              <a:solidFill>
                <a:schemeClr val="tx1"/>
              </a:solidFill>
              <a:latin typeface="Arial" panose="020B0604020202020204" pitchFamily="34" charset="0"/>
              <a:cs typeface="Arial" panose="020B0604020202020204" pitchFamily="34" charset="0"/>
            </a:rPr>
            <a:t>Take a normal breath in for 4 seconds</a:t>
          </a:r>
        </a:p>
      </dgm:t>
    </dgm:pt>
    <dgm:pt modelId="{FC201E6B-EC0B-6244-AE6A-2DA3BBCB1B4C}" type="parTrans" cxnId="{F619B305-E953-294E-9EBA-4445250F9F10}">
      <dgm:prSet/>
      <dgm:spPr/>
      <dgm:t>
        <a:bodyPr/>
        <a:lstStyle/>
        <a:p>
          <a:endParaRPr lang="en-US"/>
        </a:p>
      </dgm:t>
    </dgm:pt>
    <dgm:pt modelId="{CA4FC392-8E9E-C74E-B3B3-A003656E995A}" type="sibTrans" cxnId="{F619B305-E953-294E-9EBA-4445250F9F10}">
      <dgm:prSet/>
      <dgm:spPr/>
      <dgm:t>
        <a:bodyPr/>
        <a:lstStyle/>
        <a:p>
          <a:endParaRPr lang="en-US"/>
        </a:p>
      </dgm:t>
    </dgm:pt>
    <dgm:pt modelId="{CD74C90A-976B-734B-9AC2-C2A14AE0E6D5}">
      <dgm:prSet phldrT="[Text]"/>
      <dgm:spPr>
        <a:solidFill>
          <a:schemeClr val="accent2"/>
        </a:solidFill>
      </dgm:spPr>
      <dgm:t>
        <a:bodyPr/>
        <a:lstStyle/>
        <a:p>
          <a:r>
            <a:rPr lang="en-US" b="1" dirty="0">
              <a:solidFill>
                <a:schemeClr val="tx1"/>
              </a:solidFill>
              <a:latin typeface="Arial" panose="020B0604020202020204" pitchFamily="34" charset="0"/>
              <a:cs typeface="Arial" panose="020B0604020202020204" pitchFamily="34" charset="0"/>
            </a:rPr>
            <a:t>Take a long exhale out for 5 seconds</a:t>
          </a:r>
        </a:p>
      </dgm:t>
      <dgm:extLst>
        <a:ext uri="{E40237B7-FDA0-4F09-8148-C483321AD2D9}">
          <dgm14:cNvPr xmlns:dgm14="http://schemas.microsoft.com/office/drawing/2010/diagram" id="0" name="" descr="Place one hand on your heart and one hand on your belly&#10;Take a normal breath in for 4 seconds&#10;Take a long exhale out for 5 seconds&#10;"/>
        </a:ext>
      </dgm:extLst>
    </dgm:pt>
    <dgm:pt modelId="{790BD656-ABED-FE4A-8242-E5AC3404AA00}" type="parTrans" cxnId="{249C76BF-D92C-C14C-AEDD-267917BF8E37}">
      <dgm:prSet/>
      <dgm:spPr/>
      <dgm:t>
        <a:bodyPr/>
        <a:lstStyle/>
        <a:p>
          <a:endParaRPr lang="en-US"/>
        </a:p>
      </dgm:t>
    </dgm:pt>
    <dgm:pt modelId="{4E4BDF04-DE77-C442-BA89-981894D647DB}" type="sibTrans" cxnId="{249C76BF-D92C-C14C-AEDD-267917BF8E37}">
      <dgm:prSet/>
      <dgm:spPr/>
      <dgm:t>
        <a:bodyPr/>
        <a:lstStyle/>
        <a:p>
          <a:endParaRPr lang="en-US"/>
        </a:p>
      </dgm:t>
    </dgm:pt>
    <dgm:pt modelId="{33D2A89D-07E6-BE42-8165-E92BAC914784}" type="pres">
      <dgm:prSet presAssocID="{F2958204-E462-B54E-A008-1347A64B517F}" presName="Name0" presStyleCnt="0">
        <dgm:presLayoutVars>
          <dgm:dir/>
          <dgm:resizeHandles val="exact"/>
        </dgm:presLayoutVars>
      </dgm:prSet>
      <dgm:spPr/>
    </dgm:pt>
    <dgm:pt modelId="{69687D7D-8A43-AB44-A1FC-11E7EB0F424C}" type="pres">
      <dgm:prSet presAssocID="{878781A7-ED52-354A-BE3F-4F6F5C54870C}" presName="node" presStyleLbl="node1" presStyleIdx="0" presStyleCnt="3" custScaleX="113412" custScaleY="119869" custLinFactNeighborX="25781">
        <dgm:presLayoutVars>
          <dgm:bulletEnabled val="1"/>
        </dgm:presLayoutVars>
      </dgm:prSet>
      <dgm:spPr/>
      <dgm:t>
        <a:bodyPr/>
        <a:lstStyle/>
        <a:p>
          <a:endParaRPr lang="en-US"/>
        </a:p>
      </dgm:t>
    </dgm:pt>
    <dgm:pt modelId="{4E923068-715D-FC4C-964C-D9573195972A}" type="pres">
      <dgm:prSet presAssocID="{16AA72BC-3F58-FC45-B711-31D2EF1B4E3C}" presName="sibTrans" presStyleLbl="sibTrans2D1" presStyleIdx="0" presStyleCnt="2"/>
      <dgm:spPr/>
      <dgm:t>
        <a:bodyPr/>
        <a:lstStyle/>
        <a:p>
          <a:endParaRPr lang="en-US"/>
        </a:p>
      </dgm:t>
    </dgm:pt>
    <dgm:pt modelId="{687950C1-CD2D-A645-A472-8A2E1A8E70EE}" type="pres">
      <dgm:prSet presAssocID="{16AA72BC-3F58-FC45-B711-31D2EF1B4E3C}" presName="connectorText" presStyleLbl="sibTrans2D1" presStyleIdx="0" presStyleCnt="2"/>
      <dgm:spPr/>
      <dgm:t>
        <a:bodyPr/>
        <a:lstStyle/>
        <a:p>
          <a:endParaRPr lang="en-US"/>
        </a:p>
      </dgm:t>
    </dgm:pt>
    <dgm:pt modelId="{186AADA6-A895-E140-A536-987ACC9C924A}" type="pres">
      <dgm:prSet presAssocID="{95E1EB02-90D9-B44F-AFA9-8D84994BA601}" presName="node" presStyleLbl="node1" presStyleIdx="1" presStyleCnt="3" custScaleX="68375" custScaleY="119828" custLinFactNeighborX="-1422">
        <dgm:presLayoutVars>
          <dgm:bulletEnabled val="1"/>
        </dgm:presLayoutVars>
      </dgm:prSet>
      <dgm:spPr/>
      <dgm:t>
        <a:bodyPr/>
        <a:lstStyle/>
        <a:p>
          <a:endParaRPr lang="en-US"/>
        </a:p>
      </dgm:t>
    </dgm:pt>
    <dgm:pt modelId="{ED5ABC1C-C168-5B4B-8BC2-517C498BF8A6}" type="pres">
      <dgm:prSet presAssocID="{CA4FC392-8E9E-C74E-B3B3-A003656E995A}" presName="sibTrans" presStyleLbl="sibTrans2D1" presStyleIdx="1" presStyleCnt="2" custScaleX="63033" custLinFactNeighborX="-14450"/>
      <dgm:spPr/>
      <dgm:t>
        <a:bodyPr/>
        <a:lstStyle/>
        <a:p>
          <a:endParaRPr lang="en-US"/>
        </a:p>
      </dgm:t>
    </dgm:pt>
    <dgm:pt modelId="{D06A13F9-604E-AE48-A78B-5B5CD170E9FE}" type="pres">
      <dgm:prSet presAssocID="{CA4FC392-8E9E-C74E-B3B3-A003656E995A}" presName="connectorText" presStyleLbl="sibTrans2D1" presStyleIdx="1" presStyleCnt="2"/>
      <dgm:spPr/>
      <dgm:t>
        <a:bodyPr/>
        <a:lstStyle/>
        <a:p>
          <a:endParaRPr lang="en-US"/>
        </a:p>
      </dgm:t>
    </dgm:pt>
    <dgm:pt modelId="{FDA2DD8B-C9F9-4B4A-8853-D0B7AF25DC6F}" type="pres">
      <dgm:prSet presAssocID="{CD74C90A-976B-734B-9AC2-C2A14AE0E6D5}" presName="node" presStyleLbl="node1" presStyleIdx="2" presStyleCnt="3" custScaleX="104284" custScaleY="119828" custLinFactNeighborX="-12365" custLinFactNeighborY="20">
        <dgm:presLayoutVars>
          <dgm:bulletEnabled val="1"/>
        </dgm:presLayoutVars>
      </dgm:prSet>
      <dgm:spPr/>
      <dgm:t>
        <a:bodyPr/>
        <a:lstStyle/>
        <a:p>
          <a:endParaRPr lang="en-US"/>
        </a:p>
      </dgm:t>
    </dgm:pt>
  </dgm:ptLst>
  <dgm:cxnLst>
    <dgm:cxn modelId="{CA9250C4-E39F-F849-993B-C76A430E9CCF}" type="presOf" srcId="{878781A7-ED52-354A-BE3F-4F6F5C54870C}" destId="{69687D7D-8A43-AB44-A1FC-11E7EB0F424C}" srcOrd="0" destOrd="0" presId="urn:microsoft.com/office/officeart/2005/8/layout/process1"/>
    <dgm:cxn modelId="{6144BF8D-2D66-CE4C-B23F-74835A327844}" type="presOf" srcId="{16AA72BC-3F58-FC45-B711-31D2EF1B4E3C}" destId="{687950C1-CD2D-A645-A472-8A2E1A8E70EE}" srcOrd="1" destOrd="0" presId="urn:microsoft.com/office/officeart/2005/8/layout/process1"/>
    <dgm:cxn modelId="{34E7A4FD-4A7B-DF42-865E-44CF61D70930}" type="presOf" srcId="{CA4FC392-8E9E-C74E-B3B3-A003656E995A}" destId="{ED5ABC1C-C168-5B4B-8BC2-517C498BF8A6}" srcOrd="0" destOrd="0" presId="urn:microsoft.com/office/officeart/2005/8/layout/process1"/>
    <dgm:cxn modelId="{716B3393-46D4-F248-A9DF-7969DFFE0F71}" srcId="{F2958204-E462-B54E-A008-1347A64B517F}" destId="{878781A7-ED52-354A-BE3F-4F6F5C54870C}" srcOrd="0" destOrd="0" parTransId="{5866CBD4-82CC-4148-8B3B-165941D2E461}" sibTransId="{16AA72BC-3F58-FC45-B711-31D2EF1B4E3C}"/>
    <dgm:cxn modelId="{7E409AAC-99BD-EC4F-B37D-6C24EF25A47D}" type="presOf" srcId="{95E1EB02-90D9-B44F-AFA9-8D84994BA601}" destId="{186AADA6-A895-E140-A536-987ACC9C924A}" srcOrd="0" destOrd="0" presId="urn:microsoft.com/office/officeart/2005/8/layout/process1"/>
    <dgm:cxn modelId="{F619B305-E953-294E-9EBA-4445250F9F10}" srcId="{F2958204-E462-B54E-A008-1347A64B517F}" destId="{95E1EB02-90D9-B44F-AFA9-8D84994BA601}" srcOrd="1" destOrd="0" parTransId="{FC201E6B-EC0B-6244-AE6A-2DA3BBCB1B4C}" sibTransId="{CA4FC392-8E9E-C74E-B3B3-A003656E995A}"/>
    <dgm:cxn modelId="{74833380-E1C7-5047-834E-B98C3FA91A32}" type="presOf" srcId="{CD74C90A-976B-734B-9AC2-C2A14AE0E6D5}" destId="{FDA2DD8B-C9F9-4B4A-8853-D0B7AF25DC6F}" srcOrd="0" destOrd="0" presId="urn:microsoft.com/office/officeart/2005/8/layout/process1"/>
    <dgm:cxn modelId="{249C76BF-D92C-C14C-AEDD-267917BF8E37}" srcId="{F2958204-E462-B54E-A008-1347A64B517F}" destId="{CD74C90A-976B-734B-9AC2-C2A14AE0E6D5}" srcOrd="2" destOrd="0" parTransId="{790BD656-ABED-FE4A-8242-E5AC3404AA00}" sibTransId="{4E4BDF04-DE77-C442-BA89-981894D647DB}"/>
    <dgm:cxn modelId="{C202FC30-7DCE-4247-963B-266A9008F8E6}" type="presOf" srcId="{16AA72BC-3F58-FC45-B711-31D2EF1B4E3C}" destId="{4E923068-715D-FC4C-964C-D9573195972A}" srcOrd="0" destOrd="0" presId="urn:microsoft.com/office/officeart/2005/8/layout/process1"/>
    <dgm:cxn modelId="{B72DFF4E-978F-B841-B9D5-D9CA5F92923D}" type="presOf" srcId="{CA4FC392-8E9E-C74E-B3B3-A003656E995A}" destId="{D06A13F9-604E-AE48-A78B-5B5CD170E9FE}" srcOrd="1" destOrd="0" presId="urn:microsoft.com/office/officeart/2005/8/layout/process1"/>
    <dgm:cxn modelId="{DC92A42F-35B6-514F-AD6F-42BCA6A54927}" type="presOf" srcId="{F2958204-E462-B54E-A008-1347A64B517F}" destId="{33D2A89D-07E6-BE42-8165-E92BAC914784}" srcOrd="0" destOrd="0" presId="urn:microsoft.com/office/officeart/2005/8/layout/process1"/>
    <dgm:cxn modelId="{67FEEAFA-C080-A246-80A6-4F3408C9D4D4}" type="presParOf" srcId="{33D2A89D-07E6-BE42-8165-E92BAC914784}" destId="{69687D7D-8A43-AB44-A1FC-11E7EB0F424C}" srcOrd="0" destOrd="0" presId="urn:microsoft.com/office/officeart/2005/8/layout/process1"/>
    <dgm:cxn modelId="{47AD6D4C-AFD1-CE45-846F-66071D337173}" type="presParOf" srcId="{33D2A89D-07E6-BE42-8165-E92BAC914784}" destId="{4E923068-715D-FC4C-964C-D9573195972A}" srcOrd="1" destOrd="0" presId="urn:microsoft.com/office/officeart/2005/8/layout/process1"/>
    <dgm:cxn modelId="{A510D934-BBF7-814A-B26F-C963C8A16F32}" type="presParOf" srcId="{4E923068-715D-FC4C-964C-D9573195972A}" destId="{687950C1-CD2D-A645-A472-8A2E1A8E70EE}" srcOrd="0" destOrd="0" presId="urn:microsoft.com/office/officeart/2005/8/layout/process1"/>
    <dgm:cxn modelId="{599B3989-E1D9-AF4C-8D47-333AC6F80573}" type="presParOf" srcId="{33D2A89D-07E6-BE42-8165-E92BAC914784}" destId="{186AADA6-A895-E140-A536-987ACC9C924A}" srcOrd="2" destOrd="0" presId="urn:microsoft.com/office/officeart/2005/8/layout/process1"/>
    <dgm:cxn modelId="{DA9D2D1B-02D3-6948-9BD5-EE9111475EB9}" type="presParOf" srcId="{33D2A89D-07E6-BE42-8165-E92BAC914784}" destId="{ED5ABC1C-C168-5B4B-8BC2-517C498BF8A6}" srcOrd="3" destOrd="0" presId="urn:microsoft.com/office/officeart/2005/8/layout/process1"/>
    <dgm:cxn modelId="{8E123A47-C57B-084A-B4F5-A9D320EBE3BA}" type="presParOf" srcId="{ED5ABC1C-C168-5B4B-8BC2-517C498BF8A6}" destId="{D06A13F9-604E-AE48-A78B-5B5CD170E9FE}" srcOrd="0" destOrd="0" presId="urn:microsoft.com/office/officeart/2005/8/layout/process1"/>
    <dgm:cxn modelId="{F80BA532-0295-E147-AEE1-B908081711FF}" type="presParOf" srcId="{33D2A89D-07E6-BE42-8165-E92BAC914784}" destId="{FDA2DD8B-C9F9-4B4A-8853-D0B7AF25DC6F}"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2B057C-5B15-A54D-A565-AB3F2C7FDFEA}">
      <dsp:nvSpPr>
        <dsp:cNvPr id="0" name=""/>
        <dsp:cNvSpPr/>
      </dsp:nvSpPr>
      <dsp:spPr>
        <a:xfrm>
          <a:off x="0" y="0"/>
          <a:ext cx="2026873" cy="121612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t>Shock</a:t>
          </a:r>
        </a:p>
      </dsp:txBody>
      <dsp:txXfrm>
        <a:off x="0" y="0"/>
        <a:ext cx="2026873" cy="1216124"/>
      </dsp:txXfrm>
    </dsp:sp>
    <dsp:sp modelId="{86EDDD94-3673-384B-8609-0E05E94152DC}">
      <dsp:nvSpPr>
        <dsp:cNvPr id="0" name=""/>
        <dsp:cNvSpPr/>
      </dsp:nvSpPr>
      <dsp:spPr>
        <a:xfrm>
          <a:off x="2192814" y="0"/>
          <a:ext cx="2026873" cy="121612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t>Fear</a:t>
          </a:r>
        </a:p>
      </dsp:txBody>
      <dsp:txXfrm>
        <a:off x="2192814" y="0"/>
        <a:ext cx="2026873" cy="1216124"/>
      </dsp:txXfrm>
    </dsp:sp>
    <dsp:sp modelId="{2EBF0924-0564-7C4C-9ACE-DBEED1F36DCC}">
      <dsp:nvSpPr>
        <dsp:cNvPr id="0" name=""/>
        <dsp:cNvSpPr/>
      </dsp:nvSpPr>
      <dsp:spPr>
        <a:xfrm>
          <a:off x="4471669" y="0"/>
          <a:ext cx="2026873" cy="121612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t>Grief	</a:t>
          </a:r>
        </a:p>
      </dsp:txBody>
      <dsp:txXfrm>
        <a:off x="4471669" y="0"/>
        <a:ext cx="2026873" cy="1216124"/>
      </dsp:txXfrm>
    </dsp:sp>
    <dsp:sp modelId="{13700EEE-5CF3-3949-A36A-471F1FD18FD5}">
      <dsp:nvSpPr>
        <dsp:cNvPr id="0" name=""/>
        <dsp:cNvSpPr/>
      </dsp:nvSpPr>
      <dsp:spPr>
        <a:xfrm>
          <a:off x="6693793" y="0"/>
          <a:ext cx="2026873" cy="121612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t>Guilt </a:t>
          </a:r>
        </a:p>
      </dsp:txBody>
      <dsp:txXfrm>
        <a:off x="6693793" y="0"/>
        <a:ext cx="2026873" cy="1216124"/>
      </dsp:txXfrm>
    </dsp:sp>
    <dsp:sp modelId="{981CA426-BA94-3A48-AF66-B032541B8E46}">
      <dsp:nvSpPr>
        <dsp:cNvPr id="0" name=""/>
        <dsp:cNvSpPr/>
      </dsp:nvSpPr>
      <dsp:spPr>
        <a:xfrm>
          <a:off x="2554" y="1770589"/>
          <a:ext cx="2026873" cy="121612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t>Shame</a:t>
          </a:r>
        </a:p>
      </dsp:txBody>
      <dsp:txXfrm>
        <a:off x="2554" y="1770589"/>
        <a:ext cx="2026873" cy="1216124"/>
      </dsp:txXfrm>
    </dsp:sp>
    <dsp:sp modelId="{843FB6D4-3EC7-2D40-80F2-079E50CCAFDD}">
      <dsp:nvSpPr>
        <dsp:cNvPr id="0" name=""/>
        <dsp:cNvSpPr/>
      </dsp:nvSpPr>
      <dsp:spPr>
        <a:xfrm>
          <a:off x="2232116" y="1770589"/>
          <a:ext cx="2026873" cy="121612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t>Feeling Helpless</a:t>
          </a:r>
        </a:p>
      </dsp:txBody>
      <dsp:txXfrm>
        <a:off x="2232116" y="1770589"/>
        <a:ext cx="2026873" cy="1216124"/>
      </dsp:txXfrm>
    </dsp:sp>
    <dsp:sp modelId="{649D3C66-BB63-AD41-9AD7-3E0FF7B9BA83}">
      <dsp:nvSpPr>
        <dsp:cNvPr id="0" name=""/>
        <dsp:cNvSpPr/>
      </dsp:nvSpPr>
      <dsp:spPr>
        <a:xfrm>
          <a:off x="4461677" y="1770589"/>
          <a:ext cx="2026873" cy="121612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t>Sadness</a:t>
          </a:r>
        </a:p>
      </dsp:txBody>
      <dsp:txXfrm>
        <a:off x="4461677" y="1770589"/>
        <a:ext cx="2026873" cy="1216124"/>
      </dsp:txXfrm>
    </dsp:sp>
    <dsp:sp modelId="{2F65739D-08BD-6F4F-A4C0-BD5E8206B85B}">
      <dsp:nvSpPr>
        <dsp:cNvPr id="0" name=""/>
        <dsp:cNvSpPr/>
      </dsp:nvSpPr>
      <dsp:spPr>
        <a:xfrm>
          <a:off x="6691238" y="1770589"/>
          <a:ext cx="2026873" cy="121612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t>Feeling Numb</a:t>
          </a:r>
        </a:p>
      </dsp:txBody>
      <dsp:txXfrm>
        <a:off x="6691238" y="1770589"/>
        <a:ext cx="2026873" cy="12161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6404DA-1B93-364D-A0BF-642006A1FA56}">
      <dsp:nvSpPr>
        <dsp:cNvPr id="0" name=""/>
        <dsp:cNvSpPr/>
      </dsp:nvSpPr>
      <dsp:spPr>
        <a:xfrm>
          <a:off x="0" y="284062"/>
          <a:ext cx="2454671" cy="147280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Tension	</a:t>
          </a:r>
        </a:p>
      </dsp:txBody>
      <dsp:txXfrm>
        <a:off x="0" y="284062"/>
        <a:ext cx="2454671" cy="1472803"/>
      </dsp:txXfrm>
    </dsp:sp>
    <dsp:sp modelId="{8C442323-9ED9-B146-B4BC-19AD5FC80240}">
      <dsp:nvSpPr>
        <dsp:cNvPr id="0" name=""/>
        <dsp:cNvSpPr/>
      </dsp:nvSpPr>
      <dsp:spPr>
        <a:xfrm>
          <a:off x="2700139" y="284062"/>
          <a:ext cx="2454671" cy="147280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Fatigue	</a:t>
          </a:r>
        </a:p>
      </dsp:txBody>
      <dsp:txXfrm>
        <a:off x="2700139" y="284062"/>
        <a:ext cx="2454671" cy="1472803"/>
      </dsp:txXfrm>
    </dsp:sp>
    <dsp:sp modelId="{9B6A4769-C142-2349-A908-ACA73537C86D}">
      <dsp:nvSpPr>
        <dsp:cNvPr id="0" name=""/>
        <dsp:cNvSpPr/>
      </dsp:nvSpPr>
      <dsp:spPr>
        <a:xfrm>
          <a:off x="5400278" y="284062"/>
          <a:ext cx="2454671" cy="147280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Insomnia</a:t>
          </a:r>
        </a:p>
      </dsp:txBody>
      <dsp:txXfrm>
        <a:off x="5400278" y="284062"/>
        <a:ext cx="2454671" cy="1472803"/>
      </dsp:txXfrm>
    </dsp:sp>
    <dsp:sp modelId="{31821FA1-931E-7542-AD43-05075BBEE619}">
      <dsp:nvSpPr>
        <dsp:cNvPr id="0" name=""/>
        <dsp:cNvSpPr/>
      </dsp:nvSpPr>
      <dsp:spPr>
        <a:xfrm>
          <a:off x="0" y="2002333"/>
          <a:ext cx="2454671" cy="147280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Body aches/ pains</a:t>
          </a:r>
        </a:p>
      </dsp:txBody>
      <dsp:txXfrm>
        <a:off x="0" y="2002333"/>
        <a:ext cx="2454671" cy="1472803"/>
      </dsp:txXfrm>
    </dsp:sp>
    <dsp:sp modelId="{0378FEB1-A8BB-4B44-A8C9-F87F1FD134DC}">
      <dsp:nvSpPr>
        <dsp:cNvPr id="0" name=""/>
        <dsp:cNvSpPr/>
      </dsp:nvSpPr>
      <dsp:spPr>
        <a:xfrm>
          <a:off x="2700139" y="2002333"/>
          <a:ext cx="2454671" cy="147280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Fast Pulse</a:t>
          </a:r>
        </a:p>
      </dsp:txBody>
      <dsp:txXfrm>
        <a:off x="2700139" y="2002333"/>
        <a:ext cx="2454671" cy="1472803"/>
      </dsp:txXfrm>
    </dsp:sp>
    <dsp:sp modelId="{77B4ED67-EEE3-8B4C-9D46-0212C501DCFB}">
      <dsp:nvSpPr>
        <dsp:cNvPr id="0" name=""/>
        <dsp:cNvSpPr/>
      </dsp:nvSpPr>
      <dsp:spPr>
        <a:xfrm>
          <a:off x="5400278" y="2002333"/>
          <a:ext cx="2454671" cy="147280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Easily Startled</a:t>
          </a:r>
        </a:p>
      </dsp:txBody>
      <dsp:txXfrm>
        <a:off x="5400278" y="2002333"/>
        <a:ext cx="2454671" cy="14728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8ED73-C067-704A-9C0E-8D7EE0A9640B}">
      <dsp:nvSpPr>
        <dsp:cNvPr id="0" name=""/>
        <dsp:cNvSpPr/>
      </dsp:nvSpPr>
      <dsp:spPr>
        <a:xfrm>
          <a:off x="0" y="200719"/>
          <a:ext cx="2491713" cy="149502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Confusion   </a:t>
          </a:r>
        </a:p>
      </dsp:txBody>
      <dsp:txXfrm>
        <a:off x="0" y="200719"/>
        <a:ext cx="2491713" cy="1495027"/>
      </dsp:txXfrm>
    </dsp:sp>
    <dsp:sp modelId="{118DC7E2-D899-E344-A523-C8943C8B3EC2}">
      <dsp:nvSpPr>
        <dsp:cNvPr id="0" name=""/>
        <dsp:cNvSpPr/>
      </dsp:nvSpPr>
      <dsp:spPr>
        <a:xfrm>
          <a:off x="2740884" y="200719"/>
          <a:ext cx="2491713" cy="149502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Indecisiveness   </a:t>
          </a:r>
        </a:p>
      </dsp:txBody>
      <dsp:txXfrm>
        <a:off x="2740884" y="200719"/>
        <a:ext cx="2491713" cy="1495027"/>
      </dsp:txXfrm>
    </dsp:sp>
    <dsp:sp modelId="{6F0DBAB0-97D8-B244-8BA2-8701E70BD8D9}">
      <dsp:nvSpPr>
        <dsp:cNvPr id="0" name=""/>
        <dsp:cNvSpPr/>
      </dsp:nvSpPr>
      <dsp:spPr>
        <a:xfrm>
          <a:off x="5481768" y="200719"/>
          <a:ext cx="2491713" cy="149502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Worry   </a:t>
          </a:r>
        </a:p>
      </dsp:txBody>
      <dsp:txXfrm>
        <a:off x="5481768" y="200719"/>
        <a:ext cx="2491713" cy="1495027"/>
      </dsp:txXfrm>
    </dsp:sp>
    <dsp:sp modelId="{89AB1849-9A67-4F4B-8A9F-67341B7D88E2}">
      <dsp:nvSpPr>
        <dsp:cNvPr id="0" name=""/>
        <dsp:cNvSpPr/>
      </dsp:nvSpPr>
      <dsp:spPr>
        <a:xfrm>
          <a:off x="1370442" y="1944919"/>
          <a:ext cx="2491713" cy="149502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Shortened attention span</a:t>
          </a:r>
        </a:p>
      </dsp:txBody>
      <dsp:txXfrm>
        <a:off x="1370442" y="1944919"/>
        <a:ext cx="2491713" cy="1495027"/>
      </dsp:txXfrm>
    </dsp:sp>
    <dsp:sp modelId="{B4FE3F24-5BFA-2A42-A356-5A6110F700C9}">
      <dsp:nvSpPr>
        <dsp:cNvPr id="0" name=""/>
        <dsp:cNvSpPr/>
      </dsp:nvSpPr>
      <dsp:spPr>
        <a:xfrm>
          <a:off x="4111326" y="1944919"/>
          <a:ext cx="2491713" cy="149502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Trouble concentrating  </a:t>
          </a:r>
        </a:p>
      </dsp:txBody>
      <dsp:txXfrm>
        <a:off x="4111326" y="1944919"/>
        <a:ext cx="2491713" cy="14950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8D801A-CD40-9F47-BE65-7E313EAB8A37}">
      <dsp:nvSpPr>
        <dsp:cNvPr id="0" name=""/>
        <dsp:cNvSpPr/>
      </dsp:nvSpPr>
      <dsp:spPr>
        <a:xfrm>
          <a:off x="2490" y="561521"/>
          <a:ext cx="1975710" cy="118542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Distrust  </a:t>
          </a:r>
        </a:p>
      </dsp:txBody>
      <dsp:txXfrm>
        <a:off x="2490" y="561521"/>
        <a:ext cx="1975710" cy="1185426"/>
      </dsp:txXfrm>
    </dsp:sp>
    <dsp:sp modelId="{0D087E9B-3263-A049-948F-5179A3345033}">
      <dsp:nvSpPr>
        <dsp:cNvPr id="0" name=""/>
        <dsp:cNvSpPr/>
      </dsp:nvSpPr>
      <dsp:spPr>
        <a:xfrm>
          <a:off x="2175771" y="561521"/>
          <a:ext cx="1975710" cy="118542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Conflict  </a:t>
          </a:r>
        </a:p>
      </dsp:txBody>
      <dsp:txXfrm>
        <a:off x="2175771" y="561521"/>
        <a:ext cx="1975710" cy="1185426"/>
      </dsp:txXfrm>
    </dsp:sp>
    <dsp:sp modelId="{8BF67083-37AC-E546-9849-8EB94C20A1BA}">
      <dsp:nvSpPr>
        <dsp:cNvPr id="0" name=""/>
        <dsp:cNvSpPr/>
      </dsp:nvSpPr>
      <dsp:spPr>
        <a:xfrm>
          <a:off x="4349052" y="561521"/>
          <a:ext cx="1975710" cy="118542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Withdrawal   </a:t>
          </a:r>
        </a:p>
      </dsp:txBody>
      <dsp:txXfrm>
        <a:off x="4349052" y="561521"/>
        <a:ext cx="1975710" cy="1185426"/>
      </dsp:txXfrm>
    </dsp:sp>
    <dsp:sp modelId="{19968A96-737C-B340-8B56-CF4F04DC53A1}">
      <dsp:nvSpPr>
        <dsp:cNvPr id="0" name=""/>
        <dsp:cNvSpPr/>
      </dsp:nvSpPr>
      <dsp:spPr>
        <a:xfrm>
          <a:off x="6522333" y="561521"/>
          <a:ext cx="1975710" cy="118542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Work/ School Issues   </a:t>
          </a:r>
        </a:p>
      </dsp:txBody>
      <dsp:txXfrm>
        <a:off x="6522333" y="561521"/>
        <a:ext cx="1975710" cy="1185426"/>
      </dsp:txXfrm>
    </dsp:sp>
    <dsp:sp modelId="{CC3F14EB-15F5-E443-A1EE-255542EB2460}">
      <dsp:nvSpPr>
        <dsp:cNvPr id="0" name=""/>
        <dsp:cNvSpPr/>
      </dsp:nvSpPr>
      <dsp:spPr>
        <a:xfrm>
          <a:off x="1089130" y="1944518"/>
          <a:ext cx="1975710" cy="118542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Irritable </a:t>
          </a:r>
        </a:p>
      </dsp:txBody>
      <dsp:txXfrm>
        <a:off x="1089130" y="1944518"/>
        <a:ext cx="1975710" cy="1185426"/>
      </dsp:txXfrm>
    </dsp:sp>
    <dsp:sp modelId="{BDE15B70-289F-1447-8153-5642422202D7}">
      <dsp:nvSpPr>
        <dsp:cNvPr id="0" name=""/>
        <dsp:cNvSpPr/>
      </dsp:nvSpPr>
      <dsp:spPr>
        <a:xfrm>
          <a:off x="3262411" y="1944518"/>
          <a:ext cx="1975710" cy="118542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Loss of intimacy </a:t>
          </a:r>
        </a:p>
      </dsp:txBody>
      <dsp:txXfrm>
        <a:off x="3262411" y="1944518"/>
        <a:ext cx="1975710" cy="1185426"/>
      </dsp:txXfrm>
    </dsp:sp>
    <dsp:sp modelId="{843ED1B9-6A43-B24C-87C4-A4499FC5B0CC}">
      <dsp:nvSpPr>
        <dsp:cNvPr id="0" name=""/>
        <dsp:cNvSpPr/>
      </dsp:nvSpPr>
      <dsp:spPr>
        <a:xfrm>
          <a:off x="5435693" y="1944518"/>
          <a:ext cx="1975710" cy="118542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Feeling rejected / abandoned   </a:t>
          </a:r>
        </a:p>
      </dsp:txBody>
      <dsp:txXfrm>
        <a:off x="5435693" y="1944518"/>
        <a:ext cx="1975710" cy="11854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81118D-9B30-364B-B422-93F745FA4EE9}">
      <dsp:nvSpPr>
        <dsp:cNvPr id="0" name=""/>
        <dsp:cNvSpPr/>
      </dsp:nvSpPr>
      <dsp:spPr>
        <a:xfrm>
          <a:off x="3710313" y="0"/>
          <a:ext cx="1288107" cy="128810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a:solidFill>
                <a:schemeClr val="tx1"/>
              </a:solidFill>
              <a:latin typeface="Arial" panose="020B0604020202020204" pitchFamily="34" charset="0"/>
              <a:cs typeface="Arial" panose="020B0604020202020204" pitchFamily="34" charset="0"/>
            </a:rPr>
            <a:t>Sight</a:t>
          </a:r>
        </a:p>
      </dsp:txBody>
      <dsp:txXfrm>
        <a:off x="3898952" y="188639"/>
        <a:ext cx="910829" cy="910829"/>
      </dsp:txXfrm>
    </dsp:sp>
    <dsp:sp modelId="{0EBA2A87-18D4-5546-A17D-D404E8480F6B}">
      <dsp:nvSpPr>
        <dsp:cNvPr id="0" name=""/>
        <dsp:cNvSpPr/>
      </dsp:nvSpPr>
      <dsp:spPr>
        <a:xfrm rot="1478760">
          <a:off x="5443018" y="806290"/>
          <a:ext cx="874748" cy="43473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5448959" y="866044"/>
        <a:ext cx="744327" cy="260842"/>
      </dsp:txXfrm>
    </dsp:sp>
    <dsp:sp modelId="{792F71F6-8670-0B4E-B07C-12DBD7EB821D}">
      <dsp:nvSpPr>
        <dsp:cNvPr id="0" name=""/>
        <dsp:cNvSpPr/>
      </dsp:nvSpPr>
      <dsp:spPr>
        <a:xfrm>
          <a:off x="6381190" y="1225417"/>
          <a:ext cx="1288107" cy="128810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a:solidFill>
                <a:schemeClr val="tx1"/>
              </a:solidFill>
              <a:latin typeface="Arial" panose="020B0604020202020204" pitchFamily="34" charset="0"/>
              <a:cs typeface="Arial" panose="020B0604020202020204" pitchFamily="34" charset="0"/>
            </a:rPr>
            <a:t>Sound</a:t>
          </a:r>
        </a:p>
      </dsp:txBody>
      <dsp:txXfrm>
        <a:off x="6569829" y="1414056"/>
        <a:ext cx="910829" cy="910829"/>
      </dsp:txXfrm>
    </dsp:sp>
    <dsp:sp modelId="{4AED6842-DDE3-594D-B77C-92BF00A0B2A2}">
      <dsp:nvSpPr>
        <dsp:cNvPr id="0" name=""/>
        <dsp:cNvSpPr/>
      </dsp:nvSpPr>
      <dsp:spPr>
        <a:xfrm rot="7706795">
          <a:off x="6201183" y="2715798"/>
          <a:ext cx="783401" cy="43473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6306940" y="2751673"/>
        <a:ext cx="652980" cy="260842"/>
      </dsp:txXfrm>
    </dsp:sp>
    <dsp:sp modelId="{3CA632D8-3A47-9341-9570-0CD3CA16BC5C}">
      <dsp:nvSpPr>
        <dsp:cNvPr id="0" name=""/>
        <dsp:cNvSpPr/>
      </dsp:nvSpPr>
      <dsp:spPr>
        <a:xfrm>
          <a:off x="4988922" y="2979091"/>
          <a:ext cx="1288107" cy="128810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a:solidFill>
                <a:schemeClr val="tx1"/>
              </a:solidFill>
              <a:latin typeface="Arial" panose="020B0604020202020204" pitchFamily="34" charset="0"/>
              <a:cs typeface="Arial" panose="020B0604020202020204" pitchFamily="34" charset="0"/>
            </a:rPr>
            <a:t>Smell</a:t>
          </a:r>
        </a:p>
      </dsp:txBody>
      <dsp:txXfrm>
        <a:off x="5177561" y="3167730"/>
        <a:ext cx="910829" cy="910829"/>
      </dsp:txXfrm>
    </dsp:sp>
    <dsp:sp modelId="{DD51C148-9E11-4749-8E40-A92899F2E339}">
      <dsp:nvSpPr>
        <dsp:cNvPr id="0" name=""/>
        <dsp:cNvSpPr/>
      </dsp:nvSpPr>
      <dsp:spPr>
        <a:xfrm rot="10801020">
          <a:off x="4251040" y="3405463"/>
          <a:ext cx="645427" cy="43473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solidFill>
              <a:schemeClr val="tx1"/>
            </a:solidFill>
          </a:endParaRPr>
        </a:p>
      </dsp:txBody>
      <dsp:txXfrm rot="10800000">
        <a:off x="4381461" y="3492429"/>
        <a:ext cx="515006" cy="260842"/>
      </dsp:txXfrm>
    </dsp:sp>
    <dsp:sp modelId="{A79D5CED-7498-3D43-8718-C3D8BFE8524F}">
      <dsp:nvSpPr>
        <dsp:cNvPr id="0" name=""/>
        <dsp:cNvSpPr/>
      </dsp:nvSpPr>
      <dsp:spPr>
        <a:xfrm>
          <a:off x="2844798" y="2978455"/>
          <a:ext cx="1288107" cy="128810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a:solidFill>
                <a:schemeClr val="tx1"/>
              </a:solidFill>
              <a:latin typeface="Arial" panose="020B0604020202020204" pitchFamily="34" charset="0"/>
              <a:cs typeface="Arial" panose="020B0604020202020204" pitchFamily="34" charset="0"/>
            </a:rPr>
            <a:t>Taste</a:t>
          </a:r>
        </a:p>
      </dsp:txBody>
      <dsp:txXfrm>
        <a:off x="3033437" y="3167094"/>
        <a:ext cx="910829" cy="910829"/>
      </dsp:txXfrm>
    </dsp:sp>
    <dsp:sp modelId="{9457E636-DD43-CB4B-8D5D-F31411D2F215}">
      <dsp:nvSpPr>
        <dsp:cNvPr id="0" name=""/>
        <dsp:cNvSpPr/>
      </dsp:nvSpPr>
      <dsp:spPr>
        <a:xfrm rot="13620420">
          <a:off x="2090512" y="2755154"/>
          <a:ext cx="683684" cy="43473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2200190" y="2889798"/>
        <a:ext cx="553263" cy="260842"/>
      </dsp:txXfrm>
    </dsp:sp>
    <dsp:sp modelId="{7386EBB6-F726-C948-BFAE-5FD416FA6EE2}">
      <dsp:nvSpPr>
        <dsp:cNvPr id="0" name=""/>
        <dsp:cNvSpPr/>
      </dsp:nvSpPr>
      <dsp:spPr>
        <a:xfrm>
          <a:off x="1273592" y="1293130"/>
          <a:ext cx="1288107" cy="128810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a:solidFill>
                <a:schemeClr val="tx1"/>
              </a:solidFill>
              <a:latin typeface="Arial" panose="020B0604020202020204" pitchFamily="34" charset="0"/>
              <a:cs typeface="Arial" panose="020B0604020202020204" pitchFamily="34" charset="0"/>
            </a:rPr>
            <a:t>Touch</a:t>
          </a:r>
        </a:p>
      </dsp:txBody>
      <dsp:txXfrm>
        <a:off x="1462231" y="1481769"/>
        <a:ext cx="910829" cy="910829"/>
      </dsp:txXfrm>
    </dsp:sp>
    <dsp:sp modelId="{4CE9CF64-D0F9-1A4C-B123-9013134E3922}">
      <dsp:nvSpPr>
        <dsp:cNvPr id="0" name=""/>
        <dsp:cNvSpPr/>
      </dsp:nvSpPr>
      <dsp:spPr>
        <a:xfrm rot="19922748">
          <a:off x="2726846" y="931193"/>
          <a:ext cx="779353" cy="43473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2734455" y="1048708"/>
        <a:ext cx="648932" cy="2608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4247B-AF60-4D01-AE2C-01031E10F974}">
      <dsp:nvSpPr>
        <dsp:cNvPr id="0" name=""/>
        <dsp:cNvSpPr/>
      </dsp:nvSpPr>
      <dsp:spPr>
        <a:xfrm>
          <a:off x="-99068" y="8762"/>
          <a:ext cx="5292429" cy="1329853"/>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A0D02C90-EE81-45BD-A291-66DEA7E449C9}">
      <dsp:nvSpPr>
        <dsp:cNvPr id="0" name=""/>
        <dsp:cNvSpPr/>
      </dsp:nvSpPr>
      <dsp:spPr>
        <a:xfrm>
          <a:off x="135806" y="307979"/>
          <a:ext cx="732849" cy="73141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E379FA-D237-4967-A5B9-0468CD934B49}">
      <dsp:nvSpPr>
        <dsp:cNvPr id="0" name=""/>
        <dsp:cNvSpPr/>
      </dsp:nvSpPr>
      <dsp:spPr>
        <a:xfrm>
          <a:off x="908516" y="8762"/>
          <a:ext cx="4213119" cy="1331153"/>
        </a:xfrm>
        <a:prstGeom prst="rect">
          <a:avLst/>
        </a:prstGeom>
        <a:solidFill>
          <a:schemeClr val="accent2"/>
        </a:solidFill>
        <a:ln>
          <a:noFill/>
        </a:ln>
        <a:effectLst/>
      </dsp:spPr>
      <dsp:style>
        <a:lnRef idx="0">
          <a:scrgbClr r="0" g="0" b="0"/>
        </a:lnRef>
        <a:fillRef idx="0">
          <a:scrgbClr r="0" g="0" b="0"/>
        </a:fillRef>
        <a:effectRef idx="0">
          <a:scrgbClr r="0" g="0" b="0"/>
        </a:effectRef>
        <a:fontRef idx="minor"/>
      </dsp:style>
      <dsp:txBody>
        <a:bodyPr spcFirstLastPara="0" vert="horz" wrap="square" lIns="140880" tIns="140880" rIns="140880" bIns="140880" numCol="1" spcCol="1270" anchor="ctr" anchorCtr="0">
          <a:noAutofit/>
        </a:bodyPr>
        <a:lstStyle/>
        <a:p>
          <a:pPr lvl="0" algn="l" defTabSz="622300">
            <a:lnSpc>
              <a:spcPct val="90000"/>
            </a:lnSpc>
            <a:spcBef>
              <a:spcPct val="0"/>
            </a:spcBef>
            <a:spcAft>
              <a:spcPct val="35000"/>
            </a:spcAft>
          </a:pPr>
          <a:r>
            <a:rPr lang="en-US" sz="1400" b="1" kern="1200" dirty="0">
              <a:solidFill>
                <a:schemeClr val="tx1"/>
              </a:solidFill>
              <a:latin typeface="Arial" panose="020B0604020202020204" pitchFamily="34" charset="0"/>
              <a:cs typeface="Arial" panose="020B0604020202020204" pitchFamily="34" charset="0"/>
            </a:rPr>
            <a:t>Brain Stem </a:t>
          </a:r>
          <a:r>
            <a:rPr lang="en-US" sz="1400" kern="1200" dirty="0">
              <a:solidFill>
                <a:schemeClr val="tx1"/>
              </a:solidFill>
              <a:latin typeface="Arial" panose="020B0604020202020204" pitchFamily="34" charset="0"/>
              <a:cs typeface="Arial" panose="020B0604020202020204" pitchFamily="34" charset="0"/>
            </a:rPr>
            <a:t>(reptilian brain) Fight and Flight: It’s instinctive and reacts automatically and sends messages between the brain and the rest of our body. It also helps to control our bodily functions like breathing, heart rate, swallowing, blood pressure.</a:t>
          </a:r>
        </a:p>
      </dsp:txBody>
      <dsp:txXfrm>
        <a:off x="908516" y="8762"/>
        <a:ext cx="4213119" cy="1331153"/>
      </dsp:txXfrm>
    </dsp:sp>
    <dsp:sp modelId="{471EC772-363E-47C7-B694-E4D50A7412BC}">
      <dsp:nvSpPr>
        <dsp:cNvPr id="0" name=""/>
        <dsp:cNvSpPr/>
      </dsp:nvSpPr>
      <dsp:spPr>
        <a:xfrm>
          <a:off x="-99068" y="1662619"/>
          <a:ext cx="5292429" cy="1329853"/>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E907E83D-3558-4687-8B70-16F7DE505D4C}">
      <dsp:nvSpPr>
        <dsp:cNvPr id="0" name=""/>
        <dsp:cNvSpPr/>
      </dsp:nvSpPr>
      <dsp:spPr>
        <a:xfrm>
          <a:off x="192917" y="1977847"/>
          <a:ext cx="732849" cy="73141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371037-83B7-4212-A7A8-7D455198EAD0}">
      <dsp:nvSpPr>
        <dsp:cNvPr id="0" name=""/>
        <dsp:cNvSpPr/>
      </dsp:nvSpPr>
      <dsp:spPr>
        <a:xfrm>
          <a:off x="1011797" y="1662619"/>
          <a:ext cx="4131167" cy="1331153"/>
        </a:xfrm>
        <a:prstGeom prst="rect">
          <a:avLst/>
        </a:prstGeom>
        <a:solidFill>
          <a:schemeClr val="accent2"/>
        </a:solidFill>
        <a:ln>
          <a:noFill/>
        </a:ln>
        <a:effectLst/>
      </dsp:spPr>
      <dsp:style>
        <a:lnRef idx="0">
          <a:scrgbClr r="0" g="0" b="0"/>
        </a:lnRef>
        <a:fillRef idx="0">
          <a:scrgbClr r="0" g="0" b="0"/>
        </a:fillRef>
        <a:effectRef idx="0">
          <a:scrgbClr r="0" g="0" b="0"/>
        </a:effectRef>
        <a:fontRef idx="minor"/>
      </dsp:style>
      <dsp:txBody>
        <a:bodyPr spcFirstLastPara="0" vert="horz" wrap="square" lIns="140880" tIns="140880" rIns="140880" bIns="140880" numCol="1" spcCol="1270" anchor="ctr" anchorCtr="0">
          <a:noAutofit/>
        </a:bodyPr>
        <a:lstStyle/>
        <a:p>
          <a:pPr lvl="0" algn="l" defTabSz="622300">
            <a:lnSpc>
              <a:spcPct val="90000"/>
            </a:lnSpc>
            <a:spcBef>
              <a:spcPct val="0"/>
            </a:spcBef>
            <a:spcAft>
              <a:spcPct val="35000"/>
            </a:spcAft>
          </a:pPr>
          <a:r>
            <a:rPr lang="en-US" sz="1400" b="1" kern="1200" dirty="0">
              <a:solidFill>
                <a:schemeClr val="tx1"/>
              </a:solidFill>
              <a:latin typeface="Arial" panose="020B0604020202020204" pitchFamily="34" charset="0"/>
              <a:cs typeface="Arial" panose="020B0604020202020204" pitchFamily="34" charset="0"/>
            </a:rPr>
            <a:t>Limbic</a:t>
          </a:r>
          <a:r>
            <a:rPr lang="en-US" sz="1400" b="1" kern="1200" baseline="0" dirty="0">
              <a:solidFill>
                <a:schemeClr val="tx1"/>
              </a:solidFill>
              <a:latin typeface="Arial" panose="020B0604020202020204" pitchFamily="34" charset="0"/>
              <a:cs typeface="Arial" panose="020B0604020202020204" pitchFamily="34" charset="0"/>
            </a:rPr>
            <a:t> System </a:t>
          </a:r>
          <a:r>
            <a:rPr lang="en-US" sz="1400" kern="1200" baseline="0" dirty="0">
              <a:solidFill>
                <a:schemeClr val="tx1"/>
              </a:solidFill>
              <a:latin typeface="Arial" panose="020B0604020202020204" pitchFamily="34" charset="0"/>
              <a:cs typeface="Arial" panose="020B0604020202020204" pitchFamily="34" charset="0"/>
            </a:rPr>
            <a:t>(mammalian brain): Responsible for emotions, memories, arousal and habits. Our Amygdala is located in this system. </a:t>
          </a:r>
          <a:endParaRPr lang="en-US" sz="1400" kern="1200" dirty="0">
            <a:solidFill>
              <a:schemeClr val="tx1"/>
            </a:solidFill>
            <a:latin typeface="Arial" panose="020B0604020202020204" pitchFamily="34" charset="0"/>
            <a:cs typeface="Arial" panose="020B0604020202020204" pitchFamily="34" charset="0"/>
          </a:endParaRPr>
        </a:p>
      </dsp:txBody>
      <dsp:txXfrm>
        <a:off x="1011797" y="1662619"/>
        <a:ext cx="4131167" cy="1331153"/>
      </dsp:txXfrm>
    </dsp:sp>
    <dsp:sp modelId="{1C70C761-5ECD-4CE5-8208-FAEAAC77065D}">
      <dsp:nvSpPr>
        <dsp:cNvPr id="0" name=""/>
        <dsp:cNvSpPr/>
      </dsp:nvSpPr>
      <dsp:spPr>
        <a:xfrm>
          <a:off x="-99068" y="3316476"/>
          <a:ext cx="5292429" cy="1329853"/>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424F3848-5FDD-4464-85C9-69472C7A6FCF}">
      <dsp:nvSpPr>
        <dsp:cNvPr id="0" name=""/>
        <dsp:cNvSpPr/>
      </dsp:nvSpPr>
      <dsp:spPr>
        <a:xfrm>
          <a:off x="174442" y="3615693"/>
          <a:ext cx="732849" cy="731419"/>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302D4C-D3D9-49A6-8DA4-E902E32E8745}">
      <dsp:nvSpPr>
        <dsp:cNvPr id="0" name=""/>
        <dsp:cNvSpPr/>
      </dsp:nvSpPr>
      <dsp:spPr>
        <a:xfrm>
          <a:off x="1025092" y="3316476"/>
          <a:ext cx="4104576" cy="1331153"/>
        </a:xfrm>
        <a:prstGeom prst="rect">
          <a:avLst/>
        </a:prstGeom>
        <a:solidFill>
          <a:schemeClr val="accent2"/>
        </a:solidFill>
        <a:ln>
          <a:noFill/>
        </a:ln>
        <a:effectLst/>
      </dsp:spPr>
      <dsp:style>
        <a:lnRef idx="0">
          <a:scrgbClr r="0" g="0" b="0"/>
        </a:lnRef>
        <a:fillRef idx="0">
          <a:scrgbClr r="0" g="0" b="0"/>
        </a:fillRef>
        <a:effectRef idx="0">
          <a:scrgbClr r="0" g="0" b="0"/>
        </a:effectRef>
        <a:fontRef idx="minor"/>
      </dsp:style>
      <dsp:txBody>
        <a:bodyPr spcFirstLastPara="0" vert="horz" wrap="square" lIns="140880" tIns="140880" rIns="140880" bIns="140880" numCol="1" spcCol="1270" anchor="ctr" anchorCtr="0">
          <a:noAutofit/>
        </a:bodyPr>
        <a:lstStyle/>
        <a:p>
          <a:pPr lvl="0" algn="l" defTabSz="622300">
            <a:lnSpc>
              <a:spcPct val="90000"/>
            </a:lnSpc>
            <a:spcBef>
              <a:spcPct val="0"/>
            </a:spcBef>
            <a:spcAft>
              <a:spcPct val="35000"/>
            </a:spcAft>
          </a:pPr>
          <a:r>
            <a:rPr lang="en-US" sz="1400" b="1" kern="1200" dirty="0" err="1">
              <a:solidFill>
                <a:schemeClr val="tx1"/>
              </a:solidFill>
              <a:latin typeface="Arial" panose="020B0604020202020204" pitchFamily="34" charset="0"/>
              <a:cs typeface="Arial" panose="020B0604020202020204" pitchFamily="34" charset="0"/>
            </a:rPr>
            <a:t>Neocotex</a:t>
          </a:r>
          <a:r>
            <a:rPr lang="en-US" sz="1400" b="1" kern="1200" dirty="0">
              <a:solidFill>
                <a:schemeClr val="tx1"/>
              </a:solidFill>
              <a:latin typeface="Arial" panose="020B0604020202020204" pitchFamily="34" charset="0"/>
              <a:cs typeface="Arial" panose="020B0604020202020204" pitchFamily="34" charset="0"/>
            </a:rPr>
            <a:t> Cortex </a:t>
          </a:r>
          <a:r>
            <a:rPr lang="en-US" sz="1400" kern="1200" dirty="0">
              <a:solidFill>
                <a:schemeClr val="tx1"/>
              </a:solidFill>
              <a:latin typeface="Arial" panose="020B0604020202020204" pitchFamily="34" charset="0"/>
              <a:cs typeface="Arial" panose="020B0604020202020204" pitchFamily="34" charset="0"/>
            </a:rPr>
            <a:t>(human brain): This is the rational part of our brain. Responsible for language, imagination, consciousness, abstract thinking, organizing, rationalizing and reasoning. Socializing activates this part of the brain.</a:t>
          </a:r>
        </a:p>
        <a:p>
          <a:pPr lvl="0" algn="l" defTabSz="622300">
            <a:lnSpc>
              <a:spcPct val="90000"/>
            </a:lnSpc>
            <a:spcBef>
              <a:spcPct val="0"/>
            </a:spcBef>
            <a:spcAft>
              <a:spcPct val="35000"/>
            </a:spcAft>
            <a:defRPr cap="all"/>
          </a:pPr>
          <a:endParaRPr lang="en-US" sz="1400" kern="1200" dirty="0"/>
        </a:p>
      </dsp:txBody>
      <dsp:txXfrm>
        <a:off x="1025092" y="3316476"/>
        <a:ext cx="4104576" cy="13311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370769FA-2665-E940-9365-3D229070B3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03EB4DE1-0E3C-2240-B71A-17B74E8BA06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3DB9BC-F597-6044-8837-FF08D3541F61}" type="datetimeFigureOut">
              <a:rPr lang="en-US" smtClean="0"/>
              <a:t>4/29/2020</a:t>
            </a:fld>
            <a:endParaRPr lang="en-US"/>
          </a:p>
        </p:txBody>
      </p:sp>
      <p:sp>
        <p:nvSpPr>
          <p:cNvPr id="4" name="Footer Placeholder 3">
            <a:extLst>
              <a:ext uri="{FF2B5EF4-FFF2-40B4-BE49-F238E27FC236}">
                <a16:creationId xmlns:a16="http://schemas.microsoft.com/office/drawing/2014/main" xmlns="" id="{54AFED81-03F3-F749-B16D-21CC73F2AF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0CBCEEA6-5F56-7244-8430-A2D28051A0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C3852F-B2B6-3346-B5FB-AA6470954BB8}" type="slidenum">
              <a:rPr lang="en-US" smtClean="0"/>
              <a:t>‹#›</a:t>
            </a:fld>
            <a:endParaRPr lang="en-US"/>
          </a:p>
        </p:txBody>
      </p:sp>
    </p:spTree>
    <p:extLst>
      <p:ext uri="{BB962C8B-B14F-4D97-AF65-F5344CB8AC3E}">
        <p14:creationId xmlns:p14="http://schemas.microsoft.com/office/powerpoint/2010/main" val="24015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DB2F0-809C-134C-925F-566299F81A41}" type="datetimeFigureOut">
              <a:rPr lang="en-US" smtClean="0"/>
              <a:t>4/29/2020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07F5E-1248-0D41-AA81-B50EA45314DF}" type="slidenum">
              <a:rPr lang="en-US" smtClean="0"/>
              <a:t>‹#›</a:t>
            </a:fld>
            <a:endParaRPr lang="en-US" dirty="0"/>
          </a:p>
        </p:txBody>
      </p:sp>
    </p:spTree>
    <p:extLst>
      <p:ext uri="{BB962C8B-B14F-4D97-AF65-F5344CB8AC3E}">
        <p14:creationId xmlns:p14="http://schemas.microsoft.com/office/powerpoint/2010/main" val="895965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a:t>
            </a:fld>
            <a:endParaRPr lang="en-US" dirty="0"/>
          </a:p>
        </p:txBody>
      </p:sp>
    </p:spTree>
    <p:extLst>
      <p:ext uri="{BB962C8B-B14F-4D97-AF65-F5344CB8AC3E}">
        <p14:creationId xmlns:p14="http://schemas.microsoft.com/office/powerpoint/2010/main" val="1368147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600"/>
              </a:spcAft>
            </a:pPr>
            <a:r>
              <a:rPr lang="en-US" sz="1200" dirty="0" smtClean="0"/>
              <a:t>So now</a:t>
            </a:r>
            <a:r>
              <a:rPr lang="en-US" sz="1200" baseline="0" dirty="0" smtClean="0"/>
              <a:t> that we have an understanding of what might be happening in our body and our brain from traumatic stress let’s begin to review techniques to switch off our body’s stress response. </a:t>
            </a:r>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23</a:t>
            </a:fld>
            <a:endParaRPr lang="en-US" dirty="0"/>
          </a:p>
        </p:txBody>
      </p:sp>
    </p:spTree>
    <p:extLst>
      <p:ext uri="{BB962C8B-B14F-4D97-AF65-F5344CB8AC3E}">
        <p14:creationId xmlns:p14="http://schemas.microsoft.com/office/powerpoint/2010/main" val="594686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0" algn="l" defTabSz="914400" rtl="0" eaLnBrk="1" fontAlgn="auto" latinLnBrk="0" hangingPunct="1">
              <a:lnSpc>
                <a:spcPct val="115000"/>
              </a:lnSpc>
              <a:spcBef>
                <a:spcPts val="500"/>
              </a:spcBef>
              <a:spcAft>
                <a:spcPts val="0"/>
              </a:spcAft>
              <a:buClr>
                <a:prstClr val="black"/>
              </a:buClr>
              <a:buSzPts val="1800"/>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rPr>
              <a:t>People are experiencing unprecedented mental health concerns, some people are experiencing an increase in symptoms/distress while other people w/o previous history of a MHC are experiencing symptoms for the first time</a:t>
            </a:r>
          </a:p>
          <a:p>
            <a:pPr marL="457200" marR="0" lvl="0" indent="-342900" algn="l" defTabSz="914400" rtl="0" eaLnBrk="1" fontAlgn="auto" latinLnBrk="0" hangingPunct="1">
              <a:lnSpc>
                <a:spcPct val="115000"/>
              </a:lnSpc>
              <a:spcBef>
                <a:spcPts val="0"/>
              </a:spcBef>
              <a:spcAft>
                <a:spcPts val="0"/>
              </a:spcAft>
              <a:buClr>
                <a:prstClr val="black"/>
              </a:buClr>
              <a:buSzPct val="60000"/>
              <a:buFontTx/>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Increase in </a:t>
            </a:r>
            <a:r>
              <a:rPr kumimoji="0" lang="en-US" sz="2000" b="0" i="0" u="none" strike="noStrike" kern="1200" cap="none" spc="0" normalizeH="0" baseline="0" noProof="0" dirty="0" err="1" smtClean="0">
                <a:ln>
                  <a:noFill/>
                </a:ln>
                <a:solidFill>
                  <a:prstClr val="black"/>
                </a:solidFill>
                <a:effectLst/>
                <a:uLnTx/>
                <a:uFillTx/>
                <a:latin typeface="+mn-lt"/>
                <a:ea typeface="+mn-ea"/>
                <a:cs typeface="+mn-cs"/>
              </a:rPr>
              <a:t>sx</a:t>
            </a:r>
            <a:r>
              <a:rPr kumimoji="0" lang="en-US" sz="2000" b="0" i="0" u="none" strike="noStrike" kern="1200" cap="none" spc="0" normalizeH="0" baseline="0" noProof="0" dirty="0" smtClean="0">
                <a:ln>
                  <a:noFill/>
                </a:ln>
                <a:solidFill>
                  <a:prstClr val="black"/>
                </a:solidFill>
                <a:effectLst/>
                <a:uLnTx/>
                <a:uFillTx/>
                <a:latin typeface="+mn-lt"/>
                <a:ea typeface="+mn-ea"/>
                <a:cs typeface="+mn-cs"/>
              </a:rPr>
              <a:t> of anxiety</a:t>
            </a:r>
          </a:p>
          <a:p>
            <a:pPr marL="457200" marR="0" lvl="0" indent="-342900" algn="l" defTabSz="914400" rtl="0" eaLnBrk="1" fontAlgn="auto" latinLnBrk="0" hangingPunct="1">
              <a:lnSpc>
                <a:spcPct val="115000"/>
              </a:lnSpc>
              <a:spcBef>
                <a:spcPts val="0"/>
              </a:spcBef>
              <a:spcAft>
                <a:spcPts val="0"/>
              </a:spcAft>
              <a:buClr>
                <a:prstClr val="black"/>
              </a:buClr>
              <a:buSzPct val="60000"/>
              <a:buFontTx/>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Increases in </a:t>
            </a:r>
            <a:r>
              <a:rPr kumimoji="0" lang="en-US" sz="2000" b="0" i="0" u="none" strike="noStrike" kern="1200" cap="none" spc="0" normalizeH="0" baseline="0" noProof="0" dirty="0" err="1" smtClean="0">
                <a:ln>
                  <a:noFill/>
                </a:ln>
                <a:solidFill>
                  <a:prstClr val="black"/>
                </a:solidFill>
                <a:effectLst/>
                <a:uLnTx/>
                <a:uFillTx/>
                <a:latin typeface="+mn-lt"/>
                <a:ea typeface="+mn-ea"/>
                <a:cs typeface="+mn-cs"/>
              </a:rPr>
              <a:t>sx</a:t>
            </a:r>
            <a:r>
              <a:rPr kumimoji="0" lang="en-US" sz="2000" b="0" i="0" u="none" strike="noStrike" kern="1200" cap="none" spc="0" normalizeH="0" baseline="0" noProof="0" dirty="0" smtClean="0">
                <a:ln>
                  <a:noFill/>
                </a:ln>
                <a:solidFill>
                  <a:prstClr val="black"/>
                </a:solidFill>
                <a:effectLst/>
                <a:uLnTx/>
                <a:uFillTx/>
                <a:latin typeface="+mn-lt"/>
                <a:ea typeface="+mn-ea"/>
                <a:cs typeface="+mn-cs"/>
              </a:rPr>
              <a:t> of  depression </a:t>
            </a:r>
          </a:p>
          <a:p>
            <a:pPr marL="457200" marR="0" lvl="0" indent="-342900" algn="l" defTabSz="914400" rtl="0" eaLnBrk="1" fontAlgn="auto" latinLnBrk="0" hangingPunct="1">
              <a:lnSpc>
                <a:spcPct val="115000"/>
              </a:lnSpc>
              <a:spcBef>
                <a:spcPts val="0"/>
              </a:spcBef>
              <a:spcAft>
                <a:spcPts val="0"/>
              </a:spcAft>
              <a:buClr>
                <a:prstClr val="black"/>
              </a:buClr>
              <a:buSzPct val="60000"/>
              <a:buFontTx/>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Compounded by disruption to accessing supports/ family/ friends</a:t>
            </a:r>
          </a:p>
          <a:p>
            <a:pPr marL="457200" marR="0" lvl="0" indent="-342900" algn="l" defTabSz="914400" rtl="0" eaLnBrk="1" fontAlgn="auto" latinLnBrk="0" hangingPunct="1">
              <a:lnSpc>
                <a:spcPct val="115000"/>
              </a:lnSpc>
              <a:spcBef>
                <a:spcPts val="0"/>
              </a:spcBef>
              <a:spcAft>
                <a:spcPts val="0"/>
              </a:spcAft>
              <a:buClr>
                <a:prstClr val="black"/>
              </a:buClr>
              <a:buSzPct val="60000"/>
              <a:buFontTx/>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Compounded by very legitimate safety concerns </a:t>
            </a:r>
          </a:p>
          <a:p>
            <a:pPr marL="457200" marR="0" lvl="0" indent="-342900" algn="l" defTabSz="914400" rtl="0" eaLnBrk="1" fontAlgn="auto" latinLnBrk="0" hangingPunct="1">
              <a:lnSpc>
                <a:spcPct val="115000"/>
              </a:lnSpc>
              <a:spcBef>
                <a:spcPts val="0"/>
              </a:spcBef>
              <a:spcAft>
                <a:spcPts val="0"/>
              </a:spcAft>
              <a:buClr>
                <a:prstClr val="black"/>
              </a:buClr>
              <a:buSzPct val="60000"/>
              <a:buFontTx/>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Compounded by utilization of negative coping skills </a:t>
            </a:r>
          </a:p>
          <a:p>
            <a:pPr marL="0" marR="0" lvl="0" indent="0" algn="l" defTabSz="914400" rtl="0" eaLnBrk="1" fontAlgn="auto" latinLnBrk="0" hangingPunct="1">
              <a:lnSpc>
                <a:spcPct val="115000"/>
              </a:lnSpc>
              <a:spcBef>
                <a:spcPts val="0"/>
              </a:spcBef>
              <a:spcAft>
                <a:spcPts val="0"/>
              </a:spcAft>
              <a:buClr>
                <a:prstClr val="black"/>
              </a:buClr>
              <a:buSzPts val="1100"/>
              <a:buFont typeface="Arial"/>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SUDs Rating Scale, or Subjective Units of Distress Scale (SUDs) as it is officially known, is used to measure the intensity of distress or nervousness in people with emotional distress. The SUDs is a self-assessment tool rated on a scale from 0 to 10.﻿ The SUDs can be a subjective tool used by your therapist or healthcare provider to evaluate your progress and the success of your current treatment plan or you can use it on your self to get a measure of what’s working and what isn’t. Using a scale to assess your distress provides a way to track and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guage</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your progress when working on your wellness. Try to implement some of the wellness strategies discussed today or ones that you know work for you and rate your distress using the SUDS periodically---see what’s working and what may need to be adjusted.</a:t>
            </a:r>
          </a:p>
          <a:p>
            <a:pPr marL="0" marR="0" lvl="0" indent="0" algn="l" defTabSz="914400" rtl="0" eaLnBrk="1" fontAlgn="auto" latinLnBrk="0" hangingPunct="1">
              <a:lnSpc>
                <a:spcPct val="115000"/>
              </a:lnSpc>
              <a:spcBef>
                <a:spcPts val="0"/>
              </a:spcBef>
              <a:spcAft>
                <a:spcPts val="0"/>
              </a:spcAft>
              <a:buClr>
                <a:prstClr val="black"/>
              </a:buClr>
              <a:buSzPts val="1100"/>
              <a:buFont typeface="Arial"/>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Rating Your Distress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75407F5E-1248-0D41-AA81-B50EA45314DF}" type="slidenum">
              <a:rPr lang="en-US" smtClean="0"/>
              <a:t>24</a:t>
            </a:fld>
            <a:endParaRPr lang="en-US" dirty="0"/>
          </a:p>
        </p:txBody>
      </p:sp>
    </p:spTree>
    <p:extLst>
      <p:ext uri="{BB962C8B-B14F-4D97-AF65-F5344CB8AC3E}">
        <p14:creationId xmlns:p14="http://schemas.microsoft.com/office/powerpoint/2010/main" val="2474000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role of social connection is well documented in mental health and recovery research. In fact it is included as one of the 8 Dimensions of Wellness, a holistic model of recovery endorsed by the Substance Abuse and Mental Health Service Administration. </a:t>
            </a:r>
            <a:r>
              <a:rPr lang="en-US" dirty="0" smtClean="0"/>
              <a:t>In </a:t>
            </a:r>
            <a:r>
              <a:rPr lang="en-US" dirty="0"/>
              <a:t>the context of </a:t>
            </a:r>
            <a:r>
              <a:rPr lang="en-US" dirty="0" smtClean="0"/>
              <a:t>trauma/PTSD,</a:t>
            </a:r>
            <a:r>
              <a:rPr lang="en-US" baseline="0" dirty="0" smtClean="0"/>
              <a:t> </a:t>
            </a:r>
            <a:r>
              <a:rPr lang="en-US" dirty="0" smtClean="0"/>
              <a:t>most </a:t>
            </a:r>
            <a:r>
              <a:rPr lang="en-US" dirty="0"/>
              <a:t>of us </a:t>
            </a:r>
            <a:r>
              <a:rPr lang="en-US" dirty="0" smtClean="0"/>
              <a:t>might not </a:t>
            </a:r>
            <a:r>
              <a:rPr lang="en-US" dirty="0"/>
              <a:t>immediately </a:t>
            </a:r>
            <a:r>
              <a:rPr lang="en-US" dirty="0" smtClean="0"/>
              <a:t>consider </a:t>
            </a:r>
            <a:r>
              <a:rPr lang="en-US" dirty="0"/>
              <a:t>the importance of social support. Both research and clinical narratives show that </a:t>
            </a:r>
            <a:r>
              <a:rPr lang="en-US" dirty="0" smtClean="0"/>
              <a:t>it</a:t>
            </a:r>
            <a:r>
              <a:rPr lang="en-US" baseline="0" dirty="0" smtClean="0"/>
              <a:t> really </a:t>
            </a:r>
            <a:r>
              <a:rPr lang="en-US" dirty="0" smtClean="0"/>
              <a:t>is </a:t>
            </a:r>
            <a:r>
              <a:rPr lang="en-US" dirty="0"/>
              <a:t>crucial for people who have survived </a:t>
            </a:r>
            <a:r>
              <a:rPr lang="en-US" dirty="0" smtClean="0"/>
              <a:t>traum</a:t>
            </a:r>
            <a:r>
              <a:rPr lang="en-US" baseline="0" dirty="0" smtClean="0"/>
              <a:t>a and it also serves as a protective factor for PTSD. Given the importance of social support and the role it plays in our wellness, a</a:t>
            </a:r>
            <a:r>
              <a:rPr lang="en-US" dirty="0" smtClean="0"/>
              <a:t>n </a:t>
            </a:r>
            <a:r>
              <a:rPr lang="en-US" dirty="0"/>
              <a:t>important question arises: how do we maintain social engagement while social distancing? </a:t>
            </a:r>
            <a:r>
              <a:rPr lang="en-US" dirty="0" smtClean="0"/>
              <a:t>How to we engage</a:t>
            </a:r>
            <a:r>
              <a:rPr lang="en-US" baseline="0" dirty="0" smtClean="0"/>
              <a:t> with our community when we can’t be physically in our community?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a:t>
            </a:r>
            <a:r>
              <a:rPr lang="en-US" baseline="0" dirty="0" smtClean="0"/>
              <a:t> many of this this is going to look pretty different. We can’t go out for coffee with a colleague, attend an AA </a:t>
            </a:r>
            <a:r>
              <a:rPr lang="en-US" baseline="0" dirty="0" err="1" smtClean="0"/>
              <a:t>mtg</a:t>
            </a:r>
            <a:r>
              <a:rPr lang="en-US" baseline="0" dirty="0" smtClean="0"/>
              <a:t>, spend the whole day in a  Broadway theater seeing Harry Potter and the Cursed Child, or if you’re like my husband go to the gym. So how do we prevent isolation, loneliness, and a whole host of other unhealthy coping strategies while we’re under stay at home orders? I would love to hear what you’re doing, enter it in the chat box.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are 2 resources included at the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might also look like making masks, donating food to responders and hospital workers, picking up or ordering groceries for a neighbor, buying school supplies for local families, it could be attending a virtual church service, or taking a yoga class via Zoom. Doing virtual support group meetings, join a virtual </a:t>
            </a:r>
            <a:r>
              <a:rPr lang="en-US" baseline="0" dirty="0" err="1" smtClean="0"/>
              <a:t>bookclub</a:t>
            </a:r>
            <a:r>
              <a:rPr lang="en-US" baseline="0" dirty="0" smtClean="0"/>
              <a:t>, send cards or flowers, </a:t>
            </a:r>
            <a:r>
              <a:rPr lang="en-US" baseline="0" dirty="0" err="1" smtClean="0"/>
              <a:t>NetFlix</a:t>
            </a:r>
            <a:r>
              <a:rPr lang="en-US" baseline="0" dirty="0" smtClean="0"/>
              <a:t> Party, Disney Sing a-longs, Broadway musicals, visit a museum or aquarium, doodle with artists…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for some of us who may feel too exhausted at the end of the day to pick up the phone, schedule it in. Make </a:t>
            </a:r>
            <a:r>
              <a:rPr lang="en-US" baseline="0" smtClean="0"/>
              <a:t>a commitment. </a:t>
            </a:r>
            <a:endParaRPr lang="en-US" baseline="0" dirty="0"/>
          </a:p>
        </p:txBody>
      </p:sp>
      <p:sp>
        <p:nvSpPr>
          <p:cNvPr id="4" name="Slide Number Placeholder 3"/>
          <p:cNvSpPr>
            <a:spLocks noGrp="1"/>
          </p:cNvSpPr>
          <p:nvPr>
            <p:ph type="sldNum" sz="quarter" idx="5"/>
          </p:nvPr>
        </p:nvSpPr>
        <p:spPr/>
        <p:txBody>
          <a:bodyPr/>
          <a:lstStyle/>
          <a:p>
            <a:fld id="{75407F5E-1248-0D41-AA81-B50EA45314DF}" type="slidenum">
              <a:rPr lang="en-US" smtClean="0"/>
              <a:t>25</a:t>
            </a:fld>
            <a:endParaRPr lang="en-US" dirty="0"/>
          </a:p>
        </p:txBody>
      </p:sp>
    </p:spTree>
    <p:extLst>
      <p:ext uri="{BB962C8B-B14F-4D97-AF65-F5344CB8AC3E}">
        <p14:creationId xmlns:p14="http://schemas.microsoft.com/office/powerpoint/2010/main" val="1129376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26</a:t>
            </a:fld>
            <a:endParaRPr lang="en-US" dirty="0"/>
          </a:p>
        </p:txBody>
      </p:sp>
    </p:spTree>
    <p:extLst>
      <p:ext uri="{BB962C8B-B14F-4D97-AF65-F5344CB8AC3E}">
        <p14:creationId xmlns:p14="http://schemas.microsoft.com/office/powerpoint/2010/main" val="2441309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27</a:t>
            </a:fld>
            <a:endParaRPr lang="en-US" dirty="0"/>
          </a:p>
        </p:txBody>
      </p:sp>
    </p:spTree>
    <p:extLst>
      <p:ext uri="{BB962C8B-B14F-4D97-AF65-F5344CB8AC3E}">
        <p14:creationId xmlns:p14="http://schemas.microsoft.com/office/powerpoint/2010/main" val="3340974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Crisis intervention tech. utilized in addressing disaster trauma for those who are feeling overwhelmed, disconnected, and having difficulty calming their thoughts. </a:t>
            </a: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28</a:t>
            </a:fld>
            <a:endParaRPr lang="en-US" dirty="0"/>
          </a:p>
        </p:txBody>
      </p:sp>
    </p:spTree>
    <p:extLst>
      <p:ext uri="{BB962C8B-B14F-4D97-AF65-F5344CB8AC3E}">
        <p14:creationId xmlns:p14="http://schemas.microsoft.com/office/powerpoint/2010/main" val="2165769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Thank</a:t>
            </a:r>
            <a:r>
              <a:rPr lang="en-US" b="0" baseline="0" dirty="0" smtClean="0"/>
              <a:t> you Amy and Giovanna. </a:t>
            </a:r>
            <a:r>
              <a:rPr lang="en-US" b="0" dirty="0" smtClean="0"/>
              <a:t>Now</a:t>
            </a:r>
            <a:r>
              <a:rPr lang="en-US" b="0" baseline="0" dirty="0" smtClean="0"/>
              <a:t> that we’ve completed these exercises, I want you to take another look at the SUDs. Do you notice a change? How does your body feel? What’s your frame of mind? If you don’t notice anything now, I would encourage you to try these again. Incorporate them into your day when you’re not in a Zoom room filled with colleagues or professors. We will also be hosting another version of this webinar next week, May 7</a:t>
            </a:r>
            <a:r>
              <a:rPr lang="en-US" b="0" baseline="30000" dirty="0" smtClean="0"/>
              <a:t>th</a:t>
            </a:r>
            <a:r>
              <a:rPr lang="en-US" b="0" baseline="0" dirty="0" smtClean="0"/>
              <a:t> where we will highlight additional strategies to bring about the relaxation response.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But no matter what strategies you use, remember to take inventory. It can be helpful for you personally but also in conversations with loved ones or providers, it may help to have a record. Now, if you continue to feel like your distress level is climbing, especially when you start to get in that 6 and above range. Consider reaching out to a provider or expert. The Crisis text line is listed on this slide is a wonderful resource that allows you to connect instantly with a professional crisis counselor. There’s also the suicide lifeline which provides free and confidential support. In the slides below, we have curated a variety of resources as well as linked Rutgers specific resources. </a:t>
            </a:r>
            <a:endParaRPr lang="en-US" b="0" dirty="0" smtClean="0"/>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29</a:t>
            </a:fld>
            <a:endParaRPr lang="en-US" dirty="0"/>
          </a:p>
        </p:txBody>
      </p:sp>
    </p:spTree>
    <p:extLst>
      <p:ext uri="{BB962C8B-B14F-4D97-AF65-F5344CB8AC3E}">
        <p14:creationId xmlns:p14="http://schemas.microsoft.com/office/powerpoint/2010/main" val="3284386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31</a:t>
            </a:fld>
            <a:endParaRPr lang="en-US" dirty="0"/>
          </a:p>
        </p:txBody>
      </p:sp>
    </p:spTree>
    <p:extLst>
      <p:ext uri="{BB962C8B-B14F-4D97-AF65-F5344CB8AC3E}">
        <p14:creationId xmlns:p14="http://schemas.microsoft.com/office/powerpoint/2010/main" val="3808143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lot of information packed in a very short</a:t>
            </a:r>
            <a:r>
              <a:rPr lang="en-US" baseline="0" dirty="0" smtClean="0"/>
              <a:t> period of time. The three of us could easily spend hours on any number of these topics. So if there’s something you want more of or something we missed, let us know in the chat so if can inform upcoming webinars. </a:t>
            </a: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35</a:t>
            </a:fld>
            <a:endParaRPr lang="en-US" dirty="0"/>
          </a:p>
        </p:txBody>
      </p:sp>
    </p:spTree>
    <p:extLst>
      <p:ext uri="{BB962C8B-B14F-4D97-AF65-F5344CB8AC3E}">
        <p14:creationId xmlns:p14="http://schemas.microsoft.com/office/powerpoint/2010/main" val="3586431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close,</a:t>
            </a:r>
            <a:r>
              <a:rPr lang="en-US" baseline="0" dirty="0" smtClean="0"/>
              <a:t> we would love to answer questions you may have.</a:t>
            </a:r>
          </a:p>
          <a:p>
            <a:r>
              <a:rPr lang="en-US" dirty="0" smtClean="0"/>
              <a:t>Thank you so much for joining</a:t>
            </a:r>
            <a:r>
              <a:rPr lang="en-US" baseline="0" dirty="0" smtClean="0"/>
              <a:t> us this morning. Stay well. </a:t>
            </a:r>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36</a:t>
            </a:fld>
            <a:endParaRPr lang="en-US" dirty="0"/>
          </a:p>
        </p:txBody>
      </p:sp>
    </p:spTree>
    <p:extLst>
      <p:ext uri="{BB962C8B-B14F-4D97-AF65-F5344CB8AC3E}">
        <p14:creationId xmlns:p14="http://schemas.microsoft.com/office/powerpoint/2010/main" val="670878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407F5E-1248-0D41-AA81-B50EA45314DF}" type="slidenum">
              <a:rPr lang="en-US" smtClean="0"/>
              <a:t>3</a:t>
            </a:fld>
            <a:endParaRPr lang="en-US" dirty="0"/>
          </a:p>
        </p:txBody>
      </p:sp>
    </p:spTree>
    <p:extLst>
      <p:ext uri="{BB962C8B-B14F-4D97-AF65-F5344CB8AC3E}">
        <p14:creationId xmlns:p14="http://schemas.microsoft.com/office/powerpoint/2010/main" val="1312181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407F5E-1248-0D41-AA81-B50EA45314DF}" type="slidenum">
              <a:rPr lang="en-US" smtClean="0"/>
              <a:t>5</a:t>
            </a:fld>
            <a:endParaRPr lang="en-US"/>
          </a:p>
        </p:txBody>
      </p:sp>
    </p:spTree>
    <p:extLst>
      <p:ext uri="{BB962C8B-B14F-4D97-AF65-F5344CB8AC3E}">
        <p14:creationId xmlns:p14="http://schemas.microsoft.com/office/powerpoint/2010/main" val="3269862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Unprecedented health crisis – novel virus that is impacting people in wide spectrum of </a:t>
            </a:r>
            <a:r>
              <a:rPr lang="en-US" dirty="0" err="1"/>
              <a:t>sx</a:t>
            </a:r>
            <a:r>
              <a:rPr lang="en-US" dirty="0"/>
              <a:t> and severity </a:t>
            </a:r>
          </a:p>
          <a:p>
            <a:pPr marL="0" lvl="0" indent="0" algn="l" rtl="0">
              <a:spcBef>
                <a:spcPts val="0"/>
              </a:spcBef>
              <a:spcAft>
                <a:spcPts val="0"/>
              </a:spcAft>
              <a:buNone/>
            </a:pPr>
            <a:r>
              <a:rPr lang="en-US" dirty="0"/>
              <a:t>An abundance of uncertainty – how long will </a:t>
            </a:r>
            <a:r>
              <a:rPr lang="en-US" dirty="0" err="1"/>
              <a:t>Covid</a:t>
            </a:r>
            <a:r>
              <a:rPr lang="en-US" dirty="0"/>
              <a:t> 19 impact our community, how long will social distancing last?</a:t>
            </a:r>
          </a:p>
          <a:p>
            <a:pPr marL="0" lvl="0" indent="0" algn="l" rtl="0">
              <a:spcBef>
                <a:spcPts val="0"/>
              </a:spcBef>
              <a:spcAft>
                <a:spcPts val="0"/>
              </a:spcAft>
              <a:buNone/>
            </a:pPr>
            <a:r>
              <a:rPr lang="en-US" dirty="0"/>
              <a:t>Safety- Seemingly benign  tasks, going to get groceries, obtaining the mail,  hugging a friend, visiting a loved one </a:t>
            </a:r>
          </a:p>
          <a:p>
            <a:pPr marL="0" lvl="0" indent="0" algn="l" rtl="0">
              <a:spcBef>
                <a:spcPts val="0"/>
              </a:spcBef>
              <a:spcAft>
                <a:spcPts val="0"/>
              </a:spcAft>
              <a:buNone/>
            </a:pPr>
            <a:r>
              <a:rPr lang="en-US" dirty="0"/>
              <a:t>Juggling of roles- reduced boundaries and overlap of work/ school/ personal life </a:t>
            </a:r>
          </a:p>
          <a:p>
            <a:pPr marL="0" lvl="0" indent="0" algn="l" rtl="0">
              <a:spcBef>
                <a:spcPts val="0"/>
              </a:spcBef>
              <a:spcAft>
                <a:spcPts val="0"/>
              </a:spcAft>
              <a:buNone/>
            </a:pPr>
            <a:r>
              <a:rPr lang="en-US" dirty="0"/>
              <a:t>Disruption to life/ to routine/ to how we SHP learn/ practice and congregate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Living in a “new normal”</a:t>
            </a:r>
          </a:p>
          <a:p>
            <a:pPr marL="0" lvl="0" indent="0" algn="l" rtl="0">
              <a:spcBef>
                <a:spcPts val="0"/>
              </a:spcBef>
              <a:spcAft>
                <a:spcPts val="0"/>
              </a:spcAft>
              <a:buNone/>
            </a:pPr>
            <a:r>
              <a:rPr lang="en-US" dirty="0"/>
              <a:t>Navigating a different landscape </a:t>
            </a:r>
          </a:p>
          <a:p>
            <a:pPr marL="0" lvl="0" indent="0" algn="l" rtl="0">
              <a:spcBef>
                <a:spcPts val="0"/>
              </a:spcBef>
              <a:spcAft>
                <a:spcPts val="0"/>
              </a:spcAft>
              <a:buNone/>
            </a:pPr>
            <a:r>
              <a:rPr lang="en-US" dirty="0"/>
              <a:t>Adjusting to the changes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have all these euphemisms that inadvertently minimize our experiences  &amp; down plays what this new reality is…</a:t>
            </a: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7</a:t>
            </a:fld>
            <a:endParaRPr lang="en-US" dirty="0"/>
          </a:p>
        </p:txBody>
      </p:sp>
    </p:spTree>
    <p:extLst>
      <p:ext uri="{BB962C8B-B14F-4D97-AF65-F5344CB8AC3E}">
        <p14:creationId xmlns:p14="http://schemas.microsoft.com/office/powerpoint/2010/main" val="2568397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pandemic is a form of a natural disaster</a:t>
            </a:r>
          </a:p>
          <a:p>
            <a:endParaRPr lang="en-US" dirty="0"/>
          </a:p>
          <a:p>
            <a:r>
              <a:rPr lang="en-US" dirty="0"/>
              <a:t>A disaster follows a crisis or emergency when people have a disruption in meeting their basic survival needs, or there is serious and immediate threat to human life and well being </a:t>
            </a:r>
          </a:p>
          <a:p>
            <a:r>
              <a:rPr lang="en-US" dirty="0"/>
              <a:t>Normal procedures are suspended and extraordinary measures are taken in order to divert additional crisis or loss of life </a:t>
            </a:r>
          </a:p>
          <a:p>
            <a:endParaRPr lang="en-US" dirty="0"/>
          </a:p>
          <a:p>
            <a:r>
              <a:rPr lang="en-US" dirty="0"/>
              <a:t>Disasters cause trauma and increase in distress, they are a time when people are overwhelmed and struggle to function while utilizing their normal coping skills </a:t>
            </a:r>
          </a:p>
          <a:p>
            <a:endParaRPr lang="en-US" dirty="0"/>
          </a:p>
          <a:p>
            <a:r>
              <a:rPr lang="en-US" dirty="0"/>
              <a:t>Disasters are phasic( 5 phases) with the first phase the impact phase ( when the disaster strikes)</a:t>
            </a:r>
          </a:p>
          <a:p>
            <a:r>
              <a:rPr lang="en-US" dirty="0"/>
              <a:t>Impact phase on average lasts from 0 -48 hours </a:t>
            </a:r>
          </a:p>
          <a:p>
            <a:r>
              <a:rPr lang="en-US" dirty="0"/>
              <a:t>We are on day 37 of NJ’s lock down, with no current end in sight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all experiencing disaster trauma – the adverse impact on psychological functioning and wellness related to  the event/ crisis.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reality is the no one who experiences a disaster is untouched by it </a:t>
            </a:r>
          </a:p>
          <a:p>
            <a:endParaRPr lang="en-US" dirty="0"/>
          </a:p>
          <a:p>
            <a:r>
              <a:rPr lang="en-US" dirty="0"/>
              <a:t>Your reaction is normal, you are doing all you can to survive and manage  this crisis, and we are going to supply you with additional tools to reduce your distress and draw support from our SHP community  </a:t>
            </a: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8</a:t>
            </a:fld>
            <a:endParaRPr lang="en-US" dirty="0"/>
          </a:p>
        </p:txBody>
      </p:sp>
    </p:spTree>
    <p:extLst>
      <p:ext uri="{BB962C8B-B14F-4D97-AF65-F5344CB8AC3E}">
        <p14:creationId xmlns:p14="http://schemas.microsoft.com/office/powerpoint/2010/main" val="1865628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“You need a lot of physical energy for your cognitive work,”. “We’re doing so much worrying and rumination…there’s a lot that’s going on that’s kind of sucking up our energy.”</a:t>
            </a:r>
          </a:p>
          <a:p>
            <a:r>
              <a:rPr lang="en-US" sz="1200" b="0" i="0" kern="1200" dirty="0">
                <a:solidFill>
                  <a:schemeClr val="tx1"/>
                </a:solidFill>
                <a:effectLst/>
                <a:latin typeface="+mn-lt"/>
                <a:ea typeface="+mn-ea"/>
                <a:cs typeface="+mn-cs"/>
              </a:rPr>
              <a:t>Less productive </a:t>
            </a:r>
          </a:p>
          <a:p>
            <a:r>
              <a:rPr lang="en-US" sz="1200" b="0" i="0" kern="1200" dirty="0">
                <a:solidFill>
                  <a:schemeClr val="tx1"/>
                </a:solidFill>
                <a:effectLst/>
                <a:latin typeface="+mn-lt"/>
                <a:ea typeface="+mn-ea"/>
                <a:cs typeface="+mn-cs"/>
              </a:rPr>
              <a:t>Things take longer </a:t>
            </a:r>
            <a:endParaRPr lang="en-US" dirty="0"/>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11</a:t>
            </a:fld>
            <a:endParaRPr lang="en-US" dirty="0"/>
          </a:p>
        </p:txBody>
      </p:sp>
    </p:spTree>
    <p:extLst>
      <p:ext uri="{BB962C8B-B14F-4D97-AF65-F5344CB8AC3E}">
        <p14:creationId xmlns:p14="http://schemas.microsoft.com/office/powerpoint/2010/main" val="141144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G is going to provide you with some educational information on how our bodies react to traumatic stress related to </a:t>
            </a:r>
            <a:r>
              <a:rPr lang="en-US" sz="1200" b="0" i="0" kern="1200" dirty="0" err="1">
                <a:solidFill>
                  <a:schemeClr val="tx1"/>
                </a:solidFill>
                <a:effectLst/>
                <a:latin typeface="+mn-lt"/>
                <a:ea typeface="+mn-ea"/>
                <a:cs typeface="+mn-cs"/>
              </a:rPr>
              <a:t>Covid</a:t>
            </a:r>
            <a:r>
              <a:rPr lang="en-US" sz="1200" b="0" i="0" kern="1200" dirty="0">
                <a:solidFill>
                  <a:schemeClr val="tx1"/>
                </a:solidFill>
                <a:effectLst/>
                <a:latin typeface="+mn-lt"/>
                <a:ea typeface="+mn-ea"/>
                <a:cs typeface="+mn-cs"/>
              </a:rPr>
              <a:t> 19 and then we will explore ways to mitigate this reaction, to empower you and </a:t>
            </a:r>
            <a:r>
              <a:rPr lang="en-US" sz="1200" b="0" i="0" kern="1200" dirty="0" err="1">
                <a:solidFill>
                  <a:schemeClr val="tx1"/>
                </a:solidFill>
                <a:effectLst/>
                <a:latin typeface="+mn-lt"/>
                <a:ea typeface="+mn-ea"/>
                <a:cs typeface="+mn-cs"/>
              </a:rPr>
              <a:t>gove</a:t>
            </a:r>
            <a:r>
              <a:rPr lang="en-US" sz="1200" b="0" i="0" kern="1200" dirty="0">
                <a:solidFill>
                  <a:schemeClr val="tx1"/>
                </a:solidFill>
                <a:effectLst/>
                <a:latin typeface="+mn-lt"/>
                <a:ea typeface="+mn-ea"/>
                <a:cs typeface="+mn-cs"/>
              </a:rPr>
              <a:t> you proactive tools to support your own health and wellness. </a:t>
            </a:r>
            <a:endParaRPr lang="en-US" dirty="0"/>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13</a:t>
            </a:fld>
            <a:endParaRPr lang="en-US" dirty="0"/>
          </a:p>
        </p:txBody>
      </p:sp>
    </p:spTree>
    <p:extLst>
      <p:ext uri="{BB962C8B-B14F-4D97-AF65-F5344CB8AC3E}">
        <p14:creationId xmlns:p14="http://schemas.microsoft.com/office/powerpoint/2010/main" val="2212934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17</a:t>
            </a:fld>
            <a:endParaRPr lang="en-US" dirty="0"/>
          </a:p>
        </p:txBody>
      </p:sp>
    </p:spTree>
    <p:extLst>
      <p:ext uri="{BB962C8B-B14F-4D97-AF65-F5344CB8AC3E}">
        <p14:creationId xmlns:p14="http://schemas.microsoft.com/office/powerpoint/2010/main" val="2793752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Amy said earlier, </a:t>
            </a:r>
            <a:r>
              <a:rPr lang="en-US" sz="1200" b="0" i="0" kern="1200" dirty="0" smtClean="0">
                <a:solidFill>
                  <a:schemeClr val="tx1"/>
                </a:solidFill>
                <a:effectLst/>
                <a:latin typeface="+mn-lt"/>
                <a:ea typeface="+mn-ea"/>
                <a:cs typeface="+mn-cs"/>
              </a:rPr>
              <a:t>“You need a lot of physical energy for your cognitive work,”. “We’re doing so much worrying and rumination…there’s a lot that’s going on that’s kind of sucking up our energy.” We might be less productive (or that could be </a:t>
            </a:r>
            <a:r>
              <a:rPr lang="en-US" sz="1200" b="0" i="0" kern="1200" dirty="0" err="1" smtClean="0">
                <a:solidFill>
                  <a:schemeClr val="tx1"/>
                </a:solidFill>
                <a:effectLst/>
                <a:latin typeface="+mn-lt"/>
                <a:ea typeface="+mn-ea"/>
                <a:cs typeface="+mn-cs"/>
              </a:rPr>
              <a:t>bc</a:t>
            </a:r>
            <a:r>
              <a:rPr lang="en-US" sz="1200" b="0" i="0" kern="1200" dirty="0" smtClean="0">
                <a:solidFill>
                  <a:schemeClr val="tx1"/>
                </a:solidFill>
                <a:effectLst/>
                <a:latin typeface="+mn-lt"/>
                <a:ea typeface="+mn-ea"/>
                <a:cs typeface="+mn-cs"/>
              </a:rPr>
              <a:t> we’re also trying to work with</a:t>
            </a:r>
            <a:r>
              <a:rPr lang="en-US" sz="1200" b="0" i="0" kern="1200" baseline="0" dirty="0" smtClean="0">
                <a:solidFill>
                  <a:schemeClr val="tx1"/>
                </a:solidFill>
                <a:effectLst/>
                <a:latin typeface="+mn-lt"/>
                <a:ea typeface="+mn-ea"/>
                <a:cs typeface="+mn-cs"/>
              </a:rPr>
              <a:t> family members and roommates in and out), difficulty with memory, things taking us longer perhaps due to scrolling or Netflix or reorganizing a closet that’s been a mess since you moved in 7 years ago. This very full slide shows some of the common executive functions. Which is really just a fancy u</a:t>
            </a:r>
            <a:r>
              <a:rPr lang="en-US" sz="1200" kern="1200" dirty="0" smtClean="0">
                <a:solidFill>
                  <a:schemeClr val="tx1"/>
                </a:solidFill>
                <a:effectLst/>
                <a:latin typeface="+mn-lt"/>
                <a:ea typeface="+mn-ea"/>
                <a:cs typeface="+mn-cs"/>
              </a:rPr>
              <a:t>mbrella term for the cognitive processes that help thought and action.  It also provides examples of what it might look like if we’re having trouble</a:t>
            </a:r>
            <a:r>
              <a:rPr lang="en-US" sz="1200" kern="1200" baseline="0" dirty="0" smtClean="0">
                <a:solidFill>
                  <a:schemeClr val="tx1"/>
                </a:solidFill>
                <a:effectLst/>
                <a:latin typeface="+mn-lt"/>
                <a:ea typeface="+mn-ea"/>
                <a:cs typeface="+mn-cs"/>
              </a:rPr>
              <a:t> with that area. FOR EXAMPLE… Moving into the 3</a:t>
            </a:r>
            <a:r>
              <a:rPr lang="en-US" sz="1200" kern="1200" baseline="30000" dirty="0" smtClean="0">
                <a:solidFill>
                  <a:schemeClr val="tx1"/>
                </a:solidFill>
                <a:effectLst/>
                <a:latin typeface="+mn-lt"/>
                <a:ea typeface="+mn-ea"/>
                <a:cs typeface="+mn-cs"/>
              </a:rPr>
              <a:t>rd</a:t>
            </a:r>
            <a:r>
              <a:rPr lang="en-US" sz="1200" kern="1200" baseline="0" dirty="0" smtClean="0">
                <a:solidFill>
                  <a:schemeClr val="tx1"/>
                </a:solidFill>
                <a:effectLst/>
                <a:latin typeface="+mn-lt"/>
                <a:ea typeface="+mn-ea"/>
                <a:cs typeface="+mn-cs"/>
              </a:rPr>
              <a:t> &amp; 4</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columns, we have compensatory strategies that can mitigate some of these disruptions you may be experiencing. Some of these things you can implement, while others may require additional, external supports. Perhaps accommodations for work or school. In the resource section of this presentation you’ll find a link for JAN. Also in the resource section you can find some </a:t>
            </a:r>
            <a:r>
              <a:rPr lang="en-US" sz="1200" kern="1200" baseline="0" dirty="0" err="1" smtClean="0">
                <a:solidFill>
                  <a:schemeClr val="tx1"/>
                </a:solidFill>
                <a:effectLst/>
                <a:latin typeface="+mn-lt"/>
                <a:ea typeface="+mn-ea"/>
                <a:cs typeface="+mn-cs"/>
              </a:rPr>
              <a:t>youtube</a:t>
            </a:r>
            <a:r>
              <a:rPr lang="en-US" sz="1200" kern="1200" baseline="0" dirty="0" smtClean="0">
                <a:solidFill>
                  <a:schemeClr val="tx1"/>
                </a:solidFill>
                <a:effectLst/>
                <a:latin typeface="+mn-lt"/>
                <a:ea typeface="+mn-ea"/>
                <a:cs typeface="+mn-cs"/>
              </a:rPr>
              <a:t> videos and additional resources demonstrating compensatory strategies. We will also be posting a handout along with the slides, recording, and a transcript of this presentation. The handout has some additional information on Executive Functioning and mental health. And if you would like more information on any of this information please let us know in the chat box.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Before we shift focus, are there questions from the chat that we should address? </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22</a:t>
            </a:fld>
            <a:endParaRPr lang="en-US" dirty="0"/>
          </a:p>
        </p:txBody>
      </p:sp>
    </p:spTree>
    <p:extLst>
      <p:ext uri="{BB962C8B-B14F-4D97-AF65-F5344CB8AC3E}">
        <p14:creationId xmlns:p14="http://schemas.microsoft.com/office/powerpoint/2010/main" val="3532709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tif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tif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tif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95100"/>
            <a:ext cx="77724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3716915"/>
            <a:ext cx="6858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1611314" y="2"/>
            <a:ext cx="6618287"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4718050" y="4718050"/>
            <a:ext cx="4425950" cy="2139950"/>
          </a:xfrm>
        </p:spPr>
        <p:txBody>
          <a:bodyPr/>
          <a:lstStyle>
            <a:lvl1pPr>
              <a:defRPr baseline="0"/>
            </a:lvl1pPr>
          </a:lstStyle>
          <a:p>
            <a:r>
              <a:rPr lang="en-US" dirty="0"/>
              <a:t>Add MHTTC Stacked bars here on actual first slide (not in Master).  Don’t forget to add alt text.</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92" y="5672451"/>
            <a:ext cx="1660043" cy="1185549"/>
          </a:xfrm>
          <a:prstGeom prst="rect">
            <a:avLst/>
          </a:prstGeom>
          <a:noFill/>
          <a:ln>
            <a:noFill/>
          </a:ln>
        </p:spPr>
      </p:pic>
    </p:spTree>
    <p:custDataLst>
      <p:tags r:id="rId1"/>
    </p:custDataLst>
    <p:extLst>
      <p:ext uri="{BB962C8B-B14F-4D97-AF65-F5344CB8AC3E}">
        <p14:creationId xmlns:p14="http://schemas.microsoft.com/office/powerpoint/2010/main" val="6699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773"/>
            <a:ext cx="9144000" cy="940424"/>
          </a:xfrm>
        </p:spPr>
        <p:txBody>
          <a:bodyPr/>
          <a:lstStyle/>
          <a:p>
            <a:r>
              <a:rPr lang="en-US" dirty="0"/>
              <a:t>Click to edit Master title style</a:t>
            </a:r>
          </a:p>
        </p:txBody>
      </p:sp>
      <p:sp>
        <p:nvSpPr>
          <p:cNvPr id="3" name="Content Placeholder 2"/>
          <p:cNvSpPr>
            <a:spLocks noGrp="1"/>
          </p:cNvSpPr>
          <p:nvPr>
            <p:ph idx="1"/>
          </p:nvPr>
        </p:nvSpPr>
        <p:spPr>
          <a:xfrm>
            <a:off x="628650" y="1335279"/>
            <a:ext cx="7886700" cy="39486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Image of MHTTC Northeast Caribbean Logo" title="MHTTC Northeast Caribbean Logo">
            <a:extLst>
              <a:ext uri="{FF2B5EF4-FFF2-40B4-BE49-F238E27FC236}">
                <a16:creationId xmlns:a16="http://schemas.microsoft.com/office/drawing/2014/main" xmlns="" id="{D8163609-6BF9-3B4F-9E73-057CADEC2788}"/>
              </a:ext>
            </a:extLst>
          </p:cNvPr>
          <p:cNvPicPr>
            <a:picLocks noChangeAspect="1"/>
          </p:cNvPicPr>
          <p:nvPr userDrawn="1"/>
        </p:nvPicPr>
        <p:blipFill>
          <a:blip r:embed="rId3"/>
          <a:stretch>
            <a:fillRect/>
          </a:stretch>
        </p:blipFill>
        <p:spPr>
          <a:xfrm>
            <a:off x="226724" y="5964195"/>
            <a:ext cx="5011179" cy="749584"/>
          </a:xfrm>
          <a:prstGeom prst="rect">
            <a:avLst/>
          </a:prstGeom>
        </p:spPr>
      </p:pic>
      <p:pic>
        <p:nvPicPr>
          <p:cNvPr id="8" name="Picture 7" descr="MHTTC Stacked Color Bars" title="MHTTC Stacked Color Bars">
            <a:extLst>
              <a:ext uri="{FF2B5EF4-FFF2-40B4-BE49-F238E27FC236}">
                <a16:creationId xmlns:a16="http://schemas.microsoft.com/office/drawing/2014/main" xmlns="" id="{460DA9B2-E79F-8541-B0B8-CFCF7D6B40E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56698" y="5547814"/>
            <a:ext cx="2482596" cy="1655064"/>
          </a:xfrm>
          <a:prstGeom prst="rect">
            <a:avLst/>
          </a:prstGeom>
          <a:noFill/>
          <a:ln>
            <a:noFill/>
          </a:ln>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4985" y="6056158"/>
            <a:ext cx="1639790" cy="572471"/>
          </a:xfrm>
          <a:prstGeom prst="rect">
            <a:avLst/>
          </a:prstGeom>
        </p:spPr>
      </p:pic>
    </p:spTree>
    <p:custDataLst>
      <p:tags r:id="rId1"/>
    </p:custDataLst>
    <p:extLst>
      <p:ext uri="{BB962C8B-B14F-4D97-AF65-F5344CB8AC3E}">
        <p14:creationId xmlns:p14="http://schemas.microsoft.com/office/powerpoint/2010/main" val="451564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8730"/>
          </a:xfrm>
        </p:spPr>
        <p:txBody>
          <a:bodyPr/>
          <a:lstStyle/>
          <a:p>
            <a:r>
              <a:rPr lang="en-US" dirty="0"/>
              <a:t>Click to edit Master title style</a:t>
            </a:r>
          </a:p>
        </p:txBody>
      </p:sp>
      <p:sp>
        <p:nvSpPr>
          <p:cNvPr id="3" name="Text Placeholder 2"/>
          <p:cNvSpPr>
            <a:spLocks noGrp="1"/>
          </p:cNvSpPr>
          <p:nvPr>
            <p:ph type="body" idx="1"/>
          </p:nvPr>
        </p:nvSpPr>
        <p:spPr>
          <a:xfrm>
            <a:off x="630075" y="1360457"/>
            <a:ext cx="386810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075" y="2184369"/>
            <a:ext cx="3868108" cy="35317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385" y="1360457"/>
            <a:ext cx="388715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385" y="2184369"/>
            <a:ext cx="3887157"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MHTTC Stacked Color Bars" title="MHTTC Stacked Color Bar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6698" y="5540991"/>
            <a:ext cx="2487302" cy="1658201"/>
          </a:xfrm>
          <a:prstGeom prst="rect">
            <a:avLst/>
          </a:prstGeom>
          <a:noFill/>
          <a:ln>
            <a:noFill/>
          </a:ln>
        </p:spPr>
      </p:pic>
      <p:pic>
        <p:nvPicPr>
          <p:cNvPr id="9" name="Picture 8">
            <a:extLst>
              <a:ext uri="{FF2B5EF4-FFF2-40B4-BE49-F238E27FC236}">
                <a16:creationId xmlns:a16="http://schemas.microsoft.com/office/drawing/2014/main" xmlns="" id="{93134A91-7E05-C748-BB06-9FFE52C717D3}"/>
              </a:ext>
            </a:extLst>
          </p:cNvPr>
          <p:cNvPicPr>
            <a:picLocks noChangeAspect="1"/>
          </p:cNvPicPr>
          <p:nvPr userDrawn="1"/>
        </p:nvPicPr>
        <p:blipFill>
          <a:blip r:embed="rId4"/>
          <a:stretch>
            <a:fillRect/>
          </a:stretch>
        </p:blipFill>
        <p:spPr>
          <a:xfrm>
            <a:off x="613902" y="6004151"/>
            <a:ext cx="4525039" cy="676866"/>
          </a:xfrm>
          <a:prstGeom prst="rect">
            <a:avLst/>
          </a:prstGeom>
        </p:spPr>
      </p:pic>
    </p:spTree>
    <p:custDataLst>
      <p:tags r:id="rId1"/>
    </p:custDataLst>
    <p:extLst>
      <p:ext uri="{BB962C8B-B14F-4D97-AF65-F5344CB8AC3E}">
        <p14:creationId xmlns:p14="http://schemas.microsoft.com/office/powerpoint/2010/main" val="730988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348018" y="0"/>
            <a:ext cx="8475260" cy="1166884"/>
          </a:xfrm>
        </p:spPr>
        <p:txBody>
          <a:bodyPr/>
          <a:lstStyle/>
          <a:p>
            <a:r>
              <a:rPr lang="en-US" dirty="0"/>
              <a:t>Click to edit Master title style</a:t>
            </a:r>
          </a:p>
        </p:txBody>
      </p:sp>
      <p:sp>
        <p:nvSpPr>
          <p:cNvPr id="7" name="Content Placeholder 6"/>
          <p:cNvSpPr>
            <a:spLocks noGrp="1"/>
          </p:cNvSpPr>
          <p:nvPr>
            <p:ph sz="quarter" idx="10"/>
          </p:nvPr>
        </p:nvSpPr>
        <p:spPr>
          <a:xfrm>
            <a:off x="2852452" y="4500111"/>
            <a:ext cx="3330178" cy="4651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p:nvPr>
        </p:nvSpPr>
        <p:spPr>
          <a:xfrm>
            <a:off x="348018" y="1321929"/>
            <a:ext cx="3439979" cy="31781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5247085" y="1321928"/>
            <a:ext cx="3576193" cy="31821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MHTTC Stacked Color Bars" title="MHTTC Stacked Color Bar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6698" y="5540991"/>
            <a:ext cx="2487302" cy="1658201"/>
          </a:xfrm>
          <a:prstGeom prst="rect">
            <a:avLst/>
          </a:prstGeom>
          <a:noFill/>
          <a:ln>
            <a:noFill/>
          </a:ln>
        </p:spPr>
      </p:pic>
      <p:pic>
        <p:nvPicPr>
          <p:cNvPr id="8" name="Picture 7">
            <a:extLst>
              <a:ext uri="{FF2B5EF4-FFF2-40B4-BE49-F238E27FC236}">
                <a16:creationId xmlns:a16="http://schemas.microsoft.com/office/drawing/2014/main" xmlns="" id="{D11D6507-3253-4F40-B8DB-1689F83830EF}"/>
              </a:ext>
            </a:extLst>
          </p:cNvPr>
          <p:cNvPicPr>
            <a:picLocks noChangeAspect="1"/>
          </p:cNvPicPr>
          <p:nvPr userDrawn="1"/>
        </p:nvPicPr>
        <p:blipFill>
          <a:blip r:embed="rId4"/>
          <a:stretch>
            <a:fillRect/>
          </a:stretch>
        </p:blipFill>
        <p:spPr>
          <a:xfrm>
            <a:off x="333682" y="6004153"/>
            <a:ext cx="4525039" cy="676866"/>
          </a:xfrm>
          <a:prstGeom prst="rect">
            <a:avLst/>
          </a:prstGeom>
        </p:spPr>
      </p:pic>
    </p:spTree>
    <p:custDataLst>
      <p:tags r:id="rId1"/>
    </p:custDataLst>
    <p:extLst>
      <p:ext uri="{BB962C8B-B14F-4D97-AF65-F5344CB8AC3E}">
        <p14:creationId xmlns:p14="http://schemas.microsoft.com/office/powerpoint/2010/main" val="1932288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 y="2310"/>
            <a:ext cx="9143999" cy="1041248"/>
          </a:xfrm>
        </p:spPr>
        <p:txBody>
          <a:bodyPr anchor="b">
            <a:normAutofit/>
          </a:bodyPr>
          <a:lstStyle>
            <a:lvl1pPr>
              <a:defRPr sz="3300"/>
            </a:lvl1pPr>
          </a:lstStyle>
          <a:p>
            <a:r>
              <a:rPr lang="en-US" dirty="0"/>
              <a:t>Click to edit Master title style</a:t>
            </a:r>
          </a:p>
        </p:txBody>
      </p:sp>
      <p:sp>
        <p:nvSpPr>
          <p:cNvPr id="11" name="Text Placeholder 10"/>
          <p:cNvSpPr>
            <a:spLocks noGrp="1"/>
          </p:cNvSpPr>
          <p:nvPr>
            <p:ph type="body" sz="quarter" idx="11"/>
          </p:nvPr>
        </p:nvSpPr>
        <p:spPr>
          <a:xfrm>
            <a:off x="563148" y="3526025"/>
            <a:ext cx="3092054"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2"/>
          </p:nvPr>
        </p:nvSpPr>
        <p:spPr>
          <a:xfrm>
            <a:off x="563148" y="1668650"/>
            <a:ext cx="3092054"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14"/>
          <p:cNvSpPr>
            <a:spLocks noGrp="1" noChangeAspect="1"/>
          </p:cNvSpPr>
          <p:nvPr>
            <p:ph type="pic" sz="quarter" idx="13"/>
          </p:nvPr>
        </p:nvSpPr>
        <p:spPr>
          <a:xfrm>
            <a:off x="5801916" y="1668643"/>
            <a:ext cx="2677716" cy="1392918"/>
          </a:xfrm>
        </p:spPr>
        <p:txBody>
          <a:bodyPr/>
          <a:lstStyle/>
          <a:p>
            <a:endParaRPr lang="en-US" dirty="0"/>
          </a:p>
        </p:txBody>
      </p:sp>
      <p:sp>
        <p:nvSpPr>
          <p:cNvPr id="17" name="Picture Placeholder 16"/>
          <p:cNvSpPr>
            <a:spLocks noGrp="1" noChangeAspect="1"/>
          </p:cNvSpPr>
          <p:nvPr>
            <p:ph type="pic" sz="quarter" idx="14"/>
          </p:nvPr>
        </p:nvSpPr>
        <p:spPr>
          <a:xfrm>
            <a:off x="5801916" y="3526018"/>
            <a:ext cx="2681478" cy="1389888"/>
          </a:xfrm>
        </p:spPr>
        <p:txBody>
          <a:bodyPr/>
          <a:lstStyle/>
          <a:p>
            <a:endParaRPr lang="en-US" dirty="0"/>
          </a:p>
        </p:txBody>
      </p:sp>
      <p:pic>
        <p:nvPicPr>
          <p:cNvPr id="10" name="Picture 9" descr="MHTTC Stacked Color Bars" title="MHTTC Stacked Color Bar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6698" y="5540991"/>
            <a:ext cx="2487302" cy="1658201"/>
          </a:xfrm>
          <a:prstGeom prst="rect">
            <a:avLst/>
          </a:prstGeom>
          <a:noFill/>
          <a:ln>
            <a:noFill/>
          </a:ln>
        </p:spPr>
      </p:pic>
      <p:pic>
        <p:nvPicPr>
          <p:cNvPr id="9" name="Picture 8">
            <a:extLst>
              <a:ext uri="{FF2B5EF4-FFF2-40B4-BE49-F238E27FC236}">
                <a16:creationId xmlns:a16="http://schemas.microsoft.com/office/drawing/2014/main" xmlns="" id="{B93360B3-D770-0C4E-8298-E33FDF822681}"/>
              </a:ext>
            </a:extLst>
          </p:cNvPr>
          <p:cNvPicPr>
            <a:picLocks noChangeAspect="1"/>
          </p:cNvPicPr>
          <p:nvPr userDrawn="1"/>
        </p:nvPicPr>
        <p:blipFill>
          <a:blip r:embed="rId4"/>
          <a:stretch>
            <a:fillRect/>
          </a:stretch>
        </p:blipFill>
        <p:spPr>
          <a:xfrm>
            <a:off x="481167" y="6004153"/>
            <a:ext cx="4525039" cy="676866"/>
          </a:xfrm>
          <a:prstGeom prst="rect">
            <a:avLst/>
          </a:prstGeom>
        </p:spPr>
      </p:pic>
    </p:spTree>
    <p:custDataLst>
      <p:tags r:id="rId1"/>
    </p:custDataLst>
    <p:extLst>
      <p:ext uri="{BB962C8B-B14F-4D97-AF65-F5344CB8AC3E}">
        <p14:creationId xmlns:p14="http://schemas.microsoft.com/office/powerpoint/2010/main" val="1686423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CE8C0B1-8D3D-4ECF-9514-EED2183DB738}" type="slidenum">
              <a:rPr lang="en-US" altLang="en-US"/>
              <a:pPr>
                <a:defRPr/>
              </a:pPr>
              <a:t>‹#›</a:t>
            </a:fld>
            <a:endParaRPr lang="en-US" altLang="en-US" dirty="0"/>
          </a:p>
        </p:txBody>
      </p:sp>
    </p:spTree>
    <p:extLst>
      <p:ext uri="{BB962C8B-B14F-4D97-AF65-F5344CB8AC3E}">
        <p14:creationId xmlns:p14="http://schemas.microsoft.com/office/powerpoint/2010/main" val="498701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4/29/2020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4/29/2020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4/29/2020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4/29/2020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94965017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5" r:id="rId12"/>
    <p:sldLayoutId id="2147483697" r:id="rId13"/>
    <p:sldLayoutId id="2147483663" r:id="rId14"/>
    <p:sldLayoutId id="2147483655" r:id="rId15"/>
    <p:sldLayoutId id="2147483657" r:id="rId16"/>
    <p:sldLayoutId id="214748370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3.png"/><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6.jpg"/><Relationship Id="rId7" Type="http://schemas.openxmlformats.org/officeDocument/2006/relationships/diagramColors" Target="../diagrams/colors7.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7.png"/><Relationship Id="rId4"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6.jpeg"/><Relationship Id="rId4" Type="http://schemas.openxmlformats.org/officeDocument/2006/relationships/hyperlink" Target="https://bit.ly/2mpmpMb"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hyperlink" Target="https://www.youtube.com/watch?v=3rFNnhYMlQY&amp;feature=youtu.be" TargetMode="External"/><Relationship Id="rId3" Type="http://schemas.openxmlformats.org/officeDocument/2006/relationships/hyperlink" Target="https://hope4college.com/hope-center-response-to-covid19-for-realcollege-students/" TargetMode="External"/><Relationship Id="rId7" Type="http://schemas.openxmlformats.org/officeDocument/2006/relationships/hyperlink" Target="https://www.apa.org/education/covid-questions"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s://pages.apa.org/staying-on-track/" TargetMode="External"/><Relationship Id="rId5" Type="http://schemas.openxmlformats.org/officeDocument/2006/relationships/hyperlink" Target="https://www.apa.org/members/content/student-loan-interest-waiver" TargetMode="External"/><Relationship Id="rId10" Type="http://schemas.openxmlformats.org/officeDocument/2006/relationships/hyperlink" Target="https://mhanational.org/blog/college-students-7-tips-transitioning-online-classes" TargetMode="External"/><Relationship Id="rId4" Type="http://schemas.openxmlformats.org/officeDocument/2006/relationships/hyperlink" Target="https://hope4college.com/surviving-covid-19-a-realcollege-guide-for-students/" TargetMode="External"/><Relationship Id="rId9" Type="http://schemas.openxmlformats.org/officeDocument/2006/relationships/hyperlink" Target="https://www.youtube.com/watch?v=I9Gv3IHXxNs&amp;feature=youtu.be"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virusanxiety.com/take-a-break" TargetMode="External"/><Relationship Id="rId3" Type="http://schemas.openxmlformats.org/officeDocument/2006/relationships/hyperlink" Target="https://www.headspace.com/" TargetMode="External"/><Relationship Id="rId7" Type="http://schemas.openxmlformats.org/officeDocument/2006/relationships/hyperlink" Target="https://www.virusanxiety.com/" TargetMode="External"/><Relationship Id="rId2" Type="http://schemas.openxmlformats.org/officeDocument/2006/relationships/hyperlink" Target="https://www.stopbreathethink.com/" TargetMode="External"/><Relationship Id="rId1" Type="http://schemas.openxmlformats.org/officeDocument/2006/relationships/slideLayout" Target="../slideLayouts/slideLayout13.xml"/><Relationship Id="rId6" Type="http://schemas.openxmlformats.org/officeDocument/2006/relationships/hyperlink" Target="https://www.smilingmind.com.au/" TargetMode="External"/><Relationship Id="rId11" Type="http://schemas.openxmlformats.org/officeDocument/2006/relationships/hyperlink" Target="http://www.tucollaborative.org/keeping-connected-while-staying-apart/" TargetMode="External"/><Relationship Id="rId5" Type="http://schemas.openxmlformats.org/officeDocument/2006/relationships/hyperlink" Target="https://www.psyberguide.org/apps/breathe2relax/" TargetMode="External"/><Relationship Id="rId10" Type="http://schemas.openxmlformats.org/officeDocument/2006/relationships/hyperlink" Target="https://www.scientificamerican.com/article/how-to-prevent-loneliness-in-a-time-of-social-distancing/" TargetMode="External"/><Relationship Id="rId4" Type="http://schemas.openxmlformats.org/officeDocument/2006/relationships/hyperlink" Target="https://www.calm.com/" TargetMode="External"/><Relationship Id="rId9" Type="http://schemas.openxmlformats.org/officeDocument/2006/relationships/hyperlink" Target="https://ideas.ted.com/dear-guy-im-incredibly-anxious-about-coronavirus-what-can-i-do/"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centerformsc.org/self-compassion-and-covid-19/" TargetMode="External"/><Relationship Id="rId3" Type="http://schemas.openxmlformats.org/officeDocument/2006/relationships/hyperlink" Target="https://coronavirus.rutgers.edu/" TargetMode="External"/><Relationship Id="rId7" Type="http://schemas.openxmlformats.org/officeDocument/2006/relationships/hyperlink" Target="https://psychhub.com/covid-19/" TargetMode="External"/><Relationship Id="rId2" Type="http://schemas.openxmlformats.org/officeDocument/2006/relationships/hyperlink" Target="https://facultyaffairs.rbhs.rutgers.edu/diversity-inclusion/here4u/" TargetMode="External"/><Relationship Id="rId1" Type="http://schemas.openxmlformats.org/officeDocument/2006/relationships/slideLayout" Target="../slideLayouts/slideLayout13.xml"/><Relationship Id="rId6" Type="http://schemas.openxmlformats.org/officeDocument/2006/relationships/hyperlink" Target="https://hope4college.com/supporting-students-during-covid19/" TargetMode="External"/><Relationship Id="rId5" Type="http://schemas.openxmlformats.org/officeDocument/2006/relationships/hyperlink" Target="https://askjan.org/" TargetMode="External"/><Relationship Id="rId4" Type="http://schemas.openxmlformats.org/officeDocument/2006/relationships/hyperlink" Target="https://academichealth.rutgers.edu/hcp-resource-center" TargetMode="External"/><Relationship Id="rId9" Type="http://schemas.openxmlformats.org/officeDocument/2006/relationships/hyperlink" Target="https://zerotothrive.org/"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nj211.org/sites/default/files/documents/2020-04/covid-19-grief-support-group.pdf" TargetMode="External"/><Relationship Id="rId13" Type="http://schemas.openxmlformats.org/officeDocument/2006/relationships/hyperlink" Target="https://www.dol.gov/coronavirus/unemployment-insurance" TargetMode="External"/><Relationship Id="rId3" Type="http://schemas.openxmlformats.org/officeDocument/2006/relationships/hyperlink" Target="https://covid19.nj.gov/locations?query=testing+&amp;tabOrder=all,promotedContent,NJfaqs,locations,AASfaqs,coronavirus,resources,jobPostings" TargetMode="External"/><Relationship Id="rId7" Type="http://schemas.openxmlformats.org/officeDocument/2006/relationships/hyperlink" Target="https://www.myunemployment.nj.gov/" TargetMode="External"/><Relationship Id="rId12" Type="http://schemas.openxmlformats.org/officeDocument/2006/relationships/hyperlink" Target="https://www.nj.gov/labor/" TargetMode="External"/><Relationship Id="rId2" Type="http://schemas.openxmlformats.org/officeDocument/2006/relationships/hyperlink" Target="https://www.nj211.org/coronavirus-covid-19?gclid=CjwKCAjw4pT1BRBUEiwAm5QuR2q9flfIoNzCo0eI2quRRMWghshY8PqQBlmjjrJRVCYhVle_-iHZwxoCgr4QAvD_BwE" TargetMode="External"/><Relationship Id="rId1" Type="http://schemas.openxmlformats.org/officeDocument/2006/relationships/slideLayout" Target="../slideLayouts/slideLayout13.xml"/><Relationship Id="rId6" Type="http://schemas.openxmlformats.org/officeDocument/2006/relationships/hyperlink" Target="https://www.nj211.org/covid-19-employment-and-business-matters" TargetMode="External"/><Relationship Id="rId11" Type="http://schemas.openxmlformats.org/officeDocument/2006/relationships/hyperlink" Target="https://nj.db101.org/" TargetMode="External"/><Relationship Id="rId5" Type="http://schemas.openxmlformats.org/officeDocument/2006/relationships/hyperlink" Target="https://www.njhelps.org/" TargetMode="External"/><Relationship Id="rId10" Type="http://schemas.openxmlformats.org/officeDocument/2006/relationships/hyperlink" Target="https://njwins.org/" TargetMode="External"/><Relationship Id="rId4" Type="http://schemas.openxmlformats.org/officeDocument/2006/relationships/hyperlink" Target="https://www.childcarenj.gov/Emergency" TargetMode="External"/><Relationship Id="rId9" Type="http://schemas.openxmlformats.org/officeDocument/2006/relationships/hyperlink" Target="https://www.assistivetechnologycenter.org/technology-lending-center" TargetMode="External"/><Relationship Id="rId14" Type="http://schemas.openxmlformats.org/officeDocument/2006/relationships/hyperlink" Target="https://jobs.covid19.nj.gov/?Facets.filterbox.filter0=%5b%5d&amp;Facets.filterbox.filter1=%5b%5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mailto:northeastcaribbean@mhttcnetwork.org" TargetMode="External"/><Relationship Id="rId7" Type="http://schemas.openxmlformats.org/officeDocument/2006/relationships/image" Target="../media/image32.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31.png"/><Relationship Id="rId5" Type="http://schemas.openxmlformats.org/officeDocument/2006/relationships/hyperlink" Target="https://bit.ly/2mpmpMb" TargetMode="External"/><Relationship Id="rId4" Type="http://schemas.openxmlformats.org/officeDocument/2006/relationships/hyperlink" Target="https://mhttcnetwork.org/centers/northeast-caribbean-mhttc/hom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7057" y="1670858"/>
            <a:ext cx="7809885" cy="1454436"/>
          </a:xfrm>
        </p:spPr>
        <p:txBody>
          <a:bodyPr>
            <a:noAutofit/>
          </a:bodyPr>
          <a:lstStyle/>
          <a:p>
            <a:r>
              <a:rPr lang="en" sz="3600" b="1" dirty="0">
                <a:latin typeface="Arial" panose="020B0604020202020204" pitchFamily="34" charset="0"/>
                <a:cs typeface="Arial" panose="020B0604020202020204" pitchFamily="34" charset="0"/>
              </a:rPr>
              <a:t>Understanding &amp; Managing Our</a:t>
            </a:r>
            <a:br>
              <a:rPr lang="en" sz="3600" b="1" dirty="0">
                <a:latin typeface="Arial" panose="020B0604020202020204" pitchFamily="34" charset="0"/>
                <a:cs typeface="Arial" panose="020B0604020202020204" pitchFamily="34" charset="0"/>
              </a:rPr>
            </a:br>
            <a:r>
              <a:rPr lang="en" sz="3600" b="1" dirty="0">
                <a:latin typeface="Arial" panose="020B0604020202020204" pitchFamily="34" charset="0"/>
                <a:cs typeface="Arial" panose="020B0604020202020204" pitchFamily="34" charset="0"/>
              </a:rPr>
              <a:t>Reactions to COVID-19</a:t>
            </a:r>
            <a:endParaRPr lang="en-US" sz="3600" b="1" dirty="0">
              <a:latin typeface="Arial" charset="0"/>
              <a:ea typeface="Arial" charset="0"/>
              <a:cs typeface="Arial" charset="0"/>
            </a:endParaRPr>
          </a:p>
        </p:txBody>
      </p:sp>
      <p:sp>
        <p:nvSpPr>
          <p:cNvPr id="3" name="Subtitle 2"/>
          <p:cNvSpPr>
            <a:spLocks noGrp="1"/>
          </p:cNvSpPr>
          <p:nvPr>
            <p:ph type="subTitle" idx="1"/>
          </p:nvPr>
        </p:nvSpPr>
        <p:spPr>
          <a:xfrm>
            <a:off x="1143000" y="3643745"/>
            <a:ext cx="6858000" cy="1543397"/>
          </a:xfrm>
        </p:spPr>
        <p:txBody>
          <a:bodyPr>
            <a:normAutofit/>
          </a:bodyPr>
          <a:lstStyle/>
          <a:p>
            <a:r>
              <a:rPr lang="en-US" sz="2400" dirty="0"/>
              <a:t>Rutgers, School of Health Professions</a:t>
            </a:r>
          </a:p>
          <a:p>
            <a:r>
              <a:rPr lang="en-US" sz="2400" dirty="0"/>
              <a:t>Department of Psychiatric Rehabilitation and Counseling Professions</a:t>
            </a:r>
          </a:p>
          <a:p>
            <a:endParaRPr lang="en-US" sz="2400" dirty="0"/>
          </a:p>
          <a:p>
            <a:endParaRPr lang="en-US" dirty="0">
              <a:latin typeface="Arial" charset="0"/>
              <a:ea typeface="Arial" charset="0"/>
              <a:cs typeface="Arial" charset="0"/>
            </a:endParaRPr>
          </a:p>
        </p:txBody>
      </p:sp>
      <p:pic>
        <p:nvPicPr>
          <p:cNvPr id="6" name="Picture Placeholder 6" descr="MHTTC stacked color bars">
            <a:extLst>
              <a:ext uri="{FF2B5EF4-FFF2-40B4-BE49-F238E27FC236}">
                <a16:creationId xmlns:a16="http://schemas.microsoft.com/office/drawing/2014/main" xmlns="" id="{55A0F0FD-3154-684A-A8FF-6B2E66E5C6B5}"/>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3737" b="13737"/>
          <a:stretch>
            <a:fillRect/>
          </a:stretch>
        </p:blipFill>
        <p:spPr>
          <a:xfrm>
            <a:off x="4718050" y="4718050"/>
            <a:ext cx="4425950" cy="2139950"/>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77" y="302029"/>
            <a:ext cx="6214667" cy="93314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3031" y="497840"/>
            <a:ext cx="1775938" cy="620002"/>
          </a:xfrm>
          <a:prstGeom prst="rect">
            <a:avLst/>
          </a:prstGeom>
        </p:spPr>
      </p:pic>
    </p:spTree>
    <p:custDataLst>
      <p:tags r:id="rId1"/>
    </p:custDataLst>
    <p:extLst>
      <p:ext uri="{BB962C8B-B14F-4D97-AF65-F5344CB8AC3E}">
        <p14:creationId xmlns:p14="http://schemas.microsoft.com/office/powerpoint/2010/main" val="1118462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A959C0-C529-1B4F-A49B-C67177BB1D22}"/>
              </a:ext>
            </a:extLst>
          </p:cNvPr>
          <p:cNvSpPr>
            <a:spLocks noGrp="1"/>
          </p:cNvSpPr>
          <p:nvPr>
            <p:ph type="title"/>
          </p:nvPr>
        </p:nvSpPr>
        <p:spPr>
          <a:xfrm>
            <a:off x="0" y="124306"/>
            <a:ext cx="9144000" cy="1772228"/>
          </a:xfrm>
        </p:spPr>
        <p:txBody>
          <a:bodyPr>
            <a:normAutofit fontScale="90000"/>
          </a:bodyPr>
          <a:lstStyle/>
          <a:p>
            <a:pPr algn="ctr"/>
            <a:r>
              <a:rPr lang="en-US" dirty="0"/>
              <a:t>Normal Responses to an ABNORMAL Event: </a:t>
            </a:r>
            <a:br>
              <a:rPr lang="en-US" dirty="0"/>
            </a:br>
            <a:r>
              <a:rPr lang="en-US" dirty="0"/>
              <a:t>Physical  Reactions  </a:t>
            </a:r>
          </a:p>
        </p:txBody>
      </p:sp>
      <p:graphicFrame>
        <p:nvGraphicFramePr>
          <p:cNvPr id="4" name="Content Placeholder 3">
            <a:extLst>
              <a:ext uri="{FF2B5EF4-FFF2-40B4-BE49-F238E27FC236}">
                <a16:creationId xmlns:a16="http://schemas.microsoft.com/office/drawing/2014/main" xmlns="" id="{601E7BCB-B0E5-4A46-8622-9C1C6E4D5D57}"/>
              </a:ext>
            </a:extLst>
          </p:cNvPr>
          <p:cNvGraphicFramePr>
            <a:graphicFrameLocks noGrp="1"/>
          </p:cNvGraphicFramePr>
          <p:nvPr>
            <p:ph idx="1"/>
            <p:extLst>
              <p:ext uri="{D42A27DB-BD31-4B8C-83A1-F6EECF244321}">
                <p14:modId xmlns:p14="http://schemas.microsoft.com/office/powerpoint/2010/main" val="99276623"/>
              </p:ext>
            </p:extLst>
          </p:nvPr>
        </p:nvGraphicFramePr>
        <p:xfrm>
          <a:off x="660400" y="1896533"/>
          <a:ext cx="7854950" cy="3759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xmlns="" id="{00623607-CDE7-4085-A9A7-0A93C5A3B50B}"/>
              </a:ext>
            </a:extLst>
          </p:cNvPr>
          <p:cNvSpPr/>
          <p:nvPr/>
        </p:nvSpPr>
        <p:spPr>
          <a:xfrm>
            <a:off x="3898000" y="5655732"/>
            <a:ext cx="1656223" cy="261610"/>
          </a:xfrm>
          <a:prstGeom prst="rect">
            <a:avLst/>
          </a:prstGeom>
        </p:spPr>
        <p:txBody>
          <a:bodyPr wrap="none">
            <a:spAutoFit/>
          </a:bodyPr>
          <a:lstStyle/>
          <a:p>
            <a:pPr lvl="0"/>
            <a:r>
              <a:rPr lang="en-US" sz="1100" dirty="0">
                <a:solidFill>
                  <a:prstClr val="black"/>
                </a:solidFill>
              </a:rPr>
              <a:t>Weber &amp; </a:t>
            </a:r>
            <a:r>
              <a:rPr lang="en-US" sz="1100" dirty="0" err="1">
                <a:solidFill>
                  <a:prstClr val="black"/>
                </a:solidFill>
              </a:rPr>
              <a:t>Mascari</a:t>
            </a:r>
            <a:r>
              <a:rPr lang="en-US" sz="1100" dirty="0">
                <a:solidFill>
                  <a:prstClr val="black"/>
                </a:solidFill>
              </a:rPr>
              <a:t>, 2018</a:t>
            </a:r>
          </a:p>
        </p:txBody>
      </p:sp>
    </p:spTree>
    <p:extLst>
      <p:ext uri="{BB962C8B-B14F-4D97-AF65-F5344CB8AC3E}">
        <p14:creationId xmlns:p14="http://schemas.microsoft.com/office/powerpoint/2010/main" val="704955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66E2CD-236E-734B-B3D1-6C3A4A2999FF}"/>
              </a:ext>
            </a:extLst>
          </p:cNvPr>
          <p:cNvSpPr>
            <a:spLocks noGrp="1"/>
          </p:cNvSpPr>
          <p:nvPr>
            <p:ph type="title"/>
          </p:nvPr>
        </p:nvSpPr>
        <p:spPr>
          <a:xfrm>
            <a:off x="0" y="5772"/>
            <a:ext cx="9144000" cy="1992361"/>
          </a:xfrm>
        </p:spPr>
        <p:txBody>
          <a:bodyPr>
            <a:normAutofit/>
          </a:bodyPr>
          <a:lstStyle/>
          <a:p>
            <a:pPr algn="ctr"/>
            <a:r>
              <a:rPr lang="en-US" sz="4000" dirty="0"/>
              <a:t>Normal Responses to an ABNORMAL Event: </a:t>
            </a:r>
            <a:br>
              <a:rPr lang="en-US" sz="4000" dirty="0"/>
            </a:br>
            <a:r>
              <a:rPr lang="en-US" sz="4000" dirty="0"/>
              <a:t>Cognitive  Reactions  </a:t>
            </a:r>
          </a:p>
        </p:txBody>
      </p:sp>
      <p:graphicFrame>
        <p:nvGraphicFramePr>
          <p:cNvPr id="4" name="Content Placeholder 3">
            <a:extLst>
              <a:ext uri="{FF2B5EF4-FFF2-40B4-BE49-F238E27FC236}">
                <a16:creationId xmlns:a16="http://schemas.microsoft.com/office/drawing/2014/main" xmlns="" id="{CBC35C56-4B7E-1145-B132-074514E7B0A7}"/>
              </a:ext>
            </a:extLst>
          </p:cNvPr>
          <p:cNvGraphicFramePr>
            <a:graphicFrameLocks noGrp="1"/>
          </p:cNvGraphicFramePr>
          <p:nvPr>
            <p:ph idx="1"/>
            <p:extLst>
              <p:ext uri="{D42A27DB-BD31-4B8C-83A1-F6EECF244321}">
                <p14:modId xmlns:p14="http://schemas.microsoft.com/office/powerpoint/2010/main" val="2790133869"/>
              </p:ext>
            </p:extLst>
          </p:nvPr>
        </p:nvGraphicFramePr>
        <p:xfrm>
          <a:off x="541868" y="1998132"/>
          <a:ext cx="7973482" cy="3640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xmlns="" id="{32C3FFCC-F936-4827-A648-6D4C202D299B}"/>
              </a:ext>
            </a:extLst>
          </p:cNvPr>
          <p:cNvSpPr/>
          <p:nvPr/>
        </p:nvSpPr>
        <p:spPr>
          <a:xfrm>
            <a:off x="3358485" y="5638799"/>
            <a:ext cx="1656223" cy="261610"/>
          </a:xfrm>
          <a:prstGeom prst="rect">
            <a:avLst/>
          </a:prstGeom>
        </p:spPr>
        <p:txBody>
          <a:bodyPr wrap="none">
            <a:spAutoFit/>
          </a:bodyPr>
          <a:lstStyle/>
          <a:p>
            <a:r>
              <a:rPr lang="en-US" sz="1100" dirty="0"/>
              <a:t>Weber &amp; </a:t>
            </a:r>
            <a:r>
              <a:rPr lang="en-US" sz="1100" dirty="0" err="1"/>
              <a:t>Mascari</a:t>
            </a:r>
            <a:r>
              <a:rPr lang="en-US" sz="1100" dirty="0"/>
              <a:t>, 2018</a:t>
            </a:r>
          </a:p>
        </p:txBody>
      </p:sp>
    </p:spTree>
    <p:extLst>
      <p:ext uri="{BB962C8B-B14F-4D97-AF65-F5344CB8AC3E}">
        <p14:creationId xmlns:p14="http://schemas.microsoft.com/office/powerpoint/2010/main" val="2020045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A39549-FBA8-394C-B65C-84843F764200}"/>
              </a:ext>
            </a:extLst>
          </p:cNvPr>
          <p:cNvSpPr>
            <a:spLocks noGrp="1"/>
          </p:cNvSpPr>
          <p:nvPr>
            <p:ph type="title"/>
          </p:nvPr>
        </p:nvSpPr>
        <p:spPr>
          <a:xfrm>
            <a:off x="0" y="616744"/>
            <a:ext cx="9144000" cy="940424"/>
          </a:xfrm>
        </p:spPr>
        <p:txBody>
          <a:bodyPr>
            <a:normAutofit fontScale="90000"/>
          </a:bodyPr>
          <a:lstStyle/>
          <a:p>
            <a:pPr algn="ctr"/>
            <a:r>
              <a:rPr lang="en-US" dirty="0"/>
              <a:t>Normal Responses to an ABNORMAL Event: </a:t>
            </a:r>
            <a:br>
              <a:rPr lang="en-US" dirty="0"/>
            </a:br>
            <a:r>
              <a:rPr lang="en-US" dirty="0"/>
              <a:t>Interpersonal  Reactions  </a:t>
            </a:r>
          </a:p>
        </p:txBody>
      </p:sp>
      <p:graphicFrame>
        <p:nvGraphicFramePr>
          <p:cNvPr id="4" name="Content Placeholder 3">
            <a:extLst>
              <a:ext uri="{FF2B5EF4-FFF2-40B4-BE49-F238E27FC236}">
                <a16:creationId xmlns:a16="http://schemas.microsoft.com/office/drawing/2014/main" xmlns="" id="{E668C598-53A3-3044-A7B9-6470341C2D9D}"/>
              </a:ext>
            </a:extLst>
          </p:cNvPr>
          <p:cNvGraphicFramePr>
            <a:graphicFrameLocks noGrp="1"/>
          </p:cNvGraphicFramePr>
          <p:nvPr>
            <p:ph idx="1"/>
            <p:extLst>
              <p:ext uri="{D42A27DB-BD31-4B8C-83A1-F6EECF244321}">
                <p14:modId xmlns:p14="http://schemas.microsoft.com/office/powerpoint/2010/main" val="2450290848"/>
              </p:ext>
            </p:extLst>
          </p:nvPr>
        </p:nvGraphicFramePr>
        <p:xfrm>
          <a:off x="321734" y="1913467"/>
          <a:ext cx="8500534" cy="3691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xmlns="" id="{B4DB588E-38B9-4176-A0A7-6C4FC947F4EA}"/>
              </a:ext>
            </a:extLst>
          </p:cNvPr>
          <p:cNvSpPr/>
          <p:nvPr/>
        </p:nvSpPr>
        <p:spPr>
          <a:xfrm>
            <a:off x="3276292" y="5420267"/>
            <a:ext cx="1656223" cy="261610"/>
          </a:xfrm>
          <a:prstGeom prst="rect">
            <a:avLst/>
          </a:prstGeom>
        </p:spPr>
        <p:txBody>
          <a:bodyPr wrap="none">
            <a:spAutoFit/>
          </a:bodyPr>
          <a:lstStyle/>
          <a:p>
            <a:r>
              <a:rPr lang="en-US" sz="1100" dirty="0"/>
              <a:t>Weber &amp; </a:t>
            </a:r>
            <a:r>
              <a:rPr lang="en-US" sz="1100" dirty="0" err="1"/>
              <a:t>Mascari</a:t>
            </a:r>
            <a:r>
              <a:rPr lang="en-US" sz="1100" dirty="0"/>
              <a:t>, 2018</a:t>
            </a:r>
          </a:p>
        </p:txBody>
      </p:sp>
    </p:spTree>
    <p:extLst>
      <p:ext uri="{BB962C8B-B14F-4D97-AF65-F5344CB8AC3E}">
        <p14:creationId xmlns:p14="http://schemas.microsoft.com/office/powerpoint/2010/main" val="1501965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r. Rogers Quote about Look for the Helpers - The Educators' Spin ... When I was a boy and I would see scary things in the news. My mother would say to me, &quot;look for the helpers.&quot; You will always find people who are helping.&quot;&#10;To this day, especially in times of &quot;disaster,&quot; I remember my mothers' words and I am always comforted by realizing that there are still so many helpers-so many caring people in this world.">
            <a:extLst>
              <a:ext uri="{FF2B5EF4-FFF2-40B4-BE49-F238E27FC236}">
                <a16:creationId xmlns:a16="http://schemas.microsoft.com/office/drawing/2014/main" xmlns="" id="{0F533C7C-6885-8C4B-A96D-357A98C9F4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399"/>
          <a:stretch/>
        </p:blipFill>
        <p:spPr bwMode="auto">
          <a:xfrm>
            <a:off x="4205035" y="791854"/>
            <a:ext cx="4447898" cy="44062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92C1D0A6-8292-544C-AD24-4C699CDE3432}"/>
              </a:ext>
            </a:extLst>
          </p:cNvPr>
          <p:cNvSpPr txBox="1"/>
          <p:nvPr/>
        </p:nvSpPr>
        <p:spPr>
          <a:xfrm>
            <a:off x="372533" y="1134533"/>
            <a:ext cx="3488267" cy="2169825"/>
          </a:xfrm>
          <a:prstGeom prst="rect">
            <a:avLst/>
          </a:prstGeom>
          <a:noFill/>
        </p:spPr>
        <p:txBody>
          <a:bodyPr wrap="square" rtlCol="0">
            <a:spAutoFit/>
          </a:bodyPr>
          <a:lstStyle/>
          <a:p>
            <a:r>
              <a:rPr lang="en-US" sz="4500" b="1" dirty="0"/>
              <a:t>At Rutgers-SHP, we are the Helpers </a:t>
            </a:r>
          </a:p>
        </p:txBody>
      </p:sp>
    </p:spTree>
    <p:extLst>
      <p:ext uri="{BB962C8B-B14F-4D97-AF65-F5344CB8AC3E}">
        <p14:creationId xmlns:p14="http://schemas.microsoft.com/office/powerpoint/2010/main" val="338058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 human brain imposed on a piece of paper and a hand holding an image of brain.">
            <a:extLst>
              <a:ext uri="{FF2B5EF4-FFF2-40B4-BE49-F238E27FC236}">
                <a16:creationId xmlns:a16="http://schemas.microsoft.com/office/drawing/2014/main" xmlns="" id="{13BA6DE6-5DAA-854F-9FB6-5A9ADE24D8D9}"/>
              </a:ext>
            </a:extLst>
          </p:cNvPr>
          <p:cNvPicPr>
            <a:picLocks noChangeAspect="1"/>
          </p:cNvPicPr>
          <p:nvPr/>
        </p:nvPicPr>
        <p:blipFill>
          <a:blip r:embed="rId2"/>
          <a:stretch>
            <a:fillRect/>
          </a:stretch>
        </p:blipFill>
        <p:spPr>
          <a:xfrm>
            <a:off x="254677" y="606214"/>
            <a:ext cx="4537456" cy="4537456"/>
          </a:xfrm>
          <a:prstGeom prst="rect">
            <a:avLst/>
          </a:prstGeom>
        </p:spPr>
      </p:pic>
      <p:sp>
        <p:nvSpPr>
          <p:cNvPr id="6" name="TextBox 5">
            <a:extLst>
              <a:ext uri="{FF2B5EF4-FFF2-40B4-BE49-F238E27FC236}">
                <a16:creationId xmlns:a16="http://schemas.microsoft.com/office/drawing/2014/main" xmlns="" id="{94E79BAD-56E0-864E-937C-E9C17333F1F6}"/>
              </a:ext>
            </a:extLst>
          </p:cNvPr>
          <p:cNvSpPr txBox="1"/>
          <p:nvPr/>
        </p:nvSpPr>
        <p:spPr>
          <a:xfrm>
            <a:off x="4881805" y="1697398"/>
            <a:ext cx="4262195" cy="1323439"/>
          </a:xfrm>
          <a:prstGeom prst="rect">
            <a:avLst/>
          </a:prstGeom>
          <a:noFill/>
        </p:spPr>
        <p:txBody>
          <a:bodyPr wrap="square" rtlCol="0">
            <a:spAutoFit/>
          </a:bodyPr>
          <a:lstStyle/>
          <a:p>
            <a:r>
              <a:rPr lang="en-US" sz="3900" b="1" dirty="0">
                <a:latin typeface="Arial" panose="020B0604020202020204" pitchFamily="34" charset="0"/>
                <a:cs typeface="Arial" panose="020B0604020202020204" pitchFamily="34" charset="0"/>
              </a:rPr>
              <a:t>How Our Brains </a:t>
            </a:r>
          </a:p>
          <a:p>
            <a:r>
              <a:rPr lang="en-US" sz="3900" b="1" dirty="0">
                <a:latin typeface="Arial" panose="020B0604020202020204" pitchFamily="34" charset="0"/>
                <a:cs typeface="Arial" panose="020B0604020202020204" pitchFamily="34" charset="0"/>
              </a:rPr>
              <a:t>Process Trauma </a:t>
            </a:r>
            <a:endParaRPr lang="en-US" sz="3900" b="1" dirty="0"/>
          </a:p>
        </p:txBody>
      </p:sp>
    </p:spTree>
    <p:extLst>
      <p:ext uri="{BB962C8B-B14F-4D97-AF65-F5344CB8AC3E}">
        <p14:creationId xmlns:p14="http://schemas.microsoft.com/office/powerpoint/2010/main" val="3415519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human brain and magnifying glass focusing on human interaction.">
            <a:extLst>
              <a:ext uri="{FF2B5EF4-FFF2-40B4-BE49-F238E27FC236}">
                <a16:creationId xmlns:a16="http://schemas.microsoft.com/office/drawing/2014/main" xmlns="" id="{EE3854E6-1CE4-4546-849E-6F3EC595C9A3}"/>
              </a:ext>
            </a:extLst>
          </p:cNvPr>
          <p:cNvPicPr>
            <a:picLocks noChangeAspect="1"/>
          </p:cNvPicPr>
          <p:nvPr/>
        </p:nvPicPr>
        <p:blipFill rotWithShape="1">
          <a:blip r:embed="rId2"/>
          <a:srcRect l="9091" t="1137" b="22255"/>
          <a:stretch/>
        </p:blipFill>
        <p:spPr>
          <a:xfrm>
            <a:off x="146747" y="186266"/>
            <a:ext cx="8850506" cy="4978401"/>
          </a:xfrm>
          <a:prstGeom prst="rect">
            <a:avLst/>
          </a:prstGeom>
        </p:spPr>
      </p:pic>
      <p:sp>
        <p:nvSpPr>
          <p:cNvPr id="6" name="Rectangle 5">
            <a:extLst>
              <a:ext uri="{FF2B5EF4-FFF2-40B4-BE49-F238E27FC236}">
                <a16:creationId xmlns:a16="http://schemas.microsoft.com/office/drawing/2014/main" xmlns="" id="{6DAD8DF4-68C5-684D-9563-548F142DB2D5}"/>
              </a:ext>
            </a:extLst>
          </p:cNvPr>
          <p:cNvSpPr/>
          <p:nvPr/>
        </p:nvSpPr>
        <p:spPr>
          <a:xfrm>
            <a:off x="4899386" y="321733"/>
            <a:ext cx="3928534"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COVID-19 </a:t>
            </a:r>
          </a:p>
          <a:p>
            <a:pPr algn="ctr"/>
            <a:r>
              <a:rPr lang="en-US" sz="2800" b="1" dirty="0">
                <a:solidFill>
                  <a:schemeClr val="tx1"/>
                </a:solidFill>
                <a:latin typeface="Arial" panose="020B0604020202020204" pitchFamily="34" charset="0"/>
                <a:cs typeface="Arial" panose="020B0604020202020204" pitchFamily="34" charset="0"/>
              </a:rPr>
              <a:t>and its connection to</a:t>
            </a:r>
          </a:p>
          <a:p>
            <a:pPr algn="ctr"/>
            <a:r>
              <a:rPr lang="en-US" sz="2800" b="1" dirty="0">
                <a:solidFill>
                  <a:schemeClr val="tx1"/>
                </a:solidFill>
                <a:latin typeface="Arial" panose="020B0604020202020204" pitchFamily="34" charset="0"/>
                <a:cs typeface="Arial" panose="020B0604020202020204" pitchFamily="34" charset="0"/>
              </a:rPr>
              <a:t>SURVIVAL MODE</a:t>
            </a:r>
            <a:endParaRPr lang="en-US" sz="2800" b="1" dirty="0">
              <a:solidFill>
                <a:schemeClr val="tx1"/>
              </a:solidFill>
            </a:endParaRPr>
          </a:p>
        </p:txBody>
      </p:sp>
    </p:spTree>
    <p:extLst>
      <p:ext uri="{BB962C8B-B14F-4D97-AF65-F5344CB8AC3E}">
        <p14:creationId xmlns:p14="http://schemas.microsoft.com/office/powerpoint/2010/main" val="1218888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B71C1D-E35C-9342-992B-B2A527F58820}"/>
              </a:ext>
            </a:extLst>
          </p:cNvPr>
          <p:cNvSpPr>
            <a:spLocks noGrp="1"/>
          </p:cNvSpPr>
          <p:nvPr>
            <p:ph type="title"/>
          </p:nvPr>
        </p:nvSpPr>
        <p:spPr>
          <a:xfrm>
            <a:off x="0" y="5773"/>
            <a:ext cx="9144000" cy="1247294"/>
          </a:xfrm>
        </p:spPr>
        <p:txBody>
          <a:bodyPr>
            <a:normAutofit/>
          </a:bodyPr>
          <a:lstStyle/>
          <a:p>
            <a:pPr algn="ctr"/>
            <a:r>
              <a:rPr lang="en-US" sz="3600" b="1" dirty="0">
                <a:latin typeface="Arial" panose="020B0604020202020204" pitchFamily="34" charset="0"/>
                <a:cs typeface="Arial" panose="020B0604020202020204" pitchFamily="34" charset="0"/>
              </a:rPr>
              <a:t>How does our brain responds to threat?</a:t>
            </a:r>
            <a:endParaRPr lang="en-US" sz="3600" dirty="0"/>
          </a:p>
        </p:txBody>
      </p:sp>
      <p:graphicFrame>
        <p:nvGraphicFramePr>
          <p:cNvPr id="4" name="Diagram 3">
            <a:extLst>
              <a:ext uri="{FF2B5EF4-FFF2-40B4-BE49-F238E27FC236}">
                <a16:creationId xmlns:a16="http://schemas.microsoft.com/office/drawing/2014/main" xmlns="" id="{6A44F9EB-3CF5-6842-BEF6-BD863274ECBA}"/>
              </a:ext>
            </a:extLst>
          </p:cNvPr>
          <p:cNvGraphicFramePr/>
          <p:nvPr>
            <p:extLst>
              <p:ext uri="{D42A27DB-BD31-4B8C-83A1-F6EECF244321}">
                <p14:modId xmlns:p14="http://schemas.microsoft.com/office/powerpoint/2010/main" val="1215950990"/>
              </p:ext>
            </p:extLst>
          </p:nvPr>
        </p:nvGraphicFramePr>
        <p:xfrm>
          <a:off x="0" y="1253067"/>
          <a:ext cx="9144000" cy="4267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Image of blue siren alarm.">
            <a:extLst>
              <a:ext uri="{FF2B5EF4-FFF2-40B4-BE49-F238E27FC236}">
                <a16:creationId xmlns:a16="http://schemas.microsoft.com/office/drawing/2014/main" xmlns="" id="{F279E777-BD7A-484C-969E-AD77E48D9F14}"/>
              </a:ext>
            </a:extLst>
          </p:cNvPr>
          <p:cNvPicPr>
            <a:picLocks noChangeAspect="1"/>
          </p:cNvPicPr>
          <p:nvPr/>
        </p:nvPicPr>
        <p:blipFill>
          <a:blip r:embed="rId7"/>
          <a:stretch>
            <a:fillRect/>
          </a:stretch>
        </p:blipFill>
        <p:spPr>
          <a:xfrm>
            <a:off x="3378736" y="2500361"/>
            <a:ext cx="2386528" cy="1870758"/>
          </a:xfrm>
          <a:prstGeom prst="rect">
            <a:avLst/>
          </a:prstGeom>
        </p:spPr>
      </p:pic>
    </p:spTree>
    <p:extLst>
      <p:ext uri="{BB962C8B-B14F-4D97-AF65-F5344CB8AC3E}">
        <p14:creationId xmlns:p14="http://schemas.microsoft.com/office/powerpoint/2010/main" val="1410061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B44100-8872-5642-B5EC-6476B9F87449}"/>
              </a:ext>
            </a:extLst>
          </p:cNvPr>
          <p:cNvSpPr>
            <a:spLocks noGrp="1"/>
          </p:cNvSpPr>
          <p:nvPr>
            <p:ph type="title"/>
          </p:nvPr>
        </p:nvSpPr>
        <p:spPr/>
        <p:txBody>
          <a:bodyPr>
            <a:normAutofit/>
          </a:bodyPr>
          <a:lstStyle/>
          <a:p>
            <a:pPr algn="ctr"/>
            <a:r>
              <a:rPr lang="en-US" sz="3600" b="1" dirty="0">
                <a:latin typeface="Arial" panose="020B0604020202020204" pitchFamily="34" charset="0"/>
                <a:cs typeface="Arial" panose="020B0604020202020204" pitchFamily="34" charset="0"/>
              </a:rPr>
              <a:t>How does our body responds to threat?</a:t>
            </a:r>
            <a:endParaRPr lang="en-US" sz="3600" dirty="0"/>
          </a:p>
        </p:txBody>
      </p:sp>
      <p:sp>
        <p:nvSpPr>
          <p:cNvPr id="3" name="Content Placeholder 2">
            <a:extLst>
              <a:ext uri="{FF2B5EF4-FFF2-40B4-BE49-F238E27FC236}">
                <a16:creationId xmlns:a16="http://schemas.microsoft.com/office/drawing/2014/main" xmlns="" id="{C784C80A-36D4-7548-B3D9-25D00BD1D4B9}"/>
              </a:ext>
            </a:extLst>
          </p:cNvPr>
          <p:cNvSpPr>
            <a:spLocks noGrp="1"/>
          </p:cNvSpPr>
          <p:nvPr>
            <p:ph idx="1"/>
          </p:nvPr>
        </p:nvSpPr>
        <p:spPr>
          <a:xfrm>
            <a:off x="414867" y="1117600"/>
            <a:ext cx="8314265" cy="4453466"/>
          </a:xfrm>
        </p:spPr>
        <p:txBody>
          <a:bodyPr>
            <a:normAutofit fontScale="77500" lnSpcReduction="20000"/>
          </a:bodyPr>
          <a:lstStyle/>
          <a:p>
            <a:pPr marL="0" indent="0">
              <a:buNone/>
            </a:pPr>
            <a:r>
              <a:rPr lang="en-US" sz="3600" b="1" dirty="0">
                <a:solidFill>
                  <a:srgbClr val="0064AE"/>
                </a:solidFill>
                <a:latin typeface="Arial" panose="020B0604020202020204" pitchFamily="34" charset="0"/>
                <a:cs typeface="Arial" panose="020B0604020202020204" pitchFamily="34" charset="0"/>
              </a:rPr>
              <a:t>Amygdala</a:t>
            </a:r>
            <a:r>
              <a:rPr lang="en-US" sz="3600" b="1" dirty="0">
                <a:latin typeface="Arial" panose="020B0604020202020204" pitchFamily="34" charset="0"/>
                <a:cs typeface="Arial" panose="020B0604020202020204" pitchFamily="34" charset="0"/>
              </a:rPr>
              <a:t>- the alarm system in our brain</a:t>
            </a: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Our brain is designed to protect us from danger </a:t>
            </a:r>
          </a:p>
          <a:p>
            <a:pPr marL="0" indent="0">
              <a:buNone/>
            </a:pPr>
            <a:endParaRPr lang="en-US" sz="10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Once the alarm is set off hormones rush into our body</a:t>
            </a:r>
          </a:p>
          <a:p>
            <a:endParaRPr lang="en-US" sz="105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sends our nervous system into fight, flight or freeze/faint</a:t>
            </a:r>
          </a:p>
          <a:p>
            <a:endParaRPr lang="en-US" sz="105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is not done by our choice, this is something that our brain/body does automatically.</a:t>
            </a:r>
          </a:p>
          <a:p>
            <a:endParaRPr lang="en-US" sz="11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Physiological responses: your heart beats fast, increase in breathing, sweating, butterflies in your stomach, blood pressure increases, muscles tense, tunnel vision, and hearing may become more selective</a:t>
            </a:r>
          </a:p>
          <a:p>
            <a:endParaRPr lang="en-US" dirty="0"/>
          </a:p>
        </p:txBody>
      </p:sp>
      <p:pic>
        <p:nvPicPr>
          <p:cNvPr id="4" name="Picture 3" descr="Image of blue siren alarm.">
            <a:extLst>
              <a:ext uri="{FF2B5EF4-FFF2-40B4-BE49-F238E27FC236}">
                <a16:creationId xmlns:a16="http://schemas.microsoft.com/office/drawing/2014/main" xmlns="" id="{9314AB7B-E6D5-434F-83B2-4DF52766FADE}"/>
              </a:ext>
            </a:extLst>
          </p:cNvPr>
          <p:cNvPicPr>
            <a:picLocks noChangeAspect="1"/>
          </p:cNvPicPr>
          <p:nvPr/>
        </p:nvPicPr>
        <p:blipFill>
          <a:blip r:embed="rId3"/>
          <a:stretch>
            <a:fillRect/>
          </a:stretch>
        </p:blipFill>
        <p:spPr>
          <a:xfrm>
            <a:off x="7309993" y="1286934"/>
            <a:ext cx="1533732" cy="1202266"/>
          </a:xfrm>
          <a:prstGeom prst="rect">
            <a:avLst/>
          </a:prstGeom>
        </p:spPr>
      </p:pic>
    </p:spTree>
    <p:extLst>
      <p:ext uri="{BB962C8B-B14F-4D97-AF65-F5344CB8AC3E}">
        <p14:creationId xmlns:p14="http://schemas.microsoft.com/office/powerpoint/2010/main" val="4134632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32AB61-6116-144D-859E-E8489B4CB219}"/>
              </a:ext>
            </a:extLst>
          </p:cNvPr>
          <p:cNvSpPr>
            <a:spLocks noGrp="1"/>
          </p:cNvSpPr>
          <p:nvPr>
            <p:ph type="title"/>
          </p:nvPr>
        </p:nvSpPr>
        <p:spPr/>
        <p:txBody>
          <a:bodyPr>
            <a:noAutofit/>
          </a:bodyPr>
          <a:lstStyle/>
          <a:p>
            <a:pPr algn="ctr"/>
            <a:r>
              <a:rPr lang="en-US" sz="3600" b="1" dirty="0">
                <a:latin typeface="Arial" panose="020B0604020202020204" pitchFamily="34" charset="0"/>
                <a:cs typeface="Arial" panose="020B0604020202020204" pitchFamily="34" charset="0"/>
              </a:rPr>
              <a:t>How Trauma Impacts Our </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Autonomic Nervous System</a:t>
            </a:r>
            <a:endParaRPr lang="en-US" sz="3600" dirty="0"/>
          </a:p>
        </p:txBody>
      </p:sp>
      <p:pic>
        <p:nvPicPr>
          <p:cNvPr id="4" name="Picture 3" descr="Image of human nervous system.">
            <a:extLst>
              <a:ext uri="{FF2B5EF4-FFF2-40B4-BE49-F238E27FC236}">
                <a16:creationId xmlns:a16="http://schemas.microsoft.com/office/drawing/2014/main" xmlns="" id="{E010E260-2D72-9F49-B651-B87209361496}"/>
              </a:ext>
            </a:extLst>
          </p:cNvPr>
          <p:cNvPicPr>
            <a:picLocks noChangeAspect="1"/>
          </p:cNvPicPr>
          <p:nvPr/>
        </p:nvPicPr>
        <p:blipFill>
          <a:blip r:embed="rId2"/>
          <a:stretch>
            <a:fillRect/>
          </a:stretch>
        </p:blipFill>
        <p:spPr>
          <a:xfrm>
            <a:off x="3637872" y="1247477"/>
            <a:ext cx="1868255" cy="3306647"/>
          </a:xfrm>
          <a:prstGeom prst="rect">
            <a:avLst/>
          </a:prstGeom>
        </p:spPr>
      </p:pic>
      <p:pic>
        <p:nvPicPr>
          <p:cNvPr id="5" name="Content Placeholder 12" descr="Image of auto pedals.">
            <a:extLst>
              <a:ext uri="{FF2B5EF4-FFF2-40B4-BE49-F238E27FC236}">
                <a16:creationId xmlns:a16="http://schemas.microsoft.com/office/drawing/2014/main" xmlns="" id="{4FC2AB54-201B-8E40-B372-7F2F8ECB2706}"/>
              </a:ext>
            </a:extLst>
          </p:cNvPr>
          <p:cNvPicPr>
            <a:picLocks noChangeAspect="1"/>
          </p:cNvPicPr>
          <p:nvPr/>
        </p:nvPicPr>
        <p:blipFill>
          <a:blip r:embed="rId3"/>
          <a:stretch>
            <a:fillRect/>
          </a:stretch>
        </p:blipFill>
        <p:spPr>
          <a:xfrm>
            <a:off x="3808602" y="4855404"/>
            <a:ext cx="1526796" cy="10208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 Placeholder 7">
            <a:extLst>
              <a:ext uri="{FF2B5EF4-FFF2-40B4-BE49-F238E27FC236}">
                <a16:creationId xmlns:a16="http://schemas.microsoft.com/office/drawing/2014/main" xmlns="" id="{80C146B2-130C-1346-A21C-9F63741B3A33}"/>
              </a:ext>
            </a:extLst>
          </p:cNvPr>
          <p:cNvSpPr txBox="1">
            <a:spLocks/>
          </p:cNvSpPr>
          <p:nvPr/>
        </p:nvSpPr>
        <p:spPr>
          <a:xfrm>
            <a:off x="380386" y="1154824"/>
            <a:ext cx="2921613" cy="940424"/>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u="sng" dirty="0">
                <a:latin typeface="Arial" panose="020B0604020202020204" pitchFamily="34" charset="0"/>
                <a:cs typeface="Arial" panose="020B0604020202020204" pitchFamily="34" charset="0"/>
              </a:rPr>
              <a:t>Sympathetic </a:t>
            </a:r>
          </a:p>
          <a:p>
            <a:pPr marL="0" indent="0" algn="ctr">
              <a:buFont typeface="Arial" panose="020B0604020202020204" pitchFamily="34" charset="0"/>
              <a:buNone/>
            </a:pPr>
            <a:r>
              <a:rPr lang="en-US" sz="6000" b="1" u="sng" dirty="0">
                <a:latin typeface="Arial" panose="020B0604020202020204" pitchFamily="34" charset="0"/>
                <a:cs typeface="Arial" panose="020B0604020202020204" pitchFamily="34" charset="0"/>
              </a:rPr>
              <a:t>Nervous System</a:t>
            </a:r>
            <a:r>
              <a:rPr lang="en-US" dirty="0"/>
              <a:t/>
            </a:r>
            <a:br>
              <a:rPr lang="en-US" dirty="0"/>
            </a:b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p:txBody>
      </p:sp>
      <p:sp>
        <p:nvSpPr>
          <p:cNvPr id="7" name="Content Placeholder 9">
            <a:extLst>
              <a:ext uri="{FF2B5EF4-FFF2-40B4-BE49-F238E27FC236}">
                <a16:creationId xmlns:a16="http://schemas.microsoft.com/office/drawing/2014/main" xmlns="" id="{A177E858-94E0-464D-A7C4-CAA6F24562E8}"/>
              </a:ext>
            </a:extLst>
          </p:cNvPr>
          <p:cNvSpPr txBox="1">
            <a:spLocks/>
          </p:cNvSpPr>
          <p:nvPr/>
        </p:nvSpPr>
        <p:spPr>
          <a:xfrm>
            <a:off x="380386" y="2113123"/>
            <a:ext cx="2921613" cy="330664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Revs us up</a:t>
            </a:r>
          </a:p>
          <a:p>
            <a:r>
              <a:rPr lang="en-US" sz="2400" dirty="0">
                <a:latin typeface="Arial" panose="020B0604020202020204" pitchFamily="34" charset="0"/>
                <a:cs typeface="Arial" panose="020B0604020202020204" pitchFamily="34" charset="0"/>
              </a:rPr>
              <a:t>Responsible for Fight and Flight</a:t>
            </a:r>
          </a:p>
          <a:p>
            <a:r>
              <a:rPr lang="en-US" sz="2400" dirty="0">
                <a:latin typeface="Arial" panose="020B0604020202020204" pitchFamily="34" charset="0"/>
                <a:cs typeface="Arial" panose="020B0604020202020204" pitchFamily="34" charset="0"/>
              </a:rPr>
              <a:t>Increase heart rate</a:t>
            </a:r>
          </a:p>
          <a:p>
            <a:r>
              <a:rPr lang="en-US" sz="2400" dirty="0">
                <a:latin typeface="Arial" panose="020B0604020202020204" pitchFamily="34" charset="0"/>
                <a:cs typeface="Arial" panose="020B0604020202020204" pitchFamily="34" charset="0"/>
              </a:rPr>
              <a:t>Tenses muscles</a:t>
            </a:r>
          </a:p>
          <a:p>
            <a:r>
              <a:rPr lang="en-US" sz="2400" dirty="0">
                <a:latin typeface="Arial" panose="020B0604020202020204" pitchFamily="34" charset="0"/>
                <a:cs typeface="Arial" panose="020B0604020202020204" pitchFamily="34" charset="0"/>
              </a:rPr>
              <a:t>Stress, anxiety and fear turn it on</a:t>
            </a:r>
          </a:p>
          <a:p>
            <a:r>
              <a:rPr lang="en-US" sz="2400" dirty="0">
                <a:latin typeface="Arial" panose="020B0604020202020204" pitchFamily="34" charset="0"/>
                <a:cs typeface="Arial" panose="020B0604020202020204" pitchFamily="34" charset="0"/>
              </a:rPr>
              <a:t>Once it turns on it makes it difficult to think, make decisions and concentrate</a:t>
            </a:r>
          </a:p>
        </p:txBody>
      </p:sp>
      <p:sp>
        <p:nvSpPr>
          <p:cNvPr id="8" name="Text Placeholder 8">
            <a:extLst>
              <a:ext uri="{FF2B5EF4-FFF2-40B4-BE49-F238E27FC236}">
                <a16:creationId xmlns:a16="http://schemas.microsoft.com/office/drawing/2014/main" xmlns="" id="{1A229142-BBEE-2841-A51C-DCD3B4EDB982}"/>
              </a:ext>
            </a:extLst>
          </p:cNvPr>
          <p:cNvSpPr txBox="1">
            <a:spLocks/>
          </p:cNvSpPr>
          <p:nvPr/>
        </p:nvSpPr>
        <p:spPr>
          <a:xfrm>
            <a:off x="5367338" y="1154824"/>
            <a:ext cx="3776662" cy="8699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u="sng" dirty="0">
                <a:latin typeface="Arial" panose="020B0604020202020204" pitchFamily="34" charset="0"/>
                <a:cs typeface="Arial" panose="020B0604020202020204" pitchFamily="34" charset="0"/>
              </a:rPr>
              <a:t>Parasympathetic Nervous System</a:t>
            </a:r>
          </a:p>
        </p:txBody>
      </p:sp>
      <p:sp>
        <p:nvSpPr>
          <p:cNvPr id="9" name="Content Placeholder 9">
            <a:extLst>
              <a:ext uri="{FF2B5EF4-FFF2-40B4-BE49-F238E27FC236}">
                <a16:creationId xmlns:a16="http://schemas.microsoft.com/office/drawing/2014/main" xmlns="" id="{F26B0CAD-CFB9-BE4C-BD57-B711F329F861}"/>
              </a:ext>
            </a:extLst>
          </p:cNvPr>
          <p:cNvSpPr txBox="1">
            <a:spLocks/>
          </p:cNvSpPr>
          <p:nvPr/>
        </p:nvSpPr>
        <p:spPr>
          <a:xfrm>
            <a:off x="5794862" y="2095249"/>
            <a:ext cx="2921613" cy="360792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Helps to calm down the body</a:t>
            </a:r>
          </a:p>
          <a:p>
            <a:r>
              <a:rPr lang="en-US" sz="2400" dirty="0">
                <a:latin typeface="Arial" panose="020B0604020202020204" pitchFamily="34" charset="0"/>
                <a:cs typeface="Arial" panose="020B0604020202020204" pitchFamily="34" charset="0"/>
              </a:rPr>
              <a:t>Slows our heart rate</a:t>
            </a:r>
          </a:p>
          <a:p>
            <a:r>
              <a:rPr lang="en-US" sz="2400" dirty="0">
                <a:latin typeface="Arial" panose="020B0604020202020204" pitchFamily="34" charset="0"/>
                <a:cs typeface="Arial" panose="020B0604020202020204" pitchFamily="34" charset="0"/>
              </a:rPr>
              <a:t>Relaxes muscles</a:t>
            </a:r>
          </a:p>
          <a:p>
            <a:r>
              <a:rPr lang="en-US" sz="2400" dirty="0">
                <a:latin typeface="Arial" panose="020B0604020202020204" pitchFamily="34" charset="0"/>
                <a:cs typeface="Arial" panose="020B0604020202020204" pitchFamily="34" charset="0"/>
              </a:rPr>
              <a:t>Helps with digestion</a:t>
            </a:r>
          </a:p>
          <a:p>
            <a:r>
              <a:rPr lang="en-US" sz="2400" dirty="0">
                <a:latin typeface="Arial" panose="020B0604020202020204" pitchFamily="34" charset="0"/>
                <a:cs typeface="Arial" panose="020B0604020202020204" pitchFamily="34" charset="0"/>
              </a:rPr>
              <a:t>We can turn it on with relaxation exercise like breathing exercise, yoga</a:t>
            </a:r>
          </a:p>
          <a:p>
            <a:r>
              <a:rPr lang="en-US" sz="2400" dirty="0">
                <a:latin typeface="Arial" panose="020B0604020202020204" pitchFamily="34" charset="0"/>
                <a:cs typeface="Arial" panose="020B0604020202020204" pitchFamily="34" charset="0"/>
              </a:rPr>
              <a:t>We can think more clearly when it is turned on</a:t>
            </a:r>
          </a:p>
          <a:p>
            <a:r>
              <a:rPr lang="en-US" sz="2400" dirty="0">
                <a:latin typeface="Arial" panose="020B0604020202020204" pitchFamily="34" charset="0"/>
                <a:cs typeface="Arial" panose="020B0604020202020204" pitchFamily="34" charset="0"/>
              </a:rPr>
              <a:t>Being social helps turn it on</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3193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2C90CE6B-9E7A-354A-9F29-CF178391934B}"/>
              </a:ext>
            </a:extLst>
          </p:cNvPr>
          <p:cNvSpPr txBox="1">
            <a:spLocks/>
          </p:cNvSpPr>
          <p:nvPr/>
        </p:nvSpPr>
        <p:spPr>
          <a:xfrm>
            <a:off x="128167" y="640822"/>
            <a:ext cx="3277186" cy="46563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t>Triune Brain</a:t>
            </a:r>
          </a:p>
        </p:txBody>
      </p:sp>
      <p:graphicFrame>
        <p:nvGraphicFramePr>
          <p:cNvPr id="5" name="Content Placeholder 2">
            <a:extLst>
              <a:ext uri="{FF2B5EF4-FFF2-40B4-BE49-F238E27FC236}">
                <a16:creationId xmlns:a16="http://schemas.microsoft.com/office/drawing/2014/main" xmlns="" id="{7D504557-1DC2-0C44-895F-C4EF6725C0BB}"/>
              </a:ext>
            </a:extLst>
          </p:cNvPr>
          <p:cNvGraphicFramePr>
            <a:graphicFrameLocks/>
          </p:cNvGraphicFramePr>
          <p:nvPr>
            <p:extLst>
              <p:ext uri="{D42A27DB-BD31-4B8C-83A1-F6EECF244321}">
                <p14:modId xmlns:p14="http://schemas.microsoft.com/office/powerpoint/2010/main" val="418542841"/>
              </p:ext>
            </p:extLst>
          </p:nvPr>
        </p:nvGraphicFramePr>
        <p:xfrm>
          <a:off x="3531477" y="514698"/>
          <a:ext cx="5292429" cy="4656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2136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C797846-B87C-C849-B0A0-4BAC866AFA02}"/>
              </a:ext>
            </a:extLst>
          </p:cNvPr>
          <p:cNvSpPr>
            <a:spLocks noGrp="1"/>
          </p:cNvSpPr>
          <p:nvPr>
            <p:ph idx="1"/>
          </p:nvPr>
        </p:nvSpPr>
        <p:spPr>
          <a:xfrm>
            <a:off x="500903" y="1323036"/>
            <a:ext cx="8142194" cy="4211927"/>
          </a:xfrm>
        </p:spPr>
        <p:txBody>
          <a:bodyPr>
            <a:normAutofit fontScale="55000" lnSpcReduction="20000"/>
          </a:bodyPr>
          <a:lstStyle/>
          <a:p>
            <a:r>
              <a:rPr lang="en-US" sz="4300" dirty="0"/>
              <a:t>Provides 5 years (2018 – 2023) of funding to:</a:t>
            </a:r>
          </a:p>
          <a:p>
            <a:pPr marL="0" indent="0">
              <a:buNone/>
            </a:pPr>
            <a:endParaRPr lang="en-US" sz="4300" dirty="0"/>
          </a:p>
          <a:p>
            <a:pPr lvl="1"/>
            <a:r>
              <a:rPr lang="en-US" sz="4300" dirty="0"/>
              <a:t>Enhance capacity of behavioral health workforce to deliver evidence-based and promising practices to individuals with mental illnesses</a:t>
            </a:r>
          </a:p>
          <a:p>
            <a:pPr lvl="1"/>
            <a:endParaRPr lang="en-US" sz="4300" dirty="0"/>
          </a:p>
          <a:p>
            <a:pPr lvl="1"/>
            <a:r>
              <a:rPr lang="en-US" sz="4300" dirty="0"/>
              <a:t>Address full continuum of services spanning mental illness prevention, treatment, and recovery supports</a:t>
            </a:r>
          </a:p>
          <a:p>
            <a:pPr lvl="1"/>
            <a:endParaRPr lang="en-US" sz="4300" dirty="0"/>
          </a:p>
          <a:p>
            <a:pPr lvl="1"/>
            <a:r>
              <a:rPr lang="en-US" sz="4300" dirty="0"/>
              <a:t>Train related workforces (police/first responders, primary care providers, vocational services, etc.) to provide effective services to people with mental illnesses</a:t>
            </a:r>
          </a:p>
          <a:p>
            <a:endParaRPr lang="en-US" dirty="0"/>
          </a:p>
        </p:txBody>
      </p:sp>
      <p:sp>
        <p:nvSpPr>
          <p:cNvPr id="4" name="Title 1">
            <a:extLst>
              <a:ext uri="{FF2B5EF4-FFF2-40B4-BE49-F238E27FC236}">
                <a16:creationId xmlns:a16="http://schemas.microsoft.com/office/drawing/2014/main" xmlns="" id="{6747C603-0F50-F541-8E27-666C478385EF}"/>
              </a:ext>
            </a:extLst>
          </p:cNvPr>
          <p:cNvSpPr txBox="1">
            <a:spLocks/>
          </p:cNvSpPr>
          <p:nvPr/>
        </p:nvSpPr>
        <p:spPr>
          <a:xfrm>
            <a:off x="247650" y="200326"/>
            <a:ext cx="8896350" cy="9404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Northeast and Caribbean MHTTC</a:t>
            </a:r>
          </a:p>
        </p:txBody>
      </p:sp>
    </p:spTree>
    <p:extLst>
      <p:ext uri="{BB962C8B-B14F-4D97-AF65-F5344CB8AC3E}">
        <p14:creationId xmlns:p14="http://schemas.microsoft.com/office/powerpoint/2010/main" val="164631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xmlns="" id="{4F96523C-329D-3B43-B97E-CA290FD09EFF}"/>
              </a:ext>
            </a:extLst>
          </p:cNvPr>
          <p:cNvSpPr txBox="1">
            <a:spLocks/>
          </p:cNvSpPr>
          <p:nvPr/>
        </p:nvSpPr>
        <p:spPr>
          <a:xfrm>
            <a:off x="457200" y="1371600"/>
            <a:ext cx="4668982" cy="43617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SzPct val="80000"/>
              <a:buFont typeface="Arial" panose="020B0604020202020204" pitchFamily="34" charset="0"/>
              <a:buNone/>
            </a:pPr>
            <a:r>
              <a:rPr lang="en-US" sz="1600" b="1" dirty="0">
                <a:latin typeface="Arial" panose="020B0604020202020204" pitchFamily="34" charset="0"/>
                <a:cs typeface="Arial" panose="020B0604020202020204" pitchFamily="34" charset="0"/>
              </a:rPr>
              <a:t>We do not choose these states/responses, they are made quickly by our nervous system:</a:t>
            </a:r>
          </a:p>
          <a:p>
            <a:pPr marL="0">
              <a:lnSpc>
                <a:spcPct val="100000"/>
              </a:lnSpc>
              <a:buSzPct val="80000"/>
            </a:pPr>
            <a:endParaRPr lang="en-US" sz="1600" b="1" dirty="0">
              <a:latin typeface="Arial" panose="020B0604020202020204" pitchFamily="34" charset="0"/>
              <a:cs typeface="Arial" panose="020B0604020202020204" pitchFamily="34" charset="0"/>
            </a:endParaRPr>
          </a:p>
          <a:p>
            <a:pPr marL="0" indent="0">
              <a:lnSpc>
                <a:spcPct val="100000"/>
              </a:lnSpc>
              <a:buSzPct val="80000"/>
              <a:buFont typeface="Arial" panose="020B0604020202020204" pitchFamily="34" charset="0"/>
              <a:buNone/>
            </a:pPr>
            <a:r>
              <a:rPr lang="en-US" sz="1600" b="1" u="sng" dirty="0">
                <a:latin typeface="Arial" panose="020B0604020202020204" pitchFamily="34" charset="0"/>
                <a:cs typeface="Arial" panose="020B0604020202020204" pitchFamily="34" charset="0"/>
              </a:rPr>
              <a:t>Active Bodily Responses</a:t>
            </a:r>
          </a:p>
          <a:p>
            <a:pPr>
              <a:lnSpc>
                <a:spcPct val="100000"/>
              </a:lnSpc>
              <a:buSzPct val="80000"/>
            </a:pPr>
            <a:r>
              <a:rPr lang="en-US" sz="1600" b="1" dirty="0">
                <a:latin typeface="Arial" panose="020B0604020202020204" pitchFamily="34" charset="0"/>
                <a:cs typeface="Arial" panose="020B0604020202020204" pitchFamily="34" charset="0"/>
              </a:rPr>
              <a:t>Fight</a:t>
            </a:r>
            <a:r>
              <a:rPr lang="en-US" sz="1600" dirty="0">
                <a:latin typeface="Arial" panose="020B0604020202020204" pitchFamily="34" charset="0"/>
                <a:cs typeface="Arial" panose="020B0604020202020204" pitchFamily="34" charset="0"/>
              </a:rPr>
              <a:t>- to attack or confront aggressively</a:t>
            </a:r>
          </a:p>
          <a:p>
            <a:pPr>
              <a:lnSpc>
                <a:spcPct val="100000"/>
              </a:lnSpc>
              <a:buSzPct val="80000"/>
            </a:pPr>
            <a:r>
              <a:rPr lang="en-US" sz="1600" b="1" dirty="0">
                <a:latin typeface="Arial" panose="020B0604020202020204" pitchFamily="34" charset="0"/>
                <a:cs typeface="Arial" panose="020B0604020202020204" pitchFamily="34" charset="0"/>
              </a:rPr>
              <a:t>Flight</a:t>
            </a:r>
            <a:r>
              <a:rPr lang="en-US" sz="1600" dirty="0">
                <a:latin typeface="Arial" panose="020B0604020202020204" pitchFamily="34" charset="0"/>
                <a:cs typeface="Arial" panose="020B0604020202020204" pitchFamily="34" charset="0"/>
              </a:rPr>
              <a:t>- to run or flee</a:t>
            </a:r>
          </a:p>
          <a:p>
            <a:pPr marL="0" indent="0" algn="ctr">
              <a:lnSpc>
                <a:spcPct val="100000"/>
              </a:lnSpc>
              <a:buSzPct val="80000"/>
              <a:buFont typeface="Arial" panose="020B0604020202020204" pitchFamily="34" charset="0"/>
              <a:buNone/>
            </a:pPr>
            <a:r>
              <a:rPr lang="en-US" sz="1600" b="1" i="1" dirty="0">
                <a:latin typeface="Arial" panose="020B0604020202020204" pitchFamily="34" charset="0"/>
                <a:cs typeface="Arial" panose="020B0604020202020204" pitchFamily="34" charset="0"/>
              </a:rPr>
              <a:t>Or</a:t>
            </a:r>
          </a:p>
          <a:p>
            <a:pPr marL="0" indent="0">
              <a:lnSpc>
                <a:spcPct val="100000"/>
              </a:lnSpc>
              <a:buSzPct val="80000"/>
              <a:buFont typeface="Arial" panose="020B0604020202020204" pitchFamily="34" charset="0"/>
              <a:buNone/>
            </a:pPr>
            <a:r>
              <a:rPr lang="en-US" sz="1600" b="1" u="sng" dirty="0">
                <a:latin typeface="Arial" panose="020B0604020202020204" pitchFamily="34" charset="0"/>
                <a:cs typeface="Arial" panose="020B0604020202020204" pitchFamily="34" charset="0"/>
              </a:rPr>
              <a:t>Passive Bodily Responses</a:t>
            </a:r>
          </a:p>
          <a:p>
            <a:pPr>
              <a:lnSpc>
                <a:spcPct val="100000"/>
              </a:lnSpc>
              <a:buSzPct val="80000"/>
            </a:pPr>
            <a:r>
              <a:rPr lang="en-US" sz="1600" b="1" dirty="0">
                <a:latin typeface="Arial" panose="020B0604020202020204" pitchFamily="34" charset="0"/>
                <a:cs typeface="Arial" panose="020B0604020202020204" pitchFamily="34" charset="0"/>
              </a:rPr>
              <a:t>Freeze</a:t>
            </a:r>
            <a:r>
              <a:rPr lang="en-US" sz="1600" dirty="0">
                <a:latin typeface="Arial" panose="020B0604020202020204" pitchFamily="34" charset="0"/>
                <a:cs typeface="Arial" panose="020B0604020202020204" pitchFamily="34" charset="0"/>
              </a:rPr>
              <a:t>- unable to move</a:t>
            </a:r>
          </a:p>
          <a:p>
            <a:pPr>
              <a:lnSpc>
                <a:spcPct val="100000"/>
              </a:lnSpc>
              <a:buSzPct val="80000"/>
            </a:pPr>
            <a:r>
              <a:rPr lang="en-US" sz="1600" b="1" dirty="0">
                <a:latin typeface="Arial" panose="020B0604020202020204" pitchFamily="34" charset="0"/>
                <a:cs typeface="Arial" panose="020B0604020202020204" pitchFamily="34" charset="0"/>
              </a:rPr>
              <a:t>Fawn</a:t>
            </a:r>
            <a:r>
              <a:rPr lang="en-US" sz="1600" dirty="0">
                <a:latin typeface="Arial" panose="020B0604020202020204" pitchFamily="34" charset="0"/>
                <a:cs typeface="Arial" panose="020B0604020202020204" pitchFamily="34" charset="0"/>
              </a:rPr>
              <a:t>- to hide or comply with who is attacking you</a:t>
            </a:r>
          </a:p>
          <a:p>
            <a:pPr>
              <a:lnSpc>
                <a:spcPct val="100000"/>
              </a:lnSpc>
              <a:buSzPct val="80000"/>
            </a:pPr>
            <a:r>
              <a:rPr lang="en-US" sz="1600" b="1" dirty="0">
                <a:latin typeface="Arial" panose="020B0604020202020204" pitchFamily="34" charset="0"/>
                <a:cs typeface="Arial" panose="020B0604020202020204" pitchFamily="34" charset="0"/>
              </a:rPr>
              <a:t>Faint</a:t>
            </a:r>
            <a:r>
              <a:rPr lang="en-US" sz="1600" dirty="0">
                <a:latin typeface="Arial" panose="020B0604020202020204" pitchFamily="34" charset="0"/>
                <a:cs typeface="Arial" panose="020B0604020202020204" pitchFamily="34" charset="0"/>
              </a:rPr>
              <a:t>- you lose consciousness</a:t>
            </a:r>
          </a:p>
        </p:txBody>
      </p:sp>
      <p:pic>
        <p:nvPicPr>
          <p:cNvPr id="7" name="Picture 6" descr="Image of person doing a fitness move.">
            <a:extLst>
              <a:ext uri="{FF2B5EF4-FFF2-40B4-BE49-F238E27FC236}">
                <a16:creationId xmlns:a16="http://schemas.microsoft.com/office/drawing/2014/main" xmlns="" id="{DD7EA659-3F0D-8E46-AB12-1094439F17A5}"/>
              </a:ext>
            </a:extLst>
          </p:cNvPr>
          <p:cNvPicPr>
            <a:picLocks noChangeAspect="1"/>
          </p:cNvPicPr>
          <p:nvPr/>
        </p:nvPicPr>
        <p:blipFill>
          <a:blip r:embed="rId2"/>
          <a:stretch>
            <a:fillRect/>
          </a:stretch>
        </p:blipFill>
        <p:spPr>
          <a:xfrm>
            <a:off x="5955791" y="406473"/>
            <a:ext cx="2278556" cy="1436316"/>
          </a:xfrm>
          <a:prstGeom prst="rect">
            <a:avLst/>
          </a:prstGeom>
        </p:spPr>
      </p:pic>
      <p:pic>
        <p:nvPicPr>
          <p:cNvPr id="8" name="Picture 7" descr="Image of a person running.">
            <a:extLst>
              <a:ext uri="{FF2B5EF4-FFF2-40B4-BE49-F238E27FC236}">
                <a16:creationId xmlns:a16="http://schemas.microsoft.com/office/drawing/2014/main" xmlns="" id="{965F37DC-C007-B844-BB0C-8946C78498E0}"/>
              </a:ext>
            </a:extLst>
          </p:cNvPr>
          <p:cNvPicPr>
            <a:picLocks noChangeAspect="1"/>
          </p:cNvPicPr>
          <p:nvPr/>
        </p:nvPicPr>
        <p:blipFill>
          <a:blip r:embed="rId3"/>
          <a:stretch>
            <a:fillRect/>
          </a:stretch>
        </p:blipFill>
        <p:spPr>
          <a:xfrm>
            <a:off x="5937384" y="2321359"/>
            <a:ext cx="2301848" cy="1650119"/>
          </a:xfrm>
          <a:prstGeom prst="rect">
            <a:avLst/>
          </a:prstGeom>
        </p:spPr>
      </p:pic>
      <p:pic>
        <p:nvPicPr>
          <p:cNvPr id="9" name="Picture 8" descr="Image of person leaning over. ">
            <a:extLst>
              <a:ext uri="{FF2B5EF4-FFF2-40B4-BE49-F238E27FC236}">
                <a16:creationId xmlns:a16="http://schemas.microsoft.com/office/drawing/2014/main" xmlns="" id="{ED82043F-32F0-F347-AF6F-BA80EE35501C}"/>
              </a:ext>
            </a:extLst>
          </p:cNvPr>
          <p:cNvPicPr>
            <a:picLocks noChangeAspect="1"/>
          </p:cNvPicPr>
          <p:nvPr/>
        </p:nvPicPr>
        <p:blipFill>
          <a:blip r:embed="rId4"/>
          <a:stretch>
            <a:fillRect/>
          </a:stretch>
        </p:blipFill>
        <p:spPr>
          <a:xfrm>
            <a:off x="5955792" y="4083250"/>
            <a:ext cx="2315372" cy="1650119"/>
          </a:xfrm>
          <a:prstGeom prst="rect">
            <a:avLst/>
          </a:prstGeom>
        </p:spPr>
      </p:pic>
      <p:sp>
        <p:nvSpPr>
          <p:cNvPr id="10" name="TextBox 9">
            <a:extLst>
              <a:ext uri="{FF2B5EF4-FFF2-40B4-BE49-F238E27FC236}">
                <a16:creationId xmlns:a16="http://schemas.microsoft.com/office/drawing/2014/main" xmlns="" id="{A40D3381-901D-C449-BCE1-88517D028A99}"/>
              </a:ext>
            </a:extLst>
          </p:cNvPr>
          <p:cNvSpPr txBox="1"/>
          <p:nvPr/>
        </p:nvSpPr>
        <p:spPr>
          <a:xfrm>
            <a:off x="346364" y="0"/>
            <a:ext cx="5223163"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COVID-19 has put us into Survival Mode</a:t>
            </a:r>
            <a:endParaRPr lang="en-US" sz="3600" dirty="0"/>
          </a:p>
        </p:txBody>
      </p:sp>
    </p:spTree>
    <p:extLst>
      <p:ext uri="{BB962C8B-B14F-4D97-AF65-F5344CB8AC3E}">
        <p14:creationId xmlns:p14="http://schemas.microsoft.com/office/powerpoint/2010/main" val="4025963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 person who is exhausted with hand on head.">
            <a:extLst>
              <a:ext uri="{FF2B5EF4-FFF2-40B4-BE49-F238E27FC236}">
                <a16:creationId xmlns:a16="http://schemas.microsoft.com/office/drawing/2014/main" xmlns="" id="{8AC9CD04-3E5E-E144-B4D4-150474D986F3}"/>
              </a:ext>
            </a:extLst>
          </p:cNvPr>
          <p:cNvPicPr>
            <a:picLocks noChangeAspect="1"/>
          </p:cNvPicPr>
          <p:nvPr/>
        </p:nvPicPr>
        <p:blipFill rotWithShape="1">
          <a:blip r:embed="rId2"/>
          <a:srcRect l="9091" t="13518" b="9874"/>
          <a:stretch/>
        </p:blipFill>
        <p:spPr>
          <a:xfrm>
            <a:off x="0" y="0"/>
            <a:ext cx="9144000" cy="5143492"/>
          </a:xfrm>
          <a:prstGeom prst="rect">
            <a:avLst/>
          </a:prstGeom>
        </p:spPr>
      </p:pic>
      <p:pic>
        <p:nvPicPr>
          <p:cNvPr id="3" name="Picture 2">
            <a:extLst>
              <a:ext uri="{FF2B5EF4-FFF2-40B4-BE49-F238E27FC236}">
                <a16:creationId xmlns:a16="http://schemas.microsoft.com/office/drawing/2014/main" xmlns="" id="{03DF5DA1-2022-4E06-B63A-93E34C189690}"/>
              </a:ext>
            </a:extLst>
          </p:cNvPr>
          <p:cNvPicPr>
            <a:picLocks noChangeAspect="1"/>
          </p:cNvPicPr>
          <p:nvPr/>
        </p:nvPicPr>
        <p:blipFill>
          <a:blip r:embed="rId3"/>
          <a:stretch>
            <a:fillRect/>
          </a:stretch>
        </p:blipFill>
        <p:spPr>
          <a:xfrm>
            <a:off x="5497890" y="162539"/>
            <a:ext cx="3245258" cy="1923116"/>
          </a:xfrm>
          <a:prstGeom prst="rect">
            <a:avLst/>
          </a:prstGeom>
        </p:spPr>
      </p:pic>
      <p:pic>
        <p:nvPicPr>
          <p:cNvPr id="5" name="Picture 4">
            <a:extLst>
              <a:ext uri="{FF2B5EF4-FFF2-40B4-BE49-F238E27FC236}">
                <a16:creationId xmlns:a16="http://schemas.microsoft.com/office/drawing/2014/main" xmlns="" id="{6921FF16-DB54-480A-B09E-D18EF9538D2B}"/>
              </a:ext>
            </a:extLst>
          </p:cNvPr>
          <p:cNvPicPr>
            <a:picLocks noChangeAspect="1"/>
          </p:cNvPicPr>
          <p:nvPr/>
        </p:nvPicPr>
        <p:blipFill>
          <a:blip r:embed="rId4"/>
          <a:stretch>
            <a:fillRect/>
          </a:stretch>
        </p:blipFill>
        <p:spPr>
          <a:xfrm>
            <a:off x="4961782" y="3920150"/>
            <a:ext cx="4182218" cy="1298561"/>
          </a:xfrm>
          <a:prstGeom prst="rect">
            <a:avLst/>
          </a:prstGeom>
        </p:spPr>
      </p:pic>
    </p:spTree>
    <p:extLst>
      <p:ext uri="{BB962C8B-B14F-4D97-AF65-F5344CB8AC3E}">
        <p14:creationId xmlns:p14="http://schemas.microsoft.com/office/powerpoint/2010/main" val="2176006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descr="Executive Function&#10;Functional Implication-&#10;Trouble with…&#10;Support Strategies&#10;Personal Strategies&#10;Planning: plotting a sequence of steps to achieve a goal&#10;Punctuality&#10;Remembering appointments &amp; due dates&#10;Estimating how long it takes to complete tasks&#10;Encourage habits/routines&#10;Multiple due dates for sections of large projects&#10;Early availability of course materials/syllabus&#10;Calendaring with weekly review&#10;Use To-Do lists (daily/weekly)&#10;Chunking for large tasks&#10;Transfer due dates/appointments immediately &#10;Task management over time management&#10;Reasoning: thinking through information in a logical way&#10;Identifying solutions to problems&#10;Completing assignments&#10;Creative expression &#10;Test-taking&#10;Opportunity for draft feedback&#10;Administrative accommodations (assistance with course selection, registration, financial aid)&#10;Requesting model of assignment&#10;Brainstorming (pros/con list)&#10;Utilize office hours to clarify&#10;Partner with a classmate/colleague &#10;Talk through problems out loud&#10;Seek out feedback (natural supports) &#10;Attention Control: choosing how one directs their attention&#10;Note-taking&#10;Listening to lectures or meetings&#10;Reading comprehension&#10;Studying&#10;Learning Management Accessibility&#10;Exam reader/scribe&#10;Record lectures&#10;Use of SmartPen &#10;Extra time to complete exams&#10;Paraphrasing&#10;Active/pre-arranged breaks&#10;Shorter more frequent study sessions&#10;Schedule based on energy&#10;Choosing shorter sections&#10;Inhibiting Automatic Responses: resisting urges that lead to undesired outcomes &#10;Classroom norms&#10;Eliminating &amp;/or ignoring internal/external distractions&#10;Managing strong emotions&#10;Distraction-free testing area&#10;Private feedback on academic performance&#10;Remove phone temptation&#10;Turn off Wi-Fi&#10;Disable notifications&#10;Separate browser for fun/school/work&#10;Website blocking software&#10;Skill development accepting/responding to criticism&#10;Working Memory: the ability to hold and process information &#10;Committing what is read or seen to memory&#10;Keeping track of appointments &amp; due dates&#10;Studying for and taking exams&#10;Writing papers&#10;Discourage multi-tasking&#10;Increased frequency of tests&#10;Change of test format&#10;Textbooks in alternate format (audiobooks)&#10;Use of assistive computer software&#10;&#10;Summarizing&#10;Overlearning&#10;Note-taking: listen for restated points&#10;Flash cards&#10;Visualization &amp; self-talk&#10;">
            <a:extLst>
              <a:ext uri="{FF2B5EF4-FFF2-40B4-BE49-F238E27FC236}">
                <a16:creationId xmlns:a16="http://schemas.microsoft.com/office/drawing/2014/main" xmlns="" id="{4FE8A1B7-8E4D-CA4C-9B60-25904E5A460A}"/>
              </a:ext>
            </a:extLst>
          </p:cNvPr>
          <p:cNvGraphicFramePr>
            <a:graphicFrameLocks noGrp="1"/>
          </p:cNvGraphicFramePr>
          <p:nvPr>
            <p:extLst>
              <p:ext uri="{D42A27DB-BD31-4B8C-83A1-F6EECF244321}">
                <p14:modId xmlns:p14="http://schemas.microsoft.com/office/powerpoint/2010/main" val="2709590575"/>
              </p:ext>
            </p:extLst>
          </p:nvPr>
        </p:nvGraphicFramePr>
        <p:xfrm>
          <a:off x="1" y="0"/>
          <a:ext cx="9143999" cy="5680364"/>
        </p:xfrm>
        <a:graphic>
          <a:graphicData uri="http://schemas.openxmlformats.org/drawingml/2006/table">
            <a:tbl>
              <a:tblPr firstRow="1" firstCol="1" bandRow="1">
                <a:tableStyleId>{5C22544A-7EE6-4342-B048-85BDC9FD1C3A}</a:tableStyleId>
              </a:tblPr>
              <a:tblGrid>
                <a:gridCol w="1594974">
                  <a:extLst>
                    <a:ext uri="{9D8B030D-6E8A-4147-A177-3AD203B41FA5}">
                      <a16:colId xmlns:a16="http://schemas.microsoft.com/office/drawing/2014/main" xmlns="" val="20000"/>
                    </a:ext>
                  </a:extLst>
                </a:gridCol>
                <a:gridCol w="2299551">
                  <a:extLst>
                    <a:ext uri="{9D8B030D-6E8A-4147-A177-3AD203B41FA5}">
                      <a16:colId xmlns:a16="http://schemas.microsoft.com/office/drawing/2014/main" xmlns="" val="20001"/>
                    </a:ext>
                  </a:extLst>
                </a:gridCol>
                <a:gridCol w="2640222">
                  <a:extLst>
                    <a:ext uri="{9D8B030D-6E8A-4147-A177-3AD203B41FA5}">
                      <a16:colId xmlns:a16="http://schemas.microsoft.com/office/drawing/2014/main" xmlns="" val="20002"/>
                    </a:ext>
                  </a:extLst>
                </a:gridCol>
                <a:gridCol w="2609252">
                  <a:extLst>
                    <a:ext uri="{9D8B030D-6E8A-4147-A177-3AD203B41FA5}">
                      <a16:colId xmlns:a16="http://schemas.microsoft.com/office/drawing/2014/main" xmlns="" val="20003"/>
                    </a:ext>
                  </a:extLst>
                </a:gridCol>
              </a:tblGrid>
              <a:tr h="429173">
                <a:tc>
                  <a:txBody>
                    <a:bodyPr/>
                    <a:lstStyle/>
                    <a:p>
                      <a:pPr marL="0" marR="0" algn="ctr">
                        <a:lnSpc>
                          <a:spcPct val="107000"/>
                        </a:lnSpc>
                        <a:spcBef>
                          <a:spcPts val="0"/>
                        </a:spcBef>
                        <a:spcAft>
                          <a:spcPts val="0"/>
                        </a:spcAft>
                      </a:pPr>
                      <a:r>
                        <a:rPr lang="en-US" sz="1000" dirty="0">
                          <a:effectLst/>
                        </a:rPr>
                        <a:t>Executive Function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79" marR="46779" marT="0" marB="0" anchor="ctr"/>
                </a:tc>
                <a:tc>
                  <a:txBody>
                    <a:bodyPr/>
                    <a:lstStyle/>
                    <a:p>
                      <a:pPr marL="0" marR="0" algn="ctr">
                        <a:lnSpc>
                          <a:spcPct val="107000"/>
                        </a:lnSpc>
                        <a:spcBef>
                          <a:spcPts val="0"/>
                        </a:spcBef>
                        <a:spcAft>
                          <a:spcPts val="0"/>
                        </a:spcAft>
                      </a:pPr>
                      <a:r>
                        <a:rPr lang="en-US" sz="1000" dirty="0">
                          <a:effectLst/>
                        </a:rPr>
                        <a:t>Functional Implication-</a:t>
                      </a:r>
                    </a:p>
                    <a:p>
                      <a:pPr marL="0" marR="0" algn="ctr">
                        <a:lnSpc>
                          <a:spcPct val="107000"/>
                        </a:lnSpc>
                        <a:spcBef>
                          <a:spcPts val="0"/>
                        </a:spcBef>
                        <a:spcAft>
                          <a:spcPts val="0"/>
                        </a:spcAft>
                      </a:pPr>
                      <a:r>
                        <a:rPr lang="en-US" sz="1000" dirty="0">
                          <a:effectLst/>
                        </a:rPr>
                        <a:t>Trouble with…</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79" marR="46779" marT="0" marB="0" anchor="ctr"/>
                </a:tc>
                <a:tc>
                  <a:txBody>
                    <a:bodyPr/>
                    <a:lstStyle/>
                    <a:p>
                      <a:pPr marL="0" marR="0" algn="ctr">
                        <a:lnSpc>
                          <a:spcPct val="107000"/>
                        </a:lnSpc>
                        <a:spcBef>
                          <a:spcPts val="0"/>
                        </a:spcBef>
                        <a:spcAft>
                          <a:spcPts val="0"/>
                        </a:spcAft>
                      </a:pPr>
                      <a:r>
                        <a:rPr lang="en-US" sz="1000" dirty="0">
                          <a:effectLst/>
                        </a:rPr>
                        <a:t>Support Strategies</a:t>
                      </a:r>
                    </a:p>
                  </a:txBody>
                  <a:tcPr marL="46779" marR="46779" marT="0" marB="0" anchor="ctr"/>
                </a:tc>
                <a:tc>
                  <a:txBody>
                    <a:bodyPr/>
                    <a:lstStyle/>
                    <a:p>
                      <a:pPr marL="0" marR="0" algn="ctr">
                        <a:lnSpc>
                          <a:spcPct val="107000"/>
                        </a:lnSpc>
                        <a:spcBef>
                          <a:spcPts val="0"/>
                        </a:spcBef>
                        <a:spcAft>
                          <a:spcPts val="0"/>
                        </a:spcAft>
                      </a:pPr>
                      <a:r>
                        <a:rPr lang="en-US" sz="1000" dirty="0">
                          <a:effectLst/>
                        </a:rPr>
                        <a:t>Personal</a:t>
                      </a:r>
                      <a:r>
                        <a:rPr lang="en-US" sz="1000" baseline="0" dirty="0">
                          <a:effectLst/>
                        </a:rPr>
                        <a:t> </a:t>
                      </a:r>
                      <a:r>
                        <a:rPr lang="en-US" sz="1000" dirty="0">
                          <a:effectLst/>
                        </a:rPr>
                        <a:t>Strategies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79" marR="46779" marT="0" marB="0" anchor="ctr"/>
                </a:tc>
                <a:extLst>
                  <a:ext uri="{0D108BD9-81ED-4DB2-BD59-A6C34878D82A}">
                    <a16:rowId xmlns:a16="http://schemas.microsoft.com/office/drawing/2014/main" xmlns="" val="10000"/>
                  </a:ext>
                </a:extLst>
              </a:tr>
              <a:tr h="1186636">
                <a:tc>
                  <a:txBody>
                    <a:bodyPr/>
                    <a:lstStyle/>
                    <a:p>
                      <a:pPr marL="0" marR="0" algn="ctr">
                        <a:lnSpc>
                          <a:spcPct val="107000"/>
                        </a:lnSpc>
                        <a:spcBef>
                          <a:spcPts val="0"/>
                        </a:spcBef>
                        <a:spcAft>
                          <a:spcPts val="0"/>
                        </a:spcAft>
                      </a:pPr>
                      <a:r>
                        <a:rPr lang="en-US" sz="1000" dirty="0">
                          <a:effectLst/>
                        </a:rPr>
                        <a:t>Planning: </a:t>
                      </a:r>
                      <a:r>
                        <a:rPr lang="en-US" sz="1000" dirty="0">
                          <a:effectLst/>
                          <a:latin typeface="Helvetica" panose="020B0604020202020204" pitchFamily="34" charset="0"/>
                          <a:ea typeface="Calibri" panose="020F0502020204030204" pitchFamily="34" charset="0"/>
                          <a:cs typeface="Helvetica Neue"/>
                        </a:rPr>
                        <a:t>plotting a sequence of steps to achieve a goal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79" marR="46779" marT="0" marB="0" anchor="ctr"/>
                </a:tc>
                <a:tc>
                  <a:txBody>
                    <a:bodyPr/>
                    <a:lstStyle/>
                    <a:p>
                      <a:pPr marL="0" marR="0">
                        <a:lnSpc>
                          <a:spcPct val="107000"/>
                        </a:lnSpc>
                        <a:spcBef>
                          <a:spcPts val="0"/>
                        </a:spcBef>
                        <a:spcAft>
                          <a:spcPts val="0"/>
                        </a:spcAft>
                      </a:pPr>
                      <a:r>
                        <a:rPr lang="en-US" sz="1000" dirty="0">
                          <a:effectLst/>
                        </a:rPr>
                        <a:t>Punctuality</a:t>
                      </a:r>
                    </a:p>
                    <a:p>
                      <a:pPr marL="0" marR="0">
                        <a:lnSpc>
                          <a:spcPct val="107000"/>
                        </a:lnSpc>
                        <a:spcBef>
                          <a:spcPts val="0"/>
                        </a:spcBef>
                        <a:spcAft>
                          <a:spcPts val="0"/>
                        </a:spcAft>
                      </a:pPr>
                      <a:r>
                        <a:rPr lang="en-US" sz="1000" dirty="0">
                          <a:effectLst/>
                        </a:rPr>
                        <a:t>Remembering appointments &amp; due dates</a:t>
                      </a:r>
                    </a:p>
                    <a:p>
                      <a:pPr marL="0" marR="0">
                        <a:lnSpc>
                          <a:spcPct val="107000"/>
                        </a:lnSpc>
                        <a:spcBef>
                          <a:spcPts val="0"/>
                        </a:spcBef>
                        <a:spcAft>
                          <a:spcPts val="0"/>
                        </a:spcAft>
                      </a:pPr>
                      <a:r>
                        <a:rPr lang="en-US" sz="1000" dirty="0">
                          <a:effectLst/>
                        </a:rPr>
                        <a:t>Estimating how long it takes to complete tasks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79" marR="46779" marT="0" marB="0"/>
                </a:tc>
                <a:tc>
                  <a:txBody>
                    <a:bodyPr/>
                    <a:lstStyle/>
                    <a:p>
                      <a:pPr marL="0" marR="0">
                        <a:lnSpc>
                          <a:spcPct val="107000"/>
                        </a:lnSpc>
                        <a:spcBef>
                          <a:spcPts val="0"/>
                        </a:spcBef>
                        <a:spcAft>
                          <a:spcPts val="0"/>
                        </a:spcAft>
                      </a:pPr>
                      <a:r>
                        <a:rPr lang="en-US" sz="1000" dirty="0">
                          <a:effectLst/>
                        </a:rPr>
                        <a:t>Encourage habits/routines</a:t>
                      </a:r>
                    </a:p>
                    <a:p>
                      <a:pPr marL="0" marR="0">
                        <a:lnSpc>
                          <a:spcPct val="107000"/>
                        </a:lnSpc>
                        <a:spcBef>
                          <a:spcPts val="0"/>
                        </a:spcBef>
                        <a:spcAft>
                          <a:spcPts val="0"/>
                        </a:spcAft>
                      </a:pPr>
                      <a:r>
                        <a:rPr lang="en-US" sz="1000" dirty="0">
                          <a:effectLst/>
                        </a:rPr>
                        <a:t>Multiple due dates for sections of large projects</a:t>
                      </a:r>
                    </a:p>
                    <a:p>
                      <a:pPr marL="0" marR="0">
                        <a:lnSpc>
                          <a:spcPct val="107000"/>
                        </a:lnSpc>
                        <a:spcBef>
                          <a:spcPts val="0"/>
                        </a:spcBef>
                        <a:spcAft>
                          <a:spcPts val="0"/>
                        </a:spcAft>
                      </a:pPr>
                      <a:r>
                        <a:rPr lang="en-US" sz="1000" dirty="0">
                          <a:effectLst/>
                        </a:rPr>
                        <a:t>Early availability of course materials/syllabus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79" marR="46779" marT="0" marB="0"/>
                </a:tc>
                <a:tc>
                  <a:txBody>
                    <a:bodyPr/>
                    <a:lstStyle/>
                    <a:p>
                      <a:pPr marL="0" marR="0">
                        <a:lnSpc>
                          <a:spcPct val="107000"/>
                        </a:lnSpc>
                        <a:spcBef>
                          <a:spcPts val="0"/>
                        </a:spcBef>
                        <a:spcAft>
                          <a:spcPts val="0"/>
                        </a:spcAft>
                      </a:pPr>
                      <a:r>
                        <a:rPr lang="en-US" sz="1000" dirty="0">
                          <a:effectLst/>
                        </a:rPr>
                        <a:t>Calendaring with weekly review</a:t>
                      </a:r>
                    </a:p>
                    <a:p>
                      <a:pPr marL="0" marR="0">
                        <a:lnSpc>
                          <a:spcPct val="107000"/>
                        </a:lnSpc>
                        <a:spcBef>
                          <a:spcPts val="0"/>
                        </a:spcBef>
                        <a:spcAft>
                          <a:spcPts val="0"/>
                        </a:spcAft>
                      </a:pPr>
                      <a:r>
                        <a:rPr lang="en-US" sz="1000" dirty="0">
                          <a:effectLst/>
                        </a:rPr>
                        <a:t>Use To-Do lists (daily/weekly)</a:t>
                      </a:r>
                    </a:p>
                    <a:p>
                      <a:pPr marL="0" marR="0">
                        <a:lnSpc>
                          <a:spcPct val="107000"/>
                        </a:lnSpc>
                        <a:spcBef>
                          <a:spcPts val="0"/>
                        </a:spcBef>
                        <a:spcAft>
                          <a:spcPts val="0"/>
                        </a:spcAft>
                      </a:pPr>
                      <a:r>
                        <a:rPr lang="en-US" sz="1000" dirty="0">
                          <a:effectLst/>
                        </a:rPr>
                        <a:t>Chunking for large tasks</a:t>
                      </a:r>
                    </a:p>
                    <a:p>
                      <a:pPr marL="0" marR="0">
                        <a:lnSpc>
                          <a:spcPct val="107000"/>
                        </a:lnSpc>
                        <a:spcBef>
                          <a:spcPts val="0"/>
                        </a:spcBef>
                        <a:spcAft>
                          <a:spcPts val="0"/>
                        </a:spcAft>
                      </a:pPr>
                      <a:r>
                        <a:rPr lang="en-US" sz="1000" dirty="0">
                          <a:effectLst/>
                        </a:rPr>
                        <a:t>Transfer due</a:t>
                      </a:r>
                      <a:r>
                        <a:rPr lang="en-US" sz="1000" baseline="0" dirty="0">
                          <a:effectLst/>
                        </a:rPr>
                        <a:t> dates/appointments immediately </a:t>
                      </a:r>
                      <a:endParaRPr lang="en-US" sz="1000" dirty="0">
                        <a:effectLst/>
                      </a:endParaRPr>
                    </a:p>
                    <a:p>
                      <a:pPr marL="0" marR="0">
                        <a:lnSpc>
                          <a:spcPct val="107000"/>
                        </a:lnSpc>
                        <a:spcBef>
                          <a:spcPts val="0"/>
                        </a:spcBef>
                        <a:spcAft>
                          <a:spcPts val="0"/>
                        </a:spcAft>
                      </a:pPr>
                      <a:r>
                        <a:rPr lang="en-US" sz="1000" dirty="0">
                          <a:effectLst/>
                        </a:rPr>
                        <a:t>Task management over time management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79" marR="46779" marT="0" marB="0"/>
                </a:tc>
                <a:extLst>
                  <a:ext uri="{0D108BD9-81ED-4DB2-BD59-A6C34878D82A}">
                    <a16:rowId xmlns:a16="http://schemas.microsoft.com/office/drawing/2014/main" xmlns="" val="10001"/>
                  </a:ext>
                </a:extLst>
              </a:tr>
              <a:tr h="845128">
                <a:tc>
                  <a:txBody>
                    <a:bodyPr/>
                    <a:lstStyle/>
                    <a:p>
                      <a:pPr marL="0" marR="0" algn="ctr">
                        <a:lnSpc>
                          <a:spcPct val="107000"/>
                        </a:lnSpc>
                        <a:spcBef>
                          <a:spcPts val="0"/>
                        </a:spcBef>
                        <a:spcAft>
                          <a:spcPts val="0"/>
                        </a:spcAft>
                      </a:pPr>
                      <a:r>
                        <a:rPr lang="en-US" sz="1000" dirty="0">
                          <a:effectLst/>
                        </a:rPr>
                        <a:t>Reasoning: </a:t>
                      </a:r>
                      <a:r>
                        <a:rPr lang="en-US" sz="1000" dirty="0">
                          <a:effectLst/>
                          <a:latin typeface="Helvetica" panose="020B0604020202020204" pitchFamily="34" charset="0"/>
                          <a:ea typeface="Calibri" panose="020F0502020204030204" pitchFamily="34" charset="0"/>
                          <a:cs typeface="Helvetica Neue"/>
                        </a:rPr>
                        <a:t>thinking through information in a logical way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79" marR="46779" marT="0" marB="0" anchor="ctr"/>
                </a:tc>
                <a:tc>
                  <a:txBody>
                    <a:bodyPr/>
                    <a:lstStyle/>
                    <a:p>
                      <a:pPr marL="0" marR="0">
                        <a:lnSpc>
                          <a:spcPct val="107000"/>
                        </a:lnSpc>
                        <a:spcBef>
                          <a:spcPts val="0"/>
                        </a:spcBef>
                        <a:spcAft>
                          <a:spcPts val="0"/>
                        </a:spcAft>
                      </a:pPr>
                      <a:r>
                        <a:rPr lang="en-US" sz="1000" dirty="0">
                          <a:effectLst/>
                        </a:rPr>
                        <a:t>Identifying solutions to problems</a:t>
                      </a:r>
                    </a:p>
                    <a:p>
                      <a:pPr marL="0" marR="0">
                        <a:lnSpc>
                          <a:spcPct val="107000"/>
                        </a:lnSpc>
                        <a:spcBef>
                          <a:spcPts val="0"/>
                        </a:spcBef>
                        <a:spcAft>
                          <a:spcPts val="0"/>
                        </a:spcAft>
                      </a:pPr>
                      <a:r>
                        <a:rPr lang="en-US" sz="1000" dirty="0">
                          <a:effectLst/>
                        </a:rPr>
                        <a:t>Completing</a:t>
                      </a:r>
                      <a:r>
                        <a:rPr lang="en-US" sz="1000" baseline="0" dirty="0">
                          <a:effectLst/>
                        </a:rPr>
                        <a:t> a</a:t>
                      </a:r>
                      <a:r>
                        <a:rPr lang="en-US" sz="1000" dirty="0">
                          <a:effectLst/>
                        </a:rPr>
                        <a:t>ssignments</a:t>
                      </a:r>
                    </a:p>
                    <a:p>
                      <a:pPr marL="0" marR="0">
                        <a:lnSpc>
                          <a:spcPct val="107000"/>
                        </a:lnSpc>
                        <a:spcBef>
                          <a:spcPts val="0"/>
                        </a:spcBef>
                        <a:spcAft>
                          <a:spcPts val="0"/>
                        </a:spcAft>
                      </a:pPr>
                      <a:r>
                        <a:rPr lang="en-US" sz="1000" dirty="0">
                          <a:effectLst/>
                        </a:rPr>
                        <a:t>Creative expression </a:t>
                      </a:r>
                    </a:p>
                    <a:p>
                      <a:pPr marL="0" marR="0">
                        <a:lnSpc>
                          <a:spcPct val="107000"/>
                        </a:lnSpc>
                        <a:spcBef>
                          <a:spcPts val="0"/>
                        </a:spcBef>
                        <a:spcAft>
                          <a:spcPts val="0"/>
                        </a:spcAft>
                      </a:pPr>
                      <a:r>
                        <a:rPr lang="en-US" sz="1000" dirty="0">
                          <a:effectLst/>
                        </a:rPr>
                        <a:t>Test-taking</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79" marR="46779" marT="0" marB="0"/>
                </a:tc>
                <a:tc>
                  <a:txBody>
                    <a:bodyPr/>
                    <a:lstStyle/>
                    <a:p>
                      <a:pPr marL="0" marR="0">
                        <a:lnSpc>
                          <a:spcPct val="107000"/>
                        </a:lnSpc>
                        <a:spcBef>
                          <a:spcPts val="0"/>
                        </a:spcBef>
                        <a:spcAft>
                          <a:spcPts val="0"/>
                        </a:spcAft>
                      </a:pPr>
                      <a:r>
                        <a:rPr lang="en-US" sz="1000" dirty="0">
                          <a:effectLst/>
                        </a:rPr>
                        <a:t>Opportunity for draft feedback</a:t>
                      </a:r>
                    </a:p>
                    <a:p>
                      <a:pPr marL="0" marR="0">
                        <a:lnSpc>
                          <a:spcPct val="107000"/>
                        </a:lnSpc>
                        <a:spcBef>
                          <a:spcPts val="0"/>
                        </a:spcBef>
                        <a:spcAft>
                          <a:spcPts val="0"/>
                        </a:spcAft>
                      </a:pPr>
                      <a:r>
                        <a:rPr lang="en-US" sz="1000" dirty="0">
                          <a:effectLst/>
                        </a:rPr>
                        <a:t>Administrative accommodations (assistance with course selection, registration, financial aid)</a:t>
                      </a:r>
                    </a:p>
                    <a:p>
                      <a:pPr marL="0" marR="0">
                        <a:lnSpc>
                          <a:spcPct val="107000"/>
                        </a:lnSpc>
                        <a:spcBef>
                          <a:spcPts val="0"/>
                        </a:spcBef>
                        <a:spcAft>
                          <a:spcPts val="0"/>
                        </a:spcAft>
                      </a:pPr>
                      <a:r>
                        <a:rPr lang="en-US" sz="1000" dirty="0">
                          <a:effectLst/>
                        </a:rPr>
                        <a:t>Requesting model of assignment</a:t>
                      </a:r>
                    </a:p>
                  </a:txBody>
                  <a:tcPr marL="46779" marR="46779" marT="0" marB="0"/>
                </a:tc>
                <a:tc>
                  <a:txBody>
                    <a:bodyPr/>
                    <a:lstStyle/>
                    <a:p>
                      <a:pPr marL="0" marR="0">
                        <a:lnSpc>
                          <a:spcPct val="107000"/>
                        </a:lnSpc>
                        <a:spcBef>
                          <a:spcPts val="0"/>
                        </a:spcBef>
                        <a:spcAft>
                          <a:spcPts val="0"/>
                        </a:spcAft>
                      </a:pPr>
                      <a:r>
                        <a:rPr lang="en-US" sz="1000" dirty="0">
                          <a:effectLst/>
                        </a:rPr>
                        <a:t>Brainstorming (pros/con list)</a:t>
                      </a:r>
                    </a:p>
                    <a:p>
                      <a:pPr marL="0" marR="0">
                        <a:lnSpc>
                          <a:spcPct val="107000"/>
                        </a:lnSpc>
                        <a:spcBef>
                          <a:spcPts val="0"/>
                        </a:spcBef>
                        <a:spcAft>
                          <a:spcPts val="0"/>
                        </a:spcAft>
                      </a:pPr>
                      <a:r>
                        <a:rPr lang="en-US" sz="1000" dirty="0">
                          <a:effectLst/>
                        </a:rPr>
                        <a:t>Utilize office hours to clarify</a:t>
                      </a:r>
                    </a:p>
                    <a:p>
                      <a:pPr marL="0" marR="0">
                        <a:lnSpc>
                          <a:spcPct val="107000"/>
                        </a:lnSpc>
                        <a:spcBef>
                          <a:spcPts val="0"/>
                        </a:spcBef>
                        <a:spcAft>
                          <a:spcPts val="0"/>
                        </a:spcAft>
                      </a:pPr>
                      <a:r>
                        <a:rPr lang="en-US" sz="1000" dirty="0">
                          <a:effectLst/>
                        </a:rPr>
                        <a:t>Partner with a classmate/colleague</a:t>
                      </a:r>
                      <a:r>
                        <a:rPr lang="en-US" sz="1000" baseline="0" dirty="0">
                          <a:effectLst/>
                        </a:rPr>
                        <a:t> </a:t>
                      </a:r>
                      <a:endParaRPr lang="en-US" sz="1000" dirty="0">
                        <a:effectLst/>
                      </a:endParaRPr>
                    </a:p>
                    <a:p>
                      <a:pPr marL="0" marR="0">
                        <a:lnSpc>
                          <a:spcPct val="107000"/>
                        </a:lnSpc>
                        <a:spcBef>
                          <a:spcPts val="0"/>
                        </a:spcBef>
                        <a:spcAft>
                          <a:spcPts val="0"/>
                        </a:spcAft>
                      </a:pPr>
                      <a:r>
                        <a:rPr lang="en-US" sz="1000" dirty="0">
                          <a:effectLst/>
                        </a:rPr>
                        <a:t>Talk through problems out loud</a:t>
                      </a:r>
                    </a:p>
                    <a:p>
                      <a:pPr marL="0" marR="0">
                        <a:lnSpc>
                          <a:spcPct val="107000"/>
                        </a:lnSpc>
                        <a:spcBef>
                          <a:spcPts val="0"/>
                        </a:spcBef>
                        <a:spcAft>
                          <a:spcPts val="0"/>
                        </a:spcAft>
                      </a:pPr>
                      <a:r>
                        <a:rPr lang="en-US" sz="1000" dirty="0">
                          <a:effectLst/>
                        </a:rPr>
                        <a:t>Seek out feedback (natural supports)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79" marR="46779" marT="0" marB="0"/>
                </a:tc>
                <a:extLst>
                  <a:ext uri="{0D108BD9-81ED-4DB2-BD59-A6C34878D82A}">
                    <a16:rowId xmlns:a16="http://schemas.microsoft.com/office/drawing/2014/main" xmlns="" val="10002"/>
                  </a:ext>
                </a:extLst>
              </a:tr>
              <a:tr h="845128">
                <a:tc>
                  <a:txBody>
                    <a:bodyPr/>
                    <a:lstStyle/>
                    <a:p>
                      <a:pPr marL="0" marR="0" algn="ctr">
                        <a:lnSpc>
                          <a:spcPct val="107000"/>
                        </a:lnSpc>
                        <a:spcBef>
                          <a:spcPts val="0"/>
                        </a:spcBef>
                        <a:spcAft>
                          <a:spcPts val="0"/>
                        </a:spcAft>
                      </a:pPr>
                      <a:r>
                        <a:rPr lang="en-US" sz="1000" dirty="0">
                          <a:effectLst/>
                        </a:rPr>
                        <a:t>Attention Control: </a:t>
                      </a:r>
                      <a:r>
                        <a:rPr lang="en-US" sz="1000" dirty="0">
                          <a:effectLst/>
                          <a:latin typeface="Helvetica" panose="020B0604020202020204" pitchFamily="34" charset="0"/>
                          <a:ea typeface="Calibri" panose="020F0502020204030204" pitchFamily="34" charset="0"/>
                          <a:cs typeface="Helvetica Neue"/>
                        </a:rPr>
                        <a:t>choosing how one directs their attention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79" marR="46779" marT="0" marB="0" anchor="ctr"/>
                </a:tc>
                <a:tc>
                  <a:txBody>
                    <a:bodyPr/>
                    <a:lstStyle/>
                    <a:p>
                      <a:pPr marL="0" marR="0">
                        <a:lnSpc>
                          <a:spcPct val="107000"/>
                        </a:lnSpc>
                        <a:spcBef>
                          <a:spcPts val="0"/>
                        </a:spcBef>
                        <a:spcAft>
                          <a:spcPts val="0"/>
                        </a:spcAft>
                      </a:pPr>
                      <a:r>
                        <a:rPr lang="en-US" sz="1000" dirty="0">
                          <a:effectLst/>
                        </a:rPr>
                        <a:t>Note-taking</a:t>
                      </a:r>
                    </a:p>
                    <a:p>
                      <a:pPr marL="0" marR="0">
                        <a:lnSpc>
                          <a:spcPct val="107000"/>
                        </a:lnSpc>
                        <a:spcBef>
                          <a:spcPts val="0"/>
                        </a:spcBef>
                        <a:spcAft>
                          <a:spcPts val="0"/>
                        </a:spcAft>
                      </a:pPr>
                      <a:r>
                        <a:rPr lang="en-US" sz="1000" dirty="0">
                          <a:effectLst/>
                        </a:rPr>
                        <a:t>Listening to lectures or meetings</a:t>
                      </a:r>
                    </a:p>
                    <a:p>
                      <a:pPr marL="0" marR="0">
                        <a:lnSpc>
                          <a:spcPct val="107000"/>
                        </a:lnSpc>
                        <a:spcBef>
                          <a:spcPts val="0"/>
                        </a:spcBef>
                        <a:spcAft>
                          <a:spcPts val="0"/>
                        </a:spcAft>
                      </a:pPr>
                      <a:r>
                        <a:rPr lang="en-US" sz="1000" dirty="0">
                          <a:effectLst/>
                        </a:rPr>
                        <a:t>Reading comprehension</a:t>
                      </a:r>
                    </a:p>
                    <a:p>
                      <a:pPr marL="0" marR="0">
                        <a:lnSpc>
                          <a:spcPct val="107000"/>
                        </a:lnSpc>
                        <a:spcBef>
                          <a:spcPts val="0"/>
                        </a:spcBef>
                        <a:spcAft>
                          <a:spcPts val="0"/>
                        </a:spcAft>
                      </a:pPr>
                      <a:r>
                        <a:rPr lang="en-US" sz="1000" dirty="0">
                          <a:effectLst/>
                        </a:rPr>
                        <a:t>Studying</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79" marR="46779" marT="0" marB="0"/>
                </a:tc>
                <a:tc>
                  <a:txBody>
                    <a:bodyPr/>
                    <a:lstStyle/>
                    <a:p>
                      <a:pPr marL="0" marR="0">
                        <a:lnSpc>
                          <a:spcPct val="107000"/>
                        </a:lnSpc>
                        <a:spcBef>
                          <a:spcPts val="0"/>
                        </a:spcBef>
                        <a:spcAft>
                          <a:spcPts val="0"/>
                        </a:spcAft>
                      </a:pPr>
                      <a:r>
                        <a:rPr lang="en-US" sz="1000" dirty="0">
                          <a:effectLst/>
                        </a:rPr>
                        <a:t>Learning Management Accessibility</a:t>
                      </a:r>
                    </a:p>
                    <a:p>
                      <a:pPr marL="0" marR="0">
                        <a:lnSpc>
                          <a:spcPct val="107000"/>
                        </a:lnSpc>
                        <a:spcBef>
                          <a:spcPts val="0"/>
                        </a:spcBef>
                        <a:spcAft>
                          <a:spcPts val="0"/>
                        </a:spcAft>
                      </a:pPr>
                      <a:r>
                        <a:rPr lang="en-US" sz="1000" dirty="0">
                          <a:effectLst/>
                        </a:rPr>
                        <a:t>Exam reader/scribe</a:t>
                      </a:r>
                    </a:p>
                    <a:p>
                      <a:pPr marL="0" marR="0">
                        <a:lnSpc>
                          <a:spcPct val="107000"/>
                        </a:lnSpc>
                        <a:spcBef>
                          <a:spcPts val="0"/>
                        </a:spcBef>
                        <a:spcAft>
                          <a:spcPts val="0"/>
                        </a:spcAft>
                      </a:pPr>
                      <a:r>
                        <a:rPr lang="en-US" sz="1000" dirty="0">
                          <a:effectLst/>
                        </a:rPr>
                        <a:t>Record lectures</a:t>
                      </a:r>
                    </a:p>
                    <a:p>
                      <a:pPr marL="0" marR="0">
                        <a:lnSpc>
                          <a:spcPct val="107000"/>
                        </a:lnSpc>
                        <a:spcBef>
                          <a:spcPts val="0"/>
                        </a:spcBef>
                        <a:spcAft>
                          <a:spcPts val="0"/>
                        </a:spcAft>
                      </a:pPr>
                      <a:r>
                        <a:rPr lang="en-US" sz="1000" dirty="0">
                          <a:effectLst/>
                        </a:rPr>
                        <a:t>Use of </a:t>
                      </a:r>
                      <a:r>
                        <a:rPr lang="en-US" sz="1000" dirty="0" err="1">
                          <a:effectLst/>
                        </a:rPr>
                        <a:t>SmartPen</a:t>
                      </a:r>
                      <a:r>
                        <a:rPr lang="en-US" sz="1000" dirty="0">
                          <a:effectLst/>
                        </a:rPr>
                        <a:t> </a:t>
                      </a:r>
                    </a:p>
                    <a:p>
                      <a:pPr marL="0" marR="0">
                        <a:lnSpc>
                          <a:spcPct val="107000"/>
                        </a:lnSpc>
                        <a:spcBef>
                          <a:spcPts val="0"/>
                        </a:spcBef>
                        <a:spcAft>
                          <a:spcPts val="0"/>
                        </a:spcAft>
                      </a:pPr>
                      <a:r>
                        <a:rPr lang="en-US" sz="1000" dirty="0">
                          <a:effectLst/>
                        </a:rPr>
                        <a:t>Extra time to complete exams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79" marR="46779" marT="0" marB="0"/>
                </a:tc>
                <a:tc>
                  <a:txBody>
                    <a:bodyPr/>
                    <a:lstStyle/>
                    <a:p>
                      <a:pPr marL="0" marR="0">
                        <a:lnSpc>
                          <a:spcPct val="107000"/>
                        </a:lnSpc>
                        <a:spcBef>
                          <a:spcPts val="0"/>
                        </a:spcBef>
                        <a:spcAft>
                          <a:spcPts val="0"/>
                        </a:spcAft>
                      </a:pPr>
                      <a:r>
                        <a:rPr lang="en-US" sz="1000" dirty="0">
                          <a:effectLst/>
                        </a:rPr>
                        <a:t>Paraphrasing</a:t>
                      </a:r>
                    </a:p>
                    <a:p>
                      <a:pPr marL="0" marR="0">
                        <a:lnSpc>
                          <a:spcPct val="107000"/>
                        </a:lnSpc>
                        <a:spcBef>
                          <a:spcPts val="0"/>
                        </a:spcBef>
                        <a:spcAft>
                          <a:spcPts val="0"/>
                        </a:spcAft>
                      </a:pPr>
                      <a:r>
                        <a:rPr lang="en-US" sz="1000" dirty="0">
                          <a:effectLst/>
                        </a:rPr>
                        <a:t>Active/pre-arranged breaks</a:t>
                      </a:r>
                    </a:p>
                    <a:p>
                      <a:pPr marL="0" marR="0">
                        <a:lnSpc>
                          <a:spcPct val="107000"/>
                        </a:lnSpc>
                        <a:spcBef>
                          <a:spcPts val="0"/>
                        </a:spcBef>
                        <a:spcAft>
                          <a:spcPts val="0"/>
                        </a:spcAft>
                      </a:pPr>
                      <a:r>
                        <a:rPr lang="en-US" sz="1000" dirty="0">
                          <a:effectLst/>
                        </a:rPr>
                        <a:t>Shorter more frequent study sessions</a:t>
                      </a:r>
                    </a:p>
                    <a:p>
                      <a:pPr marL="0" marR="0">
                        <a:lnSpc>
                          <a:spcPct val="107000"/>
                        </a:lnSpc>
                        <a:spcBef>
                          <a:spcPts val="0"/>
                        </a:spcBef>
                        <a:spcAft>
                          <a:spcPts val="0"/>
                        </a:spcAft>
                      </a:pPr>
                      <a:r>
                        <a:rPr lang="en-US" sz="1000" dirty="0">
                          <a:effectLst/>
                        </a:rPr>
                        <a:t>Schedule based on energy</a:t>
                      </a:r>
                    </a:p>
                    <a:p>
                      <a:pPr marL="0" marR="0">
                        <a:lnSpc>
                          <a:spcPct val="107000"/>
                        </a:lnSpc>
                        <a:spcBef>
                          <a:spcPts val="0"/>
                        </a:spcBef>
                        <a:spcAft>
                          <a:spcPts val="0"/>
                        </a:spcAft>
                      </a:pPr>
                      <a:r>
                        <a:rPr lang="en-US" sz="1000" dirty="0">
                          <a:effectLst/>
                        </a:rPr>
                        <a:t>Choosing shorter sections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79" marR="46779" marT="0" marB="0"/>
                </a:tc>
                <a:extLst>
                  <a:ext uri="{0D108BD9-81ED-4DB2-BD59-A6C34878D82A}">
                    <a16:rowId xmlns:a16="http://schemas.microsoft.com/office/drawing/2014/main" xmlns="" val="10003"/>
                  </a:ext>
                </a:extLst>
              </a:tr>
              <a:tr h="1186636">
                <a:tc>
                  <a:txBody>
                    <a:bodyPr/>
                    <a:lstStyle/>
                    <a:p>
                      <a:pPr marL="0" marR="0" algn="ctr">
                        <a:lnSpc>
                          <a:spcPct val="107000"/>
                        </a:lnSpc>
                        <a:spcBef>
                          <a:spcPts val="0"/>
                        </a:spcBef>
                        <a:spcAft>
                          <a:spcPts val="0"/>
                        </a:spcAft>
                      </a:pPr>
                      <a:r>
                        <a:rPr lang="en-US" sz="1000" dirty="0">
                          <a:effectLst/>
                        </a:rPr>
                        <a:t>Inhibiting Automatic Responses: </a:t>
                      </a:r>
                      <a:r>
                        <a:rPr lang="en-US" sz="1000" dirty="0">
                          <a:effectLst/>
                          <a:latin typeface="Helvetica" panose="020B0604020202020204" pitchFamily="34" charset="0"/>
                          <a:ea typeface="Calibri" panose="020F0502020204030204" pitchFamily="34" charset="0"/>
                          <a:cs typeface="Helvetica Neue"/>
                        </a:rPr>
                        <a:t>resisting urges that lead to undesired outcomes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79" marR="46779" marT="0" marB="0" anchor="ctr"/>
                </a:tc>
                <a:tc>
                  <a:txBody>
                    <a:bodyPr/>
                    <a:lstStyle/>
                    <a:p>
                      <a:pPr marL="0" marR="0">
                        <a:lnSpc>
                          <a:spcPct val="107000"/>
                        </a:lnSpc>
                        <a:spcBef>
                          <a:spcPts val="0"/>
                        </a:spcBef>
                        <a:spcAft>
                          <a:spcPts val="0"/>
                        </a:spcAft>
                      </a:pPr>
                      <a:r>
                        <a:rPr lang="en-US" sz="1000" dirty="0">
                          <a:effectLst/>
                        </a:rPr>
                        <a:t>Classroom norms</a:t>
                      </a:r>
                    </a:p>
                    <a:p>
                      <a:pPr marL="0" marR="0">
                        <a:lnSpc>
                          <a:spcPct val="107000"/>
                        </a:lnSpc>
                        <a:spcBef>
                          <a:spcPts val="0"/>
                        </a:spcBef>
                        <a:spcAft>
                          <a:spcPts val="0"/>
                        </a:spcAft>
                      </a:pPr>
                      <a:r>
                        <a:rPr lang="en-US" sz="1000" dirty="0">
                          <a:effectLst/>
                        </a:rPr>
                        <a:t>Eliminating &amp;/or ignoring internal/external distractions</a:t>
                      </a:r>
                    </a:p>
                    <a:p>
                      <a:pPr marL="0" marR="0">
                        <a:lnSpc>
                          <a:spcPct val="107000"/>
                        </a:lnSpc>
                        <a:spcBef>
                          <a:spcPts val="0"/>
                        </a:spcBef>
                        <a:spcAft>
                          <a:spcPts val="0"/>
                        </a:spcAft>
                      </a:pPr>
                      <a:r>
                        <a:rPr lang="en-US" sz="1000" dirty="0">
                          <a:effectLst/>
                        </a:rPr>
                        <a:t>Managing strong emotions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79" marR="46779" marT="0" marB="0"/>
                </a:tc>
                <a:tc>
                  <a:txBody>
                    <a:bodyPr/>
                    <a:lstStyle/>
                    <a:p>
                      <a:pPr marL="0" marR="0">
                        <a:lnSpc>
                          <a:spcPct val="107000"/>
                        </a:lnSpc>
                        <a:spcBef>
                          <a:spcPts val="0"/>
                        </a:spcBef>
                        <a:spcAft>
                          <a:spcPts val="0"/>
                        </a:spcAft>
                      </a:pPr>
                      <a:r>
                        <a:rPr lang="en-US" sz="1000" dirty="0">
                          <a:effectLst/>
                        </a:rPr>
                        <a:t>Distraction-free testing area</a:t>
                      </a:r>
                    </a:p>
                    <a:p>
                      <a:pPr marL="0" marR="0">
                        <a:lnSpc>
                          <a:spcPct val="107000"/>
                        </a:lnSpc>
                        <a:spcBef>
                          <a:spcPts val="0"/>
                        </a:spcBef>
                        <a:spcAft>
                          <a:spcPts val="0"/>
                        </a:spcAft>
                      </a:pPr>
                      <a:r>
                        <a:rPr lang="en-US" sz="1000" dirty="0">
                          <a:effectLst/>
                        </a:rPr>
                        <a:t>Private feedback on academic performance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79" marR="46779" marT="0" marB="0"/>
                </a:tc>
                <a:tc>
                  <a:txBody>
                    <a:bodyPr/>
                    <a:lstStyle/>
                    <a:p>
                      <a:pPr marL="0" marR="0">
                        <a:lnSpc>
                          <a:spcPct val="107000"/>
                        </a:lnSpc>
                        <a:spcBef>
                          <a:spcPts val="0"/>
                        </a:spcBef>
                        <a:spcAft>
                          <a:spcPts val="0"/>
                        </a:spcAft>
                      </a:pPr>
                      <a:r>
                        <a:rPr lang="en-US" sz="1000" dirty="0">
                          <a:effectLst/>
                        </a:rPr>
                        <a:t>Remove phone temptation</a:t>
                      </a:r>
                    </a:p>
                    <a:p>
                      <a:pPr marL="0" marR="0">
                        <a:lnSpc>
                          <a:spcPct val="107000"/>
                        </a:lnSpc>
                        <a:spcBef>
                          <a:spcPts val="0"/>
                        </a:spcBef>
                        <a:spcAft>
                          <a:spcPts val="0"/>
                        </a:spcAft>
                      </a:pPr>
                      <a:r>
                        <a:rPr lang="en-US" sz="1000" dirty="0">
                          <a:effectLst/>
                        </a:rPr>
                        <a:t>Turn off Wi-Fi</a:t>
                      </a:r>
                    </a:p>
                    <a:p>
                      <a:pPr marL="0" marR="0">
                        <a:lnSpc>
                          <a:spcPct val="107000"/>
                        </a:lnSpc>
                        <a:spcBef>
                          <a:spcPts val="0"/>
                        </a:spcBef>
                        <a:spcAft>
                          <a:spcPts val="0"/>
                        </a:spcAft>
                      </a:pPr>
                      <a:r>
                        <a:rPr lang="en-US" sz="1000" dirty="0">
                          <a:effectLst/>
                        </a:rPr>
                        <a:t>Disable notifications</a:t>
                      </a:r>
                    </a:p>
                    <a:p>
                      <a:pPr marL="0" marR="0">
                        <a:lnSpc>
                          <a:spcPct val="107000"/>
                        </a:lnSpc>
                        <a:spcBef>
                          <a:spcPts val="0"/>
                        </a:spcBef>
                        <a:spcAft>
                          <a:spcPts val="0"/>
                        </a:spcAft>
                      </a:pPr>
                      <a:r>
                        <a:rPr lang="en-US" sz="1000" dirty="0">
                          <a:effectLst/>
                        </a:rPr>
                        <a:t>Separate browser for fun/school/work</a:t>
                      </a:r>
                    </a:p>
                    <a:p>
                      <a:pPr marL="0" marR="0">
                        <a:lnSpc>
                          <a:spcPct val="107000"/>
                        </a:lnSpc>
                        <a:spcBef>
                          <a:spcPts val="0"/>
                        </a:spcBef>
                        <a:spcAft>
                          <a:spcPts val="0"/>
                        </a:spcAft>
                      </a:pPr>
                      <a:r>
                        <a:rPr lang="en-US" sz="1000" dirty="0">
                          <a:effectLst/>
                        </a:rPr>
                        <a:t>Website blocking software</a:t>
                      </a:r>
                    </a:p>
                    <a:p>
                      <a:pPr marL="0" marR="0">
                        <a:lnSpc>
                          <a:spcPct val="107000"/>
                        </a:lnSpc>
                        <a:spcBef>
                          <a:spcPts val="0"/>
                        </a:spcBef>
                        <a:spcAft>
                          <a:spcPts val="0"/>
                        </a:spcAft>
                      </a:pPr>
                      <a:r>
                        <a:rPr lang="en-US" sz="1000" dirty="0">
                          <a:effectLst/>
                        </a:rPr>
                        <a:t>Skill</a:t>
                      </a:r>
                      <a:r>
                        <a:rPr lang="en-US" sz="1000" baseline="0" dirty="0">
                          <a:effectLst/>
                        </a:rPr>
                        <a:t> development a</a:t>
                      </a:r>
                      <a:r>
                        <a:rPr lang="en-US" sz="1000" dirty="0">
                          <a:effectLst/>
                        </a:rPr>
                        <a:t>ccepting/responding to criticism</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79" marR="46779" marT="0" marB="0"/>
                </a:tc>
                <a:extLst>
                  <a:ext uri="{0D108BD9-81ED-4DB2-BD59-A6C34878D82A}">
                    <a16:rowId xmlns:a16="http://schemas.microsoft.com/office/drawing/2014/main" xmlns="" val="10004"/>
                  </a:ext>
                </a:extLst>
              </a:tr>
              <a:tr h="1187663">
                <a:tc>
                  <a:txBody>
                    <a:bodyPr/>
                    <a:lstStyle/>
                    <a:p>
                      <a:pPr marL="0" marR="0" algn="ctr">
                        <a:lnSpc>
                          <a:spcPct val="107000"/>
                        </a:lnSpc>
                        <a:spcBef>
                          <a:spcPts val="0"/>
                        </a:spcBef>
                        <a:spcAft>
                          <a:spcPts val="0"/>
                        </a:spcAft>
                      </a:pPr>
                      <a:r>
                        <a:rPr lang="en-US" sz="1000" dirty="0">
                          <a:effectLst/>
                        </a:rPr>
                        <a:t>Working Memory: </a:t>
                      </a:r>
                      <a:r>
                        <a:rPr lang="en-US" sz="1000" dirty="0">
                          <a:effectLst/>
                          <a:latin typeface="Helvetica" panose="020B0604020202020204" pitchFamily="34" charset="0"/>
                          <a:ea typeface="Calibri" panose="020F0502020204030204" pitchFamily="34" charset="0"/>
                          <a:cs typeface="Helvetica Neue"/>
                        </a:rPr>
                        <a:t>the ability to hold and process information</a:t>
                      </a: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79" marR="46779" marT="0" marB="0" anchor="ctr"/>
                </a:tc>
                <a:tc>
                  <a:txBody>
                    <a:bodyPr/>
                    <a:lstStyle/>
                    <a:p>
                      <a:pPr marL="0" marR="0">
                        <a:lnSpc>
                          <a:spcPct val="107000"/>
                        </a:lnSpc>
                        <a:spcBef>
                          <a:spcPts val="0"/>
                        </a:spcBef>
                        <a:spcAft>
                          <a:spcPts val="0"/>
                        </a:spcAft>
                      </a:pPr>
                      <a:r>
                        <a:rPr lang="en-US" sz="1000" dirty="0">
                          <a:effectLst/>
                        </a:rPr>
                        <a:t>Committing what is read or seen to memory</a:t>
                      </a:r>
                    </a:p>
                    <a:p>
                      <a:pPr marL="0" marR="0">
                        <a:lnSpc>
                          <a:spcPct val="107000"/>
                        </a:lnSpc>
                        <a:spcBef>
                          <a:spcPts val="0"/>
                        </a:spcBef>
                        <a:spcAft>
                          <a:spcPts val="0"/>
                        </a:spcAft>
                      </a:pPr>
                      <a:r>
                        <a:rPr lang="en-US" sz="1000" dirty="0">
                          <a:effectLst/>
                        </a:rPr>
                        <a:t>Keeping track of appointments &amp; due dates</a:t>
                      </a:r>
                    </a:p>
                    <a:p>
                      <a:pPr marL="0" marR="0">
                        <a:lnSpc>
                          <a:spcPct val="107000"/>
                        </a:lnSpc>
                        <a:spcBef>
                          <a:spcPts val="0"/>
                        </a:spcBef>
                        <a:spcAft>
                          <a:spcPts val="0"/>
                        </a:spcAft>
                      </a:pPr>
                      <a:r>
                        <a:rPr lang="en-US" sz="1000" dirty="0">
                          <a:effectLst/>
                        </a:rPr>
                        <a:t>Studying for and taking exams</a:t>
                      </a:r>
                    </a:p>
                    <a:p>
                      <a:pPr marL="0" marR="0">
                        <a:lnSpc>
                          <a:spcPct val="107000"/>
                        </a:lnSpc>
                        <a:spcBef>
                          <a:spcPts val="0"/>
                        </a:spcBef>
                        <a:spcAft>
                          <a:spcPts val="0"/>
                        </a:spcAft>
                      </a:pPr>
                      <a:r>
                        <a:rPr lang="en-US" sz="1000" dirty="0">
                          <a:effectLst/>
                        </a:rPr>
                        <a:t>Writing papers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79" marR="46779" marT="0" marB="0"/>
                </a:tc>
                <a:tc>
                  <a:txBody>
                    <a:bodyPr/>
                    <a:lstStyle/>
                    <a:p>
                      <a:pPr marL="0" marR="0">
                        <a:lnSpc>
                          <a:spcPct val="107000"/>
                        </a:lnSpc>
                        <a:spcBef>
                          <a:spcPts val="0"/>
                        </a:spcBef>
                        <a:spcAft>
                          <a:spcPts val="0"/>
                        </a:spcAft>
                      </a:pPr>
                      <a:r>
                        <a:rPr lang="en-US" sz="1000" dirty="0">
                          <a:effectLst/>
                        </a:rPr>
                        <a:t>Discourage multi-tasking</a:t>
                      </a:r>
                    </a:p>
                    <a:p>
                      <a:pPr marL="0" marR="0">
                        <a:lnSpc>
                          <a:spcPct val="107000"/>
                        </a:lnSpc>
                        <a:spcBef>
                          <a:spcPts val="0"/>
                        </a:spcBef>
                        <a:spcAft>
                          <a:spcPts val="0"/>
                        </a:spcAft>
                      </a:pPr>
                      <a:r>
                        <a:rPr lang="en-US" sz="1000" dirty="0">
                          <a:effectLst/>
                        </a:rPr>
                        <a:t>Increased frequency of tests</a:t>
                      </a:r>
                    </a:p>
                    <a:p>
                      <a:pPr marL="0" marR="0">
                        <a:lnSpc>
                          <a:spcPct val="107000"/>
                        </a:lnSpc>
                        <a:spcBef>
                          <a:spcPts val="0"/>
                        </a:spcBef>
                        <a:spcAft>
                          <a:spcPts val="0"/>
                        </a:spcAft>
                      </a:pPr>
                      <a:r>
                        <a:rPr lang="en-US" sz="1000" dirty="0">
                          <a:effectLst/>
                        </a:rPr>
                        <a:t>Change of test format</a:t>
                      </a:r>
                    </a:p>
                    <a:p>
                      <a:pPr marL="0" marR="0">
                        <a:lnSpc>
                          <a:spcPct val="107000"/>
                        </a:lnSpc>
                        <a:spcBef>
                          <a:spcPts val="0"/>
                        </a:spcBef>
                        <a:spcAft>
                          <a:spcPts val="0"/>
                        </a:spcAft>
                      </a:pPr>
                      <a:r>
                        <a:rPr lang="en-US" sz="1000" dirty="0">
                          <a:effectLst/>
                        </a:rPr>
                        <a:t>Textbooks in alternate format (audiobooks)</a:t>
                      </a:r>
                    </a:p>
                    <a:p>
                      <a:pPr marL="0" marR="0">
                        <a:lnSpc>
                          <a:spcPct val="107000"/>
                        </a:lnSpc>
                        <a:spcBef>
                          <a:spcPts val="0"/>
                        </a:spcBef>
                        <a:spcAft>
                          <a:spcPts val="0"/>
                        </a:spcAft>
                      </a:pPr>
                      <a:r>
                        <a:rPr lang="en-US" sz="1000" dirty="0">
                          <a:effectLst/>
                        </a:rPr>
                        <a:t>Use of assistive computer software</a:t>
                      </a:r>
                    </a:p>
                    <a:p>
                      <a:pPr marL="0" marR="0">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79" marR="46779" marT="0" marB="0"/>
                </a:tc>
                <a:tc>
                  <a:txBody>
                    <a:bodyPr/>
                    <a:lstStyle/>
                    <a:p>
                      <a:pPr marL="0" marR="0">
                        <a:lnSpc>
                          <a:spcPct val="107000"/>
                        </a:lnSpc>
                        <a:spcBef>
                          <a:spcPts val="0"/>
                        </a:spcBef>
                        <a:spcAft>
                          <a:spcPts val="0"/>
                        </a:spcAft>
                      </a:pPr>
                      <a:r>
                        <a:rPr lang="en-US" sz="1000" dirty="0">
                          <a:effectLst/>
                        </a:rPr>
                        <a:t>Summarizing</a:t>
                      </a:r>
                    </a:p>
                    <a:p>
                      <a:pPr marL="0" marR="0">
                        <a:lnSpc>
                          <a:spcPct val="107000"/>
                        </a:lnSpc>
                        <a:spcBef>
                          <a:spcPts val="0"/>
                        </a:spcBef>
                        <a:spcAft>
                          <a:spcPts val="0"/>
                        </a:spcAft>
                      </a:pPr>
                      <a:r>
                        <a:rPr lang="en-US" sz="1000" dirty="0">
                          <a:effectLst/>
                        </a:rPr>
                        <a:t>Overlearning</a:t>
                      </a:r>
                    </a:p>
                    <a:p>
                      <a:pPr marL="0" marR="0">
                        <a:lnSpc>
                          <a:spcPct val="107000"/>
                        </a:lnSpc>
                        <a:spcBef>
                          <a:spcPts val="0"/>
                        </a:spcBef>
                        <a:spcAft>
                          <a:spcPts val="0"/>
                        </a:spcAft>
                      </a:pPr>
                      <a:r>
                        <a:rPr lang="en-US" sz="1000" dirty="0">
                          <a:effectLst/>
                        </a:rPr>
                        <a:t>Note-taking: listen for restated points</a:t>
                      </a:r>
                    </a:p>
                    <a:p>
                      <a:pPr marL="0" marR="0">
                        <a:lnSpc>
                          <a:spcPct val="107000"/>
                        </a:lnSpc>
                        <a:spcBef>
                          <a:spcPts val="0"/>
                        </a:spcBef>
                        <a:spcAft>
                          <a:spcPts val="0"/>
                        </a:spcAft>
                      </a:pPr>
                      <a:r>
                        <a:rPr lang="en-US" sz="1000" dirty="0">
                          <a:effectLst/>
                        </a:rPr>
                        <a:t>Flash cards</a:t>
                      </a:r>
                    </a:p>
                    <a:p>
                      <a:pPr marL="0" marR="0">
                        <a:lnSpc>
                          <a:spcPct val="107000"/>
                        </a:lnSpc>
                        <a:spcBef>
                          <a:spcPts val="0"/>
                        </a:spcBef>
                        <a:spcAft>
                          <a:spcPts val="0"/>
                        </a:spcAft>
                      </a:pPr>
                      <a:r>
                        <a:rPr lang="en-US" sz="1000" dirty="0">
                          <a:effectLst/>
                        </a:rPr>
                        <a:t>Visualization &amp; self-talk</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79" marR="46779" marT="0" marB="0"/>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567184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A2F15C3C-3F29-C740-B62D-11F428BFEC01}"/>
              </a:ext>
            </a:extLst>
          </p:cNvPr>
          <p:cNvSpPr>
            <a:spLocks noGrp="1"/>
          </p:cNvSpPr>
          <p:nvPr>
            <p:ph type="title"/>
          </p:nvPr>
        </p:nvSpPr>
        <p:spPr>
          <a:xfrm>
            <a:off x="831273" y="997111"/>
            <a:ext cx="7218218" cy="3223398"/>
          </a:xfrm>
        </p:spPr>
        <p:txBody>
          <a:bodyPr>
            <a:normAutofit/>
          </a:bodyPr>
          <a:lstStyle/>
          <a:p>
            <a:pPr algn="ctr"/>
            <a:r>
              <a:rPr lang="en-US" sz="6000" dirty="0"/>
              <a:t>Eliciting the Relaxation Response</a:t>
            </a:r>
          </a:p>
        </p:txBody>
      </p:sp>
      <p:sp>
        <p:nvSpPr>
          <p:cNvPr id="6" name="Text Placeholder 2">
            <a:extLst>
              <a:ext uri="{FF2B5EF4-FFF2-40B4-BE49-F238E27FC236}">
                <a16:creationId xmlns:a16="http://schemas.microsoft.com/office/drawing/2014/main" xmlns="" id="{3F8A5F1B-B5D4-BE43-82ED-52F079946242}"/>
              </a:ext>
            </a:extLst>
          </p:cNvPr>
          <p:cNvSpPr txBox="1">
            <a:spLocks/>
          </p:cNvSpPr>
          <p:nvPr/>
        </p:nvSpPr>
        <p:spPr>
          <a:xfrm>
            <a:off x="536449" y="4567846"/>
            <a:ext cx="8358170" cy="9462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i="1" dirty="0"/>
              <a:t>Strategies for switching off your body’s stress response</a:t>
            </a:r>
          </a:p>
        </p:txBody>
      </p:sp>
    </p:spTree>
    <p:extLst>
      <p:ext uri="{BB962C8B-B14F-4D97-AF65-F5344CB8AC3E}">
        <p14:creationId xmlns:p14="http://schemas.microsoft.com/office/powerpoint/2010/main" val="1236757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252545-DA02-EB41-BB29-A2BF824BC872}"/>
              </a:ext>
            </a:extLst>
          </p:cNvPr>
          <p:cNvSpPr>
            <a:spLocks noGrp="1"/>
          </p:cNvSpPr>
          <p:nvPr>
            <p:ph type="title"/>
          </p:nvPr>
        </p:nvSpPr>
        <p:spPr>
          <a:xfrm>
            <a:off x="124691" y="235527"/>
            <a:ext cx="8811491" cy="886691"/>
          </a:xfrm>
        </p:spPr>
        <p:txBody>
          <a:bodyPr>
            <a:noAutofit/>
          </a:bodyPr>
          <a:lstStyle/>
          <a:p>
            <a:r>
              <a:rPr lang="en-US" sz="2600" dirty="0"/>
              <a:t>Assess Your Distress: </a:t>
            </a:r>
            <a:br>
              <a:rPr lang="en-US" sz="2600" dirty="0"/>
            </a:br>
            <a:r>
              <a:rPr lang="en-US" sz="2600" dirty="0"/>
              <a:t>Subjective Units of Distress (SUDS)</a:t>
            </a:r>
          </a:p>
        </p:txBody>
      </p:sp>
      <p:sp>
        <p:nvSpPr>
          <p:cNvPr id="3" name="Content Placeholder 2">
            <a:extLst>
              <a:ext uri="{FF2B5EF4-FFF2-40B4-BE49-F238E27FC236}">
                <a16:creationId xmlns:a16="http://schemas.microsoft.com/office/drawing/2014/main" xmlns="" id="{6466210B-8476-5849-94C8-63BF3A71BED5}"/>
              </a:ext>
            </a:extLst>
          </p:cNvPr>
          <p:cNvSpPr>
            <a:spLocks noGrp="1"/>
          </p:cNvSpPr>
          <p:nvPr>
            <p:ph idx="1"/>
          </p:nvPr>
        </p:nvSpPr>
        <p:spPr>
          <a:xfrm>
            <a:off x="628650" y="1335279"/>
            <a:ext cx="8155132" cy="4331230"/>
          </a:xfrm>
        </p:spPr>
        <p:txBody>
          <a:bodyPr>
            <a:noAutofit/>
          </a:bodyPr>
          <a:lstStyle/>
          <a:p>
            <a:pPr marL="0" lvl="0" indent="0">
              <a:lnSpc>
                <a:spcPct val="115000"/>
              </a:lnSpc>
              <a:spcBef>
                <a:spcPts val="600"/>
              </a:spcBef>
              <a:spcAft>
                <a:spcPts val="600"/>
              </a:spcAft>
              <a:buClr>
                <a:srgbClr val="000000"/>
              </a:buClr>
              <a:buNone/>
            </a:pPr>
            <a:r>
              <a:rPr lang="en-US" sz="1450" kern="0" dirty="0">
                <a:solidFill>
                  <a:srgbClr val="000000"/>
                </a:solidFill>
                <a:cs typeface="Arial"/>
                <a:sym typeface="Arial"/>
              </a:rPr>
              <a:t>10: Unbearably upset to the point that you cannot function</a:t>
            </a:r>
          </a:p>
          <a:p>
            <a:pPr marL="0" lvl="0" indent="0">
              <a:lnSpc>
                <a:spcPct val="115000"/>
              </a:lnSpc>
              <a:spcBef>
                <a:spcPts val="600"/>
              </a:spcBef>
              <a:spcAft>
                <a:spcPts val="600"/>
              </a:spcAft>
              <a:buClr>
                <a:srgbClr val="000000"/>
              </a:buClr>
              <a:buNone/>
            </a:pPr>
            <a:r>
              <a:rPr lang="en-US" sz="1450" kern="0" dirty="0">
                <a:solidFill>
                  <a:srgbClr val="000000"/>
                </a:solidFill>
                <a:cs typeface="Arial"/>
                <a:sym typeface="Arial"/>
              </a:rPr>
              <a:t>9: Extremely anxious and desperate, helpless/unable to handle it</a:t>
            </a:r>
          </a:p>
          <a:p>
            <a:pPr marL="0" lvl="0" indent="0">
              <a:lnSpc>
                <a:spcPct val="115000"/>
              </a:lnSpc>
              <a:spcBef>
                <a:spcPts val="600"/>
              </a:spcBef>
              <a:spcAft>
                <a:spcPts val="600"/>
              </a:spcAft>
              <a:buClr>
                <a:srgbClr val="000000"/>
              </a:buClr>
              <a:buNone/>
            </a:pPr>
            <a:r>
              <a:rPr lang="en-US" sz="1450" kern="0" dirty="0">
                <a:solidFill>
                  <a:srgbClr val="000000"/>
                </a:solidFill>
                <a:cs typeface="Arial"/>
                <a:sym typeface="Arial"/>
              </a:rPr>
              <a:t>8: Worried and panicky; losing focus and feeling anxious in the body</a:t>
            </a:r>
          </a:p>
          <a:p>
            <a:pPr marL="0" lvl="0" indent="0">
              <a:lnSpc>
                <a:spcPct val="115000"/>
              </a:lnSpc>
              <a:spcBef>
                <a:spcPts val="600"/>
              </a:spcBef>
              <a:spcAft>
                <a:spcPts val="600"/>
              </a:spcAft>
              <a:buClr>
                <a:srgbClr val="000000"/>
              </a:buClr>
              <a:buNone/>
            </a:pPr>
            <a:r>
              <a:rPr lang="en-US" sz="1450" kern="0" dirty="0">
                <a:solidFill>
                  <a:srgbClr val="000000"/>
                </a:solidFill>
                <a:cs typeface="Arial"/>
                <a:sym typeface="Arial"/>
              </a:rPr>
              <a:t>7: Discomfort dominates your thoughts and you struggle to function normally</a:t>
            </a:r>
          </a:p>
          <a:p>
            <a:pPr marL="0" lvl="0" indent="0">
              <a:lnSpc>
                <a:spcPct val="115000"/>
              </a:lnSpc>
              <a:spcBef>
                <a:spcPts val="600"/>
              </a:spcBef>
              <a:spcAft>
                <a:spcPts val="600"/>
              </a:spcAft>
              <a:buClr>
                <a:srgbClr val="000000"/>
              </a:buClr>
              <a:buNone/>
            </a:pPr>
            <a:r>
              <a:rPr lang="en-US" sz="1450" kern="0" dirty="0">
                <a:solidFill>
                  <a:srgbClr val="000000"/>
                </a:solidFill>
                <a:cs typeface="Arial"/>
                <a:sym typeface="Arial"/>
              </a:rPr>
              <a:t>6: Strong levels of discomfort</a:t>
            </a:r>
          </a:p>
          <a:p>
            <a:pPr marL="0" lvl="0" indent="0">
              <a:lnSpc>
                <a:spcPct val="115000"/>
              </a:lnSpc>
              <a:spcBef>
                <a:spcPts val="600"/>
              </a:spcBef>
              <a:spcAft>
                <a:spcPts val="600"/>
              </a:spcAft>
              <a:buClr>
                <a:srgbClr val="000000"/>
              </a:buClr>
              <a:buNone/>
            </a:pPr>
            <a:r>
              <a:rPr lang="en-US" sz="1450" kern="0" dirty="0">
                <a:solidFill>
                  <a:srgbClr val="000000"/>
                </a:solidFill>
                <a:cs typeface="Arial"/>
                <a:sym typeface="Arial"/>
              </a:rPr>
              <a:t>5: Upset and uncomfortable; still functional</a:t>
            </a:r>
          </a:p>
          <a:p>
            <a:pPr marL="0" lvl="0" indent="0">
              <a:lnSpc>
                <a:spcPct val="115000"/>
              </a:lnSpc>
              <a:spcBef>
                <a:spcPts val="600"/>
              </a:spcBef>
              <a:spcAft>
                <a:spcPts val="600"/>
              </a:spcAft>
              <a:buClr>
                <a:srgbClr val="000000"/>
              </a:buClr>
              <a:buNone/>
            </a:pPr>
            <a:r>
              <a:rPr lang="en-US" sz="1450" kern="0" dirty="0">
                <a:solidFill>
                  <a:srgbClr val="000000"/>
                </a:solidFill>
                <a:cs typeface="Arial"/>
                <a:sym typeface="Arial"/>
              </a:rPr>
              <a:t>4: Moderate anxiety and worry</a:t>
            </a:r>
          </a:p>
          <a:p>
            <a:pPr marL="0" lvl="0" indent="0">
              <a:lnSpc>
                <a:spcPct val="115000"/>
              </a:lnSpc>
              <a:spcBef>
                <a:spcPts val="600"/>
              </a:spcBef>
              <a:spcAft>
                <a:spcPts val="600"/>
              </a:spcAft>
              <a:buClr>
                <a:srgbClr val="000000"/>
              </a:buClr>
              <a:buNone/>
            </a:pPr>
            <a:r>
              <a:rPr lang="en-US" sz="1450" kern="0" dirty="0">
                <a:solidFill>
                  <a:srgbClr val="000000"/>
                </a:solidFill>
                <a:cs typeface="Arial"/>
                <a:sym typeface="Arial"/>
              </a:rPr>
              <a:t>3: Worried or upset; still able to function</a:t>
            </a:r>
          </a:p>
          <a:p>
            <a:pPr marL="0" lvl="0" indent="0">
              <a:lnSpc>
                <a:spcPct val="115000"/>
              </a:lnSpc>
              <a:spcBef>
                <a:spcPts val="600"/>
              </a:spcBef>
              <a:spcAft>
                <a:spcPts val="600"/>
              </a:spcAft>
              <a:buClr>
                <a:srgbClr val="000000"/>
              </a:buClr>
              <a:buNone/>
            </a:pPr>
            <a:r>
              <a:rPr lang="en-US" sz="1450" kern="0" dirty="0">
                <a:solidFill>
                  <a:srgbClr val="000000"/>
                </a:solidFill>
                <a:cs typeface="Arial"/>
                <a:sym typeface="Arial"/>
              </a:rPr>
              <a:t>2: A little bit sad or distressed</a:t>
            </a:r>
          </a:p>
          <a:p>
            <a:pPr marL="0" lvl="0" indent="0">
              <a:lnSpc>
                <a:spcPct val="115000"/>
              </a:lnSpc>
              <a:spcBef>
                <a:spcPts val="600"/>
              </a:spcBef>
              <a:spcAft>
                <a:spcPts val="600"/>
              </a:spcAft>
              <a:buClr>
                <a:srgbClr val="000000"/>
              </a:buClr>
              <a:buNone/>
            </a:pPr>
            <a:r>
              <a:rPr lang="en-US" sz="1450" kern="0" dirty="0">
                <a:solidFill>
                  <a:srgbClr val="000000"/>
                </a:solidFill>
                <a:cs typeface="Arial"/>
                <a:sym typeface="Arial"/>
              </a:rPr>
              <a:t>1: No distress; alert and focused                                    </a:t>
            </a:r>
          </a:p>
          <a:p>
            <a:pPr marL="0" lvl="0" indent="0">
              <a:lnSpc>
                <a:spcPct val="115000"/>
              </a:lnSpc>
              <a:spcBef>
                <a:spcPts val="600"/>
              </a:spcBef>
              <a:spcAft>
                <a:spcPts val="600"/>
              </a:spcAft>
              <a:buClr>
                <a:srgbClr val="000000"/>
              </a:buClr>
              <a:buNone/>
            </a:pPr>
            <a:r>
              <a:rPr lang="en-US" sz="1450" kern="0" dirty="0">
                <a:solidFill>
                  <a:srgbClr val="000000"/>
                </a:solidFill>
                <a:cs typeface="Arial"/>
                <a:sym typeface="Arial"/>
              </a:rPr>
              <a:t>•0: Peace and complete calm	</a:t>
            </a:r>
            <a:endParaRPr lang="en-US" sz="1450" dirty="0"/>
          </a:p>
        </p:txBody>
      </p:sp>
    </p:spTree>
    <p:extLst>
      <p:ext uri="{BB962C8B-B14F-4D97-AF65-F5344CB8AC3E}">
        <p14:creationId xmlns:p14="http://schemas.microsoft.com/office/powerpoint/2010/main" val="956172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4;p18" descr="Image of a sign that reads: please stay home.">
            <a:extLst>
              <a:ext uri="{FF2B5EF4-FFF2-40B4-BE49-F238E27FC236}">
                <a16:creationId xmlns:a16="http://schemas.microsoft.com/office/drawing/2014/main" xmlns="" id="{8EFBA80E-DDC7-F042-BB38-1D5587282CCA}"/>
              </a:ext>
            </a:extLst>
          </p:cNvPr>
          <p:cNvPicPr preferRelativeResize="0"/>
          <p:nvPr/>
        </p:nvPicPr>
        <p:blipFill>
          <a:blip r:embed="rId3">
            <a:alphaModFix/>
          </a:blip>
          <a:stretch>
            <a:fillRect/>
          </a:stretch>
        </p:blipFill>
        <p:spPr>
          <a:xfrm>
            <a:off x="4419600" y="383115"/>
            <a:ext cx="4724400" cy="4930845"/>
          </a:xfrm>
          <a:prstGeom prst="rect">
            <a:avLst/>
          </a:prstGeom>
          <a:noFill/>
          <a:ln>
            <a:noFill/>
          </a:ln>
        </p:spPr>
      </p:pic>
      <p:sp>
        <p:nvSpPr>
          <p:cNvPr id="5" name="Google Shape;83;p18">
            <a:extLst>
              <a:ext uri="{FF2B5EF4-FFF2-40B4-BE49-F238E27FC236}">
                <a16:creationId xmlns:a16="http://schemas.microsoft.com/office/drawing/2014/main" xmlns="" id="{61FEC18E-2C80-B240-A2E2-9AE1A0AFA2BF}"/>
              </a:ext>
            </a:extLst>
          </p:cNvPr>
          <p:cNvSpPr txBox="1">
            <a:spLocks/>
          </p:cNvSpPr>
          <p:nvPr/>
        </p:nvSpPr>
        <p:spPr>
          <a:xfrm>
            <a:off x="247320" y="3169920"/>
            <a:ext cx="4452200" cy="2871607"/>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333"/>
              </a:spcBef>
              <a:buNone/>
            </a:pPr>
            <a:r>
              <a:rPr lang="en-US" dirty="0">
                <a:latin typeface="Calibri"/>
                <a:ea typeface="Calibri"/>
                <a:cs typeface="Calibri"/>
                <a:sym typeface="Calibri"/>
              </a:rPr>
              <a:t>How do we maintain our social connection while social distancing? </a:t>
            </a:r>
          </a:p>
          <a:p>
            <a:pPr marL="0" indent="0"/>
            <a:endParaRPr lang="en-US" dirty="0"/>
          </a:p>
        </p:txBody>
      </p:sp>
      <p:sp>
        <p:nvSpPr>
          <p:cNvPr id="6" name="Google Shape;82;p18">
            <a:extLst>
              <a:ext uri="{FF2B5EF4-FFF2-40B4-BE49-F238E27FC236}">
                <a16:creationId xmlns:a16="http://schemas.microsoft.com/office/drawing/2014/main" xmlns="" id="{C9300578-4010-3E49-9512-B90CAE9F6785}"/>
              </a:ext>
            </a:extLst>
          </p:cNvPr>
          <p:cNvSpPr txBox="1">
            <a:spLocks noGrp="1"/>
          </p:cNvSpPr>
          <p:nvPr>
            <p:ph type="title"/>
          </p:nvPr>
        </p:nvSpPr>
        <p:spPr>
          <a:xfrm>
            <a:off x="247320" y="1415951"/>
            <a:ext cx="4452200" cy="1391666"/>
          </a:xfrm>
          <a:prstGeom prst="rect">
            <a:avLst/>
          </a:prstGeom>
        </p:spPr>
        <p:txBody>
          <a:bodyPr spcFirstLastPara="1" vert="horz" wrap="square" lIns="121900" tIns="121900" rIns="121900" bIns="121900" rtlCol="0" anchor="b" anchorCtr="0">
            <a:noAutofit/>
          </a:bodyPr>
          <a:lstStyle/>
          <a:p>
            <a:r>
              <a:rPr lang="en" sz="4000" dirty="0"/>
              <a:t>Social Engagement</a:t>
            </a:r>
            <a:endParaRPr sz="4000" dirty="0"/>
          </a:p>
        </p:txBody>
      </p:sp>
    </p:spTree>
    <p:extLst>
      <p:ext uri="{BB962C8B-B14F-4D97-AF65-F5344CB8AC3E}">
        <p14:creationId xmlns:p14="http://schemas.microsoft.com/office/powerpoint/2010/main" val="2196460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AAAE9BD9-821F-2A41-8AE7-62DF32F3728B}"/>
              </a:ext>
            </a:extLst>
          </p:cNvPr>
          <p:cNvSpPr txBox="1">
            <a:spLocks/>
          </p:cNvSpPr>
          <p:nvPr/>
        </p:nvSpPr>
        <p:spPr>
          <a:xfrm>
            <a:off x="-1" y="47317"/>
            <a:ext cx="9144001" cy="13390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Arial" panose="020B0604020202020204" pitchFamily="34" charset="0"/>
                <a:cs typeface="Arial" panose="020B0604020202020204" pitchFamily="34" charset="0"/>
              </a:rPr>
              <a:t>A Breathing Exercise to Calm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Our Brain and Nervous System</a:t>
            </a:r>
          </a:p>
        </p:txBody>
      </p:sp>
      <p:pic>
        <p:nvPicPr>
          <p:cNvPr id="5" name="Picture 4" descr="Image of Presenter doing breathing exercises.">
            <a:extLst>
              <a:ext uri="{FF2B5EF4-FFF2-40B4-BE49-F238E27FC236}">
                <a16:creationId xmlns:a16="http://schemas.microsoft.com/office/drawing/2014/main" xmlns="" id="{C1BFD158-2837-3F47-A8EF-FB4B0C3113BF}"/>
              </a:ext>
            </a:extLst>
          </p:cNvPr>
          <p:cNvPicPr>
            <a:picLocks noChangeAspect="1"/>
          </p:cNvPicPr>
          <p:nvPr/>
        </p:nvPicPr>
        <p:blipFill>
          <a:blip r:embed="rId3"/>
          <a:stretch>
            <a:fillRect/>
          </a:stretch>
        </p:blipFill>
        <p:spPr>
          <a:xfrm>
            <a:off x="2539999" y="1386348"/>
            <a:ext cx="3663577" cy="2621747"/>
          </a:xfrm>
          <a:prstGeom prst="rect">
            <a:avLst/>
          </a:prstGeom>
        </p:spPr>
      </p:pic>
      <p:graphicFrame>
        <p:nvGraphicFramePr>
          <p:cNvPr id="6" name="Diagram 5">
            <a:extLst>
              <a:ext uri="{FF2B5EF4-FFF2-40B4-BE49-F238E27FC236}">
                <a16:creationId xmlns:a16="http://schemas.microsoft.com/office/drawing/2014/main" xmlns="" id="{1737F493-5248-AB45-9F1B-B5A01F0694C9}"/>
              </a:ext>
            </a:extLst>
          </p:cNvPr>
          <p:cNvGraphicFramePr/>
          <p:nvPr>
            <p:extLst>
              <p:ext uri="{D42A27DB-BD31-4B8C-83A1-F6EECF244321}">
                <p14:modId xmlns:p14="http://schemas.microsoft.com/office/powerpoint/2010/main" val="3817023467"/>
              </p:ext>
            </p:extLst>
          </p:nvPr>
        </p:nvGraphicFramePr>
        <p:xfrm>
          <a:off x="-1" y="4200875"/>
          <a:ext cx="9144001" cy="13390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18254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48861C7-91F3-814E-8759-D8B03D301434}"/>
              </a:ext>
            </a:extLst>
          </p:cNvPr>
          <p:cNvSpPr/>
          <p:nvPr/>
        </p:nvSpPr>
        <p:spPr>
          <a:xfrm>
            <a:off x="510329" y="560439"/>
            <a:ext cx="5316730" cy="584775"/>
          </a:xfrm>
          <a:prstGeom prst="rect">
            <a:avLst/>
          </a:prstGeom>
        </p:spPr>
        <p:txBody>
          <a:bodyPr wrap="square">
            <a:spAutoFit/>
          </a:bodyPr>
          <a:lstStyle/>
          <a:p>
            <a:r>
              <a:rPr lang="en-US" sz="3200" b="1" dirty="0">
                <a:effectLst>
                  <a:outerShdw blurRad="50800" dist="38100" dir="2700000" algn="tl" rotWithShape="0">
                    <a:prstClr val="black">
                      <a:alpha val="40000"/>
                    </a:prstClr>
                  </a:outerShdw>
                </a:effectLst>
              </a:rPr>
              <a:t>Focus on Your Breath Out</a:t>
            </a:r>
          </a:p>
        </p:txBody>
      </p:sp>
      <p:sp>
        <p:nvSpPr>
          <p:cNvPr id="7" name="TextBox 6">
            <a:extLst>
              <a:ext uri="{FF2B5EF4-FFF2-40B4-BE49-F238E27FC236}">
                <a16:creationId xmlns:a16="http://schemas.microsoft.com/office/drawing/2014/main" xmlns="" id="{916B0B0C-55D2-DC42-8DA1-9ABC900929F3}"/>
              </a:ext>
            </a:extLst>
          </p:cNvPr>
          <p:cNvSpPr txBox="1"/>
          <p:nvPr/>
        </p:nvSpPr>
        <p:spPr>
          <a:xfrm>
            <a:off x="510329" y="1919970"/>
            <a:ext cx="2316563" cy="830997"/>
          </a:xfrm>
          <a:prstGeom prst="rect">
            <a:avLst/>
          </a:prstGeom>
          <a:noFill/>
        </p:spPr>
        <p:txBody>
          <a:bodyPr wrap="square" rtlCol="0">
            <a:spAutoFit/>
            <a:scene3d>
              <a:camera prst="orthographicFront"/>
              <a:lightRig rig="threePt" dir="t"/>
            </a:scene3d>
            <a:sp3d extrusionH="57150" contourW="12700">
              <a:bevelT w="38100" h="38100"/>
              <a:bevelB w="38100" h="38100"/>
            </a:sp3d>
          </a:bodyPr>
          <a:lstStyle/>
          <a:p>
            <a:pPr algn="ctr"/>
            <a:r>
              <a:rPr lang="en-US" sz="2400" b="1" dirty="0"/>
              <a:t>Breathe in for 4 seconds...</a:t>
            </a:r>
          </a:p>
        </p:txBody>
      </p:sp>
      <p:sp>
        <p:nvSpPr>
          <p:cNvPr id="8" name="Heart 7" descr="Image of red heart symbol.">
            <a:extLst>
              <a:ext uri="{FF2B5EF4-FFF2-40B4-BE49-F238E27FC236}">
                <a16:creationId xmlns:a16="http://schemas.microsoft.com/office/drawing/2014/main" xmlns="" id="{FCEEA302-4CA8-8348-9D2F-9C87B7869AB9}"/>
              </a:ext>
              <a:ext uri="{C183D7F6-B498-43B3-948B-1728B52AA6E4}">
                <adec:decorative xmlns:adec="http://schemas.microsoft.com/office/drawing/2017/decorative" xmlns="" val="0"/>
              </a:ext>
            </a:extLst>
          </p:cNvPr>
          <p:cNvSpPr/>
          <p:nvPr/>
        </p:nvSpPr>
        <p:spPr>
          <a:xfrm>
            <a:off x="3343976" y="1919970"/>
            <a:ext cx="2973134" cy="2771357"/>
          </a:xfrm>
          <a:prstGeom prst="heart">
            <a:avLst/>
          </a:prstGeom>
          <a:solidFill>
            <a:srgbClr val="FF0000"/>
          </a:solidFill>
          <a:ln w="41275">
            <a:solidFill>
              <a:schemeClr val="tx1"/>
            </a:solidFill>
          </a:ln>
          <a:scene3d>
            <a:camera prst="orthographicFront"/>
            <a:lightRig rig="threePt" dir="t"/>
          </a:scene3d>
          <a:sp3d prstMaterial="softEdge">
            <a:bevelT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solidFill>
                <a:schemeClr val="tx1"/>
              </a:solidFill>
            </a:endParaRPr>
          </a:p>
        </p:txBody>
      </p:sp>
      <p:sp>
        <p:nvSpPr>
          <p:cNvPr id="9" name="TextBox 8">
            <a:extLst>
              <a:ext uri="{FF2B5EF4-FFF2-40B4-BE49-F238E27FC236}">
                <a16:creationId xmlns:a16="http://schemas.microsoft.com/office/drawing/2014/main" xmlns="" id="{6619DF3A-0580-6F42-9B62-5FEF3212A98C}"/>
              </a:ext>
            </a:extLst>
          </p:cNvPr>
          <p:cNvSpPr txBox="1"/>
          <p:nvPr/>
        </p:nvSpPr>
        <p:spPr>
          <a:xfrm>
            <a:off x="5545896" y="4460494"/>
            <a:ext cx="3586130" cy="830997"/>
          </a:xfrm>
          <a:prstGeom prst="rect">
            <a:avLst/>
          </a:prstGeom>
          <a:noFill/>
        </p:spPr>
        <p:txBody>
          <a:bodyPr wrap="square" rtlCol="0">
            <a:spAutoFit/>
            <a:scene3d>
              <a:camera prst="orthographicFront"/>
              <a:lightRig rig="threePt" dir="t"/>
            </a:scene3d>
            <a:sp3d contourW="12700">
              <a:bevelB w="38100" h="38100"/>
            </a:sp3d>
          </a:bodyPr>
          <a:lstStyle/>
          <a:p>
            <a:pPr algn="ctr"/>
            <a:r>
              <a:rPr lang="en-US" sz="2400" b="1" dirty="0"/>
              <a:t>Breathe out for</a:t>
            </a:r>
          </a:p>
          <a:p>
            <a:pPr algn="ctr"/>
            <a:r>
              <a:rPr lang="en-US" sz="2400" b="1" dirty="0"/>
              <a:t> 5 seconds…</a:t>
            </a:r>
          </a:p>
        </p:txBody>
      </p:sp>
      <p:pic>
        <p:nvPicPr>
          <p:cNvPr id="10" name="Online Media 5" descr="Recorded Sound">
            <a:hlinkClick r:id="" action="ppaction://media"/>
            <a:extLst>
              <a:ext uri="{FF2B5EF4-FFF2-40B4-BE49-F238E27FC236}">
                <a16:creationId xmlns:a16="http://schemas.microsoft.com/office/drawing/2014/main" xmlns="" id="{A60264EF-A4D9-D34B-8B22-17F68C806D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9289" y="3867089"/>
            <a:ext cx="1077393" cy="1077393"/>
          </a:xfrm>
          <a:prstGeom prst="rect">
            <a:avLst/>
          </a:prstGeom>
        </p:spPr>
      </p:pic>
    </p:spTree>
    <p:extLst>
      <p:ext uri="{BB962C8B-B14F-4D97-AF65-F5344CB8AC3E}">
        <p14:creationId xmlns:p14="http://schemas.microsoft.com/office/powerpoint/2010/main" val="176124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6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6" presetClass="emph" presetSubtype="0" repeatCount="10000" accel="50000" decel="50000" autoRev="1" fill="remove" grpId="0" nodeType="clickEffect">
                                  <p:stCondLst>
                                    <p:cond delay="0"/>
                                  </p:stCondLst>
                                  <p:childTnLst>
                                    <p:animScale>
                                      <p:cBhvr>
                                        <p:cTn id="11" dur="5000" fill="hold"/>
                                        <p:tgtEl>
                                          <p:spTgt spid="8"/>
                                        </p:tgtEl>
                                      </p:cBhvr>
                                      <p:by x="150000" y="150000"/>
                                    </p:animScale>
                                  </p:childTnLst>
                                </p:cTn>
                              </p:par>
                            </p:childTnLst>
                          </p:cTn>
                        </p:par>
                      </p:childTnLst>
                    </p:cTn>
                  </p:par>
                </p:childTnLst>
              </p:cTn>
              <p:nextCondLst>
                <p:cond evt="onClick" delay="0">
                  <p:tgtEl>
                    <p:spTgt spid="8"/>
                  </p:tgtEl>
                </p:cond>
              </p:nextCondLst>
            </p:seq>
            <p:audio>
              <p:cMediaNode vol="80000">
                <p:cTn id="12" repeatCount="indefinite"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 of sunflower.&#10;54321&#10;Grounding anxiety.&#10;5- things you can see&#10;4- things you can feel&#10;3- things you can hear&#10;2- things you can smell&#10;1-things you can taste">
            <a:extLst>
              <a:ext uri="{FF2B5EF4-FFF2-40B4-BE49-F238E27FC236}">
                <a16:creationId xmlns:a16="http://schemas.microsoft.com/office/drawing/2014/main" xmlns="" id="{386D6BCD-E435-BB40-A0CD-AEFEE9E26F16}"/>
              </a:ext>
            </a:extLst>
          </p:cNvPr>
          <p:cNvPicPr>
            <a:picLocks noChangeAspect="1"/>
          </p:cNvPicPr>
          <p:nvPr/>
        </p:nvPicPr>
        <p:blipFill rotWithShape="1">
          <a:blip r:embed="rId3"/>
          <a:srcRect l="31594" t="6599" r="32750" b="8676"/>
          <a:stretch/>
        </p:blipFill>
        <p:spPr>
          <a:xfrm>
            <a:off x="4338918" y="0"/>
            <a:ext cx="4805082" cy="5727504"/>
          </a:xfrm>
          <a:prstGeom prst="rect">
            <a:avLst/>
          </a:prstGeom>
        </p:spPr>
      </p:pic>
      <p:sp>
        <p:nvSpPr>
          <p:cNvPr id="5" name="Content Placeholder 12">
            <a:extLst>
              <a:ext uri="{FF2B5EF4-FFF2-40B4-BE49-F238E27FC236}">
                <a16:creationId xmlns:a16="http://schemas.microsoft.com/office/drawing/2014/main" xmlns="" id="{42421CFC-D1D0-F747-99A6-A3DD9905BC88}"/>
              </a:ext>
            </a:extLst>
          </p:cNvPr>
          <p:cNvSpPr>
            <a:spLocks noGrp="1"/>
          </p:cNvSpPr>
          <p:nvPr>
            <p:ph idx="1"/>
          </p:nvPr>
        </p:nvSpPr>
        <p:spPr>
          <a:xfrm>
            <a:off x="593739" y="1566104"/>
            <a:ext cx="3422449" cy="3379186"/>
          </a:xfrm>
        </p:spPr>
        <p:txBody>
          <a:bodyPr anchor="t">
            <a:normAutofit/>
          </a:bodyPr>
          <a:lstStyle/>
          <a:p>
            <a:pPr marL="0" indent="0">
              <a:buNone/>
            </a:pPr>
            <a:r>
              <a:rPr lang="en-US" sz="3600" b="1" dirty="0">
                <a:latin typeface="Arial" panose="020B0604020202020204" pitchFamily="34" charset="0"/>
                <a:cs typeface="Arial" panose="020B0604020202020204" pitchFamily="34" charset="0"/>
              </a:rPr>
              <a:t>Grounding Technique </a:t>
            </a:r>
          </a:p>
        </p:txBody>
      </p:sp>
    </p:spTree>
    <p:extLst>
      <p:ext uri="{BB962C8B-B14F-4D97-AF65-F5344CB8AC3E}">
        <p14:creationId xmlns:p14="http://schemas.microsoft.com/office/powerpoint/2010/main" val="3081787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1C129-544E-0443-8E56-CAD1EB98E88D}"/>
              </a:ext>
            </a:extLst>
          </p:cNvPr>
          <p:cNvSpPr>
            <a:spLocks noGrp="1"/>
          </p:cNvSpPr>
          <p:nvPr>
            <p:ph type="title"/>
          </p:nvPr>
        </p:nvSpPr>
        <p:spPr>
          <a:xfrm>
            <a:off x="179294" y="5773"/>
            <a:ext cx="9144000" cy="1195498"/>
          </a:xfrm>
        </p:spPr>
        <p:txBody>
          <a:bodyPr>
            <a:noAutofit/>
          </a:bodyPr>
          <a:lstStyle/>
          <a:p>
            <a:r>
              <a:rPr lang="en-US" sz="3000" dirty="0"/>
              <a:t>Assess Your Distress: </a:t>
            </a:r>
            <a:br>
              <a:rPr lang="en-US" sz="3000" dirty="0"/>
            </a:br>
            <a:r>
              <a:rPr lang="en-US" sz="3000" dirty="0"/>
              <a:t>Subjective Units of Distress (SUDS)</a:t>
            </a:r>
          </a:p>
        </p:txBody>
      </p:sp>
      <p:sp>
        <p:nvSpPr>
          <p:cNvPr id="3" name="Content Placeholder 2">
            <a:extLst>
              <a:ext uri="{FF2B5EF4-FFF2-40B4-BE49-F238E27FC236}">
                <a16:creationId xmlns:a16="http://schemas.microsoft.com/office/drawing/2014/main" xmlns="" id="{8BFBDA7D-7967-7C41-8953-F4B1B69D1977}"/>
              </a:ext>
            </a:extLst>
          </p:cNvPr>
          <p:cNvSpPr>
            <a:spLocks noGrp="1"/>
          </p:cNvSpPr>
          <p:nvPr>
            <p:ph idx="1"/>
          </p:nvPr>
        </p:nvSpPr>
        <p:spPr>
          <a:xfrm>
            <a:off x="233082" y="1201271"/>
            <a:ext cx="8139953" cy="3998258"/>
          </a:xfrm>
        </p:spPr>
        <p:txBody>
          <a:bodyPr>
            <a:normAutofit fontScale="25000" lnSpcReduction="20000"/>
          </a:bodyPr>
          <a:lstStyle/>
          <a:p>
            <a:pPr marL="0" lvl="0" indent="0">
              <a:lnSpc>
                <a:spcPct val="115000"/>
              </a:lnSpc>
              <a:spcBef>
                <a:spcPts val="600"/>
              </a:spcBef>
              <a:spcAft>
                <a:spcPts val="600"/>
              </a:spcAft>
              <a:buClr>
                <a:srgbClr val="000000"/>
              </a:buClr>
              <a:buNone/>
            </a:pPr>
            <a:r>
              <a:rPr lang="en-US" sz="6800" kern="0" dirty="0">
                <a:solidFill>
                  <a:srgbClr val="000000"/>
                </a:solidFill>
                <a:cs typeface="Arial"/>
                <a:sym typeface="Arial"/>
              </a:rPr>
              <a:t>10: Unbearably upset to the point that you cannot function</a:t>
            </a:r>
          </a:p>
          <a:p>
            <a:pPr marL="0" lvl="0" indent="0">
              <a:lnSpc>
                <a:spcPct val="115000"/>
              </a:lnSpc>
              <a:spcBef>
                <a:spcPts val="600"/>
              </a:spcBef>
              <a:spcAft>
                <a:spcPts val="600"/>
              </a:spcAft>
              <a:buClr>
                <a:srgbClr val="000000"/>
              </a:buClr>
              <a:buNone/>
            </a:pPr>
            <a:r>
              <a:rPr lang="en-US" sz="6800" kern="0" dirty="0">
                <a:solidFill>
                  <a:srgbClr val="000000"/>
                </a:solidFill>
                <a:cs typeface="Arial"/>
                <a:sym typeface="Arial"/>
              </a:rPr>
              <a:t>9: Extremely anxious and desperate, helpless/unable to handle it</a:t>
            </a:r>
          </a:p>
          <a:p>
            <a:pPr marL="0" lvl="0" indent="0">
              <a:lnSpc>
                <a:spcPct val="115000"/>
              </a:lnSpc>
              <a:spcBef>
                <a:spcPts val="600"/>
              </a:spcBef>
              <a:spcAft>
                <a:spcPts val="600"/>
              </a:spcAft>
              <a:buClr>
                <a:srgbClr val="000000"/>
              </a:buClr>
              <a:buNone/>
            </a:pPr>
            <a:r>
              <a:rPr lang="en-US" sz="6800" kern="0" dirty="0">
                <a:solidFill>
                  <a:srgbClr val="000000"/>
                </a:solidFill>
                <a:cs typeface="Arial"/>
                <a:sym typeface="Arial"/>
              </a:rPr>
              <a:t>8: Worried and panicky; losing focus and feeling anxious in the body</a:t>
            </a:r>
          </a:p>
          <a:p>
            <a:pPr marL="0" lvl="0" indent="0">
              <a:lnSpc>
                <a:spcPct val="115000"/>
              </a:lnSpc>
              <a:spcBef>
                <a:spcPts val="600"/>
              </a:spcBef>
              <a:spcAft>
                <a:spcPts val="600"/>
              </a:spcAft>
              <a:buClr>
                <a:srgbClr val="000000"/>
              </a:buClr>
              <a:buNone/>
            </a:pPr>
            <a:r>
              <a:rPr lang="en-US" sz="6800" kern="0" dirty="0">
                <a:solidFill>
                  <a:srgbClr val="000000"/>
                </a:solidFill>
                <a:cs typeface="Arial"/>
                <a:sym typeface="Arial"/>
              </a:rPr>
              <a:t>7: Discomfort dominates your thoughts and you struggle to function normally</a:t>
            </a:r>
          </a:p>
          <a:p>
            <a:pPr marL="0" lvl="0" indent="0">
              <a:lnSpc>
                <a:spcPct val="115000"/>
              </a:lnSpc>
              <a:spcBef>
                <a:spcPts val="600"/>
              </a:spcBef>
              <a:spcAft>
                <a:spcPts val="600"/>
              </a:spcAft>
              <a:buClr>
                <a:srgbClr val="000000"/>
              </a:buClr>
              <a:buNone/>
            </a:pPr>
            <a:r>
              <a:rPr lang="en-US" sz="6800" kern="0" dirty="0">
                <a:solidFill>
                  <a:srgbClr val="000000"/>
                </a:solidFill>
                <a:cs typeface="Arial"/>
                <a:sym typeface="Arial"/>
              </a:rPr>
              <a:t>6: Strong levels of discomfort</a:t>
            </a:r>
          </a:p>
          <a:p>
            <a:pPr marL="0" lvl="0" indent="0">
              <a:lnSpc>
                <a:spcPct val="115000"/>
              </a:lnSpc>
              <a:spcBef>
                <a:spcPts val="600"/>
              </a:spcBef>
              <a:spcAft>
                <a:spcPts val="600"/>
              </a:spcAft>
              <a:buClr>
                <a:srgbClr val="000000"/>
              </a:buClr>
              <a:buNone/>
            </a:pPr>
            <a:r>
              <a:rPr lang="en-US" sz="6800" kern="0" dirty="0">
                <a:solidFill>
                  <a:srgbClr val="000000"/>
                </a:solidFill>
                <a:cs typeface="Arial"/>
                <a:sym typeface="Arial"/>
              </a:rPr>
              <a:t>5: Upset and uncomfortable; still functional</a:t>
            </a:r>
          </a:p>
          <a:p>
            <a:pPr marL="0" lvl="0" indent="0">
              <a:lnSpc>
                <a:spcPct val="115000"/>
              </a:lnSpc>
              <a:spcBef>
                <a:spcPts val="600"/>
              </a:spcBef>
              <a:spcAft>
                <a:spcPts val="600"/>
              </a:spcAft>
              <a:buClr>
                <a:srgbClr val="000000"/>
              </a:buClr>
              <a:buNone/>
            </a:pPr>
            <a:r>
              <a:rPr lang="en-US" sz="6800" kern="0" dirty="0">
                <a:solidFill>
                  <a:srgbClr val="000000"/>
                </a:solidFill>
                <a:cs typeface="Arial"/>
                <a:sym typeface="Arial"/>
              </a:rPr>
              <a:t>4: Moderate anxiety and worry</a:t>
            </a:r>
          </a:p>
          <a:p>
            <a:pPr marL="0" lvl="0" indent="0">
              <a:lnSpc>
                <a:spcPct val="115000"/>
              </a:lnSpc>
              <a:spcBef>
                <a:spcPts val="600"/>
              </a:spcBef>
              <a:spcAft>
                <a:spcPts val="600"/>
              </a:spcAft>
              <a:buClr>
                <a:srgbClr val="000000"/>
              </a:buClr>
              <a:buNone/>
            </a:pPr>
            <a:r>
              <a:rPr lang="en-US" sz="6800" kern="0" dirty="0">
                <a:solidFill>
                  <a:srgbClr val="000000"/>
                </a:solidFill>
                <a:cs typeface="Arial"/>
                <a:sym typeface="Arial"/>
              </a:rPr>
              <a:t>3: Worried or upset; still able to function</a:t>
            </a:r>
          </a:p>
          <a:p>
            <a:pPr marL="0" lvl="0" indent="0">
              <a:lnSpc>
                <a:spcPct val="115000"/>
              </a:lnSpc>
              <a:spcBef>
                <a:spcPts val="600"/>
              </a:spcBef>
              <a:spcAft>
                <a:spcPts val="600"/>
              </a:spcAft>
              <a:buClr>
                <a:srgbClr val="000000"/>
              </a:buClr>
              <a:buNone/>
            </a:pPr>
            <a:r>
              <a:rPr lang="en-US" sz="6800" kern="0" dirty="0">
                <a:solidFill>
                  <a:srgbClr val="000000"/>
                </a:solidFill>
                <a:cs typeface="Arial"/>
                <a:sym typeface="Arial"/>
              </a:rPr>
              <a:t>2: A little bit sad or distressed</a:t>
            </a:r>
          </a:p>
          <a:p>
            <a:pPr marL="0" lvl="0" indent="0">
              <a:lnSpc>
                <a:spcPct val="115000"/>
              </a:lnSpc>
              <a:spcBef>
                <a:spcPts val="600"/>
              </a:spcBef>
              <a:spcAft>
                <a:spcPts val="600"/>
              </a:spcAft>
              <a:buClr>
                <a:srgbClr val="000000"/>
              </a:buClr>
              <a:buNone/>
            </a:pPr>
            <a:r>
              <a:rPr lang="en-US" sz="6800" kern="0" dirty="0">
                <a:solidFill>
                  <a:srgbClr val="000000"/>
                </a:solidFill>
                <a:cs typeface="Arial"/>
                <a:sym typeface="Arial"/>
              </a:rPr>
              <a:t>1: No distress; alert and focused                                    </a:t>
            </a:r>
          </a:p>
          <a:p>
            <a:pPr marL="0" lvl="0" indent="0">
              <a:lnSpc>
                <a:spcPct val="115000"/>
              </a:lnSpc>
              <a:spcBef>
                <a:spcPts val="600"/>
              </a:spcBef>
              <a:spcAft>
                <a:spcPts val="600"/>
              </a:spcAft>
              <a:buClr>
                <a:srgbClr val="000000"/>
              </a:buClr>
              <a:buNone/>
            </a:pPr>
            <a:r>
              <a:rPr lang="en-US" sz="6800" kern="0" dirty="0">
                <a:solidFill>
                  <a:srgbClr val="000000"/>
                </a:solidFill>
                <a:cs typeface="Arial"/>
                <a:sym typeface="Arial"/>
              </a:rPr>
              <a:t>•0: Peace and complete calm</a:t>
            </a:r>
            <a:r>
              <a:rPr lang="en-US" kern="0" dirty="0">
                <a:solidFill>
                  <a:srgbClr val="000000"/>
                </a:solidFill>
                <a:cs typeface="Arial"/>
                <a:sym typeface="Arial"/>
              </a:rPr>
              <a:t>	</a:t>
            </a:r>
            <a:endParaRPr lang="en-US" dirty="0"/>
          </a:p>
        </p:txBody>
      </p:sp>
      <p:sp>
        <p:nvSpPr>
          <p:cNvPr id="4" name="TextBox 3"/>
          <p:cNvSpPr txBox="1"/>
          <p:nvPr/>
        </p:nvSpPr>
        <p:spPr>
          <a:xfrm rot="1095358">
            <a:off x="4661210" y="3497396"/>
            <a:ext cx="4200046" cy="1938992"/>
          </a:xfrm>
          <a:prstGeom prst="rect">
            <a:avLst/>
          </a:prstGeom>
          <a:noFill/>
        </p:spPr>
        <p:txBody>
          <a:bodyPr wrap="square" rtlCol="0">
            <a:spAutoFit/>
          </a:bodyPr>
          <a:lstStyle/>
          <a:p>
            <a:pPr algn="ctr"/>
            <a:r>
              <a:rPr lang="en-US" sz="2000" b="1" dirty="0" smtClean="0">
                <a:solidFill>
                  <a:schemeClr val="accent1"/>
                </a:solidFill>
                <a:latin typeface="Century Gothic" panose="020B0502020202020204" pitchFamily="34" charset="0"/>
              </a:rPr>
              <a:t>Crisis Text Line: </a:t>
            </a:r>
          </a:p>
          <a:p>
            <a:pPr algn="ctr"/>
            <a:r>
              <a:rPr lang="en-US" sz="2000" b="1" dirty="0" smtClean="0">
                <a:solidFill>
                  <a:schemeClr val="accent1"/>
                </a:solidFill>
                <a:latin typeface="Century Gothic" panose="020B0502020202020204" pitchFamily="34" charset="0"/>
              </a:rPr>
              <a:t>Text HOME to 741741</a:t>
            </a:r>
          </a:p>
          <a:p>
            <a:pPr algn="ctr"/>
            <a:endParaRPr lang="en-US" sz="2000" b="1" dirty="0" smtClean="0">
              <a:solidFill>
                <a:schemeClr val="accent1"/>
              </a:solidFill>
              <a:latin typeface="Century Gothic" panose="020B0502020202020204" pitchFamily="34" charset="0"/>
            </a:endParaRPr>
          </a:p>
          <a:p>
            <a:pPr algn="ctr"/>
            <a:r>
              <a:rPr lang="en-US" sz="2000" b="1" dirty="0" smtClean="0">
                <a:solidFill>
                  <a:schemeClr val="accent1"/>
                </a:solidFill>
                <a:latin typeface="Century Gothic" panose="020B0502020202020204" pitchFamily="34" charset="0"/>
              </a:rPr>
              <a:t>National Suicide </a:t>
            </a:r>
            <a:r>
              <a:rPr lang="en-US" sz="2000" b="1" dirty="0">
                <a:solidFill>
                  <a:schemeClr val="accent1"/>
                </a:solidFill>
                <a:latin typeface="Century Gothic" panose="020B0502020202020204" pitchFamily="34" charset="0"/>
              </a:rPr>
              <a:t>Prevention Lifeline: </a:t>
            </a:r>
            <a:endParaRPr lang="en-US" sz="2000" b="1" dirty="0" smtClean="0">
              <a:solidFill>
                <a:schemeClr val="accent1"/>
              </a:solidFill>
              <a:latin typeface="Century Gothic" panose="020B0502020202020204" pitchFamily="34" charset="0"/>
            </a:endParaRPr>
          </a:p>
          <a:p>
            <a:pPr algn="ctr"/>
            <a:r>
              <a:rPr lang="en-US" sz="2000" b="1" dirty="0" smtClean="0">
                <a:solidFill>
                  <a:schemeClr val="accent1"/>
                </a:solidFill>
                <a:latin typeface="Century Gothic" panose="020B0502020202020204" pitchFamily="34" charset="0"/>
              </a:rPr>
              <a:t>1-800-273-8255</a:t>
            </a:r>
            <a:endParaRPr lang="en-US" sz="2000" b="1" dirty="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668749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Grow Your Knowledge and Skills</a:t>
            </a:r>
          </a:p>
        </p:txBody>
      </p:sp>
      <p:sp>
        <p:nvSpPr>
          <p:cNvPr id="3" name="Content Placeholder 2"/>
          <p:cNvSpPr>
            <a:spLocks noGrp="1"/>
          </p:cNvSpPr>
          <p:nvPr>
            <p:ph idx="1"/>
          </p:nvPr>
        </p:nvSpPr>
        <p:spPr>
          <a:xfrm>
            <a:off x="720090" y="4297680"/>
            <a:ext cx="7886700" cy="1483360"/>
          </a:xfrm>
        </p:spPr>
        <p:txBody>
          <a:bodyPr>
            <a:normAutofit/>
          </a:bodyPr>
          <a:lstStyle/>
          <a:p>
            <a:pPr marL="0" indent="0">
              <a:lnSpc>
                <a:spcPct val="100000"/>
              </a:lnSpc>
              <a:buNone/>
            </a:pPr>
            <a:endParaRPr lang="en-US" sz="2000" dirty="0"/>
          </a:p>
          <a:p>
            <a:pPr marL="0" indent="0" algn="ctr">
              <a:lnSpc>
                <a:spcPct val="100000"/>
              </a:lnSpc>
              <a:buNone/>
            </a:pPr>
            <a:r>
              <a:rPr lang="en-US" sz="5400" u="sng" dirty="0">
                <a:hlinkClick r:id="rId4"/>
              </a:rPr>
              <a:t>https://bit.ly/2mpmpMb</a:t>
            </a:r>
            <a:endParaRPr lang="en-US" sz="5400" dirty="0"/>
          </a:p>
          <a:p>
            <a:pPr marL="0" indent="0">
              <a:lnSpc>
                <a:spcPct val="100000"/>
              </a:lnSpc>
              <a:buNone/>
            </a:pPr>
            <a:endParaRPr lang="en-US" sz="2000" dirty="0"/>
          </a:p>
        </p:txBody>
      </p:sp>
      <p:pic>
        <p:nvPicPr>
          <p:cNvPr id="4" name="Picture 3" descr="Areas of Training&#10;&#10;Image of clear light bulbs with words like development, learning, training, growth, education.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6796" y="870255"/>
            <a:ext cx="5451593" cy="2180637"/>
          </a:xfrm>
          <a:prstGeom prst="rect">
            <a:avLst/>
          </a:prstGeom>
        </p:spPr>
      </p:pic>
      <p:sp>
        <p:nvSpPr>
          <p:cNvPr id="5" name="TextBox 4"/>
          <p:cNvSpPr txBox="1"/>
          <p:nvPr/>
        </p:nvSpPr>
        <p:spPr>
          <a:xfrm>
            <a:off x="1783596" y="3203754"/>
            <a:ext cx="5968484" cy="1477328"/>
          </a:xfrm>
          <a:prstGeom prst="rect">
            <a:avLst/>
          </a:prstGeom>
          <a:noFill/>
        </p:spPr>
        <p:txBody>
          <a:bodyPr wrap="square" rtlCol="0">
            <a:spAutoFit/>
          </a:bodyPr>
          <a:lstStyle/>
          <a:p>
            <a:r>
              <a:rPr lang="en-US" dirty="0"/>
              <a:t>Keep up with the latest effective practices, resources, and technologies! </a:t>
            </a:r>
            <a:br>
              <a:rPr lang="en-US" dirty="0"/>
            </a:br>
            <a:endParaRPr lang="en-US" dirty="0"/>
          </a:p>
          <a:p>
            <a:r>
              <a:rPr lang="en-US" b="1" dirty="0"/>
              <a:t>Subscribe</a:t>
            </a:r>
            <a:r>
              <a:rPr lang="en-US" dirty="0"/>
              <a:t> to receive our mailings.  All activities are free!</a:t>
            </a:r>
          </a:p>
          <a:p>
            <a:endParaRPr lang="en-US" dirty="0"/>
          </a:p>
        </p:txBody>
      </p:sp>
    </p:spTree>
    <p:custDataLst>
      <p:tags r:id="rId1"/>
    </p:custDataLst>
    <p:extLst>
      <p:ext uri="{BB962C8B-B14F-4D97-AF65-F5344CB8AC3E}">
        <p14:creationId xmlns:p14="http://schemas.microsoft.com/office/powerpoint/2010/main" val="1692575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8520046-65A9-9743-8AB8-068FC39AF66A}"/>
              </a:ext>
            </a:extLst>
          </p:cNvPr>
          <p:cNvSpPr/>
          <p:nvPr/>
        </p:nvSpPr>
        <p:spPr>
          <a:xfrm>
            <a:off x="401966" y="2828835"/>
            <a:ext cx="5113931" cy="1200329"/>
          </a:xfrm>
          <a:prstGeom prst="rect">
            <a:avLst/>
          </a:prstGeom>
        </p:spPr>
        <p:txBody>
          <a:bodyPr wrap="square">
            <a:spAutoFit/>
          </a:bodyPr>
          <a:lstStyle/>
          <a:p>
            <a:r>
              <a:rPr lang="en-US" sz="7200" b="1" u="sng" dirty="0"/>
              <a:t>Resources</a:t>
            </a:r>
          </a:p>
        </p:txBody>
      </p:sp>
    </p:spTree>
    <p:extLst>
      <p:ext uri="{BB962C8B-B14F-4D97-AF65-F5344CB8AC3E}">
        <p14:creationId xmlns:p14="http://schemas.microsoft.com/office/powerpoint/2010/main" val="3328640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C6C9E-0875-E044-A212-D6405A5EB0A3}"/>
              </a:ext>
            </a:extLst>
          </p:cNvPr>
          <p:cNvSpPr>
            <a:spLocks noGrp="1"/>
          </p:cNvSpPr>
          <p:nvPr>
            <p:ph type="title"/>
          </p:nvPr>
        </p:nvSpPr>
        <p:spPr>
          <a:xfrm>
            <a:off x="0" y="138508"/>
            <a:ext cx="9144000" cy="940424"/>
          </a:xfrm>
        </p:spPr>
        <p:txBody>
          <a:bodyPr>
            <a:noAutofit/>
          </a:bodyPr>
          <a:lstStyle/>
          <a:p>
            <a:pPr algn="ctr"/>
            <a:r>
              <a:rPr lang="en" sz="3600" dirty="0"/>
              <a:t>Resources &amp; Strategies for Students </a:t>
            </a:r>
            <a:endParaRPr lang="en-US" sz="3600" dirty="0"/>
          </a:p>
        </p:txBody>
      </p:sp>
      <p:sp>
        <p:nvSpPr>
          <p:cNvPr id="3" name="Content Placeholder 2">
            <a:extLst>
              <a:ext uri="{FF2B5EF4-FFF2-40B4-BE49-F238E27FC236}">
                <a16:creationId xmlns:a16="http://schemas.microsoft.com/office/drawing/2014/main" xmlns="" id="{C3F244D1-C079-4346-AB2D-85EFB27BD838}"/>
              </a:ext>
            </a:extLst>
          </p:cNvPr>
          <p:cNvSpPr>
            <a:spLocks noGrp="1"/>
          </p:cNvSpPr>
          <p:nvPr>
            <p:ph idx="1"/>
          </p:nvPr>
        </p:nvSpPr>
        <p:spPr>
          <a:xfrm>
            <a:off x="259941" y="1272323"/>
            <a:ext cx="3840111" cy="4313353"/>
          </a:xfrm>
        </p:spPr>
        <p:txBody>
          <a:bodyPr>
            <a:normAutofit fontScale="92500" lnSpcReduction="10000"/>
          </a:bodyPr>
          <a:lstStyle/>
          <a:p>
            <a:pPr marL="342900" indent="-342900">
              <a:spcBef>
                <a:spcPts val="1333"/>
              </a:spcBef>
              <a:buSzPct val="60000"/>
            </a:pPr>
            <a:r>
              <a:rPr lang="en-US" sz="1800" dirty="0">
                <a:solidFill>
                  <a:schemeClr val="dk1"/>
                </a:solidFill>
                <a:latin typeface="Calibri"/>
                <a:ea typeface="Calibri"/>
                <a:cs typeface="Calibri"/>
                <a:sym typeface="Calibri"/>
              </a:rPr>
              <a:t>The Hope Center:</a:t>
            </a:r>
            <a:r>
              <a:rPr lang="en-US" sz="1800" dirty="0">
                <a:solidFill>
                  <a:schemeClr val="dk1"/>
                </a:solidFill>
                <a:uFill>
                  <a:noFill/>
                </a:uFill>
                <a:latin typeface="Calibri"/>
                <a:ea typeface="Calibri"/>
                <a:cs typeface="Calibri"/>
                <a:sym typeface="Calibri"/>
                <a:hlinkClick r:id="rId3"/>
              </a:rPr>
              <a:t> </a:t>
            </a:r>
            <a:r>
              <a:rPr lang="en-US" sz="1800" u="sng" dirty="0">
                <a:solidFill>
                  <a:schemeClr val="hlink"/>
                </a:solidFill>
                <a:latin typeface="Calibri"/>
                <a:ea typeface="Calibri"/>
                <a:cs typeface="Calibri"/>
                <a:sym typeface="Calibri"/>
                <a:hlinkClick r:id="rId3"/>
              </a:rPr>
              <a:t>https://hope4college.com/hope-center-response-to-covid19-for-realcollege-students/</a:t>
            </a:r>
            <a:endParaRPr lang="en-US" sz="1800" u="sng" dirty="0">
              <a:solidFill>
                <a:schemeClr val="hlink"/>
              </a:solidFill>
              <a:latin typeface="Calibri"/>
              <a:ea typeface="Calibri"/>
              <a:cs typeface="Calibri"/>
              <a:sym typeface="Calibri"/>
            </a:endParaRPr>
          </a:p>
          <a:p>
            <a:pPr marL="342900" indent="-342900">
              <a:spcBef>
                <a:spcPts val="667"/>
              </a:spcBef>
              <a:buClr>
                <a:schemeClr val="dk1"/>
              </a:buClr>
              <a:buSzPct val="60000"/>
            </a:pPr>
            <a:r>
              <a:rPr lang="en-US" sz="1800" u="sng" dirty="0">
                <a:solidFill>
                  <a:schemeClr val="hlink"/>
                </a:solidFill>
                <a:latin typeface="Calibri"/>
                <a:ea typeface="Calibri"/>
                <a:cs typeface="Calibri"/>
                <a:sym typeface="Calibri"/>
                <a:hlinkClick r:id="rId4"/>
              </a:rPr>
              <a:t>https://hope4college.com/surviving-covid-19-a-realcollege-guide-for-students/</a:t>
            </a:r>
            <a:endParaRPr lang="en-US" sz="1800" u="sng" dirty="0">
              <a:solidFill>
                <a:schemeClr val="hlink"/>
              </a:solidFill>
              <a:latin typeface="Calibri"/>
              <a:ea typeface="Calibri"/>
              <a:cs typeface="Calibri"/>
              <a:sym typeface="Calibri"/>
            </a:endParaRPr>
          </a:p>
          <a:p>
            <a:pPr marL="342900" indent="-342900">
              <a:spcBef>
                <a:spcPts val="1333"/>
              </a:spcBef>
              <a:buClr>
                <a:schemeClr val="dk1"/>
              </a:buClr>
              <a:buSzPct val="60000"/>
            </a:pPr>
            <a:r>
              <a:rPr lang="en-US" sz="1800" dirty="0">
                <a:solidFill>
                  <a:schemeClr val="dk1"/>
                </a:solidFill>
                <a:latin typeface="Calibri"/>
                <a:ea typeface="Calibri"/>
                <a:cs typeface="Calibri"/>
                <a:sym typeface="Calibri"/>
              </a:rPr>
              <a:t>Student Loans During COVID-19:</a:t>
            </a:r>
            <a:r>
              <a:rPr lang="en-US" sz="1800" dirty="0">
                <a:solidFill>
                  <a:schemeClr val="dk1"/>
                </a:solidFill>
                <a:uFill>
                  <a:noFill/>
                </a:uFill>
                <a:latin typeface="Calibri"/>
                <a:ea typeface="Calibri"/>
                <a:cs typeface="Calibri"/>
                <a:sym typeface="Calibri"/>
                <a:hlinkClick r:id="rId5"/>
              </a:rPr>
              <a:t> </a:t>
            </a:r>
            <a:r>
              <a:rPr lang="en-US" sz="1800" u="sng" dirty="0">
                <a:solidFill>
                  <a:schemeClr val="hlink"/>
                </a:solidFill>
                <a:latin typeface="Calibri"/>
                <a:ea typeface="Calibri"/>
                <a:cs typeface="Calibri"/>
                <a:sym typeface="Calibri"/>
                <a:hlinkClick r:id="rId5"/>
              </a:rPr>
              <a:t>https://www.apa.org/members/content/student-loan-interest-waiver</a:t>
            </a:r>
            <a:endParaRPr lang="en-US" sz="1800" u="sng" dirty="0">
              <a:solidFill>
                <a:schemeClr val="hlink"/>
              </a:solidFill>
              <a:latin typeface="Calibri"/>
              <a:ea typeface="Calibri"/>
              <a:cs typeface="Calibri"/>
              <a:sym typeface="Calibri"/>
            </a:endParaRPr>
          </a:p>
          <a:p>
            <a:pPr marL="342900" indent="-342900">
              <a:spcBef>
                <a:spcPts val="1333"/>
              </a:spcBef>
              <a:buSzPct val="60000"/>
            </a:pPr>
            <a:r>
              <a:rPr lang="en-US" sz="1800" dirty="0">
                <a:solidFill>
                  <a:schemeClr val="dk1"/>
                </a:solidFill>
                <a:latin typeface="Calibri"/>
                <a:ea typeface="Calibri"/>
                <a:cs typeface="Calibri"/>
                <a:sym typeface="Calibri"/>
              </a:rPr>
              <a:t>For graduate students or early career professionals:</a:t>
            </a:r>
            <a:r>
              <a:rPr lang="en-US" sz="1800" dirty="0">
                <a:solidFill>
                  <a:schemeClr val="dk1"/>
                </a:solidFill>
                <a:uFill>
                  <a:noFill/>
                </a:uFill>
                <a:latin typeface="Calibri"/>
                <a:ea typeface="Calibri"/>
                <a:cs typeface="Calibri"/>
                <a:sym typeface="Calibri"/>
                <a:hlinkClick r:id="rId6"/>
              </a:rPr>
              <a:t>  </a:t>
            </a:r>
            <a:r>
              <a:rPr lang="en-US" sz="1800" u="sng" dirty="0">
                <a:solidFill>
                  <a:schemeClr val="hlink"/>
                </a:solidFill>
                <a:latin typeface="Calibri"/>
                <a:ea typeface="Calibri"/>
                <a:cs typeface="Calibri"/>
                <a:sym typeface="Calibri"/>
                <a:hlinkClick r:id="rId6"/>
              </a:rPr>
              <a:t>https://pages.apa.org/staying-on-track/</a:t>
            </a:r>
            <a:endParaRPr lang="en-US" sz="1800" u="sng" dirty="0">
              <a:solidFill>
                <a:schemeClr val="hlink"/>
              </a:solidFill>
              <a:latin typeface="Calibri"/>
              <a:ea typeface="Calibri"/>
              <a:cs typeface="Calibri"/>
              <a:sym typeface="Calibri"/>
            </a:endParaRPr>
          </a:p>
          <a:p>
            <a:pPr marL="342900" indent="-342900">
              <a:spcBef>
                <a:spcPts val="1333"/>
              </a:spcBef>
              <a:buClr>
                <a:schemeClr val="tx1"/>
              </a:buClr>
              <a:buSzPct val="60000"/>
            </a:pPr>
            <a:r>
              <a:rPr lang="en-US" sz="1800" u="sng" dirty="0">
                <a:solidFill>
                  <a:schemeClr val="hlink"/>
                </a:solidFill>
                <a:latin typeface="Calibri"/>
                <a:ea typeface="Calibri"/>
                <a:cs typeface="Calibri"/>
                <a:sym typeface="Calibri"/>
                <a:hlinkClick r:id="rId7"/>
              </a:rPr>
              <a:t>https://www.apa.org/education/covid-questions</a:t>
            </a:r>
            <a:endParaRPr lang="en-US" sz="1800" u="sng" dirty="0">
              <a:solidFill>
                <a:schemeClr val="hlink"/>
              </a:solidFill>
              <a:latin typeface="Calibri"/>
              <a:ea typeface="Calibri"/>
              <a:cs typeface="Calibri"/>
              <a:sym typeface="Calibri"/>
            </a:endParaRPr>
          </a:p>
          <a:p>
            <a:endParaRPr lang="en-US" dirty="0"/>
          </a:p>
        </p:txBody>
      </p:sp>
      <p:sp>
        <p:nvSpPr>
          <p:cNvPr id="4" name="TextBox 3">
            <a:extLst>
              <a:ext uri="{FF2B5EF4-FFF2-40B4-BE49-F238E27FC236}">
                <a16:creationId xmlns:a16="http://schemas.microsoft.com/office/drawing/2014/main" xmlns="" id="{B9A7AC68-2103-2946-B2CA-C6BE00F290CE}"/>
              </a:ext>
            </a:extLst>
          </p:cNvPr>
          <p:cNvSpPr txBox="1"/>
          <p:nvPr/>
        </p:nvSpPr>
        <p:spPr>
          <a:xfrm>
            <a:off x="4572000" y="1250750"/>
            <a:ext cx="4100050" cy="4185761"/>
          </a:xfrm>
          <a:prstGeom prst="rect">
            <a:avLst/>
          </a:prstGeom>
          <a:noFill/>
        </p:spPr>
        <p:txBody>
          <a:bodyPr wrap="square" rtlCol="0">
            <a:spAutoFit/>
          </a:bodyPr>
          <a:lstStyle/>
          <a:p>
            <a:pPr marL="457189" indent="-330192">
              <a:lnSpc>
                <a:spcPct val="100000"/>
              </a:lnSpc>
              <a:spcBef>
                <a:spcPts val="400"/>
              </a:spcBef>
              <a:buSzPts val="1300"/>
              <a:buChar char="•"/>
            </a:pPr>
            <a:r>
              <a:rPr lang="en-US" sz="1700" dirty="0">
                <a:solidFill>
                  <a:schemeClr val="dk1"/>
                </a:solidFill>
              </a:rPr>
              <a:t>Notetaking: </a:t>
            </a:r>
            <a:r>
              <a:rPr lang="en-US" sz="1700" u="sng" dirty="0">
                <a:solidFill>
                  <a:schemeClr val="accent5"/>
                </a:solidFill>
                <a:hlinkClick r:id="rId8"/>
              </a:rPr>
              <a:t>https://www.youtube.com/watch?v=3rFNnhYMlQY&amp;feature=youtu.be</a:t>
            </a:r>
            <a:endParaRPr lang="en-US" sz="1700" dirty="0"/>
          </a:p>
          <a:p>
            <a:pPr marL="457189" indent="-330192">
              <a:lnSpc>
                <a:spcPct val="100000"/>
              </a:lnSpc>
              <a:spcBef>
                <a:spcPts val="400"/>
              </a:spcBef>
              <a:buSzPts val="1300"/>
              <a:buChar char="•"/>
            </a:pPr>
            <a:r>
              <a:rPr lang="en-US" sz="1700" dirty="0"/>
              <a:t>Study and Memory Aids: </a:t>
            </a:r>
            <a:r>
              <a:rPr lang="en-US" sz="1700" u="sng" dirty="0">
                <a:solidFill>
                  <a:schemeClr val="accent5"/>
                </a:solidFill>
                <a:hlinkClick r:id="rId9"/>
              </a:rPr>
              <a:t>https://www.youtube.com/watch?v=I9Gv3IHXxNs&amp;feature=youtu.be</a:t>
            </a:r>
            <a:endParaRPr lang="en-US" sz="1700" dirty="0"/>
          </a:p>
          <a:p>
            <a:pPr marL="457189" indent="-330192">
              <a:lnSpc>
                <a:spcPct val="100000"/>
              </a:lnSpc>
              <a:spcBef>
                <a:spcPts val="400"/>
              </a:spcBef>
              <a:buSzPts val="1300"/>
              <a:buChar char="•"/>
            </a:pPr>
            <a:r>
              <a:rPr lang="en-US" sz="1700" dirty="0">
                <a:solidFill>
                  <a:srgbClr val="000000"/>
                </a:solidFill>
              </a:rPr>
              <a:t>WISE Choice Model of Decision Making: </a:t>
            </a:r>
            <a:r>
              <a:rPr lang="en-US" sz="1700" u="sng" dirty="0">
                <a:solidFill>
                  <a:schemeClr val="accent5"/>
                </a:solidFill>
                <a:hlinkClick r:id="rId9"/>
              </a:rPr>
              <a:t>https://www.youtube.com/watch?v=I9Gv3IHXxNs&amp;feature=youtu.be</a:t>
            </a:r>
            <a:endParaRPr lang="en-US" sz="1700" dirty="0"/>
          </a:p>
          <a:p>
            <a:pPr marL="457189" indent="-330192">
              <a:lnSpc>
                <a:spcPct val="100000"/>
              </a:lnSpc>
              <a:spcBef>
                <a:spcPts val="400"/>
              </a:spcBef>
              <a:buSzPts val="1300"/>
              <a:buChar char="•"/>
            </a:pPr>
            <a:r>
              <a:rPr lang="en-US" sz="1700" dirty="0">
                <a:solidFill>
                  <a:schemeClr val="dk1"/>
                </a:solidFill>
              </a:rPr>
              <a:t>Mental Health America: </a:t>
            </a:r>
            <a:r>
              <a:rPr lang="en-US" sz="1700" u="sng" dirty="0">
                <a:solidFill>
                  <a:schemeClr val="accent5"/>
                </a:solidFill>
                <a:hlinkClick r:id="rId10"/>
              </a:rPr>
              <a:t>https://mhanational.org/blog/college-students-7-tips-transitioning-online-classes</a:t>
            </a:r>
            <a:endParaRPr lang="en-US" sz="1700" dirty="0"/>
          </a:p>
          <a:p>
            <a:endParaRPr lang="en-US" dirty="0"/>
          </a:p>
        </p:txBody>
      </p:sp>
    </p:spTree>
    <p:extLst>
      <p:ext uri="{BB962C8B-B14F-4D97-AF65-F5344CB8AC3E}">
        <p14:creationId xmlns:p14="http://schemas.microsoft.com/office/powerpoint/2010/main" val="3105281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3;p21">
            <a:extLst>
              <a:ext uri="{FF2B5EF4-FFF2-40B4-BE49-F238E27FC236}">
                <a16:creationId xmlns:a16="http://schemas.microsoft.com/office/drawing/2014/main" xmlns="" id="{AE4A5992-4F75-C243-97B8-51942FDC08D4}"/>
              </a:ext>
            </a:extLst>
          </p:cNvPr>
          <p:cNvSpPr txBox="1">
            <a:spLocks/>
          </p:cNvSpPr>
          <p:nvPr/>
        </p:nvSpPr>
        <p:spPr>
          <a:xfrm>
            <a:off x="235974" y="707923"/>
            <a:ext cx="8908026" cy="4999703"/>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50" dirty="0"/>
              <a:t>Apps: </a:t>
            </a:r>
          </a:p>
          <a:p>
            <a:pPr marL="338658" indent="-338658">
              <a:lnSpc>
                <a:spcPct val="100000"/>
              </a:lnSpc>
            </a:pPr>
            <a:r>
              <a:rPr lang="en-US" sz="1650" dirty="0"/>
              <a:t>Stop Breathe Think: </a:t>
            </a:r>
            <a:r>
              <a:rPr lang="en-US" sz="1650" u="sng" dirty="0">
                <a:solidFill>
                  <a:schemeClr val="accent5"/>
                </a:solidFill>
                <a:hlinkClick r:id="rId2"/>
              </a:rPr>
              <a:t>https://www.stopbreathethink.com/</a:t>
            </a:r>
            <a:r>
              <a:rPr lang="en-US" sz="1650" dirty="0"/>
              <a:t> </a:t>
            </a:r>
          </a:p>
          <a:p>
            <a:pPr marL="338658" indent="-338658">
              <a:lnSpc>
                <a:spcPct val="100000"/>
              </a:lnSpc>
              <a:spcBef>
                <a:spcPts val="533"/>
              </a:spcBef>
            </a:pPr>
            <a:r>
              <a:rPr lang="en-US" sz="1650" dirty="0"/>
              <a:t>Headspace: </a:t>
            </a:r>
            <a:r>
              <a:rPr lang="en-US" sz="1650" u="sng" dirty="0">
                <a:solidFill>
                  <a:schemeClr val="accent5"/>
                </a:solidFill>
                <a:hlinkClick r:id="rId3"/>
              </a:rPr>
              <a:t>https://www.headspace.com/</a:t>
            </a:r>
            <a:endParaRPr lang="en-US" sz="1650" dirty="0"/>
          </a:p>
          <a:p>
            <a:pPr marL="338658" indent="-338658">
              <a:lnSpc>
                <a:spcPct val="100000"/>
              </a:lnSpc>
              <a:spcBef>
                <a:spcPts val="533"/>
              </a:spcBef>
            </a:pPr>
            <a:r>
              <a:rPr lang="en-US" sz="1650" dirty="0"/>
              <a:t>Calm: </a:t>
            </a:r>
            <a:r>
              <a:rPr lang="en-US" sz="1650" u="sng" dirty="0">
                <a:solidFill>
                  <a:schemeClr val="accent5"/>
                </a:solidFill>
                <a:hlinkClick r:id="rId4"/>
              </a:rPr>
              <a:t>https://www.calm.com/</a:t>
            </a:r>
            <a:endParaRPr lang="en-US" sz="1650" dirty="0"/>
          </a:p>
          <a:p>
            <a:pPr marL="338658" indent="-338658">
              <a:lnSpc>
                <a:spcPct val="100000"/>
              </a:lnSpc>
              <a:spcBef>
                <a:spcPts val="533"/>
              </a:spcBef>
            </a:pPr>
            <a:r>
              <a:rPr lang="en-US" sz="1650" dirty="0"/>
              <a:t>Breathe2Relax: </a:t>
            </a:r>
            <a:r>
              <a:rPr lang="en-US" sz="1650" u="sng" dirty="0">
                <a:solidFill>
                  <a:schemeClr val="accent5"/>
                </a:solidFill>
                <a:hlinkClick r:id="rId5"/>
              </a:rPr>
              <a:t>https://www.psyberguide.org/apps/breathe2relax/</a:t>
            </a:r>
            <a:endParaRPr lang="en-US" sz="1650" dirty="0"/>
          </a:p>
          <a:p>
            <a:pPr marL="338658" indent="-338658">
              <a:lnSpc>
                <a:spcPct val="100000"/>
              </a:lnSpc>
              <a:spcBef>
                <a:spcPts val="533"/>
              </a:spcBef>
            </a:pPr>
            <a:r>
              <a:rPr lang="en-US" sz="1650" dirty="0"/>
              <a:t>Smiling Mind: </a:t>
            </a:r>
            <a:r>
              <a:rPr lang="en-US" sz="1650" u="sng" dirty="0">
                <a:solidFill>
                  <a:schemeClr val="accent5"/>
                </a:solidFill>
                <a:hlinkClick r:id="rId6"/>
              </a:rPr>
              <a:t>https://www.smilingmind.com.au/</a:t>
            </a:r>
            <a:endParaRPr lang="en-US" sz="1650" dirty="0"/>
          </a:p>
          <a:p>
            <a:pPr marL="0" indent="0">
              <a:lnSpc>
                <a:spcPct val="100000"/>
              </a:lnSpc>
              <a:spcBef>
                <a:spcPts val="533"/>
              </a:spcBef>
              <a:buFont typeface="Arial" panose="020B0604020202020204" pitchFamily="34" charset="0"/>
              <a:buNone/>
            </a:pPr>
            <a:r>
              <a:rPr lang="en-US" sz="1650" dirty="0"/>
              <a:t>Strategies: </a:t>
            </a:r>
          </a:p>
          <a:p>
            <a:pPr marL="342900" indent="-342900">
              <a:lnSpc>
                <a:spcPct val="100000"/>
              </a:lnSpc>
              <a:spcBef>
                <a:spcPts val="533"/>
              </a:spcBef>
              <a:buSzPct val="60000"/>
            </a:pPr>
            <a:r>
              <a:rPr lang="en-US" sz="1650" dirty="0"/>
              <a:t>Care for Your Corona Virus Anxiety: </a:t>
            </a:r>
            <a:r>
              <a:rPr lang="en-US" sz="1650" dirty="0">
                <a:hlinkClick r:id="rId7"/>
              </a:rPr>
              <a:t>https://www.virusanxiety.com/</a:t>
            </a:r>
            <a:r>
              <a:rPr lang="en-US" sz="1650" dirty="0"/>
              <a:t> </a:t>
            </a:r>
          </a:p>
          <a:p>
            <a:pPr marL="952485" lvl="1" indent="-342900">
              <a:lnSpc>
                <a:spcPct val="100000"/>
              </a:lnSpc>
              <a:spcBef>
                <a:spcPts val="533"/>
              </a:spcBef>
              <a:buSzPct val="60000"/>
            </a:pPr>
            <a:r>
              <a:rPr lang="en-US" sz="1650" dirty="0"/>
              <a:t>Take a Break: </a:t>
            </a:r>
            <a:r>
              <a:rPr lang="en-US" sz="1650" dirty="0">
                <a:hlinkClick r:id="rId8"/>
              </a:rPr>
              <a:t>https://www.virusanxiety.com/take-a-break</a:t>
            </a:r>
            <a:endParaRPr lang="en-US" sz="1650" dirty="0"/>
          </a:p>
          <a:p>
            <a:pPr marL="342900" indent="-342900">
              <a:lnSpc>
                <a:spcPct val="100000"/>
              </a:lnSpc>
              <a:spcBef>
                <a:spcPts val="533"/>
              </a:spcBef>
              <a:buSzPct val="60000"/>
            </a:pPr>
            <a:r>
              <a:rPr lang="en-US" sz="1650" dirty="0"/>
              <a:t>COVID Anxiety: </a:t>
            </a:r>
            <a:r>
              <a:rPr lang="en-US" sz="1650" u="sng" dirty="0">
                <a:solidFill>
                  <a:srgbClr val="009999"/>
                </a:solidFill>
                <a:hlinkClick r:id="rId9"/>
              </a:rPr>
              <a:t>https://ideas.ted.com/dear-guy-im-incredibly-anxious-about-coronavirus-what-can-i-do/</a:t>
            </a:r>
            <a:endParaRPr lang="en-US" sz="1650" u="sng" dirty="0">
              <a:solidFill>
                <a:srgbClr val="009999"/>
              </a:solidFill>
            </a:endParaRPr>
          </a:p>
          <a:p>
            <a:pPr marL="342900" indent="-342900">
              <a:lnSpc>
                <a:spcPct val="100000"/>
              </a:lnSpc>
              <a:spcBef>
                <a:spcPts val="533"/>
              </a:spcBef>
              <a:buSzPct val="60000"/>
            </a:pPr>
            <a:r>
              <a:rPr lang="en-US" sz="1650" dirty="0">
                <a:solidFill>
                  <a:srgbClr val="000000"/>
                </a:solidFill>
              </a:rPr>
              <a:t>How to Prevent Loneliness in a Time of Social Distance </a:t>
            </a:r>
            <a:r>
              <a:rPr lang="en-US" sz="1650" u="sng" dirty="0">
                <a:solidFill>
                  <a:srgbClr val="63B821"/>
                </a:solidFill>
                <a:hlinkClick r:id="rId10"/>
              </a:rPr>
              <a:t>https://www.scientificamerican.com/article/how-to-prevent-loneliness-in-a-time-of-social-distancing/</a:t>
            </a:r>
            <a:endParaRPr lang="en-US" sz="1650" dirty="0">
              <a:solidFill>
                <a:srgbClr val="000000"/>
              </a:solidFill>
            </a:endParaRPr>
          </a:p>
          <a:p>
            <a:pPr marL="342900" indent="-342900">
              <a:lnSpc>
                <a:spcPct val="100000"/>
              </a:lnSpc>
              <a:spcBef>
                <a:spcPts val="533"/>
              </a:spcBef>
              <a:buSzPct val="60000"/>
            </a:pPr>
            <a:r>
              <a:rPr lang="en-US" sz="1650" dirty="0">
                <a:solidFill>
                  <a:srgbClr val="000000"/>
                </a:solidFill>
              </a:rPr>
              <a:t>Keeping Connected While Staying Apart: </a:t>
            </a:r>
            <a:r>
              <a:rPr lang="en-US" sz="1650" u="sng" dirty="0">
                <a:solidFill>
                  <a:srgbClr val="63B821"/>
                </a:solidFill>
                <a:hlinkClick r:id="rId11"/>
              </a:rPr>
              <a:t>http://www.tucollaborative.org/keeping-connected-while-staying-apart/</a:t>
            </a:r>
            <a:endParaRPr lang="en-US" sz="1650" dirty="0">
              <a:solidFill>
                <a:schemeClr val="dk1"/>
              </a:solidFill>
            </a:endParaRPr>
          </a:p>
          <a:p>
            <a:pPr marL="0" indent="0">
              <a:lnSpc>
                <a:spcPct val="100000"/>
              </a:lnSpc>
              <a:spcBef>
                <a:spcPts val="533"/>
              </a:spcBef>
              <a:buFont typeface="Arial" panose="020B0604020202020204" pitchFamily="34" charset="0"/>
              <a:buNone/>
            </a:pPr>
            <a:endParaRPr lang="en-US" dirty="0"/>
          </a:p>
        </p:txBody>
      </p:sp>
      <p:sp>
        <p:nvSpPr>
          <p:cNvPr id="5" name="Google Shape;102;p21">
            <a:extLst>
              <a:ext uri="{FF2B5EF4-FFF2-40B4-BE49-F238E27FC236}">
                <a16:creationId xmlns:a16="http://schemas.microsoft.com/office/drawing/2014/main" xmlns="" id="{C8B84020-5DD5-BE4F-BA68-9E848C32A651}"/>
              </a:ext>
            </a:extLst>
          </p:cNvPr>
          <p:cNvSpPr txBox="1">
            <a:spLocks noGrp="1"/>
          </p:cNvSpPr>
          <p:nvPr>
            <p:ph type="title"/>
          </p:nvPr>
        </p:nvSpPr>
        <p:spPr>
          <a:xfrm>
            <a:off x="235974" y="117986"/>
            <a:ext cx="7637019" cy="929148"/>
          </a:xfrm>
          <a:prstGeom prst="rect">
            <a:avLst/>
          </a:prstGeom>
        </p:spPr>
        <p:txBody>
          <a:bodyPr spcFirstLastPara="1" vert="horz" wrap="square" lIns="121900" tIns="121900" rIns="121900" bIns="121900" rtlCol="0" anchor="t" anchorCtr="0">
            <a:noAutofit/>
          </a:bodyPr>
          <a:lstStyle/>
          <a:p>
            <a:r>
              <a:rPr lang="en" sz="3600" dirty="0"/>
              <a:t>Wellness Resources</a:t>
            </a:r>
            <a:endParaRPr sz="3600" dirty="0"/>
          </a:p>
        </p:txBody>
      </p:sp>
    </p:spTree>
    <p:extLst>
      <p:ext uri="{BB962C8B-B14F-4D97-AF65-F5344CB8AC3E}">
        <p14:creationId xmlns:p14="http://schemas.microsoft.com/office/powerpoint/2010/main" val="258382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34BA52-2EF1-8845-BD19-3433BB29144A}"/>
              </a:ext>
            </a:extLst>
          </p:cNvPr>
          <p:cNvSpPr>
            <a:spLocks noGrp="1"/>
          </p:cNvSpPr>
          <p:nvPr>
            <p:ph type="title"/>
          </p:nvPr>
        </p:nvSpPr>
        <p:spPr>
          <a:xfrm>
            <a:off x="206477" y="14748"/>
            <a:ext cx="9144000" cy="940424"/>
          </a:xfrm>
        </p:spPr>
        <p:txBody>
          <a:bodyPr>
            <a:normAutofit/>
          </a:bodyPr>
          <a:lstStyle/>
          <a:p>
            <a:r>
              <a:rPr lang="en" sz="3600" dirty="0"/>
              <a:t>Resources</a:t>
            </a:r>
            <a:endParaRPr lang="en-US" sz="3600" dirty="0"/>
          </a:p>
        </p:txBody>
      </p:sp>
      <p:sp>
        <p:nvSpPr>
          <p:cNvPr id="4" name="TextBox 3">
            <a:extLst>
              <a:ext uri="{FF2B5EF4-FFF2-40B4-BE49-F238E27FC236}">
                <a16:creationId xmlns:a16="http://schemas.microsoft.com/office/drawing/2014/main" xmlns="" id="{7C320866-5E0D-5340-B39C-A11A37355B01}"/>
              </a:ext>
            </a:extLst>
          </p:cNvPr>
          <p:cNvSpPr txBox="1"/>
          <p:nvPr/>
        </p:nvSpPr>
        <p:spPr>
          <a:xfrm>
            <a:off x="206477" y="1135626"/>
            <a:ext cx="8568813" cy="4570482"/>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dirty="0">
                <a:solidFill>
                  <a:schemeClr val="dk1"/>
                </a:solidFill>
              </a:rPr>
              <a:t>HERE4U: </a:t>
            </a:r>
            <a:r>
              <a:rPr lang="en-US" dirty="0">
                <a:hlinkClick r:id="rId2"/>
              </a:rPr>
              <a:t>https://facultyaffairs.rbhs.rutgers.edu/diversity-inclusion/here4u/</a:t>
            </a:r>
            <a:endParaRPr lang="en-US" dirty="0">
              <a:solidFill>
                <a:schemeClr val="dk1"/>
              </a:solidFill>
            </a:endParaRPr>
          </a:p>
          <a:p>
            <a:pPr marL="285750" indent="-285750">
              <a:spcBef>
                <a:spcPts val="600"/>
              </a:spcBef>
              <a:spcAft>
                <a:spcPts val="600"/>
              </a:spcAft>
              <a:buFont typeface="Arial" panose="020B0604020202020204" pitchFamily="34" charset="0"/>
              <a:buChar char="•"/>
            </a:pPr>
            <a:r>
              <a:rPr lang="en-US" dirty="0">
                <a:solidFill>
                  <a:schemeClr val="dk1"/>
                </a:solidFill>
              </a:rPr>
              <a:t>Rutgers COVID-19 Resources: </a:t>
            </a:r>
            <a:r>
              <a:rPr lang="en-US" dirty="0"/>
              <a:t> </a:t>
            </a:r>
            <a:r>
              <a:rPr lang="en-US" u="sng" dirty="0">
                <a:solidFill>
                  <a:schemeClr val="hlink"/>
                </a:solidFill>
                <a:hlinkClick r:id="rId3"/>
              </a:rPr>
              <a:t>https://coronavirus.rutgers.edu/</a:t>
            </a:r>
            <a:r>
              <a:rPr lang="en-US" dirty="0"/>
              <a:t> </a:t>
            </a:r>
          </a:p>
          <a:p>
            <a:pPr marL="285750" indent="-285750">
              <a:spcBef>
                <a:spcPts val="600"/>
              </a:spcBef>
              <a:spcAft>
                <a:spcPts val="600"/>
              </a:spcAft>
              <a:buFont typeface="Arial" panose="020B0604020202020204" pitchFamily="34" charset="0"/>
              <a:buChar char="•"/>
            </a:pPr>
            <a:r>
              <a:rPr lang="en-US" dirty="0">
                <a:solidFill>
                  <a:schemeClr val="dk1"/>
                </a:solidFill>
              </a:rPr>
              <a:t>Rutgers RBHS COVID Resources: </a:t>
            </a:r>
            <a:r>
              <a:rPr lang="en-US" dirty="0">
                <a:hlinkClick r:id="rId4"/>
              </a:rPr>
              <a:t>https://academichealth.rutgers.edu/hcp-resource-center</a:t>
            </a:r>
            <a:endParaRPr lang="en-US" dirty="0">
              <a:solidFill>
                <a:schemeClr val="dk1"/>
              </a:solidFill>
            </a:endParaRPr>
          </a:p>
          <a:p>
            <a:pPr marL="285750" indent="-285750">
              <a:spcBef>
                <a:spcPts val="600"/>
              </a:spcBef>
              <a:spcAft>
                <a:spcPts val="600"/>
              </a:spcAft>
              <a:buFont typeface="Arial" panose="020B0604020202020204" pitchFamily="34" charset="0"/>
              <a:buChar char="•"/>
            </a:pPr>
            <a:r>
              <a:rPr lang="en-US" dirty="0">
                <a:solidFill>
                  <a:schemeClr val="dk1"/>
                </a:solidFill>
              </a:rPr>
              <a:t>The Job Accommodation Network: </a:t>
            </a:r>
            <a:r>
              <a:rPr lang="en-US" dirty="0">
                <a:hlinkClick r:id="rId5"/>
              </a:rPr>
              <a:t>https://askjan.org/</a:t>
            </a:r>
            <a:endParaRPr lang="en-US" dirty="0">
              <a:solidFill>
                <a:schemeClr val="dk1"/>
              </a:solidFill>
            </a:endParaRPr>
          </a:p>
          <a:p>
            <a:pPr marL="285750" indent="-285750">
              <a:spcBef>
                <a:spcPts val="600"/>
              </a:spcBef>
              <a:spcAft>
                <a:spcPts val="600"/>
              </a:spcAft>
              <a:buFont typeface="Arial" panose="020B0604020202020204" pitchFamily="34" charset="0"/>
              <a:buChar char="•"/>
            </a:pPr>
            <a:r>
              <a:rPr lang="en-US" dirty="0">
                <a:solidFill>
                  <a:schemeClr val="dk1"/>
                </a:solidFill>
              </a:rPr>
              <a:t>The Hope Center: </a:t>
            </a:r>
            <a:r>
              <a:rPr lang="en-US" u="sng" dirty="0">
                <a:solidFill>
                  <a:schemeClr val="hlink"/>
                </a:solidFill>
                <a:hlinkClick r:id="rId6"/>
              </a:rPr>
              <a:t>https://hope4college.com/supporting-students-during-covid19/</a:t>
            </a:r>
            <a:r>
              <a:rPr lang="en-US" dirty="0"/>
              <a:t> </a:t>
            </a:r>
          </a:p>
          <a:p>
            <a:pPr marL="285750" indent="-285750">
              <a:spcBef>
                <a:spcPts val="600"/>
              </a:spcBef>
              <a:spcAft>
                <a:spcPts val="600"/>
              </a:spcAft>
              <a:buFont typeface="Arial" panose="020B0604020202020204" pitchFamily="34" charset="0"/>
              <a:buChar char="•"/>
            </a:pPr>
            <a:r>
              <a:rPr lang="en-US" dirty="0" err="1">
                <a:solidFill>
                  <a:schemeClr val="dk1"/>
                </a:solidFill>
              </a:rPr>
              <a:t>PsychHub</a:t>
            </a:r>
            <a:r>
              <a:rPr lang="en-US" dirty="0">
                <a:solidFill>
                  <a:schemeClr val="dk1"/>
                </a:solidFill>
              </a:rPr>
              <a:t>:</a:t>
            </a:r>
            <a:r>
              <a:rPr lang="en-US" dirty="0"/>
              <a:t> </a:t>
            </a:r>
            <a:r>
              <a:rPr lang="en-US" u="sng" dirty="0">
                <a:solidFill>
                  <a:schemeClr val="hlink"/>
                </a:solidFill>
                <a:hlinkClick r:id="rId7"/>
              </a:rPr>
              <a:t>https://psychhub.com/covid-19/</a:t>
            </a:r>
            <a:r>
              <a:rPr lang="en-US" dirty="0"/>
              <a:t> </a:t>
            </a:r>
          </a:p>
          <a:p>
            <a:pPr marL="285750" indent="-285750">
              <a:spcBef>
                <a:spcPts val="600"/>
              </a:spcBef>
              <a:spcAft>
                <a:spcPts val="600"/>
              </a:spcAft>
              <a:buFont typeface="Arial" panose="020B0604020202020204" pitchFamily="34" charset="0"/>
              <a:buChar char="•"/>
            </a:pPr>
            <a:r>
              <a:rPr lang="en-US" dirty="0"/>
              <a:t>Self Compassion and COVID19: </a:t>
            </a:r>
            <a:r>
              <a:rPr lang="en-US" dirty="0">
                <a:hlinkClick r:id="rId8"/>
              </a:rPr>
              <a:t>https://centerformsc.org/self-compassion-and-covid-19/</a:t>
            </a:r>
            <a:r>
              <a:rPr lang="en-US" dirty="0"/>
              <a:t> </a:t>
            </a:r>
          </a:p>
          <a:p>
            <a:pPr marL="285750" indent="-285750">
              <a:spcBef>
                <a:spcPts val="600"/>
              </a:spcBef>
              <a:spcAft>
                <a:spcPts val="600"/>
              </a:spcAft>
              <a:buFont typeface="Arial" panose="020B0604020202020204" pitchFamily="34" charset="0"/>
              <a:buChar char="•"/>
            </a:pPr>
            <a:r>
              <a:rPr lang="en-US" dirty="0"/>
              <a:t>Zero To Thrive: </a:t>
            </a:r>
            <a:r>
              <a:rPr lang="en-US" dirty="0">
                <a:hlinkClick r:id="rId9"/>
              </a:rPr>
              <a:t>https://zerotothrive.org/</a:t>
            </a:r>
            <a:endParaRPr lang="en-US" dirty="0"/>
          </a:p>
          <a:p>
            <a:endParaRPr lang="en-US" dirty="0"/>
          </a:p>
        </p:txBody>
      </p:sp>
    </p:spTree>
    <p:extLst>
      <p:ext uri="{BB962C8B-B14F-4D97-AF65-F5344CB8AC3E}">
        <p14:creationId xmlns:p14="http://schemas.microsoft.com/office/powerpoint/2010/main" val="1733522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AA8B134-5E77-C448-BE86-1BEA38AB96E9}"/>
              </a:ext>
            </a:extLst>
          </p:cNvPr>
          <p:cNvSpPr/>
          <p:nvPr/>
        </p:nvSpPr>
        <p:spPr>
          <a:xfrm>
            <a:off x="213107" y="162232"/>
            <a:ext cx="7942751" cy="1200329"/>
          </a:xfrm>
          <a:prstGeom prst="rect">
            <a:avLst/>
          </a:prstGeom>
        </p:spPr>
        <p:txBody>
          <a:bodyPr wrap="square">
            <a:spAutoFit/>
          </a:bodyPr>
          <a:lstStyle/>
          <a:p>
            <a:r>
              <a:rPr lang="en" sz="3600" dirty="0">
                <a:latin typeface="+mj-lt"/>
              </a:rPr>
              <a:t>Additional </a:t>
            </a:r>
            <a:r>
              <a:rPr lang="en" sz="3600" dirty="0" err="1">
                <a:latin typeface="+mj-lt"/>
              </a:rPr>
              <a:t>Covid</a:t>
            </a:r>
            <a:r>
              <a:rPr lang="en" sz="3600" dirty="0">
                <a:latin typeface="+mj-lt"/>
              </a:rPr>
              <a:t> 19 Support Resources</a:t>
            </a:r>
            <a:endParaRPr lang="en-US" sz="3600" dirty="0">
              <a:latin typeface="+mj-lt"/>
            </a:endParaRPr>
          </a:p>
        </p:txBody>
      </p:sp>
      <p:sp>
        <p:nvSpPr>
          <p:cNvPr id="5" name="Rectangle 4">
            <a:extLst>
              <a:ext uri="{FF2B5EF4-FFF2-40B4-BE49-F238E27FC236}">
                <a16:creationId xmlns:a16="http://schemas.microsoft.com/office/drawing/2014/main" xmlns="" id="{4C42B560-3EE1-BD41-8425-4D8C7349E82B}"/>
              </a:ext>
            </a:extLst>
          </p:cNvPr>
          <p:cNvSpPr/>
          <p:nvPr/>
        </p:nvSpPr>
        <p:spPr>
          <a:xfrm>
            <a:off x="213107" y="1362561"/>
            <a:ext cx="4042548" cy="4492549"/>
          </a:xfrm>
          <a:prstGeom prst="rect">
            <a:avLst/>
          </a:prstGeom>
        </p:spPr>
        <p:txBody>
          <a:bodyPr wrap="square">
            <a:spAutoFit/>
          </a:bodyPr>
          <a:lstStyle/>
          <a:p>
            <a:pPr marL="338658" indent="-203195">
              <a:lnSpc>
                <a:spcPct val="100000"/>
              </a:lnSpc>
              <a:spcBef>
                <a:spcPts val="1200"/>
              </a:spcBef>
              <a:buClr>
                <a:schemeClr val="dk2"/>
              </a:buClr>
              <a:buSzPts val="1700"/>
              <a:buNone/>
            </a:pPr>
            <a:r>
              <a:rPr lang="en-US" u="sng" dirty="0">
                <a:solidFill>
                  <a:schemeClr val="hlink"/>
                </a:solidFill>
                <a:hlinkClick r:id="rId2"/>
              </a:rPr>
              <a:t>NJ 211</a:t>
            </a:r>
            <a:endParaRPr lang="en-US" u="sng" dirty="0">
              <a:solidFill>
                <a:schemeClr val="hlink"/>
              </a:solidFill>
              <a:hlinkClick r:id="rId3"/>
            </a:endParaRPr>
          </a:p>
          <a:p>
            <a:pPr marL="338658" indent="-203195">
              <a:lnSpc>
                <a:spcPct val="100000"/>
              </a:lnSpc>
              <a:spcBef>
                <a:spcPts val="1200"/>
              </a:spcBef>
              <a:buClr>
                <a:schemeClr val="dk2"/>
              </a:buClr>
              <a:buSzPts val="1700"/>
              <a:buNone/>
            </a:pPr>
            <a:r>
              <a:rPr lang="en-US" u="sng" dirty="0">
                <a:solidFill>
                  <a:schemeClr val="hlink"/>
                </a:solidFill>
                <a:hlinkClick r:id="rId3"/>
              </a:rPr>
              <a:t>NJCOVID Hub</a:t>
            </a:r>
            <a:endParaRPr lang="en-US" dirty="0"/>
          </a:p>
          <a:p>
            <a:pPr marL="338658" indent="-203195">
              <a:lnSpc>
                <a:spcPct val="100000"/>
              </a:lnSpc>
              <a:spcBef>
                <a:spcPts val="1867"/>
              </a:spcBef>
              <a:buClr>
                <a:schemeClr val="dk2"/>
              </a:buClr>
              <a:buSzPts val="1700"/>
              <a:buNone/>
            </a:pPr>
            <a:r>
              <a:rPr lang="en-US" u="sng" dirty="0">
                <a:solidFill>
                  <a:schemeClr val="hlink"/>
                </a:solidFill>
                <a:hlinkClick r:id="rId4"/>
              </a:rPr>
              <a:t>NJ Childcare Assistance for Essential Workers </a:t>
            </a:r>
            <a:endParaRPr lang="en-US" dirty="0"/>
          </a:p>
          <a:p>
            <a:pPr marL="338658" indent="-203195">
              <a:lnSpc>
                <a:spcPct val="100000"/>
              </a:lnSpc>
              <a:spcBef>
                <a:spcPts val="1867"/>
              </a:spcBef>
              <a:buClr>
                <a:schemeClr val="dk2"/>
              </a:buClr>
              <a:buSzPts val="1700"/>
              <a:buNone/>
            </a:pPr>
            <a:r>
              <a:rPr lang="en-US" u="sng" dirty="0">
                <a:solidFill>
                  <a:schemeClr val="hlink"/>
                </a:solidFill>
                <a:hlinkClick r:id="rId5"/>
              </a:rPr>
              <a:t>NJ Medical Benefits Assistance </a:t>
            </a:r>
            <a:endParaRPr lang="en-US" dirty="0"/>
          </a:p>
          <a:p>
            <a:pPr marL="338658" indent="-203195">
              <a:lnSpc>
                <a:spcPct val="100000"/>
              </a:lnSpc>
              <a:spcBef>
                <a:spcPts val="1867"/>
              </a:spcBef>
              <a:buClr>
                <a:schemeClr val="dk2"/>
              </a:buClr>
              <a:buSzPts val="1700"/>
              <a:buNone/>
            </a:pPr>
            <a:r>
              <a:rPr lang="en-US" u="sng" dirty="0">
                <a:solidFill>
                  <a:schemeClr val="hlink"/>
                </a:solidFill>
                <a:hlinkClick r:id="rId5"/>
              </a:rPr>
              <a:t>NJ Food Assistance </a:t>
            </a:r>
            <a:endParaRPr lang="en-US" dirty="0"/>
          </a:p>
          <a:p>
            <a:pPr marL="338658" indent="-203195">
              <a:lnSpc>
                <a:spcPct val="100000"/>
              </a:lnSpc>
              <a:spcBef>
                <a:spcPts val="1867"/>
              </a:spcBef>
              <a:buClr>
                <a:schemeClr val="dk2"/>
              </a:buClr>
              <a:buSzPts val="1700"/>
              <a:buNone/>
            </a:pPr>
            <a:r>
              <a:rPr lang="en-US" u="sng" dirty="0">
                <a:solidFill>
                  <a:schemeClr val="hlink"/>
                </a:solidFill>
                <a:hlinkClick r:id="rId6"/>
              </a:rPr>
              <a:t>NJ Employment Safeguards</a:t>
            </a:r>
            <a:endParaRPr lang="en-US" u="sng" dirty="0">
              <a:solidFill>
                <a:schemeClr val="hlink"/>
              </a:solidFill>
            </a:endParaRPr>
          </a:p>
          <a:p>
            <a:pPr marL="338658" indent="-203195">
              <a:lnSpc>
                <a:spcPct val="100000"/>
              </a:lnSpc>
              <a:spcBef>
                <a:spcPts val="1867"/>
              </a:spcBef>
              <a:buClr>
                <a:schemeClr val="dk2"/>
              </a:buClr>
              <a:buSzPts val="1700"/>
              <a:buNone/>
            </a:pPr>
            <a:r>
              <a:rPr lang="en-US" u="sng" dirty="0">
                <a:solidFill>
                  <a:schemeClr val="hlink"/>
                </a:solidFill>
                <a:hlinkClick r:id="rId7"/>
              </a:rPr>
              <a:t>NJ Unemployment Claims</a:t>
            </a:r>
            <a:endParaRPr lang="en-US" dirty="0"/>
          </a:p>
          <a:p>
            <a:pPr marL="338658" indent="-203195">
              <a:lnSpc>
                <a:spcPct val="100000"/>
              </a:lnSpc>
              <a:spcBef>
                <a:spcPts val="1867"/>
              </a:spcBef>
              <a:buClr>
                <a:schemeClr val="dk2"/>
              </a:buClr>
              <a:buSzPts val="1700"/>
              <a:buNone/>
            </a:pPr>
            <a:r>
              <a:rPr lang="en-US" u="sng" dirty="0">
                <a:solidFill>
                  <a:schemeClr val="hlink"/>
                </a:solidFill>
                <a:hlinkClick r:id="rId8"/>
              </a:rPr>
              <a:t>Covid 19 Grief &amp; Loss Telehealth Group </a:t>
            </a:r>
            <a:endParaRPr lang="en-US" dirty="0"/>
          </a:p>
        </p:txBody>
      </p:sp>
      <p:sp>
        <p:nvSpPr>
          <p:cNvPr id="6" name="TextBox 5">
            <a:extLst>
              <a:ext uri="{FF2B5EF4-FFF2-40B4-BE49-F238E27FC236}">
                <a16:creationId xmlns:a16="http://schemas.microsoft.com/office/drawing/2014/main" xmlns="" id="{503F06B8-DA94-BC41-8271-563FBD11FCD8}"/>
              </a:ext>
            </a:extLst>
          </p:cNvPr>
          <p:cNvSpPr txBox="1"/>
          <p:nvPr/>
        </p:nvSpPr>
        <p:spPr>
          <a:xfrm>
            <a:off x="4468762" y="1383019"/>
            <a:ext cx="4675238" cy="3803605"/>
          </a:xfrm>
          <a:prstGeom prst="rect">
            <a:avLst/>
          </a:prstGeom>
          <a:noFill/>
        </p:spPr>
        <p:txBody>
          <a:bodyPr wrap="square" rtlCol="0">
            <a:spAutoFit/>
          </a:bodyPr>
          <a:lstStyle/>
          <a:p>
            <a:pPr>
              <a:spcBef>
                <a:spcPts val="1867"/>
              </a:spcBef>
            </a:pPr>
            <a:r>
              <a:rPr lang="en-US" u="sng" dirty="0">
                <a:solidFill>
                  <a:schemeClr val="hlink"/>
                </a:solidFill>
                <a:hlinkClick r:id="rId9"/>
              </a:rPr>
              <a:t>NJ's Technology Lending Center | Advancing Opportunities</a:t>
            </a:r>
            <a:endParaRPr lang="en-US" dirty="0"/>
          </a:p>
          <a:p>
            <a:pPr>
              <a:spcBef>
                <a:spcPts val="1867"/>
              </a:spcBef>
            </a:pPr>
            <a:r>
              <a:rPr lang="en-US" u="sng" dirty="0">
                <a:solidFill>
                  <a:schemeClr val="hlink"/>
                </a:solidFill>
                <a:hlinkClick r:id="rId10"/>
              </a:rPr>
              <a:t>NJWINS</a:t>
            </a:r>
            <a:endParaRPr lang="en-US" dirty="0"/>
          </a:p>
          <a:p>
            <a:pPr>
              <a:spcBef>
                <a:spcPts val="1867"/>
              </a:spcBef>
            </a:pPr>
            <a:r>
              <a:rPr lang="en-US" u="sng" dirty="0">
                <a:solidFill>
                  <a:schemeClr val="hlink"/>
                </a:solidFill>
                <a:hlinkClick r:id="rId11"/>
              </a:rPr>
              <a:t>NJ Disability Benefits Calculator </a:t>
            </a:r>
            <a:endParaRPr lang="en-US" dirty="0"/>
          </a:p>
          <a:p>
            <a:pPr>
              <a:spcBef>
                <a:spcPts val="1867"/>
              </a:spcBef>
            </a:pPr>
            <a:r>
              <a:rPr lang="en-US" u="sng" dirty="0">
                <a:solidFill>
                  <a:schemeClr val="hlink"/>
                </a:solidFill>
                <a:hlinkClick r:id="rId12"/>
              </a:rPr>
              <a:t>NJ Department of Labor &amp; Workforce Development</a:t>
            </a:r>
            <a:endParaRPr lang="en-US" dirty="0"/>
          </a:p>
          <a:p>
            <a:pPr>
              <a:spcBef>
                <a:spcPts val="1867"/>
              </a:spcBef>
            </a:pPr>
            <a:r>
              <a:rPr lang="en-US" u="sng" dirty="0">
                <a:solidFill>
                  <a:schemeClr val="hlink"/>
                </a:solidFill>
                <a:hlinkClick r:id="rId13"/>
              </a:rPr>
              <a:t>US Department of Labor</a:t>
            </a:r>
            <a:endParaRPr lang="en-US" u="sng" dirty="0">
              <a:solidFill>
                <a:schemeClr val="hlink"/>
              </a:solidFill>
            </a:endParaRPr>
          </a:p>
          <a:p>
            <a:pPr>
              <a:spcBef>
                <a:spcPts val="1867"/>
              </a:spcBef>
            </a:pPr>
            <a:r>
              <a:rPr lang="en-US" u="sng" dirty="0">
                <a:solidFill>
                  <a:schemeClr val="hlink"/>
                </a:solidFill>
                <a:hlinkClick r:id="rId14"/>
              </a:rPr>
              <a:t>NJ Covid19 Jobs Portal </a:t>
            </a:r>
            <a:endParaRPr lang="en-US" u="sng" dirty="0">
              <a:solidFill>
                <a:schemeClr val="hlink"/>
              </a:solidFill>
            </a:endParaRPr>
          </a:p>
          <a:p>
            <a:endParaRPr lang="en-US" dirty="0"/>
          </a:p>
        </p:txBody>
      </p:sp>
    </p:spTree>
    <p:extLst>
      <p:ext uri="{BB962C8B-B14F-4D97-AF65-F5344CB8AC3E}">
        <p14:creationId xmlns:p14="http://schemas.microsoft.com/office/powerpoint/2010/main" val="2810585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5;p23">
            <a:extLst>
              <a:ext uri="{FF2B5EF4-FFF2-40B4-BE49-F238E27FC236}">
                <a16:creationId xmlns:a16="http://schemas.microsoft.com/office/drawing/2014/main" xmlns="" id="{0C1B01E1-A74D-214A-BDBB-6998C7EF3D6D}"/>
              </a:ext>
            </a:extLst>
          </p:cNvPr>
          <p:cNvSpPr txBox="1">
            <a:spLocks/>
          </p:cNvSpPr>
          <p:nvPr/>
        </p:nvSpPr>
        <p:spPr>
          <a:xfrm>
            <a:off x="0" y="363344"/>
            <a:ext cx="8745794" cy="759906"/>
          </a:xfrm>
          <a:prstGeom prst="rect">
            <a:avLst/>
          </a:prstGeom>
          <a:noFill/>
          <a:ln>
            <a:noFill/>
          </a:ln>
        </p:spPr>
        <p:txBody>
          <a:bodyPr spcFirstLastPara="1" vert="horz" wrap="square" lIns="91433" tIns="45700" rIns="91433"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SzPts val="1100"/>
            </a:pPr>
            <a:r>
              <a:rPr lang="en-US" sz="3600" dirty="0"/>
              <a:t>What do you want more </a:t>
            </a:r>
            <a:r>
              <a:rPr lang="en-US" sz="3600" dirty="0" smtClean="0"/>
              <a:t>of? </a:t>
            </a:r>
            <a:endParaRPr lang="en-US" sz="3600" dirty="0"/>
          </a:p>
          <a:p>
            <a:pPr algn="ctr">
              <a:spcBef>
                <a:spcPts val="0"/>
              </a:spcBef>
              <a:buSzPts val="1100"/>
            </a:pPr>
            <a:r>
              <a:rPr lang="en-US" sz="3600" dirty="0"/>
              <a:t>How can we help?</a:t>
            </a:r>
            <a:endParaRPr lang="en-US" dirty="0"/>
          </a:p>
        </p:txBody>
      </p:sp>
      <p:pic>
        <p:nvPicPr>
          <p:cNvPr id="5" name="Google Shape;116;p23" descr="Image of 2 one way signs on chalk board. One states Old Way and the other states, New Way.">
            <a:extLst>
              <a:ext uri="{FF2B5EF4-FFF2-40B4-BE49-F238E27FC236}">
                <a16:creationId xmlns:a16="http://schemas.microsoft.com/office/drawing/2014/main" xmlns="" id="{9E9A6579-484E-E648-945E-25A2EF908EC3}"/>
              </a:ext>
            </a:extLst>
          </p:cNvPr>
          <p:cNvPicPr preferRelativeResize="0">
            <a:picLocks/>
          </p:cNvPicPr>
          <p:nvPr/>
        </p:nvPicPr>
        <p:blipFill rotWithShape="1">
          <a:blip r:embed="rId3">
            <a:alphaModFix/>
          </a:blip>
          <a:srcRect/>
          <a:stretch/>
        </p:blipFill>
        <p:spPr>
          <a:xfrm>
            <a:off x="977627" y="1407161"/>
            <a:ext cx="7178231" cy="4020245"/>
          </a:xfrm>
          <a:prstGeom prst="rect">
            <a:avLst/>
          </a:prstGeom>
          <a:noFill/>
          <a:ln>
            <a:noFill/>
          </a:ln>
        </p:spPr>
      </p:pic>
    </p:spTree>
    <p:extLst>
      <p:ext uri="{BB962C8B-B14F-4D97-AF65-F5344CB8AC3E}">
        <p14:creationId xmlns:p14="http://schemas.microsoft.com/office/powerpoint/2010/main" val="3814473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3;p24">
            <a:extLst>
              <a:ext uri="{FF2B5EF4-FFF2-40B4-BE49-F238E27FC236}">
                <a16:creationId xmlns:a16="http://schemas.microsoft.com/office/drawing/2014/main" xmlns="" id="{C1033213-FE7B-0B45-A72A-3B47BFA89BB2}"/>
              </a:ext>
            </a:extLst>
          </p:cNvPr>
          <p:cNvSpPr/>
          <p:nvPr/>
        </p:nvSpPr>
        <p:spPr>
          <a:xfrm rot="-1332462">
            <a:off x="352187" y="1515082"/>
            <a:ext cx="2281596" cy="2587548"/>
          </a:xfrm>
          <a:prstGeom prst="rect">
            <a:avLst/>
          </a:prstGeom>
          <a:noFill/>
          <a:ln>
            <a:noFill/>
          </a:ln>
        </p:spPr>
        <p:txBody>
          <a:bodyPr spcFirstLastPara="1" wrap="square" lIns="91433" tIns="45700" rIns="91433" bIns="45700" anchor="t" anchorCtr="0">
            <a:noAutofit/>
          </a:bodyPr>
          <a:lstStyle/>
          <a:p>
            <a:pPr algn="ctr">
              <a:buClr>
                <a:srgbClr val="000000"/>
              </a:buClr>
              <a:buSzPts val="4100"/>
            </a:pPr>
            <a:r>
              <a:rPr lang="en" sz="3600" b="1" dirty="0">
                <a:solidFill>
                  <a:srgbClr val="3F3F3F"/>
                </a:solidFill>
                <a:latin typeface="Arial"/>
                <a:ea typeface="Arial"/>
                <a:cs typeface="Arial"/>
                <a:sym typeface="Arial"/>
              </a:rPr>
              <a:t>Thank </a:t>
            </a:r>
            <a:endParaRPr sz="3600" dirty="0">
              <a:solidFill>
                <a:srgbClr val="000000"/>
              </a:solidFill>
              <a:latin typeface="Arial"/>
              <a:ea typeface="Arial"/>
              <a:cs typeface="Arial"/>
              <a:sym typeface="Arial"/>
            </a:endParaRPr>
          </a:p>
          <a:p>
            <a:pPr algn="ctr">
              <a:buClr>
                <a:srgbClr val="000000"/>
              </a:buClr>
              <a:buSzPts val="4100"/>
            </a:pPr>
            <a:r>
              <a:rPr lang="en" sz="3600" b="1" dirty="0">
                <a:solidFill>
                  <a:srgbClr val="3F3F3F"/>
                </a:solidFill>
                <a:latin typeface="Arial"/>
                <a:ea typeface="Arial"/>
                <a:cs typeface="Arial"/>
                <a:sym typeface="Arial"/>
              </a:rPr>
              <a:t>you </a:t>
            </a:r>
            <a:endParaRPr sz="3600" dirty="0">
              <a:solidFill>
                <a:srgbClr val="000000"/>
              </a:solidFill>
              <a:latin typeface="Arial"/>
              <a:ea typeface="Arial"/>
              <a:cs typeface="Arial"/>
              <a:sym typeface="Arial"/>
            </a:endParaRPr>
          </a:p>
          <a:p>
            <a:pPr algn="ctr">
              <a:buClr>
                <a:srgbClr val="000000"/>
              </a:buClr>
              <a:buSzPts val="4100"/>
            </a:pPr>
            <a:r>
              <a:rPr lang="en" sz="3600" b="1" dirty="0">
                <a:solidFill>
                  <a:srgbClr val="3F3F3F"/>
                </a:solidFill>
                <a:latin typeface="Arial"/>
                <a:ea typeface="Arial"/>
                <a:cs typeface="Arial"/>
                <a:sym typeface="Arial"/>
              </a:rPr>
              <a:t>for </a:t>
            </a:r>
            <a:endParaRPr sz="3600" dirty="0">
              <a:solidFill>
                <a:srgbClr val="000000"/>
              </a:solidFill>
              <a:latin typeface="Arial"/>
              <a:ea typeface="Arial"/>
              <a:cs typeface="Arial"/>
              <a:sym typeface="Arial"/>
            </a:endParaRPr>
          </a:p>
          <a:p>
            <a:pPr algn="ctr">
              <a:buClr>
                <a:srgbClr val="000000"/>
              </a:buClr>
              <a:buSzPts val="4100"/>
            </a:pPr>
            <a:r>
              <a:rPr lang="en" sz="3600" b="1" dirty="0">
                <a:solidFill>
                  <a:srgbClr val="3F3F3F"/>
                </a:solidFill>
                <a:latin typeface="Arial"/>
                <a:ea typeface="Arial"/>
                <a:cs typeface="Arial"/>
                <a:sym typeface="Arial"/>
              </a:rPr>
              <a:t>coming!</a:t>
            </a:r>
            <a:endParaRPr sz="3600" b="1" dirty="0">
              <a:solidFill>
                <a:schemeClr val="dk1"/>
              </a:solidFill>
              <a:latin typeface="Arial"/>
              <a:ea typeface="Arial"/>
              <a:cs typeface="Arial"/>
              <a:sym typeface="Arial"/>
            </a:endParaRPr>
          </a:p>
        </p:txBody>
      </p:sp>
      <p:pic>
        <p:nvPicPr>
          <p:cNvPr id="5" name="Google Shape;122;p24" descr="Image of a coffee cup, note sheets with question marks, pen, and computer keyboad.">
            <a:extLst>
              <a:ext uri="{FF2B5EF4-FFF2-40B4-BE49-F238E27FC236}">
                <a16:creationId xmlns:a16="http://schemas.microsoft.com/office/drawing/2014/main" xmlns="" id="{86F30D34-7312-4649-92F4-0434358BCDB1}"/>
              </a:ext>
            </a:extLst>
          </p:cNvPr>
          <p:cNvPicPr preferRelativeResize="0"/>
          <p:nvPr/>
        </p:nvPicPr>
        <p:blipFill rotWithShape="1">
          <a:blip r:embed="rId3">
            <a:alphaModFix/>
          </a:blip>
          <a:srcRect/>
          <a:stretch/>
        </p:blipFill>
        <p:spPr>
          <a:xfrm>
            <a:off x="3038161" y="524700"/>
            <a:ext cx="6030982" cy="4568312"/>
          </a:xfrm>
          <a:prstGeom prst="rect">
            <a:avLst/>
          </a:prstGeom>
          <a:noFill/>
          <a:ln>
            <a:noFill/>
          </a:ln>
        </p:spPr>
      </p:pic>
    </p:spTree>
    <p:extLst>
      <p:ext uri="{BB962C8B-B14F-4D97-AF65-F5344CB8AC3E}">
        <p14:creationId xmlns:p14="http://schemas.microsoft.com/office/powerpoint/2010/main" val="1108684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CC4927"/>
                </a:solidFill>
              </a:rPr>
              <a:t>Contact us!	</a:t>
            </a:r>
          </a:p>
        </p:txBody>
      </p:sp>
      <p:sp>
        <p:nvSpPr>
          <p:cNvPr id="3" name="Content Placeholder 2"/>
          <p:cNvSpPr>
            <a:spLocks noGrp="1"/>
          </p:cNvSpPr>
          <p:nvPr>
            <p:ph idx="1"/>
          </p:nvPr>
        </p:nvSpPr>
        <p:spPr>
          <a:xfrm>
            <a:off x="465513" y="789709"/>
            <a:ext cx="8395854" cy="5209309"/>
          </a:xfrm>
        </p:spPr>
        <p:txBody>
          <a:bodyPr>
            <a:normAutofit fontScale="55000" lnSpcReduction="20000"/>
          </a:bodyPr>
          <a:lstStyle/>
          <a:p>
            <a:pPr marL="0" indent="0">
              <a:buNone/>
            </a:pPr>
            <a:endParaRPr lang="en-US" dirty="0"/>
          </a:p>
          <a:p>
            <a:pPr marL="0" indent="0" algn="ctr">
              <a:buNone/>
            </a:pPr>
            <a:r>
              <a:rPr lang="en-US" sz="3500" dirty="0"/>
              <a:t> By phone: (908) 889-2552</a:t>
            </a:r>
          </a:p>
          <a:p>
            <a:pPr marL="0" indent="0" algn="ctr">
              <a:buNone/>
            </a:pPr>
            <a:endParaRPr lang="en-US" sz="800" dirty="0"/>
          </a:p>
          <a:p>
            <a:pPr marL="0" indent="0" algn="ctr">
              <a:buNone/>
            </a:pPr>
            <a:r>
              <a:rPr lang="en-US" sz="3500" dirty="0"/>
              <a:t>Email:</a:t>
            </a:r>
          </a:p>
          <a:p>
            <a:pPr marL="0" indent="0" algn="ctr">
              <a:buNone/>
            </a:pPr>
            <a:r>
              <a:rPr lang="en-US" sz="3500" dirty="0"/>
              <a:t> </a:t>
            </a:r>
            <a:r>
              <a:rPr lang="en-US" sz="3500" dirty="0">
                <a:hlinkClick r:id="rId3"/>
              </a:rPr>
              <a:t>northeastcaribbean@mhttcnetwork.org</a:t>
            </a:r>
            <a:endParaRPr lang="en-US" sz="3500" dirty="0"/>
          </a:p>
          <a:p>
            <a:pPr marL="0" indent="0" algn="ctr">
              <a:buNone/>
            </a:pPr>
            <a:endParaRPr lang="en-US" sz="800" dirty="0"/>
          </a:p>
          <a:p>
            <a:pPr marL="0" indent="0" algn="ctr">
              <a:buNone/>
            </a:pPr>
            <a:r>
              <a:rPr lang="en-US" sz="3500" dirty="0"/>
              <a:t>Website:</a:t>
            </a:r>
          </a:p>
          <a:p>
            <a:pPr marL="0" indent="0" algn="ctr">
              <a:buNone/>
            </a:pPr>
            <a:r>
              <a:rPr lang="en-US" sz="3500" dirty="0">
                <a:hlinkClick r:id="rId4"/>
              </a:rPr>
              <a:t>https://mhttcnetwork.org/centers/northeast-caribbean-mhttc/home</a:t>
            </a:r>
            <a:endParaRPr lang="en-US" sz="3500" dirty="0"/>
          </a:p>
          <a:p>
            <a:pPr marL="0" indent="0" algn="ctr">
              <a:buNone/>
            </a:pPr>
            <a:endParaRPr lang="en-US" sz="800" dirty="0"/>
          </a:p>
          <a:p>
            <a:pPr marL="0" indent="0" algn="ctr">
              <a:buNone/>
            </a:pPr>
            <a:r>
              <a:rPr lang="en-US" sz="3500" dirty="0"/>
              <a:t>Subscribe to Receive Emails:</a:t>
            </a:r>
          </a:p>
          <a:p>
            <a:pPr marL="0" indent="0" algn="ctr">
              <a:buNone/>
            </a:pPr>
            <a:r>
              <a:rPr lang="en-US" sz="3500" u="sng" dirty="0">
                <a:hlinkClick r:id="rId5"/>
              </a:rPr>
              <a:t>https://bit.ly/2mpmpMb</a:t>
            </a:r>
            <a:endParaRPr lang="en-US" sz="3500" dirty="0"/>
          </a:p>
          <a:p>
            <a:pPr marL="0" indent="0" algn="ctr">
              <a:buNone/>
            </a:pPr>
            <a:endParaRPr lang="en-US" sz="800" dirty="0"/>
          </a:p>
          <a:p>
            <a:pPr marL="0" indent="0" algn="ctr">
              <a:buNone/>
            </a:pPr>
            <a:r>
              <a:rPr lang="en-US" sz="3600" dirty="0"/>
              <a:t>All Event are FREE!</a:t>
            </a:r>
          </a:p>
          <a:p>
            <a:pPr marL="0" indent="0" algn="ctr">
              <a:buNone/>
            </a:pPr>
            <a:endParaRPr lang="en-US" sz="800" dirty="0"/>
          </a:p>
          <a:p>
            <a:pPr marL="0" indent="0" algn="ctr">
              <a:buNone/>
            </a:pPr>
            <a:r>
              <a:rPr lang="en-US" sz="3600" dirty="0"/>
              <a:t>Like and follow us on Social Media!</a:t>
            </a:r>
          </a:p>
          <a:p>
            <a:pPr marL="0" indent="0" algn="ctr">
              <a:buNone/>
            </a:pPr>
            <a:endParaRPr lang="en-US" sz="900" b="1" dirty="0"/>
          </a:p>
          <a:p>
            <a:pPr marL="0" indent="0" algn="ctr">
              <a:buNone/>
            </a:pPr>
            <a:r>
              <a:rPr lang="en-US" sz="3600" b="1" dirty="0"/>
              <a:t>Northeast &amp; Caribbean MHTTC</a:t>
            </a:r>
          </a:p>
          <a:p>
            <a:pPr marL="0" indent="0" algn="ctr">
              <a:buNone/>
            </a:pPr>
            <a:r>
              <a:rPr lang="en-US" sz="3600" b="1" dirty="0"/>
              <a:t>@</a:t>
            </a:r>
            <a:r>
              <a:rPr lang="en-US" sz="3600" b="1" dirty="0" err="1"/>
              <a:t>necmhttc</a:t>
            </a:r>
            <a:r>
              <a:rPr lang="en-US" sz="3600" b="1" dirty="0"/>
              <a:t> </a:t>
            </a:r>
          </a:p>
        </p:txBody>
      </p:sp>
      <p:pic>
        <p:nvPicPr>
          <p:cNvPr id="4" name="Picture 3" descr="Image of the Facebook logo." title="facebook"/>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7962" y="5004810"/>
            <a:ext cx="462467" cy="462467"/>
          </a:xfrm>
          <a:prstGeom prst="rect">
            <a:avLst/>
          </a:prstGeom>
        </p:spPr>
      </p:pic>
      <p:pic>
        <p:nvPicPr>
          <p:cNvPr id="6" name="Picture 5" descr="Image of the Twitter logo. " title="Twitter">
            <a:extLst>
              <a:ext uri="{FF2B5EF4-FFF2-40B4-BE49-F238E27FC236}">
                <a16:creationId xmlns:a16="http://schemas.microsoft.com/office/drawing/2014/main" xmlns="" id="{B0BD955C-1ED3-0B4A-AE83-9CF3A89EC6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5708" y="5273584"/>
            <a:ext cx="1094508" cy="637038"/>
          </a:xfrm>
          <a:prstGeom prst="rect">
            <a:avLst/>
          </a:prstGeom>
        </p:spPr>
      </p:pic>
    </p:spTree>
    <p:custDataLst>
      <p:tags r:id="rId1"/>
    </p:custDataLst>
    <p:extLst>
      <p:ext uri="{BB962C8B-B14F-4D97-AF65-F5344CB8AC3E}">
        <p14:creationId xmlns:p14="http://schemas.microsoft.com/office/powerpoint/2010/main" val="710304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A093A3-84D4-9748-803C-1D9626ECD967}"/>
              </a:ext>
            </a:extLst>
          </p:cNvPr>
          <p:cNvSpPr>
            <a:spLocks noGrp="1"/>
          </p:cNvSpPr>
          <p:nvPr>
            <p:ph type="title"/>
          </p:nvPr>
        </p:nvSpPr>
        <p:spPr>
          <a:xfrm>
            <a:off x="0" y="248296"/>
            <a:ext cx="9144000" cy="940424"/>
          </a:xfrm>
        </p:spPr>
        <p:txBody>
          <a:bodyPr/>
          <a:lstStyle/>
          <a:p>
            <a:pPr algn="ctr"/>
            <a:r>
              <a:rPr lang="en-US" dirty="0"/>
              <a:t>Feedback</a:t>
            </a:r>
          </a:p>
        </p:txBody>
      </p:sp>
      <p:sp>
        <p:nvSpPr>
          <p:cNvPr id="3" name="Content Placeholder 2">
            <a:extLst>
              <a:ext uri="{FF2B5EF4-FFF2-40B4-BE49-F238E27FC236}">
                <a16:creationId xmlns:a16="http://schemas.microsoft.com/office/drawing/2014/main" xmlns="" id="{FBF5446D-07D3-DA4B-BD2A-AFC644F95427}"/>
              </a:ext>
            </a:extLst>
          </p:cNvPr>
          <p:cNvSpPr>
            <a:spLocks noGrp="1"/>
          </p:cNvSpPr>
          <p:nvPr>
            <p:ph idx="1"/>
          </p:nvPr>
        </p:nvSpPr>
        <p:spPr>
          <a:xfrm>
            <a:off x="628650" y="1351904"/>
            <a:ext cx="7886700" cy="4317376"/>
          </a:xfrm>
        </p:spPr>
        <p:txBody>
          <a:bodyPr>
            <a:normAutofit/>
          </a:bodyPr>
          <a:lstStyle/>
          <a:p>
            <a:r>
              <a:rPr lang="en-US" dirty="0"/>
              <a:t>Our funding comes from the Substance Abuse and Mental Health Services Administration (SAMHSA), which requires us to evaluate our services. We appreciate your honest, ANONYMOUS feedback about this event, which will provide information to SAMHSA, AND assist us in planning future meetings and programs. Feedback about this training will assist us in developing trainings that are relevant to your current professional needs. </a:t>
            </a:r>
            <a:r>
              <a:rPr lang="en-US" b="1" dirty="0"/>
              <a:t>Therefore, your feedback counts!</a:t>
            </a:r>
            <a:endParaRPr lang="en-US" dirty="0"/>
          </a:p>
          <a:p>
            <a:endParaRPr lang="en-US" dirty="0"/>
          </a:p>
        </p:txBody>
      </p:sp>
    </p:spTree>
    <p:extLst>
      <p:ext uri="{BB962C8B-B14F-4D97-AF65-F5344CB8AC3E}">
        <p14:creationId xmlns:p14="http://schemas.microsoft.com/office/powerpoint/2010/main" val="2154383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8CADF1-BF24-D149-89FB-E9BB46829FB5}"/>
              </a:ext>
            </a:extLst>
          </p:cNvPr>
          <p:cNvSpPr>
            <a:spLocks noGrp="1"/>
          </p:cNvSpPr>
          <p:nvPr>
            <p:ph type="title"/>
          </p:nvPr>
        </p:nvSpPr>
        <p:spPr>
          <a:xfrm>
            <a:off x="0" y="177223"/>
            <a:ext cx="9144000" cy="940424"/>
          </a:xfrm>
        </p:spPr>
        <p:txBody>
          <a:bodyPr>
            <a:normAutofit/>
          </a:bodyPr>
          <a:lstStyle/>
          <a:p>
            <a:pPr algn="ctr"/>
            <a:r>
              <a:rPr lang="en-US" altLang="en-US" dirty="0">
                <a:ea typeface="Geneva"/>
                <a:cs typeface="Geneva"/>
              </a:rPr>
              <a:t>Video Recording Information</a:t>
            </a:r>
            <a:endParaRPr lang="en-US" dirty="0"/>
          </a:p>
        </p:txBody>
      </p:sp>
      <p:sp>
        <p:nvSpPr>
          <p:cNvPr id="3" name="Content Placeholder 2">
            <a:extLst>
              <a:ext uri="{FF2B5EF4-FFF2-40B4-BE49-F238E27FC236}">
                <a16:creationId xmlns:a16="http://schemas.microsoft.com/office/drawing/2014/main" xmlns="" id="{EE48D839-10E9-4345-ADEB-7BFEB9A053FE}"/>
              </a:ext>
            </a:extLst>
          </p:cNvPr>
          <p:cNvSpPr>
            <a:spLocks noGrp="1"/>
          </p:cNvSpPr>
          <p:nvPr>
            <p:ph idx="1"/>
          </p:nvPr>
        </p:nvSpPr>
        <p:spPr>
          <a:xfrm>
            <a:off x="628650" y="1541019"/>
            <a:ext cx="7886700" cy="3948668"/>
          </a:xfrm>
        </p:spPr>
        <p:txBody>
          <a:bodyPr>
            <a:normAutofit/>
          </a:bodyPr>
          <a:lstStyle/>
          <a:p>
            <a:pPr>
              <a:defRPr/>
            </a:pPr>
            <a:r>
              <a:rPr lang="en-US" dirty="0"/>
              <a:t>Please note that we will be recording this webinar and posting it to our website. Any information and input you provide during today’s call will be recorded and posted on our website.</a:t>
            </a:r>
          </a:p>
          <a:p>
            <a:pPr marL="0" indent="0">
              <a:buFontTx/>
              <a:buNone/>
              <a:defRPr/>
            </a:pPr>
            <a:endParaRPr lang="en-US" dirty="0"/>
          </a:p>
          <a:p>
            <a:pPr marL="0" indent="0">
              <a:buFontTx/>
              <a:buNone/>
              <a:defRPr/>
            </a:pPr>
            <a:r>
              <a:rPr lang="en-US" sz="3600" dirty="0"/>
              <a:t>			THANKS!</a:t>
            </a:r>
          </a:p>
          <a:p>
            <a:endParaRPr lang="en-US" dirty="0"/>
          </a:p>
        </p:txBody>
      </p:sp>
    </p:spTree>
    <p:extLst>
      <p:ext uri="{BB962C8B-B14F-4D97-AF65-F5344CB8AC3E}">
        <p14:creationId xmlns:p14="http://schemas.microsoft.com/office/powerpoint/2010/main" val="1347809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BF87945-A001-489F-9D9B-7D9435F0B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9144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7307F3B-DEE2-41E9-A65E-5BF8102DF352}"/>
              </a:ext>
            </a:extLst>
          </p:cNvPr>
          <p:cNvSpPr>
            <a:spLocks noGrp="1"/>
          </p:cNvSpPr>
          <p:nvPr>
            <p:ph type="title"/>
          </p:nvPr>
        </p:nvSpPr>
        <p:spPr>
          <a:xfrm>
            <a:off x="628650" y="365760"/>
            <a:ext cx="7886700" cy="1325563"/>
          </a:xfrm>
        </p:spPr>
        <p:txBody>
          <a:bodyPr vert="horz" lIns="91440" tIns="45720" rIns="91440" bIns="45720" rtlCol="0" anchor="ctr">
            <a:normAutofit/>
          </a:bodyPr>
          <a:lstStyle/>
          <a:p>
            <a:r>
              <a:rPr lang="en-US">
                <a:solidFill>
                  <a:schemeClr val="bg1"/>
                </a:solidFill>
              </a:rPr>
              <a:t>Today’s Agenda </a:t>
            </a:r>
          </a:p>
        </p:txBody>
      </p:sp>
      <p:pic>
        <p:nvPicPr>
          <p:cNvPr id="4" name="Picture 3">
            <a:extLst>
              <a:ext uri="{FF2B5EF4-FFF2-40B4-BE49-F238E27FC236}">
                <a16:creationId xmlns:a16="http://schemas.microsoft.com/office/drawing/2014/main" xmlns="" id="{60C2A9C0-4FD7-4F74-8C38-99516290FC40}"/>
              </a:ext>
            </a:extLst>
          </p:cNvPr>
          <p:cNvPicPr>
            <a:picLocks noChangeAspect="1"/>
          </p:cNvPicPr>
          <p:nvPr/>
        </p:nvPicPr>
        <p:blipFill rotWithShape="1">
          <a:blip r:embed="rId2"/>
          <a:srcRect l="21961" r="22833" b="1"/>
          <a:stretch/>
        </p:blipFill>
        <p:spPr>
          <a:xfrm>
            <a:off x="810387" y="2053076"/>
            <a:ext cx="3761613" cy="3900106"/>
          </a:xfrm>
          <a:prstGeom prst="rect">
            <a:avLst/>
          </a:prstGeom>
        </p:spPr>
      </p:pic>
      <p:sp>
        <p:nvSpPr>
          <p:cNvPr id="3" name="Content Placeholder 2">
            <a:extLst>
              <a:ext uri="{FF2B5EF4-FFF2-40B4-BE49-F238E27FC236}">
                <a16:creationId xmlns:a16="http://schemas.microsoft.com/office/drawing/2014/main" xmlns="" id="{2F04AE1E-E58B-4D5B-A82D-228868C9D4F4}"/>
              </a:ext>
            </a:extLst>
          </p:cNvPr>
          <p:cNvSpPr>
            <a:spLocks noGrp="1"/>
          </p:cNvSpPr>
          <p:nvPr>
            <p:ph idx="1"/>
          </p:nvPr>
        </p:nvSpPr>
        <p:spPr>
          <a:xfrm>
            <a:off x="4751452" y="2276857"/>
            <a:ext cx="3761613" cy="3900106"/>
          </a:xfrm>
        </p:spPr>
        <p:txBody>
          <a:bodyPr vert="horz" lIns="91440" tIns="45720" rIns="91440" bIns="45720" rtlCol="0" anchor="ctr">
            <a:noAutofit/>
          </a:bodyPr>
          <a:lstStyle/>
          <a:p>
            <a:pPr>
              <a:spcBef>
                <a:spcPts val="1200"/>
              </a:spcBef>
              <a:spcAft>
                <a:spcPts val="600"/>
              </a:spcAft>
            </a:pPr>
            <a:r>
              <a:rPr lang="en-US" sz="2200" dirty="0"/>
              <a:t>Define the Covid-19 Crisis </a:t>
            </a:r>
          </a:p>
          <a:p>
            <a:pPr>
              <a:spcBef>
                <a:spcPts val="1200"/>
              </a:spcBef>
              <a:spcAft>
                <a:spcPts val="600"/>
              </a:spcAft>
            </a:pPr>
            <a:r>
              <a:rPr lang="en-US" sz="2200" dirty="0"/>
              <a:t>Review how the body reacts to traumatic stress</a:t>
            </a:r>
          </a:p>
          <a:p>
            <a:pPr>
              <a:spcBef>
                <a:spcPts val="1200"/>
              </a:spcBef>
              <a:spcAft>
                <a:spcPts val="600"/>
              </a:spcAft>
            </a:pPr>
            <a:r>
              <a:rPr lang="en-US" sz="2200" dirty="0"/>
              <a:t>Identify ways to mitigate cognitive disruptions </a:t>
            </a:r>
          </a:p>
          <a:p>
            <a:pPr>
              <a:spcBef>
                <a:spcPts val="1200"/>
              </a:spcBef>
              <a:spcAft>
                <a:spcPts val="600"/>
              </a:spcAft>
            </a:pPr>
            <a:r>
              <a:rPr lang="en-US" sz="2200" dirty="0"/>
              <a:t>Practice techniques to reduce physical and emotional stress</a:t>
            </a:r>
          </a:p>
        </p:txBody>
      </p:sp>
    </p:spTree>
    <p:extLst>
      <p:ext uri="{BB962C8B-B14F-4D97-AF65-F5344CB8AC3E}">
        <p14:creationId xmlns:p14="http://schemas.microsoft.com/office/powerpoint/2010/main" val="798620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72;p16" descr="Image of a pesron with head down in a dented office desk holding a cup of coffee.">
            <a:extLst>
              <a:ext uri="{FF2B5EF4-FFF2-40B4-BE49-F238E27FC236}">
                <a16:creationId xmlns:a16="http://schemas.microsoft.com/office/drawing/2014/main" xmlns="" id="{FF2E4287-F309-6D44-A704-CB3E3CA38BB9}"/>
              </a:ext>
            </a:extLst>
          </p:cNvPr>
          <p:cNvPicPr preferRelativeResize="0"/>
          <p:nvPr/>
        </p:nvPicPr>
        <p:blipFill>
          <a:blip r:embed="rId4"/>
          <a:stretch>
            <a:fillRect/>
          </a:stretch>
        </p:blipFill>
        <p:spPr>
          <a:xfrm>
            <a:off x="1090693" y="1305668"/>
            <a:ext cx="6962613" cy="4040185"/>
          </a:xfrm>
          <a:prstGeom prst="rect">
            <a:avLst/>
          </a:prstGeom>
          <a:noFill/>
        </p:spPr>
      </p:pic>
      <p:sp>
        <p:nvSpPr>
          <p:cNvPr id="6" name="TextBox 5">
            <a:extLst>
              <a:ext uri="{FF2B5EF4-FFF2-40B4-BE49-F238E27FC236}">
                <a16:creationId xmlns:a16="http://schemas.microsoft.com/office/drawing/2014/main" xmlns="" id="{AFE4A6D2-CDD4-FA4E-ACEC-46AF2C3499EA}"/>
              </a:ext>
            </a:extLst>
          </p:cNvPr>
          <p:cNvSpPr txBox="1"/>
          <p:nvPr/>
        </p:nvSpPr>
        <p:spPr>
          <a:xfrm>
            <a:off x="464949" y="464949"/>
            <a:ext cx="3580109" cy="630942"/>
          </a:xfrm>
          <a:prstGeom prst="rect">
            <a:avLst/>
          </a:prstGeom>
          <a:noFill/>
        </p:spPr>
        <p:txBody>
          <a:bodyPr wrap="square" rtlCol="0">
            <a:spAutoFit/>
          </a:bodyPr>
          <a:lstStyle/>
          <a:p>
            <a:r>
              <a:rPr lang="en-US" sz="3500" b="1" dirty="0"/>
              <a:t>This is hard...</a:t>
            </a:r>
          </a:p>
        </p:txBody>
      </p:sp>
    </p:spTree>
    <p:custDataLst>
      <p:tags r:id="rId1"/>
    </p:custDataLst>
    <p:extLst>
      <p:ext uri="{BB962C8B-B14F-4D97-AF65-F5344CB8AC3E}">
        <p14:creationId xmlns:p14="http://schemas.microsoft.com/office/powerpoint/2010/main" val="3255887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of 2 people with a face mask covering. Image credit. What to Know Now About Masks and Coronavirus - Consumer Reports">
            <a:extLst>
              <a:ext uri="{FF2B5EF4-FFF2-40B4-BE49-F238E27FC236}">
                <a16:creationId xmlns:a16="http://schemas.microsoft.com/office/drawing/2014/main" xmlns="" id="{31A8E0F0-ED50-2A49-919F-1A12AC2967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58" r="34257"/>
          <a:stretch/>
        </p:blipFill>
        <p:spPr bwMode="auto">
          <a:xfrm>
            <a:off x="516077" y="1310634"/>
            <a:ext cx="3721970" cy="3948667"/>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xmlns="" id="{D2A16C83-C94A-DC4B-8DAE-6D06D47E2B85}"/>
              </a:ext>
            </a:extLst>
          </p:cNvPr>
          <p:cNvSpPr txBox="1">
            <a:spLocks/>
          </p:cNvSpPr>
          <p:nvPr/>
        </p:nvSpPr>
        <p:spPr>
          <a:xfrm>
            <a:off x="4443528" y="1662047"/>
            <a:ext cx="4615009" cy="43679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2500" dirty="0">
                <a:latin typeface="Arial" panose="020B0604020202020204" pitchFamily="34" charset="0"/>
                <a:cs typeface="Arial" panose="020B0604020202020204" pitchFamily="34" charset="0"/>
              </a:rPr>
              <a:t>“Disasters are a serious disruption of the functioning of society, causing widespread human, material or environmental losses which exceed the ability of the affected society to cope using the available resources.”</a:t>
            </a:r>
          </a:p>
          <a:p>
            <a:pPr marL="0" indent="0">
              <a:spcAft>
                <a:spcPts val="600"/>
              </a:spcAft>
              <a:buFont typeface="Arial" panose="020B0604020202020204" pitchFamily="34" charset="0"/>
              <a:buNone/>
            </a:pPr>
            <a:endParaRPr lang="en-US" sz="1050" dirty="0">
              <a:latin typeface="Arial" panose="020B0604020202020204" pitchFamily="34" charset="0"/>
              <a:cs typeface="Arial" panose="020B0604020202020204" pitchFamily="34" charset="0"/>
            </a:endParaRPr>
          </a:p>
          <a:p>
            <a:pPr marL="0" indent="0">
              <a:spcAft>
                <a:spcPts val="600"/>
              </a:spcAft>
              <a:buFont typeface="Arial" panose="020B0604020202020204" pitchFamily="34" charset="0"/>
              <a:buNone/>
            </a:pPr>
            <a:r>
              <a:rPr lang="en-US" sz="1050" dirty="0">
                <a:latin typeface="Arial" panose="020B0604020202020204" pitchFamily="34" charset="0"/>
                <a:cs typeface="Arial" panose="020B0604020202020204" pitchFamily="34" charset="0"/>
              </a:rPr>
              <a:t>United Nations International Strategy for Disaster Reduction, 2009</a:t>
            </a:r>
          </a:p>
        </p:txBody>
      </p:sp>
      <p:sp>
        <p:nvSpPr>
          <p:cNvPr id="2" name="TextBox 1">
            <a:extLst>
              <a:ext uri="{FF2B5EF4-FFF2-40B4-BE49-F238E27FC236}">
                <a16:creationId xmlns:a16="http://schemas.microsoft.com/office/drawing/2014/main" xmlns="" id="{31942D31-CB36-488A-973C-DF91AF99FC16}"/>
              </a:ext>
            </a:extLst>
          </p:cNvPr>
          <p:cNvSpPr txBox="1"/>
          <p:nvPr/>
        </p:nvSpPr>
        <p:spPr>
          <a:xfrm>
            <a:off x="516077" y="246580"/>
            <a:ext cx="8083394" cy="646331"/>
          </a:xfrm>
          <a:prstGeom prst="rect">
            <a:avLst/>
          </a:prstGeom>
          <a:noFill/>
        </p:spPr>
        <p:txBody>
          <a:bodyPr wrap="square" rtlCol="0">
            <a:spAutoFit/>
          </a:bodyPr>
          <a:lstStyle/>
          <a:p>
            <a:r>
              <a:rPr lang="en-US" sz="3600" dirty="0"/>
              <a:t>Covid-19 is a Natural Disaster </a:t>
            </a:r>
          </a:p>
        </p:txBody>
      </p:sp>
    </p:spTree>
    <p:extLst>
      <p:ext uri="{BB962C8B-B14F-4D97-AF65-F5344CB8AC3E}">
        <p14:creationId xmlns:p14="http://schemas.microsoft.com/office/powerpoint/2010/main" val="333585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E23089-95A3-CD49-8E53-E56643D53821}"/>
              </a:ext>
            </a:extLst>
          </p:cNvPr>
          <p:cNvSpPr>
            <a:spLocks noGrp="1"/>
          </p:cNvSpPr>
          <p:nvPr>
            <p:ph type="title"/>
          </p:nvPr>
        </p:nvSpPr>
        <p:spPr>
          <a:xfrm>
            <a:off x="0" y="152400"/>
            <a:ext cx="9144000" cy="1933863"/>
          </a:xfrm>
        </p:spPr>
        <p:txBody>
          <a:bodyPr>
            <a:normAutofit/>
          </a:bodyPr>
          <a:lstStyle/>
          <a:p>
            <a:pPr algn="ctr"/>
            <a:r>
              <a:rPr lang="en-US" sz="4000" dirty="0"/>
              <a:t>Normal Responses to an ABNORMAL Event: </a:t>
            </a:r>
            <a:br>
              <a:rPr lang="en-US" sz="4000" dirty="0"/>
            </a:br>
            <a:r>
              <a:rPr lang="en-US" sz="4000" dirty="0"/>
              <a:t>Emotional Reactions </a:t>
            </a:r>
            <a:r>
              <a:rPr lang="en-US" sz="4200" dirty="0"/>
              <a:t> </a:t>
            </a:r>
          </a:p>
        </p:txBody>
      </p:sp>
      <p:graphicFrame>
        <p:nvGraphicFramePr>
          <p:cNvPr id="6" name="Diagram 5">
            <a:extLst>
              <a:ext uri="{FF2B5EF4-FFF2-40B4-BE49-F238E27FC236}">
                <a16:creationId xmlns:a16="http://schemas.microsoft.com/office/drawing/2014/main" xmlns="" id="{95DF71FC-F9D4-2D4E-BABD-DD951392C946}"/>
              </a:ext>
            </a:extLst>
          </p:cNvPr>
          <p:cNvGraphicFramePr/>
          <p:nvPr>
            <p:extLst>
              <p:ext uri="{D42A27DB-BD31-4B8C-83A1-F6EECF244321}">
                <p14:modId xmlns:p14="http://schemas.microsoft.com/office/powerpoint/2010/main" val="2611837293"/>
              </p:ext>
            </p:extLst>
          </p:nvPr>
        </p:nvGraphicFramePr>
        <p:xfrm>
          <a:off x="203200" y="2086263"/>
          <a:ext cx="8720667" cy="33384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xmlns="" id="{583514CB-46B0-4A46-BC81-C691EFFE590C}"/>
              </a:ext>
            </a:extLst>
          </p:cNvPr>
          <p:cNvSpPr txBox="1"/>
          <p:nvPr/>
        </p:nvSpPr>
        <p:spPr>
          <a:xfrm>
            <a:off x="3359650" y="5424755"/>
            <a:ext cx="6462445" cy="261610"/>
          </a:xfrm>
          <a:prstGeom prst="rect">
            <a:avLst/>
          </a:prstGeom>
          <a:noFill/>
        </p:spPr>
        <p:txBody>
          <a:bodyPr wrap="square" rtlCol="0">
            <a:spAutoFit/>
          </a:bodyPr>
          <a:lstStyle/>
          <a:p>
            <a:r>
              <a:rPr lang="en-US" sz="1100" dirty="0"/>
              <a:t>Weber &amp; </a:t>
            </a:r>
            <a:r>
              <a:rPr lang="en-US" sz="1100" dirty="0" err="1"/>
              <a:t>Mascari</a:t>
            </a:r>
            <a:r>
              <a:rPr lang="en-US" sz="1100" dirty="0"/>
              <a:t>, 2018</a:t>
            </a:r>
          </a:p>
        </p:txBody>
      </p:sp>
    </p:spTree>
    <p:extLst>
      <p:ext uri="{BB962C8B-B14F-4D97-AF65-F5344CB8AC3E}">
        <p14:creationId xmlns:p14="http://schemas.microsoft.com/office/powerpoint/2010/main" val="33431774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ZDFfUi83"/>
  <p:tag name="ARTICULATE_PROJECT_OPEN" val="0"/>
  <p:tag name="ARTICULATE_SLIDE_COUNT" val="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3279</Words>
  <Application>Microsoft Office PowerPoint</Application>
  <PresentationFormat>On-screen Show (4:3)</PresentationFormat>
  <Paragraphs>384</Paragraphs>
  <Slides>37</Slides>
  <Notes>19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Arial Black</vt:lpstr>
      <vt:lpstr>Calibri</vt:lpstr>
      <vt:lpstr>Century Gothic</vt:lpstr>
      <vt:lpstr>Geneva</vt:lpstr>
      <vt:lpstr>Helvetica</vt:lpstr>
      <vt:lpstr>Helvetica Neue</vt:lpstr>
      <vt:lpstr>Times New Roman</vt:lpstr>
      <vt:lpstr>Office Theme</vt:lpstr>
      <vt:lpstr>Understanding &amp; Managing Our Reactions to COVID-19</vt:lpstr>
      <vt:lpstr>PowerPoint Presentation</vt:lpstr>
      <vt:lpstr>Grow Your Knowledge and Skills</vt:lpstr>
      <vt:lpstr>Feedback</vt:lpstr>
      <vt:lpstr>Video Recording Information</vt:lpstr>
      <vt:lpstr>Today’s Agenda </vt:lpstr>
      <vt:lpstr>PowerPoint Presentation</vt:lpstr>
      <vt:lpstr>PowerPoint Presentation</vt:lpstr>
      <vt:lpstr>Normal Responses to an ABNORMAL Event:  Emotional Reactions  </vt:lpstr>
      <vt:lpstr>Normal Responses to an ABNORMAL Event:  Physical  Reactions  </vt:lpstr>
      <vt:lpstr>Normal Responses to an ABNORMAL Event:  Cognitive  Reactions  </vt:lpstr>
      <vt:lpstr>Normal Responses to an ABNORMAL Event:  Interpersonal  Reactions  </vt:lpstr>
      <vt:lpstr>PowerPoint Presentation</vt:lpstr>
      <vt:lpstr>PowerPoint Presentation</vt:lpstr>
      <vt:lpstr>PowerPoint Presentation</vt:lpstr>
      <vt:lpstr>How does our brain responds to threat?</vt:lpstr>
      <vt:lpstr>How does our body responds to threat?</vt:lpstr>
      <vt:lpstr>How Trauma Impacts Our  Autonomic Nervous System</vt:lpstr>
      <vt:lpstr>PowerPoint Presentation</vt:lpstr>
      <vt:lpstr>PowerPoint Presentation</vt:lpstr>
      <vt:lpstr>PowerPoint Presentation</vt:lpstr>
      <vt:lpstr>PowerPoint Presentation</vt:lpstr>
      <vt:lpstr>Eliciting the Relaxation Response</vt:lpstr>
      <vt:lpstr>Assess Your Distress:  Subjective Units of Distress (SUDS)</vt:lpstr>
      <vt:lpstr>Social Engagement</vt:lpstr>
      <vt:lpstr>PowerPoint Presentation</vt:lpstr>
      <vt:lpstr>PowerPoint Presentation</vt:lpstr>
      <vt:lpstr>PowerPoint Presentation</vt:lpstr>
      <vt:lpstr>Assess Your Distress:  Subjective Units of Distress (SUDS)</vt:lpstr>
      <vt:lpstr>PowerPoint Presentation</vt:lpstr>
      <vt:lpstr>Resources &amp; Strategies for Students </vt:lpstr>
      <vt:lpstr>Wellness Resources</vt:lpstr>
      <vt:lpstr>Resources</vt:lpstr>
      <vt:lpstr>PowerPoint Presentation</vt:lpstr>
      <vt:lpstr>PowerPoint Presentation</vt:lpstr>
      <vt:lpstr>PowerPoint Presentation</vt:lpstr>
      <vt:lpstr>Contact us!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&amp; Managing Our Reactions to COVID-19</dc:title>
  <dc:creator>Amy Banko</dc:creator>
  <cp:lastModifiedBy>Stone, Brittany</cp:lastModifiedBy>
  <cp:revision>16</cp:revision>
  <dcterms:created xsi:type="dcterms:W3CDTF">2020-04-30T01:35:35Z</dcterms:created>
  <dcterms:modified xsi:type="dcterms:W3CDTF">2020-04-30T04:00:31Z</dcterms:modified>
</cp:coreProperties>
</file>